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9" r:id="rId4"/>
    <p:sldId id="258" r:id="rId5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A74F"/>
    <a:srgbClr val="595957"/>
    <a:srgbClr val="0D3A43"/>
    <a:srgbClr val="104168"/>
    <a:srgbClr val="5601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8843" autoAdjust="0"/>
  </p:normalViewPr>
  <p:slideViewPr>
    <p:cSldViewPr>
      <p:cViewPr varScale="1">
        <p:scale>
          <a:sx n="109" d="100"/>
          <a:sy n="109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11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222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3333.xlsx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Sheet444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Part A</c:v>
                </c:pt>
              </c:strCache>
            </c:strRef>
          </c:tx>
          <c:spPr>
            <a:solidFill>
              <a:srgbClr val="DFA74F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600" b="1" dirty="0" smtClean="0"/>
                      <a:t>5.3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600" b="1" dirty="0" smtClean="0"/>
                      <a:t>0.6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1975–1985</c:v>
                </c:pt>
                <c:pt idx="1">
                  <c:v>1985–1990</c:v>
                </c:pt>
              </c:strCache>
            </c:strRef>
          </c:cat>
          <c:val>
            <c:numRef>
              <c:f>Sheet1!$B$2:$B$3</c:f>
              <c:numCache>
                <c:formatCode>0.0</c:formatCode>
                <c:ptCount val="2"/>
                <c:pt idx="0">
                  <c:v>5.3</c:v>
                </c:pt>
                <c:pt idx="1">
                  <c:v>0.6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Part B</c:v>
                </c:pt>
              </c:strCache>
            </c:strRef>
          </c:tx>
          <c:spPr>
            <a:solidFill>
              <a:srgbClr val="560101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z="1600" b="1" dirty="0" smtClean="0"/>
                      <a:t>6.8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600" b="1" dirty="0" smtClean="0"/>
                      <a:t>7.0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#,##0.0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1975–1985</c:v>
                </c:pt>
                <c:pt idx="1">
                  <c:v>1985–1990</c:v>
                </c:pt>
              </c:strCache>
            </c:strRef>
          </c:cat>
          <c:val>
            <c:numRef>
              <c:f>Sheet1!$C$2:$C$3</c:f>
              <c:numCache>
                <c:formatCode>0.0</c:formatCode>
                <c:ptCount val="2"/>
                <c:pt idx="0">
                  <c:v>6.8</c:v>
                </c:pt>
                <c:pt idx="1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0"/>
        <c:axId val="101988992"/>
        <c:axId val="102171008"/>
      </c:barChart>
      <c:catAx>
        <c:axId val="101988992"/>
        <c:scaling>
          <c:orientation val="minMax"/>
        </c:scaling>
        <c:delete val="0"/>
        <c:axPos val="b"/>
        <c:majorTickMark val="out"/>
        <c:minorTickMark val="none"/>
        <c:tickLblPos val="nextTo"/>
        <c:crossAx val="102171008"/>
        <c:crosses val="autoZero"/>
        <c:auto val="1"/>
        <c:lblAlgn val="ctr"/>
        <c:lblOffset val="100"/>
        <c:noMultiLvlLbl val="0"/>
      </c:catAx>
      <c:valAx>
        <c:axId val="102171008"/>
        <c:scaling>
          <c:orientation val="minMax"/>
          <c:max val="10"/>
        </c:scaling>
        <c:delete val="0"/>
        <c:axPos val="l"/>
        <c:numFmt formatCode="0" sourceLinked="0"/>
        <c:majorTickMark val="out"/>
        <c:minorTickMark val="none"/>
        <c:tickLblPos val="nextTo"/>
        <c:crossAx val="101988992"/>
        <c:crosses val="autoZero"/>
        <c:crossBetween val="between"/>
        <c:majorUnit val="2"/>
      </c:valAx>
    </c:plotArea>
    <c:legend>
      <c:legendPos val="t"/>
      <c:layout>
        <c:manualLayout>
          <c:xMode val="edge"/>
          <c:yMode val="edge"/>
          <c:x val="0.34567949839603401"/>
          <c:y val="2.3391812865497099E-2"/>
          <c:w val="0.35185087975114199"/>
          <c:h val="8.6974720265229996E-2"/>
        </c:manualLayout>
      </c:layout>
      <c:overlay val="1"/>
      <c:spPr>
        <a:solidFill>
          <a:schemeClr val="bg1"/>
        </a:solidFill>
        <a:ln>
          <a:noFill/>
        </a:ln>
      </c:spPr>
    </c:legend>
    <c:plotVisOnly val="1"/>
    <c:dispBlanksAs val="gap"/>
    <c:showDLblsOverMax val="0"/>
  </c:chart>
  <c:txPr>
    <a:bodyPr/>
    <a:lstStyle/>
    <a:p>
      <a:pPr>
        <a:defRPr sz="1600" b="1">
          <a:latin typeface="Cabin" panose="020B0803050202020004" pitchFamily="34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4886871779916399E-2"/>
          <c:y val="4.3040935672514602E-2"/>
          <c:w val="0.92813781957810804"/>
          <c:h val="0.851013952203342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Part B</c:v>
                </c:pt>
              </c:strCache>
            </c:strRef>
          </c:tx>
          <c:spPr>
            <a:solidFill>
              <a:srgbClr val="560101"/>
            </a:solidFill>
          </c:spPr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Sheet1!$A$2:$A$6</c:f>
              <c:strCache>
                <c:ptCount val="5"/>
                <c:pt idx="0">
                  <c:v>1975–1980</c:v>
                </c:pt>
                <c:pt idx="1">
                  <c:v>1980–1985</c:v>
                </c:pt>
                <c:pt idx="2">
                  <c:v>1985–1990</c:v>
                </c:pt>
                <c:pt idx="3">
                  <c:v>1990–1995</c:v>
                </c:pt>
                <c:pt idx="4">
                  <c:v>1995–2000</c:v>
                </c:pt>
              </c:strCache>
            </c:strRef>
          </c:cat>
          <c:val>
            <c:numRef>
              <c:f>Sheet1!$B$2:$B$6</c:f>
              <c:numCache>
                <c:formatCode>0.0</c:formatCode>
                <c:ptCount val="5"/>
                <c:pt idx="0">
                  <c:v>6.1</c:v>
                </c:pt>
                <c:pt idx="1">
                  <c:v>7.6</c:v>
                </c:pt>
                <c:pt idx="2">
                  <c:v>7</c:v>
                </c:pt>
                <c:pt idx="3">
                  <c:v>3.4</c:v>
                </c:pt>
                <c:pt idx="4">
                  <c:v>3.4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69489408"/>
        <c:axId val="69490944"/>
      </c:barChart>
      <c:catAx>
        <c:axId val="69489408"/>
        <c:scaling>
          <c:orientation val="minMax"/>
        </c:scaling>
        <c:delete val="0"/>
        <c:axPos val="b"/>
        <c:majorTickMark val="out"/>
        <c:minorTickMark val="none"/>
        <c:tickLblPos val="nextTo"/>
        <c:crossAx val="69490944"/>
        <c:crosses val="autoZero"/>
        <c:auto val="1"/>
        <c:lblAlgn val="ctr"/>
        <c:lblOffset val="100"/>
        <c:tickLblSkip val="1"/>
        <c:noMultiLvlLbl val="0"/>
      </c:catAx>
      <c:valAx>
        <c:axId val="69490944"/>
        <c:scaling>
          <c:orientation val="minMax"/>
          <c:max val="10"/>
        </c:scaling>
        <c:delete val="0"/>
        <c:axPos val="l"/>
        <c:numFmt formatCode="0" sourceLinked="0"/>
        <c:majorTickMark val="out"/>
        <c:minorTickMark val="none"/>
        <c:tickLblPos val="nextTo"/>
        <c:crossAx val="69489408"/>
        <c:crosses val="autoZero"/>
        <c:crossBetween val="between"/>
        <c:majorUnit val="2"/>
      </c:valAx>
    </c:plotArea>
    <c:plotVisOnly val="1"/>
    <c:dispBlanksAs val="gap"/>
    <c:showDLblsOverMax val="0"/>
  </c:chart>
  <c:txPr>
    <a:bodyPr/>
    <a:lstStyle/>
    <a:p>
      <a:pPr>
        <a:defRPr sz="1600" b="1">
          <a:latin typeface="Cabin" panose="020B0803050202020004" pitchFamily="34" charset="0"/>
        </a:defRPr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560101"/>
            </a:solidFill>
          </c:spPr>
          <c:invertIfNegative val="0"/>
          <c:dLbls>
            <c:dLbl>
              <c:idx val="0"/>
              <c:layout>
                <c:manualLayout>
                  <c:x val="-3.08641975308642E-3"/>
                  <c:y val="-0.218870547549770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54320987654321E-3"/>
                  <c:y val="-0.395650605186122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0"/>
                  <c:y val="-0.4209048991341730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Sheet1!$A$2:$A$4</c:f>
              <c:strCache>
                <c:ptCount val="3"/>
                <c:pt idx="0">
                  <c:v>As of 2013</c:v>
                </c:pt>
                <c:pt idx="1">
                  <c:v>As of 2016 (Goal)</c:v>
                </c:pt>
                <c:pt idx="2">
                  <c:v>As of 2018 (Goal)</c:v>
                </c:pt>
              </c:strCache>
            </c:strRef>
          </c:cat>
          <c:val>
            <c:numRef>
              <c:f>Sheet1!$B$2:$B$4</c:f>
              <c:numCache>
                <c:formatCode>0</c:formatCode>
                <c:ptCount val="3"/>
                <c:pt idx="0">
                  <c:v>42</c:v>
                </c:pt>
                <c:pt idx="1">
                  <c:v>85</c:v>
                </c:pt>
                <c:pt idx="2">
                  <c:v>90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398400"/>
        <c:axId val="79399936"/>
      </c:barChart>
      <c:catAx>
        <c:axId val="79398400"/>
        <c:scaling>
          <c:orientation val="minMax"/>
        </c:scaling>
        <c:delete val="0"/>
        <c:axPos val="b"/>
        <c:majorTickMark val="out"/>
        <c:minorTickMark val="none"/>
        <c:tickLblPos val="nextTo"/>
        <c:crossAx val="79399936"/>
        <c:crosses val="autoZero"/>
        <c:auto val="1"/>
        <c:lblAlgn val="ctr"/>
        <c:lblOffset val="100"/>
        <c:noMultiLvlLbl val="0"/>
      </c:catAx>
      <c:valAx>
        <c:axId val="79399936"/>
        <c:scaling>
          <c:orientation val="minMax"/>
        </c:scaling>
        <c:delete val="0"/>
        <c:axPos val="l"/>
        <c:numFmt formatCode="0" sourceLinked="1"/>
        <c:majorTickMark val="out"/>
        <c:minorTickMark val="none"/>
        <c:tickLblPos val="nextTo"/>
        <c:crossAx val="79398400"/>
        <c:crosses val="autoZero"/>
        <c:crossBetween val="between"/>
        <c:majorUnit val="20"/>
      </c:valAx>
    </c:plotArea>
    <c:plotVisOnly val="1"/>
    <c:dispBlanksAs val="gap"/>
    <c:showDLblsOverMax val="0"/>
  </c:chart>
  <c:txPr>
    <a:bodyPr/>
    <a:lstStyle/>
    <a:p>
      <a:pPr>
        <a:defRPr sz="1600" b="1">
          <a:latin typeface="Cabin" panose="020B0803050202020004" pitchFamily="34" charset="0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046176046176001"/>
          <c:y val="6.8783068783068793E-2"/>
          <c:w val="0.47474747474747497"/>
          <c:h val="0.87037037037037002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220 MSSP ACOs</c:v>
                </c:pt>
              </c:strCache>
            </c:strRef>
          </c:tx>
          <c:dPt>
            <c:idx val="0"/>
            <c:bubble3D val="0"/>
            <c:spPr>
              <a:solidFill>
                <a:srgbClr val="DFA74F"/>
              </a:solidFill>
            </c:spPr>
          </c:dPt>
          <c:dPt>
            <c:idx val="1"/>
            <c:bubble3D val="0"/>
            <c:spPr>
              <a:solidFill>
                <a:srgbClr val="104168"/>
              </a:solidFill>
            </c:spPr>
          </c:dPt>
          <c:dPt>
            <c:idx val="2"/>
            <c:bubble3D val="0"/>
            <c:spPr>
              <a:solidFill>
                <a:srgbClr val="560101"/>
              </a:solidFill>
            </c:spPr>
          </c:dPt>
          <c:dPt>
            <c:idx val="3"/>
            <c:bubble3D val="0"/>
            <c:spPr>
              <a:solidFill>
                <a:srgbClr val="595957"/>
              </a:solidFill>
            </c:spPr>
          </c:dPt>
          <c:cat>
            <c:strRef>
              <c:f>Sheet1!$A$2:$A$5</c:f>
              <c:strCache>
                <c:ptCount val="4"/>
                <c:pt idx="0">
                  <c:v>Shared in savings</c:v>
                </c:pt>
                <c:pt idx="1">
                  <c:v>Spent below target</c:v>
                </c:pt>
                <c:pt idx="2">
                  <c:v>Did not meet spending target</c:v>
                </c:pt>
                <c:pt idx="3">
                  <c:v>Achieved savings but not enough to earn bonus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0.24</c:v>
                </c:pt>
                <c:pt idx="1">
                  <c:v>0.27</c:v>
                </c:pt>
                <c:pt idx="2">
                  <c:v>0.46</c:v>
                </c:pt>
                <c:pt idx="3">
                  <c:v>0.03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262"/>
      </c:pie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0.08257</cdr:x>
      <cdr:y>0.11111</cdr:y>
    </cdr:from>
    <cdr:to>
      <cdr:x>0.33028</cdr:x>
      <cdr:y>0.28571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85800" y="524928"/>
          <a:ext cx="2057400" cy="8248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>
              <a:latin typeface="Cabin" panose="020B0803050202020004" pitchFamily="34" charset="0"/>
            </a:rPr>
            <a:t>24% (52 ACOs) </a:t>
          </a:r>
          <a:br>
            <a:rPr lang="en-US" sz="1600" b="1" dirty="0" smtClean="0">
              <a:latin typeface="Cabin" panose="020B0803050202020004" pitchFamily="34" charset="0"/>
            </a:rPr>
          </a:br>
          <a:r>
            <a:rPr lang="en-US" sz="1600" b="1" dirty="0" smtClean="0">
              <a:latin typeface="Cabin" panose="020B0803050202020004" pitchFamily="34" charset="0"/>
            </a:rPr>
            <a:t>earned shared savings bonus</a:t>
          </a:r>
          <a:endParaRPr lang="en-US" sz="1600" b="1" dirty="0">
            <a:latin typeface="Cabin" panose="020B0803050202020004" pitchFamily="34" charset="0"/>
          </a:endParaRPr>
        </a:p>
      </cdr:txBody>
    </cdr:sp>
  </cdr:relSizeAnchor>
  <cdr:relSizeAnchor xmlns:cdr="http://schemas.openxmlformats.org/drawingml/2006/chartDrawing">
    <cdr:from>
      <cdr:x>0.69725</cdr:x>
      <cdr:y>0.06452</cdr:y>
    </cdr:from>
    <cdr:to>
      <cdr:x>0.98268</cdr:x>
      <cdr:y>0.30645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791201" y="304799"/>
          <a:ext cx="2370744" cy="11429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>
              <a:latin typeface="Cabin" panose="020B0803050202020004" pitchFamily="34" charset="0"/>
            </a:rPr>
            <a:t>27% (60 ACOs) </a:t>
          </a:r>
          <a:br>
            <a:rPr lang="en-US" sz="1600" b="1" dirty="0" smtClean="0">
              <a:latin typeface="Cabin" panose="020B0803050202020004" pitchFamily="34" charset="0"/>
            </a:rPr>
          </a:br>
          <a:r>
            <a:rPr lang="en-US" sz="1600" b="1" dirty="0" smtClean="0">
              <a:latin typeface="Cabin" panose="020B0803050202020004" pitchFamily="34" charset="0"/>
            </a:rPr>
            <a:t>reduced spending, but </a:t>
          </a:r>
          <a:br>
            <a:rPr lang="en-US" sz="1600" b="1" dirty="0" smtClean="0">
              <a:latin typeface="Cabin" panose="020B0803050202020004" pitchFamily="34" charset="0"/>
            </a:rPr>
          </a:br>
          <a:r>
            <a:rPr lang="en-US" sz="1600" b="1" dirty="0" smtClean="0">
              <a:latin typeface="Cabin" panose="020B0803050202020004" pitchFamily="34" charset="0"/>
            </a:rPr>
            <a:t>not enough to earn shared-savings bonus</a:t>
          </a:r>
          <a:endParaRPr lang="en-US" sz="1600" b="1" dirty="0">
            <a:latin typeface="Cabin" panose="020B0803050202020004" pitchFamily="34" charset="0"/>
          </a:endParaRPr>
        </a:p>
      </cdr:txBody>
    </cdr:sp>
  </cdr:relSizeAnchor>
  <cdr:relSizeAnchor xmlns:cdr="http://schemas.openxmlformats.org/drawingml/2006/chartDrawing">
    <cdr:from>
      <cdr:x>0.66972</cdr:x>
      <cdr:y>0.72581</cdr:y>
    </cdr:from>
    <cdr:to>
      <cdr:x>0.95413</cdr:x>
      <cdr:y>0.85484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562601" y="3429000"/>
          <a:ext cx="2362200" cy="609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>
              <a:latin typeface="Cabin" panose="020B0803050202020004" pitchFamily="34" charset="0"/>
            </a:rPr>
            <a:t>46% (102 ACOs) </a:t>
          </a:r>
          <a:br>
            <a:rPr lang="en-US" sz="1600" b="1" dirty="0" smtClean="0">
              <a:latin typeface="Cabin" panose="020B0803050202020004" pitchFamily="34" charset="0"/>
            </a:rPr>
          </a:br>
          <a:r>
            <a:rPr lang="en-US" sz="1600" b="1" dirty="0" smtClean="0">
              <a:latin typeface="Cabin" panose="020B0803050202020004" pitchFamily="34" charset="0"/>
            </a:rPr>
            <a:t>did not achieve savings</a:t>
          </a:r>
          <a:endParaRPr lang="en-US" sz="1600" b="1" dirty="0">
            <a:latin typeface="Cabin" panose="020B0803050202020004" pitchFamily="34" charset="0"/>
          </a:endParaRPr>
        </a:p>
      </cdr:txBody>
    </cdr:sp>
  </cdr:relSizeAnchor>
  <cdr:relSizeAnchor xmlns:cdr="http://schemas.openxmlformats.org/drawingml/2006/chartDrawing">
    <cdr:from>
      <cdr:x>0.02752</cdr:x>
      <cdr:y>0.55488</cdr:y>
    </cdr:from>
    <cdr:to>
      <cdr:x>0.26606</cdr:x>
      <cdr:y>0.8452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28600" y="2621465"/>
          <a:ext cx="1981200" cy="137160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600" b="1" dirty="0" smtClean="0">
              <a:latin typeface="Cabin" panose="020B0803050202020004" pitchFamily="34" charset="0"/>
            </a:rPr>
            <a:t>3% (6 ACOs) achieved savings, but did not successfully report quality measures</a:t>
          </a:r>
          <a:endParaRPr lang="en-US" sz="1600" b="1" dirty="0">
            <a:latin typeface="Cabin" panose="020B08030502020200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0FC2457F-77E1-48E2-839C-FD33B727913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5B79EDA6-1E48-4F8A-8B69-3F59B3EA9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8351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050" y="0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7CA5F0-7135-1C46-96BD-19B6B61C725A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6913"/>
            <a:ext cx="4641850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10075"/>
            <a:ext cx="5588000" cy="41767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050" y="8818563"/>
            <a:ext cx="3027363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565D98-727A-EE49-923F-0F432095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156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65D98-727A-EE49-923F-0F432095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1130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65D98-727A-EE49-923F-0F4320955C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211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65D98-727A-EE49-923F-0F4320955C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540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565D98-727A-EE49-923F-0F4320955C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1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54A9-DB45-4E87-A143-BF3D9CBDA61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5362-DC2C-4007-AEFD-2672A5D91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568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54A9-DB45-4E87-A143-BF3D9CBDA61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5362-DC2C-4007-AEFD-2672A5D91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787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54A9-DB45-4E87-A143-BF3D9CBDA61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5362-DC2C-4007-AEFD-2672A5D91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87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54A9-DB45-4E87-A143-BF3D9CBDA61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5362-DC2C-4007-AEFD-2672A5D91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38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54A9-DB45-4E87-A143-BF3D9CBDA61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5362-DC2C-4007-AEFD-2672A5D91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1893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54A9-DB45-4E87-A143-BF3D9CBDA61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5362-DC2C-4007-AEFD-2672A5D91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141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54A9-DB45-4E87-A143-BF3D9CBDA61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5362-DC2C-4007-AEFD-2672A5D91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391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54A9-DB45-4E87-A143-BF3D9CBDA61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5362-DC2C-4007-AEFD-2672A5D91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646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54A9-DB45-4E87-A143-BF3D9CBDA61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5362-DC2C-4007-AEFD-2672A5D91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5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54A9-DB45-4E87-A143-BF3D9CBDA61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5362-DC2C-4007-AEFD-2672A5D91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291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6354A9-DB45-4E87-A143-BF3D9CBDA61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285362-DC2C-4007-AEFD-2672A5D91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13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354A9-DB45-4E87-A143-BF3D9CBDA614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285362-DC2C-4007-AEFD-2672A5D914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50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91440"/>
            <a:ext cx="9144000" cy="731520"/>
          </a:xfrm>
        </p:spPr>
        <p:txBody>
          <a:bodyPr anchor="t" anchorCtr="1">
            <a:normAutofit/>
          </a:bodyPr>
          <a:lstStyle/>
          <a:p>
            <a:r>
              <a:rPr lang="en-US" sz="2000" b="1" dirty="0" smtClean="0">
                <a:latin typeface="Georgia"/>
                <a:cs typeface="Georgia"/>
              </a:rPr>
              <a:t>Exhibit 1. Real Annual Growth Rates for Medicare Part A and</a:t>
            </a:r>
            <a:br>
              <a:rPr lang="en-US" sz="2000" b="1" dirty="0" smtClean="0">
                <a:latin typeface="Georgia"/>
                <a:cs typeface="Georgia"/>
              </a:rPr>
            </a:br>
            <a:r>
              <a:rPr lang="en-US" sz="2000" b="1" dirty="0" smtClean="0">
                <a:latin typeface="Georgia"/>
                <a:cs typeface="Georgia"/>
              </a:rPr>
              <a:t>Part B Spending per Beneficiary, 1975–1985 and 1985–1990</a:t>
            </a:r>
            <a:endParaRPr lang="en-US" sz="2000" b="1" dirty="0">
              <a:latin typeface="Georgia"/>
              <a:cs typeface="Georgia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0893926"/>
              </p:ext>
            </p:extLst>
          </p:nvPr>
        </p:nvGraphicFramePr>
        <p:xfrm>
          <a:off x="498107" y="1447800"/>
          <a:ext cx="822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2332" y="5989320"/>
            <a:ext cx="9101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bin" panose="020B0803050202020004" pitchFamily="34" charset="0"/>
              </a:rPr>
              <a:t>Source: </a:t>
            </a:r>
            <a:r>
              <a:rPr lang="en-US" sz="1200" dirty="0">
                <a:latin typeface="Cabin" panose="020B0803050202020004" pitchFamily="34" charset="0"/>
              </a:rPr>
              <a:t>Boards of Trustees of the Federal Hospital Insurance and Federal Supplementary Insurance Trust Funds. </a:t>
            </a:r>
            <a:r>
              <a:rPr lang="en-US" sz="1200" i="1" dirty="0">
                <a:latin typeface="Cabin" panose="020B0803050202020004" pitchFamily="34" charset="0"/>
              </a:rPr>
              <a:t>2014 Annual </a:t>
            </a:r>
            <a:r>
              <a:rPr lang="en-US" sz="1200" i="1" dirty="0" smtClean="0">
                <a:latin typeface="Cabin" panose="020B0803050202020004" pitchFamily="34" charset="0"/>
              </a:rPr>
              <a:t>Report</a:t>
            </a:r>
            <a:r>
              <a:rPr lang="en-US" sz="1200" dirty="0" smtClean="0">
                <a:latin typeface="Cabin" panose="020B0803050202020004" pitchFamily="34" charset="0"/>
              </a:rPr>
              <a:t> </a:t>
            </a:r>
            <a:r>
              <a:rPr lang="en-US" sz="1200" dirty="0">
                <a:latin typeface="Cabin" panose="020B0803050202020004" pitchFamily="34" charset="0"/>
              </a:rPr>
              <a:t>(Washington, </a:t>
            </a:r>
            <a:r>
              <a:rPr lang="en-US" sz="1200" dirty="0" smtClean="0">
                <a:latin typeface="Cabin" panose="020B0803050202020004" pitchFamily="34" charset="0"/>
              </a:rPr>
              <a:t>D.C.: </a:t>
            </a:r>
            <a:r>
              <a:rPr lang="en-US" sz="1200" dirty="0">
                <a:latin typeface="Cabin" panose="020B0803050202020004" pitchFamily="34" charset="0"/>
              </a:rPr>
              <a:t>Boards of Trustees of the Federal Hospital Insurance and Federal Supplementary Insurance Trust Funds, July 28, 2014</a:t>
            </a:r>
            <a:r>
              <a:rPr lang="en-US" sz="1200" dirty="0" smtClean="0">
                <a:latin typeface="Cabin" panose="020B0803050202020004" pitchFamily="34" charset="0"/>
              </a:rPr>
              <a:t>), http</a:t>
            </a:r>
            <a:r>
              <a:rPr lang="en-US" sz="1200" dirty="0">
                <a:latin typeface="Cabin" panose="020B0803050202020004" pitchFamily="34" charset="0"/>
              </a:rPr>
              <a:t>://</a:t>
            </a:r>
            <a:r>
              <a:rPr lang="en-US" sz="1200" dirty="0" smtClean="0">
                <a:latin typeface="Cabin" panose="020B0803050202020004" pitchFamily="34" charset="0"/>
              </a:rPr>
              <a:t>www.cms.gov/Research-Statistics-Data-and-Systems/Statistics-Trends-and-Reports/ReportsTrustFunds/Downloads/TR2014.pdf. Spending figures deflated by Consumer Price Index for All Urban Consumers, U.S. City Average, All Items (1982–1984=100).</a:t>
            </a:r>
            <a:endParaRPr lang="en-US" sz="1200" dirty="0">
              <a:latin typeface="Cabin" panose="020B08030502020200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5965" y="1033046"/>
            <a:ext cx="8579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abin" panose="020B0803050202020004" pitchFamily="34" charset="0"/>
              </a:rPr>
              <a:t>Percent</a:t>
            </a:r>
            <a:endParaRPr lang="en-US" sz="1600" b="1" dirty="0">
              <a:latin typeface="Cabin" panose="020B0803050202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02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91440"/>
            <a:ext cx="9144000" cy="731520"/>
          </a:xfrm>
        </p:spPr>
        <p:txBody>
          <a:bodyPr anchor="t" anchorCtr="1">
            <a:normAutofit/>
          </a:bodyPr>
          <a:lstStyle/>
          <a:p>
            <a:r>
              <a:rPr lang="en-US" sz="2000" b="1" dirty="0" smtClean="0">
                <a:latin typeface="Georgia"/>
                <a:cs typeface="Georgia"/>
              </a:rPr>
              <a:t>Exhibit 2. Real Annual Growth Rate of Medicare Part B Spending </a:t>
            </a:r>
            <a:br>
              <a:rPr lang="en-US" sz="2000" b="1" dirty="0" smtClean="0">
                <a:latin typeface="Georgia"/>
                <a:cs typeface="Georgia"/>
              </a:rPr>
            </a:br>
            <a:r>
              <a:rPr lang="en-US" sz="2000" b="1" dirty="0" smtClean="0">
                <a:latin typeface="Georgia"/>
                <a:cs typeface="Georgia"/>
              </a:rPr>
              <a:t>per Beneficiary, Five-Year Intervals, </a:t>
            </a:r>
            <a:r>
              <a:rPr lang="en-US" sz="2000" b="1" dirty="0">
                <a:latin typeface="Georgia"/>
                <a:cs typeface="Georgia"/>
              </a:rPr>
              <a:t>1975–2000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5809014"/>
              </p:ext>
            </p:extLst>
          </p:nvPr>
        </p:nvGraphicFramePr>
        <p:xfrm>
          <a:off x="533400" y="1447800"/>
          <a:ext cx="82296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2332" y="5989320"/>
            <a:ext cx="9101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bin" panose="020B0803050202020004" pitchFamily="34" charset="0"/>
              </a:rPr>
              <a:t>Source: </a:t>
            </a:r>
            <a:r>
              <a:rPr lang="en-US" sz="1200" dirty="0">
                <a:latin typeface="Cabin" panose="020B0803050202020004" pitchFamily="34" charset="0"/>
              </a:rPr>
              <a:t>Boards of Trustees of the Federal Hospital Insurance and Federal Supplementary Insurance Trust Funds. </a:t>
            </a:r>
            <a:r>
              <a:rPr lang="en-US" sz="1200" i="1" dirty="0">
                <a:latin typeface="Cabin" panose="020B0803050202020004" pitchFamily="34" charset="0"/>
              </a:rPr>
              <a:t>2014 Annual </a:t>
            </a:r>
            <a:r>
              <a:rPr lang="en-US" sz="1200" i="1" dirty="0" smtClean="0">
                <a:latin typeface="Cabin" panose="020B0803050202020004" pitchFamily="34" charset="0"/>
              </a:rPr>
              <a:t>Report</a:t>
            </a:r>
            <a:r>
              <a:rPr lang="en-US" sz="1200" dirty="0" smtClean="0">
                <a:latin typeface="Cabin" panose="020B0803050202020004" pitchFamily="34" charset="0"/>
              </a:rPr>
              <a:t> </a:t>
            </a:r>
            <a:r>
              <a:rPr lang="en-US" sz="1200" dirty="0">
                <a:latin typeface="Cabin" panose="020B0803050202020004" pitchFamily="34" charset="0"/>
              </a:rPr>
              <a:t>(Washington, </a:t>
            </a:r>
            <a:r>
              <a:rPr lang="en-US" sz="1200" dirty="0" smtClean="0">
                <a:latin typeface="Cabin" panose="020B0803050202020004" pitchFamily="34" charset="0"/>
              </a:rPr>
              <a:t>D.C.: </a:t>
            </a:r>
            <a:r>
              <a:rPr lang="en-US" sz="1200" dirty="0">
                <a:latin typeface="Cabin" panose="020B0803050202020004" pitchFamily="34" charset="0"/>
              </a:rPr>
              <a:t>Boards of Trustees of the Federal Hospital Insurance and Federal Supplementary Insurance Trust Funds, July 28, 2014</a:t>
            </a:r>
            <a:r>
              <a:rPr lang="en-US" sz="1200" dirty="0" smtClean="0">
                <a:latin typeface="Cabin" panose="020B0803050202020004" pitchFamily="34" charset="0"/>
              </a:rPr>
              <a:t>), http</a:t>
            </a:r>
            <a:r>
              <a:rPr lang="en-US" sz="1200" dirty="0">
                <a:latin typeface="Cabin" panose="020B0803050202020004" pitchFamily="34" charset="0"/>
              </a:rPr>
              <a:t>://</a:t>
            </a:r>
            <a:r>
              <a:rPr lang="en-US" sz="1200" dirty="0" smtClean="0">
                <a:latin typeface="Cabin" panose="020B0803050202020004" pitchFamily="34" charset="0"/>
              </a:rPr>
              <a:t>www.cms.gov/Research-Statistics-Data-and-Systems/Statistics-Trends-and-Reports/ReportsTrustFunds/Downloads/TR2014.pdf. Spending figures deflated by Consumer Price Index for All Urban Consumers, U.S. City Average, All Items (1982–1984=100).</a:t>
            </a:r>
            <a:endParaRPr lang="en-US" sz="1200" dirty="0">
              <a:latin typeface="Cabin" panose="020B08030502020200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5965" y="1033046"/>
            <a:ext cx="85799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abin" panose="020B0803050202020004" pitchFamily="34" charset="0"/>
              </a:rPr>
              <a:t>Percent</a:t>
            </a:r>
            <a:endParaRPr lang="en-US" sz="1600" b="1" dirty="0">
              <a:latin typeface="Cabin" panose="020B0803050202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590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91440"/>
            <a:ext cx="9144000" cy="731520"/>
          </a:xfrm>
        </p:spPr>
        <p:txBody>
          <a:bodyPr anchor="t" anchorCtr="1">
            <a:normAutofit/>
          </a:bodyPr>
          <a:lstStyle/>
          <a:p>
            <a:r>
              <a:rPr lang="en-US" sz="2000" b="1" dirty="0" smtClean="0">
                <a:latin typeface="Georgia"/>
                <a:cs typeface="Georgia"/>
              </a:rPr>
              <a:t>Exhibit 3. Percentage of Traditional Medicare Payment </a:t>
            </a:r>
            <a:br>
              <a:rPr lang="en-US" sz="2000" b="1" dirty="0" smtClean="0">
                <a:latin typeface="Georgia"/>
                <a:cs typeface="Georgia"/>
              </a:rPr>
            </a:br>
            <a:r>
              <a:rPr lang="en-US" sz="2000" b="1" dirty="0" smtClean="0">
                <a:latin typeface="Georgia"/>
                <a:cs typeface="Georgia"/>
              </a:rPr>
              <a:t>Tied to Quality or Value, and Goals for the Future</a:t>
            </a:r>
            <a:endParaRPr lang="en-US" sz="2000" b="1" dirty="0">
              <a:latin typeface="Georgia"/>
              <a:cs typeface="Georgia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2332" y="5985935"/>
            <a:ext cx="90254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bin" panose="020B0803050202020004" pitchFamily="34" charset="0"/>
              </a:rPr>
              <a:t>Sources: </a:t>
            </a:r>
            <a:r>
              <a:rPr lang="en-US" sz="1200" dirty="0">
                <a:latin typeface="Cabin" panose="020B0803050202020004" pitchFamily="34" charset="0"/>
              </a:rPr>
              <a:t>Catalyst for Payment </a:t>
            </a:r>
            <a:r>
              <a:rPr lang="en-US" sz="1200" dirty="0" smtClean="0">
                <a:latin typeface="Cabin" panose="020B0803050202020004" pitchFamily="34" charset="0"/>
              </a:rPr>
              <a:t>Reform, </a:t>
            </a:r>
            <a:r>
              <a:rPr lang="en-US" sz="1200" dirty="0">
                <a:latin typeface="Cabin" panose="020B0803050202020004" pitchFamily="34" charset="0"/>
              </a:rPr>
              <a:t>“First of </a:t>
            </a:r>
            <a:r>
              <a:rPr lang="en-US" sz="1200" dirty="0" smtClean="0">
                <a:latin typeface="Cabin" panose="020B0803050202020004" pitchFamily="34" charset="0"/>
              </a:rPr>
              <a:t>Its </a:t>
            </a:r>
            <a:r>
              <a:rPr lang="en-US" sz="1200" dirty="0">
                <a:latin typeface="Cabin" panose="020B0803050202020004" pitchFamily="34" charset="0"/>
              </a:rPr>
              <a:t>Kind Scorecard on Medicare Payment Shows Widespread Payment </a:t>
            </a:r>
            <a:r>
              <a:rPr lang="en-US" sz="1200" dirty="0" smtClean="0">
                <a:latin typeface="Cabin" panose="020B0803050202020004" pitchFamily="34" charset="0"/>
              </a:rPr>
              <a:t>Reform” </a:t>
            </a:r>
            <a:br>
              <a:rPr lang="en-US" sz="1200" dirty="0" smtClean="0">
                <a:latin typeface="Cabin" panose="020B0803050202020004" pitchFamily="34" charset="0"/>
              </a:rPr>
            </a:br>
            <a:r>
              <a:rPr lang="en-US" sz="1200" dirty="0" smtClean="0">
                <a:latin typeface="Cabin" panose="020B0803050202020004" pitchFamily="34" charset="0"/>
              </a:rPr>
              <a:t>(press release), </a:t>
            </a:r>
            <a:r>
              <a:rPr lang="en-US" sz="1200" dirty="0">
                <a:latin typeface="Cabin" panose="020B0803050202020004" pitchFamily="34" charset="0"/>
              </a:rPr>
              <a:t>May 5, </a:t>
            </a:r>
            <a:r>
              <a:rPr lang="en-US" sz="1200" dirty="0" smtClean="0">
                <a:latin typeface="Cabin" panose="020B0803050202020004" pitchFamily="34" charset="0"/>
              </a:rPr>
              <a:t>2015, http</a:t>
            </a:r>
            <a:r>
              <a:rPr lang="en-US" sz="1200" dirty="0">
                <a:latin typeface="Cabin" panose="020B0803050202020004" pitchFamily="34" charset="0"/>
              </a:rPr>
              <a:t>://</a:t>
            </a:r>
            <a:r>
              <a:rPr lang="en-US" sz="1200" dirty="0" smtClean="0">
                <a:latin typeface="Cabin" panose="020B0803050202020004" pitchFamily="34" charset="0"/>
              </a:rPr>
              <a:t>www.catalyzepaymentreform.org/images/Press_Release_Scorecard_on_Medicare_Payment_</a:t>
            </a:r>
            <a:br>
              <a:rPr lang="en-US" sz="1200" dirty="0" smtClean="0">
                <a:latin typeface="Cabin" panose="020B0803050202020004" pitchFamily="34" charset="0"/>
              </a:rPr>
            </a:br>
            <a:r>
              <a:rPr lang="en-US" sz="1200" dirty="0" smtClean="0">
                <a:latin typeface="Cabin" panose="020B0803050202020004" pitchFamily="34" charset="0"/>
              </a:rPr>
              <a:t>Reform_final.pdf; and S. M</a:t>
            </a:r>
            <a:r>
              <a:rPr lang="en-US" sz="1200" dirty="0">
                <a:latin typeface="Cabin" panose="020B0803050202020004" pitchFamily="34" charset="0"/>
              </a:rPr>
              <a:t>. </a:t>
            </a:r>
            <a:r>
              <a:rPr lang="en-US" sz="1200" dirty="0" smtClean="0">
                <a:latin typeface="Cabin" panose="020B0803050202020004" pitchFamily="34" charset="0"/>
              </a:rPr>
              <a:t>Burwell, </a:t>
            </a:r>
            <a:r>
              <a:rPr lang="en-US" sz="1200" dirty="0">
                <a:latin typeface="Cabin" panose="020B0803050202020004" pitchFamily="34" charset="0"/>
              </a:rPr>
              <a:t>“Setting Value-Based Payment </a:t>
            </a:r>
            <a:r>
              <a:rPr lang="en-US" sz="1200" dirty="0" smtClean="0">
                <a:latin typeface="Cabin" panose="020B0803050202020004" pitchFamily="34" charset="0"/>
              </a:rPr>
              <a:t>Goals—HHS </a:t>
            </a:r>
            <a:r>
              <a:rPr lang="en-US" sz="1200" dirty="0">
                <a:latin typeface="Cabin" panose="020B0803050202020004" pitchFamily="34" charset="0"/>
              </a:rPr>
              <a:t>Efforts to Improve U.S. Health </a:t>
            </a:r>
            <a:r>
              <a:rPr lang="en-US" sz="1200" dirty="0" smtClean="0">
                <a:latin typeface="Cabin" panose="020B0803050202020004" pitchFamily="34" charset="0"/>
              </a:rPr>
              <a:t>Care,” </a:t>
            </a:r>
            <a:r>
              <a:rPr lang="en-US" sz="1200" i="1" dirty="0" smtClean="0">
                <a:latin typeface="Cabin" panose="020B0803050202020004" pitchFamily="34" charset="0"/>
              </a:rPr>
              <a:t>New </a:t>
            </a:r>
            <a:r>
              <a:rPr lang="en-US" sz="1200" i="1" dirty="0">
                <a:latin typeface="Cabin" panose="020B0803050202020004" pitchFamily="34" charset="0"/>
              </a:rPr>
              <a:t>England </a:t>
            </a:r>
            <a:r>
              <a:rPr lang="en-US" sz="1200" i="1" dirty="0" smtClean="0">
                <a:latin typeface="Cabin" panose="020B0803050202020004" pitchFamily="34" charset="0"/>
              </a:rPr>
              <a:t/>
            </a:r>
            <a:br>
              <a:rPr lang="en-US" sz="1200" i="1" dirty="0" smtClean="0">
                <a:latin typeface="Cabin" panose="020B0803050202020004" pitchFamily="34" charset="0"/>
              </a:rPr>
            </a:br>
            <a:r>
              <a:rPr lang="en-US" sz="1200" i="1" dirty="0" smtClean="0">
                <a:latin typeface="Cabin" panose="020B0803050202020004" pitchFamily="34" charset="0"/>
              </a:rPr>
              <a:t>Journal </a:t>
            </a:r>
            <a:r>
              <a:rPr lang="en-US" sz="1200" i="1" dirty="0">
                <a:latin typeface="Cabin" panose="020B0803050202020004" pitchFamily="34" charset="0"/>
              </a:rPr>
              <a:t>of </a:t>
            </a:r>
            <a:r>
              <a:rPr lang="en-US" sz="1200" i="1" dirty="0" smtClean="0">
                <a:latin typeface="Cabin" panose="020B0803050202020004" pitchFamily="34" charset="0"/>
              </a:rPr>
              <a:t>Medicine</a:t>
            </a:r>
            <a:r>
              <a:rPr lang="en-US" sz="1200" dirty="0" smtClean="0">
                <a:latin typeface="Cabin" panose="020B0803050202020004" pitchFamily="34" charset="0"/>
              </a:rPr>
              <a:t>, </a:t>
            </a:r>
            <a:r>
              <a:rPr lang="en-US" sz="1200" dirty="0">
                <a:latin typeface="Cabin" panose="020B0803050202020004" pitchFamily="34" charset="0"/>
              </a:rPr>
              <a:t>March 5, 2015 372(10):897–99.</a:t>
            </a:r>
          </a:p>
        </p:txBody>
      </p:sp>
      <p:graphicFrame>
        <p:nvGraphicFramePr>
          <p:cNvPr id="17" name="Content Placeholder 1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921666"/>
              </p:ext>
            </p:extLst>
          </p:nvPr>
        </p:nvGraphicFramePr>
        <p:xfrm>
          <a:off x="457200" y="1295400"/>
          <a:ext cx="8229600" cy="4419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89479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91440"/>
            <a:ext cx="9144000" cy="731520"/>
          </a:xfrm>
        </p:spPr>
        <p:txBody>
          <a:bodyPr anchor="t" anchorCtr="1">
            <a:noAutofit/>
          </a:bodyPr>
          <a:lstStyle/>
          <a:p>
            <a:r>
              <a:rPr lang="en-US" sz="2000" b="1" dirty="0" smtClean="0">
                <a:latin typeface="Georgia"/>
                <a:cs typeface="Georgia"/>
              </a:rPr>
              <a:t>Exhibit 4. Medicare Shared Savings Program: </a:t>
            </a:r>
            <a:br>
              <a:rPr lang="en-US" sz="2000" b="1" dirty="0" smtClean="0">
                <a:latin typeface="Georgia"/>
                <a:cs typeface="Georgia"/>
              </a:rPr>
            </a:br>
            <a:r>
              <a:rPr lang="en-US" sz="2000" b="1" dirty="0" smtClean="0">
                <a:latin typeface="Georgia"/>
                <a:cs typeface="Georgia"/>
              </a:rPr>
              <a:t>Year </a:t>
            </a:r>
            <a:r>
              <a:rPr lang="en-US" sz="2000" b="1" dirty="0">
                <a:latin typeface="Georgia"/>
                <a:cs typeface="Georgia"/>
              </a:rPr>
              <a:t>1 (2013) </a:t>
            </a:r>
            <a:r>
              <a:rPr lang="en-US" sz="2000" b="1" dirty="0" smtClean="0">
                <a:latin typeface="Georgia"/>
                <a:cs typeface="Georgia"/>
              </a:rPr>
              <a:t>Performance of Participating ACOs</a:t>
            </a:r>
            <a:endParaRPr lang="en-US" sz="2000" b="1" dirty="0">
              <a:latin typeface="Georgia"/>
              <a:cs typeface="Georgia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46703096"/>
              </p:ext>
            </p:extLst>
          </p:nvPr>
        </p:nvGraphicFramePr>
        <p:xfrm>
          <a:off x="457200" y="1036134"/>
          <a:ext cx="83058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2332" y="6373368"/>
            <a:ext cx="8991600" cy="4216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sz="1200" dirty="0" smtClean="0">
                <a:latin typeface="Cabin" panose="020B0803050202020004" pitchFamily="34" charset="0"/>
              </a:rPr>
              <a:t>Source: M. Abrams</a:t>
            </a:r>
            <a:r>
              <a:rPr lang="en-US" sz="1200" dirty="0">
                <a:latin typeface="Cabin" panose="020B0803050202020004" pitchFamily="34" charset="0"/>
              </a:rPr>
              <a:t>, </a:t>
            </a:r>
            <a:r>
              <a:rPr lang="en-US" sz="1200" dirty="0" smtClean="0">
                <a:latin typeface="Cabin" panose="020B0803050202020004" pitchFamily="34" charset="0"/>
              </a:rPr>
              <a:t>R. </a:t>
            </a:r>
            <a:r>
              <a:rPr lang="en-US" sz="1200" dirty="0">
                <a:latin typeface="Cabin" panose="020B0803050202020004" pitchFamily="34" charset="0"/>
              </a:rPr>
              <a:t>Nuzum, </a:t>
            </a:r>
            <a:r>
              <a:rPr lang="en-US" sz="1200" dirty="0" smtClean="0">
                <a:latin typeface="Cabin" panose="020B0803050202020004" pitchFamily="34" charset="0"/>
              </a:rPr>
              <a:t>M. </a:t>
            </a:r>
            <a:r>
              <a:rPr lang="en-US" sz="1200" dirty="0">
                <a:latin typeface="Cabin" panose="020B0803050202020004" pitchFamily="34" charset="0"/>
              </a:rPr>
              <a:t>Zezza, </a:t>
            </a:r>
            <a:r>
              <a:rPr lang="en-US" sz="1200" dirty="0" smtClean="0">
                <a:latin typeface="Cabin" panose="020B0803050202020004" pitchFamily="34" charset="0"/>
              </a:rPr>
              <a:t>J. </a:t>
            </a:r>
            <a:r>
              <a:rPr lang="en-US" sz="1200" dirty="0">
                <a:latin typeface="Cabin" panose="020B0803050202020004" pitchFamily="34" charset="0"/>
              </a:rPr>
              <a:t>Ryan, </a:t>
            </a:r>
            <a:r>
              <a:rPr lang="en-US" sz="1200" dirty="0" smtClean="0">
                <a:latin typeface="Cabin" panose="020B0803050202020004" pitchFamily="34" charset="0"/>
              </a:rPr>
              <a:t>J. </a:t>
            </a:r>
            <a:r>
              <a:rPr lang="en-US" sz="1200" dirty="0">
                <a:latin typeface="Cabin" panose="020B0803050202020004" pitchFamily="34" charset="0"/>
              </a:rPr>
              <a:t>Kiszla, and </a:t>
            </a:r>
            <a:r>
              <a:rPr lang="en-US" sz="1200" dirty="0" smtClean="0">
                <a:latin typeface="Cabin" panose="020B0803050202020004" pitchFamily="34" charset="0"/>
              </a:rPr>
              <a:t>S. Guterman, </a:t>
            </a:r>
            <a:r>
              <a:rPr lang="en-US" sz="1200" i="1" dirty="0" smtClean="0">
                <a:latin typeface="Cabin" panose="020B0803050202020004" pitchFamily="34" charset="0"/>
              </a:rPr>
              <a:t>The </a:t>
            </a:r>
            <a:r>
              <a:rPr lang="en-US" sz="1200" i="1" dirty="0">
                <a:latin typeface="Cabin" panose="020B0803050202020004" pitchFamily="34" charset="0"/>
              </a:rPr>
              <a:t>Affordable Care Act’s Payment and Delivery System Reforms: </a:t>
            </a:r>
            <a:r>
              <a:rPr lang="en-US" sz="1200" i="1" dirty="0" smtClean="0">
                <a:latin typeface="Cabin" panose="020B0803050202020004" pitchFamily="34" charset="0"/>
              </a:rPr>
              <a:t/>
            </a:r>
            <a:br>
              <a:rPr lang="en-US" sz="1200" i="1" dirty="0" smtClean="0">
                <a:latin typeface="Cabin" panose="020B0803050202020004" pitchFamily="34" charset="0"/>
              </a:rPr>
            </a:br>
            <a:r>
              <a:rPr lang="en-US" sz="1200" i="1" dirty="0" smtClean="0">
                <a:latin typeface="Cabin" panose="020B0803050202020004" pitchFamily="34" charset="0"/>
              </a:rPr>
              <a:t>A </a:t>
            </a:r>
            <a:r>
              <a:rPr lang="en-US" sz="1200" i="1" dirty="0">
                <a:latin typeface="Cabin" panose="020B0803050202020004" pitchFamily="34" charset="0"/>
              </a:rPr>
              <a:t>Progress Report at Five </a:t>
            </a:r>
            <a:r>
              <a:rPr lang="en-US" sz="1200" i="1" dirty="0" smtClean="0">
                <a:latin typeface="Cabin" panose="020B0803050202020004" pitchFamily="34" charset="0"/>
              </a:rPr>
              <a:t>Years</a:t>
            </a:r>
            <a:r>
              <a:rPr lang="en-US" sz="1200" dirty="0" smtClean="0">
                <a:latin typeface="Cabin" panose="020B0803050202020004" pitchFamily="34" charset="0"/>
              </a:rPr>
              <a:t> (New York: The </a:t>
            </a:r>
            <a:r>
              <a:rPr lang="en-US" sz="1200" dirty="0">
                <a:latin typeface="Cabin" panose="020B0803050202020004" pitchFamily="34" charset="0"/>
              </a:rPr>
              <a:t>Commonwealth Fund, May </a:t>
            </a:r>
            <a:r>
              <a:rPr lang="en-US" sz="1200" dirty="0" smtClean="0">
                <a:latin typeface="Cabin" panose="020B0803050202020004" pitchFamily="34" charset="0"/>
              </a:rPr>
              <a:t>2015).</a:t>
            </a:r>
            <a:endParaRPr lang="en-US" sz="1200" dirty="0">
              <a:latin typeface="Cabin" panose="020B08030502020200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60502" y="5726668"/>
            <a:ext cx="6324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abin" panose="020B0803050202020004" pitchFamily="34" charset="0"/>
              </a:rPr>
              <a:t>220 Medicare Shared Savings Program ACOs</a:t>
            </a:r>
            <a:endParaRPr lang="en-US" sz="1600" b="1" dirty="0">
              <a:latin typeface="Cabin" panose="020B0803050202020004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2286000" y="3858768"/>
            <a:ext cx="381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7727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778</TotalTime>
  <Words>293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Exhibit 1. Real Annual Growth Rates for Medicare Part A and Part B Spending per Beneficiary, 1975–1985 and 1985–1990</vt:lpstr>
      <vt:lpstr>Exhibit 2. Real Annual Growth Rate of Medicare Part B Spending  per Beneficiary, Five-Year Intervals, 1975–2000</vt:lpstr>
      <vt:lpstr>Exhibit 3. Percentage of Traditional Medicare Payment  Tied to Quality or Value, and Goals for the Future</vt:lpstr>
      <vt:lpstr>Exhibit 4. Medicare Shared Savings Program:  Year 1 (2013) Performance of Participating ACOs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 1. Annual Growth Rates for Medicare Part A and Part B Spending per Beneficiary, 1970-1980 and 1980-1985</dc:title>
  <dc:creator>Stuart Guterman</dc:creator>
  <cp:lastModifiedBy>Paul Frame</cp:lastModifiedBy>
  <cp:revision>80</cp:revision>
  <dcterms:created xsi:type="dcterms:W3CDTF">2015-05-15T00:50:41Z</dcterms:created>
  <dcterms:modified xsi:type="dcterms:W3CDTF">2015-06-23T22:48:10Z</dcterms:modified>
</cp:coreProperties>
</file>