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2" r:id="rId2"/>
    <p:sldId id="266" r:id="rId3"/>
    <p:sldId id="26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3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5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23454187092197E-2"/>
          <c:y val="7.9248552667877697E-2"/>
          <c:w val="0.81541691131202398"/>
          <c:h val="0.854022846987164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2FA-41F2-9EF1-079BFDA425DD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31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2FA-41F2-9EF1-079BFDA425D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3175"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2FA-41F2-9EF1-079BFDA425DD}"/>
              </c:ext>
            </c:extLst>
          </c:dPt>
          <c:dPt>
            <c:idx val="3"/>
            <c:bubble3D val="0"/>
            <c:spPr>
              <a:ln w="3175">
                <a:noFill/>
              </a:ln>
            </c:spPr>
          </c:dPt>
          <c:dLbls>
            <c:dLbl>
              <c:idx val="0"/>
              <c:layout>
                <c:manualLayout>
                  <c:x val="0.27030342348099001"/>
                  <c:y val="0.156062467359459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b="0">
                        <a:solidFill>
                          <a:schemeClr val="bg1"/>
                        </a:solidFill>
                      </a:defRPr>
                    </a:pPr>
                    <a:fld id="{91165914-29C6-4D0B-89AE-8BD36268E41C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b="0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 </a:t>
                    </a:r>
                    <a:fld id="{AC961008-3BEA-46A5-9705-73AB4273F4BF}" type="VALUE">
                      <a:rPr lang="en-US" baseline="0" smtClean="0">
                        <a:solidFill>
                          <a:schemeClr val="bg1"/>
                        </a:solidFill>
                      </a:rPr>
                      <a:pPr>
                        <a:defRPr b="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72540079771801"/>
                      <c:h val="0.1318985281971060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3271799434659601"/>
                  <c:y val="-1.6978637190277501E-3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b="0">
                        <a:solidFill>
                          <a:schemeClr val="bg1"/>
                        </a:solidFill>
                      </a:defRPr>
                    </a:pPr>
                    <a:fld id="{78F10851-A238-4D96-A715-0EE697E8C5B0}" type="CATEGORYNAME">
                      <a:rPr lang="en-US" b="0" smtClean="0"/>
                      <a:pPr>
                        <a:defRPr b="0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b="0" baseline="0" dirty="0"/>
                      <a:t> </a:t>
                    </a:r>
                    <a:fld id="{55B6DD71-30FE-40BB-96AC-47C6C00C08BA}" type="VALUE">
                      <a:rPr lang="en-US" b="0" baseline="0" smtClean="0"/>
                      <a:pPr>
                        <a:defRPr b="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 b="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2FA-41F2-9EF1-079BFDA425DD}"/>
                </c:ext>
                <c:ext xmlns:c15="http://schemas.microsoft.com/office/drawing/2012/chart" uri="{CE6537A1-D6FC-4f65-9D91-7224C49458BB}">
                  <c15:layout>
                    <c:manualLayout>
                      <c:w val="0.26707595873117401"/>
                      <c:h val="0.1318985281971060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3122314412650199"/>
                  <c:y val="-0.11095499895673699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b="0"/>
                    </a:pPr>
                    <a:fld id="{85FE93B3-4BE6-4A4E-82AC-C593257B2648}" type="CATEGORYNAME">
                      <a:rPr lang="en-US" b="0" smtClean="0"/>
                      <a:pPr>
                        <a:defRPr b="0"/>
                      </a:pPr>
                      <a:t>[CATEGORY NAME]</a:t>
                    </a:fld>
                    <a:endParaRPr lang="en-US" b="0" baseline="0" dirty="0"/>
                  </a:p>
                  <a:p>
                    <a:pPr>
                      <a:defRPr b="0"/>
                    </a:pPr>
                    <a:fld id="{24A88105-8192-4759-B883-0C6D037B070F}" type="VALUE">
                      <a:rPr lang="en-US" b="0" baseline="0" smtClean="0"/>
                      <a:pPr>
                        <a:defRPr b="0"/>
                      </a:pPr>
                      <a:t>[VALUE]</a:t>
                    </a:fld>
                    <a:r>
                      <a:rPr lang="en-US" b="0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2FA-41F2-9EF1-079BFDA425DD}"/>
                </c:ext>
                <c:ext xmlns:c15="http://schemas.microsoft.com/office/drawing/2012/chart" uri="{CE6537A1-D6FC-4f65-9D91-7224C49458BB}">
                  <c15:layout>
                    <c:manualLayout>
                      <c:w val="0.253599784154588"/>
                      <c:h val="0.1818857497725190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0648636825697901"/>
                  <c:y val="-0.112137034096788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b="0"/>
                    </a:pPr>
                    <a:fld id="{6072F22E-0A36-4F7B-9F59-2EEB6832F495}" type="CATEGORYNAME">
                      <a:rPr lang="en-US" smtClean="0"/>
                      <a:pPr>
                        <a:defRPr b="0"/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r>
                      <a:rPr lang="en-US" baseline="0" dirty="0" smtClean="0"/>
                      <a:t/>
                    </a:r>
                    <a:br>
                      <a:rPr lang="en-US" baseline="0" dirty="0" smtClean="0"/>
                    </a:br>
                    <a:fld id="{20FEB1C0-989E-4763-9D58-26112C2E7067}" type="VALUE">
                      <a:rPr lang="en-US" baseline="0" smtClean="0"/>
                      <a:pPr>
                        <a:defRPr b="0"/>
                      </a:pPr>
                      <a:t>[VALUE]</a:t>
                    </a:fld>
                    <a:r>
                      <a:rPr lang="en-US" baseline="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E46E-46B6-AB08-CABABB1417FE}"/>
                </c:ext>
                <c:ext xmlns:c15="http://schemas.microsoft.com/office/drawing/2012/chart" uri="{CE6537A1-D6FC-4f65-9D91-7224C49458BB}">
                  <c15:layout>
                    <c:manualLayout>
                      <c:w val="0.129453843306819"/>
                      <c:h val="0.13909568262097199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Employer</c:v>
                </c:pt>
                <c:pt idx="1">
                  <c:v>Medicaid</c:v>
                </c:pt>
                <c:pt idx="2">
                  <c:v>Individual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49.59</c:v>
                </c:pt>
                <c:pt idx="1">
                  <c:v>24.43</c:v>
                </c:pt>
                <c:pt idx="2">
                  <c:v>15.77</c:v>
                </c:pt>
                <c:pt idx="3">
                  <c:v>5.0299999999999994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B2FA-41F2-9EF1-079BFDA42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15"/>
      </c:pieChart>
    </c:plotArea>
    <c:plotVisOnly val="1"/>
    <c:dispBlanksAs val="gap"/>
    <c:showDLblsOverMax val="0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000112084599"/>
          <c:y val="2.9873708149245198E-2"/>
          <c:w val="0.65015627473150805"/>
          <c:h val="0.912740235997829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66"/>
      </c:pieChart>
    </c:plotArea>
    <c:plotVisOnly val="1"/>
    <c:dispBlanksAs val="gap"/>
    <c:showDLblsOverMax val="0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62556650031299E-3"/>
          <c:y val="9.6126821552841496E-2"/>
          <c:w val="0.95063689909544902"/>
          <c:h val="0.724569496394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&lt;3 months</c:v>
                </c:pt>
                <c:pt idx="1">
                  <c:v>4–6 months</c:v>
                </c:pt>
                <c:pt idx="2">
                  <c:v>7–11 months</c:v>
                </c:pt>
                <c:pt idx="3">
                  <c:v>1–2 years</c:v>
                </c:pt>
                <c:pt idx="4">
                  <c:v>2+ years</c:v>
                </c:pt>
              </c:strCache>
            </c:strRef>
          </c:cat>
          <c:val>
            <c:numRef>
              <c:f>Sheet1!$B$2:$B$6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04-4F4F-9AF5-9C0A42473F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&lt;3 months</c:v>
                </c:pt>
                <c:pt idx="1">
                  <c:v>4–6 months</c:v>
                </c:pt>
                <c:pt idx="2">
                  <c:v>7–11 months</c:v>
                </c:pt>
                <c:pt idx="3">
                  <c:v>1–2 years</c:v>
                </c:pt>
                <c:pt idx="4">
                  <c:v>2+ years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24.59</c:v>
                </c:pt>
                <c:pt idx="1">
                  <c:v>10.74</c:v>
                </c:pt>
                <c:pt idx="2">
                  <c:v>10.220000000000001</c:v>
                </c:pt>
                <c:pt idx="3">
                  <c:v>27.76</c:v>
                </c:pt>
                <c:pt idx="4">
                  <c:v>25.84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04-4F4F-9AF5-9C0A42473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9"/>
        <c:axId val="317217696"/>
        <c:axId val="317218088"/>
      </c:barChart>
      <c:catAx>
        <c:axId val="317217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317218088"/>
        <c:crosses val="autoZero"/>
        <c:auto val="1"/>
        <c:lblAlgn val="ctr"/>
        <c:lblOffset val="100"/>
        <c:noMultiLvlLbl val="0"/>
      </c:catAx>
      <c:valAx>
        <c:axId val="317218088"/>
        <c:scaling>
          <c:orientation val="minMax"/>
          <c:max val="75"/>
        </c:scaling>
        <c:delete val="1"/>
        <c:axPos val="l"/>
        <c:numFmt formatCode="0" sourceLinked="1"/>
        <c:majorTickMark val="out"/>
        <c:minorTickMark val="none"/>
        <c:tickLblPos val="nextTo"/>
        <c:crossAx val="317217696"/>
        <c:crosses val="autoZero"/>
        <c:crossBetween val="between"/>
        <c:majorUnit val="25"/>
      </c:valAx>
    </c:plotArea>
    <c:plotVisOnly val="1"/>
    <c:dispBlanksAs val="gap"/>
    <c:showDLblsOverMax val="0"/>
  </c:chart>
  <c:txPr>
    <a:bodyPr/>
    <a:lstStyle/>
    <a:p>
      <a:pPr>
        <a:defRPr sz="1600" b="0">
          <a:solidFill>
            <a:schemeClr val="accent6"/>
          </a:solidFill>
          <a:latin typeface="Calibri" charset="0"/>
          <a:ea typeface="Calibri" charset="0"/>
          <a:cs typeface="Calibri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00335797851297E-2"/>
          <c:y val="0.10621742855812"/>
          <c:w val="0.92692279844329795"/>
          <c:h val="0.724569496394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Medicaid</c:v>
                </c:pt>
                <c:pt idx="1">
                  <c:v>Employer</c:v>
                </c:pt>
                <c:pt idx="2">
                  <c:v>Individual</c:v>
                </c:pt>
                <c:pt idx="3">
                  <c:v>Uninsured</c:v>
                </c:pt>
              </c:strCache>
            </c:strRef>
          </c:cat>
          <c:val>
            <c:numRef>
              <c:f>Sheet1!$B$2:$B$5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04-4F4F-9AF5-9C0A42473F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Medicaid</c:v>
                </c:pt>
                <c:pt idx="1">
                  <c:v>Employer</c:v>
                </c:pt>
                <c:pt idx="2">
                  <c:v>Individual</c:v>
                </c:pt>
                <c:pt idx="3">
                  <c:v>Uninsured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17</c:v>
                </c:pt>
                <c:pt idx="1">
                  <c:v>10.85</c:v>
                </c:pt>
                <c:pt idx="2">
                  <c:v>8.02</c:v>
                </c:pt>
                <c:pt idx="3">
                  <c:v>51.56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04-4F4F-9AF5-9C0A42473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9"/>
        <c:axId val="317214560"/>
        <c:axId val="313298416"/>
      </c:barChart>
      <c:catAx>
        <c:axId val="317214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313298416"/>
        <c:crosses val="autoZero"/>
        <c:auto val="1"/>
        <c:lblAlgn val="ctr"/>
        <c:lblOffset val="100"/>
        <c:noMultiLvlLbl val="0"/>
      </c:catAx>
      <c:valAx>
        <c:axId val="313298416"/>
        <c:scaling>
          <c:orientation val="minMax"/>
          <c:max val="75"/>
        </c:scaling>
        <c:delete val="1"/>
        <c:axPos val="l"/>
        <c:numFmt formatCode="0" sourceLinked="1"/>
        <c:majorTickMark val="out"/>
        <c:minorTickMark val="none"/>
        <c:tickLblPos val="nextTo"/>
        <c:crossAx val="317214560"/>
        <c:crosses val="autoZero"/>
        <c:crossBetween val="between"/>
        <c:majorUnit val="25"/>
      </c:valAx>
    </c:plotArea>
    <c:plotVisOnly val="1"/>
    <c:dispBlanksAs val="gap"/>
    <c:showDLblsOverMax val="0"/>
  </c:chart>
  <c:txPr>
    <a:bodyPr/>
    <a:lstStyle/>
    <a:p>
      <a:pPr>
        <a:defRPr sz="1600" b="0">
          <a:solidFill>
            <a:schemeClr val="accent6"/>
          </a:solidFill>
          <a:latin typeface="Calibri" charset="0"/>
          <a:ea typeface="Calibri" charset="0"/>
          <a:cs typeface="Calibri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92000112084599"/>
          <c:y val="2.9873708149245198E-2"/>
          <c:w val="0.65015627473150805"/>
          <c:h val="0.9127402359978290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66"/>
      </c:pieChart>
    </c:plotArea>
    <c:plotVisOnly val="1"/>
    <c:dispBlanksAs val="gap"/>
    <c:showDLblsOverMax val="0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423454187092197E-2"/>
          <c:y val="7.9248552667877697E-2"/>
          <c:w val="0.81541691131202398"/>
          <c:h val="0.8540228469871640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15"/>
      </c:pieChart>
    </c:plotArea>
    <c:plotVisOnly val="1"/>
    <c:dispBlanksAs val="gap"/>
    <c:showDLblsOverMax val="0"/>
  </c:chart>
  <c:txPr>
    <a:bodyPr/>
    <a:lstStyle/>
    <a:p>
      <a:pPr>
        <a:defRPr sz="1600" b="1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21236265963699E-3"/>
          <c:y val="4.52937955112446E-2"/>
          <c:w val="0.90824082137804896"/>
          <c:h val="0.624301985231387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You were no longer eligible because of a change in your income or age</c:v>
                </c:pt>
                <c:pt idx="1">
                  <c:v>You did not reenroll in Medicaid when you needed to</c:v>
                </c:pt>
                <c:pt idx="2">
                  <c:v>You moved</c:v>
                </c:pt>
                <c:pt idx="3">
                  <c:v>You couldn't get the health care you needed</c:v>
                </c:pt>
                <c:pt idx="4">
                  <c:v>You couldn't afford what you had to pay for Medicaid</c:v>
                </c:pt>
                <c:pt idx="5">
                  <c:v>Something else</c:v>
                </c:pt>
              </c:strCache>
            </c:strRef>
          </c:cat>
          <c:val>
            <c:numRef>
              <c:f>Sheet1!$B$2:$B$7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04-4F4F-9AF5-9C0A42473F2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Medicaid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You were no longer eligible because of a change in your income or age</c:v>
                </c:pt>
                <c:pt idx="1">
                  <c:v>You did not reenroll in Medicaid when you needed to</c:v>
                </c:pt>
                <c:pt idx="2">
                  <c:v>You moved</c:v>
                </c:pt>
                <c:pt idx="3">
                  <c:v>You couldn't get the health care you needed</c:v>
                </c:pt>
                <c:pt idx="4">
                  <c:v>You couldn't afford what you had to pay for Medicaid</c:v>
                </c:pt>
                <c:pt idx="5">
                  <c:v>Something else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48.20000000000001</c:v>
                </c:pt>
                <c:pt idx="1">
                  <c:v>15.21</c:v>
                </c:pt>
                <c:pt idx="2">
                  <c:v>7.7200000000000006</c:v>
                </c:pt>
                <c:pt idx="3">
                  <c:v>4</c:v>
                </c:pt>
                <c:pt idx="4">
                  <c:v>1.93</c:v>
                </c:pt>
                <c:pt idx="5">
                  <c:v>18.78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04-4F4F-9AF5-9C0A42473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9"/>
        <c:axId val="310878528"/>
        <c:axId val="310877744"/>
      </c:barChart>
      <c:catAx>
        <c:axId val="310878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n-US"/>
          </a:p>
        </c:txPr>
        <c:crossAx val="310877744"/>
        <c:crosses val="autoZero"/>
        <c:auto val="1"/>
        <c:lblAlgn val="ctr"/>
        <c:lblOffset val="100"/>
        <c:noMultiLvlLbl val="0"/>
      </c:catAx>
      <c:valAx>
        <c:axId val="310877744"/>
        <c:scaling>
          <c:orientation val="minMax"/>
          <c:max val="75"/>
        </c:scaling>
        <c:delete val="0"/>
        <c:axPos val="l"/>
        <c:numFmt formatCode="0" sourceLinked="1"/>
        <c:majorTickMark val="out"/>
        <c:minorTickMark val="none"/>
        <c:tickLblPos val="nextTo"/>
        <c:crossAx val="310878528"/>
        <c:crosses val="autoZero"/>
        <c:crossBetween val="between"/>
        <c:majorUnit val="25"/>
      </c:valAx>
    </c:plotArea>
    <c:plotVisOnly val="1"/>
    <c:dispBlanksAs val="gap"/>
    <c:showDLblsOverMax val="0"/>
  </c:chart>
  <c:txPr>
    <a:bodyPr/>
    <a:lstStyle/>
    <a:p>
      <a:pPr>
        <a:defRPr sz="1600" b="0">
          <a:solidFill>
            <a:schemeClr val="accent6"/>
          </a:solidFill>
          <a:latin typeface="Calibri" charset="0"/>
          <a:ea typeface="Calibri" charset="0"/>
          <a:cs typeface="Calibri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A6A54-F20C-417E-8AB4-21F47D02B58A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C765A-6C7D-469E-9474-DE18969A3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48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81437-9092-44B2-90C7-3C6D59153FF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7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81437-9092-44B2-90C7-3C6D59153FF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144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081437-9092-44B2-90C7-3C6D59153FF0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068" y="6210832"/>
            <a:ext cx="2896955" cy="647192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30175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9144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3716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1828800" indent="0">
              <a:buNone/>
              <a:defRPr sz="1600" b="0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1"/>
          </p:nvPr>
        </p:nvSpPr>
        <p:spPr>
          <a:xfrm>
            <a:off x="-1" y="304800"/>
            <a:ext cx="12176023" cy="9113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4572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9144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3716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1828800" indent="0">
              <a:buNone/>
              <a:defRPr sz="2600" b="1" i="0">
                <a:solidFill>
                  <a:schemeClr val="accent6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"/>
          </p:nvPr>
        </p:nvSpPr>
        <p:spPr>
          <a:xfrm>
            <a:off x="0" y="5524500"/>
            <a:ext cx="12192000" cy="604264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2pPr>
            <a:lvl3pPr marL="9144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3pPr>
            <a:lvl4pPr marL="13716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4pPr>
            <a:lvl5pPr marL="1828800" indent="0">
              <a:buNone/>
              <a:defRPr sz="1100">
                <a:solidFill>
                  <a:schemeClr val="accent6"/>
                </a:solidFill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6318985"/>
            <a:ext cx="8229601" cy="430887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Source: S. R. Collins, M. Z. </a:t>
            </a:r>
            <a:r>
              <a:rPr lang="en-US" sz="1100" dirty="0" err="1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Gunja</a:t>
            </a:r>
            <a:r>
              <a:rPr lang="en-US" sz="1100" dirty="0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, M. M. Doty, and S. </a:t>
            </a:r>
            <a:r>
              <a:rPr lang="en-US" sz="1100" dirty="0" err="1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Beutel</a:t>
            </a:r>
            <a:r>
              <a:rPr lang="en-US" sz="1100" dirty="0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1100" i="1" dirty="0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How the Affordable Care Act Has Improved Americans’ Ability to Buy Health Insurance on Their Own,</a:t>
            </a:r>
            <a:r>
              <a:rPr lang="en-US" sz="1100" dirty="0">
                <a:solidFill>
                  <a:srgbClr val="33383B"/>
                </a:solidFill>
                <a:latin typeface="Calibri" charset="0"/>
                <a:ea typeface="Calibri" charset="0"/>
                <a:cs typeface="Calibri" charset="0"/>
              </a:rPr>
              <a:t> The Commonwealth Fund, February 2017.</a:t>
            </a:r>
          </a:p>
        </p:txBody>
      </p:sp>
    </p:spTree>
    <p:extLst>
      <p:ext uri="{BB962C8B-B14F-4D97-AF65-F5344CB8AC3E}">
        <p14:creationId xmlns:p14="http://schemas.microsoft.com/office/powerpoint/2010/main" val="47514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6348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2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323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 txBox="1">
            <a:spLocks/>
          </p:cNvSpPr>
          <p:nvPr/>
        </p:nvSpPr>
        <p:spPr>
          <a:xfrm>
            <a:off x="1263191" y="337173"/>
            <a:ext cx="9870973" cy="747245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In 2016,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31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Million Adults Reported a Gap in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Insurance;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One-Quarter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Had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Been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Enrolled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in Medicaid Before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the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Gap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263191" y="6421395"/>
            <a:ext cx="7315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dirty="0"/>
              <a:t>Note: Segments may not sum to 100 percent because of rounding.</a:t>
            </a:r>
          </a:p>
          <a:p>
            <a:r>
              <a:rPr lang="en-US" sz="1100" dirty="0"/>
              <a:t>Source: The Commonwealth Fund Biennial Health Insurance Survey (2016).</a:t>
            </a:r>
          </a:p>
        </p:txBody>
      </p:sp>
      <p:graphicFrame>
        <p:nvGraphicFramePr>
          <p:cNvPr id="24" name="Chart 23"/>
          <p:cNvGraphicFramePr/>
          <p:nvPr>
            <p:extLst>
              <p:ext uri="{D42A27DB-BD31-4B8C-83A1-F6EECF244321}">
                <p14:modId xmlns:p14="http://schemas.microsoft.com/office/powerpoint/2010/main" val="145532761"/>
              </p:ext>
            </p:extLst>
          </p:nvPr>
        </p:nvGraphicFramePr>
        <p:xfrm>
          <a:off x="3711830" y="1756405"/>
          <a:ext cx="4306786" cy="4049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 flipV="1">
            <a:off x="4585063" y="1557946"/>
            <a:ext cx="1280160" cy="413525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 Placeholder 4"/>
          <p:cNvSpPr txBox="1">
            <a:spLocks/>
          </p:cNvSpPr>
          <p:nvPr/>
        </p:nvSpPr>
        <p:spPr>
          <a:xfrm>
            <a:off x="2196351" y="1377592"/>
            <a:ext cx="7351059" cy="35680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1600" b="1" kern="0" spc="-20" dirty="0" smtClean="0"/>
              <a:t>“What type </a:t>
            </a:r>
            <a:r>
              <a:rPr lang="en-US" sz="1600" b="1" kern="0" spc="-20" dirty="0"/>
              <a:t>of </a:t>
            </a:r>
            <a:r>
              <a:rPr lang="en-US" sz="1600" b="1" kern="0" spc="-20" dirty="0" smtClean="0"/>
              <a:t>health insurance did you have </a:t>
            </a:r>
            <a:r>
              <a:rPr lang="en-US" sz="1600" b="1" kern="0" spc="-20" dirty="0"/>
              <a:t>j</a:t>
            </a:r>
            <a:r>
              <a:rPr lang="en-US" sz="1600" b="1" kern="0" spc="-20" dirty="0" smtClean="0"/>
              <a:t>ust </a:t>
            </a:r>
            <a:r>
              <a:rPr lang="en-US" sz="1600" b="1" kern="0" spc="-20" dirty="0"/>
              <a:t>b</a:t>
            </a:r>
            <a:r>
              <a:rPr lang="en-US" sz="1600" b="1" kern="0" spc="-20" dirty="0" smtClean="0"/>
              <a:t>efore </a:t>
            </a:r>
            <a:r>
              <a:rPr lang="en-US" sz="1600" b="1" kern="0" spc="-20" dirty="0"/>
              <a:t>y</a:t>
            </a:r>
            <a:r>
              <a:rPr lang="en-US" sz="1600" b="1" kern="0" spc="-20" dirty="0" smtClean="0"/>
              <a:t>ou </a:t>
            </a:r>
            <a:r>
              <a:rPr lang="en-US" sz="1600" b="1" kern="0" spc="-20" dirty="0"/>
              <a:t>b</a:t>
            </a:r>
            <a:r>
              <a:rPr lang="en-US" sz="1600" b="1" kern="0" spc="-20" dirty="0" smtClean="0"/>
              <a:t>ecame uninsured?”</a:t>
            </a:r>
            <a:endParaRPr lang="en-US" sz="1600" b="1" kern="0" spc="-20" dirty="0"/>
          </a:p>
        </p:txBody>
      </p:sp>
      <p:sp>
        <p:nvSpPr>
          <p:cNvPr id="21" name="TextBox 20"/>
          <p:cNvSpPr txBox="1"/>
          <p:nvPr/>
        </p:nvSpPr>
        <p:spPr>
          <a:xfrm>
            <a:off x="3295855" y="5760820"/>
            <a:ext cx="5152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Calibri" panose="020F0502020204030204" pitchFamily="34" charset="0"/>
                <a:cs typeface="Arial" panose="020B0604020202020204" pitchFamily="34" charset="0"/>
              </a:rPr>
              <a:t>31 </a:t>
            </a:r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million adults ages </a:t>
            </a:r>
            <a:r>
              <a:rPr lang="en-US" sz="1600" dirty="0" smtClean="0">
                <a:latin typeface="Calibri" panose="020F0502020204030204" pitchFamily="34" charset="0"/>
                <a:cs typeface="Arial" panose="020B0604020202020204" pitchFamily="34" charset="0"/>
              </a:rPr>
              <a:t>19–64 </a:t>
            </a:r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years who had a coverage gap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191" y="7272"/>
            <a:ext cx="168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Exhibit 1</a:t>
            </a:r>
          </a:p>
        </p:txBody>
      </p:sp>
    </p:spTree>
    <p:extLst>
      <p:ext uri="{BB962C8B-B14F-4D97-AF65-F5344CB8AC3E}">
        <p14:creationId xmlns:p14="http://schemas.microsoft.com/office/powerpoint/2010/main" val="105779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010293116"/>
              </p:ext>
            </p:extLst>
          </p:nvPr>
        </p:nvGraphicFramePr>
        <p:xfrm>
          <a:off x="512618" y="1584634"/>
          <a:ext cx="5281724" cy="3762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36749" y="6421392"/>
            <a:ext cx="7315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dirty="0"/>
              <a:t>Note: Segments may not sum to 100 percent because of rounding.</a:t>
            </a:r>
          </a:p>
          <a:p>
            <a:r>
              <a:rPr lang="en-US" sz="1100" dirty="0"/>
              <a:t>Source: The Commonwealth Fund Biennial Health Insurance Survey (2016).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638626835"/>
              </p:ext>
            </p:extLst>
          </p:nvPr>
        </p:nvGraphicFramePr>
        <p:xfrm>
          <a:off x="237420" y="1802668"/>
          <a:ext cx="5857733" cy="377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 flipV="1">
            <a:off x="4585063" y="1620701"/>
            <a:ext cx="1280160" cy="413525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Placeholder 4"/>
          <p:cNvSpPr txBox="1">
            <a:spLocks/>
          </p:cNvSpPr>
          <p:nvPr/>
        </p:nvSpPr>
        <p:spPr>
          <a:xfrm>
            <a:off x="797859" y="2099183"/>
            <a:ext cx="4249270" cy="35715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1600" kern="0" spc="-20" dirty="0" smtClean="0"/>
              <a:t>“How </a:t>
            </a:r>
            <a:r>
              <a:rPr lang="en-US" sz="1600" kern="0" spc="-20" dirty="0"/>
              <a:t>l</a:t>
            </a:r>
            <a:r>
              <a:rPr lang="en-US" sz="1600" kern="0" spc="-20" dirty="0" smtClean="0"/>
              <a:t>ong </a:t>
            </a:r>
            <a:r>
              <a:rPr lang="en-US" sz="1600" kern="0" spc="-20" dirty="0"/>
              <a:t>d</a:t>
            </a:r>
            <a:r>
              <a:rPr lang="en-US" sz="1600" kern="0" spc="-20" dirty="0" smtClean="0"/>
              <a:t>id you go without </a:t>
            </a:r>
            <a:r>
              <a:rPr lang="en-US" sz="1600" kern="0" spc="-20" dirty="0"/>
              <a:t>i</a:t>
            </a:r>
            <a:r>
              <a:rPr lang="en-US" sz="1600" kern="0" spc="-20" dirty="0" smtClean="0"/>
              <a:t>nsurance?”</a:t>
            </a:r>
            <a:endParaRPr lang="en-US" sz="1600" kern="0" spc="-20" dirty="0"/>
          </a:p>
        </p:txBody>
      </p:sp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1004887112"/>
              </p:ext>
            </p:extLst>
          </p:nvPr>
        </p:nvGraphicFramePr>
        <p:xfrm>
          <a:off x="6477289" y="1761940"/>
          <a:ext cx="5641142" cy="377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 Placeholder 4"/>
          <p:cNvSpPr txBox="1">
            <a:spLocks/>
          </p:cNvSpPr>
          <p:nvPr/>
        </p:nvSpPr>
        <p:spPr>
          <a:xfrm>
            <a:off x="6947651" y="2099183"/>
            <a:ext cx="4697505" cy="32931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1600" kern="0" spc="-20" dirty="0" smtClean="0"/>
              <a:t>“What </a:t>
            </a:r>
            <a:r>
              <a:rPr lang="en-US" sz="1600" kern="0" spc="-20" dirty="0"/>
              <a:t>t</a:t>
            </a:r>
            <a:r>
              <a:rPr lang="en-US" sz="1600" kern="0" spc="-20" dirty="0" smtClean="0"/>
              <a:t>ype </a:t>
            </a:r>
            <a:r>
              <a:rPr lang="en-US" sz="1600" kern="0" spc="-20" dirty="0"/>
              <a:t>of h</a:t>
            </a:r>
            <a:r>
              <a:rPr lang="en-US" sz="1600" kern="0" spc="-20" dirty="0" smtClean="0"/>
              <a:t>ealth </a:t>
            </a:r>
            <a:r>
              <a:rPr lang="en-US" sz="1600" kern="0" spc="-20" dirty="0"/>
              <a:t>i</a:t>
            </a:r>
            <a:r>
              <a:rPr lang="en-US" sz="1600" kern="0" spc="-20" dirty="0" smtClean="0"/>
              <a:t>nsurance </a:t>
            </a:r>
            <a:r>
              <a:rPr lang="en-US" sz="1600" kern="0" spc="-20" dirty="0"/>
              <a:t>d</a:t>
            </a:r>
            <a:r>
              <a:rPr lang="en-US" sz="1600" kern="0" spc="-20" dirty="0" smtClean="0"/>
              <a:t>o </a:t>
            </a:r>
            <a:r>
              <a:rPr lang="en-US" sz="1600" kern="0" spc="-20" dirty="0"/>
              <a:t>y</a:t>
            </a:r>
            <a:r>
              <a:rPr lang="en-US" sz="1600" kern="0" spc="-20" dirty="0" smtClean="0"/>
              <a:t>ou </a:t>
            </a:r>
            <a:r>
              <a:rPr lang="en-US" sz="1600" kern="0" spc="-20" dirty="0"/>
              <a:t>c</a:t>
            </a:r>
            <a:r>
              <a:rPr lang="en-US" sz="1600" kern="0" spc="-20" dirty="0" smtClean="0"/>
              <a:t>urrently have?”</a:t>
            </a:r>
            <a:endParaRPr lang="en-US" sz="1600" kern="0" spc="-20" dirty="0"/>
          </a:p>
        </p:txBody>
      </p:sp>
      <p:sp>
        <p:nvSpPr>
          <p:cNvPr id="17" name="TextBox 16"/>
          <p:cNvSpPr txBox="1"/>
          <p:nvPr/>
        </p:nvSpPr>
        <p:spPr>
          <a:xfrm>
            <a:off x="-1" y="5756066"/>
            <a:ext cx="12161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Adults ages </a:t>
            </a:r>
            <a:r>
              <a:rPr lang="en-US" sz="1600" dirty="0" smtClean="0">
                <a:latin typeface="Calibri" panose="020F0502020204030204" pitchFamily="34" charset="0"/>
                <a:cs typeface="Arial" panose="020B0604020202020204" pitchFamily="34" charset="0"/>
              </a:rPr>
              <a:t>19–64 </a:t>
            </a:r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years who had a coverage gap and were previously covered by Medicaid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05399" y="289905"/>
            <a:ext cx="5537323" cy="1464753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Nearly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Half of Adults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with a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Gap in Insurance Lost Their Medicaid Coverage Within the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Past 12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Months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749" y="7272"/>
            <a:ext cx="168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Exhibit 2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693790" y="1802668"/>
            <a:ext cx="100552" cy="2901498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6259094" y="2205809"/>
            <a:ext cx="15283" cy="2769371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itle 1"/>
          <p:cNvSpPr txBox="1">
            <a:spLocks/>
          </p:cNvSpPr>
          <p:nvPr/>
        </p:nvSpPr>
        <p:spPr>
          <a:xfrm>
            <a:off x="6401234" y="289905"/>
            <a:ext cx="5495827" cy="1520196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17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Percent of Adults w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ith a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Gap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in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Insurance Who Were Previously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/>
            </a:r>
            <a:b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</a:b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Covered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by Medicaid Regained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Medicaid;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Half Are Still Uninsured</a:t>
            </a:r>
          </a:p>
        </p:txBody>
      </p:sp>
    </p:spTree>
    <p:extLst>
      <p:ext uri="{BB962C8B-B14F-4D97-AF65-F5344CB8AC3E}">
        <p14:creationId xmlns:p14="http://schemas.microsoft.com/office/powerpoint/2010/main" val="153221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/>
          <p:nvPr>
            <p:extLst/>
          </p:nvPr>
        </p:nvGraphicFramePr>
        <p:xfrm>
          <a:off x="814276" y="1639860"/>
          <a:ext cx="5281724" cy="3762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itle 1"/>
          <p:cNvSpPr txBox="1">
            <a:spLocks/>
          </p:cNvSpPr>
          <p:nvPr/>
        </p:nvSpPr>
        <p:spPr>
          <a:xfrm>
            <a:off x="1157342" y="338328"/>
            <a:ext cx="9855827" cy="791871"/>
          </a:xfrm>
          <a:prstGeom prst="rect">
            <a:avLst/>
          </a:prstGeom>
        </p:spPr>
        <p:txBody>
          <a:bodyPr vert="horz" lIns="91440" tIns="45720" rIns="91440" bIns="45720" rtlCol="0" anchor="t" anchorCtr="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Nearly Half of Adults With </a:t>
            </a:r>
            <a:r>
              <a:rPr lang="en-US" sz="2400" b="1" kern="0" dirty="0" smtClean="0">
                <a:solidFill>
                  <a:prstClr val="black"/>
                </a:solidFill>
                <a:ea typeface="ＭＳ Ｐゴシック"/>
              </a:rPr>
              <a:t>a </a:t>
            </a:r>
            <a:r>
              <a:rPr lang="en-US" sz="2400" b="1" kern="0" dirty="0">
                <a:solidFill>
                  <a:prstClr val="black"/>
                </a:solidFill>
                <a:ea typeface="ＭＳ Ｐゴシック"/>
              </a:rPr>
              <a:t>Gap in Insurance Who Were Previously Covered by Medicaid Lost Their Coverage Because They Were No Longer Eligible</a:t>
            </a:r>
          </a:p>
        </p:txBody>
      </p:sp>
      <p:sp>
        <p:nvSpPr>
          <p:cNvPr id="31" name="Text Box 49"/>
          <p:cNvSpPr txBox="1">
            <a:spLocks noChangeArrowheads="1"/>
          </p:cNvSpPr>
          <p:nvPr/>
        </p:nvSpPr>
        <p:spPr bwMode="auto">
          <a:xfrm>
            <a:off x="1157342" y="6430353"/>
            <a:ext cx="7315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dirty="0"/>
              <a:t>Note: Segments may not sum to 100 percent because of rounding.</a:t>
            </a:r>
          </a:p>
          <a:p>
            <a:r>
              <a:rPr lang="en-US" sz="1100" dirty="0"/>
              <a:t>Source: The Commonwealth Fund Biennial Health Insurance Survey (2016).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03358" y="5638263"/>
            <a:ext cx="10045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Adults </a:t>
            </a:r>
            <a:r>
              <a:rPr lang="en-US" sz="1600">
                <a:latin typeface="Calibri" panose="020F0502020204030204" pitchFamily="34" charset="0"/>
                <a:cs typeface="Arial" panose="020B0604020202020204" pitchFamily="34" charset="0"/>
              </a:rPr>
              <a:t>ages </a:t>
            </a:r>
            <a:r>
              <a:rPr lang="en-US" sz="1600" smtClean="0">
                <a:latin typeface="Calibri" panose="020F0502020204030204" pitchFamily="34" charset="0"/>
                <a:cs typeface="Arial" panose="020B0604020202020204" pitchFamily="34" charset="0"/>
              </a:rPr>
              <a:t>19–64 </a:t>
            </a:r>
            <a:r>
              <a:rPr lang="en-US" sz="1600" dirty="0">
                <a:latin typeface="Calibri" panose="020F0502020204030204" pitchFamily="34" charset="0"/>
                <a:cs typeface="Arial" panose="020B0604020202020204" pitchFamily="34" charset="0"/>
              </a:rPr>
              <a:t>years who had a gap in coverage over the past 12 months who were previously covered by Medicaid</a:t>
            </a:r>
          </a:p>
        </p:txBody>
      </p:sp>
      <p:graphicFrame>
        <p:nvGraphicFramePr>
          <p:cNvPr id="24" name="Chart 23"/>
          <p:cNvGraphicFramePr/>
          <p:nvPr>
            <p:extLst/>
          </p:nvPr>
        </p:nvGraphicFramePr>
        <p:xfrm>
          <a:off x="425422" y="1414730"/>
          <a:ext cx="4306786" cy="4049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101914443"/>
              </p:ext>
            </p:extLst>
          </p:nvPr>
        </p:nvGraphicFramePr>
        <p:xfrm>
          <a:off x="1303357" y="1605748"/>
          <a:ext cx="10225255" cy="3960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 flipV="1">
            <a:off x="4585063" y="1441401"/>
            <a:ext cx="1280160" cy="413525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 Placeholder 4"/>
          <p:cNvSpPr txBox="1">
            <a:spLocks/>
          </p:cNvSpPr>
          <p:nvPr/>
        </p:nvSpPr>
        <p:spPr>
          <a:xfrm>
            <a:off x="1303358" y="1341130"/>
            <a:ext cx="10045960" cy="58140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1600" kern="0" spc="-20" dirty="0" smtClean="0"/>
              <a:t>“What was </a:t>
            </a:r>
            <a:r>
              <a:rPr lang="en-US" sz="1600" kern="0" spc="-20" dirty="0"/>
              <a:t>the m</a:t>
            </a:r>
            <a:r>
              <a:rPr lang="en-US" sz="1600" kern="0" spc="-20" dirty="0" smtClean="0"/>
              <a:t>ain </a:t>
            </a:r>
            <a:r>
              <a:rPr lang="en-US" sz="1600" kern="0" spc="-20" dirty="0"/>
              <a:t>r</a:t>
            </a:r>
            <a:r>
              <a:rPr lang="en-US" sz="1600" kern="0" spc="-20" dirty="0" smtClean="0"/>
              <a:t>eason </a:t>
            </a:r>
            <a:r>
              <a:rPr lang="en-US" sz="1600" kern="0" spc="-20" dirty="0"/>
              <a:t>y</a:t>
            </a:r>
            <a:r>
              <a:rPr lang="en-US" sz="1600" kern="0" spc="-20" dirty="0" smtClean="0"/>
              <a:t>ou lost </a:t>
            </a:r>
            <a:r>
              <a:rPr lang="en-US" sz="1600" kern="0" spc="-20" dirty="0"/>
              <a:t>or d</a:t>
            </a:r>
            <a:r>
              <a:rPr lang="en-US" sz="1600" kern="0" spc="-20" dirty="0" smtClean="0"/>
              <a:t>ropped your </a:t>
            </a:r>
            <a:r>
              <a:rPr lang="en-US" sz="1600" kern="0" spc="-20" dirty="0"/>
              <a:t>Medicaid c</a:t>
            </a:r>
            <a:r>
              <a:rPr lang="en-US" sz="1600" kern="0" spc="-20" dirty="0" smtClean="0"/>
              <a:t>overage?”</a:t>
            </a:r>
            <a:endParaRPr lang="en-US" sz="1600" kern="0" spc="-20" dirty="0"/>
          </a:p>
        </p:txBody>
      </p:sp>
      <p:sp>
        <p:nvSpPr>
          <p:cNvPr id="11" name="TextBox 10"/>
          <p:cNvSpPr txBox="1"/>
          <p:nvPr/>
        </p:nvSpPr>
        <p:spPr>
          <a:xfrm>
            <a:off x="1157342" y="7272"/>
            <a:ext cx="1687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Exhibit 3</a:t>
            </a:r>
          </a:p>
        </p:txBody>
      </p:sp>
    </p:spTree>
    <p:extLst>
      <p:ext uri="{BB962C8B-B14F-4D97-AF65-F5344CB8AC3E}">
        <p14:creationId xmlns:p14="http://schemas.microsoft.com/office/powerpoint/2010/main" val="39617837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AA3607"/>
      </a:accent1>
      <a:accent2>
        <a:srgbClr val="FF7300"/>
      </a:accent2>
      <a:accent3>
        <a:srgbClr val="7AC9EF"/>
      </a:accent3>
      <a:accent4>
        <a:srgbClr val="E6F5FC"/>
      </a:accent4>
      <a:accent5>
        <a:srgbClr val="576258"/>
      </a:accent5>
      <a:accent6>
        <a:srgbClr val="33383B"/>
      </a:accent6>
      <a:hlink>
        <a:srgbClr val="576258"/>
      </a:hlink>
      <a:folHlink>
        <a:srgbClr val="576258"/>
      </a:folHlink>
    </a:clrScheme>
    <a:fontScheme name="Custom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265</Words>
  <Application>Microsoft Office PowerPoint</Application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Munira Gunja</dc:creator>
  <cp:lastModifiedBy>Christine F. Haran</cp:lastModifiedBy>
  <cp:revision>60</cp:revision>
  <dcterms:created xsi:type="dcterms:W3CDTF">2017-03-03T22:16:11Z</dcterms:created>
  <dcterms:modified xsi:type="dcterms:W3CDTF">2017-03-07T18:35:51Z</dcterms:modified>
</cp:coreProperties>
</file>