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notesMasterIdLst>
    <p:notesMasterId r:id="rId4"/>
  </p:notesMasterIdLst>
  <p:sldIdLst>
    <p:sldId id="300" r:id="rId2"/>
    <p:sldId id="298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Radley" initials="DR" lastIdx="5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300"/>
    <a:srgbClr val="AA3607"/>
    <a:srgbClr val="838383"/>
    <a:srgbClr val="33383A"/>
    <a:srgbClr val="0A3C53"/>
    <a:srgbClr val="C5E8F0"/>
    <a:srgbClr val="5B9BD7"/>
    <a:srgbClr val="8CD1F1"/>
    <a:srgbClr val="1478A7"/>
    <a:srgbClr val="5B6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88" autoAdjust="0"/>
    <p:restoredTop sz="94722" autoAdjust="0"/>
  </p:normalViewPr>
  <p:slideViewPr>
    <p:cSldViewPr snapToGrid="0">
      <p:cViewPr varScale="1">
        <p:scale>
          <a:sx n="81" d="100"/>
          <a:sy n="81" d="100"/>
        </p:scale>
        <p:origin x="75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305336832896"/>
          <c:y val="0.13909413604225401"/>
          <c:w val="0.87810873969701098"/>
          <c:h val="0.82851178517666002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AA3607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A3607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AD4-4B50-9322-8E6BA8F5A7E0}"/>
              </c:ext>
            </c:extLst>
          </c:dPt>
          <c:dPt>
            <c:idx val="1"/>
            <c:invertIfNegative val="0"/>
            <c:bubble3D val="0"/>
            <c:spPr>
              <a:solidFill>
                <a:srgbClr val="AA3607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AD4-4B50-9322-8E6BA8F5A7E0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33383A"/>
                    </a:solidFill>
                    <a:latin typeface="+mn-lt"/>
                    <a:ea typeface="Calibri" charset="0"/>
                    <a:cs typeface="Calibri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Sheet1!$C$2:$C$3</c:f>
              <c:numCache>
                <c:formatCode>_("$"* #,##0_);_("$"* \(#,##0\);_("$"* "-"??_);_(@_)</c:formatCode>
                <c:ptCount val="2"/>
                <c:pt idx="0">
                  <c:v>11</c:v>
                </c:pt>
                <c:pt idx="1">
                  <c:v>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AD4-4B50-9322-8E6BA8F5A7E0}"/>
            </c:ext>
            <c:ext xmlns:c15="http://schemas.microsoft.com/office/drawing/2012/chart" uri="{02D57815-91ED-43cb-92C2-25804820EDAC}">
              <c15:filteredCategoryTitle>
                <c15:cat>
                  <c:multiLvlStrRef>
                    <c:extLst xmlns:c16r2="http://schemas.microsoft.com/office/drawing/2015/06/chart" xmlns:c16="http://schemas.microsoft.com/office/drawing/2014/chart"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</c:multiLvlStrRef>
                </c15:cat>
              </c15:filteredCategoryTitle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7300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FF7300"/>
              </a:solidFill>
              <a:ln>
                <a:noFill/>
              </a:ln>
              <a:effectLst/>
            </c:spPr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33383A"/>
                    </a:solidFill>
                    <a:latin typeface="+mn-lt"/>
                    <a:ea typeface="Calibri" charset="0"/>
                    <a:cs typeface="Calibri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Sheet1!$D$2:$D$3</c:f>
              <c:numCache>
                <c:formatCode>_("$"* #,##0_);_("$"* \(#,##0\);_("$"* "-"??_);_(@_)</c:formatCode>
                <c:ptCount val="2"/>
                <c:pt idx="0">
                  <c:v>19</c:v>
                </c:pt>
                <c:pt idx="1">
                  <c:v>24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CategoryTitle>
                <c15:cat>
                  <c:multiLvlStrRef>
                    <c:extLst>
                      <c:ext uri="{02D57815-91ED-43cb-92C2-25804820EDAC}">
                        <c15:formulaRef>
                          <c15:sqref>Sheet1!$A$2:$A$3</c15:sqref>
                        </c15:formulaRef>
                      </c:ext>
                    </c:extLst>
                  </c:multiLvlStrRef>
                </c15:cat>
              </c15:filteredCategoryTitle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86833488"/>
        <c:axId val="286833880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 </c:v>
                      </c:pt>
                    </c:strCache>
                  </c:strRef>
                </c:tx>
                <c:spPr>
                  <a:solidFill>
                    <a:srgbClr val="FF7300"/>
                  </a:solidFill>
                  <a:ln>
                    <a:noFill/>
                  </a:ln>
                  <a:effectLst/>
                </c:spPr>
                <c:invertIfNegative val="0"/>
                <c:dLbls>
                  <c:numFmt formatCode="&quot;$&quot;#,##0" sourceLinked="0"/>
                  <c:spPr>
                    <a:noFill/>
                    <a:ln>
                      <a:noFill/>
                    </a:ln>
                    <a:effectLst/>
                  </c:spPr>
                  <c:txPr>
                    <a:bodyPr rot="0" spcFirstLastPara="1" vertOverflow="ellipsis" vert="horz" wrap="square" anchor="ctr" anchorCtr="1"/>
                    <a:lstStyle/>
                    <a:p>
                      <a:pPr>
                        <a:defRPr sz="1200" b="0" i="0" u="none" strike="noStrike" kern="1200" baseline="0">
                          <a:solidFill>
                            <a:srgbClr val="33383A"/>
                          </a:solidFill>
                          <a:latin typeface="+mn-lt"/>
                          <a:ea typeface="Calibri" charset="0"/>
                          <a:cs typeface="Calibri" charset="0"/>
                        </a:defRPr>
                      </a:pPr>
                      <a:endParaRPr lang="en-US"/>
                    </a:p>
                  </c:txPr>
                  <c:dLblPos val="outEnd"/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 xmlns:c16r2="http://schemas.microsoft.com/office/drawing/2015/06/chart">
                    <c:ext uri="{CE6537A1-D6FC-4f65-9D91-7224C49458BB}">
                      <c15:showLeaderLines val="1"/>
                      <c15:leaderLines>
                        <c:spPr>
                          <a:ln w="9525" cap="flat" cmpd="sng" algn="ctr">
                            <a:solidFill>
                              <a:schemeClr val="tx1">
                                <a:lumMod val="35000"/>
                                <a:lumOff val="65000"/>
                              </a:schemeClr>
                            </a:solidFill>
                            <a:round/>
                          </a:ln>
                          <a:effectLst/>
                        </c:spPr>
                      </c15:leaderLines>
                    </c:ext>
                  </c:extLst>
                </c:dLbls>
                <c:val>
                  <c:numRef>
                    <c:extLst>
                      <c:ext uri="{02D57815-91ED-43cb-92C2-25804820EDAC}">
                        <c15:formulaRef>
                          <c15:sqref>Sheet1!$B$2:$B$3</c15:sqref>
                        </c15:formulaRef>
                      </c:ext>
                    </c:extLst>
                    <c:numCache>
                      <c:formatCode>_("$"* #,##0_);_("$"* \(#,##0\);_("$"* "-"??_);_(@_)</c:formatCode>
                      <c:ptCount val="2"/>
                      <c:pt idx="0">
                        <c:v>0</c:v>
                      </c:pt>
                      <c:pt idx="1">
                        <c:v>0</c:v>
                      </c:pt>
                    </c:numCache>
                  </c:numRef>
                </c:val>
                <c:extLst xmlns:c16r2="http://schemas.microsoft.com/office/drawing/2015/06/chart">
                  <c:ext xmlns:c16="http://schemas.microsoft.com/office/drawing/2014/chart" uri="{C3380CC4-5D6E-409C-BE32-E72D297353CC}">
                    <c16:uniqueId val="{00000000-FFAD-4CC6-BD99-081E3574B896}"/>
                  </c:ext>
                  <c:ext uri="{02D57815-91ED-43cb-92C2-25804820EDAC}">
                    <c15:filteredCategoryTitle>
                      <c15:cat>
                        <c:multiLvlStrRef>
                          <c:extLst xmlns:c16r2="http://schemas.microsoft.com/office/drawing/2015/06/chart" xmlns:c16="http://schemas.microsoft.com/office/drawing/2014/chart">
                            <c:ext uri="{02D57815-91ED-43cb-92C2-25804820EDAC}">
                              <c15:formulaRef>
                                <c15:sqref>Sheet1!$A$2:$A$3</c15:sqref>
                              </c15:formulaRef>
                            </c:ext>
                          </c:extLst>
                        </c:multiLvlStrRef>
                      </c15:cat>
                    </c15:filteredCategoryTitle>
                  </c:ext>
                </c:extLst>
              </c15:ser>
            </c15:filteredBarSeries>
          </c:ext>
        </c:extLst>
      </c:barChart>
      <c:catAx>
        <c:axId val="2868334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bg1">
                <a:lumMod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rgbClr val="33383A"/>
                </a:solidFill>
                <a:latin typeface="+mn-lt"/>
                <a:ea typeface="Calibri" charset="0"/>
                <a:cs typeface="Calibri" charset="0"/>
              </a:defRPr>
            </a:pPr>
            <a:endParaRPr lang="en-US"/>
          </a:p>
        </c:txPr>
        <c:crossAx val="286833880"/>
        <c:crossesAt val="0"/>
        <c:auto val="1"/>
        <c:lblAlgn val="ctr"/>
        <c:lblOffset val="100"/>
        <c:noMultiLvlLbl val="0"/>
      </c:catAx>
      <c:valAx>
        <c:axId val="286833880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33383A"/>
                </a:solidFill>
                <a:latin typeface="+mn-lt"/>
                <a:ea typeface="Calibri" charset="0"/>
                <a:cs typeface="Calibri" charset="0"/>
              </a:defRPr>
            </a:pPr>
            <a:endParaRPr lang="en-US"/>
          </a:p>
        </c:txPr>
        <c:crossAx val="286833488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t"/>
      <c:layout>
        <c:manualLayout>
          <c:xMode val="edge"/>
          <c:yMode val="edge"/>
          <c:x val="0.26523414836303355"/>
          <c:y val="2.8516803046677988E-2"/>
          <c:w val="0.19098989271077957"/>
          <c:h val="8.2792959703566468E-2"/>
        </c:manualLayout>
      </c:layout>
      <c:overlay val="1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33383A"/>
              </a:solidFill>
              <a:latin typeface="+mn-lt"/>
              <a:ea typeface="Calibri" charset="0"/>
              <a:cs typeface="Calibri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0" i="0">
          <a:solidFill>
            <a:srgbClr val="33383A"/>
          </a:solidFill>
          <a:latin typeface="+mn-lt"/>
          <a:ea typeface="Calibri" charset="0"/>
          <a:cs typeface="Calibri" charset="0"/>
        </a:defRPr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88179358476321E-2"/>
          <c:y val="0.19433776959336799"/>
          <c:w val="0.916629008330481"/>
          <c:h val="0.6111153956068080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White</c:v>
                </c:pt>
              </c:strCache>
            </c:strRef>
          </c:tx>
          <c:spPr>
            <a:solidFill>
              <a:srgbClr val="AA3607"/>
            </a:solidFill>
            <a:ln>
              <a:solidFill>
                <a:srgbClr val="838383"/>
              </a:solidFill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AA3607"/>
              </a:solidFill>
              <a:ln>
                <a:solidFill>
                  <a:srgbClr val="838383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rgbClr val="33383A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Mortality amenable to health care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77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424-4A46-A1D6-E31DB879DA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Black</c:v>
                </c:pt>
              </c:strCache>
            </c:strRef>
          </c:tx>
          <c:spPr>
            <a:solidFill>
              <a:srgbClr val="FF7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rgbClr val="33383A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Mortality amenable to health care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424-4A46-A1D6-E31DB879DA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4050248"/>
        <c:axId val="594049856"/>
      </c:barChart>
      <c:catAx>
        <c:axId val="5940502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rgbClr val="83838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rgbClr val="33383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049856"/>
        <c:crosses val="autoZero"/>
        <c:auto val="1"/>
        <c:lblAlgn val="ctr"/>
        <c:lblOffset val="100"/>
        <c:noMultiLvlLbl val="0"/>
      </c:catAx>
      <c:valAx>
        <c:axId val="59404985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rgbClr val="33383A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4050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11555113001105601"/>
          <c:y val="0"/>
          <c:w val="0.74283486069364102"/>
          <c:h val="0.159621489693924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33383A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rgbClr val="33383A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0.7702</cdr:x>
      <cdr:y>0.94108</cdr:y>
    </cdr:from>
    <cdr:to>
      <cdr:x>0.90077</cdr:x>
      <cdr:y>1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074375" y="4094969"/>
          <a:ext cx="1029730" cy="25636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100" b="1" dirty="0">
            <a:solidFill>
              <a:srgbClr val="FF00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3" y="0"/>
            <a:ext cx="3043343" cy="46707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EA709C-7ACC-4EDF-897E-33C93617B3B2}" type="datetimeFigureOut">
              <a:rPr lang="en-US" smtClean="0"/>
              <a:t>7/26/2016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6"/>
            <a:ext cx="5618480" cy="3665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1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3" y="8842031"/>
            <a:ext cx="3043343" cy="4670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B801F6-EB45-4627-AE10-B91D20633A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71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78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518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15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625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269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378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4063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0480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1471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9269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48AA8-9ED3-41DA-B286-511F6F174679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7/26/2016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36FC8-4C0C-4395-B3E0-68E31BD1FAD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82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301752"/>
            <a:ext cx="9144000" cy="914400"/>
          </a:xfrm>
        </p:spPr>
        <p:txBody>
          <a:bodyPr anchor="t" anchorCtr="0">
            <a:noAutofit/>
          </a:bodyPr>
          <a:lstStyle/>
          <a:p>
            <a:r>
              <a:rPr lang="en-US" sz="2600" b="1" dirty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Blacks More Likely Than Whites to Lack a Usual Source of Care &amp; Forgo Care Because of Costs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7974548"/>
              </p:ext>
            </p:extLst>
          </p:nvPr>
        </p:nvGraphicFramePr>
        <p:xfrm>
          <a:off x="202960" y="1143000"/>
          <a:ext cx="86868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22"/>
          <p:cNvSpPr txBox="1"/>
          <p:nvPr/>
        </p:nvSpPr>
        <p:spPr>
          <a:xfrm>
            <a:off x="1380038" y="4981019"/>
            <a:ext cx="33402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33383A"/>
                </a:solidFill>
              </a:rPr>
              <a:t>Adults who went without care because of cost in past year</a:t>
            </a:r>
            <a:endParaRPr lang="en-US" sz="1400" dirty="0">
              <a:solidFill>
                <a:srgbClr val="33383A"/>
              </a:solidFill>
            </a:endParaRPr>
          </a:p>
        </p:txBody>
      </p:sp>
      <p:sp>
        <p:nvSpPr>
          <p:cNvPr id="11" name="TextBox 25"/>
          <p:cNvSpPr txBox="1"/>
          <p:nvPr/>
        </p:nvSpPr>
        <p:spPr>
          <a:xfrm>
            <a:off x="4923242" y="4981019"/>
            <a:ext cx="382765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 smtClean="0">
                <a:solidFill>
                  <a:srgbClr val="33383A"/>
                </a:solidFill>
              </a:rPr>
              <a:t>Adults without a usual source of care</a:t>
            </a:r>
            <a:endParaRPr lang="en-US" sz="1400" dirty="0">
              <a:solidFill>
                <a:srgbClr val="33383A"/>
              </a:solidFill>
            </a:endParaRPr>
          </a:p>
        </p:txBody>
      </p:sp>
      <p:sp>
        <p:nvSpPr>
          <p:cNvPr id="12" name="Text Placeholder 2"/>
          <p:cNvSpPr txBox="1">
            <a:spLocks/>
          </p:cNvSpPr>
          <p:nvPr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Exhibit 1</a:t>
            </a:r>
            <a:endParaRPr lang="en-US" sz="1600" dirty="0">
              <a:solidFill>
                <a:srgbClr val="33383A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01" y="6210832"/>
            <a:ext cx="2172716" cy="647192"/>
          </a:xfrm>
          <a:prstGeom prst="rect">
            <a:avLst/>
          </a:prstGeom>
        </p:spPr>
      </p:pic>
      <p:sp>
        <p:nvSpPr>
          <p:cNvPr id="15" name="Text Placeholder 11"/>
          <p:cNvSpPr txBox="1">
            <a:spLocks/>
          </p:cNvSpPr>
          <p:nvPr/>
        </p:nvSpPr>
        <p:spPr>
          <a:xfrm>
            <a:off x="0" y="6245352"/>
            <a:ext cx="6674266" cy="609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Source:  2014 Behavioral Risk Factor Surveillance System (BRFSS)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0751" y="1240905"/>
            <a:ext cx="21585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383A"/>
                </a:solidFill>
              </a:rPr>
              <a:t>Percent:</a:t>
            </a:r>
            <a:endParaRPr lang="en-US" sz="1200" dirty="0">
              <a:solidFill>
                <a:srgbClr val="33383A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863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301752"/>
            <a:ext cx="9144000" cy="914400"/>
          </a:xfrm>
        </p:spPr>
        <p:txBody>
          <a:bodyPr anchor="t" anchorCtr="0">
            <a:noAutofit/>
          </a:bodyPr>
          <a:lstStyle/>
          <a:p>
            <a:r>
              <a:rPr lang="en-US" sz="2600" b="1" dirty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Preventable Death Rate for Blacks Is Double the Rate for Whites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8548521"/>
              </p:ext>
            </p:extLst>
          </p:nvPr>
        </p:nvGraphicFramePr>
        <p:xfrm>
          <a:off x="188007" y="1142016"/>
          <a:ext cx="8759440" cy="48884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11494" y="1396923"/>
            <a:ext cx="21585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33383A"/>
                </a:solidFill>
              </a:rPr>
              <a:t>Number of deaths per 100,000:</a:t>
            </a:r>
            <a:endParaRPr lang="en-US" sz="1200" dirty="0">
              <a:solidFill>
                <a:srgbClr val="33383A"/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/>
        </p:nvSpPr>
        <p:spPr>
          <a:xfrm>
            <a:off x="0" y="0"/>
            <a:ext cx="9144000" cy="304800"/>
          </a:xfrm>
          <a:prstGeom prst="rect">
            <a:avLst/>
          </a:prstGeom>
        </p:spPr>
        <p:txBody>
          <a:bodyPr vert="horz" lIns="91440" tIns="45720" rIns="91440" bIns="45720" rtlCol="0" anchor="t" anchorCtr="0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Exhibit 2</a:t>
            </a:r>
            <a:endParaRPr lang="en-US" sz="1600" dirty="0">
              <a:solidFill>
                <a:srgbClr val="33383A"/>
              </a:solidFill>
              <a:latin typeface="Calibri Light" charset="0"/>
              <a:ea typeface="Calibri Light" charset="0"/>
              <a:cs typeface="Calibri Light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9301" y="6210832"/>
            <a:ext cx="2172716" cy="647192"/>
          </a:xfrm>
          <a:prstGeom prst="rect">
            <a:avLst/>
          </a:prstGeom>
        </p:spPr>
      </p:pic>
      <p:sp>
        <p:nvSpPr>
          <p:cNvPr id="11" name="Text Placeholder 11"/>
          <p:cNvSpPr txBox="1">
            <a:spLocks/>
          </p:cNvSpPr>
          <p:nvPr/>
        </p:nvSpPr>
        <p:spPr>
          <a:xfrm>
            <a:off x="0" y="6245352"/>
            <a:ext cx="6674266" cy="6096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33383A"/>
                </a:solidFill>
                <a:latin typeface="Calibri Light" charset="0"/>
                <a:ea typeface="Calibri Light" charset="0"/>
                <a:cs typeface="Calibri Light" charset="0"/>
              </a:rPr>
              <a:t>Source:  2012 and 2013 National Vital Statistics System (NVSS) mortality all-county micro data files.</a:t>
            </a:r>
          </a:p>
        </p:txBody>
      </p:sp>
    </p:spTree>
    <p:extLst>
      <p:ext uri="{BB962C8B-B14F-4D97-AF65-F5344CB8AC3E}">
        <p14:creationId xmlns:p14="http://schemas.microsoft.com/office/powerpoint/2010/main" val="51600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" id="{A743226A-9F09-4357-AF6C-06D5DD5D541C}" vid="{A0724ABE-26A1-425F-AC7A-CA4C27E2351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11239</TotalTime>
  <Words>63</Words>
  <Application>Microsoft Office PowerPoint</Application>
  <PresentationFormat>On-screen Show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Theme1</vt:lpstr>
      <vt:lpstr>Blacks More Likely Than Whites to Lack a Usual Source of Care &amp; Forgo Care Because of Costs</vt:lpstr>
      <vt:lpstr>Preventable Death Rate for Blacks Is Double the Rate for Whites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L. Hayes</dc:creator>
  <cp:lastModifiedBy>Samantha Chase</cp:lastModifiedBy>
  <cp:revision>487</cp:revision>
  <cp:lastPrinted>2016-05-24T22:29:13Z</cp:lastPrinted>
  <dcterms:created xsi:type="dcterms:W3CDTF">2016-02-02T14:51:22Z</dcterms:created>
  <dcterms:modified xsi:type="dcterms:W3CDTF">2016-07-26T17:05:49Z</dcterms:modified>
</cp:coreProperties>
</file>