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</p:sldMasterIdLst>
  <p:notesMasterIdLst>
    <p:notesMasterId r:id="rId9"/>
  </p:notesMasterIdLst>
  <p:handoutMasterIdLst>
    <p:handoutMasterId r:id="rId10"/>
  </p:handoutMasterIdLst>
  <p:sldIdLst>
    <p:sldId id="694" r:id="rId2"/>
    <p:sldId id="719" r:id="rId3"/>
    <p:sldId id="660" r:id="rId4"/>
    <p:sldId id="731" r:id="rId5"/>
    <p:sldId id="732" r:id="rId6"/>
    <p:sldId id="733" r:id="rId7"/>
    <p:sldId id="718" r:id="rId8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DDDDD"/>
    <a:srgbClr val="008000"/>
    <a:srgbClr val="CCFF33"/>
    <a:srgbClr val="99CCFF"/>
    <a:srgbClr val="C0C0C0"/>
    <a:srgbClr val="666699"/>
    <a:srgbClr val="0000FF"/>
    <a:srgbClr val="00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40" autoAdjust="0"/>
    <p:restoredTop sz="98986" autoAdjust="0"/>
  </p:normalViewPr>
  <p:slideViewPr>
    <p:cSldViewPr>
      <p:cViewPr>
        <p:scale>
          <a:sx n="76" d="100"/>
          <a:sy n="76" d="100"/>
        </p:scale>
        <p:origin x="-1392" y="-4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5" tIns="45718" rIns="91435" bIns="45718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6144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5" tIns="45718" rIns="91435" bIns="45718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6144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5" tIns="45718" rIns="91435" bIns="45718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6144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5" tIns="45718" rIns="91435" bIns="45718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Times New Roman" pitchFamily="18" charset="0"/>
              </a:defRPr>
            </a:lvl1pPr>
          </a:lstStyle>
          <a:p>
            <a:fld id="{66EE5D88-FD3F-4226-805B-2D4234F0B56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170311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5" tIns="45718" rIns="91435" bIns="45718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593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5" tIns="45718" rIns="91435" bIns="45718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5939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593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5" tIns="45718" rIns="91435" bIns="4571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593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5" tIns="45718" rIns="91435" bIns="45718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593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5" tIns="45718" rIns="91435" bIns="45718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Times New Roman" pitchFamily="18" charset="0"/>
              </a:defRPr>
            </a:lvl1pPr>
          </a:lstStyle>
          <a:p>
            <a:fld id="{5946F8B8-65F9-49EC-A00E-A093D8570BE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300001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3EC7882-5101-4CE6-B78A-5F03B859DB5A}" type="slidenum">
              <a:rPr lang="en-US"/>
              <a:pPr/>
              <a:t>3</a:t>
            </a:fld>
            <a:endParaRPr lang="en-US"/>
          </a:p>
        </p:txBody>
      </p:sp>
      <p:sp>
        <p:nvSpPr>
          <p:cNvPr id="7249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49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46F8B8-65F9-49EC-A00E-A093D8570BE7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9177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 b="1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0244" name="Rectangle 4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0245" name="Rectangle 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0246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0FA55B30-9F01-45FB-9FBA-1BDF7F664840}" type="slidenum">
              <a:rPr lang="en-US"/>
              <a:pPr/>
              <a:t>‹#›</a:t>
            </a:fld>
            <a:endParaRPr lang="en-US"/>
          </a:p>
        </p:txBody>
      </p:sp>
      <p:pic>
        <p:nvPicPr>
          <p:cNvPr id="10247" name="Picture 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200" y="76200"/>
            <a:ext cx="1752600" cy="1714500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D6DB885-C42C-4D55-8B4C-6F8316817E8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05CF619-77BC-4387-ACB1-C09E58FA241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hart" preserve="1">
  <p:cSld name="Title, Text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hart Placeholder 3"/>
          <p:cNvSpPr>
            <a:spLocks noGrp="1"/>
          </p:cNvSpPr>
          <p:nvPr>
            <p:ph type="chart"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F6D7D91E-F367-45C8-9D7D-328EF4634C6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B6530726-57BC-4BCE-9A92-ABB68BB1B0B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65A20F3-97F6-4FB6-B3F3-45E78404785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7D19699-12BF-40E8-BD2D-6A977CEEC6C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E412B8B-114A-479E-8B6B-75A25223A0B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9F360C3-169F-4E99-9903-988BDC35F3C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C75DB02-8FF9-450F-B3DC-60116FDEB9F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F529DBC-D5AA-4DEA-971C-893E2CC1B77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7173714-0E38-472A-8546-53523AD583C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16B12C9-BB7F-4510-A9EC-3F773D9A143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922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B6AE990A-29F7-4794-BA13-5FFE2EB2203B}" type="slidenum">
              <a:rPr lang="en-US"/>
              <a:pPr/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  <p:sldLayoutId id="2147483663" r:id="rId12"/>
    <p:sldLayoutId id="2147483664" r:id="rId13"/>
  </p:sldLayoutIdLst>
  <p:hf hdr="0" ftr="0" dt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Black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Black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Black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Black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Black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Black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Black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Black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://www.commonwealthfund.org/" TargetMode="Externa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/>
          <a:p>
            <a:fld id="{5D0A44C7-1262-45A4-B26F-11DA5B7A7B4C}" type="slidenum">
              <a:rPr lang="en-US"/>
              <a:pPr/>
              <a:t>1</a:t>
            </a:fld>
            <a:endParaRPr lang="en-US"/>
          </a:p>
        </p:txBody>
      </p:sp>
      <p:sp>
        <p:nvSpPr>
          <p:cNvPr id="7987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28600" y="2438400"/>
            <a:ext cx="8534400" cy="1371600"/>
          </a:xfrm>
        </p:spPr>
        <p:txBody>
          <a:bodyPr/>
          <a:lstStyle/>
          <a:p>
            <a:r>
              <a:rPr lang="en-US" sz="2800" b="0">
                <a:solidFill>
                  <a:schemeClr val="tx1"/>
                </a:solidFill>
              </a:rPr>
              <a:t>Why Not The Best:</a:t>
            </a:r>
            <a:br>
              <a:rPr lang="en-US" sz="2800" b="0">
                <a:solidFill>
                  <a:schemeClr val="tx1"/>
                </a:solidFill>
              </a:rPr>
            </a:br>
            <a:r>
              <a:rPr lang="en-US" sz="2800" b="0">
                <a:solidFill>
                  <a:schemeClr val="tx1"/>
                </a:solidFill>
              </a:rPr>
              <a:t/>
            </a:r>
            <a:br>
              <a:rPr lang="en-US" sz="2800" b="0">
                <a:solidFill>
                  <a:schemeClr val="tx1"/>
                </a:solidFill>
              </a:rPr>
            </a:br>
            <a:r>
              <a:rPr lang="en-US" sz="2800" b="0">
                <a:solidFill>
                  <a:schemeClr val="tx1"/>
                </a:solidFill>
              </a:rPr>
              <a:t>The Commonwealth Fund </a:t>
            </a:r>
            <a:br>
              <a:rPr lang="en-US" sz="2800" b="0">
                <a:solidFill>
                  <a:schemeClr val="tx1"/>
                </a:solidFill>
              </a:rPr>
            </a:br>
            <a:r>
              <a:rPr lang="en-US" sz="2800" b="0">
                <a:solidFill>
                  <a:schemeClr val="tx1"/>
                </a:solidFill>
              </a:rPr>
              <a:t>Benchmarking Website to </a:t>
            </a:r>
            <a:br>
              <a:rPr lang="en-US" sz="2800" b="0">
                <a:solidFill>
                  <a:schemeClr val="tx1"/>
                </a:solidFill>
              </a:rPr>
            </a:br>
            <a:r>
              <a:rPr lang="en-US" sz="2800" b="0">
                <a:solidFill>
                  <a:schemeClr val="tx1"/>
                </a:solidFill>
              </a:rPr>
              <a:t>Track and Facilitate </a:t>
            </a:r>
            <a:br>
              <a:rPr lang="en-US" sz="2800" b="0">
                <a:solidFill>
                  <a:schemeClr val="tx1"/>
                </a:solidFill>
              </a:rPr>
            </a:br>
            <a:r>
              <a:rPr lang="en-US" sz="2800" b="0">
                <a:solidFill>
                  <a:schemeClr val="tx1"/>
                </a:solidFill>
              </a:rPr>
              <a:t>Performance Improvement</a:t>
            </a:r>
          </a:p>
        </p:txBody>
      </p:sp>
      <p:sp>
        <p:nvSpPr>
          <p:cNvPr id="7987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762000" y="6248400"/>
            <a:ext cx="7467600" cy="3810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1800" b="0" dirty="0"/>
              <a:t>Anne-Marie J. Audet, M.D., </a:t>
            </a:r>
            <a:r>
              <a:rPr lang="en-US" sz="1800" b="0" dirty="0" err="1"/>
              <a:t>Sc.M</a:t>
            </a:r>
            <a:r>
              <a:rPr lang="en-US" sz="1800" b="0" dirty="0"/>
              <a:t>., S.M</a:t>
            </a:r>
            <a:r>
              <a:rPr lang="en-US" sz="1800" b="0" dirty="0" smtClean="0"/>
              <a:t>.</a:t>
            </a:r>
          </a:p>
          <a:p>
            <a:pPr>
              <a:lnSpc>
                <a:spcPct val="80000"/>
              </a:lnSpc>
            </a:pPr>
            <a:r>
              <a:rPr lang="en-US" sz="1800" b="0" dirty="0" smtClean="0"/>
              <a:t> </a:t>
            </a:r>
            <a:endParaRPr lang="en-US" sz="1800" b="0" dirty="0"/>
          </a:p>
        </p:txBody>
      </p:sp>
      <p:pic>
        <p:nvPicPr>
          <p:cNvPr id="798724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220200" cy="176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98725" name="Text Box 5"/>
          <p:cNvSpPr txBox="1">
            <a:spLocks noChangeArrowheads="1"/>
          </p:cNvSpPr>
          <p:nvPr/>
        </p:nvSpPr>
        <p:spPr bwMode="auto">
          <a:xfrm>
            <a:off x="304800" y="3733800"/>
            <a:ext cx="86106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>
                <a:solidFill>
                  <a:schemeClr val="tx2"/>
                </a:solidFill>
              </a:rPr>
              <a:t> </a:t>
            </a:r>
            <a:br>
              <a:rPr lang="en-US">
                <a:solidFill>
                  <a:schemeClr val="tx2"/>
                </a:solidFill>
              </a:rPr>
            </a:br>
            <a:r>
              <a:rPr lang="en-US"/>
              <a:t> </a:t>
            </a:r>
          </a:p>
        </p:txBody>
      </p:sp>
      <p:sp>
        <p:nvSpPr>
          <p:cNvPr id="798726" name="Text Box 6"/>
          <p:cNvSpPr txBox="1">
            <a:spLocks noChangeArrowheads="1"/>
          </p:cNvSpPr>
          <p:nvPr/>
        </p:nvSpPr>
        <p:spPr bwMode="auto">
          <a:xfrm>
            <a:off x="1676400" y="4554538"/>
            <a:ext cx="5867400" cy="7848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dirty="0" smtClean="0">
                <a:latin typeface="Arial Black" pitchFamily="34" charset="0"/>
              </a:rPr>
              <a:t>Academy Health Webinar</a:t>
            </a:r>
          </a:p>
          <a:p>
            <a:pPr algn="ctr">
              <a:spcBef>
                <a:spcPct val="50000"/>
              </a:spcBef>
            </a:pPr>
            <a:r>
              <a:rPr lang="en-US" dirty="0" smtClean="0">
                <a:latin typeface="Arial Black" pitchFamily="34" charset="0"/>
              </a:rPr>
              <a:t>January 17</a:t>
            </a:r>
            <a:r>
              <a:rPr lang="en-US" baseline="30000" dirty="0" smtClean="0">
                <a:latin typeface="Arial Black" pitchFamily="34" charset="0"/>
              </a:rPr>
              <a:t>th</a:t>
            </a:r>
            <a:r>
              <a:rPr lang="en-US" dirty="0" smtClean="0">
                <a:latin typeface="Arial Black" pitchFamily="34" charset="0"/>
              </a:rPr>
              <a:t> 2013</a:t>
            </a:r>
            <a:endParaRPr lang="en-US" dirty="0"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/>
          <a:lstStyle/>
          <a:p>
            <a:r>
              <a:rPr lang="en-US" dirty="0" smtClean="0"/>
              <a:t>Learning Objectives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 smtClean="0">
                <a:latin typeface="Arial" pitchFamily="34" charset="0"/>
                <a:cs typeface="Arial" pitchFamily="34" charset="0"/>
              </a:rPr>
              <a:t>Overview of WNTB.org, one of six national quality reporting and benchmarking sites.</a:t>
            </a:r>
          </a:p>
          <a:p>
            <a:endParaRPr lang="en-US" sz="20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2000" dirty="0" smtClean="0">
                <a:latin typeface="Arial" pitchFamily="34" charset="0"/>
                <a:cs typeface="Arial" pitchFamily="34" charset="0"/>
              </a:rPr>
              <a:t>Whose quality is reported.</a:t>
            </a:r>
          </a:p>
          <a:p>
            <a:endParaRPr lang="en-US" sz="20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2000" dirty="0" smtClean="0">
                <a:latin typeface="Arial" pitchFamily="34" charset="0"/>
                <a:cs typeface="Arial" pitchFamily="34" charset="0"/>
              </a:rPr>
              <a:t>What measures of quality are reported.</a:t>
            </a:r>
          </a:p>
          <a:p>
            <a:endParaRPr lang="en-US" sz="20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2000" dirty="0" smtClean="0">
                <a:latin typeface="Arial" pitchFamily="34" charset="0"/>
                <a:cs typeface="Arial" pitchFamily="34" charset="0"/>
              </a:rPr>
              <a:t>Sources of data.</a:t>
            </a:r>
          </a:p>
          <a:p>
            <a:endParaRPr lang="en-US" sz="20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2000" dirty="0" smtClean="0">
                <a:latin typeface="Arial" pitchFamily="34" charset="0"/>
                <a:cs typeface="Arial" pitchFamily="34" charset="0"/>
              </a:rPr>
              <a:t>Analytic Strategies.</a:t>
            </a:r>
            <a:endParaRPr lang="en-US" sz="2000" dirty="0" smtClean="0">
              <a:latin typeface="Arial" pitchFamily="34" charset="0"/>
              <a:cs typeface="Arial" pitchFamily="34" charset="0"/>
            </a:endParaRP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5A20F3-97F6-4FB6-B3F3-45E784047851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5" name="Line 4"/>
          <p:cNvSpPr>
            <a:spLocks noChangeShapeType="1"/>
          </p:cNvSpPr>
          <p:nvPr/>
        </p:nvSpPr>
        <p:spPr bwMode="auto">
          <a:xfrm>
            <a:off x="457200" y="1371600"/>
            <a:ext cx="83820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D2B7AB-3A1B-485C-9B47-F2205EC09AB1}" type="slidenum">
              <a:rPr lang="en-US"/>
              <a:pPr/>
              <a:t>3</a:t>
            </a:fld>
            <a:endParaRPr lang="en-US"/>
          </a:p>
        </p:txBody>
      </p:sp>
      <p:sp>
        <p:nvSpPr>
          <p:cNvPr id="72397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/>
              <a:t> </a:t>
            </a:r>
          </a:p>
        </p:txBody>
      </p:sp>
      <p:sp>
        <p:nvSpPr>
          <p:cNvPr id="7239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914400"/>
            <a:ext cx="8915400" cy="4525962"/>
          </a:xfrm>
        </p:spPr>
        <p:txBody>
          <a:bodyPr/>
          <a:lstStyle/>
          <a:p>
            <a:pPr marL="609600" indent="-609600" algn="ctr">
              <a:lnSpc>
                <a:spcPct val="80000"/>
              </a:lnSpc>
              <a:buFontTx/>
              <a:buNone/>
            </a:pPr>
            <a:endParaRPr lang="en-US" sz="1400" dirty="0"/>
          </a:p>
          <a:p>
            <a:pPr marL="609600" indent="-609600">
              <a:lnSpc>
                <a:spcPct val="80000"/>
              </a:lnSpc>
              <a:buFontTx/>
              <a:buNone/>
            </a:pPr>
            <a:r>
              <a:rPr lang="en-US" sz="1800" dirty="0"/>
              <a:t>	</a:t>
            </a:r>
            <a:r>
              <a:rPr lang="en-US" sz="2000" dirty="0">
                <a:latin typeface="Arial" charset="0"/>
              </a:rPr>
              <a:t>WNTB addresses a health system reform strategy: public reporting of performance data to raise benchmarks and achieve high-quality, efficient care.  </a:t>
            </a:r>
          </a:p>
          <a:p>
            <a:pPr marL="609600" indent="-609600">
              <a:lnSpc>
                <a:spcPct val="80000"/>
              </a:lnSpc>
              <a:buFontTx/>
              <a:buNone/>
            </a:pPr>
            <a:r>
              <a:rPr lang="en-US" sz="2000" dirty="0">
                <a:latin typeface="Arial" charset="0"/>
              </a:rPr>
              <a:t>	</a:t>
            </a:r>
          </a:p>
          <a:p>
            <a:pPr marL="609600" indent="-609600">
              <a:lnSpc>
                <a:spcPct val="80000"/>
              </a:lnSpc>
              <a:buFontTx/>
              <a:buNone/>
            </a:pPr>
            <a:r>
              <a:rPr lang="en-US" sz="2000" dirty="0">
                <a:latin typeface="Arial" charset="0"/>
              </a:rPr>
              <a:t>	WNTB was created to fill </a:t>
            </a:r>
            <a:r>
              <a:rPr lang="en-US" sz="2000" dirty="0" smtClean="0">
                <a:latin typeface="Arial" charset="0"/>
              </a:rPr>
              <a:t>a unique niche:</a:t>
            </a:r>
            <a:endParaRPr lang="en-US" sz="2000" dirty="0">
              <a:latin typeface="Arial" charset="0"/>
            </a:endParaRPr>
          </a:p>
          <a:p>
            <a:pPr marL="990600" lvl="1" indent="-533400">
              <a:lnSpc>
                <a:spcPct val="80000"/>
              </a:lnSpc>
            </a:pPr>
            <a:endParaRPr lang="en-US" sz="2000" dirty="0">
              <a:latin typeface="Arial" charset="0"/>
            </a:endParaRPr>
          </a:p>
          <a:p>
            <a:pPr marL="990600" lvl="1" indent="-533400">
              <a:lnSpc>
                <a:spcPct val="80000"/>
              </a:lnSpc>
            </a:pPr>
            <a:r>
              <a:rPr lang="en-US" sz="2000" dirty="0" smtClean="0">
                <a:latin typeface="Arial" charset="0"/>
              </a:rPr>
              <a:t>Provide healthcare leaders with easily </a:t>
            </a:r>
            <a:r>
              <a:rPr lang="en-US" sz="2000" dirty="0">
                <a:latin typeface="Arial" charset="0"/>
              </a:rPr>
              <a:t>accessible standardized public data on organization-level performance </a:t>
            </a:r>
            <a:r>
              <a:rPr lang="en-US" sz="2000" dirty="0" smtClean="0">
                <a:latin typeface="Arial" charset="0"/>
              </a:rPr>
              <a:t>:</a:t>
            </a:r>
          </a:p>
          <a:p>
            <a:pPr marL="1390650" lvl="2" indent="-533400">
              <a:lnSpc>
                <a:spcPct val="80000"/>
              </a:lnSpc>
            </a:pPr>
            <a:r>
              <a:rPr lang="en-US" sz="2000" dirty="0" smtClean="0">
                <a:latin typeface="Arial" charset="0"/>
              </a:rPr>
              <a:t>How are we doing over time?</a:t>
            </a:r>
          </a:p>
          <a:p>
            <a:pPr marL="1390650" lvl="2" indent="-533400">
              <a:lnSpc>
                <a:spcPct val="80000"/>
              </a:lnSpc>
            </a:pPr>
            <a:r>
              <a:rPr lang="en-US" sz="2000" dirty="0" smtClean="0">
                <a:latin typeface="Arial" charset="0"/>
              </a:rPr>
              <a:t>How are we doing compared to the benchmark, to others like us?</a:t>
            </a:r>
            <a:endParaRPr lang="en-US" sz="2000" dirty="0">
              <a:latin typeface="Arial" charset="0"/>
            </a:endParaRPr>
          </a:p>
          <a:p>
            <a:pPr marL="1371600" lvl="2" indent="-457200">
              <a:lnSpc>
                <a:spcPct val="80000"/>
              </a:lnSpc>
              <a:buFontTx/>
              <a:buNone/>
            </a:pPr>
            <a:endParaRPr lang="en-US" sz="2000" dirty="0">
              <a:latin typeface="Arial" charset="0"/>
            </a:endParaRPr>
          </a:p>
          <a:p>
            <a:pPr marL="990600" lvl="1" indent="-533400">
              <a:lnSpc>
                <a:spcPct val="80000"/>
              </a:lnSpc>
            </a:pPr>
            <a:r>
              <a:rPr lang="en-US" sz="2000" dirty="0" smtClean="0">
                <a:latin typeface="Arial" charset="0"/>
              </a:rPr>
              <a:t>Provider Resource.  Most </a:t>
            </a:r>
            <a:r>
              <a:rPr lang="en-US" sz="2000" dirty="0">
                <a:latin typeface="Arial" charset="0"/>
              </a:rPr>
              <a:t>performance reporting sites target consumers; WNTB </a:t>
            </a:r>
            <a:r>
              <a:rPr lang="en-US" sz="2000" dirty="0" smtClean="0">
                <a:latin typeface="Arial" charset="0"/>
              </a:rPr>
              <a:t>is designed  for healthcare providers and leaders to </a:t>
            </a:r>
            <a:r>
              <a:rPr lang="en-US" sz="2000" dirty="0">
                <a:latin typeface="Arial" charset="0"/>
              </a:rPr>
              <a:t>stimulate </a:t>
            </a:r>
            <a:r>
              <a:rPr lang="en-US" sz="2000" dirty="0" smtClean="0">
                <a:latin typeface="Arial" charset="0"/>
              </a:rPr>
              <a:t>and support their quality </a:t>
            </a:r>
            <a:r>
              <a:rPr lang="en-US" sz="2000" dirty="0">
                <a:latin typeface="Arial" charset="0"/>
              </a:rPr>
              <a:t>improvement </a:t>
            </a:r>
            <a:r>
              <a:rPr lang="en-US" sz="2000" dirty="0" smtClean="0">
                <a:latin typeface="Arial" charset="0"/>
              </a:rPr>
              <a:t> strategies.</a:t>
            </a:r>
            <a:endParaRPr lang="en-US" sz="2000" dirty="0">
              <a:latin typeface="Arial" charset="0"/>
            </a:endParaRPr>
          </a:p>
          <a:p>
            <a:pPr marL="990600" lvl="1" indent="-533400">
              <a:lnSpc>
                <a:spcPct val="80000"/>
              </a:lnSpc>
              <a:buFontTx/>
              <a:buNone/>
            </a:pPr>
            <a:endParaRPr lang="en-US" sz="2000" dirty="0">
              <a:latin typeface="Arial" charset="0"/>
            </a:endParaRPr>
          </a:p>
          <a:p>
            <a:pPr marL="990600" lvl="1" indent="-533400">
              <a:lnSpc>
                <a:spcPct val="80000"/>
              </a:lnSpc>
            </a:pPr>
            <a:r>
              <a:rPr lang="en-US" sz="2000" dirty="0" smtClean="0">
                <a:latin typeface="Arial" charset="0"/>
              </a:rPr>
              <a:t>Transparent and aligned with national standards.  Compared to numerous </a:t>
            </a:r>
            <a:r>
              <a:rPr lang="en-US" sz="2000" dirty="0">
                <a:latin typeface="Arial" charset="0"/>
              </a:rPr>
              <a:t>ranking and scoring </a:t>
            </a:r>
            <a:r>
              <a:rPr lang="en-US" sz="2000" dirty="0" smtClean="0">
                <a:latin typeface="Arial" charset="0"/>
              </a:rPr>
              <a:t>sites</a:t>
            </a:r>
            <a:endParaRPr lang="en-US" sz="2000" dirty="0">
              <a:latin typeface="Arial" charset="0"/>
            </a:endParaRPr>
          </a:p>
          <a:p>
            <a:pPr marL="1371600" lvl="2" indent="-457200">
              <a:lnSpc>
                <a:spcPct val="80000"/>
              </a:lnSpc>
            </a:pPr>
            <a:r>
              <a:rPr lang="en-US" sz="2000" dirty="0" smtClean="0">
                <a:latin typeface="Arial" charset="0"/>
              </a:rPr>
              <a:t>Measure methodologies are  transparent and in public domain</a:t>
            </a:r>
            <a:endParaRPr lang="en-US" sz="2000" dirty="0">
              <a:latin typeface="Arial" charset="0"/>
            </a:endParaRPr>
          </a:p>
          <a:p>
            <a:pPr marL="1371600" lvl="2" indent="-457200">
              <a:lnSpc>
                <a:spcPct val="80000"/>
              </a:lnSpc>
            </a:pPr>
            <a:r>
              <a:rPr lang="en-US" sz="2000" dirty="0" smtClean="0">
                <a:latin typeface="Arial" charset="0"/>
              </a:rPr>
              <a:t>Site provide resources </a:t>
            </a:r>
            <a:r>
              <a:rPr lang="en-US" sz="2000" dirty="0">
                <a:latin typeface="Arial" charset="0"/>
              </a:rPr>
              <a:t>for improvement</a:t>
            </a:r>
          </a:p>
          <a:p>
            <a:pPr marL="609600" indent="-609600">
              <a:lnSpc>
                <a:spcPct val="80000"/>
              </a:lnSpc>
              <a:buFontTx/>
              <a:buNone/>
            </a:pPr>
            <a:endParaRPr lang="en-US" sz="2000" b="1" dirty="0">
              <a:latin typeface="Arial" charset="0"/>
            </a:endParaRPr>
          </a:p>
          <a:p>
            <a:pPr marL="609600" indent="-609600">
              <a:lnSpc>
                <a:spcPct val="80000"/>
              </a:lnSpc>
              <a:buFontTx/>
              <a:buNone/>
            </a:pPr>
            <a:r>
              <a:rPr lang="en-US" sz="1800" dirty="0">
                <a:latin typeface="Arial" charset="0"/>
              </a:rPr>
              <a:t>	</a:t>
            </a:r>
            <a:endParaRPr lang="en-US" sz="1800" b="1" dirty="0">
              <a:latin typeface="Arial" charset="0"/>
            </a:endParaRPr>
          </a:p>
          <a:p>
            <a:pPr marL="609600" indent="-609600">
              <a:lnSpc>
                <a:spcPct val="80000"/>
              </a:lnSpc>
              <a:buFontTx/>
              <a:buNone/>
            </a:pPr>
            <a:endParaRPr lang="en-US" sz="1800" dirty="0">
              <a:latin typeface="Arial" charset="0"/>
            </a:endParaRPr>
          </a:p>
          <a:p>
            <a:pPr marL="609600" indent="-609600">
              <a:lnSpc>
                <a:spcPct val="80000"/>
              </a:lnSpc>
              <a:buFontTx/>
              <a:buNone/>
            </a:pPr>
            <a:endParaRPr lang="en-US" sz="1800" dirty="0">
              <a:latin typeface="Arial" charset="0"/>
            </a:endParaRPr>
          </a:p>
          <a:p>
            <a:pPr marL="609600" indent="-609600">
              <a:lnSpc>
                <a:spcPct val="80000"/>
              </a:lnSpc>
              <a:buFontTx/>
              <a:buNone/>
            </a:pPr>
            <a:endParaRPr lang="en-US" sz="1800" dirty="0">
              <a:latin typeface="Arial" charset="0"/>
            </a:endParaRPr>
          </a:p>
          <a:p>
            <a:pPr marL="609600" indent="-609600">
              <a:lnSpc>
                <a:spcPct val="80000"/>
              </a:lnSpc>
              <a:buFontTx/>
              <a:buNone/>
            </a:pPr>
            <a:r>
              <a:rPr lang="en-US" sz="1200" dirty="0"/>
              <a:t>	 </a:t>
            </a:r>
          </a:p>
          <a:p>
            <a:pPr marL="609600" indent="-609600">
              <a:lnSpc>
                <a:spcPct val="80000"/>
              </a:lnSpc>
              <a:buFontTx/>
              <a:buNone/>
            </a:pPr>
            <a:r>
              <a:rPr lang="en-US" sz="1200" dirty="0"/>
              <a:t> </a:t>
            </a:r>
          </a:p>
          <a:p>
            <a:pPr marL="609600" indent="-609600">
              <a:lnSpc>
                <a:spcPct val="80000"/>
              </a:lnSpc>
              <a:buFontTx/>
              <a:buNone/>
            </a:pPr>
            <a:endParaRPr lang="en-US" sz="1200" dirty="0"/>
          </a:p>
        </p:txBody>
      </p:sp>
      <p:sp>
        <p:nvSpPr>
          <p:cNvPr id="723972" name="Line 4"/>
          <p:cNvSpPr>
            <a:spLocks noChangeShapeType="1"/>
          </p:cNvSpPr>
          <p:nvPr/>
        </p:nvSpPr>
        <p:spPr bwMode="auto">
          <a:xfrm>
            <a:off x="457200" y="838200"/>
            <a:ext cx="83820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23973" name="Rectangle 5"/>
          <p:cNvSpPr>
            <a:spLocks noChangeArrowheads="1"/>
          </p:cNvSpPr>
          <p:nvPr/>
        </p:nvSpPr>
        <p:spPr bwMode="auto">
          <a:xfrm>
            <a:off x="1752600" y="76200"/>
            <a:ext cx="56388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sz="3200" b="1" dirty="0" smtClean="0">
                <a:solidFill>
                  <a:schemeClr val="tx2"/>
                </a:solidFill>
                <a:latin typeface="Arial Black" pitchFamily="34" charset="0"/>
              </a:rPr>
              <a:t>WhyNotTheBest.org</a:t>
            </a:r>
            <a:endParaRPr lang="en-US" sz="3200" dirty="0">
              <a:solidFill>
                <a:schemeClr val="tx2"/>
              </a:solidFill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14037C-3F86-42DB-A767-5D147E330090}" type="slidenum">
              <a:rPr lang="en-US"/>
              <a:pPr/>
              <a:t>4</a:t>
            </a:fld>
            <a:endParaRPr lang="en-US"/>
          </a:p>
        </p:txBody>
      </p:sp>
      <p:sp>
        <p:nvSpPr>
          <p:cNvPr id="75776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-184150"/>
            <a:ext cx="8229600" cy="1143000"/>
          </a:xfrm>
        </p:spPr>
        <p:txBody>
          <a:bodyPr/>
          <a:lstStyle/>
          <a:p>
            <a:r>
              <a:rPr lang="en-US" sz="3200" dirty="0" smtClean="0"/>
              <a:t>Who Uses WhyNotTheBest.org?</a:t>
            </a:r>
            <a:endParaRPr lang="en-US" sz="3200" dirty="0"/>
          </a:p>
        </p:txBody>
      </p:sp>
      <p:sp>
        <p:nvSpPr>
          <p:cNvPr id="75776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228600" y="457200"/>
            <a:ext cx="8839200" cy="4876800"/>
          </a:xfrm>
        </p:spPr>
        <p:txBody>
          <a:bodyPr/>
          <a:lstStyle/>
          <a:p>
            <a:pPr marL="0" indent="0">
              <a:lnSpc>
                <a:spcPct val="80000"/>
              </a:lnSpc>
              <a:buNone/>
            </a:pPr>
            <a:endParaRPr lang="en-US" sz="1800" b="1" dirty="0" smtClean="0">
              <a:latin typeface="Arial" charset="0"/>
            </a:endParaRPr>
          </a:p>
          <a:p>
            <a:pPr>
              <a:lnSpc>
                <a:spcPct val="80000"/>
              </a:lnSpc>
            </a:pPr>
            <a:endParaRPr lang="en-US" sz="1800" b="1" dirty="0">
              <a:latin typeface="Arial" charset="0"/>
            </a:endParaRPr>
          </a:p>
          <a:p>
            <a:pPr>
              <a:lnSpc>
                <a:spcPct val="80000"/>
              </a:lnSpc>
            </a:pPr>
            <a:r>
              <a:rPr lang="en-US" sz="2000" b="1" dirty="0" smtClean="0">
                <a:latin typeface="Arial" charset="0"/>
              </a:rPr>
              <a:t>Audiences: Chief </a:t>
            </a:r>
            <a:r>
              <a:rPr lang="en-US" sz="2000" b="1" dirty="0">
                <a:latin typeface="Arial" charset="0"/>
              </a:rPr>
              <a:t>Executive Officers, Chief Medical and Quality Officers, Chiefs of Nursing, Chief Information Officers; </a:t>
            </a:r>
            <a:r>
              <a:rPr lang="en-US" sz="2000" b="1" dirty="0" smtClean="0">
                <a:latin typeface="Arial" charset="0"/>
              </a:rPr>
              <a:t>Data Analytic Experts, private-sector performance assessment groups, business coalitions.</a:t>
            </a:r>
            <a:endParaRPr lang="en-US" sz="2000" b="1" dirty="0">
              <a:latin typeface="Arial" charset="0"/>
            </a:endParaRPr>
          </a:p>
          <a:p>
            <a:pPr>
              <a:lnSpc>
                <a:spcPct val="30000"/>
              </a:lnSpc>
            </a:pPr>
            <a:endParaRPr lang="en-US" sz="2000" b="1" dirty="0">
              <a:latin typeface="Arial" charset="0"/>
            </a:endParaRPr>
          </a:p>
          <a:p>
            <a:pPr>
              <a:lnSpc>
                <a:spcPct val="80000"/>
              </a:lnSpc>
            </a:pPr>
            <a:r>
              <a:rPr lang="en-US" sz="2000" b="1" dirty="0">
                <a:latin typeface="Arial" charset="0"/>
              </a:rPr>
              <a:t>Tool used to prepare reports for hospital boards, train staff in process </a:t>
            </a:r>
            <a:r>
              <a:rPr lang="en-US" sz="2000" b="1" dirty="0" smtClean="0">
                <a:latin typeface="Arial" charset="0"/>
              </a:rPr>
              <a:t>improvement,  compare quality across markets or regions, track progress.</a:t>
            </a:r>
            <a:endParaRPr lang="en-US" sz="2000" b="1" dirty="0">
              <a:latin typeface="Arial" charset="0"/>
            </a:endParaRPr>
          </a:p>
          <a:p>
            <a:pPr>
              <a:lnSpc>
                <a:spcPct val="40000"/>
              </a:lnSpc>
            </a:pPr>
            <a:endParaRPr lang="en-US" sz="2000" b="1" dirty="0">
              <a:latin typeface="Arial" charset="0"/>
            </a:endParaRPr>
          </a:p>
          <a:p>
            <a:pPr>
              <a:lnSpc>
                <a:spcPct val="80000"/>
              </a:lnSpc>
            </a:pPr>
            <a:r>
              <a:rPr lang="en-US" sz="2000" b="1" dirty="0">
                <a:latin typeface="Arial" charset="0"/>
              </a:rPr>
              <a:t>Recommended as one of top hospital profiling sites by </a:t>
            </a:r>
            <a:r>
              <a:rPr lang="en-US" sz="2000" b="1" i="1" dirty="0">
                <a:latin typeface="Arial" charset="0"/>
              </a:rPr>
              <a:t>Wall Street Journal </a:t>
            </a:r>
            <a:r>
              <a:rPr lang="en-US" sz="2000" b="1" dirty="0">
                <a:latin typeface="Arial" charset="0"/>
              </a:rPr>
              <a:t>and featured in health blogs: ABC News, </a:t>
            </a:r>
            <a:r>
              <a:rPr lang="en-US" sz="2000" b="1" i="1" dirty="0">
                <a:latin typeface="Arial" charset="0"/>
              </a:rPr>
              <a:t>WSJ</a:t>
            </a:r>
            <a:r>
              <a:rPr lang="en-US" sz="2000" b="1" dirty="0">
                <a:latin typeface="Arial" charset="0"/>
              </a:rPr>
              <a:t>, and </a:t>
            </a:r>
            <a:r>
              <a:rPr lang="en-US" sz="2000" b="1" i="1" dirty="0">
                <a:latin typeface="Arial" charset="0"/>
              </a:rPr>
              <a:t>US </a:t>
            </a:r>
            <a:r>
              <a:rPr lang="en-US" sz="2000" b="1" i="1" dirty="0" smtClean="0">
                <a:latin typeface="Arial" charset="0"/>
              </a:rPr>
              <a:t>News and World Report.</a:t>
            </a:r>
            <a:endParaRPr lang="en-US" sz="2000" b="1" i="1" dirty="0">
              <a:latin typeface="Arial" charset="0"/>
            </a:endParaRPr>
          </a:p>
          <a:p>
            <a:pPr>
              <a:lnSpc>
                <a:spcPct val="50000"/>
              </a:lnSpc>
            </a:pPr>
            <a:endParaRPr lang="en-US" sz="2000" b="1" dirty="0">
              <a:latin typeface="Arial" charset="0"/>
            </a:endParaRPr>
          </a:p>
          <a:p>
            <a:pPr>
              <a:lnSpc>
                <a:spcPct val="80000"/>
              </a:lnSpc>
            </a:pPr>
            <a:r>
              <a:rPr lang="en-US" sz="2000" b="1" dirty="0">
                <a:latin typeface="Arial" charset="0"/>
              </a:rPr>
              <a:t>Included as resource for HHS Value Exchange Networks</a:t>
            </a:r>
            <a:r>
              <a:rPr lang="en-US" sz="2000" b="1" dirty="0" smtClean="0">
                <a:latin typeface="Arial" charset="0"/>
              </a:rPr>
              <a:t>.</a:t>
            </a:r>
            <a:endParaRPr lang="en-US" sz="2000" b="1" dirty="0">
              <a:latin typeface="Arial" charset="0"/>
            </a:endParaRPr>
          </a:p>
          <a:p>
            <a:pPr marL="0" indent="0">
              <a:lnSpc>
                <a:spcPct val="80000"/>
              </a:lnSpc>
              <a:buNone/>
            </a:pPr>
            <a:endParaRPr lang="en-US" sz="2000" b="1" dirty="0">
              <a:latin typeface="Arial" charset="0"/>
            </a:endParaRPr>
          </a:p>
          <a:p>
            <a:pPr>
              <a:lnSpc>
                <a:spcPct val="20000"/>
              </a:lnSpc>
            </a:pPr>
            <a:endParaRPr lang="en-US" sz="2000" b="1" dirty="0">
              <a:latin typeface="Arial" charset="0"/>
            </a:endParaRPr>
          </a:p>
          <a:p>
            <a:pPr>
              <a:lnSpc>
                <a:spcPct val="80000"/>
              </a:lnSpc>
            </a:pPr>
            <a:r>
              <a:rPr lang="en-US" sz="2000" b="1" dirty="0" smtClean="0">
                <a:latin typeface="Arial" charset="0"/>
              </a:rPr>
              <a:t>Partnerships </a:t>
            </a:r>
            <a:r>
              <a:rPr lang="en-US" sz="2000" b="1" dirty="0">
                <a:latin typeface="Arial" charset="0"/>
              </a:rPr>
              <a:t>with </a:t>
            </a:r>
            <a:r>
              <a:rPr lang="en-US" sz="2000" b="1" dirty="0" smtClean="0">
                <a:latin typeface="Arial" charset="0"/>
              </a:rPr>
              <a:t>15 states in reporting hospital quality indicators, patient safety indicators, prevention quality indicators.</a:t>
            </a:r>
            <a:endParaRPr lang="en-US" sz="2000" b="1" dirty="0">
              <a:latin typeface="Arial" charset="0"/>
            </a:endParaRPr>
          </a:p>
          <a:p>
            <a:pPr>
              <a:lnSpc>
                <a:spcPct val="20000"/>
              </a:lnSpc>
            </a:pPr>
            <a:endParaRPr lang="en-US" sz="2000" b="1" dirty="0">
              <a:latin typeface="Arial" charset="0"/>
            </a:endParaRPr>
          </a:p>
          <a:p>
            <a:pPr>
              <a:lnSpc>
                <a:spcPct val="0"/>
              </a:lnSpc>
              <a:buFontTx/>
              <a:buNone/>
            </a:pPr>
            <a:endParaRPr lang="en-US" sz="2000" b="1" dirty="0">
              <a:latin typeface="Arial" charset="0"/>
            </a:endParaRPr>
          </a:p>
          <a:p>
            <a:pPr>
              <a:lnSpc>
                <a:spcPct val="0"/>
              </a:lnSpc>
            </a:pPr>
            <a:endParaRPr lang="en-US" sz="2000" b="1" dirty="0">
              <a:latin typeface="Arial" charset="0"/>
            </a:endParaRPr>
          </a:p>
          <a:p>
            <a:pPr>
              <a:lnSpc>
                <a:spcPct val="0"/>
              </a:lnSpc>
            </a:pPr>
            <a:endParaRPr lang="en-US" sz="2000" b="1" dirty="0">
              <a:latin typeface="Arial" charset="0"/>
            </a:endParaRPr>
          </a:p>
          <a:p>
            <a:pPr>
              <a:lnSpc>
                <a:spcPct val="10000"/>
              </a:lnSpc>
              <a:buFontTx/>
              <a:buNone/>
            </a:pPr>
            <a:endParaRPr lang="en-US" sz="1800" b="1" dirty="0">
              <a:latin typeface="Arial" charset="0"/>
            </a:endParaRPr>
          </a:p>
          <a:p>
            <a:pPr>
              <a:lnSpc>
                <a:spcPct val="40000"/>
              </a:lnSpc>
            </a:pPr>
            <a:endParaRPr lang="en-US" sz="1800" b="1" dirty="0">
              <a:latin typeface="Arial" charset="0"/>
            </a:endParaRPr>
          </a:p>
          <a:p>
            <a:pPr>
              <a:lnSpc>
                <a:spcPct val="30000"/>
              </a:lnSpc>
              <a:buFontTx/>
              <a:buNone/>
            </a:pPr>
            <a:endParaRPr lang="en-US" sz="1800" b="1" dirty="0">
              <a:latin typeface="Arial" charset="0"/>
            </a:endParaRPr>
          </a:p>
          <a:p>
            <a:pPr>
              <a:lnSpc>
                <a:spcPct val="50000"/>
              </a:lnSpc>
            </a:pPr>
            <a:endParaRPr lang="en-US" sz="1800" b="1" dirty="0">
              <a:latin typeface="Arial" charset="0"/>
            </a:endParaRPr>
          </a:p>
        </p:txBody>
      </p:sp>
      <p:sp>
        <p:nvSpPr>
          <p:cNvPr id="757764" name="Line 4"/>
          <p:cNvSpPr>
            <a:spLocks noChangeShapeType="1"/>
          </p:cNvSpPr>
          <p:nvPr/>
        </p:nvSpPr>
        <p:spPr bwMode="auto">
          <a:xfrm>
            <a:off x="609600" y="762000"/>
            <a:ext cx="7924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59447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69848-D4F2-4CC7-BFA8-642101D59DA0}" type="slidenum">
              <a:rPr lang="en-US"/>
              <a:pPr/>
              <a:t>5</a:t>
            </a:fld>
            <a:endParaRPr lang="en-US"/>
          </a:p>
        </p:txBody>
      </p:sp>
      <p:sp>
        <p:nvSpPr>
          <p:cNvPr id="888834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-228600"/>
            <a:ext cx="8229600" cy="1143000"/>
          </a:xfrm>
        </p:spPr>
        <p:txBody>
          <a:bodyPr/>
          <a:lstStyle/>
          <a:p>
            <a:r>
              <a:rPr lang="en-US" sz="3600" dirty="0" smtClean="0"/>
              <a:t>What’s </a:t>
            </a:r>
            <a:r>
              <a:rPr lang="en-US" sz="3600" dirty="0"/>
              <a:t>Unique </a:t>
            </a:r>
            <a:r>
              <a:rPr lang="en-US" sz="3600" dirty="0" smtClean="0"/>
              <a:t>About </a:t>
            </a:r>
            <a:r>
              <a:rPr lang="en-US" sz="3600" dirty="0"/>
              <a:t>WNTB?</a:t>
            </a:r>
          </a:p>
        </p:txBody>
      </p:sp>
      <p:sp>
        <p:nvSpPr>
          <p:cNvPr id="8888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762000"/>
            <a:ext cx="8686800" cy="4525963"/>
          </a:xfrm>
        </p:spPr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endParaRPr lang="en-US" sz="1800" b="1" dirty="0">
              <a:latin typeface="Arial" charset="0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en-US" sz="1600" b="1" u="sng" dirty="0">
                <a:solidFill>
                  <a:schemeClr val="tx2"/>
                </a:solidFill>
                <a:latin typeface="Arial" charset="0"/>
              </a:rPr>
              <a:t>Scope of </a:t>
            </a:r>
            <a:r>
              <a:rPr lang="en-US" sz="1600" b="1" u="sng" dirty="0" smtClean="0">
                <a:solidFill>
                  <a:schemeClr val="tx2"/>
                </a:solidFill>
                <a:latin typeface="Arial" charset="0"/>
              </a:rPr>
              <a:t>Measures, Benchmarks, </a:t>
            </a:r>
            <a:r>
              <a:rPr lang="en-US" sz="1600" b="1" u="sng" dirty="0">
                <a:solidFill>
                  <a:schemeClr val="tx2"/>
                </a:solidFill>
                <a:latin typeface="Arial" charset="0"/>
              </a:rPr>
              <a:t>and Flexibility in Generating </a:t>
            </a:r>
            <a:r>
              <a:rPr lang="en-US" sz="1600" b="1" u="sng" dirty="0" smtClean="0">
                <a:solidFill>
                  <a:schemeClr val="tx2"/>
                </a:solidFill>
                <a:latin typeface="Arial" charset="0"/>
              </a:rPr>
              <a:t>Reports</a:t>
            </a:r>
            <a:endParaRPr lang="en-US" sz="1600" b="1" u="sng" dirty="0">
              <a:solidFill>
                <a:schemeClr val="tx2"/>
              </a:solidFill>
              <a:latin typeface="Arial" charset="0"/>
            </a:endParaRPr>
          </a:p>
          <a:p>
            <a:pPr>
              <a:lnSpc>
                <a:spcPct val="80000"/>
              </a:lnSpc>
            </a:pPr>
            <a:r>
              <a:rPr lang="en-US" sz="1600" b="1" dirty="0" smtClean="0">
                <a:latin typeface="Arial" charset="0"/>
              </a:rPr>
              <a:t>Hospital quality: 30 Hospital </a:t>
            </a:r>
            <a:r>
              <a:rPr lang="en-US" sz="1600" b="1" dirty="0">
                <a:latin typeface="Arial" charset="0"/>
              </a:rPr>
              <a:t>Quality Alliance measures  </a:t>
            </a:r>
          </a:p>
          <a:p>
            <a:pPr>
              <a:lnSpc>
                <a:spcPct val="80000"/>
              </a:lnSpc>
            </a:pPr>
            <a:r>
              <a:rPr lang="en-US" sz="1600" b="1" dirty="0" smtClean="0">
                <a:latin typeface="Arial" charset="0"/>
              </a:rPr>
              <a:t>Patient experiences: 10 </a:t>
            </a:r>
            <a:r>
              <a:rPr lang="en-US" sz="1600" b="1" dirty="0">
                <a:latin typeface="Arial" charset="0"/>
              </a:rPr>
              <a:t>measures from the Hospital Consumer Assessment of Healthcare </a:t>
            </a:r>
            <a:r>
              <a:rPr lang="en-US" sz="1600" b="1" dirty="0" smtClean="0">
                <a:latin typeface="Arial" charset="0"/>
              </a:rPr>
              <a:t>Providers and Systems (HCAHPS) </a:t>
            </a:r>
            <a:endParaRPr lang="en-US" sz="1600" b="1" dirty="0">
              <a:latin typeface="Arial" charset="0"/>
            </a:endParaRPr>
          </a:p>
          <a:p>
            <a:pPr>
              <a:lnSpc>
                <a:spcPct val="80000"/>
              </a:lnSpc>
            </a:pPr>
            <a:r>
              <a:rPr lang="en-US" sz="1600" b="1" dirty="0" smtClean="0">
                <a:latin typeface="Arial" charset="0"/>
              </a:rPr>
              <a:t>All-payer data from 15 states: AHRQ </a:t>
            </a:r>
            <a:r>
              <a:rPr lang="en-US" sz="1600" b="1" dirty="0">
                <a:latin typeface="Arial" charset="0"/>
              </a:rPr>
              <a:t>Patient Safety </a:t>
            </a:r>
            <a:r>
              <a:rPr lang="en-US" sz="1600" b="1" dirty="0" smtClean="0">
                <a:latin typeface="Arial" charset="0"/>
              </a:rPr>
              <a:t>Indicators, Prevention Quality Indicators, and Inpatient Quality Indicators </a:t>
            </a:r>
          </a:p>
          <a:p>
            <a:pPr>
              <a:lnSpc>
                <a:spcPct val="80000"/>
              </a:lnSpc>
            </a:pPr>
            <a:r>
              <a:rPr lang="en-US" sz="1600" b="1" dirty="0" smtClean="0">
                <a:latin typeface="Arial" charset="0"/>
              </a:rPr>
              <a:t>Rates of health information technology adoption: AHA survey</a:t>
            </a:r>
          </a:p>
          <a:p>
            <a:pPr>
              <a:lnSpc>
                <a:spcPct val="80000"/>
              </a:lnSpc>
            </a:pPr>
            <a:r>
              <a:rPr lang="en-US" sz="1600" b="1" dirty="0" smtClean="0">
                <a:latin typeface="Arial" charset="0"/>
              </a:rPr>
              <a:t>Population health and utilization/costs: Institute of Medicine</a:t>
            </a:r>
          </a:p>
          <a:p>
            <a:pPr>
              <a:lnSpc>
                <a:spcPct val="80000"/>
              </a:lnSpc>
            </a:pPr>
            <a:endParaRPr lang="en-US" sz="1600" b="1" dirty="0">
              <a:latin typeface="Arial" charset="0"/>
            </a:endParaRPr>
          </a:p>
          <a:p>
            <a:pPr marL="0" indent="0">
              <a:lnSpc>
                <a:spcPct val="80000"/>
              </a:lnSpc>
              <a:buNone/>
            </a:pPr>
            <a:r>
              <a:rPr lang="en-US" sz="1600" b="1" u="sng" dirty="0" smtClean="0">
                <a:solidFill>
                  <a:schemeClr val="tx2"/>
                </a:solidFill>
                <a:latin typeface="Arial" charset="0"/>
              </a:rPr>
              <a:t>Providers Profiled</a:t>
            </a:r>
          </a:p>
          <a:p>
            <a:pPr>
              <a:lnSpc>
                <a:spcPct val="80000"/>
              </a:lnSpc>
            </a:pPr>
            <a:r>
              <a:rPr lang="en-US" sz="1600" b="1" dirty="0" smtClean="0">
                <a:latin typeface="Arial" charset="0"/>
              </a:rPr>
              <a:t>Over 5,375 hospitals</a:t>
            </a:r>
          </a:p>
          <a:p>
            <a:pPr>
              <a:lnSpc>
                <a:spcPct val="80000"/>
              </a:lnSpc>
            </a:pPr>
            <a:r>
              <a:rPr lang="en-US" sz="1600" b="1" dirty="0" smtClean="0">
                <a:latin typeface="Arial" charset="0"/>
              </a:rPr>
              <a:t>Over 400 multi-hospital systems</a:t>
            </a:r>
          </a:p>
          <a:p>
            <a:pPr>
              <a:lnSpc>
                <a:spcPct val="80000"/>
              </a:lnSpc>
            </a:pPr>
            <a:endParaRPr lang="en-US" sz="1600" b="1" dirty="0">
              <a:latin typeface="Arial" charset="0"/>
            </a:endParaRPr>
          </a:p>
          <a:p>
            <a:pPr>
              <a:lnSpc>
                <a:spcPct val="80000"/>
              </a:lnSpc>
              <a:buNone/>
            </a:pPr>
            <a:r>
              <a:rPr lang="en-US" sz="1600" b="1" u="sng" dirty="0" smtClean="0">
                <a:solidFill>
                  <a:schemeClr val="tx2"/>
                </a:solidFill>
                <a:latin typeface="Arial" charset="0"/>
              </a:rPr>
              <a:t>Geographic visualization of performance </a:t>
            </a:r>
          </a:p>
          <a:p>
            <a:pPr>
              <a:lnSpc>
                <a:spcPct val="80000"/>
              </a:lnSpc>
            </a:pPr>
            <a:r>
              <a:rPr lang="en-US" sz="1600" b="1" dirty="0" smtClean="0">
                <a:latin typeface="Arial" charset="0"/>
              </a:rPr>
              <a:t>Interactive </a:t>
            </a:r>
            <a:r>
              <a:rPr lang="en-US" sz="1600" b="1" dirty="0">
                <a:latin typeface="Arial" charset="0"/>
              </a:rPr>
              <a:t>maps of </a:t>
            </a:r>
            <a:r>
              <a:rPr lang="en-US" sz="1600" b="1" dirty="0" smtClean="0">
                <a:latin typeface="Arial" charset="0"/>
              </a:rPr>
              <a:t>national, state, county, and HRR-level performance</a:t>
            </a:r>
          </a:p>
          <a:p>
            <a:pPr>
              <a:lnSpc>
                <a:spcPct val="80000"/>
              </a:lnSpc>
            </a:pPr>
            <a:r>
              <a:rPr lang="en-US" sz="1600" b="1" dirty="0" smtClean="0">
                <a:latin typeface="Arial" charset="0"/>
              </a:rPr>
              <a:t>Map overlays of delivery system reform – PCMHs, CVEs, Beacons</a:t>
            </a:r>
          </a:p>
          <a:p>
            <a:pPr>
              <a:lnSpc>
                <a:spcPct val="80000"/>
              </a:lnSpc>
            </a:pPr>
            <a:endParaRPr lang="en-US" sz="1600" b="1" dirty="0">
              <a:latin typeface="Arial" charset="0"/>
            </a:endParaRPr>
          </a:p>
          <a:p>
            <a:pPr>
              <a:lnSpc>
                <a:spcPct val="10000"/>
              </a:lnSpc>
              <a:buFontTx/>
              <a:buNone/>
            </a:pPr>
            <a:endParaRPr lang="en-US" sz="1600" b="1" u="sng" dirty="0">
              <a:solidFill>
                <a:schemeClr val="tx2"/>
              </a:solidFill>
              <a:latin typeface="Arial" charset="0"/>
            </a:endParaRPr>
          </a:p>
          <a:p>
            <a:pPr>
              <a:lnSpc>
                <a:spcPct val="0"/>
              </a:lnSpc>
              <a:buFontTx/>
              <a:buNone/>
            </a:pPr>
            <a:endParaRPr lang="en-US" sz="1600" b="1" u="sng" dirty="0">
              <a:solidFill>
                <a:schemeClr val="tx2"/>
              </a:solidFill>
              <a:latin typeface="Arial" charset="0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en-US" sz="1600" b="1" u="sng" dirty="0">
                <a:solidFill>
                  <a:schemeClr val="tx2"/>
                </a:solidFill>
                <a:latin typeface="Arial" charset="0"/>
              </a:rPr>
              <a:t>Improvement Resources and Wide Range of Benchmarking Capabilities</a:t>
            </a:r>
          </a:p>
          <a:p>
            <a:pPr>
              <a:lnSpc>
                <a:spcPct val="80000"/>
              </a:lnSpc>
            </a:pPr>
            <a:r>
              <a:rPr lang="en-US" sz="1600" b="1" dirty="0" smtClean="0">
                <a:latin typeface="Arial" charset="0"/>
              </a:rPr>
              <a:t>65 </a:t>
            </a:r>
            <a:r>
              <a:rPr lang="en-US" sz="1600" b="1" dirty="0">
                <a:latin typeface="Arial" charset="0"/>
              </a:rPr>
              <a:t>Health care delivery improvement tools  </a:t>
            </a:r>
          </a:p>
          <a:p>
            <a:pPr>
              <a:lnSpc>
                <a:spcPct val="80000"/>
              </a:lnSpc>
            </a:pPr>
            <a:r>
              <a:rPr lang="en-US" sz="1600" b="1" dirty="0" smtClean="0">
                <a:latin typeface="Arial" charset="0"/>
              </a:rPr>
              <a:t>57 </a:t>
            </a:r>
            <a:r>
              <a:rPr lang="en-US" sz="1600" b="1" dirty="0">
                <a:latin typeface="Arial" charset="0"/>
              </a:rPr>
              <a:t>Case studies  </a:t>
            </a:r>
          </a:p>
          <a:p>
            <a:pPr>
              <a:lnSpc>
                <a:spcPct val="80000"/>
              </a:lnSpc>
              <a:buFontTx/>
              <a:buNone/>
            </a:pPr>
            <a:endParaRPr lang="en-US" sz="2000" dirty="0">
              <a:latin typeface="Arial" charset="0"/>
            </a:endParaRPr>
          </a:p>
          <a:p>
            <a:pPr>
              <a:lnSpc>
                <a:spcPct val="80000"/>
              </a:lnSpc>
            </a:pPr>
            <a:endParaRPr lang="en-US" sz="2000" dirty="0">
              <a:latin typeface="Arial" charset="0"/>
            </a:endParaRPr>
          </a:p>
        </p:txBody>
      </p:sp>
      <p:sp>
        <p:nvSpPr>
          <p:cNvPr id="888836" name="Line 4"/>
          <p:cNvSpPr>
            <a:spLocks noChangeShapeType="1"/>
          </p:cNvSpPr>
          <p:nvPr/>
        </p:nvSpPr>
        <p:spPr bwMode="auto">
          <a:xfrm>
            <a:off x="228600" y="685800"/>
            <a:ext cx="8686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15231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839AB6-2732-4A20-9605-4008FF69D40C}" type="slidenum">
              <a:rPr lang="en-US"/>
              <a:pPr/>
              <a:t>6</a:t>
            </a:fld>
            <a:endParaRPr lang="en-US"/>
          </a:p>
        </p:txBody>
      </p:sp>
      <p:sp>
        <p:nvSpPr>
          <p:cNvPr id="14338" name="Slide Number Placeholder 5"/>
          <p:cNvSpPr txBox="1">
            <a:spLocks noGrp="1"/>
          </p:cNvSpPr>
          <p:nvPr/>
        </p:nvSpPr>
        <p:spPr bwMode="auto">
          <a:xfrm>
            <a:off x="6934200" y="76200"/>
            <a:ext cx="2133600" cy="47625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algn="r"/>
            <a:endParaRPr lang="en-US" sz="1600">
              <a:cs typeface="Arial" charset="0"/>
            </a:endParaRPr>
          </a:p>
        </p:txBody>
      </p:sp>
      <p:graphicFrame>
        <p:nvGraphicFramePr>
          <p:cNvPr id="1003523" name="Group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41165557"/>
              </p:ext>
            </p:extLst>
          </p:nvPr>
        </p:nvGraphicFramePr>
        <p:xfrm>
          <a:off x="152401" y="1066800"/>
          <a:ext cx="8915399" cy="6105144"/>
        </p:xfrm>
        <a:graphic>
          <a:graphicData uri="http://schemas.openxmlformats.org/drawingml/2006/table">
            <a:tbl>
              <a:tblPr/>
              <a:tblGrid>
                <a:gridCol w="2819399"/>
                <a:gridCol w="1600200"/>
                <a:gridCol w="1219200"/>
                <a:gridCol w="1748812"/>
                <a:gridCol w="1527788"/>
              </a:tblGrid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Health Care Settings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Measures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Filters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Bench-marks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Data Sources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81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Hospitals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Safety Net Hospitals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Teaching Hospitals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Academic Medical Centers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Hospital Systems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Level Profiled</a:t>
                      </a:r>
                    </a:p>
                    <a:p>
                      <a:pPr marL="171450" marR="0" lvl="0" indent="-1714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Organization</a:t>
                      </a:r>
                    </a:p>
                    <a:p>
                      <a:pPr marL="171450" marR="0" lvl="0" indent="-1714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System</a:t>
                      </a:r>
                    </a:p>
                    <a:p>
                      <a:pPr marL="171450" marR="0" lvl="0" indent="-1714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Counties</a:t>
                      </a:r>
                    </a:p>
                    <a:p>
                      <a:pPr marL="171450" marR="0" lvl="0" indent="-1714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HRRs</a:t>
                      </a:r>
                    </a:p>
                    <a:p>
                      <a:pPr marL="171450" marR="0" lvl="0" indent="-1714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State</a:t>
                      </a:r>
                    </a:p>
                    <a:p>
                      <a:pPr marL="171450" marR="0" lvl="0" indent="-1714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National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Process: HQA, HIT Adoption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Patient Experience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  <a:defRPr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Outcomes: Readmissions; Mortality; ACS Admissions; </a:t>
                      </a:r>
                      <a:r>
                        <a:rPr lang="en-US" sz="1200" b="1" dirty="0" smtClean="0">
                          <a:latin typeface="Arial" charset="0"/>
                        </a:rPr>
                        <a:t>AHRQ Patient Safety Indicators, Prevention Quality Indicators, and Inpatient Quality Indicators </a:t>
                      </a:r>
                      <a:endParaRPr kumimoji="0" lang="en-US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endParaRPr kumimoji="0" lang="en-US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Population Health</a:t>
                      </a:r>
                      <a:endParaRPr lang="en-US" sz="1400" b="1" dirty="0" smtClean="0">
                        <a:effectLst/>
                        <a:latin typeface="Arial"/>
                        <a:ea typeface="Calibri"/>
                      </a:endParaRPr>
                    </a:p>
                    <a:p>
                      <a:pPr marL="0" marR="0" indent="0" algn="l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itchFamily="34" charset="0"/>
                        <a:buNone/>
                      </a:pPr>
                      <a:r>
                        <a:rPr lang="en-US" sz="1200" b="0" dirty="0" smtClean="0">
                          <a:effectLst/>
                          <a:latin typeface="Arial"/>
                          <a:ea typeface="Calibri"/>
                        </a:rPr>
                        <a:t>Average HCC Score expressed as a Ratio to the National Average</a:t>
                      </a:r>
                    </a:p>
                    <a:p>
                      <a:pPr marL="0" marR="0" indent="0" algn="l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itchFamily="34" charset="0"/>
                        <a:buNone/>
                      </a:pPr>
                      <a:r>
                        <a:rPr lang="en-US" sz="1200" b="0" dirty="0" smtClean="0">
                          <a:effectLst/>
                          <a:latin typeface="Arial"/>
                          <a:ea typeface="Calibri"/>
                        </a:rPr>
                        <a:t>Percent of Medicare beneficiaries with Diabetes; </a:t>
                      </a:r>
                      <a:r>
                        <a:rPr lang="en-US" sz="1200" b="0" baseline="0" dirty="0" smtClean="0">
                          <a:effectLst/>
                          <a:latin typeface="Arial"/>
                          <a:ea typeface="Calibri"/>
                        </a:rPr>
                        <a:t> </a:t>
                      </a:r>
                      <a:r>
                        <a:rPr lang="en-US" sz="1200" b="0" dirty="0" smtClean="0">
                          <a:effectLst/>
                          <a:latin typeface="Arial"/>
                          <a:ea typeface="Calibri"/>
                        </a:rPr>
                        <a:t>Heart Failure</a:t>
                      </a:r>
                      <a:endParaRPr kumimoji="0" lang="en-US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Resource Use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Bed size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Ownership Type (For Profit, Not-For Profit, Public, Government)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Top 1%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Top 10%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Top25%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National Average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State Average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Hospital types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HRRs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Health Systems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CMS Hospital Compare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State All Payer Discharge data (15 states)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IOM Population Health </a:t>
                      </a: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and Utilization </a:t>
                      </a: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Indicators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AHA surveys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endParaRPr kumimoji="0" lang="en-US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003540" name="Text Box 19"/>
          <p:cNvSpPr txBox="1">
            <a:spLocks noChangeArrowheads="1"/>
          </p:cNvSpPr>
          <p:nvPr/>
        </p:nvSpPr>
        <p:spPr bwMode="auto">
          <a:xfrm>
            <a:off x="533400" y="0"/>
            <a:ext cx="8382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3200">
                <a:solidFill>
                  <a:schemeClr val="tx2"/>
                </a:solidFill>
                <a:latin typeface="Arial Black" pitchFamily="34" charset="0"/>
                <a:cs typeface="Arial" charset="0"/>
              </a:rPr>
              <a:t>WhyNotTheBest.org</a:t>
            </a:r>
          </a:p>
          <a:p>
            <a:pPr algn="ctr"/>
            <a:r>
              <a:rPr lang="en-US" sz="3200">
                <a:solidFill>
                  <a:schemeClr val="tx2"/>
                </a:solidFill>
                <a:latin typeface="Arial Black" pitchFamily="34" charset="0"/>
                <a:cs typeface="Arial" charset="0"/>
              </a:rPr>
              <a:t>What Does it Include?</a:t>
            </a:r>
          </a:p>
        </p:txBody>
      </p:sp>
    </p:spTree>
    <p:extLst>
      <p:ext uri="{BB962C8B-B14F-4D97-AF65-F5344CB8AC3E}">
        <p14:creationId xmlns:p14="http://schemas.microsoft.com/office/powerpoint/2010/main" val="12180967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652A3F-3801-4519-8031-10EA765B54E5}" type="slidenum">
              <a:rPr lang="en-US"/>
              <a:pPr/>
              <a:t>7</a:t>
            </a:fld>
            <a:endParaRPr lang="en-US"/>
          </a:p>
        </p:txBody>
      </p:sp>
      <p:sp>
        <p:nvSpPr>
          <p:cNvPr id="1011714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274638"/>
            <a:ext cx="8991600" cy="1143000"/>
          </a:xfrm>
        </p:spPr>
        <p:txBody>
          <a:bodyPr/>
          <a:lstStyle/>
          <a:p>
            <a:r>
              <a:rPr lang="en-US"/>
              <a:t>Resources</a:t>
            </a:r>
          </a:p>
        </p:txBody>
      </p:sp>
      <p:sp>
        <p:nvSpPr>
          <p:cNvPr id="101171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81000" y="1752600"/>
            <a:ext cx="8305800" cy="1905000"/>
          </a:xfrm>
        </p:spPr>
        <p:txBody>
          <a:bodyPr/>
          <a:lstStyle/>
          <a:p>
            <a:pPr algn="ctr">
              <a:buFontTx/>
              <a:buNone/>
            </a:pPr>
            <a:r>
              <a:rPr lang="en-US" sz="2800" u="sng">
                <a:solidFill>
                  <a:schemeClr val="tx2"/>
                </a:solidFill>
                <a:hlinkClick r:id="rId2"/>
              </a:rPr>
              <a:t>www.commonwealthfund.org</a:t>
            </a:r>
            <a:endParaRPr lang="en-US" sz="2800" u="sng">
              <a:solidFill>
                <a:schemeClr val="tx2"/>
              </a:solidFill>
            </a:endParaRPr>
          </a:p>
          <a:p>
            <a:pPr algn="ctr">
              <a:buFontTx/>
              <a:buNone/>
            </a:pPr>
            <a:r>
              <a:rPr lang="en-US" sz="2800" u="sng">
                <a:solidFill>
                  <a:schemeClr val="tx2"/>
                </a:solidFill>
              </a:rPr>
              <a:t>www.Whynotthebest.org</a:t>
            </a:r>
          </a:p>
          <a:p>
            <a:pPr algn="ctr">
              <a:buFontTx/>
              <a:buNone/>
            </a:pPr>
            <a:endParaRPr lang="en-US" sz="2800"/>
          </a:p>
        </p:txBody>
      </p:sp>
      <p:pic>
        <p:nvPicPr>
          <p:cNvPr id="1011717" name="Picture 5" descr="CFlogo 2-color ko white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4800" y="4724400"/>
            <a:ext cx="1828800" cy="1828800"/>
          </a:xfrm>
          <a:prstGeom prst="rect">
            <a:avLst/>
          </a:prstGeom>
          <a:noFill/>
        </p:spPr>
      </p:pic>
      <p:pic>
        <p:nvPicPr>
          <p:cNvPr id="1011718" name="Picture 6"/>
          <p:cNvPicPr>
            <a:picLocks noGrp="1" noChangeAspect="1" noChangeArrowheads="1"/>
          </p:cNvPicPr>
          <p:nvPr>
            <p:ph sz="quarter" idx="3"/>
          </p:nvPr>
        </p:nvPicPr>
        <p:blipFill>
          <a:blip r:embed="rId4" cstate="print"/>
          <a:srcRect/>
          <a:stretch>
            <a:fillRect/>
          </a:stretch>
        </p:blipFill>
        <p:spPr>
          <a:xfrm>
            <a:off x="5410200" y="4724400"/>
            <a:ext cx="2743200" cy="1844675"/>
          </a:xfrm>
          <a:noFill/>
          <a:ln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Powerpoint Presentation Template">
  <a:themeElements>
    <a:clrScheme name="1_Powerpoint Presentation Template 13">
      <a:dk1>
        <a:srgbClr val="000099"/>
      </a:dk1>
      <a:lt1>
        <a:srgbClr val="FFFFFF"/>
      </a:lt1>
      <a:dk2>
        <a:srgbClr val="0000FF"/>
      </a:dk2>
      <a:lt2>
        <a:srgbClr val="FFFF66"/>
      </a:lt2>
      <a:accent1>
        <a:srgbClr val="FF66FF"/>
      </a:accent1>
      <a:accent2>
        <a:srgbClr val="66FFFF"/>
      </a:accent2>
      <a:accent3>
        <a:srgbClr val="AAAAFF"/>
      </a:accent3>
      <a:accent4>
        <a:srgbClr val="DADADA"/>
      </a:accent4>
      <a:accent5>
        <a:srgbClr val="FFB8FF"/>
      </a:accent5>
      <a:accent6>
        <a:srgbClr val="5CE7E7"/>
      </a:accent6>
      <a:hlink>
        <a:srgbClr val="FFFF66"/>
      </a:hlink>
      <a:folHlink>
        <a:srgbClr val="99FF66"/>
      </a:folHlink>
    </a:clrScheme>
    <a:fontScheme name="1_Powerpoint Presentation Template">
      <a:majorFont>
        <a:latin typeface="Arial Black"/>
        <a:ea typeface=""/>
        <a:cs typeface=""/>
      </a:majorFont>
      <a:minorFont>
        <a:latin typeface="Arial Black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Powerpoint Presentation Templa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Powerpoint Presentation Templa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Powerpoint Presentation Templa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Powerpoint Presentation Templa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Powerpoint Presentation Templa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Powerpoint Presentation Templa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owerpoint Presentation Templa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owerpoint Presentation Templa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owerpoint Presentation Templa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owerpoint Presentation Templat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owerpoint Presentation Templat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owerpoint Presentation Templat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owerpoint Presentation Template 13">
        <a:dk1>
          <a:srgbClr val="000099"/>
        </a:dk1>
        <a:lt1>
          <a:srgbClr val="FFFFFF"/>
        </a:lt1>
        <a:dk2>
          <a:srgbClr val="0000FF"/>
        </a:dk2>
        <a:lt2>
          <a:srgbClr val="FFFF66"/>
        </a:lt2>
        <a:accent1>
          <a:srgbClr val="FF66FF"/>
        </a:accent1>
        <a:accent2>
          <a:srgbClr val="66FFFF"/>
        </a:accent2>
        <a:accent3>
          <a:srgbClr val="AAAAFF"/>
        </a:accent3>
        <a:accent4>
          <a:srgbClr val="DADADA"/>
        </a:accent4>
        <a:accent5>
          <a:srgbClr val="FFB8FF"/>
        </a:accent5>
        <a:accent6>
          <a:srgbClr val="5CE7E7"/>
        </a:accent6>
        <a:hlink>
          <a:srgbClr val="FFFF66"/>
        </a:hlink>
        <a:folHlink>
          <a:srgbClr val="99FF66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52243</TotalTime>
  <Words>485</Words>
  <Application>Microsoft Office PowerPoint</Application>
  <PresentationFormat>On-screen Show (4:3)</PresentationFormat>
  <Paragraphs>140</Paragraphs>
  <Slides>7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1_Powerpoint Presentation Template</vt:lpstr>
      <vt:lpstr>Why Not The Best:  The Commonwealth Fund  Benchmarking Website to  Track and Facilitate  Performance Improvement</vt:lpstr>
      <vt:lpstr>Learning Objectives</vt:lpstr>
      <vt:lpstr> </vt:lpstr>
      <vt:lpstr>Who Uses WhyNotTheBest.org?</vt:lpstr>
      <vt:lpstr>What’s Unique About WNTB?</vt:lpstr>
      <vt:lpstr>PowerPoint Presentation</vt:lpstr>
      <vt:lpstr>Resources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Anne-Marie Audet</dc:creator>
  <cp:lastModifiedBy>Anne-Marie Audet</cp:lastModifiedBy>
  <cp:revision>633</cp:revision>
  <dcterms:created xsi:type="dcterms:W3CDTF">1601-01-01T00:00:00Z</dcterms:created>
  <dcterms:modified xsi:type="dcterms:W3CDTF">2013-01-08T14:20:55Z</dcterms:modified>
</cp:coreProperties>
</file>