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  <p:sldMasterId id="2147483687" r:id="rId3"/>
    <p:sldMasterId id="2147483699" r:id="rId4"/>
  </p:sldMasterIdLst>
  <p:notesMasterIdLst>
    <p:notesMasterId r:id="rId40"/>
  </p:notesMasterIdLst>
  <p:handoutMasterIdLst>
    <p:handoutMasterId r:id="rId41"/>
  </p:handoutMasterIdLst>
  <p:sldIdLst>
    <p:sldId id="694" r:id="rId5"/>
    <p:sldId id="731" r:id="rId6"/>
    <p:sldId id="660" r:id="rId7"/>
    <p:sldId id="667" r:id="rId8"/>
    <p:sldId id="732" r:id="rId9"/>
    <p:sldId id="717" r:id="rId10"/>
    <p:sldId id="718" r:id="rId11"/>
    <p:sldId id="733" r:id="rId12"/>
    <p:sldId id="734" r:id="rId13"/>
    <p:sldId id="735" r:id="rId14"/>
    <p:sldId id="736" r:id="rId15"/>
    <p:sldId id="737" r:id="rId16"/>
    <p:sldId id="738" r:id="rId17"/>
    <p:sldId id="739" r:id="rId18"/>
    <p:sldId id="740" r:id="rId19"/>
    <p:sldId id="761" r:id="rId20"/>
    <p:sldId id="762" r:id="rId21"/>
    <p:sldId id="763" r:id="rId22"/>
    <p:sldId id="764" r:id="rId23"/>
    <p:sldId id="765" r:id="rId24"/>
    <p:sldId id="766" r:id="rId25"/>
    <p:sldId id="767" r:id="rId26"/>
    <p:sldId id="768" r:id="rId27"/>
    <p:sldId id="769" r:id="rId28"/>
    <p:sldId id="770" r:id="rId29"/>
    <p:sldId id="771" r:id="rId30"/>
    <p:sldId id="752" r:id="rId31"/>
    <p:sldId id="753" r:id="rId32"/>
    <p:sldId id="754" r:id="rId33"/>
    <p:sldId id="755" r:id="rId34"/>
    <p:sldId id="756" r:id="rId35"/>
    <p:sldId id="757" r:id="rId36"/>
    <p:sldId id="758" r:id="rId37"/>
    <p:sldId id="759" r:id="rId38"/>
    <p:sldId id="760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8000"/>
    <a:srgbClr val="CCFF33"/>
    <a:srgbClr val="99CCFF"/>
    <a:srgbClr val="C0C0C0"/>
    <a:srgbClr val="666699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40" autoAdjust="0"/>
    <p:restoredTop sz="98986" autoAdjust="0"/>
  </p:normalViewPr>
  <p:slideViewPr>
    <p:cSldViewPr>
      <p:cViewPr>
        <p:scale>
          <a:sx n="100" d="100"/>
          <a:sy n="100" d="100"/>
        </p:scale>
        <p:origin x="-110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09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66EE5D88-FD3F-4226-805B-2D4234F0B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03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5946F8B8-65F9-49EC-A00E-A093D8570B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00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6F8B8-65F9-49EC-A00E-A093D8570B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8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C7882-5101-4CE6-B78A-5F03B859DB5A}" type="slidenum">
              <a:rPr lang="en-US"/>
              <a:pPr/>
              <a:t>3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6F8B8-65F9-49EC-A00E-A093D8570B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A55B30-9F01-45FB-9FBA-1BDF7F66484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752600" cy="1714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DB885-C42C-4D55-8B4C-6F8316817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CF619-77BC-4387-ACB1-C09E58FA24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D7D91E-F367-45C8-9D7D-328EF4634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530726-57BC-4BCE-9A92-ABB68BB1B0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BC5-AEAE-48C0-A6C2-06B8E4B945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AE85-D984-4DBB-AC7A-5844EDA25F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871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BC5-AEAE-48C0-A6C2-06B8E4B945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AE85-D984-4DBB-AC7A-5844EDA25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35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BC5-AEAE-48C0-A6C2-06B8E4B945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AE85-D984-4DBB-AC7A-5844EDA25F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726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BC5-AEAE-48C0-A6C2-06B8E4B945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AE85-D984-4DBB-AC7A-5844EDA25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17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BC5-AEAE-48C0-A6C2-06B8E4B945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AE85-D984-4DBB-AC7A-5844EDA25F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352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BC5-AEAE-48C0-A6C2-06B8E4B945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AE85-D984-4DBB-AC7A-5844EDA25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2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A20F3-97F6-4FB6-B3F3-45E784047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BC5-AEAE-48C0-A6C2-06B8E4B945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AE85-D984-4DBB-AC7A-5844EDA25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52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BC5-AEAE-48C0-A6C2-06B8E4B945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AE85-D984-4DBB-AC7A-5844EDA25F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30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BC5-AEAE-48C0-A6C2-06B8E4B945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AE85-D984-4DBB-AC7A-5844EDA25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99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BC5-AEAE-48C0-A6C2-06B8E4B945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AE85-D984-4DBB-AC7A-5844EDA25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5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BC5-AEAE-48C0-A6C2-06B8E4B945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AE85-D984-4DBB-AC7A-5844EDA25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67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9CEFCC1-A283-BC4B-B225-6B0172993313}" type="datetime1">
              <a:rPr lang="en-US" smtClean="0">
                <a:solidFill>
                  <a:srgbClr val="CCD1B9"/>
                </a:solidFill>
              </a:rPr>
              <a:pPr/>
              <a:t>11/16/2012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27000" y="6064250"/>
            <a:ext cx="67310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CCD1B9"/>
                </a:solidFill>
              </a:rPr>
              <a:t>DRAFT Rhode Island Hospital Payment Study Briefing Document  |  STRICTLY CONFIDENTIAL</a:t>
            </a:r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23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FEBA-4A51-F149-86E1-548C5A1132E3}" type="datetime1">
              <a:rPr lang="en-US" smtClean="0">
                <a:solidFill>
                  <a:srgbClr val="534949"/>
                </a:solidFill>
              </a:rPr>
              <a:pPr/>
              <a:t>11/16/2012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34949"/>
                </a:solidFill>
              </a:rPr>
              <a:t>DRAFT Rhode Island Hospital Payment Study Briefing Document  |  STRICTLY CONFIDENTIAL</a:t>
            </a:r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47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5625DF-D758-2B46-B753-1FD914D0A4BF}" type="datetime1">
              <a:rPr lang="en-US" smtClean="0"/>
              <a:pPr/>
              <a:t>11/16/2012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>
                <a:solidFill>
                  <a:srgbClr val="CCD1B9"/>
                </a:solidFill>
              </a:rPr>
              <a:pPr algn="r"/>
              <a:t>‹#›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647700" y="6356350"/>
            <a:ext cx="6731000" cy="2730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DRAFT Rhode Island Hospital Payment Study Briefing Document  |  STRICTLY CONFIDENTIAL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72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C5B1-9667-EB48-A889-36A9E393D2F0}" type="datetime1">
              <a:rPr lang="en-US" smtClean="0">
                <a:solidFill>
                  <a:srgbClr val="534949"/>
                </a:solidFill>
              </a:rPr>
              <a:pPr/>
              <a:t>11/16/2012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34949"/>
                </a:solidFill>
              </a:rPr>
              <a:t>DRAFT Rhode Island Hospital Payment Study Briefing Document  |  STRICTLY CONFIDENTIAL</a:t>
            </a:r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39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8B3D-C39C-5B42-A073-3C7BC4E58E68}" type="datetime1">
              <a:rPr lang="en-US" smtClean="0">
                <a:solidFill>
                  <a:srgbClr val="534949"/>
                </a:solidFill>
              </a:rPr>
              <a:pPr/>
              <a:t>11/16/2012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34949"/>
                </a:solidFill>
              </a:rPr>
              <a:t>DRAFT Rhode Island Hospital Payment Study Briefing Document  |  STRICTLY CONFIDENTIAL</a:t>
            </a:r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6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19699-12BF-40E8-BD2D-6A977CEEC6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A66D-A4FF-F74C-B3CB-D8F510FFE582}" type="datetime1">
              <a:rPr lang="en-US" smtClean="0">
                <a:solidFill>
                  <a:srgbClr val="534949"/>
                </a:solidFill>
              </a:rPr>
              <a:pPr/>
              <a:t>11/16/2012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34949"/>
                </a:solidFill>
              </a:rPr>
              <a:t>DRAFT Rhode Island Hospital Payment Study Briefing Document  |  STRICTLY CONFIDENTIAL</a:t>
            </a:r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04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691C-7E72-0F46-BDE8-2ED7B2D3DC6B}" type="datetime1">
              <a:rPr lang="en-US" smtClean="0">
                <a:solidFill>
                  <a:srgbClr val="534949"/>
                </a:solidFill>
              </a:rPr>
              <a:pPr/>
              <a:t>11/16/2012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34949"/>
                </a:solidFill>
              </a:rPr>
              <a:t>DRAFT Rhode Island Hospital Payment Study Briefing Document  |  STRICTLY CONFIDENTIAL</a:t>
            </a:r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3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9DF0-A2EB-D446-A2D5-86223887A1E7}" type="datetime1">
              <a:rPr lang="en-US" smtClean="0">
                <a:solidFill>
                  <a:srgbClr val="534949"/>
                </a:solidFill>
              </a:rPr>
              <a:pPr/>
              <a:t>11/16/2012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34949"/>
                </a:solidFill>
              </a:rPr>
              <a:t>DRAFT Rhode Island Hospital Payment Study Briefing Document  |  STRICTLY CONFIDENTIAL</a:t>
            </a:r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28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D0E-B0E4-9649-8AF7-5717723293F5}" type="datetime1">
              <a:rPr lang="en-US" smtClean="0">
                <a:solidFill>
                  <a:srgbClr val="CCD1B9"/>
                </a:solidFill>
              </a:rPr>
              <a:pPr/>
              <a:t>11/16/2012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CD1B9"/>
                </a:solidFill>
              </a:rPr>
              <a:t>Rhode Island Hospital Payment Study Briefing Document</a:t>
            </a:r>
            <a:endParaRPr lang="en-US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93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8A7F-BAC8-0D4D-9482-8E7E94E03DFA}" type="datetime1">
              <a:rPr lang="en-US" smtClean="0">
                <a:solidFill>
                  <a:srgbClr val="534949"/>
                </a:solidFill>
              </a:rPr>
              <a:pPr/>
              <a:t>11/16/2012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34949"/>
                </a:solidFill>
              </a:rPr>
              <a:t>Rhode Island Hospital Payment Study Briefing Document</a:t>
            </a:r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97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1867-A7A0-F24E-805D-AA2971DE9907}" type="datetime1">
              <a:rPr lang="en-US" smtClean="0">
                <a:solidFill>
                  <a:srgbClr val="534949"/>
                </a:solidFill>
              </a:rPr>
              <a:pPr/>
              <a:t>11/16/2012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34949"/>
                </a:solidFill>
              </a:rPr>
              <a:t>Rhode Island Hospital Payment Study Briefing Document</a:t>
            </a:r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 dirty="0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909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2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DAB837EC-2FDD-46A0-A490-43FAD66F99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29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825C3A93-12E9-4BBE-8619-FF0D151F33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6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88988D0D-77A3-4E23-B893-525446B2E6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2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12B8B-114A-479E-8B6B-75A25223A0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8288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191000" y="6248400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928B1A10-34F3-4169-A087-F597F3BEA0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39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8288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91000" y="6248400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3CD32B2B-B709-49A0-AFEA-4114398F12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53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F109B287-167A-496D-9679-0C18722015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371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400">
                <a:latin typeface="Calibri"/>
              </a:defRPr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8288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91000" y="6248400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09E3989F-2CAD-4CC1-8412-C05DD3551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070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8288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91000" y="6248400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28B154DD-0CC2-48B7-89C5-D6EDE09DE5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8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360C3-169F-4E99-9903-988BDC35F3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5DB02-8FF9-450F-B3DC-60116FDEB9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29DBC-D5AA-4DEA-971C-893E2CC1B7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73714-0E38-472A-8546-53523AD58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B12C9-BB7F-4510-A9EC-3F773D9A1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AE990A-29F7-4794-BA13-5FFE2EB2203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F03BC5-AEAE-48C0-A6C2-06B8E4B94509}" type="datetimeFigureOut">
              <a:rPr lang="en-US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11/16/2012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236AE85-D984-4DBB-AC7A-5844EDA25FEE}" type="slidenum">
              <a:rPr lang="en-US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510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A98681-4B39-4345-9A21-69CBD7A15E01}" type="datetime1">
              <a:rPr lang="en-US" smtClean="0">
                <a:solidFill>
                  <a:srgbClr val="534949"/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11/16/2012</a:t>
            </a:fld>
            <a:endParaRPr lang="en-US" dirty="0">
              <a:solidFill>
                <a:srgbClr val="534949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6500" y="6356350"/>
            <a:ext cx="67310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534949"/>
                </a:solidFill>
                <a:latin typeface="Gill Sans MT"/>
              </a:rPr>
              <a:t>DRAFT Rhode Island Hospital Payment Study Briefing Document  |  STRICTLY CONFIDENTIAL</a:t>
            </a:r>
            <a:endParaRPr lang="en-US" dirty="0">
              <a:solidFill>
                <a:srgbClr val="534949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F7886C9C-DC18-4195-8FD5-A50AA931D419}" type="slidenum">
              <a:rPr lang="en-US" smtClean="0">
                <a:solidFill>
                  <a:srgbClr val="534949"/>
                </a:solidFill>
                <a:latin typeface="Gill Sans MT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534949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13891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heNewHealthCare wLogo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24525"/>
            <a:ext cx="1296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03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2" charset="-128"/>
          <a:cs typeface="ＭＳ Ｐゴシック" pitchFamily="-10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2" charset="-128"/>
          <a:cs typeface="ＭＳ Ｐゴシック" pitchFamily="-10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2" charset="-128"/>
          <a:cs typeface="ＭＳ Ｐゴシック" pitchFamily="-10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2" charset="-128"/>
          <a:cs typeface="ＭＳ Ｐゴシック" pitchFamily="-10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2" charset="-128"/>
          <a:cs typeface="ＭＳ Ｐゴシック" pitchFamily="-10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2" charset="-128"/>
          <a:cs typeface="ＭＳ Ｐゴシック" pitchFamily="-10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ynotthebest.org/" TargetMode="External"/><Relationship Id="rId2" Type="http://schemas.openxmlformats.org/officeDocument/2006/relationships/hyperlink" Target="http://www.commonwealthfund.org/Events.aspx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commonwealthfund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D0A44C7-1262-45A4-B26F-11DA5B7A7B4C}" type="slidenum">
              <a:rPr lang="en-US"/>
              <a:pPr/>
              <a:t>1</a:t>
            </a:fld>
            <a:endParaRPr lang="en-US"/>
          </a:p>
        </p:txBody>
      </p:sp>
      <p:sp>
        <p:nvSpPr>
          <p:cNvPr id="79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6225" y="1981200"/>
            <a:ext cx="8534400" cy="1371600"/>
          </a:xfrm>
        </p:spPr>
        <p:txBody>
          <a:bodyPr/>
          <a:lstStyle/>
          <a:p>
            <a:r>
              <a:rPr lang="en-US" sz="2800" b="0" dirty="0"/>
              <a:t>Using WhyNotTheBest.org to Benchmark and Improve Performance: A Webinar</a:t>
            </a:r>
            <a:br>
              <a:rPr lang="en-US" sz="2800" b="0" dirty="0"/>
            </a:b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114800"/>
            <a:ext cx="8686800" cy="9144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Introductions and Demo: Anne-Marie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J. Audet, M.D.,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Sc.M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., S.M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., Vice President, Health System Quality and Efficiency, and Martha Hostetter, Consulting Editor and Web Content Developer, The Commonwealth Fund</a:t>
            </a:r>
          </a:p>
          <a:p>
            <a:pPr algn="l">
              <a:lnSpc>
                <a:spcPct val="80000"/>
              </a:lnSpc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Presenters: </a:t>
            </a:r>
          </a:p>
          <a:p>
            <a:pPr marL="285750" indent="-285750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Joy Gill, clinical data analyst, Adventist Healthcare</a:t>
            </a:r>
          </a:p>
          <a:p>
            <a:pPr marL="285750" indent="-285750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Justine Carr, M.D.,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hief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edical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fficer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senior vice president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quality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and 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afety,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Steward Health Care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System</a:t>
            </a:r>
          </a:p>
          <a:p>
            <a:pPr marL="285750" indent="-285750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Kim Paull, director of analytics, Rhode Island Office of the Health Insurance Commissioner</a:t>
            </a:r>
          </a:p>
          <a:p>
            <a:pPr marL="285750" indent="-285750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Kevin Quinn, vice president, payment method development, Xerox State Healthcare</a:t>
            </a:r>
          </a:p>
          <a:p>
            <a:pPr algn="l">
              <a:lnSpc>
                <a:spcPct val="80000"/>
              </a:lnSpc>
            </a:pPr>
            <a:endParaRPr lang="en-US" sz="1600" b="0" dirty="0"/>
          </a:p>
        </p:txBody>
      </p:sp>
      <p:pic>
        <p:nvPicPr>
          <p:cNvPr id="798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02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725" name="Text Box 5"/>
          <p:cNvSpPr txBox="1">
            <a:spLocks noChangeArrowheads="1"/>
          </p:cNvSpPr>
          <p:nvPr/>
        </p:nvSpPr>
        <p:spPr bwMode="auto">
          <a:xfrm>
            <a:off x="304800" y="2644854"/>
            <a:ext cx="8610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Stories from the Field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98726" name="Text Box 6"/>
          <p:cNvSpPr txBox="1">
            <a:spLocks noChangeArrowheads="1"/>
          </p:cNvSpPr>
          <p:nvPr/>
        </p:nvSpPr>
        <p:spPr bwMode="auto">
          <a:xfrm>
            <a:off x="1676400" y="3581400"/>
            <a:ext cx="586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November 16, 2012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381000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rgbClr val="CCFFCC"/>
                </a:solidFill>
                <a:latin typeface="Calibri" pitchFamily="34" charset="0"/>
                <a:cs typeface="Calibri" pitchFamily="34" charset="0"/>
              </a:rPr>
              <a:t>Transparency &amp; Education of Users</a:t>
            </a:r>
            <a:endParaRPr lang="en-US" sz="2800" dirty="0">
              <a:solidFill>
                <a:srgbClr val="CCFF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94" y="6324600"/>
            <a:ext cx="1676400" cy="4176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0" y="1981200"/>
            <a:ext cx="1252194" cy="258532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smtClean="0">
                <a:solidFill>
                  <a:srgbClr val="0F6FC6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We set up </a:t>
            </a:r>
            <a:r>
              <a:rPr lang="en-US" b="1" dirty="0" smtClean="0">
                <a:solidFill>
                  <a:srgbClr val="0F6FC6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a common logon and created reports for users based on common needs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7003393" cy="53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8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381000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rgbClr val="CCFFCC"/>
                </a:solidFill>
                <a:latin typeface="Calibri" pitchFamily="34" charset="0"/>
                <a:cs typeface="Calibri" pitchFamily="34" charset="0"/>
              </a:rPr>
              <a:t>Performance Benchmarking</a:t>
            </a:r>
            <a:endParaRPr lang="en-US" sz="2800" dirty="0">
              <a:solidFill>
                <a:srgbClr val="CCFF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94" y="6324600"/>
            <a:ext cx="1676400" cy="41767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4" y="685800"/>
            <a:ext cx="735529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4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381000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rgbClr val="CCFFCC"/>
                </a:solidFill>
                <a:latin typeface="Calibri" pitchFamily="34" charset="0"/>
                <a:cs typeface="Calibri" pitchFamily="34" charset="0"/>
              </a:rPr>
              <a:t>Performance Benchmarking</a:t>
            </a:r>
            <a:endParaRPr lang="en-US" sz="2800" dirty="0">
              <a:solidFill>
                <a:srgbClr val="CCFF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94" y="6324600"/>
            <a:ext cx="1676400" cy="417674"/>
          </a:xfrm>
          <a:prstGeom prst="rect">
            <a:avLst/>
          </a:prstGeom>
        </p:spPr>
      </p:pic>
      <p:pic>
        <p:nvPicPr>
          <p:cNvPr id="3" name="Picture 2" descr="http://intranet.adventisthealthcare.com/cms/Portals/11/HRMC%20CPS%20Q2%202012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4" t="19733" r="31091" b="22533"/>
          <a:stretch/>
        </p:blipFill>
        <p:spPr>
          <a:xfrm>
            <a:off x="1752600" y="380509"/>
            <a:ext cx="5181600" cy="637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8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381000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rgbClr val="CCFFCC"/>
                </a:solidFill>
                <a:latin typeface="Calibri" pitchFamily="34" charset="0"/>
                <a:cs typeface="Calibri" pitchFamily="34" charset="0"/>
              </a:rPr>
              <a:t>Market Competition Performance</a:t>
            </a:r>
            <a:endParaRPr lang="en-US" sz="2800" dirty="0">
              <a:solidFill>
                <a:srgbClr val="CCFF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94" y="6324600"/>
            <a:ext cx="1676400" cy="41767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9659"/>
            <a:ext cx="8627946" cy="55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5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381000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rgbClr val="CCFFCC"/>
                </a:solidFill>
                <a:latin typeface="Calibri" pitchFamily="34" charset="0"/>
                <a:cs typeface="Calibri" pitchFamily="34" charset="0"/>
              </a:rPr>
              <a:t>Consolidation of Public Domain Performance Scores</a:t>
            </a:r>
            <a:endParaRPr lang="en-US" sz="2800" dirty="0">
              <a:solidFill>
                <a:srgbClr val="CCFF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94" y="6324600"/>
            <a:ext cx="1676400" cy="417674"/>
          </a:xfrm>
          <a:prstGeom prst="rect">
            <a:avLst/>
          </a:prstGeom>
        </p:spPr>
      </p:pic>
      <p:pic>
        <p:nvPicPr>
          <p:cNvPr id="6" name="Picture 5" descr="http://intranet.adventisthealthcare.com/cms/Portals/11/AHC%20Public%20Data%20Oct%2023%202012.pd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b="9600"/>
          <a:stretch/>
        </p:blipFill>
        <p:spPr>
          <a:xfrm>
            <a:off x="292395" y="381000"/>
            <a:ext cx="855920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1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381000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rgbClr val="CCFFCC"/>
                </a:solidFill>
                <a:latin typeface="Calibri" pitchFamily="34" charset="0"/>
                <a:cs typeface="Calibri" pitchFamily="34" charset="0"/>
              </a:rPr>
              <a:t>Summary</a:t>
            </a:r>
            <a:endParaRPr lang="en-US" sz="2800" dirty="0">
              <a:solidFill>
                <a:srgbClr val="CCFF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94" y="6324600"/>
            <a:ext cx="1676400" cy="417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1430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Consult with marketing &amp; strategy departments for advice on how to best utilize regional &amp; network toolsets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Footnote the performance periods; lag time can be a challenge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Build reference pages for your internal customers to help them get confortable with transparency and the language of quality data</a:t>
            </a:r>
          </a:p>
        </p:txBody>
      </p:sp>
    </p:spTree>
    <p:extLst>
      <p:ext uri="{BB962C8B-B14F-4D97-AF65-F5344CB8AC3E}">
        <p14:creationId xmlns:p14="http://schemas.microsoft.com/office/powerpoint/2010/main" val="106621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486400"/>
            <a:ext cx="18288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pic>
        <p:nvPicPr>
          <p:cNvPr id="10243" name="Picture 4" descr="NewHealthCare-ppt-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8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3E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9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Steward Health Care System </a:t>
            </a:r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1126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t="1321" r="15186" b="5235"/>
          <a:stretch>
            <a:fillRect/>
          </a:stretch>
        </p:blipFill>
        <p:spPr bwMode="auto">
          <a:xfrm>
            <a:off x="152400" y="1143000"/>
            <a:ext cx="62484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26"/>
          <p:cNvSpPr txBox="1">
            <a:spLocks noChangeArrowheads="1"/>
          </p:cNvSpPr>
          <p:nvPr/>
        </p:nvSpPr>
        <p:spPr bwMode="auto">
          <a:xfrm>
            <a:off x="6477000" y="1219200"/>
            <a:ext cx="2514600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342900" indent="-1143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14300" indent="-1143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eaLnBrk="1" hangingPunct="1">
              <a:spcBef>
                <a:spcPct val="20000"/>
              </a:spcBef>
            </a:pPr>
            <a:r>
              <a:rPr lang="en-US" sz="1200" b="1" smtClean="0">
                <a:solidFill>
                  <a:srgbClr val="000000"/>
                </a:solidFill>
                <a:cs typeface="Arial" pitchFamily="34" charset="0"/>
              </a:rPr>
              <a:t>Largest community-based, integrated system in New England</a:t>
            </a:r>
          </a:p>
          <a:p>
            <a:pPr marL="0" lvl="1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smtClean="0">
                <a:solidFill>
                  <a:srgbClr val="000000"/>
                </a:solidFill>
                <a:cs typeface="Arial" pitchFamily="34" charset="0"/>
              </a:rPr>
              <a:t> 11 acute care hospitals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1100" smtClean="0">
                <a:solidFill>
                  <a:srgbClr val="000000"/>
                </a:solidFill>
                <a:cs typeface="Arial" pitchFamily="34" charset="0"/>
              </a:rPr>
              <a:t>   - 25% of acute hospital beds across    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1100" smtClean="0">
                <a:solidFill>
                  <a:srgbClr val="000000"/>
                </a:solidFill>
                <a:cs typeface="Arial" pitchFamily="34" charset="0"/>
              </a:rPr>
              <a:t>    eastern Massachusetts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1100" smtClean="0">
                <a:solidFill>
                  <a:srgbClr val="000000"/>
                </a:solidFill>
                <a:cs typeface="Arial" pitchFamily="34" charset="0"/>
              </a:rPr>
              <a:t>   - Largest inpatient Behavioral   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1100" smtClean="0">
                <a:solidFill>
                  <a:srgbClr val="000000"/>
                </a:solidFill>
                <a:cs typeface="Arial" pitchFamily="34" charset="0"/>
              </a:rPr>
              <a:t>      Health provider in MA</a:t>
            </a:r>
          </a:p>
          <a:p>
            <a:pPr lvl="3" eaLnBrk="1" hangingPunct="1">
              <a:spcBef>
                <a:spcPct val="20000"/>
              </a:spcBef>
            </a:pPr>
            <a:endParaRPr lang="en-US" sz="1100" b="1" smtClean="0">
              <a:solidFill>
                <a:srgbClr val="000000"/>
              </a:solidFill>
              <a:cs typeface="Arial" pitchFamily="34" charset="0"/>
            </a:endParaRPr>
          </a:p>
          <a:p>
            <a:pPr lvl="3" eaLnBrk="1" hangingPunct="1">
              <a:spcBef>
                <a:spcPct val="20000"/>
              </a:spcBef>
            </a:pPr>
            <a:r>
              <a:rPr lang="en-US" sz="1200" b="1" smtClean="0">
                <a:solidFill>
                  <a:srgbClr val="000000"/>
                </a:solidFill>
                <a:cs typeface="Arial" pitchFamily="34" charset="0"/>
              </a:rPr>
              <a:t>Largest community physician network in New England </a:t>
            </a:r>
          </a:p>
          <a:p>
            <a:pPr lvl="3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smtClean="0">
                <a:solidFill>
                  <a:srgbClr val="000000"/>
                </a:solidFill>
                <a:cs typeface="Arial" pitchFamily="34" charset="0"/>
              </a:rPr>
              <a:t>Serving over 1,200,000 patients annually</a:t>
            </a:r>
          </a:p>
          <a:p>
            <a:pPr lvl="3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smtClean="0">
                <a:solidFill>
                  <a:srgbClr val="000000"/>
                </a:solidFill>
                <a:cs typeface="Arial" pitchFamily="34" charset="0"/>
              </a:rPr>
              <a:t>Over 4,000 on medical staff</a:t>
            </a:r>
          </a:p>
          <a:p>
            <a:pPr lvl="2" eaLnBrk="1" hangingPunct="1">
              <a:spcBef>
                <a:spcPct val="20000"/>
              </a:spcBef>
            </a:pPr>
            <a:r>
              <a:rPr lang="en-US" sz="1100" smtClean="0">
                <a:solidFill>
                  <a:srgbClr val="000000"/>
                </a:solidFill>
                <a:cs typeface="Arial" pitchFamily="34" charset="0"/>
              </a:rPr>
              <a:t>- 2,300 affiliated through Steward contracting network (SHCN)</a:t>
            </a:r>
          </a:p>
          <a:p>
            <a:pPr lvl="2" eaLnBrk="1" hangingPunct="1">
              <a:spcBef>
                <a:spcPct val="20000"/>
              </a:spcBef>
            </a:pPr>
            <a:r>
              <a:rPr lang="en-US" sz="1100" smtClean="0">
                <a:solidFill>
                  <a:srgbClr val="000000"/>
                </a:solidFill>
                <a:cs typeface="Arial" pitchFamily="34" charset="0"/>
              </a:rPr>
              <a:t>- 600+ employed by Steward Medical Group</a:t>
            </a:r>
          </a:p>
          <a:p>
            <a:pPr eaLnBrk="1" hangingPunct="1">
              <a:spcBef>
                <a:spcPct val="20000"/>
              </a:spcBef>
            </a:pPr>
            <a:endParaRPr lang="en-US" sz="1100" b="1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1200" b="1" smtClean="0">
                <a:solidFill>
                  <a:srgbClr val="000000"/>
                </a:solidFill>
              </a:rPr>
              <a:t>Additional Key Elements: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smtClean="0">
                <a:solidFill>
                  <a:srgbClr val="000000"/>
                </a:solidFill>
              </a:rPr>
              <a:t>Steward Home Health &amp; Hospice </a:t>
            </a:r>
            <a:endParaRPr lang="en-US" sz="1100" smtClean="0">
              <a:solidFill>
                <a:srgbClr val="000000"/>
              </a:solidFill>
              <a:cs typeface="Arial" pitchFamily="34" charset="0"/>
            </a:endParaRPr>
          </a:p>
          <a:p>
            <a:pPr lvl="3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smtClean="0">
                <a:solidFill>
                  <a:srgbClr val="000000"/>
                </a:solidFill>
              </a:rPr>
              <a:t>NE Sinai Rehab facility </a:t>
            </a:r>
          </a:p>
          <a:p>
            <a:pPr lvl="3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smtClean="0">
                <a:solidFill>
                  <a:srgbClr val="000000"/>
                </a:solidFill>
              </a:rPr>
              <a:t>PET Imaging Company</a:t>
            </a:r>
          </a:p>
          <a:p>
            <a:pPr lvl="3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smtClean="0">
                <a:solidFill>
                  <a:srgbClr val="000000"/>
                </a:solidFill>
              </a:rPr>
              <a:t>Good Samaritan Radiation Oncology Center</a:t>
            </a:r>
          </a:p>
          <a:p>
            <a:pPr lvl="3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smtClean="0">
                <a:solidFill>
                  <a:srgbClr val="000000"/>
                </a:solidFill>
              </a:rPr>
              <a:t>Steward Home Medical Equipment</a:t>
            </a:r>
          </a:p>
        </p:txBody>
      </p:sp>
    </p:spTree>
    <p:extLst>
      <p:ext uri="{BB962C8B-B14F-4D97-AF65-F5344CB8AC3E}">
        <p14:creationId xmlns:p14="http://schemas.microsoft.com/office/powerpoint/2010/main" val="1531311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5" descr="Opening Screen.bmp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52400"/>
            <a:ext cx="7218362" cy="548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76200" y="685800"/>
            <a:ext cx="18288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 u="sng" smtClean="0">
                <a:solidFill>
                  <a:srgbClr val="000000"/>
                </a:solidFill>
              </a:rPr>
              <a:t>Goal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Consumer information on Quality, Safety and Patient Experience that is: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>
                <a:solidFill>
                  <a:srgbClr val="000000"/>
                </a:solidFill>
              </a:rPr>
              <a:t>Easy to access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>
                <a:solidFill>
                  <a:srgbClr val="000000"/>
                </a:solidFill>
              </a:rPr>
              <a:t>Easy to understand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>
                <a:solidFill>
                  <a:srgbClr val="000000"/>
                </a:solidFill>
              </a:rPr>
              <a:t>Fully transparent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>
                <a:solidFill>
                  <a:srgbClr val="000000"/>
                </a:solidFill>
              </a:rPr>
              <a:t>Unedited data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67000" y="4876800"/>
            <a:ext cx="9906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943600" y="6019800"/>
            <a:ext cx="2744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http://quality.steward.org/</a:t>
            </a:r>
          </a:p>
        </p:txBody>
      </p:sp>
    </p:spTree>
    <p:extLst>
      <p:ext uri="{BB962C8B-B14F-4D97-AF65-F5344CB8AC3E}">
        <p14:creationId xmlns:p14="http://schemas.microsoft.com/office/powerpoint/2010/main" val="12681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Quality Tabs.bmp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701040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0" y="381000"/>
            <a:ext cx="2133600" cy="4616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smtClean="0">
                <a:solidFill>
                  <a:srgbClr val="000000"/>
                </a:solidFill>
              </a:rPr>
              <a:t>Patient </a:t>
            </a:r>
          </a:p>
          <a:p>
            <a:pPr eaLnBrk="1" hangingPunct="1"/>
            <a:r>
              <a:rPr lang="en-US" sz="2000" b="1" smtClean="0">
                <a:solidFill>
                  <a:srgbClr val="000000"/>
                </a:solidFill>
              </a:rPr>
              <a:t>Quality </a:t>
            </a:r>
          </a:p>
          <a:p>
            <a:pPr eaLnBrk="1" hangingPunct="1"/>
            <a:r>
              <a:rPr lang="en-US" sz="2000" b="1" smtClean="0">
                <a:solidFill>
                  <a:srgbClr val="000000"/>
                </a:solidFill>
              </a:rPr>
              <a:t>Scores 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Sorted to show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>
                <a:solidFill>
                  <a:srgbClr val="000000"/>
                </a:solidFill>
              </a:rPr>
              <a:t> Where we score in relation to national average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/>
            </a:r>
            <a:br>
              <a:rPr lang="en-US" smtClean="0">
                <a:solidFill>
                  <a:srgbClr val="000000"/>
                </a:solidFill>
              </a:rPr>
            </a:b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>
                <a:solidFill>
                  <a:srgbClr val="000000"/>
                </a:solidFill>
              </a:rPr>
              <a:t> How we compare to 6 nearest non-Steward hospitals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248400" y="4038600"/>
            <a:ext cx="10668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943600" y="6324600"/>
            <a:ext cx="2744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http://quality.steward.org/</a:t>
            </a:r>
          </a:p>
        </p:txBody>
      </p:sp>
    </p:spTree>
    <p:extLst>
      <p:ext uri="{BB962C8B-B14F-4D97-AF65-F5344CB8AC3E}">
        <p14:creationId xmlns:p14="http://schemas.microsoft.com/office/powerpoint/2010/main" val="179342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Overview of WhyNotTheBest.org, one of six national quality reporting and benchmarking sites – with 7,000 registered users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Whose quality is reported</a:t>
            </a: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What measures of quality are reported</a:t>
            </a: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Sources of data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2. Live demo</a:t>
            </a: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How to create reports</a:t>
            </a: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Visualizing performance: Maps</a:t>
            </a:r>
          </a:p>
          <a:p>
            <a:pPr lvl="1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3. Examples from “power users” </a:t>
            </a: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Health System: Chief Medical Officer, Clinical Data Analyst</a:t>
            </a:r>
          </a:p>
          <a:p>
            <a:pPr marL="457200" lvl="1" indent="0"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Steward Health Care System, Adventist Healthcare)</a:t>
            </a: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State Office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of the Health Insurance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Commissioner (RI)</a:t>
            </a:r>
          </a:p>
          <a:p>
            <a:pPr lvl="1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20F3-97F6-4FB6-B3F3-45E7840478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Overall Recommended Care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25792" r="14433" b="29411"/>
          <a:stretch>
            <a:fillRect/>
          </a:stretch>
        </p:blipFill>
        <p:spPr bwMode="auto">
          <a:xfrm>
            <a:off x="1981200" y="1524000"/>
            <a:ext cx="705008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152400" y="990600"/>
            <a:ext cx="1752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smtClean="0">
                <a:solidFill>
                  <a:srgbClr val="000000"/>
                </a:solidFill>
              </a:rPr>
              <a:t>Comparison of  Scores:</a:t>
            </a:r>
          </a:p>
          <a:p>
            <a:pPr eaLnBrk="1" hangingPunct="1"/>
            <a:endParaRPr lang="en-US" sz="200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Six nearest non-Steward hospitals are not better than St. Elizabeth’s. 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467600" y="2590800"/>
            <a:ext cx="10668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943600" y="6019800"/>
            <a:ext cx="2744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http://quality.steward.org/</a:t>
            </a:r>
          </a:p>
        </p:txBody>
      </p:sp>
    </p:spTree>
    <p:extLst>
      <p:ext uri="{BB962C8B-B14F-4D97-AF65-F5344CB8AC3E}">
        <p14:creationId xmlns:p14="http://schemas.microsoft.com/office/powerpoint/2010/main" val="753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 descr="Screen 2.bmp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663098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81000" y="838200"/>
            <a:ext cx="19050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smtClean="0">
                <a:solidFill>
                  <a:srgbClr val="000000"/>
                </a:solidFill>
              </a:rPr>
              <a:t>Patient Experience Scores 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>
                <a:solidFill>
                  <a:srgbClr val="000000"/>
                </a:solidFill>
              </a:rPr>
              <a:t> Data from WNTB </a:t>
            </a:r>
          </a:p>
          <a:p>
            <a:pPr eaLnBrk="1" hangingPunct="1">
              <a:buFont typeface="Wingdings" pitchFamily="2" charset="2"/>
              <a:buChar char="q"/>
            </a:pP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>
                <a:solidFill>
                  <a:srgbClr val="000000"/>
                </a:solidFill>
              </a:rPr>
              <a:t> Compared to national average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172200" y="4114800"/>
            <a:ext cx="10668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29000" y="3810000"/>
            <a:ext cx="1066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6096000" y="6324600"/>
            <a:ext cx="2744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http://quality.steward.org/</a:t>
            </a:r>
          </a:p>
        </p:txBody>
      </p:sp>
    </p:spTree>
    <p:extLst>
      <p:ext uri="{BB962C8B-B14F-4D97-AF65-F5344CB8AC3E}">
        <p14:creationId xmlns:p14="http://schemas.microsoft.com/office/powerpoint/2010/main" val="7133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 descr="SEMC Patient Experience Tab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52400"/>
            <a:ext cx="6480175" cy="62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28600" y="579438"/>
            <a:ext cx="2133600" cy="5724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smtClean="0">
                <a:solidFill>
                  <a:srgbClr val="000000"/>
                </a:solidFill>
              </a:rPr>
              <a:t>Patient Experience Scores 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Sorted to show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>
                <a:solidFill>
                  <a:srgbClr val="000000"/>
                </a:solidFill>
              </a:rPr>
              <a:t> Where we exceed national average</a:t>
            </a:r>
          </a:p>
          <a:p>
            <a:pPr eaLnBrk="1" hangingPunct="1">
              <a:buFont typeface="Wingdings" pitchFamily="2" charset="2"/>
              <a:buChar char="q"/>
            </a:pP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>
                <a:solidFill>
                  <a:srgbClr val="000000"/>
                </a:solidFill>
              </a:rPr>
              <a:t> Where we fall short of national average</a:t>
            </a:r>
            <a:br>
              <a:rPr lang="en-US" smtClean="0">
                <a:solidFill>
                  <a:srgbClr val="000000"/>
                </a:solidFill>
              </a:rPr>
            </a:b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>
                <a:solidFill>
                  <a:srgbClr val="000000"/>
                </a:solidFill>
              </a:rPr>
              <a:t> Opportunity to compare to 6 local non-Steward hospitals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71600" y="3048000"/>
            <a:ext cx="19050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4419600"/>
            <a:ext cx="1905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019800" y="5334000"/>
            <a:ext cx="2514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20000" y="4648200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715000" y="6324600"/>
            <a:ext cx="297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http://quality.steward.org/</a:t>
            </a:r>
          </a:p>
        </p:txBody>
      </p:sp>
    </p:spTree>
    <p:extLst>
      <p:ext uri="{BB962C8B-B14F-4D97-AF65-F5344CB8AC3E}">
        <p14:creationId xmlns:p14="http://schemas.microsoft.com/office/powerpoint/2010/main" val="1134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Patient Room Rating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16682" r="687" b="20358"/>
          <a:stretch>
            <a:fillRect/>
          </a:stretch>
        </p:blipFill>
        <p:spPr bwMode="auto">
          <a:xfrm>
            <a:off x="1687513" y="1219200"/>
            <a:ext cx="745648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0" y="1600200"/>
            <a:ext cx="18288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smtClean="0">
                <a:solidFill>
                  <a:srgbClr val="000000"/>
                </a:solidFill>
              </a:rPr>
              <a:t>Comparison of low score </a:t>
            </a:r>
          </a:p>
          <a:p>
            <a:pPr eaLnBrk="1" hangingPunct="1"/>
            <a:endParaRPr lang="en-US" sz="200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Shows that most local hospitals are also struggling with keeping room quiet at night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2819400"/>
            <a:ext cx="14478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943600" y="6019800"/>
            <a:ext cx="2744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http://quality.steward.org/</a:t>
            </a:r>
          </a:p>
        </p:txBody>
      </p:sp>
    </p:spTree>
    <p:extLst>
      <p:ext uri="{BB962C8B-B14F-4D97-AF65-F5344CB8AC3E}">
        <p14:creationId xmlns:p14="http://schemas.microsoft.com/office/powerpoint/2010/main" val="41864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t="37334" r="54431" b="30618"/>
          <a:stretch>
            <a:fillRect/>
          </a:stretch>
        </p:blipFill>
        <p:spPr bwMode="auto">
          <a:xfrm>
            <a:off x="533400" y="1524000"/>
            <a:ext cx="78184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>
                <a:latin typeface="Calibri" pitchFamily="34" charset="0"/>
                <a:ea typeface="ＭＳ Ｐゴシック" pitchFamily="34" charset="-128"/>
              </a:rPr>
              <a:t>Internal Use:  National Performance</a:t>
            </a:r>
            <a:br>
              <a:rPr lang="en-US" sz="3600" smtClean="0">
                <a:latin typeface="Calibri" pitchFamily="34" charset="0"/>
                <a:ea typeface="ＭＳ Ｐゴシック" pitchFamily="34" charset="-128"/>
              </a:rPr>
            </a:br>
            <a:r>
              <a:rPr lang="en-US" sz="2800" smtClean="0">
                <a:latin typeface="Calibri" pitchFamily="34" charset="0"/>
                <a:ea typeface="ＭＳ Ｐゴシック" pitchFamily="34" charset="-128"/>
              </a:rPr>
              <a:t>O</a:t>
            </a:r>
            <a:r>
              <a:rPr lang="en-US" sz="2800" i="1" smtClean="0">
                <a:latin typeface="Calibri" pitchFamily="34" charset="0"/>
                <a:ea typeface="ＭＳ Ｐゴシック" pitchFamily="34" charset="-128"/>
              </a:rPr>
              <a:t>verall Recommended Care</a:t>
            </a:r>
            <a:endParaRPr lang="en-US" sz="3600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77333" r="47917" b="12000"/>
          <a:stretch>
            <a:fillRect/>
          </a:stretch>
        </p:blipFill>
        <p:spPr bwMode="auto">
          <a:xfrm>
            <a:off x="2057400" y="563880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7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31332" r="45416" b="22000"/>
          <a:stretch>
            <a:fillRect/>
          </a:stretch>
        </p:blipFill>
        <p:spPr bwMode="auto">
          <a:xfrm>
            <a:off x="457200" y="15240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45416" b="53333"/>
          <a:stretch>
            <a:fillRect/>
          </a:stretch>
        </p:blipFill>
        <p:spPr bwMode="auto">
          <a:xfrm>
            <a:off x="0" y="4770438"/>
            <a:ext cx="73152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2362200"/>
            <a:ext cx="3429000" cy="198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50000"/>
              </a:lnSpc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934200" y="2667000"/>
            <a:ext cx="15240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2" name="Title 6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8458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pitchFamily="34" charset="0"/>
                <a:ea typeface="ＭＳ Ｐゴシック" pitchFamily="34" charset="-128"/>
              </a:rPr>
              <a:t>Internal Use:  Regional Performance</a:t>
            </a:r>
            <a:br>
              <a:rPr lang="en-US" smtClean="0">
                <a:latin typeface="Calibri" pitchFamily="34" charset="0"/>
                <a:ea typeface="ＭＳ Ｐゴシック" pitchFamily="34" charset="-128"/>
              </a:rPr>
            </a:br>
            <a:r>
              <a:rPr lang="en-US" sz="3600" smtClean="0">
                <a:latin typeface="Calibri" pitchFamily="34" charset="0"/>
                <a:ea typeface="ＭＳ Ｐゴシック" pitchFamily="34" charset="-128"/>
              </a:rPr>
              <a:t>O</a:t>
            </a:r>
            <a:r>
              <a:rPr lang="en-US" sz="3600" i="1" smtClean="0">
                <a:latin typeface="Calibri" pitchFamily="34" charset="0"/>
                <a:ea typeface="ＭＳ Ｐゴシック" pitchFamily="34" charset="-128"/>
              </a:rPr>
              <a:t>verall Recommended Care</a:t>
            </a:r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077200" y="2743200"/>
            <a:ext cx="381000" cy="3352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7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49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Calibri" pitchFamily="34" charset="0"/>
                <a:ea typeface="ＭＳ Ｐゴシック" pitchFamily="34" charset="-128"/>
              </a:rPr>
              <a:t>Internal Use: Trended Data </a:t>
            </a:r>
            <a:br>
              <a:rPr lang="en-US" b="1" smtClean="0">
                <a:latin typeface="Calibri" pitchFamily="34" charset="0"/>
                <a:ea typeface="ＭＳ Ｐゴシック" pitchFamily="34" charset="-128"/>
              </a:rPr>
            </a:br>
            <a:r>
              <a:rPr lang="en-US" sz="3200" i="1" smtClean="0">
                <a:latin typeface="Calibri" pitchFamily="34" charset="0"/>
                <a:ea typeface="ＭＳ Ｐゴシック" pitchFamily="34" charset="-128"/>
              </a:rPr>
              <a:t>Overall Recommended Care Trends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48666" r="45416" b="16000"/>
          <a:stretch>
            <a:fillRect/>
          </a:stretch>
        </p:blipFill>
        <p:spPr bwMode="auto">
          <a:xfrm>
            <a:off x="0" y="1600200"/>
            <a:ext cx="8915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28600" y="19812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44958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7239000" y="1828800"/>
            <a:ext cx="990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b="1" smtClean="0">
                <a:solidFill>
                  <a:srgbClr val="000000"/>
                </a:solidFill>
              </a:rPr>
              <a:t>St. Anne’s 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7239000" y="1981200"/>
            <a:ext cx="152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b="1" smtClean="0">
                <a:solidFill>
                  <a:srgbClr val="000000"/>
                </a:solidFill>
              </a:rPr>
              <a:t>St. Elizabeth’s 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7239000" y="2133600"/>
            <a:ext cx="1219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smtClean="0">
                <a:solidFill>
                  <a:srgbClr val="000000"/>
                </a:solidFill>
              </a:rPr>
              <a:t>Nat’l Top 25%</a:t>
            </a: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7162800" y="2590800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smtClean="0">
                <a:solidFill>
                  <a:srgbClr val="000000"/>
                </a:solidFill>
              </a:rPr>
              <a:t>MA Avg</a:t>
            </a: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7162800" y="2819400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smtClean="0">
                <a:solidFill>
                  <a:srgbClr val="000000"/>
                </a:solidFill>
              </a:rPr>
              <a:t>Nat’l Avg</a:t>
            </a:r>
          </a:p>
        </p:txBody>
      </p:sp>
    </p:spTree>
    <p:extLst>
      <p:ext uri="{BB962C8B-B14F-4D97-AF65-F5344CB8AC3E}">
        <p14:creationId xmlns:p14="http://schemas.microsoft.com/office/powerpoint/2010/main" val="27811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2133600" cy="1828800"/>
          </a:xfrm>
        </p:spPr>
        <p:txBody>
          <a:bodyPr/>
          <a:lstStyle/>
          <a:p>
            <a:r>
              <a:rPr lang="en-US" dirty="0" smtClean="0"/>
              <a:t>Commonwealth Fund Webinar</a:t>
            </a:r>
          </a:p>
          <a:p>
            <a:r>
              <a:rPr lang="en-US" dirty="0" smtClean="0"/>
              <a:t>Nov. 16, 2012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Rhode Island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Hospital Payment study</a:t>
            </a:r>
            <a:endParaRPr lang="en-US" sz="360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76300" y="6356350"/>
            <a:ext cx="5991224" cy="274320"/>
          </a:xfrm>
        </p:spPr>
        <p:txBody>
          <a:bodyPr/>
          <a:lstStyle/>
          <a:p>
            <a:endParaRPr lang="en-US" dirty="0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 is to understand </a:t>
            </a:r>
            <a:r>
              <a:rPr lang="en-US" dirty="0" smtClean="0">
                <a:solidFill>
                  <a:schemeClr val="accent1"/>
                </a:solidFill>
              </a:rPr>
              <a:t>how and why </a:t>
            </a:r>
            <a:r>
              <a:rPr lang="en-US" dirty="0" smtClean="0"/>
              <a:t>payments for inpatient and outpatient hospital </a:t>
            </a:r>
            <a:r>
              <a:rPr lang="en-US" dirty="0"/>
              <a:t>care in Rhode </a:t>
            </a:r>
            <a:r>
              <a:rPr lang="en-US" dirty="0" smtClean="0"/>
              <a:t>Island vary</a:t>
            </a:r>
            <a:endParaRPr lang="en-US" dirty="0"/>
          </a:p>
          <a:p>
            <a:pPr lvl="1"/>
            <a:r>
              <a:rPr lang="en-US" dirty="0" smtClean="0"/>
              <a:t>To what extent do payments vary? What factors drive that variation?</a:t>
            </a:r>
          </a:p>
          <a:p>
            <a:endParaRPr lang="en-US" dirty="0" smtClean="0"/>
          </a:p>
          <a:p>
            <a:r>
              <a:rPr lang="en-US" dirty="0" smtClean="0"/>
              <a:t>Update to study performed in 2010, co-sponsored by two Rhode Island state agencies</a:t>
            </a:r>
          </a:p>
          <a:p>
            <a:endParaRPr lang="en-US" dirty="0" smtClean="0"/>
          </a:p>
          <a:p>
            <a:r>
              <a:rPr lang="en-US" dirty="0" smtClean="0"/>
              <a:t>Xerox (formerly ACS) is the technical lead</a:t>
            </a:r>
          </a:p>
          <a:p>
            <a:pPr lvl="1"/>
            <a:r>
              <a:rPr lang="en-US" dirty="0" smtClean="0"/>
              <a:t>Collected and analyzed data</a:t>
            </a:r>
          </a:p>
          <a:p>
            <a:pPr lvl="1"/>
            <a:r>
              <a:rPr lang="en-US" dirty="0" smtClean="0"/>
              <a:t>Developed findings, including review of payments and quality data</a:t>
            </a:r>
          </a:p>
          <a:p>
            <a:endParaRPr lang="en-US" dirty="0"/>
          </a:p>
          <a:p>
            <a:r>
              <a:rPr lang="en-US" dirty="0" smtClean="0"/>
              <a:t>Anticipated release is late November, early December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534949"/>
                </a:solidFill>
              </a:rPr>
              <a:pPr/>
              <a:t>28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Xerox found extensive payment variation in the Rhode Island market.  </a:t>
            </a:r>
          </a:p>
          <a:p>
            <a:pPr lvl="1"/>
            <a:r>
              <a:rPr lang="en-US" dirty="0" smtClean="0"/>
              <a:t>Rhode Island is not alone: our literature review reveals that, among neighboring states and in the rest of the nation, variation is the norm</a:t>
            </a:r>
          </a:p>
          <a:p>
            <a:pPr lvl="1"/>
            <a:r>
              <a:rPr lang="en-US" dirty="0" smtClean="0"/>
              <a:t>Particularly concentrated in the commercial market and in certain specialty areas</a:t>
            </a:r>
          </a:p>
          <a:p>
            <a:pPr lvl="1"/>
            <a:r>
              <a:rPr lang="en-US" dirty="0" smtClean="0"/>
              <a:t>System hospitals tend to receive higher payments</a:t>
            </a:r>
          </a:p>
          <a:p>
            <a:r>
              <a:rPr lang="en-US" dirty="0" smtClean="0"/>
              <a:t>What drives variation?</a:t>
            </a:r>
          </a:p>
          <a:p>
            <a:pPr lvl="1"/>
            <a:r>
              <a:rPr lang="en-US" dirty="0" smtClean="0"/>
              <a:t>Cost?</a:t>
            </a:r>
          </a:p>
          <a:p>
            <a:pPr lvl="1"/>
            <a:r>
              <a:rPr lang="en-US" dirty="0" smtClean="0"/>
              <a:t>Specialty services?</a:t>
            </a:r>
          </a:p>
          <a:p>
            <a:pPr lvl="1"/>
            <a:r>
              <a:rPr lang="en-US" dirty="0" smtClean="0"/>
              <a:t>Teaching status?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Quality?</a:t>
            </a:r>
          </a:p>
          <a:p>
            <a:pPr lvl="1"/>
            <a:r>
              <a:rPr lang="en-US" dirty="0" smtClean="0"/>
              <a:t>Market share?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534949"/>
                </a:solidFill>
              </a:rPr>
              <a:pPr/>
              <a:t>29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B7AB-3A1B-485C-9B47-F2205EC09AB1}" type="slidenum">
              <a:rPr lang="en-US"/>
              <a:pPr/>
              <a:t>3</a:t>
            </a:fld>
            <a:endParaRPr lang="en-US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 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15400" cy="4602162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December 2008 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aunch 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at the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IHI Annual Forum</a:t>
            </a:r>
          </a:p>
          <a:p>
            <a:pPr>
              <a:lnSpc>
                <a:spcPct val="80000"/>
              </a:lnSpc>
            </a:pPr>
            <a:r>
              <a:rPr lang="en-US" sz="1900" b="1" dirty="0" smtClean="0">
                <a:latin typeface="Arial" charset="0"/>
              </a:rPr>
              <a:t>WhyNotTheBest.org </a:t>
            </a:r>
            <a:r>
              <a:rPr lang="en-US" sz="1900" b="1" dirty="0">
                <a:latin typeface="Arial" charset="0"/>
              </a:rPr>
              <a:t>addresses a health system reform strategy: public reporting </a:t>
            </a:r>
            <a:r>
              <a:rPr lang="en-US" sz="1900" b="1" dirty="0" smtClean="0">
                <a:latin typeface="Arial" charset="0"/>
              </a:rPr>
              <a:t>and ease of access to performance </a:t>
            </a:r>
            <a:r>
              <a:rPr lang="en-US" sz="1900" b="1" dirty="0">
                <a:latin typeface="Arial" charset="0"/>
              </a:rPr>
              <a:t>data </a:t>
            </a:r>
            <a:r>
              <a:rPr lang="en-US" sz="1900" b="1" dirty="0" smtClean="0">
                <a:latin typeface="Arial" charset="0"/>
              </a:rPr>
              <a:t>as lever to </a:t>
            </a:r>
            <a:r>
              <a:rPr lang="en-US" sz="1900" b="1" dirty="0">
                <a:latin typeface="Arial" charset="0"/>
              </a:rPr>
              <a:t>raise benchmarks and achieve high-quality, </a:t>
            </a:r>
            <a:r>
              <a:rPr lang="en-US" sz="1900" b="1" dirty="0" smtClean="0">
                <a:latin typeface="Arial" charset="0"/>
              </a:rPr>
              <a:t>efficient </a:t>
            </a:r>
            <a:r>
              <a:rPr lang="en-US" sz="1900" b="1" dirty="0">
                <a:latin typeface="Arial" charset="0"/>
              </a:rPr>
              <a:t>care. 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900" b="1" dirty="0">
                <a:latin typeface="Arial" charset="0"/>
              </a:rPr>
              <a:t>	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900" b="1" dirty="0">
                <a:latin typeface="Arial" charset="0"/>
              </a:rPr>
              <a:t>	</a:t>
            </a:r>
            <a:r>
              <a:rPr lang="en-US" sz="1900" b="1" dirty="0" smtClean="0">
                <a:latin typeface="Arial" charset="0"/>
              </a:rPr>
              <a:t>Site </a:t>
            </a:r>
            <a:r>
              <a:rPr lang="en-US" sz="1900" b="1" dirty="0">
                <a:latin typeface="Arial" charset="0"/>
              </a:rPr>
              <a:t>was created to fill </a:t>
            </a:r>
            <a:r>
              <a:rPr lang="en-US" sz="1900" b="1" dirty="0" smtClean="0">
                <a:latin typeface="Arial" charset="0"/>
              </a:rPr>
              <a:t>a unique niche:</a:t>
            </a:r>
            <a:endParaRPr lang="en-US" sz="1900" b="1" dirty="0">
              <a:latin typeface="Arial" charset="0"/>
            </a:endParaRPr>
          </a:p>
          <a:p>
            <a:pPr marL="990600" lvl="1" indent="-533400">
              <a:lnSpc>
                <a:spcPct val="80000"/>
              </a:lnSpc>
            </a:pPr>
            <a:endParaRPr lang="en-US" sz="1900" b="1" dirty="0">
              <a:latin typeface="Arial" charset="0"/>
            </a:endParaRPr>
          </a:p>
          <a:p>
            <a:pPr marL="990600" lvl="1" indent="-533400">
              <a:lnSpc>
                <a:spcPct val="80000"/>
              </a:lnSpc>
            </a:pPr>
            <a:r>
              <a:rPr lang="en-US" sz="1900" b="1" dirty="0" smtClean="0">
                <a:latin typeface="Arial" charset="0"/>
              </a:rPr>
              <a:t>Provide health care leaders with easily accessible, </a:t>
            </a:r>
            <a:r>
              <a:rPr lang="en-US" sz="1900" b="1" dirty="0">
                <a:latin typeface="Arial" charset="0"/>
              </a:rPr>
              <a:t>standardized public data on organization-level performance </a:t>
            </a:r>
            <a:r>
              <a:rPr lang="en-US" sz="1900" b="1" dirty="0" smtClean="0">
                <a:latin typeface="Arial" charset="0"/>
              </a:rPr>
              <a:t>:</a:t>
            </a:r>
          </a:p>
          <a:p>
            <a:pPr marL="1390650" lvl="2" indent="-533400">
              <a:lnSpc>
                <a:spcPct val="80000"/>
              </a:lnSpc>
            </a:pPr>
            <a:r>
              <a:rPr lang="en-US" sz="1900" b="1" dirty="0" smtClean="0">
                <a:latin typeface="Arial" charset="0"/>
              </a:rPr>
              <a:t>How are we doing over time?</a:t>
            </a:r>
          </a:p>
          <a:p>
            <a:pPr marL="1390650" lvl="2" indent="-533400">
              <a:lnSpc>
                <a:spcPct val="80000"/>
              </a:lnSpc>
            </a:pPr>
            <a:r>
              <a:rPr lang="en-US" sz="1900" b="1" dirty="0" smtClean="0">
                <a:latin typeface="Arial" charset="0"/>
              </a:rPr>
              <a:t>How are we doing compared to the benchmark, to others like us?</a:t>
            </a:r>
            <a:endParaRPr lang="en-US" sz="1900" b="1" dirty="0">
              <a:latin typeface="Arial" charset="0"/>
            </a:endParaRPr>
          </a:p>
          <a:p>
            <a:pPr marL="1371600" lvl="2" indent="-457200">
              <a:lnSpc>
                <a:spcPct val="50000"/>
              </a:lnSpc>
              <a:buFontTx/>
              <a:buNone/>
            </a:pPr>
            <a:endParaRPr lang="en-US" sz="1900" b="1" dirty="0">
              <a:latin typeface="Arial" charset="0"/>
            </a:endParaRPr>
          </a:p>
          <a:p>
            <a:pPr marL="990600" lvl="1" indent="-533400">
              <a:lnSpc>
                <a:spcPct val="80000"/>
              </a:lnSpc>
            </a:pPr>
            <a:r>
              <a:rPr lang="en-US" sz="1900" b="1" dirty="0" smtClean="0">
                <a:latin typeface="Arial" charset="0"/>
              </a:rPr>
              <a:t>Provider Resource.  Most </a:t>
            </a:r>
            <a:r>
              <a:rPr lang="en-US" sz="1900" b="1" dirty="0">
                <a:latin typeface="Arial" charset="0"/>
              </a:rPr>
              <a:t>performance reporting sites target consumers; </a:t>
            </a:r>
            <a:r>
              <a:rPr lang="en-US" sz="1900" b="1" dirty="0" smtClean="0">
                <a:latin typeface="Arial" charset="0"/>
              </a:rPr>
              <a:t>WhyNotTheBest.org is designed  for health care providers and leaders to </a:t>
            </a:r>
            <a:r>
              <a:rPr lang="en-US" sz="1900" b="1" dirty="0">
                <a:latin typeface="Arial" charset="0"/>
              </a:rPr>
              <a:t>stimulate </a:t>
            </a:r>
            <a:r>
              <a:rPr lang="en-US" sz="1900" b="1" dirty="0" smtClean="0">
                <a:latin typeface="Arial" charset="0"/>
              </a:rPr>
              <a:t>and support their quality </a:t>
            </a:r>
            <a:r>
              <a:rPr lang="en-US" sz="1900" b="1" dirty="0">
                <a:latin typeface="Arial" charset="0"/>
              </a:rPr>
              <a:t>improvement </a:t>
            </a:r>
            <a:r>
              <a:rPr lang="en-US" sz="1900" b="1" dirty="0" smtClean="0">
                <a:latin typeface="Arial" charset="0"/>
              </a:rPr>
              <a:t> strategies.</a:t>
            </a:r>
            <a:endParaRPr lang="en-US" sz="1900" b="1" dirty="0">
              <a:latin typeface="Arial" charset="0"/>
            </a:endParaRPr>
          </a:p>
          <a:p>
            <a:pPr marL="990600" lvl="1" indent="-533400">
              <a:lnSpc>
                <a:spcPct val="50000"/>
              </a:lnSpc>
              <a:buFontTx/>
              <a:buNone/>
            </a:pPr>
            <a:endParaRPr lang="en-US" sz="1900" b="1" dirty="0">
              <a:latin typeface="Arial" charset="0"/>
            </a:endParaRPr>
          </a:p>
          <a:p>
            <a:pPr marL="990600" lvl="1" indent="-533400">
              <a:lnSpc>
                <a:spcPct val="80000"/>
              </a:lnSpc>
            </a:pPr>
            <a:r>
              <a:rPr lang="en-US" sz="1900" b="1" dirty="0" smtClean="0">
                <a:latin typeface="Arial" charset="0"/>
              </a:rPr>
              <a:t>Transparent and aligned with national standards.  Compared to numerous </a:t>
            </a:r>
            <a:r>
              <a:rPr lang="en-US" sz="1900" b="1" dirty="0">
                <a:latin typeface="Arial" charset="0"/>
              </a:rPr>
              <a:t>ranking and scoring </a:t>
            </a:r>
            <a:r>
              <a:rPr lang="en-US" sz="1900" b="1" dirty="0" smtClean="0">
                <a:latin typeface="Arial" charset="0"/>
              </a:rPr>
              <a:t>sites</a:t>
            </a:r>
            <a:endParaRPr lang="en-US" sz="1900" b="1" dirty="0">
              <a:latin typeface="Arial" charset="0"/>
            </a:endParaRPr>
          </a:p>
          <a:p>
            <a:pPr marL="1371600" lvl="2" indent="-457200">
              <a:lnSpc>
                <a:spcPct val="80000"/>
              </a:lnSpc>
            </a:pPr>
            <a:r>
              <a:rPr lang="en-US" sz="1900" b="1" dirty="0" smtClean="0">
                <a:latin typeface="Arial" charset="0"/>
              </a:rPr>
              <a:t>Measure methodologies are  transparent and in public domain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1900" b="1" dirty="0" smtClean="0">
                <a:latin typeface="Arial" charset="0"/>
              </a:rPr>
              <a:t>Site provide resources for improvement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b="1" dirty="0"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800" dirty="0">
                <a:latin typeface="Arial" charset="0"/>
              </a:rPr>
              <a:t>	</a:t>
            </a:r>
            <a:endParaRPr lang="en-US" sz="1800" b="1" dirty="0"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200" dirty="0"/>
              <a:t>	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200" dirty="0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200" dirty="0"/>
          </a:p>
        </p:txBody>
      </p:sp>
      <p:sp>
        <p:nvSpPr>
          <p:cNvPr id="723972" name="Line 4"/>
          <p:cNvSpPr>
            <a:spLocks noChangeShapeType="1"/>
          </p:cNvSpPr>
          <p:nvPr/>
        </p:nvSpPr>
        <p:spPr bwMode="auto">
          <a:xfrm>
            <a:off x="457200" y="8382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3973" name="Rectangle 5"/>
          <p:cNvSpPr>
            <a:spLocks noChangeArrowheads="1"/>
          </p:cNvSpPr>
          <p:nvPr/>
        </p:nvSpPr>
        <p:spPr bwMode="auto">
          <a:xfrm>
            <a:off x="685800" y="76200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 Black" pitchFamily="34" charset="0"/>
              </a:rPr>
              <a:t>What Is WhyNotTheBest.org?</a:t>
            </a:r>
            <a:endParaRPr lang="en-US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b="1" dirty="0" smtClean="0"/>
              <a:t>A Short History of Payment Methods:</a:t>
            </a:r>
          </a:p>
          <a:p>
            <a:pPr marL="45720" indent="0" algn="ctr">
              <a:buNone/>
            </a:pPr>
            <a:r>
              <a:rPr lang="en-US" b="1" dirty="0" smtClean="0"/>
              <a:t>Paying More to Those Who Do More</a:t>
            </a:r>
          </a:p>
          <a:p>
            <a:r>
              <a:rPr lang="en-US" dirty="0" smtClean="0"/>
              <a:t>In the beginning		More = more charges, more cost</a:t>
            </a:r>
          </a:p>
          <a:p>
            <a:r>
              <a:rPr lang="en-US" dirty="0" smtClean="0"/>
              <a:t>Fee for service		More = more services</a:t>
            </a:r>
          </a:p>
          <a:p>
            <a:r>
              <a:rPr lang="en-US" dirty="0" smtClean="0"/>
              <a:t>The DRG revolution		More = treating sicker patients</a:t>
            </a:r>
          </a:p>
          <a:p>
            <a:r>
              <a:rPr lang="en-US" dirty="0" smtClean="0"/>
              <a:t>The next revolution??	More = better outcomes</a:t>
            </a:r>
          </a:p>
          <a:p>
            <a:endParaRPr lang="en-US" dirty="0"/>
          </a:p>
          <a:p>
            <a:r>
              <a:rPr lang="en-US" dirty="0" smtClean="0"/>
              <a:t>Measures should be:</a:t>
            </a:r>
          </a:p>
          <a:p>
            <a:pPr lvl="1"/>
            <a:r>
              <a:rPr lang="en-US" dirty="0" smtClean="0"/>
              <a:t>Quantifiable </a:t>
            </a:r>
          </a:p>
          <a:p>
            <a:pPr lvl="1"/>
            <a:r>
              <a:rPr lang="en-US" dirty="0" smtClean="0"/>
              <a:t>Relevant and fair</a:t>
            </a:r>
          </a:p>
          <a:p>
            <a:pPr lvl="1"/>
            <a:r>
              <a:rPr lang="en-US" dirty="0" smtClean="0"/>
              <a:t>Comparable</a:t>
            </a:r>
          </a:p>
          <a:p>
            <a:pPr lvl="1"/>
            <a:r>
              <a:rPr lang="en-US" dirty="0" smtClean="0"/>
              <a:t>Dependable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NEEDED WNTB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534949"/>
                </a:solidFill>
              </a:rPr>
              <a:pPr/>
              <a:t>30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975100" y="3922775"/>
            <a:ext cx="4966192" cy="2203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C66951"/>
              </a:buClr>
            </a:pPr>
            <a:endParaRPr lang="en-US" dirty="0" smtClean="0">
              <a:solidFill>
                <a:srgbClr val="534949"/>
              </a:solidFill>
            </a:endParaRPr>
          </a:p>
          <a:p>
            <a:pPr fontAlgn="auto">
              <a:spcAft>
                <a:spcPts val="0"/>
              </a:spcAft>
              <a:buClr>
                <a:srgbClr val="C66951"/>
              </a:buClr>
            </a:pPr>
            <a:r>
              <a:rPr lang="en-US" dirty="0" smtClean="0">
                <a:solidFill>
                  <a:srgbClr val="534949"/>
                </a:solidFill>
              </a:rPr>
              <a:t>Measures may be:</a:t>
            </a:r>
          </a:p>
          <a:p>
            <a:pPr lvl="1" fontAlgn="auto">
              <a:spcAft>
                <a:spcPts val="0"/>
              </a:spcAft>
              <a:buClr>
                <a:srgbClr val="BF974D"/>
              </a:buClr>
            </a:pPr>
            <a:r>
              <a:rPr lang="en-US" dirty="0" smtClean="0">
                <a:solidFill>
                  <a:srgbClr val="534949"/>
                </a:solidFill>
              </a:rPr>
              <a:t>Patient satisfaction</a:t>
            </a:r>
          </a:p>
          <a:p>
            <a:pPr lvl="1" fontAlgn="auto">
              <a:spcAft>
                <a:spcPts val="0"/>
              </a:spcAft>
              <a:buClr>
                <a:srgbClr val="BF974D"/>
              </a:buClr>
            </a:pPr>
            <a:r>
              <a:rPr lang="en-US" dirty="0" smtClean="0">
                <a:solidFill>
                  <a:srgbClr val="534949"/>
                </a:solidFill>
              </a:rPr>
              <a:t>Structure</a:t>
            </a:r>
          </a:p>
          <a:p>
            <a:pPr lvl="1" fontAlgn="auto">
              <a:spcAft>
                <a:spcPts val="0"/>
              </a:spcAft>
              <a:buClr>
                <a:srgbClr val="BF974D"/>
              </a:buClr>
            </a:pPr>
            <a:r>
              <a:rPr lang="en-US" dirty="0" smtClean="0">
                <a:solidFill>
                  <a:srgbClr val="534949"/>
                </a:solidFill>
              </a:rPr>
              <a:t>Process</a:t>
            </a:r>
          </a:p>
          <a:p>
            <a:pPr lvl="1" fontAlgn="auto">
              <a:spcAft>
                <a:spcPts val="0"/>
              </a:spcAft>
              <a:buClr>
                <a:srgbClr val="BF974D"/>
              </a:buClr>
            </a:pPr>
            <a:r>
              <a:rPr lang="en-US" dirty="0" smtClean="0">
                <a:solidFill>
                  <a:srgbClr val="534949"/>
                </a:solidFill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29627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Compilation of hospital-specific measures from different sources</a:t>
            </a:r>
          </a:p>
          <a:p>
            <a:r>
              <a:rPr lang="en-US" dirty="0" smtClean="0"/>
              <a:t>Including patient safety indicator measures calculated by the Commonwealth Fund specifically for WNTB</a:t>
            </a:r>
          </a:p>
          <a:p>
            <a:r>
              <a:rPr lang="en-US" dirty="0" smtClean="0"/>
              <a:t>Well documented, with easy links to further information</a:t>
            </a:r>
          </a:p>
          <a:p>
            <a:r>
              <a:rPr lang="en-US" dirty="0" smtClean="0"/>
              <a:t>Easy interface to select and save hospitals and measures</a:t>
            </a:r>
          </a:p>
          <a:p>
            <a:r>
              <a:rPr lang="en-US" dirty="0" smtClean="0"/>
              <a:t>A key caveat: Analysts must make their own judgments about relevance and dependability of the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534949"/>
                </a:solidFill>
              </a:rPr>
              <a:pPr/>
              <a:t>31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WTNB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534949"/>
                </a:solidFill>
              </a:rPr>
              <a:pPr/>
              <a:t>32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none" dirty="0" smtClean="0">
                <a:solidFill>
                  <a:srgbClr val="FFFFFF"/>
                </a:solidFill>
              </a:rPr>
              <a:t>EXAMPLE: PATIENT SATISFACTION</a:t>
            </a:r>
            <a:br>
              <a:rPr lang="en-US" sz="2800" cap="none" dirty="0" smtClean="0">
                <a:solidFill>
                  <a:srgbClr val="FFFFFF"/>
                </a:solidFill>
              </a:rPr>
            </a:br>
            <a:r>
              <a:rPr lang="en-US" sz="1400" cap="none" dirty="0" smtClean="0">
                <a:solidFill>
                  <a:srgbClr val="FFFFFF"/>
                </a:solidFill>
              </a:rPr>
              <a:t>Note: Comparison with payment levels not shown, pending release of the study </a:t>
            </a:r>
            <a:endParaRPr lang="en-US" sz="1400" cap="none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765300"/>
            <a:ext cx="6477817" cy="470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2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534949"/>
                </a:solidFill>
              </a:rPr>
              <a:pPr/>
              <a:t>33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none" dirty="0" smtClean="0">
                <a:solidFill>
                  <a:srgbClr val="FFFFFF"/>
                </a:solidFill>
              </a:rPr>
              <a:t>EXAMPLE: RECOMMENDED CARE PROCESSES</a:t>
            </a:r>
            <a:br>
              <a:rPr lang="en-US" sz="2800" cap="none" dirty="0" smtClean="0">
                <a:solidFill>
                  <a:srgbClr val="FFFFFF"/>
                </a:solidFill>
              </a:rPr>
            </a:br>
            <a:r>
              <a:rPr lang="en-US" sz="1400" cap="none" dirty="0" smtClean="0">
                <a:solidFill>
                  <a:srgbClr val="FFFFFF"/>
                </a:solidFill>
              </a:rPr>
              <a:t>Note: Comparison with payment levels not shown, pending release of the study </a:t>
            </a:r>
            <a:endParaRPr lang="en-US" sz="1400" cap="none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43" y="1941259"/>
            <a:ext cx="6473952" cy="470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7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534949"/>
                </a:solidFill>
              </a:rPr>
              <a:pPr/>
              <a:t>34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none" dirty="0" smtClean="0">
                <a:solidFill>
                  <a:srgbClr val="FFFFFF"/>
                </a:solidFill>
              </a:rPr>
              <a:t>EXAMPLE: PATIENT OUTCOME</a:t>
            </a:r>
            <a:br>
              <a:rPr lang="en-US" sz="2800" cap="none" dirty="0" smtClean="0">
                <a:solidFill>
                  <a:srgbClr val="FFFFFF"/>
                </a:solidFill>
              </a:rPr>
            </a:br>
            <a:r>
              <a:rPr lang="en-US" sz="1400" cap="none" dirty="0" smtClean="0">
                <a:solidFill>
                  <a:srgbClr val="FFFFFF"/>
                </a:solidFill>
              </a:rPr>
              <a:t>Note: Comparison with payment levels not shown, pending release of the study </a:t>
            </a:r>
            <a:endParaRPr lang="en-US" sz="1400" cap="none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870075"/>
            <a:ext cx="6400800" cy="46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0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8600"/>
            <a:ext cx="8305800" cy="3429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200" dirty="0">
                <a:solidFill>
                  <a:srgbClr val="FFFF00"/>
                </a:solidFill>
              </a:rPr>
              <a:t>Thank you for participating in today’s webinar. </a:t>
            </a:r>
            <a:br>
              <a:rPr lang="en-US" sz="2200" dirty="0">
                <a:solidFill>
                  <a:srgbClr val="FFFF00"/>
                </a:solidFill>
              </a:rPr>
            </a:br>
            <a:endParaRPr lang="en-US" sz="2200" dirty="0" smtClean="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r>
              <a:rPr lang="en-US" sz="2200" dirty="0" smtClean="0">
                <a:solidFill>
                  <a:srgbClr val="FFFF00"/>
                </a:solidFill>
              </a:rPr>
              <a:t>To </a:t>
            </a:r>
            <a:r>
              <a:rPr lang="en-US" sz="2200" dirty="0">
                <a:solidFill>
                  <a:srgbClr val="FFFF00"/>
                </a:solidFill>
              </a:rPr>
              <a:t>download the slides, visit </a:t>
            </a:r>
            <a:r>
              <a:rPr lang="en-US" sz="2200" u="sng" dirty="0" smtClean="0">
                <a:solidFill>
                  <a:srgbClr val="FFFF00"/>
                </a:solidFill>
                <a:hlinkClick r:id="rId2"/>
              </a:rPr>
              <a:t>www.commonwealthfund.org/Events.aspx</a:t>
            </a:r>
            <a:endParaRPr lang="en-US" sz="2200" u="sng" dirty="0" smtClean="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r>
              <a:rPr lang="en-US" sz="2200" u="sng" dirty="0">
                <a:solidFill>
                  <a:srgbClr val="FFFF00"/>
                </a:solidFill>
              </a:rPr>
              <a:t/>
            </a:r>
            <a:br>
              <a:rPr lang="en-US" sz="2200" u="sng" dirty="0">
                <a:solidFill>
                  <a:srgbClr val="FFFF00"/>
                </a:solidFill>
              </a:rPr>
            </a:br>
            <a:r>
              <a:rPr lang="en-US" sz="2200" u="sng" dirty="0">
                <a:solidFill>
                  <a:srgbClr val="FFFF00"/>
                </a:solidFill>
              </a:rPr>
              <a:t>To get started using WhyNotTheBest.org, visit: </a:t>
            </a:r>
            <a:r>
              <a:rPr lang="en-US" sz="2200" u="sng" dirty="0" smtClean="0">
                <a:solidFill>
                  <a:srgbClr val="FFFF00"/>
                </a:solidFill>
                <a:hlinkClick r:id="rId3"/>
              </a:rPr>
              <a:t>www.WhyNotTheBest.org</a:t>
            </a:r>
            <a:endParaRPr lang="en-US" sz="2200" u="sng" dirty="0" smtClean="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endParaRPr lang="en-US" sz="2200" u="sng" dirty="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r>
              <a:rPr lang="en-US" sz="2200" u="sng" dirty="0" smtClean="0">
                <a:solidFill>
                  <a:srgbClr val="FFFF00"/>
                </a:solidFill>
              </a:rPr>
              <a:t>To see a demo of how to use WhyNotTheBest.org, visit www.WhyNotTheBest.org/About</a:t>
            </a: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1011717" name="Picture 5" descr="CFlogo 2-color ko 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724400"/>
            <a:ext cx="1828800" cy="1828800"/>
          </a:xfrm>
          <a:prstGeom prst="rect">
            <a:avLst/>
          </a:prstGeom>
          <a:noFill/>
        </p:spPr>
      </p:pic>
      <p:pic>
        <p:nvPicPr>
          <p:cNvPr id="101171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10200" y="4724400"/>
            <a:ext cx="2743200" cy="18446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901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037C-3F86-42DB-A767-5D147E330090}" type="slidenum">
              <a:rPr lang="en-US"/>
              <a:pPr/>
              <a:t>4</a:t>
            </a:fld>
            <a:endParaRPr lang="en-US"/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4150"/>
            <a:ext cx="8229600" cy="1143000"/>
          </a:xfrm>
        </p:spPr>
        <p:txBody>
          <a:bodyPr/>
          <a:lstStyle/>
          <a:p>
            <a:r>
              <a:rPr lang="en-US" sz="3200" dirty="0" smtClean="0"/>
              <a:t>Who Uses WhyNotTheBest.org?</a:t>
            </a:r>
            <a:endParaRPr lang="en-US" sz="3200" dirty="0"/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88392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1800" b="1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18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latin typeface="Arial" charset="0"/>
              </a:rPr>
              <a:t>Audiences: Chief </a:t>
            </a:r>
            <a:r>
              <a:rPr lang="en-US" sz="2000" b="1" dirty="0">
                <a:latin typeface="Arial" charset="0"/>
              </a:rPr>
              <a:t>Executive Officers, Chief Medical and Quality Officers, Chiefs of Nursing, Chief Information Officers; </a:t>
            </a:r>
            <a:r>
              <a:rPr lang="en-US" sz="2000" b="1" dirty="0" smtClean="0">
                <a:latin typeface="Arial" charset="0"/>
              </a:rPr>
              <a:t>Data Analytic Experts, private-sector performance assessment groups, business coalitions.</a:t>
            </a:r>
            <a:endParaRPr lang="en-US" sz="2000" b="1" dirty="0">
              <a:latin typeface="Arial" charset="0"/>
            </a:endParaRPr>
          </a:p>
          <a:p>
            <a:pPr>
              <a:lnSpc>
                <a:spcPct val="30000"/>
              </a:lnSpc>
            </a:pPr>
            <a:endParaRPr lang="en-US" sz="20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Arial" charset="0"/>
              </a:rPr>
              <a:t>Tool used to prepare reports for hospital boards, train staff in process </a:t>
            </a:r>
            <a:r>
              <a:rPr lang="en-US" sz="2000" b="1" dirty="0" smtClean="0">
                <a:latin typeface="Arial" charset="0"/>
              </a:rPr>
              <a:t>improvement,  compare quality across markets or regions, track progress.</a:t>
            </a:r>
            <a:endParaRPr lang="en-US" sz="2000" b="1" dirty="0">
              <a:latin typeface="Arial" charset="0"/>
            </a:endParaRPr>
          </a:p>
          <a:p>
            <a:pPr>
              <a:lnSpc>
                <a:spcPct val="40000"/>
              </a:lnSpc>
            </a:pPr>
            <a:endParaRPr lang="en-US" sz="20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Arial" charset="0"/>
              </a:rPr>
              <a:t>Recommended as one of top hospital profiling sites by </a:t>
            </a:r>
            <a:r>
              <a:rPr lang="en-US" sz="2000" b="1" i="1" dirty="0">
                <a:latin typeface="Arial" charset="0"/>
              </a:rPr>
              <a:t>Wall Street Journal </a:t>
            </a:r>
            <a:r>
              <a:rPr lang="en-US" sz="2000" b="1" dirty="0">
                <a:latin typeface="Arial" charset="0"/>
              </a:rPr>
              <a:t>and featured in health blogs: ABC News, </a:t>
            </a:r>
            <a:r>
              <a:rPr lang="en-US" sz="2000" b="1" i="1" dirty="0">
                <a:latin typeface="Arial" charset="0"/>
              </a:rPr>
              <a:t>WSJ</a:t>
            </a:r>
            <a:r>
              <a:rPr lang="en-US" sz="2000" b="1" dirty="0">
                <a:latin typeface="Arial" charset="0"/>
              </a:rPr>
              <a:t>, and </a:t>
            </a:r>
            <a:r>
              <a:rPr lang="en-US" sz="2000" b="1" i="1" dirty="0">
                <a:latin typeface="Arial" charset="0"/>
              </a:rPr>
              <a:t>US </a:t>
            </a:r>
            <a:r>
              <a:rPr lang="en-US" sz="2000" b="1" i="1" dirty="0" smtClean="0">
                <a:latin typeface="Arial" charset="0"/>
              </a:rPr>
              <a:t>News and World Report.</a:t>
            </a:r>
            <a:endParaRPr lang="en-US" sz="2000" b="1" i="1" dirty="0">
              <a:latin typeface="Arial" charset="0"/>
            </a:endParaRPr>
          </a:p>
          <a:p>
            <a:pPr>
              <a:lnSpc>
                <a:spcPct val="50000"/>
              </a:lnSpc>
            </a:pPr>
            <a:endParaRPr lang="en-US" sz="20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Arial" charset="0"/>
              </a:rPr>
              <a:t>Included as resource for HHS Value Exchange Networks</a:t>
            </a:r>
            <a:r>
              <a:rPr lang="en-US" sz="2000" b="1" dirty="0" smtClean="0">
                <a:latin typeface="Arial" charset="0"/>
              </a:rPr>
              <a:t>.</a:t>
            </a:r>
            <a:endParaRPr lang="en-US" sz="2000" b="1" dirty="0">
              <a:latin typeface="Arial" charset="0"/>
            </a:endParaRPr>
          </a:p>
          <a:p>
            <a:pPr>
              <a:lnSpc>
                <a:spcPct val="40000"/>
              </a:lnSpc>
            </a:pPr>
            <a:endParaRPr lang="en-US" sz="20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Arial" charset="0"/>
              </a:rPr>
              <a:t>Veterans Administration outreach to Fund </a:t>
            </a:r>
            <a:r>
              <a:rPr lang="en-US" sz="2000" b="1" dirty="0" smtClean="0">
                <a:latin typeface="Arial" charset="0"/>
              </a:rPr>
              <a:t> re: </a:t>
            </a:r>
            <a:r>
              <a:rPr lang="en-US" sz="2000" b="1" dirty="0">
                <a:latin typeface="Arial" charset="0"/>
              </a:rPr>
              <a:t>design of </a:t>
            </a:r>
            <a:r>
              <a:rPr lang="en-US" sz="2000" b="1" dirty="0" smtClean="0">
                <a:latin typeface="Arial" charset="0"/>
              </a:rPr>
              <a:t>its </a:t>
            </a:r>
            <a:r>
              <a:rPr lang="en-US" sz="2000" b="1" dirty="0">
                <a:latin typeface="Arial" charset="0"/>
              </a:rPr>
              <a:t>own performance reporting site.</a:t>
            </a:r>
          </a:p>
          <a:p>
            <a:pPr>
              <a:lnSpc>
                <a:spcPct val="20000"/>
              </a:lnSpc>
            </a:pPr>
            <a:endParaRPr lang="en-US" sz="20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latin typeface="Arial" charset="0"/>
              </a:rPr>
              <a:t>Partnerships </a:t>
            </a:r>
            <a:r>
              <a:rPr lang="en-US" sz="2000" b="1" dirty="0">
                <a:latin typeface="Arial" charset="0"/>
              </a:rPr>
              <a:t>with </a:t>
            </a:r>
            <a:r>
              <a:rPr lang="en-US" sz="2000" b="1" dirty="0" smtClean="0">
                <a:latin typeface="Arial" charset="0"/>
              </a:rPr>
              <a:t>15 states in reporting hospital quality indicators, patient safety indicators, prevention quality indicators.</a:t>
            </a:r>
            <a:endParaRPr lang="en-US" sz="2000" b="1" dirty="0">
              <a:latin typeface="Arial" charset="0"/>
            </a:endParaRPr>
          </a:p>
          <a:p>
            <a:pPr>
              <a:lnSpc>
                <a:spcPct val="20000"/>
              </a:lnSpc>
            </a:pPr>
            <a:endParaRPr lang="en-US" sz="2000" b="1" dirty="0">
              <a:latin typeface="Arial" charset="0"/>
            </a:endParaRPr>
          </a:p>
          <a:p>
            <a:pPr>
              <a:lnSpc>
                <a:spcPct val="0"/>
              </a:lnSpc>
              <a:buFontTx/>
              <a:buNone/>
            </a:pPr>
            <a:endParaRPr lang="en-US" sz="2000" b="1" dirty="0">
              <a:latin typeface="Arial" charset="0"/>
            </a:endParaRPr>
          </a:p>
          <a:p>
            <a:pPr>
              <a:lnSpc>
                <a:spcPct val="0"/>
              </a:lnSpc>
            </a:pPr>
            <a:endParaRPr lang="en-US" sz="2000" b="1" dirty="0">
              <a:latin typeface="Arial" charset="0"/>
            </a:endParaRPr>
          </a:p>
          <a:p>
            <a:pPr>
              <a:lnSpc>
                <a:spcPct val="0"/>
              </a:lnSpc>
            </a:pPr>
            <a:endParaRPr lang="en-US" sz="2000" b="1" dirty="0">
              <a:latin typeface="Arial" charset="0"/>
            </a:endParaRPr>
          </a:p>
          <a:p>
            <a:pPr>
              <a:lnSpc>
                <a:spcPct val="10000"/>
              </a:lnSpc>
              <a:buFontTx/>
              <a:buNone/>
            </a:pPr>
            <a:endParaRPr lang="en-US" sz="1800" b="1" dirty="0">
              <a:latin typeface="Arial" charset="0"/>
            </a:endParaRPr>
          </a:p>
          <a:p>
            <a:pPr>
              <a:lnSpc>
                <a:spcPct val="40000"/>
              </a:lnSpc>
            </a:pPr>
            <a:endParaRPr lang="en-US" sz="1800" b="1" dirty="0">
              <a:latin typeface="Arial" charset="0"/>
            </a:endParaRPr>
          </a:p>
          <a:p>
            <a:pPr>
              <a:lnSpc>
                <a:spcPct val="30000"/>
              </a:lnSpc>
              <a:buFontTx/>
              <a:buNone/>
            </a:pPr>
            <a:endParaRPr lang="en-US" sz="1800" b="1" dirty="0">
              <a:latin typeface="Arial" charset="0"/>
            </a:endParaRPr>
          </a:p>
          <a:p>
            <a:pPr>
              <a:lnSpc>
                <a:spcPct val="50000"/>
              </a:lnSpc>
            </a:pPr>
            <a:endParaRPr lang="en-US" sz="1800" b="1" dirty="0">
              <a:latin typeface="Arial" charset="0"/>
            </a:endParaRPr>
          </a:p>
        </p:txBody>
      </p:sp>
      <p:sp>
        <p:nvSpPr>
          <p:cNvPr id="757764" name="Line 4"/>
          <p:cNvSpPr>
            <a:spLocks noChangeShapeType="1"/>
          </p:cNvSpPr>
          <p:nvPr/>
        </p:nvSpPr>
        <p:spPr bwMode="auto">
          <a:xfrm>
            <a:off x="609600" y="7620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9848-D4F2-4CC7-BFA8-642101D59DA0}" type="slidenum">
              <a:rPr lang="en-US"/>
              <a:pPr/>
              <a:t>5</a:t>
            </a:fld>
            <a:endParaRPr lang="en-US"/>
          </a:p>
        </p:txBody>
      </p:sp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What’s </a:t>
            </a:r>
            <a:r>
              <a:rPr lang="en-US" sz="3600" dirty="0"/>
              <a:t>Unique </a:t>
            </a:r>
            <a:r>
              <a:rPr lang="en-US" sz="3600" dirty="0" smtClean="0"/>
              <a:t>About </a:t>
            </a:r>
            <a:r>
              <a:rPr lang="en-US" sz="3600" dirty="0"/>
              <a:t>WNTB?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800" b="1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u="sng" dirty="0">
                <a:solidFill>
                  <a:schemeClr val="tx2"/>
                </a:solidFill>
                <a:latin typeface="Arial" charset="0"/>
              </a:rPr>
              <a:t>Scope of </a:t>
            </a:r>
            <a:r>
              <a:rPr lang="en-US" sz="1600" b="1" u="sng" dirty="0" smtClean="0">
                <a:solidFill>
                  <a:schemeClr val="tx2"/>
                </a:solidFill>
                <a:latin typeface="Arial" charset="0"/>
              </a:rPr>
              <a:t>Measures, Benchmarks, </a:t>
            </a:r>
            <a:r>
              <a:rPr lang="en-US" sz="1600" b="1" u="sng" dirty="0">
                <a:solidFill>
                  <a:schemeClr val="tx2"/>
                </a:solidFill>
                <a:latin typeface="Arial" charset="0"/>
              </a:rPr>
              <a:t>and Flexibility in Generating </a:t>
            </a:r>
            <a:r>
              <a:rPr lang="en-US" sz="1600" b="1" u="sng" dirty="0" smtClean="0">
                <a:solidFill>
                  <a:schemeClr val="tx2"/>
                </a:solidFill>
                <a:latin typeface="Arial" charset="0"/>
              </a:rPr>
              <a:t>Reports</a:t>
            </a:r>
            <a:endParaRPr lang="en-US" sz="1600" b="1" u="sng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600" b="1" dirty="0" smtClean="0">
                <a:latin typeface="Arial" charset="0"/>
              </a:rPr>
              <a:t>Hospital quality: 30 Hospital </a:t>
            </a:r>
            <a:r>
              <a:rPr lang="en-US" sz="1600" b="1" dirty="0">
                <a:latin typeface="Arial" charset="0"/>
              </a:rPr>
              <a:t>Quality Alliance measures  </a:t>
            </a:r>
          </a:p>
          <a:p>
            <a:pPr>
              <a:lnSpc>
                <a:spcPct val="80000"/>
              </a:lnSpc>
            </a:pPr>
            <a:r>
              <a:rPr lang="en-US" sz="1600" b="1" dirty="0" smtClean="0">
                <a:latin typeface="Arial" charset="0"/>
              </a:rPr>
              <a:t>Patient experiences: 10 </a:t>
            </a:r>
            <a:r>
              <a:rPr lang="en-US" sz="1600" b="1" dirty="0">
                <a:latin typeface="Arial" charset="0"/>
              </a:rPr>
              <a:t>measures from the Hospital Consumer Assessment of Healthcare </a:t>
            </a:r>
            <a:r>
              <a:rPr lang="en-US" sz="1600" b="1" dirty="0" smtClean="0">
                <a:latin typeface="Arial" charset="0"/>
              </a:rPr>
              <a:t>Providers and Systems (HCAHPS) </a:t>
            </a:r>
            <a:endParaRPr lang="en-US" sz="16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600" b="1" dirty="0" smtClean="0">
                <a:latin typeface="Arial" charset="0"/>
              </a:rPr>
              <a:t>All-payer data from 15 states: AHRQ </a:t>
            </a:r>
            <a:r>
              <a:rPr lang="en-US" sz="1600" b="1" dirty="0">
                <a:latin typeface="Arial" charset="0"/>
              </a:rPr>
              <a:t>Patient Safety </a:t>
            </a:r>
            <a:r>
              <a:rPr lang="en-US" sz="1600" b="1" dirty="0" smtClean="0">
                <a:latin typeface="Arial" charset="0"/>
              </a:rPr>
              <a:t>Indicators, Prevention Quality Indicators, and Inpatient Quality Indicators </a:t>
            </a:r>
          </a:p>
          <a:p>
            <a:pPr>
              <a:lnSpc>
                <a:spcPct val="80000"/>
              </a:lnSpc>
            </a:pPr>
            <a:r>
              <a:rPr lang="en-US" sz="1600" b="1" dirty="0" smtClean="0">
                <a:latin typeface="Arial" charset="0"/>
              </a:rPr>
              <a:t>Rates of health information technology adoption: AHA survey</a:t>
            </a:r>
          </a:p>
          <a:p>
            <a:pPr>
              <a:lnSpc>
                <a:spcPct val="80000"/>
              </a:lnSpc>
            </a:pPr>
            <a:r>
              <a:rPr lang="en-US" sz="1600" b="1" dirty="0" smtClean="0">
                <a:latin typeface="Arial" charset="0"/>
              </a:rPr>
              <a:t>Population health and utilization/costs: Institute of Medicine</a:t>
            </a:r>
          </a:p>
          <a:p>
            <a:pPr>
              <a:lnSpc>
                <a:spcPct val="80000"/>
              </a:lnSpc>
            </a:pPr>
            <a:endParaRPr lang="en-US" sz="1600" b="1" dirty="0"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u="sng" dirty="0" smtClean="0">
                <a:solidFill>
                  <a:schemeClr val="tx2"/>
                </a:solidFill>
                <a:latin typeface="Arial" charset="0"/>
              </a:rPr>
              <a:t>Providers Profiled</a:t>
            </a:r>
          </a:p>
          <a:p>
            <a:pPr>
              <a:lnSpc>
                <a:spcPct val="80000"/>
              </a:lnSpc>
            </a:pPr>
            <a:r>
              <a:rPr lang="en-US" sz="1600" b="1" dirty="0" smtClean="0">
                <a:latin typeface="Arial" charset="0"/>
              </a:rPr>
              <a:t>Over 5,375 hospitals</a:t>
            </a:r>
          </a:p>
          <a:p>
            <a:pPr>
              <a:lnSpc>
                <a:spcPct val="80000"/>
              </a:lnSpc>
            </a:pPr>
            <a:r>
              <a:rPr lang="en-US" sz="1600" b="1" dirty="0" smtClean="0">
                <a:latin typeface="Arial" charset="0"/>
              </a:rPr>
              <a:t>Over 400 multi-hospital systems</a:t>
            </a:r>
          </a:p>
          <a:p>
            <a:pPr>
              <a:lnSpc>
                <a:spcPct val="80000"/>
              </a:lnSpc>
            </a:pPr>
            <a:endParaRPr lang="en-US" sz="1600" b="1" dirty="0">
              <a:latin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u="sng" dirty="0" smtClean="0">
                <a:solidFill>
                  <a:schemeClr val="tx2"/>
                </a:solidFill>
                <a:latin typeface="Arial" charset="0"/>
              </a:rPr>
              <a:t>Geographic visualization of performance </a:t>
            </a:r>
          </a:p>
          <a:p>
            <a:pPr>
              <a:lnSpc>
                <a:spcPct val="80000"/>
              </a:lnSpc>
            </a:pPr>
            <a:r>
              <a:rPr lang="en-US" sz="1600" b="1" dirty="0" smtClean="0">
                <a:latin typeface="Arial" charset="0"/>
              </a:rPr>
              <a:t>Interactive </a:t>
            </a:r>
            <a:r>
              <a:rPr lang="en-US" sz="1600" b="1" dirty="0">
                <a:latin typeface="Arial" charset="0"/>
              </a:rPr>
              <a:t>maps of </a:t>
            </a:r>
            <a:r>
              <a:rPr lang="en-US" sz="1600" b="1" dirty="0" smtClean="0">
                <a:latin typeface="Arial" charset="0"/>
              </a:rPr>
              <a:t>national, state, county, and HRR-level performance</a:t>
            </a:r>
          </a:p>
          <a:p>
            <a:pPr>
              <a:lnSpc>
                <a:spcPct val="80000"/>
              </a:lnSpc>
            </a:pPr>
            <a:r>
              <a:rPr lang="en-US" sz="1600" b="1" dirty="0" smtClean="0">
                <a:latin typeface="Arial" charset="0"/>
              </a:rPr>
              <a:t>Map overlays of delivery system reform – PCMHs, CVEs, Beacons</a:t>
            </a:r>
          </a:p>
          <a:p>
            <a:pPr>
              <a:lnSpc>
                <a:spcPct val="80000"/>
              </a:lnSpc>
            </a:pPr>
            <a:endParaRPr lang="en-US" sz="1600" b="1" dirty="0">
              <a:latin typeface="Arial" charset="0"/>
            </a:endParaRPr>
          </a:p>
          <a:p>
            <a:pPr>
              <a:lnSpc>
                <a:spcPct val="10000"/>
              </a:lnSpc>
              <a:buFontTx/>
              <a:buNone/>
            </a:pPr>
            <a:endParaRPr lang="en-US" sz="1600" b="1" u="sng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0"/>
              </a:lnSpc>
              <a:buFontTx/>
              <a:buNone/>
            </a:pPr>
            <a:endParaRPr lang="en-US" sz="1600" b="1" u="sng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u="sng" dirty="0">
                <a:solidFill>
                  <a:schemeClr val="tx2"/>
                </a:solidFill>
                <a:latin typeface="Arial" charset="0"/>
              </a:rPr>
              <a:t>Improvement Resources and Wide Range of Benchmarking Capabilities</a:t>
            </a:r>
          </a:p>
          <a:p>
            <a:pPr>
              <a:lnSpc>
                <a:spcPct val="80000"/>
              </a:lnSpc>
            </a:pPr>
            <a:r>
              <a:rPr lang="en-US" sz="1600" b="1" dirty="0" smtClean="0">
                <a:latin typeface="Arial" charset="0"/>
              </a:rPr>
              <a:t>65 </a:t>
            </a:r>
            <a:r>
              <a:rPr lang="en-US" sz="1600" b="1" dirty="0">
                <a:latin typeface="Arial" charset="0"/>
              </a:rPr>
              <a:t>Health care delivery improvement tools  </a:t>
            </a:r>
          </a:p>
          <a:p>
            <a:pPr>
              <a:lnSpc>
                <a:spcPct val="80000"/>
              </a:lnSpc>
            </a:pPr>
            <a:r>
              <a:rPr lang="en-US" sz="1600" b="1" dirty="0" smtClean="0">
                <a:latin typeface="Arial" charset="0"/>
              </a:rPr>
              <a:t>57 </a:t>
            </a:r>
            <a:r>
              <a:rPr lang="en-US" sz="1600" b="1" dirty="0">
                <a:latin typeface="Arial" charset="0"/>
              </a:rPr>
              <a:t>Case studies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latin typeface="Arial" charset="0"/>
            </a:endParaRPr>
          </a:p>
        </p:txBody>
      </p:sp>
      <p:sp>
        <p:nvSpPr>
          <p:cNvPr id="888836" name="Line 4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9AB6-2732-4A20-9605-4008FF69D40C}" type="slidenum">
              <a:rPr lang="en-US"/>
              <a:pPr/>
              <a:t>6</a:t>
            </a:fld>
            <a:endParaRPr lang="en-US"/>
          </a:p>
        </p:txBody>
      </p:sp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6934200" y="762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endParaRPr lang="en-US" sz="1600">
              <a:cs typeface="Arial" charset="0"/>
            </a:endParaRPr>
          </a:p>
        </p:txBody>
      </p:sp>
      <p:graphicFrame>
        <p:nvGraphicFramePr>
          <p:cNvPr id="100352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381274"/>
              </p:ext>
            </p:extLst>
          </p:nvPr>
        </p:nvGraphicFramePr>
        <p:xfrm>
          <a:off x="152401" y="1066800"/>
          <a:ext cx="8915399" cy="5562600"/>
        </p:xfrm>
        <a:graphic>
          <a:graphicData uri="http://schemas.openxmlformats.org/drawingml/2006/table">
            <a:tbl>
              <a:tblPr/>
              <a:tblGrid>
                <a:gridCol w="2819399"/>
                <a:gridCol w="1600200"/>
                <a:gridCol w="1219200"/>
                <a:gridCol w="1748812"/>
                <a:gridCol w="1527788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Health Care Settings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Measures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Bench-marks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Sources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Hospitals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Safety Net Hospitals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Teaching Hospitals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Academic Medical Centers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Hospital Systems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Level Profiled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HRRs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Process: HQA, HIT Adoption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Patient Experience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Outcomes: Readmissions; Mortality; ACS Admissions; </a:t>
                      </a:r>
                      <a:r>
                        <a:rPr lang="en-US" sz="1200" b="1" dirty="0" smtClean="0">
                          <a:latin typeface="Arial" charset="0"/>
                        </a:rPr>
                        <a:t>AHRQ Patient Safety Indicators, Prevention Quality Indicators, and Inpatient Quality Indicators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Population Health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Resource 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Bed size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Ownership Type (For Profit, Not-For Profit, Public, Government)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Top 1%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Top 10%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Top25%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National Average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State Average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Hospital types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HRRs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Health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CMS Hospital Compare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State All Payer Discharge data (15 states)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IOM Population Health and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Utlization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Indicators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AHA surveys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3540" name="Text Box 19"/>
          <p:cNvSpPr txBox="1">
            <a:spLocks noChangeArrowheads="1"/>
          </p:cNvSpPr>
          <p:nvPr/>
        </p:nvSpPr>
        <p:spPr bwMode="auto">
          <a:xfrm>
            <a:off x="533400" y="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Black" pitchFamily="34" charset="0"/>
                <a:cs typeface="Arial" charset="0"/>
              </a:rPr>
              <a:t>WhyNotTheBest.org</a:t>
            </a:r>
          </a:p>
          <a:p>
            <a:pPr algn="ctr"/>
            <a:r>
              <a:rPr lang="en-US" sz="3200">
                <a:solidFill>
                  <a:schemeClr val="tx2"/>
                </a:solidFill>
                <a:latin typeface="Arial Black" pitchFamily="34" charset="0"/>
                <a:cs typeface="Arial" charset="0"/>
              </a:rPr>
              <a:t>What Does it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2A3F-3801-4519-8031-10EA765B54E5}" type="slidenum">
              <a:rPr lang="en-US"/>
              <a:pPr/>
              <a:t>7</a:t>
            </a:fld>
            <a:endParaRPr lang="en-US"/>
          </a:p>
        </p:txBody>
      </p:sp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01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305800" cy="1905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u="sng" dirty="0">
                <a:solidFill>
                  <a:schemeClr val="tx2"/>
                </a:solidFill>
                <a:hlinkClick r:id="rId2"/>
              </a:rPr>
              <a:t>www.commonwealthfund.org</a:t>
            </a:r>
            <a:endParaRPr lang="en-US" sz="2800" u="sng" dirty="0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r>
              <a:rPr lang="en-US" sz="2800" u="sng" dirty="0">
                <a:solidFill>
                  <a:schemeClr val="tx2"/>
                </a:solidFill>
              </a:rPr>
              <a:t>www.Whynotthebest.org</a:t>
            </a:r>
          </a:p>
          <a:p>
            <a:pPr algn="ctr">
              <a:buFontTx/>
              <a:buNone/>
            </a:pPr>
            <a:endParaRPr lang="en-US" sz="2800" dirty="0"/>
          </a:p>
        </p:txBody>
      </p:sp>
      <p:pic>
        <p:nvPicPr>
          <p:cNvPr id="1011717" name="Picture 5" descr="CFlogo 2-color ko 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724400"/>
            <a:ext cx="1828800" cy="1828800"/>
          </a:xfrm>
          <a:prstGeom prst="rect">
            <a:avLst/>
          </a:prstGeom>
          <a:noFill/>
        </p:spPr>
      </p:pic>
      <p:pic>
        <p:nvPicPr>
          <p:cNvPr id="101171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4724400"/>
            <a:ext cx="2743200" cy="18446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Transparency &amp; 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why not the best.org </a:t>
            </a:r>
            <a:endParaRPr lang="en-US" sz="36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Joy Gill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Clinical Data Analyst, System Quality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810684"/>
            <a:ext cx="3200400" cy="79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About Adventist HealthCare, Inc.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36" y="3750220"/>
            <a:ext cx="3505200" cy="873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232" y="1524000"/>
            <a:ext cx="8354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Founded more than 100 years ago, Adventist HealthCare is a faith-based, not-for-profit organization serving the Washington D.C. metro area and northwestern New Jersey.</a:t>
            </a:r>
            <a:endParaRPr lang="en-US" sz="1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3" y="2869062"/>
            <a:ext cx="2273787" cy="620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06569"/>
            <a:ext cx="2284477" cy="482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26" y="5484990"/>
            <a:ext cx="2247211" cy="612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623539"/>
            <a:ext cx="243840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48200"/>
            <a:ext cx="2362200" cy="644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37" y="2483764"/>
            <a:ext cx="2133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9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Powerpoint Presentation Template">
  <a:themeElements>
    <a:clrScheme name="1_Powerpoint Presentation Template 13">
      <a:dk1>
        <a:srgbClr val="000099"/>
      </a:dk1>
      <a:lt1>
        <a:srgbClr val="FFFFFF"/>
      </a:lt1>
      <a:dk2>
        <a:srgbClr val="0000FF"/>
      </a:dk2>
      <a:lt2>
        <a:srgbClr val="FFFF66"/>
      </a:lt2>
      <a:accent1>
        <a:srgbClr val="FF66FF"/>
      </a:accent1>
      <a:accent2>
        <a:srgbClr val="66FFFF"/>
      </a:accent2>
      <a:accent3>
        <a:srgbClr val="AAAAFF"/>
      </a:accent3>
      <a:accent4>
        <a:srgbClr val="DADADA"/>
      </a:accent4>
      <a:accent5>
        <a:srgbClr val="FFB8FF"/>
      </a:accent5>
      <a:accent6>
        <a:srgbClr val="5CE7E7"/>
      </a:accent6>
      <a:hlink>
        <a:srgbClr val="FFFF66"/>
      </a:hlink>
      <a:folHlink>
        <a:srgbClr val="99FF66"/>
      </a:folHlink>
    </a:clrScheme>
    <a:fontScheme name="1_Powerpoint Presentation Template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owerpoint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 Presentation Template 13">
        <a:dk1>
          <a:srgbClr val="000099"/>
        </a:dk1>
        <a:lt1>
          <a:srgbClr val="FFFFFF"/>
        </a:lt1>
        <a:dk2>
          <a:srgbClr val="0000FF"/>
        </a:dk2>
        <a:lt2>
          <a:srgbClr val="FFFF66"/>
        </a:lt2>
        <a:accent1>
          <a:srgbClr val="FF66FF"/>
        </a:accent1>
        <a:accent2>
          <a:srgbClr val="66FFFF"/>
        </a:accent2>
        <a:accent3>
          <a:srgbClr val="AAAAFF"/>
        </a:accent3>
        <a:accent4>
          <a:srgbClr val="DADADA"/>
        </a:accent4>
        <a:accent5>
          <a:srgbClr val="FFB8FF"/>
        </a:accent5>
        <a:accent6>
          <a:srgbClr val="5CE7E7"/>
        </a:accent6>
        <a:hlink>
          <a:srgbClr val="FFFF66"/>
        </a:hlink>
        <a:folHlink>
          <a:srgbClr val="99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ar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Font typeface="Arial" pitchFamily="34" charset="0"/>
          <a:buChar char="•"/>
          <a:defRPr sz="1600" b="1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54686</TotalTime>
  <Words>1323</Words>
  <Application>Microsoft Office PowerPoint</Application>
  <PresentationFormat>On-screen Show (4:3)</PresentationFormat>
  <Paragraphs>304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1_Powerpoint Presentation Template</vt:lpstr>
      <vt:lpstr>Clarity</vt:lpstr>
      <vt:lpstr>Grid</vt:lpstr>
      <vt:lpstr>Default Design</vt:lpstr>
      <vt:lpstr>Using WhyNotTheBest.org to Benchmark and Improve Performance: A Webinar </vt:lpstr>
      <vt:lpstr>Learning Objectives</vt:lpstr>
      <vt:lpstr> </vt:lpstr>
      <vt:lpstr>Who Uses WhyNotTheBest.org?</vt:lpstr>
      <vt:lpstr>What’s Unique About WNTB?</vt:lpstr>
      <vt:lpstr>PowerPoint Presentation</vt:lpstr>
      <vt:lpstr>Resources</vt:lpstr>
      <vt:lpstr>Transparency &amp; why not the best.org </vt:lpstr>
      <vt:lpstr>About Adventist HealthCare, Inc.</vt:lpstr>
      <vt:lpstr>Transparency &amp; Education of Users</vt:lpstr>
      <vt:lpstr>Performance Benchmarking</vt:lpstr>
      <vt:lpstr>Performance Benchmarking</vt:lpstr>
      <vt:lpstr>Market Competition Performance</vt:lpstr>
      <vt:lpstr>Consolidation of Public Domain Performance Scores</vt:lpstr>
      <vt:lpstr>Summary</vt:lpstr>
      <vt:lpstr>PowerPoint Presentation</vt:lpstr>
      <vt:lpstr>Steward Health Care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Internal Use:  National Performance Overall Recommended Care</vt:lpstr>
      <vt:lpstr>Internal Use:  Regional Performance Overall Recommended Care</vt:lpstr>
      <vt:lpstr>Internal Use: Trended Data  Overall Recommended Care Trends</vt:lpstr>
      <vt:lpstr>Rhode Island  Hospital Payment study</vt:lpstr>
      <vt:lpstr>Study Background</vt:lpstr>
      <vt:lpstr>Study Overview</vt:lpstr>
      <vt:lpstr>WHY WE NEEDED WNTB</vt:lpstr>
      <vt:lpstr>BENEFITS OF WTNB</vt:lpstr>
      <vt:lpstr>EXAMPLE: PATIENT SATISFACTION Note: Comparison with payment levels not shown, pending release of the study </vt:lpstr>
      <vt:lpstr>EXAMPLE: RECOMMENDED CARE PROCESSES Note: Comparison with payment levels not shown, pending release of the study </vt:lpstr>
      <vt:lpstr>EXAMPLE: PATIENT OUTCOME Note: Comparison with payment levels not shown, pending release of the study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Anne-Marie Audet</dc:creator>
  <cp:lastModifiedBy>administrator</cp:lastModifiedBy>
  <cp:revision>652</cp:revision>
  <dcterms:created xsi:type="dcterms:W3CDTF">1601-01-01T00:00:00Z</dcterms:created>
  <dcterms:modified xsi:type="dcterms:W3CDTF">2012-11-16T21:56:44Z</dcterms:modified>
</cp:coreProperties>
</file>