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6" r:id="rId3"/>
    <p:sldId id="360" r:id="rId4"/>
    <p:sldId id="364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FF"/>
    <a:srgbClr val="003399"/>
    <a:srgbClr val="3366CC"/>
    <a:srgbClr val="000000"/>
    <a:srgbClr val="FF9900"/>
    <a:srgbClr val="FF00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9" autoAdjust="0"/>
    <p:restoredTop sz="94660" autoAdjust="0"/>
  </p:normalViewPr>
  <p:slideViewPr>
    <p:cSldViewPr>
      <p:cViewPr>
        <p:scale>
          <a:sx n="70" d="100"/>
          <a:sy n="70" d="100"/>
        </p:scale>
        <p:origin x="-1158" y="-8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04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589216944801006E-2"/>
          <c:y val="5.67226890756303E-2"/>
          <c:w val="0.90885750962772804"/>
          <c:h val="0.7815126050420170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 w="14590">
              <a:solidFill>
                <a:schemeClr val="tx1"/>
              </a:solidFill>
              <a:prstDash val="solid"/>
            </a:ln>
          </c:spPr>
          <c:invertIfNegative val="0"/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Lbls>
            <c:numFmt formatCode="&quot;$&quot;#,##0" sourceLinked="0"/>
            <c:spPr>
              <a:noFill/>
              <a:ln w="29179">
                <a:noFill/>
              </a:ln>
            </c:spPr>
            <c:txPr>
              <a:bodyPr/>
              <a:lstStyle/>
              <a:p>
                <a:pPr>
                  <a:defRPr sz="16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Sheet1!$A$1:$A$11</c:f>
              <c:strCache>
                <c:ptCount val="11"/>
                <c:pt idx="0">
                  <c:v>NZ (10.3%)</c:v>
                </c:pt>
                <c:pt idx="1">
                  <c:v>AUS (8.7%)*</c:v>
                </c:pt>
                <c:pt idx="2">
                  <c:v>UK (9.8%)</c:v>
                </c:pt>
                <c:pt idx="3">
                  <c:v>SWE (10.0%)</c:v>
                </c:pt>
                <c:pt idx="4">
                  <c:v>FR (11.8%)</c:v>
                </c:pt>
                <c:pt idx="5">
                  <c:v>GER (11.6%)</c:v>
                </c:pt>
                <c:pt idx="6">
                  <c:v>CAN (11.4%)</c:v>
                </c:pt>
                <c:pt idx="7">
                  <c:v>NETH (12.0%)</c:v>
                </c:pt>
                <c:pt idx="8">
                  <c:v>SWIZ (11.4%)</c:v>
                </c:pt>
                <c:pt idx="9">
                  <c:v>NOR (9.6%)</c:v>
                </c:pt>
                <c:pt idx="10">
                  <c:v>US (17.4%)</c:v>
                </c:pt>
              </c:strCache>
            </c:strRef>
          </c:cat>
          <c:val>
            <c:numRef>
              <c:f>Sheet1!$B$1:$B$11</c:f>
              <c:numCache>
                <c:formatCode>General</c:formatCode>
                <c:ptCount val="11"/>
                <c:pt idx="0">
                  <c:v>2982.942</c:v>
                </c:pt>
                <c:pt idx="1">
                  <c:v>3445.1419999999998</c:v>
                </c:pt>
                <c:pt idx="2">
                  <c:v>3487.3530000000001</c:v>
                </c:pt>
                <c:pt idx="3">
                  <c:v>3721.5729999999999</c:v>
                </c:pt>
                <c:pt idx="4">
                  <c:v>3977.9839999999999</c:v>
                </c:pt>
                <c:pt idx="5">
                  <c:v>4218.2879999999996</c:v>
                </c:pt>
                <c:pt idx="6">
                  <c:v>4362.6409999999996</c:v>
                </c:pt>
                <c:pt idx="7">
                  <c:v>4913.9979999999996</c:v>
                </c:pt>
                <c:pt idx="8">
                  <c:v>5144.1409999999996</c:v>
                </c:pt>
                <c:pt idx="9">
                  <c:v>5351.9719999999998</c:v>
                </c:pt>
                <c:pt idx="10">
                  <c:v>7959.9549999999999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26726144"/>
        <c:axId val="126728832"/>
      </c:barChart>
      <c:catAx>
        <c:axId val="126726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64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6728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6728832"/>
        <c:scaling>
          <c:orientation val="minMax"/>
          <c:max val="80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ln w="364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8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26726144"/>
        <c:crosses val="autoZero"/>
        <c:crossBetween val="between"/>
        <c:majorUnit val="1000"/>
        <c:minorUnit val="25"/>
      </c:valAx>
      <c:spPr>
        <a:noFill/>
        <a:ln w="2917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22" b="0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4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4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/>
            </a:lvl1pPr>
          </a:lstStyle>
          <a:p>
            <a:fld id="{667F579D-1414-4D8B-8B99-1C90BE9675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74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b="0"/>
            </a:lvl1pPr>
          </a:lstStyle>
          <a:p>
            <a:fld id="{7ED5E7E0-6934-4571-8256-E5FF4D9DDC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35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CBB35-7A48-4DFE-9894-12A130CD07F0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CE1A60-7120-40F1-9C9B-967D02EB0F12}" type="slidenum">
              <a:rPr lang="en-US"/>
              <a:pPr/>
              <a:t>3</a:t>
            </a:fld>
            <a:endParaRPr lang="en-US"/>
          </a:p>
        </p:txBody>
      </p:sp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706438"/>
            <a:ext cx="4627562" cy="3470275"/>
          </a:xfrm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098" y="4415790"/>
            <a:ext cx="5144206" cy="418176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F1D6E62-55CB-4709-9026-0AAE20EA03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F7550E-EC65-4BB1-B2A0-CAD4DA8391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E5BAAF-02CC-4394-9DB7-8D0D49A6E6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42BA57-E1DA-4BBA-9C5A-7676A0507B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19200"/>
            <a:ext cx="8382000" cy="154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0"/>
            <a:ext cx="609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FC4F995-FD0E-4E0C-B270-FBEA76F3B0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8" r:id="rId3"/>
    <p:sldLayoutId id="2147483667" r:id="rId4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▪"/>
        <a:defRPr sz="16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en.wikipedia.org/wiki/File:Thomas_Zeltner2.jpg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087940"/>
            <a:ext cx="9144000" cy="1905000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The Commonwealth Fund </a:t>
            </a:r>
            <a:br>
              <a:rPr lang="en-US" sz="3600" b="1" dirty="0" smtClean="0"/>
            </a:br>
            <a:r>
              <a:rPr lang="en-US" sz="3600" b="1" dirty="0" smtClean="0"/>
              <a:t>2011 International Health Policy Survey </a:t>
            </a:r>
            <a:br>
              <a:rPr lang="en-US" sz="3600" b="1" dirty="0" smtClean="0"/>
            </a:br>
            <a:r>
              <a:rPr lang="en-US" sz="3600" b="1" dirty="0" smtClean="0"/>
              <a:t>of Sicker Adults in Eleven Countries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609600" y="4495800"/>
            <a:ext cx="8001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400" dirty="0" smtClean="0"/>
              <a:t>Robin Osborn, Moderator</a:t>
            </a:r>
            <a:endParaRPr lang="en-US" sz="2400" dirty="0"/>
          </a:p>
          <a:p>
            <a:pPr algn="ctr">
              <a:spcBef>
                <a:spcPts val="0"/>
              </a:spcBef>
            </a:pPr>
            <a:endParaRPr lang="en-US" sz="2400" dirty="0" smtClean="0"/>
          </a:p>
          <a:p>
            <a:pPr algn="ctr">
              <a:spcBef>
                <a:spcPts val="0"/>
              </a:spcBef>
            </a:pPr>
            <a:r>
              <a:rPr lang="en-US" sz="2400" dirty="0" smtClean="0"/>
              <a:t>The </a:t>
            </a:r>
            <a:r>
              <a:rPr lang="en-US" sz="2400" dirty="0"/>
              <a:t>Commonwealth </a:t>
            </a:r>
            <a:r>
              <a:rPr lang="en-US" sz="2400" dirty="0" smtClean="0"/>
              <a:t>Fund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/>
              <a:t>January 11, 2012</a:t>
            </a:r>
          </a:p>
        </p:txBody>
      </p:sp>
    </p:spTree>
    <p:extLst>
      <p:ext uri="{BB962C8B-B14F-4D97-AF65-F5344CB8AC3E}">
        <p14:creationId xmlns:p14="http://schemas.microsoft.com/office/powerpoint/2010/main" val="188497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1995" y="4927106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Arial" pitchFamily="34" charset="0"/>
                <a:cs typeface="Arial" pitchFamily="34" charset="0"/>
              </a:rPr>
              <a:t>Arno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Timmermans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, M.D., Ph.D. 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President and Medical Director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Dutch College of General Practitioners</a:t>
            </a:r>
            <a:endParaRPr lang="en-US" sz="1400" b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Robin Osbor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095" y="1004412"/>
            <a:ext cx="1361179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87585" y="2518166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Robin Osborn, M.B.A.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Vice President and Director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International Program in Health Policy and Innovation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The Commonwealth Fund</a:t>
            </a:r>
          </a:p>
          <a:p>
            <a:pPr algn="ctr"/>
            <a:r>
              <a:rPr lang="en-US" sz="1400" dirty="0">
                <a:latin typeface="Arial" pitchFamily="34" charset="0"/>
                <a:cs typeface="Arial" pitchFamily="34" charset="0"/>
              </a:rPr>
              <a:t>(Moderator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Cathy Scho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859" y="976373"/>
            <a:ext cx="1381125" cy="1469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032658" y="2511342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Cathy Schoen, M.S.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Senior Vice President for Policy, Research and Evaluation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The Commonwealth Fund</a:t>
            </a:r>
            <a:endParaRPr lang="en-US" sz="1400" b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91648" y="5787795"/>
            <a:ext cx="34280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latin typeface="Arial" pitchFamily="34" charset="0"/>
                <a:cs typeface="Arial" pitchFamily="34" charset="0"/>
              </a:rPr>
              <a:t>Martin </a:t>
            </a:r>
            <a:r>
              <a:rPr lang="sv-SE" sz="1400" b="1" dirty="0" smtClean="0">
                <a:latin typeface="Arial" pitchFamily="34" charset="0"/>
                <a:cs typeface="Arial" pitchFamily="34" charset="0"/>
              </a:rPr>
              <a:t>Roland CBE, </a:t>
            </a:r>
            <a:r>
              <a:rPr lang="sv-SE" sz="1400" b="1" dirty="0">
                <a:latin typeface="Arial" pitchFamily="34" charset="0"/>
                <a:cs typeface="Arial" pitchFamily="34" charset="0"/>
              </a:rPr>
              <a:t>D.M., </a:t>
            </a:r>
            <a:r>
              <a:rPr lang="sv-SE" sz="1400" b="1" dirty="0" smtClean="0">
                <a:latin typeface="Arial" pitchFamily="34" charset="0"/>
                <a:cs typeface="Arial" pitchFamily="34" charset="0"/>
              </a:rPr>
              <a:t>M.B. </a:t>
            </a:r>
            <a:r>
              <a:rPr lang="sv-SE" sz="1400" b="1" dirty="0" smtClean="0">
                <a:latin typeface="Arial" pitchFamily="34" charset="0"/>
                <a:cs typeface="Arial" pitchFamily="34" charset="0"/>
              </a:rPr>
              <a:t>B.Ch</a:t>
            </a:r>
            <a:r>
              <a:rPr lang="sv-SE" sz="1400" b="1" dirty="0">
                <a:latin typeface="Arial" pitchFamily="34" charset="0"/>
                <a:cs typeface="Arial" pitchFamily="34" charset="0"/>
              </a:rPr>
              <a:t>. 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Special Advisor, RAND Europe</a:t>
            </a:r>
          </a:p>
          <a:p>
            <a:pPr algn="ctr"/>
            <a:r>
              <a:rPr lang="en-GB" sz="1400" b="0" dirty="0">
                <a:solidFill>
                  <a:srgbClr val="000000"/>
                </a:solidFill>
                <a:latin typeface="Arial"/>
                <a:ea typeface="Calibri"/>
              </a:rPr>
              <a:t>Professor of Health Services Research</a:t>
            </a:r>
            <a:endParaRPr lang="en-US" sz="2000" b="0" dirty="0">
              <a:latin typeface="Times New Roman"/>
              <a:ea typeface="Calibri"/>
            </a:endParaRPr>
          </a:p>
          <a:p>
            <a:pPr algn="ctr"/>
            <a:r>
              <a:rPr lang="en-GB" sz="1400" b="0" dirty="0">
                <a:solidFill>
                  <a:srgbClr val="000000"/>
                </a:solidFill>
                <a:latin typeface="Arial"/>
                <a:ea typeface="Calibri"/>
              </a:rPr>
              <a:t>University of </a:t>
            </a:r>
            <a:r>
              <a:rPr lang="en-GB" sz="1400" b="0" dirty="0" smtClean="0">
                <a:solidFill>
                  <a:srgbClr val="000000"/>
                </a:solidFill>
                <a:latin typeface="Arial"/>
                <a:ea typeface="Calibri"/>
              </a:rPr>
              <a:t>Cambridge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45494" y="5642494"/>
            <a:ext cx="41148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Thomas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Björn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Zeltner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M.D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President, Swiss </a:t>
            </a:r>
            <a:r>
              <a:rPr lang="en-US" sz="1400" b="0" dirty="0">
                <a:latin typeface="Arial" pitchFamily="34" charset="0"/>
                <a:cs typeface="Arial" pitchFamily="34" charset="0"/>
              </a:rPr>
              <a:t>Foundation Science et </a:t>
            </a:r>
            <a:r>
              <a:rPr lang="en-US" sz="1400" b="0" dirty="0" err="1" smtClean="0">
                <a:latin typeface="Arial" pitchFamily="34" charset="0"/>
                <a:cs typeface="Arial" pitchFamily="34" charset="0"/>
              </a:rPr>
              <a:t>Cité</a:t>
            </a:r>
            <a:endParaRPr lang="en-US" sz="1400" b="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400" b="0" dirty="0">
                <a:latin typeface="Arial" pitchFamily="34" charset="0"/>
                <a:cs typeface="Arial" pitchFamily="34" charset="0"/>
              </a:rPr>
              <a:t>Former Secretary of State for Health and </a:t>
            </a:r>
            <a:endParaRPr lang="en-US" sz="1400" b="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Director-General </a:t>
            </a:r>
            <a:r>
              <a:rPr lang="en-US" sz="1400" b="0" dirty="0">
                <a:latin typeface="Arial" pitchFamily="34" charset="0"/>
                <a:cs typeface="Arial" pitchFamily="34" charset="0"/>
              </a:rPr>
              <a:t>of the Swiss Federal Office of Public </a:t>
            </a:r>
            <a:r>
              <a:rPr lang="en-US" sz="1400" b="0" dirty="0" smtClean="0">
                <a:latin typeface="Arial" pitchFamily="34" charset="0"/>
                <a:cs typeface="Arial" pitchFamily="34" charset="0"/>
              </a:rPr>
              <a:t>Health (1991-2009)</a:t>
            </a:r>
            <a:endParaRPr lang="en-US" sz="1400" b="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hoto of Martin Rola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883" y="4151097"/>
            <a:ext cx="1331608" cy="1536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A picture from WikiCommons of Chairman of the Swiss Foundation of Science et Cité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304" y="4018927"/>
            <a:ext cx="1119778" cy="159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lhv.artsennet.nl/upload_mm/8/b/1/96698_fullimage_ArnoTimmerman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320" y="3389096"/>
            <a:ext cx="142875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2464082" y="0"/>
            <a:ext cx="4290801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0">
                <a:solidFill>
                  <a:schemeClr val="tx2"/>
                </a:solidFill>
                <a:latin typeface="+mj-lt"/>
                <a:ea typeface="ＭＳ Ｐゴシック" charset="-128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400" b="1" dirty="0" smtClean="0"/>
              <a:t>Today’s </a:t>
            </a:r>
            <a:r>
              <a:rPr lang="en-US" sz="2400" b="1" dirty="0"/>
              <a:t>Webinar Presenters</a:t>
            </a:r>
            <a:endParaRPr lang="en-US" sz="1800" b="1" u="sng" dirty="0"/>
          </a:p>
        </p:txBody>
      </p:sp>
    </p:spTree>
    <p:extLst>
      <p:ext uri="{BB962C8B-B14F-4D97-AF65-F5344CB8AC3E}">
        <p14:creationId xmlns:p14="http://schemas.microsoft.com/office/powerpoint/2010/main" val="424778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074899"/>
              </p:ext>
            </p:extLst>
          </p:nvPr>
        </p:nvGraphicFramePr>
        <p:xfrm>
          <a:off x="152400" y="1005840"/>
          <a:ext cx="8763000" cy="5088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03B2-633B-4561-859C-460D4FAF97EB}" type="slidenum">
              <a:rPr lang="en-US"/>
              <a:pPr/>
              <a:t>3</a:t>
            </a:fld>
            <a:endParaRPr lang="en-US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1440"/>
            <a:ext cx="9144000" cy="731520"/>
          </a:xfrm>
          <a:noFill/>
        </p:spPr>
        <p:txBody>
          <a:bodyPr wrap="square" anchor="t" anchorCtr="1">
            <a:noAutofit/>
          </a:bodyPr>
          <a:lstStyle/>
          <a:p>
            <a:r>
              <a:rPr lang="en-US" sz="2000" dirty="0" smtClean="0"/>
              <a:t>Health Spending </a:t>
            </a:r>
            <a:r>
              <a:rPr lang="en-US" sz="2000" dirty="0"/>
              <a:t>per </a:t>
            </a:r>
            <a:r>
              <a:rPr lang="en-US" sz="2000" dirty="0" smtClean="0"/>
              <a:t>Capita, 2009</a:t>
            </a:r>
            <a:br>
              <a:rPr lang="en-US" sz="2000" dirty="0" smtClean="0"/>
            </a:br>
            <a:r>
              <a:rPr lang="en-US" sz="1600" dirty="0"/>
              <a:t>Adjusted for Differences in Cost of Living</a:t>
            </a:r>
            <a:endParaRPr lang="en-US" sz="1600" u="sng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457" y="6358024"/>
            <a:ext cx="3714750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lang="en-US" sz="1200" b="0" dirty="0" smtClean="0">
                <a:solidFill>
                  <a:srgbClr val="000000"/>
                </a:solidFill>
              </a:rPr>
              <a:t>* 2008.</a:t>
            </a:r>
          </a:p>
          <a:p>
            <a:pPr eaLnBrk="0" hangingPunct="0"/>
            <a:r>
              <a:rPr lang="en-US" sz="1200" b="0" dirty="0" smtClean="0">
                <a:solidFill>
                  <a:srgbClr val="000000"/>
                </a:solidFill>
              </a:rPr>
              <a:t>Source</a:t>
            </a:r>
            <a:r>
              <a:rPr lang="en-US" sz="1200" b="0" dirty="0">
                <a:solidFill>
                  <a:srgbClr val="000000"/>
                </a:solidFill>
              </a:rPr>
              <a:t>: OECD Health Data 2011 (June 2011).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65100" y="5698675"/>
            <a:ext cx="78418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1400" dirty="0" smtClean="0"/>
              <a:t>% GDP</a:t>
            </a:r>
            <a:endParaRPr lang="en-US" sz="1400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6200" y="676770"/>
            <a:ext cx="1295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>
                <a:cs typeface="Arial" charset="0"/>
              </a:rPr>
              <a:t>Dollars</a:t>
            </a:r>
            <a:endParaRPr lang="en-US" sz="16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44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sz="2400" dirty="0" smtClean="0"/>
              <a:t>Health Systems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5BAAF-02CC-4394-9DB7-8D0D49A6E685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073873"/>
              </p:ext>
            </p:extLst>
          </p:nvPr>
        </p:nvGraphicFramePr>
        <p:xfrm>
          <a:off x="0" y="822513"/>
          <a:ext cx="9144000" cy="603548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13647"/>
                <a:gridCol w="2228370"/>
                <a:gridCol w="2996773"/>
                <a:gridCol w="2305210"/>
              </a:tblGrid>
              <a:tr h="549087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Coverage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Primary Care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Hospitals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5424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England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National Health Service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Patient registration required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Gatekeeping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Free at the point of use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Mostly public</a:t>
                      </a:r>
                    </a:p>
                    <a:p>
                      <a:pPr marL="177800" marR="0" indent="-1778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Global budgets and case-based payments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3542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Netherlands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Universally mandated private health insurance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Patient registration required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Gatekeeping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Free at the point of use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Mostly non-profit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Global budgets and case-based payments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139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Switzerland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Universally mandated private health insurance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Registration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not required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No gatekeeping requirement (except in some insurance plans)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Cost-sharing (deductible and annual out-of-pocket spending cap)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Mostly public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Payment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varies by canton (state): global budgets, per diem, and case-based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0607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United States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Private insurance (most under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65); Medicare (age 65+); Medicaid (some low income); Uninsured (16%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of population)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Registration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not required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No gatekeeping requirement (except in some insurance plans)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Cost-sharing (currently no annual limit)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Mostly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 non-profit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</a:rPr>
                        <a:t>Case-based or per diem payment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454919"/>
      </p:ext>
    </p:extLst>
  </p:cSld>
  <p:clrMapOvr>
    <a:masterClrMapping/>
  </p:clrMapOvr>
</p:sld>
</file>

<file path=ppt/theme/theme1.xml><?xml version="1.0" encoding="utf-8"?>
<a:theme xmlns:a="http://schemas.openxmlformats.org/drawingml/2006/main" name="Schoen IHP Survey Chartpack 2011">
  <a:themeElements>
    <a:clrScheme name="IHP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HP Presentatio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HP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HP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3">
        <a:dk1>
          <a:srgbClr val="808080"/>
        </a:dk1>
        <a:lt1>
          <a:srgbClr val="FFFFFF"/>
        </a:lt1>
        <a:dk2>
          <a:srgbClr val="0000FF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AAAA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4">
        <a:dk1>
          <a:srgbClr val="808080"/>
        </a:dk1>
        <a:lt1>
          <a:srgbClr val="FFFFFF"/>
        </a:lt1>
        <a:dk2>
          <a:srgbClr val="0000FF"/>
        </a:dk2>
        <a:lt2>
          <a:srgbClr val="FFF901"/>
        </a:lt2>
        <a:accent1>
          <a:srgbClr val="BBE0E3"/>
        </a:accent1>
        <a:accent2>
          <a:srgbClr val="333399"/>
        </a:accent2>
        <a:accent3>
          <a:srgbClr val="AAAA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5">
        <a:dk1>
          <a:srgbClr val="808080"/>
        </a:dk1>
        <a:lt1>
          <a:srgbClr val="FFFFFF"/>
        </a:lt1>
        <a:dk2>
          <a:srgbClr val="0000FF"/>
        </a:dk2>
        <a:lt2>
          <a:srgbClr val="FFF901"/>
        </a:lt2>
        <a:accent1>
          <a:srgbClr val="BBE0E3"/>
        </a:accent1>
        <a:accent2>
          <a:srgbClr val="F80000"/>
        </a:accent2>
        <a:accent3>
          <a:srgbClr val="AAAAFF"/>
        </a:accent3>
        <a:accent4>
          <a:srgbClr val="DADADA"/>
        </a:accent4>
        <a:accent5>
          <a:srgbClr val="DAEDEF"/>
        </a:accent5>
        <a:accent6>
          <a:srgbClr val="E10000"/>
        </a:accent6>
        <a:hlink>
          <a:srgbClr val="00FFFF"/>
        </a:hlink>
        <a:folHlink>
          <a:srgbClr val="66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HP Presentation Template 16">
        <a:dk1>
          <a:srgbClr val="808080"/>
        </a:dk1>
        <a:lt1>
          <a:srgbClr val="FFFFFF"/>
        </a:lt1>
        <a:dk2>
          <a:srgbClr val="0000FF"/>
        </a:dk2>
        <a:lt2>
          <a:srgbClr val="FFF901"/>
        </a:lt2>
        <a:accent1>
          <a:srgbClr val="FFFFFF"/>
        </a:accent1>
        <a:accent2>
          <a:srgbClr val="F80000"/>
        </a:accent2>
        <a:accent3>
          <a:srgbClr val="AAAAFF"/>
        </a:accent3>
        <a:accent4>
          <a:srgbClr val="DADADA"/>
        </a:accent4>
        <a:accent5>
          <a:srgbClr val="FFFFFF"/>
        </a:accent5>
        <a:accent6>
          <a:srgbClr val="E10000"/>
        </a:accent6>
        <a:hlink>
          <a:srgbClr val="33CCCC"/>
        </a:hlink>
        <a:folHlink>
          <a:srgbClr val="6666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Schoen IHP Survey Chartpack 2011</Template>
  <TotalTime>343</TotalTime>
  <Words>302</Words>
  <Application>Microsoft Office PowerPoint</Application>
  <PresentationFormat>On-screen Show (4:3)</PresentationFormat>
  <Paragraphs>66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Schoen IHP Survey Chartpack 2011</vt:lpstr>
      <vt:lpstr>The Commonwealth Fund  2011 International Health Policy Survey  of Sicker Adults in Eleven Countries</vt:lpstr>
      <vt:lpstr>PowerPoint Presentation</vt:lpstr>
      <vt:lpstr>Health Spending per Capita, 2009 Adjusted for Differences in Cost of Living</vt:lpstr>
      <vt:lpstr>Health Systems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Commonwealth Fund  2011 International Health Policy Survey  of Sicker Adults in Eleven Countries</dc:title>
  <dc:creator>David Squires</dc:creator>
  <cp:lastModifiedBy>Christine F. Haran</cp:lastModifiedBy>
  <cp:revision>23</cp:revision>
  <cp:lastPrinted>2012-01-11T14:19:12Z</cp:lastPrinted>
  <dcterms:created xsi:type="dcterms:W3CDTF">2012-01-10T15:34:27Z</dcterms:created>
  <dcterms:modified xsi:type="dcterms:W3CDTF">2012-01-11T14:33:11Z</dcterms:modified>
</cp:coreProperties>
</file>