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434" r:id="rId3"/>
    <p:sldId id="436" r:id="rId4"/>
    <p:sldId id="429" r:id="rId5"/>
    <p:sldId id="437" r:id="rId6"/>
    <p:sldId id="438" r:id="rId7"/>
    <p:sldId id="442" r:id="rId8"/>
    <p:sldId id="443" r:id="rId9"/>
    <p:sldId id="451" r:id="rId10"/>
    <p:sldId id="449" r:id="rId11"/>
    <p:sldId id="456" r:id="rId12"/>
    <p:sldId id="455" r:id="rId13"/>
    <p:sldId id="375" r:id="rId14"/>
    <p:sldId id="45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07" autoAdjust="0"/>
    <p:restoredTop sz="84725" autoAdjust="0"/>
  </p:normalViewPr>
  <p:slideViewPr>
    <p:cSldViewPr>
      <p:cViewPr varScale="1">
        <p:scale>
          <a:sx n="79" d="100"/>
          <a:sy n="79" d="100"/>
        </p:scale>
        <p:origin x="-102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karan_000\Dropbox\MAVP\DGIM%20Presentation%20Data%202015031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karan_000\Dropbox\MAVP\DGIM%20Presentation%20Data%2020150313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karan_000\Dropbox\MAVP\DGIM%20Presentation%20Data%20201503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Limited Engagement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Sheet1!$A$2:$A$3</c:f>
              <c:strCache>
                <c:ptCount val="2"/>
                <c:pt idx="0">
                  <c:v>iOS</c:v>
                </c:pt>
                <c:pt idx="1">
                  <c:v>Android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</c:v>
                </c:pt>
                <c:pt idx="1">
                  <c:v>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Peripherally Related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Sheet1!$A$2:$A$3</c:f>
              <c:strCache>
                <c:ptCount val="2"/>
                <c:pt idx="0">
                  <c:v>iOS</c:v>
                </c:pt>
                <c:pt idx="1">
                  <c:v>Android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66</c:v>
                </c:pt>
                <c:pt idx="1">
                  <c:v>56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Poor Ratings or Reviews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Sheet1!$A$2:$A$3</c:f>
              <c:strCache>
                <c:ptCount val="2"/>
                <c:pt idx="0">
                  <c:v>iOS</c:v>
                </c:pt>
                <c:pt idx="1">
                  <c:v>Android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33</c:v>
                </c:pt>
                <c:pt idx="1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Last Updated before 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Sheet1!$A$2:$A$3</c:f>
              <c:strCache>
                <c:ptCount val="2"/>
                <c:pt idx="0">
                  <c:v>iOS</c:v>
                </c:pt>
                <c:pt idx="1">
                  <c:v>Android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63</c:v>
                </c:pt>
                <c:pt idx="1">
                  <c:v>200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Sheet1!$A$2:$A$3</c:f>
              <c:strCache>
                <c:ptCount val="2"/>
                <c:pt idx="0">
                  <c:v>iOS</c:v>
                </c:pt>
                <c:pt idx="1">
                  <c:v>Android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29</c:v>
                </c:pt>
                <c:pt idx="1">
                  <c:v>64</c:v>
                </c:pt>
              </c:numCache>
            </c:numRef>
          </c:val>
        </c:ser>
        <c:axId val="197829760"/>
        <c:axId val="197831296"/>
      </c:barChart>
      <c:catAx>
        <c:axId val="197829760"/>
        <c:scaling>
          <c:orientation val="minMax"/>
        </c:scaling>
        <c:axPos val="b"/>
        <c:numFmt formatCode="General" sourceLinked="0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31296"/>
        <c:crosses val="autoZero"/>
        <c:auto val="1"/>
        <c:lblAlgn val="ctr"/>
        <c:lblOffset val="100"/>
      </c:catAx>
      <c:valAx>
        <c:axId val="1978312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2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Sheet2!$B$8</c:f>
              <c:strCache>
                <c:ptCount val="1"/>
                <c:pt idx="0">
                  <c:v>In what ways does the app engage patients?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Sheet2!$A$9:$A$15</c:f>
              <c:strCache>
                <c:ptCount val="7"/>
                <c:pt idx="0">
                  <c:v>Enables communication of information with clinician</c:v>
                </c:pt>
                <c:pt idx="1">
                  <c:v>Enables communication of information with family (e.g. caregiver)</c:v>
                </c:pt>
                <c:pt idx="2">
                  <c:v>Guides patients</c:v>
                </c:pt>
                <c:pt idx="3">
                  <c:v>Displays patient's health information</c:v>
                </c:pt>
                <c:pt idx="4">
                  <c:v>Records information</c:v>
                </c:pt>
                <c:pt idx="5">
                  <c:v>Reminds or alerts patients</c:v>
                </c:pt>
                <c:pt idx="6">
                  <c:v>Provides educational information</c:v>
                </c:pt>
              </c:strCache>
            </c:strRef>
          </c:cat>
          <c:val>
            <c:numRef>
              <c:f>Sheet2!$B$9:$B$15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7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</c:ser>
        <c:gapWidth val="182"/>
        <c:axId val="132902912"/>
        <c:axId val="132904448"/>
      </c:barChart>
      <c:catAx>
        <c:axId val="1329029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904448"/>
        <c:crosses val="autoZero"/>
        <c:auto val="1"/>
        <c:lblAlgn val="ctr"/>
        <c:lblOffset val="100"/>
      </c:catAx>
      <c:valAx>
        <c:axId val="1329044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90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pivotSource>
    <c:name>[DGIM Presentation Data 20150313.xlsx]Sheet7!PivotTable20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Were clinical experts and patients involved in app development or quality control?</a:t>
            </a:r>
          </a:p>
        </c:rich>
      </c:tx>
      <c:layout/>
      <c:spPr>
        <a:noFill/>
        <a:ln>
          <a:noFill/>
        </a:ln>
        <a:effectLst/>
      </c:spPr>
    </c:title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pieChart>
        <c:varyColors val="1"/>
        <c:ser>
          <c:idx val="0"/>
          <c:order val="0"/>
          <c:tx>
            <c:strRef>
              <c:f>Sheet7!$C$3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2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multiLvlStrRef>
              <c:f>Sheet7!$A$4:$B$6</c:f>
              <c:multiLvlStrCache>
                <c:ptCount val="3"/>
                <c:lvl>
                  <c:pt idx="0">
                    <c:v>No patients involved</c:v>
                  </c:pt>
                  <c:pt idx="1">
                    <c:v>Patients involved</c:v>
                  </c:pt>
                  <c:pt idx="2">
                    <c:v>No patients involved</c:v>
                  </c:pt>
                </c:lvl>
                <c:lvl>
                  <c:pt idx="0">
                    <c:v>Clinical expert involved</c:v>
                  </c:pt>
                  <c:pt idx="2">
                    <c:v>No clinical expert involved</c:v>
                  </c:pt>
                </c:lvl>
              </c:multiLvlStrCache>
            </c:multiLvlStrRef>
          </c:cat>
          <c:val>
            <c:numRef>
              <c:f>Sheet7!$C$4:$C$6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6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pivotSource>
    <c:name>[DGIM Presentation Data 20150313.xlsx]Sheet11!PivotTable44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Does the app reward the user for engaging with the app or achieving health goals?</a:t>
            </a:r>
          </a:p>
        </c:rich>
      </c:tx>
      <c:layout/>
      <c:spPr>
        <a:noFill/>
        <a:ln>
          <a:noFill/>
        </a:ln>
        <a:effectLst/>
      </c:spPr>
    </c:title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pieChart>
        <c:varyColors val="1"/>
        <c:ser>
          <c:idx val="0"/>
          <c:order val="0"/>
          <c:tx>
            <c:strRef>
              <c:f>Sheet11!$B$3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Sheet11!$A$4:$A$5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Sheet11!$B$4:$B$5</c:f>
              <c:numCache>
                <c:formatCode>General</c:formatCode>
                <c:ptCount val="2"/>
                <c:pt idx="0">
                  <c:v>7</c:v>
                </c:pt>
                <c:pt idx="1">
                  <c:v>2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pivotSource>
    <c:name>[DGIM Presentation Data 20150313.xlsx]Sheet10!PivotTable40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Does the app appropriately warn users, caregivers, or clinicians?</a:t>
            </a:r>
          </a:p>
        </c:rich>
      </c:tx>
      <c:layout/>
      <c:spPr>
        <a:noFill/>
        <a:ln>
          <a:noFill/>
        </a:ln>
        <a:effectLst/>
      </c:spPr>
    </c:title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pieChart>
        <c:varyColors val="1"/>
        <c:ser>
          <c:idx val="0"/>
          <c:order val="0"/>
          <c:tx>
            <c:strRef>
              <c:f>Sheet10!$B$3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Sheet10!$A$4:$A$5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Sheet10!$B$4:$B$5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C63D2-64D7-4596-B5D7-C3C2404A6474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</dgm:pt>
    <dgm:pt modelId="{987C1A26-5DCC-409E-AA5E-46B23BD1A89C}">
      <dgm:prSet phldrT="[Text]"/>
      <dgm:spPr/>
      <dgm:t>
        <a:bodyPr/>
        <a:lstStyle/>
        <a:p>
          <a:r>
            <a:rPr lang="en-US" dirty="0" smtClean="0"/>
            <a:t>Lit Review</a:t>
          </a:r>
          <a:endParaRPr lang="en-US" dirty="0"/>
        </a:p>
      </dgm:t>
    </dgm:pt>
    <dgm:pt modelId="{2D4B4379-E575-4703-9D7B-DB1D80CD1A4B}" type="parTrans" cxnId="{05A0687A-CEAA-4B40-9374-3BBEBE0DCB62}">
      <dgm:prSet/>
      <dgm:spPr/>
      <dgm:t>
        <a:bodyPr/>
        <a:lstStyle/>
        <a:p>
          <a:endParaRPr lang="en-US"/>
        </a:p>
      </dgm:t>
    </dgm:pt>
    <dgm:pt modelId="{590DA774-1D47-448A-857A-4D448995EF53}" type="sibTrans" cxnId="{05A0687A-CEAA-4B40-9374-3BBEBE0DCB62}">
      <dgm:prSet/>
      <dgm:spPr/>
      <dgm:t>
        <a:bodyPr/>
        <a:lstStyle/>
        <a:p>
          <a:endParaRPr lang="en-US"/>
        </a:p>
      </dgm:t>
    </dgm:pt>
    <dgm:pt modelId="{BA19AF58-D279-4D92-9A15-E92B15C2B52D}">
      <dgm:prSet phldrT="[Text]"/>
      <dgm:spPr/>
      <dgm:t>
        <a:bodyPr/>
        <a:lstStyle/>
        <a:p>
          <a:r>
            <a:rPr lang="en-US" dirty="0" smtClean="0"/>
            <a:t>App Review</a:t>
          </a:r>
          <a:endParaRPr lang="en-US" dirty="0"/>
        </a:p>
      </dgm:t>
    </dgm:pt>
    <dgm:pt modelId="{2D510957-59BF-49D6-99AD-FE7F6CB6403B}" type="parTrans" cxnId="{7EED3B0C-F292-4DFA-9F8B-F51BCB701073}">
      <dgm:prSet/>
      <dgm:spPr/>
      <dgm:t>
        <a:bodyPr/>
        <a:lstStyle/>
        <a:p>
          <a:endParaRPr lang="en-US"/>
        </a:p>
      </dgm:t>
    </dgm:pt>
    <dgm:pt modelId="{A3B89A81-0E52-4AF4-8AEE-AE2F902D7E0B}" type="sibTrans" cxnId="{7EED3B0C-F292-4DFA-9F8B-F51BCB701073}">
      <dgm:prSet/>
      <dgm:spPr/>
      <dgm:t>
        <a:bodyPr/>
        <a:lstStyle/>
        <a:p>
          <a:endParaRPr lang="en-US"/>
        </a:p>
      </dgm:t>
    </dgm:pt>
    <dgm:pt modelId="{1C7ABC89-38DD-4468-BE6A-6A6038B4260D}">
      <dgm:prSet phldrT="[Text]"/>
      <dgm:spPr/>
      <dgm:t>
        <a:bodyPr/>
        <a:lstStyle/>
        <a:p>
          <a:r>
            <a:rPr lang="en-US" dirty="0" smtClean="0"/>
            <a:t>Interviews with Experts</a:t>
          </a:r>
          <a:endParaRPr lang="en-US" dirty="0"/>
        </a:p>
      </dgm:t>
    </dgm:pt>
    <dgm:pt modelId="{3904BB61-2330-42CB-944C-071CD231AA05}" type="sibTrans" cxnId="{81FEA989-BD90-4C09-B815-C2DB176CC207}">
      <dgm:prSet/>
      <dgm:spPr/>
      <dgm:t>
        <a:bodyPr/>
        <a:lstStyle/>
        <a:p>
          <a:endParaRPr lang="en-US"/>
        </a:p>
      </dgm:t>
    </dgm:pt>
    <dgm:pt modelId="{633E1E59-F394-4D69-8E86-147EB8625CF0}" type="parTrans" cxnId="{81FEA989-BD90-4C09-B815-C2DB176CC207}">
      <dgm:prSet/>
      <dgm:spPr/>
      <dgm:t>
        <a:bodyPr/>
        <a:lstStyle/>
        <a:p>
          <a:endParaRPr lang="en-US"/>
        </a:p>
      </dgm:t>
    </dgm:pt>
    <dgm:pt modelId="{6D49A209-1CD6-4AB8-A887-6432D9471789}">
      <dgm:prSet phldrT="[Text]"/>
      <dgm:spPr/>
      <dgm:t>
        <a:bodyPr/>
        <a:lstStyle/>
        <a:p>
          <a:r>
            <a:rPr lang="en-US" dirty="0" smtClean="0"/>
            <a:t>Usability Study (UCSF)</a:t>
          </a:r>
          <a:endParaRPr lang="en-US" dirty="0"/>
        </a:p>
      </dgm:t>
    </dgm:pt>
    <dgm:pt modelId="{C3051F0F-D561-4F75-BD42-9CC8876C5BBD}" type="parTrans" cxnId="{597BEDCB-A585-49D1-9850-06B7C9077AC0}">
      <dgm:prSet/>
      <dgm:spPr/>
      <dgm:t>
        <a:bodyPr/>
        <a:lstStyle/>
        <a:p>
          <a:endParaRPr lang="en-US"/>
        </a:p>
      </dgm:t>
    </dgm:pt>
    <dgm:pt modelId="{9B8EA915-00DF-4C61-88A2-1F17E04251A6}" type="sibTrans" cxnId="{597BEDCB-A585-49D1-9850-06B7C9077AC0}">
      <dgm:prSet/>
      <dgm:spPr/>
      <dgm:t>
        <a:bodyPr/>
        <a:lstStyle/>
        <a:p>
          <a:endParaRPr lang="en-US"/>
        </a:p>
      </dgm:t>
    </dgm:pt>
    <dgm:pt modelId="{099CAFD5-4E4F-425D-901B-21206A79DE99}" type="pres">
      <dgm:prSet presAssocID="{D2AC63D2-64D7-4596-B5D7-C3C2404A6474}" presName="Name0" presStyleCnt="0">
        <dgm:presLayoutVars>
          <dgm:dir/>
          <dgm:resizeHandles val="exact"/>
        </dgm:presLayoutVars>
      </dgm:prSet>
      <dgm:spPr/>
    </dgm:pt>
    <dgm:pt modelId="{241EFA0E-C5F6-481B-911D-712EB87114C4}" type="pres">
      <dgm:prSet presAssocID="{D2AC63D2-64D7-4596-B5D7-C3C2404A6474}" presName="fgShape" presStyleLbl="fgShp" presStyleIdx="0" presStyleCnt="1"/>
      <dgm:spPr/>
    </dgm:pt>
    <dgm:pt modelId="{98F2870C-22D2-4186-B690-257F0B4CC620}" type="pres">
      <dgm:prSet presAssocID="{D2AC63D2-64D7-4596-B5D7-C3C2404A6474}" presName="linComp" presStyleCnt="0"/>
      <dgm:spPr/>
    </dgm:pt>
    <dgm:pt modelId="{F32F7B7A-E815-4185-A195-366EB1A8F922}" type="pres">
      <dgm:prSet presAssocID="{987C1A26-5DCC-409E-AA5E-46B23BD1A89C}" presName="compNode" presStyleCnt="0"/>
      <dgm:spPr/>
    </dgm:pt>
    <dgm:pt modelId="{446A08CB-3EE4-4B55-BB8A-66207AD42120}" type="pres">
      <dgm:prSet presAssocID="{987C1A26-5DCC-409E-AA5E-46B23BD1A89C}" presName="bkgdShape" presStyleLbl="node1" presStyleIdx="0" presStyleCnt="4"/>
      <dgm:spPr/>
      <dgm:t>
        <a:bodyPr/>
        <a:lstStyle/>
        <a:p>
          <a:endParaRPr lang="en-US"/>
        </a:p>
      </dgm:t>
    </dgm:pt>
    <dgm:pt modelId="{2CFC6905-1269-4004-838F-C24B22E03183}" type="pres">
      <dgm:prSet presAssocID="{987C1A26-5DCC-409E-AA5E-46B23BD1A89C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4C4AB-6836-41F3-A9C6-D2FC2BBBD991}" type="pres">
      <dgm:prSet presAssocID="{987C1A26-5DCC-409E-AA5E-46B23BD1A89C}" presName="invisiNode" presStyleLbl="node1" presStyleIdx="0" presStyleCnt="4"/>
      <dgm:spPr/>
    </dgm:pt>
    <dgm:pt modelId="{451041E5-83A7-4D38-BFA8-00729674E219}" type="pres">
      <dgm:prSet presAssocID="{987C1A26-5DCC-409E-AA5E-46B23BD1A89C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n-US"/>
        </a:p>
      </dgm:t>
    </dgm:pt>
    <dgm:pt modelId="{F7CE469B-918F-4DAE-B53B-C52F13B0BB26}" type="pres">
      <dgm:prSet presAssocID="{590DA774-1D47-448A-857A-4D448995EF5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08615A8-89B0-4A73-9A01-61528AF66749}" type="pres">
      <dgm:prSet presAssocID="{1C7ABC89-38DD-4468-BE6A-6A6038B4260D}" presName="compNode" presStyleCnt="0"/>
      <dgm:spPr/>
    </dgm:pt>
    <dgm:pt modelId="{C9EFB879-D600-4422-B8FC-8F9E23931B7B}" type="pres">
      <dgm:prSet presAssocID="{1C7ABC89-38DD-4468-BE6A-6A6038B4260D}" presName="bkgdShape" presStyleLbl="node1" presStyleIdx="1" presStyleCnt="4"/>
      <dgm:spPr/>
      <dgm:t>
        <a:bodyPr/>
        <a:lstStyle/>
        <a:p>
          <a:endParaRPr lang="en-US"/>
        </a:p>
      </dgm:t>
    </dgm:pt>
    <dgm:pt modelId="{0691C807-FEFF-4ABC-8210-2CC2DFFED409}" type="pres">
      <dgm:prSet presAssocID="{1C7ABC89-38DD-4468-BE6A-6A6038B4260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C2148-FB62-46C4-938B-519DCBBFB0D8}" type="pres">
      <dgm:prSet presAssocID="{1C7ABC89-38DD-4468-BE6A-6A6038B4260D}" presName="invisiNode" presStyleLbl="node1" presStyleIdx="1" presStyleCnt="4"/>
      <dgm:spPr/>
    </dgm:pt>
    <dgm:pt modelId="{27C8B579-7DFB-40C4-BF7C-5C5DECFA10A7}" type="pres">
      <dgm:prSet presAssocID="{1C7ABC89-38DD-4468-BE6A-6A6038B4260D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</dgm:pt>
    <dgm:pt modelId="{24A35C0B-795A-4D8C-A586-F961F9927045}" type="pres">
      <dgm:prSet presAssocID="{3904BB61-2330-42CB-944C-071CD231AA0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A4BCA82-161F-4214-8763-08BD4A8CFD77}" type="pres">
      <dgm:prSet presAssocID="{BA19AF58-D279-4D92-9A15-E92B15C2B52D}" presName="compNode" presStyleCnt="0"/>
      <dgm:spPr/>
    </dgm:pt>
    <dgm:pt modelId="{A9018F0F-3501-4220-AD2F-DBEB750FD91F}" type="pres">
      <dgm:prSet presAssocID="{BA19AF58-D279-4D92-9A15-E92B15C2B52D}" presName="bkgdShape" presStyleLbl="node1" presStyleIdx="2" presStyleCnt="4"/>
      <dgm:spPr/>
      <dgm:t>
        <a:bodyPr/>
        <a:lstStyle/>
        <a:p>
          <a:endParaRPr lang="en-US"/>
        </a:p>
      </dgm:t>
    </dgm:pt>
    <dgm:pt modelId="{9A2D23B9-1361-479A-8853-B94912F1ED66}" type="pres">
      <dgm:prSet presAssocID="{BA19AF58-D279-4D92-9A15-E92B15C2B52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0D11A-D083-4029-91EA-DE7409334B17}" type="pres">
      <dgm:prSet presAssocID="{BA19AF58-D279-4D92-9A15-E92B15C2B52D}" presName="invisiNode" presStyleLbl="node1" presStyleIdx="2" presStyleCnt="4"/>
      <dgm:spPr/>
    </dgm:pt>
    <dgm:pt modelId="{5014BF73-257A-4F96-804E-C270BD84F2B5}" type="pres">
      <dgm:prSet presAssocID="{BA19AF58-D279-4D92-9A15-E92B15C2B52D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022D856-5241-4166-870A-7CDEB12CC6F0}" type="pres">
      <dgm:prSet presAssocID="{A3B89A81-0E52-4AF4-8AEE-AE2F902D7E0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AC2C0F9-71EC-45C0-A344-4391CE59D6EA}" type="pres">
      <dgm:prSet presAssocID="{6D49A209-1CD6-4AB8-A887-6432D9471789}" presName="compNode" presStyleCnt="0"/>
      <dgm:spPr/>
    </dgm:pt>
    <dgm:pt modelId="{B9167087-0EEF-44AB-B50D-BBB3AC298110}" type="pres">
      <dgm:prSet presAssocID="{6D49A209-1CD6-4AB8-A887-6432D9471789}" presName="bkgdShape" presStyleLbl="node1" presStyleIdx="3" presStyleCnt="4"/>
      <dgm:spPr/>
      <dgm:t>
        <a:bodyPr/>
        <a:lstStyle/>
        <a:p>
          <a:endParaRPr lang="en-US"/>
        </a:p>
      </dgm:t>
    </dgm:pt>
    <dgm:pt modelId="{59AFEF5E-9C24-47CC-A53C-39881519F74B}" type="pres">
      <dgm:prSet presAssocID="{6D49A209-1CD6-4AB8-A887-6432D947178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2EF36-EC20-496F-A4D3-90C5F3878B3A}" type="pres">
      <dgm:prSet presAssocID="{6D49A209-1CD6-4AB8-A887-6432D9471789}" presName="invisiNode" presStyleLbl="node1" presStyleIdx="3" presStyleCnt="4"/>
      <dgm:spPr/>
    </dgm:pt>
    <dgm:pt modelId="{7063A04A-DCBD-4AD9-A864-A2568A6E182A}" type="pres">
      <dgm:prSet presAssocID="{6D49A209-1CD6-4AB8-A887-6432D9471789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EA59EFDA-9D5D-4EBC-AB73-06D72A25F026}" type="presOf" srcId="{A3B89A81-0E52-4AF4-8AEE-AE2F902D7E0B}" destId="{F022D856-5241-4166-870A-7CDEB12CC6F0}" srcOrd="0" destOrd="0" presId="urn:microsoft.com/office/officeart/2005/8/layout/hList7#1"/>
    <dgm:cxn modelId="{F299A063-E086-4BCA-A614-13DBCCB81130}" type="presOf" srcId="{BA19AF58-D279-4D92-9A15-E92B15C2B52D}" destId="{A9018F0F-3501-4220-AD2F-DBEB750FD91F}" srcOrd="0" destOrd="0" presId="urn:microsoft.com/office/officeart/2005/8/layout/hList7#1"/>
    <dgm:cxn modelId="{D303FB59-834B-4638-ABF6-68AE91786FAA}" type="presOf" srcId="{D2AC63D2-64D7-4596-B5D7-C3C2404A6474}" destId="{099CAFD5-4E4F-425D-901B-21206A79DE99}" srcOrd="0" destOrd="0" presId="urn:microsoft.com/office/officeart/2005/8/layout/hList7#1"/>
    <dgm:cxn modelId="{C99F2C2E-5845-4D2D-A383-B9368B9F04A5}" type="presOf" srcId="{1C7ABC89-38DD-4468-BE6A-6A6038B4260D}" destId="{0691C807-FEFF-4ABC-8210-2CC2DFFED409}" srcOrd="1" destOrd="0" presId="urn:microsoft.com/office/officeart/2005/8/layout/hList7#1"/>
    <dgm:cxn modelId="{D02A5E94-470E-4CAD-9FAD-9FA7EAD2F898}" type="presOf" srcId="{6D49A209-1CD6-4AB8-A887-6432D9471789}" destId="{B9167087-0EEF-44AB-B50D-BBB3AC298110}" srcOrd="0" destOrd="0" presId="urn:microsoft.com/office/officeart/2005/8/layout/hList7#1"/>
    <dgm:cxn modelId="{190B35C4-943D-4C41-8E64-9690FCC37A4F}" type="presOf" srcId="{1C7ABC89-38DD-4468-BE6A-6A6038B4260D}" destId="{C9EFB879-D600-4422-B8FC-8F9E23931B7B}" srcOrd="0" destOrd="0" presId="urn:microsoft.com/office/officeart/2005/8/layout/hList7#1"/>
    <dgm:cxn modelId="{6B66A758-A90A-4148-81B8-DBFD362396F9}" type="presOf" srcId="{590DA774-1D47-448A-857A-4D448995EF53}" destId="{F7CE469B-918F-4DAE-B53B-C52F13B0BB26}" srcOrd="0" destOrd="0" presId="urn:microsoft.com/office/officeart/2005/8/layout/hList7#1"/>
    <dgm:cxn modelId="{81FEA989-BD90-4C09-B815-C2DB176CC207}" srcId="{D2AC63D2-64D7-4596-B5D7-C3C2404A6474}" destId="{1C7ABC89-38DD-4468-BE6A-6A6038B4260D}" srcOrd="1" destOrd="0" parTransId="{633E1E59-F394-4D69-8E86-147EB8625CF0}" sibTransId="{3904BB61-2330-42CB-944C-071CD231AA05}"/>
    <dgm:cxn modelId="{597BEDCB-A585-49D1-9850-06B7C9077AC0}" srcId="{D2AC63D2-64D7-4596-B5D7-C3C2404A6474}" destId="{6D49A209-1CD6-4AB8-A887-6432D9471789}" srcOrd="3" destOrd="0" parTransId="{C3051F0F-D561-4F75-BD42-9CC8876C5BBD}" sibTransId="{9B8EA915-00DF-4C61-88A2-1F17E04251A6}"/>
    <dgm:cxn modelId="{0AFD3A8B-3150-4FD4-8306-1A36D415D6BC}" type="presOf" srcId="{987C1A26-5DCC-409E-AA5E-46B23BD1A89C}" destId="{2CFC6905-1269-4004-838F-C24B22E03183}" srcOrd="1" destOrd="0" presId="urn:microsoft.com/office/officeart/2005/8/layout/hList7#1"/>
    <dgm:cxn modelId="{05A0687A-CEAA-4B40-9374-3BBEBE0DCB62}" srcId="{D2AC63D2-64D7-4596-B5D7-C3C2404A6474}" destId="{987C1A26-5DCC-409E-AA5E-46B23BD1A89C}" srcOrd="0" destOrd="0" parTransId="{2D4B4379-E575-4703-9D7B-DB1D80CD1A4B}" sibTransId="{590DA774-1D47-448A-857A-4D448995EF53}"/>
    <dgm:cxn modelId="{BDB93077-8909-4A24-A99C-ECF937A20DBB}" type="presOf" srcId="{6D49A209-1CD6-4AB8-A887-6432D9471789}" destId="{59AFEF5E-9C24-47CC-A53C-39881519F74B}" srcOrd="1" destOrd="0" presId="urn:microsoft.com/office/officeart/2005/8/layout/hList7#1"/>
    <dgm:cxn modelId="{C8815C3C-FD89-4243-A243-5013B875D6E4}" type="presOf" srcId="{3904BB61-2330-42CB-944C-071CD231AA05}" destId="{24A35C0B-795A-4D8C-A586-F961F9927045}" srcOrd="0" destOrd="0" presId="urn:microsoft.com/office/officeart/2005/8/layout/hList7#1"/>
    <dgm:cxn modelId="{E42B7A0A-553F-4BBE-A928-6113A961BA51}" type="presOf" srcId="{987C1A26-5DCC-409E-AA5E-46B23BD1A89C}" destId="{446A08CB-3EE4-4B55-BB8A-66207AD42120}" srcOrd="0" destOrd="0" presId="urn:microsoft.com/office/officeart/2005/8/layout/hList7#1"/>
    <dgm:cxn modelId="{7EED3B0C-F292-4DFA-9F8B-F51BCB701073}" srcId="{D2AC63D2-64D7-4596-B5D7-C3C2404A6474}" destId="{BA19AF58-D279-4D92-9A15-E92B15C2B52D}" srcOrd="2" destOrd="0" parTransId="{2D510957-59BF-49D6-99AD-FE7F6CB6403B}" sibTransId="{A3B89A81-0E52-4AF4-8AEE-AE2F902D7E0B}"/>
    <dgm:cxn modelId="{A4962EC8-1A27-4181-AF2A-1929894E49A5}" type="presOf" srcId="{BA19AF58-D279-4D92-9A15-E92B15C2B52D}" destId="{9A2D23B9-1361-479A-8853-B94912F1ED66}" srcOrd="1" destOrd="0" presId="urn:microsoft.com/office/officeart/2005/8/layout/hList7#1"/>
    <dgm:cxn modelId="{B2EE2D21-C3CD-4D1B-BF05-04CE05A8E0BB}" type="presParOf" srcId="{099CAFD5-4E4F-425D-901B-21206A79DE99}" destId="{241EFA0E-C5F6-481B-911D-712EB87114C4}" srcOrd="0" destOrd="0" presId="urn:microsoft.com/office/officeart/2005/8/layout/hList7#1"/>
    <dgm:cxn modelId="{D8DA9540-67E4-4919-9BAB-4DFD5144261D}" type="presParOf" srcId="{099CAFD5-4E4F-425D-901B-21206A79DE99}" destId="{98F2870C-22D2-4186-B690-257F0B4CC620}" srcOrd="1" destOrd="0" presId="urn:microsoft.com/office/officeart/2005/8/layout/hList7#1"/>
    <dgm:cxn modelId="{E883BA52-4775-4519-94E0-62A85459EDFA}" type="presParOf" srcId="{98F2870C-22D2-4186-B690-257F0B4CC620}" destId="{F32F7B7A-E815-4185-A195-366EB1A8F922}" srcOrd="0" destOrd="0" presId="urn:microsoft.com/office/officeart/2005/8/layout/hList7#1"/>
    <dgm:cxn modelId="{19144662-239A-46DE-BCF0-D2B54F1A5E33}" type="presParOf" srcId="{F32F7B7A-E815-4185-A195-366EB1A8F922}" destId="{446A08CB-3EE4-4B55-BB8A-66207AD42120}" srcOrd="0" destOrd="0" presId="urn:microsoft.com/office/officeart/2005/8/layout/hList7#1"/>
    <dgm:cxn modelId="{012ED40B-53C6-4B9E-A499-A68094C762A5}" type="presParOf" srcId="{F32F7B7A-E815-4185-A195-366EB1A8F922}" destId="{2CFC6905-1269-4004-838F-C24B22E03183}" srcOrd="1" destOrd="0" presId="urn:microsoft.com/office/officeart/2005/8/layout/hList7#1"/>
    <dgm:cxn modelId="{21FA57CB-C83E-450F-AC58-4DFE0E6C737D}" type="presParOf" srcId="{F32F7B7A-E815-4185-A195-366EB1A8F922}" destId="{7B74C4AB-6836-41F3-A9C6-D2FC2BBBD991}" srcOrd="2" destOrd="0" presId="urn:microsoft.com/office/officeart/2005/8/layout/hList7#1"/>
    <dgm:cxn modelId="{EC4AAB18-0EE1-4E70-A876-3806508FFCAE}" type="presParOf" srcId="{F32F7B7A-E815-4185-A195-366EB1A8F922}" destId="{451041E5-83A7-4D38-BFA8-00729674E219}" srcOrd="3" destOrd="0" presId="urn:microsoft.com/office/officeart/2005/8/layout/hList7#1"/>
    <dgm:cxn modelId="{7CE2C6F2-4487-4384-9729-3DF6C101000A}" type="presParOf" srcId="{98F2870C-22D2-4186-B690-257F0B4CC620}" destId="{F7CE469B-918F-4DAE-B53B-C52F13B0BB26}" srcOrd="1" destOrd="0" presId="urn:microsoft.com/office/officeart/2005/8/layout/hList7#1"/>
    <dgm:cxn modelId="{B9635A51-471F-4DB3-BB5F-30496B3B30FA}" type="presParOf" srcId="{98F2870C-22D2-4186-B690-257F0B4CC620}" destId="{708615A8-89B0-4A73-9A01-61528AF66749}" srcOrd="2" destOrd="0" presId="urn:microsoft.com/office/officeart/2005/8/layout/hList7#1"/>
    <dgm:cxn modelId="{9DB390BC-8991-449A-8D99-96DF3E96739C}" type="presParOf" srcId="{708615A8-89B0-4A73-9A01-61528AF66749}" destId="{C9EFB879-D600-4422-B8FC-8F9E23931B7B}" srcOrd="0" destOrd="0" presId="urn:microsoft.com/office/officeart/2005/8/layout/hList7#1"/>
    <dgm:cxn modelId="{F9546554-6087-4E95-8CFF-7E96C4B052BA}" type="presParOf" srcId="{708615A8-89B0-4A73-9A01-61528AF66749}" destId="{0691C807-FEFF-4ABC-8210-2CC2DFFED409}" srcOrd="1" destOrd="0" presId="urn:microsoft.com/office/officeart/2005/8/layout/hList7#1"/>
    <dgm:cxn modelId="{5F9C7701-F841-4133-BBF9-3DBD3F40030D}" type="presParOf" srcId="{708615A8-89B0-4A73-9A01-61528AF66749}" destId="{BA2C2148-FB62-46C4-938B-519DCBBFB0D8}" srcOrd="2" destOrd="0" presId="urn:microsoft.com/office/officeart/2005/8/layout/hList7#1"/>
    <dgm:cxn modelId="{91C9742D-595F-4248-ACF3-972A561BA8C6}" type="presParOf" srcId="{708615A8-89B0-4A73-9A01-61528AF66749}" destId="{27C8B579-7DFB-40C4-BF7C-5C5DECFA10A7}" srcOrd="3" destOrd="0" presId="urn:microsoft.com/office/officeart/2005/8/layout/hList7#1"/>
    <dgm:cxn modelId="{D3C96380-8A30-4C98-AA22-B91CB2FEE625}" type="presParOf" srcId="{98F2870C-22D2-4186-B690-257F0B4CC620}" destId="{24A35C0B-795A-4D8C-A586-F961F9927045}" srcOrd="3" destOrd="0" presId="urn:microsoft.com/office/officeart/2005/8/layout/hList7#1"/>
    <dgm:cxn modelId="{9CF8CB2D-E2A6-44D7-8B8D-8B17E3C8F772}" type="presParOf" srcId="{98F2870C-22D2-4186-B690-257F0B4CC620}" destId="{BA4BCA82-161F-4214-8763-08BD4A8CFD77}" srcOrd="4" destOrd="0" presId="urn:microsoft.com/office/officeart/2005/8/layout/hList7#1"/>
    <dgm:cxn modelId="{ADB9E59F-CA6F-4B7E-87A9-31A48348CDD1}" type="presParOf" srcId="{BA4BCA82-161F-4214-8763-08BD4A8CFD77}" destId="{A9018F0F-3501-4220-AD2F-DBEB750FD91F}" srcOrd="0" destOrd="0" presId="urn:microsoft.com/office/officeart/2005/8/layout/hList7#1"/>
    <dgm:cxn modelId="{65BD510E-36BD-4073-92D6-C40D800F9875}" type="presParOf" srcId="{BA4BCA82-161F-4214-8763-08BD4A8CFD77}" destId="{9A2D23B9-1361-479A-8853-B94912F1ED66}" srcOrd="1" destOrd="0" presId="urn:microsoft.com/office/officeart/2005/8/layout/hList7#1"/>
    <dgm:cxn modelId="{9E0121F8-B3A4-41B3-BB94-A14350F0D39C}" type="presParOf" srcId="{BA4BCA82-161F-4214-8763-08BD4A8CFD77}" destId="{7FB0D11A-D083-4029-91EA-DE7409334B17}" srcOrd="2" destOrd="0" presId="urn:microsoft.com/office/officeart/2005/8/layout/hList7#1"/>
    <dgm:cxn modelId="{AC11D4A4-4300-4645-AD47-BD2EE7667A27}" type="presParOf" srcId="{BA4BCA82-161F-4214-8763-08BD4A8CFD77}" destId="{5014BF73-257A-4F96-804E-C270BD84F2B5}" srcOrd="3" destOrd="0" presId="urn:microsoft.com/office/officeart/2005/8/layout/hList7#1"/>
    <dgm:cxn modelId="{42F80322-B9CF-4E7E-8BF8-41B53B197852}" type="presParOf" srcId="{98F2870C-22D2-4186-B690-257F0B4CC620}" destId="{F022D856-5241-4166-870A-7CDEB12CC6F0}" srcOrd="5" destOrd="0" presId="urn:microsoft.com/office/officeart/2005/8/layout/hList7#1"/>
    <dgm:cxn modelId="{8DBB4293-E281-425B-B4B4-B9853458A484}" type="presParOf" srcId="{98F2870C-22D2-4186-B690-257F0B4CC620}" destId="{9AC2C0F9-71EC-45C0-A344-4391CE59D6EA}" srcOrd="6" destOrd="0" presId="urn:microsoft.com/office/officeart/2005/8/layout/hList7#1"/>
    <dgm:cxn modelId="{14849021-EEC7-4D11-9AB2-9FB2358B8BAB}" type="presParOf" srcId="{9AC2C0F9-71EC-45C0-A344-4391CE59D6EA}" destId="{B9167087-0EEF-44AB-B50D-BBB3AC298110}" srcOrd="0" destOrd="0" presId="urn:microsoft.com/office/officeart/2005/8/layout/hList7#1"/>
    <dgm:cxn modelId="{F2C8031A-FA3B-4D13-87B5-8346F152CFCC}" type="presParOf" srcId="{9AC2C0F9-71EC-45C0-A344-4391CE59D6EA}" destId="{59AFEF5E-9C24-47CC-A53C-39881519F74B}" srcOrd="1" destOrd="0" presId="urn:microsoft.com/office/officeart/2005/8/layout/hList7#1"/>
    <dgm:cxn modelId="{B6C98AA0-5800-4A22-B83B-160875A1D79A}" type="presParOf" srcId="{9AC2C0F9-71EC-45C0-A344-4391CE59D6EA}" destId="{49D2EF36-EC20-496F-A4D3-90C5F3878B3A}" srcOrd="2" destOrd="0" presId="urn:microsoft.com/office/officeart/2005/8/layout/hList7#1"/>
    <dgm:cxn modelId="{FA79FC27-80C4-4A3F-A737-753A1EBF9774}" type="presParOf" srcId="{9AC2C0F9-71EC-45C0-A344-4391CE59D6EA}" destId="{7063A04A-DCBD-4AD9-A864-A2568A6E182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507762-F4D8-498E-AA81-D63ABAB3DE2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6AB266-40BD-4285-A1C8-6EBBDC042E1E}">
      <dgm:prSet phldrT="[Text]"/>
      <dgm:spPr/>
      <dgm:t>
        <a:bodyPr/>
        <a:lstStyle/>
        <a:p>
          <a:r>
            <a:rPr lang="en-US" dirty="0" smtClean="0"/>
            <a:t>194 professional societies identified</a:t>
          </a:r>
          <a:endParaRPr lang="en-US" dirty="0"/>
        </a:p>
      </dgm:t>
    </dgm:pt>
    <dgm:pt modelId="{072C3CD8-78A4-4455-8538-CC9CB7469620}" type="parTrans" cxnId="{BB276AAF-BF07-45B7-8572-3BD57EB31ADB}">
      <dgm:prSet/>
      <dgm:spPr/>
      <dgm:t>
        <a:bodyPr/>
        <a:lstStyle/>
        <a:p>
          <a:endParaRPr lang="en-US"/>
        </a:p>
      </dgm:t>
    </dgm:pt>
    <dgm:pt modelId="{B0FA8653-B002-4971-BD88-975395096A5D}" type="sibTrans" cxnId="{BB276AAF-BF07-45B7-8572-3BD57EB31ADB}">
      <dgm:prSet/>
      <dgm:spPr/>
      <dgm:t>
        <a:bodyPr/>
        <a:lstStyle/>
        <a:p>
          <a:endParaRPr lang="en-US"/>
        </a:p>
      </dgm:t>
    </dgm:pt>
    <dgm:pt modelId="{8AABB640-2EC4-4266-BED7-F76E2E288B09}">
      <dgm:prSet phldrT="[Text]" phldr="1"/>
      <dgm:spPr/>
      <dgm:t>
        <a:bodyPr/>
        <a:lstStyle/>
        <a:p>
          <a:endParaRPr lang="en-US"/>
        </a:p>
      </dgm:t>
    </dgm:pt>
    <dgm:pt modelId="{8B0A66FD-CC3F-4865-80E7-EFEB6683A8FE}" type="parTrans" cxnId="{9177FBFF-1EC8-411E-93C0-0173E5FF66F3}">
      <dgm:prSet/>
      <dgm:spPr/>
      <dgm:t>
        <a:bodyPr/>
        <a:lstStyle/>
        <a:p>
          <a:endParaRPr lang="en-US"/>
        </a:p>
      </dgm:t>
    </dgm:pt>
    <dgm:pt modelId="{7F9DB4AB-579C-44EB-B161-75D41A9806C9}" type="sibTrans" cxnId="{9177FBFF-1EC8-411E-93C0-0173E5FF66F3}">
      <dgm:prSet/>
      <dgm:spPr/>
      <dgm:t>
        <a:bodyPr/>
        <a:lstStyle/>
        <a:p>
          <a:endParaRPr lang="en-US"/>
        </a:p>
      </dgm:t>
    </dgm:pt>
    <dgm:pt modelId="{53C9CDC4-43E6-41DE-A897-BA74CFDE1241}">
      <dgm:prSet phldrT="[Text]"/>
      <dgm:spPr/>
      <dgm:t>
        <a:bodyPr/>
        <a:lstStyle/>
        <a:p>
          <a:r>
            <a:rPr lang="en-US" dirty="0" smtClean="0"/>
            <a:t>53 societies mentioned, recommended, or developed an app</a:t>
          </a:r>
          <a:endParaRPr lang="en-US" dirty="0"/>
        </a:p>
      </dgm:t>
    </dgm:pt>
    <dgm:pt modelId="{D42EE244-4A41-476A-90A2-6C80F54BF2D7}" type="parTrans" cxnId="{45D769D6-75DF-4453-91EF-D8FAE29BEE8C}">
      <dgm:prSet/>
      <dgm:spPr/>
      <dgm:t>
        <a:bodyPr/>
        <a:lstStyle/>
        <a:p>
          <a:endParaRPr lang="en-US"/>
        </a:p>
      </dgm:t>
    </dgm:pt>
    <dgm:pt modelId="{EABE5169-D1EA-4D3B-A5B2-A1BEF6F256B5}" type="sibTrans" cxnId="{45D769D6-75DF-4453-91EF-D8FAE29BEE8C}">
      <dgm:prSet/>
      <dgm:spPr/>
      <dgm:t>
        <a:bodyPr/>
        <a:lstStyle/>
        <a:p>
          <a:endParaRPr lang="en-US"/>
        </a:p>
      </dgm:t>
    </dgm:pt>
    <dgm:pt modelId="{89006DCE-4293-4FF9-A86F-9FC21EC23DAC}">
      <dgm:prSet phldrT="[Text]" phldr="1"/>
      <dgm:spPr/>
      <dgm:t>
        <a:bodyPr/>
        <a:lstStyle/>
        <a:p>
          <a:endParaRPr lang="en-US"/>
        </a:p>
      </dgm:t>
    </dgm:pt>
    <dgm:pt modelId="{539C4EE1-B5B6-4827-B16A-D5103717B2FB}" type="parTrans" cxnId="{385ADEB5-ADA7-4F62-9906-EBC5A1A70233}">
      <dgm:prSet/>
      <dgm:spPr/>
      <dgm:t>
        <a:bodyPr/>
        <a:lstStyle/>
        <a:p>
          <a:endParaRPr lang="en-US"/>
        </a:p>
      </dgm:t>
    </dgm:pt>
    <dgm:pt modelId="{6FBA5BE2-0C3A-44ED-8E46-113B300181AC}" type="sibTrans" cxnId="{385ADEB5-ADA7-4F62-9906-EBC5A1A70233}">
      <dgm:prSet/>
      <dgm:spPr/>
      <dgm:t>
        <a:bodyPr/>
        <a:lstStyle/>
        <a:p>
          <a:endParaRPr lang="en-US"/>
        </a:p>
      </dgm:t>
    </dgm:pt>
    <dgm:pt modelId="{ADBF6277-29EF-4A4C-BC76-DF6C366CB637}">
      <dgm:prSet phldrT="[Text]"/>
      <dgm:spPr/>
      <dgm:t>
        <a:bodyPr/>
        <a:lstStyle/>
        <a:p>
          <a:r>
            <a:rPr lang="en-US" dirty="0" smtClean="0"/>
            <a:t>232 patient-facing apps identified</a:t>
          </a:r>
          <a:endParaRPr lang="en-US" dirty="0"/>
        </a:p>
      </dgm:t>
    </dgm:pt>
    <dgm:pt modelId="{02F84324-3055-4D56-8C6A-DF580EAB9881}" type="parTrans" cxnId="{208DED5B-AF7C-4614-8F6B-6D6541A0F0E1}">
      <dgm:prSet/>
      <dgm:spPr/>
      <dgm:t>
        <a:bodyPr/>
        <a:lstStyle/>
        <a:p>
          <a:endParaRPr lang="en-US"/>
        </a:p>
      </dgm:t>
    </dgm:pt>
    <dgm:pt modelId="{7A87CBDE-7167-45E8-AA1A-115CDA6A2022}" type="sibTrans" cxnId="{208DED5B-AF7C-4614-8F6B-6D6541A0F0E1}">
      <dgm:prSet/>
      <dgm:spPr/>
      <dgm:t>
        <a:bodyPr/>
        <a:lstStyle/>
        <a:p>
          <a:endParaRPr lang="en-US"/>
        </a:p>
      </dgm:t>
    </dgm:pt>
    <dgm:pt modelId="{5C5F4278-CB45-4D32-B9E9-E6E432EAC5CF}">
      <dgm:prSet phldrT="[Text]" phldr="1"/>
      <dgm:spPr/>
      <dgm:t>
        <a:bodyPr/>
        <a:lstStyle/>
        <a:p>
          <a:endParaRPr lang="en-US"/>
        </a:p>
      </dgm:t>
    </dgm:pt>
    <dgm:pt modelId="{C7003060-0A6F-4736-9DE4-0FF92F401238}" type="parTrans" cxnId="{EB1147A9-42E1-4E9F-9FD3-347895520E51}">
      <dgm:prSet/>
      <dgm:spPr/>
      <dgm:t>
        <a:bodyPr/>
        <a:lstStyle/>
        <a:p>
          <a:endParaRPr lang="en-US"/>
        </a:p>
      </dgm:t>
    </dgm:pt>
    <dgm:pt modelId="{B4383E85-6B5D-48BF-9DDA-9D359287DB8E}" type="sibTrans" cxnId="{EB1147A9-42E1-4E9F-9FD3-347895520E51}">
      <dgm:prSet/>
      <dgm:spPr/>
      <dgm:t>
        <a:bodyPr/>
        <a:lstStyle/>
        <a:p>
          <a:endParaRPr lang="en-US"/>
        </a:p>
      </dgm:t>
    </dgm:pt>
    <dgm:pt modelId="{8D9E3927-1E11-422B-A591-CB4249D1F1A4}" type="pres">
      <dgm:prSet presAssocID="{12507762-F4D8-498E-AA81-D63ABAB3DE2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062ACB-8B75-4306-B910-DFEF40A78517}" type="pres">
      <dgm:prSet presAssocID="{FD6AB266-40BD-4285-A1C8-6EBBDC042E1E}" presName="composite" presStyleCnt="0"/>
      <dgm:spPr/>
    </dgm:pt>
    <dgm:pt modelId="{A0B0CBB1-DCE3-4DC6-A90D-05646028ABF3}" type="pres">
      <dgm:prSet presAssocID="{FD6AB266-40BD-4285-A1C8-6EBBDC042E1E}" presName="bentUpArrow1" presStyleLbl="alignImgPlace1" presStyleIdx="0" presStyleCnt="2"/>
      <dgm:spPr/>
    </dgm:pt>
    <dgm:pt modelId="{526830BC-F4AF-4B98-B1B1-A60A109942AD}" type="pres">
      <dgm:prSet presAssocID="{FD6AB266-40BD-4285-A1C8-6EBBDC042E1E}" presName="ParentText" presStyleLbl="node1" presStyleIdx="0" presStyleCnt="3" custScaleX="2126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214F2-9EE5-4C44-859C-A918D2B07EF6}" type="pres">
      <dgm:prSet presAssocID="{FD6AB266-40BD-4285-A1C8-6EBBDC042E1E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632E8-56C0-4FB1-B6F4-306044B8718E}" type="pres">
      <dgm:prSet presAssocID="{B0FA8653-B002-4971-BD88-975395096A5D}" presName="sibTrans" presStyleCnt="0"/>
      <dgm:spPr/>
    </dgm:pt>
    <dgm:pt modelId="{499AADE0-0C86-4313-961A-BD76CCBAFD37}" type="pres">
      <dgm:prSet presAssocID="{53C9CDC4-43E6-41DE-A897-BA74CFDE1241}" presName="composite" presStyleCnt="0"/>
      <dgm:spPr/>
    </dgm:pt>
    <dgm:pt modelId="{7D06C7C5-0A5C-4EA8-B5C5-13FB27B75CB1}" type="pres">
      <dgm:prSet presAssocID="{53C9CDC4-43E6-41DE-A897-BA74CFDE1241}" presName="bentUpArrow1" presStyleLbl="alignImgPlace1" presStyleIdx="1" presStyleCnt="2" custLinFactNeighborX="-31267" custLinFactNeighborY="285"/>
      <dgm:spPr/>
    </dgm:pt>
    <dgm:pt modelId="{D939ACBD-2C38-4A47-85AB-FF9A91E5EAEB}" type="pres">
      <dgm:prSet presAssocID="{53C9CDC4-43E6-41DE-A897-BA74CFDE1241}" presName="ParentText" presStyleLbl="node1" presStyleIdx="1" presStyleCnt="3" custScaleX="278977" custLinFactNeighborX="25767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E7E4C-9DCE-4BF2-AED8-A8AF5011A680}" type="pres">
      <dgm:prSet presAssocID="{53C9CDC4-43E6-41DE-A897-BA74CFDE124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66579-8F64-4C2D-BE2C-77DA521EE52D}" type="pres">
      <dgm:prSet presAssocID="{EABE5169-D1EA-4D3B-A5B2-A1BEF6F256B5}" presName="sibTrans" presStyleCnt="0"/>
      <dgm:spPr/>
    </dgm:pt>
    <dgm:pt modelId="{804892F8-95E8-449E-9470-433ABB5D231A}" type="pres">
      <dgm:prSet presAssocID="{ADBF6277-29EF-4A4C-BC76-DF6C366CB637}" presName="composite" presStyleCnt="0"/>
      <dgm:spPr/>
    </dgm:pt>
    <dgm:pt modelId="{164FA30F-2C15-4F96-A025-FC69B7051953}" type="pres">
      <dgm:prSet presAssocID="{ADBF6277-29EF-4A4C-BC76-DF6C366CB637}" presName="ParentText" presStyleLbl="node1" presStyleIdx="2" presStyleCnt="3" custScaleX="168777" custLinFactNeighborX="59277" custLinFactNeighborY="11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0F451-E955-4C11-BE27-3C38655A070E}" type="pres">
      <dgm:prSet presAssocID="{ADBF6277-29EF-4A4C-BC76-DF6C366CB637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D769D6-75DF-4453-91EF-D8FAE29BEE8C}" srcId="{12507762-F4D8-498E-AA81-D63ABAB3DE2A}" destId="{53C9CDC4-43E6-41DE-A897-BA74CFDE1241}" srcOrd="1" destOrd="0" parTransId="{D42EE244-4A41-476A-90A2-6C80F54BF2D7}" sibTransId="{EABE5169-D1EA-4D3B-A5B2-A1BEF6F256B5}"/>
    <dgm:cxn modelId="{BB276AAF-BF07-45B7-8572-3BD57EB31ADB}" srcId="{12507762-F4D8-498E-AA81-D63ABAB3DE2A}" destId="{FD6AB266-40BD-4285-A1C8-6EBBDC042E1E}" srcOrd="0" destOrd="0" parTransId="{072C3CD8-78A4-4455-8538-CC9CB7469620}" sibTransId="{B0FA8653-B002-4971-BD88-975395096A5D}"/>
    <dgm:cxn modelId="{8001A023-521D-4FC6-A9BF-1D79E0EDDDB2}" type="presOf" srcId="{53C9CDC4-43E6-41DE-A897-BA74CFDE1241}" destId="{D939ACBD-2C38-4A47-85AB-FF9A91E5EAEB}" srcOrd="0" destOrd="0" presId="urn:microsoft.com/office/officeart/2005/8/layout/StepDownProcess"/>
    <dgm:cxn modelId="{9177FBFF-1EC8-411E-93C0-0173E5FF66F3}" srcId="{FD6AB266-40BD-4285-A1C8-6EBBDC042E1E}" destId="{8AABB640-2EC4-4266-BED7-F76E2E288B09}" srcOrd="0" destOrd="0" parTransId="{8B0A66FD-CC3F-4865-80E7-EFEB6683A8FE}" sibTransId="{7F9DB4AB-579C-44EB-B161-75D41A9806C9}"/>
    <dgm:cxn modelId="{2242F869-A1A5-4FCA-A72D-3F505239AFC3}" type="presOf" srcId="{8AABB640-2EC4-4266-BED7-F76E2E288B09}" destId="{E1A214F2-9EE5-4C44-859C-A918D2B07EF6}" srcOrd="0" destOrd="0" presId="urn:microsoft.com/office/officeart/2005/8/layout/StepDownProcess"/>
    <dgm:cxn modelId="{C0C97996-246D-43CB-91BA-EFDA26C5324B}" type="presOf" srcId="{FD6AB266-40BD-4285-A1C8-6EBBDC042E1E}" destId="{526830BC-F4AF-4B98-B1B1-A60A109942AD}" srcOrd="0" destOrd="0" presId="urn:microsoft.com/office/officeart/2005/8/layout/StepDownProcess"/>
    <dgm:cxn modelId="{7DB78F38-B6F4-48CA-9AEF-5A5569DA3AFC}" type="presOf" srcId="{5C5F4278-CB45-4D32-B9E9-E6E432EAC5CF}" destId="{6010F451-E955-4C11-BE27-3C38655A070E}" srcOrd="0" destOrd="0" presId="urn:microsoft.com/office/officeart/2005/8/layout/StepDownProcess"/>
    <dgm:cxn modelId="{208DED5B-AF7C-4614-8F6B-6D6541A0F0E1}" srcId="{12507762-F4D8-498E-AA81-D63ABAB3DE2A}" destId="{ADBF6277-29EF-4A4C-BC76-DF6C366CB637}" srcOrd="2" destOrd="0" parTransId="{02F84324-3055-4D56-8C6A-DF580EAB9881}" sibTransId="{7A87CBDE-7167-45E8-AA1A-115CDA6A2022}"/>
    <dgm:cxn modelId="{01E3F479-004C-4A9C-B142-C4521685135E}" type="presOf" srcId="{ADBF6277-29EF-4A4C-BC76-DF6C366CB637}" destId="{164FA30F-2C15-4F96-A025-FC69B7051953}" srcOrd="0" destOrd="0" presId="urn:microsoft.com/office/officeart/2005/8/layout/StepDownProcess"/>
    <dgm:cxn modelId="{EB1147A9-42E1-4E9F-9FD3-347895520E51}" srcId="{ADBF6277-29EF-4A4C-BC76-DF6C366CB637}" destId="{5C5F4278-CB45-4D32-B9E9-E6E432EAC5CF}" srcOrd="0" destOrd="0" parTransId="{C7003060-0A6F-4736-9DE4-0FF92F401238}" sibTransId="{B4383E85-6B5D-48BF-9DDA-9D359287DB8E}"/>
    <dgm:cxn modelId="{455A13C1-CA9C-4E10-96FC-245FB644C813}" type="presOf" srcId="{12507762-F4D8-498E-AA81-D63ABAB3DE2A}" destId="{8D9E3927-1E11-422B-A591-CB4249D1F1A4}" srcOrd="0" destOrd="0" presId="urn:microsoft.com/office/officeart/2005/8/layout/StepDownProcess"/>
    <dgm:cxn modelId="{385ADEB5-ADA7-4F62-9906-EBC5A1A70233}" srcId="{53C9CDC4-43E6-41DE-A897-BA74CFDE1241}" destId="{89006DCE-4293-4FF9-A86F-9FC21EC23DAC}" srcOrd="0" destOrd="0" parTransId="{539C4EE1-B5B6-4827-B16A-D5103717B2FB}" sibTransId="{6FBA5BE2-0C3A-44ED-8E46-113B300181AC}"/>
    <dgm:cxn modelId="{B611BA2D-C647-4A4B-87C9-14D97F06BA1A}" type="presOf" srcId="{89006DCE-4293-4FF9-A86F-9FC21EC23DAC}" destId="{DABE7E4C-9DCE-4BF2-AED8-A8AF5011A680}" srcOrd="0" destOrd="0" presId="urn:microsoft.com/office/officeart/2005/8/layout/StepDownProcess"/>
    <dgm:cxn modelId="{575BA4D1-BCFF-4620-89F2-3F6202E38673}" type="presParOf" srcId="{8D9E3927-1E11-422B-A591-CB4249D1F1A4}" destId="{2C062ACB-8B75-4306-B910-DFEF40A78517}" srcOrd="0" destOrd="0" presId="urn:microsoft.com/office/officeart/2005/8/layout/StepDownProcess"/>
    <dgm:cxn modelId="{549AE628-731F-4A81-8AA1-AC070AD5BAD1}" type="presParOf" srcId="{2C062ACB-8B75-4306-B910-DFEF40A78517}" destId="{A0B0CBB1-DCE3-4DC6-A90D-05646028ABF3}" srcOrd="0" destOrd="0" presId="urn:microsoft.com/office/officeart/2005/8/layout/StepDownProcess"/>
    <dgm:cxn modelId="{3C32A72D-C356-4D6A-9CD7-99FAFD99B860}" type="presParOf" srcId="{2C062ACB-8B75-4306-B910-DFEF40A78517}" destId="{526830BC-F4AF-4B98-B1B1-A60A109942AD}" srcOrd="1" destOrd="0" presId="urn:microsoft.com/office/officeart/2005/8/layout/StepDownProcess"/>
    <dgm:cxn modelId="{0A1AF7C0-7B97-473E-BC5A-027B5CA99DB7}" type="presParOf" srcId="{2C062ACB-8B75-4306-B910-DFEF40A78517}" destId="{E1A214F2-9EE5-4C44-859C-A918D2B07EF6}" srcOrd="2" destOrd="0" presId="urn:microsoft.com/office/officeart/2005/8/layout/StepDownProcess"/>
    <dgm:cxn modelId="{40BE09CD-0DA7-43E2-8138-4A3E5B337FE9}" type="presParOf" srcId="{8D9E3927-1E11-422B-A591-CB4249D1F1A4}" destId="{D47632E8-56C0-4FB1-B6F4-306044B8718E}" srcOrd="1" destOrd="0" presId="urn:microsoft.com/office/officeart/2005/8/layout/StepDownProcess"/>
    <dgm:cxn modelId="{996B8BAD-8EF6-46BB-9ED1-FAB112F6AB4C}" type="presParOf" srcId="{8D9E3927-1E11-422B-A591-CB4249D1F1A4}" destId="{499AADE0-0C86-4313-961A-BD76CCBAFD37}" srcOrd="2" destOrd="0" presId="urn:microsoft.com/office/officeart/2005/8/layout/StepDownProcess"/>
    <dgm:cxn modelId="{F6CE2E76-551E-4DE7-A87B-7678F2190661}" type="presParOf" srcId="{499AADE0-0C86-4313-961A-BD76CCBAFD37}" destId="{7D06C7C5-0A5C-4EA8-B5C5-13FB27B75CB1}" srcOrd="0" destOrd="0" presId="urn:microsoft.com/office/officeart/2005/8/layout/StepDownProcess"/>
    <dgm:cxn modelId="{CF595BD9-4276-4A8A-8157-825BE08BDB99}" type="presParOf" srcId="{499AADE0-0C86-4313-961A-BD76CCBAFD37}" destId="{D939ACBD-2C38-4A47-85AB-FF9A91E5EAEB}" srcOrd="1" destOrd="0" presId="urn:microsoft.com/office/officeart/2005/8/layout/StepDownProcess"/>
    <dgm:cxn modelId="{55A36230-6B7F-441E-BB51-9F3BFAEAEA8D}" type="presParOf" srcId="{499AADE0-0C86-4313-961A-BD76CCBAFD37}" destId="{DABE7E4C-9DCE-4BF2-AED8-A8AF5011A680}" srcOrd="2" destOrd="0" presId="urn:microsoft.com/office/officeart/2005/8/layout/StepDownProcess"/>
    <dgm:cxn modelId="{73F8622E-70BC-4D3C-A1A0-6F81E90EA63D}" type="presParOf" srcId="{8D9E3927-1E11-422B-A591-CB4249D1F1A4}" destId="{02F66579-8F64-4C2D-BE2C-77DA521EE52D}" srcOrd="3" destOrd="0" presId="urn:microsoft.com/office/officeart/2005/8/layout/StepDownProcess"/>
    <dgm:cxn modelId="{65996B9B-BEEA-4755-837C-08240199CB4C}" type="presParOf" srcId="{8D9E3927-1E11-422B-A591-CB4249D1F1A4}" destId="{804892F8-95E8-449E-9470-433ABB5D231A}" srcOrd="4" destOrd="0" presId="urn:microsoft.com/office/officeart/2005/8/layout/StepDownProcess"/>
    <dgm:cxn modelId="{2A26336F-C38F-4AD4-A3C1-7D8A604239C5}" type="presParOf" srcId="{804892F8-95E8-449E-9470-433ABB5D231A}" destId="{164FA30F-2C15-4F96-A025-FC69B7051953}" srcOrd="0" destOrd="0" presId="urn:microsoft.com/office/officeart/2005/8/layout/StepDownProcess"/>
    <dgm:cxn modelId="{29DFE119-921F-4924-BFB3-5852924E1EF2}" type="presParOf" srcId="{804892F8-95E8-449E-9470-433ABB5D231A}" destId="{6010F451-E955-4C11-BE27-3C38655A070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6A08CB-3EE4-4B55-BB8A-66207AD42120}">
      <dsp:nvSpPr>
        <dsp:cNvPr id="0" name=""/>
        <dsp:cNvSpPr/>
      </dsp:nvSpPr>
      <dsp:spPr>
        <a:xfrm>
          <a:off x="1421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Lit Review</a:t>
          </a:r>
          <a:endParaRPr lang="en-US" sz="2000" kern="1200" dirty="0"/>
        </a:p>
      </dsp:txBody>
      <dsp:txXfrm>
        <a:off x="1421" y="1625600"/>
        <a:ext cx="1489769" cy="1625600"/>
      </dsp:txXfrm>
    </dsp:sp>
    <dsp:sp modelId="{451041E5-83A7-4D38-BFA8-00729674E219}">
      <dsp:nvSpPr>
        <dsp:cNvPr id="0" name=""/>
        <dsp:cNvSpPr/>
      </dsp:nvSpPr>
      <dsp:spPr>
        <a:xfrm>
          <a:off x="69650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FB879-D600-4422-B8FC-8F9E23931B7B}">
      <dsp:nvSpPr>
        <dsp:cNvPr id="0" name=""/>
        <dsp:cNvSpPr/>
      </dsp:nvSpPr>
      <dsp:spPr>
        <a:xfrm>
          <a:off x="1535883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Interviews with Experts</a:t>
          </a:r>
          <a:endParaRPr lang="en-US" sz="2000" kern="1200" dirty="0"/>
        </a:p>
      </dsp:txBody>
      <dsp:txXfrm>
        <a:off x="1535883" y="1625600"/>
        <a:ext cx="1489769" cy="1625600"/>
      </dsp:txXfrm>
    </dsp:sp>
    <dsp:sp modelId="{27C8B579-7DFB-40C4-BF7C-5C5DECFA10A7}">
      <dsp:nvSpPr>
        <dsp:cNvPr id="0" name=""/>
        <dsp:cNvSpPr/>
      </dsp:nvSpPr>
      <dsp:spPr>
        <a:xfrm>
          <a:off x="1604112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18F0F-3501-4220-AD2F-DBEB750FD91F}">
      <dsp:nvSpPr>
        <dsp:cNvPr id="0" name=""/>
        <dsp:cNvSpPr/>
      </dsp:nvSpPr>
      <dsp:spPr>
        <a:xfrm>
          <a:off x="3070346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App Review</a:t>
          </a:r>
          <a:endParaRPr lang="en-US" sz="2000" kern="1200" dirty="0"/>
        </a:p>
      </dsp:txBody>
      <dsp:txXfrm>
        <a:off x="3070346" y="1625600"/>
        <a:ext cx="1489769" cy="1625600"/>
      </dsp:txXfrm>
    </dsp:sp>
    <dsp:sp modelId="{5014BF73-257A-4F96-804E-C270BD84F2B5}">
      <dsp:nvSpPr>
        <dsp:cNvPr id="0" name=""/>
        <dsp:cNvSpPr/>
      </dsp:nvSpPr>
      <dsp:spPr>
        <a:xfrm>
          <a:off x="3138575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67087-0EEF-44AB-B50D-BBB3AC298110}">
      <dsp:nvSpPr>
        <dsp:cNvPr id="0" name=""/>
        <dsp:cNvSpPr/>
      </dsp:nvSpPr>
      <dsp:spPr>
        <a:xfrm>
          <a:off x="4604809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Usability Study (UCSF)</a:t>
          </a:r>
          <a:endParaRPr lang="en-US" sz="2000" kern="1200" dirty="0"/>
        </a:p>
      </dsp:txBody>
      <dsp:txXfrm>
        <a:off x="4604809" y="1625600"/>
        <a:ext cx="1489769" cy="1625600"/>
      </dsp:txXfrm>
    </dsp:sp>
    <dsp:sp modelId="{7063A04A-DCBD-4AD9-A864-A2568A6E182A}">
      <dsp:nvSpPr>
        <dsp:cNvPr id="0" name=""/>
        <dsp:cNvSpPr/>
      </dsp:nvSpPr>
      <dsp:spPr>
        <a:xfrm>
          <a:off x="4673037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EFA0E-C5F6-481B-911D-712EB87114C4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B0CBB1-DCE3-4DC6-A90D-05646028ABF3}">
      <dsp:nvSpPr>
        <dsp:cNvPr id="0" name=""/>
        <dsp:cNvSpPr/>
      </dsp:nvSpPr>
      <dsp:spPr>
        <a:xfrm rot="5400000">
          <a:off x="1419433" y="1428056"/>
          <a:ext cx="1166653" cy="13281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830BC-F4AF-4B98-B1B1-A60A109942AD}">
      <dsp:nvSpPr>
        <dsp:cNvPr id="0" name=""/>
        <dsp:cNvSpPr/>
      </dsp:nvSpPr>
      <dsp:spPr>
        <a:xfrm>
          <a:off x="3758" y="134797"/>
          <a:ext cx="4177122" cy="137470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194 professional societies identified</a:t>
          </a:r>
          <a:endParaRPr lang="en-US" sz="2600" kern="1200" dirty="0"/>
        </a:p>
      </dsp:txBody>
      <dsp:txXfrm>
        <a:off x="3758" y="134797"/>
        <a:ext cx="4177122" cy="1374706"/>
      </dsp:txXfrm>
    </dsp:sp>
    <dsp:sp modelId="{E1A214F2-9EE5-4C44-859C-A918D2B07EF6}">
      <dsp:nvSpPr>
        <dsp:cNvPr id="0" name=""/>
        <dsp:cNvSpPr/>
      </dsp:nvSpPr>
      <dsp:spPr>
        <a:xfrm>
          <a:off x="3074299" y="265906"/>
          <a:ext cx="1428395" cy="111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/>
        </a:p>
      </dsp:txBody>
      <dsp:txXfrm>
        <a:off x="3074299" y="265906"/>
        <a:ext cx="1428395" cy="1111098"/>
      </dsp:txXfrm>
    </dsp:sp>
    <dsp:sp modelId="{7D06C7C5-0A5C-4EA8-B5C5-13FB27B75CB1}">
      <dsp:nvSpPr>
        <dsp:cNvPr id="0" name=""/>
        <dsp:cNvSpPr/>
      </dsp:nvSpPr>
      <dsp:spPr>
        <a:xfrm rot="5400000">
          <a:off x="3814570" y="2975630"/>
          <a:ext cx="1166653" cy="13281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9ACBD-2C38-4A47-85AB-FF9A91E5EAEB}">
      <dsp:nvSpPr>
        <dsp:cNvPr id="0" name=""/>
        <dsp:cNvSpPr/>
      </dsp:nvSpPr>
      <dsp:spPr>
        <a:xfrm>
          <a:off x="2669301" y="1679046"/>
          <a:ext cx="5478991" cy="137470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53 societies mentioned, recommended, or developed an app</a:t>
          </a:r>
          <a:endParaRPr lang="en-US" sz="2600" kern="1200" dirty="0"/>
        </a:p>
      </dsp:txBody>
      <dsp:txXfrm>
        <a:off x="2669301" y="1679046"/>
        <a:ext cx="5478991" cy="1374706"/>
      </dsp:txXfrm>
    </dsp:sp>
    <dsp:sp modelId="{DABE7E4C-9DCE-4BF2-AED8-A8AF5011A680}">
      <dsp:nvSpPr>
        <dsp:cNvPr id="0" name=""/>
        <dsp:cNvSpPr/>
      </dsp:nvSpPr>
      <dsp:spPr>
        <a:xfrm>
          <a:off x="5884722" y="1810156"/>
          <a:ext cx="1428395" cy="111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/>
        </a:p>
      </dsp:txBody>
      <dsp:txXfrm>
        <a:off x="5884722" y="1810156"/>
        <a:ext cx="1428395" cy="1111098"/>
      </dsp:txXfrm>
    </dsp:sp>
    <dsp:sp modelId="{164FA30F-2C15-4F96-A025-FC69B7051953}">
      <dsp:nvSpPr>
        <dsp:cNvPr id="0" name=""/>
        <dsp:cNvSpPr/>
      </dsp:nvSpPr>
      <dsp:spPr>
        <a:xfrm>
          <a:off x="5079516" y="3238610"/>
          <a:ext cx="3314709" cy="137470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232 patient-facing apps identified</a:t>
          </a:r>
          <a:endParaRPr lang="en-US" sz="2600" kern="1200" dirty="0"/>
        </a:p>
      </dsp:txBody>
      <dsp:txXfrm>
        <a:off x="5079516" y="3238610"/>
        <a:ext cx="3314709" cy="1374706"/>
      </dsp:txXfrm>
    </dsp:sp>
    <dsp:sp modelId="{6010F451-E955-4C11-BE27-3C38655A070E}">
      <dsp:nvSpPr>
        <dsp:cNvPr id="0" name=""/>
        <dsp:cNvSpPr/>
      </dsp:nvSpPr>
      <dsp:spPr>
        <a:xfrm>
          <a:off x="6962071" y="3354405"/>
          <a:ext cx="1428395" cy="111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/>
        </a:p>
      </dsp:txBody>
      <dsp:txXfrm>
        <a:off x="6962071" y="3354405"/>
        <a:ext cx="1428395" cy="1111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AEF70-7F80-49D8-B0CB-41413490943B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CD839-C2D8-4356-A717-5BE326B14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845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D839-C2D8-4356-A717-5BE326B1405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6189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D839-C2D8-4356-A717-5BE326B1405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5958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D839-C2D8-4356-A717-5BE326B1405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8026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D839-C2D8-4356-A717-5BE326B1405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7681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D839-C2D8-4356-A717-5BE326B1405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759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D839-C2D8-4356-A717-5BE326B1405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1577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D839-C2D8-4356-A717-5BE326B1405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5245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D839-C2D8-4356-A717-5BE326B1405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1124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D839-C2D8-4356-A717-5BE326B1405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9689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D839-C2D8-4356-A717-5BE326B1405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8519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D839-C2D8-4356-A717-5BE326B1405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0260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D839-C2D8-4356-A717-5BE326B1405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2068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D839-C2D8-4356-A717-5BE326B1405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597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3DB22-1AA2-46BA-80D0-962F4BDB3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83AB7-8C8C-4AE1-AAA5-0FF6F0070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D98F1-9EE6-49CF-B79F-430BB8AB5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AA87B-64AD-48B2-AB12-CB8121DB6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0C47E-40A7-4CAF-B8E7-865CE3C3A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12CC5-A089-4CB7-85C3-DE7EDCD71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87916-E505-4D2D-8CE7-27841B992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CD69F-8A43-4250-B364-FAB90503B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787E-CAB8-46EC-8843-6447360C2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51694-AD08-453A-9E6A-CE808E3E8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D6BCD-037A-40B8-A1BD-698FDE60E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C5CE9B1-027B-461E-AB4F-AB189241A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0.png"/><Relationship Id="rId10" Type="http://schemas.microsoft.com/office/2007/relationships/diagramDrawing" Target="../diagrams/drawing2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81001" y="2863850"/>
            <a:ext cx="8390466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/>
              <a:t>Evaluating the Quality and Safety of </a:t>
            </a:r>
            <a:endParaRPr lang="en-US" sz="2800" dirty="0" smtClean="0"/>
          </a:p>
          <a:p>
            <a:pPr algn="ctr" eaLnBrk="0" hangingPunct="0"/>
            <a:r>
              <a:rPr lang="en-US" sz="2800" dirty="0" smtClean="0"/>
              <a:t>Patient-Facing Mobile Apps</a:t>
            </a:r>
          </a:p>
          <a:p>
            <a:pPr algn="ctr" eaLnBrk="0" hangingPunct="0"/>
            <a:endParaRPr lang="en-US" sz="2400" dirty="0" smtClean="0"/>
          </a:p>
          <a:p>
            <a:pPr algn="ctr" eaLnBrk="0" hangingPunct="0"/>
            <a:r>
              <a:rPr lang="en-US" sz="2400" dirty="0" smtClean="0"/>
              <a:t>May 7, 2015</a:t>
            </a:r>
            <a:endParaRPr lang="en-US" sz="2700" dirty="0" smtClean="0"/>
          </a:p>
          <a:p>
            <a:pPr algn="ctr" eaLnBrk="0" hangingPunct="0"/>
            <a:endParaRPr lang="en-US" b="1" dirty="0">
              <a:latin typeface="Calibri" pitchFamily="34" charset="0"/>
            </a:endParaRPr>
          </a:p>
          <a:p>
            <a:pPr algn="ctr" eaLnBrk="0" hangingPunct="0"/>
            <a:r>
              <a:rPr lang="en-US" sz="2800" b="1" dirty="0" smtClean="0">
                <a:latin typeface="Calibri" pitchFamily="34" charset="0"/>
              </a:rPr>
              <a:t>David W. Bates, MD, MSc</a:t>
            </a:r>
            <a:endParaRPr lang="en-US" sz="2800" b="1" dirty="0">
              <a:latin typeface="Calibri" pitchFamily="34" charset="0"/>
            </a:endParaRPr>
          </a:p>
          <a:p>
            <a:pPr algn="ctr" eaLnBrk="0" hangingPunct="0"/>
            <a:r>
              <a:rPr lang="en-US" b="1" dirty="0" smtClean="0">
                <a:latin typeface="Calibri" pitchFamily="34" charset="0"/>
              </a:rPr>
              <a:t>Chief Innovation Officer and Chief, Division of General Internal Medicine, </a:t>
            </a:r>
          </a:p>
          <a:p>
            <a:pPr algn="ctr" eaLnBrk="0" hangingPunct="0"/>
            <a:r>
              <a:rPr lang="en-US" b="1" dirty="0" smtClean="0">
                <a:latin typeface="Calibri" pitchFamily="34" charset="0"/>
              </a:rPr>
              <a:t>Brigham </a:t>
            </a:r>
            <a:r>
              <a:rPr lang="en-US" b="1" dirty="0">
                <a:latin typeface="Calibri" pitchFamily="34" charset="0"/>
              </a:rPr>
              <a:t>and Women’s </a:t>
            </a:r>
            <a:r>
              <a:rPr lang="en-US" b="1" dirty="0" smtClean="0">
                <a:latin typeface="Calibri" pitchFamily="34" charset="0"/>
              </a:rPr>
              <a:t>Hospital</a:t>
            </a:r>
            <a:endParaRPr lang="en-US" b="1" dirty="0">
              <a:latin typeface="Calibri" pitchFamily="34" charset="0"/>
            </a:endParaRPr>
          </a:p>
          <a:p>
            <a:pPr algn="ctr" eaLnBrk="0" hangingPunct="0"/>
            <a:endParaRPr lang="en-US" sz="1600" b="1" dirty="0">
              <a:latin typeface="Calibri" pitchFamily="34" charset="0"/>
            </a:endParaRPr>
          </a:p>
        </p:txBody>
      </p:sp>
      <p:sp>
        <p:nvSpPr>
          <p:cNvPr id="2052" name="Line 6"/>
          <p:cNvSpPr>
            <a:spLocks noChangeShapeType="1"/>
          </p:cNvSpPr>
          <p:nvPr/>
        </p:nvSpPr>
        <p:spPr bwMode="auto">
          <a:xfrm>
            <a:off x="381000" y="990600"/>
            <a:ext cx="8447088" cy="0"/>
          </a:xfrm>
          <a:prstGeom prst="line">
            <a:avLst/>
          </a:prstGeom>
          <a:noFill/>
          <a:ln w="28575">
            <a:solidFill>
              <a:srgbClr val="008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33274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4" name="Group 9"/>
          <p:cNvGrpSpPr>
            <a:grpSpLocks/>
          </p:cNvGrpSpPr>
          <p:nvPr/>
        </p:nvGrpSpPr>
        <p:grpSpPr bwMode="auto">
          <a:xfrm>
            <a:off x="381000" y="5905500"/>
            <a:ext cx="2514600" cy="879475"/>
            <a:chOff x="381000" y="5905500"/>
            <a:chExt cx="2514600" cy="879418"/>
          </a:xfrm>
        </p:grpSpPr>
        <p:pic>
          <p:nvPicPr>
            <p:cNvPr id="2055" name="Picture 8" descr="BWHlogo-Biomedic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5905500"/>
              <a:ext cx="2466975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6" name="TextBox 8"/>
            <p:cNvSpPr txBox="1">
              <a:spLocks noChangeArrowheads="1"/>
            </p:cNvSpPr>
            <p:nvPr/>
          </p:nvSpPr>
          <p:spPr bwMode="auto">
            <a:xfrm>
              <a:off x="381000" y="6477000"/>
              <a:ext cx="2514600" cy="3079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i="1">
                  <a:solidFill>
                    <a:schemeClr val="bg2"/>
                  </a:solidFill>
                </a:rPr>
                <a:t>Division of Renal Medicine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91200"/>
            <a:ext cx="4199467" cy="90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35" y="304800"/>
            <a:ext cx="3492219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228600" y="990600"/>
            <a:ext cx="8629650" cy="0"/>
          </a:xfrm>
          <a:prstGeom prst="line">
            <a:avLst/>
          </a:prstGeom>
          <a:noFill/>
          <a:ln w="28575">
            <a:solidFill>
              <a:srgbClr val="008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27273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304800" y="258763"/>
            <a:ext cx="85534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rgbClr val="4D4D4D"/>
                </a:solidFill>
                <a:latin typeface="Calibri" pitchFamily="34" charset="0"/>
              </a:rPr>
              <a:t>Preliminary Findings</a:t>
            </a:r>
            <a:endParaRPr lang="en-US" sz="4400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3080" name="Content Placeholder 2"/>
          <p:cNvSpPr txBox="1">
            <a:spLocks/>
          </p:cNvSpPr>
          <p:nvPr/>
        </p:nvSpPr>
        <p:spPr bwMode="auto">
          <a:xfrm>
            <a:off x="250371" y="10287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950601" y="6143568"/>
            <a:ext cx="1035920" cy="591583"/>
            <a:chOff x="7950601" y="6143568"/>
            <a:chExt cx="1035920" cy="591583"/>
          </a:xfrm>
        </p:grpSpPr>
        <p:pic>
          <p:nvPicPr>
            <p:cNvPr id="8" name="Picture 100" descr="http://upload.wikimedia.org/wikipedia/en/thumb/8/80/Brigham_and_Womens_Hospital_logo.svg/878px-Brigham_and_Womens_Hospital_logo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0601" y="6143568"/>
              <a:ext cx="507236" cy="59158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2" descr="http://kaeser.hms.harvard.edu/pictures%20collection/logo_harvar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5937" y="6143568"/>
              <a:ext cx="490584" cy="5906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/>
          <p:cNvSpPr/>
          <p:nvPr/>
        </p:nvSpPr>
        <p:spPr>
          <a:xfrm>
            <a:off x="-317834" y="-191510"/>
            <a:ext cx="1353312" cy="1353312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32705709"/>
              </p:ext>
            </p:extLst>
          </p:nvPr>
        </p:nvGraphicFramePr>
        <p:xfrm>
          <a:off x="288471" y="1295400"/>
          <a:ext cx="8302946" cy="4981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910754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228600" y="990600"/>
            <a:ext cx="8629650" cy="0"/>
          </a:xfrm>
          <a:prstGeom prst="line">
            <a:avLst/>
          </a:prstGeom>
          <a:noFill/>
          <a:ln w="28575">
            <a:solidFill>
              <a:srgbClr val="008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27273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304800" y="258763"/>
            <a:ext cx="85534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rgbClr val="4D4D4D"/>
                </a:solidFill>
                <a:latin typeface="Calibri" pitchFamily="34" charset="0"/>
              </a:rPr>
              <a:t>Preliminary Findings</a:t>
            </a:r>
            <a:endParaRPr lang="en-US" sz="4400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3080" name="Content Placeholder 2"/>
          <p:cNvSpPr txBox="1">
            <a:spLocks/>
          </p:cNvSpPr>
          <p:nvPr/>
        </p:nvSpPr>
        <p:spPr bwMode="auto">
          <a:xfrm>
            <a:off x="250371" y="10287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950601" y="6143568"/>
            <a:ext cx="1035920" cy="591583"/>
            <a:chOff x="7950601" y="6143568"/>
            <a:chExt cx="1035920" cy="591583"/>
          </a:xfrm>
        </p:grpSpPr>
        <p:pic>
          <p:nvPicPr>
            <p:cNvPr id="8" name="Picture 100" descr="http://upload.wikimedia.org/wikipedia/en/thumb/8/80/Brigham_and_Womens_Hospital_logo.svg/878px-Brigham_and_Womens_Hospital_logo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0601" y="6143568"/>
              <a:ext cx="507236" cy="59158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2" descr="http://kaeser.hms.harvard.edu/pictures%20collection/logo_harvar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5937" y="6143568"/>
              <a:ext cx="490584" cy="5906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/>
          <p:cNvSpPr/>
          <p:nvPr/>
        </p:nvSpPr>
        <p:spPr>
          <a:xfrm>
            <a:off x="-317834" y="-191510"/>
            <a:ext cx="1353312" cy="1353312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58119112"/>
              </p:ext>
            </p:extLst>
          </p:nvPr>
        </p:nvGraphicFramePr>
        <p:xfrm>
          <a:off x="250371" y="1371600"/>
          <a:ext cx="8736149" cy="477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77380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228600" y="990600"/>
            <a:ext cx="8629650" cy="0"/>
          </a:xfrm>
          <a:prstGeom prst="line">
            <a:avLst/>
          </a:prstGeom>
          <a:noFill/>
          <a:ln w="28575">
            <a:solidFill>
              <a:srgbClr val="008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27273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304800" y="258763"/>
            <a:ext cx="85534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rgbClr val="4D4D4D"/>
                </a:solidFill>
                <a:latin typeface="Calibri" pitchFamily="34" charset="0"/>
              </a:rPr>
              <a:t>Preliminary Findings</a:t>
            </a:r>
            <a:endParaRPr lang="en-US" sz="4400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3080" name="Content Placeholder 2"/>
          <p:cNvSpPr txBox="1">
            <a:spLocks/>
          </p:cNvSpPr>
          <p:nvPr/>
        </p:nvSpPr>
        <p:spPr bwMode="auto">
          <a:xfrm>
            <a:off x="250371" y="10287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950601" y="6143568"/>
            <a:ext cx="1035920" cy="591583"/>
            <a:chOff x="7950601" y="6143568"/>
            <a:chExt cx="1035920" cy="591583"/>
          </a:xfrm>
        </p:grpSpPr>
        <p:pic>
          <p:nvPicPr>
            <p:cNvPr id="8" name="Picture 100" descr="http://upload.wikimedia.org/wikipedia/en/thumb/8/80/Brigham_and_Womens_Hospital_logo.svg/878px-Brigham_and_Womens_Hospital_logo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0601" y="6143568"/>
              <a:ext cx="507236" cy="59158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2" descr="http://kaeser.hms.harvard.edu/pictures%20collection/logo_harvar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5937" y="6143568"/>
              <a:ext cx="490584" cy="5906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/>
          <p:cNvSpPr/>
          <p:nvPr/>
        </p:nvSpPr>
        <p:spPr>
          <a:xfrm>
            <a:off x="-317834" y="-191510"/>
            <a:ext cx="1353312" cy="1353312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09510171"/>
              </p:ext>
            </p:extLst>
          </p:nvPr>
        </p:nvGraphicFramePr>
        <p:xfrm>
          <a:off x="228599" y="1295400"/>
          <a:ext cx="8757921" cy="4848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854185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228600" y="990600"/>
            <a:ext cx="8629650" cy="0"/>
          </a:xfrm>
          <a:prstGeom prst="line">
            <a:avLst/>
          </a:prstGeom>
          <a:noFill/>
          <a:ln w="28575">
            <a:solidFill>
              <a:srgbClr val="008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27273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304800" y="258763"/>
            <a:ext cx="85534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rgbClr val="4D4D4D"/>
                </a:solidFill>
                <a:latin typeface="Calibri" pitchFamily="34" charset="0"/>
              </a:rPr>
              <a:t>Conclusions</a:t>
            </a:r>
            <a:endParaRPr lang="en-US" sz="4400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3080" name="Content Placeholder 2"/>
          <p:cNvSpPr txBox="1">
            <a:spLocks/>
          </p:cNvSpPr>
          <p:nvPr/>
        </p:nvSpPr>
        <p:spPr bwMode="auto">
          <a:xfrm>
            <a:off x="250371" y="10287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304800" y="1295400"/>
            <a:ext cx="85534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Apps have the potential to improve healthcare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Apps also have the potential to cause harm as they become increasingly integrated with the healthcare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 if low blood glucose values not recorded?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 if no one alerted about suicidal ideation?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Apps may not be being directed at patients who can benefit the most from them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Level of evidence to date appears to be limited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7950601" y="6143568"/>
            <a:ext cx="1035920" cy="591583"/>
            <a:chOff x="7950601" y="6143568"/>
            <a:chExt cx="1035920" cy="591583"/>
          </a:xfrm>
        </p:grpSpPr>
        <p:pic>
          <p:nvPicPr>
            <p:cNvPr id="8" name="Picture 100" descr="http://upload.wikimedia.org/wikipedia/en/thumb/8/80/Brigham_and_Womens_Hospital_logo.svg/878px-Brigham_and_Womens_Hospital_logo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0601" y="6143568"/>
              <a:ext cx="507236" cy="59158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2" descr="http://kaeser.hms.harvard.edu/pictures%20collection/logo_harvar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5937" y="6143568"/>
              <a:ext cx="490584" cy="5906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759207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228600" y="990600"/>
            <a:ext cx="8629650" cy="0"/>
          </a:xfrm>
          <a:prstGeom prst="line">
            <a:avLst/>
          </a:prstGeom>
          <a:noFill/>
          <a:ln w="28575">
            <a:solidFill>
              <a:srgbClr val="008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27273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304800" y="258763"/>
            <a:ext cx="85534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rgbClr val="4D4D4D"/>
                </a:solidFill>
                <a:latin typeface="Calibri" pitchFamily="34" charset="0"/>
              </a:rPr>
              <a:t>Team</a:t>
            </a:r>
            <a:endParaRPr lang="en-US" sz="4400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3080" name="Content Placeholder 2"/>
          <p:cNvSpPr txBox="1">
            <a:spLocks/>
          </p:cNvSpPr>
          <p:nvPr/>
        </p:nvSpPr>
        <p:spPr bwMode="auto">
          <a:xfrm>
            <a:off x="250371" y="10287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304800" y="1295400"/>
            <a:ext cx="85534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dirty="0" smtClean="0"/>
              <a:t>Karandeep Singh, M.D.</a:t>
            </a:r>
          </a:p>
          <a:p>
            <a:r>
              <a:rPr lang="en-US" sz="2400" dirty="0" smtClean="0"/>
              <a:t>Kaitlin </a:t>
            </a:r>
            <a:r>
              <a:rPr lang="en-US" sz="2400" dirty="0"/>
              <a:t>Drouin, M.S., M.A.</a:t>
            </a:r>
          </a:p>
          <a:p>
            <a:r>
              <a:rPr lang="en-US" sz="2400" dirty="0"/>
              <a:t>Lisa P. Newmark</a:t>
            </a:r>
          </a:p>
          <a:p>
            <a:r>
              <a:rPr lang="en-US" sz="2400" dirty="0"/>
              <a:t>Adam Landman, M.D., M.S., M.I.S., M.H.S.</a:t>
            </a:r>
          </a:p>
          <a:p>
            <a:r>
              <a:rPr lang="en-US" sz="2400" dirty="0"/>
              <a:t>Erika Pabo, M.D., M.B.A.</a:t>
            </a:r>
          </a:p>
          <a:p>
            <a:r>
              <a:rPr lang="en-US" sz="2400" dirty="0"/>
              <a:t>Jaeho Lee, Ph.D.</a:t>
            </a:r>
          </a:p>
          <a:p>
            <a:r>
              <a:rPr lang="en-US" sz="2400" dirty="0"/>
              <a:t>Ronen Rozenblum, Ph.D., M.P.H.</a:t>
            </a:r>
          </a:p>
          <a:p>
            <a:r>
              <a:rPr lang="en-US" sz="2400" dirty="0"/>
              <a:t>Elissa Klinger, M.S.</a:t>
            </a:r>
          </a:p>
          <a:p>
            <a:r>
              <a:rPr lang="en-US" sz="2400" dirty="0"/>
              <a:t>David W. Bates, M.D, M.Sc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Acknowledgments: Support for this research was provided by The Commonwealth </a:t>
            </a:r>
            <a:r>
              <a:rPr lang="en-US" sz="2400" dirty="0" smtClean="0"/>
              <a:t>Fund. The </a:t>
            </a:r>
            <a:r>
              <a:rPr lang="en-US" sz="2400" dirty="0"/>
              <a:t>views presented here are those of the </a:t>
            </a:r>
            <a:r>
              <a:rPr lang="en-US" sz="2400" dirty="0" smtClean="0"/>
              <a:t>authors </a:t>
            </a:r>
            <a:r>
              <a:rPr lang="en-US" sz="2400" dirty="0"/>
              <a:t>and not necessarily those of The Commonwealth Fund or its directors, officers, or staff.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7950601" y="6143568"/>
            <a:ext cx="1035920" cy="591583"/>
            <a:chOff x="7950601" y="6143568"/>
            <a:chExt cx="1035920" cy="591583"/>
          </a:xfrm>
        </p:grpSpPr>
        <p:pic>
          <p:nvPicPr>
            <p:cNvPr id="8" name="Picture 100" descr="http://upload.wikimedia.org/wikipedia/en/thumb/8/80/Brigham_and_Womens_Hospital_logo.svg/878px-Brigham_and_Womens_Hospital_logo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0601" y="6143568"/>
              <a:ext cx="507236" cy="59158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2" descr="http://kaeser.hms.harvard.edu/pictures%20collection/logo_harvar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5937" y="6143568"/>
              <a:ext cx="490584" cy="5906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798626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570" y="1458912"/>
            <a:ext cx="8771030" cy="4744983"/>
          </a:xfrm>
          <a:prstGeom prst="rect">
            <a:avLst/>
          </a:prstGeom>
        </p:spPr>
      </p:pic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228600" y="990600"/>
            <a:ext cx="8629650" cy="0"/>
          </a:xfrm>
          <a:prstGeom prst="line">
            <a:avLst/>
          </a:prstGeom>
          <a:noFill/>
          <a:ln w="28575">
            <a:solidFill>
              <a:srgbClr val="008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27273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304800" y="258763"/>
            <a:ext cx="85534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rgbClr val="4D4D4D"/>
                </a:solidFill>
                <a:latin typeface="Calibri" pitchFamily="34" charset="0"/>
              </a:rPr>
              <a:t>The Trajectory of Mobile Apps</a:t>
            </a:r>
            <a:endParaRPr lang="en-US" sz="4400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3080" name="Content Placeholder 2"/>
          <p:cNvSpPr txBox="1">
            <a:spLocks/>
          </p:cNvSpPr>
          <p:nvPr/>
        </p:nvSpPr>
        <p:spPr bwMode="auto">
          <a:xfrm>
            <a:off x="195649" y="1028204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304800" y="1092522"/>
            <a:ext cx="8382000" cy="40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As of 2013, 43,000+ </a:t>
            </a:r>
            <a:r>
              <a:rPr lang="en-US" sz="2000" dirty="0"/>
              <a:t>apps </a:t>
            </a:r>
            <a:r>
              <a:rPr lang="en-US" sz="2000" dirty="0" smtClean="0"/>
              <a:t>exist relating </a:t>
            </a:r>
            <a:r>
              <a:rPr lang="en-US" sz="2000" dirty="0"/>
              <a:t>to health or </a:t>
            </a:r>
            <a:r>
              <a:rPr lang="en-US" sz="2000" dirty="0" smtClean="0"/>
              <a:t>wellness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7950601" y="6143568"/>
            <a:ext cx="1035920" cy="591583"/>
            <a:chOff x="7950601" y="6143568"/>
            <a:chExt cx="1035920" cy="591583"/>
          </a:xfrm>
        </p:grpSpPr>
        <p:pic>
          <p:nvPicPr>
            <p:cNvPr id="8" name="Picture 100" descr="http://upload.wikimedia.org/wikipedia/en/thumb/8/80/Brigham_and_Womens_Hospital_logo.svg/878px-Brigham_and_Womens_Hospital_logo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0601" y="6143568"/>
              <a:ext cx="507236" cy="59158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2" descr="http://kaeser.hms.harvard.edu/pictures%20collection/logo_harvar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5937" y="6143568"/>
              <a:ext cx="490584" cy="5906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40957" y="6378141"/>
            <a:ext cx="791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IMS Institute for Healthcare Informatics. </a:t>
            </a:r>
            <a:r>
              <a:rPr lang="en-US" sz="1100" i="1" dirty="0"/>
              <a:t>Patient Apps for Improved Healthcare: From Novelty to Mainstream</a:t>
            </a:r>
            <a:r>
              <a:rPr lang="en-US" sz="1100" i="1" dirty="0" smtClean="0"/>
              <a:t>.</a:t>
            </a:r>
            <a:r>
              <a:rPr lang="en-US" sz="1100" dirty="0" smtClean="0"/>
              <a:t>; 2013</a:t>
            </a:r>
            <a:r>
              <a:rPr lang="en-US" sz="1100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077500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228600" y="990600"/>
            <a:ext cx="8629650" cy="0"/>
          </a:xfrm>
          <a:prstGeom prst="line">
            <a:avLst/>
          </a:prstGeom>
          <a:noFill/>
          <a:ln w="28575">
            <a:solidFill>
              <a:srgbClr val="008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27273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304800" y="258763"/>
            <a:ext cx="85534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rgbClr val="4D4D4D"/>
                </a:solidFill>
                <a:latin typeface="Calibri" pitchFamily="34" charset="0"/>
              </a:rPr>
              <a:t>Patient-Facing Mobile Apps</a:t>
            </a:r>
            <a:endParaRPr lang="en-US" sz="4400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3080" name="Content Placeholder 2"/>
          <p:cNvSpPr txBox="1">
            <a:spLocks/>
          </p:cNvSpPr>
          <p:nvPr/>
        </p:nvSpPr>
        <p:spPr bwMode="auto">
          <a:xfrm>
            <a:off x="250371" y="10287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304800" y="1295400"/>
            <a:ext cx="838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</a:t>
            </a:r>
            <a:r>
              <a:rPr lang="en-US" sz="2800" dirty="0" smtClean="0"/>
              <a:t>ittle </a:t>
            </a:r>
            <a:r>
              <a:rPr lang="en-US" sz="2800" dirty="0"/>
              <a:t>evidence exists that apps are being designed or deployed specifically for vulnerable </a:t>
            </a:r>
            <a:r>
              <a:rPr lang="en-US" sz="2800" dirty="0" smtClean="0"/>
              <a:t>populations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“Inverse </a:t>
            </a:r>
            <a:r>
              <a:rPr lang="en-US" sz="2800" dirty="0"/>
              <a:t>care </a:t>
            </a:r>
            <a:r>
              <a:rPr lang="en-US" sz="2800" dirty="0" smtClean="0"/>
              <a:t>law” suggests apps may increase disparities in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/>
              <a:t>The goal of </a:t>
            </a:r>
            <a:r>
              <a:rPr lang="en-US" sz="2800" dirty="0" smtClean="0"/>
              <a:t>our work is </a:t>
            </a:r>
            <a:r>
              <a:rPr lang="en-US" sz="2800" dirty="0"/>
              <a:t>to provide critical insight into the landscape of mobile applications in the care of vulnerable populations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000" dirty="0" smtClean="0"/>
              <a:t>Jameson </a:t>
            </a:r>
            <a:r>
              <a:rPr lang="en-US" sz="2000" dirty="0"/>
              <a:t>JE. Inverse care law. </a:t>
            </a:r>
            <a:r>
              <a:rPr lang="en-US" sz="2000" i="1" dirty="0"/>
              <a:t>Lancet</a:t>
            </a:r>
            <a:r>
              <a:rPr lang="en-US" sz="2000" dirty="0"/>
              <a:t>. 1971;1:648-649.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950601" y="6143568"/>
            <a:ext cx="1035920" cy="591583"/>
            <a:chOff x="7950601" y="6143568"/>
            <a:chExt cx="1035920" cy="591583"/>
          </a:xfrm>
        </p:grpSpPr>
        <p:pic>
          <p:nvPicPr>
            <p:cNvPr id="8" name="Picture 100" descr="http://upload.wikimedia.org/wikipedia/en/thumb/8/80/Brigham_and_Womens_Hospital_logo.svg/878px-Brigham_and_Womens_Hospital_logo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0601" y="6143568"/>
              <a:ext cx="507236" cy="59158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2" descr="http://kaeser.hms.harvard.edu/pictures%20collection/logo_harvar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5937" y="6143568"/>
              <a:ext cx="490584" cy="5906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659036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228600" y="990600"/>
            <a:ext cx="8629650" cy="0"/>
          </a:xfrm>
          <a:prstGeom prst="line">
            <a:avLst/>
          </a:prstGeom>
          <a:noFill/>
          <a:ln w="28575">
            <a:solidFill>
              <a:srgbClr val="008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27273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304800" y="258763"/>
            <a:ext cx="85534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rgbClr val="4D4D4D"/>
                </a:solidFill>
                <a:latin typeface="Calibri" pitchFamily="34" charset="0"/>
              </a:rPr>
              <a:t>Approach</a:t>
            </a:r>
            <a:endParaRPr lang="en-US" sz="4400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3080" name="Content Placeholder 2"/>
          <p:cNvSpPr txBox="1">
            <a:spLocks/>
          </p:cNvSpPr>
          <p:nvPr/>
        </p:nvSpPr>
        <p:spPr bwMode="auto">
          <a:xfrm>
            <a:off x="250371" y="10287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304800" y="1295400"/>
            <a:ext cx="838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 dirty="0" smtClean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950601" y="6143568"/>
            <a:ext cx="1035920" cy="591583"/>
            <a:chOff x="7950601" y="6143568"/>
            <a:chExt cx="1035920" cy="591583"/>
          </a:xfrm>
        </p:grpSpPr>
        <p:pic>
          <p:nvPicPr>
            <p:cNvPr id="8" name="Picture 100" descr="http://upload.wikimedia.org/wikipedia/en/thumb/8/80/Brigham_and_Womens_Hospital_logo.svg/878px-Brigham_and_Womens_Hospital_logo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0601" y="6143568"/>
              <a:ext cx="507236" cy="59158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2" descr="http://kaeser.hms.harvard.edu/pictures%20collection/logo_harvar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5937" y="6143568"/>
              <a:ext cx="490584" cy="5906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411133963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1894185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228600" y="990600"/>
            <a:ext cx="8629650" cy="0"/>
          </a:xfrm>
          <a:prstGeom prst="line">
            <a:avLst/>
          </a:prstGeom>
          <a:noFill/>
          <a:ln w="28575">
            <a:solidFill>
              <a:srgbClr val="008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27273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304800" y="258763"/>
            <a:ext cx="85534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rgbClr val="4D4D4D"/>
                </a:solidFill>
                <a:latin typeface="Calibri" pitchFamily="34" charset="0"/>
              </a:rPr>
              <a:t>Literature Review</a:t>
            </a:r>
            <a:endParaRPr lang="en-US" sz="4400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3080" name="Content Placeholder 2"/>
          <p:cNvSpPr txBox="1">
            <a:spLocks/>
          </p:cNvSpPr>
          <p:nvPr/>
        </p:nvSpPr>
        <p:spPr bwMode="auto">
          <a:xfrm>
            <a:off x="3722263" y="1126714"/>
            <a:ext cx="5135987" cy="119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dirty="0"/>
              <a:t>Studies </a:t>
            </a:r>
            <a:r>
              <a:rPr lang="en-US" sz="1600" dirty="0" smtClean="0"/>
              <a:t>were identified </a:t>
            </a:r>
            <a:r>
              <a:rPr lang="en-US" sz="1600" dirty="0"/>
              <a:t>by </a:t>
            </a:r>
            <a:r>
              <a:rPr lang="en-US" sz="1600" dirty="0" smtClean="0"/>
              <a:t>searching PubMed/Medline</a:t>
            </a:r>
            <a:r>
              <a:rPr lang="en-US" sz="1600" dirty="0"/>
              <a:t>, </a:t>
            </a:r>
            <a:r>
              <a:rPr lang="en-US" sz="1600" dirty="0" err="1"/>
              <a:t>Embase</a:t>
            </a:r>
            <a:r>
              <a:rPr lang="en-US" sz="1600" dirty="0"/>
              <a:t>, the Cochrane Central Register of Controlled Trials, Web of Science, and the NTIS Bibliographic Database from </a:t>
            </a:r>
            <a:r>
              <a:rPr lang="en-US" sz="1600" dirty="0" smtClean="0"/>
              <a:t>2008-2014.</a:t>
            </a:r>
            <a:endParaRPr lang="en-US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7950601" y="6143568"/>
            <a:ext cx="1035920" cy="591583"/>
            <a:chOff x="7950601" y="6143568"/>
            <a:chExt cx="1035920" cy="591583"/>
          </a:xfrm>
        </p:grpSpPr>
        <p:pic>
          <p:nvPicPr>
            <p:cNvPr id="8" name="Picture 100" descr="http://upload.wikimedia.org/wikipedia/en/thumb/8/80/Brigham_and_Womens_Hospital_logo.svg/878px-Brigham_and_Womens_Hospital_logo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0601" y="6143568"/>
              <a:ext cx="507236" cy="59158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2" descr="http://kaeser.hms.harvard.edu/pictures%20collection/logo_harvar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5937" y="6143568"/>
              <a:ext cx="490584" cy="5906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0998659"/>
              </p:ext>
            </p:extLst>
          </p:nvPr>
        </p:nvGraphicFramePr>
        <p:xfrm>
          <a:off x="4191002" y="2311688"/>
          <a:ext cx="4114800" cy="2362200"/>
        </p:xfrm>
        <a:graphic>
          <a:graphicData uri="http://schemas.openxmlformats.org/drawingml/2006/table">
            <a:tbl>
              <a:tblPr/>
              <a:tblGrid>
                <a:gridCol w="709448"/>
                <a:gridCol w="851338"/>
                <a:gridCol w="851338"/>
                <a:gridCol w="851338"/>
                <a:gridCol w="851338"/>
              </a:tblGrid>
              <a:tr h="429491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R2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177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R1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1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346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6460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8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596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7301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86400" y="4902488"/>
            <a:ext cx="187166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Kappa = 0.41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-219456" y="-201344"/>
            <a:ext cx="1353312" cy="1353312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228600" y="1266945"/>
            <a:ext cx="274947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7,301 titles and abstracts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33687" y="3817683"/>
            <a:ext cx="533400" cy="13716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367087" y="3806205"/>
            <a:ext cx="635073" cy="13945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67087" y="1636277"/>
            <a:ext cx="0" cy="218140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88859" y="191210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Selected by either</a:t>
            </a:r>
          </a:p>
          <a:p>
            <a:r>
              <a:rPr lang="en-US" dirty="0" smtClean="0"/>
              <a:t>of 2 reviewers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8816" y="5283213"/>
            <a:ext cx="126920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841</a:t>
            </a:r>
          </a:p>
          <a:p>
            <a:pPr algn="ctr"/>
            <a:r>
              <a:rPr lang="en-US" dirty="0" smtClean="0"/>
              <a:t>possibly original research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622931" y="5293133"/>
            <a:ext cx="126920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123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ossibly systematic review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513836" y="2909381"/>
            <a:ext cx="12692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6,337</a:t>
            </a:r>
          </a:p>
          <a:p>
            <a:pPr algn="ctr"/>
            <a:r>
              <a:rPr lang="en-US" dirty="0" smtClean="0"/>
              <a:t>irrelevant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335731" y="3221774"/>
            <a:ext cx="1068790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148437" y="5883377"/>
            <a:ext cx="89016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77195" y="5560211"/>
            <a:ext cx="2704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Full text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Abstraction of content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0531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228600" y="990600"/>
            <a:ext cx="8629650" cy="0"/>
          </a:xfrm>
          <a:prstGeom prst="line">
            <a:avLst/>
          </a:prstGeom>
          <a:noFill/>
          <a:ln w="28575">
            <a:solidFill>
              <a:srgbClr val="008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27273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304800" y="258763"/>
            <a:ext cx="85534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rgbClr val="4D4D4D"/>
                </a:solidFill>
                <a:latin typeface="Calibri" pitchFamily="34" charset="0"/>
              </a:rPr>
              <a:t>App Review</a:t>
            </a:r>
            <a:endParaRPr lang="en-US" sz="4400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3080" name="Content Placeholder 2"/>
          <p:cNvSpPr txBox="1">
            <a:spLocks/>
          </p:cNvSpPr>
          <p:nvPr/>
        </p:nvSpPr>
        <p:spPr bwMode="auto">
          <a:xfrm>
            <a:off x="250371" y="10287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304800" y="1295400"/>
            <a:ext cx="838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US" sz="2400" dirty="0"/>
              <a:t>We identified mobile applications targeting high-need high-cost patients in </a:t>
            </a:r>
            <a:r>
              <a:rPr lang="en-US" sz="2400" dirty="0" smtClean="0"/>
              <a:t>three ways:</a:t>
            </a:r>
          </a:p>
          <a:p>
            <a:pPr marL="342900" indent="-342900" hangingPunct="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914400" lvl="1" indent="-457200" hangingPunct="0">
              <a:buFont typeface="+mj-lt"/>
              <a:buAutoNum type="arabicPeriod"/>
            </a:pPr>
            <a:r>
              <a:rPr lang="en-US" sz="2400" dirty="0"/>
              <a:t>S</a:t>
            </a:r>
            <a:r>
              <a:rPr lang="en-US" sz="2400" dirty="0" smtClean="0"/>
              <a:t>ystematic </a:t>
            </a:r>
            <a:r>
              <a:rPr lang="en-US" sz="2400" dirty="0"/>
              <a:t>review of the iOS (“iTunes”) and Android (“Google Play”) app </a:t>
            </a:r>
            <a:r>
              <a:rPr lang="en-US" sz="2400" dirty="0" smtClean="0"/>
              <a:t>stores</a:t>
            </a:r>
          </a:p>
          <a:p>
            <a:pPr marL="914400" lvl="1" indent="-457200" hangingPunct="0">
              <a:buFont typeface="+mj-lt"/>
              <a:buAutoNum type="arabicPeriod"/>
            </a:pPr>
            <a:endParaRPr lang="en-US" sz="2400" dirty="0" smtClean="0"/>
          </a:p>
          <a:p>
            <a:pPr marL="914400" lvl="1" indent="-457200" hangingPunct="0">
              <a:buFont typeface="+mj-lt"/>
              <a:buAutoNum type="arabicPeriod"/>
            </a:pPr>
            <a:r>
              <a:rPr lang="en-US" sz="2400" dirty="0"/>
              <a:t>S</a:t>
            </a:r>
            <a:r>
              <a:rPr lang="en-US" sz="2400" dirty="0" smtClean="0"/>
              <a:t>ystematic </a:t>
            </a:r>
            <a:r>
              <a:rPr lang="en-US" sz="2400" dirty="0"/>
              <a:t>review of medical professional society </a:t>
            </a:r>
            <a:r>
              <a:rPr lang="en-US" sz="2400" dirty="0" smtClean="0"/>
              <a:t>websites</a:t>
            </a:r>
          </a:p>
          <a:p>
            <a:pPr marL="914400" lvl="1" indent="-457200" hangingPunct="0">
              <a:buFont typeface="+mj-lt"/>
              <a:buAutoNum type="arabicPeriod"/>
            </a:pPr>
            <a:endParaRPr lang="en-US" sz="2400" dirty="0" smtClean="0"/>
          </a:p>
          <a:p>
            <a:pPr marL="914400" lvl="1" indent="-457200" hangingPunct="0">
              <a:buFont typeface="+mj-lt"/>
              <a:buAutoNum type="arabicPeriod"/>
            </a:pPr>
            <a:r>
              <a:rPr lang="en-US" sz="2400" dirty="0" smtClean="0"/>
              <a:t>Asking experts to suggest apps 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7950601" y="6143568"/>
            <a:ext cx="1035920" cy="591583"/>
            <a:chOff x="7950601" y="6143568"/>
            <a:chExt cx="1035920" cy="591583"/>
          </a:xfrm>
        </p:grpSpPr>
        <p:pic>
          <p:nvPicPr>
            <p:cNvPr id="8" name="Picture 100" descr="http://upload.wikimedia.org/wikipedia/en/thumb/8/80/Brigham_and_Womens_Hospital_logo.svg/878px-Brigham_and_Womens_Hospital_logo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0601" y="6143568"/>
              <a:ext cx="507236" cy="59158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2" descr="http://kaeser.hms.harvard.edu/pictures%20collection/logo_harvar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5937" y="6143568"/>
              <a:ext cx="490584" cy="5906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/>
          <p:cNvSpPr/>
          <p:nvPr/>
        </p:nvSpPr>
        <p:spPr>
          <a:xfrm>
            <a:off x="-317834" y="-191510"/>
            <a:ext cx="1353312" cy="1353312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="" xmlns:p14="http://schemas.microsoft.com/office/powerpoint/2010/main" val="4164803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228600" y="990600"/>
            <a:ext cx="8629650" cy="0"/>
          </a:xfrm>
          <a:prstGeom prst="line">
            <a:avLst/>
          </a:prstGeom>
          <a:noFill/>
          <a:ln w="28575">
            <a:solidFill>
              <a:srgbClr val="008099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27273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304800" y="258763"/>
            <a:ext cx="85534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rgbClr val="4D4D4D"/>
                </a:solidFill>
                <a:latin typeface="Calibri" pitchFamily="34" charset="0"/>
              </a:rPr>
              <a:t>Systematic Search</a:t>
            </a:r>
            <a:endParaRPr lang="en-US" sz="4400" dirty="0">
              <a:solidFill>
                <a:srgbClr val="4D4D4D"/>
              </a:solidFill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950601" y="6143568"/>
            <a:ext cx="1035920" cy="591583"/>
            <a:chOff x="7950601" y="6143568"/>
            <a:chExt cx="1035920" cy="591583"/>
          </a:xfrm>
        </p:grpSpPr>
        <p:pic>
          <p:nvPicPr>
            <p:cNvPr id="8" name="Picture 100" descr="http://upload.wikimedia.org/wikipedia/en/thumb/8/80/Brigham_and_Womens_Hospital_logo.svg/878px-Brigham_and_Womens_Hospital_logo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0601" y="6143568"/>
              <a:ext cx="507236" cy="59158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2" descr="http://kaeser.hms.harvard.edu/pictures%20collection/logo_harvar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5937" y="6143568"/>
              <a:ext cx="490584" cy="5906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/>
          <p:cNvSpPr/>
          <p:nvPr/>
        </p:nvSpPr>
        <p:spPr>
          <a:xfrm>
            <a:off x="-317834" y="-191510"/>
            <a:ext cx="1353312" cy="1353312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3152705"/>
              </p:ext>
            </p:extLst>
          </p:nvPr>
        </p:nvGraphicFramePr>
        <p:xfrm>
          <a:off x="0" y="1447800"/>
          <a:ext cx="3726180" cy="34671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133600"/>
                <a:gridCol w="685800"/>
                <a:gridCol w="90678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iOS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Android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Apps Considered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946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1173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Not </a:t>
                      </a:r>
                      <a:r>
                        <a:rPr lang="en-US" sz="1400" b="0" dirty="0" smtClean="0">
                          <a:effectLst/>
                        </a:rPr>
                        <a:t>a healthcare</a:t>
                      </a:r>
                      <a:r>
                        <a:rPr lang="en-US" sz="1400" b="0" baseline="0" dirty="0" smtClean="0">
                          <a:effectLst/>
                        </a:rPr>
                        <a:t> app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346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319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Not patient-facing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Not in English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Highly similar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Limited engagement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551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Peripherally related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Poor ratings or reviews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Last updated before 2014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Other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Possibly Useful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152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708275" y="249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="" xmlns:p14="http://schemas.microsoft.com/office/powerpoint/2010/main" val="4195269178"/>
              </p:ext>
            </p:extLst>
          </p:nvPr>
        </p:nvGraphicFramePr>
        <p:xfrm>
          <a:off x="3810000" y="1622108"/>
          <a:ext cx="5334000" cy="2797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Curved Up Arrow 1"/>
          <p:cNvSpPr/>
          <p:nvPr/>
        </p:nvSpPr>
        <p:spPr>
          <a:xfrm>
            <a:off x="3514725" y="4624388"/>
            <a:ext cx="2057400" cy="914400"/>
          </a:xfrm>
          <a:prstGeom prst="curved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048000"/>
            <a:ext cx="3733800" cy="15763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6563317"/>
              </p:ext>
            </p:extLst>
          </p:nvPr>
        </p:nvGraphicFramePr>
        <p:xfrm>
          <a:off x="76200" y="5992551"/>
          <a:ext cx="5029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iOS</a:t>
                      </a:r>
                      <a:r>
                        <a:rPr lang="en-US" baseline="0" dirty="0" smtClean="0"/>
                        <a:t>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Android</a:t>
                      </a:r>
                      <a:r>
                        <a:rPr lang="en-US" baseline="0" dirty="0" smtClean="0"/>
                        <a:t> only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Down Arrow 11"/>
          <p:cNvSpPr/>
          <p:nvPr/>
        </p:nvSpPr>
        <p:spPr>
          <a:xfrm>
            <a:off x="2606675" y="4991732"/>
            <a:ext cx="609600" cy="875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93522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228600" y="990600"/>
            <a:ext cx="8629650" cy="0"/>
          </a:xfrm>
          <a:prstGeom prst="line">
            <a:avLst/>
          </a:prstGeom>
          <a:noFill/>
          <a:ln w="28575">
            <a:solidFill>
              <a:srgbClr val="008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27273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304800" y="258763"/>
            <a:ext cx="85534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rgbClr val="4D4D4D"/>
                </a:solidFill>
                <a:latin typeface="Calibri" pitchFamily="34" charset="0"/>
              </a:rPr>
              <a:t>Professional Society Search</a:t>
            </a:r>
            <a:endParaRPr lang="en-US" sz="4400" dirty="0">
              <a:solidFill>
                <a:srgbClr val="4D4D4D"/>
              </a:solidFill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950601" y="6143568"/>
            <a:ext cx="1035920" cy="591583"/>
            <a:chOff x="7950601" y="6143568"/>
            <a:chExt cx="1035920" cy="591583"/>
          </a:xfrm>
        </p:grpSpPr>
        <p:pic>
          <p:nvPicPr>
            <p:cNvPr id="8" name="Picture 100" descr="http://upload.wikimedia.org/wikipedia/en/thumb/8/80/Brigham_and_Womens_Hospital_logo.svg/878px-Brigham_and_Womens_Hospital_logo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0601" y="6143568"/>
              <a:ext cx="507236" cy="59158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2" descr="http://kaeser.hms.harvard.edu/pictures%20collection/logo_harvar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5937" y="6143568"/>
              <a:ext cx="490584" cy="5906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/>
          <p:cNvSpPr/>
          <p:nvPr/>
        </p:nvSpPr>
        <p:spPr>
          <a:xfrm>
            <a:off x="-317834" y="-191510"/>
            <a:ext cx="1353312" cy="1353312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180990128"/>
              </p:ext>
            </p:extLst>
          </p:nvPr>
        </p:nvGraphicFramePr>
        <p:xfrm>
          <a:off x="304800" y="1161802"/>
          <a:ext cx="8394226" cy="473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2468836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228600" y="990600"/>
            <a:ext cx="8629650" cy="0"/>
          </a:xfrm>
          <a:prstGeom prst="line">
            <a:avLst/>
          </a:prstGeom>
          <a:noFill/>
          <a:ln w="28575">
            <a:solidFill>
              <a:srgbClr val="008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27273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304800" y="258763"/>
            <a:ext cx="85534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rgbClr val="4D4D4D"/>
                </a:solidFill>
                <a:latin typeface="Calibri" pitchFamily="34" charset="0"/>
              </a:rPr>
              <a:t>Preliminary Findings</a:t>
            </a:r>
            <a:endParaRPr lang="en-US" sz="4400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3080" name="Content Placeholder 2"/>
          <p:cNvSpPr txBox="1">
            <a:spLocks/>
          </p:cNvSpPr>
          <p:nvPr/>
        </p:nvSpPr>
        <p:spPr bwMode="auto">
          <a:xfrm>
            <a:off x="250371" y="10287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950601" y="6143568"/>
            <a:ext cx="1035920" cy="591583"/>
            <a:chOff x="7950601" y="6143568"/>
            <a:chExt cx="1035920" cy="591583"/>
          </a:xfrm>
        </p:grpSpPr>
        <p:pic>
          <p:nvPicPr>
            <p:cNvPr id="8" name="Picture 100" descr="http://upload.wikimedia.org/wikipedia/en/thumb/8/80/Brigham_and_Womens_Hospital_logo.svg/878px-Brigham_and_Womens_Hospital_logo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0601" y="6143568"/>
              <a:ext cx="507236" cy="59158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2" descr="http://kaeser.hms.harvard.edu/pictures%20collection/logo_harvar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5937" y="6143568"/>
              <a:ext cx="490584" cy="5906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/>
          <p:cNvSpPr/>
          <p:nvPr/>
        </p:nvSpPr>
        <p:spPr>
          <a:xfrm>
            <a:off x="-317834" y="-191510"/>
            <a:ext cx="1353312" cy="1353312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66376175"/>
              </p:ext>
            </p:extLst>
          </p:nvPr>
        </p:nvGraphicFramePr>
        <p:xfrm>
          <a:off x="228599" y="1161802"/>
          <a:ext cx="8757921" cy="4857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144684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6553</TotalTime>
  <Words>592</Words>
  <Application>Microsoft Office PowerPoint</Application>
  <PresentationFormat>On-screen Show (4:3)</PresentationFormat>
  <Paragraphs>158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Powerpoint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Partners HealthCare System,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Partners Information Systems</dc:creator>
  <cp:lastModifiedBy>Partners Information Systems</cp:lastModifiedBy>
  <cp:revision>289</cp:revision>
  <dcterms:created xsi:type="dcterms:W3CDTF">2013-10-30T15:27:28Z</dcterms:created>
  <dcterms:modified xsi:type="dcterms:W3CDTF">2015-05-14T21:08:28Z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-1221542439</vt:i4>
  </property>
  <property fmtid="{D5CDD505-2E9C-101B-9397-08002B2CF9AE}" pid="3" name="_NewReviewCycle">
    <vt:lpwstr/>
  </property>
  <property fmtid="{D5CDD505-2E9C-101B-9397-08002B2CF9AE}" pid="4" name="_EmailSubject">
    <vt:lpwstr>Time Sensitive: Planning the May 26th Webinar on mHealth as breakthrough opportunities to make a difference in people's health and healthcare</vt:lpwstr>
  </property>
  <property fmtid="{D5CDD505-2E9C-101B-9397-08002B2CF9AE}" pid="5" name="_AuthorEmail">
    <vt:lpwstr>DBATES@PARTNERS.ORG</vt:lpwstr>
  </property>
  <property fmtid="{D5CDD505-2E9C-101B-9397-08002B2CF9AE}" pid="6" name="_AuthorEmailDisplayName">
    <vt:lpwstr>Bates, David Westfall,M.D.</vt:lpwstr>
  </property>
</Properties>
</file>