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138E6-84A5-446D-9AE3-F03F1341B991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AFA71-BC89-4902-9FA3-419E044E0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27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CBB35-7A48-4DFE-9894-12A130CD07F0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80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3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025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8763"/>
            <a:ext cx="9140825" cy="731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31775" y="1066800"/>
            <a:ext cx="4265613" cy="5027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066800"/>
            <a:ext cx="4265612" cy="5027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36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1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1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8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2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1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381000"/>
            <a:ext cx="9144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Trebuchet MS" charset="0"/>
              </a:defRPr>
            </a:lvl1pPr>
          </a:lstStyle>
          <a:p>
            <a:fld id="{30A6234E-C391-4DFE-8711-E8BD7F3EF405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762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i="1" dirty="0">
                <a:solidFill>
                  <a:schemeClr val="bg2">
                    <a:lumMod val="50000"/>
                  </a:schemeClr>
                </a:solidFill>
                <a:latin typeface="Corbel" pitchFamily="34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5791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E1EC91FB-50D1-44F5-AD85-C77905E961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94084" y="6401066"/>
            <a:ext cx="7467600" cy="27699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r"/>
            <a:r>
              <a:rPr lang="en-US" sz="1200" dirty="0">
                <a:solidFill>
                  <a:srgbClr val="002447"/>
                </a:solidFill>
                <a:latin typeface="Eras Medium ITC" pitchFamily="34" charset="0"/>
              </a:rPr>
              <a:t>A Private Foundation Working Toward a High Performance Health System</a:t>
            </a:r>
            <a:endParaRPr lang="en-US" sz="1200" dirty="0">
              <a:latin typeface="Eras Medium ITC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286000" y="6376201"/>
            <a:ext cx="6019800" cy="0"/>
          </a:xfrm>
          <a:prstGeom prst="line">
            <a:avLst/>
          </a:prstGeom>
          <a:ln w="15875">
            <a:solidFill>
              <a:srgbClr val="D6A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8305800" y="6033301"/>
            <a:ext cx="685800" cy="685800"/>
          </a:xfrm>
          <a:prstGeom prst="ellipse">
            <a:avLst/>
          </a:prstGeom>
          <a:blipFill>
            <a:blip r:embed="rId14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23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ebuchet MS"/>
          <a:ea typeface="ＭＳ Ｐゴシック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Corbel" pitchFamily="34" charset="0"/>
          <a:ea typeface="ＭＳ Ｐゴシック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Corbel" pitchFamily="34" charset="0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Corbel" pitchFamily="34" charset="0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orbel" pitchFamily="34" charset="0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orbel" pitchFamily="34" charset="0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34815" y="1398538"/>
            <a:ext cx="9144000" cy="2308324"/>
          </a:xfrm>
        </p:spPr>
        <p:txBody>
          <a:bodyPr/>
          <a:lstStyle/>
          <a:p>
            <a:r>
              <a:rPr lang="en-US" sz="3600" b="1" dirty="0" smtClean="0"/>
              <a:t>The Commonwealth Fund </a:t>
            </a:r>
            <a:br>
              <a:rPr lang="en-US" sz="3600" b="1" dirty="0" smtClean="0"/>
            </a:br>
            <a:r>
              <a:rPr lang="en-US" sz="3600" b="1" dirty="0" smtClean="0"/>
              <a:t>2013 International Health Policy Survey </a:t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Experiences </a:t>
            </a:r>
            <a:r>
              <a:rPr lang="en-US" sz="3600" b="1" dirty="0"/>
              <a:t>in Eleven Countries</a:t>
            </a:r>
            <a:endParaRPr lang="en-US" sz="3600" b="1" dirty="0" smtClean="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436685" y="4724400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/>
              <a:t>Robin Osborn, Moderator</a:t>
            </a: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 smtClean="0"/>
          </a:p>
          <a:p>
            <a:pPr algn="ctr">
              <a:spcBef>
                <a:spcPts val="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Commonwealth </a:t>
            </a:r>
            <a:r>
              <a:rPr lang="en-US" sz="2400" dirty="0" smtClean="0"/>
              <a:t>Fund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/>
              <a:t>May 7, 2014</a:t>
            </a:r>
          </a:p>
        </p:txBody>
      </p:sp>
    </p:spTree>
    <p:extLst>
      <p:ext uri="{BB962C8B-B14F-4D97-AF65-F5344CB8AC3E}">
        <p14:creationId xmlns:p14="http://schemas.microsoft.com/office/powerpoint/2010/main" val="387398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6988" y="5184874"/>
            <a:ext cx="294901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cs typeface="Arial" pitchFamily="34" charset="0"/>
              </a:rPr>
              <a:t>Ab Klink, Ph.D.</a:t>
            </a:r>
          </a:p>
          <a:p>
            <a:pPr algn="ctr"/>
            <a:r>
              <a:rPr lang="en-US" sz="1200" b="0" dirty="0" smtClean="0">
                <a:cs typeface="Arial" pitchFamily="34" charset="0"/>
              </a:rPr>
              <a:t>Professor, </a:t>
            </a:r>
            <a:r>
              <a:rPr lang="en-US" sz="1200" dirty="0" smtClean="0">
                <a:cs typeface="Arial" pitchFamily="34" charset="0"/>
              </a:rPr>
              <a:t>VU University Amsterdam,</a:t>
            </a:r>
          </a:p>
          <a:p>
            <a:pPr algn="ctr"/>
            <a:r>
              <a:rPr lang="en-US" sz="1200" dirty="0" smtClean="0">
                <a:cs typeface="Arial" pitchFamily="34" charset="0"/>
              </a:rPr>
              <a:t>Former Minister of Health, Welfare and Sport (Netherlands)</a:t>
            </a:r>
          </a:p>
        </p:txBody>
      </p:sp>
      <p:pic>
        <p:nvPicPr>
          <p:cNvPr id="1028" name="Picture 4" descr="Robin Osbor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8364" b="1537"/>
          <a:stretch/>
        </p:blipFill>
        <p:spPr bwMode="auto">
          <a:xfrm>
            <a:off x="2313942" y="914400"/>
            <a:ext cx="128016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66800" y="2514600"/>
            <a:ext cx="37338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cs typeface="Arial" pitchFamily="34" charset="0"/>
              </a:rPr>
              <a:t>Robin Osborn</a:t>
            </a:r>
          </a:p>
          <a:p>
            <a:pPr algn="ctr"/>
            <a:r>
              <a:rPr lang="en-US" sz="1300" b="0" dirty="0" smtClean="0">
                <a:cs typeface="Arial" pitchFamily="34" charset="0"/>
              </a:rPr>
              <a:t>Vice President and Director</a:t>
            </a:r>
          </a:p>
          <a:p>
            <a:pPr algn="ctr"/>
            <a:r>
              <a:rPr lang="en-US" sz="1300" b="0" dirty="0" smtClean="0">
                <a:cs typeface="Arial" pitchFamily="34" charset="0"/>
              </a:rPr>
              <a:t>International Health Policy and Practice Innovations,</a:t>
            </a:r>
          </a:p>
          <a:p>
            <a:pPr algn="ctr"/>
            <a:r>
              <a:rPr lang="en-US" sz="1300" b="0" dirty="0" smtClean="0">
                <a:cs typeface="Arial" pitchFamily="34" charset="0"/>
              </a:rPr>
              <a:t>The Commonwealth Fund</a:t>
            </a:r>
          </a:p>
          <a:p>
            <a:pPr algn="ctr"/>
            <a:r>
              <a:rPr lang="en-US" sz="1300" dirty="0">
                <a:cs typeface="Arial" pitchFamily="34" charset="0"/>
              </a:rPr>
              <a:t>(Moderator</a:t>
            </a:r>
            <a:r>
              <a:rPr lang="en-US" sz="1300" dirty="0" smtClean="0">
                <a:cs typeface="Arial" pitchFamily="34" charset="0"/>
              </a:rPr>
              <a:t>)</a:t>
            </a:r>
            <a:endParaRPr lang="en-US" sz="1300" dirty="0"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00600" y="2526043"/>
            <a:ext cx="2819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cs typeface="Arial" pitchFamily="34" charset="0"/>
              </a:rPr>
              <a:t>Cathy Schoen</a:t>
            </a:r>
          </a:p>
          <a:p>
            <a:pPr algn="ctr"/>
            <a:r>
              <a:rPr lang="en-US" sz="1300" b="0" dirty="0" smtClean="0">
                <a:cs typeface="Arial" pitchFamily="34" charset="0"/>
              </a:rPr>
              <a:t>Senior Vice President for Policy, Research, and Evaluation,</a:t>
            </a:r>
          </a:p>
          <a:p>
            <a:pPr algn="ctr"/>
            <a:r>
              <a:rPr lang="en-US" sz="1300" b="0" dirty="0" smtClean="0">
                <a:cs typeface="Arial" pitchFamily="34" charset="0"/>
              </a:rPr>
              <a:t>The Commonwealth Fund</a:t>
            </a:r>
            <a:endParaRPr lang="en-US" sz="1300" b="0" dirty="0"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" y="5196025"/>
            <a:ext cx="3428083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cs typeface="Arial" pitchFamily="34" charset="0"/>
              </a:rPr>
              <a:t>Peter C. Smith</a:t>
            </a:r>
          </a:p>
          <a:p>
            <a:pPr algn="ctr"/>
            <a:r>
              <a:rPr lang="en-US" sz="1200" dirty="0" smtClean="0">
                <a:cs typeface="Arial" pitchFamily="34" charset="0"/>
              </a:rPr>
              <a:t>Emeritus Professor of Health Policy </a:t>
            </a:r>
          </a:p>
          <a:p>
            <a:pPr algn="ctr"/>
            <a:r>
              <a:rPr lang="en-US" sz="1200" dirty="0" smtClean="0">
                <a:cs typeface="Arial" pitchFamily="34" charset="0"/>
              </a:rPr>
              <a:t>Imperial College Business School</a:t>
            </a:r>
            <a:endParaRPr lang="en-US" sz="1200" dirty="0"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68102" y="5084847"/>
            <a:ext cx="317589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 smtClean="0">
                <a:cs typeface="Arial" pitchFamily="34" charset="0"/>
              </a:rPr>
              <a:t>Isabelle Durand-</a:t>
            </a:r>
            <a:r>
              <a:rPr lang="en-US" sz="1300" b="1" dirty="0" err="1" smtClean="0">
                <a:cs typeface="Arial" pitchFamily="34" charset="0"/>
              </a:rPr>
              <a:t>Zaleski</a:t>
            </a:r>
            <a:r>
              <a:rPr lang="en-US" sz="1300" b="1" dirty="0" smtClean="0">
                <a:cs typeface="Arial" pitchFamily="34" charset="0"/>
              </a:rPr>
              <a:t>, M.D., Ph.D.</a:t>
            </a:r>
            <a:r>
              <a:rPr lang="en-GB" sz="1400" dirty="0"/>
              <a:t> </a:t>
            </a:r>
            <a:endParaRPr lang="en-GB" sz="1400" dirty="0" smtClean="0"/>
          </a:p>
          <a:p>
            <a:pPr algn="ctr"/>
            <a:r>
              <a:rPr lang="en-GB" sz="1200" dirty="0" smtClean="0"/>
              <a:t>Head, Paris </a:t>
            </a:r>
            <a:r>
              <a:rPr lang="en-GB" sz="1200" dirty="0"/>
              <a:t>Health Economics and</a:t>
            </a:r>
            <a:endParaRPr lang="en-US" sz="1200" dirty="0"/>
          </a:p>
          <a:p>
            <a:pPr algn="ctr"/>
            <a:r>
              <a:rPr lang="en-GB" sz="1200" dirty="0"/>
              <a:t>Health Services Research </a:t>
            </a:r>
            <a:r>
              <a:rPr lang="en-GB" sz="1200" dirty="0" smtClean="0"/>
              <a:t>Unit;</a:t>
            </a:r>
          </a:p>
          <a:p>
            <a:pPr algn="ctr"/>
            <a:r>
              <a:rPr lang="en-GB" sz="1200" dirty="0" smtClean="0"/>
              <a:t>Head, Public </a:t>
            </a:r>
            <a:r>
              <a:rPr lang="en-GB" sz="1200" dirty="0"/>
              <a:t>Health Department</a:t>
            </a:r>
            <a:endParaRPr lang="en-US" sz="1200" dirty="0"/>
          </a:p>
          <a:p>
            <a:pPr algn="ctr"/>
            <a:r>
              <a:rPr lang="en-GB" sz="1200" dirty="0"/>
              <a:t>of the Henri </a:t>
            </a:r>
            <a:r>
              <a:rPr lang="en-GB" sz="1200" dirty="0" err="1"/>
              <a:t>Mondor</a:t>
            </a:r>
            <a:r>
              <a:rPr lang="en-GB" sz="1200" dirty="0"/>
              <a:t> teaching </a:t>
            </a:r>
            <a:r>
              <a:rPr lang="en-GB" sz="1200" dirty="0" smtClean="0"/>
              <a:t>hospital</a:t>
            </a:r>
            <a:endParaRPr lang="en-US" sz="1200" b="1" dirty="0" smtClean="0">
              <a:cs typeface="Arial" pitchFamily="34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0" y="76200"/>
            <a:ext cx="9144000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0">
                <a:solidFill>
                  <a:schemeClr val="tx2"/>
                </a:solidFill>
                <a:latin typeface="+mj-lt"/>
                <a:ea typeface="ＭＳ Ｐゴシック" charset="-128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dirty="0" smtClean="0">
                <a:latin typeface="Trebuchet MS" pitchFamily="34" charset="0"/>
              </a:rPr>
              <a:t>Today’s </a:t>
            </a:r>
            <a:r>
              <a:rPr lang="en-US" b="1" dirty="0">
                <a:latin typeface="Trebuchet MS" pitchFamily="34" charset="0"/>
              </a:rPr>
              <a:t>Webinar Presenters</a:t>
            </a:r>
            <a:endParaRPr lang="en-US" b="1" u="sng" dirty="0">
              <a:latin typeface="Trebuchet MS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2" t="1249" r="13662" b="-1249"/>
          <a:stretch/>
        </p:blipFill>
        <p:spPr bwMode="auto">
          <a:xfrm>
            <a:off x="6844217" y="3644378"/>
            <a:ext cx="1280160" cy="1463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http://www.fsw.vu.nl/nl/Images/Ab-Klink-web_tcm30-241217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99"/>
          <a:stretch/>
        </p:blipFill>
        <p:spPr bwMode="auto">
          <a:xfrm>
            <a:off x="3959924" y="3661867"/>
            <a:ext cx="1276350" cy="1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" descr="peter.smith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4394"/>
          <a:stretch/>
        </p:blipFill>
        <p:spPr bwMode="auto">
          <a:xfrm>
            <a:off x="947869" y="3730508"/>
            <a:ext cx="1280160" cy="1465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Cathy Schoen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3" t="-1575" r="4110" b="1573"/>
          <a:stretch/>
        </p:blipFill>
        <p:spPr bwMode="auto">
          <a:xfrm>
            <a:off x="5562910" y="914400"/>
            <a:ext cx="128016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54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EC94D4-1AEC-45CC-A743-17A21441EE70}" type="slidenum">
              <a:rPr lang="en-US"/>
              <a:pPr/>
              <a:t>3</a:t>
            </a:fld>
            <a:endParaRPr lang="en-US"/>
          </a:p>
        </p:txBody>
      </p:sp>
      <p:sp>
        <p:nvSpPr>
          <p:cNvPr id="50179" name="Slide Number Placeholder 3"/>
          <p:cNvSpPr txBox="1">
            <a:spLocks noGrp="1"/>
          </p:cNvSpPr>
          <p:nvPr/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DADD223C-C9F0-47A5-9D0C-29BBC305A367}" type="slidenum">
              <a:rPr lang="en-US" sz="1400" b="0">
                <a:cs typeface="Arial" charset="0"/>
              </a:rPr>
              <a:pPr algn="r"/>
              <a:t>3</a:t>
            </a:fld>
            <a:endParaRPr lang="en-US" sz="1400" b="0">
              <a:cs typeface="Arial" charset="0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  <a:noFill/>
        </p:spPr>
        <p:txBody>
          <a:bodyPr anchor="ctr" anchorCtr="1"/>
          <a:lstStyle/>
          <a:p>
            <a:pPr eaLnBrk="1" hangingPunct="1"/>
            <a:r>
              <a:rPr lang="en-US" sz="2400" dirty="0" smtClean="0"/>
              <a:t>Acknowledgments and </a:t>
            </a:r>
            <a:r>
              <a:rPr lang="en-US" sz="2400" dirty="0" err="1" smtClean="0"/>
              <a:t>Cofunders</a:t>
            </a:r>
            <a:endParaRPr lang="en-US" sz="2400" dirty="0" smtClean="0"/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9160" y="914400"/>
            <a:ext cx="8534400" cy="4493538"/>
          </a:xfrm>
          <a:noFill/>
        </p:spPr>
        <p:txBody>
          <a:bodyPr/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Australia: New South Wales Bureau of Health Information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Canada: Health Council of Canada, Health Quality Ontario, </a:t>
            </a:r>
            <a:r>
              <a:rPr lang="en-US" sz="1800" dirty="0" err="1"/>
              <a:t>Commissaire</a:t>
            </a:r>
            <a:r>
              <a:rPr lang="en-US" sz="1800" dirty="0"/>
              <a:t> à la Santé et au Bien–</a:t>
            </a:r>
            <a:r>
              <a:rPr lang="en-US" sz="1800" dirty="0" err="1"/>
              <a:t>être</a:t>
            </a:r>
            <a:r>
              <a:rPr lang="en-US" sz="1800" dirty="0"/>
              <a:t> du Québec, Health Quality Council of Alberta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France: Haute </a:t>
            </a:r>
            <a:r>
              <a:rPr lang="en-US" sz="1800" dirty="0" err="1"/>
              <a:t>Autorité</a:t>
            </a:r>
            <a:r>
              <a:rPr lang="en-US" sz="1800" dirty="0"/>
              <a:t> de Santé (HAS), </a:t>
            </a:r>
            <a:r>
              <a:rPr lang="en-US" sz="1800" dirty="0" err="1"/>
              <a:t>Caisse</a:t>
            </a:r>
            <a:r>
              <a:rPr lang="en-US" sz="1800" dirty="0"/>
              <a:t> </a:t>
            </a:r>
            <a:r>
              <a:rPr lang="en-US" sz="1800" dirty="0" err="1"/>
              <a:t>Nationale</a:t>
            </a:r>
            <a:r>
              <a:rPr lang="en-US" sz="1800" dirty="0"/>
              <a:t> de </a:t>
            </a:r>
            <a:r>
              <a:rPr lang="en-US" sz="1800" dirty="0" err="1"/>
              <a:t>l’Assurance</a:t>
            </a:r>
            <a:r>
              <a:rPr lang="en-US" sz="1800" dirty="0"/>
              <a:t> </a:t>
            </a:r>
            <a:r>
              <a:rPr lang="en-US" sz="1800" dirty="0" err="1"/>
              <a:t>Maladie</a:t>
            </a:r>
            <a:r>
              <a:rPr lang="en-US" sz="1800" dirty="0"/>
              <a:t> des </a:t>
            </a:r>
            <a:r>
              <a:rPr lang="en-US" sz="1800" dirty="0" err="1"/>
              <a:t>Travailleurs</a:t>
            </a:r>
            <a:r>
              <a:rPr lang="en-US" sz="1800" dirty="0"/>
              <a:t> </a:t>
            </a:r>
            <a:r>
              <a:rPr lang="en-US" sz="1800" dirty="0" err="1"/>
              <a:t>Salariés</a:t>
            </a:r>
            <a:r>
              <a:rPr lang="en-US" sz="1800" dirty="0"/>
              <a:t> (CNAMTS)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Germany: Federal Ministry of Health, BQS Institute for Quality and </a:t>
            </a:r>
            <a:br>
              <a:rPr lang="en-US" sz="1800" dirty="0"/>
            </a:br>
            <a:r>
              <a:rPr lang="en-US" sz="1800" dirty="0"/>
              <a:t>Patient Safety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Netherlands: Dutch Ministry of Health, Welfare and Sport, and Scientific Institute for Quality of Healthcare (IQ Healthcare)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Norway: Norwegian Knowledge Centre for the Health Services 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Sweden: Swedish Ministry of Health and Social Affairs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1800" dirty="0"/>
              <a:t>Switzerland: Federal Office of Public Health</a:t>
            </a:r>
          </a:p>
        </p:txBody>
      </p:sp>
    </p:spTree>
    <p:extLst>
      <p:ext uri="{BB962C8B-B14F-4D97-AF65-F5344CB8AC3E}">
        <p14:creationId xmlns:p14="http://schemas.microsoft.com/office/powerpoint/2010/main" val="313429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- Commonwealth Fund - Medium blue with tag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- Commonwealth Fund - Medium blue with tagline</Template>
  <TotalTime>150</TotalTime>
  <Words>189</Words>
  <Application>Microsoft Office PowerPoint</Application>
  <PresentationFormat>On-screen Show (4:3)</PresentationFormat>
  <Paragraphs>37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Template - Commonwealth Fund - Medium blue with tagline</vt:lpstr>
      <vt:lpstr>The Commonwealth Fund  2013 International Health Policy Survey   Experiences in Eleven Countries</vt:lpstr>
      <vt:lpstr>PowerPoint Presentation</vt:lpstr>
      <vt:lpstr>Acknowledgments and Cofunders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Commonwealth Fund  2012 International Health Policy Survey   On the Frontline: Primary Care Doctors Experiences in Eleven Countries</dc:title>
  <dc:creator>Christine F. Haran</dc:creator>
  <cp:lastModifiedBy>Gabrielle Wuolo</cp:lastModifiedBy>
  <cp:revision>23</cp:revision>
  <dcterms:created xsi:type="dcterms:W3CDTF">2013-02-04T15:56:48Z</dcterms:created>
  <dcterms:modified xsi:type="dcterms:W3CDTF">2014-04-28T13:20:03Z</dcterms:modified>
</cp:coreProperties>
</file>