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64" r:id="rId5"/>
    <p:sldId id="263" r:id="rId6"/>
    <p:sldId id="261" r:id="rId7"/>
    <p:sldId id="265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117" d="100"/>
          <a:sy n="117" d="100"/>
        </p:scale>
        <p:origin x="-10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D53E8-0C17-4F05-84E9-3DD486AD1639}" type="datetimeFigureOut">
              <a:rPr lang="en-US" smtClean="0"/>
              <a:t>1/18/2014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0B363-A440-4E30-8092-F36F4E391D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223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D53E8-0C17-4F05-84E9-3DD486AD1639}" type="datetimeFigureOut">
              <a:rPr lang="en-US" smtClean="0"/>
              <a:t>1/18/2014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0B363-A440-4E30-8092-F36F4E391D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930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D53E8-0C17-4F05-84E9-3DD486AD1639}" type="datetimeFigureOut">
              <a:rPr lang="en-US" smtClean="0"/>
              <a:t>1/18/2014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0B363-A440-4E30-8092-F36F4E391D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5970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D53E8-0C17-4F05-84E9-3DD486AD1639}" type="datetimeFigureOut">
              <a:rPr lang="en-US" smtClean="0"/>
              <a:t>1/18/2014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0B363-A440-4E30-8092-F36F4E391DD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89488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D53E8-0C17-4F05-84E9-3DD486AD1639}" type="datetimeFigureOut">
              <a:rPr lang="en-US" smtClean="0"/>
              <a:t>1/18/2014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0B363-A440-4E30-8092-F36F4E391D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02228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D53E8-0C17-4F05-84E9-3DD486AD1639}" type="datetimeFigureOut">
              <a:rPr lang="en-US" smtClean="0"/>
              <a:t>1/18/2014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0B363-A440-4E30-8092-F36F4E391D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3520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D53E8-0C17-4F05-84E9-3DD486AD1639}" type="datetimeFigureOut">
              <a:rPr lang="en-US" smtClean="0"/>
              <a:t>1/18/2014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0B363-A440-4E30-8092-F36F4E391D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4273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D53E8-0C17-4F05-84E9-3DD486AD1639}" type="datetimeFigureOut">
              <a:rPr lang="en-US" smtClean="0"/>
              <a:t>1/18/2014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0B363-A440-4E30-8092-F36F4E391D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6403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D53E8-0C17-4F05-84E9-3DD486AD1639}" type="datetimeFigureOut">
              <a:rPr lang="en-US" smtClean="0"/>
              <a:t>1/18/2014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0B363-A440-4E30-8092-F36F4E391D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271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D53E8-0C17-4F05-84E9-3DD486AD1639}" type="datetimeFigureOut">
              <a:rPr lang="en-US" smtClean="0"/>
              <a:t>1/18/2014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0B363-A440-4E30-8092-F36F4E391D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035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D53E8-0C17-4F05-84E9-3DD486AD1639}" type="datetimeFigureOut">
              <a:rPr lang="en-US" smtClean="0"/>
              <a:t>1/18/2014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0B363-A440-4E30-8092-F36F4E391D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047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D53E8-0C17-4F05-84E9-3DD486AD1639}" type="datetimeFigureOut">
              <a:rPr lang="en-US" smtClean="0"/>
              <a:t>1/18/2014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0B363-A440-4E30-8092-F36F4E391D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528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D53E8-0C17-4F05-84E9-3DD486AD1639}" type="datetimeFigureOut">
              <a:rPr lang="en-US" smtClean="0"/>
              <a:t>1/18/2014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0B363-A440-4E30-8092-F36F4E391D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7798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D53E8-0C17-4F05-84E9-3DD486AD1639}" type="datetimeFigureOut">
              <a:rPr lang="en-US" smtClean="0"/>
              <a:t>1/18/2014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0B363-A440-4E30-8092-F36F4E391D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0160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D53E8-0C17-4F05-84E9-3DD486AD1639}" type="datetimeFigureOut">
              <a:rPr lang="en-US" smtClean="0"/>
              <a:t>1/18/2014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0B363-A440-4E30-8092-F36F4E391D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576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D53E8-0C17-4F05-84E9-3DD486AD1639}" type="datetimeFigureOut">
              <a:rPr lang="en-US" smtClean="0"/>
              <a:t>1/18/2014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0B363-A440-4E30-8092-F36F4E391D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8005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D53E8-0C17-4F05-84E9-3DD486AD1639}" type="datetimeFigureOut">
              <a:rPr lang="en-US" smtClean="0"/>
              <a:t>1/18/2014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0B363-A440-4E30-8092-F36F4E391D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398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C08D53E8-0C17-4F05-84E9-3DD486AD1639}" type="datetimeFigureOut">
              <a:rPr lang="en-US" smtClean="0"/>
              <a:t>1/18/2014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4770B363-A440-4E30-8092-F36F4E391D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4896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ealthcare.gov/shop-health-plan-information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eklug@azinsurance.gov" TargetMode="External"/><Relationship Id="rId2" Type="http://schemas.openxmlformats.org/officeDocument/2006/relationships/hyperlink" Target="http://www.azinsurance.gov/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5785"/>
            <a:ext cx="8750300" cy="1641490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tx2">
                    <a:lumMod val="75000"/>
                  </a:schemeClr>
                </a:solidFill>
                <a:effectLst/>
              </a:rPr>
              <a:t>A Federally Facilitated Marketplace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1300" y="2146300"/>
            <a:ext cx="9448800" cy="979485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CC6600"/>
                </a:solidFill>
              </a:rPr>
              <a:t>Arizona</a:t>
            </a:r>
            <a:r>
              <a:rPr lang="en-US" sz="5400" dirty="0" smtClean="0">
                <a:solidFill>
                  <a:srgbClr val="CC6600"/>
                </a:solidFill>
              </a:rPr>
              <a:t>:</a:t>
            </a:r>
            <a:r>
              <a:rPr lang="en-US" sz="5400" dirty="0" smtClean="0"/>
              <a:t> </a:t>
            </a:r>
            <a:endParaRPr 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482600" y="5746760"/>
            <a:ext cx="909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Erin H. Klug</a:t>
            </a:r>
            <a:r>
              <a:rPr lang="en-US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36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Arizona Department of Insurance</a:t>
            </a:r>
            <a:endParaRPr lang="en-US" sz="36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3414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CC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Arizona Marketplace Landscape </a:t>
            </a:r>
            <a:r>
              <a:rPr lang="en-US" dirty="0">
                <a:solidFill>
                  <a:srgbClr val="CC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>
                <a:solidFill>
                  <a:srgbClr val="CC66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700" b="1" dirty="0">
                <a:solidFill>
                  <a:srgbClr val="CC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Since 10/1/2013 </a:t>
            </a:r>
            <a:endParaRPr lang="en-US" sz="2700" dirty="0">
              <a:solidFill>
                <a:srgbClr val="CC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100" y="1959429"/>
            <a:ext cx="10680700" cy="4454072"/>
          </a:xfrm>
        </p:spPr>
        <p:txBody>
          <a:bodyPr>
            <a:normAutofit fontScale="25000" lnSpcReduction="20000"/>
          </a:bodyPr>
          <a:lstStyle/>
          <a:p>
            <a:pPr marL="515938" lvl="0" indent="-515938">
              <a:lnSpc>
                <a:spcPct val="120000"/>
              </a:lnSpc>
              <a:spcAft>
                <a:spcPts val="1800"/>
              </a:spcAft>
              <a:tabLst>
                <a:tab pos="463550" algn="l"/>
              </a:tabLst>
            </a:pPr>
            <a:r>
              <a:rPr lang="en-US" sz="14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27,943</a:t>
            </a:r>
            <a:r>
              <a:rPr lang="en-US" sz="14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4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– Marketplace Plans </a:t>
            </a:r>
            <a:r>
              <a:rPr lang="en-US" sz="14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selected             </a:t>
            </a:r>
            <a:r>
              <a:rPr lang="en-US" sz="14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         </a:t>
            </a:r>
            <a:r>
              <a:rPr lang="en-US" sz="9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(</a:t>
            </a:r>
            <a:r>
              <a:rPr lang="en-US" sz="9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HHS Enrollment Report </a:t>
            </a:r>
            <a:r>
              <a:rPr lang="en-US" sz="9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October </a:t>
            </a:r>
            <a:r>
              <a:rPr lang="en-US" sz="9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1, 2013 – December 28, 2013)</a:t>
            </a:r>
          </a:p>
          <a:p>
            <a:pPr marL="515938" indent="-515938">
              <a:lnSpc>
                <a:spcPct val="120000"/>
              </a:lnSpc>
              <a:spcAft>
                <a:spcPts val="1800"/>
              </a:spcAft>
              <a:tabLst>
                <a:tab pos="463550" algn="l"/>
              </a:tabLst>
            </a:pPr>
            <a:r>
              <a:rPr lang="en-US" sz="14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98,203 </a:t>
            </a:r>
            <a:r>
              <a:rPr lang="en-US" sz="14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– Adults added to AHCCCS </a:t>
            </a:r>
            <a:r>
              <a:rPr lang="en-US" sz="14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4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                       </a:t>
            </a:r>
            <a:r>
              <a:rPr lang="en-US" sz="9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(</a:t>
            </a:r>
            <a:r>
              <a:rPr lang="en-US" sz="9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1,369 </a:t>
            </a:r>
            <a:r>
              <a:rPr lang="en-US" sz="9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in 100-133</a:t>
            </a:r>
            <a:r>
              <a:rPr lang="en-US" sz="9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% </a:t>
            </a:r>
            <a:r>
              <a:rPr lang="en-US" sz="9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FPL category; </a:t>
            </a:r>
            <a:r>
              <a:rPr lang="en-US" sz="9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AHCCCS Enrollment Update as of </a:t>
            </a:r>
            <a:r>
              <a:rPr lang="en-US" sz="9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1/10/14)</a:t>
            </a:r>
            <a:endParaRPr lang="en-US" sz="9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515938" lvl="0" indent="-515938">
              <a:lnSpc>
                <a:spcPct val="120000"/>
              </a:lnSpc>
              <a:spcAft>
                <a:spcPts val="1800"/>
              </a:spcAft>
              <a:tabLst>
                <a:tab pos="463550" algn="l"/>
              </a:tabLst>
            </a:pPr>
            <a:r>
              <a:rPr lang="en-US" sz="14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$</a:t>
            </a:r>
            <a:r>
              <a:rPr lang="en-US" sz="14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144 to $665 – Premium range </a:t>
            </a:r>
            <a:r>
              <a:rPr lang="en-US" sz="14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4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                          </a:t>
            </a:r>
            <a:r>
              <a:rPr lang="en-US" sz="9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(</a:t>
            </a:r>
            <a:r>
              <a:rPr lang="en-US" sz="9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Marketplace </a:t>
            </a:r>
            <a:r>
              <a:rPr lang="en-US" sz="9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medical </a:t>
            </a:r>
            <a:r>
              <a:rPr lang="en-US" sz="9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plans, age 30, all counties, all </a:t>
            </a:r>
            <a:r>
              <a:rPr lang="en-US" sz="96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metal </a:t>
            </a:r>
            <a:r>
              <a:rPr lang="en-US" sz="96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levels</a:t>
            </a:r>
            <a:r>
              <a:rPr lang="en-US" sz="9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; </a:t>
            </a:r>
            <a:r>
              <a:rPr lang="en-US" sz="9600" dirty="0">
                <a:solidFill>
                  <a:schemeClr val="accent1">
                    <a:lumMod val="60000"/>
                    <a:lumOff val="40000"/>
                  </a:schemeClr>
                </a:solidFill>
                <a:hlinkClick r:id="rId2"/>
              </a:rPr>
              <a:t>https</a:t>
            </a:r>
            <a:r>
              <a:rPr lang="en-US" sz="9600" dirty="0">
                <a:solidFill>
                  <a:schemeClr val="accent1">
                    <a:lumMod val="60000"/>
                    <a:lumOff val="40000"/>
                  </a:schemeClr>
                </a:solidFill>
                <a:hlinkClick r:id="rId2"/>
              </a:rPr>
              <a:t>://www.healthcare.gov/shop-health-plan-information</a:t>
            </a:r>
            <a:r>
              <a:rPr lang="en-US" sz="9600" dirty="0">
                <a:solidFill>
                  <a:schemeClr val="accent1">
                    <a:lumMod val="60000"/>
                    <a:lumOff val="40000"/>
                  </a:schemeClr>
                </a:solidFill>
                <a:hlinkClick r:id="rId2"/>
              </a:rPr>
              <a:t>/</a:t>
            </a:r>
            <a:r>
              <a:rPr lang="en-US" sz="9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)</a:t>
            </a:r>
            <a:endParaRPr lang="en-US" sz="9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algn="r"/>
            <a:endParaRPr lang="en-US" sz="7200" dirty="0"/>
          </a:p>
          <a:p>
            <a:pPr algn="r"/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60991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05749" y="422911"/>
            <a:ext cx="106344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FFM</a:t>
            </a:r>
            <a:r>
              <a:rPr lang="en-US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3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certified insurance </a:t>
            </a:r>
            <a:r>
              <a:rPr lang="en-US" sz="36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companies in AZ:</a:t>
            </a:r>
            <a:endParaRPr lang="en-US" sz="36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1099746"/>
              </p:ext>
            </p:extLst>
          </p:nvPr>
        </p:nvGraphicFramePr>
        <p:xfrm>
          <a:off x="717584" y="1306287"/>
          <a:ext cx="10802224" cy="51691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07659"/>
                <a:gridCol w="5494565"/>
              </a:tblGrid>
              <a:tr h="633712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Medical (QHPs)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Dental (SADPs)</a:t>
                      </a:r>
                      <a:endParaRPr lang="en-US" sz="2800" dirty="0"/>
                    </a:p>
                  </a:txBody>
                  <a:tcPr/>
                </a:tc>
              </a:tr>
              <a:tr h="45353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1.  Aetna Life IC (PPO)</a:t>
                      </a:r>
                      <a:endParaRPr lang="en-US" sz="1800" dirty="0">
                        <a:solidFill>
                          <a:schemeClr val="bg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Verdana" panose="020B0604030504040204" pitchFamily="34" charset="0"/>
                        </a:rPr>
                        <a:t>1. Delta 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Verdana" panose="020B0604030504040204" pitchFamily="34" charset="0"/>
                        </a:rPr>
                        <a:t>Dental of AZ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353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  Blue Cross Blue Shield of AZ (PPO)</a:t>
                      </a:r>
                      <a:endParaRPr lang="en-US" sz="1800" dirty="0">
                        <a:solidFill>
                          <a:schemeClr val="bg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Verdana" panose="020B0604030504040204" pitchFamily="34" charset="0"/>
                        </a:rPr>
                        <a:t>2. Cigna 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Verdana" panose="020B0604030504040204" pitchFamily="34" charset="0"/>
                        </a:rPr>
                        <a:t>Health &amp; Life IC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3539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3.  Cigna Health &amp; Life IC (PPO)</a:t>
                      </a:r>
                      <a:endParaRPr lang="en-US" sz="1800" dirty="0">
                        <a:solidFill>
                          <a:schemeClr val="bg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Verdana" panose="020B0604030504040204" pitchFamily="34" charset="0"/>
                        </a:rPr>
                        <a:t>3. Dentegra 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Verdana" panose="020B0604030504040204" pitchFamily="34" charset="0"/>
                        </a:rPr>
                        <a:t>IC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353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4.  Health Choice IC (HMO)</a:t>
                      </a:r>
                      <a:endParaRPr lang="en-US" sz="1800" dirty="0">
                        <a:solidFill>
                          <a:schemeClr val="bg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Verdana" panose="020B0604030504040204" pitchFamily="34" charset="0"/>
                        </a:rPr>
                        <a:t>4. Humana 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Verdana" panose="020B0604030504040204" pitchFamily="34" charset="0"/>
                        </a:rPr>
                        <a:t>IC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353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5.  Health Net of AZ (HMO)</a:t>
                      </a:r>
                      <a:endParaRPr lang="en-US" sz="1800" dirty="0">
                        <a:solidFill>
                          <a:schemeClr val="bg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Verdana" panose="020B0604030504040204" pitchFamily="34" charset="0"/>
                        </a:rPr>
                        <a:t>5. Premier 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Verdana" panose="020B0604030504040204" pitchFamily="34" charset="0"/>
                        </a:rPr>
                        <a:t>Access IC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353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6.  Health Net Life IC (PPO)</a:t>
                      </a:r>
                      <a:endParaRPr lang="en-US" sz="1800" dirty="0">
                        <a:solidFill>
                          <a:schemeClr val="bg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Verdana" panose="020B0604030504040204" pitchFamily="34" charset="0"/>
                        </a:rPr>
                        <a:t>6. Renaissance 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Verdana" panose="020B0604030504040204" pitchFamily="34" charset="0"/>
                        </a:rPr>
                        <a:t>Life &amp; Health IC of America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353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7.  Humana Health Plan of AZ, Inc.</a:t>
                      </a:r>
                      <a:r>
                        <a:rPr lang="en-US" sz="1800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(</a:t>
                      </a:r>
                      <a:r>
                        <a:rPr lang="en-US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HMO)</a:t>
                      </a:r>
                      <a:endParaRPr lang="en-US" sz="1800" dirty="0">
                        <a:solidFill>
                          <a:schemeClr val="bg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Verdana" panose="020B0604030504040204" pitchFamily="34" charset="0"/>
                        </a:rPr>
                        <a:t>7. United 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Verdana" panose="020B0604030504040204" pitchFamily="34" charset="0"/>
                        </a:rPr>
                        <a:t>Concordia IC 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353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8.  Meritus Health Partners (HMO)*</a:t>
                      </a:r>
                      <a:endParaRPr lang="en-US" sz="1800" dirty="0">
                        <a:solidFill>
                          <a:schemeClr val="bg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https://www.healthcare.gov/health-plan-information/ 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45353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9.  Meritus Mutual Health Partners (PPO)*</a:t>
                      </a:r>
                      <a:endParaRPr lang="en-US" sz="1800" dirty="0">
                        <a:solidFill>
                          <a:schemeClr val="bg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https://www.healthcare.gov/dental-plan-information/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453539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bg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10.The University of AZ Health Plan (HMO)</a:t>
                      </a:r>
                      <a:endParaRPr lang="en-US" sz="1800" dirty="0">
                        <a:solidFill>
                          <a:schemeClr val="bg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*CO-OP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6908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44336" y="228602"/>
            <a:ext cx="10515600" cy="898070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rgbClr val="CC66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Who does what in </a:t>
            </a:r>
            <a:r>
              <a:rPr lang="en-US" sz="4400" dirty="0" smtClean="0">
                <a:solidFill>
                  <a:srgbClr val="CC66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Arizona?</a:t>
            </a:r>
            <a:endParaRPr lang="en-US" sz="4400" dirty="0">
              <a:solidFill>
                <a:srgbClr val="CC66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7" name="Text Placeholder 16"/>
          <p:cNvSpPr>
            <a:spLocks noGrp="1"/>
          </p:cNvSpPr>
          <p:nvPr>
            <p:ph type="body" idx="1"/>
          </p:nvPr>
        </p:nvSpPr>
        <p:spPr>
          <a:xfrm>
            <a:off x="514350" y="1138199"/>
            <a:ext cx="5257800" cy="576262"/>
          </a:xfrm>
        </p:spPr>
        <p:txBody>
          <a:bodyPr/>
          <a:lstStyle/>
          <a:p>
            <a:pPr algn="ctr"/>
            <a:r>
              <a:rPr lang="en-US" sz="3600" u="sng" dirty="0" smtClean="0"/>
              <a:t>CCIIO/CMS</a:t>
            </a:r>
            <a:r>
              <a:rPr lang="en-US" sz="4000" dirty="0" smtClean="0"/>
              <a:t>	</a:t>
            </a:r>
            <a:endParaRPr lang="en-US" sz="4000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half" idx="15"/>
          </p:nvPr>
        </p:nvSpPr>
        <p:spPr>
          <a:xfrm>
            <a:off x="359228" y="1755322"/>
            <a:ext cx="5690508" cy="4792435"/>
          </a:xfrm>
        </p:spPr>
        <p:txBody>
          <a:bodyPr>
            <a:noAutofit/>
          </a:bodyPr>
          <a:lstStyle/>
          <a:p>
            <a:r>
              <a:rPr lang="en-US" sz="2000" b="1" dirty="0" smtClean="0"/>
              <a:t>Outreach/education: </a:t>
            </a:r>
            <a:r>
              <a:rPr lang="en-US" sz="2000" dirty="0" smtClean="0"/>
              <a:t> Direct </a:t>
            </a:r>
            <a:r>
              <a:rPr lang="en-US" sz="2000" dirty="0" smtClean="0"/>
              <a:t>advertising, consumer publications, funding others </a:t>
            </a:r>
            <a:endParaRPr lang="en-US" sz="2000" dirty="0"/>
          </a:p>
          <a:p>
            <a:r>
              <a:rPr lang="en-US" sz="2000" b="1" dirty="0"/>
              <a:t>Approve</a:t>
            </a:r>
            <a:r>
              <a:rPr lang="en-US" sz="2000" b="1" dirty="0" smtClean="0"/>
              <a:t> and remove entities to operate on the exchange:  </a:t>
            </a:r>
            <a:r>
              <a:rPr lang="en-US" sz="2000" dirty="0" smtClean="0"/>
              <a:t>QHP </a:t>
            </a:r>
            <a:r>
              <a:rPr lang="en-US" sz="2000" dirty="0" smtClean="0"/>
              <a:t>issuers, agents, web-brokers, </a:t>
            </a:r>
            <a:r>
              <a:rPr lang="en-US" sz="2000" dirty="0" smtClean="0"/>
              <a:t>Navigators, CACs </a:t>
            </a:r>
            <a:endParaRPr lang="en-US" sz="2000" dirty="0" smtClean="0"/>
          </a:p>
          <a:p>
            <a:r>
              <a:rPr lang="en-US" sz="2000" b="1" dirty="0" smtClean="0"/>
              <a:t>Management of the </a:t>
            </a:r>
            <a:r>
              <a:rPr lang="en-US" sz="2000" b="1" dirty="0"/>
              <a:t>exchange </a:t>
            </a:r>
            <a:r>
              <a:rPr lang="en-US" sz="2000" b="1" dirty="0" smtClean="0"/>
              <a:t>website:  </a:t>
            </a:r>
            <a:r>
              <a:rPr lang="en-US" sz="2000" dirty="0" smtClean="0"/>
              <a:t>C</a:t>
            </a:r>
            <a:r>
              <a:rPr lang="en-US" sz="2000" dirty="0" smtClean="0"/>
              <a:t>ollect, correct </a:t>
            </a:r>
            <a:r>
              <a:rPr lang="en-US" sz="2000" dirty="0" smtClean="0"/>
              <a:t>and </a:t>
            </a:r>
            <a:r>
              <a:rPr lang="en-US" sz="2000" dirty="0" smtClean="0"/>
              <a:t>display </a:t>
            </a:r>
            <a:r>
              <a:rPr lang="en-US" sz="2000" dirty="0" smtClean="0"/>
              <a:t>insurer </a:t>
            </a:r>
            <a:r>
              <a:rPr lang="en-US" sz="2000" dirty="0" smtClean="0"/>
              <a:t>plan</a:t>
            </a:r>
            <a:r>
              <a:rPr lang="en-US" sz="2000" dirty="0" smtClean="0"/>
              <a:t> </a:t>
            </a:r>
            <a:r>
              <a:rPr lang="en-US" sz="2000" dirty="0" smtClean="0"/>
              <a:t>data </a:t>
            </a:r>
            <a:endParaRPr lang="en-US" sz="2000" dirty="0" smtClean="0"/>
          </a:p>
          <a:p>
            <a:r>
              <a:rPr lang="en-US" sz="2000" b="1" dirty="0" smtClean="0"/>
              <a:t>Consumer Assistance</a:t>
            </a:r>
          </a:p>
          <a:p>
            <a:r>
              <a:rPr lang="en-US" sz="2000" b="1" dirty="0" smtClean="0"/>
              <a:t>Marketplace </a:t>
            </a:r>
            <a:r>
              <a:rPr lang="en-US" sz="2000" b="1" dirty="0"/>
              <a:t>appeals, special </a:t>
            </a:r>
            <a:r>
              <a:rPr lang="en-US" sz="2000" b="1" dirty="0" smtClean="0"/>
              <a:t>enrollment, APTC </a:t>
            </a:r>
            <a:r>
              <a:rPr lang="en-US" sz="2000" b="1" dirty="0"/>
              <a:t>&amp; </a:t>
            </a:r>
            <a:r>
              <a:rPr lang="en-US" sz="2000" b="1" dirty="0" smtClean="0"/>
              <a:t>CSR  </a:t>
            </a:r>
          </a:p>
          <a:p>
            <a:r>
              <a:rPr lang="en-US" sz="2000" b="1" dirty="0" smtClean="0"/>
              <a:t>Premium Stabilization:   </a:t>
            </a:r>
            <a:r>
              <a:rPr lang="en-US" sz="2000" dirty="0" smtClean="0"/>
              <a:t>Risk </a:t>
            </a:r>
            <a:r>
              <a:rPr lang="en-US" sz="2000" dirty="0"/>
              <a:t>adjustment, r</a:t>
            </a:r>
            <a:r>
              <a:rPr lang="en-US" sz="2000" dirty="0" smtClean="0"/>
              <a:t>einsurance </a:t>
            </a:r>
            <a:r>
              <a:rPr lang="en-US" sz="2000" dirty="0"/>
              <a:t>and risk corridors </a:t>
            </a:r>
            <a:r>
              <a:rPr lang="en-US" sz="2000" dirty="0" smtClean="0"/>
              <a:t>programs </a:t>
            </a:r>
          </a:p>
          <a:p>
            <a:r>
              <a:rPr lang="en-US" sz="2000" b="1" dirty="0" smtClean="0"/>
              <a:t>Links to 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Medicaid/AHCCCS</a:t>
            </a:r>
            <a:r>
              <a:rPr lang="en-US" sz="2000" b="1" dirty="0" smtClean="0"/>
              <a:t> for eligibility determination</a:t>
            </a:r>
            <a:endParaRPr lang="en-US" sz="2000" b="1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3"/>
          </p:nvPr>
        </p:nvSpPr>
        <p:spPr>
          <a:xfrm>
            <a:off x="6327323" y="1089215"/>
            <a:ext cx="5461907" cy="576262"/>
          </a:xfrm>
        </p:spPr>
        <p:txBody>
          <a:bodyPr>
            <a:normAutofit fontScale="92500"/>
          </a:bodyPr>
          <a:lstStyle/>
          <a:p>
            <a:pPr marL="0" indent="0" algn="ctr"/>
            <a:r>
              <a:rPr lang="en-US" sz="3600" u="sng" dirty="0"/>
              <a:t>State </a:t>
            </a:r>
            <a:r>
              <a:rPr lang="en-US" sz="3600" u="sng" dirty="0" smtClean="0"/>
              <a:t>Insurance </a:t>
            </a:r>
            <a:r>
              <a:rPr lang="en-US" sz="3600" u="sng" dirty="0" smtClean="0"/>
              <a:t>Department</a:t>
            </a:r>
            <a:endParaRPr lang="en-US" sz="3600" u="sng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half" idx="16"/>
          </p:nvPr>
        </p:nvSpPr>
        <p:spPr>
          <a:xfrm>
            <a:off x="6539592" y="1714500"/>
            <a:ext cx="4980215" cy="4155621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2200" b="1" dirty="0" smtClean="0">
                <a:latin typeface="+mj-lt"/>
              </a:rPr>
              <a:t>Regulate contracts of insurance issued by health insurers </a:t>
            </a:r>
            <a:r>
              <a:rPr lang="en-US" sz="2200" b="1" u="sng" dirty="0" smtClean="0">
                <a:latin typeface="+mj-lt"/>
              </a:rPr>
              <a:t>on- and off-exchange</a:t>
            </a:r>
            <a:r>
              <a:rPr lang="en-US" sz="2200" dirty="0" smtClean="0">
                <a:latin typeface="+mj-lt"/>
              </a:rPr>
              <a:t>:   Review insurance contracts, rates, and advertising for compliance with state requirements and ACA</a:t>
            </a:r>
          </a:p>
          <a:p>
            <a:pPr>
              <a:spcBef>
                <a:spcPts val="1800"/>
              </a:spcBef>
            </a:pPr>
            <a:r>
              <a:rPr lang="en-US" sz="2200" b="1" dirty="0" smtClean="0">
                <a:latin typeface="+mj-lt"/>
              </a:rPr>
              <a:t>Consumer Assistance</a:t>
            </a:r>
          </a:p>
          <a:p>
            <a:pPr>
              <a:spcBef>
                <a:spcPts val="1800"/>
              </a:spcBef>
            </a:pPr>
            <a:r>
              <a:rPr lang="en-US" sz="2200" b="1" dirty="0" smtClean="0">
                <a:latin typeface="+mj-lt"/>
              </a:rPr>
              <a:t>Monitoring &amp; Enforcement</a:t>
            </a:r>
          </a:p>
          <a:p>
            <a:pPr>
              <a:spcBef>
                <a:spcPts val="1800"/>
              </a:spcBef>
            </a:pPr>
            <a:r>
              <a:rPr lang="en-US" sz="2200" b="1" dirty="0" smtClean="0">
                <a:latin typeface="+mj-lt"/>
              </a:rPr>
              <a:t>Financial oversight of insurers</a:t>
            </a:r>
            <a:endParaRPr lang="en-US" sz="2200" b="1" dirty="0">
              <a:latin typeface="+mj-lt"/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35215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221" y="375556"/>
            <a:ext cx="11661322" cy="710294"/>
          </a:xfrm>
        </p:spPr>
        <p:txBody>
          <a:bodyPr>
            <a:normAutofit fontScale="90000"/>
          </a:bodyPr>
          <a:lstStyle/>
          <a:p>
            <a:pPr lvl="0" algn="ctr"/>
            <a:r>
              <a:rPr lang="en-US" dirty="0" smtClean="0">
                <a:solidFill>
                  <a:srgbClr val="CC6600"/>
                </a:solidFill>
                <a:latin typeface="Verdana" panose="020B060403050404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How do we coordinate?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81794"/>
            <a:ext cx="10515600" cy="4895170"/>
          </a:xfrm>
        </p:spPr>
        <p:txBody>
          <a:bodyPr/>
          <a:lstStyle/>
          <a:p>
            <a:r>
              <a:rPr lang="en-US" b="1" dirty="0" smtClean="0"/>
              <a:t>CCIIO certification of QHP issuers requires DOI input on:</a:t>
            </a:r>
            <a:endParaRPr lang="en-US" b="1" dirty="0"/>
          </a:p>
          <a:p>
            <a:pPr lvl="1"/>
            <a:r>
              <a:rPr lang="en-US" dirty="0" smtClean="0"/>
              <a:t>Insurer licensure</a:t>
            </a:r>
          </a:p>
          <a:p>
            <a:pPr lvl="1"/>
            <a:r>
              <a:rPr lang="en-US" dirty="0" smtClean="0"/>
              <a:t>Insurance </a:t>
            </a:r>
            <a:r>
              <a:rPr lang="en-US" dirty="0"/>
              <a:t>policies and rates filed/approved</a:t>
            </a:r>
          </a:p>
          <a:p>
            <a:pPr lvl="1"/>
            <a:r>
              <a:rPr lang="en-US" dirty="0"/>
              <a:t>HMO </a:t>
            </a:r>
            <a:r>
              <a:rPr lang="en-US" dirty="0" smtClean="0"/>
              <a:t>service areas</a:t>
            </a:r>
            <a:endParaRPr lang="en-US" dirty="0"/>
          </a:p>
          <a:p>
            <a:pPr lvl="1"/>
            <a:r>
              <a:rPr lang="en-US" dirty="0" smtClean="0"/>
              <a:t>Enforcement activity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b="1" dirty="0" smtClean="0"/>
              <a:t>DOI may require data regarding insurer and agent exchange activity to perform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Complaint investigations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arket analysis</a:t>
            </a:r>
          </a:p>
          <a:p>
            <a:pPr lvl="1"/>
            <a:r>
              <a:rPr lang="en-US" dirty="0"/>
              <a:t>F</a:t>
            </a:r>
            <a:r>
              <a:rPr lang="en-US" dirty="0" smtClean="0"/>
              <a:t>iscal </a:t>
            </a:r>
            <a:r>
              <a:rPr lang="en-US" dirty="0"/>
              <a:t>monitoring 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380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59518"/>
          </a:xfrm>
        </p:spPr>
        <p:txBody>
          <a:bodyPr>
            <a:normAutofit/>
          </a:bodyPr>
          <a:lstStyle/>
          <a:p>
            <a:pPr lvl="0" algn="ctr"/>
            <a:r>
              <a:rPr lang="en-US" sz="4400" dirty="0" smtClean="0">
                <a:solidFill>
                  <a:srgbClr val="CC6600"/>
                </a:solidFill>
                <a:latin typeface="Verdana" panose="020B060403050404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How we</a:t>
            </a:r>
            <a:r>
              <a:rPr lang="en-US" sz="4400" dirty="0" smtClean="0">
                <a:solidFill>
                  <a:srgbClr val="CC6600"/>
                </a:solidFill>
                <a:latin typeface="Verdana" panose="020B060403050404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 assist consumers?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4096" y="1313646"/>
            <a:ext cx="10619704" cy="4971244"/>
          </a:xfrm>
        </p:spPr>
        <p:txBody>
          <a:bodyPr>
            <a:normAutofit lnSpcReduction="10000"/>
          </a:bodyPr>
          <a:lstStyle/>
          <a:p>
            <a:r>
              <a:rPr lang="en-US" sz="3600" b="1" dirty="0" smtClean="0"/>
              <a:t> FFM assists consumers with:</a:t>
            </a:r>
          </a:p>
          <a:p>
            <a:pPr lvl="1"/>
            <a:r>
              <a:rPr lang="en-US" sz="2600" dirty="0" smtClean="0"/>
              <a:t>Plan e</a:t>
            </a:r>
            <a:r>
              <a:rPr lang="en-US" sz="2600" dirty="0" smtClean="0"/>
              <a:t>nrollment and eligibility</a:t>
            </a:r>
          </a:p>
          <a:p>
            <a:pPr lvl="1"/>
            <a:r>
              <a:rPr lang="en-US" sz="2600" dirty="0" smtClean="0"/>
              <a:t>Special Enrollment</a:t>
            </a:r>
          </a:p>
          <a:p>
            <a:pPr lvl="1"/>
            <a:r>
              <a:rPr lang="en-US" sz="2600" dirty="0" smtClean="0"/>
              <a:t>APTC eligibility</a:t>
            </a:r>
          </a:p>
          <a:p>
            <a:pPr lvl="1"/>
            <a:r>
              <a:rPr lang="en-US" sz="2600" dirty="0" smtClean="0"/>
              <a:t>Marketplace appeals</a:t>
            </a:r>
            <a:endParaRPr lang="en-US" sz="2600" dirty="0" smtClean="0"/>
          </a:p>
          <a:p>
            <a:endParaRPr lang="en-US" sz="2000" dirty="0"/>
          </a:p>
          <a:p>
            <a:r>
              <a:rPr lang="en-US" sz="3200" b="1" dirty="0" smtClean="0"/>
              <a:t> </a:t>
            </a:r>
            <a:r>
              <a:rPr lang="en-US" sz="3600" b="1" dirty="0" smtClean="0"/>
              <a:t>ADOI </a:t>
            </a:r>
            <a:r>
              <a:rPr lang="en-US" sz="3600" b="1" dirty="0"/>
              <a:t>assists consumers with:</a:t>
            </a:r>
          </a:p>
          <a:p>
            <a:pPr lvl="1"/>
            <a:r>
              <a:rPr lang="en-US" sz="2600" dirty="0" smtClean="0"/>
              <a:t>Problems with insurance plans </a:t>
            </a:r>
          </a:p>
          <a:p>
            <a:pPr lvl="1"/>
            <a:r>
              <a:rPr lang="en-US" sz="2600" dirty="0" smtClean="0"/>
              <a:t>Claim denials/delays, appeals</a:t>
            </a:r>
          </a:p>
          <a:p>
            <a:pPr lvl="1"/>
            <a:r>
              <a:rPr lang="en-US" sz="2600" dirty="0" smtClean="0"/>
              <a:t>Access to care</a:t>
            </a:r>
            <a:endParaRPr lang="en-US" sz="2600" dirty="0" smtClean="0"/>
          </a:p>
          <a:p>
            <a:pPr lvl="1"/>
            <a:r>
              <a:rPr lang="en-US" sz="2600" dirty="0" smtClean="0"/>
              <a:t>Agent misconduct</a:t>
            </a:r>
          </a:p>
          <a:p>
            <a:pPr lvl="1"/>
            <a:r>
              <a:rPr lang="en-US" sz="2600" dirty="0" smtClean="0"/>
              <a:t>Unlicensed activity/insurance scams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330924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877" y="307975"/>
            <a:ext cx="11644993" cy="1284061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CC6600"/>
                </a:solidFill>
              </a:rPr>
              <a:t>What’s next?</a:t>
            </a:r>
            <a:endParaRPr lang="en-US" dirty="0">
              <a:solidFill>
                <a:srgbClr val="CC66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5414" y="1714500"/>
            <a:ext cx="10488386" cy="4462463"/>
          </a:xfrm>
        </p:spPr>
        <p:txBody>
          <a:bodyPr>
            <a:normAutofit/>
          </a:bodyPr>
          <a:lstStyle/>
          <a:p>
            <a:r>
              <a:rPr lang="en-US" sz="4000" dirty="0" smtClean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rPr>
              <a:t> Plan networks </a:t>
            </a:r>
            <a:endParaRPr lang="en-US" sz="4000" dirty="0">
              <a:gradFill>
                <a:gsLst>
                  <a:gs pos="15000">
                    <a:schemeClr val="tx2"/>
                  </a:gs>
                  <a:gs pos="73000">
                    <a:schemeClr val="tx2">
                      <a:lumMod val="60000"/>
                      <a:lumOff val="40000"/>
                    </a:schemeClr>
                  </a:gs>
                  <a:gs pos="0">
                    <a:schemeClr val="tx2">
                      <a:lumMod val="90000"/>
                      <a:lumOff val="10000"/>
                    </a:schemeClr>
                  </a:gs>
                  <a:gs pos="100000">
                    <a:schemeClr val="tx2">
                      <a:lumMod val="0"/>
                      <a:lumOff val="100000"/>
                    </a:schemeClr>
                  </a:gs>
                </a:gsLst>
                <a:lin ang="16200000" scaled="1"/>
              </a:gradFill>
            </a:endParaRPr>
          </a:p>
          <a:p>
            <a:r>
              <a:rPr lang="en-US" sz="4000" dirty="0" smtClean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rPr>
              <a:t> Mismatches</a:t>
            </a:r>
            <a:endParaRPr lang="en-US" sz="4000" dirty="0">
              <a:gradFill>
                <a:gsLst>
                  <a:gs pos="15000">
                    <a:schemeClr val="tx2"/>
                  </a:gs>
                  <a:gs pos="73000">
                    <a:schemeClr val="tx2">
                      <a:lumMod val="60000"/>
                      <a:lumOff val="40000"/>
                    </a:schemeClr>
                  </a:gs>
                  <a:gs pos="0">
                    <a:schemeClr val="tx2">
                      <a:lumMod val="90000"/>
                      <a:lumOff val="10000"/>
                    </a:schemeClr>
                  </a:gs>
                  <a:gs pos="100000">
                    <a:schemeClr val="tx2">
                      <a:lumMod val="0"/>
                      <a:lumOff val="100000"/>
                    </a:schemeClr>
                  </a:gs>
                </a:gsLst>
                <a:lin ang="16200000" scaled="1"/>
              </a:gradFill>
            </a:endParaRPr>
          </a:p>
          <a:p>
            <a:r>
              <a:rPr lang="en-US" sz="4000" dirty="0" smtClean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rPr>
              <a:t> Decertification process</a:t>
            </a:r>
            <a:endParaRPr lang="en-US" sz="4000" dirty="0">
              <a:gradFill>
                <a:gsLst>
                  <a:gs pos="15000">
                    <a:schemeClr val="tx2"/>
                  </a:gs>
                  <a:gs pos="73000">
                    <a:schemeClr val="tx2">
                      <a:lumMod val="60000"/>
                      <a:lumOff val="40000"/>
                    </a:schemeClr>
                  </a:gs>
                  <a:gs pos="0">
                    <a:schemeClr val="tx2">
                      <a:lumMod val="90000"/>
                      <a:lumOff val="10000"/>
                    </a:schemeClr>
                  </a:gs>
                  <a:gs pos="100000">
                    <a:schemeClr val="tx2">
                      <a:lumMod val="0"/>
                      <a:lumOff val="100000"/>
                    </a:schemeClr>
                  </a:gs>
                </a:gsLst>
                <a:lin ang="16200000" scaled="1"/>
              </a:gradFill>
            </a:endParaRPr>
          </a:p>
          <a:p>
            <a:r>
              <a:rPr lang="en-US" sz="4000" dirty="0" smtClean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rPr>
              <a:t> Producers (agents) on the exchange</a:t>
            </a:r>
            <a:endParaRPr lang="en-US" sz="4000" dirty="0">
              <a:gradFill>
                <a:gsLst>
                  <a:gs pos="15000">
                    <a:schemeClr val="tx2"/>
                  </a:gs>
                  <a:gs pos="73000">
                    <a:schemeClr val="tx2">
                      <a:lumMod val="60000"/>
                      <a:lumOff val="40000"/>
                    </a:schemeClr>
                  </a:gs>
                  <a:gs pos="0">
                    <a:schemeClr val="tx2">
                      <a:lumMod val="90000"/>
                      <a:lumOff val="10000"/>
                    </a:schemeClr>
                  </a:gs>
                  <a:gs pos="100000">
                    <a:schemeClr val="tx2">
                      <a:lumMod val="0"/>
                      <a:lumOff val="100000"/>
                    </a:schemeClr>
                  </a:gs>
                </a:gsLst>
                <a:lin ang="16200000" scaled="1"/>
              </a:gradFill>
            </a:endParaRPr>
          </a:p>
          <a:p>
            <a:r>
              <a:rPr lang="en-US" sz="4000" dirty="0" smtClean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rPr>
              <a:t> Fraud</a:t>
            </a:r>
            <a:endParaRPr lang="en-US" sz="4000" dirty="0">
              <a:gradFill>
                <a:gsLst>
                  <a:gs pos="15000">
                    <a:schemeClr val="tx2"/>
                  </a:gs>
                  <a:gs pos="73000">
                    <a:schemeClr val="tx2">
                      <a:lumMod val="60000"/>
                      <a:lumOff val="40000"/>
                    </a:schemeClr>
                  </a:gs>
                  <a:gs pos="0">
                    <a:schemeClr val="tx2">
                      <a:lumMod val="90000"/>
                      <a:lumOff val="10000"/>
                    </a:schemeClr>
                  </a:gs>
                  <a:gs pos="100000">
                    <a:schemeClr val="tx2">
                      <a:lumMod val="0"/>
                      <a:lumOff val="100000"/>
                    </a:schemeClr>
                  </a:gs>
                </a:gsLst>
                <a:lin ang="16200000" scaled="1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9272526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4532" y="955221"/>
            <a:ext cx="9144000" cy="4955722"/>
          </a:xfrm>
        </p:spPr>
        <p:txBody>
          <a:bodyPr>
            <a:normAutofit fontScale="90000"/>
          </a:bodyPr>
          <a:lstStyle/>
          <a:p>
            <a:r>
              <a:rPr lang="en-US" sz="4900" dirty="0" smtClean="0">
                <a:ea typeface="Verdana" panose="020B0604030504040204" pitchFamily="34" charset="0"/>
                <a:cs typeface="Arial" panose="020B0604020202020204" pitchFamily="34" charset="0"/>
              </a:rPr>
              <a:t>Consumer Affairs Division</a:t>
            </a:r>
            <a:br>
              <a:rPr lang="en-US" sz="4900" dirty="0" smtClean="0"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4900" b="1" dirty="0" smtClean="0">
                <a:ea typeface="Verdana" panose="020B0604030504040204" pitchFamily="34" charset="0"/>
                <a:cs typeface="Arial" panose="020B0604020202020204" pitchFamily="34" charset="0"/>
              </a:rPr>
              <a:t>Arizona Department of Insurance</a:t>
            </a:r>
            <a:r>
              <a:rPr lang="en-US" sz="4900" dirty="0" smtClean="0">
                <a:ea typeface="Verdana" panose="020B0604030504040204" pitchFamily="34" charset="0"/>
                <a:cs typeface="Arial" panose="020B0604020202020204" pitchFamily="34" charset="0"/>
              </a:rPr>
              <a:t/>
            </a:r>
            <a:br>
              <a:rPr lang="en-US" sz="4900" dirty="0" smtClean="0"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4900" dirty="0" smtClean="0">
                <a:ea typeface="Verdana" panose="020B0604030504040204" pitchFamily="34" charset="0"/>
                <a:cs typeface="Arial" panose="020B0604020202020204" pitchFamily="34" charset="0"/>
              </a:rPr>
              <a:t>2910 N. 44</a:t>
            </a:r>
            <a:r>
              <a:rPr lang="en-US" sz="4900" baseline="30000" dirty="0" smtClean="0">
                <a:ea typeface="Verdana" panose="020B0604030504040204" pitchFamily="34" charset="0"/>
                <a:cs typeface="Arial" panose="020B0604020202020204" pitchFamily="34" charset="0"/>
              </a:rPr>
              <a:t>th</a:t>
            </a:r>
            <a:r>
              <a:rPr lang="en-US" sz="4900" dirty="0" smtClean="0">
                <a:ea typeface="Verdana" panose="020B0604030504040204" pitchFamily="34" charset="0"/>
                <a:cs typeface="Arial" panose="020B0604020202020204" pitchFamily="34" charset="0"/>
              </a:rPr>
              <a:t> Street, Ste. 210</a:t>
            </a:r>
            <a:br>
              <a:rPr lang="en-US" sz="4900" dirty="0" smtClean="0"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4900" dirty="0" smtClean="0">
                <a:ea typeface="Verdana" panose="020B0604030504040204" pitchFamily="34" charset="0"/>
                <a:cs typeface="Arial" panose="020B0604020202020204" pitchFamily="34" charset="0"/>
              </a:rPr>
              <a:t>Phoenix, AZ 85018</a:t>
            </a:r>
            <a:br>
              <a:rPr lang="en-US" sz="4900" dirty="0" smtClean="0"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4900" dirty="0" smtClean="0">
                <a:ea typeface="Verdana" panose="020B0604030504040204" pitchFamily="34" charset="0"/>
                <a:cs typeface="Arial" panose="020B0604020202020204" pitchFamily="34" charset="0"/>
                <a:hlinkClick r:id="rId2"/>
              </a:rPr>
              <a:t>www.azinsurance.gov</a:t>
            </a:r>
            <a:r>
              <a:rPr lang="en-US" sz="4900" dirty="0" smtClean="0">
                <a:ea typeface="Verdana" panose="020B0604030504040204" pitchFamily="34" charset="0"/>
                <a:cs typeface="Arial" panose="020B0604020202020204" pitchFamily="34" charset="0"/>
              </a:rPr>
              <a:t/>
            </a:r>
            <a:br>
              <a:rPr lang="en-US" sz="4900" dirty="0" smtClean="0"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4900" dirty="0" smtClean="0">
                <a:ea typeface="Verdana" panose="020B0604030504040204" pitchFamily="34" charset="0"/>
                <a:cs typeface="Arial" panose="020B0604020202020204" pitchFamily="34" charset="0"/>
              </a:rPr>
              <a:t>602.364.2499</a:t>
            </a:r>
            <a:br>
              <a:rPr lang="en-US" sz="4900" dirty="0" smtClean="0"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4900" dirty="0" smtClean="0">
                <a:ea typeface="Verdana" panose="020B0604030504040204" pitchFamily="34" charset="0"/>
                <a:cs typeface="Arial" panose="020B0604020202020204" pitchFamily="34" charset="0"/>
              </a:rPr>
              <a:t/>
            </a:r>
            <a:br>
              <a:rPr lang="en-US" sz="4900" dirty="0" smtClean="0"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4900" dirty="0" smtClean="0">
                <a:ea typeface="Verdana" panose="020B0604030504040204" pitchFamily="34" charset="0"/>
                <a:cs typeface="Arial" panose="020B0604020202020204" pitchFamily="34" charset="0"/>
              </a:rPr>
              <a:t>Erin H. Klug - </a:t>
            </a:r>
            <a:r>
              <a:rPr lang="en-US" sz="4900" dirty="0" smtClean="0">
                <a:ea typeface="Verdana" panose="020B0604030504040204" pitchFamily="34" charset="0"/>
                <a:cs typeface="Arial" panose="020B0604020202020204" pitchFamily="34" charset="0"/>
                <a:hlinkClick r:id="rId3"/>
              </a:rPr>
              <a:t>eklug@azinsurance.gov</a:t>
            </a:r>
            <a:r>
              <a:rPr lang="en-US" sz="4900" dirty="0" smtClean="0"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4900" dirty="0">
                <a:ea typeface="Verdana" panose="020B0604030504040204" pitchFamily="34" charset="0"/>
                <a:cs typeface="Arial" panose="020B0604020202020204" pitchFamily="34" charset="0"/>
              </a:rPr>
              <a:t/>
            </a:r>
            <a:br>
              <a:rPr lang="en-US" sz="4900" dirty="0"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/>
              <a:t/>
            </a:r>
            <a:br>
              <a:rPr lang="en-US" sz="4000" dirty="0"/>
            </a:b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571017705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TC104033923[[fn=Depth]]</Template>
  <TotalTime>759</TotalTime>
  <Words>475</Words>
  <Application>Microsoft Office PowerPoint</Application>
  <PresentationFormat>Custom</PresentationFormat>
  <Paragraphs>77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Depth</vt:lpstr>
      <vt:lpstr>A Federally Facilitated Marketplace</vt:lpstr>
      <vt:lpstr>Arizona Marketplace Landscape  Since 10/1/2013 </vt:lpstr>
      <vt:lpstr>PowerPoint Presentation</vt:lpstr>
      <vt:lpstr>Who does what in Arizona?</vt:lpstr>
      <vt:lpstr>How do we coordinate?</vt:lpstr>
      <vt:lpstr>How we assist consumers?</vt:lpstr>
      <vt:lpstr>What’s next?</vt:lpstr>
      <vt:lpstr>Consumer Affairs Division Arizona Department of Insurance 2910 N. 44th Street, Ste. 210 Phoenix, AZ 85018 www.azinsurance.gov 602.364.2499  Erin H. Klug - eklug@azinsurance.gov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Arizona’s Experience</dc:title>
  <dc:creator>Erin Klug</dc:creator>
  <cp:lastModifiedBy>General use</cp:lastModifiedBy>
  <cp:revision>51</cp:revision>
  <dcterms:created xsi:type="dcterms:W3CDTF">2014-01-15T21:19:31Z</dcterms:created>
  <dcterms:modified xsi:type="dcterms:W3CDTF">2014-01-19T01:17:05Z</dcterms:modified>
</cp:coreProperties>
</file>