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66" r:id="rId2"/>
    <p:sldId id="267" r:id="rId3"/>
    <p:sldId id="261" r:id="rId4"/>
    <p:sldId id="265" r:id="rId5"/>
    <p:sldId id="280" r:id="rId6"/>
    <p:sldId id="281" r:id="rId7"/>
    <p:sldId id="283" r:id="rId8"/>
    <p:sldId id="284" r:id="rId9"/>
    <p:sldId id="27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740" autoAdjust="0"/>
  </p:normalViewPr>
  <p:slideViewPr>
    <p:cSldViewPr>
      <p:cViewPr varScale="1">
        <p:scale>
          <a:sx n="45" d="100"/>
          <a:sy n="45" d="100"/>
        </p:scale>
        <p:origin x="-141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6A211-C945-4A22-9CD9-437A5AD8C527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6E3C7-701C-4DE3-A876-E13419C61A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6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2A34-9473-48F3-B51C-696F01384BA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27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6E3C7-701C-4DE3-A876-E13419C61A1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24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0970" indent="-37473779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19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38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57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76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F6A81B-9072-624B-8330-441B689BFF93}" type="slidenum">
              <a:rPr lang="en-US" sz="1200"/>
              <a:pPr/>
              <a:t>3</a:t>
            </a:fld>
            <a:endParaRPr lang="en-US" sz="1200" dirty="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4614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8" tIns="45719" rIns="91438" bIns="45719" anchor="b"/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F034562-A137-774D-BF6C-A39FB5C72158}" type="slidenum">
              <a:rPr lang="en-US" sz="1200">
                <a:latin typeface="Calibri" charset="0"/>
              </a:rPr>
              <a:pPr algn="r" eaLnBrk="1" hangingPunct="1"/>
              <a:t>3</a:t>
            </a:fld>
            <a:endParaRPr lang="en-US" sz="1200" dirty="0">
              <a:latin typeface="Calibri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169581" indent="-169581" defTabSz="457191">
              <a:spcBef>
                <a:spcPct val="0"/>
              </a:spcBef>
              <a:buFontTx/>
              <a:buChar char="-"/>
              <a:defRPr/>
            </a:pPr>
            <a:endParaRPr lang="en-US" baseline="0" dirty="0" smtClean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2A34-9473-48F3-B51C-696F01384BA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771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2A34-9473-48F3-B51C-696F01384BA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109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Baskerville Old Face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2A34-9473-48F3-B51C-696F01384BA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055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A6060-6742-4C9A-8160-37A16A94417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5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66E3C7-701C-4DE3-A876-E13419C61A1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09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F52A34-9473-48F3-B51C-696F01384BA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04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27F4E5D-8DDC-4BE6-96D7-2949405ECF7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78BD002-BE2E-4EB8-B26E-9D96C8E8A3BB}" type="datetimeFigureOut">
              <a:rPr lang="en-US" smtClean="0"/>
              <a:t>1/21/2014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hir.georgetown.edu/" TargetMode="External"/><Relationship Id="rId5" Type="http://schemas.openxmlformats.org/officeDocument/2006/relationships/hyperlink" Target="mailto:sd850@georgetown.edu" TargetMode="Externa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883708"/>
            <a:ext cx="2819400" cy="209441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28600" y="1828800"/>
            <a:ext cx="8305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cs typeface="Arial" panose="020B0604020202020204" pitchFamily="34" charset="0"/>
              </a:rPr>
              <a:t>The Affordable Care Act's Health Insurance Marketplaces: </a:t>
            </a:r>
            <a:endParaRPr lang="en-US" sz="3200" dirty="0" smtClean="0">
              <a:cs typeface="Arial" panose="020B0604020202020204" pitchFamily="34" charset="0"/>
            </a:endParaRPr>
          </a:p>
          <a:p>
            <a:pPr algn="ctr"/>
            <a:r>
              <a:rPr lang="en-US" sz="3200" dirty="0" smtClean="0">
                <a:cs typeface="Arial" panose="020B0604020202020204" pitchFamily="34" charset="0"/>
              </a:rPr>
              <a:t>What's </a:t>
            </a:r>
            <a:r>
              <a:rPr lang="en-US" sz="3200" dirty="0">
                <a:cs typeface="Arial" panose="020B0604020202020204" pitchFamily="34" charset="0"/>
              </a:rPr>
              <a:t>the Experience So Far? 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" y="5950691"/>
            <a:ext cx="4229100" cy="903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81100" y="3533971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January 22, 2014</a:t>
            </a:r>
            <a:endParaRPr lang="en-US" sz="2400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4930914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  <a:latin typeface="Baskerville Old Face" pitchFamily="18" charset="0"/>
                <a:cs typeface="Times New Roman" pitchFamily="18" charset="0"/>
              </a:rPr>
              <a:t> </a:t>
            </a: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3095"/>
            <a:ext cx="7564967" cy="1765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682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Overview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Marketplace Establishment </a:t>
            </a:r>
            <a:r>
              <a:rPr lang="en-US" sz="2800" dirty="0" smtClean="0">
                <a:latin typeface="+mj-lt"/>
              </a:rPr>
              <a:t>Models </a:t>
            </a: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Key Design </a:t>
            </a:r>
            <a:r>
              <a:rPr lang="en-US" sz="2800" dirty="0" smtClean="0">
                <a:latin typeface="+mj-lt"/>
              </a:rPr>
              <a:t>Decisions </a:t>
            </a:r>
            <a:r>
              <a:rPr lang="en-US" sz="2800" dirty="0" smtClean="0">
                <a:latin typeface="+mj-lt"/>
              </a:rPr>
              <a:t>for Marketplaces</a:t>
            </a:r>
          </a:p>
          <a:p>
            <a:r>
              <a:rPr lang="en-US" sz="2800" dirty="0" smtClean="0">
                <a:latin typeface="+mj-lt"/>
              </a:rPr>
              <a:t>Early </a:t>
            </a:r>
            <a:r>
              <a:rPr lang="en-US" sz="2800" dirty="0" smtClean="0">
                <a:latin typeface="+mj-lt"/>
              </a:rPr>
              <a:t>Lessons: Challenges and </a:t>
            </a:r>
            <a:r>
              <a:rPr lang="en-US" sz="2800" dirty="0" smtClean="0">
                <a:latin typeface="+mj-lt"/>
              </a:rPr>
              <a:t>Successes</a:t>
            </a:r>
          </a:p>
          <a:p>
            <a:r>
              <a:rPr lang="en-US" sz="2800" dirty="0" smtClean="0">
                <a:latin typeface="+mj-lt"/>
              </a:rPr>
              <a:t>On the Horizon: What’s Next for Marketplaces?</a:t>
            </a:r>
            <a:endParaRPr lang="en-US" sz="2800" dirty="0">
              <a:latin typeface="+mj-lt"/>
            </a:endParaRPr>
          </a:p>
        </p:txBody>
      </p:sp>
      <p:pic>
        <p:nvPicPr>
          <p:cNvPr id="7" name="Picture 2" descr="CHIR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5000"/>
            <a:ext cx="45840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5227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2" descr="CHIR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5000"/>
            <a:ext cx="45840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5702806" y="3673476"/>
            <a:ext cx="914400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304800" y="3124200"/>
            <a:ext cx="152400" cy="152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453" name="TextBox 140"/>
          <p:cNvSpPr txBox="1">
            <a:spLocks noChangeArrowheads="1"/>
          </p:cNvSpPr>
          <p:nvPr/>
        </p:nvSpPr>
        <p:spPr bwMode="auto">
          <a:xfrm>
            <a:off x="596900" y="6680200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endParaRPr lang="en-US" dirty="0"/>
          </a:p>
        </p:txBody>
      </p:sp>
      <p:sp>
        <p:nvSpPr>
          <p:cNvPr id="14454" name="Rectangle 7"/>
          <p:cNvSpPr>
            <a:spLocks noChangeArrowheads="1"/>
          </p:cNvSpPr>
          <p:nvPr/>
        </p:nvSpPr>
        <p:spPr bwMode="auto">
          <a:xfrm>
            <a:off x="304800" y="1524000"/>
            <a:ext cx="1524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458" name="TextBox 147"/>
          <p:cNvSpPr txBox="1">
            <a:spLocks noChangeArrowheads="1"/>
          </p:cNvSpPr>
          <p:nvPr/>
        </p:nvSpPr>
        <p:spPr bwMode="auto">
          <a:xfrm>
            <a:off x="498522" y="1390151"/>
            <a:ext cx="2145465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300" b="1" dirty="0" smtClean="0">
                <a:latin typeface="+mj-lt"/>
                <a:cs typeface="Arial" pitchFamily="34" charset="0"/>
              </a:rPr>
              <a:t>Federally Facilitated Exchange</a:t>
            </a:r>
          </a:p>
          <a:p>
            <a:endParaRPr lang="en-US" sz="1300" b="1" dirty="0">
              <a:latin typeface="+mj-lt"/>
              <a:cs typeface="Arial" pitchFamily="34" charset="0"/>
            </a:endParaRPr>
          </a:p>
          <a:p>
            <a:r>
              <a:rPr lang="en-US" sz="1300" b="1" dirty="0" smtClean="0">
                <a:latin typeface="+mj-lt"/>
                <a:cs typeface="Arial" pitchFamily="34" charset="0"/>
              </a:rPr>
              <a:t>State Partnership Exchange</a:t>
            </a:r>
          </a:p>
          <a:p>
            <a:endParaRPr lang="en-US" sz="1300" b="1" dirty="0">
              <a:latin typeface="+mj-lt"/>
              <a:cs typeface="Arial" pitchFamily="34" charset="0"/>
            </a:endParaRPr>
          </a:p>
          <a:p>
            <a:r>
              <a:rPr lang="en-US" sz="1300" b="1" dirty="0" smtClean="0">
                <a:latin typeface="+mj-lt"/>
                <a:cs typeface="Arial" pitchFamily="34" charset="0"/>
              </a:rPr>
              <a:t>State-Based Exchange</a:t>
            </a:r>
          </a:p>
          <a:p>
            <a:endParaRPr lang="en-US" sz="1300" b="1" dirty="0">
              <a:latin typeface="+mj-lt"/>
              <a:cs typeface="Arial" pitchFamily="34" charset="0"/>
            </a:endParaRPr>
          </a:p>
          <a:p>
            <a:r>
              <a:rPr lang="en-US" sz="1300" b="1" dirty="0" smtClean="0">
                <a:latin typeface="+mj-lt"/>
                <a:cs typeface="Arial" pitchFamily="34" charset="0"/>
              </a:rPr>
              <a:t>Supported State-Based Exchange</a:t>
            </a:r>
          </a:p>
          <a:p>
            <a:endParaRPr lang="en-US" sz="1300" b="1" dirty="0">
              <a:latin typeface="+mj-lt"/>
              <a:cs typeface="Arial" pitchFamily="34" charset="0"/>
            </a:endParaRPr>
          </a:p>
          <a:p>
            <a:r>
              <a:rPr lang="en-US" sz="1300" b="1" dirty="0" smtClean="0">
                <a:latin typeface="+mj-lt"/>
                <a:cs typeface="Arial" pitchFamily="34" charset="0"/>
              </a:rPr>
              <a:t>“Bifurcated”: Federally facilitated individual; state SHOP </a:t>
            </a:r>
            <a:endParaRPr lang="en-US" sz="1300" b="1" dirty="0">
              <a:latin typeface="+mj-lt"/>
              <a:cs typeface="Arial" pitchFamily="34" charset="0"/>
            </a:endParaRPr>
          </a:p>
        </p:txBody>
      </p:sp>
      <p:sp>
        <p:nvSpPr>
          <p:cNvPr id="14339" name="Freeform 2"/>
          <p:cNvSpPr>
            <a:spLocks noChangeAspect="1"/>
          </p:cNvSpPr>
          <p:nvPr/>
        </p:nvSpPr>
        <p:spPr bwMode="auto">
          <a:xfrm>
            <a:off x="2627971" y="4491135"/>
            <a:ext cx="1421601" cy="1466828"/>
          </a:xfrm>
          <a:custGeom>
            <a:avLst/>
            <a:gdLst>
              <a:gd name="T0" fmla="*/ 2147483647 w 1572"/>
              <a:gd name="T1" fmla="*/ 2147483647 h 1533"/>
              <a:gd name="T2" fmla="*/ 2147483647 w 1572"/>
              <a:gd name="T3" fmla="*/ 0 h 1533"/>
              <a:gd name="T4" fmla="*/ 2147483647 w 1572"/>
              <a:gd name="T5" fmla="*/ 2147483647 h 1533"/>
              <a:gd name="T6" fmla="*/ 2147483647 w 1572"/>
              <a:gd name="T7" fmla="*/ 2147483647 h 1533"/>
              <a:gd name="T8" fmla="*/ 2147483647 w 1572"/>
              <a:gd name="T9" fmla="*/ 2147483647 h 1533"/>
              <a:gd name="T10" fmla="*/ 2147483647 w 1572"/>
              <a:gd name="T11" fmla="*/ 2147483647 h 1533"/>
              <a:gd name="T12" fmla="*/ 2147483647 w 1572"/>
              <a:gd name="T13" fmla="*/ 2147483647 h 1533"/>
              <a:gd name="T14" fmla="*/ 2147483647 w 1572"/>
              <a:gd name="T15" fmla="*/ 2147483647 h 1533"/>
              <a:gd name="T16" fmla="*/ 2147483647 w 1572"/>
              <a:gd name="T17" fmla="*/ 2147483647 h 1533"/>
              <a:gd name="T18" fmla="*/ 2147483647 w 1572"/>
              <a:gd name="T19" fmla="*/ 2147483647 h 1533"/>
              <a:gd name="T20" fmla="*/ 2147483647 w 1572"/>
              <a:gd name="T21" fmla="*/ 2147483647 h 1533"/>
              <a:gd name="T22" fmla="*/ 2147483647 w 1572"/>
              <a:gd name="T23" fmla="*/ 2147483647 h 1533"/>
              <a:gd name="T24" fmla="*/ 2147483647 w 1572"/>
              <a:gd name="T25" fmla="*/ 2147483647 h 1533"/>
              <a:gd name="T26" fmla="*/ 2147483647 w 1572"/>
              <a:gd name="T27" fmla="*/ 2147483647 h 1533"/>
              <a:gd name="T28" fmla="*/ 2147483647 w 1572"/>
              <a:gd name="T29" fmla="*/ 2147483647 h 1533"/>
              <a:gd name="T30" fmla="*/ 2147483647 w 1572"/>
              <a:gd name="T31" fmla="*/ 2147483647 h 1533"/>
              <a:gd name="T32" fmla="*/ 2147483647 w 1572"/>
              <a:gd name="T33" fmla="*/ 2147483647 h 1533"/>
              <a:gd name="T34" fmla="*/ 2147483647 w 1572"/>
              <a:gd name="T35" fmla="*/ 2147483647 h 1533"/>
              <a:gd name="T36" fmla="*/ 2147483647 w 1572"/>
              <a:gd name="T37" fmla="*/ 2147483647 h 1533"/>
              <a:gd name="T38" fmla="*/ 2147483647 w 1572"/>
              <a:gd name="T39" fmla="*/ 2147483647 h 1533"/>
              <a:gd name="T40" fmla="*/ 2147483647 w 1572"/>
              <a:gd name="T41" fmla="*/ 2147483647 h 1533"/>
              <a:gd name="T42" fmla="*/ 2147483647 w 1572"/>
              <a:gd name="T43" fmla="*/ 2147483647 h 1533"/>
              <a:gd name="T44" fmla="*/ 0 w 1572"/>
              <a:gd name="T45" fmla="*/ 2147483647 h 1533"/>
              <a:gd name="T46" fmla="*/ 2147483647 w 1572"/>
              <a:gd name="T47" fmla="*/ 2147483647 h 1533"/>
              <a:gd name="T48" fmla="*/ 2147483647 w 1572"/>
              <a:gd name="T49" fmla="*/ 2147483647 h 1533"/>
              <a:gd name="T50" fmla="*/ 2147483647 w 1572"/>
              <a:gd name="T51" fmla="*/ 2147483647 h 1533"/>
              <a:gd name="T52" fmla="*/ 2147483647 w 1572"/>
              <a:gd name="T53" fmla="*/ 2147483647 h 1533"/>
              <a:gd name="T54" fmla="*/ 2147483647 w 1572"/>
              <a:gd name="T55" fmla="*/ 2147483647 h 1533"/>
              <a:gd name="T56" fmla="*/ 2147483647 w 1572"/>
              <a:gd name="T57" fmla="*/ 2147483647 h 1533"/>
              <a:gd name="T58" fmla="*/ 2147483647 w 1572"/>
              <a:gd name="T59" fmla="*/ 2147483647 h 1533"/>
              <a:gd name="T60" fmla="*/ 2147483647 w 1572"/>
              <a:gd name="T61" fmla="*/ 2147483647 h 1533"/>
              <a:gd name="T62" fmla="*/ 2147483647 w 1572"/>
              <a:gd name="T63" fmla="*/ 2147483647 h 1533"/>
              <a:gd name="T64" fmla="*/ 2147483647 w 1572"/>
              <a:gd name="T65" fmla="*/ 2147483647 h 1533"/>
              <a:gd name="T66" fmla="*/ 2147483647 w 1572"/>
              <a:gd name="T67" fmla="*/ 2147483647 h 1533"/>
              <a:gd name="T68" fmla="*/ 2147483647 w 1572"/>
              <a:gd name="T69" fmla="*/ 2147483647 h 1533"/>
              <a:gd name="T70" fmla="*/ 2147483647 w 1572"/>
              <a:gd name="T71" fmla="*/ 2147483647 h 1533"/>
              <a:gd name="T72" fmla="*/ 2147483647 w 1572"/>
              <a:gd name="T73" fmla="*/ 2147483647 h 1533"/>
              <a:gd name="T74" fmla="*/ 2147483647 w 1572"/>
              <a:gd name="T75" fmla="*/ 2147483647 h 1533"/>
              <a:gd name="T76" fmla="*/ 2147483647 w 1572"/>
              <a:gd name="T77" fmla="*/ 2147483647 h 1533"/>
              <a:gd name="T78" fmla="*/ 2147483647 w 1572"/>
              <a:gd name="T79" fmla="*/ 2147483647 h 1533"/>
              <a:gd name="T80" fmla="*/ 2147483647 w 1572"/>
              <a:gd name="T81" fmla="*/ 2147483647 h 1533"/>
              <a:gd name="T82" fmla="*/ 2147483647 w 1572"/>
              <a:gd name="T83" fmla="*/ 2147483647 h 153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572"/>
              <a:gd name="T127" fmla="*/ 0 h 1533"/>
              <a:gd name="T128" fmla="*/ 1572 w 1572"/>
              <a:gd name="T129" fmla="*/ 1533 h 153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572" h="1533">
                <a:moveTo>
                  <a:pt x="251" y="228"/>
                </a:moveTo>
                <a:lnTo>
                  <a:pt x="567" y="0"/>
                </a:lnTo>
                <a:lnTo>
                  <a:pt x="717" y="40"/>
                </a:lnTo>
                <a:lnTo>
                  <a:pt x="790" y="113"/>
                </a:lnTo>
                <a:lnTo>
                  <a:pt x="1087" y="142"/>
                </a:lnTo>
                <a:lnTo>
                  <a:pt x="1096" y="900"/>
                </a:lnTo>
                <a:lnTo>
                  <a:pt x="1193" y="922"/>
                </a:lnTo>
                <a:lnTo>
                  <a:pt x="1238" y="1013"/>
                </a:lnTo>
                <a:lnTo>
                  <a:pt x="1306" y="982"/>
                </a:lnTo>
                <a:lnTo>
                  <a:pt x="1449" y="1188"/>
                </a:lnTo>
                <a:lnTo>
                  <a:pt x="1572" y="1283"/>
                </a:lnTo>
                <a:lnTo>
                  <a:pt x="1567" y="1365"/>
                </a:lnTo>
                <a:lnTo>
                  <a:pt x="1412" y="1375"/>
                </a:lnTo>
                <a:lnTo>
                  <a:pt x="1344" y="1124"/>
                </a:lnTo>
                <a:lnTo>
                  <a:pt x="855" y="876"/>
                </a:lnTo>
                <a:lnTo>
                  <a:pt x="868" y="954"/>
                </a:lnTo>
                <a:lnTo>
                  <a:pt x="758" y="1055"/>
                </a:lnTo>
                <a:lnTo>
                  <a:pt x="740" y="1018"/>
                </a:lnTo>
                <a:lnTo>
                  <a:pt x="709" y="1018"/>
                </a:lnTo>
                <a:lnTo>
                  <a:pt x="621" y="1228"/>
                </a:lnTo>
                <a:lnTo>
                  <a:pt x="348" y="1435"/>
                </a:lnTo>
                <a:lnTo>
                  <a:pt x="78" y="1533"/>
                </a:lnTo>
                <a:lnTo>
                  <a:pt x="0" y="1520"/>
                </a:lnTo>
                <a:lnTo>
                  <a:pt x="310" y="1343"/>
                </a:lnTo>
                <a:lnTo>
                  <a:pt x="348" y="1343"/>
                </a:lnTo>
                <a:lnTo>
                  <a:pt x="461" y="1206"/>
                </a:lnTo>
                <a:lnTo>
                  <a:pt x="512" y="1201"/>
                </a:lnTo>
                <a:lnTo>
                  <a:pt x="589" y="1097"/>
                </a:lnTo>
                <a:lnTo>
                  <a:pt x="562" y="1051"/>
                </a:lnTo>
                <a:lnTo>
                  <a:pt x="397" y="1073"/>
                </a:lnTo>
                <a:lnTo>
                  <a:pt x="284" y="812"/>
                </a:lnTo>
                <a:lnTo>
                  <a:pt x="348" y="694"/>
                </a:lnTo>
                <a:lnTo>
                  <a:pt x="452" y="653"/>
                </a:lnTo>
                <a:lnTo>
                  <a:pt x="415" y="548"/>
                </a:lnTo>
                <a:lnTo>
                  <a:pt x="306" y="598"/>
                </a:lnTo>
                <a:lnTo>
                  <a:pt x="224" y="447"/>
                </a:lnTo>
                <a:lnTo>
                  <a:pt x="315" y="411"/>
                </a:lnTo>
                <a:lnTo>
                  <a:pt x="397" y="452"/>
                </a:lnTo>
                <a:lnTo>
                  <a:pt x="434" y="429"/>
                </a:lnTo>
                <a:lnTo>
                  <a:pt x="366" y="301"/>
                </a:lnTo>
                <a:lnTo>
                  <a:pt x="246" y="292"/>
                </a:lnTo>
                <a:lnTo>
                  <a:pt x="251" y="22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448" name="Rectangle 140"/>
          <p:cNvSpPr>
            <a:spLocks noChangeArrowheads="1"/>
          </p:cNvSpPr>
          <p:nvPr/>
        </p:nvSpPr>
        <p:spPr bwMode="auto">
          <a:xfrm>
            <a:off x="9285505" y="4838701"/>
            <a:ext cx="151766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Calibri" charset="0"/>
              <a:cs typeface="Calibri" charset="0"/>
            </a:endParaRPr>
          </a:p>
        </p:txBody>
      </p:sp>
      <p:sp>
        <p:nvSpPr>
          <p:cNvPr id="14338" name="Freeform 27"/>
          <p:cNvSpPr>
            <a:spLocks/>
          </p:cNvSpPr>
          <p:nvPr/>
        </p:nvSpPr>
        <p:spPr bwMode="auto">
          <a:xfrm>
            <a:off x="5550226" y="1684339"/>
            <a:ext cx="782381" cy="952500"/>
          </a:xfrm>
          <a:custGeom>
            <a:avLst/>
            <a:gdLst>
              <a:gd name="T0" fmla="*/ 2147483647 w 711"/>
              <a:gd name="T1" fmla="*/ 2147483647 h 773"/>
              <a:gd name="T2" fmla="*/ 2147483647 w 711"/>
              <a:gd name="T3" fmla="*/ 2147483647 h 773"/>
              <a:gd name="T4" fmla="*/ 2147483647 w 711"/>
              <a:gd name="T5" fmla="*/ 2147483647 h 773"/>
              <a:gd name="T6" fmla="*/ 2147483647 w 711"/>
              <a:gd name="T7" fmla="*/ 2147483647 h 773"/>
              <a:gd name="T8" fmla="*/ 2147483647 w 711"/>
              <a:gd name="T9" fmla="*/ 2147483647 h 773"/>
              <a:gd name="T10" fmla="*/ 2147483647 w 711"/>
              <a:gd name="T11" fmla="*/ 2147483647 h 773"/>
              <a:gd name="T12" fmla="*/ 2147483647 w 711"/>
              <a:gd name="T13" fmla="*/ 2147483647 h 773"/>
              <a:gd name="T14" fmla="*/ 2147483647 w 711"/>
              <a:gd name="T15" fmla="*/ 2147483647 h 773"/>
              <a:gd name="T16" fmla="*/ 2147483647 w 711"/>
              <a:gd name="T17" fmla="*/ 2147483647 h 773"/>
              <a:gd name="T18" fmla="*/ 2147483647 w 711"/>
              <a:gd name="T19" fmla="*/ 2147483647 h 773"/>
              <a:gd name="T20" fmla="*/ 2147483647 w 711"/>
              <a:gd name="T21" fmla="*/ 2147483647 h 773"/>
              <a:gd name="T22" fmla="*/ 2147483647 w 711"/>
              <a:gd name="T23" fmla="*/ 2147483647 h 773"/>
              <a:gd name="T24" fmla="*/ 2147483647 w 711"/>
              <a:gd name="T25" fmla="*/ 2147483647 h 773"/>
              <a:gd name="T26" fmla="*/ 2147483647 w 711"/>
              <a:gd name="T27" fmla="*/ 2147483647 h 773"/>
              <a:gd name="T28" fmla="*/ 2147483647 w 711"/>
              <a:gd name="T29" fmla="*/ 2147483647 h 773"/>
              <a:gd name="T30" fmla="*/ 2147483647 w 711"/>
              <a:gd name="T31" fmla="*/ 2147483647 h 773"/>
              <a:gd name="T32" fmla="*/ 2147483647 w 711"/>
              <a:gd name="T33" fmla="*/ 2147483647 h 773"/>
              <a:gd name="T34" fmla="*/ 2147483647 w 711"/>
              <a:gd name="T35" fmla="*/ 2147483647 h 773"/>
              <a:gd name="T36" fmla="*/ 2147483647 w 711"/>
              <a:gd name="T37" fmla="*/ 2147483647 h 773"/>
              <a:gd name="T38" fmla="*/ 2147483647 w 711"/>
              <a:gd name="T39" fmla="*/ 2147483647 h 773"/>
              <a:gd name="T40" fmla="*/ 2147483647 w 711"/>
              <a:gd name="T41" fmla="*/ 2147483647 h 773"/>
              <a:gd name="T42" fmla="*/ 2147483647 w 711"/>
              <a:gd name="T43" fmla="*/ 2147483647 h 773"/>
              <a:gd name="T44" fmla="*/ 2147483647 w 711"/>
              <a:gd name="T45" fmla="*/ 2147483647 h 773"/>
              <a:gd name="T46" fmla="*/ 2147483647 w 711"/>
              <a:gd name="T47" fmla="*/ 2147483647 h 773"/>
              <a:gd name="T48" fmla="*/ 2147483647 w 711"/>
              <a:gd name="T49" fmla="*/ 2147483647 h 773"/>
              <a:gd name="T50" fmla="*/ 2147483647 w 711"/>
              <a:gd name="T51" fmla="*/ 2147483647 h 773"/>
              <a:gd name="T52" fmla="*/ 2147483647 w 711"/>
              <a:gd name="T53" fmla="*/ 2147483647 h 773"/>
              <a:gd name="T54" fmla="*/ 2147483647 w 711"/>
              <a:gd name="T55" fmla="*/ 0 h 773"/>
              <a:gd name="T56" fmla="*/ 2147483647 w 711"/>
              <a:gd name="T57" fmla="*/ 0 h 773"/>
              <a:gd name="T58" fmla="*/ 2147483647 w 711"/>
              <a:gd name="T59" fmla="*/ 2147483647 h 773"/>
              <a:gd name="T60" fmla="*/ 0 w 711"/>
              <a:gd name="T61" fmla="*/ 2147483647 h 773"/>
              <a:gd name="T62" fmla="*/ 2147483647 w 711"/>
              <a:gd name="T63" fmla="*/ 2147483647 h 773"/>
              <a:gd name="T64" fmla="*/ 2147483647 w 711"/>
              <a:gd name="T65" fmla="*/ 2147483647 h 77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11"/>
              <a:gd name="T100" fmla="*/ 0 h 773"/>
              <a:gd name="T101" fmla="*/ 711 w 711"/>
              <a:gd name="T102" fmla="*/ 773 h 77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11" h="773">
                <a:moveTo>
                  <a:pt x="4" y="146"/>
                </a:moveTo>
                <a:lnTo>
                  <a:pt x="32" y="235"/>
                </a:lnTo>
                <a:lnTo>
                  <a:pt x="36" y="351"/>
                </a:lnTo>
                <a:lnTo>
                  <a:pt x="55" y="444"/>
                </a:lnTo>
                <a:lnTo>
                  <a:pt x="28" y="492"/>
                </a:lnTo>
                <a:lnTo>
                  <a:pt x="66" y="526"/>
                </a:lnTo>
                <a:lnTo>
                  <a:pt x="64" y="773"/>
                </a:lnTo>
                <a:lnTo>
                  <a:pt x="583" y="762"/>
                </a:lnTo>
                <a:lnTo>
                  <a:pt x="574" y="714"/>
                </a:lnTo>
                <a:lnTo>
                  <a:pt x="519" y="672"/>
                </a:lnTo>
                <a:lnTo>
                  <a:pt x="490" y="642"/>
                </a:lnTo>
                <a:lnTo>
                  <a:pt x="420" y="598"/>
                </a:lnTo>
                <a:lnTo>
                  <a:pt x="422" y="526"/>
                </a:lnTo>
                <a:lnTo>
                  <a:pt x="407" y="481"/>
                </a:lnTo>
                <a:lnTo>
                  <a:pt x="466" y="412"/>
                </a:lnTo>
                <a:lnTo>
                  <a:pt x="462" y="344"/>
                </a:lnTo>
                <a:lnTo>
                  <a:pt x="557" y="273"/>
                </a:lnTo>
                <a:lnTo>
                  <a:pt x="580" y="233"/>
                </a:lnTo>
                <a:lnTo>
                  <a:pt x="711" y="165"/>
                </a:lnTo>
                <a:lnTo>
                  <a:pt x="652" y="140"/>
                </a:lnTo>
                <a:lnTo>
                  <a:pt x="601" y="144"/>
                </a:lnTo>
                <a:lnTo>
                  <a:pt x="589" y="125"/>
                </a:lnTo>
                <a:lnTo>
                  <a:pt x="494" y="123"/>
                </a:lnTo>
                <a:lnTo>
                  <a:pt x="431" y="106"/>
                </a:lnTo>
                <a:lnTo>
                  <a:pt x="300" y="93"/>
                </a:lnTo>
                <a:lnTo>
                  <a:pt x="281" y="70"/>
                </a:lnTo>
                <a:lnTo>
                  <a:pt x="228" y="47"/>
                </a:lnTo>
                <a:lnTo>
                  <a:pt x="218" y="0"/>
                </a:lnTo>
                <a:lnTo>
                  <a:pt x="184" y="0"/>
                </a:lnTo>
                <a:lnTo>
                  <a:pt x="184" y="36"/>
                </a:lnTo>
                <a:lnTo>
                  <a:pt x="0" y="36"/>
                </a:lnTo>
                <a:lnTo>
                  <a:pt x="4" y="14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grpSp>
        <p:nvGrpSpPr>
          <p:cNvPr id="14343" name="Group 8"/>
          <p:cNvGrpSpPr>
            <a:grpSpLocks/>
          </p:cNvGrpSpPr>
          <p:nvPr/>
        </p:nvGrpSpPr>
        <p:grpSpPr bwMode="auto">
          <a:xfrm>
            <a:off x="2777876" y="1311276"/>
            <a:ext cx="802006" cy="636588"/>
            <a:chOff x="768" y="624"/>
            <a:chExt cx="613" cy="401"/>
          </a:xfrm>
          <a:solidFill>
            <a:schemeClr val="accent1"/>
          </a:solidFill>
        </p:grpSpPr>
        <p:sp>
          <p:nvSpPr>
            <p:cNvPr id="14481" name="Freeform 9"/>
            <p:cNvSpPr>
              <a:spLocks/>
            </p:cNvSpPr>
            <p:nvPr/>
          </p:nvSpPr>
          <p:spPr bwMode="auto">
            <a:xfrm>
              <a:off x="768" y="624"/>
              <a:ext cx="613" cy="401"/>
            </a:xfrm>
            <a:custGeom>
              <a:avLst/>
              <a:gdLst>
                <a:gd name="T0" fmla="*/ 8 w 730"/>
                <a:gd name="T1" fmla="*/ 19 h 517"/>
                <a:gd name="T2" fmla="*/ 5 w 730"/>
                <a:gd name="T3" fmla="*/ 43 h 517"/>
                <a:gd name="T4" fmla="*/ 10 w 730"/>
                <a:gd name="T5" fmla="*/ 43 h 517"/>
                <a:gd name="T6" fmla="*/ 8 w 730"/>
                <a:gd name="T7" fmla="*/ 48 h 517"/>
                <a:gd name="T8" fmla="*/ 3 w 730"/>
                <a:gd name="T9" fmla="*/ 44 h 517"/>
                <a:gd name="T10" fmla="*/ 0 w 730"/>
                <a:gd name="T11" fmla="*/ 51 h 517"/>
                <a:gd name="T12" fmla="*/ 15 w 730"/>
                <a:gd name="T13" fmla="*/ 56 h 517"/>
                <a:gd name="T14" fmla="*/ 16 w 730"/>
                <a:gd name="T15" fmla="*/ 58 h 517"/>
                <a:gd name="T16" fmla="*/ 20 w 730"/>
                <a:gd name="T17" fmla="*/ 59 h 517"/>
                <a:gd name="T18" fmla="*/ 39 w 730"/>
                <a:gd name="T19" fmla="*/ 77 h 517"/>
                <a:gd name="T20" fmla="*/ 60 w 730"/>
                <a:gd name="T21" fmla="*/ 76 h 517"/>
                <a:gd name="T22" fmla="*/ 77 w 730"/>
                <a:gd name="T23" fmla="*/ 80 h 517"/>
                <a:gd name="T24" fmla="*/ 86 w 730"/>
                <a:gd name="T25" fmla="*/ 79 h 517"/>
                <a:gd name="T26" fmla="*/ 134 w 730"/>
                <a:gd name="T27" fmla="*/ 80 h 517"/>
                <a:gd name="T28" fmla="*/ 191 w 730"/>
                <a:gd name="T29" fmla="*/ 87 h 517"/>
                <a:gd name="T30" fmla="*/ 191 w 730"/>
                <a:gd name="T31" fmla="*/ 78 h 517"/>
                <a:gd name="T32" fmla="*/ 215 w 730"/>
                <a:gd name="T33" fmla="*/ 22 h 517"/>
                <a:gd name="T34" fmla="*/ 67 w 730"/>
                <a:gd name="T35" fmla="*/ 0 h 517"/>
                <a:gd name="T36" fmla="*/ 67 w 730"/>
                <a:gd name="T37" fmla="*/ 16 h 517"/>
                <a:gd name="T38" fmla="*/ 60 w 730"/>
                <a:gd name="T39" fmla="*/ 30 h 517"/>
                <a:gd name="T40" fmla="*/ 59 w 730"/>
                <a:gd name="T41" fmla="*/ 36 h 517"/>
                <a:gd name="T42" fmla="*/ 42 w 730"/>
                <a:gd name="T43" fmla="*/ 39 h 517"/>
                <a:gd name="T44" fmla="*/ 42 w 730"/>
                <a:gd name="T45" fmla="*/ 36 h 517"/>
                <a:gd name="T46" fmla="*/ 55 w 730"/>
                <a:gd name="T47" fmla="*/ 31 h 517"/>
                <a:gd name="T48" fmla="*/ 54 w 730"/>
                <a:gd name="T49" fmla="*/ 28 h 517"/>
                <a:gd name="T50" fmla="*/ 42 w 730"/>
                <a:gd name="T51" fmla="*/ 28 h 517"/>
                <a:gd name="T52" fmla="*/ 50 w 730"/>
                <a:gd name="T53" fmla="*/ 24 h 517"/>
                <a:gd name="T54" fmla="*/ 57 w 730"/>
                <a:gd name="T55" fmla="*/ 22 h 517"/>
                <a:gd name="T56" fmla="*/ 9 w 730"/>
                <a:gd name="T57" fmla="*/ 4 h 517"/>
                <a:gd name="T58" fmla="*/ 5 w 730"/>
                <a:gd name="T59" fmla="*/ 9 h 517"/>
                <a:gd name="T60" fmla="*/ 8 w 730"/>
                <a:gd name="T61" fmla="*/ 19 h 517"/>
                <a:gd name="T62" fmla="*/ 8 w 730"/>
                <a:gd name="T63" fmla="*/ 19 h 5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30"/>
                <a:gd name="T97" fmla="*/ 0 h 517"/>
                <a:gd name="T98" fmla="*/ 730 w 730"/>
                <a:gd name="T99" fmla="*/ 517 h 51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30" h="517">
                  <a:moveTo>
                    <a:pt x="27" y="112"/>
                  </a:moveTo>
                  <a:lnTo>
                    <a:pt x="17" y="254"/>
                  </a:lnTo>
                  <a:lnTo>
                    <a:pt x="35" y="254"/>
                  </a:lnTo>
                  <a:lnTo>
                    <a:pt x="25" y="285"/>
                  </a:lnTo>
                  <a:lnTo>
                    <a:pt x="12" y="266"/>
                  </a:lnTo>
                  <a:lnTo>
                    <a:pt x="0" y="304"/>
                  </a:lnTo>
                  <a:lnTo>
                    <a:pt x="52" y="332"/>
                  </a:lnTo>
                  <a:lnTo>
                    <a:pt x="54" y="345"/>
                  </a:lnTo>
                  <a:lnTo>
                    <a:pt x="67" y="347"/>
                  </a:lnTo>
                  <a:lnTo>
                    <a:pt x="133" y="452"/>
                  </a:lnTo>
                  <a:lnTo>
                    <a:pt x="208" y="448"/>
                  </a:lnTo>
                  <a:lnTo>
                    <a:pt x="263" y="473"/>
                  </a:lnTo>
                  <a:lnTo>
                    <a:pt x="289" y="469"/>
                  </a:lnTo>
                  <a:lnTo>
                    <a:pt x="457" y="473"/>
                  </a:lnTo>
                  <a:lnTo>
                    <a:pt x="647" y="517"/>
                  </a:lnTo>
                  <a:lnTo>
                    <a:pt x="651" y="459"/>
                  </a:lnTo>
                  <a:lnTo>
                    <a:pt x="730" y="127"/>
                  </a:lnTo>
                  <a:lnTo>
                    <a:pt x="225" y="0"/>
                  </a:lnTo>
                  <a:lnTo>
                    <a:pt x="228" y="96"/>
                  </a:lnTo>
                  <a:lnTo>
                    <a:pt x="204" y="176"/>
                  </a:lnTo>
                  <a:lnTo>
                    <a:pt x="200" y="218"/>
                  </a:lnTo>
                  <a:lnTo>
                    <a:pt x="147" y="231"/>
                  </a:lnTo>
                  <a:lnTo>
                    <a:pt x="143" y="212"/>
                  </a:lnTo>
                  <a:lnTo>
                    <a:pt x="187" y="186"/>
                  </a:lnTo>
                  <a:lnTo>
                    <a:pt x="183" y="163"/>
                  </a:lnTo>
                  <a:lnTo>
                    <a:pt x="143" y="169"/>
                  </a:lnTo>
                  <a:lnTo>
                    <a:pt x="173" y="144"/>
                  </a:lnTo>
                  <a:lnTo>
                    <a:pt x="194" y="127"/>
                  </a:lnTo>
                  <a:lnTo>
                    <a:pt x="31" y="24"/>
                  </a:lnTo>
                  <a:lnTo>
                    <a:pt x="17" y="53"/>
                  </a:lnTo>
                  <a:lnTo>
                    <a:pt x="27" y="112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4482" name="Freeform 10"/>
            <p:cNvSpPr>
              <a:spLocks/>
            </p:cNvSpPr>
            <p:nvPr/>
          </p:nvSpPr>
          <p:spPr bwMode="auto">
            <a:xfrm>
              <a:off x="913" y="647"/>
              <a:ext cx="28" cy="30"/>
            </a:xfrm>
            <a:custGeom>
              <a:avLst/>
              <a:gdLst>
                <a:gd name="T0" fmla="*/ 0 w 35"/>
                <a:gd name="T1" fmla="*/ 3 h 38"/>
                <a:gd name="T2" fmla="*/ 6 w 35"/>
                <a:gd name="T3" fmla="*/ 0 h 38"/>
                <a:gd name="T4" fmla="*/ 7 w 35"/>
                <a:gd name="T5" fmla="*/ 3 h 38"/>
                <a:gd name="T6" fmla="*/ 6 w 35"/>
                <a:gd name="T7" fmla="*/ 7 h 38"/>
                <a:gd name="T8" fmla="*/ 0 w 35"/>
                <a:gd name="T9" fmla="*/ 3 h 38"/>
                <a:gd name="T10" fmla="*/ 0 w 35"/>
                <a:gd name="T11" fmla="*/ 3 h 38"/>
                <a:gd name="T12" fmla="*/ 0 w 35"/>
                <a:gd name="T13" fmla="*/ 3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"/>
                <a:gd name="T22" fmla="*/ 0 h 38"/>
                <a:gd name="T23" fmla="*/ 35 w 35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" h="38">
                  <a:moveTo>
                    <a:pt x="0" y="17"/>
                  </a:moveTo>
                  <a:lnTo>
                    <a:pt x="27" y="0"/>
                  </a:lnTo>
                  <a:lnTo>
                    <a:pt x="35" y="17"/>
                  </a:lnTo>
                  <a:lnTo>
                    <a:pt x="29" y="38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</p:grpSp>
      <p:sp>
        <p:nvSpPr>
          <p:cNvPr id="14344" name="Freeform 11"/>
          <p:cNvSpPr>
            <a:spLocks/>
          </p:cNvSpPr>
          <p:nvPr/>
        </p:nvSpPr>
        <p:spPr bwMode="auto">
          <a:xfrm>
            <a:off x="3511849" y="2663826"/>
            <a:ext cx="679022" cy="925513"/>
          </a:xfrm>
          <a:custGeom>
            <a:avLst/>
            <a:gdLst>
              <a:gd name="T0" fmla="*/ 2147483647 w 618"/>
              <a:gd name="T1" fmla="*/ 0 h 753"/>
              <a:gd name="T2" fmla="*/ 2147483647 w 618"/>
              <a:gd name="T3" fmla="*/ 2147483647 h 753"/>
              <a:gd name="T4" fmla="*/ 2147483647 w 618"/>
              <a:gd name="T5" fmla="*/ 2147483647 h 753"/>
              <a:gd name="T6" fmla="*/ 2147483647 w 618"/>
              <a:gd name="T7" fmla="*/ 2147483647 h 753"/>
              <a:gd name="T8" fmla="*/ 2147483647 w 618"/>
              <a:gd name="T9" fmla="*/ 2147483647 h 753"/>
              <a:gd name="T10" fmla="*/ 0 w 618"/>
              <a:gd name="T11" fmla="*/ 2147483647 h 753"/>
              <a:gd name="T12" fmla="*/ 2147483647 w 618"/>
              <a:gd name="T13" fmla="*/ 0 h 753"/>
              <a:gd name="T14" fmla="*/ 2147483647 w 618"/>
              <a:gd name="T15" fmla="*/ 0 h 7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18"/>
              <a:gd name="T25" fmla="*/ 0 h 753"/>
              <a:gd name="T26" fmla="*/ 618 w 618"/>
              <a:gd name="T27" fmla="*/ 753 h 7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18" h="753">
                <a:moveTo>
                  <a:pt x="133" y="0"/>
                </a:moveTo>
                <a:lnTo>
                  <a:pt x="434" y="55"/>
                </a:lnTo>
                <a:lnTo>
                  <a:pt x="411" y="186"/>
                </a:lnTo>
                <a:lnTo>
                  <a:pt x="618" y="219"/>
                </a:lnTo>
                <a:lnTo>
                  <a:pt x="538" y="753"/>
                </a:lnTo>
                <a:lnTo>
                  <a:pt x="0" y="663"/>
                </a:lnTo>
                <a:lnTo>
                  <a:pt x="133" y="0"/>
                </a:lnTo>
                <a:close/>
              </a:path>
            </a:pathLst>
          </a:custGeom>
          <a:pattFill prst="dkUpDiag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45" name="Freeform 12"/>
          <p:cNvSpPr>
            <a:spLocks/>
          </p:cNvSpPr>
          <p:nvPr/>
        </p:nvSpPr>
        <p:spPr bwMode="auto">
          <a:xfrm>
            <a:off x="2556769" y="1700214"/>
            <a:ext cx="959005" cy="885825"/>
          </a:xfrm>
          <a:custGeom>
            <a:avLst/>
            <a:gdLst>
              <a:gd name="T0" fmla="*/ 0 w 871"/>
              <a:gd name="T1" fmla="*/ 2147483647 h 720"/>
              <a:gd name="T2" fmla="*/ 2147483647 w 871"/>
              <a:gd name="T3" fmla="*/ 2147483647 h 720"/>
              <a:gd name="T4" fmla="*/ 2147483647 w 871"/>
              <a:gd name="T5" fmla="*/ 2147483647 h 720"/>
              <a:gd name="T6" fmla="*/ 2147483647 w 871"/>
              <a:gd name="T7" fmla="*/ 0 h 720"/>
              <a:gd name="T8" fmla="*/ 2147483647 w 871"/>
              <a:gd name="T9" fmla="*/ 2147483647 h 720"/>
              <a:gd name="T10" fmla="*/ 2147483647 w 871"/>
              <a:gd name="T11" fmla="*/ 2147483647 h 720"/>
              <a:gd name="T12" fmla="*/ 2147483647 w 871"/>
              <a:gd name="T13" fmla="*/ 2147483647 h 720"/>
              <a:gd name="T14" fmla="*/ 2147483647 w 871"/>
              <a:gd name="T15" fmla="*/ 2147483647 h 720"/>
              <a:gd name="T16" fmla="*/ 2147483647 w 871"/>
              <a:gd name="T17" fmla="*/ 2147483647 h 720"/>
              <a:gd name="T18" fmla="*/ 2147483647 w 871"/>
              <a:gd name="T19" fmla="*/ 2147483647 h 720"/>
              <a:gd name="T20" fmla="*/ 2147483647 w 871"/>
              <a:gd name="T21" fmla="*/ 2147483647 h 720"/>
              <a:gd name="T22" fmla="*/ 2147483647 w 871"/>
              <a:gd name="T23" fmla="*/ 2147483647 h 720"/>
              <a:gd name="T24" fmla="*/ 2147483647 w 871"/>
              <a:gd name="T25" fmla="*/ 2147483647 h 720"/>
              <a:gd name="T26" fmla="*/ 2147483647 w 871"/>
              <a:gd name="T27" fmla="*/ 2147483647 h 720"/>
              <a:gd name="T28" fmla="*/ 2147483647 w 871"/>
              <a:gd name="T29" fmla="*/ 2147483647 h 720"/>
              <a:gd name="T30" fmla="*/ 2147483647 w 871"/>
              <a:gd name="T31" fmla="*/ 2147483647 h 720"/>
              <a:gd name="T32" fmla="*/ 2147483647 w 871"/>
              <a:gd name="T33" fmla="*/ 2147483647 h 720"/>
              <a:gd name="T34" fmla="*/ 2147483647 w 871"/>
              <a:gd name="T35" fmla="*/ 2147483647 h 720"/>
              <a:gd name="T36" fmla="*/ 2147483647 w 871"/>
              <a:gd name="T37" fmla="*/ 2147483647 h 720"/>
              <a:gd name="T38" fmla="*/ 2147483647 w 871"/>
              <a:gd name="T39" fmla="*/ 2147483647 h 720"/>
              <a:gd name="T40" fmla="*/ 2147483647 w 871"/>
              <a:gd name="T41" fmla="*/ 2147483647 h 720"/>
              <a:gd name="T42" fmla="*/ 2147483647 w 871"/>
              <a:gd name="T43" fmla="*/ 2147483647 h 720"/>
              <a:gd name="T44" fmla="*/ 0 w 871"/>
              <a:gd name="T45" fmla="*/ 2147483647 h 720"/>
              <a:gd name="T46" fmla="*/ 0 w 871"/>
              <a:gd name="T47" fmla="*/ 2147483647 h 7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71"/>
              <a:gd name="T73" fmla="*/ 0 h 720"/>
              <a:gd name="T74" fmla="*/ 871 w 871"/>
              <a:gd name="T75" fmla="*/ 720 h 720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71" h="720">
                <a:moveTo>
                  <a:pt x="0" y="538"/>
                </a:moveTo>
                <a:lnTo>
                  <a:pt x="38" y="355"/>
                </a:lnTo>
                <a:lnTo>
                  <a:pt x="82" y="302"/>
                </a:lnTo>
                <a:lnTo>
                  <a:pt x="188" y="0"/>
                </a:lnTo>
                <a:lnTo>
                  <a:pt x="244" y="15"/>
                </a:lnTo>
                <a:lnTo>
                  <a:pt x="246" y="29"/>
                </a:lnTo>
                <a:lnTo>
                  <a:pt x="259" y="30"/>
                </a:lnTo>
                <a:lnTo>
                  <a:pt x="325" y="135"/>
                </a:lnTo>
                <a:lnTo>
                  <a:pt x="400" y="131"/>
                </a:lnTo>
                <a:lnTo>
                  <a:pt x="455" y="156"/>
                </a:lnTo>
                <a:lnTo>
                  <a:pt x="481" y="152"/>
                </a:lnTo>
                <a:lnTo>
                  <a:pt x="649" y="156"/>
                </a:lnTo>
                <a:lnTo>
                  <a:pt x="839" y="200"/>
                </a:lnTo>
                <a:lnTo>
                  <a:pt x="848" y="222"/>
                </a:lnTo>
                <a:lnTo>
                  <a:pt x="871" y="255"/>
                </a:lnTo>
                <a:lnTo>
                  <a:pt x="806" y="354"/>
                </a:lnTo>
                <a:lnTo>
                  <a:pt x="765" y="390"/>
                </a:lnTo>
                <a:lnTo>
                  <a:pt x="759" y="416"/>
                </a:lnTo>
                <a:lnTo>
                  <a:pt x="784" y="443"/>
                </a:lnTo>
                <a:lnTo>
                  <a:pt x="757" y="504"/>
                </a:lnTo>
                <a:lnTo>
                  <a:pt x="704" y="720"/>
                </a:lnTo>
                <a:lnTo>
                  <a:pt x="409" y="650"/>
                </a:lnTo>
                <a:lnTo>
                  <a:pt x="0" y="538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46" name="Freeform 13" descr="Wide downward diagonal"/>
          <p:cNvSpPr>
            <a:spLocks/>
          </p:cNvSpPr>
          <p:nvPr/>
        </p:nvSpPr>
        <p:spPr bwMode="auto">
          <a:xfrm>
            <a:off x="2463877" y="2362201"/>
            <a:ext cx="955080" cy="1773238"/>
          </a:xfrm>
          <a:custGeom>
            <a:avLst/>
            <a:gdLst>
              <a:gd name="T0" fmla="*/ 2147483647 w 867"/>
              <a:gd name="T1" fmla="*/ 2147483647 h 1443"/>
              <a:gd name="T2" fmla="*/ 2147483647 w 867"/>
              <a:gd name="T3" fmla="*/ 2147483647 h 1443"/>
              <a:gd name="T4" fmla="*/ 2147483647 w 867"/>
              <a:gd name="T5" fmla="*/ 2147483647 h 1443"/>
              <a:gd name="T6" fmla="*/ 2147483647 w 867"/>
              <a:gd name="T7" fmla="*/ 2147483647 h 1443"/>
              <a:gd name="T8" fmla="*/ 2147483647 w 867"/>
              <a:gd name="T9" fmla="*/ 2147483647 h 1443"/>
              <a:gd name="T10" fmla="*/ 2147483647 w 867"/>
              <a:gd name="T11" fmla="*/ 2147483647 h 1443"/>
              <a:gd name="T12" fmla="*/ 2147483647 w 867"/>
              <a:gd name="T13" fmla="*/ 2147483647 h 1443"/>
              <a:gd name="T14" fmla="*/ 2147483647 w 867"/>
              <a:gd name="T15" fmla="*/ 2147483647 h 1443"/>
              <a:gd name="T16" fmla="*/ 2147483647 w 867"/>
              <a:gd name="T17" fmla="*/ 2147483647 h 1443"/>
              <a:gd name="T18" fmla="*/ 2147483647 w 867"/>
              <a:gd name="T19" fmla="*/ 2147483647 h 1443"/>
              <a:gd name="T20" fmla="*/ 2147483647 w 867"/>
              <a:gd name="T21" fmla="*/ 2147483647 h 1443"/>
              <a:gd name="T22" fmla="*/ 2147483647 w 867"/>
              <a:gd name="T23" fmla="*/ 2147483647 h 1443"/>
              <a:gd name="T24" fmla="*/ 2147483647 w 867"/>
              <a:gd name="T25" fmla="*/ 2147483647 h 1443"/>
              <a:gd name="T26" fmla="*/ 2147483647 w 867"/>
              <a:gd name="T27" fmla="*/ 2147483647 h 1443"/>
              <a:gd name="T28" fmla="*/ 2147483647 w 867"/>
              <a:gd name="T29" fmla="*/ 2147483647 h 1443"/>
              <a:gd name="T30" fmla="*/ 2147483647 w 867"/>
              <a:gd name="T31" fmla="*/ 2147483647 h 1443"/>
              <a:gd name="T32" fmla="*/ 2147483647 w 867"/>
              <a:gd name="T33" fmla="*/ 2147483647 h 1443"/>
              <a:gd name="T34" fmla="*/ 2147483647 w 867"/>
              <a:gd name="T35" fmla="*/ 2147483647 h 1443"/>
              <a:gd name="T36" fmla="*/ 2147483647 w 867"/>
              <a:gd name="T37" fmla="*/ 2147483647 h 1443"/>
              <a:gd name="T38" fmla="*/ 2147483647 w 867"/>
              <a:gd name="T39" fmla="*/ 2147483647 h 1443"/>
              <a:gd name="T40" fmla="*/ 2147483647 w 867"/>
              <a:gd name="T41" fmla="*/ 2147483647 h 1443"/>
              <a:gd name="T42" fmla="*/ 2147483647 w 867"/>
              <a:gd name="T43" fmla="*/ 2147483647 h 1443"/>
              <a:gd name="T44" fmla="*/ 2147483647 w 867"/>
              <a:gd name="T45" fmla="*/ 2147483647 h 1443"/>
              <a:gd name="T46" fmla="*/ 2147483647 w 867"/>
              <a:gd name="T47" fmla="*/ 2147483647 h 1443"/>
              <a:gd name="T48" fmla="*/ 2147483647 w 867"/>
              <a:gd name="T49" fmla="*/ 2147483647 h 1443"/>
              <a:gd name="T50" fmla="*/ 2147483647 w 867"/>
              <a:gd name="T51" fmla="*/ 2147483647 h 1443"/>
              <a:gd name="T52" fmla="*/ 2147483647 w 867"/>
              <a:gd name="T53" fmla="*/ 2147483647 h 1443"/>
              <a:gd name="T54" fmla="*/ 2147483647 w 867"/>
              <a:gd name="T55" fmla="*/ 0 h 1443"/>
              <a:gd name="T56" fmla="*/ 2147483647 w 867"/>
              <a:gd name="T57" fmla="*/ 2147483647 h 1443"/>
              <a:gd name="T58" fmla="*/ 0 w 867"/>
              <a:gd name="T59" fmla="*/ 2147483647 h 1443"/>
              <a:gd name="T60" fmla="*/ 2147483647 w 867"/>
              <a:gd name="T61" fmla="*/ 2147483647 h 1443"/>
              <a:gd name="T62" fmla="*/ 2147483647 w 867"/>
              <a:gd name="T63" fmla="*/ 2147483647 h 144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67"/>
              <a:gd name="T97" fmla="*/ 0 h 1443"/>
              <a:gd name="T98" fmla="*/ 867 w 867"/>
              <a:gd name="T99" fmla="*/ 1443 h 144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67" h="1443">
                <a:moveTo>
                  <a:pt x="30" y="293"/>
                </a:moveTo>
                <a:lnTo>
                  <a:pt x="5" y="405"/>
                </a:lnTo>
                <a:lnTo>
                  <a:pt x="89" y="585"/>
                </a:lnTo>
                <a:lnTo>
                  <a:pt x="104" y="574"/>
                </a:lnTo>
                <a:lnTo>
                  <a:pt x="129" y="650"/>
                </a:lnTo>
                <a:lnTo>
                  <a:pt x="89" y="597"/>
                </a:lnTo>
                <a:lnTo>
                  <a:pt x="79" y="680"/>
                </a:lnTo>
                <a:lnTo>
                  <a:pt x="125" y="732"/>
                </a:lnTo>
                <a:lnTo>
                  <a:pt x="95" y="802"/>
                </a:lnTo>
                <a:lnTo>
                  <a:pt x="186" y="994"/>
                </a:lnTo>
                <a:lnTo>
                  <a:pt x="165" y="1064"/>
                </a:lnTo>
                <a:lnTo>
                  <a:pt x="285" y="1119"/>
                </a:lnTo>
                <a:lnTo>
                  <a:pt x="329" y="1176"/>
                </a:lnTo>
                <a:lnTo>
                  <a:pt x="378" y="1195"/>
                </a:lnTo>
                <a:lnTo>
                  <a:pt x="380" y="1230"/>
                </a:lnTo>
                <a:lnTo>
                  <a:pt x="412" y="1237"/>
                </a:lnTo>
                <a:lnTo>
                  <a:pt x="483" y="1348"/>
                </a:lnTo>
                <a:lnTo>
                  <a:pt x="483" y="1425"/>
                </a:lnTo>
                <a:lnTo>
                  <a:pt x="791" y="1443"/>
                </a:lnTo>
                <a:lnTo>
                  <a:pt x="772" y="1410"/>
                </a:lnTo>
                <a:lnTo>
                  <a:pt x="781" y="1365"/>
                </a:lnTo>
                <a:lnTo>
                  <a:pt x="830" y="1285"/>
                </a:lnTo>
                <a:lnTo>
                  <a:pt x="867" y="1264"/>
                </a:lnTo>
                <a:lnTo>
                  <a:pt x="846" y="1235"/>
                </a:lnTo>
                <a:lnTo>
                  <a:pt x="830" y="1157"/>
                </a:lnTo>
                <a:lnTo>
                  <a:pt x="389" y="496"/>
                </a:lnTo>
                <a:lnTo>
                  <a:pt x="492" y="112"/>
                </a:lnTo>
                <a:lnTo>
                  <a:pt x="83" y="0"/>
                </a:lnTo>
                <a:lnTo>
                  <a:pt x="72" y="23"/>
                </a:lnTo>
                <a:lnTo>
                  <a:pt x="0" y="192"/>
                </a:lnTo>
                <a:lnTo>
                  <a:pt x="30" y="293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47" name="Freeform 14"/>
          <p:cNvSpPr>
            <a:spLocks/>
          </p:cNvSpPr>
          <p:nvPr/>
        </p:nvSpPr>
        <p:spPr bwMode="auto">
          <a:xfrm>
            <a:off x="2893009" y="2498726"/>
            <a:ext cx="762756" cy="1285875"/>
          </a:xfrm>
          <a:custGeom>
            <a:avLst/>
            <a:gdLst>
              <a:gd name="T0" fmla="*/ 0 w 694"/>
              <a:gd name="T1" fmla="*/ 2147483647 h 1045"/>
              <a:gd name="T2" fmla="*/ 2147483647 w 694"/>
              <a:gd name="T3" fmla="*/ 2147483647 h 1045"/>
              <a:gd name="T4" fmla="*/ 2147483647 w 694"/>
              <a:gd name="T5" fmla="*/ 2147483647 h 1045"/>
              <a:gd name="T6" fmla="*/ 2147483647 w 694"/>
              <a:gd name="T7" fmla="*/ 2147483647 h 1045"/>
              <a:gd name="T8" fmla="*/ 2147483647 w 694"/>
              <a:gd name="T9" fmla="*/ 2147483647 h 1045"/>
              <a:gd name="T10" fmla="*/ 2147483647 w 694"/>
              <a:gd name="T11" fmla="*/ 2147483647 h 1045"/>
              <a:gd name="T12" fmla="*/ 2147483647 w 694"/>
              <a:gd name="T13" fmla="*/ 2147483647 h 1045"/>
              <a:gd name="T14" fmla="*/ 2147483647 w 694"/>
              <a:gd name="T15" fmla="*/ 2147483647 h 1045"/>
              <a:gd name="T16" fmla="*/ 2147483647 w 694"/>
              <a:gd name="T17" fmla="*/ 0 h 1045"/>
              <a:gd name="T18" fmla="*/ 0 w 694"/>
              <a:gd name="T19" fmla="*/ 2147483647 h 1045"/>
              <a:gd name="T20" fmla="*/ 0 w 694"/>
              <a:gd name="T21" fmla="*/ 2147483647 h 104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694"/>
              <a:gd name="T34" fmla="*/ 0 h 1045"/>
              <a:gd name="T35" fmla="*/ 694 w 694"/>
              <a:gd name="T36" fmla="*/ 1045 h 104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694" h="1045">
                <a:moveTo>
                  <a:pt x="0" y="384"/>
                </a:moveTo>
                <a:lnTo>
                  <a:pt x="441" y="1045"/>
                </a:lnTo>
                <a:lnTo>
                  <a:pt x="459" y="905"/>
                </a:lnTo>
                <a:lnTo>
                  <a:pt x="483" y="897"/>
                </a:lnTo>
                <a:lnTo>
                  <a:pt x="525" y="922"/>
                </a:lnTo>
                <a:lnTo>
                  <a:pt x="561" y="796"/>
                </a:lnTo>
                <a:lnTo>
                  <a:pt x="694" y="133"/>
                </a:lnTo>
                <a:lnTo>
                  <a:pt x="398" y="70"/>
                </a:lnTo>
                <a:lnTo>
                  <a:pt x="103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48" name="Freeform 15"/>
          <p:cNvSpPr>
            <a:spLocks/>
          </p:cNvSpPr>
          <p:nvPr/>
        </p:nvSpPr>
        <p:spPr bwMode="auto">
          <a:xfrm>
            <a:off x="3329991" y="1468439"/>
            <a:ext cx="719581" cy="1258887"/>
          </a:xfrm>
          <a:custGeom>
            <a:avLst/>
            <a:gdLst>
              <a:gd name="T0" fmla="*/ 0 w 654"/>
              <a:gd name="T1" fmla="*/ 2147483647 h 1024"/>
              <a:gd name="T2" fmla="*/ 2147483647 w 654"/>
              <a:gd name="T3" fmla="*/ 2147483647 h 1024"/>
              <a:gd name="T4" fmla="*/ 2147483647 w 654"/>
              <a:gd name="T5" fmla="*/ 2147483647 h 1024"/>
              <a:gd name="T6" fmla="*/ 2147483647 w 654"/>
              <a:gd name="T7" fmla="*/ 2147483647 h 1024"/>
              <a:gd name="T8" fmla="*/ 2147483647 w 654"/>
              <a:gd name="T9" fmla="*/ 2147483647 h 1024"/>
              <a:gd name="T10" fmla="*/ 2147483647 w 654"/>
              <a:gd name="T11" fmla="*/ 2147483647 h 1024"/>
              <a:gd name="T12" fmla="*/ 2147483647 w 654"/>
              <a:gd name="T13" fmla="*/ 2147483647 h 1024"/>
              <a:gd name="T14" fmla="*/ 2147483647 w 654"/>
              <a:gd name="T15" fmla="*/ 2147483647 h 1024"/>
              <a:gd name="T16" fmla="*/ 2147483647 w 654"/>
              <a:gd name="T17" fmla="*/ 2147483647 h 1024"/>
              <a:gd name="T18" fmla="*/ 2147483647 w 654"/>
              <a:gd name="T19" fmla="*/ 2147483647 h 1024"/>
              <a:gd name="T20" fmla="*/ 2147483647 w 654"/>
              <a:gd name="T21" fmla="*/ 0 h 1024"/>
              <a:gd name="T22" fmla="*/ 2147483647 w 654"/>
              <a:gd name="T23" fmla="*/ 2147483647 h 1024"/>
              <a:gd name="T24" fmla="*/ 2147483647 w 654"/>
              <a:gd name="T25" fmla="*/ 2147483647 h 1024"/>
              <a:gd name="T26" fmla="*/ 2147483647 w 654"/>
              <a:gd name="T27" fmla="*/ 2147483647 h 1024"/>
              <a:gd name="T28" fmla="*/ 2147483647 w 654"/>
              <a:gd name="T29" fmla="*/ 2147483647 h 1024"/>
              <a:gd name="T30" fmla="*/ 2147483647 w 654"/>
              <a:gd name="T31" fmla="*/ 2147483647 h 1024"/>
              <a:gd name="T32" fmla="*/ 2147483647 w 654"/>
              <a:gd name="T33" fmla="*/ 2147483647 h 1024"/>
              <a:gd name="T34" fmla="*/ 2147483647 w 654"/>
              <a:gd name="T35" fmla="*/ 2147483647 h 1024"/>
              <a:gd name="T36" fmla="*/ 2147483647 w 654"/>
              <a:gd name="T37" fmla="*/ 2147483647 h 1024"/>
              <a:gd name="T38" fmla="*/ 2147483647 w 654"/>
              <a:gd name="T39" fmla="*/ 2147483647 h 1024"/>
              <a:gd name="T40" fmla="*/ 2147483647 w 654"/>
              <a:gd name="T41" fmla="*/ 2147483647 h 1024"/>
              <a:gd name="T42" fmla="*/ 2147483647 w 654"/>
              <a:gd name="T43" fmla="*/ 2147483647 h 1024"/>
              <a:gd name="T44" fmla="*/ 2147483647 w 654"/>
              <a:gd name="T45" fmla="*/ 2147483647 h 1024"/>
              <a:gd name="T46" fmla="*/ 2147483647 w 654"/>
              <a:gd name="T47" fmla="*/ 2147483647 h 1024"/>
              <a:gd name="T48" fmla="*/ 2147483647 w 654"/>
              <a:gd name="T49" fmla="*/ 2147483647 h 1024"/>
              <a:gd name="T50" fmla="*/ 2147483647 w 654"/>
              <a:gd name="T51" fmla="*/ 2147483647 h 1024"/>
              <a:gd name="T52" fmla="*/ 2147483647 w 654"/>
              <a:gd name="T53" fmla="*/ 2147483647 h 1024"/>
              <a:gd name="T54" fmla="*/ 2147483647 w 654"/>
              <a:gd name="T55" fmla="*/ 2147483647 h 1024"/>
              <a:gd name="T56" fmla="*/ 2147483647 w 654"/>
              <a:gd name="T57" fmla="*/ 2147483647 h 1024"/>
              <a:gd name="T58" fmla="*/ 2147483647 w 654"/>
              <a:gd name="T59" fmla="*/ 2147483647 h 1024"/>
              <a:gd name="T60" fmla="*/ 2147483647 w 654"/>
              <a:gd name="T61" fmla="*/ 2147483647 h 1024"/>
              <a:gd name="T62" fmla="*/ 0 w 654"/>
              <a:gd name="T63" fmla="*/ 2147483647 h 1024"/>
              <a:gd name="T64" fmla="*/ 0 w 654"/>
              <a:gd name="T65" fmla="*/ 2147483647 h 102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4"/>
              <a:gd name="T100" fmla="*/ 0 h 1024"/>
              <a:gd name="T101" fmla="*/ 654 w 654"/>
              <a:gd name="T102" fmla="*/ 1024 h 102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4" h="1024">
                <a:moveTo>
                  <a:pt x="0" y="908"/>
                </a:moveTo>
                <a:lnTo>
                  <a:pt x="53" y="692"/>
                </a:lnTo>
                <a:lnTo>
                  <a:pt x="80" y="631"/>
                </a:lnTo>
                <a:lnTo>
                  <a:pt x="55" y="604"/>
                </a:lnTo>
                <a:lnTo>
                  <a:pt x="61" y="578"/>
                </a:lnTo>
                <a:lnTo>
                  <a:pt x="102" y="542"/>
                </a:lnTo>
                <a:lnTo>
                  <a:pt x="167" y="443"/>
                </a:lnTo>
                <a:lnTo>
                  <a:pt x="144" y="410"/>
                </a:lnTo>
                <a:lnTo>
                  <a:pt x="135" y="388"/>
                </a:lnTo>
                <a:lnTo>
                  <a:pt x="139" y="332"/>
                </a:lnTo>
                <a:lnTo>
                  <a:pt x="218" y="0"/>
                </a:lnTo>
                <a:lnTo>
                  <a:pt x="304" y="17"/>
                </a:lnTo>
                <a:lnTo>
                  <a:pt x="275" y="148"/>
                </a:lnTo>
                <a:lnTo>
                  <a:pt x="294" y="194"/>
                </a:lnTo>
                <a:lnTo>
                  <a:pt x="296" y="222"/>
                </a:lnTo>
                <a:lnTo>
                  <a:pt x="287" y="228"/>
                </a:lnTo>
                <a:lnTo>
                  <a:pt x="319" y="258"/>
                </a:lnTo>
                <a:lnTo>
                  <a:pt x="353" y="342"/>
                </a:lnTo>
                <a:lnTo>
                  <a:pt x="365" y="416"/>
                </a:lnTo>
                <a:lnTo>
                  <a:pt x="370" y="456"/>
                </a:lnTo>
                <a:lnTo>
                  <a:pt x="346" y="494"/>
                </a:lnTo>
                <a:lnTo>
                  <a:pt x="363" y="511"/>
                </a:lnTo>
                <a:lnTo>
                  <a:pt x="408" y="486"/>
                </a:lnTo>
                <a:lnTo>
                  <a:pt x="439" y="618"/>
                </a:lnTo>
                <a:lnTo>
                  <a:pt x="460" y="623"/>
                </a:lnTo>
                <a:lnTo>
                  <a:pt x="464" y="661"/>
                </a:lnTo>
                <a:lnTo>
                  <a:pt x="523" y="677"/>
                </a:lnTo>
                <a:lnTo>
                  <a:pt x="614" y="678"/>
                </a:lnTo>
                <a:lnTo>
                  <a:pt x="654" y="696"/>
                </a:lnTo>
                <a:lnTo>
                  <a:pt x="597" y="1024"/>
                </a:lnTo>
                <a:lnTo>
                  <a:pt x="296" y="971"/>
                </a:lnTo>
                <a:lnTo>
                  <a:pt x="0" y="908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49" name="Freeform 16"/>
          <p:cNvSpPr>
            <a:spLocks/>
          </p:cNvSpPr>
          <p:nvPr/>
        </p:nvSpPr>
        <p:spPr bwMode="auto">
          <a:xfrm>
            <a:off x="3633523" y="1489076"/>
            <a:ext cx="1231138" cy="852488"/>
          </a:xfrm>
          <a:custGeom>
            <a:avLst/>
            <a:gdLst>
              <a:gd name="T0" fmla="*/ 2147483647 w 1118"/>
              <a:gd name="T1" fmla="*/ 2147483647 h 694"/>
              <a:gd name="T2" fmla="*/ 2147483647 w 1118"/>
              <a:gd name="T3" fmla="*/ 2147483647 h 694"/>
              <a:gd name="T4" fmla="*/ 2147483647 w 1118"/>
              <a:gd name="T5" fmla="*/ 2147483647 h 694"/>
              <a:gd name="T6" fmla="*/ 2147483647 w 1118"/>
              <a:gd name="T7" fmla="*/ 2147483647 h 694"/>
              <a:gd name="T8" fmla="*/ 2147483647 w 1118"/>
              <a:gd name="T9" fmla="*/ 2147483647 h 694"/>
              <a:gd name="T10" fmla="*/ 2147483647 w 1118"/>
              <a:gd name="T11" fmla="*/ 2147483647 h 694"/>
              <a:gd name="T12" fmla="*/ 2147483647 w 1118"/>
              <a:gd name="T13" fmla="*/ 2147483647 h 694"/>
              <a:gd name="T14" fmla="*/ 2147483647 w 1118"/>
              <a:gd name="T15" fmla="*/ 2147483647 h 694"/>
              <a:gd name="T16" fmla="*/ 2147483647 w 1118"/>
              <a:gd name="T17" fmla="*/ 2147483647 h 694"/>
              <a:gd name="T18" fmla="*/ 2147483647 w 1118"/>
              <a:gd name="T19" fmla="*/ 2147483647 h 694"/>
              <a:gd name="T20" fmla="*/ 2147483647 w 1118"/>
              <a:gd name="T21" fmla="*/ 2147483647 h 694"/>
              <a:gd name="T22" fmla="*/ 2147483647 w 1118"/>
              <a:gd name="T23" fmla="*/ 2147483647 h 694"/>
              <a:gd name="T24" fmla="*/ 2147483647 w 1118"/>
              <a:gd name="T25" fmla="*/ 2147483647 h 694"/>
              <a:gd name="T26" fmla="*/ 2147483647 w 1118"/>
              <a:gd name="T27" fmla="*/ 2147483647 h 694"/>
              <a:gd name="T28" fmla="*/ 2147483647 w 1118"/>
              <a:gd name="T29" fmla="*/ 2147483647 h 694"/>
              <a:gd name="T30" fmla="*/ 2147483647 w 1118"/>
              <a:gd name="T31" fmla="*/ 2147483647 h 694"/>
              <a:gd name="T32" fmla="*/ 2147483647 w 1118"/>
              <a:gd name="T33" fmla="*/ 2147483647 h 694"/>
              <a:gd name="T34" fmla="*/ 2147483647 w 1118"/>
              <a:gd name="T35" fmla="*/ 2147483647 h 694"/>
              <a:gd name="T36" fmla="*/ 2147483647 w 1118"/>
              <a:gd name="T37" fmla="*/ 2147483647 h 694"/>
              <a:gd name="T38" fmla="*/ 2147483647 w 1118"/>
              <a:gd name="T39" fmla="*/ 2147483647 h 694"/>
              <a:gd name="T40" fmla="*/ 2147483647 w 1118"/>
              <a:gd name="T41" fmla="*/ 2147483647 h 694"/>
              <a:gd name="T42" fmla="*/ 2147483647 w 1118"/>
              <a:gd name="T43" fmla="*/ 2147483647 h 694"/>
              <a:gd name="T44" fmla="*/ 2147483647 w 1118"/>
              <a:gd name="T45" fmla="*/ 2147483647 h 694"/>
              <a:gd name="T46" fmla="*/ 2147483647 w 1118"/>
              <a:gd name="T47" fmla="*/ 2147483647 h 694"/>
              <a:gd name="T48" fmla="*/ 2147483647 w 1118"/>
              <a:gd name="T49" fmla="*/ 0 h 694"/>
              <a:gd name="T50" fmla="*/ 0 w 1118"/>
              <a:gd name="T51" fmla="*/ 2147483647 h 694"/>
              <a:gd name="T52" fmla="*/ 2147483647 w 1118"/>
              <a:gd name="T53" fmla="*/ 2147483647 h 694"/>
              <a:gd name="T54" fmla="*/ 2147483647 w 1118"/>
              <a:gd name="T55" fmla="*/ 2147483647 h 694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1118"/>
              <a:gd name="T85" fmla="*/ 0 h 694"/>
              <a:gd name="T86" fmla="*/ 1118 w 1118"/>
              <a:gd name="T87" fmla="*/ 694 h 694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1118" h="694">
                <a:moveTo>
                  <a:pt x="19" y="177"/>
                </a:moveTo>
                <a:lnTo>
                  <a:pt x="21" y="205"/>
                </a:lnTo>
                <a:lnTo>
                  <a:pt x="12" y="211"/>
                </a:lnTo>
                <a:lnTo>
                  <a:pt x="44" y="241"/>
                </a:lnTo>
                <a:lnTo>
                  <a:pt x="78" y="325"/>
                </a:lnTo>
                <a:lnTo>
                  <a:pt x="90" y="399"/>
                </a:lnTo>
                <a:lnTo>
                  <a:pt x="95" y="439"/>
                </a:lnTo>
                <a:lnTo>
                  <a:pt x="71" y="477"/>
                </a:lnTo>
                <a:lnTo>
                  <a:pt x="88" y="494"/>
                </a:lnTo>
                <a:lnTo>
                  <a:pt x="133" y="469"/>
                </a:lnTo>
                <a:lnTo>
                  <a:pt x="164" y="601"/>
                </a:lnTo>
                <a:lnTo>
                  <a:pt x="185" y="606"/>
                </a:lnTo>
                <a:lnTo>
                  <a:pt x="189" y="644"/>
                </a:lnTo>
                <a:lnTo>
                  <a:pt x="204" y="663"/>
                </a:lnTo>
                <a:lnTo>
                  <a:pt x="248" y="660"/>
                </a:lnTo>
                <a:lnTo>
                  <a:pt x="339" y="661"/>
                </a:lnTo>
                <a:lnTo>
                  <a:pt x="379" y="679"/>
                </a:lnTo>
                <a:lnTo>
                  <a:pt x="390" y="610"/>
                </a:lnTo>
                <a:lnTo>
                  <a:pt x="694" y="656"/>
                </a:lnTo>
                <a:lnTo>
                  <a:pt x="1067" y="694"/>
                </a:lnTo>
                <a:lnTo>
                  <a:pt x="1080" y="568"/>
                </a:lnTo>
                <a:lnTo>
                  <a:pt x="1118" y="163"/>
                </a:lnTo>
                <a:lnTo>
                  <a:pt x="622" y="106"/>
                </a:lnTo>
                <a:lnTo>
                  <a:pt x="377" y="67"/>
                </a:lnTo>
                <a:lnTo>
                  <a:pt x="29" y="0"/>
                </a:lnTo>
                <a:lnTo>
                  <a:pt x="0" y="131"/>
                </a:lnTo>
                <a:lnTo>
                  <a:pt x="19" y="17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0" name="Freeform 17"/>
          <p:cNvSpPr>
            <a:spLocks/>
          </p:cNvSpPr>
          <p:nvPr/>
        </p:nvSpPr>
        <p:spPr bwMode="auto">
          <a:xfrm>
            <a:off x="3281583" y="3478214"/>
            <a:ext cx="820322" cy="1033462"/>
          </a:xfrm>
          <a:custGeom>
            <a:avLst/>
            <a:gdLst>
              <a:gd name="T0" fmla="*/ 2147483647 w 745"/>
              <a:gd name="T1" fmla="*/ 2147483647 h 841"/>
              <a:gd name="T2" fmla="*/ 2147483647 w 745"/>
              <a:gd name="T3" fmla="*/ 2147483647 h 841"/>
              <a:gd name="T4" fmla="*/ 2147483647 w 745"/>
              <a:gd name="T5" fmla="*/ 2147483647 h 841"/>
              <a:gd name="T6" fmla="*/ 2147483647 w 745"/>
              <a:gd name="T7" fmla="*/ 2147483647 h 841"/>
              <a:gd name="T8" fmla="*/ 2147483647 w 745"/>
              <a:gd name="T9" fmla="*/ 2147483647 h 841"/>
              <a:gd name="T10" fmla="*/ 2147483647 w 745"/>
              <a:gd name="T11" fmla="*/ 2147483647 h 841"/>
              <a:gd name="T12" fmla="*/ 2147483647 w 745"/>
              <a:gd name="T13" fmla="*/ 2147483647 h 841"/>
              <a:gd name="T14" fmla="*/ 2147483647 w 745"/>
              <a:gd name="T15" fmla="*/ 2147483647 h 841"/>
              <a:gd name="T16" fmla="*/ 2147483647 w 745"/>
              <a:gd name="T17" fmla="*/ 2147483647 h 841"/>
              <a:gd name="T18" fmla="*/ 2147483647 w 745"/>
              <a:gd name="T19" fmla="*/ 2147483647 h 841"/>
              <a:gd name="T20" fmla="*/ 2147483647 w 745"/>
              <a:gd name="T21" fmla="*/ 0 h 841"/>
              <a:gd name="T22" fmla="*/ 2147483647 w 745"/>
              <a:gd name="T23" fmla="*/ 2147483647 h 841"/>
              <a:gd name="T24" fmla="*/ 2147483647 w 745"/>
              <a:gd name="T25" fmla="*/ 2147483647 h 841"/>
              <a:gd name="T26" fmla="*/ 2147483647 w 745"/>
              <a:gd name="T27" fmla="*/ 2147483647 h 841"/>
              <a:gd name="T28" fmla="*/ 2147483647 w 745"/>
              <a:gd name="T29" fmla="*/ 2147483647 h 841"/>
              <a:gd name="T30" fmla="*/ 2147483647 w 745"/>
              <a:gd name="T31" fmla="*/ 2147483647 h 841"/>
              <a:gd name="T32" fmla="*/ 0 w 745"/>
              <a:gd name="T33" fmla="*/ 2147483647 h 841"/>
              <a:gd name="T34" fmla="*/ 2147483647 w 745"/>
              <a:gd name="T35" fmla="*/ 2147483647 h 841"/>
              <a:gd name="T36" fmla="*/ 2147483647 w 745"/>
              <a:gd name="T37" fmla="*/ 2147483647 h 84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45"/>
              <a:gd name="T58" fmla="*/ 0 h 841"/>
              <a:gd name="T59" fmla="*/ 745 w 745"/>
              <a:gd name="T60" fmla="*/ 841 h 841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45" h="841">
                <a:moveTo>
                  <a:pt x="48" y="535"/>
                </a:moveTo>
                <a:lnTo>
                  <a:pt x="29" y="502"/>
                </a:lnTo>
                <a:lnTo>
                  <a:pt x="38" y="457"/>
                </a:lnTo>
                <a:lnTo>
                  <a:pt x="87" y="377"/>
                </a:lnTo>
                <a:lnTo>
                  <a:pt x="124" y="356"/>
                </a:lnTo>
                <a:lnTo>
                  <a:pt x="103" y="327"/>
                </a:lnTo>
                <a:lnTo>
                  <a:pt x="87" y="249"/>
                </a:lnTo>
                <a:lnTo>
                  <a:pt x="105" y="109"/>
                </a:lnTo>
                <a:lnTo>
                  <a:pt x="129" y="101"/>
                </a:lnTo>
                <a:lnTo>
                  <a:pt x="171" y="126"/>
                </a:lnTo>
                <a:lnTo>
                  <a:pt x="207" y="0"/>
                </a:lnTo>
                <a:lnTo>
                  <a:pt x="745" y="90"/>
                </a:lnTo>
                <a:lnTo>
                  <a:pt x="633" y="841"/>
                </a:lnTo>
                <a:lnTo>
                  <a:pt x="468" y="818"/>
                </a:lnTo>
                <a:lnTo>
                  <a:pt x="365" y="789"/>
                </a:lnTo>
                <a:lnTo>
                  <a:pt x="154" y="706"/>
                </a:lnTo>
                <a:lnTo>
                  <a:pt x="0" y="576"/>
                </a:lnTo>
                <a:lnTo>
                  <a:pt x="48" y="53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1" name="Freeform 18"/>
          <p:cNvSpPr>
            <a:spLocks/>
          </p:cNvSpPr>
          <p:nvPr/>
        </p:nvSpPr>
        <p:spPr bwMode="auto">
          <a:xfrm>
            <a:off x="3961914" y="2239964"/>
            <a:ext cx="845181" cy="758825"/>
          </a:xfrm>
          <a:custGeom>
            <a:avLst/>
            <a:gdLst>
              <a:gd name="T0" fmla="*/ 0 w 768"/>
              <a:gd name="T1" fmla="*/ 2147483647 h 618"/>
              <a:gd name="T2" fmla="*/ 2147483647 w 768"/>
              <a:gd name="T3" fmla="*/ 0 h 618"/>
              <a:gd name="T4" fmla="*/ 2147483647 w 768"/>
              <a:gd name="T5" fmla="*/ 2147483647 h 618"/>
              <a:gd name="T6" fmla="*/ 2147483647 w 768"/>
              <a:gd name="T7" fmla="*/ 2147483647 h 618"/>
              <a:gd name="T8" fmla="*/ 2147483647 w 768"/>
              <a:gd name="T9" fmla="*/ 2147483647 h 618"/>
              <a:gd name="T10" fmla="*/ 2147483647 w 768"/>
              <a:gd name="T11" fmla="*/ 2147483647 h 618"/>
              <a:gd name="T12" fmla="*/ 2147483647 w 768"/>
              <a:gd name="T13" fmla="*/ 2147483647 h 618"/>
              <a:gd name="T14" fmla="*/ 0 w 768"/>
              <a:gd name="T15" fmla="*/ 2147483647 h 618"/>
              <a:gd name="T16" fmla="*/ 0 w 768"/>
              <a:gd name="T17" fmla="*/ 2147483647 h 6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618"/>
              <a:gd name="T29" fmla="*/ 768 w 768"/>
              <a:gd name="T30" fmla="*/ 618 h 6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618">
                <a:moveTo>
                  <a:pt x="0" y="530"/>
                </a:moveTo>
                <a:lnTo>
                  <a:pt x="91" y="0"/>
                </a:lnTo>
                <a:lnTo>
                  <a:pt x="395" y="46"/>
                </a:lnTo>
                <a:lnTo>
                  <a:pt x="768" y="84"/>
                </a:lnTo>
                <a:lnTo>
                  <a:pt x="743" y="352"/>
                </a:lnTo>
                <a:lnTo>
                  <a:pt x="719" y="618"/>
                </a:lnTo>
                <a:lnTo>
                  <a:pt x="207" y="563"/>
                </a:lnTo>
                <a:lnTo>
                  <a:pt x="0" y="53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2" name="Freeform 19"/>
          <p:cNvSpPr>
            <a:spLocks/>
          </p:cNvSpPr>
          <p:nvPr/>
        </p:nvSpPr>
        <p:spPr bwMode="auto">
          <a:xfrm>
            <a:off x="4101905" y="2932114"/>
            <a:ext cx="875273" cy="752475"/>
          </a:xfrm>
          <a:custGeom>
            <a:avLst/>
            <a:gdLst>
              <a:gd name="T0" fmla="*/ 2147483647 w 797"/>
              <a:gd name="T1" fmla="*/ 0 h 612"/>
              <a:gd name="T2" fmla="*/ 2147483647 w 797"/>
              <a:gd name="T3" fmla="*/ 2147483647 h 612"/>
              <a:gd name="T4" fmla="*/ 2147483647 w 797"/>
              <a:gd name="T5" fmla="*/ 2147483647 h 612"/>
              <a:gd name="T6" fmla="*/ 2147483647 w 797"/>
              <a:gd name="T7" fmla="*/ 2147483647 h 612"/>
              <a:gd name="T8" fmla="*/ 2147483647 w 797"/>
              <a:gd name="T9" fmla="*/ 2147483647 h 612"/>
              <a:gd name="T10" fmla="*/ 2147483647 w 797"/>
              <a:gd name="T11" fmla="*/ 2147483647 h 612"/>
              <a:gd name="T12" fmla="*/ 2147483647 w 797"/>
              <a:gd name="T13" fmla="*/ 2147483647 h 612"/>
              <a:gd name="T14" fmla="*/ 0 w 797"/>
              <a:gd name="T15" fmla="*/ 2147483647 h 612"/>
              <a:gd name="T16" fmla="*/ 2147483647 w 797"/>
              <a:gd name="T17" fmla="*/ 0 h 612"/>
              <a:gd name="T18" fmla="*/ 2147483647 w 797"/>
              <a:gd name="T19" fmla="*/ 0 h 61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97"/>
              <a:gd name="T31" fmla="*/ 0 h 612"/>
              <a:gd name="T32" fmla="*/ 797 w 797"/>
              <a:gd name="T33" fmla="*/ 612 h 61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97" h="612">
                <a:moveTo>
                  <a:pt x="80" y="0"/>
                </a:moveTo>
                <a:lnTo>
                  <a:pt x="592" y="55"/>
                </a:lnTo>
                <a:lnTo>
                  <a:pt x="797" y="74"/>
                </a:lnTo>
                <a:lnTo>
                  <a:pt x="787" y="205"/>
                </a:lnTo>
                <a:lnTo>
                  <a:pt x="761" y="612"/>
                </a:lnTo>
                <a:lnTo>
                  <a:pt x="656" y="604"/>
                </a:lnTo>
                <a:lnTo>
                  <a:pt x="329" y="576"/>
                </a:lnTo>
                <a:lnTo>
                  <a:pt x="0" y="534"/>
                </a:lnTo>
                <a:lnTo>
                  <a:pt x="80" y="0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3" name="Freeform 20"/>
          <p:cNvSpPr>
            <a:spLocks/>
          </p:cNvSpPr>
          <p:nvPr/>
        </p:nvSpPr>
        <p:spPr bwMode="auto">
          <a:xfrm>
            <a:off x="3980231" y="3589339"/>
            <a:ext cx="843872" cy="938212"/>
          </a:xfrm>
          <a:custGeom>
            <a:avLst/>
            <a:gdLst>
              <a:gd name="T0" fmla="*/ 2147483647 w 768"/>
              <a:gd name="T1" fmla="*/ 2147483647 h 764"/>
              <a:gd name="T2" fmla="*/ 2147483647 w 768"/>
              <a:gd name="T3" fmla="*/ 2147483647 h 764"/>
              <a:gd name="T4" fmla="*/ 2147483647 w 768"/>
              <a:gd name="T5" fmla="*/ 2147483647 h 764"/>
              <a:gd name="T6" fmla="*/ 2147483647 w 768"/>
              <a:gd name="T7" fmla="*/ 2147483647 h 764"/>
              <a:gd name="T8" fmla="*/ 2147483647 w 768"/>
              <a:gd name="T9" fmla="*/ 2147483647 h 764"/>
              <a:gd name="T10" fmla="*/ 2147483647 w 768"/>
              <a:gd name="T11" fmla="*/ 2147483647 h 764"/>
              <a:gd name="T12" fmla="*/ 2147483647 w 768"/>
              <a:gd name="T13" fmla="*/ 2147483647 h 764"/>
              <a:gd name="T14" fmla="*/ 2147483647 w 768"/>
              <a:gd name="T15" fmla="*/ 0 h 764"/>
              <a:gd name="T16" fmla="*/ 0 w 768"/>
              <a:gd name="T17" fmla="*/ 2147483647 h 764"/>
              <a:gd name="T18" fmla="*/ 2147483647 w 768"/>
              <a:gd name="T19" fmla="*/ 2147483647 h 764"/>
              <a:gd name="T20" fmla="*/ 2147483647 w 768"/>
              <a:gd name="T21" fmla="*/ 2147483647 h 7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764"/>
              <a:gd name="T35" fmla="*/ 768 w 768"/>
              <a:gd name="T36" fmla="*/ 764 h 76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764">
                <a:moveTo>
                  <a:pt x="97" y="764"/>
                </a:moveTo>
                <a:lnTo>
                  <a:pt x="107" y="707"/>
                </a:lnTo>
                <a:lnTo>
                  <a:pt x="299" y="732"/>
                </a:lnTo>
                <a:lnTo>
                  <a:pt x="289" y="703"/>
                </a:lnTo>
                <a:lnTo>
                  <a:pt x="705" y="741"/>
                </a:lnTo>
                <a:lnTo>
                  <a:pt x="768" y="70"/>
                </a:lnTo>
                <a:lnTo>
                  <a:pt x="441" y="42"/>
                </a:lnTo>
                <a:lnTo>
                  <a:pt x="112" y="0"/>
                </a:lnTo>
                <a:lnTo>
                  <a:pt x="0" y="751"/>
                </a:lnTo>
                <a:lnTo>
                  <a:pt x="97" y="764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4" name="Freeform 21"/>
          <p:cNvSpPr>
            <a:spLocks/>
          </p:cNvSpPr>
          <p:nvPr/>
        </p:nvSpPr>
        <p:spPr bwMode="auto">
          <a:xfrm>
            <a:off x="4296846" y="3760789"/>
            <a:ext cx="1679895" cy="1770062"/>
          </a:xfrm>
          <a:custGeom>
            <a:avLst/>
            <a:gdLst>
              <a:gd name="T0" fmla="*/ 0 w 1529"/>
              <a:gd name="T1" fmla="*/ 2147483647 h 1439"/>
              <a:gd name="T2" fmla="*/ 2147483647 w 1529"/>
              <a:gd name="T3" fmla="*/ 2147483647 h 1439"/>
              <a:gd name="T4" fmla="*/ 2147483647 w 1529"/>
              <a:gd name="T5" fmla="*/ 0 h 1439"/>
              <a:gd name="T6" fmla="*/ 2147483647 w 1529"/>
              <a:gd name="T7" fmla="*/ 2147483647 h 1439"/>
              <a:gd name="T8" fmla="*/ 2147483647 w 1529"/>
              <a:gd name="T9" fmla="*/ 2147483647 h 1439"/>
              <a:gd name="T10" fmla="*/ 2147483647 w 1529"/>
              <a:gd name="T11" fmla="*/ 2147483647 h 1439"/>
              <a:gd name="T12" fmla="*/ 2147483647 w 1529"/>
              <a:gd name="T13" fmla="*/ 2147483647 h 1439"/>
              <a:gd name="T14" fmla="*/ 2147483647 w 1529"/>
              <a:gd name="T15" fmla="*/ 2147483647 h 1439"/>
              <a:gd name="T16" fmla="*/ 2147483647 w 1529"/>
              <a:gd name="T17" fmla="*/ 2147483647 h 1439"/>
              <a:gd name="T18" fmla="*/ 2147483647 w 1529"/>
              <a:gd name="T19" fmla="*/ 2147483647 h 1439"/>
              <a:gd name="T20" fmla="*/ 2147483647 w 1529"/>
              <a:gd name="T21" fmla="*/ 2147483647 h 1439"/>
              <a:gd name="T22" fmla="*/ 2147483647 w 1529"/>
              <a:gd name="T23" fmla="*/ 2147483647 h 1439"/>
              <a:gd name="T24" fmla="*/ 2147483647 w 1529"/>
              <a:gd name="T25" fmla="*/ 2147483647 h 1439"/>
              <a:gd name="T26" fmla="*/ 2147483647 w 1529"/>
              <a:gd name="T27" fmla="*/ 2147483647 h 1439"/>
              <a:gd name="T28" fmla="*/ 2147483647 w 1529"/>
              <a:gd name="T29" fmla="*/ 2147483647 h 1439"/>
              <a:gd name="T30" fmla="*/ 2147483647 w 1529"/>
              <a:gd name="T31" fmla="*/ 2147483647 h 1439"/>
              <a:gd name="T32" fmla="*/ 2147483647 w 1529"/>
              <a:gd name="T33" fmla="*/ 2147483647 h 1439"/>
              <a:gd name="T34" fmla="*/ 2147483647 w 1529"/>
              <a:gd name="T35" fmla="*/ 2147483647 h 1439"/>
              <a:gd name="T36" fmla="*/ 2147483647 w 1529"/>
              <a:gd name="T37" fmla="*/ 2147483647 h 1439"/>
              <a:gd name="T38" fmla="*/ 2147483647 w 1529"/>
              <a:gd name="T39" fmla="*/ 2147483647 h 1439"/>
              <a:gd name="T40" fmla="*/ 2147483647 w 1529"/>
              <a:gd name="T41" fmla="*/ 2147483647 h 1439"/>
              <a:gd name="T42" fmla="*/ 2147483647 w 1529"/>
              <a:gd name="T43" fmla="*/ 2147483647 h 1439"/>
              <a:gd name="T44" fmla="*/ 2147483647 w 1529"/>
              <a:gd name="T45" fmla="*/ 2147483647 h 1439"/>
              <a:gd name="T46" fmla="*/ 2147483647 w 1529"/>
              <a:gd name="T47" fmla="*/ 2147483647 h 1439"/>
              <a:gd name="T48" fmla="*/ 2147483647 w 1529"/>
              <a:gd name="T49" fmla="*/ 2147483647 h 1439"/>
              <a:gd name="T50" fmla="*/ 2147483647 w 1529"/>
              <a:gd name="T51" fmla="*/ 2147483647 h 1439"/>
              <a:gd name="T52" fmla="*/ 2147483647 w 1529"/>
              <a:gd name="T53" fmla="*/ 2147483647 h 1439"/>
              <a:gd name="T54" fmla="*/ 2147483647 w 1529"/>
              <a:gd name="T55" fmla="*/ 2147483647 h 1439"/>
              <a:gd name="T56" fmla="*/ 2147483647 w 1529"/>
              <a:gd name="T57" fmla="*/ 2147483647 h 1439"/>
              <a:gd name="T58" fmla="*/ 2147483647 w 1529"/>
              <a:gd name="T59" fmla="*/ 2147483647 h 1439"/>
              <a:gd name="T60" fmla="*/ 2147483647 w 1529"/>
              <a:gd name="T61" fmla="*/ 2147483647 h 1439"/>
              <a:gd name="T62" fmla="*/ 2147483647 w 1529"/>
              <a:gd name="T63" fmla="*/ 2147483647 h 1439"/>
              <a:gd name="T64" fmla="*/ 2147483647 w 1529"/>
              <a:gd name="T65" fmla="*/ 2147483647 h 1439"/>
              <a:gd name="T66" fmla="*/ 2147483647 w 1529"/>
              <a:gd name="T67" fmla="*/ 2147483647 h 1439"/>
              <a:gd name="T68" fmla="*/ 2147483647 w 1529"/>
              <a:gd name="T69" fmla="*/ 2147483647 h 1439"/>
              <a:gd name="T70" fmla="*/ 2147483647 w 1529"/>
              <a:gd name="T71" fmla="*/ 2147483647 h 1439"/>
              <a:gd name="T72" fmla="*/ 2147483647 w 1529"/>
              <a:gd name="T73" fmla="*/ 2147483647 h 1439"/>
              <a:gd name="T74" fmla="*/ 2147483647 w 1529"/>
              <a:gd name="T75" fmla="*/ 2147483647 h 1439"/>
              <a:gd name="T76" fmla="*/ 2147483647 w 1529"/>
              <a:gd name="T77" fmla="*/ 2147483647 h 1439"/>
              <a:gd name="T78" fmla="*/ 2147483647 w 1529"/>
              <a:gd name="T79" fmla="*/ 2147483647 h 1439"/>
              <a:gd name="T80" fmla="*/ 2147483647 w 1529"/>
              <a:gd name="T81" fmla="*/ 2147483647 h 1439"/>
              <a:gd name="T82" fmla="*/ 2147483647 w 1529"/>
              <a:gd name="T83" fmla="*/ 2147483647 h 1439"/>
              <a:gd name="T84" fmla="*/ 2147483647 w 1529"/>
              <a:gd name="T85" fmla="*/ 2147483647 h 1439"/>
              <a:gd name="T86" fmla="*/ 2147483647 w 1529"/>
              <a:gd name="T87" fmla="*/ 2147483647 h 1439"/>
              <a:gd name="T88" fmla="*/ 2147483647 w 1529"/>
              <a:gd name="T89" fmla="*/ 2147483647 h 1439"/>
              <a:gd name="T90" fmla="*/ 2147483647 w 1529"/>
              <a:gd name="T91" fmla="*/ 2147483647 h 1439"/>
              <a:gd name="T92" fmla="*/ 2147483647 w 1529"/>
              <a:gd name="T93" fmla="*/ 2147483647 h 1439"/>
              <a:gd name="T94" fmla="*/ 2147483647 w 1529"/>
              <a:gd name="T95" fmla="*/ 2147483647 h 1439"/>
              <a:gd name="T96" fmla="*/ 2147483647 w 1529"/>
              <a:gd name="T97" fmla="*/ 2147483647 h 1439"/>
              <a:gd name="T98" fmla="*/ 2147483647 w 1529"/>
              <a:gd name="T99" fmla="*/ 2147483647 h 1439"/>
              <a:gd name="T100" fmla="*/ 0 w 1529"/>
              <a:gd name="T101" fmla="*/ 2147483647 h 1439"/>
              <a:gd name="T102" fmla="*/ 0 w 1529"/>
              <a:gd name="T103" fmla="*/ 2147483647 h 143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529"/>
              <a:gd name="T157" fmla="*/ 0 h 1439"/>
              <a:gd name="T158" fmla="*/ 1529 w 1529"/>
              <a:gd name="T159" fmla="*/ 1439 h 143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529" h="1439">
                <a:moveTo>
                  <a:pt x="0" y="563"/>
                </a:moveTo>
                <a:lnTo>
                  <a:pt x="416" y="601"/>
                </a:lnTo>
                <a:lnTo>
                  <a:pt x="473" y="0"/>
                </a:lnTo>
                <a:lnTo>
                  <a:pt x="804" y="19"/>
                </a:lnTo>
                <a:lnTo>
                  <a:pt x="793" y="278"/>
                </a:lnTo>
                <a:lnTo>
                  <a:pt x="825" y="305"/>
                </a:lnTo>
                <a:lnTo>
                  <a:pt x="856" y="305"/>
                </a:lnTo>
                <a:lnTo>
                  <a:pt x="880" y="329"/>
                </a:lnTo>
                <a:lnTo>
                  <a:pt x="930" y="341"/>
                </a:lnTo>
                <a:lnTo>
                  <a:pt x="1029" y="384"/>
                </a:lnTo>
                <a:lnTo>
                  <a:pt x="1048" y="365"/>
                </a:lnTo>
                <a:lnTo>
                  <a:pt x="1112" y="401"/>
                </a:lnTo>
                <a:lnTo>
                  <a:pt x="1198" y="401"/>
                </a:lnTo>
                <a:lnTo>
                  <a:pt x="1257" y="384"/>
                </a:lnTo>
                <a:lnTo>
                  <a:pt x="1337" y="369"/>
                </a:lnTo>
                <a:lnTo>
                  <a:pt x="1413" y="409"/>
                </a:lnTo>
                <a:lnTo>
                  <a:pt x="1424" y="422"/>
                </a:lnTo>
                <a:lnTo>
                  <a:pt x="1462" y="422"/>
                </a:lnTo>
                <a:lnTo>
                  <a:pt x="1472" y="635"/>
                </a:lnTo>
                <a:lnTo>
                  <a:pt x="1529" y="740"/>
                </a:lnTo>
                <a:lnTo>
                  <a:pt x="1508" y="822"/>
                </a:lnTo>
                <a:lnTo>
                  <a:pt x="1512" y="890"/>
                </a:lnTo>
                <a:lnTo>
                  <a:pt x="1485" y="924"/>
                </a:lnTo>
                <a:lnTo>
                  <a:pt x="1496" y="936"/>
                </a:lnTo>
                <a:lnTo>
                  <a:pt x="1434" y="955"/>
                </a:lnTo>
                <a:lnTo>
                  <a:pt x="1384" y="960"/>
                </a:lnTo>
                <a:lnTo>
                  <a:pt x="1394" y="922"/>
                </a:lnTo>
                <a:lnTo>
                  <a:pt x="1365" y="943"/>
                </a:lnTo>
                <a:lnTo>
                  <a:pt x="1367" y="987"/>
                </a:lnTo>
                <a:lnTo>
                  <a:pt x="1335" y="1031"/>
                </a:lnTo>
                <a:lnTo>
                  <a:pt x="1154" y="1122"/>
                </a:lnTo>
                <a:lnTo>
                  <a:pt x="1095" y="1181"/>
                </a:lnTo>
                <a:lnTo>
                  <a:pt x="1044" y="1306"/>
                </a:lnTo>
                <a:lnTo>
                  <a:pt x="1088" y="1439"/>
                </a:lnTo>
                <a:lnTo>
                  <a:pt x="1044" y="1439"/>
                </a:lnTo>
                <a:lnTo>
                  <a:pt x="850" y="1371"/>
                </a:lnTo>
                <a:lnTo>
                  <a:pt x="829" y="1314"/>
                </a:lnTo>
                <a:lnTo>
                  <a:pt x="808" y="1287"/>
                </a:lnTo>
                <a:lnTo>
                  <a:pt x="800" y="1213"/>
                </a:lnTo>
                <a:lnTo>
                  <a:pt x="764" y="1185"/>
                </a:lnTo>
                <a:lnTo>
                  <a:pt x="658" y="985"/>
                </a:lnTo>
                <a:lnTo>
                  <a:pt x="608" y="947"/>
                </a:lnTo>
                <a:lnTo>
                  <a:pt x="593" y="915"/>
                </a:lnTo>
                <a:lnTo>
                  <a:pt x="439" y="907"/>
                </a:lnTo>
                <a:lnTo>
                  <a:pt x="358" y="1002"/>
                </a:lnTo>
                <a:lnTo>
                  <a:pt x="217" y="903"/>
                </a:lnTo>
                <a:lnTo>
                  <a:pt x="177" y="766"/>
                </a:lnTo>
                <a:lnTo>
                  <a:pt x="44" y="637"/>
                </a:lnTo>
                <a:lnTo>
                  <a:pt x="27" y="597"/>
                </a:lnTo>
                <a:lnTo>
                  <a:pt x="10" y="592"/>
                </a:lnTo>
                <a:lnTo>
                  <a:pt x="0" y="56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5" name="Freeform 22"/>
          <p:cNvSpPr>
            <a:spLocks/>
          </p:cNvSpPr>
          <p:nvPr/>
        </p:nvSpPr>
        <p:spPr bwMode="auto">
          <a:xfrm>
            <a:off x="4822795" y="1689101"/>
            <a:ext cx="788922" cy="544513"/>
          </a:xfrm>
          <a:custGeom>
            <a:avLst/>
            <a:gdLst>
              <a:gd name="T0" fmla="*/ 2147483647 w 719"/>
              <a:gd name="T1" fmla="*/ 0 h 441"/>
              <a:gd name="T2" fmla="*/ 2147483647 w 719"/>
              <a:gd name="T3" fmla="*/ 2147483647 h 441"/>
              <a:gd name="T4" fmla="*/ 2147483647 w 719"/>
              <a:gd name="T5" fmla="*/ 2147483647 h 441"/>
              <a:gd name="T6" fmla="*/ 2147483647 w 719"/>
              <a:gd name="T7" fmla="*/ 2147483647 h 441"/>
              <a:gd name="T8" fmla="*/ 2147483647 w 719"/>
              <a:gd name="T9" fmla="*/ 2147483647 h 441"/>
              <a:gd name="T10" fmla="*/ 2147483647 w 719"/>
              <a:gd name="T11" fmla="*/ 2147483647 h 441"/>
              <a:gd name="T12" fmla="*/ 2147483647 w 719"/>
              <a:gd name="T13" fmla="*/ 2147483647 h 441"/>
              <a:gd name="T14" fmla="*/ 0 w 719"/>
              <a:gd name="T15" fmla="*/ 2147483647 h 441"/>
              <a:gd name="T16" fmla="*/ 2147483647 w 719"/>
              <a:gd name="T17" fmla="*/ 0 h 441"/>
              <a:gd name="T18" fmla="*/ 2147483647 w 719"/>
              <a:gd name="T19" fmla="*/ 0 h 4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19"/>
              <a:gd name="T31" fmla="*/ 0 h 441"/>
              <a:gd name="T32" fmla="*/ 719 w 719"/>
              <a:gd name="T33" fmla="*/ 441 h 4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19" h="441">
                <a:moveTo>
                  <a:pt x="38" y="0"/>
                </a:moveTo>
                <a:lnTo>
                  <a:pt x="664" y="33"/>
                </a:lnTo>
                <a:lnTo>
                  <a:pt x="668" y="143"/>
                </a:lnTo>
                <a:lnTo>
                  <a:pt x="696" y="232"/>
                </a:lnTo>
                <a:lnTo>
                  <a:pt x="700" y="348"/>
                </a:lnTo>
                <a:lnTo>
                  <a:pt x="719" y="441"/>
                </a:lnTo>
                <a:lnTo>
                  <a:pt x="341" y="430"/>
                </a:lnTo>
                <a:lnTo>
                  <a:pt x="0" y="405"/>
                </a:lnTo>
                <a:lnTo>
                  <a:pt x="38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6" name="Freeform 23"/>
          <p:cNvSpPr>
            <a:spLocks/>
          </p:cNvSpPr>
          <p:nvPr/>
        </p:nvSpPr>
        <p:spPr bwMode="auto">
          <a:xfrm>
            <a:off x="4780928" y="2170114"/>
            <a:ext cx="843872" cy="617537"/>
          </a:xfrm>
          <a:custGeom>
            <a:avLst/>
            <a:gdLst>
              <a:gd name="T0" fmla="*/ 2147483647 w 768"/>
              <a:gd name="T1" fmla="*/ 0 h 502"/>
              <a:gd name="T2" fmla="*/ 2147483647 w 768"/>
              <a:gd name="T3" fmla="*/ 2147483647 h 502"/>
              <a:gd name="T4" fmla="*/ 2147483647 w 768"/>
              <a:gd name="T5" fmla="*/ 2147483647 h 502"/>
              <a:gd name="T6" fmla="*/ 2147483647 w 768"/>
              <a:gd name="T7" fmla="*/ 2147483647 h 502"/>
              <a:gd name="T8" fmla="*/ 2147483647 w 768"/>
              <a:gd name="T9" fmla="*/ 2147483647 h 502"/>
              <a:gd name="T10" fmla="*/ 2147483647 w 768"/>
              <a:gd name="T11" fmla="*/ 2147483647 h 502"/>
              <a:gd name="T12" fmla="*/ 2147483647 w 768"/>
              <a:gd name="T13" fmla="*/ 2147483647 h 502"/>
              <a:gd name="T14" fmla="*/ 2147483647 w 768"/>
              <a:gd name="T15" fmla="*/ 2147483647 h 502"/>
              <a:gd name="T16" fmla="*/ 2147483647 w 768"/>
              <a:gd name="T17" fmla="*/ 2147483647 h 502"/>
              <a:gd name="T18" fmla="*/ 2147483647 w 768"/>
              <a:gd name="T19" fmla="*/ 2147483647 h 502"/>
              <a:gd name="T20" fmla="*/ 2147483647 w 768"/>
              <a:gd name="T21" fmla="*/ 2147483647 h 502"/>
              <a:gd name="T22" fmla="*/ 2147483647 w 768"/>
              <a:gd name="T23" fmla="*/ 2147483647 h 502"/>
              <a:gd name="T24" fmla="*/ 2147483647 w 768"/>
              <a:gd name="T25" fmla="*/ 2147483647 h 502"/>
              <a:gd name="T26" fmla="*/ 2147483647 w 768"/>
              <a:gd name="T27" fmla="*/ 2147483647 h 502"/>
              <a:gd name="T28" fmla="*/ 2147483647 w 768"/>
              <a:gd name="T29" fmla="*/ 2147483647 h 502"/>
              <a:gd name="T30" fmla="*/ 2147483647 w 768"/>
              <a:gd name="T31" fmla="*/ 2147483647 h 502"/>
              <a:gd name="T32" fmla="*/ 0 w 768"/>
              <a:gd name="T33" fmla="*/ 2147483647 h 502"/>
              <a:gd name="T34" fmla="*/ 2147483647 w 768"/>
              <a:gd name="T35" fmla="*/ 0 h 502"/>
              <a:gd name="T36" fmla="*/ 2147483647 w 768"/>
              <a:gd name="T37" fmla="*/ 0 h 50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768"/>
              <a:gd name="T58" fmla="*/ 0 h 502"/>
              <a:gd name="T59" fmla="*/ 768 w 768"/>
              <a:gd name="T60" fmla="*/ 502 h 50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768" h="502">
                <a:moveTo>
                  <a:pt x="38" y="0"/>
                </a:moveTo>
                <a:lnTo>
                  <a:pt x="379" y="25"/>
                </a:lnTo>
                <a:lnTo>
                  <a:pt x="757" y="36"/>
                </a:lnTo>
                <a:lnTo>
                  <a:pt x="730" y="84"/>
                </a:lnTo>
                <a:lnTo>
                  <a:pt x="768" y="118"/>
                </a:lnTo>
                <a:lnTo>
                  <a:pt x="766" y="365"/>
                </a:lnTo>
                <a:lnTo>
                  <a:pt x="751" y="363"/>
                </a:lnTo>
                <a:lnTo>
                  <a:pt x="751" y="396"/>
                </a:lnTo>
                <a:lnTo>
                  <a:pt x="765" y="418"/>
                </a:lnTo>
                <a:lnTo>
                  <a:pt x="757" y="443"/>
                </a:lnTo>
                <a:lnTo>
                  <a:pt x="765" y="502"/>
                </a:lnTo>
                <a:lnTo>
                  <a:pt x="747" y="494"/>
                </a:lnTo>
                <a:lnTo>
                  <a:pt x="727" y="474"/>
                </a:lnTo>
                <a:lnTo>
                  <a:pt x="660" y="451"/>
                </a:lnTo>
                <a:lnTo>
                  <a:pt x="593" y="455"/>
                </a:lnTo>
                <a:lnTo>
                  <a:pt x="555" y="426"/>
                </a:lnTo>
                <a:lnTo>
                  <a:pt x="0" y="394"/>
                </a:lnTo>
                <a:lnTo>
                  <a:pt x="38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7" name="Freeform 24"/>
          <p:cNvSpPr>
            <a:spLocks/>
          </p:cNvSpPr>
          <p:nvPr/>
        </p:nvSpPr>
        <p:spPr bwMode="auto">
          <a:xfrm>
            <a:off x="4762610" y="2661445"/>
            <a:ext cx="991713" cy="541338"/>
          </a:xfrm>
          <a:custGeom>
            <a:avLst/>
            <a:gdLst>
              <a:gd name="T0" fmla="*/ 2147483647 w 901"/>
              <a:gd name="T1" fmla="*/ 0 h 439"/>
              <a:gd name="T2" fmla="*/ 2147483647 w 901"/>
              <a:gd name="T3" fmla="*/ 2147483647 h 439"/>
              <a:gd name="T4" fmla="*/ 2147483647 w 901"/>
              <a:gd name="T5" fmla="*/ 2147483647 h 439"/>
              <a:gd name="T6" fmla="*/ 2147483647 w 901"/>
              <a:gd name="T7" fmla="*/ 2147483647 h 439"/>
              <a:gd name="T8" fmla="*/ 2147483647 w 901"/>
              <a:gd name="T9" fmla="*/ 2147483647 h 439"/>
              <a:gd name="T10" fmla="*/ 2147483647 w 901"/>
              <a:gd name="T11" fmla="*/ 2147483647 h 439"/>
              <a:gd name="T12" fmla="*/ 2147483647 w 901"/>
              <a:gd name="T13" fmla="*/ 2147483647 h 439"/>
              <a:gd name="T14" fmla="*/ 2147483647 w 901"/>
              <a:gd name="T15" fmla="*/ 2147483647 h 439"/>
              <a:gd name="T16" fmla="*/ 2147483647 w 901"/>
              <a:gd name="T17" fmla="*/ 2147483647 h 439"/>
              <a:gd name="T18" fmla="*/ 2147483647 w 901"/>
              <a:gd name="T19" fmla="*/ 2147483647 h 439"/>
              <a:gd name="T20" fmla="*/ 2147483647 w 901"/>
              <a:gd name="T21" fmla="*/ 2147483647 h 439"/>
              <a:gd name="T22" fmla="*/ 2147483647 w 901"/>
              <a:gd name="T23" fmla="*/ 2147483647 h 439"/>
              <a:gd name="T24" fmla="*/ 2147483647 w 901"/>
              <a:gd name="T25" fmla="*/ 2147483647 h 439"/>
              <a:gd name="T26" fmla="*/ 2147483647 w 901"/>
              <a:gd name="T27" fmla="*/ 2147483647 h 439"/>
              <a:gd name="T28" fmla="*/ 2147483647 w 901"/>
              <a:gd name="T29" fmla="*/ 2147483647 h 439"/>
              <a:gd name="T30" fmla="*/ 2147483647 w 901"/>
              <a:gd name="T31" fmla="*/ 2147483647 h 439"/>
              <a:gd name="T32" fmla="*/ 2147483647 w 901"/>
              <a:gd name="T33" fmla="*/ 2147483647 h 439"/>
              <a:gd name="T34" fmla="*/ 0 w 901"/>
              <a:gd name="T35" fmla="*/ 2147483647 h 439"/>
              <a:gd name="T36" fmla="*/ 2147483647 w 901"/>
              <a:gd name="T37" fmla="*/ 0 h 439"/>
              <a:gd name="T38" fmla="*/ 2147483647 w 901"/>
              <a:gd name="T39" fmla="*/ 0 h 4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901"/>
              <a:gd name="T61" fmla="*/ 0 h 439"/>
              <a:gd name="T62" fmla="*/ 901 w 901"/>
              <a:gd name="T63" fmla="*/ 439 h 43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901" h="439">
                <a:moveTo>
                  <a:pt x="24" y="0"/>
                </a:moveTo>
                <a:lnTo>
                  <a:pt x="579" y="32"/>
                </a:lnTo>
                <a:lnTo>
                  <a:pt x="617" y="61"/>
                </a:lnTo>
                <a:lnTo>
                  <a:pt x="684" y="57"/>
                </a:lnTo>
                <a:lnTo>
                  <a:pt x="751" y="80"/>
                </a:lnTo>
                <a:lnTo>
                  <a:pt x="771" y="100"/>
                </a:lnTo>
                <a:lnTo>
                  <a:pt x="789" y="108"/>
                </a:lnTo>
                <a:lnTo>
                  <a:pt x="819" y="192"/>
                </a:lnTo>
                <a:lnTo>
                  <a:pt x="819" y="216"/>
                </a:lnTo>
                <a:lnTo>
                  <a:pt x="840" y="256"/>
                </a:lnTo>
                <a:lnTo>
                  <a:pt x="849" y="319"/>
                </a:lnTo>
                <a:lnTo>
                  <a:pt x="844" y="338"/>
                </a:lnTo>
                <a:lnTo>
                  <a:pt x="857" y="359"/>
                </a:lnTo>
                <a:lnTo>
                  <a:pt x="901" y="439"/>
                </a:lnTo>
                <a:lnTo>
                  <a:pt x="500" y="435"/>
                </a:lnTo>
                <a:lnTo>
                  <a:pt x="195" y="416"/>
                </a:lnTo>
                <a:lnTo>
                  <a:pt x="205" y="285"/>
                </a:lnTo>
                <a:lnTo>
                  <a:pt x="0" y="266"/>
                </a:lnTo>
                <a:lnTo>
                  <a:pt x="24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8" name="Freeform 25"/>
          <p:cNvSpPr>
            <a:spLocks/>
          </p:cNvSpPr>
          <p:nvPr/>
        </p:nvSpPr>
        <p:spPr bwMode="auto">
          <a:xfrm>
            <a:off x="4937928" y="3182939"/>
            <a:ext cx="893588" cy="527050"/>
          </a:xfrm>
          <a:custGeom>
            <a:avLst/>
            <a:gdLst>
              <a:gd name="T0" fmla="*/ 2147483647 w 812"/>
              <a:gd name="T1" fmla="*/ 0 h 428"/>
              <a:gd name="T2" fmla="*/ 2147483647 w 812"/>
              <a:gd name="T3" fmla="*/ 2147483647 h 428"/>
              <a:gd name="T4" fmla="*/ 2147483647 w 812"/>
              <a:gd name="T5" fmla="*/ 2147483647 h 428"/>
              <a:gd name="T6" fmla="*/ 2147483647 w 812"/>
              <a:gd name="T7" fmla="*/ 2147483647 h 428"/>
              <a:gd name="T8" fmla="*/ 2147483647 w 812"/>
              <a:gd name="T9" fmla="*/ 2147483647 h 428"/>
              <a:gd name="T10" fmla="*/ 2147483647 w 812"/>
              <a:gd name="T11" fmla="*/ 2147483647 h 428"/>
              <a:gd name="T12" fmla="*/ 2147483647 w 812"/>
              <a:gd name="T13" fmla="*/ 2147483647 h 428"/>
              <a:gd name="T14" fmla="*/ 2147483647 w 812"/>
              <a:gd name="T15" fmla="*/ 2147483647 h 428"/>
              <a:gd name="T16" fmla="*/ 2147483647 w 812"/>
              <a:gd name="T17" fmla="*/ 2147483647 h 428"/>
              <a:gd name="T18" fmla="*/ 2147483647 w 812"/>
              <a:gd name="T19" fmla="*/ 2147483647 h 428"/>
              <a:gd name="T20" fmla="*/ 2147483647 w 812"/>
              <a:gd name="T21" fmla="*/ 2147483647 h 428"/>
              <a:gd name="T22" fmla="*/ 2147483647 w 812"/>
              <a:gd name="T23" fmla="*/ 2147483647 h 428"/>
              <a:gd name="T24" fmla="*/ 0 w 812"/>
              <a:gd name="T25" fmla="*/ 2147483647 h 428"/>
              <a:gd name="T26" fmla="*/ 2147483647 w 812"/>
              <a:gd name="T27" fmla="*/ 0 h 428"/>
              <a:gd name="T28" fmla="*/ 2147483647 w 812"/>
              <a:gd name="T29" fmla="*/ 0 h 4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812"/>
              <a:gd name="T46" fmla="*/ 0 h 428"/>
              <a:gd name="T47" fmla="*/ 812 w 812"/>
              <a:gd name="T48" fmla="*/ 428 h 4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812" h="428">
                <a:moveTo>
                  <a:pt x="26" y="0"/>
                </a:moveTo>
                <a:lnTo>
                  <a:pt x="331" y="19"/>
                </a:lnTo>
                <a:lnTo>
                  <a:pt x="732" y="23"/>
                </a:lnTo>
                <a:lnTo>
                  <a:pt x="753" y="42"/>
                </a:lnTo>
                <a:lnTo>
                  <a:pt x="766" y="38"/>
                </a:lnTo>
                <a:lnTo>
                  <a:pt x="781" y="59"/>
                </a:lnTo>
                <a:lnTo>
                  <a:pt x="768" y="59"/>
                </a:lnTo>
                <a:lnTo>
                  <a:pt x="755" y="86"/>
                </a:lnTo>
                <a:lnTo>
                  <a:pt x="787" y="131"/>
                </a:lnTo>
                <a:lnTo>
                  <a:pt x="812" y="139"/>
                </a:lnTo>
                <a:lnTo>
                  <a:pt x="808" y="426"/>
                </a:lnTo>
                <a:lnTo>
                  <a:pt x="464" y="428"/>
                </a:lnTo>
                <a:lnTo>
                  <a:pt x="0" y="407"/>
                </a:lnTo>
                <a:lnTo>
                  <a:pt x="26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59" name="Freeform 26"/>
          <p:cNvSpPr>
            <a:spLocks/>
          </p:cNvSpPr>
          <p:nvPr/>
        </p:nvSpPr>
        <p:spPr bwMode="auto">
          <a:xfrm>
            <a:off x="4823468" y="3675064"/>
            <a:ext cx="1034888" cy="590550"/>
          </a:xfrm>
          <a:custGeom>
            <a:avLst/>
            <a:gdLst>
              <a:gd name="T0" fmla="*/ 2147483647 w 943"/>
              <a:gd name="T1" fmla="*/ 0 h 479"/>
              <a:gd name="T2" fmla="*/ 2147483647 w 943"/>
              <a:gd name="T3" fmla="*/ 2147483647 h 479"/>
              <a:gd name="T4" fmla="*/ 2147483647 w 943"/>
              <a:gd name="T5" fmla="*/ 2147483647 h 479"/>
              <a:gd name="T6" fmla="*/ 2147483647 w 943"/>
              <a:gd name="T7" fmla="*/ 2147483647 h 479"/>
              <a:gd name="T8" fmla="*/ 2147483647 w 943"/>
              <a:gd name="T9" fmla="*/ 2147483647 h 479"/>
              <a:gd name="T10" fmla="*/ 2147483647 w 943"/>
              <a:gd name="T11" fmla="*/ 2147483647 h 479"/>
              <a:gd name="T12" fmla="*/ 2147483647 w 943"/>
              <a:gd name="T13" fmla="*/ 2147483647 h 479"/>
              <a:gd name="T14" fmla="*/ 2147483647 w 943"/>
              <a:gd name="T15" fmla="*/ 2147483647 h 479"/>
              <a:gd name="T16" fmla="*/ 2147483647 w 943"/>
              <a:gd name="T17" fmla="*/ 2147483647 h 479"/>
              <a:gd name="T18" fmla="*/ 2147483647 w 943"/>
              <a:gd name="T19" fmla="*/ 2147483647 h 479"/>
              <a:gd name="T20" fmla="*/ 2147483647 w 943"/>
              <a:gd name="T21" fmla="*/ 2147483647 h 479"/>
              <a:gd name="T22" fmla="*/ 2147483647 w 943"/>
              <a:gd name="T23" fmla="*/ 2147483647 h 479"/>
              <a:gd name="T24" fmla="*/ 2147483647 w 943"/>
              <a:gd name="T25" fmla="*/ 2147483647 h 479"/>
              <a:gd name="T26" fmla="*/ 2147483647 w 943"/>
              <a:gd name="T27" fmla="*/ 2147483647 h 479"/>
              <a:gd name="T28" fmla="*/ 2147483647 w 943"/>
              <a:gd name="T29" fmla="*/ 2147483647 h 479"/>
              <a:gd name="T30" fmla="*/ 2147483647 w 943"/>
              <a:gd name="T31" fmla="*/ 2147483647 h 479"/>
              <a:gd name="T32" fmla="*/ 2147483647 w 943"/>
              <a:gd name="T33" fmla="*/ 2147483647 h 479"/>
              <a:gd name="T34" fmla="*/ 2147483647 w 943"/>
              <a:gd name="T35" fmla="*/ 2147483647 h 479"/>
              <a:gd name="T36" fmla="*/ 2147483647 w 943"/>
              <a:gd name="T37" fmla="*/ 2147483647 h 479"/>
              <a:gd name="T38" fmla="*/ 0 w 943"/>
              <a:gd name="T39" fmla="*/ 2147483647 h 479"/>
              <a:gd name="T40" fmla="*/ 2147483647 w 943"/>
              <a:gd name="T41" fmla="*/ 0 h 479"/>
              <a:gd name="T42" fmla="*/ 2147483647 w 943"/>
              <a:gd name="T43" fmla="*/ 0 h 47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43"/>
              <a:gd name="T67" fmla="*/ 0 h 479"/>
              <a:gd name="T68" fmla="*/ 943 w 943"/>
              <a:gd name="T69" fmla="*/ 479 h 479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43" h="479">
                <a:moveTo>
                  <a:pt x="6" y="0"/>
                </a:moveTo>
                <a:lnTo>
                  <a:pt x="111" y="8"/>
                </a:lnTo>
                <a:lnTo>
                  <a:pt x="575" y="29"/>
                </a:lnTo>
                <a:lnTo>
                  <a:pt x="919" y="27"/>
                </a:lnTo>
                <a:lnTo>
                  <a:pt x="923" y="97"/>
                </a:lnTo>
                <a:lnTo>
                  <a:pt x="943" y="245"/>
                </a:lnTo>
                <a:lnTo>
                  <a:pt x="940" y="479"/>
                </a:lnTo>
                <a:lnTo>
                  <a:pt x="864" y="439"/>
                </a:lnTo>
                <a:lnTo>
                  <a:pt x="784" y="454"/>
                </a:lnTo>
                <a:lnTo>
                  <a:pt x="725" y="471"/>
                </a:lnTo>
                <a:lnTo>
                  <a:pt x="639" y="471"/>
                </a:lnTo>
                <a:lnTo>
                  <a:pt x="575" y="435"/>
                </a:lnTo>
                <a:lnTo>
                  <a:pt x="556" y="454"/>
                </a:lnTo>
                <a:lnTo>
                  <a:pt x="457" y="411"/>
                </a:lnTo>
                <a:lnTo>
                  <a:pt x="407" y="399"/>
                </a:lnTo>
                <a:lnTo>
                  <a:pt x="383" y="375"/>
                </a:lnTo>
                <a:lnTo>
                  <a:pt x="352" y="375"/>
                </a:lnTo>
                <a:lnTo>
                  <a:pt x="320" y="348"/>
                </a:lnTo>
                <a:lnTo>
                  <a:pt x="331" y="89"/>
                </a:lnTo>
                <a:lnTo>
                  <a:pt x="0" y="70"/>
                </a:lnTo>
                <a:lnTo>
                  <a:pt x="6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0" name="Freeform 28"/>
          <p:cNvSpPr>
            <a:spLocks/>
          </p:cNvSpPr>
          <p:nvPr/>
        </p:nvSpPr>
        <p:spPr bwMode="auto">
          <a:xfrm>
            <a:off x="5605175" y="2620964"/>
            <a:ext cx="716964" cy="520700"/>
          </a:xfrm>
          <a:custGeom>
            <a:avLst/>
            <a:gdLst>
              <a:gd name="T0" fmla="*/ 0 w 652"/>
              <a:gd name="T1" fmla="*/ 2147483647 h 422"/>
              <a:gd name="T2" fmla="*/ 2147483647 w 652"/>
              <a:gd name="T3" fmla="*/ 2147483647 h 422"/>
              <a:gd name="T4" fmla="*/ 2147483647 w 652"/>
              <a:gd name="T5" fmla="*/ 2147483647 h 422"/>
              <a:gd name="T6" fmla="*/ 2147483647 w 652"/>
              <a:gd name="T7" fmla="*/ 2147483647 h 422"/>
              <a:gd name="T8" fmla="*/ 2147483647 w 652"/>
              <a:gd name="T9" fmla="*/ 2147483647 h 422"/>
              <a:gd name="T10" fmla="*/ 2147483647 w 652"/>
              <a:gd name="T11" fmla="*/ 2147483647 h 422"/>
              <a:gd name="T12" fmla="*/ 2147483647 w 652"/>
              <a:gd name="T13" fmla="*/ 2147483647 h 422"/>
              <a:gd name="T14" fmla="*/ 2147483647 w 652"/>
              <a:gd name="T15" fmla="*/ 2147483647 h 422"/>
              <a:gd name="T16" fmla="*/ 2147483647 w 652"/>
              <a:gd name="T17" fmla="*/ 2147483647 h 422"/>
              <a:gd name="T18" fmla="*/ 2147483647 w 652"/>
              <a:gd name="T19" fmla="*/ 2147483647 h 422"/>
              <a:gd name="T20" fmla="*/ 2147483647 w 652"/>
              <a:gd name="T21" fmla="*/ 2147483647 h 422"/>
              <a:gd name="T22" fmla="*/ 2147483647 w 652"/>
              <a:gd name="T23" fmla="*/ 2147483647 h 422"/>
              <a:gd name="T24" fmla="*/ 2147483647 w 652"/>
              <a:gd name="T25" fmla="*/ 2147483647 h 422"/>
              <a:gd name="T26" fmla="*/ 2147483647 w 652"/>
              <a:gd name="T27" fmla="*/ 2147483647 h 422"/>
              <a:gd name="T28" fmla="*/ 2147483647 w 652"/>
              <a:gd name="T29" fmla="*/ 2147483647 h 422"/>
              <a:gd name="T30" fmla="*/ 2147483647 w 652"/>
              <a:gd name="T31" fmla="*/ 2147483647 h 422"/>
              <a:gd name="T32" fmla="*/ 2147483647 w 652"/>
              <a:gd name="T33" fmla="*/ 2147483647 h 422"/>
              <a:gd name="T34" fmla="*/ 2147483647 w 652"/>
              <a:gd name="T35" fmla="*/ 2147483647 h 422"/>
              <a:gd name="T36" fmla="*/ 2147483647 w 652"/>
              <a:gd name="T37" fmla="*/ 0 h 422"/>
              <a:gd name="T38" fmla="*/ 2147483647 w 652"/>
              <a:gd name="T39" fmla="*/ 2147483647 h 422"/>
              <a:gd name="T40" fmla="*/ 0 w 652"/>
              <a:gd name="T41" fmla="*/ 2147483647 h 422"/>
              <a:gd name="T42" fmla="*/ 0 w 652"/>
              <a:gd name="T43" fmla="*/ 2147483647 h 422"/>
              <a:gd name="T44" fmla="*/ 0 w 652"/>
              <a:gd name="T45" fmla="*/ 2147483647 h 422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652"/>
              <a:gd name="T70" fmla="*/ 0 h 422"/>
              <a:gd name="T71" fmla="*/ 652 w 652"/>
              <a:gd name="T72" fmla="*/ 422 h 422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652" h="422">
                <a:moveTo>
                  <a:pt x="0" y="42"/>
                </a:moveTo>
                <a:lnTo>
                  <a:pt x="14" y="64"/>
                </a:lnTo>
                <a:lnTo>
                  <a:pt x="6" y="89"/>
                </a:lnTo>
                <a:lnTo>
                  <a:pt x="14" y="148"/>
                </a:lnTo>
                <a:lnTo>
                  <a:pt x="44" y="232"/>
                </a:lnTo>
                <a:lnTo>
                  <a:pt x="44" y="256"/>
                </a:lnTo>
                <a:lnTo>
                  <a:pt x="65" y="296"/>
                </a:lnTo>
                <a:lnTo>
                  <a:pt x="74" y="359"/>
                </a:lnTo>
                <a:lnTo>
                  <a:pt x="69" y="378"/>
                </a:lnTo>
                <a:lnTo>
                  <a:pt x="82" y="399"/>
                </a:lnTo>
                <a:lnTo>
                  <a:pt x="504" y="389"/>
                </a:lnTo>
                <a:lnTo>
                  <a:pt x="534" y="422"/>
                </a:lnTo>
                <a:lnTo>
                  <a:pt x="578" y="327"/>
                </a:lnTo>
                <a:lnTo>
                  <a:pt x="565" y="291"/>
                </a:lnTo>
                <a:lnTo>
                  <a:pt x="637" y="234"/>
                </a:lnTo>
                <a:lnTo>
                  <a:pt x="652" y="192"/>
                </a:lnTo>
                <a:lnTo>
                  <a:pt x="599" y="131"/>
                </a:lnTo>
                <a:lnTo>
                  <a:pt x="544" y="68"/>
                </a:lnTo>
                <a:lnTo>
                  <a:pt x="534" y="0"/>
                </a:lnTo>
                <a:lnTo>
                  <a:pt x="15" y="11"/>
                </a:lnTo>
                <a:lnTo>
                  <a:pt x="0" y="9"/>
                </a:lnTo>
                <a:lnTo>
                  <a:pt x="0" y="42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1" name="Freeform 29"/>
          <p:cNvSpPr>
            <a:spLocks/>
          </p:cNvSpPr>
          <p:nvPr/>
        </p:nvSpPr>
        <p:spPr bwMode="auto">
          <a:xfrm>
            <a:off x="5699992" y="3101976"/>
            <a:ext cx="798081" cy="757238"/>
          </a:xfrm>
          <a:custGeom>
            <a:avLst/>
            <a:gdLst>
              <a:gd name="T0" fmla="*/ 2147483647 w 726"/>
              <a:gd name="T1" fmla="*/ 2147483647 h 616"/>
              <a:gd name="T2" fmla="*/ 2147483647 w 726"/>
              <a:gd name="T3" fmla="*/ 2147483647 h 616"/>
              <a:gd name="T4" fmla="*/ 2147483647 w 726"/>
              <a:gd name="T5" fmla="*/ 2147483647 h 616"/>
              <a:gd name="T6" fmla="*/ 2147483647 w 726"/>
              <a:gd name="T7" fmla="*/ 2147483647 h 616"/>
              <a:gd name="T8" fmla="*/ 2147483647 w 726"/>
              <a:gd name="T9" fmla="*/ 2147483647 h 616"/>
              <a:gd name="T10" fmla="*/ 2147483647 w 726"/>
              <a:gd name="T11" fmla="*/ 2147483647 h 616"/>
              <a:gd name="T12" fmla="*/ 2147483647 w 726"/>
              <a:gd name="T13" fmla="*/ 2147483647 h 616"/>
              <a:gd name="T14" fmla="*/ 2147483647 w 726"/>
              <a:gd name="T15" fmla="*/ 2147483647 h 616"/>
              <a:gd name="T16" fmla="*/ 2147483647 w 726"/>
              <a:gd name="T17" fmla="*/ 2147483647 h 616"/>
              <a:gd name="T18" fmla="*/ 2147483647 w 726"/>
              <a:gd name="T19" fmla="*/ 2147483647 h 616"/>
              <a:gd name="T20" fmla="*/ 2147483647 w 726"/>
              <a:gd name="T21" fmla="*/ 2147483647 h 616"/>
              <a:gd name="T22" fmla="*/ 2147483647 w 726"/>
              <a:gd name="T23" fmla="*/ 2147483647 h 616"/>
              <a:gd name="T24" fmla="*/ 2147483647 w 726"/>
              <a:gd name="T25" fmla="*/ 2147483647 h 616"/>
              <a:gd name="T26" fmla="*/ 2147483647 w 726"/>
              <a:gd name="T27" fmla="*/ 2147483647 h 616"/>
              <a:gd name="T28" fmla="*/ 2147483647 w 726"/>
              <a:gd name="T29" fmla="*/ 2147483647 h 616"/>
              <a:gd name="T30" fmla="*/ 2147483647 w 726"/>
              <a:gd name="T31" fmla="*/ 2147483647 h 616"/>
              <a:gd name="T32" fmla="*/ 2147483647 w 726"/>
              <a:gd name="T33" fmla="*/ 2147483647 h 616"/>
              <a:gd name="T34" fmla="*/ 2147483647 w 726"/>
              <a:gd name="T35" fmla="*/ 2147483647 h 616"/>
              <a:gd name="T36" fmla="*/ 2147483647 w 726"/>
              <a:gd name="T37" fmla="*/ 2147483647 h 616"/>
              <a:gd name="T38" fmla="*/ 2147483647 w 726"/>
              <a:gd name="T39" fmla="*/ 2147483647 h 616"/>
              <a:gd name="T40" fmla="*/ 2147483647 w 726"/>
              <a:gd name="T41" fmla="*/ 2147483647 h 616"/>
              <a:gd name="T42" fmla="*/ 2147483647 w 726"/>
              <a:gd name="T43" fmla="*/ 2147483647 h 616"/>
              <a:gd name="T44" fmla="*/ 2147483647 w 726"/>
              <a:gd name="T45" fmla="*/ 2147483647 h 616"/>
              <a:gd name="T46" fmla="*/ 2147483647 w 726"/>
              <a:gd name="T47" fmla="*/ 2147483647 h 616"/>
              <a:gd name="T48" fmla="*/ 2147483647 w 726"/>
              <a:gd name="T49" fmla="*/ 2147483647 h 616"/>
              <a:gd name="T50" fmla="*/ 2147483647 w 726"/>
              <a:gd name="T51" fmla="*/ 2147483647 h 616"/>
              <a:gd name="T52" fmla="*/ 2147483647 w 726"/>
              <a:gd name="T53" fmla="*/ 2147483647 h 616"/>
              <a:gd name="T54" fmla="*/ 2147483647 w 726"/>
              <a:gd name="T55" fmla="*/ 2147483647 h 616"/>
              <a:gd name="T56" fmla="*/ 2147483647 w 726"/>
              <a:gd name="T57" fmla="*/ 2147483647 h 616"/>
              <a:gd name="T58" fmla="*/ 2147483647 w 726"/>
              <a:gd name="T59" fmla="*/ 2147483647 h 616"/>
              <a:gd name="T60" fmla="*/ 2147483647 w 726"/>
              <a:gd name="T61" fmla="*/ 2147483647 h 616"/>
              <a:gd name="T62" fmla="*/ 2147483647 w 726"/>
              <a:gd name="T63" fmla="*/ 2147483647 h 616"/>
              <a:gd name="T64" fmla="*/ 2147483647 w 726"/>
              <a:gd name="T65" fmla="*/ 2147483647 h 616"/>
              <a:gd name="T66" fmla="*/ 2147483647 w 726"/>
              <a:gd name="T67" fmla="*/ 0 h 616"/>
              <a:gd name="T68" fmla="*/ 0 w 726"/>
              <a:gd name="T69" fmla="*/ 2147483647 h 616"/>
              <a:gd name="T70" fmla="*/ 2147483647 w 726"/>
              <a:gd name="T71" fmla="*/ 2147483647 h 616"/>
              <a:gd name="T72" fmla="*/ 2147483647 w 726"/>
              <a:gd name="T73" fmla="*/ 2147483647 h 61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26"/>
              <a:gd name="T112" fmla="*/ 0 h 616"/>
              <a:gd name="T113" fmla="*/ 726 w 726"/>
              <a:gd name="T114" fmla="*/ 616 h 61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26" h="616">
                <a:moveTo>
                  <a:pt x="44" y="90"/>
                </a:moveTo>
                <a:lnTo>
                  <a:pt x="65" y="109"/>
                </a:lnTo>
                <a:lnTo>
                  <a:pt x="78" y="105"/>
                </a:lnTo>
                <a:lnTo>
                  <a:pt x="93" y="126"/>
                </a:lnTo>
                <a:lnTo>
                  <a:pt x="80" y="126"/>
                </a:lnTo>
                <a:lnTo>
                  <a:pt x="67" y="153"/>
                </a:lnTo>
                <a:lnTo>
                  <a:pt x="99" y="198"/>
                </a:lnTo>
                <a:lnTo>
                  <a:pt x="124" y="206"/>
                </a:lnTo>
                <a:lnTo>
                  <a:pt x="120" y="493"/>
                </a:lnTo>
                <a:lnTo>
                  <a:pt x="124" y="563"/>
                </a:lnTo>
                <a:lnTo>
                  <a:pt x="606" y="548"/>
                </a:lnTo>
                <a:lnTo>
                  <a:pt x="610" y="590"/>
                </a:lnTo>
                <a:lnTo>
                  <a:pt x="591" y="616"/>
                </a:lnTo>
                <a:lnTo>
                  <a:pt x="665" y="612"/>
                </a:lnTo>
                <a:lnTo>
                  <a:pt x="679" y="590"/>
                </a:lnTo>
                <a:lnTo>
                  <a:pt x="679" y="563"/>
                </a:lnTo>
                <a:lnTo>
                  <a:pt x="696" y="544"/>
                </a:lnTo>
                <a:lnTo>
                  <a:pt x="702" y="523"/>
                </a:lnTo>
                <a:lnTo>
                  <a:pt x="721" y="521"/>
                </a:lnTo>
                <a:lnTo>
                  <a:pt x="726" y="479"/>
                </a:lnTo>
                <a:lnTo>
                  <a:pt x="700" y="474"/>
                </a:lnTo>
                <a:lnTo>
                  <a:pt x="683" y="443"/>
                </a:lnTo>
                <a:lnTo>
                  <a:pt x="656" y="369"/>
                </a:lnTo>
                <a:lnTo>
                  <a:pt x="626" y="358"/>
                </a:lnTo>
                <a:lnTo>
                  <a:pt x="591" y="331"/>
                </a:lnTo>
                <a:lnTo>
                  <a:pt x="578" y="293"/>
                </a:lnTo>
                <a:lnTo>
                  <a:pt x="599" y="234"/>
                </a:lnTo>
                <a:lnTo>
                  <a:pt x="582" y="223"/>
                </a:lnTo>
                <a:lnTo>
                  <a:pt x="540" y="223"/>
                </a:lnTo>
                <a:lnTo>
                  <a:pt x="530" y="187"/>
                </a:lnTo>
                <a:lnTo>
                  <a:pt x="460" y="114"/>
                </a:lnTo>
                <a:lnTo>
                  <a:pt x="445" y="56"/>
                </a:lnTo>
                <a:lnTo>
                  <a:pt x="452" y="33"/>
                </a:lnTo>
                <a:lnTo>
                  <a:pt x="422" y="0"/>
                </a:lnTo>
                <a:lnTo>
                  <a:pt x="0" y="10"/>
                </a:lnTo>
                <a:lnTo>
                  <a:pt x="44" y="9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2" name="Freeform 30"/>
          <p:cNvSpPr>
            <a:spLocks/>
          </p:cNvSpPr>
          <p:nvPr/>
        </p:nvSpPr>
        <p:spPr bwMode="auto">
          <a:xfrm>
            <a:off x="5917866" y="4359276"/>
            <a:ext cx="689490" cy="652463"/>
          </a:xfrm>
          <a:custGeom>
            <a:avLst/>
            <a:gdLst>
              <a:gd name="T0" fmla="*/ 0 w 626"/>
              <a:gd name="T1" fmla="*/ 2147483647 h 528"/>
              <a:gd name="T2" fmla="*/ 2147483647 w 626"/>
              <a:gd name="T3" fmla="*/ 2147483647 h 528"/>
              <a:gd name="T4" fmla="*/ 2147483647 w 626"/>
              <a:gd name="T5" fmla="*/ 2147483647 h 528"/>
              <a:gd name="T6" fmla="*/ 2147483647 w 626"/>
              <a:gd name="T7" fmla="*/ 2147483647 h 528"/>
              <a:gd name="T8" fmla="*/ 2147483647 w 626"/>
              <a:gd name="T9" fmla="*/ 2147483647 h 528"/>
              <a:gd name="T10" fmla="*/ 2147483647 w 626"/>
              <a:gd name="T11" fmla="*/ 2147483647 h 528"/>
              <a:gd name="T12" fmla="*/ 2147483647 w 626"/>
              <a:gd name="T13" fmla="*/ 2147483647 h 528"/>
              <a:gd name="T14" fmla="*/ 2147483647 w 626"/>
              <a:gd name="T15" fmla="*/ 2147483647 h 528"/>
              <a:gd name="T16" fmla="*/ 2147483647 w 626"/>
              <a:gd name="T17" fmla="*/ 2147483647 h 528"/>
              <a:gd name="T18" fmla="*/ 2147483647 w 626"/>
              <a:gd name="T19" fmla="*/ 2147483647 h 528"/>
              <a:gd name="T20" fmla="*/ 2147483647 w 626"/>
              <a:gd name="T21" fmla="*/ 2147483647 h 528"/>
              <a:gd name="T22" fmla="*/ 2147483647 w 626"/>
              <a:gd name="T23" fmla="*/ 2147483647 h 528"/>
              <a:gd name="T24" fmla="*/ 2147483647 w 626"/>
              <a:gd name="T25" fmla="*/ 2147483647 h 528"/>
              <a:gd name="T26" fmla="*/ 2147483647 w 626"/>
              <a:gd name="T27" fmla="*/ 2147483647 h 528"/>
              <a:gd name="T28" fmla="*/ 2147483647 w 626"/>
              <a:gd name="T29" fmla="*/ 2147483647 h 528"/>
              <a:gd name="T30" fmla="*/ 2147483647 w 626"/>
              <a:gd name="T31" fmla="*/ 2147483647 h 528"/>
              <a:gd name="T32" fmla="*/ 2147483647 w 626"/>
              <a:gd name="T33" fmla="*/ 2147483647 h 528"/>
              <a:gd name="T34" fmla="*/ 2147483647 w 626"/>
              <a:gd name="T35" fmla="*/ 2147483647 h 528"/>
              <a:gd name="T36" fmla="*/ 2147483647 w 626"/>
              <a:gd name="T37" fmla="*/ 2147483647 h 528"/>
              <a:gd name="T38" fmla="*/ 2147483647 w 626"/>
              <a:gd name="T39" fmla="*/ 2147483647 h 528"/>
              <a:gd name="T40" fmla="*/ 2147483647 w 626"/>
              <a:gd name="T41" fmla="*/ 2147483647 h 528"/>
              <a:gd name="T42" fmla="*/ 2147483647 w 626"/>
              <a:gd name="T43" fmla="*/ 2147483647 h 528"/>
              <a:gd name="T44" fmla="*/ 2147483647 w 626"/>
              <a:gd name="T45" fmla="*/ 2147483647 h 528"/>
              <a:gd name="T46" fmla="*/ 2147483647 w 626"/>
              <a:gd name="T47" fmla="*/ 2147483647 h 528"/>
              <a:gd name="T48" fmla="*/ 2147483647 w 626"/>
              <a:gd name="T49" fmla="*/ 2147483647 h 528"/>
              <a:gd name="T50" fmla="*/ 2147483647 w 626"/>
              <a:gd name="T51" fmla="*/ 2147483647 h 528"/>
              <a:gd name="T52" fmla="*/ 2147483647 w 626"/>
              <a:gd name="T53" fmla="*/ 2147483647 h 528"/>
              <a:gd name="T54" fmla="*/ 2147483647 w 626"/>
              <a:gd name="T55" fmla="*/ 2147483647 h 528"/>
              <a:gd name="T56" fmla="*/ 2147483647 w 626"/>
              <a:gd name="T57" fmla="*/ 2147483647 h 528"/>
              <a:gd name="T58" fmla="*/ 2147483647 w 626"/>
              <a:gd name="T59" fmla="*/ 2147483647 h 528"/>
              <a:gd name="T60" fmla="*/ 2147483647 w 626"/>
              <a:gd name="T61" fmla="*/ 2147483647 h 528"/>
              <a:gd name="T62" fmla="*/ 2147483647 w 626"/>
              <a:gd name="T63" fmla="*/ 2147483647 h 528"/>
              <a:gd name="T64" fmla="*/ 2147483647 w 626"/>
              <a:gd name="T65" fmla="*/ 2147483647 h 528"/>
              <a:gd name="T66" fmla="*/ 2147483647 w 626"/>
              <a:gd name="T67" fmla="*/ 2147483647 h 528"/>
              <a:gd name="T68" fmla="*/ 2147483647 w 626"/>
              <a:gd name="T69" fmla="*/ 2147483647 h 528"/>
              <a:gd name="T70" fmla="*/ 2147483647 w 626"/>
              <a:gd name="T71" fmla="*/ 2147483647 h 528"/>
              <a:gd name="T72" fmla="*/ 2147483647 w 626"/>
              <a:gd name="T73" fmla="*/ 2147483647 h 528"/>
              <a:gd name="T74" fmla="*/ 2147483647 w 626"/>
              <a:gd name="T75" fmla="*/ 0 h 528"/>
              <a:gd name="T76" fmla="*/ 0 w 626"/>
              <a:gd name="T77" fmla="*/ 2147483647 h 528"/>
              <a:gd name="T78" fmla="*/ 0 w 626"/>
              <a:gd name="T79" fmla="*/ 2147483647 h 528"/>
              <a:gd name="T80" fmla="*/ 0 w 626"/>
              <a:gd name="T81" fmla="*/ 2147483647 h 52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626"/>
              <a:gd name="T124" fmla="*/ 0 h 528"/>
              <a:gd name="T125" fmla="*/ 626 w 626"/>
              <a:gd name="T126" fmla="*/ 528 h 52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626" h="528">
                <a:moveTo>
                  <a:pt x="0" y="4"/>
                </a:moveTo>
                <a:lnTo>
                  <a:pt x="8" y="146"/>
                </a:lnTo>
                <a:lnTo>
                  <a:pt x="65" y="251"/>
                </a:lnTo>
                <a:lnTo>
                  <a:pt x="44" y="333"/>
                </a:lnTo>
                <a:lnTo>
                  <a:pt x="48" y="401"/>
                </a:lnTo>
                <a:lnTo>
                  <a:pt x="21" y="435"/>
                </a:lnTo>
                <a:lnTo>
                  <a:pt x="32" y="447"/>
                </a:lnTo>
                <a:lnTo>
                  <a:pt x="114" y="435"/>
                </a:lnTo>
                <a:lnTo>
                  <a:pt x="219" y="464"/>
                </a:lnTo>
                <a:lnTo>
                  <a:pt x="251" y="437"/>
                </a:lnTo>
                <a:lnTo>
                  <a:pt x="352" y="479"/>
                </a:lnTo>
                <a:lnTo>
                  <a:pt x="361" y="502"/>
                </a:lnTo>
                <a:lnTo>
                  <a:pt x="399" y="519"/>
                </a:lnTo>
                <a:lnTo>
                  <a:pt x="418" y="498"/>
                </a:lnTo>
                <a:lnTo>
                  <a:pt x="468" y="517"/>
                </a:lnTo>
                <a:lnTo>
                  <a:pt x="498" y="502"/>
                </a:lnTo>
                <a:lnTo>
                  <a:pt x="492" y="471"/>
                </a:lnTo>
                <a:lnTo>
                  <a:pt x="574" y="498"/>
                </a:lnTo>
                <a:lnTo>
                  <a:pt x="570" y="528"/>
                </a:lnTo>
                <a:lnTo>
                  <a:pt x="626" y="488"/>
                </a:lnTo>
                <a:lnTo>
                  <a:pt x="576" y="483"/>
                </a:lnTo>
                <a:lnTo>
                  <a:pt x="538" y="445"/>
                </a:lnTo>
                <a:lnTo>
                  <a:pt x="586" y="395"/>
                </a:lnTo>
                <a:lnTo>
                  <a:pt x="586" y="367"/>
                </a:lnTo>
                <a:lnTo>
                  <a:pt x="534" y="409"/>
                </a:lnTo>
                <a:lnTo>
                  <a:pt x="510" y="395"/>
                </a:lnTo>
                <a:lnTo>
                  <a:pt x="530" y="371"/>
                </a:lnTo>
                <a:lnTo>
                  <a:pt x="473" y="388"/>
                </a:lnTo>
                <a:lnTo>
                  <a:pt x="437" y="372"/>
                </a:lnTo>
                <a:lnTo>
                  <a:pt x="447" y="348"/>
                </a:lnTo>
                <a:lnTo>
                  <a:pt x="544" y="367"/>
                </a:lnTo>
                <a:lnTo>
                  <a:pt x="506" y="304"/>
                </a:lnTo>
                <a:lnTo>
                  <a:pt x="511" y="258"/>
                </a:lnTo>
                <a:lnTo>
                  <a:pt x="291" y="268"/>
                </a:lnTo>
                <a:lnTo>
                  <a:pt x="318" y="169"/>
                </a:lnTo>
                <a:lnTo>
                  <a:pt x="356" y="118"/>
                </a:lnTo>
                <a:lnTo>
                  <a:pt x="342" y="104"/>
                </a:lnTo>
                <a:lnTo>
                  <a:pt x="329" y="0"/>
                </a:lnTo>
                <a:lnTo>
                  <a:pt x="0" y="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grpSp>
        <p:nvGrpSpPr>
          <p:cNvPr id="14363" name="Group 31"/>
          <p:cNvGrpSpPr>
            <a:grpSpLocks/>
          </p:cNvGrpSpPr>
          <p:nvPr/>
        </p:nvGrpSpPr>
        <p:grpSpPr bwMode="auto">
          <a:xfrm>
            <a:off x="6256723" y="1954214"/>
            <a:ext cx="904055" cy="920750"/>
            <a:chOff x="3427" y="1029"/>
            <a:chExt cx="691" cy="580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4479" name="Freeform 32"/>
            <p:cNvSpPr>
              <a:spLocks/>
            </p:cNvSpPr>
            <p:nvPr/>
          </p:nvSpPr>
          <p:spPr bwMode="auto">
            <a:xfrm>
              <a:off x="3427" y="1029"/>
              <a:ext cx="522" cy="239"/>
            </a:xfrm>
            <a:custGeom>
              <a:avLst/>
              <a:gdLst>
                <a:gd name="T0" fmla="*/ 66 w 621"/>
                <a:gd name="T1" fmla="*/ 33 h 310"/>
                <a:gd name="T2" fmla="*/ 69 w 621"/>
                <a:gd name="T3" fmla="*/ 36 h 310"/>
                <a:gd name="T4" fmla="*/ 76 w 621"/>
                <a:gd name="T5" fmla="*/ 37 h 310"/>
                <a:gd name="T6" fmla="*/ 85 w 621"/>
                <a:gd name="T7" fmla="*/ 50 h 310"/>
                <a:gd name="T8" fmla="*/ 101 w 621"/>
                <a:gd name="T9" fmla="*/ 32 h 310"/>
                <a:gd name="T10" fmla="*/ 109 w 621"/>
                <a:gd name="T11" fmla="*/ 33 h 310"/>
                <a:gd name="T12" fmla="*/ 120 w 621"/>
                <a:gd name="T13" fmla="*/ 30 h 310"/>
                <a:gd name="T14" fmla="*/ 137 w 621"/>
                <a:gd name="T15" fmla="*/ 30 h 310"/>
                <a:gd name="T16" fmla="*/ 144 w 621"/>
                <a:gd name="T17" fmla="*/ 25 h 310"/>
                <a:gd name="T18" fmla="*/ 177 w 621"/>
                <a:gd name="T19" fmla="*/ 26 h 310"/>
                <a:gd name="T20" fmla="*/ 184 w 621"/>
                <a:gd name="T21" fmla="*/ 23 h 310"/>
                <a:gd name="T22" fmla="*/ 174 w 621"/>
                <a:gd name="T23" fmla="*/ 16 h 310"/>
                <a:gd name="T24" fmla="*/ 152 w 621"/>
                <a:gd name="T25" fmla="*/ 17 h 310"/>
                <a:gd name="T26" fmla="*/ 135 w 621"/>
                <a:gd name="T27" fmla="*/ 15 h 310"/>
                <a:gd name="T28" fmla="*/ 113 w 621"/>
                <a:gd name="T29" fmla="*/ 15 h 310"/>
                <a:gd name="T30" fmla="*/ 107 w 621"/>
                <a:gd name="T31" fmla="*/ 21 h 310"/>
                <a:gd name="T32" fmla="*/ 95 w 621"/>
                <a:gd name="T33" fmla="*/ 18 h 310"/>
                <a:gd name="T34" fmla="*/ 86 w 621"/>
                <a:gd name="T35" fmla="*/ 19 h 310"/>
                <a:gd name="T36" fmla="*/ 80 w 621"/>
                <a:gd name="T37" fmla="*/ 12 h 310"/>
                <a:gd name="T38" fmla="*/ 56 w 621"/>
                <a:gd name="T39" fmla="*/ 12 h 310"/>
                <a:gd name="T40" fmla="*/ 54 w 621"/>
                <a:gd name="T41" fmla="*/ 9 h 310"/>
                <a:gd name="T42" fmla="*/ 64 w 621"/>
                <a:gd name="T43" fmla="*/ 3 h 310"/>
                <a:gd name="T44" fmla="*/ 73 w 621"/>
                <a:gd name="T45" fmla="*/ 2 h 310"/>
                <a:gd name="T46" fmla="*/ 64 w 621"/>
                <a:gd name="T47" fmla="*/ 0 h 310"/>
                <a:gd name="T48" fmla="*/ 51 w 621"/>
                <a:gd name="T49" fmla="*/ 2 h 310"/>
                <a:gd name="T50" fmla="*/ 29 w 621"/>
                <a:gd name="T51" fmla="*/ 15 h 310"/>
                <a:gd name="T52" fmla="*/ 17 w 621"/>
                <a:gd name="T53" fmla="*/ 15 h 310"/>
                <a:gd name="T54" fmla="*/ 0 w 621"/>
                <a:gd name="T55" fmla="*/ 22 h 310"/>
                <a:gd name="T56" fmla="*/ 66 w 621"/>
                <a:gd name="T57" fmla="*/ 33 h 310"/>
                <a:gd name="T58" fmla="*/ 66 w 621"/>
                <a:gd name="T59" fmla="*/ 33 h 3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621"/>
                <a:gd name="T91" fmla="*/ 0 h 310"/>
                <a:gd name="T92" fmla="*/ 621 w 621"/>
                <a:gd name="T93" fmla="*/ 310 h 310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621" h="310">
                  <a:moveTo>
                    <a:pt x="224" y="204"/>
                  </a:moveTo>
                  <a:lnTo>
                    <a:pt x="233" y="223"/>
                  </a:lnTo>
                  <a:lnTo>
                    <a:pt x="254" y="228"/>
                  </a:lnTo>
                  <a:lnTo>
                    <a:pt x="285" y="310"/>
                  </a:lnTo>
                  <a:lnTo>
                    <a:pt x="340" y="198"/>
                  </a:lnTo>
                  <a:lnTo>
                    <a:pt x="368" y="202"/>
                  </a:lnTo>
                  <a:lnTo>
                    <a:pt x="403" y="185"/>
                  </a:lnTo>
                  <a:lnTo>
                    <a:pt x="463" y="185"/>
                  </a:lnTo>
                  <a:lnTo>
                    <a:pt x="484" y="158"/>
                  </a:lnTo>
                  <a:lnTo>
                    <a:pt x="600" y="162"/>
                  </a:lnTo>
                  <a:lnTo>
                    <a:pt x="621" y="145"/>
                  </a:lnTo>
                  <a:lnTo>
                    <a:pt x="585" y="101"/>
                  </a:lnTo>
                  <a:lnTo>
                    <a:pt x="513" y="103"/>
                  </a:lnTo>
                  <a:lnTo>
                    <a:pt x="458" y="95"/>
                  </a:lnTo>
                  <a:lnTo>
                    <a:pt x="385" y="95"/>
                  </a:lnTo>
                  <a:lnTo>
                    <a:pt x="361" y="131"/>
                  </a:lnTo>
                  <a:lnTo>
                    <a:pt x="325" y="111"/>
                  </a:lnTo>
                  <a:lnTo>
                    <a:pt x="287" y="114"/>
                  </a:lnTo>
                  <a:lnTo>
                    <a:pt x="271" y="76"/>
                  </a:lnTo>
                  <a:lnTo>
                    <a:pt x="192" y="71"/>
                  </a:lnTo>
                  <a:lnTo>
                    <a:pt x="182" y="55"/>
                  </a:lnTo>
                  <a:lnTo>
                    <a:pt x="218" y="17"/>
                  </a:lnTo>
                  <a:lnTo>
                    <a:pt x="247" y="14"/>
                  </a:lnTo>
                  <a:lnTo>
                    <a:pt x="218" y="0"/>
                  </a:lnTo>
                  <a:lnTo>
                    <a:pt x="173" y="12"/>
                  </a:lnTo>
                  <a:lnTo>
                    <a:pt x="96" y="88"/>
                  </a:lnTo>
                  <a:lnTo>
                    <a:pt x="58" y="95"/>
                  </a:lnTo>
                  <a:lnTo>
                    <a:pt x="0" y="133"/>
                  </a:lnTo>
                  <a:lnTo>
                    <a:pt x="224" y="20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solidFill>
                  <a:srgbClr val="000000"/>
                </a:solidFill>
                <a:latin typeface="Calibri" charset="0"/>
                <a:cs typeface="Calibri" charset="0"/>
              </a:endParaRPr>
            </a:p>
          </p:txBody>
        </p:sp>
        <p:sp>
          <p:nvSpPr>
            <p:cNvPr id="14480" name="Freeform 33"/>
            <p:cNvSpPr>
              <a:spLocks/>
            </p:cNvSpPr>
            <p:nvPr/>
          </p:nvSpPr>
          <p:spPr bwMode="auto">
            <a:xfrm>
              <a:off x="3765" y="1177"/>
              <a:ext cx="353" cy="432"/>
            </a:xfrm>
            <a:custGeom>
              <a:avLst/>
              <a:gdLst>
                <a:gd name="T0" fmla="*/ 14 w 420"/>
                <a:gd name="T1" fmla="*/ 77 h 559"/>
                <a:gd name="T2" fmla="*/ 12 w 420"/>
                <a:gd name="T3" fmla="*/ 62 h 559"/>
                <a:gd name="T4" fmla="*/ 3 w 420"/>
                <a:gd name="T5" fmla="*/ 49 h 559"/>
                <a:gd name="T6" fmla="*/ 6 w 420"/>
                <a:gd name="T7" fmla="*/ 26 h 559"/>
                <a:gd name="T8" fmla="*/ 24 w 420"/>
                <a:gd name="T9" fmla="*/ 14 h 559"/>
                <a:gd name="T10" fmla="*/ 24 w 420"/>
                <a:gd name="T11" fmla="*/ 23 h 559"/>
                <a:gd name="T12" fmla="*/ 29 w 420"/>
                <a:gd name="T13" fmla="*/ 22 h 559"/>
                <a:gd name="T14" fmla="*/ 29 w 420"/>
                <a:gd name="T15" fmla="*/ 14 h 559"/>
                <a:gd name="T16" fmla="*/ 35 w 420"/>
                <a:gd name="T17" fmla="*/ 9 h 559"/>
                <a:gd name="T18" fmla="*/ 38 w 420"/>
                <a:gd name="T19" fmla="*/ 2 h 559"/>
                <a:gd name="T20" fmla="*/ 43 w 420"/>
                <a:gd name="T21" fmla="*/ 0 h 559"/>
                <a:gd name="T22" fmla="*/ 82 w 420"/>
                <a:gd name="T23" fmla="*/ 7 h 559"/>
                <a:gd name="T24" fmla="*/ 86 w 420"/>
                <a:gd name="T25" fmla="*/ 13 h 559"/>
                <a:gd name="T26" fmla="*/ 91 w 420"/>
                <a:gd name="T27" fmla="*/ 19 h 559"/>
                <a:gd name="T28" fmla="*/ 91 w 420"/>
                <a:gd name="T29" fmla="*/ 29 h 559"/>
                <a:gd name="T30" fmla="*/ 78 w 420"/>
                <a:gd name="T31" fmla="*/ 37 h 559"/>
                <a:gd name="T32" fmla="*/ 77 w 420"/>
                <a:gd name="T33" fmla="*/ 44 h 559"/>
                <a:gd name="T34" fmla="*/ 86 w 420"/>
                <a:gd name="T35" fmla="*/ 46 h 559"/>
                <a:gd name="T36" fmla="*/ 95 w 420"/>
                <a:gd name="T37" fmla="*/ 37 h 559"/>
                <a:gd name="T38" fmla="*/ 105 w 420"/>
                <a:gd name="T39" fmla="*/ 34 h 559"/>
                <a:gd name="T40" fmla="*/ 112 w 420"/>
                <a:gd name="T41" fmla="*/ 36 h 559"/>
                <a:gd name="T42" fmla="*/ 125 w 420"/>
                <a:gd name="T43" fmla="*/ 56 h 559"/>
                <a:gd name="T44" fmla="*/ 117 w 420"/>
                <a:gd name="T45" fmla="*/ 65 h 559"/>
                <a:gd name="T46" fmla="*/ 113 w 420"/>
                <a:gd name="T47" fmla="*/ 71 h 559"/>
                <a:gd name="T48" fmla="*/ 108 w 420"/>
                <a:gd name="T49" fmla="*/ 73 h 559"/>
                <a:gd name="T50" fmla="*/ 108 w 420"/>
                <a:gd name="T51" fmla="*/ 79 h 559"/>
                <a:gd name="T52" fmla="*/ 102 w 420"/>
                <a:gd name="T53" fmla="*/ 86 h 559"/>
                <a:gd name="T54" fmla="*/ 61 w 420"/>
                <a:gd name="T55" fmla="*/ 90 h 559"/>
                <a:gd name="T56" fmla="*/ 60 w 420"/>
                <a:gd name="T57" fmla="*/ 88 h 559"/>
                <a:gd name="T58" fmla="*/ 0 w 420"/>
                <a:gd name="T59" fmla="*/ 92 h 559"/>
                <a:gd name="T60" fmla="*/ 14 w 420"/>
                <a:gd name="T61" fmla="*/ 77 h 559"/>
                <a:gd name="T62" fmla="*/ 14 w 420"/>
                <a:gd name="T63" fmla="*/ 77 h 55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420"/>
                <a:gd name="T97" fmla="*/ 0 h 559"/>
                <a:gd name="T98" fmla="*/ 420 w 420"/>
                <a:gd name="T99" fmla="*/ 559 h 55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420" h="559">
                  <a:moveTo>
                    <a:pt x="47" y="464"/>
                  </a:moveTo>
                  <a:lnTo>
                    <a:pt x="40" y="371"/>
                  </a:lnTo>
                  <a:lnTo>
                    <a:pt x="5" y="301"/>
                  </a:lnTo>
                  <a:lnTo>
                    <a:pt x="20" y="160"/>
                  </a:lnTo>
                  <a:lnTo>
                    <a:pt x="81" y="84"/>
                  </a:lnTo>
                  <a:lnTo>
                    <a:pt x="78" y="141"/>
                  </a:lnTo>
                  <a:lnTo>
                    <a:pt x="97" y="128"/>
                  </a:lnTo>
                  <a:lnTo>
                    <a:pt x="97" y="84"/>
                  </a:lnTo>
                  <a:lnTo>
                    <a:pt x="119" y="57"/>
                  </a:lnTo>
                  <a:lnTo>
                    <a:pt x="127" y="6"/>
                  </a:lnTo>
                  <a:lnTo>
                    <a:pt x="148" y="0"/>
                  </a:lnTo>
                  <a:lnTo>
                    <a:pt x="275" y="44"/>
                  </a:lnTo>
                  <a:lnTo>
                    <a:pt x="287" y="80"/>
                  </a:lnTo>
                  <a:lnTo>
                    <a:pt x="304" y="114"/>
                  </a:lnTo>
                  <a:lnTo>
                    <a:pt x="308" y="175"/>
                  </a:lnTo>
                  <a:lnTo>
                    <a:pt x="264" y="226"/>
                  </a:lnTo>
                  <a:lnTo>
                    <a:pt x="262" y="268"/>
                  </a:lnTo>
                  <a:lnTo>
                    <a:pt x="287" y="282"/>
                  </a:lnTo>
                  <a:lnTo>
                    <a:pt x="321" y="226"/>
                  </a:lnTo>
                  <a:lnTo>
                    <a:pt x="355" y="207"/>
                  </a:lnTo>
                  <a:lnTo>
                    <a:pt x="378" y="219"/>
                  </a:lnTo>
                  <a:lnTo>
                    <a:pt x="420" y="342"/>
                  </a:lnTo>
                  <a:lnTo>
                    <a:pt x="391" y="396"/>
                  </a:lnTo>
                  <a:lnTo>
                    <a:pt x="384" y="432"/>
                  </a:lnTo>
                  <a:lnTo>
                    <a:pt x="367" y="445"/>
                  </a:lnTo>
                  <a:lnTo>
                    <a:pt x="365" y="479"/>
                  </a:lnTo>
                  <a:lnTo>
                    <a:pt x="344" y="523"/>
                  </a:lnTo>
                  <a:lnTo>
                    <a:pt x="205" y="544"/>
                  </a:lnTo>
                  <a:lnTo>
                    <a:pt x="201" y="536"/>
                  </a:lnTo>
                  <a:lnTo>
                    <a:pt x="0" y="559"/>
                  </a:lnTo>
                  <a:lnTo>
                    <a:pt x="47" y="464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</p:grpSp>
      <p:sp>
        <p:nvSpPr>
          <p:cNvPr id="14364" name="Freeform 34"/>
          <p:cNvSpPr>
            <a:spLocks/>
          </p:cNvSpPr>
          <p:nvPr/>
        </p:nvSpPr>
        <p:spPr bwMode="auto">
          <a:xfrm>
            <a:off x="5998982" y="2057401"/>
            <a:ext cx="638465" cy="727075"/>
          </a:xfrm>
          <a:custGeom>
            <a:avLst/>
            <a:gdLst>
              <a:gd name="T0" fmla="*/ 2147483647 w 580"/>
              <a:gd name="T1" fmla="*/ 2147483647 h 591"/>
              <a:gd name="T2" fmla="*/ 2147483647 w 580"/>
              <a:gd name="T3" fmla="*/ 2147483647 h 591"/>
              <a:gd name="T4" fmla="*/ 2147483647 w 580"/>
              <a:gd name="T5" fmla="*/ 2147483647 h 591"/>
              <a:gd name="T6" fmla="*/ 2147483647 w 580"/>
              <a:gd name="T7" fmla="*/ 2147483647 h 591"/>
              <a:gd name="T8" fmla="*/ 2147483647 w 580"/>
              <a:gd name="T9" fmla="*/ 2147483647 h 591"/>
              <a:gd name="T10" fmla="*/ 2147483647 w 580"/>
              <a:gd name="T11" fmla="*/ 2147483647 h 591"/>
              <a:gd name="T12" fmla="*/ 2147483647 w 580"/>
              <a:gd name="T13" fmla="*/ 2147483647 h 591"/>
              <a:gd name="T14" fmla="*/ 2147483647 w 580"/>
              <a:gd name="T15" fmla="*/ 2147483647 h 591"/>
              <a:gd name="T16" fmla="*/ 2147483647 w 580"/>
              <a:gd name="T17" fmla="*/ 2147483647 h 591"/>
              <a:gd name="T18" fmla="*/ 2147483647 w 580"/>
              <a:gd name="T19" fmla="*/ 2147483647 h 591"/>
              <a:gd name="T20" fmla="*/ 2147483647 w 580"/>
              <a:gd name="T21" fmla="*/ 2147483647 h 591"/>
              <a:gd name="T22" fmla="*/ 2147483647 w 580"/>
              <a:gd name="T23" fmla="*/ 2147483647 h 591"/>
              <a:gd name="T24" fmla="*/ 2147483647 w 580"/>
              <a:gd name="T25" fmla="*/ 2147483647 h 591"/>
              <a:gd name="T26" fmla="*/ 2147483647 w 580"/>
              <a:gd name="T27" fmla="*/ 2147483647 h 591"/>
              <a:gd name="T28" fmla="*/ 2147483647 w 580"/>
              <a:gd name="T29" fmla="*/ 2147483647 h 591"/>
              <a:gd name="T30" fmla="*/ 2147483647 w 580"/>
              <a:gd name="T31" fmla="*/ 2147483647 h 591"/>
              <a:gd name="T32" fmla="*/ 2147483647 w 580"/>
              <a:gd name="T33" fmla="*/ 2147483647 h 591"/>
              <a:gd name="T34" fmla="*/ 2147483647 w 580"/>
              <a:gd name="T35" fmla="*/ 2147483647 h 591"/>
              <a:gd name="T36" fmla="*/ 2147483647 w 580"/>
              <a:gd name="T37" fmla="*/ 2147483647 h 591"/>
              <a:gd name="T38" fmla="*/ 2147483647 w 580"/>
              <a:gd name="T39" fmla="*/ 2147483647 h 591"/>
              <a:gd name="T40" fmla="*/ 2147483647 w 580"/>
              <a:gd name="T41" fmla="*/ 2147483647 h 591"/>
              <a:gd name="T42" fmla="*/ 2147483647 w 580"/>
              <a:gd name="T43" fmla="*/ 2147483647 h 591"/>
              <a:gd name="T44" fmla="*/ 2147483647 w 580"/>
              <a:gd name="T45" fmla="*/ 2147483647 h 591"/>
              <a:gd name="T46" fmla="*/ 2147483647 w 580"/>
              <a:gd name="T47" fmla="*/ 2147483647 h 591"/>
              <a:gd name="T48" fmla="*/ 2147483647 w 580"/>
              <a:gd name="T49" fmla="*/ 2147483647 h 591"/>
              <a:gd name="T50" fmla="*/ 2147483647 w 580"/>
              <a:gd name="T51" fmla="*/ 2147483647 h 591"/>
              <a:gd name="T52" fmla="*/ 2147483647 w 580"/>
              <a:gd name="T53" fmla="*/ 2147483647 h 591"/>
              <a:gd name="T54" fmla="*/ 2147483647 w 580"/>
              <a:gd name="T55" fmla="*/ 2147483647 h 591"/>
              <a:gd name="T56" fmla="*/ 2147483647 w 580"/>
              <a:gd name="T57" fmla="*/ 2147483647 h 591"/>
              <a:gd name="T58" fmla="*/ 2147483647 w 580"/>
              <a:gd name="T59" fmla="*/ 0 h 591"/>
              <a:gd name="T60" fmla="*/ 2147483647 w 580"/>
              <a:gd name="T61" fmla="*/ 2147483647 h 591"/>
              <a:gd name="T62" fmla="*/ 2147483647 w 580"/>
              <a:gd name="T63" fmla="*/ 2147483647 h 591"/>
              <a:gd name="T64" fmla="*/ 2147483647 w 580"/>
              <a:gd name="T65" fmla="*/ 2147483647 h 591"/>
              <a:gd name="T66" fmla="*/ 2147483647 w 580"/>
              <a:gd name="T67" fmla="*/ 2147483647 h 591"/>
              <a:gd name="T68" fmla="*/ 2147483647 w 580"/>
              <a:gd name="T69" fmla="*/ 2147483647 h 591"/>
              <a:gd name="T70" fmla="*/ 0 w 580"/>
              <a:gd name="T71" fmla="*/ 2147483647 h 591"/>
              <a:gd name="T72" fmla="*/ 2147483647 w 580"/>
              <a:gd name="T73" fmla="*/ 2147483647 h 591"/>
              <a:gd name="T74" fmla="*/ 2147483647 w 580"/>
              <a:gd name="T75" fmla="*/ 2147483647 h 591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580"/>
              <a:gd name="T115" fmla="*/ 0 h 591"/>
              <a:gd name="T116" fmla="*/ 580 w 580"/>
              <a:gd name="T117" fmla="*/ 591 h 591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580" h="591">
                <a:moveTo>
                  <a:pt x="15" y="224"/>
                </a:moveTo>
                <a:lnTo>
                  <a:pt x="13" y="296"/>
                </a:lnTo>
                <a:lnTo>
                  <a:pt x="83" y="340"/>
                </a:lnTo>
                <a:lnTo>
                  <a:pt x="112" y="370"/>
                </a:lnTo>
                <a:lnTo>
                  <a:pt x="167" y="412"/>
                </a:lnTo>
                <a:lnTo>
                  <a:pt x="176" y="460"/>
                </a:lnTo>
                <a:lnTo>
                  <a:pt x="186" y="528"/>
                </a:lnTo>
                <a:lnTo>
                  <a:pt x="241" y="591"/>
                </a:lnTo>
                <a:lnTo>
                  <a:pt x="528" y="574"/>
                </a:lnTo>
                <a:lnTo>
                  <a:pt x="511" y="483"/>
                </a:lnTo>
                <a:lnTo>
                  <a:pt x="538" y="344"/>
                </a:lnTo>
                <a:lnTo>
                  <a:pt x="536" y="306"/>
                </a:lnTo>
                <a:lnTo>
                  <a:pt x="580" y="198"/>
                </a:lnTo>
                <a:lnTo>
                  <a:pt x="568" y="194"/>
                </a:lnTo>
                <a:lnTo>
                  <a:pt x="542" y="256"/>
                </a:lnTo>
                <a:lnTo>
                  <a:pt x="519" y="260"/>
                </a:lnTo>
                <a:lnTo>
                  <a:pt x="507" y="287"/>
                </a:lnTo>
                <a:lnTo>
                  <a:pt x="484" y="304"/>
                </a:lnTo>
                <a:lnTo>
                  <a:pt x="502" y="247"/>
                </a:lnTo>
                <a:lnTo>
                  <a:pt x="519" y="224"/>
                </a:lnTo>
                <a:lnTo>
                  <a:pt x="488" y="142"/>
                </a:lnTo>
                <a:lnTo>
                  <a:pt x="467" y="137"/>
                </a:lnTo>
                <a:lnTo>
                  <a:pt x="458" y="118"/>
                </a:lnTo>
                <a:lnTo>
                  <a:pt x="234" y="47"/>
                </a:lnTo>
                <a:lnTo>
                  <a:pt x="207" y="34"/>
                </a:lnTo>
                <a:lnTo>
                  <a:pt x="190" y="47"/>
                </a:lnTo>
                <a:lnTo>
                  <a:pt x="184" y="44"/>
                </a:lnTo>
                <a:lnTo>
                  <a:pt x="194" y="19"/>
                </a:lnTo>
                <a:lnTo>
                  <a:pt x="199" y="4"/>
                </a:lnTo>
                <a:lnTo>
                  <a:pt x="192" y="0"/>
                </a:lnTo>
                <a:lnTo>
                  <a:pt x="100" y="38"/>
                </a:lnTo>
                <a:lnTo>
                  <a:pt x="89" y="38"/>
                </a:lnTo>
                <a:lnTo>
                  <a:pt x="72" y="30"/>
                </a:lnTo>
                <a:lnTo>
                  <a:pt x="55" y="42"/>
                </a:lnTo>
                <a:lnTo>
                  <a:pt x="59" y="110"/>
                </a:lnTo>
                <a:lnTo>
                  <a:pt x="0" y="179"/>
                </a:lnTo>
                <a:lnTo>
                  <a:pt x="15" y="22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5" name="Freeform 35"/>
          <p:cNvSpPr>
            <a:spLocks/>
          </p:cNvSpPr>
          <p:nvPr/>
        </p:nvSpPr>
        <p:spPr bwMode="auto">
          <a:xfrm>
            <a:off x="6183457" y="2762251"/>
            <a:ext cx="470998" cy="928688"/>
          </a:xfrm>
          <a:custGeom>
            <a:avLst/>
            <a:gdLst>
              <a:gd name="T0" fmla="*/ 2147483647 w 428"/>
              <a:gd name="T1" fmla="*/ 2147483647 h 753"/>
              <a:gd name="T2" fmla="*/ 2147483647 w 428"/>
              <a:gd name="T3" fmla="*/ 2147483647 h 753"/>
              <a:gd name="T4" fmla="*/ 2147483647 w 428"/>
              <a:gd name="T5" fmla="*/ 2147483647 h 753"/>
              <a:gd name="T6" fmla="*/ 2147483647 w 428"/>
              <a:gd name="T7" fmla="*/ 2147483647 h 753"/>
              <a:gd name="T8" fmla="*/ 2147483647 w 428"/>
              <a:gd name="T9" fmla="*/ 2147483647 h 753"/>
              <a:gd name="T10" fmla="*/ 2147483647 w 428"/>
              <a:gd name="T11" fmla="*/ 2147483647 h 753"/>
              <a:gd name="T12" fmla="*/ 2147483647 w 428"/>
              <a:gd name="T13" fmla="*/ 0 h 753"/>
              <a:gd name="T14" fmla="*/ 2147483647 w 428"/>
              <a:gd name="T15" fmla="*/ 2147483647 h 753"/>
              <a:gd name="T16" fmla="*/ 2147483647 w 428"/>
              <a:gd name="T17" fmla="*/ 2147483647 h 753"/>
              <a:gd name="T18" fmla="*/ 2147483647 w 428"/>
              <a:gd name="T19" fmla="*/ 2147483647 h 753"/>
              <a:gd name="T20" fmla="*/ 2147483647 w 428"/>
              <a:gd name="T21" fmla="*/ 2147483647 h 753"/>
              <a:gd name="T22" fmla="*/ 2147483647 w 428"/>
              <a:gd name="T23" fmla="*/ 2147483647 h 753"/>
              <a:gd name="T24" fmla="*/ 2147483647 w 428"/>
              <a:gd name="T25" fmla="*/ 2147483647 h 753"/>
              <a:gd name="T26" fmla="*/ 2147483647 w 428"/>
              <a:gd name="T27" fmla="*/ 2147483647 h 753"/>
              <a:gd name="T28" fmla="*/ 2147483647 w 428"/>
              <a:gd name="T29" fmla="*/ 2147483647 h 753"/>
              <a:gd name="T30" fmla="*/ 2147483647 w 428"/>
              <a:gd name="T31" fmla="*/ 2147483647 h 753"/>
              <a:gd name="T32" fmla="*/ 2147483647 w 428"/>
              <a:gd name="T33" fmla="*/ 2147483647 h 753"/>
              <a:gd name="T34" fmla="*/ 2147483647 w 428"/>
              <a:gd name="T35" fmla="*/ 2147483647 h 753"/>
              <a:gd name="T36" fmla="*/ 2147483647 w 428"/>
              <a:gd name="T37" fmla="*/ 2147483647 h 753"/>
              <a:gd name="T38" fmla="*/ 2147483647 w 428"/>
              <a:gd name="T39" fmla="*/ 2147483647 h 753"/>
              <a:gd name="T40" fmla="*/ 2147483647 w 428"/>
              <a:gd name="T41" fmla="*/ 2147483647 h 753"/>
              <a:gd name="T42" fmla="*/ 2147483647 w 428"/>
              <a:gd name="T43" fmla="*/ 2147483647 h 753"/>
              <a:gd name="T44" fmla="*/ 2147483647 w 428"/>
              <a:gd name="T45" fmla="*/ 2147483647 h 753"/>
              <a:gd name="T46" fmla="*/ 2147483647 w 428"/>
              <a:gd name="T47" fmla="*/ 2147483647 h 753"/>
              <a:gd name="T48" fmla="*/ 2147483647 w 428"/>
              <a:gd name="T49" fmla="*/ 2147483647 h 753"/>
              <a:gd name="T50" fmla="*/ 2147483647 w 428"/>
              <a:gd name="T51" fmla="*/ 2147483647 h 753"/>
              <a:gd name="T52" fmla="*/ 2147483647 w 428"/>
              <a:gd name="T53" fmla="*/ 2147483647 h 753"/>
              <a:gd name="T54" fmla="*/ 2147483647 w 428"/>
              <a:gd name="T55" fmla="*/ 2147483647 h 753"/>
              <a:gd name="T56" fmla="*/ 2147483647 w 428"/>
              <a:gd name="T57" fmla="*/ 2147483647 h 753"/>
              <a:gd name="T58" fmla="*/ 2147483647 w 428"/>
              <a:gd name="T59" fmla="*/ 2147483647 h 753"/>
              <a:gd name="T60" fmla="*/ 2147483647 w 428"/>
              <a:gd name="T61" fmla="*/ 2147483647 h 753"/>
              <a:gd name="T62" fmla="*/ 2147483647 w 428"/>
              <a:gd name="T63" fmla="*/ 2147483647 h 753"/>
              <a:gd name="T64" fmla="*/ 0 w 428"/>
              <a:gd name="T65" fmla="*/ 2147483647 h 753"/>
              <a:gd name="T66" fmla="*/ 2147483647 w 428"/>
              <a:gd name="T67" fmla="*/ 2147483647 h 753"/>
              <a:gd name="T68" fmla="*/ 2147483647 w 428"/>
              <a:gd name="T69" fmla="*/ 2147483647 h 753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28"/>
              <a:gd name="T106" fmla="*/ 0 h 753"/>
              <a:gd name="T107" fmla="*/ 428 w 428"/>
              <a:gd name="T108" fmla="*/ 753 h 753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28" h="753">
                <a:moveTo>
                  <a:pt x="7" y="308"/>
                </a:moveTo>
                <a:lnTo>
                  <a:pt x="51" y="213"/>
                </a:lnTo>
                <a:lnTo>
                  <a:pt x="38" y="177"/>
                </a:lnTo>
                <a:lnTo>
                  <a:pt x="110" y="120"/>
                </a:lnTo>
                <a:lnTo>
                  <a:pt x="125" y="78"/>
                </a:lnTo>
                <a:lnTo>
                  <a:pt x="72" y="17"/>
                </a:lnTo>
                <a:lnTo>
                  <a:pt x="359" y="0"/>
                </a:lnTo>
                <a:lnTo>
                  <a:pt x="365" y="44"/>
                </a:lnTo>
                <a:lnTo>
                  <a:pt x="395" y="99"/>
                </a:lnTo>
                <a:lnTo>
                  <a:pt x="420" y="386"/>
                </a:lnTo>
                <a:lnTo>
                  <a:pt x="414" y="447"/>
                </a:lnTo>
                <a:lnTo>
                  <a:pt x="428" y="481"/>
                </a:lnTo>
                <a:lnTo>
                  <a:pt x="412" y="545"/>
                </a:lnTo>
                <a:lnTo>
                  <a:pt x="390" y="574"/>
                </a:lnTo>
                <a:lnTo>
                  <a:pt x="378" y="619"/>
                </a:lnTo>
                <a:lnTo>
                  <a:pt x="392" y="637"/>
                </a:lnTo>
                <a:lnTo>
                  <a:pt x="380" y="661"/>
                </a:lnTo>
                <a:lnTo>
                  <a:pt x="386" y="673"/>
                </a:lnTo>
                <a:lnTo>
                  <a:pt x="352" y="686"/>
                </a:lnTo>
                <a:lnTo>
                  <a:pt x="344" y="734"/>
                </a:lnTo>
                <a:lnTo>
                  <a:pt x="295" y="718"/>
                </a:lnTo>
                <a:lnTo>
                  <a:pt x="270" y="753"/>
                </a:lnTo>
                <a:lnTo>
                  <a:pt x="255" y="749"/>
                </a:lnTo>
                <a:lnTo>
                  <a:pt x="238" y="718"/>
                </a:lnTo>
                <a:lnTo>
                  <a:pt x="211" y="644"/>
                </a:lnTo>
                <a:lnTo>
                  <a:pt x="146" y="606"/>
                </a:lnTo>
                <a:lnTo>
                  <a:pt x="133" y="568"/>
                </a:lnTo>
                <a:lnTo>
                  <a:pt x="154" y="509"/>
                </a:lnTo>
                <a:lnTo>
                  <a:pt x="137" y="498"/>
                </a:lnTo>
                <a:lnTo>
                  <a:pt x="95" y="498"/>
                </a:lnTo>
                <a:lnTo>
                  <a:pt x="85" y="462"/>
                </a:lnTo>
                <a:lnTo>
                  <a:pt x="15" y="389"/>
                </a:lnTo>
                <a:lnTo>
                  <a:pt x="0" y="331"/>
                </a:lnTo>
                <a:lnTo>
                  <a:pt x="7" y="30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6" name="Freeform 36"/>
          <p:cNvSpPr>
            <a:spLocks/>
          </p:cNvSpPr>
          <p:nvPr/>
        </p:nvSpPr>
        <p:spPr bwMode="auto">
          <a:xfrm>
            <a:off x="6602122" y="2847976"/>
            <a:ext cx="371565" cy="693738"/>
          </a:xfrm>
          <a:custGeom>
            <a:avLst/>
            <a:gdLst>
              <a:gd name="T0" fmla="*/ 2147483647 w 339"/>
              <a:gd name="T1" fmla="*/ 2147483647 h 565"/>
              <a:gd name="T2" fmla="*/ 2147483647 w 339"/>
              <a:gd name="T3" fmla="*/ 2147483647 h 565"/>
              <a:gd name="T4" fmla="*/ 2147483647 w 339"/>
              <a:gd name="T5" fmla="*/ 2147483647 h 565"/>
              <a:gd name="T6" fmla="*/ 2147483647 w 339"/>
              <a:gd name="T7" fmla="*/ 2147483647 h 565"/>
              <a:gd name="T8" fmla="*/ 2147483647 w 339"/>
              <a:gd name="T9" fmla="*/ 2147483647 h 565"/>
              <a:gd name="T10" fmla="*/ 2147483647 w 339"/>
              <a:gd name="T11" fmla="*/ 2147483647 h 565"/>
              <a:gd name="T12" fmla="*/ 2147483647 w 339"/>
              <a:gd name="T13" fmla="*/ 2147483647 h 565"/>
              <a:gd name="T14" fmla="*/ 2147483647 w 339"/>
              <a:gd name="T15" fmla="*/ 2147483647 h 565"/>
              <a:gd name="T16" fmla="*/ 2147483647 w 339"/>
              <a:gd name="T17" fmla="*/ 2147483647 h 565"/>
              <a:gd name="T18" fmla="*/ 2147483647 w 339"/>
              <a:gd name="T19" fmla="*/ 2147483647 h 565"/>
              <a:gd name="T20" fmla="*/ 2147483647 w 339"/>
              <a:gd name="T21" fmla="*/ 2147483647 h 565"/>
              <a:gd name="T22" fmla="*/ 2147483647 w 339"/>
              <a:gd name="T23" fmla="*/ 2147483647 h 565"/>
              <a:gd name="T24" fmla="*/ 2147483647 w 339"/>
              <a:gd name="T25" fmla="*/ 0 h 565"/>
              <a:gd name="T26" fmla="*/ 2147483647 w 339"/>
              <a:gd name="T27" fmla="*/ 2147483647 h 565"/>
              <a:gd name="T28" fmla="*/ 2147483647 w 339"/>
              <a:gd name="T29" fmla="*/ 2147483647 h 565"/>
              <a:gd name="T30" fmla="*/ 2147483647 w 339"/>
              <a:gd name="T31" fmla="*/ 2147483647 h 565"/>
              <a:gd name="T32" fmla="*/ 2147483647 w 339"/>
              <a:gd name="T33" fmla="*/ 2147483647 h 565"/>
              <a:gd name="T34" fmla="*/ 2147483647 w 339"/>
              <a:gd name="T35" fmla="*/ 2147483647 h 565"/>
              <a:gd name="T36" fmla="*/ 2147483647 w 339"/>
              <a:gd name="T37" fmla="*/ 2147483647 h 565"/>
              <a:gd name="T38" fmla="*/ 2147483647 w 339"/>
              <a:gd name="T39" fmla="*/ 2147483647 h 565"/>
              <a:gd name="T40" fmla="*/ 2147483647 w 339"/>
              <a:gd name="T41" fmla="*/ 2147483647 h 565"/>
              <a:gd name="T42" fmla="*/ 0 w 339"/>
              <a:gd name="T43" fmla="*/ 2147483647 h 565"/>
              <a:gd name="T44" fmla="*/ 2147483647 w 339"/>
              <a:gd name="T45" fmla="*/ 2147483647 h 565"/>
              <a:gd name="T46" fmla="*/ 2147483647 w 339"/>
              <a:gd name="T47" fmla="*/ 2147483647 h 565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339"/>
              <a:gd name="T73" fmla="*/ 0 h 565"/>
              <a:gd name="T74" fmla="*/ 339 w 339"/>
              <a:gd name="T75" fmla="*/ 565 h 565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339" h="565">
                <a:moveTo>
                  <a:pt x="12" y="565"/>
                </a:moveTo>
                <a:lnTo>
                  <a:pt x="21" y="550"/>
                </a:lnTo>
                <a:lnTo>
                  <a:pt x="86" y="546"/>
                </a:lnTo>
                <a:lnTo>
                  <a:pt x="139" y="529"/>
                </a:lnTo>
                <a:lnTo>
                  <a:pt x="190" y="496"/>
                </a:lnTo>
                <a:lnTo>
                  <a:pt x="234" y="494"/>
                </a:lnTo>
                <a:lnTo>
                  <a:pt x="285" y="413"/>
                </a:lnTo>
                <a:lnTo>
                  <a:pt x="301" y="418"/>
                </a:lnTo>
                <a:lnTo>
                  <a:pt x="339" y="390"/>
                </a:lnTo>
                <a:lnTo>
                  <a:pt x="329" y="369"/>
                </a:lnTo>
                <a:lnTo>
                  <a:pt x="333" y="356"/>
                </a:lnTo>
                <a:lnTo>
                  <a:pt x="295" y="8"/>
                </a:lnTo>
                <a:lnTo>
                  <a:pt x="291" y="0"/>
                </a:lnTo>
                <a:lnTo>
                  <a:pt x="90" y="23"/>
                </a:lnTo>
                <a:lnTo>
                  <a:pt x="52" y="42"/>
                </a:lnTo>
                <a:lnTo>
                  <a:pt x="17" y="31"/>
                </a:lnTo>
                <a:lnTo>
                  <a:pt x="42" y="318"/>
                </a:lnTo>
                <a:lnTo>
                  <a:pt x="36" y="379"/>
                </a:lnTo>
                <a:lnTo>
                  <a:pt x="50" y="413"/>
                </a:lnTo>
                <a:lnTo>
                  <a:pt x="34" y="477"/>
                </a:lnTo>
                <a:lnTo>
                  <a:pt x="12" y="506"/>
                </a:lnTo>
                <a:lnTo>
                  <a:pt x="0" y="551"/>
                </a:lnTo>
                <a:lnTo>
                  <a:pt x="12" y="565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7" name="Freeform 37"/>
          <p:cNvSpPr>
            <a:spLocks/>
          </p:cNvSpPr>
          <p:nvPr/>
        </p:nvSpPr>
        <p:spPr bwMode="auto">
          <a:xfrm>
            <a:off x="6460823" y="3282951"/>
            <a:ext cx="871347" cy="487363"/>
          </a:xfrm>
          <a:custGeom>
            <a:avLst/>
            <a:gdLst>
              <a:gd name="T0" fmla="*/ 2147483647 w 793"/>
              <a:gd name="T1" fmla="*/ 2147483647 h 395"/>
              <a:gd name="T2" fmla="*/ 2147483647 w 793"/>
              <a:gd name="T3" fmla="*/ 2147483647 h 395"/>
              <a:gd name="T4" fmla="*/ 2147483647 w 793"/>
              <a:gd name="T5" fmla="*/ 2147483647 h 395"/>
              <a:gd name="T6" fmla="*/ 2147483647 w 793"/>
              <a:gd name="T7" fmla="*/ 2147483647 h 395"/>
              <a:gd name="T8" fmla="*/ 2147483647 w 793"/>
              <a:gd name="T9" fmla="*/ 2147483647 h 395"/>
              <a:gd name="T10" fmla="*/ 2147483647 w 793"/>
              <a:gd name="T11" fmla="*/ 2147483647 h 395"/>
              <a:gd name="T12" fmla="*/ 2147483647 w 793"/>
              <a:gd name="T13" fmla="*/ 2147483647 h 395"/>
              <a:gd name="T14" fmla="*/ 2147483647 w 793"/>
              <a:gd name="T15" fmla="*/ 2147483647 h 395"/>
              <a:gd name="T16" fmla="*/ 2147483647 w 793"/>
              <a:gd name="T17" fmla="*/ 2147483647 h 395"/>
              <a:gd name="T18" fmla="*/ 2147483647 w 793"/>
              <a:gd name="T19" fmla="*/ 2147483647 h 395"/>
              <a:gd name="T20" fmla="*/ 2147483647 w 793"/>
              <a:gd name="T21" fmla="*/ 2147483647 h 395"/>
              <a:gd name="T22" fmla="*/ 2147483647 w 793"/>
              <a:gd name="T23" fmla="*/ 2147483647 h 395"/>
              <a:gd name="T24" fmla="*/ 2147483647 w 793"/>
              <a:gd name="T25" fmla="*/ 2147483647 h 395"/>
              <a:gd name="T26" fmla="*/ 2147483647 w 793"/>
              <a:gd name="T27" fmla="*/ 2147483647 h 395"/>
              <a:gd name="T28" fmla="*/ 2147483647 w 793"/>
              <a:gd name="T29" fmla="*/ 2147483647 h 395"/>
              <a:gd name="T30" fmla="*/ 2147483647 w 793"/>
              <a:gd name="T31" fmla="*/ 2147483647 h 395"/>
              <a:gd name="T32" fmla="*/ 2147483647 w 793"/>
              <a:gd name="T33" fmla="*/ 2147483647 h 395"/>
              <a:gd name="T34" fmla="*/ 2147483647 w 793"/>
              <a:gd name="T35" fmla="*/ 2147483647 h 395"/>
              <a:gd name="T36" fmla="*/ 2147483647 w 793"/>
              <a:gd name="T37" fmla="*/ 2147483647 h 395"/>
              <a:gd name="T38" fmla="*/ 2147483647 w 793"/>
              <a:gd name="T39" fmla="*/ 0 h 395"/>
              <a:gd name="T40" fmla="*/ 2147483647 w 793"/>
              <a:gd name="T41" fmla="*/ 0 h 395"/>
              <a:gd name="T42" fmla="*/ 2147483647 w 793"/>
              <a:gd name="T43" fmla="*/ 2147483647 h 395"/>
              <a:gd name="T44" fmla="*/ 2147483647 w 793"/>
              <a:gd name="T45" fmla="*/ 2147483647 h 395"/>
              <a:gd name="T46" fmla="*/ 2147483647 w 793"/>
              <a:gd name="T47" fmla="*/ 2147483647 h 395"/>
              <a:gd name="T48" fmla="*/ 2147483647 w 793"/>
              <a:gd name="T49" fmla="*/ 2147483647 h 395"/>
              <a:gd name="T50" fmla="*/ 2147483647 w 793"/>
              <a:gd name="T51" fmla="*/ 2147483647 h 395"/>
              <a:gd name="T52" fmla="*/ 2147483647 w 793"/>
              <a:gd name="T53" fmla="*/ 2147483647 h 395"/>
              <a:gd name="T54" fmla="*/ 2147483647 w 793"/>
              <a:gd name="T55" fmla="*/ 2147483647 h 395"/>
              <a:gd name="T56" fmla="*/ 2147483647 w 793"/>
              <a:gd name="T57" fmla="*/ 2147483647 h 395"/>
              <a:gd name="T58" fmla="*/ 2147483647 w 793"/>
              <a:gd name="T59" fmla="*/ 2147483647 h 395"/>
              <a:gd name="T60" fmla="*/ 2147483647 w 793"/>
              <a:gd name="T61" fmla="*/ 2147483647 h 395"/>
              <a:gd name="T62" fmla="*/ 2147483647 w 793"/>
              <a:gd name="T63" fmla="*/ 2147483647 h 395"/>
              <a:gd name="T64" fmla="*/ 2147483647 w 793"/>
              <a:gd name="T65" fmla="*/ 2147483647 h 395"/>
              <a:gd name="T66" fmla="*/ 2147483647 w 793"/>
              <a:gd name="T67" fmla="*/ 2147483647 h 395"/>
              <a:gd name="T68" fmla="*/ 2147483647 w 793"/>
              <a:gd name="T69" fmla="*/ 2147483647 h 395"/>
              <a:gd name="T70" fmla="*/ 0 w 793"/>
              <a:gd name="T71" fmla="*/ 2147483647 h 395"/>
              <a:gd name="T72" fmla="*/ 2147483647 w 793"/>
              <a:gd name="T73" fmla="*/ 2147483647 h 395"/>
              <a:gd name="T74" fmla="*/ 2147483647 w 793"/>
              <a:gd name="T75" fmla="*/ 2147483647 h 39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793"/>
              <a:gd name="T115" fmla="*/ 0 h 395"/>
              <a:gd name="T116" fmla="*/ 793 w 793"/>
              <a:gd name="T117" fmla="*/ 395 h 39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793" h="395">
                <a:moveTo>
                  <a:pt x="6" y="374"/>
                </a:moveTo>
                <a:lnTo>
                  <a:pt x="25" y="372"/>
                </a:lnTo>
                <a:lnTo>
                  <a:pt x="30" y="330"/>
                </a:lnTo>
                <a:lnTo>
                  <a:pt x="19" y="329"/>
                </a:lnTo>
                <a:lnTo>
                  <a:pt x="44" y="294"/>
                </a:lnTo>
                <a:lnTo>
                  <a:pt x="93" y="310"/>
                </a:lnTo>
                <a:lnTo>
                  <a:pt x="101" y="262"/>
                </a:lnTo>
                <a:lnTo>
                  <a:pt x="135" y="249"/>
                </a:lnTo>
                <a:lnTo>
                  <a:pt x="129" y="237"/>
                </a:lnTo>
                <a:lnTo>
                  <a:pt x="148" y="194"/>
                </a:lnTo>
                <a:lnTo>
                  <a:pt x="213" y="190"/>
                </a:lnTo>
                <a:lnTo>
                  <a:pt x="266" y="173"/>
                </a:lnTo>
                <a:lnTo>
                  <a:pt x="300" y="150"/>
                </a:lnTo>
                <a:lnTo>
                  <a:pt x="317" y="140"/>
                </a:lnTo>
                <a:lnTo>
                  <a:pt x="361" y="138"/>
                </a:lnTo>
                <a:lnTo>
                  <a:pt x="412" y="57"/>
                </a:lnTo>
                <a:lnTo>
                  <a:pt x="428" y="62"/>
                </a:lnTo>
                <a:lnTo>
                  <a:pt x="466" y="34"/>
                </a:lnTo>
                <a:lnTo>
                  <a:pt x="456" y="13"/>
                </a:lnTo>
                <a:lnTo>
                  <a:pt x="460" y="0"/>
                </a:lnTo>
                <a:lnTo>
                  <a:pt x="494" y="0"/>
                </a:lnTo>
                <a:lnTo>
                  <a:pt x="517" y="7"/>
                </a:lnTo>
                <a:lnTo>
                  <a:pt x="585" y="47"/>
                </a:lnTo>
                <a:lnTo>
                  <a:pt x="635" y="45"/>
                </a:lnTo>
                <a:lnTo>
                  <a:pt x="658" y="30"/>
                </a:lnTo>
                <a:lnTo>
                  <a:pt x="711" y="64"/>
                </a:lnTo>
                <a:lnTo>
                  <a:pt x="730" y="129"/>
                </a:lnTo>
                <a:lnTo>
                  <a:pt x="793" y="175"/>
                </a:lnTo>
                <a:lnTo>
                  <a:pt x="762" y="209"/>
                </a:lnTo>
                <a:lnTo>
                  <a:pt x="707" y="262"/>
                </a:lnTo>
                <a:lnTo>
                  <a:pt x="707" y="273"/>
                </a:lnTo>
                <a:lnTo>
                  <a:pt x="629" y="323"/>
                </a:lnTo>
                <a:lnTo>
                  <a:pt x="192" y="363"/>
                </a:lnTo>
                <a:lnTo>
                  <a:pt x="144" y="361"/>
                </a:lnTo>
                <a:lnTo>
                  <a:pt x="146" y="384"/>
                </a:lnTo>
                <a:lnTo>
                  <a:pt x="0" y="395"/>
                </a:lnTo>
                <a:lnTo>
                  <a:pt x="6" y="374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8" name="Freeform 38"/>
          <p:cNvSpPr>
            <a:spLocks/>
          </p:cNvSpPr>
          <p:nvPr/>
        </p:nvSpPr>
        <p:spPr bwMode="auto">
          <a:xfrm>
            <a:off x="6365314" y="3648076"/>
            <a:ext cx="1025730" cy="377825"/>
          </a:xfrm>
          <a:custGeom>
            <a:avLst/>
            <a:gdLst>
              <a:gd name="T0" fmla="*/ 2147483647 w 932"/>
              <a:gd name="T1" fmla="*/ 2147483647 h 308"/>
              <a:gd name="T2" fmla="*/ 2147483647 w 932"/>
              <a:gd name="T3" fmla="*/ 2147483647 h 308"/>
              <a:gd name="T4" fmla="*/ 2147483647 w 932"/>
              <a:gd name="T5" fmla="*/ 2147483647 h 308"/>
              <a:gd name="T6" fmla="*/ 2147483647 w 932"/>
              <a:gd name="T7" fmla="*/ 2147483647 h 308"/>
              <a:gd name="T8" fmla="*/ 2147483647 w 932"/>
              <a:gd name="T9" fmla="*/ 2147483647 h 308"/>
              <a:gd name="T10" fmla="*/ 2147483647 w 932"/>
              <a:gd name="T11" fmla="*/ 2147483647 h 308"/>
              <a:gd name="T12" fmla="*/ 2147483647 w 932"/>
              <a:gd name="T13" fmla="*/ 2147483647 h 308"/>
              <a:gd name="T14" fmla="*/ 2147483647 w 932"/>
              <a:gd name="T15" fmla="*/ 2147483647 h 308"/>
              <a:gd name="T16" fmla="*/ 2147483647 w 932"/>
              <a:gd name="T17" fmla="*/ 2147483647 h 308"/>
              <a:gd name="T18" fmla="*/ 2147483647 w 932"/>
              <a:gd name="T19" fmla="*/ 2147483647 h 308"/>
              <a:gd name="T20" fmla="*/ 2147483647 w 932"/>
              <a:gd name="T21" fmla="*/ 2147483647 h 308"/>
              <a:gd name="T22" fmla="*/ 2147483647 w 932"/>
              <a:gd name="T23" fmla="*/ 2147483647 h 308"/>
              <a:gd name="T24" fmla="*/ 2147483647 w 932"/>
              <a:gd name="T25" fmla="*/ 0 h 308"/>
              <a:gd name="T26" fmla="*/ 2147483647 w 932"/>
              <a:gd name="T27" fmla="*/ 2147483647 h 308"/>
              <a:gd name="T28" fmla="*/ 2147483647 w 932"/>
              <a:gd name="T29" fmla="*/ 2147483647 h 308"/>
              <a:gd name="T30" fmla="*/ 2147483647 w 932"/>
              <a:gd name="T31" fmla="*/ 2147483647 h 308"/>
              <a:gd name="T32" fmla="*/ 2147483647 w 932"/>
              <a:gd name="T33" fmla="*/ 2147483647 h 308"/>
              <a:gd name="T34" fmla="*/ 2147483647 w 932"/>
              <a:gd name="T35" fmla="*/ 2147483647 h 308"/>
              <a:gd name="T36" fmla="*/ 2147483647 w 932"/>
              <a:gd name="T37" fmla="*/ 2147483647 h 308"/>
              <a:gd name="T38" fmla="*/ 2147483647 w 932"/>
              <a:gd name="T39" fmla="*/ 2147483647 h 308"/>
              <a:gd name="T40" fmla="*/ 2147483647 w 932"/>
              <a:gd name="T41" fmla="*/ 2147483647 h 308"/>
              <a:gd name="T42" fmla="*/ 2147483647 w 932"/>
              <a:gd name="T43" fmla="*/ 2147483647 h 308"/>
              <a:gd name="T44" fmla="*/ 0 w 932"/>
              <a:gd name="T45" fmla="*/ 2147483647 h 308"/>
              <a:gd name="T46" fmla="*/ 2147483647 w 932"/>
              <a:gd name="T47" fmla="*/ 2147483647 h 308"/>
              <a:gd name="T48" fmla="*/ 2147483647 w 932"/>
              <a:gd name="T49" fmla="*/ 2147483647 h 30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932"/>
              <a:gd name="T76" fmla="*/ 0 h 308"/>
              <a:gd name="T77" fmla="*/ 932 w 932"/>
              <a:gd name="T78" fmla="*/ 308 h 30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932" h="308">
                <a:moveTo>
                  <a:pt x="17" y="253"/>
                </a:moveTo>
                <a:lnTo>
                  <a:pt x="12" y="249"/>
                </a:lnTo>
                <a:lnTo>
                  <a:pt x="38" y="228"/>
                </a:lnTo>
                <a:lnTo>
                  <a:pt x="63" y="181"/>
                </a:lnTo>
                <a:lnTo>
                  <a:pt x="55" y="169"/>
                </a:lnTo>
                <a:lnTo>
                  <a:pt x="69" y="147"/>
                </a:lnTo>
                <a:lnTo>
                  <a:pt x="69" y="120"/>
                </a:lnTo>
                <a:lnTo>
                  <a:pt x="86" y="101"/>
                </a:lnTo>
                <a:lnTo>
                  <a:pt x="232" y="90"/>
                </a:lnTo>
                <a:lnTo>
                  <a:pt x="230" y="67"/>
                </a:lnTo>
                <a:lnTo>
                  <a:pt x="278" y="69"/>
                </a:lnTo>
                <a:lnTo>
                  <a:pt x="715" y="29"/>
                </a:lnTo>
                <a:lnTo>
                  <a:pt x="932" y="0"/>
                </a:lnTo>
                <a:lnTo>
                  <a:pt x="894" y="74"/>
                </a:lnTo>
                <a:lnTo>
                  <a:pt x="833" y="88"/>
                </a:lnTo>
                <a:lnTo>
                  <a:pt x="806" y="124"/>
                </a:lnTo>
                <a:lnTo>
                  <a:pt x="700" y="187"/>
                </a:lnTo>
                <a:lnTo>
                  <a:pt x="694" y="209"/>
                </a:lnTo>
                <a:lnTo>
                  <a:pt x="668" y="223"/>
                </a:lnTo>
                <a:lnTo>
                  <a:pt x="668" y="253"/>
                </a:lnTo>
                <a:lnTo>
                  <a:pt x="523" y="268"/>
                </a:lnTo>
                <a:lnTo>
                  <a:pt x="234" y="295"/>
                </a:lnTo>
                <a:lnTo>
                  <a:pt x="0" y="308"/>
                </a:lnTo>
                <a:lnTo>
                  <a:pt x="17" y="25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69" name="Freeform 39"/>
          <p:cNvSpPr>
            <a:spLocks/>
          </p:cNvSpPr>
          <p:nvPr/>
        </p:nvSpPr>
        <p:spPr bwMode="auto">
          <a:xfrm>
            <a:off x="6225323" y="4010026"/>
            <a:ext cx="426515" cy="804863"/>
          </a:xfrm>
          <a:custGeom>
            <a:avLst/>
            <a:gdLst>
              <a:gd name="T0" fmla="*/ 2147483647 w 388"/>
              <a:gd name="T1" fmla="*/ 2147483647 h 654"/>
              <a:gd name="T2" fmla="*/ 2147483647 w 388"/>
              <a:gd name="T3" fmla="*/ 2147483647 h 654"/>
              <a:gd name="T4" fmla="*/ 2147483647 w 388"/>
              <a:gd name="T5" fmla="*/ 2147483647 h 654"/>
              <a:gd name="T6" fmla="*/ 2147483647 w 388"/>
              <a:gd name="T7" fmla="*/ 2147483647 h 654"/>
              <a:gd name="T8" fmla="*/ 2147483647 w 388"/>
              <a:gd name="T9" fmla="*/ 2147483647 h 654"/>
              <a:gd name="T10" fmla="*/ 2147483647 w 388"/>
              <a:gd name="T11" fmla="*/ 2147483647 h 654"/>
              <a:gd name="T12" fmla="*/ 2147483647 w 388"/>
              <a:gd name="T13" fmla="*/ 2147483647 h 654"/>
              <a:gd name="T14" fmla="*/ 2147483647 w 388"/>
              <a:gd name="T15" fmla="*/ 2147483647 h 654"/>
              <a:gd name="T16" fmla="*/ 2147483647 w 388"/>
              <a:gd name="T17" fmla="*/ 2147483647 h 654"/>
              <a:gd name="T18" fmla="*/ 2147483647 w 388"/>
              <a:gd name="T19" fmla="*/ 0 h 654"/>
              <a:gd name="T20" fmla="*/ 2147483647 w 388"/>
              <a:gd name="T21" fmla="*/ 2147483647 h 654"/>
              <a:gd name="T22" fmla="*/ 2147483647 w 388"/>
              <a:gd name="T23" fmla="*/ 2147483647 h 654"/>
              <a:gd name="T24" fmla="*/ 2147483647 w 388"/>
              <a:gd name="T25" fmla="*/ 2147483647 h 654"/>
              <a:gd name="T26" fmla="*/ 2147483647 w 388"/>
              <a:gd name="T27" fmla="*/ 2147483647 h 654"/>
              <a:gd name="T28" fmla="*/ 2147483647 w 388"/>
              <a:gd name="T29" fmla="*/ 2147483647 h 654"/>
              <a:gd name="T30" fmla="*/ 2147483647 w 388"/>
              <a:gd name="T31" fmla="*/ 2147483647 h 654"/>
              <a:gd name="T32" fmla="*/ 2147483647 w 388"/>
              <a:gd name="T33" fmla="*/ 2147483647 h 654"/>
              <a:gd name="T34" fmla="*/ 2147483647 w 388"/>
              <a:gd name="T35" fmla="*/ 2147483647 h 654"/>
              <a:gd name="T36" fmla="*/ 0 w 388"/>
              <a:gd name="T37" fmla="*/ 2147483647 h 654"/>
              <a:gd name="T38" fmla="*/ 2147483647 w 388"/>
              <a:gd name="T39" fmla="*/ 2147483647 h 654"/>
              <a:gd name="T40" fmla="*/ 2147483647 w 388"/>
              <a:gd name="T41" fmla="*/ 2147483647 h 65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388"/>
              <a:gd name="T64" fmla="*/ 0 h 654"/>
              <a:gd name="T65" fmla="*/ 388 w 388"/>
              <a:gd name="T66" fmla="*/ 654 h 654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388" h="654">
                <a:moveTo>
                  <a:pt x="27" y="456"/>
                </a:moveTo>
                <a:lnTo>
                  <a:pt x="65" y="405"/>
                </a:lnTo>
                <a:lnTo>
                  <a:pt x="51" y="391"/>
                </a:lnTo>
                <a:lnTo>
                  <a:pt x="38" y="287"/>
                </a:lnTo>
                <a:lnTo>
                  <a:pt x="30" y="215"/>
                </a:lnTo>
                <a:lnTo>
                  <a:pt x="59" y="135"/>
                </a:lnTo>
                <a:lnTo>
                  <a:pt x="101" y="78"/>
                </a:lnTo>
                <a:lnTo>
                  <a:pt x="97" y="63"/>
                </a:lnTo>
                <a:lnTo>
                  <a:pt x="127" y="13"/>
                </a:lnTo>
                <a:lnTo>
                  <a:pt x="361" y="0"/>
                </a:lnTo>
                <a:lnTo>
                  <a:pt x="373" y="11"/>
                </a:lnTo>
                <a:lnTo>
                  <a:pt x="361" y="418"/>
                </a:lnTo>
                <a:lnTo>
                  <a:pt x="388" y="614"/>
                </a:lnTo>
                <a:lnTo>
                  <a:pt x="378" y="623"/>
                </a:lnTo>
                <a:lnTo>
                  <a:pt x="327" y="612"/>
                </a:lnTo>
                <a:lnTo>
                  <a:pt x="253" y="654"/>
                </a:lnTo>
                <a:lnTo>
                  <a:pt x="215" y="591"/>
                </a:lnTo>
                <a:lnTo>
                  <a:pt x="220" y="545"/>
                </a:lnTo>
                <a:lnTo>
                  <a:pt x="0" y="555"/>
                </a:lnTo>
                <a:lnTo>
                  <a:pt x="27" y="45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0" name="Freeform 40"/>
          <p:cNvSpPr>
            <a:spLocks/>
          </p:cNvSpPr>
          <p:nvPr/>
        </p:nvSpPr>
        <p:spPr bwMode="auto">
          <a:xfrm>
            <a:off x="6623056" y="3976689"/>
            <a:ext cx="457915" cy="812800"/>
          </a:xfrm>
          <a:custGeom>
            <a:avLst/>
            <a:gdLst>
              <a:gd name="T0" fmla="*/ 2147483647 w 417"/>
              <a:gd name="T1" fmla="*/ 2147483647 h 662"/>
              <a:gd name="T2" fmla="*/ 0 w 417"/>
              <a:gd name="T3" fmla="*/ 2147483647 h 662"/>
              <a:gd name="T4" fmla="*/ 2147483647 w 417"/>
              <a:gd name="T5" fmla="*/ 2147483647 h 662"/>
              <a:gd name="T6" fmla="*/ 2147483647 w 417"/>
              <a:gd name="T7" fmla="*/ 2147483647 h 662"/>
              <a:gd name="T8" fmla="*/ 2147483647 w 417"/>
              <a:gd name="T9" fmla="*/ 2147483647 h 662"/>
              <a:gd name="T10" fmla="*/ 2147483647 w 417"/>
              <a:gd name="T11" fmla="*/ 2147483647 h 662"/>
              <a:gd name="T12" fmla="*/ 2147483647 w 417"/>
              <a:gd name="T13" fmla="*/ 2147483647 h 662"/>
              <a:gd name="T14" fmla="*/ 2147483647 w 417"/>
              <a:gd name="T15" fmla="*/ 2147483647 h 662"/>
              <a:gd name="T16" fmla="*/ 2147483647 w 417"/>
              <a:gd name="T17" fmla="*/ 2147483647 h 662"/>
              <a:gd name="T18" fmla="*/ 2147483647 w 417"/>
              <a:gd name="T19" fmla="*/ 2147483647 h 662"/>
              <a:gd name="T20" fmla="*/ 2147483647 w 417"/>
              <a:gd name="T21" fmla="*/ 2147483647 h 662"/>
              <a:gd name="T22" fmla="*/ 2147483647 w 417"/>
              <a:gd name="T23" fmla="*/ 2147483647 h 662"/>
              <a:gd name="T24" fmla="*/ 2147483647 w 417"/>
              <a:gd name="T25" fmla="*/ 2147483647 h 662"/>
              <a:gd name="T26" fmla="*/ 2147483647 w 417"/>
              <a:gd name="T27" fmla="*/ 2147483647 h 662"/>
              <a:gd name="T28" fmla="*/ 2147483647 w 417"/>
              <a:gd name="T29" fmla="*/ 2147483647 h 662"/>
              <a:gd name="T30" fmla="*/ 2147483647 w 417"/>
              <a:gd name="T31" fmla="*/ 2147483647 h 662"/>
              <a:gd name="T32" fmla="*/ 2147483647 w 417"/>
              <a:gd name="T33" fmla="*/ 2147483647 h 662"/>
              <a:gd name="T34" fmla="*/ 2147483647 w 417"/>
              <a:gd name="T35" fmla="*/ 0 h 662"/>
              <a:gd name="T36" fmla="*/ 0 w 417"/>
              <a:gd name="T37" fmla="*/ 2147483647 h 662"/>
              <a:gd name="T38" fmla="*/ 2147483647 w 417"/>
              <a:gd name="T39" fmla="*/ 2147483647 h 662"/>
              <a:gd name="T40" fmla="*/ 2147483647 w 417"/>
              <a:gd name="T41" fmla="*/ 2147483647 h 66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17"/>
              <a:gd name="T64" fmla="*/ 0 h 662"/>
              <a:gd name="T65" fmla="*/ 417 w 417"/>
              <a:gd name="T66" fmla="*/ 662 h 66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17" h="662">
                <a:moveTo>
                  <a:pt x="12" y="38"/>
                </a:moveTo>
                <a:lnTo>
                  <a:pt x="0" y="445"/>
                </a:lnTo>
                <a:lnTo>
                  <a:pt x="27" y="641"/>
                </a:lnTo>
                <a:lnTo>
                  <a:pt x="55" y="648"/>
                </a:lnTo>
                <a:lnTo>
                  <a:pt x="80" y="633"/>
                </a:lnTo>
                <a:lnTo>
                  <a:pt x="97" y="648"/>
                </a:lnTo>
                <a:lnTo>
                  <a:pt x="72" y="662"/>
                </a:lnTo>
                <a:lnTo>
                  <a:pt x="131" y="647"/>
                </a:lnTo>
                <a:lnTo>
                  <a:pt x="143" y="628"/>
                </a:lnTo>
                <a:lnTo>
                  <a:pt x="135" y="618"/>
                </a:lnTo>
                <a:lnTo>
                  <a:pt x="139" y="601"/>
                </a:lnTo>
                <a:lnTo>
                  <a:pt x="110" y="576"/>
                </a:lnTo>
                <a:lnTo>
                  <a:pt x="112" y="553"/>
                </a:lnTo>
                <a:lnTo>
                  <a:pt x="417" y="527"/>
                </a:lnTo>
                <a:lnTo>
                  <a:pt x="390" y="424"/>
                </a:lnTo>
                <a:lnTo>
                  <a:pt x="407" y="361"/>
                </a:lnTo>
                <a:lnTo>
                  <a:pt x="367" y="280"/>
                </a:lnTo>
                <a:lnTo>
                  <a:pt x="289" y="0"/>
                </a:lnTo>
                <a:lnTo>
                  <a:pt x="0" y="27"/>
                </a:lnTo>
                <a:lnTo>
                  <a:pt x="12" y="38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1" name="Freeform 41"/>
          <p:cNvSpPr>
            <a:spLocks/>
          </p:cNvSpPr>
          <p:nvPr/>
        </p:nvSpPr>
        <p:spPr bwMode="auto">
          <a:xfrm>
            <a:off x="6942288" y="3935414"/>
            <a:ext cx="645006" cy="741362"/>
          </a:xfrm>
          <a:custGeom>
            <a:avLst/>
            <a:gdLst>
              <a:gd name="T0" fmla="*/ 2147483647 w 588"/>
              <a:gd name="T1" fmla="*/ 2147483647 h 601"/>
              <a:gd name="T2" fmla="*/ 2147483647 w 588"/>
              <a:gd name="T3" fmla="*/ 2147483647 h 601"/>
              <a:gd name="T4" fmla="*/ 2147483647 w 588"/>
              <a:gd name="T5" fmla="*/ 2147483647 h 601"/>
              <a:gd name="T6" fmla="*/ 2147483647 w 588"/>
              <a:gd name="T7" fmla="*/ 2147483647 h 601"/>
              <a:gd name="T8" fmla="*/ 2147483647 w 588"/>
              <a:gd name="T9" fmla="*/ 2147483647 h 601"/>
              <a:gd name="T10" fmla="*/ 2147483647 w 588"/>
              <a:gd name="T11" fmla="*/ 2147483647 h 601"/>
              <a:gd name="T12" fmla="*/ 2147483647 w 588"/>
              <a:gd name="T13" fmla="*/ 2147483647 h 601"/>
              <a:gd name="T14" fmla="*/ 2147483647 w 588"/>
              <a:gd name="T15" fmla="*/ 2147483647 h 601"/>
              <a:gd name="T16" fmla="*/ 2147483647 w 588"/>
              <a:gd name="T17" fmla="*/ 2147483647 h 601"/>
              <a:gd name="T18" fmla="*/ 2147483647 w 588"/>
              <a:gd name="T19" fmla="*/ 2147483647 h 601"/>
              <a:gd name="T20" fmla="*/ 2147483647 w 588"/>
              <a:gd name="T21" fmla="*/ 2147483647 h 601"/>
              <a:gd name="T22" fmla="*/ 2147483647 w 588"/>
              <a:gd name="T23" fmla="*/ 2147483647 h 601"/>
              <a:gd name="T24" fmla="*/ 2147483647 w 588"/>
              <a:gd name="T25" fmla="*/ 2147483647 h 601"/>
              <a:gd name="T26" fmla="*/ 2147483647 w 588"/>
              <a:gd name="T27" fmla="*/ 2147483647 h 601"/>
              <a:gd name="T28" fmla="*/ 2147483647 w 588"/>
              <a:gd name="T29" fmla="*/ 2147483647 h 601"/>
              <a:gd name="T30" fmla="*/ 2147483647 w 588"/>
              <a:gd name="T31" fmla="*/ 2147483647 h 601"/>
              <a:gd name="T32" fmla="*/ 2147483647 w 588"/>
              <a:gd name="T33" fmla="*/ 2147483647 h 601"/>
              <a:gd name="T34" fmla="*/ 2147483647 w 588"/>
              <a:gd name="T35" fmla="*/ 2147483647 h 601"/>
              <a:gd name="T36" fmla="*/ 2147483647 w 588"/>
              <a:gd name="T37" fmla="*/ 2147483647 h 601"/>
              <a:gd name="T38" fmla="*/ 2147483647 w 588"/>
              <a:gd name="T39" fmla="*/ 0 h 601"/>
              <a:gd name="T40" fmla="*/ 2147483647 w 588"/>
              <a:gd name="T41" fmla="*/ 2147483647 h 601"/>
              <a:gd name="T42" fmla="*/ 0 w 588"/>
              <a:gd name="T43" fmla="*/ 2147483647 h 601"/>
              <a:gd name="T44" fmla="*/ 2147483647 w 588"/>
              <a:gd name="T45" fmla="*/ 2147483647 h 601"/>
              <a:gd name="T46" fmla="*/ 2147483647 w 588"/>
              <a:gd name="T47" fmla="*/ 2147483647 h 60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88"/>
              <a:gd name="T73" fmla="*/ 0 h 601"/>
              <a:gd name="T74" fmla="*/ 588 w 588"/>
              <a:gd name="T75" fmla="*/ 601 h 601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88" h="601">
                <a:moveTo>
                  <a:pt x="78" y="312"/>
                </a:moveTo>
                <a:lnTo>
                  <a:pt x="118" y="393"/>
                </a:lnTo>
                <a:lnTo>
                  <a:pt x="101" y="456"/>
                </a:lnTo>
                <a:lnTo>
                  <a:pt x="128" y="559"/>
                </a:lnTo>
                <a:lnTo>
                  <a:pt x="148" y="595"/>
                </a:lnTo>
                <a:lnTo>
                  <a:pt x="464" y="576"/>
                </a:lnTo>
                <a:lnTo>
                  <a:pt x="468" y="599"/>
                </a:lnTo>
                <a:lnTo>
                  <a:pt x="487" y="601"/>
                </a:lnTo>
                <a:lnTo>
                  <a:pt x="479" y="551"/>
                </a:lnTo>
                <a:lnTo>
                  <a:pt x="493" y="538"/>
                </a:lnTo>
                <a:lnTo>
                  <a:pt x="538" y="545"/>
                </a:lnTo>
                <a:lnTo>
                  <a:pt x="546" y="511"/>
                </a:lnTo>
                <a:lnTo>
                  <a:pt x="540" y="464"/>
                </a:lnTo>
                <a:lnTo>
                  <a:pt x="559" y="450"/>
                </a:lnTo>
                <a:lnTo>
                  <a:pt x="588" y="359"/>
                </a:lnTo>
                <a:lnTo>
                  <a:pt x="567" y="355"/>
                </a:lnTo>
                <a:lnTo>
                  <a:pt x="491" y="238"/>
                </a:lnTo>
                <a:lnTo>
                  <a:pt x="327" y="89"/>
                </a:lnTo>
                <a:lnTo>
                  <a:pt x="255" y="44"/>
                </a:lnTo>
                <a:lnTo>
                  <a:pt x="278" y="0"/>
                </a:lnTo>
                <a:lnTo>
                  <a:pt x="145" y="17"/>
                </a:lnTo>
                <a:lnTo>
                  <a:pt x="0" y="32"/>
                </a:lnTo>
                <a:lnTo>
                  <a:pt x="78" y="31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2" name="Freeform 42"/>
          <p:cNvSpPr>
            <a:spLocks/>
          </p:cNvSpPr>
          <p:nvPr/>
        </p:nvSpPr>
        <p:spPr bwMode="auto">
          <a:xfrm>
            <a:off x="6925279" y="2744789"/>
            <a:ext cx="503707" cy="620712"/>
          </a:xfrm>
          <a:custGeom>
            <a:avLst/>
            <a:gdLst>
              <a:gd name="T0" fmla="*/ 0 w 458"/>
              <a:gd name="T1" fmla="*/ 2147483647 h 503"/>
              <a:gd name="T2" fmla="*/ 2147483647 w 458"/>
              <a:gd name="T3" fmla="*/ 2147483647 h 503"/>
              <a:gd name="T4" fmla="*/ 2147483647 w 458"/>
              <a:gd name="T5" fmla="*/ 2147483647 h 503"/>
              <a:gd name="T6" fmla="*/ 2147483647 w 458"/>
              <a:gd name="T7" fmla="*/ 2147483647 h 503"/>
              <a:gd name="T8" fmla="*/ 2147483647 w 458"/>
              <a:gd name="T9" fmla="*/ 2147483647 h 503"/>
              <a:gd name="T10" fmla="*/ 2147483647 w 458"/>
              <a:gd name="T11" fmla="*/ 2147483647 h 503"/>
              <a:gd name="T12" fmla="*/ 2147483647 w 458"/>
              <a:gd name="T13" fmla="*/ 2147483647 h 503"/>
              <a:gd name="T14" fmla="*/ 2147483647 w 458"/>
              <a:gd name="T15" fmla="*/ 2147483647 h 503"/>
              <a:gd name="T16" fmla="*/ 2147483647 w 458"/>
              <a:gd name="T17" fmla="*/ 2147483647 h 503"/>
              <a:gd name="T18" fmla="*/ 2147483647 w 458"/>
              <a:gd name="T19" fmla="*/ 2147483647 h 503"/>
              <a:gd name="T20" fmla="*/ 2147483647 w 458"/>
              <a:gd name="T21" fmla="*/ 2147483647 h 503"/>
              <a:gd name="T22" fmla="*/ 2147483647 w 458"/>
              <a:gd name="T23" fmla="*/ 2147483647 h 503"/>
              <a:gd name="T24" fmla="*/ 2147483647 w 458"/>
              <a:gd name="T25" fmla="*/ 2147483647 h 503"/>
              <a:gd name="T26" fmla="*/ 2147483647 w 458"/>
              <a:gd name="T27" fmla="*/ 2147483647 h 503"/>
              <a:gd name="T28" fmla="*/ 2147483647 w 458"/>
              <a:gd name="T29" fmla="*/ 2147483647 h 503"/>
              <a:gd name="T30" fmla="*/ 2147483647 w 458"/>
              <a:gd name="T31" fmla="*/ 0 h 503"/>
              <a:gd name="T32" fmla="*/ 2147483647 w 458"/>
              <a:gd name="T33" fmla="*/ 2147483647 h 503"/>
              <a:gd name="T34" fmla="*/ 2147483647 w 458"/>
              <a:gd name="T35" fmla="*/ 2147483647 h 503"/>
              <a:gd name="T36" fmla="*/ 2147483647 w 458"/>
              <a:gd name="T37" fmla="*/ 2147483647 h 503"/>
              <a:gd name="T38" fmla="*/ 2147483647 w 458"/>
              <a:gd name="T39" fmla="*/ 2147483647 h 503"/>
              <a:gd name="T40" fmla="*/ 2147483647 w 458"/>
              <a:gd name="T41" fmla="*/ 2147483647 h 503"/>
              <a:gd name="T42" fmla="*/ 0 w 458"/>
              <a:gd name="T43" fmla="*/ 2147483647 h 503"/>
              <a:gd name="T44" fmla="*/ 0 w 458"/>
              <a:gd name="T45" fmla="*/ 2147483647 h 503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458"/>
              <a:gd name="T70" fmla="*/ 0 h 503"/>
              <a:gd name="T71" fmla="*/ 458 w 458"/>
              <a:gd name="T72" fmla="*/ 503 h 503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458" h="503">
                <a:moveTo>
                  <a:pt x="0" y="91"/>
                </a:moveTo>
                <a:lnTo>
                  <a:pt x="38" y="439"/>
                </a:lnTo>
                <a:lnTo>
                  <a:pt x="95" y="446"/>
                </a:lnTo>
                <a:lnTo>
                  <a:pt x="163" y="486"/>
                </a:lnTo>
                <a:lnTo>
                  <a:pt x="213" y="484"/>
                </a:lnTo>
                <a:lnTo>
                  <a:pt x="236" y="469"/>
                </a:lnTo>
                <a:lnTo>
                  <a:pt x="289" y="503"/>
                </a:lnTo>
                <a:lnTo>
                  <a:pt x="323" y="473"/>
                </a:lnTo>
                <a:lnTo>
                  <a:pt x="329" y="420"/>
                </a:lnTo>
                <a:lnTo>
                  <a:pt x="352" y="429"/>
                </a:lnTo>
                <a:lnTo>
                  <a:pt x="361" y="385"/>
                </a:lnTo>
                <a:lnTo>
                  <a:pt x="439" y="319"/>
                </a:lnTo>
                <a:lnTo>
                  <a:pt x="452" y="209"/>
                </a:lnTo>
                <a:lnTo>
                  <a:pt x="443" y="186"/>
                </a:lnTo>
                <a:lnTo>
                  <a:pt x="458" y="175"/>
                </a:lnTo>
                <a:lnTo>
                  <a:pt x="430" y="0"/>
                </a:lnTo>
                <a:lnTo>
                  <a:pt x="352" y="40"/>
                </a:lnTo>
                <a:lnTo>
                  <a:pt x="312" y="81"/>
                </a:lnTo>
                <a:lnTo>
                  <a:pt x="283" y="83"/>
                </a:lnTo>
                <a:lnTo>
                  <a:pt x="239" y="106"/>
                </a:lnTo>
                <a:lnTo>
                  <a:pt x="139" y="70"/>
                </a:lnTo>
                <a:lnTo>
                  <a:pt x="0" y="91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3" name="Freeform 43"/>
          <p:cNvSpPr>
            <a:spLocks/>
          </p:cNvSpPr>
          <p:nvPr/>
        </p:nvSpPr>
        <p:spPr bwMode="auto">
          <a:xfrm>
            <a:off x="7240587" y="2959101"/>
            <a:ext cx="541648" cy="582613"/>
          </a:xfrm>
          <a:custGeom>
            <a:avLst/>
            <a:gdLst>
              <a:gd name="T0" fmla="*/ 0 w 490"/>
              <a:gd name="T1" fmla="*/ 2147483647 h 473"/>
              <a:gd name="T2" fmla="*/ 2147483647 w 490"/>
              <a:gd name="T3" fmla="*/ 2147483647 h 473"/>
              <a:gd name="T4" fmla="*/ 2147483647 w 490"/>
              <a:gd name="T5" fmla="*/ 2147483647 h 473"/>
              <a:gd name="T6" fmla="*/ 2147483647 w 490"/>
              <a:gd name="T7" fmla="*/ 2147483647 h 473"/>
              <a:gd name="T8" fmla="*/ 2147483647 w 490"/>
              <a:gd name="T9" fmla="*/ 2147483647 h 473"/>
              <a:gd name="T10" fmla="*/ 2147483647 w 490"/>
              <a:gd name="T11" fmla="*/ 2147483647 h 473"/>
              <a:gd name="T12" fmla="*/ 2147483647 w 490"/>
              <a:gd name="T13" fmla="*/ 2147483647 h 473"/>
              <a:gd name="T14" fmla="*/ 2147483647 w 490"/>
              <a:gd name="T15" fmla="*/ 2147483647 h 473"/>
              <a:gd name="T16" fmla="*/ 2147483647 w 490"/>
              <a:gd name="T17" fmla="*/ 2147483647 h 473"/>
              <a:gd name="T18" fmla="*/ 2147483647 w 490"/>
              <a:gd name="T19" fmla="*/ 2147483647 h 473"/>
              <a:gd name="T20" fmla="*/ 2147483647 w 490"/>
              <a:gd name="T21" fmla="*/ 2147483647 h 473"/>
              <a:gd name="T22" fmla="*/ 2147483647 w 490"/>
              <a:gd name="T23" fmla="*/ 2147483647 h 473"/>
              <a:gd name="T24" fmla="*/ 2147483647 w 490"/>
              <a:gd name="T25" fmla="*/ 2147483647 h 473"/>
              <a:gd name="T26" fmla="*/ 2147483647 w 490"/>
              <a:gd name="T27" fmla="*/ 2147483647 h 473"/>
              <a:gd name="T28" fmla="*/ 2147483647 w 490"/>
              <a:gd name="T29" fmla="*/ 2147483647 h 473"/>
              <a:gd name="T30" fmla="*/ 2147483647 w 490"/>
              <a:gd name="T31" fmla="*/ 2147483647 h 473"/>
              <a:gd name="T32" fmla="*/ 2147483647 w 490"/>
              <a:gd name="T33" fmla="*/ 2147483647 h 473"/>
              <a:gd name="T34" fmla="*/ 2147483647 w 490"/>
              <a:gd name="T35" fmla="*/ 2147483647 h 473"/>
              <a:gd name="T36" fmla="*/ 2147483647 w 490"/>
              <a:gd name="T37" fmla="*/ 2147483647 h 473"/>
              <a:gd name="T38" fmla="*/ 2147483647 w 490"/>
              <a:gd name="T39" fmla="*/ 0 h 473"/>
              <a:gd name="T40" fmla="*/ 2147483647 w 490"/>
              <a:gd name="T41" fmla="*/ 2147483647 h 473"/>
              <a:gd name="T42" fmla="*/ 2147483647 w 490"/>
              <a:gd name="T43" fmla="*/ 2147483647 h 473"/>
              <a:gd name="T44" fmla="*/ 2147483647 w 490"/>
              <a:gd name="T45" fmla="*/ 2147483647 h 473"/>
              <a:gd name="T46" fmla="*/ 2147483647 w 490"/>
              <a:gd name="T47" fmla="*/ 2147483647 h 473"/>
              <a:gd name="T48" fmla="*/ 2147483647 w 490"/>
              <a:gd name="T49" fmla="*/ 2147483647 h 473"/>
              <a:gd name="T50" fmla="*/ 2147483647 w 490"/>
              <a:gd name="T51" fmla="*/ 2147483647 h 473"/>
              <a:gd name="T52" fmla="*/ 2147483647 w 490"/>
              <a:gd name="T53" fmla="*/ 2147483647 h 473"/>
              <a:gd name="T54" fmla="*/ 0 w 490"/>
              <a:gd name="T55" fmla="*/ 2147483647 h 473"/>
              <a:gd name="T56" fmla="*/ 0 w 490"/>
              <a:gd name="T57" fmla="*/ 2147483647 h 473"/>
              <a:gd name="T58" fmla="*/ 0 w 490"/>
              <a:gd name="T59" fmla="*/ 2147483647 h 47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90"/>
              <a:gd name="T91" fmla="*/ 0 h 473"/>
              <a:gd name="T92" fmla="*/ 490 w 490"/>
              <a:gd name="T93" fmla="*/ 473 h 473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90" h="473">
                <a:moveTo>
                  <a:pt x="0" y="328"/>
                </a:moveTo>
                <a:lnTo>
                  <a:pt x="19" y="393"/>
                </a:lnTo>
                <a:lnTo>
                  <a:pt x="82" y="439"/>
                </a:lnTo>
                <a:lnTo>
                  <a:pt x="112" y="473"/>
                </a:lnTo>
                <a:lnTo>
                  <a:pt x="205" y="437"/>
                </a:lnTo>
                <a:lnTo>
                  <a:pt x="247" y="429"/>
                </a:lnTo>
                <a:lnTo>
                  <a:pt x="270" y="402"/>
                </a:lnTo>
                <a:lnTo>
                  <a:pt x="306" y="260"/>
                </a:lnTo>
                <a:lnTo>
                  <a:pt x="346" y="277"/>
                </a:lnTo>
                <a:lnTo>
                  <a:pt x="422" y="121"/>
                </a:lnTo>
                <a:lnTo>
                  <a:pt x="481" y="155"/>
                </a:lnTo>
                <a:lnTo>
                  <a:pt x="490" y="127"/>
                </a:lnTo>
                <a:lnTo>
                  <a:pt x="449" y="95"/>
                </a:lnTo>
                <a:lnTo>
                  <a:pt x="416" y="98"/>
                </a:lnTo>
                <a:lnTo>
                  <a:pt x="405" y="115"/>
                </a:lnTo>
                <a:lnTo>
                  <a:pt x="346" y="133"/>
                </a:lnTo>
                <a:lnTo>
                  <a:pt x="308" y="174"/>
                </a:lnTo>
                <a:lnTo>
                  <a:pt x="295" y="106"/>
                </a:lnTo>
                <a:lnTo>
                  <a:pt x="190" y="125"/>
                </a:lnTo>
                <a:lnTo>
                  <a:pt x="169" y="0"/>
                </a:lnTo>
                <a:lnTo>
                  <a:pt x="154" y="11"/>
                </a:lnTo>
                <a:lnTo>
                  <a:pt x="163" y="34"/>
                </a:lnTo>
                <a:lnTo>
                  <a:pt x="150" y="144"/>
                </a:lnTo>
                <a:lnTo>
                  <a:pt x="72" y="210"/>
                </a:lnTo>
                <a:lnTo>
                  <a:pt x="63" y="254"/>
                </a:lnTo>
                <a:lnTo>
                  <a:pt x="40" y="245"/>
                </a:lnTo>
                <a:lnTo>
                  <a:pt x="34" y="298"/>
                </a:lnTo>
                <a:lnTo>
                  <a:pt x="0" y="328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4" name="Freeform 44"/>
          <p:cNvSpPr>
            <a:spLocks/>
          </p:cNvSpPr>
          <p:nvPr/>
        </p:nvSpPr>
        <p:spPr bwMode="auto">
          <a:xfrm>
            <a:off x="7154237" y="3109914"/>
            <a:ext cx="927605" cy="573087"/>
          </a:xfrm>
          <a:custGeom>
            <a:avLst/>
            <a:gdLst>
              <a:gd name="T0" fmla="*/ 2147483647 w 844"/>
              <a:gd name="T1" fmla="*/ 2147483647 h 466"/>
              <a:gd name="T2" fmla="*/ 2147483647 w 844"/>
              <a:gd name="T3" fmla="*/ 2147483647 h 466"/>
              <a:gd name="T4" fmla="*/ 2147483647 w 844"/>
              <a:gd name="T5" fmla="*/ 2147483647 h 466"/>
              <a:gd name="T6" fmla="*/ 2147483647 w 844"/>
              <a:gd name="T7" fmla="*/ 2147483647 h 466"/>
              <a:gd name="T8" fmla="*/ 2147483647 w 844"/>
              <a:gd name="T9" fmla="*/ 2147483647 h 466"/>
              <a:gd name="T10" fmla="*/ 2147483647 w 844"/>
              <a:gd name="T11" fmla="*/ 2147483647 h 466"/>
              <a:gd name="T12" fmla="*/ 2147483647 w 844"/>
              <a:gd name="T13" fmla="*/ 2147483647 h 466"/>
              <a:gd name="T14" fmla="*/ 2147483647 w 844"/>
              <a:gd name="T15" fmla="*/ 2147483647 h 466"/>
              <a:gd name="T16" fmla="*/ 2147483647 w 844"/>
              <a:gd name="T17" fmla="*/ 2147483647 h 466"/>
              <a:gd name="T18" fmla="*/ 2147483647 w 844"/>
              <a:gd name="T19" fmla="*/ 2147483647 h 466"/>
              <a:gd name="T20" fmla="*/ 2147483647 w 844"/>
              <a:gd name="T21" fmla="*/ 0 h 466"/>
              <a:gd name="T22" fmla="*/ 2147483647 w 844"/>
              <a:gd name="T23" fmla="*/ 2147483647 h 466"/>
              <a:gd name="T24" fmla="*/ 2147483647 w 844"/>
              <a:gd name="T25" fmla="*/ 2147483647 h 466"/>
              <a:gd name="T26" fmla="*/ 2147483647 w 844"/>
              <a:gd name="T27" fmla="*/ 2147483647 h 466"/>
              <a:gd name="T28" fmla="*/ 2147483647 w 844"/>
              <a:gd name="T29" fmla="*/ 2147483647 h 466"/>
              <a:gd name="T30" fmla="*/ 2147483647 w 844"/>
              <a:gd name="T31" fmla="*/ 2147483647 h 466"/>
              <a:gd name="T32" fmla="*/ 2147483647 w 844"/>
              <a:gd name="T33" fmla="*/ 2147483647 h 466"/>
              <a:gd name="T34" fmla="*/ 2147483647 w 844"/>
              <a:gd name="T35" fmla="*/ 2147483647 h 466"/>
              <a:gd name="T36" fmla="*/ 2147483647 w 844"/>
              <a:gd name="T37" fmla="*/ 2147483647 h 466"/>
              <a:gd name="T38" fmla="*/ 2147483647 w 844"/>
              <a:gd name="T39" fmla="*/ 2147483647 h 466"/>
              <a:gd name="T40" fmla="*/ 2147483647 w 844"/>
              <a:gd name="T41" fmla="*/ 2147483647 h 466"/>
              <a:gd name="T42" fmla="*/ 2147483647 w 844"/>
              <a:gd name="T43" fmla="*/ 2147483647 h 466"/>
              <a:gd name="T44" fmla="*/ 2147483647 w 844"/>
              <a:gd name="T45" fmla="*/ 2147483647 h 466"/>
              <a:gd name="T46" fmla="*/ 2147483647 w 844"/>
              <a:gd name="T47" fmla="*/ 2147483647 h 466"/>
              <a:gd name="T48" fmla="*/ 2147483647 w 844"/>
              <a:gd name="T49" fmla="*/ 2147483647 h 466"/>
              <a:gd name="T50" fmla="*/ 2147483647 w 844"/>
              <a:gd name="T51" fmla="*/ 2147483647 h 466"/>
              <a:gd name="T52" fmla="*/ 2147483647 w 844"/>
              <a:gd name="T53" fmla="*/ 2147483647 h 466"/>
              <a:gd name="T54" fmla="*/ 2147483647 w 844"/>
              <a:gd name="T55" fmla="*/ 2147483647 h 466"/>
              <a:gd name="T56" fmla="*/ 2147483647 w 844"/>
              <a:gd name="T57" fmla="*/ 2147483647 h 466"/>
              <a:gd name="T58" fmla="*/ 0 w 844"/>
              <a:gd name="T59" fmla="*/ 2147483647 h 466"/>
              <a:gd name="T60" fmla="*/ 2147483647 w 844"/>
              <a:gd name="T61" fmla="*/ 2147483647 h 466"/>
              <a:gd name="T62" fmla="*/ 2147483647 w 844"/>
              <a:gd name="T63" fmla="*/ 2147483647 h 46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4"/>
              <a:gd name="T97" fmla="*/ 0 h 466"/>
              <a:gd name="T98" fmla="*/ 844 w 844"/>
              <a:gd name="T99" fmla="*/ 466 h 46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4" h="466">
                <a:moveTo>
                  <a:pt x="78" y="416"/>
                </a:moveTo>
                <a:lnTo>
                  <a:pt x="78" y="405"/>
                </a:lnTo>
                <a:lnTo>
                  <a:pt x="133" y="352"/>
                </a:lnTo>
                <a:lnTo>
                  <a:pt x="164" y="318"/>
                </a:lnTo>
                <a:lnTo>
                  <a:pt x="194" y="352"/>
                </a:lnTo>
                <a:lnTo>
                  <a:pt x="287" y="316"/>
                </a:lnTo>
                <a:lnTo>
                  <a:pt x="329" y="308"/>
                </a:lnTo>
                <a:lnTo>
                  <a:pt x="352" y="281"/>
                </a:lnTo>
                <a:lnTo>
                  <a:pt x="388" y="139"/>
                </a:lnTo>
                <a:lnTo>
                  <a:pt x="428" y="156"/>
                </a:lnTo>
                <a:lnTo>
                  <a:pt x="504" y="0"/>
                </a:lnTo>
                <a:lnTo>
                  <a:pt x="563" y="34"/>
                </a:lnTo>
                <a:lnTo>
                  <a:pt x="572" y="6"/>
                </a:lnTo>
                <a:lnTo>
                  <a:pt x="601" y="13"/>
                </a:lnTo>
                <a:lnTo>
                  <a:pt x="654" y="63"/>
                </a:lnTo>
                <a:lnTo>
                  <a:pt x="635" y="108"/>
                </a:lnTo>
                <a:lnTo>
                  <a:pt x="643" y="129"/>
                </a:lnTo>
                <a:lnTo>
                  <a:pt x="666" y="120"/>
                </a:lnTo>
                <a:lnTo>
                  <a:pt x="683" y="141"/>
                </a:lnTo>
                <a:lnTo>
                  <a:pt x="764" y="167"/>
                </a:lnTo>
                <a:lnTo>
                  <a:pt x="688" y="164"/>
                </a:lnTo>
                <a:lnTo>
                  <a:pt x="768" y="234"/>
                </a:lnTo>
                <a:lnTo>
                  <a:pt x="717" y="226"/>
                </a:lnTo>
                <a:lnTo>
                  <a:pt x="820" y="291"/>
                </a:lnTo>
                <a:lnTo>
                  <a:pt x="844" y="335"/>
                </a:lnTo>
                <a:lnTo>
                  <a:pt x="827" y="329"/>
                </a:lnTo>
                <a:lnTo>
                  <a:pt x="823" y="340"/>
                </a:lnTo>
                <a:lnTo>
                  <a:pt x="491" y="403"/>
                </a:lnTo>
                <a:lnTo>
                  <a:pt x="217" y="437"/>
                </a:lnTo>
                <a:lnTo>
                  <a:pt x="0" y="466"/>
                </a:lnTo>
                <a:lnTo>
                  <a:pt x="78" y="416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grpSp>
        <p:nvGrpSpPr>
          <p:cNvPr id="14375" name="Group 45"/>
          <p:cNvGrpSpPr>
            <a:grpSpLocks/>
          </p:cNvGrpSpPr>
          <p:nvPr/>
        </p:nvGrpSpPr>
        <p:grpSpPr bwMode="auto">
          <a:xfrm>
            <a:off x="7567669" y="3003551"/>
            <a:ext cx="546882" cy="407988"/>
            <a:chOff x="4429" y="1690"/>
            <a:chExt cx="418" cy="257"/>
          </a:xfrm>
          <a:solidFill>
            <a:schemeClr val="accent1"/>
          </a:solidFill>
        </p:grpSpPr>
        <p:sp>
          <p:nvSpPr>
            <p:cNvPr id="14477" name="Freeform 46"/>
            <p:cNvSpPr>
              <a:spLocks/>
            </p:cNvSpPr>
            <p:nvPr/>
          </p:nvSpPr>
          <p:spPr bwMode="auto">
            <a:xfrm>
              <a:off x="4429" y="1690"/>
              <a:ext cx="418" cy="186"/>
            </a:xfrm>
            <a:custGeom>
              <a:avLst/>
              <a:gdLst>
                <a:gd name="T0" fmla="*/ 0 w 498"/>
                <a:gd name="T1" fmla="*/ 12 h 239"/>
                <a:gd name="T2" fmla="*/ 4 w 498"/>
                <a:gd name="T3" fmla="*/ 24 h 239"/>
                <a:gd name="T4" fmla="*/ 15 w 498"/>
                <a:gd name="T5" fmla="*/ 16 h 239"/>
                <a:gd name="T6" fmla="*/ 33 w 498"/>
                <a:gd name="T7" fmla="*/ 14 h 239"/>
                <a:gd name="T8" fmla="*/ 35 w 498"/>
                <a:gd name="T9" fmla="*/ 11 h 239"/>
                <a:gd name="T10" fmla="*/ 45 w 498"/>
                <a:gd name="T11" fmla="*/ 10 h 239"/>
                <a:gd name="T12" fmla="*/ 57 w 498"/>
                <a:gd name="T13" fmla="*/ 16 h 239"/>
                <a:gd name="T14" fmla="*/ 66 w 498"/>
                <a:gd name="T15" fmla="*/ 17 h 239"/>
                <a:gd name="T16" fmla="*/ 81 w 498"/>
                <a:gd name="T17" fmla="*/ 26 h 239"/>
                <a:gd name="T18" fmla="*/ 76 w 498"/>
                <a:gd name="T19" fmla="*/ 33 h 239"/>
                <a:gd name="T20" fmla="*/ 78 w 498"/>
                <a:gd name="T21" fmla="*/ 37 h 239"/>
                <a:gd name="T22" fmla="*/ 86 w 498"/>
                <a:gd name="T23" fmla="*/ 35 h 239"/>
                <a:gd name="T24" fmla="*/ 90 w 498"/>
                <a:gd name="T25" fmla="*/ 35 h 239"/>
                <a:gd name="T26" fmla="*/ 94 w 498"/>
                <a:gd name="T27" fmla="*/ 37 h 239"/>
                <a:gd name="T28" fmla="*/ 102 w 498"/>
                <a:gd name="T29" fmla="*/ 37 h 239"/>
                <a:gd name="T30" fmla="*/ 104 w 498"/>
                <a:gd name="T31" fmla="*/ 37 h 239"/>
                <a:gd name="T32" fmla="*/ 99 w 498"/>
                <a:gd name="T33" fmla="*/ 30 h 239"/>
                <a:gd name="T34" fmla="*/ 99 w 498"/>
                <a:gd name="T35" fmla="*/ 16 h 239"/>
                <a:gd name="T36" fmla="*/ 92 w 498"/>
                <a:gd name="T37" fmla="*/ 15 h 239"/>
                <a:gd name="T38" fmla="*/ 104 w 498"/>
                <a:gd name="T39" fmla="*/ 9 h 239"/>
                <a:gd name="T40" fmla="*/ 105 w 498"/>
                <a:gd name="T41" fmla="*/ 5 h 239"/>
                <a:gd name="T42" fmla="*/ 112 w 498"/>
                <a:gd name="T43" fmla="*/ 5 h 239"/>
                <a:gd name="T44" fmla="*/ 103 w 498"/>
                <a:gd name="T45" fmla="*/ 14 h 239"/>
                <a:gd name="T46" fmla="*/ 107 w 498"/>
                <a:gd name="T47" fmla="*/ 23 h 239"/>
                <a:gd name="T48" fmla="*/ 110 w 498"/>
                <a:gd name="T49" fmla="*/ 26 h 239"/>
                <a:gd name="T50" fmla="*/ 113 w 498"/>
                <a:gd name="T51" fmla="*/ 27 h 239"/>
                <a:gd name="T52" fmla="*/ 107 w 498"/>
                <a:gd name="T53" fmla="*/ 26 h 239"/>
                <a:gd name="T54" fmla="*/ 109 w 498"/>
                <a:gd name="T55" fmla="*/ 33 h 239"/>
                <a:gd name="T56" fmla="*/ 121 w 498"/>
                <a:gd name="T57" fmla="*/ 37 h 239"/>
                <a:gd name="T58" fmla="*/ 123 w 498"/>
                <a:gd name="T59" fmla="*/ 37 h 239"/>
                <a:gd name="T60" fmla="*/ 127 w 498"/>
                <a:gd name="T61" fmla="*/ 37 h 239"/>
                <a:gd name="T62" fmla="*/ 125 w 498"/>
                <a:gd name="T63" fmla="*/ 41 h 239"/>
                <a:gd name="T64" fmla="*/ 140 w 498"/>
                <a:gd name="T65" fmla="*/ 37 h 239"/>
                <a:gd name="T66" fmla="*/ 143 w 498"/>
                <a:gd name="T67" fmla="*/ 31 h 239"/>
                <a:gd name="T68" fmla="*/ 147 w 498"/>
                <a:gd name="T69" fmla="*/ 26 h 239"/>
                <a:gd name="T70" fmla="*/ 125 w 498"/>
                <a:gd name="T71" fmla="*/ 29 h 239"/>
                <a:gd name="T72" fmla="*/ 112 w 498"/>
                <a:gd name="T73" fmla="*/ 0 h 239"/>
                <a:gd name="T74" fmla="*/ 0 w 498"/>
                <a:gd name="T75" fmla="*/ 12 h 239"/>
                <a:gd name="T76" fmla="*/ 0 w 498"/>
                <a:gd name="T77" fmla="*/ 12 h 239"/>
                <a:gd name="T78" fmla="*/ 0 w 498"/>
                <a:gd name="T79" fmla="*/ 12 h 23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498"/>
                <a:gd name="T121" fmla="*/ 0 h 239"/>
                <a:gd name="T122" fmla="*/ 498 w 498"/>
                <a:gd name="T123" fmla="*/ 239 h 23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498" h="239">
                  <a:moveTo>
                    <a:pt x="0" y="70"/>
                  </a:moveTo>
                  <a:lnTo>
                    <a:pt x="13" y="138"/>
                  </a:lnTo>
                  <a:lnTo>
                    <a:pt x="51" y="97"/>
                  </a:lnTo>
                  <a:lnTo>
                    <a:pt x="110" y="79"/>
                  </a:lnTo>
                  <a:lnTo>
                    <a:pt x="121" y="62"/>
                  </a:lnTo>
                  <a:lnTo>
                    <a:pt x="154" y="59"/>
                  </a:lnTo>
                  <a:lnTo>
                    <a:pt x="195" y="91"/>
                  </a:lnTo>
                  <a:lnTo>
                    <a:pt x="224" y="98"/>
                  </a:lnTo>
                  <a:lnTo>
                    <a:pt x="277" y="148"/>
                  </a:lnTo>
                  <a:lnTo>
                    <a:pt x="258" y="193"/>
                  </a:lnTo>
                  <a:lnTo>
                    <a:pt x="266" y="214"/>
                  </a:lnTo>
                  <a:lnTo>
                    <a:pt x="289" y="205"/>
                  </a:lnTo>
                  <a:lnTo>
                    <a:pt x="309" y="205"/>
                  </a:lnTo>
                  <a:lnTo>
                    <a:pt x="321" y="218"/>
                  </a:lnTo>
                  <a:lnTo>
                    <a:pt x="346" y="218"/>
                  </a:lnTo>
                  <a:lnTo>
                    <a:pt x="355" y="214"/>
                  </a:lnTo>
                  <a:lnTo>
                    <a:pt x="338" y="173"/>
                  </a:lnTo>
                  <a:lnTo>
                    <a:pt x="336" y="97"/>
                  </a:lnTo>
                  <a:lnTo>
                    <a:pt x="315" y="85"/>
                  </a:lnTo>
                  <a:lnTo>
                    <a:pt x="355" y="49"/>
                  </a:lnTo>
                  <a:lnTo>
                    <a:pt x="357" y="28"/>
                  </a:lnTo>
                  <a:lnTo>
                    <a:pt x="380" y="30"/>
                  </a:lnTo>
                  <a:lnTo>
                    <a:pt x="351" y="78"/>
                  </a:lnTo>
                  <a:lnTo>
                    <a:pt x="368" y="133"/>
                  </a:lnTo>
                  <a:lnTo>
                    <a:pt x="376" y="150"/>
                  </a:lnTo>
                  <a:lnTo>
                    <a:pt x="387" y="157"/>
                  </a:lnTo>
                  <a:lnTo>
                    <a:pt x="365" y="155"/>
                  </a:lnTo>
                  <a:lnTo>
                    <a:pt x="372" y="190"/>
                  </a:lnTo>
                  <a:lnTo>
                    <a:pt x="412" y="214"/>
                  </a:lnTo>
                  <a:lnTo>
                    <a:pt x="422" y="218"/>
                  </a:lnTo>
                  <a:lnTo>
                    <a:pt x="433" y="218"/>
                  </a:lnTo>
                  <a:lnTo>
                    <a:pt x="427" y="239"/>
                  </a:lnTo>
                  <a:lnTo>
                    <a:pt x="477" y="214"/>
                  </a:lnTo>
                  <a:lnTo>
                    <a:pt x="486" y="184"/>
                  </a:lnTo>
                  <a:lnTo>
                    <a:pt x="498" y="152"/>
                  </a:lnTo>
                  <a:lnTo>
                    <a:pt x="427" y="165"/>
                  </a:lnTo>
                  <a:lnTo>
                    <a:pt x="382" y="0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4478" name="Freeform 47"/>
            <p:cNvSpPr>
              <a:spLocks/>
            </p:cNvSpPr>
            <p:nvPr/>
          </p:nvSpPr>
          <p:spPr bwMode="auto">
            <a:xfrm>
              <a:off x="4792" y="1857"/>
              <a:ext cx="37" cy="90"/>
            </a:xfrm>
            <a:custGeom>
              <a:avLst/>
              <a:gdLst>
                <a:gd name="T0" fmla="*/ 0 w 46"/>
                <a:gd name="T1" fmla="*/ 20 h 116"/>
                <a:gd name="T2" fmla="*/ 3 w 46"/>
                <a:gd name="T3" fmla="*/ 14 h 116"/>
                <a:gd name="T4" fmla="*/ 7 w 46"/>
                <a:gd name="T5" fmla="*/ 11 h 116"/>
                <a:gd name="T6" fmla="*/ 10 w 46"/>
                <a:gd name="T7" fmla="*/ 0 h 116"/>
                <a:gd name="T8" fmla="*/ 4 w 46"/>
                <a:gd name="T9" fmla="*/ 2 h 116"/>
                <a:gd name="T10" fmla="*/ 0 w 46"/>
                <a:gd name="T11" fmla="*/ 13 h 116"/>
                <a:gd name="T12" fmla="*/ 0 w 46"/>
                <a:gd name="T13" fmla="*/ 20 h 116"/>
                <a:gd name="T14" fmla="*/ 0 w 46"/>
                <a:gd name="T15" fmla="*/ 20 h 1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6"/>
                <a:gd name="T25" fmla="*/ 0 h 116"/>
                <a:gd name="T26" fmla="*/ 46 w 46"/>
                <a:gd name="T27" fmla="*/ 116 h 11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6" h="116">
                  <a:moveTo>
                    <a:pt x="0" y="116"/>
                  </a:moveTo>
                  <a:lnTo>
                    <a:pt x="15" y="84"/>
                  </a:lnTo>
                  <a:lnTo>
                    <a:pt x="32" y="65"/>
                  </a:lnTo>
                  <a:lnTo>
                    <a:pt x="46" y="0"/>
                  </a:lnTo>
                  <a:lnTo>
                    <a:pt x="17" y="16"/>
                  </a:lnTo>
                  <a:lnTo>
                    <a:pt x="0" y="76"/>
                  </a:lnTo>
                  <a:lnTo>
                    <a:pt x="0" y="116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</p:grpSp>
      <p:sp>
        <p:nvSpPr>
          <p:cNvPr id="14376" name="Freeform 48"/>
          <p:cNvSpPr>
            <a:spLocks/>
          </p:cNvSpPr>
          <p:nvPr/>
        </p:nvSpPr>
        <p:spPr bwMode="auto">
          <a:xfrm>
            <a:off x="7100595" y="3527426"/>
            <a:ext cx="1024422" cy="501650"/>
          </a:xfrm>
          <a:custGeom>
            <a:avLst/>
            <a:gdLst>
              <a:gd name="T0" fmla="*/ 0 w 931"/>
              <a:gd name="T1" fmla="*/ 2147483647 h 407"/>
              <a:gd name="T2" fmla="*/ 2147483647 w 931"/>
              <a:gd name="T3" fmla="*/ 2147483647 h 407"/>
              <a:gd name="T4" fmla="*/ 2147483647 w 931"/>
              <a:gd name="T5" fmla="*/ 2147483647 h 407"/>
              <a:gd name="T6" fmla="*/ 2147483647 w 931"/>
              <a:gd name="T7" fmla="*/ 2147483647 h 407"/>
              <a:gd name="T8" fmla="*/ 2147483647 w 931"/>
              <a:gd name="T9" fmla="*/ 2147483647 h 407"/>
              <a:gd name="T10" fmla="*/ 2147483647 w 931"/>
              <a:gd name="T11" fmla="*/ 2147483647 h 407"/>
              <a:gd name="T12" fmla="*/ 2147483647 w 931"/>
              <a:gd name="T13" fmla="*/ 2147483647 h 407"/>
              <a:gd name="T14" fmla="*/ 2147483647 w 931"/>
              <a:gd name="T15" fmla="*/ 2147483647 h 407"/>
              <a:gd name="T16" fmla="*/ 2147483647 w 931"/>
              <a:gd name="T17" fmla="*/ 2147483647 h 407"/>
              <a:gd name="T18" fmla="*/ 2147483647 w 931"/>
              <a:gd name="T19" fmla="*/ 2147483647 h 407"/>
              <a:gd name="T20" fmla="*/ 2147483647 w 931"/>
              <a:gd name="T21" fmla="*/ 2147483647 h 407"/>
              <a:gd name="T22" fmla="*/ 2147483647 w 931"/>
              <a:gd name="T23" fmla="*/ 2147483647 h 407"/>
              <a:gd name="T24" fmla="*/ 2147483647 w 931"/>
              <a:gd name="T25" fmla="*/ 2147483647 h 407"/>
              <a:gd name="T26" fmla="*/ 2147483647 w 931"/>
              <a:gd name="T27" fmla="*/ 2147483647 h 407"/>
              <a:gd name="T28" fmla="*/ 2147483647 w 931"/>
              <a:gd name="T29" fmla="*/ 2147483647 h 407"/>
              <a:gd name="T30" fmla="*/ 2147483647 w 931"/>
              <a:gd name="T31" fmla="*/ 2147483647 h 407"/>
              <a:gd name="T32" fmla="*/ 2147483647 w 931"/>
              <a:gd name="T33" fmla="*/ 2147483647 h 407"/>
              <a:gd name="T34" fmla="*/ 2147483647 w 931"/>
              <a:gd name="T35" fmla="*/ 2147483647 h 407"/>
              <a:gd name="T36" fmla="*/ 2147483647 w 931"/>
              <a:gd name="T37" fmla="*/ 2147483647 h 407"/>
              <a:gd name="T38" fmla="*/ 2147483647 w 931"/>
              <a:gd name="T39" fmla="*/ 2147483647 h 407"/>
              <a:gd name="T40" fmla="*/ 2147483647 w 931"/>
              <a:gd name="T41" fmla="*/ 2147483647 h 407"/>
              <a:gd name="T42" fmla="*/ 2147483647 w 931"/>
              <a:gd name="T43" fmla="*/ 2147483647 h 407"/>
              <a:gd name="T44" fmla="*/ 2147483647 w 931"/>
              <a:gd name="T45" fmla="*/ 2147483647 h 407"/>
              <a:gd name="T46" fmla="*/ 2147483647 w 931"/>
              <a:gd name="T47" fmla="*/ 2147483647 h 407"/>
              <a:gd name="T48" fmla="*/ 2147483647 w 931"/>
              <a:gd name="T49" fmla="*/ 2147483647 h 407"/>
              <a:gd name="T50" fmla="*/ 2147483647 w 931"/>
              <a:gd name="T51" fmla="*/ 2147483647 h 407"/>
              <a:gd name="T52" fmla="*/ 2147483647 w 931"/>
              <a:gd name="T53" fmla="*/ 2147483647 h 407"/>
              <a:gd name="T54" fmla="*/ 2147483647 w 931"/>
              <a:gd name="T55" fmla="*/ 0 h 407"/>
              <a:gd name="T56" fmla="*/ 2147483647 w 931"/>
              <a:gd name="T57" fmla="*/ 2147483647 h 407"/>
              <a:gd name="T58" fmla="*/ 2147483647 w 931"/>
              <a:gd name="T59" fmla="*/ 2147483647 h 407"/>
              <a:gd name="T60" fmla="*/ 2147483647 w 931"/>
              <a:gd name="T61" fmla="*/ 2147483647 h 407"/>
              <a:gd name="T62" fmla="*/ 2147483647 w 931"/>
              <a:gd name="T63" fmla="*/ 2147483647 h 407"/>
              <a:gd name="T64" fmla="*/ 2147483647 w 931"/>
              <a:gd name="T65" fmla="*/ 2147483647 h 407"/>
              <a:gd name="T66" fmla="*/ 2147483647 w 931"/>
              <a:gd name="T67" fmla="*/ 2147483647 h 407"/>
              <a:gd name="T68" fmla="*/ 2147483647 w 931"/>
              <a:gd name="T69" fmla="*/ 2147483647 h 407"/>
              <a:gd name="T70" fmla="*/ 0 w 931"/>
              <a:gd name="T71" fmla="*/ 2147483647 h 407"/>
              <a:gd name="T72" fmla="*/ 0 w 931"/>
              <a:gd name="T73" fmla="*/ 2147483647 h 407"/>
              <a:gd name="T74" fmla="*/ 0 w 931"/>
              <a:gd name="T75" fmla="*/ 2147483647 h 40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31"/>
              <a:gd name="T115" fmla="*/ 0 h 407"/>
              <a:gd name="T116" fmla="*/ 931 w 931"/>
              <a:gd name="T117" fmla="*/ 407 h 407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31" h="407">
                <a:moveTo>
                  <a:pt x="0" y="350"/>
                </a:moveTo>
                <a:lnTo>
                  <a:pt x="133" y="333"/>
                </a:lnTo>
                <a:lnTo>
                  <a:pt x="213" y="295"/>
                </a:lnTo>
                <a:lnTo>
                  <a:pt x="361" y="280"/>
                </a:lnTo>
                <a:lnTo>
                  <a:pt x="422" y="318"/>
                </a:lnTo>
                <a:lnTo>
                  <a:pt x="519" y="304"/>
                </a:lnTo>
                <a:lnTo>
                  <a:pt x="665" y="407"/>
                </a:lnTo>
                <a:lnTo>
                  <a:pt x="722" y="394"/>
                </a:lnTo>
                <a:lnTo>
                  <a:pt x="804" y="276"/>
                </a:lnTo>
                <a:lnTo>
                  <a:pt x="870" y="251"/>
                </a:lnTo>
                <a:lnTo>
                  <a:pt x="889" y="217"/>
                </a:lnTo>
                <a:lnTo>
                  <a:pt x="819" y="228"/>
                </a:lnTo>
                <a:lnTo>
                  <a:pt x="800" y="206"/>
                </a:lnTo>
                <a:lnTo>
                  <a:pt x="844" y="194"/>
                </a:lnTo>
                <a:lnTo>
                  <a:pt x="842" y="179"/>
                </a:lnTo>
                <a:lnTo>
                  <a:pt x="794" y="162"/>
                </a:lnTo>
                <a:lnTo>
                  <a:pt x="857" y="139"/>
                </a:lnTo>
                <a:lnTo>
                  <a:pt x="853" y="164"/>
                </a:lnTo>
                <a:lnTo>
                  <a:pt x="893" y="164"/>
                </a:lnTo>
                <a:lnTo>
                  <a:pt x="916" y="120"/>
                </a:lnTo>
                <a:lnTo>
                  <a:pt x="931" y="118"/>
                </a:lnTo>
                <a:lnTo>
                  <a:pt x="922" y="82"/>
                </a:lnTo>
                <a:lnTo>
                  <a:pt x="893" y="118"/>
                </a:lnTo>
                <a:lnTo>
                  <a:pt x="865" y="36"/>
                </a:lnTo>
                <a:lnTo>
                  <a:pt x="884" y="33"/>
                </a:lnTo>
                <a:lnTo>
                  <a:pt x="910" y="55"/>
                </a:lnTo>
                <a:lnTo>
                  <a:pt x="891" y="17"/>
                </a:lnTo>
                <a:lnTo>
                  <a:pt x="870" y="0"/>
                </a:lnTo>
                <a:lnTo>
                  <a:pt x="538" y="63"/>
                </a:lnTo>
                <a:lnTo>
                  <a:pt x="264" y="97"/>
                </a:lnTo>
                <a:lnTo>
                  <a:pt x="226" y="171"/>
                </a:lnTo>
                <a:lnTo>
                  <a:pt x="165" y="185"/>
                </a:lnTo>
                <a:lnTo>
                  <a:pt x="138" y="221"/>
                </a:lnTo>
                <a:lnTo>
                  <a:pt x="32" y="284"/>
                </a:lnTo>
                <a:lnTo>
                  <a:pt x="26" y="306"/>
                </a:lnTo>
                <a:lnTo>
                  <a:pt x="0" y="320"/>
                </a:lnTo>
                <a:lnTo>
                  <a:pt x="0" y="35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7" name="Freeform 49"/>
          <p:cNvSpPr>
            <a:spLocks/>
          </p:cNvSpPr>
          <p:nvPr/>
        </p:nvSpPr>
        <p:spPr bwMode="auto">
          <a:xfrm>
            <a:off x="7220962" y="3871914"/>
            <a:ext cx="612298" cy="506412"/>
          </a:xfrm>
          <a:custGeom>
            <a:avLst/>
            <a:gdLst>
              <a:gd name="T0" fmla="*/ 2147483647 w 555"/>
              <a:gd name="T1" fmla="*/ 2147483647 h 412"/>
              <a:gd name="T2" fmla="*/ 2147483647 w 555"/>
              <a:gd name="T3" fmla="*/ 2147483647 h 412"/>
              <a:gd name="T4" fmla="*/ 2147483647 w 555"/>
              <a:gd name="T5" fmla="*/ 0 h 412"/>
              <a:gd name="T6" fmla="*/ 2147483647 w 555"/>
              <a:gd name="T7" fmla="*/ 2147483647 h 412"/>
              <a:gd name="T8" fmla="*/ 2147483647 w 555"/>
              <a:gd name="T9" fmla="*/ 2147483647 h 412"/>
              <a:gd name="T10" fmla="*/ 2147483647 w 555"/>
              <a:gd name="T11" fmla="*/ 2147483647 h 412"/>
              <a:gd name="T12" fmla="*/ 2147483647 w 555"/>
              <a:gd name="T13" fmla="*/ 2147483647 h 412"/>
              <a:gd name="T14" fmla="*/ 2147483647 w 555"/>
              <a:gd name="T15" fmla="*/ 2147483647 h 412"/>
              <a:gd name="T16" fmla="*/ 2147483647 w 555"/>
              <a:gd name="T17" fmla="*/ 2147483647 h 412"/>
              <a:gd name="T18" fmla="*/ 2147483647 w 555"/>
              <a:gd name="T19" fmla="*/ 2147483647 h 412"/>
              <a:gd name="T20" fmla="*/ 2147483647 w 555"/>
              <a:gd name="T21" fmla="*/ 2147483647 h 412"/>
              <a:gd name="T22" fmla="*/ 2147483647 w 555"/>
              <a:gd name="T23" fmla="*/ 2147483647 h 412"/>
              <a:gd name="T24" fmla="*/ 2147483647 w 555"/>
              <a:gd name="T25" fmla="*/ 2147483647 h 412"/>
              <a:gd name="T26" fmla="*/ 2147483647 w 555"/>
              <a:gd name="T27" fmla="*/ 2147483647 h 412"/>
              <a:gd name="T28" fmla="*/ 2147483647 w 555"/>
              <a:gd name="T29" fmla="*/ 2147483647 h 412"/>
              <a:gd name="T30" fmla="*/ 2147483647 w 555"/>
              <a:gd name="T31" fmla="*/ 2147483647 h 412"/>
              <a:gd name="T32" fmla="*/ 2147483647 w 555"/>
              <a:gd name="T33" fmla="*/ 2147483647 h 412"/>
              <a:gd name="T34" fmla="*/ 0 w 555"/>
              <a:gd name="T35" fmla="*/ 2147483647 h 412"/>
              <a:gd name="T36" fmla="*/ 2147483647 w 555"/>
              <a:gd name="T37" fmla="*/ 2147483647 h 412"/>
              <a:gd name="T38" fmla="*/ 2147483647 w 555"/>
              <a:gd name="T39" fmla="*/ 2147483647 h 41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55"/>
              <a:gd name="T61" fmla="*/ 0 h 412"/>
              <a:gd name="T62" fmla="*/ 555 w 555"/>
              <a:gd name="T63" fmla="*/ 412 h 412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55" h="412">
                <a:moveTo>
                  <a:pt x="23" y="53"/>
                </a:moveTo>
                <a:lnTo>
                  <a:pt x="103" y="15"/>
                </a:lnTo>
                <a:lnTo>
                  <a:pt x="251" y="0"/>
                </a:lnTo>
                <a:lnTo>
                  <a:pt x="312" y="38"/>
                </a:lnTo>
                <a:lnTo>
                  <a:pt x="409" y="24"/>
                </a:lnTo>
                <a:lnTo>
                  <a:pt x="555" y="127"/>
                </a:lnTo>
                <a:lnTo>
                  <a:pt x="490" y="205"/>
                </a:lnTo>
                <a:lnTo>
                  <a:pt x="494" y="239"/>
                </a:lnTo>
                <a:lnTo>
                  <a:pt x="382" y="340"/>
                </a:lnTo>
                <a:lnTo>
                  <a:pt x="365" y="344"/>
                </a:lnTo>
                <a:lnTo>
                  <a:pt x="355" y="374"/>
                </a:lnTo>
                <a:lnTo>
                  <a:pt x="333" y="357"/>
                </a:lnTo>
                <a:lnTo>
                  <a:pt x="354" y="384"/>
                </a:lnTo>
                <a:lnTo>
                  <a:pt x="333" y="412"/>
                </a:lnTo>
                <a:lnTo>
                  <a:pt x="312" y="408"/>
                </a:lnTo>
                <a:lnTo>
                  <a:pt x="236" y="291"/>
                </a:lnTo>
                <a:lnTo>
                  <a:pt x="72" y="142"/>
                </a:lnTo>
                <a:lnTo>
                  <a:pt x="0" y="97"/>
                </a:lnTo>
                <a:lnTo>
                  <a:pt x="23" y="5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8" name="Freeform 50"/>
          <p:cNvSpPr>
            <a:spLocks/>
          </p:cNvSpPr>
          <p:nvPr/>
        </p:nvSpPr>
        <p:spPr bwMode="auto">
          <a:xfrm>
            <a:off x="7987642" y="2984501"/>
            <a:ext cx="126908" cy="222250"/>
          </a:xfrm>
          <a:custGeom>
            <a:avLst/>
            <a:gdLst>
              <a:gd name="T0" fmla="*/ 0 w 116"/>
              <a:gd name="T1" fmla="*/ 2147483647 h 182"/>
              <a:gd name="T2" fmla="*/ 2147483647 w 116"/>
              <a:gd name="T3" fmla="*/ 0 h 182"/>
              <a:gd name="T4" fmla="*/ 2147483647 w 116"/>
              <a:gd name="T5" fmla="*/ 0 h 182"/>
              <a:gd name="T6" fmla="*/ 2147483647 w 116"/>
              <a:gd name="T7" fmla="*/ 2147483647 h 182"/>
              <a:gd name="T8" fmla="*/ 2147483647 w 116"/>
              <a:gd name="T9" fmla="*/ 2147483647 h 182"/>
              <a:gd name="T10" fmla="*/ 2147483647 w 116"/>
              <a:gd name="T11" fmla="*/ 2147483647 h 182"/>
              <a:gd name="T12" fmla="*/ 2147483647 w 116"/>
              <a:gd name="T13" fmla="*/ 2147483647 h 182"/>
              <a:gd name="T14" fmla="*/ 2147483647 w 116"/>
              <a:gd name="T15" fmla="*/ 2147483647 h 182"/>
              <a:gd name="T16" fmla="*/ 2147483647 w 116"/>
              <a:gd name="T17" fmla="*/ 2147483647 h 182"/>
              <a:gd name="T18" fmla="*/ 2147483647 w 116"/>
              <a:gd name="T19" fmla="*/ 2147483647 h 182"/>
              <a:gd name="T20" fmla="*/ 2147483647 w 116"/>
              <a:gd name="T21" fmla="*/ 2147483647 h 182"/>
              <a:gd name="T22" fmla="*/ 2147483647 w 116"/>
              <a:gd name="T23" fmla="*/ 2147483647 h 182"/>
              <a:gd name="T24" fmla="*/ 2147483647 w 116"/>
              <a:gd name="T25" fmla="*/ 2147483647 h 182"/>
              <a:gd name="T26" fmla="*/ 2147483647 w 116"/>
              <a:gd name="T27" fmla="*/ 2147483647 h 182"/>
              <a:gd name="T28" fmla="*/ 2147483647 w 116"/>
              <a:gd name="T29" fmla="*/ 2147483647 h 182"/>
              <a:gd name="T30" fmla="*/ 0 w 116"/>
              <a:gd name="T31" fmla="*/ 2147483647 h 182"/>
              <a:gd name="T32" fmla="*/ 0 w 116"/>
              <a:gd name="T33" fmla="*/ 2147483647 h 18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16"/>
              <a:gd name="T52" fmla="*/ 0 h 182"/>
              <a:gd name="T53" fmla="*/ 116 w 116"/>
              <a:gd name="T54" fmla="*/ 182 h 18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16" h="182">
                <a:moveTo>
                  <a:pt x="0" y="17"/>
                </a:moveTo>
                <a:lnTo>
                  <a:pt x="15" y="0"/>
                </a:lnTo>
                <a:lnTo>
                  <a:pt x="38" y="0"/>
                </a:lnTo>
                <a:lnTo>
                  <a:pt x="30" y="17"/>
                </a:lnTo>
                <a:lnTo>
                  <a:pt x="24" y="24"/>
                </a:lnTo>
                <a:lnTo>
                  <a:pt x="28" y="45"/>
                </a:lnTo>
                <a:lnTo>
                  <a:pt x="57" y="74"/>
                </a:lnTo>
                <a:lnTo>
                  <a:pt x="61" y="95"/>
                </a:lnTo>
                <a:lnTo>
                  <a:pt x="83" y="121"/>
                </a:lnTo>
                <a:lnTo>
                  <a:pt x="102" y="127"/>
                </a:lnTo>
                <a:lnTo>
                  <a:pt x="110" y="144"/>
                </a:lnTo>
                <a:lnTo>
                  <a:pt x="95" y="157"/>
                </a:lnTo>
                <a:lnTo>
                  <a:pt x="110" y="155"/>
                </a:lnTo>
                <a:lnTo>
                  <a:pt x="116" y="169"/>
                </a:lnTo>
                <a:lnTo>
                  <a:pt x="45" y="182"/>
                </a:lnTo>
                <a:lnTo>
                  <a:pt x="0" y="17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79" name="Freeform 51"/>
          <p:cNvSpPr>
            <a:spLocks/>
          </p:cNvSpPr>
          <p:nvPr/>
        </p:nvSpPr>
        <p:spPr bwMode="auto">
          <a:xfrm>
            <a:off x="7397586" y="2624139"/>
            <a:ext cx="696031" cy="490537"/>
          </a:xfrm>
          <a:custGeom>
            <a:avLst/>
            <a:gdLst>
              <a:gd name="T0" fmla="*/ 2147483647 w 633"/>
              <a:gd name="T1" fmla="*/ 2147483647 h 397"/>
              <a:gd name="T2" fmla="*/ 2147483647 w 633"/>
              <a:gd name="T3" fmla="*/ 2147483647 h 397"/>
              <a:gd name="T4" fmla="*/ 2147483647 w 633"/>
              <a:gd name="T5" fmla="*/ 2147483647 h 397"/>
              <a:gd name="T6" fmla="*/ 2147483647 w 633"/>
              <a:gd name="T7" fmla="*/ 2147483647 h 397"/>
              <a:gd name="T8" fmla="*/ 2147483647 w 633"/>
              <a:gd name="T9" fmla="*/ 2147483647 h 397"/>
              <a:gd name="T10" fmla="*/ 2147483647 w 633"/>
              <a:gd name="T11" fmla="*/ 2147483647 h 397"/>
              <a:gd name="T12" fmla="*/ 2147483647 w 633"/>
              <a:gd name="T13" fmla="*/ 2147483647 h 397"/>
              <a:gd name="T14" fmla="*/ 2147483647 w 633"/>
              <a:gd name="T15" fmla="*/ 2147483647 h 397"/>
              <a:gd name="T16" fmla="*/ 2147483647 w 633"/>
              <a:gd name="T17" fmla="*/ 2147483647 h 397"/>
              <a:gd name="T18" fmla="*/ 2147483647 w 633"/>
              <a:gd name="T19" fmla="*/ 2147483647 h 397"/>
              <a:gd name="T20" fmla="*/ 2147483647 w 633"/>
              <a:gd name="T21" fmla="*/ 2147483647 h 397"/>
              <a:gd name="T22" fmla="*/ 2147483647 w 633"/>
              <a:gd name="T23" fmla="*/ 0 h 397"/>
              <a:gd name="T24" fmla="*/ 2147483647 w 633"/>
              <a:gd name="T25" fmla="*/ 2147483647 h 397"/>
              <a:gd name="T26" fmla="*/ 2147483647 w 633"/>
              <a:gd name="T27" fmla="*/ 2147483647 h 397"/>
              <a:gd name="T28" fmla="*/ 0 w 633"/>
              <a:gd name="T29" fmla="*/ 2147483647 h 397"/>
              <a:gd name="T30" fmla="*/ 2147483647 w 633"/>
              <a:gd name="T31" fmla="*/ 2147483647 h 397"/>
              <a:gd name="T32" fmla="*/ 2147483647 w 633"/>
              <a:gd name="T33" fmla="*/ 2147483647 h 39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633"/>
              <a:gd name="T52" fmla="*/ 0 h 397"/>
              <a:gd name="T53" fmla="*/ 633 w 633"/>
              <a:gd name="T54" fmla="*/ 397 h 39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633" h="397">
                <a:moveTo>
                  <a:pt x="49" y="397"/>
                </a:moveTo>
                <a:lnTo>
                  <a:pt x="154" y="378"/>
                </a:lnTo>
                <a:lnTo>
                  <a:pt x="536" y="308"/>
                </a:lnTo>
                <a:lnTo>
                  <a:pt x="551" y="291"/>
                </a:lnTo>
                <a:lnTo>
                  <a:pt x="574" y="291"/>
                </a:lnTo>
                <a:lnTo>
                  <a:pt x="598" y="273"/>
                </a:lnTo>
                <a:lnTo>
                  <a:pt x="633" y="228"/>
                </a:lnTo>
                <a:lnTo>
                  <a:pt x="572" y="178"/>
                </a:lnTo>
                <a:lnTo>
                  <a:pt x="570" y="133"/>
                </a:lnTo>
                <a:lnTo>
                  <a:pt x="598" y="68"/>
                </a:lnTo>
                <a:lnTo>
                  <a:pt x="557" y="45"/>
                </a:lnTo>
                <a:lnTo>
                  <a:pt x="511" y="0"/>
                </a:lnTo>
                <a:lnTo>
                  <a:pt x="89" y="78"/>
                </a:lnTo>
                <a:lnTo>
                  <a:pt x="68" y="45"/>
                </a:lnTo>
                <a:lnTo>
                  <a:pt x="0" y="97"/>
                </a:lnTo>
                <a:lnTo>
                  <a:pt x="49" y="39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80" name="Freeform 52"/>
          <p:cNvSpPr>
            <a:spLocks/>
          </p:cNvSpPr>
          <p:nvPr/>
        </p:nvSpPr>
        <p:spPr bwMode="auto">
          <a:xfrm>
            <a:off x="8020351" y="2709864"/>
            <a:ext cx="151766" cy="400050"/>
          </a:xfrm>
          <a:custGeom>
            <a:avLst/>
            <a:gdLst>
              <a:gd name="T0" fmla="*/ 2147483647 w 137"/>
              <a:gd name="T1" fmla="*/ 2147483647 h 325"/>
              <a:gd name="T2" fmla="*/ 2147483647 w 137"/>
              <a:gd name="T3" fmla="*/ 2147483647 h 325"/>
              <a:gd name="T4" fmla="*/ 2147483647 w 137"/>
              <a:gd name="T5" fmla="*/ 2147483647 h 325"/>
              <a:gd name="T6" fmla="*/ 2147483647 w 137"/>
              <a:gd name="T7" fmla="*/ 2147483647 h 325"/>
              <a:gd name="T8" fmla="*/ 2147483647 w 137"/>
              <a:gd name="T9" fmla="*/ 2147483647 h 325"/>
              <a:gd name="T10" fmla="*/ 2147483647 w 137"/>
              <a:gd name="T11" fmla="*/ 0 h 325"/>
              <a:gd name="T12" fmla="*/ 2147483647 w 137"/>
              <a:gd name="T13" fmla="*/ 2147483647 h 325"/>
              <a:gd name="T14" fmla="*/ 2147483647 w 137"/>
              <a:gd name="T15" fmla="*/ 2147483647 h 325"/>
              <a:gd name="T16" fmla="*/ 2147483647 w 137"/>
              <a:gd name="T17" fmla="*/ 2147483647 h 325"/>
              <a:gd name="T18" fmla="*/ 2147483647 w 137"/>
              <a:gd name="T19" fmla="*/ 2147483647 h 325"/>
              <a:gd name="T20" fmla="*/ 2147483647 w 137"/>
              <a:gd name="T21" fmla="*/ 2147483647 h 325"/>
              <a:gd name="T22" fmla="*/ 2147483647 w 137"/>
              <a:gd name="T23" fmla="*/ 2147483647 h 325"/>
              <a:gd name="T24" fmla="*/ 2147483647 w 137"/>
              <a:gd name="T25" fmla="*/ 2147483647 h 325"/>
              <a:gd name="T26" fmla="*/ 2147483647 w 137"/>
              <a:gd name="T27" fmla="*/ 2147483647 h 325"/>
              <a:gd name="T28" fmla="*/ 2147483647 w 137"/>
              <a:gd name="T29" fmla="*/ 2147483647 h 325"/>
              <a:gd name="T30" fmla="*/ 2147483647 w 137"/>
              <a:gd name="T31" fmla="*/ 2147483647 h 325"/>
              <a:gd name="T32" fmla="*/ 2147483647 w 137"/>
              <a:gd name="T33" fmla="*/ 2147483647 h 325"/>
              <a:gd name="T34" fmla="*/ 2147483647 w 137"/>
              <a:gd name="T35" fmla="*/ 2147483647 h 325"/>
              <a:gd name="T36" fmla="*/ 2147483647 w 137"/>
              <a:gd name="T37" fmla="*/ 2147483647 h 325"/>
              <a:gd name="T38" fmla="*/ 2147483647 w 137"/>
              <a:gd name="T39" fmla="*/ 2147483647 h 325"/>
              <a:gd name="T40" fmla="*/ 2147483647 w 137"/>
              <a:gd name="T41" fmla="*/ 2147483647 h 325"/>
              <a:gd name="T42" fmla="*/ 2147483647 w 137"/>
              <a:gd name="T43" fmla="*/ 2147483647 h 325"/>
              <a:gd name="T44" fmla="*/ 2147483647 w 137"/>
              <a:gd name="T45" fmla="*/ 2147483647 h 325"/>
              <a:gd name="T46" fmla="*/ 2147483647 w 137"/>
              <a:gd name="T47" fmla="*/ 2147483647 h 325"/>
              <a:gd name="T48" fmla="*/ 0 w 137"/>
              <a:gd name="T49" fmla="*/ 2147483647 h 325"/>
              <a:gd name="T50" fmla="*/ 2147483647 w 137"/>
              <a:gd name="T51" fmla="*/ 2147483647 h 325"/>
              <a:gd name="T52" fmla="*/ 2147483647 w 137"/>
              <a:gd name="T53" fmla="*/ 2147483647 h 32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37"/>
              <a:gd name="T82" fmla="*/ 0 h 325"/>
              <a:gd name="T83" fmla="*/ 137 w 137"/>
              <a:gd name="T84" fmla="*/ 325 h 325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37" h="325">
                <a:moveTo>
                  <a:pt x="8" y="223"/>
                </a:moveTo>
                <a:lnTo>
                  <a:pt x="32" y="205"/>
                </a:lnTo>
                <a:lnTo>
                  <a:pt x="67" y="160"/>
                </a:lnTo>
                <a:lnTo>
                  <a:pt x="6" y="110"/>
                </a:lnTo>
                <a:lnTo>
                  <a:pt x="4" y="65"/>
                </a:lnTo>
                <a:lnTo>
                  <a:pt x="32" y="0"/>
                </a:lnTo>
                <a:lnTo>
                  <a:pt x="126" y="31"/>
                </a:lnTo>
                <a:lnTo>
                  <a:pt x="126" y="44"/>
                </a:lnTo>
                <a:lnTo>
                  <a:pt x="116" y="80"/>
                </a:lnTo>
                <a:lnTo>
                  <a:pt x="107" y="88"/>
                </a:lnTo>
                <a:lnTo>
                  <a:pt x="103" y="107"/>
                </a:lnTo>
                <a:lnTo>
                  <a:pt x="114" y="112"/>
                </a:lnTo>
                <a:lnTo>
                  <a:pt x="137" y="107"/>
                </a:lnTo>
                <a:lnTo>
                  <a:pt x="137" y="162"/>
                </a:lnTo>
                <a:lnTo>
                  <a:pt x="137" y="196"/>
                </a:lnTo>
                <a:lnTo>
                  <a:pt x="137" y="215"/>
                </a:lnTo>
                <a:lnTo>
                  <a:pt x="129" y="232"/>
                </a:lnTo>
                <a:lnTo>
                  <a:pt x="120" y="232"/>
                </a:lnTo>
                <a:lnTo>
                  <a:pt x="124" y="249"/>
                </a:lnTo>
                <a:lnTo>
                  <a:pt x="90" y="325"/>
                </a:lnTo>
                <a:lnTo>
                  <a:pt x="80" y="325"/>
                </a:lnTo>
                <a:lnTo>
                  <a:pt x="78" y="297"/>
                </a:lnTo>
                <a:lnTo>
                  <a:pt x="53" y="297"/>
                </a:lnTo>
                <a:lnTo>
                  <a:pt x="6" y="266"/>
                </a:lnTo>
                <a:lnTo>
                  <a:pt x="0" y="240"/>
                </a:lnTo>
                <a:lnTo>
                  <a:pt x="8" y="22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81" name="Freeform 53"/>
          <p:cNvSpPr>
            <a:spLocks/>
          </p:cNvSpPr>
          <p:nvPr/>
        </p:nvSpPr>
        <p:spPr bwMode="auto">
          <a:xfrm>
            <a:off x="8131559" y="2806701"/>
            <a:ext cx="22242" cy="34925"/>
          </a:xfrm>
          <a:custGeom>
            <a:avLst/>
            <a:gdLst>
              <a:gd name="T0" fmla="*/ 0 w 19"/>
              <a:gd name="T1" fmla="*/ 2147483647 h 27"/>
              <a:gd name="T2" fmla="*/ 2147483647 w 19"/>
              <a:gd name="T3" fmla="*/ 2147483647 h 27"/>
              <a:gd name="T4" fmla="*/ 2147483647 w 19"/>
              <a:gd name="T5" fmla="*/ 0 h 27"/>
              <a:gd name="T6" fmla="*/ 2147483647 w 19"/>
              <a:gd name="T7" fmla="*/ 2147483647 h 27"/>
              <a:gd name="T8" fmla="*/ 0 w 19"/>
              <a:gd name="T9" fmla="*/ 2147483647 h 27"/>
              <a:gd name="T10" fmla="*/ 0 w 19"/>
              <a:gd name="T11" fmla="*/ 2147483647 h 27"/>
              <a:gd name="T12" fmla="*/ 0 w 19"/>
              <a:gd name="T13" fmla="*/ 2147483647 h 2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"/>
              <a:gd name="T22" fmla="*/ 0 h 27"/>
              <a:gd name="T23" fmla="*/ 19 w 19"/>
              <a:gd name="T24" fmla="*/ 27 h 2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" h="27">
                <a:moveTo>
                  <a:pt x="0" y="27"/>
                </a:moveTo>
                <a:lnTo>
                  <a:pt x="4" y="8"/>
                </a:lnTo>
                <a:lnTo>
                  <a:pt x="13" y="0"/>
                </a:lnTo>
                <a:lnTo>
                  <a:pt x="19" y="6"/>
                </a:lnTo>
                <a:lnTo>
                  <a:pt x="0" y="27"/>
                </a:lnTo>
                <a:close/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grpSp>
        <p:nvGrpSpPr>
          <p:cNvPr id="14382" name="Group 54"/>
          <p:cNvGrpSpPr>
            <a:grpSpLocks/>
          </p:cNvGrpSpPr>
          <p:nvPr/>
        </p:nvGrpSpPr>
        <p:grpSpPr bwMode="auto">
          <a:xfrm>
            <a:off x="7472161" y="2085976"/>
            <a:ext cx="906672" cy="733425"/>
            <a:chOff x="4356" y="1112"/>
            <a:chExt cx="693" cy="462"/>
          </a:xfrm>
          <a:solidFill>
            <a:schemeClr val="accent1"/>
          </a:solidFill>
        </p:grpSpPr>
        <p:sp>
          <p:nvSpPr>
            <p:cNvPr id="14475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4476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</p:grpSp>
      <p:sp>
        <p:nvSpPr>
          <p:cNvPr id="14383" name="Freeform 57"/>
          <p:cNvSpPr>
            <a:spLocks/>
          </p:cNvSpPr>
          <p:nvPr/>
        </p:nvSpPr>
        <p:spPr bwMode="auto">
          <a:xfrm>
            <a:off x="8166884" y="2524126"/>
            <a:ext cx="208024" cy="212725"/>
          </a:xfrm>
          <a:custGeom>
            <a:avLst/>
            <a:gdLst>
              <a:gd name="T0" fmla="*/ 2147483647 w 188"/>
              <a:gd name="T1" fmla="*/ 2147483647 h 175"/>
              <a:gd name="T2" fmla="*/ 2147483647 w 188"/>
              <a:gd name="T3" fmla="*/ 2147483647 h 175"/>
              <a:gd name="T4" fmla="*/ 2147483647 w 188"/>
              <a:gd name="T5" fmla="*/ 2147483647 h 175"/>
              <a:gd name="T6" fmla="*/ 2147483647 w 188"/>
              <a:gd name="T7" fmla="*/ 2147483647 h 175"/>
              <a:gd name="T8" fmla="*/ 2147483647 w 188"/>
              <a:gd name="T9" fmla="*/ 2147483647 h 175"/>
              <a:gd name="T10" fmla="*/ 2147483647 w 188"/>
              <a:gd name="T11" fmla="*/ 2147483647 h 175"/>
              <a:gd name="T12" fmla="*/ 2147483647 w 188"/>
              <a:gd name="T13" fmla="*/ 2147483647 h 175"/>
              <a:gd name="T14" fmla="*/ 2147483647 w 188"/>
              <a:gd name="T15" fmla="*/ 2147483647 h 175"/>
              <a:gd name="T16" fmla="*/ 2147483647 w 188"/>
              <a:gd name="T17" fmla="*/ 2147483647 h 175"/>
              <a:gd name="T18" fmla="*/ 2147483647 w 188"/>
              <a:gd name="T19" fmla="*/ 2147483647 h 175"/>
              <a:gd name="T20" fmla="*/ 2147483647 w 188"/>
              <a:gd name="T21" fmla="*/ 2147483647 h 175"/>
              <a:gd name="T22" fmla="*/ 2147483647 w 188"/>
              <a:gd name="T23" fmla="*/ 2147483647 h 175"/>
              <a:gd name="T24" fmla="*/ 2147483647 w 188"/>
              <a:gd name="T25" fmla="*/ 0 h 175"/>
              <a:gd name="T26" fmla="*/ 0 w 188"/>
              <a:gd name="T27" fmla="*/ 2147483647 h 175"/>
              <a:gd name="T28" fmla="*/ 2147483647 w 188"/>
              <a:gd name="T29" fmla="*/ 2147483647 h 175"/>
              <a:gd name="T30" fmla="*/ 2147483647 w 188"/>
              <a:gd name="T31" fmla="*/ 2147483647 h 1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8"/>
              <a:gd name="T49" fmla="*/ 0 h 175"/>
              <a:gd name="T50" fmla="*/ 188 w 188"/>
              <a:gd name="T51" fmla="*/ 175 h 1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8" h="175">
                <a:moveTo>
                  <a:pt x="17" y="126"/>
                </a:moveTo>
                <a:lnTo>
                  <a:pt x="15" y="175"/>
                </a:lnTo>
                <a:lnTo>
                  <a:pt x="31" y="171"/>
                </a:lnTo>
                <a:lnTo>
                  <a:pt x="67" y="145"/>
                </a:lnTo>
                <a:lnTo>
                  <a:pt x="78" y="122"/>
                </a:lnTo>
                <a:lnTo>
                  <a:pt x="86" y="126"/>
                </a:lnTo>
                <a:lnTo>
                  <a:pt x="135" y="112"/>
                </a:lnTo>
                <a:lnTo>
                  <a:pt x="135" y="105"/>
                </a:lnTo>
                <a:lnTo>
                  <a:pt x="145" y="108"/>
                </a:lnTo>
                <a:lnTo>
                  <a:pt x="154" y="101"/>
                </a:lnTo>
                <a:lnTo>
                  <a:pt x="168" y="99"/>
                </a:lnTo>
                <a:lnTo>
                  <a:pt x="188" y="89"/>
                </a:lnTo>
                <a:lnTo>
                  <a:pt x="169" y="0"/>
                </a:lnTo>
                <a:lnTo>
                  <a:pt x="0" y="36"/>
                </a:lnTo>
                <a:lnTo>
                  <a:pt x="17" y="126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84" name="Freeform 58"/>
          <p:cNvSpPr>
            <a:spLocks/>
          </p:cNvSpPr>
          <p:nvPr/>
        </p:nvSpPr>
        <p:spPr bwMode="auto">
          <a:xfrm>
            <a:off x="8352667" y="2511426"/>
            <a:ext cx="92891" cy="120650"/>
          </a:xfrm>
          <a:custGeom>
            <a:avLst/>
            <a:gdLst>
              <a:gd name="T0" fmla="*/ 2147483647 w 84"/>
              <a:gd name="T1" fmla="*/ 2147483647 h 98"/>
              <a:gd name="T2" fmla="*/ 2147483647 w 84"/>
              <a:gd name="T3" fmla="*/ 2147483647 h 98"/>
              <a:gd name="T4" fmla="*/ 2147483647 w 84"/>
              <a:gd name="T5" fmla="*/ 2147483647 h 98"/>
              <a:gd name="T6" fmla="*/ 2147483647 w 84"/>
              <a:gd name="T7" fmla="*/ 2147483647 h 98"/>
              <a:gd name="T8" fmla="*/ 2147483647 w 84"/>
              <a:gd name="T9" fmla="*/ 2147483647 h 98"/>
              <a:gd name="T10" fmla="*/ 2147483647 w 84"/>
              <a:gd name="T11" fmla="*/ 2147483647 h 98"/>
              <a:gd name="T12" fmla="*/ 2147483647 w 84"/>
              <a:gd name="T13" fmla="*/ 2147483647 h 98"/>
              <a:gd name="T14" fmla="*/ 2147483647 w 84"/>
              <a:gd name="T15" fmla="*/ 2147483647 h 98"/>
              <a:gd name="T16" fmla="*/ 2147483647 w 84"/>
              <a:gd name="T17" fmla="*/ 2147483647 h 98"/>
              <a:gd name="T18" fmla="*/ 2147483647 w 84"/>
              <a:gd name="T19" fmla="*/ 2147483647 h 98"/>
              <a:gd name="T20" fmla="*/ 2147483647 w 84"/>
              <a:gd name="T21" fmla="*/ 0 h 98"/>
              <a:gd name="T22" fmla="*/ 0 w 84"/>
              <a:gd name="T23" fmla="*/ 2147483647 h 98"/>
              <a:gd name="T24" fmla="*/ 2147483647 w 84"/>
              <a:gd name="T25" fmla="*/ 2147483647 h 98"/>
              <a:gd name="T26" fmla="*/ 2147483647 w 84"/>
              <a:gd name="T27" fmla="*/ 2147483647 h 9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84"/>
              <a:gd name="T43" fmla="*/ 0 h 98"/>
              <a:gd name="T44" fmla="*/ 84 w 84"/>
              <a:gd name="T45" fmla="*/ 98 h 98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84" h="98">
                <a:moveTo>
                  <a:pt x="19" y="98"/>
                </a:moveTo>
                <a:lnTo>
                  <a:pt x="54" y="85"/>
                </a:lnTo>
                <a:lnTo>
                  <a:pt x="56" y="45"/>
                </a:lnTo>
                <a:lnTo>
                  <a:pt x="65" y="55"/>
                </a:lnTo>
                <a:lnTo>
                  <a:pt x="67" y="74"/>
                </a:lnTo>
                <a:lnTo>
                  <a:pt x="75" y="72"/>
                </a:lnTo>
                <a:lnTo>
                  <a:pt x="84" y="55"/>
                </a:lnTo>
                <a:lnTo>
                  <a:pt x="75" y="34"/>
                </a:lnTo>
                <a:lnTo>
                  <a:pt x="56" y="30"/>
                </a:lnTo>
                <a:lnTo>
                  <a:pt x="42" y="3"/>
                </a:lnTo>
                <a:lnTo>
                  <a:pt x="31" y="0"/>
                </a:lnTo>
                <a:lnTo>
                  <a:pt x="0" y="9"/>
                </a:lnTo>
                <a:lnTo>
                  <a:pt x="19" y="98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grpSp>
        <p:nvGrpSpPr>
          <p:cNvPr id="14385" name="Group 59"/>
          <p:cNvGrpSpPr>
            <a:grpSpLocks/>
          </p:cNvGrpSpPr>
          <p:nvPr/>
        </p:nvGrpSpPr>
        <p:grpSpPr bwMode="auto">
          <a:xfrm>
            <a:off x="8165575" y="2359026"/>
            <a:ext cx="399041" cy="246063"/>
            <a:chOff x="4886" y="1284"/>
            <a:chExt cx="305" cy="155"/>
          </a:xfrm>
          <a:solidFill>
            <a:schemeClr val="accent1"/>
          </a:solidFill>
        </p:grpSpPr>
        <p:sp>
          <p:nvSpPr>
            <p:cNvPr id="14473" name="Freeform 60"/>
            <p:cNvSpPr>
              <a:spLocks/>
            </p:cNvSpPr>
            <p:nvPr/>
          </p:nvSpPr>
          <p:spPr bwMode="auto">
            <a:xfrm>
              <a:off x="4886" y="1284"/>
              <a:ext cx="305" cy="138"/>
            </a:xfrm>
            <a:custGeom>
              <a:avLst/>
              <a:gdLst>
                <a:gd name="T0" fmla="*/ 2 w 365"/>
                <a:gd name="T1" fmla="*/ 27 h 179"/>
                <a:gd name="T2" fmla="*/ 48 w 365"/>
                <a:gd name="T3" fmla="*/ 22 h 179"/>
                <a:gd name="T4" fmla="*/ 58 w 365"/>
                <a:gd name="T5" fmla="*/ 20 h 179"/>
                <a:gd name="T6" fmla="*/ 61 w 365"/>
                <a:gd name="T7" fmla="*/ 21 h 179"/>
                <a:gd name="T8" fmla="*/ 65 w 365"/>
                <a:gd name="T9" fmla="*/ 25 h 179"/>
                <a:gd name="T10" fmla="*/ 70 w 365"/>
                <a:gd name="T11" fmla="*/ 25 h 179"/>
                <a:gd name="T12" fmla="*/ 73 w 365"/>
                <a:gd name="T13" fmla="*/ 29 h 179"/>
                <a:gd name="T14" fmla="*/ 76 w 365"/>
                <a:gd name="T15" fmla="*/ 29 h 179"/>
                <a:gd name="T16" fmla="*/ 80 w 365"/>
                <a:gd name="T17" fmla="*/ 25 h 179"/>
                <a:gd name="T18" fmla="*/ 82 w 365"/>
                <a:gd name="T19" fmla="*/ 23 h 179"/>
                <a:gd name="T20" fmla="*/ 86 w 365"/>
                <a:gd name="T21" fmla="*/ 27 h 179"/>
                <a:gd name="T22" fmla="*/ 104 w 365"/>
                <a:gd name="T23" fmla="*/ 23 h 179"/>
                <a:gd name="T24" fmla="*/ 103 w 365"/>
                <a:gd name="T25" fmla="*/ 19 h 179"/>
                <a:gd name="T26" fmla="*/ 98 w 365"/>
                <a:gd name="T27" fmla="*/ 15 h 179"/>
                <a:gd name="T28" fmla="*/ 94 w 365"/>
                <a:gd name="T29" fmla="*/ 14 h 179"/>
                <a:gd name="T30" fmla="*/ 92 w 365"/>
                <a:gd name="T31" fmla="*/ 14 h 179"/>
                <a:gd name="T32" fmla="*/ 93 w 365"/>
                <a:gd name="T33" fmla="*/ 15 h 179"/>
                <a:gd name="T34" fmla="*/ 97 w 365"/>
                <a:gd name="T35" fmla="*/ 15 h 179"/>
                <a:gd name="T36" fmla="*/ 98 w 365"/>
                <a:gd name="T37" fmla="*/ 20 h 179"/>
                <a:gd name="T38" fmla="*/ 91 w 365"/>
                <a:gd name="T39" fmla="*/ 22 h 179"/>
                <a:gd name="T40" fmla="*/ 80 w 365"/>
                <a:gd name="T41" fmla="*/ 18 h 179"/>
                <a:gd name="T42" fmla="*/ 76 w 365"/>
                <a:gd name="T43" fmla="*/ 14 h 179"/>
                <a:gd name="T44" fmla="*/ 71 w 365"/>
                <a:gd name="T45" fmla="*/ 12 h 179"/>
                <a:gd name="T46" fmla="*/ 70 w 365"/>
                <a:gd name="T47" fmla="*/ 14 h 179"/>
                <a:gd name="T48" fmla="*/ 66 w 365"/>
                <a:gd name="T49" fmla="*/ 12 h 179"/>
                <a:gd name="T50" fmla="*/ 70 w 365"/>
                <a:gd name="T51" fmla="*/ 8 h 179"/>
                <a:gd name="T52" fmla="*/ 73 w 365"/>
                <a:gd name="T53" fmla="*/ 5 h 179"/>
                <a:gd name="T54" fmla="*/ 67 w 365"/>
                <a:gd name="T55" fmla="*/ 0 h 179"/>
                <a:gd name="T56" fmla="*/ 58 w 365"/>
                <a:gd name="T57" fmla="*/ 4 h 179"/>
                <a:gd name="T58" fmla="*/ 23 w 365"/>
                <a:gd name="T59" fmla="*/ 9 h 179"/>
                <a:gd name="T60" fmla="*/ 0 w 365"/>
                <a:gd name="T61" fmla="*/ 12 h 179"/>
                <a:gd name="T62" fmla="*/ 2 w 365"/>
                <a:gd name="T63" fmla="*/ 27 h 179"/>
                <a:gd name="T64" fmla="*/ 2 w 365"/>
                <a:gd name="T65" fmla="*/ 27 h 1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65"/>
                <a:gd name="T100" fmla="*/ 0 h 179"/>
                <a:gd name="T101" fmla="*/ 365 w 365"/>
                <a:gd name="T102" fmla="*/ 179 h 1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65" h="179">
                  <a:moveTo>
                    <a:pt x="2" y="169"/>
                  </a:moveTo>
                  <a:lnTo>
                    <a:pt x="171" y="133"/>
                  </a:lnTo>
                  <a:lnTo>
                    <a:pt x="202" y="124"/>
                  </a:lnTo>
                  <a:lnTo>
                    <a:pt x="213" y="127"/>
                  </a:lnTo>
                  <a:lnTo>
                    <a:pt x="227" y="154"/>
                  </a:lnTo>
                  <a:lnTo>
                    <a:pt x="246" y="158"/>
                  </a:lnTo>
                  <a:lnTo>
                    <a:pt x="255" y="179"/>
                  </a:lnTo>
                  <a:lnTo>
                    <a:pt x="268" y="179"/>
                  </a:lnTo>
                  <a:lnTo>
                    <a:pt x="282" y="160"/>
                  </a:lnTo>
                  <a:lnTo>
                    <a:pt x="286" y="143"/>
                  </a:lnTo>
                  <a:lnTo>
                    <a:pt x="301" y="165"/>
                  </a:lnTo>
                  <a:lnTo>
                    <a:pt x="365" y="144"/>
                  </a:lnTo>
                  <a:lnTo>
                    <a:pt x="363" y="120"/>
                  </a:lnTo>
                  <a:lnTo>
                    <a:pt x="344" y="87"/>
                  </a:lnTo>
                  <a:lnTo>
                    <a:pt x="333" y="84"/>
                  </a:lnTo>
                  <a:lnTo>
                    <a:pt x="324" y="84"/>
                  </a:lnTo>
                  <a:lnTo>
                    <a:pt x="325" y="91"/>
                  </a:lnTo>
                  <a:lnTo>
                    <a:pt x="341" y="93"/>
                  </a:lnTo>
                  <a:lnTo>
                    <a:pt x="346" y="124"/>
                  </a:lnTo>
                  <a:lnTo>
                    <a:pt x="320" y="135"/>
                  </a:lnTo>
                  <a:lnTo>
                    <a:pt x="282" y="110"/>
                  </a:lnTo>
                  <a:lnTo>
                    <a:pt x="268" y="84"/>
                  </a:lnTo>
                  <a:lnTo>
                    <a:pt x="251" y="74"/>
                  </a:lnTo>
                  <a:lnTo>
                    <a:pt x="249" y="84"/>
                  </a:lnTo>
                  <a:lnTo>
                    <a:pt x="234" y="68"/>
                  </a:lnTo>
                  <a:lnTo>
                    <a:pt x="247" y="49"/>
                  </a:lnTo>
                  <a:lnTo>
                    <a:pt x="259" y="30"/>
                  </a:lnTo>
                  <a:lnTo>
                    <a:pt x="236" y="0"/>
                  </a:lnTo>
                  <a:lnTo>
                    <a:pt x="202" y="25"/>
                  </a:lnTo>
                  <a:lnTo>
                    <a:pt x="80" y="57"/>
                  </a:lnTo>
                  <a:lnTo>
                    <a:pt x="0" y="74"/>
                  </a:lnTo>
                  <a:lnTo>
                    <a:pt x="2" y="169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  <p:sp>
          <p:nvSpPr>
            <p:cNvPr id="14474" name="Freeform 61"/>
            <p:cNvSpPr>
              <a:spLocks/>
            </p:cNvSpPr>
            <p:nvPr/>
          </p:nvSpPr>
          <p:spPr bwMode="auto">
            <a:xfrm>
              <a:off x="5132" y="1419"/>
              <a:ext cx="27" cy="20"/>
            </a:xfrm>
            <a:custGeom>
              <a:avLst/>
              <a:gdLst>
                <a:gd name="T0" fmla="*/ 0 w 32"/>
                <a:gd name="T1" fmla="*/ 5 h 25"/>
                <a:gd name="T2" fmla="*/ 4 w 32"/>
                <a:gd name="T3" fmla="*/ 0 h 25"/>
                <a:gd name="T4" fmla="*/ 10 w 32"/>
                <a:gd name="T5" fmla="*/ 2 h 25"/>
                <a:gd name="T6" fmla="*/ 0 w 32"/>
                <a:gd name="T7" fmla="*/ 5 h 25"/>
                <a:gd name="T8" fmla="*/ 0 w 32"/>
                <a:gd name="T9" fmla="*/ 5 h 25"/>
                <a:gd name="T10" fmla="*/ 0 w 32"/>
                <a:gd name="T11" fmla="*/ 5 h 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2"/>
                <a:gd name="T19" fmla="*/ 0 h 25"/>
                <a:gd name="T20" fmla="*/ 32 w 32"/>
                <a:gd name="T21" fmla="*/ 25 h 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2" h="25">
                  <a:moveTo>
                    <a:pt x="0" y="25"/>
                  </a:moveTo>
                  <a:lnTo>
                    <a:pt x="13" y="0"/>
                  </a:lnTo>
                  <a:lnTo>
                    <a:pt x="32" y="11"/>
                  </a:lnTo>
                  <a:lnTo>
                    <a:pt x="0" y="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1" hangingPunct="1"/>
              <a:endParaRPr lang="en-US" sz="1800" dirty="0">
                <a:ln>
                  <a:solidFill>
                    <a:schemeClr val="tx1"/>
                  </a:solidFill>
                </a:ln>
                <a:latin typeface="Calibri" charset="0"/>
                <a:cs typeface="Calibri" charset="0"/>
              </a:endParaRPr>
            </a:p>
          </p:txBody>
        </p:sp>
      </p:grpSp>
      <p:sp>
        <p:nvSpPr>
          <p:cNvPr id="14386" name="Freeform 62"/>
          <p:cNvSpPr>
            <a:spLocks/>
          </p:cNvSpPr>
          <p:nvPr/>
        </p:nvSpPr>
        <p:spPr bwMode="auto">
          <a:xfrm>
            <a:off x="8077917" y="2035176"/>
            <a:ext cx="192324" cy="414338"/>
          </a:xfrm>
          <a:custGeom>
            <a:avLst/>
            <a:gdLst>
              <a:gd name="T0" fmla="*/ 2147483647 w 177"/>
              <a:gd name="T1" fmla="*/ 2147483647 h 338"/>
              <a:gd name="T2" fmla="*/ 2147483647 w 177"/>
              <a:gd name="T3" fmla="*/ 2147483647 h 338"/>
              <a:gd name="T4" fmla="*/ 2147483647 w 177"/>
              <a:gd name="T5" fmla="*/ 2147483647 h 338"/>
              <a:gd name="T6" fmla="*/ 2147483647 w 177"/>
              <a:gd name="T7" fmla="*/ 2147483647 h 338"/>
              <a:gd name="T8" fmla="*/ 2147483647 w 177"/>
              <a:gd name="T9" fmla="*/ 2147483647 h 338"/>
              <a:gd name="T10" fmla="*/ 2147483647 w 177"/>
              <a:gd name="T11" fmla="*/ 2147483647 h 338"/>
              <a:gd name="T12" fmla="*/ 2147483647 w 177"/>
              <a:gd name="T13" fmla="*/ 0 h 338"/>
              <a:gd name="T14" fmla="*/ 0 w 177"/>
              <a:gd name="T15" fmla="*/ 2147483647 h 338"/>
              <a:gd name="T16" fmla="*/ 2147483647 w 177"/>
              <a:gd name="T17" fmla="*/ 2147483647 h 338"/>
              <a:gd name="T18" fmla="*/ 2147483647 w 177"/>
              <a:gd name="T19" fmla="*/ 2147483647 h 33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77"/>
              <a:gd name="T31" fmla="*/ 0 h 338"/>
              <a:gd name="T32" fmla="*/ 177 w 177"/>
              <a:gd name="T33" fmla="*/ 338 h 33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77" h="338">
                <a:moveTo>
                  <a:pt x="29" y="139"/>
                </a:moveTo>
                <a:lnTo>
                  <a:pt x="37" y="199"/>
                </a:lnTo>
                <a:lnTo>
                  <a:pt x="80" y="338"/>
                </a:lnTo>
                <a:lnTo>
                  <a:pt x="160" y="321"/>
                </a:lnTo>
                <a:lnTo>
                  <a:pt x="154" y="123"/>
                </a:lnTo>
                <a:lnTo>
                  <a:pt x="173" y="83"/>
                </a:lnTo>
                <a:lnTo>
                  <a:pt x="177" y="0"/>
                </a:lnTo>
                <a:lnTo>
                  <a:pt x="0" y="42"/>
                </a:lnTo>
                <a:lnTo>
                  <a:pt x="29" y="139"/>
                </a:ln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387" name="Freeform 63"/>
          <p:cNvSpPr>
            <a:spLocks/>
          </p:cNvSpPr>
          <p:nvPr/>
        </p:nvSpPr>
        <p:spPr bwMode="auto">
          <a:xfrm>
            <a:off x="8246692" y="1973264"/>
            <a:ext cx="177933" cy="457200"/>
          </a:xfrm>
          <a:custGeom>
            <a:avLst/>
            <a:gdLst>
              <a:gd name="T0" fmla="*/ 0 w 164"/>
              <a:gd name="T1" fmla="*/ 2147483647 h 371"/>
              <a:gd name="T2" fmla="*/ 2147483647 w 164"/>
              <a:gd name="T3" fmla="*/ 2147483647 h 371"/>
              <a:gd name="T4" fmla="*/ 2147483647 w 164"/>
              <a:gd name="T5" fmla="*/ 2147483647 h 371"/>
              <a:gd name="T6" fmla="*/ 2147483647 w 164"/>
              <a:gd name="T7" fmla="*/ 2147483647 h 371"/>
              <a:gd name="T8" fmla="*/ 2147483647 w 164"/>
              <a:gd name="T9" fmla="*/ 0 h 371"/>
              <a:gd name="T10" fmla="*/ 2147483647 w 164"/>
              <a:gd name="T11" fmla="*/ 2147483647 h 371"/>
              <a:gd name="T12" fmla="*/ 2147483647 w 164"/>
              <a:gd name="T13" fmla="*/ 2147483647 h 371"/>
              <a:gd name="T14" fmla="*/ 2147483647 w 164"/>
              <a:gd name="T15" fmla="*/ 2147483647 h 371"/>
              <a:gd name="T16" fmla="*/ 2147483647 w 164"/>
              <a:gd name="T17" fmla="*/ 2147483647 h 371"/>
              <a:gd name="T18" fmla="*/ 2147483647 w 164"/>
              <a:gd name="T19" fmla="*/ 2147483647 h 371"/>
              <a:gd name="T20" fmla="*/ 0 w 164"/>
              <a:gd name="T21" fmla="*/ 2147483647 h 371"/>
              <a:gd name="T22" fmla="*/ 0 w 164"/>
              <a:gd name="T23" fmla="*/ 2147483647 h 37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64"/>
              <a:gd name="T37" fmla="*/ 0 h 371"/>
              <a:gd name="T38" fmla="*/ 164 w 164"/>
              <a:gd name="T39" fmla="*/ 371 h 37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64" h="371">
                <a:moveTo>
                  <a:pt x="0" y="173"/>
                </a:moveTo>
                <a:lnTo>
                  <a:pt x="19" y="133"/>
                </a:lnTo>
                <a:lnTo>
                  <a:pt x="23" y="50"/>
                </a:lnTo>
                <a:lnTo>
                  <a:pt x="21" y="18"/>
                </a:lnTo>
                <a:lnTo>
                  <a:pt x="54" y="0"/>
                </a:lnTo>
                <a:lnTo>
                  <a:pt x="128" y="232"/>
                </a:lnTo>
                <a:lnTo>
                  <a:pt x="164" y="282"/>
                </a:lnTo>
                <a:lnTo>
                  <a:pt x="162" y="314"/>
                </a:lnTo>
                <a:lnTo>
                  <a:pt x="128" y="339"/>
                </a:lnTo>
                <a:lnTo>
                  <a:pt x="6" y="371"/>
                </a:lnTo>
                <a:lnTo>
                  <a:pt x="0" y="173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xtLst/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4388" name="Freeform 64"/>
          <p:cNvSpPr>
            <a:spLocks/>
          </p:cNvSpPr>
          <p:nvPr/>
        </p:nvSpPr>
        <p:spPr bwMode="auto">
          <a:xfrm>
            <a:off x="8304258" y="1566864"/>
            <a:ext cx="439599" cy="752475"/>
          </a:xfrm>
          <a:custGeom>
            <a:avLst/>
            <a:gdLst>
              <a:gd name="T0" fmla="*/ 0 w 399"/>
              <a:gd name="T1" fmla="*/ 2147483647 h 612"/>
              <a:gd name="T2" fmla="*/ 2147483647 w 399"/>
              <a:gd name="T3" fmla="*/ 2147483647 h 612"/>
              <a:gd name="T4" fmla="*/ 2147483647 w 399"/>
              <a:gd name="T5" fmla="*/ 2147483647 h 612"/>
              <a:gd name="T6" fmla="*/ 2147483647 w 399"/>
              <a:gd name="T7" fmla="*/ 2147483647 h 612"/>
              <a:gd name="T8" fmla="*/ 2147483647 w 399"/>
              <a:gd name="T9" fmla="*/ 2147483647 h 612"/>
              <a:gd name="T10" fmla="*/ 2147483647 w 399"/>
              <a:gd name="T11" fmla="*/ 2147483647 h 612"/>
              <a:gd name="T12" fmla="*/ 2147483647 w 399"/>
              <a:gd name="T13" fmla="*/ 2147483647 h 612"/>
              <a:gd name="T14" fmla="*/ 2147483647 w 399"/>
              <a:gd name="T15" fmla="*/ 2147483647 h 612"/>
              <a:gd name="T16" fmla="*/ 2147483647 w 399"/>
              <a:gd name="T17" fmla="*/ 2147483647 h 612"/>
              <a:gd name="T18" fmla="*/ 2147483647 w 399"/>
              <a:gd name="T19" fmla="*/ 0 h 612"/>
              <a:gd name="T20" fmla="*/ 2147483647 w 399"/>
              <a:gd name="T21" fmla="*/ 2147483647 h 612"/>
              <a:gd name="T22" fmla="*/ 2147483647 w 399"/>
              <a:gd name="T23" fmla="*/ 2147483647 h 612"/>
              <a:gd name="T24" fmla="*/ 2147483647 w 399"/>
              <a:gd name="T25" fmla="*/ 2147483647 h 612"/>
              <a:gd name="T26" fmla="*/ 2147483647 w 399"/>
              <a:gd name="T27" fmla="*/ 2147483647 h 612"/>
              <a:gd name="T28" fmla="*/ 2147483647 w 399"/>
              <a:gd name="T29" fmla="*/ 2147483647 h 612"/>
              <a:gd name="T30" fmla="*/ 2147483647 w 399"/>
              <a:gd name="T31" fmla="*/ 2147483647 h 612"/>
              <a:gd name="T32" fmla="*/ 2147483647 w 399"/>
              <a:gd name="T33" fmla="*/ 2147483647 h 612"/>
              <a:gd name="T34" fmla="*/ 2147483647 w 399"/>
              <a:gd name="T35" fmla="*/ 2147483647 h 612"/>
              <a:gd name="T36" fmla="*/ 2147483647 w 399"/>
              <a:gd name="T37" fmla="*/ 2147483647 h 612"/>
              <a:gd name="T38" fmla="*/ 2147483647 w 399"/>
              <a:gd name="T39" fmla="*/ 2147483647 h 612"/>
              <a:gd name="T40" fmla="*/ 2147483647 w 399"/>
              <a:gd name="T41" fmla="*/ 2147483647 h 612"/>
              <a:gd name="T42" fmla="*/ 2147483647 w 399"/>
              <a:gd name="T43" fmla="*/ 2147483647 h 612"/>
              <a:gd name="T44" fmla="*/ 2147483647 w 399"/>
              <a:gd name="T45" fmla="*/ 2147483647 h 612"/>
              <a:gd name="T46" fmla="*/ 2147483647 w 399"/>
              <a:gd name="T47" fmla="*/ 2147483647 h 612"/>
              <a:gd name="T48" fmla="*/ 2147483647 w 399"/>
              <a:gd name="T49" fmla="*/ 2147483647 h 612"/>
              <a:gd name="T50" fmla="*/ 2147483647 w 399"/>
              <a:gd name="T51" fmla="*/ 2147483647 h 612"/>
              <a:gd name="T52" fmla="*/ 2147483647 w 399"/>
              <a:gd name="T53" fmla="*/ 2147483647 h 612"/>
              <a:gd name="T54" fmla="*/ 2147483647 w 399"/>
              <a:gd name="T55" fmla="*/ 2147483647 h 612"/>
              <a:gd name="T56" fmla="*/ 2147483647 w 399"/>
              <a:gd name="T57" fmla="*/ 2147483647 h 612"/>
              <a:gd name="T58" fmla="*/ 2147483647 w 399"/>
              <a:gd name="T59" fmla="*/ 2147483647 h 612"/>
              <a:gd name="T60" fmla="*/ 2147483647 w 399"/>
              <a:gd name="T61" fmla="*/ 2147483647 h 612"/>
              <a:gd name="T62" fmla="*/ 2147483647 w 399"/>
              <a:gd name="T63" fmla="*/ 2147483647 h 612"/>
              <a:gd name="T64" fmla="*/ 2147483647 w 399"/>
              <a:gd name="T65" fmla="*/ 2147483647 h 612"/>
              <a:gd name="T66" fmla="*/ 0 w 399"/>
              <a:gd name="T67" fmla="*/ 2147483647 h 612"/>
              <a:gd name="T68" fmla="*/ 0 w 399"/>
              <a:gd name="T69" fmla="*/ 2147483647 h 61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99"/>
              <a:gd name="T106" fmla="*/ 0 h 612"/>
              <a:gd name="T107" fmla="*/ 399 w 399"/>
              <a:gd name="T108" fmla="*/ 612 h 61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99" h="612">
                <a:moveTo>
                  <a:pt x="0" y="330"/>
                </a:moveTo>
                <a:lnTo>
                  <a:pt x="23" y="332"/>
                </a:lnTo>
                <a:lnTo>
                  <a:pt x="24" y="292"/>
                </a:lnTo>
                <a:lnTo>
                  <a:pt x="53" y="237"/>
                </a:lnTo>
                <a:lnTo>
                  <a:pt x="40" y="197"/>
                </a:lnTo>
                <a:lnTo>
                  <a:pt x="97" y="5"/>
                </a:lnTo>
                <a:lnTo>
                  <a:pt x="108" y="5"/>
                </a:lnTo>
                <a:lnTo>
                  <a:pt x="114" y="30"/>
                </a:lnTo>
                <a:lnTo>
                  <a:pt x="171" y="9"/>
                </a:lnTo>
                <a:lnTo>
                  <a:pt x="173" y="0"/>
                </a:lnTo>
                <a:lnTo>
                  <a:pt x="218" y="9"/>
                </a:lnTo>
                <a:lnTo>
                  <a:pt x="293" y="199"/>
                </a:lnTo>
                <a:lnTo>
                  <a:pt x="327" y="201"/>
                </a:lnTo>
                <a:lnTo>
                  <a:pt x="388" y="271"/>
                </a:lnTo>
                <a:lnTo>
                  <a:pt x="380" y="285"/>
                </a:lnTo>
                <a:lnTo>
                  <a:pt x="399" y="285"/>
                </a:lnTo>
                <a:lnTo>
                  <a:pt x="386" y="319"/>
                </a:lnTo>
                <a:lnTo>
                  <a:pt x="355" y="340"/>
                </a:lnTo>
                <a:lnTo>
                  <a:pt x="319" y="359"/>
                </a:lnTo>
                <a:lnTo>
                  <a:pt x="315" y="382"/>
                </a:lnTo>
                <a:lnTo>
                  <a:pt x="298" y="361"/>
                </a:lnTo>
                <a:lnTo>
                  <a:pt x="266" y="386"/>
                </a:lnTo>
                <a:lnTo>
                  <a:pt x="253" y="386"/>
                </a:lnTo>
                <a:lnTo>
                  <a:pt x="239" y="370"/>
                </a:lnTo>
                <a:lnTo>
                  <a:pt x="232" y="444"/>
                </a:lnTo>
                <a:lnTo>
                  <a:pt x="203" y="456"/>
                </a:lnTo>
                <a:lnTo>
                  <a:pt x="190" y="484"/>
                </a:lnTo>
                <a:lnTo>
                  <a:pt x="173" y="484"/>
                </a:lnTo>
                <a:lnTo>
                  <a:pt x="133" y="526"/>
                </a:lnTo>
                <a:lnTo>
                  <a:pt x="131" y="560"/>
                </a:lnTo>
                <a:lnTo>
                  <a:pt x="121" y="574"/>
                </a:lnTo>
                <a:lnTo>
                  <a:pt x="110" y="612"/>
                </a:lnTo>
                <a:lnTo>
                  <a:pt x="74" y="562"/>
                </a:lnTo>
                <a:lnTo>
                  <a:pt x="0" y="33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grpSp>
        <p:nvGrpSpPr>
          <p:cNvPr id="14389" name="Group 65"/>
          <p:cNvGrpSpPr>
            <a:grpSpLocks/>
          </p:cNvGrpSpPr>
          <p:nvPr/>
        </p:nvGrpSpPr>
        <p:grpSpPr bwMode="auto">
          <a:xfrm>
            <a:off x="6744730" y="4597401"/>
            <a:ext cx="1091146" cy="981075"/>
            <a:chOff x="3800" y="2694"/>
            <a:chExt cx="834" cy="618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4469" name="Freeform 66"/>
            <p:cNvSpPr>
              <a:spLocks/>
            </p:cNvSpPr>
            <p:nvPr/>
          </p:nvSpPr>
          <p:spPr bwMode="auto">
            <a:xfrm>
              <a:off x="3800" y="2694"/>
              <a:ext cx="834" cy="565"/>
            </a:xfrm>
            <a:custGeom>
              <a:avLst/>
              <a:gdLst>
                <a:gd name="T0" fmla="*/ 0 w 993"/>
                <a:gd name="T1" fmla="*/ 12 h 730"/>
                <a:gd name="T2" fmla="*/ 8 w 993"/>
                <a:gd name="T3" fmla="*/ 15 h 730"/>
                <a:gd name="T4" fmla="*/ 8 w 993"/>
                <a:gd name="T5" fmla="*/ 19 h 730"/>
                <a:gd name="T6" fmla="*/ 10 w 993"/>
                <a:gd name="T7" fmla="*/ 20 h 730"/>
                <a:gd name="T8" fmla="*/ 7 w 993"/>
                <a:gd name="T9" fmla="*/ 23 h 730"/>
                <a:gd name="T10" fmla="*/ 40 w 993"/>
                <a:gd name="T11" fmla="*/ 17 h 730"/>
                <a:gd name="T12" fmla="*/ 85 w 993"/>
                <a:gd name="T13" fmla="*/ 33 h 730"/>
                <a:gd name="T14" fmla="*/ 120 w 993"/>
                <a:gd name="T15" fmla="*/ 22 h 730"/>
                <a:gd name="T16" fmla="*/ 141 w 993"/>
                <a:gd name="T17" fmla="*/ 24 h 730"/>
                <a:gd name="T18" fmla="*/ 167 w 993"/>
                <a:gd name="T19" fmla="*/ 39 h 730"/>
                <a:gd name="T20" fmla="*/ 176 w 993"/>
                <a:gd name="T21" fmla="*/ 39 h 730"/>
                <a:gd name="T22" fmla="*/ 185 w 993"/>
                <a:gd name="T23" fmla="*/ 49 h 730"/>
                <a:gd name="T24" fmla="*/ 183 w 993"/>
                <a:gd name="T25" fmla="*/ 68 h 730"/>
                <a:gd name="T26" fmla="*/ 189 w 993"/>
                <a:gd name="T27" fmla="*/ 70 h 730"/>
                <a:gd name="T28" fmla="*/ 191 w 993"/>
                <a:gd name="T29" fmla="*/ 67 h 730"/>
                <a:gd name="T30" fmla="*/ 198 w 993"/>
                <a:gd name="T31" fmla="*/ 67 h 730"/>
                <a:gd name="T32" fmla="*/ 191 w 993"/>
                <a:gd name="T33" fmla="*/ 76 h 730"/>
                <a:gd name="T34" fmla="*/ 213 w 993"/>
                <a:gd name="T35" fmla="*/ 89 h 730"/>
                <a:gd name="T36" fmla="*/ 217 w 993"/>
                <a:gd name="T37" fmla="*/ 85 h 730"/>
                <a:gd name="T38" fmla="*/ 218 w 993"/>
                <a:gd name="T39" fmla="*/ 94 h 730"/>
                <a:gd name="T40" fmla="*/ 225 w 993"/>
                <a:gd name="T41" fmla="*/ 96 h 730"/>
                <a:gd name="T42" fmla="*/ 233 w 993"/>
                <a:gd name="T43" fmla="*/ 106 h 730"/>
                <a:gd name="T44" fmla="*/ 240 w 993"/>
                <a:gd name="T45" fmla="*/ 106 h 730"/>
                <a:gd name="T46" fmla="*/ 258 w 993"/>
                <a:gd name="T47" fmla="*/ 117 h 730"/>
                <a:gd name="T48" fmla="*/ 266 w 993"/>
                <a:gd name="T49" fmla="*/ 118 h 730"/>
                <a:gd name="T50" fmla="*/ 266 w 993"/>
                <a:gd name="T51" fmla="*/ 118 h 730"/>
                <a:gd name="T52" fmla="*/ 260 w 993"/>
                <a:gd name="T53" fmla="*/ 122 h 730"/>
                <a:gd name="T54" fmla="*/ 275 w 993"/>
                <a:gd name="T55" fmla="*/ 120 h 730"/>
                <a:gd name="T56" fmla="*/ 284 w 993"/>
                <a:gd name="T57" fmla="*/ 118 h 730"/>
                <a:gd name="T58" fmla="*/ 291 w 993"/>
                <a:gd name="T59" fmla="*/ 104 h 730"/>
                <a:gd name="T60" fmla="*/ 293 w 993"/>
                <a:gd name="T61" fmla="*/ 104 h 730"/>
                <a:gd name="T62" fmla="*/ 291 w 993"/>
                <a:gd name="T63" fmla="*/ 85 h 730"/>
                <a:gd name="T64" fmla="*/ 286 w 993"/>
                <a:gd name="T65" fmla="*/ 79 h 730"/>
                <a:gd name="T66" fmla="*/ 254 w 993"/>
                <a:gd name="T67" fmla="*/ 51 h 730"/>
                <a:gd name="T68" fmla="*/ 231 w 993"/>
                <a:gd name="T69" fmla="*/ 24 h 730"/>
                <a:gd name="T70" fmla="*/ 216 w 993"/>
                <a:gd name="T71" fmla="*/ 2 h 730"/>
                <a:gd name="T72" fmla="*/ 212 w 993"/>
                <a:gd name="T73" fmla="*/ 2 h 730"/>
                <a:gd name="T74" fmla="*/ 198 w 993"/>
                <a:gd name="T75" fmla="*/ 0 h 730"/>
                <a:gd name="T76" fmla="*/ 194 w 993"/>
                <a:gd name="T77" fmla="*/ 2 h 730"/>
                <a:gd name="T78" fmla="*/ 196 w 993"/>
                <a:gd name="T79" fmla="*/ 10 h 730"/>
                <a:gd name="T80" fmla="*/ 191 w 993"/>
                <a:gd name="T81" fmla="*/ 10 h 730"/>
                <a:gd name="T82" fmla="*/ 190 w 993"/>
                <a:gd name="T83" fmla="*/ 6 h 730"/>
                <a:gd name="T84" fmla="*/ 97 w 993"/>
                <a:gd name="T85" fmla="*/ 9 h 730"/>
                <a:gd name="T86" fmla="*/ 91 w 993"/>
                <a:gd name="T87" fmla="*/ 3 h 730"/>
                <a:gd name="T88" fmla="*/ 2 w 993"/>
                <a:gd name="T89" fmla="*/ 8 h 730"/>
                <a:gd name="T90" fmla="*/ 0 w 993"/>
                <a:gd name="T91" fmla="*/ 12 h 730"/>
                <a:gd name="T92" fmla="*/ 0 w 993"/>
                <a:gd name="T93" fmla="*/ 12 h 73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993"/>
                <a:gd name="T142" fmla="*/ 0 h 730"/>
                <a:gd name="T143" fmla="*/ 993 w 993"/>
                <a:gd name="T144" fmla="*/ 730 h 73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993" h="730">
                  <a:moveTo>
                    <a:pt x="0" y="70"/>
                  </a:moveTo>
                  <a:lnTo>
                    <a:pt x="29" y="95"/>
                  </a:lnTo>
                  <a:lnTo>
                    <a:pt x="25" y="112"/>
                  </a:lnTo>
                  <a:lnTo>
                    <a:pt x="33" y="122"/>
                  </a:lnTo>
                  <a:lnTo>
                    <a:pt x="21" y="141"/>
                  </a:lnTo>
                  <a:lnTo>
                    <a:pt x="137" y="101"/>
                  </a:lnTo>
                  <a:lnTo>
                    <a:pt x="286" y="194"/>
                  </a:lnTo>
                  <a:lnTo>
                    <a:pt x="407" y="129"/>
                  </a:lnTo>
                  <a:lnTo>
                    <a:pt x="478" y="144"/>
                  </a:lnTo>
                  <a:lnTo>
                    <a:pt x="567" y="232"/>
                  </a:lnTo>
                  <a:lnTo>
                    <a:pt x="597" y="232"/>
                  </a:lnTo>
                  <a:lnTo>
                    <a:pt x="628" y="293"/>
                  </a:lnTo>
                  <a:lnTo>
                    <a:pt x="620" y="409"/>
                  </a:lnTo>
                  <a:lnTo>
                    <a:pt x="641" y="422"/>
                  </a:lnTo>
                  <a:lnTo>
                    <a:pt x="645" y="401"/>
                  </a:lnTo>
                  <a:lnTo>
                    <a:pt x="673" y="401"/>
                  </a:lnTo>
                  <a:lnTo>
                    <a:pt x="645" y="456"/>
                  </a:lnTo>
                  <a:lnTo>
                    <a:pt x="721" y="532"/>
                  </a:lnTo>
                  <a:lnTo>
                    <a:pt x="732" y="509"/>
                  </a:lnTo>
                  <a:lnTo>
                    <a:pt x="738" y="564"/>
                  </a:lnTo>
                  <a:lnTo>
                    <a:pt x="763" y="576"/>
                  </a:lnTo>
                  <a:lnTo>
                    <a:pt x="789" y="640"/>
                  </a:lnTo>
                  <a:lnTo>
                    <a:pt x="814" y="640"/>
                  </a:lnTo>
                  <a:lnTo>
                    <a:pt x="873" y="701"/>
                  </a:lnTo>
                  <a:lnTo>
                    <a:pt x="905" y="705"/>
                  </a:lnTo>
                  <a:lnTo>
                    <a:pt x="905" y="715"/>
                  </a:lnTo>
                  <a:lnTo>
                    <a:pt x="883" y="730"/>
                  </a:lnTo>
                  <a:lnTo>
                    <a:pt x="934" y="724"/>
                  </a:lnTo>
                  <a:lnTo>
                    <a:pt x="966" y="709"/>
                  </a:lnTo>
                  <a:lnTo>
                    <a:pt x="983" y="625"/>
                  </a:lnTo>
                  <a:lnTo>
                    <a:pt x="993" y="629"/>
                  </a:lnTo>
                  <a:lnTo>
                    <a:pt x="983" y="511"/>
                  </a:lnTo>
                  <a:lnTo>
                    <a:pt x="972" y="477"/>
                  </a:lnTo>
                  <a:lnTo>
                    <a:pt x="865" y="306"/>
                  </a:lnTo>
                  <a:lnTo>
                    <a:pt x="782" y="144"/>
                  </a:lnTo>
                  <a:lnTo>
                    <a:pt x="730" y="11"/>
                  </a:lnTo>
                  <a:lnTo>
                    <a:pt x="717" y="7"/>
                  </a:lnTo>
                  <a:lnTo>
                    <a:pt x="672" y="0"/>
                  </a:lnTo>
                  <a:lnTo>
                    <a:pt x="658" y="13"/>
                  </a:lnTo>
                  <a:lnTo>
                    <a:pt x="666" y="63"/>
                  </a:lnTo>
                  <a:lnTo>
                    <a:pt x="647" y="61"/>
                  </a:lnTo>
                  <a:lnTo>
                    <a:pt x="643" y="38"/>
                  </a:lnTo>
                  <a:lnTo>
                    <a:pt x="327" y="57"/>
                  </a:lnTo>
                  <a:lnTo>
                    <a:pt x="307" y="21"/>
                  </a:lnTo>
                  <a:lnTo>
                    <a:pt x="2" y="47"/>
                  </a:lnTo>
                  <a:lnTo>
                    <a:pt x="0" y="7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4470" name="Freeform 67"/>
            <p:cNvSpPr>
              <a:spLocks/>
            </p:cNvSpPr>
            <p:nvPr/>
          </p:nvSpPr>
          <p:spPr bwMode="auto">
            <a:xfrm>
              <a:off x="4541" y="3276"/>
              <a:ext cx="59" cy="36"/>
            </a:xfrm>
            <a:custGeom>
              <a:avLst/>
              <a:gdLst>
                <a:gd name="T0" fmla="*/ 3 w 68"/>
                <a:gd name="T1" fmla="*/ 9 h 45"/>
                <a:gd name="T2" fmla="*/ 25 w 68"/>
                <a:gd name="T3" fmla="*/ 0 h 45"/>
                <a:gd name="T4" fmla="*/ 0 w 68"/>
                <a:gd name="T5" fmla="*/ 9 h 45"/>
                <a:gd name="T6" fmla="*/ 3 w 68"/>
                <a:gd name="T7" fmla="*/ 9 h 45"/>
                <a:gd name="T8" fmla="*/ 3 w 68"/>
                <a:gd name="T9" fmla="*/ 9 h 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8"/>
                <a:gd name="T16" fmla="*/ 0 h 45"/>
                <a:gd name="T17" fmla="*/ 68 w 68"/>
                <a:gd name="T18" fmla="*/ 45 h 4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8" h="45">
                  <a:moveTo>
                    <a:pt x="5" y="45"/>
                  </a:moveTo>
                  <a:lnTo>
                    <a:pt x="68" y="0"/>
                  </a:lnTo>
                  <a:lnTo>
                    <a:pt x="0" y="40"/>
                  </a:lnTo>
                  <a:lnTo>
                    <a:pt x="5" y="4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4471" name="Freeform 68"/>
            <p:cNvSpPr>
              <a:spLocks/>
            </p:cNvSpPr>
            <p:nvPr/>
          </p:nvSpPr>
          <p:spPr bwMode="auto">
            <a:xfrm>
              <a:off x="4600" y="3244"/>
              <a:ext cx="17" cy="31"/>
            </a:xfrm>
            <a:custGeom>
              <a:avLst/>
              <a:gdLst>
                <a:gd name="T0" fmla="*/ 4 w 19"/>
                <a:gd name="T1" fmla="*/ 7 h 40"/>
                <a:gd name="T2" fmla="*/ 6 w 19"/>
                <a:gd name="T3" fmla="*/ 5 h 40"/>
                <a:gd name="T4" fmla="*/ 9 w 19"/>
                <a:gd name="T5" fmla="*/ 0 h 40"/>
                <a:gd name="T6" fmla="*/ 4 w 19"/>
                <a:gd name="T7" fmla="*/ 4 h 40"/>
                <a:gd name="T8" fmla="*/ 0 w 19"/>
                <a:gd name="T9" fmla="*/ 6 h 40"/>
                <a:gd name="T10" fmla="*/ 4 w 19"/>
                <a:gd name="T11" fmla="*/ 7 h 40"/>
                <a:gd name="T12" fmla="*/ 4 w 19"/>
                <a:gd name="T13" fmla="*/ 7 h 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40"/>
                <a:gd name="T23" fmla="*/ 19 w 19"/>
                <a:gd name="T24" fmla="*/ 40 h 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40">
                  <a:moveTo>
                    <a:pt x="6" y="40"/>
                  </a:moveTo>
                  <a:lnTo>
                    <a:pt x="13" y="28"/>
                  </a:lnTo>
                  <a:lnTo>
                    <a:pt x="19" y="0"/>
                  </a:lnTo>
                  <a:lnTo>
                    <a:pt x="9" y="26"/>
                  </a:lnTo>
                  <a:lnTo>
                    <a:pt x="0" y="36"/>
                  </a:lnTo>
                  <a:lnTo>
                    <a:pt x="6" y="40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4472" name="Freeform 69"/>
            <p:cNvSpPr>
              <a:spLocks/>
            </p:cNvSpPr>
            <p:nvPr/>
          </p:nvSpPr>
          <p:spPr bwMode="auto">
            <a:xfrm>
              <a:off x="4576" y="3223"/>
              <a:ext cx="17" cy="30"/>
            </a:xfrm>
            <a:custGeom>
              <a:avLst/>
              <a:gdLst>
                <a:gd name="T0" fmla="*/ 4 w 19"/>
                <a:gd name="T1" fmla="*/ 7 h 38"/>
                <a:gd name="T2" fmla="*/ 8 w 19"/>
                <a:gd name="T3" fmla="*/ 6 h 38"/>
                <a:gd name="T4" fmla="*/ 9 w 19"/>
                <a:gd name="T5" fmla="*/ 0 h 38"/>
                <a:gd name="T6" fmla="*/ 4 w 19"/>
                <a:gd name="T7" fmla="*/ 5 h 38"/>
                <a:gd name="T8" fmla="*/ 0 w 19"/>
                <a:gd name="T9" fmla="*/ 6 h 38"/>
                <a:gd name="T10" fmla="*/ 4 w 19"/>
                <a:gd name="T11" fmla="*/ 7 h 38"/>
                <a:gd name="T12" fmla="*/ 4 w 19"/>
                <a:gd name="T13" fmla="*/ 7 h 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9"/>
                <a:gd name="T22" fmla="*/ 0 h 38"/>
                <a:gd name="T23" fmla="*/ 19 w 19"/>
                <a:gd name="T24" fmla="*/ 38 h 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9" h="38">
                  <a:moveTo>
                    <a:pt x="6" y="38"/>
                  </a:moveTo>
                  <a:lnTo>
                    <a:pt x="16" y="29"/>
                  </a:lnTo>
                  <a:lnTo>
                    <a:pt x="19" y="0"/>
                  </a:lnTo>
                  <a:lnTo>
                    <a:pt x="10" y="27"/>
                  </a:lnTo>
                  <a:lnTo>
                    <a:pt x="0" y="34"/>
                  </a:lnTo>
                  <a:lnTo>
                    <a:pt x="6" y="38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</p:grpSp>
      <p:sp>
        <p:nvSpPr>
          <p:cNvPr id="14391" name="Text Box 80"/>
          <p:cNvSpPr txBox="1">
            <a:spLocks noChangeArrowheads="1"/>
          </p:cNvSpPr>
          <p:nvPr/>
        </p:nvSpPr>
        <p:spPr bwMode="auto">
          <a:xfrm>
            <a:off x="7425061" y="48926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FL</a:t>
            </a:r>
          </a:p>
        </p:txBody>
      </p:sp>
      <p:sp>
        <p:nvSpPr>
          <p:cNvPr id="14392" name="Text Box 81"/>
          <p:cNvSpPr txBox="1">
            <a:spLocks noChangeArrowheads="1"/>
          </p:cNvSpPr>
          <p:nvPr/>
        </p:nvSpPr>
        <p:spPr bwMode="auto">
          <a:xfrm>
            <a:off x="7610843" y="3625693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NC</a:t>
            </a:r>
          </a:p>
        </p:txBody>
      </p:sp>
      <p:sp>
        <p:nvSpPr>
          <p:cNvPr id="14393" name="Text Box 82"/>
          <p:cNvSpPr txBox="1">
            <a:spLocks noChangeArrowheads="1"/>
          </p:cNvSpPr>
          <p:nvPr/>
        </p:nvSpPr>
        <p:spPr bwMode="auto">
          <a:xfrm>
            <a:off x="7398894" y="3913808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SC</a:t>
            </a:r>
          </a:p>
        </p:txBody>
      </p:sp>
      <p:sp>
        <p:nvSpPr>
          <p:cNvPr id="14394" name="Text Box 83"/>
          <p:cNvSpPr txBox="1">
            <a:spLocks noChangeArrowheads="1"/>
          </p:cNvSpPr>
          <p:nvPr/>
        </p:nvSpPr>
        <p:spPr bwMode="auto">
          <a:xfrm>
            <a:off x="7111062" y="42068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GA</a:t>
            </a:r>
          </a:p>
        </p:txBody>
      </p:sp>
      <p:sp>
        <p:nvSpPr>
          <p:cNvPr id="14395" name="Text Box 84"/>
          <p:cNvSpPr txBox="1">
            <a:spLocks noChangeArrowheads="1"/>
          </p:cNvSpPr>
          <p:nvPr/>
        </p:nvSpPr>
        <p:spPr bwMode="auto">
          <a:xfrm>
            <a:off x="5917866" y="44354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LA</a:t>
            </a:r>
          </a:p>
        </p:txBody>
      </p:sp>
      <p:sp>
        <p:nvSpPr>
          <p:cNvPr id="14396" name="Text Box 85"/>
          <p:cNvSpPr txBox="1">
            <a:spLocks noChangeArrowheads="1"/>
          </p:cNvSpPr>
          <p:nvPr/>
        </p:nvSpPr>
        <p:spPr bwMode="auto">
          <a:xfrm>
            <a:off x="5101468" y="44354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TX</a:t>
            </a:r>
          </a:p>
        </p:txBody>
      </p:sp>
      <p:sp>
        <p:nvSpPr>
          <p:cNvPr id="14397" name="Text Box 86"/>
          <p:cNvSpPr txBox="1">
            <a:spLocks noChangeArrowheads="1"/>
          </p:cNvSpPr>
          <p:nvPr/>
        </p:nvSpPr>
        <p:spPr bwMode="auto">
          <a:xfrm>
            <a:off x="6671463" y="42068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AL</a:t>
            </a:r>
          </a:p>
        </p:txBody>
      </p:sp>
      <p:sp>
        <p:nvSpPr>
          <p:cNvPr id="14398" name="Text Box 87"/>
          <p:cNvSpPr txBox="1">
            <a:spLocks noChangeArrowheads="1"/>
          </p:cNvSpPr>
          <p:nvPr/>
        </p:nvSpPr>
        <p:spPr bwMode="auto">
          <a:xfrm>
            <a:off x="5917866" y="3873659"/>
            <a:ext cx="373509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AR</a:t>
            </a:r>
          </a:p>
        </p:txBody>
      </p:sp>
      <p:sp>
        <p:nvSpPr>
          <p:cNvPr id="14399" name="Text Box 88"/>
          <p:cNvSpPr txBox="1">
            <a:spLocks noChangeArrowheads="1"/>
          </p:cNvSpPr>
          <p:nvPr/>
        </p:nvSpPr>
        <p:spPr bwMode="auto">
          <a:xfrm>
            <a:off x="5289868" y="32924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KS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00" name="Text Box 89"/>
          <p:cNvSpPr txBox="1">
            <a:spLocks noChangeArrowheads="1"/>
          </p:cNvSpPr>
          <p:nvPr/>
        </p:nvSpPr>
        <p:spPr bwMode="auto">
          <a:xfrm>
            <a:off x="5352668" y="38258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OK</a:t>
            </a:r>
          </a:p>
        </p:txBody>
      </p:sp>
      <p:sp>
        <p:nvSpPr>
          <p:cNvPr id="14401" name="Text Box 90"/>
          <p:cNvSpPr txBox="1">
            <a:spLocks noChangeArrowheads="1"/>
          </p:cNvSpPr>
          <p:nvPr/>
        </p:nvSpPr>
        <p:spPr bwMode="auto">
          <a:xfrm>
            <a:off x="3531473" y="3796586"/>
            <a:ext cx="430441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AZ</a:t>
            </a:r>
          </a:p>
        </p:txBody>
      </p:sp>
      <p:sp>
        <p:nvSpPr>
          <p:cNvPr id="14402" name="Text Box 91"/>
          <p:cNvSpPr txBox="1">
            <a:spLocks noChangeArrowheads="1"/>
          </p:cNvSpPr>
          <p:nvPr/>
        </p:nvSpPr>
        <p:spPr bwMode="auto">
          <a:xfrm>
            <a:off x="6608663" y="37496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TN</a:t>
            </a:r>
          </a:p>
        </p:txBody>
      </p:sp>
      <p:sp>
        <p:nvSpPr>
          <p:cNvPr id="14403" name="Text Box 92"/>
          <p:cNvSpPr txBox="1">
            <a:spLocks noChangeArrowheads="1"/>
          </p:cNvSpPr>
          <p:nvPr/>
        </p:nvSpPr>
        <p:spPr bwMode="auto">
          <a:xfrm>
            <a:off x="6294664" y="42068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MS</a:t>
            </a:r>
          </a:p>
        </p:txBody>
      </p:sp>
      <p:sp>
        <p:nvSpPr>
          <p:cNvPr id="14404" name="Text Box 93"/>
          <p:cNvSpPr txBox="1">
            <a:spLocks noChangeArrowheads="1"/>
          </p:cNvSpPr>
          <p:nvPr/>
        </p:nvSpPr>
        <p:spPr bwMode="auto">
          <a:xfrm>
            <a:off x="3091875" y="28352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NV</a:t>
            </a:r>
          </a:p>
        </p:txBody>
      </p:sp>
      <p:sp>
        <p:nvSpPr>
          <p:cNvPr id="14405" name="Text Box 94"/>
          <p:cNvSpPr txBox="1">
            <a:spLocks noChangeArrowheads="1"/>
          </p:cNvSpPr>
          <p:nvPr/>
        </p:nvSpPr>
        <p:spPr bwMode="auto">
          <a:xfrm>
            <a:off x="3719873" y="30638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UT</a:t>
            </a:r>
          </a:p>
        </p:txBody>
      </p:sp>
      <p:sp>
        <p:nvSpPr>
          <p:cNvPr id="14406" name="Text Box 96"/>
          <p:cNvSpPr txBox="1">
            <a:spLocks noChangeArrowheads="1"/>
          </p:cNvSpPr>
          <p:nvPr/>
        </p:nvSpPr>
        <p:spPr bwMode="auto">
          <a:xfrm>
            <a:off x="4207264" y="3873659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NM</a:t>
            </a:r>
          </a:p>
        </p:txBody>
      </p:sp>
      <p:sp>
        <p:nvSpPr>
          <p:cNvPr id="14407" name="Text Box 97"/>
          <p:cNvSpPr txBox="1">
            <a:spLocks noChangeArrowheads="1"/>
          </p:cNvSpPr>
          <p:nvPr/>
        </p:nvSpPr>
        <p:spPr bwMode="auto">
          <a:xfrm>
            <a:off x="2652276" y="32162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CA</a:t>
            </a:r>
          </a:p>
        </p:txBody>
      </p:sp>
      <p:sp>
        <p:nvSpPr>
          <p:cNvPr id="14408" name="Text Box 98"/>
          <p:cNvSpPr txBox="1">
            <a:spLocks noChangeArrowheads="1"/>
          </p:cNvSpPr>
          <p:nvPr/>
        </p:nvSpPr>
        <p:spPr bwMode="auto">
          <a:xfrm>
            <a:off x="4222271" y="24542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WY</a:t>
            </a:r>
          </a:p>
        </p:txBody>
      </p:sp>
      <p:sp>
        <p:nvSpPr>
          <p:cNvPr id="14409" name="Text Box 99"/>
          <p:cNvSpPr txBox="1">
            <a:spLocks noChangeArrowheads="1"/>
          </p:cNvSpPr>
          <p:nvPr/>
        </p:nvSpPr>
        <p:spPr bwMode="auto">
          <a:xfrm>
            <a:off x="3468674" y="22256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ID</a:t>
            </a:r>
          </a:p>
        </p:txBody>
      </p:sp>
      <p:sp>
        <p:nvSpPr>
          <p:cNvPr id="14410" name="Text Box 100"/>
          <p:cNvSpPr txBox="1">
            <a:spLocks noChangeArrowheads="1"/>
          </p:cNvSpPr>
          <p:nvPr/>
        </p:nvSpPr>
        <p:spPr bwMode="auto">
          <a:xfrm>
            <a:off x="3038284" y="1489076"/>
            <a:ext cx="376799" cy="246221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WA</a:t>
            </a:r>
          </a:p>
        </p:txBody>
      </p:sp>
      <p:sp>
        <p:nvSpPr>
          <p:cNvPr id="14411" name="Text Box 101"/>
          <p:cNvSpPr txBox="1">
            <a:spLocks noChangeArrowheads="1"/>
          </p:cNvSpPr>
          <p:nvPr/>
        </p:nvSpPr>
        <p:spPr bwMode="auto">
          <a:xfrm>
            <a:off x="2840676" y="1997076"/>
            <a:ext cx="439599" cy="246221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latin typeface="Calibri" charset="0"/>
                <a:cs typeface="Calibri" charset="0"/>
              </a:rPr>
              <a:t>OR</a:t>
            </a:r>
          </a:p>
        </p:txBody>
      </p:sp>
      <p:sp>
        <p:nvSpPr>
          <p:cNvPr id="14412" name="Text Box 102"/>
          <p:cNvSpPr txBox="1">
            <a:spLocks noChangeArrowheads="1"/>
          </p:cNvSpPr>
          <p:nvPr/>
        </p:nvSpPr>
        <p:spPr bwMode="auto">
          <a:xfrm>
            <a:off x="5038669" y="1844676"/>
            <a:ext cx="4395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ND</a:t>
            </a:r>
          </a:p>
        </p:txBody>
      </p:sp>
      <p:sp>
        <p:nvSpPr>
          <p:cNvPr id="14413" name="Text Box 103"/>
          <p:cNvSpPr txBox="1">
            <a:spLocks noChangeArrowheads="1"/>
          </p:cNvSpPr>
          <p:nvPr/>
        </p:nvSpPr>
        <p:spPr bwMode="auto">
          <a:xfrm>
            <a:off x="5038669" y="2301876"/>
            <a:ext cx="413225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SD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14" name="Text Box 104"/>
          <p:cNvSpPr txBox="1">
            <a:spLocks noChangeArrowheads="1"/>
          </p:cNvSpPr>
          <p:nvPr/>
        </p:nvSpPr>
        <p:spPr bwMode="auto">
          <a:xfrm>
            <a:off x="5101468" y="2835276"/>
            <a:ext cx="439599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NE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15" name="Text Box 105"/>
          <p:cNvSpPr txBox="1">
            <a:spLocks noChangeArrowheads="1"/>
          </p:cNvSpPr>
          <p:nvPr/>
        </p:nvSpPr>
        <p:spPr bwMode="auto">
          <a:xfrm>
            <a:off x="4096672" y="1768476"/>
            <a:ext cx="439598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MT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16" name="Text Box 108"/>
          <p:cNvSpPr txBox="1">
            <a:spLocks noChangeArrowheads="1"/>
          </p:cNvSpPr>
          <p:nvPr/>
        </p:nvSpPr>
        <p:spPr bwMode="auto">
          <a:xfrm>
            <a:off x="5917866" y="33686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MO</a:t>
            </a:r>
          </a:p>
        </p:txBody>
      </p:sp>
      <p:sp>
        <p:nvSpPr>
          <p:cNvPr id="14417" name="Text Box 109"/>
          <p:cNvSpPr txBox="1">
            <a:spLocks noChangeArrowheads="1"/>
          </p:cNvSpPr>
          <p:nvPr/>
        </p:nvSpPr>
        <p:spPr bwMode="auto">
          <a:xfrm>
            <a:off x="6671463" y="30638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IN</a:t>
            </a:r>
          </a:p>
        </p:txBody>
      </p:sp>
      <p:sp>
        <p:nvSpPr>
          <p:cNvPr id="14418" name="Text Box 110"/>
          <p:cNvSpPr txBox="1">
            <a:spLocks noChangeArrowheads="1"/>
          </p:cNvSpPr>
          <p:nvPr/>
        </p:nvSpPr>
        <p:spPr bwMode="auto">
          <a:xfrm>
            <a:off x="6734263" y="2530476"/>
            <a:ext cx="366332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MI</a:t>
            </a:r>
          </a:p>
        </p:txBody>
      </p:sp>
      <p:sp>
        <p:nvSpPr>
          <p:cNvPr id="14419" name="Text Box 111"/>
          <p:cNvSpPr txBox="1">
            <a:spLocks noChangeArrowheads="1"/>
          </p:cNvSpPr>
          <p:nvPr/>
        </p:nvSpPr>
        <p:spPr bwMode="auto">
          <a:xfrm>
            <a:off x="6163415" y="22764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WI</a:t>
            </a:r>
          </a:p>
        </p:txBody>
      </p:sp>
      <p:sp>
        <p:nvSpPr>
          <p:cNvPr id="14420" name="Text Box 112"/>
          <p:cNvSpPr txBox="1">
            <a:spLocks noChangeArrowheads="1"/>
          </p:cNvSpPr>
          <p:nvPr/>
        </p:nvSpPr>
        <p:spPr bwMode="auto">
          <a:xfrm>
            <a:off x="6294664" y="29876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IL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21" name="Text Box 113"/>
          <p:cNvSpPr txBox="1">
            <a:spLocks noChangeArrowheads="1"/>
          </p:cNvSpPr>
          <p:nvPr/>
        </p:nvSpPr>
        <p:spPr bwMode="auto">
          <a:xfrm>
            <a:off x="8335201" y="1806485"/>
            <a:ext cx="44051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ME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22" name="Text Box 114"/>
          <p:cNvSpPr txBox="1">
            <a:spLocks noChangeArrowheads="1"/>
          </p:cNvSpPr>
          <p:nvPr/>
        </p:nvSpPr>
        <p:spPr bwMode="auto">
          <a:xfrm>
            <a:off x="6985462" y="2911476"/>
            <a:ext cx="412124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OH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23" name="Text Box 115"/>
          <p:cNvSpPr txBox="1">
            <a:spLocks noChangeArrowheads="1"/>
          </p:cNvSpPr>
          <p:nvPr/>
        </p:nvSpPr>
        <p:spPr bwMode="auto">
          <a:xfrm>
            <a:off x="6859863" y="33686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KY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074526" y="5465765"/>
            <a:ext cx="544631" cy="479425"/>
            <a:chOff x="3185708" y="4816476"/>
            <a:chExt cx="544631" cy="492452"/>
          </a:xfrm>
          <a:solidFill>
            <a:schemeClr val="accent1"/>
          </a:solidFill>
        </p:grpSpPr>
        <p:grpSp>
          <p:nvGrpSpPr>
            <p:cNvPr id="14390" name="Group 70"/>
            <p:cNvGrpSpPr>
              <a:grpSpLocks noChangeAspect="1"/>
            </p:cNvGrpSpPr>
            <p:nvPr/>
          </p:nvGrpSpPr>
          <p:grpSpPr bwMode="auto">
            <a:xfrm>
              <a:off x="3217474" y="4816476"/>
              <a:ext cx="512865" cy="479425"/>
              <a:chOff x="1735" y="3474"/>
              <a:chExt cx="860" cy="662"/>
            </a:xfrm>
            <a:grpFill/>
          </p:grpSpPr>
          <p:grpSp>
            <p:nvGrpSpPr>
              <p:cNvPr id="14460" name="Group 71"/>
              <p:cNvGrpSpPr>
                <a:grpSpLocks noChangeAspect="1"/>
              </p:cNvGrpSpPr>
              <p:nvPr/>
            </p:nvGrpSpPr>
            <p:grpSpPr bwMode="auto">
              <a:xfrm>
                <a:off x="1735" y="3474"/>
                <a:ext cx="860" cy="662"/>
                <a:chOff x="1735" y="3474"/>
                <a:chExt cx="860" cy="662"/>
              </a:xfrm>
              <a:grpFill/>
            </p:grpSpPr>
            <p:sp>
              <p:nvSpPr>
                <p:cNvPr id="14462" name="Freeform 72"/>
                <p:cNvSpPr>
                  <a:spLocks noChangeAspect="1"/>
                </p:cNvSpPr>
                <p:nvPr/>
              </p:nvSpPr>
              <p:spPr bwMode="auto">
                <a:xfrm>
                  <a:off x="1735" y="3557"/>
                  <a:ext cx="66" cy="96"/>
                </a:xfrm>
                <a:custGeom>
                  <a:avLst/>
                  <a:gdLst>
                    <a:gd name="T0" fmla="*/ 0 w 66"/>
                    <a:gd name="T1" fmla="*/ 96 h 96"/>
                    <a:gd name="T2" fmla="*/ 0 w 66"/>
                    <a:gd name="T3" fmla="*/ 68 h 96"/>
                    <a:gd name="T4" fmla="*/ 37 w 66"/>
                    <a:gd name="T5" fmla="*/ 0 h 96"/>
                    <a:gd name="T6" fmla="*/ 66 w 66"/>
                    <a:gd name="T7" fmla="*/ 20 h 96"/>
                    <a:gd name="T8" fmla="*/ 34 w 66"/>
                    <a:gd name="T9" fmla="*/ 96 h 96"/>
                    <a:gd name="T10" fmla="*/ 0 w 66"/>
                    <a:gd name="T11" fmla="*/ 96 h 9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66"/>
                    <a:gd name="T19" fmla="*/ 0 h 96"/>
                    <a:gd name="T20" fmla="*/ 66 w 66"/>
                    <a:gd name="T21" fmla="*/ 96 h 9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66" h="96">
                      <a:moveTo>
                        <a:pt x="0" y="96"/>
                      </a:moveTo>
                      <a:lnTo>
                        <a:pt x="0" y="68"/>
                      </a:lnTo>
                      <a:lnTo>
                        <a:pt x="37" y="0"/>
                      </a:lnTo>
                      <a:lnTo>
                        <a:pt x="66" y="20"/>
                      </a:lnTo>
                      <a:lnTo>
                        <a:pt x="34" y="96"/>
                      </a:lnTo>
                      <a:lnTo>
                        <a:pt x="0" y="96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3" name="Freeform 73"/>
                <p:cNvSpPr>
                  <a:spLocks noChangeAspect="1"/>
                </p:cNvSpPr>
                <p:nvPr/>
              </p:nvSpPr>
              <p:spPr bwMode="auto">
                <a:xfrm>
                  <a:off x="1829" y="3474"/>
                  <a:ext cx="124" cy="121"/>
                </a:xfrm>
                <a:custGeom>
                  <a:avLst/>
                  <a:gdLst>
                    <a:gd name="T0" fmla="*/ 27 w 124"/>
                    <a:gd name="T1" fmla="*/ 13 h 121"/>
                    <a:gd name="T2" fmla="*/ 0 w 124"/>
                    <a:gd name="T3" fmla="*/ 72 h 121"/>
                    <a:gd name="T4" fmla="*/ 48 w 124"/>
                    <a:gd name="T5" fmla="*/ 110 h 121"/>
                    <a:gd name="T6" fmla="*/ 103 w 124"/>
                    <a:gd name="T7" fmla="*/ 121 h 121"/>
                    <a:gd name="T8" fmla="*/ 124 w 124"/>
                    <a:gd name="T9" fmla="*/ 73 h 121"/>
                    <a:gd name="T10" fmla="*/ 110 w 124"/>
                    <a:gd name="T11" fmla="*/ 0 h 121"/>
                    <a:gd name="T12" fmla="*/ 27 w 124"/>
                    <a:gd name="T13" fmla="*/ 13 h 12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4"/>
                    <a:gd name="T22" fmla="*/ 0 h 121"/>
                    <a:gd name="T23" fmla="*/ 124 w 124"/>
                    <a:gd name="T24" fmla="*/ 121 h 121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4" h="121">
                      <a:moveTo>
                        <a:pt x="27" y="13"/>
                      </a:moveTo>
                      <a:lnTo>
                        <a:pt x="0" y="72"/>
                      </a:lnTo>
                      <a:lnTo>
                        <a:pt x="48" y="110"/>
                      </a:lnTo>
                      <a:lnTo>
                        <a:pt x="103" y="121"/>
                      </a:lnTo>
                      <a:lnTo>
                        <a:pt x="124" y="73"/>
                      </a:lnTo>
                      <a:lnTo>
                        <a:pt x="110" y="0"/>
                      </a:lnTo>
                      <a:lnTo>
                        <a:pt x="27" y="1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4" name="Freeform 74"/>
                <p:cNvSpPr>
                  <a:spLocks noChangeAspect="1"/>
                </p:cNvSpPr>
                <p:nvPr/>
              </p:nvSpPr>
              <p:spPr bwMode="auto">
                <a:xfrm>
                  <a:off x="1945" y="3557"/>
                  <a:ext cx="184" cy="136"/>
                </a:xfrm>
                <a:custGeom>
                  <a:avLst/>
                  <a:gdLst>
                    <a:gd name="T0" fmla="*/ 0 w 184"/>
                    <a:gd name="T1" fmla="*/ 48 h 136"/>
                    <a:gd name="T2" fmla="*/ 126 w 184"/>
                    <a:gd name="T3" fmla="*/ 0 h 136"/>
                    <a:gd name="T4" fmla="*/ 149 w 184"/>
                    <a:gd name="T5" fmla="*/ 59 h 136"/>
                    <a:gd name="T6" fmla="*/ 173 w 184"/>
                    <a:gd name="T7" fmla="*/ 72 h 136"/>
                    <a:gd name="T8" fmla="*/ 184 w 184"/>
                    <a:gd name="T9" fmla="*/ 120 h 136"/>
                    <a:gd name="T10" fmla="*/ 121 w 184"/>
                    <a:gd name="T11" fmla="*/ 127 h 136"/>
                    <a:gd name="T12" fmla="*/ 76 w 184"/>
                    <a:gd name="T13" fmla="*/ 136 h 136"/>
                    <a:gd name="T14" fmla="*/ 0 w 184"/>
                    <a:gd name="T15" fmla="*/ 48 h 1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84"/>
                    <a:gd name="T25" fmla="*/ 0 h 136"/>
                    <a:gd name="T26" fmla="*/ 184 w 184"/>
                    <a:gd name="T27" fmla="*/ 136 h 1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84" h="136">
                      <a:moveTo>
                        <a:pt x="0" y="48"/>
                      </a:moveTo>
                      <a:lnTo>
                        <a:pt x="126" y="0"/>
                      </a:lnTo>
                      <a:lnTo>
                        <a:pt x="149" y="59"/>
                      </a:lnTo>
                      <a:lnTo>
                        <a:pt x="173" y="72"/>
                      </a:lnTo>
                      <a:lnTo>
                        <a:pt x="184" y="120"/>
                      </a:lnTo>
                      <a:lnTo>
                        <a:pt x="121" y="127"/>
                      </a:lnTo>
                      <a:lnTo>
                        <a:pt x="76" y="136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5" name="Freeform 75"/>
                <p:cNvSpPr>
                  <a:spLocks noChangeAspect="1"/>
                </p:cNvSpPr>
                <p:nvPr/>
              </p:nvSpPr>
              <p:spPr bwMode="auto">
                <a:xfrm>
                  <a:off x="2135" y="3660"/>
                  <a:ext cx="146" cy="72"/>
                </a:xfrm>
                <a:custGeom>
                  <a:avLst/>
                  <a:gdLst>
                    <a:gd name="T0" fmla="*/ 22 w 146"/>
                    <a:gd name="T1" fmla="*/ 3 h 72"/>
                    <a:gd name="T2" fmla="*/ 0 w 146"/>
                    <a:gd name="T3" fmla="*/ 67 h 72"/>
                    <a:gd name="T4" fmla="*/ 38 w 146"/>
                    <a:gd name="T5" fmla="*/ 72 h 72"/>
                    <a:gd name="T6" fmla="*/ 62 w 146"/>
                    <a:gd name="T7" fmla="*/ 57 h 72"/>
                    <a:gd name="T8" fmla="*/ 107 w 146"/>
                    <a:gd name="T9" fmla="*/ 58 h 72"/>
                    <a:gd name="T10" fmla="*/ 146 w 146"/>
                    <a:gd name="T11" fmla="*/ 30 h 72"/>
                    <a:gd name="T12" fmla="*/ 120 w 146"/>
                    <a:gd name="T13" fmla="*/ 20 h 72"/>
                    <a:gd name="T14" fmla="*/ 101 w 146"/>
                    <a:gd name="T15" fmla="*/ 0 h 72"/>
                    <a:gd name="T16" fmla="*/ 22 w 146"/>
                    <a:gd name="T17" fmla="*/ 3 h 7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46"/>
                    <a:gd name="T28" fmla="*/ 0 h 72"/>
                    <a:gd name="T29" fmla="*/ 146 w 146"/>
                    <a:gd name="T30" fmla="*/ 72 h 7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46" h="72">
                      <a:moveTo>
                        <a:pt x="22" y="3"/>
                      </a:moveTo>
                      <a:lnTo>
                        <a:pt x="0" y="67"/>
                      </a:lnTo>
                      <a:lnTo>
                        <a:pt x="38" y="72"/>
                      </a:lnTo>
                      <a:lnTo>
                        <a:pt x="62" y="57"/>
                      </a:lnTo>
                      <a:lnTo>
                        <a:pt x="107" y="58"/>
                      </a:lnTo>
                      <a:lnTo>
                        <a:pt x="146" y="30"/>
                      </a:lnTo>
                      <a:lnTo>
                        <a:pt x="120" y="20"/>
                      </a:lnTo>
                      <a:lnTo>
                        <a:pt x="101" y="0"/>
                      </a:lnTo>
                      <a:lnTo>
                        <a:pt x="22" y="3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6" name="Freeform 76"/>
                <p:cNvSpPr>
                  <a:spLocks noChangeAspect="1"/>
                </p:cNvSpPr>
                <p:nvPr/>
              </p:nvSpPr>
              <p:spPr bwMode="auto">
                <a:xfrm>
                  <a:off x="2178" y="3762"/>
                  <a:ext cx="60" cy="52"/>
                </a:xfrm>
                <a:custGeom>
                  <a:avLst/>
                  <a:gdLst>
                    <a:gd name="T0" fmla="*/ 52 w 60"/>
                    <a:gd name="T1" fmla="*/ 0 h 52"/>
                    <a:gd name="T2" fmla="*/ 0 w 60"/>
                    <a:gd name="T3" fmla="*/ 4 h 52"/>
                    <a:gd name="T4" fmla="*/ 9 w 60"/>
                    <a:gd name="T5" fmla="*/ 52 h 52"/>
                    <a:gd name="T6" fmla="*/ 60 w 60"/>
                    <a:gd name="T7" fmla="*/ 40 h 52"/>
                    <a:gd name="T8" fmla="*/ 52 w 60"/>
                    <a:gd name="T9" fmla="*/ 0 h 5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60"/>
                    <a:gd name="T16" fmla="*/ 0 h 52"/>
                    <a:gd name="T17" fmla="*/ 60 w 60"/>
                    <a:gd name="T18" fmla="*/ 52 h 5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60" h="52">
                      <a:moveTo>
                        <a:pt x="52" y="0"/>
                      </a:moveTo>
                      <a:lnTo>
                        <a:pt x="0" y="4"/>
                      </a:lnTo>
                      <a:lnTo>
                        <a:pt x="9" y="52"/>
                      </a:lnTo>
                      <a:lnTo>
                        <a:pt x="60" y="4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7" name="Freeform 77"/>
                <p:cNvSpPr>
                  <a:spLocks noChangeAspect="1"/>
                </p:cNvSpPr>
                <p:nvPr/>
              </p:nvSpPr>
              <p:spPr bwMode="auto">
                <a:xfrm>
                  <a:off x="2243" y="3818"/>
                  <a:ext cx="41" cy="51"/>
                </a:xfrm>
                <a:custGeom>
                  <a:avLst/>
                  <a:gdLst>
                    <a:gd name="T0" fmla="*/ 0 w 41"/>
                    <a:gd name="T1" fmla="*/ 20 h 51"/>
                    <a:gd name="T2" fmla="*/ 41 w 41"/>
                    <a:gd name="T3" fmla="*/ 0 h 51"/>
                    <a:gd name="T4" fmla="*/ 41 w 41"/>
                    <a:gd name="T5" fmla="*/ 45 h 51"/>
                    <a:gd name="T6" fmla="*/ 14 w 41"/>
                    <a:gd name="T7" fmla="*/ 51 h 51"/>
                    <a:gd name="T8" fmla="*/ 0 w 41"/>
                    <a:gd name="T9" fmla="*/ 20 h 5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1"/>
                    <a:gd name="T16" fmla="*/ 0 h 51"/>
                    <a:gd name="T17" fmla="*/ 41 w 41"/>
                    <a:gd name="T18" fmla="*/ 51 h 5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1" h="51">
                      <a:moveTo>
                        <a:pt x="0" y="20"/>
                      </a:moveTo>
                      <a:lnTo>
                        <a:pt x="41" y="0"/>
                      </a:lnTo>
                      <a:lnTo>
                        <a:pt x="41" y="45"/>
                      </a:lnTo>
                      <a:lnTo>
                        <a:pt x="14" y="51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Calibri" charset="0"/>
                    <a:cs typeface="Calibri" charset="0"/>
                  </a:endParaRPr>
                </a:p>
              </p:txBody>
            </p:sp>
            <p:sp>
              <p:nvSpPr>
                <p:cNvPr id="14468" name="Freeform 78"/>
                <p:cNvSpPr>
                  <a:spLocks noChangeAspect="1"/>
                </p:cNvSpPr>
                <p:nvPr/>
              </p:nvSpPr>
              <p:spPr bwMode="auto">
                <a:xfrm>
                  <a:off x="2346" y="3842"/>
                  <a:ext cx="249" cy="294"/>
                </a:xfrm>
                <a:custGeom>
                  <a:avLst/>
                  <a:gdLst>
                    <a:gd name="T0" fmla="*/ 42 w 249"/>
                    <a:gd name="T1" fmla="*/ 0 h 294"/>
                    <a:gd name="T2" fmla="*/ 0 w 249"/>
                    <a:gd name="T3" fmla="*/ 112 h 294"/>
                    <a:gd name="T4" fmla="*/ 30 w 249"/>
                    <a:gd name="T5" fmla="*/ 167 h 294"/>
                    <a:gd name="T6" fmla="*/ 30 w 249"/>
                    <a:gd name="T7" fmla="*/ 267 h 294"/>
                    <a:gd name="T8" fmla="*/ 90 w 249"/>
                    <a:gd name="T9" fmla="*/ 294 h 294"/>
                    <a:gd name="T10" fmla="*/ 117 w 249"/>
                    <a:gd name="T11" fmla="*/ 235 h 294"/>
                    <a:gd name="T12" fmla="*/ 193 w 249"/>
                    <a:gd name="T13" fmla="*/ 222 h 294"/>
                    <a:gd name="T14" fmla="*/ 249 w 249"/>
                    <a:gd name="T15" fmla="*/ 158 h 294"/>
                    <a:gd name="T16" fmla="*/ 190 w 249"/>
                    <a:gd name="T17" fmla="*/ 58 h 294"/>
                    <a:gd name="T18" fmla="*/ 42 w 249"/>
                    <a:gd name="T19" fmla="*/ 0 h 294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249"/>
                    <a:gd name="T31" fmla="*/ 0 h 294"/>
                    <a:gd name="T32" fmla="*/ 249 w 249"/>
                    <a:gd name="T33" fmla="*/ 294 h 294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49" h="294">
                      <a:moveTo>
                        <a:pt x="42" y="0"/>
                      </a:moveTo>
                      <a:lnTo>
                        <a:pt x="0" y="112"/>
                      </a:lnTo>
                      <a:lnTo>
                        <a:pt x="30" y="167"/>
                      </a:lnTo>
                      <a:lnTo>
                        <a:pt x="30" y="267"/>
                      </a:lnTo>
                      <a:lnTo>
                        <a:pt x="90" y="294"/>
                      </a:lnTo>
                      <a:lnTo>
                        <a:pt x="117" y="235"/>
                      </a:lnTo>
                      <a:lnTo>
                        <a:pt x="193" y="222"/>
                      </a:lnTo>
                      <a:lnTo>
                        <a:pt x="249" y="158"/>
                      </a:lnTo>
                      <a:lnTo>
                        <a:pt x="190" y="58"/>
                      </a:lnTo>
                      <a:lnTo>
                        <a:pt x="42" y="0"/>
                      </a:lnTo>
                      <a:close/>
                    </a:path>
                  </a:pathLst>
                </a:custGeom>
                <a:grp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 wrap="none" anchor="ctr"/>
                <a:lstStyle/>
                <a:p>
                  <a:pPr defTabSz="457200" eaLnBrk="1" hangingPunct="1"/>
                  <a:endParaRPr lang="en-US" sz="1800" dirty="0">
                    <a:latin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4461" name="Freeform 79"/>
              <p:cNvSpPr>
                <a:spLocks noChangeAspect="1"/>
              </p:cNvSpPr>
              <p:nvPr/>
            </p:nvSpPr>
            <p:spPr bwMode="auto">
              <a:xfrm>
                <a:off x="2258" y="3705"/>
                <a:ext cx="138" cy="115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grpFill/>
              <a:ln w="25400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 wrap="none" anchor="ctr"/>
              <a:lstStyle/>
              <a:p>
                <a:pPr defTabSz="457200" eaLnBrk="1" hangingPunct="1"/>
                <a:endParaRPr lang="en-US" sz="1800" dirty="0">
                  <a:latin typeface="Calibri" charset="0"/>
                  <a:cs typeface="Calibri" charset="0"/>
                </a:endParaRPr>
              </a:p>
            </p:txBody>
          </p:sp>
        </p:grpSp>
        <p:sp>
          <p:nvSpPr>
            <p:cNvPr id="14424" name="Text Box 116"/>
            <p:cNvSpPr txBox="1">
              <a:spLocks noChangeArrowheads="1"/>
            </p:cNvSpPr>
            <p:nvPr/>
          </p:nvSpPr>
          <p:spPr bwMode="auto">
            <a:xfrm>
              <a:off x="3185708" y="5062707"/>
              <a:ext cx="313999" cy="24622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dirty="0">
                  <a:solidFill>
                    <a:srgbClr val="000000"/>
                  </a:solidFill>
                  <a:latin typeface="Calibri" charset="0"/>
                  <a:cs typeface="Calibri" charset="0"/>
                </a:rPr>
                <a:t>HI</a:t>
              </a:r>
            </a:p>
          </p:txBody>
        </p:sp>
      </p:grpSp>
      <p:sp>
        <p:nvSpPr>
          <p:cNvPr id="14425" name="Text Box 117"/>
          <p:cNvSpPr txBox="1">
            <a:spLocks noChangeArrowheads="1"/>
          </p:cNvSpPr>
          <p:nvPr/>
        </p:nvSpPr>
        <p:spPr bwMode="auto">
          <a:xfrm>
            <a:off x="3141591" y="4922759"/>
            <a:ext cx="3767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AK</a:t>
            </a:r>
          </a:p>
        </p:txBody>
      </p:sp>
      <p:sp>
        <p:nvSpPr>
          <p:cNvPr id="14426" name="Text Box 119"/>
          <p:cNvSpPr txBox="1">
            <a:spLocks noChangeArrowheads="1"/>
          </p:cNvSpPr>
          <p:nvPr/>
        </p:nvSpPr>
        <p:spPr bwMode="auto">
          <a:xfrm>
            <a:off x="7550660" y="27590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PA</a:t>
            </a:r>
          </a:p>
        </p:txBody>
      </p:sp>
      <p:sp>
        <p:nvSpPr>
          <p:cNvPr id="14427" name="Text Box 120"/>
          <p:cNvSpPr txBox="1">
            <a:spLocks noChangeArrowheads="1"/>
          </p:cNvSpPr>
          <p:nvPr/>
        </p:nvSpPr>
        <p:spPr bwMode="auto">
          <a:xfrm>
            <a:off x="7236661" y="32162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WV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28" name="Text Box 121"/>
          <p:cNvSpPr txBox="1">
            <a:spLocks noChangeArrowheads="1"/>
          </p:cNvSpPr>
          <p:nvPr/>
        </p:nvSpPr>
        <p:spPr bwMode="auto">
          <a:xfrm>
            <a:off x="7550660" y="3292476"/>
            <a:ext cx="394069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VA</a:t>
            </a:r>
            <a:endParaRPr lang="en-US" sz="1000" dirty="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14429" name="Text Box 122"/>
          <p:cNvSpPr txBox="1">
            <a:spLocks noChangeArrowheads="1"/>
          </p:cNvSpPr>
          <p:nvPr/>
        </p:nvSpPr>
        <p:spPr bwMode="auto">
          <a:xfrm>
            <a:off x="8555457" y="2682876"/>
            <a:ext cx="3767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CT</a:t>
            </a:r>
          </a:p>
        </p:txBody>
      </p:sp>
      <p:sp>
        <p:nvSpPr>
          <p:cNvPr id="14430" name="Text Box 123"/>
          <p:cNvSpPr txBox="1">
            <a:spLocks noChangeArrowheads="1"/>
          </p:cNvSpPr>
          <p:nvPr/>
        </p:nvSpPr>
        <p:spPr bwMode="auto">
          <a:xfrm>
            <a:off x="8304258" y="2835276"/>
            <a:ext cx="3139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NJ</a:t>
            </a:r>
          </a:p>
        </p:txBody>
      </p:sp>
      <p:sp>
        <p:nvSpPr>
          <p:cNvPr id="14431" name="Text Box 124"/>
          <p:cNvSpPr txBox="1">
            <a:spLocks noChangeArrowheads="1"/>
          </p:cNvSpPr>
          <p:nvPr/>
        </p:nvSpPr>
        <p:spPr bwMode="auto">
          <a:xfrm>
            <a:off x="8178658" y="30638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DE</a:t>
            </a:r>
          </a:p>
        </p:txBody>
      </p:sp>
      <p:sp>
        <p:nvSpPr>
          <p:cNvPr id="14432" name="Text Box 125"/>
          <p:cNvSpPr txBox="1">
            <a:spLocks noChangeArrowheads="1"/>
          </p:cNvSpPr>
          <p:nvPr/>
        </p:nvSpPr>
        <p:spPr bwMode="auto">
          <a:xfrm>
            <a:off x="8241458" y="32924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MD</a:t>
            </a:r>
          </a:p>
        </p:txBody>
      </p:sp>
      <p:sp>
        <p:nvSpPr>
          <p:cNvPr id="14433" name="Text Box 126"/>
          <p:cNvSpPr txBox="1">
            <a:spLocks noChangeArrowheads="1"/>
          </p:cNvSpPr>
          <p:nvPr/>
        </p:nvSpPr>
        <p:spPr bwMode="auto">
          <a:xfrm>
            <a:off x="8555457" y="2530476"/>
            <a:ext cx="313999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dirty="0">
                <a:latin typeface="Calibri" charset="0"/>
                <a:cs typeface="Calibri" charset="0"/>
              </a:rPr>
              <a:t>RI</a:t>
            </a:r>
          </a:p>
        </p:txBody>
      </p:sp>
      <p:sp>
        <p:nvSpPr>
          <p:cNvPr id="14434" name="Text Box 127"/>
          <p:cNvSpPr txBox="1">
            <a:spLocks noChangeArrowheads="1"/>
          </p:cNvSpPr>
          <p:nvPr/>
        </p:nvSpPr>
        <p:spPr bwMode="auto">
          <a:xfrm>
            <a:off x="8053059" y="15398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NH</a:t>
            </a:r>
          </a:p>
        </p:txBody>
      </p:sp>
      <p:sp>
        <p:nvSpPr>
          <p:cNvPr id="14435" name="Text Box 128"/>
          <p:cNvSpPr txBox="1">
            <a:spLocks noChangeArrowheads="1"/>
          </p:cNvSpPr>
          <p:nvPr/>
        </p:nvSpPr>
        <p:spPr bwMode="auto">
          <a:xfrm>
            <a:off x="7874627" y="1709528"/>
            <a:ext cx="407544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VT</a:t>
            </a:r>
          </a:p>
        </p:txBody>
      </p:sp>
      <p:sp>
        <p:nvSpPr>
          <p:cNvPr id="14436" name="Text Box 129"/>
          <p:cNvSpPr txBox="1">
            <a:spLocks noChangeArrowheads="1"/>
          </p:cNvSpPr>
          <p:nvPr/>
        </p:nvSpPr>
        <p:spPr bwMode="auto">
          <a:xfrm>
            <a:off x="8304258" y="3673476"/>
            <a:ext cx="3767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DC</a:t>
            </a:r>
          </a:p>
        </p:txBody>
      </p:sp>
      <p:sp>
        <p:nvSpPr>
          <p:cNvPr id="14437" name="Text Box 130"/>
          <p:cNvSpPr txBox="1">
            <a:spLocks noChangeArrowheads="1"/>
          </p:cNvSpPr>
          <p:nvPr/>
        </p:nvSpPr>
        <p:spPr bwMode="auto">
          <a:xfrm>
            <a:off x="8555457" y="2149476"/>
            <a:ext cx="37679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MA</a:t>
            </a:r>
          </a:p>
        </p:txBody>
      </p:sp>
      <p:sp>
        <p:nvSpPr>
          <p:cNvPr id="14438" name="Line 131"/>
          <p:cNvSpPr>
            <a:spLocks noChangeShapeType="1"/>
          </p:cNvSpPr>
          <p:nvPr/>
        </p:nvSpPr>
        <p:spPr bwMode="auto">
          <a:xfrm>
            <a:off x="7801860" y="3140076"/>
            <a:ext cx="565198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39" name="Line 132"/>
          <p:cNvSpPr>
            <a:spLocks noChangeShapeType="1"/>
          </p:cNvSpPr>
          <p:nvPr/>
        </p:nvSpPr>
        <p:spPr bwMode="auto">
          <a:xfrm>
            <a:off x="8053059" y="3140076"/>
            <a:ext cx="188399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0" name="Line 133"/>
          <p:cNvSpPr>
            <a:spLocks noChangeShapeType="1"/>
          </p:cNvSpPr>
          <p:nvPr/>
        </p:nvSpPr>
        <p:spPr bwMode="auto">
          <a:xfrm>
            <a:off x="7864659" y="3140076"/>
            <a:ext cx="439599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1" name="Line 134"/>
          <p:cNvSpPr>
            <a:spLocks noChangeShapeType="1"/>
          </p:cNvSpPr>
          <p:nvPr/>
        </p:nvSpPr>
        <p:spPr bwMode="auto">
          <a:xfrm>
            <a:off x="8304258" y="2606676"/>
            <a:ext cx="313999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2" name="Line 135"/>
          <p:cNvSpPr>
            <a:spLocks noChangeShapeType="1"/>
          </p:cNvSpPr>
          <p:nvPr/>
        </p:nvSpPr>
        <p:spPr bwMode="auto">
          <a:xfrm>
            <a:off x="8429858" y="2606676"/>
            <a:ext cx="188399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3" name="Line 136"/>
          <p:cNvSpPr>
            <a:spLocks noChangeShapeType="1"/>
          </p:cNvSpPr>
          <p:nvPr/>
        </p:nvSpPr>
        <p:spPr bwMode="auto">
          <a:xfrm>
            <a:off x="8178658" y="2987676"/>
            <a:ext cx="18839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4" name="Line 137"/>
          <p:cNvSpPr>
            <a:spLocks noChangeShapeType="1"/>
          </p:cNvSpPr>
          <p:nvPr/>
        </p:nvSpPr>
        <p:spPr bwMode="auto">
          <a:xfrm flipV="1">
            <a:off x="8429858" y="2301876"/>
            <a:ext cx="188399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5" name="Line 138"/>
          <p:cNvSpPr>
            <a:spLocks noChangeShapeType="1"/>
          </p:cNvSpPr>
          <p:nvPr/>
        </p:nvSpPr>
        <p:spPr bwMode="auto">
          <a:xfrm>
            <a:off x="8241458" y="1768476"/>
            <a:ext cx="62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6" name="Line 139"/>
          <p:cNvSpPr>
            <a:spLocks noChangeShapeType="1"/>
          </p:cNvSpPr>
          <p:nvPr/>
        </p:nvSpPr>
        <p:spPr bwMode="auto">
          <a:xfrm>
            <a:off x="8053059" y="1920876"/>
            <a:ext cx="62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449" name="Text Box 95"/>
          <p:cNvSpPr txBox="1">
            <a:spLocks noChangeArrowheads="1"/>
          </p:cNvSpPr>
          <p:nvPr/>
        </p:nvSpPr>
        <p:spPr bwMode="auto">
          <a:xfrm>
            <a:off x="4347871" y="3170239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CO</a:t>
            </a:r>
          </a:p>
        </p:txBody>
      </p:sp>
      <p:sp>
        <p:nvSpPr>
          <p:cNvPr id="14450" name="Text Box 107"/>
          <p:cNvSpPr txBox="1">
            <a:spLocks noChangeArrowheads="1"/>
          </p:cNvSpPr>
          <p:nvPr/>
        </p:nvSpPr>
        <p:spPr bwMode="auto">
          <a:xfrm>
            <a:off x="5792266" y="2759076"/>
            <a:ext cx="367740" cy="24622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000" dirty="0" smtClean="0">
                <a:solidFill>
                  <a:srgbClr val="000000"/>
                </a:solidFill>
                <a:latin typeface="Calibri" charset="0"/>
                <a:cs typeface="Calibri" charset="0"/>
              </a:rPr>
              <a:t>IA</a:t>
            </a:r>
            <a:endParaRPr lang="en-US" sz="1000" dirty="0"/>
          </a:p>
        </p:txBody>
      </p:sp>
      <p:sp>
        <p:nvSpPr>
          <p:cNvPr id="14452" name="Text Box 106"/>
          <p:cNvSpPr txBox="1">
            <a:spLocks noChangeArrowheads="1"/>
          </p:cNvSpPr>
          <p:nvPr/>
        </p:nvSpPr>
        <p:spPr bwMode="auto">
          <a:xfrm>
            <a:off x="5634917" y="2022476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MN</a:t>
            </a:r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8555457" y="3749676"/>
            <a:ext cx="628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solidFill>
                <a:schemeClr val="accent1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160" name="Group 54"/>
          <p:cNvGrpSpPr>
            <a:grpSpLocks/>
          </p:cNvGrpSpPr>
          <p:nvPr/>
        </p:nvGrpSpPr>
        <p:grpSpPr bwMode="auto">
          <a:xfrm>
            <a:off x="7452041" y="2083108"/>
            <a:ext cx="906672" cy="733425"/>
            <a:chOff x="4356" y="1112"/>
            <a:chExt cx="693" cy="462"/>
          </a:xfrm>
          <a:solidFill>
            <a:schemeClr val="accent1"/>
          </a:solidFill>
        </p:grpSpPr>
        <p:sp>
          <p:nvSpPr>
            <p:cNvPr id="161" name="Freeform 55"/>
            <p:cNvSpPr>
              <a:spLocks/>
            </p:cNvSpPr>
            <p:nvPr/>
          </p:nvSpPr>
          <p:spPr bwMode="auto">
            <a:xfrm>
              <a:off x="4356" y="1112"/>
              <a:ext cx="545" cy="437"/>
            </a:xfrm>
            <a:custGeom>
              <a:avLst/>
              <a:gdLst>
                <a:gd name="T0" fmla="*/ 7 w 648"/>
                <a:gd name="T1" fmla="*/ 87 h 564"/>
                <a:gd name="T2" fmla="*/ 132 w 648"/>
                <a:gd name="T3" fmla="*/ 74 h 564"/>
                <a:gd name="T4" fmla="*/ 146 w 648"/>
                <a:gd name="T5" fmla="*/ 81 h 564"/>
                <a:gd name="T6" fmla="*/ 158 w 648"/>
                <a:gd name="T7" fmla="*/ 85 h 564"/>
                <a:gd name="T8" fmla="*/ 186 w 648"/>
                <a:gd name="T9" fmla="*/ 90 h 564"/>
                <a:gd name="T10" fmla="*/ 188 w 648"/>
                <a:gd name="T11" fmla="*/ 95 h 564"/>
                <a:gd name="T12" fmla="*/ 193 w 648"/>
                <a:gd name="T13" fmla="*/ 89 h 564"/>
                <a:gd name="T14" fmla="*/ 193 w 648"/>
                <a:gd name="T15" fmla="*/ 81 h 564"/>
                <a:gd name="T16" fmla="*/ 188 w 648"/>
                <a:gd name="T17" fmla="*/ 65 h 564"/>
                <a:gd name="T18" fmla="*/ 188 w 648"/>
                <a:gd name="T19" fmla="*/ 50 h 564"/>
                <a:gd name="T20" fmla="*/ 175 w 648"/>
                <a:gd name="T21" fmla="*/ 26 h 564"/>
                <a:gd name="T22" fmla="*/ 172 w 648"/>
                <a:gd name="T23" fmla="*/ 16 h 564"/>
                <a:gd name="T24" fmla="*/ 163 w 648"/>
                <a:gd name="T25" fmla="*/ 0 h 564"/>
                <a:gd name="T26" fmla="*/ 123 w 648"/>
                <a:gd name="T27" fmla="*/ 5 h 564"/>
                <a:gd name="T28" fmla="*/ 100 w 648"/>
                <a:gd name="T29" fmla="*/ 19 h 564"/>
                <a:gd name="T30" fmla="*/ 99 w 648"/>
                <a:gd name="T31" fmla="*/ 22 h 564"/>
                <a:gd name="T32" fmla="*/ 87 w 648"/>
                <a:gd name="T33" fmla="*/ 30 h 564"/>
                <a:gd name="T34" fmla="*/ 89 w 648"/>
                <a:gd name="T35" fmla="*/ 33 h 564"/>
                <a:gd name="T36" fmla="*/ 92 w 648"/>
                <a:gd name="T37" fmla="*/ 36 h 564"/>
                <a:gd name="T38" fmla="*/ 90 w 648"/>
                <a:gd name="T39" fmla="*/ 36 h 564"/>
                <a:gd name="T40" fmla="*/ 94 w 648"/>
                <a:gd name="T41" fmla="*/ 39 h 564"/>
                <a:gd name="T42" fmla="*/ 95 w 648"/>
                <a:gd name="T43" fmla="*/ 42 h 564"/>
                <a:gd name="T44" fmla="*/ 82 w 648"/>
                <a:gd name="T45" fmla="*/ 49 h 564"/>
                <a:gd name="T46" fmla="*/ 64 w 648"/>
                <a:gd name="T47" fmla="*/ 52 h 564"/>
                <a:gd name="T48" fmla="*/ 59 w 648"/>
                <a:gd name="T49" fmla="*/ 53 h 564"/>
                <a:gd name="T50" fmla="*/ 51 w 648"/>
                <a:gd name="T51" fmla="*/ 52 h 564"/>
                <a:gd name="T52" fmla="*/ 31 w 648"/>
                <a:gd name="T53" fmla="*/ 53 h 564"/>
                <a:gd name="T54" fmla="*/ 15 w 648"/>
                <a:gd name="T55" fmla="*/ 57 h 564"/>
                <a:gd name="T56" fmla="*/ 15 w 648"/>
                <a:gd name="T57" fmla="*/ 61 h 564"/>
                <a:gd name="T58" fmla="*/ 19 w 648"/>
                <a:gd name="T59" fmla="*/ 64 h 564"/>
                <a:gd name="T60" fmla="*/ 20 w 648"/>
                <a:gd name="T61" fmla="*/ 64 h 564"/>
                <a:gd name="T62" fmla="*/ 24 w 648"/>
                <a:gd name="T63" fmla="*/ 68 h 564"/>
                <a:gd name="T64" fmla="*/ 20 w 648"/>
                <a:gd name="T65" fmla="*/ 69 h 564"/>
                <a:gd name="T66" fmla="*/ 17 w 648"/>
                <a:gd name="T67" fmla="*/ 73 h 564"/>
                <a:gd name="T68" fmla="*/ 0 w 648"/>
                <a:gd name="T69" fmla="*/ 81 h 564"/>
                <a:gd name="T70" fmla="*/ 7 w 648"/>
                <a:gd name="T71" fmla="*/ 87 h 564"/>
                <a:gd name="T72" fmla="*/ 7 w 648"/>
                <a:gd name="T73" fmla="*/ 87 h 56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48"/>
                <a:gd name="T112" fmla="*/ 0 h 564"/>
                <a:gd name="T113" fmla="*/ 648 w 648"/>
                <a:gd name="T114" fmla="*/ 564 h 564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48" h="564">
                  <a:moveTo>
                    <a:pt x="21" y="517"/>
                  </a:moveTo>
                  <a:lnTo>
                    <a:pt x="443" y="439"/>
                  </a:lnTo>
                  <a:lnTo>
                    <a:pt x="489" y="484"/>
                  </a:lnTo>
                  <a:lnTo>
                    <a:pt x="530" y="507"/>
                  </a:lnTo>
                  <a:lnTo>
                    <a:pt x="624" y="538"/>
                  </a:lnTo>
                  <a:lnTo>
                    <a:pt x="631" y="564"/>
                  </a:lnTo>
                  <a:lnTo>
                    <a:pt x="646" y="530"/>
                  </a:lnTo>
                  <a:lnTo>
                    <a:pt x="648" y="481"/>
                  </a:lnTo>
                  <a:lnTo>
                    <a:pt x="631" y="391"/>
                  </a:lnTo>
                  <a:lnTo>
                    <a:pt x="629" y="296"/>
                  </a:lnTo>
                  <a:lnTo>
                    <a:pt x="586" y="157"/>
                  </a:lnTo>
                  <a:lnTo>
                    <a:pt x="578" y="97"/>
                  </a:lnTo>
                  <a:lnTo>
                    <a:pt x="549" y="0"/>
                  </a:lnTo>
                  <a:lnTo>
                    <a:pt x="413" y="30"/>
                  </a:lnTo>
                  <a:lnTo>
                    <a:pt x="337" y="112"/>
                  </a:lnTo>
                  <a:lnTo>
                    <a:pt x="333" y="133"/>
                  </a:lnTo>
                  <a:lnTo>
                    <a:pt x="289" y="180"/>
                  </a:lnTo>
                  <a:lnTo>
                    <a:pt x="300" y="197"/>
                  </a:lnTo>
                  <a:lnTo>
                    <a:pt x="308" y="211"/>
                  </a:lnTo>
                  <a:lnTo>
                    <a:pt x="302" y="214"/>
                  </a:lnTo>
                  <a:lnTo>
                    <a:pt x="316" y="233"/>
                  </a:lnTo>
                  <a:lnTo>
                    <a:pt x="318" y="251"/>
                  </a:lnTo>
                  <a:lnTo>
                    <a:pt x="276" y="289"/>
                  </a:lnTo>
                  <a:lnTo>
                    <a:pt x="213" y="308"/>
                  </a:lnTo>
                  <a:lnTo>
                    <a:pt x="198" y="319"/>
                  </a:lnTo>
                  <a:lnTo>
                    <a:pt x="173" y="309"/>
                  </a:lnTo>
                  <a:lnTo>
                    <a:pt x="105" y="317"/>
                  </a:lnTo>
                  <a:lnTo>
                    <a:pt x="51" y="338"/>
                  </a:lnTo>
                  <a:lnTo>
                    <a:pt x="51" y="363"/>
                  </a:lnTo>
                  <a:lnTo>
                    <a:pt x="63" y="382"/>
                  </a:lnTo>
                  <a:lnTo>
                    <a:pt x="70" y="380"/>
                  </a:lnTo>
                  <a:lnTo>
                    <a:pt x="78" y="403"/>
                  </a:lnTo>
                  <a:lnTo>
                    <a:pt x="65" y="412"/>
                  </a:lnTo>
                  <a:lnTo>
                    <a:pt x="57" y="431"/>
                  </a:lnTo>
                  <a:lnTo>
                    <a:pt x="0" y="484"/>
                  </a:lnTo>
                  <a:lnTo>
                    <a:pt x="21" y="517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  <p:sp>
          <p:nvSpPr>
            <p:cNvPr id="162" name="Freeform 56"/>
            <p:cNvSpPr>
              <a:spLocks/>
            </p:cNvSpPr>
            <p:nvPr/>
          </p:nvSpPr>
          <p:spPr bwMode="auto">
            <a:xfrm>
              <a:off x="4879" y="1484"/>
              <a:ext cx="170" cy="90"/>
            </a:xfrm>
            <a:custGeom>
              <a:avLst/>
              <a:gdLst>
                <a:gd name="T0" fmla="*/ 5 w 201"/>
                <a:gd name="T1" fmla="*/ 21 h 115"/>
                <a:gd name="T2" fmla="*/ 26 w 201"/>
                <a:gd name="T3" fmla="*/ 13 h 115"/>
                <a:gd name="T4" fmla="*/ 41 w 201"/>
                <a:gd name="T5" fmla="*/ 10 h 115"/>
                <a:gd name="T6" fmla="*/ 25 w 201"/>
                <a:gd name="T7" fmla="*/ 16 h 115"/>
                <a:gd name="T8" fmla="*/ 27 w 201"/>
                <a:gd name="T9" fmla="*/ 16 h 115"/>
                <a:gd name="T10" fmla="*/ 51 w 201"/>
                <a:gd name="T11" fmla="*/ 7 h 115"/>
                <a:gd name="T12" fmla="*/ 63 w 201"/>
                <a:gd name="T13" fmla="*/ 2 h 115"/>
                <a:gd name="T14" fmla="*/ 61 w 201"/>
                <a:gd name="T15" fmla="*/ 0 h 115"/>
                <a:gd name="T16" fmla="*/ 51 w 201"/>
                <a:gd name="T17" fmla="*/ 3 h 115"/>
                <a:gd name="T18" fmla="*/ 49 w 201"/>
                <a:gd name="T19" fmla="*/ 3 h 115"/>
                <a:gd name="T20" fmla="*/ 44 w 201"/>
                <a:gd name="T21" fmla="*/ 7 h 115"/>
                <a:gd name="T22" fmla="*/ 41 w 201"/>
                <a:gd name="T23" fmla="*/ 7 h 115"/>
                <a:gd name="T24" fmla="*/ 49 w 201"/>
                <a:gd name="T25" fmla="*/ 0 h 115"/>
                <a:gd name="T26" fmla="*/ 41 w 201"/>
                <a:gd name="T27" fmla="*/ 5 h 115"/>
                <a:gd name="T28" fmla="*/ 13 w 201"/>
                <a:gd name="T29" fmla="*/ 11 h 115"/>
                <a:gd name="T30" fmla="*/ 7 w 201"/>
                <a:gd name="T31" fmla="*/ 15 h 115"/>
                <a:gd name="T32" fmla="*/ 3 w 201"/>
                <a:gd name="T33" fmla="*/ 16 h 115"/>
                <a:gd name="T34" fmla="*/ 0 w 201"/>
                <a:gd name="T35" fmla="*/ 18 h 115"/>
                <a:gd name="T36" fmla="*/ 5 w 201"/>
                <a:gd name="T37" fmla="*/ 21 h 115"/>
                <a:gd name="T38" fmla="*/ 5 w 201"/>
                <a:gd name="T39" fmla="*/ 21 h 11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01"/>
                <a:gd name="T61" fmla="*/ 0 h 115"/>
                <a:gd name="T62" fmla="*/ 201 w 201"/>
                <a:gd name="T63" fmla="*/ 115 h 11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01" h="115">
                  <a:moveTo>
                    <a:pt x="15" y="115"/>
                  </a:moveTo>
                  <a:lnTo>
                    <a:pt x="85" y="76"/>
                  </a:lnTo>
                  <a:lnTo>
                    <a:pt x="133" y="53"/>
                  </a:lnTo>
                  <a:lnTo>
                    <a:pt x="83" y="89"/>
                  </a:lnTo>
                  <a:lnTo>
                    <a:pt x="87" y="91"/>
                  </a:lnTo>
                  <a:lnTo>
                    <a:pt x="163" y="39"/>
                  </a:lnTo>
                  <a:lnTo>
                    <a:pt x="201" y="5"/>
                  </a:lnTo>
                  <a:lnTo>
                    <a:pt x="197" y="0"/>
                  </a:lnTo>
                  <a:lnTo>
                    <a:pt x="163" y="19"/>
                  </a:lnTo>
                  <a:lnTo>
                    <a:pt x="159" y="17"/>
                  </a:lnTo>
                  <a:lnTo>
                    <a:pt x="142" y="39"/>
                  </a:lnTo>
                  <a:lnTo>
                    <a:pt x="131" y="39"/>
                  </a:lnTo>
                  <a:lnTo>
                    <a:pt x="158" y="0"/>
                  </a:lnTo>
                  <a:lnTo>
                    <a:pt x="131" y="28"/>
                  </a:lnTo>
                  <a:lnTo>
                    <a:pt x="40" y="60"/>
                  </a:lnTo>
                  <a:lnTo>
                    <a:pt x="23" y="83"/>
                  </a:lnTo>
                  <a:lnTo>
                    <a:pt x="7" y="87"/>
                  </a:lnTo>
                  <a:lnTo>
                    <a:pt x="0" y="104"/>
                  </a:lnTo>
                  <a:lnTo>
                    <a:pt x="15" y="115"/>
                  </a:lnTo>
                  <a:close/>
                </a:path>
              </a:pathLst>
            </a:custGeom>
            <a:grpFill/>
            <a:ln w="254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defTabSz="457200" eaLnBrk="1" hangingPunct="1"/>
              <a:endParaRPr lang="en-US" sz="1800" dirty="0">
                <a:latin typeface="Calibri" charset="0"/>
                <a:cs typeface="Calibri" charset="0"/>
              </a:endParaRPr>
            </a:p>
          </p:txBody>
        </p:sp>
      </p:grpSp>
      <p:sp>
        <p:nvSpPr>
          <p:cNvPr id="14451" name="Text Box 118"/>
          <p:cNvSpPr txBox="1">
            <a:spLocks noChangeArrowheads="1"/>
          </p:cNvSpPr>
          <p:nvPr/>
        </p:nvSpPr>
        <p:spPr bwMode="auto">
          <a:xfrm>
            <a:off x="7756329" y="2345452"/>
            <a:ext cx="376799" cy="24622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defTabSz="4572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000" dirty="0">
                <a:solidFill>
                  <a:srgbClr val="000000"/>
                </a:solidFill>
                <a:latin typeface="Calibri" charset="0"/>
                <a:cs typeface="Calibri" charset="0"/>
              </a:rPr>
              <a:t>NY</a:t>
            </a:r>
          </a:p>
        </p:txBody>
      </p:sp>
      <p:sp>
        <p:nvSpPr>
          <p:cNvPr id="152" name="Rectangle 7"/>
          <p:cNvSpPr>
            <a:spLocks noChangeArrowheads="1"/>
          </p:cNvSpPr>
          <p:nvPr/>
        </p:nvSpPr>
        <p:spPr bwMode="auto">
          <a:xfrm>
            <a:off x="304800" y="2667000"/>
            <a:ext cx="152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53" name="Rectangle 7"/>
          <p:cNvSpPr>
            <a:spLocks noChangeArrowheads="1"/>
          </p:cNvSpPr>
          <p:nvPr/>
        </p:nvSpPr>
        <p:spPr bwMode="auto">
          <a:xfrm>
            <a:off x="304800" y="2057400"/>
            <a:ext cx="152400" cy="152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55" name="Rectangle 7"/>
          <p:cNvSpPr>
            <a:spLocks noChangeArrowheads="1"/>
          </p:cNvSpPr>
          <p:nvPr/>
        </p:nvSpPr>
        <p:spPr bwMode="auto">
          <a:xfrm>
            <a:off x="304800" y="3657600"/>
            <a:ext cx="152400" cy="152400"/>
          </a:xfrm>
          <a:prstGeom prst="rect">
            <a:avLst/>
          </a:prstGeom>
          <a:pattFill prst="dkUpDiag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57200" eaLnBrk="1" hangingPunct="1"/>
            <a:endParaRPr lang="en-US" sz="1800" dirty="0">
              <a:latin typeface="Calibri" charset="0"/>
              <a:cs typeface="Calibri" charset="0"/>
            </a:endParaRPr>
          </a:p>
        </p:txBody>
      </p:sp>
      <p:sp>
        <p:nvSpPr>
          <p:cNvPr id="151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Baskerville Old Face" pitchFamily="18" charset="0"/>
              </a:rPr>
              <a:t>Marketplace Establishment for 2014  </a:t>
            </a:r>
            <a:endParaRPr lang="en-US" sz="4000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81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Marketplace Establishment Models: What’s at Stake?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sz="2800" dirty="0" smtClean="0">
                <a:latin typeface="+mj-lt"/>
              </a:rPr>
              <a:t>Funding and resources </a:t>
            </a:r>
          </a:p>
          <a:p>
            <a:pPr lvl="0" fontAlgn="base"/>
            <a:r>
              <a:rPr lang="en-US" sz="2800" dirty="0" smtClean="0">
                <a:latin typeface="+mj-lt"/>
              </a:rPr>
              <a:t>Regulatory </a:t>
            </a:r>
            <a:r>
              <a:rPr lang="en-US" sz="2800" dirty="0">
                <a:latin typeface="+mj-lt"/>
              </a:rPr>
              <a:t>flexibility and guidance</a:t>
            </a:r>
          </a:p>
          <a:p>
            <a:pPr lvl="0" fontAlgn="base"/>
            <a:r>
              <a:rPr lang="en-US" sz="2800" dirty="0" smtClean="0">
                <a:latin typeface="+mj-lt"/>
              </a:rPr>
              <a:t>Oversight of insurance </a:t>
            </a:r>
            <a:r>
              <a:rPr lang="en-US" sz="2800" dirty="0">
                <a:latin typeface="+mj-lt"/>
              </a:rPr>
              <a:t>markets </a:t>
            </a:r>
          </a:p>
          <a:p>
            <a:pPr lvl="0" fontAlgn="base"/>
            <a:r>
              <a:rPr lang="en-US" sz="2800" dirty="0">
                <a:latin typeface="+mj-lt"/>
              </a:rPr>
              <a:t>Consumer outreach, enrollment, and assistance</a:t>
            </a:r>
          </a:p>
          <a:p>
            <a:pPr lvl="0" fontAlgn="base"/>
            <a:r>
              <a:rPr lang="en-US" sz="2800" dirty="0">
                <a:latin typeface="+mj-lt"/>
              </a:rPr>
              <a:t>Coordination to ensure seamless coverage and regulatory approach</a:t>
            </a:r>
          </a:p>
          <a:p>
            <a:endParaRPr lang="en-US" sz="2800" dirty="0">
              <a:latin typeface="+mj-lt"/>
            </a:endParaRPr>
          </a:p>
        </p:txBody>
      </p:sp>
      <p:pic>
        <p:nvPicPr>
          <p:cNvPr id="7" name="Picture 2" descr="CHIR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77840"/>
            <a:ext cx="5288280" cy="128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8994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Health Insurance Marketplaces:</a:t>
            </a:r>
            <a:br>
              <a:rPr lang="en-US" sz="3600" dirty="0" smtClean="0"/>
            </a:br>
            <a:r>
              <a:rPr lang="en-US" sz="3600" dirty="0" smtClean="0"/>
              <a:t>How Will Design Decisions Affect Outcomes?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pic>
        <p:nvPicPr>
          <p:cNvPr id="6" name="Picture 2" descr="CHIR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5000"/>
            <a:ext cx="45840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04800" y="2057399"/>
            <a:ext cx="2895600" cy="2823864"/>
            <a:chOff x="1263392" y="914374"/>
            <a:chExt cx="1928514" cy="1928514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9" name="Oval 8"/>
            <p:cNvSpPr/>
            <p:nvPr/>
          </p:nvSpPr>
          <p:spPr>
            <a:xfrm>
              <a:off x="1263392" y="914374"/>
              <a:ext cx="1928514" cy="1928514"/>
            </a:xfrm>
            <a:prstGeom prst="ellipse">
              <a:avLst/>
            </a:prstGeom>
            <a:blipFill rotWithShape="0">
              <a:blip r:embed="rId4"/>
              <a:stretch>
                <a:fillRect/>
              </a:stretch>
            </a:blipFill>
            <a:sp3d prstMaterial="plastic">
              <a:bevelT w="127000" h="25400" prst="relaxedInset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dk2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0" name="Oval 4"/>
            <p:cNvSpPr/>
            <p:nvPr/>
          </p:nvSpPr>
          <p:spPr>
            <a:xfrm>
              <a:off x="1545816" y="1401908"/>
              <a:ext cx="1363666" cy="136366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kern="1200" dirty="0" smtClean="0"/>
                <a:t> </a:t>
              </a:r>
              <a:endParaRPr lang="en-US" sz="1800" kern="1200" dirty="0"/>
            </a:p>
          </p:txBody>
        </p:sp>
      </p:grpSp>
      <p:sp>
        <p:nvSpPr>
          <p:cNvPr id="11" name="Right Arrow 10"/>
          <p:cNvSpPr/>
          <p:nvPr/>
        </p:nvSpPr>
        <p:spPr>
          <a:xfrm>
            <a:off x="3429000" y="32491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17392" y="2058650"/>
            <a:ext cx="8260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chemeClr val="accent1"/>
                </a:solidFill>
              </a:rPr>
              <a:t>?</a:t>
            </a:r>
            <a:endParaRPr lang="en-US" sz="8800" b="1" dirty="0">
              <a:solidFill>
                <a:schemeClr val="accent1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584060" y="1957626"/>
            <a:ext cx="3657600" cy="3143310"/>
            <a:chOff x="4800600" y="1676400"/>
            <a:chExt cx="3657600" cy="3143310"/>
          </a:xfrm>
        </p:grpSpPr>
        <p:sp>
          <p:nvSpPr>
            <p:cNvPr id="25" name="TextBox 24"/>
            <p:cNvSpPr txBox="1"/>
            <p:nvPr/>
          </p:nvSpPr>
          <p:spPr>
            <a:xfrm>
              <a:off x="4800600" y="1676400"/>
              <a:ext cx="3657600" cy="40011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Sustainable Exchange</a:t>
              </a:r>
              <a:endParaRPr lang="en-US" sz="20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800600" y="2362200"/>
              <a:ext cx="3657600" cy="40011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Competitive Marketplace</a:t>
              </a:r>
              <a:endParaRPr lang="en-US" sz="20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800600" y="3028890"/>
              <a:ext cx="3657600" cy="40011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Meaningful Consumer Choice</a:t>
              </a:r>
              <a:endParaRPr lang="en-US" sz="20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800600" y="3733800"/>
              <a:ext cx="3657600" cy="40011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Options for Small Businesses</a:t>
              </a:r>
              <a:endParaRPr lang="en-US" sz="20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800600" y="4419600"/>
              <a:ext cx="3657600" cy="40011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Maximizing Enrollment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7114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20000" cy="914400"/>
          </a:xfrm>
        </p:spPr>
        <p:txBody>
          <a:bodyPr/>
          <a:lstStyle/>
          <a:p>
            <a:pPr algn="ctr"/>
            <a:r>
              <a:rPr lang="en-US" sz="3600" dirty="0" smtClean="0"/>
              <a:t>State-Based Marketplaces: </a:t>
            </a:r>
            <a:br>
              <a:rPr lang="en-US" sz="3600" dirty="0" smtClean="0"/>
            </a:br>
            <a:r>
              <a:rPr lang="en-US" sz="3600" dirty="0" smtClean="0"/>
              <a:t>Key Design Decisions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620000" cy="4953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latin typeface="+mj-lt"/>
              </a:rPr>
              <a:t>Financing:</a:t>
            </a:r>
            <a:r>
              <a:rPr lang="en-US" sz="2400" dirty="0" smtClean="0">
                <a:latin typeface="+mj-lt"/>
              </a:rPr>
              <a:t>  Generally, assessments on QHPs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latin typeface="+mj-lt"/>
              </a:rPr>
              <a:t>Maximizing Competition: </a:t>
            </a:r>
            <a:r>
              <a:rPr lang="en-US" sz="2400" dirty="0" smtClean="0">
                <a:latin typeface="+mj-lt"/>
              </a:rPr>
              <a:t>States had varying approaches to encouraging insurer/plan participation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latin typeface="+mj-lt"/>
              </a:rPr>
              <a:t>Measures to maximize choice and value:</a:t>
            </a:r>
            <a:r>
              <a:rPr lang="en-US" sz="2400" dirty="0" smtClean="0">
                <a:latin typeface="+mj-lt"/>
              </a:rPr>
              <a:t> States </a:t>
            </a:r>
            <a:r>
              <a:rPr lang="en-US" sz="2400" dirty="0">
                <a:latin typeface="+mj-lt"/>
              </a:rPr>
              <a:t>took steps to facilitate consumer choice of </a:t>
            </a:r>
            <a:r>
              <a:rPr lang="en-US" sz="2400" dirty="0" smtClean="0">
                <a:latin typeface="+mj-lt"/>
              </a:rPr>
              <a:t>plans, report on quality, and provide “employee </a:t>
            </a:r>
            <a:r>
              <a:rPr lang="en-US" sz="2400" dirty="0">
                <a:latin typeface="+mj-lt"/>
              </a:rPr>
              <a:t>choice” options on SHOP </a:t>
            </a:r>
            <a:endParaRPr lang="en-US" sz="2400" dirty="0" smtClean="0">
              <a:latin typeface="+mj-lt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latin typeface="+mj-lt"/>
              </a:rPr>
              <a:t>Outreach and Consumer Assistance</a:t>
            </a:r>
            <a:r>
              <a:rPr lang="en-US" sz="2400" dirty="0" smtClean="0">
                <a:latin typeface="+mj-lt"/>
              </a:rPr>
              <a:t>: States tailored programs to needs; bigger differences between SBM and FFM states.</a:t>
            </a:r>
            <a:endParaRPr lang="en-US" sz="2400" dirty="0">
              <a:latin typeface="+mj-lt"/>
            </a:endParaRPr>
          </a:p>
        </p:txBody>
      </p:sp>
      <p:pic>
        <p:nvPicPr>
          <p:cNvPr id="4" name="Picture 2" descr="CHIR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56006"/>
            <a:ext cx="4419600" cy="110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190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Baskerville Old Face" pitchFamily="18" charset="0"/>
              </a:rPr>
              <a:t>Early </a:t>
            </a:r>
            <a:r>
              <a:rPr lang="en-US" sz="4400" dirty="0" smtClean="0">
                <a:latin typeface="Baskerville Old Face" pitchFamily="18" charset="0"/>
              </a:rPr>
              <a:t>Lessons: </a:t>
            </a:r>
            <a:br>
              <a:rPr lang="en-US" sz="4400" dirty="0" smtClean="0">
                <a:latin typeface="Baskerville Old Face" pitchFamily="18" charset="0"/>
              </a:rPr>
            </a:br>
            <a:r>
              <a:rPr lang="en-US" sz="4400" dirty="0" smtClean="0">
                <a:latin typeface="Baskerville Old Face" pitchFamily="18" charset="0"/>
              </a:rPr>
              <a:t>What Have We Learned So Far?</a:t>
            </a:r>
            <a:endParaRPr lang="en-US" sz="4400" dirty="0">
              <a:latin typeface="Baskerville Old Face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2296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latin typeface="+mj-lt"/>
              </a:rPr>
              <a:t>Opening the door </a:t>
            </a:r>
            <a:endParaRPr lang="en-US" sz="2000" dirty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1800" dirty="0" smtClean="0">
                <a:latin typeface="+mj-lt"/>
              </a:rPr>
              <a:t> Timing and IT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Getting people to the door </a:t>
            </a:r>
          </a:p>
          <a:p>
            <a:pPr lvl="1">
              <a:buFont typeface="Wingdings" pitchFamily="2" charset="2"/>
              <a:buChar char="ü"/>
            </a:pPr>
            <a:r>
              <a:rPr lang="en-US" sz="1800" dirty="0">
                <a:latin typeface="+mj-lt"/>
              </a:rPr>
              <a:t>O</a:t>
            </a:r>
            <a:r>
              <a:rPr lang="en-US" sz="1800" dirty="0" smtClean="0">
                <a:latin typeface="+mj-lt"/>
              </a:rPr>
              <a:t>utreach and education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+mj-lt"/>
              </a:rPr>
              <a:t> </a:t>
            </a:r>
            <a:r>
              <a:rPr lang="en-US" sz="2000" b="1" dirty="0" smtClean="0">
                <a:latin typeface="+mj-lt"/>
              </a:rPr>
              <a:t>Getting people through the door </a:t>
            </a:r>
            <a:endParaRPr lang="en-US" sz="2000" dirty="0">
              <a:latin typeface="+mj-lt"/>
            </a:endParaRPr>
          </a:p>
          <a:p>
            <a:pPr lvl="1">
              <a:buFont typeface="Wingdings" pitchFamily="2" charset="2"/>
              <a:buChar char="ü"/>
            </a:pPr>
            <a:r>
              <a:rPr lang="en-US" sz="1800" dirty="0" smtClean="0">
                <a:latin typeface="+mj-lt"/>
              </a:rPr>
              <a:t>Accurate enrollment and financial assistance</a:t>
            </a:r>
          </a:p>
          <a:p>
            <a:pPr lvl="1">
              <a:buFont typeface="Wingdings" pitchFamily="2" charset="2"/>
              <a:buChar char="ü"/>
            </a:pPr>
            <a:r>
              <a:rPr lang="en-US" sz="1800" dirty="0" smtClean="0">
                <a:latin typeface="+mj-lt"/>
              </a:rPr>
              <a:t>Facilitating optimal coverage choices</a:t>
            </a:r>
          </a:p>
          <a:p>
            <a:pPr lvl="1">
              <a:buFont typeface="Wingdings" pitchFamily="2" charset="2"/>
              <a:buChar char="ü"/>
            </a:pPr>
            <a:r>
              <a:rPr lang="en-US" sz="1800" dirty="0" smtClean="0">
                <a:latin typeface="+mj-lt"/>
              </a:rPr>
              <a:t>Transitions </a:t>
            </a:r>
            <a:r>
              <a:rPr lang="en-US" sz="1800" dirty="0">
                <a:latin typeface="+mj-lt"/>
              </a:rPr>
              <a:t>from </a:t>
            </a:r>
            <a:r>
              <a:rPr lang="en-US" sz="1800" dirty="0" smtClean="0">
                <a:latin typeface="+mj-lt"/>
              </a:rPr>
              <a:t>other coverage</a:t>
            </a:r>
          </a:p>
          <a:p>
            <a:pPr>
              <a:buFont typeface="Wingdings" pitchFamily="2" charset="2"/>
              <a:buChar char="v"/>
            </a:pPr>
            <a:r>
              <a:rPr lang="en-US" sz="2000" b="1" dirty="0" smtClean="0">
                <a:latin typeface="+mj-lt"/>
              </a:rPr>
              <a:t> Helping people use their benefits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>
                <a:latin typeface="+mj-lt"/>
              </a:rPr>
              <a:t>Accurately matching people to coverage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smtClean="0">
                <a:latin typeface="+mj-lt"/>
              </a:rPr>
              <a:t>Provider networks</a:t>
            </a:r>
          </a:p>
          <a:p>
            <a:pPr marL="114300" indent="0">
              <a:buNone/>
            </a:pPr>
            <a:endParaRPr lang="en-US" sz="2000" dirty="0" smtClean="0">
              <a:latin typeface="+mj-lt"/>
            </a:endParaRPr>
          </a:p>
        </p:txBody>
      </p:sp>
      <p:pic>
        <p:nvPicPr>
          <p:cNvPr id="8" name="Picture 2" descr="CHIR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5000"/>
            <a:ext cx="45840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4419600" y="4648200"/>
            <a:ext cx="4648200" cy="1752600"/>
            <a:chOff x="3733800" y="4876800"/>
            <a:chExt cx="4648200" cy="1752600"/>
          </a:xfrm>
        </p:grpSpPr>
        <p:grpSp>
          <p:nvGrpSpPr>
            <p:cNvPr id="13" name="Group 12"/>
            <p:cNvGrpSpPr/>
            <p:nvPr/>
          </p:nvGrpSpPr>
          <p:grpSpPr>
            <a:xfrm>
              <a:off x="3733800" y="4876800"/>
              <a:ext cx="4648200" cy="1752600"/>
              <a:chOff x="3429000" y="4876800"/>
              <a:chExt cx="3657600" cy="1305818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3429000" y="4876800"/>
                <a:ext cx="3657600" cy="1305818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429000" y="5211370"/>
                <a:ext cx="3505200" cy="7441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i="1" dirty="0" smtClean="0"/>
                  <a:t>“The challenges for Part D were not over once  beneficiaries had selected and enrolled</a:t>
                </a:r>
              </a:p>
              <a:p>
                <a:pPr algn="ctr"/>
                <a:r>
                  <a:rPr lang="en-US" sz="1600" b="1" i="1" dirty="0" smtClean="0"/>
                  <a:t> in a plan.”</a:t>
                </a:r>
                <a:endParaRPr lang="en-US" sz="1600" b="1" i="1" dirty="0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5500641" y="6172200"/>
              <a:ext cx="204087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i="1" dirty="0" smtClean="0"/>
                <a:t>--</a:t>
              </a:r>
              <a:r>
                <a:rPr lang="en-US" sz="1200" i="1" dirty="0" err="1" smtClean="0"/>
                <a:t>Hoadley</a:t>
              </a:r>
              <a:r>
                <a:rPr lang="en-US" sz="1200" i="1" dirty="0"/>
                <a:t>, Corlette et al, 2013</a:t>
              </a:r>
              <a:endParaRPr lang="en-US" sz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527675" y="1600200"/>
            <a:ext cx="2854325" cy="2667000"/>
            <a:chOff x="5527675" y="1600200"/>
            <a:chExt cx="2854325" cy="2667000"/>
          </a:xfrm>
        </p:grpSpPr>
        <p:sp>
          <p:nvSpPr>
            <p:cNvPr id="3" name="Oval 2"/>
            <p:cNvSpPr/>
            <p:nvPr/>
          </p:nvSpPr>
          <p:spPr>
            <a:xfrm>
              <a:off x="5527675" y="1600200"/>
              <a:ext cx="2854325" cy="2667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037262" y="2131874"/>
              <a:ext cx="1811338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Initial enrollment target:  7 million, including 2.7 million young adults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929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latin typeface="Baskerville Old Face" panose="02020602080505020303" pitchFamily="18" charset="0"/>
              </a:rPr>
              <a:t>On the Horizon: </a:t>
            </a:r>
            <a:br>
              <a:rPr lang="en-US" sz="4400" dirty="0" smtClean="0">
                <a:latin typeface="Baskerville Old Face" panose="02020602080505020303" pitchFamily="18" charset="0"/>
              </a:rPr>
            </a:br>
            <a:r>
              <a:rPr lang="en-US" sz="4400" dirty="0" smtClean="0">
                <a:latin typeface="Baskerville Old Face" panose="02020602080505020303" pitchFamily="18" charset="0"/>
              </a:rPr>
              <a:t>What’s Next for the Marketplaces?</a:t>
            </a:r>
            <a:endParaRPr lang="en-US" sz="4400" dirty="0">
              <a:latin typeface="Baskerville Old Face" panose="0202060208050502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b="1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Sustainability</a:t>
            </a:r>
            <a:endParaRPr lang="en-US" sz="2600" b="1" dirty="0" smtClean="0"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 smtClean="0">
                <a:latin typeface="+mj-lt"/>
              </a:rPr>
              <a:t> Competition and pricing</a:t>
            </a:r>
            <a:endParaRPr lang="en-US" sz="2600" b="1" dirty="0" smtClean="0">
              <a:latin typeface="+mj-lt"/>
            </a:endParaRPr>
          </a:p>
          <a:p>
            <a:pPr>
              <a:buFont typeface="Wingdings" pitchFamily="2" charset="2"/>
              <a:buChar char="v"/>
            </a:pPr>
            <a:r>
              <a:rPr lang="en-US" sz="2800" b="1" dirty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Consumer experience </a:t>
            </a:r>
          </a:p>
          <a:p>
            <a:pPr>
              <a:buFont typeface="Wingdings" pitchFamily="2" charset="2"/>
              <a:buChar char="v"/>
            </a:pPr>
            <a:r>
              <a:rPr lang="en-US" sz="2600" b="1" dirty="0">
                <a:latin typeface="+mj-lt"/>
              </a:rPr>
              <a:t> </a:t>
            </a:r>
            <a:r>
              <a:rPr lang="en-US" sz="2600" b="1" dirty="0" smtClean="0">
                <a:latin typeface="+mj-lt"/>
              </a:rPr>
              <a:t> Health care delivery</a:t>
            </a:r>
            <a:endParaRPr lang="en-US" sz="2800" dirty="0">
              <a:latin typeface="+mj-lt"/>
            </a:endParaRPr>
          </a:p>
          <a:p>
            <a:pPr marL="114300" indent="0">
              <a:buNone/>
            </a:pPr>
            <a:endParaRPr lang="en-US" sz="2800" dirty="0">
              <a:latin typeface="+mj-lt"/>
            </a:endParaRPr>
          </a:p>
          <a:p>
            <a:pPr marL="114300" indent="0">
              <a:buNone/>
            </a:pPr>
            <a:endParaRPr lang="en-US" sz="3200" dirty="0">
              <a:latin typeface="+mj-lt"/>
            </a:endParaRPr>
          </a:p>
        </p:txBody>
      </p:sp>
      <p:pic>
        <p:nvPicPr>
          <p:cNvPr id="7" name="Picture 2" descr="CHIR-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15000"/>
            <a:ext cx="45840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1371600" y="3810000"/>
            <a:ext cx="654114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139630" y="4362271"/>
            <a:ext cx="5099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Will coverage—and care</a:t>
            </a:r>
            <a:r>
              <a:rPr lang="en-US" sz="2400" b="1" dirty="0">
                <a:solidFill>
                  <a:schemeClr val="bg1"/>
                </a:solidFill>
              </a:rPr>
              <a:t>—</a:t>
            </a:r>
            <a:r>
              <a:rPr lang="en-US" sz="2400" b="1" dirty="0" smtClean="0">
                <a:solidFill>
                  <a:schemeClr val="bg1"/>
                </a:solidFill>
              </a:rPr>
              <a:t>become more accessible, affordable, adequate, and accountable?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5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>
                <a:latin typeface="Baskerville Old Face" pitchFamily="18" charset="0"/>
              </a:rPr>
              <a:t>Thank you!</a:t>
            </a:r>
            <a:endParaRPr lang="en-US" sz="5400" dirty="0">
              <a:latin typeface="Baskerville Old Face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067" y="1937828"/>
            <a:ext cx="4114800" cy="3054927"/>
          </a:xfrm>
          <a:prstGeom prst="rect">
            <a:avLst/>
          </a:prstGeom>
          <a:solidFill>
            <a:schemeClr val="bg2"/>
          </a:solidFill>
        </p:spPr>
      </p:pic>
      <p:pic>
        <p:nvPicPr>
          <p:cNvPr id="6" name="Picture 2" descr="CHIR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715000"/>
            <a:ext cx="45840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28600" y="289560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latin typeface="Baskerville Old Face" pitchFamily="18" charset="0"/>
              </a:rPr>
              <a:t>Contact:</a:t>
            </a:r>
          </a:p>
          <a:p>
            <a:r>
              <a:rPr lang="en-US" dirty="0" smtClean="0">
                <a:latin typeface="Baskerville Old Face" pitchFamily="18" charset="0"/>
              </a:rPr>
              <a:t>Sarah </a:t>
            </a:r>
            <a:r>
              <a:rPr lang="en-US" dirty="0">
                <a:latin typeface="Baskerville Old Face" pitchFamily="18" charset="0"/>
              </a:rPr>
              <a:t>J. Dash, MPH</a:t>
            </a:r>
            <a:br>
              <a:rPr lang="en-US" dirty="0">
                <a:latin typeface="Baskerville Old Face" pitchFamily="18" charset="0"/>
              </a:rPr>
            </a:br>
            <a:r>
              <a:rPr lang="en-US" dirty="0">
                <a:latin typeface="Baskerville Old Face" pitchFamily="18" charset="0"/>
              </a:rPr>
              <a:t>Georgetown Health Policy Institute</a:t>
            </a:r>
          </a:p>
          <a:p>
            <a:r>
              <a:rPr lang="en-US" dirty="0">
                <a:latin typeface="Baskerville Old Face" pitchFamily="18" charset="0"/>
              </a:rPr>
              <a:t>Center on Health Insurance Reforms </a:t>
            </a:r>
            <a:br>
              <a:rPr lang="en-US" dirty="0">
                <a:latin typeface="Baskerville Old Face" pitchFamily="18" charset="0"/>
              </a:rPr>
            </a:br>
            <a:r>
              <a:rPr lang="en-US" dirty="0">
                <a:latin typeface="Baskerville Old Face" pitchFamily="18" charset="0"/>
                <a:hlinkClick r:id="rId5"/>
              </a:rPr>
              <a:t>sd850@georgetown.edu</a:t>
            </a:r>
            <a:endParaRPr lang="en-US" dirty="0">
              <a:latin typeface="Baskerville Old Face" pitchFamily="18" charset="0"/>
            </a:endParaRPr>
          </a:p>
          <a:p>
            <a:r>
              <a:rPr lang="en-US" dirty="0">
                <a:latin typeface="Baskerville Old Face" pitchFamily="18" charset="0"/>
              </a:rPr>
              <a:t>202-687-1405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4885492"/>
            <a:ext cx="420306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Baskerville Old Face" pitchFamily="18" charset="0"/>
              </a:rPr>
              <a:t>For more information:</a:t>
            </a:r>
          </a:p>
          <a:p>
            <a:r>
              <a:rPr lang="en-US" dirty="0" smtClean="0">
                <a:latin typeface="Baskerville Old Face" pitchFamily="18" charset="0"/>
                <a:hlinkClick r:id="rId6"/>
              </a:rPr>
              <a:t>http://chir.georgetown.edu</a:t>
            </a:r>
            <a:r>
              <a:rPr lang="en-US" dirty="0" smtClean="0">
                <a:latin typeface="Baskerville Old Face" pitchFamily="18" charset="0"/>
              </a:rPr>
              <a:t>/ </a:t>
            </a:r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53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</TotalTime>
  <Words>388</Words>
  <Application>Microsoft Office PowerPoint</Application>
  <PresentationFormat>On-screen Show (4:3)</PresentationFormat>
  <Paragraphs>129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PowerPoint Presentation</vt:lpstr>
      <vt:lpstr>Overview</vt:lpstr>
      <vt:lpstr>Marketplace Establishment for 2014  </vt:lpstr>
      <vt:lpstr>Marketplace Establishment Models: What’s at Stake?</vt:lpstr>
      <vt:lpstr>   Health Insurance Marketplaces: How Will Design Decisions Affect Outcomes?   </vt:lpstr>
      <vt:lpstr>State-Based Marketplaces:  Key Design Decisions</vt:lpstr>
      <vt:lpstr>Early Lessons:  What Have We Learned So Far?</vt:lpstr>
      <vt:lpstr>On the Horizon:  What’s Next for the Marketplaces?</vt:lpstr>
      <vt:lpstr>Thank you!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Dash</dc:creator>
  <cp:lastModifiedBy>Sarah Dash</cp:lastModifiedBy>
  <cp:revision>86</cp:revision>
  <dcterms:created xsi:type="dcterms:W3CDTF">2013-09-13T11:56:40Z</dcterms:created>
  <dcterms:modified xsi:type="dcterms:W3CDTF">2014-01-21T18:56:26Z</dcterms:modified>
</cp:coreProperties>
</file>