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7" r:id="rId2"/>
    <p:sldMasterId id="2147483703" r:id="rId3"/>
    <p:sldMasterId id="2147483709" r:id="rId4"/>
    <p:sldMasterId id="2147483712" r:id="rId5"/>
    <p:sldMasterId id="2147483724" r:id="rId6"/>
  </p:sldMasterIdLst>
  <p:notesMasterIdLst>
    <p:notesMasterId r:id="rId30"/>
  </p:notesMasterIdLst>
  <p:sldIdLst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7" r:id="rId17"/>
    <p:sldId id="291" r:id="rId18"/>
    <p:sldId id="281" r:id="rId19"/>
    <p:sldId id="267" r:id="rId20"/>
    <p:sldId id="268" r:id="rId21"/>
    <p:sldId id="269" r:id="rId22"/>
    <p:sldId id="270" r:id="rId23"/>
    <p:sldId id="271" r:id="rId24"/>
    <p:sldId id="272" r:id="rId25"/>
    <p:sldId id="279" r:id="rId26"/>
    <p:sldId id="274" r:id="rId27"/>
    <p:sldId id="280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Pad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7T07:36:03.087" idx="1">
    <p:pos x="6646" y="-1334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7F8CF-AA3B-41C2-ADFE-CBA33B477E1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3746-C05F-4C76-BD7F-8F66969B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AAC208-FBE6-4D51-B29B-ABDB056254E5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805444-A154-416A-A547-A3808B4E273C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500" indent="-2788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8510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161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4254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290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155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020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885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151B654-ECF4-4775-9CE9-067D2563DB12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500" indent="-2788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8510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161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4254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290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155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020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885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A8B5EF-E5D0-4F69-9D3E-0037F577EBC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500" indent="-2788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8510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161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4254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290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155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020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885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CAD12C1-E643-45E3-B780-CC46DC72AA71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 Key Components of Integrated Care_Unutzer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500" indent="-2788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8510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161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4254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290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155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020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885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BBD3EC8-0852-4ED2-8F14-184C24624CD2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 how well does this work? ~ 200 patients in each of 8 hc systems randomized to UC and IV. When we looked at our patients 1 year out, we found 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500" indent="-2788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8510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161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4254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290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155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020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885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6753BF-ADA7-41D2-8917-4D1483C08E6F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500" indent="-27884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8510" indent="-22276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161" indent="-22276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4254" indent="-22276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2904" indent="-222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554" indent="-222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0205" indent="-222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8855" indent="-222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0988C-E2BD-4207-BA2E-47703526E6B2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500" indent="-2788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8510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7161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4254" indent="-2227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290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1554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020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08855" indent="-2227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730AC91-6097-4665-BFD3-A6741E0F39E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7ACD7B-2BEF-4C6D-B770-A7012756C3D2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372" y="3701356"/>
            <a:ext cx="5209256" cy="2768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94805" y="1598414"/>
            <a:ext cx="6554391" cy="1982391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94805" y="4152305"/>
            <a:ext cx="6554391" cy="99119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8974218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55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979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6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 marL="267881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35762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03643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071524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39406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effectLst/>
              </a:defRPr>
            </a:pPr>
            <a:r>
              <a:rPr sz="2700"/>
              <a:t>Body Level One</a:t>
            </a:r>
          </a:p>
          <a:p>
            <a:pPr lvl="1">
              <a:defRPr sz="1800">
                <a:effectLst/>
              </a:defRPr>
            </a:pPr>
            <a:r>
              <a:rPr sz="2700"/>
              <a:t>Body Level Two</a:t>
            </a:r>
          </a:p>
          <a:p>
            <a:pPr lvl="2">
              <a:defRPr sz="1800">
                <a:effectLst/>
              </a:defRPr>
            </a:pPr>
            <a:r>
              <a:rPr sz="2700"/>
              <a:t>Body Level Three</a:t>
            </a:r>
          </a:p>
          <a:p>
            <a:pPr lvl="3">
              <a:defRPr sz="1800">
                <a:effectLst/>
              </a:defRPr>
            </a:pPr>
            <a:r>
              <a:rPr sz="2700"/>
              <a:t>Body Level Four</a:t>
            </a:r>
          </a:p>
          <a:p>
            <a:pPr lvl="4">
              <a:defRPr sz="1800">
                <a:effectLst/>
              </a:defRPr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870876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600"/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 marL="267881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35762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03643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071524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39406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effectLst/>
              </a:defRPr>
            </a:pPr>
            <a:r>
              <a:rPr sz="2700"/>
              <a:t>Body Level One</a:t>
            </a:r>
          </a:p>
          <a:p>
            <a:pPr lvl="1">
              <a:defRPr sz="1800">
                <a:effectLst/>
              </a:defRPr>
            </a:pPr>
            <a:r>
              <a:rPr sz="2700"/>
              <a:t>Body Level Two</a:t>
            </a:r>
          </a:p>
          <a:p>
            <a:pPr lvl="2">
              <a:defRPr sz="1800">
                <a:effectLst/>
              </a:defRPr>
            </a:pPr>
            <a:r>
              <a:rPr sz="2700"/>
              <a:t>Body Level Three</a:t>
            </a:r>
          </a:p>
          <a:p>
            <a:pPr lvl="3">
              <a:defRPr sz="1800">
                <a:effectLst/>
              </a:defRPr>
            </a:pPr>
            <a:r>
              <a:rPr sz="2700"/>
              <a:t>Body Level Four</a:t>
            </a:r>
          </a:p>
          <a:p>
            <a:pPr lvl="4">
              <a:defRPr sz="1800">
                <a:effectLst/>
              </a:defRPr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356534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6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 marL="267881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35762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03643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071524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339406" indent="-267881">
              <a:lnSpc>
                <a:spcPct val="100000"/>
              </a:lnSpc>
              <a:spcBef>
                <a:spcPts val="2953"/>
              </a:spcBef>
              <a:buSzPct val="100000"/>
              <a:buChar char="•"/>
              <a:defRPr sz="2700" i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effectLst/>
              </a:defRPr>
            </a:pPr>
            <a:r>
              <a:rPr sz="2700"/>
              <a:t>Body Level One</a:t>
            </a:r>
          </a:p>
          <a:p>
            <a:pPr lvl="1">
              <a:defRPr sz="1800">
                <a:effectLst/>
              </a:defRPr>
            </a:pPr>
            <a:r>
              <a:rPr sz="2700"/>
              <a:t>Body Level Two</a:t>
            </a:r>
          </a:p>
          <a:p>
            <a:pPr lvl="2">
              <a:defRPr sz="1800">
                <a:effectLst/>
              </a:defRPr>
            </a:pPr>
            <a:r>
              <a:rPr sz="2700"/>
              <a:t>Body Level Three</a:t>
            </a:r>
          </a:p>
          <a:p>
            <a:pPr lvl="3">
              <a:defRPr sz="1800">
                <a:effectLst/>
              </a:defRPr>
            </a:pPr>
            <a:r>
              <a:rPr sz="2700"/>
              <a:t>Body Level Four</a:t>
            </a:r>
          </a:p>
          <a:p>
            <a:pPr lvl="4">
              <a:defRPr sz="1800">
                <a:effectLst/>
              </a:defRPr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424781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69122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46838"/>
            <a:ext cx="2417763" cy="411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95286-AF0B-471B-9E5D-04FAE20B3E61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3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000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07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028EA-7786-4EB8-9D5E-D632501499FE}" type="datetimeFigureOut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72773-889E-4B0D-A7C0-68865F061D8D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94805" y="4911328"/>
            <a:ext cx="6554391" cy="866180"/>
          </a:xfrm>
          <a:prstGeom prst="rect">
            <a:avLst/>
          </a:prstGeom>
        </p:spPr>
        <p:txBody>
          <a:bodyPr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94805" y="5768578"/>
            <a:ext cx="6554391" cy="4554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275541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54754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46838"/>
            <a:ext cx="2417763" cy="411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95286-AF0B-471B-9E5D-04FAE20B3E61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94579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848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028EA-7786-4EB8-9D5E-D632501499FE}" type="datetimeFigureOut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72773-889E-4B0D-A7C0-68865F061D8D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5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5"/>
          </p:nvPr>
        </p:nvSpPr>
        <p:spPr bwMode="auto">
          <a:xfrm>
            <a:off x="457200" y="2590801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marL="742950" indent="-1588" algn="ctr">
              <a:buNone/>
              <a:defRPr/>
            </a:lvl2pPr>
            <a:lvl3pPr marL="742950" indent="-1588" algn="ctr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692317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4664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2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65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4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2969" y="2652117"/>
            <a:ext cx="7358063" cy="15537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1021409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2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07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40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9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6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35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2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0409-A440-4EAA-9D69-201D391A9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D6D3-4900-414E-AC6F-B1F92A4F63B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80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8B45-0046-438B-9F45-5499E3D3A2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B13D-41EB-455A-957D-AFBE40CE93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4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44711" y="1910953"/>
            <a:ext cx="4250531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44711" y="3634383"/>
            <a:ext cx="4250531" cy="1937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5325016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E3B2-D9F6-4090-8B21-7AF038BF81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3972-1D37-475B-B414-329871DCC3D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9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7360"/>
            <a:ext cx="4038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7359"/>
            <a:ext cx="4038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29E4-C1AE-4B90-BC0A-C7BEA22B6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5CFD-514B-4ED6-B5EE-6CE92773B80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34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CEDF-C124-43FA-85EA-55667C0C49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4B46-F29F-4F1C-83C8-9EB7EB2E035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84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15E3-CD67-4CF2-A5AF-49B4DCB872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2455-463E-491C-ADF8-09D74EA3AA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42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IMS Logo Horizontal-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656388"/>
            <a:ext cx="28194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9F2A-C240-410E-A036-03AC6EA85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838D-FB0F-4A30-B52C-11429028E3C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8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7A70-8924-4B04-9FFD-360FEF044D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82EB-15DB-478F-B262-6271779B901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85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EA82-6249-4A09-A981-67C62E363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7A69-502F-4DE3-B2CA-A83FA759166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8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F0C8-E806-4EC7-9BF6-E117DE1256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64C9-DDEE-4A05-B244-742C6773CD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47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D69A-C43F-4E4D-BD60-074E8552BD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D8BF-AD23-44B2-9BD3-A8A5C25C0C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77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600200"/>
            <a:ext cx="8686800" cy="4873752"/>
          </a:xfrm>
        </p:spPr>
        <p:txBody>
          <a:bodyPr/>
          <a:lstStyle>
            <a:lvl1pPr marL="0" indent="0">
              <a:defRPr b="0"/>
            </a:lvl1pPr>
            <a:lvl2pPr marL="0" indent="0">
              <a:buNone/>
              <a:defRPr b="0" u="none"/>
            </a:lvl2pPr>
            <a:lvl3pPr marL="0" indent="0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b="0"/>
            </a:lvl4pPr>
            <a:lvl5pPr>
              <a:buNone/>
              <a:defRPr sz="18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A09B-69E5-4428-8C6B-D11E81A3A4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B47E-B531-4A7B-98FF-52E1A343020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2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7552571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95F7-C386-4105-BC67-7582297000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65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131" y="186450"/>
            <a:ext cx="7422444" cy="959027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60425" y="1374805"/>
            <a:ext cx="7423150" cy="49841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83575" y="6370638"/>
            <a:ext cx="860425" cy="3508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7111-E81B-4C1A-B9FD-03809A56F7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3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426694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92969" y="2098477"/>
            <a:ext cx="3696891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911833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892969" y="580430"/>
            <a:ext cx="7358063" cy="5697141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Blip>
                <a:blip r:embed="rId3"/>
              </a:buBlip>
              <a:defRPr sz="3000"/>
            </a:lvl1pPr>
            <a:lvl2pPr marL="678632" indent="-339316">
              <a:spcBef>
                <a:spcPts val="2250"/>
              </a:spcBef>
              <a:buBlip>
                <a:blip r:embed="rId3"/>
              </a:buBlip>
              <a:defRPr sz="3000"/>
            </a:lvl2pPr>
            <a:lvl3pPr marL="1017948" indent="-339316">
              <a:spcBef>
                <a:spcPts val="2250"/>
              </a:spcBef>
              <a:buBlip>
                <a:blip r:embed="rId3"/>
              </a:buBlip>
              <a:defRPr sz="3000"/>
            </a:lvl3pPr>
            <a:lvl4pPr marL="1357264" indent="-339316">
              <a:spcBef>
                <a:spcPts val="2250"/>
              </a:spcBef>
              <a:buBlip>
                <a:blip r:embed="rId3"/>
              </a:buBlip>
              <a:defRPr sz="3000"/>
            </a:lvl4pPr>
            <a:lvl5pPr marL="1696580" indent="-339316">
              <a:spcBef>
                <a:spcPts val="2250"/>
              </a:spcBef>
              <a:buBlip>
                <a:blip r:embed="rId3"/>
              </a:buBlip>
              <a:defRPr sz="30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689593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6009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2098477"/>
            <a:ext cx="7358063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8120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med"/>
  <p:txStyles>
    <p:titleStyle>
      <a:lvl1pPr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160729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321457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482186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642915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803643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964372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125101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285829" algn="ctr" defTabSz="410751">
        <a:defRPr sz="4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294669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589338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884008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178677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1473346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1768015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062684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2357354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2652023" indent="-294669" defTabSz="410751">
        <a:lnSpc>
          <a:spcPct val="120000"/>
        </a:lnSpc>
        <a:spcBef>
          <a:spcPts val="1969"/>
        </a:spcBef>
        <a:buSzPct val="50000"/>
        <a:buBlip>
          <a:blip r:embed="rId17"/>
        </a:buBlip>
        <a:defRPr sz="25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160729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321457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482186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642915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803643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964372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125101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285829" algn="ctr" defTabSz="410751">
        <a:defRPr sz="14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1D82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NCQA Recognition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15 sites have achieved Level 3 recognition (8 in Colorado, 6 in Massachusetts, and one in Pittsburgh)</a:t>
            </a:r>
          </a:p>
          <a:p>
            <a:pPr lvl="0"/>
            <a:r>
              <a:rPr lang="en-US" altLang="en-US" smtClean="0"/>
              <a:t>8  CO: Denver Health (3), Clinica Campesina (3) High Plains, MCPN Jeffco</a:t>
            </a:r>
          </a:p>
          <a:p>
            <a:pPr lvl="0"/>
            <a:r>
              <a:rPr lang="en-US" altLang="en-US" smtClean="0"/>
              <a:t>0  ID:</a:t>
            </a:r>
          </a:p>
          <a:p>
            <a:pPr lvl="0"/>
            <a:r>
              <a:rPr lang="en-US" altLang="en-US" smtClean="0"/>
              <a:t>6  MA: Harbor Health Services (3), CHA (2), Greater Lawrence</a:t>
            </a:r>
          </a:p>
          <a:p>
            <a:pPr lvl="0"/>
            <a:r>
              <a:rPr lang="en-US" altLang="en-US" smtClean="0"/>
              <a:t>0  OR</a:t>
            </a:r>
          </a:p>
          <a:p>
            <a:pPr lvl="0"/>
            <a:r>
              <a:rPr lang="en-US" altLang="en-US" smtClean="0"/>
              <a:t>1  PA: North Side Christian: Northside</a:t>
            </a:r>
          </a:p>
          <a:p>
            <a:pPr lvl="0"/>
            <a:r>
              <a:rPr lang="en-US" altLang="en-US" smtClean="0"/>
              <a:t> </a:t>
            </a:r>
          </a:p>
          <a:p>
            <a:pPr lvl="0"/>
            <a:r>
              <a:rPr lang="en-US" altLang="en-US" smtClean="0"/>
              <a:t>28 sites are pursuing recognition</a:t>
            </a:r>
          </a:p>
          <a:p>
            <a:pPr lvl="0"/>
            <a:r>
              <a:rPr lang="en-US" altLang="en-US" smtClean="0"/>
              <a:t>1  CO: Custer County</a:t>
            </a:r>
          </a:p>
          <a:p>
            <a:pPr lvl="0"/>
            <a:r>
              <a:rPr lang="en-US" altLang="en-US" smtClean="0"/>
              <a:t>10 ID: Family Medicine Residency of Idaho – Boise, ISU Family Medicine Residency – Pocatello, Health West (3), Terry Reilly (6), St. Mary's Hospital and Clinics-Cottonwood</a:t>
            </a:r>
          </a:p>
          <a:p>
            <a:pPr lvl="0"/>
            <a:r>
              <a:rPr lang="en-US" altLang="en-US" smtClean="0"/>
              <a:t>8  MA: all the rest--- Joseph M. Smith (2), Codman, East Boston, Hilltown (2; Holyoke and Worthington), Dorchester, Whittier</a:t>
            </a:r>
          </a:p>
          <a:p>
            <a:pPr lvl="0"/>
            <a:r>
              <a:rPr lang="en-US" altLang="en-US" smtClean="0"/>
              <a:t>9  PA: all the rest</a:t>
            </a:r>
          </a:p>
        </p:txBody>
      </p:sp>
      <p:sp>
        <p:nvSpPr>
          <p:cNvPr id="2053" name="Slide Number Placeholder 14"/>
          <p:cNvSpPr txBox="1">
            <a:spLocks/>
          </p:cNvSpPr>
          <p:nvPr/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388B089-633C-41CC-9F6E-8374EF5F00E7}" type="slidenum">
              <a:rPr lang="en-US" altLang="en-US" sz="8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smtClean="0">
              <a:solidFill>
                <a:prstClr val="black"/>
              </a:solidFill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76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2B95DD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8213725" y="6502400"/>
            <a:ext cx="1219200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smtClean="0">
                <a:solidFill>
                  <a:srgbClr val="0070C0"/>
                </a:solidFill>
              </a:rPr>
              <a:t>SNMHI</a:t>
            </a:r>
          </a:p>
        </p:txBody>
      </p:sp>
    </p:spTree>
    <p:extLst>
      <p:ext uri="{BB962C8B-B14F-4D97-AF65-F5344CB8AC3E}">
        <p14:creationId xmlns:p14="http://schemas.microsoft.com/office/powerpoint/2010/main" val="27419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+mn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1D82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NCQA Recognition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15 sites have achieved Level 3 recognition (8 in Colorado, 6 in Massachusetts, and one in Pittsburgh)</a:t>
            </a:r>
          </a:p>
          <a:p>
            <a:pPr lvl="0"/>
            <a:r>
              <a:rPr lang="en-US" altLang="en-US" smtClean="0"/>
              <a:t>8  CO: Denver Health (3), Clinica Campesina (3) High Plains, MCPN Jeffco</a:t>
            </a:r>
          </a:p>
          <a:p>
            <a:pPr lvl="0"/>
            <a:r>
              <a:rPr lang="en-US" altLang="en-US" smtClean="0"/>
              <a:t>0  ID:</a:t>
            </a:r>
          </a:p>
          <a:p>
            <a:pPr lvl="0"/>
            <a:r>
              <a:rPr lang="en-US" altLang="en-US" smtClean="0"/>
              <a:t>6  MA: Harbor Health Services (3), CHA (2), Greater Lawrence</a:t>
            </a:r>
          </a:p>
          <a:p>
            <a:pPr lvl="0"/>
            <a:r>
              <a:rPr lang="en-US" altLang="en-US" smtClean="0"/>
              <a:t>0  OR</a:t>
            </a:r>
          </a:p>
          <a:p>
            <a:pPr lvl="0"/>
            <a:r>
              <a:rPr lang="en-US" altLang="en-US" smtClean="0"/>
              <a:t>1  PA: North Side Christian: Northside</a:t>
            </a:r>
          </a:p>
          <a:p>
            <a:pPr lvl="0"/>
            <a:r>
              <a:rPr lang="en-US" altLang="en-US" smtClean="0"/>
              <a:t> </a:t>
            </a:r>
          </a:p>
          <a:p>
            <a:pPr lvl="0"/>
            <a:r>
              <a:rPr lang="en-US" altLang="en-US" smtClean="0"/>
              <a:t>28 sites are pursuing recognition</a:t>
            </a:r>
          </a:p>
          <a:p>
            <a:pPr lvl="0"/>
            <a:r>
              <a:rPr lang="en-US" altLang="en-US" smtClean="0"/>
              <a:t>1  CO: Custer County</a:t>
            </a:r>
          </a:p>
          <a:p>
            <a:pPr lvl="0"/>
            <a:r>
              <a:rPr lang="en-US" altLang="en-US" smtClean="0"/>
              <a:t>10 ID: Family Medicine Residency of Idaho – Boise, ISU Family Medicine Residency – Pocatello, Health West (3), Terry Reilly (6), St. Mary's Hospital and Clinics-Cottonwood</a:t>
            </a:r>
          </a:p>
          <a:p>
            <a:pPr lvl="0"/>
            <a:r>
              <a:rPr lang="en-US" altLang="en-US" smtClean="0"/>
              <a:t>8  MA: all the rest--- Joseph M. Smith (2), Codman, East Boston, Hilltown (2; Holyoke and Worthington), Dorchester, Whittier</a:t>
            </a:r>
          </a:p>
          <a:p>
            <a:pPr lvl="0"/>
            <a:r>
              <a:rPr lang="en-US" altLang="en-US" smtClean="0"/>
              <a:t>9  PA: all the rest</a:t>
            </a:r>
          </a:p>
        </p:txBody>
      </p:sp>
      <p:sp>
        <p:nvSpPr>
          <p:cNvPr id="2053" name="Slide Number Placeholder 14"/>
          <p:cNvSpPr txBox="1">
            <a:spLocks/>
          </p:cNvSpPr>
          <p:nvPr/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388B089-633C-41CC-9F6E-8374EF5F00E7}" type="slidenum">
              <a:rPr lang="en-US" altLang="en-US" sz="8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smtClean="0">
              <a:solidFill>
                <a:prstClr val="black"/>
              </a:solidFill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76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2B95DD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8213725" y="6502400"/>
            <a:ext cx="1219200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smtClean="0">
                <a:solidFill>
                  <a:srgbClr val="0070C0"/>
                </a:solidFill>
              </a:rPr>
              <a:t>SNMHI</a:t>
            </a:r>
          </a:p>
        </p:txBody>
      </p:sp>
    </p:spTree>
    <p:extLst>
      <p:ext uri="{BB962C8B-B14F-4D97-AF65-F5344CB8AC3E}">
        <p14:creationId xmlns:p14="http://schemas.microsoft.com/office/powerpoint/2010/main" val="203482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+mn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4800600"/>
            <a:ext cx="2438400" cy="2057400"/>
          </a:xfrm>
          <a:prstGeom prst="rect">
            <a:avLst/>
          </a:prstGeom>
          <a:solidFill>
            <a:srgbClr val="2B95DD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2438400" y="4800600"/>
            <a:ext cx="6705600" cy="20574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29" name="TextBox 11"/>
          <p:cNvSpPr txBox="1">
            <a:spLocks noChangeArrowheads="1"/>
          </p:cNvSpPr>
          <p:nvPr/>
        </p:nvSpPr>
        <p:spPr bwMode="auto">
          <a:xfrm>
            <a:off x="2895600" y="5410200"/>
            <a:ext cx="60198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baseline="30000" smtClean="0">
                <a:solidFill>
                  <a:prstClr val="white"/>
                </a:solidFill>
              </a:rPr>
              <a:t>Safety Net  </a:t>
            </a:r>
            <a:br>
              <a:rPr lang="en-US" altLang="en-US" sz="4800" b="1" baseline="30000" smtClean="0">
                <a:solidFill>
                  <a:prstClr val="white"/>
                </a:solidFill>
              </a:rPr>
            </a:br>
            <a:r>
              <a:rPr lang="en-US" altLang="en-US" sz="4800" b="1" baseline="30000" smtClean="0">
                <a:solidFill>
                  <a:prstClr val="white"/>
                </a:solidFill>
              </a:rPr>
              <a:t>Medical Home Initiative</a:t>
            </a:r>
          </a:p>
        </p:txBody>
      </p:sp>
    </p:spTree>
    <p:extLst>
      <p:ext uri="{BB962C8B-B14F-4D97-AF65-F5344CB8AC3E}">
        <p14:creationId xmlns:p14="http://schemas.microsoft.com/office/powerpoint/2010/main" val="30267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4CE2-66C8-43C7-A7D5-34DD4FBAC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70DC-35FC-4AFC-A8D0-6A8EFAFF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5125"/>
            <a:ext cx="8229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36725"/>
            <a:ext cx="8229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E68274-758B-4F6A-8B02-A68296420726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12/8/2014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EFE8CF-1A62-4FDD-B577-422F76CB4FC9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32" name="Picture 9" descr="2011 Copyright.png"/>
          <p:cNvPicPr>
            <a:picLocks noChangeAspect="1"/>
          </p:cNvPicPr>
          <p:nvPr userDrawn="1"/>
        </p:nvPicPr>
        <p:blipFill>
          <a:blip r:embed="rId17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6"/>
          <a:stretch>
            <a:fillRect/>
          </a:stretch>
        </p:blipFill>
        <p:spPr bwMode="auto">
          <a:xfrm>
            <a:off x="152400" y="6705600"/>
            <a:ext cx="139223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0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netmedicalhom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2400"/>
              </a:spcAft>
            </a:pPr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 </a:t>
            </a:r>
            <a:endParaRPr lang="en-US" altLang="en-US" sz="4000" b="1" i="1" smtClean="0">
              <a:ea typeface="ＭＳ Ｐゴシック" pitchFamily="34" charset="-128"/>
            </a:endParaRPr>
          </a:p>
        </p:txBody>
      </p:sp>
      <p:sp>
        <p:nvSpPr>
          <p:cNvPr id="7171" name="Content Placeholder 20"/>
          <p:cNvSpPr>
            <a:spLocks noGrp="1" noChangeArrowheads="1"/>
          </p:cNvSpPr>
          <p:nvPr>
            <p:ph idx="5"/>
          </p:nvPr>
        </p:nvSpPr>
        <p:spPr>
          <a:xfrm>
            <a:off x="495300" y="2286000"/>
            <a:ext cx="82296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lvl="1" eaLnBrk="1" hangingPunct="1"/>
            <a:r>
              <a:rPr lang="en-US" altLang="en-US" sz="2400" b="1" dirty="0" smtClean="0">
                <a:ea typeface="ＭＳ Ｐゴシック" pitchFamily="34" charset="-128"/>
                <a:cs typeface="Arial" pitchFamily="34" charset="0"/>
              </a:rPr>
              <a:t>The Commonwealth Fund Webinar</a:t>
            </a:r>
          </a:p>
          <a:p>
            <a:pPr marL="1588" lvl="1" eaLnBrk="1" hangingPunct="1"/>
            <a:r>
              <a:rPr lang="en-US" altLang="en-US" dirty="0" smtClean="0">
                <a:ea typeface="ＭＳ Ｐゴシック" pitchFamily="34" charset="-128"/>
                <a:cs typeface="Arial" pitchFamily="34" charset="0"/>
              </a:rPr>
              <a:t>December 10, 2014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0066CC"/>
                </a:solidFill>
              </a:rPr>
              <a:t>Integrating Behavioral Health into Primary Care</a:t>
            </a:r>
            <a:endParaRPr lang="en-US" altLang="en-US" sz="4000" dirty="0">
              <a:solidFill>
                <a:srgbClr val="0066CC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1" y="3169128"/>
            <a:ext cx="7645398" cy="152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33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veryone wants better, no one wants ch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212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Taking effective models to scale</a:t>
            </a:r>
          </a:p>
        </p:txBody>
      </p:sp>
    </p:spTree>
    <p:extLst>
      <p:ext uri="{BB962C8B-B14F-4D97-AF65-F5344CB8AC3E}">
        <p14:creationId xmlns:p14="http://schemas.microsoft.com/office/powerpoint/2010/main" val="15372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pPr marL="284163" indent="-284163">
              <a:defRPr/>
            </a:pPr>
            <a:r>
              <a:rPr altLang="en-US" dirty="0" smtClean="0">
                <a:ea typeface="ＭＳ Ｐゴシック" pitchFamily="34" charset="-128"/>
              </a:rPr>
              <a:t>Implementation guide supplement, </a:t>
            </a:r>
            <a:r>
              <a:rPr altLang="en-US" i="1" dirty="0" smtClean="0">
                <a:ea typeface="ＭＳ Ｐゴシック" pitchFamily="34" charset="-128"/>
              </a:rPr>
              <a:t>"Organized, Evidence-Based Care: Behavioral Health Integration"</a:t>
            </a:r>
            <a:endParaRPr altLang="en-US" dirty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marL="284163" indent="-284163">
              <a:defRPr/>
            </a:pPr>
            <a:r>
              <a:rPr altLang="en-US" dirty="0" smtClean="0">
                <a:ea typeface="ＭＳ Ｐゴシック" pitchFamily="34" charset="-128"/>
              </a:rPr>
              <a:t>General outline:</a:t>
            </a:r>
          </a:p>
          <a:p>
            <a:pPr marL="684213" lvl="1" indent="-284163">
              <a:buFont typeface="Courier New" pitchFamily="49" charset="0"/>
              <a:buChar char="o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The Case for Behavioral Health Integration</a:t>
            </a:r>
          </a:p>
          <a:p>
            <a:pPr marL="684213" lvl="1" indent="-284163">
              <a:buFont typeface="Courier New" pitchFamily="49" charset="0"/>
              <a:buChar char="o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Integrated Behavioral Health Care: What it is and How it Works</a:t>
            </a:r>
          </a:p>
          <a:p>
            <a:pPr marL="684213" lvl="1" indent="-284163">
              <a:buFont typeface="Courier New" pitchFamily="49" charset="0"/>
              <a:buChar char="o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Implementing Integrated Behavioral Health Care</a:t>
            </a:r>
          </a:p>
          <a:p>
            <a:pPr marL="684213" lvl="1" indent="-284163">
              <a:buFont typeface="Courier New" pitchFamily="49" charset="0"/>
              <a:buChar char="o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Monitoring Progress</a:t>
            </a:r>
          </a:p>
          <a:p>
            <a:pPr marL="684213" lvl="1" indent="-284163">
              <a:buFont typeface="Courier New" pitchFamily="49" charset="0"/>
              <a:buChar char="o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Building Integrated Care Teams</a:t>
            </a:r>
          </a:p>
          <a:p>
            <a:pPr marL="684213" lvl="1" indent="-284163">
              <a:buFont typeface="Courier New" pitchFamily="49" charset="0"/>
              <a:buChar char="o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Leveraging Success: Spreading and Sustaining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838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Bridging the Implementation Gap</a:t>
            </a:r>
          </a:p>
        </p:txBody>
      </p:sp>
    </p:spTree>
    <p:extLst>
      <p:ext uri="{BB962C8B-B14F-4D97-AF65-F5344CB8AC3E}">
        <p14:creationId xmlns:p14="http://schemas.microsoft.com/office/powerpoint/2010/main" val="736336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Two Cultures, One Patient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39368"/>
            <a:ext cx="6654800" cy="5590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" b="0" smtClean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599"/>
            <a:ext cx="7620000" cy="58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401879" y="1373521"/>
            <a:ext cx="6554391" cy="198239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Andrea R Fox MD 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94805" y="4152305"/>
            <a:ext cx="6554391" cy="14864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Chief Medical Officer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Squirrel Hill Health Center</a:t>
            </a:r>
          </a:p>
        </p:txBody>
      </p:sp>
    </p:spTree>
    <p:extLst>
      <p:ext uri="{BB962C8B-B14F-4D97-AF65-F5344CB8AC3E}">
        <p14:creationId xmlns:p14="http://schemas.microsoft.com/office/powerpoint/2010/main" val="1927068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697" y="553641"/>
            <a:ext cx="6018609" cy="4116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2697" y="5105400"/>
            <a:ext cx="620970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Squirrel 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Hill Health Center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latin typeface="+mn-lt"/>
              <a:ea typeface="+mn-ea"/>
              <a:cs typeface="+mn-cs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7531699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1" cy="1066801"/>
          </a:xfrm>
          <a:prstGeom prst="rect">
            <a:avLst/>
          </a:prstGeom>
        </p:spPr>
        <p:txBody>
          <a:bodyPr lIns="88892" tIns="50795" rIns="88892" bIns="50795"/>
          <a:lstStyle>
            <a:lvl1pPr defTabSz="1300480">
              <a:lnSpc>
                <a:spcPct val="90000"/>
              </a:lnSpc>
              <a:spcBef>
                <a:spcPts val="1000"/>
              </a:spcBef>
              <a:defRPr sz="6257" b="1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4400"/>
              <a:t>Squirrel Hill Health Center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62001" y="1524000"/>
            <a:ext cx="7620000" cy="4572000"/>
          </a:xfrm>
          <a:prstGeom prst="rect">
            <a:avLst/>
          </a:prstGeom>
        </p:spPr>
        <p:txBody>
          <a:bodyPr lIns="88892" tIns="50795" rIns="88892" bIns="50795" anchor="t"/>
          <a:lstStyle/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Multidisciplinary/multi-ethnic </a:t>
            </a: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staff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15000  patients, variably insured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52 different languages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Internal </a:t>
            </a:r>
            <a:r>
              <a:rPr lang="en-US"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edicine</a:t>
            </a: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pediatrics, family medicine, </a:t>
            </a:r>
            <a:r>
              <a:rPr lang="en-US"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OB</a:t>
            </a:r>
            <a:r>
              <a:rPr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GYN</a:t>
            </a:r>
            <a:r>
              <a:rPr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dental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Care navigation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Electronic health record/PCMH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Mobile unit</a:t>
            </a:r>
          </a:p>
        </p:txBody>
      </p:sp>
    </p:spTree>
    <p:extLst>
      <p:ext uri="{BB962C8B-B14F-4D97-AF65-F5344CB8AC3E}">
        <p14:creationId xmlns:p14="http://schemas.microsoft.com/office/powerpoint/2010/main" val="2083534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1" cy="1066801"/>
          </a:xfrm>
          <a:prstGeom prst="rect">
            <a:avLst/>
          </a:prstGeom>
        </p:spPr>
        <p:txBody>
          <a:bodyPr lIns="88892" tIns="50795" rIns="88892" bIns="50795"/>
          <a:lstStyle>
            <a:lvl1pPr defTabSz="1300480">
              <a:lnSpc>
                <a:spcPct val="90000"/>
              </a:lnSpc>
              <a:spcBef>
                <a:spcPts val="1000"/>
              </a:spcBef>
              <a:defRPr sz="6257" b="1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4400" dirty="0"/>
              <a:t>Behavioral Health Services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762001" y="1524000"/>
            <a:ext cx="7620000" cy="4572000"/>
          </a:xfrm>
          <a:prstGeom prst="rect">
            <a:avLst/>
          </a:prstGeom>
        </p:spPr>
        <p:txBody>
          <a:bodyPr lIns="88892" tIns="50795" rIns="88892" bIns="50795" anchor="t">
            <a:noAutofit/>
          </a:bodyPr>
          <a:lstStyle/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1 day weekly psychiatrist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20 hour per week LCSW therapist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Once monthly team meeting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Approximately 35% of practice with psych diagnosis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10% seen by psych or LCSW</a:t>
            </a:r>
          </a:p>
          <a:p>
            <a:pPr marL="342870" indent="-342870" defTabSz="914320">
              <a:lnSpc>
                <a:spcPct val="90000"/>
              </a:lnSpc>
              <a:spcBef>
                <a:spcPts val="1200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Central location with other clinicians</a:t>
            </a:r>
          </a:p>
        </p:txBody>
      </p:sp>
    </p:spTree>
    <p:extLst>
      <p:ext uri="{BB962C8B-B14F-4D97-AF65-F5344CB8AC3E}">
        <p14:creationId xmlns:p14="http://schemas.microsoft.com/office/powerpoint/2010/main" val="28333593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Behavioral Health Team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4294967295"/>
          </p:nvPr>
        </p:nvSpPr>
        <p:spPr>
          <a:xfrm>
            <a:off x="762000" y="2057400"/>
            <a:ext cx="7620000" cy="4267200"/>
          </a:xfrm>
          <a:prstGeom prst="rect">
            <a:avLst/>
          </a:prstGeom>
        </p:spPr>
        <p:txBody>
          <a:bodyPr lIns="88892" tIns="50795" rIns="88892" bIns="50795" anchor="t">
            <a:normAutofit lnSpcReduction="10000"/>
          </a:bodyPr>
          <a:lstStyle/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Psychiatry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LCSW/ Therapist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Primary care providers/dental staff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Care navigator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RNs</a:t>
            </a:r>
            <a:endParaRPr sz="28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Front office staff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Medical assistants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OB/GYN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Americorp</a:t>
            </a: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members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Administrative staff</a:t>
            </a:r>
          </a:p>
          <a:p>
            <a:pPr marL="294868" indent="-294868" defTabSz="786315">
              <a:lnSpc>
                <a:spcPct val="80000"/>
              </a:lnSpc>
              <a:spcBef>
                <a:spcPts val="600"/>
              </a:spcBef>
              <a:buClr>
                <a:srgbClr val="786950"/>
              </a:buClr>
              <a:buSzPct val="70000"/>
              <a:buFont typeface="Helvetica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8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ACA counselor</a:t>
            </a:r>
          </a:p>
        </p:txBody>
      </p:sp>
    </p:spTree>
    <p:extLst>
      <p:ext uri="{BB962C8B-B14F-4D97-AF65-F5344CB8AC3E}">
        <p14:creationId xmlns:p14="http://schemas.microsoft.com/office/powerpoint/2010/main" val="9807435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58365" y="609600"/>
            <a:ext cx="7620000" cy="5638800"/>
          </a:xfrm>
          <a:prstGeom prst="rect">
            <a:avLst/>
          </a:prstGeom>
        </p:spPr>
        <p:txBody>
          <a:bodyPr lIns="88892" tIns="50795" rIns="88892" bIns="50795" anchor="t">
            <a:normAutofit/>
          </a:bodyPr>
          <a:lstStyle/>
          <a:p>
            <a:pPr marL="342870" indent="-342870" defTabSz="914320">
              <a:lnSpc>
                <a:spcPct val="80000"/>
              </a:lnSpc>
              <a:spcBef>
                <a:spcPts val="492"/>
              </a:spcBef>
              <a:buClr>
                <a:srgbClr val="786950"/>
              </a:buClr>
              <a:buSzPct val="70000"/>
              <a:buFont typeface="Helvetica"/>
              <a:defRPr sz="1800">
                <a:effectLst/>
              </a:defRPr>
            </a:pPr>
            <a:r>
              <a:rPr sz="32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What are the functions of the behavioral staff</a:t>
            </a:r>
            <a:r>
              <a:rPr sz="32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3200" dirty="0" smtClean="0">
              <a:solidFill>
                <a:schemeClr val="bg1">
                  <a:lumMod val="50000"/>
                  <a:alpha val="80000"/>
                </a:schemeClr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0" indent="0" defTabSz="91432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86950"/>
              </a:buClr>
              <a:buSzPct val="70000"/>
              <a:buNone/>
              <a:defRPr sz="1800">
                <a:effectLst/>
              </a:defRPr>
            </a:pPr>
            <a:endParaRPr sz="2800" dirty="0">
              <a:solidFill>
                <a:schemeClr val="bg1">
                  <a:lumMod val="50000"/>
                  <a:alpha val="80000"/>
                </a:schemeClr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0" lvl="1" indent="-244907" defTabSz="91432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86950"/>
              </a:buClr>
              <a:buFont typeface="Helvetica"/>
              <a:buChar char="–"/>
              <a:defRPr sz="1800">
                <a:effectLst/>
              </a:defRPr>
            </a:pP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Treat not so sick people</a:t>
            </a:r>
          </a:p>
          <a:p>
            <a:pPr marL="0" lvl="1" indent="-244907" defTabSz="91432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86950"/>
              </a:buClr>
              <a:buFont typeface="Helvetica"/>
              <a:buChar char="–"/>
              <a:defRPr sz="1800">
                <a:effectLst/>
              </a:defRPr>
            </a:pP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Treat really sick people</a:t>
            </a:r>
          </a:p>
          <a:p>
            <a:pPr marL="0" lvl="1" indent="-244907" defTabSz="91432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86950"/>
              </a:buClr>
              <a:buFont typeface="Helvetica"/>
              <a:buChar char="–"/>
              <a:defRPr sz="1800">
                <a:effectLst/>
              </a:defRPr>
            </a:pP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 flexible</a:t>
            </a:r>
          </a:p>
          <a:p>
            <a:pPr marL="0" lvl="1" indent="-244907" defTabSz="91432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86950"/>
              </a:buClr>
              <a:buFont typeface="Helvetica"/>
              <a:buChar char="–"/>
              <a:defRPr sz="1800">
                <a:effectLst/>
              </a:defRPr>
            </a:pP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Bridge the worlds</a:t>
            </a:r>
          </a:p>
          <a:p>
            <a:pPr marL="0" lvl="1" indent="-244907" defTabSz="91432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86950"/>
              </a:buClr>
              <a:buFont typeface="Helvetica"/>
              <a:buChar char="–"/>
              <a:defRPr sz="1800">
                <a:effectLst/>
              </a:defRPr>
            </a:pP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See lots of patients </a:t>
            </a:r>
            <a:r>
              <a:rPr sz="28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really</a:t>
            </a:r>
            <a:r>
              <a:rPr lang="en-US" sz="28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800" dirty="0" smtClean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really </a:t>
            </a: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fast and solve all their behavioral problems so we can treat their medical problems and not be so bogged down in all their “other” problems.</a:t>
            </a:r>
          </a:p>
          <a:p>
            <a:pPr marL="0" lvl="1" indent="-244907" defTabSz="91432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86950"/>
              </a:buClr>
              <a:buFont typeface="Helvetica"/>
              <a:buChar char="–"/>
              <a:defRPr sz="1800">
                <a:effectLst/>
              </a:defRPr>
            </a:pPr>
            <a:r>
              <a:rPr sz="2800" dirty="0">
                <a:solidFill>
                  <a:schemeClr val="bg1">
                    <a:lumMod val="50000"/>
                    <a:alpha val="80000"/>
                  </a:schemeClr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Take care of us</a:t>
            </a:r>
          </a:p>
        </p:txBody>
      </p:sp>
    </p:spTree>
    <p:extLst>
      <p:ext uri="{BB962C8B-B14F-4D97-AF65-F5344CB8AC3E}">
        <p14:creationId xmlns:p14="http://schemas.microsoft.com/office/powerpoint/2010/main" val="40444200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mtClean="0"/>
              <a:t>Integrated Behavioral Health Care</a:t>
            </a:r>
            <a:br>
              <a:rPr lang="en-US" altLang="en-US" smtClean="0"/>
            </a:br>
            <a:r>
              <a:rPr lang="en-US" altLang="en-US" smtClean="0"/>
              <a:t>in Safety Net Primary Care Clinics</a:t>
            </a:r>
            <a:endParaRPr lang="en-US" altLang="en-US" sz="3600" smtClean="0"/>
          </a:p>
        </p:txBody>
      </p:sp>
      <p:sp>
        <p:nvSpPr>
          <p:cNvPr id="9219" name="Text Placeholder 4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27432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cs typeface="Arial" charset="0"/>
              </a:rPr>
              <a:t>Jürgen Unützer, MD, MPH, MA 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cs typeface="Arial" charset="0"/>
              </a:rPr>
              <a:t>Professor and Chair, Psychiatry &amp; Behavioral Sciences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cs typeface="Arial" charset="0"/>
              </a:rPr>
              <a:t>Director, AIMS Center (Advancing Integrated Mental Health Solutions)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cs typeface="Arial" charset="0"/>
              </a:rPr>
              <a:t>University of Washington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cs typeface="Arial" charset="0"/>
              </a:rPr>
              <a:t>Decembe</a:t>
            </a:r>
            <a:r>
              <a:rPr lang="en-US" altLang="en-US" sz="4000" dirty="0" smtClean="0">
                <a:cs typeface="Arial" charset="0"/>
              </a:rPr>
              <a:t>r </a:t>
            </a:r>
            <a:r>
              <a:rPr lang="en-US" altLang="en-US" sz="4000" dirty="0" smtClean="0">
                <a:cs typeface="Arial" charset="0"/>
              </a:rPr>
              <a:t>2014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dirty="0">
                <a:solidFill>
                  <a:schemeClr val="tx2">
                    <a:lumMod val="75000"/>
                  </a:schemeClr>
                </a:solidFill>
              </a:rPr>
              <a:t>HRSA Grant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400" dirty="0"/>
              <a:t>Increase psychiatry from 20% to 50%</a:t>
            </a:r>
          </a:p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400" dirty="0"/>
              <a:t>Increase LCSW from 50% to 100%</a:t>
            </a:r>
          </a:p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400" dirty="0"/>
              <a:t>Coordinator for fast intervention and tracking</a:t>
            </a:r>
          </a:p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400" dirty="0"/>
              <a:t>Front office staff</a:t>
            </a:r>
          </a:p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400" dirty="0"/>
              <a:t>2 FTE peers</a:t>
            </a:r>
          </a:p>
          <a:p>
            <a:pPr lvl="0"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400" dirty="0"/>
              <a:t>6 hour psychologist</a:t>
            </a:r>
          </a:p>
        </p:txBody>
      </p:sp>
    </p:spTree>
    <p:extLst>
      <p:ext uri="{BB962C8B-B14F-4D97-AF65-F5344CB8AC3E}">
        <p14:creationId xmlns:p14="http://schemas.microsoft.com/office/powerpoint/2010/main" val="13674483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19" y="838200"/>
            <a:ext cx="4543425" cy="4087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815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Martin </a:t>
            </a:r>
            <a:r>
              <a:rPr lang="en-US" sz="2400" dirty="0" smtClean="0"/>
              <a:t>Abdo, Certified </a:t>
            </a:r>
            <a:r>
              <a:rPr lang="en-US" sz="2400" dirty="0"/>
              <a:t>Peer Specialist and Peer </a:t>
            </a:r>
            <a:r>
              <a:rPr lang="en-US" sz="2400" dirty="0" smtClean="0"/>
              <a:t>Bridger,  </a:t>
            </a:r>
            <a:r>
              <a:rPr lang="en-US" sz="2400" dirty="0"/>
              <a:t>Harborview Medical </a:t>
            </a:r>
            <a:r>
              <a:rPr lang="en-US" sz="2400" dirty="0" smtClean="0"/>
              <a:t>Center, Seattle </a:t>
            </a:r>
            <a:r>
              <a:rPr lang="en-US" sz="2400" dirty="0"/>
              <a:t>Washington</a:t>
            </a:r>
          </a:p>
        </p:txBody>
      </p:sp>
    </p:spTree>
    <p:extLst>
      <p:ext uri="{BB962C8B-B14F-4D97-AF65-F5344CB8AC3E}">
        <p14:creationId xmlns:p14="http://schemas.microsoft.com/office/powerpoint/2010/main" val="104056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-2969" y="5572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cs typeface="Arial" pitchFamily="34" charset="0"/>
                <a:hlinkClick r:id="rId3"/>
              </a:rPr>
              <a:t>www.safetynetmedicalhome.org</a:t>
            </a:r>
            <a:endParaRPr lang="en-US" alt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2400"/>
          <a:stretch>
            <a:fillRect/>
          </a:stretch>
        </p:blipFill>
        <p:spPr bwMode="auto">
          <a:xfrm>
            <a:off x="209550" y="697202"/>
            <a:ext cx="8610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9550" y="685800"/>
            <a:ext cx="8610600" cy="655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+mn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973122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WHO Definition of Health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5105400" cy="1905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i="1" smtClean="0">
                <a:cs typeface="Arial" charset="0"/>
              </a:rPr>
              <a:t>Health is a state of complete </a:t>
            </a:r>
            <a:r>
              <a:rPr lang="en-US" altLang="en-US" sz="2400" i="1" smtClean="0">
                <a:solidFill>
                  <a:srgbClr val="FF0000"/>
                </a:solidFill>
                <a:cs typeface="Arial" charset="0"/>
              </a:rPr>
              <a:t>physical, </a:t>
            </a:r>
            <a:r>
              <a:rPr lang="en-US" altLang="en-US" sz="2400" i="1" u="sng" smtClean="0">
                <a:solidFill>
                  <a:srgbClr val="FF0000"/>
                </a:solidFill>
                <a:cs typeface="Arial" charset="0"/>
              </a:rPr>
              <a:t>mental</a:t>
            </a:r>
            <a:r>
              <a:rPr lang="en-US" altLang="en-US" sz="2400" i="1" smtClean="0">
                <a:solidFill>
                  <a:srgbClr val="FF0000"/>
                </a:solidFill>
                <a:cs typeface="Arial" charset="0"/>
              </a:rPr>
              <a:t> and social well-being</a:t>
            </a:r>
            <a:r>
              <a:rPr lang="en-US" altLang="en-US" sz="2400" i="1" smtClean="0">
                <a:cs typeface="Arial" charset="0"/>
              </a:rPr>
              <a:t> and not merely the absence of disease or infirmity (1948).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69013" y="1219200"/>
          <a:ext cx="193198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4" imgW="5668166" imgH="5057143" progId="MSPhotoEd.3">
                  <p:embed/>
                </p:oleObj>
              </mc:Choice>
              <mc:Fallback>
                <p:oleObj name="Photo Editor Photo" r:id="rId4" imgW="5668166" imgH="5057143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219200"/>
                        <a:ext cx="193198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7942"/>
              </p:ext>
            </p:extLst>
          </p:nvPr>
        </p:nvGraphicFramePr>
        <p:xfrm>
          <a:off x="152400" y="2819400"/>
          <a:ext cx="8839200" cy="385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640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The Challenge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u="none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noFill/>
                  </a:tcPr>
                </a:tc>
              </a:tr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Behavioral Health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none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Health Behaviors</a:t>
                      </a:r>
                    </a:p>
                  </a:txBody>
                  <a:tcPr marT="45724" marB="45724">
                    <a:noFill/>
                  </a:tcPr>
                </a:tc>
              </a:tr>
              <a:tr h="28348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Psychiatric disorders cause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25% of all disability worldwide.(C. Murray, GBD Study, Lancet 2012)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10% 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of Years Lived with Disability (YLD) from depression alone.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3x diabetes,10x heart disease, 40x cancer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In the US, one suicide every 14 minutes.</a:t>
                      </a:r>
                      <a:r>
                        <a:rPr lang="en-US" altLang="en-US" sz="1800" baseline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 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In WA, 2-3 suicides / day.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No family goes untouched. 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Behavior determines ~ 50% of all mortality and morbidity.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Unhealthy behaviors are major drivers of health care costs.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40% – 50% struggle with treatment adherence.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Employers struggle with absenteeism and </a:t>
                      </a:r>
                      <a:r>
                        <a:rPr lang="en-US" altLang="en-US" sz="1800" dirty="0" err="1" smtClean="0">
                          <a:solidFill>
                            <a:schemeClr val="tx1"/>
                          </a:solidFill>
                          <a:cs typeface="Arial" charset="0"/>
                        </a:rPr>
                        <a:t>presenteeism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.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3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35088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good is current care? 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730375"/>
            <a:ext cx="3810000" cy="47275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C00000"/>
                </a:solidFill>
                <a:cs typeface="Arial" charset="0"/>
              </a:rPr>
              <a:t>Fewer than 2/10 see a psychiatrist or psychologist.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cs typeface="Arial" charset="0"/>
              </a:rPr>
              <a:t>5/10 receive treatment in primary care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cs typeface="Arial" charset="0"/>
              </a:rPr>
              <a:t>2/3 of PCPs complain about poor access to mental health care for their patients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cs typeface="Arial" charset="0"/>
              </a:rPr>
              <a:t>~ 30 million receive an antidepressant Rx in primary care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cs typeface="Arial" charset="0"/>
              </a:rPr>
              <a:t>BUT only 25% improve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cs typeface="Arial" charset="0"/>
            </a:endParaRPr>
          </a:p>
        </p:txBody>
      </p:sp>
      <p:pic>
        <p:nvPicPr>
          <p:cNvPr id="8196" name="Content Placeholder 3" descr="Dino antidepressant 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8958" b="4022"/>
          <a:stretch>
            <a:fillRect/>
          </a:stretch>
        </p:blipFill>
        <p:spPr bwMode="auto">
          <a:xfrm>
            <a:off x="4405313" y="1905000"/>
            <a:ext cx="435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76200" y="19050"/>
            <a:ext cx="9144000" cy="1335088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How do we close the gap?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640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dirty="0" smtClean="0">
                <a:cs typeface="Arial" charset="0"/>
              </a:rPr>
              <a:t>Train more specialists?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 smtClean="0">
                <a:cs typeface="Arial" charset="0"/>
              </a:rPr>
              <a:t>Work harder?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 smtClean="0">
                <a:cs typeface="Arial" charset="0"/>
              </a:rPr>
              <a:t>Work smarter! = </a:t>
            </a:r>
            <a:r>
              <a:rPr lang="en-US" altLang="en-US" dirty="0" smtClean="0">
                <a:solidFill>
                  <a:srgbClr val="C00000"/>
                </a:solidFill>
              </a:rPr>
              <a:t>Integrated care.</a:t>
            </a:r>
            <a:endParaRPr lang="en-US" altLang="en-US" dirty="0" smtClean="0">
              <a:solidFill>
                <a:srgbClr val="C00000"/>
              </a:solidFill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0" dirty="0" smtClean="0">
                <a:cs typeface="Arial" charset="0"/>
              </a:rPr>
              <a:t>Leverage mental health specialists more effectively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0" dirty="0" smtClean="0">
                <a:cs typeface="Arial" charset="0"/>
              </a:rPr>
              <a:t>	- partnerships (e.g., integrated with primary care)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0" dirty="0" smtClean="0">
                <a:cs typeface="Arial" charset="0"/>
              </a:rPr>
              <a:t>	- technology (e.g., telemedicine)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0" dirty="0" smtClean="0">
                <a:solidFill>
                  <a:schemeClr val="tx1"/>
                </a:solidFill>
                <a:cs typeface="Arial" charset="0"/>
              </a:rPr>
              <a:t>&gt; 80 RCTs of collaborative care vs care as usual:  collaborative care consistently more effective. (Archer et al, Cochrane </a:t>
            </a:r>
            <a:r>
              <a:rPr lang="en-US" altLang="en-US" b="0" dirty="0" err="1" smtClean="0">
                <a:solidFill>
                  <a:schemeClr val="tx1"/>
                </a:solidFill>
                <a:cs typeface="Arial" charset="0"/>
              </a:rPr>
              <a:t>Metaanalysis</a:t>
            </a:r>
            <a:r>
              <a:rPr lang="en-US" altLang="en-US" b="0" dirty="0" smtClean="0">
                <a:solidFill>
                  <a:schemeClr val="tx1"/>
                </a:solidFill>
                <a:cs typeface="Arial" charset="0"/>
              </a:rPr>
              <a:t> 2012). </a:t>
            </a:r>
          </a:p>
        </p:txBody>
      </p:sp>
    </p:spTree>
    <p:extLst>
      <p:ext uri="{BB962C8B-B14F-4D97-AF65-F5344CB8AC3E}">
        <p14:creationId xmlns:p14="http://schemas.microsoft.com/office/powerpoint/2010/main" val="7110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1335088"/>
          </a:xfrm>
        </p:spPr>
        <p:txBody>
          <a:bodyPr/>
          <a:lstStyle/>
          <a:p>
            <a:pPr algn="ctr" eaLnBrk="1" hangingPunct="1"/>
            <a:r>
              <a:rPr lang="en-US" altLang="en-US" sz="4800" smtClean="0"/>
              <a:t>Integrated Care</a:t>
            </a:r>
          </a:p>
        </p:txBody>
      </p:sp>
      <p:pic>
        <p:nvPicPr>
          <p:cNvPr id="10243" name="Picture 13" descr="slid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05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016000" y="3733800"/>
            <a:ext cx="7656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Primary Care Practice with PCP, Mental Health Care Manager,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and designated Psychiatric Consultant</a:t>
            </a:r>
          </a:p>
        </p:txBody>
      </p:sp>
      <p:grpSp>
        <p:nvGrpSpPr>
          <p:cNvPr id="10245" name="Group 1"/>
          <p:cNvGrpSpPr>
            <a:grpSpLocks/>
          </p:cNvGrpSpPr>
          <p:nvPr/>
        </p:nvGrpSpPr>
        <p:grpSpPr bwMode="auto">
          <a:xfrm>
            <a:off x="774700" y="4379913"/>
            <a:ext cx="7812088" cy="1901825"/>
            <a:chOff x="387350" y="4080473"/>
            <a:chExt cx="7810827" cy="1901871"/>
          </a:xfrm>
        </p:grpSpPr>
        <p:pic>
          <p:nvPicPr>
            <p:cNvPr id="10247" name="Picture 8" descr="product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43" y="4095343"/>
              <a:ext cx="16002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2" descr="contac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897" y="4080473"/>
              <a:ext cx="1447800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5" descr="slide25r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" y="4081313"/>
              <a:ext cx="1242500" cy="124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6" descr="slide25r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4080473"/>
              <a:ext cx="1470025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2"/>
            <p:cNvSpPr txBox="1">
              <a:spLocks noChangeArrowheads="1"/>
            </p:cNvSpPr>
            <p:nvPr/>
          </p:nvSpPr>
          <p:spPr bwMode="auto">
            <a:xfrm>
              <a:off x="410149" y="5336215"/>
              <a:ext cx="1196904" cy="64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 b="1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 b="1">
                  <a:solidFill>
                    <a:srgbClr val="59595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Outcome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Measures</a:t>
              </a:r>
            </a:p>
          </p:txBody>
        </p:sp>
        <p:sp>
          <p:nvSpPr>
            <p:cNvPr id="10252" name="TextBox 3"/>
            <p:cNvSpPr txBox="1">
              <a:spLocks noChangeArrowheads="1"/>
            </p:cNvSpPr>
            <p:nvPr/>
          </p:nvSpPr>
          <p:spPr bwMode="auto">
            <a:xfrm>
              <a:off x="2608469" y="5334628"/>
              <a:ext cx="1292148" cy="64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 b="1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 b="1">
                  <a:solidFill>
                    <a:srgbClr val="59595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Treatment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Protocols</a:t>
              </a:r>
            </a:p>
          </p:txBody>
        </p:sp>
        <p:sp>
          <p:nvSpPr>
            <p:cNvPr id="10253" name="TextBox 4"/>
            <p:cNvSpPr txBox="1">
              <a:spLocks noChangeArrowheads="1"/>
            </p:cNvSpPr>
            <p:nvPr/>
          </p:nvSpPr>
          <p:spPr bwMode="auto">
            <a:xfrm>
              <a:off x="4710150" y="5296527"/>
              <a:ext cx="1276274" cy="6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 b="1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 b="1">
                  <a:solidFill>
                    <a:srgbClr val="59595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Population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Registry</a:t>
              </a:r>
            </a:p>
          </p:txBody>
        </p:sp>
        <p:sp>
          <p:nvSpPr>
            <p:cNvPr id="10254" name="TextBox 5"/>
            <p:cNvSpPr txBox="1">
              <a:spLocks noChangeArrowheads="1"/>
            </p:cNvSpPr>
            <p:nvPr/>
          </p:nvSpPr>
          <p:spPr bwMode="auto">
            <a:xfrm>
              <a:off x="6731415" y="5296527"/>
              <a:ext cx="1466762" cy="64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 b="1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 b="1">
                  <a:solidFill>
                    <a:srgbClr val="595959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>
                  <a:solidFill>
                    <a:schemeClr val="tx2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Psychiatric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0">
                  <a:solidFill>
                    <a:prstClr val="black"/>
                  </a:solidFill>
                  <a:latin typeface="Arial" charset="0"/>
                  <a:cs typeface="Arial" charset="0"/>
                </a:rPr>
                <a:t>Consultation</a:t>
              </a:r>
            </a:p>
          </p:txBody>
        </p:sp>
      </p:grpSp>
      <p:pic>
        <p:nvPicPr>
          <p:cNvPr id="10246" name="Picture 13" descr="big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714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3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"/>
            <a:ext cx="8229600" cy="1335088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Collaborative Care Doubles </a:t>
            </a:r>
            <a:br>
              <a:rPr lang="en-US" altLang="en-US" sz="3600" smtClean="0"/>
            </a:br>
            <a:r>
              <a:rPr lang="en-US" altLang="en-US" sz="3600" smtClean="0"/>
              <a:t>Effectiveness of Depression Care</a:t>
            </a:r>
          </a:p>
        </p:txBody>
      </p:sp>
      <p:graphicFrame>
        <p:nvGraphicFramePr>
          <p:cNvPr id="1126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74799"/>
              </p:ext>
            </p:extLst>
          </p:nvPr>
        </p:nvGraphicFramePr>
        <p:xfrm>
          <a:off x="685800" y="1920875"/>
          <a:ext cx="8229600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5" imgW="8286784" imgH="4419651" progId="Excel.Sheet.8">
                  <p:embed/>
                </p:oleObj>
              </mc:Choice>
              <mc:Fallback>
                <p:oleObj name="Worksheet" r:id="rId5" imgW="8286784" imgH="441965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20875"/>
                        <a:ext cx="8229600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00842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17463" y="6081713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0" dirty="0">
                <a:solidFill>
                  <a:srgbClr val="C05B08"/>
                </a:solidFill>
                <a:latin typeface="Arial" charset="0"/>
                <a:cs typeface="Arial" charset="0"/>
              </a:rPr>
              <a:t>Participating Organizations</a:t>
            </a:r>
            <a:r>
              <a:rPr lang="en-US" altLang="en-US" sz="2400" b="0" dirty="0">
                <a:solidFill>
                  <a:srgbClr val="C05B08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81000" y="132952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 dirty="0" smtClean="0">
                <a:solidFill>
                  <a:srgbClr val="C05B08"/>
                </a:solidFill>
                <a:latin typeface="Arial" charset="0"/>
                <a:cs typeface="Arial" charset="0"/>
              </a:rPr>
              <a:t>50% </a:t>
            </a:r>
            <a:r>
              <a:rPr lang="en-US" altLang="en-US" sz="2000" b="0" dirty="0">
                <a:solidFill>
                  <a:srgbClr val="C05B08"/>
                </a:solidFill>
                <a:latin typeface="Arial" charset="0"/>
                <a:cs typeface="Arial" charset="0"/>
              </a:rPr>
              <a:t>or greater improvement in depression at 12 months</a:t>
            </a:r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9525" y="6400800"/>
            <a:ext cx="7359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C05B08"/>
                </a:solidFill>
                <a:latin typeface="Arial" charset="0"/>
                <a:cs typeface="Arial" charset="0"/>
              </a:rPr>
              <a:t>Unützer et al., JAMA 2002; Psych Clin NA 2004</a:t>
            </a:r>
          </a:p>
        </p:txBody>
      </p:sp>
      <p:pic>
        <p:nvPicPr>
          <p:cNvPr id="11274" name="Picture 12" descr="big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35088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JAMA, Dec 2002</a:t>
            </a:r>
            <a:br>
              <a:rPr lang="en-US" altLang="en-US" smtClean="0"/>
            </a:br>
            <a:r>
              <a:rPr lang="en-US" altLang="en-US" smtClean="0"/>
              <a:t>Wall Street Journal, Sept 2013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49425"/>
            <a:ext cx="8229600" cy="4638675"/>
          </a:xfrm>
        </p:spPr>
      </p:pic>
    </p:spTree>
    <p:extLst>
      <p:ext uri="{BB962C8B-B14F-4D97-AF65-F5344CB8AC3E}">
        <p14:creationId xmlns:p14="http://schemas.microsoft.com/office/powerpoint/2010/main" val="41242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5088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IMPACT: Summary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8100" y="1614488"/>
            <a:ext cx="52578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Improved Outcomes:</a:t>
            </a:r>
          </a:p>
          <a:p>
            <a:pPr marL="1257300" lvl="1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Lucida Sans" pitchFamily="34" charset="0"/>
              </a:rPr>
              <a:t>Less depression</a:t>
            </a:r>
            <a:endParaRPr lang="en-US" sz="2400" b="1" dirty="0">
              <a:solidFill>
                <a:srgbClr val="004386"/>
              </a:solidFill>
              <a:latin typeface="Lucida Sans" pitchFamily="34" charset="0"/>
            </a:endParaRPr>
          </a:p>
          <a:p>
            <a:pPr marL="1257300" lvl="1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Lucida Sans" pitchFamily="34" charset="0"/>
              </a:rPr>
              <a:t>Less </a:t>
            </a:r>
            <a:r>
              <a:rPr lang="en-US" sz="2400" b="1" dirty="0">
                <a:solidFill>
                  <a:prstClr val="black"/>
                </a:solidFill>
                <a:latin typeface="Lucida Sans" pitchFamily="34" charset="0"/>
              </a:rPr>
              <a:t>physical </a:t>
            </a:r>
            <a:r>
              <a:rPr lang="en-US" sz="2400" b="1" dirty="0" smtClean="0">
                <a:solidFill>
                  <a:prstClr val="black"/>
                </a:solidFill>
                <a:latin typeface="Lucida Sans" pitchFamily="34" charset="0"/>
              </a:rPr>
              <a:t>pain</a:t>
            </a:r>
          </a:p>
          <a:p>
            <a:pPr marL="1257300" lvl="1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Lucida Sans" pitchFamily="34" charset="0"/>
              </a:rPr>
              <a:t>Better functioning</a:t>
            </a:r>
          </a:p>
          <a:p>
            <a:pPr marL="1257300" lvl="1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Lucida Sans" pitchFamily="34" charset="0"/>
              </a:rPr>
              <a:t>Higher </a:t>
            </a:r>
            <a:r>
              <a:rPr lang="en-US" sz="2400" b="1" dirty="0">
                <a:solidFill>
                  <a:prstClr val="black"/>
                </a:solidFill>
                <a:latin typeface="Lucida Sans" pitchFamily="34" charset="0"/>
              </a:rPr>
              <a:t>quality of life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prstClr val="black"/>
              </a:solidFill>
              <a:latin typeface="Lucida Sans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Lucida Sans" pitchFamily="34" charset="0"/>
              </a:rPr>
              <a:t>2) Greater </a:t>
            </a:r>
            <a:r>
              <a:rPr lang="en-US" sz="2800" b="1" dirty="0">
                <a:solidFill>
                  <a:prstClr val="black"/>
                </a:solidFill>
                <a:latin typeface="Lucida Sans" pitchFamily="34" charset="0"/>
              </a:rPr>
              <a:t>patient and </a:t>
            </a:r>
            <a:endParaRPr lang="en-US" sz="900" b="1" dirty="0">
              <a:solidFill>
                <a:prstClr val="black"/>
              </a:solidFill>
              <a:latin typeface="Lucida Sans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Lucida Sans" pitchFamily="34" charset="0"/>
              </a:rPr>
              <a:t>   provider satisfaction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black"/>
              </a:solidFill>
              <a:latin typeface="Lucida Sans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Lucida Sans" pitchFamily="34" charset="0"/>
              </a:rPr>
              <a:t>3) More cost-effective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Lucida Sans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800" b="1" dirty="0">
              <a:solidFill>
                <a:prstClr val="white"/>
              </a:solidFill>
              <a:latin typeface="Lucida Sans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000" i="1" dirty="0">
              <a:solidFill>
                <a:srgbClr val="FFFF66"/>
              </a:solidFill>
              <a:latin typeface="Lucida Sans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3200" dirty="0">
              <a:solidFill>
                <a:srgbClr val="EEECE1"/>
              </a:solidFill>
            </a:endParaRPr>
          </a:p>
        </p:txBody>
      </p:sp>
      <p:pic>
        <p:nvPicPr>
          <p:cNvPr id="13316" name="Picture 5" descr="Swimmer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338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648200" y="5638800"/>
            <a:ext cx="383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i="1" dirty="0">
                <a:solidFill>
                  <a:srgbClr val="004386"/>
                </a:solidFill>
                <a:latin typeface="Arial" charset="0"/>
                <a:cs typeface="Arial" charset="0"/>
              </a:rPr>
              <a:t>“I got my life back”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5287963"/>
            <a:ext cx="4191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Lucida Sans" pitchFamily="34" charset="0"/>
                <a:sym typeface="Wingdings" pitchFamily="2" charset="2"/>
              </a:rPr>
              <a:t> </a:t>
            </a:r>
            <a:r>
              <a:rPr lang="en-US" sz="3200" b="1" dirty="0">
                <a:solidFill>
                  <a:prstClr val="white"/>
                </a:solidFill>
                <a:latin typeface="Lucida Sans" pitchFamily="34" charset="0"/>
              </a:rPr>
              <a:t>THE TRIPLE AIM</a:t>
            </a:r>
          </a:p>
        </p:txBody>
      </p:sp>
    </p:spTree>
    <p:extLst>
      <p:ext uri="{BB962C8B-B14F-4D97-AF65-F5344CB8AC3E}">
        <p14:creationId xmlns:p14="http://schemas.microsoft.com/office/powerpoint/2010/main" val="11142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NMH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IMSPPTTemplate_2014Arial">
  <a:themeElements>
    <a:clrScheme name="AIMS Cen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4A9C"/>
      </a:accent1>
      <a:accent2>
        <a:srgbClr val="6093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702</Words>
  <Application>Microsoft Office PowerPoint</Application>
  <PresentationFormat>On-screen Show (4:3)</PresentationFormat>
  <Paragraphs>146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Moroccan</vt:lpstr>
      <vt:lpstr>1_Default Design</vt:lpstr>
      <vt:lpstr>2_Default Design</vt:lpstr>
      <vt:lpstr>SNMHI</vt:lpstr>
      <vt:lpstr>Office Theme</vt:lpstr>
      <vt:lpstr>1_AIMSPPTTemplate_2014Arial</vt:lpstr>
      <vt:lpstr>Photo Editor Photo</vt:lpstr>
      <vt:lpstr>Worksheet</vt:lpstr>
      <vt:lpstr>  </vt:lpstr>
      <vt:lpstr>Integrated Behavioral Health Care in Safety Net Primary Care Clinics</vt:lpstr>
      <vt:lpstr>WHO Definition of Health</vt:lpstr>
      <vt:lpstr>How good is current care?  </vt:lpstr>
      <vt:lpstr>How do we close the gap?</vt:lpstr>
      <vt:lpstr>Integrated Care</vt:lpstr>
      <vt:lpstr>Collaborative Care Doubles  Effectiveness of Depression Care</vt:lpstr>
      <vt:lpstr>JAMA, Dec 2002 Wall Street Journal, Sept 2013</vt:lpstr>
      <vt:lpstr>IMPACT: Summary</vt:lpstr>
      <vt:lpstr>Taking effective models to scale</vt:lpstr>
      <vt:lpstr>Bridging the Implementation Gap</vt:lpstr>
      <vt:lpstr>Two Cultures, One Patient</vt:lpstr>
      <vt:lpstr>PowerPoint Presentation</vt:lpstr>
      <vt:lpstr>Andrea R Fox MD </vt:lpstr>
      <vt:lpstr>PowerPoint Presentation</vt:lpstr>
      <vt:lpstr>Squirrel Hill Health Center</vt:lpstr>
      <vt:lpstr>Behavioral Health Services</vt:lpstr>
      <vt:lpstr>Behavioral Health Team</vt:lpstr>
      <vt:lpstr>PowerPoint Presentation</vt:lpstr>
      <vt:lpstr>PowerPoint Presentation</vt:lpstr>
      <vt:lpstr>HRSA Grant</vt:lpstr>
      <vt:lpstr>PowerPoint Presentation</vt:lpstr>
      <vt:lpstr>PowerPoint Presentation</vt:lpstr>
    </vt:vector>
  </TitlesOfParts>
  <Company>Qualis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</dc:title>
  <dc:creator>Bre Holt</dc:creator>
  <cp:lastModifiedBy>Christine F. Haran</cp:lastModifiedBy>
  <cp:revision>8</cp:revision>
  <dcterms:created xsi:type="dcterms:W3CDTF">2014-12-01T16:27:57Z</dcterms:created>
  <dcterms:modified xsi:type="dcterms:W3CDTF">2014-12-08T19:14:40Z</dcterms:modified>
</cp:coreProperties>
</file>