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notesSlides/notesSlide5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7.xml" ContentType="application/vnd.openxmlformats-officedocument.presentationml.notesSlide+xml"/>
  <Override PartName="/ppt/charts/chart15.xml" ContentType="application/vnd.openxmlformats-officedocument.drawingml.chart+xml"/>
  <Override PartName="/ppt/notesSlides/notesSlide8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2" r:id="rId2"/>
  </p:sldMasterIdLst>
  <p:notesMasterIdLst>
    <p:notesMasterId r:id="rId24"/>
  </p:notesMasterIdLst>
  <p:handoutMasterIdLst>
    <p:handoutMasterId r:id="rId25"/>
  </p:handoutMasterIdLst>
  <p:sldIdLst>
    <p:sldId id="429" r:id="rId3"/>
    <p:sldId id="624" r:id="rId4"/>
    <p:sldId id="634" r:id="rId5"/>
    <p:sldId id="653" r:id="rId6"/>
    <p:sldId id="649" r:id="rId7"/>
    <p:sldId id="623" r:id="rId8"/>
    <p:sldId id="650" r:id="rId9"/>
    <p:sldId id="625" r:id="rId10"/>
    <p:sldId id="654" r:id="rId11"/>
    <p:sldId id="655" r:id="rId12"/>
    <p:sldId id="651" r:id="rId13"/>
    <p:sldId id="656" r:id="rId14"/>
    <p:sldId id="657" r:id="rId15"/>
    <p:sldId id="658" r:id="rId16"/>
    <p:sldId id="652" r:id="rId17"/>
    <p:sldId id="659" r:id="rId18"/>
    <p:sldId id="660" r:id="rId19"/>
    <p:sldId id="661" r:id="rId20"/>
    <p:sldId id="646" r:id="rId21"/>
    <p:sldId id="639" r:id="rId22"/>
    <p:sldId id="662" r:id="rId23"/>
  </p:sldIdLst>
  <p:sldSz cx="9144000" cy="6858000" type="screen4x3"/>
  <p:notesSz cx="6858000" cy="9418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0080"/>
    <a:srgbClr val="EE6112"/>
    <a:srgbClr val="FF0000"/>
    <a:srgbClr val="FFFF9F"/>
    <a:srgbClr val="FF7C80"/>
    <a:srgbClr val="FF5050"/>
    <a:srgbClr val="E4EA02"/>
    <a:srgbClr val="F8F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62" autoAdjust="0"/>
    <p:restoredTop sz="84457" autoAdjust="0"/>
  </p:normalViewPr>
  <p:slideViewPr>
    <p:cSldViewPr>
      <p:cViewPr>
        <p:scale>
          <a:sx n="92" d="100"/>
          <a:sy n="92" d="100"/>
        </p:scale>
        <p:origin x="-39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589216944801006E-2"/>
          <c:y val="5.67226890756303E-2"/>
          <c:w val="0.90885750962772804"/>
          <c:h val="0.7815126050420170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9525">
                <a:solidFill>
                  <a:schemeClr val="tx1"/>
                </a:solidFill>
                <a:prstDash val="solid"/>
              </a:ln>
            </c:spPr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Lbls>
            <c:numFmt formatCode="&quot;$&quot;#,##0" sourceLinked="0"/>
            <c:spPr>
              <a:noFill/>
              <a:ln w="29179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Sheet1!$A$1:$A$11</c:f>
              <c:strCache>
                <c:ptCount val="11"/>
                <c:pt idx="0">
                  <c:v>US (17.7%)</c:v>
                </c:pt>
                <c:pt idx="1">
                  <c:v>NOR (9.3%)</c:v>
                </c:pt>
                <c:pt idx="2">
                  <c:v>SWIZ (11.0%)</c:v>
                </c:pt>
                <c:pt idx="3">
                  <c:v>NETH (11.9%)</c:v>
                </c:pt>
                <c:pt idx="4">
                  <c:v>CAN (11.2%)</c:v>
                </c:pt>
                <c:pt idx="5">
                  <c:v>GER (11.3%)</c:v>
                </c:pt>
                <c:pt idx="6">
                  <c:v>FR (11.6%)</c:v>
                </c:pt>
                <c:pt idx="7">
                  <c:v>SWE (9.5%)</c:v>
                </c:pt>
                <c:pt idx="8">
                  <c:v>AUS (8.9%)*</c:v>
                </c:pt>
                <c:pt idx="9">
                  <c:v>UK (9.4%)</c:v>
                </c:pt>
                <c:pt idx="10">
                  <c:v>NZ (10.3%)</c:v>
                </c:pt>
              </c:strCache>
            </c:strRef>
          </c:cat>
          <c:val>
            <c:numRef>
              <c:f>Sheet1!$B$1:$B$11</c:f>
              <c:numCache>
                <c:formatCode>#,##0</c:formatCode>
                <c:ptCount val="11"/>
                <c:pt idx="0">
                  <c:v>8508</c:v>
                </c:pt>
                <c:pt idx="1">
                  <c:v>5669</c:v>
                </c:pt>
                <c:pt idx="2">
                  <c:v>5643</c:v>
                </c:pt>
                <c:pt idx="3">
                  <c:v>5099</c:v>
                </c:pt>
                <c:pt idx="4">
                  <c:v>4522</c:v>
                </c:pt>
                <c:pt idx="5">
                  <c:v>4495</c:v>
                </c:pt>
                <c:pt idx="6">
                  <c:v>4118</c:v>
                </c:pt>
                <c:pt idx="7">
                  <c:v>3925</c:v>
                </c:pt>
                <c:pt idx="8">
                  <c:v>3800</c:v>
                </c:pt>
                <c:pt idx="9">
                  <c:v>3405</c:v>
                </c:pt>
                <c:pt idx="10">
                  <c:v>3182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79083520"/>
        <c:axId val="102469632"/>
      </c:barChart>
      <c:catAx>
        <c:axId val="179083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64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469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469632"/>
        <c:scaling>
          <c:orientation val="minMax"/>
          <c:max val="9000"/>
          <c:min val="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ln w="364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9083520"/>
        <c:crosses val="autoZero"/>
        <c:crossBetween val="between"/>
        <c:majorUnit val="1000"/>
        <c:minorUnit val="25"/>
      </c:valAx>
      <c:spPr>
        <a:noFill/>
        <a:ln w="2917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22" b="0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06091370558401"/>
          <c:y val="8.0891622281265715E-2"/>
          <c:w val="0.89847715736040601"/>
          <c:h val="0.73949914422549712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000080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30103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UK</c:v>
                </c:pt>
                <c:pt idx="1">
                  <c:v>NOR</c:v>
                </c:pt>
                <c:pt idx="2">
                  <c:v>GER</c:v>
                </c:pt>
                <c:pt idx="3">
                  <c:v>NETH</c:v>
                </c:pt>
                <c:pt idx="4">
                  <c:v>NZ</c:v>
                </c:pt>
                <c:pt idx="5">
                  <c:v>SWIZ</c:v>
                </c:pt>
                <c:pt idx="6">
                  <c:v>AUS</c:v>
                </c:pt>
                <c:pt idx="7">
                  <c:v>US</c:v>
                </c:pt>
                <c:pt idx="8">
                  <c:v>CAN</c:v>
                </c:pt>
                <c:pt idx="9">
                  <c:v>FR</c:v>
                </c:pt>
                <c:pt idx="10">
                  <c:v>SWE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69</c:v>
                </c:pt>
                <c:pt idx="1">
                  <c:v>58</c:v>
                </c:pt>
                <c:pt idx="2">
                  <c:v>56</c:v>
                </c:pt>
                <c:pt idx="3">
                  <c:v>56</c:v>
                </c:pt>
                <c:pt idx="4">
                  <c:v>54</c:v>
                </c:pt>
                <c:pt idx="5">
                  <c:v>49</c:v>
                </c:pt>
                <c:pt idx="6">
                  <c:v>46</c:v>
                </c:pt>
                <c:pt idx="7">
                  <c:v>39</c:v>
                </c:pt>
                <c:pt idx="8">
                  <c:v>38</c:v>
                </c:pt>
                <c:pt idx="9">
                  <c:v>36</c:v>
                </c:pt>
                <c:pt idx="10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81236864"/>
        <c:axId val="181238400"/>
      </c:barChart>
      <c:catAx>
        <c:axId val="181236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-360000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1238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1238400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5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1236864"/>
        <c:crosses val="autoZero"/>
        <c:crossBetween val="between"/>
        <c:majorUnit val="20"/>
        <c:minorUnit val="10"/>
      </c:valAx>
      <c:spPr>
        <a:noFill/>
        <a:ln w="3010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9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871391076115506E-2"/>
          <c:y val="9.2282978516574299E-2"/>
          <c:w val="0.9737532808398951"/>
          <c:h val="0.6867672790901140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9CCFF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NETH</c:v>
                </c:pt>
                <c:pt idx="1">
                  <c:v>UK</c:v>
                </c:pt>
                <c:pt idx="2">
                  <c:v>GER</c:v>
                </c:pt>
                <c:pt idx="3">
                  <c:v>NZ</c:v>
                </c:pt>
                <c:pt idx="4">
                  <c:v>AUS</c:v>
                </c:pt>
                <c:pt idx="5">
                  <c:v>NOR*</c:v>
                </c:pt>
                <c:pt idx="6">
                  <c:v>SWIZ</c:v>
                </c:pt>
                <c:pt idx="7">
                  <c:v>FR</c:v>
                </c:pt>
                <c:pt idx="8">
                  <c:v>SWE</c:v>
                </c:pt>
                <c:pt idx="9">
                  <c:v>CAN</c:v>
                </c:pt>
                <c:pt idx="10">
                  <c:v>US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95</c:v>
                </c:pt>
                <c:pt idx="1">
                  <c:v>95</c:v>
                </c:pt>
                <c:pt idx="2">
                  <c:v>90</c:v>
                </c:pt>
                <c:pt idx="3">
                  <c:v>90</c:v>
                </c:pt>
                <c:pt idx="4">
                  <c:v>81</c:v>
                </c:pt>
                <c:pt idx="5">
                  <c:v>80</c:v>
                </c:pt>
                <c:pt idx="6">
                  <c:v>78</c:v>
                </c:pt>
                <c:pt idx="7">
                  <c:v>76</c:v>
                </c:pt>
                <c:pt idx="8">
                  <c:v>68</c:v>
                </c:pt>
                <c:pt idx="9">
                  <c:v>46</c:v>
                </c:pt>
                <c:pt idx="10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81262592"/>
        <c:axId val="181268480"/>
      </c:barChart>
      <c:catAx>
        <c:axId val="181262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51">
            <a:solidFill>
              <a:schemeClr val="tx1"/>
            </a:solidFill>
            <a:prstDash val="solid"/>
          </a:ln>
        </c:spPr>
        <c:txPr>
          <a:bodyPr rot="-360000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1268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1268480"/>
        <c:scaling>
          <c:orientation val="minMax"/>
          <c:max val="100"/>
          <c:min val="0"/>
        </c:scaling>
        <c:delete val="0"/>
        <c:axPos val="l"/>
        <c:numFmt formatCode="0" sourceLinked="1"/>
        <c:majorTickMark val="out"/>
        <c:minorTickMark val="none"/>
        <c:tickLblPos val="none"/>
        <c:spPr>
          <a:ln w="3751">
            <a:solidFill>
              <a:schemeClr val="tx1"/>
            </a:solidFill>
            <a:prstDash val="solid"/>
          </a:ln>
        </c:spPr>
        <c:crossAx val="181262592"/>
        <c:crosses val="autoZero"/>
        <c:crossBetween val="between"/>
        <c:majorUnit val="20"/>
        <c:minorUnit val="10"/>
      </c:valAx>
      <c:spPr>
        <a:noFill/>
        <a:ln w="3000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6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682971410397107E-2"/>
          <c:y val="3.9972081111179204E-2"/>
          <c:w val="0.94731702858960298"/>
          <c:h val="0.79200605693519111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000080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Pt>
            <c:idx val="11"/>
            <c:invertIfNegative val="0"/>
            <c:bubble3D val="0"/>
            <c:spPr>
              <a:solidFill>
                <a:srgbClr val="FF0000"/>
              </a:solidFill>
              <a:ln w="9525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30103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Sheet1!$A$2:$A$13</c:f>
              <c:strCache>
                <c:ptCount val="11"/>
                <c:pt idx="0">
                  <c:v>AUS</c:v>
                </c:pt>
                <c:pt idx="1">
                  <c:v>GER</c:v>
                </c:pt>
                <c:pt idx="2">
                  <c:v>NETH</c:v>
                </c:pt>
                <c:pt idx="3">
                  <c:v>UK</c:v>
                </c:pt>
                <c:pt idx="4">
                  <c:v>NZ</c:v>
                </c:pt>
                <c:pt idx="5">
                  <c:v>NOR</c:v>
                </c:pt>
                <c:pt idx="6">
                  <c:v>SWIZ</c:v>
                </c:pt>
                <c:pt idx="7">
                  <c:v>FR</c:v>
                </c:pt>
                <c:pt idx="8">
                  <c:v>SWE</c:v>
                </c:pt>
                <c:pt idx="9">
                  <c:v>US</c:v>
                </c:pt>
                <c:pt idx="10">
                  <c:v>CAN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</c:v>
                </c:pt>
                <c:pt idx="1">
                  <c:v>22</c:v>
                </c:pt>
                <c:pt idx="2">
                  <c:v>24</c:v>
                </c:pt>
                <c:pt idx="3">
                  <c:v>27</c:v>
                </c:pt>
                <c:pt idx="4">
                  <c:v>28</c:v>
                </c:pt>
                <c:pt idx="5">
                  <c:v>28</c:v>
                </c:pt>
                <c:pt idx="6">
                  <c:v>28</c:v>
                </c:pt>
                <c:pt idx="7">
                  <c:v>31</c:v>
                </c:pt>
                <c:pt idx="8">
                  <c:v>32</c:v>
                </c:pt>
                <c:pt idx="9">
                  <c:v>39</c:v>
                </c:pt>
                <c:pt idx="10">
                  <c:v>41</c:v>
                </c:pt>
                <c:pt idx="11">
                  <c:v>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80810112"/>
        <c:axId val="180811648"/>
      </c:barChart>
      <c:catAx>
        <c:axId val="180810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0811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0811648"/>
        <c:scaling>
          <c:orientation val="minMax"/>
          <c:max val="75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5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0810112"/>
        <c:crosses val="autoZero"/>
        <c:crossBetween val="between"/>
        <c:majorUnit val="25"/>
        <c:minorUnit val="10"/>
      </c:valAx>
      <c:spPr>
        <a:noFill/>
        <a:ln w="3010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9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979695431472"/>
          <c:y val="0.13471502590673601"/>
          <c:w val="0.87055837563451799"/>
          <c:h val="0.70699780260025602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000080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30104">
                <a:noFill/>
              </a:ln>
            </c:spPr>
            <c:txPr>
              <a:bodyPr/>
              <a:lstStyle/>
              <a:p>
                <a:pPr>
                  <a:defRPr sz="1896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SWIZ</c:v>
                </c:pt>
                <c:pt idx="1">
                  <c:v>UK</c:v>
                </c:pt>
                <c:pt idx="2">
                  <c:v>US</c:v>
                </c:pt>
                <c:pt idx="3">
                  <c:v>NETH</c:v>
                </c:pt>
                <c:pt idx="4">
                  <c:v>GER</c:v>
                </c:pt>
                <c:pt idx="5">
                  <c:v>NZ</c:v>
                </c:pt>
                <c:pt idx="6">
                  <c:v>SWE</c:v>
                </c:pt>
                <c:pt idx="7">
                  <c:v>AUS</c:v>
                </c:pt>
                <c:pt idx="8">
                  <c:v>FR</c:v>
                </c:pt>
                <c:pt idx="9">
                  <c:v>NOR</c:v>
                </c:pt>
                <c:pt idx="10">
                  <c:v>CAN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80</c:v>
                </c:pt>
                <c:pt idx="1">
                  <c:v>80</c:v>
                </c:pt>
                <c:pt idx="2">
                  <c:v>76</c:v>
                </c:pt>
                <c:pt idx="3">
                  <c:v>75</c:v>
                </c:pt>
                <c:pt idx="4">
                  <c:v>72</c:v>
                </c:pt>
                <c:pt idx="5">
                  <c:v>59</c:v>
                </c:pt>
                <c:pt idx="6">
                  <c:v>54</c:v>
                </c:pt>
                <c:pt idx="7">
                  <c:v>51</c:v>
                </c:pt>
                <c:pt idx="8">
                  <c:v>51</c:v>
                </c:pt>
                <c:pt idx="9">
                  <c:v>46</c:v>
                </c:pt>
                <c:pt idx="10">
                  <c:v>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81605120"/>
        <c:axId val="181606656"/>
      </c:barChart>
      <c:catAx>
        <c:axId val="181605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-360000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1606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1606656"/>
        <c:scaling>
          <c:orientation val="minMax"/>
          <c:max val="100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5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1605120"/>
        <c:crosses val="autoZero"/>
        <c:crossBetween val="between"/>
        <c:majorUnit val="25"/>
        <c:minorUnit val="10"/>
      </c:valAx>
      <c:spPr>
        <a:noFill/>
        <a:ln w="3010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9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871391076115499E-2"/>
          <c:y val="9.3023255813953501E-2"/>
          <c:w val="0.97375328083989499"/>
          <c:h val="0.74907836591506405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99CCFF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30082">
                <a:noFill/>
              </a:ln>
            </c:spPr>
            <c:txPr>
              <a:bodyPr/>
              <a:lstStyle/>
              <a:p>
                <a:pPr>
                  <a:defRPr sz="1895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NETH</c:v>
                </c:pt>
                <c:pt idx="1">
                  <c:v>SWIZ</c:v>
                </c:pt>
                <c:pt idx="2">
                  <c:v>US</c:v>
                </c:pt>
                <c:pt idx="3">
                  <c:v>UK</c:v>
                </c:pt>
                <c:pt idx="4">
                  <c:v>GER</c:v>
                </c:pt>
                <c:pt idx="5">
                  <c:v>SWE</c:v>
                </c:pt>
                <c:pt idx="6">
                  <c:v>AUS</c:v>
                </c:pt>
                <c:pt idx="7">
                  <c:v>FR</c:v>
                </c:pt>
                <c:pt idx="8">
                  <c:v>NZ</c:v>
                </c:pt>
                <c:pt idx="9">
                  <c:v>NOR</c:v>
                </c:pt>
                <c:pt idx="10">
                  <c:v>CAN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</c:v>
                </c:pt>
                <c:pt idx="1">
                  <c:v>3</c:v>
                </c:pt>
                <c:pt idx="2">
                  <c:v>6</c:v>
                </c:pt>
                <c:pt idx="3">
                  <c:v>7</c:v>
                </c:pt>
                <c:pt idx="4">
                  <c:v>10</c:v>
                </c:pt>
                <c:pt idx="5">
                  <c:v>17</c:v>
                </c:pt>
                <c:pt idx="6">
                  <c:v>18</c:v>
                </c:pt>
                <c:pt idx="7">
                  <c:v>18</c:v>
                </c:pt>
                <c:pt idx="8">
                  <c:v>19</c:v>
                </c:pt>
                <c:pt idx="9">
                  <c:v>26</c:v>
                </c:pt>
                <c:pt idx="10">
                  <c:v>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81630848"/>
        <c:axId val="181632384"/>
      </c:barChart>
      <c:catAx>
        <c:axId val="181630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60">
            <a:solidFill>
              <a:schemeClr val="tx1"/>
            </a:solidFill>
            <a:prstDash val="solid"/>
          </a:ln>
        </c:spPr>
        <c:txPr>
          <a:bodyPr rot="-360000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1632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1632384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one"/>
        <c:spPr>
          <a:ln w="3760">
            <a:solidFill>
              <a:schemeClr val="tx1"/>
            </a:solidFill>
            <a:prstDash val="solid"/>
          </a:ln>
        </c:spPr>
        <c:crossAx val="181630848"/>
        <c:crosses val="autoZero"/>
        <c:crossBetween val="between"/>
        <c:majorUnit val="25"/>
        <c:minorUnit val="10"/>
      </c:valAx>
      <c:spPr>
        <a:noFill/>
        <a:ln w="300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6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589216944801033E-2"/>
          <c:y val="5.6722689075630314E-2"/>
          <c:w val="0.90885750962772793"/>
          <c:h val="0.8110110406553160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0080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Lbls>
            <c:numFmt formatCode="&quot;$&quot;#,##0" sourceLinked="0"/>
            <c:spPr>
              <a:noFill/>
              <a:ln w="29179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Sheet1!$A$1:$A$10</c:f>
              <c:strCache>
                <c:ptCount val="10"/>
                <c:pt idx="0">
                  <c:v>NOR</c:v>
                </c:pt>
                <c:pt idx="1">
                  <c:v>SWE</c:v>
                </c:pt>
                <c:pt idx="2">
                  <c:v>AUS</c:v>
                </c:pt>
                <c:pt idx="3">
                  <c:v>NZ</c:v>
                </c:pt>
                <c:pt idx="4">
                  <c:v>CAN</c:v>
                </c:pt>
                <c:pt idx="5">
                  <c:v>NETH</c:v>
                </c:pt>
                <c:pt idx="6">
                  <c:v>GER</c:v>
                </c:pt>
                <c:pt idx="7">
                  <c:v>SWIZ</c:v>
                </c:pt>
                <c:pt idx="8">
                  <c:v>FR</c:v>
                </c:pt>
                <c:pt idx="9">
                  <c:v>US</c:v>
                </c:pt>
              </c:strCache>
            </c:strRef>
          </c:cat>
          <c:val>
            <c:numRef>
              <c:f>Sheet1!$B$1:$B$10</c:f>
              <c:numCache>
                <c:formatCode>#,##0</c:formatCode>
                <c:ptCount val="10"/>
                <c:pt idx="0">
                  <c:v>35</c:v>
                </c:pt>
                <c:pt idx="1">
                  <c:v>55</c:v>
                </c:pt>
                <c:pt idx="2">
                  <c:v>70</c:v>
                </c:pt>
                <c:pt idx="3">
                  <c:v>128</c:v>
                </c:pt>
                <c:pt idx="4">
                  <c:v>148</c:v>
                </c:pt>
                <c:pt idx="5">
                  <c:v>199</c:v>
                </c:pt>
                <c:pt idx="6">
                  <c:v>237</c:v>
                </c:pt>
                <c:pt idx="7">
                  <c:v>266</c:v>
                </c:pt>
                <c:pt idx="8">
                  <c:v>277</c:v>
                </c:pt>
                <c:pt idx="9">
                  <c:v>606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81541504"/>
        <c:axId val="181569024"/>
      </c:barChart>
      <c:catAx>
        <c:axId val="181541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64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1569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1569024"/>
        <c:scaling>
          <c:orientation val="minMax"/>
          <c:max val="700"/>
          <c:min val="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ln w="364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1541504"/>
        <c:crosses val="autoZero"/>
        <c:crossBetween val="between"/>
        <c:majorUnit val="100"/>
        <c:minorUnit val="25"/>
      </c:valAx>
      <c:spPr>
        <a:noFill/>
        <a:ln w="2917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22" b="0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14565118035701"/>
          <c:y val="9.5854922279793156E-2"/>
          <c:w val="0.87885434881964297"/>
          <c:h val="0.71495984994506701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000080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30103">
                <a:noFill/>
              </a:ln>
            </c:spPr>
            <c:txPr>
              <a:bodyPr/>
              <a:lstStyle/>
              <a:p>
                <a:pPr>
                  <a:defRPr sz="1896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SWE</c:v>
                </c:pt>
                <c:pt idx="1">
                  <c:v>UK</c:v>
                </c:pt>
                <c:pt idx="2">
                  <c:v>NZ</c:v>
                </c:pt>
                <c:pt idx="3">
                  <c:v>NOR</c:v>
                </c:pt>
                <c:pt idx="4">
                  <c:v>CAN</c:v>
                </c:pt>
                <c:pt idx="5">
                  <c:v>AUS</c:v>
                </c:pt>
                <c:pt idx="6">
                  <c:v>GER</c:v>
                </c:pt>
                <c:pt idx="7">
                  <c:v>NETH</c:v>
                </c:pt>
                <c:pt idx="8">
                  <c:v>FR</c:v>
                </c:pt>
                <c:pt idx="9">
                  <c:v>SWIZ</c:v>
                </c:pt>
                <c:pt idx="10">
                  <c:v>US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4</c:v>
                </c:pt>
                <c:pt idx="1">
                  <c:v>4</c:v>
                </c:pt>
                <c:pt idx="2">
                  <c:v>7</c:v>
                </c:pt>
                <c:pt idx="3">
                  <c:v>8</c:v>
                </c:pt>
                <c:pt idx="4">
                  <c:v>15</c:v>
                </c:pt>
                <c:pt idx="5">
                  <c:v>16</c:v>
                </c:pt>
                <c:pt idx="6">
                  <c:v>17</c:v>
                </c:pt>
                <c:pt idx="7">
                  <c:v>19</c:v>
                </c:pt>
                <c:pt idx="8">
                  <c:v>23</c:v>
                </c:pt>
                <c:pt idx="9">
                  <c:v>25</c:v>
                </c:pt>
                <c:pt idx="10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81465472"/>
        <c:axId val="181467008"/>
      </c:barChart>
      <c:catAx>
        <c:axId val="18146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-360000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1467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1467008"/>
        <c:scaling>
          <c:orientation val="minMax"/>
          <c:max val="75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5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1465472"/>
        <c:crosses val="autoZero"/>
        <c:crossBetween val="between"/>
        <c:majorUnit val="25"/>
        <c:minorUnit val="10"/>
      </c:valAx>
      <c:spPr>
        <a:noFill/>
        <a:ln w="3010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9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871391076115506E-2"/>
          <c:y val="9.326424870466353E-2"/>
          <c:w val="0.9737532808398961"/>
          <c:h val="0.69331278563513887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99CCFF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30157">
                <a:noFill/>
              </a:ln>
            </c:spPr>
            <c:txPr>
              <a:bodyPr/>
              <a:lstStyle/>
              <a:p>
                <a:pPr>
                  <a:defRPr sz="19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UK</c:v>
                </c:pt>
                <c:pt idx="1">
                  <c:v>AUS</c:v>
                </c:pt>
                <c:pt idx="2">
                  <c:v>NOR</c:v>
                </c:pt>
                <c:pt idx="3">
                  <c:v>SWE</c:v>
                </c:pt>
                <c:pt idx="4">
                  <c:v>NZ</c:v>
                </c:pt>
                <c:pt idx="5">
                  <c:v>FR</c:v>
                </c:pt>
                <c:pt idx="6">
                  <c:v>CAN</c:v>
                </c:pt>
                <c:pt idx="7">
                  <c:v>SWIZ</c:v>
                </c:pt>
                <c:pt idx="8">
                  <c:v>NETH</c:v>
                </c:pt>
                <c:pt idx="9">
                  <c:v>GER</c:v>
                </c:pt>
                <c:pt idx="10">
                  <c:v>US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10</c:v>
                </c:pt>
                <c:pt idx="1">
                  <c:v>11</c:v>
                </c:pt>
                <c:pt idx="2">
                  <c:v>12</c:v>
                </c:pt>
                <c:pt idx="3">
                  <c:v>12</c:v>
                </c:pt>
                <c:pt idx="4">
                  <c:v>18</c:v>
                </c:pt>
                <c:pt idx="5">
                  <c:v>20</c:v>
                </c:pt>
                <c:pt idx="6">
                  <c:v>23</c:v>
                </c:pt>
                <c:pt idx="7">
                  <c:v>24</c:v>
                </c:pt>
                <c:pt idx="8">
                  <c:v>28</c:v>
                </c:pt>
                <c:pt idx="9">
                  <c:v>41</c:v>
                </c:pt>
                <c:pt idx="10">
                  <c:v>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81949952"/>
        <c:axId val="181951488"/>
      </c:barChart>
      <c:catAx>
        <c:axId val="181949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70">
            <a:solidFill>
              <a:schemeClr val="tx1"/>
            </a:solidFill>
            <a:prstDash val="solid"/>
          </a:ln>
        </c:spPr>
        <c:txPr>
          <a:bodyPr rot="-360000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1951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1951488"/>
        <c:scaling>
          <c:orientation val="minMax"/>
          <c:max val="75"/>
        </c:scaling>
        <c:delete val="0"/>
        <c:axPos val="l"/>
        <c:numFmt formatCode="General" sourceLinked="1"/>
        <c:majorTickMark val="out"/>
        <c:minorTickMark val="none"/>
        <c:tickLblPos val="none"/>
        <c:spPr>
          <a:ln w="3770">
            <a:solidFill>
              <a:schemeClr val="tx1"/>
            </a:solidFill>
            <a:prstDash val="solid"/>
          </a:ln>
        </c:spPr>
        <c:crossAx val="181949952"/>
        <c:crosses val="autoZero"/>
        <c:crossBetween val="between"/>
        <c:majorUnit val="25"/>
        <c:minorUnit val="10"/>
      </c:valAx>
      <c:spPr>
        <a:noFill/>
        <a:ln w="30157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64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131187141430303E-2"/>
          <c:y val="0.14516129032258099"/>
          <c:w val="0.84638432511206996"/>
          <c:h val="0.7818457370248079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Works well, only minor changes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US</c:v>
                </c:pt>
                <c:pt idx="1">
                  <c:v>FR</c:v>
                </c:pt>
                <c:pt idx="2">
                  <c:v>CAN</c:v>
                </c:pt>
                <c:pt idx="3">
                  <c:v>GER</c:v>
                </c:pt>
                <c:pt idx="4">
                  <c:v>SWE</c:v>
                </c:pt>
                <c:pt idx="5">
                  <c:v>NOR</c:v>
                </c:pt>
                <c:pt idx="6">
                  <c:v>NZ</c:v>
                </c:pt>
                <c:pt idx="7">
                  <c:v>AUS</c:v>
                </c:pt>
                <c:pt idx="8">
                  <c:v>NETH</c:v>
                </c:pt>
                <c:pt idx="9">
                  <c:v>SWIZ</c:v>
                </c:pt>
                <c:pt idx="10">
                  <c:v>UK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25</c:v>
                </c:pt>
                <c:pt idx="1">
                  <c:v>40</c:v>
                </c:pt>
                <c:pt idx="2">
                  <c:v>42</c:v>
                </c:pt>
                <c:pt idx="3">
                  <c:v>42</c:v>
                </c:pt>
                <c:pt idx="4">
                  <c:v>44</c:v>
                </c:pt>
                <c:pt idx="5">
                  <c:v>46</c:v>
                </c:pt>
                <c:pt idx="6">
                  <c:v>47</c:v>
                </c:pt>
                <c:pt idx="7">
                  <c:v>48</c:v>
                </c:pt>
                <c:pt idx="8">
                  <c:v>51</c:v>
                </c:pt>
                <c:pt idx="9">
                  <c:v>54</c:v>
                </c:pt>
                <c:pt idx="10">
                  <c:v>63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Fundamental changes</c:v>
                </c:pt>
              </c:strCache>
            </c:strRef>
          </c:tx>
          <c:spPr>
            <a:solidFill>
              <a:srgbClr val="99CCFF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US</c:v>
                </c:pt>
                <c:pt idx="1">
                  <c:v>FR</c:v>
                </c:pt>
                <c:pt idx="2">
                  <c:v>CAN</c:v>
                </c:pt>
                <c:pt idx="3">
                  <c:v>GER</c:v>
                </c:pt>
                <c:pt idx="4">
                  <c:v>SWE</c:v>
                </c:pt>
                <c:pt idx="5">
                  <c:v>NOR</c:v>
                </c:pt>
                <c:pt idx="6">
                  <c:v>NZ</c:v>
                </c:pt>
                <c:pt idx="7">
                  <c:v>AUS</c:v>
                </c:pt>
                <c:pt idx="8">
                  <c:v>NETH</c:v>
                </c:pt>
                <c:pt idx="9">
                  <c:v>SWIZ</c:v>
                </c:pt>
                <c:pt idx="10">
                  <c:v>UK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48</c:v>
                </c:pt>
                <c:pt idx="1">
                  <c:v>49</c:v>
                </c:pt>
                <c:pt idx="2">
                  <c:v>50</c:v>
                </c:pt>
                <c:pt idx="3">
                  <c:v>48</c:v>
                </c:pt>
                <c:pt idx="4">
                  <c:v>46</c:v>
                </c:pt>
                <c:pt idx="5">
                  <c:v>42</c:v>
                </c:pt>
                <c:pt idx="6">
                  <c:v>45</c:v>
                </c:pt>
                <c:pt idx="7">
                  <c:v>43</c:v>
                </c:pt>
                <c:pt idx="8">
                  <c:v>44</c:v>
                </c:pt>
                <c:pt idx="9">
                  <c:v>40</c:v>
                </c:pt>
                <c:pt idx="10">
                  <c:v>33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Completely rebuild</c:v>
                </c:pt>
              </c:strCache>
            </c:strRef>
          </c:tx>
          <c:spPr>
            <a:solidFill>
              <a:srgbClr val="EE6112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2000" b="1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US</c:v>
                </c:pt>
                <c:pt idx="1">
                  <c:v>FR</c:v>
                </c:pt>
                <c:pt idx="2">
                  <c:v>CAN</c:v>
                </c:pt>
                <c:pt idx="3">
                  <c:v>GER</c:v>
                </c:pt>
                <c:pt idx="4">
                  <c:v>SWE</c:v>
                </c:pt>
                <c:pt idx="5">
                  <c:v>NOR</c:v>
                </c:pt>
                <c:pt idx="6">
                  <c:v>NZ</c:v>
                </c:pt>
                <c:pt idx="7">
                  <c:v>AUS</c:v>
                </c:pt>
                <c:pt idx="8">
                  <c:v>NETH</c:v>
                </c:pt>
                <c:pt idx="9">
                  <c:v>SWIZ</c:v>
                </c:pt>
                <c:pt idx="10">
                  <c:v>UK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27</c:v>
                </c:pt>
                <c:pt idx="1">
                  <c:v>11</c:v>
                </c:pt>
                <c:pt idx="2">
                  <c:v>8</c:v>
                </c:pt>
                <c:pt idx="3">
                  <c:v>10</c:v>
                </c:pt>
                <c:pt idx="4">
                  <c:v>10</c:v>
                </c:pt>
                <c:pt idx="5">
                  <c:v>12</c:v>
                </c:pt>
                <c:pt idx="6">
                  <c:v>8</c:v>
                </c:pt>
                <c:pt idx="7">
                  <c:v>9</c:v>
                </c:pt>
                <c:pt idx="8">
                  <c:v>5</c:v>
                </c:pt>
                <c:pt idx="9">
                  <c:v>7</c:v>
                </c:pt>
                <c:pt idx="10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overlap val="100"/>
        <c:axId val="181794304"/>
        <c:axId val="181795840"/>
      </c:barChart>
      <c:catAx>
        <c:axId val="18179430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81795840"/>
        <c:crosses val="autoZero"/>
        <c:auto val="1"/>
        <c:lblAlgn val="ctr"/>
        <c:lblOffset val="100"/>
        <c:noMultiLvlLbl val="0"/>
      </c:catAx>
      <c:valAx>
        <c:axId val="181795840"/>
        <c:scaling>
          <c:orientation val="minMax"/>
          <c:max val="1"/>
          <c:min val="0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81794304"/>
        <c:crosses val="autoZero"/>
        <c:crossBetween val="between"/>
        <c:majorUnit val="0.2"/>
        <c:minorUnit val="0.02"/>
      </c:valAx>
    </c:plotArea>
    <c:legend>
      <c:legendPos val="r"/>
      <c:layout>
        <c:manualLayout>
          <c:xMode val="edge"/>
          <c:yMode val="edge"/>
          <c:x val="0"/>
          <c:y val="1.2387221128608899E-3"/>
          <c:w val="0.99847407005158795"/>
          <c:h val="9.2952550853018304E-2"/>
        </c:manualLayout>
      </c:layout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947368421052598E-2"/>
          <c:y val="0.13436692506459899"/>
          <c:w val="0.94736842105263097"/>
          <c:h val="0.75452196382429004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000080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Pt>
            <c:idx val="10"/>
            <c:invertIfNegative val="0"/>
            <c:bubble3D val="0"/>
          </c:dPt>
          <c:dPt>
            <c:idx val="11"/>
            <c:invertIfNegative val="0"/>
            <c:bubble3D val="0"/>
            <c:spPr>
              <a:solidFill>
                <a:srgbClr val="99CCFF"/>
              </a:solidFill>
              <a:ln w="9525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30111">
                <a:noFill/>
              </a:ln>
            </c:spPr>
            <c:txPr>
              <a:bodyPr/>
              <a:lstStyle/>
              <a:p>
                <a:pPr>
                  <a:defRPr sz="2015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Sheet1!$A$2:$A$13</c:f>
              <c:strCache>
                <c:ptCount val="11"/>
                <c:pt idx="0">
                  <c:v>UK</c:v>
                </c:pt>
                <c:pt idx="1">
                  <c:v>SWE</c:v>
                </c:pt>
                <c:pt idx="2">
                  <c:v>NOR</c:v>
                </c:pt>
                <c:pt idx="3">
                  <c:v>CAN</c:v>
                </c:pt>
                <c:pt idx="4">
                  <c:v>SWIZ</c:v>
                </c:pt>
                <c:pt idx="5">
                  <c:v>GER</c:v>
                </c:pt>
                <c:pt idx="6">
                  <c:v>AUS</c:v>
                </c:pt>
                <c:pt idx="7">
                  <c:v>FR</c:v>
                </c:pt>
                <c:pt idx="8">
                  <c:v>NZ</c:v>
                </c:pt>
                <c:pt idx="9">
                  <c:v>NETH</c:v>
                </c:pt>
                <c:pt idx="10">
                  <c:v>US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</c:v>
                </c:pt>
                <c:pt idx="1">
                  <c:v>6</c:v>
                </c:pt>
                <c:pt idx="2">
                  <c:v>10</c:v>
                </c:pt>
                <c:pt idx="3">
                  <c:v>13</c:v>
                </c:pt>
                <c:pt idx="4">
                  <c:v>13</c:v>
                </c:pt>
                <c:pt idx="5">
                  <c:v>15</c:v>
                </c:pt>
                <c:pt idx="6">
                  <c:v>16</c:v>
                </c:pt>
                <c:pt idx="7">
                  <c:v>18</c:v>
                </c:pt>
                <c:pt idx="8">
                  <c:v>21</c:v>
                </c:pt>
                <c:pt idx="9">
                  <c:v>22</c:v>
                </c:pt>
                <c:pt idx="10">
                  <c:v>37</c:v>
                </c:pt>
                <c:pt idx="11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02556800"/>
        <c:axId val="102558336"/>
      </c:barChart>
      <c:catAx>
        <c:axId val="102556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6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58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558336"/>
        <c:scaling>
          <c:orientation val="minMax"/>
          <c:max val="40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7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6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56800"/>
        <c:crosses val="autoZero"/>
        <c:crossBetween val="between"/>
        <c:majorUnit val="10"/>
        <c:minorUnit val="10"/>
      </c:valAx>
      <c:spPr>
        <a:noFill/>
        <a:ln w="3011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9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74403920573378E-2"/>
          <c:y val="6.34231728649714E-2"/>
          <c:w val="0.93525596079426609"/>
          <c:h val="0.77828970201938719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000080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Pt>
            <c:idx val="10"/>
            <c:invertIfNegative val="0"/>
            <c:bubble3D val="0"/>
          </c:dPt>
          <c:dPt>
            <c:idx val="11"/>
            <c:invertIfNegative val="0"/>
            <c:bubble3D val="0"/>
            <c:spPr>
              <a:solidFill>
                <a:srgbClr val="99CCFF"/>
              </a:solidFill>
              <a:ln w="9525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30104">
                <a:noFill/>
              </a:ln>
            </c:spPr>
            <c:txPr>
              <a:bodyPr/>
              <a:lstStyle/>
              <a:p>
                <a:pPr>
                  <a:defRPr sz="1896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Sheet1!$A$2:$A$13</c:f>
              <c:strCache>
                <c:ptCount val="11"/>
                <c:pt idx="0">
                  <c:v>UK</c:v>
                </c:pt>
                <c:pt idx="1">
                  <c:v>SWE</c:v>
                </c:pt>
                <c:pt idx="2">
                  <c:v>NOR</c:v>
                </c:pt>
                <c:pt idx="3">
                  <c:v>CAN</c:v>
                </c:pt>
                <c:pt idx="4">
                  <c:v>GER</c:v>
                </c:pt>
                <c:pt idx="5">
                  <c:v>AUS</c:v>
                </c:pt>
                <c:pt idx="6">
                  <c:v>NETH</c:v>
                </c:pt>
                <c:pt idx="7">
                  <c:v>NZ</c:v>
                </c:pt>
                <c:pt idx="8">
                  <c:v>SWIZ</c:v>
                </c:pt>
                <c:pt idx="9">
                  <c:v>FR</c:v>
                </c:pt>
                <c:pt idx="10">
                  <c:v>US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</c:v>
                </c:pt>
                <c:pt idx="1">
                  <c:v>4</c:v>
                </c:pt>
                <c:pt idx="2">
                  <c:v>6</c:v>
                </c:pt>
                <c:pt idx="3">
                  <c:v>7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10</c:v>
                </c:pt>
                <c:pt idx="9">
                  <c:v>13</c:v>
                </c:pt>
                <c:pt idx="10">
                  <c:v>23</c:v>
                </c:pt>
                <c:pt idx="11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02774656"/>
        <c:axId val="102776192"/>
      </c:barChart>
      <c:catAx>
        <c:axId val="1027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6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776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776192"/>
        <c:scaling>
          <c:orientation val="minMax"/>
          <c:max val="4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5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774656"/>
        <c:crosses val="autoZero"/>
        <c:crossBetween val="between"/>
        <c:majorUnit val="10"/>
        <c:minorUnit val="10"/>
      </c:valAx>
      <c:spPr>
        <a:noFill/>
        <a:ln w="3010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9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871391076115499E-2"/>
          <c:y val="4.2914597213809816E-2"/>
          <c:w val="0.97375328083989499"/>
          <c:h val="0.85758691701998779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000080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Pt>
            <c:idx val="11"/>
            <c:invertIfNegative val="0"/>
            <c:bubble3D val="0"/>
            <c:spPr>
              <a:solidFill>
                <a:srgbClr val="99CCFF"/>
              </a:solidFill>
              <a:ln w="9525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30157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Sheet1!$A$3:$A$14</c:f>
              <c:strCache>
                <c:ptCount val="11"/>
                <c:pt idx="0">
                  <c:v>SWE</c:v>
                </c:pt>
                <c:pt idx="1">
                  <c:v>UK</c:v>
                </c:pt>
                <c:pt idx="2">
                  <c:v>FR</c:v>
                </c:pt>
                <c:pt idx="3">
                  <c:v>NETH</c:v>
                </c:pt>
                <c:pt idx="4">
                  <c:v>NZ</c:v>
                </c:pt>
                <c:pt idx="5">
                  <c:v>GER</c:v>
                </c:pt>
                <c:pt idx="6">
                  <c:v>CAN</c:v>
                </c:pt>
                <c:pt idx="7">
                  <c:v>NOR</c:v>
                </c:pt>
                <c:pt idx="8">
                  <c:v>SWIZ</c:v>
                </c:pt>
                <c:pt idx="9">
                  <c:v>AUS</c:v>
                </c:pt>
                <c:pt idx="10">
                  <c:v>US</c:v>
                </c:pt>
              </c:strCache>
            </c:strRef>
          </c:cat>
          <c:val>
            <c:numRef>
              <c:f>Sheet1!$B$3:$B$14</c:f>
              <c:numCache>
                <c:formatCode>General</c:formatCode>
                <c:ptCount val="12"/>
                <c:pt idx="0">
                  <c:v>2</c:v>
                </c:pt>
                <c:pt idx="1">
                  <c:v>3</c:v>
                </c:pt>
                <c:pt idx="2">
                  <c:v>7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14</c:v>
                </c:pt>
                <c:pt idx="7">
                  <c:v>17</c:v>
                </c:pt>
                <c:pt idx="8">
                  <c:v>24</c:v>
                </c:pt>
                <c:pt idx="9">
                  <c:v>25</c:v>
                </c:pt>
                <c:pt idx="10">
                  <c:v>41</c:v>
                </c:pt>
                <c:pt idx="11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16029696"/>
        <c:axId val="116043776"/>
      </c:barChart>
      <c:catAx>
        <c:axId val="116029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6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0437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6043776"/>
        <c:scaling>
          <c:orientation val="minMax"/>
          <c:max val="6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77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116029696"/>
        <c:crosses val="autoZero"/>
        <c:crossBetween val="between"/>
        <c:majorUnit val="10"/>
        <c:minorUnit val="10"/>
      </c:valAx>
      <c:spPr>
        <a:noFill/>
        <a:ln w="30157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64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040572514642601"/>
          <c:y val="7.7446686351706095E-2"/>
          <c:w val="0.65235993284090699"/>
          <c:h val="0.846949844160104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Insured all year</c:v>
                </c:pt>
              </c:strCache>
            </c:strRef>
          </c:tx>
          <c:spPr>
            <a:solidFill>
              <a:srgbClr val="99CCFF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Spent $1,000 or more 
out-of-pocket</c:v>
                </c:pt>
                <c:pt idx="1">
                  <c:v>Serious problems/ 
unable to pay 
medical bills</c:v>
                </c:pt>
                <c:pt idx="2">
                  <c:v>Went without care because of costs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</c:v>
                </c:pt>
                <c:pt idx="1">
                  <c:v>15</c:v>
                </c:pt>
                <c:pt idx="2">
                  <c:v>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Spent $1,000 or more 
out-of-pocket</c:v>
                </c:pt>
                <c:pt idx="1">
                  <c:v>Serious problems/ 
unable to pay 
medical bills</c:v>
                </c:pt>
                <c:pt idx="2">
                  <c:v>Went without care because of costs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39</c:v>
                </c:pt>
                <c:pt idx="1">
                  <c:v>42</c:v>
                </c:pt>
                <c:pt idx="2">
                  <c:v>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78990464"/>
        <c:axId val="179106944"/>
      </c:barChart>
      <c:catAx>
        <c:axId val="17899046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179106944"/>
        <c:crosses val="autoZero"/>
        <c:auto val="1"/>
        <c:lblAlgn val="ctr"/>
        <c:lblOffset val="100"/>
        <c:noMultiLvlLbl val="0"/>
      </c:catAx>
      <c:valAx>
        <c:axId val="179106944"/>
        <c:scaling>
          <c:orientation val="minMax"/>
          <c:max val="10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78990464"/>
        <c:crosses val="autoZero"/>
        <c:crossBetween val="between"/>
        <c:majorUnit val="20"/>
        <c:minorUnit val="2"/>
      </c:valAx>
    </c:plotArea>
    <c:legend>
      <c:legendPos val="r"/>
      <c:layout>
        <c:manualLayout>
          <c:xMode val="edge"/>
          <c:yMode val="edge"/>
          <c:x val="0.77128782547501795"/>
          <c:y val="0.39186372211286102"/>
          <c:w val="0.22770068766034801"/>
          <c:h val="0.15876886482939601"/>
        </c:manualLayout>
      </c:layout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511198945981594E-2"/>
          <c:y val="7.3406838892329504E-2"/>
          <c:w val="0.93280632411067199"/>
          <c:h val="0.8188237636025831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Did not visit dentist/hygenist/dental clinic in past two years</c:v>
                </c:pt>
              </c:strCache>
            </c:strRef>
          </c:tx>
          <c:spPr>
            <a:solidFill>
              <a:srgbClr val="99CCFF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30123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UK</c:v>
                </c:pt>
                <c:pt idx="1">
                  <c:v>GER</c:v>
                </c:pt>
                <c:pt idx="2">
                  <c:v>SWIZ</c:v>
                </c:pt>
                <c:pt idx="3">
                  <c:v>SWE</c:v>
                </c:pt>
                <c:pt idx="4">
                  <c:v>NETH</c:v>
                </c:pt>
                <c:pt idx="5">
                  <c:v>FR</c:v>
                </c:pt>
                <c:pt idx="6">
                  <c:v>CAN</c:v>
                </c:pt>
                <c:pt idx="7">
                  <c:v>NOR</c:v>
                </c:pt>
                <c:pt idx="8">
                  <c:v>AUS</c:v>
                </c:pt>
                <c:pt idx="9">
                  <c:v>NZ</c:v>
                </c:pt>
                <c:pt idx="10">
                  <c:v>US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26</c:v>
                </c:pt>
                <c:pt idx="1">
                  <c:v>10</c:v>
                </c:pt>
                <c:pt idx="2">
                  <c:v>22</c:v>
                </c:pt>
                <c:pt idx="3">
                  <c:v>10</c:v>
                </c:pt>
                <c:pt idx="4">
                  <c:v>19</c:v>
                </c:pt>
                <c:pt idx="5">
                  <c:v>27</c:v>
                </c:pt>
                <c:pt idx="6">
                  <c:v>23</c:v>
                </c:pt>
                <c:pt idx="7">
                  <c:v>11</c:v>
                </c:pt>
                <c:pt idx="8">
                  <c:v>28</c:v>
                </c:pt>
                <c:pt idx="9">
                  <c:v>41</c:v>
                </c:pt>
                <c:pt idx="10">
                  <c:v>27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Skipped dental care because of cost in past year</c:v>
                </c:pt>
              </c:strCache>
            </c:strRef>
          </c:tx>
          <c:spPr>
            <a:solidFill>
              <a:srgbClr val="000080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UK</c:v>
                </c:pt>
                <c:pt idx="1">
                  <c:v>GER</c:v>
                </c:pt>
                <c:pt idx="2">
                  <c:v>SWIZ</c:v>
                </c:pt>
                <c:pt idx="3">
                  <c:v>SWE</c:v>
                </c:pt>
                <c:pt idx="4">
                  <c:v>NETH</c:v>
                </c:pt>
                <c:pt idx="5">
                  <c:v>FR</c:v>
                </c:pt>
                <c:pt idx="6">
                  <c:v>CAN</c:v>
                </c:pt>
                <c:pt idx="7">
                  <c:v>NOR</c:v>
                </c:pt>
                <c:pt idx="8">
                  <c:v>AUS</c:v>
                </c:pt>
                <c:pt idx="9">
                  <c:v>NZ</c:v>
                </c:pt>
                <c:pt idx="10">
                  <c:v>US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6</c:v>
                </c:pt>
                <c:pt idx="1">
                  <c:v>8</c:v>
                </c:pt>
                <c:pt idx="2">
                  <c:v>11</c:v>
                </c:pt>
                <c:pt idx="3">
                  <c:v>12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25</c:v>
                </c:pt>
                <c:pt idx="8">
                  <c:v>29</c:v>
                </c:pt>
                <c:pt idx="9">
                  <c:v>32</c:v>
                </c:pt>
                <c:pt idx="10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79217152"/>
        <c:axId val="179218688"/>
      </c:barChart>
      <c:catAx>
        <c:axId val="179217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6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6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9218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9218688"/>
        <c:scaling>
          <c:orientation val="minMax"/>
          <c:max val="75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76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6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9217152"/>
        <c:crosses val="autoZero"/>
        <c:crossBetween val="between"/>
        <c:majorUnit val="15"/>
        <c:minorUnit val="10"/>
      </c:valAx>
      <c:spPr>
        <a:noFill/>
        <a:ln w="30123">
          <a:noFill/>
        </a:ln>
      </c:spPr>
    </c:plotArea>
    <c:legend>
      <c:legendPos val="t"/>
      <c:layout>
        <c:manualLayout>
          <c:xMode val="edge"/>
          <c:yMode val="edge"/>
          <c:x val="7.3070050785072005E-2"/>
          <c:y val="4.7262425530142108E-2"/>
          <c:w val="0.90560592647812521"/>
          <c:h val="0.14387639045119402"/>
        </c:manualLayout>
      </c:layout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979695431472"/>
          <c:y val="0.13471502590673601"/>
          <c:w val="0.87055837563451799"/>
          <c:h val="0.70699780260025602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000080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30104">
                <a:noFill/>
              </a:ln>
            </c:spPr>
            <c:txPr>
              <a:bodyPr/>
              <a:lstStyle/>
              <a:p>
                <a:pPr>
                  <a:defRPr sz="1896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GER</c:v>
                </c:pt>
                <c:pt idx="1">
                  <c:v>NZ</c:v>
                </c:pt>
                <c:pt idx="2">
                  <c:v>NETH</c:v>
                </c:pt>
                <c:pt idx="3">
                  <c:v>AUS</c:v>
                </c:pt>
                <c:pt idx="4">
                  <c:v>SWE</c:v>
                </c:pt>
                <c:pt idx="5">
                  <c:v>FR</c:v>
                </c:pt>
                <c:pt idx="6">
                  <c:v>NOR</c:v>
                </c:pt>
                <c:pt idx="7">
                  <c:v>UK</c:v>
                </c:pt>
                <c:pt idx="8">
                  <c:v>US</c:v>
                </c:pt>
                <c:pt idx="9">
                  <c:v>CAN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76</c:v>
                </c:pt>
                <c:pt idx="1">
                  <c:v>72</c:v>
                </c:pt>
                <c:pt idx="2">
                  <c:v>63</c:v>
                </c:pt>
                <c:pt idx="3">
                  <c:v>58</c:v>
                </c:pt>
                <c:pt idx="4">
                  <c:v>58</c:v>
                </c:pt>
                <c:pt idx="5">
                  <c:v>57</c:v>
                </c:pt>
                <c:pt idx="6">
                  <c:v>52</c:v>
                </c:pt>
                <c:pt idx="7">
                  <c:v>52</c:v>
                </c:pt>
                <c:pt idx="8">
                  <c:v>48</c:v>
                </c:pt>
                <c:pt idx="9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80501120"/>
        <c:axId val="180531584"/>
      </c:barChart>
      <c:catAx>
        <c:axId val="180501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-360000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0531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0531584"/>
        <c:scaling>
          <c:orientation val="minMax"/>
          <c:max val="100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5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0501120"/>
        <c:crosses val="autoZero"/>
        <c:crossBetween val="between"/>
        <c:majorUnit val="25"/>
        <c:minorUnit val="10"/>
      </c:valAx>
      <c:spPr>
        <a:noFill/>
        <a:ln w="3010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9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871391076115499E-2"/>
          <c:y val="9.3023255813953501E-2"/>
          <c:w val="0.97375328083989499"/>
          <c:h val="0.74907836591506405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99CCFF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30082">
                <a:noFill/>
              </a:ln>
            </c:spPr>
            <c:txPr>
              <a:bodyPr/>
              <a:lstStyle/>
              <a:p>
                <a:pPr>
                  <a:defRPr sz="1895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NZ</c:v>
                </c:pt>
                <c:pt idx="1">
                  <c:v>AUS</c:v>
                </c:pt>
                <c:pt idx="2">
                  <c:v>NETH</c:v>
                </c:pt>
                <c:pt idx="3">
                  <c:v>GER</c:v>
                </c:pt>
                <c:pt idx="4">
                  <c:v>FR</c:v>
                </c:pt>
                <c:pt idx="5">
                  <c:v>UK</c:v>
                </c:pt>
                <c:pt idx="6">
                  <c:v>SWE</c:v>
                </c:pt>
                <c:pt idx="7">
                  <c:v>US</c:v>
                </c:pt>
                <c:pt idx="8">
                  <c:v>NOR</c:v>
                </c:pt>
                <c:pt idx="9">
                  <c:v>CAN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</c:v>
                </c:pt>
                <c:pt idx="1">
                  <c:v>14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16</c:v>
                </c:pt>
                <c:pt idx="6">
                  <c:v>22</c:v>
                </c:pt>
                <c:pt idx="7">
                  <c:v>26</c:v>
                </c:pt>
                <c:pt idx="8">
                  <c:v>28</c:v>
                </c:pt>
                <c:pt idx="9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80858880"/>
        <c:axId val="180860416"/>
      </c:barChart>
      <c:catAx>
        <c:axId val="180858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60">
            <a:solidFill>
              <a:schemeClr val="tx1"/>
            </a:solidFill>
            <a:prstDash val="solid"/>
          </a:ln>
        </c:spPr>
        <c:txPr>
          <a:bodyPr rot="-360000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0860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0860416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one"/>
        <c:spPr>
          <a:ln w="3760">
            <a:solidFill>
              <a:schemeClr val="tx1"/>
            </a:solidFill>
            <a:prstDash val="solid"/>
          </a:ln>
        </c:spPr>
        <c:crossAx val="180858880"/>
        <c:crosses val="autoZero"/>
        <c:crossBetween val="between"/>
        <c:majorUnit val="25"/>
        <c:minorUnit val="10"/>
      </c:valAx>
      <c:spPr>
        <a:noFill/>
        <a:ln w="300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6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352404042659232E-2"/>
          <c:y val="3.9972081111179204E-2"/>
          <c:w val="0.92764759595734092"/>
          <c:h val="0.82790345603486115"/>
        </c:manualLayout>
      </c:layout>
      <c:barChart>
        <c:barDir val="col"/>
        <c:grouping val="clustered"/>
        <c:varyColors val="0"/>
        <c:ser>
          <c:idx val="4"/>
          <c:order val="0"/>
          <c:spPr>
            <a:solidFill>
              <a:srgbClr val="000080"/>
            </a:solidFill>
            <a:ln w="9525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30103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GER</c:v>
                </c:pt>
                <c:pt idx="1">
                  <c:v>NETH</c:v>
                </c:pt>
                <c:pt idx="2">
                  <c:v>SWE</c:v>
                </c:pt>
                <c:pt idx="3">
                  <c:v>SWIZ</c:v>
                </c:pt>
                <c:pt idx="4">
                  <c:v>NZ</c:v>
                </c:pt>
                <c:pt idx="5">
                  <c:v>AUS</c:v>
                </c:pt>
                <c:pt idx="6">
                  <c:v>NOR</c:v>
                </c:pt>
                <c:pt idx="7">
                  <c:v>UK</c:v>
                </c:pt>
                <c:pt idx="8">
                  <c:v>US</c:v>
                </c:pt>
                <c:pt idx="9">
                  <c:v>CAN</c:v>
                </c:pt>
                <c:pt idx="10">
                  <c:v>FR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90</c:v>
                </c:pt>
                <c:pt idx="1">
                  <c:v>84</c:v>
                </c:pt>
                <c:pt idx="2">
                  <c:v>84</c:v>
                </c:pt>
                <c:pt idx="3">
                  <c:v>82</c:v>
                </c:pt>
                <c:pt idx="4">
                  <c:v>80</c:v>
                </c:pt>
                <c:pt idx="5">
                  <c:v>79</c:v>
                </c:pt>
                <c:pt idx="6">
                  <c:v>78</c:v>
                </c:pt>
                <c:pt idx="7">
                  <c:v>75</c:v>
                </c:pt>
                <c:pt idx="8">
                  <c:v>73</c:v>
                </c:pt>
                <c:pt idx="9">
                  <c:v>67</c:v>
                </c:pt>
                <c:pt idx="10">
                  <c:v>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80626176"/>
        <c:axId val="180627712"/>
      </c:barChart>
      <c:catAx>
        <c:axId val="180626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0627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0627712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76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5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0626176"/>
        <c:crosses val="autoZero"/>
        <c:crossBetween val="between"/>
        <c:majorUnit val="20"/>
        <c:minorUnit val="10"/>
      </c:valAx>
      <c:spPr>
        <a:noFill/>
        <a:ln w="3010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9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21" cy="471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027" y="0"/>
            <a:ext cx="2972421" cy="471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45777"/>
            <a:ext cx="2972421" cy="471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027" y="8945777"/>
            <a:ext cx="2972421" cy="471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5DE83A4-97C3-4275-9354-086121A95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21" cy="471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defTabSz="93326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027" y="0"/>
            <a:ext cx="2972421" cy="471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defTabSz="93326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4738" y="706438"/>
            <a:ext cx="4708525" cy="3532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421" y="4474497"/>
            <a:ext cx="5485158" cy="4238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45777"/>
            <a:ext cx="2972421" cy="471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defTabSz="93326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027" y="8945777"/>
            <a:ext cx="2972421" cy="471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defTabSz="933261">
              <a:defRPr sz="1200"/>
            </a:lvl1pPr>
          </a:lstStyle>
          <a:p>
            <a:pPr>
              <a:defRPr/>
            </a:pPr>
            <a:fld id="{14F15E14-18B0-4E0F-885A-B5B7B03B5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64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/>
          <p:cNvSpPr txBox="1">
            <a:spLocks noGrp="1" noChangeArrowheads="1"/>
          </p:cNvSpPr>
          <p:nvPr/>
        </p:nvSpPr>
        <p:spPr bwMode="auto">
          <a:xfrm>
            <a:off x="3884027" y="8945777"/>
            <a:ext cx="2972421" cy="471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7" tIns="46659" rIns="93317" bIns="46659" anchor="b"/>
          <a:lstStyle/>
          <a:p>
            <a:pPr algn="r" defTabSz="933261"/>
            <a:fld id="{57BE7381-5A02-4A07-979E-416A0BEBBEB0}" type="slidenum">
              <a:rPr lang="en-US" sz="1200">
                <a:ea typeface="ＭＳ Ｐゴシック" charset="-128"/>
              </a:rPr>
              <a:pPr algn="r" defTabSz="933261"/>
              <a:t>1</a:t>
            </a:fld>
            <a:endParaRPr lang="en-US" sz="1200">
              <a:ea typeface="ＭＳ Ｐゴシック" charset="-128"/>
            </a:endParaRPr>
          </a:p>
        </p:txBody>
      </p:sp>
      <p:sp>
        <p:nvSpPr>
          <p:cNvPr id="214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CE1A60-7120-40F1-9C9B-967D02EB0F12}" type="slidenum">
              <a:rPr lang="en-US"/>
              <a:pPr/>
              <a:t>3</a:t>
            </a:fld>
            <a:endParaRPr lang="en-US"/>
          </a:p>
        </p:txBody>
      </p:sp>
      <p:sp>
        <p:nvSpPr>
          <p:cNvPr id="6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85850" y="715963"/>
            <a:ext cx="4687888" cy="3516312"/>
          </a:xfrm>
          <a:ln/>
        </p:spPr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4" y="4473854"/>
            <a:ext cx="5032375" cy="423675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CE1A60-7120-40F1-9C9B-967D02EB0F12}" type="slidenum">
              <a:rPr lang="en-US"/>
              <a:pPr/>
              <a:t>17</a:t>
            </a:fld>
            <a:endParaRPr lang="en-US"/>
          </a:p>
        </p:txBody>
      </p:sp>
      <p:sp>
        <p:nvSpPr>
          <p:cNvPr id="6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85850" y="715963"/>
            <a:ext cx="4687888" cy="3516312"/>
          </a:xfrm>
          <a:ln/>
        </p:spPr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4" y="4473854"/>
            <a:ext cx="5032375" cy="423675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80D2E-CF65-4839-95FF-77B3E1E8BB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05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80D2E-CF65-4839-95FF-77B3E1E8BB30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012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5105400"/>
            <a:ext cx="91440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BF0D6-FD66-4FBB-96A3-11B15650C7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83C54-00C6-4A3B-9F0F-4FE9D7A41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77788" y="166688"/>
            <a:ext cx="1728787" cy="1554162"/>
            <a:chOff x="49" y="105"/>
            <a:chExt cx="1089" cy="979"/>
          </a:xfrm>
        </p:grpSpPr>
        <p:sp>
          <p:nvSpPr>
            <p:cNvPr id="5" name="Oval 8"/>
            <p:cNvSpPr>
              <a:spLocks noChangeArrowheads="1"/>
            </p:cNvSpPr>
            <p:nvPr userDrawn="1"/>
          </p:nvSpPr>
          <p:spPr bwMode="auto">
            <a:xfrm>
              <a:off x="105" y="105"/>
              <a:ext cx="979" cy="97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 b="1">
                <a:solidFill>
                  <a:srgbClr val="000000"/>
                </a:solidFill>
                <a:latin typeface="Arial"/>
                <a:ea typeface="ＭＳ Ｐゴシック" charset="-128"/>
              </a:endParaRPr>
            </a:p>
          </p:txBody>
        </p:sp>
        <p:sp>
          <p:nvSpPr>
            <p:cNvPr id="6" name="Text Box 9"/>
            <p:cNvSpPr txBox="1">
              <a:spLocks noChangeArrowheads="1"/>
            </p:cNvSpPr>
            <p:nvPr userDrawn="1"/>
          </p:nvSpPr>
          <p:spPr bwMode="auto">
            <a:xfrm>
              <a:off x="49" y="393"/>
              <a:ext cx="1089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b="1">
                  <a:solidFill>
                    <a:srgbClr val="000000"/>
                  </a:solidFill>
                  <a:latin typeface="Arial"/>
                  <a:ea typeface="ＭＳ Ｐゴシック" charset="-128"/>
                </a:rPr>
                <a:t>THE COMMONWEALTH</a:t>
              </a:r>
            </a:p>
            <a:p>
              <a:pPr algn="ctr">
                <a:defRPr/>
              </a:pPr>
              <a:r>
                <a:rPr lang="en-US" sz="1200" b="1">
                  <a:solidFill>
                    <a:srgbClr val="000000"/>
                  </a:solidFill>
                  <a:latin typeface="Arial"/>
                  <a:ea typeface="ＭＳ Ｐゴシック" charset="-128"/>
                </a:rPr>
                <a:t> FUND</a:t>
              </a:r>
            </a:p>
          </p:txBody>
        </p:sp>
      </p:grpSp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F1D6E62-55CB-4709-9026-0AAE20EA035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991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F7550E-EC65-4BB1-B2A0-CAD4DA83916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592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E5BAAF-02CC-4394-9DB7-8D0D49A6E68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561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42BA57-E1DA-4BBA-9C5A-7676A0507B9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84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9E647-CBBE-4C9C-8ECF-40BB948CF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639" y="6019800"/>
            <a:ext cx="787924" cy="7879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F9718-6E25-4747-A707-164F06527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FBE40-D6BA-4F8E-9757-478C623B0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639" y="6019800"/>
            <a:ext cx="787924" cy="7879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43456-0D76-4733-B76A-931973D2B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DEA64-5287-4664-A154-8FD755AC5B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7A408-A570-4230-9572-B067F9C24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67ECA-C0E6-4FA1-91AA-C6368C7AC0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C6148-31D4-44DA-89C5-E2B84E6927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496F86F-35FD-4E2D-8F4E-64FE87B7C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639" y="6019800"/>
            <a:ext cx="787924" cy="7879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19200"/>
            <a:ext cx="8382000" cy="154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0"/>
            <a:ext cx="609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FC4F995-FD0E-4E0C-B270-FBEA76F3B0E4}" type="slidenum">
              <a:rPr lang="en-US">
                <a:solidFill>
                  <a:srgbClr val="000000"/>
                </a:solidFill>
                <a:latin typeface="Arial"/>
                <a:ea typeface="ＭＳ Ｐゴシック" charset="-128"/>
              </a:rPr>
              <a:pPr/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2060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▪"/>
        <a:defRPr sz="16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438400"/>
            <a:ext cx="9144000" cy="1600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Learning by Comparing: Experiences of Adults in Eleven Countries 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400" dirty="0" smtClean="0"/>
              <a:t>Findings from the Commonwealth Fund 2013 International Health Policy Survey and </a:t>
            </a:r>
            <a:r>
              <a:rPr lang="en-US" sz="2400" i="1" dirty="0" smtClean="0"/>
              <a:t>Health Affairs </a:t>
            </a:r>
            <a:r>
              <a:rPr lang="en-US" sz="2400" dirty="0" smtClean="0"/>
              <a:t>article, Dec. 2013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212995" name="Rectangle 5"/>
          <p:cNvSpPr>
            <a:spLocks noChangeArrowheads="1"/>
          </p:cNvSpPr>
          <p:nvPr/>
        </p:nvSpPr>
        <p:spPr bwMode="auto">
          <a:xfrm>
            <a:off x="0" y="4909673"/>
            <a:ext cx="9144000" cy="164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cap="all" smtClean="0">
                <a:solidFill>
                  <a:srgbClr val="000000"/>
                </a:solidFill>
                <a:ea typeface="ＭＳ Ｐゴシック" charset="-128"/>
              </a:rPr>
              <a:t>MAY </a:t>
            </a:r>
            <a:r>
              <a:rPr lang="en-US" b="1" cap="all" dirty="0" smtClean="0">
                <a:solidFill>
                  <a:srgbClr val="000000"/>
                </a:solidFill>
                <a:ea typeface="ＭＳ Ｐゴシック" charset="-128"/>
              </a:rPr>
              <a:t>7, 2014 Webinar</a:t>
            </a:r>
          </a:p>
          <a:p>
            <a:pPr algn="ctr"/>
            <a:r>
              <a:rPr lang="en-US" b="1" dirty="0" smtClean="0">
                <a:ea typeface="ＭＳ Ｐゴシック" charset="-128"/>
              </a:rPr>
              <a:t>Cathy Schoen, Senior Vice President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  <a:ea typeface="ＭＳ Ｐゴシック" charset="-128"/>
              </a:rPr>
              <a:t>Commonwealth Fund </a:t>
            </a:r>
            <a:endParaRPr lang="en-US" b="1" dirty="0">
              <a:solidFill>
                <a:srgbClr val="000000"/>
              </a:solidFill>
              <a:ea typeface="ＭＳ Ｐゴシック" charset="-128"/>
            </a:endParaRPr>
          </a:p>
          <a:p>
            <a:pPr algn="ctr">
              <a:spcBef>
                <a:spcPct val="20000"/>
              </a:spcBef>
            </a:pPr>
            <a:endParaRPr lang="en-US" b="1" dirty="0" smtClean="0">
              <a:ea typeface="ＭＳ Ｐゴシック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30" y="228600"/>
            <a:ext cx="1416770" cy="14167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00D69764-AA8C-4C24-A18E-5B02B6B239F3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00354" name="Slide Number Placeholder 3"/>
          <p:cNvSpPr txBox="1">
            <a:spLocks noGrp="1"/>
          </p:cNvSpPr>
          <p:nvPr/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DA7188-202D-4F67-A498-9A24EBBBA348}" type="slidenum">
              <a:rPr lang="en-US" sz="1400"/>
              <a:pPr algn="r"/>
              <a:t>10</a:t>
            </a:fld>
            <a:endParaRPr lang="en-US" sz="1400"/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362200"/>
            <a:ext cx="9144000" cy="1005840"/>
          </a:xfrm>
        </p:spPr>
        <p:txBody>
          <a:bodyPr anchor="t" anchorCtr="1"/>
          <a:lstStyle/>
          <a:p>
            <a:pPr eaLnBrk="1" hangingPunct="1"/>
            <a:r>
              <a:rPr lang="en-US" sz="3600" dirty="0" smtClean="0"/>
              <a:t>Access</a:t>
            </a:r>
            <a:br>
              <a:rPr lang="en-US" sz="3600" dirty="0" smtClean="0"/>
            </a:br>
            <a:r>
              <a:rPr lang="en-US" sz="36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Primary Care, Emergency Department Use, and Specialist Care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92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ABD5B5E3-C54C-4D9F-B8A8-C1FF97DCCC38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22210" name="Slide Number Placeholder 5"/>
          <p:cNvSpPr txBox="1">
            <a:spLocks noGrp="1"/>
          </p:cNvSpPr>
          <p:nvPr/>
        </p:nvSpPr>
        <p:spPr bwMode="auto">
          <a:xfrm>
            <a:off x="8534400" y="0"/>
            <a:ext cx="609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9EDDEB7-D568-4B84-B9CF-156B52D4BC6C}" type="slidenum">
              <a:rPr lang="en-US" sz="1400">
                <a:ea typeface="ＭＳ Ｐゴシック" charset="-128"/>
              </a:rPr>
              <a:pPr algn="r"/>
              <a:t>11</a:t>
            </a:fld>
            <a:endParaRPr lang="en-US" sz="1400" dirty="0">
              <a:ea typeface="ＭＳ Ｐゴシック" charset="-128"/>
            </a:endParaRPr>
          </a:p>
        </p:txBody>
      </p:sp>
      <p:graphicFrame>
        <p:nvGraphicFramePr>
          <p:cNvPr id="12" name="Object 3"/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3867640671"/>
              </p:ext>
            </p:extLst>
          </p:nvPr>
        </p:nvGraphicFramePr>
        <p:xfrm>
          <a:off x="55563" y="1574800"/>
          <a:ext cx="4459287" cy="436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2212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1440"/>
            <a:ext cx="9144000" cy="548640"/>
          </a:xfrm>
        </p:spPr>
        <p:txBody>
          <a:bodyPr anchor="t" anchorCtr="1"/>
          <a:lstStyle/>
          <a:p>
            <a:pPr eaLnBrk="1" hangingPunct="1"/>
            <a:r>
              <a:rPr lang="en-US" sz="2400" dirty="0" smtClean="0"/>
              <a:t>Access to Doctor or Nurse When Sick or Needed Care</a:t>
            </a:r>
          </a:p>
        </p:txBody>
      </p:sp>
      <p:sp>
        <p:nvSpPr>
          <p:cNvPr id="222213" name="Text Box 4"/>
          <p:cNvSpPr txBox="1">
            <a:spLocks noChangeArrowheads="1"/>
          </p:cNvSpPr>
          <p:nvPr/>
        </p:nvSpPr>
        <p:spPr bwMode="auto">
          <a:xfrm>
            <a:off x="0" y="1567122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smtClean="0">
                <a:ea typeface="ＭＳ Ｐゴシック" charset="-128"/>
              </a:rPr>
              <a:t>Percent</a:t>
            </a:r>
            <a:endParaRPr lang="en-US" sz="1600" b="1" dirty="0">
              <a:ea typeface="ＭＳ Ｐゴシック" charset="-128"/>
            </a:endParaRPr>
          </a:p>
        </p:txBody>
      </p:sp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684285"/>
              </p:ext>
            </p:extLst>
          </p:nvPr>
        </p:nvGraphicFramePr>
        <p:xfrm>
          <a:off x="4622800" y="1570038"/>
          <a:ext cx="4322763" cy="4376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2215" name="Text Box 6"/>
          <p:cNvSpPr txBox="1">
            <a:spLocks noChangeArrowheads="1"/>
          </p:cNvSpPr>
          <p:nvPr/>
        </p:nvSpPr>
        <p:spPr bwMode="auto">
          <a:xfrm>
            <a:off x="922408" y="762000"/>
            <a:ext cx="3276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ea typeface="ＭＳ Ｐゴシック" charset="-128"/>
              </a:rPr>
              <a:t>Same</a:t>
            </a:r>
            <a:r>
              <a:rPr lang="en-US" sz="2000" b="1" dirty="0" smtClean="0">
                <a:ea typeface="ＭＳ Ｐゴシック" charset="-128"/>
              </a:rPr>
              <a:t>-day </a:t>
            </a:r>
            <a:r>
              <a:rPr lang="en-US" sz="2000" b="1" dirty="0">
                <a:ea typeface="ＭＳ Ｐゴシック" charset="-128"/>
              </a:rPr>
              <a:t>or next-day appointment</a:t>
            </a:r>
          </a:p>
        </p:txBody>
      </p:sp>
      <p:sp>
        <p:nvSpPr>
          <p:cNvPr id="222216" name="Text Box 7"/>
          <p:cNvSpPr txBox="1">
            <a:spLocks noChangeArrowheads="1"/>
          </p:cNvSpPr>
          <p:nvPr/>
        </p:nvSpPr>
        <p:spPr bwMode="auto">
          <a:xfrm>
            <a:off x="5071820" y="762000"/>
            <a:ext cx="35132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ea typeface="ＭＳ Ｐゴシック" charset="-128"/>
              </a:rPr>
              <a:t>Waited six days </a:t>
            </a:r>
            <a:r>
              <a:rPr lang="en-US" sz="2000" b="1" dirty="0" smtClean="0">
                <a:ea typeface="ＭＳ Ｐゴシック" charset="-128"/>
              </a:rPr>
              <a:t>or more</a:t>
            </a:r>
            <a:br>
              <a:rPr lang="en-US" sz="2000" b="1" dirty="0" smtClean="0">
                <a:ea typeface="ＭＳ Ｐゴシック" charset="-128"/>
              </a:rPr>
            </a:br>
            <a:r>
              <a:rPr lang="en-US" sz="2000" b="1" dirty="0" smtClean="0">
                <a:ea typeface="ＭＳ Ｐゴシック" charset="-128"/>
              </a:rPr>
              <a:t>for appointment</a:t>
            </a:r>
            <a:endParaRPr lang="en-US" sz="2000" b="1" dirty="0">
              <a:ea typeface="ＭＳ Ｐゴシック" charset="-128"/>
            </a:endParaRPr>
          </a:p>
        </p:txBody>
      </p:sp>
      <p:sp>
        <p:nvSpPr>
          <p:cNvPr id="222217" name="Rectangle 10"/>
          <p:cNvSpPr>
            <a:spLocks noChangeArrowheads="1"/>
          </p:cNvSpPr>
          <p:nvPr/>
        </p:nvSpPr>
        <p:spPr bwMode="auto">
          <a:xfrm>
            <a:off x="44450" y="6537960"/>
            <a:ext cx="639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>
                <a:ea typeface="ＭＳ Ｐゴシック" charset="-128"/>
              </a:rPr>
              <a:t>Source: </a:t>
            </a:r>
            <a:r>
              <a:rPr lang="en-US" sz="1200" dirty="0" smtClean="0">
                <a:ea typeface="ＭＳ Ｐゴシック" charset="-128"/>
              </a:rPr>
              <a:t>2013 </a:t>
            </a:r>
            <a:r>
              <a:rPr lang="en-US" sz="1200" dirty="0">
                <a:ea typeface="ＭＳ Ｐゴシック" charset="-128"/>
              </a:rPr>
              <a:t>Commonwealth Fund International Health Policy Survey in Eleven Countries.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6200001"/>
            <a:ext cx="4876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  <a:ea typeface="ＭＳ Ｐゴシック" charset="-128"/>
              </a:rPr>
              <a:t>Note: Question asked differently in Switzerland.</a:t>
            </a:r>
            <a:endParaRPr lang="en-US" sz="1200" dirty="0">
              <a:solidFill>
                <a:srgbClr val="000000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4793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872653A9-BB6B-4B4D-B3BB-766E3957EF14}" type="slidenum">
              <a:rPr lang="en-US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10" name="Object 2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015224428"/>
              </p:ext>
            </p:extLst>
          </p:nvPr>
        </p:nvGraphicFramePr>
        <p:xfrm>
          <a:off x="55563" y="1476896"/>
          <a:ext cx="8936037" cy="4387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91440"/>
            <a:ext cx="9144000" cy="822960"/>
          </a:xfrm>
        </p:spPr>
        <p:txBody>
          <a:bodyPr anchor="t" anchorCtr="1"/>
          <a:lstStyle/>
          <a:p>
            <a:r>
              <a:rPr lang="en-US" sz="2400" dirty="0" smtClean="0"/>
              <a:t>When Calling Regular Doctor or Practice with a Question, </a:t>
            </a:r>
            <a:br>
              <a:rPr lang="en-US" sz="2400" dirty="0" smtClean="0"/>
            </a:br>
            <a:r>
              <a:rPr lang="en-US" sz="2400" dirty="0" smtClean="0"/>
              <a:t>Always or Often Hear Back on the Same Day</a:t>
            </a:r>
          </a:p>
        </p:txBody>
      </p:sp>
      <p:sp>
        <p:nvSpPr>
          <p:cNvPr id="179204" name="Text Box 4"/>
          <p:cNvSpPr txBox="1">
            <a:spLocks noChangeArrowheads="1"/>
          </p:cNvSpPr>
          <p:nvPr/>
        </p:nvSpPr>
        <p:spPr bwMode="auto">
          <a:xfrm>
            <a:off x="78546" y="1024692"/>
            <a:ext cx="12509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 smtClean="0"/>
              <a:t>Percent</a:t>
            </a:r>
            <a:endParaRPr lang="en-US" sz="1600" b="1" dirty="0"/>
          </a:p>
        </p:txBody>
      </p:sp>
      <p:sp>
        <p:nvSpPr>
          <p:cNvPr id="179212" name="Rectangle 72"/>
          <p:cNvSpPr>
            <a:spLocks noChangeArrowheads="1"/>
          </p:cNvSpPr>
          <p:nvPr/>
        </p:nvSpPr>
        <p:spPr bwMode="auto">
          <a:xfrm>
            <a:off x="44450" y="6537960"/>
            <a:ext cx="639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>
                <a:ea typeface="ＭＳ Ｐゴシック" charset="-128"/>
              </a:rPr>
              <a:t>Source: </a:t>
            </a:r>
            <a:r>
              <a:rPr lang="en-US" sz="1200" dirty="0" smtClean="0">
                <a:ea typeface="ＭＳ Ｐゴシック" charset="-128"/>
              </a:rPr>
              <a:t>2013 </a:t>
            </a:r>
            <a:r>
              <a:rPr lang="en-US" sz="1200" dirty="0">
                <a:ea typeface="ＭＳ Ｐゴシック" charset="-128"/>
              </a:rPr>
              <a:t>Commonwealth Fund International Health Policy Survey in Eleven Countries.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6200" y="6200001"/>
            <a:ext cx="4876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  <a:ea typeface="ＭＳ Ｐゴシック" charset="-128"/>
              </a:rPr>
              <a:t>Base: Has a regular doctor/place. </a:t>
            </a:r>
            <a:endParaRPr lang="en-US" sz="1200" dirty="0">
              <a:solidFill>
                <a:srgbClr val="000000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952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872653A9-BB6B-4B4D-B3BB-766E3957EF14}" type="slidenum">
              <a:rPr lang="en-US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10" name="Object 2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448025078"/>
              </p:ext>
            </p:extLst>
          </p:nvPr>
        </p:nvGraphicFramePr>
        <p:xfrm>
          <a:off x="55563" y="2209800"/>
          <a:ext cx="4459287" cy="3809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91440"/>
            <a:ext cx="9144000" cy="548640"/>
          </a:xfrm>
        </p:spPr>
        <p:txBody>
          <a:bodyPr anchor="t" anchorCtr="1"/>
          <a:lstStyle/>
          <a:p>
            <a:r>
              <a:rPr lang="en-US" sz="2400" dirty="0" smtClean="0"/>
              <a:t>Access to After-Hours Care</a:t>
            </a:r>
          </a:p>
        </p:txBody>
      </p:sp>
      <p:sp>
        <p:nvSpPr>
          <p:cNvPr id="179204" name="Text Box 4"/>
          <p:cNvSpPr txBox="1">
            <a:spLocks noChangeArrowheads="1"/>
          </p:cNvSpPr>
          <p:nvPr/>
        </p:nvSpPr>
        <p:spPr bwMode="auto">
          <a:xfrm>
            <a:off x="-16933" y="1973127"/>
            <a:ext cx="10837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000000"/>
                </a:solidFill>
              </a:rPr>
              <a:t>Percent</a:t>
            </a:r>
            <a:endParaRPr lang="en-US" sz="1600" b="1" i="1" dirty="0">
              <a:solidFill>
                <a:srgbClr val="000000"/>
              </a:solidFill>
            </a:endParaRP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398917"/>
              </p:ext>
            </p:extLst>
          </p:nvPr>
        </p:nvGraphicFramePr>
        <p:xfrm>
          <a:off x="4622800" y="2133600"/>
          <a:ext cx="4322763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9207" name="Text Box 7"/>
          <p:cNvSpPr txBox="1">
            <a:spLocks noChangeArrowheads="1"/>
          </p:cNvSpPr>
          <p:nvPr/>
        </p:nvSpPr>
        <p:spPr bwMode="auto">
          <a:xfrm>
            <a:off x="533400" y="762000"/>
            <a:ext cx="3962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i="1" dirty="0" smtClean="0">
                <a:solidFill>
                  <a:srgbClr val="000000"/>
                </a:solidFill>
              </a:rPr>
              <a:t>Adults, </a:t>
            </a:r>
            <a:r>
              <a:rPr lang="en-US" sz="2000" b="1" i="1" dirty="0">
                <a:solidFill>
                  <a:srgbClr val="000000"/>
                </a:solidFill>
              </a:rPr>
              <a:t>2013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000000"/>
                </a:solidFill>
              </a:rPr>
              <a:t>Easy getting </a:t>
            </a:r>
            <a:r>
              <a:rPr lang="en-US" sz="2000" b="1" dirty="0">
                <a:solidFill>
                  <a:srgbClr val="000000"/>
                </a:solidFill>
              </a:rPr>
              <a:t>after-hours care without going to the ER</a:t>
            </a:r>
          </a:p>
        </p:txBody>
      </p:sp>
      <p:sp>
        <p:nvSpPr>
          <p:cNvPr id="179208" name="Text Box 8"/>
          <p:cNvSpPr txBox="1">
            <a:spLocks noChangeArrowheads="1"/>
          </p:cNvSpPr>
          <p:nvPr/>
        </p:nvSpPr>
        <p:spPr bwMode="auto">
          <a:xfrm>
            <a:off x="4724400" y="762000"/>
            <a:ext cx="4267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i="1" dirty="0">
                <a:solidFill>
                  <a:srgbClr val="000000"/>
                </a:solidFill>
              </a:rPr>
              <a:t>Primary care physicians, 2012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00"/>
                </a:solidFill>
              </a:rPr>
              <a:t>Practice has arrangement for patients’ after-hours care </a:t>
            </a:r>
            <a:br>
              <a:rPr lang="en-US" sz="2000" b="1" dirty="0">
                <a:solidFill>
                  <a:srgbClr val="000000"/>
                </a:solidFill>
              </a:rPr>
            </a:br>
            <a:r>
              <a:rPr lang="en-US" sz="2000" b="1" dirty="0">
                <a:solidFill>
                  <a:srgbClr val="000000"/>
                </a:solidFill>
              </a:rPr>
              <a:t>to see doctor or nurse</a:t>
            </a:r>
          </a:p>
        </p:txBody>
      </p:sp>
      <p:sp>
        <p:nvSpPr>
          <p:cNvPr id="179212" name="Rectangle 72"/>
          <p:cNvSpPr>
            <a:spLocks noChangeArrowheads="1"/>
          </p:cNvSpPr>
          <p:nvPr/>
        </p:nvSpPr>
        <p:spPr bwMode="auto">
          <a:xfrm>
            <a:off x="42620" y="6537960"/>
            <a:ext cx="639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ea typeface="ＭＳ Ｐゴシック" charset="-128"/>
              </a:rPr>
              <a:t>Source: </a:t>
            </a:r>
            <a:r>
              <a:rPr lang="en-US" sz="1200" dirty="0" smtClean="0">
                <a:solidFill>
                  <a:srgbClr val="000000"/>
                </a:solidFill>
                <a:ea typeface="ＭＳ Ｐゴシック" charset="-128"/>
              </a:rPr>
              <a:t>2012 and 2013 </a:t>
            </a:r>
            <a:r>
              <a:rPr lang="en-US" sz="1200" dirty="0">
                <a:solidFill>
                  <a:srgbClr val="000000"/>
                </a:solidFill>
                <a:ea typeface="ＭＳ Ｐゴシック" charset="-128"/>
              </a:rPr>
              <a:t>Commonwealth Fund International Health Policy </a:t>
            </a:r>
            <a:r>
              <a:rPr lang="en-US" sz="1200" dirty="0" smtClean="0">
                <a:solidFill>
                  <a:srgbClr val="000000"/>
                </a:solidFill>
                <a:ea typeface="ＭＳ Ｐゴシック" charset="-128"/>
              </a:rPr>
              <a:t>Surveys.</a:t>
            </a:r>
            <a:endParaRPr lang="en-US" sz="12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04800" y="6061372"/>
            <a:ext cx="2318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ea typeface="ＭＳ Ｐゴシック" charset="-128"/>
              </a:rPr>
              <a:t>Base: Needed care after hours.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4495800" y="6015335"/>
            <a:ext cx="381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  <a:ea typeface="ＭＳ Ｐゴシック" charset="-128"/>
              </a:rPr>
              <a:t>* In Norway</a:t>
            </a:r>
            <a:r>
              <a:rPr lang="en-US" sz="1200" dirty="0">
                <a:solidFill>
                  <a:srgbClr val="000000"/>
                </a:solidFill>
                <a:ea typeface="ＭＳ Ｐゴシック" charset="-128"/>
              </a:rPr>
              <a:t>, </a:t>
            </a:r>
            <a:r>
              <a:rPr lang="en-US" sz="1200" dirty="0" smtClean="0">
                <a:solidFill>
                  <a:srgbClr val="000000"/>
                </a:solidFill>
                <a:ea typeface="ＭＳ Ｐゴシック" charset="-128"/>
              </a:rPr>
              <a:t>doctors asked </a:t>
            </a:r>
            <a:r>
              <a:rPr lang="en-US" sz="1200" dirty="0">
                <a:solidFill>
                  <a:srgbClr val="000000"/>
                </a:solidFill>
                <a:ea typeface="ＭＳ Ｐゴシック" charset="-128"/>
              </a:rPr>
              <a:t>whether their practice had arrangements or there were regional </a:t>
            </a:r>
            <a:r>
              <a:rPr lang="en-US" sz="1200" dirty="0" smtClean="0">
                <a:solidFill>
                  <a:srgbClr val="000000"/>
                </a:solidFill>
                <a:ea typeface="ＭＳ Ｐゴシック" charset="-128"/>
              </a:rPr>
              <a:t>arrangements.</a:t>
            </a:r>
            <a:endParaRPr lang="en-US" sz="1200" dirty="0">
              <a:solidFill>
                <a:srgbClr val="000000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7653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872653A9-BB6B-4B4D-B3BB-766E3957EF14}" type="slidenum">
              <a:rPr lang="en-US"/>
              <a:pPr>
                <a:defRPr/>
              </a:pPr>
              <a:t>14</a:t>
            </a:fld>
            <a:endParaRPr lang="en-US"/>
          </a:p>
        </p:txBody>
      </p:sp>
      <p:graphicFrame>
        <p:nvGraphicFramePr>
          <p:cNvPr id="10" name="Object 2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569956964"/>
              </p:ext>
            </p:extLst>
          </p:nvPr>
        </p:nvGraphicFramePr>
        <p:xfrm>
          <a:off x="55563" y="1066800"/>
          <a:ext cx="8783637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91440"/>
            <a:ext cx="9144000" cy="548640"/>
          </a:xfrm>
        </p:spPr>
        <p:txBody>
          <a:bodyPr anchor="t" anchorCtr="1"/>
          <a:lstStyle/>
          <a:p>
            <a:r>
              <a:rPr lang="en-US" sz="2400" dirty="0" smtClean="0"/>
              <a:t>Used the Emergency Department in Past Two Years</a:t>
            </a:r>
          </a:p>
        </p:txBody>
      </p:sp>
      <p:sp>
        <p:nvSpPr>
          <p:cNvPr id="179204" name="Text Box 4"/>
          <p:cNvSpPr txBox="1">
            <a:spLocks noChangeArrowheads="1"/>
          </p:cNvSpPr>
          <p:nvPr/>
        </p:nvSpPr>
        <p:spPr bwMode="auto">
          <a:xfrm>
            <a:off x="10354" y="702846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 dirty="0"/>
              <a:t>Percent</a:t>
            </a:r>
          </a:p>
        </p:txBody>
      </p:sp>
      <p:sp>
        <p:nvSpPr>
          <p:cNvPr id="179212" name="Rectangle 72"/>
          <p:cNvSpPr>
            <a:spLocks noChangeArrowheads="1"/>
          </p:cNvSpPr>
          <p:nvPr/>
        </p:nvSpPr>
        <p:spPr bwMode="auto">
          <a:xfrm>
            <a:off x="44450" y="6537960"/>
            <a:ext cx="639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>
                <a:ea typeface="ＭＳ Ｐゴシック" charset="-128"/>
              </a:rPr>
              <a:t>Source: </a:t>
            </a:r>
            <a:r>
              <a:rPr lang="en-US" sz="1200" dirty="0" smtClean="0">
                <a:ea typeface="ＭＳ Ｐゴシック" charset="-128"/>
              </a:rPr>
              <a:t>2013 </a:t>
            </a:r>
            <a:r>
              <a:rPr lang="en-US" sz="1200" dirty="0">
                <a:ea typeface="ＭＳ Ｐゴシック" charset="-128"/>
              </a:rPr>
              <a:t>Commonwealth Fund International Health Policy Survey in Eleven Countries.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48600" y="52578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/>
              <a:t>US Uninsured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5509542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ABD5B5E3-C54C-4D9F-B8A8-C1FF97DCCC38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22210" name="Slide Number Placeholder 5"/>
          <p:cNvSpPr txBox="1">
            <a:spLocks noGrp="1"/>
          </p:cNvSpPr>
          <p:nvPr/>
        </p:nvSpPr>
        <p:spPr bwMode="auto">
          <a:xfrm>
            <a:off x="8534400" y="0"/>
            <a:ext cx="609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9EDDEB7-D568-4B84-B9CF-156B52D4BC6C}" type="slidenum">
              <a:rPr lang="en-US" sz="1400">
                <a:ea typeface="ＭＳ Ｐゴシック" charset="-128"/>
              </a:rPr>
              <a:pPr algn="r"/>
              <a:t>15</a:t>
            </a:fld>
            <a:endParaRPr lang="en-US" sz="1400" dirty="0">
              <a:ea typeface="ＭＳ Ｐゴシック" charset="-128"/>
            </a:endParaRPr>
          </a:p>
        </p:txBody>
      </p:sp>
      <p:graphicFrame>
        <p:nvGraphicFramePr>
          <p:cNvPr id="12" name="Object 3"/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1653370270"/>
              </p:ext>
            </p:extLst>
          </p:nvPr>
        </p:nvGraphicFramePr>
        <p:xfrm>
          <a:off x="98183" y="1438432"/>
          <a:ext cx="4459287" cy="436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2212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1440"/>
            <a:ext cx="9144000" cy="548640"/>
          </a:xfrm>
        </p:spPr>
        <p:txBody>
          <a:bodyPr anchor="t" anchorCtr="1"/>
          <a:lstStyle/>
          <a:p>
            <a:pPr eaLnBrk="1" hangingPunct="1"/>
            <a:r>
              <a:rPr lang="en-US" sz="2400" dirty="0" smtClean="0"/>
              <a:t>Wait Times for Specialist Appointment</a:t>
            </a:r>
          </a:p>
        </p:txBody>
      </p:sp>
      <p:sp>
        <p:nvSpPr>
          <p:cNvPr id="222213" name="Text Box 4"/>
          <p:cNvSpPr txBox="1">
            <a:spLocks noChangeArrowheads="1"/>
          </p:cNvSpPr>
          <p:nvPr/>
        </p:nvSpPr>
        <p:spPr bwMode="auto">
          <a:xfrm>
            <a:off x="34096" y="1371600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smtClean="0">
                <a:ea typeface="ＭＳ Ｐゴシック" charset="-128"/>
              </a:rPr>
              <a:t>Percent</a:t>
            </a:r>
            <a:endParaRPr lang="en-US" sz="1600" b="1" dirty="0">
              <a:ea typeface="ＭＳ Ｐゴシック" charset="-128"/>
            </a:endParaRPr>
          </a:p>
        </p:txBody>
      </p:sp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596847"/>
              </p:ext>
            </p:extLst>
          </p:nvPr>
        </p:nvGraphicFramePr>
        <p:xfrm>
          <a:off x="4665420" y="1433670"/>
          <a:ext cx="4322763" cy="4376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2215" name="Text Box 6"/>
          <p:cNvSpPr txBox="1">
            <a:spLocks noChangeArrowheads="1"/>
          </p:cNvSpPr>
          <p:nvPr/>
        </p:nvSpPr>
        <p:spPr bwMode="auto">
          <a:xfrm>
            <a:off x="956504" y="7620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 smtClean="0">
                <a:ea typeface="ＭＳ Ｐゴシック" charset="-128"/>
              </a:rPr>
              <a:t>Less than four weeks</a:t>
            </a:r>
            <a:endParaRPr lang="en-US" sz="2000" b="1" dirty="0">
              <a:ea typeface="ＭＳ Ｐゴシック" charset="-128"/>
            </a:endParaRPr>
          </a:p>
        </p:txBody>
      </p:sp>
      <p:sp>
        <p:nvSpPr>
          <p:cNvPr id="222216" name="Text Box 7"/>
          <p:cNvSpPr txBox="1">
            <a:spLocks noChangeArrowheads="1"/>
          </p:cNvSpPr>
          <p:nvPr/>
        </p:nvSpPr>
        <p:spPr bwMode="auto">
          <a:xfrm>
            <a:off x="5165068" y="762000"/>
            <a:ext cx="34370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ea typeface="ＭＳ Ｐゴシック" charset="-128"/>
              </a:rPr>
              <a:t>Two months or more</a:t>
            </a:r>
            <a:endParaRPr lang="en-US" sz="2000" b="1" dirty="0">
              <a:ea typeface="ＭＳ Ｐゴシック" charset="-128"/>
            </a:endParaRPr>
          </a:p>
        </p:txBody>
      </p:sp>
      <p:sp>
        <p:nvSpPr>
          <p:cNvPr id="222217" name="Rectangle 10"/>
          <p:cNvSpPr>
            <a:spLocks noChangeArrowheads="1"/>
          </p:cNvSpPr>
          <p:nvPr/>
        </p:nvSpPr>
        <p:spPr bwMode="auto">
          <a:xfrm>
            <a:off x="44450" y="6363603"/>
            <a:ext cx="639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 smtClean="0">
                <a:ea typeface="ＭＳ Ｐゴシック" charset="-128"/>
              </a:rPr>
              <a:t>Base: Needed to see specialist in the past two years.</a:t>
            </a:r>
            <a:br>
              <a:rPr lang="en-US" sz="1200" dirty="0" smtClean="0">
                <a:ea typeface="ＭＳ Ｐゴシック" charset="-128"/>
              </a:rPr>
            </a:br>
            <a:r>
              <a:rPr lang="en-US" sz="1200" dirty="0" smtClean="0">
                <a:ea typeface="ＭＳ Ｐゴシック" charset="-128"/>
              </a:rPr>
              <a:t>Source</a:t>
            </a:r>
            <a:r>
              <a:rPr lang="en-US" sz="1200" dirty="0">
                <a:ea typeface="ＭＳ Ｐゴシック" charset="-128"/>
              </a:rPr>
              <a:t>: </a:t>
            </a:r>
            <a:r>
              <a:rPr lang="en-US" sz="1200" dirty="0" smtClean="0">
                <a:ea typeface="ＭＳ Ｐゴシック" charset="-128"/>
              </a:rPr>
              <a:t>2013 </a:t>
            </a:r>
            <a:r>
              <a:rPr lang="en-US" sz="1200" dirty="0">
                <a:ea typeface="ＭＳ Ｐゴシック" charset="-128"/>
              </a:rPr>
              <a:t>Commonwealth Fund International Health Policy Survey in Eleven Countries.</a:t>
            </a:r>
          </a:p>
        </p:txBody>
      </p:sp>
    </p:spTree>
    <p:extLst>
      <p:ext uri="{BB962C8B-B14F-4D97-AF65-F5344CB8AC3E}">
        <p14:creationId xmlns:p14="http://schemas.microsoft.com/office/powerpoint/2010/main" val="1416965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577AAD31-B911-4F5A-AEB5-AC46CB866CA6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57346" name="Slide Number Placeholder 3"/>
          <p:cNvSpPr txBox="1">
            <a:spLocks noGrp="1"/>
          </p:cNvSpPr>
          <p:nvPr/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076CA1A-3A1D-4548-AB5C-39E2875A1575}" type="slidenum">
              <a:rPr lang="en-US" sz="1400"/>
              <a:pPr algn="r"/>
              <a:t>16</a:t>
            </a:fld>
            <a:endParaRPr lang="en-US" sz="1400" dirty="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3200"/>
            <a:ext cx="9144000" cy="548640"/>
          </a:xfrm>
        </p:spPr>
        <p:txBody>
          <a:bodyPr anchor="t" anchorCtr="1"/>
          <a:lstStyle/>
          <a:p>
            <a:pPr eaLnBrk="1" hangingPunct="1"/>
            <a:r>
              <a:rPr lang="en-US" dirty="0" smtClean="0"/>
              <a:t>Insurance Complexity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88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152610"/>
              </p:ext>
            </p:extLst>
          </p:nvPr>
        </p:nvGraphicFramePr>
        <p:xfrm>
          <a:off x="152400" y="1066800"/>
          <a:ext cx="8763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1440"/>
            <a:ext cx="9144000" cy="822960"/>
          </a:xfrm>
          <a:noFill/>
        </p:spPr>
        <p:txBody>
          <a:bodyPr wrap="square" anchor="t" anchorCtr="1">
            <a:noAutofit/>
          </a:bodyPr>
          <a:lstStyle/>
          <a:p>
            <a:r>
              <a:rPr lang="en-US" sz="2300" dirty="0" smtClean="0"/>
              <a:t>Spending on Health Insurance Administration per Capita, 2011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/>
              <a:t>Adjusted for Differences in Cost of Living</a:t>
            </a:r>
            <a:endParaRPr lang="en-US" sz="2000" u="sng" dirty="0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457" y="6553200"/>
            <a:ext cx="3714750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sz="1200" b="0" dirty="0" smtClean="0">
                <a:solidFill>
                  <a:srgbClr val="000000"/>
                </a:solidFill>
              </a:rPr>
              <a:t>Source</a:t>
            </a:r>
            <a:r>
              <a:rPr lang="en-US" sz="1200" b="0" dirty="0">
                <a:solidFill>
                  <a:srgbClr val="000000"/>
                </a:solidFill>
              </a:rPr>
              <a:t>: OECD Health Data </a:t>
            </a:r>
            <a:r>
              <a:rPr lang="en-US" sz="1200" b="0" dirty="0" smtClean="0">
                <a:solidFill>
                  <a:srgbClr val="000000"/>
                </a:solidFill>
              </a:rPr>
              <a:t>2013.</a:t>
            </a:r>
            <a:endParaRPr lang="en-US" sz="1200" b="0" dirty="0">
              <a:solidFill>
                <a:srgbClr val="000000"/>
              </a:solidFill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27344" y="795585"/>
            <a:ext cx="1600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/>
              <a:t>$US</a:t>
            </a:r>
          </a:p>
        </p:txBody>
      </p:sp>
      <p:sp>
        <p:nvSpPr>
          <p:cNvPr id="9" name="Slide Number Placeholder 3"/>
          <p:cNvSpPr txBox="1">
            <a:spLocks noGrp="1"/>
          </p:cNvSpPr>
          <p:nvPr/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076CA1A-3A1D-4548-AB5C-39E2875A1575}" type="slidenum">
              <a:rPr lang="en-US" sz="1400"/>
              <a:pPr algn="r"/>
              <a:t>17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3328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76200" y="965537"/>
            <a:ext cx="4724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000000"/>
                </a:solidFill>
                <a:cs typeface="Arial" charset="0"/>
              </a:rPr>
              <a:t>Adults, 2013</a:t>
            </a:r>
            <a:endParaRPr lang="en-US" sz="2000" b="1" dirty="0" smtClean="0">
              <a:solidFill>
                <a:srgbClr val="000000"/>
              </a:solidFill>
              <a:cs typeface="Arial" charset="0"/>
            </a:endParaRPr>
          </a:p>
          <a:p>
            <a:pPr algn="ctr"/>
            <a:r>
              <a:rPr lang="en-US" sz="2000" b="1" dirty="0" smtClean="0">
                <a:solidFill>
                  <a:srgbClr val="000000"/>
                </a:solidFill>
              </a:rPr>
              <a:t>Spent </a:t>
            </a:r>
            <a:r>
              <a:rPr lang="en-US" sz="2000" b="1" dirty="0">
                <a:solidFill>
                  <a:srgbClr val="000000"/>
                </a:solidFill>
              </a:rPr>
              <a:t>a lot of time on paperwork or insurance did not cover in past year*</a:t>
            </a:r>
            <a:endParaRPr lang="en-US" sz="20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title"/>
          </p:nvPr>
        </p:nvSpPr>
        <p:spPr>
          <a:xfrm>
            <a:off x="3464" y="91440"/>
            <a:ext cx="9144000" cy="822960"/>
          </a:xfrm>
        </p:spPr>
        <p:txBody>
          <a:bodyPr anchor="t" anchorCtr="1">
            <a:noAutofit/>
          </a:bodyPr>
          <a:lstStyle/>
          <a:p>
            <a:pPr eaLnBrk="1" hangingPunct="1"/>
            <a:r>
              <a:rPr lang="en-US" sz="2400" b="1" dirty="0" smtClean="0">
                <a:solidFill>
                  <a:schemeClr val="tx1"/>
                </a:solidFill>
              </a:rPr>
              <a:t>Insurance Complexity and Restrictions Create Concerns </a:t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for Patients and Doctors</a:t>
            </a:r>
          </a:p>
        </p:txBody>
      </p:sp>
      <p:graphicFrame>
        <p:nvGraphicFramePr>
          <p:cNvPr id="1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917281"/>
              </p:ext>
            </p:extLst>
          </p:nvPr>
        </p:nvGraphicFramePr>
        <p:xfrm>
          <a:off x="55563" y="2051321"/>
          <a:ext cx="4592637" cy="3783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82" name="Text Box 4"/>
          <p:cNvSpPr txBox="1">
            <a:spLocks noChangeArrowheads="1"/>
          </p:cNvSpPr>
          <p:nvPr/>
        </p:nvSpPr>
        <p:spPr bwMode="auto">
          <a:xfrm>
            <a:off x="0" y="1981200"/>
            <a:ext cx="9906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cs typeface="Arial" charset="0"/>
              </a:rPr>
              <a:t>Percent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988176"/>
              </p:ext>
            </p:extLst>
          </p:nvPr>
        </p:nvGraphicFramePr>
        <p:xfrm>
          <a:off x="4876800" y="2051098"/>
          <a:ext cx="4068764" cy="3900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584" name="Text Box 7"/>
          <p:cNvSpPr txBox="1">
            <a:spLocks noChangeArrowheads="1"/>
          </p:cNvSpPr>
          <p:nvPr/>
        </p:nvSpPr>
        <p:spPr bwMode="auto">
          <a:xfrm>
            <a:off x="4953000" y="965537"/>
            <a:ext cx="4191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000000"/>
                </a:solidFill>
                <a:cs typeface="Arial" charset="0"/>
              </a:rPr>
              <a:t>Primary care physicians, 2012</a:t>
            </a:r>
          </a:p>
          <a:p>
            <a:pPr algn="ctr"/>
            <a:r>
              <a:rPr lang="en-US" sz="2000" b="1" dirty="0" smtClean="0">
                <a:solidFill>
                  <a:srgbClr val="000000"/>
                </a:solidFill>
              </a:rPr>
              <a:t>I</a:t>
            </a:r>
            <a:r>
              <a:rPr lang="en-US" sz="2000" b="1" dirty="0" smtClean="0">
                <a:solidFill>
                  <a:srgbClr val="000000"/>
                </a:solidFill>
                <a:cs typeface="Arial" charset="0"/>
              </a:rPr>
              <a:t>nsurance coverage restrictions pose </a:t>
            </a:r>
            <a:r>
              <a:rPr lang="en-US" sz="2000" b="1" i="1" dirty="0" smtClean="0">
                <a:solidFill>
                  <a:srgbClr val="000000"/>
                </a:solidFill>
                <a:cs typeface="Arial" charset="0"/>
              </a:rPr>
              <a:t>major </a:t>
            </a:r>
            <a:r>
              <a:rPr lang="en-US" sz="2000" b="1" dirty="0" smtClean="0">
                <a:solidFill>
                  <a:srgbClr val="000000"/>
                </a:solidFill>
                <a:cs typeface="Arial" charset="0"/>
              </a:rPr>
              <a:t>time concern**</a:t>
            </a:r>
            <a:endParaRPr lang="en-US" sz="20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4585" name="Rectangle 10"/>
          <p:cNvSpPr>
            <a:spLocks noChangeArrowheads="1"/>
          </p:cNvSpPr>
          <p:nvPr/>
        </p:nvSpPr>
        <p:spPr bwMode="auto">
          <a:xfrm>
            <a:off x="42620" y="6537960"/>
            <a:ext cx="845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Source: </a:t>
            </a: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2012 and 2013 Commonwealth </a:t>
            </a:r>
            <a:r>
              <a:rPr lang="en-US" sz="1200" dirty="0">
                <a:solidFill>
                  <a:srgbClr val="000000"/>
                </a:solidFill>
                <a:cs typeface="Arial" charset="0"/>
              </a:rPr>
              <a:t>Fund International Health Policy </a:t>
            </a: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Surveys.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45720" y="5798403"/>
            <a:ext cx="81840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* Adults spent a lot of time on paperwork or disputes over medical bills and/or insurance denied payment </a:t>
            </a:r>
            <a:br>
              <a:rPr lang="en-US" sz="1200" dirty="0" smtClean="0">
                <a:solidFill>
                  <a:srgbClr val="000000"/>
                </a:solidFill>
                <a:cs typeface="Arial" charset="0"/>
              </a:rPr>
            </a:b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or did not pay as much as expected in the past year.</a:t>
            </a:r>
          </a:p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** Amount of time </a:t>
            </a: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doctor or </a:t>
            </a:r>
            <a:r>
              <a:rPr lang="en-US" sz="1200" dirty="0">
                <a:solidFill>
                  <a:srgbClr val="000000"/>
                </a:solidFill>
                <a:cs typeface="Arial" charset="0"/>
              </a:rPr>
              <a:t>staff </a:t>
            </a: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spend </a:t>
            </a:r>
            <a:r>
              <a:rPr lang="en-US" sz="1200" dirty="0">
                <a:solidFill>
                  <a:srgbClr val="000000"/>
                </a:solidFill>
                <a:cs typeface="Arial" charset="0"/>
              </a:rPr>
              <a:t>getting patients needed </a:t>
            </a: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medications/treatments </a:t>
            </a:r>
            <a:r>
              <a:rPr lang="en-US" sz="1200" dirty="0">
                <a:solidFill>
                  <a:srgbClr val="000000"/>
                </a:solidFill>
                <a:cs typeface="Arial" charset="0"/>
              </a:rPr>
              <a:t>because of coverage </a:t>
            </a: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restrictions is a </a:t>
            </a:r>
            <a:r>
              <a:rPr lang="en-US" sz="1200" u="sng" dirty="0" smtClean="0">
                <a:solidFill>
                  <a:srgbClr val="000000"/>
                </a:solidFill>
                <a:cs typeface="Arial" charset="0"/>
              </a:rPr>
              <a:t>major problem</a:t>
            </a: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Slide Number Placeholder 3"/>
          <p:cNvSpPr txBox="1">
            <a:spLocks noGrp="1"/>
          </p:cNvSpPr>
          <p:nvPr/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076CA1A-3A1D-4548-AB5C-39E2875A1575}" type="slidenum">
              <a:rPr lang="en-US" sz="1400"/>
              <a:pPr algn="r"/>
              <a:t>18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8893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3F83EC1B-5B61-4D31-82FB-4A0D15E32653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34498" name="Slide Number Placeholder 5"/>
          <p:cNvSpPr txBox="1">
            <a:spLocks noGrp="1"/>
          </p:cNvSpPr>
          <p:nvPr/>
        </p:nvSpPr>
        <p:spPr bwMode="auto">
          <a:xfrm>
            <a:off x="8534400" y="0"/>
            <a:ext cx="609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AA83194-DAD7-46FA-9A7F-020114561B0A}" type="slidenum">
              <a:rPr lang="en-US" sz="1400">
                <a:ea typeface="ＭＳ Ｐゴシック" charset="-128"/>
              </a:rPr>
              <a:pPr algn="r"/>
              <a:t>19</a:t>
            </a:fld>
            <a:endParaRPr lang="en-US" sz="1400">
              <a:ea typeface="ＭＳ Ｐゴシック" charset="-128"/>
            </a:endParaRPr>
          </a:p>
        </p:txBody>
      </p:sp>
      <p:sp>
        <p:nvSpPr>
          <p:cNvPr id="2344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7160"/>
            <a:ext cx="9144000" cy="548640"/>
          </a:xfrm>
        </p:spPr>
        <p:txBody>
          <a:bodyPr anchor="t" anchorCtr="1"/>
          <a:lstStyle/>
          <a:p>
            <a:pPr eaLnBrk="1" hangingPunct="1"/>
            <a:r>
              <a:rPr lang="en-US" sz="2400" dirty="0" smtClean="0"/>
              <a:t>Overall Views of Health Care System, 2013</a:t>
            </a:r>
          </a:p>
        </p:txBody>
      </p:sp>
      <p:sp>
        <p:nvSpPr>
          <p:cNvPr id="234567" name="Rectangle 72"/>
          <p:cNvSpPr>
            <a:spLocks noChangeArrowheads="1"/>
          </p:cNvSpPr>
          <p:nvPr/>
        </p:nvSpPr>
        <p:spPr bwMode="auto">
          <a:xfrm>
            <a:off x="44450" y="6549778"/>
            <a:ext cx="639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>
                <a:ea typeface="ＭＳ Ｐゴシック" charset="-128"/>
              </a:rPr>
              <a:t>Source: </a:t>
            </a:r>
            <a:r>
              <a:rPr lang="en-US" sz="1200" dirty="0" smtClean="0">
                <a:ea typeface="ＭＳ Ｐゴシック" charset="-128"/>
              </a:rPr>
              <a:t>2013 </a:t>
            </a:r>
            <a:r>
              <a:rPr lang="en-US" sz="1200" dirty="0">
                <a:ea typeface="ＭＳ Ｐゴシック" charset="-128"/>
              </a:rPr>
              <a:t>Commonwealth Fund International Health Policy Survey in Eleven Countries.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580178368"/>
              </p:ext>
            </p:extLst>
          </p:nvPr>
        </p:nvGraphicFramePr>
        <p:xfrm>
          <a:off x="44450" y="914400"/>
          <a:ext cx="902335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81400" y="5879068"/>
            <a:ext cx="2065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Percent of adults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38024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00D69764-AA8C-4C24-A18E-5B02B6B239F3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0354" name="Slide Number Placeholder 3"/>
          <p:cNvSpPr txBox="1">
            <a:spLocks noGrp="1"/>
          </p:cNvSpPr>
          <p:nvPr/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DA7188-202D-4F67-A498-9A24EBBBA348}" type="slidenum">
              <a:rPr lang="en-US" sz="1400"/>
              <a:pPr algn="r"/>
              <a:t>2</a:t>
            </a:fld>
            <a:endParaRPr lang="en-US" sz="1400"/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1440"/>
            <a:ext cx="9144000" cy="822960"/>
          </a:xfrm>
        </p:spPr>
        <p:txBody>
          <a:bodyPr anchor="t" anchorCtr="1"/>
          <a:lstStyle/>
          <a:p>
            <a:pPr eaLnBrk="1" hangingPunct="1"/>
            <a:r>
              <a:rPr lang="en-US" sz="2400" dirty="0" smtClean="0"/>
              <a:t>Key National Insurance Design and </a:t>
            </a:r>
            <a:br>
              <a:rPr lang="en-US" sz="2400" dirty="0" smtClean="0"/>
            </a:br>
            <a:r>
              <a:rPr lang="en-US" sz="2400" dirty="0" smtClean="0"/>
              <a:t>Cost-Sharing Policies, 2013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760398"/>
              </p:ext>
            </p:extLst>
          </p:nvPr>
        </p:nvGraphicFramePr>
        <p:xfrm>
          <a:off x="0" y="990600"/>
          <a:ext cx="9143998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9555"/>
                <a:gridCol w="755666"/>
                <a:gridCol w="680099"/>
                <a:gridCol w="604533"/>
                <a:gridCol w="755666"/>
                <a:gridCol w="755666"/>
                <a:gridCol w="604533"/>
                <a:gridCol w="680099"/>
                <a:gridCol w="680099"/>
                <a:gridCol w="831112"/>
                <a:gridCol w="644956"/>
                <a:gridCol w="682014"/>
              </a:tblGrid>
              <a:tr h="438590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AUS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FR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GER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NETH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NZ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NOR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SWE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SWIZ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UK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US*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F"/>
                    </a:solidFill>
                  </a:tcPr>
                </a:tc>
              </a:tr>
              <a:tr h="704410">
                <a:tc>
                  <a:txBody>
                    <a:bodyPr/>
                    <a:lstStyle/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Universal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4410">
                <a:tc>
                  <a:txBody>
                    <a:bodyPr/>
                    <a:lstStyle/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Deductible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921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Limit on </a:t>
                      </a:r>
                      <a:br>
                        <a:rPr lang="en-US" sz="1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out-of-pocket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spending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7260">
                <a:tc gridSpan="12"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Core benefits include: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8590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Drugs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590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Dental (adults)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3875" y="6181046"/>
            <a:ext cx="80333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b="0" dirty="0" smtClean="0">
                <a:cs typeface="Arial" charset="0"/>
              </a:rPr>
              <a:t>* </a:t>
            </a:r>
            <a:r>
              <a:rPr lang="en-US" sz="1200" b="1" dirty="0" smtClean="0"/>
              <a:t>US: Before insurance market reforms take effect in 2014</a:t>
            </a:r>
            <a:r>
              <a:rPr lang="en-US" sz="1200" b="1" dirty="0"/>
              <a:t>.</a:t>
            </a:r>
            <a:br>
              <a:rPr lang="en-US" sz="1200" b="1" dirty="0"/>
            </a:br>
            <a:r>
              <a:rPr lang="en-US" sz="1200" dirty="0" smtClean="0"/>
              <a:t>Source: Thomson</a:t>
            </a:r>
            <a:r>
              <a:rPr lang="en-US" sz="1200" dirty="0"/>
              <a:t>, </a:t>
            </a:r>
            <a:r>
              <a:rPr lang="en-US" sz="1200" dirty="0" smtClean="0"/>
              <a:t>Osborn</a:t>
            </a:r>
            <a:r>
              <a:rPr lang="en-US" sz="1200" dirty="0"/>
              <a:t>, </a:t>
            </a:r>
            <a:r>
              <a:rPr lang="en-US" sz="1200" dirty="0" smtClean="0"/>
              <a:t>Squires</a:t>
            </a:r>
            <a:r>
              <a:rPr lang="en-US" sz="1200" dirty="0"/>
              <a:t>, and </a:t>
            </a:r>
            <a:r>
              <a:rPr lang="en-US" sz="1200" dirty="0" smtClean="0"/>
              <a:t>Jun</a:t>
            </a:r>
            <a:r>
              <a:rPr lang="en-US" sz="1200" dirty="0"/>
              <a:t>, </a:t>
            </a:r>
            <a:r>
              <a:rPr lang="en-US" sz="1200" i="1" dirty="0"/>
              <a:t>International Profiles of Health Care Systems, 2013,</a:t>
            </a:r>
            <a:r>
              <a:rPr lang="en-US" sz="1200" dirty="0"/>
              <a:t> 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The </a:t>
            </a:r>
            <a:r>
              <a:rPr lang="en-US" sz="1200" dirty="0"/>
              <a:t>Commonwealth Fund, </a:t>
            </a:r>
            <a:r>
              <a:rPr lang="en-US" sz="1200" dirty="0" smtClean="0"/>
              <a:t>Nov. 2013.  Swiss, Dutch, German 1-3% uninsured</a:t>
            </a:r>
            <a:endParaRPr lang="en-US" sz="1200" b="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08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00D69764-AA8C-4C24-A18E-5B02B6B239F3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00354" name="Slide Number Placeholder 3"/>
          <p:cNvSpPr txBox="1">
            <a:spLocks noGrp="1"/>
          </p:cNvSpPr>
          <p:nvPr/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DA7188-202D-4F67-A498-9A24EBBBA348}" type="slidenum">
              <a:rPr lang="en-US" sz="1400"/>
              <a:pPr algn="r"/>
              <a:t>20</a:t>
            </a:fld>
            <a:endParaRPr lang="en-US" sz="1400"/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1440"/>
            <a:ext cx="9144000" cy="548640"/>
          </a:xfrm>
        </p:spPr>
        <p:txBody>
          <a:bodyPr anchor="t" anchorCtr="1"/>
          <a:lstStyle/>
          <a:p>
            <a:pPr eaLnBrk="1" hangingPunct="1"/>
            <a:r>
              <a:rPr lang="en-US" dirty="0" smtClean="0">
                <a:solidFill>
                  <a:srgbClr val="0070C0"/>
                </a:solidFill>
              </a:rPr>
              <a:t>Insights from Global and Domestic Perspectives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990600"/>
            <a:ext cx="8686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Coverage and </a:t>
            </a:r>
            <a:r>
              <a:rPr lang="en-US" sz="2000" b="1" i="1" dirty="0" smtClean="0"/>
              <a:t>benefit design</a:t>
            </a:r>
            <a:r>
              <a:rPr lang="en-US" sz="2000" b="1" dirty="0" smtClean="0"/>
              <a:t> matter for access and affordability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b="1" dirty="0"/>
              <a:t>Especially </a:t>
            </a:r>
            <a:r>
              <a:rPr lang="en-US" sz="2000" b="1" dirty="0" smtClean="0"/>
              <a:t>if vulnerable due to chronic </a:t>
            </a:r>
            <a:r>
              <a:rPr lang="en-US" sz="2000" b="1" dirty="0"/>
              <a:t>disease or </a:t>
            </a:r>
            <a:r>
              <a:rPr lang="en-US" sz="2000" b="1" dirty="0" smtClean="0"/>
              <a:t>low incomes</a:t>
            </a:r>
            <a:br>
              <a:rPr lang="en-US" sz="2000" b="1" dirty="0" smtClean="0"/>
            </a:br>
            <a:endParaRPr lang="en-US" sz="20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Insurance benefits and </a:t>
            </a:r>
            <a:r>
              <a:rPr lang="en-US" sz="2000" b="1" dirty="0" smtClean="0"/>
              <a:t>policies </a:t>
            </a:r>
            <a:r>
              <a:rPr lang="en-US" sz="2000" b="1" dirty="0"/>
              <a:t>targeted at primary care </a:t>
            </a:r>
            <a:r>
              <a:rPr lang="en-US" sz="2000" b="1" dirty="0" smtClean="0"/>
              <a:t>can improve access</a:t>
            </a:r>
            <a:r>
              <a:rPr lang="en-US" sz="2000" b="1" dirty="0"/>
              <a:t>, including </a:t>
            </a:r>
            <a:r>
              <a:rPr lang="en-US" sz="2000" b="1" dirty="0" smtClean="0"/>
              <a:t>after-hours care</a:t>
            </a:r>
            <a:br>
              <a:rPr lang="en-US" sz="2000" b="1" dirty="0" smtClean="0"/>
            </a:b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Insurance complexity can pose significant health system costs </a:t>
            </a:r>
          </a:p>
          <a:p>
            <a:pPr marL="800100" lvl="1" indent="-342900">
              <a:spcBef>
                <a:spcPts val="600"/>
              </a:spcBef>
              <a:buSzPct val="75000"/>
              <a:buFont typeface="Wingdings" panose="05000000000000000000" pitchFamily="2" charset="2"/>
              <a:buChar char="Ø"/>
            </a:pPr>
            <a:r>
              <a:rPr lang="en-US" sz="2000" b="1" dirty="0" smtClean="0"/>
              <a:t>Consumes time and resources for patients and clinicians</a:t>
            </a:r>
          </a:p>
          <a:p>
            <a:pPr marL="800100" lvl="1" indent="-342900">
              <a:spcBef>
                <a:spcPts val="600"/>
              </a:spcBef>
              <a:buSzPct val="75000"/>
              <a:buFont typeface="Wingdings" panose="05000000000000000000" pitchFamily="2" charset="2"/>
              <a:buChar char="Ø"/>
            </a:pPr>
            <a:r>
              <a:rPr lang="en-US" sz="2000" b="1" dirty="0" smtClean="0"/>
              <a:t>United States provides </a:t>
            </a:r>
            <a:r>
              <a:rPr lang="en-US" sz="2000" b="1" dirty="0"/>
              <a:t>a cautionary example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Safeguarding access while confronting costs will </a:t>
            </a:r>
            <a:r>
              <a:rPr lang="en-US" sz="2000" b="1" dirty="0"/>
              <a:t>require vigilance </a:t>
            </a:r>
            <a:r>
              <a:rPr lang="en-US" sz="2000" b="1" dirty="0" smtClean="0"/>
              <a:t>and attention to consequences of </a:t>
            </a:r>
            <a:r>
              <a:rPr lang="en-US" sz="2000" b="1" dirty="0"/>
              <a:t>insurance design </a:t>
            </a:r>
            <a:r>
              <a:rPr lang="en-US" sz="2000" b="1" dirty="0" smtClean="0"/>
              <a:t>changes</a:t>
            </a:r>
            <a:br>
              <a:rPr lang="en-US" sz="2000" b="1" dirty="0" smtClean="0"/>
            </a:b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International policy variations provide insights </a:t>
            </a:r>
            <a:r>
              <a:rPr lang="en-US" sz="2000" b="1" dirty="0"/>
              <a:t>looking </a:t>
            </a:r>
            <a:r>
              <a:rPr lang="en-US" sz="2000" b="1" dirty="0" smtClean="0"/>
              <a:t>forward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 smtClean="0"/>
              <a:t>Opportunities to learn from internal and global experiences  </a:t>
            </a:r>
            <a:br>
              <a:rPr lang="en-US" sz="2000" b="1" dirty="0" smtClean="0"/>
            </a:br>
            <a:endParaRPr lang="en-US" sz="2000" b="1" dirty="0"/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1471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 anchor="ctr" anchorCtr="1"/>
          <a:lstStyle/>
          <a:p>
            <a:r>
              <a:rPr lang="en-US" sz="2400" dirty="0" smtClean="0"/>
              <a:t>2013 International Health Policy Survey: Description</a:t>
            </a: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8C75B5-02D8-4362-AA51-7E14FB55A3C2}" type="slidenum">
              <a:rPr lang="en-US">
                <a:solidFill>
                  <a:srgbClr val="000000"/>
                </a:solidFill>
              </a:rPr>
              <a:pPr/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" y="762000"/>
            <a:ext cx="8763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1775" indent="-231775">
              <a:spcAft>
                <a:spcPts val="1800"/>
              </a:spcAft>
              <a:buClr>
                <a:srgbClr val="000000"/>
              </a:buClr>
              <a:buSzPts val="2000"/>
              <a:buFont typeface="Arial" pitchFamily="34" charset="0"/>
              <a:buChar char="•"/>
            </a:pPr>
            <a:r>
              <a:rPr lang="en-US" sz="1900" b="1" dirty="0" smtClean="0">
                <a:solidFill>
                  <a:srgbClr val="000000"/>
                </a:solidFill>
                <a:latin typeface="Arial"/>
                <a:ea typeface="ＭＳ Ｐゴシック" charset="-128"/>
              </a:rPr>
              <a:t>Landline and cell phone </a:t>
            </a:r>
            <a:r>
              <a:rPr lang="en-US" sz="1900" b="1" dirty="0">
                <a:solidFill>
                  <a:srgbClr val="000000"/>
                </a:solidFill>
                <a:latin typeface="Arial"/>
                <a:ea typeface="ＭＳ Ｐゴシック" charset="-128"/>
              </a:rPr>
              <a:t>survey </a:t>
            </a:r>
            <a:r>
              <a:rPr lang="en-US" sz="1900" b="1" dirty="0" smtClean="0">
                <a:solidFill>
                  <a:srgbClr val="000000"/>
                </a:solidFill>
                <a:latin typeface="Arial"/>
                <a:ea typeface="ＭＳ Ｐゴシック" charset="-128"/>
              </a:rPr>
              <a:t>of adults age 18 or older in Australia</a:t>
            </a:r>
            <a:r>
              <a:rPr lang="en-US" sz="1900" b="1" dirty="0">
                <a:solidFill>
                  <a:srgbClr val="000000"/>
                </a:solidFill>
                <a:latin typeface="Arial"/>
                <a:ea typeface="ＭＳ Ｐゴシック" charset="-128"/>
              </a:rPr>
              <a:t>, Canada, France, Germany, Netherlands, New Zealand, Norway, Sweden, Switzerland, </a:t>
            </a:r>
            <a:r>
              <a:rPr lang="en-US" sz="1900" b="1" dirty="0" smtClean="0">
                <a:solidFill>
                  <a:srgbClr val="000000"/>
                </a:solidFill>
                <a:latin typeface="Arial"/>
                <a:ea typeface="ＭＳ Ｐゴシック" charset="-128"/>
              </a:rPr>
              <a:t>United Kingdom, </a:t>
            </a:r>
            <a:r>
              <a:rPr lang="en-US" sz="1900" b="1" dirty="0">
                <a:solidFill>
                  <a:srgbClr val="000000"/>
                </a:solidFill>
                <a:latin typeface="Arial"/>
                <a:ea typeface="ＭＳ Ｐゴシック" charset="-128"/>
              </a:rPr>
              <a:t>and </a:t>
            </a:r>
            <a:r>
              <a:rPr lang="en-US" sz="1900" b="1" dirty="0" smtClean="0">
                <a:solidFill>
                  <a:srgbClr val="000000"/>
                </a:solidFill>
                <a:latin typeface="Arial"/>
                <a:ea typeface="ＭＳ Ｐゴシック" charset="-128"/>
              </a:rPr>
              <a:t>United States</a:t>
            </a:r>
            <a:endParaRPr lang="en-US" sz="1900" b="1" dirty="0">
              <a:solidFill>
                <a:srgbClr val="000000"/>
              </a:solidFill>
              <a:latin typeface="Arial"/>
              <a:ea typeface="ＭＳ Ｐゴシック" charset="-128"/>
            </a:endParaRPr>
          </a:p>
          <a:p>
            <a:pPr marL="231775" indent="-231775">
              <a:spcAft>
                <a:spcPts val="1800"/>
              </a:spcAft>
              <a:buClr>
                <a:srgbClr val="000000"/>
              </a:buClr>
              <a:buSzPts val="2000"/>
              <a:buFont typeface="Arial" pitchFamily="34" charset="0"/>
              <a:buChar char="•"/>
            </a:pPr>
            <a:r>
              <a:rPr lang="en-US" sz="1900" b="1" dirty="0" smtClean="0">
                <a:solidFill>
                  <a:srgbClr val="000000"/>
                </a:solidFill>
                <a:latin typeface="Arial"/>
                <a:ea typeface="ＭＳ Ｐゴシック" charset="-128"/>
              </a:rPr>
              <a:t>Final samples 20,045 in 11 countries</a:t>
            </a:r>
          </a:p>
          <a:p>
            <a:pPr marL="688975" lvl="1" indent="-231775">
              <a:spcAft>
                <a:spcPts val="1800"/>
              </a:spcAft>
              <a:buClr>
                <a:srgbClr val="000000"/>
              </a:buClr>
              <a:buSzPts val="2000"/>
              <a:buFont typeface="Arial" pitchFamily="34" charset="0"/>
              <a:buChar char="•"/>
            </a:pPr>
            <a:r>
              <a:rPr lang="en-US" sz="1900" b="1" dirty="0">
                <a:solidFill>
                  <a:srgbClr val="000000"/>
                </a:solidFill>
                <a:latin typeface="Arial"/>
                <a:ea typeface="ＭＳ Ｐゴシック" charset="-128"/>
              </a:rPr>
              <a:t>Australia (2,200), Canada (5,412), France (1,406), Germany (1,125), Netherlands (1,000), New Zealand (1,000), Norway (1,000), Sweden (2,400), Switzerland (1,500), United Kingdom (1,000), </a:t>
            </a:r>
            <a:r>
              <a:rPr lang="en-US" sz="1900" b="1" dirty="0" smtClean="0">
                <a:solidFill>
                  <a:srgbClr val="000000"/>
                </a:solidFill>
                <a:latin typeface="Arial"/>
                <a:ea typeface="ＭＳ Ｐゴシック" charset="-128"/>
              </a:rPr>
              <a:t>U.S. (2,002)</a:t>
            </a:r>
          </a:p>
          <a:p>
            <a:pPr marL="231775" indent="-231775">
              <a:spcAft>
                <a:spcPts val="1800"/>
              </a:spcAft>
              <a:buClr>
                <a:srgbClr val="000000"/>
              </a:buClr>
              <a:buSzPts val="2000"/>
              <a:buFont typeface="Arial" pitchFamily="34" charset="0"/>
              <a:buChar char="•"/>
            </a:pPr>
            <a:r>
              <a:rPr lang="en-US" sz="1900" b="1" dirty="0" smtClean="0">
                <a:solidFill>
                  <a:srgbClr val="000000"/>
                </a:solidFill>
                <a:latin typeface="Arial"/>
                <a:ea typeface="ＭＳ Ｐゴシック" charset="-128"/>
              </a:rPr>
              <a:t>Field from February to June 2013, conducted </a:t>
            </a:r>
            <a:r>
              <a:rPr lang="en-US" sz="1900" b="1" dirty="0">
                <a:solidFill>
                  <a:srgbClr val="000000"/>
                </a:solidFill>
                <a:latin typeface="Arial"/>
                <a:ea typeface="ＭＳ Ｐゴシック" charset="-128"/>
              </a:rPr>
              <a:t>by Social Science Research Solutions and country </a:t>
            </a:r>
            <a:r>
              <a:rPr lang="en-US" sz="1900" b="1" dirty="0" smtClean="0">
                <a:solidFill>
                  <a:srgbClr val="000000"/>
                </a:solidFill>
                <a:latin typeface="Arial"/>
                <a:ea typeface="ＭＳ Ｐゴシック" charset="-128"/>
              </a:rPr>
              <a:t>contractors.</a:t>
            </a:r>
            <a:endParaRPr lang="en-US" sz="1900" b="1" dirty="0">
              <a:solidFill>
                <a:srgbClr val="000000"/>
              </a:solidFill>
              <a:latin typeface="Arial"/>
              <a:ea typeface="ＭＳ Ｐゴシック" charset="-128"/>
            </a:endParaRPr>
          </a:p>
          <a:p>
            <a:pPr marL="231775" indent="-231775">
              <a:spcAft>
                <a:spcPts val="1800"/>
              </a:spcAft>
              <a:buClr>
                <a:srgbClr val="000000"/>
              </a:buClr>
              <a:buSzPts val="2000"/>
              <a:buFont typeface="Arial" pitchFamily="34" charset="0"/>
              <a:buChar char="•"/>
            </a:pPr>
            <a:r>
              <a:rPr lang="en-US" sz="1900" b="1" dirty="0" smtClean="0">
                <a:solidFill>
                  <a:srgbClr val="000000"/>
                </a:solidFill>
                <a:latin typeface="Arial"/>
                <a:ea typeface="ＭＳ Ｐゴシック" charset="-128"/>
              </a:rPr>
              <a:t>Published in </a:t>
            </a:r>
            <a:r>
              <a:rPr lang="en-US" sz="1900" b="1" i="1" dirty="0" smtClean="0">
                <a:solidFill>
                  <a:srgbClr val="000000"/>
                </a:solidFill>
                <a:latin typeface="Arial"/>
                <a:ea typeface="ＭＳ Ｐゴシック" charset="-128"/>
              </a:rPr>
              <a:t>Health Affairs: </a:t>
            </a:r>
            <a:r>
              <a:rPr lang="en-US" sz="1900" b="1" dirty="0" smtClean="0">
                <a:solidFill>
                  <a:srgbClr val="000000"/>
                </a:solidFill>
                <a:latin typeface="Arial"/>
              </a:rPr>
              <a:t>C. Schoen, R. Osborn, D. Squires, M.M. Doty, “Access</a:t>
            </a:r>
            <a:r>
              <a:rPr lang="en-US" sz="1900" b="1" dirty="0">
                <a:solidFill>
                  <a:srgbClr val="000000"/>
                </a:solidFill>
                <a:latin typeface="Arial"/>
              </a:rPr>
              <a:t>, Affordability, and Insurance Complexity are Often Worse in the United States Compared to Ten Other Countries</a:t>
            </a:r>
            <a:r>
              <a:rPr lang="en-US" sz="1900" b="1" dirty="0" smtClean="0">
                <a:solidFill>
                  <a:srgbClr val="000000"/>
                </a:solidFill>
                <a:latin typeface="Arial"/>
              </a:rPr>
              <a:t>,” Dec. 2013.</a:t>
            </a:r>
          </a:p>
          <a:p>
            <a:pPr marL="231775" indent="-231775">
              <a:spcAft>
                <a:spcPts val="1800"/>
              </a:spcAft>
              <a:buClr>
                <a:srgbClr val="000000"/>
              </a:buClr>
              <a:buSzPts val="2000"/>
              <a:buFont typeface="Arial" pitchFamily="34" charset="0"/>
              <a:buChar char="•"/>
            </a:pPr>
            <a:r>
              <a:rPr lang="en-US" sz="1900" b="1" dirty="0" smtClean="0">
                <a:solidFill>
                  <a:srgbClr val="000000"/>
                </a:solidFill>
                <a:latin typeface="Arial"/>
              </a:rPr>
              <a:t>Also see 2012 Survey of Primary Care Physicians: Schoen, Osborn, Squires et al. “Survey of Primary Care Doctors in Ten Countries Shows Progress in Use of Health Information technology, Less in Other Areas, </a:t>
            </a:r>
            <a:r>
              <a:rPr lang="en-US" sz="1900" b="1" i="1" dirty="0" smtClean="0">
                <a:solidFill>
                  <a:srgbClr val="000000"/>
                </a:solidFill>
                <a:latin typeface="Arial"/>
              </a:rPr>
              <a:t>Health Affairs</a:t>
            </a:r>
            <a:r>
              <a:rPr lang="en-US" sz="1900" b="1" dirty="0" smtClean="0">
                <a:solidFill>
                  <a:srgbClr val="000000"/>
                </a:solidFill>
                <a:latin typeface="Arial"/>
              </a:rPr>
              <a:t>, Dec. 2012. </a:t>
            </a:r>
          </a:p>
          <a:p>
            <a:pPr marL="231775" indent="-231775">
              <a:spcAft>
                <a:spcPts val="1800"/>
              </a:spcAft>
              <a:buClr>
                <a:srgbClr val="000000"/>
              </a:buClr>
              <a:buSzPts val="2000"/>
              <a:buFont typeface="Arial" pitchFamily="34" charset="0"/>
              <a:buChar char="•"/>
            </a:pPr>
            <a:endParaRPr lang="en-US" sz="1900" b="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4451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948338"/>
              </p:ext>
            </p:extLst>
          </p:nvPr>
        </p:nvGraphicFramePr>
        <p:xfrm>
          <a:off x="152400" y="1005840"/>
          <a:ext cx="8763000" cy="516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1440"/>
            <a:ext cx="9144000" cy="731520"/>
          </a:xfrm>
          <a:noFill/>
        </p:spPr>
        <p:txBody>
          <a:bodyPr wrap="square" anchor="t" anchorCtr="1">
            <a:noAutofit/>
          </a:bodyPr>
          <a:lstStyle/>
          <a:p>
            <a:r>
              <a:rPr lang="en-US" sz="2400" dirty="0" smtClean="0"/>
              <a:t>Health Spending </a:t>
            </a:r>
            <a:r>
              <a:rPr lang="en-US" sz="2400" dirty="0"/>
              <a:t>per </a:t>
            </a:r>
            <a:r>
              <a:rPr lang="en-US" sz="2400" dirty="0" smtClean="0"/>
              <a:t>Capita, 2011</a:t>
            </a:r>
            <a:br>
              <a:rPr lang="en-US" sz="2400" dirty="0" smtClean="0"/>
            </a:br>
            <a:r>
              <a:rPr lang="en-US" sz="2000" dirty="0"/>
              <a:t>Adjusted for Differences in Cost of Living</a:t>
            </a:r>
            <a:endParaRPr lang="en-US" sz="2000" u="sng" dirty="0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457" y="6358024"/>
            <a:ext cx="371475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sz="1200" b="0" dirty="0" smtClean="0">
                <a:solidFill>
                  <a:srgbClr val="000000"/>
                </a:solidFill>
              </a:rPr>
              <a:t>* 2010.</a:t>
            </a:r>
          </a:p>
          <a:p>
            <a:pPr eaLnBrk="0" hangingPunct="0"/>
            <a:r>
              <a:rPr lang="en-US" sz="1200" b="0" dirty="0" smtClean="0">
                <a:solidFill>
                  <a:srgbClr val="000000"/>
                </a:solidFill>
              </a:rPr>
              <a:t>Source</a:t>
            </a:r>
            <a:r>
              <a:rPr lang="en-US" sz="1200" b="0" dirty="0">
                <a:solidFill>
                  <a:srgbClr val="000000"/>
                </a:solidFill>
              </a:rPr>
              <a:t>: OECD Health Data </a:t>
            </a:r>
            <a:r>
              <a:rPr lang="en-US" sz="1200" b="0" dirty="0" smtClean="0">
                <a:solidFill>
                  <a:srgbClr val="000000"/>
                </a:solidFill>
              </a:rPr>
              <a:t>2013.</a:t>
            </a:r>
            <a:endParaRPr lang="en-US" sz="1200" b="0" dirty="0">
              <a:solidFill>
                <a:srgbClr val="000000"/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80433" y="5562600"/>
            <a:ext cx="78418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 dirty="0" smtClean="0"/>
              <a:t>% GDP</a:t>
            </a:r>
            <a:endParaRPr lang="en-US" sz="1400" b="1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76200" y="727908"/>
            <a:ext cx="152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/>
              <a:t>$US</a:t>
            </a:r>
            <a:endParaRPr lang="en-US" sz="1600" b="1" dirty="0"/>
          </a:p>
        </p:txBody>
      </p:sp>
      <p:sp>
        <p:nvSpPr>
          <p:cNvPr id="9" name="Slide Number Placeholder 3"/>
          <p:cNvSpPr txBox="1">
            <a:spLocks noGrp="1"/>
          </p:cNvSpPr>
          <p:nvPr/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076CA1A-3A1D-4548-AB5C-39E2875A1575}" type="slidenum">
              <a:rPr lang="en-US" sz="1400"/>
              <a:pPr algn="r"/>
              <a:t>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67480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00D69764-AA8C-4C24-A18E-5B02B6B239F3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00354" name="Slide Number Placeholder 3"/>
          <p:cNvSpPr txBox="1">
            <a:spLocks noGrp="1"/>
          </p:cNvSpPr>
          <p:nvPr/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DA7188-202D-4F67-A498-9A24EBBBA348}" type="slidenum">
              <a:rPr lang="en-US" sz="1400"/>
              <a:pPr algn="r"/>
              <a:t>4</a:t>
            </a:fld>
            <a:endParaRPr lang="en-US" sz="1400"/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1440"/>
            <a:ext cx="9144000" cy="548640"/>
          </a:xfrm>
        </p:spPr>
        <p:txBody>
          <a:bodyPr anchor="t" anchorCtr="1"/>
          <a:lstStyle/>
          <a:p>
            <a:pPr eaLnBrk="1" hangingPunct="1"/>
            <a:r>
              <a:rPr lang="en-US" sz="3200" dirty="0" smtClean="0">
                <a:solidFill>
                  <a:srgbClr val="0070C0"/>
                </a:solidFill>
              </a:rPr>
              <a:t>Key Findings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839480"/>
            <a:ext cx="868680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Coverage </a:t>
            </a:r>
            <a:r>
              <a:rPr lang="en-US" sz="2000" b="1" i="1" dirty="0" smtClean="0"/>
              <a:t>and benefit design</a:t>
            </a:r>
            <a:r>
              <a:rPr lang="en-US" sz="2000" b="1" dirty="0" smtClean="0"/>
              <a:t> matter for access and affordability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b="1" dirty="0" smtClean="0">
                <a:solidFill>
                  <a:srgbClr val="000000"/>
                </a:solidFill>
                <a:ea typeface="ＭＳ Ｐゴシック" charset="-128"/>
              </a:rPr>
              <a:t>US </a:t>
            </a:r>
            <a:r>
              <a:rPr lang="en-US" sz="2000" b="1" dirty="0">
                <a:solidFill>
                  <a:srgbClr val="000000"/>
                </a:solidFill>
                <a:ea typeface="ＭＳ Ｐゴシック" charset="-128"/>
              </a:rPr>
              <a:t>adults stand out for </a:t>
            </a:r>
            <a:r>
              <a:rPr lang="en-US" sz="2000" b="1" dirty="0" smtClean="0">
                <a:solidFill>
                  <a:srgbClr val="000000"/>
                </a:solidFill>
                <a:ea typeface="ＭＳ Ｐゴシック" charset="-128"/>
              </a:rPr>
              <a:t>forgoing care because of costs, and trouble paying medical bills, even </a:t>
            </a:r>
            <a:r>
              <a:rPr lang="en-US" sz="2000" b="1" dirty="0">
                <a:solidFill>
                  <a:srgbClr val="000000"/>
                </a:solidFill>
                <a:ea typeface="ＭＳ Ｐゴシック" charset="-128"/>
              </a:rPr>
              <a:t>when </a:t>
            </a:r>
            <a:r>
              <a:rPr lang="en-US" sz="2000" b="1" dirty="0" smtClean="0">
                <a:solidFill>
                  <a:srgbClr val="000000"/>
                </a:solidFill>
                <a:ea typeface="ＭＳ Ｐゴシック" charset="-128"/>
              </a:rPr>
              <a:t>insured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b="1" dirty="0" smtClean="0">
                <a:solidFill>
                  <a:srgbClr val="000000"/>
                </a:solidFill>
                <a:ea typeface="ＭＳ Ｐゴシック" charset="-128"/>
              </a:rPr>
              <a:t>Wide country variation in out-of-pocket costs</a:t>
            </a:r>
            <a:endParaRPr lang="en-US" sz="2000" b="1" dirty="0" smtClean="0"/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/>
              <a:t>Access to primary care and specialists vary significantly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000000"/>
                </a:solidFill>
                <a:ea typeface="ＭＳ Ｐゴシック" charset="-128"/>
              </a:rPr>
              <a:t>US and Canada long waits for primary care and high ER </a:t>
            </a:r>
            <a:r>
              <a:rPr lang="en-US" sz="2000" b="1" dirty="0" smtClean="0">
                <a:solidFill>
                  <a:srgbClr val="000000"/>
                </a:solidFill>
                <a:ea typeface="ＭＳ Ｐゴシック" charset="-128"/>
              </a:rPr>
              <a:t>use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 smtClean="0">
                <a:solidFill>
                  <a:srgbClr val="000000"/>
                </a:solidFill>
                <a:ea typeface="ＭＳ Ｐゴシック" charset="-128"/>
              </a:rPr>
              <a:t>Swiss, UK, US, Dutch and German rapid access to specialists; Norway and Canada longer waits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/>
              <a:t>Insurance complexity can pose significant health system costs </a:t>
            </a:r>
          </a:p>
          <a:p>
            <a:pPr marL="800100" lvl="1" indent="-342900">
              <a:spcBef>
                <a:spcPts val="600"/>
              </a:spcBef>
              <a:buSzPct val="75000"/>
              <a:buFont typeface="Wingdings" panose="05000000000000000000" pitchFamily="2" charset="2"/>
              <a:buChar char="Ø"/>
            </a:pPr>
            <a:r>
              <a:rPr lang="en-US" sz="2000" b="1" dirty="0" smtClean="0"/>
              <a:t>Consumes time and resources for patients and clinicians</a:t>
            </a:r>
            <a:endParaRPr lang="en-US" sz="2000" b="1" dirty="0"/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/>
              <a:t>Experiences influence views of the country health systems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US adults the most likely to call for fundamental reform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International perspective provides insights </a:t>
            </a:r>
            <a:r>
              <a:rPr lang="en-US" sz="2000" b="1" dirty="0"/>
              <a:t>looking </a:t>
            </a:r>
            <a:r>
              <a:rPr lang="en-US" sz="2000" b="1" dirty="0" smtClean="0"/>
              <a:t>forward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4595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0CD07683-D03C-4AB6-896D-7A5B236D4F34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18114" name="Slide Number Placeholder 5"/>
          <p:cNvSpPr txBox="1">
            <a:spLocks noGrp="1"/>
          </p:cNvSpPr>
          <p:nvPr/>
        </p:nvSpPr>
        <p:spPr bwMode="auto">
          <a:xfrm>
            <a:off x="8534400" y="0"/>
            <a:ext cx="609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07A5C4F-EF32-48AC-A2AC-C747089A1D2B}" type="slidenum">
              <a:rPr lang="en-US" sz="1400">
                <a:ea typeface="ＭＳ Ｐゴシック" charset="-128"/>
              </a:rPr>
              <a:pPr algn="r"/>
              <a:t>5</a:t>
            </a:fld>
            <a:endParaRPr lang="en-US" sz="1400">
              <a:ea typeface="ＭＳ Ｐゴシック" charset="-128"/>
            </a:endParaRPr>
          </a:p>
        </p:txBody>
      </p:sp>
      <p:sp>
        <p:nvSpPr>
          <p:cNvPr id="218116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43840"/>
            <a:ext cx="9144000" cy="822960"/>
          </a:xfrm>
        </p:spPr>
        <p:txBody>
          <a:bodyPr anchor="t" anchorCtr="1"/>
          <a:lstStyle/>
          <a:p>
            <a:pPr eaLnBrk="1" hangingPunct="1"/>
            <a:r>
              <a:rPr lang="en-US" sz="2400" dirty="0" smtClean="0"/>
              <a:t>Cost-Related Access Barriers in the Past Year</a:t>
            </a:r>
          </a:p>
        </p:txBody>
      </p:sp>
      <p:sp>
        <p:nvSpPr>
          <p:cNvPr id="218121" name="Rectangle 10"/>
          <p:cNvSpPr>
            <a:spLocks noChangeArrowheads="1"/>
          </p:cNvSpPr>
          <p:nvPr/>
        </p:nvSpPr>
        <p:spPr bwMode="auto">
          <a:xfrm>
            <a:off x="44450" y="6537960"/>
            <a:ext cx="639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>
                <a:ea typeface="ＭＳ Ｐゴシック" charset="-128"/>
              </a:rPr>
              <a:t>Source: </a:t>
            </a:r>
            <a:r>
              <a:rPr lang="en-US" sz="1200" dirty="0" smtClean="0">
                <a:ea typeface="ＭＳ Ｐゴシック" charset="-128"/>
              </a:rPr>
              <a:t>2013 Commonwealth </a:t>
            </a:r>
            <a:r>
              <a:rPr lang="en-US" sz="1200" dirty="0">
                <a:ea typeface="ＭＳ Ｐゴシック" charset="-128"/>
              </a:rPr>
              <a:t>Fund </a:t>
            </a:r>
            <a:r>
              <a:rPr lang="en-US" sz="1200" dirty="0" smtClean="0">
                <a:ea typeface="ＭＳ Ｐゴシック" charset="-128"/>
              </a:rPr>
              <a:t>International </a:t>
            </a:r>
            <a:r>
              <a:rPr lang="en-US" sz="1200" dirty="0">
                <a:ea typeface="ＭＳ Ｐゴシック" charset="-128"/>
              </a:rPr>
              <a:t>Health Policy Survey in Eleven Countries.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45720" y="6355080"/>
            <a:ext cx="845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0" dirty="0" smtClean="0">
                <a:cs typeface="Arial" charset="0"/>
              </a:rPr>
              <a:t>* </a:t>
            </a:r>
            <a:r>
              <a:rPr lang="en-US" sz="1200" b="0" dirty="0">
                <a:cs typeface="Arial" charset="0"/>
              </a:rPr>
              <a:t>Did not fill/skipped prescription, did not visit doctor with medical problem, and/or did not get recommended care.</a:t>
            </a: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198012"/>
              </p:ext>
            </p:extLst>
          </p:nvPr>
        </p:nvGraphicFramePr>
        <p:xfrm>
          <a:off x="217488" y="1346200"/>
          <a:ext cx="8593137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52400" y="1295400"/>
            <a:ext cx="533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>
                <a:ea typeface="ＭＳ Ｐゴシック" charset="-128"/>
              </a:rPr>
              <a:t>Percent*</a:t>
            </a:r>
            <a:endParaRPr lang="en-US" sz="1600" b="1" dirty="0">
              <a:ea typeface="ＭＳ Ｐゴシック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24800" y="5257800"/>
            <a:ext cx="1143000" cy="603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" b="1" dirty="0" smtClean="0"/>
              <a:t>US Insured</a:t>
            </a:r>
            <a:endParaRPr lang="en-US" sz="1660" b="1" dirty="0"/>
          </a:p>
        </p:txBody>
      </p:sp>
    </p:spTree>
    <p:extLst>
      <p:ext uri="{BB962C8B-B14F-4D97-AF65-F5344CB8AC3E}">
        <p14:creationId xmlns:p14="http://schemas.microsoft.com/office/powerpoint/2010/main" val="3811743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0CD07683-D03C-4AB6-896D-7A5B236D4F34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18114" name="Slide Number Placeholder 5"/>
          <p:cNvSpPr txBox="1">
            <a:spLocks noGrp="1"/>
          </p:cNvSpPr>
          <p:nvPr/>
        </p:nvSpPr>
        <p:spPr bwMode="auto">
          <a:xfrm>
            <a:off x="8534400" y="0"/>
            <a:ext cx="609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07A5C4F-EF32-48AC-A2AC-C747089A1D2B}" type="slidenum">
              <a:rPr lang="en-US" sz="1400">
                <a:ea typeface="ＭＳ Ｐゴシック" charset="-128"/>
              </a:rPr>
              <a:pPr algn="r"/>
              <a:t>6</a:t>
            </a:fld>
            <a:endParaRPr lang="en-US" sz="1400">
              <a:ea typeface="ＭＳ Ｐゴシック" charset="-128"/>
            </a:endParaRPr>
          </a:p>
        </p:txBody>
      </p:sp>
      <p:graphicFrame>
        <p:nvGraphicFramePr>
          <p:cNvPr id="11" name="Object 3"/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3653049792"/>
              </p:ext>
            </p:extLst>
          </p:nvPr>
        </p:nvGraphicFramePr>
        <p:xfrm>
          <a:off x="202096" y="1295400"/>
          <a:ext cx="8637104" cy="4644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8116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91440"/>
            <a:ext cx="8458200" cy="822960"/>
          </a:xfrm>
        </p:spPr>
        <p:txBody>
          <a:bodyPr anchor="t" anchorCtr="1"/>
          <a:lstStyle/>
          <a:p>
            <a:r>
              <a:rPr lang="en-US" sz="2400" dirty="0"/>
              <a:t>Serious </a:t>
            </a:r>
            <a:r>
              <a:rPr lang="en-US" sz="2400" dirty="0" smtClean="0"/>
              <a:t>Problems Paying </a:t>
            </a:r>
            <a:r>
              <a:rPr lang="en-US" sz="2400" dirty="0"/>
              <a:t>or </a:t>
            </a:r>
            <a:r>
              <a:rPr lang="en-US" sz="2400" dirty="0" smtClean="0"/>
              <a:t>Unable </a:t>
            </a:r>
            <a:r>
              <a:rPr lang="en-US" sz="2400" dirty="0"/>
              <a:t>to </a:t>
            </a:r>
            <a:r>
              <a:rPr lang="en-US" sz="2400" dirty="0" smtClean="0"/>
              <a:t>Pay Medical Bills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in the Past Year</a:t>
            </a:r>
            <a:endParaRPr lang="en-US" sz="2400" dirty="0" smtClean="0"/>
          </a:p>
        </p:txBody>
      </p:sp>
      <p:sp>
        <p:nvSpPr>
          <p:cNvPr id="218117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>
                <a:ea typeface="ＭＳ Ｐゴシック" charset="-128"/>
              </a:rPr>
              <a:t>Percent</a:t>
            </a:r>
          </a:p>
        </p:txBody>
      </p:sp>
      <p:sp>
        <p:nvSpPr>
          <p:cNvPr id="218121" name="Rectangle 10"/>
          <p:cNvSpPr>
            <a:spLocks noChangeArrowheads="1"/>
          </p:cNvSpPr>
          <p:nvPr/>
        </p:nvSpPr>
        <p:spPr bwMode="auto">
          <a:xfrm>
            <a:off x="44450" y="6537960"/>
            <a:ext cx="639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>
                <a:ea typeface="ＭＳ Ｐゴシック" charset="-128"/>
              </a:rPr>
              <a:t>Source: </a:t>
            </a:r>
            <a:r>
              <a:rPr lang="en-US" sz="1200" dirty="0" smtClean="0">
                <a:ea typeface="ＭＳ Ｐゴシック" charset="-128"/>
              </a:rPr>
              <a:t>2013 Commonwealth </a:t>
            </a:r>
            <a:r>
              <a:rPr lang="en-US" sz="1200" dirty="0">
                <a:ea typeface="ＭＳ Ｐゴシック" charset="-128"/>
              </a:rPr>
              <a:t>Fund </a:t>
            </a:r>
            <a:r>
              <a:rPr lang="en-US" sz="1200" dirty="0" smtClean="0">
                <a:ea typeface="ＭＳ Ｐゴシック" charset="-128"/>
              </a:rPr>
              <a:t>International </a:t>
            </a:r>
            <a:r>
              <a:rPr lang="en-US" sz="1200" dirty="0">
                <a:ea typeface="ＭＳ Ｐゴシック" charset="-128"/>
              </a:rPr>
              <a:t>Health Policy Survey in Eleven Countries.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24800" y="5264158"/>
            <a:ext cx="1143000" cy="603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" b="1" dirty="0" smtClean="0"/>
              <a:t>US Insured</a:t>
            </a:r>
            <a:endParaRPr lang="en-US" sz="1660" b="1" dirty="0"/>
          </a:p>
        </p:txBody>
      </p:sp>
    </p:spTree>
    <p:extLst>
      <p:ext uri="{BB962C8B-B14F-4D97-AF65-F5344CB8AC3E}">
        <p14:creationId xmlns:p14="http://schemas.microsoft.com/office/powerpoint/2010/main" val="3258588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0CD07683-D03C-4AB6-896D-7A5B236D4F34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18114" name="Slide Number Placeholder 5"/>
          <p:cNvSpPr txBox="1">
            <a:spLocks noGrp="1"/>
          </p:cNvSpPr>
          <p:nvPr/>
        </p:nvSpPr>
        <p:spPr bwMode="auto">
          <a:xfrm>
            <a:off x="8534400" y="0"/>
            <a:ext cx="609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07A5C4F-EF32-48AC-A2AC-C747089A1D2B}" type="slidenum">
              <a:rPr lang="en-US" sz="1400">
                <a:ea typeface="ＭＳ Ｐゴシック" charset="-128"/>
              </a:rPr>
              <a:pPr algn="r"/>
              <a:t>7</a:t>
            </a:fld>
            <a:endParaRPr lang="en-US" sz="1400">
              <a:ea typeface="ＭＳ Ｐゴシック" charset="-128"/>
            </a:endParaRPr>
          </a:p>
        </p:txBody>
      </p:sp>
      <p:sp>
        <p:nvSpPr>
          <p:cNvPr id="218116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91440"/>
            <a:ext cx="8458200" cy="822960"/>
          </a:xfrm>
        </p:spPr>
        <p:txBody>
          <a:bodyPr anchor="t" anchorCtr="1"/>
          <a:lstStyle/>
          <a:p>
            <a:r>
              <a:rPr lang="en-US" sz="2400" dirty="0">
                <a:ea typeface="ＭＳ Ｐゴシック" charset="-128"/>
              </a:rPr>
              <a:t>Spent </a:t>
            </a:r>
            <a:r>
              <a:rPr lang="en-US" sz="2400" dirty="0" smtClean="0">
                <a:ea typeface="ＭＳ Ｐゴシック" charset="-128"/>
              </a:rPr>
              <a:t>$1,000 </a:t>
            </a:r>
            <a:r>
              <a:rPr lang="en-US" sz="2400" dirty="0">
                <a:ea typeface="ＭＳ Ｐゴシック" charset="-128"/>
              </a:rPr>
              <a:t>or </a:t>
            </a:r>
            <a:r>
              <a:rPr lang="en-US" sz="2400" dirty="0" smtClean="0">
                <a:ea typeface="ＭＳ Ｐゴシック" charset="-128"/>
              </a:rPr>
              <a:t>More Out-of-Pocket on Medical Care</a:t>
            </a:r>
            <a:r>
              <a:rPr lang="en-US" sz="2400" dirty="0">
                <a:ea typeface="ＭＳ Ｐゴシック" charset="-128"/>
              </a:rPr>
              <a:t/>
            </a:r>
            <a:br>
              <a:rPr lang="en-US" sz="2400" dirty="0">
                <a:ea typeface="ＭＳ Ｐゴシック" charset="-128"/>
              </a:rPr>
            </a:br>
            <a:r>
              <a:rPr lang="en-US" sz="2400" dirty="0" smtClean="0"/>
              <a:t>in the Past Year</a:t>
            </a:r>
          </a:p>
        </p:txBody>
      </p:sp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13719"/>
              </p:ext>
            </p:extLst>
          </p:nvPr>
        </p:nvGraphicFramePr>
        <p:xfrm>
          <a:off x="241852" y="1403350"/>
          <a:ext cx="8673548" cy="4308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8121" name="Rectangle 10"/>
          <p:cNvSpPr>
            <a:spLocks noChangeArrowheads="1"/>
          </p:cNvSpPr>
          <p:nvPr/>
        </p:nvSpPr>
        <p:spPr bwMode="auto">
          <a:xfrm>
            <a:off x="44450" y="6537960"/>
            <a:ext cx="639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>
                <a:ea typeface="ＭＳ Ｐゴシック" charset="-128"/>
              </a:rPr>
              <a:t>Source: </a:t>
            </a:r>
            <a:r>
              <a:rPr lang="en-US" sz="1200" dirty="0" smtClean="0">
                <a:ea typeface="ＭＳ Ｐゴシック" charset="-128"/>
              </a:rPr>
              <a:t>2013 Commonwealth </a:t>
            </a:r>
            <a:r>
              <a:rPr lang="en-US" sz="1200" dirty="0">
                <a:ea typeface="ＭＳ Ｐゴシック" charset="-128"/>
              </a:rPr>
              <a:t>Fund </a:t>
            </a:r>
            <a:r>
              <a:rPr lang="en-US" sz="1200" dirty="0" smtClean="0">
                <a:ea typeface="ＭＳ Ｐゴシック" charset="-128"/>
              </a:rPr>
              <a:t>International </a:t>
            </a:r>
            <a:r>
              <a:rPr lang="en-US" sz="1200" dirty="0">
                <a:ea typeface="ＭＳ Ｐゴシック" charset="-128"/>
              </a:rPr>
              <a:t>Health Policy Survey in Eleven Countries.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>
                <a:ea typeface="ＭＳ Ｐゴシック" charset="-128"/>
              </a:rPr>
              <a:t>Percent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01000" y="5340358"/>
            <a:ext cx="1143000" cy="603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" b="1" dirty="0" smtClean="0"/>
              <a:t>US Insured</a:t>
            </a:r>
            <a:endParaRPr lang="en-US" sz="1660" b="1" dirty="0"/>
          </a:p>
        </p:txBody>
      </p:sp>
    </p:spTree>
    <p:extLst>
      <p:ext uri="{BB962C8B-B14F-4D97-AF65-F5344CB8AC3E}">
        <p14:creationId xmlns:p14="http://schemas.microsoft.com/office/powerpoint/2010/main" val="123146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00D69764-AA8C-4C24-A18E-5B02B6B239F3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00354" name="Slide Number Placeholder 3"/>
          <p:cNvSpPr txBox="1">
            <a:spLocks noGrp="1"/>
          </p:cNvSpPr>
          <p:nvPr/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DA7188-202D-4F67-A498-9A24EBBBA348}" type="slidenum">
              <a:rPr lang="en-US" sz="1400"/>
              <a:pPr algn="r"/>
              <a:t>8</a:t>
            </a:fld>
            <a:endParaRPr lang="en-US" sz="1400"/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1440"/>
            <a:ext cx="9144000" cy="822960"/>
          </a:xfrm>
        </p:spPr>
        <p:txBody>
          <a:bodyPr anchor="t" anchorCtr="1"/>
          <a:lstStyle/>
          <a:p>
            <a:pPr eaLnBrk="1" hangingPunct="1"/>
            <a:r>
              <a:rPr lang="en-US" sz="2400" dirty="0" smtClean="0"/>
              <a:t>U.S. Adults’ Access and Cost Concerns,</a:t>
            </a:r>
            <a:br>
              <a:rPr lang="en-US" sz="2400" dirty="0" smtClean="0"/>
            </a:br>
            <a:r>
              <a:rPr lang="en-US" sz="2400" dirty="0" smtClean="0"/>
              <a:t>by Insurance Status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85117255"/>
              </p:ext>
            </p:extLst>
          </p:nvPr>
        </p:nvGraphicFramePr>
        <p:xfrm>
          <a:off x="44450" y="914400"/>
          <a:ext cx="902335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334000" y="590984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Percent</a:t>
            </a:r>
            <a:endParaRPr lang="en-US" sz="1600" b="1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4450" y="6537960"/>
            <a:ext cx="639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>
                <a:ea typeface="ＭＳ Ｐゴシック" charset="-128"/>
              </a:rPr>
              <a:t>Source: </a:t>
            </a:r>
            <a:r>
              <a:rPr lang="en-US" sz="1200" dirty="0" smtClean="0">
                <a:ea typeface="ＭＳ Ｐゴシック" charset="-128"/>
              </a:rPr>
              <a:t>2013 </a:t>
            </a:r>
            <a:r>
              <a:rPr lang="en-US" sz="1200" dirty="0">
                <a:ea typeface="ＭＳ Ｐゴシック" charset="-128"/>
              </a:rPr>
              <a:t>Commonwealth Fund International Health Policy Survey in Eleven Countries.</a:t>
            </a:r>
          </a:p>
        </p:txBody>
      </p:sp>
    </p:spTree>
    <p:extLst>
      <p:ext uri="{BB962C8B-B14F-4D97-AF65-F5344CB8AC3E}">
        <p14:creationId xmlns:p14="http://schemas.microsoft.com/office/powerpoint/2010/main" val="239746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99905B18-F133-4275-92F1-846D9F2D2AC9}" type="slidenum">
              <a:rPr lang="en-US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453982"/>
              </p:ext>
            </p:extLst>
          </p:nvPr>
        </p:nvGraphicFramePr>
        <p:xfrm>
          <a:off x="203200" y="990600"/>
          <a:ext cx="8585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1440"/>
            <a:ext cx="9144000" cy="548640"/>
          </a:xfrm>
          <a:noFill/>
        </p:spPr>
        <p:txBody>
          <a:bodyPr anchor="t" anchorCtr="1"/>
          <a:lstStyle/>
          <a:p>
            <a:r>
              <a:rPr lang="en-US" sz="2400" dirty="0" smtClean="0"/>
              <a:t>Gaps in Dental Care</a:t>
            </a:r>
            <a:endParaRPr lang="en-US" sz="2000" i="1" dirty="0" smtClean="0"/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270647" y="762000"/>
            <a:ext cx="113453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 smtClean="0"/>
              <a:t>Percent</a:t>
            </a:r>
            <a:endParaRPr lang="en-US" sz="1600" b="1" i="1" dirty="0"/>
          </a:p>
        </p:txBody>
      </p:sp>
      <p:sp>
        <p:nvSpPr>
          <p:cNvPr id="125973" name="Rectangle 72"/>
          <p:cNvSpPr>
            <a:spLocks noChangeArrowheads="1"/>
          </p:cNvSpPr>
          <p:nvPr/>
        </p:nvSpPr>
        <p:spPr bwMode="auto">
          <a:xfrm>
            <a:off x="44450" y="6537960"/>
            <a:ext cx="639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>
                <a:ea typeface="ＭＳ Ｐゴシック" charset="-128"/>
              </a:rPr>
              <a:t>Source: </a:t>
            </a:r>
            <a:r>
              <a:rPr lang="en-US" sz="1200" dirty="0" smtClean="0">
                <a:ea typeface="ＭＳ Ｐゴシック" charset="-128"/>
              </a:rPr>
              <a:t>2013 </a:t>
            </a:r>
            <a:r>
              <a:rPr lang="en-US" sz="1200" dirty="0">
                <a:ea typeface="ＭＳ Ｐゴシック" charset="-128"/>
              </a:rPr>
              <a:t>Commonwealth Fund International Health Policy Survey in Eleven Countries.</a:t>
            </a:r>
          </a:p>
        </p:txBody>
      </p:sp>
    </p:spTree>
    <p:extLst>
      <p:ext uri="{BB962C8B-B14F-4D97-AF65-F5344CB8AC3E}">
        <p14:creationId xmlns:p14="http://schemas.microsoft.com/office/powerpoint/2010/main" val="847255215"/>
      </p:ext>
    </p:extLst>
  </p:cSld>
  <p:clrMapOvr>
    <a:masterClrMapping/>
  </p:clrMapOvr>
</p:sld>
</file>

<file path=ppt/theme/theme1.xml><?xml version="1.0" encoding="utf-8"?>
<a:theme xmlns:a="http://schemas.openxmlformats.org/drawingml/2006/main" name="2013 IHP Survey_Symposium DRAFT 10-31-13">
  <a:themeElements>
    <a:clrScheme name="2010 Pennyhill Park Chartpack 7-12-10 (5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10 Pennyhill Park Chartpack 7-12-10 (5)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10 Pennyhill Park Chartpack 7-12-10 (5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Pennyhill Park Chartpack 7-12-10 (5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Pennyhill Park Chartpack 7-12-10 (5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Pennyhill Park Chartpack 7-12-10 (5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Pennyhill Park Chartpack 7-12-10 (5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Pennyhill Park Chartpack 7-12-10 (5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Pennyhill Park Chartpack 7-12-10 (5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Pennyhill Park Chartpack 7-12-10 (5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Pennyhill Park Chartpack 7-12-10 (5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Pennyhill Park Chartpack 7-12-10 (5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Pennyhill Park Chartpack 7-12-10 (5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Pennyhill Park Chartpack 7-12-10 (5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choen IHP Survey Chartpack 2011">
  <a:themeElements>
    <a:clrScheme name="IHP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HP Presentatio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HP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P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P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P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P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P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3">
        <a:dk1>
          <a:srgbClr val="808080"/>
        </a:dk1>
        <a:lt1>
          <a:srgbClr val="FFFFFF"/>
        </a:lt1>
        <a:dk2>
          <a:srgbClr val="0000FF"/>
        </a:dk2>
        <a:lt2>
          <a:srgbClr val="000000"/>
        </a:lt2>
        <a:accent1>
          <a:srgbClr val="BBE0E3"/>
        </a:accent1>
        <a:accent2>
          <a:srgbClr val="333399"/>
        </a:accent2>
        <a:accent3>
          <a:srgbClr val="AAAA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4">
        <a:dk1>
          <a:srgbClr val="808080"/>
        </a:dk1>
        <a:lt1>
          <a:srgbClr val="FFFFFF"/>
        </a:lt1>
        <a:dk2>
          <a:srgbClr val="0000FF"/>
        </a:dk2>
        <a:lt2>
          <a:srgbClr val="FFF901"/>
        </a:lt2>
        <a:accent1>
          <a:srgbClr val="BBE0E3"/>
        </a:accent1>
        <a:accent2>
          <a:srgbClr val="333399"/>
        </a:accent2>
        <a:accent3>
          <a:srgbClr val="AAAA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5">
        <a:dk1>
          <a:srgbClr val="808080"/>
        </a:dk1>
        <a:lt1>
          <a:srgbClr val="FFFFFF"/>
        </a:lt1>
        <a:dk2>
          <a:srgbClr val="0000FF"/>
        </a:dk2>
        <a:lt2>
          <a:srgbClr val="FFF901"/>
        </a:lt2>
        <a:accent1>
          <a:srgbClr val="BBE0E3"/>
        </a:accent1>
        <a:accent2>
          <a:srgbClr val="F80000"/>
        </a:accent2>
        <a:accent3>
          <a:srgbClr val="AAAAFF"/>
        </a:accent3>
        <a:accent4>
          <a:srgbClr val="DADADA"/>
        </a:accent4>
        <a:accent5>
          <a:srgbClr val="DAEDEF"/>
        </a:accent5>
        <a:accent6>
          <a:srgbClr val="E10000"/>
        </a:accent6>
        <a:hlink>
          <a:srgbClr val="00FFFF"/>
        </a:hlink>
        <a:folHlink>
          <a:srgbClr val="66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6">
        <a:dk1>
          <a:srgbClr val="808080"/>
        </a:dk1>
        <a:lt1>
          <a:srgbClr val="FFFFFF"/>
        </a:lt1>
        <a:dk2>
          <a:srgbClr val="0000FF"/>
        </a:dk2>
        <a:lt2>
          <a:srgbClr val="FFF901"/>
        </a:lt2>
        <a:accent1>
          <a:srgbClr val="FFFFFF"/>
        </a:accent1>
        <a:accent2>
          <a:srgbClr val="F80000"/>
        </a:accent2>
        <a:accent3>
          <a:srgbClr val="AAAAFF"/>
        </a:accent3>
        <a:accent4>
          <a:srgbClr val="DADADA"/>
        </a:accent4>
        <a:accent5>
          <a:srgbClr val="FFFFFF"/>
        </a:accent5>
        <a:accent6>
          <a:srgbClr val="E10000"/>
        </a:accent6>
        <a:hlink>
          <a:srgbClr val="33CCCC"/>
        </a:hlink>
        <a:folHlink>
          <a:srgbClr val="6666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 IHP Survey_Symposium DRAFT 10-31-13</Template>
  <TotalTime>634</TotalTime>
  <Words>954</Words>
  <Application>Microsoft Office PowerPoint</Application>
  <PresentationFormat>On-screen Show (4:3)</PresentationFormat>
  <Paragraphs>206</Paragraphs>
  <Slides>21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2013 IHP Survey_Symposium DRAFT 10-31-13</vt:lpstr>
      <vt:lpstr>1_Schoen IHP Survey Chartpack 2011</vt:lpstr>
      <vt:lpstr>Learning by Comparing: Experiences of Adults in Eleven Countries   Findings from the Commonwealth Fund 2013 International Health Policy Survey and Health Affairs article, Dec. 2013  </vt:lpstr>
      <vt:lpstr>Key National Insurance Design and  Cost-Sharing Policies, 2013</vt:lpstr>
      <vt:lpstr>Health Spending per Capita, 2011 Adjusted for Differences in Cost of Living</vt:lpstr>
      <vt:lpstr>Key Findings</vt:lpstr>
      <vt:lpstr>Cost-Related Access Barriers in the Past Year</vt:lpstr>
      <vt:lpstr>Serious Problems Paying or Unable to Pay Medical Bills in the Past Year</vt:lpstr>
      <vt:lpstr>Spent $1,000 or More Out-of-Pocket on Medical Care in the Past Year</vt:lpstr>
      <vt:lpstr>U.S. Adults’ Access and Cost Concerns, by Insurance Status</vt:lpstr>
      <vt:lpstr>Gaps in Dental Care</vt:lpstr>
      <vt:lpstr>Access   Primary Care, Emergency Department Use, and Specialist Care</vt:lpstr>
      <vt:lpstr>Access to Doctor or Nurse When Sick or Needed Care</vt:lpstr>
      <vt:lpstr>When Calling Regular Doctor or Practice with a Question,  Always or Often Hear Back on the Same Day</vt:lpstr>
      <vt:lpstr>Access to After-Hours Care</vt:lpstr>
      <vt:lpstr>Used the Emergency Department in Past Two Years</vt:lpstr>
      <vt:lpstr>Wait Times for Specialist Appointment</vt:lpstr>
      <vt:lpstr>Insurance Complexity</vt:lpstr>
      <vt:lpstr>Spending on Health Insurance Administration per Capita, 2011 Adjusted for Differences in Cost of Living</vt:lpstr>
      <vt:lpstr>Insurance Complexity and Restrictions Create Concerns  for Patients and Doctors</vt:lpstr>
      <vt:lpstr>Overall Views of Health Care System, 2013</vt:lpstr>
      <vt:lpstr>Insights from Global and Domestic Perspectives</vt:lpstr>
      <vt:lpstr>2013 International Health Policy Survey: Description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Commonwealth Fund  2013 International Health Policy Survey  in Eleven Countries</dc:title>
  <dc:creator>David Squires</dc:creator>
  <cp:lastModifiedBy>Gabrielle Wuolo</cp:lastModifiedBy>
  <cp:revision>40</cp:revision>
  <cp:lastPrinted>2014-01-28T14:45:26Z</cp:lastPrinted>
  <dcterms:created xsi:type="dcterms:W3CDTF">2013-10-31T14:46:15Z</dcterms:created>
  <dcterms:modified xsi:type="dcterms:W3CDTF">2014-05-05T17:49:50Z</dcterms:modified>
</cp:coreProperties>
</file>