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4"/>
  </p:sldMasterIdLst>
  <p:notesMasterIdLst>
    <p:notesMasterId r:id="rId16"/>
  </p:notesMasterIdLst>
  <p:handoutMasterIdLst>
    <p:handoutMasterId r:id="rId17"/>
  </p:handoutMasterIdLst>
  <p:sldIdLst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custShowLst>
    <p:custShow name="Custom Show 1" id="0">
      <p:sldLst/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icia Shoemaker" initials="AS" lastIdx="1" clrIdx="0"/>
  <p:cmAuthor id="1" name="hdorsett" initials="h" lastIdx="9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777777"/>
    <a:srgbClr val="808080"/>
    <a:srgbClr val="969696"/>
    <a:srgbClr val="B2B2B2"/>
    <a:srgbClr val="C0C0C0"/>
    <a:srgbClr val="DDDDDD"/>
    <a:srgbClr val="EAEAEA"/>
    <a:srgbClr val="F8F8F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36" autoAdjust="0"/>
    <p:restoredTop sz="94328" autoAdjust="0"/>
  </p:normalViewPr>
  <p:slideViewPr>
    <p:cSldViewPr snapToGrid="0">
      <p:cViewPr>
        <p:scale>
          <a:sx n="70" d="100"/>
          <a:sy n="70" d="100"/>
        </p:scale>
        <p:origin x="-816" y="134"/>
      </p:cViewPr>
      <p:guideLst>
        <p:guide orient="horz" pos="2784"/>
        <p:guide pos="115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D58777-8891-4008-A92E-7E2408734E1E}" type="doc">
      <dgm:prSet loTypeId="urn:microsoft.com/office/officeart/2005/8/layout/hList3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45031FA6-E50C-475D-8042-CF51B3E30782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tx1"/>
              </a:solidFill>
            </a:rPr>
            <a:t>Accountable Care Core Components</a:t>
          </a:r>
          <a:endParaRPr lang="en-US" sz="2000" b="1" dirty="0">
            <a:solidFill>
              <a:schemeClr val="tx1"/>
            </a:solidFill>
          </a:endParaRPr>
        </a:p>
      </dgm:t>
    </dgm:pt>
    <dgm:pt modelId="{0E822B72-B50B-4444-930E-392E2F7C8372}" type="parTrans" cxnId="{37B8726E-B59E-4FB6-8D42-4F9CCC7763E8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93A527A8-8C4F-4F4E-9FA6-955B729ADC7D}" type="sibTrans" cxnId="{37B8726E-B59E-4FB6-8D42-4F9CCC7763E8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4A512E27-8F60-4A2F-B4AF-5FF919A66FAB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People Centered Foundation</a:t>
          </a:r>
          <a:endParaRPr lang="en-US" b="1" dirty="0">
            <a:solidFill>
              <a:schemeClr val="tx1"/>
            </a:solidFill>
          </a:endParaRPr>
        </a:p>
      </dgm:t>
    </dgm:pt>
    <dgm:pt modelId="{67198D62-FA70-4754-A7F4-F77295236D8E}" type="parTrans" cxnId="{55026307-3F1F-4DED-97C6-65ED653B4D03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B24A425C-D1BD-4EF1-A960-DAE9A1C192FC}" type="sibTrans" cxnId="{55026307-3F1F-4DED-97C6-65ED653B4D03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C05508B7-AEC3-4760-A751-E40396B89BE5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Health Home</a:t>
          </a:r>
          <a:endParaRPr lang="en-US" b="1" dirty="0">
            <a:solidFill>
              <a:schemeClr val="tx1"/>
            </a:solidFill>
          </a:endParaRPr>
        </a:p>
      </dgm:t>
    </dgm:pt>
    <dgm:pt modelId="{CEEB6F9A-D152-4A9C-8A7D-3D55B6C2B69A}" type="parTrans" cxnId="{02925EF6-7AD1-442A-9E2A-E8632D57AB3E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08412DD6-5F48-4CE5-B63D-BB891B11651D}" type="sibTrans" cxnId="{02925EF6-7AD1-442A-9E2A-E8632D57AB3E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EB22FD98-615E-4002-A397-E48460243EFC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ACO Leadership</a:t>
          </a:r>
          <a:endParaRPr lang="en-US" b="1" dirty="0">
            <a:solidFill>
              <a:schemeClr val="tx1"/>
            </a:solidFill>
          </a:endParaRPr>
        </a:p>
      </dgm:t>
    </dgm:pt>
    <dgm:pt modelId="{0A573328-6273-49C2-896A-9BC163FC4DAD}" type="parTrans" cxnId="{A0B43F64-4B09-4D36-81B5-B9AA7B3695E3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8294E6D1-0CA3-44F7-B92D-3286CAD496F4}" type="sibTrans" cxnId="{A0B43F64-4B09-4D36-81B5-B9AA7B3695E3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AB595C64-A561-4A0F-B8B0-98B25395D8AD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High Value Network</a:t>
          </a:r>
          <a:endParaRPr lang="en-US" b="1" dirty="0">
            <a:solidFill>
              <a:schemeClr val="tx1"/>
            </a:solidFill>
          </a:endParaRPr>
        </a:p>
      </dgm:t>
    </dgm:pt>
    <dgm:pt modelId="{3966CC30-693A-4A0C-ACB2-7AEC747BB976}" type="parTrans" cxnId="{BCE6D05A-2FDC-42D9-A945-6522A72323FA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E6D9945D-61D8-4C2D-98BD-5BFACDBC45AA}" type="sibTrans" cxnId="{BCE6D05A-2FDC-42D9-A945-6522A72323FA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9C6747A9-EE70-4F04-B1AE-0B216AE93113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Population Health Data Management</a:t>
          </a:r>
          <a:endParaRPr lang="en-US" b="1" dirty="0">
            <a:solidFill>
              <a:schemeClr val="tx1"/>
            </a:solidFill>
          </a:endParaRPr>
        </a:p>
      </dgm:t>
    </dgm:pt>
    <dgm:pt modelId="{E2DCDA0F-257E-4DD0-B48B-F26E27CF8C86}" type="parTrans" cxnId="{B0B70736-87F5-4900-9BDE-C20EED1D4B17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F15E260D-0EEB-462E-A258-19FB64540B84}" type="sibTrans" cxnId="{B0B70736-87F5-4900-9BDE-C20EED1D4B17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EC64E6E1-E08F-49FA-8C49-4423DD6C1977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Payor Partnerships</a:t>
          </a:r>
          <a:endParaRPr lang="en-US" b="1" dirty="0">
            <a:solidFill>
              <a:schemeClr val="tx1"/>
            </a:solidFill>
          </a:endParaRPr>
        </a:p>
      </dgm:t>
    </dgm:pt>
    <dgm:pt modelId="{D38C7173-5183-4072-973C-D3A65EB2DC48}" type="parTrans" cxnId="{77D434CB-045D-4C23-979D-98F25F15EC33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29390271-AC3C-4EE8-B4E1-6DA95A0BFCC0}" type="sibTrans" cxnId="{77D434CB-045D-4C23-979D-98F25F15EC33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E476EFA1-A6F2-4B3E-A86E-BB9DEE235F7B}">
      <dgm:prSet phldrT="[Text]"/>
      <dgm:spPr/>
      <dgm:t>
        <a:bodyPr/>
        <a:lstStyle/>
        <a:p>
          <a:endParaRPr lang="en-US" b="1" dirty="0">
            <a:solidFill>
              <a:schemeClr val="tx1"/>
            </a:solidFill>
          </a:endParaRPr>
        </a:p>
      </dgm:t>
    </dgm:pt>
    <dgm:pt modelId="{511216F6-5F59-475C-9B01-1DD381464A96}" type="parTrans" cxnId="{AD6D0D35-A376-41AA-95BF-3D0D99B3BD69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FB13AE46-9026-4318-A159-282AE2839EC5}" type="sibTrans" cxnId="{AD6D0D35-A376-41AA-95BF-3D0D99B3BD69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784705FF-902D-4B92-AAB0-6C0B22BE405C}" type="pres">
      <dgm:prSet presAssocID="{D9D58777-8891-4008-A92E-7E2408734E1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5822F24-F2BC-48E8-9B1B-DCFE73F1ACBB}" type="pres">
      <dgm:prSet presAssocID="{45031FA6-E50C-475D-8042-CF51B3E30782}" presName="roof" presStyleLbl="dkBgShp" presStyleIdx="0" presStyleCnt="2" custScaleY="64605"/>
      <dgm:spPr/>
      <dgm:t>
        <a:bodyPr/>
        <a:lstStyle/>
        <a:p>
          <a:endParaRPr lang="en-US"/>
        </a:p>
      </dgm:t>
    </dgm:pt>
    <dgm:pt modelId="{7475CC38-2F65-4381-B76B-BFBFF684A3EF}" type="pres">
      <dgm:prSet presAssocID="{45031FA6-E50C-475D-8042-CF51B3E30782}" presName="pillars" presStyleCnt="0"/>
      <dgm:spPr/>
    </dgm:pt>
    <dgm:pt modelId="{B3C0BE94-26DA-48D6-8628-5068D02EDB6F}" type="pres">
      <dgm:prSet presAssocID="{45031FA6-E50C-475D-8042-CF51B3E30782}" presName="pillar1" presStyleLbl="node1" presStyleIdx="0" presStyleCnt="6" custLinFactNeighborY="-68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04FF1F-1D84-4DEF-B241-68584203DA65}" type="pres">
      <dgm:prSet presAssocID="{C05508B7-AEC3-4760-A751-E40396B89BE5}" presName="pillarX" presStyleLbl="node1" presStyleIdx="1" presStyleCnt="6" custLinFactNeighborY="-68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8A04BA-85B0-402D-BC0F-5D1C18B2C565}" type="pres">
      <dgm:prSet presAssocID="{AB595C64-A561-4A0F-B8B0-98B25395D8AD}" presName="pillarX" presStyleLbl="node1" presStyleIdx="2" presStyleCnt="6" custLinFactNeighborY="-68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358A12-1B98-480D-A248-A4DB6B5BACFB}" type="pres">
      <dgm:prSet presAssocID="{9C6747A9-EE70-4F04-B1AE-0B216AE93113}" presName="pillarX" presStyleLbl="node1" presStyleIdx="3" presStyleCnt="6" custLinFactNeighborY="-68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650B8A-E747-46E9-B634-553A31AE70CF}" type="pres">
      <dgm:prSet presAssocID="{EB22FD98-615E-4002-A397-E48460243EFC}" presName="pillarX" presStyleLbl="node1" presStyleIdx="4" presStyleCnt="6" custLinFactNeighborY="-68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AD394F-738F-41EB-96EE-0D6663775AB5}" type="pres">
      <dgm:prSet presAssocID="{EC64E6E1-E08F-49FA-8C49-4423DD6C1977}" presName="pillarX" presStyleLbl="node1" presStyleIdx="5" presStyleCnt="6" custLinFactNeighborY="-68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C2E135-0D2B-43E5-8E7A-524C318AB43E}" type="pres">
      <dgm:prSet presAssocID="{45031FA6-E50C-475D-8042-CF51B3E30782}" presName="base" presStyleLbl="dkBgShp" presStyleIdx="1" presStyleCnt="2" custScaleY="199786" custLinFactNeighborX="520"/>
      <dgm:spPr/>
    </dgm:pt>
  </dgm:ptLst>
  <dgm:cxnLst>
    <dgm:cxn modelId="{89180BFD-5313-4E53-B6B5-AED509A81A12}" type="presOf" srcId="{AB595C64-A561-4A0F-B8B0-98B25395D8AD}" destId="{FD8A04BA-85B0-402D-BC0F-5D1C18B2C565}" srcOrd="0" destOrd="0" presId="urn:microsoft.com/office/officeart/2005/8/layout/hList3"/>
    <dgm:cxn modelId="{37B8726E-B59E-4FB6-8D42-4F9CCC7763E8}" srcId="{D9D58777-8891-4008-A92E-7E2408734E1E}" destId="{45031FA6-E50C-475D-8042-CF51B3E30782}" srcOrd="0" destOrd="0" parTransId="{0E822B72-B50B-4444-930E-392E2F7C8372}" sibTransId="{93A527A8-8C4F-4F4E-9FA6-955B729ADC7D}"/>
    <dgm:cxn modelId="{6A16F6B9-C7F1-49F6-8C6C-12337B58EB4F}" type="presOf" srcId="{C05508B7-AEC3-4760-A751-E40396B89BE5}" destId="{B604FF1F-1D84-4DEF-B241-68584203DA65}" srcOrd="0" destOrd="0" presId="urn:microsoft.com/office/officeart/2005/8/layout/hList3"/>
    <dgm:cxn modelId="{B0B70736-87F5-4900-9BDE-C20EED1D4B17}" srcId="{45031FA6-E50C-475D-8042-CF51B3E30782}" destId="{9C6747A9-EE70-4F04-B1AE-0B216AE93113}" srcOrd="3" destOrd="0" parTransId="{E2DCDA0F-257E-4DD0-B48B-F26E27CF8C86}" sibTransId="{F15E260D-0EEB-462E-A258-19FB64540B84}"/>
    <dgm:cxn modelId="{EEC87A72-66BC-48B9-AC0D-8A9E73B9A7E5}" type="presOf" srcId="{9C6747A9-EE70-4F04-B1AE-0B216AE93113}" destId="{64358A12-1B98-480D-A248-A4DB6B5BACFB}" srcOrd="0" destOrd="0" presId="urn:microsoft.com/office/officeart/2005/8/layout/hList3"/>
    <dgm:cxn modelId="{94C82D3A-15D4-4517-A64B-730D81EA83CD}" type="presOf" srcId="{45031FA6-E50C-475D-8042-CF51B3E30782}" destId="{95822F24-F2BC-48E8-9B1B-DCFE73F1ACBB}" srcOrd="0" destOrd="0" presId="urn:microsoft.com/office/officeart/2005/8/layout/hList3"/>
    <dgm:cxn modelId="{A0B43F64-4B09-4D36-81B5-B9AA7B3695E3}" srcId="{45031FA6-E50C-475D-8042-CF51B3E30782}" destId="{EB22FD98-615E-4002-A397-E48460243EFC}" srcOrd="4" destOrd="0" parTransId="{0A573328-6273-49C2-896A-9BC163FC4DAD}" sibTransId="{8294E6D1-0CA3-44F7-B92D-3286CAD496F4}"/>
    <dgm:cxn modelId="{24A3C302-808B-4678-A95E-D0486AB0E555}" type="presOf" srcId="{EC64E6E1-E08F-49FA-8C49-4423DD6C1977}" destId="{84AD394F-738F-41EB-96EE-0D6663775AB5}" srcOrd="0" destOrd="0" presId="urn:microsoft.com/office/officeart/2005/8/layout/hList3"/>
    <dgm:cxn modelId="{44E7FDBE-7539-4EDA-AEAC-8CC09DE5A92F}" type="presOf" srcId="{D9D58777-8891-4008-A92E-7E2408734E1E}" destId="{784705FF-902D-4B92-AAB0-6C0B22BE405C}" srcOrd="0" destOrd="0" presId="urn:microsoft.com/office/officeart/2005/8/layout/hList3"/>
    <dgm:cxn modelId="{02925EF6-7AD1-442A-9E2A-E8632D57AB3E}" srcId="{45031FA6-E50C-475D-8042-CF51B3E30782}" destId="{C05508B7-AEC3-4760-A751-E40396B89BE5}" srcOrd="1" destOrd="0" parTransId="{CEEB6F9A-D152-4A9C-8A7D-3D55B6C2B69A}" sibTransId="{08412DD6-5F48-4CE5-B63D-BB891B11651D}"/>
    <dgm:cxn modelId="{AD6D0D35-A376-41AA-95BF-3D0D99B3BD69}" srcId="{D9D58777-8891-4008-A92E-7E2408734E1E}" destId="{E476EFA1-A6F2-4B3E-A86E-BB9DEE235F7B}" srcOrd="1" destOrd="0" parTransId="{511216F6-5F59-475C-9B01-1DD381464A96}" sibTransId="{FB13AE46-9026-4318-A159-282AE2839EC5}"/>
    <dgm:cxn modelId="{51AD23E8-4ADB-41C5-B94F-A0679096D50B}" type="presOf" srcId="{4A512E27-8F60-4A2F-B4AF-5FF919A66FAB}" destId="{B3C0BE94-26DA-48D6-8628-5068D02EDB6F}" srcOrd="0" destOrd="0" presId="urn:microsoft.com/office/officeart/2005/8/layout/hList3"/>
    <dgm:cxn modelId="{BCE6D05A-2FDC-42D9-A945-6522A72323FA}" srcId="{45031FA6-E50C-475D-8042-CF51B3E30782}" destId="{AB595C64-A561-4A0F-B8B0-98B25395D8AD}" srcOrd="2" destOrd="0" parTransId="{3966CC30-693A-4A0C-ACB2-7AEC747BB976}" sibTransId="{E6D9945D-61D8-4C2D-98BD-5BFACDBC45AA}"/>
    <dgm:cxn modelId="{77D434CB-045D-4C23-979D-98F25F15EC33}" srcId="{45031FA6-E50C-475D-8042-CF51B3E30782}" destId="{EC64E6E1-E08F-49FA-8C49-4423DD6C1977}" srcOrd="5" destOrd="0" parTransId="{D38C7173-5183-4072-973C-D3A65EB2DC48}" sibTransId="{29390271-AC3C-4EE8-B4E1-6DA95A0BFCC0}"/>
    <dgm:cxn modelId="{55026307-3F1F-4DED-97C6-65ED653B4D03}" srcId="{45031FA6-E50C-475D-8042-CF51B3E30782}" destId="{4A512E27-8F60-4A2F-B4AF-5FF919A66FAB}" srcOrd="0" destOrd="0" parTransId="{67198D62-FA70-4754-A7F4-F77295236D8E}" sibTransId="{B24A425C-D1BD-4EF1-A960-DAE9A1C192FC}"/>
    <dgm:cxn modelId="{0B6DDC03-9228-458F-B090-22FEE6B111E0}" type="presOf" srcId="{EB22FD98-615E-4002-A397-E48460243EFC}" destId="{52650B8A-E747-46E9-B634-553A31AE70CF}" srcOrd="0" destOrd="0" presId="urn:microsoft.com/office/officeart/2005/8/layout/hList3"/>
    <dgm:cxn modelId="{4200DD3C-6D77-43F3-84FD-602AFC6DF665}" type="presParOf" srcId="{784705FF-902D-4B92-AAB0-6C0B22BE405C}" destId="{95822F24-F2BC-48E8-9B1B-DCFE73F1ACBB}" srcOrd="0" destOrd="0" presId="urn:microsoft.com/office/officeart/2005/8/layout/hList3"/>
    <dgm:cxn modelId="{BA1E1C93-462D-47CF-A0FC-DA660349E245}" type="presParOf" srcId="{784705FF-902D-4B92-AAB0-6C0B22BE405C}" destId="{7475CC38-2F65-4381-B76B-BFBFF684A3EF}" srcOrd="1" destOrd="0" presId="urn:microsoft.com/office/officeart/2005/8/layout/hList3"/>
    <dgm:cxn modelId="{11C82798-0740-4BF5-9494-C5797926CF9F}" type="presParOf" srcId="{7475CC38-2F65-4381-B76B-BFBFF684A3EF}" destId="{B3C0BE94-26DA-48D6-8628-5068D02EDB6F}" srcOrd="0" destOrd="0" presId="urn:microsoft.com/office/officeart/2005/8/layout/hList3"/>
    <dgm:cxn modelId="{2D73734A-CBCF-4CD7-A43E-2B7098535246}" type="presParOf" srcId="{7475CC38-2F65-4381-B76B-BFBFF684A3EF}" destId="{B604FF1F-1D84-4DEF-B241-68584203DA65}" srcOrd="1" destOrd="0" presId="urn:microsoft.com/office/officeart/2005/8/layout/hList3"/>
    <dgm:cxn modelId="{A6272DA8-105E-4575-8FE1-25D20AECF477}" type="presParOf" srcId="{7475CC38-2F65-4381-B76B-BFBFF684A3EF}" destId="{FD8A04BA-85B0-402D-BC0F-5D1C18B2C565}" srcOrd="2" destOrd="0" presId="urn:microsoft.com/office/officeart/2005/8/layout/hList3"/>
    <dgm:cxn modelId="{17462336-E962-4025-B8EB-FFBC09B779E4}" type="presParOf" srcId="{7475CC38-2F65-4381-B76B-BFBFF684A3EF}" destId="{64358A12-1B98-480D-A248-A4DB6B5BACFB}" srcOrd="3" destOrd="0" presId="urn:microsoft.com/office/officeart/2005/8/layout/hList3"/>
    <dgm:cxn modelId="{3A1BF98D-3B3E-4C5B-AD2D-7C07B4F1ACCB}" type="presParOf" srcId="{7475CC38-2F65-4381-B76B-BFBFF684A3EF}" destId="{52650B8A-E747-46E9-B634-553A31AE70CF}" srcOrd="4" destOrd="0" presId="urn:microsoft.com/office/officeart/2005/8/layout/hList3"/>
    <dgm:cxn modelId="{E1B74022-6FB8-4CB0-B588-D5932F473362}" type="presParOf" srcId="{7475CC38-2F65-4381-B76B-BFBFF684A3EF}" destId="{84AD394F-738F-41EB-96EE-0D6663775AB5}" srcOrd="5" destOrd="0" presId="urn:microsoft.com/office/officeart/2005/8/layout/hList3"/>
    <dgm:cxn modelId="{98224867-8C99-4CF4-8FD9-D8012078FCF2}" type="presParOf" srcId="{784705FF-902D-4B92-AAB0-6C0B22BE405C}" destId="{A0C2E135-0D2B-43E5-8E7A-524C318AB43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822F24-F2BC-48E8-9B1B-DCFE73F1ACBB}">
      <dsp:nvSpPr>
        <dsp:cNvPr id="0" name=""/>
        <dsp:cNvSpPr/>
      </dsp:nvSpPr>
      <dsp:spPr>
        <a:xfrm>
          <a:off x="0" y="18840"/>
          <a:ext cx="8515350" cy="401998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Accountable Care Core Components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0" y="18840"/>
        <a:ext cx="8515350" cy="401998"/>
      </dsp:txXfrm>
    </dsp:sp>
    <dsp:sp modelId="{B3C0BE94-26DA-48D6-8628-5068D02EDB6F}">
      <dsp:nvSpPr>
        <dsp:cNvPr id="0" name=""/>
        <dsp:cNvSpPr/>
      </dsp:nvSpPr>
      <dsp:spPr>
        <a:xfrm>
          <a:off x="4157" y="441268"/>
          <a:ext cx="1417839" cy="130670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People Centered Foundation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4157" y="441268"/>
        <a:ext cx="1417839" cy="1306705"/>
      </dsp:txXfrm>
    </dsp:sp>
    <dsp:sp modelId="{B604FF1F-1D84-4DEF-B241-68584203DA65}">
      <dsp:nvSpPr>
        <dsp:cNvPr id="0" name=""/>
        <dsp:cNvSpPr/>
      </dsp:nvSpPr>
      <dsp:spPr>
        <a:xfrm>
          <a:off x="1421996" y="441268"/>
          <a:ext cx="1417839" cy="130670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Health Home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1421996" y="441268"/>
        <a:ext cx="1417839" cy="1306705"/>
      </dsp:txXfrm>
    </dsp:sp>
    <dsp:sp modelId="{FD8A04BA-85B0-402D-BC0F-5D1C18B2C565}">
      <dsp:nvSpPr>
        <dsp:cNvPr id="0" name=""/>
        <dsp:cNvSpPr/>
      </dsp:nvSpPr>
      <dsp:spPr>
        <a:xfrm>
          <a:off x="2839835" y="441268"/>
          <a:ext cx="1417839" cy="130670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High Value Network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2839835" y="441268"/>
        <a:ext cx="1417839" cy="1306705"/>
      </dsp:txXfrm>
    </dsp:sp>
    <dsp:sp modelId="{64358A12-1B98-480D-A248-A4DB6B5BACFB}">
      <dsp:nvSpPr>
        <dsp:cNvPr id="0" name=""/>
        <dsp:cNvSpPr/>
      </dsp:nvSpPr>
      <dsp:spPr>
        <a:xfrm>
          <a:off x="4257675" y="441268"/>
          <a:ext cx="1417839" cy="130670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Population Health Data Management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4257675" y="441268"/>
        <a:ext cx="1417839" cy="1306705"/>
      </dsp:txXfrm>
    </dsp:sp>
    <dsp:sp modelId="{52650B8A-E747-46E9-B634-553A31AE70CF}">
      <dsp:nvSpPr>
        <dsp:cNvPr id="0" name=""/>
        <dsp:cNvSpPr/>
      </dsp:nvSpPr>
      <dsp:spPr>
        <a:xfrm>
          <a:off x="5675514" y="441268"/>
          <a:ext cx="1417839" cy="130670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ACO Leadership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5675514" y="441268"/>
        <a:ext cx="1417839" cy="1306705"/>
      </dsp:txXfrm>
    </dsp:sp>
    <dsp:sp modelId="{84AD394F-738F-41EB-96EE-0D6663775AB5}">
      <dsp:nvSpPr>
        <dsp:cNvPr id="0" name=""/>
        <dsp:cNvSpPr/>
      </dsp:nvSpPr>
      <dsp:spPr>
        <a:xfrm>
          <a:off x="7093353" y="441268"/>
          <a:ext cx="1417839" cy="130670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Payor Partnerships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7093353" y="441268"/>
        <a:ext cx="1417839" cy="1306705"/>
      </dsp:txXfrm>
    </dsp:sp>
    <dsp:sp modelId="{A0C2E135-0D2B-43E5-8E7A-524C318AB43E}">
      <dsp:nvSpPr>
        <dsp:cNvPr id="0" name=""/>
        <dsp:cNvSpPr/>
      </dsp:nvSpPr>
      <dsp:spPr>
        <a:xfrm>
          <a:off x="0" y="1765226"/>
          <a:ext cx="8515350" cy="290068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5BE606-4719-BF4E-A202-EF396FB30C9A}" type="datetimeFigureOut">
              <a:rPr lang="en-US" smtClean="0"/>
              <a:t>3/14/2013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D5B8AA-B828-8B45-B7CB-72A5A9E2E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360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247415-A969-41FA-8691-50A4F77DBB42}" type="datetimeFigureOut">
              <a:rPr lang="en-US" smtClean="0"/>
              <a:t>3/14/2013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7EC273-9B33-4342-8ADC-15B9188AB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446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2C5CB6-9FA9-4688-B2F8-9CE148B491D6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1</a:t>
            </a:fld>
            <a:endParaRPr lang="en-US" dirty="0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D3CA82-9BBF-4114-908E-C1D3A1E0E5C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92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are building blocks</a:t>
            </a:r>
          </a:p>
          <a:p>
            <a:pPr lvl="1"/>
            <a:r>
              <a:rPr lang="en-US" dirty="0" smtClean="0"/>
              <a:t>Triple Aim</a:t>
            </a:r>
          </a:p>
          <a:p>
            <a:pPr lvl="1"/>
            <a:r>
              <a:rPr lang="en-US" dirty="0" smtClean="0"/>
              <a:t>ACO Model Components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2AA735-F0DB-4C13-8FC1-15C4CFB0C937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F57AF0-37F6-4B15-9694-FF5D0AA1F58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F57AF0-37F6-4B15-9694-FF5D0AA1F58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04801" y="4343400"/>
            <a:ext cx="6248400" cy="4495800"/>
          </a:xfrm>
        </p:spPr>
        <p:txBody>
          <a:bodyPr>
            <a:noAutofit/>
          </a:bodyPr>
          <a:lstStyle/>
          <a:p>
            <a:pPr marL="172192" indent="-172192">
              <a:buFont typeface="Arial" pitchFamily="34" charset="0"/>
              <a:buChar char="•"/>
            </a:pPr>
            <a:r>
              <a:rPr lang="en-US" sz="1600" dirty="0"/>
              <a:t>Beyond our conceptual ACO model, we have developed a Capabilities Framework.</a:t>
            </a:r>
          </a:p>
          <a:p>
            <a:pPr marL="172192" indent="-172192">
              <a:buFont typeface="Arial" pitchFamily="34" charset="0"/>
              <a:buChar char="•"/>
            </a:pPr>
            <a:r>
              <a:rPr lang="en-US" sz="1600" dirty="0"/>
              <a:t>The Capabilities Framework serves to inventory all the Capabilities and Operating Activities </a:t>
            </a:r>
          </a:p>
          <a:p>
            <a:pPr marL="172192" indent="-172192">
              <a:buFont typeface="Arial" pitchFamily="34" charset="0"/>
              <a:buChar char="•"/>
            </a:pPr>
            <a:r>
              <a:rPr lang="en-US" sz="1600" dirty="0"/>
              <a:t>Across each of the six core components that an ACO could deploy.</a:t>
            </a:r>
          </a:p>
          <a:p>
            <a:pPr marL="172192" indent="-172192">
              <a:buFont typeface="Arial" pitchFamily="34" charset="0"/>
              <a:buChar char="•"/>
            </a:pPr>
            <a:r>
              <a:rPr lang="en-US" sz="1600" dirty="0"/>
              <a:t>The Framework was developed by Rick Gilfillan, MD and Lynne Rothney-Kozlak</a:t>
            </a:r>
          </a:p>
          <a:p>
            <a:pPr marL="172192" indent="-172192">
              <a:buFont typeface="Arial" pitchFamily="34" charset="0"/>
              <a:buChar char="•"/>
            </a:pPr>
            <a:r>
              <a:rPr lang="en-US" sz="1600" dirty="0"/>
              <a:t>This schematic shown here demonstrates how a single core component, Health Home, has supporting operating capabilities – and each of those capabilities are deployed through operating activities.</a:t>
            </a:r>
          </a:p>
          <a:p>
            <a:pPr marL="172192" indent="-172192">
              <a:buFont typeface="Arial" pitchFamily="34" charset="0"/>
              <a:buChar char="•"/>
            </a:pPr>
            <a:r>
              <a:rPr lang="en-US" sz="1600" dirty="0"/>
              <a:t>The framework also serves to capture tools and deliverables that need to be developed or discovered </a:t>
            </a:r>
          </a:p>
          <a:p>
            <a:pPr marL="172192" indent="-172192">
              <a:buFont typeface="Arial" pitchFamily="34" charset="0"/>
              <a:buChar char="•"/>
            </a:pPr>
            <a:r>
              <a:rPr lang="en-US" sz="1600" dirty="0"/>
              <a:t>In support of those defined operating activities “Tools and deliverables” are defined as systems, processes, methodologies, models through the Accountable Care Guidebooks; </a:t>
            </a:r>
          </a:p>
          <a:p>
            <a:pPr marL="172192" indent="-172192">
              <a:buFont typeface="Arial" pitchFamily="34" charset="0"/>
              <a:buChar char="•"/>
            </a:pPr>
            <a:r>
              <a:rPr lang="en-US" sz="1600" dirty="0"/>
              <a:t>And for the most part, this is what the Implementation collaborative is working on, defining what these tools look like.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CB5E35-41B3-4A21-BAD1-DD28601CF7F1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Low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Average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People Centered Foundation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76%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33%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Health Home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64%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24%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High Value Network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58%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23%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Population Health Data Management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70%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ACO Leadership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64%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26%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Payor Partnership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58%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24%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CB5E35-41B3-4A21-BAD1-DD28601CF7F1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pitchFamily="16" charset="-128"/>
                <a:cs typeface="ＭＳ Ｐゴシック"/>
              </a:rPr>
              <a:t>Component Scores Among the Organizations Achieving a Weighted Score of 0.5 or Greater on One or More Components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F57AF0-37F6-4B15-9694-FF5D0AA1F58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6117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Low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Average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People Centered Foundation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76%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33%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Health Home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64%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24%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High Value Network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58%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23%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Population Health Data Management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70%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ACO Leadership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64%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26%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Payor Partnership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58%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0%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24%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CB5E35-41B3-4A21-BAD1-DD28601CF7F1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CB5E35-41B3-4A21-BAD1-DD28601CF7F1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Minimal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3124200" y="4800600"/>
            <a:ext cx="5486400" cy="430887"/>
          </a:xfrm>
        </p:spPr>
        <p:txBody>
          <a:bodyPr anchor="t" anchorCtr="0"/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124200" y="3171335"/>
            <a:ext cx="5486400" cy="523220"/>
          </a:xfrm>
        </p:spPr>
        <p:txBody>
          <a:bodyPr anchor="t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124200" y="5439429"/>
            <a:ext cx="1809750" cy="369332"/>
          </a:xfr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  <p:pic>
        <p:nvPicPr>
          <p:cNvPr id="9" name="Picture 8" descr="PRI_PPT_title_slid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0400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40141" y="914400"/>
            <a:ext cx="1846659" cy="5638800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 rot="5400000">
            <a:off x="-82778" y="6629400"/>
            <a:ext cx="381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30188" algn="l"/>
              </a:tabLst>
            </a:pPr>
            <a:fld id="{CA9CD2DD-40EA-47C8-83BA-F65037AC888D}" type="slidenum">
              <a:rPr lang="en-US" sz="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>
                <a:tabLst>
                  <a:tab pos="230188" algn="l"/>
                </a:tabLst>
              </a:pPr>
              <a:t>‹#›</a:t>
            </a:fld>
            <a:r>
              <a:rPr lang="en-US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en-US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8711738" y="6434051"/>
            <a:ext cx="432262" cy="4239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 rot="5400000">
            <a:off x="-1024469" y="1819726"/>
            <a:ext cx="231510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6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PROPRIETARY &amp; CONFIDENTIAL – © 2012 PREMIER INC.</a:t>
            </a:r>
            <a:endParaRPr lang="en-US" sz="600" kern="1200" dirty="0">
              <a:solidFill>
                <a:schemeClr val="tx1"/>
              </a:solidFill>
              <a:effectLst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10" name="Picture 9" descr="PRI_PPT_secondary_slid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7991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0"/>
            <a:ext cx="2057400" cy="5211763"/>
          </a:xfrm>
        </p:spPr>
        <p:txBody>
          <a:bodyPr vert="eaVert"/>
          <a:lstStyle>
            <a:lvl1pPr>
              <a:lnSpc>
                <a:spcPct val="100000"/>
              </a:lnSpc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30341" y="914400"/>
            <a:ext cx="1846659" cy="521176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 rot="5400000">
            <a:off x="-82778" y="6629400"/>
            <a:ext cx="381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30188" algn="l"/>
              </a:tabLst>
            </a:pPr>
            <a:fld id="{CA9CD2DD-40EA-47C8-83BA-F65037AC888D}" type="slidenum">
              <a:rPr lang="en-US" sz="800" b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>
                <a:tabLst>
                  <a:tab pos="230188" algn="l"/>
                </a:tabLst>
              </a:pPr>
              <a:t>‹#›</a:t>
            </a:fld>
            <a:r>
              <a:rPr lang="en-US" sz="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en-US" sz="800" b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711738" y="6434051"/>
            <a:ext cx="432262" cy="4239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 rot="5400000">
            <a:off x="-1024469" y="1819726"/>
            <a:ext cx="231510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6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PROPRIETARY &amp; CONFIDENTIAL – © 2012 PREMIER INC.</a:t>
            </a:r>
            <a:endParaRPr lang="en-US" sz="600" kern="1200" dirty="0">
              <a:solidFill>
                <a:schemeClr val="tx1"/>
              </a:solidFill>
              <a:effectLst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10" name="Picture 9" descr="PRI_PPT_secondary_slid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8299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ChangeArrowheads="1"/>
          </p:cNvSpPr>
          <p:nvPr/>
        </p:nvSpPr>
        <p:spPr bwMode="auto">
          <a:xfrm>
            <a:off x="292100" y="6569075"/>
            <a:ext cx="381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defRPr/>
            </a:pPr>
            <a:endParaRPr lang="en-US" sz="900" dirty="0">
              <a:solidFill>
                <a:schemeClr val="bg1"/>
              </a:solidFill>
              <a:latin typeface="Arial" charset="0"/>
              <a:ea typeface="ＭＳ Ｐゴシック" pitchFamily="16" charset="-128"/>
              <a:cs typeface="+mn-cs"/>
            </a:endParaRPr>
          </a:p>
        </p:txBody>
      </p:sp>
      <p:pic>
        <p:nvPicPr>
          <p:cNvPr id="5" name="Picture 1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09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397125"/>
            <a:ext cx="7772400" cy="1031875"/>
          </a:xfrm>
        </p:spPr>
        <p:txBody>
          <a:bodyPr/>
          <a:lstStyle>
            <a:lvl1pPr algn="ctr">
              <a:defRPr sz="32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62350"/>
            <a:ext cx="6400800" cy="790575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543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RI_PPT_secondary_slid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0" y="6629400"/>
            <a:ext cx="381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30188" algn="l"/>
              </a:tabLst>
            </a:pPr>
            <a:fld id="{CA9CD2DD-40EA-47C8-83BA-F65037AC888D}" type="slidenum">
              <a:rPr lang="en-US" sz="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>
                <a:tabLst>
                  <a:tab pos="230188" algn="l"/>
                </a:tabLst>
              </a:pPr>
              <a:t>‹#›</a:t>
            </a:fld>
            <a:r>
              <a:rPr lang="en-US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en-US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5911650" y="6604000"/>
            <a:ext cx="312690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PROPRIETARY &amp; CONFIDENTIAL – © 2013 PREMIER</a:t>
            </a:r>
            <a:r>
              <a:rPr lang="en-US" sz="600" kern="1200" baseline="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 RESEARCH INSTITUTE</a:t>
            </a:r>
            <a:r>
              <a:rPr lang="en-US" sz="6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.</a:t>
            </a:r>
            <a:endParaRPr lang="en-US" sz="600" kern="1200" dirty="0">
              <a:solidFill>
                <a:schemeClr val="tx1"/>
              </a:solidFill>
              <a:effectLst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9507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GENERI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62000" y="2704540"/>
            <a:ext cx="7772400" cy="457200"/>
          </a:xfrm>
        </p:spPr>
        <p:txBody>
          <a:bodyPr anchor="t" anchorCtr="0"/>
          <a:lstStyle>
            <a:lvl1pPr marL="0" indent="0">
              <a:buNone/>
              <a:defRPr sz="2400" b="1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Section Header</a:t>
            </a:r>
          </a:p>
        </p:txBody>
      </p:sp>
      <p:pic>
        <p:nvPicPr>
          <p:cNvPr id="5" name="Picture 4" descr="PRI_PPT_secondary_slid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3881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38600" cy="2308324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38600" cy="2308324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0" y="6629400"/>
            <a:ext cx="381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30188" algn="l"/>
              </a:tabLst>
            </a:pPr>
            <a:fld id="{CA9CD2DD-40EA-47C8-83BA-F65037AC888D}" type="slidenum">
              <a:rPr lang="en-US" sz="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>
                <a:tabLst>
                  <a:tab pos="230188" algn="l"/>
                </a:tabLst>
              </a:pPr>
              <a:t>‹#›</a:t>
            </a:fld>
            <a:r>
              <a:rPr lang="en-US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en-US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6519333" y="6604000"/>
            <a:ext cx="231510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PROPRIETARY &amp; CONFIDENTIAL – © 2012 PREMIER INC.</a:t>
            </a:r>
            <a:endParaRPr lang="en-US" sz="600" kern="1200" dirty="0">
              <a:solidFill>
                <a:schemeClr val="tx1"/>
              </a:solidFill>
              <a:effectLst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10" name="Picture 9" descr="PRI_PPT_secondary_slid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0862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73656"/>
            <a:ext cx="4040188" cy="769441"/>
          </a:xfrm>
        </p:spPr>
        <p:txBody>
          <a:bodyPr anchor="b"/>
          <a:lstStyle>
            <a:lvl1pPr marL="0" indent="0">
              <a:buNone/>
              <a:defRPr sz="2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443097"/>
            <a:ext cx="4040188" cy="2062103"/>
          </a:xfrm>
        </p:spPr>
        <p:txBody>
          <a:bodyPr/>
          <a:lstStyle>
            <a:lvl1pPr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673656"/>
            <a:ext cx="4041775" cy="769441"/>
          </a:xfrm>
        </p:spPr>
        <p:txBody>
          <a:bodyPr anchor="b"/>
          <a:lstStyle>
            <a:lvl1pPr marL="0" indent="0">
              <a:buNone/>
              <a:defRPr sz="2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3097"/>
            <a:ext cx="4041775" cy="2062103"/>
          </a:xfrm>
        </p:spPr>
        <p:txBody>
          <a:bodyPr/>
          <a:lstStyle>
            <a:lvl1pPr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0" y="6629400"/>
            <a:ext cx="381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30188" algn="l"/>
              </a:tabLst>
            </a:pPr>
            <a:fld id="{CA9CD2DD-40EA-47C8-83BA-F65037AC888D}" type="slidenum">
              <a:rPr lang="en-US" sz="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>
                <a:tabLst>
                  <a:tab pos="230188" algn="l"/>
                </a:tabLst>
              </a:pPr>
              <a:t>‹#›</a:t>
            </a:fld>
            <a:r>
              <a:rPr lang="en-US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en-US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6519333" y="6604000"/>
            <a:ext cx="231510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PROPRIETARY &amp; CONFIDENTIAL – © 2012 PREMIER INC.</a:t>
            </a:r>
            <a:endParaRPr lang="en-US" sz="600" kern="1200" dirty="0">
              <a:solidFill>
                <a:schemeClr val="tx1"/>
              </a:solidFill>
              <a:effectLst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05360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0" y="6629400"/>
            <a:ext cx="381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30188" algn="l"/>
              </a:tabLst>
            </a:pPr>
            <a:fld id="{CA9CD2DD-40EA-47C8-83BA-F65037AC888D}" type="slidenum">
              <a:rPr lang="en-US" sz="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>
                <a:tabLst>
                  <a:tab pos="230188" algn="l"/>
                </a:tabLst>
              </a:pPr>
              <a:t>‹#›</a:t>
            </a:fld>
            <a:r>
              <a:rPr lang="en-US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en-US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6519333" y="6604000"/>
            <a:ext cx="231510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PROPRIETARY &amp; CONFIDENTIAL – © 2012 PREMIER INC.</a:t>
            </a:r>
            <a:endParaRPr lang="en-US" sz="600" kern="1200" dirty="0">
              <a:solidFill>
                <a:schemeClr val="tx1"/>
              </a:solidFill>
              <a:effectLst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5198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" y="0"/>
            <a:ext cx="9139944" cy="6858000"/>
          </a:xfrm>
          <a:prstGeom prst="rect">
            <a:avLst/>
          </a:prstGeom>
        </p:spPr>
      </p:pic>
      <p:sp>
        <p:nvSpPr>
          <p:cNvPr id="5" name="TextBox 4"/>
          <p:cNvSpPr txBox="1"/>
          <p:nvPr userDrawn="1"/>
        </p:nvSpPr>
        <p:spPr>
          <a:xfrm>
            <a:off x="0" y="6629400"/>
            <a:ext cx="381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30188" algn="l"/>
              </a:tabLst>
            </a:pPr>
            <a:fld id="{CA9CD2DD-40EA-47C8-83BA-F65037AC888D}" type="slidenum">
              <a:rPr lang="en-US" sz="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>
                <a:tabLst>
                  <a:tab pos="230188" algn="l"/>
                </a:tabLst>
              </a:pPr>
              <a:t>‹#›</a:t>
            </a:fld>
            <a:r>
              <a:rPr lang="en-US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en-US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4707466" y="6536267"/>
            <a:ext cx="231510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PROPRIETARY &amp; CONFIDENTIAL – © 2012 PREMIER INC.</a:t>
            </a:r>
            <a:endParaRPr lang="en-US" sz="600" kern="1200" dirty="0">
              <a:solidFill>
                <a:schemeClr val="tx1"/>
              </a:solidFill>
              <a:effectLst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8779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762000"/>
            <a:ext cx="5111750" cy="1938992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307777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0" y="6629400"/>
            <a:ext cx="381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30188" algn="l"/>
              </a:tabLst>
            </a:pPr>
            <a:fld id="{CA9CD2DD-40EA-47C8-83BA-F65037AC888D}" type="slidenum">
              <a:rPr lang="en-US" sz="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>
                <a:tabLst>
                  <a:tab pos="230188" algn="l"/>
                </a:tabLst>
              </a:pPr>
              <a:t>‹#›</a:t>
            </a:fld>
            <a:r>
              <a:rPr lang="en-US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en-US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197864"/>
            <a:ext cx="3048000" cy="707886"/>
          </a:xfrm>
        </p:spPr>
        <p:txBody>
          <a:bodyPr/>
          <a:lstStyle>
            <a:lvl1pPr marL="0" indent="0">
              <a:buFontTx/>
              <a:buNone/>
              <a:defRPr sz="20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Click to edit Master title styles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519333" y="6604000"/>
            <a:ext cx="231510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PROPRIETARY &amp; CONFIDENTIAL – © 2012 PREMIER INC.</a:t>
            </a:r>
            <a:endParaRPr lang="en-US" sz="600" kern="1200" dirty="0">
              <a:solidFill>
                <a:schemeClr val="tx1"/>
              </a:solidFill>
              <a:effectLst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11" name="Picture 10" descr="PRI_PPT_secondary_slid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384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4399"/>
            <a:ext cx="5486400" cy="584775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307777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0" y="6629400"/>
            <a:ext cx="381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30188" algn="l"/>
              </a:tabLst>
            </a:pPr>
            <a:fld id="{CA9CD2DD-40EA-47C8-83BA-F65037AC888D}" type="slidenum">
              <a:rPr lang="en-US" sz="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>
                <a:tabLst>
                  <a:tab pos="230188" algn="l"/>
                </a:tabLst>
              </a:pPr>
              <a:t>‹#›</a:t>
            </a:fld>
            <a:r>
              <a:rPr lang="en-US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en-US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6519333" y="6604000"/>
            <a:ext cx="231510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PROPRIETARY &amp; CONFIDENTIAL – © 2012 PREMIER INC.</a:t>
            </a:r>
            <a:endParaRPr lang="en-US" sz="600" kern="1200" dirty="0">
              <a:solidFill>
                <a:schemeClr val="tx1"/>
              </a:solidFill>
              <a:effectLst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10" name="Picture 9" descr="PRI_PPT_secondary_slid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9691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"/>
            <a:ext cx="8229600" cy="6492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1754326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881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98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9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87338" indent="-287338" algn="l" defTabSz="914400" rtl="0" eaLnBrk="1" latinLnBrk="0" hangingPunct="1"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27063" indent="-169863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84263" indent="-169863" algn="l" defTabSz="914400" rtl="0" eaLnBrk="1" latinLnBrk="0" hangingPunct="1">
        <a:spcBef>
          <a:spcPct val="20000"/>
        </a:spcBef>
        <a:buFont typeface="Calibri" pitchFamily="34" charset="0"/>
        <a:buChar char="»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541463" indent="-169863" algn="l" defTabSz="914400" rtl="0" eaLnBrk="1" latinLnBrk="0" hangingPunct="1">
        <a:spcBef>
          <a:spcPct val="20000"/>
        </a:spcBef>
        <a:buFont typeface="Wingdings" pitchFamily="2" charset="2"/>
        <a:buChar char="§"/>
        <a:tabLst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998663" indent="-169863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149600" y="3948641"/>
            <a:ext cx="5486400" cy="2209836"/>
          </a:xfrm>
        </p:spPr>
        <p:txBody>
          <a:bodyPr/>
          <a:lstStyle/>
          <a:p>
            <a:r>
              <a:rPr lang="en-US" dirty="0" smtClean="0"/>
              <a:t>Insight from Premier’s </a:t>
            </a:r>
            <a:r>
              <a:rPr lang="en-US" b="1" dirty="0" smtClean="0"/>
              <a:t>PACT</a:t>
            </a:r>
            <a:r>
              <a:rPr lang="en-US" dirty="0" smtClean="0"/>
              <a:t> (Partnership for Care Transformation) </a:t>
            </a:r>
            <a:r>
              <a:rPr lang="en-US" dirty="0" err="1" smtClean="0"/>
              <a:t>Collaboratives</a:t>
            </a:r>
            <a:endParaRPr lang="en-US" dirty="0" smtClean="0"/>
          </a:p>
          <a:p>
            <a:endParaRPr lang="en-US" sz="1200" dirty="0" smtClean="0"/>
          </a:p>
          <a:p>
            <a:r>
              <a:rPr lang="en-US" dirty="0" smtClean="0"/>
              <a:t>Eugene A. Kroch, PhD</a:t>
            </a:r>
            <a:endParaRPr lang="en-US" sz="1050" dirty="0" smtClean="0"/>
          </a:p>
          <a:p>
            <a:r>
              <a:rPr lang="en-US" i="1" dirty="0" smtClean="0"/>
              <a:t>Premier Research Institute</a:t>
            </a:r>
          </a:p>
          <a:p>
            <a:endParaRPr lang="en-US" i="1" dirty="0" smtClean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141135" y="2925800"/>
            <a:ext cx="5486400" cy="960400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>
                <a:latin typeface="+mj-lt"/>
              </a:rPr>
              <a:t>Measuring Progress towards Accountable Care</a:t>
            </a:r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700" y="3948641"/>
            <a:ext cx="1117600" cy="1117600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200400" y="5896628"/>
            <a:ext cx="1809750" cy="369332"/>
          </a:xfrm>
        </p:spPr>
        <p:txBody>
          <a:bodyPr/>
          <a:lstStyle/>
          <a:p>
            <a:r>
              <a:rPr lang="en-US" dirty="0" smtClean="0"/>
              <a:t>March 14,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00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Collaborative </a:t>
            </a:r>
            <a:r>
              <a:rPr lang="en-US" dirty="0" smtClean="0"/>
              <a:t>Learning Summary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301078"/>
              </p:ext>
            </p:extLst>
          </p:nvPr>
        </p:nvGraphicFramePr>
        <p:xfrm>
          <a:off x="1" y="1147225"/>
          <a:ext cx="9144000" cy="524705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9144000"/>
              </a:tblGrid>
              <a:tr h="632729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  <a:defRPr/>
                      </a:pPr>
                      <a:r>
                        <a:rPr lang="en-US" sz="1600" b="1" dirty="0" smtClean="0"/>
                        <a:t>Managing populations</a:t>
                      </a:r>
                      <a:r>
                        <a:rPr lang="en-US" sz="1600" b="0" dirty="0" smtClean="0"/>
                        <a:t>, not just patients, requires fundamental change within most healthcare systems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2729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  <a:defRPr/>
                      </a:pPr>
                      <a:r>
                        <a:rPr lang="en-US" sz="1600" b="1" dirty="0" smtClean="0"/>
                        <a:t>Fundamental transformation will be clinical</a:t>
                      </a:r>
                      <a:r>
                        <a:rPr lang="en-US" sz="1600" b="0" dirty="0" smtClean="0"/>
                        <a:t>, with financial and legal changes to support clinical change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2729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  <a:defRPr/>
                      </a:pPr>
                      <a:r>
                        <a:rPr lang="en-US" sz="1600" b="1" dirty="0" smtClean="0"/>
                        <a:t>Physician leadership</a:t>
                      </a:r>
                      <a:r>
                        <a:rPr lang="en-US" sz="1600" b="0" dirty="0" smtClean="0"/>
                        <a:t> is pivotal and significant culture shifts need to occur within organizations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2729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q"/>
                      </a:pPr>
                      <a:r>
                        <a:rPr lang="en-US" sz="1600" b="0" dirty="0" smtClean="0"/>
                        <a:t>Care models to define evidence-based standards of care delivery and coordination across the continuum of care are </a:t>
                      </a:r>
                      <a:r>
                        <a:rPr lang="en-US" sz="1600" b="1" dirty="0" smtClean="0"/>
                        <a:t>critical building blocks </a:t>
                      </a:r>
                      <a:r>
                        <a:rPr lang="en-US" sz="1600" b="0" dirty="0" smtClean="0"/>
                        <a:t>to an ACO</a:t>
                      </a:r>
                      <a:endParaRPr lang="en-US" sz="1600" b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2669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  <a:defRPr/>
                      </a:pPr>
                      <a:r>
                        <a:rPr lang="en-US" sz="1600" b="1" dirty="0" smtClean="0"/>
                        <a:t>Executive leadership</a:t>
                      </a:r>
                      <a:r>
                        <a:rPr lang="en-US" sz="1600" b="0" dirty="0" smtClean="0"/>
                        <a:t> within C-Suite and Board are vital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2669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  <a:defRPr/>
                      </a:pPr>
                      <a:r>
                        <a:rPr lang="en-US" sz="1600" b="0" dirty="0" smtClean="0"/>
                        <a:t>Keys to success include a </a:t>
                      </a:r>
                      <a:r>
                        <a:rPr lang="en-US" sz="1600" b="1" dirty="0" smtClean="0"/>
                        <a:t>primary care foundation</a:t>
                      </a:r>
                      <a:r>
                        <a:rPr lang="en-US" sz="1600" b="0" dirty="0" smtClean="0"/>
                        <a:t>, plus strong informatics and IT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2669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q"/>
                      </a:pPr>
                      <a:r>
                        <a:rPr lang="en-US" sz="1600" b="1" dirty="0" smtClean="0"/>
                        <a:t>Variability</a:t>
                      </a:r>
                      <a:r>
                        <a:rPr lang="en-US" sz="1600" b="0" dirty="0" smtClean="0"/>
                        <a:t> of models is a given…</a:t>
                      </a:r>
                      <a:r>
                        <a:rPr lang="en-US" sz="1600" b="1" dirty="0" smtClean="0"/>
                        <a:t>flexibility</a:t>
                      </a:r>
                      <a:r>
                        <a:rPr lang="en-US" sz="1600" b="0" dirty="0" smtClean="0"/>
                        <a:t> and innovation is </a:t>
                      </a:r>
                      <a:r>
                        <a:rPr lang="en-US" sz="1600" b="1" dirty="0" smtClean="0"/>
                        <a:t>market driven</a:t>
                      </a:r>
                      <a:endParaRPr lang="en-US" sz="1600" b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2669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  <a:defRPr/>
                      </a:pPr>
                      <a:r>
                        <a:rPr lang="en-US" sz="1600" b="1" dirty="0" smtClean="0"/>
                        <a:t>Shared learning </a:t>
                      </a:r>
                      <a:r>
                        <a:rPr lang="en-US" sz="1600" b="0" dirty="0" smtClean="0"/>
                        <a:t>collaborative is both a motivator and supportive structure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2729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  <a:defRPr/>
                      </a:pPr>
                      <a:r>
                        <a:rPr lang="en-US" sz="1600" b="1" dirty="0" smtClean="0"/>
                        <a:t>Private payor readiness </a:t>
                      </a:r>
                      <a:r>
                        <a:rPr lang="en-US" sz="1600" b="0" dirty="0" smtClean="0"/>
                        <a:t>to alter reimbursement and share data to support ACO model varies widely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2729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  <a:defRPr/>
                      </a:pPr>
                      <a:r>
                        <a:rPr lang="en-US" sz="1600" b="1" dirty="0" smtClean="0"/>
                        <a:t>Unknowns</a:t>
                      </a:r>
                      <a:r>
                        <a:rPr lang="en-US" sz="1600" b="0" dirty="0" smtClean="0"/>
                        <a:t> are plentiful…public and private sector have a lot to learn to effectively transform health care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Slide Number Placeholder 1"/>
          <p:cNvSpPr txBox="1">
            <a:spLocks/>
          </p:cNvSpPr>
          <p:nvPr/>
        </p:nvSpPr>
        <p:spPr>
          <a:xfrm>
            <a:off x="0" y="6581775"/>
            <a:ext cx="355600" cy="2762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FFFF576-2A4F-4674-B530-D3D3B34854C7}" type="slidenum">
              <a:rPr lang="en-US" sz="900" smtClean="0">
                <a:solidFill>
                  <a:srgbClr val="FFFFFF"/>
                </a:solidFill>
                <a:ea typeface="ＭＳ Ｐゴシック"/>
                <a:cs typeface="ＭＳ Ｐゴシック"/>
              </a:rPr>
              <a:pPr>
                <a:defRPr/>
              </a:pPr>
              <a:t>10</a:t>
            </a:fld>
            <a:endParaRPr lang="en-US" dirty="0">
              <a:solidFill>
                <a:srgbClr val="FFFFFF"/>
              </a:solidFill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37399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4700" y="1536700"/>
            <a:ext cx="3155044" cy="3975100"/>
          </a:xfrm>
        </p:spPr>
        <p:txBody>
          <a:bodyPr/>
          <a:lstStyle/>
          <a:p>
            <a:r>
              <a:rPr lang="en-US" dirty="0" smtClean="0"/>
              <a:t>Eugene Kroch</a:t>
            </a:r>
          </a:p>
          <a:p>
            <a:r>
              <a:rPr lang="en-US" dirty="0" smtClean="0"/>
              <a:t>Danielle Lloyd</a:t>
            </a:r>
          </a:p>
          <a:p>
            <a:r>
              <a:rPr lang="en-US" dirty="0" smtClean="0"/>
              <a:t>Joe Damore</a:t>
            </a:r>
          </a:p>
          <a:p>
            <a:r>
              <a:rPr lang="en-US" dirty="0" smtClean="0"/>
              <a:t>Amanda Forster</a:t>
            </a:r>
          </a:p>
          <a:p>
            <a:r>
              <a:rPr lang="en-US" dirty="0" smtClean="0"/>
              <a:t>Diane Shannon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181915" y="1536700"/>
            <a:ext cx="4254514" cy="486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74519"/>
              </a:buClr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ＭＳ Ｐゴシック"/>
              </a:rPr>
              <a:t>Blair Childs</a:t>
            </a:r>
          </a:p>
          <a:p>
            <a:pPr marL="342900" lvl="0" indent="-342900" algn="l" eaLnBrk="1" hangingPunct="1">
              <a:spcBef>
                <a:spcPct val="20000"/>
              </a:spcBef>
              <a:buClr>
                <a:srgbClr val="A74519"/>
              </a:buClr>
              <a:buFontTx/>
              <a:buChar char="•"/>
              <a:defRPr/>
            </a:pPr>
            <a:r>
              <a:rPr lang="en-US" sz="2400" dirty="0" smtClean="0"/>
              <a:t>Lynne Rothney-Kozlak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ＭＳ Ｐゴシック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74519"/>
              </a:buClr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ＭＳ Ｐゴシック"/>
              </a:rPr>
              <a:t>Seth Edwards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74519"/>
              </a:buClr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ＭＳ Ｐゴシック"/>
              </a:rPr>
              <a:t>Marla Kugel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74519"/>
              </a:buClr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ＭＳ Ｐゴシック"/>
              </a:rPr>
              <a:t>Parker Marsh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74519"/>
              </a:buClr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ＭＳ Ｐゴシック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74519"/>
              </a:buClr>
              <a:buSzTx/>
              <a:buFontTx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752419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1146289"/>
              </p:ext>
            </p:extLst>
          </p:nvPr>
        </p:nvGraphicFramePr>
        <p:xfrm>
          <a:off x="314325" y="3701153"/>
          <a:ext cx="8515350" cy="2074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635930" y="5448162"/>
            <a:ext cx="39391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1" hangingPunct="1"/>
            <a:r>
              <a:rPr lang="en-US" sz="1600" b="1" dirty="0" smtClean="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rPr>
              <a:t>Foundational Philosophy: Triple Aim</a:t>
            </a:r>
            <a:r>
              <a:rPr lang="en-US" sz="1050" b="1" baseline="30000" dirty="0" smtClean="0">
                <a:solidFill>
                  <a:srgbClr val="000000"/>
                </a:solidFill>
                <a:latin typeface="Arial" charset="0"/>
                <a:ea typeface="ＭＳ Ｐゴシック" charset="-128"/>
                <a:cs typeface="Arial" charset="0"/>
              </a:rPr>
              <a:t>™</a:t>
            </a:r>
            <a:r>
              <a:rPr lang="en-US" sz="1600" b="1" dirty="0" smtClean="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rPr>
              <a:t> </a:t>
            </a:r>
            <a:endParaRPr lang="en-US" sz="1600" b="1" dirty="0">
              <a:solidFill>
                <a:srgbClr val="000000"/>
              </a:solidFill>
              <a:latin typeface="Arial" charset="0"/>
              <a:ea typeface="ＭＳ Ｐゴシック" charset="-128"/>
              <a:cs typeface="+mn-cs"/>
            </a:endParaRPr>
          </a:p>
        </p:txBody>
      </p:sp>
      <p:pic>
        <p:nvPicPr>
          <p:cNvPr id="14" name="Picture 13" descr="bridge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07406" y="1431213"/>
            <a:ext cx="8294915" cy="239259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+mj-lt"/>
              </a:rPr>
              <a:t>The Bridge from FFS to </a:t>
            </a:r>
            <a:r>
              <a:rPr lang="en-US" dirty="0" smtClean="0">
                <a:latin typeface="+mj-lt"/>
              </a:rPr>
              <a:t>Accountable Care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99427" y="2006705"/>
            <a:ext cx="2979174" cy="1045029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What are the </a:t>
            </a:r>
            <a:br>
              <a:rPr lang="en-US" dirty="0" smtClean="0"/>
            </a:br>
            <a:r>
              <a:rPr lang="en-US" dirty="0" smtClean="0"/>
              <a:t>underpinning building blocks?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73379" y="2037870"/>
            <a:ext cx="10182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hangingPunct="1"/>
            <a:r>
              <a:rPr lang="en-US" sz="1800" b="1" dirty="0" smtClean="0">
                <a:solidFill>
                  <a:srgbClr val="99CCFF">
                    <a:lumMod val="25000"/>
                  </a:srgbClr>
                </a:solidFill>
                <a:latin typeface="Arial" charset="0"/>
                <a:ea typeface="ＭＳ Ｐゴシック" charset="-128"/>
                <a:cs typeface="+mn-cs"/>
              </a:rPr>
              <a:t>Current</a:t>
            </a:r>
          </a:p>
          <a:p>
            <a:pPr eaLnBrk="1" hangingPunct="1"/>
            <a:r>
              <a:rPr lang="en-US" sz="1800" b="1" dirty="0" smtClean="0">
                <a:solidFill>
                  <a:srgbClr val="99CCFF">
                    <a:lumMod val="25000"/>
                  </a:srgbClr>
                </a:solidFill>
                <a:latin typeface="Arial" charset="0"/>
                <a:ea typeface="ＭＳ Ｐゴシック" charset="-128"/>
                <a:cs typeface="+mn-cs"/>
              </a:rPr>
              <a:t>FFS</a:t>
            </a:r>
          </a:p>
          <a:p>
            <a:pPr eaLnBrk="1" hangingPunct="1"/>
            <a:r>
              <a:rPr lang="en-US" sz="1800" b="1" dirty="0" smtClean="0">
                <a:solidFill>
                  <a:srgbClr val="99CCFF">
                    <a:lumMod val="25000"/>
                  </a:srgbClr>
                </a:solidFill>
                <a:latin typeface="Arial" charset="0"/>
                <a:ea typeface="ＭＳ Ｐゴシック" charset="-128"/>
                <a:cs typeface="+mn-cs"/>
              </a:rPr>
              <a:t>System</a:t>
            </a:r>
            <a:endParaRPr lang="en-US" sz="1800" b="1" dirty="0">
              <a:solidFill>
                <a:srgbClr val="99CCFF">
                  <a:lumMod val="25000"/>
                </a:srgbClr>
              </a:solidFill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92691" y="2037873"/>
            <a:ext cx="15953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hangingPunct="1"/>
            <a:r>
              <a:rPr lang="en-US" sz="1800" b="1" dirty="0" smtClean="0">
                <a:solidFill>
                  <a:srgbClr val="99CCFF">
                    <a:lumMod val="25000"/>
                  </a:srgbClr>
                </a:solidFill>
                <a:latin typeface="Arial" charset="0"/>
                <a:ea typeface="ＭＳ Ｐゴシック" charset="-128"/>
                <a:cs typeface="+mn-cs"/>
              </a:rPr>
              <a:t>Accountable</a:t>
            </a:r>
          </a:p>
          <a:p>
            <a:pPr eaLnBrk="1" hangingPunct="1"/>
            <a:r>
              <a:rPr lang="en-US" sz="1800" b="1" dirty="0" smtClean="0">
                <a:solidFill>
                  <a:srgbClr val="99CCFF">
                    <a:lumMod val="25000"/>
                  </a:srgbClr>
                </a:solidFill>
                <a:latin typeface="Arial" charset="0"/>
                <a:ea typeface="ＭＳ Ｐゴシック" charset="-128"/>
                <a:cs typeface="+mn-cs"/>
              </a:rPr>
              <a:t>Care</a:t>
            </a:r>
          </a:p>
          <a:p>
            <a:pPr eaLnBrk="1" hangingPunct="1"/>
            <a:endParaRPr lang="en-US" sz="1800" b="1" dirty="0">
              <a:solidFill>
                <a:srgbClr val="99CCFF">
                  <a:lumMod val="25000"/>
                </a:srgbClr>
              </a:solidFill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301692" y="5841190"/>
            <a:ext cx="8509519" cy="302468"/>
          </a:xfrm>
          <a:custGeom>
            <a:avLst/>
            <a:gdLst>
              <a:gd name="connsiteX0" fmla="*/ 0 w 7499350"/>
              <a:gd name="connsiteY0" fmla="*/ 120650 h 241300"/>
              <a:gd name="connsiteX1" fmla="*/ 127000 w 7499350"/>
              <a:gd name="connsiteY1" fmla="*/ 0 h 241300"/>
              <a:gd name="connsiteX2" fmla="*/ 7385050 w 7499350"/>
              <a:gd name="connsiteY2" fmla="*/ 0 h 241300"/>
              <a:gd name="connsiteX3" fmla="*/ 7499350 w 7499350"/>
              <a:gd name="connsiteY3" fmla="*/ 114300 h 241300"/>
              <a:gd name="connsiteX4" fmla="*/ 7404100 w 7499350"/>
              <a:gd name="connsiteY4" fmla="*/ 228600 h 241300"/>
              <a:gd name="connsiteX5" fmla="*/ 114300 w 7499350"/>
              <a:gd name="connsiteY5" fmla="*/ 241300 h 241300"/>
              <a:gd name="connsiteX6" fmla="*/ 0 w 7499350"/>
              <a:gd name="connsiteY6" fmla="*/ 120650 h 24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99350" h="241300">
                <a:moveTo>
                  <a:pt x="0" y="120650"/>
                </a:moveTo>
                <a:lnTo>
                  <a:pt x="127000" y="0"/>
                </a:lnTo>
                <a:lnTo>
                  <a:pt x="7385050" y="0"/>
                </a:lnTo>
                <a:lnTo>
                  <a:pt x="7499350" y="114300"/>
                </a:lnTo>
                <a:lnTo>
                  <a:pt x="7404100" y="228600"/>
                </a:lnTo>
                <a:lnTo>
                  <a:pt x="114300" y="241300"/>
                </a:lnTo>
                <a:lnTo>
                  <a:pt x="0" y="12065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 cap="flat" cmpd="sng" algn="ctr">
            <a:solidFill>
              <a:srgbClr val="9EAFB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1600" b="1" dirty="0" smtClean="0">
                <a:solidFill>
                  <a:srgbClr val="000000"/>
                </a:solidFill>
                <a:ea typeface="ＭＳ Ｐゴシック" charset="-128"/>
                <a:cs typeface="+mn-cs"/>
              </a:rPr>
              <a:t>Measurement</a:t>
            </a:r>
            <a:endParaRPr lang="en-US" sz="1600" b="1" dirty="0">
              <a:solidFill>
                <a:srgbClr val="000000"/>
              </a:solidFill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9036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Assessing the State of Readiness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b="1" dirty="0" smtClean="0"/>
              <a:t>Readiness assessments</a:t>
            </a:r>
            <a:r>
              <a:rPr lang="en-US" dirty="0" smtClean="0"/>
              <a:t> of 59 organizations during 2010/2011</a:t>
            </a:r>
            <a:endParaRPr lang="en-US" dirty="0"/>
          </a:p>
          <a:p>
            <a:pPr lvl="1">
              <a:spcAft>
                <a:spcPts val="600"/>
              </a:spcAft>
            </a:pPr>
            <a:r>
              <a:rPr lang="en-US" dirty="0" smtClean="0"/>
              <a:t>What characteristics drive organizations to try this model?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What is the state of readiness?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Are organizations generally further ahead in certain capabilities?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What characteristics are associated with being further ahead or further behind?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Description of qualitative trends like physician relationships and market dynamics.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Other key lessons.</a:t>
            </a:r>
          </a:p>
        </p:txBody>
      </p:sp>
    </p:spTree>
    <p:extLst>
      <p:ext uri="{BB962C8B-B14F-4D97-AF65-F5344CB8AC3E}">
        <p14:creationId xmlns:p14="http://schemas.microsoft.com/office/powerpoint/2010/main" val="329350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and Qualitative Assessment </a:t>
            </a:r>
            <a:endParaRPr lang="en-US" sz="2400" b="0" dirty="0">
              <a:latin typeface="Arial Narrow" pitchFamily="34" charset="0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67090" y="1363122"/>
            <a:ext cx="4437636" cy="455270"/>
          </a:xfrm>
          <a:prstGeom prst="roundRect">
            <a:avLst/>
          </a:prstGeom>
          <a:gradFill flip="none" rotWithShape="1">
            <a:gsLst>
              <a:gs pos="0">
                <a:srgbClr val="83CD35"/>
              </a:gs>
              <a:gs pos="100000">
                <a:srgbClr val="CCE48B"/>
              </a:gs>
            </a:gsLst>
            <a:lin ang="5400000" scaled="0"/>
            <a:tileRect/>
          </a:gradFill>
          <a:ln w="9525" cap="flat" cmpd="sng" algn="ctr">
            <a:solidFill>
              <a:srgbClr val="238564"/>
            </a:solidFill>
            <a:prstDash val="solid"/>
            <a:round/>
            <a:headEnd type="none" w="med" len="med"/>
            <a:tailEnd type="none" w="med" len="med"/>
          </a:ln>
          <a:effectLst>
            <a:innerShdw blurRad="203200" dist="12700" dir="13500000">
              <a:srgbClr val="238564"/>
            </a:innerShdw>
          </a:effectLst>
        </p:spPr>
        <p:txBody>
          <a:bodyPr/>
          <a:lstStyle/>
          <a:p>
            <a:pPr algn="l">
              <a:defRPr/>
            </a:pPr>
            <a:endParaRPr lang="en-US" sz="1800" dirty="0">
              <a:solidFill>
                <a:srgbClr val="000000"/>
              </a:solidFill>
              <a:latin typeface="Arial" charset="0"/>
              <a:ea typeface="ＭＳ Ｐゴシック" pitchFamily="16" charset="-128"/>
              <a:cs typeface="+mn-cs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4623891" y="1868825"/>
            <a:ext cx="4397235" cy="3477875"/>
          </a:xfrm>
          <a:prstGeom prst="rect">
            <a:avLst/>
          </a:prstGeom>
          <a:gradFill rotWithShape="1">
            <a:gsLst>
              <a:gs pos="0">
                <a:srgbClr val="CCE48B">
                  <a:alpha val="53998"/>
                </a:srgb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17475" indent="-117475" algn="l" eaLnBrk="1" hangingPunct="1">
              <a:spcBef>
                <a:spcPct val="50000"/>
              </a:spcBef>
              <a:buFontTx/>
              <a:buChar char="•"/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rPr>
              <a:t>A summary of key findings from a set of key open ended questions asked of a C-level representative (CEO, COO, CMO, CNO, etc), assessing their: </a:t>
            </a:r>
          </a:p>
          <a:p>
            <a:pPr marL="574675" lvl="1" indent="-117475" algn="l" eaLnBrk="1" hangingPunct="1">
              <a:spcBef>
                <a:spcPct val="50000"/>
              </a:spcBef>
              <a:buFontTx/>
              <a:buChar char="•"/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rPr>
              <a:t>Market Environment</a:t>
            </a:r>
          </a:p>
          <a:p>
            <a:pPr marL="574675" lvl="1" indent="-117475" algn="l" eaLnBrk="1" hangingPunct="1">
              <a:spcBef>
                <a:spcPct val="50000"/>
              </a:spcBef>
              <a:buFontTx/>
              <a:buChar char="•"/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rPr>
              <a:t>Organization Readiness</a:t>
            </a:r>
          </a:p>
          <a:p>
            <a:pPr marL="574675" lvl="1" indent="-117475" algn="l" eaLnBrk="1" hangingPunct="1">
              <a:spcBef>
                <a:spcPct val="50000"/>
              </a:spcBef>
              <a:buFontTx/>
              <a:buChar char="•"/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rPr>
              <a:t>Strategic Commitment</a:t>
            </a:r>
          </a:p>
          <a:p>
            <a:pPr marL="574675" lvl="1" indent="-117475" algn="l" eaLnBrk="1" hangingPunct="1">
              <a:spcBef>
                <a:spcPct val="50000"/>
              </a:spcBef>
              <a:buFontTx/>
              <a:buChar char="•"/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rPr>
              <a:t>Clinical Integration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4572000" y="1355744"/>
            <a:ext cx="4499606" cy="455270"/>
          </a:xfrm>
          <a:prstGeom prst="roundRect">
            <a:avLst/>
          </a:prstGeom>
          <a:gradFill flip="none" rotWithShape="1">
            <a:gsLst>
              <a:gs pos="0">
                <a:srgbClr val="83CD35"/>
              </a:gs>
              <a:gs pos="100000">
                <a:srgbClr val="CCE48B"/>
              </a:gs>
            </a:gsLst>
            <a:lin ang="5400000" scaled="0"/>
            <a:tileRect/>
          </a:gradFill>
          <a:ln w="9525" cap="flat" cmpd="sng" algn="ctr">
            <a:solidFill>
              <a:srgbClr val="238564"/>
            </a:solidFill>
            <a:prstDash val="solid"/>
            <a:round/>
            <a:headEnd type="none" w="med" len="med"/>
            <a:tailEnd type="none" w="med" len="med"/>
          </a:ln>
          <a:effectLst>
            <a:innerShdw blurRad="203200" dist="12700" dir="13500000">
              <a:srgbClr val="238564"/>
            </a:innerShdw>
          </a:effectLst>
        </p:spPr>
        <p:txBody>
          <a:bodyPr/>
          <a:lstStyle/>
          <a:p>
            <a:pPr algn="l"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16" charset="-128"/>
              <a:cs typeface="+mn-cs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62801" y="1346011"/>
            <a:ext cx="4369920" cy="508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 b="1" dirty="0" smtClean="0">
                <a:solidFill>
                  <a:srgbClr val="12365A"/>
                </a:solidFill>
                <a:latin typeface="Arial" charset="0"/>
                <a:ea typeface="ＭＳ Ｐゴシック" charset="-128"/>
                <a:cs typeface="+mn-cs"/>
              </a:rPr>
              <a:t>Quantitative Assessment</a:t>
            </a:r>
            <a:endParaRPr lang="en-US" sz="2000" b="1" dirty="0">
              <a:solidFill>
                <a:srgbClr val="12365A"/>
              </a:solidFill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88900" y="1848940"/>
            <a:ext cx="4397235" cy="3693319"/>
          </a:xfrm>
          <a:prstGeom prst="rect">
            <a:avLst/>
          </a:prstGeom>
          <a:gradFill rotWithShape="1">
            <a:gsLst>
              <a:gs pos="0">
                <a:srgbClr val="CCE48B">
                  <a:alpha val="53998"/>
                </a:srgb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17475" indent="-117475" algn="l" eaLnBrk="1" hangingPunct="1">
              <a:spcBef>
                <a:spcPct val="50000"/>
              </a:spcBef>
              <a:buFontTx/>
              <a:buChar char="•"/>
            </a:pPr>
            <a:r>
              <a:rPr lang="en-US" sz="1800" dirty="0" smtClean="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rPr>
              <a:t>For each of the six components: </a:t>
            </a:r>
          </a:p>
          <a:p>
            <a:pPr marL="574675" lvl="1" indent="-117475" algn="l" eaLnBrk="1" hangingPunct="1">
              <a:spcBef>
                <a:spcPct val="50000"/>
              </a:spcBef>
              <a:buFontTx/>
              <a:buChar char="•"/>
            </a:pPr>
            <a:r>
              <a:rPr lang="en-US" sz="1800" dirty="0" smtClean="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rPr>
              <a:t>Spider chart of assessment results</a:t>
            </a:r>
          </a:p>
          <a:p>
            <a:pPr marL="574675" lvl="1" indent="-117475" algn="l" eaLnBrk="1" hangingPunct="1">
              <a:spcBef>
                <a:spcPct val="50000"/>
              </a:spcBef>
              <a:buFontTx/>
              <a:buChar char="•"/>
            </a:pPr>
            <a:r>
              <a:rPr lang="en-US" sz="1800" dirty="0" smtClean="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rPr>
              <a:t>Drivers for ACO development on top priority operating activities for</a:t>
            </a:r>
          </a:p>
          <a:p>
            <a:pPr marL="1031875" lvl="2" indent="-117475" algn="l" eaLnBrk="1" hangingPunct="1">
              <a:spcBef>
                <a:spcPts val="30"/>
              </a:spcBef>
              <a:buFontTx/>
              <a:buChar char="•"/>
            </a:pPr>
            <a:r>
              <a:rPr lang="en-US" sz="1800" dirty="0" smtClean="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rPr>
              <a:t>Readiness to negotiate ACO contract with a payer</a:t>
            </a:r>
          </a:p>
          <a:p>
            <a:pPr marL="1031875" lvl="2" indent="-117475" algn="l" eaLnBrk="1" hangingPunct="1">
              <a:spcBef>
                <a:spcPts val="30"/>
              </a:spcBef>
              <a:buFontTx/>
              <a:buChar char="•"/>
            </a:pPr>
            <a:r>
              <a:rPr lang="en-US" sz="1800" dirty="0" smtClean="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rPr>
              <a:t>ACO impact on the Triple Aim™ objectives</a:t>
            </a:r>
          </a:p>
          <a:p>
            <a:pPr marL="574675" lvl="1" indent="-117475" algn="l" eaLnBrk="1" hangingPunct="1">
              <a:spcBef>
                <a:spcPct val="50000"/>
              </a:spcBef>
              <a:buFontTx/>
              <a:buChar char="•"/>
            </a:pPr>
            <a:r>
              <a:rPr lang="en-US" sz="1800" dirty="0" smtClean="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rPr>
              <a:t>Brief summary of Readiness Assessment scoring results</a:t>
            </a:r>
          </a:p>
          <a:p>
            <a:pPr marL="117475" indent="-117475" algn="l" eaLnBrk="1" hangingPunct="1">
              <a:spcBef>
                <a:spcPct val="50000"/>
              </a:spcBef>
              <a:buFontTx/>
              <a:buChar char="•"/>
            </a:pPr>
            <a:r>
              <a:rPr lang="en-US" sz="1800" dirty="0" smtClean="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rPr>
              <a:t>Attachment – Assessment Scores 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635005" y="1315289"/>
            <a:ext cx="4309736" cy="508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 b="1" dirty="0" smtClean="0">
                <a:solidFill>
                  <a:srgbClr val="12365A"/>
                </a:solidFill>
                <a:latin typeface="Arial" charset="0"/>
                <a:ea typeface="ＭＳ Ｐゴシック" charset="-128"/>
                <a:cs typeface="+mn-cs"/>
              </a:rPr>
              <a:t>Qualitative Assessment</a:t>
            </a:r>
            <a:endParaRPr lang="en-US" sz="2000" b="1" dirty="0">
              <a:solidFill>
                <a:srgbClr val="12365A"/>
              </a:solidFill>
              <a:latin typeface="Arial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748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j-lt"/>
              </a:rPr>
              <a:t>The Capabilities Framework</a:t>
            </a:r>
            <a:endParaRPr lang="en-US" dirty="0">
              <a:latin typeface="+mj-lt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8" y="1357817"/>
            <a:ext cx="9113837" cy="493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362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725" y="0"/>
            <a:ext cx="8610600" cy="73183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+mj-lt"/>
              </a:rPr>
              <a:t>Overall Assessment by Component**</a:t>
            </a:r>
            <a:endParaRPr lang="en-US" b="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29298" y="6097336"/>
            <a:ext cx="329499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eaLnBrk="1" hangingPunct="1"/>
            <a:r>
              <a:rPr lang="en-US" sz="18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**Data from 59 assessments</a:t>
            </a:r>
          </a:p>
          <a:p>
            <a:pPr algn="l" eaLnBrk="1" hangingPunct="1"/>
            <a:endParaRPr lang="en-US" b="1" dirty="0">
              <a:solidFill>
                <a:srgbClr val="C00000"/>
              </a:solidFill>
              <a:latin typeface="Arial" charset="0"/>
            </a:endParaRPr>
          </a:p>
        </p:txBody>
      </p:sp>
      <p:pic>
        <p:nvPicPr>
          <p:cNvPr id="20275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5529" y="1346881"/>
            <a:ext cx="7630271" cy="47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6005534" y="5199984"/>
            <a:ext cx="21756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en-US" sz="1600" b="1" dirty="0" smtClean="0">
                <a:solidFill>
                  <a:srgbClr val="0070C0"/>
                </a:solidFill>
                <a:latin typeface="Arial" charset="0"/>
              </a:rPr>
              <a:t>Blue = Top </a:t>
            </a:r>
            <a:r>
              <a:rPr lang="en-US" sz="1600" b="1" dirty="0" err="1" smtClean="0">
                <a:solidFill>
                  <a:srgbClr val="0070C0"/>
                </a:solidFill>
                <a:latin typeface="Arial" charset="0"/>
              </a:rPr>
              <a:t>Decile</a:t>
            </a:r>
            <a:endParaRPr lang="en-US" sz="1600" b="1" dirty="0" smtClean="0">
              <a:solidFill>
                <a:srgbClr val="0070C0"/>
              </a:solidFill>
              <a:latin typeface="Arial" charset="0"/>
            </a:endParaRPr>
          </a:p>
          <a:p>
            <a:pPr eaLnBrk="1" hangingPunct="1"/>
            <a:r>
              <a:rPr lang="en-US" sz="1600" b="1" dirty="0" smtClean="0">
                <a:solidFill>
                  <a:srgbClr val="008000"/>
                </a:solidFill>
                <a:latin typeface="Arial" charset="0"/>
              </a:rPr>
              <a:t>Green = Median</a:t>
            </a:r>
          </a:p>
          <a:p>
            <a:pPr eaLnBrk="1" hangingPunct="1"/>
            <a:r>
              <a:rPr lang="en-US" sz="1600" b="1" dirty="0" smtClean="0">
                <a:solidFill>
                  <a:srgbClr val="FF0000"/>
                </a:solidFill>
                <a:latin typeface="Arial" charset="0"/>
              </a:rPr>
              <a:t>Red = Bottom </a:t>
            </a:r>
            <a:r>
              <a:rPr lang="en-US" sz="1600" b="1" dirty="0" err="1" smtClean="0">
                <a:solidFill>
                  <a:srgbClr val="FF0000"/>
                </a:solidFill>
                <a:latin typeface="Arial" charset="0"/>
              </a:rPr>
              <a:t>Decile</a:t>
            </a:r>
            <a:endParaRPr lang="en-US" sz="1600" b="1" dirty="0">
              <a:solidFill>
                <a:srgbClr val="FF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22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Variation Among Organizations with  High Component Scores</a:t>
            </a:r>
            <a:endParaRPr lang="en-US" dirty="0"/>
          </a:p>
        </p:txBody>
      </p:sp>
      <p:pic>
        <p:nvPicPr>
          <p:cNvPr id="16691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767" y="1477963"/>
            <a:ext cx="7514090" cy="5010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 bwMode="auto">
          <a:xfrm>
            <a:off x="6487886" y="2369310"/>
            <a:ext cx="2427514" cy="208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en-US" kern="0" dirty="0" smtClean="0"/>
              <a:t>Scoring well in one component does not always translate to readiness in all components</a:t>
            </a:r>
          </a:p>
        </p:txBody>
      </p:sp>
      <p:cxnSp>
        <p:nvCxnSpPr>
          <p:cNvPr id="8" name="Straight Arrow Connector 7"/>
          <p:cNvCxnSpPr/>
          <p:nvPr/>
        </p:nvCxnSpPr>
        <p:spPr bwMode="auto">
          <a:xfrm flipH="1">
            <a:off x="6487886" y="4456035"/>
            <a:ext cx="446315" cy="98682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 bwMode="auto">
          <a:xfrm>
            <a:off x="6934202" y="4943991"/>
            <a:ext cx="1654628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en-US" sz="1600" kern="0" dirty="0" smtClean="0">
                <a:solidFill>
                  <a:schemeClr val="accent2"/>
                </a:solidFill>
              </a:rPr>
              <a:t>Blue indicates higher scores</a:t>
            </a:r>
          </a:p>
          <a:p>
            <a:pPr algn="l" eaLnBrk="1" hangingPunct="1">
              <a:lnSpc>
                <a:spcPct val="90000"/>
              </a:lnSpc>
            </a:pPr>
            <a:endParaRPr lang="en-US" sz="1600" kern="0" dirty="0" smtClean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6977743" y="5598137"/>
            <a:ext cx="14478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en-US" sz="1600" kern="0" dirty="0" smtClean="0">
                <a:solidFill>
                  <a:srgbClr val="C00000"/>
                </a:solidFill>
              </a:rPr>
              <a:t>Red indicates lower scores</a:t>
            </a:r>
          </a:p>
        </p:txBody>
      </p:sp>
    </p:spTree>
    <p:extLst>
      <p:ext uri="{BB962C8B-B14F-4D97-AF65-F5344CB8AC3E}">
        <p14:creationId xmlns:p14="http://schemas.microsoft.com/office/powerpoint/2010/main" val="435399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994" y="0"/>
            <a:ext cx="8610600" cy="731838"/>
          </a:xfrm>
        </p:spPr>
        <p:txBody>
          <a:bodyPr>
            <a:normAutofit/>
          </a:bodyPr>
          <a:lstStyle/>
          <a:p>
            <a:r>
              <a:rPr lang="en-US" dirty="0" smtClean="0"/>
              <a:t>Top 5 and Bottom 5 Summary</a:t>
            </a:r>
            <a:endParaRPr lang="en-US" sz="3200" b="0" dirty="0">
              <a:latin typeface="PremierSansTwo" pitchFamily="2" charset="0"/>
            </a:endParaRPr>
          </a:p>
        </p:txBody>
      </p:sp>
      <p:pic>
        <p:nvPicPr>
          <p:cNvPr id="20173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1415143"/>
            <a:ext cx="6615381" cy="4757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5559220" y="5428594"/>
            <a:ext cx="21756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en-US" sz="1600" b="1" dirty="0" smtClean="0">
                <a:solidFill>
                  <a:srgbClr val="0070C0"/>
                </a:solidFill>
                <a:latin typeface="Arial" charset="0"/>
              </a:rPr>
              <a:t>Blue = Top 5</a:t>
            </a:r>
          </a:p>
          <a:p>
            <a:pPr eaLnBrk="1" hangingPunct="1"/>
            <a:r>
              <a:rPr lang="en-US" sz="1600" b="1" dirty="0" smtClean="0">
                <a:solidFill>
                  <a:srgbClr val="C00000"/>
                </a:solidFill>
                <a:latin typeface="Arial" charset="0"/>
              </a:rPr>
              <a:t>Red = Bottom 5</a:t>
            </a:r>
            <a:endParaRPr lang="en-US" sz="1600" b="1" dirty="0">
              <a:solidFill>
                <a:srgbClr val="C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22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993" y="0"/>
            <a:ext cx="8610600" cy="731838"/>
          </a:xfrm>
        </p:spPr>
        <p:txBody>
          <a:bodyPr>
            <a:normAutofit/>
          </a:bodyPr>
          <a:lstStyle/>
          <a:p>
            <a:r>
              <a:rPr lang="en-US" dirty="0" smtClean="0"/>
              <a:t>Top 5 and Bottom 5 – Lessons  from  Comparisons</a:t>
            </a:r>
            <a:endParaRPr lang="en-US" sz="3200" b="0" dirty="0">
              <a:latin typeface="PremierSansTwo" pitchFamily="2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1125791"/>
              </p:ext>
            </p:extLst>
          </p:nvPr>
        </p:nvGraphicFramePr>
        <p:xfrm>
          <a:off x="457200" y="1340217"/>
          <a:ext cx="8331200" cy="4990850"/>
        </p:xfrm>
        <a:graphic>
          <a:graphicData uri="http://schemas.openxmlformats.org/drawingml/2006/table">
            <a:tbl>
              <a:tblPr/>
              <a:tblGrid>
                <a:gridCol w="8331200"/>
              </a:tblGrid>
              <a:tr h="27800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Factors 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That</a:t>
                      </a:r>
                      <a:r>
                        <a:rPr lang="en-US" sz="18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Differentiate </a:t>
                      </a: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Organizations with High ACO Readiness 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81" marR="528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1714083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Full or partial</a:t>
                      </a:r>
                      <a:r>
                        <a:rPr lang="en-US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o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wnership </a:t>
                      </a: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of a health plan with 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pop </a:t>
                      </a: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health </a:t>
                      </a:r>
                      <a:r>
                        <a:rPr lang="en-US" sz="1800" dirty="0" err="1" smtClean="0">
                          <a:latin typeface="Calibri"/>
                          <a:ea typeface="Calibri"/>
                          <a:cs typeface="Times New Roman"/>
                        </a:rPr>
                        <a:t>mgt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capabilities 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Existing collaboration with other health systems in the community 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Existing risk-based contracts with payers including bundled payments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A sophisticated EHR and HIE implementation strategy across the continuum of care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Clinical integration across the continuum of care</a:t>
                      </a:r>
                      <a:endParaRPr lang="en-US" sz="105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Patient-centered medical home with employed or community providers</a:t>
                      </a:r>
                      <a:endParaRPr lang="en-US" sz="105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Positive </a:t>
                      </a: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relationships with primary care and specialty care providers in the market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Active governance structures that include physician leadership (e.g. PHOs)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81" marR="528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00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Factors That Do NOT Differentiate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81" marR="528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166802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Market share</a:t>
                      </a:r>
                      <a:endParaRPr lang="en-US" sz="105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Number </a:t>
                      </a: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of employed physicians 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Disproportion of the market with government financed health services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Financial strength (strong for the entire group)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Medicare spending 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level – low cost</a:t>
                      </a:r>
                      <a:r>
                        <a:rPr lang="en-US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areas are not further along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High proportion of commercially insured patients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Already in active execution of a clinical integration strategy across the system</a:t>
                      </a:r>
                      <a:endParaRPr kumimoji="0" lang="en-US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81" marR="528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383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roch-ACO-CWFwebinar-14Mar2013.pptx">
  <a:themeElements>
    <a:clrScheme name="Corporate Palette">
      <a:dk1>
        <a:srgbClr val="000000"/>
      </a:dk1>
      <a:lt1>
        <a:srgbClr val="FFFFFF"/>
      </a:lt1>
      <a:dk2>
        <a:srgbClr val="004165"/>
      </a:dk2>
      <a:lt2>
        <a:srgbClr val="E2D478"/>
      </a:lt2>
      <a:accent1>
        <a:srgbClr val="58A618"/>
      </a:accent1>
      <a:accent2>
        <a:srgbClr val="2A6EBB"/>
      </a:accent2>
      <a:accent3>
        <a:srgbClr val="612141"/>
      </a:accent3>
      <a:accent4>
        <a:srgbClr val="FF9E1B"/>
      </a:accent4>
      <a:accent5>
        <a:srgbClr val="4BACC6"/>
      </a:accent5>
      <a:accent6>
        <a:srgbClr val="404545"/>
      </a:accent6>
      <a:hlink>
        <a:srgbClr val="0000FF"/>
      </a:hlink>
      <a:folHlink>
        <a:srgbClr val="2A6EBB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6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EF98B9EF9AC04681BA5A82B9CA3467" ma:contentTypeVersion="0" ma:contentTypeDescription="Create a new document." ma:contentTypeScope="" ma:versionID="744a44962e777a6c836885548bf34e1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74269E9-FD6B-44BE-AB90-1DD2F4A251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B73DADE-F179-4E32-B8DE-8F203187814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18EF607-B462-48F9-BB05-7024B8690139}">
  <ds:schemaRefs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purl.org/dc/elements/1.1/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Kroch-ACO-CWFwebinar-14Mar2013.pptx</Template>
  <TotalTime>21</TotalTime>
  <Words>914</Words>
  <Application>Microsoft Office PowerPoint</Application>
  <PresentationFormat>On-screen Show (4:3)</PresentationFormat>
  <Paragraphs>123</Paragraphs>
  <Slides>11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  <vt:variant>
        <vt:lpstr>Custom Shows</vt:lpstr>
      </vt:variant>
      <vt:variant>
        <vt:i4>1</vt:i4>
      </vt:variant>
    </vt:vector>
  </HeadingPairs>
  <TitlesOfParts>
    <vt:vector size="13" baseType="lpstr">
      <vt:lpstr>Kroch-ACO-CWFwebinar-14Mar2013.pptx</vt:lpstr>
      <vt:lpstr>Measuring Progress towards Accountable Care</vt:lpstr>
      <vt:lpstr>The Bridge from FFS to Accountable Care</vt:lpstr>
      <vt:lpstr>Assessing the State of Readiness</vt:lpstr>
      <vt:lpstr>Quantitative and Qualitative Assessment </vt:lpstr>
      <vt:lpstr>The Capabilities Framework</vt:lpstr>
      <vt:lpstr>Overall Assessment by Component**</vt:lpstr>
      <vt:lpstr>Variation Among Organizations with  High Component Scores</vt:lpstr>
      <vt:lpstr>Top 5 and Bottom 5 Summary</vt:lpstr>
      <vt:lpstr>Top 5 and Bottom 5 – Lessons  from  Comparisons</vt:lpstr>
      <vt:lpstr>Collaborative Learning Summary</vt:lpstr>
      <vt:lpstr>The Team</vt:lpstr>
      <vt:lpstr>Custom Show 1</vt:lpstr>
    </vt:vector>
  </TitlesOfParts>
  <Company>Premier,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Measuring Progress towards Accountable Care</dc:title>
  <dc:creator>Grantham, Stephanie</dc:creator>
  <cp:lastModifiedBy>Kroch, Eugene</cp:lastModifiedBy>
  <cp:revision>4</cp:revision>
  <dcterms:created xsi:type="dcterms:W3CDTF">2013-03-14T14:36:25Z</dcterms:created>
  <dcterms:modified xsi:type="dcterms:W3CDTF">2013-03-14T15:15:03Z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0x0101006BEF98B9EF9AC04681BA5A82B9CA3467</vt:lpwstr>
  </property>
  <property fmtid="{D5CDD505-2E9C-101B-9397-08002B2CF9AE}" pid="3" name="NG-ActivityEventIdentifier">
    <vt:lpwstr>8EE2A74B1F8A341E1E89E9759BD08DA9</vt:lpwstr>
  </property>
  <property fmtid="{D5CDD505-2E9C-101B-9397-08002B2CF9AE}" pid="4" name="NG-ActivityEventID">
    <vt:lpwstr>101125</vt:lpwstr>
  </property>
</Properties>
</file>