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0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1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4"/>
  </p:sldMasterIdLst>
  <p:notesMasterIdLst>
    <p:notesMasterId r:id="rId13"/>
  </p:notesMasterIdLst>
  <p:handoutMasterIdLst>
    <p:handoutMasterId r:id="rId14"/>
  </p:handoutMasterIdLst>
  <p:sldIdLst>
    <p:sldId id="299" r:id="rId5"/>
    <p:sldId id="309" r:id="rId6"/>
    <p:sldId id="301" r:id="rId7"/>
    <p:sldId id="302" r:id="rId8"/>
    <p:sldId id="303" r:id="rId9"/>
    <p:sldId id="304" r:id="rId10"/>
    <p:sldId id="305" r:id="rId11"/>
    <p:sldId id="308" r:id="rId12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38C0AA-0027-E35D-3A5C-1A2352633063}" name="Shreya Roy" initials="SR" userId="S::sroy@cmwf.org::9183faaa-310c-4dde-82fd-8d43a0035ec6" providerId="AD"/>
  <p188:author id="{2B18D7AF-C0DB-C2B5-0C6A-A0EC96A7DC13}" name="Avni Gupta" initials="AG" userId="S::agupta@cmwf.org::3505bec7-47dd-4eeb-bbfb-705ba560a42f" providerId="AD"/>
  <p188:author id="{353C60C0-70D5-4329-BC8D-53AAD007DC58}" name="Sara R. Collins" initials="SC" userId="S::SRC@CMWF.org::dfbb467f-0fd7-48a6-a78e-014a35e76e12" providerId="AD"/>
  <p188:author id="{05B4AAE9-FA13-B4B0-0C49-DBD509A39007}" name="Relebohile Masitha" initials="RM" userId="S::rm@cmwf.org::55eff3c7-d91b-47f9-a1b1-6eb067a4a129" providerId="AD"/>
  <p188:author id="{B0755DF3-EA2A-8FFB-AD29-D97398DAB77C}" name="Carson Richards" initials="CR" userId="S::crichards@cmwf.org::07418e10-7e74-4970-a614-de80632c773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729D"/>
    <a:srgbClr val="F2F6F7"/>
    <a:srgbClr val="D4E3E8"/>
    <a:srgbClr val="597986"/>
    <a:srgbClr val="E5CD94"/>
    <a:srgbClr val="F6EEDB"/>
    <a:srgbClr val="D4AC4C"/>
    <a:srgbClr val="AF8520"/>
    <a:srgbClr val="A0BBC9"/>
    <a:srgbClr val="1346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28" autoAdjust="0"/>
    <p:restoredTop sz="96247" autoAdjust="0"/>
  </p:normalViewPr>
  <p:slideViewPr>
    <p:cSldViewPr snapToGrid="0">
      <p:cViewPr varScale="1">
        <p:scale>
          <a:sx n="107" d="100"/>
          <a:sy n="107" d="100"/>
        </p:scale>
        <p:origin x="9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n Wilson" userId="000f367a-3246-491c-88b4-803a33f58a8b" providerId="ADAL" clId="{DC2E3FC4-3B14-5106-984B-374CCF2024D9}"/>
    <pc:docChg chg="undo redo custSel modSld modMainMaster">
      <pc:chgData name="Jen Wilson" userId="000f367a-3246-491c-88b4-803a33f58a8b" providerId="ADAL" clId="{DC2E3FC4-3B14-5106-984B-374CCF2024D9}" dt="2026-08-18T21:04:39.549" v="639" actId="20577"/>
      <pc:docMkLst>
        <pc:docMk/>
      </pc:docMkLst>
      <pc:sldChg chg="addSp delSp modSp mod">
        <pc:chgData name="Jen Wilson" userId="000f367a-3246-491c-88b4-803a33f58a8b" providerId="ADAL" clId="{DC2E3FC4-3B14-5106-984B-374CCF2024D9}" dt="2026-08-18T21:00:27.973" v="584" actId="2710"/>
        <pc:sldMkLst>
          <pc:docMk/>
          <pc:sldMk cId="4207909664" sldId="299"/>
        </pc:sldMkLst>
        <pc:spChg chg="mod">
          <ac:chgData name="Jen Wilson" userId="000f367a-3246-491c-88b4-803a33f58a8b" providerId="ADAL" clId="{DC2E3FC4-3B14-5106-984B-374CCF2024D9}" dt="2026-08-18T19:58:53.485" v="63" actId="1037"/>
          <ac:spMkLst>
            <pc:docMk/>
            <pc:sldMk cId="4207909664" sldId="299"/>
            <ac:spMk id="2" creationId="{7CFCD7B5-AE1C-28F6-4F7B-DF635D07283D}"/>
          </ac:spMkLst>
        </pc:spChg>
        <pc:spChg chg="mod">
          <ac:chgData name="Jen Wilson" userId="000f367a-3246-491c-88b4-803a33f58a8b" providerId="ADAL" clId="{DC2E3FC4-3B14-5106-984B-374CCF2024D9}" dt="2026-08-18T20:10:16.279" v="161" actId="207"/>
          <ac:spMkLst>
            <pc:docMk/>
            <pc:sldMk cId="4207909664" sldId="299"/>
            <ac:spMk id="3" creationId="{FC6C3183-E1F2-B125-0BF4-B835304A86EF}"/>
          </ac:spMkLst>
        </pc:spChg>
        <pc:spChg chg="mod">
          <ac:chgData name="Jen Wilson" userId="000f367a-3246-491c-88b4-803a33f58a8b" providerId="ADAL" clId="{DC2E3FC4-3B14-5106-984B-374CCF2024D9}" dt="2026-08-18T21:00:27.973" v="584" actId="2710"/>
          <ac:spMkLst>
            <pc:docMk/>
            <pc:sldMk cId="4207909664" sldId="299"/>
            <ac:spMk id="4" creationId="{4DC9DD2A-E87B-25E0-3B49-08E507EFC442}"/>
          </ac:spMkLst>
        </pc:spChg>
        <pc:spChg chg="mod">
          <ac:chgData name="Jen Wilson" userId="000f367a-3246-491c-88b4-803a33f58a8b" providerId="ADAL" clId="{DC2E3FC4-3B14-5106-984B-374CCF2024D9}" dt="2026-08-18T20:09:23.562" v="153" actId="1076"/>
          <ac:spMkLst>
            <pc:docMk/>
            <pc:sldMk cId="4207909664" sldId="299"/>
            <ac:spMk id="13" creationId="{71C94946-748F-CC42-E017-D52C497CC15D}"/>
          </ac:spMkLst>
        </pc:spChg>
        <pc:spChg chg="mod">
          <ac:chgData name="Jen Wilson" userId="000f367a-3246-491c-88b4-803a33f58a8b" providerId="ADAL" clId="{DC2E3FC4-3B14-5106-984B-374CCF2024D9}" dt="2026-08-18T19:58:53.485" v="63" actId="1037"/>
          <ac:spMkLst>
            <pc:docMk/>
            <pc:sldMk cId="4207909664" sldId="299"/>
            <ac:spMk id="15" creationId="{41580FB7-897C-8AB6-36B7-715C46415866}"/>
          </ac:spMkLst>
        </pc:spChg>
        <pc:spChg chg="mod">
          <ac:chgData name="Jen Wilson" userId="000f367a-3246-491c-88b4-803a33f58a8b" providerId="ADAL" clId="{DC2E3FC4-3B14-5106-984B-374CCF2024D9}" dt="2026-08-18T19:58:53.485" v="63" actId="1037"/>
          <ac:spMkLst>
            <pc:docMk/>
            <pc:sldMk cId="4207909664" sldId="299"/>
            <ac:spMk id="16" creationId="{652226C8-7A48-D9A4-18DB-C975C999F868}"/>
          </ac:spMkLst>
        </pc:spChg>
        <pc:spChg chg="mod">
          <ac:chgData name="Jen Wilson" userId="000f367a-3246-491c-88b4-803a33f58a8b" providerId="ADAL" clId="{DC2E3FC4-3B14-5106-984B-374CCF2024D9}" dt="2026-08-18T19:58:53.485" v="63" actId="1037"/>
          <ac:spMkLst>
            <pc:docMk/>
            <pc:sldMk cId="4207909664" sldId="299"/>
            <ac:spMk id="17" creationId="{0640DC18-C14A-4814-45FA-112678511C4E}"/>
          </ac:spMkLst>
        </pc:spChg>
        <pc:spChg chg="add mod">
          <ac:chgData name="Jen Wilson" userId="000f367a-3246-491c-88b4-803a33f58a8b" providerId="ADAL" clId="{DC2E3FC4-3B14-5106-984B-374CCF2024D9}" dt="2026-08-18T20:09:23.562" v="153" actId="1076"/>
          <ac:spMkLst>
            <pc:docMk/>
            <pc:sldMk cId="4207909664" sldId="299"/>
            <ac:spMk id="23" creationId="{B3AAC159-54AB-CEAF-DDB3-667C254254E5}"/>
          </ac:spMkLst>
        </pc:spChg>
        <pc:spChg chg="add mod">
          <ac:chgData name="Jen Wilson" userId="000f367a-3246-491c-88b4-803a33f58a8b" providerId="ADAL" clId="{DC2E3FC4-3B14-5106-984B-374CCF2024D9}" dt="2026-08-18T20:30:05.271" v="322" actId="20577"/>
          <ac:spMkLst>
            <pc:docMk/>
            <pc:sldMk cId="4207909664" sldId="299"/>
            <ac:spMk id="25" creationId="{2A082192-2F74-C430-C7DC-83DF8E93BEEA}"/>
          </ac:spMkLst>
        </pc:spChg>
        <pc:spChg chg="add mod">
          <ac:chgData name="Jen Wilson" userId="000f367a-3246-491c-88b4-803a33f58a8b" providerId="ADAL" clId="{DC2E3FC4-3B14-5106-984B-374CCF2024D9}" dt="2026-08-18T20:09:23.562" v="153" actId="1076"/>
          <ac:spMkLst>
            <pc:docMk/>
            <pc:sldMk cId="4207909664" sldId="299"/>
            <ac:spMk id="27" creationId="{E1FD3EFB-3935-2545-EB71-3EEC68A1468F}"/>
          </ac:spMkLst>
        </pc:spChg>
        <pc:grpChg chg="mod">
          <ac:chgData name="Jen Wilson" userId="000f367a-3246-491c-88b4-803a33f58a8b" providerId="ADAL" clId="{DC2E3FC4-3B14-5106-984B-374CCF2024D9}" dt="2026-08-18T19:58:53.485" v="63" actId="1037"/>
          <ac:grpSpMkLst>
            <pc:docMk/>
            <pc:sldMk cId="4207909664" sldId="299"/>
            <ac:grpSpMk id="7" creationId="{D60DEC33-DD07-405E-2F54-EC2BF9CA10E0}"/>
          </ac:grpSpMkLst>
        </pc:grpChg>
        <pc:graphicFrameChg chg="mod">
          <ac:chgData name="Jen Wilson" userId="000f367a-3246-491c-88b4-803a33f58a8b" providerId="ADAL" clId="{DC2E3FC4-3B14-5106-984B-374CCF2024D9}" dt="2026-08-18T20:07:04.084" v="130"/>
          <ac:graphicFrameMkLst>
            <pc:docMk/>
            <pc:sldMk cId="4207909664" sldId="299"/>
            <ac:graphicFrameMk id="6" creationId="{C8DDDEA1-C128-766A-D495-96BF0EF17BBE}"/>
          </ac:graphicFrameMkLst>
        </pc:graphicFrameChg>
        <pc:cxnChg chg="mod topLvl">
          <ac:chgData name="Jen Wilson" userId="000f367a-3246-491c-88b4-803a33f58a8b" providerId="ADAL" clId="{DC2E3FC4-3B14-5106-984B-374CCF2024D9}" dt="2026-08-18T20:09:51.868" v="159" actId="165"/>
          <ac:cxnSpMkLst>
            <pc:docMk/>
            <pc:sldMk cId="4207909664" sldId="299"/>
            <ac:cxnSpMk id="8" creationId="{013D2824-5B8E-C74A-C9E4-1DB87B3FD45E}"/>
          </ac:cxnSpMkLst>
        </pc:cxnChg>
        <pc:cxnChg chg="mod topLvl">
          <ac:chgData name="Jen Wilson" userId="000f367a-3246-491c-88b4-803a33f58a8b" providerId="ADAL" clId="{DC2E3FC4-3B14-5106-984B-374CCF2024D9}" dt="2026-08-18T20:09:51.868" v="159" actId="165"/>
          <ac:cxnSpMkLst>
            <pc:docMk/>
            <pc:sldMk cId="4207909664" sldId="299"/>
            <ac:cxnSpMk id="9" creationId="{8B7EEB48-8A6E-C2CD-14F1-9B9B7B95B118}"/>
          </ac:cxnSpMkLst>
        </pc:cxnChg>
        <pc:cxnChg chg="mod topLvl">
          <ac:chgData name="Jen Wilson" userId="000f367a-3246-491c-88b4-803a33f58a8b" providerId="ADAL" clId="{DC2E3FC4-3B14-5106-984B-374CCF2024D9}" dt="2026-08-18T20:09:51.868" v="159" actId="165"/>
          <ac:cxnSpMkLst>
            <pc:docMk/>
            <pc:sldMk cId="4207909664" sldId="299"/>
            <ac:cxnSpMk id="10" creationId="{BFF73CED-619E-85C1-A2C1-C1116DE7DE89}"/>
          </ac:cxnSpMkLst>
        </pc:cxnChg>
        <pc:cxnChg chg="mod topLvl">
          <ac:chgData name="Jen Wilson" userId="000f367a-3246-491c-88b4-803a33f58a8b" providerId="ADAL" clId="{DC2E3FC4-3B14-5106-984B-374CCF2024D9}" dt="2026-08-18T20:09:51.868" v="159" actId="165"/>
          <ac:cxnSpMkLst>
            <pc:docMk/>
            <pc:sldMk cId="4207909664" sldId="299"/>
            <ac:cxnSpMk id="12" creationId="{EA287FE7-BA5B-754E-4E6D-F96FE7E1358A}"/>
          </ac:cxnSpMkLst>
        </pc:cxnChg>
      </pc:sldChg>
      <pc:sldChg chg="addSp delSp modSp mod">
        <pc:chgData name="Jen Wilson" userId="000f367a-3246-491c-88b4-803a33f58a8b" providerId="ADAL" clId="{DC2E3FC4-3B14-5106-984B-374CCF2024D9}" dt="2026-08-18T21:00:23.632" v="582" actId="2710"/>
        <pc:sldMkLst>
          <pc:docMk/>
          <pc:sldMk cId="423252599" sldId="301"/>
        </pc:sldMkLst>
        <pc:spChg chg="mod">
          <ac:chgData name="Jen Wilson" userId="000f367a-3246-491c-88b4-803a33f58a8b" providerId="ADAL" clId="{DC2E3FC4-3B14-5106-984B-374CCF2024D9}" dt="2026-08-18T21:00:23.632" v="582" actId="2710"/>
          <ac:spMkLst>
            <pc:docMk/>
            <pc:sldMk cId="423252599" sldId="301"/>
            <ac:spMk id="4" creationId="{5BB360A9-474C-2BE2-4F0A-6B229E7F3890}"/>
          </ac:spMkLst>
        </pc:spChg>
        <pc:spChg chg="add del mod">
          <ac:chgData name="Jen Wilson" userId="000f367a-3246-491c-88b4-803a33f58a8b" providerId="ADAL" clId="{DC2E3FC4-3B14-5106-984B-374CCF2024D9}" dt="2026-08-18T20:20:13.322" v="295"/>
          <ac:spMkLst>
            <pc:docMk/>
            <pc:sldMk cId="423252599" sldId="301"/>
            <ac:spMk id="11" creationId="{50B47E8C-F659-2C9A-2154-E0A45416E25B}"/>
          </ac:spMkLst>
        </pc:spChg>
        <pc:spChg chg="mod">
          <ac:chgData name="Jen Wilson" userId="000f367a-3246-491c-88b4-803a33f58a8b" providerId="ADAL" clId="{DC2E3FC4-3B14-5106-984B-374CCF2024D9}" dt="2026-08-18T20:18:24.629" v="264"/>
          <ac:spMkLst>
            <pc:docMk/>
            <pc:sldMk cId="423252599" sldId="301"/>
            <ac:spMk id="13" creationId="{1C939EAF-5E00-A25D-9C2D-5DE133B663C2}"/>
          </ac:spMkLst>
        </pc:spChg>
        <pc:spChg chg="mod">
          <ac:chgData name="Jen Wilson" userId="000f367a-3246-491c-88b4-803a33f58a8b" providerId="ADAL" clId="{DC2E3FC4-3B14-5106-984B-374CCF2024D9}" dt="2026-08-18T20:18:24.629" v="264"/>
          <ac:spMkLst>
            <pc:docMk/>
            <pc:sldMk cId="423252599" sldId="301"/>
            <ac:spMk id="14" creationId="{34A694AD-1E25-AAB9-2D6B-9157D4BB46E5}"/>
          </ac:spMkLst>
        </pc:spChg>
        <pc:spChg chg="mod">
          <ac:chgData name="Jen Wilson" userId="000f367a-3246-491c-88b4-803a33f58a8b" providerId="ADAL" clId="{DC2E3FC4-3B14-5106-984B-374CCF2024D9}" dt="2026-08-18T20:18:24.629" v="264"/>
          <ac:spMkLst>
            <pc:docMk/>
            <pc:sldMk cId="423252599" sldId="301"/>
            <ac:spMk id="15" creationId="{B06FF8AF-110D-39C5-3D35-4446EFCFA02E}"/>
          </ac:spMkLst>
        </pc:spChg>
        <pc:grpChg chg="add mod">
          <ac:chgData name="Jen Wilson" userId="000f367a-3246-491c-88b4-803a33f58a8b" providerId="ADAL" clId="{DC2E3FC4-3B14-5106-984B-374CCF2024D9}" dt="2026-08-18T20:18:27.691" v="265" actId="167"/>
          <ac:grpSpMkLst>
            <pc:docMk/>
            <pc:sldMk cId="423252599" sldId="301"/>
            <ac:grpSpMk id="12" creationId="{C890FBCA-2E75-5E16-4A20-C4055BD5535E}"/>
          </ac:grpSpMkLst>
        </pc:grpChg>
        <pc:graphicFrameChg chg="mod">
          <ac:chgData name="Jen Wilson" userId="000f367a-3246-491c-88b4-803a33f58a8b" providerId="ADAL" clId="{DC2E3FC4-3B14-5106-984B-374CCF2024D9}" dt="2026-08-18T20:20:02.403" v="292" actId="167"/>
          <ac:graphicFrameMkLst>
            <pc:docMk/>
            <pc:sldMk cId="423252599" sldId="301"/>
            <ac:graphicFrameMk id="6" creationId="{39254A0E-1BA7-3828-712B-9AA7596CDB77}"/>
          </ac:graphicFrameMkLst>
        </pc:graphicFrameChg>
      </pc:sldChg>
      <pc:sldChg chg="addSp delSp modSp mod">
        <pc:chgData name="Jen Wilson" userId="000f367a-3246-491c-88b4-803a33f58a8b" providerId="ADAL" clId="{DC2E3FC4-3B14-5106-984B-374CCF2024D9}" dt="2026-08-18T20:52:57.196" v="508" actId="207"/>
        <pc:sldMkLst>
          <pc:docMk/>
          <pc:sldMk cId="2430960293" sldId="302"/>
        </pc:sldMkLst>
        <pc:spChg chg="add mod">
          <ac:chgData name="Jen Wilson" userId="000f367a-3246-491c-88b4-803a33f58a8b" providerId="ADAL" clId="{DC2E3FC4-3B14-5106-984B-374CCF2024D9}" dt="2026-08-18T20:31:10.716" v="326" actId="14100"/>
          <ac:spMkLst>
            <pc:docMk/>
            <pc:sldMk cId="2430960293" sldId="302"/>
            <ac:spMk id="2" creationId="{CCDCAD0D-60EA-4C0C-FBFE-7CA4FD705186}"/>
          </ac:spMkLst>
        </pc:spChg>
        <pc:spChg chg="mod">
          <ac:chgData name="Jen Wilson" userId="000f367a-3246-491c-88b4-803a33f58a8b" providerId="ADAL" clId="{DC2E3FC4-3B14-5106-984B-374CCF2024D9}" dt="2026-08-18T20:52:57.196" v="508" actId="207"/>
          <ac:spMkLst>
            <pc:docMk/>
            <pc:sldMk cId="2430960293" sldId="302"/>
            <ac:spMk id="3" creationId="{3906D944-359B-C839-65F3-B9E056462086}"/>
          </ac:spMkLst>
        </pc:spChg>
        <pc:spChg chg="mod">
          <ac:chgData name="Jen Wilson" userId="000f367a-3246-491c-88b4-803a33f58a8b" providerId="ADAL" clId="{DC2E3FC4-3B14-5106-984B-374CCF2024D9}" dt="2026-08-18T20:20:30.557" v="298" actId="403"/>
          <ac:spMkLst>
            <pc:docMk/>
            <pc:sldMk cId="2430960293" sldId="302"/>
            <ac:spMk id="4" creationId="{3159838F-10B1-3B39-B8AB-C37FA41DDBD7}"/>
          </ac:spMkLst>
        </pc:spChg>
        <pc:spChg chg="mod">
          <ac:chgData name="Jen Wilson" userId="000f367a-3246-491c-88b4-803a33f58a8b" providerId="ADAL" clId="{DC2E3FC4-3B14-5106-984B-374CCF2024D9}" dt="2026-08-18T20:35:26.348" v="381" actId="167"/>
          <ac:spMkLst>
            <pc:docMk/>
            <pc:sldMk cId="2430960293" sldId="302"/>
            <ac:spMk id="12" creationId="{2098A481-A04B-B363-FE7F-588DB26C5712}"/>
          </ac:spMkLst>
        </pc:spChg>
        <pc:spChg chg="mod">
          <ac:chgData name="Jen Wilson" userId="000f367a-3246-491c-88b4-803a33f58a8b" providerId="ADAL" clId="{DC2E3FC4-3B14-5106-984B-374CCF2024D9}" dt="2026-08-18T20:20:42.704" v="301"/>
          <ac:spMkLst>
            <pc:docMk/>
            <pc:sldMk cId="2430960293" sldId="302"/>
            <ac:spMk id="17" creationId="{7F1B0F1E-5FED-946F-908B-670DED414286}"/>
          </ac:spMkLst>
        </pc:spChg>
        <pc:spChg chg="mod">
          <ac:chgData name="Jen Wilson" userId="000f367a-3246-491c-88b4-803a33f58a8b" providerId="ADAL" clId="{DC2E3FC4-3B14-5106-984B-374CCF2024D9}" dt="2026-08-18T20:20:42.704" v="301"/>
          <ac:spMkLst>
            <pc:docMk/>
            <pc:sldMk cId="2430960293" sldId="302"/>
            <ac:spMk id="18" creationId="{1DC08043-A35A-F006-BB49-79CDEC68383B}"/>
          </ac:spMkLst>
        </pc:spChg>
        <pc:spChg chg="mod">
          <ac:chgData name="Jen Wilson" userId="000f367a-3246-491c-88b4-803a33f58a8b" providerId="ADAL" clId="{DC2E3FC4-3B14-5106-984B-374CCF2024D9}" dt="2026-08-18T20:20:42.704" v="301"/>
          <ac:spMkLst>
            <pc:docMk/>
            <pc:sldMk cId="2430960293" sldId="302"/>
            <ac:spMk id="19" creationId="{4ED8579A-FB3D-C2B3-2EC3-E6EA9C9C6CCD}"/>
          </ac:spMkLst>
        </pc:spChg>
        <pc:spChg chg="add mod">
          <ac:chgData name="Jen Wilson" userId="000f367a-3246-491c-88b4-803a33f58a8b" providerId="ADAL" clId="{DC2E3FC4-3B14-5106-984B-374CCF2024D9}" dt="2026-08-18T20:52:18.302" v="504" actId="1036"/>
          <ac:spMkLst>
            <pc:docMk/>
            <pc:sldMk cId="2430960293" sldId="302"/>
            <ac:spMk id="26" creationId="{7A7CA854-B6C4-A566-5287-E904246C1802}"/>
          </ac:spMkLst>
        </pc:spChg>
        <pc:spChg chg="add mod">
          <ac:chgData name="Jen Wilson" userId="000f367a-3246-491c-88b4-803a33f58a8b" providerId="ADAL" clId="{DC2E3FC4-3B14-5106-984B-374CCF2024D9}" dt="2026-08-18T20:52:18.302" v="504" actId="1036"/>
          <ac:spMkLst>
            <pc:docMk/>
            <pc:sldMk cId="2430960293" sldId="302"/>
            <ac:spMk id="27" creationId="{6E47B447-5F80-654C-2CF9-5E98CCBB2080}"/>
          </ac:spMkLst>
        </pc:spChg>
        <pc:spChg chg="add mod">
          <ac:chgData name="Jen Wilson" userId="000f367a-3246-491c-88b4-803a33f58a8b" providerId="ADAL" clId="{DC2E3FC4-3B14-5106-984B-374CCF2024D9}" dt="2026-08-18T20:52:18.302" v="504" actId="1036"/>
          <ac:spMkLst>
            <pc:docMk/>
            <pc:sldMk cId="2430960293" sldId="302"/>
            <ac:spMk id="28" creationId="{E0F17A86-22A5-899C-5B70-329FEFE5BD3E}"/>
          </ac:spMkLst>
        </pc:spChg>
        <pc:spChg chg="add mod">
          <ac:chgData name="Jen Wilson" userId="000f367a-3246-491c-88b4-803a33f58a8b" providerId="ADAL" clId="{DC2E3FC4-3B14-5106-984B-374CCF2024D9}" dt="2026-08-18T20:52:18.302" v="504" actId="1036"/>
          <ac:spMkLst>
            <pc:docMk/>
            <pc:sldMk cId="2430960293" sldId="302"/>
            <ac:spMk id="29" creationId="{EDBE3AFE-43DA-A981-FA8C-53BFE010CF1C}"/>
          </ac:spMkLst>
        </pc:spChg>
        <pc:spChg chg="add mod">
          <ac:chgData name="Jen Wilson" userId="000f367a-3246-491c-88b4-803a33f58a8b" providerId="ADAL" clId="{DC2E3FC4-3B14-5106-984B-374CCF2024D9}" dt="2026-08-18T20:52:18.302" v="504" actId="1036"/>
          <ac:spMkLst>
            <pc:docMk/>
            <pc:sldMk cId="2430960293" sldId="302"/>
            <ac:spMk id="30" creationId="{451A19AD-4692-3BF8-F550-FDE0F0D6C1E4}"/>
          </ac:spMkLst>
        </pc:spChg>
        <pc:spChg chg="add mod">
          <ac:chgData name="Jen Wilson" userId="000f367a-3246-491c-88b4-803a33f58a8b" providerId="ADAL" clId="{DC2E3FC4-3B14-5106-984B-374CCF2024D9}" dt="2026-08-18T20:48:33.693" v="468" actId="167"/>
          <ac:spMkLst>
            <pc:docMk/>
            <pc:sldMk cId="2430960293" sldId="302"/>
            <ac:spMk id="37" creationId="{ADEAEE1C-AF72-BCE9-58F6-316AE2EDB6CB}"/>
          </ac:spMkLst>
        </pc:spChg>
        <pc:grpChg chg="add mod">
          <ac:chgData name="Jen Wilson" userId="000f367a-3246-491c-88b4-803a33f58a8b" providerId="ADAL" clId="{DC2E3FC4-3B14-5106-984B-374CCF2024D9}" dt="2026-08-18T20:20:42.704" v="301"/>
          <ac:grpSpMkLst>
            <pc:docMk/>
            <pc:sldMk cId="2430960293" sldId="302"/>
            <ac:grpSpMk id="15" creationId="{4F06D367-BCC8-3CDC-DFDC-50B3134D375A}"/>
          </ac:grpSpMkLst>
        </pc:grpChg>
        <pc:graphicFrameChg chg="mod">
          <ac:chgData name="Jen Wilson" userId="000f367a-3246-491c-88b4-803a33f58a8b" providerId="ADAL" clId="{DC2E3FC4-3B14-5106-984B-374CCF2024D9}" dt="2026-08-18T20:52:28.253" v="505" actId="2085"/>
          <ac:graphicFrameMkLst>
            <pc:docMk/>
            <pc:sldMk cId="2430960293" sldId="302"/>
            <ac:graphicFrameMk id="11" creationId="{34EABB79-05C7-8417-5844-314BA4CA92C6}"/>
          </ac:graphicFrameMkLst>
        </pc:graphicFrameChg>
        <pc:graphicFrameChg chg="mod">
          <ac:chgData name="Jen Wilson" userId="000f367a-3246-491c-88b4-803a33f58a8b" providerId="ADAL" clId="{DC2E3FC4-3B14-5106-984B-374CCF2024D9}" dt="2026-08-18T20:52:07.834" v="486" actId="1038"/>
          <ac:graphicFrameMkLst>
            <pc:docMk/>
            <pc:sldMk cId="2430960293" sldId="302"/>
            <ac:graphicFrameMk id="13" creationId="{94633135-020E-C694-9B13-A77D34EA6C9A}"/>
          </ac:graphicFrameMkLst>
        </pc:graphicFrameChg>
        <pc:cxnChg chg="add mod">
          <ac:chgData name="Jen Wilson" userId="000f367a-3246-491c-88b4-803a33f58a8b" providerId="ADAL" clId="{DC2E3FC4-3B14-5106-984B-374CCF2024D9}" dt="2026-08-18T20:52:07.834" v="486" actId="1038"/>
          <ac:cxnSpMkLst>
            <pc:docMk/>
            <pc:sldMk cId="2430960293" sldId="302"/>
            <ac:cxnSpMk id="21" creationId="{758396D5-2C5F-363A-0268-8ED6C014413C}"/>
          </ac:cxnSpMkLst>
        </pc:cxnChg>
        <pc:cxnChg chg="add mod">
          <ac:chgData name="Jen Wilson" userId="000f367a-3246-491c-88b4-803a33f58a8b" providerId="ADAL" clId="{DC2E3FC4-3B14-5106-984B-374CCF2024D9}" dt="2026-08-18T20:52:07.834" v="486" actId="1038"/>
          <ac:cxnSpMkLst>
            <pc:docMk/>
            <pc:sldMk cId="2430960293" sldId="302"/>
            <ac:cxnSpMk id="22" creationId="{6B1A9AA0-BD21-992E-7329-8C9AF338DF25}"/>
          </ac:cxnSpMkLst>
        </pc:cxnChg>
        <pc:cxnChg chg="add mod">
          <ac:chgData name="Jen Wilson" userId="000f367a-3246-491c-88b4-803a33f58a8b" providerId="ADAL" clId="{DC2E3FC4-3B14-5106-984B-374CCF2024D9}" dt="2026-08-18T20:52:07.834" v="486" actId="1038"/>
          <ac:cxnSpMkLst>
            <pc:docMk/>
            <pc:sldMk cId="2430960293" sldId="302"/>
            <ac:cxnSpMk id="23" creationId="{FA183A9A-5D44-DD1A-4DC5-6DC4E7671810}"/>
          </ac:cxnSpMkLst>
        </pc:cxnChg>
        <pc:cxnChg chg="add mod">
          <ac:chgData name="Jen Wilson" userId="000f367a-3246-491c-88b4-803a33f58a8b" providerId="ADAL" clId="{DC2E3FC4-3B14-5106-984B-374CCF2024D9}" dt="2026-08-18T20:52:07.834" v="486" actId="1038"/>
          <ac:cxnSpMkLst>
            <pc:docMk/>
            <pc:sldMk cId="2430960293" sldId="302"/>
            <ac:cxnSpMk id="24" creationId="{7BF0C930-F316-AB67-57AF-BA5C57C531EC}"/>
          </ac:cxnSpMkLst>
        </pc:cxnChg>
        <pc:cxnChg chg="add mod">
          <ac:chgData name="Jen Wilson" userId="000f367a-3246-491c-88b4-803a33f58a8b" providerId="ADAL" clId="{DC2E3FC4-3B14-5106-984B-374CCF2024D9}" dt="2026-08-18T20:52:07.834" v="486" actId="1038"/>
          <ac:cxnSpMkLst>
            <pc:docMk/>
            <pc:sldMk cId="2430960293" sldId="302"/>
            <ac:cxnSpMk id="25" creationId="{FE4AF571-E8D3-C4BE-2662-1FC74B855AA6}"/>
          </ac:cxnSpMkLst>
        </pc:cxnChg>
      </pc:sldChg>
      <pc:sldChg chg="addSp delSp modSp mod">
        <pc:chgData name="Jen Wilson" userId="000f367a-3246-491c-88b4-803a33f58a8b" providerId="ADAL" clId="{DC2E3FC4-3B14-5106-984B-374CCF2024D9}" dt="2026-08-18T20:56:31.979" v="549" actId="20577"/>
        <pc:sldMkLst>
          <pc:docMk/>
          <pc:sldMk cId="2445039243" sldId="303"/>
        </pc:sldMkLst>
        <pc:spChg chg="mod">
          <ac:chgData name="Jen Wilson" userId="000f367a-3246-491c-88b4-803a33f58a8b" providerId="ADAL" clId="{DC2E3FC4-3B14-5106-984B-374CCF2024D9}" dt="2026-08-18T20:53:50.738" v="512" actId="947"/>
          <ac:spMkLst>
            <pc:docMk/>
            <pc:sldMk cId="2445039243" sldId="303"/>
            <ac:spMk id="4" creationId="{87C6BC72-F729-2E22-F5E7-FCB40D47E047}"/>
          </ac:spMkLst>
        </pc:spChg>
        <pc:spChg chg="add mod">
          <ac:chgData name="Jen Wilson" userId="000f367a-3246-491c-88b4-803a33f58a8b" providerId="ADAL" clId="{DC2E3FC4-3B14-5106-984B-374CCF2024D9}" dt="2026-08-18T20:54:46.693" v="526" actId="14100"/>
          <ac:spMkLst>
            <pc:docMk/>
            <pc:sldMk cId="2445039243" sldId="303"/>
            <ac:spMk id="16" creationId="{79BD16F1-93F6-B569-F091-DF61FD5D5AA3}"/>
          </ac:spMkLst>
        </pc:spChg>
        <pc:spChg chg="mod">
          <ac:chgData name="Jen Wilson" userId="000f367a-3246-491c-88b4-803a33f58a8b" providerId="ADAL" clId="{DC2E3FC4-3B14-5106-984B-374CCF2024D9}" dt="2026-08-18T20:56:12.728" v="544"/>
          <ac:spMkLst>
            <pc:docMk/>
            <pc:sldMk cId="2445039243" sldId="303"/>
            <ac:spMk id="19" creationId="{1FE5D11A-ED70-404D-2DEE-690D99DF1ABA}"/>
          </ac:spMkLst>
        </pc:spChg>
        <pc:spChg chg="mod">
          <ac:chgData name="Jen Wilson" userId="000f367a-3246-491c-88b4-803a33f58a8b" providerId="ADAL" clId="{DC2E3FC4-3B14-5106-984B-374CCF2024D9}" dt="2026-08-18T20:56:12.728" v="544"/>
          <ac:spMkLst>
            <pc:docMk/>
            <pc:sldMk cId="2445039243" sldId="303"/>
            <ac:spMk id="20" creationId="{CECDEB3C-CAEE-A017-1964-32D913B0718D}"/>
          </ac:spMkLst>
        </pc:spChg>
        <pc:spChg chg="mod">
          <ac:chgData name="Jen Wilson" userId="000f367a-3246-491c-88b4-803a33f58a8b" providerId="ADAL" clId="{DC2E3FC4-3B14-5106-984B-374CCF2024D9}" dt="2026-08-18T20:56:12.728" v="544"/>
          <ac:spMkLst>
            <pc:docMk/>
            <pc:sldMk cId="2445039243" sldId="303"/>
            <ac:spMk id="21" creationId="{D67E618D-DB36-93B8-8E4C-4A358EED03E2}"/>
          </ac:spMkLst>
        </pc:spChg>
        <pc:spChg chg="add mod">
          <ac:chgData name="Jen Wilson" userId="000f367a-3246-491c-88b4-803a33f58a8b" providerId="ADAL" clId="{DC2E3FC4-3B14-5106-984B-374CCF2024D9}" dt="2026-08-18T20:56:31.979" v="549" actId="20577"/>
          <ac:spMkLst>
            <pc:docMk/>
            <pc:sldMk cId="2445039243" sldId="303"/>
            <ac:spMk id="22" creationId="{5B56F36A-183A-B9E8-C3E7-5A1DADAC5C26}"/>
          </ac:spMkLst>
        </pc:spChg>
        <pc:spChg chg="mod">
          <ac:chgData name="Jen Wilson" userId="000f367a-3246-491c-88b4-803a33f58a8b" providerId="ADAL" clId="{DC2E3FC4-3B14-5106-984B-374CCF2024D9}" dt="2026-08-18T20:56:23.702" v="546" actId="571"/>
          <ac:spMkLst>
            <pc:docMk/>
            <pc:sldMk cId="2445039243" sldId="303"/>
            <ac:spMk id="24" creationId="{BA7EDAA2-7E4D-2F42-2EC6-FFC9E1A7D35B}"/>
          </ac:spMkLst>
        </pc:spChg>
        <pc:spChg chg="mod">
          <ac:chgData name="Jen Wilson" userId="000f367a-3246-491c-88b4-803a33f58a8b" providerId="ADAL" clId="{DC2E3FC4-3B14-5106-984B-374CCF2024D9}" dt="2026-08-18T20:56:23.702" v="546" actId="571"/>
          <ac:spMkLst>
            <pc:docMk/>
            <pc:sldMk cId="2445039243" sldId="303"/>
            <ac:spMk id="25" creationId="{34AB4711-3DA9-245C-C335-28D0595C50AE}"/>
          </ac:spMkLst>
        </pc:spChg>
        <pc:spChg chg="mod">
          <ac:chgData name="Jen Wilson" userId="000f367a-3246-491c-88b4-803a33f58a8b" providerId="ADAL" clId="{DC2E3FC4-3B14-5106-984B-374CCF2024D9}" dt="2026-08-18T20:56:23.702" v="546" actId="571"/>
          <ac:spMkLst>
            <pc:docMk/>
            <pc:sldMk cId="2445039243" sldId="303"/>
            <ac:spMk id="26" creationId="{15074F39-144A-A287-4AA3-0E728FDB6374}"/>
          </ac:spMkLst>
        </pc:spChg>
        <pc:grpChg chg="add mod">
          <ac:chgData name="Jen Wilson" userId="000f367a-3246-491c-88b4-803a33f58a8b" providerId="ADAL" clId="{DC2E3FC4-3B14-5106-984B-374CCF2024D9}" dt="2026-08-18T20:56:12.728" v="544"/>
          <ac:grpSpMkLst>
            <pc:docMk/>
            <pc:sldMk cId="2445039243" sldId="303"/>
            <ac:grpSpMk id="18" creationId="{88819654-D4F5-0AF4-E78B-5789FB0F7C83}"/>
          </ac:grpSpMkLst>
        </pc:grpChg>
        <pc:grpChg chg="add mod">
          <ac:chgData name="Jen Wilson" userId="000f367a-3246-491c-88b4-803a33f58a8b" providerId="ADAL" clId="{DC2E3FC4-3B14-5106-984B-374CCF2024D9}" dt="2026-08-18T20:56:23.702" v="546" actId="571"/>
          <ac:grpSpMkLst>
            <pc:docMk/>
            <pc:sldMk cId="2445039243" sldId="303"/>
            <ac:grpSpMk id="23" creationId="{A75DAEAE-D149-5BF2-B364-AD5CDBFAEEE4}"/>
          </ac:grpSpMkLst>
        </pc:grpChg>
        <pc:graphicFrameChg chg="mod">
          <ac:chgData name="Jen Wilson" userId="000f367a-3246-491c-88b4-803a33f58a8b" providerId="ADAL" clId="{DC2E3FC4-3B14-5106-984B-374CCF2024D9}" dt="2026-08-18T20:55:21.640" v="533"/>
          <ac:graphicFrameMkLst>
            <pc:docMk/>
            <pc:sldMk cId="2445039243" sldId="303"/>
            <ac:graphicFrameMk id="8" creationId="{F6D7F5CF-5DD5-67C3-1E85-44705C9FDCE5}"/>
          </ac:graphicFrameMkLst>
        </pc:graphicFrameChg>
        <pc:graphicFrameChg chg="mod">
          <ac:chgData name="Jen Wilson" userId="000f367a-3246-491c-88b4-803a33f58a8b" providerId="ADAL" clId="{DC2E3FC4-3B14-5106-984B-374CCF2024D9}" dt="2026-08-18T20:55:59.532" v="541" actId="403"/>
          <ac:graphicFrameMkLst>
            <pc:docMk/>
            <pc:sldMk cId="2445039243" sldId="303"/>
            <ac:graphicFrameMk id="9" creationId="{F6078654-F8CC-A5FB-D6DE-4FF943035786}"/>
          </ac:graphicFrameMkLst>
        </pc:graphicFrameChg>
      </pc:sldChg>
      <pc:sldChg chg="addSp delSp modSp mod">
        <pc:chgData name="Jen Wilson" userId="000f367a-3246-491c-88b4-803a33f58a8b" providerId="ADAL" clId="{DC2E3FC4-3B14-5106-984B-374CCF2024D9}" dt="2026-08-18T21:00:14.749" v="581" actId="2710"/>
        <pc:sldMkLst>
          <pc:docMk/>
          <pc:sldMk cId="1503041192" sldId="304"/>
        </pc:sldMkLst>
        <pc:spChg chg="add mod">
          <ac:chgData name="Jen Wilson" userId="000f367a-3246-491c-88b4-803a33f58a8b" providerId="ADAL" clId="{DC2E3FC4-3B14-5106-984B-374CCF2024D9}" dt="2026-08-18T20:57:27.018" v="565" actId="20577"/>
          <ac:spMkLst>
            <pc:docMk/>
            <pc:sldMk cId="1503041192" sldId="304"/>
            <ac:spMk id="2" creationId="{73458070-6CC5-A22D-8727-F552AAF92055}"/>
          </ac:spMkLst>
        </pc:spChg>
        <pc:spChg chg="mod">
          <ac:chgData name="Jen Wilson" userId="000f367a-3246-491c-88b4-803a33f58a8b" providerId="ADAL" clId="{DC2E3FC4-3B14-5106-984B-374CCF2024D9}" dt="2026-08-18T21:00:14.749" v="581" actId="2710"/>
          <ac:spMkLst>
            <pc:docMk/>
            <pc:sldMk cId="1503041192" sldId="304"/>
            <ac:spMk id="4" creationId="{144C39D8-D2C8-95D4-894D-5C26C56F0C00}"/>
          </ac:spMkLst>
        </pc:spChg>
        <pc:spChg chg="mod">
          <ac:chgData name="Jen Wilson" userId="000f367a-3246-491c-88b4-803a33f58a8b" providerId="ADAL" clId="{DC2E3FC4-3B14-5106-984B-374CCF2024D9}" dt="2026-08-18T20:57:06.606" v="553"/>
          <ac:spMkLst>
            <pc:docMk/>
            <pc:sldMk cId="1503041192" sldId="304"/>
            <ac:spMk id="19" creationId="{39EFC83E-BF22-84C6-8941-E37823CE3D28}"/>
          </ac:spMkLst>
        </pc:spChg>
        <pc:spChg chg="mod">
          <ac:chgData name="Jen Wilson" userId="000f367a-3246-491c-88b4-803a33f58a8b" providerId="ADAL" clId="{DC2E3FC4-3B14-5106-984B-374CCF2024D9}" dt="2026-08-18T20:57:06.606" v="553"/>
          <ac:spMkLst>
            <pc:docMk/>
            <pc:sldMk cId="1503041192" sldId="304"/>
            <ac:spMk id="20" creationId="{D765EBDE-2ED7-50F0-C08A-5A1669709C8E}"/>
          </ac:spMkLst>
        </pc:spChg>
        <pc:spChg chg="mod">
          <ac:chgData name="Jen Wilson" userId="000f367a-3246-491c-88b4-803a33f58a8b" providerId="ADAL" clId="{DC2E3FC4-3B14-5106-984B-374CCF2024D9}" dt="2026-08-18T20:57:06.606" v="553"/>
          <ac:spMkLst>
            <pc:docMk/>
            <pc:sldMk cId="1503041192" sldId="304"/>
            <ac:spMk id="21" creationId="{7B1670FB-6FB2-775A-A992-3E51FE53A1E4}"/>
          </ac:spMkLst>
        </pc:spChg>
        <pc:spChg chg="add mod">
          <ac:chgData name="Jen Wilson" userId="000f367a-3246-491c-88b4-803a33f58a8b" providerId="ADAL" clId="{DC2E3FC4-3B14-5106-984B-374CCF2024D9}" dt="2026-08-18T20:57:29.035" v="566" actId="6549"/>
          <ac:spMkLst>
            <pc:docMk/>
            <pc:sldMk cId="1503041192" sldId="304"/>
            <ac:spMk id="22" creationId="{5F115E8C-8152-F2B7-6E34-7230969930C0}"/>
          </ac:spMkLst>
        </pc:spChg>
        <pc:spChg chg="mod">
          <ac:chgData name="Jen Wilson" userId="000f367a-3246-491c-88b4-803a33f58a8b" providerId="ADAL" clId="{DC2E3FC4-3B14-5106-984B-374CCF2024D9}" dt="2026-08-18T20:57:06.606" v="553"/>
          <ac:spMkLst>
            <pc:docMk/>
            <pc:sldMk cId="1503041192" sldId="304"/>
            <ac:spMk id="24" creationId="{8BEE5EAA-DE65-6425-B1E0-B3246CAF533E}"/>
          </ac:spMkLst>
        </pc:spChg>
        <pc:spChg chg="mod">
          <ac:chgData name="Jen Wilson" userId="000f367a-3246-491c-88b4-803a33f58a8b" providerId="ADAL" clId="{DC2E3FC4-3B14-5106-984B-374CCF2024D9}" dt="2026-08-18T20:57:06.606" v="553"/>
          <ac:spMkLst>
            <pc:docMk/>
            <pc:sldMk cId="1503041192" sldId="304"/>
            <ac:spMk id="25" creationId="{16A7305B-EE5A-81AF-4895-498B3E59EB36}"/>
          </ac:spMkLst>
        </pc:spChg>
        <pc:spChg chg="mod">
          <ac:chgData name="Jen Wilson" userId="000f367a-3246-491c-88b4-803a33f58a8b" providerId="ADAL" clId="{DC2E3FC4-3B14-5106-984B-374CCF2024D9}" dt="2026-08-18T20:57:06.606" v="553"/>
          <ac:spMkLst>
            <pc:docMk/>
            <pc:sldMk cId="1503041192" sldId="304"/>
            <ac:spMk id="26" creationId="{34A28036-C2A6-3F60-1385-CC55354F72D3}"/>
          </ac:spMkLst>
        </pc:spChg>
        <pc:grpChg chg="add mod">
          <ac:chgData name="Jen Wilson" userId="000f367a-3246-491c-88b4-803a33f58a8b" providerId="ADAL" clId="{DC2E3FC4-3B14-5106-984B-374CCF2024D9}" dt="2026-08-18T20:57:06.606" v="553"/>
          <ac:grpSpMkLst>
            <pc:docMk/>
            <pc:sldMk cId="1503041192" sldId="304"/>
            <ac:grpSpMk id="7" creationId="{01E3F94C-C449-F82C-BD9C-72A0A46E2218}"/>
          </ac:grpSpMkLst>
        </pc:grpChg>
        <pc:grpChg chg="add mod">
          <ac:chgData name="Jen Wilson" userId="000f367a-3246-491c-88b4-803a33f58a8b" providerId="ADAL" clId="{DC2E3FC4-3B14-5106-984B-374CCF2024D9}" dt="2026-08-18T20:57:06.606" v="553"/>
          <ac:grpSpMkLst>
            <pc:docMk/>
            <pc:sldMk cId="1503041192" sldId="304"/>
            <ac:grpSpMk id="23" creationId="{5E7F5B6B-356A-857A-7F2F-5E07865E980A}"/>
          </ac:grpSpMkLst>
        </pc:grpChg>
        <pc:graphicFrameChg chg="mod">
          <ac:chgData name="Jen Wilson" userId="000f367a-3246-491c-88b4-803a33f58a8b" providerId="ADAL" clId="{DC2E3FC4-3B14-5106-984B-374CCF2024D9}" dt="2026-08-18T20:58:20.647" v="571" actId="948"/>
          <ac:graphicFrameMkLst>
            <pc:docMk/>
            <pc:sldMk cId="1503041192" sldId="304"/>
            <ac:graphicFrameMk id="6" creationId="{DA3DC9FC-E8D2-951F-0010-B456FF0A627D}"/>
          </ac:graphicFrameMkLst>
        </pc:graphicFrameChg>
        <pc:graphicFrameChg chg="mod">
          <ac:chgData name="Jen Wilson" userId="000f367a-3246-491c-88b4-803a33f58a8b" providerId="ADAL" clId="{DC2E3FC4-3B14-5106-984B-374CCF2024D9}" dt="2026-08-18T20:58:12.880" v="570" actId="948"/>
          <ac:graphicFrameMkLst>
            <pc:docMk/>
            <pc:sldMk cId="1503041192" sldId="304"/>
            <ac:graphicFrameMk id="8" creationId="{8B4307A4-9A85-0894-5CB0-83E1D4924500}"/>
          </ac:graphicFrameMkLst>
        </pc:graphicFrameChg>
      </pc:sldChg>
      <pc:sldChg chg="addSp delSp modSp mod">
        <pc:chgData name="Jen Wilson" userId="000f367a-3246-491c-88b4-803a33f58a8b" providerId="ADAL" clId="{DC2E3FC4-3B14-5106-984B-374CCF2024D9}" dt="2026-08-18T21:00:11.547" v="580" actId="2710"/>
        <pc:sldMkLst>
          <pc:docMk/>
          <pc:sldMk cId="4186112028" sldId="305"/>
        </pc:sldMkLst>
        <pc:spChg chg="mod">
          <ac:chgData name="Jen Wilson" userId="000f367a-3246-491c-88b4-803a33f58a8b" providerId="ADAL" clId="{DC2E3FC4-3B14-5106-984B-374CCF2024D9}" dt="2026-08-18T21:00:11.547" v="580" actId="2710"/>
          <ac:spMkLst>
            <pc:docMk/>
            <pc:sldMk cId="4186112028" sldId="305"/>
            <ac:spMk id="4" creationId="{8833E6B5-7297-DCAF-29A0-0BF2000036CD}"/>
          </ac:spMkLst>
        </pc:spChg>
        <pc:spChg chg="add mod">
          <ac:chgData name="Jen Wilson" userId="000f367a-3246-491c-88b4-803a33f58a8b" providerId="ADAL" clId="{DC2E3FC4-3B14-5106-984B-374CCF2024D9}" dt="2026-08-18T20:59:51.220" v="577"/>
          <ac:spMkLst>
            <pc:docMk/>
            <pc:sldMk cId="4186112028" sldId="305"/>
            <ac:spMk id="11" creationId="{098746C4-758F-A420-07D2-BB65B49281A7}"/>
          </ac:spMkLst>
        </pc:spChg>
        <pc:spChg chg="mod">
          <ac:chgData name="Jen Wilson" userId="000f367a-3246-491c-88b4-803a33f58a8b" providerId="ADAL" clId="{DC2E3FC4-3B14-5106-984B-374CCF2024D9}" dt="2026-08-18T20:59:47.241" v="574"/>
          <ac:spMkLst>
            <pc:docMk/>
            <pc:sldMk cId="4186112028" sldId="305"/>
            <ac:spMk id="13" creationId="{75DC1F9F-48F9-4E1C-483E-EE94B2ED72EC}"/>
          </ac:spMkLst>
        </pc:spChg>
        <pc:spChg chg="mod">
          <ac:chgData name="Jen Wilson" userId="000f367a-3246-491c-88b4-803a33f58a8b" providerId="ADAL" clId="{DC2E3FC4-3B14-5106-984B-374CCF2024D9}" dt="2026-08-18T20:59:47.241" v="574"/>
          <ac:spMkLst>
            <pc:docMk/>
            <pc:sldMk cId="4186112028" sldId="305"/>
            <ac:spMk id="14" creationId="{38439B4A-E0A5-8EAB-6D8E-D31E35480183}"/>
          </ac:spMkLst>
        </pc:spChg>
        <pc:spChg chg="mod">
          <ac:chgData name="Jen Wilson" userId="000f367a-3246-491c-88b4-803a33f58a8b" providerId="ADAL" clId="{DC2E3FC4-3B14-5106-984B-374CCF2024D9}" dt="2026-08-18T20:59:47.241" v="574"/>
          <ac:spMkLst>
            <pc:docMk/>
            <pc:sldMk cId="4186112028" sldId="305"/>
            <ac:spMk id="15" creationId="{2BA9A75F-1422-F1FD-EC7E-B381FF52759D}"/>
          </ac:spMkLst>
        </pc:spChg>
        <pc:grpChg chg="add mod">
          <ac:chgData name="Jen Wilson" userId="000f367a-3246-491c-88b4-803a33f58a8b" providerId="ADAL" clId="{DC2E3FC4-3B14-5106-984B-374CCF2024D9}" dt="2026-08-18T20:59:47.241" v="574"/>
          <ac:grpSpMkLst>
            <pc:docMk/>
            <pc:sldMk cId="4186112028" sldId="305"/>
            <ac:grpSpMk id="12" creationId="{A781F6AA-A5C6-B34A-4409-2FE985AFC33C}"/>
          </ac:grpSpMkLst>
        </pc:grpChg>
        <pc:graphicFrameChg chg="mod">
          <ac:chgData name="Jen Wilson" userId="000f367a-3246-491c-88b4-803a33f58a8b" providerId="ADAL" clId="{DC2E3FC4-3B14-5106-984B-374CCF2024D9}" dt="2026-08-18T21:00:04.043" v="579"/>
          <ac:graphicFrameMkLst>
            <pc:docMk/>
            <pc:sldMk cId="4186112028" sldId="305"/>
            <ac:graphicFrameMk id="8" creationId="{AD0B1B76-8C83-90FA-257F-CEB87B575867}"/>
          </ac:graphicFrameMkLst>
        </pc:graphicFrameChg>
      </pc:sldChg>
      <pc:sldChg chg="addSp delSp modSp mod">
        <pc:chgData name="Jen Wilson" userId="000f367a-3246-491c-88b4-803a33f58a8b" providerId="ADAL" clId="{DC2E3FC4-3B14-5106-984B-374CCF2024D9}" dt="2026-08-18T21:04:39.549" v="639" actId="20577"/>
        <pc:sldMkLst>
          <pc:docMk/>
          <pc:sldMk cId="734858465" sldId="308"/>
        </pc:sldMkLst>
        <pc:spChg chg="mod">
          <ac:chgData name="Jen Wilson" userId="000f367a-3246-491c-88b4-803a33f58a8b" providerId="ADAL" clId="{DC2E3FC4-3B14-5106-984B-374CCF2024D9}" dt="2026-08-18T21:01:36.751" v="614" actId="1035"/>
          <ac:spMkLst>
            <pc:docMk/>
            <pc:sldMk cId="734858465" sldId="308"/>
            <ac:spMk id="2" creationId="{AC778653-AED1-F1FC-806B-863A56D79088}"/>
          </ac:spMkLst>
        </pc:spChg>
        <pc:spChg chg="mod">
          <ac:chgData name="Jen Wilson" userId="000f367a-3246-491c-88b4-803a33f58a8b" providerId="ADAL" clId="{DC2E3FC4-3B14-5106-984B-374CCF2024D9}" dt="2026-08-18T21:00:40.188" v="585" actId="2710"/>
          <ac:spMkLst>
            <pc:docMk/>
            <pc:sldMk cId="734858465" sldId="308"/>
            <ac:spMk id="4" creationId="{FCCA7C18-A82A-4E46-9FBB-95E88CEEDFF1}"/>
          </ac:spMkLst>
        </pc:spChg>
        <pc:spChg chg="mod">
          <ac:chgData name="Jen Wilson" userId="000f367a-3246-491c-88b4-803a33f58a8b" providerId="ADAL" clId="{DC2E3FC4-3B14-5106-984B-374CCF2024D9}" dt="2026-08-18T21:01:36.751" v="614" actId="1035"/>
          <ac:spMkLst>
            <pc:docMk/>
            <pc:sldMk cId="734858465" sldId="308"/>
            <ac:spMk id="7" creationId="{ABF572A1-DCBF-EE87-CBF8-BA2C20070BDF}"/>
          </ac:spMkLst>
        </pc:spChg>
        <pc:spChg chg="mod">
          <ac:chgData name="Jen Wilson" userId="000f367a-3246-491c-88b4-803a33f58a8b" providerId="ADAL" clId="{DC2E3FC4-3B14-5106-984B-374CCF2024D9}" dt="2026-08-18T21:04:39.549" v="639" actId="20577"/>
          <ac:spMkLst>
            <pc:docMk/>
            <pc:sldMk cId="734858465" sldId="308"/>
            <ac:spMk id="9" creationId="{296C2BEB-22B6-0BDF-A4B9-6A2B1CD6AA41}"/>
          </ac:spMkLst>
        </pc:spChg>
        <pc:spChg chg="add mod">
          <ac:chgData name="Jen Wilson" userId="000f367a-3246-491c-88b4-803a33f58a8b" providerId="ADAL" clId="{DC2E3FC4-3B14-5106-984B-374CCF2024D9}" dt="2026-08-18T21:01:03.612" v="597" actId="14100"/>
          <ac:spMkLst>
            <pc:docMk/>
            <pc:sldMk cId="734858465" sldId="308"/>
            <ac:spMk id="10" creationId="{13C00B5A-8BBF-0245-EC4B-88F9322866CC}"/>
          </ac:spMkLst>
        </pc:spChg>
        <pc:spChg chg="mod">
          <ac:chgData name="Jen Wilson" userId="000f367a-3246-491c-88b4-803a33f58a8b" providerId="ADAL" clId="{DC2E3FC4-3B14-5106-984B-374CCF2024D9}" dt="2026-08-18T21:00:52.645" v="590"/>
          <ac:spMkLst>
            <pc:docMk/>
            <pc:sldMk cId="734858465" sldId="308"/>
            <ac:spMk id="18" creationId="{B7AA0BC8-C950-D263-1C50-FAA5B91D246A}"/>
          </ac:spMkLst>
        </pc:spChg>
        <pc:spChg chg="mod">
          <ac:chgData name="Jen Wilson" userId="000f367a-3246-491c-88b4-803a33f58a8b" providerId="ADAL" clId="{DC2E3FC4-3B14-5106-984B-374CCF2024D9}" dt="2026-08-18T21:00:52.645" v="590"/>
          <ac:spMkLst>
            <pc:docMk/>
            <pc:sldMk cId="734858465" sldId="308"/>
            <ac:spMk id="19" creationId="{D434D093-49AA-FC10-97D7-4E960C85108B}"/>
          </ac:spMkLst>
        </pc:spChg>
        <pc:spChg chg="mod">
          <ac:chgData name="Jen Wilson" userId="000f367a-3246-491c-88b4-803a33f58a8b" providerId="ADAL" clId="{DC2E3FC4-3B14-5106-984B-374CCF2024D9}" dt="2026-08-18T21:00:52.645" v="590"/>
          <ac:spMkLst>
            <pc:docMk/>
            <pc:sldMk cId="734858465" sldId="308"/>
            <ac:spMk id="20" creationId="{91CC991D-F451-B951-8F16-9C6139572483}"/>
          </ac:spMkLst>
        </pc:spChg>
        <pc:grpChg chg="add mod">
          <ac:chgData name="Jen Wilson" userId="000f367a-3246-491c-88b4-803a33f58a8b" providerId="ADAL" clId="{DC2E3FC4-3B14-5106-984B-374CCF2024D9}" dt="2026-08-18T21:00:52.645" v="590"/>
          <ac:grpSpMkLst>
            <pc:docMk/>
            <pc:sldMk cId="734858465" sldId="308"/>
            <ac:grpSpMk id="17" creationId="{9B22CBB8-DBC3-0C8B-74C5-DDC17A56B687}"/>
          </ac:grpSpMkLst>
        </pc:grpChg>
        <pc:graphicFrameChg chg="mod">
          <ac:chgData name="Jen Wilson" userId="000f367a-3246-491c-88b4-803a33f58a8b" providerId="ADAL" clId="{DC2E3FC4-3B14-5106-984B-374CCF2024D9}" dt="2026-08-18T21:01:58.133" v="627" actId="207"/>
          <ac:graphicFrameMkLst>
            <pc:docMk/>
            <pc:sldMk cId="734858465" sldId="308"/>
            <ac:graphicFrameMk id="11" creationId="{5D339227-722D-E442-8C23-85698FBF7FB8}"/>
          </ac:graphicFrameMkLst>
        </pc:graphicFrameChg>
      </pc:sldChg>
      <pc:sldChg chg="addSp delSp modSp mod">
        <pc:chgData name="Jen Wilson" userId="000f367a-3246-491c-88b4-803a33f58a8b" providerId="ADAL" clId="{DC2E3FC4-3B14-5106-984B-374CCF2024D9}" dt="2026-08-18T20:18:07.871" v="263" actId="14100"/>
        <pc:sldMkLst>
          <pc:docMk/>
          <pc:sldMk cId="3972239281" sldId="309"/>
        </pc:sldMkLst>
        <pc:graphicFrameChg chg="mod">
          <ac:chgData name="Jen Wilson" userId="000f367a-3246-491c-88b4-803a33f58a8b" providerId="ADAL" clId="{DC2E3FC4-3B14-5106-984B-374CCF2024D9}" dt="2026-08-18T20:18:07.871" v="263" actId="14100"/>
          <ac:graphicFrameMkLst>
            <pc:docMk/>
            <pc:sldMk cId="3972239281" sldId="309"/>
            <ac:graphicFrameMk id="9" creationId="{66B2E4CE-501E-6220-8393-3C69B6EFA69F}"/>
          </ac:graphicFrameMkLst>
        </pc:graphicFrameChg>
      </pc:sldChg>
      <pc:sldMasterChg chg="modSldLayout">
        <pc:chgData name="Jen Wilson" userId="000f367a-3246-491c-88b4-803a33f58a8b" providerId="ADAL" clId="{DC2E3FC4-3B14-5106-984B-374CCF2024D9}" dt="2026-08-18T20:53:59.980" v="514" actId="1076"/>
        <pc:sldMasterMkLst>
          <pc:docMk/>
          <pc:sldMasterMk cId="3552861742" sldId="2147483674"/>
        </pc:sldMasterMkLst>
        <pc:sldLayoutChg chg="modSp mod">
          <pc:chgData name="Jen Wilson" userId="000f367a-3246-491c-88b4-803a33f58a8b" providerId="ADAL" clId="{DC2E3FC4-3B14-5106-984B-374CCF2024D9}" dt="2026-08-18T20:53:59.980" v="514" actId="1076"/>
          <pc:sldLayoutMkLst>
            <pc:docMk/>
            <pc:sldMasterMk cId="3552861742" sldId="2147483674"/>
            <pc:sldLayoutMk cId="1621126578" sldId="2147483677"/>
          </pc:sldLayoutMkLst>
          <pc:spChg chg="mod">
            <ac:chgData name="Jen Wilson" userId="000f367a-3246-491c-88b4-803a33f58a8b" providerId="ADAL" clId="{DC2E3FC4-3B14-5106-984B-374CCF2024D9}" dt="2026-08-18T20:53:59.980" v="514" actId="1076"/>
            <ac:spMkLst>
              <pc:docMk/>
              <pc:sldMasterMk cId="3552861742" sldId="2147483674"/>
              <pc:sldLayoutMk cId="1621126578" sldId="2147483677"/>
              <ac:spMk id="2" creationId="{F512A7DB-00AA-4B45-A271-52E23B3215EA}"/>
            </ac:spMkLst>
          </pc:spChg>
          <pc:spChg chg="mod">
            <ac:chgData name="Jen Wilson" userId="000f367a-3246-491c-88b4-803a33f58a8b" providerId="ADAL" clId="{DC2E3FC4-3B14-5106-984B-374CCF2024D9}" dt="2026-08-18T20:13:41.359" v="216" actId="207"/>
            <ac:spMkLst>
              <pc:docMk/>
              <pc:sldMasterMk cId="3552861742" sldId="2147483674"/>
              <pc:sldLayoutMk cId="1621126578" sldId="2147483677"/>
              <ac:spMk id="9" creationId="{5124FA92-CBAB-EAD0-4152-9DB1DD76FC78}"/>
            </ac:spMkLst>
          </pc:spChg>
        </pc:sldLayoutChg>
      </pc:sldMasterChg>
    </pc:docChg>
  </pc:docChgLst>
  <pc:docChgLst>
    <pc:chgData name="Paul Frame" userId="ded3f5c5-00e7-408d-9358-fc292cfa5078" providerId="ADAL" clId="{EB6BB90D-960F-4CC0-B1DB-E3189CFE8A64}"/>
    <pc:docChg chg="undo custSel modSld modMainMaster">
      <pc:chgData name="Paul Frame" userId="ded3f5c5-00e7-408d-9358-fc292cfa5078" providerId="ADAL" clId="{EB6BB90D-960F-4CC0-B1DB-E3189CFE8A64}" dt="2026-09-09T17:35:58.805" v="1714" actId="1036"/>
      <pc:docMkLst>
        <pc:docMk/>
      </pc:docMkLst>
      <pc:sldChg chg="delSp modSp mod">
        <pc:chgData name="Paul Frame" userId="ded3f5c5-00e7-408d-9358-fc292cfa5078" providerId="ADAL" clId="{EB6BB90D-960F-4CC0-B1DB-E3189CFE8A64}" dt="2026-08-28T19:39:47.542" v="1603" actId="1036"/>
        <pc:sldMkLst>
          <pc:docMk/>
          <pc:sldMk cId="4207909664" sldId="299"/>
        </pc:sldMkLst>
        <pc:spChg chg="mod">
          <ac:chgData name="Paul Frame" userId="ded3f5c5-00e7-408d-9358-fc292cfa5078" providerId="ADAL" clId="{EB6BB90D-960F-4CC0-B1DB-E3189CFE8A64}" dt="2026-08-28T19:35:18.161" v="1522" actId="20577"/>
          <ac:spMkLst>
            <pc:docMk/>
            <pc:sldMk cId="4207909664" sldId="299"/>
            <ac:spMk id="4" creationId="{4DC9DD2A-E87B-25E0-3B49-08E507EFC442}"/>
          </ac:spMkLst>
        </pc:spChg>
        <pc:spChg chg="mod">
          <ac:chgData name="Paul Frame" userId="ded3f5c5-00e7-408d-9358-fc292cfa5078" providerId="ADAL" clId="{EB6BB90D-960F-4CC0-B1DB-E3189CFE8A64}" dt="2026-08-10T18:48:24.047" v="1478" actId="6549"/>
          <ac:spMkLst>
            <pc:docMk/>
            <pc:sldMk cId="4207909664" sldId="299"/>
            <ac:spMk id="5" creationId="{E4CDCD1F-39C4-439C-6E77-6B7A4A700880}"/>
          </ac:spMkLst>
        </pc:spChg>
        <pc:spChg chg="mod">
          <ac:chgData name="Paul Frame" userId="ded3f5c5-00e7-408d-9358-fc292cfa5078" providerId="ADAL" clId="{EB6BB90D-960F-4CC0-B1DB-E3189CFE8A64}" dt="2026-08-28T19:39:21.335" v="1590" actId="1035"/>
          <ac:spMkLst>
            <pc:docMk/>
            <pc:sldMk cId="4207909664" sldId="299"/>
            <ac:spMk id="13" creationId="{71C94946-748F-CC42-E017-D52C497CC15D}"/>
          </ac:spMkLst>
        </pc:spChg>
        <pc:spChg chg="mod">
          <ac:chgData name="Paul Frame" userId="ded3f5c5-00e7-408d-9358-fc292cfa5078" providerId="ADAL" clId="{EB6BB90D-960F-4CC0-B1DB-E3189CFE8A64}" dt="2026-08-28T19:38:53.760" v="1565" actId="1036"/>
          <ac:spMkLst>
            <pc:docMk/>
            <pc:sldMk cId="4207909664" sldId="299"/>
            <ac:spMk id="23" creationId="{B3AAC159-54AB-CEAF-DDB3-667C254254E5}"/>
          </ac:spMkLst>
        </pc:spChg>
        <pc:spChg chg="mod">
          <ac:chgData name="Paul Frame" userId="ded3f5c5-00e7-408d-9358-fc292cfa5078" providerId="ADAL" clId="{EB6BB90D-960F-4CC0-B1DB-E3189CFE8A64}" dt="2026-08-28T19:39:08.961" v="1579" actId="1036"/>
          <ac:spMkLst>
            <pc:docMk/>
            <pc:sldMk cId="4207909664" sldId="299"/>
            <ac:spMk id="25" creationId="{2A082192-2F74-C430-C7DC-83DF8E93BEEA}"/>
          </ac:spMkLst>
        </pc:spChg>
        <pc:spChg chg="mod">
          <ac:chgData name="Paul Frame" userId="ded3f5c5-00e7-408d-9358-fc292cfa5078" providerId="ADAL" clId="{EB6BB90D-960F-4CC0-B1DB-E3189CFE8A64}" dt="2026-08-28T19:39:47.542" v="1603" actId="1036"/>
          <ac:spMkLst>
            <pc:docMk/>
            <pc:sldMk cId="4207909664" sldId="299"/>
            <ac:spMk id="27" creationId="{E1FD3EFB-3935-2545-EB71-3EEC68A1468F}"/>
          </ac:spMkLst>
        </pc:spChg>
        <pc:graphicFrameChg chg="mod">
          <ac:chgData name="Paul Frame" userId="ded3f5c5-00e7-408d-9358-fc292cfa5078" providerId="ADAL" clId="{EB6BB90D-960F-4CC0-B1DB-E3189CFE8A64}" dt="2026-08-28T19:38:16.355" v="1535" actId="14100"/>
          <ac:graphicFrameMkLst>
            <pc:docMk/>
            <pc:sldMk cId="4207909664" sldId="299"/>
            <ac:graphicFrameMk id="6" creationId="{C8DDDEA1-C128-766A-D495-96BF0EF17BBE}"/>
          </ac:graphicFrameMkLst>
        </pc:graphicFrameChg>
        <pc:cxnChg chg="mod">
          <ac:chgData name="Paul Frame" userId="ded3f5c5-00e7-408d-9358-fc292cfa5078" providerId="ADAL" clId="{EB6BB90D-960F-4CC0-B1DB-E3189CFE8A64}" dt="2026-08-28T19:39:21.335" v="1590" actId="1035"/>
          <ac:cxnSpMkLst>
            <pc:docMk/>
            <pc:sldMk cId="4207909664" sldId="299"/>
            <ac:cxnSpMk id="8" creationId="{013D2824-5B8E-C74A-C9E4-1DB87B3FD45E}"/>
          </ac:cxnSpMkLst>
        </pc:cxnChg>
        <pc:cxnChg chg="mod">
          <ac:chgData name="Paul Frame" userId="ded3f5c5-00e7-408d-9358-fc292cfa5078" providerId="ADAL" clId="{EB6BB90D-960F-4CC0-B1DB-E3189CFE8A64}" dt="2026-08-28T19:38:53.760" v="1565" actId="1036"/>
          <ac:cxnSpMkLst>
            <pc:docMk/>
            <pc:sldMk cId="4207909664" sldId="299"/>
            <ac:cxnSpMk id="9" creationId="{8B7EEB48-8A6E-C2CD-14F1-9B9B7B95B118}"/>
          </ac:cxnSpMkLst>
        </pc:cxnChg>
        <pc:cxnChg chg="mod">
          <ac:chgData name="Paul Frame" userId="ded3f5c5-00e7-408d-9358-fc292cfa5078" providerId="ADAL" clId="{EB6BB90D-960F-4CC0-B1DB-E3189CFE8A64}" dt="2026-08-28T19:39:08.961" v="1579" actId="1036"/>
          <ac:cxnSpMkLst>
            <pc:docMk/>
            <pc:sldMk cId="4207909664" sldId="299"/>
            <ac:cxnSpMk id="10" creationId="{BFF73CED-619E-85C1-A2C1-C1116DE7DE89}"/>
          </ac:cxnSpMkLst>
        </pc:cxnChg>
        <pc:cxnChg chg="mod">
          <ac:chgData name="Paul Frame" userId="ded3f5c5-00e7-408d-9358-fc292cfa5078" providerId="ADAL" clId="{EB6BB90D-960F-4CC0-B1DB-E3189CFE8A64}" dt="2026-08-28T19:39:47.542" v="1603" actId="1036"/>
          <ac:cxnSpMkLst>
            <pc:docMk/>
            <pc:sldMk cId="4207909664" sldId="299"/>
            <ac:cxnSpMk id="12" creationId="{EA287FE7-BA5B-754E-4E6D-F96FE7E1358A}"/>
          </ac:cxnSpMkLst>
        </pc:cxnChg>
      </pc:sldChg>
      <pc:sldChg chg="modSp mod">
        <pc:chgData name="Paul Frame" userId="ded3f5c5-00e7-408d-9358-fc292cfa5078" providerId="ADAL" clId="{EB6BB90D-960F-4CC0-B1DB-E3189CFE8A64}" dt="2026-08-10T18:48:31.351" v="1488" actId="6549"/>
        <pc:sldMkLst>
          <pc:docMk/>
          <pc:sldMk cId="423252599" sldId="301"/>
        </pc:sldMkLst>
        <pc:spChg chg="mod">
          <ac:chgData name="Paul Frame" userId="ded3f5c5-00e7-408d-9358-fc292cfa5078" providerId="ADAL" clId="{EB6BB90D-960F-4CC0-B1DB-E3189CFE8A64}" dt="2026-08-10T18:48:31.351" v="1488" actId="6549"/>
          <ac:spMkLst>
            <pc:docMk/>
            <pc:sldMk cId="423252599" sldId="301"/>
            <ac:spMk id="5" creationId="{63C8740C-DBCC-4357-8F83-DA509BD34977}"/>
          </ac:spMkLst>
        </pc:spChg>
      </pc:sldChg>
      <pc:sldChg chg="delSp modSp mod">
        <pc:chgData name="Paul Frame" userId="ded3f5c5-00e7-408d-9358-fc292cfa5078" providerId="ADAL" clId="{EB6BB90D-960F-4CC0-B1DB-E3189CFE8A64}" dt="2026-09-09T17:35:58.805" v="1714" actId="1036"/>
        <pc:sldMkLst>
          <pc:docMk/>
          <pc:sldMk cId="2430960293" sldId="302"/>
        </pc:sldMkLst>
        <pc:spChg chg="mod">
          <ac:chgData name="Paul Frame" userId="ded3f5c5-00e7-408d-9358-fc292cfa5078" providerId="ADAL" clId="{EB6BB90D-960F-4CC0-B1DB-E3189CFE8A64}" dt="2026-09-09T17:35:02.532" v="1641" actId="14100"/>
          <ac:spMkLst>
            <pc:docMk/>
            <pc:sldMk cId="2430960293" sldId="302"/>
            <ac:spMk id="12" creationId="{2098A481-A04B-B363-FE7F-588DB26C5712}"/>
          </ac:spMkLst>
        </pc:spChg>
        <pc:spChg chg="mod">
          <ac:chgData name="Paul Frame" userId="ded3f5c5-00e7-408d-9358-fc292cfa5078" providerId="ADAL" clId="{EB6BB90D-960F-4CC0-B1DB-E3189CFE8A64}" dt="2026-09-09T17:35:58.805" v="1714" actId="1036"/>
          <ac:spMkLst>
            <pc:docMk/>
            <pc:sldMk cId="2430960293" sldId="302"/>
            <ac:spMk id="26" creationId="{7A7CA854-B6C4-A566-5287-E904246C1802}"/>
          </ac:spMkLst>
        </pc:spChg>
        <pc:spChg chg="del">
          <ac:chgData name="Paul Frame" userId="ded3f5c5-00e7-408d-9358-fc292cfa5078" providerId="ADAL" clId="{EB6BB90D-960F-4CC0-B1DB-E3189CFE8A64}" dt="2026-09-09T17:34:05.984" v="1637" actId="478"/>
          <ac:spMkLst>
            <pc:docMk/>
            <pc:sldMk cId="2430960293" sldId="302"/>
            <ac:spMk id="27" creationId="{6E47B447-5F80-654C-2CF9-5E98CCBB2080}"/>
          </ac:spMkLst>
        </pc:spChg>
        <pc:spChg chg="mod">
          <ac:chgData name="Paul Frame" userId="ded3f5c5-00e7-408d-9358-fc292cfa5078" providerId="ADAL" clId="{EB6BB90D-960F-4CC0-B1DB-E3189CFE8A64}" dt="2026-09-09T17:35:36.587" v="1685" actId="1036"/>
          <ac:spMkLst>
            <pc:docMk/>
            <pc:sldMk cId="2430960293" sldId="302"/>
            <ac:spMk id="28" creationId="{E0F17A86-22A5-899C-5B70-329FEFE5BD3E}"/>
          </ac:spMkLst>
        </pc:spChg>
        <pc:spChg chg="mod">
          <ac:chgData name="Paul Frame" userId="ded3f5c5-00e7-408d-9358-fc292cfa5078" providerId="ADAL" clId="{EB6BB90D-960F-4CC0-B1DB-E3189CFE8A64}" dt="2026-09-09T17:35:49.749" v="1703" actId="1036"/>
          <ac:spMkLst>
            <pc:docMk/>
            <pc:sldMk cId="2430960293" sldId="302"/>
            <ac:spMk id="29" creationId="{EDBE3AFE-43DA-A981-FA8C-53BFE010CF1C}"/>
          </ac:spMkLst>
        </pc:spChg>
        <pc:cxnChg chg="mod">
          <ac:chgData name="Paul Frame" userId="ded3f5c5-00e7-408d-9358-fc292cfa5078" providerId="ADAL" clId="{EB6BB90D-960F-4CC0-B1DB-E3189CFE8A64}" dt="2026-09-09T17:35:58.805" v="1714" actId="1036"/>
          <ac:cxnSpMkLst>
            <pc:docMk/>
            <pc:sldMk cId="2430960293" sldId="302"/>
            <ac:cxnSpMk id="21" creationId="{758396D5-2C5F-363A-0268-8ED6C014413C}"/>
          </ac:cxnSpMkLst>
        </pc:cxnChg>
        <pc:cxnChg chg="mod">
          <ac:chgData name="Paul Frame" userId="ded3f5c5-00e7-408d-9358-fc292cfa5078" providerId="ADAL" clId="{EB6BB90D-960F-4CC0-B1DB-E3189CFE8A64}" dt="2026-09-09T17:35:36.587" v="1685" actId="1036"/>
          <ac:cxnSpMkLst>
            <pc:docMk/>
            <pc:sldMk cId="2430960293" sldId="302"/>
            <ac:cxnSpMk id="22" creationId="{6B1A9AA0-BD21-992E-7329-8C9AF338DF25}"/>
          </ac:cxnSpMkLst>
        </pc:cxnChg>
        <pc:cxnChg chg="mod">
          <ac:chgData name="Paul Frame" userId="ded3f5c5-00e7-408d-9358-fc292cfa5078" providerId="ADAL" clId="{EB6BB90D-960F-4CC0-B1DB-E3189CFE8A64}" dt="2026-09-09T17:35:49.749" v="1703" actId="1036"/>
          <ac:cxnSpMkLst>
            <pc:docMk/>
            <pc:sldMk cId="2430960293" sldId="302"/>
            <ac:cxnSpMk id="23" creationId="{FA183A9A-5D44-DD1A-4DC5-6DC4E7671810}"/>
          </ac:cxnSpMkLst>
        </pc:cxnChg>
        <pc:cxnChg chg="del">
          <ac:chgData name="Paul Frame" userId="ded3f5c5-00e7-408d-9358-fc292cfa5078" providerId="ADAL" clId="{EB6BB90D-960F-4CC0-B1DB-E3189CFE8A64}" dt="2026-09-09T17:34:09.037" v="1638" actId="478"/>
          <ac:cxnSpMkLst>
            <pc:docMk/>
            <pc:sldMk cId="2430960293" sldId="302"/>
            <ac:cxnSpMk id="24" creationId="{7BF0C930-F316-AB67-57AF-BA5C57C531EC}"/>
          </ac:cxnSpMkLst>
        </pc:cxnChg>
      </pc:sldChg>
      <pc:sldChg chg="modSp mod">
        <pc:chgData name="Paul Frame" userId="ded3f5c5-00e7-408d-9358-fc292cfa5078" providerId="ADAL" clId="{EB6BB90D-960F-4CC0-B1DB-E3189CFE8A64}" dt="2026-08-28T19:48:31.103" v="1633" actId="20577"/>
        <pc:sldMkLst>
          <pc:docMk/>
          <pc:sldMk cId="2445039243" sldId="303"/>
        </pc:sldMkLst>
        <pc:spChg chg="mod">
          <ac:chgData name="Paul Frame" userId="ded3f5c5-00e7-408d-9358-fc292cfa5078" providerId="ADAL" clId="{EB6BB90D-960F-4CC0-B1DB-E3189CFE8A64}" dt="2026-08-28T19:48:31.103" v="1633" actId="20577"/>
          <ac:spMkLst>
            <pc:docMk/>
            <pc:sldMk cId="2445039243" sldId="303"/>
            <ac:spMk id="3" creationId="{456719B1-1787-165B-903E-45E38D0A4CBB}"/>
          </ac:spMkLst>
        </pc:spChg>
        <pc:spChg chg="mod">
          <ac:chgData name="Paul Frame" userId="ded3f5c5-00e7-408d-9358-fc292cfa5078" providerId="ADAL" clId="{EB6BB90D-960F-4CC0-B1DB-E3189CFE8A64}" dt="2026-08-28T19:46:34.002" v="1630" actId="6549"/>
          <ac:spMkLst>
            <pc:docMk/>
            <pc:sldMk cId="2445039243" sldId="303"/>
            <ac:spMk id="4" creationId="{87C6BC72-F729-2E22-F5E7-FCB40D47E047}"/>
          </ac:spMkLst>
        </pc:spChg>
        <pc:spChg chg="mod">
          <ac:chgData name="Paul Frame" userId="ded3f5c5-00e7-408d-9358-fc292cfa5078" providerId="ADAL" clId="{EB6BB90D-960F-4CC0-B1DB-E3189CFE8A64}" dt="2026-08-10T18:48:43.327" v="1498" actId="6549"/>
          <ac:spMkLst>
            <pc:docMk/>
            <pc:sldMk cId="2445039243" sldId="303"/>
            <ac:spMk id="5" creationId="{7C32A610-A4AF-DED8-E911-47867F0F7436}"/>
          </ac:spMkLst>
        </pc:spChg>
      </pc:sldChg>
      <pc:sldChg chg="modSp mod">
        <pc:chgData name="Paul Frame" userId="ded3f5c5-00e7-408d-9358-fc292cfa5078" providerId="ADAL" clId="{EB6BB90D-960F-4CC0-B1DB-E3189CFE8A64}" dt="2026-08-10T18:48:51.572" v="1508" actId="6549"/>
        <pc:sldMkLst>
          <pc:docMk/>
          <pc:sldMk cId="1503041192" sldId="304"/>
        </pc:sldMkLst>
        <pc:spChg chg="mod">
          <ac:chgData name="Paul Frame" userId="ded3f5c5-00e7-408d-9358-fc292cfa5078" providerId="ADAL" clId="{EB6BB90D-960F-4CC0-B1DB-E3189CFE8A64}" dt="2026-08-10T18:32:10.932" v="1350" actId="20577"/>
          <ac:spMkLst>
            <pc:docMk/>
            <pc:sldMk cId="1503041192" sldId="304"/>
            <ac:spMk id="3" creationId="{01F8CCD7-AFD2-5BE7-E1CC-28A6B88E432F}"/>
          </ac:spMkLst>
        </pc:spChg>
        <pc:spChg chg="mod">
          <ac:chgData name="Paul Frame" userId="ded3f5c5-00e7-408d-9358-fc292cfa5078" providerId="ADAL" clId="{EB6BB90D-960F-4CC0-B1DB-E3189CFE8A64}" dt="2026-08-10T18:48:51.572" v="1508" actId="6549"/>
          <ac:spMkLst>
            <pc:docMk/>
            <pc:sldMk cId="1503041192" sldId="304"/>
            <ac:spMk id="5" creationId="{C7FB33C7-453B-1DA9-19BE-68FAC4C99022}"/>
          </ac:spMkLst>
        </pc:spChg>
      </pc:sldChg>
      <pc:sldChg chg="modSp mod">
        <pc:chgData name="Paul Frame" userId="ded3f5c5-00e7-408d-9358-fc292cfa5078" providerId="ADAL" clId="{EB6BB90D-960F-4CC0-B1DB-E3189CFE8A64}" dt="2026-08-10T18:48:14.213" v="1468" actId="6549"/>
        <pc:sldMkLst>
          <pc:docMk/>
          <pc:sldMk cId="4186112028" sldId="305"/>
        </pc:sldMkLst>
        <pc:spChg chg="mod">
          <ac:chgData name="Paul Frame" userId="ded3f5c5-00e7-408d-9358-fc292cfa5078" providerId="ADAL" clId="{EB6BB90D-960F-4CC0-B1DB-E3189CFE8A64}" dt="2026-08-10T18:32:17.340" v="1358" actId="20577"/>
          <ac:spMkLst>
            <pc:docMk/>
            <pc:sldMk cId="4186112028" sldId="305"/>
            <ac:spMk id="3" creationId="{6DD8761A-1DBE-07E4-1965-97A546FC911A}"/>
          </ac:spMkLst>
        </pc:spChg>
        <pc:spChg chg="mod">
          <ac:chgData name="Paul Frame" userId="ded3f5c5-00e7-408d-9358-fc292cfa5078" providerId="ADAL" clId="{EB6BB90D-960F-4CC0-B1DB-E3189CFE8A64}" dt="2026-08-10T18:48:14.213" v="1468" actId="6549"/>
          <ac:spMkLst>
            <pc:docMk/>
            <pc:sldMk cId="4186112028" sldId="305"/>
            <ac:spMk id="5" creationId="{0DBBF184-B6B2-4618-9E4B-FD1464133A1D}"/>
          </ac:spMkLst>
        </pc:spChg>
      </pc:sldChg>
      <pc:sldChg chg="addSp modSp mod">
        <pc:chgData name="Paul Frame" userId="ded3f5c5-00e7-408d-9358-fc292cfa5078" providerId="ADAL" clId="{EB6BB90D-960F-4CC0-B1DB-E3189CFE8A64}" dt="2026-08-19T16:39:47.557" v="1517" actId="13926"/>
        <pc:sldMkLst>
          <pc:docMk/>
          <pc:sldMk cId="734858465" sldId="308"/>
        </pc:sldMkLst>
        <pc:spChg chg="mod">
          <ac:chgData name="Paul Frame" userId="ded3f5c5-00e7-408d-9358-fc292cfa5078" providerId="ADAL" clId="{EB6BB90D-960F-4CC0-B1DB-E3189CFE8A64}" dt="2026-08-19T16:39:47.557" v="1517" actId="13926"/>
          <ac:spMkLst>
            <pc:docMk/>
            <pc:sldMk cId="734858465" sldId="308"/>
            <ac:spMk id="3" creationId="{C308F6F8-4D06-D847-9F48-4C75307C4B5E}"/>
          </ac:spMkLst>
        </pc:spChg>
        <pc:spChg chg="mod">
          <ac:chgData name="Paul Frame" userId="ded3f5c5-00e7-408d-9358-fc292cfa5078" providerId="ADAL" clId="{EB6BB90D-960F-4CC0-B1DB-E3189CFE8A64}" dt="2026-08-19T16:39:34.809" v="1515" actId="6549"/>
          <ac:spMkLst>
            <pc:docMk/>
            <pc:sldMk cId="734858465" sldId="308"/>
            <ac:spMk id="5" creationId="{7EE9099A-53AA-2CAD-29D7-D3D58B31C1FE}"/>
          </ac:spMkLst>
        </pc:spChg>
      </pc:sldChg>
      <pc:sldChg chg="addSp delSp modSp mod">
        <pc:chgData name="Paul Frame" userId="ded3f5c5-00e7-408d-9358-fc292cfa5078" providerId="ADAL" clId="{EB6BB90D-960F-4CC0-B1DB-E3189CFE8A64}" dt="2026-08-10T21:30:23.222" v="1514" actId="255"/>
        <pc:sldMkLst>
          <pc:docMk/>
          <pc:sldMk cId="3972239281" sldId="309"/>
        </pc:sldMkLst>
        <pc:spChg chg="mod">
          <ac:chgData name="Paul Frame" userId="ded3f5c5-00e7-408d-9358-fc292cfa5078" providerId="ADAL" clId="{EB6BB90D-960F-4CC0-B1DB-E3189CFE8A64}" dt="2026-08-10T18:47:53.698" v="1448" actId="6549"/>
          <ac:spMkLst>
            <pc:docMk/>
            <pc:sldMk cId="3972239281" sldId="309"/>
            <ac:spMk id="5" creationId="{54D36A72-2F2C-3217-FB5F-8DF6562813FB}"/>
          </ac:spMkLst>
        </pc:spChg>
        <pc:graphicFrameChg chg="mod">
          <ac:chgData name="Paul Frame" userId="ded3f5c5-00e7-408d-9358-fc292cfa5078" providerId="ADAL" clId="{EB6BB90D-960F-4CC0-B1DB-E3189CFE8A64}" dt="2026-08-10T21:30:23.222" v="1514" actId="255"/>
          <ac:graphicFrameMkLst>
            <pc:docMk/>
            <pc:sldMk cId="3972239281" sldId="309"/>
            <ac:graphicFrameMk id="9" creationId="{66B2E4CE-501E-6220-8393-3C69B6EFA69F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5860911830465634"/>
          <c:y val="2.1900662143978747E-2"/>
          <c:w val="0.54139088169534366"/>
          <c:h val="0.931169347547495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6EE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069-487A-BC03-1DDB1C4AE4A3}"/>
              </c:ext>
            </c:extLst>
          </c:dPt>
          <c:dPt>
            <c:idx val="1"/>
            <c:invertIfNegative val="0"/>
            <c:bubble3D val="0"/>
            <c:spPr>
              <a:solidFill>
                <a:srgbClr val="E5CD9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069-487A-BC03-1DDB1C4AE4A3}"/>
              </c:ext>
            </c:extLst>
          </c:dPt>
          <c:dPt>
            <c:idx val="2"/>
            <c:invertIfNegative val="0"/>
            <c:bubble3D val="0"/>
            <c:spPr>
              <a:solidFill>
                <a:srgbClr val="D4AC4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069-487A-BC03-1DDB1C4AE4A3}"/>
              </c:ext>
            </c:extLst>
          </c:dPt>
          <c:dPt>
            <c:idx val="3"/>
            <c:invertIfNegative val="0"/>
            <c:bubble3D val="0"/>
            <c:spPr>
              <a:solidFill>
                <a:srgbClr val="AF852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069-487A-BC03-1DDB1C4AE4A3}"/>
              </c:ext>
            </c:extLst>
          </c:dPt>
          <c:dPt>
            <c:idx val="4"/>
            <c:invertIfNegative val="0"/>
            <c:bubble3D val="0"/>
            <c:spPr>
              <a:solidFill>
                <a:srgbClr val="D4E3E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069-487A-BC03-1DDB1C4AE4A3}"/>
              </c:ext>
            </c:extLst>
          </c:dPt>
          <c:dPt>
            <c:idx val="5"/>
            <c:invertIfNegative val="0"/>
            <c:bubble3D val="0"/>
            <c:spPr>
              <a:solidFill>
                <a:srgbClr val="A0BBC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069-487A-BC03-1DDB1C4AE4A3}"/>
              </c:ext>
            </c:extLst>
          </c:dPt>
          <c:dPt>
            <c:idx val="6"/>
            <c:invertIfNegative val="0"/>
            <c:bubble3D val="0"/>
            <c:spPr>
              <a:solidFill>
                <a:srgbClr val="5979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069-487A-BC03-1DDB1C4AE4A3}"/>
              </c:ext>
            </c:extLst>
          </c:dPt>
          <c:dPt>
            <c:idx val="7"/>
            <c:invertIfNegative val="0"/>
            <c:bubble3D val="0"/>
            <c:spPr>
              <a:solidFill>
                <a:srgbClr val="13465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D069-487A-BC03-1DDB1C4AE4A3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D069-487A-BC03-1DDB1C4AE4A3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D069-487A-BC03-1DDB1C4AE4A3}"/>
              </c:ext>
            </c:extLst>
          </c:dPt>
          <c:dPt>
            <c:idx val="10"/>
            <c:invertIfNegative val="0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BF3F-436C-9CD8-CD6B59FC3C3E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BF3F-436C-9CD8-CD6B59FC3C3E}"/>
              </c:ext>
            </c:extLst>
          </c:dPt>
          <c:dPt>
            <c:idx val="12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BF3F-436C-9CD8-CD6B59FC3C3E}"/>
              </c:ext>
            </c:extLst>
          </c:dPt>
          <c:dPt>
            <c:idx val="1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6-D069-487A-BC03-1DDB1C4AE4A3}"/>
              </c:ext>
            </c:extLst>
          </c:dPt>
          <c:dPt>
            <c:idx val="15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88E6-D34C-A6C5-0942B6F7AEC6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0000"/>
                        <a:lumOff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6"/>
                <c:pt idx="0">
                  <c:v>Northeast</c:v>
                </c:pt>
                <c:pt idx="1">
                  <c:v>West</c:v>
                </c:pt>
                <c:pt idx="2">
                  <c:v>Midwest</c:v>
                </c:pt>
                <c:pt idx="3">
                  <c:v>South</c:v>
                </c:pt>
                <c:pt idx="4">
                  <c:v>Asian or Pacific Islander</c:v>
                </c:pt>
                <c:pt idx="5">
                  <c:v>White</c:v>
                </c:pt>
                <c:pt idx="6">
                  <c:v>Hispanic</c:v>
                </c:pt>
                <c:pt idx="7">
                  <c:v>Black</c:v>
                </c:pt>
                <c:pt idx="8">
                  <c:v>Male</c:v>
                </c:pt>
                <c:pt idx="9">
                  <c:v>Female</c:v>
                </c:pt>
                <c:pt idx="10">
                  <c:v>400%+ FPL</c:v>
                </c:pt>
                <c:pt idx="11">
                  <c:v>&lt;400% FPL</c:v>
                </c:pt>
                <c:pt idx="12">
                  <c:v>200%–399% FPL</c:v>
                </c:pt>
                <c:pt idx="13">
                  <c:v>&lt;200% FPL</c:v>
                </c:pt>
                <c:pt idx="15">
                  <c:v>Total adults with private insurance who have medical debt</c:v>
                </c:pt>
              </c:strCache>
            </c:strRef>
          </c:cat>
          <c:val>
            <c:numRef>
              <c:f>Sheet1!$B$2:$B$17</c:f>
              <c:numCache>
                <c:formatCode>0.00%</c:formatCode>
                <c:ptCount val="16"/>
                <c:pt idx="0">
                  <c:v>0.26140000000000002</c:v>
                </c:pt>
                <c:pt idx="1">
                  <c:v>0.26069999999999999</c:v>
                </c:pt>
                <c:pt idx="2">
                  <c:v>0.32840000000000003</c:v>
                </c:pt>
                <c:pt idx="3">
                  <c:v>0.3851</c:v>
                </c:pt>
                <c:pt idx="4">
                  <c:v>0.19719999999999999</c:v>
                </c:pt>
                <c:pt idx="5">
                  <c:v>0.30730000000000002</c:v>
                </c:pt>
                <c:pt idx="6">
                  <c:v>0.38279999999999997</c:v>
                </c:pt>
                <c:pt idx="7">
                  <c:v>0.4103</c:v>
                </c:pt>
                <c:pt idx="8">
                  <c:v>0.27529999999999999</c:v>
                </c:pt>
                <c:pt idx="9">
                  <c:v>0.3659</c:v>
                </c:pt>
                <c:pt idx="10">
                  <c:v>0.24410000000000001</c:v>
                </c:pt>
                <c:pt idx="11">
                  <c:v>0.38</c:v>
                </c:pt>
                <c:pt idx="12">
                  <c:v>0.40010000000000001</c:v>
                </c:pt>
                <c:pt idx="13">
                  <c:v>0.3553</c:v>
                </c:pt>
                <c:pt idx="15">
                  <c:v>0.3211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D069-487A-BC03-1DDB1C4AE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axId val="1229483552"/>
        <c:axId val="1229483072"/>
      </c:barChart>
      <c:catAx>
        <c:axId val="1229483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9483072"/>
        <c:crosses val="autoZero"/>
        <c:auto val="1"/>
        <c:lblAlgn val="ctr"/>
        <c:lblOffset val="100"/>
        <c:noMultiLvlLbl val="0"/>
      </c:catAx>
      <c:valAx>
        <c:axId val="1229483072"/>
        <c:scaling>
          <c:orientation val="minMax"/>
        </c:scaling>
        <c:delete val="1"/>
        <c:axPos val="b"/>
        <c:numFmt formatCode="0.00%" sourceLinked="1"/>
        <c:majorTickMark val="out"/>
        <c:minorTickMark val="none"/>
        <c:tickLblPos val="nextTo"/>
        <c:crossAx val="1229483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"/>
          <c:y val="9.1923788371802068E-2"/>
          <c:w val="0.98171275462990537"/>
          <c:h val="0.83535008566415314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&lt;$500</c:v>
                </c:pt>
              </c:strCache>
            </c:strRef>
          </c:tx>
          <c:spPr>
            <a:solidFill>
              <a:schemeClr val="bg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50A6234-73F1-3C4D-B0A1-51EBE086207A}" type="SERIESNAME">
                      <a:rPr lang="en-US"/>
                      <a:pPr/>
                      <a:t>[SERIES NAME]</a:t>
                    </a:fld>
                    <a:endParaRPr lang="en-US" baseline="0" dirty="0"/>
                  </a:p>
                  <a:p>
                    <a:fld id="{CC5FD21F-2A88-8343-947D-152385DB5561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dLblPos val="inBase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7E37-43AA-8E25-34DB89A3BF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Percentage of adults ages 19–64 with private insurance who were paying off medical bills or debt</c:v>
                </c:pt>
              </c:strCache>
            </c:strRef>
          </c:cat>
          <c:val>
            <c:numRef>
              <c:f>Sheet1!$B$2</c:f>
              <c:numCache>
                <c:formatCode>0%</c:formatCode>
                <c:ptCount val="1"/>
                <c:pt idx="0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E37-43AA-8E25-34DB89A3BF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$500 to &lt;$2,000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4347564-B2DF-6F4C-9C44-68559DBD8C19}" type="SERIESNAME">
                      <a:rPr lang="en-US"/>
                      <a:pPr/>
                      <a:t>[SERIES NAME]</a:t>
                    </a:fld>
                    <a:endParaRPr lang="en-US" baseline="0" dirty="0"/>
                  </a:p>
                  <a:p>
                    <a:fld id="{1C1D601E-3636-2B4A-8AB2-71E92CD8EF67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dLblPos val="inBase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A-1A13-F84E-A5E8-5A247C070F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4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Percentage of adults ages 19–64 with private insurance who were paying off medical bills or debt</c:v>
                </c:pt>
              </c:strCache>
            </c:strRef>
          </c:cat>
          <c:val>
            <c:numRef>
              <c:f>Sheet1!$C$2</c:f>
              <c:numCache>
                <c:formatCode>0%</c:formatCode>
                <c:ptCount val="1"/>
                <c:pt idx="0">
                  <c:v>0.36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1A13-F84E-A5E8-5A247C070FE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$2,000 to &lt;$5,000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E65ACDFF-0A87-4949-8378-82F7245B0585}" type="SERIESNAME">
                      <a:rPr lang="en-US"/>
                      <a:pPr/>
                      <a:t>[SERIES NAME]</a:t>
                    </a:fld>
                    <a:endParaRPr lang="en-US" baseline="0" dirty="0"/>
                  </a:p>
                  <a:p>
                    <a:fld id="{9F6FD234-DB0D-6343-827F-22C07F1C63C1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dLblPos val="inBase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B-1A13-F84E-A5E8-5A247C070F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Percentage of adults ages 19–64 with private insurance who were paying off medical bills or debt</c:v>
                </c:pt>
              </c:strCache>
            </c:strRef>
          </c:cat>
          <c:val>
            <c:numRef>
              <c:f>Sheet1!$D$2</c:f>
              <c:numCache>
                <c:formatCode>0%</c:formatCode>
                <c:ptCount val="1"/>
                <c:pt idx="0">
                  <c:v>0.27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1A13-F84E-A5E8-5A247C070FE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$5,000+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C-1A13-F84E-A5E8-5A247C070FE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fld id="{73380803-6BED-EE4F-ABFB-C61A4A0A67FC}" type="SERIESNAME">
                      <a:rPr lang="en-US"/>
                      <a:pPr/>
                      <a:t>[SERIES NAME]</a:t>
                    </a:fld>
                    <a:endParaRPr lang="en-US" baseline="0" dirty="0"/>
                  </a:p>
                  <a:p>
                    <a:fld id="{5F0FDF65-9226-EF45-B74C-A16899865A97}" type="VALUE">
                      <a:rPr lang="en-US" b="1"/>
                      <a:pPr/>
                      <a:t>[VALUE]</a:t>
                    </a:fld>
                    <a:endParaRPr lang="en-US"/>
                  </a:p>
                </c:rich>
              </c:tx>
              <c:dLblPos val="inBase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1C-1A13-F84E-A5E8-5A247C070FE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l">
                  <a:defRPr sz="14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1"/>
            <c:showPercent val="0"/>
            <c:showBubbleSize val="0"/>
            <c:separator>
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Percentage of adults ages 19–64 with private insurance who were paying off medical bills or debt</c:v>
                </c:pt>
              </c:strCache>
            </c:strRef>
          </c:cat>
          <c:val>
            <c:numRef>
              <c:f>Sheet1!$E$2</c:f>
              <c:numCache>
                <c:formatCode>0%</c:formatCode>
                <c:ptCount val="1"/>
                <c:pt idx="0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1A13-F84E-A5E8-5A247C070FE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35"/>
        <c:overlap val="100"/>
        <c:axId val="1702768639"/>
        <c:axId val="1708641503"/>
      </c:barChart>
      <c:catAx>
        <c:axId val="1702768639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708641503"/>
        <c:crosses val="autoZero"/>
        <c:auto val="1"/>
        <c:lblAlgn val="ctr"/>
        <c:lblOffset val="100"/>
        <c:noMultiLvlLbl val="0"/>
      </c:catAx>
      <c:valAx>
        <c:axId val="1708641503"/>
        <c:scaling>
          <c:orientation val="minMax"/>
          <c:min val="0"/>
        </c:scaling>
        <c:delete val="1"/>
        <c:axPos val="b"/>
        <c:numFmt formatCode="0%" sourceLinked="1"/>
        <c:majorTickMark val="out"/>
        <c:minorTickMark val="none"/>
        <c:tickLblPos val="nextTo"/>
        <c:crossAx val="17027686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anchor="t" anchorCtr="0"/>
    <a:lstStyle/>
    <a:p>
      <a:pPr>
        <a:defRPr sz="12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2010915662500481"/>
          <c:y val="0.10429718766597594"/>
          <c:w val="0.57989084337499519"/>
          <c:h val="0.8550300533367245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A07-452F-8AC2-A1483EE5F0DA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A07-452F-8AC2-A1483EE5F0DA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A07-452F-8AC2-A1483EE5F0DA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A07-452F-8AC2-A1483EE5F0DA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85B-49BA-9062-51E3D2F43DC1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A07-452F-8AC2-A1483EE5F0DA}"/>
              </c:ext>
            </c:extLst>
          </c:dPt>
          <c:dPt>
            <c:idx val="6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FA07-452F-8AC2-A1483EE5F0DA}"/>
              </c:ext>
            </c:extLst>
          </c:dPt>
          <c:dPt>
            <c:idx val="7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A07-452F-8AC2-A1483EE5F0DA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Sheet1!$A$2:$A$9</c:f>
              <c:strCache>
                <c:ptCount val="8"/>
                <c:pt idx="0">
                  <c:v>Caused someone in the household to delay education or career plans</c:v>
                </c:pt>
                <c:pt idx="1">
                  <c:v>Caused someone in the household to postpone buying a home or moving</c:v>
                </c:pt>
                <c:pt idx="2">
                  <c:v>Caused someone in the household to take on another job or work more hours</c:v>
                </c:pt>
                <c:pt idx="3">
                  <c:v>Caused someone in the household to receive a lower credit rating</c:v>
                </c:pt>
                <c:pt idx="4">
                  <c:v>Cut back on basic neccesities like food, heat, or rent</c:v>
                </c:pt>
                <c:pt idx="5">
                  <c:v>Delayed or avoided needed health care or prescription drugs</c:v>
                </c:pt>
                <c:pt idx="6">
                  <c:v>Used up all or part of savings to pay for debt</c:v>
                </c:pt>
                <c:pt idx="7">
                  <c:v>Caused worry or anxiety</c:v>
                </c:pt>
              </c:strCache>
            </c:strRef>
          </c:cat>
          <c:val>
            <c:numRef>
              <c:f>Sheet1!$B$2:$B$9</c:f>
              <c:numCache>
                <c:formatCode>0.00%</c:formatCode>
                <c:ptCount val="8"/>
                <c:pt idx="0">
                  <c:v>8.4599999999999995E-2</c:v>
                </c:pt>
                <c:pt idx="1">
                  <c:v>0.10489999999999999</c:v>
                </c:pt>
                <c:pt idx="2">
                  <c:v>0.18559999999999999</c:v>
                </c:pt>
                <c:pt idx="3">
                  <c:v>0.22209999999999999</c:v>
                </c:pt>
                <c:pt idx="4">
                  <c:v>0.29620000000000002</c:v>
                </c:pt>
                <c:pt idx="5">
                  <c:v>0.30159999999999998</c:v>
                </c:pt>
                <c:pt idx="6">
                  <c:v>0.37109999999999999</c:v>
                </c:pt>
                <c:pt idx="7">
                  <c:v>0.67769999999999997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A07-452F-8AC2-A1483EE5F0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229483552"/>
        <c:axId val="1229483072"/>
      </c:barChart>
      <c:catAx>
        <c:axId val="1229483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9483072"/>
        <c:crosses val="autoZero"/>
        <c:auto val="1"/>
        <c:lblAlgn val="ctr"/>
        <c:lblOffset val="100"/>
        <c:noMultiLvlLbl val="0"/>
      </c:catAx>
      <c:valAx>
        <c:axId val="1229483072"/>
        <c:scaling>
          <c:orientation val="minMax"/>
        </c:scaling>
        <c:delete val="1"/>
        <c:axPos val="b"/>
        <c:numFmt formatCode="0.00%" sourceLinked="1"/>
        <c:majorTickMark val="none"/>
        <c:minorTickMark val="none"/>
        <c:tickLblPos val="nextTo"/>
        <c:crossAx val="1229483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7228907664599895"/>
          <c:y val="1.4112264960325237E-2"/>
          <c:w val="0.50099357642105968"/>
          <c:h val="0.931169347547495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6EED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D98-4872-ADAF-E253FF9E23A1}"/>
              </c:ext>
            </c:extLst>
          </c:dPt>
          <c:dPt>
            <c:idx val="1"/>
            <c:invertIfNegative val="0"/>
            <c:bubble3D val="0"/>
            <c:spPr>
              <a:solidFill>
                <a:srgbClr val="E5CD9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D98-4872-ADAF-E253FF9E23A1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D98-4872-ADAF-E253FF9E23A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D98-4872-ADAF-E253FF9E23A1}"/>
              </c:ext>
            </c:extLst>
          </c:dPt>
          <c:dPt>
            <c:idx val="4"/>
            <c:invertIfNegative val="0"/>
            <c:bubble3D val="0"/>
            <c:spPr>
              <a:solidFill>
                <a:srgbClr val="D4E3E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D98-4872-ADAF-E253FF9E23A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>
                  <a:lumMod val="40000"/>
                  <a:lumOff val="60000"/>
                  <a:alpha val="99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D98-4872-ADAF-E253FF9E23A1}"/>
              </c:ext>
            </c:extLst>
          </c:dPt>
          <c:dPt>
            <c:idx val="6"/>
            <c:invertIfNegative val="0"/>
            <c:bubble3D val="0"/>
            <c:spPr>
              <a:solidFill>
                <a:srgbClr val="59798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D98-4872-ADAF-E253FF9E23A1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D98-4872-ADAF-E253FF9E23A1}"/>
              </c:ext>
            </c:extLst>
          </c:dPt>
          <c:dPt>
            <c:idx val="8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FD98-4872-ADAF-E253FF9E23A1}"/>
              </c:ext>
            </c:extLst>
          </c:dPt>
          <c:dPt>
            <c:idx val="9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FD98-4872-ADAF-E253FF9E23A1}"/>
              </c:ext>
            </c:extLst>
          </c:dPt>
          <c:dPt>
            <c:idx val="10"/>
            <c:invertIfNegative val="0"/>
            <c:bubble3D val="0"/>
            <c:spPr>
              <a:solidFill>
                <a:schemeClr val="bg2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FD98-4872-ADAF-E253FF9E23A1}"/>
              </c:ext>
            </c:extLst>
          </c:dPt>
          <c:dPt>
            <c:idx val="11"/>
            <c:invertIfNegative val="0"/>
            <c:bubble3D val="0"/>
            <c:spPr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FD98-4872-ADAF-E253FF9E23A1}"/>
              </c:ext>
            </c:extLst>
          </c:dPt>
          <c:dPt>
            <c:idx val="12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FD98-4872-ADAF-E253FF9E23A1}"/>
              </c:ext>
            </c:extLst>
          </c:dPt>
          <c:dPt>
            <c:idx val="1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FD98-4872-ADAF-E253FF9E23A1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90000"/>
                        <a:lumOff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Sheet1!$A$2:$A$15</c:f>
              <c:strCache>
                <c:ptCount val="14"/>
                <c:pt idx="0">
                  <c:v>Northeast</c:v>
                </c:pt>
                <c:pt idx="1">
                  <c:v>West</c:v>
                </c:pt>
                <c:pt idx="2">
                  <c:v>Midwest</c:v>
                </c:pt>
                <c:pt idx="3">
                  <c:v>South</c:v>
                </c:pt>
                <c:pt idx="4">
                  <c:v>Asian and Pacific Islander</c:v>
                </c:pt>
                <c:pt idx="5">
                  <c:v>White</c:v>
                </c:pt>
                <c:pt idx="6">
                  <c:v>Hispanic</c:v>
                </c:pt>
                <c:pt idx="7">
                  <c:v>Black</c:v>
                </c:pt>
                <c:pt idx="8">
                  <c:v>Male</c:v>
                </c:pt>
                <c:pt idx="9">
                  <c:v>Female</c:v>
                </c:pt>
                <c:pt idx="10">
                  <c:v>400%+ FPL</c:v>
                </c:pt>
                <c:pt idx="11">
                  <c:v>&lt;400% FPL</c:v>
                </c:pt>
                <c:pt idx="12">
                  <c:v>200%–399%% FPL</c:v>
                </c:pt>
                <c:pt idx="13">
                  <c:v>&lt;200% FPL</c:v>
                </c:pt>
              </c:strCache>
            </c:strRef>
          </c:cat>
          <c:val>
            <c:numRef>
              <c:f>Sheet1!$B$2:$B$15</c:f>
              <c:numCache>
                <c:formatCode>0%</c:formatCode>
                <c:ptCount val="14"/>
                <c:pt idx="0">
                  <c:v>0.30909999999999999</c:v>
                </c:pt>
                <c:pt idx="1">
                  <c:v>0.3256</c:v>
                </c:pt>
                <c:pt idx="2">
                  <c:v>0.3417</c:v>
                </c:pt>
                <c:pt idx="3">
                  <c:v>0.40629999999999999</c:v>
                </c:pt>
                <c:pt idx="4">
                  <c:v>0.22209999999999999</c:v>
                </c:pt>
                <c:pt idx="5">
                  <c:v>0.30249999999999999</c:v>
                </c:pt>
                <c:pt idx="6">
                  <c:v>0.51890000000000003</c:v>
                </c:pt>
                <c:pt idx="7">
                  <c:v>0.54290000000000005</c:v>
                </c:pt>
                <c:pt idx="8">
                  <c:v>0.28360000000000002</c:v>
                </c:pt>
                <c:pt idx="9">
                  <c:v>0.42880000000000001</c:v>
                </c:pt>
                <c:pt idx="10">
                  <c:v>0.19520000000000001</c:v>
                </c:pt>
                <c:pt idx="11">
                  <c:v>0.48</c:v>
                </c:pt>
                <c:pt idx="12">
                  <c:v>0.42809999999999998</c:v>
                </c:pt>
                <c:pt idx="13">
                  <c:v>0.54749999999999999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FD98-4872-ADAF-E253FF9E23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"/>
        <c:axId val="1229483552"/>
        <c:axId val="1229483072"/>
      </c:barChart>
      <c:catAx>
        <c:axId val="1229483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9483072"/>
        <c:crosses val="autoZero"/>
        <c:auto val="1"/>
        <c:lblAlgn val="ctr"/>
        <c:lblOffset val="100"/>
        <c:noMultiLvlLbl val="0"/>
      </c:catAx>
      <c:valAx>
        <c:axId val="1229483072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1229483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Pay bill</c:v>
                </c:pt>
              </c:strCache>
            </c:strRef>
          </c:tx>
          <c:spPr>
            <a:solidFill>
              <a:schemeClr val="accent4"/>
            </a:solidFill>
          </c:spPr>
          <c:dPt>
            <c:idx val="0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7F-4BA3-A4D6-37EBF837BE2F}"/>
              </c:ext>
            </c:extLst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C7F-4BA3-A4D6-37EBF837BE2F}"/>
              </c:ext>
            </c:extLst>
          </c:dPt>
          <c:dPt>
            <c:idx val="2"/>
            <c:bubble3D val="0"/>
            <c:spPr>
              <a:solidFill>
                <a:schemeClr val="accent3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2C7F-4BA3-A4D6-37EBF837BE2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1-2C7F-4BA3-A4D6-37EBF837BE2F}"/>
                </c:ext>
              </c:extLst>
            </c:dLbl>
            <c:dLbl>
              <c:idx val="1"/>
              <c:layout>
                <c:manualLayout>
                  <c:x val="-0.19326950328392051"/>
                  <c:y val="-8.0265267761497144E-2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1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12F2BBB-638B-4BE7-AB0B-640861E5AB2E}" type="CATEGORYNAME">
                      <a:rPr lang="en-US" sz="1100" dirty="0">
                        <a:solidFill>
                          <a:schemeClr val="tx1"/>
                        </a:solidFill>
                      </a:rPr>
                      <a:pPr>
                        <a:defRPr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[CATEGORY NAME]</a:t>
                    </a:fld>
                    <a:r>
                      <a:rPr lang="en-US" sz="1100" baseline="0">
                        <a:solidFill>
                          <a:schemeClr val="tx1"/>
                        </a:solidFill>
                      </a:rPr>
                      <a:t>
</a:t>
                    </a:r>
                    <a:fld id="{0CDAED3E-8958-4DB4-9C4C-EFCD6408FEBE}" type="VALUE">
                      <a:rPr lang="en-US" sz="1100" baseline="0" smtClean="0">
                        <a:solidFill>
                          <a:schemeClr val="tx1"/>
                        </a:solidFill>
                      </a:rPr>
                      <a:pPr>
                        <a:defRPr sz="11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t>[VALUE]</a:t>
                    </a:fld>
                    <a:endParaRPr lang="en-US" sz="1100" baseline="0">
                      <a:solidFill>
                        <a:schemeClr val="tx1"/>
                      </a:solidFill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</c15:spPr>
                  <c15:layout>
                    <c:manualLayout>
                      <c:w val="0.23104229048833685"/>
                      <c:h val="0.2494761144383262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2C7F-4BA3-A4D6-37EBF837BE2F}"/>
                </c:ext>
              </c:extLst>
            </c:dLbl>
            <c:dLbl>
              <c:idx val="2"/>
              <c:numFmt formatCode="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2C7F-4BA3-A4D6-37EBF837BE2F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1A1A1A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</c15:spPr>
              </c:ext>
            </c:extLst>
          </c:dLbls>
          <c:cat>
            <c:strRef>
              <c:f>Sheet1!$A$2:$A$4</c:f>
              <c:strCache>
                <c:ptCount val="3"/>
                <c:pt idx="0">
                  <c:v>No</c:v>
                </c:pt>
                <c:pt idx="1">
                  <c:v>Depends on the month</c:v>
                </c:pt>
                <c:pt idx="2">
                  <c:v>Yes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0.35580000000000001</c:v>
                </c:pt>
                <c:pt idx="1">
                  <c:v>0.14299999999999999</c:v>
                </c:pt>
                <c:pt idx="2">
                  <c:v>0.50090000000000001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C7F-4BA3-A4D6-37EBF837BE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639844559969498"/>
          <c:y val="3.1286660205683922E-2"/>
          <c:w val="0.61667019390476785"/>
          <c:h val="0.931169347547495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AEFC-4E5C-AF6E-C2EA15D9435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AEFC-4E5C-AF6E-C2EA15D9435A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AEFC-4E5C-AF6E-C2EA15D9435A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AEFC-4E5C-AF6E-C2EA15D9435A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AEFC-4E5C-AF6E-C2EA15D9435A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AEFC-4E5C-AF6E-C2EA15D9435A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18A9-424A-8F29-5E3533911819}"/>
              </c:ext>
            </c:extLst>
          </c:dPt>
          <c:dPt>
            <c:idx val="8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052D-7049-98FA-AA4C3C098493}"/>
              </c:ext>
            </c:extLst>
          </c:dPt>
          <c:dLbls>
            <c:dLbl>
              <c:idx val="0"/>
              <c:numFmt formatCode="0%" sourceLinked="0"/>
              <c:spPr>
                <a:noFill/>
                <a:ln>
                  <a:solidFill>
                    <a:schemeClr val="bg1"/>
                  </a:solidFill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197" b="0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EFC-4E5C-AF6E-C2EA15D9435A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Sheet1!$A$2:$A$10</c:f>
              <c:strCache>
                <c:ptCount val="9"/>
                <c:pt idx="0">
                  <c:v>Ambulance</c:v>
                </c:pt>
                <c:pt idx="1">
                  <c:v>Dental</c:v>
                </c:pt>
                <c:pt idx="2">
                  <c:v>Lab/diagnostic tests</c:v>
                </c:pt>
                <c:pt idx="3">
                  <c:v>Office visit</c:v>
                </c:pt>
                <c:pt idx="5">
                  <c:v>Hospital inpatient care</c:v>
                </c:pt>
                <c:pt idx="6">
                  <c:v>Hospital outpatient care</c:v>
                </c:pt>
                <c:pt idx="7">
                  <c:v>Emergency department</c:v>
                </c:pt>
                <c:pt idx="8">
                  <c:v>Hospital care (total)</c:v>
                </c:pt>
              </c:strCache>
            </c:strRef>
          </c:cat>
          <c:val>
            <c:numRef>
              <c:f>Sheet1!$B$2:$B$10</c:f>
              <c:numCache>
                <c:formatCode>0%</c:formatCode>
                <c:ptCount val="9"/>
                <c:pt idx="0">
                  <c:v>5.5899999999999998E-2</c:v>
                </c:pt>
                <c:pt idx="1">
                  <c:v>0.24809999999999999</c:v>
                </c:pt>
                <c:pt idx="2">
                  <c:v>0.38219999999999998</c:v>
                </c:pt>
                <c:pt idx="3">
                  <c:v>0.43240000000000001</c:v>
                </c:pt>
                <c:pt idx="5">
                  <c:v>0.27389999999999998</c:v>
                </c:pt>
                <c:pt idx="6">
                  <c:v>0.30299999999999999</c:v>
                </c:pt>
                <c:pt idx="7">
                  <c:v>0.308</c:v>
                </c:pt>
                <c:pt idx="8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EFC-4E5C-AF6E-C2EA15D943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axId val="1229483552"/>
        <c:axId val="1229483072"/>
      </c:barChart>
      <c:catAx>
        <c:axId val="1229483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9483072"/>
        <c:crosses val="autoZero"/>
        <c:auto val="1"/>
        <c:lblAlgn val="ctr"/>
        <c:lblOffset val="100"/>
        <c:noMultiLvlLbl val="0"/>
      </c:catAx>
      <c:valAx>
        <c:axId val="12294830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229483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Ongoing or chronic condition</c:v>
                </c:pt>
              </c:strCache>
            </c:strRef>
          </c:tx>
          <c:spPr>
            <a:solidFill>
              <a:schemeClr val="accent3"/>
            </a:solidFill>
          </c:spPr>
          <c:dPt>
            <c:idx val="0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1FB-4BFA-A34B-311C484C8A82}"/>
              </c:ext>
            </c:extLst>
          </c:dPt>
          <c:dPt>
            <c:idx val="1"/>
            <c:bubble3D val="0"/>
            <c:spPr>
              <a:solidFill>
                <a:schemeClr val="accent5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1FB-4BFA-A34B-311C484C8A82}"/>
              </c:ext>
            </c:extLst>
          </c:dPt>
          <c:dLbls>
            <c:dLbl>
              <c:idx val="0"/>
              <c:layout>
                <c:manualLayout>
                  <c:x val="-0.24217725618302663"/>
                  <c:y val="0.19098444300656955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A1F6660C-7176-4642-831F-477079EE663C}" type="CATEGORYNAME">
                      <a:rPr lang="en-US" sz="1200"/>
                      <a:pPr>
                        <a:defRPr sz="1200" b="1">
                          <a:solidFill>
                            <a:schemeClr val="bg1"/>
                          </a:solidFill>
                        </a:defRPr>
                      </a:pPr>
                      <a:t>[CATEGORY NAME]</a:t>
                    </a:fld>
                    <a:r>
                      <a:rPr lang="en-US" sz="1200" baseline="0" dirty="0"/>
                      <a:t>
</a:t>
                    </a:r>
                    <a:fld id="{3DA9145D-17CF-1C4C-A6D1-C1BEFEBA3E93}" type="VALUE">
                      <a:rPr lang="en-US" sz="1200" b="0" baseline="0"/>
                      <a:pPr>
                        <a:defRPr sz="1200" b="1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endParaRPr lang="en-US" sz="1200" baseline="0" dirty="0"/>
                  </a:p>
                </c:rich>
              </c:tx>
              <c:numFmt formatCode="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41FB-4BFA-A34B-311C484C8A82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2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4696AF7C-FCAC-FF4E-ABFC-EED3F38E61A4}" type="CATEGORYNAME">
                      <a:rPr lang="en-US" sz="1200">
                        <a:solidFill>
                          <a:schemeClr val="tx1"/>
                        </a:solidFill>
                      </a:rPr>
                      <a:pPr>
                        <a:defRPr sz="1200" b="1">
                          <a:solidFill>
                            <a:schemeClr val="tx1"/>
                          </a:solidFill>
                        </a:defRPr>
                      </a:pPr>
                      <a:t>[CATEGORY NAME]</a:t>
                    </a:fld>
                    <a:r>
                      <a:rPr lang="en-US" sz="1200" baseline="0" dirty="0">
                        <a:solidFill>
                          <a:schemeClr val="tx1"/>
                        </a:solidFill>
                      </a:rPr>
                      <a:t>
</a:t>
                    </a:r>
                    <a:fld id="{BFAC7788-8016-A44E-9DA9-FDE645CAB87E}" type="VALUE">
                      <a:rPr lang="en-US" sz="1200" b="0" baseline="0">
                        <a:solidFill>
                          <a:schemeClr val="tx1"/>
                        </a:solidFill>
                      </a:rPr>
                      <a:pPr>
                        <a:defRPr sz="1200" b="1">
                          <a:solidFill>
                            <a:schemeClr val="tx1"/>
                          </a:solidFill>
                        </a:defRPr>
                      </a:pPr>
                      <a:t>[VALUE]</a:t>
                    </a:fld>
                    <a:endParaRPr lang="en-US" sz="1200" baseline="0" dirty="0">
                      <a:solidFill>
                        <a:schemeClr val="tx1"/>
                      </a:solidFill>
                    </a:endParaRPr>
                  </a:p>
                </c:rich>
              </c:tx>
              <c:numFmt formatCode="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1"/>
              <c:showSerName val="0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41FB-4BFA-A34B-311C484C8A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0.00%</c:formatCode>
                <c:ptCount val="2"/>
                <c:pt idx="0">
                  <c:v>0.38940000000000002</c:v>
                </c:pt>
                <c:pt idx="1">
                  <c:v>0.61019999999999996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1FB-4BFA-A34B-311C484C8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798667727703794"/>
          <c:y val="2.7870620671104834E-2"/>
          <c:w val="0.65352536573595765"/>
          <c:h val="0.931169347547495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AF-4966-BB6F-5DAD90E7C958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AF-4966-BB6F-5DAD90E7C958}"/>
              </c:ext>
            </c:extLst>
          </c:dPt>
          <c:dPt>
            <c:idx val="2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AAF-4966-BB6F-5DAD90E7C958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AAF-4966-BB6F-5DAD90E7C95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Family or friends</c:v>
                </c:pt>
                <c:pt idx="1">
                  <c:v>Financial institution</c:v>
                </c:pt>
                <c:pt idx="2">
                  <c:v>Collection agency</c:v>
                </c:pt>
                <c:pt idx="3">
                  <c:v>Doctor, dentist, hospital, or other provider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3.1399999999999997E-2</c:v>
                </c:pt>
                <c:pt idx="1">
                  <c:v>0.1522</c:v>
                </c:pt>
                <c:pt idx="2">
                  <c:v>0.23169999999999999</c:v>
                </c:pt>
                <c:pt idx="3">
                  <c:v>0.77529999999999999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AAF-4966-BB6F-5DAD90E7C9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29483552"/>
        <c:axId val="1229483072"/>
      </c:barChart>
      <c:catAx>
        <c:axId val="1229483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9483072"/>
        <c:crosses val="autoZero"/>
        <c:auto val="1"/>
        <c:lblAlgn val="ctr"/>
        <c:lblOffset val="100"/>
        <c:noMultiLvlLbl val="0"/>
      </c:catAx>
      <c:valAx>
        <c:axId val="12294830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229483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117381542852698"/>
          <c:y val="2.7870620671104834E-2"/>
          <c:w val="0.64748794868018911"/>
          <c:h val="0.9311693475474953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3DE-DC49-8AC4-09FAE5B98FFE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3DE-DC49-8AC4-09FAE5B98FFE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3DE-DC49-8AC4-09FAE5B98FFE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3DE-DC49-8AC4-09FAE5B98FF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accent5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Placed a lien on your house or other property</c:v>
                </c:pt>
                <c:pt idx="1">
                  <c:v>Garnished wages</c:v>
                </c:pt>
                <c:pt idx="2">
                  <c:v>Threatened you with a lawsuit or arrest</c:v>
                </c:pt>
                <c:pt idx="3">
                  <c:v>Reported the bill to a credit rating agency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2.5899999999999999E-2</c:v>
                </c:pt>
                <c:pt idx="1">
                  <c:v>3.3799999999999997E-2</c:v>
                </c:pt>
                <c:pt idx="2">
                  <c:v>3.8100000000000002E-2</c:v>
                </c:pt>
                <c:pt idx="3">
                  <c:v>0.24879999999999999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3DE-DC49-8AC4-09FAE5B98F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229483552"/>
        <c:axId val="1229483072"/>
      </c:barChart>
      <c:catAx>
        <c:axId val="12294835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r"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29483072"/>
        <c:crosses val="autoZero"/>
        <c:auto val="1"/>
        <c:lblAlgn val="ctr"/>
        <c:lblOffset val="100"/>
        <c:noMultiLvlLbl val="0"/>
      </c:catAx>
      <c:valAx>
        <c:axId val="1229483072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229483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632-433E-AE50-3525C5F84A17}"/>
              </c:ext>
            </c:extLst>
          </c:dPt>
          <c:dPt>
            <c:idx val="1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632-433E-AE50-3525C5F84A17}"/>
              </c:ext>
            </c:extLst>
          </c:dPt>
          <c:dPt>
            <c:idx val="3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632-433E-AE50-3525C5F84A17}"/>
              </c:ext>
            </c:extLst>
          </c:dPt>
          <c:dPt>
            <c:idx val="4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B632-433E-AE50-3525C5F84A17}"/>
              </c:ext>
            </c:extLst>
          </c:dPt>
          <c:dPt>
            <c:idx val="5"/>
            <c:invertIfNegative val="0"/>
            <c:bubble3D val="0"/>
            <c:spPr>
              <a:solidFill>
                <a:schemeClr val="bg2">
                  <a:lumMod val="7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B632-433E-AE50-3525C5F84A17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Insurance</c:v>
                </c:pt>
                <c:pt idx="1">
                  <c:v>Health care system</c:v>
                </c:pt>
                <c:pt idx="2">
                  <c:v>Provider</c:v>
                </c:pt>
                <c:pt idx="3">
                  <c:v>Government</c:v>
                </c:pt>
                <c:pt idx="4">
                  <c:v>Self</c:v>
                </c:pt>
                <c:pt idx="5">
                  <c:v>Employer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0.63919999999999999</c:v>
                </c:pt>
                <c:pt idx="1">
                  <c:v>0.57040000000000002</c:v>
                </c:pt>
                <c:pt idx="2">
                  <c:v>0.39839999999999998</c:v>
                </c:pt>
                <c:pt idx="3">
                  <c:v>0.33989999999999998</c:v>
                </c:pt>
                <c:pt idx="4">
                  <c:v>0.23469999999999999</c:v>
                </c:pt>
                <c:pt idx="5">
                  <c:v>8.3900000000000002E-2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B632-433E-AE50-3525C5F84A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389371631"/>
        <c:axId val="1389388431"/>
      </c:barChart>
      <c:catAx>
        <c:axId val="1389371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89388431"/>
        <c:crosses val="autoZero"/>
        <c:auto val="1"/>
        <c:lblAlgn val="ctr"/>
        <c:lblOffset val="100"/>
        <c:noMultiLvlLbl val="0"/>
      </c:catAx>
      <c:valAx>
        <c:axId val="1389388431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3893716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6415365863488785E-2"/>
          <c:y val="7.0830404491821819E-2"/>
          <c:w val="0.78933327881128779"/>
          <c:h val="0.8068195253234623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Somewhat helpful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Payment plans without interest</c:v>
                </c:pt>
                <c:pt idx="1">
                  <c:v>Financial assistance from hospitals</c:v>
                </c:pt>
                <c:pt idx="2">
                  <c:v>Eliminating medical debt from consumer credit reports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0.2697</c:v>
                </c:pt>
                <c:pt idx="1">
                  <c:v>0.23230000000000001</c:v>
                </c:pt>
                <c:pt idx="2">
                  <c:v>0.21479999999999999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E5-4D8A-B68C-46283F45D9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Very helpful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Payment plans without interest</c:v>
                </c:pt>
                <c:pt idx="1">
                  <c:v>Financial assistance from hospitals</c:v>
                </c:pt>
                <c:pt idx="2">
                  <c:v>Eliminating medical debt from consumer credit reports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0.6593</c:v>
                </c:pt>
                <c:pt idx="1">
                  <c:v>0.71099999999999997</c:v>
                </c:pt>
                <c:pt idx="2">
                  <c:v>0.6925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E5-4D8A-B68C-46283F45D9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0889376"/>
        <c:axId val="180901856"/>
      </c:barChart>
      <c:catAx>
        <c:axId val="180889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01856"/>
        <c:crosses val="autoZero"/>
        <c:auto val="1"/>
        <c:lblAlgn val="ctr"/>
        <c:lblOffset val="100"/>
        <c:noMultiLvlLbl val="0"/>
      </c:catAx>
      <c:valAx>
        <c:axId val="18090185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8088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>
          <a:softEdge rad="31750"/>
        </a:effectLst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6C9EE3B-C1C7-0A9E-1B9C-4A6F42F209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703595-D420-1271-7BED-101D2B0AB2F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8C1FE0-4724-4B4F-ADDB-F4A45D4EAD25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27B553-FCC3-1E1B-3521-3C9B83415DF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9F8294-B028-C867-899F-F17ED69E2B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33E96-7AC2-462E-B6D9-5F60CFC439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302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EACACA8-BF15-4817-8018-28AE3571878B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DCA42A48-A7AA-4E15-8903-39C90B06B8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95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A42A48-A7AA-4E15-8903-39C90B06B86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30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A42A48-A7AA-4E15-8903-39C90B06B86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8979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A42A48-A7AA-4E15-8903-39C90B06B86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900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26099/q1fx-nw50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aph Layout: 0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5FEA9BB7-F188-5443-B4C2-E09C82B82C2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9" t="9092" r="7027" b="31817"/>
          <a:stretch/>
        </p:blipFill>
        <p:spPr>
          <a:xfrm>
            <a:off x="7751476" y="6394514"/>
            <a:ext cx="1321024" cy="418861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71499" y="6394513"/>
            <a:ext cx="6865329" cy="41886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>
                <a:latin typeface="Arial" panose="020B0604020202020204" pitchFamily="34" charset="0"/>
                <a:cs typeface="Arial" panose="020B0604020202020204" pitchFamily="34" charset="0"/>
              </a:rPr>
              <a:t>Source: Avni Gupta et al., </a:t>
            </a:r>
            <a:r>
              <a:rPr lang="en-US" sz="800" b="0" i="1">
                <a:latin typeface="Arial" panose="020B0604020202020204" pitchFamily="34" charset="0"/>
                <a:cs typeface="Arial" panose="020B0604020202020204" pitchFamily="34" charset="0"/>
              </a:rPr>
              <a:t>Unforeseen Health Care Bills and Coverage Denials by Health Insurers in the U.S.</a:t>
            </a:r>
            <a:r>
              <a:rPr lang="en-US" sz="800" b="0" i="0">
                <a:latin typeface="Arial" panose="020B0604020202020204" pitchFamily="34" charset="0"/>
                <a:cs typeface="Arial" panose="020B0604020202020204" pitchFamily="34" charset="0"/>
              </a:rPr>
              <a:t> (Commonwealth Fund, July 2024). https://</a:t>
            </a:r>
            <a:r>
              <a:rPr lang="en-US" sz="800" b="0" i="0" err="1">
                <a:latin typeface="Arial" panose="020B0604020202020204" pitchFamily="34" charset="0"/>
                <a:cs typeface="Arial" panose="020B0604020202020204" pitchFamily="34" charset="0"/>
              </a:rPr>
              <a:t>doi.org</a:t>
            </a:r>
            <a:r>
              <a:rPr lang="en-US" sz="800" b="0" i="0">
                <a:latin typeface="Arial" panose="020B0604020202020204" pitchFamily="34" charset="0"/>
                <a:cs typeface="Arial" panose="020B0604020202020204" pitchFamily="34" charset="0"/>
              </a:rPr>
              <a:t>/10.26099/jqpw-jz55</a:t>
            </a:r>
          </a:p>
        </p:txBody>
      </p:sp>
      <p:sp>
        <p:nvSpPr>
          <p:cNvPr id="53" name="Title 1"/>
          <p:cNvSpPr>
            <a:spLocks noGrp="1"/>
          </p:cNvSpPr>
          <p:nvPr>
            <p:ph type="ctrTitle" hasCustomPrompt="1"/>
          </p:nvPr>
        </p:nvSpPr>
        <p:spPr>
          <a:xfrm>
            <a:off x="71499" y="260648"/>
            <a:ext cx="8961120" cy="756084"/>
          </a:xfrm>
          <a:effectLst/>
        </p:spPr>
        <p:txBody>
          <a:bodyPr anchor="t">
            <a:normAutofit/>
          </a:bodyPr>
          <a:lstStyle>
            <a:lvl1pPr algn="l">
              <a:lnSpc>
                <a:spcPct val="110000"/>
              </a:lnSpc>
              <a:defRPr sz="2000" b="0" i="0" spc="-50" baseline="0">
                <a:solidFill>
                  <a:schemeClr val="tx1"/>
                </a:solidFill>
                <a:effectLst/>
                <a:latin typeface="Georgia" panose="02040502050405020303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Chart Placeholder 5"/>
          <p:cNvSpPr>
            <a:spLocks noGrp="1"/>
          </p:cNvSpPr>
          <p:nvPr>
            <p:ph type="chart" sz="quarter" idx="19"/>
          </p:nvPr>
        </p:nvSpPr>
        <p:spPr>
          <a:xfrm>
            <a:off x="71438" y="1344918"/>
            <a:ext cx="8961120" cy="4265828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tx1"/>
                </a:solidFill>
                <a:latin typeface="+mn-lt"/>
              </a:defRPr>
            </a:lvl1pPr>
          </a:lstStyle>
          <a:p>
            <a:endParaRPr lang="en-US"/>
          </a:p>
        </p:txBody>
      </p:sp>
      <p:cxnSp>
        <p:nvCxnSpPr>
          <p:cNvPr id="61" name="Straight Connector 60"/>
          <p:cNvCxnSpPr>
            <a:cxnSpLocks/>
          </p:cNvCxnSpPr>
          <p:nvPr userDrawn="1"/>
        </p:nvCxnSpPr>
        <p:spPr>
          <a:xfrm flipH="1">
            <a:off x="71499" y="6345324"/>
            <a:ext cx="8961120" cy="0"/>
          </a:xfrm>
          <a:prstGeom prst="line">
            <a:avLst/>
          </a:prstGeom>
          <a:ln>
            <a:solidFill>
              <a:schemeClr val="tx1">
                <a:lumMod val="25000"/>
                <a:lumOff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71499" y="44624"/>
            <a:ext cx="8961120" cy="188341"/>
          </a:xfrm>
        </p:spPr>
        <p:txBody>
          <a:bodyPr anchor="b" anchorCtr="0">
            <a:noAutofit/>
          </a:bodyPr>
          <a:lstStyle>
            <a:lvl1pPr marL="0" indent="0">
              <a:buNone/>
              <a:defRPr sz="1000" b="1" i="0">
                <a:latin typeface="+mj-lt"/>
              </a:defRPr>
            </a:lvl1pPr>
            <a:lvl2pPr marL="171446" indent="0">
              <a:buNone/>
              <a:defRPr sz="1200"/>
            </a:lvl2pPr>
            <a:lvl3pPr marL="344479" indent="0">
              <a:buNone/>
              <a:defRPr sz="1200"/>
            </a:lvl3pPr>
            <a:lvl4pPr marL="515925" indent="0">
              <a:buNone/>
              <a:defRPr sz="1200"/>
            </a:lvl4pPr>
            <a:lvl5pPr marL="687371" indent="0">
              <a:buNone/>
              <a:defRPr sz="1200"/>
            </a:lvl5pPr>
          </a:lstStyle>
          <a:p>
            <a:pPr lvl="0"/>
            <a:r>
              <a:rPr lang="en-US"/>
              <a:t>EXHIBIT #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22" hasCustomPrompt="1"/>
          </p:nvPr>
        </p:nvSpPr>
        <p:spPr>
          <a:xfrm>
            <a:off x="71499" y="5739484"/>
            <a:ext cx="8961120" cy="453602"/>
          </a:xfrm>
        </p:spPr>
        <p:txBody>
          <a:bodyPr anchor="b" anchorCtr="0">
            <a:noAutofit/>
          </a:bodyPr>
          <a:lstStyle>
            <a:lvl1pPr marL="0" indent="0">
              <a:buNone/>
              <a:defRPr sz="800" b="0" i="0">
                <a:solidFill>
                  <a:schemeClr val="tx1"/>
                </a:solidFill>
                <a:latin typeface="+mn-lt"/>
              </a:defRPr>
            </a:lvl1pPr>
            <a:lvl2pPr marL="171446" indent="0">
              <a:buNone/>
              <a:defRPr sz="900">
                <a:solidFill>
                  <a:schemeClr val="tx1"/>
                </a:solidFill>
              </a:defRPr>
            </a:lvl2pPr>
            <a:lvl3pPr marL="344479" indent="0">
              <a:buNone/>
              <a:defRPr sz="900">
                <a:solidFill>
                  <a:schemeClr val="tx1"/>
                </a:solidFill>
              </a:defRPr>
            </a:lvl3pPr>
            <a:lvl4pPr marL="515925" indent="0">
              <a:buNone/>
              <a:defRPr sz="900">
                <a:solidFill>
                  <a:schemeClr val="tx1"/>
                </a:solidFill>
              </a:defRPr>
            </a:lvl4pPr>
            <a:lvl5pPr marL="687371" indent="0"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Notes &amp; Data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8DCAC2DF-428F-0247-A8CB-28A251E9B33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438" y="1044415"/>
            <a:ext cx="8961120" cy="251315"/>
          </a:xfrm>
        </p:spPr>
        <p:txBody>
          <a:bodyPr anchor="ctr" anchorCtr="0">
            <a:normAutofit/>
          </a:bodyPr>
          <a:lstStyle>
            <a:lvl1pPr marL="0" indent="0">
              <a:buNone/>
              <a:defRPr sz="1100" b="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8584" indent="0">
              <a:buNone/>
              <a:defRPr/>
            </a:lvl2pPr>
            <a:lvl3pPr marL="258359" indent="0">
              <a:buNone/>
              <a:defRPr/>
            </a:lvl3pPr>
            <a:lvl4pPr marL="386943" indent="0">
              <a:buNone/>
              <a:defRPr/>
            </a:lvl4pPr>
            <a:lvl5pPr marL="515528" indent="0">
              <a:buNone/>
              <a:defRPr/>
            </a:lvl5pPr>
          </a:lstStyle>
          <a:p>
            <a:pPr lvl="0"/>
            <a:r>
              <a:rPr lang="en-US"/>
              <a:t>Axis Title</a:t>
            </a:r>
          </a:p>
        </p:txBody>
      </p:sp>
    </p:spTree>
    <p:extLst>
      <p:ext uri="{BB962C8B-B14F-4D97-AF65-F5344CB8AC3E}">
        <p14:creationId xmlns:p14="http://schemas.microsoft.com/office/powerpoint/2010/main" val="1279367113"/>
      </p:ext>
    </p:extLst>
  </p:cSld>
  <p:clrMapOvr>
    <a:masterClrMapping/>
  </p:clrMapOvr>
  <p:hf sldNum="0"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7262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512A7DB-00AA-4B45-A271-52E23B3215EA}"/>
              </a:ext>
            </a:extLst>
          </p:cNvPr>
          <p:cNvSpPr/>
          <p:nvPr userDrawn="1"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b="0" i="0">
              <a:latin typeface="Arial" panose="020B0604020202020204" pitchFamily="34" charset="0"/>
            </a:endParaRPr>
          </a:p>
        </p:txBody>
      </p:sp>
      <p:sp>
        <p:nvSpPr>
          <p:cNvPr id="3" name="Chart Placeholder 5">
            <a:extLst>
              <a:ext uri="{FF2B5EF4-FFF2-40B4-BE49-F238E27FC236}">
                <a16:creationId xmlns:a16="http://schemas.microsoft.com/office/drawing/2014/main" id="{1F9C27C3-804C-4F38-AD87-255F226C5766}"/>
              </a:ext>
            </a:extLst>
          </p:cNvPr>
          <p:cNvSpPr>
            <a:spLocks noGrp="1"/>
          </p:cNvSpPr>
          <p:nvPr>
            <p:ph type="chart" sz="quarter" idx="19"/>
          </p:nvPr>
        </p:nvSpPr>
        <p:spPr>
          <a:xfrm>
            <a:off x="71501" y="1534160"/>
            <a:ext cx="9000999" cy="4058649"/>
          </a:xfrm>
        </p:spPr>
        <p:txBody>
          <a:bodyPr>
            <a:normAutofit/>
          </a:bodyPr>
          <a:lstStyle>
            <a:lvl1pPr marL="0" indent="0">
              <a:buNone/>
              <a:defRPr sz="13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BD3C9A03-64C1-41D8-AFC4-5DC62ED49E9C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501" y="5697252"/>
            <a:ext cx="9001063" cy="495834"/>
          </a:xfrm>
        </p:spPr>
        <p:txBody>
          <a:bodyPr anchor="b" anchorCtr="0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None/>
              <a:defRPr lang="en-US" sz="800" b="0" i="0" spc="0" smtClean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71446" indent="0">
              <a:buNone/>
              <a:defRPr sz="900">
                <a:solidFill>
                  <a:schemeClr val="tx1"/>
                </a:solidFill>
              </a:defRPr>
            </a:lvl2pPr>
            <a:lvl3pPr marL="344479" indent="0">
              <a:buNone/>
              <a:defRPr sz="900">
                <a:solidFill>
                  <a:schemeClr val="tx1"/>
                </a:solidFill>
              </a:defRPr>
            </a:lvl3pPr>
            <a:lvl4pPr marL="515925" indent="0">
              <a:buNone/>
              <a:defRPr sz="900">
                <a:solidFill>
                  <a:schemeClr val="tx1"/>
                </a:solidFill>
              </a:defRPr>
            </a:lvl4pPr>
            <a:lvl5pPr marL="687371" indent="0"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B0B400-8AFB-49B4-BCDB-EFB0F1BDF25A}"/>
              </a:ext>
            </a:extLst>
          </p:cNvPr>
          <p:cNvCxnSpPr>
            <a:cxnSpLocks/>
          </p:cNvCxnSpPr>
          <p:nvPr userDrawn="1"/>
        </p:nvCxnSpPr>
        <p:spPr>
          <a:xfrm flipH="1">
            <a:off x="71501" y="6309320"/>
            <a:ext cx="9000999" cy="0"/>
          </a:xfrm>
          <a:prstGeom prst="line">
            <a:avLst/>
          </a:prstGeom>
          <a:ln>
            <a:solidFill>
              <a:srgbClr val="ABAB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211570AE-1D78-C44B-A6C4-D0975EDBC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959" y="0"/>
            <a:ext cx="9000999" cy="822960"/>
          </a:xfrm>
        </p:spPr>
        <p:txBody>
          <a:bodyPr>
            <a:normAutofit/>
          </a:bodyPr>
          <a:lstStyle>
            <a:lvl1pPr algn="l">
              <a:lnSpc>
                <a:spcPct val="100000"/>
              </a:lnSpc>
              <a:defRPr sz="2000" b="0" i="0" spc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3AB1ABF-C674-D0A5-F5AB-500A875A11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9" t="9092" r="7027" b="31817"/>
          <a:stretch/>
        </p:blipFill>
        <p:spPr>
          <a:xfrm>
            <a:off x="7751476" y="6394514"/>
            <a:ext cx="1321024" cy="4188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124FA92-CBAB-EAD0-4152-9DB1DD76FC78}"/>
              </a:ext>
            </a:extLst>
          </p:cNvPr>
          <p:cNvSpPr txBox="1"/>
          <p:nvPr userDrawn="1"/>
        </p:nvSpPr>
        <p:spPr>
          <a:xfrm>
            <a:off x="71500" y="6394513"/>
            <a:ext cx="6400800" cy="41886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 b="0" i="0" dirty="0">
                <a:latin typeface="Arial" panose="020B0604020202020204" pitchFamily="34" charset="0"/>
                <a:cs typeface="Arial" panose="020B0604020202020204" pitchFamily="34" charset="0"/>
              </a:rPr>
              <a:t>Source: Sara R. Collins et al., </a:t>
            </a:r>
            <a:r>
              <a:rPr lang="en-US" sz="800" b="0" i="1" dirty="0">
                <a:latin typeface="Arial" panose="020B0604020202020204" pitchFamily="34" charset="0"/>
                <a:cs typeface="Arial" panose="020B0604020202020204" pitchFamily="34" charset="0"/>
              </a:rPr>
              <a:t>How Medical Bills and Debt Impact Americans with Private Insurance: Findings from the Commonwealth Fund 2025 Affordability Survey and Focus Groups</a:t>
            </a:r>
            <a:r>
              <a:rPr lang="en-US" sz="800" b="0" i="0" dirty="0">
                <a:latin typeface="Arial" panose="020B0604020202020204" pitchFamily="34" charset="0"/>
                <a:cs typeface="Arial" panose="020B0604020202020204" pitchFamily="34" charset="0"/>
              </a:rPr>
              <a:t> (Commonwealth Fund, Sept. 2026). </a:t>
            </a:r>
            <a:r>
              <a:rPr lang="en-US" sz="800" b="0" i="0" dirty="0">
                <a:solidFill>
                  <a:srgbClr val="24729D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https://doi.org/10.26099/q1fx-nw50</a:t>
            </a:r>
            <a:endParaRPr lang="en-US" sz="800" b="0" i="0" dirty="0">
              <a:solidFill>
                <a:srgbClr val="24729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23A1F87-15A7-E3F7-A324-65A790A0671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1438" y="950408"/>
            <a:ext cx="8961120" cy="418861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100" b="0" i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8584" indent="0">
              <a:buNone/>
              <a:defRPr/>
            </a:lvl2pPr>
            <a:lvl3pPr marL="258359" indent="0">
              <a:buNone/>
              <a:defRPr/>
            </a:lvl3pPr>
            <a:lvl4pPr marL="386943" indent="0">
              <a:buNone/>
              <a:defRPr/>
            </a:lvl4pPr>
            <a:lvl5pPr marL="515528" indent="0">
              <a:buNone/>
              <a:defRPr/>
            </a:lvl5pPr>
          </a:lstStyle>
          <a:p>
            <a:pPr lvl="0"/>
            <a:r>
              <a:rPr lang="en-US"/>
              <a:t>Axis Title</a:t>
            </a:r>
          </a:p>
        </p:txBody>
      </p:sp>
    </p:spTree>
    <p:extLst>
      <p:ext uri="{BB962C8B-B14F-4D97-AF65-F5344CB8AC3E}">
        <p14:creationId xmlns:p14="http://schemas.microsoft.com/office/powerpoint/2010/main" val="1621126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9965"/>
            <a:ext cx="7772400" cy="81756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219203"/>
            <a:ext cx="7772400" cy="46275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2861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</p:sldLayoutIdLst>
  <p:txStyles>
    <p:titleStyle>
      <a:lvl1pPr algn="l" defTabSz="685784" rtl="0" eaLnBrk="1" latinLnBrk="0" hangingPunct="1">
        <a:lnSpc>
          <a:spcPct val="86000"/>
        </a:lnSpc>
        <a:spcBef>
          <a:spcPct val="0"/>
        </a:spcBef>
        <a:buNone/>
        <a:defRPr sz="1800" b="0" i="0" kern="800" spc="-30">
          <a:solidFill>
            <a:schemeClr val="tx1"/>
          </a:solidFill>
          <a:latin typeface="Suisse Int'l" panose="020B0804000000000000" pitchFamily="34" charset="77"/>
          <a:ea typeface="+mj-ea"/>
          <a:cs typeface="+mj-cs"/>
        </a:defRPr>
      </a:lvl1pPr>
    </p:titleStyle>
    <p:bodyStyle>
      <a:lvl1pPr marL="128585" indent="-128585" algn="l" defTabSz="68578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125" b="0" i="0" kern="800" spc="-8">
          <a:solidFill>
            <a:schemeClr val="tx1"/>
          </a:solidFill>
          <a:latin typeface="Suisse Int'l" panose="020B0804000000000000" pitchFamily="34" charset="77"/>
          <a:ea typeface="+mn-ea"/>
          <a:cs typeface="Arial" panose="020B0604020202020204" pitchFamily="34" charset="0"/>
        </a:defRPr>
      </a:lvl1pPr>
      <a:lvl2pPr marL="258360" indent="-129776" algn="l" defTabSz="68578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900" b="0" i="0" kern="800">
          <a:solidFill>
            <a:schemeClr val="tx1"/>
          </a:solidFill>
          <a:latin typeface="Suisse Int'l" panose="020B0804000000000000" pitchFamily="34" charset="77"/>
          <a:ea typeface="+mn-ea"/>
          <a:cs typeface="Arial" panose="020B0604020202020204" pitchFamily="34" charset="0"/>
        </a:defRPr>
      </a:lvl2pPr>
      <a:lvl3pPr marL="386944" indent="-128585" algn="l" defTabSz="68578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900" b="0" i="0" kern="800">
          <a:solidFill>
            <a:schemeClr val="tx1"/>
          </a:solidFill>
          <a:latin typeface="Suisse Int'l" panose="020B0804000000000000" pitchFamily="34" charset="77"/>
          <a:ea typeface="+mn-ea"/>
          <a:cs typeface="Arial" panose="020B0604020202020204" pitchFamily="34" charset="0"/>
        </a:defRPr>
      </a:lvl3pPr>
      <a:lvl4pPr marL="515528" indent="-128585" algn="l" defTabSz="68578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900" b="0" i="0" kern="800">
          <a:solidFill>
            <a:schemeClr val="tx1"/>
          </a:solidFill>
          <a:latin typeface="Suisse Int'l" panose="020B0804000000000000" pitchFamily="34" charset="77"/>
          <a:ea typeface="+mn-ea"/>
          <a:cs typeface="Arial" panose="020B0604020202020204" pitchFamily="34" charset="0"/>
        </a:defRPr>
      </a:lvl4pPr>
      <a:lvl5pPr marL="644113" indent="-128585" algn="l" defTabSz="685784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900" b="0" i="0" kern="800">
          <a:solidFill>
            <a:schemeClr val="tx1"/>
          </a:solidFill>
          <a:latin typeface="Suisse Int'l" panose="020B0804000000000000" pitchFamily="34" charset="77"/>
          <a:ea typeface="+mn-ea"/>
          <a:cs typeface="Arial" panose="020B0604020202020204" pitchFamily="34" charset="0"/>
        </a:defRPr>
      </a:lvl5pPr>
      <a:lvl6pPr marL="1885903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4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4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9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4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2.census.gov/geo/pdfs/maps-data/maps/reference/us_regdiv.pdf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5.xml"/><Relationship Id="rId4" Type="http://schemas.openxmlformats.org/officeDocument/2006/relationships/hyperlink" Target="https://www2.census.gov/geo/pdfs/maps-data/maps/reference/us_regdiv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chart" Target="../charts/char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Placeholder 7">
            <a:extLst>
              <a:ext uri="{FF2B5EF4-FFF2-40B4-BE49-F238E27FC236}">
                <a16:creationId xmlns:a16="http://schemas.microsoft.com/office/drawing/2014/main" id="{C8DDDEA1-C128-766A-D495-96BF0EF17BBE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1529824989"/>
              </p:ext>
            </p:extLst>
          </p:nvPr>
        </p:nvGraphicFramePr>
        <p:xfrm>
          <a:off x="71438" y="1859197"/>
          <a:ext cx="9001125" cy="3838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C3183-E1F2-B125-0BF4-B835304A86E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501" y="5697252"/>
            <a:ext cx="8988552" cy="457200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dirty="0">
                <a:latin typeface="Arial"/>
                <a:cs typeface="Arial"/>
              </a:rPr>
              <a:t>Base: Adults ages 19–64 with private insurance for the past 12 months.</a:t>
            </a:r>
          </a:p>
          <a:p>
            <a:pPr>
              <a:spcAft>
                <a:spcPts val="200"/>
              </a:spcAft>
            </a:pPr>
            <a:r>
              <a:rPr lang="en-US" dirty="0">
                <a:latin typeface="Arial"/>
                <a:cs typeface="Arial"/>
              </a:rPr>
              <a:t>Notes: FPL = federal poverty level. Region designations from U.S. Census Bureau, “</a:t>
            </a:r>
            <a:r>
              <a:rPr lang="en-US" dirty="0">
                <a:solidFill>
                  <a:srgbClr val="24729D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Census Regions and Divisions of the United States</a:t>
            </a:r>
            <a:r>
              <a:rPr lang="en-US" dirty="0">
                <a:latin typeface="Arial"/>
                <a:cs typeface="Arial"/>
              </a:rPr>
              <a:t>,” n.d.</a:t>
            </a:r>
          </a:p>
          <a:p>
            <a:pPr>
              <a:spcAft>
                <a:spcPts val="200"/>
              </a:spcAft>
            </a:pPr>
            <a:r>
              <a:rPr lang="en-US" dirty="0">
                <a:latin typeface="Arial"/>
                <a:cs typeface="Arial"/>
              </a:rPr>
              <a:t>Data: Commonwealth Fund 2025 Affordability Survey.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DC9DD2A-E87B-25E0-3B49-08E507EFC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" y="27432"/>
            <a:ext cx="8988552" cy="758952"/>
          </a:xfrm>
        </p:spPr>
        <p:txBody>
          <a:bodyPr rIns="0">
            <a:noAutofit/>
          </a:bodyPr>
          <a:lstStyle/>
          <a:p>
            <a:r>
              <a:rPr lang="en-US" sz="1800" dirty="0">
                <a:latin typeface="Georgia"/>
              </a:rPr>
              <a:t>About a third of working-age adults with private insurance reported they have medical bills or debt they are paying off over time.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4CDCD1F-39C4-439C-6E77-6B7A4A70088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438" y="941832"/>
            <a:ext cx="8988552" cy="182880"/>
          </a:xfrm>
        </p:spPr>
        <p:txBody>
          <a:bodyPr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Percentage of adults ages 19–64 with private insurance who were paying off medical bills or debt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13D2824-5B8E-C74A-C9E4-1DB87B3FD45E}"/>
              </a:ext>
            </a:extLst>
          </p:cNvPr>
          <p:cNvCxnSpPr>
            <a:cxnSpLocks/>
          </p:cNvCxnSpPr>
          <p:nvPr/>
        </p:nvCxnSpPr>
        <p:spPr>
          <a:xfrm flipH="1">
            <a:off x="172181" y="3276770"/>
            <a:ext cx="3894128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B7EEB48-8A6E-C2CD-14F1-9B9B7B95B118}"/>
              </a:ext>
            </a:extLst>
          </p:cNvPr>
          <p:cNvCxnSpPr>
            <a:cxnSpLocks/>
          </p:cNvCxnSpPr>
          <p:nvPr/>
        </p:nvCxnSpPr>
        <p:spPr>
          <a:xfrm flipH="1">
            <a:off x="172181" y="4630476"/>
            <a:ext cx="3894128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FF73CED-619E-85C1-A2C1-C1116DE7DE89}"/>
              </a:ext>
            </a:extLst>
          </p:cNvPr>
          <p:cNvCxnSpPr>
            <a:cxnSpLocks/>
          </p:cNvCxnSpPr>
          <p:nvPr/>
        </p:nvCxnSpPr>
        <p:spPr>
          <a:xfrm flipH="1">
            <a:off x="172181" y="3742750"/>
            <a:ext cx="3894128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287FE7-BA5B-754E-4E6D-F96FE7E1358A}"/>
              </a:ext>
            </a:extLst>
          </p:cNvPr>
          <p:cNvCxnSpPr>
            <a:cxnSpLocks/>
          </p:cNvCxnSpPr>
          <p:nvPr/>
        </p:nvCxnSpPr>
        <p:spPr>
          <a:xfrm flipH="1">
            <a:off x="172181" y="2388670"/>
            <a:ext cx="3894128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1C94946-748F-CC42-E017-D52C497CC15D}"/>
              </a:ext>
            </a:extLst>
          </p:cNvPr>
          <p:cNvSpPr txBox="1"/>
          <p:nvPr/>
        </p:nvSpPr>
        <p:spPr>
          <a:xfrm>
            <a:off x="79131" y="3258913"/>
            <a:ext cx="1433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Gender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FCD7B5-AE1C-28F6-4F7B-DF635D07283D}"/>
              </a:ext>
            </a:extLst>
          </p:cNvPr>
          <p:cNvSpPr txBox="1"/>
          <p:nvPr/>
        </p:nvSpPr>
        <p:spPr>
          <a:xfrm>
            <a:off x="46271" y="1281950"/>
            <a:ext cx="6858000" cy="457200"/>
          </a:xfrm>
          <a:prstGeom prst="roundRect">
            <a:avLst>
              <a:gd name="adj" fmla="val 9886"/>
            </a:avLst>
          </a:prstGeom>
          <a:solidFill>
            <a:schemeClr val="accent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none" lIns="548640" tIns="182880" rIns="91440" bIns="182880" anchor="ctr">
            <a:noAutofit/>
          </a:bodyPr>
          <a:lstStyle/>
          <a:p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Do you currently have any health care bills or medical debt you are paying off over time?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60DEC33-DD07-405E-2F54-EC2BF9CA10E0}"/>
              </a:ext>
            </a:extLst>
          </p:cNvPr>
          <p:cNvGrpSpPr>
            <a:grpSpLocks noChangeAspect="1"/>
          </p:cNvGrpSpPr>
          <p:nvPr/>
        </p:nvGrpSpPr>
        <p:grpSpPr>
          <a:xfrm>
            <a:off x="172181" y="1371600"/>
            <a:ext cx="274320" cy="300771"/>
            <a:chOff x="1752600" y="533400"/>
            <a:chExt cx="787400" cy="965200"/>
          </a:xfrm>
          <a:solidFill>
            <a:schemeClr val="tx2">
              <a:alpha val="39888"/>
            </a:schemeClr>
          </a:solidFill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id="{41580FB7-897C-8AB6-36B7-715C464158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2600" y="533400"/>
              <a:ext cx="787400" cy="965200"/>
            </a:xfrm>
            <a:custGeom>
              <a:avLst/>
              <a:gdLst>
                <a:gd name="T0" fmla="*/ 0 w 496"/>
                <a:gd name="T1" fmla="*/ 390 h 608"/>
                <a:gd name="T2" fmla="*/ 2 w 496"/>
                <a:gd name="T3" fmla="*/ 410 h 608"/>
                <a:gd name="T4" fmla="*/ 18 w 496"/>
                <a:gd name="T5" fmla="*/ 448 h 608"/>
                <a:gd name="T6" fmla="*/ 46 w 496"/>
                <a:gd name="T7" fmla="*/ 476 h 608"/>
                <a:gd name="T8" fmla="*/ 84 w 496"/>
                <a:gd name="T9" fmla="*/ 492 h 608"/>
                <a:gd name="T10" fmla="*/ 198 w 496"/>
                <a:gd name="T11" fmla="*/ 494 h 608"/>
                <a:gd name="T12" fmla="*/ 318 w 496"/>
                <a:gd name="T13" fmla="*/ 598 h 608"/>
                <a:gd name="T14" fmla="*/ 334 w 496"/>
                <a:gd name="T15" fmla="*/ 606 h 608"/>
                <a:gd name="T16" fmla="*/ 346 w 496"/>
                <a:gd name="T17" fmla="*/ 608 h 608"/>
                <a:gd name="T18" fmla="*/ 352 w 496"/>
                <a:gd name="T19" fmla="*/ 608 h 608"/>
                <a:gd name="T20" fmla="*/ 366 w 496"/>
                <a:gd name="T21" fmla="*/ 602 h 608"/>
                <a:gd name="T22" fmla="*/ 376 w 496"/>
                <a:gd name="T23" fmla="*/ 592 h 608"/>
                <a:gd name="T24" fmla="*/ 382 w 496"/>
                <a:gd name="T25" fmla="*/ 576 h 608"/>
                <a:gd name="T26" fmla="*/ 382 w 496"/>
                <a:gd name="T27" fmla="*/ 494 h 608"/>
                <a:gd name="T28" fmla="*/ 390 w 496"/>
                <a:gd name="T29" fmla="*/ 494 h 608"/>
                <a:gd name="T30" fmla="*/ 432 w 496"/>
                <a:gd name="T31" fmla="*/ 486 h 608"/>
                <a:gd name="T32" fmla="*/ 464 w 496"/>
                <a:gd name="T33" fmla="*/ 464 h 608"/>
                <a:gd name="T34" fmla="*/ 488 w 496"/>
                <a:gd name="T35" fmla="*/ 430 h 608"/>
                <a:gd name="T36" fmla="*/ 496 w 496"/>
                <a:gd name="T37" fmla="*/ 390 h 608"/>
                <a:gd name="T38" fmla="*/ 496 w 496"/>
                <a:gd name="T39" fmla="*/ 104 h 608"/>
                <a:gd name="T40" fmla="*/ 488 w 496"/>
                <a:gd name="T41" fmla="*/ 64 h 608"/>
                <a:gd name="T42" fmla="*/ 464 w 496"/>
                <a:gd name="T43" fmla="*/ 30 h 608"/>
                <a:gd name="T44" fmla="*/ 432 w 496"/>
                <a:gd name="T45" fmla="*/ 8 h 608"/>
                <a:gd name="T46" fmla="*/ 390 w 496"/>
                <a:gd name="T47" fmla="*/ 0 h 608"/>
                <a:gd name="T48" fmla="*/ 106 w 496"/>
                <a:gd name="T49" fmla="*/ 0 h 608"/>
                <a:gd name="T50" fmla="*/ 64 w 496"/>
                <a:gd name="T51" fmla="*/ 8 h 608"/>
                <a:gd name="T52" fmla="*/ 32 w 496"/>
                <a:gd name="T53" fmla="*/ 30 h 608"/>
                <a:gd name="T54" fmla="*/ 8 w 496"/>
                <a:gd name="T55" fmla="*/ 64 h 608"/>
                <a:gd name="T56" fmla="*/ 0 w 496"/>
                <a:gd name="T57" fmla="*/ 104 h 608"/>
                <a:gd name="T58" fmla="*/ 54 w 496"/>
                <a:gd name="T59" fmla="*/ 104 h 608"/>
                <a:gd name="T60" fmla="*/ 56 w 496"/>
                <a:gd name="T61" fmla="*/ 94 h 608"/>
                <a:gd name="T62" fmla="*/ 62 w 496"/>
                <a:gd name="T63" fmla="*/ 76 h 608"/>
                <a:gd name="T64" fmla="*/ 76 w 496"/>
                <a:gd name="T65" fmla="*/ 62 h 608"/>
                <a:gd name="T66" fmla="*/ 94 w 496"/>
                <a:gd name="T67" fmla="*/ 54 h 608"/>
                <a:gd name="T68" fmla="*/ 390 w 496"/>
                <a:gd name="T69" fmla="*/ 52 h 608"/>
                <a:gd name="T70" fmla="*/ 402 w 496"/>
                <a:gd name="T71" fmla="*/ 54 h 608"/>
                <a:gd name="T72" fmla="*/ 420 w 496"/>
                <a:gd name="T73" fmla="*/ 62 h 608"/>
                <a:gd name="T74" fmla="*/ 434 w 496"/>
                <a:gd name="T75" fmla="*/ 76 h 608"/>
                <a:gd name="T76" fmla="*/ 440 w 496"/>
                <a:gd name="T77" fmla="*/ 94 h 608"/>
                <a:gd name="T78" fmla="*/ 442 w 496"/>
                <a:gd name="T79" fmla="*/ 390 h 608"/>
                <a:gd name="T80" fmla="*/ 440 w 496"/>
                <a:gd name="T81" fmla="*/ 400 h 608"/>
                <a:gd name="T82" fmla="*/ 434 w 496"/>
                <a:gd name="T83" fmla="*/ 418 h 608"/>
                <a:gd name="T84" fmla="*/ 420 w 496"/>
                <a:gd name="T85" fmla="*/ 432 h 608"/>
                <a:gd name="T86" fmla="*/ 402 w 496"/>
                <a:gd name="T87" fmla="*/ 440 h 608"/>
                <a:gd name="T88" fmla="*/ 328 w 496"/>
                <a:gd name="T89" fmla="*/ 440 h 608"/>
                <a:gd name="T90" fmla="*/ 218 w 496"/>
                <a:gd name="T91" fmla="*/ 440 h 608"/>
                <a:gd name="T92" fmla="*/ 106 w 496"/>
                <a:gd name="T93" fmla="*/ 440 h 608"/>
                <a:gd name="T94" fmla="*/ 86 w 496"/>
                <a:gd name="T95" fmla="*/ 436 h 608"/>
                <a:gd name="T96" fmla="*/ 70 w 496"/>
                <a:gd name="T97" fmla="*/ 426 h 608"/>
                <a:gd name="T98" fmla="*/ 58 w 496"/>
                <a:gd name="T99" fmla="*/ 410 h 608"/>
                <a:gd name="T100" fmla="*/ 54 w 496"/>
                <a:gd name="T101" fmla="*/ 39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6" h="608">
                  <a:moveTo>
                    <a:pt x="0" y="104"/>
                  </a:moveTo>
                  <a:lnTo>
                    <a:pt x="0" y="390"/>
                  </a:lnTo>
                  <a:lnTo>
                    <a:pt x="0" y="390"/>
                  </a:lnTo>
                  <a:lnTo>
                    <a:pt x="2" y="410"/>
                  </a:lnTo>
                  <a:lnTo>
                    <a:pt x="8" y="430"/>
                  </a:lnTo>
                  <a:lnTo>
                    <a:pt x="18" y="448"/>
                  </a:lnTo>
                  <a:lnTo>
                    <a:pt x="32" y="464"/>
                  </a:lnTo>
                  <a:lnTo>
                    <a:pt x="46" y="476"/>
                  </a:lnTo>
                  <a:lnTo>
                    <a:pt x="64" y="486"/>
                  </a:lnTo>
                  <a:lnTo>
                    <a:pt x="84" y="492"/>
                  </a:lnTo>
                  <a:lnTo>
                    <a:pt x="106" y="494"/>
                  </a:lnTo>
                  <a:lnTo>
                    <a:pt x="198" y="494"/>
                  </a:lnTo>
                  <a:lnTo>
                    <a:pt x="318" y="598"/>
                  </a:lnTo>
                  <a:lnTo>
                    <a:pt x="318" y="598"/>
                  </a:lnTo>
                  <a:lnTo>
                    <a:pt x="326" y="602"/>
                  </a:lnTo>
                  <a:lnTo>
                    <a:pt x="334" y="606"/>
                  </a:lnTo>
                  <a:lnTo>
                    <a:pt x="340" y="608"/>
                  </a:lnTo>
                  <a:lnTo>
                    <a:pt x="346" y="608"/>
                  </a:lnTo>
                  <a:lnTo>
                    <a:pt x="346" y="608"/>
                  </a:lnTo>
                  <a:lnTo>
                    <a:pt x="352" y="608"/>
                  </a:lnTo>
                  <a:lnTo>
                    <a:pt x="360" y="606"/>
                  </a:lnTo>
                  <a:lnTo>
                    <a:pt x="366" y="602"/>
                  </a:lnTo>
                  <a:lnTo>
                    <a:pt x="372" y="598"/>
                  </a:lnTo>
                  <a:lnTo>
                    <a:pt x="376" y="592"/>
                  </a:lnTo>
                  <a:lnTo>
                    <a:pt x="380" y="586"/>
                  </a:lnTo>
                  <a:lnTo>
                    <a:pt x="382" y="576"/>
                  </a:lnTo>
                  <a:lnTo>
                    <a:pt x="382" y="568"/>
                  </a:lnTo>
                  <a:lnTo>
                    <a:pt x="382" y="494"/>
                  </a:lnTo>
                  <a:lnTo>
                    <a:pt x="390" y="494"/>
                  </a:lnTo>
                  <a:lnTo>
                    <a:pt x="390" y="494"/>
                  </a:lnTo>
                  <a:lnTo>
                    <a:pt x="412" y="492"/>
                  </a:lnTo>
                  <a:lnTo>
                    <a:pt x="432" y="486"/>
                  </a:lnTo>
                  <a:lnTo>
                    <a:pt x="450" y="476"/>
                  </a:lnTo>
                  <a:lnTo>
                    <a:pt x="464" y="464"/>
                  </a:lnTo>
                  <a:lnTo>
                    <a:pt x="478" y="448"/>
                  </a:lnTo>
                  <a:lnTo>
                    <a:pt x="488" y="430"/>
                  </a:lnTo>
                  <a:lnTo>
                    <a:pt x="494" y="410"/>
                  </a:lnTo>
                  <a:lnTo>
                    <a:pt x="496" y="390"/>
                  </a:lnTo>
                  <a:lnTo>
                    <a:pt x="496" y="104"/>
                  </a:lnTo>
                  <a:lnTo>
                    <a:pt x="496" y="104"/>
                  </a:lnTo>
                  <a:lnTo>
                    <a:pt x="494" y="82"/>
                  </a:lnTo>
                  <a:lnTo>
                    <a:pt x="488" y="64"/>
                  </a:lnTo>
                  <a:lnTo>
                    <a:pt x="478" y="46"/>
                  </a:lnTo>
                  <a:lnTo>
                    <a:pt x="464" y="30"/>
                  </a:lnTo>
                  <a:lnTo>
                    <a:pt x="450" y="18"/>
                  </a:lnTo>
                  <a:lnTo>
                    <a:pt x="432" y="8"/>
                  </a:lnTo>
                  <a:lnTo>
                    <a:pt x="412" y="2"/>
                  </a:lnTo>
                  <a:lnTo>
                    <a:pt x="390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4" y="2"/>
                  </a:lnTo>
                  <a:lnTo>
                    <a:pt x="64" y="8"/>
                  </a:lnTo>
                  <a:lnTo>
                    <a:pt x="46" y="18"/>
                  </a:lnTo>
                  <a:lnTo>
                    <a:pt x="32" y="30"/>
                  </a:lnTo>
                  <a:lnTo>
                    <a:pt x="18" y="46"/>
                  </a:lnTo>
                  <a:lnTo>
                    <a:pt x="8" y="64"/>
                  </a:lnTo>
                  <a:lnTo>
                    <a:pt x="2" y="82"/>
                  </a:lnTo>
                  <a:lnTo>
                    <a:pt x="0" y="104"/>
                  </a:lnTo>
                  <a:lnTo>
                    <a:pt x="0" y="104"/>
                  </a:lnTo>
                  <a:close/>
                  <a:moveTo>
                    <a:pt x="54" y="104"/>
                  </a:moveTo>
                  <a:lnTo>
                    <a:pt x="54" y="104"/>
                  </a:lnTo>
                  <a:lnTo>
                    <a:pt x="56" y="94"/>
                  </a:lnTo>
                  <a:lnTo>
                    <a:pt x="58" y="84"/>
                  </a:lnTo>
                  <a:lnTo>
                    <a:pt x="62" y="76"/>
                  </a:lnTo>
                  <a:lnTo>
                    <a:pt x="70" y="68"/>
                  </a:lnTo>
                  <a:lnTo>
                    <a:pt x="76" y="62"/>
                  </a:lnTo>
                  <a:lnTo>
                    <a:pt x="86" y="56"/>
                  </a:lnTo>
                  <a:lnTo>
                    <a:pt x="94" y="54"/>
                  </a:lnTo>
                  <a:lnTo>
                    <a:pt x="106" y="52"/>
                  </a:lnTo>
                  <a:lnTo>
                    <a:pt x="390" y="52"/>
                  </a:lnTo>
                  <a:lnTo>
                    <a:pt x="390" y="52"/>
                  </a:lnTo>
                  <a:lnTo>
                    <a:pt x="402" y="54"/>
                  </a:lnTo>
                  <a:lnTo>
                    <a:pt x="410" y="56"/>
                  </a:lnTo>
                  <a:lnTo>
                    <a:pt x="420" y="62"/>
                  </a:lnTo>
                  <a:lnTo>
                    <a:pt x="426" y="68"/>
                  </a:lnTo>
                  <a:lnTo>
                    <a:pt x="434" y="76"/>
                  </a:lnTo>
                  <a:lnTo>
                    <a:pt x="438" y="84"/>
                  </a:lnTo>
                  <a:lnTo>
                    <a:pt x="440" y="94"/>
                  </a:lnTo>
                  <a:lnTo>
                    <a:pt x="442" y="104"/>
                  </a:lnTo>
                  <a:lnTo>
                    <a:pt x="442" y="390"/>
                  </a:lnTo>
                  <a:lnTo>
                    <a:pt x="442" y="390"/>
                  </a:lnTo>
                  <a:lnTo>
                    <a:pt x="440" y="400"/>
                  </a:lnTo>
                  <a:lnTo>
                    <a:pt x="438" y="410"/>
                  </a:lnTo>
                  <a:lnTo>
                    <a:pt x="434" y="418"/>
                  </a:lnTo>
                  <a:lnTo>
                    <a:pt x="426" y="426"/>
                  </a:lnTo>
                  <a:lnTo>
                    <a:pt x="420" y="432"/>
                  </a:lnTo>
                  <a:lnTo>
                    <a:pt x="410" y="436"/>
                  </a:lnTo>
                  <a:lnTo>
                    <a:pt x="402" y="440"/>
                  </a:lnTo>
                  <a:lnTo>
                    <a:pt x="390" y="440"/>
                  </a:lnTo>
                  <a:lnTo>
                    <a:pt x="328" y="440"/>
                  </a:lnTo>
                  <a:lnTo>
                    <a:pt x="328" y="536"/>
                  </a:lnTo>
                  <a:lnTo>
                    <a:pt x="218" y="440"/>
                  </a:lnTo>
                  <a:lnTo>
                    <a:pt x="106" y="440"/>
                  </a:lnTo>
                  <a:lnTo>
                    <a:pt x="106" y="440"/>
                  </a:lnTo>
                  <a:lnTo>
                    <a:pt x="94" y="440"/>
                  </a:lnTo>
                  <a:lnTo>
                    <a:pt x="86" y="436"/>
                  </a:lnTo>
                  <a:lnTo>
                    <a:pt x="76" y="432"/>
                  </a:lnTo>
                  <a:lnTo>
                    <a:pt x="70" y="426"/>
                  </a:lnTo>
                  <a:lnTo>
                    <a:pt x="62" y="418"/>
                  </a:lnTo>
                  <a:lnTo>
                    <a:pt x="58" y="410"/>
                  </a:lnTo>
                  <a:lnTo>
                    <a:pt x="56" y="400"/>
                  </a:lnTo>
                  <a:lnTo>
                    <a:pt x="54" y="390"/>
                  </a:lnTo>
                  <a:lnTo>
                    <a:pt x="54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id="{652226C8-7A48-D9A4-18DB-C975C999F868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275" y="1073150"/>
              <a:ext cx="117475" cy="104775"/>
            </a:xfrm>
            <a:custGeom>
              <a:avLst/>
              <a:gdLst>
                <a:gd name="T0" fmla="*/ 36 w 74"/>
                <a:gd name="T1" fmla="*/ 0 h 66"/>
                <a:gd name="T2" fmla="*/ 36 w 74"/>
                <a:gd name="T3" fmla="*/ 0 h 66"/>
                <a:gd name="T4" fmla="*/ 22 w 74"/>
                <a:gd name="T5" fmla="*/ 4 h 66"/>
                <a:gd name="T6" fmla="*/ 16 w 74"/>
                <a:gd name="T7" fmla="*/ 6 h 66"/>
                <a:gd name="T8" fmla="*/ 10 w 74"/>
                <a:gd name="T9" fmla="*/ 10 h 66"/>
                <a:gd name="T10" fmla="*/ 10 w 74"/>
                <a:gd name="T11" fmla="*/ 10 h 66"/>
                <a:gd name="T12" fmla="*/ 6 w 74"/>
                <a:gd name="T13" fmla="*/ 14 h 66"/>
                <a:gd name="T14" fmla="*/ 4 w 74"/>
                <a:gd name="T15" fmla="*/ 20 h 66"/>
                <a:gd name="T16" fmla="*/ 2 w 74"/>
                <a:gd name="T17" fmla="*/ 26 h 66"/>
                <a:gd name="T18" fmla="*/ 0 w 74"/>
                <a:gd name="T19" fmla="*/ 34 h 66"/>
                <a:gd name="T20" fmla="*/ 0 w 74"/>
                <a:gd name="T21" fmla="*/ 34 h 66"/>
                <a:gd name="T22" fmla="*/ 2 w 74"/>
                <a:gd name="T23" fmla="*/ 40 h 66"/>
                <a:gd name="T24" fmla="*/ 4 w 74"/>
                <a:gd name="T25" fmla="*/ 46 h 66"/>
                <a:gd name="T26" fmla="*/ 6 w 74"/>
                <a:gd name="T27" fmla="*/ 52 h 66"/>
                <a:gd name="T28" fmla="*/ 10 w 74"/>
                <a:gd name="T29" fmla="*/ 58 h 66"/>
                <a:gd name="T30" fmla="*/ 10 w 74"/>
                <a:gd name="T31" fmla="*/ 58 h 66"/>
                <a:gd name="T32" fmla="*/ 16 w 74"/>
                <a:gd name="T33" fmla="*/ 62 h 66"/>
                <a:gd name="T34" fmla="*/ 22 w 74"/>
                <a:gd name="T35" fmla="*/ 64 h 66"/>
                <a:gd name="T36" fmla="*/ 28 w 74"/>
                <a:gd name="T37" fmla="*/ 66 h 66"/>
                <a:gd name="T38" fmla="*/ 36 w 74"/>
                <a:gd name="T39" fmla="*/ 66 h 66"/>
                <a:gd name="T40" fmla="*/ 36 w 74"/>
                <a:gd name="T41" fmla="*/ 66 h 66"/>
                <a:gd name="T42" fmla="*/ 44 w 74"/>
                <a:gd name="T43" fmla="*/ 66 h 66"/>
                <a:gd name="T44" fmla="*/ 52 w 74"/>
                <a:gd name="T45" fmla="*/ 64 h 66"/>
                <a:gd name="T46" fmla="*/ 58 w 74"/>
                <a:gd name="T47" fmla="*/ 62 h 66"/>
                <a:gd name="T48" fmla="*/ 64 w 74"/>
                <a:gd name="T49" fmla="*/ 58 h 66"/>
                <a:gd name="T50" fmla="*/ 64 w 74"/>
                <a:gd name="T51" fmla="*/ 58 h 66"/>
                <a:gd name="T52" fmla="*/ 68 w 74"/>
                <a:gd name="T53" fmla="*/ 52 h 66"/>
                <a:gd name="T54" fmla="*/ 70 w 74"/>
                <a:gd name="T55" fmla="*/ 46 h 66"/>
                <a:gd name="T56" fmla="*/ 72 w 74"/>
                <a:gd name="T57" fmla="*/ 40 h 66"/>
                <a:gd name="T58" fmla="*/ 74 w 74"/>
                <a:gd name="T59" fmla="*/ 34 h 66"/>
                <a:gd name="T60" fmla="*/ 74 w 74"/>
                <a:gd name="T61" fmla="*/ 34 h 66"/>
                <a:gd name="T62" fmla="*/ 72 w 74"/>
                <a:gd name="T63" fmla="*/ 26 h 66"/>
                <a:gd name="T64" fmla="*/ 70 w 74"/>
                <a:gd name="T65" fmla="*/ 20 h 66"/>
                <a:gd name="T66" fmla="*/ 68 w 74"/>
                <a:gd name="T67" fmla="*/ 14 h 66"/>
                <a:gd name="T68" fmla="*/ 64 w 74"/>
                <a:gd name="T69" fmla="*/ 10 h 66"/>
                <a:gd name="T70" fmla="*/ 64 w 74"/>
                <a:gd name="T71" fmla="*/ 10 h 66"/>
                <a:gd name="T72" fmla="*/ 58 w 74"/>
                <a:gd name="T73" fmla="*/ 6 h 66"/>
                <a:gd name="T74" fmla="*/ 52 w 74"/>
                <a:gd name="T75" fmla="*/ 4 h 66"/>
                <a:gd name="T76" fmla="*/ 36 w 74"/>
                <a:gd name="T77" fmla="*/ 0 h 66"/>
                <a:gd name="T78" fmla="*/ 36 w 74"/>
                <a:gd name="T7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66">
                  <a:moveTo>
                    <a:pt x="36" y="0"/>
                  </a:moveTo>
                  <a:lnTo>
                    <a:pt x="36" y="0"/>
                  </a:lnTo>
                  <a:lnTo>
                    <a:pt x="22" y="4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6" y="52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16" y="62"/>
                  </a:lnTo>
                  <a:lnTo>
                    <a:pt x="22" y="64"/>
                  </a:lnTo>
                  <a:lnTo>
                    <a:pt x="28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44" y="66"/>
                  </a:lnTo>
                  <a:lnTo>
                    <a:pt x="52" y="64"/>
                  </a:lnTo>
                  <a:lnTo>
                    <a:pt x="58" y="62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8" y="52"/>
                  </a:lnTo>
                  <a:lnTo>
                    <a:pt x="70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2" y="26"/>
                  </a:lnTo>
                  <a:lnTo>
                    <a:pt x="70" y="20"/>
                  </a:lnTo>
                  <a:lnTo>
                    <a:pt x="68" y="14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4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id="{0640DC18-C14A-4814-45FA-112678511C4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599" y="701676"/>
              <a:ext cx="292100" cy="330201"/>
            </a:xfrm>
            <a:custGeom>
              <a:avLst/>
              <a:gdLst>
                <a:gd name="T0" fmla="*/ 160 w 184"/>
                <a:gd name="T1" fmla="*/ 18 h 208"/>
                <a:gd name="T2" fmla="*/ 132 w 184"/>
                <a:gd name="T3" fmla="*/ 4 h 208"/>
                <a:gd name="T4" fmla="*/ 94 w 184"/>
                <a:gd name="T5" fmla="*/ 0 h 208"/>
                <a:gd name="T6" fmla="*/ 64 w 184"/>
                <a:gd name="T7" fmla="*/ 2 h 208"/>
                <a:gd name="T8" fmla="*/ 40 w 184"/>
                <a:gd name="T9" fmla="*/ 8 h 208"/>
                <a:gd name="T10" fmla="*/ 0 w 184"/>
                <a:gd name="T11" fmla="*/ 26 h 208"/>
                <a:gd name="T12" fmla="*/ 24 w 184"/>
                <a:gd name="T13" fmla="*/ 70 h 208"/>
                <a:gd name="T14" fmla="*/ 36 w 184"/>
                <a:gd name="T15" fmla="*/ 62 h 208"/>
                <a:gd name="T16" fmla="*/ 52 w 184"/>
                <a:gd name="T17" fmla="*/ 54 h 208"/>
                <a:gd name="T18" fmla="*/ 68 w 184"/>
                <a:gd name="T19" fmla="*/ 50 h 208"/>
                <a:gd name="T20" fmla="*/ 84 w 184"/>
                <a:gd name="T21" fmla="*/ 48 h 208"/>
                <a:gd name="T22" fmla="*/ 110 w 184"/>
                <a:gd name="T23" fmla="*/ 52 h 208"/>
                <a:gd name="T24" fmla="*/ 116 w 184"/>
                <a:gd name="T25" fmla="*/ 56 h 208"/>
                <a:gd name="T26" fmla="*/ 122 w 184"/>
                <a:gd name="T27" fmla="*/ 66 h 208"/>
                <a:gd name="T28" fmla="*/ 124 w 184"/>
                <a:gd name="T29" fmla="*/ 78 h 208"/>
                <a:gd name="T30" fmla="*/ 118 w 184"/>
                <a:gd name="T31" fmla="*/ 96 h 208"/>
                <a:gd name="T32" fmla="*/ 112 w 184"/>
                <a:gd name="T33" fmla="*/ 104 h 208"/>
                <a:gd name="T34" fmla="*/ 102 w 184"/>
                <a:gd name="T35" fmla="*/ 110 h 208"/>
                <a:gd name="T36" fmla="*/ 84 w 184"/>
                <a:gd name="T37" fmla="*/ 124 h 208"/>
                <a:gd name="T38" fmla="*/ 66 w 184"/>
                <a:gd name="T39" fmla="*/ 142 h 208"/>
                <a:gd name="T40" fmla="*/ 58 w 184"/>
                <a:gd name="T41" fmla="*/ 154 h 208"/>
                <a:gd name="T42" fmla="*/ 54 w 184"/>
                <a:gd name="T43" fmla="*/ 168 h 208"/>
                <a:gd name="T44" fmla="*/ 52 w 184"/>
                <a:gd name="T45" fmla="*/ 208 h 208"/>
                <a:gd name="T46" fmla="*/ 102 w 184"/>
                <a:gd name="T47" fmla="*/ 208 h 208"/>
                <a:gd name="T48" fmla="*/ 108 w 184"/>
                <a:gd name="T49" fmla="*/ 180 h 208"/>
                <a:gd name="T50" fmla="*/ 114 w 184"/>
                <a:gd name="T51" fmla="*/ 168 h 208"/>
                <a:gd name="T52" fmla="*/ 124 w 184"/>
                <a:gd name="T53" fmla="*/ 160 h 208"/>
                <a:gd name="T54" fmla="*/ 144 w 184"/>
                <a:gd name="T55" fmla="*/ 146 h 208"/>
                <a:gd name="T56" fmla="*/ 162 w 184"/>
                <a:gd name="T57" fmla="*/ 130 h 208"/>
                <a:gd name="T58" fmla="*/ 172 w 184"/>
                <a:gd name="T59" fmla="*/ 120 h 208"/>
                <a:gd name="T60" fmla="*/ 178 w 184"/>
                <a:gd name="T61" fmla="*/ 106 h 208"/>
                <a:gd name="T62" fmla="*/ 184 w 184"/>
                <a:gd name="T63" fmla="*/ 70 h 208"/>
                <a:gd name="T64" fmla="*/ 182 w 184"/>
                <a:gd name="T65" fmla="*/ 54 h 208"/>
                <a:gd name="T66" fmla="*/ 170 w 184"/>
                <a:gd name="T67" fmla="*/ 30 h 208"/>
                <a:gd name="T68" fmla="*/ 160 w 184"/>
                <a:gd name="T69" fmla="*/ 1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208">
                  <a:moveTo>
                    <a:pt x="160" y="18"/>
                  </a:moveTo>
                  <a:lnTo>
                    <a:pt x="160" y="18"/>
                  </a:lnTo>
                  <a:lnTo>
                    <a:pt x="146" y="10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64" y="2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18" y="16"/>
                  </a:lnTo>
                  <a:lnTo>
                    <a:pt x="0" y="2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104" y="50"/>
                  </a:lnTo>
                  <a:lnTo>
                    <a:pt x="110" y="52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0" y="60"/>
                  </a:lnTo>
                  <a:lnTo>
                    <a:pt x="122" y="66"/>
                  </a:lnTo>
                  <a:lnTo>
                    <a:pt x="124" y="78"/>
                  </a:lnTo>
                  <a:lnTo>
                    <a:pt x="124" y="78"/>
                  </a:lnTo>
                  <a:lnTo>
                    <a:pt x="122" y="88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2" y="104"/>
                  </a:lnTo>
                  <a:lnTo>
                    <a:pt x="102" y="110"/>
                  </a:lnTo>
                  <a:lnTo>
                    <a:pt x="102" y="110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74" y="132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58" y="154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0" y="186"/>
                  </a:lnTo>
                  <a:lnTo>
                    <a:pt x="52" y="208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4" y="192"/>
                  </a:lnTo>
                  <a:lnTo>
                    <a:pt x="108" y="180"/>
                  </a:lnTo>
                  <a:lnTo>
                    <a:pt x="108" y="180"/>
                  </a:lnTo>
                  <a:lnTo>
                    <a:pt x="114" y="168"/>
                  </a:lnTo>
                  <a:lnTo>
                    <a:pt x="124" y="160"/>
                  </a:lnTo>
                  <a:lnTo>
                    <a:pt x="124" y="160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54" y="138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72" y="120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82" y="90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2" y="54"/>
                  </a:lnTo>
                  <a:lnTo>
                    <a:pt x="178" y="42"/>
                  </a:lnTo>
                  <a:lnTo>
                    <a:pt x="170" y="30"/>
                  </a:lnTo>
                  <a:lnTo>
                    <a:pt x="160" y="18"/>
                  </a:lnTo>
                  <a:lnTo>
                    <a:pt x="16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3" name="TextBox 12">
            <a:extLst>
              <a:ext uri="{FF2B5EF4-FFF2-40B4-BE49-F238E27FC236}">
                <a16:creationId xmlns:a16="http://schemas.microsoft.com/office/drawing/2014/main" id="{B3AAC159-54AB-CEAF-DDB3-667C254254E5}"/>
              </a:ext>
            </a:extLst>
          </p:cNvPr>
          <p:cNvSpPr txBox="1"/>
          <p:nvPr/>
        </p:nvSpPr>
        <p:spPr>
          <a:xfrm>
            <a:off x="79131" y="4622420"/>
            <a:ext cx="1433609" cy="277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4"/>
                </a:solidFill>
              </a:rPr>
              <a:t>Region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id="{2A082192-2F74-C430-C7DC-83DF8E93BEEA}"/>
              </a:ext>
            </a:extLst>
          </p:cNvPr>
          <p:cNvSpPr txBox="1"/>
          <p:nvPr/>
        </p:nvSpPr>
        <p:spPr>
          <a:xfrm>
            <a:off x="79131" y="3724011"/>
            <a:ext cx="1433609" cy="277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3"/>
                </a:solidFill>
              </a:rPr>
              <a:t>Race/Ethnicity</a:t>
            </a:r>
          </a:p>
        </p:txBody>
      </p:sp>
      <p:sp>
        <p:nvSpPr>
          <p:cNvPr id="27" name="TextBox 12">
            <a:extLst>
              <a:ext uri="{FF2B5EF4-FFF2-40B4-BE49-F238E27FC236}">
                <a16:creationId xmlns:a16="http://schemas.microsoft.com/office/drawing/2014/main" id="{E1FD3EFB-3935-2545-EB71-3EEC68A1468F}"/>
              </a:ext>
            </a:extLst>
          </p:cNvPr>
          <p:cNvSpPr txBox="1"/>
          <p:nvPr/>
        </p:nvSpPr>
        <p:spPr>
          <a:xfrm>
            <a:off x="79131" y="2362325"/>
            <a:ext cx="1433609" cy="277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bg2"/>
                </a:solidFill>
              </a:rPr>
              <a:t>Income</a:t>
            </a:r>
          </a:p>
        </p:txBody>
      </p:sp>
    </p:spTree>
    <p:extLst>
      <p:ext uri="{BB962C8B-B14F-4D97-AF65-F5344CB8AC3E}">
        <p14:creationId xmlns:p14="http://schemas.microsoft.com/office/powerpoint/2010/main" val="4207909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28DFF-873C-FBFA-8AC2-AD3C6CAC2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35C087-2969-66D0-D39E-B6F3926F71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501" y="5697252"/>
            <a:ext cx="8988552" cy="457200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dirty="0"/>
              <a:t>Base: Adults ages 19–64 with private insurance for the past 12 months who were paying off health care bills or medical debt over time.</a:t>
            </a:r>
          </a:p>
          <a:p>
            <a:pPr>
              <a:spcAft>
                <a:spcPts val="200"/>
              </a:spcAft>
            </a:pPr>
            <a:r>
              <a:rPr lang="en-US" dirty="0"/>
              <a:t>Data: Commonwealth Fund 2025 Affordability Survey.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7A3107-2CBA-8DC3-DAFF-DD7EF628B0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" y="27432"/>
            <a:ext cx="8988552" cy="758952"/>
          </a:xfrm>
        </p:spPr>
        <p:txBody>
          <a:bodyPr lIns="0">
            <a:noAutofit/>
          </a:bodyPr>
          <a:lstStyle/>
          <a:p>
            <a:pPr>
              <a:lnSpc>
                <a:spcPct val="90000"/>
              </a:lnSpc>
            </a:pPr>
            <a:r>
              <a:rPr lang="en-US" sz="1800" dirty="0">
                <a:latin typeface="Georgia"/>
              </a:rPr>
              <a:t>Among people with medical debt, 46 percent owe $2,000 or more.</a:t>
            </a:r>
            <a:endParaRPr lang="en-US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D36A72-2F2C-3217-FB5F-8DF6562813FB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3152" y="941832"/>
            <a:ext cx="8988552" cy="182880"/>
          </a:xfrm>
        </p:spPr>
        <p:txBody>
          <a:bodyPr>
            <a:noAutofit/>
          </a:bodyPr>
          <a:lstStyle/>
          <a:p>
            <a:r>
              <a:rPr lang="en-US" dirty="0"/>
              <a:t>Percentage of adults ages 19–64 with private insurance who were paying off medical bills or debt</a:t>
            </a:r>
            <a:endParaRPr lang="en-US" dirty="0">
              <a:latin typeface="Arial"/>
              <a:cs typeface="Arial"/>
            </a:endParaRPr>
          </a:p>
        </p:txBody>
      </p:sp>
      <p:graphicFrame>
        <p:nvGraphicFramePr>
          <p:cNvPr id="9" name="Chart Placeholder 9">
            <a:extLst>
              <a:ext uri="{FF2B5EF4-FFF2-40B4-BE49-F238E27FC236}">
                <a16:creationId xmlns:a16="http://schemas.microsoft.com/office/drawing/2014/main" id="{66B2E4CE-501E-6220-8393-3C69B6EFA6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7522996"/>
              </p:ext>
            </p:extLst>
          </p:nvPr>
        </p:nvGraphicFramePr>
        <p:xfrm>
          <a:off x="72191" y="1107867"/>
          <a:ext cx="8981123" cy="33775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72239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Placeholder 7">
            <a:extLst>
              <a:ext uri="{FF2B5EF4-FFF2-40B4-BE49-F238E27FC236}">
                <a16:creationId xmlns:a16="http://schemas.microsoft.com/office/drawing/2014/main" id="{39254A0E-1BA7-3828-712B-9AA7596CDB77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982874342"/>
              </p:ext>
            </p:extLst>
          </p:nvPr>
        </p:nvGraphicFramePr>
        <p:xfrm>
          <a:off x="71438" y="1369269"/>
          <a:ext cx="8988552" cy="42777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0B47E8C-F659-2C9A-2154-E0A45416E25B}"/>
              </a:ext>
            </a:extLst>
          </p:cNvPr>
          <p:cNvSpPr txBox="1"/>
          <p:nvPr/>
        </p:nvSpPr>
        <p:spPr>
          <a:xfrm>
            <a:off x="46271" y="1281950"/>
            <a:ext cx="6858000" cy="457200"/>
          </a:xfrm>
          <a:prstGeom prst="roundRect">
            <a:avLst>
              <a:gd name="adj" fmla="val 9886"/>
            </a:avLst>
          </a:prstGeom>
          <a:solidFill>
            <a:schemeClr val="accent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none" lIns="548640" tIns="182880" rIns="91440" bIns="182880" anchor="ctr">
            <a:noAutofit/>
          </a:bodyPr>
          <a:lstStyle/>
          <a:p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effect(s), if any, did the medical debt have on you or your household?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890FBCA-2E75-5E16-4A20-C4055BD5535E}"/>
              </a:ext>
            </a:extLst>
          </p:cNvPr>
          <p:cNvGrpSpPr>
            <a:grpSpLocks noChangeAspect="1"/>
          </p:cNvGrpSpPr>
          <p:nvPr/>
        </p:nvGrpSpPr>
        <p:grpSpPr>
          <a:xfrm>
            <a:off x="172181" y="1371600"/>
            <a:ext cx="274320" cy="300771"/>
            <a:chOff x="1752600" y="533400"/>
            <a:chExt cx="787400" cy="965200"/>
          </a:xfrm>
          <a:solidFill>
            <a:schemeClr val="tx2">
              <a:alpha val="39888"/>
            </a:schemeClr>
          </a:solidFill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1C939EAF-5E00-A25D-9C2D-5DE133B663C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2600" y="533400"/>
              <a:ext cx="787400" cy="965200"/>
            </a:xfrm>
            <a:custGeom>
              <a:avLst/>
              <a:gdLst>
                <a:gd name="T0" fmla="*/ 0 w 496"/>
                <a:gd name="T1" fmla="*/ 390 h 608"/>
                <a:gd name="T2" fmla="*/ 2 w 496"/>
                <a:gd name="T3" fmla="*/ 410 h 608"/>
                <a:gd name="T4" fmla="*/ 18 w 496"/>
                <a:gd name="T5" fmla="*/ 448 h 608"/>
                <a:gd name="T6" fmla="*/ 46 w 496"/>
                <a:gd name="T7" fmla="*/ 476 h 608"/>
                <a:gd name="T8" fmla="*/ 84 w 496"/>
                <a:gd name="T9" fmla="*/ 492 h 608"/>
                <a:gd name="T10" fmla="*/ 198 w 496"/>
                <a:gd name="T11" fmla="*/ 494 h 608"/>
                <a:gd name="T12" fmla="*/ 318 w 496"/>
                <a:gd name="T13" fmla="*/ 598 h 608"/>
                <a:gd name="T14" fmla="*/ 334 w 496"/>
                <a:gd name="T15" fmla="*/ 606 h 608"/>
                <a:gd name="T16" fmla="*/ 346 w 496"/>
                <a:gd name="T17" fmla="*/ 608 h 608"/>
                <a:gd name="T18" fmla="*/ 352 w 496"/>
                <a:gd name="T19" fmla="*/ 608 h 608"/>
                <a:gd name="T20" fmla="*/ 366 w 496"/>
                <a:gd name="T21" fmla="*/ 602 h 608"/>
                <a:gd name="T22" fmla="*/ 376 w 496"/>
                <a:gd name="T23" fmla="*/ 592 h 608"/>
                <a:gd name="T24" fmla="*/ 382 w 496"/>
                <a:gd name="T25" fmla="*/ 576 h 608"/>
                <a:gd name="T26" fmla="*/ 382 w 496"/>
                <a:gd name="T27" fmla="*/ 494 h 608"/>
                <a:gd name="T28" fmla="*/ 390 w 496"/>
                <a:gd name="T29" fmla="*/ 494 h 608"/>
                <a:gd name="T30" fmla="*/ 432 w 496"/>
                <a:gd name="T31" fmla="*/ 486 h 608"/>
                <a:gd name="T32" fmla="*/ 464 w 496"/>
                <a:gd name="T33" fmla="*/ 464 h 608"/>
                <a:gd name="T34" fmla="*/ 488 w 496"/>
                <a:gd name="T35" fmla="*/ 430 h 608"/>
                <a:gd name="T36" fmla="*/ 496 w 496"/>
                <a:gd name="T37" fmla="*/ 390 h 608"/>
                <a:gd name="T38" fmla="*/ 496 w 496"/>
                <a:gd name="T39" fmla="*/ 104 h 608"/>
                <a:gd name="T40" fmla="*/ 488 w 496"/>
                <a:gd name="T41" fmla="*/ 64 h 608"/>
                <a:gd name="T42" fmla="*/ 464 w 496"/>
                <a:gd name="T43" fmla="*/ 30 h 608"/>
                <a:gd name="T44" fmla="*/ 432 w 496"/>
                <a:gd name="T45" fmla="*/ 8 h 608"/>
                <a:gd name="T46" fmla="*/ 390 w 496"/>
                <a:gd name="T47" fmla="*/ 0 h 608"/>
                <a:gd name="T48" fmla="*/ 106 w 496"/>
                <a:gd name="T49" fmla="*/ 0 h 608"/>
                <a:gd name="T50" fmla="*/ 64 w 496"/>
                <a:gd name="T51" fmla="*/ 8 h 608"/>
                <a:gd name="T52" fmla="*/ 32 w 496"/>
                <a:gd name="T53" fmla="*/ 30 h 608"/>
                <a:gd name="T54" fmla="*/ 8 w 496"/>
                <a:gd name="T55" fmla="*/ 64 h 608"/>
                <a:gd name="T56" fmla="*/ 0 w 496"/>
                <a:gd name="T57" fmla="*/ 104 h 608"/>
                <a:gd name="T58" fmla="*/ 54 w 496"/>
                <a:gd name="T59" fmla="*/ 104 h 608"/>
                <a:gd name="T60" fmla="*/ 56 w 496"/>
                <a:gd name="T61" fmla="*/ 94 h 608"/>
                <a:gd name="T62" fmla="*/ 62 w 496"/>
                <a:gd name="T63" fmla="*/ 76 h 608"/>
                <a:gd name="T64" fmla="*/ 76 w 496"/>
                <a:gd name="T65" fmla="*/ 62 h 608"/>
                <a:gd name="T66" fmla="*/ 94 w 496"/>
                <a:gd name="T67" fmla="*/ 54 h 608"/>
                <a:gd name="T68" fmla="*/ 390 w 496"/>
                <a:gd name="T69" fmla="*/ 52 h 608"/>
                <a:gd name="T70" fmla="*/ 402 w 496"/>
                <a:gd name="T71" fmla="*/ 54 h 608"/>
                <a:gd name="T72" fmla="*/ 420 w 496"/>
                <a:gd name="T73" fmla="*/ 62 h 608"/>
                <a:gd name="T74" fmla="*/ 434 w 496"/>
                <a:gd name="T75" fmla="*/ 76 h 608"/>
                <a:gd name="T76" fmla="*/ 440 w 496"/>
                <a:gd name="T77" fmla="*/ 94 h 608"/>
                <a:gd name="T78" fmla="*/ 442 w 496"/>
                <a:gd name="T79" fmla="*/ 390 h 608"/>
                <a:gd name="T80" fmla="*/ 440 w 496"/>
                <a:gd name="T81" fmla="*/ 400 h 608"/>
                <a:gd name="T82" fmla="*/ 434 w 496"/>
                <a:gd name="T83" fmla="*/ 418 h 608"/>
                <a:gd name="T84" fmla="*/ 420 w 496"/>
                <a:gd name="T85" fmla="*/ 432 h 608"/>
                <a:gd name="T86" fmla="*/ 402 w 496"/>
                <a:gd name="T87" fmla="*/ 440 h 608"/>
                <a:gd name="T88" fmla="*/ 328 w 496"/>
                <a:gd name="T89" fmla="*/ 440 h 608"/>
                <a:gd name="T90" fmla="*/ 218 w 496"/>
                <a:gd name="T91" fmla="*/ 440 h 608"/>
                <a:gd name="T92" fmla="*/ 106 w 496"/>
                <a:gd name="T93" fmla="*/ 440 h 608"/>
                <a:gd name="T94" fmla="*/ 86 w 496"/>
                <a:gd name="T95" fmla="*/ 436 h 608"/>
                <a:gd name="T96" fmla="*/ 70 w 496"/>
                <a:gd name="T97" fmla="*/ 426 h 608"/>
                <a:gd name="T98" fmla="*/ 58 w 496"/>
                <a:gd name="T99" fmla="*/ 410 h 608"/>
                <a:gd name="T100" fmla="*/ 54 w 496"/>
                <a:gd name="T101" fmla="*/ 39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6" h="608">
                  <a:moveTo>
                    <a:pt x="0" y="104"/>
                  </a:moveTo>
                  <a:lnTo>
                    <a:pt x="0" y="390"/>
                  </a:lnTo>
                  <a:lnTo>
                    <a:pt x="0" y="390"/>
                  </a:lnTo>
                  <a:lnTo>
                    <a:pt x="2" y="410"/>
                  </a:lnTo>
                  <a:lnTo>
                    <a:pt x="8" y="430"/>
                  </a:lnTo>
                  <a:lnTo>
                    <a:pt x="18" y="448"/>
                  </a:lnTo>
                  <a:lnTo>
                    <a:pt x="32" y="464"/>
                  </a:lnTo>
                  <a:lnTo>
                    <a:pt x="46" y="476"/>
                  </a:lnTo>
                  <a:lnTo>
                    <a:pt x="64" y="486"/>
                  </a:lnTo>
                  <a:lnTo>
                    <a:pt x="84" y="492"/>
                  </a:lnTo>
                  <a:lnTo>
                    <a:pt x="106" y="494"/>
                  </a:lnTo>
                  <a:lnTo>
                    <a:pt x="198" y="494"/>
                  </a:lnTo>
                  <a:lnTo>
                    <a:pt x="318" y="598"/>
                  </a:lnTo>
                  <a:lnTo>
                    <a:pt x="318" y="598"/>
                  </a:lnTo>
                  <a:lnTo>
                    <a:pt x="326" y="602"/>
                  </a:lnTo>
                  <a:lnTo>
                    <a:pt x="334" y="606"/>
                  </a:lnTo>
                  <a:lnTo>
                    <a:pt x="340" y="608"/>
                  </a:lnTo>
                  <a:lnTo>
                    <a:pt x="346" y="608"/>
                  </a:lnTo>
                  <a:lnTo>
                    <a:pt x="346" y="608"/>
                  </a:lnTo>
                  <a:lnTo>
                    <a:pt x="352" y="608"/>
                  </a:lnTo>
                  <a:lnTo>
                    <a:pt x="360" y="606"/>
                  </a:lnTo>
                  <a:lnTo>
                    <a:pt x="366" y="602"/>
                  </a:lnTo>
                  <a:lnTo>
                    <a:pt x="372" y="598"/>
                  </a:lnTo>
                  <a:lnTo>
                    <a:pt x="376" y="592"/>
                  </a:lnTo>
                  <a:lnTo>
                    <a:pt x="380" y="586"/>
                  </a:lnTo>
                  <a:lnTo>
                    <a:pt x="382" y="576"/>
                  </a:lnTo>
                  <a:lnTo>
                    <a:pt x="382" y="568"/>
                  </a:lnTo>
                  <a:lnTo>
                    <a:pt x="382" y="494"/>
                  </a:lnTo>
                  <a:lnTo>
                    <a:pt x="390" y="494"/>
                  </a:lnTo>
                  <a:lnTo>
                    <a:pt x="390" y="494"/>
                  </a:lnTo>
                  <a:lnTo>
                    <a:pt x="412" y="492"/>
                  </a:lnTo>
                  <a:lnTo>
                    <a:pt x="432" y="486"/>
                  </a:lnTo>
                  <a:lnTo>
                    <a:pt x="450" y="476"/>
                  </a:lnTo>
                  <a:lnTo>
                    <a:pt x="464" y="464"/>
                  </a:lnTo>
                  <a:lnTo>
                    <a:pt x="478" y="448"/>
                  </a:lnTo>
                  <a:lnTo>
                    <a:pt x="488" y="430"/>
                  </a:lnTo>
                  <a:lnTo>
                    <a:pt x="494" y="410"/>
                  </a:lnTo>
                  <a:lnTo>
                    <a:pt x="496" y="390"/>
                  </a:lnTo>
                  <a:lnTo>
                    <a:pt x="496" y="104"/>
                  </a:lnTo>
                  <a:lnTo>
                    <a:pt x="496" y="104"/>
                  </a:lnTo>
                  <a:lnTo>
                    <a:pt x="494" y="82"/>
                  </a:lnTo>
                  <a:lnTo>
                    <a:pt x="488" y="64"/>
                  </a:lnTo>
                  <a:lnTo>
                    <a:pt x="478" y="46"/>
                  </a:lnTo>
                  <a:lnTo>
                    <a:pt x="464" y="30"/>
                  </a:lnTo>
                  <a:lnTo>
                    <a:pt x="450" y="18"/>
                  </a:lnTo>
                  <a:lnTo>
                    <a:pt x="432" y="8"/>
                  </a:lnTo>
                  <a:lnTo>
                    <a:pt x="412" y="2"/>
                  </a:lnTo>
                  <a:lnTo>
                    <a:pt x="390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4" y="2"/>
                  </a:lnTo>
                  <a:lnTo>
                    <a:pt x="64" y="8"/>
                  </a:lnTo>
                  <a:lnTo>
                    <a:pt x="46" y="18"/>
                  </a:lnTo>
                  <a:lnTo>
                    <a:pt x="32" y="30"/>
                  </a:lnTo>
                  <a:lnTo>
                    <a:pt x="18" y="46"/>
                  </a:lnTo>
                  <a:lnTo>
                    <a:pt x="8" y="64"/>
                  </a:lnTo>
                  <a:lnTo>
                    <a:pt x="2" y="82"/>
                  </a:lnTo>
                  <a:lnTo>
                    <a:pt x="0" y="104"/>
                  </a:lnTo>
                  <a:lnTo>
                    <a:pt x="0" y="104"/>
                  </a:lnTo>
                  <a:close/>
                  <a:moveTo>
                    <a:pt x="54" y="104"/>
                  </a:moveTo>
                  <a:lnTo>
                    <a:pt x="54" y="104"/>
                  </a:lnTo>
                  <a:lnTo>
                    <a:pt x="56" y="94"/>
                  </a:lnTo>
                  <a:lnTo>
                    <a:pt x="58" y="84"/>
                  </a:lnTo>
                  <a:lnTo>
                    <a:pt x="62" y="76"/>
                  </a:lnTo>
                  <a:lnTo>
                    <a:pt x="70" y="68"/>
                  </a:lnTo>
                  <a:lnTo>
                    <a:pt x="76" y="62"/>
                  </a:lnTo>
                  <a:lnTo>
                    <a:pt x="86" y="56"/>
                  </a:lnTo>
                  <a:lnTo>
                    <a:pt x="94" y="54"/>
                  </a:lnTo>
                  <a:lnTo>
                    <a:pt x="106" y="52"/>
                  </a:lnTo>
                  <a:lnTo>
                    <a:pt x="390" y="52"/>
                  </a:lnTo>
                  <a:lnTo>
                    <a:pt x="390" y="52"/>
                  </a:lnTo>
                  <a:lnTo>
                    <a:pt x="402" y="54"/>
                  </a:lnTo>
                  <a:lnTo>
                    <a:pt x="410" y="56"/>
                  </a:lnTo>
                  <a:lnTo>
                    <a:pt x="420" y="62"/>
                  </a:lnTo>
                  <a:lnTo>
                    <a:pt x="426" y="68"/>
                  </a:lnTo>
                  <a:lnTo>
                    <a:pt x="434" y="76"/>
                  </a:lnTo>
                  <a:lnTo>
                    <a:pt x="438" y="84"/>
                  </a:lnTo>
                  <a:lnTo>
                    <a:pt x="440" y="94"/>
                  </a:lnTo>
                  <a:lnTo>
                    <a:pt x="442" y="104"/>
                  </a:lnTo>
                  <a:lnTo>
                    <a:pt x="442" y="390"/>
                  </a:lnTo>
                  <a:lnTo>
                    <a:pt x="442" y="390"/>
                  </a:lnTo>
                  <a:lnTo>
                    <a:pt x="440" y="400"/>
                  </a:lnTo>
                  <a:lnTo>
                    <a:pt x="438" y="410"/>
                  </a:lnTo>
                  <a:lnTo>
                    <a:pt x="434" y="418"/>
                  </a:lnTo>
                  <a:lnTo>
                    <a:pt x="426" y="426"/>
                  </a:lnTo>
                  <a:lnTo>
                    <a:pt x="420" y="432"/>
                  </a:lnTo>
                  <a:lnTo>
                    <a:pt x="410" y="436"/>
                  </a:lnTo>
                  <a:lnTo>
                    <a:pt x="402" y="440"/>
                  </a:lnTo>
                  <a:lnTo>
                    <a:pt x="390" y="440"/>
                  </a:lnTo>
                  <a:lnTo>
                    <a:pt x="328" y="440"/>
                  </a:lnTo>
                  <a:lnTo>
                    <a:pt x="328" y="536"/>
                  </a:lnTo>
                  <a:lnTo>
                    <a:pt x="218" y="440"/>
                  </a:lnTo>
                  <a:lnTo>
                    <a:pt x="106" y="440"/>
                  </a:lnTo>
                  <a:lnTo>
                    <a:pt x="106" y="440"/>
                  </a:lnTo>
                  <a:lnTo>
                    <a:pt x="94" y="440"/>
                  </a:lnTo>
                  <a:lnTo>
                    <a:pt x="86" y="436"/>
                  </a:lnTo>
                  <a:lnTo>
                    <a:pt x="76" y="432"/>
                  </a:lnTo>
                  <a:lnTo>
                    <a:pt x="70" y="426"/>
                  </a:lnTo>
                  <a:lnTo>
                    <a:pt x="62" y="418"/>
                  </a:lnTo>
                  <a:lnTo>
                    <a:pt x="58" y="410"/>
                  </a:lnTo>
                  <a:lnTo>
                    <a:pt x="56" y="400"/>
                  </a:lnTo>
                  <a:lnTo>
                    <a:pt x="54" y="390"/>
                  </a:lnTo>
                  <a:lnTo>
                    <a:pt x="54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4A694AD-1E25-AAB9-2D6B-9157D4BB4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275" y="1073150"/>
              <a:ext cx="117475" cy="104775"/>
            </a:xfrm>
            <a:custGeom>
              <a:avLst/>
              <a:gdLst>
                <a:gd name="T0" fmla="*/ 36 w 74"/>
                <a:gd name="T1" fmla="*/ 0 h 66"/>
                <a:gd name="T2" fmla="*/ 36 w 74"/>
                <a:gd name="T3" fmla="*/ 0 h 66"/>
                <a:gd name="T4" fmla="*/ 22 w 74"/>
                <a:gd name="T5" fmla="*/ 4 h 66"/>
                <a:gd name="T6" fmla="*/ 16 w 74"/>
                <a:gd name="T7" fmla="*/ 6 h 66"/>
                <a:gd name="T8" fmla="*/ 10 w 74"/>
                <a:gd name="T9" fmla="*/ 10 h 66"/>
                <a:gd name="T10" fmla="*/ 10 w 74"/>
                <a:gd name="T11" fmla="*/ 10 h 66"/>
                <a:gd name="T12" fmla="*/ 6 w 74"/>
                <a:gd name="T13" fmla="*/ 14 h 66"/>
                <a:gd name="T14" fmla="*/ 4 w 74"/>
                <a:gd name="T15" fmla="*/ 20 h 66"/>
                <a:gd name="T16" fmla="*/ 2 w 74"/>
                <a:gd name="T17" fmla="*/ 26 h 66"/>
                <a:gd name="T18" fmla="*/ 0 w 74"/>
                <a:gd name="T19" fmla="*/ 34 h 66"/>
                <a:gd name="T20" fmla="*/ 0 w 74"/>
                <a:gd name="T21" fmla="*/ 34 h 66"/>
                <a:gd name="T22" fmla="*/ 2 w 74"/>
                <a:gd name="T23" fmla="*/ 40 h 66"/>
                <a:gd name="T24" fmla="*/ 4 w 74"/>
                <a:gd name="T25" fmla="*/ 46 h 66"/>
                <a:gd name="T26" fmla="*/ 6 w 74"/>
                <a:gd name="T27" fmla="*/ 52 h 66"/>
                <a:gd name="T28" fmla="*/ 10 w 74"/>
                <a:gd name="T29" fmla="*/ 58 h 66"/>
                <a:gd name="T30" fmla="*/ 10 w 74"/>
                <a:gd name="T31" fmla="*/ 58 h 66"/>
                <a:gd name="T32" fmla="*/ 16 w 74"/>
                <a:gd name="T33" fmla="*/ 62 h 66"/>
                <a:gd name="T34" fmla="*/ 22 w 74"/>
                <a:gd name="T35" fmla="*/ 64 h 66"/>
                <a:gd name="T36" fmla="*/ 28 w 74"/>
                <a:gd name="T37" fmla="*/ 66 h 66"/>
                <a:gd name="T38" fmla="*/ 36 w 74"/>
                <a:gd name="T39" fmla="*/ 66 h 66"/>
                <a:gd name="T40" fmla="*/ 36 w 74"/>
                <a:gd name="T41" fmla="*/ 66 h 66"/>
                <a:gd name="T42" fmla="*/ 44 w 74"/>
                <a:gd name="T43" fmla="*/ 66 h 66"/>
                <a:gd name="T44" fmla="*/ 52 w 74"/>
                <a:gd name="T45" fmla="*/ 64 h 66"/>
                <a:gd name="T46" fmla="*/ 58 w 74"/>
                <a:gd name="T47" fmla="*/ 62 h 66"/>
                <a:gd name="T48" fmla="*/ 64 w 74"/>
                <a:gd name="T49" fmla="*/ 58 h 66"/>
                <a:gd name="T50" fmla="*/ 64 w 74"/>
                <a:gd name="T51" fmla="*/ 58 h 66"/>
                <a:gd name="T52" fmla="*/ 68 w 74"/>
                <a:gd name="T53" fmla="*/ 52 h 66"/>
                <a:gd name="T54" fmla="*/ 70 w 74"/>
                <a:gd name="T55" fmla="*/ 46 h 66"/>
                <a:gd name="T56" fmla="*/ 72 w 74"/>
                <a:gd name="T57" fmla="*/ 40 h 66"/>
                <a:gd name="T58" fmla="*/ 74 w 74"/>
                <a:gd name="T59" fmla="*/ 34 h 66"/>
                <a:gd name="T60" fmla="*/ 74 w 74"/>
                <a:gd name="T61" fmla="*/ 34 h 66"/>
                <a:gd name="T62" fmla="*/ 72 w 74"/>
                <a:gd name="T63" fmla="*/ 26 h 66"/>
                <a:gd name="T64" fmla="*/ 70 w 74"/>
                <a:gd name="T65" fmla="*/ 20 h 66"/>
                <a:gd name="T66" fmla="*/ 68 w 74"/>
                <a:gd name="T67" fmla="*/ 14 h 66"/>
                <a:gd name="T68" fmla="*/ 64 w 74"/>
                <a:gd name="T69" fmla="*/ 10 h 66"/>
                <a:gd name="T70" fmla="*/ 64 w 74"/>
                <a:gd name="T71" fmla="*/ 10 h 66"/>
                <a:gd name="T72" fmla="*/ 58 w 74"/>
                <a:gd name="T73" fmla="*/ 6 h 66"/>
                <a:gd name="T74" fmla="*/ 52 w 74"/>
                <a:gd name="T75" fmla="*/ 4 h 66"/>
                <a:gd name="T76" fmla="*/ 36 w 74"/>
                <a:gd name="T77" fmla="*/ 0 h 66"/>
                <a:gd name="T78" fmla="*/ 36 w 74"/>
                <a:gd name="T7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66">
                  <a:moveTo>
                    <a:pt x="36" y="0"/>
                  </a:moveTo>
                  <a:lnTo>
                    <a:pt x="36" y="0"/>
                  </a:lnTo>
                  <a:lnTo>
                    <a:pt x="22" y="4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6" y="52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16" y="62"/>
                  </a:lnTo>
                  <a:lnTo>
                    <a:pt x="22" y="64"/>
                  </a:lnTo>
                  <a:lnTo>
                    <a:pt x="28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44" y="66"/>
                  </a:lnTo>
                  <a:lnTo>
                    <a:pt x="52" y="64"/>
                  </a:lnTo>
                  <a:lnTo>
                    <a:pt x="58" y="62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8" y="52"/>
                  </a:lnTo>
                  <a:lnTo>
                    <a:pt x="70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2" y="26"/>
                  </a:lnTo>
                  <a:lnTo>
                    <a:pt x="70" y="20"/>
                  </a:lnTo>
                  <a:lnTo>
                    <a:pt x="68" y="14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4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B06FF8AF-110D-39C5-3D35-4446EFCFA02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599" y="701676"/>
              <a:ext cx="292100" cy="330201"/>
            </a:xfrm>
            <a:custGeom>
              <a:avLst/>
              <a:gdLst>
                <a:gd name="T0" fmla="*/ 160 w 184"/>
                <a:gd name="T1" fmla="*/ 18 h 208"/>
                <a:gd name="T2" fmla="*/ 132 w 184"/>
                <a:gd name="T3" fmla="*/ 4 h 208"/>
                <a:gd name="T4" fmla="*/ 94 w 184"/>
                <a:gd name="T5" fmla="*/ 0 h 208"/>
                <a:gd name="T6" fmla="*/ 64 w 184"/>
                <a:gd name="T7" fmla="*/ 2 h 208"/>
                <a:gd name="T8" fmla="*/ 40 w 184"/>
                <a:gd name="T9" fmla="*/ 8 h 208"/>
                <a:gd name="T10" fmla="*/ 0 w 184"/>
                <a:gd name="T11" fmla="*/ 26 h 208"/>
                <a:gd name="T12" fmla="*/ 24 w 184"/>
                <a:gd name="T13" fmla="*/ 70 h 208"/>
                <a:gd name="T14" fmla="*/ 36 w 184"/>
                <a:gd name="T15" fmla="*/ 62 h 208"/>
                <a:gd name="T16" fmla="*/ 52 w 184"/>
                <a:gd name="T17" fmla="*/ 54 h 208"/>
                <a:gd name="T18" fmla="*/ 68 w 184"/>
                <a:gd name="T19" fmla="*/ 50 h 208"/>
                <a:gd name="T20" fmla="*/ 84 w 184"/>
                <a:gd name="T21" fmla="*/ 48 h 208"/>
                <a:gd name="T22" fmla="*/ 110 w 184"/>
                <a:gd name="T23" fmla="*/ 52 h 208"/>
                <a:gd name="T24" fmla="*/ 116 w 184"/>
                <a:gd name="T25" fmla="*/ 56 h 208"/>
                <a:gd name="T26" fmla="*/ 122 w 184"/>
                <a:gd name="T27" fmla="*/ 66 h 208"/>
                <a:gd name="T28" fmla="*/ 124 w 184"/>
                <a:gd name="T29" fmla="*/ 78 h 208"/>
                <a:gd name="T30" fmla="*/ 118 w 184"/>
                <a:gd name="T31" fmla="*/ 96 h 208"/>
                <a:gd name="T32" fmla="*/ 112 w 184"/>
                <a:gd name="T33" fmla="*/ 104 h 208"/>
                <a:gd name="T34" fmla="*/ 102 w 184"/>
                <a:gd name="T35" fmla="*/ 110 h 208"/>
                <a:gd name="T36" fmla="*/ 84 w 184"/>
                <a:gd name="T37" fmla="*/ 124 h 208"/>
                <a:gd name="T38" fmla="*/ 66 w 184"/>
                <a:gd name="T39" fmla="*/ 142 h 208"/>
                <a:gd name="T40" fmla="*/ 58 w 184"/>
                <a:gd name="T41" fmla="*/ 154 h 208"/>
                <a:gd name="T42" fmla="*/ 54 w 184"/>
                <a:gd name="T43" fmla="*/ 168 h 208"/>
                <a:gd name="T44" fmla="*/ 52 w 184"/>
                <a:gd name="T45" fmla="*/ 208 h 208"/>
                <a:gd name="T46" fmla="*/ 102 w 184"/>
                <a:gd name="T47" fmla="*/ 208 h 208"/>
                <a:gd name="T48" fmla="*/ 108 w 184"/>
                <a:gd name="T49" fmla="*/ 180 h 208"/>
                <a:gd name="T50" fmla="*/ 114 w 184"/>
                <a:gd name="T51" fmla="*/ 168 h 208"/>
                <a:gd name="T52" fmla="*/ 124 w 184"/>
                <a:gd name="T53" fmla="*/ 160 h 208"/>
                <a:gd name="T54" fmla="*/ 144 w 184"/>
                <a:gd name="T55" fmla="*/ 146 h 208"/>
                <a:gd name="T56" fmla="*/ 162 w 184"/>
                <a:gd name="T57" fmla="*/ 130 h 208"/>
                <a:gd name="T58" fmla="*/ 172 w 184"/>
                <a:gd name="T59" fmla="*/ 120 h 208"/>
                <a:gd name="T60" fmla="*/ 178 w 184"/>
                <a:gd name="T61" fmla="*/ 106 h 208"/>
                <a:gd name="T62" fmla="*/ 184 w 184"/>
                <a:gd name="T63" fmla="*/ 70 h 208"/>
                <a:gd name="T64" fmla="*/ 182 w 184"/>
                <a:gd name="T65" fmla="*/ 54 h 208"/>
                <a:gd name="T66" fmla="*/ 170 w 184"/>
                <a:gd name="T67" fmla="*/ 30 h 208"/>
                <a:gd name="T68" fmla="*/ 160 w 184"/>
                <a:gd name="T69" fmla="*/ 1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208">
                  <a:moveTo>
                    <a:pt x="160" y="18"/>
                  </a:moveTo>
                  <a:lnTo>
                    <a:pt x="160" y="18"/>
                  </a:lnTo>
                  <a:lnTo>
                    <a:pt x="146" y="10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64" y="2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18" y="16"/>
                  </a:lnTo>
                  <a:lnTo>
                    <a:pt x="0" y="2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104" y="50"/>
                  </a:lnTo>
                  <a:lnTo>
                    <a:pt x="110" y="52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0" y="60"/>
                  </a:lnTo>
                  <a:lnTo>
                    <a:pt x="122" y="66"/>
                  </a:lnTo>
                  <a:lnTo>
                    <a:pt x="124" y="78"/>
                  </a:lnTo>
                  <a:lnTo>
                    <a:pt x="124" y="78"/>
                  </a:lnTo>
                  <a:lnTo>
                    <a:pt x="122" y="88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2" y="104"/>
                  </a:lnTo>
                  <a:lnTo>
                    <a:pt x="102" y="110"/>
                  </a:lnTo>
                  <a:lnTo>
                    <a:pt x="102" y="110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74" y="132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58" y="154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0" y="186"/>
                  </a:lnTo>
                  <a:lnTo>
                    <a:pt x="52" y="208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4" y="192"/>
                  </a:lnTo>
                  <a:lnTo>
                    <a:pt x="108" y="180"/>
                  </a:lnTo>
                  <a:lnTo>
                    <a:pt x="108" y="180"/>
                  </a:lnTo>
                  <a:lnTo>
                    <a:pt x="114" y="168"/>
                  </a:lnTo>
                  <a:lnTo>
                    <a:pt x="124" y="160"/>
                  </a:lnTo>
                  <a:lnTo>
                    <a:pt x="124" y="160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54" y="138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72" y="120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82" y="90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2" y="54"/>
                  </a:lnTo>
                  <a:lnTo>
                    <a:pt x="178" y="42"/>
                  </a:lnTo>
                  <a:lnTo>
                    <a:pt x="170" y="30"/>
                  </a:lnTo>
                  <a:lnTo>
                    <a:pt x="160" y="18"/>
                  </a:lnTo>
                  <a:lnTo>
                    <a:pt x="16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25D559-E93D-8AAB-3C55-EBD306D8067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501" y="5697252"/>
            <a:ext cx="8988552" cy="457200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dirty="0"/>
              <a:t>Base: Adults ages 19–64 with private insurance for the past 12 months who were paying off health care bills or medical debt over time.</a:t>
            </a:r>
          </a:p>
          <a:p>
            <a:pPr>
              <a:spcAft>
                <a:spcPts val="200"/>
              </a:spcAft>
            </a:pPr>
            <a:r>
              <a:rPr lang="en-US" dirty="0"/>
              <a:t>Note: Respondents could select more than one option.</a:t>
            </a:r>
          </a:p>
          <a:p>
            <a:pPr>
              <a:spcAft>
                <a:spcPts val="200"/>
              </a:spcAft>
            </a:pPr>
            <a:r>
              <a:rPr lang="en-US" dirty="0"/>
              <a:t>Data: Commonwealth Fund 2025 Affordability Survey.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B360A9-474C-2BE2-4F0A-6B229E7F38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" y="27432"/>
            <a:ext cx="8988552" cy="758952"/>
          </a:xfrm>
        </p:spPr>
        <p:txBody>
          <a:bodyPr rIns="0">
            <a:noAutofit/>
          </a:bodyPr>
          <a:lstStyle/>
          <a:p>
            <a:r>
              <a:rPr lang="en-US" sz="1800" dirty="0">
                <a:latin typeface="Georgia"/>
              </a:rPr>
              <a:t>Medical debt caused worry or anxiety for two in three affected people. More than one-third used all or part of their savings to pay their debt.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C8740C-DBCC-4357-8F83-DA509BD3497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438" y="941832"/>
            <a:ext cx="8988552" cy="182880"/>
          </a:xfrm>
        </p:spPr>
        <p:txBody>
          <a:bodyPr>
            <a:noAutofit/>
          </a:bodyPr>
          <a:lstStyle/>
          <a:p>
            <a:r>
              <a:rPr lang="en-US" dirty="0"/>
              <a:t>Percentage of adults ages 19–64 with private insurance who were paying off medical bills or debt</a:t>
            </a:r>
          </a:p>
        </p:txBody>
      </p:sp>
    </p:spTree>
    <p:extLst>
      <p:ext uri="{BB962C8B-B14F-4D97-AF65-F5344CB8AC3E}">
        <p14:creationId xmlns:p14="http://schemas.microsoft.com/office/powerpoint/2010/main" val="4232525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Freeform 36">
            <a:extLst>
              <a:ext uri="{FF2B5EF4-FFF2-40B4-BE49-F238E27FC236}">
                <a16:creationId xmlns:a16="http://schemas.microsoft.com/office/drawing/2014/main" id="{ADEAEE1C-AF72-BCE9-58F6-316AE2EDB6CB}"/>
              </a:ext>
            </a:extLst>
          </p:cNvPr>
          <p:cNvSpPr/>
          <p:nvPr/>
        </p:nvSpPr>
        <p:spPr>
          <a:xfrm>
            <a:off x="1619573" y="2007031"/>
            <a:ext cx="1635071" cy="3115159"/>
          </a:xfrm>
          <a:custGeom>
            <a:avLst/>
            <a:gdLst>
              <a:gd name="csX0" fmla="*/ 0 w 1635071"/>
              <a:gd name="csY0" fmla="*/ 1828800 h 3115159"/>
              <a:gd name="csX1" fmla="*/ 1635071 w 1635071"/>
              <a:gd name="csY1" fmla="*/ 3115159 h 3115159"/>
              <a:gd name="csX2" fmla="*/ 1635071 w 1635071"/>
              <a:gd name="csY2" fmla="*/ 0 h 3115159"/>
              <a:gd name="csX3" fmla="*/ 0 w 1635071"/>
              <a:gd name="csY3" fmla="*/ 511444 h 3115159"/>
              <a:gd name="csX4" fmla="*/ 0 w 1635071"/>
              <a:gd name="csY4" fmla="*/ 1828800 h 311515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35071" h="3115159">
                <a:moveTo>
                  <a:pt x="0" y="1828800"/>
                </a:moveTo>
                <a:lnTo>
                  <a:pt x="1635071" y="3115159"/>
                </a:lnTo>
                <a:lnTo>
                  <a:pt x="1635071" y="0"/>
                </a:lnTo>
                <a:lnTo>
                  <a:pt x="0" y="511444"/>
                </a:lnTo>
                <a:lnTo>
                  <a:pt x="0" y="1828800"/>
                </a:lnTo>
                <a:close/>
              </a:path>
            </a:pathLst>
          </a:custGeom>
          <a:solidFill>
            <a:srgbClr val="F2F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098A481-A04B-B363-FE7F-588DB26C5712}"/>
              </a:ext>
            </a:extLst>
          </p:cNvPr>
          <p:cNvSpPr/>
          <p:nvPr/>
        </p:nvSpPr>
        <p:spPr>
          <a:xfrm>
            <a:off x="3118585" y="1896388"/>
            <a:ext cx="5913973" cy="3749040"/>
          </a:xfrm>
          <a:prstGeom prst="roundRect">
            <a:avLst>
              <a:gd name="adj" fmla="val 2033"/>
            </a:avLst>
          </a:prstGeom>
          <a:solidFill>
            <a:srgbClr val="F2F6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3" name="Chart Placeholder 7">
            <a:extLst>
              <a:ext uri="{FF2B5EF4-FFF2-40B4-BE49-F238E27FC236}">
                <a16:creationId xmlns:a16="http://schemas.microsoft.com/office/drawing/2014/main" id="{94633135-020E-C694-9B13-A77D34EA6C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8865296"/>
              </p:ext>
            </p:extLst>
          </p:nvPr>
        </p:nvGraphicFramePr>
        <p:xfrm>
          <a:off x="3324911" y="2088607"/>
          <a:ext cx="5594202" cy="35331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06D944-359B-C839-65F3-B9E05646208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501" y="5697252"/>
            <a:ext cx="8988552" cy="457200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dirty="0">
                <a:latin typeface="Arial"/>
                <a:cs typeface="Arial"/>
              </a:rPr>
              <a:t>Base: Adults ages 19–64 with private insurance for the past 12 months.</a:t>
            </a:r>
          </a:p>
          <a:p>
            <a:pPr>
              <a:spcAft>
                <a:spcPts val="200"/>
              </a:spcAft>
            </a:pPr>
            <a:r>
              <a:rPr lang="en-US" dirty="0">
                <a:latin typeface="Arial"/>
                <a:cs typeface="Arial"/>
              </a:rPr>
              <a:t>Notes: FPL = federal poverty level. Region designations from U.S. Census Bureau, “</a:t>
            </a:r>
            <a:r>
              <a:rPr lang="en-US" dirty="0">
                <a:solidFill>
                  <a:srgbClr val="24729D"/>
                </a:solidFill>
                <a:latin typeface="Arial"/>
                <a:cs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Census Regions and Divisions of the United States</a:t>
            </a:r>
            <a:r>
              <a:rPr lang="en-US" dirty="0">
                <a:latin typeface="Arial"/>
                <a:cs typeface="Arial"/>
              </a:rPr>
              <a:t>,” n.d.</a:t>
            </a:r>
            <a:endParaRPr lang="en-US" dirty="0"/>
          </a:p>
          <a:p>
            <a:pPr>
              <a:spcAft>
                <a:spcPts val="200"/>
              </a:spcAft>
            </a:pPr>
            <a:r>
              <a:rPr lang="en-US" dirty="0"/>
              <a:t>Data: Commonwealth Fund 2025 Affordability Survey.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159838F-10B1-3B39-B8AB-C37FA41DDB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" y="27432"/>
            <a:ext cx="8988552" cy="758952"/>
          </a:xfrm>
        </p:spPr>
        <p:txBody>
          <a:bodyPr>
            <a:noAutofit/>
          </a:bodyPr>
          <a:lstStyle/>
          <a:p>
            <a:pPr>
              <a:lnSpc>
                <a:spcPct val="83000"/>
              </a:lnSpc>
            </a:pPr>
            <a:r>
              <a:rPr lang="en-US" sz="1800" dirty="0"/>
              <a:t>More than one-third of Americans overall said they would not be able to pay an unexpected medical bill of $1,000. Rates were highest for women, people with moderate or low incomes, people identifying as Black or Hispanic, and people in the South</a:t>
            </a:r>
            <a:r>
              <a:rPr lang="en-US" sz="1800" dirty="0">
                <a:latin typeface="Georgia"/>
              </a:rPr>
              <a:t>.</a:t>
            </a:r>
            <a:endParaRPr lang="en-US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280B34-8CD9-3A0B-1E32-75F77E4AF20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438" y="941832"/>
            <a:ext cx="8988552" cy="182880"/>
          </a:xfrm>
        </p:spPr>
        <p:txBody>
          <a:bodyPr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Percentage of adults ages 19–64 with private insurance</a:t>
            </a:r>
            <a:endParaRPr lang="en-US" dirty="0"/>
          </a:p>
        </p:txBody>
      </p:sp>
      <p:graphicFrame>
        <p:nvGraphicFramePr>
          <p:cNvPr id="11" name="Chart Placeholder 7">
            <a:extLst>
              <a:ext uri="{FF2B5EF4-FFF2-40B4-BE49-F238E27FC236}">
                <a16:creationId xmlns:a16="http://schemas.microsoft.com/office/drawing/2014/main" id="{34EABB79-05C7-8417-5844-314BA4CA92C6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1794340182"/>
              </p:ext>
            </p:extLst>
          </p:nvPr>
        </p:nvGraphicFramePr>
        <p:xfrm>
          <a:off x="0" y="2352297"/>
          <a:ext cx="3246120" cy="29834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CDCAD0D-60EA-4C0C-FBFE-7CA4FD705186}"/>
              </a:ext>
            </a:extLst>
          </p:cNvPr>
          <p:cNvSpPr txBox="1"/>
          <p:nvPr/>
        </p:nvSpPr>
        <p:spPr>
          <a:xfrm>
            <a:off x="46271" y="1281950"/>
            <a:ext cx="7191928" cy="457200"/>
          </a:xfrm>
          <a:prstGeom prst="roundRect">
            <a:avLst>
              <a:gd name="adj" fmla="val 9886"/>
            </a:avLst>
          </a:prstGeom>
          <a:solidFill>
            <a:schemeClr val="accent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square" lIns="548640" tIns="182880" rIns="91440" bIns="182880" anchor="ctr">
            <a:noAutofit/>
          </a:bodyPr>
          <a:lstStyle/>
          <a:p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If you were to experience an unexpected medical event in 2025 that left you with a bill for $1,000, would you have the money to pay the bill within 30 days?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F06D367-BCC8-3CDC-DFDC-50B3134D375A}"/>
              </a:ext>
            </a:extLst>
          </p:cNvPr>
          <p:cNvGrpSpPr>
            <a:grpSpLocks noChangeAspect="1"/>
          </p:cNvGrpSpPr>
          <p:nvPr/>
        </p:nvGrpSpPr>
        <p:grpSpPr>
          <a:xfrm>
            <a:off x="172181" y="1371600"/>
            <a:ext cx="274320" cy="300771"/>
            <a:chOff x="1752600" y="533400"/>
            <a:chExt cx="787400" cy="965200"/>
          </a:xfrm>
          <a:solidFill>
            <a:schemeClr val="tx2">
              <a:alpha val="39888"/>
            </a:schemeClr>
          </a:solidFill>
        </p:grpSpPr>
        <p:sp>
          <p:nvSpPr>
            <p:cNvPr id="17" name="Freeform 5">
              <a:extLst>
                <a:ext uri="{FF2B5EF4-FFF2-40B4-BE49-F238E27FC236}">
                  <a16:creationId xmlns:a16="http://schemas.microsoft.com/office/drawing/2014/main" id="{7F1B0F1E-5FED-946F-908B-670DED4142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2600" y="533400"/>
              <a:ext cx="787400" cy="965200"/>
            </a:xfrm>
            <a:custGeom>
              <a:avLst/>
              <a:gdLst>
                <a:gd name="T0" fmla="*/ 0 w 496"/>
                <a:gd name="T1" fmla="*/ 390 h 608"/>
                <a:gd name="T2" fmla="*/ 2 w 496"/>
                <a:gd name="T3" fmla="*/ 410 h 608"/>
                <a:gd name="T4" fmla="*/ 18 w 496"/>
                <a:gd name="T5" fmla="*/ 448 h 608"/>
                <a:gd name="T6" fmla="*/ 46 w 496"/>
                <a:gd name="T7" fmla="*/ 476 h 608"/>
                <a:gd name="T8" fmla="*/ 84 w 496"/>
                <a:gd name="T9" fmla="*/ 492 h 608"/>
                <a:gd name="T10" fmla="*/ 198 w 496"/>
                <a:gd name="T11" fmla="*/ 494 h 608"/>
                <a:gd name="T12" fmla="*/ 318 w 496"/>
                <a:gd name="T13" fmla="*/ 598 h 608"/>
                <a:gd name="T14" fmla="*/ 334 w 496"/>
                <a:gd name="T15" fmla="*/ 606 h 608"/>
                <a:gd name="T16" fmla="*/ 346 w 496"/>
                <a:gd name="T17" fmla="*/ 608 h 608"/>
                <a:gd name="T18" fmla="*/ 352 w 496"/>
                <a:gd name="T19" fmla="*/ 608 h 608"/>
                <a:gd name="T20" fmla="*/ 366 w 496"/>
                <a:gd name="T21" fmla="*/ 602 h 608"/>
                <a:gd name="T22" fmla="*/ 376 w 496"/>
                <a:gd name="T23" fmla="*/ 592 h 608"/>
                <a:gd name="T24" fmla="*/ 382 w 496"/>
                <a:gd name="T25" fmla="*/ 576 h 608"/>
                <a:gd name="T26" fmla="*/ 382 w 496"/>
                <a:gd name="T27" fmla="*/ 494 h 608"/>
                <a:gd name="T28" fmla="*/ 390 w 496"/>
                <a:gd name="T29" fmla="*/ 494 h 608"/>
                <a:gd name="T30" fmla="*/ 432 w 496"/>
                <a:gd name="T31" fmla="*/ 486 h 608"/>
                <a:gd name="T32" fmla="*/ 464 w 496"/>
                <a:gd name="T33" fmla="*/ 464 h 608"/>
                <a:gd name="T34" fmla="*/ 488 w 496"/>
                <a:gd name="T35" fmla="*/ 430 h 608"/>
                <a:gd name="T36" fmla="*/ 496 w 496"/>
                <a:gd name="T37" fmla="*/ 390 h 608"/>
                <a:gd name="T38" fmla="*/ 496 w 496"/>
                <a:gd name="T39" fmla="*/ 104 h 608"/>
                <a:gd name="T40" fmla="*/ 488 w 496"/>
                <a:gd name="T41" fmla="*/ 64 h 608"/>
                <a:gd name="T42" fmla="*/ 464 w 496"/>
                <a:gd name="T43" fmla="*/ 30 h 608"/>
                <a:gd name="T44" fmla="*/ 432 w 496"/>
                <a:gd name="T45" fmla="*/ 8 h 608"/>
                <a:gd name="T46" fmla="*/ 390 w 496"/>
                <a:gd name="T47" fmla="*/ 0 h 608"/>
                <a:gd name="T48" fmla="*/ 106 w 496"/>
                <a:gd name="T49" fmla="*/ 0 h 608"/>
                <a:gd name="T50" fmla="*/ 64 w 496"/>
                <a:gd name="T51" fmla="*/ 8 h 608"/>
                <a:gd name="T52" fmla="*/ 32 w 496"/>
                <a:gd name="T53" fmla="*/ 30 h 608"/>
                <a:gd name="T54" fmla="*/ 8 w 496"/>
                <a:gd name="T55" fmla="*/ 64 h 608"/>
                <a:gd name="T56" fmla="*/ 0 w 496"/>
                <a:gd name="T57" fmla="*/ 104 h 608"/>
                <a:gd name="T58" fmla="*/ 54 w 496"/>
                <a:gd name="T59" fmla="*/ 104 h 608"/>
                <a:gd name="T60" fmla="*/ 56 w 496"/>
                <a:gd name="T61" fmla="*/ 94 h 608"/>
                <a:gd name="T62" fmla="*/ 62 w 496"/>
                <a:gd name="T63" fmla="*/ 76 h 608"/>
                <a:gd name="T64" fmla="*/ 76 w 496"/>
                <a:gd name="T65" fmla="*/ 62 h 608"/>
                <a:gd name="T66" fmla="*/ 94 w 496"/>
                <a:gd name="T67" fmla="*/ 54 h 608"/>
                <a:gd name="T68" fmla="*/ 390 w 496"/>
                <a:gd name="T69" fmla="*/ 52 h 608"/>
                <a:gd name="T70" fmla="*/ 402 w 496"/>
                <a:gd name="T71" fmla="*/ 54 h 608"/>
                <a:gd name="T72" fmla="*/ 420 w 496"/>
                <a:gd name="T73" fmla="*/ 62 h 608"/>
                <a:gd name="T74" fmla="*/ 434 w 496"/>
                <a:gd name="T75" fmla="*/ 76 h 608"/>
                <a:gd name="T76" fmla="*/ 440 w 496"/>
                <a:gd name="T77" fmla="*/ 94 h 608"/>
                <a:gd name="T78" fmla="*/ 442 w 496"/>
                <a:gd name="T79" fmla="*/ 390 h 608"/>
                <a:gd name="T80" fmla="*/ 440 w 496"/>
                <a:gd name="T81" fmla="*/ 400 h 608"/>
                <a:gd name="T82" fmla="*/ 434 w 496"/>
                <a:gd name="T83" fmla="*/ 418 h 608"/>
                <a:gd name="T84" fmla="*/ 420 w 496"/>
                <a:gd name="T85" fmla="*/ 432 h 608"/>
                <a:gd name="T86" fmla="*/ 402 w 496"/>
                <a:gd name="T87" fmla="*/ 440 h 608"/>
                <a:gd name="T88" fmla="*/ 328 w 496"/>
                <a:gd name="T89" fmla="*/ 440 h 608"/>
                <a:gd name="T90" fmla="*/ 218 w 496"/>
                <a:gd name="T91" fmla="*/ 440 h 608"/>
                <a:gd name="T92" fmla="*/ 106 w 496"/>
                <a:gd name="T93" fmla="*/ 440 h 608"/>
                <a:gd name="T94" fmla="*/ 86 w 496"/>
                <a:gd name="T95" fmla="*/ 436 h 608"/>
                <a:gd name="T96" fmla="*/ 70 w 496"/>
                <a:gd name="T97" fmla="*/ 426 h 608"/>
                <a:gd name="T98" fmla="*/ 58 w 496"/>
                <a:gd name="T99" fmla="*/ 410 h 608"/>
                <a:gd name="T100" fmla="*/ 54 w 496"/>
                <a:gd name="T101" fmla="*/ 39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6" h="608">
                  <a:moveTo>
                    <a:pt x="0" y="104"/>
                  </a:moveTo>
                  <a:lnTo>
                    <a:pt x="0" y="390"/>
                  </a:lnTo>
                  <a:lnTo>
                    <a:pt x="0" y="390"/>
                  </a:lnTo>
                  <a:lnTo>
                    <a:pt x="2" y="410"/>
                  </a:lnTo>
                  <a:lnTo>
                    <a:pt x="8" y="430"/>
                  </a:lnTo>
                  <a:lnTo>
                    <a:pt x="18" y="448"/>
                  </a:lnTo>
                  <a:lnTo>
                    <a:pt x="32" y="464"/>
                  </a:lnTo>
                  <a:lnTo>
                    <a:pt x="46" y="476"/>
                  </a:lnTo>
                  <a:lnTo>
                    <a:pt x="64" y="486"/>
                  </a:lnTo>
                  <a:lnTo>
                    <a:pt x="84" y="492"/>
                  </a:lnTo>
                  <a:lnTo>
                    <a:pt x="106" y="494"/>
                  </a:lnTo>
                  <a:lnTo>
                    <a:pt x="198" y="494"/>
                  </a:lnTo>
                  <a:lnTo>
                    <a:pt x="318" y="598"/>
                  </a:lnTo>
                  <a:lnTo>
                    <a:pt x="318" y="598"/>
                  </a:lnTo>
                  <a:lnTo>
                    <a:pt x="326" y="602"/>
                  </a:lnTo>
                  <a:lnTo>
                    <a:pt x="334" y="606"/>
                  </a:lnTo>
                  <a:lnTo>
                    <a:pt x="340" y="608"/>
                  </a:lnTo>
                  <a:lnTo>
                    <a:pt x="346" y="608"/>
                  </a:lnTo>
                  <a:lnTo>
                    <a:pt x="346" y="608"/>
                  </a:lnTo>
                  <a:lnTo>
                    <a:pt x="352" y="608"/>
                  </a:lnTo>
                  <a:lnTo>
                    <a:pt x="360" y="606"/>
                  </a:lnTo>
                  <a:lnTo>
                    <a:pt x="366" y="602"/>
                  </a:lnTo>
                  <a:lnTo>
                    <a:pt x="372" y="598"/>
                  </a:lnTo>
                  <a:lnTo>
                    <a:pt x="376" y="592"/>
                  </a:lnTo>
                  <a:lnTo>
                    <a:pt x="380" y="586"/>
                  </a:lnTo>
                  <a:lnTo>
                    <a:pt x="382" y="576"/>
                  </a:lnTo>
                  <a:lnTo>
                    <a:pt x="382" y="568"/>
                  </a:lnTo>
                  <a:lnTo>
                    <a:pt x="382" y="494"/>
                  </a:lnTo>
                  <a:lnTo>
                    <a:pt x="390" y="494"/>
                  </a:lnTo>
                  <a:lnTo>
                    <a:pt x="390" y="494"/>
                  </a:lnTo>
                  <a:lnTo>
                    <a:pt x="412" y="492"/>
                  </a:lnTo>
                  <a:lnTo>
                    <a:pt x="432" y="486"/>
                  </a:lnTo>
                  <a:lnTo>
                    <a:pt x="450" y="476"/>
                  </a:lnTo>
                  <a:lnTo>
                    <a:pt x="464" y="464"/>
                  </a:lnTo>
                  <a:lnTo>
                    <a:pt x="478" y="448"/>
                  </a:lnTo>
                  <a:lnTo>
                    <a:pt x="488" y="430"/>
                  </a:lnTo>
                  <a:lnTo>
                    <a:pt x="494" y="410"/>
                  </a:lnTo>
                  <a:lnTo>
                    <a:pt x="496" y="390"/>
                  </a:lnTo>
                  <a:lnTo>
                    <a:pt x="496" y="104"/>
                  </a:lnTo>
                  <a:lnTo>
                    <a:pt x="496" y="104"/>
                  </a:lnTo>
                  <a:lnTo>
                    <a:pt x="494" y="82"/>
                  </a:lnTo>
                  <a:lnTo>
                    <a:pt x="488" y="64"/>
                  </a:lnTo>
                  <a:lnTo>
                    <a:pt x="478" y="46"/>
                  </a:lnTo>
                  <a:lnTo>
                    <a:pt x="464" y="30"/>
                  </a:lnTo>
                  <a:lnTo>
                    <a:pt x="450" y="18"/>
                  </a:lnTo>
                  <a:lnTo>
                    <a:pt x="432" y="8"/>
                  </a:lnTo>
                  <a:lnTo>
                    <a:pt x="412" y="2"/>
                  </a:lnTo>
                  <a:lnTo>
                    <a:pt x="390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4" y="2"/>
                  </a:lnTo>
                  <a:lnTo>
                    <a:pt x="64" y="8"/>
                  </a:lnTo>
                  <a:lnTo>
                    <a:pt x="46" y="18"/>
                  </a:lnTo>
                  <a:lnTo>
                    <a:pt x="32" y="30"/>
                  </a:lnTo>
                  <a:lnTo>
                    <a:pt x="18" y="46"/>
                  </a:lnTo>
                  <a:lnTo>
                    <a:pt x="8" y="64"/>
                  </a:lnTo>
                  <a:lnTo>
                    <a:pt x="2" y="82"/>
                  </a:lnTo>
                  <a:lnTo>
                    <a:pt x="0" y="104"/>
                  </a:lnTo>
                  <a:lnTo>
                    <a:pt x="0" y="104"/>
                  </a:lnTo>
                  <a:close/>
                  <a:moveTo>
                    <a:pt x="54" y="104"/>
                  </a:moveTo>
                  <a:lnTo>
                    <a:pt x="54" y="104"/>
                  </a:lnTo>
                  <a:lnTo>
                    <a:pt x="56" y="94"/>
                  </a:lnTo>
                  <a:lnTo>
                    <a:pt x="58" y="84"/>
                  </a:lnTo>
                  <a:lnTo>
                    <a:pt x="62" y="76"/>
                  </a:lnTo>
                  <a:lnTo>
                    <a:pt x="70" y="68"/>
                  </a:lnTo>
                  <a:lnTo>
                    <a:pt x="76" y="62"/>
                  </a:lnTo>
                  <a:lnTo>
                    <a:pt x="86" y="56"/>
                  </a:lnTo>
                  <a:lnTo>
                    <a:pt x="94" y="54"/>
                  </a:lnTo>
                  <a:lnTo>
                    <a:pt x="106" y="52"/>
                  </a:lnTo>
                  <a:lnTo>
                    <a:pt x="390" y="52"/>
                  </a:lnTo>
                  <a:lnTo>
                    <a:pt x="390" y="52"/>
                  </a:lnTo>
                  <a:lnTo>
                    <a:pt x="402" y="54"/>
                  </a:lnTo>
                  <a:lnTo>
                    <a:pt x="410" y="56"/>
                  </a:lnTo>
                  <a:lnTo>
                    <a:pt x="420" y="62"/>
                  </a:lnTo>
                  <a:lnTo>
                    <a:pt x="426" y="68"/>
                  </a:lnTo>
                  <a:lnTo>
                    <a:pt x="434" y="76"/>
                  </a:lnTo>
                  <a:lnTo>
                    <a:pt x="438" y="84"/>
                  </a:lnTo>
                  <a:lnTo>
                    <a:pt x="440" y="94"/>
                  </a:lnTo>
                  <a:lnTo>
                    <a:pt x="442" y="104"/>
                  </a:lnTo>
                  <a:lnTo>
                    <a:pt x="442" y="390"/>
                  </a:lnTo>
                  <a:lnTo>
                    <a:pt x="442" y="390"/>
                  </a:lnTo>
                  <a:lnTo>
                    <a:pt x="440" y="400"/>
                  </a:lnTo>
                  <a:lnTo>
                    <a:pt x="438" y="410"/>
                  </a:lnTo>
                  <a:lnTo>
                    <a:pt x="434" y="418"/>
                  </a:lnTo>
                  <a:lnTo>
                    <a:pt x="426" y="426"/>
                  </a:lnTo>
                  <a:lnTo>
                    <a:pt x="420" y="432"/>
                  </a:lnTo>
                  <a:lnTo>
                    <a:pt x="410" y="436"/>
                  </a:lnTo>
                  <a:lnTo>
                    <a:pt x="402" y="440"/>
                  </a:lnTo>
                  <a:lnTo>
                    <a:pt x="390" y="440"/>
                  </a:lnTo>
                  <a:lnTo>
                    <a:pt x="328" y="440"/>
                  </a:lnTo>
                  <a:lnTo>
                    <a:pt x="328" y="536"/>
                  </a:lnTo>
                  <a:lnTo>
                    <a:pt x="218" y="440"/>
                  </a:lnTo>
                  <a:lnTo>
                    <a:pt x="106" y="440"/>
                  </a:lnTo>
                  <a:lnTo>
                    <a:pt x="106" y="440"/>
                  </a:lnTo>
                  <a:lnTo>
                    <a:pt x="94" y="440"/>
                  </a:lnTo>
                  <a:lnTo>
                    <a:pt x="86" y="436"/>
                  </a:lnTo>
                  <a:lnTo>
                    <a:pt x="76" y="432"/>
                  </a:lnTo>
                  <a:lnTo>
                    <a:pt x="70" y="426"/>
                  </a:lnTo>
                  <a:lnTo>
                    <a:pt x="62" y="418"/>
                  </a:lnTo>
                  <a:lnTo>
                    <a:pt x="58" y="410"/>
                  </a:lnTo>
                  <a:lnTo>
                    <a:pt x="56" y="400"/>
                  </a:lnTo>
                  <a:lnTo>
                    <a:pt x="54" y="390"/>
                  </a:lnTo>
                  <a:lnTo>
                    <a:pt x="54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1DC08043-A35A-F006-BB49-79CDEC68383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275" y="1073150"/>
              <a:ext cx="117475" cy="104775"/>
            </a:xfrm>
            <a:custGeom>
              <a:avLst/>
              <a:gdLst>
                <a:gd name="T0" fmla="*/ 36 w 74"/>
                <a:gd name="T1" fmla="*/ 0 h 66"/>
                <a:gd name="T2" fmla="*/ 36 w 74"/>
                <a:gd name="T3" fmla="*/ 0 h 66"/>
                <a:gd name="T4" fmla="*/ 22 w 74"/>
                <a:gd name="T5" fmla="*/ 4 h 66"/>
                <a:gd name="T6" fmla="*/ 16 w 74"/>
                <a:gd name="T7" fmla="*/ 6 h 66"/>
                <a:gd name="T8" fmla="*/ 10 w 74"/>
                <a:gd name="T9" fmla="*/ 10 h 66"/>
                <a:gd name="T10" fmla="*/ 10 w 74"/>
                <a:gd name="T11" fmla="*/ 10 h 66"/>
                <a:gd name="T12" fmla="*/ 6 w 74"/>
                <a:gd name="T13" fmla="*/ 14 h 66"/>
                <a:gd name="T14" fmla="*/ 4 w 74"/>
                <a:gd name="T15" fmla="*/ 20 h 66"/>
                <a:gd name="T16" fmla="*/ 2 w 74"/>
                <a:gd name="T17" fmla="*/ 26 h 66"/>
                <a:gd name="T18" fmla="*/ 0 w 74"/>
                <a:gd name="T19" fmla="*/ 34 h 66"/>
                <a:gd name="T20" fmla="*/ 0 w 74"/>
                <a:gd name="T21" fmla="*/ 34 h 66"/>
                <a:gd name="T22" fmla="*/ 2 w 74"/>
                <a:gd name="T23" fmla="*/ 40 h 66"/>
                <a:gd name="T24" fmla="*/ 4 w 74"/>
                <a:gd name="T25" fmla="*/ 46 h 66"/>
                <a:gd name="T26" fmla="*/ 6 w 74"/>
                <a:gd name="T27" fmla="*/ 52 h 66"/>
                <a:gd name="T28" fmla="*/ 10 w 74"/>
                <a:gd name="T29" fmla="*/ 58 h 66"/>
                <a:gd name="T30" fmla="*/ 10 w 74"/>
                <a:gd name="T31" fmla="*/ 58 h 66"/>
                <a:gd name="T32" fmla="*/ 16 w 74"/>
                <a:gd name="T33" fmla="*/ 62 h 66"/>
                <a:gd name="T34" fmla="*/ 22 w 74"/>
                <a:gd name="T35" fmla="*/ 64 h 66"/>
                <a:gd name="T36" fmla="*/ 28 w 74"/>
                <a:gd name="T37" fmla="*/ 66 h 66"/>
                <a:gd name="T38" fmla="*/ 36 w 74"/>
                <a:gd name="T39" fmla="*/ 66 h 66"/>
                <a:gd name="T40" fmla="*/ 36 w 74"/>
                <a:gd name="T41" fmla="*/ 66 h 66"/>
                <a:gd name="T42" fmla="*/ 44 w 74"/>
                <a:gd name="T43" fmla="*/ 66 h 66"/>
                <a:gd name="T44" fmla="*/ 52 w 74"/>
                <a:gd name="T45" fmla="*/ 64 h 66"/>
                <a:gd name="T46" fmla="*/ 58 w 74"/>
                <a:gd name="T47" fmla="*/ 62 h 66"/>
                <a:gd name="T48" fmla="*/ 64 w 74"/>
                <a:gd name="T49" fmla="*/ 58 h 66"/>
                <a:gd name="T50" fmla="*/ 64 w 74"/>
                <a:gd name="T51" fmla="*/ 58 h 66"/>
                <a:gd name="T52" fmla="*/ 68 w 74"/>
                <a:gd name="T53" fmla="*/ 52 h 66"/>
                <a:gd name="T54" fmla="*/ 70 w 74"/>
                <a:gd name="T55" fmla="*/ 46 h 66"/>
                <a:gd name="T56" fmla="*/ 72 w 74"/>
                <a:gd name="T57" fmla="*/ 40 h 66"/>
                <a:gd name="T58" fmla="*/ 74 w 74"/>
                <a:gd name="T59" fmla="*/ 34 h 66"/>
                <a:gd name="T60" fmla="*/ 74 w 74"/>
                <a:gd name="T61" fmla="*/ 34 h 66"/>
                <a:gd name="T62" fmla="*/ 72 w 74"/>
                <a:gd name="T63" fmla="*/ 26 h 66"/>
                <a:gd name="T64" fmla="*/ 70 w 74"/>
                <a:gd name="T65" fmla="*/ 20 h 66"/>
                <a:gd name="T66" fmla="*/ 68 w 74"/>
                <a:gd name="T67" fmla="*/ 14 h 66"/>
                <a:gd name="T68" fmla="*/ 64 w 74"/>
                <a:gd name="T69" fmla="*/ 10 h 66"/>
                <a:gd name="T70" fmla="*/ 64 w 74"/>
                <a:gd name="T71" fmla="*/ 10 h 66"/>
                <a:gd name="T72" fmla="*/ 58 w 74"/>
                <a:gd name="T73" fmla="*/ 6 h 66"/>
                <a:gd name="T74" fmla="*/ 52 w 74"/>
                <a:gd name="T75" fmla="*/ 4 h 66"/>
                <a:gd name="T76" fmla="*/ 36 w 74"/>
                <a:gd name="T77" fmla="*/ 0 h 66"/>
                <a:gd name="T78" fmla="*/ 36 w 74"/>
                <a:gd name="T7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66">
                  <a:moveTo>
                    <a:pt x="36" y="0"/>
                  </a:moveTo>
                  <a:lnTo>
                    <a:pt x="36" y="0"/>
                  </a:lnTo>
                  <a:lnTo>
                    <a:pt x="22" y="4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6" y="52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16" y="62"/>
                  </a:lnTo>
                  <a:lnTo>
                    <a:pt x="22" y="64"/>
                  </a:lnTo>
                  <a:lnTo>
                    <a:pt x="28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44" y="66"/>
                  </a:lnTo>
                  <a:lnTo>
                    <a:pt x="52" y="64"/>
                  </a:lnTo>
                  <a:lnTo>
                    <a:pt x="58" y="62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8" y="52"/>
                  </a:lnTo>
                  <a:lnTo>
                    <a:pt x="70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2" y="26"/>
                  </a:lnTo>
                  <a:lnTo>
                    <a:pt x="70" y="20"/>
                  </a:lnTo>
                  <a:lnTo>
                    <a:pt x="68" y="14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4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id="{4ED8579A-FB3D-C2B3-2EC3-E6EA9C9C6CC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599" y="701676"/>
              <a:ext cx="292100" cy="330201"/>
            </a:xfrm>
            <a:custGeom>
              <a:avLst/>
              <a:gdLst>
                <a:gd name="T0" fmla="*/ 160 w 184"/>
                <a:gd name="T1" fmla="*/ 18 h 208"/>
                <a:gd name="T2" fmla="*/ 132 w 184"/>
                <a:gd name="T3" fmla="*/ 4 h 208"/>
                <a:gd name="T4" fmla="*/ 94 w 184"/>
                <a:gd name="T5" fmla="*/ 0 h 208"/>
                <a:gd name="T6" fmla="*/ 64 w 184"/>
                <a:gd name="T7" fmla="*/ 2 h 208"/>
                <a:gd name="T8" fmla="*/ 40 w 184"/>
                <a:gd name="T9" fmla="*/ 8 h 208"/>
                <a:gd name="T10" fmla="*/ 0 w 184"/>
                <a:gd name="T11" fmla="*/ 26 h 208"/>
                <a:gd name="T12" fmla="*/ 24 w 184"/>
                <a:gd name="T13" fmla="*/ 70 h 208"/>
                <a:gd name="T14" fmla="*/ 36 w 184"/>
                <a:gd name="T15" fmla="*/ 62 h 208"/>
                <a:gd name="T16" fmla="*/ 52 w 184"/>
                <a:gd name="T17" fmla="*/ 54 h 208"/>
                <a:gd name="T18" fmla="*/ 68 w 184"/>
                <a:gd name="T19" fmla="*/ 50 h 208"/>
                <a:gd name="T20" fmla="*/ 84 w 184"/>
                <a:gd name="T21" fmla="*/ 48 h 208"/>
                <a:gd name="T22" fmla="*/ 110 w 184"/>
                <a:gd name="T23" fmla="*/ 52 h 208"/>
                <a:gd name="T24" fmla="*/ 116 w 184"/>
                <a:gd name="T25" fmla="*/ 56 h 208"/>
                <a:gd name="T26" fmla="*/ 122 w 184"/>
                <a:gd name="T27" fmla="*/ 66 h 208"/>
                <a:gd name="T28" fmla="*/ 124 w 184"/>
                <a:gd name="T29" fmla="*/ 78 h 208"/>
                <a:gd name="T30" fmla="*/ 118 w 184"/>
                <a:gd name="T31" fmla="*/ 96 h 208"/>
                <a:gd name="T32" fmla="*/ 112 w 184"/>
                <a:gd name="T33" fmla="*/ 104 h 208"/>
                <a:gd name="T34" fmla="*/ 102 w 184"/>
                <a:gd name="T35" fmla="*/ 110 h 208"/>
                <a:gd name="T36" fmla="*/ 84 w 184"/>
                <a:gd name="T37" fmla="*/ 124 h 208"/>
                <a:gd name="T38" fmla="*/ 66 w 184"/>
                <a:gd name="T39" fmla="*/ 142 h 208"/>
                <a:gd name="T40" fmla="*/ 58 w 184"/>
                <a:gd name="T41" fmla="*/ 154 h 208"/>
                <a:gd name="T42" fmla="*/ 54 w 184"/>
                <a:gd name="T43" fmla="*/ 168 h 208"/>
                <a:gd name="T44" fmla="*/ 52 w 184"/>
                <a:gd name="T45" fmla="*/ 208 h 208"/>
                <a:gd name="T46" fmla="*/ 102 w 184"/>
                <a:gd name="T47" fmla="*/ 208 h 208"/>
                <a:gd name="T48" fmla="*/ 108 w 184"/>
                <a:gd name="T49" fmla="*/ 180 h 208"/>
                <a:gd name="T50" fmla="*/ 114 w 184"/>
                <a:gd name="T51" fmla="*/ 168 h 208"/>
                <a:gd name="T52" fmla="*/ 124 w 184"/>
                <a:gd name="T53" fmla="*/ 160 h 208"/>
                <a:gd name="T54" fmla="*/ 144 w 184"/>
                <a:gd name="T55" fmla="*/ 146 h 208"/>
                <a:gd name="T56" fmla="*/ 162 w 184"/>
                <a:gd name="T57" fmla="*/ 130 h 208"/>
                <a:gd name="T58" fmla="*/ 172 w 184"/>
                <a:gd name="T59" fmla="*/ 120 h 208"/>
                <a:gd name="T60" fmla="*/ 178 w 184"/>
                <a:gd name="T61" fmla="*/ 106 h 208"/>
                <a:gd name="T62" fmla="*/ 184 w 184"/>
                <a:gd name="T63" fmla="*/ 70 h 208"/>
                <a:gd name="T64" fmla="*/ 182 w 184"/>
                <a:gd name="T65" fmla="*/ 54 h 208"/>
                <a:gd name="T66" fmla="*/ 170 w 184"/>
                <a:gd name="T67" fmla="*/ 30 h 208"/>
                <a:gd name="T68" fmla="*/ 160 w 184"/>
                <a:gd name="T69" fmla="*/ 1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208">
                  <a:moveTo>
                    <a:pt x="160" y="18"/>
                  </a:moveTo>
                  <a:lnTo>
                    <a:pt x="160" y="18"/>
                  </a:lnTo>
                  <a:lnTo>
                    <a:pt x="146" y="10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64" y="2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18" y="16"/>
                  </a:lnTo>
                  <a:lnTo>
                    <a:pt x="0" y="2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104" y="50"/>
                  </a:lnTo>
                  <a:lnTo>
                    <a:pt x="110" y="52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0" y="60"/>
                  </a:lnTo>
                  <a:lnTo>
                    <a:pt x="122" y="66"/>
                  </a:lnTo>
                  <a:lnTo>
                    <a:pt x="124" y="78"/>
                  </a:lnTo>
                  <a:lnTo>
                    <a:pt x="124" y="78"/>
                  </a:lnTo>
                  <a:lnTo>
                    <a:pt x="122" y="88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2" y="104"/>
                  </a:lnTo>
                  <a:lnTo>
                    <a:pt x="102" y="110"/>
                  </a:lnTo>
                  <a:lnTo>
                    <a:pt x="102" y="110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74" y="132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58" y="154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0" y="186"/>
                  </a:lnTo>
                  <a:lnTo>
                    <a:pt x="52" y="208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4" y="192"/>
                  </a:lnTo>
                  <a:lnTo>
                    <a:pt x="108" y="180"/>
                  </a:lnTo>
                  <a:lnTo>
                    <a:pt x="108" y="180"/>
                  </a:lnTo>
                  <a:lnTo>
                    <a:pt x="114" y="168"/>
                  </a:lnTo>
                  <a:lnTo>
                    <a:pt x="124" y="160"/>
                  </a:lnTo>
                  <a:lnTo>
                    <a:pt x="124" y="160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54" y="138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72" y="120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82" y="90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2" y="54"/>
                  </a:lnTo>
                  <a:lnTo>
                    <a:pt x="178" y="42"/>
                  </a:lnTo>
                  <a:lnTo>
                    <a:pt x="170" y="30"/>
                  </a:lnTo>
                  <a:lnTo>
                    <a:pt x="160" y="18"/>
                  </a:lnTo>
                  <a:lnTo>
                    <a:pt x="16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58396D5-2C5F-363A-0268-8ED6C014413C}"/>
              </a:ext>
            </a:extLst>
          </p:cNvPr>
          <p:cNvCxnSpPr>
            <a:cxnSpLocks/>
          </p:cNvCxnSpPr>
          <p:nvPr/>
        </p:nvCxnSpPr>
        <p:spPr>
          <a:xfrm flipH="1">
            <a:off x="3278479" y="3064233"/>
            <a:ext cx="2562202" cy="0"/>
          </a:xfrm>
          <a:prstGeom prst="line">
            <a:avLst/>
          </a:prstGeom>
          <a:ln w="19050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B1A9AA0-BD21-992E-7329-8C9AF338DF25}"/>
              </a:ext>
            </a:extLst>
          </p:cNvPr>
          <p:cNvCxnSpPr>
            <a:cxnSpLocks/>
          </p:cNvCxnSpPr>
          <p:nvPr/>
        </p:nvCxnSpPr>
        <p:spPr>
          <a:xfrm flipH="1">
            <a:off x="3278479" y="4521309"/>
            <a:ext cx="2562202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A183A9A-5D44-DD1A-4DC5-6DC4E7671810}"/>
              </a:ext>
            </a:extLst>
          </p:cNvPr>
          <p:cNvCxnSpPr>
            <a:cxnSpLocks/>
          </p:cNvCxnSpPr>
          <p:nvPr/>
        </p:nvCxnSpPr>
        <p:spPr>
          <a:xfrm flipH="1">
            <a:off x="3278479" y="3548142"/>
            <a:ext cx="2562202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E4AF571-E8D3-C4BE-2662-1FC74B855AA6}"/>
              </a:ext>
            </a:extLst>
          </p:cNvPr>
          <p:cNvCxnSpPr>
            <a:cxnSpLocks/>
          </p:cNvCxnSpPr>
          <p:nvPr/>
        </p:nvCxnSpPr>
        <p:spPr>
          <a:xfrm flipH="1">
            <a:off x="3278479" y="2106933"/>
            <a:ext cx="2562202" cy="0"/>
          </a:xfrm>
          <a:prstGeom prst="line">
            <a:avLst/>
          </a:prstGeom>
          <a:ln w="190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A7CA854-B6C4-A566-5287-E904246C1802}"/>
              </a:ext>
            </a:extLst>
          </p:cNvPr>
          <p:cNvSpPr txBox="1"/>
          <p:nvPr/>
        </p:nvSpPr>
        <p:spPr>
          <a:xfrm>
            <a:off x="3185429" y="3044599"/>
            <a:ext cx="1433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accent2"/>
                </a:solidFill>
              </a:rPr>
              <a:t>Gender</a:t>
            </a:r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E0F17A86-22A5-899C-5B70-329FEFE5BD3E}"/>
              </a:ext>
            </a:extLst>
          </p:cNvPr>
          <p:cNvSpPr txBox="1"/>
          <p:nvPr/>
        </p:nvSpPr>
        <p:spPr>
          <a:xfrm>
            <a:off x="3185429" y="4511476"/>
            <a:ext cx="1433609" cy="277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4"/>
                </a:solidFill>
              </a:rPr>
              <a:t>Region</a:t>
            </a:r>
          </a:p>
        </p:txBody>
      </p:sp>
      <p:sp>
        <p:nvSpPr>
          <p:cNvPr id="29" name="TextBox 12">
            <a:extLst>
              <a:ext uri="{FF2B5EF4-FFF2-40B4-BE49-F238E27FC236}">
                <a16:creationId xmlns:a16="http://schemas.microsoft.com/office/drawing/2014/main" id="{EDBE3AFE-43DA-A981-FA8C-53BFE010CF1C}"/>
              </a:ext>
            </a:extLst>
          </p:cNvPr>
          <p:cNvSpPr txBox="1"/>
          <p:nvPr/>
        </p:nvSpPr>
        <p:spPr>
          <a:xfrm>
            <a:off x="3185429" y="3537152"/>
            <a:ext cx="1433609" cy="277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accent3"/>
                </a:solidFill>
              </a:rPr>
              <a:t>Race/Ethnicity</a:t>
            </a:r>
          </a:p>
        </p:txBody>
      </p:sp>
      <p:sp>
        <p:nvSpPr>
          <p:cNvPr id="30" name="TextBox 12">
            <a:extLst>
              <a:ext uri="{FF2B5EF4-FFF2-40B4-BE49-F238E27FC236}">
                <a16:creationId xmlns:a16="http://schemas.microsoft.com/office/drawing/2014/main" id="{451A19AD-4692-3BF8-F550-FDE0F0D6C1E4}"/>
              </a:ext>
            </a:extLst>
          </p:cNvPr>
          <p:cNvSpPr txBox="1"/>
          <p:nvPr/>
        </p:nvSpPr>
        <p:spPr>
          <a:xfrm>
            <a:off x="3185429" y="2088337"/>
            <a:ext cx="1433609" cy="277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 dirty="0">
                <a:solidFill>
                  <a:schemeClr val="bg2"/>
                </a:solidFill>
              </a:rPr>
              <a:t>Income</a:t>
            </a:r>
          </a:p>
        </p:txBody>
      </p:sp>
    </p:spTree>
    <p:extLst>
      <p:ext uri="{BB962C8B-B14F-4D97-AF65-F5344CB8AC3E}">
        <p14:creationId xmlns:p14="http://schemas.microsoft.com/office/powerpoint/2010/main" val="24309602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9BD16F1-93F6-B569-F091-DF61FD5D5AA3}"/>
              </a:ext>
            </a:extLst>
          </p:cNvPr>
          <p:cNvSpPr txBox="1"/>
          <p:nvPr/>
        </p:nvSpPr>
        <p:spPr>
          <a:xfrm>
            <a:off x="46271" y="1281950"/>
            <a:ext cx="4206240" cy="457200"/>
          </a:xfrm>
          <a:prstGeom prst="roundRect">
            <a:avLst>
              <a:gd name="adj" fmla="val 9886"/>
            </a:avLst>
          </a:prstGeom>
          <a:solidFill>
            <a:schemeClr val="accent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square" lIns="548640" tIns="182880" rIns="91440" bIns="182880" anchor="ctr">
            <a:noAutofit/>
          </a:bodyPr>
          <a:lstStyle/>
          <a:p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What type of care was this medical debt for?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6719B1-1787-165B-903E-45E38D0A4CB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501" y="5697252"/>
            <a:ext cx="8988552" cy="457200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dirty="0"/>
              <a:t>Base: Adults ages 19–64 with private insurance for the past 12 months who were paying off health care bills or medical debt over time.</a:t>
            </a:r>
          </a:p>
          <a:p>
            <a:pPr>
              <a:spcAft>
                <a:spcPts val="200"/>
              </a:spcAft>
            </a:pPr>
            <a:r>
              <a:rPr lang="en-US" dirty="0"/>
              <a:t>Note: Share of respondents who selected at least one of either emergency department, hospital outpatient care, or hospital inpatient care.</a:t>
            </a:r>
          </a:p>
          <a:p>
            <a:pPr>
              <a:spcAft>
                <a:spcPts val="200"/>
              </a:spcAft>
            </a:pPr>
            <a:r>
              <a:rPr lang="en-US" dirty="0"/>
              <a:t>Data: Commonwealth Fund 2025 Affordability Survey.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7C6BC72-F729-2E22-F5E7-FCB40D47E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" y="27432"/>
            <a:ext cx="8988552" cy="758952"/>
          </a:xfrm>
        </p:spPr>
        <p:txBody>
          <a:bodyPr>
            <a:noAutofit/>
          </a:bodyPr>
          <a:lstStyle/>
          <a:p>
            <a:r>
              <a:rPr lang="en-US" sz="1800" spc="-40" dirty="0"/>
              <a:t>Nearly two-thirds of people with medical debt attributed it to hospital services. More than one-third said their bills were related to an ongoing or chronic condition.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32A610-A4AF-DED8-E911-47867F0F743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438" y="941832"/>
            <a:ext cx="8988552" cy="182880"/>
          </a:xfrm>
        </p:spPr>
        <p:txBody>
          <a:bodyPr>
            <a:noAutofit/>
          </a:bodyPr>
          <a:lstStyle/>
          <a:p>
            <a:r>
              <a:rPr lang="en-US" dirty="0">
                <a:latin typeface="Arial"/>
                <a:cs typeface="Arial"/>
              </a:rPr>
              <a:t>Percentage of adults ages 19–64 with private insurance who were paying off medical bills or debt</a:t>
            </a:r>
            <a:endParaRPr lang="en-US" dirty="0"/>
          </a:p>
        </p:txBody>
      </p:sp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F6D7F5CF-5DD5-67C3-1E85-44705C9FDCE5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2022861804"/>
              </p:ext>
            </p:extLst>
          </p:nvPr>
        </p:nvGraphicFramePr>
        <p:xfrm>
          <a:off x="73152" y="1938528"/>
          <a:ext cx="4857436" cy="3721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Placeholder 7">
            <a:extLst>
              <a:ext uri="{FF2B5EF4-FFF2-40B4-BE49-F238E27FC236}">
                <a16:creationId xmlns:a16="http://schemas.microsoft.com/office/drawing/2014/main" id="{F6078654-F8CC-A5FB-D6DE-4FF9430357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75413126"/>
              </p:ext>
            </p:extLst>
          </p:nvPr>
        </p:nvGraphicFramePr>
        <p:xfrm>
          <a:off x="5199067" y="1938528"/>
          <a:ext cx="3864248" cy="36732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" name="Group 17">
            <a:extLst>
              <a:ext uri="{FF2B5EF4-FFF2-40B4-BE49-F238E27FC236}">
                <a16:creationId xmlns:a16="http://schemas.microsoft.com/office/drawing/2014/main" id="{88819654-D4F5-0AF4-E78B-5789FB0F7C83}"/>
              </a:ext>
            </a:extLst>
          </p:cNvPr>
          <p:cNvGrpSpPr>
            <a:grpSpLocks noChangeAspect="1"/>
          </p:cNvGrpSpPr>
          <p:nvPr/>
        </p:nvGrpSpPr>
        <p:grpSpPr>
          <a:xfrm>
            <a:off x="172181" y="1371600"/>
            <a:ext cx="274320" cy="300771"/>
            <a:chOff x="1752600" y="533400"/>
            <a:chExt cx="787400" cy="965200"/>
          </a:xfrm>
          <a:solidFill>
            <a:schemeClr val="tx2">
              <a:alpha val="39888"/>
            </a:schemeClr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1FE5D11A-ED70-404D-2DEE-690D99DF1AB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2600" y="533400"/>
              <a:ext cx="787400" cy="965200"/>
            </a:xfrm>
            <a:custGeom>
              <a:avLst/>
              <a:gdLst>
                <a:gd name="T0" fmla="*/ 0 w 496"/>
                <a:gd name="T1" fmla="*/ 390 h 608"/>
                <a:gd name="T2" fmla="*/ 2 w 496"/>
                <a:gd name="T3" fmla="*/ 410 h 608"/>
                <a:gd name="T4" fmla="*/ 18 w 496"/>
                <a:gd name="T5" fmla="*/ 448 h 608"/>
                <a:gd name="T6" fmla="*/ 46 w 496"/>
                <a:gd name="T7" fmla="*/ 476 h 608"/>
                <a:gd name="T8" fmla="*/ 84 w 496"/>
                <a:gd name="T9" fmla="*/ 492 h 608"/>
                <a:gd name="T10" fmla="*/ 198 w 496"/>
                <a:gd name="T11" fmla="*/ 494 h 608"/>
                <a:gd name="T12" fmla="*/ 318 w 496"/>
                <a:gd name="T13" fmla="*/ 598 h 608"/>
                <a:gd name="T14" fmla="*/ 334 w 496"/>
                <a:gd name="T15" fmla="*/ 606 h 608"/>
                <a:gd name="T16" fmla="*/ 346 w 496"/>
                <a:gd name="T17" fmla="*/ 608 h 608"/>
                <a:gd name="T18" fmla="*/ 352 w 496"/>
                <a:gd name="T19" fmla="*/ 608 h 608"/>
                <a:gd name="T20" fmla="*/ 366 w 496"/>
                <a:gd name="T21" fmla="*/ 602 h 608"/>
                <a:gd name="T22" fmla="*/ 376 w 496"/>
                <a:gd name="T23" fmla="*/ 592 h 608"/>
                <a:gd name="T24" fmla="*/ 382 w 496"/>
                <a:gd name="T25" fmla="*/ 576 h 608"/>
                <a:gd name="T26" fmla="*/ 382 w 496"/>
                <a:gd name="T27" fmla="*/ 494 h 608"/>
                <a:gd name="T28" fmla="*/ 390 w 496"/>
                <a:gd name="T29" fmla="*/ 494 h 608"/>
                <a:gd name="T30" fmla="*/ 432 w 496"/>
                <a:gd name="T31" fmla="*/ 486 h 608"/>
                <a:gd name="T32" fmla="*/ 464 w 496"/>
                <a:gd name="T33" fmla="*/ 464 h 608"/>
                <a:gd name="T34" fmla="*/ 488 w 496"/>
                <a:gd name="T35" fmla="*/ 430 h 608"/>
                <a:gd name="T36" fmla="*/ 496 w 496"/>
                <a:gd name="T37" fmla="*/ 390 h 608"/>
                <a:gd name="T38" fmla="*/ 496 w 496"/>
                <a:gd name="T39" fmla="*/ 104 h 608"/>
                <a:gd name="T40" fmla="*/ 488 w 496"/>
                <a:gd name="T41" fmla="*/ 64 h 608"/>
                <a:gd name="T42" fmla="*/ 464 w 496"/>
                <a:gd name="T43" fmla="*/ 30 h 608"/>
                <a:gd name="T44" fmla="*/ 432 w 496"/>
                <a:gd name="T45" fmla="*/ 8 h 608"/>
                <a:gd name="T46" fmla="*/ 390 w 496"/>
                <a:gd name="T47" fmla="*/ 0 h 608"/>
                <a:gd name="T48" fmla="*/ 106 w 496"/>
                <a:gd name="T49" fmla="*/ 0 h 608"/>
                <a:gd name="T50" fmla="*/ 64 w 496"/>
                <a:gd name="T51" fmla="*/ 8 h 608"/>
                <a:gd name="T52" fmla="*/ 32 w 496"/>
                <a:gd name="T53" fmla="*/ 30 h 608"/>
                <a:gd name="T54" fmla="*/ 8 w 496"/>
                <a:gd name="T55" fmla="*/ 64 h 608"/>
                <a:gd name="T56" fmla="*/ 0 w 496"/>
                <a:gd name="T57" fmla="*/ 104 h 608"/>
                <a:gd name="T58" fmla="*/ 54 w 496"/>
                <a:gd name="T59" fmla="*/ 104 h 608"/>
                <a:gd name="T60" fmla="*/ 56 w 496"/>
                <a:gd name="T61" fmla="*/ 94 h 608"/>
                <a:gd name="T62" fmla="*/ 62 w 496"/>
                <a:gd name="T63" fmla="*/ 76 h 608"/>
                <a:gd name="T64" fmla="*/ 76 w 496"/>
                <a:gd name="T65" fmla="*/ 62 h 608"/>
                <a:gd name="T66" fmla="*/ 94 w 496"/>
                <a:gd name="T67" fmla="*/ 54 h 608"/>
                <a:gd name="T68" fmla="*/ 390 w 496"/>
                <a:gd name="T69" fmla="*/ 52 h 608"/>
                <a:gd name="T70" fmla="*/ 402 w 496"/>
                <a:gd name="T71" fmla="*/ 54 h 608"/>
                <a:gd name="T72" fmla="*/ 420 w 496"/>
                <a:gd name="T73" fmla="*/ 62 h 608"/>
                <a:gd name="T74" fmla="*/ 434 w 496"/>
                <a:gd name="T75" fmla="*/ 76 h 608"/>
                <a:gd name="T76" fmla="*/ 440 w 496"/>
                <a:gd name="T77" fmla="*/ 94 h 608"/>
                <a:gd name="T78" fmla="*/ 442 w 496"/>
                <a:gd name="T79" fmla="*/ 390 h 608"/>
                <a:gd name="T80" fmla="*/ 440 w 496"/>
                <a:gd name="T81" fmla="*/ 400 h 608"/>
                <a:gd name="T82" fmla="*/ 434 w 496"/>
                <a:gd name="T83" fmla="*/ 418 h 608"/>
                <a:gd name="T84" fmla="*/ 420 w 496"/>
                <a:gd name="T85" fmla="*/ 432 h 608"/>
                <a:gd name="T86" fmla="*/ 402 w 496"/>
                <a:gd name="T87" fmla="*/ 440 h 608"/>
                <a:gd name="T88" fmla="*/ 328 w 496"/>
                <a:gd name="T89" fmla="*/ 440 h 608"/>
                <a:gd name="T90" fmla="*/ 218 w 496"/>
                <a:gd name="T91" fmla="*/ 440 h 608"/>
                <a:gd name="T92" fmla="*/ 106 w 496"/>
                <a:gd name="T93" fmla="*/ 440 h 608"/>
                <a:gd name="T94" fmla="*/ 86 w 496"/>
                <a:gd name="T95" fmla="*/ 436 h 608"/>
                <a:gd name="T96" fmla="*/ 70 w 496"/>
                <a:gd name="T97" fmla="*/ 426 h 608"/>
                <a:gd name="T98" fmla="*/ 58 w 496"/>
                <a:gd name="T99" fmla="*/ 410 h 608"/>
                <a:gd name="T100" fmla="*/ 54 w 496"/>
                <a:gd name="T101" fmla="*/ 39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6" h="608">
                  <a:moveTo>
                    <a:pt x="0" y="104"/>
                  </a:moveTo>
                  <a:lnTo>
                    <a:pt x="0" y="390"/>
                  </a:lnTo>
                  <a:lnTo>
                    <a:pt x="0" y="390"/>
                  </a:lnTo>
                  <a:lnTo>
                    <a:pt x="2" y="410"/>
                  </a:lnTo>
                  <a:lnTo>
                    <a:pt x="8" y="430"/>
                  </a:lnTo>
                  <a:lnTo>
                    <a:pt x="18" y="448"/>
                  </a:lnTo>
                  <a:lnTo>
                    <a:pt x="32" y="464"/>
                  </a:lnTo>
                  <a:lnTo>
                    <a:pt x="46" y="476"/>
                  </a:lnTo>
                  <a:lnTo>
                    <a:pt x="64" y="486"/>
                  </a:lnTo>
                  <a:lnTo>
                    <a:pt x="84" y="492"/>
                  </a:lnTo>
                  <a:lnTo>
                    <a:pt x="106" y="494"/>
                  </a:lnTo>
                  <a:lnTo>
                    <a:pt x="198" y="494"/>
                  </a:lnTo>
                  <a:lnTo>
                    <a:pt x="318" y="598"/>
                  </a:lnTo>
                  <a:lnTo>
                    <a:pt x="318" y="598"/>
                  </a:lnTo>
                  <a:lnTo>
                    <a:pt x="326" y="602"/>
                  </a:lnTo>
                  <a:lnTo>
                    <a:pt x="334" y="606"/>
                  </a:lnTo>
                  <a:lnTo>
                    <a:pt x="340" y="608"/>
                  </a:lnTo>
                  <a:lnTo>
                    <a:pt x="346" y="608"/>
                  </a:lnTo>
                  <a:lnTo>
                    <a:pt x="346" y="608"/>
                  </a:lnTo>
                  <a:lnTo>
                    <a:pt x="352" y="608"/>
                  </a:lnTo>
                  <a:lnTo>
                    <a:pt x="360" y="606"/>
                  </a:lnTo>
                  <a:lnTo>
                    <a:pt x="366" y="602"/>
                  </a:lnTo>
                  <a:lnTo>
                    <a:pt x="372" y="598"/>
                  </a:lnTo>
                  <a:lnTo>
                    <a:pt x="376" y="592"/>
                  </a:lnTo>
                  <a:lnTo>
                    <a:pt x="380" y="586"/>
                  </a:lnTo>
                  <a:lnTo>
                    <a:pt x="382" y="576"/>
                  </a:lnTo>
                  <a:lnTo>
                    <a:pt x="382" y="568"/>
                  </a:lnTo>
                  <a:lnTo>
                    <a:pt x="382" y="494"/>
                  </a:lnTo>
                  <a:lnTo>
                    <a:pt x="390" y="494"/>
                  </a:lnTo>
                  <a:lnTo>
                    <a:pt x="390" y="494"/>
                  </a:lnTo>
                  <a:lnTo>
                    <a:pt x="412" y="492"/>
                  </a:lnTo>
                  <a:lnTo>
                    <a:pt x="432" y="486"/>
                  </a:lnTo>
                  <a:lnTo>
                    <a:pt x="450" y="476"/>
                  </a:lnTo>
                  <a:lnTo>
                    <a:pt x="464" y="464"/>
                  </a:lnTo>
                  <a:lnTo>
                    <a:pt x="478" y="448"/>
                  </a:lnTo>
                  <a:lnTo>
                    <a:pt x="488" y="430"/>
                  </a:lnTo>
                  <a:lnTo>
                    <a:pt x="494" y="410"/>
                  </a:lnTo>
                  <a:lnTo>
                    <a:pt x="496" y="390"/>
                  </a:lnTo>
                  <a:lnTo>
                    <a:pt x="496" y="104"/>
                  </a:lnTo>
                  <a:lnTo>
                    <a:pt x="496" y="104"/>
                  </a:lnTo>
                  <a:lnTo>
                    <a:pt x="494" y="82"/>
                  </a:lnTo>
                  <a:lnTo>
                    <a:pt x="488" y="64"/>
                  </a:lnTo>
                  <a:lnTo>
                    <a:pt x="478" y="46"/>
                  </a:lnTo>
                  <a:lnTo>
                    <a:pt x="464" y="30"/>
                  </a:lnTo>
                  <a:lnTo>
                    <a:pt x="450" y="18"/>
                  </a:lnTo>
                  <a:lnTo>
                    <a:pt x="432" y="8"/>
                  </a:lnTo>
                  <a:lnTo>
                    <a:pt x="412" y="2"/>
                  </a:lnTo>
                  <a:lnTo>
                    <a:pt x="390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4" y="2"/>
                  </a:lnTo>
                  <a:lnTo>
                    <a:pt x="64" y="8"/>
                  </a:lnTo>
                  <a:lnTo>
                    <a:pt x="46" y="18"/>
                  </a:lnTo>
                  <a:lnTo>
                    <a:pt x="32" y="30"/>
                  </a:lnTo>
                  <a:lnTo>
                    <a:pt x="18" y="46"/>
                  </a:lnTo>
                  <a:lnTo>
                    <a:pt x="8" y="64"/>
                  </a:lnTo>
                  <a:lnTo>
                    <a:pt x="2" y="82"/>
                  </a:lnTo>
                  <a:lnTo>
                    <a:pt x="0" y="104"/>
                  </a:lnTo>
                  <a:lnTo>
                    <a:pt x="0" y="104"/>
                  </a:lnTo>
                  <a:close/>
                  <a:moveTo>
                    <a:pt x="54" y="104"/>
                  </a:moveTo>
                  <a:lnTo>
                    <a:pt x="54" y="104"/>
                  </a:lnTo>
                  <a:lnTo>
                    <a:pt x="56" y="94"/>
                  </a:lnTo>
                  <a:lnTo>
                    <a:pt x="58" y="84"/>
                  </a:lnTo>
                  <a:lnTo>
                    <a:pt x="62" y="76"/>
                  </a:lnTo>
                  <a:lnTo>
                    <a:pt x="70" y="68"/>
                  </a:lnTo>
                  <a:lnTo>
                    <a:pt x="76" y="62"/>
                  </a:lnTo>
                  <a:lnTo>
                    <a:pt x="86" y="56"/>
                  </a:lnTo>
                  <a:lnTo>
                    <a:pt x="94" y="54"/>
                  </a:lnTo>
                  <a:lnTo>
                    <a:pt x="106" y="52"/>
                  </a:lnTo>
                  <a:lnTo>
                    <a:pt x="390" y="52"/>
                  </a:lnTo>
                  <a:lnTo>
                    <a:pt x="390" y="52"/>
                  </a:lnTo>
                  <a:lnTo>
                    <a:pt x="402" y="54"/>
                  </a:lnTo>
                  <a:lnTo>
                    <a:pt x="410" y="56"/>
                  </a:lnTo>
                  <a:lnTo>
                    <a:pt x="420" y="62"/>
                  </a:lnTo>
                  <a:lnTo>
                    <a:pt x="426" y="68"/>
                  </a:lnTo>
                  <a:lnTo>
                    <a:pt x="434" y="76"/>
                  </a:lnTo>
                  <a:lnTo>
                    <a:pt x="438" y="84"/>
                  </a:lnTo>
                  <a:lnTo>
                    <a:pt x="440" y="94"/>
                  </a:lnTo>
                  <a:lnTo>
                    <a:pt x="442" y="104"/>
                  </a:lnTo>
                  <a:lnTo>
                    <a:pt x="442" y="390"/>
                  </a:lnTo>
                  <a:lnTo>
                    <a:pt x="442" y="390"/>
                  </a:lnTo>
                  <a:lnTo>
                    <a:pt x="440" y="400"/>
                  </a:lnTo>
                  <a:lnTo>
                    <a:pt x="438" y="410"/>
                  </a:lnTo>
                  <a:lnTo>
                    <a:pt x="434" y="418"/>
                  </a:lnTo>
                  <a:lnTo>
                    <a:pt x="426" y="426"/>
                  </a:lnTo>
                  <a:lnTo>
                    <a:pt x="420" y="432"/>
                  </a:lnTo>
                  <a:lnTo>
                    <a:pt x="410" y="436"/>
                  </a:lnTo>
                  <a:lnTo>
                    <a:pt x="402" y="440"/>
                  </a:lnTo>
                  <a:lnTo>
                    <a:pt x="390" y="440"/>
                  </a:lnTo>
                  <a:lnTo>
                    <a:pt x="328" y="440"/>
                  </a:lnTo>
                  <a:lnTo>
                    <a:pt x="328" y="536"/>
                  </a:lnTo>
                  <a:lnTo>
                    <a:pt x="218" y="440"/>
                  </a:lnTo>
                  <a:lnTo>
                    <a:pt x="106" y="440"/>
                  </a:lnTo>
                  <a:lnTo>
                    <a:pt x="106" y="440"/>
                  </a:lnTo>
                  <a:lnTo>
                    <a:pt x="94" y="440"/>
                  </a:lnTo>
                  <a:lnTo>
                    <a:pt x="86" y="436"/>
                  </a:lnTo>
                  <a:lnTo>
                    <a:pt x="76" y="432"/>
                  </a:lnTo>
                  <a:lnTo>
                    <a:pt x="70" y="426"/>
                  </a:lnTo>
                  <a:lnTo>
                    <a:pt x="62" y="418"/>
                  </a:lnTo>
                  <a:lnTo>
                    <a:pt x="58" y="410"/>
                  </a:lnTo>
                  <a:lnTo>
                    <a:pt x="56" y="400"/>
                  </a:lnTo>
                  <a:lnTo>
                    <a:pt x="54" y="390"/>
                  </a:lnTo>
                  <a:lnTo>
                    <a:pt x="54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CECDEB3C-CAEE-A017-1964-32D913B07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275" y="1073150"/>
              <a:ext cx="117475" cy="104775"/>
            </a:xfrm>
            <a:custGeom>
              <a:avLst/>
              <a:gdLst>
                <a:gd name="T0" fmla="*/ 36 w 74"/>
                <a:gd name="T1" fmla="*/ 0 h 66"/>
                <a:gd name="T2" fmla="*/ 36 w 74"/>
                <a:gd name="T3" fmla="*/ 0 h 66"/>
                <a:gd name="T4" fmla="*/ 22 w 74"/>
                <a:gd name="T5" fmla="*/ 4 h 66"/>
                <a:gd name="T6" fmla="*/ 16 w 74"/>
                <a:gd name="T7" fmla="*/ 6 h 66"/>
                <a:gd name="T8" fmla="*/ 10 w 74"/>
                <a:gd name="T9" fmla="*/ 10 h 66"/>
                <a:gd name="T10" fmla="*/ 10 w 74"/>
                <a:gd name="T11" fmla="*/ 10 h 66"/>
                <a:gd name="T12" fmla="*/ 6 w 74"/>
                <a:gd name="T13" fmla="*/ 14 h 66"/>
                <a:gd name="T14" fmla="*/ 4 w 74"/>
                <a:gd name="T15" fmla="*/ 20 h 66"/>
                <a:gd name="T16" fmla="*/ 2 w 74"/>
                <a:gd name="T17" fmla="*/ 26 h 66"/>
                <a:gd name="T18" fmla="*/ 0 w 74"/>
                <a:gd name="T19" fmla="*/ 34 h 66"/>
                <a:gd name="T20" fmla="*/ 0 w 74"/>
                <a:gd name="T21" fmla="*/ 34 h 66"/>
                <a:gd name="T22" fmla="*/ 2 w 74"/>
                <a:gd name="T23" fmla="*/ 40 h 66"/>
                <a:gd name="T24" fmla="*/ 4 w 74"/>
                <a:gd name="T25" fmla="*/ 46 h 66"/>
                <a:gd name="T26" fmla="*/ 6 w 74"/>
                <a:gd name="T27" fmla="*/ 52 h 66"/>
                <a:gd name="T28" fmla="*/ 10 w 74"/>
                <a:gd name="T29" fmla="*/ 58 h 66"/>
                <a:gd name="T30" fmla="*/ 10 w 74"/>
                <a:gd name="T31" fmla="*/ 58 h 66"/>
                <a:gd name="T32" fmla="*/ 16 w 74"/>
                <a:gd name="T33" fmla="*/ 62 h 66"/>
                <a:gd name="T34" fmla="*/ 22 w 74"/>
                <a:gd name="T35" fmla="*/ 64 h 66"/>
                <a:gd name="T36" fmla="*/ 28 w 74"/>
                <a:gd name="T37" fmla="*/ 66 h 66"/>
                <a:gd name="T38" fmla="*/ 36 w 74"/>
                <a:gd name="T39" fmla="*/ 66 h 66"/>
                <a:gd name="T40" fmla="*/ 36 w 74"/>
                <a:gd name="T41" fmla="*/ 66 h 66"/>
                <a:gd name="T42" fmla="*/ 44 w 74"/>
                <a:gd name="T43" fmla="*/ 66 h 66"/>
                <a:gd name="T44" fmla="*/ 52 w 74"/>
                <a:gd name="T45" fmla="*/ 64 h 66"/>
                <a:gd name="T46" fmla="*/ 58 w 74"/>
                <a:gd name="T47" fmla="*/ 62 h 66"/>
                <a:gd name="T48" fmla="*/ 64 w 74"/>
                <a:gd name="T49" fmla="*/ 58 h 66"/>
                <a:gd name="T50" fmla="*/ 64 w 74"/>
                <a:gd name="T51" fmla="*/ 58 h 66"/>
                <a:gd name="T52" fmla="*/ 68 w 74"/>
                <a:gd name="T53" fmla="*/ 52 h 66"/>
                <a:gd name="T54" fmla="*/ 70 w 74"/>
                <a:gd name="T55" fmla="*/ 46 h 66"/>
                <a:gd name="T56" fmla="*/ 72 w 74"/>
                <a:gd name="T57" fmla="*/ 40 h 66"/>
                <a:gd name="T58" fmla="*/ 74 w 74"/>
                <a:gd name="T59" fmla="*/ 34 h 66"/>
                <a:gd name="T60" fmla="*/ 74 w 74"/>
                <a:gd name="T61" fmla="*/ 34 h 66"/>
                <a:gd name="T62" fmla="*/ 72 w 74"/>
                <a:gd name="T63" fmla="*/ 26 h 66"/>
                <a:gd name="T64" fmla="*/ 70 w 74"/>
                <a:gd name="T65" fmla="*/ 20 h 66"/>
                <a:gd name="T66" fmla="*/ 68 w 74"/>
                <a:gd name="T67" fmla="*/ 14 h 66"/>
                <a:gd name="T68" fmla="*/ 64 w 74"/>
                <a:gd name="T69" fmla="*/ 10 h 66"/>
                <a:gd name="T70" fmla="*/ 64 w 74"/>
                <a:gd name="T71" fmla="*/ 10 h 66"/>
                <a:gd name="T72" fmla="*/ 58 w 74"/>
                <a:gd name="T73" fmla="*/ 6 h 66"/>
                <a:gd name="T74" fmla="*/ 52 w 74"/>
                <a:gd name="T75" fmla="*/ 4 h 66"/>
                <a:gd name="T76" fmla="*/ 36 w 74"/>
                <a:gd name="T77" fmla="*/ 0 h 66"/>
                <a:gd name="T78" fmla="*/ 36 w 74"/>
                <a:gd name="T7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66">
                  <a:moveTo>
                    <a:pt x="36" y="0"/>
                  </a:moveTo>
                  <a:lnTo>
                    <a:pt x="36" y="0"/>
                  </a:lnTo>
                  <a:lnTo>
                    <a:pt x="22" y="4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6" y="52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16" y="62"/>
                  </a:lnTo>
                  <a:lnTo>
                    <a:pt x="22" y="64"/>
                  </a:lnTo>
                  <a:lnTo>
                    <a:pt x="28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44" y="66"/>
                  </a:lnTo>
                  <a:lnTo>
                    <a:pt x="52" y="64"/>
                  </a:lnTo>
                  <a:lnTo>
                    <a:pt x="58" y="62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8" y="52"/>
                  </a:lnTo>
                  <a:lnTo>
                    <a:pt x="70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2" y="26"/>
                  </a:lnTo>
                  <a:lnTo>
                    <a:pt x="70" y="20"/>
                  </a:lnTo>
                  <a:lnTo>
                    <a:pt x="68" y="14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4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D67E618D-DB36-93B8-8E4C-4A358EED0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599" y="701676"/>
              <a:ext cx="292100" cy="330201"/>
            </a:xfrm>
            <a:custGeom>
              <a:avLst/>
              <a:gdLst>
                <a:gd name="T0" fmla="*/ 160 w 184"/>
                <a:gd name="T1" fmla="*/ 18 h 208"/>
                <a:gd name="T2" fmla="*/ 132 w 184"/>
                <a:gd name="T3" fmla="*/ 4 h 208"/>
                <a:gd name="T4" fmla="*/ 94 w 184"/>
                <a:gd name="T5" fmla="*/ 0 h 208"/>
                <a:gd name="T6" fmla="*/ 64 w 184"/>
                <a:gd name="T7" fmla="*/ 2 h 208"/>
                <a:gd name="T8" fmla="*/ 40 w 184"/>
                <a:gd name="T9" fmla="*/ 8 h 208"/>
                <a:gd name="T10" fmla="*/ 0 w 184"/>
                <a:gd name="T11" fmla="*/ 26 h 208"/>
                <a:gd name="T12" fmla="*/ 24 w 184"/>
                <a:gd name="T13" fmla="*/ 70 h 208"/>
                <a:gd name="T14" fmla="*/ 36 w 184"/>
                <a:gd name="T15" fmla="*/ 62 h 208"/>
                <a:gd name="T16" fmla="*/ 52 w 184"/>
                <a:gd name="T17" fmla="*/ 54 h 208"/>
                <a:gd name="T18" fmla="*/ 68 w 184"/>
                <a:gd name="T19" fmla="*/ 50 h 208"/>
                <a:gd name="T20" fmla="*/ 84 w 184"/>
                <a:gd name="T21" fmla="*/ 48 h 208"/>
                <a:gd name="T22" fmla="*/ 110 w 184"/>
                <a:gd name="T23" fmla="*/ 52 h 208"/>
                <a:gd name="T24" fmla="*/ 116 w 184"/>
                <a:gd name="T25" fmla="*/ 56 h 208"/>
                <a:gd name="T26" fmla="*/ 122 w 184"/>
                <a:gd name="T27" fmla="*/ 66 h 208"/>
                <a:gd name="T28" fmla="*/ 124 w 184"/>
                <a:gd name="T29" fmla="*/ 78 h 208"/>
                <a:gd name="T30" fmla="*/ 118 w 184"/>
                <a:gd name="T31" fmla="*/ 96 h 208"/>
                <a:gd name="T32" fmla="*/ 112 w 184"/>
                <a:gd name="T33" fmla="*/ 104 h 208"/>
                <a:gd name="T34" fmla="*/ 102 w 184"/>
                <a:gd name="T35" fmla="*/ 110 h 208"/>
                <a:gd name="T36" fmla="*/ 84 w 184"/>
                <a:gd name="T37" fmla="*/ 124 h 208"/>
                <a:gd name="T38" fmla="*/ 66 w 184"/>
                <a:gd name="T39" fmla="*/ 142 h 208"/>
                <a:gd name="T40" fmla="*/ 58 w 184"/>
                <a:gd name="T41" fmla="*/ 154 h 208"/>
                <a:gd name="T42" fmla="*/ 54 w 184"/>
                <a:gd name="T43" fmla="*/ 168 h 208"/>
                <a:gd name="T44" fmla="*/ 52 w 184"/>
                <a:gd name="T45" fmla="*/ 208 h 208"/>
                <a:gd name="T46" fmla="*/ 102 w 184"/>
                <a:gd name="T47" fmla="*/ 208 h 208"/>
                <a:gd name="T48" fmla="*/ 108 w 184"/>
                <a:gd name="T49" fmla="*/ 180 h 208"/>
                <a:gd name="T50" fmla="*/ 114 w 184"/>
                <a:gd name="T51" fmla="*/ 168 h 208"/>
                <a:gd name="T52" fmla="*/ 124 w 184"/>
                <a:gd name="T53" fmla="*/ 160 h 208"/>
                <a:gd name="T54" fmla="*/ 144 w 184"/>
                <a:gd name="T55" fmla="*/ 146 h 208"/>
                <a:gd name="T56" fmla="*/ 162 w 184"/>
                <a:gd name="T57" fmla="*/ 130 h 208"/>
                <a:gd name="T58" fmla="*/ 172 w 184"/>
                <a:gd name="T59" fmla="*/ 120 h 208"/>
                <a:gd name="T60" fmla="*/ 178 w 184"/>
                <a:gd name="T61" fmla="*/ 106 h 208"/>
                <a:gd name="T62" fmla="*/ 184 w 184"/>
                <a:gd name="T63" fmla="*/ 70 h 208"/>
                <a:gd name="T64" fmla="*/ 182 w 184"/>
                <a:gd name="T65" fmla="*/ 54 h 208"/>
                <a:gd name="T66" fmla="*/ 170 w 184"/>
                <a:gd name="T67" fmla="*/ 30 h 208"/>
                <a:gd name="T68" fmla="*/ 160 w 184"/>
                <a:gd name="T69" fmla="*/ 1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208">
                  <a:moveTo>
                    <a:pt x="160" y="18"/>
                  </a:moveTo>
                  <a:lnTo>
                    <a:pt x="160" y="18"/>
                  </a:lnTo>
                  <a:lnTo>
                    <a:pt x="146" y="10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64" y="2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18" y="16"/>
                  </a:lnTo>
                  <a:lnTo>
                    <a:pt x="0" y="2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104" y="50"/>
                  </a:lnTo>
                  <a:lnTo>
                    <a:pt x="110" y="52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0" y="60"/>
                  </a:lnTo>
                  <a:lnTo>
                    <a:pt x="122" y="66"/>
                  </a:lnTo>
                  <a:lnTo>
                    <a:pt x="124" y="78"/>
                  </a:lnTo>
                  <a:lnTo>
                    <a:pt x="124" y="78"/>
                  </a:lnTo>
                  <a:lnTo>
                    <a:pt x="122" y="88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2" y="104"/>
                  </a:lnTo>
                  <a:lnTo>
                    <a:pt x="102" y="110"/>
                  </a:lnTo>
                  <a:lnTo>
                    <a:pt x="102" y="110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74" y="132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58" y="154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0" y="186"/>
                  </a:lnTo>
                  <a:lnTo>
                    <a:pt x="52" y="208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4" y="192"/>
                  </a:lnTo>
                  <a:lnTo>
                    <a:pt x="108" y="180"/>
                  </a:lnTo>
                  <a:lnTo>
                    <a:pt x="108" y="180"/>
                  </a:lnTo>
                  <a:lnTo>
                    <a:pt x="114" y="168"/>
                  </a:lnTo>
                  <a:lnTo>
                    <a:pt x="124" y="160"/>
                  </a:lnTo>
                  <a:lnTo>
                    <a:pt x="124" y="160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54" y="138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72" y="120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82" y="90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2" y="54"/>
                  </a:lnTo>
                  <a:lnTo>
                    <a:pt x="178" y="42"/>
                  </a:lnTo>
                  <a:lnTo>
                    <a:pt x="170" y="30"/>
                  </a:lnTo>
                  <a:lnTo>
                    <a:pt x="160" y="18"/>
                  </a:lnTo>
                  <a:lnTo>
                    <a:pt x="16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B56F36A-183A-B9E8-C3E7-5A1DADAC5C26}"/>
              </a:ext>
            </a:extLst>
          </p:cNvPr>
          <p:cNvSpPr txBox="1"/>
          <p:nvPr/>
        </p:nvSpPr>
        <p:spPr>
          <a:xfrm>
            <a:off x="4873993" y="1281950"/>
            <a:ext cx="4206240" cy="457200"/>
          </a:xfrm>
          <a:prstGeom prst="roundRect">
            <a:avLst>
              <a:gd name="adj" fmla="val 9886"/>
            </a:avLst>
          </a:prstGeom>
          <a:solidFill>
            <a:schemeClr val="accent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square" lIns="548640" tIns="182880" rIns="91440" bIns="182880" anchor="ctr">
            <a:noAutofit/>
          </a:bodyPr>
          <a:lstStyle/>
          <a:p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Were the bills or health care debt related to an ongoing/chronic condition?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75DAEAE-D149-5BF2-B364-AD5CDBFAEEE4}"/>
              </a:ext>
            </a:extLst>
          </p:cNvPr>
          <p:cNvGrpSpPr>
            <a:grpSpLocks noChangeAspect="1"/>
          </p:cNvGrpSpPr>
          <p:nvPr/>
        </p:nvGrpSpPr>
        <p:grpSpPr>
          <a:xfrm>
            <a:off x="4999903" y="1371600"/>
            <a:ext cx="274320" cy="300771"/>
            <a:chOff x="1752600" y="533400"/>
            <a:chExt cx="787400" cy="965200"/>
          </a:xfrm>
          <a:solidFill>
            <a:schemeClr val="tx2">
              <a:alpha val="39888"/>
            </a:schemeClr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BA7EDAA2-7E4D-2F42-2EC6-FFC9E1A7D35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2600" y="533400"/>
              <a:ext cx="787400" cy="965200"/>
            </a:xfrm>
            <a:custGeom>
              <a:avLst/>
              <a:gdLst>
                <a:gd name="T0" fmla="*/ 0 w 496"/>
                <a:gd name="T1" fmla="*/ 390 h 608"/>
                <a:gd name="T2" fmla="*/ 2 w 496"/>
                <a:gd name="T3" fmla="*/ 410 h 608"/>
                <a:gd name="T4" fmla="*/ 18 w 496"/>
                <a:gd name="T5" fmla="*/ 448 h 608"/>
                <a:gd name="T6" fmla="*/ 46 w 496"/>
                <a:gd name="T7" fmla="*/ 476 h 608"/>
                <a:gd name="T8" fmla="*/ 84 w 496"/>
                <a:gd name="T9" fmla="*/ 492 h 608"/>
                <a:gd name="T10" fmla="*/ 198 w 496"/>
                <a:gd name="T11" fmla="*/ 494 h 608"/>
                <a:gd name="T12" fmla="*/ 318 w 496"/>
                <a:gd name="T13" fmla="*/ 598 h 608"/>
                <a:gd name="T14" fmla="*/ 334 w 496"/>
                <a:gd name="T15" fmla="*/ 606 h 608"/>
                <a:gd name="T16" fmla="*/ 346 w 496"/>
                <a:gd name="T17" fmla="*/ 608 h 608"/>
                <a:gd name="T18" fmla="*/ 352 w 496"/>
                <a:gd name="T19" fmla="*/ 608 h 608"/>
                <a:gd name="T20" fmla="*/ 366 w 496"/>
                <a:gd name="T21" fmla="*/ 602 h 608"/>
                <a:gd name="T22" fmla="*/ 376 w 496"/>
                <a:gd name="T23" fmla="*/ 592 h 608"/>
                <a:gd name="T24" fmla="*/ 382 w 496"/>
                <a:gd name="T25" fmla="*/ 576 h 608"/>
                <a:gd name="T26" fmla="*/ 382 w 496"/>
                <a:gd name="T27" fmla="*/ 494 h 608"/>
                <a:gd name="T28" fmla="*/ 390 w 496"/>
                <a:gd name="T29" fmla="*/ 494 h 608"/>
                <a:gd name="T30" fmla="*/ 432 w 496"/>
                <a:gd name="T31" fmla="*/ 486 h 608"/>
                <a:gd name="T32" fmla="*/ 464 w 496"/>
                <a:gd name="T33" fmla="*/ 464 h 608"/>
                <a:gd name="T34" fmla="*/ 488 w 496"/>
                <a:gd name="T35" fmla="*/ 430 h 608"/>
                <a:gd name="T36" fmla="*/ 496 w 496"/>
                <a:gd name="T37" fmla="*/ 390 h 608"/>
                <a:gd name="T38" fmla="*/ 496 w 496"/>
                <a:gd name="T39" fmla="*/ 104 h 608"/>
                <a:gd name="T40" fmla="*/ 488 w 496"/>
                <a:gd name="T41" fmla="*/ 64 h 608"/>
                <a:gd name="T42" fmla="*/ 464 w 496"/>
                <a:gd name="T43" fmla="*/ 30 h 608"/>
                <a:gd name="T44" fmla="*/ 432 w 496"/>
                <a:gd name="T45" fmla="*/ 8 h 608"/>
                <a:gd name="T46" fmla="*/ 390 w 496"/>
                <a:gd name="T47" fmla="*/ 0 h 608"/>
                <a:gd name="T48" fmla="*/ 106 w 496"/>
                <a:gd name="T49" fmla="*/ 0 h 608"/>
                <a:gd name="T50" fmla="*/ 64 w 496"/>
                <a:gd name="T51" fmla="*/ 8 h 608"/>
                <a:gd name="T52" fmla="*/ 32 w 496"/>
                <a:gd name="T53" fmla="*/ 30 h 608"/>
                <a:gd name="T54" fmla="*/ 8 w 496"/>
                <a:gd name="T55" fmla="*/ 64 h 608"/>
                <a:gd name="T56" fmla="*/ 0 w 496"/>
                <a:gd name="T57" fmla="*/ 104 h 608"/>
                <a:gd name="T58" fmla="*/ 54 w 496"/>
                <a:gd name="T59" fmla="*/ 104 h 608"/>
                <a:gd name="T60" fmla="*/ 56 w 496"/>
                <a:gd name="T61" fmla="*/ 94 h 608"/>
                <a:gd name="T62" fmla="*/ 62 w 496"/>
                <a:gd name="T63" fmla="*/ 76 h 608"/>
                <a:gd name="T64" fmla="*/ 76 w 496"/>
                <a:gd name="T65" fmla="*/ 62 h 608"/>
                <a:gd name="T66" fmla="*/ 94 w 496"/>
                <a:gd name="T67" fmla="*/ 54 h 608"/>
                <a:gd name="T68" fmla="*/ 390 w 496"/>
                <a:gd name="T69" fmla="*/ 52 h 608"/>
                <a:gd name="T70" fmla="*/ 402 w 496"/>
                <a:gd name="T71" fmla="*/ 54 h 608"/>
                <a:gd name="T72" fmla="*/ 420 w 496"/>
                <a:gd name="T73" fmla="*/ 62 h 608"/>
                <a:gd name="T74" fmla="*/ 434 w 496"/>
                <a:gd name="T75" fmla="*/ 76 h 608"/>
                <a:gd name="T76" fmla="*/ 440 w 496"/>
                <a:gd name="T77" fmla="*/ 94 h 608"/>
                <a:gd name="T78" fmla="*/ 442 w 496"/>
                <a:gd name="T79" fmla="*/ 390 h 608"/>
                <a:gd name="T80" fmla="*/ 440 w 496"/>
                <a:gd name="T81" fmla="*/ 400 h 608"/>
                <a:gd name="T82" fmla="*/ 434 w 496"/>
                <a:gd name="T83" fmla="*/ 418 h 608"/>
                <a:gd name="T84" fmla="*/ 420 w 496"/>
                <a:gd name="T85" fmla="*/ 432 h 608"/>
                <a:gd name="T86" fmla="*/ 402 w 496"/>
                <a:gd name="T87" fmla="*/ 440 h 608"/>
                <a:gd name="T88" fmla="*/ 328 w 496"/>
                <a:gd name="T89" fmla="*/ 440 h 608"/>
                <a:gd name="T90" fmla="*/ 218 w 496"/>
                <a:gd name="T91" fmla="*/ 440 h 608"/>
                <a:gd name="T92" fmla="*/ 106 w 496"/>
                <a:gd name="T93" fmla="*/ 440 h 608"/>
                <a:gd name="T94" fmla="*/ 86 w 496"/>
                <a:gd name="T95" fmla="*/ 436 h 608"/>
                <a:gd name="T96" fmla="*/ 70 w 496"/>
                <a:gd name="T97" fmla="*/ 426 h 608"/>
                <a:gd name="T98" fmla="*/ 58 w 496"/>
                <a:gd name="T99" fmla="*/ 410 h 608"/>
                <a:gd name="T100" fmla="*/ 54 w 496"/>
                <a:gd name="T101" fmla="*/ 39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6" h="608">
                  <a:moveTo>
                    <a:pt x="0" y="104"/>
                  </a:moveTo>
                  <a:lnTo>
                    <a:pt x="0" y="390"/>
                  </a:lnTo>
                  <a:lnTo>
                    <a:pt x="0" y="390"/>
                  </a:lnTo>
                  <a:lnTo>
                    <a:pt x="2" y="410"/>
                  </a:lnTo>
                  <a:lnTo>
                    <a:pt x="8" y="430"/>
                  </a:lnTo>
                  <a:lnTo>
                    <a:pt x="18" y="448"/>
                  </a:lnTo>
                  <a:lnTo>
                    <a:pt x="32" y="464"/>
                  </a:lnTo>
                  <a:lnTo>
                    <a:pt x="46" y="476"/>
                  </a:lnTo>
                  <a:lnTo>
                    <a:pt x="64" y="486"/>
                  </a:lnTo>
                  <a:lnTo>
                    <a:pt x="84" y="492"/>
                  </a:lnTo>
                  <a:lnTo>
                    <a:pt x="106" y="494"/>
                  </a:lnTo>
                  <a:lnTo>
                    <a:pt x="198" y="494"/>
                  </a:lnTo>
                  <a:lnTo>
                    <a:pt x="318" y="598"/>
                  </a:lnTo>
                  <a:lnTo>
                    <a:pt x="318" y="598"/>
                  </a:lnTo>
                  <a:lnTo>
                    <a:pt x="326" y="602"/>
                  </a:lnTo>
                  <a:lnTo>
                    <a:pt x="334" y="606"/>
                  </a:lnTo>
                  <a:lnTo>
                    <a:pt x="340" y="608"/>
                  </a:lnTo>
                  <a:lnTo>
                    <a:pt x="346" y="608"/>
                  </a:lnTo>
                  <a:lnTo>
                    <a:pt x="346" y="608"/>
                  </a:lnTo>
                  <a:lnTo>
                    <a:pt x="352" y="608"/>
                  </a:lnTo>
                  <a:lnTo>
                    <a:pt x="360" y="606"/>
                  </a:lnTo>
                  <a:lnTo>
                    <a:pt x="366" y="602"/>
                  </a:lnTo>
                  <a:lnTo>
                    <a:pt x="372" y="598"/>
                  </a:lnTo>
                  <a:lnTo>
                    <a:pt x="376" y="592"/>
                  </a:lnTo>
                  <a:lnTo>
                    <a:pt x="380" y="586"/>
                  </a:lnTo>
                  <a:lnTo>
                    <a:pt x="382" y="576"/>
                  </a:lnTo>
                  <a:lnTo>
                    <a:pt x="382" y="568"/>
                  </a:lnTo>
                  <a:lnTo>
                    <a:pt x="382" y="494"/>
                  </a:lnTo>
                  <a:lnTo>
                    <a:pt x="390" y="494"/>
                  </a:lnTo>
                  <a:lnTo>
                    <a:pt x="390" y="494"/>
                  </a:lnTo>
                  <a:lnTo>
                    <a:pt x="412" y="492"/>
                  </a:lnTo>
                  <a:lnTo>
                    <a:pt x="432" y="486"/>
                  </a:lnTo>
                  <a:lnTo>
                    <a:pt x="450" y="476"/>
                  </a:lnTo>
                  <a:lnTo>
                    <a:pt x="464" y="464"/>
                  </a:lnTo>
                  <a:lnTo>
                    <a:pt x="478" y="448"/>
                  </a:lnTo>
                  <a:lnTo>
                    <a:pt x="488" y="430"/>
                  </a:lnTo>
                  <a:lnTo>
                    <a:pt x="494" y="410"/>
                  </a:lnTo>
                  <a:lnTo>
                    <a:pt x="496" y="390"/>
                  </a:lnTo>
                  <a:lnTo>
                    <a:pt x="496" y="104"/>
                  </a:lnTo>
                  <a:lnTo>
                    <a:pt x="496" y="104"/>
                  </a:lnTo>
                  <a:lnTo>
                    <a:pt x="494" y="82"/>
                  </a:lnTo>
                  <a:lnTo>
                    <a:pt x="488" y="64"/>
                  </a:lnTo>
                  <a:lnTo>
                    <a:pt x="478" y="46"/>
                  </a:lnTo>
                  <a:lnTo>
                    <a:pt x="464" y="30"/>
                  </a:lnTo>
                  <a:lnTo>
                    <a:pt x="450" y="18"/>
                  </a:lnTo>
                  <a:lnTo>
                    <a:pt x="432" y="8"/>
                  </a:lnTo>
                  <a:lnTo>
                    <a:pt x="412" y="2"/>
                  </a:lnTo>
                  <a:lnTo>
                    <a:pt x="390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4" y="2"/>
                  </a:lnTo>
                  <a:lnTo>
                    <a:pt x="64" y="8"/>
                  </a:lnTo>
                  <a:lnTo>
                    <a:pt x="46" y="18"/>
                  </a:lnTo>
                  <a:lnTo>
                    <a:pt x="32" y="30"/>
                  </a:lnTo>
                  <a:lnTo>
                    <a:pt x="18" y="46"/>
                  </a:lnTo>
                  <a:lnTo>
                    <a:pt x="8" y="64"/>
                  </a:lnTo>
                  <a:lnTo>
                    <a:pt x="2" y="82"/>
                  </a:lnTo>
                  <a:lnTo>
                    <a:pt x="0" y="104"/>
                  </a:lnTo>
                  <a:lnTo>
                    <a:pt x="0" y="104"/>
                  </a:lnTo>
                  <a:close/>
                  <a:moveTo>
                    <a:pt x="54" y="104"/>
                  </a:moveTo>
                  <a:lnTo>
                    <a:pt x="54" y="104"/>
                  </a:lnTo>
                  <a:lnTo>
                    <a:pt x="56" y="94"/>
                  </a:lnTo>
                  <a:lnTo>
                    <a:pt x="58" y="84"/>
                  </a:lnTo>
                  <a:lnTo>
                    <a:pt x="62" y="76"/>
                  </a:lnTo>
                  <a:lnTo>
                    <a:pt x="70" y="68"/>
                  </a:lnTo>
                  <a:lnTo>
                    <a:pt x="76" y="62"/>
                  </a:lnTo>
                  <a:lnTo>
                    <a:pt x="86" y="56"/>
                  </a:lnTo>
                  <a:lnTo>
                    <a:pt x="94" y="54"/>
                  </a:lnTo>
                  <a:lnTo>
                    <a:pt x="106" y="52"/>
                  </a:lnTo>
                  <a:lnTo>
                    <a:pt x="390" y="52"/>
                  </a:lnTo>
                  <a:lnTo>
                    <a:pt x="390" y="52"/>
                  </a:lnTo>
                  <a:lnTo>
                    <a:pt x="402" y="54"/>
                  </a:lnTo>
                  <a:lnTo>
                    <a:pt x="410" y="56"/>
                  </a:lnTo>
                  <a:lnTo>
                    <a:pt x="420" y="62"/>
                  </a:lnTo>
                  <a:lnTo>
                    <a:pt x="426" y="68"/>
                  </a:lnTo>
                  <a:lnTo>
                    <a:pt x="434" y="76"/>
                  </a:lnTo>
                  <a:lnTo>
                    <a:pt x="438" y="84"/>
                  </a:lnTo>
                  <a:lnTo>
                    <a:pt x="440" y="94"/>
                  </a:lnTo>
                  <a:lnTo>
                    <a:pt x="442" y="104"/>
                  </a:lnTo>
                  <a:lnTo>
                    <a:pt x="442" y="390"/>
                  </a:lnTo>
                  <a:lnTo>
                    <a:pt x="442" y="390"/>
                  </a:lnTo>
                  <a:lnTo>
                    <a:pt x="440" y="400"/>
                  </a:lnTo>
                  <a:lnTo>
                    <a:pt x="438" y="410"/>
                  </a:lnTo>
                  <a:lnTo>
                    <a:pt x="434" y="418"/>
                  </a:lnTo>
                  <a:lnTo>
                    <a:pt x="426" y="426"/>
                  </a:lnTo>
                  <a:lnTo>
                    <a:pt x="420" y="432"/>
                  </a:lnTo>
                  <a:lnTo>
                    <a:pt x="410" y="436"/>
                  </a:lnTo>
                  <a:lnTo>
                    <a:pt x="402" y="440"/>
                  </a:lnTo>
                  <a:lnTo>
                    <a:pt x="390" y="440"/>
                  </a:lnTo>
                  <a:lnTo>
                    <a:pt x="328" y="440"/>
                  </a:lnTo>
                  <a:lnTo>
                    <a:pt x="328" y="536"/>
                  </a:lnTo>
                  <a:lnTo>
                    <a:pt x="218" y="440"/>
                  </a:lnTo>
                  <a:lnTo>
                    <a:pt x="106" y="440"/>
                  </a:lnTo>
                  <a:lnTo>
                    <a:pt x="106" y="440"/>
                  </a:lnTo>
                  <a:lnTo>
                    <a:pt x="94" y="440"/>
                  </a:lnTo>
                  <a:lnTo>
                    <a:pt x="86" y="436"/>
                  </a:lnTo>
                  <a:lnTo>
                    <a:pt x="76" y="432"/>
                  </a:lnTo>
                  <a:lnTo>
                    <a:pt x="70" y="426"/>
                  </a:lnTo>
                  <a:lnTo>
                    <a:pt x="62" y="418"/>
                  </a:lnTo>
                  <a:lnTo>
                    <a:pt x="58" y="410"/>
                  </a:lnTo>
                  <a:lnTo>
                    <a:pt x="56" y="400"/>
                  </a:lnTo>
                  <a:lnTo>
                    <a:pt x="54" y="390"/>
                  </a:lnTo>
                  <a:lnTo>
                    <a:pt x="54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34AB4711-3DA9-245C-C335-28D0595C50A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275" y="1073150"/>
              <a:ext cx="117475" cy="104775"/>
            </a:xfrm>
            <a:custGeom>
              <a:avLst/>
              <a:gdLst>
                <a:gd name="T0" fmla="*/ 36 w 74"/>
                <a:gd name="T1" fmla="*/ 0 h 66"/>
                <a:gd name="T2" fmla="*/ 36 w 74"/>
                <a:gd name="T3" fmla="*/ 0 h 66"/>
                <a:gd name="T4" fmla="*/ 22 w 74"/>
                <a:gd name="T5" fmla="*/ 4 h 66"/>
                <a:gd name="T6" fmla="*/ 16 w 74"/>
                <a:gd name="T7" fmla="*/ 6 h 66"/>
                <a:gd name="T8" fmla="*/ 10 w 74"/>
                <a:gd name="T9" fmla="*/ 10 h 66"/>
                <a:gd name="T10" fmla="*/ 10 w 74"/>
                <a:gd name="T11" fmla="*/ 10 h 66"/>
                <a:gd name="T12" fmla="*/ 6 w 74"/>
                <a:gd name="T13" fmla="*/ 14 h 66"/>
                <a:gd name="T14" fmla="*/ 4 w 74"/>
                <a:gd name="T15" fmla="*/ 20 h 66"/>
                <a:gd name="T16" fmla="*/ 2 w 74"/>
                <a:gd name="T17" fmla="*/ 26 h 66"/>
                <a:gd name="T18" fmla="*/ 0 w 74"/>
                <a:gd name="T19" fmla="*/ 34 h 66"/>
                <a:gd name="T20" fmla="*/ 0 w 74"/>
                <a:gd name="T21" fmla="*/ 34 h 66"/>
                <a:gd name="T22" fmla="*/ 2 w 74"/>
                <a:gd name="T23" fmla="*/ 40 h 66"/>
                <a:gd name="T24" fmla="*/ 4 w 74"/>
                <a:gd name="T25" fmla="*/ 46 h 66"/>
                <a:gd name="T26" fmla="*/ 6 w 74"/>
                <a:gd name="T27" fmla="*/ 52 h 66"/>
                <a:gd name="T28" fmla="*/ 10 w 74"/>
                <a:gd name="T29" fmla="*/ 58 h 66"/>
                <a:gd name="T30" fmla="*/ 10 w 74"/>
                <a:gd name="T31" fmla="*/ 58 h 66"/>
                <a:gd name="T32" fmla="*/ 16 w 74"/>
                <a:gd name="T33" fmla="*/ 62 h 66"/>
                <a:gd name="T34" fmla="*/ 22 w 74"/>
                <a:gd name="T35" fmla="*/ 64 h 66"/>
                <a:gd name="T36" fmla="*/ 28 w 74"/>
                <a:gd name="T37" fmla="*/ 66 h 66"/>
                <a:gd name="T38" fmla="*/ 36 w 74"/>
                <a:gd name="T39" fmla="*/ 66 h 66"/>
                <a:gd name="T40" fmla="*/ 36 w 74"/>
                <a:gd name="T41" fmla="*/ 66 h 66"/>
                <a:gd name="T42" fmla="*/ 44 w 74"/>
                <a:gd name="T43" fmla="*/ 66 h 66"/>
                <a:gd name="T44" fmla="*/ 52 w 74"/>
                <a:gd name="T45" fmla="*/ 64 h 66"/>
                <a:gd name="T46" fmla="*/ 58 w 74"/>
                <a:gd name="T47" fmla="*/ 62 h 66"/>
                <a:gd name="T48" fmla="*/ 64 w 74"/>
                <a:gd name="T49" fmla="*/ 58 h 66"/>
                <a:gd name="T50" fmla="*/ 64 w 74"/>
                <a:gd name="T51" fmla="*/ 58 h 66"/>
                <a:gd name="T52" fmla="*/ 68 w 74"/>
                <a:gd name="T53" fmla="*/ 52 h 66"/>
                <a:gd name="T54" fmla="*/ 70 w 74"/>
                <a:gd name="T55" fmla="*/ 46 h 66"/>
                <a:gd name="T56" fmla="*/ 72 w 74"/>
                <a:gd name="T57" fmla="*/ 40 h 66"/>
                <a:gd name="T58" fmla="*/ 74 w 74"/>
                <a:gd name="T59" fmla="*/ 34 h 66"/>
                <a:gd name="T60" fmla="*/ 74 w 74"/>
                <a:gd name="T61" fmla="*/ 34 h 66"/>
                <a:gd name="T62" fmla="*/ 72 w 74"/>
                <a:gd name="T63" fmla="*/ 26 h 66"/>
                <a:gd name="T64" fmla="*/ 70 w 74"/>
                <a:gd name="T65" fmla="*/ 20 h 66"/>
                <a:gd name="T66" fmla="*/ 68 w 74"/>
                <a:gd name="T67" fmla="*/ 14 h 66"/>
                <a:gd name="T68" fmla="*/ 64 w 74"/>
                <a:gd name="T69" fmla="*/ 10 h 66"/>
                <a:gd name="T70" fmla="*/ 64 w 74"/>
                <a:gd name="T71" fmla="*/ 10 h 66"/>
                <a:gd name="T72" fmla="*/ 58 w 74"/>
                <a:gd name="T73" fmla="*/ 6 h 66"/>
                <a:gd name="T74" fmla="*/ 52 w 74"/>
                <a:gd name="T75" fmla="*/ 4 h 66"/>
                <a:gd name="T76" fmla="*/ 36 w 74"/>
                <a:gd name="T77" fmla="*/ 0 h 66"/>
                <a:gd name="T78" fmla="*/ 36 w 74"/>
                <a:gd name="T7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66">
                  <a:moveTo>
                    <a:pt x="36" y="0"/>
                  </a:moveTo>
                  <a:lnTo>
                    <a:pt x="36" y="0"/>
                  </a:lnTo>
                  <a:lnTo>
                    <a:pt x="22" y="4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6" y="52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16" y="62"/>
                  </a:lnTo>
                  <a:lnTo>
                    <a:pt x="22" y="64"/>
                  </a:lnTo>
                  <a:lnTo>
                    <a:pt x="28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44" y="66"/>
                  </a:lnTo>
                  <a:lnTo>
                    <a:pt x="52" y="64"/>
                  </a:lnTo>
                  <a:lnTo>
                    <a:pt x="58" y="62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8" y="52"/>
                  </a:lnTo>
                  <a:lnTo>
                    <a:pt x="70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2" y="26"/>
                  </a:lnTo>
                  <a:lnTo>
                    <a:pt x="70" y="20"/>
                  </a:lnTo>
                  <a:lnTo>
                    <a:pt x="68" y="14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4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15074F39-144A-A287-4AA3-0E728FDB637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599" y="701676"/>
              <a:ext cx="292100" cy="330201"/>
            </a:xfrm>
            <a:custGeom>
              <a:avLst/>
              <a:gdLst>
                <a:gd name="T0" fmla="*/ 160 w 184"/>
                <a:gd name="T1" fmla="*/ 18 h 208"/>
                <a:gd name="T2" fmla="*/ 132 w 184"/>
                <a:gd name="T3" fmla="*/ 4 h 208"/>
                <a:gd name="T4" fmla="*/ 94 w 184"/>
                <a:gd name="T5" fmla="*/ 0 h 208"/>
                <a:gd name="T6" fmla="*/ 64 w 184"/>
                <a:gd name="T7" fmla="*/ 2 h 208"/>
                <a:gd name="T8" fmla="*/ 40 w 184"/>
                <a:gd name="T9" fmla="*/ 8 h 208"/>
                <a:gd name="T10" fmla="*/ 0 w 184"/>
                <a:gd name="T11" fmla="*/ 26 h 208"/>
                <a:gd name="T12" fmla="*/ 24 w 184"/>
                <a:gd name="T13" fmla="*/ 70 h 208"/>
                <a:gd name="T14" fmla="*/ 36 w 184"/>
                <a:gd name="T15" fmla="*/ 62 h 208"/>
                <a:gd name="T16" fmla="*/ 52 w 184"/>
                <a:gd name="T17" fmla="*/ 54 h 208"/>
                <a:gd name="T18" fmla="*/ 68 w 184"/>
                <a:gd name="T19" fmla="*/ 50 h 208"/>
                <a:gd name="T20" fmla="*/ 84 w 184"/>
                <a:gd name="T21" fmla="*/ 48 h 208"/>
                <a:gd name="T22" fmla="*/ 110 w 184"/>
                <a:gd name="T23" fmla="*/ 52 h 208"/>
                <a:gd name="T24" fmla="*/ 116 w 184"/>
                <a:gd name="T25" fmla="*/ 56 h 208"/>
                <a:gd name="T26" fmla="*/ 122 w 184"/>
                <a:gd name="T27" fmla="*/ 66 h 208"/>
                <a:gd name="T28" fmla="*/ 124 w 184"/>
                <a:gd name="T29" fmla="*/ 78 h 208"/>
                <a:gd name="T30" fmla="*/ 118 w 184"/>
                <a:gd name="T31" fmla="*/ 96 h 208"/>
                <a:gd name="T32" fmla="*/ 112 w 184"/>
                <a:gd name="T33" fmla="*/ 104 h 208"/>
                <a:gd name="T34" fmla="*/ 102 w 184"/>
                <a:gd name="T35" fmla="*/ 110 h 208"/>
                <a:gd name="T36" fmla="*/ 84 w 184"/>
                <a:gd name="T37" fmla="*/ 124 h 208"/>
                <a:gd name="T38" fmla="*/ 66 w 184"/>
                <a:gd name="T39" fmla="*/ 142 h 208"/>
                <a:gd name="T40" fmla="*/ 58 w 184"/>
                <a:gd name="T41" fmla="*/ 154 h 208"/>
                <a:gd name="T42" fmla="*/ 54 w 184"/>
                <a:gd name="T43" fmla="*/ 168 h 208"/>
                <a:gd name="T44" fmla="*/ 52 w 184"/>
                <a:gd name="T45" fmla="*/ 208 h 208"/>
                <a:gd name="T46" fmla="*/ 102 w 184"/>
                <a:gd name="T47" fmla="*/ 208 h 208"/>
                <a:gd name="T48" fmla="*/ 108 w 184"/>
                <a:gd name="T49" fmla="*/ 180 h 208"/>
                <a:gd name="T50" fmla="*/ 114 w 184"/>
                <a:gd name="T51" fmla="*/ 168 h 208"/>
                <a:gd name="T52" fmla="*/ 124 w 184"/>
                <a:gd name="T53" fmla="*/ 160 h 208"/>
                <a:gd name="T54" fmla="*/ 144 w 184"/>
                <a:gd name="T55" fmla="*/ 146 h 208"/>
                <a:gd name="T56" fmla="*/ 162 w 184"/>
                <a:gd name="T57" fmla="*/ 130 h 208"/>
                <a:gd name="T58" fmla="*/ 172 w 184"/>
                <a:gd name="T59" fmla="*/ 120 h 208"/>
                <a:gd name="T60" fmla="*/ 178 w 184"/>
                <a:gd name="T61" fmla="*/ 106 h 208"/>
                <a:gd name="T62" fmla="*/ 184 w 184"/>
                <a:gd name="T63" fmla="*/ 70 h 208"/>
                <a:gd name="T64" fmla="*/ 182 w 184"/>
                <a:gd name="T65" fmla="*/ 54 h 208"/>
                <a:gd name="T66" fmla="*/ 170 w 184"/>
                <a:gd name="T67" fmla="*/ 30 h 208"/>
                <a:gd name="T68" fmla="*/ 160 w 184"/>
                <a:gd name="T69" fmla="*/ 1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208">
                  <a:moveTo>
                    <a:pt x="160" y="18"/>
                  </a:moveTo>
                  <a:lnTo>
                    <a:pt x="160" y="18"/>
                  </a:lnTo>
                  <a:lnTo>
                    <a:pt x="146" y="10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64" y="2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18" y="16"/>
                  </a:lnTo>
                  <a:lnTo>
                    <a:pt x="0" y="2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104" y="50"/>
                  </a:lnTo>
                  <a:lnTo>
                    <a:pt x="110" y="52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0" y="60"/>
                  </a:lnTo>
                  <a:lnTo>
                    <a:pt x="122" y="66"/>
                  </a:lnTo>
                  <a:lnTo>
                    <a:pt x="124" y="78"/>
                  </a:lnTo>
                  <a:lnTo>
                    <a:pt x="124" y="78"/>
                  </a:lnTo>
                  <a:lnTo>
                    <a:pt x="122" y="88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2" y="104"/>
                  </a:lnTo>
                  <a:lnTo>
                    <a:pt x="102" y="110"/>
                  </a:lnTo>
                  <a:lnTo>
                    <a:pt x="102" y="110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74" y="132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58" y="154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0" y="186"/>
                  </a:lnTo>
                  <a:lnTo>
                    <a:pt x="52" y="208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4" y="192"/>
                  </a:lnTo>
                  <a:lnTo>
                    <a:pt x="108" y="180"/>
                  </a:lnTo>
                  <a:lnTo>
                    <a:pt x="108" y="180"/>
                  </a:lnTo>
                  <a:lnTo>
                    <a:pt x="114" y="168"/>
                  </a:lnTo>
                  <a:lnTo>
                    <a:pt x="124" y="160"/>
                  </a:lnTo>
                  <a:lnTo>
                    <a:pt x="124" y="160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54" y="138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72" y="120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82" y="90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2" y="54"/>
                  </a:lnTo>
                  <a:lnTo>
                    <a:pt x="178" y="42"/>
                  </a:lnTo>
                  <a:lnTo>
                    <a:pt x="170" y="30"/>
                  </a:lnTo>
                  <a:lnTo>
                    <a:pt x="160" y="18"/>
                  </a:lnTo>
                  <a:lnTo>
                    <a:pt x="16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4450392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F8CCD7-AFD2-5BE7-E1CC-28A6B88E432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501" y="5697252"/>
            <a:ext cx="9001063" cy="457200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dirty="0"/>
              <a:t>Base: Adults ages 19–64 with private insurance for the past 12 months who were paying off health care bills or medical debt over time.</a:t>
            </a:r>
          </a:p>
          <a:p>
            <a:pPr>
              <a:spcAft>
                <a:spcPts val="200"/>
              </a:spcAft>
            </a:pPr>
            <a:r>
              <a:rPr lang="en-US" dirty="0"/>
              <a:t>Note: Respondents could select more than one option.</a:t>
            </a:r>
          </a:p>
          <a:p>
            <a:pPr>
              <a:spcAft>
                <a:spcPts val="200"/>
              </a:spcAft>
            </a:pPr>
            <a:r>
              <a:rPr lang="en-US" dirty="0"/>
              <a:t>Data: Commonwealth Fund 2025 Affordability Survey.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4C39D8-D2C8-95D4-894D-5C26C56F0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" y="27432"/>
            <a:ext cx="8988552" cy="758952"/>
          </a:xfrm>
        </p:spPr>
        <p:txBody>
          <a:bodyPr>
            <a:noAutofit/>
          </a:bodyPr>
          <a:lstStyle/>
          <a:p>
            <a:r>
              <a:rPr lang="en-US" sz="1800" dirty="0"/>
              <a:t>About three-quarters of people with medical debt were making payments to their health care provider; one-quarter said their bill was reported to a credit bureau.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FB33C7-453B-1DA9-19BE-68FAC4C9902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438" y="941832"/>
            <a:ext cx="8988552" cy="182880"/>
          </a:xfrm>
        </p:spPr>
        <p:txBody>
          <a:bodyPr>
            <a:noAutofit/>
          </a:bodyPr>
          <a:lstStyle/>
          <a:p>
            <a:r>
              <a:rPr lang="en-US" dirty="0"/>
              <a:t>Percentage of adults ages 19–64 with private insurance who were paying off medical bills or debt</a:t>
            </a:r>
          </a:p>
        </p:txBody>
      </p:sp>
      <p:graphicFrame>
        <p:nvGraphicFramePr>
          <p:cNvPr id="6" name="Chart Placeholder 7">
            <a:extLst>
              <a:ext uri="{FF2B5EF4-FFF2-40B4-BE49-F238E27FC236}">
                <a16:creationId xmlns:a16="http://schemas.microsoft.com/office/drawing/2014/main" id="{DA3DC9FC-E8D2-951F-0010-B456FF0A627D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3246516631"/>
              </p:ext>
            </p:extLst>
          </p:nvPr>
        </p:nvGraphicFramePr>
        <p:xfrm>
          <a:off x="73152" y="1940341"/>
          <a:ext cx="4132011" cy="3717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Placeholder 7">
            <a:extLst>
              <a:ext uri="{FF2B5EF4-FFF2-40B4-BE49-F238E27FC236}">
                <a16:creationId xmlns:a16="http://schemas.microsoft.com/office/drawing/2014/main" id="{8B4307A4-9A85-0894-5CB0-83E1D49245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2815625"/>
              </p:ext>
            </p:extLst>
          </p:nvPr>
        </p:nvGraphicFramePr>
        <p:xfrm>
          <a:off x="4938839" y="1923773"/>
          <a:ext cx="4133088" cy="37177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3458070-6CC5-A22D-8727-F552AAF92055}"/>
              </a:ext>
            </a:extLst>
          </p:cNvPr>
          <p:cNvSpPr txBox="1"/>
          <p:nvPr/>
        </p:nvSpPr>
        <p:spPr>
          <a:xfrm>
            <a:off x="46271" y="1281950"/>
            <a:ext cx="4206240" cy="457200"/>
          </a:xfrm>
          <a:prstGeom prst="roundRect">
            <a:avLst>
              <a:gd name="adj" fmla="val 9886"/>
            </a:avLst>
          </a:prstGeom>
          <a:solidFill>
            <a:schemeClr val="accent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square" lIns="548640" tIns="182880" rIns="91440" bIns="182880" anchor="ctr">
            <a:noAutofit/>
          </a:bodyPr>
          <a:lstStyle/>
          <a:p>
            <a:r>
              <a:rPr lang="en-US" sz="1200" dirty="0">
                <a:cs typeface="Times New Roman"/>
              </a:rPr>
              <a:t>Who are you making payments to for these </a:t>
            </a:r>
            <a:br>
              <a:rPr lang="en-US" sz="1200" dirty="0">
                <a:cs typeface="Times New Roman"/>
              </a:rPr>
            </a:br>
            <a:r>
              <a:rPr lang="en-US" sz="1200" dirty="0">
                <a:cs typeface="Times New Roman"/>
              </a:rPr>
              <a:t>medical bills or debt?</a:t>
            </a:r>
            <a:endParaRPr lang="en-US" sz="120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01E3F94C-C449-F82C-BD9C-72A0A46E2218}"/>
              </a:ext>
            </a:extLst>
          </p:cNvPr>
          <p:cNvGrpSpPr>
            <a:grpSpLocks noChangeAspect="1"/>
          </p:cNvGrpSpPr>
          <p:nvPr/>
        </p:nvGrpSpPr>
        <p:grpSpPr>
          <a:xfrm>
            <a:off x="172181" y="1371600"/>
            <a:ext cx="274320" cy="300771"/>
            <a:chOff x="1752600" y="533400"/>
            <a:chExt cx="787400" cy="965200"/>
          </a:xfrm>
          <a:solidFill>
            <a:schemeClr val="tx2">
              <a:alpha val="39888"/>
            </a:schemeClr>
          </a:solidFill>
        </p:grpSpPr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39EFC83E-BF22-84C6-8941-E37823CE3D2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2600" y="533400"/>
              <a:ext cx="787400" cy="965200"/>
            </a:xfrm>
            <a:custGeom>
              <a:avLst/>
              <a:gdLst>
                <a:gd name="T0" fmla="*/ 0 w 496"/>
                <a:gd name="T1" fmla="*/ 390 h 608"/>
                <a:gd name="T2" fmla="*/ 2 w 496"/>
                <a:gd name="T3" fmla="*/ 410 h 608"/>
                <a:gd name="T4" fmla="*/ 18 w 496"/>
                <a:gd name="T5" fmla="*/ 448 h 608"/>
                <a:gd name="T6" fmla="*/ 46 w 496"/>
                <a:gd name="T7" fmla="*/ 476 h 608"/>
                <a:gd name="T8" fmla="*/ 84 w 496"/>
                <a:gd name="T9" fmla="*/ 492 h 608"/>
                <a:gd name="T10" fmla="*/ 198 w 496"/>
                <a:gd name="T11" fmla="*/ 494 h 608"/>
                <a:gd name="T12" fmla="*/ 318 w 496"/>
                <a:gd name="T13" fmla="*/ 598 h 608"/>
                <a:gd name="T14" fmla="*/ 334 w 496"/>
                <a:gd name="T15" fmla="*/ 606 h 608"/>
                <a:gd name="T16" fmla="*/ 346 w 496"/>
                <a:gd name="T17" fmla="*/ 608 h 608"/>
                <a:gd name="T18" fmla="*/ 352 w 496"/>
                <a:gd name="T19" fmla="*/ 608 h 608"/>
                <a:gd name="T20" fmla="*/ 366 w 496"/>
                <a:gd name="T21" fmla="*/ 602 h 608"/>
                <a:gd name="T22" fmla="*/ 376 w 496"/>
                <a:gd name="T23" fmla="*/ 592 h 608"/>
                <a:gd name="T24" fmla="*/ 382 w 496"/>
                <a:gd name="T25" fmla="*/ 576 h 608"/>
                <a:gd name="T26" fmla="*/ 382 w 496"/>
                <a:gd name="T27" fmla="*/ 494 h 608"/>
                <a:gd name="T28" fmla="*/ 390 w 496"/>
                <a:gd name="T29" fmla="*/ 494 h 608"/>
                <a:gd name="T30" fmla="*/ 432 w 496"/>
                <a:gd name="T31" fmla="*/ 486 h 608"/>
                <a:gd name="T32" fmla="*/ 464 w 496"/>
                <a:gd name="T33" fmla="*/ 464 h 608"/>
                <a:gd name="T34" fmla="*/ 488 w 496"/>
                <a:gd name="T35" fmla="*/ 430 h 608"/>
                <a:gd name="T36" fmla="*/ 496 w 496"/>
                <a:gd name="T37" fmla="*/ 390 h 608"/>
                <a:gd name="T38" fmla="*/ 496 w 496"/>
                <a:gd name="T39" fmla="*/ 104 h 608"/>
                <a:gd name="T40" fmla="*/ 488 w 496"/>
                <a:gd name="T41" fmla="*/ 64 h 608"/>
                <a:gd name="T42" fmla="*/ 464 w 496"/>
                <a:gd name="T43" fmla="*/ 30 h 608"/>
                <a:gd name="T44" fmla="*/ 432 w 496"/>
                <a:gd name="T45" fmla="*/ 8 h 608"/>
                <a:gd name="T46" fmla="*/ 390 w 496"/>
                <a:gd name="T47" fmla="*/ 0 h 608"/>
                <a:gd name="T48" fmla="*/ 106 w 496"/>
                <a:gd name="T49" fmla="*/ 0 h 608"/>
                <a:gd name="T50" fmla="*/ 64 w 496"/>
                <a:gd name="T51" fmla="*/ 8 h 608"/>
                <a:gd name="T52" fmla="*/ 32 w 496"/>
                <a:gd name="T53" fmla="*/ 30 h 608"/>
                <a:gd name="T54" fmla="*/ 8 w 496"/>
                <a:gd name="T55" fmla="*/ 64 h 608"/>
                <a:gd name="T56" fmla="*/ 0 w 496"/>
                <a:gd name="T57" fmla="*/ 104 h 608"/>
                <a:gd name="T58" fmla="*/ 54 w 496"/>
                <a:gd name="T59" fmla="*/ 104 h 608"/>
                <a:gd name="T60" fmla="*/ 56 w 496"/>
                <a:gd name="T61" fmla="*/ 94 h 608"/>
                <a:gd name="T62" fmla="*/ 62 w 496"/>
                <a:gd name="T63" fmla="*/ 76 h 608"/>
                <a:gd name="T64" fmla="*/ 76 w 496"/>
                <a:gd name="T65" fmla="*/ 62 h 608"/>
                <a:gd name="T66" fmla="*/ 94 w 496"/>
                <a:gd name="T67" fmla="*/ 54 h 608"/>
                <a:gd name="T68" fmla="*/ 390 w 496"/>
                <a:gd name="T69" fmla="*/ 52 h 608"/>
                <a:gd name="T70" fmla="*/ 402 w 496"/>
                <a:gd name="T71" fmla="*/ 54 h 608"/>
                <a:gd name="T72" fmla="*/ 420 w 496"/>
                <a:gd name="T73" fmla="*/ 62 h 608"/>
                <a:gd name="T74" fmla="*/ 434 w 496"/>
                <a:gd name="T75" fmla="*/ 76 h 608"/>
                <a:gd name="T76" fmla="*/ 440 w 496"/>
                <a:gd name="T77" fmla="*/ 94 h 608"/>
                <a:gd name="T78" fmla="*/ 442 w 496"/>
                <a:gd name="T79" fmla="*/ 390 h 608"/>
                <a:gd name="T80" fmla="*/ 440 w 496"/>
                <a:gd name="T81" fmla="*/ 400 h 608"/>
                <a:gd name="T82" fmla="*/ 434 w 496"/>
                <a:gd name="T83" fmla="*/ 418 h 608"/>
                <a:gd name="T84" fmla="*/ 420 w 496"/>
                <a:gd name="T85" fmla="*/ 432 h 608"/>
                <a:gd name="T86" fmla="*/ 402 w 496"/>
                <a:gd name="T87" fmla="*/ 440 h 608"/>
                <a:gd name="T88" fmla="*/ 328 w 496"/>
                <a:gd name="T89" fmla="*/ 440 h 608"/>
                <a:gd name="T90" fmla="*/ 218 w 496"/>
                <a:gd name="T91" fmla="*/ 440 h 608"/>
                <a:gd name="T92" fmla="*/ 106 w 496"/>
                <a:gd name="T93" fmla="*/ 440 h 608"/>
                <a:gd name="T94" fmla="*/ 86 w 496"/>
                <a:gd name="T95" fmla="*/ 436 h 608"/>
                <a:gd name="T96" fmla="*/ 70 w 496"/>
                <a:gd name="T97" fmla="*/ 426 h 608"/>
                <a:gd name="T98" fmla="*/ 58 w 496"/>
                <a:gd name="T99" fmla="*/ 410 h 608"/>
                <a:gd name="T100" fmla="*/ 54 w 496"/>
                <a:gd name="T101" fmla="*/ 39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6" h="608">
                  <a:moveTo>
                    <a:pt x="0" y="104"/>
                  </a:moveTo>
                  <a:lnTo>
                    <a:pt x="0" y="390"/>
                  </a:lnTo>
                  <a:lnTo>
                    <a:pt x="0" y="390"/>
                  </a:lnTo>
                  <a:lnTo>
                    <a:pt x="2" y="410"/>
                  </a:lnTo>
                  <a:lnTo>
                    <a:pt x="8" y="430"/>
                  </a:lnTo>
                  <a:lnTo>
                    <a:pt x="18" y="448"/>
                  </a:lnTo>
                  <a:lnTo>
                    <a:pt x="32" y="464"/>
                  </a:lnTo>
                  <a:lnTo>
                    <a:pt x="46" y="476"/>
                  </a:lnTo>
                  <a:lnTo>
                    <a:pt x="64" y="486"/>
                  </a:lnTo>
                  <a:lnTo>
                    <a:pt x="84" y="492"/>
                  </a:lnTo>
                  <a:lnTo>
                    <a:pt x="106" y="494"/>
                  </a:lnTo>
                  <a:lnTo>
                    <a:pt x="198" y="494"/>
                  </a:lnTo>
                  <a:lnTo>
                    <a:pt x="318" y="598"/>
                  </a:lnTo>
                  <a:lnTo>
                    <a:pt x="318" y="598"/>
                  </a:lnTo>
                  <a:lnTo>
                    <a:pt x="326" y="602"/>
                  </a:lnTo>
                  <a:lnTo>
                    <a:pt x="334" y="606"/>
                  </a:lnTo>
                  <a:lnTo>
                    <a:pt x="340" y="608"/>
                  </a:lnTo>
                  <a:lnTo>
                    <a:pt x="346" y="608"/>
                  </a:lnTo>
                  <a:lnTo>
                    <a:pt x="346" y="608"/>
                  </a:lnTo>
                  <a:lnTo>
                    <a:pt x="352" y="608"/>
                  </a:lnTo>
                  <a:lnTo>
                    <a:pt x="360" y="606"/>
                  </a:lnTo>
                  <a:lnTo>
                    <a:pt x="366" y="602"/>
                  </a:lnTo>
                  <a:lnTo>
                    <a:pt x="372" y="598"/>
                  </a:lnTo>
                  <a:lnTo>
                    <a:pt x="376" y="592"/>
                  </a:lnTo>
                  <a:lnTo>
                    <a:pt x="380" y="586"/>
                  </a:lnTo>
                  <a:lnTo>
                    <a:pt x="382" y="576"/>
                  </a:lnTo>
                  <a:lnTo>
                    <a:pt x="382" y="568"/>
                  </a:lnTo>
                  <a:lnTo>
                    <a:pt x="382" y="494"/>
                  </a:lnTo>
                  <a:lnTo>
                    <a:pt x="390" y="494"/>
                  </a:lnTo>
                  <a:lnTo>
                    <a:pt x="390" y="494"/>
                  </a:lnTo>
                  <a:lnTo>
                    <a:pt x="412" y="492"/>
                  </a:lnTo>
                  <a:lnTo>
                    <a:pt x="432" y="486"/>
                  </a:lnTo>
                  <a:lnTo>
                    <a:pt x="450" y="476"/>
                  </a:lnTo>
                  <a:lnTo>
                    <a:pt x="464" y="464"/>
                  </a:lnTo>
                  <a:lnTo>
                    <a:pt x="478" y="448"/>
                  </a:lnTo>
                  <a:lnTo>
                    <a:pt x="488" y="430"/>
                  </a:lnTo>
                  <a:lnTo>
                    <a:pt x="494" y="410"/>
                  </a:lnTo>
                  <a:lnTo>
                    <a:pt x="496" y="390"/>
                  </a:lnTo>
                  <a:lnTo>
                    <a:pt x="496" y="104"/>
                  </a:lnTo>
                  <a:lnTo>
                    <a:pt x="496" y="104"/>
                  </a:lnTo>
                  <a:lnTo>
                    <a:pt x="494" y="82"/>
                  </a:lnTo>
                  <a:lnTo>
                    <a:pt x="488" y="64"/>
                  </a:lnTo>
                  <a:lnTo>
                    <a:pt x="478" y="46"/>
                  </a:lnTo>
                  <a:lnTo>
                    <a:pt x="464" y="30"/>
                  </a:lnTo>
                  <a:lnTo>
                    <a:pt x="450" y="18"/>
                  </a:lnTo>
                  <a:lnTo>
                    <a:pt x="432" y="8"/>
                  </a:lnTo>
                  <a:lnTo>
                    <a:pt x="412" y="2"/>
                  </a:lnTo>
                  <a:lnTo>
                    <a:pt x="390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4" y="2"/>
                  </a:lnTo>
                  <a:lnTo>
                    <a:pt x="64" y="8"/>
                  </a:lnTo>
                  <a:lnTo>
                    <a:pt x="46" y="18"/>
                  </a:lnTo>
                  <a:lnTo>
                    <a:pt x="32" y="30"/>
                  </a:lnTo>
                  <a:lnTo>
                    <a:pt x="18" y="46"/>
                  </a:lnTo>
                  <a:lnTo>
                    <a:pt x="8" y="64"/>
                  </a:lnTo>
                  <a:lnTo>
                    <a:pt x="2" y="82"/>
                  </a:lnTo>
                  <a:lnTo>
                    <a:pt x="0" y="104"/>
                  </a:lnTo>
                  <a:lnTo>
                    <a:pt x="0" y="104"/>
                  </a:lnTo>
                  <a:close/>
                  <a:moveTo>
                    <a:pt x="54" y="104"/>
                  </a:moveTo>
                  <a:lnTo>
                    <a:pt x="54" y="104"/>
                  </a:lnTo>
                  <a:lnTo>
                    <a:pt x="56" y="94"/>
                  </a:lnTo>
                  <a:lnTo>
                    <a:pt x="58" y="84"/>
                  </a:lnTo>
                  <a:lnTo>
                    <a:pt x="62" y="76"/>
                  </a:lnTo>
                  <a:lnTo>
                    <a:pt x="70" y="68"/>
                  </a:lnTo>
                  <a:lnTo>
                    <a:pt x="76" y="62"/>
                  </a:lnTo>
                  <a:lnTo>
                    <a:pt x="86" y="56"/>
                  </a:lnTo>
                  <a:lnTo>
                    <a:pt x="94" y="54"/>
                  </a:lnTo>
                  <a:lnTo>
                    <a:pt x="106" y="52"/>
                  </a:lnTo>
                  <a:lnTo>
                    <a:pt x="390" y="52"/>
                  </a:lnTo>
                  <a:lnTo>
                    <a:pt x="390" y="52"/>
                  </a:lnTo>
                  <a:lnTo>
                    <a:pt x="402" y="54"/>
                  </a:lnTo>
                  <a:lnTo>
                    <a:pt x="410" y="56"/>
                  </a:lnTo>
                  <a:lnTo>
                    <a:pt x="420" y="62"/>
                  </a:lnTo>
                  <a:lnTo>
                    <a:pt x="426" y="68"/>
                  </a:lnTo>
                  <a:lnTo>
                    <a:pt x="434" y="76"/>
                  </a:lnTo>
                  <a:lnTo>
                    <a:pt x="438" y="84"/>
                  </a:lnTo>
                  <a:lnTo>
                    <a:pt x="440" y="94"/>
                  </a:lnTo>
                  <a:lnTo>
                    <a:pt x="442" y="104"/>
                  </a:lnTo>
                  <a:lnTo>
                    <a:pt x="442" y="390"/>
                  </a:lnTo>
                  <a:lnTo>
                    <a:pt x="442" y="390"/>
                  </a:lnTo>
                  <a:lnTo>
                    <a:pt x="440" y="400"/>
                  </a:lnTo>
                  <a:lnTo>
                    <a:pt x="438" y="410"/>
                  </a:lnTo>
                  <a:lnTo>
                    <a:pt x="434" y="418"/>
                  </a:lnTo>
                  <a:lnTo>
                    <a:pt x="426" y="426"/>
                  </a:lnTo>
                  <a:lnTo>
                    <a:pt x="420" y="432"/>
                  </a:lnTo>
                  <a:lnTo>
                    <a:pt x="410" y="436"/>
                  </a:lnTo>
                  <a:lnTo>
                    <a:pt x="402" y="440"/>
                  </a:lnTo>
                  <a:lnTo>
                    <a:pt x="390" y="440"/>
                  </a:lnTo>
                  <a:lnTo>
                    <a:pt x="328" y="440"/>
                  </a:lnTo>
                  <a:lnTo>
                    <a:pt x="328" y="536"/>
                  </a:lnTo>
                  <a:lnTo>
                    <a:pt x="218" y="440"/>
                  </a:lnTo>
                  <a:lnTo>
                    <a:pt x="106" y="440"/>
                  </a:lnTo>
                  <a:lnTo>
                    <a:pt x="106" y="440"/>
                  </a:lnTo>
                  <a:lnTo>
                    <a:pt x="94" y="440"/>
                  </a:lnTo>
                  <a:lnTo>
                    <a:pt x="86" y="436"/>
                  </a:lnTo>
                  <a:lnTo>
                    <a:pt x="76" y="432"/>
                  </a:lnTo>
                  <a:lnTo>
                    <a:pt x="70" y="426"/>
                  </a:lnTo>
                  <a:lnTo>
                    <a:pt x="62" y="418"/>
                  </a:lnTo>
                  <a:lnTo>
                    <a:pt x="58" y="410"/>
                  </a:lnTo>
                  <a:lnTo>
                    <a:pt x="56" y="400"/>
                  </a:lnTo>
                  <a:lnTo>
                    <a:pt x="54" y="390"/>
                  </a:lnTo>
                  <a:lnTo>
                    <a:pt x="54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6">
              <a:extLst>
                <a:ext uri="{FF2B5EF4-FFF2-40B4-BE49-F238E27FC236}">
                  <a16:creationId xmlns:a16="http://schemas.microsoft.com/office/drawing/2014/main" id="{D765EBDE-2ED7-50F0-C08A-5A1669709C8E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275" y="1073150"/>
              <a:ext cx="117475" cy="104775"/>
            </a:xfrm>
            <a:custGeom>
              <a:avLst/>
              <a:gdLst>
                <a:gd name="T0" fmla="*/ 36 w 74"/>
                <a:gd name="T1" fmla="*/ 0 h 66"/>
                <a:gd name="T2" fmla="*/ 36 w 74"/>
                <a:gd name="T3" fmla="*/ 0 h 66"/>
                <a:gd name="T4" fmla="*/ 22 w 74"/>
                <a:gd name="T5" fmla="*/ 4 h 66"/>
                <a:gd name="T6" fmla="*/ 16 w 74"/>
                <a:gd name="T7" fmla="*/ 6 h 66"/>
                <a:gd name="T8" fmla="*/ 10 w 74"/>
                <a:gd name="T9" fmla="*/ 10 h 66"/>
                <a:gd name="T10" fmla="*/ 10 w 74"/>
                <a:gd name="T11" fmla="*/ 10 h 66"/>
                <a:gd name="T12" fmla="*/ 6 w 74"/>
                <a:gd name="T13" fmla="*/ 14 h 66"/>
                <a:gd name="T14" fmla="*/ 4 w 74"/>
                <a:gd name="T15" fmla="*/ 20 h 66"/>
                <a:gd name="T16" fmla="*/ 2 w 74"/>
                <a:gd name="T17" fmla="*/ 26 h 66"/>
                <a:gd name="T18" fmla="*/ 0 w 74"/>
                <a:gd name="T19" fmla="*/ 34 h 66"/>
                <a:gd name="T20" fmla="*/ 0 w 74"/>
                <a:gd name="T21" fmla="*/ 34 h 66"/>
                <a:gd name="T22" fmla="*/ 2 w 74"/>
                <a:gd name="T23" fmla="*/ 40 h 66"/>
                <a:gd name="T24" fmla="*/ 4 w 74"/>
                <a:gd name="T25" fmla="*/ 46 h 66"/>
                <a:gd name="T26" fmla="*/ 6 w 74"/>
                <a:gd name="T27" fmla="*/ 52 h 66"/>
                <a:gd name="T28" fmla="*/ 10 w 74"/>
                <a:gd name="T29" fmla="*/ 58 h 66"/>
                <a:gd name="T30" fmla="*/ 10 w 74"/>
                <a:gd name="T31" fmla="*/ 58 h 66"/>
                <a:gd name="T32" fmla="*/ 16 w 74"/>
                <a:gd name="T33" fmla="*/ 62 h 66"/>
                <a:gd name="T34" fmla="*/ 22 w 74"/>
                <a:gd name="T35" fmla="*/ 64 h 66"/>
                <a:gd name="T36" fmla="*/ 28 w 74"/>
                <a:gd name="T37" fmla="*/ 66 h 66"/>
                <a:gd name="T38" fmla="*/ 36 w 74"/>
                <a:gd name="T39" fmla="*/ 66 h 66"/>
                <a:gd name="T40" fmla="*/ 36 w 74"/>
                <a:gd name="T41" fmla="*/ 66 h 66"/>
                <a:gd name="T42" fmla="*/ 44 w 74"/>
                <a:gd name="T43" fmla="*/ 66 h 66"/>
                <a:gd name="T44" fmla="*/ 52 w 74"/>
                <a:gd name="T45" fmla="*/ 64 h 66"/>
                <a:gd name="T46" fmla="*/ 58 w 74"/>
                <a:gd name="T47" fmla="*/ 62 h 66"/>
                <a:gd name="T48" fmla="*/ 64 w 74"/>
                <a:gd name="T49" fmla="*/ 58 h 66"/>
                <a:gd name="T50" fmla="*/ 64 w 74"/>
                <a:gd name="T51" fmla="*/ 58 h 66"/>
                <a:gd name="T52" fmla="*/ 68 w 74"/>
                <a:gd name="T53" fmla="*/ 52 h 66"/>
                <a:gd name="T54" fmla="*/ 70 w 74"/>
                <a:gd name="T55" fmla="*/ 46 h 66"/>
                <a:gd name="T56" fmla="*/ 72 w 74"/>
                <a:gd name="T57" fmla="*/ 40 h 66"/>
                <a:gd name="T58" fmla="*/ 74 w 74"/>
                <a:gd name="T59" fmla="*/ 34 h 66"/>
                <a:gd name="T60" fmla="*/ 74 w 74"/>
                <a:gd name="T61" fmla="*/ 34 h 66"/>
                <a:gd name="T62" fmla="*/ 72 w 74"/>
                <a:gd name="T63" fmla="*/ 26 h 66"/>
                <a:gd name="T64" fmla="*/ 70 w 74"/>
                <a:gd name="T65" fmla="*/ 20 h 66"/>
                <a:gd name="T66" fmla="*/ 68 w 74"/>
                <a:gd name="T67" fmla="*/ 14 h 66"/>
                <a:gd name="T68" fmla="*/ 64 w 74"/>
                <a:gd name="T69" fmla="*/ 10 h 66"/>
                <a:gd name="T70" fmla="*/ 64 w 74"/>
                <a:gd name="T71" fmla="*/ 10 h 66"/>
                <a:gd name="T72" fmla="*/ 58 w 74"/>
                <a:gd name="T73" fmla="*/ 6 h 66"/>
                <a:gd name="T74" fmla="*/ 52 w 74"/>
                <a:gd name="T75" fmla="*/ 4 h 66"/>
                <a:gd name="T76" fmla="*/ 36 w 74"/>
                <a:gd name="T77" fmla="*/ 0 h 66"/>
                <a:gd name="T78" fmla="*/ 36 w 74"/>
                <a:gd name="T7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66">
                  <a:moveTo>
                    <a:pt x="36" y="0"/>
                  </a:moveTo>
                  <a:lnTo>
                    <a:pt x="36" y="0"/>
                  </a:lnTo>
                  <a:lnTo>
                    <a:pt x="22" y="4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6" y="52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16" y="62"/>
                  </a:lnTo>
                  <a:lnTo>
                    <a:pt x="22" y="64"/>
                  </a:lnTo>
                  <a:lnTo>
                    <a:pt x="28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44" y="66"/>
                  </a:lnTo>
                  <a:lnTo>
                    <a:pt x="52" y="64"/>
                  </a:lnTo>
                  <a:lnTo>
                    <a:pt x="58" y="62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8" y="52"/>
                  </a:lnTo>
                  <a:lnTo>
                    <a:pt x="70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2" y="26"/>
                  </a:lnTo>
                  <a:lnTo>
                    <a:pt x="70" y="20"/>
                  </a:lnTo>
                  <a:lnTo>
                    <a:pt x="68" y="14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4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7B1670FB-6FB2-775A-A992-3E51FE53A1E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599" y="701676"/>
              <a:ext cx="292100" cy="330201"/>
            </a:xfrm>
            <a:custGeom>
              <a:avLst/>
              <a:gdLst>
                <a:gd name="T0" fmla="*/ 160 w 184"/>
                <a:gd name="T1" fmla="*/ 18 h 208"/>
                <a:gd name="T2" fmla="*/ 132 w 184"/>
                <a:gd name="T3" fmla="*/ 4 h 208"/>
                <a:gd name="T4" fmla="*/ 94 w 184"/>
                <a:gd name="T5" fmla="*/ 0 h 208"/>
                <a:gd name="T6" fmla="*/ 64 w 184"/>
                <a:gd name="T7" fmla="*/ 2 h 208"/>
                <a:gd name="T8" fmla="*/ 40 w 184"/>
                <a:gd name="T9" fmla="*/ 8 h 208"/>
                <a:gd name="T10" fmla="*/ 0 w 184"/>
                <a:gd name="T11" fmla="*/ 26 h 208"/>
                <a:gd name="T12" fmla="*/ 24 w 184"/>
                <a:gd name="T13" fmla="*/ 70 h 208"/>
                <a:gd name="T14" fmla="*/ 36 w 184"/>
                <a:gd name="T15" fmla="*/ 62 h 208"/>
                <a:gd name="T16" fmla="*/ 52 w 184"/>
                <a:gd name="T17" fmla="*/ 54 h 208"/>
                <a:gd name="T18" fmla="*/ 68 w 184"/>
                <a:gd name="T19" fmla="*/ 50 h 208"/>
                <a:gd name="T20" fmla="*/ 84 w 184"/>
                <a:gd name="T21" fmla="*/ 48 h 208"/>
                <a:gd name="T22" fmla="*/ 110 w 184"/>
                <a:gd name="T23" fmla="*/ 52 h 208"/>
                <a:gd name="T24" fmla="*/ 116 w 184"/>
                <a:gd name="T25" fmla="*/ 56 h 208"/>
                <a:gd name="T26" fmla="*/ 122 w 184"/>
                <a:gd name="T27" fmla="*/ 66 h 208"/>
                <a:gd name="T28" fmla="*/ 124 w 184"/>
                <a:gd name="T29" fmla="*/ 78 h 208"/>
                <a:gd name="T30" fmla="*/ 118 w 184"/>
                <a:gd name="T31" fmla="*/ 96 h 208"/>
                <a:gd name="T32" fmla="*/ 112 w 184"/>
                <a:gd name="T33" fmla="*/ 104 h 208"/>
                <a:gd name="T34" fmla="*/ 102 w 184"/>
                <a:gd name="T35" fmla="*/ 110 h 208"/>
                <a:gd name="T36" fmla="*/ 84 w 184"/>
                <a:gd name="T37" fmla="*/ 124 h 208"/>
                <a:gd name="T38" fmla="*/ 66 w 184"/>
                <a:gd name="T39" fmla="*/ 142 h 208"/>
                <a:gd name="T40" fmla="*/ 58 w 184"/>
                <a:gd name="T41" fmla="*/ 154 h 208"/>
                <a:gd name="T42" fmla="*/ 54 w 184"/>
                <a:gd name="T43" fmla="*/ 168 h 208"/>
                <a:gd name="T44" fmla="*/ 52 w 184"/>
                <a:gd name="T45" fmla="*/ 208 h 208"/>
                <a:gd name="T46" fmla="*/ 102 w 184"/>
                <a:gd name="T47" fmla="*/ 208 h 208"/>
                <a:gd name="T48" fmla="*/ 108 w 184"/>
                <a:gd name="T49" fmla="*/ 180 h 208"/>
                <a:gd name="T50" fmla="*/ 114 w 184"/>
                <a:gd name="T51" fmla="*/ 168 h 208"/>
                <a:gd name="T52" fmla="*/ 124 w 184"/>
                <a:gd name="T53" fmla="*/ 160 h 208"/>
                <a:gd name="T54" fmla="*/ 144 w 184"/>
                <a:gd name="T55" fmla="*/ 146 h 208"/>
                <a:gd name="T56" fmla="*/ 162 w 184"/>
                <a:gd name="T57" fmla="*/ 130 h 208"/>
                <a:gd name="T58" fmla="*/ 172 w 184"/>
                <a:gd name="T59" fmla="*/ 120 h 208"/>
                <a:gd name="T60" fmla="*/ 178 w 184"/>
                <a:gd name="T61" fmla="*/ 106 h 208"/>
                <a:gd name="T62" fmla="*/ 184 w 184"/>
                <a:gd name="T63" fmla="*/ 70 h 208"/>
                <a:gd name="T64" fmla="*/ 182 w 184"/>
                <a:gd name="T65" fmla="*/ 54 h 208"/>
                <a:gd name="T66" fmla="*/ 170 w 184"/>
                <a:gd name="T67" fmla="*/ 30 h 208"/>
                <a:gd name="T68" fmla="*/ 160 w 184"/>
                <a:gd name="T69" fmla="*/ 1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208">
                  <a:moveTo>
                    <a:pt x="160" y="18"/>
                  </a:moveTo>
                  <a:lnTo>
                    <a:pt x="160" y="18"/>
                  </a:lnTo>
                  <a:lnTo>
                    <a:pt x="146" y="10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64" y="2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18" y="16"/>
                  </a:lnTo>
                  <a:lnTo>
                    <a:pt x="0" y="2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104" y="50"/>
                  </a:lnTo>
                  <a:lnTo>
                    <a:pt x="110" y="52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0" y="60"/>
                  </a:lnTo>
                  <a:lnTo>
                    <a:pt x="122" y="66"/>
                  </a:lnTo>
                  <a:lnTo>
                    <a:pt x="124" y="78"/>
                  </a:lnTo>
                  <a:lnTo>
                    <a:pt x="124" y="78"/>
                  </a:lnTo>
                  <a:lnTo>
                    <a:pt x="122" y="88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2" y="104"/>
                  </a:lnTo>
                  <a:lnTo>
                    <a:pt x="102" y="110"/>
                  </a:lnTo>
                  <a:lnTo>
                    <a:pt x="102" y="110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74" y="132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58" y="154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0" y="186"/>
                  </a:lnTo>
                  <a:lnTo>
                    <a:pt x="52" y="208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4" y="192"/>
                  </a:lnTo>
                  <a:lnTo>
                    <a:pt x="108" y="180"/>
                  </a:lnTo>
                  <a:lnTo>
                    <a:pt x="108" y="180"/>
                  </a:lnTo>
                  <a:lnTo>
                    <a:pt x="114" y="168"/>
                  </a:lnTo>
                  <a:lnTo>
                    <a:pt x="124" y="160"/>
                  </a:lnTo>
                  <a:lnTo>
                    <a:pt x="124" y="160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54" y="138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72" y="120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82" y="90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2" y="54"/>
                  </a:lnTo>
                  <a:lnTo>
                    <a:pt x="178" y="42"/>
                  </a:lnTo>
                  <a:lnTo>
                    <a:pt x="170" y="30"/>
                  </a:lnTo>
                  <a:lnTo>
                    <a:pt x="160" y="18"/>
                  </a:lnTo>
                  <a:lnTo>
                    <a:pt x="16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F115E8C-8152-F2B7-6E34-7230969930C0}"/>
              </a:ext>
            </a:extLst>
          </p:cNvPr>
          <p:cNvSpPr txBox="1"/>
          <p:nvPr/>
        </p:nvSpPr>
        <p:spPr>
          <a:xfrm>
            <a:off x="4873993" y="1281950"/>
            <a:ext cx="4206240" cy="457200"/>
          </a:xfrm>
          <a:prstGeom prst="roundRect">
            <a:avLst>
              <a:gd name="adj" fmla="val 9886"/>
            </a:avLst>
          </a:prstGeom>
          <a:solidFill>
            <a:schemeClr val="accent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square" lIns="548640" tIns="182880" rIns="91440" bIns="182880" anchor="ctr">
            <a:noAutofit/>
          </a:bodyPr>
          <a:lstStyle/>
          <a:p>
            <a:r>
              <a:rPr lang="en-US" sz="1200" dirty="0">
                <a:cs typeface="Times New Roman"/>
              </a:rPr>
              <a:t>Have you or those you owe money to for your medical bills done any of the following?</a:t>
            </a:r>
            <a:endParaRPr lang="en-US" sz="1200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E7F5B6B-356A-857A-7F2F-5E07865E980A}"/>
              </a:ext>
            </a:extLst>
          </p:cNvPr>
          <p:cNvGrpSpPr>
            <a:grpSpLocks noChangeAspect="1"/>
          </p:cNvGrpSpPr>
          <p:nvPr/>
        </p:nvGrpSpPr>
        <p:grpSpPr>
          <a:xfrm>
            <a:off x="4999903" y="1371600"/>
            <a:ext cx="274320" cy="300771"/>
            <a:chOff x="1752600" y="533400"/>
            <a:chExt cx="787400" cy="965200"/>
          </a:xfrm>
          <a:solidFill>
            <a:schemeClr val="tx2">
              <a:alpha val="39888"/>
            </a:schemeClr>
          </a:solidFill>
        </p:grpSpPr>
        <p:sp>
          <p:nvSpPr>
            <p:cNvPr id="24" name="Freeform 5">
              <a:extLst>
                <a:ext uri="{FF2B5EF4-FFF2-40B4-BE49-F238E27FC236}">
                  <a16:creationId xmlns:a16="http://schemas.microsoft.com/office/drawing/2014/main" id="{8BEE5EAA-DE65-6425-B1E0-B3246CAF533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2600" y="533400"/>
              <a:ext cx="787400" cy="965200"/>
            </a:xfrm>
            <a:custGeom>
              <a:avLst/>
              <a:gdLst>
                <a:gd name="T0" fmla="*/ 0 w 496"/>
                <a:gd name="T1" fmla="*/ 390 h 608"/>
                <a:gd name="T2" fmla="*/ 2 w 496"/>
                <a:gd name="T3" fmla="*/ 410 h 608"/>
                <a:gd name="T4" fmla="*/ 18 w 496"/>
                <a:gd name="T5" fmla="*/ 448 h 608"/>
                <a:gd name="T6" fmla="*/ 46 w 496"/>
                <a:gd name="T7" fmla="*/ 476 h 608"/>
                <a:gd name="T8" fmla="*/ 84 w 496"/>
                <a:gd name="T9" fmla="*/ 492 h 608"/>
                <a:gd name="T10" fmla="*/ 198 w 496"/>
                <a:gd name="T11" fmla="*/ 494 h 608"/>
                <a:gd name="T12" fmla="*/ 318 w 496"/>
                <a:gd name="T13" fmla="*/ 598 h 608"/>
                <a:gd name="T14" fmla="*/ 334 w 496"/>
                <a:gd name="T15" fmla="*/ 606 h 608"/>
                <a:gd name="T16" fmla="*/ 346 w 496"/>
                <a:gd name="T17" fmla="*/ 608 h 608"/>
                <a:gd name="T18" fmla="*/ 352 w 496"/>
                <a:gd name="T19" fmla="*/ 608 h 608"/>
                <a:gd name="T20" fmla="*/ 366 w 496"/>
                <a:gd name="T21" fmla="*/ 602 h 608"/>
                <a:gd name="T22" fmla="*/ 376 w 496"/>
                <a:gd name="T23" fmla="*/ 592 h 608"/>
                <a:gd name="T24" fmla="*/ 382 w 496"/>
                <a:gd name="T25" fmla="*/ 576 h 608"/>
                <a:gd name="T26" fmla="*/ 382 w 496"/>
                <a:gd name="T27" fmla="*/ 494 h 608"/>
                <a:gd name="T28" fmla="*/ 390 w 496"/>
                <a:gd name="T29" fmla="*/ 494 h 608"/>
                <a:gd name="T30" fmla="*/ 432 w 496"/>
                <a:gd name="T31" fmla="*/ 486 h 608"/>
                <a:gd name="T32" fmla="*/ 464 w 496"/>
                <a:gd name="T33" fmla="*/ 464 h 608"/>
                <a:gd name="T34" fmla="*/ 488 w 496"/>
                <a:gd name="T35" fmla="*/ 430 h 608"/>
                <a:gd name="T36" fmla="*/ 496 w 496"/>
                <a:gd name="T37" fmla="*/ 390 h 608"/>
                <a:gd name="T38" fmla="*/ 496 w 496"/>
                <a:gd name="T39" fmla="*/ 104 h 608"/>
                <a:gd name="T40" fmla="*/ 488 w 496"/>
                <a:gd name="T41" fmla="*/ 64 h 608"/>
                <a:gd name="T42" fmla="*/ 464 w 496"/>
                <a:gd name="T43" fmla="*/ 30 h 608"/>
                <a:gd name="T44" fmla="*/ 432 w 496"/>
                <a:gd name="T45" fmla="*/ 8 h 608"/>
                <a:gd name="T46" fmla="*/ 390 w 496"/>
                <a:gd name="T47" fmla="*/ 0 h 608"/>
                <a:gd name="T48" fmla="*/ 106 w 496"/>
                <a:gd name="T49" fmla="*/ 0 h 608"/>
                <a:gd name="T50" fmla="*/ 64 w 496"/>
                <a:gd name="T51" fmla="*/ 8 h 608"/>
                <a:gd name="T52" fmla="*/ 32 w 496"/>
                <a:gd name="T53" fmla="*/ 30 h 608"/>
                <a:gd name="T54" fmla="*/ 8 w 496"/>
                <a:gd name="T55" fmla="*/ 64 h 608"/>
                <a:gd name="T56" fmla="*/ 0 w 496"/>
                <a:gd name="T57" fmla="*/ 104 h 608"/>
                <a:gd name="T58" fmla="*/ 54 w 496"/>
                <a:gd name="T59" fmla="*/ 104 h 608"/>
                <a:gd name="T60" fmla="*/ 56 w 496"/>
                <a:gd name="T61" fmla="*/ 94 h 608"/>
                <a:gd name="T62" fmla="*/ 62 w 496"/>
                <a:gd name="T63" fmla="*/ 76 h 608"/>
                <a:gd name="T64" fmla="*/ 76 w 496"/>
                <a:gd name="T65" fmla="*/ 62 h 608"/>
                <a:gd name="T66" fmla="*/ 94 w 496"/>
                <a:gd name="T67" fmla="*/ 54 h 608"/>
                <a:gd name="T68" fmla="*/ 390 w 496"/>
                <a:gd name="T69" fmla="*/ 52 h 608"/>
                <a:gd name="T70" fmla="*/ 402 w 496"/>
                <a:gd name="T71" fmla="*/ 54 h 608"/>
                <a:gd name="T72" fmla="*/ 420 w 496"/>
                <a:gd name="T73" fmla="*/ 62 h 608"/>
                <a:gd name="T74" fmla="*/ 434 w 496"/>
                <a:gd name="T75" fmla="*/ 76 h 608"/>
                <a:gd name="T76" fmla="*/ 440 w 496"/>
                <a:gd name="T77" fmla="*/ 94 h 608"/>
                <a:gd name="T78" fmla="*/ 442 w 496"/>
                <a:gd name="T79" fmla="*/ 390 h 608"/>
                <a:gd name="T80" fmla="*/ 440 w 496"/>
                <a:gd name="T81" fmla="*/ 400 h 608"/>
                <a:gd name="T82" fmla="*/ 434 w 496"/>
                <a:gd name="T83" fmla="*/ 418 h 608"/>
                <a:gd name="T84" fmla="*/ 420 w 496"/>
                <a:gd name="T85" fmla="*/ 432 h 608"/>
                <a:gd name="T86" fmla="*/ 402 w 496"/>
                <a:gd name="T87" fmla="*/ 440 h 608"/>
                <a:gd name="T88" fmla="*/ 328 w 496"/>
                <a:gd name="T89" fmla="*/ 440 h 608"/>
                <a:gd name="T90" fmla="*/ 218 w 496"/>
                <a:gd name="T91" fmla="*/ 440 h 608"/>
                <a:gd name="T92" fmla="*/ 106 w 496"/>
                <a:gd name="T93" fmla="*/ 440 h 608"/>
                <a:gd name="T94" fmla="*/ 86 w 496"/>
                <a:gd name="T95" fmla="*/ 436 h 608"/>
                <a:gd name="T96" fmla="*/ 70 w 496"/>
                <a:gd name="T97" fmla="*/ 426 h 608"/>
                <a:gd name="T98" fmla="*/ 58 w 496"/>
                <a:gd name="T99" fmla="*/ 410 h 608"/>
                <a:gd name="T100" fmla="*/ 54 w 496"/>
                <a:gd name="T101" fmla="*/ 39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6" h="608">
                  <a:moveTo>
                    <a:pt x="0" y="104"/>
                  </a:moveTo>
                  <a:lnTo>
                    <a:pt x="0" y="390"/>
                  </a:lnTo>
                  <a:lnTo>
                    <a:pt x="0" y="390"/>
                  </a:lnTo>
                  <a:lnTo>
                    <a:pt x="2" y="410"/>
                  </a:lnTo>
                  <a:lnTo>
                    <a:pt x="8" y="430"/>
                  </a:lnTo>
                  <a:lnTo>
                    <a:pt x="18" y="448"/>
                  </a:lnTo>
                  <a:lnTo>
                    <a:pt x="32" y="464"/>
                  </a:lnTo>
                  <a:lnTo>
                    <a:pt x="46" y="476"/>
                  </a:lnTo>
                  <a:lnTo>
                    <a:pt x="64" y="486"/>
                  </a:lnTo>
                  <a:lnTo>
                    <a:pt x="84" y="492"/>
                  </a:lnTo>
                  <a:lnTo>
                    <a:pt x="106" y="494"/>
                  </a:lnTo>
                  <a:lnTo>
                    <a:pt x="198" y="494"/>
                  </a:lnTo>
                  <a:lnTo>
                    <a:pt x="318" y="598"/>
                  </a:lnTo>
                  <a:lnTo>
                    <a:pt x="318" y="598"/>
                  </a:lnTo>
                  <a:lnTo>
                    <a:pt x="326" y="602"/>
                  </a:lnTo>
                  <a:lnTo>
                    <a:pt x="334" y="606"/>
                  </a:lnTo>
                  <a:lnTo>
                    <a:pt x="340" y="608"/>
                  </a:lnTo>
                  <a:lnTo>
                    <a:pt x="346" y="608"/>
                  </a:lnTo>
                  <a:lnTo>
                    <a:pt x="346" y="608"/>
                  </a:lnTo>
                  <a:lnTo>
                    <a:pt x="352" y="608"/>
                  </a:lnTo>
                  <a:lnTo>
                    <a:pt x="360" y="606"/>
                  </a:lnTo>
                  <a:lnTo>
                    <a:pt x="366" y="602"/>
                  </a:lnTo>
                  <a:lnTo>
                    <a:pt x="372" y="598"/>
                  </a:lnTo>
                  <a:lnTo>
                    <a:pt x="376" y="592"/>
                  </a:lnTo>
                  <a:lnTo>
                    <a:pt x="380" y="586"/>
                  </a:lnTo>
                  <a:lnTo>
                    <a:pt x="382" y="576"/>
                  </a:lnTo>
                  <a:lnTo>
                    <a:pt x="382" y="568"/>
                  </a:lnTo>
                  <a:lnTo>
                    <a:pt x="382" y="494"/>
                  </a:lnTo>
                  <a:lnTo>
                    <a:pt x="390" y="494"/>
                  </a:lnTo>
                  <a:lnTo>
                    <a:pt x="390" y="494"/>
                  </a:lnTo>
                  <a:lnTo>
                    <a:pt x="412" y="492"/>
                  </a:lnTo>
                  <a:lnTo>
                    <a:pt x="432" y="486"/>
                  </a:lnTo>
                  <a:lnTo>
                    <a:pt x="450" y="476"/>
                  </a:lnTo>
                  <a:lnTo>
                    <a:pt x="464" y="464"/>
                  </a:lnTo>
                  <a:lnTo>
                    <a:pt x="478" y="448"/>
                  </a:lnTo>
                  <a:lnTo>
                    <a:pt x="488" y="430"/>
                  </a:lnTo>
                  <a:lnTo>
                    <a:pt x="494" y="410"/>
                  </a:lnTo>
                  <a:lnTo>
                    <a:pt x="496" y="390"/>
                  </a:lnTo>
                  <a:lnTo>
                    <a:pt x="496" y="104"/>
                  </a:lnTo>
                  <a:lnTo>
                    <a:pt x="496" y="104"/>
                  </a:lnTo>
                  <a:lnTo>
                    <a:pt x="494" y="82"/>
                  </a:lnTo>
                  <a:lnTo>
                    <a:pt x="488" y="64"/>
                  </a:lnTo>
                  <a:lnTo>
                    <a:pt x="478" y="46"/>
                  </a:lnTo>
                  <a:lnTo>
                    <a:pt x="464" y="30"/>
                  </a:lnTo>
                  <a:lnTo>
                    <a:pt x="450" y="18"/>
                  </a:lnTo>
                  <a:lnTo>
                    <a:pt x="432" y="8"/>
                  </a:lnTo>
                  <a:lnTo>
                    <a:pt x="412" y="2"/>
                  </a:lnTo>
                  <a:lnTo>
                    <a:pt x="390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4" y="2"/>
                  </a:lnTo>
                  <a:lnTo>
                    <a:pt x="64" y="8"/>
                  </a:lnTo>
                  <a:lnTo>
                    <a:pt x="46" y="18"/>
                  </a:lnTo>
                  <a:lnTo>
                    <a:pt x="32" y="30"/>
                  </a:lnTo>
                  <a:lnTo>
                    <a:pt x="18" y="46"/>
                  </a:lnTo>
                  <a:lnTo>
                    <a:pt x="8" y="64"/>
                  </a:lnTo>
                  <a:lnTo>
                    <a:pt x="2" y="82"/>
                  </a:lnTo>
                  <a:lnTo>
                    <a:pt x="0" y="104"/>
                  </a:lnTo>
                  <a:lnTo>
                    <a:pt x="0" y="104"/>
                  </a:lnTo>
                  <a:close/>
                  <a:moveTo>
                    <a:pt x="54" y="104"/>
                  </a:moveTo>
                  <a:lnTo>
                    <a:pt x="54" y="104"/>
                  </a:lnTo>
                  <a:lnTo>
                    <a:pt x="56" y="94"/>
                  </a:lnTo>
                  <a:lnTo>
                    <a:pt x="58" y="84"/>
                  </a:lnTo>
                  <a:lnTo>
                    <a:pt x="62" y="76"/>
                  </a:lnTo>
                  <a:lnTo>
                    <a:pt x="70" y="68"/>
                  </a:lnTo>
                  <a:lnTo>
                    <a:pt x="76" y="62"/>
                  </a:lnTo>
                  <a:lnTo>
                    <a:pt x="86" y="56"/>
                  </a:lnTo>
                  <a:lnTo>
                    <a:pt x="94" y="54"/>
                  </a:lnTo>
                  <a:lnTo>
                    <a:pt x="106" y="52"/>
                  </a:lnTo>
                  <a:lnTo>
                    <a:pt x="390" y="52"/>
                  </a:lnTo>
                  <a:lnTo>
                    <a:pt x="390" y="52"/>
                  </a:lnTo>
                  <a:lnTo>
                    <a:pt x="402" y="54"/>
                  </a:lnTo>
                  <a:lnTo>
                    <a:pt x="410" y="56"/>
                  </a:lnTo>
                  <a:lnTo>
                    <a:pt x="420" y="62"/>
                  </a:lnTo>
                  <a:lnTo>
                    <a:pt x="426" y="68"/>
                  </a:lnTo>
                  <a:lnTo>
                    <a:pt x="434" y="76"/>
                  </a:lnTo>
                  <a:lnTo>
                    <a:pt x="438" y="84"/>
                  </a:lnTo>
                  <a:lnTo>
                    <a:pt x="440" y="94"/>
                  </a:lnTo>
                  <a:lnTo>
                    <a:pt x="442" y="104"/>
                  </a:lnTo>
                  <a:lnTo>
                    <a:pt x="442" y="390"/>
                  </a:lnTo>
                  <a:lnTo>
                    <a:pt x="442" y="390"/>
                  </a:lnTo>
                  <a:lnTo>
                    <a:pt x="440" y="400"/>
                  </a:lnTo>
                  <a:lnTo>
                    <a:pt x="438" y="410"/>
                  </a:lnTo>
                  <a:lnTo>
                    <a:pt x="434" y="418"/>
                  </a:lnTo>
                  <a:lnTo>
                    <a:pt x="426" y="426"/>
                  </a:lnTo>
                  <a:lnTo>
                    <a:pt x="420" y="432"/>
                  </a:lnTo>
                  <a:lnTo>
                    <a:pt x="410" y="436"/>
                  </a:lnTo>
                  <a:lnTo>
                    <a:pt x="402" y="440"/>
                  </a:lnTo>
                  <a:lnTo>
                    <a:pt x="390" y="440"/>
                  </a:lnTo>
                  <a:lnTo>
                    <a:pt x="328" y="440"/>
                  </a:lnTo>
                  <a:lnTo>
                    <a:pt x="328" y="536"/>
                  </a:lnTo>
                  <a:lnTo>
                    <a:pt x="218" y="440"/>
                  </a:lnTo>
                  <a:lnTo>
                    <a:pt x="106" y="440"/>
                  </a:lnTo>
                  <a:lnTo>
                    <a:pt x="106" y="440"/>
                  </a:lnTo>
                  <a:lnTo>
                    <a:pt x="94" y="440"/>
                  </a:lnTo>
                  <a:lnTo>
                    <a:pt x="86" y="436"/>
                  </a:lnTo>
                  <a:lnTo>
                    <a:pt x="76" y="432"/>
                  </a:lnTo>
                  <a:lnTo>
                    <a:pt x="70" y="426"/>
                  </a:lnTo>
                  <a:lnTo>
                    <a:pt x="62" y="418"/>
                  </a:lnTo>
                  <a:lnTo>
                    <a:pt x="58" y="410"/>
                  </a:lnTo>
                  <a:lnTo>
                    <a:pt x="56" y="400"/>
                  </a:lnTo>
                  <a:lnTo>
                    <a:pt x="54" y="390"/>
                  </a:lnTo>
                  <a:lnTo>
                    <a:pt x="54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" name="Freeform 6">
              <a:extLst>
                <a:ext uri="{FF2B5EF4-FFF2-40B4-BE49-F238E27FC236}">
                  <a16:creationId xmlns:a16="http://schemas.microsoft.com/office/drawing/2014/main" id="{16A7305B-EE5A-81AF-4895-498B3E59EB3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275" y="1073150"/>
              <a:ext cx="117475" cy="104775"/>
            </a:xfrm>
            <a:custGeom>
              <a:avLst/>
              <a:gdLst>
                <a:gd name="T0" fmla="*/ 36 w 74"/>
                <a:gd name="T1" fmla="*/ 0 h 66"/>
                <a:gd name="T2" fmla="*/ 36 w 74"/>
                <a:gd name="T3" fmla="*/ 0 h 66"/>
                <a:gd name="T4" fmla="*/ 22 w 74"/>
                <a:gd name="T5" fmla="*/ 4 h 66"/>
                <a:gd name="T6" fmla="*/ 16 w 74"/>
                <a:gd name="T7" fmla="*/ 6 h 66"/>
                <a:gd name="T8" fmla="*/ 10 w 74"/>
                <a:gd name="T9" fmla="*/ 10 h 66"/>
                <a:gd name="T10" fmla="*/ 10 w 74"/>
                <a:gd name="T11" fmla="*/ 10 h 66"/>
                <a:gd name="T12" fmla="*/ 6 w 74"/>
                <a:gd name="T13" fmla="*/ 14 h 66"/>
                <a:gd name="T14" fmla="*/ 4 w 74"/>
                <a:gd name="T15" fmla="*/ 20 h 66"/>
                <a:gd name="T16" fmla="*/ 2 w 74"/>
                <a:gd name="T17" fmla="*/ 26 h 66"/>
                <a:gd name="T18" fmla="*/ 0 w 74"/>
                <a:gd name="T19" fmla="*/ 34 h 66"/>
                <a:gd name="T20" fmla="*/ 0 w 74"/>
                <a:gd name="T21" fmla="*/ 34 h 66"/>
                <a:gd name="T22" fmla="*/ 2 w 74"/>
                <a:gd name="T23" fmla="*/ 40 h 66"/>
                <a:gd name="T24" fmla="*/ 4 w 74"/>
                <a:gd name="T25" fmla="*/ 46 h 66"/>
                <a:gd name="T26" fmla="*/ 6 w 74"/>
                <a:gd name="T27" fmla="*/ 52 h 66"/>
                <a:gd name="T28" fmla="*/ 10 w 74"/>
                <a:gd name="T29" fmla="*/ 58 h 66"/>
                <a:gd name="T30" fmla="*/ 10 w 74"/>
                <a:gd name="T31" fmla="*/ 58 h 66"/>
                <a:gd name="T32" fmla="*/ 16 w 74"/>
                <a:gd name="T33" fmla="*/ 62 h 66"/>
                <a:gd name="T34" fmla="*/ 22 w 74"/>
                <a:gd name="T35" fmla="*/ 64 h 66"/>
                <a:gd name="T36" fmla="*/ 28 w 74"/>
                <a:gd name="T37" fmla="*/ 66 h 66"/>
                <a:gd name="T38" fmla="*/ 36 w 74"/>
                <a:gd name="T39" fmla="*/ 66 h 66"/>
                <a:gd name="T40" fmla="*/ 36 w 74"/>
                <a:gd name="T41" fmla="*/ 66 h 66"/>
                <a:gd name="T42" fmla="*/ 44 w 74"/>
                <a:gd name="T43" fmla="*/ 66 h 66"/>
                <a:gd name="T44" fmla="*/ 52 w 74"/>
                <a:gd name="T45" fmla="*/ 64 h 66"/>
                <a:gd name="T46" fmla="*/ 58 w 74"/>
                <a:gd name="T47" fmla="*/ 62 h 66"/>
                <a:gd name="T48" fmla="*/ 64 w 74"/>
                <a:gd name="T49" fmla="*/ 58 h 66"/>
                <a:gd name="T50" fmla="*/ 64 w 74"/>
                <a:gd name="T51" fmla="*/ 58 h 66"/>
                <a:gd name="T52" fmla="*/ 68 w 74"/>
                <a:gd name="T53" fmla="*/ 52 h 66"/>
                <a:gd name="T54" fmla="*/ 70 w 74"/>
                <a:gd name="T55" fmla="*/ 46 h 66"/>
                <a:gd name="T56" fmla="*/ 72 w 74"/>
                <a:gd name="T57" fmla="*/ 40 h 66"/>
                <a:gd name="T58" fmla="*/ 74 w 74"/>
                <a:gd name="T59" fmla="*/ 34 h 66"/>
                <a:gd name="T60" fmla="*/ 74 w 74"/>
                <a:gd name="T61" fmla="*/ 34 h 66"/>
                <a:gd name="T62" fmla="*/ 72 w 74"/>
                <a:gd name="T63" fmla="*/ 26 h 66"/>
                <a:gd name="T64" fmla="*/ 70 w 74"/>
                <a:gd name="T65" fmla="*/ 20 h 66"/>
                <a:gd name="T66" fmla="*/ 68 w 74"/>
                <a:gd name="T67" fmla="*/ 14 h 66"/>
                <a:gd name="T68" fmla="*/ 64 w 74"/>
                <a:gd name="T69" fmla="*/ 10 h 66"/>
                <a:gd name="T70" fmla="*/ 64 w 74"/>
                <a:gd name="T71" fmla="*/ 10 h 66"/>
                <a:gd name="T72" fmla="*/ 58 w 74"/>
                <a:gd name="T73" fmla="*/ 6 h 66"/>
                <a:gd name="T74" fmla="*/ 52 w 74"/>
                <a:gd name="T75" fmla="*/ 4 h 66"/>
                <a:gd name="T76" fmla="*/ 36 w 74"/>
                <a:gd name="T77" fmla="*/ 0 h 66"/>
                <a:gd name="T78" fmla="*/ 36 w 74"/>
                <a:gd name="T7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66">
                  <a:moveTo>
                    <a:pt x="36" y="0"/>
                  </a:moveTo>
                  <a:lnTo>
                    <a:pt x="36" y="0"/>
                  </a:lnTo>
                  <a:lnTo>
                    <a:pt x="22" y="4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6" y="52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16" y="62"/>
                  </a:lnTo>
                  <a:lnTo>
                    <a:pt x="22" y="64"/>
                  </a:lnTo>
                  <a:lnTo>
                    <a:pt x="28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44" y="66"/>
                  </a:lnTo>
                  <a:lnTo>
                    <a:pt x="52" y="64"/>
                  </a:lnTo>
                  <a:lnTo>
                    <a:pt x="58" y="62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8" y="52"/>
                  </a:lnTo>
                  <a:lnTo>
                    <a:pt x="70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2" y="26"/>
                  </a:lnTo>
                  <a:lnTo>
                    <a:pt x="70" y="20"/>
                  </a:lnTo>
                  <a:lnTo>
                    <a:pt x="68" y="14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4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7">
              <a:extLst>
                <a:ext uri="{FF2B5EF4-FFF2-40B4-BE49-F238E27FC236}">
                  <a16:creationId xmlns:a16="http://schemas.microsoft.com/office/drawing/2014/main" id="{34A28036-C2A6-3F60-1385-CC55354F7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599" y="701676"/>
              <a:ext cx="292100" cy="330201"/>
            </a:xfrm>
            <a:custGeom>
              <a:avLst/>
              <a:gdLst>
                <a:gd name="T0" fmla="*/ 160 w 184"/>
                <a:gd name="T1" fmla="*/ 18 h 208"/>
                <a:gd name="T2" fmla="*/ 132 w 184"/>
                <a:gd name="T3" fmla="*/ 4 h 208"/>
                <a:gd name="T4" fmla="*/ 94 w 184"/>
                <a:gd name="T5" fmla="*/ 0 h 208"/>
                <a:gd name="T6" fmla="*/ 64 w 184"/>
                <a:gd name="T7" fmla="*/ 2 h 208"/>
                <a:gd name="T8" fmla="*/ 40 w 184"/>
                <a:gd name="T9" fmla="*/ 8 h 208"/>
                <a:gd name="T10" fmla="*/ 0 w 184"/>
                <a:gd name="T11" fmla="*/ 26 h 208"/>
                <a:gd name="T12" fmla="*/ 24 w 184"/>
                <a:gd name="T13" fmla="*/ 70 h 208"/>
                <a:gd name="T14" fmla="*/ 36 w 184"/>
                <a:gd name="T15" fmla="*/ 62 h 208"/>
                <a:gd name="T16" fmla="*/ 52 w 184"/>
                <a:gd name="T17" fmla="*/ 54 h 208"/>
                <a:gd name="T18" fmla="*/ 68 w 184"/>
                <a:gd name="T19" fmla="*/ 50 h 208"/>
                <a:gd name="T20" fmla="*/ 84 w 184"/>
                <a:gd name="T21" fmla="*/ 48 h 208"/>
                <a:gd name="T22" fmla="*/ 110 w 184"/>
                <a:gd name="T23" fmla="*/ 52 h 208"/>
                <a:gd name="T24" fmla="*/ 116 w 184"/>
                <a:gd name="T25" fmla="*/ 56 h 208"/>
                <a:gd name="T26" fmla="*/ 122 w 184"/>
                <a:gd name="T27" fmla="*/ 66 h 208"/>
                <a:gd name="T28" fmla="*/ 124 w 184"/>
                <a:gd name="T29" fmla="*/ 78 h 208"/>
                <a:gd name="T30" fmla="*/ 118 w 184"/>
                <a:gd name="T31" fmla="*/ 96 h 208"/>
                <a:gd name="T32" fmla="*/ 112 w 184"/>
                <a:gd name="T33" fmla="*/ 104 h 208"/>
                <a:gd name="T34" fmla="*/ 102 w 184"/>
                <a:gd name="T35" fmla="*/ 110 h 208"/>
                <a:gd name="T36" fmla="*/ 84 w 184"/>
                <a:gd name="T37" fmla="*/ 124 h 208"/>
                <a:gd name="T38" fmla="*/ 66 w 184"/>
                <a:gd name="T39" fmla="*/ 142 h 208"/>
                <a:gd name="T40" fmla="*/ 58 w 184"/>
                <a:gd name="T41" fmla="*/ 154 h 208"/>
                <a:gd name="T42" fmla="*/ 54 w 184"/>
                <a:gd name="T43" fmla="*/ 168 h 208"/>
                <a:gd name="T44" fmla="*/ 52 w 184"/>
                <a:gd name="T45" fmla="*/ 208 h 208"/>
                <a:gd name="T46" fmla="*/ 102 w 184"/>
                <a:gd name="T47" fmla="*/ 208 h 208"/>
                <a:gd name="T48" fmla="*/ 108 w 184"/>
                <a:gd name="T49" fmla="*/ 180 h 208"/>
                <a:gd name="T50" fmla="*/ 114 w 184"/>
                <a:gd name="T51" fmla="*/ 168 h 208"/>
                <a:gd name="T52" fmla="*/ 124 w 184"/>
                <a:gd name="T53" fmla="*/ 160 h 208"/>
                <a:gd name="T54" fmla="*/ 144 w 184"/>
                <a:gd name="T55" fmla="*/ 146 h 208"/>
                <a:gd name="T56" fmla="*/ 162 w 184"/>
                <a:gd name="T57" fmla="*/ 130 h 208"/>
                <a:gd name="T58" fmla="*/ 172 w 184"/>
                <a:gd name="T59" fmla="*/ 120 h 208"/>
                <a:gd name="T60" fmla="*/ 178 w 184"/>
                <a:gd name="T61" fmla="*/ 106 h 208"/>
                <a:gd name="T62" fmla="*/ 184 w 184"/>
                <a:gd name="T63" fmla="*/ 70 h 208"/>
                <a:gd name="T64" fmla="*/ 182 w 184"/>
                <a:gd name="T65" fmla="*/ 54 h 208"/>
                <a:gd name="T66" fmla="*/ 170 w 184"/>
                <a:gd name="T67" fmla="*/ 30 h 208"/>
                <a:gd name="T68" fmla="*/ 160 w 184"/>
                <a:gd name="T69" fmla="*/ 1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208">
                  <a:moveTo>
                    <a:pt x="160" y="18"/>
                  </a:moveTo>
                  <a:lnTo>
                    <a:pt x="160" y="18"/>
                  </a:lnTo>
                  <a:lnTo>
                    <a:pt x="146" y="10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64" y="2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18" y="16"/>
                  </a:lnTo>
                  <a:lnTo>
                    <a:pt x="0" y="2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104" y="50"/>
                  </a:lnTo>
                  <a:lnTo>
                    <a:pt x="110" y="52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0" y="60"/>
                  </a:lnTo>
                  <a:lnTo>
                    <a:pt x="122" y="66"/>
                  </a:lnTo>
                  <a:lnTo>
                    <a:pt x="124" y="78"/>
                  </a:lnTo>
                  <a:lnTo>
                    <a:pt x="124" y="78"/>
                  </a:lnTo>
                  <a:lnTo>
                    <a:pt x="122" y="88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2" y="104"/>
                  </a:lnTo>
                  <a:lnTo>
                    <a:pt x="102" y="110"/>
                  </a:lnTo>
                  <a:lnTo>
                    <a:pt x="102" y="110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74" y="132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58" y="154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0" y="186"/>
                  </a:lnTo>
                  <a:lnTo>
                    <a:pt x="52" y="208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4" y="192"/>
                  </a:lnTo>
                  <a:lnTo>
                    <a:pt x="108" y="180"/>
                  </a:lnTo>
                  <a:lnTo>
                    <a:pt x="108" y="180"/>
                  </a:lnTo>
                  <a:lnTo>
                    <a:pt x="114" y="168"/>
                  </a:lnTo>
                  <a:lnTo>
                    <a:pt x="124" y="160"/>
                  </a:lnTo>
                  <a:lnTo>
                    <a:pt x="124" y="160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54" y="138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72" y="120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82" y="90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2" y="54"/>
                  </a:lnTo>
                  <a:lnTo>
                    <a:pt x="178" y="42"/>
                  </a:lnTo>
                  <a:lnTo>
                    <a:pt x="170" y="30"/>
                  </a:lnTo>
                  <a:lnTo>
                    <a:pt x="160" y="18"/>
                  </a:lnTo>
                  <a:lnTo>
                    <a:pt x="16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5030411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8761A-1DBE-07E4-1965-97A546FC911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500" y="5696712"/>
            <a:ext cx="8988552" cy="457200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dirty="0"/>
              <a:t>Base: Adults ages 19–64 with private insurance for the past 12 months who were paying off health care bills or medical debt over time.</a:t>
            </a:r>
          </a:p>
          <a:p>
            <a:pPr>
              <a:spcAft>
                <a:spcPts val="200"/>
              </a:spcAft>
            </a:pPr>
            <a:r>
              <a:rPr lang="en-US" dirty="0"/>
              <a:t>Note: Respondents could select more than one option.</a:t>
            </a:r>
          </a:p>
          <a:p>
            <a:pPr>
              <a:spcAft>
                <a:spcPts val="200"/>
              </a:spcAft>
            </a:pPr>
            <a:r>
              <a:rPr lang="en-US" dirty="0"/>
              <a:t>Data: Commonwealth Fund 2025 Affordability Survey.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833E6B5-7297-DCAF-29A0-0BF200003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" y="27432"/>
            <a:ext cx="8988552" cy="758952"/>
          </a:xfrm>
        </p:spPr>
        <p:txBody>
          <a:bodyPr>
            <a:noAutofit/>
          </a:bodyPr>
          <a:lstStyle/>
          <a:p>
            <a:r>
              <a:rPr lang="en-US" sz="1800" dirty="0"/>
              <a:t>Nearly two-thirds of people with medical debt held insurers responsible for their debt; more than half blamed the health care system.</a:t>
            </a:r>
          </a:p>
        </p:txBody>
      </p:sp>
      <p:graphicFrame>
        <p:nvGraphicFramePr>
          <p:cNvPr id="8" name="Chart Placeholder 9">
            <a:extLst>
              <a:ext uri="{FF2B5EF4-FFF2-40B4-BE49-F238E27FC236}">
                <a16:creationId xmlns:a16="http://schemas.microsoft.com/office/drawing/2014/main" id="{AD0B1B76-8C83-90FA-257F-CEB87B575867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247768319"/>
              </p:ext>
            </p:extLst>
          </p:nvPr>
        </p:nvGraphicFramePr>
        <p:xfrm>
          <a:off x="53898" y="1793604"/>
          <a:ext cx="8988552" cy="3721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BBF184-B6B2-4618-9E4B-FD1464133A1D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438" y="941832"/>
            <a:ext cx="8988552" cy="182880"/>
          </a:xfrm>
        </p:spPr>
        <p:txBody>
          <a:bodyPr>
            <a:noAutofit/>
          </a:bodyPr>
          <a:lstStyle/>
          <a:p>
            <a:r>
              <a:rPr lang="en-US" dirty="0"/>
              <a:t>Percentage of adults ages 19–64 with private insurance who were paying off medical bills or debt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8746C4-758F-A420-07D2-BB65B49281A7}"/>
              </a:ext>
            </a:extLst>
          </p:cNvPr>
          <p:cNvSpPr txBox="1"/>
          <p:nvPr/>
        </p:nvSpPr>
        <p:spPr>
          <a:xfrm>
            <a:off x="46271" y="1281950"/>
            <a:ext cx="7191928" cy="457200"/>
          </a:xfrm>
          <a:prstGeom prst="roundRect">
            <a:avLst>
              <a:gd name="adj" fmla="val 9886"/>
            </a:avLst>
          </a:prstGeom>
          <a:solidFill>
            <a:schemeClr val="accent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square" lIns="548640" tIns="182880" rIns="91440" bIns="182880" anchor="ctr">
            <a:noAutofit/>
          </a:bodyPr>
          <a:lstStyle/>
          <a:p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Who do you hold responsible for medical debt that people like you might experience?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781F6AA-A5C6-B34A-4409-2FE985AFC33C}"/>
              </a:ext>
            </a:extLst>
          </p:cNvPr>
          <p:cNvGrpSpPr>
            <a:grpSpLocks noChangeAspect="1"/>
          </p:cNvGrpSpPr>
          <p:nvPr/>
        </p:nvGrpSpPr>
        <p:grpSpPr>
          <a:xfrm>
            <a:off x="172181" y="1371600"/>
            <a:ext cx="274320" cy="300771"/>
            <a:chOff x="1752600" y="533400"/>
            <a:chExt cx="787400" cy="965200"/>
          </a:xfrm>
          <a:solidFill>
            <a:schemeClr val="tx2">
              <a:alpha val="39888"/>
            </a:schemeClr>
          </a:solidFill>
        </p:grpSpPr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75DC1F9F-48F9-4E1C-483E-EE94B2ED72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2600" y="533400"/>
              <a:ext cx="787400" cy="965200"/>
            </a:xfrm>
            <a:custGeom>
              <a:avLst/>
              <a:gdLst>
                <a:gd name="T0" fmla="*/ 0 w 496"/>
                <a:gd name="T1" fmla="*/ 390 h 608"/>
                <a:gd name="T2" fmla="*/ 2 w 496"/>
                <a:gd name="T3" fmla="*/ 410 h 608"/>
                <a:gd name="T4" fmla="*/ 18 w 496"/>
                <a:gd name="T5" fmla="*/ 448 h 608"/>
                <a:gd name="T6" fmla="*/ 46 w 496"/>
                <a:gd name="T7" fmla="*/ 476 h 608"/>
                <a:gd name="T8" fmla="*/ 84 w 496"/>
                <a:gd name="T9" fmla="*/ 492 h 608"/>
                <a:gd name="T10" fmla="*/ 198 w 496"/>
                <a:gd name="T11" fmla="*/ 494 h 608"/>
                <a:gd name="T12" fmla="*/ 318 w 496"/>
                <a:gd name="T13" fmla="*/ 598 h 608"/>
                <a:gd name="T14" fmla="*/ 334 w 496"/>
                <a:gd name="T15" fmla="*/ 606 h 608"/>
                <a:gd name="T16" fmla="*/ 346 w 496"/>
                <a:gd name="T17" fmla="*/ 608 h 608"/>
                <a:gd name="T18" fmla="*/ 352 w 496"/>
                <a:gd name="T19" fmla="*/ 608 h 608"/>
                <a:gd name="T20" fmla="*/ 366 w 496"/>
                <a:gd name="T21" fmla="*/ 602 h 608"/>
                <a:gd name="T22" fmla="*/ 376 w 496"/>
                <a:gd name="T23" fmla="*/ 592 h 608"/>
                <a:gd name="T24" fmla="*/ 382 w 496"/>
                <a:gd name="T25" fmla="*/ 576 h 608"/>
                <a:gd name="T26" fmla="*/ 382 w 496"/>
                <a:gd name="T27" fmla="*/ 494 h 608"/>
                <a:gd name="T28" fmla="*/ 390 w 496"/>
                <a:gd name="T29" fmla="*/ 494 h 608"/>
                <a:gd name="T30" fmla="*/ 432 w 496"/>
                <a:gd name="T31" fmla="*/ 486 h 608"/>
                <a:gd name="T32" fmla="*/ 464 w 496"/>
                <a:gd name="T33" fmla="*/ 464 h 608"/>
                <a:gd name="T34" fmla="*/ 488 w 496"/>
                <a:gd name="T35" fmla="*/ 430 h 608"/>
                <a:gd name="T36" fmla="*/ 496 w 496"/>
                <a:gd name="T37" fmla="*/ 390 h 608"/>
                <a:gd name="T38" fmla="*/ 496 w 496"/>
                <a:gd name="T39" fmla="*/ 104 h 608"/>
                <a:gd name="T40" fmla="*/ 488 w 496"/>
                <a:gd name="T41" fmla="*/ 64 h 608"/>
                <a:gd name="T42" fmla="*/ 464 w 496"/>
                <a:gd name="T43" fmla="*/ 30 h 608"/>
                <a:gd name="T44" fmla="*/ 432 w 496"/>
                <a:gd name="T45" fmla="*/ 8 h 608"/>
                <a:gd name="T46" fmla="*/ 390 w 496"/>
                <a:gd name="T47" fmla="*/ 0 h 608"/>
                <a:gd name="T48" fmla="*/ 106 w 496"/>
                <a:gd name="T49" fmla="*/ 0 h 608"/>
                <a:gd name="T50" fmla="*/ 64 w 496"/>
                <a:gd name="T51" fmla="*/ 8 h 608"/>
                <a:gd name="T52" fmla="*/ 32 w 496"/>
                <a:gd name="T53" fmla="*/ 30 h 608"/>
                <a:gd name="T54" fmla="*/ 8 w 496"/>
                <a:gd name="T55" fmla="*/ 64 h 608"/>
                <a:gd name="T56" fmla="*/ 0 w 496"/>
                <a:gd name="T57" fmla="*/ 104 h 608"/>
                <a:gd name="T58" fmla="*/ 54 w 496"/>
                <a:gd name="T59" fmla="*/ 104 h 608"/>
                <a:gd name="T60" fmla="*/ 56 w 496"/>
                <a:gd name="T61" fmla="*/ 94 h 608"/>
                <a:gd name="T62" fmla="*/ 62 w 496"/>
                <a:gd name="T63" fmla="*/ 76 h 608"/>
                <a:gd name="T64" fmla="*/ 76 w 496"/>
                <a:gd name="T65" fmla="*/ 62 h 608"/>
                <a:gd name="T66" fmla="*/ 94 w 496"/>
                <a:gd name="T67" fmla="*/ 54 h 608"/>
                <a:gd name="T68" fmla="*/ 390 w 496"/>
                <a:gd name="T69" fmla="*/ 52 h 608"/>
                <a:gd name="T70" fmla="*/ 402 w 496"/>
                <a:gd name="T71" fmla="*/ 54 h 608"/>
                <a:gd name="T72" fmla="*/ 420 w 496"/>
                <a:gd name="T73" fmla="*/ 62 h 608"/>
                <a:gd name="T74" fmla="*/ 434 w 496"/>
                <a:gd name="T75" fmla="*/ 76 h 608"/>
                <a:gd name="T76" fmla="*/ 440 w 496"/>
                <a:gd name="T77" fmla="*/ 94 h 608"/>
                <a:gd name="T78" fmla="*/ 442 w 496"/>
                <a:gd name="T79" fmla="*/ 390 h 608"/>
                <a:gd name="T80" fmla="*/ 440 w 496"/>
                <a:gd name="T81" fmla="*/ 400 h 608"/>
                <a:gd name="T82" fmla="*/ 434 w 496"/>
                <a:gd name="T83" fmla="*/ 418 h 608"/>
                <a:gd name="T84" fmla="*/ 420 w 496"/>
                <a:gd name="T85" fmla="*/ 432 h 608"/>
                <a:gd name="T86" fmla="*/ 402 w 496"/>
                <a:gd name="T87" fmla="*/ 440 h 608"/>
                <a:gd name="T88" fmla="*/ 328 w 496"/>
                <a:gd name="T89" fmla="*/ 440 h 608"/>
                <a:gd name="T90" fmla="*/ 218 w 496"/>
                <a:gd name="T91" fmla="*/ 440 h 608"/>
                <a:gd name="T92" fmla="*/ 106 w 496"/>
                <a:gd name="T93" fmla="*/ 440 h 608"/>
                <a:gd name="T94" fmla="*/ 86 w 496"/>
                <a:gd name="T95" fmla="*/ 436 h 608"/>
                <a:gd name="T96" fmla="*/ 70 w 496"/>
                <a:gd name="T97" fmla="*/ 426 h 608"/>
                <a:gd name="T98" fmla="*/ 58 w 496"/>
                <a:gd name="T99" fmla="*/ 410 h 608"/>
                <a:gd name="T100" fmla="*/ 54 w 496"/>
                <a:gd name="T101" fmla="*/ 39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6" h="608">
                  <a:moveTo>
                    <a:pt x="0" y="104"/>
                  </a:moveTo>
                  <a:lnTo>
                    <a:pt x="0" y="390"/>
                  </a:lnTo>
                  <a:lnTo>
                    <a:pt x="0" y="390"/>
                  </a:lnTo>
                  <a:lnTo>
                    <a:pt x="2" y="410"/>
                  </a:lnTo>
                  <a:lnTo>
                    <a:pt x="8" y="430"/>
                  </a:lnTo>
                  <a:lnTo>
                    <a:pt x="18" y="448"/>
                  </a:lnTo>
                  <a:lnTo>
                    <a:pt x="32" y="464"/>
                  </a:lnTo>
                  <a:lnTo>
                    <a:pt x="46" y="476"/>
                  </a:lnTo>
                  <a:lnTo>
                    <a:pt x="64" y="486"/>
                  </a:lnTo>
                  <a:lnTo>
                    <a:pt x="84" y="492"/>
                  </a:lnTo>
                  <a:lnTo>
                    <a:pt x="106" y="494"/>
                  </a:lnTo>
                  <a:lnTo>
                    <a:pt x="198" y="494"/>
                  </a:lnTo>
                  <a:lnTo>
                    <a:pt x="318" y="598"/>
                  </a:lnTo>
                  <a:lnTo>
                    <a:pt x="318" y="598"/>
                  </a:lnTo>
                  <a:lnTo>
                    <a:pt x="326" y="602"/>
                  </a:lnTo>
                  <a:lnTo>
                    <a:pt x="334" y="606"/>
                  </a:lnTo>
                  <a:lnTo>
                    <a:pt x="340" y="608"/>
                  </a:lnTo>
                  <a:lnTo>
                    <a:pt x="346" y="608"/>
                  </a:lnTo>
                  <a:lnTo>
                    <a:pt x="346" y="608"/>
                  </a:lnTo>
                  <a:lnTo>
                    <a:pt x="352" y="608"/>
                  </a:lnTo>
                  <a:lnTo>
                    <a:pt x="360" y="606"/>
                  </a:lnTo>
                  <a:lnTo>
                    <a:pt x="366" y="602"/>
                  </a:lnTo>
                  <a:lnTo>
                    <a:pt x="372" y="598"/>
                  </a:lnTo>
                  <a:lnTo>
                    <a:pt x="376" y="592"/>
                  </a:lnTo>
                  <a:lnTo>
                    <a:pt x="380" y="586"/>
                  </a:lnTo>
                  <a:lnTo>
                    <a:pt x="382" y="576"/>
                  </a:lnTo>
                  <a:lnTo>
                    <a:pt x="382" y="568"/>
                  </a:lnTo>
                  <a:lnTo>
                    <a:pt x="382" y="494"/>
                  </a:lnTo>
                  <a:lnTo>
                    <a:pt x="390" y="494"/>
                  </a:lnTo>
                  <a:lnTo>
                    <a:pt x="390" y="494"/>
                  </a:lnTo>
                  <a:lnTo>
                    <a:pt x="412" y="492"/>
                  </a:lnTo>
                  <a:lnTo>
                    <a:pt x="432" y="486"/>
                  </a:lnTo>
                  <a:lnTo>
                    <a:pt x="450" y="476"/>
                  </a:lnTo>
                  <a:lnTo>
                    <a:pt x="464" y="464"/>
                  </a:lnTo>
                  <a:lnTo>
                    <a:pt x="478" y="448"/>
                  </a:lnTo>
                  <a:lnTo>
                    <a:pt x="488" y="430"/>
                  </a:lnTo>
                  <a:lnTo>
                    <a:pt x="494" y="410"/>
                  </a:lnTo>
                  <a:lnTo>
                    <a:pt x="496" y="390"/>
                  </a:lnTo>
                  <a:lnTo>
                    <a:pt x="496" y="104"/>
                  </a:lnTo>
                  <a:lnTo>
                    <a:pt x="496" y="104"/>
                  </a:lnTo>
                  <a:lnTo>
                    <a:pt x="494" y="82"/>
                  </a:lnTo>
                  <a:lnTo>
                    <a:pt x="488" y="64"/>
                  </a:lnTo>
                  <a:lnTo>
                    <a:pt x="478" y="46"/>
                  </a:lnTo>
                  <a:lnTo>
                    <a:pt x="464" y="30"/>
                  </a:lnTo>
                  <a:lnTo>
                    <a:pt x="450" y="18"/>
                  </a:lnTo>
                  <a:lnTo>
                    <a:pt x="432" y="8"/>
                  </a:lnTo>
                  <a:lnTo>
                    <a:pt x="412" y="2"/>
                  </a:lnTo>
                  <a:lnTo>
                    <a:pt x="390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4" y="2"/>
                  </a:lnTo>
                  <a:lnTo>
                    <a:pt x="64" y="8"/>
                  </a:lnTo>
                  <a:lnTo>
                    <a:pt x="46" y="18"/>
                  </a:lnTo>
                  <a:lnTo>
                    <a:pt x="32" y="30"/>
                  </a:lnTo>
                  <a:lnTo>
                    <a:pt x="18" y="46"/>
                  </a:lnTo>
                  <a:lnTo>
                    <a:pt x="8" y="64"/>
                  </a:lnTo>
                  <a:lnTo>
                    <a:pt x="2" y="82"/>
                  </a:lnTo>
                  <a:lnTo>
                    <a:pt x="0" y="104"/>
                  </a:lnTo>
                  <a:lnTo>
                    <a:pt x="0" y="104"/>
                  </a:lnTo>
                  <a:close/>
                  <a:moveTo>
                    <a:pt x="54" y="104"/>
                  </a:moveTo>
                  <a:lnTo>
                    <a:pt x="54" y="104"/>
                  </a:lnTo>
                  <a:lnTo>
                    <a:pt x="56" y="94"/>
                  </a:lnTo>
                  <a:lnTo>
                    <a:pt x="58" y="84"/>
                  </a:lnTo>
                  <a:lnTo>
                    <a:pt x="62" y="76"/>
                  </a:lnTo>
                  <a:lnTo>
                    <a:pt x="70" y="68"/>
                  </a:lnTo>
                  <a:lnTo>
                    <a:pt x="76" y="62"/>
                  </a:lnTo>
                  <a:lnTo>
                    <a:pt x="86" y="56"/>
                  </a:lnTo>
                  <a:lnTo>
                    <a:pt x="94" y="54"/>
                  </a:lnTo>
                  <a:lnTo>
                    <a:pt x="106" y="52"/>
                  </a:lnTo>
                  <a:lnTo>
                    <a:pt x="390" y="52"/>
                  </a:lnTo>
                  <a:lnTo>
                    <a:pt x="390" y="52"/>
                  </a:lnTo>
                  <a:lnTo>
                    <a:pt x="402" y="54"/>
                  </a:lnTo>
                  <a:lnTo>
                    <a:pt x="410" y="56"/>
                  </a:lnTo>
                  <a:lnTo>
                    <a:pt x="420" y="62"/>
                  </a:lnTo>
                  <a:lnTo>
                    <a:pt x="426" y="68"/>
                  </a:lnTo>
                  <a:lnTo>
                    <a:pt x="434" y="76"/>
                  </a:lnTo>
                  <a:lnTo>
                    <a:pt x="438" y="84"/>
                  </a:lnTo>
                  <a:lnTo>
                    <a:pt x="440" y="94"/>
                  </a:lnTo>
                  <a:lnTo>
                    <a:pt x="442" y="104"/>
                  </a:lnTo>
                  <a:lnTo>
                    <a:pt x="442" y="390"/>
                  </a:lnTo>
                  <a:lnTo>
                    <a:pt x="442" y="390"/>
                  </a:lnTo>
                  <a:lnTo>
                    <a:pt x="440" y="400"/>
                  </a:lnTo>
                  <a:lnTo>
                    <a:pt x="438" y="410"/>
                  </a:lnTo>
                  <a:lnTo>
                    <a:pt x="434" y="418"/>
                  </a:lnTo>
                  <a:lnTo>
                    <a:pt x="426" y="426"/>
                  </a:lnTo>
                  <a:lnTo>
                    <a:pt x="420" y="432"/>
                  </a:lnTo>
                  <a:lnTo>
                    <a:pt x="410" y="436"/>
                  </a:lnTo>
                  <a:lnTo>
                    <a:pt x="402" y="440"/>
                  </a:lnTo>
                  <a:lnTo>
                    <a:pt x="390" y="440"/>
                  </a:lnTo>
                  <a:lnTo>
                    <a:pt x="328" y="440"/>
                  </a:lnTo>
                  <a:lnTo>
                    <a:pt x="328" y="536"/>
                  </a:lnTo>
                  <a:lnTo>
                    <a:pt x="218" y="440"/>
                  </a:lnTo>
                  <a:lnTo>
                    <a:pt x="106" y="440"/>
                  </a:lnTo>
                  <a:lnTo>
                    <a:pt x="106" y="440"/>
                  </a:lnTo>
                  <a:lnTo>
                    <a:pt x="94" y="440"/>
                  </a:lnTo>
                  <a:lnTo>
                    <a:pt x="86" y="436"/>
                  </a:lnTo>
                  <a:lnTo>
                    <a:pt x="76" y="432"/>
                  </a:lnTo>
                  <a:lnTo>
                    <a:pt x="70" y="426"/>
                  </a:lnTo>
                  <a:lnTo>
                    <a:pt x="62" y="418"/>
                  </a:lnTo>
                  <a:lnTo>
                    <a:pt x="58" y="410"/>
                  </a:lnTo>
                  <a:lnTo>
                    <a:pt x="56" y="400"/>
                  </a:lnTo>
                  <a:lnTo>
                    <a:pt x="54" y="390"/>
                  </a:lnTo>
                  <a:lnTo>
                    <a:pt x="54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id="{38439B4A-E0A5-8EAB-6D8E-D31E354801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275" y="1073150"/>
              <a:ext cx="117475" cy="104775"/>
            </a:xfrm>
            <a:custGeom>
              <a:avLst/>
              <a:gdLst>
                <a:gd name="T0" fmla="*/ 36 w 74"/>
                <a:gd name="T1" fmla="*/ 0 h 66"/>
                <a:gd name="T2" fmla="*/ 36 w 74"/>
                <a:gd name="T3" fmla="*/ 0 h 66"/>
                <a:gd name="T4" fmla="*/ 22 w 74"/>
                <a:gd name="T5" fmla="*/ 4 h 66"/>
                <a:gd name="T6" fmla="*/ 16 w 74"/>
                <a:gd name="T7" fmla="*/ 6 h 66"/>
                <a:gd name="T8" fmla="*/ 10 w 74"/>
                <a:gd name="T9" fmla="*/ 10 h 66"/>
                <a:gd name="T10" fmla="*/ 10 w 74"/>
                <a:gd name="T11" fmla="*/ 10 h 66"/>
                <a:gd name="T12" fmla="*/ 6 w 74"/>
                <a:gd name="T13" fmla="*/ 14 h 66"/>
                <a:gd name="T14" fmla="*/ 4 w 74"/>
                <a:gd name="T15" fmla="*/ 20 h 66"/>
                <a:gd name="T16" fmla="*/ 2 w 74"/>
                <a:gd name="T17" fmla="*/ 26 h 66"/>
                <a:gd name="T18" fmla="*/ 0 w 74"/>
                <a:gd name="T19" fmla="*/ 34 h 66"/>
                <a:gd name="T20" fmla="*/ 0 w 74"/>
                <a:gd name="T21" fmla="*/ 34 h 66"/>
                <a:gd name="T22" fmla="*/ 2 w 74"/>
                <a:gd name="T23" fmla="*/ 40 h 66"/>
                <a:gd name="T24" fmla="*/ 4 w 74"/>
                <a:gd name="T25" fmla="*/ 46 h 66"/>
                <a:gd name="T26" fmla="*/ 6 w 74"/>
                <a:gd name="T27" fmla="*/ 52 h 66"/>
                <a:gd name="T28" fmla="*/ 10 w 74"/>
                <a:gd name="T29" fmla="*/ 58 h 66"/>
                <a:gd name="T30" fmla="*/ 10 w 74"/>
                <a:gd name="T31" fmla="*/ 58 h 66"/>
                <a:gd name="T32" fmla="*/ 16 w 74"/>
                <a:gd name="T33" fmla="*/ 62 h 66"/>
                <a:gd name="T34" fmla="*/ 22 w 74"/>
                <a:gd name="T35" fmla="*/ 64 h 66"/>
                <a:gd name="T36" fmla="*/ 28 w 74"/>
                <a:gd name="T37" fmla="*/ 66 h 66"/>
                <a:gd name="T38" fmla="*/ 36 w 74"/>
                <a:gd name="T39" fmla="*/ 66 h 66"/>
                <a:gd name="T40" fmla="*/ 36 w 74"/>
                <a:gd name="T41" fmla="*/ 66 h 66"/>
                <a:gd name="T42" fmla="*/ 44 w 74"/>
                <a:gd name="T43" fmla="*/ 66 h 66"/>
                <a:gd name="T44" fmla="*/ 52 w 74"/>
                <a:gd name="T45" fmla="*/ 64 h 66"/>
                <a:gd name="T46" fmla="*/ 58 w 74"/>
                <a:gd name="T47" fmla="*/ 62 h 66"/>
                <a:gd name="T48" fmla="*/ 64 w 74"/>
                <a:gd name="T49" fmla="*/ 58 h 66"/>
                <a:gd name="T50" fmla="*/ 64 w 74"/>
                <a:gd name="T51" fmla="*/ 58 h 66"/>
                <a:gd name="T52" fmla="*/ 68 w 74"/>
                <a:gd name="T53" fmla="*/ 52 h 66"/>
                <a:gd name="T54" fmla="*/ 70 w 74"/>
                <a:gd name="T55" fmla="*/ 46 h 66"/>
                <a:gd name="T56" fmla="*/ 72 w 74"/>
                <a:gd name="T57" fmla="*/ 40 h 66"/>
                <a:gd name="T58" fmla="*/ 74 w 74"/>
                <a:gd name="T59" fmla="*/ 34 h 66"/>
                <a:gd name="T60" fmla="*/ 74 w 74"/>
                <a:gd name="T61" fmla="*/ 34 h 66"/>
                <a:gd name="T62" fmla="*/ 72 w 74"/>
                <a:gd name="T63" fmla="*/ 26 h 66"/>
                <a:gd name="T64" fmla="*/ 70 w 74"/>
                <a:gd name="T65" fmla="*/ 20 h 66"/>
                <a:gd name="T66" fmla="*/ 68 w 74"/>
                <a:gd name="T67" fmla="*/ 14 h 66"/>
                <a:gd name="T68" fmla="*/ 64 w 74"/>
                <a:gd name="T69" fmla="*/ 10 h 66"/>
                <a:gd name="T70" fmla="*/ 64 w 74"/>
                <a:gd name="T71" fmla="*/ 10 h 66"/>
                <a:gd name="T72" fmla="*/ 58 w 74"/>
                <a:gd name="T73" fmla="*/ 6 h 66"/>
                <a:gd name="T74" fmla="*/ 52 w 74"/>
                <a:gd name="T75" fmla="*/ 4 h 66"/>
                <a:gd name="T76" fmla="*/ 36 w 74"/>
                <a:gd name="T77" fmla="*/ 0 h 66"/>
                <a:gd name="T78" fmla="*/ 36 w 74"/>
                <a:gd name="T7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66">
                  <a:moveTo>
                    <a:pt x="36" y="0"/>
                  </a:moveTo>
                  <a:lnTo>
                    <a:pt x="36" y="0"/>
                  </a:lnTo>
                  <a:lnTo>
                    <a:pt x="22" y="4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6" y="52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16" y="62"/>
                  </a:lnTo>
                  <a:lnTo>
                    <a:pt x="22" y="64"/>
                  </a:lnTo>
                  <a:lnTo>
                    <a:pt x="28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44" y="66"/>
                  </a:lnTo>
                  <a:lnTo>
                    <a:pt x="52" y="64"/>
                  </a:lnTo>
                  <a:lnTo>
                    <a:pt x="58" y="62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8" y="52"/>
                  </a:lnTo>
                  <a:lnTo>
                    <a:pt x="70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2" y="26"/>
                  </a:lnTo>
                  <a:lnTo>
                    <a:pt x="70" y="20"/>
                  </a:lnTo>
                  <a:lnTo>
                    <a:pt x="68" y="14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4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" name="Freeform 7">
              <a:extLst>
                <a:ext uri="{FF2B5EF4-FFF2-40B4-BE49-F238E27FC236}">
                  <a16:creationId xmlns:a16="http://schemas.microsoft.com/office/drawing/2014/main" id="{2BA9A75F-1422-F1FD-EC7E-B381FF52759D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599" y="701676"/>
              <a:ext cx="292100" cy="330201"/>
            </a:xfrm>
            <a:custGeom>
              <a:avLst/>
              <a:gdLst>
                <a:gd name="T0" fmla="*/ 160 w 184"/>
                <a:gd name="T1" fmla="*/ 18 h 208"/>
                <a:gd name="T2" fmla="*/ 132 w 184"/>
                <a:gd name="T3" fmla="*/ 4 h 208"/>
                <a:gd name="T4" fmla="*/ 94 w 184"/>
                <a:gd name="T5" fmla="*/ 0 h 208"/>
                <a:gd name="T6" fmla="*/ 64 w 184"/>
                <a:gd name="T7" fmla="*/ 2 h 208"/>
                <a:gd name="T8" fmla="*/ 40 w 184"/>
                <a:gd name="T9" fmla="*/ 8 h 208"/>
                <a:gd name="T10" fmla="*/ 0 w 184"/>
                <a:gd name="T11" fmla="*/ 26 h 208"/>
                <a:gd name="T12" fmla="*/ 24 w 184"/>
                <a:gd name="T13" fmla="*/ 70 h 208"/>
                <a:gd name="T14" fmla="*/ 36 w 184"/>
                <a:gd name="T15" fmla="*/ 62 h 208"/>
                <a:gd name="T16" fmla="*/ 52 w 184"/>
                <a:gd name="T17" fmla="*/ 54 h 208"/>
                <a:gd name="T18" fmla="*/ 68 w 184"/>
                <a:gd name="T19" fmla="*/ 50 h 208"/>
                <a:gd name="T20" fmla="*/ 84 w 184"/>
                <a:gd name="T21" fmla="*/ 48 h 208"/>
                <a:gd name="T22" fmla="*/ 110 w 184"/>
                <a:gd name="T23" fmla="*/ 52 h 208"/>
                <a:gd name="T24" fmla="*/ 116 w 184"/>
                <a:gd name="T25" fmla="*/ 56 h 208"/>
                <a:gd name="T26" fmla="*/ 122 w 184"/>
                <a:gd name="T27" fmla="*/ 66 h 208"/>
                <a:gd name="T28" fmla="*/ 124 w 184"/>
                <a:gd name="T29" fmla="*/ 78 h 208"/>
                <a:gd name="T30" fmla="*/ 118 w 184"/>
                <a:gd name="T31" fmla="*/ 96 h 208"/>
                <a:gd name="T32" fmla="*/ 112 w 184"/>
                <a:gd name="T33" fmla="*/ 104 h 208"/>
                <a:gd name="T34" fmla="*/ 102 w 184"/>
                <a:gd name="T35" fmla="*/ 110 h 208"/>
                <a:gd name="T36" fmla="*/ 84 w 184"/>
                <a:gd name="T37" fmla="*/ 124 h 208"/>
                <a:gd name="T38" fmla="*/ 66 w 184"/>
                <a:gd name="T39" fmla="*/ 142 h 208"/>
                <a:gd name="T40" fmla="*/ 58 w 184"/>
                <a:gd name="T41" fmla="*/ 154 h 208"/>
                <a:gd name="T42" fmla="*/ 54 w 184"/>
                <a:gd name="T43" fmla="*/ 168 h 208"/>
                <a:gd name="T44" fmla="*/ 52 w 184"/>
                <a:gd name="T45" fmla="*/ 208 h 208"/>
                <a:gd name="T46" fmla="*/ 102 w 184"/>
                <a:gd name="T47" fmla="*/ 208 h 208"/>
                <a:gd name="T48" fmla="*/ 108 w 184"/>
                <a:gd name="T49" fmla="*/ 180 h 208"/>
                <a:gd name="T50" fmla="*/ 114 w 184"/>
                <a:gd name="T51" fmla="*/ 168 h 208"/>
                <a:gd name="T52" fmla="*/ 124 w 184"/>
                <a:gd name="T53" fmla="*/ 160 h 208"/>
                <a:gd name="T54" fmla="*/ 144 w 184"/>
                <a:gd name="T55" fmla="*/ 146 h 208"/>
                <a:gd name="T56" fmla="*/ 162 w 184"/>
                <a:gd name="T57" fmla="*/ 130 h 208"/>
                <a:gd name="T58" fmla="*/ 172 w 184"/>
                <a:gd name="T59" fmla="*/ 120 h 208"/>
                <a:gd name="T60" fmla="*/ 178 w 184"/>
                <a:gd name="T61" fmla="*/ 106 h 208"/>
                <a:gd name="T62" fmla="*/ 184 w 184"/>
                <a:gd name="T63" fmla="*/ 70 h 208"/>
                <a:gd name="T64" fmla="*/ 182 w 184"/>
                <a:gd name="T65" fmla="*/ 54 h 208"/>
                <a:gd name="T66" fmla="*/ 170 w 184"/>
                <a:gd name="T67" fmla="*/ 30 h 208"/>
                <a:gd name="T68" fmla="*/ 160 w 184"/>
                <a:gd name="T69" fmla="*/ 1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208">
                  <a:moveTo>
                    <a:pt x="160" y="18"/>
                  </a:moveTo>
                  <a:lnTo>
                    <a:pt x="160" y="18"/>
                  </a:lnTo>
                  <a:lnTo>
                    <a:pt x="146" y="10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64" y="2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18" y="16"/>
                  </a:lnTo>
                  <a:lnTo>
                    <a:pt x="0" y="2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104" y="50"/>
                  </a:lnTo>
                  <a:lnTo>
                    <a:pt x="110" y="52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0" y="60"/>
                  </a:lnTo>
                  <a:lnTo>
                    <a:pt x="122" y="66"/>
                  </a:lnTo>
                  <a:lnTo>
                    <a:pt x="124" y="78"/>
                  </a:lnTo>
                  <a:lnTo>
                    <a:pt x="124" y="78"/>
                  </a:lnTo>
                  <a:lnTo>
                    <a:pt x="122" y="88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2" y="104"/>
                  </a:lnTo>
                  <a:lnTo>
                    <a:pt x="102" y="110"/>
                  </a:lnTo>
                  <a:lnTo>
                    <a:pt x="102" y="110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74" y="132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58" y="154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0" y="186"/>
                  </a:lnTo>
                  <a:lnTo>
                    <a:pt x="52" y="208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4" y="192"/>
                  </a:lnTo>
                  <a:lnTo>
                    <a:pt x="108" y="180"/>
                  </a:lnTo>
                  <a:lnTo>
                    <a:pt x="108" y="180"/>
                  </a:lnTo>
                  <a:lnTo>
                    <a:pt x="114" y="168"/>
                  </a:lnTo>
                  <a:lnTo>
                    <a:pt x="124" y="160"/>
                  </a:lnTo>
                  <a:lnTo>
                    <a:pt x="124" y="160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54" y="138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72" y="120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82" y="90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2" y="54"/>
                  </a:lnTo>
                  <a:lnTo>
                    <a:pt x="178" y="42"/>
                  </a:lnTo>
                  <a:lnTo>
                    <a:pt x="170" y="30"/>
                  </a:lnTo>
                  <a:lnTo>
                    <a:pt x="160" y="18"/>
                  </a:lnTo>
                  <a:lnTo>
                    <a:pt x="16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186112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Placeholder 10">
            <a:extLst>
              <a:ext uri="{FF2B5EF4-FFF2-40B4-BE49-F238E27FC236}">
                <a16:creationId xmlns:a16="http://schemas.microsoft.com/office/drawing/2014/main" id="{5D339227-722D-E442-8C23-85698FBF7FB8}"/>
              </a:ext>
            </a:extLst>
          </p:cNvPr>
          <p:cNvGraphicFramePr>
            <a:graphicFrameLocks noGrp="1"/>
          </p:cNvGraphicFramePr>
          <p:nvPr>
            <p:ph type="chart" sz="quarter" idx="19"/>
            <p:extLst>
              <p:ext uri="{D42A27DB-BD31-4B8C-83A1-F6EECF244321}">
                <p14:modId xmlns:p14="http://schemas.microsoft.com/office/powerpoint/2010/main" val="3347889482"/>
              </p:ext>
            </p:extLst>
          </p:nvPr>
        </p:nvGraphicFramePr>
        <p:xfrm>
          <a:off x="73152" y="1938528"/>
          <a:ext cx="8986838" cy="3721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8F6F8-4D06-D847-9F48-4C75307C4B5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71501" y="5697252"/>
            <a:ext cx="8988552" cy="457200"/>
          </a:xfrm>
        </p:spPr>
        <p:txBody>
          <a:bodyPr/>
          <a:lstStyle/>
          <a:p>
            <a:pPr>
              <a:spcAft>
                <a:spcPts val="200"/>
              </a:spcAft>
            </a:pPr>
            <a:r>
              <a:rPr lang="en-US" dirty="0"/>
              <a:t>Base: Adults ages 19–64 with private insurance for the past 12 months.</a:t>
            </a:r>
          </a:p>
          <a:p>
            <a:pPr>
              <a:spcAft>
                <a:spcPts val="200"/>
              </a:spcAft>
            </a:pPr>
            <a:r>
              <a:rPr lang="en-US" dirty="0"/>
              <a:t>Data: Commonwealth Fund 2025 Affordability Survey.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CA7C18-A82A-4E46-9FBB-95E88CEED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" y="27432"/>
            <a:ext cx="8988552" cy="758952"/>
          </a:xfrm>
        </p:spPr>
        <p:txBody>
          <a:bodyPr>
            <a:noAutofit/>
          </a:bodyPr>
          <a:lstStyle/>
          <a:p>
            <a:r>
              <a:rPr lang="en-US" sz="1800" dirty="0">
                <a:latin typeface="Georgia"/>
              </a:rPr>
              <a:t>Survey respondents strongly support interest-free payment plans, hospital financial assistance, and the removal of debt from credit reports.</a:t>
            </a:r>
            <a:endParaRPr lang="en-US" sz="180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E9099A-53AA-2CAD-29D7-D3D58B31C1F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71438" y="941832"/>
            <a:ext cx="8988552" cy="182880"/>
          </a:xfrm>
        </p:spPr>
        <p:txBody>
          <a:bodyPr>
            <a:noAutofit/>
          </a:bodyPr>
          <a:lstStyle/>
          <a:p>
            <a:r>
              <a:rPr lang="en-US" dirty="0"/>
              <a:t>Percentage of adults ages 19–64 with private insurance</a:t>
            </a:r>
            <a:endParaRPr lang="en-US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C778653-AED1-F1FC-806B-863A56D79088}"/>
              </a:ext>
            </a:extLst>
          </p:cNvPr>
          <p:cNvSpPr txBox="1"/>
          <p:nvPr/>
        </p:nvSpPr>
        <p:spPr>
          <a:xfrm>
            <a:off x="1061038" y="2115692"/>
            <a:ext cx="674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/>
                </a:solidFill>
              </a:rPr>
              <a:t>93%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BF572A1-DCBF-EE87-CBF8-BA2C20070BDF}"/>
              </a:ext>
            </a:extLst>
          </p:cNvPr>
          <p:cNvSpPr txBox="1"/>
          <p:nvPr/>
        </p:nvSpPr>
        <p:spPr>
          <a:xfrm>
            <a:off x="3427724" y="2097762"/>
            <a:ext cx="674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/>
                </a:solidFill>
              </a:rPr>
              <a:t>94%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96C2BEB-22B6-0BDF-A4B9-6A2B1CD6AA41}"/>
              </a:ext>
            </a:extLst>
          </p:cNvPr>
          <p:cNvSpPr txBox="1"/>
          <p:nvPr/>
        </p:nvSpPr>
        <p:spPr>
          <a:xfrm>
            <a:off x="5794412" y="2201886"/>
            <a:ext cx="6749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accent5"/>
                </a:solidFill>
              </a:rPr>
              <a:t>90%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C00B5A-8BBF-0245-EC4B-88F9322866CC}"/>
              </a:ext>
            </a:extLst>
          </p:cNvPr>
          <p:cNvSpPr txBox="1"/>
          <p:nvPr/>
        </p:nvSpPr>
        <p:spPr>
          <a:xfrm>
            <a:off x="46270" y="1281950"/>
            <a:ext cx="7688029" cy="457200"/>
          </a:xfrm>
          <a:prstGeom prst="roundRect">
            <a:avLst>
              <a:gd name="adj" fmla="val 9886"/>
            </a:avLst>
          </a:prstGeom>
          <a:solidFill>
            <a:schemeClr val="accent1">
              <a:alpha val="10000"/>
            </a:schemeClr>
          </a:solidFill>
          <a:ln>
            <a:solidFill>
              <a:schemeClr val="bg1"/>
            </a:solidFill>
          </a:ln>
        </p:spPr>
        <p:txBody>
          <a:bodyPr wrap="square" lIns="548640" tIns="182880" rIns="91440" bIns="182880" anchor="ctr">
            <a:noAutofit/>
          </a:bodyPr>
          <a:lstStyle/>
          <a:p>
            <a:r>
              <a:rPr lang="en-US" sz="1200" dirty="0">
                <a:ea typeface="Times New Roman" panose="02020603050405020304" pitchFamily="18" charset="0"/>
                <a:cs typeface="Times New Roman" panose="02020603050405020304" pitchFamily="18" charset="0"/>
              </a:rPr>
              <a:t>How helpful would the following be in helping people manage bills they are unable to pay off right away?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B22CBB8-DBC3-0C8B-74C5-DDC17A56B687}"/>
              </a:ext>
            </a:extLst>
          </p:cNvPr>
          <p:cNvGrpSpPr>
            <a:grpSpLocks noChangeAspect="1"/>
          </p:cNvGrpSpPr>
          <p:nvPr/>
        </p:nvGrpSpPr>
        <p:grpSpPr>
          <a:xfrm>
            <a:off x="172181" y="1371600"/>
            <a:ext cx="274320" cy="300771"/>
            <a:chOff x="1752600" y="533400"/>
            <a:chExt cx="787400" cy="965200"/>
          </a:xfrm>
          <a:solidFill>
            <a:schemeClr val="tx2">
              <a:alpha val="39888"/>
            </a:schemeClr>
          </a:solidFill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id="{B7AA0BC8-C950-D263-1C50-FAA5B91D246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52600" y="533400"/>
              <a:ext cx="787400" cy="965200"/>
            </a:xfrm>
            <a:custGeom>
              <a:avLst/>
              <a:gdLst>
                <a:gd name="T0" fmla="*/ 0 w 496"/>
                <a:gd name="T1" fmla="*/ 390 h 608"/>
                <a:gd name="T2" fmla="*/ 2 w 496"/>
                <a:gd name="T3" fmla="*/ 410 h 608"/>
                <a:gd name="T4" fmla="*/ 18 w 496"/>
                <a:gd name="T5" fmla="*/ 448 h 608"/>
                <a:gd name="T6" fmla="*/ 46 w 496"/>
                <a:gd name="T7" fmla="*/ 476 h 608"/>
                <a:gd name="T8" fmla="*/ 84 w 496"/>
                <a:gd name="T9" fmla="*/ 492 h 608"/>
                <a:gd name="T10" fmla="*/ 198 w 496"/>
                <a:gd name="T11" fmla="*/ 494 h 608"/>
                <a:gd name="T12" fmla="*/ 318 w 496"/>
                <a:gd name="T13" fmla="*/ 598 h 608"/>
                <a:gd name="T14" fmla="*/ 334 w 496"/>
                <a:gd name="T15" fmla="*/ 606 h 608"/>
                <a:gd name="T16" fmla="*/ 346 w 496"/>
                <a:gd name="T17" fmla="*/ 608 h 608"/>
                <a:gd name="T18" fmla="*/ 352 w 496"/>
                <a:gd name="T19" fmla="*/ 608 h 608"/>
                <a:gd name="T20" fmla="*/ 366 w 496"/>
                <a:gd name="T21" fmla="*/ 602 h 608"/>
                <a:gd name="T22" fmla="*/ 376 w 496"/>
                <a:gd name="T23" fmla="*/ 592 h 608"/>
                <a:gd name="T24" fmla="*/ 382 w 496"/>
                <a:gd name="T25" fmla="*/ 576 h 608"/>
                <a:gd name="T26" fmla="*/ 382 w 496"/>
                <a:gd name="T27" fmla="*/ 494 h 608"/>
                <a:gd name="T28" fmla="*/ 390 w 496"/>
                <a:gd name="T29" fmla="*/ 494 h 608"/>
                <a:gd name="T30" fmla="*/ 432 w 496"/>
                <a:gd name="T31" fmla="*/ 486 h 608"/>
                <a:gd name="T32" fmla="*/ 464 w 496"/>
                <a:gd name="T33" fmla="*/ 464 h 608"/>
                <a:gd name="T34" fmla="*/ 488 w 496"/>
                <a:gd name="T35" fmla="*/ 430 h 608"/>
                <a:gd name="T36" fmla="*/ 496 w 496"/>
                <a:gd name="T37" fmla="*/ 390 h 608"/>
                <a:gd name="T38" fmla="*/ 496 w 496"/>
                <a:gd name="T39" fmla="*/ 104 h 608"/>
                <a:gd name="T40" fmla="*/ 488 w 496"/>
                <a:gd name="T41" fmla="*/ 64 h 608"/>
                <a:gd name="T42" fmla="*/ 464 w 496"/>
                <a:gd name="T43" fmla="*/ 30 h 608"/>
                <a:gd name="T44" fmla="*/ 432 w 496"/>
                <a:gd name="T45" fmla="*/ 8 h 608"/>
                <a:gd name="T46" fmla="*/ 390 w 496"/>
                <a:gd name="T47" fmla="*/ 0 h 608"/>
                <a:gd name="T48" fmla="*/ 106 w 496"/>
                <a:gd name="T49" fmla="*/ 0 h 608"/>
                <a:gd name="T50" fmla="*/ 64 w 496"/>
                <a:gd name="T51" fmla="*/ 8 h 608"/>
                <a:gd name="T52" fmla="*/ 32 w 496"/>
                <a:gd name="T53" fmla="*/ 30 h 608"/>
                <a:gd name="T54" fmla="*/ 8 w 496"/>
                <a:gd name="T55" fmla="*/ 64 h 608"/>
                <a:gd name="T56" fmla="*/ 0 w 496"/>
                <a:gd name="T57" fmla="*/ 104 h 608"/>
                <a:gd name="T58" fmla="*/ 54 w 496"/>
                <a:gd name="T59" fmla="*/ 104 h 608"/>
                <a:gd name="T60" fmla="*/ 56 w 496"/>
                <a:gd name="T61" fmla="*/ 94 h 608"/>
                <a:gd name="T62" fmla="*/ 62 w 496"/>
                <a:gd name="T63" fmla="*/ 76 h 608"/>
                <a:gd name="T64" fmla="*/ 76 w 496"/>
                <a:gd name="T65" fmla="*/ 62 h 608"/>
                <a:gd name="T66" fmla="*/ 94 w 496"/>
                <a:gd name="T67" fmla="*/ 54 h 608"/>
                <a:gd name="T68" fmla="*/ 390 w 496"/>
                <a:gd name="T69" fmla="*/ 52 h 608"/>
                <a:gd name="T70" fmla="*/ 402 w 496"/>
                <a:gd name="T71" fmla="*/ 54 h 608"/>
                <a:gd name="T72" fmla="*/ 420 w 496"/>
                <a:gd name="T73" fmla="*/ 62 h 608"/>
                <a:gd name="T74" fmla="*/ 434 w 496"/>
                <a:gd name="T75" fmla="*/ 76 h 608"/>
                <a:gd name="T76" fmla="*/ 440 w 496"/>
                <a:gd name="T77" fmla="*/ 94 h 608"/>
                <a:gd name="T78" fmla="*/ 442 w 496"/>
                <a:gd name="T79" fmla="*/ 390 h 608"/>
                <a:gd name="T80" fmla="*/ 440 w 496"/>
                <a:gd name="T81" fmla="*/ 400 h 608"/>
                <a:gd name="T82" fmla="*/ 434 w 496"/>
                <a:gd name="T83" fmla="*/ 418 h 608"/>
                <a:gd name="T84" fmla="*/ 420 w 496"/>
                <a:gd name="T85" fmla="*/ 432 h 608"/>
                <a:gd name="T86" fmla="*/ 402 w 496"/>
                <a:gd name="T87" fmla="*/ 440 h 608"/>
                <a:gd name="T88" fmla="*/ 328 w 496"/>
                <a:gd name="T89" fmla="*/ 440 h 608"/>
                <a:gd name="T90" fmla="*/ 218 w 496"/>
                <a:gd name="T91" fmla="*/ 440 h 608"/>
                <a:gd name="T92" fmla="*/ 106 w 496"/>
                <a:gd name="T93" fmla="*/ 440 h 608"/>
                <a:gd name="T94" fmla="*/ 86 w 496"/>
                <a:gd name="T95" fmla="*/ 436 h 608"/>
                <a:gd name="T96" fmla="*/ 70 w 496"/>
                <a:gd name="T97" fmla="*/ 426 h 608"/>
                <a:gd name="T98" fmla="*/ 58 w 496"/>
                <a:gd name="T99" fmla="*/ 410 h 608"/>
                <a:gd name="T100" fmla="*/ 54 w 496"/>
                <a:gd name="T101" fmla="*/ 390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496" h="608">
                  <a:moveTo>
                    <a:pt x="0" y="104"/>
                  </a:moveTo>
                  <a:lnTo>
                    <a:pt x="0" y="390"/>
                  </a:lnTo>
                  <a:lnTo>
                    <a:pt x="0" y="390"/>
                  </a:lnTo>
                  <a:lnTo>
                    <a:pt x="2" y="410"/>
                  </a:lnTo>
                  <a:lnTo>
                    <a:pt x="8" y="430"/>
                  </a:lnTo>
                  <a:lnTo>
                    <a:pt x="18" y="448"/>
                  </a:lnTo>
                  <a:lnTo>
                    <a:pt x="32" y="464"/>
                  </a:lnTo>
                  <a:lnTo>
                    <a:pt x="46" y="476"/>
                  </a:lnTo>
                  <a:lnTo>
                    <a:pt x="64" y="486"/>
                  </a:lnTo>
                  <a:lnTo>
                    <a:pt x="84" y="492"/>
                  </a:lnTo>
                  <a:lnTo>
                    <a:pt x="106" y="494"/>
                  </a:lnTo>
                  <a:lnTo>
                    <a:pt x="198" y="494"/>
                  </a:lnTo>
                  <a:lnTo>
                    <a:pt x="318" y="598"/>
                  </a:lnTo>
                  <a:lnTo>
                    <a:pt x="318" y="598"/>
                  </a:lnTo>
                  <a:lnTo>
                    <a:pt x="326" y="602"/>
                  </a:lnTo>
                  <a:lnTo>
                    <a:pt x="334" y="606"/>
                  </a:lnTo>
                  <a:lnTo>
                    <a:pt x="340" y="608"/>
                  </a:lnTo>
                  <a:lnTo>
                    <a:pt x="346" y="608"/>
                  </a:lnTo>
                  <a:lnTo>
                    <a:pt x="346" y="608"/>
                  </a:lnTo>
                  <a:lnTo>
                    <a:pt x="352" y="608"/>
                  </a:lnTo>
                  <a:lnTo>
                    <a:pt x="360" y="606"/>
                  </a:lnTo>
                  <a:lnTo>
                    <a:pt x="366" y="602"/>
                  </a:lnTo>
                  <a:lnTo>
                    <a:pt x="372" y="598"/>
                  </a:lnTo>
                  <a:lnTo>
                    <a:pt x="376" y="592"/>
                  </a:lnTo>
                  <a:lnTo>
                    <a:pt x="380" y="586"/>
                  </a:lnTo>
                  <a:lnTo>
                    <a:pt x="382" y="576"/>
                  </a:lnTo>
                  <a:lnTo>
                    <a:pt x="382" y="568"/>
                  </a:lnTo>
                  <a:lnTo>
                    <a:pt x="382" y="494"/>
                  </a:lnTo>
                  <a:lnTo>
                    <a:pt x="390" y="494"/>
                  </a:lnTo>
                  <a:lnTo>
                    <a:pt x="390" y="494"/>
                  </a:lnTo>
                  <a:lnTo>
                    <a:pt x="412" y="492"/>
                  </a:lnTo>
                  <a:lnTo>
                    <a:pt x="432" y="486"/>
                  </a:lnTo>
                  <a:lnTo>
                    <a:pt x="450" y="476"/>
                  </a:lnTo>
                  <a:lnTo>
                    <a:pt x="464" y="464"/>
                  </a:lnTo>
                  <a:lnTo>
                    <a:pt x="478" y="448"/>
                  </a:lnTo>
                  <a:lnTo>
                    <a:pt x="488" y="430"/>
                  </a:lnTo>
                  <a:lnTo>
                    <a:pt x="494" y="410"/>
                  </a:lnTo>
                  <a:lnTo>
                    <a:pt x="496" y="390"/>
                  </a:lnTo>
                  <a:lnTo>
                    <a:pt x="496" y="104"/>
                  </a:lnTo>
                  <a:lnTo>
                    <a:pt x="496" y="104"/>
                  </a:lnTo>
                  <a:lnTo>
                    <a:pt x="494" y="82"/>
                  </a:lnTo>
                  <a:lnTo>
                    <a:pt x="488" y="64"/>
                  </a:lnTo>
                  <a:lnTo>
                    <a:pt x="478" y="46"/>
                  </a:lnTo>
                  <a:lnTo>
                    <a:pt x="464" y="30"/>
                  </a:lnTo>
                  <a:lnTo>
                    <a:pt x="450" y="18"/>
                  </a:lnTo>
                  <a:lnTo>
                    <a:pt x="432" y="8"/>
                  </a:lnTo>
                  <a:lnTo>
                    <a:pt x="412" y="2"/>
                  </a:lnTo>
                  <a:lnTo>
                    <a:pt x="390" y="0"/>
                  </a:lnTo>
                  <a:lnTo>
                    <a:pt x="106" y="0"/>
                  </a:lnTo>
                  <a:lnTo>
                    <a:pt x="106" y="0"/>
                  </a:lnTo>
                  <a:lnTo>
                    <a:pt x="84" y="2"/>
                  </a:lnTo>
                  <a:lnTo>
                    <a:pt x="64" y="8"/>
                  </a:lnTo>
                  <a:lnTo>
                    <a:pt x="46" y="18"/>
                  </a:lnTo>
                  <a:lnTo>
                    <a:pt x="32" y="30"/>
                  </a:lnTo>
                  <a:lnTo>
                    <a:pt x="18" y="46"/>
                  </a:lnTo>
                  <a:lnTo>
                    <a:pt x="8" y="64"/>
                  </a:lnTo>
                  <a:lnTo>
                    <a:pt x="2" y="82"/>
                  </a:lnTo>
                  <a:lnTo>
                    <a:pt x="0" y="104"/>
                  </a:lnTo>
                  <a:lnTo>
                    <a:pt x="0" y="104"/>
                  </a:lnTo>
                  <a:close/>
                  <a:moveTo>
                    <a:pt x="54" y="104"/>
                  </a:moveTo>
                  <a:lnTo>
                    <a:pt x="54" y="104"/>
                  </a:lnTo>
                  <a:lnTo>
                    <a:pt x="56" y="94"/>
                  </a:lnTo>
                  <a:lnTo>
                    <a:pt x="58" y="84"/>
                  </a:lnTo>
                  <a:lnTo>
                    <a:pt x="62" y="76"/>
                  </a:lnTo>
                  <a:lnTo>
                    <a:pt x="70" y="68"/>
                  </a:lnTo>
                  <a:lnTo>
                    <a:pt x="76" y="62"/>
                  </a:lnTo>
                  <a:lnTo>
                    <a:pt x="86" y="56"/>
                  </a:lnTo>
                  <a:lnTo>
                    <a:pt x="94" y="54"/>
                  </a:lnTo>
                  <a:lnTo>
                    <a:pt x="106" y="52"/>
                  </a:lnTo>
                  <a:lnTo>
                    <a:pt x="390" y="52"/>
                  </a:lnTo>
                  <a:lnTo>
                    <a:pt x="390" y="52"/>
                  </a:lnTo>
                  <a:lnTo>
                    <a:pt x="402" y="54"/>
                  </a:lnTo>
                  <a:lnTo>
                    <a:pt x="410" y="56"/>
                  </a:lnTo>
                  <a:lnTo>
                    <a:pt x="420" y="62"/>
                  </a:lnTo>
                  <a:lnTo>
                    <a:pt x="426" y="68"/>
                  </a:lnTo>
                  <a:lnTo>
                    <a:pt x="434" y="76"/>
                  </a:lnTo>
                  <a:lnTo>
                    <a:pt x="438" y="84"/>
                  </a:lnTo>
                  <a:lnTo>
                    <a:pt x="440" y="94"/>
                  </a:lnTo>
                  <a:lnTo>
                    <a:pt x="442" y="104"/>
                  </a:lnTo>
                  <a:lnTo>
                    <a:pt x="442" y="390"/>
                  </a:lnTo>
                  <a:lnTo>
                    <a:pt x="442" y="390"/>
                  </a:lnTo>
                  <a:lnTo>
                    <a:pt x="440" y="400"/>
                  </a:lnTo>
                  <a:lnTo>
                    <a:pt x="438" y="410"/>
                  </a:lnTo>
                  <a:lnTo>
                    <a:pt x="434" y="418"/>
                  </a:lnTo>
                  <a:lnTo>
                    <a:pt x="426" y="426"/>
                  </a:lnTo>
                  <a:lnTo>
                    <a:pt x="420" y="432"/>
                  </a:lnTo>
                  <a:lnTo>
                    <a:pt x="410" y="436"/>
                  </a:lnTo>
                  <a:lnTo>
                    <a:pt x="402" y="440"/>
                  </a:lnTo>
                  <a:lnTo>
                    <a:pt x="390" y="440"/>
                  </a:lnTo>
                  <a:lnTo>
                    <a:pt x="328" y="440"/>
                  </a:lnTo>
                  <a:lnTo>
                    <a:pt x="328" y="536"/>
                  </a:lnTo>
                  <a:lnTo>
                    <a:pt x="218" y="440"/>
                  </a:lnTo>
                  <a:lnTo>
                    <a:pt x="106" y="440"/>
                  </a:lnTo>
                  <a:lnTo>
                    <a:pt x="106" y="440"/>
                  </a:lnTo>
                  <a:lnTo>
                    <a:pt x="94" y="440"/>
                  </a:lnTo>
                  <a:lnTo>
                    <a:pt x="86" y="436"/>
                  </a:lnTo>
                  <a:lnTo>
                    <a:pt x="76" y="432"/>
                  </a:lnTo>
                  <a:lnTo>
                    <a:pt x="70" y="426"/>
                  </a:lnTo>
                  <a:lnTo>
                    <a:pt x="62" y="418"/>
                  </a:lnTo>
                  <a:lnTo>
                    <a:pt x="58" y="410"/>
                  </a:lnTo>
                  <a:lnTo>
                    <a:pt x="56" y="400"/>
                  </a:lnTo>
                  <a:lnTo>
                    <a:pt x="54" y="390"/>
                  </a:lnTo>
                  <a:lnTo>
                    <a:pt x="54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D434D093-49AA-FC10-97D7-4E960C85108B}"/>
                </a:ext>
              </a:extLst>
            </p:cNvPr>
            <p:cNvSpPr>
              <a:spLocks/>
            </p:cNvSpPr>
            <p:nvPr/>
          </p:nvSpPr>
          <p:spPr bwMode="auto">
            <a:xfrm>
              <a:off x="2073275" y="1073150"/>
              <a:ext cx="117475" cy="104775"/>
            </a:xfrm>
            <a:custGeom>
              <a:avLst/>
              <a:gdLst>
                <a:gd name="T0" fmla="*/ 36 w 74"/>
                <a:gd name="T1" fmla="*/ 0 h 66"/>
                <a:gd name="T2" fmla="*/ 36 w 74"/>
                <a:gd name="T3" fmla="*/ 0 h 66"/>
                <a:gd name="T4" fmla="*/ 22 w 74"/>
                <a:gd name="T5" fmla="*/ 4 h 66"/>
                <a:gd name="T6" fmla="*/ 16 w 74"/>
                <a:gd name="T7" fmla="*/ 6 h 66"/>
                <a:gd name="T8" fmla="*/ 10 w 74"/>
                <a:gd name="T9" fmla="*/ 10 h 66"/>
                <a:gd name="T10" fmla="*/ 10 w 74"/>
                <a:gd name="T11" fmla="*/ 10 h 66"/>
                <a:gd name="T12" fmla="*/ 6 w 74"/>
                <a:gd name="T13" fmla="*/ 14 h 66"/>
                <a:gd name="T14" fmla="*/ 4 w 74"/>
                <a:gd name="T15" fmla="*/ 20 h 66"/>
                <a:gd name="T16" fmla="*/ 2 w 74"/>
                <a:gd name="T17" fmla="*/ 26 h 66"/>
                <a:gd name="T18" fmla="*/ 0 w 74"/>
                <a:gd name="T19" fmla="*/ 34 h 66"/>
                <a:gd name="T20" fmla="*/ 0 w 74"/>
                <a:gd name="T21" fmla="*/ 34 h 66"/>
                <a:gd name="T22" fmla="*/ 2 w 74"/>
                <a:gd name="T23" fmla="*/ 40 h 66"/>
                <a:gd name="T24" fmla="*/ 4 w 74"/>
                <a:gd name="T25" fmla="*/ 46 h 66"/>
                <a:gd name="T26" fmla="*/ 6 w 74"/>
                <a:gd name="T27" fmla="*/ 52 h 66"/>
                <a:gd name="T28" fmla="*/ 10 w 74"/>
                <a:gd name="T29" fmla="*/ 58 h 66"/>
                <a:gd name="T30" fmla="*/ 10 w 74"/>
                <a:gd name="T31" fmla="*/ 58 h 66"/>
                <a:gd name="T32" fmla="*/ 16 w 74"/>
                <a:gd name="T33" fmla="*/ 62 h 66"/>
                <a:gd name="T34" fmla="*/ 22 w 74"/>
                <a:gd name="T35" fmla="*/ 64 h 66"/>
                <a:gd name="T36" fmla="*/ 28 w 74"/>
                <a:gd name="T37" fmla="*/ 66 h 66"/>
                <a:gd name="T38" fmla="*/ 36 w 74"/>
                <a:gd name="T39" fmla="*/ 66 h 66"/>
                <a:gd name="T40" fmla="*/ 36 w 74"/>
                <a:gd name="T41" fmla="*/ 66 h 66"/>
                <a:gd name="T42" fmla="*/ 44 w 74"/>
                <a:gd name="T43" fmla="*/ 66 h 66"/>
                <a:gd name="T44" fmla="*/ 52 w 74"/>
                <a:gd name="T45" fmla="*/ 64 h 66"/>
                <a:gd name="T46" fmla="*/ 58 w 74"/>
                <a:gd name="T47" fmla="*/ 62 h 66"/>
                <a:gd name="T48" fmla="*/ 64 w 74"/>
                <a:gd name="T49" fmla="*/ 58 h 66"/>
                <a:gd name="T50" fmla="*/ 64 w 74"/>
                <a:gd name="T51" fmla="*/ 58 h 66"/>
                <a:gd name="T52" fmla="*/ 68 w 74"/>
                <a:gd name="T53" fmla="*/ 52 h 66"/>
                <a:gd name="T54" fmla="*/ 70 w 74"/>
                <a:gd name="T55" fmla="*/ 46 h 66"/>
                <a:gd name="T56" fmla="*/ 72 w 74"/>
                <a:gd name="T57" fmla="*/ 40 h 66"/>
                <a:gd name="T58" fmla="*/ 74 w 74"/>
                <a:gd name="T59" fmla="*/ 34 h 66"/>
                <a:gd name="T60" fmla="*/ 74 w 74"/>
                <a:gd name="T61" fmla="*/ 34 h 66"/>
                <a:gd name="T62" fmla="*/ 72 w 74"/>
                <a:gd name="T63" fmla="*/ 26 h 66"/>
                <a:gd name="T64" fmla="*/ 70 w 74"/>
                <a:gd name="T65" fmla="*/ 20 h 66"/>
                <a:gd name="T66" fmla="*/ 68 w 74"/>
                <a:gd name="T67" fmla="*/ 14 h 66"/>
                <a:gd name="T68" fmla="*/ 64 w 74"/>
                <a:gd name="T69" fmla="*/ 10 h 66"/>
                <a:gd name="T70" fmla="*/ 64 w 74"/>
                <a:gd name="T71" fmla="*/ 10 h 66"/>
                <a:gd name="T72" fmla="*/ 58 w 74"/>
                <a:gd name="T73" fmla="*/ 6 h 66"/>
                <a:gd name="T74" fmla="*/ 52 w 74"/>
                <a:gd name="T75" fmla="*/ 4 h 66"/>
                <a:gd name="T76" fmla="*/ 36 w 74"/>
                <a:gd name="T77" fmla="*/ 0 h 66"/>
                <a:gd name="T78" fmla="*/ 36 w 74"/>
                <a:gd name="T79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4" h="66">
                  <a:moveTo>
                    <a:pt x="36" y="0"/>
                  </a:moveTo>
                  <a:lnTo>
                    <a:pt x="36" y="0"/>
                  </a:lnTo>
                  <a:lnTo>
                    <a:pt x="22" y="4"/>
                  </a:lnTo>
                  <a:lnTo>
                    <a:pt x="16" y="6"/>
                  </a:lnTo>
                  <a:lnTo>
                    <a:pt x="10" y="10"/>
                  </a:lnTo>
                  <a:lnTo>
                    <a:pt x="10" y="10"/>
                  </a:lnTo>
                  <a:lnTo>
                    <a:pt x="6" y="14"/>
                  </a:lnTo>
                  <a:lnTo>
                    <a:pt x="4" y="20"/>
                  </a:lnTo>
                  <a:lnTo>
                    <a:pt x="2" y="26"/>
                  </a:lnTo>
                  <a:lnTo>
                    <a:pt x="0" y="34"/>
                  </a:lnTo>
                  <a:lnTo>
                    <a:pt x="0" y="34"/>
                  </a:lnTo>
                  <a:lnTo>
                    <a:pt x="2" y="40"/>
                  </a:lnTo>
                  <a:lnTo>
                    <a:pt x="4" y="46"/>
                  </a:lnTo>
                  <a:lnTo>
                    <a:pt x="6" y="52"/>
                  </a:lnTo>
                  <a:lnTo>
                    <a:pt x="10" y="58"/>
                  </a:lnTo>
                  <a:lnTo>
                    <a:pt x="10" y="58"/>
                  </a:lnTo>
                  <a:lnTo>
                    <a:pt x="16" y="62"/>
                  </a:lnTo>
                  <a:lnTo>
                    <a:pt x="22" y="64"/>
                  </a:lnTo>
                  <a:lnTo>
                    <a:pt x="28" y="66"/>
                  </a:lnTo>
                  <a:lnTo>
                    <a:pt x="36" y="66"/>
                  </a:lnTo>
                  <a:lnTo>
                    <a:pt x="36" y="66"/>
                  </a:lnTo>
                  <a:lnTo>
                    <a:pt x="44" y="66"/>
                  </a:lnTo>
                  <a:lnTo>
                    <a:pt x="52" y="64"/>
                  </a:lnTo>
                  <a:lnTo>
                    <a:pt x="58" y="62"/>
                  </a:lnTo>
                  <a:lnTo>
                    <a:pt x="64" y="58"/>
                  </a:lnTo>
                  <a:lnTo>
                    <a:pt x="64" y="58"/>
                  </a:lnTo>
                  <a:lnTo>
                    <a:pt x="68" y="52"/>
                  </a:lnTo>
                  <a:lnTo>
                    <a:pt x="70" y="46"/>
                  </a:lnTo>
                  <a:lnTo>
                    <a:pt x="72" y="40"/>
                  </a:lnTo>
                  <a:lnTo>
                    <a:pt x="74" y="34"/>
                  </a:lnTo>
                  <a:lnTo>
                    <a:pt x="74" y="34"/>
                  </a:lnTo>
                  <a:lnTo>
                    <a:pt x="72" y="26"/>
                  </a:lnTo>
                  <a:lnTo>
                    <a:pt x="70" y="20"/>
                  </a:lnTo>
                  <a:lnTo>
                    <a:pt x="68" y="14"/>
                  </a:lnTo>
                  <a:lnTo>
                    <a:pt x="64" y="10"/>
                  </a:lnTo>
                  <a:lnTo>
                    <a:pt x="64" y="10"/>
                  </a:lnTo>
                  <a:lnTo>
                    <a:pt x="58" y="6"/>
                  </a:lnTo>
                  <a:lnTo>
                    <a:pt x="52" y="4"/>
                  </a:lnTo>
                  <a:lnTo>
                    <a:pt x="36" y="0"/>
                  </a:lnTo>
                  <a:lnTo>
                    <a:pt x="3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7">
              <a:extLst>
                <a:ext uri="{FF2B5EF4-FFF2-40B4-BE49-F238E27FC236}">
                  <a16:creationId xmlns:a16="http://schemas.microsoft.com/office/drawing/2014/main" id="{91CC991D-F451-B951-8F16-9C613957248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6599" y="701676"/>
              <a:ext cx="292100" cy="330201"/>
            </a:xfrm>
            <a:custGeom>
              <a:avLst/>
              <a:gdLst>
                <a:gd name="T0" fmla="*/ 160 w 184"/>
                <a:gd name="T1" fmla="*/ 18 h 208"/>
                <a:gd name="T2" fmla="*/ 132 w 184"/>
                <a:gd name="T3" fmla="*/ 4 h 208"/>
                <a:gd name="T4" fmla="*/ 94 w 184"/>
                <a:gd name="T5" fmla="*/ 0 h 208"/>
                <a:gd name="T6" fmla="*/ 64 w 184"/>
                <a:gd name="T7" fmla="*/ 2 h 208"/>
                <a:gd name="T8" fmla="*/ 40 w 184"/>
                <a:gd name="T9" fmla="*/ 8 h 208"/>
                <a:gd name="T10" fmla="*/ 0 w 184"/>
                <a:gd name="T11" fmla="*/ 26 h 208"/>
                <a:gd name="T12" fmla="*/ 24 w 184"/>
                <a:gd name="T13" fmla="*/ 70 h 208"/>
                <a:gd name="T14" fmla="*/ 36 w 184"/>
                <a:gd name="T15" fmla="*/ 62 h 208"/>
                <a:gd name="T16" fmla="*/ 52 w 184"/>
                <a:gd name="T17" fmla="*/ 54 h 208"/>
                <a:gd name="T18" fmla="*/ 68 w 184"/>
                <a:gd name="T19" fmla="*/ 50 h 208"/>
                <a:gd name="T20" fmla="*/ 84 w 184"/>
                <a:gd name="T21" fmla="*/ 48 h 208"/>
                <a:gd name="T22" fmla="*/ 110 w 184"/>
                <a:gd name="T23" fmla="*/ 52 h 208"/>
                <a:gd name="T24" fmla="*/ 116 w 184"/>
                <a:gd name="T25" fmla="*/ 56 h 208"/>
                <a:gd name="T26" fmla="*/ 122 w 184"/>
                <a:gd name="T27" fmla="*/ 66 h 208"/>
                <a:gd name="T28" fmla="*/ 124 w 184"/>
                <a:gd name="T29" fmla="*/ 78 h 208"/>
                <a:gd name="T30" fmla="*/ 118 w 184"/>
                <a:gd name="T31" fmla="*/ 96 h 208"/>
                <a:gd name="T32" fmla="*/ 112 w 184"/>
                <a:gd name="T33" fmla="*/ 104 h 208"/>
                <a:gd name="T34" fmla="*/ 102 w 184"/>
                <a:gd name="T35" fmla="*/ 110 h 208"/>
                <a:gd name="T36" fmla="*/ 84 w 184"/>
                <a:gd name="T37" fmla="*/ 124 h 208"/>
                <a:gd name="T38" fmla="*/ 66 w 184"/>
                <a:gd name="T39" fmla="*/ 142 h 208"/>
                <a:gd name="T40" fmla="*/ 58 w 184"/>
                <a:gd name="T41" fmla="*/ 154 h 208"/>
                <a:gd name="T42" fmla="*/ 54 w 184"/>
                <a:gd name="T43" fmla="*/ 168 h 208"/>
                <a:gd name="T44" fmla="*/ 52 w 184"/>
                <a:gd name="T45" fmla="*/ 208 h 208"/>
                <a:gd name="T46" fmla="*/ 102 w 184"/>
                <a:gd name="T47" fmla="*/ 208 h 208"/>
                <a:gd name="T48" fmla="*/ 108 w 184"/>
                <a:gd name="T49" fmla="*/ 180 h 208"/>
                <a:gd name="T50" fmla="*/ 114 w 184"/>
                <a:gd name="T51" fmla="*/ 168 h 208"/>
                <a:gd name="T52" fmla="*/ 124 w 184"/>
                <a:gd name="T53" fmla="*/ 160 h 208"/>
                <a:gd name="T54" fmla="*/ 144 w 184"/>
                <a:gd name="T55" fmla="*/ 146 h 208"/>
                <a:gd name="T56" fmla="*/ 162 w 184"/>
                <a:gd name="T57" fmla="*/ 130 h 208"/>
                <a:gd name="T58" fmla="*/ 172 w 184"/>
                <a:gd name="T59" fmla="*/ 120 h 208"/>
                <a:gd name="T60" fmla="*/ 178 w 184"/>
                <a:gd name="T61" fmla="*/ 106 h 208"/>
                <a:gd name="T62" fmla="*/ 184 w 184"/>
                <a:gd name="T63" fmla="*/ 70 h 208"/>
                <a:gd name="T64" fmla="*/ 182 w 184"/>
                <a:gd name="T65" fmla="*/ 54 h 208"/>
                <a:gd name="T66" fmla="*/ 170 w 184"/>
                <a:gd name="T67" fmla="*/ 30 h 208"/>
                <a:gd name="T68" fmla="*/ 160 w 184"/>
                <a:gd name="T69" fmla="*/ 18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208">
                  <a:moveTo>
                    <a:pt x="160" y="18"/>
                  </a:moveTo>
                  <a:lnTo>
                    <a:pt x="160" y="18"/>
                  </a:lnTo>
                  <a:lnTo>
                    <a:pt x="146" y="10"/>
                  </a:lnTo>
                  <a:lnTo>
                    <a:pt x="132" y="4"/>
                  </a:lnTo>
                  <a:lnTo>
                    <a:pt x="11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64" y="2"/>
                  </a:lnTo>
                  <a:lnTo>
                    <a:pt x="40" y="8"/>
                  </a:lnTo>
                  <a:lnTo>
                    <a:pt x="40" y="8"/>
                  </a:lnTo>
                  <a:lnTo>
                    <a:pt x="18" y="16"/>
                  </a:lnTo>
                  <a:lnTo>
                    <a:pt x="0" y="26"/>
                  </a:lnTo>
                  <a:lnTo>
                    <a:pt x="24" y="70"/>
                  </a:lnTo>
                  <a:lnTo>
                    <a:pt x="24" y="70"/>
                  </a:lnTo>
                  <a:lnTo>
                    <a:pt x="36" y="62"/>
                  </a:lnTo>
                  <a:lnTo>
                    <a:pt x="36" y="62"/>
                  </a:lnTo>
                  <a:lnTo>
                    <a:pt x="52" y="54"/>
                  </a:lnTo>
                  <a:lnTo>
                    <a:pt x="52" y="54"/>
                  </a:lnTo>
                  <a:lnTo>
                    <a:pt x="68" y="50"/>
                  </a:lnTo>
                  <a:lnTo>
                    <a:pt x="68" y="50"/>
                  </a:lnTo>
                  <a:lnTo>
                    <a:pt x="84" y="48"/>
                  </a:lnTo>
                  <a:lnTo>
                    <a:pt x="84" y="48"/>
                  </a:lnTo>
                  <a:lnTo>
                    <a:pt x="104" y="50"/>
                  </a:lnTo>
                  <a:lnTo>
                    <a:pt x="110" y="52"/>
                  </a:lnTo>
                  <a:lnTo>
                    <a:pt x="116" y="56"/>
                  </a:lnTo>
                  <a:lnTo>
                    <a:pt x="116" y="56"/>
                  </a:lnTo>
                  <a:lnTo>
                    <a:pt x="120" y="60"/>
                  </a:lnTo>
                  <a:lnTo>
                    <a:pt x="122" y="66"/>
                  </a:lnTo>
                  <a:lnTo>
                    <a:pt x="124" y="78"/>
                  </a:lnTo>
                  <a:lnTo>
                    <a:pt x="124" y="78"/>
                  </a:lnTo>
                  <a:lnTo>
                    <a:pt x="122" y="88"/>
                  </a:lnTo>
                  <a:lnTo>
                    <a:pt x="118" y="96"/>
                  </a:lnTo>
                  <a:lnTo>
                    <a:pt x="118" y="96"/>
                  </a:lnTo>
                  <a:lnTo>
                    <a:pt x="112" y="104"/>
                  </a:lnTo>
                  <a:lnTo>
                    <a:pt x="102" y="110"/>
                  </a:lnTo>
                  <a:lnTo>
                    <a:pt x="102" y="110"/>
                  </a:lnTo>
                  <a:lnTo>
                    <a:pt x="84" y="124"/>
                  </a:lnTo>
                  <a:lnTo>
                    <a:pt x="84" y="124"/>
                  </a:lnTo>
                  <a:lnTo>
                    <a:pt x="74" y="132"/>
                  </a:lnTo>
                  <a:lnTo>
                    <a:pt x="66" y="142"/>
                  </a:lnTo>
                  <a:lnTo>
                    <a:pt x="66" y="142"/>
                  </a:lnTo>
                  <a:lnTo>
                    <a:pt x="58" y="154"/>
                  </a:lnTo>
                  <a:lnTo>
                    <a:pt x="54" y="168"/>
                  </a:lnTo>
                  <a:lnTo>
                    <a:pt x="54" y="168"/>
                  </a:lnTo>
                  <a:lnTo>
                    <a:pt x="50" y="186"/>
                  </a:lnTo>
                  <a:lnTo>
                    <a:pt x="52" y="208"/>
                  </a:lnTo>
                  <a:lnTo>
                    <a:pt x="102" y="208"/>
                  </a:lnTo>
                  <a:lnTo>
                    <a:pt x="102" y="208"/>
                  </a:lnTo>
                  <a:lnTo>
                    <a:pt x="104" y="192"/>
                  </a:lnTo>
                  <a:lnTo>
                    <a:pt x="108" y="180"/>
                  </a:lnTo>
                  <a:lnTo>
                    <a:pt x="108" y="180"/>
                  </a:lnTo>
                  <a:lnTo>
                    <a:pt x="114" y="168"/>
                  </a:lnTo>
                  <a:lnTo>
                    <a:pt x="124" y="160"/>
                  </a:lnTo>
                  <a:lnTo>
                    <a:pt x="124" y="160"/>
                  </a:lnTo>
                  <a:lnTo>
                    <a:pt x="144" y="146"/>
                  </a:lnTo>
                  <a:lnTo>
                    <a:pt x="144" y="146"/>
                  </a:lnTo>
                  <a:lnTo>
                    <a:pt x="154" y="138"/>
                  </a:lnTo>
                  <a:lnTo>
                    <a:pt x="162" y="130"/>
                  </a:lnTo>
                  <a:lnTo>
                    <a:pt x="162" y="130"/>
                  </a:lnTo>
                  <a:lnTo>
                    <a:pt x="172" y="120"/>
                  </a:lnTo>
                  <a:lnTo>
                    <a:pt x="178" y="106"/>
                  </a:lnTo>
                  <a:lnTo>
                    <a:pt x="178" y="106"/>
                  </a:lnTo>
                  <a:lnTo>
                    <a:pt x="182" y="90"/>
                  </a:lnTo>
                  <a:lnTo>
                    <a:pt x="184" y="70"/>
                  </a:lnTo>
                  <a:lnTo>
                    <a:pt x="184" y="70"/>
                  </a:lnTo>
                  <a:lnTo>
                    <a:pt x="182" y="54"/>
                  </a:lnTo>
                  <a:lnTo>
                    <a:pt x="178" y="42"/>
                  </a:lnTo>
                  <a:lnTo>
                    <a:pt x="170" y="30"/>
                  </a:lnTo>
                  <a:lnTo>
                    <a:pt x="160" y="18"/>
                  </a:lnTo>
                  <a:lnTo>
                    <a:pt x="160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734858465"/>
      </p:ext>
    </p:extLst>
  </p:cSld>
  <p:clrMapOvr>
    <a:masterClrMapping/>
  </p:clrMapOvr>
</p:sld>
</file>

<file path=ppt/theme/theme1.xml><?xml version="1.0" encoding="utf-8"?>
<a:theme xmlns:a="http://schemas.openxmlformats.org/drawingml/2006/main" name="CMWF_2021">
  <a:themeElements>
    <a:clrScheme name="CMWF 2021 1">
      <a:dk1>
        <a:srgbClr val="1A1A1A"/>
      </a:dk1>
      <a:lt1>
        <a:srgbClr val="FFFFFF"/>
      </a:lt1>
      <a:dk2>
        <a:srgbClr val="142B41"/>
      </a:dk2>
      <a:lt2>
        <a:srgbClr val="65A591"/>
      </a:lt2>
      <a:accent1>
        <a:srgbClr val="115479"/>
      </a:accent1>
      <a:accent2>
        <a:srgbClr val="F08661"/>
      </a:accent2>
      <a:accent3>
        <a:srgbClr val="3F6777"/>
      </a:accent3>
      <a:accent4>
        <a:srgbClr val="D3AC4C"/>
      </a:accent4>
      <a:accent5>
        <a:srgbClr val="495149"/>
      </a:accent5>
      <a:accent6>
        <a:srgbClr val="417693"/>
      </a:accent6>
      <a:hlink>
        <a:srgbClr val="65A591"/>
      </a:hlink>
      <a:folHlink>
        <a:srgbClr val="92979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CMWF_2021" id="{541B58AD-7456-8C40-80C2-8477F48CDF76}" vid="{3C3D5171-157A-5848-87A4-AF952AD89C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e91428-62e1-404e-8dba-d479e0ef01ba">
      <Terms xmlns="http://schemas.microsoft.com/office/infopath/2007/PartnerControls"/>
    </lcf76f155ced4ddcb4097134ff3c332f>
    <TaxCatchAll xmlns="fd0705cf-2316-48c0-96f8-e5d689de0d9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DB2CA38FBBC1428DB187BDD036B8B1" ma:contentTypeVersion="19" ma:contentTypeDescription="Create a new document." ma:contentTypeScope="" ma:versionID="1ce18ef4c35414915acd80a566b0bb53">
  <xsd:schema xmlns:xsd="http://www.w3.org/2001/XMLSchema" xmlns:xs="http://www.w3.org/2001/XMLSchema" xmlns:p="http://schemas.microsoft.com/office/2006/metadata/properties" xmlns:ns2="29e91428-62e1-404e-8dba-d479e0ef01ba" xmlns:ns3="fd0705cf-2316-48c0-96f8-e5d689de0d99" targetNamespace="http://schemas.microsoft.com/office/2006/metadata/properties" ma:root="true" ma:fieldsID="3629cd8b7ca57f02670f076f4699ad9e" ns2:_="" ns3:_="">
    <xsd:import namespace="29e91428-62e1-404e-8dba-d479e0ef01ba"/>
    <xsd:import namespace="fd0705cf-2316-48c0-96f8-e5d689de0d9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e91428-62e1-404e-8dba-d479e0ef01b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08d887b3-530c-4858-8ab3-c8c35b27a87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0705cf-2316-48c0-96f8-e5d689de0d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85029d7-7210-4f8d-9630-374c583c2703}" ma:internalName="TaxCatchAll" ma:showField="CatchAllData" ma:web="fd0705cf-2316-48c0-96f8-e5d689de0d9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343C05-E807-46D2-8F28-2BB54103F229}">
  <ds:schemaRefs>
    <ds:schemaRef ds:uri="http://schemas.microsoft.com/office/2006/metadata/properties"/>
    <ds:schemaRef ds:uri="fd0705cf-2316-48c0-96f8-e5d689de0d99"/>
    <ds:schemaRef ds:uri="http://purl.org/dc/terms/"/>
    <ds:schemaRef ds:uri="http://purl.org/dc/elements/1.1/"/>
    <ds:schemaRef ds:uri="29e91428-62e1-404e-8dba-d479e0ef01b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F802597C-1661-4732-9581-5A11B3F44C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e91428-62e1-404e-8dba-d479e0ef01ba"/>
    <ds:schemaRef ds:uri="fd0705cf-2316-48c0-96f8-e5d689de0d9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C055D8B-1DA6-4E2F-B1B1-B8BEA57DB29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9702</TotalTime>
  <Words>885</Words>
  <Application>Microsoft Office PowerPoint</Application>
  <PresentationFormat>On-screen Show (4:3)</PresentationFormat>
  <Paragraphs>74</Paragraphs>
  <Slides>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Georgia</vt:lpstr>
      <vt:lpstr>Suisse Int'l</vt:lpstr>
      <vt:lpstr>Times New Roman</vt:lpstr>
      <vt:lpstr>CMWF_2021</vt:lpstr>
      <vt:lpstr>About a third of working-age adults with private insurance reported they have medical bills or debt they are paying off over time.</vt:lpstr>
      <vt:lpstr>Among people with medical debt, 46 percent owe $2,000 or more.</vt:lpstr>
      <vt:lpstr>Medical debt caused worry or anxiety for two in three affected people. More than one-third used all or part of their savings to pay their debt.</vt:lpstr>
      <vt:lpstr>More than one-third of Americans overall said they would not be able to pay an unexpected medical bill of $1,000. Rates were highest for women, people with moderate or low incomes, people identifying as Black or Hispanic, and people in the South.</vt:lpstr>
      <vt:lpstr>Nearly two-thirds of people with medical debt attributed it to hospital services. More than one-third said their bills were related to an ongoing or chronic condition.</vt:lpstr>
      <vt:lpstr>About three-quarters of people with medical debt were making payments to their health care provider; one-quarter said their bill was reported to a credit bureau.</vt:lpstr>
      <vt:lpstr>Nearly two-thirds of people with medical debt held insurers responsible for their debt; more than half blamed the health care system.</vt:lpstr>
      <vt:lpstr>Survey respondents strongly support interest-free payment plans, hospital financial assistance, and the removal of debt from credit reports.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Exhibits — How Medical Bills and Debt Impact Americans with Private Insurance</dc:title>
  <dc:creator>SRC@CMWF.org;crichards@cmwf.org;agupta@cmwf.org</dc:creator>
  <cp:lastModifiedBy>Paul Frame</cp:lastModifiedBy>
  <cp:revision>6</cp:revision>
  <cp:lastPrinted>2024-01-17T18:59:10Z</cp:lastPrinted>
  <dcterms:created xsi:type="dcterms:W3CDTF">2023-12-01T22:27:40Z</dcterms:created>
  <dcterms:modified xsi:type="dcterms:W3CDTF">2026-09-09T17:36:00Z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0x0101003ADB2CA38FBBC1428DB187BDD036B8B1</vt:lpwstr>
  </property>
</Properties>
</file>