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12"/>
  </p:notesMasterIdLst>
  <p:handoutMasterIdLst>
    <p:handoutMasterId r:id="rId13"/>
  </p:handoutMasterIdLst>
  <p:sldIdLst>
    <p:sldId id="317" r:id="rId5"/>
    <p:sldId id="318" r:id="rId6"/>
    <p:sldId id="319" r:id="rId7"/>
    <p:sldId id="313" r:id="rId8"/>
    <p:sldId id="324" r:id="rId9"/>
    <p:sldId id="314" r:id="rId10"/>
    <p:sldId id="325" r:id="rId1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72D721-AA11-D711-EB5E-3F61AEE67A84}" name="Arnav Shah" initials="AS" userId="S::AS@cmwf.org::5ebc33c2-31f8-4d34-9c84-ecd25ff70f5f" providerId="AD"/>
  <p188:author id="{F769923B-76B7-90C8-A46F-C6815CA1A7AD}" name="Paul Frame" initials="PF" userId="S::PF@CMWF.org::ded3f5c5-00e7-408d-9358-fc292cfa5078" providerId="AD"/>
  <p188:author id="{F938C0AA-0027-E35D-3A5C-1A2352633063}" name="Shreya Roy" initials="SR" userId="S::sroy@cmwf.org::9183faaa-310c-4dde-82fd-8d43a0035ec6" providerId="AD"/>
  <p188:author id="{2B18D7AF-C0DB-C2B5-0C6A-A0EC96A7DC13}" name="Avni Gupta" initials="AG" userId="S::agupta@cmwf.org::3505bec7-47dd-4eeb-bbfb-705ba560a42f" providerId="AD"/>
  <p188:author id="{353C60C0-70D5-4329-BC8D-53AAD007DC58}" name="Sara R. Collins" initials="SC" userId="S::SRC@CMWF.org::dfbb467f-0fd7-48a6-a78e-014a35e76e12" providerId="AD"/>
  <p188:author id="{05B4AAE9-FA13-B4B0-0C49-DBD509A39007}" name="Relebohile Masitha" initials="RM" userId="S::rm@cmwf.org::55eff3c7-d91b-47f9-a1b1-6eb067a4a129" providerId="AD"/>
  <p188:author id="{B0755DF3-EA2A-8FFB-AD29-D97398DAB77C}" name="Carson Richards" initials="CR" userId="S::crichards@cmwf.org::07418e10-7e74-4970-a614-de80632c77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FE9"/>
    <a:srgbClr val="E9F3F0"/>
    <a:srgbClr val="FDEAE3"/>
    <a:srgbClr val="FEF4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3B0735-D9C9-48DD-B138-0CD594F9F8D3}" v="129" dt="2026-08-13T13:30:22.8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varScale="1">
        <p:scale>
          <a:sx n="107" d="100"/>
          <a:sy n="107" d="100"/>
        </p:scale>
        <p:origin x="16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 Wilson" userId="000f367a-3246-491c-88b4-803a33f58a8b" providerId="ADAL" clId="{DC2E3FC4-3B14-5106-984B-374CCF2024D9}"/>
    <pc:docChg chg="undo custSel modSld">
      <pc:chgData name="Jen Wilson" userId="000f367a-3246-491c-88b4-803a33f58a8b" providerId="ADAL" clId="{DC2E3FC4-3B14-5106-984B-374CCF2024D9}" dt="2026-08-10T19:16:39.740" v="39" actId="27918"/>
      <pc:docMkLst>
        <pc:docMk/>
      </pc:docMkLst>
      <pc:sldChg chg="mod">
        <pc:chgData name="Jen Wilson" userId="000f367a-3246-491c-88b4-803a33f58a8b" providerId="ADAL" clId="{DC2E3FC4-3B14-5106-984B-374CCF2024D9}" dt="2026-08-10T16:41:06.822" v="27" actId="27918"/>
        <pc:sldMkLst>
          <pc:docMk/>
          <pc:sldMk cId="3055516483" sldId="313"/>
        </pc:sldMkLst>
      </pc:sldChg>
      <pc:sldChg chg="mod">
        <pc:chgData name="Jen Wilson" userId="000f367a-3246-491c-88b4-803a33f58a8b" providerId="ADAL" clId="{DC2E3FC4-3B14-5106-984B-374CCF2024D9}" dt="2026-08-10T19:14:06.923" v="37" actId="27918"/>
        <pc:sldMkLst>
          <pc:docMk/>
          <pc:sldMk cId="3336370091" sldId="314"/>
        </pc:sldMkLst>
      </pc:sldChg>
      <pc:sldChg chg="mod">
        <pc:chgData name="Jen Wilson" userId="000f367a-3246-491c-88b4-803a33f58a8b" providerId="ADAL" clId="{DC2E3FC4-3B14-5106-984B-374CCF2024D9}" dt="2026-08-10T15:51:05.897" v="18" actId="27918"/>
        <pc:sldMkLst>
          <pc:docMk/>
          <pc:sldMk cId="4288363566" sldId="317"/>
        </pc:sldMkLst>
      </pc:sldChg>
      <pc:sldChg chg="modSp mod">
        <pc:chgData name="Jen Wilson" userId="000f367a-3246-491c-88b4-803a33f58a8b" providerId="ADAL" clId="{DC2E3FC4-3B14-5106-984B-374CCF2024D9}" dt="2026-08-10T16:58:42.229" v="31" actId="27918"/>
        <pc:sldMkLst>
          <pc:docMk/>
          <pc:sldMk cId="368827434" sldId="318"/>
        </pc:sldMkLst>
        <pc:graphicFrameChg chg="mod">
          <ac:chgData name="Jen Wilson" userId="000f367a-3246-491c-88b4-803a33f58a8b" providerId="ADAL" clId="{DC2E3FC4-3B14-5106-984B-374CCF2024D9}" dt="2026-08-10T15:50:12.262" v="14" actId="207"/>
          <ac:graphicFrameMkLst>
            <pc:docMk/>
            <pc:sldMk cId="368827434" sldId="318"/>
            <ac:graphicFrameMk id="6" creationId="{F433BDAC-4C0F-3F9D-A20C-1D9988550156}"/>
          </ac:graphicFrameMkLst>
        </pc:graphicFrameChg>
      </pc:sldChg>
      <pc:sldChg chg="addSp delSp modSp mod">
        <pc:chgData name="Jen Wilson" userId="000f367a-3246-491c-88b4-803a33f58a8b" providerId="ADAL" clId="{DC2E3FC4-3B14-5106-984B-374CCF2024D9}" dt="2026-08-10T18:08:47.492" v="33" actId="1076"/>
        <pc:sldMkLst>
          <pc:docMk/>
          <pc:sldMk cId="3449282307" sldId="319"/>
        </pc:sldMkLst>
        <pc:spChg chg="mod">
          <ac:chgData name="Jen Wilson" userId="000f367a-3246-491c-88b4-803a33f58a8b" providerId="ADAL" clId="{DC2E3FC4-3B14-5106-984B-374CCF2024D9}" dt="2026-08-10T18:08:47.492" v="33" actId="1076"/>
          <ac:spMkLst>
            <pc:docMk/>
            <pc:sldMk cId="3449282307" sldId="319"/>
            <ac:spMk id="2" creationId="{9449C4D2-9886-B813-0CCB-646BCA0F4B17}"/>
          </ac:spMkLst>
        </pc:spChg>
        <pc:graphicFrameChg chg="mod">
          <ac:chgData name="Jen Wilson" userId="000f367a-3246-491c-88b4-803a33f58a8b" providerId="ADAL" clId="{DC2E3FC4-3B14-5106-984B-374CCF2024D9}" dt="2026-08-10T15:50:25.802" v="16" actId="207"/>
          <ac:graphicFrameMkLst>
            <pc:docMk/>
            <pc:sldMk cId="3449282307" sldId="319"/>
            <ac:graphicFrameMk id="6" creationId="{A0BD1B5F-E25E-1F5B-8CBC-A6FD6C8B7233}"/>
          </ac:graphicFrameMkLst>
        </pc:graphicFrameChg>
      </pc:sldChg>
      <pc:sldChg chg="mod">
        <pc:chgData name="Jen Wilson" userId="000f367a-3246-491c-88b4-803a33f58a8b" providerId="ADAL" clId="{DC2E3FC4-3B14-5106-984B-374CCF2024D9}" dt="2026-08-10T18:52:35.323" v="35" actId="27918"/>
        <pc:sldMkLst>
          <pc:docMk/>
          <pc:sldMk cId="2319148165" sldId="324"/>
        </pc:sldMkLst>
      </pc:sldChg>
      <pc:sldChg chg="mod">
        <pc:chgData name="Jen Wilson" userId="000f367a-3246-491c-88b4-803a33f58a8b" providerId="ADAL" clId="{DC2E3FC4-3B14-5106-984B-374CCF2024D9}" dt="2026-08-10T19:16:39.740" v="39" actId="27918"/>
        <pc:sldMkLst>
          <pc:docMk/>
          <pc:sldMk cId="1014699493" sldId="325"/>
        </pc:sldMkLst>
      </pc:sldChg>
    </pc:docChg>
  </pc:docChgLst>
  <pc:docChgLst>
    <pc:chgData name="Paul Frame" userId="ded3f5c5-00e7-408d-9358-fc292cfa5078" providerId="ADAL" clId="{EB6BB90D-960F-4CC0-B1DB-E3189CFE8A64}"/>
    <pc:docChg chg="undo custSel modSld modMainMaster">
      <pc:chgData name="Paul Frame" userId="ded3f5c5-00e7-408d-9358-fc292cfa5078" providerId="ADAL" clId="{EB6BB90D-960F-4CC0-B1DB-E3189CFE8A64}" dt="2026-08-13T13:26:57.979" v="1227" actId="6549"/>
      <pc:docMkLst>
        <pc:docMk/>
      </pc:docMkLst>
      <pc:sldChg chg="addSp delSp modSp mod">
        <pc:chgData name="Paul Frame" userId="ded3f5c5-00e7-408d-9358-fc292cfa5078" providerId="ADAL" clId="{EB6BB90D-960F-4CC0-B1DB-E3189CFE8A64}" dt="2026-08-10T15:16:43.547" v="1158" actId="113"/>
        <pc:sldMkLst>
          <pc:docMk/>
          <pc:sldMk cId="3055516483" sldId="313"/>
        </pc:sldMkLst>
        <pc:spChg chg="add mod">
          <ac:chgData name="Paul Frame" userId="ded3f5c5-00e7-408d-9358-fc292cfa5078" providerId="ADAL" clId="{EB6BB90D-960F-4CC0-B1DB-E3189CFE8A64}" dt="2026-08-07T19:14:51.358" v="387"/>
          <ac:spMkLst>
            <pc:docMk/>
            <pc:sldMk cId="3055516483" sldId="313"/>
            <ac:spMk id="2" creationId="{293FD6E0-5E23-A5AB-4772-0BCF6AE6F44C}"/>
          </ac:spMkLst>
        </pc:spChg>
        <pc:spChg chg="mod">
          <ac:chgData name="Paul Frame" userId="ded3f5c5-00e7-408d-9358-fc292cfa5078" providerId="ADAL" clId="{EB6BB90D-960F-4CC0-B1DB-E3189CFE8A64}" dt="2026-08-10T15:16:29.865" v="1156" actId="20577"/>
          <ac:spMkLst>
            <pc:docMk/>
            <pc:sldMk cId="3055516483" sldId="313"/>
            <ac:spMk id="4" creationId="{3718E9E8-D491-9746-855F-DA9037DEB86A}"/>
          </ac:spMkLst>
        </pc:spChg>
        <pc:spChg chg="mod">
          <ac:chgData name="Paul Frame" userId="ded3f5c5-00e7-408d-9358-fc292cfa5078" providerId="ADAL" clId="{EB6BB90D-960F-4CC0-B1DB-E3189CFE8A64}" dt="2026-08-10T15:16:43.547" v="1158" actId="113"/>
          <ac:spMkLst>
            <pc:docMk/>
            <pc:sldMk cId="3055516483" sldId="313"/>
            <ac:spMk id="5" creationId="{34077BBF-7495-0DC7-B7E3-85255FC5672C}"/>
          </ac:spMkLst>
        </pc:spChg>
        <pc:graphicFrameChg chg="mod">
          <ac:chgData name="Paul Frame" userId="ded3f5c5-00e7-408d-9358-fc292cfa5078" providerId="ADAL" clId="{EB6BB90D-960F-4CC0-B1DB-E3189CFE8A64}" dt="2026-08-07T20:44:56.715" v="1079"/>
          <ac:graphicFrameMkLst>
            <pc:docMk/>
            <pc:sldMk cId="3055516483" sldId="313"/>
            <ac:graphicFrameMk id="6" creationId="{A7528D56-4922-7B24-E8AB-B817A32DB41E}"/>
          </ac:graphicFrameMkLst>
        </pc:graphicFrameChg>
      </pc:sldChg>
      <pc:sldChg chg="addSp delSp modSp mod">
        <pc:chgData name="Paul Frame" userId="ded3f5c5-00e7-408d-9358-fc292cfa5078" providerId="ADAL" clId="{EB6BB90D-960F-4CC0-B1DB-E3189CFE8A64}" dt="2026-08-10T15:18:02.569" v="1209" actId="113"/>
        <pc:sldMkLst>
          <pc:docMk/>
          <pc:sldMk cId="3336370091" sldId="314"/>
        </pc:sldMkLst>
        <pc:spChg chg="add mod">
          <ac:chgData name="Paul Frame" userId="ded3f5c5-00e7-408d-9358-fc292cfa5078" providerId="ADAL" clId="{EB6BB90D-960F-4CC0-B1DB-E3189CFE8A64}" dt="2026-08-07T19:15:14.309" v="389"/>
          <ac:spMkLst>
            <pc:docMk/>
            <pc:sldMk cId="3336370091" sldId="314"/>
            <ac:spMk id="2" creationId="{A94E1CF2-45E5-F8FB-186C-125B36C52C37}"/>
          </ac:spMkLst>
        </pc:spChg>
        <pc:spChg chg="mod">
          <ac:chgData name="Paul Frame" userId="ded3f5c5-00e7-408d-9358-fc292cfa5078" providerId="ADAL" clId="{EB6BB90D-960F-4CC0-B1DB-E3189CFE8A64}" dt="2026-08-10T15:17:52.080" v="1207" actId="20577"/>
          <ac:spMkLst>
            <pc:docMk/>
            <pc:sldMk cId="3336370091" sldId="314"/>
            <ac:spMk id="4" creationId="{81DD5C8A-010B-724B-4030-75127A5B061C}"/>
          </ac:spMkLst>
        </pc:spChg>
        <pc:spChg chg="mod">
          <ac:chgData name="Paul Frame" userId="ded3f5c5-00e7-408d-9358-fc292cfa5078" providerId="ADAL" clId="{EB6BB90D-960F-4CC0-B1DB-E3189CFE8A64}" dt="2026-08-10T15:18:02.569" v="1209" actId="113"/>
          <ac:spMkLst>
            <pc:docMk/>
            <pc:sldMk cId="3336370091" sldId="314"/>
            <ac:spMk id="5" creationId="{0CF31EEE-C4EF-9C1B-2FCC-D451D303CD5A}"/>
          </ac:spMkLst>
        </pc:spChg>
        <pc:graphicFrameChg chg="mod">
          <ac:chgData name="Paul Frame" userId="ded3f5c5-00e7-408d-9358-fc292cfa5078" providerId="ADAL" clId="{EB6BB90D-960F-4CC0-B1DB-E3189CFE8A64}" dt="2026-08-07T20:46:35.753" v="1097"/>
          <ac:graphicFrameMkLst>
            <pc:docMk/>
            <pc:sldMk cId="3336370091" sldId="314"/>
            <ac:graphicFrameMk id="6" creationId="{5CF1839C-4E7D-8218-300B-C303E271950E}"/>
          </ac:graphicFrameMkLst>
        </pc:graphicFrameChg>
      </pc:sldChg>
      <pc:sldChg chg="addSp delSp modSp mod">
        <pc:chgData name="Paul Frame" userId="ded3f5c5-00e7-408d-9358-fc292cfa5078" providerId="ADAL" clId="{EB6BB90D-960F-4CC0-B1DB-E3189CFE8A64}" dt="2026-08-13T13:26:57.979" v="1227" actId="6549"/>
        <pc:sldMkLst>
          <pc:docMk/>
          <pc:sldMk cId="4288363566" sldId="317"/>
        </pc:sldMkLst>
        <pc:spChg chg="add mod">
          <ac:chgData name="Paul Frame" userId="ded3f5c5-00e7-408d-9358-fc292cfa5078" providerId="ADAL" clId="{EB6BB90D-960F-4CC0-B1DB-E3189CFE8A64}" dt="2026-08-07T19:13:51.518" v="376" actId="20577"/>
          <ac:spMkLst>
            <pc:docMk/>
            <pc:sldMk cId="4288363566" sldId="317"/>
            <ac:spMk id="2" creationId="{9E8D79EA-AC37-AE15-7921-3274AB5447AC}"/>
          </ac:spMkLst>
        </pc:spChg>
        <pc:spChg chg="mod">
          <ac:chgData name="Paul Frame" userId="ded3f5c5-00e7-408d-9358-fc292cfa5078" providerId="ADAL" clId="{EB6BB90D-960F-4CC0-B1DB-E3189CFE8A64}" dt="2026-08-13T13:26:57.979" v="1227" actId="6549"/>
          <ac:spMkLst>
            <pc:docMk/>
            <pc:sldMk cId="4288363566" sldId="317"/>
            <ac:spMk id="4" creationId="{148A9CE0-3DD5-8CD5-EFB1-70AAA4E625F9}"/>
          </ac:spMkLst>
        </pc:spChg>
        <pc:spChg chg="mod">
          <ac:chgData name="Paul Frame" userId="ded3f5c5-00e7-408d-9358-fc292cfa5078" providerId="ADAL" clId="{EB6BB90D-960F-4CC0-B1DB-E3189CFE8A64}" dt="2026-08-07T19:03:12.645" v="42" actId="1076"/>
          <ac:spMkLst>
            <pc:docMk/>
            <pc:sldMk cId="4288363566" sldId="317"/>
            <ac:spMk id="5" creationId="{813C0C3B-31D1-9CBC-F2B2-27AD1F719799}"/>
          </ac:spMkLst>
        </pc:spChg>
        <pc:graphicFrameChg chg="mod">
          <ac:chgData name="Paul Frame" userId="ded3f5c5-00e7-408d-9358-fc292cfa5078" providerId="ADAL" clId="{EB6BB90D-960F-4CC0-B1DB-E3189CFE8A64}" dt="2026-08-07T19:24:39.349" v="500" actId="1076"/>
          <ac:graphicFrameMkLst>
            <pc:docMk/>
            <pc:sldMk cId="4288363566" sldId="317"/>
            <ac:graphicFrameMk id="10" creationId="{E63EEB28-0314-7BD1-9DA1-6560FCA89570}"/>
          </ac:graphicFrameMkLst>
        </pc:graphicFrameChg>
      </pc:sldChg>
      <pc:sldChg chg="addSp delSp modSp mod">
        <pc:chgData name="Paul Frame" userId="ded3f5c5-00e7-408d-9358-fc292cfa5078" providerId="ADAL" clId="{EB6BB90D-960F-4CC0-B1DB-E3189CFE8A64}" dt="2026-08-10T15:47:41.001" v="1218" actId="27918"/>
        <pc:sldMkLst>
          <pc:docMk/>
          <pc:sldMk cId="368827434" sldId="318"/>
        </pc:sldMkLst>
        <pc:spChg chg="add mod">
          <ac:chgData name="Paul Frame" userId="ded3f5c5-00e7-408d-9358-fc292cfa5078" providerId="ADAL" clId="{EB6BB90D-960F-4CC0-B1DB-E3189CFE8A64}" dt="2026-08-07T19:14:09.718" v="383" actId="20577"/>
          <ac:spMkLst>
            <pc:docMk/>
            <pc:sldMk cId="368827434" sldId="318"/>
            <ac:spMk id="2" creationId="{A480568C-85D9-4C50-2E36-764CF1BF637F}"/>
          </ac:spMkLst>
        </pc:spChg>
        <pc:spChg chg="mod">
          <ac:chgData name="Paul Frame" userId="ded3f5c5-00e7-408d-9358-fc292cfa5078" providerId="ADAL" clId="{EB6BB90D-960F-4CC0-B1DB-E3189CFE8A64}" dt="2026-08-07T19:25:35.471" v="547" actId="20577"/>
          <ac:spMkLst>
            <pc:docMk/>
            <pc:sldMk cId="368827434" sldId="318"/>
            <ac:spMk id="5" creationId="{2A53C076-F354-A943-3710-60A43F76753C}"/>
          </ac:spMkLst>
        </pc:spChg>
        <pc:graphicFrameChg chg="mod">
          <ac:chgData name="Paul Frame" userId="ded3f5c5-00e7-408d-9358-fc292cfa5078" providerId="ADAL" clId="{EB6BB90D-960F-4CC0-B1DB-E3189CFE8A64}" dt="2026-08-10T15:47:07.799" v="1214"/>
          <ac:graphicFrameMkLst>
            <pc:docMk/>
            <pc:sldMk cId="368827434" sldId="318"/>
            <ac:graphicFrameMk id="6" creationId="{F433BDAC-4C0F-3F9D-A20C-1D9988550156}"/>
          </ac:graphicFrameMkLst>
        </pc:graphicFrameChg>
      </pc:sldChg>
      <pc:sldChg chg="addSp delSp modSp mod">
        <pc:chgData name="Paul Frame" userId="ded3f5c5-00e7-408d-9358-fc292cfa5078" providerId="ADAL" clId="{EB6BB90D-960F-4CC0-B1DB-E3189CFE8A64}" dt="2026-08-07T20:43:51.438" v="1073"/>
        <pc:sldMkLst>
          <pc:docMk/>
          <pc:sldMk cId="3449282307" sldId="319"/>
        </pc:sldMkLst>
        <pc:spChg chg="add mod">
          <ac:chgData name="Paul Frame" userId="ded3f5c5-00e7-408d-9358-fc292cfa5078" providerId="ADAL" clId="{EB6BB90D-960F-4CC0-B1DB-E3189CFE8A64}" dt="2026-08-07T19:42:37.739" v="865"/>
          <ac:spMkLst>
            <pc:docMk/>
            <pc:sldMk cId="3449282307" sldId="319"/>
            <ac:spMk id="2" creationId="{9449C4D2-9886-B813-0CCB-646BCA0F4B17}"/>
          </ac:spMkLst>
        </pc:spChg>
        <pc:spChg chg="mod">
          <ac:chgData name="Paul Frame" userId="ded3f5c5-00e7-408d-9358-fc292cfa5078" providerId="ADAL" clId="{EB6BB90D-960F-4CC0-B1DB-E3189CFE8A64}" dt="2026-08-07T19:43:19.151" v="888" actId="20577"/>
          <ac:spMkLst>
            <pc:docMk/>
            <pc:sldMk cId="3449282307" sldId="319"/>
            <ac:spMk id="5" creationId="{655FCBF4-D46F-AAFB-3136-954F853AA7C5}"/>
          </ac:spMkLst>
        </pc:spChg>
        <pc:graphicFrameChg chg="mod">
          <ac:chgData name="Paul Frame" userId="ded3f5c5-00e7-408d-9358-fc292cfa5078" providerId="ADAL" clId="{EB6BB90D-960F-4CC0-B1DB-E3189CFE8A64}" dt="2026-08-07T20:43:51.438" v="1073"/>
          <ac:graphicFrameMkLst>
            <pc:docMk/>
            <pc:sldMk cId="3449282307" sldId="319"/>
            <ac:graphicFrameMk id="6" creationId="{A0BD1B5F-E25E-1F5B-8CBC-A6FD6C8B7233}"/>
          </ac:graphicFrameMkLst>
        </pc:graphicFrameChg>
      </pc:sldChg>
      <pc:sldChg chg="addSp delSp modSp mod">
        <pc:chgData name="Paul Frame" userId="ded3f5c5-00e7-408d-9358-fc292cfa5078" providerId="ADAL" clId="{EB6BB90D-960F-4CC0-B1DB-E3189CFE8A64}" dt="2026-08-10T15:17:01.563" v="1161" actId="113"/>
        <pc:sldMkLst>
          <pc:docMk/>
          <pc:sldMk cId="2319148165" sldId="324"/>
        </pc:sldMkLst>
        <pc:spChg chg="add mod">
          <ac:chgData name="Paul Frame" userId="ded3f5c5-00e7-408d-9358-fc292cfa5078" providerId="ADAL" clId="{EB6BB90D-960F-4CC0-B1DB-E3189CFE8A64}" dt="2026-08-07T19:42:31.339" v="864"/>
          <ac:spMkLst>
            <pc:docMk/>
            <pc:sldMk cId="2319148165" sldId="324"/>
            <ac:spMk id="2" creationId="{EB16E390-00CE-A2CA-02DC-0754FD3547B6}"/>
          </ac:spMkLst>
        </pc:spChg>
        <pc:spChg chg="mod">
          <ac:chgData name="Paul Frame" userId="ded3f5c5-00e7-408d-9358-fc292cfa5078" providerId="ADAL" clId="{EB6BB90D-960F-4CC0-B1DB-E3189CFE8A64}" dt="2026-08-10T15:16:56.445" v="1159"/>
          <ac:spMkLst>
            <pc:docMk/>
            <pc:sldMk cId="2319148165" sldId="324"/>
            <ac:spMk id="4" creationId="{74A7CD3A-F091-ABB4-A2B7-5473873CF0C9}"/>
          </ac:spMkLst>
        </pc:spChg>
        <pc:spChg chg="mod">
          <ac:chgData name="Paul Frame" userId="ded3f5c5-00e7-408d-9358-fc292cfa5078" providerId="ADAL" clId="{EB6BB90D-960F-4CC0-B1DB-E3189CFE8A64}" dt="2026-08-10T15:17:01.563" v="1161" actId="113"/>
          <ac:spMkLst>
            <pc:docMk/>
            <pc:sldMk cId="2319148165" sldId="324"/>
            <ac:spMk id="5" creationId="{17256EEE-2E0F-DB58-3BA2-216151676C87}"/>
          </ac:spMkLst>
        </pc:spChg>
        <pc:graphicFrameChg chg="mod">
          <ac:chgData name="Paul Frame" userId="ded3f5c5-00e7-408d-9358-fc292cfa5078" providerId="ADAL" clId="{EB6BB90D-960F-4CC0-B1DB-E3189CFE8A64}" dt="2026-08-07T20:49:03.424" v="1108"/>
          <ac:graphicFrameMkLst>
            <pc:docMk/>
            <pc:sldMk cId="2319148165" sldId="324"/>
            <ac:graphicFrameMk id="9" creationId="{C9B21FB6-92BA-5D47-7197-B97D2FE87670}"/>
          </ac:graphicFrameMkLst>
        </pc:graphicFrameChg>
      </pc:sldChg>
      <pc:sldChg chg="addSp delSp modSp mod">
        <pc:chgData name="Paul Frame" userId="ded3f5c5-00e7-408d-9358-fc292cfa5078" providerId="ADAL" clId="{EB6BB90D-960F-4CC0-B1DB-E3189CFE8A64}" dt="2026-08-10T15:18:17.397" v="1212" actId="113"/>
        <pc:sldMkLst>
          <pc:docMk/>
          <pc:sldMk cId="1014699493" sldId="325"/>
        </pc:sldMkLst>
        <pc:spChg chg="mod">
          <ac:chgData name="Paul Frame" userId="ded3f5c5-00e7-408d-9358-fc292cfa5078" providerId="ADAL" clId="{EB6BB90D-960F-4CC0-B1DB-E3189CFE8A64}" dt="2026-08-10T15:18:12.512" v="1210"/>
          <ac:spMkLst>
            <pc:docMk/>
            <pc:sldMk cId="1014699493" sldId="325"/>
            <ac:spMk id="4" creationId="{418E522C-5B62-DB45-DBDC-9BCBF95CFC3C}"/>
          </ac:spMkLst>
        </pc:spChg>
        <pc:spChg chg="mod">
          <ac:chgData name="Paul Frame" userId="ded3f5c5-00e7-408d-9358-fc292cfa5078" providerId="ADAL" clId="{EB6BB90D-960F-4CC0-B1DB-E3189CFE8A64}" dt="2026-08-10T15:18:17.397" v="1212" actId="113"/>
          <ac:spMkLst>
            <pc:docMk/>
            <pc:sldMk cId="1014699493" sldId="325"/>
            <ac:spMk id="5" creationId="{6424C333-19FF-DC36-533B-108D179C47FE}"/>
          </ac:spMkLst>
        </pc:spChg>
        <pc:spChg chg="add mod">
          <ac:chgData name="Paul Frame" userId="ded3f5c5-00e7-408d-9358-fc292cfa5078" providerId="ADAL" clId="{EB6BB90D-960F-4CC0-B1DB-E3189CFE8A64}" dt="2026-08-07T19:42:16.823" v="863" actId="20577"/>
          <ac:spMkLst>
            <pc:docMk/>
            <pc:sldMk cId="1014699493" sldId="325"/>
            <ac:spMk id="6" creationId="{D79EA759-494A-FEEC-7C0E-BF461361A793}"/>
          </ac:spMkLst>
        </pc:spChg>
        <pc:graphicFrameChg chg="mod">
          <ac:chgData name="Paul Frame" userId="ded3f5c5-00e7-408d-9358-fc292cfa5078" providerId="ADAL" clId="{EB6BB90D-960F-4CC0-B1DB-E3189CFE8A64}" dt="2026-08-07T20:48:53.807" v="1107"/>
          <ac:graphicFrameMkLst>
            <pc:docMk/>
            <pc:sldMk cId="1014699493" sldId="325"/>
            <ac:graphicFrameMk id="9" creationId="{80C469C8-38B8-2EFA-D8F5-1383FC15B9EE}"/>
          </ac:graphicFrameMkLst>
        </pc:graphicFrameChg>
      </pc:sldChg>
      <pc:sldMasterChg chg="modSldLayout">
        <pc:chgData name="Paul Frame" userId="ded3f5c5-00e7-408d-9358-fc292cfa5078" providerId="ADAL" clId="{EB6BB90D-960F-4CC0-B1DB-E3189CFE8A64}" dt="2026-08-13T13:25:26.596" v="1223" actId="6549"/>
        <pc:sldMasterMkLst>
          <pc:docMk/>
          <pc:sldMasterMk cId="3552861742" sldId="2147483674"/>
        </pc:sldMasterMkLst>
        <pc:sldLayoutChg chg="modSp mod">
          <pc:chgData name="Paul Frame" userId="ded3f5c5-00e7-408d-9358-fc292cfa5078" providerId="ADAL" clId="{EB6BB90D-960F-4CC0-B1DB-E3189CFE8A64}" dt="2026-08-13T13:25:26.596" v="1223" actId="6549"/>
          <pc:sldLayoutMkLst>
            <pc:docMk/>
            <pc:sldMasterMk cId="3552861742" sldId="2147483674"/>
            <pc:sldLayoutMk cId="1621126578" sldId="2147483677"/>
          </pc:sldLayoutMkLst>
          <pc:spChg chg="mod">
            <ac:chgData name="Paul Frame" userId="ded3f5c5-00e7-408d-9358-fc292cfa5078" providerId="ADAL" clId="{EB6BB90D-960F-4CC0-B1DB-E3189CFE8A64}" dt="2026-08-13T13:25:26.596" v="1223" actId="6549"/>
            <ac:spMkLst>
              <pc:docMk/>
              <pc:sldMasterMk cId="3552861742" sldId="2147483674"/>
              <pc:sldLayoutMk cId="1621126578" sldId="2147483677"/>
              <ac:spMk id="9" creationId="{5124FA92-CBAB-EAD0-4152-9DB1DD76FC78}"/>
            </ac:spMkLst>
          </pc:spChg>
        </pc:sldLayoutChg>
      </pc:sldMasterChg>
    </pc:docChg>
  </pc:docChgLst>
  <pc:docChgLst>
    <pc:chgData name="Samantha Chase" userId="2ccc7aae-bcbf-45e9-9346-5daedfd5cdbc" providerId="ADAL" clId="{C2170E17-0BDC-4696-9489-433B31DC563B}"/>
    <pc:docChg chg="modSld">
      <pc:chgData name="Samantha Chase" userId="2ccc7aae-bcbf-45e9-9346-5daedfd5cdbc" providerId="ADAL" clId="{C2170E17-0BDC-4696-9489-433B31DC563B}" dt="2026-08-10T13:03:12.346" v="0"/>
      <pc:docMkLst>
        <pc:docMk/>
      </pc:docMkLst>
      <pc:sldChg chg="modSp">
        <pc:chgData name="Samantha Chase" userId="2ccc7aae-bcbf-45e9-9346-5daedfd5cdbc" providerId="ADAL" clId="{C2170E17-0BDC-4696-9489-433B31DC563B}" dt="2026-08-10T13:03:12.346" v="0"/>
        <pc:sldMkLst>
          <pc:docMk/>
          <pc:sldMk cId="4288363566" sldId="317"/>
        </pc:sldMkLst>
        <pc:graphicFrameChg chg="mod">
          <ac:chgData name="Samantha Chase" userId="2ccc7aae-bcbf-45e9-9346-5daedfd5cdbc" providerId="ADAL" clId="{C2170E17-0BDC-4696-9489-433B31DC563B}" dt="2026-08-10T13:03:12.346" v="0"/>
          <ac:graphicFrameMkLst>
            <pc:docMk/>
            <pc:sldMk cId="4288363566" sldId="317"/>
            <ac:graphicFrameMk id="10" creationId="{E63EEB28-0314-7BD1-9DA1-6560FCA8957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497794918492334E-4"/>
          <c:y val="3.4618106272443432E-2"/>
          <c:w val="0.99600183905583228"/>
          <c:h val="0.77086035951769527"/>
        </c:manualLayout>
      </c:layout>
      <c:barChart>
        <c:barDir val="col"/>
        <c:grouping val="clustered"/>
        <c:varyColors val="0"/>
        <c:ser>
          <c:idx val="0"/>
          <c:order val="0"/>
          <c:tx>
            <c:strRef>
              <c:f>Sheet1!$B$1</c:f>
              <c:strCache>
                <c:ptCount val="1"/>
                <c:pt idx="0">
                  <c:v>Column1</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285D-4328-A0C8-5A434929A045}"/>
              </c:ext>
            </c:extLst>
          </c:dPt>
          <c:dPt>
            <c:idx val="1"/>
            <c:invertIfNegative val="0"/>
            <c:bubble3D val="0"/>
            <c:spPr>
              <a:solidFill>
                <a:schemeClr val="bg2"/>
              </a:solidFill>
              <a:ln>
                <a:noFill/>
              </a:ln>
              <a:effectLst/>
            </c:spPr>
            <c:extLst>
              <c:ext xmlns:c16="http://schemas.microsoft.com/office/drawing/2014/chart" uri="{C3380CC4-5D6E-409C-BE32-E72D297353CC}">
                <c16:uniqueId val="{00000003-285D-4328-A0C8-5A434929A045}"/>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285D-4328-A0C8-5A434929A045}"/>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285D-4328-A0C8-5A434929A045}"/>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The cost of premiums for your health insurance</c:v>
                </c:pt>
                <c:pt idx="1">
                  <c:v>The cost of what you pay when you get medical care or fill prescriptions, including deductibles and copays</c:v>
                </c:pt>
                <c:pt idx="2">
                  <c:v>Getting approval for medical care or prescription medications from insurance companies </c:v>
                </c:pt>
                <c:pt idx="3">
                  <c:v>Finding a doctor or getting an appointment with a health care provider </c:v>
                </c:pt>
              </c:strCache>
            </c:strRef>
          </c:cat>
          <c:val>
            <c:numRef>
              <c:f>Sheet1!$B$2:$B$5</c:f>
              <c:numCache>
                <c:formatCode>0.00%</c:formatCode>
                <c:ptCount val="4"/>
                <c:pt idx="0">
                  <c:v>0.41830000000000001</c:v>
                </c:pt>
                <c:pt idx="1">
                  <c:v>0.35570000000000002</c:v>
                </c:pt>
                <c:pt idx="2">
                  <c:v>0.15049999999999999</c:v>
                </c:pt>
                <c:pt idx="3">
                  <c:v>6.8599999999999994E-2</c:v>
                </c:pt>
              </c:numCache>
            </c:numRef>
          </c:val>
          <c:extLst>
            <c:ext xmlns:c16="http://schemas.microsoft.com/office/drawing/2014/chart" uri="{C3380CC4-5D6E-409C-BE32-E72D297353CC}">
              <c16:uniqueId val="{0000000E-285D-4328-A0C8-5A434929A045}"/>
            </c:ext>
          </c:extLst>
        </c:ser>
        <c:dLbls>
          <c:showLegendKey val="0"/>
          <c:showVal val="0"/>
          <c:showCatName val="0"/>
          <c:showSerName val="0"/>
          <c:showPercent val="0"/>
          <c:showBubbleSize val="0"/>
        </c:dLbls>
        <c:gapWidth val="100"/>
        <c:axId val="1389371631"/>
        <c:axId val="1389388431"/>
      </c:barChart>
      <c:catAx>
        <c:axId val="1389371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389388431"/>
        <c:crosses val="autoZero"/>
        <c:auto val="1"/>
        <c:lblAlgn val="ctr"/>
        <c:lblOffset val="100"/>
        <c:noMultiLvlLbl val="0"/>
      </c:catAx>
      <c:valAx>
        <c:axId val="1389388431"/>
        <c:scaling>
          <c:orientation val="minMax"/>
        </c:scaling>
        <c:delete val="1"/>
        <c:axPos val="l"/>
        <c:numFmt formatCode="0.00%" sourceLinked="1"/>
        <c:majorTickMark val="none"/>
        <c:minorTickMark val="none"/>
        <c:tickLblPos val="nextTo"/>
        <c:crossAx val="13893716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5896272018992922"/>
          <c:w val="1"/>
          <c:h val="0.59960430661209718"/>
        </c:manualLayout>
      </c:layout>
      <c:barChart>
        <c:barDir val="col"/>
        <c:grouping val="clustered"/>
        <c:varyColors val="0"/>
        <c:ser>
          <c:idx val="0"/>
          <c:order val="0"/>
          <c:tx>
            <c:strRef>
              <c:f>Sheet1!$B$1</c:f>
              <c:strCache>
                <c:ptCount val="1"/>
                <c:pt idx="0">
                  <c:v>The cost of premiums for your health insurance</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B7F3-4184-B835-B2253AF2D3DE}"/>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3-B7F3-4184-B835-B2253AF2D3D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Employer</c:v>
                </c:pt>
                <c:pt idx="1">
                  <c:v>Individual or Marketplace</c:v>
                </c:pt>
                <c:pt idx="2">
                  <c:v>Medicaid</c:v>
                </c:pt>
                <c:pt idx="3">
                  <c:v>Medicare ages 19–64</c:v>
                </c:pt>
                <c:pt idx="4">
                  <c:v>Medicare age 65+</c:v>
                </c:pt>
                <c:pt idx="5">
                  <c:v>Uninsured</c:v>
                </c:pt>
              </c:strCache>
            </c:strRef>
          </c:cat>
          <c:val>
            <c:numRef>
              <c:f>Sheet1!$B$2:$B$7</c:f>
              <c:numCache>
                <c:formatCode>0%</c:formatCode>
                <c:ptCount val="6"/>
                <c:pt idx="0">
                  <c:v>0.4415</c:v>
                </c:pt>
                <c:pt idx="1">
                  <c:v>0.52</c:v>
                </c:pt>
                <c:pt idx="2">
                  <c:v>0.28000000000000003</c:v>
                </c:pt>
                <c:pt idx="3">
                  <c:v>0.3</c:v>
                </c:pt>
                <c:pt idx="4">
                  <c:v>0.48</c:v>
                </c:pt>
                <c:pt idx="5">
                  <c:v>0.47</c:v>
                </c:pt>
              </c:numCache>
            </c:numRef>
          </c:val>
          <c:extLst>
            <c:ext xmlns:c16="http://schemas.microsoft.com/office/drawing/2014/chart" uri="{C3380CC4-5D6E-409C-BE32-E72D297353CC}">
              <c16:uniqueId val="{00000006-B7F3-4184-B835-B2253AF2D3DE}"/>
            </c:ext>
          </c:extLst>
        </c:ser>
        <c:ser>
          <c:idx val="1"/>
          <c:order val="1"/>
          <c:tx>
            <c:strRef>
              <c:f>Sheet1!$C$1</c:f>
              <c:strCache>
                <c:ptCount val="1"/>
                <c:pt idx="0">
                  <c:v>The cost of what you pay when you get medical care or fill prescriptions, including deductibles and copays</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Employer</c:v>
                </c:pt>
                <c:pt idx="1">
                  <c:v>Individual or Marketplace</c:v>
                </c:pt>
                <c:pt idx="2">
                  <c:v>Medicaid</c:v>
                </c:pt>
                <c:pt idx="3">
                  <c:v>Medicare ages 19–64</c:v>
                </c:pt>
                <c:pt idx="4">
                  <c:v>Medicare age 65+</c:v>
                </c:pt>
                <c:pt idx="5">
                  <c:v>Uninsured</c:v>
                </c:pt>
              </c:strCache>
            </c:strRef>
          </c:cat>
          <c:val>
            <c:numRef>
              <c:f>Sheet1!$C$2:$C$7</c:f>
              <c:numCache>
                <c:formatCode>0%</c:formatCode>
                <c:ptCount val="6"/>
                <c:pt idx="0">
                  <c:v>0.37</c:v>
                </c:pt>
                <c:pt idx="1">
                  <c:v>0.3</c:v>
                </c:pt>
                <c:pt idx="2">
                  <c:v>0.36</c:v>
                </c:pt>
                <c:pt idx="3">
                  <c:v>0.41</c:v>
                </c:pt>
                <c:pt idx="4">
                  <c:v>0.28000000000000003</c:v>
                </c:pt>
                <c:pt idx="5">
                  <c:v>0.36</c:v>
                </c:pt>
              </c:numCache>
            </c:numRef>
          </c:val>
          <c:extLst>
            <c:ext xmlns:c16="http://schemas.microsoft.com/office/drawing/2014/chart" uri="{C3380CC4-5D6E-409C-BE32-E72D297353CC}">
              <c16:uniqueId val="{00000007-B7F3-4184-B835-B2253AF2D3DE}"/>
            </c:ext>
          </c:extLst>
        </c:ser>
        <c:ser>
          <c:idx val="2"/>
          <c:order val="2"/>
          <c:tx>
            <c:strRef>
              <c:f>Sheet1!$D$1</c:f>
              <c:strCache>
                <c:ptCount val="1"/>
                <c:pt idx="0">
                  <c:v>Getting approval for medical care or prescription medications from insurance companies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Employer</c:v>
                </c:pt>
                <c:pt idx="1">
                  <c:v>Individual or Marketplace</c:v>
                </c:pt>
                <c:pt idx="2">
                  <c:v>Medicaid</c:v>
                </c:pt>
                <c:pt idx="3">
                  <c:v>Medicare ages 19–64</c:v>
                </c:pt>
                <c:pt idx="4">
                  <c:v>Medicare age 65+</c:v>
                </c:pt>
                <c:pt idx="5">
                  <c:v>Uninsured</c:v>
                </c:pt>
              </c:strCache>
            </c:strRef>
          </c:cat>
          <c:val>
            <c:numRef>
              <c:f>Sheet1!$D$2:$D$7</c:f>
              <c:numCache>
                <c:formatCode>0%</c:formatCode>
                <c:ptCount val="6"/>
                <c:pt idx="0">
                  <c:v>0.13</c:v>
                </c:pt>
                <c:pt idx="1">
                  <c:v>0.1</c:v>
                </c:pt>
                <c:pt idx="2">
                  <c:v>0.25</c:v>
                </c:pt>
                <c:pt idx="3">
                  <c:v>0.19</c:v>
                </c:pt>
                <c:pt idx="4">
                  <c:v>0.13</c:v>
                </c:pt>
                <c:pt idx="5">
                  <c:v>0.11</c:v>
                </c:pt>
              </c:numCache>
            </c:numRef>
          </c:val>
          <c:extLst>
            <c:ext xmlns:c16="http://schemas.microsoft.com/office/drawing/2014/chart" uri="{C3380CC4-5D6E-409C-BE32-E72D297353CC}">
              <c16:uniqueId val="{0000000A-B7F3-4184-B835-B2253AF2D3DE}"/>
            </c:ext>
          </c:extLst>
        </c:ser>
        <c:ser>
          <c:idx val="3"/>
          <c:order val="3"/>
          <c:tx>
            <c:strRef>
              <c:f>Sheet1!$E$1</c:f>
              <c:strCache>
                <c:ptCount val="1"/>
                <c:pt idx="0">
                  <c:v>Finding a doctor or getting an appointment with a health care provider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Employer</c:v>
                </c:pt>
                <c:pt idx="1">
                  <c:v>Individual or Marketplace</c:v>
                </c:pt>
                <c:pt idx="2">
                  <c:v>Medicaid</c:v>
                </c:pt>
                <c:pt idx="3">
                  <c:v>Medicare ages 19–64</c:v>
                </c:pt>
                <c:pt idx="4">
                  <c:v>Medicare age 65+</c:v>
                </c:pt>
                <c:pt idx="5">
                  <c:v>Uninsured</c:v>
                </c:pt>
              </c:strCache>
            </c:strRef>
          </c:cat>
          <c:val>
            <c:numRef>
              <c:f>Sheet1!$E$2:$E$7</c:f>
              <c:numCache>
                <c:formatCode>0%</c:formatCode>
                <c:ptCount val="6"/>
                <c:pt idx="0">
                  <c:v>0.05</c:v>
                </c:pt>
                <c:pt idx="1">
                  <c:v>7.0000000000000007E-2</c:v>
                </c:pt>
                <c:pt idx="2">
                  <c:v>0.1</c:v>
                </c:pt>
                <c:pt idx="3">
                  <c:v>0.1</c:v>
                </c:pt>
                <c:pt idx="4">
                  <c:v>0.09</c:v>
                </c:pt>
                <c:pt idx="5">
                  <c:v>0.05</c:v>
                </c:pt>
              </c:numCache>
            </c:numRef>
          </c:val>
          <c:extLst>
            <c:ext xmlns:c16="http://schemas.microsoft.com/office/drawing/2014/chart" uri="{C3380CC4-5D6E-409C-BE32-E72D297353CC}">
              <c16:uniqueId val="{0000000B-B7F3-4184-B835-B2253AF2D3DE}"/>
            </c:ext>
          </c:extLst>
        </c:ser>
        <c:dLbls>
          <c:showLegendKey val="0"/>
          <c:showVal val="0"/>
          <c:showCatName val="0"/>
          <c:showSerName val="0"/>
          <c:showPercent val="0"/>
          <c:showBubbleSize val="0"/>
        </c:dLbls>
        <c:gapWidth val="100"/>
        <c:overlap val="-10"/>
        <c:axId val="1229483552"/>
        <c:axId val="1229483072"/>
      </c:barChart>
      <c:catAx>
        <c:axId val="122948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9483072"/>
        <c:crosses val="autoZero"/>
        <c:auto val="1"/>
        <c:lblAlgn val="ctr"/>
        <c:lblOffset val="100"/>
        <c:noMultiLvlLbl val="0"/>
      </c:catAx>
      <c:valAx>
        <c:axId val="1229483072"/>
        <c:scaling>
          <c:orientation val="minMax"/>
        </c:scaling>
        <c:delete val="1"/>
        <c:axPos val="l"/>
        <c:numFmt formatCode="0%" sourceLinked="1"/>
        <c:majorTickMark val="none"/>
        <c:minorTickMark val="none"/>
        <c:tickLblPos val="nextTo"/>
        <c:crossAx val="12294835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30519816773492958"/>
          <c:w val="1"/>
          <c:h val="0.54560231972619289"/>
        </c:manualLayout>
      </c:layout>
      <c:barChart>
        <c:barDir val="col"/>
        <c:grouping val="clustered"/>
        <c:varyColors val="0"/>
        <c:ser>
          <c:idx val="0"/>
          <c:order val="0"/>
          <c:tx>
            <c:strRef>
              <c:f>Sheet1!$B$1</c:f>
              <c:strCache>
                <c:ptCount val="1"/>
                <c:pt idx="0">
                  <c:v>The cost of premiums for your health insurance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Republican</c:v>
                </c:pt>
                <c:pt idx="1">
                  <c:v>Democratic</c:v>
                </c:pt>
                <c:pt idx="2">
                  <c:v>Independent/Other</c:v>
                </c:pt>
              </c:strCache>
            </c:strRef>
          </c:cat>
          <c:val>
            <c:numRef>
              <c:f>Sheet1!$B$2:$B$4</c:f>
              <c:numCache>
                <c:formatCode>0%</c:formatCode>
                <c:ptCount val="3"/>
                <c:pt idx="0">
                  <c:v>0.45</c:v>
                </c:pt>
                <c:pt idx="1">
                  <c:v>0.44</c:v>
                </c:pt>
                <c:pt idx="2">
                  <c:v>0.42</c:v>
                </c:pt>
              </c:numCache>
            </c:numRef>
          </c:val>
          <c:extLst>
            <c:ext xmlns:c16="http://schemas.microsoft.com/office/drawing/2014/chart" uri="{C3380CC4-5D6E-409C-BE32-E72D297353CC}">
              <c16:uniqueId val="{00000006-B7F3-4184-B835-B2253AF2D3DE}"/>
            </c:ext>
          </c:extLst>
        </c:ser>
        <c:ser>
          <c:idx val="1"/>
          <c:order val="1"/>
          <c:tx>
            <c:strRef>
              <c:f>Sheet1!$C$1</c:f>
              <c:strCache>
                <c:ptCount val="1"/>
                <c:pt idx="0">
                  <c:v>The cost of what you pay when you get medical care or fill prescriptions, including deductibles and copays</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Republican</c:v>
                </c:pt>
                <c:pt idx="1">
                  <c:v>Democratic</c:v>
                </c:pt>
                <c:pt idx="2">
                  <c:v>Independent/Other</c:v>
                </c:pt>
              </c:strCache>
            </c:strRef>
          </c:cat>
          <c:val>
            <c:numRef>
              <c:f>Sheet1!$C$2:$C$4</c:f>
              <c:numCache>
                <c:formatCode>0%</c:formatCode>
                <c:ptCount val="3"/>
                <c:pt idx="0">
                  <c:v>0.34</c:v>
                </c:pt>
                <c:pt idx="1">
                  <c:v>0.35</c:v>
                </c:pt>
                <c:pt idx="2">
                  <c:v>0.35</c:v>
                </c:pt>
              </c:numCache>
            </c:numRef>
          </c:val>
          <c:extLst>
            <c:ext xmlns:c16="http://schemas.microsoft.com/office/drawing/2014/chart" uri="{C3380CC4-5D6E-409C-BE32-E72D297353CC}">
              <c16:uniqueId val="{00000007-B7F3-4184-B835-B2253AF2D3DE}"/>
            </c:ext>
          </c:extLst>
        </c:ser>
        <c:ser>
          <c:idx val="2"/>
          <c:order val="2"/>
          <c:tx>
            <c:strRef>
              <c:f>Sheet1!$D$1</c:f>
              <c:strCache>
                <c:ptCount val="1"/>
                <c:pt idx="0">
                  <c:v>Getting approval for medical care or prescription medications from insurance companies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Republican</c:v>
                </c:pt>
                <c:pt idx="1">
                  <c:v>Democratic</c:v>
                </c:pt>
                <c:pt idx="2">
                  <c:v>Independent/Other</c:v>
                </c:pt>
              </c:strCache>
            </c:strRef>
          </c:cat>
          <c:val>
            <c:numRef>
              <c:f>Sheet1!$D$2:$D$4</c:f>
              <c:numCache>
                <c:formatCode>0%</c:formatCode>
                <c:ptCount val="3"/>
                <c:pt idx="0">
                  <c:v>0.14000000000000001</c:v>
                </c:pt>
                <c:pt idx="1">
                  <c:v>0.14000000000000001</c:v>
                </c:pt>
                <c:pt idx="2">
                  <c:v>0.16</c:v>
                </c:pt>
              </c:numCache>
            </c:numRef>
          </c:val>
          <c:extLst>
            <c:ext xmlns:c16="http://schemas.microsoft.com/office/drawing/2014/chart" uri="{C3380CC4-5D6E-409C-BE32-E72D297353CC}">
              <c16:uniqueId val="{0000000A-B7F3-4184-B835-B2253AF2D3DE}"/>
            </c:ext>
          </c:extLst>
        </c:ser>
        <c:ser>
          <c:idx val="3"/>
          <c:order val="3"/>
          <c:tx>
            <c:strRef>
              <c:f>Sheet1!$E$1</c:f>
              <c:strCache>
                <c:ptCount val="1"/>
                <c:pt idx="0">
                  <c:v>Finding a doctor or getting an appointment with a health care provider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Republican</c:v>
                </c:pt>
                <c:pt idx="1">
                  <c:v>Democratic</c:v>
                </c:pt>
                <c:pt idx="2">
                  <c:v>Independent/Other</c:v>
                </c:pt>
              </c:strCache>
            </c:strRef>
          </c:cat>
          <c:val>
            <c:numRef>
              <c:f>Sheet1!$E$2:$E$4</c:f>
              <c:numCache>
                <c:formatCode>0%</c:formatCode>
                <c:ptCount val="3"/>
                <c:pt idx="0">
                  <c:v>7.0000000000000007E-2</c:v>
                </c:pt>
                <c:pt idx="1">
                  <c:v>0.06</c:v>
                </c:pt>
                <c:pt idx="2">
                  <c:v>7.0000000000000007E-2</c:v>
                </c:pt>
              </c:numCache>
            </c:numRef>
          </c:val>
          <c:extLst>
            <c:ext xmlns:c16="http://schemas.microsoft.com/office/drawing/2014/chart" uri="{C3380CC4-5D6E-409C-BE32-E72D297353CC}">
              <c16:uniqueId val="{0000000B-B7F3-4184-B835-B2253AF2D3DE}"/>
            </c:ext>
          </c:extLst>
        </c:ser>
        <c:dLbls>
          <c:showLegendKey val="0"/>
          <c:showVal val="0"/>
          <c:showCatName val="0"/>
          <c:showSerName val="0"/>
          <c:showPercent val="0"/>
          <c:showBubbleSize val="0"/>
        </c:dLbls>
        <c:gapWidth val="100"/>
        <c:overlap val="-10"/>
        <c:axId val="1229483552"/>
        <c:axId val="1229483072"/>
      </c:barChart>
      <c:catAx>
        <c:axId val="122948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9483072"/>
        <c:crosses val="autoZero"/>
        <c:auto val="1"/>
        <c:lblAlgn val="ctr"/>
        <c:lblOffset val="100"/>
        <c:noMultiLvlLbl val="0"/>
      </c:catAx>
      <c:valAx>
        <c:axId val="1229483072"/>
        <c:scaling>
          <c:orientation val="minMax"/>
        </c:scaling>
        <c:delete val="1"/>
        <c:axPos val="l"/>
        <c:numFmt formatCode="0%" sourceLinked="1"/>
        <c:majorTickMark val="none"/>
        <c:minorTickMark val="none"/>
        <c:tickLblPos val="nextTo"/>
        <c:crossAx val="12294835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4.8428764995477269E-2"/>
          <c:w val="0.99294532627865961"/>
          <c:h val="0.75475327898631317"/>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accent2">
                  <a:lumMod val="50000"/>
                </a:schemeClr>
              </a:solidFill>
              <a:ln>
                <a:noFill/>
              </a:ln>
              <a:effectLst/>
            </c:spPr>
            <c:extLst>
              <c:ext xmlns:c16="http://schemas.microsoft.com/office/drawing/2014/chart" uri="{C3380CC4-5D6E-409C-BE32-E72D297353CC}">
                <c16:uniqueId val="{00000001-D5EE-4443-8B53-BD5DF735EB7A}"/>
              </c:ext>
            </c:extLst>
          </c:dPt>
          <c:dPt>
            <c:idx val="1"/>
            <c:invertIfNegative val="0"/>
            <c:bubble3D val="0"/>
            <c:spPr>
              <a:solidFill>
                <a:schemeClr val="accent2">
                  <a:lumMod val="75000"/>
                </a:schemeClr>
              </a:solidFill>
              <a:ln>
                <a:noFill/>
              </a:ln>
              <a:effectLst/>
            </c:spPr>
            <c:extLst>
              <c:ext xmlns:c16="http://schemas.microsoft.com/office/drawing/2014/chart" uri="{C3380CC4-5D6E-409C-BE32-E72D297353CC}">
                <c16:uniqueId val="{00000003-D5EE-4443-8B53-BD5DF735EB7A}"/>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B-D5EE-4443-8B53-BD5DF735EB7A}"/>
              </c:ext>
            </c:extLst>
          </c:dPt>
          <c:dPt>
            <c:idx val="3"/>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D5EE-4443-8B53-BD5DF735EB7A}"/>
              </c:ext>
            </c:extLst>
          </c:dPt>
          <c:dPt>
            <c:idx val="4"/>
            <c:invertIfNegative val="0"/>
            <c:bubble3D val="0"/>
            <c:spPr>
              <a:solidFill>
                <a:schemeClr val="accent2">
                  <a:lumMod val="40000"/>
                  <a:lumOff val="60000"/>
                </a:schemeClr>
              </a:solidFill>
              <a:ln>
                <a:noFill/>
              </a:ln>
              <a:effectLst/>
            </c:spPr>
            <c:extLst>
              <c:ext xmlns:c16="http://schemas.microsoft.com/office/drawing/2014/chart" uri="{C3380CC4-5D6E-409C-BE32-E72D297353CC}">
                <c16:uniqueId val="{00000007-D5EE-4443-8B53-BD5DF735EB7A}"/>
              </c:ext>
            </c:extLst>
          </c:dPt>
          <c:dPt>
            <c:idx val="5"/>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D5EE-4443-8B53-BD5DF735EB7A}"/>
              </c:ext>
            </c:extLst>
          </c:dPt>
          <c:dPt>
            <c:idx val="6"/>
            <c:invertIfNegative val="0"/>
            <c:bubble3D val="0"/>
            <c:spPr>
              <a:solidFill>
                <a:srgbClr val="FDEAE3"/>
              </a:solidFill>
              <a:ln>
                <a:noFill/>
              </a:ln>
              <a:effectLst/>
            </c:spPr>
            <c:extLst>
              <c:ext xmlns:c16="http://schemas.microsoft.com/office/drawing/2014/chart" uri="{C3380CC4-5D6E-409C-BE32-E72D297353CC}">
                <c16:uniqueId val="{0000000D-B9EB-485A-A573-CCBC4A8048A0}"/>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The federal government</c:v>
                </c:pt>
                <c:pt idx="1">
                  <c:v>Insurance companies</c:v>
                </c:pt>
                <c:pt idx="2">
                  <c:v>Your state government</c:v>
                </c:pt>
                <c:pt idx="3">
                  <c:v>Individuals with their own health spending accounts</c:v>
                </c:pt>
                <c:pt idx="4">
                  <c:v>Someone else or some other entity</c:v>
                </c:pt>
                <c:pt idx="5">
                  <c:v>Employers</c:v>
                </c:pt>
                <c:pt idx="6">
                  <c:v>Technology firms who apply new uses of artificial intelligence</c:v>
                </c:pt>
              </c:strCache>
            </c:strRef>
          </c:cat>
          <c:val>
            <c:numRef>
              <c:f>Sheet1!$B$2:$B$8</c:f>
              <c:numCache>
                <c:formatCode>0.00%</c:formatCode>
                <c:ptCount val="7"/>
                <c:pt idx="0">
                  <c:v>0.50770000000000004</c:v>
                </c:pt>
                <c:pt idx="1">
                  <c:v>0.28289999999999998</c:v>
                </c:pt>
                <c:pt idx="2">
                  <c:v>8.9300000000000004E-2</c:v>
                </c:pt>
                <c:pt idx="3">
                  <c:v>4.1099999999999998E-2</c:v>
                </c:pt>
                <c:pt idx="4">
                  <c:v>3.1099999999999999E-2</c:v>
                </c:pt>
                <c:pt idx="5">
                  <c:v>0.03</c:v>
                </c:pt>
                <c:pt idx="6">
                  <c:v>1.4800000000000001E-2</c:v>
                </c:pt>
              </c:numCache>
            </c:numRef>
          </c:val>
          <c:extLst>
            <c:ext xmlns:c16="http://schemas.microsoft.com/office/drawing/2014/chart" uri="{C3380CC4-5D6E-409C-BE32-E72D297353CC}">
              <c16:uniqueId val="{0000000A-D5EE-4443-8B53-BD5DF735EB7A}"/>
            </c:ext>
          </c:extLst>
        </c:ser>
        <c:dLbls>
          <c:showLegendKey val="0"/>
          <c:showVal val="0"/>
          <c:showCatName val="0"/>
          <c:showSerName val="0"/>
          <c:showPercent val="0"/>
          <c:showBubbleSize val="0"/>
        </c:dLbls>
        <c:gapWidth val="75"/>
        <c:axId val="1389371631"/>
        <c:axId val="1389388431"/>
      </c:barChart>
      <c:catAx>
        <c:axId val="1389371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389388431"/>
        <c:crosses val="autoZero"/>
        <c:auto val="1"/>
        <c:lblAlgn val="ctr"/>
        <c:lblOffset val="100"/>
        <c:noMultiLvlLbl val="0"/>
      </c:catAx>
      <c:valAx>
        <c:axId val="1389388431"/>
        <c:scaling>
          <c:orientation val="minMax"/>
        </c:scaling>
        <c:delete val="1"/>
        <c:axPos val="l"/>
        <c:numFmt formatCode="0.00%" sourceLinked="1"/>
        <c:majorTickMark val="none"/>
        <c:minorTickMark val="none"/>
        <c:tickLblPos val="nextTo"/>
        <c:crossAx val="13893716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8198605735723716"/>
          <c:w val="0.99492941160132764"/>
          <c:h val="0.66575215571570501"/>
        </c:manualLayout>
      </c:layout>
      <c:barChart>
        <c:barDir val="col"/>
        <c:grouping val="clustered"/>
        <c:varyColors val="0"/>
        <c:ser>
          <c:idx val="0"/>
          <c:order val="0"/>
          <c:tx>
            <c:strRef>
              <c:f>Sheet1!$B$1</c:f>
              <c:strCache>
                <c:ptCount val="1"/>
                <c:pt idx="0">
                  <c:v>The federal government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Republican</c:v>
                </c:pt>
                <c:pt idx="2">
                  <c:v>Democratic</c:v>
                </c:pt>
                <c:pt idx="4">
                  <c:v>Independent/Other</c:v>
                </c:pt>
              </c:strCache>
            </c:strRef>
          </c:cat>
          <c:val>
            <c:numRef>
              <c:f>Sheet1!$B$2:$B$6</c:f>
              <c:numCache>
                <c:formatCode>General</c:formatCode>
                <c:ptCount val="5"/>
                <c:pt idx="0" formatCode="0%">
                  <c:v>0.36</c:v>
                </c:pt>
                <c:pt idx="2" formatCode="0%">
                  <c:v>0.65</c:v>
                </c:pt>
                <c:pt idx="4" formatCode="0%">
                  <c:v>0.49</c:v>
                </c:pt>
              </c:numCache>
            </c:numRef>
          </c:val>
          <c:extLst>
            <c:ext xmlns:c16="http://schemas.microsoft.com/office/drawing/2014/chart" uri="{C3380CC4-5D6E-409C-BE32-E72D297353CC}">
              <c16:uniqueId val="{00000000-CF8D-43E0-A1C0-9E17B6E8FCDE}"/>
            </c:ext>
          </c:extLst>
        </c:ser>
        <c:ser>
          <c:idx val="1"/>
          <c:order val="1"/>
          <c:tx>
            <c:strRef>
              <c:f>Sheet1!$C$1</c:f>
              <c:strCache>
                <c:ptCount val="1"/>
                <c:pt idx="0">
                  <c:v>Insurance companies</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Republican</c:v>
                </c:pt>
                <c:pt idx="2">
                  <c:v>Democratic</c:v>
                </c:pt>
                <c:pt idx="4">
                  <c:v>Independent/Other</c:v>
                </c:pt>
              </c:strCache>
            </c:strRef>
          </c:cat>
          <c:val>
            <c:numRef>
              <c:f>Sheet1!$C$2:$C$6</c:f>
              <c:numCache>
                <c:formatCode>General</c:formatCode>
                <c:ptCount val="5"/>
                <c:pt idx="0" formatCode="0%">
                  <c:v>0.4</c:v>
                </c:pt>
                <c:pt idx="2" formatCode="0%">
                  <c:v>0.19</c:v>
                </c:pt>
                <c:pt idx="4" formatCode="0%">
                  <c:v>0.28000000000000003</c:v>
                </c:pt>
              </c:numCache>
            </c:numRef>
          </c:val>
          <c:extLst>
            <c:ext xmlns:c16="http://schemas.microsoft.com/office/drawing/2014/chart" uri="{C3380CC4-5D6E-409C-BE32-E72D297353CC}">
              <c16:uniqueId val="{00000001-CF8D-43E0-A1C0-9E17B6E8FCDE}"/>
            </c:ext>
          </c:extLst>
        </c:ser>
        <c:ser>
          <c:idx val="2"/>
          <c:order val="2"/>
          <c:tx>
            <c:strRef>
              <c:f>Sheet1!$D$1</c:f>
              <c:strCache>
                <c:ptCount val="1"/>
                <c:pt idx="0">
                  <c:v>Your state government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Republican</c:v>
                </c:pt>
                <c:pt idx="2">
                  <c:v>Democratic</c:v>
                </c:pt>
                <c:pt idx="4">
                  <c:v>Independent/Other</c:v>
                </c:pt>
              </c:strCache>
            </c:strRef>
          </c:cat>
          <c:val>
            <c:numRef>
              <c:f>Sheet1!$D$2:$D$6</c:f>
              <c:numCache>
                <c:formatCode>General</c:formatCode>
                <c:ptCount val="5"/>
                <c:pt idx="0" formatCode="0%">
                  <c:v>7.0000000000000007E-2</c:v>
                </c:pt>
                <c:pt idx="2" formatCode="0%">
                  <c:v>0.09</c:v>
                </c:pt>
                <c:pt idx="4" formatCode="0%">
                  <c:v>0.09</c:v>
                </c:pt>
              </c:numCache>
            </c:numRef>
          </c:val>
          <c:extLst>
            <c:ext xmlns:c16="http://schemas.microsoft.com/office/drawing/2014/chart" uri="{C3380CC4-5D6E-409C-BE32-E72D297353CC}">
              <c16:uniqueId val="{00000000-3954-5548-9ED9-DDE6D6A20E00}"/>
            </c:ext>
          </c:extLst>
        </c:ser>
        <c:dLbls>
          <c:showLegendKey val="0"/>
          <c:showVal val="0"/>
          <c:showCatName val="0"/>
          <c:showSerName val="0"/>
          <c:showPercent val="0"/>
          <c:showBubbleSize val="0"/>
        </c:dLbls>
        <c:gapWidth val="75"/>
        <c:overlap val="-10"/>
        <c:axId val="1229483552"/>
        <c:axId val="1229483072"/>
      </c:barChart>
      <c:catAx>
        <c:axId val="122948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9483072"/>
        <c:crosses val="autoZero"/>
        <c:auto val="1"/>
        <c:lblAlgn val="ctr"/>
        <c:lblOffset val="100"/>
        <c:noMultiLvlLbl val="0"/>
      </c:catAx>
      <c:valAx>
        <c:axId val="1229483072"/>
        <c:scaling>
          <c:orientation val="minMax"/>
        </c:scaling>
        <c:delete val="1"/>
        <c:axPos val="l"/>
        <c:numFmt formatCode="0%" sourceLinked="1"/>
        <c:majorTickMark val="none"/>
        <c:minorTickMark val="none"/>
        <c:tickLblPos val="nextTo"/>
        <c:crossAx val="1229483552"/>
        <c:crosses val="autoZero"/>
        <c:crossBetween val="between"/>
      </c:valAx>
      <c:spPr>
        <a:noFill/>
        <a:ln>
          <a:noFill/>
        </a:ln>
        <a:effectLst/>
      </c:spPr>
    </c:plotArea>
    <c:legend>
      <c:legendPos val="t"/>
      <c:layout>
        <c:manualLayout>
          <c:xMode val="edge"/>
          <c:yMode val="edge"/>
          <c:x val="0.16167356858170506"/>
          <c:y val="5.9173283953912539E-2"/>
          <c:w val="0.67383088225082977"/>
          <c:h val="6.21753914764891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6.708807850289901E-2"/>
          <c:w val="0.99628690858087188"/>
          <c:h val="0.74180068063525961"/>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lumMod val="50000"/>
                </a:schemeClr>
              </a:solidFill>
              <a:ln>
                <a:noFill/>
              </a:ln>
              <a:effectLst/>
            </c:spPr>
            <c:extLst>
              <c:ext xmlns:c16="http://schemas.microsoft.com/office/drawing/2014/chart" uri="{C3380CC4-5D6E-409C-BE32-E72D297353CC}">
                <c16:uniqueId val="{00000001-D5EE-4443-8B53-BD5DF735EB7A}"/>
              </c:ext>
            </c:extLst>
          </c:dPt>
          <c:dPt>
            <c:idx val="1"/>
            <c:invertIfNegative val="0"/>
            <c:bubble3D val="0"/>
            <c:spPr>
              <a:solidFill>
                <a:schemeClr val="bg2">
                  <a:lumMod val="75000"/>
                </a:schemeClr>
              </a:solidFill>
              <a:ln>
                <a:noFill/>
              </a:ln>
              <a:effectLst/>
            </c:spPr>
            <c:extLst>
              <c:ext xmlns:c16="http://schemas.microsoft.com/office/drawing/2014/chart" uri="{C3380CC4-5D6E-409C-BE32-E72D297353CC}">
                <c16:uniqueId val="{00000003-D5EE-4443-8B53-BD5DF735EB7A}"/>
              </c:ext>
            </c:extLst>
          </c:dPt>
          <c:dPt>
            <c:idx val="2"/>
            <c:invertIfNegative val="0"/>
            <c:bubble3D val="0"/>
            <c:spPr>
              <a:solidFill>
                <a:schemeClr val="bg2"/>
              </a:solidFill>
              <a:ln>
                <a:noFill/>
              </a:ln>
              <a:effectLst/>
            </c:spPr>
            <c:extLst>
              <c:ext xmlns:c16="http://schemas.microsoft.com/office/drawing/2014/chart" uri="{C3380CC4-5D6E-409C-BE32-E72D297353CC}">
                <c16:uniqueId val="{0000000B-D5EE-4443-8B53-BD5DF735EB7A}"/>
              </c:ext>
            </c:extLst>
          </c:dPt>
          <c:dPt>
            <c:idx val="3"/>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5-D5EE-4443-8B53-BD5DF735EB7A}"/>
              </c:ext>
            </c:extLst>
          </c:dPt>
          <c:dPt>
            <c:idx val="4"/>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7-D5EE-4443-8B53-BD5DF735EB7A}"/>
              </c:ext>
            </c:extLst>
          </c:dPt>
          <c:dPt>
            <c:idx val="5"/>
            <c:invertIfNegative val="0"/>
            <c:bubble3D val="0"/>
            <c:spPr>
              <a:solidFill>
                <a:schemeClr val="bg2">
                  <a:lumMod val="20000"/>
                  <a:lumOff val="80000"/>
                </a:schemeClr>
              </a:solidFill>
              <a:ln>
                <a:noFill/>
              </a:ln>
              <a:effectLst/>
            </c:spPr>
            <c:extLst>
              <c:ext xmlns:c16="http://schemas.microsoft.com/office/drawing/2014/chart" uri="{C3380CC4-5D6E-409C-BE32-E72D297353CC}">
                <c16:uniqueId val="{00000009-D5EE-4443-8B53-BD5DF735EB7A}"/>
              </c:ext>
            </c:extLst>
          </c:dPt>
          <c:dPt>
            <c:idx val="6"/>
            <c:invertIfNegative val="0"/>
            <c:bubble3D val="0"/>
            <c:spPr>
              <a:solidFill>
                <a:srgbClr val="E9F3F0"/>
              </a:solidFill>
              <a:ln>
                <a:noFill/>
              </a:ln>
              <a:effectLst/>
            </c:spPr>
            <c:extLst>
              <c:ext xmlns:c16="http://schemas.microsoft.com/office/drawing/2014/chart" uri="{C3380CC4-5D6E-409C-BE32-E72D297353CC}">
                <c16:uniqueId val="{0000000D-CC69-433C-B246-55032863B36E}"/>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The federal government</c:v>
                </c:pt>
                <c:pt idx="1">
                  <c:v>Insurance companies</c:v>
                </c:pt>
                <c:pt idx="2">
                  <c:v>Your state government</c:v>
                </c:pt>
                <c:pt idx="3">
                  <c:v>Individuals with their own health spending accounts</c:v>
                </c:pt>
                <c:pt idx="4">
                  <c:v>Employers</c:v>
                </c:pt>
                <c:pt idx="5">
                  <c:v>Someone else or some other entity</c:v>
                </c:pt>
                <c:pt idx="6">
                  <c:v>Technology firms who apply new uses of artificial intelligence</c:v>
                </c:pt>
              </c:strCache>
            </c:strRef>
          </c:cat>
          <c:val>
            <c:numRef>
              <c:f>Sheet1!$B$2:$B$8</c:f>
              <c:numCache>
                <c:formatCode>0.00%</c:formatCode>
                <c:ptCount val="7"/>
                <c:pt idx="0">
                  <c:v>0.40970000000000001</c:v>
                </c:pt>
                <c:pt idx="1">
                  <c:v>0.3634</c:v>
                </c:pt>
                <c:pt idx="2">
                  <c:v>0.1051</c:v>
                </c:pt>
                <c:pt idx="3">
                  <c:v>4.4600000000000001E-2</c:v>
                </c:pt>
                <c:pt idx="4">
                  <c:v>3.49E-2</c:v>
                </c:pt>
                <c:pt idx="5">
                  <c:v>2.8500000000000001E-2</c:v>
                </c:pt>
                <c:pt idx="6">
                  <c:v>9.7999999999999997E-3</c:v>
                </c:pt>
              </c:numCache>
            </c:numRef>
          </c:val>
          <c:extLst>
            <c:ext xmlns:c16="http://schemas.microsoft.com/office/drawing/2014/chart" uri="{C3380CC4-5D6E-409C-BE32-E72D297353CC}">
              <c16:uniqueId val="{0000000A-D5EE-4443-8B53-BD5DF735EB7A}"/>
            </c:ext>
          </c:extLst>
        </c:ser>
        <c:dLbls>
          <c:showLegendKey val="0"/>
          <c:showVal val="0"/>
          <c:showCatName val="0"/>
          <c:showSerName val="0"/>
          <c:showPercent val="0"/>
          <c:showBubbleSize val="0"/>
        </c:dLbls>
        <c:gapWidth val="50"/>
        <c:axId val="1389371631"/>
        <c:axId val="1389388431"/>
      </c:barChart>
      <c:catAx>
        <c:axId val="1389371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389388431"/>
        <c:crosses val="autoZero"/>
        <c:auto val="1"/>
        <c:lblAlgn val="ctr"/>
        <c:lblOffset val="100"/>
        <c:noMultiLvlLbl val="0"/>
      </c:catAx>
      <c:valAx>
        <c:axId val="1389388431"/>
        <c:scaling>
          <c:orientation val="minMax"/>
        </c:scaling>
        <c:delete val="1"/>
        <c:axPos val="l"/>
        <c:numFmt formatCode="0.00%" sourceLinked="1"/>
        <c:majorTickMark val="none"/>
        <c:minorTickMark val="none"/>
        <c:tickLblPos val="nextTo"/>
        <c:crossAx val="13893716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8143114128742382"/>
          <c:w val="0.99492941160132764"/>
          <c:h val="0.66627417070747508"/>
        </c:manualLayout>
      </c:layout>
      <c:barChart>
        <c:barDir val="col"/>
        <c:grouping val="clustered"/>
        <c:varyColors val="0"/>
        <c:ser>
          <c:idx val="0"/>
          <c:order val="0"/>
          <c:tx>
            <c:strRef>
              <c:f>Sheet1!$B$1</c:f>
              <c:strCache>
                <c:ptCount val="1"/>
                <c:pt idx="0">
                  <c:v>The federal government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Republican</c:v>
                </c:pt>
                <c:pt idx="2">
                  <c:v>Democratic</c:v>
                </c:pt>
                <c:pt idx="4">
                  <c:v>Independent/Other</c:v>
                </c:pt>
              </c:strCache>
            </c:strRef>
          </c:cat>
          <c:val>
            <c:numRef>
              <c:f>Sheet1!$B$2:$B$6</c:f>
              <c:numCache>
                <c:formatCode>General</c:formatCode>
                <c:ptCount val="5"/>
                <c:pt idx="0" formatCode="0%">
                  <c:v>0.3</c:v>
                </c:pt>
                <c:pt idx="2" formatCode="0%">
                  <c:v>0.52</c:v>
                </c:pt>
                <c:pt idx="4" formatCode="0%">
                  <c:v>0.41</c:v>
                </c:pt>
              </c:numCache>
            </c:numRef>
          </c:val>
          <c:extLst>
            <c:ext xmlns:c16="http://schemas.microsoft.com/office/drawing/2014/chart" uri="{C3380CC4-5D6E-409C-BE32-E72D297353CC}">
              <c16:uniqueId val="{00000000-CF8D-43E0-A1C0-9E17B6E8FCDE}"/>
            </c:ext>
          </c:extLst>
        </c:ser>
        <c:ser>
          <c:idx val="1"/>
          <c:order val="1"/>
          <c:tx>
            <c:strRef>
              <c:f>Sheet1!$C$1</c:f>
              <c:strCache>
                <c:ptCount val="1"/>
                <c:pt idx="0">
                  <c:v>Insurance companies</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Republican</c:v>
                </c:pt>
                <c:pt idx="2">
                  <c:v>Democratic</c:v>
                </c:pt>
                <c:pt idx="4">
                  <c:v>Independent/Other</c:v>
                </c:pt>
              </c:strCache>
            </c:strRef>
          </c:cat>
          <c:val>
            <c:numRef>
              <c:f>Sheet1!$C$2:$C$6</c:f>
              <c:numCache>
                <c:formatCode>General</c:formatCode>
                <c:ptCount val="5"/>
                <c:pt idx="0" formatCode="0%">
                  <c:v>0.48</c:v>
                </c:pt>
                <c:pt idx="2" formatCode="0%">
                  <c:v>0.3</c:v>
                </c:pt>
                <c:pt idx="4" formatCode="0%">
                  <c:v>0.35</c:v>
                </c:pt>
              </c:numCache>
            </c:numRef>
          </c:val>
          <c:extLst>
            <c:ext xmlns:c16="http://schemas.microsoft.com/office/drawing/2014/chart" uri="{C3380CC4-5D6E-409C-BE32-E72D297353CC}">
              <c16:uniqueId val="{00000001-CF8D-43E0-A1C0-9E17B6E8FCDE}"/>
            </c:ext>
          </c:extLst>
        </c:ser>
        <c:ser>
          <c:idx val="2"/>
          <c:order val="2"/>
          <c:tx>
            <c:strRef>
              <c:f>Sheet1!$D$1</c:f>
              <c:strCache>
                <c:ptCount val="1"/>
                <c:pt idx="0">
                  <c:v>Your state government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Republican</c:v>
                </c:pt>
                <c:pt idx="2">
                  <c:v>Democratic</c:v>
                </c:pt>
                <c:pt idx="4">
                  <c:v>Independent/Other</c:v>
                </c:pt>
              </c:strCache>
            </c:strRef>
          </c:cat>
          <c:val>
            <c:numRef>
              <c:f>Sheet1!$D$2:$D$6</c:f>
              <c:numCache>
                <c:formatCode>General</c:formatCode>
                <c:ptCount val="5"/>
                <c:pt idx="0" formatCode="0%">
                  <c:v>7.0000000000000007E-2</c:v>
                </c:pt>
                <c:pt idx="2" formatCode="0%">
                  <c:v>0.1</c:v>
                </c:pt>
                <c:pt idx="4" formatCode="0%">
                  <c:v>0.09</c:v>
                </c:pt>
              </c:numCache>
            </c:numRef>
          </c:val>
          <c:extLst>
            <c:ext xmlns:c16="http://schemas.microsoft.com/office/drawing/2014/chart" uri="{C3380CC4-5D6E-409C-BE32-E72D297353CC}">
              <c16:uniqueId val="{00000000-3954-5548-9ED9-DDE6D6A20E00}"/>
            </c:ext>
          </c:extLst>
        </c:ser>
        <c:dLbls>
          <c:showLegendKey val="0"/>
          <c:showVal val="0"/>
          <c:showCatName val="0"/>
          <c:showSerName val="0"/>
          <c:showPercent val="0"/>
          <c:showBubbleSize val="0"/>
        </c:dLbls>
        <c:gapWidth val="100"/>
        <c:overlap val="-10"/>
        <c:axId val="1229483552"/>
        <c:axId val="1229483072"/>
      </c:barChart>
      <c:catAx>
        <c:axId val="122948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229483072"/>
        <c:crosses val="autoZero"/>
        <c:auto val="1"/>
        <c:lblAlgn val="ctr"/>
        <c:lblOffset val="100"/>
        <c:noMultiLvlLbl val="0"/>
      </c:catAx>
      <c:valAx>
        <c:axId val="1229483072"/>
        <c:scaling>
          <c:orientation val="minMax"/>
        </c:scaling>
        <c:delete val="1"/>
        <c:axPos val="l"/>
        <c:numFmt formatCode="0%" sourceLinked="1"/>
        <c:majorTickMark val="none"/>
        <c:minorTickMark val="none"/>
        <c:tickLblPos val="nextTo"/>
        <c:crossAx val="1229483552"/>
        <c:crosses val="autoZero"/>
        <c:crossBetween val="between"/>
      </c:valAx>
      <c:spPr>
        <a:noFill/>
        <a:ln>
          <a:noFill/>
        </a:ln>
        <a:effectLst/>
      </c:spPr>
    </c:plotArea>
    <c:legend>
      <c:legendPos val="t"/>
      <c:layout>
        <c:manualLayout>
          <c:xMode val="edge"/>
          <c:yMode val="edge"/>
          <c:x val="0.16167356858170506"/>
          <c:y val="6.183827127541261E-2"/>
          <c:w val="0.67383088225082977"/>
          <c:h val="5.923283027121609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C9EE3B-C1C7-0A9E-1B9C-4A6F42F209C3}"/>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9703595-D420-1271-7BED-101D2B0AB2F3}"/>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428C1FE0-4724-4B4F-ADDB-F4A45D4EAD25}" type="datetimeFigureOut">
              <a:rPr lang="en-US" smtClean="0"/>
              <a:t>8/13/2026</a:t>
            </a:fld>
            <a:endParaRPr lang="en-US"/>
          </a:p>
        </p:txBody>
      </p:sp>
      <p:sp>
        <p:nvSpPr>
          <p:cNvPr id="4" name="Footer Placeholder 3">
            <a:extLst>
              <a:ext uri="{FF2B5EF4-FFF2-40B4-BE49-F238E27FC236}">
                <a16:creationId xmlns:a16="http://schemas.microsoft.com/office/drawing/2014/main" id="{3827B553-FCC3-1E1B-3521-3C9B83415DFF}"/>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F9F8294-B028-C867-899F-F17ED69E2BBE}"/>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9D33E96-7AC2-462E-B6D9-5F60CFC439BC}" type="slidenum">
              <a:rPr lang="en-US" smtClean="0"/>
              <a:t>‹#›</a:t>
            </a:fld>
            <a:endParaRPr lang="en-US"/>
          </a:p>
        </p:txBody>
      </p:sp>
    </p:spTree>
    <p:extLst>
      <p:ext uri="{BB962C8B-B14F-4D97-AF65-F5344CB8AC3E}">
        <p14:creationId xmlns:p14="http://schemas.microsoft.com/office/powerpoint/2010/main" val="1626302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EACACA8-BF15-4817-8018-28AE3571878B}" type="datetimeFigureOut">
              <a:rPr lang="en-US" smtClean="0"/>
              <a:t>8/13/2026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CA42A48-A7AA-4E15-8903-39C90B06B867}" type="slidenum">
              <a:rPr lang="en-US" smtClean="0"/>
              <a:t>‹#›</a:t>
            </a:fld>
            <a:endParaRPr lang="en-US"/>
          </a:p>
        </p:txBody>
      </p:sp>
    </p:spTree>
    <p:extLst>
      <p:ext uri="{BB962C8B-B14F-4D97-AF65-F5344CB8AC3E}">
        <p14:creationId xmlns:p14="http://schemas.microsoft.com/office/powerpoint/2010/main" val="20839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A42A48-A7AA-4E15-8903-39C90B06B867}" type="slidenum">
              <a:rPr lang="en-US" smtClean="0"/>
              <a:t>4</a:t>
            </a:fld>
            <a:endParaRPr lang="en-US"/>
          </a:p>
        </p:txBody>
      </p:sp>
    </p:spTree>
    <p:extLst>
      <p:ext uri="{BB962C8B-B14F-4D97-AF65-F5344CB8AC3E}">
        <p14:creationId xmlns:p14="http://schemas.microsoft.com/office/powerpoint/2010/main" val="2903565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5BCAD-2B05-BB76-E6A8-E33C1811C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1C22F-D644-652F-B749-17D2F9A59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B9645-55D3-B89A-5F99-FA1F1157B0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CA8BCDD-F391-1CD0-6C3B-F762B1DDD31B}"/>
              </a:ext>
            </a:extLst>
          </p:cNvPr>
          <p:cNvSpPr>
            <a:spLocks noGrp="1"/>
          </p:cNvSpPr>
          <p:nvPr>
            <p:ph type="sldNum" sz="quarter" idx="5"/>
          </p:nvPr>
        </p:nvSpPr>
        <p:spPr/>
        <p:txBody>
          <a:bodyPr/>
          <a:lstStyle/>
          <a:p>
            <a:fld id="{DCA42A48-A7AA-4E15-8903-39C90B06B867}" type="slidenum">
              <a:rPr lang="en-US" smtClean="0"/>
              <a:t>5</a:t>
            </a:fld>
            <a:endParaRPr lang="en-US"/>
          </a:p>
        </p:txBody>
      </p:sp>
    </p:spTree>
    <p:extLst>
      <p:ext uri="{BB962C8B-B14F-4D97-AF65-F5344CB8AC3E}">
        <p14:creationId xmlns:p14="http://schemas.microsoft.com/office/powerpoint/2010/main" val="3320051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326A9-758A-72EE-4043-0343532B9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5A218-CC67-ACD5-3C2C-6496211342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95175-87EC-58E8-F25B-E221D83CE73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97582C-A493-CE8B-037B-8BD5A30E4FD4}"/>
              </a:ext>
            </a:extLst>
          </p:cNvPr>
          <p:cNvSpPr>
            <a:spLocks noGrp="1"/>
          </p:cNvSpPr>
          <p:nvPr>
            <p:ph type="sldNum" sz="quarter" idx="5"/>
          </p:nvPr>
        </p:nvSpPr>
        <p:spPr/>
        <p:txBody>
          <a:bodyPr/>
          <a:lstStyle/>
          <a:p>
            <a:fld id="{DCA42A48-A7AA-4E15-8903-39C90B06B867}" type="slidenum">
              <a:rPr lang="en-US" smtClean="0"/>
              <a:t>6</a:t>
            </a:fld>
            <a:endParaRPr lang="en-US"/>
          </a:p>
        </p:txBody>
      </p:sp>
    </p:spTree>
    <p:extLst>
      <p:ext uri="{BB962C8B-B14F-4D97-AF65-F5344CB8AC3E}">
        <p14:creationId xmlns:p14="http://schemas.microsoft.com/office/powerpoint/2010/main" val="304080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61FC8-9660-0207-54A5-6C5456B0E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75CC5-EF2C-7DC7-3B7F-77CD59E61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747166-99A1-4DA0-32D2-73B72BBAC6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1623AF-5B7C-7AC0-6745-72AAAC854244}"/>
              </a:ext>
            </a:extLst>
          </p:cNvPr>
          <p:cNvSpPr>
            <a:spLocks noGrp="1"/>
          </p:cNvSpPr>
          <p:nvPr>
            <p:ph type="sldNum" sz="quarter" idx="5"/>
          </p:nvPr>
        </p:nvSpPr>
        <p:spPr/>
        <p:txBody>
          <a:bodyPr/>
          <a:lstStyle/>
          <a:p>
            <a:fld id="{DCA42A48-A7AA-4E15-8903-39C90B06B867}" type="slidenum">
              <a:rPr lang="en-US" smtClean="0"/>
              <a:t>7</a:t>
            </a:fld>
            <a:endParaRPr lang="en-US"/>
          </a:p>
        </p:txBody>
      </p:sp>
    </p:spTree>
    <p:extLst>
      <p:ext uri="{BB962C8B-B14F-4D97-AF65-F5344CB8AC3E}">
        <p14:creationId xmlns:p14="http://schemas.microsoft.com/office/powerpoint/2010/main" val="1149104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doi.org/10.26099/zhv7-zt61"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Graph Layout: 01">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FEA9BB7-F188-5443-B4C2-E09C82B82C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339" t="9092" r="7027" b="31817"/>
          <a:stretch/>
        </p:blipFill>
        <p:spPr>
          <a:xfrm>
            <a:off x="7751476" y="6394514"/>
            <a:ext cx="1321024" cy="418861"/>
          </a:xfrm>
          <a:prstGeom prst="rect">
            <a:avLst/>
          </a:prstGeom>
        </p:spPr>
      </p:pic>
      <p:sp>
        <p:nvSpPr>
          <p:cNvPr id="2" name="TextBox 1"/>
          <p:cNvSpPr txBox="1"/>
          <p:nvPr userDrawn="1"/>
        </p:nvSpPr>
        <p:spPr>
          <a:xfrm>
            <a:off x="71499" y="6394513"/>
            <a:ext cx="6865329" cy="418861"/>
          </a:xfrm>
          <a:prstGeom prst="rect">
            <a:avLst/>
          </a:prstGeom>
          <a:noFill/>
        </p:spPr>
        <p:txBody>
          <a:bodyPr wrap="square" lIns="0" tIns="0" rIns="0" bIns="0" rtlCol="0" anchor="ctr" anchorCtr="0">
            <a:noAutofit/>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en-US" sz="800" b="0" i="0">
                <a:latin typeface="Arial" panose="020B0604020202020204" pitchFamily="34" charset="0"/>
                <a:cs typeface="Arial" panose="020B0604020202020204" pitchFamily="34" charset="0"/>
              </a:rPr>
              <a:t>Source: Avni Gupta et al., </a:t>
            </a:r>
            <a:r>
              <a:rPr lang="en-US" sz="800" b="0" i="1">
                <a:latin typeface="Arial" panose="020B0604020202020204" pitchFamily="34" charset="0"/>
                <a:cs typeface="Arial" panose="020B0604020202020204" pitchFamily="34" charset="0"/>
              </a:rPr>
              <a:t>Unforeseen Health Care Bills and Coverage Denials by Health Insurers in the U.S.</a:t>
            </a:r>
            <a:r>
              <a:rPr lang="en-US" sz="800" b="0" i="0">
                <a:latin typeface="Arial" panose="020B0604020202020204" pitchFamily="34" charset="0"/>
                <a:cs typeface="Arial" panose="020B0604020202020204" pitchFamily="34" charset="0"/>
              </a:rPr>
              <a:t> (Commonwealth Fund, July 2024). https://</a:t>
            </a:r>
            <a:r>
              <a:rPr lang="en-US" sz="800" b="0" i="0" err="1">
                <a:latin typeface="Arial" panose="020B0604020202020204" pitchFamily="34" charset="0"/>
                <a:cs typeface="Arial" panose="020B0604020202020204" pitchFamily="34" charset="0"/>
              </a:rPr>
              <a:t>doi.org</a:t>
            </a:r>
            <a:r>
              <a:rPr lang="en-US" sz="800" b="0" i="0">
                <a:latin typeface="Arial" panose="020B0604020202020204" pitchFamily="34" charset="0"/>
                <a:cs typeface="Arial" panose="020B0604020202020204" pitchFamily="34" charset="0"/>
              </a:rPr>
              <a:t>/10.26099/jqpw-jz55</a:t>
            </a:r>
          </a:p>
        </p:txBody>
      </p:sp>
      <p:sp>
        <p:nvSpPr>
          <p:cNvPr id="53" name="Title 1"/>
          <p:cNvSpPr>
            <a:spLocks noGrp="1"/>
          </p:cNvSpPr>
          <p:nvPr>
            <p:ph type="ctrTitle" hasCustomPrompt="1"/>
          </p:nvPr>
        </p:nvSpPr>
        <p:spPr>
          <a:xfrm>
            <a:off x="71499" y="260648"/>
            <a:ext cx="8961120" cy="756084"/>
          </a:xfrm>
          <a:effectLst/>
        </p:spPr>
        <p:txBody>
          <a:bodyPr anchor="t">
            <a:normAutofit/>
          </a:bodyPr>
          <a:lstStyle>
            <a:lvl1pPr algn="l">
              <a:lnSpc>
                <a:spcPct val="110000"/>
              </a:lnSpc>
              <a:defRPr sz="2000" b="0" i="0" spc="-50" baseline="0">
                <a:solidFill>
                  <a:schemeClr val="tx1"/>
                </a:solidFill>
                <a:effectLst/>
                <a:latin typeface="Georgia" panose="02040502050405020303" pitchFamily="18" charset="0"/>
              </a:defRPr>
            </a:lvl1pPr>
          </a:lstStyle>
          <a:p>
            <a:r>
              <a:rPr lang="en-US"/>
              <a:t>Click to edit master title style</a:t>
            </a:r>
          </a:p>
        </p:txBody>
      </p:sp>
      <p:sp>
        <p:nvSpPr>
          <p:cNvPr id="57" name="Chart Placeholder 5"/>
          <p:cNvSpPr>
            <a:spLocks noGrp="1"/>
          </p:cNvSpPr>
          <p:nvPr>
            <p:ph type="chart" sz="quarter" idx="19"/>
          </p:nvPr>
        </p:nvSpPr>
        <p:spPr>
          <a:xfrm>
            <a:off x="71438" y="1344918"/>
            <a:ext cx="8961120" cy="4265828"/>
          </a:xfrm>
        </p:spPr>
        <p:txBody>
          <a:bodyPr>
            <a:normAutofit/>
          </a:bodyPr>
          <a:lstStyle>
            <a:lvl1pPr marL="0" indent="0">
              <a:buNone/>
              <a:defRPr sz="1300" b="0" i="0">
                <a:solidFill>
                  <a:schemeClr val="tx1"/>
                </a:solidFill>
                <a:latin typeface="+mn-lt"/>
              </a:defRPr>
            </a:lvl1pPr>
          </a:lstStyle>
          <a:p>
            <a:endParaRPr lang="en-US"/>
          </a:p>
        </p:txBody>
      </p:sp>
      <p:cxnSp>
        <p:nvCxnSpPr>
          <p:cNvPr id="61" name="Straight Connector 60"/>
          <p:cNvCxnSpPr>
            <a:cxnSpLocks/>
          </p:cNvCxnSpPr>
          <p:nvPr userDrawn="1"/>
        </p:nvCxnSpPr>
        <p:spPr>
          <a:xfrm flipH="1">
            <a:off x="71499" y="6345324"/>
            <a:ext cx="8961120" cy="0"/>
          </a:xfrm>
          <a:prstGeom prst="line">
            <a:avLst/>
          </a:prstGeom>
          <a:ln>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21" hasCustomPrompt="1"/>
          </p:nvPr>
        </p:nvSpPr>
        <p:spPr>
          <a:xfrm>
            <a:off x="71499" y="44624"/>
            <a:ext cx="8961120" cy="188341"/>
          </a:xfrm>
        </p:spPr>
        <p:txBody>
          <a:bodyPr anchor="b" anchorCtr="0">
            <a:noAutofit/>
          </a:bodyPr>
          <a:lstStyle>
            <a:lvl1pPr marL="0" indent="0">
              <a:buNone/>
              <a:defRPr sz="1000" b="1" i="0">
                <a:latin typeface="+mj-lt"/>
              </a:defRPr>
            </a:lvl1pPr>
            <a:lvl2pPr marL="171446" indent="0">
              <a:buNone/>
              <a:defRPr sz="1200"/>
            </a:lvl2pPr>
            <a:lvl3pPr marL="344479" indent="0">
              <a:buNone/>
              <a:defRPr sz="1200"/>
            </a:lvl3pPr>
            <a:lvl4pPr marL="515925" indent="0">
              <a:buNone/>
              <a:defRPr sz="1200"/>
            </a:lvl4pPr>
            <a:lvl5pPr marL="687371" indent="0">
              <a:buNone/>
              <a:defRPr sz="1200"/>
            </a:lvl5pPr>
          </a:lstStyle>
          <a:p>
            <a:pPr lvl="0"/>
            <a:r>
              <a:rPr lang="en-US"/>
              <a:t>EXHIBIT #</a:t>
            </a:r>
          </a:p>
        </p:txBody>
      </p:sp>
      <p:sp>
        <p:nvSpPr>
          <p:cNvPr id="10" name="Text Placeholder 9"/>
          <p:cNvSpPr>
            <a:spLocks noGrp="1"/>
          </p:cNvSpPr>
          <p:nvPr>
            <p:ph type="body" sz="quarter" idx="22" hasCustomPrompt="1"/>
          </p:nvPr>
        </p:nvSpPr>
        <p:spPr>
          <a:xfrm>
            <a:off x="71499" y="5739484"/>
            <a:ext cx="8961120" cy="453602"/>
          </a:xfrm>
        </p:spPr>
        <p:txBody>
          <a:bodyPr anchor="b" anchorCtr="0">
            <a:noAutofit/>
          </a:bodyPr>
          <a:lstStyle>
            <a:lvl1pPr marL="0" indent="0">
              <a:buNone/>
              <a:defRPr sz="800" b="0" i="0">
                <a:solidFill>
                  <a:schemeClr val="tx1"/>
                </a:solidFill>
                <a:latin typeface="+mn-lt"/>
              </a:defRPr>
            </a:lvl1pPr>
            <a:lvl2pPr marL="171446" indent="0">
              <a:buNone/>
              <a:defRPr sz="900">
                <a:solidFill>
                  <a:schemeClr val="tx1"/>
                </a:solidFill>
              </a:defRPr>
            </a:lvl2pPr>
            <a:lvl3pPr marL="344479" indent="0">
              <a:buNone/>
              <a:defRPr sz="900">
                <a:solidFill>
                  <a:schemeClr val="tx1"/>
                </a:solidFill>
              </a:defRPr>
            </a:lvl3pPr>
            <a:lvl4pPr marL="515925" indent="0">
              <a:buNone/>
              <a:defRPr sz="900">
                <a:solidFill>
                  <a:schemeClr val="tx1"/>
                </a:solidFill>
              </a:defRPr>
            </a:lvl4pPr>
            <a:lvl5pPr marL="687371" indent="0">
              <a:buNone/>
              <a:defRPr sz="900">
                <a:solidFill>
                  <a:schemeClr val="tx1"/>
                </a:solidFill>
              </a:defRPr>
            </a:lvl5pPr>
          </a:lstStyle>
          <a:p>
            <a:pPr lvl="0"/>
            <a:r>
              <a:rPr lang="en-US"/>
              <a:t>Notes &amp; Data</a:t>
            </a:r>
          </a:p>
        </p:txBody>
      </p:sp>
      <p:sp>
        <p:nvSpPr>
          <p:cNvPr id="9" name="Text Placeholder 6">
            <a:extLst>
              <a:ext uri="{FF2B5EF4-FFF2-40B4-BE49-F238E27FC236}">
                <a16:creationId xmlns:a16="http://schemas.microsoft.com/office/drawing/2014/main" id="{8DCAC2DF-428F-0247-A8CB-28A251E9B336}"/>
              </a:ext>
            </a:extLst>
          </p:cNvPr>
          <p:cNvSpPr>
            <a:spLocks noGrp="1"/>
          </p:cNvSpPr>
          <p:nvPr>
            <p:ph type="body" sz="quarter" idx="25" hasCustomPrompt="1"/>
          </p:nvPr>
        </p:nvSpPr>
        <p:spPr>
          <a:xfrm>
            <a:off x="71438" y="1044415"/>
            <a:ext cx="8961120" cy="251315"/>
          </a:xfrm>
        </p:spPr>
        <p:txBody>
          <a:bodyPr anchor="ctr" anchorCtr="0">
            <a:normAutofit/>
          </a:bodyPr>
          <a:lstStyle>
            <a:lvl1pPr marL="0" indent="0">
              <a:buNone/>
              <a:defRPr sz="1100" b="0" i="1">
                <a:solidFill>
                  <a:schemeClr val="tx1"/>
                </a:solidFill>
                <a:latin typeface="Arial" panose="020B0604020202020204" pitchFamily="34" charset="0"/>
                <a:cs typeface="Arial" panose="020B0604020202020204" pitchFamily="34" charset="0"/>
              </a:defRPr>
            </a:lvl1pPr>
            <a:lvl2pPr marL="128584" indent="0">
              <a:buNone/>
              <a:defRPr/>
            </a:lvl2pPr>
            <a:lvl3pPr marL="258359" indent="0">
              <a:buNone/>
              <a:defRPr/>
            </a:lvl3pPr>
            <a:lvl4pPr marL="386943" indent="0">
              <a:buNone/>
              <a:defRPr/>
            </a:lvl4pPr>
            <a:lvl5pPr marL="515528" indent="0">
              <a:buNone/>
              <a:defRPr/>
            </a:lvl5pPr>
          </a:lstStyle>
          <a:p>
            <a:pPr lvl="0"/>
            <a:r>
              <a:rPr lang="en-US"/>
              <a:t>Axis Title</a:t>
            </a:r>
          </a:p>
        </p:txBody>
      </p:sp>
    </p:spTree>
    <p:extLst>
      <p:ext uri="{BB962C8B-B14F-4D97-AF65-F5344CB8AC3E}">
        <p14:creationId xmlns:p14="http://schemas.microsoft.com/office/powerpoint/2010/main" val="1279367113"/>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262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2A7DB-00AA-4B45-A271-52E23B3215EA}"/>
              </a:ext>
            </a:extLst>
          </p:cNvPr>
          <p:cNvSpPr/>
          <p:nvPr userDrawn="1"/>
        </p:nvSpPr>
        <p:spPr>
          <a:xfrm>
            <a:off x="0" y="0"/>
            <a:ext cx="9144000" cy="82296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3" name="Chart Placeholder 5">
            <a:extLst>
              <a:ext uri="{FF2B5EF4-FFF2-40B4-BE49-F238E27FC236}">
                <a16:creationId xmlns:a16="http://schemas.microsoft.com/office/drawing/2014/main" id="{1F9C27C3-804C-4F38-AD87-255F226C5766}"/>
              </a:ext>
            </a:extLst>
          </p:cNvPr>
          <p:cNvSpPr>
            <a:spLocks noGrp="1"/>
          </p:cNvSpPr>
          <p:nvPr>
            <p:ph type="chart" sz="quarter" idx="19"/>
          </p:nvPr>
        </p:nvSpPr>
        <p:spPr>
          <a:xfrm>
            <a:off x="71501" y="1534160"/>
            <a:ext cx="9000999" cy="4058649"/>
          </a:xfrm>
        </p:spPr>
        <p:txBody>
          <a:bodyPr>
            <a:normAutofit/>
          </a:bodyPr>
          <a:lstStyle>
            <a:lvl1pPr marL="0" indent="0">
              <a:buNone/>
              <a:defRPr sz="1300" b="0" i="0">
                <a:solidFill>
                  <a:schemeClr val="tx1"/>
                </a:solidFill>
                <a:latin typeface="Arial" panose="020B0604020202020204" pitchFamily="34" charset="0"/>
                <a:cs typeface="Arial" panose="020B0604020202020204" pitchFamily="34" charset="0"/>
              </a:defRPr>
            </a:lvl1pPr>
          </a:lstStyle>
          <a:p>
            <a:endParaRPr lang="en-US"/>
          </a:p>
        </p:txBody>
      </p:sp>
      <p:sp>
        <p:nvSpPr>
          <p:cNvPr id="5" name="Text Placeholder 9">
            <a:extLst>
              <a:ext uri="{FF2B5EF4-FFF2-40B4-BE49-F238E27FC236}">
                <a16:creationId xmlns:a16="http://schemas.microsoft.com/office/drawing/2014/main" id="{BD3C9A03-64C1-41D8-AFC4-5DC62ED49E9C}"/>
              </a:ext>
            </a:extLst>
          </p:cNvPr>
          <p:cNvSpPr>
            <a:spLocks noGrp="1"/>
          </p:cNvSpPr>
          <p:nvPr>
            <p:ph type="body" sz="quarter" idx="22"/>
          </p:nvPr>
        </p:nvSpPr>
        <p:spPr>
          <a:xfrm>
            <a:off x="71501" y="5697252"/>
            <a:ext cx="9001063" cy="495834"/>
          </a:xfrm>
        </p:spPr>
        <p:txBody>
          <a:bodyPr anchor="b" anchorCtr="0">
            <a:noAutofit/>
          </a:bodyPr>
          <a:lstStyle>
            <a:lvl1pPr marL="0" indent="0">
              <a:lnSpc>
                <a:spcPct val="90000"/>
              </a:lnSpc>
              <a:spcBef>
                <a:spcPts val="0"/>
              </a:spcBef>
              <a:spcAft>
                <a:spcPts val="600"/>
              </a:spcAft>
              <a:buNone/>
              <a:defRPr lang="en-US" sz="800" b="0" i="0" spc="0" smtClean="0">
                <a:solidFill>
                  <a:schemeClr val="tx1"/>
                </a:solidFill>
                <a:effectLst/>
                <a:latin typeface="Arial" panose="020B0604020202020204" pitchFamily="34" charset="0"/>
                <a:cs typeface="Arial" panose="020B0604020202020204" pitchFamily="34" charset="0"/>
              </a:defRPr>
            </a:lvl1pPr>
            <a:lvl2pPr marL="171446" indent="0">
              <a:buNone/>
              <a:defRPr sz="900">
                <a:solidFill>
                  <a:schemeClr val="tx1"/>
                </a:solidFill>
              </a:defRPr>
            </a:lvl2pPr>
            <a:lvl3pPr marL="344479" indent="0">
              <a:buNone/>
              <a:defRPr sz="900">
                <a:solidFill>
                  <a:schemeClr val="tx1"/>
                </a:solidFill>
              </a:defRPr>
            </a:lvl3pPr>
            <a:lvl4pPr marL="515925" indent="0">
              <a:buNone/>
              <a:defRPr sz="900">
                <a:solidFill>
                  <a:schemeClr val="tx1"/>
                </a:solidFill>
              </a:defRPr>
            </a:lvl4pPr>
            <a:lvl5pPr marL="687371" indent="0">
              <a:buNone/>
              <a:defRPr sz="900">
                <a:solidFill>
                  <a:schemeClr val="tx1"/>
                </a:solidFill>
              </a:defRPr>
            </a:lvl5pPr>
          </a:lstStyle>
          <a:p>
            <a:pPr lvl="0"/>
            <a:endParaRPr lang="en-US"/>
          </a:p>
        </p:txBody>
      </p:sp>
      <p:cxnSp>
        <p:nvCxnSpPr>
          <p:cNvPr id="6" name="Straight Connector 5">
            <a:extLst>
              <a:ext uri="{FF2B5EF4-FFF2-40B4-BE49-F238E27FC236}">
                <a16:creationId xmlns:a16="http://schemas.microsoft.com/office/drawing/2014/main" id="{ACB0B400-8AFB-49B4-BCDB-EFB0F1BDF25A}"/>
              </a:ext>
            </a:extLst>
          </p:cNvPr>
          <p:cNvCxnSpPr>
            <a:cxnSpLocks/>
          </p:cNvCxnSpPr>
          <p:nvPr userDrawn="1"/>
        </p:nvCxnSpPr>
        <p:spPr>
          <a:xfrm flipH="1">
            <a:off x="71501" y="6309320"/>
            <a:ext cx="9000999" cy="0"/>
          </a:xfrm>
          <a:prstGeom prst="line">
            <a:avLst/>
          </a:prstGeom>
          <a:ln>
            <a:solidFill>
              <a:srgbClr val="ABABAB"/>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211570AE-1D78-C44B-A6C4-D0975EDBC8DC}"/>
              </a:ext>
            </a:extLst>
          </p:cNvPr>
          <p:cNvSpPr>
            <a:spLocks noGrp="1"/>
          </p:cNvSpPr>
          <p:nvPr>
            <p:ph type="title"/>
          </p:nvPr>
        </p:nvSpPr>
        <p:spPr>
          <a:xfrm>
            <a:off x="111959" y="0"/>
            <a:ext cx="9000999" cy="822960"/>
          </a:xfrm>
        </p:spPr>
        <p:txBody>
          <a:bodyPr>
            <a:normAutofit/>
          </a:bodyPr>
          <a:lstStyle>
            <a:lvl1pPr algn="l">
              <a:lnSpc>
                <a:spcPct val="100000"/>
              </a:lnSpc>
              <a:defRPr sz="2000" b="0" i="0" spc="0">
                <a:solidFill>
                  <a:schemeClr val="bg1"/>
                </a:solidFill>
                <a:latin typeface="Georgia" panose="02040502050405020303" pitchFamily="18" charset="0"/>
              </a:defRPr>
            </a:lvl1pPr>
          </a:lstStyle>
          <a:p>
            <a:r>
              <a:rPr lang="en-US"/>
              <a:t>Click to edit Master title style</a:t>
            </a:r>
          </a:p>
        </p:txBody>
      </p:sp>
      <p:pic>
        <p:nvPicPr>
          <p:cNvPr id="8" name="Picture 7">
            <a:extLst>
              <a:ext uri="{FF2B5EF4-FFF2-40B4-BE49-F238E27FC236}">
                <a16:creationId xmlns:a16="http://schemas.microsoft.com/office/drawing/2014/main" id="{D3AB1ABF-C674-D0A5-F5AB-500A875A11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339" t="9092" r="7027" b="31817"/>
          <a:stretch/>
        </p:blipFill>
        <p:spPr>
          <a:xfrm>
            <a:off x="7751476" y="6394514"/>
            <a:ext cx="1321024" cy="418861"/>
          </a:xfrm>
          <a:prstGeom prst="rect">
            <a:avLst/>
          </a:prstGeom>
        </p:spPr>
      </p:pic>
      <p:sp>
        <p:nvSpPr>
          <p:cNvPr id="9" name="TextBox 8">
            <a:extLst>
              <a:ext uri="{FF2B5EF4-FFF2-40B4-BE49-F238E27FC236}">
                <a16:creationId xmlns:a16="http://schemas.microsoft.com/office/drawing/2014/main" id="{5124FA92-CBAB-EAD0-4152-9DB1DD76FC78}"/>
              </a:ext>
            </a:extLst>
          </p:cNvPr>
          <p:cNvSpPr txBox="1"/>
          <p:nvPr userDrawn="1"/>
        </p:nvSpPr>
        <p:spPr>
          <a:xfrm>
            <a:off x="71500" y="6394513"/>
            <a:ext cx="7086600" cy="418861"/>
          </a:xfrm>
          <a:prstGeom prst="rect">
            <a:avLst/>
          </a:prstGeom>
          <a:noFill/>
        </p:spPr>
        <p:txBody>
          <a:bodyPr wrap="square" lIns="0" tIns="0" rIns="0" bIns="0" rtlCol="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800" dirty="0"/>
              <a:t>Source: Avni Gupta et al., “What Americans Want Fixed in Health Care — and Who They Think Should Do It,” </a:t>
            </a:r>
            <a:r>
              <a:rPr lang="en-US" sz="800" i="1" dirty="0"/>
              <a:t>To the Point</a:t>
            </a:r>
            <a:r>
              <a:rPr lang="en-US" sz="800" dirty="0"/>
              <a:t> (blog), Commonwealth Fund, Aug. 13, 2026. </a:t>
            </a:r>
            <a:r>
              <a:rPr lang="en-US" sz="800" dirty="0">
                <a:hlinkClick r:id="rId3"/>
              </a:rPr>
              <a:t>https://doi.org/10.26099/zhv7-zt61</a:t>
            </a:r>
            <a:endParaRPr lang="en-US" sz="800" dirty="0">
              <a:highlight>
                <a:srgbClr val="FFFF00"/>
              </a:highlight>
            </a:endParaRPr>
          </a:p>
        </p:txBody>
      </p:sp>
      <p:sp>
        <p:nvSpPr>
          <p:cNvPr id="7" name="Text Placeholder 6">
            <a:extLst>
              <a:ext uri="{FF2B5EF4-FFF2-40B4-BE49-F238E27FC236}">
                <a16:creationId xmlns:a16="http://schemas.microsoft.com/office/drawing/2014/main" id="{723A1F87-15A7-E3F7-A324-65A790A06716}"/>
              </a:ext>
            </a:extLst>
          </p:cNvPr>
          <p:cNvSpPr>
            <a:spLocks noGrp="1"/>
          </p:cNvSpPr>
          <p:nvPr>
            <p:ph type="body" sz="quarter" idx="25" hasCustomPrompt="1"/>
          </p:nvPr>
        </p:nvSpPr>
        <p:spPr>
          <a:xfrm>
            <a:off x="71438" y="950408"/>
            <a:ext cx="8961120" cy="418861"/>
          </a:xfrm>
        </p:spPr>
        <p:txBody>
          <a:bodyPr anchor="t" anchorCtr="0">
            <a:normAutofit/>
          </a:bodyPr>
          <a:lstStyle>
            <a:lvl1pPr marL="0" indent="0">
              <a:buNone/>
              <a:defRPr sz="1100" b="0" i="1">
                <a:solidFill>
                  <a:schemeClr val="tx1"/>
                </a:solidFill>
                <a:latin typeface="Arial" panose="020B0604020202020204" pitchFamily="34" charset="0"/>
                <a:cs typeface="Arial" panose="020B0604020202020204" pitchFamily="34" charset="0"/>
              </a:defRPr>
            </a:lvl1pPr>
            <a:lvl2pPr marL="128584" indent="0">
              <a:buNone/>
              <a:defRPr/>
            </a:lvl2pPr>
            <a:lvl3pPr marL="258359" indent="0">
              <a:buNone/>
              <a:defRPr/>
            </a:lvl3pPr>
            <a:lvl4pPr marL="386943" indent="0">
              <a:buNone/>
              <a:defRPr/>
            </a:lvl4pPr>
            <a:lvl5pPr marL="515528" indent="0">
              <a:buNone/>
              <a:defRPr/>
            </a:lvl5pPr>
          </a:lstStyle>
          <a:p>
            <a:pPr lvl="0"/>
            <a:r>
              <a:rPr lang="en-US"/>
              <a:t>Axis Title</a:t>
            </a:r>
          </a:p>
        </p:txBody>
      </p:sp>
    </p:spTree>
    <p:extLst>
      <p:ext uri="{BB962C8B-B14F-4D97-AF65-F5344CB8AC3E}">
        <p14:creationId xmlns:p14="http://schemas.microsoft.com/office/powerpoint/2010/main" val="16211265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279965"/>
            <a:ext cx="7772400" cy="817561"/>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685800" y="1219203"/>
            <a:ext cx="7772400" cy="46275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286174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txStyles>
    <p:titleStyle>
      <a:lvl1pPr algn="l" defTabSz="685784" rtl="0" eaLnBrk="1" latinLnBrk="0" hangingPunct="1">
        <a:lnSpc>
          <a:spcPct val="86000"/>
        </a:lnSpc>
        <a:spcBef>
          <a:spcPct val="0"/>
        </a:spcBef>
        <a:buNone/>
        <a:defRPr sz="1800" b="0" i="0" kern="800" spc="-30">
          <a:solidFill>
            <a:schemeClr val="tx1"/>
          </a:solidFill>
          <a:latin typeface="Suisse Int'l" panose="020B0804000000000000" pitchFamily="34" charset="77"/>
          <a:ea typeface="+mj-ea"/>
          <a:cs typeface="+mj-cs"/>
        </a:defRPr>
      </a:lvl1pPr>
    </p:titleStyle>
    <p:bodyStyle>
      <a:lvl1pPr marL="128585" indent="-128585" algn="l" defTabSz="685784" rtl="0" eaLnBrk="1" latinLnBrk="0" hangingPunct="1">
        <a:spcBef>
          <a:spcPct val="20000"/>
        </a:spcBef>
        <a:buClr>
          <a:schemeClr val="accent1"/>
        </a:buClr>
        <a:buFont typeface="Arial" panose="020B0604020202020204" pitchFamily="34" charset="0"/>
        <a:buChar char="•"/>
        <a:defRPr sz="1125" b="0" i="0" kern="800" spc="-8">
          <a:solidFill>
            <a:schemeClr val="tx1"/>
          </a:solidFill>
          <a:latin typeface="Suisse Int'l" panose="020B0804000000000000" pitchFamily="34" charset="77"/>
          <a:ea typeface="+mn-ea"/>
          <a:cs typeface="Arial" panose="020B0604020202020204" pitchFamily="34" charset="0"/>
        </a:defRPr>
      </a:lvl1pPr>
      <a:lvl2pPr marL="258360" indent="-129776" algn="l" defTabSz="685784" rtl="0" eaLnBrk="1" latinLnBrk="0" hangingPunct="1">
        <a:spcBef>
          <a:spcPct val="20000"/>
        </a:spcBef>
        <a:buClr>
          <a:schemeClr val="accent1"/>
        </a:buClr>
        <a:buFont typeface="Arial" panose="020B0604020202020204" pitchFamily="34" charset="0"/>
        <a:buChar char="–"/>
        <a:defRPr sz="900" b="0" i="0" kern="800">
          <a:solidFill>
            <a:schemeClr val="tx1"/>
          </a:solidFill>
          <a:latin typeface="Suisse Int'l" panose="020B0804000000000000" pitchFamily="34" charset="77"/>
          <a:ea typeface="+mn-ea"/>
          <a:cs typeface="Arial" panose="020B0604020202020204" pitchFamily="34" charset="0"/>
        </a:defRPr>
      </a:lvl2pPr>
      <a:lvl3pPr marL="386944" indent="-128585" algn="l" defTabSz="685784" rtl="0" eaLnBrk="1" latinLnBrk="0" hangingPunct="1">
        <a:spcBef>
          <a:spcPct val="20000"/>
        </a:spcBef>
        <a:buClr>
          <a:schemeClr val="accent1"/>
        </a:buClr>
        <a:buFont typeface="Arial" panose="020B0604020202020204" pitchFamily="34" charset="0"/>
        <a:buChar char="•"/>
        <a:defRPr sz="900" b="0" i="0" kern="800">
          <a:solidFill>
            <a:schemeClr val="tx1"/>
          </a:solidFill>
          <a:latin typeface="Suisse Int'l" panose="020B0804000000000000" pitchFamily="34" charset="77"/>
          <a:ea typeface="+mn-ea"/>
          <a:cs typeface="Arial" panose="020B0604020202020204" pitchFamily="34" charset="0"/>
        </a:defRPr>
      </a:lvl3pPr>
      <a:lvl4pPr marL="515528" indent="-128585" algn="l" defTabSz="685784" rtl="0" eaLnBrk="1" latinLnBrk="0" hangingPunct="1">
        <a:spcBef>
          <a:spcPct val="20000"/>
        </a:spcBef>
        <a:buClr>
          <a:schemeClr val="accent1"/>
        </a:buClr>
        <a:buFont typeface="Arial" panose="020B0604020202020204" pitchFamily="34" charset="0"/>
        <a:buChar char="–"/>
        <a:defRPr sz="900" b="0" i="0" kern="800">
          <a:solidFill>
            <a:schemeClr val="tx1"/>
          </a:solidFill>
          <a:latin typeface="Suisse Int'l" panose="020B0804000000000000" pitchFamily="34" charset="77"/>
          <a:ea typeface="+mn-ea"/>
          <a:cs typeface="Arial" panose="020B0604020202020204" pitchFamily="34" charset="0"/>
        </a:defRPr>
      </a:lvl4pPr>
      <a:lvl5pPr marL="644113" indent="-128585" algn="l" defTabSz="685784" rtl="0" eaLnBrk="1" latinLnBrk="0" hangingPunct="1">
        <a:spcBef>
          <a:spcPct val="20000"/>
        </a:spcBef>
        <a:buClr>
          <a:schemeClr val="accent1"/>
        </a:buClr>
        <a:buFont typeface="Arial" panose="020B0604020202020204" pitchFamily="34" charset="0"/>
        <a:buChar char="»"/>
        <a:defRPr sz="900" b="0" i="0" kern="800">
          <a:solidFill>
            <a:schemeClr val="tx1"/>
          </a:solidFill>
          <a:latin typeface="Suisse Int'l" panose="020B0804000000000000" pitchFamily="34" charset="77"/>
          <a:ea typeface="+mn-ea"/>
          <a:cs typeface="Arial" panose="020B0604020202020204" pitchFamily="34" charset="0"/>
        </a:defRPr>
      </a:lvl5pPr>
      <a:lvl6pPr marL="1885903"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8A9CE0-3DD5-8CD5-EFB1-70AAA4E625F9}"/>
              </a:ext>
            </a:extLst>
          </p:cNvPr>
          <p:cNvSpPr>
            <a:spLocks noGrp="1"/>
          </p:cNvSpPr>
          <p:nvPr>
            <p:ph type="title"/>
          </p:nvPr>
        </p:nvSpPr>
        <p:spPr/>
        <p:txBody>
          <a:bodyPr/>
          <a:lstStyle/>
          <a:p>
            <a:r>
              <a:rPr lang="en-US">
                <a:latin typeface="Georgia"/>
                <a:ea typeface="Times New Roman" panose="02020603050405020304" pitchFamily="18" charset="0"/>
                <a:cs typeface="Times New Roman"/>
              </a:rPr>
              <a:t>Exhibit 1a: Which of the following is the most important problem in the U.S. </a:t>
            </a:r>
            <a:r>
              <a:rPr lang="en-US" dirty="0">
                <a:latin typeface="Georgia"/>
                <a:ea typeface="Times New Roman" panose="02020603050405020304" pitchFamily="18" charset="0"/>
                <a:cs typeface="Times New Roman"/>
              </a:rPr>
              <a:t>health care system that you believe should be solved or meaningfully improved?</a:t>
            </a:r>
            <a:endParaRPr lang="en-US" dirty="0">
              <a:latin typeface="Georgia"/>
              <a:cs typeface="Times New Roman"/>
            </a:endParaRPr>
          </a:p>
        </p:txBody>
      </p:sp>
      <p:sp>
        <p:nvSpPr>
          <p:cNvPr id="5" name="Text Placeholder 4">
            <a:extLst>
              <a:ext uri="{FF2B5EF4-FFF2-40B4-BE49-F238E27FC236}">
                <a16:creationId xmlns:a16="http://schemas.microsoft.com/office/drawing/2014/main" id="{813C0C3B-31D1-9CBC-F2B2-27AD1F719799}"/>
              </a:ext>
            </a:extLst>
          </p:cNvPr>
          <p:cNvSpPr>
            <a:spLocks noGrp="1"/>
          </p:cNvSpPr>
          <p:nvPr>
            <p:ph type="body" sz="quarter" idx="25"/>
          </p:nvPr>
        </p:nvSpPr>
        <p:spPr>
          <a:xfrm>
            <a:off x="71437" y="1005840"/>
            <a:ext cx="8961120" cy="418861"/>
          </a:xfrm>
        </p:spPr>
        <p:txBody>
          <a:bodyPr/>
          <a:lstStyle/>
          <a:p>
            <a:r>
              <a:rPr lang="en-US"/>
              <a:t>U.S. adults age 19 and older</a:t>
            </a:r>
          </a:p>
        </p:txBody>
      </p:sp>
      <p:graphicFrame>
        <p:nvGraphicFramePr>
          <p:cNvPr id="10" name="Chart Placeholder 9">
            <a:extLst>
              <a:ext uri="{FF2B5EF4-FFF2-40B4-BE49-F238E27FC236}">
                <a16:creationId xmlns:a16="http://schemas.microsoft.com/office/drawing/2014/main" id="{E63EEB28-0314-7BD1-9DA1-6560FCA89570}"/>
              </a:ext>
            </a:extLst>
          </p:cNvPr>
          <p:cNvGraphicFramePr>
            <a:graphicFrameLocks noGrp="1"/>
          </p:cNvGraphicFramePr>
          <p:nvPr>
            <p:ph type="chart" sz="quarter" idx="19"/>
            <p:extLst>
              <p:ext uri="{D42A27DB-BD31-4B8C-83A1-F6EECF244321}">
                <p14:modId xmlns:p14="http://schemas.microsoft.com/office/powerpoint/2010/main" val="2918471509"/>
              </p:ext>
            </p:extLst>
          </p:nvPr>
        </p:nvGraphicFramePr>
        <p:xfrm>
          <a:off x="71437" y="1463040"/>
          <a:ext cx="8961120" cy="4318636"/>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2">
            <a:extLst>
              <a:ext uri="{FF2B5EF4-FFF2-40B4-BE49-F238E27FC236}">
                <a16:creationId xmlns:a16="http://schemas.microsoft.com/office/drawing/2014/main" id="{9E8D79EA-AC37-AE15-7921-3274AB5447AC}"/>
              </a:ext>
            </a:extLst>
          </p:cNvPr>
          <p:cNvSpPr>
            <a:spLocks noGrp="1"/>
          </p:cNvSpPr>
          <p:nvPr>
            <p:ph type="body" sz="quarter" idx="22"/>
          </p:nvPr>
        </p:nvSpPr>
        <p:spPr>
          <a:xfrm>
            <a:off x="71501" y="5697252"/>
            <a:ext cx="8988552" cy="457200"/>
          </a:xfrm>
        </p:spPr>
        <p:txBody>
          <a:bodyPr/>
          <a:lstStyle/>
          <a:p>
            <a:pPr>
              <a:spcAft>
                <a:spcPts val="200"/>
              </a:spcAft>
            </a:pPr>
            <a:r>
              <a:rPr lang="en-US">
                <a:latin typeface="Arial"/>
                <a:cs typeface="Arial"/>
              </a:rPr>
              <a:t>Data: SSRS Opinion Panel Mega-Omnibus survey, for the Commonwealth Fund, 2026.</a:t>
            </a:r>
            <a:endParaRPr lang="en-US"/>
          </a:p>
        </p:txBody>
      </p:sp>
    </p:spTree>
    <p:extLst>
      <p:ext uri="{BB962C8B-B14F-4D97-AF65-F5344CB8AC3E}">
        <p14:creationId xmlns:p14="http://schemas.microsoft.com/office/powerpoint/2010/main" val="4288363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9E4FF-A375-59B2-CAE0-3E0E499FFA9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9E3DA2-0197-3C04-50EE-1A0D609B50D8}"/>
              </a:ext>
            </a:extLst>
          </p:cNvPr>
          <p:cNvSpPr>
            <a:spLocks noGrp="1"/>
          </p:cNvSpPr>
          <p:nvPr>
            <p:ph type="title"/>
          </p:nvPr>
        </p:nvSpPr>
        <p:spPr/>
        <p:txBody>
          <a:bodyPr/>
          <a:lstStyle/>
          <a:p>
            <a:r>
              <a:rPr lang="en-US">
                <a:latin typeface="Georgia"/>
                <a:ea typeface="Times New Roman" panose="02020603050405020304" pitchFamily="18" charset="0"/>
                <a:cs typeface="Times New Roman"/>
              </a:rPr>
              <a:t>Exhibit 1b: Which of the following is the most important problem in the U.S. health care system that you believe should be solved or meaningfully improved?</a:t>
            </a:r>
            <a:endParaRPr lang="en-US">
              <a:latin typeface="Georgia"/>
              <a:cs typeface="Times New Roman"/>
            </a:endParaRPr>
          </a:p>
        </p:txBody>
      </p:sp>
      <p:sp>
        <p:nvSpPr>
          <p:cNvPr id="5" name="Text Placeholder 4">
            <a:extLst>
              <a:ext uri="{FF2B5EF4-FFF2-40B4-BE49-F238E27FC236}">
                <a16:creationId xmlns:a16="http://schemas.microsoft.com/office/drawing/2014/main" id="{2A53C076-F354-A943-3710-60A43F76753C}"/>
              </a:ext>
            </a:extLst>
          </p:cNvPr>
          <p:cNvSpPr>
            <a:spLocks noGrp="1"/>
          </p:cNvSpPr>
          <p:nvPr>
            <p:ph type="body" sz="quarter" idx="25"/>
          </p:nvPr>
        </p:nvSpPr>
        <p:spPr>
          <a:xfrm>
            <a:off x="71438" y="1005840"/>
            <a:ext cx="8961120" cy="418861"/>
          </a:xfrm>
        </p:spPr>
        <p:txBody>
          <a:bodyPr/>
          <a:lstStyle/>
          <a:p>
            <a:r>
              <a:rPr lang="en-US"/>
              <a:t>U.S. adults age 19 and older, by insurance status at the time of the survey</a:t>
            </a:r>
          </a:p>
        </p:txBody>
      </p:sp>
      <p:graphicFrame>
        <p:nvGraphicFramePr>
          <p:cNvPr id="6" name="Chart Placeholder 7">
            <a:extLst>
              <a:ext uri="{FF2B5EF4-FFF2-40B4-BE49-F238E27FC236}">
                <a16:creationId xmlns:a16="http://schemas.microsoft.com/office/drawing/2014/main" id="{F433BDAC-4C0F-3F9D-A20C-1D9988550156}"/>
              </a:ext>
            </a:extLst>
          </p:cNvPr>
          <p:cNvGraphicFramePr>
            <a:graphicFrameLocks noGrp="1"/>
          </p:cNvGraphicFramePr>
          <p:nvPr>
            <p:ph type="chart" sz="quarter" idx="19"/>
            <p:extLst>
              <p:ext uri="{D42A27DB-BD31-4B8C-83A1-F6EECF244321}">
                <p14:modId xmlns:p14="http://schemas.microsoft.com/office/powerpoint/2010/main" val="1519361394"/>
              </p:ext>
            </p:extLst>
          </p:nvPr>
        </p:nvGraphicFramePr>
        <p:xfrm>
          <a:off x="71437" y="1463040"/>
          <a:ext cx="9001125" cy="431596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2">
            <a:extLst>
              <a:ext uri="{FF2B5EF4-FFF2-40B4-BE49-F238E27FC236}">
                <a16:creationId xmlns:a16="http://schemas.microsoft.com/office/drawing/2014/main" id="{A480568C-85D9-4C50-2E36-764CF1BF637F}"/>
              </a:ext>
            </a:extLst>
          </p:cNvPr>
          <p:cNvSpPr txBox="1">
            <a:spLocks/>
          </p:cNvSpPr>
          <p:nvPr/>
        </p:nvSpPr>
        <p:spPr>
          <a:xfrm>
            <a:off x="71501" y="5697252"/>
            <a:ext cx="8988552" cy="457200"/>
          </a:xfrm>
          <a:prstGeom prst="rect">
            <a:avLst/>
          </a:prstGeom>
        </p:spPr>
        <p:txBody>
          <a:bodyPr vert="horz" lIns="0" tIns="0" rIns="0" bIns="0" rtlCol="0" anchor="b" anchorCtr="0">
            <a:noAutofit/>
          </a:bodyPr>
          <a:lstStyle>
            <a:lvl1pPr marL="0" indent="0" algn="l" defTabSz="685784" rtl="0" eaLnBrk="1" latinLnBrk="0" hangingPunct="1">
              <a:lnSpc>
                <a:spcPct val="90000"/>
              </a:lnSpc>
              <a:spcBef>
                <a:spcPts val="0"/>
              </a:spcBef>
              <a:spcAft>
                <a:spcPts val="600"/>
              </a:spcAft>
              <a:buClr>
                <a:schemeClr val="accent1"/>
              </a:buClr>
              <a:buFont typeface="Arial" panose="020B0604020202020204" pitchFamily="34" charset="0"/>
              <a:buNone/>
              <a:defRPr lang="en-US" sz="800" b="0" i="0" kern="800" spc="0" smtClean="0">
                <a:solidFill>
                  <a:schemeClr val="tx1"/>
                </a:solidFill>
                <a:effectLst/>
                <a:latin typeface="Arial" panose="020B0604020202020204" pitchFamily="34" charset="0"/>
                <a:ea typeface="+mn-ea"/>
                <a:cs typeface="Arial" panose="020B0604020202020204" pitchFamily="34" charset="0"/>
              </a:defRPr>
            </a:lvl1pPr>
            <a:lvl2pPr marL="171446"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2pPr>
            <a:lvl3pPr marL="344479"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3pPr>
            <a:lvl4pPr marL="515925"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4pPr>
            <a:lvl5pPr marL="687371"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5pPr>
            <a:lvl6pPr marL="1885903"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Aft>
                <a:spcPts val="200"/>
              </a:spcAft>
            </a:pPr>
            <a:r>
              <a:rPr lang="en-US">
                <a:latin typeface="Arial"/>
                <a:cs typeface="Arial"/>
              </a:rPr>
              <a:t>Note: The insurance groups are not mutually exclusive.</a:t>
            </a:r>
          </a:p>
          <a:p>
            <a:pPr>
              <a:spcAft>
                <a:spcPts val="200"/>
              </a:spcAft>
            </a:pPr>
            <a:r>
              <a:rPr lang="en-US">
                <a:latin typeface="Arial"/>
                <a:cs typeface="Arial"/>
              </a:rPr>
              <a:t>Data: SSRS Opinion Panel Mega-Omnibus survey, for the Commonwealth Fund, 2026.</a:t>
            </a:r>
            <a:endParaRPr lang="en-US"/>
          </a:p>
        </p:txBody>
      </p:sp>
    </p:spTree>
    <p:extLst>
      <p:ext uri="{BB962C8B-B14F-4D97-AF65-F5344CB8AC3E}">
        <p14:creationId xmlns:p14="http://schemas.microsoft.com/office/powerpoint/2010/main" val="368827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6B22-BD9B-7950-D37A-4F04741EBF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3272A5-91E9-AA9D-AF61-4A36276BC057}"/>
              </a:ext>
            </a:extLst>
          </p:cNvPr>
          <p:cNvSpPr>
            <a:spLocks noGrp="1"/>
          </p:cNvSpPr>
          <p:nvPr>
            <p:ph type="title"/>
          </p:nvPr>
        </p:nvSpPr>
        <p:spPr/>
        <p:txBody>
          <a:bodyPr/>
          <a:lstStyle/>
          <a:p>
            <a:r>
              <a:rPr lang="en-US">
                <a:latin typeface="Georgia"/>
                <a:ea typeface="Times New Roman" panose="02020603050405020304" pitchFamily="18" charset="0"/>
                <a:cs typeface="Times New Roman"/>
              </a:rPr>
              <a:t>Exhibit 1c: Which of the following is the most important problem in the U.S. health care system that you believe should be solved or meaningfully improved?</a:t>
            </a:r>
            <a:endParaRPr lang="en-US">
              <a:latin typeface="Georgia"/>
              <a:cs typeface="Times New Roman"/>
            </a:endParaRPr>
          </a:p>
        </p:txBody>
      </p:sp>
      <p:sp>
        <p:nvSpPr>
          <p:cNvPr id="5" name="Text Placeholder 4">
            <a:extLst>
              <a:ext uri="{FF2B5EF4-FFF2-40B4-BE49-F238E27FC236}">
                <a16:creationId xmlns:a16="http://schemas.microsoft.com/office/drawing/2014/main" id="{655FCBF4-D46F-AAFB-3136-954F853AA7C5}"/>
              </a:ext>
            </a:extLst>
          </p:cNvPr>
          <p:cNvSpPr>
            <a:spLocks noGrp="1"/>
          </p:cNvSpPr>
          <p:nvPr>
            <p:ph type="body" sz="quarter" idx="25"/>
          </p:nvPr>
        </p:nvSpPr>
        <p:spPr>
          <a:xfrm>
            <a:off x="71438" y="1005840"/>
            <a:ext cx="8961120" cy="418861"/>
          </a:xfrm>
        </p:spPr>
        <p:txBody>
          <a:bodyPr/>
          <a:lstStyle/>
          <a:p>
            <a:r>
              <a:rPr lang="en-US"/>
              <a:t>U.S. adults age 19 and older, by party affiliation</a:t>
            </a:r>
          </a:p>
        </p:txBody>
      </p:sp>
      <p:graphicFrame>
        <p:nvGraphicFramePr>
          <p:cNvPr id="6" name="Chart Placeholder 7">
            <a:extLst>
              <a:ext uri="{FF2B5EF4-FFF2-40B4-BE49-F238E27FC236}">
                <a16:creationId xmlns:a16="http://schemas.microsoft.com/office/drawing/2014/main" id="{A0BD1B5F-E25E-1F5B-8CBC-A6FD6C8B7233}"/>
              </a:ext>
            </a:extLst>
          </p:cNvPr>
          <p:cNvGraphicFramePr>
            <a:graphicFrameLocks noGrp="1"/>
          </p:cNvGraphicFramePr>
          <p:nvPr>
            <p:ph type="chart" sz="quarter" idx="19"/>
            <p:extLst>
              <p:ext uri="{D42A27DB-BD31-4B8C-83A1-F6EECF244321}">
                <p14:modId xmlns:p14="http://schemas.microsoft.com/office/powerpoint/2010/main" val="1362965511"/>
              </p:ext>
            </p:extLst>
          </p:nvPr>
        </p:nvGraphicFramePr>
        <p:xfrm>
          <a:off x="71437" y="1463040"/>
          <a:ext cx="9001125" cy="435430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2">
            <a:extLst>
              <a:ext uri="{FF2B5EF4-FFF2-40B4-BE49-F238E27FC236}">
                <a16:creationId xmlns:a16="http://schemas.microsoft.com/office/drawing/2014/main" id="{9449C4D2-9886-B813-0CCB-646BCA0F4B17}"/>
              </a:ext>
            </a:extLst>
          </p:cNvPr>
          <p:cNvSpPr txBox="1">
            <a:spLocks/>
          </p:cNvSpPr>
          <p:nvPr/>
        </p:nvSpPr>
        <p:spPr>
          <a:xfrm>
            <a:off x="71501" y="5697252"/>
            <a:ext cx="8988552" cy="457200"/>
          </a:xfrm>
          <a:prstGeom prst="rect">
            <a:avLst/>
          </a:prstGeom>
        </p:spPr>
        <p:txBody>
          <a:bodyPr vert="horz" lIns="0" tIns="0" rIns="0" bIns="0" rtlCol="0" anchor="b" anchorCtr="0">
            <a:noAutofit/>
          </a:bodyPr>
          <a:lstStyle>
            <a:lvl1pPr marL="0" indent="0" algn="l" defTabSz="685784" rtl="0" eaLnBrk="1" latinLnBrk="0" hangingPunct="1">
              <a:lnSpc>
                <a:spcPct val="90000"/>
              </a:lnSpc>
              <a:spcBef>
                <a:spcPts val="0"/>
              </a:spcBef>
              <a:spcAft>
                <a:spcPts val="600"/>
              </a:spcAft>
              <a:buClr>
                <a:schemeClr val="accent1"/>
              </a:buClr>
              <a:buFont typeface="Arial" panose="020B0604020202020204" pitchFamily="34" charset="0"/>
              <a:buNone/>
              <a:defRPr lang="en-US" sz="800" b="0" i="0" kern="800" spc="0" smtClean="0">
                <a:solidFill>
                  <a:schemeClr val="tx1"/>
                </a:solidFill>
                <a:effectLst/>
                <a:latin typeface="Arial" panose="020B0604020202020204" pitchFamily="34" charset="0"/>
                <a:ea typeface="+mn-ea"/>
                <a:cs typeface="Arial" panose="020B0604020202020204" pitchFamily="34" charset="0"/>
              </a:defRPr>
            </a:lvl1pPr>
            <a:lvl2pPr marL="171446"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2pPr>
            <a:lvl3pPr marL="344479"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3pPr>
            <a:lvl4pPr marL="515925"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4pPr>
            <a:lvl5pPr marL="687371"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5pPr>
            <a:lvl6pPr marL="1885903"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Aft>
                <a:spcPts val="200"/>
              </a:spcAft>
            </a:pPr>
            <a:r>
              <a:rPr lang="en-US">
                <a:latin typeface="Arial"/>
                <a:cs typeface="Arial"/>
              </a:rPr>
              <a:t>Base: Survey respondents 19+ who were registered to vote at their current address at the time of the survey.</a:t>
            </a:r>
          </a:p>
          <a:p>
            <a:pPr>
              <a:spcAft>
                <a:spcPts val="200"/>
              </a:spcAft>
            </a:pPr>
            <a:r>
              <a:rPr lang="en-US">
                <a:latin typeface="Arial"/>
                <a:cs typeface="Arial"/>
              </a:rPr>
              <a:t>Data: SSRS Opinion Panel Mega-Omnibus survey, for the Commonwealth Fund, 2026.</a:t>
            </a:r>
            <a:endParaRPr lang="en-US"/>
          </a:p>
        </p:txBody>
      </p:sp>
    </p:spTree>
    <p:extLst>
      <p:ext uri="{BB962C8B-B14F-4D97-AF65-F5344CB8AC3E}">
        <p14:creationId xmlns:p14="http://schemas.microsoft.com/office/powerpoint/2010/main" val="3449282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18E9E8-D491-9746-855F-DA9037DEB86A}"/>
              </a:ext>
            </a:extLst>
          </p:cNvPr>
          <p:cNvSpPr>
            <a:spLocks noGrp="1"/>
          </p:cNvSpPr>
          <p:nvPr>
            <p:ph type="title"/>
          </p:nvPr>
        </p:nvSpPr>
        <p:spPr/>
        <p:txBody>
          <a:bodyPr/>
          <a:lstStyle/>
          <a:p>
            <a:r>
              <a:rPr lang="en-US">
                <a:latin typeface="Georgia"/>
              </a:rPr>
              <a:t>Exhibit 2a: Who in your view is best able to solve the problem of the cost of premiums for health insurance?</a:t>
            </a:r>
          </a:p>
        </p:txBody>
      </p:sp>
      <p:sp>
        <p:nvSpPr>
          <p:cNvPr id="5" name="Text Placeholder 4">
            <a:extLst>
              <a:ext uri="{FF2B5EF4-FFF2-40B4-BE49-F238E27FC236}">
                <a16:creationId xmlns:a16="http://schemas.microsoft.com/office/drawing/2014/main" id="{34077BBF-7495-0DC7-B7E3-85255FC5672C}"/>
              </a:ext>
            </a:extLst>
          </p:cNvPr>
          <p:cNvSpPr>
            <a:spLocks noGrp="1"/>
          </p:cNvSpPr>
          <p:nvPr>
            <p:ph type="body" sz="quarter" idx="25"/>
          </p:nvPr>
        </p:nvSpPr>
        <p:spPr>
          <a:xfrm>
            <a:off x="71438" y="1005840"/>
            <a:ext cx="8961120" cy="418861"/>
          </a:xfrm>
        </p:spPr>
        <p:txBody>
          <a:bodyPr/>
          <a:lstStyle/>
          <a:p>
            <a:r>
              <a:rPr lang="en-US"/>
              <a:t>U.S. adults age 19 and older who said the cost of premiums for health insurance was the most important problem in the U.S. health care system</a:t>
            </a:r>
          </a:p>
        </p:txBody>
      </p:sp>
      <p:graphicFrame>
        <p:nvGraphicFramePr>
          <p:cNvPr id="6" name="Chart Placeholder 9">
            <a:extLst>
              <a:ext uri="{FF2B5EF4-FFF2-40B4-BE49-F238E27FC236}">
                <a16:creationId xmlns:a16="http://schemas.microsoft.com/office/drawing/2014/main" id="{A7528D56-4922-7B24-E8AB-B817A32DB41E}"/>
              </a:ext>
            </a:extLst>
          </p:cNvPr>
          <p:cNvGraphicFramePr>
            <a:graphicFrameLocks noGrp="1"/>
          </p:cNvGraphicFramePr>
          <p:nvPr>
            <p:ph type="chart" sz="quarter" idx="19"/>
            <p:extLst>
              <p:ext uri="{D42A27DB-BD31-4B8C-83A1-F6EECF244321}">
                <p14:modId xmlns:p14="http://schemas.microsoft.com/office/powerpoint/2010/main" val="2380607432"/>
              </p:ext>
            </p:extLst>
          </p:nvPr>
        </p:nvGraphicFramePr>
        <p:xfrm>
          <a:off x="71438" y="1463040"/>
          <a:ext cx="9001125" cy="4315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2">
            <a:extLst>
              <a:ext uri="{FF2B5EF4-FFF2-40B4-BE49-F238E27FC236}">
                <a16:creationId xmlns:a16="http://schemas.microsoft.com/office/drawing/2014/main" id="{293FD6E0-5E23-A5AB-4772-0BCF6AE6F44C}"/>
              </a:ext>
            </a:extLst>
          </p:cNvPr>
          <p:cNvSpPr>
            <a:spLocks noGrp="1"/>
          </p:cNvSpPr>
          <p:nvPr>
            <p:ph type="body" sz="quarter" idx="22"/>
          </p:nvPr>
        </p:nvSpPr>
        <p:spPr>
          <a:xfrm>
            <a:off x="71501" y="5697252"/>
            <a:ext cx="8988552" cy="457200"/>
          </a:xfrm>
        </p:spPr>
        <p:txBody>
          <a:bodyPr/>
          <a:lstStyle/>
          <a:p>
            <a:pPr>
              <a:spcAft>
                <a:spcPts val="200"/>
              </a:spcAft>
            </a:pPr>
            <a:r>
              <a:rPr lang="en-US">
                <a:latin typeface="Arial"/>
                <a:cs typeface="Arial"/>
              </a:rPr>
              <a:t>Data: SSRS Opinion Panel Mega-Omnibus survey, for the Commonwealth Fund, 2026.</a:t>
            </a:r>
            <a:endParaRPr lang="en-US"/>
          </a:p>
        </p:txBody>
      </p:sp>
    </p:spTree>
    <p:extLst>
      <p:ext uri="{BB962C8B-B14F-4D97-AF65-F5344CB8AC3E}">
        <p14:creationId xmlns:p14="http://schemas.microsoft.com/office/powerpoint/2010/main" val="3055516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39458-2DDE-E225-9B4F-CFC965B515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A7CD3A-F091-ABB4-A2B7-5473873CF0C9}"/>
              </a:ext>
            </a:extLst>
          </p:cNvPr>
          <p:cNvSpPr>
            <a:spLocks noGrp="1"/>
          </p:cNvSpPr>
          <p:nvPr>
            <p:ph type="title"/>
          </p:nvPr>
        </p:nvSpPr>
        <p:spPr/>
        <p:txBody>
          <a:bodyPr/>
          <a:lstStyle/>
          <a:p>
            <a:r>
              <a:rPr lang="en-US">
                <a:latin typeface="Georgia"/>
              </a:rPr>
              <a:t>Exhibit 2b: Who in your view is best able to solve the problem of the cost of premiums for health insurance?</a:t>
            </a:r>
          </a:p>
        </p:txBody>
      </p:sp>
      <p:sp>
        <p:nvSpPr>
          <p:cNvPr id="5" name="Text Placeholder 4">
            <a:extLst>
              <a:ext uri="{FF2B5EF4-FFF2-40B4-BE49-F238E27FC236}">
                <a16:creationId xmlns:a16="http://schemas.microsoft.com/office/drawing/2014/main" id="{17256EEE-2E0F-DB58-3BA2-216151676C87}"/>
              </a:ext>
            </a:extLst>
          </p:cNvPr>
          <p:cNvSpPr>
            <a:spLocks noGrp="1"/>
          </p:cNvSpPr>
          <p:nvPr>
            <p:ph type="body" sz="quarter" idx="25"/>
          </p:nvPr>
        </p:nvSpPr>
        <p:spPr>
          <a:xfrm>
            <a:off x="71438" y="1005840"/>
            <a:ext cx="8961120" cy="418861"/>
          </a:xfrm>
        </p:spPr>
        <p:txBody>
          <a:bodyPr/>
          <a:lstStyle/>
          <a:p>
            <a:r>
              <a:rPr lang="en-US"/>
              <a:t>U.S. adults age 19 and older who said the cost of premiums for health insurance was the most important problem in the U.S. health care system, by party affiliation</a:t>
            </a:r>
          </a:p>
        </p:txBody>
      </p:sp>
      <p:graphicFrame>
        <p:nvGraphicFramePr>
          <p:cNvPr id="9" name="Chart Placeholder 7">
            <a:extLst>
              <a:ext uri="{FF2B5EF4-FFF2-40B4-BE49-F238E27FC236}">
                <a16:creationId xmlns:a16="http://schemas.microsoft.com/office/drawing/2014/main" id="{C9B21FB6-92BA-5D47-7197-B97D2FE87670}"/>
              </a:ext>
            </a:extLst>
          </p:cNvPr>
          <p:cNvGraphicFramePr>
            <a:graphicFrameLocks/>
          </p:cNvGraphicFramePr>
          <p:nvPr>
            <p:extLst>
              <p:ext uri="{D42A27DB-BD31-4B8C-83A1-F6EECF244321}">
                <p14:modId xmlns:p14="http://schemas.microsoft.com/office/powerpoint/2010/main" val="1132671149"/>
              </p:ext>
            </p:extLst>
          </p:nvPr>
        </p:nvGraphicFramePr>
        <p:xfrm>
          <a:off x="71437" y="1463040"/>
          <a:ext cx="9001125" cy="4315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2">
            <a:extLst>
              <a:ext uri="{FF2B5EF4-FFF2-40B4-BE49-F238E27FC236}">
                <a16:creationId xmlns:a16="http://schemas.microsoft.com/office/drawing/2014/main" id="{EB16E390-00CE-A2CA-02DC-0754FD3547B6}"/>
              </a:ext>
            </a:extLst>
          </p:cNvPr>
          <p:cNvSpPr txBox="1">
            <a:spLocks/>
          </p:cNvSpPr>
          <p:nvPr/>
        </p:nvSpPr>
        <p:spPr>
          <a:xfrm>
            <a:off x="71501" y="5697252"/>
            <a:ext cx="8988552" cy="457200"/>
          </a:xfrm>
          <a:prstGeom prst="rect">
            <a:avLst/>
          </a:prstGeom>
        </p:spPr>
        <p:txBody>
          <a:bodyPr vert="horz" lIns="0" tIns="0" rIns="0" bIns="0" rtlCol="0" anchor="b" anchorCtr="0">
            <a:noAutofit/>
          </a:bodyPr>
          <a:lstStyle>
            <a:lvl1pPr marL="0" indent="0" algn="l" defTabSz="685784" rtl="0" eaLnBrk="1" latinLnBrk="0" hangingPunct="1">
              <a:lnSpc>
                <a:spcPct val="90000"/>
              </a:lnSpc>
              <a:spcBef>
                <a:spcPts val="0"/>
              </a:spcBef>
              <a:spcAft>
                <a:spcPts val="600"/>
              </a:spcAft>
              <a:buClr>
                <a:schemeClr val="accent1"/>
              </a:buClr>
              <a:buFont typeface="Arial" panose="020B0604020202020204" pitchFamily="34" charset="0"/>
              <a:buNone/>
              <a:defRPr lang="en-US" sz="800" b="0" i="0" kern="800" spc="0" smtClean="0">
                <a:solidFill>
                  <a:schemeClr val="tx1"/>
                </a:solidFill>
                <a:effectLst/>
                <a:latin typeface="Arial" panose="020B0604020202020204" pitchFamily="34" charset="0"/>
                <a:ea typeface="+mn-ea"/>
                <a:cs typeface="Arial" panose="020B0604020202020204" pitchFamily="34" charset="0"/>
              </a:defRPr>
            </a:lvl1pPr>
            <a:lvl2pPr marL="171446"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2pPr>
            <a:lvl3pPr marL="344479"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3pPr>
            <a:lvl4pPr marL="515925"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4pPr>
            <a:lvl5pPr marL="687371"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5pPr>
            <a:lvl6pPr marL="1885903"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Aft>
                <a:spcPts val="200"/>
              </a:spcAft>
            </a:pPr>
            <a:r>
              <a:rPr lang="en-US">
                <a:latin typeface="Arial"/>
                <a:cs typeface="Arial"/>
              </a:rPr>
              <a:t>Base: Survey respondents 19+ who were registered to vote at their current address at the time of the survey.</a:t>
            </a:r>
          </a:p>
          <a:p>
            <a:pPr>
              <a:spcAft>
                <a:spcPts val="200"/>
              </a:spcAft>
            </a:pPr>
            <a:r>
              <a:rPr lang="en-US">
                <a:latin typeface="Arial"/>
                <a:cs typeface="Arial"/>
              </a:rPr>
              <a:t>Data: SSRS Opinion Panel Mega-Omnibus survey, for the Commonwealth Fund, 2026.</a:t>
            </a:r>
            <a:endParaRPr lang="en-US"/>
          </a:p>
        </p:txBody>
      </p:sp>
    </p:spTree>
    <p:extLst>
      <p:ext uri="{BB962C8B-B14F-4D97-AF65-F5344CB8AC3E}">
        <p14:creationId xmlns:p14="http://schemas.microsoft.com/office/powerpoint/2010/main" val="2319148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B0DF8-0E71-8071-6219-DA4BAFB18A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DD5C8A-010B-724B-4030-75127A5B061C}"/>
              </a:ext>
            </a:extLst>
          </p:cNvPr>
          <p:cNvSpPr>
            <a:spLocks noGrp="1"/>
          </p:cNvSpPr>
          <p:nvPr>
            <p:ph type="title"/>
          </p:nvPr>
        </p:nvSpPr>
        <p:spPr/>
        <p:txBody>
          <a:bodyPr/>
          <a:lstStyle/>
          <a:p>
            <a:r>
              <a:rPr lang="en-US">
                <a:latin typeface="Georgia"/>
              </a:rPr>
              <a:t>Exhibit 3a: Who in your view is best able to solve the problem of the cost of medical care or filling prescriptions?</a:t>
            </a:r>
          </a:p>
        </p:txBody>
      </p:sp>
      <p:sp>
        <p:nvSpPr>
          <p:cNvPr id="5" name="Text Placeholder 4">
            <a:extLst>
              <a:ext uri="{FF2B5EF4-FFF2-40B4-BE49-F238E27FC236}">
                <a16:creationId xmlns:a16="http://schemas.microsoft.com/office/drawing/2014/main" id="{0CF31EEE-C4EF-9C1B-2FCC-D451D303CD5A}"/>
              </a:ext>
            </a:extLst>
          </p:cNvPr>
          <p:cNvSpPr>
            <a:spLocks noGrp="1"/>
          </p:cNvSpPr>
          <p:nvPr>
            <p:ph type="body" sz="quarter" idx="25"/>
          </p:nvPr>
        </p:nvSpPr>
        <p:spPr>
          <a:xfrm>
            <a:off x="71438" y="1005840"/>
            <a:ext cx="8961120" cy="418861"/>
          </a:xfrm>
        </p:spPr>
        <p:txBody>
          <a:bodyPr/>
          <a:lstStyle/>
          <a:p>
            <a:r>
              <a:rPr lang="en-US">
                <a:latin typeface="Arial"/>
                <a:cs typeface="Arial"/>
              </a:rPr>
              <a:t>U.S. adults age 19 and older who said the cost of medical care or filling prescriptions, including deductibles and copays, was the most important problem in the U.S. health care system</a:t>
            </a:r>
            <a:endParaRPr lang="en-US"/>
          </a:p>
        </p:txBody>
      </p:sp>
      <p:graphicFrame>
        <p:nvGraphicFramePr>
          <p:cNvPr id="6" name="Chart Placeholder 9">
            <a:extLst>
              <a:ext uri="{FF2B5EF4-FFF2-40B4-BE49-F238E27FC236}">
                <a16:creationId xmlns:a16="http://schemas.microsoft.com/office/drawing/2014/main" id="{5CF1839C-4E7D-8218-300B-C303E271950E}"/>
              </a:ext>
            </a:extLst>
          </p:cNvPr>
          <p:cNvGraphicFramePr>
            <a:graphicFrameLocks noGrp="1"/>
          </p:cNvGraphicFramePr>
          <p:nvPr>
            <p:ph type="chart" sz="quarter" idx="19"/>
            <p:extLst>
              <p:ext uri="{D42A27DB-BD31-4B8C-83A1-F6EECF244321}">
                <p14:modId xmlns:p14="http://schemas.microsoft.com/office/powerpoint/2010/main" val="321134943"/>
              </p:ext>
            </p:extLst>
          </p:nvPr>
        </p:nvGraphicFramePr>
        <p:xfrm>
          <a:off x="71438" y="1463040"/>
          <a:ext cx="9001125" cy="4315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2">
            <a:extLst>
              <a:ext uri="{FF2B5EF4-FFF2-40B4-BE49-F238E27FC236}">
                <a16:creationId xmlns:a16="http://schemas.microsoft.com/office/drawing/2014/main" id="{A94E1CF2-45E5-F8FB-186C-125B36C52C37}"/>
              </a:ext>
            </a:extLst>
          </p:cNvPr>
          <p:cNvSpPr>
            <a:spLocks noGrp="1"/>
          </p:cNvSpPr>
          <p:nvPr>
            <p:ph type="body" sz="quarter" idx="22"/>
          </p:nvPr>
        </p:nvSpPr>
        <p:spPr>
          <a:xfrm>
            <a:off x="71501" y="5697252"/>
            <a:ext cx="8988552" cy="457200"/>
          </a:xfrm>
        </p:spPr>
        <p:txBody>
          <a:bodyPr/>
          <a:lstStyle/>
          <a:p>
            <a:pPr>
              <a:spcAft>
                <a:spcPts val="200"/>
              </a:spcAft>
            </a:pPr>
            <a:r>
              <a:rPr lang="en-US">
                <a:latin typeface="Arial"/>
                <a:cs typeface="Arial"/>
              </a:rPr>
              <a:t>Data: SSRS Opinion Panel Mega-Omnibus survey, for the Commonwealth Fund, 2026.</a:t>
            </a:r>
            <a:endParaRPr lang="en-US"/>
          </a:p>
        </p:txBody>
      </p:sp>
    </p:spTree>
    <p:extLst>
      <p:ext uri="{BB962C8B-B14F-4D97-AF65-F5344CB8AC3E}">
        <p14:creationId xmlns:p14="http://schemas.microsoft.com/office/powerpoint/2010/main" val="3336370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B3EF-03EA-7A61-14E5-99172BC668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18E522C-5B62-DB45-DBDC-9BCBF95CFC3C}"/>
              </a:ext>
            </a:extLst>
          </p:cNvPr>
          <p:cNvSpPr>
            <a:spLocks noGrp="1"/>
          </p:cNvSpPr>
          <p:nvPr>
            <p:ph type="title"/>
          </p:nvPr>
        </p:nvSpPr>
        <p:spPr/>
        <p:txBody>
          <a:bodyPr/>
          <a:lstStyle/>
          <a:p>
            <a:r>
              <a:rPr lang="en-US">
                <a:latin typeface="Georgia"/>
              </a:rPr>
              <a:t>Exhibit 3b: Who in your view is best able to solve the problem of the cost of medical care or filling prescriptions?</a:t>
            </a:r>
          </a:p>
        </p:txBody>
      </p:sp>
      <p:sp>
        <p:nvSpPr>
          <p:cNvPr id="5" name="Text Placeholder 4">
            <a:extLst>
              <a:ext uri="{FF2B5EF4-FFF2-40B4-BE49-F238E27FC236}">
                <a16:creationId xmlns:a16="http://schemas.microsoft.com/office/drawing/2014/main" id="{6424C333-19FF-DC36-533B-108D179C47FE}"/>
              </a:ext>
            </a:extLst>
          </p:cNvPr>
          <p:cNvSpPr>
            <a:spLocks noGrp="1"/>
          </p:cNvSpPr>
          <p:nvPr>
            <p:ph type="body" sz="quarter" idx="25"/>
          </p:nvPr>
        </p:nvSpPr>
        <p:spPr>
          <a:xfrm>
            <a:off x="71438" y="1005840"/>
            <a:ext cx="8961120" cy="418861"/>
          </a:xfrm>
        </p:spPr>
        <p:txBody>
          <a:bodyPr/>
          <a:lstStyle/>
          <a:p>
            <a:r>
              <a:rPr lang="en-US">
                <a:latin typeface="Arial"/>
                <a:cs typeface="Arial"/>
              </a:rPr>
              <a:t>U.S. adults age 19 and older who said the cost of medical care or filling prescriptions, including deductibles and copays, was the most important problem in the U.S. health care system, by party affiliation</a:t>
            </a:r>
          </a:p>
        </p:txBody>
      </p:sp>
      <p:graphicFrame>
        <p:nvGraphicFramePr>
          <p:cNvPr id="9" name="Chart Placeholder 7">
            <a:extLst>
              <a:ext uri="{FF2B5EF4-FFF2-40B4-BE49-F238E27FC236}">
                <a16:creationId xmlns:a16="http://schemas.microsoft.com/office/drawing/2014/main" id="{80C469C8-38B8-2EFA-D8F5-1383FC15B9EE}"/>
              </a:ext>
            </a:extLst>
          </p:cNvPr>
          <p:cNvGraphicFramePr>
            <a:graphicFrameLocks/>
          </p:cNvGraphicFramePr>
          <p:nvPr>
            <p:extLst>
              <p:ext uri="{D42A27DB-BD31-4B8C-83A1-F6EECF244321}">
                <p14:modId xmlns:p14="http://schemas.microsoft.com/office/powerpoint/2010/main" val="1049860223"/>
              </p:ext>
            </p:extLst>
          </p:nvPr>
        </p:nvGraphicFramePr>
        <p:xfrm>
          <a:off x="71437" y="1463040"/>
          <a:ext cx="9001125" cy="431596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2">
            <a:extLst>
              <a:ext uri="{FF2B5EF4-FFF2-40B4-BE49-F238E27FC236}">
                <a16:creationId xmlns:a16="http://schemas.microsoft.com/office/drawing/2014/main" id="{D79EA759-494A-FEEC-7C0E-BF461361A793}"/>
              </a:ext>
            </a:extLst>
          </p:cNvPr>
          <p:cNvSpPr txBox="1">
            <a:spLocks/>
          </p:cNvSpPr>
          <p:nvPr/>
        </p:nvSpPr>
        <p:spPr>
          <a:xfrm>
            <a:off x="71501" y="5697252"/>
            <a:ext cx="8988552" cy="457200"/>
          </a:xfrm>
          <a:prstGeom prst="rect">
            <a:avLst/>
          </a:prstGeom>
        </p:spPr>
        <p:txBody>
          <a:bodyPr vert="horz" lIns="0" tIns="0" rIns="0" bIns="0" rtlCol="0" anchor="b" anchorCtr="0">
            <a:noAutofit/>
          </a:bodyPr>
          <a:lstStyle>
            <a:lvl1pPr marL="0" indent="0" algn="l" defTabSz="685784" rtl="0" eaLnBrk="1" latinLnBrk="0" hangingPunct="1">
              <a:lnSpc>
                <a:spcPct val="90000"/>
              </a:lnSpc>
              <a:spcBef>
                <a:spcPts val="0"/>
              </a:spcBef>
              <a:spcAft>
                <a:spcPts val="600"/>
              </a:spcAft>
              <a:buClr>
                <a:schemeClr val="accent1"/>
              </a:buClr>
              <a:buFont typeface="Arial" panose="020B0604020202020204" pitchFamily="34" charset="0"/>
              <a:buNone/>
              <a:defRPr lang="en-US" sz="800" b="0" i="0" kern="800" spc="0" smtClean="0">
                <a:solidFill>
                  <a:schemeClr val="tx1"/>
                </a:solidFill>
                <a:effectLst/>
                <a:latin typeface="Arial" panose="020B0604020202020204" pitchFamily="34" charset="0"/>
                <a:ea typeface="+mn-ea"/>
                <a:cs typeface="Arial" panose="020B0604020202020204" pitchFamily="34" charset="0"/>
              </a:defRPr>
            </a:lvl1pPr>
            <a:lvl2pPr marL="171446"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2pPr>
            <a:lvl3pPr marL="344479"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3pPr>
            <a:lvl4pPr marL="515925"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4pPr>
            <a:lvl5pPr marL="687371" indent="0" algn="l" defTabSz="685784" rtl="0" eaLnBrk="1" latinLnBrk="0" hangingPunct="1">
              <a:spcBef>
                <a:spcPct val="20000"/>
              </a:spcBef>
              <a:buClr>
                <a:schemeClr val="accent1"/>
              </a:buClr>
              <a:buFont typeface="Arial" panose="020B0604020202020204" pitchFamily="34" charset="0"/>
              <a:buNone/>
              <a:defRPr sz="900" b="0" i="0" kern="800">
                <a:solidFill>
                  <a:schemeClr val="tx1"/>
                </a:solidFill>
                <a:latin typeface="Suisse Int'l" panose="020B0804000000000000" pitchFamily="34" charset="77"/>
                <a:ea typeface="+mn-ea"/>
                <a:cs typeface="Arial" panose="020B0604020202020204" pitchFamily="34" charset="0"/>
              </a:defRPr>
            </a:lvl5pPr>
            <a:lvl6pPr marL="1885903"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spcAft>
                <a:spcPts val="200"/>
              </a:spcAft>
            </a:pPr>
            <a:r>
              <a:rPr lang="en-US">
                <a:latin typeface="Arial"/>
                <a:cs typeface="Arial"/>
              </a:rPr>
              <a:t>Base: Survey respondents 19+ who were registered to vote at their current address at the time of the survey.</a:t>
            </a:r>
          </a:p>
          <a:p>
            <a:pPr>
              <a:spcAft>
                <a:spcPts val="200"/>
              </a:spcAft>
            </a:pPr>
            <a:r>
              <a:rPr lang="en-US">
                <a:latin typeface="Arial"/>
                <a:cs typeface="Arial"/>
              </a:rPr>
              <a:t>Data: SSRS Opinion Panel Mega-Omnibus survey, for the Commonwealth Fund, 2026.</a:t>
            </a:r>
            <a:endParaRPr lang="en-US"/>
          </a:p>
        </p:txBody>
      </p:sp>
    </p:spTree>
    <p:extLst>
      <p:ext uri="{BB962C8B-B14F-4D97-AF65-F5344CB8AC3E}">
        <p14:creationId xmlns:p14="http://schemas.microsoft.com/office/powerpoint/2010/main" val="1014699493"/>
      </p:ext>
    </p:extLst>
  </p:cSld>
  <p:clrMapOvr>
    <a:masterClrMapping/>
  </p:clrMapOvr>
</p:sld>
</file>

<file path=ppt/theme/theme1.xml><?xml version="1.0" encoding="utf-8"?>
<a:theme xmlns:a="http://schemas.openxmlformats.org/drawingml/2006/main" name="CMWF_2021">
  <a:themeElements>
    <a:clrScheme name="CMWF 2021 1">
      <a:dk1>
        <a:srgbClr val="1A1A1A"/>
      </a:dk1>
      <a:lt1>
        <a:srgbClr val="FFFFFF"/>
      </a:lt1>
      <a:dk2>
        <a:srgbClr val="142B41"/>
      </a:dk2>
      <a:lt2>
        <a:srgbClr val="65A591"/>
      </a:lt2>
      <a:accent1>
        <a:srgbClr val="115479"/>
      </a:accent1>
      <a:accent2>
        <a:srgbClr val="F08661"/>
      </a:accent2>
      <a:accent3>
        <a:srgbClr val="3F6777"/>
      </a:accent3>
      <a:accent4>
        <a:srgbClr val="D3AC4C"/>
      </a:accent4>
      <a:accent5>
        <a:srgbClr val="495149"/>
      </a:accent5>
      <a:accent6>
        <a:srgbClr val="417693"/>
      </a:accent6>
      <a:hlink>
        <a:srgbClr val="65A591"/>
      </a:hlink>
      <a:folHlink>
        <a:srgbClr val="92979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CMWF_2021" id="{541B58AD-7456-8C40-80C2-8477F48CDF76}" vid="{3C3D5171-157A-5848-87A4-AF952AD89C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9e91428-62e1-404e-8dba-d479e0ef01ba">
      <Terms xmlns="http://schemas.microsoft.com/office/infopath/2007/PartnerControls"/>
    </lcf76f155ced4ddcb4097134ff3c332f>
    <TaxCatchAll xmlns="fd0705cf-2316-48c0-96f8-e5d689de0d9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DB2CA38FBBC1428DB187BDD036B8B1" ma:contentTypeVersion="19" ma:contentTypeDescription="Create a new document." ma:contentTypeScope="" ma:versionID="1ce18ef4c35414915acd80a566b0bb53">
  <xsd:schema xmlns:xsd="http://www.w3.org/2001/XMLSchema" xmlns:xs="http://www.w3.org/2001/XMLSchema" xmlns:p="http://schemas.microsoft.com/office/2006/metadata/properties" xmlns:ns2="29e91428-62e1-404e-8dba-d479e0ef01ba" xmlns:ns3="fd0705cf-2316-48c0-96f8-e5d689de0d99" targetNamespace="http://schemas.microsoft.com/office/2006/metadata/properties" ma:root="true" ma:fieldsID="3629cd8b7ca57f02670f076f4699ad9e" ns2:_="" ns3:_="">
    <xsd:import namespace="29e91428-62e1-404e-8dba-d479e0ef01ba"/>
    <xsd:import namespace="fd0705cf-2316-48c0-96f8-e5d689de0d9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e91428-62e1-404e-8dba-d479e0ef01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8d887b3-530c-4858-8ab3-c8c35b27a8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0705cf-2316-48c0-96f8-e5d689de0d9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85029d7-7210-4f8d-9630-374c583c2703}" ma:internalName="TaxCatchAll" ma:showField="CatchAllData" ma:web="fd0705cf-2316-48c0-96f8-e5d689de0d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055D8B-1DA6-4E2F-B1B1-B8BEA57DB291}">
  <ds:schemaRefs>
    <ds:schemaRef ds:uri="http://schemas.microsoft.com/sharepoint/v3/contenttype/forms"/>
  </ds:schemaRefs>
</ds:datastoreItem>
</file>

<file path=customXml/itemProps2.xml><?xml version="1.0" encoding="utf-8"?>
<ds:datastoreItem xmlns:ds="http://schemas.openxmlformats.org/officeDocument/2006/customXml" ds:itemID="{B4343C05-E807-46D2-8F28-2BB54103F229}">
  <ds:schemaRefs>
    <ds:schemaRef ds:uri="http://schemas.openxmlformats.org/package/2006/metadata/core-properties"/>
    <ds:schemaRef ds:uri="http://schemas.microsoft.com/office/2006/documentManagement/types"/>
    <ds:schemaRef ds:uri="http://purl.org/dc/dcmitype/"/>
    <ds:schemaRef ds:uri="http://purl.org/dc/terms/"/>
    <ds:schemaRef ds:uri="http://schemas.microsoft.com/office/infopath/2007/PartnerControls"/>
    <ds:schemaRef ds:uri="29e91428-62e1-404e-8dba-d479e0ef01ba"/>
    <ds:schemaRef ds:uri="fd0705cf-2316-48c0-96f8-e5d689de0d99"/>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6210A3EA-5FF3-4744-8779-DE5B3FE2658A}">
  <ds:schemaRefs>
    <ds:schemaRef ds:uri="29e91428-62e1-404e-8dba-d479e0ef01ba"/>
    <ds:schemaRef ds:uri="fd0705cf-2316-48c0-96f8-e5d689de0d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TotalTime>
  <Words>563</Words>
  <Application>Microsoft Office PowerPoint</Application>
  <PresentationFormat>On-screen Show (4:3)</PresentationFormat>
  <Paragraphs>29</Paragraphs>
  <Slides>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Georgia</vt:lpstr>
      <vt:lpstr>Suisse Int'l</vt:lpstr>
      <vt:lpstr>CMWF_2021</vt:lpstr>
      <vt:lpstr>Exhibit 1a: Which of the following is the most important problem in the U.S. health care system that you believe should be solved or meaningfully improved?</vt:lpstr>
      <vt:lpstr>Exhibit 1b: Which of the following is the most important problem in the U.S. health care system that you believe should be solved or meaningfully improved?</vt:lpstr>
      <vt:lpstr>Exhibit 1c: Which of the following is the most important problem in the U.S. health care system that you believe should be solved or meaningfully improved?</vt:lpstr>
      <vt:lpstr>Exhibit 2a: Who in your view is best able to solve the problem of the cost of premiums for health insurance?</vt:lpstr>
      <vt:lpstr>Exhibit 2b: Who in your view is best able to solve the problem of the cost of premiums for health insurance?</vt:lpstr>
      <vt:lpstr>Exhibit 3a: Who in your view is best able to solve the problem of the cost of medical care or filling prescriptions?</vt:lpstr>
      <vt:lpstr>Exhibit 3b: Who in your view is best able to solve the problem of the cost of medical care or filling prescriptions?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Exhibits — What Americans Want Fixed in Health Care — and Who They Think Should Do It</dc:title>
  <dc:creator>agupta@cmwf.org;as@cmwf.org;crichards@cmwf.org;SRC@CMWF.org</dc:creator>
  <cp:lastModifiedBy>Paul Frame</cp:lastModifiedBy>
  <cp:revision>1</cp:revision>
  <cp:lastPrinted>2024-01-17T18:59:10Z</cp:lastPrinted>
  <dcterms:created xsi:type="dcterms:W3CDTF">2023-12-01T22:27:40Z</dcterms:created>
  <dcterms:modified xsi:type="dcterms:W3CDTF">2026-08-13T13:30:52Z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0x0101003ADB2CA38FBBC1428DB187BDD036B8B1</vt:lpwstr>
  </property>
</Properties>
</file>