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4"/>
  </p:sldMasterIdLst>
  <p:notesMasterIdLst>
    <p:notesMasterId r:id="rId21"/>
  </p:notesMasterIdLst>
  <p:handoutMasterIdLst>
    <p:handoutMasterId r:id="rId22"/>
  </p:handoutMasterIdLst>
  <p:sldIdLst>
    <p:sldId id="446" r:id="rId5"/>
    <p:sldId id="404" r:id="rId6"/>
    <p:sldId id="418" r:id="rId7"/>
    <p:sldId id="426" r:id="rId8"/>
    <p:sldId id="421" r:id="rId9"/>
    <p:sldId id="427" r:id="rId10"/>
    <p:sldId id="438" r:id="rId11"/>
    <p:sldId id="424" r:id="rId12"/>
    <p:sldId id="440" r:id="rId13"/>
    <p:sldId id="443" r:id="rId14"/>
    <p:sldId id="433" r:id="rId15"/>
    <p:sldId id="437" r:id="rId16"/>
    <p:sldId id="452" r:id="rId17"/>
    <p:sldId id="453" r:id="rId18"/>
    <p:sldId id="415" r:id="rId19"/>
    <p:sldId id="422" r:id="rId20"/>
  </p:sldIdLst>
  <p:sldSz cx="9144000" cy="6858000" type="screen4x3"/>
  <p:notesSz cx="7010400" cy="9236075"/>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age and access to care" id="{69995F59-31EC-457D-A446-5170A4D138EE}">
          <p14:sldIdLst>
            <p14:sldId id="446"/>
            <p14:sldId id="404"/>
            <p14:sldId id="418"/>
          </p14:sldIdLst>
        </p14:section>
        <p14:section name="Affordability of care" id="{87AF9E0A-364C-475D-B4CB-D55FEFDC8E32}">
          <p14:sldIdLst>
            <p14:sldId id="426"/>
            <p14:sldId id="421"/>
            <p14:sldId id="427"/>
            <p14:sldId id="438"/>
          </p14:sldIdLst>
        </p14:section>
        <p14:section name="Care delivery" id="{BF4FA44F-FCF2-4158-B608-A9A8E5E31283}">
          <p14:sldIdLst>
            <p14:sldId id="424"/>
            <p14:sldId id="440"/>
            <p14:sldId id="443"/>
            <p14:sldId id="433"/>
          </p14:sldIdLst>
        </p14:section>
        <p14:section name="Equity of outcomes" id="{53A43214-1D2B-4BFE-A03C-0C6BA40FAC2F}">
          <p14:sldIdLst>
            <p14:sldId id="437"/>
            <p14:sldId id="452"/>
            <p14:sldId id="453"/>
            <p14:sldId id="415"/>
            <p14:sldId id="422"/>
          </p14:sldIdLst>
        </p14:section>
      </p14:sectionLst>
    </p:ext>
    <p:ext uri="{EFAFB233-063F-42B5-8137-9DF3F51BA10A}">
      <p15:sldGuideLst xmlns:p15="http://schemas.microsoft.com/office/powerpoint/2012/main">
        <p15:guide id="1" orient="horz" pos="1848" userDrawn="1">
          <p15:clr>
            <a:srgbClr val="A4A3A4"/>
          </p15:clr>
        </p15:guide>
        <p15:guide id="2" pos="2472" userDrawn="1">
          <p15:clr>
            <a:srgbClr val="A4A3A4"/>
          </p15:clr>
        </p15:guide>
        <p15:guide id="3" orient="horz" pos="264" userDrawn="1">
          <p15:clr>
            <a:srgbClr val="A4A3A4"/>
          </p15:clr>
        </p15:guide>
        <p15:guide id="4" pos="1104" userDrawn="1">
          <p15:clr>
            <a:srgbClr val="A4A3A4"/>
          </p15:clr>
        </p15:guide>
        <p15:guide id="5" pos="4824"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EF232D-A6DF-A245-F613-C0680BF9C2CF}" name="Chris Hollander" initials="CH" userId="S::CAH@CMWF.org::45bf6f1b-2827-4b00-a19f-e2c1d925869e" providerId="AD"/>
  <p188:author id="{A18CDB78-EC67-8D6A-5FED-1E14F3C572B8}" name="Reginald Williams" initials="RW" userId="S::rw@cmwf.org::9de7032c-c7fb-42b0-866d-c91f0ee511f8" providerId="AD"/>
  <p188:author id="{2DC5BBB8-6578-D625-90C2-68F527D0407D}" name="Evan Gumas" initials="EG" userId="S::eg@cmwf.org::aa7bac90-f7d1-4bdc-8de9-01febc2567e5" providerId="AD"/>
  <p188:author id="{8B66D3BA-4FCA-BB03-4C7C-126E083EBF9B}" name="Bethanne Fox" initials="BF" userId="S::bf@cmwf.org::36eae7aa-0bf7-444f-b923-b45b1a44e4c4" providerId="AD"/>
  <p188:author id="{06C108F7-4DF7-F55F-8CD5-E5D0A40B1AC1}" name="Munira Gunja" initials="MG" userId="S::mg@cmwf.org::74f460f7-66e3-40e9-8405-3d43e8edf2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cmAuthor id="2" name="Munira Gunja" initials="MG" lastIdx="4" clrIdx="1">
    <p:extLst>
      <p:ext uri="{19B8F6BF-5375-455C-9EA6-DF929625EA0E}">
        <p15:presenceInfo xmlns:p15="http://schemas.microsoft.com/office/powerpoint/2012/main" userId="S::mg@cmwf.org::74f460f7-66e3-40e9-8405-3d43e8edf2b7" providerId="AD"/>
      </p:ext>
    </p:extLst>
  </p:cmAuthor>
  <p:cmAuthor id="3" name="Jesse Baumgartner" initials="JB" lastIdx="8" clrIdx="2">
    <p:extLst>
      <p:ext uri="{19B8F6BF-5375-455C-9EA6-DF929625EA0E}">
        <p15:presenceInfo xmlns:p15="http://schemas.microsoft.com/office/powerpoint/2012/main" userId="S::jb@cmwf.org::3883efdb-56ca-4cc4-b00e-5864e59762ae" providerId="AD"/>
      </p:ext>
    </p:extLst>
  </p:cmAuthor>
  <p:cmAuthor id="4" name="Sara R. Collins" initials="SRC" lastIdx="6" clrIdx="3">
    <p:extLst>
      <p:ext uri="{19B8F6BF-5375-455C-9EA6-DF929625EA0E}">
        <p15:presenceInfo xmlns:p15="http://schemas.microsoft.com/office/powerpoint/2012/main" userId="S::SRC@CMWF.org::dfbb467f-0fd7-48a6-a78e-014a35e76e12" providerId="AD"/>
      </p:ext>
    </p:extLst>
  </p:cmAuthor>
  <p:cmAuthor id="5" name="Gabriella Aboulafia" initials="GA" lastIdx="7" clrIdx="4">
    <p:extLst>
      <p:ext uri="{19B8F6BF-5375-455C-9EA6-DF929625EA0E}">
        <p15:presenceInfo xmlns:p15="http://schemas.microsoft.com/office/powerpoint/2012/main" userId="S::ga@cmwf.org::f928323e-fa3a-4b63-ac96-0ad6fdbee525" providerId="AD"/>
      </p:ext>
    </p:extLst>
  </p:cmAuthor>
  <p:cmAuthor id="6" name="Copyeditor" initials="CE" lastIdx="2" clrIdx="5">
    <p:extLst>
      <p:ext uri="{19B8F6BF-5375-455C-9EA6-DF929625EA0E}">
        <p15:presenceInfo xmlns:p15="http://schemas.microsoft.com/office/powerpoint/2012/main" userId="Copyedi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25F"/>
    <a:srgbClr val="A3C9BD"/>
    <a:srgbClr val="044C7F"/>
    <a:srgbClr val="D6D6D6"/>
    <a:srgbClr val="23A0F8"/>
    <a:srgbClr val="AFDAF7"/>
    <a:srgbClr val="004B00"/>
    <a:srgbClr val="71B254"/>
    <a:srgbClr val="AAD198"/>
    <a:srgbClr val="E8F5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A5DEF-00C5-094B-8570-E4F13743AAE2}" v="2" dt="2026-05-27T12:07:46.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70" autoAdjust="0"/>
    <p:restoredTop sz="96247" autoAdjust="0"/>
  </p:normalViewPr>
  <p:slideViewPr>
    <p:cSldViewPr snapToGrid="0">
      <p:cViewPr varScale="1">
        <p:scale>
          <a:sx n="123" d="100"/>
          <a:sy n="123" d="100"/>
        </p:scale>
        <p:origin x="376" y="184"/>
      </p:cViewPr>
      <p:guideLst>
        <p:guide orient="horz" pos="1848"/>
        <p:guide pos="2472"/>
        <p:guide orient="horz" pos="264"/>
        <p:guide pos="1104"/>
        <p:guide pos="4824"/>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 Wilson" userId="000f367a-3246-491c-88b4-803a33f58a8b" providerId="ADAL" clId="{DC2E3FC4-3B14-5106-984B-374CCF2024D9}"/>
    <pc:docChg chg="modSld">
      <pc:chgData name="Jen Wilson" userId="000f367a-3246-491c-88b4-803a33f58a8b" providerId="ADAL" clId="{DC2E3FC4-3B14-5106-984B-374CCF2024D9}" dt="2026-05-27T12:07:46.418" v="1" actId="27918"/>
      <pc:docMkLst>
        <pc:docMk/>
      </pc:docMkLst>
      <pc:sldChg chg="mod">
        <pc:chgData name="Jen Wilson" userId="000f367a-3246-491c-88b4-803a33f58a8b" providerId="ADAL" clId="{DC2E3FC4-3B14-5106-984B-374CCF2024D9}" dt="2026-05-27T12:07:46.418" v="1" actId="27918"/>
        <pc:sldMkLst>
          <pc:docMk/>
          <pc:sldMk cId="2117018721" sldId="421"/>
        </pc:sldMkLst>
      </pc:sldChg>
    </pc:docChg>
  </pc:docChgLst>
  <pc:docChgLst>
    <pc:chgData name="Paul Frame" userId="ded3f5c5-00e7-408d-9358-fc292cfa5078" providerId="ADAL" clId="{EB6BB90D-960F-4CC0-B1DB-E3189CFE8A64}"/>
    <pc:docChg chg="modSld modMainMaster">
      <pc:chgData name="Paul Frame" userId="ded3f5c5-00e7-408d-9358-fc292cfa5078" providerId="ADAL" clId="{EB6BB90D-960F-4CC0-B1DB-E3189CFE8A64}" dt="2026-05-26T14:06:14.682" v="79" actId="1035"/>
      <pc:docMkLst>
        <pc:docMk/>
      </pc:docMkLst>
      <pc:sldChg chg="modSp mod">
        <pc:chgData name="Paul Frame" userId="ded3f5c5-00e7-408d-9358-fc292cfa5078" providerId="ADAL" clId="{EB6BB90D-960F-4CC0-B1DB-E3189CFE8A64}" dt="2026-05-26T14:06:14.682" v="79" actId="1035"/>
        <pc:sldMkLst>
          <pc:docMk/>
          <pc:sldMk cId="616180394" sldId="415"/>
        </pc:sldMkLst>
        <pc:spChg chg="mod">
          <ac:chgData name="Paul Frame" userId="ded3f5c5-00e7-408d-9358-fc292cfa5078" providerId="ADAL" clId="{EB6BB90D-960F-4CC0-B1DB-E3189CFE8A64}" dt="2026-05-26T14:03:31.285" v="64"/>
          <ac:spMkLst>
            <pc:docMk/>
            <pc:sldMk cId="616180394" sldId="415"/>
            <ac:spMk id="4" creationId="{3997AB39-EBAC-BB4E-855E-9F546022EA15}"/>
          </ac:spMkLst>
        </pc:spChg>
        <pc:spChg chg="mod">
          <ac:chgData name="Paul Frame" userId="ded3f5c5-00e7-408d-9358-fc292cfa5078" providerId="ADAL" clId="{EB6BB90D-960F-4CC0-B1DB-E3189CFE8A64}" dt="2026-05-26T14:06:14.682" v="79" actId="1035"/>
          <ac:spMkLst>
            <pc:docMk/>
            <pc:sldMk cId="616180394" sldId="415"/>
            <ac:spMk id="5" creationId="{3B2B384B-A3FD-96B1-B9EE-1A265FA9E8E8}"/>
          </ac:spMkLst>
        </pc:spChg>
        <pc:graphicFrameChg chg="mod">
          <ac:chgData name="Paul Frame" userId="ded3f5c5-00e7-408d-9358-fc292cfa5078" providerId="ADAL" clId="{EB6BB90D-960F-4CC0-B1DB-E3189CFE8A64}" dt="2026-05-26T14:05:54.631" v="67" actId="1076"/>
          <ac:graphicFrameMkLst>
            <pc:docMk/>
            <pc:sldMk cId="616180394" sldId="415"/>
            <ac:graphicFrameMk id="9" creationId="{C5A40498-4DE5-FE8A-3970-F70857398F82}"/>
          </ac:graphicFrameMkLst>
        </pc:graphicFrameChg>
      </pc:sldChg>
      <pc:sldChg chg="modSp mod">
        <pc:chgData name="Paul Frame" userId="ded3f5c5-00e7-408d-9358-fc292cfa5078" providerId="ADAL" clId="{EB6BB90D-960F-4CC0-B1DB-E3189CFE8A64}" dt="2026-05-26T14:05:22.444" v="65"/>
        <pc:sldMkLst>
          <pc:docMk/>
          <pc:sldMk cId="2172209025" sldId="422"/>
        </pc:sldMkLst>
        <pc:spChg chg="mod">
          <ac:chgData name="Paul Frame" userId="ded3f5c5-00e7-408d-9358-fc292cfa5078" providerId="ADAL" clId="{EB6BB90D-960F-4CC0-B1DB-E3189CFE8A64}" dt="2026-05-26T14:05:22.444" v="65"/>
          <ac:spMkLst>
            <pc:docMk/>
            <pc:sldMk cId="2172209025" sldId="422"/>
            <ac:spMk id="4" creationId="{4AA0F2DE-347E-BDA4-F47A-D26EE22954A3}"/>
          </ac:spMkLst>
        </pc:spChg>
      </pc:sldChg>
      <pc:sldChg chg="modSp mod">
        <pc:chgData name="Paul Frame" userId="ded3f5c5-00e7-408d-9358-fc292cfa5078" providerId="ADAL" clId="{EB6BB90D-960F-4CC0-B1DB-E3189CFE8A64}" dt="2026-05-26T13:28:05.677" v="21"/>
        <pc:sldMkLst>
          <pc:docMk/>
          <pc:sldMk cId="4075490457" sldId="424"/>
        </pc:sldMkLst>
        <pc:spChg chg="mod">
          <ac:chgData name="Paul Frame" userId="ded3f5c5-00e7-408d-9358-fc292cfa5078" providerId="ADAL" clId="{EB6BB90D-960F-4CC0-B1DB-E3189CFE8A64}" dt="2026-05-26T13:28:05.677" v="21"/>
          <ac:spMkLst>
            <pc:docMk/>
            <pc:sldMk cId="4075490457" sldId="424"/>
            <ac:spMk id="4" creationId="{ABF7C41D-39FD-DEF8-D1B8-1A43E2C77C62}"/>
          </ac:spMkLst>
        </pc:spChg>
      </pc:sldChg>
      <pc:sldChg chg="modSp mod">
        <pc:chgData name="Paul Frame" userId="ded3f5c5-00e7-408d-9358-fc292cfa5078" providerId="ADAL" clId="{EB6BB90D-960F-4CC0-B1DB-E3189CFE8A64}" dt="2026-05-19T20:39:25.061" v="18"/>
        <pc:sldMkLst>
          <pc:docMk/>
          <pc:sldMk cId="2944554107" sldId="427"/>
        </pc:sldMkLst>
        <pc:spChg chg="mod">
          <ac:chgData name="Paul Frame" userId="ded3f5c5-00e7-408d-9358-fc292cfa5078" providerId="ADAL" clId="{EB6BB90D-960F-4CC0-B1DB-E3189CFE8A64}" dt="2026-05-19T20:39:25.061" v="18"/>
          <ac:spMkLst>
            <pc:docMk/>
            <pc:sldMk cId="2944554107" sldId="427"/>
            <ac:spMk id="4" creationId="{ACCD2C91-4331-145B-721D-5E5A99076536}"/>
          </ac:spMkLst>
        </pc:spChg>
      </pc:sldChg>
      <pc:sldChg chg="modSp mod">
        <pc:chgData name="Paul Frame" userId="ded3f5c5-00e7-408d-9358-fc292cfa5078" providerId="ADAL" clId="{EB6BB90D-960F-4CC0-B1DB-E3189CFE8A64}" dt="2026-05-26T13:56:01.579" v="24"/>
        <pc:sldMkLst>
          <pc:docMk/>
          <pc:sldMk cId="3242044162" sldId="437"/>
        </pc:sldMkLst>
        <pc:spChg chg="mod">
          <ac:chgData name="Paul Frame" userId="ded3f5c5-00e7-408d-9358-fc292cfa5078" providerId="ADAL" clId="{EB6BB90D-960F-4CC0-B1DB-E3189CFE8A64}" dt="2026-05-26T13:56:01.579" v="24"/>
          <ac:spMkLst>
            <pc:docMk/>
            <pc:sldMk cId="3242044162" sldId="437"/>
            <ac:spMk id="4" creationId="{7C509C3B-7368-B802-7A69-4AEBEC53541A}"/>
          </ac:spMkLst>
        </pc:spChg>
      </pc:sldChg>
      <pc:sldChg chg="modSp mod">
        <pc:chgData name="Paul Frame" userId="ded3f5c5-00e7-408d-9358-fc292cfa5078" providerId="ADAL" clId="{EB6BB90D-960F-4CC0-B1DB-E3189CFE8A64}" dt="2026-05-26T13:26:52.905" v="20" actId="6549"/>
        <pc:sldMkLst>
          <pc:docMk/>
          <pc:sldMk cId="3993697767" sldId="438"/>
        </pc:sldMkLst>
        <pc:spChg chg="mod">
          <ac:chgData name="Paul Frame" userId="ded3f5c5-00e7-408d-9358-fc292cfa5078" providerId="ADAL" clId="{EB6BB90D-960F-4CC0-B1DB-E3189CFE8A64}" dt="2026-05-26T13:26:52.905" v="20" actId="6549"/>
          <ac:spMkLst>
            <pc:docMk/>
            <pc:sldMk cId="3993697767" sldId="438"/>
            <ac:spMk id="4" creationId="{AA3641AE-190F-E7E1-2EF7-79436CEB56EA}"/>
          </ac:spMkLst>
        </pc:spChg>
      </pc:sldChg>
      <pc:sldChg chg="modSp mod">
        <pc:chgData name="Paul Frame" userId="ded3f5c5-00e7-408d-9358-fc292cfa5078" providerId="ADAL" clId="{EB6BB90D-960F-4CC0-B1DB-E3189CFE8A64}" dt="2026-05-26T13:53:13.559" v="22"/>
        <pc:sldMkLst>
          <pc:docMk/>
          <pc:sldMk cId="1955968543" sldId="440"/>
        </pc:sldMkLst>
        <pc:spChg chg="mod">
          <ac:chgData name="Paul Frame" userId="ded3f5c5-00e7-408d-9358-fc292cfa5078" providerId="ADAL" clId="{EB6BB90D-960F-4CC0-B1DB-E3189CFE8A64}" dt="2026-05-26T13:53:13.559" v="22"/>
          <ac:spMkLst>
            <pc:docMk/>
            <pc:sldMk cId="1955968543" sldId="440"/>
            <ac:spMk id="4" creationId="{43F98EA1-8C8F-3CFC-B4EA-60055BCF3780}"/>
          </ac:spMkLst>
        </pc:spChg>
      </pc:sldChg>
      <pc:sldChg chg="modSp mod">
        <pc:chgData name="Paul Frame" userId="ded3f5c5-00e7-408d-9358-fc292cfa5078" providerId="ADAL" clId="{EB6BB90D-960F-4CC0-B1DB-E3189CFE8A64}" dt="2026-05-26T13:53:53.237" v="23"/>
        <pc:sldMkLst>
          <pc:docMk/>
          <pc:sldMk cId="3626521540" sldId="443"/>
        </pc:sldMkLst>
        <pc:spChg chg="mod">
          <ac:chgData name="Paul Frame" userId="ded3f5c5-00e7-408d-9358-fc292cfa5078" providerId="ADAL" clId="{EB6BB90D-960F-4CC0-B1DB-E3189CFE8A64}" dt="2026-05-26T13:53:53.237" v="23"/>
          <ac:spMkLst>
            <pc:docMk/>
            <pc:sldMk cId="3626521540" sldId="443"/>
            <ac:spMk id="3" creationId="{4959D558-8CC7-95FC-598A-EFE14D451933}"/>
          </ac:spMkLst>
        </pc:spChg>
      </pc:sldChg>
      <pc:sldChg chg="modSp mod">
        <pc:chgData name="Paul Frame" userId="ded3f5c5-00e7-408d-9358-fc292cfa5078" providerId="ADAL" clId="{EB6BB90D-960F-4CC0-B1DB-E3189CFE8A64}" dt="2026-05-19T18:19:51.330" v="17" actId="20577"/>
        <pc:sldMkLst>
          <pc:docMk/>
          <pc:sldMk cId="69605633" sldId="446"/>
        </pc:sldMkLst>
        <pc:spChg chg="mod">
          <ac:chgData name="Paul Frame" userId="ded3f5c5-00e7-408d-9358-fc292cfa5078" providerId="ADAL" clId="{EB6BB90D-960F-4CC0-B1DB-E3189CFE8A64}" dt="2026-05-19T18:19:51.330" v="17" actId="20577"/>
          <ac:spMkLst>
            <pc:docMk/>
            <pc:sldMk cId="69605633" sldId="446"/>
            <ac:spMk id="11" creationId="{B587DE0B-8116-9002-CB9A-4DCE5BDB2B24}"/>
          </ac:spMkLst>
        </pc:spChg>
      </pc:sldChg>
      <pc:sldChg chg="modSp mod">
        <pc:chgData name="Paul Frame" userId="ded3f5c5-00e7-408d-9358-fc292cfa5078" providerId="ADAL" clId="{EB6BB90D-960F-4CC0-B1DB-E3189CFE8A64}" dt="2026-05-26T14:01:25.237" v="63" actId="1076"/>
        <pc:sldMkLst>
          <pc:docMk/>
          <pc:sldMk cId="6859251" sldId="452"/>
        </pc:sldMkLst>
        <pc:spChg chg="mod">
          <ac:chgData name="Paul Frame" userId="ded3f5c5-00e7-408d-9358-fc292cfa5078" providerId="ADAL" clId="{EB6BB90D-960F-4CC0-B1DB-E3189CFE8A64}" dt="2026-05-26T13:57:18.100" v="28" actId="6549"/>
          <ac:spMkLst>
            <pc:docMk/>
            <pc:sldMk cId="6859251" sldId="452"/>
            <ac:spMk id="4" creationId="{77854BEE-E605-7CE1-A667-4C92949BDEEC}"/>
          </ac:spMkLst>
        </pc:spChg>
        <pc:spChg chg="mod">
          <ac:chgData name="Paul Frame" userId="ded3f5c5-00e7-408d-9358-fc292cfa5078" providerId="ADAL" clId="{EB6BB90D-960F-4CC0-B1DB-E3189CFE8A64}" dt="2026-05-26T14:01:25.237" v="63" actId="1076"/>
          <ac:spMkLst>
            <pc:docMk/>
            <pc:sldMk cId="6859251" sldId="452"/>
            <ac:spMk id="12" creationId="{D03B7726-8CBD-11BE-A93E-8D30ECD0DC95}"/>
          </ac:spMkLst>
        </pc:spChg>
        <pc:graphicFrameChg chg="mod">
          <ac:chgData name="Paul Frame" userId="ded3f5c5-00e7-408d-9358-fc292cfa5078" providerId="ADAL" clId="{EB6BB90D-960F-4CC0-B1DB-E3189CFE8A64}" dt="2026-05-26T13:59:39.301" v="56" actId="14100"/>
          <ac:graphicFrameMkLst>
            <pc:docMk/>
            <pc:sldMk cId="6859251" sldId="452"/>
            <ac:graphicFrameMk id="11" creationId="{CAE205D5-9404-69FB-5FE2-B59FE1F33577}"/>
          </ac:graphicFrameMkLst>
        </pc:graphicFrameChg>
      </pc:sldChg>
      <pc:sldChg chg="modSp mod">
        <pc:chgData name="Paul Frame" userId="ded3f5c5-00e7-408d-9358-fc292cfa5078" providerId="ADAL" clId="{EB6BB90D-960F-4CC0-B1DB-E3189CFE8A64}" dt="2026-05-26T13:58:38.147" v="54" actId="20577"/>
        <pc:sldMkLst>
          <pc:docMk/>
          <pc:sldMk cId="2208882390" sldId="453"/>
        </pc:sldMkLst>
        <pc:spChg chg="mod">
          <ac:chgData name="Paul Frame" userId="ded3f5c5-00e7-408d-9358-fc292cfa5078" providerId="ADAL" clId="{EB6BB90D-960F-4CC0-B1DB-E3189CFE8A64}" dt="2026-05-26T13:58:38.147" v="54" actId="20577"/>
          <ac:spMkLst>
            <pc:docMk/>
            <pc:sldMk cId="2208882390" sldId="453"/>
            <ac:spMk id="4" creationId="{C3621BAD-2AD2-F4E6-9423-52D692125188}"/>
          </ac:spMkLst>
        </pc:spChg>
      </pc:sldChg>
      <pc:sldMasterChg chg="modSldLayout">
        <pc:chgData name="Paul Frame" userId="ded3f5c5-00e7-408d-9358-fc292cfa5078" providerId="ADAL" clId="{EB6BB90D-960F-4CC0-B1DB-E3189CFE8A64}" dt="2026-05-19T14:45:03.295" v="1" actId="6549"/>
        <pc:sldMasterMkLst>
          <pc:docMk/>
          <pc:sldMasterMk cId="521200669" sldId="2147483820"/>
        </pc:sldMasterMkLst>
        <pc:sldLayoutChg chg="modSp mod">
          <pc:chgData name="Paul Frame" userId="ded3f5c5-00e7-408d-9358-fc292cfa5078" providerId="ADAL" clId="{EB6BB90D-960F-4CC0-B1DB-E3189CFE8A64}" dt="2026-05-19T14:44:38.866" v="0" actId="6549"/>
          <pc:sldLayoutMkLst>
            <pc:docMk/>
            <pc:sldMasterMk cId="521200669" sldId="2147483820"/>
            <pc:sldLayoutMk cId="3924335288" sldId="2147483863"/>
          </pc:sldLayoutMkLst>
          <pc:spChg chg="mod">
            <ac:chgData name="Paul Frame" userId="ded3f5c5-00e7-408d-9358-fc292cfa5078" providerId="ADAL" clId="{EB6BB90D-960F-4CC0-B1DB-E3189CFE8A64}" dt="2026-05-19T14:44:38.866" v="0" actId="6549"/>
            <ac:spMkLst>
              <pc:docMk/>
              <pc:sldMasterMk cId="521200669" sldId="2147483820"/>
              <pc:sldLayoutMk cId="3924335288" sldId="2147483863"/>
              <ac:spMk id="9" creationId="{1A488375-C547-B7AC-6C5B-78C4A723D0EA}"/>
            </ac:spMkLst>
          </pc:spChg>
        </pc:sldLayoutChg>
        <pc:sldLayoutChg chg="modSp mod">
          <pc:chgData name="Paul Frame" userId="ded3f5c5-00e7-408d-9358-fc292cfa5078" providerId="ADAL" clId="{EB6BB90D-960F-4CC0-B1DB-E3189CFE8A64}" dt="2026-05-19T14:45:03.295" v="1" actId="6549"/>
          <pc:sldLayoutMkLst>
            <pc:docMk/>
            <pc:sldMasterMk cId="521200669" sldId="2147483820"/>
            <pc:sldLayoutMk cId="825965726" sldId="2147483866"/>
          </pc:sldLayoutMkLst>
          <pc:spChg chg="mod">
            <ac:chgData name="Paul Frame" userId="ded3f5c5-00e7-408d-9358-fc292cfa5078" providerId="ADAL" clId="{EB6BB90D-960F-4CC0-B1DB-E3189CFE8A64}" dt="2026-05-19T14:45:03.295" v="1" actId="6549"/>
            <ac:spMkLst>
              <pc:docMk/>
              <pc:sldMasterMk cId="521200669" sldId="2147483820"/>
              <pc:sldLayoutMk cId="825965726" sldId="2147483866"/>
              <ac:spMk id="10" creationId="{2E94BB07-DDCC-E14B-B782-C1005EDED0FE}"/>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73679678929022E-2"/>
          <c:y val="3.47950579680135E-2"/>
          <c:w val="0.75034798427974281"/>
          <c:h val="0.88403057487080494"/>
        </c:manualLayout>
      </c:layout>
      <c:lineChart>
        <c:grouping val="standard"/>
        <c:varyColors val="0"/>
        <c:ser>
          <c:idx val="0"/>
          <c:order val="0"/>
          <c:tx>
            <c:strRef>
              <c:f>Sheet1!$A$2</c:f>
              <c:strCache>
                <c:ptCount val="1"/>
                <c:pt idx="0">
                  <c:v>AUS (83.0)</c:v>
                </c:pt>
              </c:strCache>
            </c:strRef>
          </c:tx>
          <c:spPr>
            <a:ln w="19050" cap="rnd">
              <a:solidFill>
                <a:srgbClr val="A3C9BD"/>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Sheet1!$B$2:$AJ$2</c:f>
              <c:numCache>
                <c:formatCode>#,##0.0</c:formatCode>
                <c:ptCount val="35"/>
                <c:pt idx="0">
                  <c:v>76.900000000000006</c:v>
                </c:pt>
                <c:pt idx="1">
                  <c:v>77.3</c:v>
                </c:pt>
                <c:pt idx="2">
                  <c:v>77.400000000000006</c:v>
                </c:pt>
                <c:pt idx="3">
                  <c:v>77.900000000000006</c:v>
                </c:pt>
                <c:pt idx="4">
                  <c:v>77.900000000000006</c:v>
                </c:pt>
                <c:pt idx="5">
                  <c:v>77.8</c:v>
                </c:pt>
                <c:pt idx="6">
                  <c:v>78.099999999999994</c:v>
                </c:pt>
                <c:pt idx="7">
                  <c:v>78.400000000000006</c:v>
                </c:pt>
                <c:pt idx="8">
                  <c:v>78.599999999999994</c:v>
                </c:pt>
                <c:pt idx="9">
                  <c:v>78.900000000000006</c:v>
                </c:pt>
                <c:pt idx="10">
                  <c:v>79.2</c:v>
                </c:pt>
                <c:pt idx="11">
                  <c:v>79.599999999999994</c:v>
                </c:pt>
                <c:pt idx="12">
                  <c:v>79.900000000000006</c:v>
                </c:pt>
                <c:pt idx="13">
                  <c:v>80.2</c:v>
                </c:pt>
                <c:pt idx="14">
                  <c:v>80.5</c:v>
                </c:pt>
                <c:pt idx="15">
                  <c:v>80.8</c:v>
                </c:pt>
                <c:pt idx="16">
                  <c:v>81</c:v>
                </c:pt>
                <c:pt idx="17">
                  <c:v>81.3</c:v>
                </c:pt>
                <c:pt idx="18">
                  <c:v>81.400000000000006</c:v>
                </c:pt>
                <c:pt idx="19">
                  <c:v>81.5</c:v>
                </c:pt>
                <c:pt idx="20">
                  <c:v>81.7</c:v>
                </c:pt>
                <c:pt idx="21">
                  <c:v>81.900000000000006</c:v>
                </c:pt>
                <c:pt idx="22">
                  <c:v>82</c:v>
                </c:pt>
                <c:pt idx="23">
                  <c:v>82.1</c:v>
                </c:pt>
                <c:pt idx="24">
                  <c:v>82.3</c:v>
                </c:pt>
                <c:pt idx="25">
                  <c:v>82.4</c:v>
                </c:pt>
                <c:pt idx="26">
                  <c:v>82.4</c:v>
                </c:pt>
                <c:pt idx="27">
                  <c:v>82.5</c:v>
                </c:pt>
                <c:pt idx="28">
                  <c:v>82.8</c:v>
                </c:pt>
                <c:pt idx="29">
                  <c:v>82.9</c:v>
                </c:pt>
                <c:pt idx="30">
                  <c:v>83.2</c:v>
                </c:pt>
                <c:pt idx="31">
                  <c:v>83.3</c:v>
                </c:pt>
                <c:pt idx="32">
                  <c:v>83.2</c:v>
                </c:pt>
                <c:pt idx="33">
                  <c:v>83</c:v>
                </c:pt>
              </c:numCache>
            </c:numRef>
          </c:val>
          <c:smooth val="0"/>
          <c:extLst>
            <c:ext xmlns:c16="http://schemas.microsoft.com/office/drawing/2014/chart" uri="{C3380CC4-5D6E-409C-BE32-E72D297353CC}">
              <c16:uniqueId val="{00000000-B09E-460A-80A6-A3C14BDD257B}"/>
            </c:ext>
          </c:extLst>
        </c:ser>
        <c:ser>
          <c:idx val="1"/>
          <c:order val="1"/>
          <c:tx>
            <c:strRef>
              <c:f>Sheet1!$A$3</c:f>
              <c:strCache>
                <c:ptCount val="1"/>
                <c:pt idx="0">
                  <c:v>CAN (81.7)</c:v>
                </c:pt>
              </c:strCache>
            </c:strRef>
          </c:tx>
          <c:spPr>
            <a:ln w="19050" cap="rnd">
              <a:solidFill>
                <a:schemeClr val="accent4"/>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Sheet1!$B$3:$AJ$3</c:f>
              <c:numCache>
                <c:formatCode>#,##0.0</c:formatCode>
                <c:ptCount val="35"/>
                <c:pt idx="0">
                  <c:v>77.5</c:v>
                </c:pt>
                <c:pt idx="1">
                  <c:v>77.7</c:v>
                </c:pt>
                <c:pt idx="2">
                  <c:v>77.900000000000006</c:v>
                </c:pt>
                <c:pt idx="3">
                  <c:v>77.8</c:v>
                </c:pt>
                <c:pt idx="4">
                  <c:v>78</c:v>
                </c:pt>
                <c:pt idx="5">
                  <c:v>78.099999999999994</c:v>
                </c:pt>
                <c:pt idx="6">
                  <c:v>78.3</c:v>
                </c:pt>
                <c:pt idx="7">
                  <c:v>78.5</c:v>
                </c:pt>
                <c:pt idx="8">
                  <c:v>78.7</c:v>
                </c:pt>
                <c:pt idx="9">
                  <c:v>78.900000000000006</c:v>
                </c:pt>
                <c:pt idx="10">
                  <c:v>79.3</c:v>
                </c:pt>
                <c:pt idx="11">
                  <c:v>79.5</c:v>
                </c:pt>
                <c:pt idx="12">
                  <c:v>79.599999999999994</c:v>
                </c:pt>
                <c:pt idx="13">
                  <c:v>79.8</c:v>
                </c:pt>
                <c:pt idx="14">
                  <c:v>80.099999999999994</c:v>
                </c:pt>
                <c:pt idx="15">
                  <c:v>80.2</c:v>
                </c:pt>
                <c:pt idx="16">
                  <c:v>80.7</c:v>
                </c:pt>
                <c:pt idx="17">
                  <c:v>80.7</c:v>
                </c:pt>
                <c:pt idx="18">
                  <c:v>80.8</c:v>
                </c:pt>
                <c:pt idx="19">
                  <c:v>81.2</c:v>
                </c:pt>
                <c:pt idx="20">
                  <c:v>81.400000000000006</c:v>
                </c:pt>
                <c:pt idx="21">
                  <c:v>81.599999999999994</c:v>
                </c:pt>
                <c:pt idx="22">
                  <c:v>81.8</c:v>
                </c:pt>
                <c:pt idx="23">
                  <c:v>81.8</c:v>
                </c:pt>
                <c:pt idx="24">
                  <c:v>81.900000000000006</c:v>
                </c:pt>
                <c:pt idx="25">
                  <c:v>81.900000000000006</c:v>
                </c:pt>
                <c:pt idx="26">
                  <c:v>82</c:v>
                </c:pt>
                <c:pt idx="27">
                  <c:v>81.900000000000006</c:v>
                </c:pt>
                <c:pt idx="28">
                  <c:v>81.900000000000006</c:v>
                </c:pt>
                <c:pt idx="29">
                  <c:v>82.2</c:v>
                </c:pt>
                <c:pt idx="30">
                  <c:v>81.599999999999994</c:v>
                </c:pt>
                <c:pt idx="31">
                  <c:v>81.599999999999994</c:v>
                </c:pt>
                <c:pt idx="32">
                  <c:v>81.3</c:v>
                </c:pt>
                <c:pt idx="33">
                  <c:v>81.7</c:v>
                </c:pt>
              </c:numCache>
            </c:numRef>
          </c:val>
          <c:smooth val="0"/>
          <c:extLst>
            <c:ext xmlns:c16="http://schemas.microsoft.com/office/drawing/2014/chart" uri="{C3380CC4-5D6E-409C-BE32-E72D297353CC}">
              <c16:uniqueId val="{00000001-B09E-460A-80A6-A3C14BDD257B}"/>
            </c:ext>
          </c:extLst>
        </c:ser>
        <c:ser>
          <c:idx val="2"/>
          <c:order val="2"/>
          <c:tx>
            <c:strRef>
              <c:f>Sheet1!$A$4</c:f>
              <c:strCache>
                <c:ptCount val="1"/>
                <c:pt idx="0">
                  <c:v>CHL (81.6)</c:v>
                </c:pt>
              </c:strCache>
            </c:strRef>
          </c:tx>
          <c:spPr>
            <a:ln w="19050" cap="rnd">
              <a:solidFill>
                <a:schemeClr val="accent5"/>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Sheet1!$B$4:$AJ$4</c:f>
              <c:numCache>
                <c:formatCode>\E\ \ \ #,##0.0;\E\ \ \ \-#,##0.0</c:formatCode>
                <c:ptCount val="35"/>
                <c:pt idx="0">
                  <c:v>73.400000000000006</c:v>
                </c:pt>
                <c:pt idx="1">
                  <c:v>73.8</c:v>
                </c:pt>
                <c:pt idx="2" formatCode="\B\ \ \ #,##0.0;\B\ \ \ \-#,##0.0">
                  <c:v>74.099999999999994</c:v>
                </c:pt>
                <c:pt idx="3" formatCode="#,##0.0">
                  <c:v>74.400000000000006</c:v>
                </c:pt>
                <c:pt idx="4" formatCode="#,##0.0">
                  <c:v>74.7</c:v>
                </c:pt>
                <c:pt idx="5" formatCode="#,##0.0">
                  <c:v>75</c:v>
                </c:pt>
                <c:pt idx="6" formatCode="#,##0.0">
                  <c:v>75.3</c:v>
                </c:pt>
                <c:pt idx="7" formatCode="#,##0.0">
                  <c:v>75.599999999999994</c:v>
                </c:pt>
                <c:pt idx="8" formatCode="#,##0.0">
                  <c:v>75.8</c:v>
                </c:pt>
                <c:pt idx="9" formatCode="#,##0.0">
                  <c:v>76.099999999999994</c:v>
                </c:pt>
                <c:pt idx="10" formatCode="#,##0.0">
                  <c:v>76.400000000000006</c:v>
                </c:pt>
                <c:pt idx="11" formatCode="#,##0.0">
                  <c:v>76.599999999999994</c:v>
                </c:pt>
                <c:pt idx="12" formatCode="#,##0.0">
                  <c:v>76.900000000000006</c:v>
                </c:pt>
                <c:pt idx="13" formatCode="#,##0.0">
                  <c:v>77.099999999999994</c:v>
                </c:pt>
                <c:pt idx="14" formatCode="#,##0.0">
                  <c:v>77.400000000000006</c:v>
                </c:pt>
                <c:pt idx="15" formatCode="#,##0.0">
                  <c:v>77.599999999999994</c:v>
                </c:pt>
                <c:pt idx="16" formatCode="#,##0.0">
                  <c:v>77.8</c:v>
                </c:pt>
                <c:pt idx="17" formatCode="#,##0.0">
                  <c:v>78.099999999999994</c:v>
                </c:pt>
                <c:pt idx="18" formatCode="#,##0.0">
                  <c:v>78.3</c:v>
                </c:pt>
                <c:pt idx="19" formatCode="#,##0.0">
                  <c:v>78.5</c:v>
                </c:pt>
                <c:pt idx="20" formatCode="#,##0.0">
                  <c:v>78.7</c:v>
                </c:pt>
                <c:pt idx="21" formatCode="#,##0.0">
                  <c:v>79</c:v>
                </c:pt>
                <c:pt idx="22" formatCode="#,##0.0">
                  <c:v>79.2</c:v>
                </c:pt>
                <c:pt idx="23" formatCode="#,##0.0">
                  <c:v>79.400000000000006</c:v>
                </c:pt>
                <c:pt idx="24" formatCode="#,##0.0">
                  <c:v>79.599999999999994</c:v>
                </c:pt>
                <c:pt idx="25" formatCode="#,##0.0">
                  <c:v>79.8</c:v>
                </c:pt>
                <c:pt idx="26" formatCode="#,##0.0">
                  <c:v>80</c:v>
                </c:pt>
                <c:pt idx="27" formatCode="#,##0.0">
                  <c:v>80.2</c:v>
                </c:pt>
                <c:pt idx="28" formatCode="#,##0.0">
                  <c:v>80.400000000000006</c:v>
                </c:pt>
                <c:pt idx="29" formatCode="#,##0.0">
                  <c:v>80.599999999999994</c:v>
                </c:pt>
                <c:pt idx="30" formatCode="#,##0.0">
                  <c:v>80.8</c:v>
                </c:pt>
                <c:pt idx="31" formatCode="#,##0.0">
                  <c:v>81</c:v>
                </c:pt>
                <c:pt idx="32" formatCode="#,##0.0">
                  <c:v>81.2</c:v>
                </c:pt>
                <c:pt idx="33" formatCode="#,##0.0">
                  <c:v>81.400000000000006</c:v>
                </c:pt>
                <c:pt idx="34" formatCode="#,##0.0">
                  <c:v>81.599999999999994</c:v>
                </c:pt>
              </c:numCache>
            </c:numRef>
          </c:val>
          <c:smooth val="0"/>
          <c:extLst>
            <c:ext xmlns:c16="http://schemas.microsoft.com/office/drawing/2014/chart" uri="{C3380CC4-5D6E-409C-BE32-E72D297353CC}">
              <c16:uniqueId val="{00000002-B09E-460A-80A6-A3C14BDD257B}"/>
            </c:ext>
          </c:extLst>
        </c:ser>
        <c:ser>
          <c:idx val="3"/>
          <c:order val="3"/>
          <c:tx>
            <c:strRef>
              <c:f>Sheet1!$A$5</c:f>
              <c:strCache>
                <c:ptCount val="1"/>
                <c:pt idx="0">
                  <c:v>DNK (81.8)</c:v>
                </c:pt>
              </c:strCache>
            </c:strRef>
          </c:tx>
          <c:spPr>
            <a:ln w="19050" cap="rnd">
              <a:solidFill>
                <a:schemeClr val="bg2"/>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Sheet1!$B$5:$AJ$5</c:f>
              <c:numCache>
                <c:formatCode>#,##0.0</c:formatCode>
                <c:ptCount val="35"/>
                <c:pt idx="0">
                  <c:v>74.900000000000006</c:v>
                </c:pt>
                <c:pt idx="1">
                  <c:v>75.3</c:v>
                </c:pt>
                <c:pt idx="2">
                  <c:v>75.3</c:v>
                </c:pt>
                <c:pt idx="3">
                  <c:v>75.2</c:v>
                </c:pt>
                <c:pt idx="4">
                  <c:v>75.5</c:v>
                </c:pt>
                <c:pt idx="5">
                  <c:v>75.3</c:v>
                </c:pt>
                <c:pt idx="6">
                  <c:v>75.7</c:v>
                </c:pt>
                <c:pt idx="7">
                  <c:v>76.099999999999994</c:v>
                </c:pt>
                <c:pt idx="8">
                  <c:v>76.5</c:v>
                </c:pt>
                <c:pt idx="9">
                  <c:v>76.599999999999994</c:v>
                </c:pt>
                <c:pt idx="10">
                  <c:v>76.900000000000006</c:v>
                </c:pt>
                <c:pt idx="11">
                  <c:v>77</c:v>
                </c:pt>
                <c:pt idx="12">
                  <c:v>77.099999999999994</c:v>
                </c:pt>
                <c:pt idx="13">
                  <c:v>77.400000000000006</c:v>
                </c:pt>
                <c:pt idx="14">
                  <c:v>77.8</c:v>
                </c:pt>
                <c:pt idx="15">
                  <c:v>78.3</c:v>
                </c:pt>
                <c:pt idx="16">
                  <c:v>78.400000000000006</c:v>
                </c:pt>
                <c:pt idx="17">
                  <c:v>78.400000000000006</c:v>
                </c:pt>
                <c:pt idx="18">
                  <c:v>78.8</c:v>
                </c:pt>
                <c:pt idx="19">
                  <c:v>79</c:v>
                </c:pt>
                <c:pt idx="20">
                  <c:v>79.3</c:v>
                </c:pt>
                <c:pt idx="21">
                  <c:v>79.900000000000006</c:v>
                </c:pt>
                <c:pt idx="22">
                  <c:v>80.2</c:v>
                </c:pt>
                <c:pt idx="23">
                  <c:v>80.400000000000006</c:v>
                </c:pt>
                <c:pt idx="24">
                  <c:v>80.7</c:v>
                </c:pt>
                <c:pt idx="25">
                  <c:v>80.8</c:v>
                </c:pt>
                <c:pt idx="26">
                  <c:v>80.900000000000006</c:v>
                </c:pt>
                <c:pt idx="27">
                  <c:v>81.099999999999994</c:v>
                </c:pt>
                <c:pt idx="28">
                  <c:v>81</c:v>
                </c:pt>
                <c:pt idx="29">
                  <c:v>81.5</c:v>
                </c:pt>
                <c:pt idx="30">
                  <c:v>81.599999999999994</c:v>
                </c:pt>
                <c:pt idx="31">
                  <c:v>81.5</c:v>
                </c:pt>
                <c:pt idx="32">
                  <c:v>81.3</c:v>
                </c:pt>
                <c:pt idx="33">
                  <c:v>81.8</c:v>
                </c:pt>
              </c:numCache>
            </c:numRef>
          </c:val>
          <c:smooth val="0"/>
          <c:extLst>
            <c:ext xmlns:c16="http://schemas.microsoft.com/office/drawing/2014/chart" uri="{C3380CC4-5D6E-409C-BE32-E72D297353CC}">
              <c16:uniqueId val="{0000001C-B09E-460A-80A6-A3C14BDD257B}"/>
            </c:ext>
          </c:extLst>
        </c:ser>
        <c:ser>
          <c:idx val="4"/>
          <c:order val="4"/>
          <c:tx>
            <c:strRef>
              <c:f>Sheet1!$A$6</c:f>
              <c:strCache>
                <c:ptCount val="1"/>
                <c:pt idx="0">
                  <c:v>FRA (83.0)</c:v>
                </c:pt>
              </c:strCache>
            </c:strRef>
          </c:tx>
          <c:spPr>
            <a:ln w="19050" cap="rnd">
              <a:solidFill>
                <a:schemeClr val="accent2"/>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Sheet1!$B$6:$AJ$6</c:f>
              <c:numCache>
                <c:formatCode>#,##0.0</c:formatCode>
                <c:ptCount val="35"/>
                <c:pt idx="0">
                  <c:v>77</c:v>
                </c:pt>
                <c:pt idx="1">
                  <c:v>77.2</c:v>
                </c:pt>
                <c:pt idx="2">
                  <c:v>77.5</c:v>
                </c:pt>
                <c:pt idx="3">
                  <c:v>77.5</c:v>
                </c:pt>
                <c:pt idx="4">
                  <c:v>78</c:v>
                </c:pt>
                <c:pt idx="5">
                  <c:v>78.099999999999994</c:v>
                </c:pt>
                <c:pt idx="6">
                  <c:v>78.2</c:v>
                </c:pt>
                <c:pt idx="7">
                  <c:v>78.599999999999994</c:v>
                </c:pt>
                <c:pt idx="8">
                  <c:v>78.7</c:v>
                </c:pt>
                <c:pt idx="9">
                  <c:v>78.900000000000006</c:v>
                </c:pt>
                <c:pt idx="10">
                  <c:v>79.2</c:v>
                </c:pt>
                <c:pt idx="11">
                  <c:v>79.3</c:v>
                </c:pt>
                <c:pt idx="12">
                  <c:v>79.400000000000006</c:v>
                </c:pt>
                <c:pt idx="13">
                  <c:v>79.3</c:v>
                </c:pt>
                <c:pt idx="14">
                  <c:v>80.3</c:v>
                </c:pt>
                <c:pt idx="15">
                  <c:v>80.3</c:v>
                </c:pt>
                <c:pt idx="16">
                  <c:v>80.900000000000006</c:v>
                </c:pt>
                <c:pt idx="17">
                  <c:v>81.3</c:v>
                </c:pt>
                <c:pt idx="18">
                  <c:v>81.400000000000006</c:v>
                </c:pt>
                <c:pt idx="19">
                  <c:v>81.5</c:v>
                </c:pt>
                <c:pt idx="20">
                  <c:v>81.8</c:v>
                </c:pt>
                <c:pt idx="21">
                  <c:v>82.3</c:v>
                </c:pt>
                <c:pt idx="22">
                  <c:v>82.1</c:v>
                </c:pt>
                <c:pt idx="23">
                  <c:v>82.4</c:v>
                </c:pt>
                <c:pt idx="24">
                  <c:v>82.9</c:v>
                </c:pt>
                <c:pt idx="25">
                  <c:v>82.4</c:v>
                </c:pt>
                <c:pt idx="26">
                  <c:v>82.7</c:v>
                </c:pt>
                <c:pt idx="27">
                  <c:v>82.7</c:v>
                </c:pt>
                <c:pt idx="28">
                  <c:v>82.8</c:v>
                </c:pt>
                <c:pt idx="29">
                  <c:v>83</c:v>
                </c:pt>
                <c:pt idx="30">
                  <c:v>82.3</c:v>
                </c:pt>
                <c:pt idx="31">
                  <c:v>82.4</c:v>
                </c:pt>
                <c:pt idx="32">
                  <c:v>82.3</c:v>
                </c:pt>
                <c:pt idx="33">
                  <c:v>83</c:v>
                </c:pt>
              </c:numCache>
            </c:numRef>
          </c:val>
          <c:smooth val="0"/>
          <c:extLst>
            <c:ext xmlns:c16="http://schemas.microsoft.com/office/drawing/2014/chart" uri="{C3380CC4-5D6E-409C-BE32-E72D297353CC}">
              <c16:uniqueId val="{0000001D-B09E-460A-80A6-A3C14BDD257B}"/>
            </c:ext>
          </c:extLst>
        </c:ser>
        <c:ser>
          <c:idx val="5"/>
          <c:order val="5"/>
          <c:tx>
            <c:strRef>
              <c:f>Sheet1!$A$7</c:f>
              <c:strCache>
                <c:ptCount val="1"/>
                <c:pt idx="0">
                  <c:v>GER (81.1)</c:v>
                </c:pt>
              </c:strCache>
            </c:strRef>
          </c:tx>
          <c:spPr>
            <a:ln w="19050" cap="rnd">
              <a:solidFill>
                <a:schemeClr val="accent6"/>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Sheet1!$B$7:$AJ$7</c:f>
              <c:numCache>
                <c:formatCode>#,##0.0</c:formatCode>
                <c:ptCount val="35"/>
                <c:pt idx="0">
                  <c:v>75.400000000000006</c:v>
                </c:pt>
                <c:pt idx="1">
                  <c:v>75.7</c:v>
                </c:pt>
                <c:pt idx="2">
                  <c:v>76.2</c:v>
                </c:pt>
                <c:pt idx="3">
                  <c:v>76.2</c:v>
                </c:pt>
                <c:pt idx="4">
                  <c:v>76.599999999999994</c:v>
                </c:pt>
                <c:pt idx="5">
                  <c:v>76.7</c:v>
                </c:pt>
                <c:pt idx="6">
                  <c:v>77</c:v>
                </c:pt>
                <c:pt idx="7">
                  <c:v>77.400000000000006</c:v>
                </c:pt>
                <c:pt idx="8">
                  <c:v>77.8</c:v>
                </c:pt>
                <c:pt idx="9">
                  <c:v>78</c:v>
                </c:pt>
                <c:pt idx="10">
                  <c:v>78.3</c:v>
                </c:pt>
                <c:pt idx="11">
                  <c:v>78.599999999999994</c:v>
                </c:pt>
                <c:pt idx="12">
                  <c:v>78.599999999999994</c:v>
                </c:pt>
                <c:pt idx="13">
                  <c:v>78.599999999999994</c:v>
                </c:pt>
                <c:pt idx="14">
                  <c:v>79.3</c:v>
                </c:pt>
                <c:pt idx="15">
                  <c:v>79.400000000000006</c:v>
                </c:pt>
                <c:pt idx="16">
                  <c:v>79.900000000000006</c:v>
                </c:pt>
                <c:pt idx="17">
                  <c:v>80.099999999999994</c:v>
                </c:pt>
                <c:pt idx="18">
                  <c:v>80.2</c:v>
                </c:pt>
                <c:pt idx="19">
                  <c:v>80.3</c:v>
                </c:pt>
                <c:pt idx="20">
                  <c:v>80.5</c:v>
                </c:pt>
                <c:pt idx="21">
                  <c:v>80.599999999999994</c:v>
                </c:pt>
                <c:pt idx="22">
                  <c:v>80.7</c:v>
                </c:pt>
                <c:pt idx="23">
                  <c:v>80.599999999999994</c:v>
                </c:pt>
                <c:pt idx="24">
                  <c:v>81.2</c:v>
                </c:pt>
                <c:pt idx="25">
                  <c:v>80.7</c:v>
                </c:pt>
                <c:pt idx="26">
                  <c:v>81</c:v>
                </c:pt>
                <c:pt idx="27">
                  <c:v>81.099999999999994</c:v>
                </c:pt>
                <c:pt idx="28">
                  <c:v>81</c:v>
                </c:pt>
                <c:pt idx="29">
                  <c:v>81.3</c:v>
                </c:pt>
                <c:pt idx="30">
                  <c:v>81.099999999999994</c:v>
                </c:pt>
                <c:pt idx="31">
                  <c:v>80.8</c:v>
                </c:pt>
                <c:pt idx="32">
                  <c:v>80.7</c:v>
                </c:pt>
                <c:pt idx="33">
                  <c:v>81.099999999999994</c:v>
                </c:pt>
              </c:numCache>
            </c:numRef>
          </c:val>
          <c:smooth val="0"/>
          <c:extLst>
            <c:ext xmlns:c16="http://schemas.microsoft.com/office/drawing/2014/chart" uri="{C3380CC4-5D6E-409C-BE32-E72D297353CC}">
              <c16:uniqueId val="{0000001E-B09E-460A-80A6-A3C14BDD257B}"/>
            </c:ext>
          </c:extLst>
        </c:ser>
        <c:ser>
          <c:idx val="6"/>
          <c:order val="6"/>
          <c:tx>
            <c:strRef>
              <c:f>Sheet1!$A$8</c:f>
              <c:strCache>
                <c:ptCount val="1"/>
                <c:pt idx="0">
                  <c:v>ISR (83.8)</c:v>
                </c:pt>
              </c:strCache>
            </c:strRef>
          </c:tx>
          <c:spPr>
            <a:ln w="19050" cap="rnd">
              <a:solidFill>
                <a:schemeClr val="accent6">
                  <a:lumMod val="40000"/>
                  <a:lumOff val="6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Sheet1!$B$8:$AJ$8</c:f>
              <c:numCache>
                <c:formatCode>#,##0.0</c:formatCode>
                <c:ptCount val="35"/>
                <c:pt idx="0">
                  <c:v>76.7</c:v>
                </c:pt>
                <c:pt idx="1">
                  <c:v>76.8</c:v>
                </c:pt>
                <c:pt idx="2">
                  <c:v>76.599999999999994</c:v>
                </c:pt>
                <c:pt idx="3">
                  <c:v>77.2</c:v>
                </c:pt>
                <c:pt idx="4">
                  <c:v>77.400000000000006</c:v>
                </c:pt>
                <c:pt idx="5">
                  <c:v>77.400000000000006</c:v>
                </c:pt>
                <c:pt idx="6">
                  <c:v>78.099999999999994</c:v>
                </c:pt>
                <c:pt idx="7">
                  <c:v>78.099999999999994</c:v>
                </c:pt>
                <c:pt idx="8">
                  <c:v>78.2</c:v>
                </c:pt>
                <c:pt idx="9">
                  <c:v>78.5</c:v>
                </c:pt>
                <c:pt idx="10">
                  <c:v>78.8</c:v>
                </c:pt>
                <c:pt idx="11">
                  <c:v>79.3</c:v>
                </c:pt>
                <c:pt idx="12">
                  <c:v>79.599999999999994</c:v>
                </c:pt>
                <c:pt idx="13">
                  <c:v>79.8</c:v>
                </c:pt>
                <c:pt idx="14">
                  <c:v>80.3</c:v>
                </c:pt>
                <c:pt idx="15">
                  <c:v>80.3</c:v>
                </c:pt>
                <c:pt idx="16">
                  <c:v>80.7</c:v>
                </c:pt>
                <c:pt idx="17">
                  <c:v>80.7</c:v>
                </c:pt>
                <c:pt idx="18">
                  <c:v>81.099999999999994</c:v>
                </c:pt>
                <c:pt idx="19" formatCode="\B\ \ \ #,##0.0;\B\ \ \ \-#,##0.0">
                  <c:v>81.5</c:v>
                </c:pt>
                <c:pt idx="20">
                  <c:v>81.7</c:v>
                </c:pt>
                <c:pt idx="21">
                  <c:v>81.8</c:v>
                </c:pt>
                <c:pt idx="22">
                  <c:v>81.8</c:v>
                </c:pt>
                <c:pt idx="23">
                  <c:v>82.1</c:v>
                </c:pt>
                <c:pt idx="24">
                  <c:v>82.2</c:v>
                </c:pt>
                <c:pt idx="25">
                  <c:v>82.2</c:v>
                </c:pt>
                <c:pt idx="26">
                  <c:v>82.5</c:v>
                </c:pt>
                <c:pt idx="27">
                  <c:v>82.7</c:v>
                </c:pt>
                <c:pt idx="28">
                  <c:v>82.9</c:v>
                </c:pt>
                <c:pt idx="29">
                  <c:v>82.9</c:v>
                </c:pt>
                <c:pt idx="30">
                  <c:v>82.7</c:v>
                </c:pt>
                <c:pt idx="31">
                  <c:v>82.6</c:v>
                </c:pt>
                <c:pt idx="32">
                  <c:v>82.8</c:v>
                </c:pt>
                <c:pt idx="33" formatCode="\B\ \ \ #,##0.0;\B\ \ \ \-#,##0.0">
                  <c:v>83.8</c:v>
                </c:pt>
              </c:numCache>
            </c:numRef>
          </c:val>
          <c:smooth val="0"/>
          <c:extLst>
            <c:ext xmlns:c16="http://schemas.microsoft.com/office/drawing/2014/chart" uri="{C3380CC4-5D6E-409C-BE32-E72D297353CC}">
              <c16:uniqueId val="{0000001F-B09E-460A-80A6-A3C14BDD257B}"/>
            </c:ext>
          </c:extLst>
        </c:ser>
        <c:ser>
          <c:idx val="7"/>
          <c:order val="7"/>
          <c:tx>
            <c:strRef>
              <c:f>Sheet1!$A$9</c:f>
              <c:strCache>
                <c:ptCount val="1"/>
                <c:pt idx="0">
                  <c:v>ITA (83.5)</c:v>
                </c:pt>
              </c:strCache>
            </c:strRef>
          </c:tx>
          <c:spPr>
            <a:ln w="19050" cap="rnd">
              <a:solidFill>
                <a:schemeClr val="accent6">
                  <a:lumMod val="20000"/>
                  <a:lumOff val="8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Sheet1!$B$9:$AJ$9</c:f>
              <c:numCache>
                <c:formatCode>#,##0.0</c:formatCode>
                <c:ptCount val="35"/>
                <c:pt idx="0">
                  <c:v>77.099999999999994</c:v>
                </c:pt>
                <c:pt idx="1">
                  <c:v>77.099999999999994</c:v>
                </c:pt>
                <c:pt idx="2">
                  <c:v>77.5</c:v>
                </c:pt>
                <c:pt idx="3">
                  <c:v>77.8</c:v>
                </c:pt>
                <c:pt idx="4">
                  <c:v>78</c:v>
                </c:pt>
                <c:pt idx="5">
                  <c:v>78.3</c:v>
                </c:pt>
                <c:pt idx="6">
                  <c:v>78.7</c:v>
                </c:pt>
                <c:pt idx="7">
                  <c:v>79</c:v>
                </c:pt>
                <c:pt idx="8">
                  <c:v>79.099999999999994</c:v>
                </c:pt>
                <c:pt idx="9">
                  <c:v>79.599999999999994</c:v>
                </c:pt>
                <c:pt idx="10">
                  <c:v>79.900000000000006</c:v>
                </c:pt>
                <c:pt idx="11">
                  <c:v>80.3</c:v>
                </c:pt>
                <c:pt idx="12">
                  <c:v>80.400000000000006</c:v>
                </c:pt>
                <c:pt idx="13">
                  <c:v>80.099999999999994</c:v>
                </c:pt>
                <c:pt idx="14">
                  <c:v>80.900000000000006</c:v>
                </c:pt>
                <c:pt idx="15">
                  <c:v>80.900000000000006</c:v>
                </c:pt>
                <c:pt idx="16">
                  <c:v>81.400000000000006</c:v>
                </c:pt>
                <c:pt idx="17">
                  <c:v>81.599999999999994</c:v>
                </c:pt>
                <c:pt idx="18">
                  <c:v>81.7</c:v>
                </c:pt>
                <c:pt idx="19">
                  <c:v>81.8</c:v>
                </c:pt>
                <c:pt idx="20">
                  <c:v>82.2</c:v>
                </c:pt>
                <c:pt idx="21">
                  <c:v>82.4</c:v>
                </c:pt>
                <c:pt idx="22">
                  <c:v>82.4</c:v>
                </c:pt>
                <c:pt idx="23">
                  <c:v>82.9</c:v>
                </c:pt>
                <c:pt idx="24">
                  <c:v>83.2</c:v>
                </c:pt>
                <c:pt idx="25">
                  <c:v>82.7</c:v>
                </c:pt>
                <c:pt idx="26">
                  <c:v>83.4</c:v>
                </c:pt>
                <c:pt idx="27">
                  <c:v>83.1</c:v>
                </c:pt>
                <c:pt idx="28">
                  <c:v>83.4</c:v>
                </c:pt>
                <c:pt idx="29">
                  <c:v>83.6</c:v>
                </c:pt>
                <c:pt idx="30">
                  <c:v>82.3</c:v>
                </c:pt>
                <c:pt idx="31">
                  <c:v>82.7</c:v>
                </c:pt>
                <c:pt idx="32">
                  <c:v>82.8</c:v>
                </c:pt>
                <c:pt idx="33">
                  <c:v>83.5</c:v>
                </c:pt>
              </c:numCache>
            </c:numRef>
          </c:val>
          <c:smooth val="0"/>
          <c:extLst>
            <c:ext xmlns:c16="http://schemas.microsoft.com/office/drawing/2014/chart" uri="{C3380CC4-5D6E-409C-BE32-E72D297353CC}">
              <c16:uniqueId val="{00000020-B09E-460A-80A6-A3C14BDD257B}"/>
            </c:ext>
          </c:extLst>
        </c:ser>
        <c:ser>
          <c:idx val="8"/>
          <c:order val="8"/>
          <c:tx>
            <c:strRef>
              <c:f>Sheet1!$A$10</c:f>
              <c:strCache>
                <c:ptCount val="1"/>
                <c:pt idx="0">
                  <c:v>JPN (84.1)</c:v>
                </c:pt>
              </c:strCache>
            </c:strRef>
          </c:tx>
          <c:spPr>
            <a:ln w="19050" cap="rnd">
              <a:solidFill>
                <a:schemeClr val="tx2">
                  <a:lumMod val="50000"/>
                  <a:lumOff val="5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Sheet1!$B$10:$AJ$10</c:f>
              <c:numCache>
                <c:formatCode>\E\ \ \ #,##0.0;\E\ \ \ \-#,##0.0</c:formatCode>
                <c:ptCount val="35"/>
                <c:pt idx="0">
                  <c:v>78.900000000000006</c:v>
                </c:pt>
                <c:pt idx="1">
                  <c:v>79.099999999999994</c:v>
                </c:pt>
                <c:pt idx="2">
                  <c:v>79.2</c:v>
                </c:pt>
                <c:pt idx="3">
                  <c:v>79.400000000000006</c:v>
                </c:pt>
                <c:pt idx="4">
                  <c:v>79.8</c:v>
                </c:pt>
                <c:pt idx="5">
                  <c:v>79.599999999999994</c:v>
                </c:pt>
                <c:pt idx="6">
                  <c:v>80.3</c:v>
                </c:pt>
                <c:pt idx="7">
                  <c:v>80.5</c:v>
                </c:pt>
                <c:pt idx="8">
                  <c:v>80.599999999999994</c:v>
                </c:pt>
                <c:pt idx="9">
                  <c:v>80.5</c:v>
                </c:pt>
                <c:pt idx="10">
                  <c:v>81.2</c:v>
                </c:pt>
                <c:pt idx="11">
                  <c:v>81.5</c:v>
                </c:pt>
                <c:pt idx="12">
                  <c:v>81.8</c:v>
                </c:pt>
                <c:pt idx="13">
                  <c:v>81.8</c:v>
                </c:pt>
                <c:pt idx="14">
                  <c:v>82.1</c:v>
                </c:pt>
                <c:pt idx="15">
                  <c:v>82</c:v>
                </c:pt>
                <c:pt idx="16">
                  <c:v>82.4</c:v>
                </c:pt>
                <c:pt idx="17">
                  <c:v>82.6</c:v>
                </c:pt>
                <c:pt idx="18">
                  <c:v>82.7</c:v>
                </c:pt>
                <c:pt idx="19">
                  <c:v>83</c:v>
                </c:pt>
                <c:pt idx="20">
                  <c:v>82.9</c:v>
                </c:pt>
                <c:pt idx="21">
                  <c:v>82.7</c:v>
                </c:pt>
                <c:pt idx="22">
                  <c:v>83.2</c:v>
                </c:pt>
                <c:pt idx="23">
                  <c:v>83.4</c:v>
                </c:pt>
                <c:pt idx="24">
                  <c:v>83.7</c:v>
                </c:pt>
                <c:pt idx="25">
                  <c:v>83.9</c:v>
                </c:pt>
                <c:pt idx="26">
                  <c:v>84.1</c:v>
                </c:pt>
                <c:pt idx="27">
                  <c:v>84.2</c:v>
                </c:pt>
                <c:pt idx="28">
                  <c:v>84.3</c:v>
                </c:pt>
                <c:pt idx="29">
                  <c:v>84.4</c:v>
                </c:pt>
                <c:pt idx="30">
                  <c:v>84.6</c:v>
                </c:pt>
                <c:pt idx="31">
                  <c:v>84.5</c:v>
                </c:pt>
                <c:pt idx="32">
                  <c:v>84.1</c:v>
                </c:pt>
                <c:pt idx="33">
                  <c:v>84.1</c:v>
                </c:pt>
              </c:numCache>
            </c:numRef>
          </c:val>
          <c:smooth val="0"/>
          <c:extLst>
            <c:ext xmlns:c16="http://schemas.microsoft.com/office/drawing/2014/chart" uri="{C3380CC4-5D6E-409C-BE32-E72D297353CC}">
              <c16:uniqueId val="{00000021-B09E-460A-80A6-A3C14BDD257B}"/>
            </c:ext>
          </c:extLst>
        </c:ser>
        <c:ser>
          <c:idx val="9"/>
          <c:order val="9"/>
          <c:tx>
            <c:strRef>
              <c:f>Sheet1!$A$11</c:f>
              <c:strCache>
                <c:ptCount val="1"/>
                <c:pt idx="0">
                  <c:v>KOR (83.5)</c:v>
                </c:pt>
              </c:strCache>
            </c:strRef>
          </c:tx>
          <c:spPr>
            <a:ln w="19050" cap="rnd">
              <a:solidFill>
                <a:schemeClr val="accent2">
                  <a:lumMod val="60000"/>
                  <a:lumOff val="4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Sheet1!$B$11:$AJ$11</c:f>
              <c:numCache>
                <c:formatCode>#,##0.0</c:formatCode>
                <c:ptCount val="35"/>
                <c:pt idx="0">
                  <c:v>71.7</c:v>
                </c:pt>
                <c:pt idx="1">
                  <c:v>72.2</c:v>
                </c:pt>
                <c:pt idx="2">
                  <c:v>72.599999999999994</c:v>
                </c:pt>
                <c:pt idx="3">
                  <c:v>73.099999999999994</c:v>
                </c:pt>
                <c:pt idx="4">
                  <c:v>73.5</c:v>
                </c:pt>
                <c:pt idx="5">
                  <c:v>73.8</c:v>
                </c:pt>
                <c:pt idx="6">
                  <c:v>74.2</c:v>
                </c:pt>
                <c:pt idx="7">
                  <c:v>74.7</c:v>
                </c:pt>
                <c:pt idx="8">
                  <c:v>75.099999999999994</c:v>
                </c:pt>
                <c:pt idx="9">
                  <c:v>75.5</c:v>
                </c:pt>
                <c:pt idx="10">
                  <c:v>76</c:v>
                </c:pt>
                <c:pt idx="11">
                  <c:v>76.5</c:v>
                </c:pt>
                <c:pt idx="12">
                  <c:v>76.8</c:v>
                </c:pt>
                <c:pt idx="13">
                  <c:v>77.3</c:v>
                </c:pt>
                <c:pt idx="14">
                  <c:v>77.8</c:v>
                </c:pt>
                <c:pt idx="15">
                  <c:v>78.2</c:v>
                </c:pt>
                <c:pt idx="16">
                  <c:v>78.8</c:v>
                </c:pt>
                <c:pt idx="17">
                  <c:v>79.2</c:v>
                </c:pt>
                <c:pt idx="18">
                  <c:v>79.599999999999994</c:v>
                </c:pt>
                <c:pt idx="19">
                  <c:v>80</c:v>
                </c:pt>
                <c:pt idx="20">
                  <c:v>80.2</c:v>
                </c:pt>
                <c:pt idx="21">
                  <c:v>80.599999999999994</c:v>
                </c:pt>
                <c:pt idx="22">
                  <c:v>80.900000000000006</c:v>
                </c:pt>
                <c:pt idx="23">
                  <c:v>81.400000000000006</c:v>
                </c:pt>
                <c:pt idx="24">
                  <c:v>81.8</c:v>
                </c:pt>
                <c:pt idx="25">
                  <c:v>82.1</c:v>
                </c:pt>
                <c:pt idx="26">
                  <c:v>82.4</c:v>
                </c:pt>
                <c:pt idx="27">
                  <c:v>82.7</c:v>
                </c:pt>
                <c:pt idx="28">
                  <c:v>82.7</c:v>
                </c:pt>
                <c:pt idx="29">
                  <c:v>83.3</c:v>
                </c:pt>
                <c:pt idx="30">
                  <c:v>83.5</c:v>
                </c:pt>
                <c:pt idx="31">
                  <c:v>83.6</c:v>
                </c:pt>
                <c:pt idx="32">
                  <c:v>82.7</c:v>
                </c:pt>
                <c:pt idx="33">
                  <c:v>83.5</c:v>
                </c:pt>
              </c:numCache>
            </c:numRef>
          </c:val>
          <c:smooth val="0"/>
          <c:extLst>
            <c:ext xmlns:c16="http://schemas.microsoft.com/office/drawing/2014/chart" uri="{C3380CC4-5D6E-409C-BE32-E72D297353CC}">
              <c16:uniqueId val="{00000022-B09E-460A-80A6-A3C14BDD257B}"/>
            </c:ext>
          </c:extLst>
        </c:ser>
        <c:ser>
          <c:idx val="10"/>
          <c:order val="10"/>
          <c:tx>
            <c:strRef>
              <c:f>Sheet1!$A$12</c:f>
              <c:strCache>
                <c:ptCount val="1"/>
                <c:pt idx="0">
                  <c:v>MEX (75.5)</c:v>
                </c:pt>
              </c:strCache>
            </c:strRef>
          </c:tx>
          <c:spPr>
            <a:ln w="19050" cap="rnd">
              <a:solidFill>
                <a:schemeClr val="accent1"/>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Sheet1!$B$12:$AJ$12</c:f>
              <c:numCache>
                <c:formatCode>#,##0.0</c:formatCode>
                <c:ptCount val="35"/>
                <c:pt idx="0">
                  <c:v>70.900000000000006</c:v>
                </c:pt>
                <c:pt idx="1">
                  <c:v>71.599999999999994</c:v>
                </c:pt>
                <c:pt idx="2">
                  <c:v>71.900000000000006</c:v>
                </c:pt>
                <c:pt idx="3">
                  <c:v>72</c:v>
                </c:pt>
                <c:pt idx="4">
                  <c:v>72.3</c:v>
                </c:pt>
                <c:pt idx="5">
                  <c:v>72.2</c:v>
                </c:pt>
                <c:pt idx="6">
                  <c:v>72.7</c:v>
                </c:pt>
                <c:pt idx="7">
                  <c:v>73.099999999999994</c:v>
                </c:pt>
                <c:pt idx="8">
                  <c:v>73.5</c:v>
                </c:pt>
                <c:pt idx="9">
                  <c:v>74</c:v>
                </c:pt>
                <c:pt idx="10">
                  <c:v>74.7</c:v>
                </c:pt>
                <c:pt idx="11">
                  <c:v>75</c:v>
                </c:pt>
                <c:pt idx="12">
                  <c:v>75.099999999999994</c:v>
                </c:pt>
                <c:pt idx="13">
                  <c:v>75.099999999999994</c:v>
                </c:pt>
                <c:pt idx="14">
                  <c:v>75.400000000000006</c:v>
                </c:pt>
                <c:pt idx="15">
                  <c:v>75.2</c:v>
                </c:pt>
                <c:pt idx="16">
                  <c:v>75.5</c:v>
                </c:pt>
                <c:pt idx="17">
                  <c:v>75.400000000000006</c:v>
                </c:pt>
                <c:pt idx="18">
                  <c:v>75.2</c:v>
                </c:pt>
                <c:pt idx="19">
                  <c:v>74.900000000000006</c:v>
                </c:pt>
                <c:pt idx="20">
                  <c:v>74.3</c:v>
                </c:pt>
                <c:pt idx="21">
                  <c:v>74.8</c:v>
                </c:pt>
                <c:pt idx="22">
                  <c:v>74.900000000000006</c:v>
                </c:pt>
                <c:pt idx="23">
                  <c:v>75.2</c:v>
                </c:pt>
                <c:pt idx="24">
                  <c:v>75.099999999999994</c:v>
                </c:pt>
                <c:pt idx="25">
                  <c:v>75.099999999999994</c:v>
                </c:pt>
                <c:pt idx="26">
                  <c:v>74.8</c:v>
                </c:pt>
                <c:pt idx="27">
                  <c:v>74.8</c:v>
                </c:pt>
                <c:pt idx="28">
                  <c:v>74.900000000000006</c:v>
                </c:pt>
                <c:pt idx="29">
                  <c:v>74.8</c:v>
                </c:pt>
                <c:pt idx="30">
                  <c:v>68.900000000000006</c:v>
                </c:pt>
                <c:pt idx="31">
                  <c:v>68.8</c:v>
                </c:pt>
                <c:pt idx="32">
                  <c:v>75.2</c:v>
                </c:pt>
                <c:pt idx="33">
                  <c:v>75.3</c:v>
                </c:pt>
                <c:pt idx="34">
                  <c:v>75.5</c:v>
                </c:pt>
              </c:numCache>
            </c:numRef>
          </c:val>
          <c:smooth val="0"/>
          <c:extLst>
            <c:ext xmlns:c16="http://schemas.microsoft.com/office/drawing/2014/chart" uri="{C3380CC4-5D6E-409C-BE32-E72D297353CC}">
              <c16:uniqueId val="{00000023-B09E-460A-80A6-A3C14BDD257B}"/>
            </c:ext>
          </c:extLst>
        </c:ser>
        <c:ser>
          <c:idx val="11"/>
          <c:order val="11"/>
          <c:tx>
            <c:strRef>
              <c:f>Sheet1!$A$13</c:f>
              <c:strCache>
                <c:ptCount val="1"/>
                <c:pt idx="0">
                  <c:v>NETH (81.9)</c:v>
                </c:pt>
              </c:strCache>
            </c:strRef>
          </c:tx>
          <c:spPr>
            <a:ln w="19050" cap="rnd">
              <a:solidFill>
                <a:schemeClr val="accent5">
                  <a:lumMod val="20000"/>
                  <a:lumOff val="8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Sheet1!$B$13:$AJ$13</c:f>
              <c:numCache>
                <c:formatCode>#,##0.0</c:formatCode>
                <c:ptCount val="35"/>
                <c:pt idx="0">
                  <c:v>77.099999999999994</c:v>
                </c:pt>
                <c:pt idx="1">
                  <c:v>77.2</c:v>
                </c:pt>
                <c:pt idx="2">
                  <c:v>77.400000000000006</c:v>
                </c:pt>
                <c:pt idx="3">
                  <c:v>77.099999999999994</c:v>
                </c:pt>
                <c:pt idx="4">
                  <c:v>77.599999999999994</c:v>
                </c:pt>
                <c:pt idx="5">
                  <c:v>77.599999999999994</c:v>
                </c:pt>
                <c:pt idx="6">
                  <c:v>77.599999999999994</c:v>
                </c:pt>
                <c:pt idx="7">
                  <c:v>78</c:v>
                </c:pt>
                <c:pt idx="8">
                  <c:v>78.099999999999994</c:v>
                </c:pt>
                <c:pt idx="9">
                  <c:v>78</c:v>
                </c:pt>
                <c:pt idx="10">
                  <c:v>78.2</c:v>
                </c:pt>
                <c:pt idx="11">
                  <c:v>78.400000000000006</c:v>
                </c:pt>
                <c:pt idx="12">
                  <c:v>78.5</c:v>
                </c:pt>
                <c:pt idx="13">
                  <c:v>78.7</c:v>
                </c:pt>
                <c:pt idx="14">
                  <c:v>79.3</c:v>
                </c:pt>
                <c:pt idx="15">
                  <c:v>79.599999999999994</c:v>
                </c:pt>
                <c:pt idx="16">
                  <c:v>80</c:v>
                </c:pt>
                <c:pt idx="17">
                  <c:v>80.400000000000006</c:v>
                </c:pt>
                <c:pt idx="18">
                  <c:v>80.5</c:v>
                </c:pt>
                <c:pt idx="19">
                  <c:v>80.900000000000006</c:v>
                </c:pt>
                <c:pt idx="20">
                  <c:v>81</c:v>
                </c:pt>
                <c:pt idx="21">
                  <c:v>81.3</c:v>
                </c:pt>
                <c:pt idx="22">
                  <c:v>81.2</c:v>
                </c:pt>
                <c:pt idx="23">
                  <c:v>81.400000000000006</c:v>
                </c:pt>
                <c:pt idx="24">
                  <c:v>81.8</c:v>
                </c:pt>
                <c:pt idx="25">
                  <c:v>81.599999999999994</c:v>
                </c:pt>
                <c:pt idx="26">
                  <c:v>81.7</c:v>
                </c:pt>
                <c:pt idx="27">
                  <c:v>81.8</c:v>
                </c:pt>
                <c:pt idx="28">
                  <c:v>81.900000000000006</c:v>
                </c:pt>
                <c:pt idx="29">
                  <c:v>82.2</c:v>
                </c:pt>
                <c:pt idx="30">
                  <c:v>81.400000000000006</c:v>
                </c:pt>
                <c:pt idx="31">
                  <c:v>81.400000000000006</c:v>
                </c:pt>
                <c:pt idx="32">
                  <c:v>81.7</c:v>
                </c:pt>
                <c:pt idx="33">
                  <c:v>81.900000000000006</c:v>
                </c:pt>
              </c:numCache>
            </c:numRef>
          </c:val>
          <c:smooth val="0"/>
          <c:extLst>
            <c:ext xmlns:c16="http://schemas.microsoft.com/office/drawing/2014/chart" uri="{C3380CC4-5D6E-409C-BE32-E72D297353CC}">
              <c16:uniqueId val="{00000040-B09E-460A-80A6-A3C14BDD257B}"/>
            </c:ext>
          </c:extLst>
        </c:ser>
        <c:ser>
          <c:idx val="12"/>
          <c:order val="12"/>
          <c:tx>
            <c:strRef>
              <c:f>Sheet1!$A$14</c:f>
              <c:strCache>
                <c:ptCount val="1"/>
                <c:pt idx="0">
                  <c:v>NZ (82.0)</c:v>
                </c:pt>
              </c:strCache>
            </c:strRef>
          </c:tx>
          <c:spPr>
            <a:ln w="19050" cap="rnd">
              <a:solidFill>
                <a:schemeClr val="tx2"/>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Sheet1!$B$14:$AJ$14</c:f>
              <c:numCache>
                <c:formatCode>\E\ \ \ #,##0.0;\E\ \ \ \-#,##0.0</c:formatCode>
                <c:ptCount val="35"/>
                <c:pt idx="0">
                  <c:v>75.5</c:v>
                </c:pt>
                <c:pt idx="1">
                  <c:v>75.8</c:v>
                </c:pt>
                <c:pt idx="2">
                  <c:v>76.099999999999994</c:v>
                </c:pt>
                <c:pt idx="3">
                  <c:v>76.3</c:v>
                </c:pt>
                <c:pt idx="4">
                  <c:v>76.599999999999994</c:v>
                </c:pt>
                <c:pt idx="5">
                  <c:v>76.8</c:v>
                </c:pt>
                <c:pt idx="6">
                  <c:v>77.099999999999994</c:v>
                </c:pt>
                <c:pt idx="7">
                  <c:v>77.400000000000006</c:v>
                </c:pt>
                <c:pt idx="8">
                  <c:v>77.7</c:v>
                </c:pt>
                <c:pt idx="9">
                  <c:v>78.099999999999994</c:v>
                </c:pt>
                <c:pt idx="10">
                  <c:v>78.400000000000006</c:v>
                </c:pt>
                <c:pt idx="11">
                  <c:v>78.7</c:v>
                </c:pt>
                <c:pt idx="12">
                  <c:v>79</c:v>
                </c:pt>
                <c:pt idx="13">
                  <c:v>79.3</c:v>
                </c:pt>
                <c:pt idx="14">
                  <c:v>79.599999999999994</c:v>
                </c:pt>
                <c:pt idx="15">
                  <c:v>79.8</c:v>
                </c:pt>
                <c:pt idx="16">
                  <c:v>80.099999999999994</c:v>
                </c:pt>
                <c:pt idx="17">
                  <c:v>80.3</c:v>
                </c:pt>
                <c:pt idx="18">
                  <c:v>80.5</c:v>
                </c:pt>
                <c:pt idx="19">
                  <c:v>80.7</c:v>
                </c:pt>
                <c:pt idx="20">
                  <c:v>80.8</c:v>
                </c:pt>
                <c:pt idx="21">
                  <c:v>81</c:v>
                </c:pt>
                <c:pt idx="22">
                  <c:v>81.2</c:v>
                </c:pt>
                <c:pt idx="23">
                  <c:v>81.400000000000006</c:v>
                </c:pt>
                <c:pt idx="24">
                  <c:v>81.400000000000006</c:v>
                </c:pt>
                <c:pt idx="25">
                  <c:v>81.5</c:v>
                </c:pt>
                <c:pt idx="26">
                  <c:v>81.599999999999994</c:v>
                </c:pt>
                <c:pt idx="27">
                  <c:v>81.7</c:v>
                </c:pt>
                <c:pt idx="28" formatCode="#,##0.0">
                  <c:v>81.7</c:v>
                </c:pt>
                <c:pt idx="29" formatCode="#,##0.0">
                  <c:v>82.1</c:v>
                </c:pt>
                <c:pt idx="30" formatCode="#,##0.0">
                  <c:v>82.3</c:v>
                </c:pt>
                <c:pt idx="31" formatCode="#,##0.0">
                  <c:v>82.3</c:v>
                </c:pt>
                <c:pt idx="32" formatCode="#,##0.0">
                  <c:v>82</c:v>
                </c:pt>
                <c:pt idx="33" formatCode="#,##0.0">
                  <c:v>82</c:v>
                </c:pt>
              </c:numCache>
            </c:numRef>
          </c:val>
          <c:smooth val="0"/>
          <c:extLst>
            <c:ext xmlns:c16="http://schemas.microsoft.com/office/drawing/2014/chart" uri="{C3380CC4-5D6E-409C-BE32-E72D297353CC}">
              <c16:uniqueId val="{00000042-B09E-460A-80A6-A3C14BDD257B}"/>
            </c:ext>
          </c:extLst>
        </c:ser>
        <c:ser>
          <c:idx val="13"/>
          <c:order val="13"/>
          <c:tx>
            <c:strRef>
              <c:f>Sheet1!$A$15</c:f>
              <c:strCache>
                <c:ptCount val="1"/>
                <c:pt idx="0">
                  <c:v>NOR (83.1)</c:v>
                </c:pt>
              </c:strCache>
            </c:strRef>
          </c:tx>
          <c:spPr>
            <a:ln w="28575" cap="rnd">
              <a:solidFill>
                <a:schemeClr val="accent2">
                  <a:lumMod val="80000"/>
                  <a:lumOff val="2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Sheet1!$B$15:$AJ$15</c:f>
              <c:numCache>
                <c:formatCode>#,##0.0</c:formatCode>
                <c:ptCount val="35"/>
                <c:pt idx="0">
                  <c:v>76.599999999999994</c:v>
                </c:pt>
                <c:pt idx="1">
                  <c:v>77.099999999999994</c:v>
                </c:pt>
                <c:pt idx="2">
                  <c:v>77.3</c:v>
                </c:pt>
                <c:pt idx="3">
                  <c:v>77.2</c:v>
                </c:pt>
                <c:pt idx="4">
                  <c:v>77.900000000000006</c:v>
                </c:pt>
                <c:pt idx="5">
                  <c:v>77.900000000000006</c:v>
                </c:pt>
                <c:pt idx="6">
                  <c:v>78.3</c:v>
                </c:pt>
                <c:pt idx="7">
                  <c:v>78.3</c:v>
                </c:pt>
                <c:pt idx="8">
                  <c:v>78.5</c:v>
                </c:pt>
                <c:pt idx="9">
                  <c:v>78.400000000000006</c:v>
                </c:pt>
                <c:pt idx="10">
                  <c:v>78.8</c:v>
                </c:pt>
                <c:pt idx="11">
                  <c:v>79</c:v>
                </c:pt>
                <c:pt idx="12">
                  <c:v>79</c:v>
                </c:pt>
                <c:pt idx="13">
                  <c:v>79.599999999999994</c:v>
                </c:pt>
                <c:pt idx="14">
                  <c:v>80.099999999999994</c:v>
                </c:pt>
                <c:pt idx="15">
                  <c:v>80.3</c:v>
                </c:pt>
                <c:pt idx="16">
                  <c:v>80.599999999999994</c:v>
                </c:pt>
                <c:pt idx="17">
                  <c:v>80.599999999999994</c:v>
                </c:pt>
                <c:pt idx="18">
                  <c:v>80.8</c:v>
                </c:pt>
                <c:pt idx="19">
                  <c:v>81</c:v>
                </c:pt>
                <c:pt idx="20">
                  <c:v>81.2</c:v>
                </c:pt>
                <c:pt idx="21">
                  <c:v>81.400000000000006</c:v>
                </c:pt>
                <c:pt idx="22">
                  <c:v>81.5</c:v>
                </c:pt>
                <c:pt idx="23">
                  <c:v>81.8</c:v>
                </c:pt>
                <c:pt idx="24">
                  <c:v>82.2</c:v>
                </c:pt>
                <c:pt idx="25">
                  <c:v>82.4</c:v>
                </c:pt>
                <c:pt idx="26">
                  <c:v>82.5</c:v>
                </c:pt>
                <c:pt idx="27">
                  <c:v>82.7</c:v>
                </c:pt>
                <c:pt idx="28">
                  <c:v>82.8</c:v>
                </c:pt>
                <c:pt idx="29">
                  <c:v>83</c:v>
                </c:pt>
                <c:pt idx="30">
                  <c:v>83.3</c:v>
                </c:pt>
                <c:pt idx="31">
                  <c:v>83.2</c:v>
                </c:pt>
                <c:pt idx="32">
                  <c:v>82.5</c:v>
                </c:pt>
                <c:pt idx="33">
                  <c:v>83.1</c:v>
                </c:pt>
              </c:numCache>
            </c:numRef>
          </c:val>
          <c:smooth val="0"/>
          <c:extLst>
            <c:ext xmlns:c16="http://schemas.microsoft.com/office/drawing/2014/chart" uri="{C3380CC4-5D6E-409C-BE32-E72D297353CC}">
              <c16:uniqueId val="{00000007-EA19-4081-84F2-C66569F4851C}"/>
            </c:ext>
          </c:extLst>
        </c:ser>
        <c:ser>
          <c:idx val="14"/>
          <c:order val="14"/>
          <c:tx>
            <c:strRef>
              <c:f>Sheet1!$A$16</c:f>
              <c:strCache>
                <c:ptCount val="1"/>
                <c:pt idx="0">
                  <c:v>ESP (84.0)</c:v>
                </c:pt>
              </c:strCache>
            </c:strRef>
          </c:tx>
          <c:spPr>
            <a:ln w="28575" cap="rnd">
              <a:solidFill>
                <a:schemeClr val="accent3">
                  <a:lumMod val="80000"/>
                  <a:lumOff val="2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Sheet1!$B$16:$AJ$16</c:f>
              <c:numCache>
                <c:formatCode>#,##0.0</c:formatCode>
                <c:ptCount val="35"/>
                <c:pt idx="0">
                  <c:v>76.900000000000006</c:v>
                </c:pt>
                <c:pt idx="1">
                  <c:v>77.099999999999994</c:v>
                </c:pt>
                <c:pt idx="2">
                  <c:v>77.599999999999994</c:v>
                </c:pt>
                <c:pt idx="3">
                  <c:v>77.7</c:v>
                </c:pt>
                <c:pt idx="4">
                  <c:v>78</c:v>
                </c:pt>
                <c:pt idx="5">
                  <c:v>78.099999999999994</c:v>
                </c:pt>
                <c:pt idx="6">
                  <c:v>78.3</c:v>
                </c:pt>
                <c:pt idx="7">
                  <c:v>78.8</c:v>
                </c:pt>
                <c:pt idx="8">
                  <c:v>78.8</c:v>
                </c:pt>
                <c:pt idx="9">
                  <c:v>78.8</c:v>
                </c:pt>
                <c:pt idx="10">
                  <c:v>79.3</c:v>
                </c:pt>
                <c:pt idx="11">
                  <c:v>79.8</c:v>
                </c:pt>
                <c:pt idx="12">
                  <c:v>79.8</c:v>
                </c:pt>
                <c:pt idx="13">
                  <c:v>79.7</c:v>
                </c:pt>
                <c:pt idx="14">
                  <c:v>80.400000000000006</c:v>
                </c:pt>
                <c:pt idx="15">
                  <c:v>80.3</c:v>
                </c:pt>
                <c:pt idx="16">
                  <c:v>81.099999999999994</c:v>
                </c:pt>
                <c:pt idx="17">
                  <c:v>81.099999999999994</c:v>
                </c:pt>
                <c:pt idx="18">
                  <c:v>81.5</c:v>
                </c:pt>
                <c:pt idx="19">
                  <c:v>81.900000000000006</c:v>
                </c:pt>
                <c:pt idx="20">
                  <c:v>82.4</c:v>
                </c:pt>
                <c:pt idx="21">
                  <c:v>82.6</c:v>
                </c:pt>
                <c:pt idx="22">
                  <c:v>82.5</c:v>
                </c:pt>
                <c:pt idx="23">
                  <c:v>83.2</c:v>
                </c:pt>
                <c:pt idx="24">
                  <c:v>83.3</c:v>
                </c:pt>
                <c:pt idx="25">
                  <c:v>83</c:v>
                </c:pt>
                <c:pt idx="26">
                  <c:v>83.5</c:v>
                </c:pt>
                <c:pt idx="27">
                  <c:v>83.4</c:v>
                </c:pt>
                <c:pt idx="28">
                  <c:v>83.5</c:v>
                </c:pt>
                <c:pt idx="29">
                  <c:v>84</c:v>
                </c:pt>
                <c:pt idx="30">
                  <c:v>82.3</c:v>
                </c:pt>
                <c:pt idx="31">
                  <c:v>83.3</c:v>
                </c:pt>
                <c:pt idx="32">
                  <c:v>83.2</c:v>
                </c:pt>
                <c:pt idx="33">
                  <c:v>84</c:v>
                </c:pt>
              </c:numCache>
            </c:numRef>
          </c:val>
          <c:smooth val="0"/>
          <c:extLst>
            <c:ext xmlns:c16="http://schemas.microsoft.com/office/drawing/2014/chart" uri="{C3380CC4-5D6E-409C-BE32-E72D297353CC}">
              <c16:uniqueId val="{00000008-EA19-4081-84F2-C66569F4851C}"/>
            </c:ext>
          </c:extLst>
        </c:ser>
        <c:ser>
          <c:idx val="15"/>
          <c:order val="15"/>
          <c:tx>
            <c:strRef>
              <c:f>Sheet1!$A$17</c:f>
              <c:strCache>
                <c:ptCount val="1"/>
                <c:pt idx="0">
                  <c:v>SWE (83.4)</c:v>
                </c:pt>
              </c:strCache>
            </c:strRef>
          </c:tx>
          <c:spPr>
            <a:ln w="28575" cap="rnd">
              <a:solidFill>
                <a:schemeClr val="accent4">
                  <a:lumMod val="80000"/>
                  <a:lumOff val="2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Sheet1!$B$17:$AJ$17</c:f>
              <c:numCache>
                <c:formatCode>#,##0.0</c:formatCode>
                <c:ptCount val="35"/>
                <c:pt idx="0">
                  <c:v>77.7</c:v>
                </c:pt>
                <c:pt idx="1">
                  <c:v>77.8</c:v>
                </c:pt>
                <c:pt idx="2">
                  <c:v>78.2</c:v>
                </c:pt>
                <c:pt idx="3">
                  <c:v>78.2</c:v>
                </c:pt>
                <c:pt idx="4">
                  <c:v>78.900000000000006</c:v>
                </c:pt>
                <c:pt idx="5">
                  <c:v>79</c:v>
                </c:pt>
                <c:pt idx="6">
                  <c:v>79.2</c:v>
                </c:pt>
                <c:pt idx="7">
                  <c:v>79.400000000000006</c:v>
                </c:pt>
                <c:pt idx="8">
                  <c:v>79.5</c:v>
                </c:pt>
                <c:pt idx="9">
                  <c:v>79.599999999999994</c:v>
                </c:pt>
                <c:pt idx="10">
                  <c:v>79.8</c:v>
                </c:pt>
                <c:pt idx="11">
                  <c:v>79.900000000000006</c:v>
                </c:pt>
                <c:pt idx="12">
                  <c:v>80</c:v>
                </c:pt>
                <c:pt idx="13">
                  <c:v>80.3</c:v>
                </c:pt>
                <c:pt idx="14">
                  <c:v>80.7</c:v>
                </c:pt>
                <c:pt idx="15">
                  <c:v>80.7</c:v>
                </c:pt>
                <c:pt idx="16">
                  <c:v>81</c:v>
                </c:pt>
                <c:pt idx="17">
                  <c:v>81.099999999999994</c:v>
                </c:pt>
                <c:pt idx="18">
                  <c:v>81.3</c:v>
                </c:pt>
                <c:pt idx="19">
                  <c:v>81.5</c:v>
                </c:pt>
                <c:pt idx="20">
                  <c:v>81.599999999999994</c:v>
                </c:pt>
                <c:pt idx="21">
                  <c:v>81.900000000000006</c:v>
                </c:pt>
                <c:pt idx="22">
                  <c:v>81.8</c:v>
                </c:pt>
                <c:pt idx="23">
                  <c:v>82</c:v>
                </c:pt>
                <c:pt idx="24">
                  <c:v>82.3</c:v>
                </c:pt>
                <c:pt idx="25">
                  <c:v>82.2</c:v>
                </c:pt>
                <c:pt idx="26">
                  <c:v>82.4</c:v>
                </c:pt>
                <c:pt idx="27">
                  <c:v>82.5</c:v>
                </c:pt>
                <c:pt idx="28">
                  <c:v>82.6</c:v>
                </c:pt>
                <c:pt idx="29">
                  <c:v>83.2</c:v>
                </c:pt>
                <c:pt idx="30">
                  <c:v>82.4</c:v>
                </c:pt>
                <c:pt idx="31">
                  <c:v>83.1</c:v>
                </c:pt>
                <c:pt idx="32">
                  <c:v>83.1</c:v>
                </c:pt>
                <c:pt idx="33">
                  <c:v>83.4</c:v>
                </c:pt>
              </c:numCache>
            </c:numRef>
          </c:val>
          <c:smooth val="0"/>
          <c:extLst>
            <c:ext xmlns:c16="http://schemas.microsoft.com/office/drawing/2014/chart" uri="{C3380CC4-5D6E-409C-BE32-E72D297353CC}">
              <c16:uniqueId val="{00000009-EA19-4081-84F2-C66569F4851C}"/>
            </c:ext>
          </c:extLst>
        </c:ser>
        <c:ser>
          <c:idx val="16"/>
          <c:order val="16"/>
          <c:tx>
            <c:strRef>
              <c:f>Sheet1!$A$18</c:f>
              <c:strCache>
                <c:ptCount val="1"/>
                <c:pt idx="0">
                  <c:v>SWIZ (84.3)</c:v>
                </c:pt>
              </c:strCache>
            </c:strRef>
          </c:tx>
          <c:spPr>
            <a:ln w="28575" cap="rnd">
              <a:solidFill>
                <a:schemeClr val="accent5">
                  <a:lumMod val="80000"/>
                  <a:lumOff val="2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Sheet1!$B$18:$AJ$18</c:f>
              <c:numCache>
                <c:formatCode>#,##0.0</c:formatCode>
                <c:ptCount val="35"/>
                <c:pt idx="0">
                  <c:v>77.5</c:v>
                </c:pt>
                <c:pt idx="1">
                  <c:v>77.8</c:v>
                </c:pt>
                <c:pt idx="2">
                  <c:v>78.099999999999994</c:v>
                </c:pt>
                <c:pt idx="3">
                  <c:v>78.400000000000006</c:v>
                </c:pt>
                <c:pt idx="4">
                  <c:v>78.7</c:v>
                </c:pt>
                <c:pt idx="5">
                  <c:v>78.7</c:v>
                </c:pt>
                <c:pt idx="6">
                  <c:v>79.2</c:v>
                </c:pt>
                <c:pt idx="7">
                  <c:v>79.400000000000006</c:v>
                </c:pt>
                <c:pt idx="8">
                  <c:v>79.599999999999994</c:v>
                </c:pt>
                <c:pt idx="9">
                  <c:v>79.900000000000006</c:v>
                </c:pt>
                <c:pt idx="10">
                  <c:v>80</c:v>
                </c:pt>
                <c:pt idx="11">
                  <c:v>80.5</c:v>
                </c:pt>
                <c:pt idx="12">
                  <c:v>80.599999999999994</c:v>
                </c:pt>
                <c:pt idx="13">
                  <c:v>80.7</c:v>
                </c:pt>
                <c:pt idx="14">
                  <c:v>81.3</c:v>
                </c:pt>
                <c:pt idx="15">
                  <c:v>81.5</c:v>
                </c:pt>
                <c:pt idx="16">
                  <c:v>81.8</c:v>
                </c:pt>
                <c:pt idx="17">
                  <c:v>82</c:v>
                </c:pt>
                <c:pt idx="18">
                  <c:v>82.3</c:v>
                </c:pt>
                <c:pt idx="19">
                  <c:v>82.3</c:v>
                </c:pt>
                <c:pt idx="20">
                  <c:v>82.7</c:v>
                </c:pt>
                <c:pt idx="21">
                  <c:v>82.8</c:v>
                </c:pt>
                <c:pt idx="22">
                  <c:v>82.8</c:v>
                </c:pt>
                <c:pt idx="23">
                  <c:v>82.9</c:v>
                </c:pt>
                <c:pt idx="24">
                  <c:v>83.3</c:v>
                </c:pt>
                <c:pt idx="25">
                  <c:v>83</c:v>
                </c:pt>
                <c:pt idx="26">
                  <c:v>83.7</c:v>
                </c:pt>
                <c:pt idx="27">
                  <c:v>83.7</c:v>
                </c:pt>
                <c:pt idx="28">
                  <c:v>83.8</c:v>
                </c:pt>
                <c:pt idx="29">
                  <c:v>84</c:v>
                </c:pt>
                <c:pt idx="30">
                  <c:v>83.1</c:v>
                </c:pt>
                <c:pt idx="31">
                  <c:v>83.9</c:v>
                </c:pt>
                <c:pt idx="32">
                  <c:v>83.7</c:v>
                </c:pt>
                <c:pt idx="33">
                  <c:v>84.3</c:v>
                </c:pt>
              </c:numCache>
            </c:numRef>
          </c:val>
          <c:smooth val="0"/>
          <c:extLst>
            <c:ext xmlns:c16="http://schemas.microsoft.com/office/drawing/2014/chart" uri="{C3380CC4-5D6E-409C-BE32-E72D297353CC}">
              <c16:uniqueId val="{0000000A-EA19-4081-84F2-C66569F4851C}"/>
            </c:ext>
          </c:extLst>
        </c:ser>
        <c:ser>
          <c:idx val="17"/>
          <c:order val="17"/>
          <c:tx>
            <c:strRef>
              <c:f>Sheet1!$A$19</c:f>
              <c:strCache>
                <c:ptCount val="1"/>
                <c:pt idx="0">
                  <c:v>TUR (77.3)</c:v>
                </c:pt>
              </c:strCache>
            </c:strRef>
          </c:tx>
          <c:spPr>
            <a:ln w="28575" cap="rnd">
              <a:solidFill>
                <a:schemeClr val="accent6">
                  <a:lumMod val="80000"/>
                  <a:lumOff val="2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Sheet1!$B$19:$AJ$19</c:f>
              <c:numCache>
                <c:formatCode>#,##0.0</c:formatCode>
                <c:ptCount val="35"/>
                <c:pt idx="0" formatCode="\B\ \ \ #,##0.0;\B\ \ \ \-#,##0.0">
                  <c:v>67.5</c:v>
                </c:pt>
                <c:pt idx="1">
                  <c:v>67.8</c:v>
                </c:pt>
                <c:pt idx="2">
                  <c:v>68.2</c:v>
                </c:pt>
                <c:pt idx="3">
                  <c:v>68.5</c:v>
                </c:pt>
                <c:pt idx="4">
                  <c:v>68.900000000000006</c:v>
                </c:pt>
                <c:pt idx="5">
                  <c:v>69.3</c:v>
                </c:pt>
                <c:pt idx="6">
                  <c:v>69.7</c:v>
                </c:pt>
                <c:pt idx="7">
                  <c:v>70.099999999999994</c:v>
                </c:pt>
                <c:pt idx="8">
                  <c:v>70.3</c:v>
                </c:pt>
                <c:pt idx="9">
                  <c:v>70.7</c:v>
                </c:pt>
                <c:pt idx="10">
                  <c:v>71.099999999999994</c:v>
                </c:pt>
                <c:pt idx="11">
                  <c:v>71.5</c:v>
                </c:pt>
                <c:pt idx="12">
                  <c:v>71.900000000000006</c:v>
                </c:pt>
                <c:pt idx="13">
                  <c:v>72.3</c:v>
                </c:pt>
                <c:pt idx="14">
                  <c:v>72.7</c:v>
                </c:pt>
                <c:pt idx="15">
                  <c:v>73.099999999999994</c:v>
                </c:pt>
                <c:pt idx="16">
                  <c:v>73.400000000000006</c:v>
                </c:pt>
                <c:pt idx="17">
                  <c:v>73.7</c:v>
                </c:pt>
                <c:pt idx="18">
                  <c:v>73.900000000000006</c:v>
                </c:pt>
                <c:pt idx="19">
                  <c:v>74.099999999999994</c:v>
                </c:pt>
                <c:pt idx="20">
                  <c:v>74.3</c:v>
                </c:pt>
                <c:pt idx="21">
                  <c:v>74.599999999999994</c:v>
                </c:pt>
                <c:pt idx="22">
                  <c:v>74.599999999999994</c:v>
                </c:pt>
                <c:pt idx="23" formatCode="\B\ \ \ #,##0.0;\B\ \ \ \-#,##0.0">
                  <c:v>78</c:v>
                </c:pt>
                <c:pt idx="24">
                  <c:v>78</c:v>
                </c:pt>
                <c:pt idx="25">
                  <c:v>78</c:v>
                </c:pt>
                <c:pt idx="26">
                  <c:v>78</c:v>
                </c:pt>
                <c:pt idx="27">
                  <c:v>78.3</c:v>
                </c:pt>
                <c:pt idx="28">
                  <c:v>78.599999999999994</c:v>
                </c:pt>
                <c:pt idx="29">
                  <c:v>78.3</c:v>
                </c:pt>
                <c:pt idx="30">
                  <c:v>77.7</c:v>
                </c:pt>
                <c:pt idx="31">
                  <c:v>77.5</c:v>
                </c:pt>
                <c:pt idx="32">
                  <c:v>77.3</c:v>
                </c:pt>
              </c:numCache>
            </c:numRef>
          </c:val>
          <c:smooth val="0"/>
          <c:extLst>
            <c:ext xmlns:c16="http://schemas.microsoft.com/office/drawing/2014/chart" uri="{C3380CC4-5D6E-409C-BE32-E72D297353CC}">
              <c16:uniqueId val="{0000000B-EA19-4081-84F2-C66569F4851C}"/>
            </c:ext>
          </c:extLst>
        </c:ser>
        <c:ser>
          <c:idx val="18"/>
          <c:order val="18"/>
          <c:tx>
            <c:strRef>
              <c:f>Sheet1!$A$20</c:f>
              <c:strCache>
                <c:ptCount val="1"/>
                <c:pt idx="0">
                  <c:v>UK (81.0)</c:v>
                </c:pt>
              </c:strCache>
            </c:strRef>
          </c:tx>
          <c:spPr>
            <a:ln w="28575" cap="rnd">
              <a:solidFill>
                <a:schemeClr val="accent1">
                  <a:lumMod val="8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Sheet1!$B$20:$AJ$20</c:f>
              <c:numCache>
                <c:formatCode>\E\ \ \ #,##0.0;\E\ \ \ \-#,##0.0</c:formatCode>
                <c:ptCount val="35"/>
                <c:pt idx="0">
                  <c:v>75.7</c:v>
                </c:pt>
                <c:pt idx="1">
                  <c:v>75.900000000000006</c:v>
                </c:pt>
                <c:pt idx="2">
                  <c:v>76.2</c:v>
                </c:pt>
                <c:pt idx="3">
                  <c:v>76.099999999999994</c:v>
                </c:pt>
                <c:pt idx="4">
                  <c:v>76.7</c:v>
                </c:pt>
                <c:pt idx="5">
                  <c:v>76.599999999999994</c:v>
                </c:pt>
                <c:pt idx="6">
                  <c:v>76.8</c:v>
                </c:pt>
                <c:pt idx="7">
                  <c:v>77</c:v>
                </c:pt>
                <c:pt idx="8">
                  <c:v>77.2</c:v>
                </c:pt>
                <c:pt idx="9">
                  <c:v>77.400000000000006</c:v>
                </c:pt>
                <c:pt idx="10">
                  <c:v>77.8</c:v>
                </c:pt>
                <c:pt idx="11">
                  <c:v>78</c:v>
                </c:pt>
                <c:pt idx="12">
                  <c:v>78.2</c:v>
                </c:pt>
                <c:pt idx="13">
                  <c:v>78.3</c:v>
                </c:pt>
                <c:pt idx="14">
                  <c:v>78.8</c:v>
                </c:pt>
                <c:pt idx="15">
                  <c:v>79</c:v>
                </c:pt>
                <c:pt idx="16">
                  <c:v>79.3</c:v>
                </c:pt>
                <c:pt idx="17">
                  <c:v>79.5</c:v>
                </c:pt>
                <c:pt idx="18">
                  <c:v>79.599999999999994</c:v>
                </c:pt>
                <c:pt idx="19">
                  <c:v>80.099999999999994</c:v>
                </c:pt>
                <c:pt idx="20">
                  <c:v>80.400000000000006</c:v>
                </c:pt>
                <c:pt idx="21">
                  <c:v>80.7</c:v>
                </c:pt>
                <c:pt idx="22">
                  <c:v>80.8</c:v>
                </c:pt>
                <c:pt idx="23">
                  <c:v>80.900000000000006</c:v>
                </c:pt>
                <c:pt idx="24">
                  <c:v>81.099999999999994</c:v>
                </c:pt>
                <c:pt idx="25">
                  <c:v>80.900000000000006</c:v>
                </c:pt>
                <c:pt idx="26">
                  <c:v>81</c:v>
                </c:pt>
                <c:pt idx="27">
                  <c:v>81.099999999999994</c:v>
                </c:pt>
                <c:pt idx="28">
                  <c:v>81</c:v>
                </c:pt>
                <c:pt idx="29">
                  <c:v>81.400000000000006</c:v>
                </c:pt>
                <c:pt idx="30">
                  <c:v>80.3</c:v>
                </c:pt>
                <c:pt idx="31">
                  <c:v>80.5</c:v>
                </c:pt>
                <c:pt idx="32">
                  <c:v>80.900000000000006</c:v>
                </c:pt>
                <c:pt idx="33">
                  <c:v>81</c:v>
                </c:pt>
              </c:numCache>
            </c:numRef>
          </c:val>
          <c:smooth val="0"/>
          <c:extLst>
            <c:ext xmlns:c16="http://schemas.microsoft.com/office/drawing/2014/chart" uri="{C3380CC4-5D6E-409C-BE32-E72D297353CC}">
              <c16:uniqueId val="{0000000C-EA19-4081-84F2-C66569F4851C}"/>
            </c:ext>
          </c:extLst>
        </c:ser>
        <c:ser>
          <c:idx val="19"/>
          <c:order val="19"/>
          <c:tx>
            <c:strRef>
              <c:f>Sheet1!$A$21</c:f>
              <c:strCache>
                <c:ptCount val="1"/>
                <c:pt idx="0">
                  <c:v>US (79.0)</c:v>
                </c:pt>
              </c:strCache>
            </c:strRef>
          </c:tx>
          <c:spPr>
            <a:ln w="19050" cap="rnd">
              <a:solidFill>
                <a:schemeClr val="accent2">
                  <a:lumMod val="80000"/>
                </a:schemeClr>
              </a:solidFill>
              <a:round/>
            </a:ln>
            <a:effectLst/>
          </c:spPr>
          <c:marker>
            <c:symbol val="none"/>
          </c:marker>
          <c:dLbls>
            <c:dLbl>
              <c:idx val="34"/>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242-4915-964E-CAE115A1F11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Sheet1!$B$21:$AJ$21</c:f>
              <c:numCache>
                <c:formatCode>#,##0.0</c:formatCode>
                <c:ptCount val="35"/>
                <c:pt idx="0">
                  <c:v>75.400000000000006</c:v>
                </c:pt>
                <c:pt idx="1">
                  <c:v>75.5</c:v>
                </c:pt>
                <c:pt idx="2">
                  <c:v>75.8</c:v>
                </c:pt>
                <c:pt idx="3">
                  <c:v>75.5</c:v>
                </c:pt>
                <c:pt idx="4">
                  <c:v>75.7</c:v>
                </c:pt>
                <c:pt idx="5">
                  <c:v>75.8</c:v>
                </c:pt>
                <c:pt idx="6">
                  <c:v>76.099999999999994</c:v>
                </c:pt>
                <c:pt idx="7">
                  <c:v>76.5</c:v>
                </c:pt>
                <c:pt idx="8">
                  <c:v>76.7</c:v>
                </c:pt>
                <c:pt idx="9">
                  <c:v>76.7</c:v>
                </c:pt>
                <c:pt idx="10">
                  <c:v>76.8</c:v>
                </c:pt>
                <c:pt idx="11">
                  <c:v>77</c:v>
                </c:pt>
                <c:pt idx="12">
                  <c:v>77</c:v>
                </c:pt>
                <c:pt idx="13">
                  <c:v>77.2</c:v>
                </c:pt>
                <c:pt idx="14">
                  <c:v>77.599999999999994</c:v>
                </c:pt>
                <c:pt idx="15">
                  <c:v>77.599999999999994</c:v>
                </c:pt>
                <c:pt idx="16">
                  <c:v>77.8</c:v>
                </c:pt>
                <c:pt idx="17">
                  <c:v>78.099999999999994</c:v>
                </c:pt>
                <c:pt idx="18">
                  <c:v>78.2</c:v>
                </c:pt>
                <c:pt idx="19">
                  <c:v>78.5</c:v>
                </c:pt>
                <c:pt idx="20">
                  <c:v>78.7</c:v>
                </c:pt>
                <c:pt idx="21">
                  <c:v>78.7</c:v>
                </c:pt>
                <c:pt idx="22">
                  <c:v>78.8</c:v>
                </c:pt>
                <c:pt idx="23">
                  <c:v>78.8</c:v>
                </c:pt>
                <c:pt idx="24">
                  <c:v>78.900000000000006</c:v>
                </c:pt>
                <c:pt idx="25">
                  <c:v>78.7</c:v>
                </c:pt>
                <c:pt idx="26">
                  <c:v>78.7</c:v>
                </c:pt>
                <c:pt idx="27">
                  <c:v>78.599999999999994</c:v>
                </c:pt>
                <c:pt idx="28">
                  <c:v>78.7</c:v>
                </c:pt>
                <c:pt idx="29">
                  <c:v>78.8</c:v>
                </c:pt>
                <c:pt idx="30">
                  <c:v>77</c:v>
                </c:pt>
                <c:pt idx="31">
                  <c:v>76.400000000000006</c:v>
                </c:pt>
                <c:pt idx="32">
                  <c:v>77.5</c:v>
                </c:pt>
                <c:pt idx="33">
                  <c:v>78.400000000000006</c:v>
                </c:pt>
                <c:pt idx="34" formatCode="General">
                  <c:v>79</c:v>
                </c:pt>
              </c:numCache>
            </c:numRef>
          </c:val>
          <c:smooth val="0"/>
          <c:extLst>
            <c:ext xmlns:c16="http://schemas.microsoft.com/office/drawing/2014/chart" uri="{C3380CC4-5D6E-409C-BE32-E72D297353CC}">
              <c16:uniqueId val="{0000000D-EA19-4081-84F2-C66569F4851C}"/>
            </c:ext>
          </c:extLst>
        </c:ser>
        <c:ser>
          <c:idx val="20"/>
          <c:order val="20"/>
          <c:tx>
            <c:strRef>
              <c:f>Sheet1!$A$22</c:f>
              <c:strCache>
                <c:ptCount val="1"/>
                <c:pt idx="0">
                  <c:v>OECD average (81.2)**</c:v>
                </c:pt>
              </c:strCache>
            </c:strRef>
          </c:tx>
          <c:spPr>
            <a:ln w="19050" cap="rnd">
              <a:solidFill>
                <a:srgbClr val="32525F"/>
              </a:solidFill>
              <a:round/>
            </a:ln>
            <a:effectLst/>
          </c:spPr>
          <c:marker>
            <c:symbol val="none"/>
          </c:marker>
          <c:dLbls>
            <c:dLbl>
              <c:idx val="32"/>
              <c:layout>
                <c:manualLayout>
                  <c:x val="8.4656084656084662E-3"/>
                  <c:y val="8.8495575221238659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0244797178130512"/>
                      <c:h val="7.4321650059229319E-2"/>
                    </c:manualLayout>
                  </c15:layout>
                </c:ext>
                <c:ext xmlns:c16="http://schemas.microsoft.com/office/drawing/2014/chart" uri="{C3380CC4-5D6E-409C-BE32-E72D297353CC}">
                  <c16:uniqueId val="{00000002-7AD5-4C2E-9E5F-D3AA8BC639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Sheet1!$B$22:$AJ$22</c:f>
              <c:numCache>
                <c:formatCode>#,##0.0</c:formatCode>
                <c:ptCount val="35"/>
                <c:pt idx="0">
                  <c:v>74.543243243243225</c:v>
                </c:pt>
                <c:pt idx="1">
                  <c:v>74.694594594594591</c:v>
                </c:pt>
                <c:pt idx="2">
                  <c:v>74.910810810810787</c:v>
                </c:pt>
                <c:pt idx="3">
                  <c:v>74.994594594594574</c:v>
                </c:pt>
                <c:pt idx="4">
                  <c:v>75.318918918918911</c:v>
                </c:pt>
                <c:pt idx="5">
                  <c:v>75.421621621621625</c:v>
                </c:pt>
                <c:pt idx="6">
                  <c:v>75.837837837837824</c:v>
                </c:pt>
                <c:pt idx="7">
                  <c:v>76.13513513513513</c:v>
                </c:pt>
                <c:pt idx="8">
                  <c:v>76.340540540540545</c:v>
                </c:pt>
                <c:pt idx="9">
                  <c:v>76.56486486486483</c:v>
                </c:pt>
                <c:pt idx="10">
                  <c:v>76.921621621621654</c:v>
                </c:pt>
                <c:pt idx="11">
                  <c:v>77.224324324324314</c:v>
                </c:pt>
                <c:pt idx="12">
                  <c:v>77.21052631578948</c:v>
                </c:pt>
                <c:pt idx="13">
                  <c:v>77.373684210526307</c:v>
                </c:pt>
                <c:pt idx="14">
                  <c:v>77.844736842105249</c:v>
                </c:pt>
                <c:pt idx="15">
                  <c:v>77.973684210526301</c:v>
                </c:pt>
                <c:pt idx="16">
                  <c:v>78.313157894736875</c:v>
                </c:pt>
                <c:pt idx="17">
                  <c:v>78.473684210526315</c:v>
                </c:pt>
                <c:pt idx="18">
                  <c:v>78.807894736842115</c:v>
                </c:pt>
                <c:pt idx="19">
                  <c:v>79.071052631578951</c:v>
                </c:pt>
                <c:pt idx="20">
                  <c:v>79.294736842105252</c:v>
                </c:pt>
                <c:pt idx="21">
                  <c:v>79.599999999999994</c:v>
                </c:pt>
                <c:pt idx="22">
                  <c:v>79.718421052631612</c:v>
                </c:pt>
                <c:pt idx="23">
                  <c:v>80.034210526315789</c:v>
                </c:pt>
                <c:pt idx="24">
                  <c:v>80.342105263157919</c:v>
                </c:pt>
                <c:pt idx="25">
                  <c:v>80.271052631578939</c:v>
                </c:pt>
                <c:pt idx="26">
                  <c:v>80.494736842105269</c:v>
                </c:pt>
                <c:pt idx="27">
                  <c:v>80.586842105263145</c:v>
                </c:pt>
                <c:pt idx="28">
                  <c:v>80.713157894736838</c:v>
                </c:pt>
                <c:pt idx="29">
                  <c:v>80.986842105263165</c:v>
                </c:pt>
                <c:pt idx="30">
                  <c:v>80.313157894736861</c:v>
                </c:pt>
                <c:pt idx="31">
                  <c:v>80.09210526315789</c:v>
                </c:pt>
                <c:pt idx="32">
                  <c:v>80.55</c:v>
                </c:pt>
                <c:pt idx="33">
                  <c:v>81.2</c:v>
                </c:pt>
              </c:numCache>
            </c:numRef>
          </c:val>
          <c:smooth val="0"/>
          <c:extLst>
            <c:ext xmlns:c16="http://schemas.microsoft.com/office/drawing/2014/chart" uri="{C3380CC4-5D6E-409C-BE32-E72D297353CC}">
              <c16:uniqueId val="{00000000-7AD5-4C2E-9E5F-D3AA8BC639A4}"/>
            </c:ext>
          </c:extLst>
        </c:ser>
        <c:dLbls>
          <c:showLegendKey val="0"/>
          <c:showVal val="0"/>
          <c:showCatName val="0"/>
          <c:showSerName val="0"/>
          <c:showPercent val="0"/>
          <c:showBubbleSize val="0"/>
        </c:dLbls>
        <c:smooth val="0"/>
        <c:axId val="809494015"/>
        <c:axId val="809493183"/>
      </c:lineChart>
      <c:catAx>
        <c:axId val="809494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493183"/>
        <c:crosses val="autoZero"/>
        <c:auto val="1"/>
        <c:lblAlgn val="ctr"/>
        <c:lblOffset val="100"/>
        <c:tickLblSkip val="2"/>
        <c:noMultiLvlLbl val="0"/>
      </c:catAx>
      <c:valAx>
        <c:axId val="809493183"/>
        <c:scaling>
          <c:orientation val="minMax"/>
          <c:max val="86"/>
          <c:min val="6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494015"/>
        <c:crosses val="autoZero"/>
        <c:crossBetween val="between"/>
        <c:majorUnit val="4"/>
      </c:valAx>
      <c:spPr>
        <a:noFill/>
        <a:ln>
          <a:noFill/>
        </a:ln>
        <a:effectLst/>
      </c:spPr>
    </c:plotArea>
    <c:legend>
      <c:legendPos val="r"/>
      <c:layout>
        <c:manualLayout>
          <c:xMode val="edge"/>
          <c:yMode val="edge"/>
          <c:x val="0.86670866141732283"/>
          <c:y val="1.0165609829744736E-2"/>
          <c:w val="0.11361590912247078"/>
          <c:h val="0.97062248856061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41611214488524E-2"/>
          <c:y val="0"/>
          <c:w val="0.7171164000795911"/>
          <c:h val="0.96267962177053079"/>
        </c:manualLayout>
      </c:layout>
      <c:barChart>
        <c:barDir val="bar"/>
        <c:grouping val="clustered"/>
        <c:varyColors val="0"/>
        <c:ser>
          <c:idx val="0"/>
          <c:order val="0"/>
          <c:tx>
            <c:strRef>
              <c:f>Sheet1!$B$1</c:f>
              <c:strCache>
                <c:ptCount val="1"/>
                <c:pt idx="0">
                  <c:v>Regular doctor spends enough time with patients during the consultation</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0786-4C3D-B2FF-6A68BFA2B734}"/>
              </c:ext>
            </c:extLst>
          </c:dPt>
          <c:dPt>
            <c:idx val="1"/>
            <c:invertIfNegative val="0"/>
            <c:bubble3D val="0"/>
            <c:extLst>
              <c:ext xmlns:c16="http://schemas.microsoft.com/office/drawing/2014/chart" uri="{C3380CC4-5D6E-409C-BE32-E72D297353CC}">
                <c16:uniqueId val="{00000001-0786-4C3D-B2FF-6A68BFA2B734}"/>
              </c:ext>
            </c:extLst>
          </c:dPt>
          <c:dPt>
            <c:idx val="2"/>
            <c:invertIfNegative val="0"/>
            <c:bubble3D val="0"/>
            <c:extLst>
              <c:ext xmlns:c16="http://schemas.microsoft.com/office/drawing/2014/chart" uri="{C3380CC4-5D6E-409C-BE32-E72D297353CC}">
                <c16:uniqueId val="{00000002-0786-4C3D-B2FF-6A68BFA2B734}"/>
              </c:ext>
            </c:extLst>
          </c:dPt>
          <c:dPt>
            <c:idx val="4"/>
            <c:invertIfNegative val="0"/>
            <c:bubble3D val="0"/>
            <c:extLst>
              <c:ext xmlns:c16="http://schemas.microsoft.com/office/drawing/2014/chart" uri="{C3380CC4-5D6E-409C-BE32-E72D297353CC}">
                <c16:uniqueId val="{00000003-0786-4C3D-B2FF-6A68BFA2B734}"/>
              </c:ext>
            </c:extLst>
          </c:dPt>
          <c:dPt>
            <c:idx val="5"/>
            <c:invertIfNegative val="0"/>
            <c:bubble3D val="0"/>
            <c:extLst>
              <c:ext xmlns:c16="http://schemas.microsoft.com/office/drawing/2014/chart" uri="{C3380CC4-5D6E-409C-BE32-E72D297353CC}">
                <c16:uniqueId val="{00000004-0786-4C3D-B2FF-6A68BFA2B734}"/>
              </c:ext>
            </c:extLst>
          </c:dPt>
          <c:dPt>
            <c:idx val="6"/>
            <c:invertIfNegative val="0"/>
            <c:bubble3D val="0"/>
            <c:extLst>
              <c:ext xmlns:c16="http://schemas.microsoft.com/office/drawing/2014/chart" uri="{C3380CC4-5D6E-409C-BE32-E72D297353CC}">
                <c16:uniqueId val="{00000005-0786-4C3D-B2FF-6A68BFA2B734}"/>
              </c:ext>
            </c:extLst>
          </c:dPt>
          <c:dPt>
            <c:idx val="7"/>
            <c:invertIfNegative val="0"/>
            <c:bubble3D val="0"/>
            <c:extLst>
              <c:ext xmlns:c16="http://schemas.microsoft.com/office/drawing/2014/chart" uri="{C3380CC4-5D6E-409C-BE32-E72D297353CC}">
                <c16:uniqueId val="{00000006-0786-4C3D-B2FF-6A68BFA2B734}"/>
              </c:ext>
            </c:extLst>
          </c:dPt>
          <c:dPt>
            <c:idx val="9"/>
            <c:invertIfNegative val="0"/>
            <c:bubble3D val="0"/>
            <c:extLst>
              <c:ext xmlns:c16="http://schemas.microsoft.com/office/drawing/2014/chart" uri="{C3380CC4-5D6E-409C-BE32-E72D297353CC}">
                <c16:uniqueId val="{00000007-0786-4C3D-B2FF-6A68BFA2B734}"/>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9-0786-4C3D-B2FF-6A68BFA2B734}"/>
              </c:ext>
            </c:extLst>
          </c:dPt>
          <c:dPt>
            <c:idx val="11"/>
            <c:invertIfNegative val="0"/>
            <c:bubble3D val="0"/>
            <c:extLst>
              <c:ext xmlns:c16="http://schemas.microsoft.com/office/drawing/2014/chart" uri="{C3380CC4-5D6E-409C-BE32-E72D297353CC}">
                <c16:uniqueId val="{0000000A-0786-4C3D-B2FF-6A68BFA2B734}"/>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C-0786-4C3D-B2FF-6A68BFA2B734}"/>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E-0786-4C3D-B2FF-6A68BFA2B734}"/>
              </c:ext>
            </c:extLst>
          </c:dPt>
          <c:dLbls>
            <c:delete val="1"/>
          </c:dLbls>
          <c:cat>
            <c:strRef>
              <c:f>Sheet1!$A$2:$A$14</c:f>
              <c:strCache>
                <c:ptCount val="13"/>
                <c:pt idx="0">
                  <c:v>AUS</c:v>
                </c:pt>
                <c:pt idx="1">
                  <c:v>CAN</c:v>
                </c:pt>
                <c:pt idx="2">
                  <c:v>ESP</c:v>
                </c:pt>
                <c:pt idx="3">
                  <c:v>FRA</c:v>
                </c:pt>
                <c:pt idx="4">
                  <c:v>GER</c:v>
                </c:pt>
                <c:pt idx="5">
                  <c:v>ISR</c:v>
                </c:pt>
                <c:pt idx="6">
                  <c:v>NETH</c:v>
                </c:pt>
                <c:pt idx="7">
                  <c:v>NOR</c:v>
                </c:pt>
                <c:pt idx="8">
                  <c:v>NZ</c:v>
                </c:pt>
                <c:pt idx="9">
                  <c:v>SWE</c:v>
                </c:pt>
                <c:pt idx="10">
                  <c:v>SWIZ</c:v>
                </c:pt>
                <c:pt idx="11">
                  <c:v>UK</c:v>
                </c:pt>
                <c:pt idx="12">
                  <c:v>US</c:v>
                </c:pt>
              </c:strCache>
            </c:strRef>
          </c:cat>
          <c:val>
            <c:numRef>
              <c:f>Sheet1!$B$2:$B$14</c:f>
              <c:numCache>
                <c:formatCode>#,##0.0</c:formatCode>
                <c:ptCount val="13"/>
                <c:pt idx="0">
                  <c:v>87.3</c:v>
                </c:pt>
                <c:pt idx="1">
                  <c:v>63.3</c:v>
                </c:pt>
                <c:pt idx="3">
                  <c:v>83.5</c:v>
                </c:pt>
                <c:pt idx="4">
                  <c:v>86.9</c:v>
                </c:pt>
                <c:pt idx="5">
                  <c:v>96.6</c:v>
                </c:pt>
                <c:pt idx="6">
                  <c:v>93.7</c:v>
                </c:pt>
                <c:pt idx="7">
                  <c:v>81.599999999999994</c:v>
                </c:pt>
                <c:pt idx="8">
                  <c:v>86.2</c:v>
                </c:pt>
                <c:pt idx="9">
                  <c:v>69</c:v>
                </c:pt>
                <c:pt idx="10">
                  <c:v>86.3</c:v>
                </c:pt>
                <c:pt idx="11">
                  <c:v>72.7</c:v>
                </c:pt>
                <c:pt idx="12">
                  <c:v>83.5</c:v>
                </c:pt>
              </c:numCache>
            </c:numRef>
          </c:val>
          <c:extLst>
            <c:ext xmlns:c16="http://schemas.microsoft.com/office/drawing/2014/chart" uri="{C3380CC4-5D6E-409C-BE32-E72D297353CC}">
              <c16:uniqueId val="{0000000F-0786-4C3D-B2FF-6A68BFA2B734}"/>
            </c:ext>
          </c:extLst>
        </c:ser>
        <c:ser>
          <c:idx val="1"/>
          <c:order val="1"/>
          <c:tx>
            <c:strRef>
              <c:f>Sheet1!$C$1</c:f>
              <c:strCache>
                <c:ptCount val="1"/>
                <c:pt idx="0">
                  <c:v>Regular doctor provides easy-to-understand explanations</c:v>
                </c:pt>
              </c:strCache>
            </c:strRef>
          </c:tx>
          <c:spPr>
            <a:solidFill>
              <a:schemeClr val="accent1"/>
            </a:solidFill>
            <a:ln>
              <a:noFill/>
            </a:ln>
            <a:effectLst/>
          </c:spPr>
          <c:invertIfNegative val="0"/>
          <c:dLbls>
            <c:delete val="1"/>
          </c:dLbls>
          <c:cat>
            <c:strRef>
              <c:f>Sheet1!$A$2:$A$14</c:f>
              <c:strCache>
                <c:ptCount val="13"/>
                <c:pt idx="0">
                  <c:v>AUS</c:v>
                </c:pt>
                <c:pt idx="1">
                  <c:v>CAN</c:v>
                </c:pt>
                <c:pt idx="2">
                  <c:v>ESP</c:v>
                </c:pt>
                <c:pt idx="3">
                  <c:v>FRA</c:v>
                </c:pt>
                <c:pt idx="4">
                  <c:v>GER</c:v>
                </c:pt>
                <c:pt idx="5">
                  <c:v>ISR</c:v>
                </c:pt>
                <c:pt idx="6">
                  <c:v>NETH</c:v>
                </c:pt>
                <c:pt idx="7">
                  <c:v>NOR</c:v>
                </c:pt>
                <c:pt idx="8">
                  <c:v>NZ</c:v>
                </c:pt>
                <c:pt idx="9">
                  <c:v>SWE</c:v>
                </c:pt>
                <c:pt idx="10">
                  <c:v>SWIZ</c:v>
                </c:pt>
                <c:pt idx="11">
                  <c:v>UK</c:v>
                </c:pt>
                <c:pt idx="12">
                  <c:v>US</c:v>
                </c:pt>
              </c:strCache>
            </c:strRef>
          </c:cat>
          <c:val>
            <c:numRef>
              <c:f>Sheet1!$C$2:$C$14</c:f>
              <c:numCache>
                <c:formatCode>#,##0.0</c:formatCode>
                <c:ptCount val="13"/>
                <c:pt idx="0">
                  <c:v>93.1</c:v>
                </c:pt>
                <c:pt idx="1">
                  <c:v>73.2</c:v>
                </c:pt>
                <c:pt idx="2">
                  <c:v>94.2</c:v>
                </c:pt>
                <c:pt idx="3">
                  <c:v>91.1</c:v>
                </c:pt>
                <c:pt idx="4">
                  <c:v>93.7</c:v>
                </c:pt>
                <c:pt idx="5">
                  <c:v>96.2</c:v>
                </c:pt>
                <c:pt idx="6">
                  <c:v>95.6</c:v>
                </c:pt>
                <c:pt idx="7">
                  <c:v>90.1</c:v>
                </c:pt>
                <c:pt idx="8">
                  <c:v>92.8</c:v>
                </c:pt>
                <c:pt idx="9">
                  <c:v>81.900000000000006</c:v>
                </c:pt>
                <c:pt idx="10">
                  <c:v>92</c:v>
                </c:pt>
                <c:pt idx="11">
                  <c:v>86.7</c:v>
                </c:pt>
                <c:pt idx="12">
                  <c:v>92.1</c:v>
                </c:pt>
              </c:numCache>
            </c:numRef>
          </c:val>
          <c:extLst>
            <c:ext xmlns:c16="http://schemas.microsoft.com/office/drawing/2014/chart" uri="{C3380CC4-5D6E-409C-BE32-E72D297353CC}">
              <c16:uniqueId val="{00000010-0786-4C3D-B2FF-6A68BFA2B734}"/>
            </c:ext>
          </c:extLst>
        </c:ser>
        <c:ser>
          <c:idx val="2"/>
          <c:order val="2"/>
          <c:tx>
            <c:strRef>
              <c:f>Sheet1!$D$1</c:f>
              <c:strCache>
                <c:ptCount val="1"/>
                <c:pt idx="0">
                  <c:v>Regular doctor involves patients in decisions about care or treatment</c:v>
                </c:pt>
              </c:strCache>
            </c:strRef>
          </c:tx>
          <c:spPr>
            <a:solidFill>
              <a:schemeClr val="bg2"/>
            </a:solidFill>
            <a:ln>
              <a:noFill/>
            </a:ln>
            <a:effectLst/>
          </c:spPr>
          <c:invertIfNegative val="0"/>
          <c:dLbls>
            <c:delete val="1"/>
          </c:dLbls>
          <c:cat>
            <c:strRef>
              <c:f>Sheet1!$A$2:$A$14</c:f>
              <c:strCache>
                <c:ptCount val="13"/>
                <c:pt idx="0">
                  <c:v>AUS</c:v>
                </c:pt>
                <c:pt idx="1">
                  <c:v>CAN</c:v>
                </c:pt>
                <c:pt idx="2">
                  <c:v>ESP</c:v>
                </c:pt>
                <c:pt idx="3">
                  <c:v>FRA</c:v>
                </c:pt>
                <c:pt idx="4">
                  <c:v>GER</c:v>
                </c:pt>
                <c:pt idx="5">
                  <c:v>ISR</c:v>
                </c:pt>
                <c:pt idx="6">
                  <c:v>NETH</c:v>
                </c:pt>
                <c:pt idx="7">
                  <c:v>NOR</c:v>
                </c:pt>
                <c:pt idx="8">
                  <c:v>NZ</c:v>
                </c:pt>
                <c:pt idx="9">
                  <c:v>SWE</c:v>
                </c:pt>
                <c:pt idx="10">
                  <c:v>SWIZ</c:v>
                </c:pt>
                <c:pt idx="11">
                  <c:v>UK</c:v>
                </c:pt>
                <c:pt idx="12">
                  <c:v>US</c:v>
                </c:pt>
              </c:strCache>
            </c:strRef>
          </c:cat>
          <c:val>
            <c:numRef>
              <c:f>Sheet1!$D$2:$D$14</c:f>
              <c:numCache>
                <c:formatCode>#,##0.0</c:formatCode>
                <c:ptCount val="13"/>
                <c:pt idx="0">
                  <c:v>91.2</c:v>
                </c:pt>
                <c:pt idx="1">
                  <c:v>65.900000000000006</c:v>
                </c:pt>
                <c:pt idx="2">
                  <c:v>80.099999999999994</c:v>
                </c:pt>
                <c:pt idx="3">
                  <c:v>74.099999999999994</c:v>
                </c:pt>
                <c:pt idx="4">
                  <c:v>88.6</c:v>
                </c:pt>
                <c:pt idx="5">
                  <c:v>91.2</c:v>
                </c:pt>
                <c:pt idx="6">
                  <c:v>91.9</c:v>
                </c:pt>
                <c:pt idx="7">
                  <c:v>86.7</c:v>
                </c:pt>
                <c:pt idx="8">
                  <c:v>89.6</c:v>
                </c:pt>
                <c:pt idx="9">
                  <c:v>68.5</c:v>
                </c:pt>
                <c:pt idx="10">
                  <c:v>84.3</c:v>
                </c:pt>
                <c:pt idx="11">
                  <c:v>80.599999999999994</c:v>
                </c:pt>
                <c:pt idx="12">
                  <c:v>89.1</c:v>
                </c:pt>
              </c:numCache>
            </c:numRef>
          </c:val>
          <c:extLst>
            <c:ext xmlns:c16="http://schemas.microsoft.com/office/drawing/2014/chart" uri="{C3380CC4-5D6E-409C-BE32-E72D297353CC}">
              <c16:uniqueId val="{00000011-0786-4C3D-B2FF-6A68BFA2B734}"/>
            </c:ext>
          </c:extLst>
        </c:ser>
        <c:dLbls>
          <c:dLblPos val="ctr"/>
          <c:showLegendKey val="0"/>
          <c:showVal val="1"/>
          <c:showCatName val="0"/>
          <c:showSerName val="0"/>
          <c:showPercent val="0"/>
          <c:showBubbleSize val="0"/>
        </c:dLbls>
        <c:gapWidth val="91"/>
        <c:axId val="1666536176"/>
        <c:axId val="1666457536"/>
      </c:barChart>
      <c:catAx>
        <c:axId val="1666536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66457536"/>
        <c:crosses val="autoZero"/>
        <c:auto val="1"/>
        <c:lblAlgn val="ctr"/>
        <c:lblOffset val="100"/>
        <c:noMultiLvlLbl val="0"/>
      </c:catAx>
      <c:valAx>
        <c:axId val="166645753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66536176"/>
        <c:crosses val="autoZero"/>
        <c:crossBetween val="between"/>
      </c:valAx>
      <c:spPr>
        <a:noFill/>
        <a:ln w="25400">
          <a:noFill/>
        </a:ln>
        <a:effectLst/>
      </c:spPr>
    </c:plotArea>
    <c:legend>
      <c:legendPos val="t"/>
      <c:layout>
        <c:manualLayout>
          <c:xMode val="edge"/>
          <c:yMode val="edge"/>
          <c:x val="0.78559491007609261"/>
          <c:y val="0.24285449902754108"/>
          <c:w val="0.1929543598438351"/>
          <c:h val="0.400685319560332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923742135657342"/>
          <c:w val="0.99576719576719575"/>
          <c:h val="0.80705931728448377"/>
        </c:manualLayout>
      </c:layout>
      <c:barChart>
        <c:barDir val="col"/>
        <c:grouping val="clustered"/>
        <c:varyColors val="0"/>
        <c:ser>
          <c:idx val="0"/>
          <c:order val="0"/>
          <c:tx>
            <c:strRef>
              <c:f>Sheet1!$B$1</c:f>
              <c:strCache>
                <c:ptCount val="1"/>
                <c:pt idx="0">
                  <c:v>Potential years of life lost</c:v>
                </c:pt>
              </c:strCache>
            </c:strRef>
          </c:tx>
          <c:spPr>
            <a:solidFill>
              <a:srgbClr val="142B41"/>
            </a:solidFill>
            <a:ln>
              <a:noFill/>
            </a:ln>
            <a:effectLst/>
          </c:spPr>
          <c:invertIfNegative val="0"/>
          <c:dPt>
            <c:idx val="0"/>
            <c:invertIfNegative val="0"/>
            <c:bubble3D val="0"/>
            <c:extLst>
              <c:ext xmlns:c16="http://schemas.microsoft.com/office/drawing/2014/chart" uri="{C3380CC4-5D6E-409C-BE32-E72D297353CC}">
                <c16:uniqueId val="{00000000-399F-7A45-9747-5E3DF368CB75}"/>
              </c:ext>
            </c:extLst>
          </c:dPt>
          <c:dPt>
            <c:idx val="1"/>
            <c:invertIfNegative val="0"/>
            <c:bubble3D val="0"/>
            <c:extLst>
              <c:ext xmlns:c16="http://schemas.microsoft.com/office/drawing/2014/chart" uri="{C3380CC4-5D6E-409C-BE32-E72D297353CC}">
                <c16:uniqueId val="{00000001-399F-7A45-9747-5E3DF368CB75}"/>
              </c:ext>
            </c:extLst>
          </c:dPt>
          <c:dPt>
            <c:idx val="2"/>
            <c:invertIfNegative val="0"/>
            <c:bubble3D val="0"/>
            <c:extLst>
              <c:ext xmlns:c16="http://schemas.microsoft.com/office/drawing/2014/chart" uri="{C3380CC4-5D6E-409C-BE32-E72D297353CC}">
                <c16:uniqueId val="{00000002-399F-7A45-9747-5E3DF368CB75}"/>
              </c:ext>
            </c:extLst>
          </c:dPt>
          <c:dPt>
            <c:idx val="4"/>
            <c:invertIfNegative val="0"/>
            <c:bubble3D val="0"/>
            <c:extLst>
              <c:ext xmlns:c16="http://schemas.microsoft.com/office/drawing/2014/chart" uri="{C3380CC4-5D6E-409C-BE32-E72D297353CC}">
                <c16:uniqueId val="{00000003-399F-7A45-9747-5E3DF368CB75}"/>
              </c:ext>
            </c:extLst>
          </c:dPt>
          <c:dPt>
            <c:idx val="5"/>
            <c:invertIfNegative val="0"/>
            <c:bubble3D val="0"/>
            <c:extLst>
              <c:ext xmlns:c16="http://schemas.microsoft.com/office/drawing/2014/chart" uri="{C3380CC4-5D6E-409C-BE32-E72D297353CC}">
                <c16:uniqueId val="{00000004-399F-7A45-9747-5E3DF368CB75}"/>
              </c:ext>
            </c:extLst>
          </c:dPt>
          <c:dPt>
            <c:idx val="6"/>
            <c:invertIfNegative val="0"/>
            <c:bubble3D val="0"/>
            <c:extLst>
              <c:ext xmlns:c16="http://schemas.microsoft.com/office/drawing/2014/chart" uri="{C3380CC4-5D6E-409C-BE32-E72D297353CC}">
                <c16:uniqueId val="{00000005-399F-7A45-9747-5E3DF368CB75}"/>
              </c:ext>
            </c:extLst>
          </c:dPt>
          <c:dPt>
            <c:idx val="7"/>
            <c:invertIfNegative val="0"/>
            <c:bubble3D val="0"/>
            <c:extLst>
              <c:ext xmlns:c16="http://schemas.microsoft.com/office/drawing/2014/chart" uri="{C3380CC4-5D6E-409C-BE32-E72D297353CC}">
                <c16:uniqueId val="{00000006-399F-7A45-9747-5E3DF368CB75}"/>
              </c:ext>
            </c:extLst>
          </c:dPt>
          <c:dPt>
            <c:idx val="9"/>
            <c:invertIfNegative val="0"/>
            <c:bubble3D val="0"/>
            <c:extLst>
              <c:ext xmlns:c16="http://schemas.microsoft.com/office/drawing/2014/chart" uri="{C3380CC4-5D6E-409C-BE32-E72D297353CC}">
                <c16:uniqueId val="{00000007-399F-7A45-9747-5E3DF368CB75}"/>
              </c:ext>
            </c:extLst>
          </c:dPt>
          <c:dPt>
            <c:idx val="10"/>
            <c:invertIfNegative val="0"/>
            <c:bubble3D val="0"/>
            <c:spPr>
              <a:solidFill>
                <a:srgbClr val="142B41"/>
              </a:solidFill>
              <a:ln>
                <a:noFill/>
              </a:ln>
              <a:effectLst/>
            </c:spPr>
            <c:extLst>
              <c:ext xmlns:c16="http://schemas.microsoft.com/office/drawing/2014/chart" uri="{C3380CC4-5D6E-409C-BE32-E72D297353CC}">
                <c16:uniqueId val="{00000009-399F-7A45-9747-5E3DF368CB75}"/>
              </c:ext>
            </c:extLst>
          </c:dPt>
          <c:dPt>
            <c:idx val="11"/>
            <c:invertIfNegative val="0"/>
            <c:bubble3D val="0"/>
            <c:extLst>
              <c:ext xmlns:c16="http://schemas.microsoft.com/office/drawing/2014/chart" uri="{C3380CC4-5D6E-409C-BE32-E72D297353CC}">
                <c16:uniqueId val="{0000000A-399F-7A45-9747-5E3DF368CB75}"/>
              </c:ext>
            </c:extLst>
          </c:dPt>
          <c:dPt>
            <c:idx val="12"/>
            <c:invertIfNegative val="0"/>
            <c:bubble3D val="0"/>
            <c:spPr>
              <a:solidFill>
                <a:srgbClr val="142B41"/>
              </a:solidFill>
              <a:ln>
                <a:noFill/>
              </a:ln>
              <a:effectLst/>
            </c:spPr>
            <c:extLst>
              <c:ext xmlns:c16="http://schemas.microsoft.com/office/drawing/2014/chart" uri="{C3380CC4-5D6E-409C-BE32-E72D297353CC}">
                <c16:uniqueId val="{0000000C-399F-7A45-9747-5E3DF368CB75}"/>
              </c:ext>
            </c:extLst>
          </c:dPt>
          <c:dPt>
            <c:idx val="13"/>
            <c:invertIfNegative val="0"/>
            <c:bubble3D val="0"/>
            <c:spPr>
              <a:solidFill>
                <a:schemeClr val="tx2"/>
              </a:solidFill>
              <a:ln>
                <a:noFill/>
              </a:ln>
              <a:effectLst/>
            </c:spPr>
            <c:extLst>
              <c:ext xmlns:c16="http://schemas.microsoft.com/office/drawing/2014/chart" uri="{C3380CC4-5D6E-409C-BE32-E72D297353CC}">
                <c16:uniqueId val="{00000001-E194-4CFE-8D5E-929CA1FA5592}"/>
              </c:ext>
            </c:extLst>
          </c:dPt>
          <c:dPt>
            <c:idx val="16"/>
            <c:invertIfNegative val="0"/>
            <c:bubble3D val="0"/>
            <c:spPr>
              <a:solidFill>
                <a:schemeClr val="bg2"/>
              </a:solidFill>
              <a:ln>
                <a:noFill/>
              </a:ln>
              <a:effectLst/>
            </c:spPr>
            <c:extLst>
              <c:ext xmlns:c16="http://schemas.microsoft.com/office/drawing/2014/chart" uri="{C3380CC4-5D6E-409C-BE32-E72D297353CC}">
                <c16:uniqueId val="{00000000-5EB1-4E25-A4B5-07FC4F541AA5}"/>
              </c:ext>
            </c:extLst>
          </c:dPt>
          <c:dLbls>
            <c:dLbl>
              <c:idx val="0"/>
              <c:layout>
                <c:manualLayout>
                  <c:x val="-1.0248791531715692E-2"/>
                  <c:y val="0.15154326877118679"/>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fld id="{DB28F8AB-565E-4BB2-AF30-3C6512E10036}" type="VALUE">
                      <a:rPr lang="en-US" sz="1000" b="1">
                        <a:solidFill>
                          <a:schemeClr val="bg1"/>
                        </a:solidFill>
                      </a:rPr>
                      <a:pPr>
                        <a:defRPr sz="1000" b="1">
                          <a:solidFill>
                            <a:schemeClr val="bg1"/>
                          </a:solidFill>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5248726425660255E-2"/>
                      <c:h val="6.3428972417697793E-2"/>
                    </c:manualLayout>
                  </c15:layout>
                  <c15:dlblFieldTable/>
                  <c15:showDataLabelsRange val="0"/>
                </c:ext>
                <c:ext xmlns:c16="http://schemas.microsoft.com/office/drawing/2014/chart" uri="{C3380CC4-5D6E-409C-BE32-E72D297353CC}">
                  <c16:uniqueId val="{00000000-399F-7A45-9747-5E3DF368CB7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SWIZ</c:v>
                </c:pt>
                <c:pt idx="1">
                  <c:v>SWE</c:v>
                </c:pt>
                <c:pt idx="2">
                  <c:v>JPN</c:v>
                </c:pt>
                <c:pt idx="3">
                  <c:v>ESP</c:v>
                </c:pt>
                <c:pt idx="4">
                  <c:v>ISR</c:v>
                </c:pt>
                <c:pt idx="5">
                  <c:v>ITA</c:v>
                </c:pt>
                <c:pt idx="6">
                  <c:v>KOR</c:v>
                </c:pt>
                <c:pt idx="7">
                  <c:v>AUS</c:v>
                </c:pt>
                <c:pt idx="8">
                  <c:v>NETH</c:v>
                </c:pt>
                <c:pt idx="9">
                  <c:v>DNK</c:v>
                </c:pt>
                <c:pt idx="10">
                  <c:v>GER</c:v>
                </c:pt>
                <c:pt idx="11">
                  <c:v>FRA</c:v>
                </c:pt>
                <c:pt idx="12">
                  <c:v>UK</c:v>
                </c:pt>
                <c:pt idx="13">
                  <c:v>CAN</c:v>
                </c:pt>
                <c:pt idx="14">
                  <c:v>CHL</c:v>
                </c:pt>
                <c:pt idx="15">
                  <c:v>TUR</c:v>
                </c:pt>
                <c:pt idx="16">
                  <c:v>US</c:v>
                </c:pt>
                <c:pt idx="17">
                  <c:v>MEX</c:v>
                </c:pt>
              </c:strCache>
            </c:strRef>
          </c:cat>
          <c:val>
            <c:numRef>
              <c:f>Sheet1!$B$2:$B$19</c:f>
              <c:numCache>
                <c:formatCode>#,##0.0</c:formatCode>
                <c:ptCount val="18"/>
                <c:pt idx="0">
                  <c:v>2723.4</c:v>
                </c:pt>
                <c:pt idx="1">
                  <c:v>2958</c:v>
                </c:pt>
                <c:pt idx="2">
                  <c:v>2967.9</c:v>
                </c:pt>
                <c:pt idx="3">
                  <c:v>3112.7</c:v>
                </c:pt>
                <c:pt idx="4">
                  <c:v>3173.6</c:v>
                </c:pt>
                <c:pt idx="5">
                  <c:v>3181</c:v>
                </c:pt>
                <c:pt idx="6">
                  <c:v>3262</c:v>
                </c:pt>
                <c:pt idx="7">
                  <c:v>3434.4</c:v>
                </c:pt>
                <c:pt idx="8">
                  <c:v>3456.1</c:v>
                </c:pt>
                <c:pt idx="9">
                  <c:v>3576.2</c:v>
                </c:pt>
                <c:pt idx="10">
                  <c:v>4040.6</c:v>
                </c:pt>
                <c:pt idx="11">
                  <c:v>4125.2</c:v>
                </c:pt>
                <c:pt idx="12">
                  <c:v>4628.8999999999996</c:v>
                </c:pt>
                <c:pt idx="13">
                  <c:v>4729.8</c:v>
                </c:pt>
                <c:pt idx="14">
                  <c:v>5298.8</c:v>
                </c:pt>
                <c:pt idx="15">
                  <c:v>6986.5</c:v>
                </c:pt>
                <c:pt idx="16">
                  <c:v>7384.3</c:v>
                </c:pt>
                <c:pt idx="17">
                  <c:v>9208.7000000000007</c:v>
                </c:pt>
              </c:numCache>
            </c:numRef>
          </c:val>
          <c:extLst>
            <c:ext xmlns:c16="http://schemas.microsoft.com/office/drawing/2014/chart" uri="{C3380CC4-5D6E-409C-BE32-E72D297353CC}">
              <c16:uniqueId val="{0000000D-399F-7A45-9747-5E3DF368CB75}"/>
            </c:ext>
          </c:extLst>
        </c:ser>
        <c:dLbls>
          <c:dLblPos val="ctr"/>
          <c:showLegendKey val="0"/>
          <c:showVal val="1"/>
          <c:showCatName val="0"/>
          <c:showSerName val="0"/>
          <c:showPercent val="0"/>
          <c:showBubbleSize val="0"/>
        </c:dLbls>
        <c:gapWidth val="14"/>
        <c:axId val="1666536176"/>
        <c:axId val="1666457536"/>
      </c:barChart>
      <c:lineChart>
        <c:grouping val="standard"/>
        <c:varyColors val="0"/>
        <c:ser>
          <c:idx val="1"/>
          <c:order val="1"/>
          <c:tx>
            <c:strRef>
              <c:f>Sheet1!$C$1</c:f>
              <c:strCache>
                <c:ptCount val="1"/>
                <c:pt idx="0">
                  <c:v>average</c:v>
                </c:pt>
              </c:strCache>
            </c:strRef>
          </c:tx>
          <c:spPr>
            <a:ln w="19050" cap="rnd">
              <a:solidFill>
                <a:schemeClr val="accent4"/>
              </a:solidFill>
              <a:round/>
            </a:ln>
            <a:effectLst/>
          </c:spPr>
          <c:marker>
            <c:symbol val="none"/>
          </c:marker>
          <c:cat>
            <c:strRef>
              <c:f>Sheet1!$A$2:$A$19</c:f>
              <c:strCache>
                <c:ptCount val="18"/>
                <c:pt idx="0">
                  <c:v>SWIZ</c:v>
                </c:pt>
                <c:pt idx="1">
                  <c:v>SWE</c:v>
                </c:pt>
                <c:pt idx="2">
                  <c:v>JPN</c:v>
                </c:pt>
                <c:pt idx="3">
                  <c:v>ESP</c:v>
                </c:pt>
                <c:pt idx="4">
                  <c:v>ISR</c:v>
                </c:pt>
                <c:pt idx="5">
                  <c:v>ITA</c:v>
                </c:pt>
                <c:pt idx="6">
                  <c:v>KOR</c:v>
                </c:pt>
                <c:pt idx="7">
                  <c:v>AUS</c:v>
                </c:pt>
                <c:pt idx="8">
                  <c:v>NETH</c:v>
                </c:pt>
                <c:pt idx="9">
                  <c:v>DNK</c:v>
                </c:pt>
                <c:pt idx="10">
                  <c:v>GER</c:v>
                </c:pt>
                <c:pt idx="11">
                  <c:v>FRA</c:v>
                </c:pt>
                <c:pt idx="12">
                  <c:v>UK</c:v>
                </c:pt>
                <c:pt idx="13">
                  <c:v>CAN</c:v>
                </c:pt>
                <c:pt idx="14">
                  <c:v>CHL</c:v>
                </c:pt>
                <c:pt idx="15">
                  <c:v>TUR</c:v>
                </c:pt>
                <c:pt idx="16">
                  <c:v>US</c:v>
                </c:pt>
                <c:pt idx="17">
                  <c:v>MEX</c:v>
                </c:pt>
              </c:strCache>
            </c:strRef>
          </c:cat>
          <c:val>
            <c:numRef>
              <c:f>Sheet1!$C$2:$C$19</c:f>
              <c:numCache>
                <c:formatCode>General</c:formatCode>
                <c:ptCount val="18"/>
                <c:pt idx="0">
                  <c:v>4761.55</c:v>
                </c:pt>
                <c:pt idx="1">
                  <c:v>4761.55</c:v>
                </c:pt>
                <c:pt idx="2">
                  <c:v>4761.55</c:v>
                </c:pt>
                <c:pt idx="3">
                  <c:v>4761.55</c:v>
                </c:pt>
                <c:pt idx="4">
                  <c:v>4761.55</c:v>
                </c:pt>
                <c:pt idx="5">
                  <c:v>4761.55</c:v>
                </c:pt>
                <c:pt idx="6">
                  <c:v>4761.55</c:v>
                </c:pt>
                <c:pt idx="7">
                  <c:v>4761.55</c:v>
                </c:pt>
                <c:pt idx="8">
                  <c:v>4761.55</c:v>
                </c:pt>
                <c:pt idx="9">
                  <c:v>4761.55</c:v>
                </c:pt>
                <c:pt idx="10">
                  <c:v>4761.55</c:v>
                </c:pt>
                <c:pt idx="11">
                  <c:v>4761.55</c:v>
                </c:pt>
                <c:pt idx="12">
                  <c:v>4761.55</c:v>
                </c:pt>
                <c:pt idx="13">
                  <c:v>4761.55</c:v>
                </c:pt>
                <c:pt idx="14">
                  <c:v>4761.55</c:v>
                </c:pt>
                <c:pt idx="15">
                  <c:v>4761.55</c:v>
                </c:pt>
                <c:pt idx="16">
                  <c:v>4761.55</c:v>
                </c:pt>
                <c:pt idx="17">
                  <c:v>4761.55</c:v>
                </c:pt>
              </c:numCache>
            </c:numRef>
          </c:val>
          <c:smooth val="0"/>
          <c:extLst>
            <c:ext xmlns:c16="http://schemas.microsoft.com/office/drawing/2014/chart" uri="{C3380CC4-5D6E-409C-BE32-E72D297353CC}">
              <c16:uniqueId val="{00000000-E194-4CFE-8D5E-929CA1FA5592}"/>
            </c:ext>
          </c:extLst>
        </c:ser>
        <c:dLbls>
          <c:showLegendKey val="0"/>
          <c:showVal val="0"/>
          <c:showCatName val="0"/>
          <c:showSerName val="0"/>
          <c:showPercent val="0"/>
          <c:showBubbleSize val="0"/>
        </c:dLbls>
        <c:marker val="1"/>
        <c:smooth val="0"/>
        <c:axId val="845341424"/>
        <c:axId val="845343344"/>
      </c:lineChart>
      <c:catAx>
        <c:axId val="166653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66457536"/>
        <c:crosses val="autoZero"/>
        <c:auto val="1"/>
        <c:lblAlgn val="ctr"/>
        <c:lblOffset val="100"/>
        <c:noMultiLvlLbl val="0"/>
      </c:catAx>
      <c:valAx>
        <c:axId val="1666457536"/>
        <c:scaling>
          <c:orientation val="minMax"/>
        </c:scaling>
        <c:delete val="1"/>
        <c:axPos val="l"/>
        <c:numFmt formatCode="#,##0.0" sourceLinked="1"/>
        <c:majorTickMark val="out"/>
        <c:minorTickMark val="none"/>
        <c:tickLblPos val="nextTo"/>
        <c:crossAx val="1666536176"/>
        <c:crosses val="autoZero"/>
        <c:crossBetween val="between"/>
      </c:valAx>
      <c:valAx>
        <c:axId val="845343344"/>
        <c:scaling>
          <c:orientation val="minMax"/>
          <c:max val="10000"/>
          <c:min val="1000"/>
        </c:scaling>
        <c:delete val="1"/>
        <c:axPos val="r"/>
        <c:numFmt formatCode="General" sourceLinked="1"/>
        <c:majorTickMark val="out"/>
        <c:minorTickMark val="none"/>
        <c:tickLblPos val="nextTo"/>
        <c:crossAx val="845341424"/>
        <c:crosses val="max"/>
        <c:crossBetween val="between"/>
      </c:valAx>
      <c:catAx>
        <c:axId val="845341424"/>
        <c:scaling>
          <c:orientation val="minMax"/>
        </c:scaling>
        <c:delete val="1"/>
        <c:axPos val="b"/>
        <c:numFmt formatCode="General" sourceLinked="1"/>
        <c:majorTickMark val="out"/>
        <c:minorTickMark val="none"/>
        <c:tickLblPos val="nextTo"/>
        <c:crossAx val="845343344"/>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33249543192303E-2"/>
          <c:y val="3.496864327689294E-2"/>
          <c:w val="0.96839388610829069"/>
          <c:h val="0.94427173503699169"/>
        </c:manualLayout>
      </c:layout>
      <c:lineChart>
        <c:grouping val="standard"/>
        <c:varyColors val="0"/>
        <c:ser>
          <c:idx val="0"/>
          <c:order val="0"/>
          <c:tx>
            <c:strRef>
              <c:f>Sheet1!$B$1</c:f>
              <c:strCache>
                <c:ptCount val="1"/>
                <c:pt idx="0">
                  <c:v>Female</c:v>
                </c:pt>
              </c:strCache>
            </c:strRef>
          </c:tx>
          <c:spPr>
            <a:ln w="19050" cap="rnd">
              <a:noFill/>
              <a:round/>
            </a:ln>
            <a:effectLst/>
          </c:spPr>
          <c:marker>
            <c:symbol val="square"/>
            <c:size val="15"/>
            <c:spPr>
              <a:solidFill>
                <a:schemeClr val="accent2"/>
              </a:solidFill>
              <a:ln w="9525">
                <a:noFill/>
              </a:ln>
              <a:effectLst/>
            </c:spPr>
          </c:marker>
          <c:dLbls>
            <c:dLbl>
              <c:idx val="11"/>
              <c:layout>
                <c:manualLayout>
                  <c:x val="-4.2394446295230689E-2"/>
                  <c:y val="-2.7293801096329001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41-416E-970E-8DF585B71EDF}"/>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MEX</c:v>
                </c:pt>
                <c:pt idx="1">
                  <c:v>JPN</c:v>
                </c:pt>
                <c:pt idx="2">
                  <c:v>KOR</c:v>
                </c:pt>
                <c:pt idx="3">
                  <c:v>FRA</c:v>
                </c:pt>
                <c:pt idx="4">
                  <c:v>ESP</c:v>
                </c:pt>
                <c:pt idx="5">
                  <c:v>CHL</c:v>
                </c:pt>
                <c:pt idx="6">
                  <c:v>TUR</c:v>
                </c:pt>
                <c:pt idx="7">
                  <c:v>US</c:v>
                </c:pt>
                <c:pt idx="8">
                  <c:v>GER</c:v>
                </c:pt>
                <c:pt idx="9">
                  <c:v>CAN</c:v>
                </c:pt>
                <c:pt idx="10">
                  <c:v>AUS</c:v>
                </c:pt>
                <c:pt idx="11">
                  <c:v>ISR</c:v>
                </c:pt>
                <c:pt idx="12">
                  <c:v>ITA</c:v>
                </c:pt>
                <c:pt idx="13">
                  <c:v>UK</c:v>
                </c:pt>
                <c:pt idx="14">
                  <c:v>DNK</c:v>
                </c:pt>
                <c:pt idx="15">
                  <c:v>SWIZ</c:v>
                </c:pt>
                <c:pt idx="16">
                  <c:v>NZ</c:v>
                </c:pt>
                <c:pt idx="17">
                  <c:v>SWE</c:v>
                </c:pt>
                <c:pt idx="18">
                  <c:v>NOR</c:v>
                </c:pt>
                <c:pt idx="19">
                  <c:v>NETH</c:v>
                </c:pt>
              </c:strCache>
            </c:strRef>
          </c:cat>
          <c:val>
            <c:numRef>
              <c:f>Sheet1!$B$2:$B$21</c:f>
              <c:numCache>
                <c:formatCode>#,##0.0</c:formatCode>
                <c:ptCount val="20"/>
                <c:pt idx="0">
                  <c:v>78.900000000000006</c:v>
                </c:pt>
                <c:pt idx="1">
                  <c:v>87.1</c:v>
                </c:pt>
                <c:pt idx="2">
                  <c:v>86.4</c:v>
                </c:pt>
                <c:pt idx="3">
                  <c:v>85.7</c:v>
                </c:pt>
                <c:pt idx="4">
                  <c:v>86.7</c:v>
                </c:pt>
                <c:pt idx="5">
                  <c:v>84.3</c:v>
                </c:pt>
                <c:pt idx="6">
                  <c:v>80</c:v>
                </c:pt>
                <c:pt idx="7">
                  <c:v>81.400000000000006</c:v>
                </c:pt>
                <c:pt idx="8">
                  <c:v>83.5</c:v>
                </c:pt>
                <c:pt idx="9">
                  <c:v>83.9</c:v>
                </c:pt>
                <c:pt idx="10">
                  <c:v>85.1</c:v>
                </c:pt>
                <c:pt idx="11" formatCode="\B\ \ \ #,##0.0;\B\ \ \ \-#,##0.0">
                  <c:v>85.7</c:v>
                </c:pt>
                <c:pt idx="12">
                  <c:v>85.4</c:v>
                </c:pt>
                <c:pt idx="13">
                  <c:v>82.9</c:v>
                </c:pt>
                <c:pt idx="14">
                  <c:v>83.7</c:v>
                </c:pt>
                <c:pt idx="15">
                  <c:v>86</c:v>
                </c:pt>
                <c:pt idx="16">
                  <c:v>83.7</c:v>
                </c:pt>
                <c:pt idx="17">
                  <c:v>85</c:v>
                </c:pt>
                <c:pt idx="18">
                  <c:v>84.6</c:v>
                </c:pt>
                <c:pt idx="19">
                  <c:v>83.4</c:v>
                </c:pt>
              </c:numCache>
            </c:numRef>
          </c:val>
          <c:smooth val="0"/>
          <c:extLst>
            <c:ext xmlns:c16="http://schemas.microsoft.com/office/drawing/2014/chart" uri="{C3380CC4-5D6E-409C-BE32-E72D297353CC}">
              <c16:uniqueId val="{00000000-8741-416E-970E-8DF585B71EDF}"/>
            </c:ext>
          </c:extLst>
        </c:ser>
        <c:ser>
          <c:idx val="1"/>
          <c:order val="1"/>
          <c:tx>
            <c:strRef>
              <c:f>Sheet1!$C$1</c:f>
              <c:strCache>
                <c:ptCount val="1"/>
                <c:pt idx="0">
                  <c:v>Male</c:v>
                </c:pt>
              </c:strCache>
            </c:strRef>
          </c:tx>
          <c:spPr>
            <a:ln w="25400" cap="rnd">
              <a:noFill/>
              <a:round/>
            </a:ln>
            <a:effectLst/>
          </c:spPr>
          <c:marker>
            <c:symbol val="square"/>
            <c:size val="15"/>
            <c:spPr>
              <a:solidFill>
                <a:schemeClr val="accent1"/>
              </a:solidFill>
              <a:ln w="9525">
                <a:noFill/>
              </a:ln>
              <a:effectLst/>
            </c:spPr>
          </c:marker>
          <c:dPt>
            <c:idx val="2"/>
            <c:marker>
              <c:symbol val="square"/>
              <c:size val="15"/>
              <c:spPr>
                <a:solidFill>
                  <a:schemeClr val="accent1"/>
                </a:solidFill>
                <a:ln w="9525">
                  <a:noFill/>
                </a:ln>
                <a:effectLst/>
              </c:spPr>
            </c:marker>
            <c:bubble3D val="0"/>
            <c:extLst>
              <c:ext xmlns:c16="http://schemas.microsoft.com/office/drawing/2014/chart" uri="{C3380CC4-5D6E-409C-BE32-E72D297353CC}">
                <c16:uniqueId val="{00000001-8741-416E-970E-8DF585B71EDF}"/>
              </c:ext>
            </c:extLst>
          </c:dPt>
          <c:dPt>
            <c:idx val="52"/>
            <c:marker>
              <c:symbol val="square"/>
              <c:size val="15"/>
              <c:spPr>
                <a:solidFill>
                  <a:schemeClr val="accent1"/>
                </a:solidFill>
                <a:ln w="9525">
                  <a:noFill/>
                </a:ln>
                <a:effectLst/>
              </c:spPr>
            </c:marker>
            <c:bubble3D val="0"/>
            <c:extLst>
              <c:ext xmlns:c16="http://schemas.microsoft.com/office/drawing/2014/chart" uri="{C3380CC4-5D6E-409C-BE32-E72D297353CC}">
                <c16:uniqueId val="{00000002-8741-416E-970E-8DF585B71EDF}"/>
              </c:ext>
            </c:extLst>
          </c:dPt>
          <c:dPt>
            <c:idx val="53"/>
            <c:marker>
              <c:symbol val="square"/>
              <c:size val="15"/>
              <c:spPr>
                <a:solidFill>
                  <a:schemeClr val="accent1"/>
                </a:solidFill>
                <a:ln w="9525">
                  <a:noFill/>
                </a:ln>
                <a:effectLst/>
              </c:spPr>
            </c:marker>
            <c:bubble3D val="0"/>
            <c:extLst>
              <c:ext xmlns:c16="http://schemas.microsoft.com/office/drawing/2014/chart" uri="{C3380CC4-5D6E-409C-BE32-E72D297353CC}">
                <c16:uniqueId val="{00000003-8741-416E-970E-8DF585B71EDF}"/>
              </c:ext>
            </c:extLst>
          </c:dPt>
          <c:dPt>
            <c:idx val="58"/>
            <c:marker>
              <c:symbol val="square"/>
              <c:size val="15"/>
              <c:spPr>
                <a:solidFill>
                  <a:schemeClr val="accent1"/>
                </a:solidFill>
                <a:ln w="9525">
                  <a:noFill/>
                </a:ln>
                <a:effectLst/>
              </c:spPr>
            </c:marker>
            <c:bubble3D val="0"/>
            <c:extLst>
              <c:ext xmlns:c16="http://schemas.microsoft.com/office/drawing/2014/chart" uri="{C3380CC4-5D6E-409C-BE32-E72D297353CC}">
                <c16:uniqueId val="{00000004-8741-416E-970E-8DF585B71EDF}"/>
              </c:ext>
            </c:extLst>
          </c:dPt>
          <c:dPt>
            <c:idx val="91"/>
            <c:marker>
              <c:symbol val="square"/>
              <c:size val="15"/>
              <c:spPr>
                <a:solidFill>
                  <a:schemeClr val="accent1"/>
                </a:solidFill>
                <a:ln w="9525">
                  <a:noFill/>
                </a:ln>
                <a:effectLst/>
              </c:spPr>
            </c:marker>
            <c:bubble3D val="0"/>
            <c:extLst>
              <c:ext xmlns:c16="http://schemas.microsoft.com/office/drawing/2014/chart" uri="{C3380CC4-5D6E-409C-BE32-E72D297353CC}">
                <c16:uniqueId val="{00000005-8741-416E-970E-8DF585B71EDF}"/>
              </c:ext>
            </c:extLst>
          </c:dPt>
          <c:dPt>
            <c:idx val="94"/>
            <c:marker>
              <c:symbol val="square"/>
              <c:size val="15"/>
              <c:spPr>
                <a:solidFill>
                  <a:schemeClr val="accent1"/>
                </a:solidFill>
                <a:ln w="9525">
                  <a:noFill/>
                </a:ln>
                <a:effectLst/>
              </c:spPr>
            </c:marker>
            <c:bubble3D val="0"/>
            <c:extLst>
              <c:ext xmlns:c16="http://schemas.microsoft.com/office/drawing/2014/chart" uri="{C3380CC4-5D6E-409C-BE32-E72D297353CC}">
                <c16:uniqueId val="{00000006-8741-416E-970E-8DF585B71EDF}"/>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MEX</c:v>
                </c:pt>
                <c:pt idx="1">
                  <c:v>JPN</c:v>
                </c:pt>
                <c:pt idx="2">
                  <c:v>KOR</c:v>
                </c:pt>
                <c:pt idx="3">
                  <c:v>FRA</c:v>
                </c:pt>
                <c:pt idx="4">
                  <c:v>ESP</c:v>
                </c:pt>
                <c:pt idx="5">
                  <c:v>CHL</c:v>
                </c:pt>
                <c:pt idx="6">
                  <c:v>TUR</c:v>
                </c:pt>
                <c:pt idx="7">
                  <c:v>US</c:v>
                </c:pt>
                <c:pt idx="8">
                  <c:v>GER</c:v>
                </c:pt>
                <c:pt idx="9">
                  <c:v>CAN</c:v>
                </c:pt>
                <c:pt idx="10">
                  <c:v>AUS</c:v>
                </c:pt>
                <c:pt idx="11">
                  <c:v>ISR</c:v>
                </c:pt>
                <c:pt idx="12">
                  <c:v>ITA</c:v>
                </c:pt>
                <c:pt idx="13">
                  <c:v>UK</c:v>
                </c:pt>
                <c:pt idx="14">
                  <c:v>DNK</c:v>
                </c:pt>
                <c:pt idx="15">
                  <c:v>SWIZ</c:v>
                </c:pt>
                <c:pt idx="16">
                  <c:v>NZ</c:v>
                </c:pt>
                <c:pt idx="17">
                  <c:v>SWE</c:v>
                </c:pt>
                <c:pt idx="18">
                  <c:v>NOR</c:v>
                </c:pt>
                <c:pt idx="19">
                  <c:v>NETH</c:v>
                </c:pt>
              </c:strCache>
            </c:strRef>
          </c:cat>
          <c:val>
            <c:numRef>
              <c:f>Sheet1!$C$2:$C$21</c:f>
              <c:numCache>
                <c:formatCode>#,##0.0</c:formatCode>
                <c:ptCount val="20"/>
                <c:pt idx="0">
                  <c:v>72.400000000000006</c:v>
                </c:pt>
                <c:pt idx="1">
                  <c:v>81.099999999999994</c:v>
                </c:pt>
                <c:pt idx="2">
                  <c:v>80.599999999999994</c:v>
                </c:pt>
                <c:pt idx="3">
                  <c:v>80.099999999999994</c:v>
                </c:pt>
                <c:pt idx="4">
                  <c:v>81.3</c:v>
                </c:pt>
                <c:pt idx="5">
                  <c:v>78.900000000000006</c:v>
                </c:pt>
                <c:pt idx="6">
                  <c:v>74.7</c:v>
                </c:pt>
                <c:pt idx="7">
                  <c:v>76.5</c:v>
                </c:pt>
                <c:pt idx="8">
                  <c:v>78.7</c:v>
                </c:pt>
                <c:pt idx="9">
                  <c:v>79.5</c:v>
                </c:pt>
                <c:pt idx="10">
                  <c:v>81.099999999999994</c:v>
                </c:pt>
                <c:pt idx="11" formatCode="\B\ \ \ #,##0.0;\B\ \ \ \-#,##0.0">
                  <c:v>81.7</c:v>
                </c:pt>
                <c:pt idx="12">
                  <c:v>81.400000000000006</c:v>
                </c:pt>
                <c:pt idx="13">
                  <c:v>79</c:v>
                </c:pt>
                <c:pt idx="14">
                  <c:v>79.900000000000006</c:v>
                </c:pt>
                <c:pt idx="15">
                  <c:v>82.4</c:v>
                </c:pt>
                <c:pt idx="16">
                  <c:v>80.3</c:v>
                </c:pt>
                <c:pt idx="17">
                  <c:v>81.7</c:v>
                </c:pt>
                <c:pt idx="18">
                  <c:v>81.5</c:v>
                </c:pt>
                <c:pt idx="19">
                  <c:v>80.400000000000006</c:v>
                </c:pt>
              </c:numCache>
            </c:numRef>
          </c:val>
          <c:smooth val="0"/>
          <c:extLst>
            <c:ext xmlns:c16="http://schemas.microsoft.com/office/drawing/2014/chart" uri="{C3380CC4-5D6E-409C-BE32-E72D297353CC}">
              <c16:uniqueId val="{00000007-8741-416E-970E-8DF585B71EDF}"/>
            </c:ext>
          </c:extLst>
        </c:ser>
        <c:dLbls>
          <c:dLblPos val="b"/>
          <c:showLegendKey val="0"/>
          <c:showVal val="1"/>
          <c:showCatName val="0"/>
          <c:showSerName val="0"/>
          <c:showPercent val="0"/>
          <c:showBubbleSize val="0"/>
        </c:dLbls>
        <c:hiLowLines>
          <c:spPr>
            <a:ln w="9525" cap="flat" cmpd="sng" algn="ctr">
              <a:solidFill>
                <a:schemeClr val="accent4">
                  <a:lumMod val="75000"/>
                </a:schemeClr>
              </a:solidFill>
              <a:round/>
            </a:ln>
            <a:effectLst/>
          </c:spPr>
        </c:hiLowLines>
        <c:marker val="1"/>
        <c:smooth val="0"/>
        <c:axId val="1335320559"/>
        <c:axId val="1335329711"/>
        <c:extLst/>
      </c:lineChart>
      <c:catAx>
        <c:axId val="1335320559"/>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335329711"/>
        <c:crosses val="autoZero"/>
        <c:auto val="1"/>
        <c:lblAlgn val="ctr"/>
        <c:lblOffset val="100"/>
        <c:noMultiLvlLbl val="1"/>
      </c:catAx>
      <c:valAx>
        <c:axId val="1335329711"/>
        <c:scaling>
          <c:orientation val="minMax"/>
          <c:max val="90"/>
          <c:min val="70"/>
        </c:scaling>
        <c:delete val="1"/>
        <c:axPos val="l"/>
        <c:numFmt formatCode="#,##0.0" sourceLinked="1"/>
        <c:majorTickMark val="out"/>
        <c:minorTickMark val="none"/>
        <c:tickLblPos val="nextTo"/>
        <c:crossAx val="1335320559"/>
        <c:crosses val="autoZero"/>
        <c:crossBetween val="between"/>
      </c:valAx>
      <c:spPr>
        <a:noFill/>
        <a:ln w="0">
          <a:noFill/>
        </a:ln>
        <a:effectLst/>
      </c:spPr>
    </c:plotArea>
    <c:legend>
      <c:legendPos val="t"/>
      <c:layout>
        <c:manualLayout>
          <c:xMode val="edge"/>
          <c:yMode val="edge"/>
          <c:x val="0.34195137928442998"/>
          <c:y val="2.1707843197582396E-2"/>
          <c:w val="0.28475726097095611"/>
          <c:h val="0.105776451377280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33249543192303E-2"/>
          <c:y val="3.496864327689294E-2"/>
          <c:w val="0.96839388610829069"/>
          <c:h val="0.94427173503699169"/>
        </c:manualLayout>
      </c:layout>
      <c:lineChart>
        <c:grouping val="standard"/>
        <c:varyColors val="0"/>
        <c:ser>
          <c:idx val="0"/>
          <c:order val="0"/>
          <c:tx>
            <c:strRef>
              <c:f>Sheet1!$B$1</c:f>
              <c:strCache>
                <c:ptCount val="1"/>
                <c:pt idx="0">
                  <c:v>Female</c:v>
                </c:pt>
              </c:strCache>
            </c:strRef>
          </c:tx>
          <c:spPr>
            <a:ln w="19050" cap="rnd">
              <a:noFill/>
              <a:round/>
            </a:ln>
            <a:effectLst/>
          </c:spPr>
          <c:marker>
            <c:symbol val="square"/>
            <c:size val="15"/>
            <c:spPr>
              <a:solidFill>
                <a:schemeClr val="accent2">
                  <a:alpha val="86000"/>
                </a:schemeClr>
              </a:solidFill>
              <a:ln w="9525">
                <a:no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MEX</c:v>
                </c:pt>
                <c:pt idx="1">
                  <c:v>US</c:v>
                </c:pt>
                <c:pt idx="2">
                  <c:v>TUR</c:v>
                </c:pt>
                <c:pt idx="3">
                  <c:v>CHL</c:v>
                </c:pt>
                <c:pt idx="4">
                  <c:v>KOR</c:v>
                </c:pt>
                <c:pt idx="5">
                  <c:v>GER</c:v>
                </c:pt>
                <c:pt idx="6">
                  <c:v>FRA</c:v>
                </c:pt>
                <c:pt idx="7">
                  <c:v>UK</c:v>
                </c:pt>
                <c:pt idx="8">
                  <c:v>ESP</c:v>
                </c:pt>
                <c:pt idx="9">
                  <c:v>JPN</c:v>
                </c:pt>
                <c:pt idx="10">
                  <c:v>CAN</c:v>
                </c:pt>
                <c:pt idx="11">
                  <c:v>ITA</c:v>
                </c:pt>
                <c:pt idx="12">
                  <c:v>DNK</c:v>
                </c:pt>
                <c:pt idx="13">
                  <c:v>AUS</c:v>
                </c:pt>
                <c:pt idx="14">
                  <c:v>ISR</c:v>
                </c:pt>
                <c:pt idx="15">
                  <c:v>SWIZ</c:v>
                </c:pt>
                <c:pt idx="16">
                  <c:v>SWE</c:v>
                </c:pt>
                <c:pt idx="17">
                  <c:v>NETH</c:v>
                </c:pt>
              </c:strCache>
            </c:strRef>
          </c:cat>
          <c:val>
            <c:numRef>
              <c:f>Sheet1!$B$2:$B$19</c:f>
              <c:numCache>
                <c:formatCode>#,##0.0</c:formatCode>
                <c:ptCount val="18"/>
                <c:pt idx="0">
                  <c:v>297</c:v>
                </c:pt>
                <c:pt idx="1">
                  <c:v>232</c:v>
                </c:pt>
                <c:pt idx="2">
                  <c:v>211</c:v>
                </c:pt>
                <c:pt idx="3">
                  <c:v>159</c:v>
                </c:pt>
                <c:pt idx="4">
                  <c:v>87</c:v>
                </c:pt>
                <c:pt idx="5">
                  <c:v>135</c:v>
                </c:pt>
                <c:pt idx="6">
                  <c:v>108</c:v>
                </c:pt>
                <c:pt idx="7">
                  <c:v>172</c:v>
                </c:pt>
                <c:pt idx="8">
                  <c:v>89</c:v>
                </c:pt>
                <c:pt idx="9">
                  <c:v>84</c:v>
                </c:pt>
                <c:pt idx="10">
                  <c:v>139</c:v>
                </c:pt>
                <c:pt idx="11">
                  <c:v>102</c:v>
                </c:pt>
                <c:pt idx="12">
                  <c:v>134</c:v>
                </c:pt>
                <c:pt idx="13">
                  <c:v>107</c:v>
                </c:pt>
                <c:pt idx="14">
                  <c:v>97</c:v>
                </c:pt>
                <c:pt idx="15">
                  <c:v>86</c:v>
                </c:pt>
                <c:pt idx="16">
                  <c:v>105</c:v>
                </c:pt>
                <c:pt idx="17">
                  <c:v>126</c:v>
                </c:pt>
              </c:numCache>
            </c:numRef>
          </c:val>
          <c:smooth val="0"/>
          <c:extLst>
            <c:ext xmlns:c16="http://schemas.microsoft.com/office/drawing/2014/chart" uri="{C3380CC4-5D6E-409C-BE32-E72D297353CC}">
              <c16:uniqueId val="{00000000-AAFD-4514-8225-206312C672F1}"/>
            </c:ext>
          </c:extLst>
        </c:ser>
        <c:ser>
          <c:idx val="1"/>
          <c:order val="1"/>
          <c:tx>
            <c:strRef>
              <c:f>Sheet1!$C$1</c:f>
              <c:strCache>
                <c:ptCount val="1"/>
                <c:pt idx="0">
                  <c:v>Male</c:v>
                </c:pt>
              </c:strCache>
            </c:strRef>
          </c:tx>
          <c:spPr>
            <a:ln w="25400" cap="rnd">
              <a:noFill/>
              <a:round/>
            </a:ln>
            <a:effectLst/>
          </c:spPr>
          <c:marker>
            <c:symbol val="square"/>
            <c:size val="15"/>
            <c:spPr>
              <a:solidFill>
                <a:schemeClr val="accent1"/>
              </a:solidFill>
              <a:ln w="9525">
                <a:noFill/>
              </a:ln>
              <a:effectLst/>
            </c:spPr>
          </c:marker>
          <c:dPt>
            <c:idx val="2"/>
            <c:marker>
              <c:symbol val="square"/>
              <c:size val="15"/>
              <c:spPr>
                <a:solidFill>
                  <a:schemeClr val="accent1"/>
                </a:solidFill>
                <a:ln w="9525">
                  <a:noFill/>
                </a:ln>
                <a:effectLst/>
              </c:spPr>
            </c:marker>
            <c:bubble3D val="0"/>
            <c:extLst>
              <c:ext xmlns:c16="http://schemas.microsoft.com/office/drawing/2014/chart" uri="{C3380CC4-5D6E-409C-BE32-E72D297353CC}">
                <c16:uniqueId val="{00000001-AAFD-4514-8225-206312C672F1}"/>
              </c:ext>
            </c:extLst>
          </c:dPt>
          <c:dPt>
            <c:idx val="52"/>
            <c:marker>
              <c:symbol val="square"/>
              <c:size val="15"/>
              <c:spPr>
                <a:solidFill>
                  <a:schemeClr val="accent1"/>
                </a:solidFill>
                <a:ln w="9525">
                  <a:noFill/>
                </a:ln>
                <a:effectLst/>
              </c:spPr>
            </c:marker>
            <c:bubble3D val="0"/>
            <c:extLst>
              <c:ext xmlns:c16="http://schemas.microsoft.com/office/drawing/2014/chart" uri="{C3380CC4-5D6E-409C-BE32-E72D297353CC}">
                <c16:uniqueId val="{00000002-AAFD-4514-8225-206312C672F1}"/>
              </c:ext>
            </c:extLst>
          </c:dPt>
          <c:dPt>
            <c:idx val="53"/>
            <c:marker>
              <c:symbol val="square"/>
              <c:size val="15"/>
              <c:spPr>
                <a:solidFill>
                  <a:schemeClr val="accent1"/>
                </a:solidFill>
                <a:ln w="9525">
                  <a:noFill/>
                </a:ln>
                <a:effectLst/>
              </c:spPr>
            </c:marker>
            <c:bubble3D val="0"/>
            <c:extLst>
              <c:ext xmlns:c16="http://schemas.microsoft.com/office/drawing/2014/chart" uri="{C3380CC4-5D6E-409C-BE32-E72D297353CC}">
                <c16:uniqueId val="{00000003-AAFD-4514-8225-206312C672F1}"/>
              </c:ext>
            </c:extLst>
          </c:dPt>
          <c:dPt>
            <c:idx val="58"/>
            <c:marker>
              <c:symbol val="square"/>
              <c:size val="15"/>
              <c:spPr>
                <a:solidFill>
                  <a:schemeClr val="accent1"/>
                </a:solidFill>
                <a:ln w="9525">
                  <a:noFill/>
                </a:ln>
                <a:effectLst/>
              </c:spPr>
            </c:marker>
            <c:bubble3D val="0"/>
            <c:extLst>
              <c:ext xmlns:c16="http://schemas.microsoft.com/office/drawing/2014/chart" uri="{C3380CC4-5D6E-409C-BE32-E72D297353CC}">
                <c16:uniqueId val="{00000004-AAFD-4514-8225-206312C672F1}"/>
              </c:ext>
            </c:extLst>
          </c:dPt>
          <c:dPt>
            <c:idx val="91"/>
            <c:marker>
              <c:symbol val="square"/>
              <c:size val="15"/>
              <c:spPr>
                <a:solidFill>
                  <a:schemeClr val="accent1"/>
                </a:solidFill>
                <a:ln w="9525">
                  <a:noFill/>
                </a:ln>
                <a:effectLst/>
              </c:spPr>
            </c:marker>
            <c:bubble3D val="0"/>
            <c:extLst>
              <c:ext xmlns:c16="http://schemas.microsoft.com/office/drawing/2014/chart" uri="{C3380CC4-5D6E-409C-BE32-E72D297353CC}">
                <c16:uniqueId val="{00000005-AAFD-4514-8225-206312C672F1}"/>
              </c:ext>
            </c:extLst>
          </c:dPt>
          <c:dPt>
            <c:idx val="94"/>
            <c:marker>
              <c:symbol val="square"/>
              <c:size val="15"/>
              <c:spPr>
                <a:solidFill>
                  <a:schemeClr val="accent1"/>
                </a:solidFill>
                <a:ln w="9525">
                  <a:noFill/>
                </a:ln>
                <a:effectLst/>
              </c:spPr>
            </c:marker>
            <c:bubble3D val="0"/>
            <c:extLst>
              <c:ext xmlns:c16="http://schemas.microsoft.com/office/drawing/2014/chart" uri="{C3380CC4-5D6E-409C-BE32-E72D297353CC}">
                <c16:uniqueId val="{00000006-AAFD-4514-8225-206312C672F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MEX</c:v>
                </c:pt>
                <c:pt idx="1">
                  <c:v>US</c:v>
                </c:pt>
                <c:pt idx="2">
                  <c:v>TUR</c:v>
                </c:pt>
                <c:pt idx="3">
                  <c:v>CHL</c:v>
                </c:pt>
                <c:pt idx="4">
                  <c:v>KOR</c:v>
                </c:pt>
                <c:pt idx="5">
                  <c:v>GER</c:v>
                </c:pt>
                <c:pt idx="6">
                  <c:v>FRA</c:v>
                </c:pt>
                <c:pt idx="7">
                  <c:v>UK</c:v>
                </c:pt>
                <c:pt idx="8">
                  <c:v>ESP</c:v>
                </c:pt>
                <c:pt idx="9">
                  <c:v>JPN</c:v>
                </c:pt>
                <c:pt idx="10">
                  <c:v>CAN</c:v>
                </c:pt>
                <c:pt idx="11">
                  <c:v>ITA</c:v>
                </c:pt>
                <c:pt idx="12">
                  <c:v>DNK</c:v>
                </c:pt>
                <c:pt idx="13">
                  <c:v>AUS</c:v>
                </c:pt>
                <c:pt idx="14">
                  <c:v>ISR</c:v>
                </c:pt>
                <c:pt idx="15">
                  <c:v>SWIZ</c:v>
                </c:pt>
                <c:pt idx="16">
                  <c:v>SWE</c:v>
                </c:pt>
                <c:pt idx="17">
                  <c:v>NETH</c:v>
                </c:pt>
              </c:strCache>
            </c:strRef>
          </c:cat>
          <c:val>
            <c:numRef>
              <c:f>Sheet1!$C$2:$C$19</c:f>
              <c:numCache>
                <c:formatCode>#,##0.0</c:formatCode>
                <c:ptCount val="18"/>
                <c:pt idx="0">
                  <c:v>558</c:v>
                </c:pt>
                <c:pt idx="1">
                  <c:v>392</c:v>
                </c:pt>
                <c:pt idx="2">
                  <c:v>368</c:v>
                </c:pt>
                <c:pt idx="3">
                  <c:v>300</c:v>
                </c:pt>
                <c:pt idx="4">
                  <c:v>218</c:v>
                </c:pt>
                <c:pt idx="5">
                  <c:v>258</c:v>
                </c:pt>
                <c:pt idx="6">
                  <c:v>222</c:v>
                </c:pt>
                <c:pt idx="7">
                  <c:v>286</c:v>
                </c:pt>
                <c:pt idx="8">
                  <c:v>200</c:v>
                </c:pt>
                <c:pt idx="9">
                  <c:v>189</c:v>
                </c:pt>
                <c:pt idx="10">
                  <c:v>230</c:v>
                </c:pt>
                <c:pt idx="11">
                  <c:v>192</c:v>
                </c:pt>
                <c:pt idx="12">
                  <c:v>216</c:v>
                </c:pt>
                <c:pt idx="13">
                  <c:v>186</c:v>
                </c:pt>
                <c:pt idx="14">
                  <c:v>176</c:v>
                </c:pt>
                <c:pt idx="15">
                  <c:v>143</c:v>
                </c:pt>
                <c:pt idx="16">
                  <c:v>161</c:v>
                </c:pt>
                <c:pt idx="17">
                  <c:v>171</c:v>
                </c:pt>
              </c:numCache>
            </c:numRef>
          </c:val>
          <c:smooth val="0"/>
          <c:extLst>
            <c:ext xmlns:c16="http://schemas.microsoft.com/office/drawing/2014/chart" uri="{C3380CC4-5D6E-409C-BE32-E72D297353CC}">
              <c16:uniqueId val="{00000007-AAFD-4514-8225-206312C672F1}"/>
            </c:ext>
          </c:extLst>
        </c:ser>
        <c:dLbls>
          <c:dLblPos val="b"/>
          <c:showLegendKey val="0"/>
          <c:showVal val="1"/>
          <c:showCatName val="0"/>
          <c:showSerName val="0"/>
          <c:showPercent val="0"/>
          <c:showBubbleSize val="0"/>
        </c:dLbls>
        <c:hiLowLines>
          <c:spPr>
            <a:ln w="9525" cap="flat" cmpd="sng" algn="ctr">
              <a:solidFill>
                <a:schemeClr val="accent4">
                  <a:lumMod val="75000"/>
                </a:schemeClr>
              </a:solidFill>
              <a:round/>
            </a:ln>
            <a:effectLst/>
          </c:spPr>
        </c:hiLowLines>
        <c:marker val="1"/>
        <c:smooth val="0"/>
        <c:axId val="1335320559"/>
        <c:axId val="1335329711"/>
        <c:extLst/>
      </c:lineChart>
      <c:catAx>
        <c:axId val="1335320559"/>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335329711"/>
        <c:crosses val="autoZero"/>
        <c:auto val="1"/>
        <c:lblAlgn val="ctr"/>
        <c:lblOffset val="100"/>
        <c:noMultiLvlLbl val="1"/>
      </c:catAx>
      <c:valAx>
        <c:axId val="1335329711"/>
        <c:scaling>
          <c:orientation val="minMax"/>
          <c:max val="600"/>
          <c:min val="50"/>
        </c:scaling>
        <c:delete val="1"/>
        <c:axPos val="l"/>
        <c:numFmt formatCode="#,##0.0" sourceLinked="1"/>
        <c:majorTickMark val="out"/>
        <c:minorTickMark val="none"/>
        <c:tickLblPos val="nextTo"/>
        <c:crossAx val="1335320559"/>
        <c:crosses val="autoZero"/>
        <c:crossBetween val="between"/>
      </c:valAx>
      <c:spPr>
        <a:noFill/>
        <a:ln w="0">
          <a:noFill/>
        </a:ln>
        <a:effectLst/>
      </c:spPr>
    </c:plotArea>
    <c:legend>
      <c:legendPos val="t"/>
      <c:layout>
        <c:manualLayout>
          <c:xMode val="edge"/>
          <c:yMode val="edge"/>
          <c:x val="0.34195137928442998"/>
          <c:y val="2.1707843197582396E-2"/>
          <c:w val="0.28475726097095611"/>
          <c:h val="0.105776451377280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262351439172365E-3"/>
          <c:y val="3.441478362536219E-2"/>
          <c:w val="0.96634301062226158"/>
          <c:h val="0.83106134995622405"/>
        </c:manualLayout>
      </c:layout>
      <c:barChart>
        <c:barDir val="col"/>
        <c:grouping val="clustered"/>
        <c:varyColors val="0"/>
        <c:ser>
          <c:idx val="0"/>
          <c:order val="0"/>
          <c:tx>
            <c:strRef>
              <c:f>Sheet1!$B$1</c:f>
              <c:strCache>
                <c:ptCount val="1"/>
                <c:pt idx="0">
                  <c:v>rate</c:v>
                </c:pt>
              </c:strCache>
            </c:strRef>
          </c:tx>
          <c:spPr>
            <a:solidFill>
              <a:srgbClr val="142B41"/>
            </a:solidFill>
            <a:ln>
              <a:noFill/>
            </a:ln>
            <a:effectLst/>
          </c:spPr>
          <c:invertIfNegative val="0"/>
          <c:dPt>
            <c:idx val="0"/>
            <c:invertIfNegative val="0"/>
            <c:bubble3D val="0"/>
            <c:spPr>
              <a:solidFill>
                <a:srgbClr val="142B41"/>
              </a:solidFill>
              <a:ln>
                <a:noFill/>
              </a:ln>
              <a:effectLst/>
            </c:spPr>
            <c:extLst>
              <c:ext xmlns:c16="http://schemas.microsoft.com/office/drawing/2014/chart" uri="{C3380CC4-5D6E-409C-BE32-E72D297353CC}">
                <c16:uniqueId val="{00000001-8216-4455-9B82-669341280EA8}"/>
              </c:ext>
            </c:extLst>
          </c:dPt>
          <c:dPt>
            <c:idx val="1"/>
            <c:invertIfNegative val="0"/>
            <c:bubble3D val="0"/>
            <c:spPr>
              <a:solidFill>
                <a:srgbClr val="142B41"/>
              </a:solidFill>
              <a:ln>
                <a:noFill/>
              </a:ln>
              <a:effectLst/>
            </c:spPr>
            <c:extLst>
              <c:ext xmlns:c16="http://schemas.microsoft.com/office/drawing/2014/chart" uri="{C3380CC4-5D6E-409C-BE32-E72D297353CC}">
                <c16:uniqueId val="{00000003-8216-4455-9B82-669341280EA8}"/>
              </c:ext>
            </c:extLst>
          </c:dPt>
          <c:dPt>
            <c:idx val="2"/>
            <c:invertIfNegative val="0"/>
            <c:bubble3D val="0"/>
            <c:spPr>
              <a:solidFill>
                <a:srgbClr val="142B41"/>
              </a:solidFill>
              <a:ln>
                <a:noFill/>
              </a:ln>
              <a:effectLst/>
            </c:spPr>
            <c:extLst>
              <c:ext xmlns:c16="http://schemas.microsoft.com/office/drawing/2014/chart" uri="{C3380CC4-5D6E-409C-BE32-E72D297353CC}">
                <c16:uniqueId val="{00000005-8216-4455-9B82-669341280EA8}"/>
              </c:ext>
            </c:extLst>
          </c:dPt>
          <c:dPt>
            <c:idx val="4"/>
            <c:invertIfNegative val="0"/>
            <c:bubble3D val="0"/>
            <c:spPr>
              <a:solidFill>
                <a:srgbClr val="142B41"/>
              </a:solidFill>
              <a:ln>
                <a:noFill/>
              </a:ln>
              <a:effectLst/>
            </c:spPr>
            <c:extLst>
              <c:ext xmlns:c16="http://schemas.microsoft.com/office/drawing/2014/chart" uri="{C3380CC4-5D6E-409C-BE32-E72D297353CC}">
                <c16:uniqueId val="{00000007-8216-4455-9B82-669341280EA8}"/>
              </c:ext>
            </c:extLst>
          </c:dPt>
          <c:dPt>
            <c:idx val="5"/>
            <c:invertIfNegative val="0"/>
            <c:bubble3D val="0"/>
            <c:spPr>
              <a:solidFill>
                <a:srgbClr val="142B41"/>
              </a:solidFill>
              <a:ln>
                <a:noFill/>
              </a:ln>
              <a:effectLst/>
            </c:spPr>
            <c:extLst>
              <c:ext xmlns:c16="http://schemas.microsoft.com/office/drawing/2014/chart" uri="{C3380CC4-5D6E-409C-BE32-E72D297353CC}">
                <c16:uniqueId val="{00000009-8216-4455-9B82-669341280EA8}"/>
              </c:ext>
            </c:extLst>
          </c:dPt>
          <c:dPt>
            <c:idx val="6"/>
            <c:invertIfNegative val="0"/>
            <c:bubble3D val="0"/>
            <c:spPr>
              <a:solidFill>
                <a:srgbClr val="142B41"/>
              </a:solidFill>
              <a:ln>
                <a:noFill/>
              </a:ln>
              <a:effectLst/>
            </c:spPr>
            <c:extLst>
              <c:ext xmlns:c16="http://schemas.microsoft.com/office/drawing/2014/chart" uri="{C3380CC4-5D6E-409C-BE32-E72D297353CC}">
                <c16:uniqueId val="{0000000B-8216-4455-9B82-669341280EA8}"/>
              </c:ext>
            </c:extLst>
          </c:dPt>
          <c:dPt>
            <c:idx val="7"/>
            <c:invertIfNegative val="0"/>
            <c:bubble3D val="0"/>
            <c:spPr>
              <a:solidFill>
                <a:srgbClr val="142B41"/>
              </a:solidFill>
              <a:ln>
                <a:noFill/>
              </a:ln>
              <a:effectLst/>
            </c:spPr>
            <c:extLst>
              <c:ext xmlns:c16="http://schemas.microsoft.com/office/drawing/2014/chart" uri="{C3380CC4-5D6E-409C-BE32-E72D297353CC}">
                <c16:uniqueId val="{0000000D-8216-4455-9B82-669341280EA8}"/>
              </c:ext>
            </c:extLst>
          </c:dPt>
          <c:dPt>
            <c:idx val="9"/>
            <c:invertIfNegative val="0"/>
            <c:bubble3D val="0"/>
            <c:extLst>
              <c:ext xmlns:c16="http://schemas.microsoft.com/office/drawing/2014/chart" uri="{C3380CC4-5D6E-409C-BE32-E72D297353CC}">
                <c16:uniqueId val="{0000000E-8216-4455-9B82-669341280EA8}"/>
              </c:ext>
            </c:extLst>
          </c:dPt>
          <c:dPt>
            <c:idx val="10"/>
            <c:invertIfNegative val="0"/>
            <c:bubble3D val="0"/>
            <c:extLst>
              <c:ext xmlns:c16="http://schemas.microsoft.com/office/drawing/2014/chart" uri="{C3380CC4-5D6E-409C-BE32-E72D297353CC}">
                <c16:uniqueId val="{0000000F-8216-4455-9B82-669341280EA8}"/>
              </c:ext>
            </c:extLst>
          </c:dPt>
          <c:dPt>
            <c:idx val="11"/>
            <c:invertIfNegative val="0"/>
            <c:bubble3D val="0"/>
            <c:spPr>
              <a:solidFill>
                <a:srgbClr val="142B41"/>
              </a:solidFill>
              <a:ln>
                <a:noFill/>
              </a:ln>
              <a:effectLst/>
            </c:spPr>
            <c:extLst>
              <c:ext xmlns:c16="http://schemas.microsoft.com/office/drawing/2014/chart" uri="{C3380CC4-5D6E-409C-BE32-E72D297353CC}">
                <c16:uniqueId val="{00000011-8216-4455-9B82-669341280EA8}"/>
              </c:ext>
            </c:extLst>
          </c:dPt>
          <c:dPt>
            <c:idx val="12"/>
            <c:invertIfNegative val="0"/>
            <c:bubble3D val="0"/>
            <c:spPr>
              <a:solidFill>
                <a:schemeClr val="tx2"/>
              </a:solidFill>
              <a:ln>
                <a:noFill/>
              </a:ln>
              <a:effectLst/>
            </c:spPr>
            <c:extLst>
              <c:ext xmlns:c16="http://schemas.microsoft.com/office/drawing/2014/chart" uri="{C3380CC4-5D6E-409C-BE32-E72D297353CC}">
                <c16:uniqueId val="{00000013-8216-4455-9B82-669341280EA8}"/>
              </c:ext>
            </c:extLst>
          </c:dPt>
          <c:dPt>
            <c:idx val="13"/>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0-C17D-4566-B8FE-AE598BD7D377}"/>
              </c:ext>
            </c:extLst>
          </c:dPt>
          <c:dPt>
            <c:idx val="15"/>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1-C17D-4566-B8FE-AE598BD7D377}"/>
              </c:ext>
            </c:extLst>
          </c:dPt>
          <c:dPt>
            <c:idx val="16"/>
            <c:invertIfNegative val="0"/>
            <c:bubble3D val="0"/>
            <c:spPr>
              <a:solidFill>
                <a:schemeClr val="tx2"/>
              </a:solidFill>
              <a:ln>
                <a:noFill/>
              </a:ln>
              <a:effectLst/>
            </c:spPr>
            <c:extLst>
              <c:ext xmlns:c16="http://schemas.microsoft.com/office/drawing/2014/chart" uri="{C3380CC4-5D6E-409C-BE32-E72D297353CC}">
                <c16:uniqueId val="{00000015-8216-4455-9B82-669341280EA8}"/>
              </c:ext>
            </c:extLst>
          </c:dPt>
          <c:dPt>
            <c:idx val="17"/>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2-C17D-4566-B8FE-AE598BD7D377}"/>
              </c:ext>
            </c:extLst>
          </c:dPt>
          <c:dPt>
            <c:idx val="19"/>
            <c:invertIfNegative val="0"/>
            <c:bubble3D val="0"/>
            <c:spPr>
              <a:solidFill>
                <a:schemeClr val="bg2"/>
              </a:solidFill>
              <a:ln>
                <a:noFill/>
              </a:ln>
              <a:effectLst/>
            </c:spPr>
            <c:extLst>
              <c:ext xmlns:c16="http://schemas.microsoft.com/office/drawing/2014/chart" uri="{C3380CC4-5D6E-409C-BE32-E72D297353CC}">
                <c16:uniqueId val="{00000004-C17D-4566-B8FE-AE598BD7D377}"/>
              </c:ext>
            </c:extLst>
          </c:dPt>
          <c:dPt>
            <c:idx val="21"/>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3-C17D-4566-B8FE-AE598BD7D377}"/>
              </c:ext>
            </c:extLst>
          </c:dPt>
          <c:dLbls>
            <c:dLbl>
              <c:idx val="0"/>
              <c:tx>
                <c:rich>
                  <a:bodyPr rot="0" spcFirstLastPara="1" vertOverflow="ellipsis" vert="horz" wrap="square" lIns="38100" tIns="19050" rIns="38100" bIns="19050" anchor="ctr" anchorCtr="1">
                    <a:noAutofit/>
                  </a:bodyPr>
                  <a:lstStyle/>
                  <a:p>
                    <a:pPr>
                      <a:defRPr sz="800" b="1" i="0" u="none" strike="noStrike" kern="1200" baseline="0">
                        <a:solidFill>
                          <a:schemeClr val="tx1"/>
                        </a:solidFill>
                        <a:latin typeface="+mn-lt"/>
                        <a:ea typeface="+mn-ea"/>
                        <a:cs typeface="+mn-cs"/>
                      </a:defRPr>
                    </a:pPr>
                    <a:fld id="{DB28F8AB-565E-4BB2-AF30-3C6512E10036}" type="VALUE">
                      <a:rPr lang="en-US" sz="800" b="1">
                        <a:solidFill>
                          <a:schemeClr val="tx1"/>
                        </a:solidFill>
                      </a:rPr>
                      <a:pPr>
                        <a:defRPr sz="800" b="1"/>
                      </a:pPr>
                      <a:t>[VALUE]</a:t>
                    </a:fld>
                    <a:endParaRPr 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4.6447319063855214E-2"/>
                      <c:h val="5.2876916200692306E-2"/>
                    </c:manualLayout>
                  </c15:layout>
                  <c15:dlblFieldTable/>
                  <c15:showDataLabelsRange val="0"/>
                </c:ext>
                <c:ext xmlns:c16="http://schemas.microsoft.com/office/drawing/2014/chart" uri="{C3380CC4-5D6E-409C-BE32-E72D297353CC}">
                  <c16:uniqueId val="{00000001-8216-4455-9B82-669341280EA8}"/>
                </c:ext>
              </c:extLst>
            </c:dLbl>
            <c:dLbl>
              <c:idx val="10"/>
              <c:numFmt formatCode="#,##0.0" sourceLinked="0"/>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6.9038103367996276E-2"/>
                      <c:h val="6.1446031854737584E-2"/>
                    </c:manualLayout>
                  </c15:layout>
                </c:ext>
                <c:ext xmlns:c16="http://schemas.microsoft.com/office/drawing/2014/chart" uri="{C3380CC4-5D6E-409C-BE32-E72D297353CC}">
                  <c16:uniqueId val="{0000000F-8216-4455-9B82-669341280EA8}"/>
                </c:ext>
              </c:extLst>
            </c:dLbl>
            <c:dLbl>
              <c:idx val="12"/>
              <c:tx>
                <c:rich>
                  <a:bodyPr/>
                  <a:lstStyle/>
                  <a:p>
                    <a:fld id="{0E248EDE-C2D5-604F-B131-6DB8A446ABF1}"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8216-4455-9B82-669341280EA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ISR</c:v>
                </c:pt>
                <c:pt idx="1">
                  <c:v>SWIZ</c:v>
                </c:pt>
                <c:pt idx="2">
                  <c:v>SWE</c:v>
                </c:pt>
                <c:pt idx="3">
                  <c:v>DNK</c:v>
                </c:pt>
                <c:pt idx="4">
                  <c:v>ESP</c:v>
                </c:pt>
                <c:pt idx="5">
                  <c:v>ITA</c:v>
                </c:pt>
                <c:pt idx="6">
                  <c:v>JPN</c:v>
                </c:pt>
                <c:pt idx="7">
                  <c:v>NOR</c:v>
                </c:pt>
                <c:pt idx="8">
                  <c:v>GER</c:v>
                </c:pt>
                <c:pt idx="9">
                  <c:v>NETH</c:v>
                </c:pt>
                <c:pt idx="10">
                  <c:v>AUS</c:v>
                </c:pt>
                <c:pt idx="11">
                  <c:v>NZ</c:v>
                </c:pt>
                <c:pt idx="12">
                  <c:v>KOR</c:v>
                </c:pt>
                <c:pt idx="13">
                  <c:v>US-Asian</c:v>
                </c:pt>
                <c:pt idx="14">
                  <c:v>CAN</c:v>
                </c:pt>
                <c:pt idx="15">
                  <c:v>US-Hispanic</c:v>
                </c:pt>
                <c:pt idx="16">
                  <c:v>TUR</c:v>
                </c:pt>
                <c:pt idx="17">
                  <c:v>US-White</c:v>
                </c:pt>
                <c:pt idx="18">
                  <c:v>CHL</c:v>
                </c:pt>
                <c:pt idx="19">
                  <c:v>US</c:v>
                </c:pt>
                <c:pt idx="20">
                  <c:v>MEX</c:v>
                </c:pt>
                <c:pt idx="21">
                  <c:v>US-Black</c:v>
                </c:pt>
              </c:strCache>
            </c:strRef>
          </c:cat>
          <c:val>
            <c:numRef>
              <c:f>Sheet1!$B$2:$B$23</c:f>
              <c:numCache>
                <c:formatCode>#,##0.0</c:formatCode>
                <c:ptCount val="22"/>
                <c:pt idx="0">
                  <c:v>1.1000000000000001</c:v>
                </c:pt>
                <c:pt idx="1">
                  <c:v>2.5</c:v>
                </c:pt>
                <c:pt idx="2">
                  <c:v>3</c:v>
                </c:pt>
                <c:pt idx="3" formatCode="\D\ \ \ #,##0.0;\D\ \ \ \-#,##0.0">
                  <c:v>3.4</c:v>
                </c:pt>
                <c:pt idx="4">
                  <c:v>3.4</c:v>
                </c:pt>
                <c:pt idx="5">
                  <c:v>3.6</c:v>
                </c:pt>
                <c:pt idx="6">
                  <c:v>3.6</c:v>
                </c:pt>
                <c:pt idx="7">
                  <c:v>3.8</c:v>
                </c:pt>
                <c:pt idx="8">
                  <c:v>4.2</c:v>
                </c:pt>
                <c:pt idx="9" formatCode="\E\ \ \ #,##0.0;\E\ \ \ \-#,##0.0">
                  <c:v>4.3</c:v>
                </c:pt>
                <c:pt idx="10" formatCode="\D\ \ \ #,##0.0;\D\ \ \ \-#,##0.0">
                  <c:v>4.7</c:v>
                </c:pt>
                <c:pt idx="11" formatCode="\E\ \ \ #,##0.0;\E\ \ \ \-#,##0.0">
                  <c:v>8.6</c:v>
                </c:pt>
                <c:pt idx="12">
                  <c:v>10</c:v>
                </c:pt>
                <c:pt idx="13">
                  <c:v>10.7</c:v>
                </c:pt>
                <c:pt idx="14">
                  <c:v>12.2</c:v>
                </c:pt>
                <c:pt idx="15">
                  <c:v>12.4</c:v>
                </c:pt>
                <c:pt idx="16">
                  <c:v>13.5</c:v>
                </c:pt>
                <c:pt idx="17">
                  <c:v>14.5</c:v>
                </c:pt>
                <c:pt idx="18" formatCode="\P\ \ \ #,##0.0;\P\ \ \ \-#,##0.0">
                  <c:v>17.399999999999999</c:v>
                </c:pt>
                <c:pt idx="19">
                  <c:v>18.600000000000001</c:v>
                </c:pt>
                <c:pt idx="20">
                  <c:v>34.6</c:v>
                </c:pt>
                <c:pt idx="21">
                  <c:v>50.3</c:v>
                </c:pt>
              </c:numCache>
            </c:numRef>
          </c:val>
          <c:extLst>
            <c:ext xmlns:c16="http://schemas.microsoft.com/office/drawing/2014/chart" uri="{C3380CC4-5D6E-409C-BE32-E72D297353CC}">
              <c16:uniqueId val="{00000016-8216-4455-9B82-669341280EA8}"/>
            </c:ext>
          </c:extLst>
        </c:ser>
        <c:dLbls>
          <c:dLblPos val="inEnd"/>
          <c:showLegendKey val="0"/>
          <c:showVal val="1"/>
          <c:showCatName val="0"/>
          <c:showSerName val="0"/>
          <c:showPercent val="0"/>
          <c:showBubbleSize val="0"/>
        </c:dLbls>
        <c:gapWidth val="10"/>
        <c:axId val="1666536176"/>
        <c:axId val="1666457536"/>
      </c:barChart>
      <c:lineChart>
        <c:grouping val="standard"/>
        <c:varyColors val="0"/>
        <c:ser>
          <c:idx val="1"/>
          <c:order val="1"/>
          <c:tx>
            <c:strRef>
              <c:f>Sheet1!$C$1</c:f>
              <c:strCache>
                <c:ptCount val="1"/>
                <c:pt idx="0">
                  <c:v>Average</c:v>
                </c:pt>
              </c:strCache>
            </c:strRef>
          </c:tx>
          <c:spPr>
            <a:ln w="19050" cap="rnd">
              <a:solidFill>
                <a:schemeClr val="accent4"/>
              </a:solidFill>
              <a:round/>
            </a:ln>
            <a:effectLst/>
          </c:spPr>
          <c:marker>
            <c:symbol val="none"/>
          </c:marker>
          <c:cat>
            <c:strRef>
              <c:f>Sheet1!$A$2:$A$23</c:f>
              <c:strCache>
                <c:ptCount val="22"/>
                <c:pt idx="0">
                  <c:v>ISR</c:v>
                </c:pt>
                <c:pt idx="1">
                  <c:v>SWIZ</c:v>
                </c:pt>
                <c:pt idx="2">
                  <c:v>SWE</c:v>
                </c:pt>
                <c:pt idx="3">
                  <c:v>DNK</c:v>
                </c:pt>
                <c:pt idx="4">
                  <c:v>ESP</c:v>
                </c:pt>
                <c:pt idx="5">
                  <c:v>ITA</c:v>
                </c:pt>
                <c:pt idx="6">
                  <c:v>JPN</c:v>
                </c:pt>
                <c:pt idx="7">
                  <c:v>NOR</c:v>
                </c:pt>
                <c:pt idx="8">
                  <c:v>GER</c:v>
                </c:pt>
                <c:pt idx="9">
                  <c:v>NETH</c:v>
                </c:pt>
                <c:pt idx="10">
                  <c:v>AUS</c:v>
                </c:pt>
                <c:pt idx="11">
                  <c:v>NZ</c:v>
                </c:pt>
                <c:pt idx="12">
                  <c:v>KOR</c:v>
                </c:pt>
                <c:pt idx="13">
                  <c:v>US-Asian</c:v>
                </c:pt>
                <c:pt idx="14">
                  <c:v>CAN</c:v>
                </c:pt>
                <c:pt idx="15">
                  <c:v>US-Hispanic</c:v>
                </c:pt>
                <c:pt idx="16">
                  <c:v>TUR</c:v>
                </c:pt>
                <c:pt idx="17">
                  <c:v>US-White</c:v>
                </c:pt>
                <c:pt idx="18">
                  <c:v>CHL</c:v>
                </c:pt>
                <c:pt idx="19">
                  <c:v>US</c:v>
                </c:pt>
                <c:pt idx="20">
                  <c:v>MEX</c:v>
                </c:pt>
                <c:pt idx="21">
                  <c:v>US-Black</c:v>
                </c:pt>
              </c:strCache>
            </c:strRef>
          </c:cat>
          <c:val>
            <c:numRef>
              <c:f>Sheet1!$C$2:$C$23</c:f>
              <c:numCache>
                <c:formatCode>General</c:formatCode>
                <c:ptCount val="22"/>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numCache>
            </c:numRef>
          </c:val>
          <c:smooth val="0"/>
          <c:extLst>
            <c:ext xmlns:c16="http://schemas.microsoft.com/office/drawing/2014/chart" uri="{C3380CC4-5D6E-409C-BE32-E72D297353CC}">
              <c16:uniqueId val="{00000017-8216-4455-9B82-669341280EA8}"/>
            </c:ext>
          </c:extLst>
        </c:ser>
        <c:dLbls>
          <c:showLegendKey val="0"/>
          <c:showVal val="0"/>
          <c:showCatName val="0"/>
          <c:showSerName val="0"/>
          <c:showPercent val="0"/>
          <c:showBubbleSize val="0"/>
        </c:dLbls>
        <c:marker val="1"/>
        <c:smooth val="0"/>
        <c:axId val="1666536176"/>
        <c:axId val="1666457536"/>
      </c:lineChart>
      <c:catAx>
        <c:axId val="166653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66457536"/>
        <c:crosses val="autoZero"/>
        <c:auto val="1"/>
        <c:lblAlgn val="ctr"/>
        <c:lblOffset val="100"/>
        <c:noMultiLvlLbl val="0"/>
      </c:catAx>
      <c:valAx>
        <c:axId val="1666457536"/>
        <c:scaling>
          <c:orientation val="minMax"/>
          <c:max val="60"/>
          <c:min val="0"/>
        </c:scaling>
        <c:delete val="1"/>
        <c:axPos val="l"/>
        <c:numFmt formatCode="#,##0.0" sourceLinked="1"/>
        <c:majorTickMark val="out"/>
        <c:minorTickMark val="none"/>
        <c:tickLblPos val="nextTo"/>
        <c:crossAx val="1666536176"/>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89358755348045E-3"/>
          <c:y val="3.441478362536219E-2"/>
          <c:w val="0.97914051680674585"/>
          <c:h val="0.83106134995622405"/>
        </c:manualLayout>
      </c:layout>
      <c:barChart>
        <c:barDir val="col"/>
        <c:grouping val="clustered"/>
        <c:varyColors val="0"/>
        <c:ser>
          <c:idx val="0"/>
          <c:order val="0"/>
          <c:tx>
            <c:strRef>
              <c:f>Sheet1!$B$1</c:f>
              <c:strCache>
                <c:ptCount val="1"/>
                <c:pt idx="0">
                  <c:v>rate</c:v>
                </c:pt>
              </c:strCache>
            </c:strRef>
          </c:tx>
          <c:spPr>
            <a:solidFill>
              <a:srgbClr val="142B41"/>
            </a:solidFill>
            <a:ln>
              <a:noFill/>
            </a:ln>
            <a:effectLst/>
          </c:spPr>
          <c:invertIfNegative val="0"/>
          <c:dPt>
            <c:idx val="0"/>
            <c:invertIfNegative val="0"/>
            <c:bubble3D val="0"/>
            <c:spPr>
              <a:solidFill>
                <a:srgbClr val="142B41"/>
              </a:solidFill>
              <a:ln>
                <a:noFill/>
              </a:ln>
              <a:effectLst/>
            </c:spPr>
            <c:extLst>
              <c:ext xmlns:c16="http://schemas.microsoft.com/office/drawing/2014/chart" uri="{C3380CC4-5D6E-409C-BE32-E72D297353CC}">
                <c16:uniqueId val="{00000001-F91B-0A4C-9EC7-742CDB6ECFB5}"/>
              </c:ext>
            </c:extLst>
          </c:dPt>
          <c:dPt>
            <c:idx val="1"/>
            <c:invertIfNegative val="0"/>
            <c:bubble3D val="0"/>
            <c:spPr>
              <a:solidFill>
                <a:srgbClr val="142B41"/>
              </a:solidFill>
              <a:ln>
                <a:noFill/>
              </a:ln>
              <a:effectLst/>
            </c:spPr>
            <c:extLst>
              <c:ext xmlns:c16="http://schemas.microsoft.com/office/drawing/2014/chart" uri="{C3380CC4-5D6E-409C-BE32-E72D297353CC}">
                <c16:uniqueId val="{00000003-F91B-0A4C-9EC7-742CDB6ECFB5}"/>
              </c:ext>
            </c:extLst>
          </c:dPt>
          <c:dPt>
            <c:idx val="2"/>
            <c:invertIfNegative val="0"/>
            <c:bubble3D val="0"/>
            <c:spPr>
              <a:solidFill>
                <a:srgbClr val="142B41"/>
              </a:solidFill>
              <a:ln>
                <a:noFill/>
              </a:ln>
              <a:effectLst/>
            </c:spPr>
            <c:extLst>
              <c:ext xmlns:c16="http://schemas.microsoft.com/office/drawing/2014/chart" uri="{C3380CC4-5D6E-409C-BE32-E72D297353CC}">
                <c16:uniqueId val="{00000005-F91B-0A4C-9EC7-742CDB6ECFB5}"/>
              </c:ext>
            </c:extLst>
          </c:dPt>
          <c:dPt>
            <c:idx val="4"/>
            <c:invertIfNegative val="0"/>
            <c:bubble3D val="0"/>
            <c:spPr>
              <a:solidFill>
                <a:srgbClr val="142B41"/>
              </a:solidFill>
              <a:ln>
                <a:noFill/>
              </a:ln>
              <a:effectLst/>
            </c:spPr>
            <c:extLst>
              <c:ext xmlns:c16="http://schemas.microsoft.com/office/drawing/2014/chart" uri="{C3380CC4-5D6E-409C-BE32-E72D297353CC}">
                <c16:uniqueId val="{00000007-F91B-0A4C-9EC7-742CDB6ECFB5}"/>
              </c:ext>
            </c:extLst>
          </c:dPt>
          <c:dPt>
            <c:idx val="5"/>
            <c:invertIfNegative val="0"/>
            <c:bubble3D val="0"/>
            <c:spPr>
              <a:solidFill>
                <a:srgbClr val="142B41"/>
              </a:solidFill>
              <a:ln>
                <a:noFill/>
              </a:ln>
              <a:effectLst/>
            </c:spPr>
            <c:extLst>
              <c:ext xmlns:c16="http://schemas.microsoft.com/office/drawing/2014/chart" uri="{C3380CC4-5D6E-409C-BE32-E72D297353CC}">
                <c16:uniqueId val="{00000009-F91B-0A4C-9EC7-742CDB6ECFB5}"/>
              </c:ext>
            </c:extLst>
          </c:dPt>
          <c:dPt>
            <c:idx val="6"/>
            <c:invertIfNegative val="0"/>
            <c:bubble3D val="0"/>
            <c:spPr>
              <a:solidFill>
                <a:srgbClr val="142B41"/>
              </a:solidFill>
              <a:ln>
                <a:noFill/>
              </a:ln>
              <a:effectLst/>
            </c:spPr>
            <c:extLst>
              <c:ext xmlns:c16="http://schemas.microsoft.com/office/drawing/2014/chart" uri="{C3380CC4-5D6E-409C-BE32-E72D297353CC}">
                <c16:uniqueId val="{0000000B-F91B-0A4C-9EC7-742CDB6ECFB5}"/>
              </c:ext>
            </c:extLst>
          </c:dPt>
          <c:dPt>
            <c:idx val="7"/>
            <c:invertIfNegative val="0"/>
            <c:bubble3D val="0"/>
            <c:spPr>
              <a:solidFill>
                <a:srgbClr val="142B41"/>
              </a:solidFill>
              <a:ln>
                <a:noFill/>
              </a:ln>
              <a:effectLst/>
            </c:spPr>
            <c:extLst>
              <c:ext xmlns:c16="http://schemas.microsoft.com/office/drawing/2014/chart" uri="{C3380CC4-5D6E-409C-BE32-E72D297353CC}">
                <c16:uniqueId val="{0000000D-F91B-0A4C-9EC7-742CDB6ECFB5}"/>
              </c:ext>
            </c:extLst>
          </c:dPt>
          <c:dPt>
            <c:idx val="9"/>
            <c:invertIfNegative val="0"/>
            <c:bubble3D val="0"/>
            <c:extLst>
              <c:ext xmlns:c16="http://schemas.microsoft.com/office/drawing/2014/chart" uri="{C3380CC4-5D6E-409C-BE32-E72D297353CC}">
                <c16:uniqueId val="{0000000E-F91B-0A4C-9EC7-742CDB6ECFB5}"/>
              </c:ext>
            </c:extLst>
          </c:dPt>
          <c:dPt>
            <c:idx val="10"/>
            <c:invertIfNegative val="0"/>
            <c:bubble3D val="0"/>
            <c:extLst>
              <c:ext xmlns:c16="http://schemas.microsoft.com/office/drawing/2014/chart" uri="{C3380CC4-5D6E-409C-BE32-E72D297353CC}">
                <c16:uniqueId val="{0000000F-F91B-0A4C-9EC7-742CDB6ECFB5}"/>
              </c:ext>
            </c:extLst>
          </c:dPt>
          <c:dPt>
            <c:idx val="11"/>
            <c:invertIfNegative val="0"/>
            <c:bubble3D val="0"/>
            <c:spPr>
              <a:solidFill>
                <a:srgbClr val="142B41"/>
              </a:solidFill>
              <a:ln>
                <a:noFill/>
              </a:ln>
              <a:effectLst/>
            </c:spPr>
            <c:extLst>
              <c:ext xmlns:c16="http://schemas.microsoft.com/office/drawing/2014/chart" uri="{C3380CC4-5D6E-409C-BE32-E72D297353CC}">
                <c16:uniqueId val="{00000011-F91B-0A4C-9EC7-742CDB6ECFB5}"/>
              </c:ext>
            </c:extLst>
          </c:dPt>
          <c:dPt>
            <c:idx val="12"/>
            <c:invertIfNegative val="0"/>
            <c:bubble3D val="0"/>
            <c:spPr>
              <a:solidFill>
                <a:schemeClr val="tx2"/>
              </a:solidFill>
              <a:ln>
                <a:noFill/>
              </a:ln>
              <a:effectLst/>
            </c:spPr>
            <c:extLst>
              <c:ext xmlns:c16="http://schemas.microsoft.com/office/drawing/2014/chart" uri="{C3380CC4-5D6E-409C-BE32-E72D297353CC}">
                <c16:uniqueId val="{00000013-F91B-0A4C-9EC7-742CDB6ECFB5}"/>
              </c:ext>
            </c:extLst>
          </c:dPt>
          <c:dPt>
            <c:idx val="15"/>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0-8FDA-4219-8D2D-6CE27B48D916}"/>
              </c:ext>
            </c:extLst>
          </c:dPt>
          <c:dPt>
            <c:idx val="16"/>
            <c:invertIfNegative val="0"/>
            <c:bubble3D val="0"/>
            <c:spPr>
              <a:solidFill>
                <a:schemeClr val="bg2"/>
              </a:solidFill>
              <a:ln>
                <a:noFill/>
              </a:ln>
              <a:effectLst/>
            </c:spPr>
            <c:extLst>
              <c:ext xmlns:c16="http://schemas.microsoft.com/office/drawing/2014/chart" uri="{C3380CC4-5D6E-409C-BE32-E72D297353CC}">
                <c16:uniqueId val="{00000000-92CF-4395-B265-B097984C0C83}"/>
              </c:ext>
            </c:extLst>
          </c:dPt>
          <c:dPt>
            <c:idx val="18"/>
            <c:invertIfNegative val="0"/>
            <c:bubble3D val="0"/>
            <c:spPr>
              <a:solidFill>
                <a:schemeClr val="bg2"/>
              </a:solidFill>
              <a:ln>
                <a:noFill/>
              </a:ln>
              <a:effectLst/>
            </c:spPr>
            <c:extLst>
              <c:ext xmlns:c16="http://schemas.microsoft.com/office/drawing/2014/chart" uri="{C3380CC4-5D6E-409C-BE32-E72D297353CC}">
                <c16:uniqueId val="{00000000-5EA5-4D5F-88FC-5D0086F47776}"/>
              </c:ext>
            </c:extLst>
          </c:dPt>
          <c:dLbls>
            <c:dLbl>
              <c:idx val="0"/>
              <c:layout>
                <c:manualLayout>
                  <c:x val="-2.4346083611774271E-2"/>
                  <c:y val="7.4012110885978546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fld id="{DB28F8AB-565E-4BB2-AF30-3C6512E10036}" type="VALUE">
                      <a:rPr lang="en-US" sz="1000" b="1">
                        <a:solidFill>
                          <a:schemeClr val="bg1"/>
                        </a:solidFill>
                      </a:rPr>
                      <a:pPr>
                        <a:defRPr sz="1000" b="1">
                          <a:solidFill>
                            <a:schemeClr val="bg1"/>
                          </a:solidFill>
                        </a:defRPr>
                      </a:pPr>
                      <a:t>[VALUE]</a:t>
                    </a:fld>
                    <a:endParaRPr 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1040053532059294E-2"/>
                      <c:h val="5.8915563543687474E-2"/>
                    </c:manualLayout>
                  </c15:layout>
                  <c15:dlblFieldTable/>
                  <c15:showDataLabelsRange val="0"/>
                </c:ext>
                <c:ext xmlns:c16="http://schemas.microsoft.com/office/drawing/2014/chart" uri="{C3380CC4-5D6E-409C-BE32-E72D297353CC}">
                  <c16:uniqueId val="{00000001-F91B-0A4C-9EC7-742CDB6ECFB5}"/>
                </c:ext>
              </c:extLst>
            </c:dLbl>
            <c:dLbl>
              <c:idx val="10"/>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6.9038103367996276E-2"/>
                      <c:h val="6.1446031854737584E-2"/>
                    </c:manualLayout>
                  </c15:layout>
                </c:ext>
                <c:ext xmlns:c16="http://schemas.microsoft.com/office/drawing/2014/chart" uri="{C3380CC4-5D6E-409C-BE32-E72D297353CC}">
                  <c16:uniqueId val="{0000000F-F91B-0A4C-9EC7-742CDB6ECFB5}"/>
                </c:ext>
              </c:extLst>
            </c:dLbl>
            <c:dLbl>
              <c:idx val="12"/>
              <c:tx>
                <c:rich>
                  <a:bodyPr/>
                  <a:lstStyle/>
                  <a:p>
                    <a:fld id="{0E248EDE-C2D5-604F-B131-6DB8A446ABF1}"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F91B-0A4C-9EC7-742CDB6ECFB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ISR</c:v>
                </c:pt>
                <c:pt idx="1">
                  <c:v>TUR</c:v>
                </c:pt>
                <c:pt idx="2">
                  <c:v>ITA</c:v>
                </c:pt>
                <c:pt idx="3">
                  <c:v>MEX</c:v>
                </c:pt>
                <c:pt idx="4">
                  <c:v>ESP</c:v>
                </c:pt>
                <c:pt idx="5">
                  <c:v>UK</c:v>
                </c:pt>
                <c:pt idx="6">
                  <c:v>CAN</c:v>
                </c:pt>
                <c:pt idx="7">
                  <c:v>DNK</c:v>
                </c:pt>
                <c:pt idx="8">
                  <c:v>GER</c:v>
                </c:pt>
                <c:pt idx="9">
                  <c:v>NETH</c:v>
                </c:pt>
                <c:pt idx="10">
                  <c:v>SWIZ</c:v>
                </c:pt>
                <c:pt idx="11">
                  <c:v>CHL</c:v>
                </c:pt>
                <c:pt idx="12">
                  <c:v>AUS</c:v>
                </c:pt>
                <c:pt idx="13">
                  <c:v>SWE</c:v>
                </c:pt>
                <c:pt idx="14">
                  <c:v>FRA</c:v>
                </c:pt>
                <c:pt idx="15">
                  <c:v>US-urban</c:v>
                </c:pt>
                <c:pt idx="16">
                  <c:v>US</c:v>
                </c:pt>
                <c:pt idx="17">
                  <c:v>JPN</c:v>
                </c:pt>
                <c:pt idx="18">
                  <c:v>US-rural</c:v>
                </c:pt>
                <c:pt idx="19">
                  <c:v>KOR</c:v>
                </c:pt>
              </c:strCache>
            </c:strRef>
          </c:cat>
          <c:val>
            <c:numRef>
              <c:f>Sheet1!$B$2:$B$21</c:f>
              <c:numCache>
                <c:formatCode>#,##0.0</c:formatCode>
                <c:ptCount val="20"/>
                <c:pt idx="0">
                  <c:v>4.4000000000000004</c:v>
                </c:pt>
                <c:pt idx="1">
                  <c:v>4.8</c:v>
                </c:pt>
                <c:pt idx="2">
                  <c:v>5.7</c:v>
                </c:pt>
                <c:pt idx="3">
                  <c:v>6.4</c:v>
                </c:pt>
                <c:pt idx="4">
                  <c:v>7.7</c:v>
                </c:pt>
                <c:pt idx="5">
                  <c:v>8.8000000000000007</c:v>
                </c:pt>
                <c:pt idx="6">
                  <c:v>9.1</c:v>
                </c:pt>
                <c:pt idx="7">
                  <c:v>9.3000000000000007</c:v>
                </c:pt>
                <c:pt idx="8">
                  <c:v>9.6999999999999993</c:v>
                </c:pt>
                <c:pt idx="9">
                  <c:v>10</c:v>
                </c:pt>
                <c:pt idx="10">
                  <c:v>10.4</c:v>
                </c:pt>
                <c:pt idx="11">
                  <c:v>10.7</c:v>
                </c:pt>
                <c:pt idx="12">
                  <c:v>12.2</c:v>
                </c:pt>
                <c:pt idx="13">
                  <c:v>12.4</c:v>
                </c:pt>
                <c:pt idx="14">
                  <c:v>13.1</c:v>
                </c:pt>
                <c:pt idx="15">
                  <c:v>13.4</c:v>
                </c:pt>
                <c:pt idx="16">
                  <c:v>14.6</c:v>
                </c:pt>
                <c:pt idx="17">
                  <c:v>15.6</c:v>
                </c:pt>
                <c:pt idx="18">
                  <c:v>20</c:v>
                </c:pt>
                <c:pt idx="19">
                  <c:v>23.2</c:v>
                </c:pt>
              </c:numCache>
            </c:numRef>
          </c:val>
          <c:extLst>
            <c:ext xmlns:c16="http://schemas.microsoft.com/office/drawing/2014/chart" uri="{C3380CC4-5D6E-409C-BE32-E72D297353CC}">
              <c16:uniqueId val="{00000014-F91B-0A4C-9EC7-742CDB6ECFB5}"/>
            </c:ext>
          </c:extLst>
        </c:ser>
        <c:dLbls>
          <c:dLblPos val="inEnd"/>
          <c:showLegendKey val="0"/>
          <c:showVal val="1"/>
          <c:showCatName val="0"/>
          <c:showSerName val="0"/>
          <c:showPercent val="0"/>
          <c:showBubbleSize val="0"/>
        </c:dLbls>
        <c:gapWidth val="10"/>
        <c:axId val="1666536176"/>
        <c:axId val="1666457536"/>
      </c:barChart>
      <c:lineChart>
        <c:grouping val="standard"/>
        <c:varyColors val="0"/>
        <c:ser>
          <c:idx val="1"/>
          <c:order val="1"/>
          <c:tx>
            <c:strRef>
              <c:f>Sheet1!$C$1</c:f>
              <c:strCache>
                <c:ptCount val="1"/>
                <c:pt idx="0">
                  <c:v>Average</c:v>
                </c:pt>
              </c:strCache>
            </c:strRef>
          </c:tx>
          <c:spPr>
            <a:ln w="19050" cap="rnd">
              <a:solidFill>
                <a:schemeClr val="accent4"/>
              </a:solidFill>
              <a:round/>
            </a:ln>
            <a:effectLst/>
          </c:spPr>
          <c:marker>
            <c:symbol val="none"/>
          </c:marker>
          <c:cat>
            <c:strRef>
              <c:f>Sheet1!$A$2:$A$21</c:f>
              <c:strCache>
                <c:ptCount val="20"/>
                <c:pt idx="0">
                  <c:v>ISR</c:v>
                </c:pt>
                <c:pt idx="1">
                  <c:v>TUR</c:v>
                </c:pt>
                <c:pt idx="2">
                  <c:v>ITA</c:v>
                </c:pt>
                <c:pt idx="3">
                  <c:v>MEX</c:v>
                </c:pt>
                <c:pt idx="4">
                  <c:v>ESP</c:v>
                </c:pt>
                <c:pt idx="5">
                  <c:v>UK</c:v>
                </c:pt>
                <c:pt idx="6">
                  <c:v>CAN</c:v>
                </c:pt>
                <c:pt idx="7">
                  <c:v>DNK</c:v>
                </c:pt>
                <c:pt idx="8">
                  <c:v>GER</c:v>
                </c:pt>
                <c:pt idx="9">
                  <c:v>NETH</c:v>
                </c:pt>
                <c:pt idx="10">
                  <c:v>SWIZ</c:v>
                </c:pt>
                <c:pt idx="11">
                  <c:v>CHL</c:v>
                </c:pt>
                <c:pt idx="12">
                  <c:v>AUS</c:v>
                </c:pt>
                <c:pt idx="13">
                  <c:v>SWE</c:v>
                </c:pt>
                <c:pt idx="14">
                  <c:v>FRA</c:v>
                </c:pt>
                <c:pt idx="15">
                  <c:v>US-urban</c:v>
                </c:pt>
                <c:pt idx="16">
                  <c:v>US</c:v>
                </c:pt>
                <c:pt idx="17">
                  <c:v>JPN</c:v>
                </c:pt>
                <c:pt idx="18">
                  <c:v>US-rural</c:v>
                </c:pt>
                <c:pt idx="19">
                  <c:v>KOR</c:v>
                </c:pt>
              </c:strCache>
            </c:strRef>
          </c:cat>
          <c:val>
            <c:numRef>
              <c:f>Sheet1!$C$2:$C$21</c:f>
              <c:numCache>
                <c:formatCode>General</c:formatCode>
                <c:ptCount val="20"/>
                <c:pt idx="0">
                  <c:v>10.7</c:v>
                </c:pt>
                <c:pt idx="1">
                  <c:v>10.7</c:v>
                </c:pt>
                <c:pt idx="2">
                  <c:v>10.7</c:v>
                </c:pt>
                <c:pt idx="3">
                  <c:v>10.7</c:v>
                </c:pt>
                <c:pt idx="4">
                  <c:v>10.7</c:v>
                </c:pt>
                <c:pt idx="5">
                  <c:v>10.7</c:v>
                </c:pt>
                <c:pt idx="6">
                  <c:v>10.7</c:v>
                </c:pt>
                <c:pt idx="7">
                  <c:v>10.7</c:v>
                </c:pt>
                <c:pt idx="8">
                  <c:v>10.7</c:v>
                </c:pt>
                <c:pt idx="9">
                  <c:v>10.7</c:v>
                </c:pt>
                <c:pt idx="10">
                  <c:v>10.7</c:v>
                </c:pt>
                <c:pt idx="11">
                  <c:v>10.7</c:v>
                </c:pt>
                <c:pt idx="12">
                  <c:v>10.7</c:v>
                </c:pt>
                <c:pt idx="13">
                  <c:v>10.7</c:v>
                </c:pt>
                <c:pt idx="14">
                  <c:v>10.7</c:v>
                </c:pt>
                <c:pt idx="15">
                  <c:v>10.7</c:v>
                </c:pt>
                <c:pt idx="16">
                  <c:v>10.7</c:v>
                </c:pt>
                <c:pt idx="17">
                  <c:v>10.7</c:v>
                </c:pt>
                <c:pt idx="18">
                  <c:v>10.7</c:v>
                </c:pt>
                <c:pt idx="19">
                  <c:v>10.7</c:v>
                </c:pt>
              </c:numCache>
            </c:numRef>
          </c:val>
          <c:smooth val="0"/>
          <c:extLst>
            <c:ext xmlns:c16="http://schemas.microsoft.com/office/drawing/2014/chart" uri="{C3380CC4-5D6E-409C-BE32-E72D297353CC}">
              <c16:uniqueId val="{00000015-F91B-0A4C-9EC7-742CDB6ECFB5}"/>
            </c:ext>
          </c:extLst>
        </c:ser>
        <c:dLbls>
          <c:showLegendKey val="0"/>
          <c:showVal val="0"/>
          <c:showCatName val="0"/>
          <c:showSerName val="0"/>
          <c:showPercent val="0"/>
          <c:showBubbleSize val="0"/>
        </c:dLbls>
        <c:marker val="1"/>
        <c:smooth val="0"/>
        <c:axId val="1666536176"/>
        <c:axId val="1666457536"/>
      </c:lineChart>
      <c:catAx>
        <c:axId val="166653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6457536"/>
        <c:crosses val="autoZero"/>
        <c:auto val="1"/>
        <c:lblAlgn val="ctr"/>
        <c:lblOffset val="100"/>
        <c:noMultiLvlLbl val="0"/>
      </c:catAx>
      <c:valAx>
        <c:axId val="1666457536"/>
        <c:scaling>
          <c:orientation val="minMax"/>
          <c:max val="30"/>
          <c:min val="0"/>
        </c:scaling>
        <c:delete val="1"/>
        <c:axPos val="l"/>
        <c:numFmt formatCode="#,##0.0" sourceLinked="1"/>
        <c:majorTickMark val="out"/>
        <c:minorTickMark val="none"/>
        <c:tickLblPos val="nextTo"/>
        <c:crossAx val="1666536176"/>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369828771403577E-2"/>
          <c:y val="3.47950579680135E-2"/>
          <c:w val="0.75316985376827894"/>
          <c:h val="0.88403057487080494"/>
        </c:manualLayout>
      </c:layout>
      <c:lineChart>
        <c:grouping val="standard"/>
        <c:varyColors val="0"/>
        <c:ser>
          <c:idx val="0"/>
          <c:order val="0"/>
          <c:tx>
            <c:strRef>
              <c:f>Sheet1!$A$2</c:f>
              <c:strCache>
                <c:ptCount val="1"/>
                <c:pt idx="0">
                  <c:v>AUS (146)</c:v>
                </c:pt>
              </c:strCache>
            </c:strRef>
          </c:tx>
          <c:spPr>
            <a:ln w="19050" cap="rnd">
              <a:solidFill>
                <a:schemeClr val="bg2">
                  <a:lumMod val="60000"/>
                  <a:lumOff val="40000"/>
                </a:schemeClr>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Sheet1!$B$2:$Y$2</c:f>
              <c:numCache>
                <c:formatCode>#,##0.0</c:formatCode>
                <c:ptCount val="24"/>
                <c:pt idx="0">
                  <c:v>237</c:v>
                </c:pt>
                <c:pt idx="1">
                  <c:v>227</c:v>
                </c:pt>
                <c:pt idx="2">
                  <c:v>218</c:v>
                </c:pt>
                <c:pt idx="3">
                  <c:v>207</c:v>
                </c:pt>
                <c:pt idx="4">
                  <c:v>199</c:v>
                </c:pt>
                <c:pt idx="6">
                  <c:v>187</c:v>
                </c:pt>
                <c:pt idx="7">
                  <c:v>182</c:v>
                </c:pt>
                <c:pt idx="8">
                  <c:v>181</c:v>
                </c:pt>
                <c:pt idx="9">
                  <c:v>177</c:v>
                </c:pt>
                <c:pt idx="10">
                  <c:v>170</c:v>
                </c:pt>
                <c:pt idx="11">
                  <c:v>168</c:v>
                </c:pt>
                <c:pt idx="12">
                  <c:v>161</c:v>
                </c:pt>
                <c:pt idx="13">
                  <c:v>160</c:v>
                </c:pt>
                <c:pt idx="14">
                  <c:v>162</c:v>
                </c:pt>
                <c:pt idx="15">
                  <c:v>162</c:v>
                </c:pt>
                <c:pt idx="16">
                  <c:v>156</c:v>
                </c:pt>
                <c:pt idx="17">
                  <c:v>154</c:v>
                </c:pt>
                <c:pt idx="18">
                  <c:v>150</c:v>
                </c:pt>
                <c:pt idx="19">
                  <c:v>155</c:v>
                </c:pt>
                <c:pt idx="20">
                  <c:v>145</c:v>
                </c:pt>
                <c:pt idx="21" formatCode="General">
                  <c:v>144</c:v>
                </c:pt>
                <c:pt idx="22" formatCode="General">
                  <c:v>156</c:v>
                </c:pt>
                <c:pt idx="23" formatCode="General">
                  <c:v>146</c:v>
                </c:pt>
              </c:numCache>
            </c:numRef>
          </c:val>
          <c:smooth val="0"/>
          <c:extLst>
            <c:ext xmlns:c16="http://schemas.microsoft.com/office/drawing/2014/chart" uri="{C3380CC4-5D6E-409C-BE32-E72D297353CC}">
              <c16:uniqueId val="{00000000-B09E-460A-80A6-A3C14BDD257B}"/>
            </c:ext>
          </c:extLst>
        </c:ser>
        <c:ser>
          <c:idx val="1"/>
          <c:order val="1"/>
          <c:tx>
            <c:strRef>
              <c:f>Sheet1!$A$3</c:f>
              <c:strCache>
                <c:ptCount val="1"/>
                <c:pt idx="0">
                  <c:v>CAN (184)</c:v>
                </c:pt>
              </c:strCache>
            </c:strRef>
          </c:tx>
          <c:spPr>
            <a:ln w="19050" cap="rnd">
              <a:solidFill>
                <a:schemeClr val="accent4"/>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Sheet1!$B$3:$Y$3</c:f>
              <c:numCache>
                <c:formatCode>#,##0.0</c:formatCode>
                <c:ptCount val="24"/>
                <c:pt idx="0">
                  <c:v>254</c:v>
                </c:pt>
                <c:pt idx="1">
                  <c:v>246</c:v>
                </c:pt>
                <c:pt idx="2">
                  <c:v>243</c:v>
                </c:pt>
                <c:pt idx="3">
                  <c:v>239</c:v>
                </c:pt>
                <c:pt idx="4">
                  <c:v>231</c:v>
                </c:pt>
                <c:pt idx="5">
                  <c:v>229</c:v>
                </c:pt>
                <c:pt idx="6">
                  <c:v>216</c:v>
                </c:pt>
                <c:pt idx="7">
                  <c:v>219</c:v>
                </c:pt>
                <c:pt idx="8">
                  <c:v>215</c:v>
                </c:pt>
                <c:pt idx="9">
                  <c:v>208</c:v>
                </c:pt>
                <c:pt idx="10">
                  <c:v>202</c:v>
                </c:pt>
                <c:pt idx="11">
                  <c:v>195</c:v>
                </c:pt>
                <c:pt idx="12">
                  <c:v>194</c:v>
                </c:pt>
                <c:pt idx="13">
                  <c:v>193</c:v>
                </c:pt>
                <c:pt idx="14">
                  <c:v>191</c:v>
                </c:pt>
                <c:pt idx="15">
                  <c:v>188</c:v>
                </c:pt>
                <c:pt idx="16">
                  <c:v>183</c:v>
                </c:pt>
                <c:pt idx="17">
                  <c:v>184</c:v>
                </c:pt>
                <c:pt idx="18">
                  <c:v>185</c:v>
                </c:pt>
                <c:pt idx="19">
                  <c:v>179</c:v>
                </c:pt>
                <c:pt idx="20">
                  <c:v>189</c:v>
                </c:pt>
                <c:pt idx="21">
                  <c:v>193</c:v>
                </c:pt>
                <c:pt idx="22">
                  <c:v>184</c:v>
                </c:pt>
              </c:numCache>
            </c:numRef>
          </c:val>
          <c:smooth val="0"/>
          <c:extLst>
            <c:ext xmlns:c16="http://schemas.microsoft.com/office/drawing/2014/chart" uri="{C3380CC4-5D6E-409C-BE32-E72D297353CC}">
              <c16:uniqueId val="{00000001-B09E-460A-80A6-A3C14BDD257B}"/>
            </c:ext>
          </c:extLst>
        </c:ser>
        <c:ser>
          <c:idx val="2"/>
          <c:order val="2"/>
          <c:tx>
            <c:strRef>
              <c:f>Sheet1!$A$4</c:f>
              <c:strCache>
                <c:ptCount val="1"/>
                <c:pt idx="0">
                  <c:v>CHL (229)</c:v>
                </c:pt>
              </c:strCache>
            </c:strRef>
          </c:tx>
          <c:spPr>
            <a:ln w="19050" cap="rnd">
              <a:solidFill>
                <a:schemeClr val="accent5"/>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Sheet1!$B$4:$Y$4</c:f>
              <c:numCache>
                <c:formatCode>#,##0.0</c:formatCode>
                <c:ptCount val="24"/>
                <c:pt idx="0">
                  <c:v>293</c:v>
                </c:pt>
                <c:pt idx="1">
                  <c:v>301</c:v>
                </c:pt>
                <c:pt idx="2">
                  <c:v>290</c:v>
                </c:pt>
                <c:pt idx="3">
                  <c:v>287</c:v>
                </c:pt>
                <c:pt idx="4">
                  <c:v>281</c:v>
                </c:pt>
                <c:pt idx="5">
                  <c:v>271</c:v>
                </c:pt>
                <c:pt idx="6">
                  <c:v>265</c:v>
                </c:pt>
                <c:pt idx="7">
                  <c:v>259</c:v>
                </c:pt>
                <c:pt idx="8">
                  <c:v>251</c:v>
                </c:pt>
                <c:pt idx="9">
                  <c:v>254</c:v>
                </c:pt>
                <c:pt idx="10">
                  <c:v>256</c:v>
                </c:pt>
                <c:pt idx="11">
                  <c:v>240</c:v>
                </c:pt>
                <c:pt idx="12">
                  <c:v>238</c:v>
                </c:pt>
                <c:pt idx="13">
                  <c:v>236</c:v>
                </c:pt>
                <c:pt idx="14">
                  <c:v>234</c:v>
                </c:pt>
                <c:pt idx="15">
                  <c:v>229</c:v>
                </c:pt>
                <c:pt idx="16">
                  <c:v>219</c:v>
                </c:pt>
                <c:pt idx="17">
                  <c:v>210</c:v>
                </c:pt>
                <c:pt idx="18">
                  <c:v>200</c:v>
                </c:pt>
                <c:pt idx="19">
                  <c:v>202</c:v>
                </c:pt>
                <c:pt idx="20">
                  <c:v>245</c:v>
                </c:pt>
                <c:pt idx="21">
                  <c:v>266</c:v>
                </c:pt>
                <c:pt idx="22">
                  <c:v>229</c:v>
                </c:pt>
              </c:numCache>
            </c:numRef>
          </c:val>
          <c:smooth val="0"/>
          <c:extLst>
            <c:ext xmlns:c16="http://schemas.microsoft.com/office/drawing/2014/chart" uri="{C3380CC4-5D6E-409C-BE32-E72D297353CC}">
              <c16:uniqueId val="{00000002-B09E-460A-80A6-A3C14BDD257B}"/>
            </c:ext>
          </c:extLst>
        </c:ser>
        <c:ser>
          <c:idx val="3"/>
          <c:order val="3"/>
          <c:tx>
            <c:strRef>
              <c:f>Sheet1!$A$5</c:f>
              <c:strCache>
                <c:ptCount val="1"/>
                <c:pt idx="0">
                  <c:v>DNK (175)</c:v>
                </c:pt>
              </c:strCache>
            </c:strRef>
          </c:tx>
          <c:spPr>
            <a:ln w="19050" cap="rnd">
              <a:solidFill>
                <a:schemeClr val="bg2"/>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Sheet1!$B$5:$Y$5</c:f>
              <c:numCache>
                <c:formatCode>#,##0.0</c:formatCode>
                <c:ptCount val="24"/>
                <c:pt idx="0">
                  <c:v>329</c:v>
                </c:pt>
                <c:pt idx="1">
                  <c:v>321</c:v>
                </c:pt>
                <c:pt idx="2">
                  <c:v>311</c:v>
                </c:pt>
                <c:pt idx="3">
                  <c:v>303</c:v>
                </c:pt>
                <c:pt idx="4">
                  <c:v>292</c:v>
                </c:pt>
                <c:pt idx="5">
                  <c:v>282</c:v>
                </c:pt>
                <c:pt idx="6">
                  <c:v>279</c:v>
                </c:pt>
                <c:pt idx="7">
                  <c:v>264</c:v>
                </c:pt>
                <c:pt idx="8">
                  <c:v>255</c:v>
                </c:pt>
                <c:pt idx="9">
                  <c:v>244</c:v>
                </c:pt>
                <c:pt idx="10">
                  <c:v>238</c:v>
                </c:pt>
                <c:pt idx="11">
                  <c:v>221</c:v>
                </c:pt>
                <c:pt idx="12">
                  <c:v>217</c:v>
                </c:pt>
                <c:pt idx="13">
                  <c:v>207</c:v>
                </c:pt>
                <c:pt idx="14">
                  <c:v>202</c:v>
                </c:pt>
                <c:pt idx="15">
                  <c:v>198</c:v>
                </c:pt>
                <c:pt idx="16">
                  <c:v>199</c:v>
                </c:pt>
                <c:pt idx="17">
                  <c:v>188</c:v>
                </c:pt>
                <c:pt idx="18">
                  <c:v>180</c:v>
                </c:pt>
                <c:pt idx="19">
                  <c:v>180</c:v>
                </c:pt>
                <c:pt idx="20">
                  <c:v>174</c:v>
                </c:pt>
                <c:pt idx="21">
                  <c:v>174</c:v>
                </c:pt>
                <c:pt idx="22">
                  <c:v>175</c:v>
                </c:pt>
              </c:numCache>
            </c:numRef>
          </c:val>
          <c:smooth val="0"/>
          <c:extLst>
            <c:ext xmlns:c16="http://schemas.microsoft.com/office/drawing/2014/chart" uri="{C3380CC4-5D6E-409C-BE32-E72D297353CC}">
              <c16:uniqueId val="{0000001C-B09E-460A-80A6-A3C14BDD257B}"/>
            </c:ext>
          </c:extLst>
        </c:ser>
        <c:ser>
          <c:idx val="4"/>
          <c:order val="4"/>
          <c:tx>
            <c:strRef>
              <c:f>Sheet1!$A$6</c:f>
              <c:strCache>
                <c:ptCount val="1"/>
                <c:pt idx="0">
                  <c:v>FRA (162)</c:v>
                </c:pt>
              </c:strCache>
            </c:strRef>
          </c:tx>
          <c:spPr>
            <a:ln w="19050" cap="rnd">
              <a:solidFill>
                <a:schemeClr val="accent2"/>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Sheet1!$B$6:$Y$6</c:f>
              <c:numCache>
                <c:formatCode>#,##0.0</c:formatCode>
                <c:ptCount val="24"/>
                <c:pt idx="0">
                  <c:v>237</c:v>
                </c:pt>
                <c:pt idx="1">
                  <c:v>232</c:v>
                </c:pt>
                <c:pt idx="2">
                  <c:v>227</c:v>
                </c:pt>
                <c:pt idx="3">
                  <c:v>222</c:v>
                </c:pt>
                <c:pt idx="4">
                  <c:v>209</c:v>
                </c:pt>
                <c:pt idx="5">
                  <c:v>208</c:v>
                </c:pt>
                <c:pt idx="6">
                  <c:v>201</c:v>
                </c:pt>
                <c:pt idx="7">
                  <c:v>195</c:v>
                </c:pt>
                <c:pt idx="8">
                  <c:v>192</c:v>
                </c:pt>
                <c:pt idx="9">
                  <c:v>190</c:v>
                </c:pt>
                <c:pt idx="10">
                  <c:v>185</c:v>
                </c:pt>
                <c:pt idx="11">
                  <c:v>181</c:v>
                </c:pt>
                <c:pt idx="12">
                  <c:v>174</c:v>
                </c:pt>
                <c:pt idx="13">
                  <c:v>170</c:v>
                </c:pt>
                <c:pt idx="14">
                  <c:v>164</c:v>
                </c:pt>
                <c:pt idx="15">
                  <c:v>164</c:v>
                </c:pt>
                <c:pt idx="16">
                  <c:v>161</c:v>
                </c:pt>
                <c:pt idx="17">
                  <c:v>158</c:v>
                </c:pt>
                <c:pt idx="18">
                  <c:v>157</c:v>
                </c:pt>
                <c:pt idx="19">
                  <c:v>152</c:v>
                </c:pt>
                <c:pt idx="20">
                  <c:v>164</c:v>
                </c:pt>
                <c:pt idx="21">
                  <c:v>165</c:v>
                </c:pt>
                <c:pt idx="22">
                  <c:v>162</c:v>
                </c:pt>
              </c:numCache>
            </c:numRef>
          </c:val>
          <c:smooth val="0"/>
          <c:extLst>
            <c:ext xmlns:c16="http://schemas.microsoft.com/office/drawing/2014/chart" uri="{C3380CC4-5D6E-409C-BE32-E72D297353CC}">
              <c16:uniqueId val="{0000001D-B09E-460A-80A6-A3C14BDD257B}"/>
            </c:ext>
          </c:extLst>
        </c:ser>
        <c:ser>
          <c:idx val="5"/>
          <c:order val="5"/>
          <c:tx>
            <c:strRef>
              <c:f>Sheet1!$A$7</c:f>
              <c:strCache>
                <c:ptCount val="1"/>
                <c:pt idx="0">
                  <c:v>GER (195)</c:v>
                </c:pt>
              </c:strCache>
            </c:strRef>
          </c:tx>
          <c:spPr>
            <a:ln w="19050" cap="rnd">
              <a:solidFill>
                <a:schemeClr val="accent6"/>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Sheet1!$B$7:$Y$7</c:f>
              <c:numCache>
                <c:formatCode>#,##0.0</c:formatCode>
                <c:ptCount val="24"/>
                <c:pt idx="0">
                  <c:v>283</c:v>
                </c:pt>
                <c:pt idx="1">
                  <c:v>273</c:v>
                </c:pt>
                <c:pt idx="2">
                  <c:v>270</c:v>
                </c:pt>
                <c:pt idx="3">
                  <c:v>265</c:v>
                </c:pt>
                <c:pt idx="4">
                  <c:v>251</c:v>
                </c:pt>
                <c:pt idx="5">
                  <c:v>242</c:v>
                </c:pt>
                <c:pt idx="6">
                  <c:v>233</c:v>
                </c:pt>
                <c:pt idx="7">
                  <c:v>226</c:v>
                </c:pt>
                <c:pt idx="8">
                  <c:v>221</c:v>
                </c:pt>
                <c:pt idx="9">
                  <c:v>217</c:v>
                </c:pt>
                <c:pt idx="10">
                  <c:v>212</c:v>
                </c:pt>
                <c:pt idx="11">
                  <c:v>209</c:v>
                </c:pt>
                <c:pt idx="12">
                  <c:v>205</c:v>
                </c:pt>
                <c:pt idx="13">
                  <c:v>208</c:v>
                </c:pt>
                <c:pt idx="14">
                  <c:v>199</c:v>
                </c:pt>
                <c:pt idx="15">
                  <c:v>204</c:v>
                </c:pt>
                <c:pt idx="16">
                  <c:v>200</c:v>
                </c:pt>
                <c:pt idx="17">
                  <c:v>196</c:v>
                </c:pt>
                <c:pt idx="18">
                  <c:v>196</c:v>
                </c:pt>
                <c:pt idx="19">
                  <c:v>188</c:v>
                </c:pt>
                <c:pt idx="20">
                  <c:v>195</c:v>
                </c:pt>
              </c:numCache>
            </c:numRef>
          </c:val>
          <c:smooth val="0"/>
          <c:extLst>
            <c:ext xmlns:c16="http://schemas.microsoft.com/office/drawing/2014/chart" uri="{C3380CC4-5D6E-409C-BE32-E72D297353CC}">
              <c16:uniqueId val="{0000001E-B09E-460A-80A6-A3C14BDD257B}"/>
            </c:ext>
          </c:extLst>
        </c:ser>
        <c:ser>
          <c:idx val="6"/>
          <c:order val="6"/>
          <c:tx>
            <c:strRef>
              <c:f>Sheet1!$A$8</c:f>
              <c:strCache>
                <c:ptCount val="1"/>
                <c:pt idx="0">
                  <c:v>ISR (134)</c:v>
                </c:pt>
              </c:strCache>
            </c:strRef>
          </c:tx>
          <c:spPr>
            <a:ln w="19050" cap="rnd">
              <a:solidFill>
                <a:schemeClr val="accent6">
                  <a:lumMod val="40000"/>
                  <a:lumOff val="60000"/>
                </a:schemeClr>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Sheet1!$B$8:$Y$8</c:f>
              <c:numCache>
                <c:formatCode>#,##0.0</c:formatCode>
                <c:ptCount val="24"/>
                <c:pt idx="0">
                  <c:v>247</c:v>
                </c:pt>
                <c:pt idx="1">
                  <c:v>237</c:v>
                </c:pt>
                <c:pt idx="2">
                  <c:v>228</c:v>
                </c:pt>
                <c:pt idx="3">
                  <c:v>217</c:v>
                </c:pt>
                <c:pt idx="4">
                  <c:v>207</c:v>
                </c:pt>
                <c:pt idx="5">
                  <c:v>204</c:v>
                </c:pt>
                <c:pt idx="6">
                  <c:v>194</c:v>
                </c:pt>
                <c:pt idx="7">
                  <c:v>190</c:v>
                </c:pt>
                <c:pt idx="8">
                  <c:v>179</c:v>
                </c:pt>
                <c:pt idx="9">
                  <c:v>170</c:v>
                </c:pt>
                <c:pt idx="10">
                  <c:v>170</c:v>
                </c:pt>
                <c:pt idx="11">
                  <c:v>167</c:v>
                </c:pt>
                <c:pt idx="12">
                  <c:v>161</c:v>
                </c:pt>
                <c:pt idx="13">
                  <c:v>155</c:v>
                </c:pt>
                <c:pt idx="14">
                  <c:v>150</c:v>
                </c:pt>
                <c:pt idx="15">
                  <c:v>152</c:v>
                </c:pt>
                <c:pt idx="16">
                  <c:v>144</c:v>
                </c:pt>
                <c:pt idx="17">
                  <c:v>136</c:v>
                </c:pt>
                <c:pt idx="18">
                  <c:v>134</c:v>
                </c:pt>
                <c:pt idx="19">
                  <c:v>133</c:v>
                </c:pt>
                <c:pt idx="20">
                  <c:v>141</c:v>
                </c:pt>
                <c:pt idx="21">
                  <c:v>150</c:v>
                </c:pt>
                <c:pt idx="22">
                  <c:v>134</c:v>
                </c:pt>
              </c:numCache>
            </c:numRef>
          </c:val>
          <c:smooth val="0"/>
          <c:extLst>
            <c:ext xmlns:c16="http://schemas.microsoft.com/office/drawing/2014/chart" uri="{C3380CC4-5D6E-409C-BE32-E72D297353CC}">
              <c16:uniqueId val="{0000001F-B09E-460A-80A6-A3C14BDD257B}"/>
            </c:ext>
          </c:extLst>
        </c:ser>
        <c:ser>
          <c:idx val="7"/>
          <c:order val="7"/>
          <c:tx>
            <c:strRef>
              <c:f>Sheet1!$A$9</c:f>
              <c:strCache>
                <c:ptCount val="1"/>
                <c:pt idx="0">
                  <c:v>ITA (145)</c:v>
                </c:pt>
              </c:strCache>
            </c:strRef>
          </c:tx>
          <c:spPr>
            <a:ln w="19050" cap="rnd">
              <a:solidFill>
                <a:schemeClr val="accent6">
                  <a:lumMod val="20000"/>
                  <a:lumOff val="80000"/>
                </a:schemeClr>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Sheet1!$B$9:$Y$9</c:f>
              <c:numCache>
                <c:formatCode>General</c:formatCode>
                <c:ptCount val="24"/>
                <c:pt idx="3" formatCode="#,##0.0">
                  <c:v>214</c:v>
                </c:pt>
                <c:pt idx="4" formatCode="#,##0.0">
                  <c:v>201</c:v>
                </c:pt>
                <c:pt idx="5" formatCode="#,##0.0">
                  <c:v>196</c:v>
                </c:pt>
                <c:pt idx="6" formatCode="#,##0.0">
                  <c:v>188</c:v>
                </c:pt>
                <c:pt idx="7" formatCode="#,##0.0">
                  <c:v>184</c:v>
                </c:pt>
                <c:pt idx="8" formatCode="#,##0.0">
                  <c:v>178</c:v>
                </c:pt>
                <c:pt idx="9" formatCode="#,##0.0">
                  <c:v>175</c:v>
                </c:pt>
                <c:pt idx="10" formatCode="#,##0.0">
                  <c:v>168</c:v>
                </c:pt>
                <c:pt idx="11" formatCode="#,##0.0">
                  <c:v>168</c:v>
                </c:pt>
                <c:pt idx="12" formatCode="#,##0.0">
                  <c:v>164</c:v>
                </c:pt>
                <c:pt idx="13" formatCode="#,##0.0">
                  <c:v>157</c:v>
                </c:pt>
                <c:pt idx="14" formatCode="#,##0.0">
                  <c:v>151</c:v>
                </c:pt>
                <c:pt idx="15" formatCode="#,##0.0">
                  <c:v>154</c:v>
                </c:pt>
                <c:pt idx="16" formatCode="#,##0.0">
                  <c:v>147</c:v>
                </c:pt>
                <c:pt idx="17" formatCode="#,##0.0">
                  <c:v>146</c:v>
                </c:pt>
                <c:pt idx="18" formatCode="#,##0.0">
                  <c:v>142</c:v>
                </c:pt>
                <c:pt idx="19" formatCode="#,##0.0">
                  <c:v>136</c:v>
                </c:pt>
                <c:pt idx="20" formatCode="#,##0.0">
                  <c:v>163</c:v>
                </c:pt>
                <c:pt idx="21" formatCode="#,##0.0">
                  <c:v>159</c:v>
                </c:pt>
                <c:pt idx="22" formatCode="#,##0.0">
                  <c:v>145</c:v>
                </c:pt>
              </c:numCache>
            </c:numRef>
          </c:val>
          <c:smooth val="0"/>
          <c:extLst>
            <c:ext xmlns:c16="http://schemas.microsoft.com/office/drawing/2014/chart" uri="{C3380CC4-5D6E-409C-BE32-E72D297353CC}">
              <c16:uniqueId val="{00000020-B09E-460A-80A6-A3C14BDD257B}"/>
            </c:ext>
          </c:extLst>
        </c:ser>
        <c:ser>
          <c:idx val="8"/>
          <c:order val="8"/>
          <c:tx>
            <c:strRef>
              <c:f>Sheet1!$A$10</c:f>
              <c:strCache>
                <c:ptCount val="1"/>
                <c:pt idx="0">
                  <c:v>JPN (135)</c:v>
                </c:pt>
              </c:strCache>
            </c:strRef>
          </c:tx>
          <c:spPr>
            <a:ln w="19050" cap="rnd">
              <a:solidFill>
                <a:schemeClr val="tx2">
                  <a:lumMod val="50000"/>
                  <a:lumOff val="50000"/>
                </a:schemeClr>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Sheet1!$B$10:$Y$10</c:f>
              <c:numCache>
                <c:formatCode>#,##0.0</c:formatCode>
                <c:ptCount val="24"/>
                <c:pt idx="0">
                  <c:v>222</c:v>
                </c:pt>
                <c:pt idx="1">
                  <c:v>216</c:v>
                </c:pt>
                <c:pt idx="2">
                  <c:v>209</c:v>
                </c:pt>
                <c:pt idx="3">
                  <c:v>207</c:v>
                </c:pt>
                <c:pt idx="4">
                  <c:v>201</c:v>
                </c:pt>
                <c:pt idx="5">
                  <c:v>199</c:v>
                </c:pt>
                <c:pt idx="6">
                  <c:v>192</c:v>
                </c:pt>
                <c:pt idx="7">
                  <c:v>189</c:v>
                </c:pt>
                <c:pt idx="8">
                  <c:v>184</c:v>
                </c:pt>
                <c:pt idx="9">
                  <c:v>178</c:v>
                </c:pt>
                <c:pt idx="10">
                  <c:v>176</c:v>
                </c:pt>
                <c:pt idx="11">
                  <c:v>182</c:v>
                </c:pt>
                <c:pt idx="12">
                  <c:v>166</c:v>
                </c:pt>
                <c:pt idx="13">
                  <c:v>162</c:v>
                </c:pt>
                <c:pt idx="14">
                  <c:v>157</c:v>
                </c:pt>
                <c:pt idx="15">
                  <c:v>152</c:v>
                </c:pt>
                <c:pt idx="16">
                  <c:v>148</c:v>
                </c:pt>
                <c:pt idx="17">
                  <c:v>143</c:v>
                </c:pt>
                <c:pt idx="18">
                  <c:v>140</c:v>
                </c:pt>
                <c:pt idx="19">
                  <c:v>137</c:v>
                </c:pt>
                <c:pt idx="20">
                  <c:v>134</c:v>
                </c:pt>
                <c:pt idx="21">
                  <c:v>135</c:v>
                </c:pt>
              </c:numCache>
            </c:numRef>
          </c:val>
          <c:smooth val="0"/>
          <c:extLst>
            <c:ext xmlns:c16="http://schemas.microsoft.com/office/drawing/2014/chart" uri="{C3380CC4-5D6E-409C-BE32-E72D297353CC}">
              <c16:uniqueId val="{00000021-B09E-460A-80A6-A3C14BDD257B}"/>
            </c:ext>
          </c:extLst>
        </c:ser>
        <c:ser>
          <c:idx val="9"/>
          <c:order val="9"/>
          <c:tx>
            <c:strRef>
              <c:f>Sheet1!$A$11</c:f>
              <c:strCache>
                <c:ptCount val="1"/>
                <c:pt idx="0">
                  <c:v>KOR (151)</c:v>
                </c:pt>
              </c:strCache>
            </c:strRef>
          </c:tx>
          <c:spPr>
            <a:ln w="19050" cap="rnd">
              <a:solidFill>
                <a:schemeClr val="accent2">
                  <a:lumMod val="60000"/>
                  <a:lumOff val="40000"/>
                </a:schemeClr>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Sheet1!$B$11:$Y$11</c:f>
              <c:numCache>
                <c:formatCode>#,##0.0</c:formatCode>
                <c:ptCount val="24"/>
                <c:pt idx="0">
                  <c:v>367</c:v>
                </c:pt>
                <c:pt idx="1">
                  <c:v>353</c:v>
                </c:pt>
                <c:pt idx="2">
                  <c:v>348</c:v>
                </c:pt>
                <c:pt idx="3">
                  <c:v>335</c:v>
                </c:pt>
                <c:pt idx="4">
                  <c:v>318</c:v>
                </c:pt>
                <c:pt idx="5">
                  <c:v>297</c:v>
                </c:pt>
                <c:pt idx="6">
                  <c:v>278</c:v>
                </c:pt>
                <c:pt idx="7">
                  <c:v>264</c:v>
                </c:pt>
                <c:pt idx="8">
                  <c:v>248</c:v>
                </c:pt>
                <c:pt idx="9">
                  <c:v>237</c:v>
                </c:pt>
                <c:pt idx="10">
                  <c:v>228</c:v>
                </c:pt>
                <c:pt idx="11">
                  <c:v>216</c:v>
                </c:pt>
                <c:pt idx="12">
                  <c:v>206</c:v>
                </c:pt>
                <c:pt idx="13">
                  <c:v>194</c:v>
                </c:pt>
                <c:pt idx="14">
                  <c:v>185</c:v>
                </c:pt>
                <c:pt idx="15">
                  <c:v>177</c:v>
                </c:pt>
                <c:pt idx="16">
                  <c:v>170</c:v>
                </c:pt>
                <c:pt idx="17">
                  <c:v>159</c:v>
                </c:pt>
                <c:pt idx="18">
                  <c:v>154</c:v>
                </c:pt>
                <c:pt idx="19">
                  <c:v>147</c:v>
                </c:pt>
                <c:pt idx="20">
                  <c:v>142</c:v>
                </c:pt>
                <c:pt idx="21">
                  <c:v>143</c:v>
                </c:pt>
                <c:pt idx="22">
                  <c:v>151</c:v>
                </c:pt>
              </c:numCache>
            </c:numRef>
          </c:val>
          <c:smooth val="0"/>
          <c:extLst>
            <c:ext xmlns:c16="http://schemas.microsoft.com/office/drawing/2014/chart" uri="{C3380CC4-5D6E-409C-BE32-E72D297353CC}">
              <c16:uniqueId val="{00000022-B09E-460A-80A6-A3C14BDD257B}"/>
            </c:ext>
          </c:extLst>
        </c:ser>
        <c:ser>
          <c:idx val="10"/>
          <c:order val="10"/>
          <c:tx>
            <c:strRef>
              <c:f>Sheet1!$A$12</c:f>
              <c:strCache>
                <c:ptCount val="1"/>
                <c:pt idx="0">
                  <c:v>MEX (418)</c:v>
                </c:pt>
              </c:strCache>
            </c:strRef>
          </c:tx>
          <c:spPr>
            <a:ln w="19050" cap="rnd">
              <a:solidFill>
                <a:schemeClr val="accent1"/>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Sheet1!$B$12:$Y$12</c:f>
              <c:numCache>
                <c:formatCode>#,##0.0</c:formatCode>
                <c:ptCount val="24"/>
                <c:pt idx="0">
                  <c:v>421</c:v>
                </c:pt>
                <c:pt idx="1">
                  <c:v>412</c:v>
                </c:pt>
                <c:pt idx="2">
                  <c:v>413</c:v>
                </c:pt>
                <c:pt idx="3">
                  <c:v>413</c:v>
                </c:pt>
                <c:pt idx="4">
                  <c:v>403</c:v>
                </c:pt>
                <c:pt idx="5">
                  <c:v>403</c:v>
                </c:pt>
                <c:pt idx="6">
                  <c:v>394</c:v>
                </c:pt>
                <c:pt idx="7">
                  <c:v>383</c:v>
                </c:pt>
                <c:pt idx="8">
                  <c:v>397</c:v>
                </c:pt>
                <c:pt idx="9">
                  <c:v>396</c:v>
                </c:pt>
                <c:pt idx="10">
                  <c:v>394</c:v>
                </c:pt>
                <c:pt idx="11">
                  <c:v>382</c:v>
                </c:pt>
                <c:pt idx="12">
                  <c:v>380</c:v>
                </c:pt>
                <c:pt idx="13">
                  <c:v>371</c:v>
                </c:pt>
                <c:pt idx="14">
                  <c:v>378</c:v>
                </c:pt>
                <c:pt idx="15">
                  <c:v>376</c:v>
                </c:pt>
                <c:pt idx="16">
                  <c:v>393</c:v>
                </c:pt>
                <c:pt idx="17">
                  <c:v>390</c:v>
                </c:pt>
                <c:pt idx="18">
                  <c:v>389</c:v>
                </c:pt>
                <c:pt idx="19">
                  <c:v>393</c:v>
                </c:pt>
                <c:pt idx="20">
                  <c:v>680</c:v>
                </c:pt>
                <c:pt idx="21">
                  <c:v>676</c:v>
                </c:pt>
                <c:pt idx="22">
                  <c:v>418</c:v>
                </c:pt>
              </c:numCache>
            </c:numRef>
          </c:val>
          <c:smooth val="0"/>
          <c:extLst>
            <c:ext xmlns:c16="http://schemas.microsoft.com/office/drawing/2014/chart" uri="{C3380CC4-5D6E-409C-BE32-E72D297353CC}">
              <c16:uniqueId val="{00000023-B09E-460A-80A6-A3C14BDD257B}"/>
            </c:ext>
          </c:extLst>
        </c:ser>
        <c:ser>
          <c:idx val="11"/>
          <c:order val="11"/>
          <c:tx>
            <c:strRef>
              <c:f>Sheet1!$A$13</c:f>
              <c:strCache>
                <c:ptCount val="1"/>
                <c:pt idx="0">
                  <c:v>NETH (149)</c:v>
                </c:pt>
              </c:strCache>
            </c:strRef>
          </c:tx>
          <c:spPr>
            <a:ln w="19050" cap="rnd">
              <a:solidFill>
                <a:schemeClr val="accent5">
                  <a:lumMod val="20000"/>
                  <a:lumOff val="80000"/>
                </a:schemeClr>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Sheet1!$B$13:$Y$13</c:f>
              <c:numCache>
                <c:formatCode>#,##0.0</c:formatCode>
                <c:ptCount val="24"/>
                <c:pt idx="0">
                  <c:v>254</c:v>
                </c:pt>
                <c:pt idx="1">
                  <c:v>246</c:v>
                </c:pt>
                <c:pt idx="2">
                  <c:v>242</c:v>
                </c:pt>
                <c:pt idx="3">
                  <c:v>233</c:v>
                </c:pt>
                <c:pt idx="4">
                  <c:v>221</c:v>
                </c:pt>
                <c:pt idx="5">
                  <c:v>216</c:v>
                </c:pt>
                <c:pt idx="6">
                  <c:v>206</c:v>
                </c:pt>
                <c:pt idx="7">
                  <c:v>198</c:v>
                </c:pt>
                <c:pt idx="8">
                  <c:v>193</c:v>
                </c:pt>
                <c:pt idx="9">
                  <c:v>188</c:v>
                </c:pt>
                <c:pt idx="10">
                  <c:v>185</c:v>
                </c:pt>
                <c:pt idx="11">
                  <c:v>180</c:v>
                </c:pt>
                <c:pt idx="12">
                  <c:v>178</c:v>
                </c:pt>
                <c:pt idx="13">
                  <c:v>171</c:v>
                </c:pt>
                <c:pt idx="14">
                  <c:v>162</c:v>
                </c:pt>
                <c:pt idx="15">
                  <c:v>166</c:v>
                </c:pt>
                <c:pt idx="16">
                  <c:v>165</c:v>
                </c:pt>
                <c:pt idx="17">
                  <c:v>158</c:v>
                </c:pt>
                <c:pt idx="18">
                  <c:v>155</c:v>
                </c:pt>
                <c:pt idx="19">
                  <c:v>149</c:v>
                </c:pt>
                <c:pt idx="20">
                  <c:v>161</c:v>
                </c:pt>
                <c:pt idx="21">
                  <c:v>168</c:v>
                </c:pt>
                <c:pt idx="22">
                  <c:v>156</c:v>
                </c:pt>
                <c:pt idx="23">
                  <c:v>149</c:v>
                </c:pt>
              </c:numCache>
            </c:numRef>
          </c:val>
          <c:smooth val="0"/>
          <c:extLst>
            <c:ext xmlns:c16="http://schemas.microsoft.com/office/drawing/2014/chart" uri="{C3380CC4-5D6E-409C-BE32-E72D297353CC}">
              <c16:uniqueId val="{00000040-B09E-460A-80A6-A3C14BDD257B}"/>
            </c:ext>
          </c:extLst>
        </c:ser>
        <c:ser>
          <c:idx val="12"/>
          <c:order val="12"/>
          <c:tx>
            <c:strRef>
              <c:f>Sheet1!$A$14</c:f>
              <c:strCache>
                <c:ptCount val="1"/>
                <c:pt idx="0">
                  <c:v>NZ (178)</c:v>
                </c:pt>
              </c:strCache>
            </c:strRef>
          </c:tx>
          <c:spPr>
            <a:ln w="19050" cap="rnd">
              <a:solidFill>
                <a:schemeClr val="tx2"/>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Sheet1!$B$14:$Y$14</c:f>
              <c:numCache>
                <c:formatCode>#,##0.0</c:formatCode>
                <c:ptCount val="24"/>
                <c:pt idx="0">
                  <c:v>282</c:v>
                </c:pt>
                <c:pt idx="1">
                  <c:v>281</c:v>
                </c:pt>
                <c:pt idx="2">
                  <c:v>270</c:v>
                </c:pt>
                <c:pt idx="3">
                  <c:v>260</c:v>
                </c:pt>
                <c:pt idx="4">
                  <c:v>255</c:v>
                </c:pt>
                <c:pt idx="5">
                  <c:v>235</c:v>
                </c:pt>
                <c:pt idx="6">
                  <c:v>234</c:v>
                </c:pt>
                <c:pt idx="7">
                  <c:v>231</c:v>
                </c:pt>
                <c:pt idx="8">
                  <c:v>225</c:v>
                </c:pt>
                <c:pt idx="9">
                  <c:v>221</c:v>
                </c:pt>
                <c:pt idx="10">
                  <c:v>206</c:v>
                </c:pt>
                <c:pt idx="11">
                  <c:v>209</c:v>
                </c:pt>
                <c:pt idx="12">
                  <c:v>198</c:v>
                </c:pt>
                <c:pt idx="13">
                  <c:v>187</c:v>
                </c:pt>
                <c:pt idx="14">
                  <c:v>189</c:v>
                </c:pt>
                <c:pt idx="15">
                  <c:v>186</c:v>
                </c:pt>
                <c:pt idx="16">
                  <c:v>179</c:v>
                </c:pt>
                <c:pt idx="17">
                  <c:v>183</c:v>
                </c:pt>
                <c:pt idx="18">
                  <c:v>178</c:v>
                </c:pt>
              </c:numCache>
            </c:numRef>
          </c:val>
          <c:smooth val="0"/>
          <c:extLst>
            <c:ext xmlns:c16="http://schemas.microsoft.com/office/drawing/2014/chart" uri="{C3380CC4-5D6E-409C-BE32-E72D297353CC}">
              <c16:uniqueId val="{00000042-B09E-460A-80A6-A3C14BDD257B}"/>
            </c:ext>
          </c:extLst>
        </c:ser>
        <c:ser>
          <c:idx val="13"/>
          <c:order val="13"/>
          <c:tx>
            <c:strRef>
              <c:f>Sheet1!$A$15</c:f>
              <c:strCache>
                <c:ptCount val="1"/>
                <c:pt idx="0">
                  <c:v>NOR (156)</c:v>
                </c:pt>
              </c:strCache>
            </c:strRef>
          </c:tx>
          <c:spPr>
            <a:ln w="28575" cap="rnd">
              <a:solidFill>
                <a:schemeClr val="accent2">
                  <a:lumMod val="80000"/>
                  <a:lumOff val="20000"/>
                </a:schemeClr>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Sheet1!$B$15:$Y$15</c:f>
              <c:numCache>
                <c:formatCode>#,##0.0</c:formatCode>
                <c:ptCount val="24"/>
                <c:pt idx="0">
                  <c:v>252</c:v>
                </c:pt>
                <c:pt idx="1">
                  <c:v>243</c:v>
                </c:pt>
                <c:pt idx="2">
                  <c:v>241</c:v>
                </c:pt>
                <c:pt idx="3">
                  <c:v>226</c:v>
                </c:pt>
                <c:pt idx="4">
                  <c:v>220</c:v>
                </c:pt>
                <c:pt idx="5">
                  <c:v>210</c:v>
                </c:pt>
                <c:pt idx="6">
                  <c:v>204</c:v>
                </c:pt>
                <c:pt idx="7">
                  <c:v>199</c:v>
                </c:pt>
                <c:pt idx="8">
                  <c:v>196</c:v>
                </c:pt>
                <c:pt idx="9">
                  <c:v>192</c:v>
                </c:pt>
                <c:pt idx="10">
                  <c:v>186</c:v>
                </c:pt>
                <c:pt idx="11">
                  <c:v>179</c:v>
                </c:pt>
                <c:pt idx="12">
                  <c:v>174</c:v>
                </c:pt>
                <c:pt idx="13">
                  <c:v>168</c:v>
                </c:pt>
                <c:pt idx="14">
                  <c:v>160</c:v>
                </c:pt>
                <c:pt idx="15">
                  <c:v>157</c:v>
                </c:pt>
                <c:pt idx="16">
                  <c:v>156</c:v>
                </c:pt>
              </c:numCache>
            </c:numRef>
          </c:val>
          <c:smooth val="0"/>
          <c:extLst>
            <c:ext xmlns:c16="http://schemas.microsoft.com/office/drawing/2014/chart" uri="{C3380CC4-5D6E-409C-BE32-E72D297353CC}">
              <c16:uniqueId val="{00000000-2FD6-435F-BE11-9FBB395DB950}"/>
            </c:ext>
          </c:extLst>
        </c:ser>
        <c:ser>
          <c:idx val="14"/>
          <c:order val="14"/>
          <c:tx>
            <c:strRef>
              <c:f>Sheet1!$A$16</c:f>
              <c:strCache>
                <c:ptCount val="1"/>
                <c:pt idx="0">
                  <c:v>ESP (142)</c:v>
                </c:pt>
              </c:strCache>
            </c:strRef>
          </c:tx>
          <c:spPr>
            <a:ln w="28575" cap="rnd">
              <a:solidFill>
                <a:schemeClr val="accent3">
                  <a:lumMod val="80000"/>
                  <a:lumOff val="20000"/>
                </a:schemeClr>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Sheet1!$B$16:$Y$16</c:f>
              <c:numCache>
                <c:formatCode>#,##0.0</c:formatCode>
                <c:ptCount val="24"/>
                <c:pt idx="0">
                  <c:v>238</c:v>
                </c:pt>
                <c:pt idx="1">
                  <c:v>232</c:v>
                </c:pt>
                <c:pt idx="2">
                  <c:v>226</c:v>
                </c:pt>
                <c:pt idx="3">
                  <c:v>224</c:v>
                </c:pt>
                <c:pt idx="4">
                  <c:v>212</c:v>
                </c:pt>
                <c:pt idx="5">
                  <c:v>209</c:v>
                </c:pt>
                <c:pt idx="6">
                  <c:v>199</c:v>
                </c:pt>
                <c:pt idx="7">
                  <c:v>196</c:v>
                </c:pt>
                <c:pt idx="8">
                  <c:v>189</c:v>
                </c:pt>
                <c:pt idx="9">
                  <c:v>181</c:v>
                </c:pt>
                <c:pt idx="10">
                  <c:v>175</c:v>
                </c:pt>
                <c:pt idx="11">
                  <c:v>170</c:v>
                </c:pt>
                <c:pt idx="12">
                  <c:v>165</c:v>
                </c:pt>
                <c:pt idx="13">
                  <c:v>162</c:v>
                </c:pt>
                <c:pt idx="14">
                  <c:v>158</c:v>
                </c:pt>
                <c:pt idx="15">
                  <c:v>157</c:v>
                </c:pt>
                <c:pt idx="16">
                  <c:v>155</c:v>
                </c:pt>
                <c:pt idx="17">
                  <c:v>152</c:v>
                </c:pt>
                <c:pt idx="18">
                  <c:v>149</c:v>
                </c:pt>
                <c:pt idx="19">
                  <c:v>144</c:v>
                </c:pt>
                <c:pt idx="20">
                  <c:v>169</c:v>
                </c:pt>
                <c:pt idx="21">
                  <c:v>163</c:v>
                </c:pt>
                <c:pt idx="22">
                  <c:v>154</c:v>
                </c:pt>
                <c:pt idx="23">
                  <c:v>142</c:v>
                </c:pt>
              </c:numCache>
            </c:numRef>
          </c:val>
          <c:smooth val="0"/>
          <c:extLst>
            <c:ext xmlns:c16="http://schemas.microsoft.com/office/drawing/2014/chart" uri="{C3380CC4-5D6E-409C-BE32-E72D297353CC}">
              <c16:uniqueId val="{00000001-2FD6-435F-BE11-9FBB395DB950}"/>
            </c:ext>
          </c:extLst>
        </c:ser>
        <c:ser>
          <c:idx val="15"/>
          <c:order val="15"/>
          <c:tx>
            <c:strRef>
              <c:f>Sheet1!$A$17</c:f>
              <c:strCache>
                <c:ptCount val="1"/>
                <c:pt idx="0">
                  <c:v>SWE (133)</c:v>
                </c:pt>
              </c:strCache>
            </c:strRef>
          </c:tx>
          <c:spPr>
            <a:ln w="28575" cap="rnd">
              <a:solidFill>
                <a:schemeClr val="accent4">
                  <a:lumMod val="80000"/>
                  <a:lumOff val="20000"/>
                </a:schemeClr>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Sheet1!$B$17:$Y$17</c:f>
              <c:numCache>
                <c:formatCode>#,##0.0</c:formatCode>
                <c:ptCount val="24"/>
                <c:pt idx="0">
                  <c:v>230</c:v>
                </c:pt>
                <c:pt idx="1">
                  <c:v>227</c:v>
                </c:pt>
                <c:pt idx="2">
                  <c:v>225</c:v>
                </c:pt>
                <c:pt idx="3">
                  <c:v>218</c:v>
                </c:pt>
                <c:pt idx="4">
                  <c:v>213</c:v>
                </c:pt>
                <c:pt idx="5">
                  <c:v>204</c:v>
                </c:pt>
                <c:pt idx="6">
                  <c:v>198</c:v>
                </c:pt>
                <c:pt idx="7">
                  <c:v>192</c:v>
                </c:pt>
                <c:pt idx="8">
                  <c:v>191</c:v>
                </c:pt>
                <c:pt idx="9">
                  <c:v>183</c:v>
                </c:pt>
                <c:pt idx="10">
                  <c:v>173</c:v>
                </c:pt>
                <c:pt idx="11">
                  <c:v>168</c:v>
                </c:pt>
                <c:pt idx="12">
                  <c:v>167</c:v>
                </c:pt>
                <c:pt idx="13">
                  <c:v>166</c:v>
                </c:pt>
                <c:pt idx="14">
                  <c:v>160</c:v>
                </c:pt>
                <c:pt idx="15">
                  <c:v>162</c:v>
                </c:pt>
                <c:pt idx="16">
                  <c:v>155</c:v>
                </c:pt>
                <c:pt idx="17">
                  <c:v>153</c:v>
                </c:pt>
                <c:pt idx="18">
                  <c:v>150</c:v>
                </c:pt>
                <c:pt idx="19">
                  <c:v>142</c:v>
                </c:pt>
                <c:pt idx="20">
                  <c:v>151</c:v>
                </c:pt>
                <c:pt idx="21">
                  <c:v>144</c:v>
                </c:pt>
                <c:pt idx="22">
                  <c:v>138</c:v>
                </c:pt>
                <c:pt idx="23">
                  <c:v>133</c:v>
                </c:pt>
              </c:numCache>
            </c:numRef>
          </c:val>
          <c:smooth val="0"/>
          <c:extLst>
            <c:ext xmlns:c16="http://schemas.microsoft.com/office/drawing/2014/chart" uri="{C3380CC4-5D6E-409C-BE32-E72D297353CC}">
              <c16:uniqueId val="{00000002-2FD6-435F-BE11-9FBB395DB950}"/>
            </c:ext>
          </c:extLst>
        </c:ser>
        <c:ser>
          <c:idx val="16"/>
          <c:order val="16"/>
          <c:tx>
            <c:strRef>
              <c:f>Sheet1!$A$18</c:f>
              <c:strCache>
                <c:ptCount val="1"/>
                <c:pt idx="0">
                  <c:v>SWIZ (114)</c:v>
                </c:pt>
              </c:strCache>
            </c:strRef>
          </c:tx>
          <c:spPr>
            <a:ln w="28575" cap="rnd">
              <a:solidFill>
                <a:schemeClr val="accent5">
                  <a:lumMod val="80000"/>
                  <a:lumOff val="20000"/>
                </a:schemeClr>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Sheet1!$B$18:$Y$18</c:f>
              <c:numCache>
                <c:formatCode>#,##0.0</c:formatCode>
                <c:ptCount val="24"/>
                <c:pt idx="0">
                  <c:v>217</c:v>
                </c:pt>
                <c:pt idx="1">
                  <c:v>204</c:v>
                </c:pt>
                <c:pt idx="2">
                  <c:v>196</c:v>
                </c:pt>
                <c:pt idx="3">
                  <c:v>192</c:v>
                </c:pt>
                <c:pt idx="4">
                  <c:v>182</c:v>
                </c:pt>
                <c:pt idx="5">
                  <c:v>182</c:v>
                </c:pt>
                <c:pt idx="6">
                  <c:v>174</c:v>
                </c:pt>
                <c:pt idx="7">
                  <c:v>174</c:v>
                </c:pt>
                <c:pt idx="8">
                  <c:v>169</c:v>
                </c:pt>
                <c:pt idx="9">
                  <c:v>166</c:v>
                </c:pt>
                <c:pt idx="10">
                  <c:v>158</c:v>
                </c:pt>
                <c:pt idx="11">
                  <c:v>152</c:v>
                </c:pt>
                <c:pt idx="12">
                  <c:v>149</c:v>
                </c:pt>
                <c:pt idx="13">
                  <c:v>147</c:v>
                </c:pt>
                <c:pt idx="14">
                  <c:v>141</c:v>
                </c:pt>
                <c:pt idx="15">
                  <c:v>140</c:v>
                </c:pt>
                <c:pt idx="16">
                  <c:v>134</c:v>
                </c:pt>
                <c:pt idx="17">
                  <c:v>131</c:v>
                </c:pt>
                <c:pt idx="18">
                  <c:v>130</c:v>
                </c:pt>
                <c:pt idx="19">
                  <c:v>124</c:v>
                </c:pt>
                <c:pt idx="20">
                  <c:v>133</c:v>
                </c:pt>
                <c:pt idx="21">
                  <c:v>131</c:v>
                </c:pt>
                <c:pt idx="22">
                  <c:v>124</c:v>
                </c:pt>
                <c:pt idx="23">
                  <c:v>114</c:v>
                </c:pt>
              </c:numCache>
            </c:numRef>
          </c:val>
          <c:smooth val="0"/>
          <c:extLst>
            <c:ext xmlns:c16="http://schemas.microsoft.com/office/drawing/2014/chart" uri="{C3380CC4-5D6E-409C-BE32-E72D297353CC}">
              <c16:uniqueId val="{00000003-2FD6-435F-BE11-9FBB395DB950}"/>
            </c:ext>
          </c:extLst>
        </c:ser>
        <c:ser>
          <c:idx val="17"/>
          <c:order val="17"/>
          <c:tx>
            <c:strRef>
              <c:f>Sheet1!$A$19</c:f>
              <c:strCache>
                <c:ptCount val="1"/>
                <c:pt idx="0">
                  <c:v>TUR (287)</c:v>
                </c:pt>
              </c:strCache>
            </c:strRef>
          </c:tx>
          <c:spPr>
            <a:ln w="28575" cap="rnd">
              <a:solidFill>
                <a:schemeClr val="accent6">
                  <a:lumMod val="80000"/>
                  <a:lumOff val="20000"/>
                </a:schemeClr>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Sheet1!$B$19:$Y$19</c:f>
              <c:numCache>
                <c:formatCode>General</c:formatCode>
                <c:ptCount val="24"/>
                <c:pt idx="9" formatCode="#,##0.0">
                  <c:v>253</c:v>
                </c:pt>
                <c:pt idx="10" formatCode="#,##0.0">
                  <c:v>251</c:v>
                </c:pt>
                <c:pt idx="11" formatCode="#,##0.0">
                  <c:v>251</c:v>
                </c:pt>
                <c:pt idx="12" formatCode="#,##0.0">
                  <c:v>242</c:v>
                </c:pt>
                <c:pt idx="13" formatCode="#,##0.0">
                  <c:v>276</c:v>
                </c:pt>
                <c:pt idx="14" formatCode="#,##0.0">
                  <c:v>277</c:v>
                </c:pt>
                <c:pt idx="15" formatCode="#,##0.0">
                  <c:v>273</c:v>
                </c:pt>
                <c:pt idx="16" formatCode="#,##0.0">
                  <c:v>276</c:v>
                </c:pt>
                <c:pt idx="17" formatCode="#,##0.0">
                  <c:v>268</c:v>
                </c:pt>
                <c:pt idx="18" formatCode="#,##0.0">
                  <c:v>251</c:v>
                </c:pt>
                <c:pt idx="19" formatCode="#,##0.0">
                  <c:v>233</c:v>
                </c:pt>
                <c:pt idx="20" formatCode="#,##0.0">
                  <c:v>292</c:v>
                </c:pt>
                <c:pt idx="21" formatCode="#,##0.0">
                  <c:v>315</c:v>
                </c:pt>
                <c:pt idx="22" formatCode="#,##0.0">
                  <c:v>243</c:v>
                </c:pt>
                <c:pt idx="23" formatCode="#,##0.0">
                  <c:v>287</c:v>
                </c:pt>
              </c:numCache>
            </c:numRef>
          </c:val>
          <c:smooth val="0"/>
          <c:extLst>
            <c:ext xmlns:c16="http://schemas.microsoft.com/office/drawing/2014/chart" uri="{C3380CC4-5D6E-409C-BE32-E72D297353CC}">
              <c16:uniqueId val="{00000004-2FD6-435F-BE11-9FBB395DB950}"/>
            </c:ext>
          </c:extLst>
        </c:ser>
        <c:ser>
          <c:idx val="18"/>
          <c:order val="18"/>
          <c:tx>
            <c:strRef>
              <c:f>Sheet1!$A$20</c:f>
              <c:strCache>
                <c:ptCount val="1"/>
                <c:pt idx="0">
                  <c:v>UK (227)</c:v>
                </c:pt>
              </c:strCache>
            </c:strRef>
          </c:tx>
          <c:spPr>
            <a:ln w="28575" cap="rnd">
              <a:solidFill>
                <a:schemeClr val="accent1">
                  <a:lumMod val="80000"/>
                </a:schemeClr>
              </a:solidFill>
              <a:round/>
            </a:ln>
            <a:effectLst/>
          </c:spPr>
          <c:marker>
            <c:symbol val="none"/>
          </c:marker>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Sheet1!$B$20:$Y$20</c:f>
              <c:numCache>
                <c:formatCode>#,##0.0</c:formatCode>
                <c:ptCount val="24"/>
                <c:pt idx="1">
                  <c:v>293</c:v>
                </c:pt>
                <c:pt idx="2">
                  <c:v>285</c:v>
                </c:pt>
                <c:pt idx="3">
                  <c:v>278</c:v>
                </c:pt>
                <c:pt idx="4">
                  <c:v>265</c:v>
                </c:pt>
                <c:pt idx="5">
                  <c:v>257</c:v>
                </c:pt>
                <c:pt idx="6">
                  <c:v>250</c:v>
                </c:pt>
                <c:pt idx="7">
                  <c:v>243</c:v>
                </c:pt>
                <c:pt idx="8">
                  <c:v>239</c:v>
                </c:pt>
                <c:pt idx="9">
                  <c:v>227</c:v>
                </c:pt>
                <c:pt idx="10">
                  <c:v>221</c:v>
                </c:pt>
                <c:pt idx="11">
                  <c:v>213</c:v>
                </c:pt>
                <c:pt idx="12">
                  <c:v>205</c:v>
                </c:pt>
                <c:pt idx="13">
                  <c:v>203</c:v>
                </c:pt>
                <c:pt idx="14">
                  <c:v>201</c:v>
                </c:pt>
                <c:pt idx="15">
                  <c:v>202</c:v>
                </c:pt>
                <c:pt idx="16">
                  <c:v>202</c:v>
                </c:pt>
                <c:pt idx="17">
                  <c:v>198</c:v>
                </c:pt>
                <c:pt idx="18">
                  <c:v>204</c:v>
                </c:pt>
                <c:pt idx="19">
                  <c:v>194</c:v>
                </c:pt>
                <c:pt idx="20">
                  <c:v>222</c:v>
                </c:pt>
                <c:pt idx="21">
                  <c:v>227</c:v>
                </c:pt>
              </c:numCache>
            </c:numRef>
          </c:val>
          <c:smooth val="0"/>
          <c:extLst>
            <c:ext xmlns:c16="http://schemas.microsoft.com/office/drawing/2014/chart" uri="{C3380CC4-5D6E-409C-BE32-E72D297353CC}">
              <c16:uniqueId val="{00000005-2FD6-435F-BE11-9FBB395DB950}"/>
            </c:ext>
          </c:extLst>
        </c:ser>
        <c:ser>
          <c:idx val="19"/>
          <c:order val="19"/>
          <c:tx>
            <c:strRef>
              <c:f>Sheet1!$A$21</c:f>
              <c:strCache>
                <c:ptCount val="1"/>
                <c:pt idx="0">
                  <c:v>US (312)</c:v>
                </c:pt>
              </c:strCache>
            </c:strRef>
          </c:tx>
          <c:spPr>
            <a:ln w="28575" cap="rnd">
              <a:solidFill>
                <a:schemeClr val="accent2">
                  <a:lumMod val="80000"/>
                </a:schemeClr>
              </a:solidFill>
              <a:round/>
            </a:ln>
            <a:effectLst/>
          </c:spPr>
          <c:marker>
            <c:symbol val="none"/>
          </c:marker>
          <c:dLbls>
            <c:dLbl>
              <c:idx val="22"/>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75A5-4EE1-9DE6-82DD428AC1E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Sheet1!$B$21:$Y$21</c:f>
              <c:numCache>
                <c:formatCode>#,##0.0</c:formatCode>
                <c:ptCount val="24"/>
                <c:pt idx="0">
                  <c:v>336</c:v>
                </c:pt>
                <c:pt idx="1">
                  <c:v>331</c:v>
                </c:pt>
                <c:pt idx="2">
                  <c:v>328</c:v>
                </c:pt>
                <c:pt idx="3">
                  <c:v>323</c:v>
                </c:pt>
                <c:pt idx="4">
                  <c:v>313</c:v>
                </c:pt>
                <c:pt idx="5">
                  <c:v>310</c:v>
                </c:pt>
                <c:pt idx="6">
                  <c:v>304</c:v>
                </c:pt>
                <c:pt idx="7">
                  <c:v>297</c:v>
                </c:pt>
                <c:pt idx="8">
                  <c:v>292</c:v>
                </c:pt>
                <c:pt idx="9">
                  <c:v>284</c:v>
                </c:pt>
                <c:pt idx="10">
                  <c:v>277</c:v>
                </c:pt>
                <c:pt idx="11">
                  <c:v>276</c:v>
                </c:pt>
                <c:pt idx="12">
                  <c:v>272</c:v>
                </c:pt>
                <c:pt idx="13">
                  <c:v>271</c:v>
                </c:pt>
                <c:pt idx="14">
                  <c:v>271</c:v>
                </c:pt>
                <c:pt idx="15">
                  <c:v>273</c:v>
                </c:pt>
                <c:pt idx="16">
                  <c:v>275</c:v>
                </c:pt>
                <c:pt idx="17">
                  <c:v>275</c:v>
                </c:pt>
                <c:pt idx="18">
                  <c:v>270</c:v>
                </c:pt>
                <c:pt idx="19">
                  <c:v>267</c:v>
                </c:pt>
                <c:pt idx="20">
                  <c:v>328</c:v>
                </c:pt>
                <c:pt idx="21">
                  <c:v>363</c:v>
                </c:pt>
                <c:pt idx="22">
                  <c:v>312</c:v>
                </c:pt>
              </c:numCache>
            </c:numRef>
          </c:val>
          <c:smooth val="0"/>
          <c:extLst>
            <c:ext xmlns:c16="http://schemas.microsoft.com/office/drawing/2014/chart" uri="{C3380CC4-5D6E-409C-BE32-E72D297353CC}">
              <c16:uniqueId val="{00000006-2FD6-435F-BE11-9FBB395DB950}"/>
            </c:ext>
          </c:extLst>
        </c:ser>
        <c:ser>
          <c:idx val="20"/>
          <c:order val="20"/>
          <c:tx>
            <c:strRef>
              <c:f>Sheet1!$A$22</c:f>
              <c:strCache>
                <c:ptCount val="1"/>
                <c:pt idx="0">
                  <c:v>OECD average (224)**</c:v>
                </c:pt>
              </c:strCache>
            </c:strRef>
          </c:tx>
          <c:spPr>
            <a:ln w="28575" cap="rnd">
              <a:solidFill>
                <a:schemeClr val="accent3">
                  <a:lumMod val="80000"/>
                </a:schemeClr>
              </a:solidFill>
              <a:round/>
            </a:ln>
            <a:effectLst/>
          </c:spPr>
          <c:marker>
            <c:symbol val="none"/>
          </c:marker>
          <c:dLbls>
            <c:dLbl>
              <c:idx val="23"/>
              <c:layout>
                <c:manualLayout>
                  <c:x val="-7.0546737213403876E-3"/>
                  <c:y val="2.2124009941235222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8.6285658737102311E-2"/>
                      <c:h val="0.11561958516247414"/>
                    </c:manualLayout>
                  </c15:layout>
                </c:ext>
                <c:ext xmlns:c16="http://schemas.microsoft.com/office/drawing/2014/chart" uri="{C3380CC4-5D6E-409C-BE32-E72D297353CC}">
                  <c16:uniqueId val="{00000002-75A5-4EE1-9DE6-82DD428AC1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Sheet1!$B$1:$Y$1</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Sheet1!$B$22:$Y$22</c:f>
              <c:numCache>
                <c:formatCode>0.0</c:formatCode>
                <c:ptCount val="24"/>
                <c:pt idx="0">
                  <c:v>345.35483870967744</c:v>
                </c:pt>
                <c:pt idx="1">
                  <c:v>336.6875</c:v>
                </c:pt>
                <c:pt idx="2">
                  <c:v>325.41176470588238</c:v>
                </c:pt>
                <c:pt idx="3">
                  <c:v>315.57142857142856</c:v>
                </c:pt>
                <c:pt idx="4">
                  <c:v>304.64705882352939</c:v>
                </c:pt>
                <c:pt idx="5">
                  <c:v>301.39393939393938</c:v>
                </c:pt>
                <c:pt idx="6">
                  <c:v>292.08823529411762</c:v>
                </c:pt>
                <c:pt idx="7">
                  <c:v>281.5</c:v>
                </c:pt>
                <c:pt idx="8">
                  <c:v>271.86111111111109</c:v>
                </c:pt>
                <c:pt idx="9">
                  <c:v>263.35135135135135</c:v>
                </c:pt>
                <c:pt idx="10">
                  <c:v>255.86486486486487</c:v>
                </c:pt>
                <c:pt idx="11">
                  <c:v>243.69444444444446</c:v>
                </c:pt>
                <c:pt idx="12">
                  <c:v>241.59459459459458</c:v>
                </c:pt>
                <c:pt idx="13">
                  <c:v>236.43243243243242</c:v>
                </c:pt>
                <c:pt idx="14">
                  <c:v>228.89473684210526</c:v>
                </c:pt>
                <c:pt idx="15">
                  <c:v>224.56756756756758</c:v>
                </c:pt>
                <c:pt idx="16">
                  <c:v>223.81578947368422</c:v>
                </c:pt>
                <c:pt idx="17">
                  <c:v>220.45945945945945</c:v>
                </c:pt>
                <c:pt idx="18">
                  <c:v>217.51351351351352</c:v>
                </c:pt>
                <c:pt idx="19">
                  <c:v>212.33333333333334</c:v>
                </c:pt>
                <c:pt idx="20">
                  <c:v>240.97142857142856</c:v>
                </c:pt>
                <c:pt idx="21">
                  <c:v>266.1764705882353</c:v>
                </c:pt>
                <c:pt idx="22">
                  <c:v>228.03225806451613</c:v>
                </c:pt>
                <c:pt idx="23">
                  <c:v>224.28571428571428</c:v>
                </c:pt>
              </c:numCache>
            </c:numRef>
          </c:val>
          <c:smooth val="0"/>
          <c:extLst>
            <c:ext xmlns:c16="http://schemas.microsoft.com/office/drawing/2014/chart" uri="{C3380CC4-5D6E-409C-BE32-E72D297353CC}">
              <c16:uniqueId val="{00000000-75A5-4EE1-9DE6-82DD428AC1E6}"/>
            </c:ext>
          </c:extLst>
        </c:ser>
        <c:dLbls>
          <c:showLegendKey val="0"/>
          <c:showVal val="0"/>
          <c:showCatName val="0"/>
          <c:showSerName val="0"/>
          <c:showPercent val="0"/>
          <c:showBubbleSize val="0"/>
        </c:dLbls>
        <c:smooth val="0"/>
        <c:axId val="809494015"/>
        <c:axId val="809493183"/>
      </c:lineChart>
      <c:catAx>
        <c:axId val="809494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493183"/>
        <c:crosses val="autoZero"/>
        <c:auto val="1"/>
        <c:lblAlgn val="ctr"/>
        <c:lblOffset val="100"/>
        <c:tickLblSkip val="2"/>
        <c:noMultiLvlLbl val="0"/>
      </c:catAx>
      <c:valAx>
        <c:axId val="809493183"/>
        <c:scaling>
          <c:orientation val="minMax"/>
          <c:max val="7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494015"/>
        <c:crosses val="autoZero"/>
        <c:crossBetween val="between"/>
        <c:majorUnit val="50"/>
      </c:valAx>
      <c:spPr>
        <a:noFill/>
        <a:ln>
          <a:noFill/>
        </a:ln>
        <a:effectLst/>
      </c:spPr>
    </c:plotArea>
    <c:legend>
      <c:legendPos val="r"/>
      <c:layout>
        <c:manualLayout>
          <c:xMode val="edge"/>
          <c:yMode val="edge"/>
          <c:x val="0.85292394006304773"/>
          <c:y val="2.1965019859243259E-2"/>
          <c:w val="0.14183460400783235"/>
          <c:h val="0.97357234106798607"/>
        </c:manualLayout>
      </c:layout>
      <c:overlay val="0"/>
      <c:spPr>
        <a:noFill/>
        <a:ln w="25400">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73679678929022E-2"/>
          <c:y val="3.47950579680135E-2"/>
          <c:w val="0.75034798427974281"/>
          <c:h val="0.88403057487080494"/>
        </c:manualLayout>
      </c:layout>
      <c:lineChart>
        <c:grouping val="standard"/>
        <c:varyColors val="0"/>
        <c:ser>
          <c:idx val="0"/>
          <c:order val="0"/>
          <c:tx>
            <c:strRef>
              <c:f>Sheet1!$A$2</c:f>
              <c:strCache>
                <c:ptCount val="1"/>
                <c:pt idx="0">
                  <c:v>AUS (10.3)</c:v>
                </c:pt>
              </c:strCache>
            </c:strRef>
          </c:tx>
          <c:spPr>
            <a:ln w="19050" cap="rnd">
              <a:solidFill>
                <a:schemeClr val="bg2">
                  <a:lumMod val="60000"/>
                  <a:lumOff val="4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Sheet1!$B$2:$AJ$2</c:f>
              <c:numCache>
                <c:formatCode>#,##0.0</c:formatCode>
                <c:ptCount val="35"/>
                <c:pt idx="0">
                  <c:v>6.4669999999999996</c:v>
                </c:pt>
                <c:pt idx="1">
                  <c:v>6.7629999999999999</c:v>
                </c:pt>
                <c:pt idx="2">
                  <c:v>6.8280000000000003</c:v>
                </c:pt>
                <c:pt idx="3">
                  <c:v>6.8440000000000003</c:v>
                </c:pt>
                <c:pt idx="4">
                  <c:v>6.8710000000000004</c:v>
                </c:pt>
                <c:pt idx="5">
                  <c:v>6.9169999999999998</c:v>
                </c:pt>
                <c:pt idx="6">
                  <c:v>7.056</c:v>
                </c:pt>
                <c:pt idx="7">
                  <c:v>7.0750000000000002</c:v>
                </c:pt>
                <c:pt idx="8" formatCode="\D\ \ \ #,##0.0;\D\ \ \ \-#,##0.0">
                  <c:v>7.2249999999999996</c:v>
                </c:pt>
                <c:pt idx="9" formatCode="\D\ \ \ #,##0.0;\D\ \ \ \-#,##0.0">
                  <c:v>7.3140000000000001</c:v>
                </c:pt>
                <c:pt idx="10" formatCode="\D\ \ \ #,##0.0;\D\ \ \ \-#,##0.0">
                  <c:v>7.5890000000000004</c:v>
                </c:pt>
                <c:pt idx="11" formatCode="\D\ \ \ #,##0.0;\D\ \ \ \-#,##0.0">
                  <c:v>7.6740000000000004</c:v>
                </c:pt>
                <c:pt idx="12" formatCode="\D\ \ \ #,##0.0;\D\ \ \ \-#,##0.0">
                  <c:v>7.8719999999999999</c:v>
                </c:pt>
                <c:pt idx="13" formatCode="\D\ \ \ #,##0.0;\D\ \ \ \-#,##0.0">
                  <c:v>7.8769999999999998</c:v>
                </c:pt>
                <c:pt idx="14" formatCode="\D\ \ \ #,##0.0;\D\ \ \ \-#,##0.0">
                  <c:v>8.0830000000000002</c:v>
                </c:pt>
                <c:pt idx="15" formatCode="\D\ \ \ #,##0.0;\D\ \ \ \-#,##0.0">
                  <c:v>7.9649999999999999</c:v>
                </c:pt>
                <c:pt idx="16" formatCode="\D\ \ \ #,##0.0;\D\ \ \ \-#,##0.0">
                  <c:v>7.9720000000000004</c:v>
                </c:pt>
                <c:pt idx="17" formatCode="\D\ \ \ #,##0.0;\D\ \ \ \-#,##0.0">
                  <c:v>8.0519999999999996</c:v>
                </c:pt>
                <c:pt idx="18" formatCode="\D\ \ \ #,##0.0;\D\ \ \ \-#,##0.0">
                  <c:v>8.2469999999999999</c:v>
                </c:pt>
                <c:pt idx="19" formatCode="\D\ \ \ #,##0.0;\D\ \ \ \-#,##0.0">
                  <c:v>8.5429999999999993</c:v>
                </c:pt>
                <c:pt idx="20" formatCode="\D\ \ \ #,##0.0;\D\ \ \ \-#,##0.0">
                  <c:v>8.4190000000000005</c:v>
                </c:pt>
                <c:pt idx="21" formatCode="\D\ \ \ #,##0.0;\D\ \ \ \-#,##0.0">
                  <c:v>8.5340000000000007</c:v>
                </c:pt>
                <c:pt idx="22" formatCode="\D\ \ \ #,##0.0;\D\ \ \ \-#,##0.0">
                  <c:v>8.67</c:v>
                </c:pt>
                <c:pt idx="23" formatCode="\D\ \ \ #,##0.0;\D\ \ \ \-#,##0.0">
                  <c:v>8.7469999999999999</c:v>
                </c:pt>
                <c:pt idx="24">
                  <c:v>9.8279999999999994</c:v>
                </c:pt>
                <c:pt idx="25">
                  <c:v>10.135999999999999</c:v>
                </c:pt>
                <c:pt idx="26">
                  <c:v>10.09</c:v>
                </c:pt>
                <c:pt idx="27">
                  <c:v>10.109</c:v>
                </c:pt>
                <c:pt idx="28">
                  <c:v>10.089</c:v>
                </c:pt>
                <c:pt idx="29">
                  <c:v>10.254</c:v>
                </c:pt>
                <c:pt idx="30">
                  <c:v>10.702999999999999</c:v>
                </c:pt>
                <c:pt idx="31">
                  <c:v>10.516</c:v>
                </c:pt>
                <c:pt idx="32">
                  <c:v>9.8919999999999995</c:v>
                </c:pt>
                <c:pt idx="33" formatCode="\E\ \ \ #,##0.0;\E\ \ \ \-#,##0.0">
                  <c:v>9.8840000000000003</c:v>
                </c:pt>
                <c:pt idx="34" formatCode="\E\ \ \ #,##0.0;\E\ \ \ \-#,##0.0">
                  <c:v>10.346</c:v>
                </c:pt>
              </c:numCache>
            </c:numRef>
          </c:val>
          <c:smooth val="0"/>
          <c:extLst>
            <c:ext xmlns:c16="http://schemas.microsoft.com/office/drawing/2014/chart" uri="{C3380CC4-5D6E-409C-BE32-E72D297353CC}">
              <c16:uniqueId val="{00000000-B09E-460A-80A6-A3C14BDD257B}"/>
            </c:ext>
          </c:extLst>
        </c:ser>
        <c:ser>
          <c:idx val="1"/>
          <c:order val="1"/>
          <c:tx>
            <c:strRef>
              <c:f>Sheet1!$A$3</c:f>
              <c:strCache>
                <c:ptCount val="1"/>
                <c:pt idx="0">
                  <c:v>CAN (11.3)</c:v>
                </c:pt>
              </c:strCache>
            </c:strRef>
          </c:tx>
          <c:spPr>
            <a:ln w="19050" cap="rnd">
              <a:solidFill>
                <a:schemeClr val="accent4"/>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Sheet1!$B$3:$AJ$3</c:f>
              <c:numCache>
                <c:formatCode>#,##0.0</c:formatCode>
                <c:ptCount val="35"/>
                <c:pt idx="0">
                  <c:v>8.3640000000000008</c:v>
                </c:pt>
                <c:pt idx="1">
                  <c:v>9.048</c:v>
                </c:pt>
                <c:pt idx="2">
                  <c:v>9.3000000000000007</c:v>
                </c:pt>
                <c:pt idx="3">
                  <c:v>9.1859999999999999</c:v>
                </c:pt>
                <c:pt idx="4">
                  <c:v>8.8350000000000009</c:v>
                </c:pt>
                <c:pt idx="5">
                  <c:v>8.532</c:v>
                </c:pt>
                <c:pt idx="6">
                  <c:v>8.3350000000000009</c:v>
                </c:pt>
                <c:pt idx="7">
                  <c:v>8.3170000000000002</c:v>
                </c:pt>
                <c:pt idx="8">
                  <c:v>8.5470000000000006</c:v>
                </c:pt>
                <c:pt idx="9">
                  <c:v>8.3290000000000006</c:v>
                </c:pt>
                <c:pt idx="10">
                  <c:v>8.2479999999999993</c:v>
                </c:pt>
                <c:pt idx="11">
                  <c:v>8.625</c:v>
                </c:pt>
                <c:pt idx="12">
                  <c:v>8.8569999999999993</c:v>
                </c:pt>
                <c:pt idx="13">
                  <c:v>9.0109999999999992</c:v>
                </c:pt>
                <c:pt idx="14">
                  <c:v>9.0660000000000007</c:v>
                </c:pt>
                <c:pt idx="15">
                  <c:v>9.0350000000000001</c:v>
                </c:pt>
                <c:pt idx="16" formatCode="\B\ \ \ #,##0.0;\B\ \ \ \-#,##0.0">
                  <c:v>9.3320000000000007</c:v>
                </c:pt>
                <c:pt idx="17">
                  <c:v>9.4350000000000005</c:v>
                </c:pt>
                <c:pt idx="18">
                  <c:v>9.5939999999999994</c:v>
                </c:pt>
                <c:pt idx="19">
                  <c:v>10.704000000000001</c:v>
                </c:pt>
                <c:pt idx="20">
                  <c:v>10.701000000000001</c:v>
                </c:pt>
                <c:pt idx="21">
                  <c:v>10.404999999999999</c:v>
                </c:pt>
                <c:pt idx="22">
                  <c:v>10.541</c:v>
                </c:pt>
                <c:pt idx="23">
                  <c:v>10.436</c:v>
                </c:pt>
                <c:pt idx="24">
                  <c:v>10.281000000000001</c:v>
                </c:pt>
                <c:pt idx="25">
                  <c:v>10.763999999999999</c:v>
                </c:pt>
                <c:pt idx="26">
                  <c:v>11.055999999999999</c:v>
                </c:pt>
                <c:pt idx="27">
                  <c:v>10.923999999999999</c:v>
                </c:pt>
                <c:pt idx="28">
                  <c:v>10.923</c:v>
                </c:pt>
                <c:pt idx="29">
                  <c:v>11.048</c:v>
                </c:pt>
                <c:pt idx="30" formatCode="\D\ \ \ #,##0.0;\D\ \ \ \-#,##0.0">
                  <c:v>13.016999999999999</c:v>
                </c:pt>
                <c:pt idx="31" formatCode="\D\ \ \ #,##0.0;\D\ \ \ \-#,##0.0">
                  <c:v>12.381</c:v>
                </c:pt>
                <c:pt idx="32" formatCode="\D\ \ \ #,##0.0;\D\ \ \ \-#,##0.0">
                  <c:v>11.081</c:v>
                </c:pt>
                <c:pt idx="33">
                  <c:v>11.186999999999999</c:v>
                </c:pt>
                <c:pt idx="34" formatCode="\P\ \ \ #,##0.0;\P\ \ \ \-#,##0.0">
                  <c:v>11.298</c:v>
                </c:pt>
              </c:numCache>
            </c:numRef>
          </c:val>
          <c:smooth val="0"/>
          <c:extLst>
            <c:ext xmlns:c16="http://schemas.microsoft.com/office/drawing/2014/chart" uri="{C3380CC4-5D6E-409C-BE32-E72D297353CC}">
              <c16:uniqueId val="{00000001-B09E-460A-80A6-A3C14BDD257B}"/>
            </c:ext>
          </c:extLst>
        </c:ser>
        <c:ser>
          <c:idx val="2"/>
          <c:order val="2"/>
          <c:tx>
            <c:strRef>
              <c:f>Sheet1!$A$4</c:f>
              <c:strCache>
                <c:ptCount val="1"/>
                <c:pt idx="0">
                  <c:v>CHL (10.5)</c:v>
                </c:pt>
              </c:strCache>
            </c:strRef>
          </c:tx>
          <c:spPr>
            <a:ln w="19050" cap="rnd">
              <a:solidFill>
                <a:schemeClr val="accent5"/>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Sheet1!$B$4:$AJ$4</c:f>
              <c:numCache>
                <c:formatCode>General</c:formatCode>
                <c:ptCount val="35"/>
                <c:pt idx="10" formatCode="#,##0.0">
                  <c:v>7</c:v>
                </c:pt>
                <c:pt idx="11" formatCode="#,##0.0">
                  <c:v>7.0970000000000004</c:v>
                </c:pt>
                <c:pt idx="12" formatCode="#,##0.0">
                  <c:v>7.2080000000000002</c:v>
                </c:pt>
                <c:pt idx="13" formatCode="#,##0.0">
                  <c:v>7.25</c:v>
                </c:pt>
                <c:pt idx="14" formatCode="#,##0.0">
                  <c:v>6.91</c:v>
                </c:pt>
                <c:pt idx="15" formatCode="#,##0.0">
                  <c:v>6.6239999999999997</c:v>
                </c:pt>
                <c:pt idx="16" formatCode="#,##0.0">
                  <c:v>6.0720000000000001</c:v>
                </c:pt>
                <c:pt idx="17" formatCode="#,##0.0">
                  <c:v>6.2130000000000001</c:v>
                </c:pt>
                <c:pt idx="18" formatCode="#,##0.0">
                  <c:v>6.74</c:v>
                </c:pt>
                <c:pt idx="19" formatCode="#,##0.0">
                  <c:v>7.8579999999999997</c:v>
                </c:pt>
                <c:pt idx="20" formatCode="#,##0.0">
                  <c:v>6.82</c:v>
                </c:pt>
                <c:pt idx="21" formatCode="#,##0.0">
                  <c:v>6.7990000000000004</c:v>
                </c:pt>
                <c:pt idx="22" formatCode="#,##0.0">
                  <c:v>7.02</c:v>
                </c:pt>
                <c:pt idx="23" formatCode="#,##0.0">
                  <c:v>7.476</c:v>
                </c:pt>
                <c:pt idx="24" formatCode="#,##0.0">
                  <c:v>7.8419999999999996</c:v>
                </c:pt>
                <c:pt idx="25" formatCode="#,##0.0">
                  <c:v>8.3510000000000009</c:v>
                </c:pt>
                <c:pt idx="26" formatCode="#,##0.0">
                  <c:v>8.5579999999999998</c:v>
                </c:pt>
                <c:pt idx="27" formatCode="#,##0.0">
                  <c:v>9.0909999999999993</c:v>
                </c:pt>
                <c:pt idx="28" formatCode="#,##0.0">
                  <c:v>9.15</c:v>
                </c:pt>
                <c:pt idx="29" formatCode="#,##0.0">
                  <c:v>9.31</c:v>
                </c:pt>
                <c:pt idx="30" formatCode="#,##0.0">
                  <c:v>9.6969999999999992</c:v>
                </c:pt>
                <c:pt idx="31" formatCode="#,##0.0">
                  <c:v>9.7249999999999996</c:v>
                </c:pt>
                <c:pt idx="32" formatCode="#,##0.0">
                  <c:v>10.005000000000001</c:v>
                </c:pt>
                <c:pt idx="33" formatCode="#,##0.0">
                  <c:v>10.175000000000001</c:v>
                </c:pt>
                <c:pt idx="34" formatCode="\P\ \ \ #,##0.0;\P\ \ \ \-#,##0.0">
                  <c:v>10.531000000000001</c:v>
                </c:pt>
              </c:numCache>
            </c:numRef>
          </c:val>
          <c:smooth val="0"/>
          <c:extLst>
            <c:ext xmlns:c16="http://schemas.microsoft.com/office/drawing/2014/chart" uri="{C3380CC4-5D6E-409C-BE32-E72D297353CC}">
              <c16:uniqueId val="{00000002-B09E-460A-80A6-A3C14BDD257B}"/>
            </c:ext>
          </c:extLst>
        </c:ser>
        <c:ser>
          <c:idx val="3"/>
          <c:order val="3"/>
          <c:tx>
            <c:strRef>
              <c:f>Sheet1!$A$5</c:f>
              <c:strCache>
                <c:ptCount val="1"/>
                <c:pt idx="0">
                  <c:v>DNK (9.4)</c:v>
                </c:pt>
              </c:strCache>
            </c:strRef>
          </c:tx>
          <c:spPr>
            <a:ln w="19050" cap="rnd">
              <a:solidFill>
                <a:schemeClr val="bg2"/>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Sheet1!$B$5:$AJ$5</c:f>
              <c:numCache>
                <c:formatCode>#,##0.0</c:formatCode>
                <c:ptCount val="35"/>
                <c:pt idx="0">
                  <c:v>8.0399999999999991</c:v>
                </c:pt>
                <c:pt idx="1">
                  <c:v>7.9420000000000002</c:v>
                </c:pt>
                <c:pt idx="2">
                  <c:v>7.9530000000000003</c:v>
                </c:pt>
                <c:pt idx="3">
                  <c:v>8.2940000000000005</c:v>
                </c:pt>
                <c:pt idx="4">
                  <c:v>8.0850000000000009</c:v>
                </c:pt>
                <c:pt idx="5">
                  <c:v>7.7770000000000001</c:v>
                </c:pt>
                <c:pt idx="6">
                  <c:v>7.8460000000000001</c:v>
                </c:pt>
                <c:pt idx="7">
                  <c:v>7.7629999999999999</c:v>
                </c:pt>
                <c:pt idx="8">
                  <c:v>7.5570000000000004</c:v>
                </c:pt>
                <c:pt idx="9">
                  <c:v>8.3450000000000006</c:v>
                </c:pt>
                <c:pt idx="10">
                  <c:v>8.11</c:v>
                </c:pt>
                <c:pt idx="11">
                  <c:v>8.4440000000000008</c:v>
                </c:pt>
                <c:pt idx="12">
                  <c:v>8.6950000000000003</c:v>
                </c:pt>
                <c:pt idx="13" formatCode="\B\ \ \ #,##0.0;\B\ \ \ \-#,##0.0">
                  <c:v>8.89</c:v>
                </c:pt>
                <c:pt idx="14">
                  <c:v>8.9860000000000007</c:v>
                </c:pt>
                <c:pt idx="15">
                  <c:v>9.0670000000000002</c:v>
                </c:pt>
                <c:pt idx="16">
                  <c:v>9.1530000000000005</c:v>
                </c:pt>
                <c:pt idx="17">
                  <c:v>9.3019999999999996</c:v>
                </c:pt>
                <c:pt idx="18">
                  <c:v>9.468</c:v>
                </c:pt>
                <c:pt idx="19">
                  <c:v>10.629</c:v>
                </c:pt>
                <c:pt idx="20" formatCode="\B\ \ \ #,##0.0;\B\ \ \ \-#,##0.0">
                  <c:v>10.579000000000001</c:v>
                </c:pt>
                <c:pt idx="21">
                  <c:v>10.378</c:v>
                </c:pt>
                <c:pt idx="22">
                  <c:v>10.516999999999999</c:v>
                </c:pt>
                <c:pt idx="23">
                  <c:v>10.279</c:v>
                </c:pt>
                <c:pt idx="24">
                  <c:v>10.297000000000001</c:v>
                </c:pt>
                <c:pt idx="25">
                  <c:v>10.359</c:v>
                </c:pt>
                <c:pt idx="26">
                  <c:v>10.268000000000001</c:v>
                </c:pt>
                <c:pt idx="27">
                  <c:v>10.114000000000001</c:v>
                </c:pt>
                <c:pt idx="28">
                  <c:v>10.141999999999999</c:v>
                </c:pt>
                <c:pt idx="29">
                  <c:v>10.185</c:v>
                </c:pt>
                <c:pt idx="30">
                  <c:v>10.692</c:v>
                </c:pt>
                <c:pt idx="31">
                  <c:v>10.656000000000001</c:v>
                </c:pt>
                <c:pt idx="32">
                  <c:v>9.4740000000000002</c:v>
                </c:pt>
                <c:pt idx="33">
                  <c:v>9.5129999999999999</c:v>
                </c:pt>
                <c:pt idx="34" formatCode="\P\ \ \ #,##0.0;\P\ \ \ \-#,##0.0">
                  <c:v>9.3879999999999999</c:v>
                </c:pt>
              </c:numCache>
            </c:numRef>
          </c:val>
          <c:smooth val="0"/>
          <c:extLst>
            <c:ext xmlns:c16="http://schemas.microsoft.com/office/drawing/2014/chart" uri="{C3380CC4-5D6E-409C-BE32-E72D297353CC}">
              <c16:uniqueId val="{0000001C-B09E-460A-80A6-A3C14BDD257B}"/>
            </c:ext>
          </c:extLst>
        </c:ser>
        <c:ser>
          <c:idx val="4"/>
          <c:order val="4"/>
          <c:tx>
            <c:strRef>
              <c:f>Sheet1!$A$6</c:f>
              <c:strCache>
                <c:ptCount val="1"/>
                <c:pt idx="0">
                  <c:v>FRA (11.5)</c:v>
                </c:pt>
              </c:strCache>
            </c:strRef>
          </c:tx>
          <c:spPr>
            <a:ln w="19050" cap="rnd">
              <a:solidFill>
                <a:schemeClr val="accent2"/>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Sheet1!$B$6:$AJ$6</c:f>
              <c:numCache>
                <c:formatCode>#,##0.0</c:formatCode>
                <c:ptCount val="35"/>
                <c:pt idx="0">
                  <c:v>8.07</c:v>
                </c:pt>
                <c:pt idx="1">
                  <c:v>8.2880000000000003</c:v>
                </c:pt>
                <c:pt idx="2">
                  <c:v>8.5180000000000007</c:v>
                </c:pt>
                <c:pt idx="3">
                  <c:v>8.9139999999999997</c:v>
                </c:pt>
                <c:pt idx="4">
                  <c:v>8.8930000000000007</c:v>
                </c:pt>
                <c:pt idx="5" formatCode="\B\ \ \ #,##0.0;\B\ \ \ \-#,##0.0">
                  <c:v>9.92</c:v>
                </c:pt>
                <c:pt idx="6">
                  <c:v>9.9280000000000008</c:v>
                </c:pt>
                <c:pt idx="7">
                  <c:v>9.7840000000000007</c:v>
                </c:pt>
                <c:pt idx="8">
                  <c:v>9.6989999999999998</c:v>
                </c:pt>
                <c:pt idx="9">
                  <c:v>9.6999999999999993</c:v>
                </c:pt>
                <c:pt idx="10">
                  <c:v>9.6170000000000009</c:v>
                </c:pt>
                <c:pt idx="11">
                  <c:v>9.7569999999999997</c:v>
                </c:pt>
                <c:pt idx="12">
                  <c:v>10.083</c:v>
                </c:pt>
                <c:pt idx="13" formatCode="\B\ \ \ #,##0.0;\B\ \ \ \-#,##0.0">
                  <c:v>10.135</c:v>
                </c:pt>
                <c:pt idx="14">
                  <c:v>10.212</c:v>
                </c:pt>
                <c:pt idx="15">
                  <c:v>10.237</c:v>
                </c:pt>
                <c:pt idx="16" formatCode="\B\ \ \ #,##0.0;\B\ \ \ \-#,##0.0">
                  <c:v>10.398</c:v>
                </c:pt>
                <c:pt idx="17">
                  <c:v>10.334</c:v>
                </c:pt>
                <c:pt idx="18">
                  <c:v>10.513</c:v>
                </c:pt>
                <c:pt idx="19">
                  <c:v>11.291</c:v>
                </c:pt>
                <c:pt idx="20" formatCode="\B\ \ \ #,##0.0;\B\ \ \ \-#,##0.0">
                  <c:v>11.224</c:v>
                </c:pt>
                <c:pt idx="21">
                  <c:v>11.176</c:v>
                </c:pt>
                <c:pt idx="22">
                  <c:v>11.337</c:v>
                </c:pt>
                <c:pt idx="23">
                  <c:v>11.478</c:v>
                </c:pt>
                <c:pt idx="24">
                  <c:v>11.579000000000001</c:v>
                </c:pt>
                <c:pt idx="25">
                  <c:v>11.5</c:v>
                </c:pt>
                <c:pt idx="26">
                  <c:v>11.57</c:v>
                </c:pt>
                <c:pt idx="27">
                  <c:v>11.449</c:v>
                </c:pt>
                <c:pt idx="28">
                  <c:v>11.308</c:v>
                </c:pt>
                <c:pt idx="29">
                  <c:v>11.170999999999999</c:v>
                </c:pt>
                <c:pt idx="30">
                  <c:v>12.129</c:v>
                </c:pt>
                <c:pt idx="31">
                  <c:v>12.249000000000001</c:v>
                </c:pt>
                <c:pt idx="32">
                  <c:v>11.835000000000001</c:v>
                </c:pt>
                <c:pt idx="33">
                  <c:v>11.503</c:v>
                </c:pt>
                <c:pt idx="34" formatCode="\P\ \ \ #,##0.0;\P\ \ \ \-#,##0.0">
                  <c:v>11.541</c:v>
                </c:pt>
              </c:numCache>
            </c:numRef>
          </c:val>
          <c:smooth val="0"/>
          <c:extLst>
            <c:ext xmlns:c16="http://schemas.microsoft.com/office/drawing/2014/chart" uri="{C3380CC4-5D6E-409C-BE32-E72D297353CC}">
              <c16:uniqueId val="{0000001D-B09E-460A-80A6-A3C14BDD257B}"/>
            </c:ext>
          </c:extLst>
        </c:ser>
        <c:ser>
          <c:idx val="5"/>
          <c:order val="5"/>
          <c:tx>
            <c:strRef>
              <c:f>Sheet1!$A$7</c:f>
              <c:strCache>
                <c:ptCount val="1"/>
                <c:pt idx="0">
                  <c:v>GER (12.3)</c:v>
                </c:pt>
              </c:strCache>
            </c:strRef>
          </c:tx>
          <c:spPr>
            <a:ln w="19050" cap="rnd">
              <a:solidFill>
                <a:schemeClr val="accent6"/>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Sheet1!$B$7:$AJ$7</c:f>
              <c:numCache>
                <c:formatCode>General</c:formatCode>
                <c:ptCount val="35"/>
                <c:pt idx="0" formatCode="#,##0.0">
                  <c:v>8.0310000000000006</c:v>
                </c:pt>
                <c:pt idx="2" formatCode="\B\ \ \ #,##0.0;\B\ \ \ \-#,##0.0">
                  <c:v>8.9380000000000006</c:v>
                </c:pt>
                <c:pt idx="3" formatCode="#,##0.0">
                  <c:v>8.94</c:v>
                </c:pt>
                <c:pt idx="4" formatCode="#,##0.0">
                  <c:v>9.1820000000000004</c:v>
                </c:pt>
                <c:pt idx="5" formatCode="#,##0.0">
                  <c:v>9.49</c:v>
                </c:pt>
                <c:pt idx="6" formatCode="#,##0.0">
                  <c:v>9.7690000000000001</c:v>
                </c:pt>
                <c:pt idx="7" formatCode="#,##0.0">
                  <c:v>9.6630000000000003</c:v>
                </c:pt>
                <c:pt idx="8" formatCode="#,##0.0">
                  <c:v>9.6630000000000003</c:v>
                </c:pt>
                <c:pt idx="9" formatCode="#,##0.0">
                  <c:v>9.6910000000000007</c:v>
                </c:pt>
                <c:pt idx="10" formatCode="#,##0.0">
                  <c:v>9.7590000000000003</c:v>
                </c:pt>
                <c:pt idx="11" formatCode="#,##0.0">
                  <c:v>9.7810000000000006</c:v>
                </c:pt>
                <c:pt idx="12" formatCode="#,##0.0">
                  <c:v>10.029</c:v>
                </c:pt>
                <c:pt idx="13" formatCode="#,##0.0">
                  <c:v>10.223000000000001</c:v>
                </c:pt>
                <c:pt idx="14" formatCode="#,##0.0">
                  <c:v>9.9749999999999996</c:v>
                </c:pt>
                <c:pt idx="15" formatCode="#,##0.0">
                  <c:v>10.106999999999999</c:v>
                </c:pt>
                <c:pt idx="16" formatCode="#,##0.0">
                  <c:v>9.9619999999999997</c:v>
                </c:pt>
                <c:pt idx="17" formatCode="#,##0.0">
                  <c:v>9.8350000000000009</c:v>
                </c:pt>
                <c:pt idx="18" formatCode="#,##0.0">
                  <c:v>10.032</c:v>
                </c:pt>
                <c:pt idx="19" formatCode="#,##0.0">
                  <c:v>10.97</c:v>
                </c:pt>
                <c:pt idx="20" formatCode="#,##0.0">
                  <c:v>10.831</c:v>
                </c:pt>
                <c:pt idx="21" formatCode="#,##0.0">
                  <c:v>10.521000000000001</c:v>
                </c:pt>
                <c:pt idx="22" formatCode="#,##0.0">
                  <c:v>10.593999999999999</c:v>
                </c:pt>
                <c:pt idx="23" formatCode="#,##0.0">
                  <c:v>10.743</c:v>
                </c:pt>
                <c:pt idx="24" formatCode="#,##0.0">
                  <c:v>10.768000000000001</c:v>
                </c:pt>
                <c:pt idx="25" formatCode="#,##0.0">
                  <c:v>10.923</c:v>
                </c:pt>
                <c:pt idx="26" formatCode="#,##0.0">
                  <c:v>10.971</c:v>
                </c:pt>
                <c:pt idx="27" formatCode="#,##0.0">
                  <c:v>11.051</c:v>
                </c:pt>
                <c:pt idx="28" formatCode="#,##0.0">
                  <c:v>11.183999999999999</c:v>
                </c:pt>
                <c:pt idx="29" formatCode="#,##0.0">
                  <c:v>11.428000000000001</c:v>
                </c:pt>
                <c:pt idx="30" formatCode="#,##0.0">
                  <c:v>12.468</c:v>
                </c:pt>
                <c:pt idx="31" formatCode="#,##0.0">
                  <c:v>12.724</c:v>
                </c:pt>
                <c:pt idx="32" formatCode="#,##0.0">
                  <c:v>12.446999999999999</c:v>
                </c:pt>
                <c:pt idx="33" formatCode="#,##0.0">
                  <c:v>11.744</c:v>
                </c:pt>
                <c:pt idx="34" formatCode="\P\ \ \ #,##0.0;\P\ \ \ \-#,##0.0">
                  <c:v>12.266999999999999</c:v>
                </c:pt>
              </c:numCache>
            </c:numRef>
          </c:val>
          <c:smooth val="0"/>
          <c:extLst>
            <c:ext xmlns:c16="http://schemas.microsoft.com/office/drawing/2014/chart" uri="{C3380CC4-5D6E-409C-BE32-E72D297353CC}">
              <c16:uniqueId val="{0000001E-B09E-460A-80A6-A3C14BDD257B}"/>
            </c:ext>
          </c:extLst>
        </c:ser>
        <c:ser>
          <c:idx val="6"/>
          <c:order val="6"/>
          <c:tx>
            <c:strRef>
              <c:f>Sheet1!$A$8</c:f>
              <c:strCache>
                <c:ptCount val="1"/>
                <c:pt idx="0">
                  <c:v>ISR (7.6)</c:v>
                </c:pt>
              </c:strCache>
            </c:strRef>
          </c:tx>
          <c:spPr>
            <a:ln w="19050" cap="rnd">
              <a:solidFill>
                <a:schemeClr val="accent6">
                  <a:lumMod val="40000"/>
                  <a:lumOff val="6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Sheet1!$B$8:$AJ$8</c:f>
              <c:numCache>
                <c:formatCode>#,##0.0</c:formatCode>
                <c:ptCount val="35"/>
                <c:pt idx="0">
                  <c:v>6.1820000000000004</c:v>
                </c:pt>
                <c:pt idx="1">
                  <c:v>5.8949999999999996</c:v>
                </c:pt>
                <c:pt idx="2">
                  <c:v>6.1420000000000003</c:v>
                </c:pt>
                <c:pt idx="3">
                  <c:v>6.3040000000000003</c:v>
                </c:pt>
                <c:pt idx="4">
                  <c:v>6.7560000000000002</c:v>
                </c:pt>
                <c:pt idx="5">
                  <c:v>6.5789999999999997</c:v>
                </c:pt>
                <c:pt idx="6">
                  <c:v>6.6929999999999996</c:v>
                </c:pt>
                <c:pt idx="7">
                  <c:v>6.8579999999999997</c:v>
                </c:pt>
                <c:pt idx="8">
                  <c:v>6.8159999999999998</c:v>
                </c:pt>
                <c:pt idx="9">
                  <c:v>6.5490000000000004</c:v>
                </c:pt>
                <c:pt idx="10">
                  <c:v>6.5940000000000003</c:v>
                </c:pt>
                <c:pt idx="11">
                  <c:v>6.9989999999999997</c:v>
                </c:pt>
                <c:pt idx="12">
                  <c:v>6.9080000000000004</c:v>
                </c:pt>
                <c:pt idx="13">
                  <c:v>6.85</c:v>
                </c:pt>
                <c:pt idx="14">
                  <c:v>6.7969999999999997</c:v>
                </c:pt>
                <c:pt idx="15">
                  <c:v>6.883</c:v>
                </c:pt>
                <c:pt idx="16" formatCode="\B\ \ \ #,##0.0;\B\ \ \ \-#,##0.0">
                  <c:v>6.7</c:v>
                </c:pt>
                <c:pt idx="17">
                  <c:v>6.673</c:v>
                </c:pt>
                <c:pt idx="18">
                  <c:v>6.8070000000000004</c:v>
                </c:pt>
                <c:pt idx="19">
                  <c:v>6.87</c:v>
                </c:pt>
                <c:pt idx="20">
                  <c:v>6.85</c:v>
                </c:pt>
                <c:pt idx="21">
                  <c:v>6.806</c:v>
                </c:pt>
                <c:pt idx="22">
                  <c:v>6.9420000000000002</c:v>
                </c:pt>
                <c:pt idx="23">
                  <c:v>6.9409999999999998</c:v>
                </c:pt>
                <c:pt idx="24">
                  <c:v>7.03</c:v>
                </c:pt>
                <c:pt idx="25">
                  <c:v>7.0209999999999999</c:v>
                </c:pt>
                <c:pt idx="26">
                  <c:v>7.0990000000000002</c:v>
                </c:pt>
                <c:pt idx="27">
                  <c:v>7.1719999999999997</c:v>
                </c:pt>
                <c:pt idx="28">
                  <c:v>7.2359999999999998</c:v>
                </c:pt>
                <c:pt idx="29">
                  <c:v>7.2069999999999999</c:v>
                </c:pt>
                <c:pt idx="30">
                  <c:v>7.7480000000000002</c:v>
                </c:pt>
                <c:pt idx="31">
                  <c:v>7.84</c:v>
                </c:pt>
                <c:pt idx="32">
                  <c:v>7.12</c:v>
                </c:pt>
                <c:pt idx="33" formatCode="\D\ \ \ #,##0.0;\D\ \ \ \-#,##0.0">
                  <c:v>7.0979999999999999</c:v>
                </c:pt>
                <c:pt idx="34" formatCode="\D\ \ \ #,##0.0;\D\ \ \ \-#,##0.0">
                  <c:v>7.59</c:v>
                </c:pt>
              </c:numCache>
            </c:numRef>
          </c:val>
          <c:smooth val="0"/>
          <c:extLst>
            <c:ext xmlns:c16="http://schemas.microsoft.com/office/drawing/2014/chart" uri="{C3380CC4-5D6E-409C-BE32-E72D297353CC}">
              <c16:uniqueId val="{0000001F-B09E-460A-80A6-A3C14BDD257B}"/>
            </c:ext>
          </c:extLst>
        </c:ser>
        <c:ser>
          <c:idx val="7"/>
          <c:order val="7"/>
          <c:tx>
            <c:strRef>
              <c:f>Sheet1!$A$9</c:f>
              <c:strCache>
                <c:ptCount val="1"/>
                <c:pt idx="0">
                  <c:v>ITA (8.4)</c:v>
                </c:pt>
              </c:strCache>
            </c:strRef>
          </c:tx>
          <c:spPr>
            <a:ln w="19050" cap="rnd">
              <a:solidFill>
                <a:schemeClr val="accent6">
                  <a:lumMod val="20000"/>
                  <a:lumOff val="8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Sheet1!$B$9:$AJ$9</c:f>
              <c:numCache>
                <c:formatCode>#,##0.0</c:formatCode>
                <c:ptCount val="35"/>
                <c:pt idx="0">
                  <c:v>6.976</c:v>
                </c:pt>
                <c:pt idx="1">
                  <c:v>7.21</c:v>
                </c:pt>
                <c:pt idx="2">
                  <c:v>7.0789999999999997</c:v>
                </c:pt>
                <c:pt idx="3">
                  <c:v>7.048</c:v>
                </c:pt>
                <c:pt idx="4">
                  <c:v>6.8949999999999996</c:v>
                </c:pt>
                <c:pt idx="5" formatCode="\B\ \ \ #,##0.0;\B\ \ \ \-#,##0.0">
                  <c:v>6.8319999999999999</c:v>
                </c:pt>
                <c:pt idx="6">
                  <c:v>6.9329999999999998</c:v>
                </c:pt>
                <c:pt idx="7">
                  <c:v>7.19</c:v>
                </c:pt>
                <c:pt idx="8">
                  <c:v>7.2320000000000002</c:v>
                </c:pt>
                <c:pt idx="9">
                  <c:v>7.3010000000000002</c:v>
                </c:pt>
                <c:pt idx="10">
                  <c:v>7.5469999999999997</c:v>
                </c:pt>
                <c:pt idx="11">
                  <c:v>7.7110000000000003</c:v>
                </c:pt>
                <c:pt idx="12">
                  <c:v>7.8360000000000003</c:v>
                </c:pt>
                <c:pt idx="13">
                  <c:v>7.8070000000000004</c:v>
                </c:pt>
                <c:pt idx="14">
                  <c:v>8.1370000000000005</c:v>
                </c:pt>
                <c:pt idx="15">
                  <c:v>8.3089999999999993</c:v>
                </c:pt>
                <c:pt idx="16">
                  <c:v>8.3979999999999997</c:v>
                </c:pt>
                <c:pt idx="17">
                  <c:v>8.1020000000000003</c:v>
                </c:pt>
                <c:pt idx="18">
                  <c:v>8.5020000000000007</c:v>
                </c:pt>
                <c:pt idx="19">
                  <c:v>8.9130000000000003</c:v>
                </c:pt>
                <c:pt idx="20">
                  <c:v>8.8789999999999996</c:v>
                </c:pt>
                <c:pt idx="21">
                  <c:v>8.7289999999999992</c:v>
                </c:pt>
                <c:pt idx="22" formatCode="\B\ \ \ #,##0.0;\B\ \ \ \-#,##0.0">
                  <c:v>8.798</c:v>
                </c:pt>
                <c:pt idx="23">
                  <c:v>8.7899999999999991</c:v>
                </c:pt>
                <c:pt idx="24">
                  <c:v>8.859</c:v>
                </c:pt>
                <c:pt idx="25">
                  <c:v>8.8460000000000001</c:v>
                </c:pt>
                <c:pt idx="26">
                  <c:v>8.7200000000000006</c:v>
                </c:pt>
                <c:pt idx="27">
                  <c:v>8.6910000000000007</c:v>
                </c:pt>
                <c:pt idx="28">
                  <c:v>8.6549999999999994</c:v>
                </c:pt>
                <c:pt idx="29">
                  <c:v>8.6150000000000002</c:v>
                </c:pt>
                <c:pt idx="30">
                  <c:v>9.5640000000000001</c:v>
                </c:pt>
                <c:pt idx="31">
                  <c:v>9.282</c:v>
                </c:pt>
                <c:pt idx="32">
                  <c:v>8.85</c:v>
                </c:pt>
                <c:pt idx="33">
                  <c:v>8.4060000000000006</c:v>
                </c:pt>
                <c:pt idx="34" formatCode="\P\ \ \ #,##0.0;\P\ \ \ \-#,##0.0">
                  <c:v>8.4440000000000008</c:v>
                </c:pt>
              </c:numCache>
            </c:numRef>
          </c:val>
          <c:smooth val="0"/>
          <c:extLst>
            <c:ext xmlns:c16="http://schemas.microsoft.com/office/drawing/2014/chart" uri="{C3380CC4-5D6E-409C-BE32-E72D297353CC}">
              <c16:uniqueId val="{00000020-B09E-460A-80A6-A3C14BDD257B}"/>
            </c:ext>
          </c:extLst>
        </c:ser>
        <c:ser>
          <c:idx val="8"/>
          <c:order val="8"/>
          <c:tx>
            <c:strRef>
              <c:f>Sheet1!$A$10</c:f>
              <c:strCache>
                <c:ptCount val="1"/>
                <c:pt idx="0">
                  <c:v>JPN (10.6)</c:v>
                </c:pt>
              </c:strCache>
            </c:strRef>
          </c:tx>
          <c:spPr>
            <a:ln w="19050" cap="rnd">
              <a:solidFill>
                <a:schemeClr val="tx2">
                  <a:lumMod val="50000"/>
                  <a:lumOff val="5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Sheet1!$B$10:$AJ$10</c:f>
              <c:numCache>
                <c:formatCode>\D\ \ \ #,##0.0;\D\ \ \ \-#,##0.0</c:formatCode>
                <c:ptCount val="35"/>
                <c:pt idx="0">
                  <c:v>5.6609999999999996</c:v>
                </c:pt>
                <c:pt idx="1">
                  <c:v>5.6740000000000004</c:v>
                </c:pt>
                <c:pt idx="2">
                  <c:v>5.9160000000000004</c:v>
                </c:pt>
                <c:pt idx="3">
                  <c:v>6.2160000000000002</c:v>
                </c:pt>
                <c:pt idx="4">
                  <c:v>6.4630000000000001</c:v>
                </c:pt>
                <c:pt idx="5" formatCode="#,##0.0">
                  <c:v>6.173</c:v>
                </c:pt>
                <c:pt idx="6" formatCode="#,##0.0">
                  <c:v>6.0119999999999996</c:v>
                </c:pt>
                <c:pt idx="7" formatCode="#,##0.0">
                  <c:v>6.2889999999999997</c:v>
                </c:pt>
                <c:pt idx="8" formatCode="#,##0.0">
                  <c:v>6.5090000000000003</c:v>
                </c:pt>
                <c:pt idx="9" formatCode="#,##0.0">
                  <c:v>6.8650000000000002</c:v>
                </c:pt>
                <c:pt idx="10" formatCode="#,##0.0">
                  <c:v>7.0350000000000001</c:v>
                </c:pt>
                <c:pt idx="11" formatCode="#,##0.0">
                  <c:v>7.2389999999999999</c:v>
                </c:pt>
                <c:pt idx="12" formatCode="#,##0.0">
                  <c:v>7.3520000000000003</c:v>
                </c:pt>
                <c:pt idx="13" formatCode="#,##0.0">
                  <c:v>7.4870000000000001</c:v>
                </c:pt>
                <c:pt idx="14" formatCode="#,##0.0">
                  <c:v>7.5350000000000001</c:v>
                </c:pt>
                <c:pt idx="15" formatCode="#,##0.0">
                  <c:v>7.6580000000000004</c:v>
                </c:pt>
                <c:pt idx="16" formatCode="#,##0.0">
                  <c:v>7.6870000000000003</c:v>
                </c:pt>
                <c:pt idx="17" formatCode="#,##0.0">
                  <c:v>7.7789999999999999</c:v>
                </c:pt>
                <c:pt idx="18" formatCode="#,##0.0">
                  <c:v>8.0890000000000004</c:v>
                </c:pt>
                <c:pt idx="19" formatCode="#,##0.0">
                  <c:v>8.9589999999999996</c:v>
                </c:pt>
                <c:pt idx="20" formatCode="#,##0.0">
                  <c:v>9.0630000000000006</c:v>
                </c:pt>
                <c:pt idx="21" formatCode="\B\ \ \ #,##0.0;\B\ \ \ \-#,##0.0">
                  <c:v>10.488</c:v>
                </c:pt>
                <c:pt idx="22" formatCode="#,##0.0">
                  <c:v>10.672000000000001</c:v>
                </c:pt>
                <c:pt idx="23" formatCode="#,##0.0">
                  <c:v>10.673999999999999</c:v>
                </c:pt>
                <c:pt idx="24" formatCode="#,##0.0">
                  <c:v>10.728999999999999</c:v>
                </c:pt>
                <c:pt idx="25" formatCode="#,##0.0">
                  <c:v>10.75</c:v>
                </c:pt>
                <c:pt idx="26" formatCode="#,##0.0">
                  <c:v>10.659000000000001</c:v>
                </c:pt>
                <c:pt idx="27" formatCode="#,##0.0">
                  <c:v>10.656000000000001</c:v>
                </c:pt>
                <c:pt idx="28" formatCode="#,##0.0">
                  <c:v>10.74</c:v>
                </c:pt>
                <c:pt idx="29" formatCode="#,##0.0">
                  <c:v>10.97</c:v>
                </c:pt>
                <c:pt idx="30" formatCode="#,##0.0">
                  <c:v>11.45</c:v>
                </c:pt>
                <c:pt idx="31" formatCode="#,##0.0">
                  <c:v>12.081</c:v>
                </c:pt>
                <c:pt idx="32" formatCode="#,##0.0">
                  <c:v>12.321999999999999</c:v>
                </c:pt>
                <c:pt idx="33" formatCode="\B\,\P\ \ \ #,##0.0;\B\,\P\ \ \ \-#,##0.0">
                  <c:v>10.74</c:v>
                </c:pt>
                <c:pt idx="34" formatCode="\E\ \ \ #,##0.0;\E\ \ \ \-#,##0.0">
                  <c:v>10.625</c:v>
                </c:pt>
              </c:numCache>
            </c:numRef>
          </c:val>
          <c:smooth val="0"/>
          <c:extLst>
            <c:ext xmlns:c16="http://schemas.microsoft.com/office/drawing/2014/chart" uri="{C3380CC4-5D6E-409C-BE32-E72D297353CC}">
              <c16:uniqueId val="{00000021-B09E-460A-80A6-A3C14BDD257B}"/>
            </c:ext>
          </c:extLst>
        </c:ser>
        <c:ser>
          <c:idx val="9"/>
          <c:order val="9"/>
          <c:tx>
            <c:strRef>
              <c:f>Sheet1!$A$11</c:f>
              <c:strCache>
                <c:ptCount val="1"/>
                <c:pt idx="0">
                  <c:v>KOR (8.4)</c:v>
                </c:pt>
              </c:strCache>
            </c:strRef>
          </c:tx>
          <c:spPr>
            <a:ln w="19050" cap="rnd">
              <a:solidFill>
                <a:schemeClr val="accent2">
                  <a:lumMod val="60000"/>
                  <a:lumOff val="4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Sheet1!$B$11:$AJ$11</c:f>
              <c:numCache>
                <c:formatCode>#,##0.0</c:formatCode>
                <c:ptCount val="35"/>
                <c:pt idx="0">
                  <c:v>3.4809999999999999</c:v>
                </c:pt>
                <c:pt idx="1">
                  <c:v>3.3239999999999998</c:v>
                </c:pt>
                <c:pt idx="2">
                  <c:v>3.4340000000000002</c:v>
                </c:pt>
                <c:pt idx="3">
                  <c:v>3.3519999999999999</c:v>
                </c:pt>
                <c:pt idx="4">
                  <c:v>3.1709999999999998</c:v>
                </c:pt>
                <c:pt idx="5">
                  <c:v>3.1819999999999999</c:v>
                </c:pt>
                <c:pt idx="6">
                  <c:v>3.4009999999999998</c:v>
                </c:pt>
                <c:pt idx="7">
                  <c:v>3.34</c:v>
                </c:pt>
                <c:pt idx="8">
                  <c:v>3.5009999999999999</c:v>
                </c:pt>
                <c:pt idx="9">
                  <c:v>3.6840000000000002</c:v>
                </c:pt>
                <c:pt idx="10">
                  <c:v>3.718</c:v>
                </c:pt>
                <c:pt idx="11" formatCode="\B\ \ \ #,##0.0;\B\ \ \ \-#,##0.0">
                  <c:v>4.1639999999999997</c:v>
                </c:pt>
                <c:pt idx="12">
                  <c:v>3.9020000000000001</c:v>
                </c:pt>
                <c:pt idx="13">
                  <c:v>4.4589999999999996</c:v>
                </c:pt>
                <c:pt idx="14">
                  <c:v>4.4260000000000002</c:v>
                </c:pt>
                <c:pt idx="15">
                  <c:v>4.6459999999999999</c:v>
                </c:pt>
                <c:pt idx="16">
                  <c:v>4.9530000000000003</c:v>
                </c:pt>
                <c:pt idx="17">
                  <c:v>4.96</c:v>
                </c:pt>
                <c:pt idx="18">
                  <c:v>5.2450000000000001</c:v>
                </c:pt>
                <c:pt idx="19">
                  <c:v>5.6829999999999998</c:v>
                </c:pt>
                <c:pt idx="20">
                  <c:v>5.7919999999999998</c:v>
                </c:pt>
                <c:pt idx="21">
                  <c:v>5.9</c:v>
                </c:pt>
                <c:pt idx="22">
                  <c:v>5.9550000000000001</c:v>
                </c:pt>
                <c:pt idx="23">
                  <c:v>6.0659999999999998</c:v>
                </c:pt>
                <c:pt idx="24">
                  <c:v>6.2430000000000003</c:v>
                </c:pt>
                <c:pt idx="25">
                  <c:v>6.46</c:v>
                </c:pt>
                <c:pt idx="26">
                  <c:v>6.6340000000000003</c:v>
                </c:pt>
                <c:pt idx="27">
                  <c:v>6.7960000000000003</c:v>
                </c:pt>
                <c:pt idx="28">
                  <c:v>7.14</c:v>
                </c:pt>
                <c:pt idx="29">
                  <c:v>7.6909999999999998</c:v>
                </c:pt>
                <c:pt idx="30">
                  <c:v>8.0250000000000004</c:v>
                </c:pt>
                <c:pt idx="31">
                  <c:v>8.327</c:v>
                </c:pt>
                <c:pt idx="32">
                  <c:v>8.843</c:v>
                </c:pt>
                <c:pt idx="33">
                  <c:v>8.4719999999999995</c:v>
                </c:pt>
                <c:pt idx="34" formatCode="\P\ \ \ #,##0.0;\P\ \ \ \-#,##0.0">
                  <c:v>8.36</c:v>
                </c:pt>
              </c:numCache>
            </c:numRef>
          </c:val>
          <c:smooth val="0"/>
          <c:extLst>
            <c:ext xmlns:c16="http://schemas.microsoft.com/office/drawing/2014/chart" uri="{C3380CC4-5D6E-409C-BE32-E72D297353CC}">
              <c16:uniqueId val="{00000022-B09E-460A-80A6-A3C14BDD257B}"/>
            </c:ext>
          </c:extLst>
        </c:ser>
        <c:ser>
          <c:idx val="10"/>
          <c:order val="10"/>
          <c:tx>
            <c:strRef>
              <c:f>Sheet1!$A$12</c:f>
              <c:strCache>
                <c:ptCount val="1"/>
                <c:pt idx="0">
                  <c:v>MEX (5.9)</c:v>
                </c:pt>
              </c:strCache>
            </c:strRef>
          </c:tx>
          <c:spPr>
            <a:ln w="19050" cap="rnd">
              <a:solidFill>
                <a:schemeClr val="accent1"/>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Sheet1!$B$12:$AJ$12</c:f>
              <c:numCache>
                <c:formatCode>General</c:formatCode>
                <c:ptCount val="35"/>
                <c:pt idx="9" formatCode="#,##0.0">
                  <c:v>4.1790000000000003</c:v>
                </c:pt>
                <c:pt idx="10" formatCode="#,##0.0">
                  <c:v>4.2439999999999998</c:v>
                </c:pt>
                <c:pt idx="11" formatCode="#,##0.0">
                  <c:v>4.5819999999999999</c:v>
                </c:pt>
                <c:pt idx="12" formatCode="#,##0.0">
                  <c:v>4.83</c:v>
                </c:pt>
                <c:pt idx="13" formatCode="\B\ \ \ #,##0.0;\B\ \ \ \-#,##0.0">
                  <c:v>5.54</c:v>
                </c:pt>
                <c:pt idx="14" formatCode="#,##0.0">
                  <c:v>5.6840000000000002</c:v>
                </c:pt>
                <c:pt idx="15" formatCode="#,##0.0">
                  <c:v>5.5810000000000004</c:v>
                </c:pt>
                <c:pt idx="16" formatCode="#,##0.0">
                  <c:v>5.4059999999999997</c:v>
                </c:pt>
                <c:pt idx="17" formatCode="#,##0.0">
                  <c:v>5.5069999999999997</c:v>
                </c:pt>
                <c:pt idx="18" formatCode="\B\ \ \ #,##0.0;\B\ \ \ \-#,##0.0">
                  <c:v>5.4459999999999997</c:v>
                </c:pt>
                <c:pt idx="19" formatCode="#,##0.0">
                  <c:v>5.8479999999999999</c:v>
                </c:pt>
                <c:pt idx="20" formatCode="#,##0.0">
                  <c:v>5.49</c:v>
                </c:pt>
                <c:pt idx="21" formatCode="#,##0.0">
                  <c:v>5.3010000000000002</c:v>
                </c:pt>
                <c:pt idx="22" formatCode="#,##0.0">
                  <c:v>5.4210000000000003</c:v>
                </c:pt>
                <c:pt idx="23" formatCode="#,##0.0">
                  <c:v>5.577</c:v>
                </c:pt>
                <c:pt idx="24" formatCode="#,##0.0">
                  <c:v>5.3529999999999998</c:v>
                </c:pt>
                <c:pt idx="25" formatCode="#,##0.0">
                  <c:v>5.5270000000000001</c:v>
                </c:pt>
                <c:pt idx="26" formatCode="#,##0.0">
                  <c:v>5.3849999999999998</c:v>
                </c:pt>
                <c:pt idx="27" formatCode="#,##0.0">
                  <c:v>5.3120000000000003</c:v>
                </c:pt>
                <c:pt idx="28" formatCode="#,##0.0">
                  <c:v>5.2380000000000004</c:v>
                </c:pt>
                <c:pt idx="29" formatCode="#,##0.0">
                  <c:v>5.3010000000000002</c:v>
                </c:pt>
                <c:pt idx="30" formatCode="#,##0.0">
                  <c:v>6.0519999999999996</c:v>
                </c:pt>
                <c:pt idx="31" formatCode="#,##0.0">
                  <c:v>5.8769999999999998</c:v>
                </c:pt>
                <c:pt idx="32" formatCode="#,##0.0">
                  <c:v>5.7089999999999996</c:v>
                </c:pt>
                <c:pt idx="33" formatCode="\E\ \ \ #,##0.0;\E\ \ \ \-#,##0.0">
                  <c:v>5.6959999999999997</c:v>
                </c:pt>
                <c:pt idx="34" formatCode="\E\ \ \ #,##0.0;\E\ \ \ \-#,##0.0">
                  <c:v>5.8689999999999998</c:v>
                </c:pt>
              </c:numCache>
            </c:numRef>
          </c:val>
          <c:smooth val="0"/>
          <c:extLst>
            <c:ext xmlns:c16="http://schemas.microsoft.com/office/drawing/2014/chart" uri="{C3380CC4-5D6E-409C-BE32-E72D297353CC}">
              <c16:uniqueId val="{00000023-B09E-460A-80A6-A3C14BDD257B}"/>
            </c:ext>
          </c:extLst>
        </c:ser>
        <c:ser>
          <c:idx val="11"/>
          <c:order val="11"/>
          <c:tx>
            <c:strRef>
              <c:f>Sheet1!$A$13</c:f>
              <c:strCache>
                <c:ptCount val="1"/>
                <c:pt idx="0">
                  <c:v>NETH (10.0)</c:v>
                </c:pt>
              </c:strCache>
            </c:strRef>
          </c:tx>
          <c:spPr>
            <a:ln w="19050" cap="rnd">
              <a:solidFill>
                <a:schemeClr val="accent5">
                  <a:lumMod val="20000"/>
                  <a:lumOff val="8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Sheet1!$B$13:$AJ$13</c:f>
              <c:numCache>
                <c:formatCode>#,##0.0</c:formatCode>
                <c:ptCount val="35"/>
                <c:pt idx="0">
                  <c:v>6.9820000000000002</c:v>
                </c:pt>
                <c:pt idx="1">
                  <c:v>7.1580000000000004</c:v>
                </c:pt>
                <c:pt idx="2">
                  <c:v>7.3650000000000002</c:v>
                </c:pt>
                <c:pt idx="3">
                  <c:v>7.4649999999999999</c:v>
                </c:pt>
                <c:pt idx="4">
                  <c:v>7.3479999999999999</c:v>
                </c:pt>
                <c:pt idx="5">
                  <c:v>7.2590000000000003</c:v>
                </c:pt>
                <c:pt idx="6">
                  <c:v>7.1989999999999998</c:v>
                </c:pt>
                <c:pt idx="7">
                  <c:v>7.0140000000000002</c:v>
                </c:pt>
                <c:pt idx="8" formatCode="\B\ \ \ #,##0.0;\B\ \ \ \-#,##0.0">
                  <c:v>7.7850000000000001</c:v>
                </c:pt>
                <c:pt idx="9">
                  <c:v>7.8120000000000003</c:v>
                </c:pt>
                <c:pt idx="10">
                  <c:v>7.7039999999999997</c:v>
                </c:pt>
                <c:pt idx="11">
                  <c:v>8.0419999999999998</c:v>
                </c:pt>
                <c:pt idx="12">
                  <c:v>8.6189999999999998</c:v>
                </c:pt>
                <c:pt idx="13">
                  <c:v>9.02</c:v>
                </c:pt>
                <c:pt idx="14">
                  <c:v>9.0719999999999992</c:v>
                </c:pt>
                <c:pt idx="15">
                  <c:v>9.06</c:v>
                </c:pt>
                <c:pt idx="16">
                  <c:v>9.0359999999999996</c:v>
                </c:pt>
                <c:pt idx="17">
                  <c:v>9.0009999999999994</c:v>
                </c:pt>
                <c:pt idx="18">
                  <c:v>9.218</c:v>
                </c:pt>
                <c:pt idx="19">
                  <c:v>9.9079999999999995</c:v>
                </c:pt>
                <c:pt idx="20">
                  <c:v>10.095000000000001</c:v>
                </c:pt>
                <c:pt idx="21">
                  <c:v>10.145</c:v>
                </c:pt>
                <c:pt idx="22">
                  <c:v>10.455</c:v>
                </c:pt>
                <c:pt idx="23">
                  <c:v>10.502000000000001</c:v>
                </c:pt>
                <c:pt idx="24">
                  <c:v>10.457000000000001</c:v>
                </c:pt>
                <c:pt idx="25">
                  <c:v>10.189</c:v>
                </c:pt>
                <c:pt idx="26">
                  <c:v>10.125</c:v>
                </c:pt>
                <c:pt idx="27">
                  <c:v>9.9369999999999994</c:v>
                </c:pt>
                <c:pt idx="28">
                  <c:v>9.8510000000000009</c:v>
                </c:pt>
                <c:pt idx="29">
                  <c:v>9.9359999999999999</c:v>
                </c:pt>
                <c:pt idx="30">
                  <c:v>10.95</c:v>
                </c:pt>
                <c:pt idx="31" formatCode="\B\ \ \ #,##0.0;\B\ \ \ \-#,##0.0">
                  <c:v>11.135</c:v>
                </c:pt>
                <c:pt idx="32">
                  <c:v>10.031000000000001</c:v>
                </c:pt>
                <c:pt idx="33">
                  <c:v>9.8320000000000007</c:v>
                </c:pt>
                <c:pt idx="34" formatCode="\P\ \ \ #,##0.0;\P\ \ \ \-#,##0.0">
                  <c:v>10.006</c:v>
                </c:pt>
              </c:numCache>
            </c:numRef>
          </c:val>
          <c:smooth val="0"/>
          <c:extLst>
            <c:ext xmlns:c16="http://schemas.microsoft.com/office/drawing/2014/chart" uri="{C3380CC4-5D6E-409C-BE32-E72D297353CC}">
              <c16:uniqueId val="{00000040-B09E-460A-80A6-A3C14BDD257B}"/>
            </c:ext>
          </c:extLst>
        </c:ser>
        <c:ser>
          <c:idx val="12"/>
          <c:order val="12"/>
          <c:tx>
            <c:strRef>
              <c:f>Sheet1!$A$14</c:f>
              <c:strCache>
                <c:ptCount val="1"/>
                <c:pt idx="0">
                  <c:v>NZ (10.1)</c:v>
                </c:pt>
              </c:strCache>
            </c:strRef>
          </c:tx>
          <c:spPr>
            <a:ln w="19050" cap="rnd">
              <a:solidFill>
                <a:schemeClr val="tx2"/>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Sheet1!$B$14:$AJ$14</c:f>
              <c:numCache>
                <c:formatCode>#,##0.0</c:formatCode>
                <c:ptCount val="35"/>
                <c:pt idx="0">
                  <c:v>6.6680000000000001</c:v>
                </c:pt>
                <c:pt idx="1">
                  <c:v>7.1</c:v>
                </c:pt>
                <c:pt idx="2">
                  <c:v>7.2279999999999998</c:v>
                </c:pt>
                <c:pt idx="3">
                  <c:v>6.9249999999999998</c:v>
                </c:pt>
                <c:pt idx="4">
                  <c:v>6.9340000000000002</c:v>
                </c:pt>
                <c:pt idx="5">
                  <c:v>6.9489999999999998</c:v>
                </c:pt>
                <c:pt idx="6">
                  <c:v>6.891</c:v>
                </c:pt>
                <c:pt idx="7">
                  <c:v>7.0979999999999999</c:v>
                </c:pt>
                <c:pt idx="8">
                  <c:v>7.5129999999999999</c:v>
                </c:pt>
                <c:pt idx="9">
                  <c:v>7.3970000000000002</c:v>
                </c:pt>
                <c:pt idx="10">
                  <c:v>7.47</c:v>
                </c:pt>
                <c:pt idx="11">
                  <c:v>7.5789999999999997</c:v>
                </c:pt>
                <c:pt idx="12">
                  <c:v>7.9</c:v>
                </c:pt>
                <c:pt idx="13">
                  <c:v>7.7220000000000004</c:v>
                </c:pt>
                <c:pt idx="14">
                  <c:v>7.9009999999999998</c:v>
                </c:pt>
                <c:pt idx="15">
                  <c:v>8.2729999999999997</c:v>
                </c:pt>
                <c:pt idx="16">
                  <c:v>8.6379999999999999</c:v>
                </c:pt>
                <c:pt idx="17">
                  <c:v>8.3290000000000006</c:v>
                </c:pt>
                <c:pt idx="18" formatCode="\B\ \ \ #,##0.0;\B\ \ \ \-#,##0.0">
                  <c:v>8.6509999999999998</c:v>
                </c:pt>
                <c:pt idx="19">
                  <c:v>9.1359999999999992</c:v>
                </c:pt>
                <c:pt idx="20">
                  <c:v>9.0950000000000006</c:v>
                </c:pt>
                <c:pt idx="21">
                  <c:v>9.1069999999999993</c:v>
                </c:pt>
                <c:pt idx="22">
                  <c:v>9.202</c:v>
                </c:pt>
                <c:pt idx="23">
                  <c:v>8.9390000000000001</c:v>
                </c:pt>
                <c:pt idx="24">
                  <c:v>8.9719999999999995</c:v>
                </c:pt>
                <c:pt idx="25">
                  <c:v>8.8889999999999993</c:v>
                </c:pt>
                <c:pt idx="26">
                  <c:v>8.7690000000000001</c:v>
                </c:pt>
                <c:pt idx="27">
                  <c:v>8.6180000000000003</c:v>
                </c:pt>
                <c:pt idx="28">
                  <c:v>8.57</c:v>
                </c:pt>
                <c:pt idx="29">
                  <c:v>8.6189999999999998</c:v>
                </c:pt>
                <c:pt idx="30">
                  <c:v>9.2520000000000007</c:v>
                </c:pt>
                <c:pt idx="31">
                  <c:v>9.5510000000000002</c:v>
                </c:pt>
                <c:pt idx="32">
                  <c:v>10.568</c:v>
                </c:pt>
                <c:pt idx="33">
                  <c:v>10.129</c:v>
                </c:pt>
                <c:pt idx="34" formatCode="\P\ \ \ #,##0.0;\P\ \ \ \-#,##0.0">
                  <c:v>10.061999999999999</c:v>
                </c:pt>
              </c:numCache>
            </c:numRef>
          </c:val>
          <c:smooth val="0"/>
          <c:extLst>
            <c:ext xmlns:c16="http://schemas.microsoft.com/office/drawing/2014/chart" uri="{C3380CC4-5D6E-409C-BE32-E72D297353CC}">
              <c16:uniqueId val="{00000042-B09E-460A-80A6-A3C14BDD257B}"/>
            </c:ext>
          </c:extLst>
        </c:ser>
        <c:ser>
          <c:idx val="13"/>
          <c:order val="13"/>
          <c:tx>
            <c:strRef>
              <c:f>Sheet1!$A$15</c:f>
              <c:strCache>
                <c:ptCount val="1"/>
                <c:pt idx="0">
                  <c:v>NOR (9.7)</c:v>
                </c:pt>
              </c:strCache>
            </c:strRef>
          </c:tx>
          <c:spPr>
            <a:ln w="28575" cap="rnd">
              <a:solidFill>
                <a:schemeClr val="accent2">
                  <a:lumMod val="80000"/>
                  <a:lumOff val="2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Sheet1!$B$15:$AJ$15</c:f>
              <c:numCache>
                <c:formatCode>#,##0.0</c:formatCode>
                <c:ptCount val="35"/>
                <c:pt idx="0">
                  <c:v>7.0750000000000002</c:v>
                </c:pt>
                <c:pt idx="1">
                  <c:v>7.35</c:v>
                </c:pt>
                <c:pt idx="2">
                  <c:v>7.5010000000000003</c:v>
                </c:pt>
                <c:pt idx="3" formatCode="\B\ \ \ #,##0.0;\B\ \ \ \-#,##0.0">
                  <c:v>7.38</c:v>
                </c:pt>
                <c:pt idx="4">
                  <c:v>7.2930000000000001</c:v>
                </c:pt>
                <c:pt idx="5">
                  <c:v>7.2729999999999997</c:v>
                </c:pt>
                <c:pt idx="6">
                  <c:v>7.1890000000000001</c:v>
                </c:pt>
                <c:pt idx="7" formatCode="\B\ \ \ #,##0.0;\B\ \ \ \-#,##0.0">
                  <c:v>7.7430000000000003</c:v>
                </c:pt>
                <c:pt idx="8">
                  <c:v>8.4239999999999995</c:v>
                </c:pt>
                <c:pt idx="9">
                  <c:v>8.43</c:v>
                </c:pt>
                <c:pt idx="10">
                  <c:v>7.7030000000000003</c:v>
                </c:pt>
                <c:pt idx="11" formatCode="\B\ \ \ #,##0.0;\B\ \ \ \-#,##0.0">
                  <c:v>8.01</c:v>
                </c:pt>
                <c:pt idx="12">
                  <c:v>8.9830000000000005</c:v>
                </c:pt>
                <c:pt idx="13">
                  <c:v>9.1940000000000008</c:v>
                </c:pt>
                <c:pt idx="14">
                  <c:v>8.7959999999999994</c:v>
                </c:pt>
                <c:pt idx="15">
                  <c:v>8.2989999999999995</c:v>
                </c:pt>
                <c:pt idx="16">
                  <c:v>7.8819999999999997</c:v>
                </c:pt>
                <c:pt idx="17">
                  <c:v>8.0169999999999995</c:v>
                </c:pt>
                <c:pt idx="18">
                  <c:v>7.915</c:v>
                </c:pt>
                <c:pt idx="19">
                  <c:v>9.0329999999999995</c:v>
                </c:pt>
                <c:pt idx="20">
                  <c:v>8.8580000000000005</c:v>
                </c:pt>
                <c:pt idx="21">
                  <c:v>8.7349999999999994</c:v>
                </c:pt>
                <c:pt idx="22">
                  <c:v>8.7219999999999995</c:v>
                </c:pt>
                <c:pt idx="23">
                  <c:v>8.8740000000000006</c:v>
                </c:pt>
                <c:pt idx="24">
                  <c:v>9.2829999999999995</c:v>
                </c:pt>
                <c:pt idx="25">
                  <c:v>10.07</c:v>
                </c:pt>
                <c:pt idx="26">
                  <c:v>10.53</c:v>
                </c:pt>
                <c:pt idx="27">
                  <c:v>10.23</c:v>
                </c:pt>
                <c:pt idx="28">
                  <c:v>9.9600000000000009</c:v>
                </c:pt>
                <c:pt idx="29">
                  <c:v>10.438000000000001</c:v>
                </c:pt>
                <c:pt idx="30">
                  <c:v>11.423999999999999</c:v>
                </c:pt>
                <c:pt idx="31">
                  <c:v>9.8140000000000001</c:v>
                </c:pt>
                <c:pt idx="32">
                  <c:v>7.9089999999999998</c:v>
                </c:pt>
                <c:pt idx="33" formatCode="\E\ \ \ #,##0.0;\E\ \ \ \-#,##0.0">
                  <c:v>9.4160000000000004</c:v>
                </c:pt>
                <c:pt idx="34" formatCode="\E\ \ \ #,##0.0;\E\ \ \ \-#,##0.0">
                  <c:v>9.6890000000000001</c:v>
                </c:pt>
              </c:numCache>
            </c:numRef>
          </c:val>
          <c:smooth val="0"/>
          <c:extLst>
            <c:ext xmlns:c16="http://schemas.microsoft.com/office/drawing/2014/chart" uri="{C3380CC4-5D6E-409C-BE32-E72D297353CC}">
              <c16:uniqueId val="{00000007-EA19-4081-84F2-C66569F4851C}"/>
            </c:ext>
          </c:extLst>
        </c:ser>
        <c:ser>
          <c:idx val="14"/>
          <c:order val="14"/>
          <c:tx>
            <c:strRef>
              <c:f>Sheet1!$A$16</c:f>
              <c:strCache>
                <c:ptCount val="1"/>
                <c:pt idx="0">
                  <c:v>ESP (9.2)</c:v>
                </c:pt>
              </c:strCache>
            </c:strRef>
          </c:tx>
          <c:spPr>
            <a:ln w="28575" cap="rnd">
              <a:solidFill>
                <a:schemeClr val="accent3">
                  <a:lumMod val="80000"/>
                  <a:lumOff val="2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Sheet1!$B$16:$AJ$16</c:f>
              <c:numCache>
                <c:formatCode>#,##0.0</c:formatCode>
                <c:ptCount val="35"/>
                <c:pt idx="0">
                  <c:v>6.0890000000000004</c:v>
                </c:pt>
                <c:pt idx="1">
                  <c:v>6.2750000000000004</c:v>
                </c:pt>
                <c:pt idx="2">
                  <c:v>6.65</c:v>
                </c:pt>
                <c:pt idx="3">
                  <c:v>6.9530000000000003</c:v>
                </c:pt>
                <c:pt idx="4">
                  <c:v>6.8789999999999996</c:v>
                </c:pt>
                <c:pt idx="5">
                  <c:v>7.0339999999999998</c:v>
                </c:pt>
                <c:pt idx="6">
                  <c:v>7.056</c:v>
                </c:pt>
                <c:pt idx="7">
                  <c:v>6.94</c:v>
                </c:pt>
                <c:pt idx="8">
                  <c:v>6.8979999999999997</c:v>
                </c:pt>
                <c:pt idx="9" formatCode="\B\ \ \ #,##0.0;\B\ \ \ \-#,##0.0">
                  <c:v>6.9119999999999999</c:v>
                </c:pt>
                <c:pt idx="10">
                  <c:v>6.8019999999999996</c:v>
                </c:pt>
                <c:pt idx="11">
                  <c:v>6.7690000000000001</c:v>
                </c:pt>
                <c:pt idx="12">
                  <c:v>6.7990000000000004</c:v>
                </c:pt>
                <c:pt idx="13" formatCode="\B\ \ \ #,##0.0;\B\ \ \ \-#,##0.0">
                  <c:v>7.5919999999999996</c:v>
                </c:pt>
                <c:pt idx="14">
                  <c:v>7.6840000000000002</c:v>
                </c:pt>
                <c:pt idx="15">
                  <c:v>7.7779999999999996</c:v>
                </c:pt>
                <c:pt idx="16">
                  <c:v>7.8710000000000004</c:v>
                </c:pt>
                <c:pt idx="17">
                  <c:v>7.9619999999999997</c:v>
                </c:pt>
                <c:pt idx="18">
                  <c:v>8.4290000000000003</c:v>
                </c:pt>
                <c:pt idx="19">
                  <c:v>9.1530000000000005</c:v>
                </c:pt>
                <c:pt idx="20">
                  <c:v>9.17</c:v>
                </c:pt>
                <c:pt idx="21">
                  <c:v>9.2170000000000005</c:v>
                </c:pt>
                <c:pt idx="22">
                  <c:v>9.2189999999999994</c:v>
                </c:pt>
                <c:pt idx="23">
                  <c:v>9.1370000000000005</c:v>
                </c:pt>
                <c:pt idx="24">
                  <c:v>9.1509999999999998</c:v>
                </c:pt>
                <c:pt idx="25">
                  <c:v>9.1760000000000002</c:v>
                </c:pt>
                <c:pt idx="26">
                  <c:v>9.0129999999999999</c:v>
                </c:pt>
                <c:pt idx="27">
                  <c:v>9.0220000000000002</c:v>
                </c:pt>
                <c:pt idx="28">
                  <c:v>9.0709999999999997</c:v>
                </c:pt>
                <c:pt idx="29">
                  <c:v>9.2149999999999999</c:v>
                </c:pt>
                <c:pt idx="30">
                  <c:v>10.795</c:v>
                </c:pt>
                <c:pt idx="31">
                  <c:v>10.343999999999999</c:v>
                </c:pt>
                <c:pt idx="32">
                  <c:v>9.68</c:v>
                </c:pt>
                <c:pt idx="33">
                  <c:v>9.2210000000000001</c:v>
                </c:pt>
                <c:pt idx="34" formatCode="\E\ \ \ #,##0.0;\E\ \ \ \-#,##0.0">
                  <c:v>9.173</c:v>
                </c:pt>
              </c:numCache>
            </c:numRef>
          </c:val>
          <c:smooth val="0"/>
          <c:extLst>
            <c:ext xmlns:c16="http://schemas.microsoft.com/office/drawing/2014/chart" uri="{C3380CC4-5D6E-409C-BE32-E72D297353CC}">
              <c16:uniqueId val="{00000008-EA19-4081-84F2-C66569F4851C}"/>
            </c:ext>
          </c:extLst>
        </c:ser>
        <c:ser>
          <c:idx val="15"/>
          <c:order val="15"/>
          <c:tx>
            <c:strRef>
              <c:f>Sheet1!$A$17</c:f>
              <c:strCache>
                <c:ptCount val="1"/>
                <c:pt idx="0">
                  <c:v>SWE (11.3)</c:v>
                </c:pt>
              </c:strCache>
            </c:strRef>
          </c:tx>
          <c:spPr>
            <a:ln w="28575" cap="rnd">
              <a:solidFill>
                <a:schemeClr val="accent4">
                  <a:lumMod val="80000"/>
                  <a:lumOff val="2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Sheet1!$B$17:$AJ$17</c:f>
              <c:numCache>
                <c:formatCode>#,##0.0</c:formatCode>
                <c:ptCount val="35"/>
                <c:pt idx="0">
                  <c:v>7.1639999999999997</c:v>
                </c:pt>
                <c:pt idx="1">
                  <c:v>7.1520000000000001</c:v>
                </c:pt>
                <c:pt idx="2">
                  <c:v>7.4329999999999998</c:v>
                </c:pt>
                <c:pt idx="3" formatCode="\B\ \ \ #,##0.0;\B\ \ \ \-#,##0.0">
                  <c:v>7.673</c:v>
                </c:pt>
                <c:pt idx="4">
                  <c:v>7.2919999999999998</c:v>
                </c:pt>
                <c:pt idx="5">
                  <c:v>7.21</c:v>
                </c:pt>
                <c:pt idx="6">
                  <c:v>7.3970000000000002</c:v>
                </c:pt>
                <c:pt idx="7">
                  <c:v>7.2149999999999999</c:v>
                </c:pt>
                <c:pt idx="8">
                  <c:v>7.2910000000000004</c:v>
                </c:pt>
                <c:pt idx="9">
                  <c:v>7.3209999999999997</c:v>
                </c:pt>
                <c:pt idx="10">
                  <c:v>7.3250000000000002</c:v>
                </c:pt>
                <c:pt idx="11" formatCode="\B\ \ \ #,##0.0;\B\ \ \ \-#,##0.0">
                  <c:v>7.8929999999999998</c:v>
                </c:pt>
                <c:pt idx="12">
                  <c:v>8.1859999999999999</c:v>
                </c:pt>
                <c:pt idx="13">
                  <c:v>8.3170000000000002</c:v>
                </c:pt>
                <c:pt idx="14">
                  <c:v>8.1430000000000007</c:v>
                </c:pt>
                <c:pt idx="15">
                  <c:v>8.16</c:v>
                </c:pt>
                <c:pt idx="16">
                  <c:v>8.0419999999999998</c:v>
                </c:pt>
                <c:pt idx="17">
                  <c:v>7.9880000000000004</c:v>
                </c:pt>
                <c:pt idx="18">
                  <c:v>8.2260000000000009</c:v>
                </c:pt>
                <c:pt idx="19">
                  <c:v>8.7769999999999992</c:v>
                </c:pt>
                <c:pt idx="20">
                  <c:v>8.3239999999999998</c:v>
                </c:pt>
                <c:pt idx="21" formatCode="\B\ \ \ #,##0.0;\B\ \ \ \-#,##0.0">
                  <c:v>10.502000000000001</c:v>
                </c:pt>
                <c:pt idx="22">
                  <c:v>10.834</c:v>
                </c:pt>
                <c:pt idx="23">
                  <c:v>10.987</c:v>
                </c:pt>
                <c:pt idx="24">
                  <c:v>11.071999999999999</c:v>
                </c:pt>
                <c:pt idx="25">
                  <c:v>10.933</c:v>
                </c:pt>
                <c:pt idx="26">
                  <c:v>10.981999999999999</c:v>
                </c:pt>
                <c:pt idx="27">
                  <c:v>10.965999999999999</c:v>
                </c:pt>
                <c:pt idx="28">
                  <c:v>11.125</c:v>
                </c:pt>
                <c:pt idx="29">
                  <c:v>10.961</c:v>
                </c:pt>
                <c:pt idx="30">
                  <c:v>11.443</c:v>
                </c:pt>
                <c:pt idx="31">
                  <c:v>11.327999999999999</c:v>
                </c:pt>
                <c:pt idx="32">
                  <c:v>10.946</c:v>
                </c:pt>
                <c:pt idx="33">
                  <c:v>11.278</c:v>
                </c:pt>
                <c:pt idx="34" formatCode="\P\ \ \ #,##0.0;\P\ \ \ \-#,##0.0">
                  <c:v>11.311999999999999</c:v>
                </c:pt>
              </c:numCache>
            </c:numRef>
          </c:val>
          <c:smooth val="0"/>
          <c:extLst>
            <c:ext xmlns:c16="http://schemas.microsoft.com/office/drawing/2014/chart" uri="{C3380CC4-5D6E-409C-BE32-E72D297353CC}">
              <c16:uniqueId val="{00000009-EA19-4081-84F2-C66569F4851C}"/>
            </c:ext>
          </c:extLst>
        </c:ser>
        <c:ser>
          <c:idx val="16"/>
          <c:order val="16"/>
          <c:tx>
            <c:strRef>
              <c:f>Sheet1!$A$18</c:f>
              <c:strCache>
                <c:ptCount val="1"/>
                <c:pt idx="0">
                  <c:v>SWIZ (11.8)</c:v>
                </c:pt>
              </c:strCache>
            </c:strRef>
          </c:tx>
          <c:spPr>
            <a:ln w="28575" cap="rnd">
              <a:solidFill>
                <a:schemeClr val="accent5">
                  <a:lumMod val="80000"/>
                  <a:lumOff val="2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Sheet1!$B$18:$AJ$18</c:f>
              <c:numCache>
                <c:formatCode>#,##0.0</c:formatCode>
                <c:ptCount val="35"/>
                <c:pt idx="0">
                  <c:v>7.625</c:v>
                </c:pt>
                <c:pt idx="1">
                  <c:v>8.2330000000000005</c:v>
                </c:pt>
                <c:pt idx="2">
                  <c:v>8.6020000000000003</c:v>
                </c:pt>
                <c:pt idx="3">
                  <c:v>8.702</c:v>
                </c:pt>
                <c:pt idx="4">
                  <c:v>8.827</c:v>
                </c:pt>
                <c:pt idx="5" formatCode="\B\ \ \ #,##0.0;\B\ \ \ \-#,##0.0">
                  <c:v>8.6419999999999995</c:v>
                </c:pt>
                <c:pt idx="6">
                  <c:v>8.9860000000000007</c:v>
                </c:pt>
                <c:pt idx="7">
                  <c:v>9.0090000000000003</c:v>
                </c:pt>
                <c:pt idx="8">
                  <c:v>9.109</c:v>
                </c:pt>
                <c:pt idx="9">
                  <c:v>9.2370000000000001</c:v>
                </c:pt>
                <c:pt idx="10">
                  <c:v>9.1340000000000003</c:v>
                </c:pt>
                <c:pt idx="11">
                  <c:v>9.4600000000000009</c:v>
                </c:pt>
                <c:pt idx="12">
                  <c:v>9.8800000000000008</c:v>
                </c:pt>
                <c:pt idx="13">
                  <c:v>10.137</c:v>
                </c:pt>
                <c:pt idx="14">
                  <c:v>10.226000000000001</c:v>
                </c:pt>
                <c:pt idx="15">
                  <c:v>10.058</c:v>
                </c:pt>
                <c:pt idx="16">
                  <c:v>9.58</c:v>
                </c:pt>
                <c:pt idx="17">
                  <c:v>9.4169999999999998</c:v>
                </c:pt>
                <c:pt idx="18">
                  <c:v>9.532</c:v>
                </c:pt>
                <c:pt idx="19">
                  <c:v>10.141999999999999</c:v>
                </c:pt>
                <c:pt idx="20">
                  <c:v>9.9909999999999997</c:v>
                </c:pt>
                <c:pt idx="21">
                  <c:v>10.103999999999999</c:v>
                </c:pt>
                <c:pt idx="22">
                  <c:v>10.335000000000001</c:v>
                </c:pt>
                <c:pt idx="23">
                  <c:v>10.593999999999999</c:v>
                </c:pt>
                <c:pt idx="24">
                  <c:v>10.675000000000001</c:v>
                </c:pt>
                <c:pt idx="25">
                  <c:v>10.98</c:v>
                </c:pt>
                <c:pt idx="26">
                  <c:v>11.202</c:v>
                </c:pt>
                <c:pt idx="27">
                  <c:v>11.375</c:v>
                </c:pt>
                <c:pt idx="28">
                  <c:v>11.157999999999999</c:v>
                </c:pt>
                <c:pt idx="29">
                  <c:v>11.395</c:v>
                </c:pt>
                <c:pt idx="30">
                  <c:v>11.99</c:v>
                </c:pt>
                <c:pt idx="31">
                  <c:v>11.959</c:v>
                </c:pt>
                <c:pt idx="32">
                  <c:v>11.599</c:v>
                </c:pt>
                <c:pt idx="33">
                  <c:v>11.691000000000001</c:v>
                </c:pt>
                <c:pt idx="34" formatCode="\P\ \ \ #,##0.0;\P\ \ \ \-#,##0.0">
                  <c:v>11.773</c:v>
                </c:pt>
              </c:numCache>
            </c:numRef>
          </c:val>
          <c:smooth val="0"/>
          <c:extLst>
            <c:ext xmlns:c16="http://schemas.microsoft.com/office/drawing/2014/chart" uri="{C3380CC4-5D6E-409C-BE32-E72D297353CC}">
              <c16:uniqueId val="{0000000A-EA19-4081-84F2-C66569F4851C}"/>
            </c:ext>
          </c:extLst>
        </c:ser>
        <c:ser>
          <c:idx val="17"/>
          <c:order val="17"/>
          <c:tx>
            <c:strRef>
              <c:f>Sheet1!$A$19</c:f>
              <c:strCache>
                <c:ptCount val="1"/>
                <c:pt idx="0">
                  <c:v>TUR (4.7)</c:v>
                </c:pt>
              </c:strCache>
            </c:strRef>
          </c:tx>
          <c:spPr>
            <a:ln w="28575" cap="rnd">
              <a:solidFill>
                <a:schemeClr val="accent6">
                  <a:lumMod val="80000"/>
                  <a:lumOff val="2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Sheet1!$B$19:$AJ$19</c:f>
              <c:numCache>
                <c:formatCode>\D\ \ \ #,##0.0;\D\ \ \ \-#,##0.0</c:formatCode>
                <c:ptCount val="35"/>
                <c:pt idx="0" formatCode="#,##0.0">
                  <c:v>2.4489999999999998</c:v>
                </c:pt>
                <c:pt idx="1">
                  <c:v>2.7839999999999998</c:v>
                </c:pt>
                <c:pt idx="2">
                  <c:v>2.7450000000000001</c:v>
                </c:pt>
                <c:pt idx="3">
                  <c:v>2.6930000000000001</c:v>
                </c:pt>
                <c:pt idx="4">
                  <c:v>2.6219999999999999</c:v>
                </c:pt>
                <c:pt idx="5">
                  <c:v>2.4460000000000002</c:v>
                </c:pt>
                <c:pt idx="6">
                  <c:v>2.8319999999999999</c:v>
                </c:pt>
                <c:pt idx="7">
                  <c:v>3.0579999999999998</c:v>
                </c:pt>
                <c:pt idx="8">
                  <c:v>3.5059999999999998</c:v>
                </c:pt>
                <c:pt idx="9" formatCode="\B\ \ \ #,##0.0;\B\ \ \ \-#,##0.0">
                  <c:v>4.4560000000000004</c:v>
                </c:pt>
                <c:pt idx="10" formatCode="#,##0.0">
                  <c:v>4.5999999999999996</c:v>
                </c:pt>
                <c:pt idx="11" formatCode="#,##0.0">
                  <c:v>4.8879999999999999</c:v>
                </c:pt>
                <c:pt idx="12" formatCode="#,##0.0">
                  <c:v>5.0620000000000003</c:v>
                </c:pt>
                <c:pt idx="13" formatCode="#,##0.0">
                  <c:v>5.0140000000000002</c:v>
                </c:pt>
                <c:pt idx="14" formatCode="#,##0.0">
                  <c:v>4.91</c:v>
                </c:pt>
                <c:pt idx="15" formatCode="#,##0.0">
                  <c:v>4.8940000000000001</c:v>
                </c:pt>
                <c:pt idx="16" formatCode="#,##0.0">
                  <c:v>5.1459999999999999</c:v>
                </c:pt>
                <c:pt idx="17" formatCode="#,##0.0">
                  <c:v>5.2380000000000004</c:v>
                </c:pt>
                <c:pt idx="18" formatCode="#,##0.0">
                  <c:v>5.218</c:v>
                </c:pt>
                <c:pt idx="19" formatCode="#,##0.0">
                  <c:v>5.4939999999999998</c:v>
                </c:pt>
                <c:pt idx="20" formatCode="#,##0.0">
                  <c:v>5.0209999999999999</c:v>
                </c:pt>
                <c:pt idx="21" formatCode="#,##0.0">
                  <c:v>4.6529999999999996</c:v>
                </c:pt>
                <c:pt idx="22" formatCode="#,##0.0">
                  <c:v>4.444</c:v>
                </c:pt>
                <c:pt idx="23" formatCode="#,##0.0">
                  <c:v>4.3710000000000004</c:v>
                </c:pt>
                <c:pt idx="24" formatCode="#,##0.0">
                  <c:v>4.3250000000000002</c:v>
                </c:pt>
                <c:pt idx="25" formatCode="#,##0.0">
                  <c:v>4.117</c:v>
                </c:pt>
                <c:pt idx="26" formatCode="#,##0.0">
                  <c:v>4.2850000000000001</c:v>
                </c:pt>
                <c:pt idx="27" formatCode="#,##0.0">
                  <c:v>4.18</c:v>
                </c:pt>
                <c:pt idx="28" formatCode="#,##0.0">
                  <c:v>4.1210000000000004</c:v>
                </c:pt>
                <c:pt idx="29" formatCode="#,##0.0">
                  <c:v>4.3600000000000003</c:v>
                </c:pt>
                <c:pt idx="30" formatCode="#,##0.0">
                  <c:v>4.6159999999999997</c:v>
                </c:pt>
                <c:pt idx="31" formatCode="#,##0.0">
                  <c:v>4.5609999999999999</c:v>
                </c:pt>
                <c:pt idx="32" formatCode="#,##0.0">
                  <c:v>3.7029999999999998</c:v>
                </c:pt>
                <c:pt idx="33" formatCode="#,##0.0">
                  <c:v>4.2750000000000004</c:v>
                </c:pt>
                <c:pt idx="34" formatCode="\E\ \ \ #,##0.0;\E\ \ \ \-#,##0.0">
                  <c:v>4.6840000000000002</c:v>
                </c:pt>
              </c:numCache>
            </c:numRef>
          </c:val>
          <c:smooth val="0"/>
          <c:extLst>
            <c:ext xmlns:c16="http://schemas.microsoft.com/office/drawing/2014/chart" uri="{C3380CC4-5D6E-409C-BE32-E72D297353CC}">
              <c16:uniqueId val="{0000000B-EA19-4081-84F2-C66569F4851C}"/>
            </c:ext>
          </c:extLst>
        </c:ser>
        <c:ser>
          <c:idx val="18"/>
          <c:order val="18"/>
          <c:tx>
            <c:strRef>
              <c:f>Sheet1!$A$20</c:f>
              <c:strCache>
                <c:ptCount val="1"/>
                <c:pt idx="0">
                  <c:v>UK (11.1)</c:v>
                </c:pt>
              </c:strCache>
            </c:strRef>
          </c:tx>
          <c:spPr>
            <a:ln w="28575" cap="rnd">
              <a:solidFill>
                <a:schemeClr val="accent1">
                  <a:lumMod val="80000"/>
                </a:schemeClr>
              </a:solidFill>
              <a:round/>
            </a:ln>
            <a:effectLst/>
          </c:spPr>
          <c:marker>
            <c:symbol val="none"/>
          </c:marker>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Sheet1!$B$20:$AJ$20</c:f>
              <c:numCache>
                <c:formatCode>#,##0.0</c:formatCode>
                <c:ptCount val="35"/>
                <c:pt idx="0">
                  <c:v>5.09</c:v>
                </c:pt>
                <c:pt idx="1">
                  <c:v>5.4859999999999998</c:v>
                </c:pt>
                <c:pt idx="2">
                  <c:v>5.9349999999999996</c:v>
                </c:pt>
                <c:pt idx="3">
                  <c:v>6.0030000000000001</c:v>
                </c:pt>
                <c:pt idx="4">
                  <c:v>6.0780000000000003</c:v>
                </c:pt>
                <c:pt idx="5">
                  <c:v>5.5620000000000003</c:v>
                </c:pt>
                <c:pt idx="6">
                  <c:v>5.5460000000000003</c:v>
                </c:pt>
                <c:pt idx="7" formatCode="\B\ \ \ #,##0.0;\B\ \ \ \-#,##0.0">
                  <c:v>6.8540000000000001</c:v>
                </c:pt>
                <c:pt idx="8">
                  <c:v>6.9729999999999999</c:v>
                </c:pt>
                <c:pt idx="9">
                  <c:v>7.0979999999999999</c:v>
                </c:pt>
                <c:pt idx="10">
                  <c:v>7.1459999999999999</c:v>
                </c:pt>
                <c:pt idx="11">
                  <c:v>7.4329999999999998</c:v>
                </c:pt>
                <c:pt idx="12">
                  <c:v>7.859</c:v>
                </c:pt>
                <c:pt idx="13">
                  <c:v>8.0519999999999996</c:v>
                </c:pt>
                <c:pt idx="14">
                  <c:v>8.3219999999999992</c:v>
                </c:pt>
                <c:pt idx="15">
                  <c:v>8.3810000000000002</c:v>
                </c:pt>
                <c:pt idx="16">
                  <c:v>8.5399999999999991</c:v>
                </c:pt>
                <c:pt idx="17">
                  <c:v>8.76</c:v>
                </c:pt>
                <c:pt idx="18">
                  <c:v>9.0329999999999995</c:v>
                </c:pt>
                <c:pt idx="19">
                  <c:v>9.8390000000000004</c:v>
                </c:pt>
                <c:pt idx="20">
                  <c:v>9.7880000000000003</c:v>
                </c:pt>
                <c:pt idx="21">
                  <c:v>9.7970000000000006</c:v>
                </c:pt>
                <c:pt idx="22">
                  <c:v>9.8930000000000007</c:v>
                </c:pt>
                <c:pt idx="23">
                  <c:v>9.9909999999999997</c:v>
                </c:pt>
                <c:pt idx="24">
                  <c:v>9.9770000000000003</c:v>
                </c:pt>
                <c:pt idx="25">
                  <c:v>9.94</c:v>
                </c:pt>
                <c:pt idx="26">
                  <c:v>9.8710000000000004</c:v>
                </c:pt>
                <c:pt idx="27">
                  <c:v>9.7050000000000001</c:v>
                </c:pt>
                <c:pt idx="28">
                  <c:v>9.7949999999999999</c:v>
                </c:pt>
                <c:pt idx="29">
                  <c:v>9.98</c:v>
                </c:pt>
                <c:pt idx="30">
                  <c:v>12.103999999999999</c:v>
                </c:pt>
                <c:pt idx="31">
                  <c:v>12.083</c:v>
                </c:pt>
                <c:pt idx="32">
                  <c:v>11.097</c:v>
                </c:pt>
                <c:pt idx="33">
                  <c:v>10.991</c:v>
                </c:pt>
                <c:pt idx="34" formatCode="\P\ \ \ #,##0.0;\P\ \ \ \-#,##0.0">
                  <c:v>11.132999999999999</c:v>
                </c:pt>
              </c:numCache>
            </c:numRef>
          </c:val>
          <c:smooth val="0"/>
          <c:extLst>
            <c:ext xmlns:c16="http://schemas.microsoft.com/office/drawing/2014/chart" uri="{C3380CC4-5D6E-409C-BE32-E72D297353CC}">
              <c16:uniqueId val="{0000000C-EA19-4081-84F2-C66569F4851C}"/>
            </c:ext>
          </c:extLst>
        </c:ser>
        <c:ser>
          <c:idx val="19"/>
          <c:order val="19"/>
          <c:tx>
            <c:strRef>
              <c:f>Sheet1!$A$21</c:f>
              <c:strCache>
                <c:ptCount val="1"/>
                <c:pt idx="0">
                  <c:v>US (18)</c:v>
                </c:pt>
              </c:strCache>
            </c:strRef>
          </c:tx>
          <c:spPr>
            <a:ln w="28575" cap="rnd">
              <a:solidFill>
                <a:schemeClr val="accent2">
                  <a:lumMod val="80000"/>
                </a:schemeClr>
              </a:solidFill>
              <a:round/>
            </a:ln>
            <a:effectLst/>
          </c:spPr>
          <c:marker>
            <c:symbol val="none"/>
          </c:marker>
          <c:dLbls>
            <c:dLbl>
              <c:idx val="3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AE8B-4418-9E86-9AB2D23EFD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Sheet1!$B$21:$AJ$21</c:f>
              <c:numCache>
                <c:formatCode>#,##0.0</c:formatCode>
                <c:ptCount val="35"/>
                <c:pt idx="0">
                  <c:v>11.239000000000001</c:v>
                </c:pt>
                <c:pt idx="1">
                  <c:v>11.917999999999999</c:v>
                </c:pt>
                <c:pt idx="2">
                  <c:v>12.194000000000001</c:v>
                </c:pt>
                <c:pt idx="3">
                  <c:v>12.451000000000001</c:v>
                </c:pt>
                <c:pt idx="4">
                  <c:v>12.388</c:v>
                </c:pt>
                <c:pt idx="5">
                  <c:v>12.497</c:v>
                </c:pt>
                <c:pt idx="6">
                  <c:v>12.467000000000001</c:v>
                </c:pt>
                <c:pt idx="7">
                  <c:v>12.372999999999999</c:v>
                </c:pt>
                <c:pt idx="8">
                  <c:v>12.356999999999999</c:v>
                </c:pt>
                <c:pt idx="9">
                  <c:v>12.343</c:v>
                </c:pt>
                <c:pt idx="10">
                  <c:v>12.49</c:v>
                </c:pt>
                <c:pt idx="11">
                  <c:v>13.167999999999999</c:v>
                </c:pt>
                <c:pt idx="12">
                  <c:v>13.994999999999999</c:v>
                </c:pt>
                <c:pt idx="13">
                  <c:v>14.506</c:v>
                </c:pt>
                <c:pt idx="14">
                  <c:v>14.551</c:v>
                </c:pt>
                <c:pt idx="15">
                  <c:v>14.579000000000001</c:v>
                </c:pt>
                <c:pt idx="16">
                  <c:v>14.709</c:v>
                </c:pt>
                <c:pt idx="17">
                  <c:v>14.917999999999999</c:v>
                </c:pt>
                <c:pt idx="18">
                  <c:v>15.207000000000001</c:v>
                </c:pt>
                <c:pt idx="19">
                  <c:v>16.201000000000001</c:v>
                </c:pt>
                <c:pt idx="20">
                  <c:v>16.196999999999999</c:v>
                </c:pt>
                <c:pt idx="21">
                  <c:v>16.14</c:v>
                </c:pt>
                <c:pt idx="22">
                  <c:v>16.12</c:v>
                </c:pt>
                <c:pt idx="23">
                  <c:v>15.952</c:v>
                </c:pt>
                <c:pt idx="24">
                  <c:v>16.141999999999999</c:v>
                </c:pt>
                <c:pt idx="25">
                  <c:v>16.402000000000001</c:v>
                </c:pt>
                <c:pt idx="26">
                  <c:v>16.692</c:v>
                </c:pt>
                <c:pt idx="27">
                  <c:v>16.638000000000002</c:v>
                </c:pt>
                <c:pt idx="28">
                  <c:v>16.513000000000002</c:v>
                </c:pt>
                <c:pt idx="29">
                  <c:v>16.545000000000002</c:v>
                </c:pt>
                <c:pt idx="30">
                  <c:v>18.515999999999998</c:v>
                </c:pt>
                <c:pt idx="31">
                  <c:v>17.352</c:v>
                </c:pt>
                <c:pt idx="32">
                  <c:v>16.529</c:v>
                </c:pt>
                <c:pt idx="33">
                  <c:v>16.693999999999999</c:v>
                </c:pt>
                <c:pt idx="34" formatCode="\E\ \ \ #,##0.0;\E\ \ \ \-#,##0.0">
                  <c:v>18</c:v>
                </c:pt>
              </c:numCache>
            </c:numRef>
          </c:val>
          <c:smooth val="0"/>
          <c:extLst>
            <c:ext xmlns:c16="http://schemas.microsoft.com/office/drawing/2014/chart" uri="{C3380CC4-5D6E-409C-BE32-E72D297353CC}">
              <c16:uniqueId val="{0000000D-EA19-4081-84F2-C66569F4851C}"/>
            </c:ext>
          </c:extLst>
        </c:ser>
        <c:ser>
          <c:idx val="20"/>
          <c:order val="20"/>
          <c:tx>
            <c:strRef>
              <c:f>Sheet1!$A$22</c:f>
              <c:strCache>
                <c:ptCount val="1"/>
                <c:pt idx="0">
                  <c:v>OECD average (9.3)</c:v>
                </c:pt>
              </c:strCache>
            </c:strRef>
          </c:tx>
          <c:spPr>
            <a:ln w="28575" cap="rnd">
              <a:solidFill>
                <a:schemeClr val="accent3">
                  <a:lumMod val="80000"/>
                </a:schemeClr>
              </a:solidFill>
              <a:round/>
            </a:ln>
            <a:effectLst/>
          </c:spPr>
          <c:marker>
            <c:symbol val="none"/>
          </c:marker>
          <c:dLbls>
            <c:dLbl>
              <c:idx val="34"/>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7.3269841269841277E-2"/>
                      <c:h val="0.11561958516247414"/>
                    </c:manualLayout>
                  </c15:layout>
                </c:ext>
                <c:ext xmlns:c16="http://schemas.microsoft.com/office/drawing/2014/chart" uri="{C3380CC4-5D6E-409C-BE32-E72D297353CC}">
                  <c16:uniqueId val="{00000002-AE8B-4418-9E86-9AB2D23EFD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Sheet1!$B$1:$AJ$1</c:f>
              <c:strCach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strCache>
            </c:strRef>
          </c:cat>
          <c:val>
            <c:numRef>
              <c:f>Sheet1!$B$22:$AJ$22</c:f>
              <c:numCache>
                <c:formatCode>#,##0.0</c:formatCode>
                <c:ptCount val="35"/>
                <c:pt idx="0">
                  <c:v>6.4941785714285718</c:v>
                </c:pt>
                <c:pt idx="1">
                  <c:v>6.6766428571428564</c:v>
                </c:pt>
                <c:pt idx="2">
                  <c:v>6.9670344827586197</c:v>
                </c:pt>
                <c:pt idx="3">
                  <c:v>7.1163793103448283</c:v>
                </c:pt>
                <c:pt idx="4">
                  <c:v>7.1128965517241376</c:v>
                </c:pt>
                <c:pt idx="5">
                  <c:v>7.1164827586206894</c:v>
                </c:pt>
                <c:pt idx="6">
                  <c:v>7.1838275862068963</c:v>
                </c:pt>
                <c:pt idx="7">
                  <c:v>7.1460000000000008</c:v>
                </c:pt>
                <c:pt idx="8">
                  <c:v>7.2700666666666676</c:v>
                </c:pt>
                <c:pt idx="9">
                  <c:v>7.2563749999999994</c:v>
                </c:pt>
                <c:pt idx="10">
                  <c:v>7.1507837837837824</c:v>
                </c:pt>
                <c:pt idx="11">
                  <c:v>7.3723783783783805</c:v>
                </c:pt>
                <c:pt idx="12">
                  <c:v>7.6205135135135134</c:v>
                </c:pt>
                <c:pt idx="13">
                  <c:v>7.8503783783783803</c:v>
                </c:pt>
                <c:pt idx="14">
                  <c:v>7.8543947368421048</c:v>
                </c:pt>
                <c:pt idx="15">
                  <c:v>7.8820789473684201</c:v>
                </c:pt>
                <c:pt idx="16">
                  <c:v>7.830815789473685</c:v>
                </c:pt>
                <c:pt idx="17">
                  <c:v>7.8097631578947375</c:v>
                </c:pt>
                <c:pt idx="18">
                  <c:v>8.0837631578947367</c:v>
                </c:pt>
                <c:pt idx="19">
                  <c:v>8.7678684210526292</c:v>
                </c:pt>
                <c:pt idx="20">
                  <c:v>8.6513947368421071</c:v>
                </c:pt>
                <c:pt idx="21">
                  <c:v>8.6147105263157897</c:v>
                </c:pt>
                <c:pt idx="22">
                  <c:v>8.6551315789473708</c:v>
                </c:pt>
                <c:pt idx="23">
                  <c:v>8.6569210526315779</c:v>
                </c:pt>
                <c:pt idx="24">
                  <c:v>8.6623157894736806</c:v>
                </c:pt>
                <c:pt idx="25">
                  <c:v>8.6876052631578933</c:v>
                </c:pt>
                <c:pt idx="26">
                  <c:v>8.7502631578947376</c:v>
                </c:pt>
                <c:pt idx="27">
                  <c:v>8.681578947368422</c:v>
                </c:pt>
                <c:pt idx="28">
                  <c:v>8.6880789473684192</c:v>
                </c:pt>
                <c:pt idx="29">
                  <c:v>8.8104736842105247</c:v>
                </c:pt>
                <c:pt idx="30">
                  <c:v>9.6209736842105276</c:v>
                </c:pt>
                <c:pt idx="31">
                  <c:v>9.6466315789473693</c:v>
                </c:pt>
                <c:pt idx="32">
                  <c:v>9.1322894736842102</c:v>
                </c:pt>
                <c:pt idx="33">
                  <c:v>9.0901315789473696</c:v>
                </c:pt>
                <c:pt idx="34" formatCode="0.00">
                  <c:v>9.3141052631578951</c:v>
                </c:pt>
              </c:numCache>
            </c:numRef>
          </c:val>
          <c:smooth val="0"/>
          <c:extLst>
            <c:ext xmlns:c16="http://schemas.microsoft.com/office/drawing/2014/chart" uri="{C3380CC4-5D6E-409C-BE32-E72D297353CC}">
              <c16:uniqueId val="{00000000-AE8B-4418-9E86-9AB2D23EFDF8}"/>
            </c:ext>
          </c:extLst>
        </c:ser>
        <c:dLbls>
          <c:showLegendKey val="0"/>
          <c:showVal val="0"/>
          <c:showCatName val="0"/>
          <c:showSerName val="0"/>
          <c:showPercent val="0"/>
          <c:showBubbleSize val="0"/>
        </c:dLbls>
        <c:smooth val="0"/>
        <c:axId val="809494015"/>
        <c:axId val="809493183"/>
      </c:lineChart>
      <c:catAx>
        <c:axId val="809494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493183"/>
        <c:crosses val="autoZero"/>
        <c:auto val="1"/>
        <c:lblAlgn val="ctr"/>
        <c:lblOffset val="100"/>
        <c:tickLblSkip val="2"/>
        <c:noMultiLvlLbl val="0"/>
      </c:catAx>
      <c:valAx>
        <c:axId val="809493183"/>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9494015"/>
        <c:crosses val="autoZero"/>
        <c:crossBetween val="between"/>
        <c:majorUnit val="4"/>
      </c:valAx>
      <c:spPr>
        <a:noFill/>
        <a:ln>
          <a:noFill/>
        </a:ln>
        <a:effectLst/>
      </c:spPr>
    </c:plotArea>
    <c:legend>
      <c:legendPos val="r"/>
      <c:layout>
        <c:manualLayout>
          <c:xMode val="edge"/>
          <c:yMode val="edge"/>
          <c:x val="0.84695557499756979"/>
          <c:y val="1.0165609829744736E-2"/>
          <c:w val="0.14818403255148663"/>
          <c:h val="0.9853717510974845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923742135657342"/>
          <c:w val="0.99576719576719575"/>
          <c:h val="0.80705931728448377"/>
        </c:manualLayout>
      </c:layout>
      <c:barChart>
        <c:barDir val="col"/>
        <c:grouping val="stacked"/>
        <c:varyColors val="0"/>
        <c:ser>
          <c:idx val="0"/>
          <c:order val="0"/>
          <c:tx>
            <c:strRef>
              <c:f>Sheet1!$B$1</c:f>
              <c:strCache>
                <c:ptCount val="1"/>
                <c:pt idx="0">
                  <c:v>Government/compulsory</c:v>
                </c:pt>
              </c:strCache>
            </c:strRef>
          </c:tx>
          <c:spPr>
            <a:solidFill>
              <a:srgbClr val="142B41"/>
            </a:solidFill>
            <a:ln>
              <a:noFill/>
            </a:ln>
            <a:effectLst/>
          </c:spPr>
          <c:invertIfNegative val="0"/>
          <c:dPt>
            <c:idx val="0"/>
            <c:invertIfNegative val="0"/>
            <c:bubble3D val="0"/>
            <c:extLst>
              <c:ext xmlns:c16="http://schemas.microsoft.com/office/drawing/2014/chart" uri="{C3380CC4-5D6E-409C-BE32-E72D297353CC}">
                <c16:uniqueId val="{00000000-399F-7A45-9747-5E3DF368CB75}"/>
              </c:ext>
            </c:extLst>
          </c:dPt>
          <c:dPt>
            <c:idx val="1"/>
            <c:invertIfNegative val="0"/>
            <c:bubble3D val="0"/>
            <c:extLst>
              <c:ext xmlns:c16="http://schemas.microsoft.com/office/drawing/2014/chart" uri="{C3380CC4-5D6E-409C-BE32-E72D297353CC}">
                <c16:uniqueId val="{00000001-399F-7A45-9747-5E3DF368CB75}"/>
              </c:ext>
            </c:extLst>
          </c:dPt>
          <c:dPt>
            <c:idx val="2"/>
            <c:invertIfNegative val="0"/>
            <c:bubble3D val="0"/>
            <c:extLst>
              <c:ext xmlns:c16="http://schemas.microsoft.com/office/drawing/2014/chart" uri="{C3380CC4-5D6E-409C-BE32-E72D297353CC}">
                <c16:uniqueId val="{00000002-399F-7A45-9747-5E3DF368CB75}"/>
              </c:ext>
            </c:extLst>
          </c:dPt>
          <c:dPt>
            <c:idx val="4"/>
            <c:invertIfNegative val="0"/>
            <c:bubble3D val="0"/>
            <c:extLst>
              <c:ext xmlns:c16="http://schemas.microsoft.com/office/drawing/2014/chart" uri="{C3380CC4-5D6E-409C-BE32-E72D297353CC}">
                <c16:uniqueId val="{00000003-399F-7A45-9747-5E3DF368CB75}"/>
              </c:ext>
            </c:extLst>
          </c:dPt>
          <c:dPt>
            <c:idx val="5"/>
            <c:invertIfNegative val="0"/>
            <c:bubble3D val="0"/>
            <c:extLst>
              <c:ext xmlns:c16="http://schemas.microsoft.com/office/drawing/2014/chart" uri="{C3380CC4-5D6E-409C-BE32-E72D297353CC}">
                <c16:uniqueId val="{00000004-399F-7A45-9747-5E3DF368CB75}"/>
              </c:ext>
            </c:extLst>
          </c:dPt>
          <c:dPt>
            <c:idx val="6"/>
            <c:invertIfNegative val="0"/>
            <c:bubble3D val="0"/>
            <c:extLst>
              <c:ext xmlns:c16="http://schemas.microsoft.com/office/drawing/2014/chart" uri="{C3380CC4-5D6E-409C-BE32-E72D297353CC}">
                <c16:uniqueId val="{00000005-399F-7A45-9747-5E3DF368CB75}"/>
              </c:ext>
            </c:extLst>
          </c:dPt>
          <c:dPt>
            <c:idx val="7"/>
            <c:invertIfNegative val="0"/>
            <c:bubble3D val="0"/>
            <c:extLst>
              <c:ext xmlns:c16="http://schemas.microsoft.com/office/drawing/2014/chart" uri="{C3380CC4-5D6E-409C-BE32-E72D297353CC}">
                <c16:uniqueId val="{00000006-399F-7A45-9747-5E3DF368CB75}"/>
              </c:ext>
            </c:extLst>
          </c:dPt>
          <c:dPt>
            <c:idx val="9"/>
            <c:invertIfNegative val="0"/>
            <c:bubble3D val="0"/>
            <c:extLst>
              <c:ext xmlns:c16="http://schemas.microsoft.com/office/drawing/2014/chart" uri="{C3380CC4-5D6E-409C-BE32-E72D297353CC}">
                <c16:uniqueId val="{00000007-399F-7A45-9747-5E3DF368CB75}"/>
              </c:ext>
            </c:extLst>
          </c:dPt>
          <c:dPt>
            <c:idx val="10"/>
            <c:invertIfNegative val="0"/>
            <c:bubble3D val="0"/>
            <c:spPr>
              <a:solidFill>
                <a:srgbClr val="142B41"/>
              </a:solidFill>
              <a:ln>
                <a:noFill/>
              </a:ln>
              <a:effectLst/>
            </c:spPr>
            <c:extLst>
              <c:ext xmlns:c16="http://schemas.microsoft.com/office/drawing/2014/chart" uri="{C3380CC4-5D6E-409C-BE32-E72D297353CC}">
                <c16:uniqueId val="{00000009-399F-7A45-9747-5E3DF368CB75}"/>
              </c:ext>
            </c:extLst>
          </c:dPt>
          <c:dPt>
            <c:idx val="11"/>
            <c:invertIfNegative val="0"/>
            <c:bubble3D val="0"/>
            <c:extLst>
              <c:ext xmlns:c16="http://schemas.microsoft.com/office/drawing/2014/chart" uri="{C3380CC4-5D6E-409C-BE32-E72D297353CC}">
                <c16:uniqueId val="{0000000A-399F-7A45-9747-5E3DF368CB75}"/>
              </c:ext>
            </c:extLst>
          </c:dPt>
          <c:dPt>
            <c:idx val="12"/>
            <c:invertIfNegative val="0"/>
            <c:bubble3D val="0"/>
            <c:spPr>
              <a:solidFill>
                <a:srgbClr val="142B41"/>
              </a:solidFill>
              <a:ln>
                <a:noFill/>
              </a:ln>
              <a:effectLst/>
            </c:spPr>
            <c:extLst>
              <c:ext xmlns:c16="http://schemas.microsoft.com/office/drawing/2014/chart" uri="{C3380CC4-5D6E-409C-BE32-E72D297353CC}">
                <c16:uniqueId val="{0000000C-399F-7A45-9747-5E3DF368CB75}"/>
              </c:ext>
            </c:extLst>
          </c:dPt>
          <c:dLbls>
            <c:dLbl>
              <c:idx val="0"/>
              <c:tx>
                <c:rich>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fld id="{DB28F8AB-565E-4BB2-AF30-3C6512E10036}" type="VALUE">
                      <a:rPr lang="en-US" sz="800" b="0">
                        <a:solidFill>
                          <a:schemeClr val="bg1"/>
                        </a:solidFill>
                      </a:rPr>
                      <a:pPr>
                        <a:defRPr sz="800">
                          <a:solidFill>
                            <a:schemeClr val="bg1"/>
                          </a:solidFill>
                        </a:defRPr>
                      </a:pPr>
                      <a:t>[VALUE]</a:t>
                    </a:fld>
                    <a:endParaRPr lang="en-US"/>
                  </a:p>
                </c:rich>
              </c:tx>
              <c:numFmt formatCode="&quot;$&quot;#,##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0226027302142784E-2"/>
                      <c:h val="7.0463724139611883E-2"/>
                    </c:manualLayout>
                  </c15:layout>
                  <c15:dlblFieldTable/>
                  <c15:showDataLabelsRange val="0"/>
                </c:ext>
                <c:ext xmlns:c16="http://schemas.microsoft.com/office/drawing/2014/chart" uri="{C3380CC4-5D6E-409C-BE32-E72D297353CC}">
                  <c16:uniqueId val="{00000000-399F-7A45-9747-5E3DF368CB7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MEX</c:v>
                </c:pt>
                <c:pt idx="1">
                  <c:v>TUR</c:v>
                </c:pt>
                <c:pt idx="2">
                  <c:v>CHL</c:v>
                </c:pt>
                <c:pt idx="3">
                  <c:v>ISR</c:v>
                </c:pt>
                <c:pt idx="4">
                  <c:v>ESP</c:v>
                </c:pt>
                <c:pt idx="5">
                  <c:v>KOR</c:v>
                </c:pt>
                <c:pt idx="6">
                  <c:v>ITA</c:v>
                </c:pt>
                <c:pt idx="7">
                  <c:v>JPN</c:v>
                </c:pt>
                <c:pt idx="8">
                  <c:v>NZ</c:v>
                </c:pt>
                <c:pt idx="9">
                  <c:v>UK</c:v>
                </c:pt>
                <c:pt idx="10">
                  <c:v>DNK</c:v>
                </c:pt>
                <c:pt idx="11">
                  <c:v>CAN</c:v>
                </c:pt>
                <c:pt idx="12">
                  <c:v>AUS</c:v>
                </c:pt>
                <c:pt idx="13">
                  <c:v>FRA</c:v>
                </c:pt>
                <c:pt idx="14">
                  <c:v>SWE</c:v>
                </c:pt>
                <c:pt idx="15">
                  <c:v>NETH</c:v>
                </c:pt>
                <c:pt idx="16">
                  <c:v>NOR</c:v>
                </c:pt>
                <c:pt idx="17">
                  <c:v>GER</c:v>
                </c:pt>
                <c:pt idx="18">
                  <c:v>SWIZ</c:v>
                </c:pt>
                <c:pt idx="19">
                  <c:v>US</c:v>
                </c:pt>
              </c:strCache>
            </c:strRef>
          </c:cat>
          <c:val>
            <c:numRef>
              <c:f>Sheet1!$B$2:$B$21</c:f>
              <c:numCache>
                <c:formatCode>\E\ \ \ #,##0.0;\E\ \ \ \-#,##0.0</c:formatCode>
                <c:ptCount val="20"/>
                <c:pt idx="0">
                  <c:v>665.46</c:v>
                </c:pt>
                <c:pt idx="1">
                  <c:v>1616.34</c:v>
                </c:pt>
                <c:pt idx="2" formatCode="\P\ \ \ #,##0.0;\P\ \ \ \-#,##0.0">
                  <c:v>1762.1289999999999</c:v>
                </c:pt>
                <c:pt idx="3" formatCode="\D\ \ \ #,##0.0;\D\ \ \ \-#,##0.0">
                  <c:v>2367.6239999999998</c:v>
                </c:pt>
                <c:pt idx="4">
                  <c:v>2886.2460000000001</c:v>
                </c:pt>
                <c:pt idx="5" formatCode="\P\ \ \ #,##0.0;\P\ \ \ \-#,##0.0">
                  <c:v>2446.377</c:v>
                </c:pt>
                <c:pt idx="6" formatCode="\P\ \ \ #,##0.0;\P\ \ \ \-#,##0.0">
                  <c:v>3051.08</c:v>
                </c:pt>
                <c:pt idx="7">
                  <c:v>4051.7890000000002</c:v>
                </c:pt>
                <c:pt idx="8" formatCode="\P\ \ \ #,##0.0;\P\ \ \ \-#,##0.0">
                  <c:v>3841.7559999999999</c:v>
                </c:pt>
                <c:pt idx="9" formatCode="\P\ \ \ #,##0.0;\P\ \ \ \-#,##0.0">
                  <c:v>4465.9160000000002</c:v>
                </c:pt>
                <c:pt idx="10" formatCode="\P\ \ \ #,##0.0;\P\ \ \ \-#,##0.0">
                  <c:v>4945.2389999999996</c:v>
                </c:pt>
                <c:pt idx="11" formatCode="\P\ \ \ #,##0.0;\P\ \ \ \-#,##0.0">
                  <c:v>4173.6959999999999</c:v>
                </c:pt>
                <c:pt idx="12">
                  <c:v>4327.5929999999998</c:v>
                </c:pt>
                <c:pt idx="13" formatCode="\P\ \ \ #,##0.0;\P\ \ \ \-#,##0.0">
                  <c:v>5160.6859999999997</c:v>
                </c:pt>
                <c:pt idx="14" formatCode="\P\ \ \ #,##0.0;\P\ \ \ \-#,##0.0">
                  <c:v>5382.192</c:v>
                </c:pt>
                <c:pt idx="15" formatCode="\P\ \ \ #,##0.0;\P\ \ \ \-#,##0.0">
                  <c:v>5435.2160000000003</c:v>
                </c:pt>
                <c:pt idx="16">
                  <c:v>6440.1750000000002</c:v>
                </c:pt>
                <c:pt idx="17" formatCode="\P\ \ \ #,##0.0;\P\ \ \ \-#,##0.0">
                  <c:v>6516.3540000000003</c:v>
                </c:pt>
                <c:pt idx="18" formatCode="\P\ \ \ #,##0.0;\P\ \ \ \-#,##0.0">
                  <c:v>5467.8450000000003</c:v>
                </c:pt>
                <c:pt idx="19">
                  <c:v>10538.759</c:v>
                </c:pt>
              </c:numCache>
            </c:numRef>
          </c:val>
          <c:extLst>
            <c:ext xmlns:c16="http://schemas.microsoft.com/office/drawing/2014/chart" uri="{C3380CC4-5D6E-409C-BE32-E72D297353CC}">
              <c16:uniqueId val="{0000000D-399F-7A45-9747-5E3DF368CB75}"/>
            </c:ext>
          </c:extLst>
        </c:ser>
        <c:ser>
          <c:idx val="1"/>
          <c:order val="1"/>
          <c:tx>
            <c:strRef>
              <c:f>Sheet1!$C$1</c:f>
              <c:strCache>
                <c:ptCount val="1"/>
                <c:pt idx="0">
                  <c:v>Voluntary/household out-of-pocket payments</c:v>
                </c:pt>
              </c:strCache>
            </c:strRef>
          </c:tx>
          <c:spPr>
            <a:solidFill>
              <a:schemeClr val="bg2"/>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MEX</c:v>
                </c:pt>
                <c:pt idx="1">
                  <c:v>TUR</c:v>
                </c:pt>
                <c:pt idx="2">
                  <c:v>CHL</c:v>
                </c:pt>
                <c:pt idx="3">
                  <c:v>ISR</c:v>
                </c:pt>
                <c:pt idx="4">
                  <c:v>ESP</c:v>
                </c:pt>
                <c:pt idx="5">
                  <c:v>KOR</c:v>
                </c:pt>
                <c:pt idx="6">
                  <c:v>ITA</c:v>
                </c:pt>
                <c:pt idx="7">
                  <c:v>JPN</c:v>
                </c:pt>
                <c:pt idx="8">
                  <c:v>NZ</c:v>
                </c:pt>
                <c:pt idx="9">
                  <c:v>UK</c:v>
                </c:pt>
                <c:pt idx="10">
                  <c:v>DNK</c:v>
                </c:pt>
                <c:pt idx="11">
                  <c:v>CAN</c:v>
                </c:pt>
                <c:pt idx="12">
                  <c:v>AUS</c:v>
                </c:pt>
                <c:pt idx="13">
                  <c:v>FRA</c:v>
                </c:pt>
                <c:pt idx="14">
                  <c:v>SWE</c:v>
                </c:pt>
                <c:pt idx="15">
                  <c:v>NETH</c:v>
                </c:pt>
                <c:pt idx="16">
                  <c:v>NOR</c:v>
                </c:pt>
                <c:pt idx="17">
                  <c:v>GER</c:v>
                </c:pt>
                <c:pt idx="18">
                  <c:v>SWIZ</c:v>
                </c:pt>
                <c:pt idx="19">
                  <c:v>US</c:v>
                </c:pt>
              </c:strCache>
            </c:strRef>
          </c:cat>
          <c:val>
            <c:numRef>
              <c:f>Sheet1!$C$2:$C$21</c:f>
              <c:numCache>
                <c:formatCode>\E\ \ \ #,##0.0;\E\ \ \ \-#,##0.0</c:formatCode>
                <c:ptCount val="20"/>
                <c:pt idx="0">
                  <c:v>623.96400000000006</c:v>
                </c:pt>
                <c:pt idx="1">
                  <c:v>455.80500000000001</c:v>
                </c:pt>
                <c:pt idx="2" formatCode="\P\ \ \ #,##0.0;\P\ \ \ \-#,##0.0">
                  <c:v>1437.069</c:v>
                </c:pt>
                <c:pt idx="3">
                  <c:v>1079.402</c:v>
                </c:pt>
                <c:pt idx="4">
                  <c:v>1076.597</c:v>
                </c:pt>
                <c:pt idx="5" formatCode="\P\ \ \ #,##0.0;\P\ \ \ \-#,##0.0">
                  <c:v>1633.672</c:v>
                </c:pt>
                <c:pt idx="6" formatCode="\P\ \ \ #,##0.0;\P\ \ \ \-#,##0.0">
                  <c:v>1057.8979999999999</c:v>
                </c:pt>
                <c:pt idx="7">
                  <c:v>727.774</c:v>
                </c:pt>
                <c:pt idx="8" formatCode="\P\ \ \ #,##0.0;\P\ \ \ \-#,##0.0">
                  <c:v>973.19500000000005</c:v>
                </c:pt>
                <c:pt idx="9" formatCode="\P\ \ \ #,##0.0;\P\ \ \ \-#,##0.0">
                  <c:v>1027.105</c:v>
                </c:pt>
                <c:pt idx="10" formatCode="\P\ \ \ #,##0.0;\P\ \ \ \-#,##0.0">
                  <c:v>981.87599999999998</c:v>
                </c:pt>
                <c:pt idx="11" formatCode="\P\ \ \ #,##0.0;\P\ \ \ \-#,##0.0">
                  <c:v>1772.374</c:v>
                </c:pt>
                <c:pt idx="12">
                  <c:v>1663.597</c:v>
                </c:pt>
                <c:pt idx="13" formatCode="\P\ \ \ #,##0.0;\P\ \ \ \-#,##0.0">
                  <c:v>952.39800000000002</c:v>
                </c:pt>
                <c:pt idx="14" formatCode="\P\ \ \ #,##0.0;\P\ \ \ \-#,##0.0">
                  <c:v>901.54200000000003</c:v>
                </c:pt>
                <c:pt idx="15" formatCode="\P\ \ \ #,##0.0;\P\ \ \ \-#,##0.0">
                  <c:v>1099.6669999999999</c:v>
                </c:pt>
                <c:pt idx="16">
                  <c:v>1047.5050000000001</c:v>
                </c:pt>
                <c:pt idx="17" formatCode="\P\ \ \ #,##0.0;\P\ \ \ \-#,##0.0">
                  <c:v>1036.7239999999999</c:v>
                </c:pt>
                <c:pt idx="18" formatCode="\P\ \ \ #,##0.0;\P\ \ \ \-#,##0.0">
                  <c:v>2459.181</c:v>
                </c:pt>
                <c:pt idx="19">
                  <c:v>2109.8919999999998</c:v>
                </c:pt>
              </c:numCache>
            </c:numRef>
          </c:val>
          <c:extLst>
            <c:ext xmlns:c16="http://schemas.microsoft.com/office/drawing/2014/chart" uri="{C3380CC4-5D6E-409C-BE32-E72D297353CC}">
              <c16:uniqueId val="{0000000E-399F-7A45-9747-5E3DF368CB75}"/>
            </c:ext>
          </c:extLst>
        </c:ser>
        <c:dLbls>
          <c:dLblPos val="ctr"/>
          <c:showLegendKey val="0"/>
          <c:showVal val="1"/>
          <c:showCatName val="0"/>
          <c:showSerName val="0"/>
          <c:showPercent val="0"/>
          <c:showBubbleSize val="0"/>
        </c:dLbls>
        <c:gapWidth val="14"/>
        <c:overlap val="100"/>
        <c:axId val="1666536176"/>
        <c:axId val="1666457536"/>
      </c:barChart>
      <c:catAx>
        <c:axId val="166653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66457536"/>
        <c:crosses val="autoZero"/>
        <c:auto val="1"/>
        <c:lblAlgn val="ctr"/>
        <c:lblOffset val="100"/>
        <c:noMultiLvlLbl val="0"/>
      </c:catAx>
      <c:valAx>
        <c:axId val="1666457536"/>
        <c:scaling>
          <c:orientation val="minMax"/>
        </c:scaling>
        <c:delete val="1"/>
        <c:axPos val="l"/>
        <c:numFmt formatCode="\E\ \ \ #,##0.0;\E\ \ \ \-#,##0.0" sourceLinked="1"/>
        <c:majorTickMark val="none"/>
        <c:minorTickMark val="none"/>
        <c:tickLblPos val="nextTo"/>
        <c:crossAx val="1666536176"/>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923742135657342"/>
          <c:w val="0.99576719576719575"/>
          <c:h val="0.80705931728448377"/>
        </c:manualLayout>
      </c:layout>
      <c:barChart>
        <c:barDir val="col"/>
        <c:grouping val="clustered"/>
        <c:varyColors val="0"/>
        <c:ser>
          <c:idx val="0"/>
          <c:order val="0"/>
          <c:tx>
            <c:strRef>
              <c:f>Sheet1!$B$1</c:f>
              <c:strCache>
                <c:ptCount val="1"/>
                <c:pt idx="0">
                  <c:v>OOP costs on pharmaceuticals</c:v>
                </c:pt>
              </c:strCache>
            </c:strRef>
          </c:tx>
          <c:spPr>
            <a:solidFill>
              <a:srgbClr val="142B41"/>
            </a:solidFill>
            <a:ln>
              <a:noFill/>
            </a:ln>
            <a:effectLst/>
          </c:spPr>
          <c:invertIfNegative val="0"/>
          <c:dPt>
            <c:idx val="0"/>
            <c:invertIfNegative val="0"/>
            <c:bubble3D val="0"/>
            <c:extLst>
              <c:ext xmlns:c16="http://schemas.microsoft.com/office/drawing/2014/chart" uri="{C3380CC4-5D6E-409C-BE32-E72D297353CC}">
                <c16:uniqueId val="{00000000-399F-7A45-9747-5E3DF368CB75}"/>
              </c:ext>
            </c:extLst>
          </c:dPt>
          <c:dPt>
            <c:idx val="1"/>
            <c:invertIfNegative val="0"/>
            <c:bubble3D val="0"/>
            <c:extLst>
              <c:ext xmlns:c16="http://schemas.microsoft.com/office/drawing/2014/chart" uri="{C3380CC4-5D6E-409C-BE32-E72D297353CC}">
                <c16:uniqueId val="{00000001-399F-7A45-9747-5E3DF368CB75}"/>
              </c:ext>
            </c:extLst>
          </c:dPt>
          <c:dPt>
            <c:idx val="2"/>
            <c:invertIfNegative val="0"/>
            <c:bubble3D val="0"/>
            <c:extLst>
              <c:ext xmlns:c16="http://schemas.microsoft.com/office/drawing/2014/chart" uri="{C3380CC4-5D6E-409C-BE32-E72D297353CC}">
                <c16:uniqueId val="{00000002-399F-7A45-9747-5E3DF368CB75}"/>
              </c:ext>
            </c:extLst>
          </c:dPt>
          <c:dPt>
            <c:idx val="4"/>
            <c:invertIfNegative val="0"/>
            <c:bubble3D val="0"/>
            <c:extLst>
              <c:ext xmlns:c16="http://schemas.microsoft.com/office/drawing/2014/chart" uri="{C3380CC4-5D6E-409C-BE32-E72D297353CC}">
                <c16:uniqueId val="{00000003-399F-7A45-9747-5E3DF368CB75}"/>
              </c:ext>
            </c:extLst>
          </c:dPt>
          <c:dPt>
            <c:idx val="5"/>
            <c:invertIfNegative val="0"/>
            <c:bubble3D val="0"/>
            <c:extLst>
              <c:ext xmlns:c16="http://schemas.microsoft.com/office/drawing/2014/chart" uri="{C3380CC4-5D6E-409C-BE32-E72D297353CC}">
                <c16:uniqueId val="{00000004-399F-7A45-9747-5E3DF368CB75}"/>
              </c:ext>
            </c:extLst>
          </c:dPt>
          <c:dPt>
            <c:idx val="6"/>
            <c:invertIfNegative val="0"/>
            <c:bubble3D val="0"/>
            <c:extLst>
              <c:ext xmlns:c16="http://schemas.microsoft.com/office/drawing/2014/chart" uri="{C3380CC4-5D6E-409C-BE32-E72D297353CC}">
                <c16:uniqueId val="{00000005-399F-7A45-9747-5E3DF368CB75}"/>
              </c:ext>
            </c:extLst>
          </c:dPt>
          <c:dPt>
            <c:idx val="7"/>
            <c:invertIfNegative val="0"/>
            <c:bubble3D val="0"/>
            <c:extLst>
              <c:ext xmlns:c16="http://schemas.microsoft.com/office/drawing/2014/chart" uri="{C3380CC4-5D6E-409C-BE32-E72D297353CC}">
                <c16:uniqueId val="{00000006-399F-7A45-9747-5E3DF368CB75}"/>
              </c:ext>
            </c:extLst>
          </c:dPt>
          <c:dPt>
            <c:idx val="9"/>
            <c:invertIfNegative val="0"/>
            <c:bubble3D val="0"/>
            <c:extLst>
              <c:ext xmlns:c16="http://schemas.microsoft.com/office/drawing/2014/chart" uri="{C3380CC4-5D6E-409C-BE32-E72D297353CC}">
                <c16:uniqueId val="{00000007-399F-7A45-9747-5E3DF368CB75}"/>
              </c:ext>
            </c:extLst>
          </c:dPt>
          <c:dPt>
            <c:idx val="10"/>
            <c:invertIfNegative val="0"/>
            <c:bubble3D val="0"/>
            <c:spPr>
              <a:solidFill>
                <a:srgbClr val="142B41"/>
              </a:solidFill>
              <a:ln>
                <a:noFill/>
              </a:ln>
              <a:effectLst/>
            </c:spPr>
            <c:extLst>
              <c:ext xmlns:c16="http://schemas.microsoft.com/office/drawing/2014/chart" uri="{C3380CC4-5D6E-409C-BE32-E72D297353CC}">
                <c16:uniqueId val="{00000009-399F-7A45-9747-5E3DF368CB75}"/>
              </c:ext>
            </c:extLst>
          </c:dPt>
          <c:dPt>
            <c:idx val="11"/>
            <c:invertIfNegative val="0"/>
            <c:bubble3D val="0"/>
            <c:extLst>
              <c:ext xmlns:c16="http://schemas.microsoft.com/office/drawing/2014/chart" uri="{C3380CC4-5D6E-409C-BE32-E72D297353CC}">
                <c16:uniqueId val="{0000000A-399F-7A45-9747-5E3DF368CB75}"/>
              </c:ext>
            </c:extLst>
          </c:dPt>
          <c:dPt>
            <c:idx val="12"/>
            <c:invertIfNegative val="0"/>
            <c:bubble3D val="0"/>
            <c:spPr>
              <a:solidFill>
                <a:srgbClr val="142B41"/>
              </a:solidFill>
              <a:ln>
                <a:noFill/>
              </a:ln>
              <a:effectLst/>
            </c:spPr>
            <c:extLst>
              <c:ext xmlns:c16="http://schemas.microsoft.com/office/drawing/2014/chart" uri="{C3380CC4-5D6E-409C-BE32-E72D297353CC}">
                <c16:uniqueId val="{0000000C-399F-7A45-9747-5E3DF368CB75}"/>
              </c:ext>
            </c:extLst>
          </c:dPt>
          <c:dPt>
            <c:idx val="13"/>
            <c:invertIfNegative val="0"/>
            <c:bubble3D val="0"/>
            <c:spPr>
              <a:solidFill>
                <a:schemeClr val="tx2"/>
              </a:solidFill>
              <a:ln>
                <a:noFill/>
              </a:ln>
              <a:effectLst/>
            </c:spPr>
            <c:extLst>
              <c:ext xmlns:c16="http://schemas.microsoft.com/office/drawing/2014/chart" uri="{C3380CC4-5D6E-409C-BE32-E72D297353CC}">
                <c16:uniqueId val="{00000001-E194-4CFE-8D5E-929CA1FA5592}"/>
              </c:ext>
            </c:extLst>
          </c:dPt>
          <c:dPt>
            <c:idx val="16"/>
            <c:invertIfNegative val="0"/>
            <c:bubble3D val="0"/>
            <c:spPr>
              <a:solidFill>
                <a:schemeClr val="bg2"/>
              </a:solidFill>
              <a:ln>
                <a:noFill/>
              </a:ln>
              <a:effectLst/>
            </c:spPr>
            <c:extLst>
              <c:ext xmlns:c16="http://schemas.microsoft.com/office/drawing/2014/chart" uri="{C3380CC4-5D6E-409C-BE32-E72D297353CC}">
                <c16:uniqueId val="{0000000F-A4A2-46F3-AA5B-3737A213FB48}"/>
              </c:ext>
            </c:extLst>
          </c:dPt>
          <c:dLbls>
            <c:dLbl>
              <c:idx val="0"/>
              <c:tx>
                <c:rich>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fld id="{DB28F8AB-565E-4BB2-AF30-3C6512E10036}" type="VALUE">
                      <a:rPr lang="en-US" sz="1000" b="1">
                        <a:solidFill>
                          <a:schemeClr val="bg1"/>
                        </a:solidFill>
                      </a:rPr>
                      <a:pPr>
                        <a:defRPr sz="1000" b="1">
                          <a:solidFill>
                            <a:schemeClr val="bg1"/>
                          </a:solidFill>
                        </a:defRPr>
                      </a:pPr>
                      <a:t>[VALUE]</a:t>
                    </a:fld>
                    <a:endParaRPr lang="en-US"/>
                  </a:p>
                </c:rich>
              </c:tx>
              <c:numFmt formatCode="&quot;$&quot;#,##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2320505535432681E-2"/>
                      <c:h val="6.3428956322954547E-2"/>
                    </c:manualLayout>
                  </c15:layout>
                  <c15:dlblFieldTable/>
                  <c15:showDataLabelsRange val="0"/>
                </c:ext>
                <c:ext xmlns:c16="http://schemas.microsoft.com/office/drawing/2014/chart" uri="{C3380CC4-5D6E-409C-BE32-E72D297353CC}">
                  <c16:uniqueId val="{00000000-399F-7A45-9747-5E3DF368CB7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FRA</c:v>
                </c:pt>
                <c:pt idx="1">
                  <c:v>NETH</c:v>
                </c:pt>
                <c:pt idx="2">
                  <c:v>GER</c:v>
                </c:pt>
                <c:pt idx="3">
                  <c:v>UK</c:v>
                </c:pt>
                <c:pt idx="4">
                  <c:v>ESP</c:v>
                </c:pt>
                <c:pt idx="5">
                  <c:v>DNK</c:v>
                </c:pt>
                <c:pt idx="6">
                  <c:v>JPN</c:v>
                </c:pt>
                <c:pt idx="7">
                  <c:v>SWIZ</c:v>
                </c:pt>
                <c:pt idx="8">
                  <c:v>MEX</c:v>
                </c:pt>
                <c:pt idx="9">
                  <c:v>NOR</c:v>
                </c:pt>
                <c:pt idx="10">
                  <c:v>ITA</c:v>
                </c:pt>
                <c:pt idx="11">
                  <c:v>SWE</c:v>
                </c:pt>
                <c:pt idx="12">
                  <c:v>CAN</c:v>
                </c:pt>
                <c:pt idx="13">
                  <c:v>CHL</c:v>
                </c:pt>
                <c:pt idx="14">
                  <c:v>KOR</c:v>
                </c:pt>
                <c:pt idx="15">
                  <c:v>AUS</c:v>
                </c:pt>
                <c:pt idx="16">
                  <c:v>US</c:v>
                </c:pt>
              </c:strCache>
            </c:strRef>
          </c:cat>
          <c:val>
            <c:numRef>
              <c:f>Sheet1!$B$2:$B$18</c:f>
              <c:numCache>
                <c:formatCode>\P\ \ \ #,##0.0;\P\ \ \ \-#,##0.0</c:formatCode>
                <c:ptCount val="17"/>
                <c:pt idx="0" formatCode="#,##0.0">
                  <c:v>92.290999999999997</c:v>
                </c:pt>
                <c:pt idx="1">
                  <c:v>127.387</c:v>
                </c:pt>
                <c:pt idx="2" formatCode="#,##0.0">
                  <c:v>170.64500000000001</c:v>
                </c:pt>
                <c:pt idx="3" formatCode="#,##0.0">
                  <c:v>173.28</c:v>
                </c:pt>
                <c:pt idx="4" formatCode="#,##0.0">
                  <c:v>191.55699999999999</c:v>
                </c:pt>
                <c:pt idx="5">
                  <c:v>230.667</c:v>
                </c:pt>
                <c:pt idx="6">
                  <c:v>237.755</c:v>
                </c:pt>
                <c:pt idx="7" formatCode="#,##0.0">
                  <c:v>241.11600000000001</c:v>
                </c:pt>
                <c:pt idx="8" formatCode="#,##0.0">
                  <c:v>242.09899999999999</c:v>
                </c:pt>
                <c:pt idx="9" formatCode="#,##0.0">
                  <c:v>253.45699999999999</c:v>
                </c:pt>
                <c:pt idx="10">
                  <c:v>254.286</c:v>
                </c:pt>
                <c:pt idx="11" formatCode="#,##0.0">
                  <c:v>275.56900000000002</c:v>
                </c:pt>
                <c:pt idx="12">
                  <c:v>277.59800000000001</c:v>
                </c:pt>
                <c:pt idx="13" formatCode="#,##0.0">
                  <c:v>278.31200000000001</c:v>
                </c:pt>
                <c:pt idx="14">
                  <c:v>379.214</c:v>
                </c:pt>
                <c:pt idx="15" formatCode="#,##0.0">
                  <c:v>387.46600000000001</c:v>
                </c:pt>
                <c:pt idx="16" formatCode="#,##0.0">
                  <c:v>461.68599999999998</c:v>
                </c:pt>
              </c:numCache>
            </c:numRef>
          </c:val>
          <c:extLst>
            <c:ext xmlns:c16="http://schemas.microsoft.com/office/drawing/2014/chart" uri="{C3380CC4-5D6E-409C-BE32-E72D297353CC}">
              <c16:uniqueId val="{0000000D-399F-7A45-9747-5E3DF368CB75}"/>
            </c:ext>
          </c:extLst>
        </c:ser>
        <c:dLbls>
          <c:dLblPos val="ctr"/>
          <c:showLegendKey val="0"/>
          <c:showVal val="1"/>
          <c:showCatName val="0"/>
          <c:showSerName val="0"/>
          <c:showPercent val="0"/>
          <c:showBubbleSize val="0"/>
        </c:dLbls>
        <c:gapWidth val="14"/>
        <c:axId val="1666536176"/>
        <c:axId val="1666457536"/>
      </c:barChart>
      <c:lineChart>
        <c:grouping val="standard"/>
        <c:varyColors val="0"/>
        <c:ser>
          <c:idx val="1"/>
          <c:order val="1"/>
          <c:tx>
            <c:strRef>
              <c:f>Sheet1!$C$1</c:f>
              <c:strCache>
                <c:ptCount val="1"/>
                <c:pt idx="0">
                  <c:v>average</c:v>
                </c:pt>
              </c:strCache>
            </c:strRef>
          </c:tx>
          <c:spPr>
            <a:ln w="28575" cap="rnd">
              <a:solidFill>
                <a:schemeClr val="accent4"/>
              </a:solidFill>
              <a:round/>
            </a:ln>
            <a:effectLst/>
          </c:spPr>
          <c:marker>
            <c:symbol val="none"/>
          </c:marker>
          <c:cat>
            <c:strRef>
              <c:f>Sheet1!$A$2:$A$18</c:f>
              <c:strCache>
                <c:ptCount val="17"/>
                <c:pt idx="0">
                  <c:v>FRA</c:v>
                </c:pt>
                <c:pt idx="1">
                  <c:v>NETH</c:v>
                </c:pt>
                <c:pt idx="2">
                  <c:v>GER</c:v>
                </c:pt>
                <c:pt idx="3">
                  <c:v>UK</c:v>
                </c:pt>
                <c:pt idx="4">
                  <c:v>ESP</c:v>
                </c:pt>
                <c:pt idx="5">
                  <c:v>DNK</c:v>
                </c:pt>
                <c:pt idx="6">
                  <c:v>JPN</c:v>
                </c:pt>
                <c:pt idx="7">
                  <c:v>SWIZ</c:v>
                </c:pt>
                <c:pt idx="8">
                  <c:v>MEX</c:v>
                </c:pt>
                <c:pt idx="9">
                  <c:v>NOR</c:v>
                </c:pt>
                <c:pt idx="10">
                  <c:v>ITA</c:v>
                </c:pt>
                <c:pt idx="11">
                  <c:v>SWE</c:v>
                </c:pt>
                <c:pt idx="12">
                  <c:v>CAN</c:v>
                </c:pt>
                <c:pt idx="13">
                  <c:v>CHL</c:v>
                </c:pt>
                <c:pt idx="14">
                  <c:v>KOR</c:v>
                </c:pt>
                <c:pt idx="15">
                  <c:v>AUS</c:v>
                </c:pt>
                <c:pt idx="16">
                  <c:v>US</c:v>
                </c:pt>
              </c:strCache>
            </c:strRef>
          </c:cat>
          <c:val>
            <c:numRef>
              <c:f>Sheet1!$C$2:$C$18</c:f>
              <c:numCache>
                <c:formatCode>General</c:formatCode>
                <c:ptCount val="17"/>
                <c:pt idx="0">
                  <c:v>244.5</c:v>
                </c:pt>
                <c:pt idx="1">
                  <c:v>244.5</c:v>
                </c:pt>
                <c:pt idx="2">
                  <c:v>244.5</c:v>
                </c:pt>
                <c:pt idx="3">
                  <c:v>244.5</c:v>
                </c:pt>
                <c:pt idx="4">
                  <c:v>244.5</c:v>
                </c:pt>
                <c:pt idx="5">
                  <c:v>244.5</c:v>
                </c:pt>
                <c:pt idx="6">
                  <c:v>244.5</c:v>
                </c:pt>
                <c:pt idx="7">
                  <c:v>244.5</c:v>
                </c:pt>
                <c:pt idx="8">
                  <c:v>244.5</c:v>
                </c:pt>
                <c:pt idx="9">
                  <c:v>244.5</c:v>
                </c:pt>
                <c:pt idx="10">
                  <c:v>244.5</c:v>
                </c:pt>
                <c:pt idx="11">
                  <c:v>244.5</c:v>
                </c:pt>
                <c:pt idx="12">
                  <c:v>244.5</c:v>
                </c:pt>
                <c:pt idx="13">
                  <c:v>244.5</c:v>
                </c:pt>
                <c:pt idx="14">
                  <c:v>244.5</c:v>
                </c:pt>
                <c:pt idx="15">
                  <c:v>244.5</c:v>
                </c:pt>
                <c:pt idx="16">
                  <c:v>244.5</c:v>
                </c:pt>
              </c:numCache>
            </c:numRef>
          </c:val>
          <c:smooth val="0"/>
          <c:extLst>
            <c:ext xmlns:c16="http://schemas.microsoft.com/office/drawing/2014/chart" uri="{C3380CC4-5D6E-409C-BE32-E72D297353CC}">
              <c16:uniqueId val="{00000000-E194-4CFE-8D5E-929CA1FA5592}"/>
            </c:ext>
          </c:extLst>
        </c:ser>
        <c:dLbls>
          <c:showLegendKey val="0"/>
          <c:showVal val="0"/>
          <c:showCatName val="0"/>
          <c:showSerName val="0"/>
          <c:showPercent val="0"/>
          <c:showBubbleSize val="0"/>
        </c:dLbls>
        <c:marker val="1"/>
        <c:smooth val="0"/>
        <c:axId val="845341424"/>
        <c:axId val="845343344"/>
      </c:lineChart>
      <c:catAx>
        <c:axId val="166653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66457536"/>
        <c:crosses val="autoZero"/>
        <c:auto val="1"/>
        <c:lblAlgn val="ctr"/>
        <c:lblOffset val="100"/>
        <c:noMultiLvlLbl val="0"/>
      </c:catAx>
      <c:valAx>
        <c:axId val="1666457536"/>
        <c:scaling>
          <c:orientation val="minMax"/>
        </c:scaling>
        <c:delete val="1"/>
        <c:axPos val="l"/>
        <c:numFmt formatCode="#,##0.0" sourceLinked="1"/>
        <c:majorTickMark val="out"/>
        <c:minorTickMark val="none"/>
        <c:tickLblPos val="nextTo"/>
        <c:crossAx val="1666536176"/>
        <c:crosses val="autoZero"/>
        <c:crossBetween val="between"/>
      </c:valAx>
      <c:valAx>
        <c:axId val="845343344"/>
        <c:scaling>
          <c:orientation val="minMax"/>
          <c:max val="500"/>
          <c:min val="0"/>
        </c:scaling>
        <c:delete val="1"/>
        <c:axPos val="r"/>
        <c:numFmt formatCode="General" sourceLinked="1"/>
        <c:majorTickMark val="out"/>
        <c:minorTickMark val="none"/>
        <c:tickLblPos val="nextTo"/>
        <c:crossAx val="845341424"/>
        <c:crosses val="max"/>
        <c:crossBetween val="between"/>
      </c:valAx>
      <c:catAx>
        <c:axId val="845341424"/>
        <c:scaling>
          <c:orientation val="minMax"/>
        </c:scaling>
        <c:delete val="1"/>
        <c:axPos val="b"/>
        <c:numFmt formatCode="General" sourceLinked="1"/>
        <c:majorTickMark val="out"/>
        <c:minorTickMark val="none"/>
        <c:tickLblPos val="nextTo"/>
        <c:crossAx val="845343344"/>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9510878217500064E-2"/>
          <c:w val="0.99576719576719575"/>
          <c:h val="0.96267962177053079"/>
        </c:manualLayout>
      </c:layout>
      <c:barChart>
        <c:barDir val="bar"/>
        <c:grouping val="clustered"/>
        <c:varyColors val="0"/>
        <c:ser>
          <c:idx val="0"/>
          <c:order val="0"/>
          <c:tx>
            <c:strRef>
              <c:f>Sheet1!$B$1</c:f>
              <c:strCache>
                <c:ptCount val="1"/>
                <c:pt idx="0">
                  <c:v>Consultation skipped due to costs</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399F-7A45-9747-5E3DF368CB75}"/>
              </c:ext>
            </c:extLst>
          </c:dPt>
          <c:dPt>
            <c:idx val="1"/>
            <c:invertIfNegative val="0"/>
            <c:bubble3D val="0"/>
            <c:extLst>
              <c:ext xmlns:c16="http://schemas.microsoft.com/office/drawing/2014/chart" uri="{C3380CC4-5D6E-409C-BE32-E72D297353CC}">
                <c16:uniqueId val="{00000001-399F-7A45-9747-5E3DF368CB75}"/>
              </c:ext>
            </c:extLst>
          </c:dPt>
          <c:dPt>
            <c:idx val="2"/>
            <c:invertIfNegative val="0"/>
            <c:bubble3D val="0"/>
            <c:extLst>
              <c:ext xmlns:c16="http://schemas.microsoft.com/office/drawing/2014/chart" uri="{C3380CC4-5D6E-409C-BE32-E72D297353CC}">
                <c16:uniqueId val="{00000002-399F-7A45-9747-5E3DF368CB75}"/>
              </c:ext>
            </c:extLst>
          </c:dPt>
          <c:dPt>
            <c:idx val="4"/>
            <c:invertIfNegative val="0"/>
            <c:bubble3D val="0"/>
            <c:extLst>
              <c:ext xmlns:c16="http://schemas.microsoft.com/office/drawing/2014/chart" uri="{C3380CC4-5D6E-409C-BE32-E72D297353CC}">
                <c16:uniqueId val="{00000003-399F-7A45-9747-5E3DF368CB75}"/>
              </c:ext>
            </c:extLst>
          </c:dPt>
          <c:dPt>
            <c:idx val="5"/>
            <c:invertIfNegative val="0"/>
            <c:bubble3D val="0"/>
            <c:extLst>
              <c:ext xmlns:c16="http://schemas.microsoft.com/office/drawing/2014/chart" uri="{C3380CC4-5D6E-409C-BE32-E72D297353CC}">
                <c16:uniqueId val="{00000004-399F-7A45-9747-5E3DF368CB75}"/>
              </c:ext>
            </c:extLst>
          </c:dPt>
          <c:dPt>
            <c:idx val="6"/>
            <c:invertIfNegative val="0"/>
            <c:bubble3D val="0"/>
            <c:extLst>
              <c:ext xmlns:c16="http://schemas.microsoft.com/office/drawing/2014/chart" uri="{C3380CC4-5D6E-409C-BE32-E72D297353CC}">
                <c16:uniqueId val="{00000005-399F-7A45-9747-5E3DF368CB75}"/>
              </c:ext>
            </c:extLst>
          </c:dPt>
          <c:dPt>
            <c:idx val="7"/>
            <c:invertIfNegative val="0"/>
            <c:bubble3D val="0"/>
            <c:extLst>
              <c:ext xmlns:c16="http://schemas.microsoft.com/office/drawing/2014/chart" uri="{C3380CC4-5D6E-409C-BE32-E72D297353CC}">
                <c16:uniqueId val="{00000006-399F-7A45-9747-5E3DF368CB75}"/>
              </c:ext>
            </c:extLst>
          </c:dPt>
          <c:dPt>
            <c:idx val="9"/>
            <c:invertIfNegative val="0"/>
            <c:bubble3D val="0"/>
            <c:extLst>
              <c:ext xmlns:c16="http://schemas.microsoft.com/office/drawing/2014/chart" uri="{C3380CC4-5D6E-409C-BE32-E72D297353CC}">
                <c16:uniqueId val="{00000007-399F-7A45-9747-5E3DF368CB7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9-399F-7A45-9747-5E3DF368CB75}"/>
              </c:ext>
            </c:extLst>
          </c:dPt>
          <c:dPt>
            <c:idx val="11"/>
            <c:invertIfNegative val="0"/>
            <c:bubble3D val="0"/>
            <c:extLst>
              <c:ext xmlns:c16="http://schemas.microsoft.com/office/drawing/2014/chart" uri="{C3380CC4-5D6E-409C-BE32-E72D297353CC}">
                <c16:uniqueId val="{0000000A-399F-7A45-9747-5E3DF368CB75}"/>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C-399F-7A45-9747-5E3DF368CB75}"/>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1-E194-4CFE-8D5E-929CA1FA5592}"/>
              </c:ext>
            </c:extLst>
          </c:dPt>
          <c:dLbls>
            <c:delete val="1"/>
          </c:dLbls>
          <c:cat>
            <c:strRef>
              <c:f>Sheet1!$A$2:$A$16</c:f>
              <c:strCache>
                <c:ptCount val="15"/>
                <c:pt idx="0">
                  <c:v>AUS</c:v>
                </c:pt>
                <c:pt idx="1">
                  <c:v>CAN</c:v>
                </c:pt>
                <c:pt idx="2">
                  <c:v>ESP</c:v>
                </c:pt>
                <c:pt idx="3">
                  <c:v>FRA</c:v>
                </c:pt>
                <c:pt idx="4">
                  <c:v>GER</c:v>
                </c:pt>
                <c:pt idx="5">
                  <c:v>ISR</c:v>
                </c:pt>
                <c:pt idx="6">
                  <c:v>ITA</c:v>
                </c:pt>
                <c:pt idx="7">
                  <c:v>KOR</c:v>
                </c:pt>
                <c:pt idx="8">
                  <c:v>NETH</c:v>
                </c:pt>
                <c:pt idx="9">
                  <c:v>NOR</c:v>
                </c:pt>
                <c:pt idx="10">
                  <c:v>NZ</c:v>
                </c:pt>
                <c:pt idx="11">
                  <c:v>SWE</c:v>
                </c:pt>
                <c:pt idx="12">
                  <c:v>SWIZ</c:v>
                </c:pt>
                <c:pt idx="13">
                  <c:v>UK</c:v>
                </c:pt>
                <c:pt idx="14">
                  <c:v>US</c:v>
                </c:pt>
              </c:strCache>
            </c:strRef>
          </c:cat>
          <c:val>
            <c:numRef>
              <c:f>Sheet1!$B$2:$B$16</c:f>
              <c:numCache>
                <c:formatCode>#,##0.0</c:formatCode>
                <c:ptCount val="15"/>
                <c:pt idx="0">
                  <c:v>19.100000000000001</c:v>
                </c:pt>
                <c:pt idx="1">
                  <c:v>8.9</c:v>
                </c:pt>
                <c:pt idx="2">
                  <c:v>1.9</c:v>
                </c:pt>
                <c:pt idx="3">
                  <c:v>3.3</c:v>
                </c:pt>
                <c:pt idx="4">
                  <c:v>3.5</c:v>
                </c:pt>
                <c:pt idx="5">
                  <c:v>5.0999999999999996</c:v>
                </c:pt>
                <c:pt idx="6">
                  <c:v>4.5</c:v>
                </c:pt>
                <c:pt idx="7">
                  <c:v>2.7</c:v>
                </c:pt>
                <c:pt idx="8">
                  <c:v>4.7</c:v>
                </c:pt>
                <c:pt idx="9">
                  <c:v>3.4</c:v>
                </c:pt>
                <c:pt idx="10">
                  <c:v>12.9</c:v>
                </c:pt>
                <c:pt idx="11">
                  <c:v>6.3</c:v>
                </c:pt>
                <c:pt idx="12">
                  <c:v>18.3</c:v>
                </c:pt>
                <c:pt idx="13">
                  <c:v>4.5999999999999996</c:v>
                </c:pt>
                <c:pt idx="14">
                  <c:v>26.8</c:v>
                </c:pt>
              </c:numCache>
            </c:numRef>
          </c:val>
          <c:extLst>
            <c:ext xmlns:c16="http://schemas.microsoft.com/office/drawing/2014/chart" uri="{C3380CC4-5D6E-409C-BE32-E72D297353CC}">
              <c16:uniqueId val="{0000000D-399F-7A45-9747-5E3DF368CB75}"/>
            </c:ext>
          </c:extLst>
        </c:ser>
        <c:ser>
          <c:idx val="1"/>
          <c:order val="1"/>
          <c:tx>
            <c:strRef>
              <c:f>Sheet1!$C$1</c:f>
              <c:strCache>
                <c:ptCount val="1"/>
                <c:pt idx="0">
                  <c:v>Medical tests, treatment, or follow-up skipped due to costs</c:v>
                </c:pt>
              </c:strCache>
            </c:strRef>
          </c:tx>
          <c:spPr>
            <a:solidFill>
              <a:schemeClr val="accent1"/>
            </a:solidFill>
            <a:ln>
              <a:noFill/>
            </a:ln>
            <a:effectLst/>
          </c:spPr>
          <c:invertIfNegative val="0"/>
          <c:dLbls>
            <c:delete val="1"/>
          </c:dLbls>
          <c:cat>
            <c:strRef>
              <c:f>Sheet1!$A$2:$A$16</c:f>
              <c:strCache>
                <c:ptCount val="15"/>
                <c:pt idx="0">
                  <c:v>AUS</c:v>
                </c:pt>
                <c:pt idx="1">
                  <c:v>CAN</c:v>
                </c:pt>
                <c:pt idx="2">
                  <c:v>ESP</c:v>
                </c:pt>
                <c:pt idx="3">
                  <c:v>FRA</c:v>
                </c:pt>
                <c:pt idx="4">
                  <c:v>GER</c:v>
                </c:pt>
                <c:pt idx="5">
                  <c:v>ISR</c:v>
                </c:pt>
                <c:pt idx="6">
                  <c:v>ITA</c:v>
                </c:pt>
                <c:pt idx="7">
                  <c:v>KOR</c:v>
                </c:pt>
                <c:pt idx="8">
                  <c:v>NETH</c:v>
                </c:pt>
                <c:pt idx="9">
                  <c:v>NOR</c:v>
                </c:pt>
                <c:pt idx="10">
                  <c:v>NZ</c:v>
                </c:pt>
                <c:pt idx="11">
                  <c:v>SWE</c:v>
                </c:pt>
                <c:pt idx="12">
                  <c:v>SWIZ</c:v>
                </c:pt>
                <c:pt idx="13">
                  <c:v>UK</c:v>
                </c:pt>
                <c:pt idx="14">
                  <c:v>US</c:v>
                </c:pt>
              </c:strCache>
            </c:strRef>
          </c:cat>
          <c:val>
            <c:numRef>
              <c:f>Sheet1!$C$2:$C$16</c:f>
              <c:numCache>
                <c:formatCode>#,##0.0</c:formatCode>
                <c:ptCount val="15"/>
                <c:pt idx="0">
                  <c:v>13.9</c:v>
                </c:pt>
                <c:pt idx="1">
                  <c:v>9.6999999999999993</c:v>
                </c:pt>
                <c:pt idx="3">
                  <c:v>6.2</c:v>
                </c:pt>
                <c:pt idx="4">
                  <c:v>4.2</c:v>
                </c:pt>
                <c:pt idx="5">
                  <c:v>5.5</c:v>
                </c:pt>
                <c:pt idx="6">
                  <c:v>2.8</c:v>
                </c:pt>
                <c:pt idx="7">
                  <c:v>5.7</c:v>
                </c:pt>
                <c:pt idx="8">
                  <c:v>3.6</c:v>
                </c:pt>
                <c:pt idx="9">
                  <c:v>5</c:v>
                </c:pt>
                <c:pt idx="10">
                  <c:v>8.4</c:v>
                </c:pt>
                <c:pt idx="11">
                  <c:v>5.2</c:v>
                </c:pt>
                <c:pt idx="12">
                  <c:v>14.3</c:v>
                </c:pt>
                <c:pt idx="13">
                  <c:v>3.5</c:v>
                </c:pt>
                <c:pt idx="14">
                  <c:v>26.4</c:v>
                </c:pt>
              </c:numCache>
            </c:numRef>
          </c:val>
          <c:extLst>
            <c:ext xmlns:c16="http://schemas.microsoft.com/office/drawing/2014/chart" uri="{C3380CC4-5D6E-409C-BE32-E72D297353CC}">
              <c16:uniqueId val="{00000000-659E-4D96-B912-BCF72EEF0970}"/>
            </c:ext>
          </c:extLst>
        </c:ser>
        <c:ser>
          <c:idx val="2"/>
          <c:order val="2"/>
          <c:tx>
            <c:strRef>
              <c:f>Sheet1!$D$1</c:f>
              <c:strCache>
                <c:ptCount val="1"/>
                <c:pt idx="0">
                  <c:v>Prescribed medicines skipped due to costs</c:v>
                </c:pt>
              </c:strCache>
            </c:strRef>
          </c:tx>
          <c:spPr>
            <a:solidFill>
              <a:schemeClr val="bg2"/>
            </a:solidFill>
            <a:ln>
              <a:noFill/>
            </a:ln>
            <a:effectLst/>
          </c:spPr>
          <c:invertIfNegative val="0"/>
          <c:dLbls>
            <c:delete val="1"/>
          </c:dLbls>
          <c:cat>
            <c:strRef>
              <c:f>Sheet1!$A$2:$A$16</c:f>
              <c:strCache>
                <c:ptCount val="15"/>
                <c:pt idx="0">
                  <c:v>AUS</c:v>
                </c:pt>
                <c:pt idx="1">
                  <c:v>CAN</c:v>
                </c:pt>
                <c:pt idx="2">
                  <c:v>ESP</c:v>
                </c:pt>
                <c:pt idx="3">
                  <c:v>FRA</c:v>
                </c:pt>
                <c:pt idx="4">
                  <c:v>GER</c:v>
                </c:pt>
                <c:pt idx="5">
                  <c:v>ISR</c:v>
                </c:pt>
                <c:pt idx="6">
                  <c:v>ITA</c:v>
                </c:pt>
                <c:pt idx="7">
                  <c:v>KOR</c:v>
                </c:pt>
                <c:pt idx="8">
                  <c:v>NETH</c:v>
                </c:pt>
                <c:pt idx="9">
                  <c:v>NOR</c:v>
                </c:pt>
                <c:pt idx="10">
                  <c:v>NZ</c:v>
                </c:pt>
                <c:pt idx="11">
                  <c:v>SWE</c:v>
                </c:pt>
                <c:pt idx="12">
                  <c:v>SWIZ</c:v>
                </c:pt>
                <c:pt idx="13">
                  <c:v>UK</c:v>
                </c:pt>
                <c:pt idx="14">
                  <c:v>US</c:v>
                </c:pt>
              </c:strCache>
            </c:strRef>
          </c:cat>
          <c:val>
            <c:numRef>
              <c:f>Sheet1!$D$2:$D$16</c:f>
              <c:numCache>
                <c:formatCode>#,##0.0</c:formatCode>
                <c:ptCount val="15"/>
                <c:pt idx="0">
                  <c:v>8.1999999999999993</c:v>
                </c:pt>
                <c:pt idx="1">
                  <c:v>11.3</c:v>
                </c:pt>
                <c:pt idx="2">
                  <c:v>1.1000000000000001</c:v>
                </c:pt>
                <c:pt idx="3">
                  <c:v>5.0999999999999996</c:v>
                </c:pt>
                <c:pt idx="4">
                  <c:v>6.2</c:v>
                </c:pt>
                <c:pt idx="5">
                  <c:v>6.1</c:v>
                </c:pt>
                <c:pt idx="7">
                  <c:v>1.2</c:v>
                </c:pt>
                <c:pt idx="8">
                  <c:v>1.5</c:v>
                </c:pt>
                <c:pt idx="9">
                  <c:v>5.8</c:v>
                </c:pt>
                <c:pt idx="10">
                  <c:v>6.7</c:v>
                </c:pt>
                <c:pt idx="11">
                  <c:v>6.6</c:v>
                </c:pt>
                <c:pt idx="12">
                  <c:v>9.1</c:v>
                </c:pt>
                <c:pt idx="13">
                  <c:v>5.6</c:v>
                </c:pt>
                <c:pt idx="14">
                  <c:v>23.1</c:v>
                </c:pt>
              </c:numCache>
            </c:numRef>
          </c:val>
          <c:extLst>
            <c:ext xmlns:c16="http://schemas.microsoft.com/office/drawing/2014/chart" uri="{C3380CC4-5D6E-409C-BE32-E72D297353CC}">
              <c16:uniqueId val="{00000001-659E-4D96-B912-BCF72EEF0970}"/>
            </c:ext>
          </c:extLst>
        </c:ser>
        <c:dLbls>
          <c:dLblPos val="ctr"/>
          <c:showLegendKey val="0"/>
          <c:showVal val="1"/>
          <c:showCatName val="0"/>
          <c:showSerName val="0"/>
          <c:showPercent val="0"/>
          <c:showBubbleSize val="0"/>
        </c:dLbls>
        <c:gapWidth val="91"/>
        <c:axId val="1666536176"/>
        <c:axId val="1666457536"/>
      </c:barChart>
      <c:catAx>
        <c:axId val="1666536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666457536"/>
        <c:crosses val="autoZero"/>
        <c:auto val="1"/>
        <c:lblAlgn val="ctr"/>
        <c:lblOffset val="100"/>
        <c:noMultiLvlLbl val="0"/>
      </c:catAx>
      <c:valAx>
        <c:axId val="16664575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666536176"/>
        <c:crosses val="autoZero"/>
        <c:crossBetween val="between"/>
      </c:valAx>
      <c:spPr>
        <a:noFill/>
        <a:ln w="25400">
          <a:noFill/>
        </a:ln>
        <a:effectLst/>
      </c:spPr>
    </c:plotArea>
    <c:legend>
      <c:legendPos val="t"/>
      <c:layout>
        <c:manualLayout>
          <c:xMode val="edge"/>
          <c:yMode val="edge"/>
          <c:x val="0.49949476661214876"/>
          <c:y val="0.38251461525339553"/>
          <c:w val="0.48709501926919213"/>
          <c:h val="0.195126709511059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67640544259651E-2"/>
          <c:y val="3.441478362536219E-2"/>
          <c:w val="0.96896678304070627"/>
          <c:h val="0.83106134995622405"/>
        </c:manualLayout>
      </c:layout>
      <c:barChart>
        <c:barDir val="col"/>
        <c:grouping val="clustered"/>
        <c:varyColors val="0"/>
        <c:ser>
          <c:idx val="0"/>
          <c:order val="0"/>
          <c:tx>
            <c:strRef>
              <c:f>Sheet1!$B$1</c:f>
              <c:strCache>
                <c:ptCount val="1"/>
                <c:pt idx="0">
                  <c:v>rate</c:v>
                </c:pt>
              </c:strCache>
            </c:strRef>
          </c:tx>
          <c:spPr>
            <a:solidFill>
              <a:srgbClr val="142B41"/>
            </a:solidFill>
            <a:ln>
              <a:noFill/>
            </a:ln>
            <a:effectLst/>
          </c:spPr>
          <c:invertIfNegative val="0"/>
          <c:dPt>
            <c:idx val="0"/>
            <c:invertIfNegative val="0"/>
            <c:bubble3D val="0"/>
            <c:spPr>
              <a:solidFill>
                <a:srgbClr val="142B41"/>
              </a:solidFill>
              <a:ln>
                <a:noFill/>
              </a:ln>
              <a:effectLst/>
            </c:spPr>
            <c:extLst>
              <c:ext xmlns:c16="http://schemas.microsoft.com/office/drawing/2014/chart" uri="{C3380CC4-5D6E-409C-BE32-E72D297353CC}">
                <c16:uniqueId val="{00000001-F91B-0A4C-9EC7-742CDB6ECFB5}"/>
              </c:ext>
            </c:extLst>
          </c:dPt>
          <c:dPt>
            <c:idx val="1"/>
            <c:invertIfNegative val="0"/>
            <c:bubble3D val="0"/>
            <c:spPr>
              <a:solidFill>
                <a:srgbClr val="142B41"/>
              </a:solidFill>
              <a:ln>
                <a:noFill/>
              </a:ln>
              <a:effectLst/>
            </c:spPr>
            <c:extLst>
              <c:ext xmlns:c16="http://schemas.microsoft.com/office/drawing/2014/chart" uri="{C3380CC4-5D6E-409C-BE32-E72D297353CC}">
                <c16:uniqueId val="{00000003-F91B-0A4C-9EC7-742CDB6ECFB5}"/>
              </c:ext>
            </c:extLst>
          </c:dPt>
          <c:dPt>
            <c:idx val="2"/>
            <c:invertIfNegative val="0"/>
            <c:bubble3D val="0"/>
            <c:spPr>
              <a:solidFill>
                <a:srgbClr val="142B41"/>
              </a:solidFill>
              <a:ln>
                <a:noFill/>
              </a:ln>
              <a:effectLst/>
            </c:spPr>
            <c:extLst>
              <c:ext xmlns:c16="http://schemas.microsoft.com/office/drawing/2014/chart" uri="{C3380CC4-5D6E-409C-BE32-E72D297353CC}">
                <c16:uniqueId val="{00000005-F91B-0A4C-9EC7-742CDB6ECFB5}"/>
              </c:ext>
            </c:extLst>
          </c:dPt>
          <c:dPt>
            <c:idx val="4"/>
            <c:invertIfNegative val="0"/>
            <c:bubble3D val="0"/>
            <c:spPr>
              <a:solidFill>
                <a:schemeClr val="bg2"/>
              </a:solidFill>
              <a:ln>
                <a:noFill/>
              </a:ln>
              <a:effectLst/>
            </c:spPr>
            <c:extLst>
              <c:ext xmlns:c16="http://schemas.microsoft.com/office/drawing/2014/chart" uri="{C3380CC4-5D6E-409C-BE32-E72D297353CC}">
                <c16:uniqueId val="{00000007-F91B-0A4C-9EC7-742CDB6ECFB5}"/>
              </c:ext>
            </c:extLst>
          </c:dPt>
          <c:dPt>
            <c:idx val="5"/>
            <c:invertIfNegative val="0"/>
            <c:bubble3D val="0"/>
            <c:spPr>
              <a:solidFill>
                <a:srgbClr val="142B41"/>
              </a:solidFill>
              <a:ln>
                <a:noFill/>
              </a:ln>
              <a:effectLst/>
            </c:spPr>
            <c:extLst>
              <c:ext xmlns:c16="http://schemas.microsoft.com/office/drawing/2014/chart" uri="{C3380CC4-5D6E-409C-BE32-E72D297353CC}">
                <c16:uniqueId val="{00000009-F91B-0A4C-9EC7-742CDB6ECFB5}"/>
              </c:ext>
            </c:extLst>
          </c:dPt>
          <c:dPt>
            <c:idx val="6"/>
            <c:invertIfNegative val="0"/>
            <c:bubble3D val="0"/>
            <c:spPr>
              <a:solidFill>
                <a:srgbClr val="142B41"/>
              </a:solidFill>
              <a:ln>
                <a:noFill/>
              </a:ln>
              <a:effectLst/>
            </c:spPr>
            <c:extLst>
              <c:ext xmlns:c16="http://schemas.microsoft.com/office/drawing/2014/chart" uri="{C3380CC4-5D6E-409C-BE32-E72D297353CC}">
                <c16:uniqueId val="{0000000B-F91B-0A4C-9EC7-742CDB6ECFB5}"/>
              </c:ext>
            </c:extLst>
          </c:dPt>
          <c:dPt>
            <c:idx val="7"/>
            <c:invertIfNegative val="0"/>
            <c:bubble3D val="0"/>
            <c:spPr>
              <a:solidFill>
                <a:srgbClr val="142B41"/>
              </a:solidFill>
              <a:ln>
                <a:noFill/>
              </a:ln>
              <a:effectLst/>
            </c:spPr>
            <c:extLst>
              <c:ext xmlns:c16="http://schemas.microsoft.com/office/drawing/2014/chart" uri="{C3380CC4-5D6E-409C-BE32-E72D297353CC}">
                <c16:uniqueId val="{0000000D-F91B-0A4C-9EC7-742CDB6ECFB5}"/>
              </c:ext>
            </c:extLst>
          </c:dPt>
          <c:dPt>
            <c:idx val="9"/>
            <c:invertIfNegative val="0"/>
            <c:bubble3D val="0"/>
            <c:extLst>
              <c:ext xmlns:c16="http://schemas.microsoft.com/office/drawing/2014/chart" uri="{C3380CC4-5D6E-409C-BE32-E72D297353CC}">
                <c16:uniqueId val="{0000000E-F91B-0A4C-9EC7-742CDB6ECFB5}"/>
              </c:ext>
            </c:extLst>
          </c:dPt>
          <c:dPt>
            <c:idx val="10"/>
            <c:invertIfNegative val="0"/>
            <c:bubble3D val="0"/>
            <c:extLst>
              <c:ext xmlns:c16="http://schemas.microsoft.com/office/drawing/2014/chart" uri="{C3380CC4-5D6E-409C-BE32-E72D297353CC}">
                <c16:uniqueId val="{0000000F-F91B-0A4C-9EC7-742CDB6ECFB5}"/>
              </c:ext>
            </c:extLst>
          </c:dPt>
          <c:dPt>
            <c:idx val="11"/>
            <c:invertIfNegative val="0"/>
            <c:bubble3D val="0"/>
            <c:spPr>
              <a:solidFill>
                <a:srgbClr val="142B41"/>
              </a:solidFill>
              <a:ln>
                <a:noFill/>
              </a:ln>
              <a:effectLst/>
            </c:spPr>
            <c:extLst>
              <c:ext xmlns:c16="http://schemas.microsoft.com/office/drawing/2014/chart" uri="{C3380CC4-5D6E-409C-BE32-E72D297353CC}">
                <c16:uniqueId val="{00000011-F91B-0A4C-9EC7-742CDB6ECFB5}"/>
              </c:ext>
            </c:extLst>
          </c:dPt>
          <c:dPt>
            <c:idx val="12"/>
            <c:invertIfNegative val="0"/>
            <c:bubble3D val="0"/>
            <c:spPr>
              <a:solidFill>
                <a:schemeClr val="tx2"/>
              </a:solidFill>
              <a:ln>
                <a:noFill/>
              </a:ln>
              <a:effectLst/>
            </c:spPr>
            <c:extLst>
              <c:ext xmlns:c16="http://schemas.microsoft.com/office/drawing/2014/chart" uri="{C3380CC4-5D6E-409C-BE32-E72D297353CC}">
                <c16:uniqueId val="{00000013-F91B-0A4C-9EC7-742CDB6ECFB5}"/>
              </c:ext>
            </c:extLst>
          </c:dPt>
          <c:dPt>
            <c:idx val="16"/>
            <c:invertIfNegative val="0"/>
            <c:bubble3D val="0"/>
            <c:spPr>
              <a:solidFill>
                <a:schemeClr val="tx2"/>
              </a:solidFill>
              <a:ln>
                <a:noFill/>
              </a:ln>
              <a:effectLst/>
            </c:spPr>
            <c:extLst>
              <c:ext xmlns:c16="http://schemas.microsoft.com/office/drawing/2014/chart" uri="{C3380CC4-5D6E-409C-BE32-E72D297353CC}">
                <c16:uniqueId val="{00000000-92CF-4395-B265-B097984C0C83}"/>
              </c:ext>
            </c:extLst>
          </c:dPt>
          <c:dLbls>
            <c:dLbl>
              <c:idx val="0"/>
              <c:tx>
                <c:rich>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fld id="{DB28F8AB-565E-4BB2-AF30-3C6512E10036}" type="VALUE">
                      <a:rPr lang="en-US" sz="1000" b="1">
                        <a:solidFill>
                          <a:schemeClr val="bg1"/>
                        </a:solidFill>
                      </a:rPr>
                      <a:pPr>
                        <a:defRPr sz="1000" b="1">
                          <a:solidFill>
                            <a:schemeClr val="bg1"/>
                          </a:solidFill>
                        </a:defRPr>
                      </a:pPr>
                      <a:t>[VALUE]</a:t>
                    </a:fld>
                    <a:endParaRPr 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6.343564562098615E-2"/>
                      <c:h val="5.8915563543687474E-2"/>
                    </c:manualLayout>
                  </c15:layout>
                  <c15:dlblFieldTable/>
                  <c15:showDataLabelsRange val="0"/>
                </c:ext>
                <c:ext xmlns:c16="http://schemas.microsoft.com/office/drawing/2014/chart" uri="{C3380CC4-5D6E-409C-BE32-E72D297353CC}">
                  <c16:uniqueId val="{00000001-F91B-0A4C-9EC7-742CDB6ECFB5}"/>
                </c:ext>
              </c:extLst>
            </c:dLbl>
            <c:dLbl>
              <c:idx val="10"/>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manualLayout>
                      <c:w val="6.9038103367996276E-2"/>
                      <c:h val="6.1446031854737584E-2"/>
                    </c:manualLayout>
                  </c15:layout>
                </c:ext>
                <c:ext xmlns:c16="http://schemas.microsoft.com/office/drawing/2014/chart" uri="{C3380CC4-5D6E-409C-BE32-E72D297353CC}">
                  <c16:uniqueId val="{0000000F-F91B-0A4C-9EC7-742CDB6ECFB5}"/>
                </c:ext>
              </c:extLst>
            </c:dLbl>
            <c:dLbl>
              <c:idx val="12"/>
              <c:tx>
                <c:rich>
                  <a:bodyPr/>
                  <a:lstStyle/>
                  <a:p>
                    <a:fld id="{0E248EDE-C2D5-604F-B131-6DB8A446ABF1}"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F91B-0A4C-9EC7-742CDB6ECFB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ISR</c:v>
                </c:pt>
                <c:pt idx="1">
                  <c:v>CAN</c:v>
                </c:pt>
                <c:pt idx="2">
                  <c:v>KOR</c:v>
                </c:pt>
                <c:pt idx="3">
                  <c:v>JPN</c:v>
                </c:pt>
                <c:pt idx="4">
                  <c:v>US</c:v>
                </c:pt>
                <c:pt idx="5">
                  <c:v>NZ</c:v>
                </c:pt>
                <c:pt idx="6">
                  <c:v>NOR</c:v>
                </c:pt>
                <c:pt idx="7">
                  <c:v>FRA</c:v>
                </c:pt>
                <c:pt idx="8">
                  <c:v>CHL</c:v>
                </c:pt>
                <c:pt idx="9">
                  <c:v>GER</c:v>
                </c:pt>
                <c:pt idx="10">
                  <c:v>SWE</c:v>
                </c:pt>
                <c:pt idx="11">
                  <c:v>UK</c:v>
                </c:pt>
                <c:pt idx="12">
                  <c:v>ESP</c:v>
                </c:pt>
                <c:pt idx="13">
                  <c:v>SWIZ</c:v>
                </c:pt>
                <c:pt idx="14">
                  <c:v>NETH</c:v>
                </c:pt>
                <c:pt idx="15">
                  <c:v>MEX</c:v>
                </c:pt>
                <c:pt idx="16">
                  <c:v>AUS</c:v>
                </c:pt>
                <c:pt idx="17">
                  <c:v>TUR</c:v>
                </c:pt>
                <c:pt idx="18">
                  <c:v>ITA</c:v>
                </c:pt>
                <c:pt idx="19">
                  <c:v>DNK</c:v>
                </c:pt>
              </c:strCache>
            </c:strRef>
          </c:cat>
          <c:val>
            <c:numRef>
              <c:f>Sheet1!$B$2:$B$21</c:f>
              <c:numCache>
                <c:formatCode>#,##0.00</c:formatCode>
                <c:ptCount val="20"/>
                <c:pt idx="0">
                  <c:v>7.21</c:v>
                </c:pt>
                <c:pt idx="1">
                  <c:v>7.28</c:v>
                </c:pt>
                <c:pt idx="2">
                  <c:v>7.43</c:v>
                </c:pt>
                <c:pt idx="3">
                  <c:v>7.59</c:v>
                </c:pt>
                <c:pt idx="4">
                  <c:v>8.59</c:v>
                </c:pt>
                <c:pt idx="5">
                  <c:v>10.09</c:v>
                </c:pt>
                <c:pt idx="6">
                  <c:v>10.78</c:v>
                </c:pt>
                <c:pt idx="7" formatCode="\D\ \ \ #,##0.00;\D\ \ \ \-#,##0.00">
                  <c:v>11.28</c:v>
                </c:pt>
                <c:pt idx="8">
                  <c:v>12.09</c:v>
                </c:pt>
                <c:pt idx="9">
                  <c:v>12.23</c:v>
                </c:pt>
                <c:pt idx="10" formatCode="#,##0.0">
                  <c:v>13.5</c:v>
                </c:pt>
                <c:pt idx="11">
                  <c:v>13.52</c:v>
                </c:pt>
                <c:pt idx="12">
                  <c:v>13.62</c:v>
                </c:pt>
                <c:pt idx="13">
                  <c:v>13.85</c:v>
                </c:pt>
                <c:pt idx="14">
                  <c:v>13.97</c:v>
                </c:pt>
                <c:pt idx="15" formatCode="\E\ \ \ #,##0.0;\E\ \ \ \-#,##0.0">
                  <c:v>14.5</c:v>
                </c:pt>
                <c:pt idx="16">
                  <c:v>15.26</c:v>
                </c:pt>
                <c:pt idx="17">
                  <c:v>16.079999999999998</c:v>
                </c:pt>
                <c:pt idx="18">
                  <c:v>16.61</c:v>
                </c:pt>
                <c:pt idx="19">
                  <c:v>21.02</c:v>
                </c:pt>
              </c:numCache>
            </c:numRef>
          </c:val>
          <c:extLst>
            <c:ext xmlns:c16="http://schemas.microsoft.com/office/drawing/2014/chart" uri="{C3380CC4-5D6E-409C-BE32-E72D297353CC}">
              <c16:uniqueId val="{00000014-F91B-0A4C-9EC7-742CDB6ECFB5}"/>
            </c:ext>
          </c:extLst>
        </c:ser>
        <c:dLbls>
          <c:dLblPos val="inEnd"/>
          <c:showLegendKey val="0"/>
          <c:showVal val="1"/>
          <c:showCatName val="0"/>
          <c:showSerName val="0"/>
          <c:showPercent val="0"/>
          <c:showBubbleSize val="0"/>
        </c:dLbls>
        <c:gapWidth val="10"/>
        <c:axId val="1666536176"/>
        <c:axId val="1666457536"/>
      </c:barChart>
      <c:lineChart>
        <c:grouping val="standard"/>
        <c:varyColors val="0"/>
        <c:ser>
          <c:idx val="1"/>
          <c:order val="1"/>
          <c:tx>
            <c:strRef>
              <c:f>Sheet1!$C$1</c:f>
              <c:strCache>
                <c:ptCount val="1"/>
                <c:pt idx="0">
                  <c:v>Average</c:v>
                </c:pt>
              </c:strCache>
            </c:strRef>
          </c:tx>
          <c:spPr>
            <a:ln w="19050" cap="rnd">
              <a:solidFill>
                <a:schemeClr val="accent4"/>
              </a:solidFill>
              <a:round/>
            </a:ln>
            <a:effectLst/>
          </c:spPr>
          <c:marker>
            <c:symbol val="none"/>
          </c:marker>
          <c:cat>
            <c:strRef>
              <c:f>Sheet1!$A$2:$A$21</c:f>
              <c:strCache>
                <c:ptCount val="20"/>
                <c:pt idx="0">
                  <c:v>ISR</c:v>
                </c:pt>
                <c:pt idx="1">
                  <c:v>CAN</c:v>
                </c:pt>
                <c:pt idx="2">
                  <c:v>KOR</c:v>
                </c:pt>
                <c:pt idx="3">
                  <c:v>JPN</c:v>
                </c:pt>
                <c:pt idx="4">
                  <c:v>US</c:v>
                </c:pt>
                <c:pt idx="5">
                  <c:v>NZ</c:v>
                </c:pt>
                <c:pt idx="6">
                  <c:v>NOR</c:v>
                </c:pt>
                <c:pt idx="7">
                  <c:v>FRA</c:v>
                </c:pt>
                <c:pt idx="8">
                  <c:v>CHL</c:v>
                </c:pt>
                <c:pt idx="9">
                  <c:v>GER</c:v>
                </c:pt>
                <c:pt idx="10">
                  <c:v>SWE</c:v>
                </c:pt>
                <c:pt idx="11">
                  <c:v>UK</c:v>
                </c:pt>
                <c:pt idx="12">
                  <c:v>ESP</c:v>
                </c:pt>
                <c:pt idx="13">
                  <c:v>SWIZ</c:v>
                </c:pt>
                <c:pt idx="14">
                  <c:v>NETH</c:v>
                </c:pt>
                <c:pt idx="15">
                  <c:v>MEX</c:v>
                </c:pt>
                <c:pt idx="16">
                  <c:v>AUS</c:v>
                </c:pt>
                <c:pt idx="17">
                  <c:v>TUR</c:v>
                </c:pt>
                <c:pt idx="18">
                  <c:v>ITA</c:v>
                </c:pt>
                <c:pt idx="19">
                  <c:v>DNK</c:v>
                </c:pt>
              </c:strCache>
            </c:strRef>
          </c:cat>
          <c:val>
            <c:numRef>
              <c:f>Sheet1!$C$2:$C$21</c:f>
              <c:numCache>
                <c:formatCode>General</c:formatCode>
                <c:ptCount val="20"/>
                <c:pt idx="0">
                  <c:v>14.46</c:v>
                </c:pt>
                <c:pt idx="1">
                  <c:v>14.46</c:v>
                </c:pt>
                <c:pt idx="2">
                  <c:v>14.46</c:v>
                </c:pt>
                <c:pt idx="3">
                  <c:v>14.46</c:v>
                </c:pt>
                <c:pt idx="4">
                  <c:v>14.46</c:v>
                </c:pt>
                <c:pt idx="5">
                  <c:v>14.46</c:v>
                </c:pt>
                <c:pt idx="6">
                  <c:v>14.46</c:v>
                </c:pt>
                <c:pt idx="7">
                  <c:v>14.46</c:v>
                </c:pt>
                <c:pt idx="8">
                  <c:v>14.46</c:v>
                </c:pt>
                <c:pt idx="9">
                  <c:v>14.46</c:v>
                </c:pt>
                <c:pt idx="10">
                  <c:v>14.46</c:v>
                </c:pt>
                <c:pt idx="11">
                  <c:v>14.46</c:v>
                </c:pt>
                <c:pt idx="12">
                  <c:v>14.46</c:v>
                </c:pt>
                <c:pt idx="13">
                  <c:v>14.46</c:v>
                </c:pt>
                <c:pt idx="14">
                  <c:v>14.46</c:v>
                </c:pt>
                <c:pt idx="15">
                  <c:v>14.46</c:v>
                </c:pt>
                <c:pt idx="16">
                  <c:v>14.46</c:v>
                </c:pt>
                <c:pt idx="17">
                  <c:v>14.46</c:v>
                </c:pt>
                <c:pt idx="18">
                  <c:v>14.46</c:v>
                </c:pt>
                <c:pt idx="19">
                  <c:v>14.46</c:v>
                </c:pt>
              </c:numCache>
            </c:numRef>
          </c:val>
          <c:smooth val="0"/>
          <c:extLst>
            <c:ext xmlns:c16="http://schemas.microsoft.com/office/drawing/2014/chart" uri="{C3380CC4-5D6E-409C-BE32-E72D297353CC}">
              <c16:uniqueId val="{00000015-F91B-0A4C-9EC7-742CDB6ECFB5}"/>
            </c:ext>
          </c:extLst>
        </c:ser>
        <c:dLbls>
          <c:showLegendKey val="0"/>
          <c:showVal val="0"/>
          <c:showCatName val="0"/>
          <c:showSerName val="0"/>
          <c:showPercent val="0"/>
          <c:showBubbleSize val="0"/>
        </c:dLbls>
        <c:marker val="1"/>
        <c:smooth val="0"/>
        <c:axId val="1666536176"/>
        <c:axId val="1666457536"/>
      </c:lineChart>
      <c:catAx>
        <c:axId val="166653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6457536"/>
        <c:crosses val="autoZero"/>
        <c:auto val="1"/>
        <c:lblAlgn val="ctr"/>
        <c:lblOffset val="100"/>
        <c:noMultiLvlLbl val="0"/>
      </c:catAx>
      <c:valAx>
        <c:axId val="1666457536"/>
        <c:scaling>
          <c:orientation val="minMax"/>
          <c:max val="25"/>
          <c:min val="0"/>
        </c:scaling>
        <c:delete val="1"/>
        <c:axPos val="l"/>
        <c:numFmt formatCode="#,##0.00" sourceLinked="1"/>
        <c:majorTickMark val="out"/>
        <c:minorTickMark val="none"/>
        <c:tickLblPos val="nextTo"/>
        <c:crossAx val="1666536176"/>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
          <c:w val="0.98707649199775183"/>
          <c:h val="0.87268853824211201"/>
        </c:manualLayout>
      </c:layout>
      <c:barChart>
        <c:barDir val="col"/>
        <c:grouping val="clustered"/>
        <c:varyColors val="0"/>
        <c:ser>
          <c:idx val="4"/>
          <c:order val="0"/>
          <c:tx>
            <c:strRef>
              <c:f>Sheet1!$B$1</c:f>
              <c:strCache>
                <c:ptCount val="1"/>
                <c:pt idx="0">
                  <c:v>Rate</c:v>
                </c:pt>
              </c:strCache>
            </c:strRef>
          </c:tx>
          <c:spPr>
            <a:solidFill>
              <a:srgbClr val="142B41"/>
            </a:solidFill>
            <a:ln w="9525">
              <a:noFill/>
              <a:prstDash val="solid"/>
            </a:ln>
          </c:spPr>
          <c:invertIfNegative val="0"/>
          <c:dPt>
            <c:idx val="0"/>
            <c:invertIfNegative val="0"/>
            <c:bubble3D val="0"/>
            <c:spPr>
              <a:solidFill>
                <a:srgbClr val="65A591"/>
              </a:solidFill>
              <a:ln w="9525">
                <a:noFill/>
                <a:prstDash val="solid"/>
              </a:ln>
            </c:spPr>
            <c:extLst>
              <c:ext xmlns:c16="http://schemas.microsoft.com/office/drawing/2014/chart" uri="{C3380CC4-5D6E-409C-BE32-E72D297353CC}">
                <c16:uniqueId val="{00000004-E6AD-406A-ADB2-FBEA5F55AB1F}"/>
              </c:ext>
            </c:extLst>
          </c:dPt>
          <c:dPt>
            <c:idx val="2"/>
            <c:invertIfNegative val="0"/>
            <c:bubble3D val="0"/>
            <c:extLst>
              <c:ext xmlns:c16="http://schemas.microsoft.com/office/drawing/2014/chart" uri="{C3380CC4-5D6E-409C-BE32-E72D297353CC}">
                <c16:uniqueId val="{00000000-82B2-40FF-B14B-AD96D57BAF8B}"/>
              </c:ext>
            </c:extLst>
          </c:dPt>
          <c:dPt>
            <c:idx val="4"/>
            <c:invertIfNegative val="0"/>
            <c:bubble3D val="0"/>
            <c:extLst>
              <c:ext xmlns:c16="http://schemas.microsoft.com/office/drawing/2014/chart" uri="{C3380CC4-5D6E-409C-BE32-E72D297353CC}">
                <c16:uniqueId val="{00000002-82B2-40FF-B14B-AD96D57BAF8B}"/>
              </c:ext>
            </c:extLst>
          </c:dPt>
          <c:dPt>
            <c:idx val="10"/>
            <c:invertIfNegative val="0"/>
            <c:bubble3D val="0"/>
            <c:extLst>
              <c:ext xmlns:c16="http://schemas.microsoft.com/office/drawing/2014/chart" uri="{C3380CC4-5D6E-409C-BE32-E72D297353CC}">
                <c16:uniqueId val="{00000003-82B2-40FF-B14B-AD96D57BAF8B}"/>
              </c:ext>
            </c:extLst>
          </c:dPt>
          <c:dLbls>
            <c:numFmt formatCode="#,##0.0" sourceLinked="0"/>
            <c:spPr>
              <a:noFill/>
              <a:ln>
                <a:noFill/>
              </a:ln>
              <a:effectLst/>
            </c:spPr>
            <c:txPr>
              <a:bodyPr wrap="square" lIns="38100" tIns="19050" rIns="38100" bIns="19050" anchor="ctr">
                <a:spAutoFit/>
              </a:bodyPr>
              <a:lstStyle/>
              <a:p>
                <a:pPr>
                  <a:defRPr sz="1050" b="1" i="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US</c:v>
                </c:pt>
                <c:pt idx="1">
                  <c:v>SWE</c:v>
                </c:pt>
                <c:pt idx="2">
                  <c:v>DNK</c:v>
                </c:pt>
                <c:pt idx="3">
                  <c:v>KOR</c:v>
                </c:pt>
                <c:pt idx="4">
                  <c:v>TUR</c:v>
                </c:pt>
                <c:pt idx="5">
                  <c:v>UK</c:v>
                </c:pt>
                <c:pt idx="6">
                  <c:v>ESP</c:v>
                </c:pt>
                <c:pt idx="7">
                  <c:v>MEX</c:v>
                </c:pt>
                <c:pt idx="8">
                  <c:v>ITA</c:v>
                </c:pt>
                <c:pt idx="9">
                  <c:v>NOR</c:v>
                </c:pt>
                <c:pt idx="10">
                  <c:v>GER </c:v>
                </c:pt>
                <c:pt idx="11">
                  <c:v>SWIZ</c:v>
                </c:pt>
                <c:pt idx="12">
                  <c:v>ISR</c:v>
                </c:pt>
                <c:pt idx="13">
                  <c:v>CAN</c:v>
                </c:pt>
                <c:pt idx="14">
                  <c:v>NZ</c:v>
                </c:pt>
                <c:pt idx="15">
                  <c:v>FRA</c:v>
                </c:pt>
                <c:pt idx="16">
                  <c:v>CHL</c:v>
                </c:pt>
                <c:pt idx="17">
                  <c:v>AUS</c:v>
                </c:pt>
                <c:pt idx="18">
                  <c:v>NETH</c:v>
                </c:pt>
              </c:strCache>
            </c:strRef>
          </c:cat>
          <c:val>
            <c:numRef>
              <c:f>Sheet1!$B$2:$B$20</c:f>
              <c:numCache>
                <c:formatCode>#,##0.0</c:formatCode>
                <c:ptCount val="19"/>
                <c:pt idx="0">
                  <c:v>0.31</c:v>
                </c:pt>
                <c:pt idx="1">
                  <c:v>0.63</c:v>
                </c:pt>
                <c:pt idx="2">
                  <c:v>0.69</c:v>
                </c:pt>
                <c:pt idx="3">
                  <c:v>0.71</c:v>
                </c:pt>
                <c:pt idx="4">
                  <c:v>0.75</c:v>
                </c:pt>
                <c:pt idx="5">
                  <c:v>0.8</c:v>
                </c:pt>
                <c:pt idx="6">
                  <c:v>0.95</c:v>
                </c:pt>
                <c:pt idx="7">
                  <c:v>0.98</c:v>
                </c:pt>
                <c:pt idx="8">
                  <c:v>1</c:v>
                </c:pt>
                <c:pt idx="9">
                  <c:v>1.05</c:v>
                </c:pt>
                <c:pt idx="10">
                  <c:v>1.06</c:v>
                </c:pt>
                <c:pt idx="11">
                  <c:v>1.1599999999999999</c:v>
                </c:pt>
                <c:pt idx="12">
                  <c:v>1.18</c:v>
                </c:pt>
                <c:pt idx="13">
                  <c:v>1.29</c:v>
                </c:pt>
                <c:pt idx="14">
                  <c:v>1.29</c:v>
                </c:pt>
                <c:pt idx="15">
                  <c:v>1.39</c:v>
                </c:pt>
                <c:pt idx="16">
                  <c:v>1.7</c:v>
                </c:pt>
                <c:pt idx="17">
                  <c:v>1.79</c:v>
                </c:pt>
                <c:pt idx="18">
                  <c:v>1.81</c:v>
                </c:pt>
              </c:numCache>
            </c:numRef>
          </c:val>
          <c:extLst>
            <c:ext xmlns:c16="http://schemas.microsoft.com/office/drawing/2014/chart" uri="{C3380CC4-5D6E-409C-BE32-E72D297353CC}">
              <c16:uniqueId val="{00000004-82B2-40FF-B14B-AD96D57BAF8B}"/>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tx>
            <c:strRef>
              <c:f>Sheet1!$C$1</c:f>
              <c:strCache>
                <c:ptCount val="1"/>
                <c:pt idx="0">
                  <c:v>Average</c:v>
                </c:pt>
              </c:strCache>
            </c:strRef>
          </c:tx>
          <c:spPr>
            <a:ln w="19050">
              <a:solidFill>
                <a:srgbClr val="D3AC4C"/>
              </a:solidFill>
            </a:ln>
          </c:spPr>
          <c:marker>
            <c:symbol val="none"/>
          </c:marker>
          <c:cat>
            <c:strRef>
              <c:f>Sheet1!$A$2:$A$20</c:f>
              <c:strCache>
                <c:ptCount val="19"/>
                <c:pt idx="0">
                  <c:v>US</c:v>
                </c:pt>
                <c:pt idx="1">
                  <c:v>SWE</c:v>
                </c:pt>
                <c:pt idx="2">
                  <c:v>DNK</c:v>
                </c:pt>
                <c:pt idx="3">
                  <c:v>KOR</c:v>
                </c:pt>
                <c:pt idx="4">
                  <c:v>TUR</c:v>
                </c:pt>
                <c:pt idx="5">
                  <c:v>UK</c:v>
                </c:pt>
                <c:pt idx="6">
                  <c:v>ESP</c:v>
                </c:pt>
                <c:pt idx="7">
                  <c:v>MEX</c:v>
                </c:pt>
                <c:pt idx="8">
                  <c:v>ITA</c:v>
                </c:pt>
                <c:pt idx="9">
                  <c:v>NOR</c:v>
                </c:pt>
                <c:pt idx="10">
                  <c:v>GER </c:v>
                </c:pt>
                <c:pt idx="11">
                  <c:v>SWIZ</c:v>
                </c:pt>
                <c:pt idx="12">
                  <c:v>ISR</c:v>
                </c:pt>
                <c:pt idx="13">
                  <c:v>CAN</c:v>
                </c:pt>
                <c:pt idx="14">
                  <c:v>NZ</c:v>
                </c:pt>
                <c:pt idx="15">
                  <c:v>FRA</c:v>
                </c:pt>
                <c:pt idx="16">
                  <c:v>CHL</c:v>
                </c:pt>
                <c:pt idx="17">
                  <c:v>AUS</c:v>
                </c:pt>
                <c:pt idx="18">
                  <c:v>NETH</c:v>
                </c:pt>
              </c:strCache>
            </c:strRef>
          </c:cat>
          <c:val>
            <c:numRef>
              <c:f>Sheet1!$C$2:$C$20</c:f>
              <c:numCache>
                <c:formatCode>General</c:formatCode>
                <c:ptCount val="19"/>
                <c:pt idx="0">
                  <c:v>1.1000000000000001</c:v>
                </c:pt>
                <c:pt idx="1">
                  <c:v>1.1000000000000001</c:v>
                </c:pt>
                <c:pt idx="2">
                  <c:v>1.1000000000000001</c:v>
                </c:pt>
                <c:pt idx="3">
                  <c:v>1.1000000000000001</c:v>
                </c:pt>
                <c:pt idx="4">
                  <c:v>1.1000000000000001</c:v>
                </c:pt>
                <c:pt idx="5">
                  <c:v>1.1000000000000001</c:v>
                </c:pt>
                <c:pt idx="6">
                  <c:v>1.1000000000000001</c:v>
                </c:pt>
                <c:pt idx="7">
                  <c:v>1.1000000000000001</c:v>
                </c:pt>
                <c:pt idx="8">
                  <c:v>1.1000000000000001</c:v>
                </c:pt>
                <c:pt idx="9">
                  <c:v>1.1000000000000001</c:v>
                </c:pt>
                <c:pt idx="10">
                  <c:v>1.1000000000000001</c:v>
                </c:pt>
                <c:pt idx="11">
                  <c:v>1.1000000000000001</c:v>
                </c:pt>
                <c:pt idx="12">
                  <c:v>1.1000000000000001</c:v>
                </c:pt>
                <c:pt idx="13">
                  <c:v>1.1000000000000001</c:v>
                </c:pt>
                <c:pt idx="14">
                  <c:v>1.1000000000000001</c:v>
                </c:pt>
                <c:pt idx="15">
                  <c:v>1.1000000000000001</c:v>
                </c:pt>
                <c:pt idx="16">
                  <c:v>1.1000000000000001</c:v>
                </c:pt>
                <c:pt idx="17">
                  <c:v>1.1000000000000001</c:v>
                </c:pt>
                <c:pt idx="18">
                  <c:v>1.1000000000000001</c:v>
                </c:pt>
              </c:numCache>
            </c:numRef>
          </c:val>
          <c:smooth val="0"/>
          <c:extLst>
            <c:ext xmlns:c16="http://schemas.microsoft.com/office/drawing/2014/chart" uri="{C3380CC4-5D6E-409C-BE32-E72D297353CC}">
              <c16:uniqueId val="{00000005-82B2-40FF-B14B-AD96D57BAF8B}"/>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none"/>
        <c:minorTickMark val="none"/>
        <c:tickLblPos val="nextTo"/>
        <c:spPr>
          <a:ln w="3764">
            <a:solidFill>
              <a:schemeClr val="tx1"/>
            </a:solidFill>
            <a:prstDash val="solid"/>
          </a:ln>
        </c:spPr>
        <c:txPr>
          <a:bodyPr rot="0" vert="horz"/>
          <a:lstStyle/>
          <a:p>
            <a:pPr>
              <a:defRPr sz="900" b="0" i="0" u="none" strike="noStrike" baseline="0">
                <a:solidFill>
                  <a:schemeClr val="tx1"/>
                </a:solidFill>
                <a:latin typeface="Arial" panose="020B0604020202020204" pitchFamily="34" charset="0"/>
                <a:ea typeface="Lato" panose="020F0502020204030203" pitchFamily="34" charset="0"/>
                <a:cs typeface="Arial" panose="020B0604020202020204" pitchFamily="34" charset="0"/>
              </a:defRPr>
            </a:pPr>
            <a:endParaRPr lang="en-US"/>
          </a:p>
        </c:txPr>
        <c:crossAx val="396332576"/>
        <c:crosses val="autoZero"/>
        <c:auto val="1"/>
        <c:lblAlgn val="ctr"/>
        <c:lblOffset val="100"/>
        <c:noMultiLvlLbl val="0"/>
      </c:catAx>
      <c:valAx>
        <c:axId val="396332576"/>
        <c:scaling>
          <c:orientation val="minMax"/>
          <c:max val="2"/>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1.8914813430594743E-2"/>
          <c:w val="0.99347134707456519"/>
          <c:h val="0.8637419510462151"/>
        </c:manualLayout>
      </c:layout>
      <c:barChart>
        <c:barDir val="col"/>
        <c:grouping val="clustered"/>
        <c:varyColors val="0"/>
        <c:ser>
          <c:idx val="4"/>
          <c:order val="0"/>
          <c:tx>
            <c:strRef>
              <c:f>Sheet1!$B$1</c:f>
              <c:strCache>
                <c:ptCount val="1"/>
                <c:pt idx="0">
                  <c:v>Rate</c:v>
                </c:pt>
              </c:strCache>
            </c:strRef>
          </c:tx>
          <c:spPr>
            <a:solidFill>
              <a:srgbClr val="142B41"/>
            </a:solidFill>
            <a:ln w="9525">
              <a:noFill/>
              <a:prstDash val="solid"/>
            </a:ln>
          </c:spPr>
          <c:invertIfNegative val="0"/>
          <c:dPt>
            <c:idx val="3"/>
            <c:invertIfNegative val="0"/>
            <c:bubble3D val="0"/>
            <c:extLst>
              <c:ext xmlns:c16="http://schemas.microsoft.com/office/drawing/2014/chart" uri="{C3380CC4-5D6E-409C-BE32-E72D297353CC}">
                <c16:uniqueId val="{00000000-3C0A-2C48-8251-C8E8D97FD37E}"/>
              </c:ext>
            </c:extLst>
          </c:dPt>
          <c:dPt>
            <c:idx val="4"/>
            <c:invertIfNegative val="0"/>
            <c:bubble3D val="0"/>
            <c:extLst>
              <c:ext xmlns:c16="http://schemas.microsoft.com/office/drawing/2014/chart" uri="{C3380CC4-5D6E-409C-BE32-E72D297353CC}">
                <c16:uniqueId val="{00000002-3C0A-2C48-8251-C8E8D97FD37E}"/>
              </c:ext>
            </c:extLst>
          </c:dPt>
          <c:dPt>
            <c:idx val="7"/>
            <c:invertIfNegative val="0"/>
            <c:bubble3D val="0"/>
            <c:spPr>
              <a:solidFill>
                <a:srgbClr val="65A591"/>
              </a:solidFill>
              <a:ln w="9525">
                <a:noFill/>
                <a:prstDash val="solid"/>
              </a:ln>
            </c:spPr>
            <c:extLst>
              <c:ext xmlns:c16="http://schemas.microsoft.com/office/drawing/2014/chart" uri="{C3380CC4-5D6E-409C-BE32-E72D297353CC}">
                <c16:uniqueId val="{00000004-69F3-4B56-B7C0-1FB4F84B5599}"/>
              </c:ext>
            </c:extLst>
          </c:dPt>
          <c:dPt>
            <c:idx val="10"/>
            <c:invertIfNegative val="0"/>
            <c:bubble3D val="0"/>
            <c:extLst>
              <c:ext xmlns:c16="http://schemas.microsoft.com/office/drawing/2014/chart" uri="{C3380CC4-5D6E-409C-BE32-E72D297353CC}">
                <c16:uniqueId val="{00000003-3C0A-2C48-8251-C8E8D97FD37E}"/>
              </c:ext>
            </c:extLst>
          </c:dPt>
          <c:dLbls>
            <c:numFmt formatCode="#,##0.0" sourceLinked="0"/>
            <c:spPr>
              <a:noFill/>
              <a:ln>
                <a:noFill/>
              </a:ln>
              <a:effectLst/>
            </c:spPr>
            <c:txPr>
              <a:bodyPr wrap="square" lIns="38100" tIns="19050" rIns="38100" bIns="19050" anchor="ctr">
                <a:spAutoFit/>
              </a:bodyPr>
              <a:lstStyle/>
              <a:p>
                <a:pPr>
                  <a:defRPr sz="900" b="1" i="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MEX</c:v>
                </c:pt>
                <c:pt idx="1">
                  <c:v>SWE</c:v>
                </c:pt>
                <c:pt idx="2">
                  <c:v>CHL</c:v>
                </c:pt>
                <c:pt idx="3">
                  <c:v>DNK</c:v>
                </c:pt>
                <c:pt idx="4">
                  <c:v>NETH</c:v>
                </c:pt>
                <c:pt idx="5">
                  <c:v>NZ</c:v>
                </c:pt>
                <c:pt idx="6">
                  <c:v>CAN</c:v>
                </c:pt>
                <c:pt idx="7">
                  <c:v>US</c:v>
                </c:pt>
                <c:pt idx="8">
                  <c:v>ESP</c:v>
                </c:pt>
                <c:pt idx="9">
                  <c:v>ITA</c:v>
                </c:pt>
                <c:pt idx="10">
                  <c:v>ISR</c:v>
                </c:pt>
                <c:pt idx="11">
                  <c:v>TUR</c:v>
                </c:pt>
                <c:pt idx="12">
                  <c:v>NOR</c:v>
                </c:pt>
                <c:pt idx="13">
                  <c:v>SWIZ</c:v>
                </c:pt>
                <c:pt idx="14">
                  <c:v>FRA</c:v>
                </c:pt>
                <c:pt idx="15">
                  <c:v>GER</c:v>
                </c:pt>
                <c:pt idx="16">
                  <c:v>JPN</c:v>
                </c:pt>
                <c:pt idx="17">
                  <c:v>KOR</c:v>
                </c:pt>
              </c:strCache>
            </c:strRef>
          </c:cat>
          <c:val>
            <c:numRef>
              <c:f>Sheet1!$B$2:$B$19</c:f>
              <c:numCache>
                <c:formatCode>#,##0.0</c:formatCode>
                <c:ptCount val="18"/>
                <c:pt idx="0">
                  <c:v>0.99</c:v>
                </c:pt>
                <c:pt idx="1">
                  <c:v>1.87</c:v>
                </c:pt>
                <c:pt idx="2">
                  <c:v>1.92</c:v>
                </c:pt>
                <c:pt idx="3">
                  <c:v>2.23</c:v>
                </c:pt>
                <c:pt idx="4">
                  <c:v>2.31</c:v>
                </c:pt>
                <c:pt idx="5">
                  <c:v>2.48</c:v>
                </c:pt>
                <c:pt idx="6">
                  <c:v>2.4900000000000002</c:v>
                </c:pt>
                <c:pt idx="7">
                  <c:v>2.75</c:v>
                </c:pt>
                <c:pt idx="8">
                  <c:v>2.88</c:v>
                </c:pt>
                <c:pt idx="9">
                  <c:v>3.04</c:v>
                </c:pt>
                <c:pt idx="10">
                  <c:v>3.09</c:v>
                </c:pt>
                <c:pt idx="11">
                  <c:v>3.12</c:v>
                </c:pt>
                <c:pt idx="12">
                  <c:v>3.3</c:v>
                </c:pt>
                <c:pt idx="13">
                  <c:v>4.37</c:v>
                </c:pt>
                <c:pt idx="14">
                  <c:v>5.4</c:v>
                </c:pt>
                <c:pt idx="15">
                  <c:v>7.66</c:v>
                </c:pt>
                <c:pt idx="16">
                  <c:v>12.52</c:v>
                </c:pt>
                <c:pt idx="17">
                  <c:v>12.62</c:v>
                </c:pt>
              </c:numCache>
            </c:numRef>
          </c:val>
          <c:extLst>
            <c:ext xmlns:c16="http://schemas.microsoft.com/office/drawing/2014/chart" uri="{C3380CC4-5D6E-409C-BE32-E72D297353CC}">
              <c16:uniqueId val="{00000004-3C0A-2C48-8251-C8E8D97FD37E}"/>
            </c:ext>
          </c:extLst>
        </c:ser>
        <c:dLbls>
          <c:showLegendKey val="0"/>
          <c:showVal val="0"/>
          <c:showCatName val="0"/>
          <c:showSerName val="0"/>
          <c:showPercent val="0"/>
          <c:showBubbleSize val="0"/>
        </c:dLbls>
        <c:gapWidth val="10"/>
        <c:axId val="396332184"/>
        <c:axId val="396332576"/>
      </c:barChart>
      <c:lineChart>
        <c:grouping val="standard"/>
        <c:varyColors val="0"/>
        <c:ser>
          <c:idx val="0"/>
          <c:order val="1"/>
          <c:tx>
            <c:strRef>
              <c:f>Sheet1!$C$1</c:f>
              <c:strCache>
                <c:ptCount val="1"/>
                <c:pt idx="0">
                  <c:v>Average</c:v>
                </c:pt>
              </c:strCache>
            </c:strRef>
          </c:tx>
          <c:spPr>
            <a:ln w="19050">
              <a:solidFill>
                <a:srgbClr val="D3AC4C"/>
              </a:solidFill>
            </a:ln>
          </c:spPr>
          <c:marker>
            <c:symbol val="none"/>
          </c:marker>
          <c:cat>
            <c:strRef>
              <c:f>Sheet1!$A$2:$A$19</c:f>
              <c:strCache>
                <c:ptCount val="18"/>
                <c:pt idx="0">
                  <c:v>MEX</c:v>
                </c:pt>
                <c:pt idx="1">
                  <c:v>SWE</c:v>
                </c:pt>
                <c:pt idx="2">
                  <c:v>CHL</c:v>
                </c:pt>
                <c:pt idx="3">
                  <c:v>DNK</c:v>
                </c:pt>
                <c:pt idx="4">
                  <c:v>NETH</c:v>
                </c:pt>
                <c:pt idx="5">
                  <c:v>NZ</c:v>
                </c:pt>
                <c:pt idx="6">
                  <c:v>CAN</c:v>
                </c:pt>
                <c:pt idx="7">
                  <c:v>US</c:v>
                </c:pt>
                <c:pt idx="8">
                  <c:v>ESP</c:v>
                </c:pt>
                <c:pt idx="9">
                  <c:v>ITA</c:v>
                </c:pt>
                <c:pt idx="10">
                  <c:v>ISR</c:v>
                </c:pt>
                <c:pt idx="11">
                  <c:v>TUR</c:v>
                </c:pt>
                <c:pt idx="12">
                  <c:v>NOR</c:v>
                </c:pt>
                <c:pt idx="13">
                  <c:v>SWIZ</c:v>
                </c:pt>
                <c:pt idx="14">
                  <c:v>FRA</c:v>
                </c:pt>
                <c:pt idx="15">
                  <c:v>GER</c:v>
                </c:pt>
                <c:pt idx="16">
                  <c:v>JPN</c:v>
                </c:pt>
                <c:pt idx="17">
                  <c:v>KOR</c:v>
                </c:pt>
              </c:strCache>
            </c:strRef>
          </c:cat>
          <c:val>
            <c:numRef>
              <c:f>Sheet1!$C$2:$C$19</c:f>
              <c:numCache>
                <c:formatCode>0.0</c:formatCode>
                <c:ptCount val="18"/>
                <c:pt idx="0">
                  <c:v>4.25</c:v>
                </c:pt>
                <c:pt idx="1">
                  <c:v>4.25</c:v>
                </c:pt>
                <c:pt idx="2">
                  <c:v>4.25</c:v>
                </c:pt>
                <c:pt idx="3">
                  <c:v>4.25</c:v>
                </c:pt>
                <c:pt idx="4">
                  <c:v>4.25</c:v>
                </c:pt>
                <c:pt idx="5">
                  <c:v>4.25</c:v>
                </c:pt>
                <c:pt idx="6">
                  <c:v>4.25</c:v>
                </c:pt>
                <c:pt idx="7">
                  <c:v>4.25</c:v>
                </c:pt>
                <c:pt idx="8">
                  <c:v>4.25</c:v>
                </c:pt>
                <c:pt idx="9">
                  <c:v>4.25</c:v>
                </c:pt>
                <c:pt idx="10">
                  <c:v>4.25</c:v>
                </c:pt>
                <c:pt idx="11">
                  <c:v>4.25</c:v>
                </c:pt>
                <c:pt idx="12">
                  <c:v>4.25</c:v>
                </c:pt>
                <c:pt idx="13">
                  <c:v>4.25</c:v>
                </c:pt>
                <c:pt idx="14">
                  <c:v>4.25</c:v>
                </c:pt>
                <c:pt idx="15">
                  <c:v>4.25</c:v>
                </c:pt>
                <c:pt idx="16">
                  <c:v>4.25</c:v>
                </c:pt>
                <c:pt idx="17">
                  <c:v>4.25</c:v>
                </c:pt>
              </c:numCache>
            </c:numRef>
          </c:val>
          <c:smooth val="0"/>
          <c:extLst>
            <c:ext xmlns:c16="http://schemas.microsoft.com/office/drawing/2014/chart" uri="{C3380CC4-5D6E-409C-BE32-E72D297353CC}">
              <c16:uniqueId val="{00000005-3C0A-2C48-8251-C8E8D97FD37E}"/>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none"/>
        <c:minorTickMark val="none"/>
        <c:tickLblPos val="nextTo"/>
        <c:spPr>
          <a:ln w="3764">
            <a:solidFill>
              <a:schemeClr val="tx1"/>
            </a:solidFill>
            <a:prstDash val="solid"/>
          </a:ln>
        </c:spPr>
        <c:txPr>
          <a:bodyPr rot="0" vert="horz"/>
          <a:lstStyle/>
          <a:p>
            <a:pPr>
              <a:defRPr sz="900" b="0" i="0" u="none" strike="noStrike" baseline="0">
                <a:solidFill>
                  <a:schemeClr val="tx1"/>
                </a:solidFill>
                <a:latin typeface="Arial" panose="020B0604020202020204" pitchFamily="34" charset="0"/>
                <a:ea typeface="Lato" panose="020F0502020204030203" pitchFamily="34" charset="0"/>
                <a:cs typeface="Arial" panose="020B0604020202020204"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Sheet1!$A$2:$A$39</cx:f>
        <cx:lvl ptCount="38">
          <cx:pt idx="0">United States</cx:pt>
          <cx:pt idx="1">Mexico</cx:pt>
          <cx:pt idx="2">Australia</cx:pt>
          <cx:pt idx="3">Austria</cx:pt>
          <cx:pt idx="4">Belgium</cx:pt>
          <cx:pt idx="5">Canada</cx:pt>
          <cx:pt idx="6">Chile</cx:pt>
          <cx:pt idx="7">Colombia</cx:pt>
          <cx:pt idx="8">Costa Rica</cx:pt>
          <cx:pt idx="9">Czech Republic</cx:pt>
          <cx:pt idx="10">Denmark</cx:pt>
          <cx:pt idx="11">Estonia</cx:pt>
          <cx:pt idx="12">Finland</cx:pt>
          <cx:pt idx="13">France</cx:pt>
          <cx:pt idx="14">Germany</cx:pt>
          <cx:pt idx="15">Greece</cx:pt>
          <cx:pt idx="16">Hungary</cx:pt>
          <cx:pt idx="17">Iceland</cx:pt>
          <cx:pt idx="18">Ireland</cx:pt>
          <cx:pt idx="19">Israel</cx:pt>
          <cx:pt idx="20">Italy</cx:pt>
          <cx:pt idx="21">Japan</cx:pt>
          <cx:pt idx="22">South Korea</cx:pt>
          <cx:pt idx="23">Latvia</cx:pt>
          <cx:pt idx="24">Lithuania</cx:pt>
          <cx:pt idx="25">Luxembourg</cx:pt>
          <cx:pt idx="26">Netherlands</cx:pt>
          <cx:pt idx="27">New Zealand</cx:pt>
          <cx:pt idx="28">Norway</cx:pt>
          <cx:pt idx="29">Poland</cx:pt>
          <cx:pt idx="30">Portugal</cx:pt>
          <cx:pt idx="31">Slovak Republic</cx:pt>
          <cx:pt idx="32">Slovenia</cx:pt>
          <cx:pt idx="33">Spain</cx:pt>
          <cx:pt idx="34">Sweden</cx:pt>
          <cx:pt idx="35">Switzerland</cx:pt>
          <cx:pt idx="36">Turkiye</cx:pt>
          <cx:pt idx="37">United Kingdom</cx:pt>
        </cx:lvl>
      </cx:strDim>
      <cx:numDim type="colorVal">
        <cx:f>Sheet1!$B$2:$B$39</cx:f>
        <cx:nf>Sheet1!$B$1</cx:nf>
        <cx:lvl ptCount="38" formatCode="General" name="Series1">
          <cx:pt idx="0">0</cx:pt>
          <cx:pt idx="1">0</cx:pt>
          <cx:pt idx="2">100</cx:pt>
          <cx:pt idx="3">100</cx:pt>
          <cx:pt idx="4">100</cx:pt>
          <cx:pt idx="5">100</cx:pt>
          <cx:pt idx="6">100</cx:pt>
          <cx:pt idx="7">100</cx:pt>
          <cx:pt idx="8">100</cx:pt>
          <cx:pt idx="9">100</cx:pt>
          <cx:pt idx="10">100</cx:pt>
          <cx:pt idx="11">100</cx:pt>
          <cx:pt idx="12">100</cx:pt>
          <cx:pt idx="13">100</cx:pt>
          <cx:pt idx="14">100</cx:pt>
          <cx:pt idx="15">100</cx:pt>
          <cx:pt idx="16">100</cx:pt>
          <cx:pt idx="17">100</cx:pt>
          <cx:pt idx="18">100</cx:pt>
          <cx:pt idx="19">100</cx:pt>
          <cx:pt idx="20">100</cx:pt>
          <cx:pt idx="21">100</cx:pt>
          <cx:pt idx="22">100</cx:pt>
          <cx:pt idx="23">100</cx:pt>
          <cx:pt idx="24">100</cx:pt>
          <cx:pt idx="25">100</cx:pt>
          <cx:pt idx="26">100</cx:pt>
          <cx:pt idx="27">100</cx:pt>
          <cx:pt idx="28">100</cx:pt>
          <cx:pt idx="29">100</cx:pt>
          <cx:pt idx="30">100</cx:pt>
          <cx:pt idx="31">100</cx:pt>
          <cx:pt idx="32">100</cx:pt>
          <cx:pt idx="33">100</cx:pt>
          <cx:pt idx="34">100</cx:pt>
          <cx:pt idx="35">100</cx:pt>
          <cx:pt idx="36">100</cx:pt>
          <cx:pt idx="37">100</cx:pt>
        </cx:lvl>
      </cx:numDim>
    </cx:data>
  </cx:chartData>
  <cx:chart>
    <cx:plotArea>
      <cx:plotAreaRegion>
        <cx:series layoutId="regionMap" uniqueId="{C4B3E108-ADC6-4EF9-9D56-ADA13CE2A527}">
          <cx:tx>
            <cx:txData>
              <cx:f>Sheet1!$B$1</cx:f>
              <cx:v>Series1</cx:v>
            </cx:txData>
          </cx:tx>
          <cx:dataPt idx="0">
            <cx:spPr>
              <a:solidFill>
                <a:srgbClr val="65A591"/>
              </a:solidFill>
            </cx:spPr>
          </cx:dataPt>
          <cx:dataPt idx="1">
            <cx:spPr>
              <a:solidFill>
                <a:srgbClr val="65A591"/>
              </a:solidFill>
            </cx:spPr>
          </cx:dataPt>
          <cx:dataId val="0"/>
          <cx:layoutPr>
            <cx:geography cultureLanguage="en-US" cultureRegion="US" attribution="Powered by Bing">
              <cx:geoCache provider="{E9337A44-BEBE-4D9F-B70C-5C5E7DAFC167}">
                <cx:binary>7H3ZctzI0e6rKHR9wKkNhYLD80cY6IXNRaKo1XOD4Egt7PuOZzt358XOB5JNdaN72KSHf0gXZtjj
MSAwqzKzMr/cSv/82v3ja7S+KV51cZSU//ja/f7aq6rsH7/9Vn711vFNeRL7X4u0TL9XJ1/T+Lf0
+3f/6/q3b8VN6yfub4xQ8dtX76ao1t3r//knfpu7Ti/SrzeVnybv6nXRX6/LOqrKR94dfPXqa1on
1fi5i9/0++uPiV+tv706B9Fvafz61Tqp/Kr/0Gfr31/v/NHXr36b/sI94q8irK+qv+FbnZ+YgivO
uHn3o16/itLEvX+tsRNdJ7oURCd3P2xD+81NjO+fvq7bVd18+1asy/LV/f/uf7+zl/3Xfpnad4yx
03H5S+t2v7/tMv5//jl5AA5MnmzJZsquY6+monkfpc068W82jPn7QhHyhFLTFLrO75jOd4RCxYmi
OsePvBfahvSdTJ6yoMPS+PHlRA4/Xkwl8H71a0jgJnx1vc7qPyP/64YbLyAIdWIICl4bUPutY0HN
E6EzJSGAOwHRDc0fErgJH1eJv5bA3ZcHJHD3Yk8C5z9fAldpUdXuTbRhw99nPTdPpGLUNHRjh/Wa
cWLihTLMjcXC+ztreMf7pyzlMO9/fDnh/Y8XU95fffj5vH/frr+tkw0T/j7ndXDeEKbBdHbIJcD6
6IwoXRn6YetzdDmHub/ZxoT3m8dTzr+f/3zOX6XRTfLtBTnPThjVTS6Me2+7Z3UoF4Kxe69AJlbn
+HIOc37z3YTzm8dTzl9d/HzOv0mL9qZ/Qc6bJyaFQyVEPRj0bXtPTgyuTGkCHW3bmuPLOMzxzXcT
jm8eTzn+5u3P57g9rL96j3u05yFPYcK3cpPAvx4EOfoJ54oSSeWDRLZZ/4T1HOb9w4cT5j88n3Lf
/uPnc//NuvLWxWhtyo0GvoChh7kRwPaGOGjo9RPJpAlHcI9xCFDotgSeuKbDUtj5eCKJnXdTabz5
BazPxU3VvORR0OWJEkQKJcWDS92yPkycGICgUqcTg398HYeZv/luwvfN4ynLLz79/ANwue78r+lG
Af++7jPEvZzD1xr6LrykBCEvMQ0idHND7g5YHl/CYW5vvptwe/N4yu3LLz+f29Y6cv36JdMM5AQ5
BFOXwO23P7ugXpxISRkw5b33nZqaJ6znMO8fPpww/+H5lPvWLwArz26ymxfE81yeSF1QXTfuzTz0
esu6UI6ICsZFMpyEbft+dBmHWX7/2YTh90+n7D67+vnKvizW66/rzd7/vmnh6sQ0dS6BF3cYzeiJ
qQxj1PO7MzABk8fXcZjhm+8mHN88nrJ8ef3zWb6qbqIXRO+CIyTVkaiEF739gZ/c1nB2cgciN9Zl
4kaPruYw3+8/m7D9/umU66tfIVGQ1pX36jwt1jcvqO3yBPljhmTYYRjPjBNklxX86UTd3z9tNYd5
v/PxRAI776ZyOP8FtP99duO/oH0X5ARh1Bgp3YNHMHpL+zUcDl1wONh7AU3TBkeX8xciuNvFlPl3
T6dsn7//+UbnX3VZFS8J24VxgiwYgWrvohlkyCjAjlL8Po0zsTdPWMhhlj98OGH6w/Mp2//1C1id
VVncrF8yMUxQ/WCC6ZI8uNEtdecojuimMDa2fgoljy/nMO83301Yv3k85fzqFwhTV8X6xfOTClGo
KTcZyN385JiaN1C1Apq8c8NTS/OEBf0F8zc7mXJ/83yP/b8AjF99fWH2SwEAKagSbNfeaFSdUKLD
BxgbF7Dx73eR6xNW8hd832xhyvfN8z2+/wJ2/rRO3JviJeGlcUIVNRCdHgxeUQzUCYwRh/Lf/exy
/wnrOcz9hw8n3H94PuX+6cef72Xft3413KUqN2z4+yEVCuKKUPQoAObc/iAVuWXz1QkMkimF3FSk
JiXBJ67psBR2Pp5IYufdVBr26c+XxoVfefXNizYn6EjMj2lKJYxDskBibUypbScSnrSIw8zf+nTC
+q03U8Zf/AKoZ1HcJC+ZVMAJkEwoYk5sP0MjgkJueGOazEnS8vg6DjN+892E65vHU5YvfoGw6sP/
+79F6PcvnMlRJtF1ebAPh+sIfTkjsDu7Cv+UlRxm+48vJ4z/8WLK+g+/AOsXfvKySFNylKakgbTk
PY7fRZpMPzEZMSligLufSYT1hPUc5v/DhxP2Pzyfcn+x+vlGfmzOOtZt9Mza7H/7nqpbBZl2c057
/+Zllb6sdwXndTYW++5Ve0/xOacmMVCZPYQ1n7Cew4r/8OFE8R+eTxV/Pv/5im+nURr/+aIpnZMx
qUCluQswNYOdmEQptN/c2yOk9rchzlNWcpjxP76ccP7Hiynr7V+gHeTNun31x/rmZa2+JihCKfTg
cFj3259d7acQg0IHFKUSL7b5/8TlHBbBzscTKey8mwrizS/QGWKnZXXz6tr/+oI5fTRDoemDIaV8
b2QAKrfCLU0hwWnqlCHkvRPTBP88bU2HhbH97UQW26+morCvf745mq2T+KYIN5r598NehFomkxLN
3gePw1hnpAoygrHaPgxPWMdh3j98OGH8w/Mp12e/QOvxh/q/qH8zcbI35vC/Ovhw2zH3v9F1/9/O
wNuhodtDegyB3tZ+bqKXBEEawiuDKVRsATU3KHPL/gMFnYgx28z5Xb19En09aUmHLdDWpxMbtPVm
aoX+9fHn237b86P1xgz/fcuvcXpiSHQkG+xHUnlLBJpBTzgdu0n4FIkeW8hhxt+vf8L0+6dThtu/
QHHLvkluvr0g5pFo+zO4qeRm0m0XemomEnAE/chqyxdvO93j6/kLxt/vY8r5+8d7rP/Xz9f1i7pb
x3+mdeG+nMKP3eDIYjKBhuPbn90mBom4DOl/usn/TyuLT1vSYQlsfzuRwvarqSQufgGrs1wX8U3y
gqUunYLRFG1qm+L6bqWRotVEYUTC2DRqTiz/E9ZzWAYPH04E8PB8yv3Z/Oefg/vZ1/fVTbUuX+4o
YPJNJ1zHcMTBAotmmieEKi755qiIDe27au+Tl3VYFJPPJwKZvJ2K5eP7lxDLX8/qPowyz26qm/nt
DPTWuO7jb2+3Czg1+fQ+dDros+8M/Orb76/Z2EfyMFk9/oqdkOu6LssfEOzhg/VNWf3+WqNyDNUM
Q5fmmM82FI5Nux5foXYsOUI4pRvjmULnyutXCWYpvd9fK4pGFoVGdCkwbodyG8Rcjj1zv79GmoQq
HaVQ9DwKQDTGHmbPMbTVu2nywIn7//8qqeOr1E+qEiPf+utX2d0fGxcqJDIqKHII9NTA/GLaFavL
vt5cY9Qcf5r+H4enHukDcwisjAh3USfEl7ZbB0X9pRNVFlnNEGRhtUjzaCiuCKkGee0oFQSnZlCY
/VVBu4yHlsdNruJZy8O4OQ3iokqtqK9UOsucgrwLUzP95Lm+ElYRR0FvJW3o6/PUk458JzzdcRZa
GmteZtEkUYWwE11Lu3JRhn3uxTYJZFvM85zV1/rQEGaZTCNXKinKryaptP4q08zgjGUdHeymJCmx
+9SXYmm6eUtsR9T6F1rzqrRYYLrxjLRCF1bYZdGl3jqtb4W+Lz2rFVXBraROAmJJ3/DKReDr4bXm
ClZiCU0WLQhrqFwRGgyRWMiyB6sizcwTalVm4fa1taVGh4RzQDYo8I0dlhA0BmJ3ZZNrScPAMyOw
tNQNCqtvi6KEQDLzPA5p4c8eJzdOlEx0QWfoMBH09j+CQet3dMF3S6hcJQIr0IJBWKxxWTkLpCva
PwmLWWENlZ9752mS9tHXwSzphyZryy99W0IFer/s2iMcwAnYXREajgDMUN8n+BfJJysqXW0IXDeh
vlUGSFjNhJayWZ0OGrP1gLfD0ghar5yryCzljOVJl86T2HCPLYORyTrQW2zioCD5yDEYi6O5yxkp
k3rQIqf3LM+pIjlLfSdlb8Mk9E0r9KqWLISjObnFACLD886VfE1olM9opzFphWHGhhvuNqX5CSqv
hLuMusbLEytUdTZ8oxV3jGtR8dZ73zpD73zVm67MdJuwqtUT+3Exw3Ts8BQCRvFsNCsEEQYaQ3f3
QgLl9X6lZ57l+yr9YzC4Ec+lx6PgiD4hGJkQQlM2eMYMw2DCuFW3LdOiJ9yBdjgxmGZ0lbS1RkX0
UsRdWNlJ3Pm93epxVB/Z3tSgqbEmjmFOSpGjpGIc3t9W4li1eZZIz3EtxVzX8sKsX3CZOrMiMIu7
ro27CyWu7szktvXc26EO6650HBemUApW4/utHbpoTIlYGNWe5cioy2aUh8w5rfqkUWd9XunsvKrb
rjOPnArgsF3GAqCh5YhxkJcY7piQrZxG8bh0pWsJd5B2R8vwKnaCvLYS0yk/0b4oF1Uss5vHFWeP
syArce0BAVRH6VtNDuPA4rZPMVQIsmQYcpvqbXdZK5XVlk9T8fVxauOR2nZMmIczdIrpRAGy8HeT
TRpVyJphMALXGrSwPi2KzFg6NedLzYnMq9JgZB5LPpx5YPARFWJ0T7ASdbjbpjp01Y2B4a5gHSfM
mZ9z6E/pdFni2qEpyuS6LJIhvIl0JUrTki7WvVT6YFTQMjcsIos2WpRUVpgRqjuWKCtJPTsNC9lf
GV3QJJd9w0tpk6SO2Nu802QLNxmyKugssx7S4V2bll26dCDg+F06JEW1kC3tPc+qnTbvr7OKyMFi
jtTku8Fp/OE79/NMb09JKcOeWk1rkOFj7jdas3ZJPrgfW9E2yrSCXgXhpWh9Jt74CaH5u8SMZWe7
zE1lYLcRd43zkBh9z+yWtsqx+zZK+zelm4p43qkuL/qFO/hsqO2aJj77HGhpJZuVKdxYZFYdGGb0
0Rsi7lte5w60m2WGJwor4EM3fKkV86OZ2+iJbokwc6WwiVF7mlplUdQG55VLuPemaFQSLGWfxuIU
v8M1h4WndanT2CEoB39GiVc5F8wVRTQL0RAP01ESqan0jWcEKohX0Fyja2dZp3fmrBqaWIdX9zQt
TK3aYI4+j3IWd/wqpl3ei+8Jl0lbnOZZHGn+LOWJ2bN5ooncM+yaO71glts3fbJy/VhTa1OLzfoj
K9qw/x5KPTNcq0s9I/tT07OM2b6X5Lnt8670qrlJW61cA9kY1czoBy9Ym2YUJWcad4BJrCQOcnah
dUkmc8t3By+dGZR07TwUVRCGlmjLOrVZoJLos2ADba1C0rQ9Y7WMzdPWbWNi625WNSsvaTTtjSS9
C++jJaZXvvcSv0+ugF2y73GQKfPaLbTWk3ad6TT8UgrD9eDTI9JElgy7nlwCFfrsuk9Qazhvur5M
F7xmvYLiSl8/U5UOeDTzE93tPvZZ0Z26puGEiywVPdZFw8iw/SwOWv3MM5Lig09ias7Tqk2UBnTk
1nL4UyWa0wFhQmSpFUQqFeGypSVPqosyZx6VyyzxaZTNzDb0ht5Srk7ng1aV3CZlMpy3UjV82ZVx
GK3aDH6lsyOj8mvlnilX0418bgSmCD4YBo/rT4OXDH1t50VAvFXHS82D6ioad4uQ8SgTVkmIPxhW
pbc8/8yqWpCztHEbGVuN6cghtYYu0tPWqkXCDG7VbSXlzBVa3M4K3otgxbsm0+wqy6R07U4LCbtS
sgdnrTTLB/EnK1zqryBcL5sLh1ZkFrtFyM5YqAOQkrbtgj86FhC10PM0r99kLM2Si6FXtL+Ucd36
NvW51uR2yNrcOG0d0nQXfWpQb6lag7qXVFeu/8mIfDesL5sgzlQ5b1svrXobyiG6VeaTylF/RoXr
lB8dvwp9Zg1FEHU9nHFbJY2lOsf0PpaN8P1TKcqsrc9iQ0i5akIj5O5Cdbiiir0t+khzCovElZG+
S5XqSm0WlRyWwhocKqJ/923Lqs+1Fivf8geNkk+xUZP63CBx2q20glfOpeZ41bXoWiG+9pVuRMcc
4q65RgRFKFytjvgFhXrgxAk8cxLdCzXlGIu813I7TcJyVcZpPuuMnFhZZzRHHMQ+PcapgUAc3gH4
W00gVEC4oHXTm4vQab3TxEvL09QgqaU4jPQwcP0IvV1fOO6PjZCcYDQZCocBh113pDmyaapWmYss
TJUNbewWndcMtqic8kLVilpp7KiZJnl6BMNNYoJb0hK5foaivMStMGLiCesUuCJiAwK02iu9sxCm
orP7LnLOCfHyz0Q2/SpCu5ZuZ0Wh224Qt/EiyIMynMk0oWePg4I97CoVmjCAX5WUhGNMe5cR1OWa
r9rA+e71Lj8LaspWuuHzI/hqV7wC/ZT43bhjC9cPEUPXzQkVR6uHAFssvodwuJnVZhopl2kEXLnM
O1UkCzMXWniE6DTUUWjrAYI00Odg4H4pOpGxdPouS43K+Z7jlDV2JJIkXBaMBN0CMXrbrEI/rBy7
KqoB8anTVyvlBKT/8jiD97fOUFYwdcAfpKEwHrzL4E6XuaO4NwIfz0FAtsw6t4hrO4kULy5zxIdu
bPGc8/yZKo7LtARabwxYLtyrx/VR8ltQmnG3ZywX4pQ3vgwsx+v6aqlYTa8TWEdvmZY67DIbGmlX
vu7z08f3vYttRzVHJyfilHF6RSkm+S55jbmyFrpvLHrkoU8jzvIzl7XeGycBUDoi6QO0kNhhsBHI
4+jCmPA4YtXAA4SpC2Bs88IF0rI6XQ+vMhl08+dui2FXUCfoMmcYVtvdVlSTpu31XFu0nmt4M9UF
0bmbarlvEV5ld5Wev4yGxnX/QOy3pgIOFn34SFphYIKwXWI98zGnm7jusgwKtQqK0LQ9kRQWy2rH
5ioh0koDjR8xCQeoKtwtwHFyEIYhPtml6qoS4JcLbRHpUfUuZaxdSdnXM9YR9j7SVGhTrdGLIzK8
jZJ3NivHuVZEDsjUmkyMGcJtfVWJARjCTH+ZGkNIlnHQtAD2rE8ji9FYLkziao5r0yGth3kUZXFq
lz0xWsskReBWR5azp1JIjQhsniFRIeCVJirl1o3jZhKoqg6o1tpZHRXRp6bOG0vvc796LstvDRUC
XjGWITEas7v3oPBoxeoyXypVNMXCD+PcRv9ca4s+jGfKiMtvtfRVdMRE7Nom6JcB5y4xg4a2a5gL
OiErmjztvNwpl23YkfcBZ+01Sco2teu61qyxcewYxV2bfEvRZDCHBA6QwxhONJqEVOM14N/Sbemc
FbH7NtECY5mwKvsMpf7CRJBcx5XbXbiAc+8eP7vjdnY0DJAf43ZANaNQ5XihwLaGdZkgUS6datmn
CDrDiCJd5Kflh0iwxmqTki5aLTNmXRB2R+RLd93suG+GEUvE3WhFHQPwUd22jLHjJprrNV2zbGp3
WPqqGiyzi82vxdB0q94XsT20VWibNPPnUVO3pzKUchliTG1m+EqzWN00s9phWXlEBfb0fGzDhH5T
yZGKk+P1gNsLSzMJ51AV/VLLu8Y29TpbauVw08TNMcu5x31QEshxCJTgDYFuiF1Kup/HdVoO/TLy
C2Z3CSNng1dWqzDQtX9XmldeUGlISzPcqnyu0QZpyeBcxUicTzMfqXCTQgxmv0RWDRhPb6rQ4pF7
Y4K33x7Xsdszs6NkmGsTwM4mEi0Ec/wTSQut7PyAtnQJDpTzOqKdRaoiXSaxCld5JEs7ZU5kM5W7
bzqzp8uqDKStSEHeZ0MvF0OUfxYxy2wXgZpthjS+jMPQWyeaPGZ1diUCtI278QBBhYkbepA/EZNs
eBXHOQipYKb7OqdnkdaJ4Q9NizQYANcJ3xqZUV7HDZGpbpt9S45IZUoepnUcb2XQBiRPYYZ2FSJs
VddEhj4s2tRoVomWJe/0HK351GuWyCBEdum15lmi+dXicRntOjj4mJGwAbCL1htD4M7hXcJ6XHah
7DyywG2lybdIC9t45hkF6eyYGxmxciGbTz7KRR8fp7trbke6Y0CFepU5tpyjTrVLl7IwdY2iJ4va
V2yJpDubJWnHlpGXQtJlG63+A3qQMQ42gitk/XbpZT3vkOxBKl13jPLcGFR7qQWo4hRD8KdHO3LE
vB7aHhuz4CZF6QswaZecxrMiqlVOFlKk5ttELxC1YZ5Ot2oE40i7SUcccdIHKSJdSwWsOqQ5atiW
VU0rbvoU6H3RCuLOiJmzZY+04Zw7TWDFnUjvGi7/Eo+NGvnjbN8JcLyaA3B2vM5zmiaOhNaUXcbA
UOG7luv1zXWLJ7NG9uo/IIU7EhmIAQqp2yrj1tYUbsSpBXOGxeAk3rzse0230rRT89DpHO1ZTuBu
X7COhkIlBi0749VF23ysaOv2Qvl0EbSdflHqnrqQeZFZCbJ114/r5D4Lx0Qwjh5wLRyhMdHJuJVy
aAOdLFhjGnPTM0OL6E7+MSxz41noedyV1BF4jR3uBCHYFGtUph5nAa6yWYSyzOa6qMWscANley2i
faJ76Rz2JTxiWw7tDxH1KDmIiOqT/dXSa0mjKrJQqW+YVuWI9EMnWh6tgIviY45t34SinZmOfYVA
6jBIkyPHzDpsvMZnC9/Q6vwtTY28t1C3VkFldUXJ81nkMaezkAVV/YfAzTruH9nwvjFFBmGsc2O/
AsX4yYb1kGn90NR0wQatRHku7uwki7JFjkSAnQWGnIshiJ4v2jHSg7HBpSC4SHTiuYwhipnegmgu
DX8+pgBWLrzdee8bdJ7zXp/FdV88+0gij4GDjwQVvCYZWwW3TwmYWwtFO77wA/mlIVG7oH0ibD1W
5d2IyV/amUM8HYES1JeOpb4JVNJKv6u5lvIF4QDjLInqFeImYMQoHJaNZpYW1zJ99uyTiTtWFEVz
BEZ2EL3vbs9H/0CgDyWHd+q9WSXT2K7zITwto1yfP05q325DZOMNO7oaC5pTnfE5Erma7OnCj2OG
rkmNv2kNv71wOs27jlgcHqF34FBCQ4H7DGPsDdEn/Ixl2mhtAHosdfmMDlV3Jbz4W5h31enjOxuZ
tOshgPWB7HA/kImLPabQArWjNgzrflhkpl99IXUSVxaJkuCIZ98ng8wDsnaopOEiItwSsisrcyjj
rkhcuiiJJ3pUTZBislnK+OfHt7NvX5BXQUcNQBKSSPANu3SUqXVaGQi6IJGCTsAQLQakgb8RL87s
xmmKOfJbzSIw82MJ2n0VGVt1dIzFoOiMJNIkUFSi8mN36OgCcQmdN6LVFknOv/eZ1116kTyWKzxE
DqlJVCgxI4u+yYlBSRA4UBcloUUruT7DKc+ieasX1GKmW69yvzfK2eOsnVIc0+tivKaRID+ImxYm
dtPRcifFDivUx0zPbky6rplx1snMsVCHbp/p4UENfh2ZMXS9oC9KTNiZ0LgxU2JW81pryCoHKFxq
cepEVhypIHkmLLslBqiLKzwo2h/lhJk6YtXUq0Asq5m3ZJlJZmFc52dD43Y2yVJ55NDtJhXG1DI2
B8M8doQhzTzO9G8bZuUT1HcbUc07WumrxM36d7UZOfqsr+PgHPTKS2conBUrpf4F/5Y/07yM9ClA
GvQHg157ulqGwE5toFXzyo06GwnVYNGjwGuFVTEc0ZqpJUOQDmiN/wLQIGSbBtGd2ThogODZvC1l
/+8miDLvKsvrMjiTfhZePa6ih4iZuOcSZXsBBHpb09/CoBwta5z6AjgpS4JzR4XJ3ExRIq3MMnv+
vpBvHHMROpRTTUXYcacWuRTZfKBeXliR6TbE0py0RAGwzZM/nr0xeGocPjgfUFOT0xDW0kEnGM6e
i5r6AmGS+hTmZjCrvES8f5zU1JVDYHAH41XoY/oBqbZd3QwM/H02uWNU89ipqjNZyhViCzHHmBri
op4HdpYN6RF9pKM/2/ZCIIrMJYAvUmxQl6lt8RVHhTpKy7mRmcmVpkNNLE8W1enQosDrhJSeG6x2
FmiBI46NXF0/9zvh55Y3aPG7KBGo9kWpNxyxCwd4IdFdCSSucD8qDMMuLzozrBJqoJiPywqSRdIN
ZmTnIu3nrlTyVMaFvygy4UbPJYtfh+EP4GM+xm18IoIqEC5Hq0g7R7tEj2Y/dBWKQuc2mraGFakK
ZB1odcRB7x2dkebYZwhJIBQgU+vudlrnhWk7F30Ufvd5bS5KAIZVmpHyuco8ksJ91yakjpzOFHLw
oE49vffbeSt0zYriiNtBE+WrpDfCI7h0hBU7egVSCO5xSDHWASM07nrLIPjDkA+5lO28FJp4ExhF
ZhPitM89MiMVFAslyqTIv0/b6fxo8PxcN9q5U3Jn2bEwX3S+ES0QByAkRYfaeVGxYfHMczoSHWse
OKOYAxo7h7e3xvWq5nnmdnOWMz4z9SG3crTtvPMy37Fo2MpFVNfJc63eaMfHvrpxnwgYR/i1zU8n
7CgNahDFbUwzkorhDexQP6cszp+/P5RzYBNwCFDlnQIclvVVUiskdVvW82+Kky62A544dpf51YdU
kG7pIED983GuHjgGtw2R6DwbE217NUiPeAUvaDv39eY7r1N6UaOLBWk20b/7TygJzLsb8FXY4y4r
RZwgwa1zHDifuKeD1GBazNKcxaikH7EnU1AMk4pN/SA1sSeG42mOSPp2rlSYXQRGmGRWkzmlLUNe
oTHM8a60xg1srUjbI0hn0kYHqDPSRpM6eiSRtYfa7G6zCJRvZPXQzqvKbC0CXLwyXde7ioyuQ3tx
HDaplfilfp1KaQ6WVL15RRqne0vKojzPmfaJRaV72vh9nFlOhlI4YlqiHeHQATuBmjv8HRy5RL1/
fL+l1w6iSFMg3TinVfWdJlH/oWGGOmIm9gA0WAG3Os5Mmrge2hid4BaRQUYh8jeQeNkY4VkGK7xQ
hcMvVOPxOe16eiTnsIcyR3q4SAQpBwQJ3JhsCr1VGYxrA3q5YIuyQmmb18JfjHc8zpSqywXMh2uX
LTr/o6xLlo8r+J7zvCWPMBaIDLkHNiFfiyGsHR8dbbnsokua04YsS6m6SyMtBmWpNKrfVnqli8vH
6R5kMyJM9FCMdbNp68ZAo7ZrCDQu4lE9Q2irzsvKYDMZR8WsCdWxqsABFZdoloDW4RTjL6UaZ9O2
5dqUaG0cJG3mWZ5HjuWVMlgj5al/wFhEV1lNVIhFj2bcb03QNrOs8N18phGRr9OehqVFvKzCjIUT
VfOGdH5qoVE6nbmqUzePM2bftkEZECwiBwV5oH9md51l2sRISjfNnDUITLMhzOgcEWNKbYo8i3ME
i++LYcQTKCIiIzT+JSMT14vDxmWGPrc5D0ljoX9l+DcGNWBknMrDbjX6bHsKUIFiJYamcISBy3d3
R7NoiJpBNXNU8lhhJ8i2duuoGgbNVpBQ+nxyuE8fcT5y0Bw9DxP3WwlU1WsS1PMy88PlgArbZ+Ki
39phbhDYjwtu3zrhxlskFhAvYoPQst2toYmuVz2J+rnn1eWaNYKjZdhoPz9OZR+EA7psk5lwsBRt
0Up/6OcN+qFmpVF5X2hBghzBDWPfc14a2iXlKUVbs9bUn9EhymcJenDnaVjyJRF+8j73S6eePb6u
PbUFzuGIe8BrpMWRGt3dfYQwj6dACQvqlN4sRvfTaeo5xOoRcM4fJ7Wns0jv44ZVxKtIT5uAVruk
3NwdnDAs9EXqN/UVesvE3I3R/kX6PMmtPqy7I+7xAEHc3IowEoUMjPtNiyZeG2LgC39lwEKVenJB
IPxPXGG2R5mefunVhtYdcXR7PgH4DZU1/APZOArO7u4QAVxUJX3AFp1D0rfMd+U14SH/7gpMo1gx
+kORnCMoo5y5tUni09LXjgVVe2hkpK4wo4GC1FjInagZoJ7Jo7BhCzfx8n8nKGa+IcgRfCG4a6u3
wy5wZ2VNJIY1WH5ExfdVCbxk+PsDkfPE7ByfYC7Da2vhyJ4tUFoZZ5t0s5zrXK9XbtwL84gy7fk/
7BN/wQyuyEH6A2Wxid5m3Ih0MWRs0XRaMvPRhHwNjn6Pe9ef6RivO41a+vyzgsoB7K2JnBJGe6bD
UrXZaIgYwFtdb8PLsNfKdpZHpYHpt4H1wZvHj8sBZUI7KMPl/2MFdS8B33FT00Vb8QWCWH8mWN+d
D7nKZinl2XuetcWCuGF02WCAzYoIS9ePk98zi1AU9KRiFAu1DYC2UdpbeMoNBmeos4guBhnGZ05t
OKvBDKojYpy0eYGNgBBQVogR9SI0tk2MAkGoExdJIxZaR5zPeZe0q9IXzpcyjlw5q2pHizAAVkbe
PBr0LrPTnjV/IPtsiCMrObBf3K1NxlkUOua3JgvBred6maFGtuhCV/+Uo+ts1URl/v9JO5PduJGm
a18RAc7DljVJsqSSPJa9Iey2mzOTTM68+u+h3n/hYhWKUP9otHvhBrIyGRkZwzknVlLmS5c0A47w
DlBYiBWW77YtB7cpyMv2mYz/NXVIRr7q8WVBjuePgQtC/t1fkTeUdJF6JNHq8poYqR125CbmnmDh
n4hZEltLcdf6N7MpnNUB+HCEBB5FNF5i+rjnplIrvBhTU5t7c7TCjahE6ZOA1Xee3qSH2/u5OD8K
DTBz2QtQR+LB2S38ZZVNIUns4Cvu4x7Mth+GQITswi1etFq8BknabW+vd7E11sMoEYY1eEZoFi3W
c/S4caaGvsMQBV9U8HFb4P9FvTWlNIKVj3Xh01jMsYAXvlVXgWGfL6Y4uSnqJNH2o16Mnyavqb/k
2QQ82ZiiB5IzGvJimlbCnyuLziVkE0o82FyIsOeL5q0iYTSwQ0Ce5WPZeeoHWzjWAfdq72yvHreN
BTX29rEuXinEpvl85GoUHmidQsQ+X9TtgbekpfSexjSqPpmJDY0gVVTtrvLCqdhnlRrKu8DJ9WIj
48Zeq+4svuq8PAEyPo3mHPO3l5VHtR7dsA3K4CmzFaH5GcXPftMJN38Jhwli43s3a9L/n2+fy+1A
V+B8s5Xm5FoBnfWphEO+GVt8mUO/ce8pSXxnuam4h7rkbGWWyjWc4fzk/nUz2SjulUAEcvh8MZdl
ELsd67CNJv3JbsLkgxyq+F7PoCo1CQGTH1Ugncqy0Z+aSjXuQK00fl8n9VrFdXFp+RXY8vwPmBya
eMsqRRGpidkmnfkY0HQ6UgFPXoPYkrsgJSTRW6/UVk58YdOUIikwgTinSYFF4/vOT5zeltOJsYmf
vDyd/sBT+t6TYN6nA/j+PGvMTTIl7kqweWFThHuMASNTBfdAJ3axZty4QDrrIHnqhRJ/CNvB/uW1
9o/Y8/L3peDsjhryvDHeZ45WW9jTaASmKns1fZpSkcjNqAVltTWKfrR9Kw7bH6NqNWs9vGu7gzPA
G01CRvgz//1ffrctuxqmU5A+ZUlT3E9hq+ybrBeTH7Dtz7fvy9W1uDAzRQTVoCXcoYvcuo4SO30a
ggHKT6hpPw2lL34ZRdy9EwrwdpYmQYZBxEwlbemIBKvnoaml3M3S20GwMbaBq7b3oLyTFbzIxS3g
s82lOtRFCGoutmVGHciOIM9wOuVs9q36RJswOVhJEYpdEmrNuLt9kJfXgBXxOKwJOI2W/flHM4wk
dEgZ0ycEppOvVpy4X93ArQM/VgEERZWYegiYpTOuPCnLoO5/pzqX42Y0Ag37+Sj+shay6SyjXskX
9LroZ2Gl5o5YqvAr8FbNvhxH54eteFq8yRMgpkXlDF/1MQ1Wtj/fgzPnNx+4RQGYmi4t2aXzazPL
6sYp5sBbdXhROXkrqn6nIfWre+kK6UMMnoztBAt5o6vVGvTr4nu/lWTJUsxZTOSi6zY5g6e4WT8e
zQaJ6Q9NCupqV7VmUln+aKhZiMfvLFhltz/6GxXhbNuWPYexwAjUOXBfhnwNChKmLGN5dNK4cm2/
qJT0k2FUI6ROUHyd6Pwkiox81zij9lHLqDl8EAFCARtbyW1tMwZu8ltNE0FxrRO9Z/lELU7/4ORW
Nj46QaybPuXe9tfK754d5PnvhuZBxxwKAhefcsS50fROmYZGB1kz1kBvihGGKaohFLBFVBiQZWsA
8U6tBB8iT1M+xUieHBJPL5tNX6kVpE9TRJ+boAlXrGiB1cd8MeK5l4a+CmZ0UdibrMYLhNJ1z1TJ
W/L3IsuiTdYo9jGkV0JZ0Wzkl9CIohpe7RBU+waiSL0daukm0EzLcnhNLWX+hbHuJUdtSBRtxWNe
WDrwIhwz+DCqKjNq8/zoYtGaQoXY/KzCcQPRaOjKXm2t5Bloc2BsRdITnHtB65YH2w1kfbAjS6yJ
qVx4G1rMPIE2VSQw5EzoOv8RLoTeKslk82znoA7bSI9/WUmlIh7iFdrnURCbF6YzfbttNpdbhyID
ZgxUM/UOuqvnqzZWK2UHFp7p33W7H6qgu7fHZLD9Zkh9J9Y3wsqTrTKW7mtJ7r7i06+sDpGQQgR1
JoIbpILOHJ0I7H5oVa99Dj01+2KhU9LuqTP2+iGmdBH+nIEvL/ACynDTd9ngbZJqpMN8+wguHA2x
LM0sZ06mMVN1/jB/eVsR2mAONK951hU72LtKVPmY8fjbrbVgQ49Hfn/3euj0UcyjI8t0jCVjVTrt
lNHsSY51IFQ4+qM0441XpOWLlmfiD9TJci3tW1ZPuYSAnsmc5yyWMHIZf6CuINpwaItjSJjr+qMI
xlBBFYGKjIKkUDAqG9uIJNeuzE2EK5B+aPeEvrJEmoDxll8tPdS7RyNtjXgE0V9F6hqh5SJsQSkE
9BaJqYOTuAzLRB95etXHR70e8/x5qJEM8AvZBl/BaI9rDdxLyyNp45R5WLA/sMXnH53lE2tAieXo
OcXoezEKBPxpfQuTQn6qGvc7hE/DN6LORiglVtWVCPuN8X3mrQnkKamCDYW+c8lrkUhQQULso6Mw
4uSYdoNhbGw0K+KXwQ6q4CkazLH9GgF5K7ZOmyblc9SlZkYXXQ2/1zIdgzuq8e5XHJoMN+0UeCH4
LNKxfabmZCBA3OmjdW6Z2H45JKXuW47Qh4Ob6uKFvRdEoRPYBLQGhGE+F9j5U+qMyWvuSUXz2zgu
Xht30r1DBTJYbp0hnoZtXaVFsQuEkeWhXxp1G22zUrO+2XWgfEoEIhiv8DibX0GVxdNn20g0kxqD
h+VMmjXhR6pU/5wpTvB1RkEbD/Y0jMnOyZwg+xO2bV1+SLWxNNB5U1EKoBIrja0VmWGwrSf6Qg95
Y4ITTtM58VFGuyr345Bbw0NZys55QHOmeB4Meh4ba3Cm+l4pIOLed0kyyiMmJLT90E1G7vfCyyLf
UcLa+Zj1ahkp+9tX/Ip1ka5CeZzLVPPDd25dPCaFjIokPlpN0z+MUgyf9TEHkeumLbfPrKs/SlpZ
4zaRWgxfOcqcdz9pNLgok5HC8QvUJUJRTdWW200UIwej/Qh8KfocRXmzlY6aBZs6K+pNTJvv2YzL
YA87Q10Joy5PgFsM2Jrxk1gRLZLzE8ikM9lOpgfPgRXFksKLNyGL5vbWzNVKJ4mgjJxs85S4bfXU
0m3Otl7tTunKMWiXXmXugFG/QwWBtuKSIJFZ9jgJT4+PcYFYj+8GABo+udKoH3u4Jq4PNiR/5F12
TsXUKA9FIbJTOrih+3Hi8be/ZUlZJp+1IBf2d/i7jv4hyWoFZNBtg7l8g0Ag8A8ZjgoUSF+4o7qq
JvKLDs5BF2AwehLITZTzNPlK1OGpebbEP7eXfAtkz12QC2xMZ0oohRze3sWacd4V4Fu74tjVKLjs
FLUvPsduXcgdvdiy8LPIKmZOp1bHyZcp8owc7LzSP/VagvKQrxhhan2//ZveHvyz3zSHiZwBiBOK
TBQOz83GmgpbV/pce5FCZt5zGURt8zKSxOuPoZrQL+jqyLN9MHVe9Dpag6U8OQhotX6jClpEukyi
7LPZ6KLfqE2nJRu9Upp018mxSL+W3tCXhyYfe4/udzuGOzHm47PURnX4OLYTAixlYITqSpDzVgJc
bArYxowwdbmTlJPON2VULTJqhWnQszOByI3h9I/bisL4hOZPeDAasJLf4rk7v/GiPvYevNyqs3uz
aZtvhl2JbBtpQfxom5lpfpNZVD06PeWKg8yaVnnUirTLv3ho4Iwfc5orykYWTv4tC/S4WynRaHM4
drYRCtQUcucBmxYv5BJLENl9kTgoogF/cWodzSlDDFtbFSL82PW1E9OiA319l8dWvwntrK38JhuD
T1MIZBCmFUTgrT3YzRra9cLX8FtgAyN1RhF9xpydn28cJR3MgG44FjkSNHdKZITPU1yJhwCM2yYt
svx7FSBE5XM+w2dAm/FKjnNxe/kBrG3R62Ec14WT6YJE6L3jDUez1UfpN+A/fue2jK1Nr4Xik9pE
/Yp7vSwR0FZ6g3VQLyN6X/YMjMgjbLRS9ajmsfFL7buHcQqTvWqmYKZIyz1/cNMADTQnEC81ie4T
pZNsf/u6XubK86+wZ0AmlTuS5sXJD4NeGQ1JyTHVp0T326oym61SDPqDAho13HRKoQ33aqdXW2GN
XfEBbHAST35X5QY0Kpyz9m1QUJt4suymM7dKX8eIEnpZ0vu9VaNGYI2atdJDunR8/GrCL6gYZMw4
wPnN+Cvg1+qAjm43Ukqty7TcZnr3i/cjn3ai1afnoJn+cfiR6VbtpLNTagX9tqQvXhUxw+Bun+Cl
5QBphfpI1I2ayQXa1IzNsC3T+QBL09lHifvbFI3+WfWK8DnN6vKdYLtZBpDXZZbvtegYUtk53/oU
O+qgQ1474s7lv3pUTy9l7ZoHN9bDT1E7Wf40eNwPp5XW6fZWL/JbeCA4QXqEJuU7moTnS1Oyl5Sx
O/s41V3ztQvSOt6MYag5uyDWlBejzv6Nhdd+vb3qlQOGpE4T2CQYAzuxyDATRxu8sraco+vmeecr
cZTuO8eevucQxZ/aKv739noX8Qblg1lNF9Ul2Ht4hfNd1k4n616JrOM0WXjCSh8+t41swRAX+ooP
uHR750sttkZfWaItl1hHu8iDeONGshIb1RLNNqqifh9Axz+kXp7tBmNIjolhrYkdXAZXYLUoVlK3
B2I0QyjPNxuKLM2TwFOPg1lBxzfzsqzvZCCn1G+9St65RWxGOztx83+KphcWMYOhTfdZU5nPHZ2j
X8bUJa8V0g3tRlG0eF+k0bjWPbm0OwglBnIvuGZg0EtgmdJp5UAQqh9LpW+2rjq0W9WW/eceQaP2
SVem7BCEtS7e22VgPgXQA6qIyIIA5pjLdX85GVBDg0yI0I+DGqHx6zolBHzTeRVUWu8oNIT3tw3v
DS1+/jgjCEUpcfZsFLKW4ZwHy9Esy845jvhV7ZASVhh+kGa25pdqmDkPUaM2LQdgD/da29vjvglr
T+FFpkW76YyqUDaI8gXdAa0M7UgWNfSPxtQqNah7U/1TIvWL5ENTNHetpo7BJnRElfqVOzhwGwOE
oLYw5jJvN5FMW4e20brhpMdpp1FHMt0UOG0x6n4eOBMYGl2x0lertcxDIN02OhWq0n+iICiLH6NW
619NY1LwDPRxXL+Ly/4+aroxeJDAkk85FJbXuK3b4LEnTRa+VOg6zqLNjfXn9qleXmcD0igeBLQB
7cdlGmXViF4LqTnHhn5ZtA1yK1B2BZpJdD1bBERWnoOF3AWpEuQWYhnKIFSh6ZcvblSDfhikeNU6
agibiA3QMqK/lNaEL+EQHJzKqaeDNsZt7pP+d2JndLjr+zIRyl0UO3rzoxc5IQiN7rzw597vtq10
9J9jb4imvXRSjbIe2nPDijO69ssJbnUHAZw5HlmKK+WlLIawT5tjAKiAH5rr0VafavPoUDG1Podm
q2z0DLnhf/O0TXcp7Sv3RasaoGt2ERnaLh4lemIAj7uNoraig8me6U77U/EE0kQ6UpOfOHFkN1dS
r0s3SmuZIjWtXg+45LKBH6Zxa1cdQS1XYtoEsYh8tXCMh1qAw5Ce4m2LofrhdWq65w15d6uVrBTj
AhQFmZDYen6//nIT9YTuVNq3zXHk5XzVvCD6IUbH2fVxbB7g1sivsu66Nb3o2YwWvsJBQw3YELX5
uRl6vqrSZMrUOY44ooiN8rBq5MHWKV3jrhzqYIuEHEIyuMf8Lg+FYa8c+OWTPBN5ILcyOmyO2ReL
C1NYsWtl8pgXmX6nVoOIN6obELdShjwVoZr+vH2Jr7wASMjzSAFQBcyzNE1Pt4Sdj0l3FMBEu+0Q
iEG7z9s83MZl1G+iroTFRav7y+1lrxwydQ+kt5BRw4EsBTyatJomN2r7o0uilJ34AXnmO04bt9s+
rMv6t6TuYj0Vk1WITw6CeSu+6+r6s0gQG6TBsQxzW6kgIKuJ9ugqep0CBJm1cY0xtg6jJ4MMi7NH
WIFj7SISpljqWufn2rHPEBW+MK1MXt9zIzN6Iwf/lnbHRE+1ykc5Nnb3ptsFr0aBQhTyRArV70GJ
VwobV+xrDjKpIuCM0IhZxEU0uryuHD32PVX9vd7H6FBHiO7/0gNEfqM+8NZCjCvOD94EkIK5c4sH
XzK5CqgqFdbbHwfXiYeHYjCKf/HxmbFNHTutP7R5k8KPp4V40DIv+KeXTqdsJRpRwUZXOtv8YPR6
qhyUQipiN4Z2WlIfc4CzmTaF+0NjuskXmaM8uLtto29Rwbkn4JcDOcVMyUAuQKe9nuhCjMV0TLS4
f9XHit9c1llILx919MchTJOXKKQ8vZlMN492ik2Au52Q+5Qf6iiCEJBEmkA4b1CVdFs1gwoU2aMn
vIndqvTuSoTlar93ZGl8KDShp6eytdOe+aKD868KMuzbDEsMH2Lq0N7BEL1I/X5C9HnlZb00CtQ0
kO3hdYI6BeT/3BiHzNFKw1GaI6aa3EkepS8h2edTnujxllvRrYRjl21PylhcPvp4QDB4zRdertGy
VPFU2R01t0qzyW+LIaEVbFc1fAO3zdt73KCZbuB8TOaPqI37D9ylyNtZII+TrV5YyF+j8mV804XW
xq+aPdm/bn/8yzOxZhm1udJG9Q/G3PmZKLmeJENtTkfdizRkhEMz8s3Aix9mVvQ+TVS0gG+veOkS
WHFmXpDpguVYVsLkUHpTr/TTsTFlwkCLTH+A2vk5cEsclFBb9Z8CT3S4vei1bZL9EXHP9U4i8vNt
CrfLXdk06lHoYtyiWjrP1pDRyc3Uu35w5Ofby12GjNRl/lpu4X56GpSBjSLAsRuZLADYu/lhRNYp
T0Z95YG5jFxAEoExpnJAGQMU4vnGUtcctEyW6rHMx3rvdD0Cw9SerOxXXTvEw6leD3S1DLNG7GhK
UZqMh3Tw1lD7VzZMXj2r/1JYmEk15z+jjXPPGaPAOjoI+08+vXodHGCo7upwWCMCX/mWcySOawea
h8udf8tf4ZIZuZUoekF60mUM18it0fRNa9a0l3DByXlybX/7c15bkQcUwuXcyCEJOF8xCqRZgH/R
jhrjTj5CT4wO3mAO2SbM23A79fVatHLlOOfSFBESNQSC0oXjkGGt1cC19COU+mHambnVuS9qZnqj
D6YtWCOkzY7v/AEgDPQIjUiR6bwuO8OpjHSvk552FNDEfuWK4SUHuMRSX6mCX0YjM5qQ7gaByJzh
LG4hs3MmQEOpfuwb0W602qQRlFn9PlfjckNWpd4Djk7gwTXUkd/9CbkhJFTwTAF0LeVAu9AwhorS
7DHNqvQBgafg3kA+YNciobgtGBuzBhud97I8U+SU4IoQxGCsi08YVxQXXVqqx7BC0WiIkuEgvLp9
LLIwetSCxNt4Sqq/NlGpIz1eeZtYtuMuQ8AzWdn6FYcLzBtc9Axu0RAHPLdekuyqMJJeO/IkZ58m
1PB/F0T/dyZuF5l/LTenraborrLy/F0zYuCAM7eOaOiiztj25RirVaUd6foaB693u9hXZg9kM0nm
1+3Pe3UtRDVYCrui5Xq+RwpQZir4+6Mlqu5HlSjyk4Ykmk/lATj9f1hrxlGQ6xrIsSzCCKEkYaQP
7Ks08uE3orZdgb6+3pk/RYvE1sqdufb1kJ2ASD+rS4L0Pt+ZlpjehIqOekwa27szRyPaIeha771a
nb7T7J/8Sk7xl/dvEYQIeKA3E14WrkRpIlcrJ+0YGzZhR5iqD7leZfmGxgsd1P+wGNhhkhTaJnAW
z3fY1G45BjQ6jiJljNcHFd25neEqtR/GSmatHOcVV05lZpboJevEAy2OU/Ru2/dpgiu3rcTbpkGQ
qyTanv6jqnpl23ZxF63Yy7UvOFP1ibERlKC+cL6/KcojUyiZcXQUt9rGDkM8fOGgEaoldHU1aTh7
THpNhf7KjQBGRiWJB5LWwrIhNjqy7dvJxP/Epf6dZzvTflJLqe945Ezz9fYnvHKqCPHyGKO6hODZ
ktHskh14KK1SX40l0y+K7k9Z99a2yaiQY5+pMa7YzJUznZV/5wASGWB9qQnouEU5xNS0jhAu1Paf
ru68/o4apNUesOmA8rcuan3bWGE4rXDKri1N7OGYoCwhsC1T+jizktY2E+OoOEr5AnorTw+OMebu
AdBa+oMMqS82U97/l7jHhpc4szG5lRe0cTtE6yXChx8nxU63snbydqfFU/A0hW51VNtMyO3tz3rN
hgjqSF1UMgOQHOeWG85ik0Zt6EfKxspLbDiBs61El6ToP055unKwV3pyNvQZqrkzX5nS+cKxDlqp
UixU85dJkg26EdN/tk7eUDYolOmBAC3ed1pa+H2TN0ypccL4OSqV8IF6ivbx9s4vwXKz5DDwI/7l
D8gI51t30TJOay3JXiCg8q1F1xgmMpBD/BFtgOEDr0pzXydj+dSOdh9sHGvotnY5yN/gJqlZJ7Pi
r+vayUrf8jKCosZMYWPWuwbMt2wtaRIwnGM18iWAC5L6cVASVgDWegQBRD1Y75VPKdgqPx6rMV/x
Y2++8TykwfjIZmfKD7duqfoDii2N4tpsMPryj6aMIPAjy3qsisg5RFqaf4RZ1u0aPTZ9uw3lQ28l
3Yqjubx8LvJuwP+JjvlzmTxSGpeDXrjDCwFN0m6YzxbcDZRHXhvNTjzf1XPDrytVX4uhLh0c9khx
FjgTLS7YB+fmUCCA0CVe2b+MgdH9mVyvuYcTVCtfgO/zBDNxwgnf/VKBMKV6RVCuzpNEFkuaYy7D
vIncYx5qh4jJPLpfN4mADpy7H/OpCn7eNvnLyz6nkZBVkePjDXi7nX+lVdEU903Qqs6RPFn86brO
oj5qB996NRg+3V7q8nYhfgHAh/iJidW8tIsn0cxDHtsilc9Wm0/3rTkU9y100XTn9XnwYGZBf+yi
Vt1FTWrITdWH+hfLaCLh55YWnyJjFP/EqSaaFQu/yIOYnwj21KBrC8YF4Nr5V9ZlUDVAXuRz3urV
n8FTB7hO9DLE3e39X1gTBNlZmW2WZSM+XqKNGy8uTC1ox2dYHW5/MIuIG2M2pOhWHRZ/wsm29/9/
Ky4OPEjsxhzLYXxuYWrUG8U1s7sAVfjHGDzMIY71w+31lsbE/Zw7QAAMAJVjxfPf/2VMlV0rkJri
/KkszPSeZ9l4EkZw1KL03dTAt6XmcRLIalDbW3ZPsiof0SfM86fYCehxmTlDsdwgEydAtJFvuY39
UxOigLjPZJ6VO7N0R/PatE7QCaDAPUuCn2+zra1B71s3exoGelIxoxCgAeYucpOtViIA5xoM8M3d
77cPd357/vLDgG1QjgFjgE+npQ1k8HxVp9YalckhwbcWCaD8l1mU3Qm0W3BXjZXqPSVjk+QfozC3
7Bct0Xtvw5C9NZ2txc7ffsNc1ifcIxC7rHbTy+oCpEu+xZDco21VeCqZSAVA/HdPNbMEcsWUHqA7
oSx3t7e/fIf+tzYzLbk/dLlpYZ3vH6J/ojNvIDwlA1oxboswVKkGaGJEgeLdOVbq/FsRvD3XZiEP
atFEyW6ypbLyM66ewF+/Yr7kf5l4V9d93dVO8G00RN0zjqccQLfGxiRf7Tge/vSTmSB/n0izWgl+
5/0tvz+NLEx9bp5dsKKyIG/NLDWUbxC+ct0vR9N4rUuyCZ79bI02sIg43g4bWB2pGTwFWFHzMfy1
TeYYqBXs5ugEkFiqH1W90BV/0Lwx2BKBhB8YIOmmf4hZ+0NRFvWaI1m4yv8tT8wBwRgSGP7yfHln
skri2io8BbJJ9h4z/I5TUVTfUw+MPlFWYa/EvNcuF7QMXgGahbNE0/mChjJ6IdMTwpOMe7ffThT3
dyDaEmPb4NLox5qKgzx94o7JphEQrjZUk5VqJRa+9okdHkYSe5JVnqLzXzFVZauJqQxPTlEFd73h
BVtjrK1tZQPavn2dri81A5ZmnVcGR5wvpVgZ609WeNKGPv0qdQW4ju7B/tGazlnL264txttHbA25
joLjwmEa2jjUdhMp34xKG54oNJrZvmRombqNtdjSV4pwV1cjWpsb62Rsy1PkLe+n2q2CbwigaqBc
UiMaGUhTh9MOKm7vvO+RfbNVUOrk228EsqXmv143QyjGVPlmVbmk36Wn27Qs3Zcx6hltEIzi8P4v
NycnGCkPEbZy/uUoroVZp5bKN5M4zS89J0MmrQuLz54ZZdqKmVy5Fy4ZN0oj1GCBSCzcnSn1UVVK
V/kGciTasM/pQQNsdt9O5V09dt7nwpjl21KlT1FOG7p3aqnPh0uoiCOa8x/+s7gRzFfTAFDV4anR
xuSubsfmQxsBxYCHxDN/+2CXmej/W4xaOO0FYHzG4k5Y1GTIMVuFF1bI4tkJFec3ir1MM+f/r3Z5
n8h4w0gtKprtNKliU7kzyK4Am9Ntq7pk+NDtX3TFDYKXAJ8y0yhnPvL5pw5ChgBkmYZplVp/gFlB
DSmPhAOvp2kfNM5gDR5y7XvzrSlvzsOFLs47T2NF1pGVn5jk9G/o5FO+pcjqGZsa33fnTEp8DKDs
7ILAcO+ksbb8lasLZg7nygQGSgJvGcRfz06o56aWxUF20pmhjlhNP71M0WT+LHD8v2+f7dWlqK7C
zEdbC5T++dnaTtjWhieTUxsjQ7lRGTpb+GFD/RqhqaxaSeuuvKeE/PSgme9AALd80Ex9SIYGisIp
m1pDfhSllasvdmKX/RfquI63mbyuy/8JNK0+SIsSzOvt3V6zJN5xHtS51Epn+ny3JcDnIESh/FSG
5ggowpqif8k1zc+OUVvdnoHL0RrA+eoBz0C2uRdCEXsRrzJQkg+cKsnJLOxx2NgD01WJ2OjeHYNk
0N4n3vt2d+ciGVp7UCxJMs83GDSDNIa4Sk8VxN2c0jyaac4xz91c/xX3vfn+NwYRIlJnhIjgWKkL
68naHPyQ6iQnYRodtSm8ZLFtajHdVY6I1lAm147y79UWXphhfoHQwjg5GQ2yHK9jhQj7ByDT1m+3
ida0D64tBmjKVGdKJqW+xdYsAPBmp+TxqSjToPnIXEZGvUxtYRmvOoRua8XrXrsZM4wYKjA+5wIT
RqFPKKMc45OuGF3uW+VY+HoBesnPDYpwzLdzPWEAIe3q32pW981/uBm0BjGZGYOHiNC54ZR07UVY
OoyfrqXzs3ZG56AlfboTSm28MpBcWXtmrp7vLGoNHmGWNVxYamPabawDmj71mlSnrZeiHeDrUdT1
m1ytVlugV5ejto8GCcxjntDz/XVl1DXlMGQnOzJgutZSm9JNrTr5pnF7uVKonA9rkaPQeZgzfxi2
FJUWsckYNHXRZEl28trerT6oCIMbH3qoHe9/GJl8OHc2oSPx8Rb5AVoIYScrIz8F+WBne7T1LQbV
xz2j4BkpOk0PwsnMNcWTKz6Uq85XQ5MIkYVl4NUbkVN1bZOe2iEoXD8ZwOz4Sjv09bYRqWHvtUkW
YmWnVz4fg6PpcOqzdA1T1s4/X4jEnaVXanpSLBmhGqNRADUlOXdQItcH01RfuY9Xd8lb9aZ9RPSx
ONpRlwy4r0V6sqqx/+4Vw90Y6ka5KSstbyhx981asje/PUujAf4MVZMvClBn8TZpgNGTEYGaExNR
io/mhLelxDvZ7caq8LJPdMxBtatq6+Tvf5UZrqEDouZNpKazONwJRpobBGV2orSNULhVIiTjpHVu
PGXTlFabaNCNuPXDMlDdjVTyzv16+1m+9nXBJ8zpA5KTVPfPv25W9Yw/Cu38hOC0+O12nvJkd4aN
mHhfDYf3r4U0EAnDHIGAkDxfy1OCpIkDWZyqsLIeY60ovpAaBYGfqM3P20tdcwOzpAWtOrodhJPn
SylmQyjSTsWpCEJt2OZj44Q7OF3liq1eOz4QVyCpCI4NXM75OkLaem82TnEKI9f6Re/a9e0acXmR
FP0alOTqWjNKnJrILI+zsBXEr2ymsHj5CUnU7A71HfFS0Ip1fCxsjV13dS28JxhtGi4X+XLY5j0a
+WZ2qlIr1e7TtK8Ps/ihfdAgl3++/bGuXT9GdyAcM09foUZ9fohoAUSesMr8lHYJwyMU1fJdWCPH
tEd0xG+H4Y80jeH+9qJXdwgsBcwl8T66WOeLwkZg+nCG4cu0Nh+zJmt/j5bsxq3VgEfe3l7smkub
B/JBj4HFikbl+WLMLxwyTcXyk6zInIMsjJzhbpoEwaFOetjtvALO/P72otd2SJJO3woR0pkWcr6o
lxWREpsT9qJKEfuDB7xVGIw3LENnDd5wda2Zz42oBDWB5UwCyn82Ew6D/ORZPW1oG27YTlhMu1c0
I/oPSSmccZCcbA2k6/JyxyazXu3MLk4GhfB8j/BQlgMFlnKn5TJyH8iJ39mHm4P7syUX1uICsC7L
sC9OeY06yWOcGd0PPcoks50rtf3Yo3i9u/31rpkMKB8k8YF1X47OSKqmY4xoI062GiFFH3nDc6DE
WuJ3orDvRy0pPv2HBUmUcGKzaJK5aEJZUz2VmpeLU+RE+aHnc/q2HaubNmfcAM/Tmtrx1Q3+td7C
PHsrzDOm+YpTX/HssUM+IqVH8w+xd/Ez00p3pbY5X7LlK0/ZnmojQ2tAOC589VhjLmEtxclRc5lv
pT0wmrcWbvUfAiYiBPoTUH2h/c0b/6uEUA6t14YUcE6RbKvvmWYod3WYi9dm9FZ4ftd2NKNvCSCs
WZVusdLUzCyXohMngy6xvkPAOvpZZdFqCHjtU836gbPUHgL5F13osEiSGP9xYk5M+MrUuOBTMtXt
HSy7j0UljZWgaG25xYfqQfECGU3ESbpWmu+7vPB8UWgKAwA0PSy3tlP/h5QTJhQQg9n6+XaL0IS4
2Zta3SxOkrTU3DqJg3ZzkMvqkyX1dE3n7ep3QxgaMCpITTrt5xYSKUWVhlEvTm1gOf/H2Xn2tq3k
bf8TEWAvbymJsiXbcU6akjdE2mEnh+Swfvr7Ry/wPBEtmDjZXZwFNouMZjjlX67ynCpdgqBdLayN
J+5GYktoTnBJg5CbZJ3nYfaQhe1klZdOTHZ4dvVY7Y65sOujIHN5kFbfhrsmjCsVIpAwNkKjW1/x
z9FXb57qtEu44hIazYb6PqqyqA2KQqs8P0OuQN17It6Spr21rsuCLmDTpTm4usLKxkaAKNXKy4hb
3HDUFW2og7JXt5CDt8ch84O7h1rpuhFYy4KCPqnCBXFYRfzEuXgQzx7ln/8ozfLy7CzKLDro4UWR
ZHVHps6Iv33ScRLqpFCOcdGczBGZpbx0nuKqCsu/eHTY/EsoSxpEi/V6YzZiDhWywOpijmGPvcEQ
Vvspyue7ppadvYstbwvqdXOPAn6AR7CwT9cgxbI2MlGjQn1RlKE5udXc7kpwWv/OtAWPnNb2vejS
/H7Uefnefu9uRZ3oIP+/kVdHvpHlYAx5Ji5zm7oHZRymu1xpCz9ryxjbiqb64olQ2f/FoEBAF9g7
te31PYOojojivK0uaKChQ6Q0oeuLAYJySiizV7nGu507mFtP0s0N6yw2yrx/PAqrBFdkg6BTHnHh
uPROjkqXOe5hwbxtPH031/SPcZav/cfT580qFYnUJmgZ6gPM1uSnPnM/oTpFU/6Q4D/7mEVSbtj5
3Ao+cY3kfbIJP4HwXY+aoFYGgm/JH+ZCGY8pWnNqUBuYzDyglmpNG9fqzeFwvnup3JOyrA4lWUPb
jY2XXdBA0ZUffQun+FHtLIGo+dItTr++vWdufTwUvVT6LzAygEldT0+aI29vLEtIQw2FOk3LCQjr
xrPn49sD3bqx6Q8sjCyKrigEXg9ka7VVjSlJn5NVyQ9Z6dF8V0EhLAMBSQpanmV0d38x5JL5Ueyl
622u5ob1gqFOniwuVSuK+J1ngW3/t6802Z4i2bvDLkdFbcv9eQ0De7lWmSFYDEiy5iulJ3rotaPi
s/0lbebI+t7OoHYDoqlC+62ZfTXvCzPP9WPXI3f6Lh9yzUENtJGGhQaeOcSd71Rwt45N3cbJw0Sw
9+ntVbm1w8hLAV8j7E4Kt7qGW2lHXY3478UU0fyhhNPY+1OaT7hxeN6Ht8e6dWTpCwEl4itQL1nt
ZrJfWSaGkl86uJjNXo1jMXzQpZmGvkolfudl6TfXnQt7Y9xbuxosGmElE3wNsEBSQRKFcGj7psu9
z5CYpZLsNHVstlB/t7b1EgIhJbxQTdclrnJscFcSU3FpUb4K93oSTv9qSa4i6xuW36xWmzbO0a2p
LZov1DQQSHpV8HbyCvTwlLCplUKO72M5N/mxqdzyP1oBv+zj5fDgmUa75BVmhBfMmrOSrFRmuYF3
lNYk3Z2rThiYtfE0uBsv5s2FRDaSowpKBQzl9f1QiD6pehuEWynH8Zgg1XV2Zzty/QQHNWeXxuMY
/s1SYl21NN8pZdmrk9BkAMtUXSkvWupyA81VSDfEBHL+++1TcHNqDoBzAjr25Lq2lhW4vOWS5NdW
ZEL7p4vrHGaUmQw7XY6xvU/B07Ub67lEGOuEdFnMRWR/YYWsjl6RGVU2Iad2GZ1M7i01LTs/tOd2
78zuBDuX/t8DcLvwrkgz8UxdVfx4e9a3zj5pCMVYklUy1dUHtZyR252OwUVNsjLxQ6lqAu6tjGAy
CeBWamvXCGcmjv357YFvLTcIYyYOIJdrbhV7pVPKM0nyf3ErRT0QrKNLbffSs/c0g9tPLQi2eSNI
uDlXAi6M6hdlnHXMrgph9I5UiossnSENMg+26klRRNd8V9I5RvKwkWFFzy/vsq0g9/bY3AQLlo0b
YbXOdS6sYcGCXmaDikBkpYVz9oBOgM5x8/Lr6Mat4fcGSLqNbtith4SmAj1/iOCvOSOqPbU2VkdU
3FMkJw9VnLXj2bW5+P6BN5PGWyXqWwAWEF1wqgA+cWzXnCrRIrfsZil192bQPltjfG8OOlV3tRuj
h9hpsm9N2senVHWaz3pWRg88TMUHrZus92/vsNdLzvtJ9YxFp/PPA3N9V2nJiAsQoMGLErZ1kBuK
c3ZlkcawgtC39AWYEhD73tg+vz3u653NuC+izjw3sBVWAU0P+iLpHTe+GE4vjnpuhumBg2vJXZ50
8/KpRbYRj97ApS5jwmGhMbhwRlb3iDqPCE0h5EimLTPH7505v9Mpig6fPMVoGp/Wko0ffeK1eTCF
2S/ShNaLfD0dxRZr8PWVxk8hAVAXFCN9pVUo7jhw3a3OSS5pTWYzQ1z5LYZkTk5F7bbKIRztUR6V
wY7JEJTC3VkyM53j25/gxibkRyB9AFuDKvFrSXVKA6VV0NB3UiJYRLQr+bM0OssXWWsfnARbgamJ
Aa2xiadLYg/8j3mE1DhZSrup8fM6Glh0NxcVFnQrAQ0vZ/SPnEjos0RQdIwv8+jaCFSYQisCannI
DL4975sDLfB3GvuUxddnr5pUcEtaFF/qGJotQsNZMgS5kzdbuJqNgdbPRqM3tlWnNQMZXn2XUKRA
RxlFCbHxIW+dJVA7KNktUHculOuVcxtVzTJ3TC5thsabT6VLVY8m2lxDUNsQ71EpVGs3eHsVlx16
/Siza+CEQqCBY4ey5vWgNa1apYz05BKhBxKfoRCPPzwtj57GqhzzI6iKePSNYe6P5VTb2cY3vLl3
mQgBwUJqtNcitHpidZpR18lF9l312THi4aGPZWQFY0Qe4+dtjGJ2VKX2fEip1pq+NvaDXcI8cLXf
pVBlvX97PV4/IawHEZGxdB75z3LR/rF9pammYeiJ9JIOVvk5V+eGXovs54NdcI7eHuvWxkKEHRVT
ikxcaaujErdCa7U5zS4SStD4iDqLjlR404zeVvHn9kiLWQUV+htAywQNSBm3zCoy7WkvQM7KfzGG
EFtdlVvLR6xM/Q5oAf9cXYhprre1o2SAe/T8SR3j6qvSy5/TPDnRxta5NaVFtpgYloNAJeT6Q+Uh
QnRFZwGbcPQhP6DS2qEzTl+g3UCe3brjEfnDlIUHB1jI6rkpbHDwJZrslySOnekfrxry5Dt6Uknq
CweT9afMjfsQTqBad8dekdE7OdjhlqjOrQf+z1+xeuBVo8eaoajTi5Stete7OQKBBYHzXg6NebJy
Sz+DrOj63dtb9Nawy+WwGA6BK1wDNlKauFYn4vSCZWaZ7aMoMu+Ry1E/grNqWn/ukJN4gLw6b8m6
39pIi9niUp2BgbHuGSTdEFdWraeXBHz8GTAl8YvuYBy16M3bW5Dym6NRR38pQQDHXUWsXjxBUx/G
9IJuWH6op9H74CViooQ3JhuFgFvbidsdzNaCz6e/dL1vq76sTUtkKbypGGFHjAKE9CGBYhYctZGl
71rHAIQrsixP/Aga6k7VYtP95+3vemvCiIQsCQkpCbj961/RaF039xDiLm6ICNIOu2lNvK+KZHB8
o68MZyMbufW0IdlM7/qFSr5+ZXQoYnLIeUIFhZ7fvaV+HjpcEFJEEz+B6U43hrs9u/8/3HJ3/HGJ
R7U5aXNRxKyxkTUHvOQc772YZ+AVJLfJ1it265C8lJQW1PgS81wPV7TS1bHPji425jb5Q6GrYYv0
I9YEybFJPeWbE9aDdYiVxhYbz/fNmVKiANDB+/GqdMYzOI3QooDrW/bwDyZIi6OKIvK9W6L5+Pae
ufkRYSXD/1vYCa8Ks9MA9rZhrLjWhh1mZ9a5Fp3qA9OP97EzOv+5gb3QLVSw23BzUTdZ3fCKmUyo
vSnRZTbNctzHhR15e2Xuoo0L/tYaErxTTqcwwXuyuuCdQYK3V7r00so6eZc2TbEUXZSsqHdS1zt9
Y1q3lpHSC8hCELgAtlZHzyv6IuxqwvWR/hMmTbNpfVemyji47pB+nkdj8+24OcEXQKPLk0xkfr0/
jYxiqA1I5FIWUR/kfeyJnZJVEnlQxHn2b++Sm4PRWF66ajyYayIbNgJRhfBifIl1oykO6B5Wk68j
MSIRrkM86u3Rbi4mECqM2xZfozVa024tGTaJE18GWhSPWCqIRw3E5h4UTmrtEjUhVvzvI1J+BNm0
aNCT9V4vpgY7Z0o78hskeUs0d+S/VhNm78u6Gw7a0Mcby3lrgn8Mt36ZGttWugpp50uFadW+nEfS
OCQqDuTHyb8z1YTffzO9hQuHvfyigXE9vW6EZ49REZ8POcVfAOEercnG/q7s7MkPhdX/xVVNe5Cq
McHiYkZ5PV5th0mt0Vi49HapTTuh1NPHNpOhdyTSN+7fntytZIcjYC2keIQ91pUDHWWoYaBiccm1
Wj3o1PzuBDD7sx2rnuK7RlshrK16/oxFz/e3h771HSl+QiSG8k7cuto2mNPlKu5f2WWSxtccB+nU
t6M2O5vaiKdppOZf3h7v1ptErZOF5Yah1roaL8sKjOSVEXqGY9e/Ka3Kcl9UWXno7cq4I5z17ryw
0efD28PeOv2UvPjXIrX7ijONWArMNqcDSNmN+v04UIjaNTYkpjIVSrFxNm4ORppBMXfhwK/l26RT
JW2kxjkotb69wIDmhFhO3x0ax+zG4C9mBhaVTADQDBDi642aq0kpUyvHsiaCKoHwafHeVXIaRq0V
/01A8YK/AzIDun/NcCzGqJh7BMQuo9LV852Di893W8TlMxpDli8nXAx8vY/0LcbzzU2K4A7gi0V3
a90RHUfHSUmJSUjTuvlqVq77RCA7H+cEzdS7gsK6s7Ff1sU8AhcaK6ZBS4f3cOmJXi8rKajnzCVG
0lrWRM8a1audSQt0D2k3AeRIubwq5pFej1kFnVpZp6Z0t6B5q3308ht49kmOtf/1zK5/g1oOkaLY
AufsIrYOtdr3D60157jyhFuUhuWp/aPc8jIUVdLFf3cp1L64fPwRmYpO0cOmibRAD73scRinaCm5
bNWlV4f/f6NQSiYcJclgea8npIxeSc0z14K6is0gTsJ0l6VNHChqYp5Bv5vnELuu/3ZAXgZ1IcnC
1qDEQBHlelC7c+DVuXzJkS+960D+ngBVJmgTFFuWLKt9+r+hOPfUGKn9If53PZSLmBgafwabJkzV
fc17hflK2qIxXScPSqRvkWJvrSfsOaC+wHYACi1//sdXM1BgoA6takGzqCrqEkPWvNTCw4DE585A
49pHaDf9m/XEYcCmRQcAfv0SF/pkY8HoacHg8ljUMmv8WFe8gxrN8cZQN9ZzkRSlBEdCCphsdQhx
3Rv1HnXKwMqJRH2RZ5Pi66SOX2dHmvvIcrZ4SzdWdJExIxvk34herUYs7HQeYNTowRBF4z5q0vm4
5AHHwoqbB32Kv02QDu/+0w2+7Bq2JWMt0v/wCVZJPmQiKC585UAZ8cuxezMNBloXvp0W7fHtoVaB
xstQC59neSkIEddtEaGOpp55oRqghtkEmSEqlO2jam+IvNklopgDDNgEpN5hy6Dpxl223KNQ44E/
0QdbTdJs3KnEskANsiQE9Dup0m/NyjxEnrtlTX9r1/BALV6eSL3TZrw+FV6H5ouRWWqQikgN3Hqc
d2nXF++wuql9XZHDX3w/tDHoWS9ejox5PV5m45jbTVww0bJx7KmQfmiGxV1sTr/e/ny3FpF2yovR
Cmj0dY0mxTvRUTNQVW48lfqvYUKh6b2mxKrmT6CELm+P9nodUVjh+eEBIouhP309r3ludCPzuKjx
JVIDxfSyQ6In0bGdkvyk5rPceHNfz26pwiw9NI27BSTS9XhytMWs6KUZdLFq3Zm4lgSxPtff8NuN
/3l7ajee95eKj0tn4UU4eXXOO9suCVA7M7BHZ+kK2oOT54vkpNPUx35s0yhYfBvLJ1RwiVl3MfCc
3BeNUUW5j0/4pnfL64uHvI1sETwibUsQUdeTF/288F8zO3DxiLdqnxcxi36MNsSRPbZZUXFwEyeJ
qCSjfHX/9mrc+NCUMkHjL5U3OpjLn//xjFiaIzSAplYQZYWMeEJc/VTGuhtMbVXvHCjhu7cHXL7k
dbTxcsPS2kFjBf2r1ZfGGHQgBCm9oINfGHRTn1xCty/vQxmrh7RW2sdi4aMNYV9tdOLXmDNuQMIA
CB34BXIFwjK8nmvsSKMou1EN9BjRIN+K+PhYkWHvVXTi+9wb4xlPCs9PrNJ+UMdRfV/3ojpW8zh8
NJ16PBS4WG7sxtfrDxQCnQMg7VxbkCKuf1M/xzjA2liT1hhwny297Q7Z1JRnoMXzk7Dc92+v/q3h
ELF2YefyD4R1rodDVo9nrjP1QHHd7kOt55m+S90evwHNoaFUozOdb7w7r4+2t/TRQH3RjzZBJF0P
ycd0hTZFBgIhcdn6Bfx4cpXYrlB09KJ5//YE1yaFfGQqj1zI7Cz8l2hHXg83A8JHko8XtW2TZm+6
YlzogPo/o5zLvd32oHzmzNklRV784Pa8eGHr7MhuxgM2IVsyLUvQd73Z0SUG/sC1TQj6SoWmyFxt
7LRGDwR6fsdcemCK0gg1u41D9fqzMg67GrAiJQuaadeTVlu97/N40oOknOKPheokZzvXinNR9Ypv
5e6Ptxf5xrQgfwFoQZ2IwoG2OkhtZpdRbI5GkI2scay41pMLheH57VFubJxFKnARZKKf9griL1wZ
iblU9aDKU/MjEDDYSV42DOeOwtYW4/n1HUzPYeH/g5sxoFqvrqWpziYqQqEemNhafI8Vz/oOaiya
75N+scDinRiVI2i0TGx8uhuzBPXFdbi4Ei6Kq9efTmqOXKK1JSWauzNuxw1S2W1X79pJUT+9vaI3
tgljAfEnHFsi3WUR/rjsXa0aMZbuzcCa4uIUc1nuU0OYPlpv8SFG2/6/sYiWswhKkZuGz8jhX7/q
rWuPbodaR2Bnc3iHhER+cghW7rHEMPf6NJiHv5gfeTsRIK8p6oPX8yOkbexGTmZgFKl98PRJC6os
dHbZkohNoS23XpTl41ydb95rDjeBC1QXTAZXL7eRTbHh1q4ZIMTtNIEopfNBSca69uuwaQ+q2+IU
BmPLxC9XLHbZTt56+DoZw0EttWZniM0r59V+4ictDR/AU4Cg7HVGMUPnaCxFWAF9ivTMr54O5Qiv
PXembOOufbWdGGrRsYTHzRElD71e7hjoduLRvwxmLRdPkejGYzyP8UGmrTj02CJtbKdX1w7jLY4+
CLCDKaL/ez2elYShUhWGGUi9cRUfin4p/HnS5JZF1as15BZYOsww5YF0UWC7HigzCyLDPtOPHM00
kKOZLp5J+oGb/MvbO/bVlDB/597hQ1H5tbi6r0ca0Tq3o4JNYGhD9IFNY51gNMQb3aTXo/BXQ11a
Lhi4J+sAM5kdvcTw0jpqlWIUhySjohb54ZiPWGC/PaHXS8e1SBaOxtBC/V/XzrEZMOVYSfcIuyb7
aaCIcReWk9hrGf7SG2O92n9otdIPQIcDdjU949Xpw9OnsSqjdo9JZqLxqTZyH9qK8RAa8pyrSrjR
JHu9iuSwL7ggakmUdle7oodjktmNcI/AVcaDYczzOaxN5e7tBXxRM/vzTgHmQ6xATZ6gHJeTdXel
t52pKypZ7XHK0Wzf0Jq8bO7boersvZcKqOp+31nO8MgJYUl1bSrDo21UsXFKFMPOfenRXOMNaR0Q
aA2Y6h2KkZbhR2M7NYFWRtq3urOK37GImg+DmN13wFeNZyvMMOUAszh9EmXanUP45B+GsZOqH3Wl
q+0oeOuJP6SR9RMdK9HtMIpUH0dXHb/Hg+4We5wGp7NMqeXtHfQpY79odA+tOKLxyM9MIXW/dFBR
9m2ngY446BhHejpy2U+4d8v+IRSOMR5wFbV/eUaLkJoem/HHsMmH74U+I6jUOxRHHqLWDGufy6eW
d6Elo6eq7QcZdIWj9AGwuARPC00rqsAxo6L2cTBInYM96JH27Db4rg1dVZTHjhrQAb68pvm9Nc7D
LyMqDGeP2ppdHQbTSIZuNzWQX80dpttZvs9BRBfi1JVwxXaI6jbSNzOMNOOjhiy8YfjSjZqw3Ote
1hXvSky04kPURFb42zDHLj0QeDTm0v4zinspxtnFsrWotXaXmEpTs4QmNmE+4WhSB4UxeIXnq+6i
a4rfQ5yO99UC+f9diNqqKb8ZXs911E3Tlz50jGz20ZJsvGOr9J2539iR3EFXG5L6Bidt6fihu4oy
3vUdJUvcIBAQig5JlFbHVODxDIdUy/04MuegQzPbj6BI3pdKWR0axFQ2xl8fcwJ6AkCOxeLxQVS/
XDl/RC09QjSTB9v+ENpjdZJO+z3E8DuwXaUOHL2SHzemux6P5J+bi0cNICdQ8TXcztLDOJ9jJz1F
ONiFweDpRRPMI/CqQ0Vnztxj65AM9ya9OuveaWtXHtqu0s/jrHbe0Rmhxx7xsknmoA9rNTzUdYOL
aQEAZPKjNnGzb1ULwd/H+mNUH6tOzcIPtmsO+H2WhLZPE+ZJp0EaBo7ltLRrjrJZvC8Iw/svMnK0
6qDXgy7hYGMR7VtGNjqL/ZFUd1YxaOG7oq+qdk8rpsRLzYmIhGhjlM1XPJMaJ0gyBcnpPOvjj0If
ZPYuCzvzQVNEXfnLo/sDZcPePDR1mpZPXhNrxnGQaqzdYRWX/auZaWaVvlqTYmFOZ6TeM2KX4p82
7aOvfKnC3mn9PD+mWpv0j46lzIdhqGXyYWiLTD3zW8fkRwY0zPwcpUo0P8gZUYBjaKCYhspX4ZTu
rsw0PbuDFmHfj1rbDs/JWJbuccIJNIcLNRqPXoUH6i9j9soj+WzY7TO6MJ55sPREKvA49YmyhW1l
dku9BvDEtM+SptAvtYzqUdwNoObEnVvnc3J00jTSPmJB5zkS7Sh7tk46uamy7xuvjp6NKVXHD7Yx
a78kYZ12pmimRUeBk1nE8dTz4hB6NXZ3ZmO7/eXtnfg/aOKfR+9FLhXYJ2I9ZLUcg+utD7cN6L7j
VqcoLehI7+oFlhZUcjnwsVJVkfThA3tN4DqF/TEfw/FfL+JaeBZlyNMOnqIDYt/o+PQhahl1d7NT
Jj8wJ4oBsPKQH4reDPsdxC1hHhIORGT4DVAhZSfTccKtN4n18h17fEh3ZaHqoPanWZN8L7Wqnnsl
GsT7uZ6VIrDcIqwOqjpY9OUxHWrUXTSoavLQNw6es3JS0XrZqWhVjUE1mkP2qBRpkhxKNLOR0mzH
Kna/mBN2dF8xtnGti97k1Q8XrK2z60yta+/dJMojv0tV9FN23AeAOVEi7t3fGAF4govIRkHqSUKO
0k5Tl3WHopx1dIPj3AOAT2/RSHZObuTtN3p7zm7KRVj4fSw8eYJ8gvYN95k1hf4Ugv3dJzMkRF+L
0ygMUuqAT+bSqX9KyrIMv9p20dt+aapTfZ90TjUFYFin6THMIzEcWBsKS2FipKewbRTQSOhxt9P7
AfRw5+vqODsBDAUciiwqMe8b1FruJi8esx2Ao069n0rFDc8KIf57xSpimMlug74YT6XeTAokGUem
nzL46heAwEjJ7wYIHREmuUodN3s0igp1rxqJMu3DXGTW3qlcS9nR2YixVWx13jq/xFnYrUAXTMUs
9lUv+sG34ypR36llHDo/ndlQ5rsUeeviINHQGFQ4r16avydwsT6PddlmH6k8z3ulhBV2slI3+tkg
UvqP6KJeu2f51WlfO4AXJecnukOXjo+cQlmplX1ozfoRG8bU8Qca/9ZOjJFxCVsjsfw47JI9T6dR
H5O2nKfvZdJjTtYqqTN9F14LW9HX9DF/GrMYLGJeh+PHqHMhh+qqBIuStDRmJSqed6AYq3g/DSJi
H4dJbGEo7IYopeWAqPNPpTKF30xFSONdIrWZD54OahzYrSjurEGZ9I/OjCDZQ4vyIHUj0VfJx9Bo
oUkdh9xJnHuvYfd3i8ey0dR76j9ZcZjNoZw+ztpo/Tb5QyX3sUyiMWckGqfe99JMtkccbm3zLqq1
OLQPk9m05i5NxZx+d2b6Ul8GYKUYo4Z2AU8odpXUPMVz7DpBqWXGQ6M4CI5PAszYY+zVjnFGLqDQ
9rlMBeSiIs7Q9Zzd0TvoVafnv2ig9d6Zv8siWA2NThxUhGqPAGeiXOyjJB6NQx8pybyrFqd338ja
VnyDymLkh7a19Z8qgAzjZy9E0oJ2m2X0XumM5rMJURnHbXs0puM06Ga1Q0siOXfdmE2PDfrtIwUo
XhcEUTTlnpqGQvDX98TQfld7Xpf6k1p2gVqLaEQWdAAXqXKiq8d0KLpPEOV15V9iMKRujTqsxMlQ
kkHzx1TVfoGuSJWNIsyrJx+eCg1/+t+L6QuUpet7NjU7vVfqVj0pGVq7R20OpxmNDHpzo59CT9V2
smsU5cPW/c5fe3W9Myy1EUIaBB/QQVgltNEEyCAehXXKCBfL926DBgrOKtPQ/DQQg7SfrKafQz9L
AB0clK4pxqNAgKLxzVGx5mdvlBwZNxvmf61pmi2UdMpeQmC0vLg9ztCufiC72GeDLwd0SvGw0dwH
tA1rfV/0XddnG8Xll3b69XyoPJCNUfdZMmd1lSGZZGTZSIP95GpthMGeAVH/Xu80JCvKps0Im6s2
+Z6XlfvJLMH7H+rCEc6zi7UZmcBI9+MB4keiLqmNhnZ+RQc6/IckK41nP0KB0CdyL4yDonDJfwGS
lZ7MSmjWB5wmzC+uJTXpa4mXd/fonhTuBjXiBQhxPT0dSgh1evhV6KytmVXQFW0tjIz+NHjTKIK8
VNXHziaTFrIp36WTmnkHaXZp4nvRiDOCorZfm6msjP1UxtgWudNXk97Ob1WvclhIxdR/Mrv+lxsO
ur2RRS51g/VPBcqpg1Tl1aaweb2hTTquDRI9wwlX80kM/ijatPKjVNCM9kc2VLtzk1R9ctQBMRPk
9638PzaW6FEirrF0toHRUBFYjtwfUbvZxfRBQ1s9SWqen2hiyQP+UXj0dClPDmgiYte3j9MLfux6
0pCGyHOoFS+g+XXtgalKVMpL+wTQI1WBX4iq2rs9ycXZEUbqPumEUequjxL3pOiUQia/mXRn3mmd
k4W6b3QNJuxZ386LBEme9x/T1HbTICqtsvHHAcnWHRFs/rSIt4qnJqdHtTGHdRl68TpY8v7/lbyp
AlyvWpdHTmYZo3uKWne4FwRE76jDew94RTu/u2ZQdvwfyq1CyutRKcJSE174MeyY9bn1oMSGekf5
V+ROaoEPb7BUqwYH59Eon/L4Iw7m0n1wtUTfajS/7MSrj0bXCxAiUBbCXGiLq31SYmZBbUgU5zZT
vQd3cNsqwPqHhyahLfqs4M0n/LQ2zNbXWoFVYJzVrRWY0RSWftaEan/Hx0uepjTtm9Kf6sbKj2Oh
55cx0vNubwDyQzoCWtG/LXM0AgSNhfft7a23vA/Xk0DUhSIUihak8doaQhW1bdzpaqmcHLsLJi+J
vg+WnH7zlljPvIXRYdLi7l3VWtbvyZrDjfKe8eq0Q/g1QeU4i4YH4kur9o/eJwIU7pyd+9motX2M
jQVyirVNtYbQo9iPSZah3GXEZv3BoVxa8/Jb7bPeQ+/ahSIrnK9GZFXRQXcIcMNdPxdh8cMtuuRx
ckK3CrKZlHNXQehtR8zUy0HBrpQqzuSbnavL58GLrYcJ96/RH00zVA54E6Dy7JexMH+ZloJfGbgy
ewwiqdnygK11HJ3pWHn6uZt0VBKmNhPKVyFJldN70xhsd0fJylNx8dFkDnk5Dlv1+PZHewUEoGwI
8nPBFAPkX/7r+rCVw+xRGFPT82BH4+wb3iRPWjsPT1TQqyN1gPTs0Rv3VS36JUZXOxl5t6WSut45
PJJ0SF7IsmCc6JJe/wavEkkU2l1/Lhs6Qfd5SCzic8a19ERPj9qmYaS2uje1ZjACxarU5Gwmlbol
NnrjZ9ARhyxtchFgObbaQeM8D5qbx/KcOVNjHAbbGXedUDU8yPXFaiF2E4k1eaY89mOR+1OfVxub
+KWs8ucZYiWABSNJS594AT2uVqLxYkpySVyfhxBXw2MsPTn7be827v0sOy3B8W7s6wdSrOaHWUNv
ORS2WT1lcsSu1Ff62jnVeRQNO9FLpQ26JumbfaNBEJU+pkmTvHN7tUuDtM/bh2pWy/F7yDf2Tv1Q
uefSDEPEoJxcnCBmNwPJUVMLO7C6WTmGStZt6XytC+VMly78MlEeV1Ceq9R+gAc14y1RnRXX/jmq
rtLv0zjDrkQKcyO6fdUTX8Za+DgYZpoQLtc+L2kq3Twhvzv3g/Jz1LLW9MO8SKxDD+fjKDpqo36C
8UUVNGhsfBrCON7PSdF9pSLX3wOK2zx764B74afTXWHrgzohRFlFihMFzaGZ0uasIBeT7KTsIx8z
nVruVIsS5k5vk9nbeFtfLLmudxjdAhYBFPFyeazDba4TWx1RUTsnC3TgDH9ZGHd9pbf93ZBJvffN
qi765NyqSqR8mOwiF+9qE3n2bEKc9jLHFKguHoWOd0nsKdGh9PLmTGanO5RGoa/9Mkt9GAPHnvPw
mFK9lz7aLE6yL7Mstb/2VpHzZhllMlhPDdW04T0MLh5d8lp5UcwqUdKgLgq92vU9VzWFG3N0nyBE
1NFh4+pbvxisP0ArtA/BKy04ztXuE0OomGXUV2cYM/Jpii01AnfSivxOo0Pp+jLEMm3fWG09+2Un
xc+5dkc3gBE4TDu3ZZOeoBNh3QPgI9mJ1I4/5wJnmLtx1pR0LybduO+tsNuSF1yTsxdhAzjQpBnI
Ki6tuVXKJEsAAMg2NmfHYQe/ayte9sckpjqsaVOVn+tMs55gSFvhUcFgPH6nYFXV7jrDzsZgLLPE
+bKxlMuIq11Fp3XRbeIYQwtbrtY/Al29USc3Aw3B1WmI82j3YCi70XjWtOpdV7vx8zB44TMxvn7/
f5SdWW+c2BaFfxES8/AKNdkuOy47dpy8oEwNHDjMcIBffz/yFFdFLt2WErWc7gBn3HvttdZuHUT7
oV5PVr1SWacvSQtp8soy/8fWotcwzeHgk67svbOpnVIZKzUU1l0HkAzes7gq9Ixy2dsN9f5Fpwx9
5YkXFyl0y5U3S62U0+WyF141jIVBC/f+zlJj0kaq9sopok1Fpm+YTFmXYWsrs3syBP/R1q+AWTca
mBGcG1yTnCszcjkAa39QeK5MCnn1eWc+5dlxotdue+d0npvdFAtFsI2e2KP7w0tUVm+6Str/Z8dz
wgQIR7CG1x2FmOe89choehMnpkuJwJ2rMTLmYfmszU3vEFZk7TVRxDqHf6259WmUYjxK6OTZBC5r
QP/XmiuwnOVo8FZhgLGU26VY9CWazWC4tWQh/vt4hZ/VPXmYsWqeuawoxMClP9ty+eyOiIMXe7vg
ogV2SG2EsqRmvX38mMtvYulAgiERoUcFxOr331QHiKhj6PXbTFaLuh+Nzk2/qIGi9mG20ZFfAV/O
s/m1xkPmgR5oTeWxll6PyL/GcNZpMxo7wj2V7CNDRNUSdDkp4hD7JHucfGqvtGRMbqRBINZGpTkP
4yYY4uKHtlJetlR6UNlgIWTTilDamDc3m7ZMFoqomMa5G1eIphahP2qVaew/Hqzzc5C3p6CP7IfC
mE33mfOGyfMIhk1DdvfUBa58pCwVCMBEO5AhYMn9UrnymzZgpLLEwndRlFXFk6xr9VbbprjmRrDO
zF+rcX0XXoF4HokFqMg5+2yYdaesSjt9KhOvM8LETvApLejuo9rUe06R8IA6BsUVNsjZNuepq6aD
f9hxqynj2TlXip5AQY3jyVdl/CumI9jnWPOX5QfWvl21KUZbzVeEgf8Y9dW7yqSzKV5OXEJnYUsp
YdcA0eunmbkJbuoJLvZdbVelL8MyLkwf9F/m7j5e3aa7bUBfkvqrxk2/bOZAJe0WdF7HmOHjxXAW
vK8jAX8MnSL6KIL3847o9WLHxTR200nPl23vFRgSsDhulClsmmjUdnkbTzYnESh4aR1SiFDttQhz
zQ/+WgKcRyiwuZdxMYOHQS71fjPlXp/1+RwbaE7pURSa+NS5+7ZGt/lmqVh/XDDKK7dZO7YjNuNz
l77EEELkbYkkQc9vrTSvjBByuSM3CRY++D9/PER/itTvX5CDAniXCjJ5Oi/6/gWx/4m9XO9daAcN
/ia3qC6CLqEqm9ZzqFJdake7ncfpBqw9SMvQGBbPiEQLYHPSfRWMuxYyAIUnyFQ2V1xpFeWzWVpJ
dxcrehhji6fUfy2sEDsLGw34HwKfkvgti0TFYTsMwgDzK2MzniLDbvtnOcm0p5Q/15m/Kepa8/uN
mWjGwZCzo3aTMQfyUxzQgGmnBYnIw6H2x/nkN60LIqL1ab9tR2KhrSgSR7ut4sxpIywU1Gdn7DNr
W4z0dDajVOL0Ru9f37RPdW4mFKELTSj3seym2dngoAMAhu1DPRzMKdP3Gr3ttCfeqngDeKK2r5jQ
InIKlREm6/ksb4dmeoCtb8vHGCP87hoGdr7LWEwQ88mLCPYQgQO4vp+rWqsgx9m9cVKNGo9lQH+f
MJ3nMkKwaciotLF02eTF6q2UcIZvzEk1lNbTtaymB/MVPsBZqMzboI2j8kJkh1cxNgPv36avlJ0M
ld089Uv8SXVTegiAnyNVdKAdZZz/59tljA97XF05bf75YMBJgDG2OOfJ+wdryq7xZ6vbp4mmjgfq
ZTL0Sph1/Fg+YqCqvXVkDDJs3VwePt4u5xHd+tEcrmRKsNJWx7yz7ZLWBWthmtOnWnlpsOkaWqAD
IkOTjVDY5JHbx4X1ORsNL1r0OntSmO59KQJxrc/E5RjAMORlzNXCgpaA6yXw1yWtUS1tRaUNT4PH
SrdjwwyNQs5HOc7097Wb7LvQ3TSiL4v2+vEQnF1qjABQyB8SGwA6JOezE63ANKyVstJOvhFPYlc4
YzofM9EKewN3cEYM2o9GWNVVcPUw/fNV7w8rvpXeyqgxLQjQ/tk1o2cQ81qs4p7UWq0BsbaaYs1e
Zt0owGZW2mPlF9z1Cy7udZgGdrk8T5NDutXPgYX1RaZNQh2VNlJZIBlS8cnkuJv+m+AyzeL3jFhR
3c/wUyhnCqnSfZ+YQRVNgYqL41TjvRn6aW7OoUvbsJSSYmtQqc7L9q5SSSU3Rccu3PYjtRrpC3Om
a5k+oXikyg8lLTNoEWB68djex0tq5zsg22rcgatoQoRxkw/dZwKz6tG15uUbfT2y+ORUTePuJxgf
6MEHbQlQROii23dehhf30uOYGKbuoHs/lx4VQ5RASopvHZJ4Doe+Vfy/Vircx9hP5LEUVF/3M8Lv
LqpMzRwYKgasv237pvM2NYjpsPFGy4f635ku9ABqV80zTHbRPZYxNoV3aqL7ZGRCMqakWjljbJRR
WsqMkjANOfOd107+EyIRrwq9NG6/5DAbSEI7sUxfHVc639Z83od3NnSP8G5Kdz9koxTUOlu6saRq
VC08Vl0dfFlq6lXZc3vIs0msHcStVjsqRYgX+rWa060rqP1yTZUjXI4oMDDn/NXSmcTYjHllwoJJ
5sZuvvkq8dzHVbS0PMJ41owbWIFOl0ZzsLZeIiKyIqI4a2kOjSr1e8EJLJrdopbW3rRy4HpbvJkt
PVW11X9tXUNVR2SgBSAHbMDfaM78x1JJ9WpW84QbHCyGckP/kDrYmBLmA30dzWKzFElwgJREkhTp
klJkFKQpxAVkY/5t2uD9u3eUX32rgoqisPIX8YW0sgg2s7ZyedzCKpvIXBLYDntoezr9Fa1OBPt6
qes5ok4LsQ4r3y5AueLgV9TOin5oW8dug+JmtqZCv/FpyfGDljRJvqF3Y4Vrkl2P/ktH4mkdh0QO
HvKyVGvCChNkTx6aQpgi4kAY7wxPevZzPxsWhIEZ4C7b2DJw508shEJ+70zCnId4oun6jeYEixM6
GtbGe2/QegnvUOXyDpShdz6jQknG49LoTheOU2r+XJY5Z3OpOtDvlClprEHBNmvSME6xeNpOlV1j
n6Vs47MGpWZJdm6Wdjewnsre3K1BDRGV9PSXiV68FBcNt44R0sROtcOY15zkg6ykqrWtkwLhRni4
dafRrkTxaC6Ye4ZDLrX4CgH+8pBE3ULhnCAcEA9I7/3xDNEXKoib9U8wX8wNLDh/K+pUP2Kwkr5U
w5Df1hQu/t8LmU235vVIWFcI1T67m0CooXAg4HrKC6otUhbZZ1/41c+A9sScyOxn4w44O/5U9kF7
jYx4eSE5DlpWMg6KjKA9Zyi19PXOWlLLObGYF8MIB38aLBm6bFCUn5lr79N4luMD1EEEXZsuy7P0
8PHN9I/LebWxgxBpozyAcHM2AG4nF+FOWfZUTjqhUVsk+aeO4hRGIbSFwZXNPjjWnB3cfvFOU4B8
BUdl7UoGepZ+cT+yKbGeWJnr3M3BWZA2iXYqAqOST4UjjTyJ8j6bkz37a/K3CVxW/cYxWte7kmj8
66m4JBMRARJQWz779EIC4NrFUj95up6eKsNLf/dxuRwg2Bef9I5iy5Xc6h/BqAuyA9sbLSzJrXUW
/o01urHGKqunzkvK8qCVUz5t4XzZIW0cKm9jDCmWFHOjXstEE3uKyx3MWKK5+xYxz+PHU3+5+lyd
6gzYD4sPUGbdj3+FQ3UK57E2jPpJtVXxrevr5ijn2IkUNfW7nCrOFMmEU0Fh0nFl1/1jqxOToP0H
VkD2dREPedzSxdRUT7RwEg/jYOmbSTnD9wlwOZwLh9wWR+mnj7/3crrRDwE/4XDAUrfPC9NY4uAc
O9fiaRwgY9aZ4BbUVCXzcMrqHfUiaIYfP/HPd5zFXhat/Qw0sRwvFxtcuS3RQlfZpzxb4LiWWmWB
Zrj4KR4SblYDCbRT7Barph7XN3aJL1ccp0H/hdNAq4+136z3cZ9Uze1gF5Z4AKPgUo5jc3nmzWHQ
c7jIJQ21araCX7MnB3i6+TxlVWTEcra6cMhaYrnNxx92sXSwGIAdwSFNG9i1s+f7pYPOBMdSfxTP
0hMFHWc7pzlo8B73Rj3qBy/Iqi70gIjgDtLL/MqoniEULNYV0+PUIqKgyHfe1AY/c2XJqS6ebSdV
u25tLzgTKSGyLZqobMf8UGq59cmClnirZcJ4/vjbzwtg6/NXqIzfqY8juFnX2V/7Bi83A8pyqz+x
W5QVaaIIKkLo0fk9BWN2Areyw2ahX9JeNG75eajTogjxh/VeYBlIyofSef34lS62E2cXrmcrGrGq
qOyzEL+g5t5oBXJikWfFk4V24aD71hLD7badg8jH+Dgu7TUnhov9ZNJtkWEIqG9BkzlP6xbY5DFI
uP3UxFrs380jPajiRsIor5ogPyjYqj8//s4zVJeRx8p6HV7qj7CAzsucKU5hPsbj89MwafJz12jV
k0cLvT3ez9aVRXY5pGD98O8xueBipn7yfpIT+n+OmQqS5zqt2y+VMr8qmhTelaT3MhziAYMyrb5m
63i5rVYNHBQmHT059jln89hS5IPq1sRPWWcld+RsPt6YTUWYFzsPbuN5d01J2Beys8crAOjl0PJk
FPtUdwHEWN3vv3cxp2rKiyF9rsBmDuitIMQaY5t8iluEalfuQQo6/HXvDsbVmBMNBi1i2EWs3feP
q1jM5FCZ90T40bQn2BOqIdpacqmQWkq7+617qPY/L8hrU+QHhgR2JATHVKwaJujO6yVL7+m+NxBv
mLX2y2+aPNt1WSYfFQ0j450FGaQNF01ksHxBmdJbWmR3VhFi6df7YTfgF0y5Po2bTe85Y4YvE9qM
G/zTquGRaNwYfhqZHxQPueM3OllWjpXZp34tf4e9htL1MKiOLgt05W5ea5nJl0YU9Lz3s8xdofIx
WbbJoDc/DQ6EfFO5ok2iWXTWGLqc0g9dO6BuIbDWYRSlZfvb7+xZhvPQ1f2903faVwHReXiABdm9
pm2lvfnl0P0sFsMSW+RXy6PryNiOkjF1eixqB+fJnuTyE9YwyadsSyPMR6DlCKVPVYSZacZDWMxJ
eq8seqaESi9mcYuHfvU0xMbQ35RltzibispEVAcZtLaE4lMZDr1c9AhTLSW3ujstycGbZz3SfKSp
rw12esF+SLr6PyX8nF1RoFXdF76u0ueSzF373WJdXz3C4hYbwspq2jmBqPS7GJjlmAir0EKA3f4/
fsFfJ8hUPwN3VNbW7gc6dwDajC+amhvzS9XW5W3bcS/cotSy/G2m4kFs5tQYvlrc6dUWGRemAAB4
HZ2bgGStsIZ2TeDMz92NObQOXGEzryr3YS6SheqpTp3r0SdbmnY+Po7t0Qa7yF6cTshmE5PtTVFn
JFZxmCZitTBNy9GLHLtyDm1VSgOSPdqFcKgGYe+dTMrhHm/dyYncpTfGV89p8vgWy6jRHLeLGWc0
SiffCupv0oSQEzpNUr4OqNhyurKNmCvPfmo9T9XKqbDMooVfQiiK6zPvaYWpGZCg4q+1TJusqvw3
wPvA/dm00GQ3WIz0L01iByLqTeGJO3qtlTR7643ZPkofEeANZPzs+5BYmrurkkwjlR+tYaw2Y63E
z4Rr6ksCd++bLErZhppelzuYWIHzILLEv+9b1B5belzE3hvwd1VvgO5mL1zMGpmax/pPwwxlVYaE
bHB+cfj33Wlw1PQwaDBEN1CNKRoMHG5DKGmS3YZZZRlvBdo3/THvFzeeQy9z3Sc/BvSHcCZBnNox
0A8kg5wiYAI5XVmxKk+bedvlGU6mdmtN0y7o08R7qcbJDvAZ9uxUhbzqrIuNKykhRQ7tGa0drupF
FcYd7KhDnbHY2De5nLae1/FGEEQs556Ws/1bW6rh58p8+1UYLO5IMbXTsRuD7luJEVZ2LONRVDfT
XNaYP8yuG9qZmLwbmnw78kafYm0kGiuzN2coO/krbv3eBhIYTDcyB2H+bJC0xoe8HoIyLCSR90bV
M7QOI6UueAMVu3AAN5S0T1DyazfKcaTtf9L3ccxvx76hf5QYnMI4lM2McxX1LC3fN/kkndDsa+QU
rEdEED63xQGTq4nyYkVPqFCmY46PUZbVkQ5NftzAn7ImzgYvSTf66Mf2jZYOIrn1vLi0GUFTzKEv
pBmD4BWZscGG1H7wlsmbxUbQHCDbEa66AIV2Ub8hF85UiFc2wtIQUYC1YKxlW/NWE2a6KwkgnJfe
iofhfoyB0yJp+GULsdIdqtBOTPdVxQ1KsNhu2/uBUR2cTTND/7+z6tRYduYISIFjrSHkbnKceis6
kzJCbiNEjiC6C/cpcKFHFKgiUtuNpoYGeRujyrUuLNH7bfkLzGbvIoT9nc+Z+r2IunyxDIOep2PA
BD3E/exN6Cj0pcMxp9IA4z2n+16PsFwf0L94I7FUW5jRbNVWejv3uoaHTtoXk7dBBVaZew0VmX9K
66n9Dy9MoYW0jdJ+a6j1R5QMgdNsGyv2rhngnNOUCYl8z4MeTQC4ytgd6/1F6tV1D2FmbJ79JE2n
m06V/k3a4DGwyXEmoW2EU3fuf0keZJ8AuzQNHSK70Sj1lvLTAAdwi7I/d+hmwkraOo0tfxte24ID
q5guvk6AG/teZK06enTACv7vKAv1xho+EuxAdTin6SWuB0vISNtnidFYzX01BFs6a/uh5uqjtrXd
dNxkRdIWVwKQyxSCgBVKOaD82irpvCgUtJjc1n1fP1tIC7nag7aS+37wYdIvU59y4va9MqNsnNWb
yodGhWrJk+nKW1wG0ITO5kqkQ+hHheBs7hqA2EJVRvW8IAr50fBc2E+pQqOWVlqEtkq/+Th+vgxq
UVWT7YNcUO8mhn6/WGxL2YzmbD3BBkiOXeqIeqPbfvk4OXP3NMJMROFcDdcamVx+J4+FPuMCtaH9
Pe/7sbSdNLtEWU8qDQjdljTdcaX4tPtY5IPrVs///1eSCwEJY0R1mXTDcZ1Ly+ysJ8iQ3TeamTih
LpIhmiAPzdHglN2hafTi/0VTqOG7uEwDpK1mZ+e+dFUNbYlWSMWzM5COhEnQ4BxSyfETIt0eBf1c
a2FPdQ3xYOdfs+y5XM+w2HBDgqMF1HBBP8mkXoKcjf7ToGqkVFBZ4WmbQRa1lpN2myG3s0O3AC5G
NXKkL0rF5jVs6x+vABUSWwiSwtVS4xzCo5owjUNePvdTroWzyvFZVEZpeWHSBDUl8qUME115b2Wg
BSMuAs54xVLhcplxFFLWw+xAp2PVefYEkquPeeN1z6Q51p6ioupxazLsWzsR5VNntuXLxwvt4oG0
qgO2ZdJtLjDO1PfbqdE7ocHpNp+Nwc7uG4VMUWW2c0tlp7lFIjJeQV0usVqAQ/gQDqDOCpmeA5Ze
RT9ERJjxs1OVtKpPS7fnogogjoSDpiXVTlWZ+6IW3/tsuwN8d9NS1ScNQuE195RLEGR9Fb6bQ4R9
jU7h/bd7DmLHRozxs10OCoscu3zw/abGkqBEi2MUZbYzaaa8UYkefy3MmO57Rmt9S+fBeKr9BU+J
j+fiHy9E+0TuEi7DlcpzbpQ+W5SBfM63zwY2CUedUshX+lCmmCQ4CKYwyuqyTQOTCXjMXObbJDFI
SPKA3eCYtf6jH+trXmUXOwJvJGc1qP0zV1Rg3w9RHgdB0xppQQVGpzdw52n+974r1Dc7XZwjh8Xb
7HTWAc2+fpNnlVNfGZLz5UkjeQizlN7XpYKI7myKgtmMnWIo2pPWZHV6i66lLR69uvS7A2IvjGsx
LEQW+PE8nF8xPJRdgW4P/SN1lXOT3DIpMykK33/Mcdn41fdkzfuOn5p7U+cO2LqTbIedpWTTXjn2
z8ETzj+8reCMrQ1VgHjPDiB9aKGsaQD50FiCH3Ev3fu6Wgx7K8xABVtnEdrXAp8HO+rcbk5vPv7u
C2h/JWrCbcAVh39ZyR3vZxvGXtsis05OVdlM3ydTQ49bLrKOrK7IvyLF6veBnWinoMLsdsLs46Ue
xiX0CcCvYVcX5wTvshpf4rQJb3qFut+/i9bEdgfXoTgZMptvV8e8LVmUOMQ4S91ZRtK64RAESYwn
SSf3sb/kr2O7xNbhypisz/kb5eHxgLQBNktcS4jpzqZEZIY1KMDi0zzq5U07z/LBbiePPBCK0s8W
Q7vvnj11z1bpa78BKBNEx86VQ/pyWbjgWjCJOTMB5875bEGO1F8Uo3MaRkqckVsOokIcYesvrd7b
8ya1h3KIbLRKbuiZ3mBuPx6Eyw3BZYjCEy8FNAGQet/PxYC9qZgafTrhwSFPuTHJ3eINQWTGZbUv
LKXdMETX4up1YN8PPAxKvCnpmOiggzvH52PNscZaJsOp65chCN24DOpQFY52A7Ij9h9/4cU5w2MY
W4IfHZMTnFXef2EGa6BtpGGcfL0YkhBXCbAK2cX/ZTQ73SWW7V/JGs4P1vW7bCgdMMYsyg/njfE6
OXVKoM892csSHKZxKe/ddMrmB2gX4w3rOH+lku1swXDxkfeXIvWvTOq/PplTnUAHtjqKm7MNZlez
UbV6o58WvK/iHZjXOD8kA7bncZkZxk1BCa+4Uh6/WMh8NQR+Rg+nRJOU72yY4ZfILp/1k5MMGfYs
/dIdgFYGO9L90bOOoEjyDUQwlpFdxemvjyf5H2O+3iUc6YAtBNZnX+z2DXumbK0Td1rVh2ju2i/1
aueb9zgNHbi9xL5MQamQDHhRjNLtygF7saRpW7cW7rDhZBfDtX7/+RQban3WTPO0UP/pN3ZWa/ZN
bmDd1gZxkl1ZYufynjWaIyfj4DL57FVT9/5xXVriP4VK81QKrP82TTM66Az6ylZHqAh9tR+6HMsP
Sd8nC0mkCy2zcvJJ+wGZxLJArMfROgwlPLMkCzK8aYOxKGgKa6eQl6LGrjt513ezXntYhTrpjloZ
/Vwq4ZAl1d7gh7XZpVtk3VjahIsLo7WISFVh445dCiSe1fWIAcfkZ85mctagv6fj9qdsnER/pTRg
WHzru9OEsSCmxmR3DWhIb87GYsz6imqSeyrmCchprE4CFyobXQ/mXNUQE86nWeHdDVldbbupV3u7
dsvvg5/ObzjIjHu4o/q1l7q4W9DJrMyNdTVaq7XZ+5dKbXN0UqxrTkYJ2L3PtKQNjnQfkIMRFX6p
7RnwGpQR+4lgW/em1PYJp1j2JIy6vGb5cHHI8zJY4cEHJiEIzHN2Jdy3tF2majmZZpkWmKSk8Sab
p3mMPKN2tmidVSjy2LqSEPzrscid1w4BxDz+ecyBSMrD9KUyTjQK0Z0bzW1duOpVCmrdNPWoHTto
Ubuu6fsrbNJ/bEbuM06B9UYj41z//K8S6NQi5ITXp58go+X/ua2/bNJWM0fIQ4F+rWPluZhz3Yuw
F3kg+S2R/fltBm5UBssy6qcYzcjXBI7QEA3kZSVAX5FuYAos4g76vtqkQ+2Z2yZRFCyMUrQ3Bhzj
o9968/iISY77Npq5ZYaNtrh0SktafdO6vZi3qqYa8TxA0E4jLGoyb4OhEa1QkTSPYZXXZbCxVVYg
HmnHlftuzH0WYtcZyGvypwsJOxcKEI2z0kRIsIib3g+tKfKkUVbd35UKT8r7JO5AxpdRYLOPMCOL
H+vcBtakPi5lFBeL+7NGoaWOGAGnD4G24GVVKjC13eCIQr/Vp6DQ9giNYFZX0LfVXW0V4zdhtqLY
ZrOm7eI5t8orWcB5NAzZGjAS6wEfUxJiYe9sgeSiqBYTEjoi0SLvPvdBY3wShdtQnaGyJMI8FjQR
BjweP7VlN5QnC7xtCA1g5/QV8Xh5RRB8dn1xUxOZIz76Q4SlwrrupL8WLIF3kDZUOI85Y9vmyH+X
fIn03OisjetR/9NDNlP1atJPS23UjBIwFNoirSuX+OX0kryvuRiSD3IVzoz3L9I5bbBMjiuOIran
ZojKSnVq7X1lBhG1pRzPwtlrKRlkHZXpsOxG19sspdEfZ5jj/Z3y295J4TXi+GNwj1QEXaE2BEZr
RJUldf+3nSUT1lwwd45e3c4FnjNJVUZuDMv5SlBwdv7oEEB8dDqQukkzuC7PRjXFbU71SWwegbSG
7oteGdkNtVhlbICkazFE6CFiZ7e0KDZePo5H/ngo/3Up/Xn22tMG6hr7hRd4P5D6GGAkOXT2HR50
9gSdHxJpjCdYhgYe/0Kp5GdB+9KUd8EbDOVclxdjFhWxarsubHKznyLdEDGmr72bvKHtRrXajYnv
7DK4v1zh9LK+k4MOM9fEsA/2KbxwHUyrkNodPLHmq+kP1RNMTVwSchn07VGLM32tMpmzjEO7zanl
Zb3swnSYpiYygtL61E8+3s/FIObkiPlQe+uneL5t8YNM+sgaIYpSkmIVvslumMudLPzpHm9LcoU+
H5tklxhGPb0g7chee3reupse376fGr3RvWPV2Skyk67yf/qZxLpEynb8JWNqFiGRTkeCw8KU+4qm
fdPe9bT6rqgcLDt7aZKl50imD5ipoYfwYgE7OcSIL/OPNSg9CuYORHnnFs4c3AE1ac1eNZ5xk9dB
lfGB9jhvr8wwE/h+ggG5uEupHf3x/zlLqKUC7DSHJT3ieVOrDYWQ4WDrlHf22Igvhz6fjC8fP/Fy
c8JI44GAx6v28mI9U/dce6uJ9NjQkW74FYzK/Ibtuj/ui8BManoMLQYXRBOXphcCoXsR3knYOKLC
FQ5lR7fEEizFWnihum7oyW2eZ8a8X5LKmTa2qEwXR64ge501mqg/OIlfeYcBKpF15bT7o5B6P3Zo
EKGuELZxdF00ApD67OAErKVHs617caN6UdYG1hN4WodBV4ub1FRxdhs0Q0UrZl9UqSmjtvWmnaKx
AaL1MY+P3P29ua38vhId/pKm/sXJmuCTA8qN37dtFtAclAlf9AEP6vlzU+M2s20Du9gFFqf8LY6u
+XO+ZEa5Z8vo6Ncdt13yzdTlE20hNYFdY2RksYkkoLOLP9eq5/fgc4HAbfbjuT3LnjgukF0A1JJB
UGji6Hx/XAzGNDdJHwR3HpTz37XvOdBLM1zvDDt+1DVmKxwpjwDNpGVwbTrOAug/D0dohvaF0gsz
c/bwwJuTBWNm/06RnnER90KhJehcUf7w0kokLyRShYcZWWB8ByhyspcOBwH3h+OrjA4SGDCNkauZ
xnecX/q+DUvDmz9ZEPRH49YQ+SxeAAAhqYSFX4zDFKVOrb2ySRdsmpxYJg9xk+rZBg9Kv1ObBaXX
Dh1EHrwmRhp88uPF6ljVHHItUAHWRkRyQfWA32yVH7qpbX5MxgRp4kqO9WfM36/StSTEdkPlR/3i
fFgWR7Aba925m4ZaVjgbYIoYPBhOM2whsjTdziKf3ztSlPk+dTT5ZmuclVSMfadZapynIPL/bloa
3t7q1M6ysOw1QL6gbZACCKCvckeXJZdKcUKabAPyjDEV69Zvem1bUfUkAilRniHQkwWXreMLu9nD
/E/kBh1e4H5zJOn8s9FMfnXv51nSbbxOdMyg48/4dE4is29aC43oMyXO0nrM8Xwejz1SW8gd6bTU
kTKy2dna8C9IAWRtGtBQ/KXct6Ueq2f8MhlW3ss7tRLbiIfAy8VTCWcSUsLkzm2NP0LdxF8qQQmL
CwtcYd7i4miLNze28Lno2DnaC9xRgL2+nAR+zg2KidiGk4NTWDBjWFhqdftfluU+noY1idLrx1vr
Ty58Po8eZQkEuzSNgNb8fm9lhe7gmzIYd0W9VlPdvPW/E6Qmxc+lM8vip+GLMg17I1622ELP2XZO
V3Hr6LEBNoNnpEkbtvHcmfeE17nxqf3DxxZtb70k2PCvJnQSw7xvVeaM3nOS5ly1jq4ai1t9Sce3
uiu89GeTju22RJ8UB9ug6ewgCnrB7e8ny/QcAFBlKCQgENDsG4fGj4fgH6cL72SvHQWpxGNe8H4E
UA/Rr1wG850LE7JDSBQMj5ZmW8M9e87U7+x2REIQjEPW3YteXzJ15QUuIzHLQ0FJGR0YyLnQTlDy
mSh0j8bd4AKz3+e9nty39tBjHlDEOkCCkLhiYae8tLuPP32N5N9PPgEYyglCQYqfsNrff3paVIDx
QyWOOFWqHFm/Vp4ms6Bjne7U3pWT9Fxnz0kKrI1VwepYwHo7B8F6R2+tHlH9nZHIsSUB8hMrOcRF
jgUy53dZvQ0NfRAiZak6j/CQ0hwOQk0zdlLvTb/bFMPcqbtmFtPep8GXHepLIsZTWZeFecNyVbLA
37fskyvDdDlBrIrVYZ5SOP0dzg0CdCP3RZqN2h1aSN/YY2aoo8Bcal8+VWgbuAyc8dUYOC+vPPgf
84OqhaHCuY/fzyUH1IaqSetFdvRTMUwQKkEMXvQhwZ4bxtDkjNcKwZd7gdo7XkREUWgtOdbfLwi4
RUOTikwcexFU9o6QTdmbkRA6fiSa9rNPvh4bNdTNLv0x0ECoO328INe9drYgVwMzrAxWPyDAu/fP
J8PyBI4LwV0zlOJ2itdUn2NVPw2UTe7NIl7GK7HFHwDi/SNpWLH6J+CGxN4+9wqkOlzUUk88sl3D
w1tqouBwQqDXdneaXrXNW5H0WRflUwsXNcWVDmJN6aT+o5HM8qv7P8rOa7ltJAvDT4Qq5HALMEuW
TIpyukFZHruRc376/aC9MUEVWZ7a8l7MlJsAuk+f8AehCB+l6g5N7Re4qIi7qvKYmvdGpB+ktwb6
6SCFGFujjbHs4cpSbxWOWYnH0vHJHd1R6uLpV9c37ZM0on/iVmkI+yWeh/ZxEhTPs+vTrMDc+Mpz
kBVNJjYwiKTm0WwgB7immgbSk5MlJkCDERLdTho0403yFakKVy3fINsIK+3Ene7C9VnCnp2oorJ5
AdAsNdyztiymmqn2Yz4oyiESEfigTg4DaRcGCRBqV9K4FddwNLPiHp9cn+vKxbc2uOeoemeUAXy1
y+2VakYUx0NkPfRJX3zGN7P7Ztgg/TIXsD+AY6voBSFkamQb+5/G901KF+bS/Knk0cqwqKg6ECrj
y4iudcUN3mbpz0kHC/gaMVedvmCn0AJxlEIn/16Wo7YzzLgTPrqrwVzONwJ1rbVj07bxhinNgBZb
Vlmv696RhsdSgQLyqyqlIqyegz6o62odSF2UCXcs4pxJU48RtfU4aEx/zx22B3vE4gp9U6cI6LkE
7hk0jWtY7SJMmv3kqLZUM5ATTU/Q3/7Ra7IYko1eJLP+1O2je9Wl4ezMXf6ZygAsfBkkrcgqAPaV
9DrMSe692FZx4ahUKf0qBFqcHhApFKE2SgGI6RDmVvYzyhVdau+MGj7YX+CG5gEaIx5mHYtRQ4ze
9NwTEI82ETNdSU5NdWAHkwyiutb77VSb9iquDFSgbz//BwtDgGNPA/IAGrYESiGUSTki8L0AWdDG
pPG4N1RdkPMTpApEYZpGj1Bi7tVG73pCiz1NAs48jcigY2w3h9S/umNWkJLJdv70MGO6LQyto86s
NiOSp4mbJ3b3Wx6KyHc7dOOdg6/b06eqybJm7de9LoFm19FU7sPIfoii0V53ZHrW3NZT/M3koMsO
q99JUf2Wkeb86scxMmB1nY71J5JXxd75tCPGh8AZI/OhG42u+ZmMuA48SRbKV6ep1OOf3VDSNZHK
HjEYw0dQu18zXUBhf1XrsZ91K3Sp7qnevl9Ul29lFuYlqeUeg8msLrbBPDKwtEx2gFLnEfRnZvjV
SmvibDyVSNR84cSSJiDJ4ZypDfLvaJ139rCC/jvVAKMZT2TbLIuk/wDQIlh7e6t88OsIQRqNTZPx
BySKZSOxA20Q+DYc4KSdYOkhZ9EHe10JqTOcKbatrVDy+lMftKb/qhZDSpKNX0hYokcEzfDswP7V
VshbhfrPbiyqUP/nzUz/l3QHkhYsMc7R5aZqLLq7A8zVx87oo4NsRxAtqooei9jrDRtli08zvrQ6
AOusupMnXucAc0lpAsRTZ8GLJRakH5sp7pCxx4qitv9gRQOA06rCHZCDFnSSWYT6nTTruuON4yYt
XZJwe/ZNWBJoVCsq1MhX00djgGH/0CZ+aOJA39vbKsyOcEqmPzHKaS7awePZrHoAzWXv5EcZ3cDi
TgBbooLfXzm9PBJlWJbXXWagqnahJnXzGE2dNIYe+Ge5W9Fuswd0Y4xB0T8bqJo9t0jjSh4y9UZy
bKeyw1qHGSN8DLeHehvg3CADX3wp877TTVQP/EZ6rRNJ949EISnY14iFFbtZAjr4PAFJM++lzebV
lyQIgxRHRhiG/5zFXu6iBC+DVCvD+lFkdhz9iDQtyE7Agm2k5pnMHnRgyTmK5cRLFFURKYTOkIT9
l0r08SY0JVw7uLoUpEYkWuIZOs40gDxiqvXdh52fvYC1z04ywzp0KJLJ/+HHnSXcEv58ssqL1H4N
Laobt1RGwj1zT9/aKlkCbwG5jjLUkxWi+np/MPI4hAsY+MMsVBDZitSsGvyf0p3f+qmNLoJqiB8m
pkrdSpdi2Vgz0s0RwfEDyttJrbHrMYysTZ+EkWgOk2ZH/+H3kSIdmkE165OUDOacm5mQHGAD2cBZ
FTXcNUYVMv2MAWfsW/Zl6Sq93jRuITN3XisTY5W9iZ6pvwsGBb1AI1FJ7ZA1tTBlbxir/TRjxu3v
TsOFKFzM22EqJGZsg5SrezuRvppIwyMREGgVUsm3o9jVhYfO01zGkTkDpzCWYxkDOzgDOxnxKJmZ
0r4FRgfjzYffecAxSUIfLSDrmAEY96LnVabBwoR2BgcW7WWCxOW2aoKCeYgNCHqcZsB1rTnDY8NL
aRCnNUrpB4YMYX0IS6WwdhUC3bk3ElDejD4zv09JGePXJA+xM36XQ1nGBpThgDqZbh/mWbuPTWwN
DkJX8Kd1GzSv3wIuknt+iEvEI4ccwDEDtncoO9PCBURBHeJJS9UsenQk2iBbJRqtlTYasDS0yn9k
boM6u42jDc2spE+2Ka2UwNMjRXOtOLYwxkBQ/U4b4joK8pvI4SBXE3YQNVsEfcQw5KZK0vSRnd+M
GL/oegTmOK+sx1pAOvIwaOG2xkRE29SirN4yy3e+Qw7DjlPS8r79cnuDXYcP8rh5Ts38b5ZXWXQn
RGORywAcfSSVmGS3bMd01ZQovCB9zuy2re+JWLxzUC+yhnchwFk+GzgU84vFvZyQNiRxm2M+ENtF
gFpwiW8Rzh9yDB4Qn0WPFmYIhzPXkyrovLHteQ0rG501EBWpkMruswIXI3sg5RaIomIS4CDcrNO4
6F07F1Ma3DkM8ze5+MU2g2amklAmIWWSfF+eBQRHmdm1vfFoDai7tXFuvdhJM1auCtfyBfo6xLcU
fPFz1gXWnXnodTllzwoM87SCFAvZkcXrwuMcFW+oxI9sGjuL91KtFF8aXc5x1eltgVVJY2kBo/6s
gH+iro2wjgzfHcYKWxsLZh1MTmpSmI3M3mQ3wA/kLWjsMf9UJH1cHWfZn3ELqTFBXgNHLNWrkEc+
9mU30HBGO1wLPFty2ilGbicOxxdZlnT7V6xU8W89zkLcntSwiz0l1cbAU5mpn0P4WoM7oi9nrX3d
goKI3VDjPGTykKtYfHW1A4sI0HkIoEdXSyNaEWskZTXKcia+q21ePfZRAErBTcAmaq0nsHw4DpoC
3/f29r/qlxEdiAwKohoWswf05S6/LVNAWrOlnB2GqssNQEUNp0CZLHkLKro9wVXFXsuY/ZUovR5G
o003MPzynVzgWkXQbrajXikHXQnsU5T1KK+bGIq5+MndK0KWVwEtKv6ZCxDyNRLaRUQOkImOYJBX
B6jzxs5OkvC/nGb3boS0tC5UOX9O4n+U5SIEzvAVgwkjaqusv1iTFkLe+7XUH5IS2YJwKDrPl9XM
g+Lf7xQSEzfUrO7Olp9Dzt/HjYkDQDpAmeRndIutRX+qiAoI2HbZ7jJ9Ss+GhZSgGzA8aNxapqN/
ZwcsA+D7asQiHOHpCgOPv9wAVuNITPTkdldg0EgfLAtlt0W2qliNyhCwQR2Eq/4x85/XnDsk4BvY
dfiGXK4p1K4vS9xjdgDwja8IM1XTqrBFnD3poNOwvZKq5Jw2ZFt3Fv7o1XIbUqqBOJlhYZcLI7/g
4HmvtLu8qauV1Rv5tIHzHdYuiArrXrfi6tXSjGW0Ojs1zLPipQ5EZQJEyqh796k+BKshNqO1Qxqw
wQP8rSpI9W+f5fe2w8XGYT0YFywIGGo2Rb18ujZ1ekijk7mrUM5O8F0qR9ECXZ4R958hk+m9Z7WT
OT2b4VgcqlgqzMcE85Lic5lW1NzlpIgfuKaoIfpckoS0WqMBHomgAUor1YyM77aSyD9LItqwVkfU
nlZmn0fnLIKotubCc5xdaGfqERUx1C7jDM2Ax6xyzH7nhEkavDrjhIbWJmt86NprNpzu/wpFaig/
A8bCBA+0tpup90q5bZJfFS0o+O6lMOAgp5FRBghX5rTysiz0G69s0/aXiqZc+CAj4JZssICxxNeY
krfd12CyViWeaWKPFV1Xepo+GsRzoqz62JMLrzMb7JZXlRooSbW3urwE/KApFEFZAIE8G0UGVtnq
uupsRU6c/779sT7YG7QHHdpHDjmmvHSTlRSdcgg5gP2YC2U6q0GkgCNL5d/9UE3tUzLG6p2DfrX3
GWvPuhH0cMhnjKUIvhN25HpGEu7jSkmeQJAq1QasovxDCpswX99+vGXKgMHK/8cYGmLdpA2LE57m
eUMPYQTtg02nRl+B1iES+cPK9jE3BYpZrLMadSvXkdJ7tJYPHhSw0SzpifYIdfYiXTHC3vZTONAc
8sEHhaHKB6EU2id9Urtftx9z2evlMWdupg3smvwE2cjLE5dgLke9Vpk77pHeLdU8wpIEZ7Pozrf7
YB0bVDOjO7CcYGwXj6Q4NerOeWjvBIIJ+tdO7nrjkFa63N6LkFe3LGomqG1A08O0gFCyiJBhqGJw
gW3PDgi5/8wstj/JwkZJI82KCfPahNmZ03fJnZnMYr+8IzjZmnSD0DmmmF8sq1C2t1U3aMcicsQa
vRrTM7USI1M0bosdxPkkcylmrD9SFui72x9xmZG/L05XdIaOwkzCkPXyK+qoAcZ17atHxUFPCy64
E/ulV9tTV+1H5F+1l7qL+u1gFRoWXJKRfXLg5SaYDBvygwgme1wLo+kN+uhYKH6K6q5/juPMVle3
f+giZrz/TocxEgUpEEH6Vpe/UxGY+WD6rhyr0ZK/qJkfRV5cD61HsE6yVWVX4cvtFa8/Cx1uRkHz
JT3rVC1WpBUng3yo1CNWZZN4brOxfg1UKRlXg9UpDZQxWfmOgnAg9ppV619ur76owXleyKLMB/lz
brIvO2Zj02kF4wD12M4C6PWgGL8s3+g8KUNzTsLKcwVj1dnUCUP7WjKnO/vi+nXT06W/TBk9i1i9
W2f/1fTmKXUg45N2FAV2NF1eYI1ppOqrgxaw4hW23kx3ouYicr0/MH8gXUTtjvrNYiMiC9k6mM7r
Rx+bnsGLLb17lfKI/oMelurn2293cdL/vxhTWHhXvGTqusvdhIWfrNZFZhybkTbx02A10h8UIhA4
NjV5+IS/XEAO1vw7TQNpbFvhfxYkOHv5jLzSSErZa0dGFvGbJIGK8OjnWAcdlcp/rBnenxFk7yzQ
pDizCNXlM6oIUPQNMLgjYyOy22iQpKPZ+fIzuprA9QIIXqu8boc788drfh17dibuz0h/k9R6cf2p
QWhWau7rx0JMDl4JOtL9VdtahWeE2rDKsrT+r0ZaBt65hCvtZIg1lC/1++0v/PHPwKVrFv0iniuL
TyzlyB8NkqUfO01SkD/T4o2J0DMSYyKTHpQmMA9mNBa/xiC0n0At+XBNw3schGXLZ/4IYDG4HRWO
qclo+fIj4JHe5CU3KR+hbsu9MqLxs0U4QwDDESEimh0Irc9TPJgZVJcYeRan76c5oATJDmpyOd65
bD442OjDcV8zJEZLdMnE1ys9S+Iq1o9lGoMMq8Jgg+62uo4sJ35s/KK6E7evjzUqcGRB6JezKuOY
yxcQRJB4cN/1P08ldAOMdtLiq5wAcs/oUVR3Ysh10CQT4XzpqM+TlyxvUsePA6lQi/ioDEXWPjdV
NGnboe67lWZKASaYdthZqywoy+8m1kHfHLlD2+pOKXIdW5gNUY0QvGnzXfHQG7qMUm6M+TFv6/SN
39N6Ud9rlRfnqT1tfV+oD7GPuc/tDX/1YYnT7PZZPZOWEcTzyxetcCl1okfYASDFkG0Yy7rQqZEG
bYp6UzD3vvOY1+uhHwGAdsaXg29dNlhzdPxHMKL+MY+HwN83Wpud9QK0GcJIom7WsT5M/za4As3O
krzQuQdCBF0m1hnK/6gx2c6xNpqi3eeOEW7LxMI1uDCyod/Kk6nHd17rspH8vuhMnKaWZWdd8WsC
k7lJkqfilCiqwOAHO7PqG5pM9nQe6kGPVlVNinpQSyf5RAMBNvHoYDc7y3Snw75syqpcd70ZSHcO
1tVeR70IGwiKKECzQE0W6YkTjEYBpcw5plbTvsYVhlnIO9koDFHS689dGVOtMuBMjlmXZhTfVniH
ZfbBDoDFDnJLhkPMhGLxCzolLXNtHMWpw4HroIpQ/e7naGvaTSViL1YScW9qOv+NfxX587dgkMgG
x5KFNH2JUx58/ACQ+nCOyKlP0kOuJek+KWyb0zxg+B3bU6GvghBvZo82AbOm20fsKpbpkFMQdaDW
gdLG5PbyiCVKB64eba1TAOgn2vSxlWzrIhbB1mCGdOd8XT8rDrjzc844HoNh++VindaEmd+X8SmS
pGZfgME+T0ap/YCn981BJW6DsCaAdWSH0OW5/ZzXd+f8TdEOJQ8DQqQv19ZyFHgtdEJPETI4X1D9
1bdYfsn7ppeq72Zg5KjXgVxofAmITp+FfwZ0qu4c9g8O3iwHTLcMWvgsoblICDMTNx902K2jVuMv
WjEbbpqXcBCS8cxAAHUANNPJXkJY9LNl7CD5O13K4sFVyj7K8GgK1MeqV6fpzrZ/r6EvdyGaHuAL
4EO8d+cX2yBrcjXr7Nghi+NqX2O7bZQr9Peszk0qecTgHP9hH/9oIbcPtlmHpYeBTr0OQJeJnY1V
C+peUe9HHlodEXpz+ZB+xdrM1g5QeiSd7viIKG7ESGDTWs7wh0Z097lBVH464RBY9B6zqbJYB7AX
3u58+bm/unw2ZGIcjFVpTeLGcbnroiieFKvpOGGmLVWY7WmWZyLPSyfJamDJhwL1f0VHuAGNmYdk
VCFwWFX8aMndPUOKq3tUN+f2IchBU0ewYdnzbrl2LBOu9BEsl8GkONHEF2EqlbWu5V50bmrb4LaE
WUUvt1/CBwtzqdGhggpHLbJsOJhI4+c+IejoGJWCTQssjm+MAuJui0o4bmvx1J0DEUjTnWN3HV7I
yGRmTYx9cbFfNqkIBDjoJoM4NY2hpEjiK6UHYrpUcGYdojuN9uvMdDbdQLqVNgdFnrys8OwClFKH
nPipTRLxG3hOHW+bLtKa517qHWM9og40+8CYIBpT4Kj5C1pqUrHSlLjUVrVcSnfO1UdRh3Jlvs7e
0QzLwkESotHLzgxOYZ9ZrwW3+VOby/CyFA2VU1TPS5fp4bBPU92HLyN1A9C7oNne/vrvwmKLI/Au
ijETa2mQLTHB4HNxeGqEc+ylNiv2eihNtosrg4ovELzFaZ2GeYeYXhhX6Cd2lvFNGDV6h4WeRO1u
yKXMf/W1sfFdSU9wJgZtHQCnLq1nFeesz5CkgtRNaGOVnj8O2cuIpYLh4cxuNE+Ico2h2+qp+DSJ
IPlttSQeNLsz7bFykHbdiFiLwhdbDtvAA75ho9RooJ7FBCFGVRr1Y988KEqVrI0WJOQmKKRw9PwS
yMXWyBtp2yY2oumGj+g+dF3Zd1bo3uThr0gJSlrnLUY7cTRqkVd37Hv8ReoaL0pDqQN3BlUC3XH6
SHbJb7PP4MS78bGBNdev2lwKyoOsTLL2UzMSfTzUja6O6wFjLrwzAjsHJBiW0zPGn9qPwskUqDtx
FL7e/njvVd3y4yF/zc2BghuEg0UW3LV5Yqil6R8bPRv/G7O+nLaBLZkm2LQ21L0c4wbIIyN8QTet
7bR9U7nKBFbpTpps4rqpOrfqyuZJR59VuJ2dt7+QoSxDL/bzuriTULzPXBY/d8YBKNT81Av85Mtw
G2YDlA7hSMdgytJuBWkTslEu/FFmbSMIHjq1S8pn0dSyvZVAV1U48/RUMnXqd7pbIIxKUVX1Wle6
0tDK+pqt3TJaqiPhTr2mvE2+zD7QErn4qfRR/GKlcqSvEfmUh5XSIDy2houcPhsFnu5rCbQLC9cp
nDY0Q9WSXd7FOv+HMss+KXlfbhF0Y7luQDDcO/9zRrN8GRCAqRFBW853/+XLkGnIYHDk+EdG2Zr8
k4sOtxEXfmMgGFGNhf4tYziGXXA/ZvITPGDn4ISylB/gQ8m94fkdXqk5XZ97Nex1ogtsA5MsgHqE
ZiqByx9mNpaem6OWnWIm6NWzVgXT9wjWSvgE5NjYQeup79zD1yvSjaXtRmLPABZywuWKwaA1RR47
6QlWlSrj48PcdUytrnJFPTJiyu+Baz9aECEgwh3TSXrR87//q98HaIpmv18Xp9Ts7R03IJ4sY8uY
uQDzpGzl2i/q3e2zen3N0koHT8s9/lHnORFS6kxKW5yQEq8NV8cavU60SfHaNIs8rU3RW6wYbt1Z
9rpuIr+Zx050/ZAwX6YVKYQP2wit7NQ7pW89hSgw517kDOV/OBPBSWYEPzmoJ8+T3wmHZBNYmNpW
7Z3L/oMXzomnemMEgzyes9hTndWFakUGc0IJDHeaGswb8TD4buqQrvMyL+6k0x+sB+eVUQ3Snsze
lrVLM4heQsypOuX4BG3T3P/hZCC8ICfVW8wKg9Ptj/vBZc6jMYpl2yA2eOWamaE71I+jVp58LAmU
TTQGUGpsBMl9kmRt3FTkG8GaHEdRHzr6yVxKXZ6EJ3hSTXynVP7o2eH3EB7f8U5Lv1MZJRTMIrrq
JHy/3wp1Kh61WNEm+Jz5M9a5gIJvP/37dPsylM1MP3JITjHiWktRDiZWOkoGLWDMUMch0w9k440G
2eDspsKilx5VbWVjzCBYWsZMCLQhfNJnGaXAzCXf7RtPjUobqWw5kzRk3RULYjqilS5C4DEldqnp
uOuKTM48uZ2AR7SEkQDGV6t917o87jZBJcMr7G1kp0Fh5rXx2Rmse37nH5zhGTnBwB0YMcdpTmn/
ChuOHknaYDbJqaza5CwHibmBzQwrINL6Q1FM8Z57b3/75X5QGDIOmSkmpIomZLfFpZnCrc4qf7JO
OsqeJz4naAZ10H6UfaVuTamOvjJRbjaB0/KmhTCLQ6kokur5IJlSzAuV8Z/PFlMiFYce7qxZPnN+
S3+9hdFpQqtGBfIkQiXGgXnEnDjFfWsAYmqrj0WMlt2dzOF6S8/tZKg2DDCAVi+JNgg59HHUxdYp
gb0iobGOhCsvYXwNI3Q7IHdWw53U6ro6YUUNe8S54TdL5F4+ZI9rCsA3Voz9afoehI3uJdMUmm5V
Zt369ieGV8HfdnGA0G5Gwmi+/whbPOflar4RlyR5gUOUtqb2Z6A3aH3AxQdb/EYbph7qjYDd2qFa
2YQqhn19jCy1CFqhv3KyE+cbinJSLbucqHJ8QHlUwkjBr6NkZ+RmIv/mvNUmsjdRZ6/yGDDdz0b1
sf40/AlkWoStb7WD7S4Og4wTIYDRhnwLRfVhLw+oL5xFown9aVZijt3CgMLGi1CiVvtJgwpKxGFQ
i5E8v6N9l6wAWEnjAYMO9ZMq0tpoPUSbZAT4daNVqShHR32VqNG4CIpgOFPjdhM+iDoWnEaq+RuM
cbCDht7Zxq4U+dZXq9O6pzmhj3cV2JSN0Q9BsyojOr+rnvOYIP4DMtIVkjwEo9djWyi/Qv5sZDcm
5fS9oq+moy2VjrVODKd7C3T8LVe2kcvPadPLL8pgKKPpGpne+fsoygv/0QyEDWY2VIxjavt1hiBg
onw1srgeQYQr/ucoHyAzpvDlq1WuNepv8lFD+5JxDPOHXBjYtUKpK98mTEN+Vi3ts20rK/UD51lC
UAYNicmN43wMz1XOwFXDWv0bxpDlMdRFOXrMkfxTGtOQQl81jr20o023ysukfkBVNY+8sBysk4mG
/xdf9N05tmL/Vxc7SuLSfc/SfacK8a0Anfeb1qTir5GxLsULvPpJ89KYOsBNEHPQPEx7muQp0zq/
f4rkPn9DAocqalQi2r+l5gQYACTYjyDsoWLENdIvLFahU8sNWvNZ/TZBGLEfAiWISizrbHyIsBBz
gg1FotA/2ZPfOEdwCHgCSHJqPtjq2L/S7syjDbzs7IE0zXa8ysSzg1shQJZlDMfyaE5Z06yhKYnG
jSKzwNee3Nw6WbiOWa6Mys0Pw7Lyn22h9vETDxWsprGz2/UEiv4AyDlVXb2X2/5ltKHMraYJ1/p1
5cfl78JHEpN0T+4nL/etNnltmR6qOCbkqODrXa1YZ6y6/bdep7x9gZw7dA+2HEulZxWtH2yDFONa
GjJjV638Mh8nr4DyqTewC4yGbc607WfVMA4BS67I6TrCJ3I+XgJH4DBslGHVMm7HXW8IFGoxp0AI
O5wBil4klwiOm2qnfOsybA++K0Wpq88C4er2ReP1f6ODk3dvemBhqOliRKDm+0Ak/aPcKVX+Q/TA
dI+MYie0qvoK50SMxmvrV1uLqP9TB6FuPtXIYE6bFKmD0S1MuznkcugM7sze0PhECJYace08F7pf
GQ+xqOQBAksH426s8N72+rGnalr52IY8oXhopAf+w2Td4LQxmB4Ci7QnE3KlWfeZXGFn+1ScX1Ij
DnAOlItmn0xlT67ZNOPkJqAfZdcQ6WStxkkvrRNSeiLn+8a1vZJSue68pir752qaJmVP+SNtzS4y
nC0UVDBpjTAxcQnbMew2mdNgkaiWyYgGMeIWYm9OoNDOnV441RPP6+evURQNVJNJhTyeUqrmZ+gR
QlnraZP+biRcZO5clVcJA7c2MI4Z1MDYnSH4ZVzXaJcU2FGPAGtU4+ijPxpDFfERhOtgNhz0CY7W
1k/8+B6g4er6YlAF3hfZMNJtAL/zv//rjgaEJuyOAu9kJpn0X5yLc0PLIlypOIHVd9K/q8vZQOOc
MpHp31y/LW0TZR0bJngqNloVXb7Jiyl9CyhtStcfDeOkNtV4J8G9zrYZSBiM3Hky2POAKC6fbqKz
hH6YiqsMQs9r9EHlp3DIs/+giChPSlUPB9msta0yGd3oIUfll+7Q6d9u39rLyoohN5AVepdEdVrj
V3Bqppwp1KH0RR21XHW1gimY0ubhm5Qn0aaSI0qpCfu6Ab+UHhHHKm3/eSQFmQFLIXrXkMycK1pd
mgP+xEwseYGYW/obOVKH31LSMqWIKy7eA1ak6p168rqRaiAvSELKE1PQUu9cvnus6BDaIkqcai3M
3cTA8SWySvGprEtyA0wEi6cea3F7NdZJ/VbkEINpd4+gynSavf+aF3K+ZsV1ah2SUdh2lz8G3TQ6
hmo2nOwexcwxUhoPgYMGJQejsY5OI92jm39wrpgBUt+BFQJVsMT5gpi2pqTVxpNRJFChy8DYpVrc
fxmb3L/H0V8Gj3mDMeCnHTKLSULSv3w4M7IlX9gif2mNShUrR2scJCRLPDkdK2oeg7aqPjOATH/f
3tc2f+3fuSjL6kgFM86HDMVUZJHeB32BOFylFi82fDH/2c8y9hMHsf46aYHYFqLLxSrNqLc+aXgJ
fb29+vIFz6vPfhQcbOBvzHyXD234XYEC4wtNIITi0yy3jqiQdXuz7nCqub3YMnJh20eLC+goGTkq
8doiybemONJM+E8vat/IA15OTuCCW8RolDma+qaLIgjuLHk1TmOUT1mOZyBMWLTylz1QUJZ9DgS6
PKeShu6zO+tzadggZVZEWlamYgc6sle+5PJArk4+PzkrADPaWy5URp+VLZTRQzbLQkAngG/miiGy
ow1YW/XR0HyTC1YTUu0FKWpxVNids0EGCzV+pLsS8cKFJI9u56MI7SZI0Zkvt1/p9abl8dC9oXSa
kcdLRkMb+WFPNdOcGzGkpxmt+FhRIZzjZhg9aajNhyGMgz+3F72CdbIgM6SZtk6/B3WKeU//dd2l
rbCLyc7yM/bj6CSlFUJXXmuF4kEYrWXsA8y8V3hUpnC0x8qwDrZS4P1US5W2RXa7K+ABt2OxpaAd
ds5InrNTR6kZTrd/53zdXx6tWSCVUEV+i0risl0fGkBi4rJWX8YqK5BLplvSbDVoYnfC4vUhYh2H
10oVTrNxqYerNLmg46ypL11ZR+Mmm6z/DDBnoad0MmOOf38owiHPQxHL8V2e2DQu9BqRtRcpk7Cu
ikUW7C1Ms8Y7N89HD/X3OosaGRB7lPQyDhtUA6UNWQUkgotQyuivmPsAJbv9WB8th8C1rAEqhJuz
HM/h3WQVgz1pLyHzb5K2InwwjDD5JQdxdq87er0vaH2DLZ8jL0suAQhhlDVWEKrUGn7cf++lwjfd
jr7m678+En39mYYzn0/YCIsLpSxllF6ZIp/FUCqYwrbNxMXJtM0Lo0p9u73Y1TUyK7LMsj+MdmWS
lEVsNVEoVWxsGM9aHrfVKkgz543SD1lyu9XHR3Bi4dkIo+LPBB2rv3MArqLQvDgQROjEzH25sS/j
AXABbYrpSJypmzAOdKBUazD8bMeNfJH426aIs73im9P+3x8ajQFyYOBwM+f1cl0YMXASoZmeg6by
GeZg/LPOrFacJ3yUzzlyvnQnWtkMXd0ozX++zoAw0EgBM4bqHajbxeoWVneSVpTwqSLapVofw14b
MumnXpfFvg3qe125qyMyr0dyzaYF3ovg0eXTgu70gxRg4Rl9ZVs6BL2SFpuh9RPwMyhjOKvbL/fq
lKAtNoOvZgkr7DWWel+qiSInyRdGoJVoUnonqf6fMxX3nLiuJKYZx894uzm1hCWpLZNKXQ8Sbtp0
PNshDZIfOINryO6WtsDsruraT2ZCL22ntqbjrzVGV3RZe7Msy21mOOMhsUIjcROzr6edHxoNqqxG
gRIKxrt1H1D3jtV0KM0yqc62HRS7XJYrBY8xqU29uJuwWkXkhrrebTJq+mYLRR8xATzqTHzvq+hn
ENbINNx+s1cfElFVbgyLnH6GSSynJRW5nNUgPnCeTMkCjzFY3xTsJ7el2d5T47heCmY/DVW8i+D4
o+V9uWf6SRVQ8YLqjLx2cw6C2FG9PqxPGPwZ7eb2Y13nWu8q9dCSsD+hOnoXlPgrLQBxG1I8qtW5
ncloW3+ok53V647mIXXSVH8cuYnqGeEyGdtAa4sXMP8TnfNpoN2h+HWK2EM2TUG2kmtLOo5yWqqe
VdYDsIFO6HgP6mL6FQmbWQRukuofg3xtx/RgLDZSgz4QutFBXT6XMGzSO4iWq/g6e16ghjNTJkiU
l5IqHPEqDs20PStW3SHth2MKovZF+3lQq/zrqFrFWscaexvRd76zXa7S5vnrwSPmJNIjv8rRFSct
hY8n47kI6OahKlgwOsdvVm+9KpTLepsGYrrnwnAV0ufTyPgQ6hAHFKjU5cZpS5tLEs7yWSmVdthK
zDRBpRQRlguka/1ThsPMJqnjf75KWJcBIsoKZAPQcRYbtqoMEYZa1Z1VDWNxl68qHwJt2tswdL53
VMh4I5vqvZ7K1TGZs0P4XwxsZYsMbpHsdMFQRQ3qRuespauJrxdADtfppCTd+L2VFOvbJ+Wqqmdq
aQEfQSmPy4OwvnhK0Ebg2rIxeB1Bqz+EJcNoJeijR3p9n8Iq35p6qDzPcqdPtOqMXcsjP5VVX//b
zuLqQumK24tJF4BnemaXHxmtlMAwCobgVkpasbFGytSNo6KDkNT4zHomirf5v+WV72vqzJUwaiJN
AQxwuSbKhCnCx76EEZYdNZBhwLaCzKqCpzFtf9x+z4vPyloAALAs+R9l59EkJ9Zt0V9EBN5MgTRk
ZlmpVCpNCJkS9uLhAr/+LfQmrSxFVXzd0aNW903cNefsvbaNlPzP2fPvsZzWakuibj0ozGr/U84i
3o0Q0cnIcRb1/n8dizBLbuRmRmDE68OtSErFTRyZntzYgv07zRZQcUDLXTg0Loqu90e7mhO4Mmyg
bH3wWvOdIFX8+8o2kqINKj2OmtIzj6W39PdqvrQhkUNuqOui/yB14h/jsWghS6by8Ofs9/d4lcJk
nJupHcGhm3wX//pxUmugNUPbeYec7O+P9gX/HpHuPucqxCrW1RVqOtbudVytqGqtL5nbavcs3P0J
56kMOktOh/dv6Paq/+esuN1QapsokgEMbN6Oq+GKIRmBm5HkUaAKCeEWmb5iqfXOGAvNj1VlOWZi
WNFQeeUh9gyxf3/46xnhz/hM7txefDNU2K42k8IG3KYMpRsRx5u+pG5bnpNqVl8oKYgXd1IGOoue
XgSGVbkXYarLIUZgehKrqX7wU65Wuv//JXRhqUfZG1Dz6oBpGTSXZ2rZUQWuObTGdfkJVcPZd7AR
7yj5Fai0IAwfCzCvr+/fhbffK0ZcyOksPB5SqGuw2kp7omc7Z0cKxvAT2j+CxlORfXLq9iN/8fY8
r583qypPXd0eu3s1DQncPByPGKqpzGYvx6wOWfJIvyXQ42Av6P3fv7Sr9fTPXcUnx31FO8hhYbv0
/+yNYLB1VrFovM7aYhqUMvP+7JJcGmi92oXdQnc44K52Hwz79jLp/hLOR/1h05dd+3aQ5AA+iWcz
crI0/UrTSvj2Os772ejVAHam9sGh4e1lgmVgZ4uRgr0tlea/L9NbaXkpiTSiqTSJuJaZHnpmOjzG
cRVbfstp8F4ZddpM79/dty8Ow3KkpzfAlaKd/3vYpIrVbdY1mQ6n7KAlrRW5PftBwg/th/eH+tcV
ovZxKSyxetnXnwcH3LifBmFGS9upv3s6l89xTmGIvHt7nX1KdOsNIaT1/L/eWYoiHLMhU7IZ2zKP
/r5EgIttTCCAF9noqW5aHXZQUCmedRnEol0UpLBB59rZB6v1m/dnG5Wj2SZpw/R2fbUO6qFejJOL
Hcp07hNngJSkY5P6bpqQpHxRmO4HI755lLAgVF5WxmX+YeL/+zpn0oljd9atKHcWneiUSqTHbFFj
Py0b9aPNCPsd/nd/zwOgEv/zOK92fvR0dGJgeiiatiEfhYUxJGo6GxgMBiTp+XPnFZ6PJLyzbpH3
NuoP4FU9zivDGSK1muYY+HtmASeYdAnoA7WF3QX6Su0Uhj4HaL+vcrHsahsExc5Az3Sf5Jum2VAX
9TOL99wHOixiBQd0Ium5JlY93quGiMVunWLRPuu9LZeLFErn3k81hNudk3qNdTSXturCxYxj/SvC
/mwKTJf38rTqtVPujWlU63DqmnX6gvxPNz6xuGmkrwhCIXwVFZHwq6KMn2pEYSSEVsT/7GpNS75U
taYkoS6y8bYxqoqTGRd7S8aBSM+tlO2jks8zXeDMLp1dNpntp5LN13dHF86nwYxX8vEMTznKLjF+
6ySi/FCtqVcC3HxVjWhdyXK/KYFQ+gN57hE/00RN1YxFu4Mom42nZOzTe7kK3b51bQGZocMGf+dk
avKIjaV4qdgsgkvh9vkOgQGnPLaGNDDIeawDSIWueNK0CgG2LKT5FXJoR9lS09Z2lyzxYBzcsaLD
LmblZ9eapb6TSmtp4WqAGfD578YzXHAXdqfoPB+tW9mcM2fx4tJPC2O6cSYP4UQOMtC+cWN64gGF
UoVkKDvV7Zs0l9zWFej/p7HtkvggpiK96Qhk7nzVbeTPIrGIn0X2MkJJSZSfuaMR4YL+q3xJyhzy
EiqCrlUflLKBsWyVoizvORaayo/CaNdTLxLX+yG9QuT7OdVbEU6TgsBUts3snZSmVy9UB1Eq9MvS
IkYb5hkwjoXV465yyJjxhd6U5l6za1bXTtXqg5UiPLvDho8acGonlOjonpLiIMEXz0HmJpn6s9Gm
vLlRHcj+u5bOjv2797IkDSyisca7WgzGuksMYf2Gggrsjjmjuzg9UFr6LEOvWXexNaOVc+21LvYO
aLAQQks8flHLbl60wBwM8zI4tJBHn9p6K8lrWWblVbTe+mCSubR+p6dQL9VOxKP4ASkiH170JVa+
N3Lg62nx0SBdbuKlLkngGVY4NqTuUkVO6m6sB7KZUjX51KaGU4WFskzl2Vmqmkj5wlaXghk7K9Rg
QLHS+1SbC+UTXyNyzlKvp5PE3AK5Pe0752cx6IpDdX9yuj1hUcPi+Sze6XORK5TGC4R6WztrsH6q
hHy3x3KQwMYI/kKzh4Ht02BPq3GcoaDeI9DUnJPdK00b1NlSvnZt1pp0TJpW2ZHI2k78tr4cnuEc
yuFEfrI4OsWQQghbrNo9J3Ut22O1ajjgWQxl4zdQr5dzObZm/4uKWNb/mhSzae7ToqEZExCBMDVH
d7BqKzDF2EUV0Q5U0JZJLj4cZ4D4iidVaGmDYjUXKgNmeVfIucRTbRjLL0C23hyWGVM2ZMolU5Dx
Q4zecWf1/p62sOmGoPO0566T1X1mKba7Tzp3rv1Fr62MyLgi58Po1/FTZRPIChWz9jo/bfoxuem3
XCaAQAM8RQ35u05TnVIHYhjVuaEhi2TZnurMi3JQA08VHGpoj07CH/AM2fujYydo0WpelT0o7/LU
mQTwYXCw9bNQtjQEUQ0l4iDaT8WujMc5D5ehVb94YlW6UJK0BHssm0fKiE4mItfoSJEciFGjyrKu
MJkJjNTNQ0tigHlp28T+VonZvQMRQ4e0N8cR7U1pTvnOmbgPPzqZzwkdjDGZgnmqZxCw8Cphudtz
bPgd9axk31jdmBA52WXQEBE2kYvH8f9VoQ3+W5aJ92NGnvjZ7ozWCrbzbY3KyZt/TWPO7GMAvzzn
Q5I+rnYNS37yJBNHmabeF0WZjDLSUzVvD3Cd1ijnNaXbFtfx85yULTpod8y+zYWj3jgtJpRQWZvx
JtULNwnSdRmnnTsqc+R5ff21VBAg+3LRGwdttTLgj/OM352i905Q233b7mLRUIQaZyf7RehIRS21
dmpvi9osmYSg0yspOAJz3a+ItLwDscjwTYZuUrQAOwkPae2H4i5NidIESqMvDzohKylaMWss77y0
mL+ggywf8izO1r3i2W19Z+atYj4YpkLb0GfDHPfRDGH997BsMVidUbTFQzmv1nkZJAm0irJU35p4
mF/UtLWKPfZqT9/Dqe0u6dbOI5l3MG/7pbA1X442brhpK0EdWm21L06FsNd3kLp8LqkCv0Ln09po
Xh0JSKvteSomLHwO3ppbBiPMBxEYBE6V+7ZOOCXHQ1Mh4IqBeR+NiZvrFxCibwBrmSYLjiluJkva
TzJuVCymreWdaI4nVmj3Zi6iLm5lHxmc/IYdMYujuutqTyGpKR+RJ5Z5316MbCox/ttZ2odZTYxi
YPX0KX07Gyx5Y5G4cic59bZhrla9SlFVbKI5w84upZd4896tK9u4mPgRf+VdjJIxBexNtoAUQ+6D
q+gfXWE6qGDdrMx3HPzH19EVzctgwP/aUbsdjpxoVRo+oPltP06t4kFkcTMiMlfLydeUYsTf4PGw
DlgexkeUcGRNsf3T7pa6cdhjkVP84hW6s95VpemiQs0J4vM1ziyVP/dsYVhxqhoELCk+im8W2uAw
DXnaT8fMKgmEXw43g+J235VElcXFUGX/qgnqSf5akwzwSRUlXqWpq9xnw+rbPtCkmF5zRZuLaCQZ
sTrqWhMnZ/6E4QWN0qeO3+vpeOfSN8/PbtrLX86U4JVM7dYavmj1UDS7pO9Uiq+lMLQj/tUtvGld
4F5mpjboh2x1h0crHfOMC+RMGPZG7LrkHsZdTP1Eb26XsUE3nnaFlvsDe2DjFaLEkB3cVY+LsG3s
aefVPVIfdo3T68R6MuxrdwY1LpMZladVSBvgZuIkXz2zRwFIg0PPQ97nyQusxDZdX8cCmEZzLZb8
oKju4vjdqLbZedSWyqSEasTVsSxkukO2bsWH0umNL1narvVuIESIpLVxYV/meevyCQT03B6ymW3k
jpBVm6IT+zSQcspsOUfhecWjkinS2CeoId2gWR33Pk80dBMV0vibxjPq5NRrLRJqY9HM4jgWifua
ehVeOeD6k70Xc5XXgUjTuGV9dfUuLJqRp+7VaTWc8E7hXrNwd6TPLTKhDr/kiGuoQuAY2gsbPBT6
aDuOJcgIduyNrYmbGDZ0fGibmNzArI6zPCpAY/AhSjwgPlVHMM7VkiEa0wlrqx9t09LkKeWlR8Rc
tfFnZ02VzteVRBuBUXv1LyKQCgwkFltBy2G1OUkdLPQoSz6Aoohh5ZU4PojXpNiKvVYdy13vJfgr
epTDK2LnlS1d2UJc900CowkVdUZe+tDO5kndXupcUNtPkl1luqmKF712tHs8TEWPJ01gT1W9ATTW
YqXFuZjX2Q3ntS/u7Fqvu7MQ+hD2ILUE0Tb1wPfbN+s8fLaG0etDGl/8Ame1xFMliOH8rDZaLANM
ZwMfgI49cS87pSZU2ehTLeJkP2qFP9fNMN/pOHuKSLcW4fl9Df2ACTxt9skwdTLx0dkjANnAj+yy
HR2gPIiZuH+u3W7uqHK4UxJqU5nXeyI7HG/Xt6PyUFBeN765Kf9nv8GoFAeYN20lbMDnKfdDY2ps
DZi5mtDtGoZtR13UN8Bwe7YpolQe23qVn93OKxEJtONQgJEFyqh0A/O3y+YUwJMyVPWF7pJeRKY5
oYbXvJonV2tyGW9hPDpegAygkTdmL9jOUGTMlXt21my9rKStnE9Ezigv2KmN+Nsq2+52gCA/HJQe
dNoH1sR/VRToLlGDooDM6feqeGEV1GHGITEjtMOndUKMpSOWDeJRMfeqWH5vZtnD+0WMPwWR62Mv
jH6PAjk4VLwXf5+yJSiUluQ9I6JH4eQXAz+mEQo28MCp81lmW/Iuabta2rX6KU6ZhvxGTvqxsJRO
3xNuBZfXZk/yhCokSXcJU7jjU8vNftFn4CnYWpJe1A7RXAi6w/5seqNZXUDjaz8prlV7fUmX9Max
Ch7eQO9TCcdpBFLVKxw2Hxsnz/SzPksxA1mAkr5bzHLiZvRFHpRqXd25cmJS9BUC4+ZvRYPVwa9X
1/xNuyU2I02k7hN48Hi51O1sPdsDuA6/Ygn5jRuNQ6Bnx0q2H8xVKTl9uYhN+EZbstWzzoUfXMiB
mJW6xEU1wE5yD4Q1NsMpcwi/i0A6qcOe0tB6XmypV3uNaEBtly528bR47pg+NUoM65ojIZBEc8RT
zeowxB/0G94ULoDj4AtC90BzgzLJ1VtDPa2XYPPSk+JV5qPsjfVSiEynOb6WMyXqxPmJSrI7pPP4
+f2X522FBtcMCiSqUSh1EJ38/e4knOwJOqvzkzfYJ9cR8Ssw/032JrOPLMxvyk9gbPE9bSozxAjm
tbKKOKNZxQNiR3NG428Z+PaAyi5B0wlMA3H5wT39RxWe8ahc0hZD5Yse9O9Lo1nf0AeIrchuvOyo
Z2t+r6ySiO2ys5cvekckk8OLctazkaDRKXbYA45TY55UfPyv79/mNw8YRQ2ZFjxkOPmova46AmwL
dW+oUNMRDzkdu2bUcTCQmoaKFGGiYNb/1o/6jzyNY+eDWuO/hoaJwfOFCmGhN//7NmhNUtMwVO3I
SLZ9HceXPVuFbu/RI2GrGlfjV4fbdHYKZdq/f9X/egS0AKAlk8SDWPRPYM5/CuWGifJDOIsd0Q6B
mFe1huMzNcQbhUAZA+oihBtLyiuarw1Atn04jSBxB1bNW5jH5fzB7PyPVxAgJH9vvEbaiVdvu2E4
zZTAj4mWdeoPjay8NlRmRT2Nc9lkVNLy+SOD2j9u/8agBICF1pqi9lVbtveA9he1tCKY4HoIjCE5
SAtQMH6S9KRry3zoO9KkjNUUj+/f/X8sRSjjEHTybRsm8/XfD77XZvIJZroU3jC4+zJO8u9UXSfy
1j0lGokp3fIyVvG/v2703mm+b58eH912P/77yHURJ1v9jEwTaArfy9Iz0v2kY1iTuiPrkHJKEphY
uiARL6v3kUbmX7d76zrxlwa893r4RZnXwQE+GnkFxr8K/trZnRd538rBqYI+7eKfSVb3x4pdvPhg
IX7bdgQVhbQDWQyqPdRAf196heWvpMBBX3Wk0uDnLZNSwEGdqFWvl1Xu52i+g1nnxGRnk30DU7r8
n3snfMkYDGhZYxj3rue8epwMryd6IwJTqKPXbZMIwdClcKr1Aw3N2297Az6RdwC9FRCtfk1N7B0J
LXJlXhmp6U57o4JhzArpUjgTqVm2l0mUWHY6stmcvdcWefvgUWdP9yjH3YuctOmjttyb/EByIT0y
LXHXbsoaJv2/H4AN/lYjhtKN0qa1DnrHJt432fUf7NJbzzOappzA5Xm9d8p2KM+jSlLB2aywWJwF
aIsQljUVi0LLup0ieiT0/+MHSYOfl5Lpn/kQzfxVm9Jze5Zgd8xPZTNRj7VzrNecBUItcfTX1ax3
E6iy7oNB33wQDErLEL8PCg3Uq1fT/9qbPf2HojhZQlNSv7MT/bZzivacJkm5Rn2ZaSM1lCVPj4mK
W/B/nQ4YntYPzDGNVFPCMf5+JJba6qy5JsFVEt/rUCEe93uabpSXSq095vgqkYxgXMBtZ0+f3r/h
b68d7/efzTikENS7VxtjnrzUV7rQUZx0pNDoDawkHRZakPSJPGGErKPOHmQbtOqo/n5/7LeREQ7d
YaaDDR+H9Ol6NjA4Fi2NWLJIJaTwiXjvrjqo2jBz8sppVSNo9JrLXLXoS/pUDPEXqZNwEjbjJAwK
CUQ5h+ZQT1USrCQ1lt81d270MzFSiXooRGcc7bGYv77/o9+sj9tqsemm6NlttqCrD6ippELtz2zY
MuHipUjxdSF7Za9b3a9p9syPQiDfbj4ZzuL+cHrhn2vllDbNtGZbu4nKBNC9SWH1N/E/xX6otD7/
oHn+ZjXcLo1O0kaa2LifV5em1oTPzTVi3sREMlmMqLawSho2QZDanGU76U7q5yxbpg+2HG/nSe4o
SiKarghFmfGvVoWNtsDMOGlR54lpPlFV1XeDUU03GVuvlzbl2NoB3cck7ZUi9vNa6V+7eqLgjK4h
+UD68+aO4/hDIQbPhKo/kMSru9AsCoWWoTUiDUzNMw5YeWcaieFFwjOn6n9zcKpg6JA28zJhb0St
en3lhHNIq6qR4VDcQutILnenHTNePDdSdOQKxHV0GMwXbKflB2jhNy+yyywLshkLJ/4kfsHf086G
0s0qDrnRas+l7ut8OzdGRW+q1qc7u3Fu3v9u3t5WhkOuoJFNzBHuep+bEAw8U1Obog7jd9gMS36P
iTE/zLL8aH/15j3mymilI1tFJYGI62o/aZn43LO1miI9U/ODMPV4lwMcC0RCqZNoHv1WaMnwPz/J
TeNIL3+7nxhVtx/1n00dMhBnQJI8Rd5YSTdMK7ucgqlU6fTQuDTLY7K27WveirmM3r+zb6Zw9OrM
nuANNw0pe5u/R26o1jgAFNcI+Vj8bK6J/kC5Vrd2Rjyp/WnJHKLayOYC2gEPCr7D+8O/vdt/NFwc
j0Hlghi8Wr5GITqF04kZEYLoYbJXndQvzbI+DbLQd0UvXlsNwtz7g759m9A5blQYds8W27irGSOb
CyVfWEujOmuKU6lZkxGQe+d0gUJ9KT6+P9qbT4W0cyw68Lc3y9kbW6b0UhoCmtOdm7aRAmpDQwcr
SVL6h3YlX6nscof/5yEx/27qPLSz6GavXqesIufJLeVwRp6n0emUJb23MmeDgLJ9Tk5N0g4fXOV2
z/6qkXlUi6Ds4E7YbOXXW0OiSaqYF2k8q0Sda4d0AIUbNQMNw9f3r+1NoCjFIsRSTHj4SRjwepfX
0fq38xznP1SeuokypberIKN0m/1K+tn+5Fr9vHjBSmEOiAfGmheV91fc0E/J7+nSyuxnXTnS9kkc
dz5SZL992M4293M640xKzr3x9+cE/wFWWzKq50ZQnPR1TNC+jo7gwSUW7Sj65YMizJvPF5U9CqeN
m68hzLlmVxGRCCR39mjelvPsnHpnNW9Jcvs9a1p6SGJbGx/y1lCP+STzw/sP4s1X5Dlb2WNTgP4R
+m///j9zFhJsaxCEnp2Jt5zs0ReGgUTZmmNbXMg0Sz/YZ799wbZLRVBLgQtR1/Vpex0Mcuriqj4b
bt2ZXxSnVsu9KDGwfPAmv72lnKwNspLotWFev0YGYJOiL2srzblkR5MtO/Bv08aaHotnYS3uHCmI
rjpYz4qYftqxWb+8f1+vxydKYoMWYINDTIZyeXvF/nNfpyxRO5bC9AxfV7wYhW6S6WiBhdc3akfc
1fl3vM/rwVSmMgnfH/t6Ov4z9lZdYP3b7IVXJ6hibhUCSBi7ZnX1sw6QJC0QOopOs34dpKi+zGk3
P78/6PU3sw3KG8yhEikxx4irFZePPXeXssvOWcxn72domh5N2ZIENcyEe+b015MPJshrSgPr7AYK
IKwVGwML7zVyFbmjTsrKmp+JUU13oH7iCMDzcG842RDas10eYeI3wUhosxZ0A2I1B0/VB3f7H096
qyUghCcUkzf7arLI0bW0Pd2qM95149mjT3enACA+u5OJQM2K8/nkOYoMLSgsH3xNfxbW/87X2w3g
IIIQlM0OtpWrdb9HwaMBK8vPKd1E8g3oAGMyT2hm+RXpPk9diZ6L3ltHEO/arGuEY1GJgyJRaJwP
ciIwq9OXPTmV+R7FvhGCYrKPDWLtM62E/PvUpx9iuP+UUq9+NM5/PgpeTXYr12ftseLAaXfVeuqk
l9/aM3jcUJHIVn1IehCRsqEC3EzgYR4gaynn+zxPkt/9aGwhB3kByrZjQflc6W3/iqxLPhlzlpRH
JddtxddtFouLh2Ixe8HRUs772Kuz+CKMhJT7iWbzBb2NSL6krZm+zplaeDunsuUXYNjTtI8XvTsu
tHNRfDeJ8jtt4lmDPGHE6UKnJm/aOxoU4wU3YrdWPtW7Kg/7fhz7zws9+mI/t20D8hN2g6ofMBeY
Gk9CtcR3UbfajllVSb+1a7v0t7XujS1vJVKYgGBa436coZs81YOV9L6yaGMy7ITRW+rRNKr6NQV0
fKel6/itmjW7IslMn54S2k9Qj9Zs/j1IrVFQc3ZFGxW2wUnRY8qbfNMcsrPSxpa5G0tH7uvYotK0
ksK0143UjU+e15GXOpcaYQ8Ia6byc43oJb/rtEGVRwM0xC0enU2W4IzAKKS1DuB3azo9AXgsR9ll
XVuIm64s4siEOTj7Xm6348Nit7MWaDUdbXaDyOEAjPV9ErYO8e6AsKkHhJkq5JMcYlHdYf9J6qCu
VgIfVXeyzwsG1jiwxpGisJetQ1Q0fT34Sw0raSDddfLhIrnfML8SL6vr7VyEOR3PMUyIqX0BwGmq
fi4HYFqWk84/RuDno58hHXt1JXSK26kwSLkfSl1/9MalS24rYjuXm4Z5Ajf21AonKNYZnYpYBuNs
5zBRfeB5Xb/L6BF8w5vZP8h0LbYwY2fpD2uSOWlADz8FcjQa3t6RQPcOWmzyiiC7XwA0uX2xp/0P
+Qwkra4HJDO76r411k4cpWjVZMfOhqQ4rWqHX9OStD9VtbHy3URPvrw3nbgpLqsbm9pBmaxWu/Hi
1qAuM9rul3W01ibyJqQulmPJ8SFbS0O7UEUsfzpzOqo+wAk6J4d8anreNQ6En9yEEMrXsZ2T5twM
3oAmcDTEN+QdbvIb1UNaPFhSOPNvi05fsatwC8bwyBo7PhpJ25AhPRYVAgWqUwfJyYNT6mws96OR
i2xnGm0yRIs3J/CpkhWVqOAbaELwt30fxvFMlFtfM0tGszlRZkd1oGqPfLiK8SmeS+QbzpQCxS8N
af6kHSvLMJk2xVORVabur2M5DE8IofRnN2Xau+9lPuz6ulS1z1k6ojWLNTjF4eIws3zNl1hylCaE
yfZIVljNX5rNTSKx2FS7wClW8bCx955EmaRFOKaq9UQpbi6ewAWr5VNlOnPvl1Q++6hOMnCbU6KU
nQJlupYabhm0cFNYyNWrvjNd99/pE67fKi1Xf6kECmREgCO9+Tb0BbhdtevdAxxgTwsLI26nQ6zJ
eESaQCxsOFuorzEsTPxB0xuS7qT11GJ8oErqI7DurTw4D9ZFqgLjGnldoPLJgImrc9sROhyYU0K+
79obWpA7Kr5e/J3j3dy3lLZbtVvFi0InBSEoaYZ8H9bUDgHfQ9dc6KHG405tScUK1Nmm9qYPaXoi
U4/VxGBh+I7Dt0l8FPj24EMX887aaM7dbq2lY+3jqrFqZMeymHd1vsZf+2yRXUBhs69pW3n11wnT
ahsAp+2+Ll7DRxtznn02ssR7yUdQUjeOnnihmsLwOyldHB+82lTUYEr6URypGAE98kuKuKdm1bPi
gMKU3Y1oCISZg5x0ASSfENUftbRazFNN8mka6YB3o9Zax/qhoYXd6D7culQLkVJmN55ZjMtpZGE/
KVTbtRAIZmXvNj38F69EjxmyVQMkFveaVJiRa+MlFdBxDo2HGvrAiS13Qhdxihqk8xYRYms9PB1/
QdMBRNqbqvqTJ1jens2s1Kv7Zuyd/kSwGjKhvNEbgWt36ZRjnTbJa9xbGsZg5u3J3A1CM+cQaCny
4wUpJIGZ9OHdr16ie88k1GZroC5COOSng8sIkeHa5MknCOgj5OyuPGapSTIUMu0B/VQ+Uvu5W4Yh
rm/73J7kmdLXioZaoMxAjlVnVT+8SDVtskgCMriUrlcUFzF180mAIFUfJ282T5yXIPoRHaaM4WIP
jcZuemojQwPwHnK+10XUTNOQB5KYUi+0OLd8msk8ezLBO5rHrl6c9DlmSyrvNzHZCxNI/WMwUuVm
xf5antIFH/VXiyqH3KUQA1VY/YrQQhdAXfEZ9ZbWnkYXOF5Lely2U3Mr0b5zdFCAguptfdkcMREe
d1I3RWnXkPPsvtEtNEA4T3v8j9naHOaxWRu+5NkshssK7s65XYdKdq+jnTqvaVnX9Z4qmDkcVfhx
vwDKogcGzWGjMojNnFawRgO4DjcdBaImThaH1RJd94NKqWxC2y3NV6/mpwTeAntvj0ZcM8PZTizt
Z5PaWnXxVjDJ6O4RZZfPsP2aPCJLUkt/x2Osm9Ak4+p5LrG8HZMMDEHglmI6AsI03chQMutLqVGb
HHdiUakJUAFOz461zNauqzrFOC6K05rY3U29PJN1L79nTkZgfG4pqnJOW8ACZ3N0yiQgLMt0LvHk
qgegFRzC6gpw75M6q95hoa0DeEslkmgP66OufiTME0lQ1S1xX44DlSGY0ZTYh5L1VNtvj9OGGBR7
md8PQPFrE5kcXguqXrfMUEkWqklS79KJhIRoizkqQDKnPeSCRlPUBle5K74oRo4qs1FGM96LymDB
b1swZ6hqdBnqWaWnB2cFU7hnjzghSARzmPuTBvLwplrQSgeKTLpxpyVlMob2MFjPsyeXJGj4kTUs
0dbJd7L2yh/t0m5Gbm9CuDhkpbN3zXRiG+PWMTs0r0W1ayjek54sTv/DyetMKdhTq+Nvp3aQitVD
jjVxUjPqh1Oqu/lNZ66aPvi2WPObompKK1ocNwvLWGTWTllnA76lUdmLr0mnt4KqaYx4xxZ4Qf3m
FLaJ8lRxsm+kc5fsdVM53xWUUMlCQBY5hlnlTu4t9Zg+vRNOBaZxgZV4ECS2s6Wjo+UdlKF3KqST
dbIgnWsJm8Sd03gFgCEfJadzj5enaG66jIrJIxWk/Av4tLU6zl4HwJQdht6GErzcV6We0LgDbSyF
Hky0zJsjzFcivrqstJQdXjTU+62FTG2qrHkKJNCDGW8ssrLKL9tUkT/1rE6k7zS1Ye54uRGpubpY
KExSyw6YcIT9rSjMotsRoiALZipKe+GsOwAv2owg+mRQ+iRopdHfZIbd27dOg//M81Xkws25JjYb
Jr+CLjhI2ZeRZq7kGmrr0gQ/rUrXq25QmjcdhddYafOgZnMsLhLgfM47WyqILJBabztuivwPRFOM
FptHs1WcTfMLPCW3hVgQUXf957mrrCLUaoA2u8yxyfAwZlLQ7DVXlp9yhcIXYkuRUasWHWo7MB7e
TRKXK6Z1g5VAv2882T+sajIWF+wVXoe1oPe6pMJJBJTjsgot/WYrVtpF8egtzFtURvRHxR0KwK3G
tvfEhdonux4gTAqHyy0Vx/dqsJL0gtbU2LOijlBmc3oi4dCXVRJWiSzBzYOxukkJY/uBEL+hvT54
TnpQinI6ZoY3N/Cyi6LwB2Q46kWuUjECtP5ZF2oUp8ReZOzXAlLI4s8MTXzq0C5rfcrazpYHXqLW
wr6Uz//H2Zn1to1kbfgXEeC+3FKiZMt2nMS2lOSGyNbc1+L+67+H/m4iShDhGfQAM51Gl4pVderU
Oe8ib3zhaMnzmIpJ2htCyagYlmG1URFScz51bUS6pIdhrhyzacaMpmMeJofQr5EBGJJWCA+AbXln
Bmkkewhj8cBTQAXjKpEAvtwaRSHTaaYVJPmRa1ROVRDJKiffdFJsIS+WN0n/y5ZISNy0sY3BCxwn
lbeQy4zSNSCtjffkI2pzN81k6qlyzBqpQMnyQcDSS8RpaVa8m5+MOIJGEA+MREnsp9wJ9MnjK8NN
DnH069ymnMzXzFTJPmceSvAgxkxUsI1MuE1tM0D7SbMhIlgVgden9hS+ovLq7xyy/CDftr1THy1f
7eJDpRfRqxKN1uilI7zYxm1iKO+uWrZx4Q1RjgBqV7d1eie6ir8/14XtBwpNUkayUwPrB1zbGiiT
Dwno9ywyje/+NILz9NVJsj2woWTOuImUA2LJzdSgnM29oWzChBhRuBFmIsnjEJmWeJJMtXiy1SFT
7wKBSRwnGT4n9uVI4vZuHw4y65aNyabrav+baQP/cU34Z1s0cgy+JOiSalP2Q24dAoTiLA8p5O7H
2OoNc9DUQXhkID5fH8C1ecTFuwQfa/ZdcuBKtz2Uzqd8i5SY87cmgiQ+KAizqX83SRF/r5C7HY5Z
WkDJk334hXkfab/hgVTjkyVAs+57JQ9+oJPRjQcZ66IRA5siab4Iv24OmV4rxTbsM62/SxpV3Skl
ChyghcMqOmSFFeCeMiZTHu+7yQmNbYC9IBeZFrVgIagGSvYrbihdfeh5f/2spkD5r4xQ1HFTG8PH
vdaytgMXWeY5gyFP27zVMDZwSy2qqtAtJwENiPwcGKQq4Pm5AXDvL4o6JPIOQGg6HXIqzM3Omopy
2PKoMfoNWJDibcwqQKNgK0xn9LIqIZLKxqSfLCzYB2/sfKX0FIDnyrbSInXT0pDPTojTT84uw0rX
fFHBLou3SmoqcxtNGPtsg8kI9d1oRbbl6pEx2RtUzZXphy/MYfjEJdw3WyJ3Ztx3FKd5+RoyCLMK
9e+BgBlbKnicKU0OesPPhytCFAs2QUyteI8tsSnQTgbb7U7gTELdxQQzy5HnDJSeJNGcGo+Hjly4
JIJ6/9QmtfgCT0TEe9PMVWM/8wwOvQngylXSDNqOEU9KtZ8UZDBBfWBf8pRweH7WEYFiqzl+bO/i
qotHSARVlESer4XZ8Mkxq8Y6ctEq1huS8aT7LoCi+qfiGyL+XEEUVh5tQc11gxt1NT1BfFLAf4/j
zE+1KucXkZV7LC+GsMR4m2zSlasRqHYtYMV4aStV0W6IA/kkgGzKm7oNAVD7eMGDdh374K8ZxI3M
O86UmsDVlciX8pUq42VNVzN0lDrpE9j8D3uuQv5TT66VKWGPyfWDgnRU9xybSkCwtFMw/fApy31t
UY/4mrFzP2grQpEVlANyvgawaPBLSz69qcXCjpMifdAKOd8hTk8gkiQ4oK4Vxc1eIBjeHdAKMrW1
8u7cfj4vFNLBRfEASABNPkdZVDcbdJrTQGVkUCGkcLy0U4m6V6nSEw8CGUaWlf0KhgQCh4qCg2vW
qrlpKbL8UbogW2leXyAUaP5pNAGBzYGMpI276JQIazB63ZCSh8wGfsF1P00HSoZpQRWkLN8q8MfN
w5jUNK1gfvyIrZCSAPAVaHQKLIzb1faLojPBg7/IzMm5DOQHzreDNIxp6KhN8Bh1RnpU0ym+Fwoi
C0SxFPJPUiIv2VgQK9CN924PfVHo18BIgdKkM4nynr1Ub604oK0OCuVg4b/6TW1rfyfpGswPXese
IF+u2dVfTJWNj8geeBR8MaBqLboZ+GgFU66NyaEPq2IT9r3xbCCP/zTxG9kCcy2qb04cxnBtxeeW
xdn+Y+RZi2X27oPju9RjGUwexrXupAcxgGj3ktGu4y+a0Y4DDMx3GEMb4OY3gonZ2OGQY6o2kuHs
rBzFlFGu4QeZYzs6Xp10uXOKpUGe9gnRSd8ZZhqHmIdhTHif2mjZIXeu4r53e6mWDRIaxyySRY5A
WwZ4yfuf/xM18iHLgJ0k8ZsIxOTpsFkzVw8FYR5mFvd9Cc33kapMCaKmTAb8CXDEIsibwlnZNYv4
9f5L6J/P7BHwLvya8w07v45xRxjiNw1xwmQbouG376Mp3CvlVH9zulHz0Cpdw7m+h4h/lpBhgWMg
h4Z9GafFWgIjRFNPXTRY6VuSR+UzEhUJVHw50+7rvphi15/J+W4YdlXp6tyZ+9oG9WLjEkclt4Tu
iWAVXjIrq7I4QfOPomCOujjxFNmXZX8u9h2llwNiRpnlYePCGm63ltBaeHgCORg3rFqLvBCCT7At
87GuKBzHKkTetJBe7aGK/1TE+d8ZhJ/c1UIwlBs1Ddu96NN+BSG07NPzW61ZepwPSAVNNd/xe//s
IFIQQ0xVOL5wSKqcpBBpLUzMoGG6GIaJ3qXTiYYdMFAFozXeg9IGs8P0P72Tsm+sjRgfxrIojm2s
qB+1iZl/G86hgEQJzbaiz83ms98GNE9rneGFlFc8ANN2vqrCiGS3ysvs3uCLrsHjLleOEbX5DiYa
mfznfMRcd0SXS+3wkkY+LK2kDf1Hh/cNMgNU0SK3HLT0g6pQ7yvA9PQZJQYYbekK3CZdpnbWMLxE
1EC/WqY9fktgcZ2UMYm3HHr9v9vbcxFv38cDUMh60zw3uffP5zi7XTWs4/CiTwY8/FwUgHDT8U0t
LalCI1wi5fMd8ZnHYLmClr42NEiHuTuIohjy1edDmwPaF6SI4wvy7uKutSVjlqUyfhelLHZJa+j3
chfYb1muN2+3Jz1P6jxOzJqfOnbE9GRmfM9i5EwB6S4YmWs9+YK8QFVjO0RtVQpUbQUmdmUsWvPQ
zRCU14FYLu7uoKycMdPH6SVpFfFNGezmYRbCatGIQLh3pUV8ZccyGOha2g7oIi317ujkdQmg4/EF
xy4sAhrSYAXDz7YFYCy3KHUkFWpqtz/m1TGhFTigpSz+uzglfdNJzsDb84Xg8RtFrb7c2EJ3pF2R
1DrqSI0om5X0+No3NVD/AtauIYZkLr6pQuVIQ2KYaaK6+VKqxXMuEu2YjuOv23O7vMc4Ff8MNG/h
f2IODMwZEzyNL4TnmcEfYzpco9pTt5n15mN7dAet0vh9e9CLDwpShMwf1CR8jRlhdz6oUaWTnUbW
8GrUEQ9vJ+wppviJY1S7qAClg2YQpM2VVXxnmv17JlDRAlg3h35lhkMtgQ2iKicltazyDUSwhuzd
hNy5Nzgp2UNUxtnnokIR/j5QY/WuCml97OypUuT7XFVbZx+EmqgOk3KyzLI+BeFkfdarXOzgnk+P
Va9uqsbYpFYHvdc3rbDdZIM5yvux0hKJl7yB0Dd1YwexGQyTwpdA94e7xg+qemOGIjfdoIzRYwF9
o33WgpCWByaf9bGLUMPAsH3sv8VOqPl/KGIE0888Hso/RTfaj4PaQXrHBjMUMKVVO1n5aMtXAk8z
HiowiYByEUEBj50vlV52lj8C1n6reSpA3gliyFxqMw7+XqkhdQErMGigxNQtftHMo+ydGr2F0o5B
maoec2wiP7Z3CGuUXsxZNl0HP35hAlqWobBsv3lT8t7RAVcU+M/6uYR5Ci+YZJuJul85jBdZ1zwm
UKD5xQQWCGjK+UcIKLxXfVF0b32utL0b8dBuNzESGTnloqnXPUtJuj8O5sz2prKF/BQ4fT8gmdHp
GP4qU1GDVcIzNVv5FssoMf8uA1w7h4hQD/Dw/HcNJewKze/LN6vpsqdgav07gEXBNF9olBQ+/OHh
qDrcohjKQe5bXGbUCExMPqnG6Eao/fL91v6tB1ofbGmR9EgJWHafrey+ZXBifsD4ZigQb0IEDdTz
+QmtAaBgVe2blNEKrp28OgLHk3dCpP3vmohYPKToyvQr4P055p0FCgB284OY0c13U6DzYTMEDOm3
6dKrhtKp2KuNaT1rrS2+K1aMeFpG0Cdc5VbxEE9xsbao7w/v8+HZ2KAmqeABu7aWmMLaR+yA6rn1
iroS7Q9jsNPh+xQHo7E1atNq3oSGC5id9QZbrvDfbEWTjLtxDNFAUvUm+ZkFWuTse50ou6edK17s
MUa1JVGFIrxJ7/CKbcZez7c0W9QYO4w6N3nkt3Z9p/vVIPW8HaCuDXuMqCNA11i7IpCjJErfboeS
+gayB7LzZo8zFn3y8xpaT6DEnqR3YbJPCnYCIP+2ar0+8FWM7tNIap6GIXT6Z7oKzl+ecXb5t4/H
UX8ZMeYovxgIHzBuV48QhF0Z3ff6yfRlx/7zwU3M/gWnZYKBBdxHAnG+tJHcWpU9Bc4rShToUljI
z7ziiZc9lGpUmh5WGMWazuvFJsaeF+gx24lnK6+KxVUOYKBAvIJi6JBHFWiHONSfmzFP6XkGZjAr
+9AZ+aoESuHvbk/26sicVeoblLnUJQcYUZCJenWXv3Hr9ZwUqpJyo7bPVq7IqD+PGBqk/jqKcQ4E
/+5fA84HOHWkSoB7o6m/CBRWIriIuf3mlgiSxLVQjBMiGJZzqPCesHaU5foOh9IJW8ZYkh8wIpGK
TYsMSnjANMqMDo5dUDuVu6j5mdGdXkuult+Fgtc7HZvgomn82sWd5oexXGgY1b21iVnrLoCa8iei
kHXh+aM+/ByM0X+p0AGQtrfXYxmu38eFdD8zG3i9L+kpYd0BXhny4CgZfgkep0Cvoe7sL1EXFt7t
oS4qJf8/FqB0Li0I6Eu/5rFXwBkokvRWD6V4aERT/ux8nPWkSFU2pVJFmpfZmWNsBE7z8T1vA/O+
MSzhrOTry1g6/46Z/6ypUIK4sxe7P9Hp4GOe7L+N3WBrdxPeid9SkeX0UntUb/QZDLTJg3ZSH7OI
q/KDlxZ3lcr8332DIK6qi6WeFDspLQigx8GX5Rg+BaI/XeH3p5jWNQRdOnErX/5ywvOIBG6uYyo1
y3JioBJ7JISvjog/tQc9Mcptn/X9pyyF++7WGrezHJhjASvSFPvbqz7P5uzkMVsQmIoK6xFG8rLA
HAGhQfaiSY5VkMp7WfTyY5G2PoCAJjbAafWd18Sa8YwjYu1RG89XFvtyg7/zhHRSbB6DgPDPo2sS
jr4N/jM5Bt3YP0hKYe0NgOte0urS2jV57Tuzt+fHEVkgag/nYwmLdomvROlxmMp814VG9l1Yeu9K
sMv2EO+m75Recaxv0mTtDXoZP2ZpexOq5KzcAVfnfOi26iXa0E5ytCcTtH/txC9y2FZeBTrmMAmn
OvkS/Zjba7t8M7GTKd+CrrGw15lpk+eDDkNG20ZQHEdBCzYtCCaEgCMFrYVNFMXJ4AKxUtboDVdm
Oj/saZKj50CWuahySgoaU3VUZEcwf+ahaafmlZ01kc3ipMCTRzO/NZMUfHwbIabj8GGp1uB/uzi0
ceP4U6tN+RGkxYFGX6Bteqorntr7qF3d/qxXjgzlGSSrKa3NwgXLLTtxWFHNzY6F73c/Mn9wPEVH
ywb35PIeDW/1oaQu9R23LOUJAvfaql4fHtDRO1ubOvL5qvLxA+RyTFa1HbLhYWhrO3ehklDFzdrC
+lqN8OVDxadbGPJg3Vb4b5grMfLaIlPWQNRahm4H9P78NzTRQLXaT/KjD5fwyD8htomFdGozyCib
OvEYuINUiA/Wxub9jGgRSa6J/Ttb7HzUMoucui+j/DiNZnBnOoNsekhdi31RCjPYDEVTbeTcgbFT
8cC6vejXzhJPp3cDLiA6y23NizVOOKz50RrBa2164LYgTcTw10d6KvWKCV3elT198ZCmDknfx+Lo
UoSYGSXn8w07IOZWpMWnUlLHltJyDVM06pvQawwEcUAtpgAJA0X6NHRkCnsSaONg1bDKQBnJcbry
xrlMEObfAzuaZyOiKLCRz3+PaoSY8TZhdBr9QAPqWPSdv484KsQWvQSRGfIOGjwnKSPLk4cmLrc1
rrrtJqIaZq8syMUxIIqiqT4nKurcT1l8nFGOfLtTtYA8MW5+jyAaHsMe19d9Gw9opTRCxiMlBwZl
bFpTjeP73AIbcntTXP0NVINlHj0YeywXSBtxSqdpH51qYUzbHp7HnVRG6c8k6X728mS9RVqGAmru
h9MmqJJwJb5fnEI+AR0trm3OBB3QxX1W9GVfGCgdnnI5sDzOSxXTG/brbdc0zneFlv0jEmrRSkp6
UdqA1EUvac4ZkIilLbkIQAUWpJOIa+mIBl+yLXCmlzdRyTMuVZ3oLdMHC5njapwBMc2jDuTgrhkT
3EMDuX/u2ZgrteRri0B7fC7V84u4cc535cCDBCaNFZy0AakQN8whVQxjMckojcSyq2Wj9Rj4SX1X
jHax5dxOK7vgIq3ge8y9iblNxPtw+fhWjJmGa05IAptR8AqKxznO6lyPqaWnb6akm6j5RFX6e5iS
/nh7A15EJYbGnNbkWPIEost5PnfQu1hBG+wAZRDFHWpIgpWoKCZV0XgwutLe3x7vyo7jOUrPipqo
TeN7/j3/lH61KVI6EB7RiQyrf2nltOEppsobMzLk7WT4+ucwYDfcHvTKJNnbOhBEXofUNubv/8+g
iZ2gaN2r8clB9PcZ5jdhpVJMpM0FltXSGjvr2hyxQEISgG/LNTP/+T/DjTwNTFhlCc3qwEZbVJo2
KlUHeKEhOptmACJYU1NnJbga/FvP8nCYktzlc6cdU7SLW10qe1jpg52ccg1/NzkPkVZrJxnuTEK9
5fYHvTZDx5oTURAMChni+Qz1VhBSYQ0cOwuL9YFi9UupjEiBT7EF5s5IeNTK4Zfbg145JaqKrga9
AdQIaIKfDzqFpqTJXSYdpVZySjdw4uSk9bm1DVKj25Kta90mB/v5YMWmtXJCr9yk5KJUYU3AIhSn
lw09BB5kNTZM/xgUGPa5KpSbGt5TrYbIPCs+CFQT98QU6XWUcv282ZSYiFKGhX/tJk3a729/i4vF
pkROT573LYswZ+jn3yIkcRxLcP9HxMDle3M0QH1GopPtbdoAPFhZ7ovzM4/GvuIBMu/rpYdErapB
Ilo5PNpS5Hh+l8n7yk8ObY5aDGLco/Nye3Zr4y1uZl+thmaANnlsgyT6O1m+CF2r6voMPV/zV5QG
jfo/zBDNNF6S4GPITBZ7C5OiEt0ePTxGVfkzkFq4SY2VvArgakwwj759fIJzb88AD0Z5f9lpoykc
x5Qb46PciOgraNDskFlBvZN8uuYbEkI7vr894uWG4fmoUBibTUXxnF3E+cgMespwZXw05Ra7CadT
wCTKlD66MpPXvuZFeIAtzsORzwmXV5GXNUAbWUeFmmt8tGNinQTU3z/kndWU26HOxmlrW752r4SA
rXe3Z3m5cRh4br5TkyBULMVRlFFNDGEa0TEcQJVtxtJJpa2kR4nigckXb9DM4PfdHvMiLM2TpZ2I
0ToHBLju+VGEwoCCqN8mx6Zpijc/ghwDdNhxPlnSYL/6Uzr+8bU6w7AgDZM1+6nLjJoqFx1bCq3w
j8gdFutaNFGkS4mWHElu/B9ZbSOlnYVasJcy3/iFHmCEuEY1qNC5Q97uYhSDB4mg+nA84meYiHbP
iT14iUUi6eNKmcHMio80pqbOq2MjCTw56UeadJL1evuLX+Rr85zJV+cMEp2x5faCbD0Kp5QS2C4y
2sNOPohf9Ujd1ua+3EUOJQMXyF75I88DMO+wNpLj7V9wZZ/xdn5P2Gc902WBMYvCyU4mak4oEbTq
l3Iqw30S0Bra4IwQ7OQpTZWPJqlzOZMriMY45+qi7abQ1BgkzUiOU9XWYlsFDvVr0y6LFwmC2h2U
Wuc3ZJum3cetFjTcBn64gmO6cqxpZlNLBCqEiuwyTU1xlZAMrBGOwDRtyS0VK33qaqn7LVNWdjya
Eb19gmNarJzquXZ/ltkwdZuYzN0LkJAuyvkJg+5JAlf76THT41h4cd6p4x34yWxlVa/Mj5YrLxPK
EegvLPeV2YKwz7IgPzqR0L4ZjQ0TEI76RsAdeuVzBM8DDOSVm+fyMQSyjn3M8w87HUpPi8uuUgYM
fPw4O2LROwQ/E18v0z3SoS0FKEkLXkgla30rc623v+RWR39BQd+thpnbtfcorDeTJ1V9vPYounJh
IJgDa4J+KG+jZbaFPLgSoAqWHRWtCkOvhF3k0haxuwfkv+thJUO/MhqCwGhZ8/khSSybroUO1KEt
WVEYbW31BeA5qpbUPK3kjwGjL1qJ2deG4/FPJgMaHDbkImbTE6sLuQZRB8Wtg02u8cbaUO8S/0l4
lH2/HSyubF++H3sXHA+iD0tnKkW0uMfgQQERw9CmfejjJHTw4zx5uz3O1Ulps4kaqhBkaYuNhHRD
ERMaiuNYJuV3xYHmhCw9XfJC6VYi8JU7DzEF6jc4PSN8ttwcKIyi4YP8xNG0pxYDKaXqHqCIKXfp
hLlTLkzlFYXreJdOWrsiK3cl9HLPIJ/Lw5X+zrKflQNS10JtzI9ylWFmoJs1+z/xrb2A0PrSNvGa
ffaVqEC0m3cJ2S/N+UWqPYyAQ7XUKo6WHKhfncBMt4JXGDpkafIU+mUVePSjgHLeXs1r80TDD6wJ
z3si0rza/zwilaZqolGryiOKCtUGh4TIK7Wk2GqjAKSPuvT+g+OxnmDRVdoL4LT5P+fjpSPspWpM
laNOa/gBcwABuEWn8w7PF2KqgCm61i+82LCMMp91SlAUbRCzOh9S0m3K7DhQHAOUVHdhOornJGxw
IsgGAZj69vwuMyUagjRtQEWiTY9E4OIWSbWmAOatqMdYGcWLlVf9Z7uHx7bLMiBISAaWRnXXKQps
2VRKMcSqrHvQAmuyWBfbae5LEgqogJE/kLqdT1qj7YhcgqIdMTeT76CfDidsjyAd2F2O+aCxx6ws
XrNzvEAgkytR5YF2QTt0FgtbTD5P+2IMEl094iOVnuKwQzAQjdjP7ShUmFXDUP2SBw03OrmZTnlZ
x9shsLAqwx4Rn+0KrYKxDoe/t5fkYovzoyjK0KLFmJBKyeJHFUkiZLk1tKOUp9GvTkSpj6tF76jw
j/0gu6ujGvDH7TEv9xxjonmHnhToMpSNzj9/w2M9LgZTO5a5bf2Mseb7VKG2AH8sVL3bQ13E/Xl6
M28AuP4srDT/lH9OMETFab5A9WM39HqzQW4lT7d1L62pj13bUXPtlpBIcqgvq6mB3cp6NQYGxmhp
+UhbX/8RdLiFiEARfwxsP1K31bS1K+Da4iE1ChYKQANOwosPaUrjUCT8omPTyonptkYH9zAS6LLQ
X7e+Da2DtM/tD3pt7WYlObIzYv8FDLduKtoYQa0doSHoj1Jg6dU+7Qf0MYrOXtOhvFw9OiZMjCyB
4MRo56tX4KkrZUmsHetIU6VPFkoZmtfUQjZ/357VxV3KqwlwBitIqwZRz8UpgJkKYGYyMCvWZASK
9WZ+jzuJL38NiWW73EbhfNtrsDyQsLXSlU16uXkYnbiIaP+cCS39g6kalnnYmsaxjBT04aUSua++
qu7QEKq3ARRMyXXMsdrdnvPl5jkfVT3/uGlSRWmqSowqj91LiOLLfQEfCl6GavwXw5NeudyufWOy
WMItabqDRt/5eDUqBz3uheYRzfbUS2019CglRm5lBuIJYZJqE/sINmMB0/4PM2WuFAdQbOWym7fZ
P0Eg7gL8dNrJPKJfhQNnqsvRJswnUXuFg7hbOAa44Xz8486dLWp1pLcXJfZusLBZrFPzWKWJfgcL
zff0FivLLZBCE3xsYla/bo94bRPRZJTJCOnucW7OJymNQBQTLLqOTWnap64e1Gw3RNjvbOJAhTyt
ZAVN3UagNLzGA7o+NMOCmlTY//Of//N9B2ZUGahcHUHjh5gl+TXehTXdw7pWxD0OTXx5MPprbrNz
dDt7kkJwoNwyF5vQOMZ++3zYZBztPMZY8YSkh3xnIPUzAHMr/tq01Bo3TWECAxW2toiVBCiymR/d
z4AIqUPPdD4bcudy1m3XyBCPpfLURoGKIJNoTkqktB5/z9+UqHq/KfWoPVhZHa6MfPG9Z/6DBSaX
1gYffAld0IrBEAjxVac4iHMUGhTdq/qu2Gt9FKHBUgaHKEvrlUv7ytcG2QQ2CClGoLbLdkNVljak
O1GfwhrOTl0E1SOSgPUe+Sfbw81J8TC1Lz1sQauvet9IK2f4MnWkez53B2cbZX1e9vPVLvPAcHKU
zk4mChwtig+S89cElTs9y9o46XuLZAnbVNOQBKlLlOd3En7n5n2C2+hKvL64A/kprDg8phlCYCxV
Tssh0VmARJxgTGF8GkwaZpNj9DNWemOl4qReXIHzWDQXgJVR1wO2eD7toI6RKhN6fYJmWTqbgLT2
ZeytVvEwvROP9dhKgUcy66O1FIc55k2z7lyFyQ/lpzCCGqkPUixwGkwp3RP7oJbgnBTgXBtL1mct
NCR/h6yiiZh0GTfTxmmLKXLRZ23R04K5b23CIpleUgFl9IMRi6lRcuG2BWM0+2OfT21KEaBoMAc4
qcimbqdiNmAznXobYd5237TlJ/K6coUKe3HpMaYNcxPZGQ4RseN8TCCRADGtoDnhNmox19lOfaCX
NE3I4cl2+fHa8DzgjNSfOQtgyhdBCmyRU/tG15zQatFPpaD5SPCXdoElSwcKhoBduraKPSWe8mwT
2lqLugh2yR/+1MyYNujcDHDoNJ9Pu0PCoxjksj2Bawqf+aXf2zQK9p0+ZJ7c1uqd36hrYK6L+x7B
cgNQB/EZaWtjifMZghju2KC3p7RCqXtTcKbBkBgIzLSjrB96K7P3moqzn0vN6dvt+b7T3M7vhrna
w1uLv7AvM5brrJYCynmXnqhOh299Imd39lC31qbKgxy6cCXGHTbCaGI1Wdg/DopT/wgbxKukGu2v
+1YoLby5Tir+9Ci9P8f4Ve1aZFzukDAOXK38HBY7WVKduxhe3z5qgXqvZBCX8ZYZ8GABPE6IJ+id
L1kyyl2No0p6MpIx/t7AzXpskHJTXR2ZDE9KlXSrtDQW4ASHbjVp6v3tT3jlpMB8oadCSQIg+ZL1
4TS+KAK5yE6lrYWfK1TVPoUSFqqYFaJhFJTWSk1p6eYO2hD5bGCzLBgyw+pyydo0STGrV/ITTfT6
UahWcocdRofS5TR1uMXpxbPjBOFrpVpZ6/rdKEubHNmmLwm01U8pwksv41QPLTpxOnTjyaqOlOqn
Ldh7Z5saZrMFsCh9oYeZtG4h0jbZDMbk39Wamr1oMMQ21jihR5pp3G9RVumPSRLykrr9WdU5zV3s
zLn9x/MXNjI9ssVRHCQH2dZSzU4OOGT8arCYxULArIvcbQzR/wAr5aC7nyCoQ59OCzxMtJPyfubw
aztsW+xmk3Vl9EtMpfTNmUK93kFM0w13KKl5zECZMXJTjtkBuA66UZYamk+lmubS5vZMlo4n7wvG
MlFHmfEydDbPd2hFj6cusAQn7Ynq2tPVGJHGErGTjUrR+G60nGLcQh43PtHLiOf7RbHuka/1XwMs
wb+IXu9/ajLNsy0O1Smip9lk7lRZSjeouPx3+8cuTtMssKyDTsaUC04bkJfFEwAIOODSSvcPgCaq
HY17ZUu1oEABVYOiJSpr26G4tUeZBDHYrom828MvDtP78NQ6oCFjRQLzefGpYj8VgP4dFDu1JN8X
OVY4iZJR8bDtkFw9/KBIAVVSmtqcW+SDKOyRI54vTTn5Vp1LU3oYkRkywXD1qvkV82VbnoWTLfE7
QykZ1mEar1KfF8np+9Azd4trlj4kD67l0GPiF02QouqfyZ+QtciijQYE401CeCze5Hr3XyCH48oH
XmJD3ofl2cPjDqSiAjL8fNjMt00aryM9fFkeNVfrk2Jvj3n8NSz6HA0omIx7s7bYbEaj2p+SrIMn
V9Jy+G3WqG3fXu6rv4aDATQEdLEpL+vVhoqx1IwRPzRCCrFCGTLf69pUe9UlhMBdvAfVWWPLmY70
Z2Niel+KeIO79BQ/U+puVmLr4ip+/zg0yKkQUXglFVlsP7Ps207O5OzQZP3fyBSdN+U1KlyFr1E1
osXkWiranHKoIpd1+1PM4eyfcDcPDSF95k5SgZuz2PN1SfH3k2tE6w5SSGnXDJVidIkOv3Rul7fb
Q71L0S/HokmAQga1ZaDdi2kiS5W3XZsU+A6E2b2mpdDu81REX2DIFcWrGOrieyBbUriDsAq6dVM2
SvBNaigAP+gUJNQtEMDCcAEoV397s7PeWi1MlJ2MysX4cvvHXvsuJL8U3smPuGPngPXPmzmtpqaL
ElEe+lEZX0UVHOOxbp803/RX4vTVkUh5SSFs3m7LlBfF48qW8qA8BJKs7iYzsBDE5RHnZWXQJ7vb
07qy0wg5zIqDDwFoiVJyIGgOvqaUB0zoARQjbtcP9zh9BJ96qVZQ0e607AU5Ah2Zkimz+5WNfmWu
GDJQ2KegbZuXhX05niikJeWhqbL4uQ0z87OYRP9dkXvt7qMzZSCF/JYbDCDEEmAoFXWnizHvDmTy
6B83OItKuWTck06kT5Jkhk+U8d9aNVgrNS9ehGA2gYlyqBwYMDSHlyS2Ku9ky0c0FGlhO3rMWvaz
Oz/ZVz7lRRynvguTj7oZ4XRWkzjfoI0dmZEq1+1hslLFGxpJRf+9nvayNEqbpq7F3RBUp9vf9OKW
nlm/dMBs6HAYuS07JCaPaqs0jfJQqwDDN3aTVl6BMuurPOD0iKxZYX0uytpARdoPkA1L6rT5c/sn
XJk28DOYXLwSZ0u0xT0ikNkMVTg+97ReLCSy+xJLe3WaHmK7x8CloBTlpm3ereymy0U1KSRZsFEU
8uALYoKcJ7HRowV2KHC3D12lk5IvWoPI/O3ZXV5M7B0SNurMFJxnYtH5qkpRCTQKY+9D6GBa89ZD
TUDmC/BKcawnRxncMYojVLqdSJHuE1vNm12Pelng2naaF81d2eLm+/X2j7pc9dliakajA0d2UBs4
/0012MVO7aXukLZU8KhVVliL68lwT5TJNdd3huSvH/u9h5NNea81mI/c/gGXH58fMENbZnqoYy3f
6FKLJm9rpP1BkQPtjzZKWutKqT59+ERRCgaIN5eOZrD3nCT+G/LNvh5FaXWHDvHL76mWHinm2B5A
y/IR9lx/N4u7rmYi84Y9uxTpuAIsJwcB20IFYrHiUdkgB2uqw2Fk137G3q8sNyyG3LpKNWtSgrPs
XyOr0ZAlbAaTBFHxq12OGdm4RYyD0ubAdo0+GZEUAiDkvcJLIx2MjWb0MaldIoS1zRRolhs0UdFm
hMnt40+Ao7dO2iXwB7WsGqJcEgOWGrJGeWgUOfex4BzsLnPDyU+fYcOG5UtiA9mjHzAC1ra6pn0N
HDPnX4UKWfmCqHCNniolTv1VNwupfeZA2Xd5NCbKDwXnB+fv1CmCR52kwRtqo643H2eimeJS3apN
t1OoxfOaDCHDosbZsMmkojmhxVEe/bJ1ykNlFNpPmCoCkmaWV6PqEh+UfItWgGlsygqrQvq6bbov
h7LJT+Sc0t8cFWvnbvbaRC6Tz1K4MCGRV+yy4b+wGJxHPcdCzWXvNTYa69bk7DsQRP/H2Zn2uG17
bf8TCZCo/a28zOKZTJZJ7OSNkLap9n3Xp79/nD+eB2PZsDAFiqJNC9CkyEOec67F2QSm1j+5YyRq
D4eS+rsRT8lr0lPFx8Pcd7Ek6Bsg1T4yleNdgbXvqwKLi/XCXsHwZgTzMYrBayo8zmL0BYgzIx7/
JHEUVpSgKX2gbYkpwIOBz9TvtDEHNP5rW1eekfbuv8UoxlY/6fP2n31s1f0tGWQpvN6eg/mlhA1Q
ebqo7eGzgBKieFR4om8+0nTJJrD8NNkZVVk5D1rV4m9ZxRkueE00hJi1mFFW/8siIT1c0dXKN13s
UNjDfMH55adpV6y8bpZZKNchUUOi0XlvwBo0F3WSGYlei7dl/ejog/ojdLC09yIflVQvzkCQCSTs
p40SZ0b7DIJkFP4GhR25wcpOfUlNN8C6xG+7EYNSqrD7rGX2D3E4o8LjWaQwCEq7ejmvBWL57l0c
S/lrIQzTEgNHubheEycKqGBEzaONoNjWwn629zIRF4jodx0IVnv8ikxfgVNWnX1qsM2EkyS0xzap
nV/g/+Y1CNzFy4lldB2uei4gCDDu4t7rEcPJWmHVKNPjBB/7BjKUkzKgWxVo08plt6zly28G8YyL
TlrQgTtYJAUwiGNe13nzyPHmQ3H/jAOKj6An6bD3nzMN2fnaIUm20yL7Go5VuPdTwFAre+fKnJGE
AIxB4CdHWaaqLoli1/sNtoLNZN3hANE/Z3UT7VK90FaGuigA0LxgJJu+Ce9wqBPnsV+AhObJMRiP
WS2qL2mS43nQBxORIS3CStv0ZViebt9qFy8ZqCjkFSwy4HbqAcvrpsztdqhE9WhoofmliLPiATi4
8iyKbP6jKAHS+YBy1/a1zLHO9rVlSI8/iZKVGPclKi3uc5G77WQccOShtIsIvPULSlGPFq4Fww9P
+CbYm5HZ1Bset9NfQ4y+zHaaWyWS3ibqyp17se4WwmQ2mHtgfyQFS2L8nLYNryrbPDR0aR5mEpZ9
mxrKVhOdshFjv4a6l8d2MX2K/RS+qTFR21tW9+beAqRQh8ah7k1zx30w/B2notb2M66OBR2GJv4S
hKhOPedZgoDTBz852EZWnUMiX5Pwj853mTE14ajhqnPwTQ5xh5AaYgP1cKhNE/F1JHazz4ZbKOr+
9rBXFtmRGpDo5pDkIwByPqxZjbrTd4444IzhbjLNieofKQ/Fv9MwyNUfsYWe4e0RL56MUt4CYB68
BtmSXMI5pxBDXcX1tYMdTeKHU5r5Xps1cYfKiP43NpYuBj7Y/iDsbIg7g9JeuQLDvvKd4V7RdIa5
Sfxecn+CoQE3JXTtUEM9OGVjp39TangOuPMp90k2qg+pFVTPpSrZzLfnfhG1AJDxfdEehSZDjW1x
rkXXZvyhqx2SqZ0aD4vU+VXULkLgAYquK/3Hy1DNaMCZUDxgPICmi+cjDcmhgJuuHTisUppXQdQB
LrrwQt6425y4dg8RLP9ToYv/DXtNMTyMYow/vNznv2IxZ6MHSY+Eh3aoaj84moVFyCztWcejxh/n
n8gSG5syC4IaRloeFCv31bUVR+4B1DvSdaCHF2swZUjv5yMrPnY+HSTk/bGcESAHaWPY0crnvdxZ
SGMCFQTeL5PgJQo7yKxMtSpLHEJ1SPRDpzo4mBRZ8IDdoRVhMGG0f/tKMkfPqV90+cr3vjzK1OhM
AUSHj01LVh68dzmKHodTgQ+pdVBmH1eoAKn0aTt10fRil3a0pXFhrsgBXB1R4lZgFkhyxSJ4OObQ
uQW10oOeZ+UuxQC98VQ1176Ubm3tekWIj39N8ntKTNzIUoZc3pvvpmh0iCqgL2sfKg3+pz4PerbL
QC+rGCa11cpgV74mhHK4DDzxKNos1c4tRTVxu7fFIYHV+DLqifUNFfr5UfRz5SVqPiBHaCbRtih9
eyX1u9i1srkErpd3DR6FFwWcoUfovs5mtMqKwGj2ajKqvIyTuSzgaaJguLJvL74jlW52LAEBcV2Q
Goviq4oHFU8btWKmSSltlKIHhIGSQwRU/CFF/eijKwuukTBIkxfGOM38xXhWHaN3hw3ZwTRjZV9W
nMzSjdpNSC9zpxWJdkyUMPqupb3+5YMBmJF5SegwJaRns7HYQG6vmL0ppvrQxq34olqz/pIAU9zE
2FyU3u2xLh5xjAW6yCTygjQCo32+WcOMyO5GRn3oDHyTzKBNHmtucxx1ekALGrmgJ+JqrYp75VuC
s2f/UDAGZ6QvRg0iKDh5MIpDk7VmsGmGSHmtK9P91mOvsEPYqVvZPJfXDGga9F7olRAK4MAvQuwc
Ro6lANg5KL6RfsUTwq//ttTY1tiyVk6Zz7MiI/7hm1LtJwN39IBAkB+61KWiYlXx8PLo6KRAyJOQ
pdB6X/4aPKc4WqEzHWpR2Hs1k06owfQ3z7a1eHtZkIPQTEOGWjJxV4LRzz9w0WZdWNvafAioIWQP
YrZIznvVr+7EkFPZRfncGbajjjREhWRN/arOPGcwkSmMaQJ6FJfx99tb7iJk8YtQB4GlKrUv4TSe
/6LSSMFhY9l1KMc2QGPI0pp040ekSAccwpAQRKfbiTZBmEftXU7m7bze/gGXe55ASdSibQlq5gKz
PWXOFNAsGw8GDh2A5YHEbOhipNb9XEXC2Ee4TA+/oIbpq8WERVbOpQdBjgY7mdpb904/nzsBqzXJ
F4KXDkna+ZDafAL7kHQNQH1Pwa0ReZhsKILk99jlSbcLgrmIkfBLE/ebFiN/7m5L02wxtGBqtrYS
0ZebhU8i9SmkPCW4DHQxF7fzKIdARXZ4CdrJNZqnMVdIHMF5tY197xQKKouqnoUGpfkxsLTd7FPg
Tb25sqviQWnDFtwcMWNeO76LLcNqsWV4IBExeDRcIDH9OXfR/HIx6aSQN3kDJezmPgTOUW9rCwXC
fjKnZ1PD03Vf9pPIPph0yvEpbr5l8TzHL6TXGrqpGusinipHL+8yPoPFZQDO+O8+t4M7UfZjunen
NEkyL9WGvHxAukudEHD2xw3CN366Es/kGXmXBr79ILIT5AG4DgXH+nwf5Wmi+KES608pZnT3LUSX
yQvxGVu7HuQHPx8HahKdEgwBiCIXl27aupPVpGBx7FTB2RBHvDHxkH6w7U2a42G967O8sDZ5NLeZ
B7oFHFY1NuAkb5/YRbxkuvwM2bug4nDFDL2jkV3pheI8JSZ2V16m8KO9ukIMAWIwzMqV4S63G8PR
uwB+SYsRmuj56rqpCRN1tJynzhDj3kkmrXgwFB/T2CJMNlUajVtb0ayt2iC+tPJlr40N7Zb+JsUc
1Njk1fnu9Rh1VVaOfeo8KWT6yBFRuqIP5Q/iAchzoNzH5H2uF0ZT/g1WJxpOt1d6ERvlSoMrQHGd
NgKPumXbGC5Y3E8kpE9Kg+ScAcdkS8Qy97OCa0E9Tcp9E0Zrz4Erc4ZEgwQ6fU6uhqVSgkbANxO1
dZ9Ix+Nqm+oxbpw0kqatZUTxIWgGzJDAf3/R60ETK4f72ozJdnGqAUlJZfLiLdKjrUWx6YljWu7s
3k3vp9jXny1VOzZ52O+ooDv726v8xkA6O1fQKgWdTx4RUq5zyU3FFSgY53mantUk0OPtFBuN8xdQ
Qu21MA2EuQOzd6UIX99br7maTMFprEs6lPRhos+Zk5rf8GtN068g14xxk5rBZNreNNp5cGytzq9L
b1Znrdu4ajndYZgyrzEXlydSdqaJCFL85o3eJwPUu21a945SOK2mP2GsV+wmN9bije7W7nOnRpOy
ch6Xn4hCDK0W0hsIUCzWsqmoimwWOSWxQ4D7405rYuzZtWJ4tOJ+xk451r52vblWBrkIfUyMFxNQ
DwM3HWAt5zMcwzktDQVsW2fHWuCJUmvsV3q3Wqdu7BhhnNc2A11GU8ofaXalQ4is3aaRLKwVTPHy
eDBpSWOWfVV2DAf0/JcU7ogzInX+5wkbQly7XWWet2WhDb21V5RpuCsre2jupxyPs1+oDbsY2t3e
r2+N8ff7VRLPEMDm1UamIAkg5z8BgZMcW+hKfXLRFg22fOQyQHIVsLMXd5WtbP1gTg7xpKrBA3Vb
7Xs9QPej26s3cNaGAnc4fYMM/xB/qn1CQEX/q7DnDfJrru+j0x+N3X3uVyJ/wdjNGjcMaDWvZRCG
1i7VdDx4qR+F+pfMH2bzbhz78WSWWjc+2H6nqpu4qbv+LjCzot8FRqiHm1aowUvDEz/cg5xu+YPU
RRvD0WeQ5mit9UKtaNBlzhYTwbz1yB8UAxda1BL5Oc34WpJxtqVHQzFJtgp4fIw7ewDHzc4YhlT7
Aoh6fKgDNxhfNL0RyJ5CWTa2A16O9s94mOdXNQSp5mlhBkPn9ve4OBBw8ojTbykU1Vh7cUngFmqH
SLWGT4hjq9reFH31ElS68qnBRnFrZllV3POYXKuKLtI2Th+xSm5BAxoZTH65Ud8den0OhqwxS/fJ
0at5UyhJ89DkElafT6P1JcEw8YMdFEbkwUflQgZgKX+y2Pq5i7IIylbuU5ebztZHX/pL15rDlhcn
5sS3F/Xi9ctgaHhjk8PkEJBchplkpD3W1GX4DM5t1u4TMwK9Bmhb1b2Z1uZETU4tnG0VT610x7Rx
2bbbSU22kRmGB3mK05WTf7ng/CKQTrSR5RosKUCN79D+hjz2nDu1+deEtf13UnRa7Y10+NJae629
cBHW5RIQ9uBq0zSE+nn+hXntjRFEwuC5MPX2IBh2T0szerSG0Vy5dy+GQqINMhl8RCm2S7ZyPlQX
9j55liWeajCMnzoRjZ+Uqo5wUIXycvvLLkM56mWU4ugbkAbTjFu+lvupDjoATdYhdaNK2bVN5e76
1jctb7I43p5Stu4D0ruoKBvh+NPNJ/vz7V8g1+0sfvKkkorCVFw5OtaSHzEOdVdWddo9q6FtFdsU
of30KaimbPp9e6A3NcflSCi2uejuyZqgufiCVQDzL8GmnnQIdPummXX7aRxw+NiWma9/ngrEa7xq
0sqQJA75j00wiEzZc+9SA/egZ1vKq9aB+H7GTEkjt0i7AR9Ho8Ag3IlNevSYyVruj5Z8HU8tAC0/
/MDVe3vlIXqx9VkxFFxRdKPoB7J5MQ+trjtKszA3qY60j11jay/oHGmPPgKo/3a1sobRuTIel5sk
rxBpaKIutqPWN1qt4Zjy3PVzsUkNP/vNTSUmL9Gzz1lZWCsh/GL7U4mG9iAhSfDGefieb/9Gic2e
52j77MyIYDaR5XPXWMn8m1S0e729KS6uCzkW1wWIPs42ndPzscDBuDFyY+2zWtXiWYtHZe86sX/Q
gkrsm84c/xXhOK18wItBaUdDQwDqQ9hmzEUSNdiBM+DAjMqkPUvWF3qBlhiSO60rwdcB8bE3fVIk
v25P9eKgyVF5taGOQmmJ5vT5VP2pEPh9t+pzqc0gChUzmn6CMgwfbg9z8fVATvEmYrdIEyMC9Pkw
JT0yA28M7dmuHRxsRW5kB96v1hcx2Nru9lgXO5Ox5IbkNDMranjnY0G9G9UIY+LnMTLyR86A2OMH
Mz+aEUpNeALl5Y/bA16bnKwZYhUCiozE7HzAUo2og8U9vthIcKkeuxdl+Rmg1QPyK8PaPnnDB59F
LFJ6bgKueBYIROTipEOyhQQ4mcmn2Q8MZxvXlIe3oxt3tHs1+L5zVekuatFm/aMoreQEAAhV4wDB
CtMrXIxCUA12MSgJxvarDlKp3GQWlCoV+vngUWezlV8YEdgNVBgsoP5uxoytONV22v/i4eZn+T7t
SvyZ+7TLfgzJ4HytR503oppN4P2x4o7KI6BYBVeJ2+v8pjV1PnNhSgy/5I2w2suHvY/aBniGQHu2
EkttXHKI2pnxqCJdm3aBHjrRwcSK6IVaW4A3ZhAYn2O9xII+Nnj70yFtsu4RInYpHpJodCg1xaY9
elmWNNDQ0QZzMcMQIvlRDOjF5buaLvrwlKVoVTSbCanhGjZ1JIrua9GwfD95CWvR1m/aUVmJdotg
8Ebl4fnCi4JDQ8QT51uqRzsMhdK6PFqpppymIus/IZuK+ztApF3oN8l9afrZyvoui/7/G5UYQEUT
1hcNz/NRR5GgBBiaxZGWTfow8kC+73GuPkidgCdVz+cfCYVQfMhU83EM0mwTTRhq3/7IV2YuLxXo
KqCOyJwWsbcdM7VQoUAeaxB1HrKU6CMOTvpT78rxk65P7ZbryF/pecqH+LuNJSdOssxflO2oby8B
E5qRktRWenPsC6veDfSwoUAV00MYiu/h1M0PJgaZXp5N/UrQl6HhfGAGhA4JFwqyDPM+X3EXT+xO
a4rhyOIOD22jBw9EL2U3lurvrHSalTB8OU9ZnZNdFEEjxV32UcC+E5XysT+6A/BW24LpUk3OuC3s
UN8Gehp/aTA8/jK43VqZbpkssMS8TRic40uFgLLk+UwhAmjpGLXTsfTd/rHDQZyaoOHSpEu176qv
JvsyTTKYNxXPzFhxpm0DSep+VMRa3rII1//7JTySkIKgGkPV//yXhONcZcXQjkd/nMSflgfHvanX
8bGpKnPl8y5fl29jSVUCkk5kRnlKnI+V9JFipWYzHd1+dMnJo3mG69ijirhJZtsJvbQE5UjTLI9c
LzLL+a+u1zCVaHsaHA9h4YbfeWW52abz4+pFL9Fd3EblqCuPSTZkv0wTTUUvFlpueHzSNtgMnW9+
v30ir60Xqj106GVhG1D8+RwcZ6ooCJjjkTWlszeVYE6wZZ3KO1Sx6pX3yOWBsKUIPomHbPxQ2D0f
LOyrYm6haR5tO/IRe6n9ZDdnMx6Wvd1ilVMJZ1gjcMhDdn4ISXO4UHiivKEQFofQDPoUTGinHTPc
BDdCV/otqWIweeqkOoewDrW7vEIzs03EHFAXScaVbOfKpAFaUMGWK4xY3eJGT5Gts1C3FceB5GIX
C6t4yrJJ9YZStf6NoqL/evuLXsZY2pvkCai+8EEvGEjCr6s5RDvkqLSOv7PsJNs0DLqztNrdK0EZ
bJ0Quffbg16d5Bs6AOCfRcPg/MuSKiCUDATiWEJOvfNzLX3Iuqz9ZM5tucvZTitn73LbAoCQLUt2
LmYCFxdJ6yrpDGH3GNBnOsE6ahtPDzrtyzT2pvaxjJlzzoaVLVK5bSW+cTG5edbrPGn0o53XWggr
w6UUNiA1UHvEferkRUsaGRhDXO2wNrA/Z5Fif9gjxqUawesISUVwApyi8x9Br7JENUi3juA+tMgz
UHG/m4BjbsygUCevazIkHMxVCYeLS4VhHThVlOelIMgyhcgUJE5NOCLHfIZnYJEX0wHFJHEbx4p5
tBG/OtiNmO4cfBfvP7inXDkqpXVQjjyHlzkTJ1pRQn02j6hRx78wt4sf3cm3vxilyHdDhB3RfxgP
9A76fFTYqRecr7Azjc7EJW4ejdjICds27R/wHnH0yemL8K7GTnVlhhdHlRnyKOFBTv0QZOPiOYSc
DvQPzupxVJThe14W8FHxCtgrWk3jJ8z77zUwtDUq+ZVRUTmQPEhcSai+yLP8rnCZZPOQAgNWjlNk
f3fDwN8UmtZtM5ngS7OhP5naNmtQ5YsDSwgmb6NrjesE8Vj+93eDUqZPsS0UyhE+RPa7bC3uQb0q
v/e9bX+//R0vt6wcihqpLNkRCBexyElUg6xpUI6+FamHcgjLO30MjVOt4yA1GAbJTduTxCH1t4br
vzo0rWGQblK1Z0nSL/qy08YoDE462oPT1zRqjK+umeElm0LCqRCUUcy95mZQXvIB5s9KoLqIwrIK
/oYbJVjJ2+Z8kacqlrzaOjwZcVn86+RT9ziOdvUF0qtq8vhy1nxNrg4IXhUSoSyBLxUmjdFVBrcU
4WkMgyz0eoH6B2ydn4hZ5p6ipubKgbmyi6SUJSNRQIbNsXitpG2tZ3Ogu8epjIKGdxOPiY3S4f7m
ZQYhaGU9rw2HPQn6kW+gwmWhsrewbZx026f1qSc7s6J/6anCV+9FPaTVR69QzBKptVHf43ReohjS
0sGj059pbqI/rN13Y2/s2xYR0Y2J9om5tZqyerh9Uq7MjyFJjHiKSRysON8vZWKVPGCj4FSaHZx5
PeyVb3VajCMIpOqf22Nd2SqoUEJXwLOOWtSS/hHS8NZt5BBOdeKWW5qIyQtIs+Sundp4D8b6z38Y
jnWkbGqQcC57JQrkfnMibJ+qbo5Rhoxb41HEdbsPNHNW4MHBgfkvI0o7WaAZ1IkWhw/hxK7W4jQ8
paJI2k0dZFH/2MS5Lbb1nMcJXi8J3jq3B732BanTynSH1eW2PP+CfWgoc0LL8ajEqaI+V7hr5hv8
vqZ2D/PXXLuSr1wdBLc31BEKBxfYBCCfTZi5WXjCPJcuIv0RJd/XbqfczfFYlc8oLj0nOJKs8Eou
Zyk4FVzLnP03M7PzWWpZHZE9Z9HJqQVeA2BczU1Rj9zU2rR2DK+ORewGx0vZ76L0LQotwXOoik5B
HooHQMr6Hjh694x4RbFy4q8PBZ9BZTCECRbRrG4dY9LLmmmhpl1sx0IVO2wVrC+u6jcfj2WsIaH6
/w0mr653F7A6lI5SqU54KuNhqLzC7qfWC4QVK/dOnK8V9C83CqPRPZTeCDxulnz2WtE6V9GZWun2
xrTpAgfBnwwnbyzLneLTjHjIISdcvH70OLzBKIkyErBzwavTqiCULdvoRMU2utfSzj2BaIQJFCrF
mkP6la9HwYNMC+Y81Z3l5VBaEPiGUESnjml9d0sd6IlvSxmGIjU+mu5wJ1ALJngSWWQt//zjVWIa
s3qYw9OU6cYTRlLKc9oOYjNMzVomd21aoH9s0gxps7NUxUbBJkU5SAlPczhmnLWmMTDH7oYm2HAx
2OFKALu8FqTiFvwLBGeRpltulJh92QkriU81+gufraH4PoSWAtej016joeu+3t4glw+08+EWb/zJ
KkITLYPwlA8zCCIQhRmXzzC4v5zGql7cAA7RazOUcLkSftDu9ugrk11mNEqEq57bBPHJ6qOeeoDo
PZ/X02dlqGfcDYxsZdtcG4+wyQ3Pyad4K//7uzOf+z4kSO6/k1s7wyFxY+Vb4Ng9boOT+bum9L9W
fbs6ILQdCHmyYbIkABatKHKuj+jUT67/TR1F/lxYQblpnTl9AGzdfYyphKYXZHB4afSdUCABRX4+
Qdfo9KoHkncyKCjrXgMPXX3uprAadnkn8vne7SrVPgzROMcb+nNrksnX5ovWjhRoBkwOMPR8/F6x
28CnT39ySmOgeVnyfprs6pjlavEPq7HWObh2OFGYkphkjWGXhMc0VSI9bPzolJZ1/zUdOmodOqjA
ByuY8zWh2auD4Q/FGlPFhvJ9Pjn6pD3kKzU8FYrfdC9121cPoiin8tMIKHGlSH9ZQgbSDAMKmh2X
BiWxxV7F40AbgLbGp4y+lE/PGT2+zThGJmAkd2499E/SXw5gno0Ih4Y/zYbI64SWPI0kYisP4yvX
l6RlQT8DZ32pKJXnedr3acnB0QrLfNEDd6TJFvrufvDZ2SiGdGF0T2kNGNTtEHFpjsI6SJY00DYh
FU/lV3l3Zv02i/S0a5NTnAs/3lZ+O303LL/eWE3iGp5B3Ofv2kR5uYmK8pgPVc7boTXdT9Pc9c+t
KNeA+vJDn5VQ+UmgZzm4vCBkg+H8J+llZsOY8uNTnpnZtOljymCewcG+uz33K6cJU1CbFg+5N6WC
xTjBiEKCCdLwJIxyJEFXEY6f5yZFD2WCRd1Vjf3l9ohXrgOiIokHXSED+bbFm10kXO/oxWenNMj8
wzTRKsWQdUb4wRfzP1HlKl8bX2sgcjn2innhlclKECHBmbMsm/Tni5pYYZ6MM1qcep+fqkZtp41m
RRXWfkqOhJa1GpuvfEWkAylDS/0renyLLn2v9jRIAfSeRJx1w66oIJJ6iHBY7coWvjIzJMgoCSCC
SsK3TNLHVAtAJ5bZqUwMNfAS0Ihbo44kzNGscBO1mjW+/7XgAQGbEhMYErCAS+JfF+tmjchXdqoj
X+xrm37w1MziD9XF4LE18uie4lu7oZNsmBvZlwN+Ocf7WFOm77d31JXI4VDj5/1EVg1gYHF8+0oE
88S3PYW1cBVKpXG8idDlAznQ2KdItfFM1BN1d3vU5ZIDh4VySOQk11Vhsy5ODlrjnU21dDpWvVY+
DIVRP8ZRR+wsh/6PnbjBRxXX5YAoSdBjI0bxEFoMONc9dxEzpa+mO4cxDtqHYpjr0aPf0j1poxt9
8GUvBySTl/0TmQcuFTwApgUZfj/iqCO2nd+HiDD8QUZIabZNMq919uRHeh/w5GD09Xj9UYAG6yqX
+10MTqkM1hjcqUd/TtJ4SyE1a74qrh2EW73K03klCl37etKVSaZ5dIyXT24/L3hSOdp8DNPG0fYY
JWbpEwIZ+g+7c51tkOhju729YeT3Wc6Qu5aiDxJaXO2L71f1oeaOOc4nEPpmL7Roa9SqmR+GnhRx
U8yk8OjwZT8p28x3XeSib337ByzPiVxiRAwoP8uHE++L8yWuzLIs+zLWjrA/zMwTndC/ZibNOCVw
jb96pYs/94abfrs96jIG/m9U8lLoJLKZsjidwdyZ/dxO2lGtKi33ypxcy8M5xVhZ3itf1EAzQGah
vGcuGElTBoMhKiP1ONuD0dyZbVP32w759OguioX62ovB+qjDBHOTzQupgUnZAl2M8xVV2gy3aLcQ
x0xgtLDHBpE2vIfJTxQ/dj4VPo+yXKH8vL2iF7AShmU9QRzgps2a6ou6gj4jXq53g36Mm7n4HKpG
tlUReMqRla0G/jEEIW7A2usnI9zV4wDPT9TWyuvxyoGlOf5W7pdUneVuivVG65KqM6gL22m9aRzL
f1BDGlqemVpr3Ovlo0HOGPi1QyMQHC0uPucLjX/RWGFUqx8Tf5rdR1VTqm0Jfbd1kxrtPtOldtPo
dvFUufZakfHKBiZAcGKAd4DOXgoHRWXmljSqjWM/6V22BYEfGzu3DdaUzK5sYO5uaIZvavG4EJzP
MU9FRfaiG4CFzNrF4SAO7/Ck9Y3TMM3xT/pjlXt/eyddXVZJbaN1TaRf4unrRKEXHvlMbRiC6a4J
SlCYLbQaw/N1XXlqZzfVtv1o+Kd0mNcgLFcCIppWEpNMJY72wiIeQUDK6TqM3C+Igv4ugW3Vd2Oe
iWSPrv/wOCpDPj00vTt8NduAZCA2Ed75+C2OYigZB1VHQuIy4YI6U/YgQ7UjbIo4OUwKNBsPNbjS
fcmg+2tPuXDQSry97FcnTq0ObQZ01eBxnX/pKIAvgzSpOJZ1KJJPij9m20bFxnanp/1gb4IomuUD
OC/Mrcn/LHkioXa6/SOubTcaH///R4jzH6EI5MxmrRTHStXaFxBV2c+M8sjOys0GX4RMX5n0lduH
KMH7RYo28GRc3AOVjQ5egO3WUSggMbiV0x7duUm8xi1Nwt2UBtM/2eha/sq9cG1crhNex9TsQfkv
Hv3tlLaO1if6MSzq5neIOLL/HGaqouwjcJjZ3p9i55eQHK6Pry+XPLm8DvKPF+JifYcGqHpp6EdK
zM0Oqqy790E3pp6w5mg3m+Oa/dC1idrsYpnRvxkSnA+IZDoduroxjk6hNU+JO/TPhV3EsFaqxMEg
Oc9DwPaUrdZ8364OjIoDAEOpprp8uiU4EOd2XehHZSi0fYTzpDcMSf3sqgOs4DLyC3xEJxGm/+HL
AlJACIraBeIji2OUGWOvGUGtH61Cbz6NUzd+7bOefo+oKpRAaMqOCMeizbtG57h29QGDkRkk0QtA
6flKa1VYREOkAk7RgXRucbdz2jt1NJoBmHJdDv9lnlI5AqwfGY66ODlmmwYDaB/jaHVhekxKZf4M
c9PxvVzMJWe1DvVdEdKGuru9g69Ok8BMiZjO9oVIxCySsACnye3ghLBetWmm/xRFbo5cQ0oZZ3N7
uGvbCFUEnlHc5OA3ZdR8nwHkxjSadWYc1cj4pCgO3tbAhfcscbNP9Xl+KXRl+nl7zGtTJIul8IRk
Hc/yxZhaoNR+1/OSctWx/q4r1azuwaelewpxzRqL//pgwJNcMkbJEjifIJqAuO72NtumUuw/uEaJ
dDMPPUhRY1LbcX97avKnL9INmd8ADaP0AP5vcToCH5NwzWqsI8RV/yDKrsi2xVg8V3V9Uso4vdOI
is4j0r/Cy3y/XBn+ytckEoGs54ajDL5UOgY/hIGRXVjHZhpH607pfStAB9EYjnU+zvU9Sh8Q14ws
mtbs2a9MnD2L2zFAPASXlk0iPx5sC/46I5vGIKV/9a0fi6j12tL/l0eGFXtBIKhwDWOBJ8VYRIb6
8RMr9WipYgKAJBtZbKsYrfvCyFT7WMD/vOszDZdCZaS3EbrmjFwsoWJPG3VNlOHKlU6nSgpP8rKg
t7MYVnNo9KHuaR+rQVejXWXqSe9plfuvEged8Epr0Fe+8rW1lugtGfjxJVhy6CZ9VvnMkX3slCHo
uk06xuFfZRdn4VbtO1/Z6/nUKHeuMRc4Lde2eK35kzWRiGvzppItgYISmLi8CEYhJnVCLukY11nt
ze1geUo1hrVnxv5X/JDDNTrytc39fsDF2wmbnFZJJ986qp1SxLsWzMjXaHTV/t4HbbJ1kDTNPS0O
lGp3+1BfCSEk8DQKQRmCrnUXBcVaNOOY5hVfOA/LEqvsBt26DqjDxgjaboX8KV8oiwgCeJaWMnhP
SRBZxCtdjOhVG755DJLa8D3spSPDy51+XKlLXJsUCRbAMQQxgY8sIhXix8i+wOQ+4vRZzQgvoH34
JRxLXICiUZ/q48fXUGI3UNSSAv7L3WKoKZybWTePxYQS7WMUOnaz8UuLxmdc5c6K3tyVFEuWWiBD
cK0BoFosom0EsUqoN49WDleI6xNUkxha9VueZfZ30+3Ul2yq86/oCo4rUejq0KDtoW1R8LkQjbHy
lPrAYBnHkTsXJLuuNg9GYuTxgwBwVD8KJLaglIdT9I/Cv39QoeHNKhGYOyKt/A1/aXmI3t3neEz0
TdK29lEPkaUO+z7+pfaVsZkqu17Be1+eR8BUmG+wfbhueBKeDyUw4RiMSBNHXw3qYaMUTfkPajTW
tE9T3ex2jhrBlVarnG7s7c10GXoEtR9WGCIel+3y8zrK2LUDicQxz61giyhckG0RFzPEN2kPcT+b
bdj/e3vIy+PCkOgRcSqlYsmydKnpWRUMZg9Gt8q6p0AxomxTkcNuVCUK17rLlzEABDbu60i+giq5
eCCp7gwtPo2so+iL6G/NnrRmH6RutSawdG0dkblA/UTi1Xjonn/BUbSaFSDjfjSduc73SWJH8zae
bMW8s/TC3iaWP66JoFzZNcBdKIYC4ZSa0PL8vNugTmdbjZnU7pGOq17tm6qgKRVXsSWROo1/KJ3e
+QPvt1orVV7emmTBlFtIh6V9zFLlikWc6OmCGfWLwnQ3aJkH+4juZrR3mkD/nTXOvJ0GbY42ihp2
xhb11WStBnFlwd//hmVrqhINgthBEJ1yU01egqaN4l1SYqG6dTo0zA0e+/6HQ6FM/sG2y8I73hOL
b+wMTtv1qI+duHLm8IANUK9vqshNdM/ClxwtvrisvXjK2h9+3HYrYf8yGsrRkdowkHOgACEX5N3X
jiYy54IKx0n4pvY6UQjwNzwnrNe6NcDcjHn8mSdqgQx/pq8E4isn9v84O4/muHVmDf8iVjGHLTlJ
ohVs2ZbsDcvHPh9zBMH06+9D342Hmpopn7VcxgAEGo3uN3BayZAo/vOUsjfhyWiFXRSmrbxOVGNC
U4FvXeaO8tKDBzpeDw6XPutqikWGAN//nWhMAfFyqaY8fkOdpfPRPYmfvSyad3IpXvTJsz5fH+7C
EbLXhsIqywGHdmsrDQ5GxWcqV16LKsGpFcWfad6XLH66N/FAn2K/m8Gixc5k3+jlXghMK2udYRFT
5G28ScGEjFFptKPkjTr7bB/yYYydY++k1n9YUIq/SFTyCqa8sv6OP7bNYDRZ3SZW+qbheHvkkplQ
pYSqVbjLII6ppVBiv76mlz4hVwq9MLqrq+DN+YhdOaReNhnpWw9pcTykAASqozd3VnKCReB0dyXq
wB+vj3npO9IbIoGnn8uzZXM4yjxCkd4EKaz3yDWMizoFpYLhhVX33kdbWt1emOUtf+FLx4LaL9Ux
Vpe+/GZQZYFeordu/JbAgp38jGh4p6dG+VF0UBavT/DiWFi689gHYEed/XxRM+pzCqgiUPPF2D6r
udoEEVoy3q6Wo1rd2DOX9iZpF18Pzgeo+U19qHLQS3SQFHrL9b78oWp5HR/7Im2r3d9PCpQIOTqr
B/tgc4GJZOmEkZfea5E6wwEHMCcKjL6PjTtrXoTz+e9HY2vQKsDMlrR5sy8NC9kETVE9ykGjilin
WN14zV6t0r3IjOTX9dEurSGPWRrsTA1AyPr3P87dFDVOUpBpvFq09x/RZQICBCiqy/fXx7l0LXAR
/wZcETa3shsrfcvNZRG90vWwypMXO+kDjRL3YdGAsSKB5lYDSCikBn/EvPC6G8NfSgWojvBspWqL
zPtmUVV1cCHGtMprvnhu6SsG1nUQ7OuwFgPE9MlrDyxxesTuJBf7shLVl+vzv3TyV7E99umqO/Ku
ZhAneRNlRPBENtFDBK/tIefN8qGyloLmg01XqCuNG6fxQgcTMwhgkohKQPVAWuj865qVhvNqlHqv
Wjx3+UNdd5EvMPI0jhi5mPgHVlEZuz7yaroe0i8rHyMLk+i3ChmIf68vgLaexvNnLiUyUMW8H3gO
UgY8/y0xZdeh8erotSywT/E7lvsEab6JEGTQ+nt18OJjrOU9FquzdVTABJcBz1JtH9E1m4PCafNd
a1W3eDeXrgHMmjhtuLyBzdoEkVjo1kIPMIJSVZfmbhJFO941uZpC8Z5jeVIwhL27vhQXh+SIYx3N
TqAleL4S6PPKWK9N53XqF4TVFKPtH/h5o7s3zMkgNUtK6+v1IX9zUDarD2znN/QO+CpvqfMxG0Qy
qnKUNq7njau9JqqHcTE7Q9EOFJk74cOx0A2/zpSyC5JkiFECNdRv+TJFHyNPRaE3r5PqzmujqXoz
FImhy/VfeCFA8LNWYhtveHKAzS2VOrUXGVYc0cdpstb35lJ6wcw7+rUfdCUb/Ua3yr1lFK71bDXC
uPWKv/BRVvEtSjCIDJAQbvbBtMy5K/Azf5snYT1Qfpc7u3OrwMx4Omi2Nd+CQ24GhHS6ovhptNMQ
Baay1efPq9b06DcWqP0taqjX7qtmiiRAf+TDWDb5y/Xl3cSf/x8NgiI8LlKddxVEPLPYFVZfInc5
9pUfT2Ot+/NQNtG+0WJwBU1s3iO1Ysgb3/X9wFBsef7Rfl2Pl7c59m0SFWmOPfhDFiXzfZzVX6Rs
abvqZaSd0nxKnxC5mU7XZ/t+bamkAYWhvQlhEk7m+W4vB8KKhUH3Q4wKQOnXBRb3hyI1p3FXWZFx
sJxR3PLZvjRRohtloLXHTYJ3PubQxpGeqWn1wLtBOxiF8E6qkZZ+jAHUMyJaBYWD8dag6731x7Hm
swJGJL7TVFlZDVv2RJwMc6UqTfXQzobYD+mimWhJy+Uh6yJkV66v6hoj/hxsVVHwINVxjSPojaTV
+QxFm+J3HFvePtaqEbpgAYrXL0p1sm8MtP18DASCi5Eo6QHO3arIgJeOoNIKD8UYJ99Hs2l+Gj0x
+BbdtydwE7dIWBfHW7UUMGsEYrg9ihjnasrYON4+qxvnICp2ZlWj/j8a4xQohvd3nC/0WpgeK7mq
nlEO2ToOaKJH0hHP933hNu33VOnbPazh9JhQFbnBIrjwyagEMC8K2QB6trQMTRAqo8700KIA5FDH
OjqmJMs3Homb2M2EuNgRzKYlgrAuojDnG8NqR4R0MTbB3RMzzRj89N5MVNdH36M82EqWH2pvXI7m
VN1Sc3s/P0bm+ialI2Nmf56PnAxIr0T2gMzf2vi3wdnv0K66pZZ4a5TNxtcR/5St7L09cUxDqgke
e2Lj+3T9eL3fhetc1v1ngbDjgXg+F8T8jKYyOg9+hxoHchnNIK6T+eBavdzDEvRuZIeXZgWWmYoq
zwzu3k2QNFS37cys9vZicbJDuiRYQIzFLfGrS7Na2bG/RbYRr92MgkJO0/Ukmftuce1Tjk1C4nd6
5eyX2pj3tt2K6G/nxeNz7dlQtKBGjeDz+TqqDnIOU6/lBwwO6ofentuHRIFvcP1rbSOvBX9CBQL5
O1Sx5TdfK841uzfyODu0i94Gqs0dOnVVtkd15tb7c0ucoKfxW0GQ22wtn6K4dD4jxW4UBavl/CDi
NvtS0Pc+0tHAe7Ak1/tuIpz4TPxP94ZwcY/sayt66mlJ/xuXQg6+oin6Ldbe9rJbfxF9HVTqWONV
HOn8FzVL4eZehOszErrlXWmI6n5qkmpHk7bxPXvR7mcz8m4Es0tL/ueg61b7462a45DVNfqcH6BA
d4cejZ1dhKQnrA3zFl7t4lA0OCjJk0mQvJwPZSFKuWC4nh9MMCgxPpDI/wZtP1enAUpps//7vQRD
iMwM3BRaOpvRZJRLrGKLnLp0is1Cp3NUAvIpYR8wyW7zG+v47kjy8SzSo9UKBjfXbUFoqKmK92WV
H9paSR/VytQCdcHHh3ZyfSgzZ7wR2C4t5m8G94oO44pdA9Ef3y2mPTyYOrfAbLb6LnXGaW+kTrVr
Y7Ky6yv57iZa9XxJM5kbODRaDudD6Ympx5U3RHsTvwb3C8KmZnmyANh0dxizOwadcxGh/0rqqDj7
oUVk+kb0uTBZkI4Uv6Hc8NLdFjpUrcdiJZPKXo9G61fU2bhyTqXRPGOlR9X/+nQvfEkYsUyTdIIX
9Zbko8bLyL2kkknk9WTvjCqtp13vNPTkMzmOSHMhptP87W0Pm5CeGFVvDgdp/Rob/viceFL0teOK
4jBjxhqg2d7vmlGXh4W+0zN7Vu76uEuCJUeP6fp0t18XwfD/PyVIjUKQNDcpdh/ZxiIXQ4alnZNP
6Jlef089QGmY/gwU381FeIGtl12Y5Ymy/OWXZfRVIQmEmL0aqGzRJqtPlBNFiQzV0nU7EC9e+xMs
vLEfpHZLD3vdp3+m2r/HwuST1qOGm/f2McHzU+QlrhN4IqA8su+G0sQbPppbHLBSvd95bZ5ln1w7
Rnwvq2LnAykD9ZPry70N8vyItVYNvuc34XybpxqJgtGJl2G7ojr1KfL0+KOXze4ncDfex2VS+gM2
Pn+rPc6jGIQJz5p1c7nAbM53V8+vWZxGTGHSghX7V9S5V6gHsAtGD7pTW/ofFWEkudHZ3h6k7ajr
3//Y026eGHoeRWM4dtmSf9Xwqrd24yyF9WrCbhoDntXj5+vLu40U65gr2p4HFbGCh+r5mKpSWwPt
QdQCFLG4+8pIh2GXpaCkfTcV4y34x4UpIllAtsclw9HZPqqGxqpHDC3nEJ6PfRzAen/JTe7tAcgo
Hp9zlt5Kkd7vHyx5weZSU0EW810HXYFg0LoJBlDaQqQAi9zjUteKXrtTY1WxTwPXwSNSA96NBuiW
M4ewIA1IIKM0ImwUGrZogRhIuRWl8xj2saZ8ccEeYv5dpo62ypU8627rnLShzPTnSER2dkAMXPsS
KRbaoRn4Huvt+nd+H7VWcMbq84KlEYux/v2PvYVKRF9XQzKFbSbjb52Tx/d5rf4rx1p54VA5T8jw
ZJ+4rm5pJr0PIgzMZUQKA24MrbPzgZdMlqJV2jGkZjcdaPnEu5jq19fG6gHcJ0n2cRzc4sGMFvGE
zQ2Yrv8wcTRxIO0Ryt6xJaNh0DrL4TNQ1xpels72UKtpB4zJ46GzlwBzsOJra7TFv/Ys6q/XB7+w
+TAtBBNIho4o9ZZsjFpmLKOJyRfJgi6pMPOHzpt04HHz0O9GeEsvKCJ0N572F0flEYe+K8hlb5up
T1S+BXCKMUxACu9n05lDJ3fzna7m9Nxdo6+OxMz8y/W5buv864YHlWNzG9PEoby0SXtyTaXPnk5j
6Ebq8m32JnVntVmKdYCdeM9lNGHgVE/4JefWk7JmfhoiyMfrP+Li1EFAcWXxjn1HMwEDRtR05Rgq
STT8wNDhe5KoCd7nXal8ipK0/dQriXe4PuiaOp7fk0x8da7iHQIUcwt+Uue0X7TenbjwO9CvoN4a
ZOuT6Nf1YS7NjbTSoaFJbRh1gvOTBLCl6qoBJzlNTB3Ry5lzJH4VupuYJjhxYIhce5onZflLMcjf
H5ZyorvGM4i32yNszsUU5WnJLnaa5hCVffQ8tt3nSpTVjZ17KUoxDq7baC0B015X+o8oxRNRlboY
prBBweazaOf5C2JP7kmJC308OM4sn2J9ldlEmF+/EbAv3ITc9WCSoEgRKrdfMVpkpFOznUPdxYmR
AzSG+pDV3b2xgJ4+Xf+WF6Ii1VkCgkHBFCGkzVUPSs5dYlwIQ60bdN4gjbFLzF6/44ktj0Na/kIS
1/ifPWWfTSNrfl4f/MJG+l0Ep/EDpIJ2w/kq2zzil0FzlhCXuTk6kFPKSvVTXEfjAGaFl3yohlSq
O2dMl1vw3QtfGIAVqFbcVgCTbCOiNDKRuRDzQ82UuuK3FOSXD+Yyp6Hbu9QWukyhRt0rautn6VDd
Mnf63bjenFXCIoJCvKp/Q2fO5y5N3M2KTuEre+7ASJVnKYg3W4N4qPR0QdxLmTGxD1oAIlUQL06s
3lWLljU7ChC2HpRZlrR7My8U57uK6xAOsWlR76Q+Oupw4+q6EFfcVe4ZCBOCWe8yiKV1PcQq9ClU
u3F+c83IDBy1zf62B0TcXs3ISAM5d+SBm+0wWEVv4Rs0h5QWMtxmF7Xcm4b0JHL/ZVYdJ0uqN15v
F7Y/AqA8+ylr4I65BTNANm+yTJ+X0KMspPoKMqePS+aoj1gb1E99r8WgDSoYN3d5Yo8/0g7C3O76
Ibhw3IGmgdug6UoFYttHMEtcHnsrU/kJgzgINZfp50if4d8lFuT7G9WOS6MROdcOL7GF19T5tstm
r3c7tVTDwq7nh8aQS+7PEGS0uyoGG3wjjF464KQ8K+FyHW2L3iiUOi2itFJD14jHY+aa06d0MPOv
qiHVE9L9gy+RKLrxern0TR3MfAjcvCl4VZxPkRtzqrUyUUN40XkgOs+8F+gR+tAOy/2EZAPXFNIb
CsTtp8ho4xuX8KU5/1bUogS/Fq83wyejk8C50TBVnw3nZykX5wOdoeQetS2tDsiwk3pnz15p39hH
6/+7DSikGhweihHvC72uoidA5gcttBtjROe6rpZCPnbc1OJQRq7Sm4GO2Xj0v+vb91IcXdVlVwVq
aGm/Xx9/3JSTARRHVziYiZIbOw03sBd3VrtAw0RuB/g+gwtOd9EopuIGF/xSnkfrjUNLg5GC/ZYH
Yql0O7JRLOFA+SoN5Hp0BHWBTnM+F14uM6AcoEC+9bIcV9Ow2gmw69Y1vzQirbtxa196Zq2NQFo+
qHABNzXOt51ZmRygoVnCpOpy6PiVGbTRmPizCjdvHrveH9WhO44jIkYSzsguqk0V/niS3NgIl38J
Dqlcb4QUYwvvqas5zlxU6HlKD+2PWdrNjymflECIOD2l82Sg2W/jhODKjir6gv3DvddTRtHGmBN5
fXtcOA1wAHhor4oeazfnfFWwDceEZ9T5RuXcnywqc3uizTLuFGNoHvVcrY8rR/SWRsKFXYlIDFEO
ksEqpL1JUYvEriu663M4e4pQA63DACrIqezE+9p2K3DrldCehAsTG1sRjarhjXlfiLPUIEEz/GZj
vZP6MBTq23LmtZ/MqnloInzpkWar3tzS0W4E2YtzpSxG7WQt9m7F9k1YFAOtP+4wR4nDWWRT6HIi
US4n4D3ootakL+YsLz820jDa4/UPfPEUrrr7a+sW/MZWF0JB1EQoKlbbA5rhASKQ1qOm5Xntu3GT
wqevWxjXdvNklSZP7Inauo86UHTreX1pwX/DnH+TBuCjnW+0Qq1bzRLrpje10a+qOd3Fzawjv5wq
N6Z8IR2ilEMxhfa4S1aknw9lyGSRCCuqIY8t/WNrF2KPU7L28frCXrjGzkbZnJy47YBl9IzS4x7z
2k9F9IbErHvQOrffR5p0X5wqKu4cu+12RlvOr9eH3x5cWAJsUf5DvHpoUmz5UWSCqTW5yxzmXeQ9
uE7RvuXtlL2qc5lm3CS6V6FFb5g38pPtrCFRIi3yW1UKNNi75k9Jz6fDUtIBqF8i5ReD1PF8I23n
Y172jdxBB2sotDbtS9vDeNthEe6ZNyho2620/oY1/cQKgNf0u5jlaaPw5lxzwtnNBne39kzNndZl
oDzAQzq39EXfrzTgEdCQyCytrODtW7Pw9ClrI3THYjL+L2WZtUEJWSy0F2/8OCutvndS95aS1jZb
WOe41pZZaz6zvY3LsSuzxqwqFxd2TC09NKktH0ah81Kbefe4wM4R+7/dUADm4fRAnufz8pY/PzVt
I/h0SeOGczRDG5K9hG6ndqElFZHuOkXUL5o3VsvhPwxLWMIjBu4LGeH5sLm08BbGcjGMM9260ww5
GQE5qPdRJlLflZgeBngNTLfC0TZGsL4r2GptC9Mg4vI7H7Y2ClsFUs8eguOX+ziXet6utM36llDM
hc3KQLQHAAoimbV9x5qdjPo4LtywdCjAVDmKQG1k6Xelh2jX9aW8ONQquqOv2geURc7nJOrWTL0x
c0NrkckDeHndz/q2CUY9rm9slktDcZ/xMKZ7uAL1N0OtImFZm3hhI632QVOL8QAMynodB+eWIOWF
k8Bc1v7vio+gwXM+FI9Cb1HS0gulEg9P3YInGn2cKByjOHkWzU0dlks7Ayw7otpUlxEHWcPBnwmz
VldZ5nRamKV5/yb6Jf8Z6RhuX/9WF4KKDYySpi8FKOiYm9sDc3FgJmR1oetgQxzMpRAgTZzeumtc
HLePhhVVR2zB3FvwjAsBHGoO1SRee7/LdOfTcyIxxLrMjbCBXYfiGNvwHjms8SQsRYsCAIj6sbTV
+YOcy0QJIqtMbgXUbUK0nj26ddwfcHtZgk0doa7YO15s6+EoWzSNF9Opd6jdF4eunAYZuHbRkCVk
qKIsekF/6e9X3lG5NSmQYnb+2/jvj+87Eg5a04yN0EmEhkJe051wu6v3qZJ0L3OquL4w41t43Uub
ao2s66RR4t6eF7A3CuWsRAsNo4cLStvun7Sv22/Xp/Yu12NlwU1TWoaIAZfwXZOuqt3EjlI9rPAo
vq9o0uztXoxHU+lxPJKjA7RNaR7b1SOi6Oel3onUc79e/xUXtjbGR9DaVkU7A5zu+Q7TrcrVl9LT
wskyBzPel/AXzKDL21ILysmY8n4/0L+K9QArWM5IcH34C7trpYuujpswcK3t6yo1BjnYQjVDOcbx
Q1q62ue47p1DUsuiD+ZlKv81nErZua68VZW+EKqoKazFfaLi+iHOZ859Uos5b80QQreoT6mspRWI
XPfeDDFZTbJv+1HV4xuh5EIsXg31MBQk1QVVuAn7UdyiqaP3ZjihgrCPrEV8QvnI9d3IuKUmfyF4
8I7hLYOIBuFri+BwliJuxqbRQ8XIqvrQd8jn7YYubkwLgO1QVkHCg8J6Gk2lSl/aeKjuqrHBZuL6
J75wmhCn5eOy1Hzo7TqXbtmRHXl6yHu/8Pw+NYu96zTmcmMrXfieq+IudGqOLQZXmyTBnUfdFWZq
hD3Ci/+rKUghJGG1Yh8LFxPPZBA3ihQXjg6pCAVPtFPJh7axaYHmXNR6ZYTDqGJVM+a0AcXyMR0a
9wi6ePywZF55oxx3aZKcF4QWKBK9xzuZ+iBRYk+MsBC2d3LHwQRvBCZWs6S552F8CwR+cTwavOwg
HuDUP84PSWYWZK9DZ4RpZqY7JzKnIFU7ZAoRFIVK6cm765vlQjyguGGt+d5aSfbW3/NHvM+5CTK5
NNhsR4Ne1z41Y2/6liSzK/eOm2lTfIqER7M3aopEmQ5joZa3QJ4XAvNqUUCdBV4mqLktzqrPEW5O
+sIO3dZ0mybQSi1pvoyldEgxurRVP6BPOwz6vveyKvsMcGSWDXZx9Sz9IpryW+nv+0Xh2YTQG4V1
Kr/IJ54vyuQ1Tj7XrR1WVNiLfVwLeZ/j/Ywxkpl/zJ28/+gic/3VNar/cP0z9qrXuLYryAS2CZZc
4IKzucKxWIYpWE30cj+Wde7AbK+b4QOU8HQIKL9psS/Auv97fUO8j5erqwhvnRUSC5plE6UXva+1
VInMEO3/2vQXmEao8SwoALWqcUuO7H3EXAfz0AFdrUff8Xb7TOcmRKUxdKp03ruwIw95mzgnYxQv
JCDRV8/KjKfKSKojouGwpa/P9eLwrDHlTqSQKbWdf2ekhxsrlsIMGW/+ACKNTlppRZ/GRJt3zRw1
j4kEDrsbnaKZfBPNMv1GunVxtZFTWFeBSL1Ft3idmTrO4nAdW2X5eVaLT0If67t0mm4d9EsjoVVO
5gN0hex9s6e7pc5aO3HNUGmTUxHb0c8YEaeDOUzJX1b0wIesiAmU3qhd8mU3IYzrtq0wVbGAqnii
eYbuWznjAdRAOT2XiYzHZNettz54TjUOlwkH5+uf9eJUPQQ6eQ+tWl7bz2rkWWG1thXmy2iEXSGm
T2rSSj9pnVvyUe/v2rXhB6Kbngly2vr69z/D55wbsh48K1RiYbdBTUKf7mPbqF6vT2n9On+2R9Y1
Ja3gqkWRgU+4PZWK2TcmEpgh7+XkoLnTR9Q2hsTPIxWiX7TcKmRdWkJqZ+iKEP4otqx//2NeccNd
2ErGi8xhnnwhVj/xfqyqkz1UzY0Ns36Pd5Nb1fJWtuCqLn0+mNI2Tsszxwlrt7C/Yps9dqG32LL8
hS+w2f3QRzQ+/S7qa/Pu75eVAKNjKEsj/Z3cD+IaI1IekR12Ki1z37UUN2hqywqUsshyX6vzf/7D
gPQjOX90Wgiv51PtjFZ369i1Q1zumv7kFkbRQQgv4qehK71xD13qVq3s0uoCrGH7kHYDZ9p8yqEd
XGOYFZuMv2mf0S8aTonT2k9WI4vTksaqCAo3rf7+GQtUDJUL3CHIKpAYOp8pcTOv+pId5HQmziqg
InmwdnnxIUubbKdZ/Tzvx0hZXiap/qWhDNc2FRGwkQhdkLpxmZ6PrddoAqOH64ZVpMgAqwZln5ZJ
ehhbNQpA0lc3ttGF0wJ9AiUeuNDod2wjntTVWmgq41HUte4A6LkfBrQDv4+Gq92o7l4IBOweoC50
hri1tpVPZ+IRa7YzlTm7MfZQ3NU9gBsTzwBtgF3k3CIWXRyPyiPpGSLLtKTOlzIbish2IgqQVT+0
d9OoeI+LXTb/LOosHst8uAULv7SU1JKRusHIlT27/p4/Ag+iDE6E3YENwLKqdmLquY3xP/gCe1y5
Be9/12okveOO4u6n6bxSeDd7NKvKRhRe7IXR0FoHLE2Uz6WbLXtRtfMhs7ouMBUjJ8o6M3bMBTUp
30EJ55WirHHjbfM+5eSnrB0/tg+X5hZYaqfk2PRBPK4rJQ0gHyWv1Wxpw35J++LO1mbjK5agcX3A
jLr6cT0oben8a5oLqQsUPl7FYEy3hHK9c2N9VIQXFouuQrGtKuGPjid+CDUdCn8yy+HO9Eq5V6Ja
kb6F1hNtMK83i91sDu5r1SXVk6O4t84xYWqz/1bPZBD6PLxWd8S1JHi+H+K2afK6U4Z9raHAtqut
PDcCymN9HyR4LSCDVEZqsRvm2fnYWTz0/b6bJ7qHslbEccCyqtpZiie/oLJvGXuZgAMIPEPyrjKK
2up2ttaZ91FuRBYCw2lmBBPS3a+Jgnz2Dt7JvHxd+zwnrSkUJRitKDPmICNxnfogyzxbmgHKZYUm
gwlV1Fj6SB1o2RIMApHwx2xRq/yVblc3/IhVvU0PlU2OcIK/kqE71mS2FX1VpN716DeUhjONgVso
c5z6k9t1479DvS7yyZ6HUbF9THfG8bO52sY+YELjykOycKl9o7RQz09NWlfpndGYivdmjYnjniJ1
ponoC64AbfC9dojEsYYb2MHmXGKvvG+6YpC+k8V2fGerjRkHYnAj7dlyWxCveSOHJkjSeLIXZCHJ
QN5awCEGbJAcm5tUnQvpa+aSNXdzp8Pd8ma3S1FEH9vyw+w2g/mUxEhIhLDwzfSom6JwAy/XS2fx
oTqXp7bx1OKugnE6fQGaMZUBhtxdtNe92TbfRN7N+Sl1KfXuDRzlZ7+Pea4dlE5E7r4vDa0MaP/E
7a6zY118HCW6rL8iCkrGgzJa2vQADbjAfcmz5rJ7VCaodT7SIXbxLG07WX5ZSpcjH4ZzcvLQy7RU
DlOuqP1HJ8Y745jbDvsNKv/KptJKSAQh6LYhnu6Avy5e0BXF5L71dVxP/9LWnjTbJ2rn/X1h96X4
uUS0lpvd2I9zau1H+NZmULe5x8nSjKUtCt9NqhiVzVUPWerBRI8N9Y60hrP1RZd9RE+H67GvH7xi
bqJdnPDs6/3CqGMl8z0lMd0Pi13RXkOHsB9POqQh/tlSYLaUBnSE7CR9iJbe6R5SBQpaETT2bKBM
j6SOtpwm+lmFxiQ494+xsTbcA6PP7TgJmrG029e5nrTiPpsQszxUOD2Z+X6RaKKerKlG7mBPLt1p
aUCZ1e1HH2HWMRnhCC8g63ZlxyEt/UqgEHlfeQ5k4oUmSX2Xy1x4z1qTGpkdaFIr0schimPxK8bB
JEXULcsEgq92KYUIxkUA+jG91s7fbCVSCEzeOLLEAX0JxO4DrU7o1+2ktWjV3sqWadlXCohUf5KY
oPxQSkh/4BO1+qEb5qz2Iy3vPX+lG5Vfc4EK4b5vGtE8eLxzKXCXXZN/pSbjKne4LPXNYWlp7umB
oeMu8ujQ4lx20SBM/YO07Na6m12Hp9SuqAGQHPU5KtvvUUmT4L4qbXd5GYsBPdVAmYXU/Gxc8vgX
UuMSWI+qodVBPpu16qIGuqLa4gj9vgL1hPqvUvvLsqgRscqVcXPK1NaRd1DDsuJhUvEwfxbWLMQI
2jWOvHDqYmvxyzpzzF95rYsYQ6psHDI/NTxlhaMOjhr9isxSmX8YTd10X7UYndD7Lu+T/FOcxq26
UnFi5btD1cmk7l5S/W69xfSeo06V6n0Co3IJM8UWun6X1LMTNb6oaR7s9Lh3AJuWlg1eoi2a0v6e
GK0S/0zl0FkghGhd7hN04uUxbxq1PehywOiIj9s1PxukJroHe7JWaXvbzFXOQhMlyfiPjKt8OUAN
c7PC16Q1DKd4RJCCawbBoZ/U91WMgjqUheZPqBvxjww3jfJTp8+2c8ip1sVPjWjl8KglrTLcqY0o
p69sEMcOEAFAh9HuTNEcB1ub2lOiD2pymvtm3e5VNw3/zLXjZEvY9TGtJ2SRteyu7+sxCtM5RdAs
qBqFhpAed6n2YwDAIO4yt63kYerVaPpRNVwogQsYqS98u16livZG3GUTUiCNK8TXxatNqw+i1oS5
ocaJqX6HFtpY91UyzxjiFlMZD2+60SH/MLpcCtqBa6eUR6+xvUb4VJ5hXCcQLnonaBZseIIsGsfm
xB3Ytp8RxqjFG0g5da73toxE+32a2T5cFpOoHB454JeaJ11Lrfkud4GgPTp2Qm0T+n0Unej7TpUX
JH1s13elKlPljrEd+2UZ5zH9ksSc6js0+5zp1OCHAMTcsuo59QvTSz8MvR31vEyFW/ywbMUeQ0kf
pMx2Zp/P1lc6AHnxhnHnaOs7LoI5OpUWUIWaSzMX2jFvrVmO/kxN2z5KID/9J2rMZr0jY6+pTXaN
1dhYaA8NrxWvBSj4PFPXrvZVhvlChm9XWbu+Ntap85w1ZNEPbVYu5T4fXMXofRDLcboroVwrQaW4
tpB+j16V6kuERepTMsuOy6IFvhvwbTEgGMrUtE+xRoXGlzmw1NDDMDHZ58pcJ98su/bme8OeOnPc
T0bpjPcA313vmxSDkn6KB0+XexvWdmecus6JPH8SPYwiv2ht5Kp2Kue0enTMMfkiVRDDH+RiRspx
wCExTfYghlOn8Rdpp8uPXIxN8T/RtSq/sKbS7T3PcdcuX+ssMfMsaHgxLwjslBG542T2fFNDCm96
WnrPQNBVSLpL/xjKsmrJck9O0UuEbMFhKZW2B14mpuRYwUvUH+N0TuqQ3hkE1x2cjygNPG1dkQIE
5S+iUjXte3yfdugaQMqc9aXr/GpZivY5axU+1TwWVREAr8HJXWk8639FkqcvTtclAze3gWyMlIMg
P4snGebTHP1sU0EXXsHco93PiaM0AZL+1jcrc930sWkqN0fgyu2qo6xyEnAVDQx4zrHeHiB2WuUB
DS6demjbJB6/VWrV49hFlsNowJ2Pc40znt8M/fArRaXT8pH1Tb93RhR/7YxZBdYYOwMODKUsXgwj
jqynqVjGbA8IRKKqk/dq7R0hu5j5Qc5OKz9MednFJ2SfQG62KdfofVlU48uEIcv03Lau4n2LqlxL
fTjD9ieTArLyScHUZPzZlqX9otUaCp6kfdHzvFh8zskYLC1U1VL+yiHA5VhKNuaL6GvjudOWxfS9
SvfacB7r/P84Oq/lqpktCD+RqpTDrcIOzsbYGG5UwG9GaaQZaRSf/nz73FBUAWYHzay1unt15/tt
EehqD+SupCraTJNLx4R0wtoPaO1cAWC8i90Zzty2Irgod9r8lK2I6U3BAtQUBT6mr3Hw9ZhFhBPs
ORFEs8gHX1Vv5cIDmRGqK9/qQav/2jg25dlN5mH/dcjI6/7bD/y+sj3CWTZJK+XYWx4GqH+KaoW5
/EWDOSevVquH9cO4U2BQ7opNXg5sc/rMJhhNPtAnKZDsqaWZGSnmmn691NEr5a2271bIST9P4t2f
03HEY/ZEuK5zyNQTTfSvRLvFcJYwHp4F2hV11g3dcrbuQ9miCVj8+cUdoRAfZket66dPIAIW7tgV
9gVOuSK5tAOkAU3UIcS5mUPhBbmWbsjjE3hbVBi/iu78bQ/plh2uwYdlmTGSIzHDCmvauyQcUuxY
7W9d221fjd3LBb+3wP/eehYxO5Qwn5yueFn256PcnYQpyqdNINvj2JM6PzA3UFnQadzP2n1Zqjvo
ZWzfG+1M+NbGIlKXgf3y5CflUwZFQ5WyzpBp21Gmh22PVr4OLITBVceyP7dePJVP1dh6AhvwMeqL
VdmTd25W3x4y3FqD8YRrTb0+Tvs4wyipfhp+g5rMXWFFLSVOeFxnP3VzDC4uko5Ts6SwbslFeKs3
/PD8JTzrUo1If6S3zzKV7dZWRbKG9frCZBGtOT1j3CDV1M5xdRWLo0yLS9m25b09xI3gWHtNdMcN
gtQ1DcZ4DLOm1fNJIOUny2ZNpOITdQ3ct7vJMve7jjAfVu0qfT5Y1DKpH4tW/hhG21tO0vbUkUfz
Nu85+dzlku4JYfXX7WC6L9xuVF3eqJZ1RK8NxP79WMfI/pxVN+wZwUBdb3OEaLHEhblq38z3AxQV
IQUK7WRF2js5Rs6p1YSiq++DcsPH+MVaPErtmlU9EyjAfAgf0S2xfReZzvEJitFTTJ7gUImIBpa1
8wd9LA5+XFxFddb7m/qqTetpFgbdfX8MJZaCT8zOvf+n4huV5K3FFc/b4hhmOOHzX01Jj8zU2ebw
DcN8N8ybeWYI2rDf+owRyXP2Rsv73H2v3q6OLjvIGrdavasjZjPeKdcTYVbFe9untT0lbyEWr++t
F+6/AnpZO9300pm0n3cVs5vi7F3BKfbGrA13Ef/uelI3MmuGc2EjtTvSblKtd/WOzn+VzFsAJZOT
6OveW3o4k0/nhSnGIXucq3GYTFpvZOPlZZyQ0GRt+xZngxqW57l1kAk51YayoWtK19y3g79zH7Ai
hoGxFTb57nhjlQ6hZQeXrW6Fl1WD8j9BPJL6NNSx8TJBlK3ONNY6qmgOhYbLi6vIT7ekxVmzjyXm
i64lKXOHZE92mno7TH3XxP8IJxE/+wpTyTTyq/CfPSbiT3hEOBOuDVZUXjISYxX55f4YWDdlgt0F
S0TPQRx1oRJfkEKkRPC5Qgj/qzZSc7LKm/Wehckif7VR5zM61VwDOaLxgelHNX15PRp71lk8oCB2
va4OUHyCqOTGr+n2o0T4JGfhtfAnILlLpy0k85YSlTN+D0eGk7R2t7AptraLLBRyUddmK9uj7Nyu
c6tyyzKTxV0aza/9KsckK0ExHqxlA6NZ5OxMhfZ30V8Pmkwr9aZ9JkfD38s5G9xR1qk85t7JaoaT
KluHMYkwDtyq534jGSIN9Uzc0sIM8hy21U1yXgYbjqm8aaxhyto8OFHD9u1GlsIni8DMfWupD9AB
vWFBKLAJ+T67zTBka+S3fxnPBraErXEfL9vt7D0semyczNF1Tbz4gn0vPoGT8xJ7R4s9gp0sL5bv
t3Nek3c7c5Di+GHFjeaRtYlOZQkX5MrlO6l/7tSEdlGOc6ewVrKGs5Hc0TiAL82URW1nUyy3shJp
JxiLCRVJYE6PpO9NOoWj+8+qe09mzoSNSsZTRjDf0g7mm88rcwq0XqIqjL1vR17VO5Z6LaBFlLb1
LL+r3t3WNN4U1aGaaOhzEdbOX+nZGzmKg+M0eQPwyGsRTUhpRkj1Mntbw70QWtXvwTV9y1pva1sp
Ay1q92Du1pyO0ogTXqr6EakVKGi8NgED3cbGQ4F5VbjkXoXZexZHJvyxDgzZJhb4RnNhmA948j5I
veDwXG7nw9vwyrPRV64N0sBym7AqSybDF9xMMQ1OfFTMBI7XzCWf8a2DczfhV/lgwv8i67aiKt29
ztw20l9q3Tk3tvPRVlN8m2yDP6Q2Or+2Nl7zZNyx1bHLvnmaF8AWbpMy/q7xKq1PoxdScCsUPzrV
6G7AQIbD+zRl4nSsUgSKsRzs4MIx6z0uSu3IdFonotIbT/tRTmjTLvjZqywwZ1Js+Xs41aUIl6o1
dw4xdHw6lIl02hyH1A0Skdjp7feQHjSKhuAmqA/XlFCvhT1U4Sw6jVTjCgwEBylzp4/tp7CeDObN
ne3qFMl04mYibJL/fG+o2WXj4vusXTyt07CM8FyMxmV4pf8xLQCOJKNzDweWPF26gfUV8WKJQGDn
ZWlOrgZZ8bo+l2a3aHqU0msW1d3mP4clil4+Ecc9sd0PwuVIOyjzoO7rP3QMLps3erb+W4epDQr8
dMO3nqIss2GuFPM1Gaj/7MYMpgB+2n8RqDkPuZyZ2lJTsZmWHREtwhvCZSGfq8hs09Nge/ouWsL6
rW7GeE6HymkeZ4p0fzpiZL53ndG8yH6OnAF2AaPwQvSy/EdAqGmyZlNdQHPvwTz69PGXFjAxytqu
Zg+PhfCwTHm2jiGTABLVCTlbN5x8cKf9BH7I0DKEnZ0qPR3U9WEpq8z3rdZkImCHt6C5GJv7Dpy5
LmwYleS7vRwluGa4dgyKsvncV6uOC43fJTO/MpJYkNluXsPa8u2ry4lZMxZj+/kvBqgoo4du9En5
1UD813JmB+FS1kfTXRN6AZWXdEVvyjsaYBdcmhBZ9K4GFWZKNpnep4gZXbn+4w6b7qRbj8cDWmtC
1c4EK4Z7vhOuzl8xxJVc6UU2mwRA69hS28MhI4MwhWty+r2pLmrDIS6L68DYfDE+f9rN66JI6Fp3
+WhZR2/yxfc5we4sG/tiN4gA61GF7XmwTdNAg6A5ylh5tJOMiXypUwj2ajpLPfeMX8m4Bp9R0GBo
HU3gQVlniBNKgUON+avqLYBQsJg9s0bEkcz7OMBDMz3ivo55AOzBucHB/2+a5uP7wUzTvsaHu34g
X6tVphRBaufemGp6rBrQ9XMvZoz4QXjdVJMeVMNALcTmZcthOSxjDWX4z3cVBa7H/UWmxBUwAvez
O3DukfZYxcpUtGWHO7lXlRitzz2yiw+B5lJmi2CdW7vBcJzKYB4/xjZpTbrzpDU5wSRkxaLtjMOC
Sg9k6A1TFRV+JKNnaUXgNUG1GvvUhlgMZ1z3qoiS2mozqIX9m6ut+NMWVtzcxeKYnRdC7yT9jUvz
VrCdPJF+RPa393hDbXXu1vtxXCMEWd9qdjamfJ0qJKOt5FCenIN0rowjPa9ZUjH7XllCKV+0bYQu
ZhU436i5ichLafef0zoHOj1uti33tT0HftH7mtEnWT3vWwdaWqfK6a0/bdTrnvxbLgEWqGcFHFEL
/lCoyvUygoX01W/YsM+EL+d/fPfW1zwnvUpb+oF/+F0y3PRDc3SpPfobXIQW9c03Cg7hlDSdIHap
xZq5aPp1iHFhnrq/g3eoqVA4nlB/j315Gkzg/fFvg086HYwPZ4YBKSCKu+Guj5m18z2u3DJf1TL/
rPHV/x3CB/4rnXr4LRLCN9KytEaHVD/f3QqKC11VM0nAsEliyPLQBpK4A7VMQ96CB/CemepSFbT7
c7fgm52ZZg9e+W6jncPs9x++joYWx5Pq5mxbLcEHORCjk8XqmIlcRUA1Z7w2OZxE2y/ghlNM+Sox
6ejTwT+qrZi5oR9vp/IdA6xyzGK2zWRRQmUcpxCg501v0c0lIVjfx3irt7xu5aEvu7vNb+hY+ir3
R3O86IkKV8T9MB/3NaDwXjBm8XXVGDgkmVwsqCCXAFJC0vTiN1mIE8KYmVJ7a6aASPpiJK7QpMmM
kiwNtg7nbnb4Dz7nqg/r7CBT40nON7mXpPfd+FKbRAMVTHWUR6OO84akUwXhJeITWIIrTr49bX8d
anpYiF2KK+baSZv3G+QIxNyEJ85aVqAfjT9Up5nskhHgawVJG3Rdvc1DCKbOs9uTfLFt9EpruLaZ
xORRpWYe+pdD11rnGsvmd6h2u85guY+vcmEwykXXjUGm2jp+2wato7M+dPmL5ObubrVGQ8pO6FfX
OqimkPbeWd+bYDVuhid1t0EtmX7P2Stq1rOpq+baHjpKTnHZRkcWwBxZTHamugNrWU1KGkJyp300
4qk7HoQVLfZU3aOYacesC91S5S2F5o5pWOM4EI2eyeWkpM7GHcFJpkdV3VC3ZLDZIQDXBEJdBqjc
Vszs1OpDvJNp4+gigHeiH6MTa/JWWOaNfnpY0sVbaiDKqnVZ+Gbl/J9XxqwIt+5wPPLGj+oxCKxq
vav3hVHflYH4HePDZKXjAgid+TxSj/GANjWbE3f4qYihVLhCbSVm7bqbP49xt8p0l7EusxlsYj8J
luc+7I0dTxtW7mdZhda7L+zydxg5U0zf04JVE+rMoi7wa5uyITzYd6MnhjVznSq49+hJl8zz9/79
GEX5b+MG3lOG6PbZZ4/US8H9hzndMFp1MkE09M9ms9q+aBNGwAwZ9dEUVuL18HvesN3CDvu4y+Rs
3QR6rQv81KoEj6Ml5EHM14UtwsI3B2k8466CMA1nhTvPcEsGIEYlmqc89mLIREZjzsfWjCvMiBX0
MmXlSS/5OgbMAvZY7d5dMGvLyZZ5AiFS/tK/RN5627jdjI5TbMTkf82W9GiSSrl9RotaxWkPEmvJ
wYuW8mqJsXefLMSj3UmEgL2U6zp6wBh7dYFwJKkkMx6GNL4u6Y6NYk5Mh03vy8nxO4fVrtCmUqrF
4WxEetf0nftW//AUj98pqiqjU3Lnq69Yx8cB42VqfqyIKj+3oEv599Jd40vNRBOf5qACQduc2iPO
r+qqMwl4Q3QeVa+WJ8M2aZS6/QoICO+xMCePdLIFm0M6zuhmG+IIfe7oE7qvcr2Ujpk1fYjrfG82
koHPYNc0spOs1jaP8K7ZnmsWgjk5nQS2vT3o39h0Gvti6dbRoUiIqus48LqyQAKTY11TEYarOtdm
cgtZ+dqcBjX7OtvnWBE/Fu+JfQn9LvjBncrDGQME8PR15F6nXjgHFgWepoS19HG/V+1oQChXy+yp
BWJVpwaWD5xeNFuDi6CJk2y1w1pnblPRPyYMyx2hBQmmewPI9A+X01rm2+iGty9kTpqUR49fNUEC
d7KZkrdjsDjOSN5AH5f+uC1w+Vvze4fCoavpkS0Uldhd59I4437Q1QXlb08mmNJ6xPIduR1Z1V2E
+84PU1WomJ14ZE5AXZJ0RROuRtHWI7lA52ZjwN0uS21lMAvBB8u5zZJhX9Ae+Ty7ZCposWFuo734
EYNGGnfbWccH+AtSSyANHXkXR0HZPlpyn8R3tsy0dUFsQsl3Dn+B+FfO/jOpZw0nJrFcuA903Zgf
PBGTm46k13ZPDZ0D2Hzprk3Wx+EC4edJrynqSkVc91G9xCexlpBcVuB9S8aycott6y3+dhvWNtbQ
YqBBt9lGfbwJ7PanFQBGfnAMK9mmZbK6+2PXO418W6n5H6Vw5f6GfSAfOZZYsSw8vB7++KM3yRMv
a6tYysNv/XkybPT9bDfH6McSWfd8Xt1qKuKF7v4y9JKSqAjmCFJ/9MNf2+AZbKQlh+4y4LjuXexV
9fabj3yBxK5d+lMxxeHIpYxvzM41aI5Xu5Zyv6AFgjciOmisgnMPcOWkpNHJ42FXIA+pT8tqXge5
8WsL8n0wlGP7FFxdGPXos4sQpLCxlCzbi9oMX+imY9eAlzbB8NZMlSWzY/F0c780TDQn5VlR8nIs
4WKdTDgsqsA+XQ73VUw+ceq5UKiX4OjtBarZq0029P46PFR1x9br7UNa7/vkCMLvK1b125PDEybo
ZSDzgrcjmFYnKJA+jrop/JrBmGbykPKx3dT+t98ldWuh7FzG2C0/CKpj5Qv7JrgwmPc4SvU8jkte
tmL8My/QfgXcWPvrQCBUFW5Qd0m+hDuBlsJU3dMShLu8CotoUeCgJSPX+ZWBeuROa5+pNx9lGJdZ
Eo7jn26dxys3WvBZE47FRKnW+tfBzp315Kw+w+7EBgAnJv7dYpT7Ea3BjxaXDqzHOvUulrgm3oKR
3pMzF1fut0N/rkfRfThm88OTrToDVFBtvyJ/SxJqVVfO/3We0z6F9giY19KBzKmv9WHdzUkdDxm6
HLDQZhwxrjFLkHwds4GqYJu8vggdJE+oLQCuylJEf7XnC/9E9U/8b0O0K/dU0a1tuWxEi/Wi3YZp
sNShexGBe5whzb178C5wPX+Q3wgJDE7gGzEhs3W1/PVd3M0npBHcN35jijFWzXJa+4GMYa9O3OO5
kfgGVQEWIQWMf1/YQYUlG+tjQR4zlUDkRE3wu+krYIB4vl0vQuzlH2hs9Ttu9meE5kmftxFBEaS6
Jj3F02W9Lp2sHoWZpd2oGIUBHJ3qcp/zYzXLefIbf8xCY0tzdjtqVFrNUW3nPDrJkHK7EkAZbIwW
ZjsWAuJjn2GBwIn5dSnX6TrVbPgyNCXtLxoE+YTS1WYEC8fgMvJMekxjs4c2U4k2JvWxrv7h1hUC
dTPN/fRuARuMZ/H+dxAoPbO1VPVXVPGlBATymlf2TaMU+VxbQb7N/VMTbFF3WpZh9D71Hvdfq9pa
wGbbgExHptp/4JwrGA+OGwAUOLb1QA7TmHzuKIC8p4YE00/SmeYepFFu1qXs5q5BmDMmK9cK6pX0
CKw1yqW2OP2xceELR9TEZ688ovKk7ageH7XVkWSrlir4quLB/g9JrJhStvFt+9tOV8T6jlevzdve
2axOypi0QusoOTnl1rRF329TdQ7WCOZ1pAl7QFLV3qGxcvA7Eag5fL4rCx5jmwoTtIP6xiPIAKjk
1jon29jTmtVho8dipfnVOUtJg/kyqpoXtDguxcbi/ncuDntMQJoakC33YEuWh33ctMN/pxPk4xRo
ca6b2KsAh1dT0aP3wXSqnECsGQKhPumzDglIm5eRQ6ZCl5DjMoxHyKsKS6a/LkJ2dpqT3WfWZuZQ
t6XqacoPgouszGkc9SPsENGka+3P+Ivoo4nTZRYl4obEAx31MLpIaG58ikFsVdGUjmj9EYOtYVvf
idFJtnRTKviyzNJPT7u10Nz5By6RSFHsJG2xJf1LsowZsskfN5Nbh0A+s8aIVvO9N52Vlnuj5rvu
OHb3dJsMAL9snqJwBXFPqbp+WZid6pUmW1QDzqhDF9AOKD8S0yRIjvy5pnG0AFKyfg5RvDSoixik
dw2VobqpGu/CoTrCS8TOn8lNMIr92omW8LmaNxOcls2PF0ifoCfyvm+Cx2pruldVbeMPBpqSgduy
+2+idIIrtcbYeXLMmkn06G9Q/dxZ11EeQqZsWhNoXNYk0u7QuH+abU+efOWplT5mrP8ZWkoAZxjY
IRMzhD5A97G4l2j36L2Qtz039r58EUVK9PSGeM5LpU7kfTM05qoBGnFggeu6dabOmNqyc78Y2iXC
Q8+V34dItk0+agfqrZ1E56SouOwoc2Kz/ewquV2p98d9BEIPt+lXosu5nV7FYfM7qJOVlWrLifMu
7nZsmNeKDz4qbeRsoTOsQQr9sSeFiX3Cb5tu/fBxiQ+yoSyHrajXvbvbYOaGOxxHOx9HbmsOWGrU
zYsr1na5X2bmpbpHRpmylY83rQsB5qW774wfuzuEp4ktH9QELs6ap56O+mZ0VTeMJpaeIiCTtuxS
cyQ04+5Wq/cgbuQX9yECkFZ01Ysd21VxK/UHGZxeXH4RTKZPcVxCtDZO0KEW0eX4UeKCARlLYxzj
tl8GXd7KnruASo5JIRlalLIOCoeCtu3UiM0f15nYBrZjEWOI9bSg2X9Ijo36AlrdTRlux0ddIPGA
NraGxXTf2sbpf/oShCJbfUd619buTPcQDULCarmzUnteV24FiYa+soD7Md154n0iOTVBIFPQpr6H
v+cxLoKxqlXehdqHX/AahobtwAX7rBkj+idDBPJ6LQGLIEn1fNZ6b75N0OVtYSrRdG9d2bLP1PBy
6R0kb5FwIggQIVjHupi6NC1fBG6Xd2TRDCYLjtYHX7RQKTxMglEpp/4J53xgO8e0HawWkgXZu+B9
odXZlxbRPbP/jmNNZlzsclLTdP2cd5Ex/21tK0pedNx1BTA/ct2Z4edPGA2Vm0MRB1WWdJZnZ51d
Rr+DYMOMgdTGKd8EIZ/+0CbVKZJh9ND56/iXT9X6stWuVKEZQu2L10cR1BkSStipUtCERo07zigM
m2H6g8SaiR0Bufs4RMfxfeI4DVldWsv9Ti++FU7f2H/wNV8fdvy2qvNq2fG3lWUTP3W7bh4v4XzQ
zQbStG7GQWk6lnZxK8w8uWCMZVCRgmTpcqBRGLBpYkAoo48j2IFtjLt4ycVXpSpfiIoV9XVH0BFm
kb+sEteqyJszq60D91RbyqYAzM485/rAVxfWvEvs8x6GcHyj001PB3ZBOmudchp4QlHnB2lpRyt0
wZgky9kvt628rO6I4sk0AxOEimlI2iZuvCtDEKtsM6c9yLgrV4tFduC/09E13hO+oQhEHFfVTm5P
B+AqYOwcpSLYbEUv3m/VD3J1Y+vXwQAlzgOgWJfxhA6Lk8K+9OuVAhksORpV8LwN6VGUr9WAItvH
myo6zRGYZ7auQbheVvx+ZBa27kHJRiUneKYV5WQIpf07QdT61QTG7XgJ5RSciYJ2o9u/pDY3O8fx
DS61mbPRKmP+pRbc1AhtCI4X4YpAmRWoJvUtuJUtmuQnoa2desQ2V1Qnb+23H21rxjpb6yb0Tj6z
GTRN33Ne5nncuAKSqHWuk0W9Prc1jrsPPtiXdWL+ikzqQmdFZ3osUMwGEM++sMNiWblel/HeMzOh
Dn3JPRDHLR+vZen/li4M53Ncm9KnA6nbgwvH8seHcOPLy6Sul1cjUXOCCwWjlybjTWZvQev2p6A8
GvF8dJ5J8nD2/PkUUiOif26kog9WYsvttMFhRndNEk9/PM41+Id0QeRUSDhWagPY4pMnBWoVsqBl
RvM0PjrKbu4bZ/JPrbWsj4mqHMwFKAlPA0kG70gkp7A4OlYaEAXGk/eIwBeazBo971VF/iGyUeNd
elfq1f8ejDp5lr7e2xyuX66FswT9G0uAnrwXyD8WsOXKhh+LS+syJxpYJdwG1y4iKEdmGr/52Gdh
jnfZDGF7OXjHT6yEthi5hQhizlbrqgf2gZC66IUNiZtOpNGUbTZ1KeqhCHNUnqtI/dX49LpHwGAc
eRPr5paPNQfKRF/CJCWlAUXDCjXDFFX8wyEy2c8RO0d73iTH+BdVLFrgCmzbQG34x2llF7tw6qq8
ww7XqGLxtvp9n0KetRub+W3fBXM7pOpNPi4qY2dmqeufmwXsm4bUYYSu5a9OTtEDRPX2ihRl/4+d
qIg9A2BuEBpErriXVK0cHpbaR/fSr4tfzHXQfMzKAYZZqYS5jeh2TxXMzjd0MvPfbUE5yWDQRC9e
WC1l2ldYlN0wfXU/iy2+m6oh+T5AGT+RDNN9TcnMNDVVvrlrdBu81O6yPA+jM3/ayktoOpJlfda8
OIB+FXQ/Gk1Tf5hg3lKjRv9LHpxUZFt4vbUikPdSHzZ9F2t4Ocm726OWNlQitUQGUb/hvi7D468z
A7yr5SbON4H8NDHTz9509DUdlJcrQjvTsb8VN+C4qOdQn9qtV+fDifovtXXe1ZRBeJ1mu3+fnMm5
F/5kQaP6jERBr6o8GaD6gsl9REA5F8zR6yvS0/+qfhF8HryYvsGZyOocOgucmVCyyPK4dFXym/07
LD6aG/+k9NmOlHlGBxe+3w70uXWh9KyNl70efn3pPWHOcR8/CAUA7vq7n2LlC8Ec6O4nQt7kCe73
lCTda9/FLvQmtTYbEv/ULPt0L/B66O35FwqFLzmvSBH6/X5AopjypxswVrg9TGoavpcjxplZrVDi
rO+1shivcPucMxOrZchRyoXv8S0Dqwiiyct6Zs3HoAojNOLKjP+F4eES2ux00eNBsOV1ncJJAP2O
GiV8PCAeqZcn9tZ5usEMUHvH/TydjmEZ5qJq2h0zG+VEWRi3wadxD+v1YAH0Y4xZCqkGMT4PVi/+
W9GL01rh4vA7lL79Y2ag+GWNlv+9t6TzDJs9vNhTJ++0sNYpt6vWOwlqxYMzLLJIAKLvYfXpkufd
lf8GZJYIbYatSmNfhcWMcgj+3U2edhPclEaLKcBZu19OizYq7RKnuSP0ez/HaKQhzHBb/wj7Pf5t
qPp3LnTpv0SiOIqeHHgSjZZ/BrOmzyHxVWzbI66V/btwDF18rPU9UBlr61Ic6s0tjf07YPOkoA2A
vF00eF1yuD+t0UcqerRuMU+j/x5zVi7tutTQGQtAZt2+Cer2yy2Ok8M4Ru6fOrktXWyBQO8XkEou
7A720O0npO5J7Zwg16KPRBzygRZ54ESjSn9xWr/7QXGOoO5K9862MP1EBLGXA5l0tX3e1ri7t3uU
2QiHrB56xZHbH8+3qtctZC+nqxvrKerb7dvRjO6WepN2T4ty61/WUno/63XUGwsX436lWbMWVkf8
8g3vAPlzw84H0bDj119jVXr8fFHWQCN6cX8BCJhvLCQp1Cp7yDO3DR0/p4Egf0EBTogAPbZIro70
LbDIhAUmrhFMa/ZYsDawrJw3MbAfo3pZF+ugvUfElOreII+8dxFwpCbqj+cN37AqQ57nWHmw9ggh
44qrrmOOLIAKh5dEtTuMPgjieymm+rWF9EZaalsbcLMYxK95L/uZfSskROawhv+qeRL5hDQuTkMT
JAwNQU0qhdNUu0Yx6AePCW3kk7IMa0kh+19/4VVQIHp+fLwPfcJOf8KGF4tj4W0T605YlvuH9kqS
sIVa1FwP5Zc3YuVwK32hKXH8V4+QW/eOaQyk6Egsa/4apF7tFIzN/vAqAuuRjbPR/rNcEMNfWi1W
+XeZ/Wg+G/YP219tt0ubgS8ux4K55QiyeLba7yghgw5xSts7skBnsja5njp1MEz1pG+n3aFG1nK2
o2+DgTe3tu4d6x7tfmXWMAj5bqmc7PwANuCgpFnLUmzaKkvG30a9d+bdCiv0dhkMfn2c6kiX0YuJ
y9h9FBJxdBEE/+PozLrj5JUo+otYi3l47aZHz46d2Hlhxc4XZpBASIhff3ff56wkdjdIVXX2OVWm
Fzwx21/iset+X9l+qc4VvcD4PPQUDUe4oHV1j9Xk9en2ODqxTMRxps9oytOcMKurd6nUQmPGy4St
f0gJl6u599SWfg5ID/EhqutRvS1Bf8M9ukBYi2shglueT8EE1VHjotvYJDpatIcDoGwKxqC2QuIa
dkAp3PtuhGJk8xySDN3t6Db+LGC8EZfkfgW1W8s8MHHlPQ4oTenZ72dV8Hki5shvDjmfYarZpKfV
xS9Y2fGrnzftnEDRarXsUg3LG1DAFwtrs9x0Tu3MKjJ6ZveYpLUp3xYn4WJOF2InH8FipoWZxhy4
LctBsRC8x163DBeN0y5BFKHuvoYgAxkt7WrMPiz9gvzzDjDzUEP9tfdVmKgi5/euZxcVzU/XD76R
Cgw/NuufBcOt+2YnTsrfc+L2K/2BbRj97cq57N1PArJ9kmc2Ktf2JV6UNz2yFLjyL1ipR/9EgsYE
KR9OiDM8Ca3AGLV2ff0YCzQ9oMjZDQ4h0k1y6sZiUP/ieGhnlBoI5B+4Gorh1xgsHjq08X0mJMEq
qVd1Lbz6ce1xwTI4Z8eMv68xIhWnbY1XVDaaNK6OwHUUhW8PfZqXKXFHdy7kRrHh90iD+uj4QR18
VKpOnAcUT8vXO83ObB8LJK70DWcLBgN3qEbybrcxa5470OEEDnIIijNuyqTYkS5vt0tvMeg9zVk9
F6j9SUB/sTn8p9WOTystz0662NXua2Zl4XBkmjvWL6T1RM0T2zw4kLfUBakYYhExA2KD2TQ9ORVB
Qs6udGRbZnuFbhFFJ37BLDl7btJCKuNMXroLVvYF9TiZkNJ3sRnLkmAnOujow+3SxfsTNnGBScQo
PCssvJaiQPLEDHWLDiqmbDmNJUXQQfAT+l7eqTlUp8CyYzO4cLanVNlLPTErGnwRBL+F6/CIJHPr
+M7+RsxT/Dp4t6QmO6ugfsVnE633LNamdOekc8a84OtMFui/2zBkHziDgMdgJF94Pxt3DORzBDHU
PBVeii4uGVJM/2A++/IapvwzuJUq0O1dwAylvAoVG32CYTTFHxK5zfRvkmM0Xwafge0ByrcqeGZL
K09Lspj+nqQFJzslKYOLc5mMGytEhqIoci8BCN1nJgzC37hOw+ZAjL4xzw08k3OcmQjiaR2wYe9s
kjIiw42Mgl0NNOVMA0u5HZzSFzEPqU/qTu62lfFzr+l49o8pE+/yFzWjkgP6t7MG7jXKZL2YI9eL
j4Aw1Unt3Fmnh3FVtetMCNstKetcH/EA307Rs5qO3m5Yprsw1JlAdJ1VE+YyCR2rmJYo6/1wVuQH
VCaa8h/xhk8E+NYL9IPT2iE5RR2a0LtZeza2YWzgz2/yMFzBOuH7ujNgQvqGJdtmz5JAKT9xGzfm
Uo5eEHHK4WodSaaLGswNmVDNwfKhLPZcROTY/hjliLzgB2PY3I2FcOGEg9JFATikTIXlk0qapvkt
vKbkVaXX91lFPyZYZYsjBVDvq+PSeKMQlwGbUT+dOj4SK37Ginn9p4t3xbcMaXntn8c0mrv43S8C
/M27iuUMce7VS1rTUZWyS6+DKId/mpMk2zudbrJjVCqNgRk2391OxRq05p6IcqywGx2Vfk7wkuJs
JZfmJTHaoyEK2n7dm45YH96MOfDnr5HkdQ+3YoTIEB/rkR0iT0s2Ti174w0D//skap3wM9lGdoGy
5GgZjoOIWOiwExzFlYtdHQveRcZhVtz3Sewxk+hYqRdeHbzX3SHgvOSghWvM7iwCwHgBXVgQsKU/
jA/SF217TbhnEXMMYse4AyMwGQ/TZrxjPDCZPXfByqZF/DHBVP4KnLYcz8woM8c/a8+KwHufNOft
d5UEY/VraEnyCuBRcdCqHbrjNkMzsbtq2Om5jaGDGgUjtLKhoTpEmvmCTxtpZnWdg4xB1cGwzUnc
D8rDcENGUpvM+5mM1PplSBGqh12XriPQMZJgt7POVGd/JkID55LhvFPVFeGBZGYfw6kJjX8gsD8O
9FMaLcN2wWEthi/8EQge/BaB8yIEU897LwWmrnLhlPRrvVmX4hXjtmLhgGFqUezwCgM4jz67se94
voIWyWgroxKzaOGsp4kK9m+0xVJdQ1UQRuHoeEExSWQmfmxulU0flQNWEHKutZm4Iggph5EkAtk4
4f4IC/qcls+pyqvUIHdS8Mh4v5Zp255o1gU2iC7qu++OILHqOSb0ov8HNSmrf4G57fTczYp4cgh3
YDZLnVa7EuOWjPBw4iEMcscv+4hxbK3Ln3gcuuaygKmOTzE8QvXSefiujlsTJsPF2EZRCG0kQHWX
oB4jWuYEVyEWz3SLXCRkULs/elDcSUTtKQofbWbR62MnlNPgHVeZ1acqcr1yzBuNVnDGxokoX9y2
tt25SxsPB9lP3n926Lr2BUw/mjWMKu/etYfnujY+g1JKdezAH+OSpcU3lPpinF23QFTnEiosSfO4
EIn4cte22OzZlmWy/IwG8iyGXeUT7LQrSS0h4wVNh0F+qss2Iso3Sum3Vn+Nk1z2pdZHgfQqP/uJ
YTvuSNdbf4Fc6AGzBfeP9xaA2HAzOWE9TvkQgp89Ct+mqF7Wc8uTSzgYNEwojMMsyWuLI5c/B6tm
eI5alUoHiVEr1M9j5zc3cAyJNEBQd1f/4vnr1JwK6qXlPCaU+w0VYNM6nxujDsjWunazX+EyEuCw
ZzxZqHW3JGHT/aXELwF3iZ+la4nQY4t7G6hEktLBsPUVCWgJ9g3sNgUXGurwXAJg2Z8lDBiZFQ7X
dT6mThx+c79I92TwmBG1WtQMtHVFIEC9C2RUyGOd1b58xHbp1IdUWRH+LRI30fM+dPvQHBvSuxpK
EvjllR+wjKc/DK9YGhySfNXsPSdkIrTDeYcX10adD+dd1g55AkuKouG4WhEsNw9asIS6GOboVjOX
4t1J9Ap0Hy110x/VpJLqnyo4ziBGy7Uzb9ivU3vijCfXnAZoLQkcpz70bh4yjI3AgvQlvieC4ctu
Q2HcXHSaWmKZNC9IPGibvJF7b5p7YBtc3Y2+8QFTstT9uR4XFwaFXRukNai5DexbqDId3qSKWNxh
K6alcpLGNis1JD6u32SLTNNJRvjQzipbu1HxJAtn/UHEBAreUdiZwYyNNC6j00DVU+VsVfU9e3QM
hPGpTUsaXr5qE536aImhKQGZ/ABf2bwWAPKjLTHamcLvons+980+LmsViGOotM6+8KRyYuVuqhS7
Ucrat2+C7bef0GDhpwi9lVtMABfV980SMQw8gJmSzBD5i1fdef7gYADjOW8m+BHFDCpncVG33atq
8udfVJ+z/OUb7NjsDOaqMvcd5UN5phBLptwumMe7C8/7MKe5parCVasTLlCHPkqr9M1t8VqkJ+m0
Swk9WjQbi6m6gczwVGTrfJTtbNUPP+iVMcClphpCxAcBvcnOHlij+TzjEmsUsUXbMj55CW/2wJh/
3niExdRU6w8YfKd63mif7e8WQsX5E5E0t361JQsbLyMHa71Bmrpe9oePdbQnO8XwUJgn16bM3V6o
FdxOprTUrg7t9k1+GVYnijUd+rypSQYjjhhW1U6wi5RiAMBzKLUjd2RghE6G+gilze3NhRvL+40I
43k6MG5MxgG+YdZxkIfkRvTNOdSBaN7ZrTBClkM7ROvfbCsn+81IwFXfCHex/7rgYE3+VUtr/P/c
Vc663SGKhp3/0EFSm/lQuIMeTtKtZ97v2WQ6SbmkSqOi3FtHEiX2iZwE7pbOVXV36pj3E8vg42k/
o7bX4WnV5ZC+jCW5KHdEnEr12g4ijR4n6RTD64TE2nzIEbTrWJktE48ualy8C5ywYQcP/X39J2L4
X1wi8GnuEW5RL9cs0a73bhWymtFDAgrfN+b/8atrqVlJPwmG27+Axn2/apsG0w2htCzsmrhCEDzH
QIf9XVG6W/crirooe8XThn+fNrn1h9wTnMjnrGhi7yyZcIWHZOQEulM8F/JE+FMA6SNcQoTTiv0U
uV3xnF9tLV1zCxnY6EEiYhlWDiUrw+AZLmcLz7FH5FPNhxIsizpNaQY3g+xtNpw8kU3qq+YBi+Mc
E0HSX5ClpL+RQx0y2VnKrXYOPeJNpLhzoclkzvaOCvxrjFJn+iIvpu+WvcE8STq/lc4a3gnjDauT
b+hY/+/UVuzI8L4NPkzcwFvU2B20ZuD8ZwLKEcFuybhYT2CUpn6MJNYb1lxvQXUsu7mMzipkdFUR
Q0FvcZ3XDZMXPvVxueGpMUbsB74119IUe70ACTCl9C84sYfwOGxOryg++o0QgBEHW/pADTZ4zxrX
nJ0O2PEJl/A5WZcH1ch4OFZyXSIBSZK58R9K9YpcMVzAtGRzHw/0mTAy6NVQV84nDUS08kQDL637
MARtn3PQy5L07hojh27us7WqB3rzoVXBp8OsKnyRLQfWpVqROO4GWGBMgtxZmqSS1vPyeYjTilli
Uw7NdUEpbcgs2jjMCGaRzLiJi5HVceMvZi+6iu10mom8mt8mAJLb+TYGSfyzt3Tv/xGckIr3JR46
zFyFvybY7wYk1J8YalySTGJY2p96zILpKGmfx0+QAVvA4ZFWUn8b4WrxAvjoUMhhUeQ1hr7w9Ytj
STJGR/OqLQe37PqXtF9uCIsnPcr/KV1wTOq4M06yy0ZZyPi+Gjvg+qkE6zhuqtHLyRLzUh9CQi8i
Mhom+Iv7tkxwAWfhuvY/xjAU2ZNoN9RHoxZ+V5NSvXk5S90W82EqPl5B7RNx9p76hjHTtWM23h4i
Pvss27drmYWnMkmnz/kWBoDHM7OgJDrwzJ90UaQ5Xpn1ITjRy5HqQj3NEsH7ROAE/F2kYc1snh5P
UPP76A7Nz410AkPFBjzbUtjHEJ1wawVGQlgJ4Xx2ZJuqN6QpNbyjGaOP7sZlrswDJILZbv8xI9TR
ZDhP/EEx0a69bLDTk1dNZZscbDZ6DKELFbAqBJwVT4se3ABPu/SVfeTeHBGlHIW/A9xybGddIbZX
IT1B00ZzDz8cgBE0zLXqxyILpbPHEKqmP6udN3GG2x7rfVnHBCCklDuQRnVpCARl98wSRemOoUCH
0CKzdJ0ewirosvdVjBlUbyhSN9xxfFWS/sMnq2fHaGyN8MKkkh85xWWa13jg0vdtwGmP1bIuONYO
tdewSWmKRoWdfJSJg8EsKr1hy0e36NLwsfR8Ko9LG0p2N8dy9K14hsFZquiVxipgdzVbWZPwrcnc
wFzWqSOAmoktQ+iyt1nCnKmpgyMhea7/0vVDrV4iywT8XZGd4H24KSLosSCopLvDS0yeq3b1mBa7
uIqKmGiFRKSPZlFtf23recQiWtYhW11OlQ0NyxSngOT9BkTXVpC2421jKdq43/S09tHQNer3mC2C
D6PyvKtJM6d+whEnaAWnkVImHzCFDCdHCwTiHXAiJr+c0CVAAJS7ipyCHgqjwuTRTgltK7aCYtoO
KMDMUFMYfvowp47D6UCmk86emOz29ZnTBkWKeZ/jp5+joOr9sJP0mRry6cH9Y0RkIoYL2AvfF8dS
Lu+wsYN2EcfIcBlJKHH5kWm9movGfBrmDfeUbPZ1OTDPTFjC5L92BaSS2idDU26fiigMguHYETXC
KwB9FzxaQTgs+pBJGFPAwKrx/ANhQVBzvavT+XlDlWL+D7SSgaA5C7mXiS2BzUmm6OqzXyvVVw+3
2Jvp0E2bhWSaacOGp5ahgFtflltdVlNIYAoc8kWrEUYJdjNe0vLKkIre71GYDLsCxH2kln90wrgl
96g+N/JqiJtu/TEZj0iwIxvZveGOrt+6/22zzGTAKr+p8p2jH67twsKgZeQT3TY0iBy/bmFfOlG5
/SsBL2lsLskWhKK74jpRzSMGneY40ny3/zFF1ykDohYIT2FDJUzE95Y3z8QL7atQ5nvFIMZ9WW7m
lblEmpzccaz/ViU86m5boyVImLq6s9PvNo6v4Ogs2fYr5KX4W2gim9ggRLzYjpYyuGvDdTL/KO+9
5zIcagTNpcq8PFqwK2GAkv7TOjOjOnZOUbUXJ/WHY9/ZKsCpuc4v2rthHYDLOvntMVIdSRoxRMpA
DgFWGgzLzY+JxMHhseIWbr80vk7XoyvPKs3QyZ8D8845m6TBzo3H2P6ctKXC2NEqed1xZDR3w1L9
ZXucBf5EHIvbpPfe5M00PqG+dQThGLG9GT8QNG0lgZf8FY853DXY/HHmiicaIynn5IWLx/3qugoC
HNNPcDVRUo0naGcac000mM8zOtLR7pfWxwFf4QErGPbUSOtBbzc/R7Mb/tP+QAZ+Aib1BrgTADoQ
g+p/zH3Kmo1uhDs7R4uQ7bVJh8Aj/Tzr/cMwz81yX0MyypeIlWjBLwBcFf4q+3Dxn4qUYcadw47T
6a4GOiAlpot7f/rFCDOMLuRjdVcxy5VxezxkGewNMa+nrKgI0uWXddpL0xWFAkotxzj4gtQbJnc/
NQTDXWBykuZYBRverdhzM+dxrjvNsLu3dDw7JN90+1m1UW8eAIkIhTD/T4snZ7t6DkFFSZzoVLZd
s96J1afDbZkqykWGmkxVhor/g/033gLyRt6WBkFBqkNS0LLkCeRdeWldZq0btYOq64EhbNYn64Ev
bs16LBJQE8h7Y9dn7T4Ktxb8izg2JqRgusWgfwUMTEPos5TxvdfOTnhHGRW7dyUs3nLnYIcK4UTb
sV1+hVEknaubQekzfo9WHwoum/V09pnhR3+cTBIHxwKFyFxU2+I6FdnYPgGdrgMVV5C0By+aKBio
awynSmq2mIwXQmRamPc445yqPf5luhoA5aZfQ3FIu2GNj12TkbXjE4KIibDB4CpyOBH1h6Z5NXlK
F46htDH2x+o0DRNU3wSELZWgko++NNt4M2nEz6wi1/rQ9WVpDjMSZPNsCpMFucuNXj3azt7MCKb5
XePXeSxBE3HkeeDPh7iL7KtsYKzvA4dArruVIxJNq538a4eXiRKZooNR+ZZgmXphSIebk8QmNzhJ
H+c04DkT8+cpaItLx5GHNWmBkn/i7qnnXcpBlp5v+Eu4I25CeDwJKcaxcIljDE5JbdQT8GwbfBvy
JUqcoyHrfhzIVjth6tJyBjomKq2SBBWHHXDJtM/osSNmYoKqlwUlczNZc2B7LwsKSpd2n5PRhITS
7pvJVZokC8fJqK9H7x/naQecJDHR9cO1rIFZwxNGsmrJPaZh22FebRky1vT7r3S1vpj3ayrHTzI9
MRLXydKnt12Hysl4SJlg4BbD6CoAG0Wlryxh7PjSC5/olNMWDUlMkvtYOeN5W93OvhDigZuK3nq2
77YCMSaZZmhC+zSObfBPBsH4H55QNzplUVo+BgUl5qGpF6oqd6BHoVWmJQQPn9mwjCusVh8RGKs+
lhRbl6SsSZBWhdMRQLHVAT8bqQq3mXUfq/ZYwLC8gsU3mLdwEd8TITjiHofZ9o78HsErVq/hj+f5
bX1u+HL6YzdNETMFEhrtLqFIca784+uxcZKt/iGi9f+WLsqxa+GyEDYn8gAiiKaVF5e5UoxYYarv
oIv1W8IJ9+34YWrva6mS6VGNrnznN5rDz7Jv5+UrqhgBMdRW7XD2aj2Nl6qbEEblKMrigIhMPkqZ
zfgSPIsZHlVkbA+CtAkQ9KrulxcfpN2eHUbTRJl4XVve82gNX6xD7uLjNtXF68IoMMhFSHV96AGj
NE8B1kvGBVGV5sShglaXbBiBZplm1x3+2FZF5Z6Hm6qopjWUB591DO1XO3SESjHYKuYOg/QQ+Y2f
uw4y4S7N4CpxnMlOx2eiiUsCONKGshA3geBFsgc2jY1ijxIj+3zVzMh/O3Uo1osviQx5dt2ysLeU
KBasgnKLLiG0QXoUmJsEaN017owCt8vw3TWHpa0dCDRi4aLH0p3Vf8zrnOjvQrLpxzR7dfMDGRgS
JEFtfkQfJDg23Yx/QSvjli+la50zU870L6On7po5JHbhyggrcQiTJHmBEVfNMZ4N4Sz4Pz2yl4kH
7gkQYJn0vpuIsSOoBTM1HC1+jacAlytjwELWhA+0m4OLL1LC32ukfvmOd3Q6FQy9LSVWS7wGIYXC
fSzIzWkuYxYBGBdBuUVXmfH6I8N76VPp6mHcqxV95crEUHdUVIKYPj16YI6CiybH5qkEYQTWPPrQ
mXo/EgHmgU2lyQ9DOyaOEw/MP4cw1VsSwWjpUWFT3WPWFn1xqubUvfSik+E9I0v8lXN7i32htare
WkY+ZP7RLfh7QljTk0VgZLwfdR4OcIcVhg9ySOSTy4Lkbs86sOGv4cFBk9UsEY+Z4rE4An3dYWlJ
j3C78+rBi5mIAIPk7ZC07DHW2ZycqQQQRrVpXZAz5CN2W5lteuU0AObd6mpec7KMNlhLhOcgO1kl
t8chicSzKkzYneKbIB4j2iSneBUzia0Z3oD6bmRlVxgcB76o9owMUtIk02t5B+nMUTJdU8HYxfvp
CSdS8oC5sAIFwGnS/zZL7DX37Yx990TV1isWsMbFX4vCdlcsXipOyjSk3QUYDz4quHCEUnrmnzG5
HrR+lE/syIi5J5zzSqiw+qM7rDQnKs1tyMsm4ihkLI8lvGxjn1eM2jm8K8kxdA8bgy77hygUNP0v
K8cBK7Vb9FVH4KAoXNaiYstNSxgJmd65/M2kf0N5E9w0ieTIgA/hBK9fvMX2yJleVXslLNFYFau1
cMxl2f/s5mw7j7O3lB+duxXEKvoEJOljPdlhwmkBqZsvJiaQYvY9L9j5gc4eSdhdUJMklMgRDBfN
yHEcYoVSj/cNCntimxKO0xazNNfXBl6/quWjJr52JSVoXNs8IDAsO6D7k9o7GZ/4HJ6Qq4sdczpr
dlc+prZO1jzprWahTKWX2ntlFYlu/65SShSEIhWE+BA24wW/gKhYgXDwaY3Giz8lRE2pYcw+JcpL
dmAkxxS87oS/nEWvsImnRblcMaJF6XdqiX344Iy31T2hE1O+ZnDjqCnLeqn5KBmM9Cl50eAZ9V+/
jVk8zS0aWfQHaZ7o4dfhrSNz7t+84P/Dlyw64gf8aOOYnIe57XNZG5hiHEK2vA9BQRnnNIbID78H
0rn4hMqTe1L3tjuZNlujox2nzv6ofRaGIqRmqbhKck0rKCG/kKd06iOctoKx7q7ZQGqZBZP/2jKS
RNE4C1Ot8Fgp4RIlKH1zhNeh20zM2r3ESOIir5XfiuNa+QuBKF3L3VmmmVkeVtGIq+BZx2uWbM6p
F7dlessg3ZdCNk56aIJoud/k5sGBb7zZdx1kKY7pUS6XJsCKn5f+0mIAsDVYaFF4SKA7dn8JQEOV
zPcrJnQ6qM2Z7odS4qEbNAXb2+RwM558TSOzS2zURL97heNq1zLw/8sVWz6nMw78E9ax5sUxTkgO
wk0sYu48rRNEExq8syPHA23KeGv0O4lvjhWeFTp3XIakrUicprn1ZPU8EVDA39e6/DWzTM7k+Cq8
7jdz9iXYAQZuj6QaqXLP9CiBN2VyRy5XF4GQZ4kfAvUqLEZHD0O22KdWO7/j2VErRkaPFm5piHTD
dq++VqsxbN3iGgCSYna4sUFOP5JlT6/ssSXwfR0TRQiIF4BakWJsfsdMVuunrnHLBcuyQ7ghR2Y/
qedxmnxM7/iOmlPlxtSxi6OxI7DYa0BH2Fg1Mq0zNoI1I0gau11fn6YxEMuDpNJdzrI15ZduOISZ
rLrrW2m1CQ6L3YhzqlHvZM5AiJqGNG1X7js2wpwJDtdM66tmecvKOoqPfWDMcjSNkd9VRqF9a4rV
69A4EQHVC3AeiTtxQLIOGK3BS7yFvzog/+7QtjZod2vV8BCHHRf/jk7efGSlSIa8G4agyQl90Ghd
wk9PwzbWGAJFfd+XtntXRE4ASQ5D+xvQsOzuBFm4Pz2fHJ074ouCF3T+7icROxtqnl/O1zTVCw5z
QBzgt80azJTFugXdI3ha+h+KaplcQmLfzBXIbpSPWRwNl2UWMKUERmTvGK8JVdcdtmrAq0bYx7Av
sdjXLRJcpXUTHBAVlgNcocUfJpeOkQ5LoMQttqsA7iXIKPsv1rq35hjSz+tjIyKUh8Inj/soWFhQ
7AmhyK5tAciS41NszbnVQXwhIFGdiDBUmA9MlUFuG4qTR7yVvXuoR+vg6hbsssAMB5Tug9ue6qBi
c44CtaPz22zL2dMmbnwkmGx794rGdx6qEbHqFoE+4UkkKYAXuCAu26j6E/3V5ZG1QmfJYxc3hfOK
NIV6lK7RpK5uLIP5ssqym441ILiza5ws+73KgiiKjoqP8N3Vx44Vz2vpnnFH0v1mA4LIm2zTCNHd
WZPoA7N5k3J7zAATbktqcz4viVeMIOS2YUAU2ATdcEuGoc9FQbI2oeOlWj49P6Pd2BVzpd41O8GY
/XpqyhflJPVrd4OFd2rIHPnUTuyQOqmOZYUXLKGOPanGTYgJ0xJwZ5Mt/ew8M7vYb3B2NI7su5ru
F50Ow/dM4sGTUXTd98VEZCwIKpw+g5iQmPCdmpt4uGfCT7AYOXdaQk24HP7G4oDMx21rXtow6b4L
fscfc0Ozg8efD5KhpdZvxIOqiYFjt6H/JpbQfTLPkQdEBA8eiCFhFF6KdsjrZEvFObYwWxxrbeZd
pyRLrutsg59RWvePrC8mWMcDaftZuT6JXGHik1TKEHP9YSmfyH/BYD4/AE2imZcrACem9MUbc69y
huTPZtiWcWX7YFqd6pmenC6T2XAuyK/DROyQikgsCsdNo7Bm7P2QbNddQhzOO9otX3Bjh4JzodKr
OlJddmneRjog2Hh0mo85is07MebMEAWRbz9hJYr2ntV2zvwZlwnL8lxdTUdmFp37SABz9DAEyA0o
lXXzbd1yuK+mbmr+m/3AndjRwliaQj8l7ZQlD4hW1MOEV2ptFQqXCTf5YbDGYWXp+d7OoPvNu2Jp
Qvuu1CYfUtTf/k8ahZF8hocy/xSpfc2+8zbvN9WUGK5kVE89LIRpv0TktM/97LYAerFPspxt3Qxw
3VPWPPiRi5eIjobJicrcaXrJqgixMeHbvre6qb+XoHCdLxerLIbFZLLJkceioJeh/epyz0/wBSER
hud1ZhRwIe1Ghy/ocIn72m9UIhy+/Ritd51b+elLgm8+yCH61/bqjb36q73MFafFZN14x8LIDimn
jpAnBwN3tpOpXDXDOzu7ufFjpks7FTmb/NGJsM+e4W/9lf9ycP8b2zoLr36U+u4HftbldVRdYa5z
3esES4TnzeS9wuY+05t0xZvAn1DsNdz6epiIh31dwQFHJIdlvmQNM/cfIwG97NoIlujUDjN54NT3
JC5hT2ggIz7B1OLoISV5t97pFN6TrWIsXTi3GeQlzrsma4+zmwKFZcgz+5Cc6AOh46zkXOrQCZ4n
w5bB+8L6CvRKtsu6RwVjrNibbH2pbMlSL0p3pfc2qKPPdp28sdyPpdebXS+KHj47IvcORkVWOH0o
CohEnIrgv3BkZPDgQl79InGvcU8FwkRCipCvXiPDJZXH1ehvLBcRjfobEY6G1JcxmSGblg/70PM9
A9fMtcdoZZvHKK8bZOb7SjLY86N+CT8SJZfgK6X6vMwsSGAMyJaa9jsIbTDvKXRGbAa8EeAQhcqu
jBo82vqtF/e1YuVkji2uIGd1pKvaVy561o7UvOlzCL0KvX6coggncSK/snYgJGLawqlGkVLA/8T5
bn+dIqCDIBY6/Lv1uDUeSrNYRK60LdAARloaOS8+rRqt8LhjowflGkm8UAN66hy61kGTTkcMZ8Kz
1IXd/MSuFQY2CLdlso9aY0kyndnzOAGfTyQltewZoc0ab6GDwFBncIiCodgCMeHV5O8hPYl43rO7
dpBMcDz/nYo9Jok/GEgWa1uSWYIqWnY+19I/zwKVk447jd8sDChZWkFLwVFcMKfbubpQz7g+F25v
LsiK4MjUvBkwk28i30lryGptLK2DSz4YvmdI58hG69mjOF53zGFwe0pym15m8FVYwY4MlZ2EGApy
MiGXz6rdyBRtmVyxaiXs4+ah3hKiMxKcCmC9kR4/thnB/YYXJYRLmf612+xy4okhkIfMA+dFwswU
FGyNvAZZ5v6Po/NYlhTXougXEQECJJimN9f7qglxy2GFEQj39b2yZy86XnVXZoJ0zN5rY6sMHQEt
uLTBPz92GWs4vl8d8qV0fiGvR+UVmrh4tHPLIZeA8mqZ/lbmA6UFgFhVkEXGLFT027K9zYw9zA43
uwj80F3sz+KjFZn72uuxqfcspNFfl1YLfolxnP8wKNHvIUbAECQXq5qN0L4lgYfJCd4JyHsaDJwM
sanq9UdTdtWvVYoMmihLGsLydICrLRmGhMldKSUTdGarG8+P9Es2KVRI1YTglo82yt8LTNUTP5pc
thkUjw4fXJ47BzeTLfngy01sq8usfep0K1IMnjkDB6RuQ7b1lxgQL4mxa7X1aM/ebC27J67OCkBh
yImOn7Em2F6iuv7Q7oRmfs6a9dNqiQiQN1NnWzXK6DH3RgoFOm2LMVI4S7WxnkAkCmmzgbeTYLI7
JDhfoi2ZztqjQyiYgKP9bz/GXqzfMAQKhWET9XTKwhC4fDhm/279Mcj61Z1flSpDcG6IrSjj+L6p
2VJmn0tNzEfQWAef24JP2SVR47ETaoa1C6832tzklkdiZ+oYj63B3F4wDcm3Be/zGb5d1F2WinXw
JoNrgV82i9C3TvhefkyinBDBg4B9HkvBXqmqk+h3hZkWhonE+HtQrYw+vEUzOK+oYV+YcfI/UbLe
AmzynhfTGWyr9mujYH30UPfWvYiS6jlPvey7tTfyII4751Bz7WRb0/Y8XdBwkgfpafzEVA8sC/ki
uI2XJKaYVmk8N9s5v7Uiuq6pkiohm3TfjH7P0K/IO8QUZIe9oy5l244R5mbFXmJzHj2kIbsBocFf
Z3XSvyQBGcEmPxLnROr1c+QctNu4r9TXPDsmY+mU5++Yg6evSociwgYW2McIWJK7bfwJ9t7ocmtt
clrZ17j3Ega40sIOYoVN0+8XSNYZRCBDxFdVhpdC9c1nvDDVuiR8eb+REcIRASZHi7+WmbooZKz5
oWqgIyACGOy+tol6lOHi2H0f6uxO6Jkj2Z+TIoPVEbaPY19Hv5ec1+WAISN2NmQoCb0HHsmCcWRN
wRya7S9xBJI+dG1nlk42nCd/F4YGyCrLKO+PlykPRV8wh/0pt33yXGofLMaIwD/bzbCLm23TDBNU
KpO7QbWZfCF4WNwpuOA4c75jxk8xNfhcPvBdsrfuiYQ8s/riE+ACSu2hJs2JHquf22tTMO/eRbG/
8E8Y9b/6Ccu0bsOKx6NmBNSP2R0jNf4UBkDau/MzJwGk0MLc+ixQR6lD1APrxwrEzMQ8VQZp7IZE
Jd7eeu2ATrBlTqNrGubRL1cYRN9+Y7p/04jygIiQZhoI/hwAe/5ePcgowUZ7rYkebnQA1Gg8Vg2i
N0bUPkp+FB21OE6wve1XhQfAYEYmYWGGTIRyiXyZJD+hrW6ZJSBiGAeSYF1K3S8VLszoDwtdZHgC
l8pKk40a/GE22Vw5XRbNJ/bNmK6a0SyngmAEakNVZoR3xXiyw8zvvnMjTbSPMq8CstzJ7FfLwfSN
ZYLIrmZo4owOO2NsN9cDjlXDfPJPHLdyTbY669TQXFbj+9GZQXCL3zZGVsvXb0Jjg7uRi0j/JZ5n
oasdelHfIqHMrZUB46ZpKdrYxj+Vh2Bsx1A2DTGZsZI5irbO7nyN7Hh7K+Yg9lczdrQFEwCOzsr0
xXbNmTnYKvPw/PvJ9M1OOkB64LX1fLcAOI9Bxwuy5flyGz0hG4LZOnYvIS6LTuLsUWR95JTuGJlT
ZjRnuxrzXroFf444iqV9zGcGIhtVOdF3nEC1oirDY7Cp0VyXT1Na9iSylEn5SzFyjU9WDdG7Y6Jp
QW8osdP4urH/uiXAI6ahR/LDOKB5SYmmq9/D6YvMMe675g3Zogk3lrIXbEWtNFk5qZnV+0DC4dsE
uxsxgR/3y8mbfbjWKaE6yzHGWN3uw6Z29W5Qg//AzscOHAXMXaMNfq2yu06eyYdfKWtW96+DXl1w
S/QVvB2M38fJn+VTOjFx/WzzibVz4bvtdG7KSGMIB53WVFuGWXn1bdl3Dv2uzvAbU1MsKXbcjYfr
z7mjueHlQiWt/ox2AAHIR3Gqu7xe/RgwSx+yTk6KLrz2ERJMQpXypNgMQdgSLQXVqRePUXIrA1sC
AFaAnJlECeeXZYEEZJqWLWu3DDgX0hA971u3SgzUblH60yNHS6b/hiy6zSlgcEvwh2Wqv4EilNav
+Nub5cUr5PKyIGFlVDWPES94I6EX8qzmE1T4tRCvK9P3jGs8HrN32M7x/Jn1xdjcud4gxH1GFDjH
XVEEwBTwCyRXi5aPeCONHW6vJPYk3Mfl/wuowjwySSggHrVFaXYtUd6UqiEblg2z9qR/jKxZllNX
NebK9c5Vg99uGv8wEiPeKER/hOhgSRCY2VqY93QpanU/lWEc7lzL3/izskUTfOEq9dSzgu3Kt40k
mbErpCzEQyRj2UcO8YbSuoVNt2dXlLiHydr0SDWeq201CRbtPH622WiUvP03mnAGoXCO0Dwmy8Tw
DmgPEMm0msfuHbcUIIw0Mol9YCXQhPvGMmP/YVfekYrfDI7vAU1DlT/DG2NDEkhbfSCa7ORm6Jbp
MesnCEf1Oq5IROG5qpNfhe18ZanbiY+mb9dx54SGGMgNe2883VPiesU/lgWzfzZ4LoanngC89qPx
JY8JsxTGHiGKbB76PxN7XfRESiPHWL1eQRO1aO2JyZyQ69CU1MQrAKMPsM6wPmqvdKS0XRqlT/BM
OoWJ3n1gXThfkWIkPyIhM/cFtuEI/osu9wKUxqgHiwKlv6tY1x6ZfdQ1KnzEC2esJUB8Vo+p5C9g
nCHbHITPwjnnoyOLNwpGhPKA+SvjjltdYGR5i5SpgzdMYD44QeZwWPgQQjrbHoAFhkEsyS6scxgC
bzlaCHmk3HdPSCOq6I3lH5lcHrrKfNfKRTxNOs+WUwj84G6aUu8tiUsMiA5ugX1p6/wS1i6zN3YW
KXiVXFMsxQOP/nb2x+pu7m6OEmnZnT1rh136ZcB/g6sXuwheg3GBzoOscHDOK5rIDBejC5vw0e9T
kiP9tZ+WB9ZISDVJ+M79n6XH1vYH71QR7hF6IvmgUwm5wm2FhvMnyfEILxUjBbLcKmVGTWj9wsSC
IlfhitiogLv5Ihhydfd1w/YeZ1gy3HexE6MIdIHwKRxpMfZUw/oeBwJY6SxmHzwglrr3/bh7Q+RU
f9PDquQ75mN+W9Uz0SyFKNmk5Gv9D5+biZiXVYId0jzPWXaemzR7RoW9prsB/EG/tWBeoZewPrhn
2mtYzPEr5dW2E8XtOApxc207R4tdWASdfkmWtvcOwarpU4cZ7Sr4lGldyP9y1WMY6TA6lHHNoCCM
MjYR9TiD80h0F+8Clko8dXk+NbuR+9j5CBnpyq9hcN5THDeYKRrnGCiuiqDmG94QDCGiexJe1pHR
jd9wrRsMRoKSNW6d4qEJ5hWT8VDmrCdNx0YtWtR8NwhiqinTQJkTwhFr267YF6Lmvqlc8750pr3h
3FbPfSqYFjv3BkR68AQ5vwyOlrfdHKOFN+6jEZRXm8GDNwd0Lh7LYzGE8Y8si9TfCAkxBcEaj39K
LTVhD71tQRIAdH81g9SEb5K9UyPHqecP+lo0HUs+endBjVSKhK8poxjpsGqdEiaYOK+JK8nOXhsC
F0IhgY10zUlfOOZYML4VwoXl9cY4WB5jRKegTjuWunu95Gm+lSgLi2PldjlRn7r7XcWV29BnOy3C
SSee/FNKsdbsQ0T+d13MWn/HZN2dGCq2YgKxitsbnXNZPY5LF7JBgpTifkDEgUoHrZoWcFRarHfz
WgDr9fy4tSct+7Y7LC5Dd8Q5nai2pL56zqnEu02D7hcwuoRE4bklmtFlIqhwOe0S1mDPIXUkRFHY
x32PeNXmPIeLUy+fwf9pM0U351htBbFv90js5zOVUJDdC9G0X3Smuj8KT4ZAEXoLoD0VWb/DptXi
yoGgdvBlPR0cRUjIhizdZT7oPjb5Wedo3iGheDETT14apnxyUvMxYb+kHzwqhPUahnIM90OixC3n
Ix+L5iTCLHhK7Bi0P8KcGGnCQ5beHtnmqo+EEDFobBX7TlzZEVA2wPLEFeTCGSbaJSFgHCgqqkB2
knI7zlLZPgeLV50DWeUOmFu/Xw8ew7H2SY5r/zdG98oKY1kiT1/7Jl12VtxY2EyX1t3oMKy/Mq1l
veE0GByeRvD8BN9guHiqRNTmB4+C45Zk0hTBV4doHvP5nDvfnu/ib2PTE+g9ajzr59sR+ER1Yv2w
vqwi7eL5KLAjBRTYWPQFP8fks5n3V8e5ImlCH6J1QqmZSoc9LEw9bJ+mLA4cJ84TCsbW2zYDVuuY
dL9S6n0kAzVu64yVAupq49OZ2tr+XPqovIYzQq1tzOw9Pkrryw56EmwfSSmpqHC3i5aGGxw7gDrT
THsz2n7JRTDV4IpZiaxgB1b2mTKL0b7Wci6dzwwN4tXYSs1bCS9nOZAkSBBq56AboKKkEgZstA6f
K6YgfUCKByJ5sCCK0A83zxxw7isRIcn6bDpFgcdus6mplWY8Z1V7YzCHoXYAIVTDF8F1iDo8dEQo
YuvkPUEJ95Nloij4DWcGGIijhH9qdKQfvS5ovpv6Rg9ZO5jJXRwv/l3h9Fz+wypmuEpF41516y32
l3bzuH12MTAeKJhbevollPWb1+owvSgW3dXFZVB2DHLfIKmYa+E+t6wP0Xx4UnwH3u1JySMxkfvX
hA0cFD/C5rkAP5z2kmiShMrEegy/PS9td2ubQvkmKJLwIHYIfva6zGMS7DRyCLWb+RXK/Y2lGnDE
E+V5oINaam76wRQvZnFH9xhYAjg3cDAYsrBXA6QxChejDjNz6yRHlsmSxWGfJio8JmNrb8uQ3l9f
gszMf0i6kH87SqI7qJAZAgVBevWxN2pc3xGTU22E3pz8MbZNh3vjOckTBw6ELITLA1gxH3Trxh+o
8s//Z4R8udPCBYkG3iTi96BSsp/dDkPJHlI5J6dus9r5dnqcvUKYMnosszz8wOzRuD9YrtbRy1Rz
TiKl5Cp0CVJe23Drhe46/PDn0XXYGt2kD7ss66IENQjW5c1EB4BCXmetOeeAedUbGp0ANBZLUedH
vwbBFdTVYgAIFh52qbi0UMht6MNPd/kH4FRDzDpQrOrL5Kl02gWUPHdI/fr0np+o+oGlsyR0o2/V
SNxD09/bHqQnjNt2HK+DlxEqt8l8nfJC85PX3ylzIfkVtH0vaBzqkoguRq5o1emJ+Fksvy8VHkit
gLNHk8Md6cG5w/wHNmbAyPIT1kEccQa4yXg2JprrU6XQ6x4CxYF7yajwwpPrh8l9RSe5PgXtiuij
V+ucEhiSifRMF4wae+OyqEwu3S2L+wlNwboe3Txs3UfrAyHXwNKQAngarpWpOkuVWvNp8T+WsQif
a780l5tJdt03twUBsAz/SQKy+isWZmm7EZUUamFyxXc4AL0LtmDJEq6J0rR/K8epH38Pju7rAeGX
UctLE2WVszfTfHvQhZC0DlRSb6koSYbeTDxI32zkHPHjpnDw99AQE//Jm3Ibn+OWZu1eayUvK9EW
4R3qSqaCEa/48MkQ01bHuPKdeZv18QANZjH9DnRKNex7hhbcptHNBrutZCDn7yVJevjEPL7zsG5j
tU7vDiBv/zEE68X6mXxpxv27dnEwwd96tntU7aZ7YJYo+0NDU4EKI6to3BE0lvP3sNSWwaJpp9/F
1CbLUzjOHebtYYwJzuG8xdoWTuH4zCTF89Df3fRVXDnZAwxMpZnAMVBjmU+o1laEy1Q/E9jZV8ds
ZKG4ncgQubh6kORdTAOnaJkXbbMD36ceb5Zc2iXyGYONnD3tPNVkki2b0O+JWhk6+IsHd8IODgGM
QPjdFDrpKxkgwrug8FV8DJuO+mDACLzNHYD9LQR1RX7KPGas3+ZRpeqgc8+5kKSEZkUUUHn2rEKp
ptoh8rptQbQnLpwCaRMBHUXh6QWKcOqa3QpGRx58pm6/3LhYEtYRcf/AOOgmzoRGu0txY698GzO8
PowfVCBTZsGDMbDQ9YEBDCt2KOM38pkgR3KrBljjftfOhiQav512DHWbp7TAj73tkp5OAYW7IRfh
lhC8eADnttHgjC5bvSH8rVptm/cB57d4ZOXrim0nUw/pJ8DCe3SH5dVAW1y3a4GxjJQ0XUwXgvaK
vx5ooPSQgj67+srkKdwDv5vf66JzkDcPsXMtSFWSd7nrr/Elz8OmApgVzH9j0dr8k6NsfNZxrpoL
u1q8shvFguy5iL35Rip2JyaJ0YiG1CfUkiDzuaW5mFiZMojyKHM8O+CgJcd62CdN1nxhQlyrR37N
ur7goSOobcnBoZ3ZIWIq4DH3lz8FJQ93hpW93uLrEyQVCEbYOy4a9vNOm0zEdNdEElFQJ1VI+kiJ
rr3Ffx9tPIu3KgKc6yKyzZtLBUwahA/TsJPqiKCAJcgwa2fRQpGAzsL0ZUUZqE5sCeX8Xg0KE0oP
ueFkAlOmW6TstwxKgnCalyFFvyPjSTuv0Yy1kuONZd8T44Pg2WmYCzylfEPEpWcJI54AA+tROQUi
1ZaN13ejiRzetJOxaAtUMB+dRef37O1FcCw4QS6TO08Z0hBgnA9xEFqSUziACx/vaxjVjxhn3aMk
1QZkZVOb/rBkCPpfWVembwSp1u2pLiPnOOmBNBK3i8yljJg3Ps+sO4tvbPIWzl0k1/yPKRwCUeGC
8uCzIPW7zxHJxkU5nUtm5oxrfeycVN9NK67czWxKH86xwli/jXA9t5fFQsdmCxaH1UFZZ4a0sxDf
wD+ZIOt4fM6dQ8YDU4mRbRq5KmH6OILAmy+QfACyZ9A+/wE/tGiZ2Ou98PtnfL5I5Wpf+qAI0BMM
lf2sqqTBT63YGQoyiplAsm+p91yHJjgO3Do4cwh28jZmqQCRYrWwd7pmV/XkGlxQzC7wD5OImjf7
qSvgDrIAWSl/wfiSajn1ybpPpgl0bshIRt0F0EyfspEMu22bZeXnoKPCP0TEzuekq6/h41J7Q7LH
p9SFuBVvEO6VVc4zIhoWHMx0feQQhRf/xIQE8AaQyNA9NAzF1QZdTfsTJl3G5Cm5kQ4LSjkWYyMO
GkdWBYF9BS3eJlzAJDzHk4uWULhF+9xQlbknGgXxGfbWYz1cRNOJ/NF6fZpd1Flo0NBi46Ze3Suq
I4LHZtNG8UumdGT2qygMY+FB/GMiOtHe8eT9oaSeLghFUSC7nMWgUUbj/ruJn0mgJFbRv3Sytc8R
PKNw6zgT8h/UafhGF4K/bnTsjowiW1Z/vD5Hwb6lsosOIFuC5M1GfXbxQFxWf/Ev+fDnsL8KlHx5
3wEknJjME9jtz+54tPAn5o+AZtb9k3h+l58i9E4MBTEwg8z36rcxCdHPrEGe4v9NO7JAd6zLxuEK
ECOCLI+daL9C48eqUAfLaw8IhEorzpb4B1mACsKOAAwI2aTOHghZWHilFx/xUeYokYOtnHOSGHO0
pNckyot/vZJozCT4s4GhTFR4mBRuWZuY1ymK1GjS19ms4920sCzeNoTSJlt30AuRiRjNHgV3Tf8W
1lHSbPpuqPNjPToBSIh4Th9YqfHBhbGE69VeI67xABNwY5IVz8CEgpVzCrHLLypsm/IfDpi7b4wl
A/GkKmgfJ9s73bEJcOkfiSm4VYYOi/Zzp7vyNBsU/tulUiumvtQzV8Cy8y/UPboiQIJK62HJbZDs
sr6JYBdb9O87YIghdlQJ7ACRPREOJ9dES0ocQZCQzefpMvnHuIgjA1aIjXd0zM43umi6x6xxQTkm
QWD1R7kkK2umEOv6K3096FRH0TJuUUigHROFEici9OxykGsj28tUZWFzR6k3838UTvgPxt4AsaoX
6pjEUUTAodTob1Ps9N2ZPEFccwussYRROl/YRzTk/hvY9YgNscRXBZcmFfA2CoSCKy4Mc2K60Q5f
adQqJa8+ZfLyo15n45xnojjve6mxIjFpDD4kIha5zfuAqC0YBishDJPT9EgAZdYiCiQLExCAGxt5
5P3JguMUl7D7CkQ7b70hnuwEAj2DR2cKK27RBgFEWLdnoMeijqZdjCWtoRfb0sHsMNubbciN9oHp
lkdQQiJAHRv3t74LO/VeFH4yHmAckBODAh8udzO6kdkQLguTlAvX3hFneQNaoc6lN1lmB0iTX6w7
1gjW7OJpMZ/jRKYTNQyCtD0TLNwHkRL2HZbuQO4kbcAPaxqWyS1iYo51SGsuQn5iqzYJ7UxMxHI/
vIC0IpuCntTBtuaK9mL6SZo7l2b4Rlsc1HT03Lp74DXN1utSjsHPwinp2knp6Ne7sljc755gonab
rK1676eypivHy08yKSdptsU/rRcW/LQDexiO8p3mOCVHofCdjoQRN36YS3eI7vtq4oIGm+G9Z1MX
PzCpLnPuvKxiTl5P010tGsKh4KaMB7OCRrsvpzx/nL0pSrddY8jacwpbZxcunvJR07YSBempOLqf
GbNi1fYH/18BfePoqaVErw9D8sAUxJEXiJgzh4VIsicuM3fasMiW3n5aczSYWQNsTqCE4XHqOucL
O7/4HVUd8Zo4lbsjcUDV31Y4za96IDwNEVLCIJ5OtihqqLOp9xSSXwlhKBAOUkz4ejTDYmFKse29
AR164vWsdRN/ILm1YXp7NxLmJra81FCghnZFzrdRPLzLLl2X0G7bAGrPzpuc8tAwyPO3us394Jkt
emn3M1FOtxX8aJL9uoL6Rq3q6PaeooHUv81IouErD0xN8iHTS7ooPxk+ZNlQirkFsVJYvmNUo97I
S7GvI0TpO+gHOMV7XL5/AzFG7yVlLenMc9b+gi6JWkTM02Lv26kR3afPxm+vTGVDRoYOixMY7sMn
kR4AmiRaxke3zVCtk9WMYge01qcmCyreYr2AHJFz2odsqsbhEupodnel8FmQlOQ4Py0Bw+5TXwzz
cJ76PHoBacDcIGBqEfNXtyQO53zn5C2B09kQUEGXX8cJGYo4QrPoFHWhQsojcF2eiQpHjAyETBD1
R4Tkh08P4fxCY5zA5ZqMuZ/DKU2f/VGhqWZu94XQB8FPGGKr3DN5yliyp1VQ959hk8TrmW7NjvBF
mxi0epSs7snwTTP/Jg3QvVGTwuqFJI7lcbGKNiXDcHbG45bqQ0tiZvPAqiu6QuINeegkph2QCw3c
6ZXcmuqqQbN5x8T8z2efowg8aQMMfyAjax+vSWCOeQDW4ycqffE4zRSFO49IDLsVBnIX1dcCbGOL
ACQjrGSeWlWZTQtxoDziExwxQoaOJ7i8Aq8ih8Bfn0fhK6a/5dQ/a/htTIyHEA/XR+iSC/CtQVTI
awxnFphYrFLrtU9RFqCp3vFfqxeH67r0GF0w8/RZhnIhTjCQooro4xXOAA92PjLb9xDXvIJUmJrD
NE/RM4Vl0OyHda6vbV+54y70ArzrzUpB8kVblKVHtgYjo/BS9JfYh5q3o9jw4301yP69XiztQZu5
E9ShJQ9PjWLmvBdGyD+YhC2Ho+X62LR1LT6LUURX0JPFV9QQcrEhosWSl2dk990Yl466a4hbIAoX
xcwmZEFGh+MN4RNizoS0PNX00X4wfd1gemzKs4/Ixp6WppmDI+MZkoMoIVncziVK6yOJDc2PlQxP
58t1F7LWHah4Ff1MMp5IL52fYky+CCycrmy+HQeZ7jYGe0ANKxukhITwOYw+MqP9n7Bs1/I8EChw
3wNYmTciWYZ/UC0KuVsDH7vsKnF0n8ihmOSe6VmjL+O03qwLAJiQrZICF7Pew8iO1i3sfysvDX9l
bYfVO3KGasVeR/xzNtZ4JXCpVtk5qz3nGXe7wZQWIbm4I58hca/U5wlS6EV0U3hsCNFKz4T0Vjtt
E+QaW8hHiT7FMUCS6+QvYGjgESBkCxhob+lodHZlc7s8JzkP6Qk758LdLDMSP03IFYqkD47Ogcoe
edyqpi58xRZHbKdObebvsR9hI0CoOk2gMQKSmCCr0bnkPfNziOi+zfK9GipJegacomW+tRD4S8CU
mPUrHu0Unh236vPfZVliUXS0EYSvgONHy7ehflyp7PlzcPYObFhL4+0KDB3+npgo8vdkE9DQatq5
FRAE9kCSo/gX7zBWIdkHEDHsqfbjvxYZ6YD8uGMR1AS0C5uQtp85jqnSz9SvGWk+StYwySt5cfgs
gTTGGDd5SRDCXJeqb/2/VCFrcRi5oP42ZOH8aAdCtM9x1EGzmljQrAgbBFsTnsA6vmCvMBdSCdLk
0na99zrEUvNasq3wDhV+qulCdsT8j1Rm93fNFKi6vTBVtMd8I1mCDlG77owLoRstodM/gGubnHcx
YoVKlpwpA/PG0qdRTnMkW0zHSvumAcy490nKLPtPWxIXcFyQJPKdgrEKvngAMV9se0hPySnjxxe/
jBxc77zkqPmYb7WzU52U8t0S86oI/tFEdwj4Z36iSzJLkmR3jhcM6CMDpnB/nLCgAI949whLSHrj
niFgYSh2kPImJ2/hobwkuF2xdAjEo5xIAhp9ErpBq0hyRW69lQmjXLsTM7RY0ClwTtjE+U7INWZ9
LiE3yRx53wJmhjcaU/Ts0xj4+h7shpQvntexd8buMuYHd+Rv/IA6GnHW1IfmLB1H+udVhRUzuUBi
1Rohdfn0Mk7YHdJOVQ88pwkJZyNTeqDHJQAaNWi5z6FjBXylLJPni5shwmNGHEbqXeNxABRXGeWz
IG7sl5u34rtDOxO/9bgTAeOzILzEU29J25WFeuGcd0g4WyZGrbAJ6ruxDQji7FaNVh+CTXzqWVKR
a+8N/tWCDZ6PlJg0260TRUwX8bXoXRjNQXhAYqCqT79g9XHOJkrytzgDYbKxQ5rJe6ImEEHDlZY5
6oJCy+yVkWxI814yKJDHoYPizWhX38AUcQifFXS6YnezW1OHnnWjOlJNXxFYBfphhVOVH5ikJb/q
BkgpnkXkaAc9kJG51d7EQooWiRy/WbXzl7OO81emJumc2rBVwT0zNbx8SCnLnQFS8qe2bYCcURY+
PNfe85yNxts9oS2UDJpWtArlZhldPPOFtfO01wTfxORaBW19GhxyLPehich0dYGwOOdGjsZeuJm8
8RT5dF8vOGnGm7dQ0+oOKUz2PGZZv1lxGhBKFrjE7URuEv6keOBE6WsqsaNYGFhsEgQNSGsr4oyO
Og6ImcfgCepUDOH0hPY6qt4VY7tbhLAVVz7A4nMyIhfZlUkMYdP3YfTGVbtUP2KM6guEgTYfnRfZ
18hccgtkBZcveo0PgL0SlCDOHRT3E/IAuTe26PNrQqYzIlwnyMrr0k5B/WOV5PZ985cyyXcbik55
33XP7vSEGz2ND43f+w9DRP+C5TtLne1YArW4cN+s0CcpAflverJ2XgpYVYxn1rZbh9epcZsS9beF
OHCx8MnkwYaMwC5sJuzynYly/LqRTEHNTOvI3DFJ3B2YhixgZOPpNDvjolYOBOBWoQId0tG9OsaV
0XYmfbC9k9VIsmLMCI4Bch6k9UT4GWcnGAvIc9nWK030cNu6oFoqcg1Z0gL02iDsVddCJCkZ4hBt
kL2THk5PjBgKwOute2nGVRXHOdJFsCf9hpdH9kBeICfyILwyZ45gCy0xZzv4EmfazimaNbSuccAt
1gxp8hsLyxg/t4ab966cV8n3I/mz8WMh7dK/kYVnimeJPuemzrFeQtVATg7uZZaZ5xruFSg+yHx4
64sllxCtMCUf1BwL2gXI9S2yvjxJjo3MgPVvvJnvCQtFDkV13enZN4KAcBXUnzS687Mr/doDRJvj
Q2BAJi8uiySHJt4JEMarUrySvr2S1TVVgDv2WBd1tBMcqzhq8rY5Wtl16j2Ic7pKlpHrARs2LocO
5s+A7JtNDduniS1+roR653hFDY5zWPI+GWWJQ4S09bMflfiTgZNDV8RRCYc0ZlyEzMJ1PzMGr0RS
ohgkmtxtw59zXpJaTSlCMjxdJkGTSUsQD2wTrssnVEAkefle7T92iwxJVIM2Tr3Y9IpzbNMlEHyw
nRt4D6KMc3e/IGu6hZ7I0D2uAFrfWDSzR6nRVJdHyUgDGVj6fyQy0D5cIdYI9xLMIi6gz0tCBIym
kmFBOJBQOpg5+IkKBVoJGzM8hkvEXB7SahdW11ib8OAzpCDWpavkvKN0FJysZNGhLJfFzNLNWoRe
nD8tXHbcEQyfuZ6TLVSN9G8+uB2Bi80IWjpe/T82J4UvrZL8Fz0QWAs0iH+gx5Lt4OERP/uaUdmG
APLC+cU5jJQ/6XkI9xSJRH9WjqeQlFXQB++aJoBHF/i2q0/5jCoWERyg8oeMdvunZlZV7JRRxZvb
Bo+znePq0RSzuFPKlvN2MaFPRsyiwDjGi+P6p07OAagP1oHMxME+5BwRaDVf6dMHeWC3upJmsFrK
nKpaCipR3VNfQflbpxr7paZ/hFKEABCCfV0+q1aM+b0Va/nbW5vA22uNtcHyyRzani39+/qrXNAQ
HvXqt/MWdSrR26mlJ7x4jP76ba28ot04pWyQPNTa/TRjOX12Xqe6g44mL96bwnP8a5PGyRfPxNgd
4ZiG6edYAeTeKqdnQK7UIu/1Qk+xi9D7ERM9tykxT10iFm7YRLzF0UQ4XRsP6/hhugkE5xSH7l1D
woneASohGZTBlz/vGi/IPv7j6MyWI8W1KPpFRAiQQLzmnE7PdnmoF8J2uZkHMQn4+rvyvnV0d3Xb
mSCdYe+160XgvPILMBlYjdgvRrs5Qm+3FXPfV3d4Sxoq2rpGtbO4i7iIRRFW3eI8BY6hk1Ggdssr
ar9XgfNPPE9YsLILAWlt/Zex+QAXukuxSi08iXNcPtP5Jh/g9xiuYcVipjWGcSK3KhEOXsSkQu1b
7XpiBhDZNQEcuW2XNs5wu9bh2G4X+p7sZVKm4xCbQxXtIiRmGAknxnxgzfCkzMiMOxOXkkN9FHjj
emfkZ7xqTDClMGAFBcUDPrl9cqybHvdrW1ZtBDMdNlPLGsMkObOzvMW/Y1rLcLLOghGhr3W0izwc
Gx5NRdn7biOOKYEmdr3DdZyykDUOdvvu0Wsz4x7ovNrmbanFSnKX77dDdCiyuMdHHqR4lPsAj/Nz
1cqRDxayHNAJRMYjbkuW2dFy063IGA8zcTnVndF1ENzm2cD5eHET2ZCsglJbT+DsOOck3INWjUfW
8uP4zR5qVh8xG9L8rUsrtMxEoMBK2Lo9oba7vGvX+lYwrEdNVjHBBROm4wFclAlxx0+M0MujW/PH
X9ISvxOINVYVCHXbUTk3+cic+riKKs0eTYlWc0PDb/iXKmtTIHYJeQFo3qfudnDncv7Mk8YjgM1Z
JDENoqy3USv7C1k0cn0RcOb8m3YqgUM57jKF55FGeN5klKDEh5JHwYyhDhbKXWnAMB0t64Mf+h+L
N6AIXURmFJEoqbikayhACdggOinooTcdK9VxG4++t9Ifg9TeuRA+ISEEwta7oUFDvIs8ZyyfRU7m
X7cxAeG5d93CxYXcawDYdMf6IRifc8/v6zsKqaV/U5bul9lmkSQ75cy4Bn2EuLBLgmb4GZS/pve4
5r3b2h27V2Teojr5xoMOFmAGEQwMGuJsFp9KsKw9ZkGNWws2QZkZbvN5hINc2nhGa2KmKxGsART1
WeeoY7EBFfq74P2ye8CiQUkkCyXnZkgBiSFFFREEdL4YGR59E6HqzkDxBqclWnvWbSRmllsUW4Sh
gmrGjRRRBhIgGwLtY9VubXs3Nx5tem2ASRO1O6MdLAhdic7FIEf94TK2fW9Q/qJ5QYRzl5Z5tt47
0ySqvyBGuuyxxnAJaQdMzIocvCuj8GWkTzM7WAv2q+kdSvZGUZmc0MPHH2iD2zO0MlT36OIELz3t
1O1UGVSMw7VQI9aRidMrCwcTXgDq4isQiC/drTWzO59GdAXe3lTuEDymPLwYwkoIH/fOSKbDbuba
+9YdcvqjF6gxxQHJcHHTuTrId27dltENTzTpFBD+rvkMtv1kM1J2OxXQC0AS6Zebme9bbK1isHxr
0BWg2oA9O1y6tk3W8aTG1a3+rUovzg3/h7B6yVwzP5L8OotbxxPqncpQViXpzXMObhM6A9qSbZv3
2n2fKzkvxZHvokhYRGMfVEwWiTj926b+GB9KP8zfMlapxKwVvHzY9q4A9RcWllHK+juqhz9xniQd
Fnuvw0QJCq90D4oKrbxj/RzHf3l5Vx8YLgt9tAsmTcSODvPq2x8qS1wy/qYurMAAeHn+NRQAO69n
JR1QrjzvyjopVOjtPF0y2BvLuEdDOWaZNC+WvyzPheIU5gxl8ixfm3WYb9IoB8FguFtIt8kbLMpt
ADMeSLC6PmpFHnzRhsn+vcJYesMTZlHRTxpnltcGNIIkqksovwkQ4m98WEqeQp2TUZ9Ctm/fSzYn
LYlTfOuY+RcXoZkBMXjwUIm/K+Li75EyEBUI66q3B5LGvAGRRdzOjELCamBEpeUbiMiAyLZycvw/
aPRlc7QIj9xzcSUAUU6RYfQcKPw8ox2m8lQCP0/3uXJbfJ+I4y42bZOIKCVcFnvfxflH6eLEZ9HO
eIz6NS++ecm7vxabOzTZQPgf7I/IpVugIkbHNPAIbWaL1n7UYewSYTv1ydtqqvERzBST6wa3A/I2
gqVxeDRyqr+pyiL7Wzg+90uriMXcJWOXzTeYS6rnOhr1fyn4EUsmu2c1YlgNGStPh7rYIg2f17dw
lt65X/BKbh2freV2YCLbssLhKjqyUI2RAtcjlJSsVvKl0d1S4LaCSNW55bViat3KZ3FxjVRHc57P
jAuJGT3rYUJWU7VTVR2yYQ66naUyIwoSIjuJwgiNyfudW9bGaZQ0SGS6jNkleErEjNRmbkdCyegd
RmLKnX2hlLrzCmdE87H6+QPXC5v4KfI8WPJdqFjcN3Ngwm3mcDodSFGZ9TGewysbHLh2PrzHxZU2
VHY66dDtCIyYfWL7r8LNwK5pAEIYfklDmPAf9MxNPb96rRHm8J5TyMmNxagCNRZ7tNc/2zFCDrBB
a796dxNW4v/WDFT4trPSKbbVwiwHIgJZOBVUt+TF9XycVTzzyxubPSpoGIB048whevikmdsg4Q2t
89vnJrvIqomKm2ZN2vTkBEl9VxcEZ2P6M9PkbeZs9cnulkx1dhOGss8Zh1xykwUQ+d6oHPLLKLo6
v1poo+bOkhwhfhblkTyFTzcGueN43QePDVzuBJOC2TI/VuCNgjx5813MNUdTeSgtz4C9q/lzwhuA
fHVWUXkcmZw9QwjU/yZkfOjwp8qVnzYexvmOmB+iPNHHAmyGxd8QAjZgwt/o1GvZNLr1Dy4LfUdU
LgIGH5fHS2g98ofRTEjxoB2GXubsrmJlvwmAZbyvXTWQGyO6yn1U65z5R8VtFCEFd2TRtYdxKkpr
EKGTmjACD0NASAVfKy2WS0TlF4Ikc0M5bSBCFw7NCit81oVG6H+4orTkhyD/+YQeZwqJO0aau6my
nvEDfkYLDkf0C3bpzO0B2ddLAEVK0i3huKtwu1B5zrdRSzL3QVqhbyBLxN9TCFJzN5au335QR045
mfacFV8ekIw3MCYjsSBJ/Rt2kz3WcvbfsGSEvyk3MlEXLh0BHnGSuQg6v4/QFtidZ2DhYUyZm//o
r6flNIscXF9LAMgbmmwOfQx13MYmFmxCQuMxpUltoOILmOD1L6qU9Qtbpv8XrDG/jKdZ6zDBw1J3
CJEQXaN0MN1lhLmsp3WkZNjiJ8G6FFEKfhAR7a588lE0n0jiGK9OQZrzB+bGefCIeqoWyFyouMyd
yrxgvYVW6Cw73IIhfnIiVGD/uVfuVlfTJfFuh4ABO3RV1bdpA9ufWwBNsA1CPy8vMTwrByAzsSjP
SvCn8k2MKpNhMFp7jk+QEe4dANcCW+HUhc9rO5CygUw/I8F6xNfG20AicsYV+sdvhfMPI7zrn0L4
ZOJpToeY2xs1AaEp+NKaXedXVX5/Vbf/4S0hT6bPy2ULBif3WMUuxclzTQGyuoiJ5/rBy4L4c4g9
eRqJRWFBmsv5NojyXp5zQjlhslHzQ7PHckS6Shaxtm/enDKvaMQyumaybDHE7/2pImxHjpM3wF1L
bft37rwu3PnGHdYji9tiudHMtdi9Q1yu/6Ejjvggct7v5rMKAAke8RX49nANB1reVOFMwzYvruxP
4BakibDWMnH07Oe851SuMsAzhr0fyJIGY9AVLWm1mxytykY0Dtm5SUI5dRNEVW8A8aI5jw/X6xwY
TEmSlieHq7rVd73XmnVZyhZ06eutT9C6t10J6JxeSir59ABHSzw3CejNjbh+yww2qyE7Yu8pIkYc
DSdqmQwWJZGtxK0QujoRO0lWBS3Sak6AexAK5JT2n/kSYmaIOGlPEypXfl/kZ48AaYL4G/ZYhncm
CQwlT9yRB8h6abljf0FyRZwqB/blpCB1aY7cP9ZbEN2N0mVfOgd+B6lxcJa98HzjP6bLtHLb4ORH
DIR++nVIvQUn4pqZu0lwPUdea6NDKl0mUyxk6xWlbynJu0Xz0T3TT3SYePER/erK+OZCxoAlq2DO
xlve+ypElyvaV4QZBH+j56B/6ZzCxgAJlzHdj41SDzl7whV+JobRrDPrd8P7ntBdjXCNGcsrF9cm
iz5AKDBtY6gJOF+JKghPeG7YgQOSgblnaP+QXPmRlx99Tp363NOFTfsO0nI9HlieZN6e79XF7J5a
zW6pHP11b5jvRP2ua9i0BEdUHQPno8hAUrrPXpHT5ZlOOc5xaPylOyqv51PwMnYJPIoJ+pDcWcSf
USpb0mw5KBFawcxpJ7IsDn9n+C4xKVCkdiA0M4DzajjYaKzs3POKMVktnxEuLst93mKv4lkGY9uM
U8tlSlLCHcvQkYHoyOl2BJCgvlhyeAhh6auHo6lBzp+RTKKwygqICluFU+P1agRLuZ8dg02invq7
3KHAJdtxYbfjzN7AbDgZqBqH0kPsR8hBglMIPcNwYx0ujB0mGI5O8tbq5CYg/xZYfa+TB6bqMIAs
Ph27D7Vc5z9TPpCZQtmQgqdLSKX80IUo76IEjgGJzDhnMGwjBR98uWVYynEeO0Z/SwQlEPEMGt5d
z7ycEUOdjk9r0pNwwuRB35C8QfpiW8TJxS0cHb0ZMY6nkgyQYhPoCWkESWALajLG8ldtgO1WKeoj
zE7P3rJ9TcNn4EcQfJnS6/vKFQRVNXjTfldSLocdAkort+JqUzgFVTrDNFIRXbiDdNWiq/LlqU0X
KK6jIm2AAqjW+kD9MtqHllSkfUmDHu4TQBz+ba+jzuw7gkzkZhrBERyK3KPimshTy88zWLRfk8wo
7LAjAtokF/C/biU/7pQGIVhviC0kqpxYPmXr2UwWIGGWU7DzJkuC1cFkdclxYHPDSjc0XNH3LXqS
0Ofb6NvpVBR9/7fP50GhaCLv+ZryDc6Be7sb+6y9xTtr9HQKSOPrbwrhlS46Hq7TD9e0uA8qC3MI
SZap+GqsN7PZNHgWtwjdATh2tDFfJmyLCcXBYpYJYSZ4l89YlM0RnFgl3iRi8OIZfkfc3c+AsFbO
fWoLO8NcDK5BqVmMzc5j9cxscYW0gF4Nz/DGMGjLX4IqRH0QkqutWdynVMQ5tTs+pSLpg3s8E+QA
sQG4MlpWwoWWbeP1bBmKYuqvvpWqINMuKxgoupEKnpaM3IFTmGrOrE1QMjsnyW4g6gaVLsc/m/Fy
YTUb72Wpa9oonkoZ5wcvJeQSPssIbvi5qIQbXQEsTj8/R0j0kVkY1VbDpiDCckkONBilNLt1aaK/
yimLdGdcZ+3/tCS3FbsSRfI9lrP5JXPi3G7wuzLomeni9baHXHxXM5B8rjoKZXaTvb3xtY9KU2Hc
f06cJKObsYS0HwjNzM8hounl2EKqlZ8O3XpORgvqn3w7OXkC3m/NSriU/dSvn6u0CHG3vNwlIF3h
2Rb1LByy7yEbq2v+VWQDc+8z3uI+ZACKhl2rooxZlyIpXYZNFbfoWUSYwWOTKSPi+zFEXnLRUOTY
CFYx+sgdd52SBzK6HU2aBfHkzT0HYCwRdSaK/SNGesBa245jSZIvHiaQZQBTQQPd0b81o7fxWDhC
bkfHlpU/2keFxmnJuYwOn6wtAGoF0Y1IEqkDUufWMbO33I11otp/DANnpjexKwLM642Xucca/BEq
vRJDOwZ5yM+rHvbI74vkq3F15O3lnM7JxQO1MpJs6c5pvH7MXFf/UtRwM2VUL8onwl3wI+xaFCIz
xW5fuvd5Fl29UzS/b12FT++ZvaMvP1p/cIB4eHJys9tGrJ3azzM4lz1y4WL8lfQQMmapmsLG6CYu
X3XP3lZVaBmbGI4tlY6fPmji0V0UTVneYbYrl6m7x805FXvOwbJ+ABAl0RKCuEtuM4V047FzabC/
47mH+7R3eznHLI+RdaZ45VnSBD+KcsK7Sn/j8sPnZsPjMTLFuokEzOWPBWseEviqb0XG3q1hV2Qt
q71252HajvYU+bBv+C+CG/6K5nENkleJvYGlIiuWLDw2rJan715qt8OZm7bOwTZd4B61GaiZV7CA
KSSikIyNXY8iLCL8SsdWYJquKLG2nkOGCnvuNGxuUYFHCeFq2SpZuKBqmZJz73ZKwO0ygV2+G2KD
w+MkA1akEHlxJn8WOXUzwksvTXaTbNoFcaWNqtu5MF5DbnpKBz3FMEC+Xavg2FhGUQPCBy6B+AHm
B7cDnj2XVVaUCqi7dTthP+0zUJbh1AJ1AcysW++45ms338OgDSUTNwg5CH7EHP2ZGXmU+76KlvA4
4rHpDy3a7HzeVmqoSLyHdCNeyA4iWZPhlNedhd/25Apnsig587D0+ABMmnhi8Axq0glJDp/pzTBT
rF4GSBAxEJr8iPoGGi48hgNUQVMXpwrIg2wwYHAYkp42hS5vLdFBudgs7Mbbz2IYhuA1MAhlyVvq
AmKJbEjq5bbJber3WMnpaNkfMwmL2l2YYy3hb7Kt+K7Hpai3uO16u5mTWMjPQqddnl54b0IfW3SB
Lr/BSwAyf0NcCKc0I2FBhl8iuhhqWQAibqNzE0DB7CR5DazDZgBP8IrwFtAxt/wyHRf3x8zsw79l
X1GI36BGWY8Ud3bAFyOWlpowiYJpKNRi0swDgWwebGMoT36bjD4Sw4WVwk0VMGk9Wamzq9tR+Jzq
RIWQeYV5Bg3ewMx/q5By/C2p46Z/6BsY+xFh5OmRNBQDJUVCaOm58qx1ngdCMOiqpOWhl64JggD/
N3v1uxD0uHzUPgSdEaYuQCecoE06Po+UXya6YZrdA4rb4vrMwO/U2H3L7D6EGGTze+CEjdWHBsia
MXt8v14FYrEWodBbsPn4pBeyDyzqdZ2v06Go87D8jKkDpovmyRuOtu7IpqiSKLOs0es+Ok2zO9hj
K1wS+JxegitibIHR1brLQrrSlTJ6Ztw/TMiAU3ScXV954MGs1iSqJ9C+9tUYzOeS3go1KB9StavQ
q7FIRq3AwCwvs2eUsoY5v5oKko0MbcN2wQfR7uqamn/n2GigNGJ+QbeW1qTToZz2Nr2/DOmJgY1a
TiGbP7FjpSVePR6g6CQIVf7mlGfIWOWBvG38gRBbr1vfTSm8cS+qorbYwnvcWxKzCDMlFaMiwG3A
XLSd0+lMRFT82zc+ccqtinX/izxEqS9aG7flK0EBtw2QsagT4crGPqGeI/ZmnH3oCk3eV+GBuR4M
5ML0zrYhWo11nz85E8s8TqR+1+LpsxhNVi2/C22bC9qQHKBesdJFuVTtFESlmjF5JB5mNg2SFMO4
KbJL33dNdAG6MDW4mUt0bAkh9t6e1RSlWpgkRJaEecaDFTpNjnqzmdXKoQi5ESmvTj+cocnWUwWy
sefZduv4wimATGqY9PCTsnV8FaWYWfniOEMp7zbUw7VE/sFsijqBoTgN20YXulGbGbscUIkl4B1w
QJ4SrxQF0V8XSIB6XHwKkT3VTYAAhQYlvSFdJpwekIrn2bmP1CAu4Vwuak8yRPqnn6TWqH/pAe/g
l5u3XCOu/ArqhKlcrcBp7WLFXuDQFq7zN9Gq/B1wlNd8G27/Z3TWBUsVmX/V1qL0+gYWg8WfHF5W
CG18zd+cAmGesSRX3nklue2nTIK2AeUEYRw9X7tmJAYm1mPNl9tLD33zd5jQgEEjjaL1idys9KGB
+LQc46pSZsuG9xpe04iw2YekORMy04X1CZVxKndu20SGGSgix6fBY9d0GDpiqR7Wgcn+C9sqUjj4
fNKG45Z4pA0LA3WkRYKWl/bFGwgF/z/VZPkJSTWYe4xb2as0Y2Ju8sAHfUHODlz0QDvifkkmnL9E
i1bPk5BTc6iCxdUkLEWSKD1Qt2Yjg6x/MfVcMJzmMDrkiJvro86a5EFLVtunyWfaRexOGWFLnYiK
3Du9CYBHyTQWGz9kAP2Q1pUNQI2PEnNDP2gGMknubAM3w4JABoAMz8xY5nPouDi9RxtK2oQ6wdxD
BrS5h8tL3I4ThDhOXcRDhNRijSGGIgqcY93FpGIUKAUKps+yI6qny9hDEyzqPDZ6BkoI1yb3N4jS
ElSZOJ2upzWmtoMJeI2/4gQj2y6MHfWM7gho/Vjb5MlUIv8nnVzc1ozJGcT9H9LlRArZfrGu1wMR
7z2ixGoZYLAPOaM0cLz1rQJTgT5s6MVVJz3HERlI4MyKK7RwuMAaCJGb9Su3TVBU9sd1qYFDkgyg
bIRNdp6IIrjOmXD/IQWcJNlczloNOxG0ZrmgbU/aW8RpWCLmPP2k6lsCQrza5HXE66FurEpJvMLZ
ULzXztB+54TH/8uhbLo31yTnV6dDcrlly1jfGH6lbJdiJWdc45K38dq4ffSWcI4+q7loS/RfHL4C
DX4nXiuQuu2ZNJ7pwN6PT1nHIUGEfqvsNkR83lPcAI6dgT/H34ytfOQcUMrKo1C5752E0dnPKsT6
T7NcInFxXPNjBMEWV55TCn2i1FtYU0b89iRUiwSrKq9ORJMrbLirEH8Q7ZWo/nYAJCjZjvOkMDdp
FOROWTAzI4FpvbHjFMLfQmh/h9RqSM58gz7QZhft864WqmDR0UZ0dLNTxEC6h7J3LwMexmwz+jO+
Km7e+n7pMjthT7AuVCLPrXf+Cl3ndl078zbqYvzA5whOJ3J0UezDhDpyOw7utUPMkvavYRgE8yRj
yPZZO1P/r1sFxvtosIQhIRbJA30pvTqYvnHeMZ4FPhx8J3bhpRw9aeYNyz3xS+zp8sumtR5vzRoj
x9wEdZz8uEh4Cjh1a++fdEbS96YBuMNpihreOyAj1/XdaLSqDz1tnb/1Q6O6F1nFLMKJtYsOyANH
Mj6Icr2+tN3wahMoLHvWqFeUICIKApKo20lQg/9Ct5vXqY/jCKHb1g4Sw0SSpt5nwDpY3fakgc2v
Ne5poDZ+WhHbi2gJs7MzgfXxY8c96zEqiXMpOsriYIhVfUFWRkYowInmJ3dWptEZhf2LbmTxgZMs
+Y7h4Nl9vXB3o+aI6EyHKcTZnsnuIW6pErdJOkFNb4Yu+QStjf0IbFPAaq6JDcOghCUeokcF2Add
47hToU8WFkFVZbUtJC5/Au7DayihdOQz4h8WjkFGEPNMPLd+rNzA/wcwYAJ0Ljv/q0zRk5ywW9AR
+w1iH8K+lnAfEGdUP/jYRgru70wU967AqHdvs05dKajwDzBRadzlu1Lp9Qx1fQZRWM0gE0UVtf4u
m138Lq0tekk1b0bQmOgLh5OZmhmwGTQN9+hGKAT5qSrCiwZQJLsUW7HY4O7Q45PtaHk2usOqetP0
Kj/VI13CZTGpARDeMQHYrDRAap86Yx4eOLuXMy2FRAxMlGvg3FuJDSM8iZimZ4/B1J/eGYum4qFq
2SP8h60Gn/Z+DFtgo4cJMXWW3LH8I0T6yKLB74d9HuIppf/wJpXzORfJizMLlQFjiuKxu61H5f/h
EA/DvUrTvN8uYZl89jgm+n/rgr9a7pnlDu42sHi3CeyWfvVl0jK4jAP2AewlSAkqQqDQGO+KRY7m
DiHe0h9GuzQICpHEOPNOUYnFPO2egwvSxIzuntnx4ohQsHLNplhKL4LREHrdewDntTniwm2b+wVn
qINtMob3vAXBVaePJH9lHpPvlaENqpsF8TCLU6gO+MtJxIE6FpTbwpGrvVgOxuy0ckCj8yI2MMGD
jMjojH5koJmU4XQNGggiDg0sb+V2VWL+k65RJ3H79lV3QFbkVnsXReKzSjCZ7cKK/CDGKU75Jych
wLuL24DilYEEclMm+538w1Ru/I14gamVtZqIBJwDrmW8P4FgG0hw7Zan5nr8h42pjkGrpvDUuoyW
2WqBsDmx3PGSf8R7IYYEVyiDQ9OmCL1DDL7piQSdxWdxLjtRX1Q6DuM/LngvuwMKweeVY9i7QnQa
+eJd6/VnlBBJ/AJl6rpRXFYJnKBceKwPV8d4erArqC/uuER7J6kSRJdUseN7uKRLdkwSTP8b08+Y
yujIkazTywsGK6lL8xJQMkKmCUpdbXNNzbutUSi5z4qmnt1CRZR6/pBqDKrcACCkihWyM0UR1Efg
DVorDZioXR6pejxyATRUqDvgjuq3B9Cx3DLG0P3r5ApC35iJGwREoROeqwJI0pPNKH0/WhwTwclP
GA4hoaot1vN0nTZLopzxPU2Vbm4ai6B2y2S1FcRbmS568Ju5F3sGlYK7gXjK5j/PZSV4QL6mYJym
dcoI1Ifj+YK+fSrPU2oZmTGPiZA+JUg75ZOPAPVzxA/m33WkFg8HN6bAgKHgYfdZCr6uw0Ry+5UW
0c3WbDH3pSRodx2ikx8mJPi+SQmQt4gBZxdYPFEGyFKduE1f20ovX9QVy/RkIgKciSiyrjqigPOw
DDmt1NUGrXnd3iVJ3ecX0hrC/L5tWP7sIgCGrKzxetQMd4B2+xg2sQEC4Pd86KoMwDUcJvRYrYmI
CsCt1t82KF+G7mmuVJy/jsWUoe/na+HQWnKW8VwzUew8ZoEbdt0rnYYlejRxk4oNlLMOBFEYGQ/B
e4tBZQZiMeJZ559oP3ofdLT0//KINvqEEWpUp0krN3vnynOdRybmNn6WSW76E2UMyYJ2Dn08477L
lVKpXtaPM9rsdH/d+bgnofC87YMM5RY9Netsdk2CDJJYYjePK0VxSpnTEzML6cLpEB3JA7NpS4Xt
EWakb9oEw80+UFlf/QAkgGsxp2H2YaRNzrPExsJAySMXC9HI9McLmHQgmjN2PrtTjidMJjb4iclb
77cdg2nShwqHSzSMJu+eUThRJEXOs7q73mDBdeoavEceaCEG3nCiWAA2YGmQCQHfrHu3O62TGK+0
KoOhSkTIPVnZLEULVECDIu1qvd7EIVYmZl4zzEgzaWEABFryeHrmQsm2GBCodKWe/zp1Vj4taZSm
GKdShWITKTbkZph473PL/Yglskv+iBTmC9N569w5mBxwKvW8UFsEeVTziNbkdI3gzd7QWw//ZbZF
jeQgwWej3GaKPwIhg4G6k4EspwD8h/EaC7JCTRyzQ8brt1PxiBUS+TfS5Nqu+r0IirzZGeT2H+j6
We5lwWzJmcVn+ImmxiMwiCyVc6CIr9tPDMbfhvW64+m9arnveEjvYBoy2CyLRo/vYEXLr3X1+itS
zcbONg1H/wlUkH22Xjx8kllZ/+f1sviOyZu98Tw7AnFsEeZvZi5zbG5Ii74YjqK86hbTtfsODoOz
j6oy/4jGGgSei/75M8On9uKgjU+RNyM/2Vksi/dVSmDWJuoa9FdA3LqfvqBaYc/uFU9Yaf23SPje
f0WW/T+taRzD7aqrDnX2GBgB+dItiAZEfcz2LqndXeB6nIsz0tNixxa5umiUmZCPiDk2GxSMMJUt
uNKaQ8/gX1ykIb0IeySLjDzmXCMVhcVRpQNMQp7MOW/XfMFGYVLEaxvdCzoCuj2nxNEnm/862fbB
ljTN7pc6q8n2nq3DjAKmhtqZ1154GRAdCpxUkk24blp+V0O4TUZbEUblTeCXA8YizquRsCiEq1qg
UUGvmMfTkcOg+rWTkd+O5by9AsEr52ZsA/MTsuKL0PBVNcmvEQP5feJAvtqPqzT3g+/qF+6cJDiR
xEd8w4JuFhhGzee0GTlX6d6cLOzOHSNQ8H5TUr50pieU0uO+JtG3YWm7d1m5/Cf70Xm1KIJPq2m9
B5jKV7oOWKaenVmRIjjhat/aKPeqYxYnmNCWtNSXrlyjPzUUjHE7wnFA3dg02EYyjyIFFQj23oiN
4KODaMacbaW952ka0icTu9yFiSRAC+hAMt+7/VQD5kBK7m9S4GQXTH3rt5iozrepT9b1Jpjpwtmw
ujhq5TTPb1YscDJpRtl7srPuUGf7NTPhNKrOCrHTtB07NTyxVjOvebI0d3lNPNYGzQyDM9WH/VMJ
9ZExTRLO/7lFjnaETVhw9IuhbA6DIJ/84Dgk0G/RnRNgqc28/sU+ZV50NyWISMTVGzxMbl0dqJtI
NOe9b6atcCin9rXKVru1mQZvhZhObJjxFY95IdJvbE8hMyLbqGyHhzF/jmhsQ6rGuPoafSf8ifJh
ync8CWRktbRkzxG0H34MFx/PniWCuURXm8J2TSqHSdvaFn+6aEGnUjlW3SatW3uHiMrJbMI+5wBN
OgZJxAZxrm4i4GQf3TyHmI8Dvn+qhphHgwsNgRBnA2z2sc3cR7IQOacAcrlfCXsiHqpmlMd+GcoP
NXrlB+CW+nMYfISVrljkLQuH/DWuA1jQQ824/jxVeXUsZ2h/u5m99icyHDqkODRI+e2KCIraIafs
Db0G8qaH2jw9QXlgOd5jb53OsqZ91jGCb/BOC3uujpcRPFPbUg4QbIPIyg0FNGN6R/IkizX8Icu9
s2DMVPdR0W2++IFD6DIGEI0dyPhPC26hee/gxPpbpun0YDUmPcprT1G0TZVcr0IspmAg5co/jkDp
tcE6KtBEJklkd0x7+nwvEAEh5OyZA2/6Mbri19m2MM1pQvdN8/6yUA/qAvS4pdndJF0yDluGQ1PL
XhwlwB7hBLxnco2Ld0Xwl9ishSXWvOh6DVZuSkmGMH1MC5aADZOHiqPyXodrckEY0847+Pd58pn3
qf9fhtQp2KDh6hmvlwMmjCptvjJQDReR2Sv837rQiek6Ek2wylK/w/11lweGtR30DxRbd+k8e9XZ
zWdIJkA7KlBFnoHsmdO4NKe6y6/CSxgUcJ9MJ5K9A3p5uoCqZJkoOxSeDCtcdT+ZyvkdEWMf1fVH
h9eaWKxzJJr+BEvlon4frwJ2f1JXyWvRwSSM8ta8FHMVfkddb7lFOQPxqcIC2S/Ck1CVGIXeylGC
2aRBA9WjgaaVR1IP4cZxTxq76Tyvmok+ACCHPBQbIRwdUx5JLG5wCJkkTk+qbSCNaEv1vk/hjykO
dWX/80kwSvYurdDAFrt3rqaEtj9j5XQ/AKyzw50DbqJtxryafa4DBh0Y6RTWDDyEijfcaKxGgH2x
fRgzHT0jVePqxraW3LETZo0lxERvJ1xbv5eE4+bQ9Zv4DaE+ts44sf6xHVhc8uXgJ3fJJbxmZs76
6q+u6d28/5F2XjtyK9mafpVGXx9iGCSDZjBnLtKWlcpIlSndEFUy9N7z6eejGoOp5CYyoZp90Q1s
bSgyyGDEin/9Jk++lXGS+rcUEMZn3n8BKzwP/TckyNnXxE6An3PX8JIbD4cNgHlFBSEIaCVVu7K1
s2eXhBzK58iT9wYqJ+x3erP75nk1pzQ9DqPc+ELzrG1rkmO/UrUkh9cDYr3p6HTZqzZEIQlRvyo/
61x80eZLpXjjSycPwzTd7HeP6oc8WSgWEFWNJny1HRTUesNNcpeqPj5QKPPqR4e4IaDGMEuvIbDn
LfiTRezYVHQCdli9dogxmacfQq940jITQ4NdpZ1ex54/wf9VBF+wQSRMXgH9V06jwodtq+s9q5SA
mfRTj+H2Dw+fIsJuxiIo1n4deS8VdNKeDzetP9lZ0is0MfhYV1rUoF6J9bIm4cBxf7HAgXNwGk4B
10P1mZ0xefbGtEw3sq6G7wLpxSMNh1qugdcLrL7xw/rkjvW0YsisO1jW0F2TVGuo67Fy1MmPysU8
Q3ht5GFM0o9HAdX5HjUgwgq1wUiDx6cCu1myzeHpEzbd4Srq4/HIw+C2P/QC7y6VxipFS6TIbBM7
in4vKMDIagkS+5b0b6RKvE4t2+ilTutw6HWKsZqASXWtdKVGD5vqBCmQGJ1uW0aKWW4hafP02Yas
l9gIwGx9yD3gHkWuX7H+mVqeiOJgajbXt6RvwTFqCM+PQzJJpShu7U2KvX44AT3IYgtKWnRDscG1
rEE0cFWiuiGwJWjbr4Qaps9cvNu33g8jZEUVMTkKUEO+TsEsk5VPpLi69sZE7LWasEPq1Um8W+pp
9AJlvXypcN4LORwnJUOgDHSsHcy88WMICfTS28D6zaZiWxu0J6G97eK6e/VxxTqMOf3XlamD4m6J
iwvMq8JGWLb3qFk/V3bD1Qt2eAj3q4uDF91AvYAVJ8H0N36lpE/wCn24Ogjk0Wm5af/Nz6m11n4K
UrnBq1Fcs3Nxoa8gocQbBbpAd4WUwPuEmIuulg7ygStjwLFDMlkiwzVaQ9NBgx94nAG0ujFJ97Lu
LYnp+OxQRlVbQXQAXcICsg1wZ1kqG7r4rf8EvuxRbuWZsulRQqqf6j4U/cZJY3hmg02b9romYfQL
et7qCsNAlfbgCN2Rdi0tVlrYWthsw2Z0sV5gSegbnHj0b41S4xtZkkBZX/s2YvbdtFwkj5evaEs3
G88NLqC4VcIbLMnkUiyz2CnInrlAEQc+4CVI6nifFZRXsW3gDWEbhBtAUiL3lc5qpWKB6GTd3hZd
0awpPjk6kCkXTxZZZd6uEGb/vQr6yfGl1BAM03I1YDBA9yC2q26yV7BWA9sCDRnKSoFu/DXE0AaX
GEGG3qpIIV9ujCjCi0dVA8ghJY7a2NQFmXitc0ym12zh2ucRvyFoMrIjO6qFs0UQa20MNPOdyVa2
8qNuvBZ9GFS7NDHjgz0MvlzluGxBwKBeiK/qKndIkUbJ5+7J6uIaAnqIVWnJ1eZ32IRoILUaNtd1
olgVboWUMmCPRme4Vx5QCdL2nvxr/Ibi+3FoDYXjxWvTL6ZF/MkG2YTrfArZn783fufTK8oKW2yK
1O24vpLn+wYwgNdI01c5oBK9PP0Rb5i83KC3DB+CqNQ7aA384QbB8sh3gZSEzG2bImejS8U/jkYC
69sLdO8hblO93pLuZOxbSyVTqZdRc0+91wd7jStlsDI4iFS+/gY3nUqJxA8MnsJX0eD1si5zJS2/
4NNuPyZqQ2exG7VS3csGZii85ZLLHT2EAP9uHKjAeLQifEV2mv5CXC6yday6aDaInhTjVjFMX0HR
hbqDbT1QwFS4p+C0R3Hnk3rZbjgwSyoZnL2ObWRj1Fc2tflqmKNdoo3RBURMz5/Sqc2mvXIbaUCE
JMIu3dlUvL90AEhvE8Ijp8BE1vKAXIgDV2a07RBh1b9sIJoSSEKzMFNCFefuWxXVPbYUMnmBMUTr
Lq9qYwugAiMERI+LXIzTwhfwtvyuAJRDYxWXafclwdDQWkHIodsCN4dUZWjMGrBkaIWTXT/Ro14i
g6tKlYnFKk4GTO+BW5ufI8yqcFuVUCw2Ar7GMWJ3/5myHT0PWNAG61Sa49bmyok/fubJF70J01u1
IslkY2Q6XXRdZt8TS4dGg4dU/oCxmf951G0DoUETD79BaftfKnKWb5ST+Y0N3hpuciz+cK0y6mQb
4zb64vOCn2hSwRSKGqD9wM8wri+c1IBTnkxIm5M3VU8TJyF2CjFP9IkvDE8jat22y7F8J9q5+Unx
BYbKR5mH8SOkGd+Eo2pnrQYUwfa8Ef7QsImommydZwctWrqr/da0VpoYugi5TalabrtKbPrQzXoU
/VDfBZGW0V+GaFV9JweAx2RF9JgBuKtA1a89fPobWjfZUMA8Alamz56OGojXWigJHeCA9TnFaNR6
sK+JC+zpdQ8qX0ohPCcyOPXgwl5PNh06qe8F9iF15Oj9gwZtBi2FZAcrHlzN0mje4C1gkr8WmnHj
vWimUBN73fDOUYAWocT4H48sbCyfQ0KhMcnvcqu5JbrOMXZGM4RybxJomP5A06pZ+EVoedXhwZhn
5hZjB0wSb3QHZ1bqf080mM77sTBR8QJ69vW9bzdWlV7ZDplL5i16fRoQ28C3Ax5Ir+c47myrCHWE
scWKsMdGxSe3bqWC76vT7YEbPpq+nlLNUcaHGJ/+ZA/lm9YdFp5skolRc+BzQlXWTUh+oLLuRZqR
OgHZicBVhFaTF1iHUXtI+viIYQ7JwGvfR7KO5YLG9oP6xz+EDg5jq7CEl0plEaQCDa0pde7n1Hob
g8jSTxJqPXn3JVSRuGJ/WqG/Vr6XAG6/TcMoX8Byy2odYjVAQZUQ1LKuA1ceaGqT4NNkmoCDJwk9
3wQZApqN6tmxvm5bs/w9UYbJAOiMcLI9KSU6fKjsZJ1HOpajGJAbXMf64bdtIrQmCDvp6QhB66fy
QdIQbdFhqVdQCjUJBJGX93mjyGGF27fzZsXdsMPpHXSeSI0a5lFTg6JZhg4rrmvq4FsPRf+7R1Be
sO1TPQV34rJG4hh9MXnF76D3bnNpGK8QTFHlYxBMUZb3BRbu3igbg/9V7HsjyTH+5l5nQQIaaxSH
vUm1usYB1C23OB4REJ9JUkWCNnWOIOvQV5DCJuaNSQsfSmUVQYB06kR5Uk0DfEbqYfHbB4Qd1sko
ZXNrh6X2TM0Hc8tzKIxXo0py6LYz4LyspMRYyVBVPbwm+wQ9SZ7SUFkjfoR9FGg2Ge66oVjFTT0t
kU2IbEbZq10/BjhICci7rhta3poAsxDLDzHaX01utDRT4VFoZOe1GkIwuJ9kiRQRaerdAD+sp41F
DacB+uQ5AnC2B/LPuARD8MaNICU4pPFL27yqyrS+Cd3KMzdBq3Xt2pYuYAT2K/zX+OrIVZhm7htM
ourgwAqlSEVk8UuKQv+JQVjLMjEHVnau1ZjF9/jWroIa89IN0jbj4Kigv7sUlPoRwhj4EnOLrho4
9o9YLPVvMtXze80k0HYX0MNxt0TVGM62IoSNE1OfrI30kr71xtAQHq9lwQsmn8Es4zWpGqBqeLk6
6gqnLTwL7NYdaJaG4c80TslmTatU+YSpU4z3m6WWN2mU4q9smXaxTwICHK8dJPe3al1GR8tnQyYj
FCPBDX4HcBBhN8NfErVpWCt3DJIDHA+Bzg8zrjc/iIYfHQ7G3K9hm1QrOXhBsAIY5u7DdRjTWR4H
J38FJvrV9LXumzbW2YMreVHgiylARKrgW0+EmI5d7tCpr2EiU9r0TfAUiQlhDRJ9aDFZt1lvBplz
yO96UBtue4gIKF4RBFheF76qGaatIgpaNAsKRg7onsbg4AzCMjc+XEJnl9OgzlcUBHQKMFWWiPQE
hzUG552PUQQBWyh/kc+R3GZ1P7j8DcQkF319y3tENhQKN5huXaBxq4atCDPLXJP25KlgfZOOMcmS
xwQ3Gu5eKXQ48ig+c8XqubErgWyuQCbLYt2YQj5g49O/ol8sX0NuLD/o5XoNF76xP8Zoi5/of9ZH
bLvL5x6PclyGfIG9jtBNZowJJA/iv1C+wb6k0t8W+JPmV4Vq+RhrlE5LBleT0wi6CeD1E09loiPQ
tv/+1//43//rR/8/vV/ZQxYPtNn/lTbJQxakdfXf/zb+/S+6CtO/vf753/+2dKmqhjQcWJUWgCcc
VP78x+tTkHr8x+K/fDXwq7Ki0ZzrSX3fYoWfu377cH4Q63QQyQVBdQzHFpohHd007dNBRjuQNmYR
0bHK1OGB3YjETqXwHkvXNtb6MMLfxxfG358fdfpb303tP6OaOsktOi0ooc9G5ere2g22pUfHsurH
WIbms66nirIlGyxA0TVA2rNjU91TO6KkPj+4uTS4pePMrFm8FWP2XCGVAEDAJj2GVTncTfoy+5Gy
yr3DudVNr/Oy7JAynR9z8THbGtcZnOYt3Zp+07t3KRJyfs1ajY9kaCGVHsH/ftJSDb61I8K0wRfd
Lu0E8Tfnh114zkJlSJKnVcchnv102BaiWS6LIDqaRf+UuADLrR3B0qHio4Pfcyc9RGKiIUGnjZ31
+cFn63d6yQxu09S0EeoJXZwOPmgDbca0io6xVlCIZihcbqBgx83V+XEWnq1QDRNtiKUxUdM5Hccs
uW4yDJNUyLhRFJ99nQMJYKVr65cOh8d9SuTCt/OjSv7W2RIWUD4p1kzLMFBinI5q023u3dQKjyzy
yXYUUeZAdEAeQjvM6ty/Pz/c4sPkc2HJGmgzrOnnvFtAiBwI6FHy6AhziO6nCOXB1328r84Ps/Bt
CNVRTZjmtmlacr5gxFj1OFrERzfr0XuSp1MSqE7vzOK4gT9V+Jq7Oz/k0usTKssTtj6MWzn9+buZ
kXivS6JVo2PQGVrw1NkR1ZzCSMPW63Ij+24Xntri4Mnl+Ob80EsPlZQlPhC2WAvmxOnQXoUTPcbY
zDYfwOlDbHcLrG699gMr9P04sxVqt9Foi0CiEIFwh8C78J6hvBVb8s+QGvgB/rqZF7x9YHKAXZqJ
xbLGCXI6OZHbI2ixHh8tJ6vbz1FUaO2jCZVp85FxdMeEsWrzHGcPEQWelfQIf4891y+Mvyt19J6y
Ev7jhYWy+LZMQXfD1jFKm0+I3jykoiZNjhCQp9B72XtbDE2JXzw/ocUF6WgqjVBVWLY2e1txLF3g
Nj89mqiovlJA+GKrq7qDD19YWdzwpF4JWHQh1er5kZe+PsQ0/3dkXT19Zexh6DHgxB0xD1c/CyvG
W5GtRyA6wRj4rarBuc6PuDRXTdUw74G9rvEZnI6IoVVIhmSVHsMGUq9LyXFfl33yqGJsjHFjRjMT
yCi6MOrS3qmxJGn+myZq4NmoQWGMeVel6ZFIFYcGizrmb3gQ5keL3IYf52e49EzfjzVbnrR2sx6R
G28z0OsXR6knU62CZOIeAfFji9786f9vwNnycaDSq3obpsfEjksmp5hBukVblD+LSjO+FSmK1g+s
G3YvTIgBLLhYzp6nT4aklhN1d8y62NjTOpP1vR0SbLceY1vinmaFZnF7fppLX6NmC4NjVxPSmH8l
UMORv5ZNfKQZXBXr0iVcdtvTvL7wOBdX6P8bZ/5NyDQsRGjHMb6k/iud2AGZg68/BnYk7S9EwHbB
NRG+1qWCbXGJvht2tnvWeH34rVXFxxavKgF6krjwkgqafnsy6Y3gwt62NBzHn207ltB4lbNF49dY
aoxBkEDeU91dhE7qmsrQw2A6Cb6cf3FLD1QXfO3StE2VAJDTT57jMPeQuVL+akb/Y9Ie3KQ61INV
bHt7bqtX3LObCy9x6SNke5Gq5B8NbsTpmGYCgC99DsCObpC1xvwov0blZN2S1eUBIKZFeXd+lmLa
K+f1ma6jVYTDojmarZ0OOWBXWJuKwbFk1/6rBe+gbNtrpc0gZcCkmuAhhKvgQT1dQ8XO653spmDN
8z9j8b2akLbwzHQsW05//q64GZ26lIluh0fFwxZjhX1Gc4u7DlJsbhxgrudHW3y1NsWwFLT0eLen
o8lQIZBw8MOjCzX5GlFwDrkekfGTmYAA5nFhH3pHNS7ssEs7gY6j6FS/GToC69NRDSzTJjR2qoR9
FTHB0FabCiSx35yf3dKzpJChArZRREkxW7gxKm94Jm10NAgDum16N292fTQWAmZC4V7Y3pYHk3yN
tqZN5fDppNqsI+7CGcIjbqbGKzbQyo2aeSZWrWqzPT+vpY/D0E2Vez4dAMeYDVXrAxwrReetCdUm
Q57Gz7r3i+GBvA/o9AgEiwtvbGmdAGcZEpcDW9XV2edYJJmaWMhzj01dYtbsZ333NlQmMEujIyYm
wK/syz14DJ7M5+e69Fj5HFDWG1y9VXVW4diVW3AgCop9EHtyPoNcbMdU6t3Gxu3hwmBicTSpEcFN
yDMrdDZPTkQ3HWB+HaG3lusckPyLJiw8PqxC3yuIqTZsAg2Kb3Pong1MlHGB9E37oUIkeEvfUOJ4
RMQarS2w3pdIKczr849DTL9gvktRZ04gDAAPJfTpMiN5NYsJPI2P6Ocharsm2WlKOf6KEKjDXxMR
pF2pP7YOeZW4f4qaiBLufdrOJw3j/G9Z+oy5PjsWH5cJPjZ7NXXXqQIH8/AYZ8Q4YiioYkySdWrl
f+Csez/Q/K2EWl9FecZVNlGr72OOS8tGa4UQ100G8/zC1zXtPvMnbLF0LUgLmkRWf/qE1UrC0bQL
UAj6QtkaoqwC96g0Ldo++L0BzhHrCUk7+IQRUbU+/0yXBsc+aDrypuutNn2I77Z/UwchIWfKPlh4
R8GcDtGnP5DuYCjPWOsO4b6g4xne47ka1V98C1Lb/vwPWPgCKO9Z/2BPqGPEbPZN3vllxe86SA2H
Klxn48a8MmqZvkCh8vW/ny7bP819Tjpgkfl9Om7xdwBCc9DiNOUzppdYr4kCh5GdhPEfbKy0wuEm
9bryTilh633g/NMsagwKDTq0AOSnj1vrERBGheEcBCx7e0Ks2VoB8AvncRBk1rgGLOYnScpfeuFs
WtpqcKPRDNOCxUOTa/YhT+ywIqTzcTBbkz5b22iCLcYbnYc8gWS8AzP20ifUQ3AObadTDlTPSCZU
gvO2iutg2q3XbdffeTj2kDSSD41+P/RoGY7nF8TyD7Wn3ZfvnN1utiR1WoVoTDX34OC4lO1B6Mim
VmU7PODnoWJvMtAUE61NB82u+7G5dtWJ+uEHQU/nPG+lu/cKjitCrJ3I2rMa7L2I1fBC/ba0cEGD
HE5fja9Xzp5niTCxc3PVPnQKqk2S7pu7gAiKHxioNOPfl00apTBv5M8ePMfWIhwxPZUk7YPeYoFM
G2ykZ5gXnbhV2tQrcBatOt9Y541wgs/nX8c0jdnuNH2dki9TN7gIz6ZJWEOvUYE4B/jsuCo0NXkT
XSy48RspHJjPVSmz36j94+9VLuKnHt/x8Or8T1goBgCHJM8acQ2GBrPtmEh6iUDcdQ6w2+jR4hmD
tjjPjK+NOyKL0drQ/o5vdySvz4+7UPZQFWNpJXWdj2ZerJKc3SDxE+4BbUwH14QzN50s5PC+9sYo
2GMWHKQX5jptd/PHjdOwEBwFNp2HWak1GhFuL7nrHiJslYObvKXHFkaZ5pD4hxwWVWNT0l9CQ40D
m99+Oz/jpTVNnB5NAAeUWsjZ6HijpQKNmHIIE0UbNijsYgi1ml3o4VVr1OVw4egT0184my42Pjxl
UzfZEO3Zt961rB7C1l2g4kpUMAls63p0o0y8eGGvPrVFNjyH9TDZ9QcFrLpeC69sJcX+MCFMmEeT
ZupWsV31Api9VPZQ8QAxq0LX/3kok1RC6FSuKweJ58aLV47tfcSzobWKfWO4aas2waKvNjEkTGNE
prS9nYfYx78Ja6PpcZ1/MQtLkYNYtabLiwCdmZ0brgVMRRKlcohdWgZcCmVo/BrjAK4cqFS5oXDv
tQvLf2EpcgsXOh4ztKCQh56eVYllqiQwes6hKSz9JiM2nmhbQq7tjWMWETQ1oq6qPeCH50L8DGL3
5fycF8o9pguOCvKtCsOYFuu70kTEJNdByLAOShclpJE6OZrjoYUvdX6cpWdL10JiVUVfXNdm24uA
uVcgjXAOcZDAm0oHod5ZfksuR4U1Ktb/Wds+nh9yYUfT2VNAbxgX7Hs2tV60TuaTaHCAS1Xdhp3e
+fs60CLocAQOriFP0WLOvI5d5/zAi3P90ztB2c/uMr3zd89UNlBYnK5zDhUm0zdJ7hbQojQciy3V
sr62wsN64AMjAr2znelCmPZsFbW0rwc8LdwD3sfOjRJo3jdktChoAG3xIib0VOzOj7iwiXFScQWf
+l4cGrP3WTYZpF23dg4Rm+nOw3T6NtKCL1HZN1/Pj7S0Qqkk2bn4JDX5p5J59zTpzxc1FZx9GEoj
2KBEIldE6YZR+8BbQ6YKx1elU/mPXRIbT3D2RLEPRlHVe7U2Cn+NtsB80hV8Wndppojv52e29Az5
ICBF/GnKzo9csxdNgHqAdTI54yH2oYe4VqBZoWBrCZT6eyxDl8LhMYIvTkjU6bLsfT8ICdcG/IHU
BpkyG2ES+R0GJ6qNJOX83JbeGie6CR+DKpOC4nSwELtmfLAD52CzGLeSJs1EPsKM8gNv7f042uk4
elv0etyOzgE3p+4pdoi822U6AhQseib/BFurk5/np7bw2qZui+1InqOgZjsdUgx2S+yIbh8UTXs1
3Mg5jPp4KKPCfDw/0BJ4yUi2xS2UkxuH/NORkrTHxgOb7oNjEyWZ1KV6T/qTZ+HrW6Z7zFGIe5UO
QttMCeyD7ODVa1Ue/zr/Mxa2MwM0gGpFUoRac7Cm5ipH1lPPuqmxo9dDU3ztSHNcM17ySZB/emHa
C8+XSzJAKUiNippvtpllxKIGjesoBxz1KcBH23uMXF9gZ6M5zd8v06nulJILOLl86mwsJyrcJNUM
96CMKU7qxH8NJOYGE2L61w9REkcnANooOMEhTl8lJn6Ej4VCORh2BfsWR3k4nWUileqKWL20+ipC
6NcXrhULxQVbxvS567AFaO2dDorYx/XKevRoCBFQ9eynnr0VWk9WiexwrN8QW6L597nvBeRT98Wl
hbNU3zG+BeuDpjBU4Nn6JXHTLIve9Y4IXkS701hIDtqAdooigOv3KKSnXQNLBHAxU8KAoj5OvyGC
xlYaWTgRD3//DvgpNI4dCkXVmH24JuwQLbUU74jsBMWgwD+WpmqK+0QEdz6Uo/hyfkBt4dOB/wJT
mWqAY9KY/vzd2QX9LcdNyuIF2ApOwOAi8phwCSquhk74FqaDREp6D1A4dbLE8zw0jm3ctiOxaSQs
7VS8N8MrjywVHAnsUQSfcDjFhLajG1buHNPAvEkkhoez/8jp3x16TtD70K4U8dmuJrkVJ4saQd2M
O2ipbm5Y2xxKh3eHIVhdvp2f7dJqA8pSQQ5wuuCkPp2sh/1V1RmNciCW3LUiGJmF039OxJB+6dvU
ekyElVz3sWndtQQlbc8PvrRpcL3B5xBfPxbcbKkVFWzzwAm9Izbw1YsbYN5DpFtarSJQzgtjTX/X
7D4Fk8mitLNAuLi8nE4UEwhU/HJwD5hIcEXEacEtsaLAuQgD5u6etEJk7hJ5cIU5eKd2K+zgjfDC
Yl6obunwsmuxe2nA8TOcVteqphzq6VKHSRkJrkRdec9u6qtPbORxt2kQpd8PteyT33//pDnTpwYM
DwA48XT2npWgzrFq9+Di8rY1KwS0xLqiRVN9Oe7Pj7V0AkrLgYsEcA/veA6MFIWEXoxqhhreH7Fq
yBP3TlUgT2K4E/YPIiMJamfbtYbHmEQSRUghvGVUkmWfX4Cilq7R0gYhoeVEc/YfpKiUoFRBUhf3
dtMO7hri2R603DH39iBIJnSV9NkioIFIDRNnl0TqL2ZMJGlVKiOfHt5aq6D3MufCubK0DHgZJqgB
/U0KydO30TgABk1ru4dcSzDINiE8q1cZse3qiliFXKxUfBDx1LGsD6w/23AkgDw1rDEnb3iWU4ic
wOVDENvI96yqbz6r/pTR5gHfr0cFttWW5GlinM+viaU91YYBJ0mUlXBHZiep73fSwx/QOegRzo42
tkQrtYmDz2korrFX7y689sXhcBylDpvse+bXD3XMUDnXPsvdKZOvZg8AuspDRVv3Fg4mN5x8Qfvp
/AyX9hc2UCpnmrgQt2afNi4LXe6EDe+0Jbp5FbgmKak4Q0SfclpxKOoKI0EMFjXx19Ko0p3h1/bz
+Z+wtJ0yW3xzqVVw7p7K+3cHV4Ygqyp70zkERD5ctRRJNVam1s8m9NvsQgm/dG5MxwUFAviAnMMu
QQSSbvZMV+KLcoWMD10Oh2D/M1GhsQhyr5VHc6zxpLZzWJ4f2GJMQB9pghHAQTZnN4hByfA4bzg5
uhJ0xycS98n0TCPcGiQOGlsz6vh26sE9Drq983xI8DuZwe28/usnDiAJ5wNU0uQQm33IlYCgUOJK
fqgnaViv5Vaxl1392ipFEVx44gtvl1unCuQE/gj8M3u7STRijUVswHFMyuA6wgsHx0miNndSGl1x
YYda+ICmLgOVB1030Nbpz98tpaZVe2JtguDYIr1/nChoq8FN4vsWZRzBXtmlPvrC1/OnkQrbAnXN
Pxgf6OFC9JhFcGz0SEfoHAY9jtRlXcZ3pjf8cdMbzDc1GY0bVAC+f9urDYG2f/82JzBmwizwiP8H
G5Lc8IgMDngDytRah/yWfekgfB6NStUv7FB/+lmzesR8P9hs6dQt0qCm14IjrnrOjwBOsrpPQtHs
ywHbfEpt3B9WlBIYiEju4M911uIcv+oRd6G0QJcD+qxL89VWslFbI9EdygtrYGnB0b+ZjilIG46p
n64BPTKg9fv8wkE1emyWSt829ole4xsOCI6L0vmnv7jk4Lqr7KC0IfXZcOTjSYh2DsOVSKN3sUb8
1K7HkhrXSIg+/p1hNm/nh1x+CY6JObdFA4WS/3SKru97HiwU75hqDsyqFWox84lQnAFfAeyps6tW
xcbnusZm6C5NHJNoHMeKLH/VYN56rVK7AGsVEWQkcqvyn3ZjdOICz3npLYDFTAcnoB1A4elPTJk/
0atw1X2MF0IsuQzSHEgduFJKzHkuvIPFwab+L8zOiYk0ex5YPltJZSrBUZDP6X2uRqWudyNxp/V+
xNLt9/nHP+1Y809gaiDoUyUMxWxWFBStHCyCBsJjUqR+vJEVfMUn3OLGi8eFtjQSixgqiRTwZmYj
wUqX2KokOH0WCh6cEVD3K6YN6Mc0go+LNYwnXB80SLOAzWF/7ephvoXPmhHIKIsrDOXb3fm5L612
CemakxO0iOv26WuN67zx9U4Nj/b3MCjbG5kqxSfh+oFLQIRRXdrPl2pyzkpIbP8ZT87g7cqoPB2f
iuBoGKFor8nbapJdo/eovlXTvy1AWdwH8i28tWnW5ANxA0KJnvhF5n9glzXhngLzw3Tj/Z/OfDpL
qKAwKNPSpBhWxNiGmzFt9Z+SBur6758yh6ZhAp2q1IKz9TzWnTMiFA2R7kjs/6veSsiJbKD1rdS2
ILCA0ky9UJssVEYAqJwiOqDRtLWczq8nhEsTWRIcE+626b3j9lG9F1ge3uOT6kW7oOi8Yd/kmF4S
l9KneM+fn/TSWcoHDPpIV9ghvPv0B+Q4AFMSUBspVT2hFUmbY49Eg2dd6wpSUdXnZ297QMevBLEE
K0tJjQ9QcNGjMXtwUEBQfdpo3tUPimI2rsrXfdQzpX3p8oGQ5tjhnEra5Hh+ukt7FhAM9aakFBXz
XnRJdQ+TsPKPPn5g4Y2JDd+WDAl9l6RZo16dH2wJHYMcwz0GBRpowp/v7N3Euj5vkF8BCZLSQJJC
mYjXEtxB34sk49RIdXW88esYYwWMVgLnraF6wQc6dGr+TcUkLtQRS/sI61tHFAwnjyyR0wcd6E1q
Ze7gYfenWDfeSJXUFIYVbPMB848NfZjk4fwjmNbvfNcGruFrovJl6Nnykn1lhKHOmZm4NW7Fmqu1
xg2Omma2zRXprQvFbvFGwGHUu7BzLI9Mc/A/I/8B7t49e9WNVIJCbSpg2270LZ1d2T4hZHagsPeK
dZ84CUQth4Io3X5gzrYlKbvhSMFsOX3KBqkvCoeLdxwQMj3COHRv7Ar3zdeWP1q18H7sG2tUi19/
P+wfjudUoGiWNXu5AuYiQGTtw84V9a7FDWwVsI1f+bhgvLR519cYK4TR+IHZ2rQI+Z5Q5Wnzux1e
t7LpPSDXDOf/Z5cEm+eKhL2bQsUXbRcl5B+tvFghL+/8dJfAGjYLTvlpy4bmNH3q714wbkaS0zdQ
Dg02XcOtjfH4NSYPWNt4am2R1ogYPraD0rqFYkuEsWVtlILFsBZlM2IQoOba1xpqtfeBGoxODq1w
1r3GjfP0d+m4GE38MO9Y9z5KOrIjuu9YENY/7ah2v51/CEsfNPCgbsHmmTaZ2VgmFi6sYsM7ejFm
ceustfp2U5Soh6xWNJsYw6WPvG6DdQ1qgAjbnMq0d08d0AvdkhoHxykD56kfiZ+1g7z/rSVRi4kv
qMJGVS72GhfnaYDIQq6ctu/Z2sZXIcCz2veP4RiMR/o5jfrQOYU+PrnQmsqNgaXspY77tH7mWxfV
LXgQwAVH4+zZYjiEgbBsgyMWI9W3Mqwmt8nRzteWntjNhWN4abfi5sxQBpUnh8XpY820JA1KpINI
aP0Kbw/iUx65NZDzkPV6Ge9iK8L+owwyrKz+fglNVGCQIKACoM/TkfUxrLmwcfj62P28tpFv3+FP
1WKmrvnfi4EmwoUya+m5AvZyIk48VV7n6YCuEmuYKej+kXAEeNca2TPqTVTJvN5iGxMGFyhICxUW
DU3887kk0j2Yd6hwEMsngx6uzlzTq7uKmKqczcAbsDtLxmr41DQRASFWPHkdBcSh5rvzD3hhvhaU
w0lgSFuKlvjpfHXMmrOR6KwjDmTaJtdy7g61tH8OsByfzw+18JlwN2IJTaxu1DCzk4fIIryPjCQ8
9kZKQuw4GiK/UcCCiBa0e+ifnZMOxYUFtLB0QRZMZxJRAk/Pv02zIUgkrYyA61IrNo5T+g4WicL6
jd+bvC29ON67Ap7rhWU0bTSzz5OrkLS5APAP2O3pY7Ww3WkVolcPEGunJDI1aPPHpCnQUp1/qIvz
4/NnhtyHEIqeDjSYrmZ6ZQ/X2SDgfR3HFrkTEXCyu7HxuY4fq0w3qzX9etj954deep98l5O0CchB
2LPN1vA1Al6GGIqF12V3mIAZuzbMa4z9DW1TC2W4sAstPVPoI5PqhssmH83pVNFpFTExWRANWix+
r4WMIMlaedxd4KksQSkYJECwoMWkc62dXevw/koVBy+8A3zE7jrEHh37PKW7HqxBWWPAE33REuyQ
9l6ZYWDcKT+BejCb8czaxC9Pmrh6jVZdkOGqtxfW1dJ+gc5RhwdBgf2P5kORjPjLN5V9gC3kqDcF
AaHelWbVXfMlJJlBWRWK0TxBpNCLvUF3yrv++3dO1QAah9CK/5+9c6ttJbZ7sGUJeSH7xa+GzQBl
bzf0plwTsvIBYbAF/QdWJDuHRr/n9J1zJ/F14sXcQ4W6/E3NdS0jiMskimET5KMSrMwa9Pi2H8nE
fjw/1aXlBmeBY306eaANng7tYhdNhyJRDq4FI2utK0XTYndvVT8+MA5nHMK1iQUyp+O6RBYlOIHS
TxqD/irKSyteGwB0lxggSzs9fV5MG8CpLDEHCDMMffHYgI6I/2C9xg4ruYW1S0htkwVfz09peSiA
SMpM7pfznlWa1ArGywylK1F01SbqW+SW3de84iz9wEjwGqBBUc4Cw5y+JA2/KpJ2A/eQBH69idKM
fNq8Ve9Yw+6Fo3ppUiBuIBHTq/qHkUERyXZMaDcfRIA3+JBUCdHuAZG1Ky93ugtn5dK2ThUCW5Wb
KfLY6ce8K2Txp650fIiVg+l7JEwFakfmu5W3I0EIZJ9fO7QdxxtHH7MLr276oOYHlzPt545K+WzM
ERc9Bo+VEIKPXE3KV76P/Dm21Le80Zw7EfouBu3m5I0f5MVd/X84O7PduHFoXT+RAM3DrWryFCdx
nKTsG8FOdzRLlERqevr9Kefsc1JywQU3kEYuggaLFLm4uNY/5LK9kI6cmbevk48g+kEl4E2/XYvg
w8q453lSBtU3rSvHaTP1gbg1nb54dpsg/dYGyD9eCKtnrjIea1wsSxebq3RVCMiRJ5xiP0+OhedX
T8s9DfSyQ4vZ1XL7gawhuxBczg7Ill1COC/i9b6VaJX3wsnIa7HK+YEGdvRl7OJvRqlyg4ukiC9M
8G0wAwdFkXJBujPiGubdLMK6NcJYPycE1R5QXeS+IgmzXt4/jm8+H9QRvhx4EOqztFOXaf+1ba1M
LysNx9pjh1jZt6AyfBn2oyeS0JssieCc5aeoZDof1spYjbtKDVDpyEYDL4kj/G4uhchzviJjWB/w
vR+wWEp1hN6n6KN34TIo9RvDCAgHIOhPJ1uMbMwEW5Njz9fc8vSzt3mL1C6OVuYDIpf1R2Md4/G8
pEkMX3aJ4afjGXAgqZQiT+HCYe/hSQhLD7F/FdrnFMBR8dGjuAy31AUpjfncvKsUFrOM2vSGvEE4
3UeOJhnqLU4/1VXeOu2hFra7wcDXu3Au3m4gjj+vd+IzmE+QQqdznMZalLYz1selfHI9msFtHqUo
D7sD1e6yyag8JkN7Aab4JrJbDMor2uXZR7R1Vrt2iOo2Qbm1PhqYOHnbhArVQzFl+rRt5MVX0NnB
AO3yKWF60Gw/nWEunAm1j0IcG/KdH6quxVdP0OFH9lsfP5oxLxP7a6xVttanfjuYUyWOxYSNyw7t
cmR4ARuiVfr+uX8TzpaBFgADidrSZ129Is1ZZLSlBpRThPC/DjlqrLhP55vIi01EQH11IUU/t01g
ofvU9HgMAII+XcSR26AFslgdJZTra8nmuEb6fRpC/EWdW6/utK9NKnfvT/JN7s0k/x50tU0MJ8VI
08rqY9nW8x07Q8PwNR2x7faxe/mhmiJ+TbDJDHvsmi4E1nO7BskhsI2ADC3XWy0wtjD+iF5DDaig
6sBzFX6/HXsUtLe0tsef70/0zWWxTJR0Gy2+RSljrSkW+YUHgl3WR2T5m685Vs2ooddVdakIfnZB
YeDDxPdgYa0Pu6lZnjZ3qjrOE+3JoMRaKg7mf1s9eh1rT5/QaHUS2mqiKi6E7jdZzp8Z/u/I9NNO
908z92aMvV51RF3e/yF8imfuDODVVDFWGqoPHmdLjFjYYckVLWBp7fH9JT53YAyPBQYpaqAJsIpz
tkJ+XeCGeAQUcWuawr43sZ7G8gATw340q+f3hztzXsDZIOVITKWBuC4ziYCgzdlH6ai2JdWIscQo
06coSfDIH5EJ9e8GTBn27496ZpLw6ngBMDb02XXZMEfNpAqUXx2B63u3qV5HB8h11Q2kRywPcyRB
mo+mOcCXuIhBV4O68LhDVt9VDG23ZI7HSsh8Nyat2Vy1aN/KD1/Fp+Os4k+NRsuIsGt1RIQ6wpYH
nvmhV73p4SlN8eP9ZTyzWXls8934GCCL17miKlMSgrQuj50lGgNOd6CuDdV2vxYk9bHJM6jJ2Abw
GAvbxenlIcNCMji8/yPOfksHGhTZB7fzuhDbqsZIKf7yLRFWp7SUz4dYRv4VCcl8mCW4+ffHOxPw
wKH5Bog8xnyT7ChDg+3cW9VR5FiBaJIoF3a0Xa/mOaiqC9vm7OTAFKNoqENgW2dyptNgqxrFNYEo
VZhP1fMDPXX9uu0S4x73y/jCcTw7OV5YCx6NE7IWBTK8GK/ZmcnVed/ejcrWulCoIam2WjoG1oVj
eO7woz1JeZDGD03lZfZ/JeWuML226NL6yOnAGTfDgWWOPP2r4Sv1hUt93kVW5/3++PdD9Q80DFoe
FG9W2WPs6lWOSzsnxDb8T4EwoHmhnP9ceeUlxZBzXw9OBdx5ekw6geZ0fkaNMPUw4fAjJfrmd6WV
pdpNjZvX9IkceYyedaXRW7ywZ86uKqxV8F0UI/nvdFSk/ylXw945ZkLXH0GS+dZB6mP+ajSm/9hE
+adaT5CIfn9Zz1yZBmq8xPE/tZV1udeTNpBJqyuPetSl3wPcSEOpTOFv/SE1cCStnCAJk8k366sE
A+vkQp53dtKwwZAJWISd1lhVej11ZGiIdhUFOuhRFCVhHzSRH2qyNXYqmRG7LnrUrd+f9bkv7ECc
+UOLJPaswjrCBTLBXZdgMLQliCZ/3nBHiqusWQTWwcv8h2kuxArgXIQ73rGn3xZGm1XhTYhYn2EW
T9hWNNsWfvKXWZf9tSNBlG5yMxYXYNfnvi17eFF/oE9BV+Z0VFyWIgukKlJhZoSu9YQuEGlQ/NPQ
MVUcB6XtlGXLX7lM8m/vr++5z0oa7VOtc/lLX+1lvGHwiewQKWt66X1CshxfN0wIylAIMW3NthTb
wBGXtNHO3GtElwUNwKg0bY3T+ba9joBHGjNfkr0rx3KHhwGX3m01wajcpp3AiCXHJRlXryByHpK2
917fn/eyb06KXYu6LKAAoJpsaDp+p79gzntDjxp+QWXOfnaT9mXymf6JP+7fH+dMvGec5Z1C18J4
g7Qxs8RuGw+poQaDEszQikmp63Zu8xrHNnwJrv7DcDAYKScv8gZrQB41GJNyvJsdkb1gJ9Xwt8w7
N7KjGa5ZXSDo9/GoxL79/wOugv08zC7vZdS7FZEWwx9PG0OlBd1P0fIIxMoNu7cxrV7zZpgvQHjO
hAaGBkhDG3WhA62OqtfWZp576CpZMXZBoaswl9/j2qF+NMEQ/JOjMH9h05w5LIy4gKpR0gMyvxoR
lfJR2hiZHtumTT7rVuIB0hpxP8Wnqf2NW32AkZeLv837H/Xcafl72NUaqx5/P8PW8mMQty+1qL3b
ypY5XjJ137yIqL0FSPQZXzF1g1dq3ezeH/3sMlOOBlaBkBmJ0ulJ6aoJcJTkC8+9iI9gD2+bMp5e
pG5PB1t6w8fza54LwHZ4ovFnvYOR7M61bMiLo6vka9fWeENZsXHUesO5JDV9JuoC66Ogj9gY0lzr
R4qhVFQFeoIGfKHfRI0ob6w2GlXYabE6pDKVGAMn0eJQ/HE89BJ+/hp69UmxAsxT9JeLo9Fm0Gq8
JvB2gWY7PyVp4IUVPbdruSdBhgPjIOKtrlDw6PT+czs71qXqMUWZTdnfmE3RY+mnecE210wMzPoG
z6er97fOueBHoYs2HnwIcKSrrVOpOJCFBuobdOt0OzrQ0XyIAb9s1akLecLZocgBeQX+gXythopQ
BVdGomVHIMjttd/M3XVfw/wsUBN/+A+zoo3KlKBlcYOdHgitnpx8wpvziCludvAxBwzHXNn3qcdF
8h+Gwkt50UikiL8mL3gzG9dYvBHaucEssc8ne+8mNs5QSeHV44U4c+48IPry/0ZbbRQ55SPyj0gj
mhjU4dgmgHZ9MqLB3qQFHgENrkdRiISwdxBOV11Igd5iuzkSgAMREkHdgP2yWtYZ8KUe94xeKhJC
zNCHAhVP0xzQU4Am5oGxHs07ynDOtxIXbyw6QPnfFLh9X+JwnNtLCJMR8mBm8YZZ5QZmoyZMGbPy
WA7dsO+T3LulMd/uXAdX6PDjXxg8OxIxsJc5KatAgKE0bCtDK7hSsHxIS5UZG5F2gKobSev5/cHO
rTE4HHvRokTvkwbG6dYtnE5oU1VnR/qmcgLna+TDbtJnteuLFiNeyzXUsOnwf51uDJzW7gPM1cQW
1Ffz9f2fciYo8T4k9mKAgWvCGiAYB1kydgXicmldeHdVOljBxtOG0Il+RWW+fPPSvLS/z9xkNL+x
D0Q7ZsGyrdaaTpiL/ywArwbM6asDNM/Ye3jlek9D1jYIA6R+lX/89qTLB0IGpeolw1+lDNKsUV2d
x/Toqyq7ieaxxmc6GMYraKb6fdzr2oeluEH4LE9Th+EWlZxVJETSQcfEM0Lwd9K8ENKwf40RZ/EF
6qq/cbN4uDTgmVQazAwfkhQB6Yx1c8oaZK17PQNmRuZulDTHepcbg6FfWMpzWwZlah7APLq50Fab
tzNid4wNn6XstfyrmXV4f5e1PcS3Ay3O+NAIn9pihMbE+NGROTG0phb8GmUiUA2nxyZNQUuYBhSf
agh4WPfUzRPkmyxRAOTNY/RIwNG2GyeovH8+eEyWfcO1xhMNcUcEHU5HRnxIR2o4UMfYoD2+8bDH
UnSm3QRKd+qO1saoZrmfeuNSqHgTAxl4qRoBSgGiSHXldOCs8v20HssBQXzZfqrr/iZW6BBjBV8O
Hy2JLUnloshLk8Og2bjasLg8YTUdJN4xt7vpJ36R40OKqdQm6Cfvo9F2GYqWMBEHgAOn5HRWTTs4
Y29k3lHR+hx2tQYeYGclznhbVtjAvf/t3oSbZVpUwciawd2AmzodTGQWGVVmF08+LPVd3MXzb3tw
p59Jp9ffl312KZ99c0CWyZkU1aj2Q3VcS7jPwiq6VubV05A45c5uuzbBOSsob4tAzM+IkI3XSG0G
/2GavOOBpeGiBCVq9fmiSLrVCEH9qQlad1tVuqaHcE9APgZueYULrjT+04gOdil8JYROVy0cwUnM
aIYXT6WYh3CE4/up9FT8KcHkcC9qf7gw3pu8iHUlb/YXxY1FQnc1w8lyxaCNfvk0wgfaTSrVdlJ3
xu90W9Qe69akCct8zHg4BNEHLYy4MHjFw7AFj0xcf/PkLKsswTp5yr4Jo8UGc97IS+ZFazIQKQ45
FyUKrkWIhSQ9p/sUORFNuZ1lvBhjM+3rVsgnSn1QA2YdgrKVPImx0/Y5LIHv1B26u0x1X4FDycf3
j8sfSaC/SjL8DuB+f/QIF4Aj8fb0d1S1BCmiz82zYxauJkJLK8b+Fo9lhda6ChCaCms4BekOLQwd
nkSexVYXetjUD5/nwp7tq1j5tfolJZoc21IG/g8P57xXLwfYBb8FW3Dk99MaIAPY1qC/bwe3+xes
rvMTA2O9Cw277O8t4ar014WpLXHldGpYm4GMgUy3hLp13JGuHEQaGenzOAB3vgfpIJ8xtsUmmrQX
bP3k6fEuRyXauUqtxrZ2jTvqhbWr0qqYbyddGMYXL9WSIpwTb0i2U5XFE0zPdBYHbarz6N4AUl1f
ZzFFDwwr0di5FqVZGl/znH/03N5yLiAnVtGNux7gBAd+IZovipVL0eKv1sIMoC/yvGZ6AWpcP5gq
SFUYGFgrSDOI927VX6CIQV5dLyLCpQAngPpRICV5XMfTdKi0Aibes1Okwjlo3cRDLAQY37g3czl6
8a7pkbreeMBijE+tgjgWoHE07ZyoNipstD273LdZ7D/rSaIZ2yiYyiwE/tX7myZ1RYJTfdJWDyX2
l3k41HP82VFwP+4cX1rYx8tgqA6J3xjVz86Oovi2RdVobj7PoxSN/IQtbHmwLXosD3OGqORVXivM
IbEl0AQOv3Y79ge6Me2NnlVlh+XvaKRfZiMePlVua/oQGFX26nYJpoe13c6PdoUGz7bTes5k4RXN
Ppumsb/ClTOPDnXWm91mLOIa+7iiybK9EsGobkZ/bqnADdYUufd1Xxa/cspifeiZUdvsPAsnwZfJ
nhCU7/LCyzZFmTtxOKLFaWd7txii9Bs8kOIpmFiy24pGubdpnLLIPokGvW5FscCmNR9Kp3G0W6uJ
vGeP9CjZWU1QfG7aWUkkFrAhPzhIqMW7LpgK+3rE+VVspQlucjf37SB2OM4WMpTFGDwgr2qKUB+c
LjiA1MujcHKgqm/GuLMwEhbWJPdwelR63WrUaVA2mLWHjsssuqpRHihD4Fdj8hg0g/B3leEm/rZT
oFvvKl0XBZLbbhn0O5Q99HQDFnf0bnu7NjyaB6jLbZomyqAHTaP/w6JM6t56kxk0j7yebHXv1E5l
gwGY8xtToSPwTSSc2bu2asd73WmVCgsnSQO0auc2vm56cwy4ANvG2dlWbZQHTQVe9knPzdy9F6l0
QfcirT9fdamfBaH0E1Ds5VxB0LdH7TZVNOQ2vZ4N1XOMMprajFzzr77bedOmcWvxhfC5rFpmxyPm
3mYy3VpoSxT3Xj3M/8SzTNDKlrUnMBdGRgXxh0JvI88MRZ8O/oY7y50OMeYx5f086JpRhFZOcBVb
rURC4JNNYhI9YnVjqOumiQPjk623WnUd4Us91htLNVX5iJe9Fu9HtA+TF6N3m+pzp3uFrLedLCJz
N0SmQIvKK1M9+xFpiUrMcDA6rzY35ZCWzjcd6KF7W9ZArK69po5rmka8HjYcPSUfdV8zq3hvzpYl
8KlPNa8Ph9K1o5thcEfcSto0zlvY3X3hZzLETgSZxzYy82RrulNEZR1jpaOYklj/nsSt/jDTHIzD
lriQXaeEZmOP5L/5b4Rn2K1toBSwhS2O76jZt7r1OCfaNLwYlrCAo/S6yr4Ponfubc1KmjtHcTeF
RCiEk30/xl+1iYZg3MSOKdttH7iAcwazLvUHfIuzfxVQV+de13kXTVT23HDUsnLe4NbqHGZkno1Q
bz331Z0r62eDHIbB9k5wznanGefhSFhDAQnU67qwRuUo3phNjDlp43V1h+KWj7SEXYoRwNGcGsjm
zuqXjzF2uelyrfzSAVz0w8St/fGqotkyhX0XR1jzelVd3jRYUnV7PZHJ9WwVlrFtJU7mYTDJSaKE
p2VK35FU1eUWhVr/c6/NWhN2tlsZWzty6uRg2ZlpY3Xs4EK8b2GM5tc9zKUOLAImjs4TwiTlr6i3
OdeFKrpkiyhtb3+GjyfVTdGiR3uHIn3Wl/tMn233Jm2j5KdTZFO3LWbLSRDrN/EM95rYeYSGng1b
bZ48TGLRfezrOGx83tEbE93sz7GdR/JYBCCXNrSJzAyHQH2ZXS16bUtv3xR7sgBEuoQiRH2te7O/
0ofK5NHWwiXZlGNSzrfdUETqM/xrBBMKGLrHlubRb643O/4eV9O0Hw3UrX5Jz43NjdPNQL1Q+i+6
gyPm6ose5IGzqd02c3bWaCuxn2g59RvhNva412huguDOccIMpxzk41VBlyTZVpHt/cSdNZ1uB7mw
jf3CsdW1ksFig1qndTjMUlZ3bQ7mayfcdHSvK2NgP8PSNt2QPmLdPthplYoDWKbe3UV6BSa9E55m
3PU9ekPGtkOyynidSmSq7nVoplDpnTErzLt4KaSCBohZT1jgo9pEvGbET5UNok4P8NTxaN4WIpnL
zfvZ0KqdQeNv8UMCzkLNi2rUWuye5nmkgimfX7LY6fqrOpbFY4PKtPocWRFn3OcawdWaKY77WkpL
hGWl/A/K5Cy/ggofeQvVEqRa1mw/vA4MzKld4yWyCryMCfpHQwZ5BcXkkhjlm1SJoXi7UwGHrcmL
2j5NlSAvZEkshflCVKyO3STjWy9J22cp5qk/CMPLLxmcrF4sTM6lRgokGCFG3vHrskGOVFZOYpu8
BoWdOKHmieHe6EvjTmrIpMUCRwGvFjgojNIQFz7vqnKw9HWpLlKs+PMmdNYAu8oZ6Ay1WvYqpRib
TT656VNJSWrrjkVx6c2wLN1JYu0DFP7TkwMoBNt6VdLr2th36E9lL3EitYcMTpT8xN1R11sDPoO/
dWIKuYfK6Z3gc1lC/941umz6XRvPJGW5lcEsgFPWXEeA8h9t0MA9ZV4Z9L+jIfFrewtVX6U/Bi3R
9T08k1K/ToO2+6epXLcgbvplfTsDcuyvyPUq6wLW9c3GgayPxAhPMw4jj91V3anPRrdDUsp5mcmW
2+U2N+IvuZm0t4PWt2zaRtXthVrXm8/HmAt9fWFOLsJzq1dYqyp/Min4viy3lgrhRwzpjdIonYR1
EKtLKrjO+mnE4lAaWer+sGDZOqs5xgNyo3OS6i9jhhPaXgijUl9GrcOp3OEhM+yc1phh9fD1nG1l
Fv4z6Ize3NCcgS01If0xFmEGo7P4ljSI8LkHmKRze2+KShlXmF27wcOMu7fAr3xxV65CYVmJ+Ded
ROSQnvewE8awRugj/S64yeJdhA5HeR/4RVluTKCL+c5UpvGExuRghK7dNGAnBV00Hjki627qMpmT
R7sVTvslrsxa4aVujaregvLW442Gm7fmb5DrjLLr0gZUGtZpZGJ4DGlT23lm7mT9Rrq94e1RA8aB
fDPanYd2DsGCAvmu7J1+MRevZUUTLcpE3z3YM1fYzyCKy+rVS1qn+2Dtili1EAV53unQYqhdrUIW
KsRZOrTD9ES/IN6lc4VjUZL6995svWLxqF3oc62vBBf2Gw9kuFwUUk1aWqcRUrbJaAyJ1J+0mrfC
3p3yeD9puflFL5wiPuj+3G9Nv7CyME8Q7Qg7t87tCxt/fdj4DSjzEqIpgdBuW6uaDrGuxUVQmU+x
G1sbz8/zx2qok5AKvk3KAZXtQjHyTeHlz4gcbNAT6AdQGTiddS4M5TRZZz55NllFKiHvF0mb7oc6
ikJtcOcD6hzGpkrlDy3VsltD2fHGb4pLgvpnZs7Kc+gRrKDQZK7qaaWTlBzwwnqKZJpe6zCvdnbf
Tl8BXum3Sqrh6v0E4I9v/N9Rm4kvJFYuqEVdldvidOLt5KnBGVz7acqC7h9PFu59wLvHvYVO4+lh
qjI/2EqZz8UB+y+NJ26rtTtl9mLeRgP4tD1Yi+hCQWNVPaVZwo9CUxYeA/Vae00siLHgUVDd7Cdg
QMnGRGtp59eN0sO5r4bnskaLYD+3VqT/vLAay/KuV4MOJnQbbs23cqZdPoFvIzI+JYkf/QBj0pZb
xDXFVZNIK9gldTLN2zzKkqc8qNufdE+zHcRb3fjgbbMsAMQ/ojBAY4gcy83wV0XHDtI6c4bReVJd
73/JWtPbREHiSpLAxiPp9OtcHd6f+5k1x/GHyj8VnYVSuwr+dCN1bUa19kmk6e9ssOtb3a5xnyqh
XW0p18kfOBGZH8MNLR8agRAYxTZKwouIxuk8e4OShF4q96kfB/3K1hN8OYZ5Hh8ocNuh7+TxJTLO
mfCGiNWyqIg9AGtZrWxAjl30onKeqrab2101tfMtfi/eHCLLHd2Dz5L5xsqcftjAB6o3emtNF9rr
64xwmTRTpYBNY2ARdz2dtLIaqRcdk9ZRAzhIwB835Oj1ZuSRtdVzqIdlalXbaXQuOR69qdstQ4Mb
BaEFfhXvoyX8/LWvlEWBDftC/ykdo3z4lFXsiIeksB3QILljqh36YXl7D9Xb2kyu8q1dzwt+2GTo
lN/XSN4l12U2aFe9G6n5N+bzpkpDna5Duu86zxh/jfYgVYZTTmI8zNAr/I2AzHUHNagTH74kqEDS
qkJPn+4RAPXTuTRtjUBVXbCMgis8c5TMwmS0C9ASQZ7fGyCKLqTTb/cOIwJuo4/k04NYC+m7sR0Z
khr1Uz9AOpptTR5HTU57mZTlTYB91VVn6dNBcLUdCi7SC0Fh2ZqnwYmvR2D0SNKW87K6o3AklDZv
Y/cp6BN1MP1abuMkGFGjHef9+8HgzH1I8OVIokELUJKGx+niJlRTp2gU7pM7tCi6KfSbrmVgqCSs
G9eW295XBVUsZXzCUL4KriTHbWfS1wJ2l4o6/nBw4udwTQFh1/2lm376cxBFsvtiMtynZjL7r4kb
NbtETMXeS4QRzjBLD15hf1CulODEoCw4NCwk3hGfOx109DXYl0K6T6SI3sGt9eE18zxAIR38nY81
Xv/vWGh4UMBHOG/9eKJEbHVtlrtPRm1mPwbUFMMK1f/rrq6rC9/2bfhZ5oWwxnLjgx9fxdwmAJal
8eWfCrfH3oobOOxjs91MeX2dOrG2iWeUHE0nTi/s3/MDo8IFcB5e23qOiUVNyO4d90kbumA7pn11
hTcFLlBVgJi2qnf90L5EjlFeiLdrJREWF1EdBuUBTk6J5Onph3R6lTp20hTP9ohSySP44sAILT82
aP0qvQhrh27Pfiqtwd43pd14W/ZWbmCOI4by1k4MyYYfBFXkrreynYXjyiWzzDMHjp4iGf6CoYXQ
vO78pbWs87ocredEyOcoKvK902fJxioKc5vHWBCCxbQ3djeLsInHYtONcXDIKN1t3z/5b4MMVlWg
MDHqQPDAXSegMtU7lSS9/4RYVwLwqB+/dE2vvUyDo12qPr1NOUBAohbBy9qmu7+G1AEwF6XLC+wp
pwNxGxlWex0lTgboXtd+zIbM0ddsL53q5dSeRlH6RODdqf3QmycJON0M2Rx7xez26XNrWjQvaMI/
KXwqOh5VtkJ/UY3/vL+i5wZEf26xSVjKTmt/J8oSQxLbevbcd870EwBvtwtaUz9AaJiOSuqv7w/3
JzleT5D8AmrK4uZGy/p0gnBvPaE8L35uUl+43+oyN8WGelqn3xaJnoaaoDSKwNY/3ZhEt62FtWI4
edI4CHLeXe92OUjKIVXF3hlwoj8KqK4XluTMh0fILCCOk4NAvlxlQFMwTlYadf5T1NpiWzskXtko
C6ph+fDLLpUftknGBfP+ypzZ2gi2wi/jbQHla02P1rqimbHXZlQ0XoAr5ebdHIzOUdey7pJc6dtY
x976IytJtklysvyWvxItrXCyIkE37Vn30mzTdHV/KNuuCCvS91s30dXDZCixiXNIJR+dJaNBpAB4
hpviG9qBwKSgG1RSPCMp5lkhKKVqM3Q4goR5aV+S3j2z2RgNNB3QTCjK6CGv5onflpqGLn/GNlM3
N5VsRpwLbYR4v2gZxo47W9bOtI0L1L52RT743gtU7fGzoAcbhY4Z6b91hBC920n0zbRDh9LPHnPZ
sU8/uCy8pcBWe5ggUWh+U79LscXErUQmr+nEpbOpsRvdkiVP0Q5h6kv4iTdff8lUkPXkCcsLFjDH
6arMedli8xQkr6UZ5Xe9mxcHvyzpk7M8YV9r1vfWTe+srm8vXLFvYs1SJqKAQH6KPBWMjNOBk2qk
UkZh7yXjfnihRDff9r0Yv4qiGV+ghlyy/zg/HiAu8nCqU2+KRZVn1faYmy9RV1ZXZoFdVz9Wxa5C
MK8JY1SZL1Snzg3ICwbteJozXJWrCXpRMaRpNNovADH8l7kf3S9VQXdMx/dwa/X2RSvnNzVRwhO2
TZzhP682b/0pDT1plWNqv/yyVe62HhrJi8dMaIFHQVrdWm1S9K+FMXmOdp1AeK4fQERL+a2ypibe
p9bcN+1VaYxTd+Fbk4/zNU8i/cIBhivBJeoZb/OaTo+zVqLG/AtUQIJ4sBl0CZkUWN7U2wxj5TvR
nU/t5hBrfjF/tlu6QbQFOx53WuYkwb2IzXKLCE3lbUfDKYd7KRTSMJVn691VW3lDdT1qMUJDBURr
BBgBRTlXc5fa6VWLdWe/H/S+1I4yUsAfKVRaxc5XMvllkSsk2PRIsvOhN9LqIS+QgU82MECrKdu5
wmqbJqzoHH+nf6tNxyCR3pPl8DD+ZNip/URunhW/ZruP1S4LqiLZAFgoXhMpvTQUlYftnsAx9BDE
DSr7Qz9OyZfGbClVSGHxv24cnccI6nt0QYfrOnad9MHLMvWAVmU0XmlVVH6zwTNNobbgmLZT5tEG
1PJR3E6mNB/noJPG81TOWG7VeV5mn3taALcumpBpONNRLBZLELf83tmjrl/7YwfWLZw7cNPbzrWy
uwDKq39jx76lQi/WWoxTijbHQTkVgbymU5I0/3YllaNN1xgtHZnZrB8y+Mg2Tfo0L+7wE7J0Pl8Q
fXc8hb9LZ9STGzpubiMfNCTaNq2hBhyQatbuorIcg006eHX76DZTog87ZTcir3ZuhCZvghdQnPj7
EUj7cdYy3f6VJ3027NOSKu8+aDTrt51Gc11CZPIDCubuACRquHABvwmLSzlrAXyT38JbXZf1jCDW
01Lo0y9ChDwkxaD2qS3j/fKqDlvwd4jvYrmtp0N+4QnwZmQPkhggWvqolFy4Bk7jYu0iDVBOvf2P
O+hli8AEvKItCDrjK/2l+nsLOgf7CaqfdXCQ2MbTOHj/+nlTOiDxQJQFpSlwgwtR7vQHTOWYOmVZ
xb8lGn3xV8uX/lEbjJlErGw/wznPstu5idpdlqjyO7fTdCGvf5NygbOldkArkpcX3eZVQkK7zah4
uOSvpPfGIcXTJt6KaqqsEP2Sew1DOZ9meiAugSbXAZtqIpVMEm5S7iXpXr29Cr+Ro2h193VCwn3f
zFNzLUxfHArUR1FIbHDAeH+l7VVQpI2N6gQyDXQ/wd+uvRxVEaM37I3BK4pt3gyGqC9CbbmjL4Dg
1tnkgnoHacsthJ6HS0nx9IvqmiZmbtnglUpRGtpj1z86dVz+C+jG+aAwGvJPCBQs+STZi7l4QZ2O
ZU52NKXmEL3quEJdZd0sb7q00dHFRZ6l6S9KKf9JwP++Wf4MCCwJ8h+HhTTmdEAksYsiDeqAprWT
fPX6oP8c+ZCQe32Q1xPGb3EYCWoGZSvsa6sRL6YU2tX7H/LNk/jPj4DTRR7FzgUbcPoj2t4QNLaL
4LVslNluI3f2w5QM73si++lmmHx7l7hZ/msY4+hfM5mHz4VT6WXolLq/f/+3rOPH//kplKrpD1Ez
XpOki0rp4yz74FUEvnKvg76v2rBXmJKGwYCKzdYympn2Y519NdQUf31/9Ldbms+Pjsr/jr5aCIS4
bEch9/naDFW6dTt/ijdWctmt9+1ZZRyftAoKOjWINdlqssxxCGTHghdm/s0O4OS4s3QOXI3DrZsG
84U2z7nxwK7Af8YSCEjuKibVve9OQTD5r+PgWKi5jtidT9OwwSHHfpZNm164f84dWcgbZMYcWuDx
yzr/9SjrFyTvWMbBaxG3zhdzbOOnKvHH69nOiktksnNzo5NOqWEhG5E9no6Vt2SELc7HrxjVe+Oh
Vm5xW1upP4daoQXY9haO9f3D2wSsgMHrhrINYkar5bSNavC1rI5etchQ8aajexXv9Zyr/EKIPXMa
FtsCPhqdShq1q0efwPtjwqEgeu10UW/qKgpARQht52LYe2W2U7Fp6qh9zLK2O7w/xTNfcHllQN+H
akBdevUFTYkAp920wauBjXtwmPU5w7XKtuedPgK/u5A1rO9MTj1ylDzgEVFE8WvNanf/h7Tz2I0b
adfwFRFgDluysyRblm1J9oawZbmYc77681CzcbOFJnR+TMAAM5hqVvzCG0K1kRJFSL8TXdLruSA7
Jm6tmsGLX0gJUUSTukJz/OfrH/nO1uGSRwCCyhi79KLujJsKFWaD6fUrgdBE3h1IFYejhJHB1ojb
NXuX98aDqwIxhhSOMefY5Z9jQTOwShR5lH7P+IiTBCtn0+WwqLaSHUa3OrOw1m5/bxlnHSzioJki
oy6WkbZT5PhImPwWaG6KDaxa35NUM8q8LIj8ld36zu3JWGRKHP23/tf55yVGH9RF0Pm/M71oVRrJ
OvAyZZjkldvlvd1C3EG+T/ee7bI48U5XlVo8Wf5vKxXtcVL7cRsncXiib+3fWuWUHKtx8lceyfcG
nQ3IKWrDwwOzcf5xQ+7nTly34kUiU/D0pOq3+Ehj6BEo5aEtWv2uUMNo5RReDopeGsVMlQYqahpL
vkHvd3Loy6Z4acMAemxqlB0dIkhpO3sQ5W2mVk7hwgLXN9cPxuVKMu4cAVHXgga0NOahYl0NIrA4
E3GjVW7JQhCSUDL6e32cy+3JBYpGE9MJ3oY+7fmk4opmpnXeBi9Dbzm32piObtRb5oOuSs7240PN
LArwHuQG/ODzoVIRxhHGgyFD9entKKnRN7wlwTYjZfHha+XNgBH2C2/uDKs5H0qUdVBD6+CrHC27
S6VaOg6jwlHogls7qPPd9S97Z5OgzcHjwB06i9ksbhXdL6y0DeHv1HJtbEJraJ4dSUuOqROFYOY0
FQXafE2YfZlmMYl0UNAJp3VBmW/5jeBbqkzP8vBFlvt+r6mRv9FwSXXDMdY+UWFu4BkO6iMgj2Hr
xLK5ctW8t3EILeZS2MzeWmrx+2E5WqUmhS9U57ojz2Tk6VaWPFhTFx6vT+/lpU1WQCUbaXTOArv1
fDWN3O6MySzTl3pItHIrp2Ee39tI5qvfqVA1X0QB6XpNeOq9QamFcdBIJgltFmuaFnEMhD3PX5Qe
kq+Mj/EX6kLa7ThkwQGRjWHldntnPOoEJM4YeJLKLQONzDGnCvhT/qJVluECZQ7RFu3rZtOPvf43
oky88uJfLuD8CtKQQmOPouayngkwKMpEOyQv8qhOOzsX1vcu1DAGUrrpg94xLB8kOySL6UaA0qVa
fL6ChBF50PdF/CL5dAq+jXFF+u87fiodc+gC367vl4svm/M42O+zsBXt3+VUojIpil4Lm5dZ5uln
g/aRqxCg8vhKWvf/GIvMDITEXOqgGHb+ZaDHClOewvZFk3MDlACyVlveRAgetRSutSAu7hmScGqz
c27El5Enng/W6XCWS18dXpyhrm81PzS9suiNz0MXHTsn2oZqFq+cvYt3CLQcYGDwaSrHwFkiMvPC
9rNEROqLHMuEL3jilfJWpVa4kvddrtlM6sNsnE49VTptPh7/BGZO3NUdeZr60tCjgF2Lx8gpGPyu
8RLZWYsC53k6S/lZrxlrB/8U/WV6wOeDKbUB56V1kj+J0WqAHzPjO7zQyJuGxAIAGmYeRDZnK2I1
+3N9a15UG5AJRWJhVrlGf1YGoXQ+tDaYWtpWXfWXkqn5K0To7IbManwoI9hGSSX6PwXigd8iXRlO
uE3aj2o69itzvbQKm/HOloZWKYV04hr+Ov8RYSYNfj4Zzaumge3eTmbkV64RtqKkLja2yJuEMtpH
iP3r3yU9DQDFjZpySHujiqkZp+qvJgb9fkxkJZd3KzO03HEzRYPnDKFasmQELBY/TgsREGkSQ31F
rEh76HRf+yWBtHqm4l3hYKZAZxuoHm1LMtGbMso6y3MMSZk5jfkcTOjdYzXFwxMsjHZNkeECQjr/
OACks8MaOxX48PnMKZWdNJ0yqa9y1Th3IZ2nZwUfyNJVa1v73MMR7F2nQVbJ7SnXpy7diSDYdFXR
Hxo9gEIb6GVgrKzn8umYfxSJMJEAWc3M1j7/UVZHnNjFpvI6jcnwapRK/tdIqKrqrNoDYmVrnmfv
7B8OKDXq2QqT7FtfRuIQi9JAGazXKK9k3Cj6rEEV0Uobtwxq8Tmvi0y+tYJRdvUkau1NzlP94Gd6
58IPTP9kI/HMLlCbNNpc3zyXM0Hpd07WSYDAdC/zEjvJ0ZVoFf9P3Bq/pNj0afdnXX/rW2g3plH1
en245X1MpZfeOtx8thoJybJW6TttDRVCFa+CR8CdZDxiaqmUbqqibo69lnUnvbeD7fVBl5fX26B4
d1HhB7dL5fd8taHLBXDMGDSfgKw2WqDvaXk5EAJz5b5F93Q/oDFzrAWM3usjvzO73NHUtSl0z2Dl
xbL3U1AaRiuJV3SK+h9FY+ebIAq1G70d4s1gB4frw13MLgwiNEe5pXnt0CBZfCiRkhyGURS9cnDq
1NUQ1noZtHaskehIe5e6Fgq9ht6t5ZnLpwgpEGZ1LogAKrgsCCu41rS4RsSvVcLRgXKTb4RT+QZe
v7x7H92xDEZrE2Y5odisXX2+mkVlqZ2dtfEr0IpwdEs4rdI20ah+gL+Xtgh3VMUHI3e+jzo+1DMN
XBCxxOIOgyQZ0Sjv0ldDiOxQ+bZ9AxvYP04hENbrS/jOVDIUAFweGkRslpy7CVJ3EctF+hokarhN
HUXaDYGqZtASKRCsfNfF9py/C8eROcPEHGOpQ0IVMlIkbMdeQS8GXhgP2qGlGbUfx066T/Gc+/+M
h1CNTZAJMHfpmCM3oJoiJcxfw8gQKEIUedkcZXUwbkSV5ZJbFLq2Ap28OPvzJ3Ia5usGfOhy6eKA
nrwUW+mrGUXDFz8qi22VR6ZbtTGAG7lWm9tSN2ab5KJfC5reWUueF3SQ2Dtz4jf/+38itNEgYRBQ
PV+DdsihM3VlfqjLPgrpdKfm/fWN885aMhhpCfc4sfySqpFlWpgmWp2/TlmsbXPc67dACod9hyqj
10O9W7lr3h2Pl5PW6YwlW05sqqptUKRD/tpWkXmgIBHjFlil9zxc2aHmmV9pB1xOJupKCnVd8NGz
+dBiMsshtUSfKvHrZPXyQynackOBebynkL+GHb8MOQmi4DaROL/pnsmLe1QpwHcSLCWvwi4LTHgm
NUFzwTafnFqNvuAYD2cskkuQU5322YRzuKu7qVxpIV5OMD+CBgGvBzokVLbOdw9VyVGOxpzDaU3R
3ojzCLmJTPtjDUV8qJ38o2gdRsKjCzgsRQNKTct6NrrGXdFIU/Zaj/qvui2bg9B4uIrJ2oSkSrvr
2/VyOYGG0YmlLDlbly9lq6AItbHmS+2rFuv+p1CeEK6JnPCoa93rx0cCSUjYQXOf9vYi1gsdbDIb
qepe/V4tbifVCbZ9J8IdZvPV/vpQi/cXWBeSlqBjgTAoyIAt7XjGqUaqQ0rVvyLLdfjCtbqlqiYe
C1Gbx9Q2xMYP5HqNtPLuqDOkjHtOI8CeN9I/10wPULNvgkb5C+FB17eNXaqPjd60exA62otWqMlT
i8iK8rHLfP5YiiG0eEjmef6X+SedWRDRSqP+HdVRwYUr87UHgSb3lyCtfcWN4qpbefnnZ/afJPS/
ERHpo/U83wHLcqg54B+jikz7Gwx0kUSbT49qZEkrVZ7FuftvlPmriDGg9C7heWlDYTLLFO1vA47n
iOAKMMlegvqZxxkuk6OKb+jHcGsM+Vad54kixSTeXtxt9tAOjpTq2t8yx2V7O/893ZdjCIUjbAFJ
TQQc13fq4vj9NyK3N9wFqoTktud7pigzVALVRP8LBDHc1k5kHsMAtVKp06Xt9aEu55Nkiz4AbTL+
oC13PlTbO+HszBUIVxZjNYIQm8KNUec+IuJyCnVCa39/eESU1UiINR3oBn+dj6gIO+8NkDPC1aPa
ObW28yUi63U2UaVD9K0xcFvZmZdHEMkx5pFnngcfDsP5iKOPAWmsI93htgq6anctRBSEQKTxb50M
9ha/M/FLAw2X/br+pfNDdH4iGG9WHSSHhZq9BBI7sRGYTlIhrArqU74TQxscUQmzXa0sxJNIY+Ue
rRscT6xavzFH2Vpznb7cR+hWwnXipURogik4//BGdTqzkfNIuLGhAz7B0vEzswyFW8/XGCIXx3/W
QQXmMo9F2Wtp9llkeS9JtdUJ+i3op4DYRsWnK1JRfHQ1GQiSDfsHGhXncV7tfy5Uqy+HserkgR3r
p1O8ddDdVzdJg4jXl4wr0XRB1DXi1KoocKzcPm8g3LMlZXDiuLlySJ+Ce+58cL80g76YNLaSD31p
3E1UEdWbICnEfZhqCJElttXIYMMBG25GqZSdk+IjTQYLacq9MhJm5pZZPjauGvcpWeCgEKtELsII
oX6fp+iqeUgtNLoLUtbEHBeVj/CXEbW59MWsiiA7GZHUyRDtMctzNVMeiYuVAbGkwvXhhoaDp2vC
/o1SUfYcpAFqjOZkVVq79afK1vINRaAJvlCFWsfz9d1+ccp4bGZvJKJpysbILJ9PDRXlUksGTRGu
6aT1Mav99E7Ty9QLgiL7SSI4PNe2Xa0xAxYpBF0jVDK4wzjhpNekEefDdgZCM3qdqsINoBDVx77M
x8rrO5T4bpKis5ITXKn+BkW3It2WNEHW8oiLGxQKzKw4PHfm4KYukTcmNC/oPb0WoESlOqML8LWh
jg2WX/ZyJ2t/m7owVm7ti49mTKQt0ewgcprLvucfDVIcIZ0OPSVXN/I/OVZunzP0yWnc9s5JHQZ9
b4Du35nDZK6cgHe+lqgbs2qe3pmOsbhLSY9iw4nRUnTHKjxYjSjjg1DVSTw0oVbrtzlRcLoSa1/s
LHrkFKNmAVCIVpBOzr9WEXobtRQKIxC4uu42KBE2nlIZSuqmvSg8qZCcuwoAi79y1bzV186OOxkN
GMiZ2QeSBMrv+ciIJeVOqmlQTBq5a7LTQDpZV17Rakry1MD1B2Gst0pzsHEEDBvPsoHv3A5mmLV3
VtbzhO/IqNG4qNB9/Ny2kxS4SqUCQ0+ltC02ttPo+4BgFR5fUaMfTZCN4JsLlVdYf4I4MduNTngs
Hy2NZBWxJXp2/o3TcJpVV8osJcQvS6qnrZ6mcvjJjCmybNCnropNAsjxg5LeRHfcebjAk/Wgc0kh
/3w+YuJnmbxHfeqddmOo350kcNPx68cukuUgi0mP277RJiVQn7SvyGVI7jC64WdnZU8t9/FykEUS
2QS4fxuSUJ9I3VxN8YR0qsKjvab/u9y6i2G0xe1kWlCyC+ntW8TBepC/jse1L1lGGcshFhlULgyD
JII1QWgguFUaVxo35ov41nxXH64vzPLWWY60uHVKKOSWXDGS8jk+ocJlbI274IQdy/Vh1uZs8ZCo
YP1zeHfqk3+XbaKN/BWn+vv/bYjFLRb2euNLfqg+cVF7+sZ3g620uz7Em4vJv3fHcrYWwVeIBZFW
lHxG+av8VO53IawDt/3egdP/E0pu+OwcxUY6IhVnrFVEl1oBy3O6zP7SUCrjpuf7IrGv9EPte2N6
L9eNW0nGSVFd9GA+GfZWaEdFk1zJKAHkHCX5Zqp3/OZNj2aH+Q1xthqC8fVpWYaky1lZ3CAy4P0o
GdhDgfU77b/U2Y+2Wrk/3j0QPBdz/ZneyZK0qQZEfmhwsH9i91t6Un46P8VG7PLD9S95d5v+M8zi
NORjFDpBzDD53/iQv4zP0nHc/29DLE6CZBaNltKufGq3Yjtv09H9aDT9th7/fMXiJDQadPIpmYc4
FbfipB7LY7x2EuYb6OIk/DPG4iRUgV5Ylc4YyufMcbtbMFm4rlW/i8ptNS/+I//+36ZtES/UwpGl
JmX353+nG+lRO2X7tcVf8tL/O2H/fNNiH1uxEhQSotJP/s/iVt3nP837nnf71FW75jH4rk9u8xys
mLOs7bjFw9jE+VAFIWOOoyc9meVGKjznm/n9f5u9xcuYFSJB4ZHZ67fD4b9Npx2vD/Hu40vRlHgZ
8S6O6XkYgcPOBEgvVp+s6pRLX239q9FPrtb/+N+GWextORd+Ek0MUwRbx9hH8akovFBfOaRv7eh/
tzcpPnQjUh8TbwGwQIsHuLHgnVeJPP1wajvIXCUc2i8+8MYOmjjE9F2e5SgTooQVHiTMOrJNjFbj
3zCudMIOrBBWqg7LyQWQAe5qBrECdaF1vLiXxn6otKjxlR92nGD/Jg/Z54oImXCt1FzS0GElkppn
8fzzZzEcOtyIAVFUXbKTUFrj58RO8FMYqaO7fhQmuDr71lpYuHw5iP5JesgDwK0CnFnK1beDjyy3
rvo/ulq1y8AD69bKJxLjyVY8mlX1Bx27ANQAkyPGBSk/c93fHtl/Cg0JcNVQVEnxUytTw+PcZbJn
S7hZWcaEBXDUFGuigcsDTt7MkzXXiRG90HCXOT8XDXUqsFda+KtWpfBmCuLws4mn4R2CxvbnKZ/y
2wTA/kqx8WL9Zn8wxWZSEaahtbI4jKmWyIOE8DIKniooFKoOe4wBVO/6WbxYPVTx5047QG5qcKC9
zj9NKmwE11Ml+1VJpVN4SHDnX53ZUnkPxCRdeXEuPwkmzOyxCf6QNHUpSmoX1AMxvkl/FWbW3lbY
Nn7JSmNt4ubVONv4AOBnGJmCoBCUhiXUWPKRKtJj0/weBnm3KyTTuOusUDlEIn3s7c48SNhWFK4k
KZ03tV2/kokv+2AAQ2gk2uSlcHA4fEsHbENO4lIKhP29DHgWoLoOdvXLGmSA41ketCjb2lUYgrWe
YPF+Q5EyUx3XFCKWXuOE/2xl0t8Alov5oO6PBh8QU/5hCfHmOfQRZtfFYyOhfYwUSFxb2d5om058
SZHusG6qJtOVDR3oqvYEQsiOK+vsvq8VagvFKx6+7eh7Nep5ceOaELLN0nWS2qxPqVobxYZ0t+lS
bxQUtw6jXkf6B62NmFL6InAdQUSxf5jT811aJg62Bn2sfx87U/oEShhR4Y7u7FNlp0q3QwQnBwR1
/WRcHHqbph6lKY4gTSKAT+djVmzgwDZT+3uhMGkUPX0XKQzrhMa8dvTBCd/puVWuvMCXe5czD6yI
ryWTB49/Pqiv9l0yFbX/PagDGl9VpNcJTpq1Bke8bWxrn/SaMh7DtJMzmAFq5m/UHg7zyq2wzCjf
HIfh9gIG4USCkzz/Gd2chulQrL+bk6inTyiqiGqDA7mpHQNQZ+VmqqjnbanQFCSCUeobK8HOxbU0
q4rMHRaqaZAwlqUlOSp0I5TV/HGKx7CnKRANw84o/TFws9YUaxfTxXDMNXg7NhcIIACviwveFpWF
24YVPyZTklDzqTMY8FIErdyNmfdv13fWxezOhBZeTMDKvM3AQ89nt48hkRlBK33Hbmr8krRa6xWJ
lu2LWPSuPVFbGpNo2FCws1f29OXd9FYgxDtn/gMo32JTU6Uy0IdJqkctqKRPVeo4t3oXOZ/ysTU8
Plq/0eJU/aL4evBJV4K/qtKkK3HZxbniRZv5gjNhkH9YMgYdI411SZRE4zw20azLF28LtY//9L2R
nfRS/AjRLdt+bMrR9qZNDwaKOAjz7iVmx9D7OaJojceqyLP7mi7olz7t9e4L0uHT3161GnOTGlMZ
ffKDyV/r9ywXnPIz/W02FvwantulEyfK6GXc2f3waOaWfesnlCF/14XqJF6oRRVdA9A86X7Um36f
j4jifnTV38rfPIc0Afj7BcrF7wSlTzMcH3uSI8ULItU+ZbHdxietw4TGzcGuf8pqtfgalbV5yrox
/K3l/mCs3G7LEHj+HUDzIVfMSEZK1ecbXzKU3hnbUn4s68YfXYKEotr3apNUCOEJAbKoTYsVBMzl
mACPkQlg2P8abudjtkOKywNS/Y8O1iibRu+cz1PpID0SSxtQPmuCz8vdDS4Mpx90TUg6ZETnFjdJ
bDSTWtdF9RhNCIYEXdPfIe4x7STHEapbstHR+E3rP9e39zKw0mAh8EIhr8ru4q1fHGsRG1oBYt54
1FpspWeZy+jJ0Edt7U18bxwOD6qBDEY/afEupG1vhxW6P9yTnRSeJl9KLC9Vq0pf2bLLC5kPApHJ
XQwyZKbFzP/+nxi/bkYHmbZWeRTxULux4ufbHuFuN5D9NQvDy8PJUET1EAKAugI3PR/KaaFOYrKk
PCJwnt9qU2XdtL3u05pli8JGiDZNkE+/kw6Jo+urdrk1YdzNPnQAYFizJYpYqR0LzVJVfsQ8zdpl
SWXJp5KIw3ZLwtdvWouN0odHhPpPK5gtSkC4hEz0cSbHdSeLRyuI651vWs3OUTJnayNv4loQKlcg
GhenAcApzC00GEG9YPO1mFuR0b0fs3Z6jHI12VcjZaUMeK8nc0aOIpXNbZG3z9e/8WKPghme8Qv6
/JzPWpvn66l0MQT0Kpse49yRPseJpu+0esxXHpR3R7FBY0FEhyC3JBT7AleDFsvAR0cZms1YJjqW
Q8GwcmHy0/m1/wbvCE7NmDrcePFIhLWyyAKNLptapDLC775USQj6VSOGpaaWl/HvwSzDWnaDGHaE
4QJEK53I1aIwyJ6nqjPSWREeBPUfcBb1eDD7xMZmpUkCXG6jDLcZLwF05fymFWKNsesgxuA/a07k
d6UnBWZfOS6A61biiR5Mc/K0qffTz7WWt9CJs6FuzD2N75ZCVwQDRfH6sQqMeONj7DoOCO9aRXoj
Ch/fAJfOPJXffV2zSQIvaibNpNpuYxl0xNkFLL8LNzuxAX9UaUc/Xkv0ojMOLSbAmHSMuVoqphuA
kI4tKpMoT7pdD0nj1olwqPkEh0Or+g2CQkMZb42ytuMbdMmC/DmM1Dz/ij5cEEZHDN502NC9Kfu4
Ko3ZMIrALRQVGx83QMqmlFxVLRLMaRQt78hzpMakH9gbZXmksqFET1Ok4mnvBj6KFao79UVgtmRK
1CsOqWyM0+emRgppT1Znx3/BeTmYT+gCpcfPvjG2lD2xLIx2FcZY4QucqizbhrjFkJjiXwjGRAZ0
3p16XhB/R/JtRn/zoYnlXYmqT+8Z5dSZjxriSaWrGbGa7oYwn+R7W+hBc6uKxAhxsdGKNhZuogWz
TFzUYCfqWnrcJp8axU8AvAwt3s4HKNSWdBBCa7oHHRxMinYx9/3WGZzEuI8rPFp+yDKFlsFTohQZ
Dg/Wkq5VbJIsF0dFlfJXVLOLWblWHcKtn2i9sTMEDi97x8kkeTOq9VB/xVewzvYjoW6wL6jLj8fA
LJJuUwyaH226LBD1xrIloXu93yf9TSu0St9j0+L0XlVq2C7pfldUJ6wmTftrbEut/Tz6o1NNXtQB
d9kOUpILL6zawNgj3pIGsBNMu9sRj8FZMOwak91ksqvOHfl/h5tOAZ8Se06IYwkCM8CcrdFVzd6O
KzY7FlpbBC1KzPlwOmzGeymQpOlER0o0n/uuVcMfnVrrxr73QZN8n7pEwy1eJEPvpujwTb9EhMfe
Fi+UNs0I6urZwI3iWy1/g44DfNoytcC0t7pVoMOJOqmu7UwTy/k7gJb6TGw1O4RbXFEbtZzBaRmh
i7t2i4yUqyV+XX3jJ9j9cSBrTQ5R2TnyttW1IX3IgaAWryVpfozBDtIm96OtlIbshahiAYVTeyS+
VLYfpjvlpI+5V8SWMWaenChVjU49UXG6Yem0ECe4CfOUT4UeWHgoJ6Hf+T9LfhLGPBLWar6xSWod
EY6+zPzhl94Ngw81RxOINqcZF8FdFPupOELvDG3Ty4smamYXKTlTvtlpgE6mDmKAMCjMRDQZLizU
lpdVyYSkHLoOSPufDPBE2BxiNWI+NmpJRvQHroQdbjMYSM7v6+/FxSuM5MZ/Bp9kY1RLFzENHxNh
8ZZI35SkzsCAyUAKvaSqhjszCblw5KwIV57FZXQDVRlYLdc2OSD00WU5A5QP8KBKSn9EgVU2G1+o
TrVrpVAbXpBTMay/179wGeHoc1wIJIugG5wGYMLzFzGLMEZwqrhiuN5xvNYvquAV2kJm38RVx52j
xpHVZSz81NT7QDUG5cf1X3DxwSCeZvNzB6AtzPUlOgVIf1Fw8SRPBbZtT06gBX8G2a6/qHqJnd+H
x3pT9pn1GoH3Ll9mrcbIcGys6KlFtfWQF8agbqhLN50bpKVdrsRwF3OLqwe5NGVvHW0sZKvO51bV
RwnntjZ+UvoctzRAb84D/rTNfR+m6R5DQvUHYW6sbgoryZ+uf+lFhwMkOIUEtBuA9qMIsMynQt2Q
ME9Omyf05P1vhRlRvtjVYigK/JOlTG+3icDa3sNDU33Jq1EM0JvgH7SWp076oHzpLF8aVurWb42F
f0MWlBNJDZgOCDJst+WU1GkIQ1JU8iOac50W7gMUpNCNz2wik3vurGFIdg3gZ52CTjRZ1BKjoLKf
RWalQPHqLqlz5MBlnG88p8xscaAgmJligwUbd4xW9KsKmBfbk5yYqj7SXLO6K2C180V0pHwUmp+p
zwOCgOY+tcpYPfSFQyREhBSsZRwXVZhZaZ7IkagYKP/McTkfLyzZieFoyM9pNOnaJ8rv6rDxba0u
duFQpuCnesH1sFdVqYkU1+IKEveiMHptVxkW7pPX99HFHgbyS7AMeBLh6Pknnf+coZRV0ehW+FzX
vrVVkngAMoe6rhEp9Uadgm7nT0bpDVKcrfSoLid+1gLhT+SAAI4ai+iWxZfCglfhmbSMeFObAuST
C9/RkXSFv51+sBaAfjNh9MyfMGd+0TI5T5u+nlJC32drsuIjfLLwaNaO9BAGTXQ0WzX5IJyF8RD+
Urju35xHlmZTmaRUjZ8M9bPS5D5WR2aXPjZh6lebpszVyq0nA9adlvr6Sg/icl5JgWat/fn8AY5f
VCF62rjzVT88GyHGM6cycqTsLgizKdpYGXLdK/P6zoaenzQE8GG5ozq+FLHIaJClfddXzxLEJ/lb
GNXE7XVpZziejEKPTlQIkNXLsd9IN6CAm2EToBIZenYexmtFiuWDTuo3izXzUxBPBvk8T84/tYM0
Tu0g7vrgeYanbkbD9I+19qmyNE9Q0zpcPzuXM012AQ2QyjFxCyOeDzb4Kgrf9eg820gmfIeCoNxH
hYnOtoz65cP1sd46R2c36yywTuwK+wAFRHC954P5ZtY4ZltJz2mTCfIq9HGtOvSQn3XohOZFko5f
cmL79BZJK1nC/RXxgceipJ13W2iSEA3Nn9nkAhuYqve/y1E5zLbTGMbah6rpauUuHosgOaVA1xBS
xyTM+B4Mdv/1+odcTBqQfwICqqFIg9ClnlfwnxVqBI6yViYrTzRyrODE3ih/2CSFARoFsSltPjoa
UhbojiJV/dbLWMyallYyOrmp+aRLsfGEoS2wMlMytmVR2CsHYT5XZws0q2agawbLZlbMXPbCRzTc
sKQ1jRmDqszZmNiE5VQfUmTSN7RSdDdiWY88u9FWTHr+0bhyFlSehdjxggAHvOx8tgaooTgs7Sef
fCSkY+Rk8S4ReKncCCE70krsc3HQoNfNMsmwmOZxl9SCFu1TSj4yOs5G23h6N2le1ApxYgpqIN1Z
tIKzWY7HrgHgTK+aJjzF3CWALA6xtHZ6Wf3dqea9bXfiVMVm+63P0ycyojVH7ovRaE3MFXu40kjl
gDU+36RF3TcxPYXhBeIAvfepkvHBtXIn3KtWERbbEXXitYrgstoDXMWco/SZEMONuuT3JV1T9W08
yS+O42f30CyymzayypUD8c6XUZ2e5U/mF5+U5/zLsFsNM93O5Rep9btHozOGLVYGySYfEW10Val8
/dgBxJdJBqhNAZ6aP/CNxXgtfuGEpH78gpW57JZOkGy7bkzdLiqnlYDi8tPosrBoHHfKx4Rz559G
IYq5rZLmJRvMai8XU78nKbkrCCDvUFTqPphrvKHfwfPMPIeZ9bYYjiA2KkdzGlHb7GdnDbvZCV0k
npmbaz5T8//q36vFIMinPj2fAa5O5ETPv2yIZkyDhSZPbbU5Pu3pdAxRZ7gNsEl+vL5eF5PIQmE/
gLQZjygZ4yI8RYXWHLXJaF/GxkmebXRabGGFBb6PTXCohLnyrM3h5fmXzceL6ib1aB7S5aY35Al8
AgyZF2EV1rMRyQY1tEHuMbZurSHborMB5HWGHokP3pc0IZEloC3GkeM5WnZD9b6Qx8nO0hcn55Vz
ieJ8dyIL9oYOV+iVvXI5q9wn9LLpNHN7sTnPF7Ayyw7jWGPkPjGdg8jj7q8F8+DJTuietyJfu78u
wMbQX+izzuoSIFLALi2yGkpcQQLJSfqNwI09/DaBuE1HyYpCX/HspPKz2rOmMS7U7YSNRn8shhCj
iawM8+A4+gaKhG4XshndorWbdNN0YZQ1mIL1WdTcRLwLqqvIoSy1uA1pfqq4LUJClpdEyBxLOI9W
LQ0UZGiKNS2s5UzOWBC0jXgBaGHDpFtkDXKtpOloIvw9+sr4kFPBPCTOWG4Rc4p/GMrYr6zc8ujB
IKJk8ebcwz1G3na+cnJbSL5aVtpPxIwiD1zI4OJzH+9jul9ryfPyBZgFm3i6Z5wZNwpktvOx8pAz
oJMK/0bqsTNfC9mJkBUTo2ilZNPis5PvxFRSRlYjg9fQ60JAkIMbljNZ1HOa2SrCg64WadGmBtOl
48eiV63L9YtfwcrEXBQgTGRLgMaQ6M9kXOBW57+WlzPoEr9IXlrdafpXtcRoFoJqF/f4dFPLlbZa
UMvxayckPOeHBmX6LwKH4swTdhZCUYrogJX5SlyyuFAoxszqPHCSONxYBC3jhJbMaJIkuXmwcgIR
VeucHXQP6myyLbYxUkn7usjT7fVLc5kDvY0KidWxYAdjcbYsIqSiinwzMZoHRMHA5kR9cEgypzzl
KsWPyui7GwKIbqdza3smNL3P2KCuAdMXJ2P+DYCVCDyBDnJClop0rT1Vua875UPRx0XkoXGm2F7a
jvbeqmr7UyPCYI3n985kU9WbVRCAZZF1LTYsON6+GHKlfIjbUbvP+qHYS7jRPAfCaTa2zZUz+bq6
vz7Z7w4KKpLOG4CGCzVRKQQg1KR99ZBixXMM6FXsZaUM75BU8z3IjJ0r5VG/ssKLa+BtcpEMM9hU
VLiARp1v9tKwC6ovTf0ApR2uWVRxyWlAmOFSflSn/b+xTMqJdI9wDF7GMUkkVXQ51OohyCUzO7YU
EGS8PXLdv5mmuha7DGIZvR3VjpSHSon0cRP4ahW5ui2pDVw2RZQfeyzR9eDyIxqYsYQgpJawxgmi
20BXJH/o20iD92Ynh8aRaab4Q7xygBeX4H9DzcEAI1IfW4p4IKvTqL2cYfuShOJOcpRu2+bBWrC9
SNbeRoH+zWXL+08AsHhGGiUk1yiL7GHIx+CuzeuXKZWGr2DdAoSYjGqrIeeBg1dUHoBQ/ry+g5eb
aZ5N6sb6LAMBQXUJhY0kYUWd0MMHaXKiL7zSkufkU3dCHS9fOSzvzOaMJpwDATInUEDn+5YG1JBI
Rpo/SB0qhKIems84AMS/rn/QO7M5o0KoTYB4/T/2zqs5bmRN03+lo++hgTcTc84FTFmy6ClRNwiK
kuC9x6/fB2ydblZRoVpd7sZEtBRik6wEEonMz7wGp7SToDHNEh/DIKG8TSTYerii1U7s+7qrWKHh
9Z1abfpJpU1dLb7mGLCfE4s73foWNRTY5xxIIH+XtOb4LtMqGRSjG9j0xTq8Ev2SLrWoRGLqosFf
fs61wD93Vi8v/JvAlQW0wEPJuZGBW5S1ll3qTRkDVEeZhJXc3eJdihhbI4myK+czNj3gfvLATemd
HnK/7V6sqs12oFjal84KsxcJQb8vKffxw5Hrv17G/0Zn7fqvwZt//w9fvxQlTN4gbE++/Pdl9FIX
TfG9/Z/l1/7+seNf+vdV+S2/a+tv39rL5/L0J49+kc//Mb773D4ffeHlyN5ON923err91nRp+zoI
V7r85P/tN//49vop91P57V9/vuAf3y6fFkRF/uePb22//utPklXaZYBBCcJN1hex35v1uYz344cP
zxmf84Bq2bevf9y1z+235o/LKC/qP646YGx0Ff/YNulz/rU5+/Hfnpv2X38KhvYB/BjQNcqpkJ1J
GP78Y/i2fIsiywddXLpNnLiQZhZPaUZqw3/9KZsflqOJui/i2oSri8gE+tbLtwTxA6EJGgWkAlQW
aBuhzvmfmTt6xv888z/yLrsuorxtGPX4BackgnAOFi3oMlLupf5zcjDJXZMFfaQHTxUuzHYPDONW
auIDxOW9UFXfBgj2aPjd+dM4rRNTdWKa1Ojd1HYUS4NXo470Zqp/XODbCzo+nX9cD4Lti+cFfSnz
ZCsY6lYVEEMLnrKkrFZCoOMWs/wFNyvCD8ow7awTP/56zJPwiylcRGAQ8iLcY9Ypkh6/jI0i5wKS
qsr9pAt7Taq9jPjgMcATysY2OPXqalRJbrLMqfLwUW/O+ckc73/YtdFjpY8JymlJFwgEj8fPwrxj
SkfzdsZY1IroNlbKtFKTyNYFWg2iZoMbP0yyOG9/fefvByb+eQU38vjhVp7sQnUThDReFRQ4dUFy
ATH3NmCb3Fb8/s5qhlWj6neahN16oT79emQE6o92QFYwD5h0ludMWeV95ygGtZBndZjdJHZiK/y5
vPy83WaO4QTr3vYvtIPlaQdo+K6+RStnrW/rvb7FG8kLXYxJHMsTnOX/Lz9XbupNvmnt63rT8k/L
k7fydWvDOOAHX3rn5Vp38434VO8tOJcG346/DE/Tdbqf1+PNeKtdBtvSkw7zIbiwHsab4bqI7ela
3hIMOq1tOL1teLX3cs2Hvry0/HN0Opd5ciL3RnM7x4Rr7Du+M/AvxRY2ule74lpcF564hmOwyr7H
28pDKNuxNtZGc2PYiwiOGLk9fxUP0na6Ha/GK2Gf7XXPuJAvhY24xlPHqbzOKfg0aVu/fj7KNlth
pdjWZr5WD8p2+aTO9p3vm31hd7bpGO5yGZZbbap9s0mdu8yOHdMBe7/2HW2rH8K1dd9sBvucGfer
8Mw/J9qP57k4ai1wAYX1dLyII6tr/Qqd2ZuVe3Uf2dK+cmAd3fRf6MWSwIWmbZVeptrjft4EHk1m
T7IlO13Nm8gr1vyoVznx6tv6sJvs0K6dOzx2N4GbOzBL4XLHXuJiwuyAe+b/8edyAjdm34Rg7e2h
tfMH6zpHYoWv3WEjQA6mbczvbs40bV7Vy07uk9wajRK6AuzBpzJ8pZoNrd8r2c2YWvj+aIO5G/sq
3uK7vR4wYKAUilt0gGBLS7Z68ddfWbjDSCzcvn7VTMNTHvTNusoiSGdG0XkRia8jjaXqmMhTlLYu
Qd72JaBM8ljsXv+S4vYllMvAoYaX20uHxK5hP6AWkqv7Vhqu/DwWdz4PamcFzY+/8gJO/wzi0P3n
/73+XDV2Z4U0j3eT1xUAOhQcHucah9dpRu/P+RhPUR3fUMzaYS14oebhbdxiZ5B9E7BglMD/GFFy
UATpUtbmuyYyV3O17QPLm5sKWMEuFr8GoXKRq8O9EefPBYL2lRHtpMTaL1CFrhgd3FSxbf0SqcNT
02abAptAbapX4LgOFv33SHo0pdn00MC7JulcV+U42/4crnUlcvFFvAAWt4rVyAOm6xXhFc0ur21L
zw9UrzB0p9X7TYquNkm6q6rUqrToSkERQ6rSWyXP74a22A1Kap/ZDZdM92RREfrCFUSWbOlQnNTb
stjsaEFl4Y2YcNS0QGoAFGI9iB1razT7qF1L4LJafYXN9LlC9HKkvhmbJ8YD4wSkuk4oAhnp+MU1
/UGbRjB+nqblo1NZQ+TEABRtFQqXpzVtewuey0Mw5Zz+4cl6WaIyzj6YJIRmkgSQ4HhgbajNBqup
+Spu5G9JhrVj2FfZag7kKx/QmB23imbPVhmB8mik9ZkpPx6d+g6ALXg7C/h9UZ46lX0q1c4P8k4T
7ysJxMakBrdxBvpT6sDFioDTV3Q/ervVisuixIkd/fzLRCtWvZTtQxqTl7qaP+N0lLtBO6c2wJmX
Mi6b+8yo4zPZ88+vFI0zOjuwA+WTmAhgXFSkxA/3nRQ9kVloTiaC8YsUY5830VOXaHYRVbkLgkc7
szDV41xzyTGZGnBX7OoQL7RTEytpyGpTbqG84LnmgiX1vbKftysMRMpsHdYap44cqNssmZtDFoWl
nRn5w5Sn3T6gGgxisLMuDEzygjps970q0evOh5t2kOt1XSeN8/qlXoSVB89mcvLJiNatOFHUztID
lkVXZqXGN0Zb+g9qe5izYbqIg51lhP1dIYW1E5bBiPTZJLohxAWnGRC0nvNcdOe8IZ8L/IOo95ob
TMrD6/r5rXTpvsj47zQDOsqc/l/LlQhB37xH73Kjj88YDTZ/kAL9serablHP+ysFW/Ks19/9kfjQ
af2A75mMLCcdbZi07Cp/JT4CArYfFucLquJvkh5BUpasB1g8ZTLeTqoq/2Q9kvqBqBh8CLAnflGD
pPI7Sc/xogbcu6A2qTYspHpgcKet9mAwugiiWPsApTWPbTzX08OYR4aIFtPYrekT13Y8wqr15knu
v1SIeYYwjpoBKXM9eVhg6gdk0bJbaRLndWMo50jjxwWJ1wtc5Pu5OItEkHbr8c44jFx6bertA7Jx
16Ukd7s4ccwZnHqlbt88v58kXMcJ4I+hFu40aNJFW+Dk5Gl7Y/ADyO8PE0g/p8NIxgvE8NwWtjzY
t4cMU27Rg4TRAVyMJ/nOo2qudEx3s/CxL4ZuLemVamfhcD1WheikTVOtxKErB7tt/QQw7WQe5kq4
TOp0X4e+RjgU5FuJ7rY3z6F2l5nMuCBZiRtPU7Iy/NvEqMp90sclTO1Sccom9NdhV2muBWjw3Mlx
krm83gvLBuLGQgekPnb8dCYfOPsESurRMITwq9HlyjXkOCTfZT1f6VFp2VEn7UY1M9xOnco1tFwn
mBLRzVoyubqc12mT1U7e3WsQKL0+CX64Ef3W5vT/Zy2Hxt2b9f1uf7rv+ue0O9qUll/4e1OyPpBk
U4amB4irylJd+FGNYbtC+5EdDEk4+lELrPpHNUbQPvCs6Y5Qv1nU+QiV3mxM4oelcImgMg0FNKOV
39mX3r0kFGLohiy2YxQHqRWdLKzGUMtWK7X2oUt9Cp1Tp+9hO4x3Wtapm6hrTBQYIXvqQV1cy71S
7tTSL1cpKILrRhn7fZckKeXTfB0EYQg+rkouLJw+7iXUJC8ATVUemJRgo9ZUdyJppr5Zao1/UYXg
5VvIvc6bqf/J1nL8ztP2pDguEUHQ1aS8xJ5+/J6Iag1+jrDvjiAbtSYQ/l5smi/iEAtnNrHjEPbH
SPADlorYqxjF8Uhdhp7ugNHvnZylmhfSkN/OYx+tcw0iEaAR/bLsSgQ6rVQ618f8yU0y4oJDpVyH
QMJJcBaaZTGamejfaZHVe/ncBHvEK9ULyCST95vzySJb9lHucYGMnM5nzLrB+Ter7iH4tKtw0p8z
PRQdYZS0M0/uVVDmn5yACYXWCPaUZYiQAeLkywH1pjxtFNgJZvpU3SeGuMqCZsvBvTLn9mKxVkIZ
foU5ha0pW2jfTq9+rEThRipkB9fswH/OjG/U+J1aaDbh0O4WmbIag5meMFHNVll6p3Xhw6hljpIZ
m7Rs9nEW7es+uG5DOSKePKcMd3yaLjejUi7l9SRrZ2DzpM1ojlOsh3LKwZIMwsoQwYiPILZROWwL
tIOEfPXr5/RuNYLcJeYhWAbaiTPIyeSVw2gk8VSr99Ap9fXsj/PGEsZ0P2R+DlJisG4SCseOXJ9d
IceH+XKnS2wD+AxOAWJBp4w/VPZG3Qoi9R7e3+AFJRIPjexnZ962E5T+MoxJeEZWsBi8IJx7krhJ
pVTEAsZ9950vFZtYCJONmgjzOskMZ5LM1JW1BF4ejTAcUHTUrv2QYoVKjh9ndXQoOTE9YVrLXfX8
mzOvLq4oND+oZdJnPE2jy7FKuyL2g4fIDwrHT9vuypAE1fHLvrYlZZS9XgpvBUMwbn498Kve9NEL
swgL6eRK/Flg4idrTGpnXQx1rX5oVSAxeeNqYRja6MHfVM30sVb6+zhF4gsKkmhPqUJtKHAHBVBg
Bl04KLvrcFAae5qk56It10knfwskqmYk7F8KfXZVk0JlCUxF7M8s1pPiNw8T31cIRYR+9MAsitDH
r7oAIVEN5n56qDT5Em2S9ZCWbmFah8Ya9vCbHa0l1xTUj1L31zr63yjlT2Ddb9bP+yilyANW9pvM
afn5v4MU5QMkeTgGkK1xNhDZPv7OnKwPPHF0IEiSaD8v8ct/ohRJ+7D8NIxpMi6OI5mo9T9NI1kl
FwN8AHuKChOwK+t3wpSTnhEpA5q9bDImosG4rwOoOl4xRoKZTBiN2sNoFmiAtEWzteJMcPNYD241
RCE2ciLm9yriwQESRlaxUSGpbKdaqJ1K7GsX7jOS0qFUz2dOyGVn/ect5MrY9EgzOLxYyAve8fjK
srEUgyAS2gdfDHGob/vOhpMpXVd6n6yQckjPvDzH++2P8XgcJDSLD9PpyRL26tDPU9A/BE0OYWoo
ezujVHWmCHPyiv41DH2Y5VVdjClPm8WQhun/5mH/UBpJ4uWCVSh2HZrC2g+t4dbE9x5dDrO9yJCO
w/6w6R2hqrvrN0v0J9HcMndHc2su6GlKhYuY2UKBOZ5bjHHVxrfM4lHQhGnTwC/6NFVT6pqZ2X2c
QDh7hZl11+C4xJsaRzz318O/nwRw8QDFoT4STxIkn4wvqFozS4U0PkJkGBy/oBvXyaN5rYitdCg0
o3c7LZb3StWMh3hUP3UJkJZfX8O7x20upkYS9bDFmxGE2PEU5C2HXAMm/rFG0cmxULBy29r4Pdda
nvYyCu/vIlbHG/aaJbyJvcYxHiopHNvHSlfqrRwlgy2GnbauOWjP3NCJS94yFrGkAmCcmwGxe8om
nct+kAp1mh4nCVdg3AziFYIa0p2YmNaulznE7KIMpU9WK3zSh1pfp7nQbuAHRh/9wJczRGhS/Uy5
8116vVi94lgFBA20HYnQ8SyrRlbF+E8Oj7oifO7ApnjgTTfxqNFxEewwIr//9WNdVs7xyrZ4h0Fj
ABCgJC2d7Geyibw73PLpsRjj1uvw7XMDWM9wPiPjzCp+N9QC7qOkgzYWJRck3o7vra20qdHSon9M
UatBv0g13NnqQ29Um3PqfMdRKI+WoQjPTMC7EBBAhh4PlZdVXOJT0z12Qg7h37CEnd/ptePXmnaL
7JfoSUZtAHbLFO8353MZmTo0hT96+IiuHY8ct/hUqUk9PmZIOG2kthNcFPXTlapN54wG3234DIWJ
Il6hJGFARk/mE/vxPLJmeXz0VUzdm+ST1CMFNBqRYmOF/uXX9/VuYTLYggnlPeGofcfqMErZSPve
7x6TsbQiG9hJ7sB+bjbllOFzFAnZvssxHPztUcEJKZz67N5Avk6eY42D4pQboYicWeZ/SYb8RUFH
Z61EsrARukZxjUlQvv96zGXajt4IAgx6uJRIJW4Ws7HjJ8hVqH1vIbbUB0HvWIOfODMfsPntUcAn
EpBgsbfwSU5iZkwvsa5E9h5ERWh5Ia0m21RGf/XrUV7B8Sc3w7xB6yNaAe5wKnDkT4XSlxoCGHFp
XmZdbJeB6IhteZ1G3UVf0yp8arGztuJNmD6OYuDF4rQZ0S/QA8KHcwSJn+wAS6QA1YR4TCWGO57a
Cg41whOZ/mjWCtariT0XI0TZcznoT++aVJejEggRAhwEmG8z+CkxBoL6Vsdc3ZWjLU1TZR9dmneD
6ik3TAKq0C8zfeqvVm771u/uqGjivR1cPh68kIzUypD8e8ytS7W7MIxDEJ5B0L2fx6W5wDGB7xC1
stOuZU8zVkyFuP2ojCB4U4zwVllC2zROteS31ymLlBefuBK1A/51fDdomapqmHTWYzWQVSeyMdo6
jlFn5uw1OT1ep/ASKOwsK4MIXj059yQjriMMBK1H6GlFYodp0X4LBtRhHT824sL1C7mpbb2Yq92Q
ptm6bNvwe5WnYmsH0kh3tqhU9QkZNCu1JV8PE7cQ1PwrIjp0UPNWmjMbab4qcEZki1uo9akBZaVC
UdgxlXbaq2XVX9ednqOuprcuPt5q4Q6dUIibACbiZDdIO4q20ofWd7i32bmN7v2ms/AyCDLpQ8MJ
eE073sQ9mpRUAWI/xmPepIVXZr7i1DDpzhxO78JYJKXYu8kTLBKZd9YuOT2KWjYb63Hy2TsTX4LY
5beFIe9kKxq2YaVO7UU3iPN17CdJ5UlNmp1hWL8/tIDYL0aHxDa0vU+zlFkwjWaMhOBRG2RrS8cJ
pryYJBthKHIvwSHkzA74fmJRCqDVhZwCkDoopsfrt1BndAHqNnkU6yBxjVkVHT1LzjlyvZ9YRuHj
kR6mvE6353gUeZR8PACa5DHkpA5QdSm1VTxV/iYZeu0avEtNSxgLV6UaZXsKgvLMhvDT8Ze0dOnI
UHg+uct60tQUZnDyCNySGlPbPwlVLu+jgiBHzwTLHcbRCG2lED5VoRSceXtP6CxLuMXt0w2CYMTo
KHsd3/6YDqYQhnr8mIYLbkNYc7zWeyOg6D4qU3n/qhqko6d10WGq5+jVnG6qSTrH3v/JszbJgKlA
UaJbLG2PL0P2S1UrBZ4CXVhKRlHb2DLw9PWvz9SfjgLQgNrwK2BleRZvXtVhDqyqMlhRBeBkr0nH
cVdiIXOGkPnTUZa6Gqc2UKvXjPDNKOkAlkAzk+RRbwWEiOixuXFmnLNzOSndvT65xQ2IHgUNHCK8
kxMZHit4LqQOHichMWs7KZpLQauhYINBcboou57DcpBta1Ktj3jbhpdpZmUPejaIL6IFhR4uzugp
uf/dMEZ4eWInVPY4GKC48PacvkuJIK/VUZnRcwK+7CEMpH1u/ERy/F6qztmE/OQt4GaQCFruZknX
j5+MDD7IVPwufszmKl13CJZQ66bY0ggSJLtJVh3BL75kuXxT9lPn/npZnFjP/5jKRS+IwJGndpq6
FVmTRiV59yOChJrH3GGyJJSAF0WpXSWlFK8nZTQ2oEKQJtMG7VD0PtBHX4xWAbr6Z/bZn60fGnqA
cZDxhxB9Mhc6lR9ryPL40UpFY9uAolkNoZqfeReWTzk+tjlOiA1ex1kqqccz3lvGiPzBHD3O5pCg
kTCGq8gKMnSWodnOhTaeGe8nk7xYSDPF9DRU3vGTsBn6V81yrZtHa+ifSkPDrwrdJXuQ9Imul6Kj
GNJ/6tUmcOm1x7TNRdEexb7ZK3Xxm3I0pF2kX0RghJmQ5oCPn9x9GGVGGk95+xjQb60ATrXNjkQJ
JTOrCdes+uYjE0dbPFARASvD4DFEbM0+s+5On/RyFZzlIOIX3U9e5eNnUAk850Qx2qVkYDpdWrUf
CU+D7SCCrRzErrIzNMLWap3lK4TV0i9tp0z3viB/yy2w81N7O2m1daZg9uqO92ZlcBYs9RWg3TQG
0ZM6pSJJxQA/2PT7Twan/UXQlfEnvWnawfY1ACqgN82stxu4H7k9DRMYZDOtPukVWr62FM86dmyp
kh6qvPM/h1IrNmScqXapG6HSIGLYowiR6emC7wx66T5TRxqcwhQWV60+pzgapJb4SQ6sboSXPOT3
lVVIoi0oWnrdDI10Q7kti6nf0C2SmxKbekWjjefURVB9DqI0fCk4Ue/TrIgV5OYbcDIjaRqypuUc
Y3Wo+dXCXck/A+KWHifTGjVbg2mFNJ7ih7Ej6XH4LIstrFckVax9Mer5ZV3UwUufKTmnkiYXX5R5
Ku7BcSlfW0NQFCxsM/mL0iMU68j6qH6RrKC6UWfIj3YJCwc6cSkSzM6spYuoVcKX0jKyzM4HgnNF
6+YehQCrvheaYhqpxJbW7GjhjIdsEZbxk5hnPzy5/7eFQQuDfeW//oOy+kkLI/mWPnfHTQx+4+8m
hrRgvJDQWarjHAykn383MeQP1KPol5P1k5Av9c3/NDHMD0TFgJ5I7Mi3XhsVfzcxaH3AHcS1A9Yd
HFlEDP5zcdd/vXR/kZl+znt5VY17825SXKVzQe2I20Q6gA7x8Y5BJmJNs16Kd7J0o1RXMK78VZzf
TPK+kPdDsFXE2zK4mHLF9kcn0w/wYJp4Ne9Uy64/WpRDwosUo1tciMpdoDeeP9rB98LNGke7r1cD
duWS08fXxngIGjYkN1CvUJgcpX2rX/fdpTWsg4nA8KLCXkVWt/os2WbsJJMNJT5Gwr9+EiOobk61
BvPc9uY9xlEoP0WIau60/DqKPgvSk55fjeKlNeNxf5XKVzliqGJSkr1dSgkbcmoX1mxP6mYKLtLg
rh/B1Yd2ddVUOyK7c3vwElm+m1E6rzxyYk+O3eMZRVulLcwwE4F1a580/L7dMVCNvTIbn42xw9LQ
cotKWA0fhbHVLg1l6t0YzNe5yzg9CgzUuunComgNqhepkqVu8CZozPPGLDGtnO+SUH6UOsm8Zd+I
9oWy16L402AWz3qpPmT4oziyWa9lsZQdTUmnO1ra7txLD2/eih8L7y2faQkej2YFigvLi1IvJyTV
w5OTqShMGewpKki1XIurroysVTOrn1plWmexviMfFrYUOSTvddj/3Zf+RG3vzRN4ty9dPtdNCEj1
Z0S911/9a4MCH/CBgqrGWjmBp8KE+7BQ4IF5WTRhyeb+3p5AodKQAPGAzhLCHxCa/26xqh+oiYI4
AAwmg0BgW/ud3ek4pASMvijQ0CQADMtYBDTHa3iQspTsIspu6xEqrFRJ9iyad/2gU9UeK/NMQHm8
RP8aDZbhEiZrJLGnS1SPg4HGSpndGlGTrLIbjF+vBiW2C6W9LBQOdGpi0ebNQzn7WryOqZKfoFVA
IxEIyXJNb97SLPZDucvG5LafjKsxokU8tuO6bCJP7AtjHcnJPrLO0ex+Mq30uZY+uChTwj+d1l7v
ra6Q0vRWnrV507fmth2tj61g7tNI//EGHrFp3774dJuPXn3ukco5ikwMuMwr3bXjeyROz804FfVb
60rrV6bmwkAxccYbbUB4dhN/jXTgoPmnLriT4qu4O5jtlZJv0P2tfQd4iNw6s/TMDh77bhd+NYOv
ZvEwVh/D7lrst23/XVG3Zux1LSLzqzS+V5srVNBS06k0L+odI3TqbG02T3Mb2HlQ2iNB1X1Xb5vQ
VS/imyL0JuUr8Zfa34X5IQ2vZuNJF9ZzuTbNta/dKoZbyjeiemtquEaSQ1aybA/lTUtxIwndzthE
61HeCFDeqWg5yq1JcWdt7FAuo3VmF8aV9Tg/6yHmGK0zprvoSf2YfJFLJxGuZ+0FBfHLSC8d4rmq
uB5IpNXsmyk+TeadZj5XULAn2vd5eSNXX6o4cRsoeaX8DUVhoIo2PkNBt2qUbQ8ZCnsyyOGf/PnG
z90mBEscE4v23LGGfuknA2UqSfmI/VY97pAjt7HJsS1pL5a7EuWl6zxyMOjRBacIAiewVqwFHM7r
ZK/6rjE8dfAM1XUguFGxpXLz6xfhpK391yohcVlSOgPRHXlZRW/eBOzD6yAbLP0W0dcKcQ9ftdVm
8t1JVGHB+Sidmk0EJWqATYH5+H3Rqv2Za3j3XvAyLBQcGG3oCeP3dnwJk9G2STLp6m1rPrdTGzqL
1qWjl4Nl08GU3V/f8c9Gk9ggF+2X5SU8KXNraEx0xVzrt2lnPeC4DkpK79AO6uMLrBDbM6O929xA
4lHnhW5AwZUNdbmaN9PrD0YvdMqY3o9EgrYyVq7aGg9G6W/bAbKlFT1MNanNr2/xtWP8z6nPQ2VU
E8ULdEk5YN7h9yeYRaKaGMk9VUmaS5sw680HHJ5FOzKXmnLczAA49NFrkmFDA5W1XIb3ODPd6AM6
0k1nKtsMb0hvjHpXH+PbX1/fSWbK9VmqCL+AUImDkAT15IlHsiZkCbnhXV5eGt2ap43CZWtuNNm1
FAdpAVXcTMlGWo1bcfBK3+3phpceJmMsQhy+OruHeHjXgv2Ds5ld1ntpV221nbGmTdDVblg51qXe
cY8OP1hTVIMQOrhVb0vomyFIbgs7fSVC3LEpBghfhYtmV2w0eI+H5ktwF+7kff053QUrWKte5eGC
nKOwb5AWu/6t9vTr2TgFu/6YDTSm6Tkg63V6AAYlkJepSqw78wEKkvISgFOU7YJXAEYa4MHvxr54
SMl54QszEQgh+6Jb1qvKsrvCrh8r3xYqp7orLwHMfSu+cB9GiULdmVX1Wtg5WlWvT+2f6zyptdSB
ONDTC627eFteqNBjgf3ACy72xUbY5Gyj3yXm9lNymFf+Tf8JZ9aLadd5hu37h0QGLOT4l+EW/TDf
kW+VrVI4U7SKio3VeUXqCpWbhm4ZunNyEcNDHR/a0CX/GahmtrYGVUtze9NOvHCwjY2x97fDtQR3
ehLs1rBLdIcrlxpAFLpVt051BHmvVLi+2qrxL63ievKfxeKpbW/zylFQzP+UHny7WKmbch3flJfF
lZw4xV19Ga/PuTa/uq2dzhsxOIowVGLw8jkJpxKgVZkf9uZd9CjupCtpC+PwArrawbK1jfBRfWzs
7IYaUR3aSQKTjzqtPTcO0k8YHsWtM3zORi/NAdQ7zbith+u6XqeCk0sOnnf8XlqvO9MzotWsrSGy
5XjAD06EE1e8NrGEKO0udyrVk0KnuYj3+Fzknzl3sCAQwl1V8tKt0s/VnbDrtubH+LP+UbrsD9lK
uObgUSo7vonJQE16CnZ014m2pt5Z/TbUXN6HqtgoqisUKyFeDzNkFy9NPPqByIicE9B8zYjfzyJR
CygLOtinZccpJsbJiHnu/Ev/MnrsdnDKH3wHU3oIBI44egJmVMUqbBw9BxtlZ5f6tlul+3wfrSvX
uim2oyev1BXMRfkjpar08qyB7yvy8O01Uj2g1IZqMlaRlB1OoVOlWozV7FcYo5nrKFsX0i62bLNe
obZiB6nM/r9PSt9uLA+XAdRGy2ibGjd6fxPnW9Ha6cO+KZ9U68Fsd03jGcGlNjkinkj+Jo6c6qU0
VwGU0GLXfp+uQt8Valu5QdcOGy5ZstWvCXrkz8F1+V3WER16CKZPZn0ljR7fV2onnew4dCa6rZ2n
Gc4w2IW0qgs3ku/mwm0qdxp2RXxQMq9OXT9apxSSg02LRoDCBEu8dpZylRa7XnwwMsmZ4sOcXJbV
mmLbshs3V1Fs2HN+aNXI6QwLOZkHXTlYNL4qt+++cfFIEhmiF9+ajY2JmGQr+l3S7WN5VSQ3vbDW
py8TsSLyk9AYXBrBdmUoXgL3rdYsO1W5RS5GLWqmlEgQN8jMFtgjFc1hieZhYovxvGnNwNYA/AT2
EEoUOS+y8dYIl6JHY0ar3nyMjHs5X8pzzNbwm6EMutw6AT6vOsUiUqiTV90HkqdDERNvc5Wa4TDG
Wx89Sq/y5caZK+PMyXEayoCypdEC4p5skEP1NLgQs1jVEaGubwPT/NrUhG5KksS2iGkMx+W5dtgJ
7naxXlpYBdQSXrWyqXgfxzJtJOoNqJ3gLtazyu7wVnGjHDiQri5x/i6MafZExjbve+UiqCo3GQJX
nQP0MEpjVxeKf2ayf3JBtD0WxtICZcHm9qTkIwwQ6cVwFG8lEztNrAtWBI52aOgXgdKldhj461bh
UBWyGysRDlFl3Gh6Qb02EG+MSU1/M5ElwiOsAZ1K1AVA87Tezt404gslz7d+PazVuXNCFWEIvapW
1ixR3MkK315Edc6cy0tF6WjTwawVTC7qKSS0UOjl48cyRkprmEUn3nZR2XiYZIlOL1H1G0tW3q9D
ldNoFi4JQcrCqRKXpPmUeSgEqRoGRdbdtlUr2IXvtaNBWwDpezLLz4oS624iqatfD0qo/O4OIclS
laXNw74PHuzkDmu5VOqylG+TZFcgChhvQ/WrleLzXhzm1FHjTWcdjOA5p5+BYqIdz2wK4sEUcTlO
7LJ40qp7tb31y8dcvB7HfT7eTeXj1HypWlbJeBemF0P7JdL3antBtJzk+2TemNMmry6neVMKtqR6
sYIIA42PSM2cTzAr26x34q1RQV0r2PzI8LBTrr1o3gD7HcsbI+Ktv867S03fZOKTSOm0UoVDNW/U
6TIRvhfkHLOsOQ2UIx9WEEev+gn8emch/fhYGWRCG4MLMa+EYCUrL2nxqE1eMR7oqw36hjOuN25S
cWtp+zpzpfy7ZcTEAxe6dWUa3HTmCggLouXTpzt2/lnwLOGjGT/I80EOb8mwDd31uaeIWRR2svrN
79Za/ywVh1y5iar7lPRWb3extA6H0u2nbcxc0ckQ4YwIND86t8xMrzZ9V9Eup2LVvSD355j5syQx
p3SYw8ix6LgB2cW1sbGL5iafSHY2NR1rbVuaHmVn8mfduO+7/8PeeSzHjW3p+l3uHB3wZgqXjkkm
M0mK1AQhysB7j6e/H3TaiMlqZZx5VyhKVSJFIGH2Xutfv3mK+NY41Z1GubQzBKGX3vIlxZOVLRhF
HNA4r2t1W3lKchi1f4vwu65r64AM73GSFTRGeevj90ePVsfFGBpaoJ6jGP9jYdZzp6pMLF1KpbJn
DdVALFXGjbf2UzVNjh3WeYwsWUg57HWtEC3h2JNpqpwX/QccoJxgqHLxxDq0zfKQ1r9a4V5MbXVi
Mw0flW4fKvug2EjBUa1futxnQWmnN8H0M+OYT0c5v49lkeC/R2Jiau1xlr4GoaOqdgWeQNHYwNny
CIZt9P2cnMgNcpWEKzvvaywlLJccHeOusHPlmapuOQWBo1uP1tB7YmSPiquF/qD4cuAyoGvN/ULg
TiXuC3E/tT/DAmKt12Ve+SPQNyLXDu+XxyE93i+oBMaHKHllkmdrGanRhJdJ/d2iPmI6YxvNi6Hs
4XfGzUOm+LDaivgGJwfdxaelAx0L0xzGOqjdUOB9vLdmW1chUxT5HCv7NF47quEu22mnwMuc8ddA
fuiRqV3zChFa6h1Mf8PQTmbdHoJHcdlPZW37OS3pZBwrJi7q+/o/YRLbcf4S6E4+uBkWSpUrKzZz
EouK/TLflxjJGMeoOD6UYG2pI/YFVbO6U9mblfnnNHReqrz2Jpeg5Le7ctrlUuUrA/rQr1b8bU6O
+N3rFiKDzRxfotiTp63wXp2k9mgIrhQewsEt9Jdgfh76wTHD2pbnb6H6qFQDjdJRXTaC/lAptkId
IEq5k2PwXTUP8/zN7O8s3Dg74yzEpLbBP2Uo4gTdWRTA7EpH6PeFSdbn5IYE1S0ujPtIsfPwqdVK
L+jfpXh0EwEmSfMkWvN6yWb6wT7drtPh5ijTXCf08BiHhU5NFotOBN6LdNfLx1rZyKOti/f4Rjbf
RjeUTmPmVAumUcIx00kOqx+04D5IRjcmvqX5obC2RUe5n7ZxNziYxNwVzanVXqQQSldIO1491J33
TUsjR+vfiee467t4Fyn8wKm2q+k9kVyUoCJz7Bque7tEvlRuiqaFc+gbHUaGjpEHrOu+YpRrKxQ0
m3mRPR0H1mEdhKlPebUP5t2UuigG3bbvT6EyM/N+r7IfmvLEBH1whWmjpZs+pmbeJrMbmuwFlPl+
adrP3MxN8fVFfhcqP1o2eeBj6pOchededKUfYeKbNC+1r4yeVTpW6hHblUYb9oPhsbufFlpgf+At
d9losg2+1okfGJtSJPQiJ6Jgj/aleu7SA7Cqn2X2AomfjcdWwp3o3lXZhty90Cl469tj3HuR4etb
y2091ofojaC98mt4sPzyPv0mnOrIxgN7OE9evxu3PejwQw+Wit0ZuMs5+hoW9oRj7La+xAlnN6vs
ZU68qw7JFxXOhTOjuHHVL8WN0IQrEvG6MsPvwvYFtuTqDrQOPP5cmUtq+Ty1CvmcNInpDXEFk6Qe
HBrEyMZYLnZ7yYIuXci8oOBaYda7VmkdMh1gJ64xG1OlZ+Jc7vBxvrFnrCXHh6IL/BANDrR4zBWx
LroqPa26yWMBP6dzEmU9EXFy6aYFiu+/lz6f6i0+ukIXYaz0X3z6r3YmpYuD2kxm8Zxga2VXWv8i
RuJJFRF6V8u3DpLomFg31kzptx3/1Wdj0o2cHDUr48NrKiG0EkFOklk655kdr/mJbi5uAaLihZXA
x+gH/HtSPF3aFvJ9ImwintPlJWONBYWvduZPKXbfWX6qboUs+uxgSOcwQfQsvBk1WUzDfayxZhzm
6Gevn5bxp5S/YjIlZu9Df6oTvO9eiuHXYvqmAorlSA1e7zYRl0wa0gSVlUPNKYHC20aNJbWbRH4x
O83sWJNXUkkl+7jZFYY7ja7cO1ns8MaMMSuvzeSBgBgTWNnXHHULOfPSbylEHluPZtIBL3SBrjaS
P2N8N/itF96bj8HX8lfwnP6qXktPc8sDcxS+j6mRj52BN7ylX/J36a0+SDv56/wo8Lt2GgMnFnFs
YYxiM4vnVxFuF8lPl/MgbOdipxh30/hYbExlW+XvA/ES+XGSD6hrheEoJg/duCN+0sZ00o6r7aAR
bn0nlq+5W9R3vOCL7Mc1tmQHCxAn3GXxtlB8K91ME1It2htbHEhE54XGXeqNiXz+NgNzl44B3imx
srEE2tlkG2/x+98fWBrdzy8GGnD8c1YE5HM3Mndwn82sX84Rho71dtK3SXKnqr40+diaUVTy56q+
SgIYwUHmcVbj569W7TaqN1RPuMf35T1YvLkcOwprXPilzRDD3PKixddiO6R9S1AsO+05exNeq9wp
71uH4hqEILP1Sxd4owRP08PE6zK/6hmkBr8sbe1RfR1epF/RuXjBfVp5DO8qjBrDfX2M/JQfYH3N
RneCzHYXPPS+4XGOu+Kl+qa9DJvSTwtb0Jz0wnL/C8abwQOHolt3Y8ntKzvmBLfRw+omYIvfUF8b
W31XNXYjPekPul/to69F6ZCzm3ntrvsFEsjGCcPzTTumnNpROWoeUXdevkk3utv64Z1us5k4ot94
dDDCN+j3LS9U4ihfwVrES3AXPIno8rh2P8Qf8i7cJGA8UJ0Suz7iEHevbIet/oM49sErffld/pIc
ZiRDjwXQ51NN6Cc5Ygy3vARTn9Qb570Ghip5Cy6VzKyGH5XxOA+7WblE2MVo050V+Unr8LVYtddN
gQCns/hWfEmP+ls/2gg6wmP+XNc2v4zK41cTuDpGlKU/SY7U2a3uRKmDX/7I4cat1R4G4WAOx3IU
QeteW9wmwTBZ39+HrbExc6dbQO29MdrEijs8pp0jPY8/tJ/DEY/w2LQbfhJmrMwoUw8ESRi2je5k
IaRWv0o3rbaRu/s0O4qmb6gu31ymDvaM0U/Y0UVt64kzJa45u2LvB9o+sNwmOSiSr0l+oOwkyTfL
fTQ+QpJtwq3e/1Jj6qmLwoh42Mb1plWPZeAo7cNIa5J4HWqFGrKrbVabsnS7kaXOXnhcAgdgmyHi
yNSC8R2TyBtdxGcIRNehZ8igTXi2wCW6qm9VrclNI8iXM8GIvW2MvOFBPOFXOzDviFJj36VnqbnT
5f5UlJ6p5bIr8A8ObhoQr5Le2LE/IVKcDtsG+UayzHztepTXKM2Ev1IknZFsFtbsiVrFhLVkrDGZ
N/apf4kVP+5TWOJQGfzOPwQauALbxCxQhlSqlvPk5tt6399Pd+OL7CW+5Y0nXg1ChRfJwfqyn56q
1GlkDwJi+Syf1Kc5sc0TKHkynHC2SkDMBfoROmG4s3ZbOHK8MbHc+r48z6LtaN8Q++IFqHdOZthZ
6YJltjzbJ9nw8u4ha51x8Ix83aD6xJtKt6Et62zxlPxaX/SH+a0ftkryFKr38+AhThBP86k6yG/N
Ntzld5237MNNvLHO6UbwusN8Ul0SOo7VF77vgeX9pfg23lX3sj+yLin3KoTI5N7gkcReI/E0DCab
/YxvXXpcutOUHnOV83DV05Q4IL5qvS6HCKLrwcN4QmLLkRzV4N4440l4XtfGo3ji9MOvJWX4s3hi
via+Kr8E1khcQxi3hHbwtiwucxgaItYY/aScdVd3S0eyNX+5o771UR24eIj7y68ms0XLFp6Ldytx
8KXifNPnkfeOcPifXOh1qdkue/01OrelHT+VT7RCwr56zGpe0IFk39C2flinUXBUyRFGmz9v3wcW
LUZJKQ2G3f8qveJYP8SvwCZ7877fW1v9nPwM2Z/HfXOXPWnf5718TN8tBeDYNoiaXn8Xpn3yDM9T
tly1p4W2O+mgKeuruuh32fDYBgezvR8tV/DTcp8N2xnDzuGx706xegxVXD79XncFxa0kH/NQYWB5
cDNhY7UbS3GFfrvEmzjyR8MBxVArR/8KYK23LNy/mXnEKHZ2+gXF28osEGzdm7tT1R9l/B97X57P
snpMWyfSHSyeheJO6I9Z9yB0gZNqRyt+qcJ90NrGDZnDP7yzTCqQ6yIIInT+OnjDRA9CDkK3nJcl
rx4EJS4OQy5NdjBMqld32vxvrxGojyUMmcE+8Iu4NpdLSn1OxlFIzwGAstPFKFa7hqwRMf0xm4J+
CyT+hAAA7lBzoEBGhcjI/2qVsJJKGfrITM9JG1TuMufvmlz0J8ymG2fuvosSC+ZMlxR1pWdBfDCi
CZffomBLRWXndLkM9tQyqp+FDTlCkVPhNOxjZ/v976XT9W3gyoMGrei6iPhOlq9ATgxxxaTDiehc
LVbJaKfnMdXRwdHsOMso/6f5yf/OD7ruLdbjmTi9Im6BBoH/ysfeKq2sfKnQS5zNeBkPWT3fTUlg
+mmLhXAcL99rnY5qTpTYm82FQUtkGj7QcOGUatYchoaekc/TYH+sBlvdEjCK1irjrkJS+vcL81sp
/uc6v7qiS3DZSazD3xm27MczbXOhDlLMYC/y157jYdo82NmT8KButEuwMfdYxD8yL40u4b78qXxh
qWcoGn/NUkfIwWvtJvb15KSWPu7PwDUZBIj+PgdwiX0h9hGiUZJogSsD/Ugx+/+lV+/VYWuR0HII
pQMCSK0+UOXVmZM0NvJERfMt0xlwpzXxSs92iEv6hiLCZ/RpjdTXbp0f0X6l5qMQnEfK/cSLa/wp
1qplPvCfimDH76U3P9Y5Qy57gHnQ2iAZgwJE4uDK3FLLsR99ga2fwbEynDjBY8NtKAI1p7qVEvWb
9HJ9ifG2kOk0DTwu1SsWUIpJP/BrJl6WqrnDzz/FjH3S8HJjo6xwWrJ5a78NBftnlVJd5eKDKgW/
EistdwxFTjdu+FULgeXXqrZCpExUAjqJq5qGVjjSeWWLiyzHElOc7EFVx2ETxN9xoqRqfZ4HXJ/G
6ZZqeP25Hy8Cx8VWhsUJVQsS9I/PWaFUuaW3cXEZLMEnYiUDRUowCtcDO5djGTALovXfP+qnl56P
in8flRtIAqThKxhBUKWulZQ6vyRlMniNcZgVnRSqmmo+yVP/3z7Y+iJhXwr/xuQqf/x8UzhpcYXJ
8kVO6lcCrSmwFfNnKfXPcxbfqkyvARJ+PCAC1AbKwXVbuYJulFoRAbfD8RIsKZBb0VJry4xs/v6R
fm8WV/cM3Q2Cy1XuDXvs6sFNVIXca+x1LuYR0A3o1Z6eIgzZdVtceP0p+hyTpjfemtlJa91Q9LAM
1iC0Fs99vCuLQ4Ifl/VQTYdK85JgU1qao2U+Ln5y7la4cUzuWN8rzVPVulnoSu1mElxL3bap28W+
FuB87hk0itYBA+9Z9Rq81gLP0hhRu9Iv2kmm1hOlUueQAh4/5U/SizE5ou4psVPdU3vx9ewlHWyx
tOvIk2onpPocHEJJS0aG2X2peF28nfL7xEA9tjbxS+iYgjNAvan9WvFCY5McunwrBpt03AzHYtPf
uMifdgr2iFVMB/kYLhhMvY/PjSoKeRRnYo8ry+JY+vDAjA9fbHlyyPx87bXyIQLO//uN/cRLRECL
JQqjZvzBeVivnUpwnBiLDLezC9ObhDZwcufcwAZcI83bGlrVRZ0GJDRMWxxh8O4vq1vj5c8fG5sp
xLxrNgdyt9/b0h9jITFcwmjUpuKSCepLFuex06hR4CR1QZJCIstuUv7qjfKWF/vnJYElGD4mWlDS
hVG3fbzabT+nTTxUzWXWm3bfmRsBLp4WYbotISH7t68ycmVM+1iC4AnCM/t4MKET+2BEFXWZR/NS
i9K2LbKEkcCviAgKoUBCKpEHvViMkLKqvFEI/sM9hnlKAB/lB6UZEuaPRy/Z7/FPmZuLUIgWM4vF
HYrwqPRa7WpxfJzvxjpJGAKuor3w9e8f/fNlJmkP9TumHDgpsfR+PLasxlU4mEVzafP2ULcyfY1o
sV70uj1Z7c11ip/2cZniaMBiq4MWlPNrIHt1dIbip7UXqBXdFiBr7HaTsIR2L+svioxbqlxUMwPm
1Lz1In3a1VAagcatQzAZVopyVedFfBpDqJiAETwJya0RnyL40EV/6TvhUDQKb7HMSHpCAWdbbAgO
DFHTU4mXt0IomFUm+t0i+sao6peWOfvfb8Pv6/zhygDvY+jIbs9gX+F1+3gfkioTIOOG4nmuO9MJ
p/lXNNStr5cVGr2U6T7FgAF1nVGmlU6szB1NdB196WKZYZeaq35n9iX59JR7lXKWtaz3mhzGW5Xc
ONVPTwx0VeIC0YbxYlKpX53pUCyjPhV6dbEq+NtLy8TEqpBZBXL6PaphlP39ynzaQFdONlYGPKAS
oqbVjvzP2YfV9ggzQ6O8zMakQCmHt5IFfXbjHdTWDfLj9ScelNJ6teuUYeJeLe6j1ihlK2fxpYas
Ftu5Jb8p0nRuowUviri801XYauG8MARW8bjWNc7DEjLlOPX6QyCG1qkMrNQPFug9k6HtBz0d7yst
Vg6pBKagL6+qmTPabRL9wYqQpvdLL/mL/N2EyCtEwbsVRsKO0wAtBRSWs+neqjXQ7sJSnayZYRuI
FCrEMu2FNCjPVl64idJxA5ZF3VS4qeImgzlJZw6Pi+FlgWydoRXMWleejLqb77v4Rnn62yLn+pKt
YmMEPLSxuKR/vDNtjAdE32bJZelQsIbo0ZxBrEvXyKTSERcgvzjpgn3fpycW8ydUYhiLi9ZPsROP
qRx4yqQOX7BQdZYGHKCRrcZXoQbf2LXlayQeYRE0JBk6DXWYSXP/8TRruQh7yyziizYK+DWNg/JA
FKPghUOHAUbH49QHJWwCcrcYkEM97XqEfBEPNJaKuOcq8Sks3vIqy/eLFd/lxtDtUrXfxPil36lC
eOgCSd7+/aH/tOfyCKIEwCMAOgbGWlcluNIXjRBp47AyuqyNwkOBkbFshyLUddMaSzszp1uuAf90
TBbItd5YPVR/X8c/9vkRs1iMnYfmLCfd9yVrf+ZR9iUL0h3aaTZB5l6CGN0oxaUrv45VGki9z8FW
Lp21rigf706qKI2sZ910LmJXKUjzuBhWjzLnpSgwrSU2V3rV8iM6pK7eo/+UI7iZsc1VoUcNnbGu
vTjG5QQ9z5w7IpqM2GxdhU6tneEVBIsdLlAx5Hejg/77rk8leqpDA+CH9kceHgY5BRDbJki/87M8
3Q+we6p0G8ynLnON2StSek0aoZc2q52hes6l97H2WsZ3vbZTLd+KfkH7zSKQQX0TgKjn6rNebs0v
he6OxauiHEaENpINS6o9aabXz0zCIPwwJtU9vXesJLH76deauQg6ntduMe1S46jqD0bzHIDf6V/U
TPXM9CHkhJvzDGZW+qQPNaQ5afdz5c6mLbyx6jLwirVdYPhkzfM65bVHrCpts0mMSr2Rbgk8P+8C
pKXxWskisDs12tV6mYlI5XtdZoVUFJgTE+BmEN+H0GrLcbjlacMa/Gl55nC8CbgGYbvNf358TGIt
z8W4Vsdzr/qj/FjqhAk9tC03T6wdrfW0DKBAezXMb1Z1DLiJZXCJuteo37fKm6L+lNSf0wjEVZ3C
6mcmHKMAMb2npl+WfgPnrS8PgcgM5lkyn+e5t9XkSzjITtdbthXofsyYTCCLN2CiAaligDMyprug
P4/RsZQ3ofnaYzMyVz/ktnEWBfyCO9T2qIR1nDcwF5GmL1awn6PG1lDzjLrmzAW4OkjK1Ha7ISJk
eSQlyxkh0KljD3QyAsoBLKedOw/QI5ilWSV6hqS0OzT1gajCD+bRwcxBUH5K2g9iO+1COlmvE80U
cW62AJG/AC0IX+sy3wyc+gye3fBVeQ2ECUTw1RdYMbYYYybQspukDLiHN+0r0oERLJ7sjZcBslKG
QPexqc5J+kNleJzKFnjAzowy2wqfrPAxbt5K/SzCmIleS7g7Ok7vdLoIiiC65ck54GRUi1yuTV+9
QZ+Cxjy5mQJ7gie23wiaa8JLB4mud6ZsLy8le54TRLZlOeAszNH6Z/mXdCFgigm4pELuSu9klAqq
Y3DCkddXj8IjU8HhXTlMuQM+H2/KwlEbb2RF6GwVGgd4Dew12S1h8rFJim5qvo/yi2B5ZegxC8rx
RR/dPvVCxakjV+83RkL088aiNw72MTTG8avVAknuZGNXz36CtnxV480NhJC75PcfT/ND10BCRx/X
Tl/EaGYe99aXbxNzXFi4Y+QaL+OPxXAZ5/XmBnEhA9pGfrLSPSkDhbwPu9fQ3GXLV2P4tvBkmohX
TMqNdVbdR17KOsZzwlTU2mCnoZiuOR3gw7MU8qsY7hrhksKMSnf0ZJO8x7/KVO7y3kuqex2iSNG+
p+s8ebLTdldIjyTZ20L1Y5Aeh+xCukHCsLHVPMQiZrPT2dHL9LmIjkVwr0gbOdxE+V4NNxgnpcSg
ZPu6X9t7ZdnCjiyWB6k46JJbqH6unefxC0I+ZSA/wc93fflAePWk+lX81KRIA89Sf+oZ/AdfZF6P
Zdpp5HyZdxDZc20rF1uLESk0qL3OQLK8ATT9Nl76WLSsKYcyPR55oJR7n6rXsisJRB3OCwPAGG5p
houGUXSzP0viJUmycbfU+vigdrVqE8p5V0wyiWVWEG0iERSl7nGbjdPJ4kVYfS5Syl9jUDrH0HN4
DHnACMXureHJTIqnLljnt3LpZYYI+2ElghWQtchfmTb1FILADJXoDy3bFC4hKSYZX6xOkciiy2vY
sgO6E9PT686JMx2+51Ju0gFq1t9rjc/tJzURisO1D1xtPH+zj/7Y+IVKaxMpErKLHIjjSY8Gt1YK
V1aDwUaIz2Y8IGYxw3cM0jA2EMN+c+ME1grswz3hBFZ94Kp9XLvvK/BK66XBWDQtu9C8kdhQnUAD
Zr/q1F9xC3Ww6/oecQ/gcDNPo1Okyw9E48ycKh70v5/Kevc/nQnGSTLjH0yOf+PDf1yKcckiK0uG
/LJk4htxPOzdMx1XSam70eV7zWJd//sRP5en64fXcSGDwq/R/l014EWuZO0iq0Cf7UjaelmQbpQa
3xX84E+5GiKc6OWd3hQ5fNg28AK1eWiw/FfYDPe1OcPo0/PnUG74a+bcUAIVg9M1qW3JP42JTQv1
83TjKv1mdX28TKgMsBRRKPrhpF2X1PESxOkc1yk0OJ6PQSqizTCJsjMG/eBKY9x5VTYstoyPoKvD
1k2sPDx1UCxCxo19kQ2+GlrSZhbFnvQB1dZqsiAIJ5H8MGh1XytKa2MaqwYmTyBjtF27aaVK384l
rKsoir/jxNrezVK+GUljvfHp1srl+sMhyeSWYES8NuQfS412rqYAr770IiOqsEezfZrFZHvjrn+q
Z7AE/vMgV3edqKdUltMAIk0rMuhYjNyPpaaCR8O/VBPFnxHKvq5nQLEZ0Q16a73W/UMxZZWfGGLj
Z3Tc0ig/TCb6oHGA8sXUyRGhMrhLMsNzheUbTGiXcl1F3CeY20oNkSVUguFbLndXuVXKf36LVzBd
BsXCbgbK4tVbXMWmHq0uP2e9g9hUGtHi4TIPOGCG+DlWNC06dUEf3mnTCu+GIemt/B0IWqN54xZe
J2PwMq2TCx2y5DrCwDL04z3sLDWYaZOEc4/7mtYpw6buuIrCou5KTUakIFezv8DKU1MCQKRZebDi
jiIBnYQXahRhWs6kJSEE7+/3/R9PDF9CuIO87srvtOk/0YyiGoskaxrhXON743TheFbW6M0+I+N8
GhH/Ft3b0AfuFHAP80g4iOAIjkEghT0IU+soQnQp8+n176f1D4sQXTyrHndvdVb/Ld38Y91r+iFO
5rAKL1lgFvcL/ayu9JsgM8fDglekHliNW6UmnqXqJDoq3+XobaUfSIjzEuEwlXcKU1JVLIRtSBwo
tYL+q7Ci2a/nAuc7dBG/T/j/fFX+H8azf9y7T74q99/6pv/T7en39/+nmQpR5iBXbOIEaqKHWz13
/jNWa/3K2jtJMnYf6LJYjv7L60n8D3ZTEZ+gVUHHi4tT+H/bqRBzvsr1GV5h0QousHqo/TuGKtfP
Gcja75MA1DdVxHrXaDNQTYbvXBmcgD1UV44SjNfa97lu5m1lylslleGiaIxXGjMM3PRng9MCuNfg
dsbsFl2u260wGS+SSYMQT7u47JEVBEbo9MN3YZHf/+8p6+Y1IhJGwt+espdvRf+t+/icrX/jv0x7
xP9YxxV46lG0MbHgK//znGkrTRuDB8ZFrG//85yRKwmIi//3mgiC0caqXvvvYBR+IEMuCi8CPJCA
oN37N0zFrrH01WYCiABwGhNRdiL9anNNRtlIUWU1l0Gb9C9moMJjFkR1gysf6eQmoGkUK8od8IG8
I7A4OTRFKn8zch3+fFwighDa+qglxvIQqlblKiEaeupmY9OaauktydL960H7X0koV2DK7xNGvCmt
0L+CTvRq6wwXkYF0lLaXYA4WN5uWxRvKSnRxmkb/lUF4+ONunv5VzPxpivMbNP+jxvnXAbk0YG+s
CEwWP+6PSav1JiVuexliS3xRa+tBz7GMmHJhZNRrfkkzFXU1M7CtZaCgT/sR6FodMi9BYwkTYjim
HdJKuiUUUgB2d8MYtl7TAZKJs4nKzWJMq84qM1mmijslkucbFdRVAcUnoEbHRYC0ZnLO5esh/iL1
uprOeXdJNFT2Vg75dk5C6MtKm3lzZlzEpGkhj/eXv1+6a8ByPbCsQstg/sFSyWL78dIJE+0BCdvd
pQzmfj8LUCTlsIoPed9Bv+tgAo2G0O/KMBgJJBAEN19AJE2zuUXT+Kcz4fi0stj4requq5uYQYet
gqzuL1qhtdskK5U7M1qGu7ivuy2mke2pN2vJ71qx2Rla0vlqmwboxqNbg/FrdG69JoxORNwIVjtt
eCMfr0mlTqkkIsW4pHMJ0TPIECGM/fiMK3qyMeZsemqm1rDjSTQdaS6qe96m1MtjsI1gqINdLw7m
45iO2RdZVeVj1vbDiylk2T1zFeVWCfb5ZYPoBdUEI1oWm083kLA7vKe6VL6Y9RgfjaiuvkdVHjpa
EbfHSBkXR5nQe/XBXFySSm/2+lDwiM1LIfkiPbyvkATm82VyDUkXeRDAxW80hWzUf7YgXE8ow7yX
rIiEYOKa+/F6Cn1Yq2GRKBc1bpVNUs0IV+VYcSAayfaN5/kfLgedP68QJqniqtv+eKzMSiJLnFT5
MtQqjEwzjyHEkAQ9xmh7s5gwQUHIn4ai00RbCkWR0eI4GX7cz0nmWVXTQFaVYrn1GBr2k2+EtaYf
BFzDvgyQX378/WzXlfvjurWeIVQHXGzhZ10roFut0ZYukpRLlkMxbYZg8SN1qDZiNyP3HMgdqrNl
3sWCWbgkut1yLvvd+304Ps2EBnDEMAmGxWePajWr+gyOxEWRBu2NxM8p2A/kMmJTU6giogtMBuFN
T/iXsO2A99QZPHEX5ysFeyyx1b6SCjAXbldJ1k4KKo2QFGEKnhU1M75bIpiqMbXaAVAJf209nQcM
DHQTIqYpRsb3uNHVHigwNEOvJe7pyOHR+dHpJO2uCXUsTqy+hpo8Lik+Yfk0YEbS9fKyOG1ZwN2W
wemfCBTRsOEItRqwMuvTH3UpWT8MOWwDO5hzkiRNM22fDC3iVSC2aPmZKuvcJBx1uXYrdTZRn6hd
Km7gry5gWBXNvm91lSV7mDlVG/gEEpKnYakgkMo5hJElg0bnSQTwNjbFXpy6cy9FIJkLcgPRGMGu
xaDBjiinOUmPkMAgpfZGSzMbB3GuuUWLc7veoLqzerzzValBpDCv8U8buDfJ5NbpQppppWG0PGJT
W/q1nEcPVVuY+MbIoyY6RTtm0o199Bo6w3JhzQNj0cPtYF1Urha+sFDbMUl646Lnk0V7GYp23uvY
awiV+pVOc43c5DNjP61diHKMfkxRdmvA+ekFJjmKRAEVr2KK6k+uAFJZRnlUdsZFyOt0Iy8VHiCC
AR4eFuU2N+Txxof+tDhxPIq+VWVBwh3iv48LhlEly9zJkXkBPx23WZSlrlaGhm9a8Dj+/rr/w0cj
C4rA+zXAk3Shq0OxxiaCNi7WpSkjw1Yi9NepIFGntHLo57J1K6HhHz4a2xiFI3URZeMaWfyxO5/6
MJhM65IuaEaXWtV5adOfJJzcSoX6p09GfBt+5RKLLnvmxyPVaiSpwRpXO1ZSuRNHi2DeSgi2xGSD
FDfBdEMl8k9PKhNlGkCRgk+nRv94wLxKRSO2CuGiZnK5TdtGQUeapRfJ5C0tcOPz8TLAyWgqgG2y
Wt1aKXKQv9/Otfz/uHxT+mO/ysaGT4mIpvXjSQSWNLRNKWiXORZY+moB389dWteYKWRxgIeCNuUq
S1mgLuSWKhleBx0PIdPOwlCelw7eJqqqLNBundgVR2B9j7Fx501ea0m4WFcPmqLkZprUgUV6cK87
kxXsqsAi6rzWpYtSpBiPDbGB708wIP1HJj2U83g/6JHu//0KfS7MqeeYvZONAV0COtjVc8HqV2Nl
Y6ZPWZcL34OwjV+10lIf6kjpfvRcDMTmMw40KF+y6Ztcssyhq49DyQVZ/v/snceW3MyZpm9lbgA6
8GYLpCnDMqzMpNvgsGgC3rvA1c+D6vlbTFR15aFm21roiOIvRUYgzGdeo8A2aj2cPzpYN4lhiU+J
EtfSl44SajAqKvVk6ExwE0cOKhmkaqHj0zdnmavMNEQQVxUN5ven9Hqns8cpMOClB1aIbv/5N++b
qpuqtg8PSkQTqrLxTOxnW9u1UdHvJqO5dIbfGo91Y59T1KBhsIpneozw1Hy2w4OnN1cZJXO6NenT
HOcPDQipCxvnje+F9A6cClICbJBAtp3PTtfGVo9aVzkUrpkdkGqNH/RQRFTCkdQs6PaDHmoVmvA6
anxNNwJNIC8wev1Hy818Jzq8BGMZDvsMxNaVl9iwiiKvTYOcEnHrRxKzcQef8G1W1fOttOP6izFz
UP7+G7Hd2PcmDmCEnOezyAkdsMuIBWEeFHeA3t+GZP7ZDvpzZqrb98d6fceyYoj7od1L1kbt6Xys
xCj0emwt5WCMAvxdbnxDWCUKAIF9fX+g1/kRFyz1MIetAHmcDtP5SGNPJVJaNKnLqO6+1bKcvxuW
HKH8mxOcKnCIyCYWSdjGJNoD/QqhdfY3VH/Res01pasuAOfeuIP5QQQJS6BAErkGMZiYP8V5VYhj
ZjdI9ynl+NhJSFdjQ7dZTVo6g7WafehNCKmuF7oPpCXVBZaTyaTPI1jKf6C1CPkXjeT1TTdGSeK2
WRTRuafVWWXOuLVimVxIYN4YZVHbJamgQoSI8+rQF23TQpuZ4uOcol4YEYBt4j79D7YtytGLowiZ
HJfmaivlTQn3Wo+TY9dC5C6U9mBJ47ora5pQvfz1/nbSl6N8vnLknjyhVL0gbelr+o0sbF1xmyo5
8mLDY1cL8WEE/IeHENBdbY9mqnVvZoPubMIszJOPM9asSBFVmnwc67FRt7PXyVOmV97j4CrlM0hX
BOfDoHbqvZHbYG0zvVDiwOqc5kKxZDm/q5+OkjwHfKnkUuZdham2NihIb43JsVXbm8SG0VE77anM
zFvVyn7oWptfuPRfH3JKJAB12Gfom756xqwkSmeMH5Pj6E4IYk5oN4VZryJhisjO+9/lraGoOS4+
d2wE0vrzU57hR5EbvZYexwokZUQ/bDNqjeVLLbtkDffWUAseny2AZDY3y/lQjZ7Aymp5nIl/k81c
l2JvN6lyHenacGEBX0i760/GGFQENe5jHHfPx5oiLUkNAIjH1Kz7j67d6F/E7DrPdqFqX3s6Vj+h
8yl3SRGVWmBhufclahSTnlGaohtr9bFyGkqWPU0a1G/GRpQ/0nQ20wAgUz4FFS53+qaXFsyJYR67
D3gbN/OGLWnMW0SgUWNOrdLkHJkJwKKsa77aSmU/Nw1Cfv5oTNBTh6abBcpYiy61omojDM3auU4i
mWcfhD1MH9RWZBgrChvXw1w2mCI72Qztd0qiMcjnWbeD2Jt0easi3IdmBhzIj804wVgZ9LDodk2C
kKFv2lX9VcnNyvH1MIq+qdVktLDByibb1o4O5KibkvG3NgqDZ6vud4lCxRSYHCQmbBwqyPC5lOV9
o1SwVTS78QjtxQC0KbdT1FbjxGs/GAi54dHQTdN9qtWnTgnDBNSGlLdZV6nf3t+yxnIxrT4u6p1A
HqlUEzesned0IzPrlE7vMRdQSnyNvQpuLhmSyZ/Qggk3mjpDfQqlayPKhE/gc2g3UgtqWocfy6EZ
uTGM2vk8E7PDtS46dae7dRIh1zS110giG9cF7bxPmRisBREQ36dNhFOi3Rvd/VCPfbbtXGP4GNuJ
96MdJ0q5ej6OKHWbTvqrtlSEHMo8091gjDqEM52xS77EU6dcSoOW3tJ6JUgnWQuAH5Qw127Siecl
nWkUzdEEV/bDKnBw8pu2TxDIGipknMo8Rs9yjnrsZKVaVereVsauQ+NhBDhsajlsxtz1IKRjdKn5
6lSGPxQH+P6mbGrdRtZN/dpN2SIJUZvFHVOqBhjJxPCo48WW8FMlpYbdZUIzfBOPxvuOD+DXbWzb
1+9/9ddTpTNO/uMgRo9KwTq5rPoycUJwgkd10pWd5hXhTaQNPzrFqLaRK51bJwXN9/6Yr28sSuPG
UrFCHROhnnV4anlNB0uoPGpUrTd11YQ7xGPhvDejPLw/1Osnn6xuqSIC1gdtvcaxNIOmGqWW1Eeh
pRGiOC34sAn1pvdHeVX2Z4iXcqW2LCLjrK5FqDudFdX1cTLRvm9V9yHC520rQgRyok6iakySYQ3p
tH1/3DdSV/pSOBry4ZY69/o+xiGwwmPLaY8tYcd31ZnVO6dUozvpmOzSWdEeqxTxN5vLD2hv6t5T
K/V+JVGEPH/zj9/R/9gwevPncGRQyV56aa9e9G7oiB4zuztOlTbtzTg/6k2DILbVj8+yitjjqis/
uqVW7Bpc0/bTLIePeZiqN3oVFxcC2zc+PeQMPIQXohj1hVW0h8pUU4ALaI9jDWg2r4E6qgX6k+9/
gjfuCnhusNgxFgN4bK9zrVq4Wj/Gw3iMgR3dqWKQP9BmJ2j2MrPbLnx6VGsUUW/V0mxvcn6rxFTY
Q4CxVnvUczM14yGy1RR0qKv0jXtdCwH+Pwqhefeg+fuNZSvGCEWxjmwo8np7O6mKzDduyB9oVw9A
w5u8sX6EcacFeqfkkBdkA6T0/am+aqhQhGCrsZggrGBR2KvIttfcwRSxnI4eHba9PrS8mmlr1Nc1
6j8ddZx9YcA+4IucZhT7TxgJIrmC2xNC6ej85CKRlCzq8mYKi2FXRq12M4oQ0PmoThcSirX0ymJz
CAuEnIKDDxbMXgVgntTsuKus6ShUR37K6mkIZAagBSHLzNs2LX4+qatezQnMJPDQ5pMyT8o19kDl
Te0I70GPvO5rYiEm8P4iru++5XctZ4Mjq8OfXjNvK6jTrYWL7rEugOdXdTzc9vqQ+W4vL9EY3hqK
/ehCYX6JQ1efSyijYRedLo99XHtBpcLNHI0w3/dG1Fy4ANevyDIr+h4gWDlxNnv4/AJUO1UJrdyW
x+VlDAYnao9yBI4jkhrOa5a6d5pNUPP+Uq5rKsugUFHAJ9LyAMKxGlTz6j62nYFBazPzhT4h/WVO
ynYQ1KPUOrpUYn51vTEgux6pAy4VVTXWWSoGHVnX9p16zFtP7gyCkwkVvzj6UA0o7AGcq/fq0kyY
J4t6CG5RQ1P2p8rIvbuxEM2FLf7GmvNpF80Md1n2BQnxZ1m4rzyFs2WqR8qVaQD6f3oqqTlghZpr
u7rRp601jfLCmr91B4Cw4FMDCOBf63PlNiZwmMqdj1aoKLezZxV+asb1ppxEt2+hy22NRimPVVNk
O3VO1WNL6w2N9KG67cfuTqHdcWs1pvqxr5TuWsEv8AORPo5otnKJ5P7G/qcxRhcCvAUGTOt4dk7p
g6ROOR8bjCg/JWWPUMKMxVYztNWFU70OANgZhADEzgZbg3Kyfv4tSm3iAjYz7Wg6/XxNl0JeZxKo
JLqqhi/koJJjlNN2CtPuQvy2fOU/g3YCdVosmBegtETrbz1JoCQqtWdvPtqDVG+6RpePYaJ8f/+k
vZ4e2EDuLZf6DA2llxLSH0A8OWU5KW6mHosqzTcDf/yMhQlUQ7NMd0ZbTTdNnWNLILrhQoTzohK+
mt9Lrr5Ei/Bj13Q+OYg6zGNDP1azKTedq5hPuRWCLo28Xkc7z0RhfQPbcBF2E0TOXdkjLdiBKkcw
Vs2dLT1MsKyVOxgeBzOqTnobWVcTrf8GS5+Z/ycz8e5RGW3UDY688+9Jt+BFgU2dD64d9wcAm18t
a84e3Qbkwo5tIFBowvD0tzlb5a0HlmS+6WJHoKHXpvG3XijxdRODbQhMWoyfOmlFkx+TID5knlMq
vgFkpb4QhrwUS87WCTNRyP9En3i3EM+vQlA3G5ZOnJ2eklatb9NCV/tNYpXTB0fGmdgCIK/1B4Wu
BQp9jpl/xD05UXEnzhGANuJW9sGEBDpOAbWBfGvYKUUXDGb9Xcn7ZGna6i6czixW/KkoYOUUA1wD
2vF5eat0HbAJOQmkn/K8hsOAE5rYeXpn3UgvFPiVWkqHui9tFqQSTHe4N9HQuFBXfbntzxeA9hiG
OosFBVVEIIFn12Gp5GM5Gl19cowouq2qvL/SrKSMg0TYGDjKsCwh0EZ9fU9ak1yJMYOGVvd2iRZU
rUB9LTF3wxVLRkYKgQR5KTGl3jYbag9OFCIE1sak0XHn1i6tZgdxlUWXbIyeTfpS3dZt0gShTWon
QVg4zUM6atQYc3s2u91iLXMhWffWx56jiHDSgsXg4eP8n8+W/kU1pALLr2Gom53gdUF2zBDo5Mae
uWeXQLq23PZKFZGJX0me1hfunVd1bLS4kYCA90YlRYMjvnp9zT7tcSKKh5NnYVOUllD7Sky/rzq1
szazsPprZUzbfenqPMYZdjJjaScfIyeX+/cvp7U8DmsPM/SlQQUEY4Ffna/FoE6xURTldJL52H11
tNEFMddFVhqkKR5rgags+keTXulfZnUmMRJOKh4KR9eHXSaz7mNuDIDUU5n910f6XzwwSE023P/s
/3of97/O4MDLP/6P+avt/QsVowVNtARTmsvG+cf8lb9aegBcVDzajMGu/wcQrLmgiFFjxzAWTopm
qzyx/wA1Ne9f9Gwog8PUXW4AcrS/AGqu4MCk0fTaOSEgeWxU0ABRnO+n2cockXlKdVLxPUz9AYZV
tJ0M4yabXViT4ezU8NbDgutOl0iP9gOEsaLRtT19lhnEXzwldRDnM6V4ynoDjN58/ClTajB+lFSn
SK3HBixx1d5VrRo9o+z2/5Qe/3fnsfOoFr2z836N/yf4nv36WRbx9/MtyP/uH6Sw/i/2EQ2npei1
IFz/2YGa5YIhXrAWEIgpcLv8zR8b0IB/teDOKetTueKB+WcD6vq/nCX/h5wFWeHFmfgvNuA6buVK
h3RG98jigqdRuArsy4VjZIoqfMqr5zHZ2OrnqPzL3OFlCObJL15kfNbtb/TrMhmZU/hkxFj+VF86
LwYp910Tx24wL4Qmr16KZTBKbyQNlBmXAsL5eeJFGqF5aMrTKH0sjlCQ2E713tV8BxNj86rY65fs
G9ap0cuItBGBlPB5XXtVYESqT8PtyYRo87v8Vp7MA6n2xUHW6ecyCC0X2EVo9SFKthrEqpLRNQor
fKoS1x9Q4cxFE5gWPtAivrCEb8wHiRGSOaqLi2H8aqiQLppAJid86iAhK+apyr7YVeXrMJdsRNj+
ODCP/xUy/QnDXmcUzMtTbVAKCFTAuVlXKBxEYquy7rA2cIet3TwYyOK9P8J6gy8JOwkFMQO4MM7S
KlQbuzQqpkiKQxWqH1wdPK2FPOe4fX+UV0nLapRVWGDWyEZIZKIO4bANkfM0PoeoPQ8u+tCXfDrX
S7ZMiJgTy2BOLpqZqwlprehDF6mUQ0slgKhjV1vw3N+fzsuqnAW4yyAUs6DD4EeCRMX5MYKHZRRJ
lUeH5qcLVHEKZLVriuvpubzWnyPwrmVAnqF/RodsYQh6u/fHX2/3lznyLvM+AzJFbed8eL0ixur0
MjoM2Uma9SEay6tSS3+MdXXhw71CJKyHWl0YbYdXmTbW0cGD64uq2pO6yx/qnf5hussvINDe/HJ/
zGr15dpmsJw8ZijNHq6baA4E8ivvL9z68DIbalSgK7AJwMjmpar0R/Ks2r3We1nDbFDOdaWF1Xi0
XWjtnaZdRcWlu+/14Vq+D8nggqNwYByef6e2tYxKGrpAmkDfph6Xa4dt5+b9Ob01COeWXjqvIXcs
7+RZ7Skix1Mb7ogySn8r+tVsJad4vOTX9vrj0GJ+AQeAkwHcuRolcQuKApEeHerOSo5kZ2kQOSHY
pPcn8+YwMNCWshY55PoxVCfZGJVrRQdQ5gDqa9gADn4x7w/y1opBVVtCC5hExL3nK9YuBO7BFtyq
Y7Pts/soix+HKNm/P8obU1kauCjpwlonDlk9FHk921DWx/igZQEEeQTSTUVemIn++iaA4PLHIKup
dBi2TJ7LIJu7h6NxpaP99Xl4MDZmIK6enx7ngIRvgwz3jbk4Q5UH/Vb6H/+DeRJpke2BsCH2Ol/N
tIEKECltfKBYQc0HpzFRdNv/vzFW922E+q4XqjVfzMzwG8Oocfw7mxKEY15Mnf97Fsb5LGQilS7q
qvgwdm6zjaweqeXmEqvqzS1B4dpYkMNLXnU+yNgO5ejmfXwo0mYxqpxhm/0nC/XvEVYPLTgHuL9y
YAQuuFYVQVRcWKiXEPH87VtW6t9DrIoNjtN7yRhP8aHZ6ftpZ++RU/GPeeBu4l/wC5yn+PT4w9mP
m3twpc8jIIUnNzD/sqH48rleRDoIjQAMr25WmAeg+tUZW5K0vxZzuhHKJWHNNz/Wv4dYF1oFLFQl
irGVwifOjfdtccnu9nWZbNlzFMWR1oBhR9XqfDuYNRibcDQ4vM+YH+zzq2pHkeYuvbPuw6Oz/fH1
5srZ8B1x4L5Ld/pVuWv2eMH7P/+DPfPHz1jtyihPWhGDCaLEeij6JYy9hJ5epfGU/FczXW3LTNPm
EZB0fJBBuEfm6Febbms7mDtfbJ1gsfAottm22mNLRBKPh275IHZ/Czl8+RHWErdhykjktprn3IF1
nkYrPgi73o99nX9X9Dr89f5ivnkhOxQ+kSZf6hXLrvojwuiqPlqkEeNDXN6HgEoy5Vb2RkBL5u9f
yoVH+98DrTaPVijIFwwsqSvjwEAJKL84xJsbdOmvvcAaIfSuLsUpKkBj8TIe7p7zm2yn3WqfMV3G
dmRbbyDBBbjsBFmAZtkt4v4BxCP/43gV3ai3V//BG0NAD+mNchO/ZjXZvoiJCeY8OZhle28k+f2k
XdL9eTEvPL/X4JHQ7cchFCQMUc75l7PLPp4TB4qtKAbnVzsrw0FLJsxpS8NosQgzx+nrUFvz72oa
sy+gcrvvbWpkp8ockjsbQbmnWKTxTWNI5NEbqcDnArAV/nCnuuZ2nEtE1fOkq+/6MFF/T0KTPwYb
zTLfrrLoblStEKLWrBkLtZ17wY+aAVX2TG/NI/2CEiGzTCk+2oWl4h4X8mermQ0vaPPFey/NKjfF
ol2ai7leO7W+F2vFfdjQH/I7Yzaf5jqP7txWsZF0nlxcqSZo9KXvZo2DYfo4hCjANzqcPmAzNcpd
/YR5VWeGKNrDzC6/SBfoFP8ReR4Ut5XFF2Rq3d/vn57X6QZHZjFPRyiE+iGsqfOPgNBRVk1T4h1T
W3Y7VPTabd1Tssa33VPu+sYxHzizym0eJfNda/CLqjb3Pr//K5bb6GwnAESiILWwwxfo8BqbnBdm
VYAgGQ46PnuyeipN6zekPAS67uHa/u1LhnAzKYlGV3SJCNaQ0TmO0wh8ncpgqu/g/6M0F66ktaIV
+AsgqRDHwcWAtmV1zxdVrUxd5KUZH93MYJfILqu+2u5o/Cxl2GEXbxbqk0KrGJlY6Baab2cWNsRJ
lPzO41Q89l5NYKdDiEXTX5FZc+rFgOx+DBbwU9iF5LsqTY6foQubTZmm6nfX23gttXP/TeY6cnZh
OBix31lTi0F671YAcOYezeQisdInu/as2tdKA9pWq014NsKK++im3nRyIxepPCfBeNS3IgOLPoVS
b+E3aVXciaZAxS/LtdTaTzHJuI/UKLyX9/fCG0AD6o82+Ru91pe64vniOUrdRl09xEfFrSQuSRU+
floP+VBkKOXFtK6+2U6r3LhhqaL/J4wnOkA/BIBuGn12uX//56yFlfiWZBRAfkiPAADRaF79nKqE
wFmX6TFV02pXI3WNEkzoXilgH7dlh+UlGCxgNJpjHGhMOX4vjfJkqEmNvLrZtyhT0vRrrHDCIaVS
A0RYFXR6RbTz3LSgGDg6hzDMdsooyzsj1PudOkERz6Qlb7gXcdca+/luyLAtj0b6N2bSXfJOXivt
MsdFgI0QE8YJLaQ1rmHsVNF4naYePSdbrqLS7H4P7oApa1VqeNEhNYra6jBfG1qD6U2J0vHH0ZAJ
zlZqVzzAsNWPBVJX33t7lo9gD6JPAIC0I8JNRu5LodkykOVYPXZ5ztssCUwMusxDqWF3NNYfrTgl
mnTyHs8utQEsPdchaoi9J3DsM5wJIHXbwDYsivjXUEZYrNlu1COXqNR19qDY6UDLQVUwl+IMiF9V
WHqflTTxHqO2txfv9UHv/CF30i/6ENc/5KSEo68BXf1UU0c9jErSoWfaI3s1YBcCWSB1zEtlzFeV
YDY0pWACUNQKsEVfV7alA1MoHEbv2Lee8DadnZTtXeuFVey3WT8cEeSV8aaO2goFvp4qYdDXqFvs
57FJF//XsP/0/tZ+FW/D/DKoYyy2LoDFrFWMOKdmFfbmkB4B93pXPFfWpisc5/H9Ud4Ao+EAr9Og
ooTHv69zMFVoMAvjvDiGYaX5IJ3tD4A0hk0l1KuUpybIvW0uBVqtegxHee6mhzEPi4C+fBj76Nw/
tpzB3fu/6o25vxgrM/NFXemFWfJH1Fh2IrJyBD6Pxei6u6YrrS2dqPnCXfY6nqNrAk6Im4zSCs/O
KlXP01aLbK0qj1netLeRrYb3riLsK3dJ2iuZHmDG5B804ZjbMVP47kpsbHNh5UGPgMNW9h18dWMu
gilDBh6F0PxKQ1BsQ9PsyW111EbHKb+y7dC66tsiuhoUoEadhRaum2DXNNOa2BJpxEELdfNCKWSJ
DM4e7WVuvNjgDugaveo8w3i3oKzUJRBTITYt1pxBa6oUmFMrunAJL3fseigWj5Ieu4iexuoO7ma2
qVnPuHHZXXLrhYm9dSqMvKbEoKidFQ52x1l69LQQqF8lm+u/3CzMlI4/3SjARvQgVlE5km8Ii9hd
dSQwVYIJiv+9GsX9hbbUi0Tfepa0N5bIZOE6v5Se/tiTVRWrbeV1NWifHrpiF2FWnM7dvE1rG/Pd
PEYuhMTvSeQhWrvQRxsj0YJBM5UrPcvkTd7LHB3YVLtBvBnZ1jR2fscKRmfpXKMVQxQN4Hbh/rsq
6KypKi6JEL4K48is2ejU+MiT4NOtLhREKQqliIf66E39HGgg3WBZQu2wWusAHDXydaW7sGiv+hwv
QyJvsgwLBnn1aSIjjHi35/qYKhauVLEWXrndbGC0ObFGCvRp7lfS3RSkz/ub4q3JAggDeAbEkDLc
kpf+8bU63Rt0Uc8NYrHojbqovIc4Oc/ZFuR1tUlVsz8A/7jEd3p1bzFf7EvpTWGKQYS5CtfVJjfV
VsP0JWnLLpBTHAamjP4aPAgNHt6Ws7CviWLXWudaj5hExeY6iilJNs4UPXfd8h6NF/mCr1cRaj9z
gjbA+YKBc76KvWiHCo1C4ygKjhbUk3DLWz/vpZLbARAFfWMphriwaV6DZgBKEJqT7hBhwlFbbVRd
uL1qA207JvFUbk3Fum6HHCGLsN3Y3XjTee6tFvXHRq93XejW/jRYT11oAn+AR/H+Nnr9QcmuF3mt
5egQZa4KrY3RmjFaHsox6mhsaYnze4r7S+D1ZS+e3ywg1heKKWAll/r7apUzQ83bLkrEqXFqb2vr
Ze+XukDdvXTz7ZCEYv/+pF7H8MQ6L5AA8jpA2GsGoCtNV1FhTR4h7XwrMVgXIfqniRl9nMKDhed7
S9WpQFU7LlBijywdr7P6wgF9PWlgqRxQE7wNZaF1UEtZipQT1cejUeCcVOhyvpGEJ3QFSrlPSke9
8Eq8GeCh0r9kfEBRwRue7+W84PnitXSPUaxKbRPBNv1agKV4bPUZVT18wosnU85o6WfGZOEBpZdj
tAvjzPzZ8e7/dTn1BfzPm4mCAkCHtaxyXmfT4FiVd7QnnENVgbXqnGm/3//SL+De861FMxvwEeU3
OsC8zeeTlo3aoBNh5qc4rAYydqR34o2bdFdVM2szhlVYM6gy0sx9Z/ZIqKe1s8hotkVJLzVObB+X
2OFZrbBIDMwomsTGNUcvC6pYp9dF6vqgZqWFH2yTfplh+yBu01fUuCPNAqoJS959JDkrPlcRNEWf
3kjjbUZ9ajfSmtLHhKTkQZ8L4K1dJnsSYCUervU+iaArpqHyiRRaL4Ikbr2vsQnRxEfHEfWN0rKr
fKOktfJkNrN+Kr0ZIljjFRg7tVGIUHwfVr3YFGpitbs2iVFhr1LPe5B6nUwBZxC3yKgqn9DCV3++
v+Rv7DNAnmD/dRBVYF7XfIPIGOx2qLvqJDyr39UeTtXebChYm3ISAwC9eWCFWXnlJMmNNchhJ5Iq
PdVhd6mt9/ruAny/cAHoU6KzsKaylXWVO5VWJSfVyQRKCALNINNuLl0mS9/ufIsxDDkK2DbsN/R1
XKRarao1aZicRgEpv45V91Yg7U3tBoNcywzxhnDjdhv3SoSO+ej4bLR28/6iv75MgOuhWWADTUKM
de1FU4aZbc6lHZ9Ur/HuaGZPp3Fq1Pu89I6GnHAD+evxqJl7oKB4qBZpq/NjVQF7Tct5ik95qikb
JRLD1QyfFC6qOu0s3L8uNJleAywWbUaIOQS6dINp1Z8PSIqPlm3Mt5zKHKm6tsPorTXF1sJ7LWiL
uqZUil6w5eHzMNnI/JShi69sOOi+6ZZRMDm4E45T115HQkT44JjGhZ/4OtRbfiH3OJkUejnrJSnw
XuypjCUnV+MTWI0HnIrhA0I986pL5ymYhr4+FfHFsvwb+5wuKwjzJVkGObe62NXaqhMkPpITJavo
aiTI3FFZvNTwf+PRXNxwqIOTARB3rbtTdoTm2+DagAkcyli22qGnlUi5sygV7EUfG7tqcDAsTu3m
g7T69MYSibMpItXYoNvxl7rrRH7kOyiPLLKhYG7Wmtu1NtWNUhTpKc69hymVv223PNqh+Bo6yX1b
Ds/vb/jX2SRxoGkRAoLvQZ5i1bx3KT87CH2mp3G28HJShPUECeELJUztwlF+nUwCf1zYAsBcycrN
5Wv/GbgLyFp5qxcna/a+pULtHr3Rye6TEU3SRmvHrRYa43XeaZgKuLF9Id57Y55kDNQCFvqS5dqr
veT2bhmndDpPzuyoN3lDCbBS7RqPbusS9hAA8Kub04P0REkdqAp4gbUumF3pZTJ7YXOqOKLVlTpg
WK/CuvaNMmnzbWUqaRWUhTF+m5HpUPehQkkSXkBSfi/KLOlvnTDLUHSPh8Vycl4AwXpVWihU1eJR
aoirbW1j1neGXWa0KuKxOY66ghaT2kfGVjGL7N6O+RIbvbHV79owmr8TpKKuBq1qzBtb9NH3KQ0R
f41Vh5wWuVdccwqnx9d2GogINqJx469e2UvcP0awfyNZ8bOLPj3NkD42H6dems+FSL04kBxQvNYw
ZoI67owfjKrA8JZAQ2J3wj/nD6T4Tx4SjkcEFmn9eFlYn1qhSr/gOG6iBcd2o1Z4NvoWU2v92rRw
7TGsqrODYUS/tC2t+s6xesvdRUkbwc3v9dC4s+sixzqcEsSVrPgM/tJioHJF3+Ta6XtcRKh0wtNT
wt8kwGiHx1OvOj7BxfBl1np6TrOVZtu+7JFZSFMHx5S4KPlvVCAzo1/hVoovez9H6h5P+bEKRNkh
GIrdDwHN3MmIALMcnb2n0GziK9AeSLRUzg+NSJWvtQspIShMbegBENUQgWg0SRfvi0Sn02IZMNTo
t0UAumukhTaUoNKtXYTV5xmqkb6VAwlmMPHd7EcFXcKOBhAWk37hqf2A81WVFpvWiPCGTSM7W7y5
m+IzN3VXbnp9wpTeHRDu2ZbUoly/G2t5GxbCe44p6D6Hg5nfSSmixUKrKe2tpQgMm9Qxn00fGk8Y
b3rTiq9jr1eAmcJ3OvFG6Lk/ZC6eLp4zGPcewWXhwzAjN2VjFF+zuU92XUm1Wp2mdssVYN2IRkH4
xkMDUVjxtNFnEzG5KYJDvNHH6Z7Dp1YPdptCJAEUbxabuFxMuOe8iZ88WnoHXY2SblPYqGtEc5Hf
AXWS3xNKqHagz1PuXiVWP6tIYTtG4oteIqalFfkv18rDxJ+orx8bL/T4jK6IPnYcvK9o7zhfK0hV
j0ons1899NwPjYlwDbbCZgnLucYKXrFb8Vx3rfhMy1KxNyjDqY9owWul37bxyRzNdK9lNb5ujQGU
LyDvyj85pdnf1raM9iD2I5yT9DFyqU2ocR7UbSU/lZJsniVKZztoIniC8EcLG76SpKczEdd8Ttqq
fipTXf1Wt42HQuQcN0910zit37QE6f4cDtad18VNFyTuHO0q01YKpIixmZVdepK6OdxXWjwqvlKI
rnqItVlLfAtoGSPYY/ytUFz7QcyFeC5iG2dLR7GN7CZL0Qn1B+9hKFz7S0g3HDcfS9EoQkBR/kYX
lZx9dqfKH21hYDqdZbZHKUsr602opIPti6mUP2vkJ26HKdGv3HZkGXBlDNI2FZtxiNUPMK7tn1Hj
YmcWlb3xWTXm8YHPwc4TFN2s7aQMbeSXojQ+xfwdPk9qias2ji/9cYYXRbN0RLsnaDtv/jlpqfbQ
u172U+geBLcMcPIBJSfnqIbt/OxYk0nHDQUqjASGbC+FI7YCfQ1KtHU1/x4sBNRz5X5I8GNSc3mV
mmH706ZvsTHzdDFEizC+MlO7DtjYeukbyITcKYLMBvx4iANbamKToIq4oeHnalisTWIxv9Fdqf7W
kfJ9JFobDyJU5Kdcq+WNVxCt+wpyaIST1OcoI+ER+StBLJLlq3szZMm59atSn5TAgfXJJwsz3MpF
iS6gT/ySiI05s/e442Jd+NyTycfCTeMP6piUWA5hgOH6sduZnxvNCuWF8s3rQBCyJ6GCR9nthZGw
esCTTtHqVNan0G7zG9FaelC6brbh04V+kineph8HedUL61JU/lKNOU9FgIfTwaGmQR5griFKzWQb
qYBKf0pJrhN8nnT9KjILsU17NHg3aum4KD5gdpb6k5Q8adWY4L+mGHkVYBjWPrShmt7pZoLhxWhR
alJTZ/7OW9deS6d1hl0xasL0qa025T7Lre7B45p2NixID6xgbOJTJrpCBsgMsP+wRsc4I/QynJDc
yVbY3y2Ufn2iiuzjgSg+9nZm/1/2zmM5bixt07dS0XtUwJuImYkYJNLQZpIiVZQ2CEqiABx4b65+
HrBUfzORbOZoVrP4I3rRKkoEcOxnXtOdKaycAtIY9VkxBYaQQiKybBzpeixUp1WqR1UtfLcVo3nX
N/pz6mgVfjylvM4r9By0Mou2QsNBp0qRN+pTK1kTj7APTKuht9Vo13rfcX1CQ9sVteW48AjUWzgw
3bYAOL/tWqGue32yL5ohKO6p2wSXCOd0Z+LB04hsrtWg+cvUWgZoiOPlJLjlhtExqsduYjSRy3ZW
USi1qzbFE+7jIPc0kXj7qJMg11FzfMclq3ocUQzGZxsNNmeazqlyvPNBiOvN1iGzKDrImuMPGmQ9
xOLDyB59qXjuO6fdo+VU4lMiGWeqP+98DwAhWAyzAgxO2IuksQAW3waRmT9WzWC5A+Vd14j15EwB
4J2nEMHOCRHBLDXfRYkp8oVdml0Ad2zgimsSFDJjU/ldGgOkOnMWM6FCwQl2Ihs5IuJAt7orP8fc
FKu81XFBbwBgfLwClm4zoGzIIRkyCmZ0lOgbHE/OlDdGM6p+9zl3v3qliyufm6+sVeH+DNfZ6iyY
YrkWlo9bjJ1pFpE/mDxOXhmuuiJUW+G5s+Ys51lifSm70ebjL5wTmLdH5PxECvqAJhDe4JxetDwJ
BMDV6EH/2SycfaMRmWuF+JbE7YtU52dKrsuVsXzWonjuCyepVV3qPnfptW58R3bw42957cl/9DGL
Moyq4LIeDwzfleOWruOi7LXuvItv+P+6tqus7sPVlqPNU7FQjD3ZPUPQWJYEyN6QkZ4FM+fxROhj
sVqgguRmpmrDY1wiMrfy43ykzDciJ7YqYrW+VOICSFmRiUZex3mkYlQVj4jLGYOMRSk5g7HHUmLK
1h+Py1II4/W9OF+IhWlU4hm+yGLlKgp9KS/HR+QJhqdWaVo3NkhlLQlz5rbU/VWWa/69laOQD9uq
QQES+8FAqvs9XgPmpnWqal+W3V2v1Ml1M1Z4apZy4EU6wrAfv+tijby+qoZJMR0mpHCA4Sw2HPkl
UZ05PDqTJSGvh9PmNJBafvyUxapnKyO2xCVCUg/bD0b28VNqvdOktGutx5FY+y5K8R+Ii7pdIXtm
7Xyz/+X1+t8c138hdPFm6E/cllZhFSES+1z/cVEnz9mPI5rr/E9/0Vxl409qVzQ/YJuwPufSxy9D
HH5CdW129lOpWyOP8obmKv8J0n7um0BzRT54Pr3/obkqGC/xu9iN1Lpn8vZvGeIseSQYSMBT4v2w
6JgFfpfFPkebgjgOdWVXFrV2qSZxhSCDlFqhVxSGl0dOObkZu6vaKEIrN7pDoFfJ8XPaaf11WlV2
7iq1/E1YorgIzeAwBBoOH516j/IWGqddI6rbMlSdhy7wp+9dOSBJie5phGfMmF2QY9zkXR//Da38
rVX5v9HwrZ6T6Dn7w22rl+f2j/znH5+a54Zpi77X/2P+Zd9zQBhREDb/6/iP9d9/Dl7yed6P/rDO
GjxA79qXarx/qduEf/q3NNv8N/9vf/jHy+tveRiLl//5r+95mzXzbwuiPDtaRrPk4X9mWe9enqsf
v1bfH6zAP26+e3n2nPzz3+qT3/X3krS0P9ER5yhCrRYiFAfGP0vSUv9kLXAt2qyF+fx4syQN9U+6
/ajRg5EGJQ0s5N9L0tD+pH45nz3gqvB+pJT5z6gc/r7FGND/KGA3hwJv7joeDfQWfiPlSRTs0Ag+
PsJM7my/S1PpQjLadOOkgGzM3P9SZiNRautrm9YYH3s0nd4M3q/XOGLczgHB0XNnyyOsX6irgG0g
9jp+rtNM6I6B6bnskMA/FHLt5LSG/fwvuMDpc5KF0n0OhGrdWX7DRaLDtlnhgqAg+2TG6zDLO1r4
hXIlWpOiDgGJchWBo1c2VSLnT/SAaUdwhRUvGgC/YtUWg7gZ26j7GZq9/DBOYflTEu1WT6YBmB0q
xWuqZxh5FErwPavSx0pXihZtVJvKxERX8mkE5HJIHLxmsjYj39dSDDfVWQLTkOn+uaHky3uL5ubf
I/Vbu+sm+l7ldf6zOd44r9P87121L16yT0318tLcPBfLv3m0Af//2HFzFPyfN9y2fU7f7qn5b/86
5XUdYYxfLngcpLOt2K9Tnp8g/o6kIr3pV9b9LykDPM/MWfV+3i2I+YJ8/a/9xI9AHUOpA4dBzwPI
4u9sJ32ODd+sa9CO3DFE+Qaq3mzQZb8qYNvKah+k+54K8gMstHaHoYr4pnSc3m6gddlfKLiFzo7G
anLRT5jYUx7TgjUG9Ebj9kRFu0i9icYQ8ayyiYP71HGke00eo71IHfUvYKzRg2LU/tcA8Z91XlAr
bsv4Vsllmr5DkK0MdDceA2lorxqpk+5h32heNPjDo+I3yPhSTouvQzAh3326inbcNXcRPjmlq1Z6
Z62p4dHYw+PYvkzVYqg3eQMsHaZrec0xRTX3dVL/e3n/a5a5/8/Le1O9ZN/DP+ajMnupj4U75n/5
91KXOCL/BIY+r6e5T8aq/metS4qhE+zg6ACKiJoUl8S/Qxrrz9eLwUEyCdV3NNpYpv+ENKqFBSVn
LnxpOLPIGdm/s+BfUVP/XvBIBXOFzWsdAgeYAKKr44O8EYMCeb0fb/qo9TdlEddXTS/avd3Z6ORV
fXfTDg3tNaWxXShB02Wb5dlalePE6yt628IoBg/rZR8UQShvJBMMdjsl6WVpypQqQVw+RClFLpFN
n6uhfSzH6LkXQ/vgx62+ReExdyUpC1dvJuOd+2nBkOGzgAjjSQaSiGsKFtsigQDd6uSFlQ03SUEp
qnQ6+WvRAcatJmn7+qJzKxhXkPAwV+8vi/IsfXpRduQVeAOdWxmqFMcdWdfxyJqR6QitUOSbKew2
TzYOroeshHm662JpndnVsFEGXw69AN7Jk+KLsFh1IBL/kiclvxN9lhcuUqx6j0CcM+3SGCqQCxsn
e2pzQ3wHl5fuhYaHfK/VluJSOxIXg9arLtmcuDCNWr+uqhLyRZI7teo2rYDuVNaJcBGFdAxXaSRh
rWL7HHx6AR1//W4CbZgXKBmyIpYc+KoM6aSUFcoHmD3dU/kkKCZfloCv6XX5U4lC1aQXlPQbziN9
7l34+uVgKHt6b46r9FNNfWVMxRdLFto5PfgFinB+uxkKwpLHnQYozhLcLWJkypNeUW8Ehq3PGbZL
eIXh57c1ylH/osW9Ma7pKAV7ESASmHSOVK50VcJxvi6GfCVRs87Bw8f+zccr9jjjnd/LIpRjlbw6
IyC6drxaasBMZlzV/Q3mXF8b2hUshuGcIserwsvRbuc8QYeD75epABO+Hj+l842gMqRyuqE9Oayq
ijpvoEvsXbQE4rJsLqm5Ti8oGEjrcJIRTU8TqdqkRZM+pEmOLaSZN4nJWHTA3mWQHB597Nj1U03a
as3UPTT0SAIXGX5xa4Kw8jRcdtZWmNl3OIFU2Qqzg+cRJx7E60PswKEyRfonfbDTr1ZafY2Mju40
2pdx4/p16OlNVnl9EhmxG3H5qV5t9TyYvsoPFh61G11NzpUU31m/HBscvSR7VAYoMR+PUTX1FLzD
Qb7R2rx5UmPacy5ybPQlwPBKKymP6o1vYr1e42q4sqYW17KwTONVTTMPHNsDVfRKJCTB/3W9vHei
HUfc8wIhxmd1IKgDChLXsOPXquuaLnSBnF9WdPVK8if1Jh7N1PNVrb1Ie7rQktT3FxMZ4udpyktg
KIa1G5M4fTrzJscx0uubcG3QS6CbMztgLWJ/ZdIDkRWSfCPBqfQaPzHmzpLGJIlabz2nBt8vghzm
/hzUfKWOX+HrVzOA8WDkxTo22UswrgbT+/jNjus5QBlZ2qDsEJalvk2avjhxGy1pgqTxuzsrzp4L
lWGCD4uxsWFqq3hQf6uO+fq0V5Uo2lkov7GnjidEGoyh0ntTvqsHrfyiv3rEi+qcVMHJTUYxkRAB
wDNgYKy+lsgXSVKNuC0D5W6Ua8zo6kSCnJaGV5Mv297YidqV8f4pLB98ruNEX0XaZ9uPx3VR/54/
ddYKgnuDciLIlCVedILWGdS4MN21gzNsrTorNj2Q9rWlsgpDy77tHAvWrCl2lg/KwHA6/8ay49uU
3+vmvmOVrqx108rXkT44827zkfX2SCOJniVeoRHMhiJoQB1PwyRqo1UTP7lzMrq7ZqNz6KTRbPk0
U9JEKeP/WObrImyMe/AL6SpQWmMdY73udmJszizBOVw6eRvWw9xpxMR1ScHGbXQYUllL7pRUSbZG
ICeuNtSKZ3u3SKSZn4wU6rGh+fK5KVoeD6/D8ObBi0KArmatpgo5uRv6tHI1ZPrWgwysoUwzeq4l
QmZRBpNrtOj0tUVUrVCg3NjCCXZn5uNkE1InYZ1aoLXYFWRrx/MBk0UfskEK76yiCl2fqNgrhqzZ
+a2W32Uiy70gpFeTwVFdZe2X3Gi+1JmxGSqzeezryToIQHM35jRMmz5MqjPzc7qdeD1lXswknlyA
Sx2WVnK0BjBcdKcBZIIUalWQIqcdqsTBlSJ6DvlKbm+FaJwrs2uNjRIUwZl3OK7ZsJtmSOrMv2KU
AJQtobF2lIlQy/voTtb923KEHKQHY74Gru1f1I2iuHnrh7d2aRWHj+fmvanBAhI1fGtuZ72OzRsQ
ncp/DtLJ58ElAGitZXmEaYzXs2SFGzMJkjNrYeHq9utL5+IsB+XMrV5E4WMi0kavhLgz6PmsOl/0
FyW0NwALqXkRNSX467pS12kLtqE3h2ZVTWiI9DLOubhRSJeD3H8t8QXForTM1kbXZ1iVBKUnCyx1
+sIfv9ZhauJ22Hw2q0LZBKYWnCGevztmhIuo0aggmU8ipggQTBW10Z3atjThYg0dl0Q8CZQlXCXV
z5mQziNydH7Ma4OWEfcYzQ+Ijse7xx5kv5WmRNyVofWAODNd9dQO0SUPv+XCuc4dbTh3gM4b8viR
bFWq7qg6ME8AdY8facTRlISyE90JA/GjxFef5Kr2L/ooBFQIzGiKLCyE4vzesW8dI7+N+qi5zpt2
W9FcWavApxj5312oYIXJCeTZBoGSzDwpbxZqFlhdKKErc6fUA6o4ufVZVbu72bHYm/z8bHv3dI4p
Oc1W99RskR1Z8kon7CiaFjfIu0xCSnVV9ULXVpIRqDKmQVP1Q8+UA67PmxllB1ZFrfD2CyW7Xsl1
OG07fKvRhgAgGYzGo+0byTPDbZwVsZoDvMU8wc6DEGSYKJo7r5vtzaAQeKdl1E/iTiXc3neDMj02
XR9eIJTdlqus0NCg0JMcFYjWTgithx5MYI6PdIpZEx7YPcDIW8VJku92UFID7ZUOqmJtthgB1Jl2
gzN1id+UNN5liaE+fTyjC3WF+SjgwEPBxwS7C+9uKThoQfwn1s+CuwTFctcv7XKdqMm0y5xJXUWt
onmE8pietJHq0WTZ+mOvXY31OD6ZvuLsxl7V3TbHNqQcKHXBBfFk5KpXhTx4ZmhhaWXH/aUq9eVq
kJpVXUNjiThPHWj/nl6ZSH93hr4i9X0Jsl66NKp78E7xJ99waL/iMO2VMPyHuFFvw6waVlo8FLu+
TO1NmZnJamwc9UJNRLO1WzKQM2NzOrFsPGoUVGFoGS/pdNIYy4E1TNJhLILWVdO68DJjis4g8RfN
q79ngISGFtoMh+L/HW8qJ6gVVP/T4K62ytHTjcK6UAEMezF3kVe1GF0Xcdmsa0mZPglqRau6jNo9
BcoHuDPTDbXD/DJxkslV9OJZtdLHNnZmkJP+YI7DF79Pw/UUpGu5LvttqTYoGKkUd/SOKSmrtDxz
ieqngzbjwdEzna0SaLIcf40ttyM1d0U6aHUsuVOlJgdnCsX3j6fmnXCBcwiZBVo9WMnSYjx+DGAc
qkyymR6iiI3ldxZBbYBjBzIbe71u9sIPrU3vQx61Uxl+g5GeuX9eW93H25434ANNWCxcC0ukk9xQ
8x5GIz2UnfUQFVvLuAX04lrfIOZRYbbWtRVfKdPa6cdNNQ44sDlb/BRvivBnoEZggJ0zlYrXbz55
I0T7wSsRSaHreTwmU5n4UiAP6WEKGm2n+VSf6FGqm0noyaqPs/QKuLz80CHow6FT47HTmNNK9rsc
HHszrrUh7kAyT+KHVNfIXKWAqbFRb9c0bwQBV2z/9lqZL5NZwwGlDGqci7zQsnq9VGI9PXTg7tdj
j05R5MTnrpHTe5T5QTgA8IKGQdlSGSmRQ7kZDS092GFXb+O2D1aJotWeP7a/qu7/set3emGZ7OE5
6Zwl8lC/PZ6BsItMOe8dccCON/DUsQED6qdIE1kqxHFNPjfj73zav58HeWxRewD6KKrOjKDmJfZF
hCO9q2jNVR074CiVdaGFN5ldXCZasYIB7EbSruyybQ+9zu7KS1wmPt6UJzkW/DW4wAjXMs5UyuaM
8M1FGKRNU6GAmeAU5uOEbFBV0kW4Recr3KlmTIwIihXIrW+shDT464+f/s7yt6grUTSgzoCH2bKu
a1RdlpTGIA6Rrk9b06qqT/5YWjeW1l+GkkCqSlK1m16XWlhWSuvsNDyuIdkH11lXx5MrRdl4OcaV
sgvk2gEvoA47qRgDkNkium4U/+HjFz5NNyx0wWeuNgg2Sq6LycsL09c0imiHeho1whd0XM1OGF4G
IXYVJNm0qS1pn9v5uWrjO4cnpQtMih06d9QOloRiK8l61ocfHijgjZs+je47W58wgFB/AKmf/moU
p3C1StZWwol8l0JSuvr4208XLm8wrxRlDu3gKB0vFbUcwP90U3hw6vo+Kyr1UNV4sPQ4gpwZ5ZPC
MuBdLlaCHL6WFHPuar5dlaMQfYk3IY8a8p2wCgDEdqzdtFJeX1lpfQuzxbwNu9YrJDokhQ9NBsYs
BfvbdsytM9/9zpxDzSd6Jqgg93pVrXizRdTeMqdWG6ODNjmzN0pc3+K0YtypsLOiqt5VZpZ+ktNE
fP14vE9vZYIYSh9zoAcHbUmUgrxdlpZai4PiG8YWdoCxctSzVrWnxx+zOZcXqIrR+13CcPIavbVY
y8KDqIbuwhEBunNhXKwnU/9UK+eQ6++sISquOjBT6p0UmOafvxlLvTTjvslyAZHGeUiyKt6ME/VL
Cgn9xcejd5r8kSZjM0F8P9sjLXsAKBf0Qx0n4tD1yo+8GTVYbWr1ObCT78nYyD+QbLbOnGbvfRwP
VRhN7CNOTHjyMkJ6TEjRAcCSdG1q9ecAGvQO7/eXj7/tnTmjok5DU6GubrI/jkeRdng31dzN+zLC
xKRIGnNnRsNLq/bFFTDec2fPa852HKTMxWnWBiEKI7pUAFOKxKfWpCp71GOtG1Bj1cYOo+mW7hIF
DwPNJhslrBAk/zVdMvuypFf05LSFV0Wlha62r+6qwJjoZVRW8L1tmmELCOWnFg7xvQD+BbYkjvYf
j9E7889RNS8yQgjQ+ouYVg1L2zf1XNvD2dG9oivEnZTr141FsJlVUu0NTl6fOSneHSgADzSpKVdS
Pl1MDHJNRda0WC0BBd2OcnDZ1A9x+1OT1BcCql0DYy4ZfTxd05XcOY0r8Aqw8kvdR+s1BUDaPdqT
hHgdfDvdV3aib8+cKaejwmFCRWTGUVkQbRejkkJZ1gTX5wEg/gEy8X3dy9ptqdrXCBel931W/p68
9pwpzXkq22FOLqipLo7yokDWsiz94EAhTbi5k9nrJFHa7cezvZAEOHnMsuyQEfHjMGQFBxOleMC0
sZNcwncUK1owT2YyPU12s00DCYbZ8A3tnnPtkrMvsBhZY4wCLeqc4MDqQMpOM10jcmSXpHDTFuqm
c+IbKXGeUv/SN4N16kztmcV3eigQlrDacS6ZjZCWU9v7ZQwGN+f0KVFx6AXPGtufkGlyL63/+ni4
X4uNxyfCXISArI2oNCykZRyUNJqIIlUODlop7mWFICwpsF8bs1TtVqqWb/RRVD/JXIKruRj9RZFL
+6rRzWyn1xzFsRKGLmGOc12PgfxTNIWZYOgt4aRT2OVLUfvU2Nup/Ex9occwewy2GChDe9D1Ib2S
nDCM0aizCs+i/LyOAky70yEZb4QdOhsV0M+taifFBjSf+U2TymTVFKP/1IyKf41nlXPmqHlv7tlR
s2Tj3GWnOnt8Hvta2TpxEUWHFpbIpZlOLzaN4UsfS2WtU9tLw+oowGOMjQ1JkK9pHCuPhVacqRCf
xil0M0mrSbFhq+PXd/wWjQxRKKqU8GCwDFe9iH86UxltceYG44TqnwdI/UeaNPLPjxfDO88lgAB7
Ax9NIzGcz5w3d7pqDFOQ1V1wCAps2AWB/l3e2sG9P6oHmSDuYkjNegdC3zpHDji9cGnjUW4kbyOk
oId6/ORcahGmpKdwkFVad7h3/mz8VHippibFqgyiiLux9y+dQvosD41zN6qjulU4jPaiCcO1UUfg
cAp9L2zr7uMxeSeCpa7I+UopdDalWwaNkZRVc43I2QtHfS6ohayKv1Ta8E8mlXoaqPEns4mvW5Ns
s1fTyxaL8xqT95sxDszfLonR0ZtBGqZK3xtOymKUqjqoTEM4+6iKh2cnn9CDtKb4zCp4Zy4g80M+
ZgHCVFr2gvIkoug7+fY+zdt9l4TDdS2catt3lXlOSPKdSwwhSbJVSrgcdEtcoZpNWmSqvb9PKbdh
ctGJTVAG0PYts/NKLe9WSaGe88V5p3bEBmf08NsmUsYE9ngYs1KNTBRqnb2cYv7n6pVurOoccU1k
br/EI+qcaYdKXdKOHL8C6rbXT/4dqhnhztHLMnabykI7uSmkS0RW25Vd2PLPutU/n1l580WzOJqB
yFGbYSfOBj6Lw2jqpbKb5NTeB72Z7nIV0XOo8GLVVGr7FwfIc6ZoxfXQ4BfKW9kXdilXK9GG38+8
x/yc4/eYVUp0miHEjrNn2/F4ObEkKU3pF4d2yoq/TCNJLkggBaFY1XsjvV3PJFnbISz9KOljv+6I
470OY5tCGjIvLca1Ogjjup91nxu8JyE5h+CiwXxeJVDBf/f2pPpAtIh9K1pds5/j8dsqBlXznMPk
IJeAoOWhovLfCCgzk4M1JjqEH4/OyRLmcXjozqoic8awzKVjUgW/97WAFLoVwAWndDNIdunZs3Gu
GWa1x6WbnDkvTxLK+aEIc3EIIABiLSOEiiWMvgwPRflbX1GbTtyqgXD98actyLGEYhhvsSvnQgEA
YATGjoeSvNXMZfSs9nEttpRJKGujSx4j1dleOJHl2YHmpQFy+C9Jd5VLF0Ms77vuUc0RNBiKK2nA
WsEtvw9Rv81LsTGKR9+JXR2vSd/Rz7zsCUBpftnZiAqdIRNm5dIrrMosGd3XXNo3NA7QIOnurakS
2zkPegCvFu8SVJW8sXLurbE2Lrs0ngMVn96VPMgZpX7Z2kUwQy8+HsTT02YWjaMuBlyFt6JEdjyI
ZORxD4EaKWy66Zug8qMdnhM4y3YV/k5mvNMLusGkDMGtLQuxdRR2ld6H7bYBr4Qpim0j8FExaM0Y
vUAEH+6AXU3bj19znsqjPa5zv80CWBRq54LNvOLeXP3Y1FWNEirq/UhrfpNm34Lmrkat1U2iPvU+
ftbplUpORaDBBqX5he7q4mDT4ykmWiSPw5zX3Fe5vrcwV3BLMRswBoV1GZq1ejXHu3puiyszVBDV
SOVvWhulrkS/cfPxC51me5BEuOggSSG9yZGxmCN7apE7IOQ7tHrtbIe2nkKPpI8iJdih+3bqo5uq
c77AH1e3iOxWoNtLVfLQWmEOyyHdlgbqlb5R1g82iKDvBXookyv7TVWutTbw3dGxf4IORnHk4zc/
mTZenBIiPRiieMg2ix2qx8U0KbKvH6awX6OxZc1KfHc06LguaAD9/sOASFLLIgiZH3i8RoBjBXpS
GfohjePx2jSyDItcuo0Nphm72gnVM887OeX4OIovugGLZ6YZLz6uyViAad/ycVmIVIvqJJ7VyedO
uXefwipE+4+VCD7u+KvS1CxKuzL1g2rbw6orSgA4jnZOwfG1SnW0wTgBqAByjUJjJ/BYLDFwyQIP
hsE6pIraXctS0z7mcdB7bd0b97aWIR6tpWQYwprQ5auR1mnANlrrXgIZs26VVnFcoFLdISc4QbQk
HP2fVjNaT/ZY+5/6tmojN8hkEw8AAtZVElK+IYuT+8zthspeq1Ye3FpxGj8CrAbjEw11jSAJKf1u
DAaDUqEqAZob87hziUrSC1HZAzRX/rwCMlk8O2G3Q6gYtC8qTCqCMoEaFi5sdkVaiS5RPRokPhcg
WMe4QNQ4n6VyinhQNr6O+bJbBLOaWWclvidxbQVn9vDJTuCmgoIOIJC0HEnBRWxM1jKFbeHIBz3K
onUN4NZtilrnrZIY6Bu4lI83w8LQnMsRADveCNYs4AbMbnkHN6kRd00yTHulky9t64vSaV+b1r6O
wgQ8cOUG4rK0v+bheN8joaEAqC5FstOGyEXZmYLpWtWandq3KwnDkPZnor/QFKZXrNIXjtyiTDYN
XeXIl7xEvdPoUcQCO2waSRlFu1R6xBSxWdGOuWsrZ5Mr2VpOJA8Zjo8/8yQZmL+S/h9kf8xTwEgf
746W4L2X+2Lat2NHpq9W9fUQlMmPaOoe/h+eBCfh78YIrd3jJ/WBFnZ2qE/7TljjXzS5r1jZ2cXU
NMn64yedAjf5KArKJLmwPEC+Lw4yEIGKb8JK3efGAPpR/14nyZ0NSw44RL2Lulxz9bH5GVX+NjRQ
1xTJoedSxmvDK2wK+PI51/eFZOHfiwnc+RxHwhokJTr++FhV0VmVw2kf1giKoMCiX+TI5bgWJiqY
DTpKsa7Uwdzi8m5fiy6lV2Ne1in0AG2QMs9SqJZ0ZmHfWlqhenmfVGca7ienpE09AvlVQmvekXP5
+AVzmeTPyi1lL02OuDDskggwrg9nJmb+zKNDkqcQ184z86rVt5iYrnca2A6qvMeSRt0oao+87ugk
xkVPLOo2oW9/aXPnoOWOujOTaFj5E3piPUyQrRmFImTLt9ZNF/o/+nBGREVRyFTGCubPkp6eWUav
CJTF29I5hGrElQgceSnlHguomjryKnvL5BbsHBFt8VowNqkyqSWZR51cOoY03kRBUruFXsvbHMWp
w5BV4We8PiqIl7q8TbXK5JQCS6cMGSpJ1SxSpVTtiOhq7VxMSpuuOhrsbh5ZAUIyloR7RJDxSblO
2UxOZLfV83QLDXvjZGn9HTEFnTUjt/5FafgIuzZjs82cJKPv2sO7QZxwQxlBvWCd4zMCu9obRjW6
pPn4ko5Ru+0KrfkUjb29kaLwzh4Vh4WIAtbXfpDRwSjyfENDf1j7nXHLrX1da8LZov3WnzliF5IV
866AvUgpDpEN8h0itONFV8RVJMcaJgpmrnK9OUYT3AVN7PbwwEHYl7I31OPnWhFYEXSTtY90fbwC
PhgdKtwf94h1GNdtakXbMhzq7aQ5+VXThnAn6mC4LcCXXI1+bL3oSqp5FPxlWOtFvXOovp5Z2CcZ
NB8yB//8D+QP5Y7jD+nMITbGMOz3ldEr67AnEWH5dtsqU+QXVtf3Eh9yRJHGrtnEQ6WcQyrM+2ax
UmfFWQWpcGJScvjj56fY2Dq1nHZ7VQjrsyLV4J6twb4ceiJSApBxq4iofGyNoP6K8N4maIfKqxW/
R//NjryPd/lrSXnxNjCggFyhQjsDbxeH3RhoatcWjbWHLicuZLME52pPhnWNeNH9hJ55x9s1kRcL
JJWkRNTPKYKC3xW8ru9pONQPWoccVUpweCMq2bkrQbJfjVpm3Up1mu5R0Y83ULFS1y7k1KM3jYYe
qtVrc8ArIEUZjuu1xjMD0bHKuMCpw/wKADz8lBVFcU7A6CQsmdGaoNCJzqmlnbR+cy2g5FnZ7V5D
J3Ij0lrswdyILQhgTD3xjz9TGThNg525x0wZEsQsuJuZI/k2kevB1heKmtl7xZfqDQLQ01cSiOAm
cooaZTjUo0WltBtWf7fVh6lcVYne/WhDK38GhVetOVHVlTrCTvt41k8uEAoINMDpS4MDOs1Uxk4T
iItRuyxKmpxdnJsXBZTiM0+Zr6GjpUXXZE626RWTpiBOcPz1mpIJWY0mZ++ozU2Xq9LnRu0vIQ0q
3z7+nPcfRKZIAREkxbKRKtIQOfDQdPYopWQ3plWifOSH9bbAyeRMan6anfJRgPnmbvtrkXwe2je5
uQkda7TVxN5L3Zj+yJD9vCMHlb+YVVrvHTGF18kYPaGaXXpDiaZxpqTOp0AeDRep7/qrJOHGEoWF
uRtTXDWUShJPZi51u54kvHM1SopuKhnOy8cjdHKXvzJxaW2jd6XQMVy89dgmtsi7xt7LWZG5g6zM
5pCvAnx911/H9ujcSEY2Pk7lWSOCk5ocj54h2zOFCRavs1gFXW6gn6fFeG+2k1jL/b01WLLX42pR
NSbqRqN/rvr03sfilExNg7orSuaLI60ygkiLY8nesztjb+rQt+yKLLhlWltKYGkcXtv0lhrXDIdz
FabT1JLPpYYOVRmUDdpKi9RyqIQTxnlt75toVD7JGfIrWtg23oSyyk3ctcomqn1nM9oV8rSBbU+e
kSj5KtPqYBMNJWFDUHbXvVHRqitH+SvkIWgykTnNQtkthppoTjJ0E9TDNm7k68mQKtcQYecpCbdW
6I9S5RmhYa4nGJM7/DUwZoeREGD6k8D+D8dk09XVuJeQbQ8o5tSrWkhN5+ZFla27VNLdInKcyQUl
Ge0qOYoQJp2KlTFB09Vt/wI5y+JCBF1zI5zYX+Vlr2u4PsDRSO1hXJmtrD18vHgXqlCEHmxtMO/Q
Cm04w2y/4z0nqlCJkjbW9rmkGS6qwZAGy7S+idIJ3WqjwRa+YWiviOkfywZHFtGYkVcYIG+IFT9F
jSrWiLl2EEZbcAJ+2tc3lq9Ha+TGzoEVTs8i3hWMAthHCmvKUu9c6cwWC+WE7ldSK8++na0RMg6e
gim6/3hUTi8zmhCIFqIYSUeCRXc8KMMUFeB+Gm2vTAeCVUCqvWXtGrV4GE3lTMh0el/wgBk4yp0J
WG15wCIfkYdaYmh70HLdrVI3BsZIg+T99hdxOTNJlNKB4CwV3swBJx4Ns4R9OSLF23StvE7S8Fuo
d5gRI0Z5Jpt+56PAstPa5ygHgbOU1iqVtC1tnT7lJPX0Oa3Wp6Xm9+2ZeTqFGFKk5bscGiBcTrq6
iDfHvOpbk/xgLwfBVwOBRtxB/w9n57EbubGF4SciwBy2ndVqia3R5A0xkWQx5/D096NW06TQhO/C
NuCBXU2y6tQJf/Ag/lVyLTaymT+GQy8OYx+Xe8Sz9Rc1iF7vv9i3POP2JmamN8FEyODBNcmzAxT3
9dgpxai59RhFey2Ju9OIE+u1NrwX4BTDNxh5XAlGmcWflRxJWJOufe9AsUaEU3sq1eBLaAzdEwwG
FICHrj9ItWwf8aDMDk7uVVdfyfxNMOrtgxd3NO7a6nGI9U3tlxCiK9yK7DZ5FBHUnBjAdraf5LU2
JVThXemHwVmkSraWe02BdvbMmm4yh+CeplqeF8llMBSl4zS6GybIAI+W1V/ijBRLi2LV9S27+FJK
zpWOFBGPSQGwBsVqv91/8YtSg2wA/h6pFkX0JHZ/e0aNwKcpnWiaa0NOemgMAyEg6JWPWWI3uyRF
3Mqo0wNoZdcsBu14f/F3IpFmqNPcjToe4MosQGCwKMLOyjU3DoyL2tZIw2ap8tToJZDk+0u9c5So
vBFHQkgCFvi8GY1c7DBIIrPdrBvCn76Tfi/aQF7Zxe8dJD4jeSQXLI2JuZCUZOayJGEt5GqDCcEm
nkSgHW4/JqLTCKkSF0tqs3ZTpdYRfew/RQRv5/6DLlMLdPgApXCYVVJNY1a7RULS7EbDuADLkIuq
D8/qkCQvJl3r7VBkycURXIk4Wu7vL/vO+4XEMPV7yKcnJZbbfTTWVajTbXTcDNuOQ+74yt7P0cz5
P1bB0IdYz2YFI3y7SqIkbVA2nuPijNVccWC9aEofv9xf5J2aCHoY53viwU/zktkrNBrfqZretN08
1q5MCf2NAoHnrAV5fslNvfigZfrwpFvtZ+H38osRJMbBq6zqEOtp9xBZfn1ujHrlglseVHyymFSC
1GfAsVDNK5SBmRG4LLfVh++odNePooA+6DkZasxCrqOtZnawwwUh6Cx5ur1yFy33Fberw/Ia7Hne
/3TZ/1NVlDjnIfdNVaF79XDu0g571hpFSS16Kard5Jexo426Bm2aPuhtiIQjQGI1zVtQI5jfTDF+
UkiYK5ZrjdnXOGqBmyEckXXiA6PbH5rUtishaaY7OmVylN7k5KiOTjZziy5dGyl+VUqjS27WHIfS
CI+5M4YTfLN8Ukz/YNml8qiLMENarUv2dmMouw4cw5bBfbPWiXnn+aGnUCcQt6CczasiWco7ClTC
c5Onxl4WXFIbOxTJdyyLs0ccHnK3Tm3lN16DEvIFDV4Q0c7pe6BGEMi1z7qMlo2Ksfa+0OXgmmsa
rSSNe/0/H0wVsjq/j0SFwDcn+IowKeVCJadU9NC8mk76FDdNsHIE3hp4s91AIkkAny4t8M+zgwno
uBHInCqunyVjvAmCKsDAqu4PyVA/BlGS7ox6HPZpI6sHR2teqzFv6KR6zt+VCPHOZ+G6lIHbMTsi
HZxVjAjKN6SxkuJ2gxI9+GLMHnLdoACihSTajSPl+ncvGNqdmTbRMa6s4RpqxQOuvtW3ys/tJ1yQ
dYmar6SsGdIiefDVJDk7zVpVvYwapBbypIlNaJ7c0G5PrcnAt5KEYrqjKo1//AqhoqxFpt7TN4Nm
nYJefIqVavyOOcEa0uWteXL7tVib/iFHaho4z5E1UjNqonN608XbEMMK61IXWr7BsOQH1NFx/FUm
v4u2/5UJBPPL6CE1mzP+9SB9RvI86CyO/YBeoVVXm9Z+FCaiAnWwqYz2j+QYD/c/6DIRYe8itgCE
drLNmwPLgiADG+gH+nNg63/TNsyfk9jPd47eBisrLWuiqXqAAT+lO/Au1dsPIvuikpK807CIGPRD
oSXaoYutbF8BuNhPhftKOrAcXrEWElKT2zHFPsyB2wUNuWYgUsfac9kh1mHLiX6UsK0DkBObv1T8
Ac+YuASbbsr3jcjmb16wpyWif4zNQPru28I6lG0RbjNhriUNC3Uvej0QxelFsEEmyND0Xf65VCSi
ezZoNXYY+MpaGOfhKz4EvwL9q5QouxCBozYyH9s0vWRGjMuVkW0i9WdtjC+mXz1W0sm00Rb6KEmv
vpT3G0d+LpENtF/MFsRtgNEArj+lw2wcuaUeFG5fners2ErW2mZ/J/PjSciiLczpSBneZhP/PAnF
/YhFSspmF8HnoDSinTRijVaLJn/xPfwtK7Q6vjamUm1RgMqPVS6teEMsYxKVBHpUDAzeasXZzkJt
S3V8YaouHiPKJY+ll0Rz9k2nPyltAdov7D7dPzRvtcH8gLOrAD4zb0FfYJYS+EptljiiUA0byVk3
yn3LoCIwsl1UVdhCfLBB++uYpndyeBgHTFQDoJFm9pAU2WdfNrfF+KG3861snAPvkmG+IaTcHfp9
HQVbu1ZPsbaFS75V0vrD/V/+zkXCu4I3RRjBX48C+3bfFbhVpEGkqS5ldf8cJFn0wcc0xbXyStly
l3HBWy0OcLokH6tKN/ZeqIa7agSIfv+X6O8EaBo8HAMOKLXv/Err1TC12yDR0W0bwR3oj8KWtnmi
XqOw2zvRB0W8JI3Y2VJwKob6gUMEUmDYS0axp2d0dYKDGkjXNv/cS2eQk0b5WUjHEmeV1v4Vys8G
+nX5VYvwL/OLU+Gkp85SP4fpg4mdY2v7riWqvZCfm5LuXMpgxcdCqa6jX55qHAt1fIFT/xqnBQ28
mjnIKFmf08Z5mpQDKF3WOPyTkOMs3UOUlqY/mi50WCAb334XM5uK1byV3RJtJl0i7I/exoy+SH23
bUh9Qus6iI80/CqGjam80UK3VS5B/3fUvvSasvVbl24abs+H3Ic1D5M6S+WHxta+o4WH004av6Dn
4I5YANWfMmSFZON0/4O+UzwgLgEzghKT0KZZs62FbgzqbWUzunpgjJdAUpE8oFq8JrmXHMJRjY/4
F3dPTeaJoyyVHmD0KBk28KmbnWTI8aPVxg1Ogq29RlZYlmgAGMgkibQI15lvsnb/hKiujbQhn8yx
+jo8CySrN6HZGSfFjlH31SyJ5m5SfycRHQ4kce2vOh3DgzEKeeM4mHh5Sf+1LauVIPJe4GToC7cW
FAODi7cD8u+v6lVPFzGUNnIh5Vzp6jfS2+BBMKV/aZMgPJpmKe21UgWjRqf5bAXampzh8van9YF0
4MRE5tWYs2yuxSjcyDTwHb4WnRRkAsAIwNh6HINgLdFY8p6nNgtNPWoaG3LAnDFieMj2tbU3uJU9
tBgSKZdRL+KzAW3tyY9Qois6aDJlKgfffMC0NSighA3bBuMjt3CyS0XMrZhrYfOE5Lnyw5F866SW
vvkiD6P1pIWevHKvLMfqtBLY0mCXCPO438xeT6NEoV0UTu82cnKGVtG7Yc3gexPIKv3A0NjEROiN
2Vv6S4Xf7aMcMjj3nLA/122EaVhI4FDtYHiuyqR3lUTYz51hoZ9l1ZcyCoo9FdTR9yv0C9Iiuja1
9NM3EWZZCbXvZV46cETkxEjyAIzcxpakGXVAbI32LEoc/RTf2wHjcdtRa7ZOvmZAuDxrZF3Uycyx
gDxZ88QG6J4dGEWhPfdSo2wLSbN22In9uR9rlvsW1g/jYmIKVQ8X2u0TRWIQOVDU2PX0IHULu/ow
hI7xNEb5f679p4UYkdLXMrg0Z306mO/Y1alV7Fq+lJ6cov1dxs5ZdKHYdkp0Scn9N2WU/GcZJ+Dq
+JQjjoj3LaDOWShtMy9yhJxkbmg5/mdtNL6pQ/BRzyPALI7dnKIg8w73X+nyu01LwgPQYM1QD8wu
IA9WtpWMdeZKvm1ekP1RL7WxBo5aZmoTApD6lWoDvih2CjdZr9xpWK7rMbkO0A+c4wabnmsm9paZ
qJteVfuNFLfRyjFeJhr4PTDnnNQeKAbngEfLTn0vHK3cRdS+O3IFSx+qXG+e8eb+4ZT6hfG4Qg9a
Gy6ZR4tj5fAtuQF8y3+Xn37eP2E+tIQ0iqjK3VEusTN88eInCVRW1zp7rWt2NBU/ekl70oG7Z83P
zG5ppqEdVKavBe6DufGpIHeP6uNYXFpL2tBW/27n5dXB4WDbKB8CZ02u8b2dQL2FmhtDewhU05//
84MdOU1zewgLGsZINdf4ne1tJ4tW3st7W4GJC/UPVyDBdXayZBmKtBHIOTI4kf8QhwEvJ0o/D3aS
bgbRlFdr1NfygHfWRLoI9jjh3ObhZp9CLQazGk0jcafxvgn6VTeqD4aU7EINA4DCwxgRr4D2J+IS
zyJ/TRz7Q9ZKWy7vs9olV10Ljmm3diaW0RlcwoQ2YmsiQD/v7PZjhkd5pKSuyLovtWlldERk82HU
E1Q1iny1LF6+BBB4RGfSIWYwBLbbz5urZRHyzI0bt3r6JYpj/1AW9vg5HFQgV2oINz3WRfccVaqH
84LzIeVA47BckA1Z6AyWHhizjYMV44ekTsMHkeNmlzhG8PF+QHqnVJkA9ARe8iPEkyYTjH/3YRYa
AMHKHC1xkpdTZanepe40s9rqZvQVt7url1aHMqPFt1EkM/1UjEaxzag3Vu6A5QeisOXmJKMFk0Yv
8vZ3CFvxu7gCvSiXiJNqUicdmsopjlluMC1UsjWltmW/mfVIOqZQyYx6PpgCcViIDEqWG7Y+3rtJ
ke+N2hZPSakfartXLlmHrkAT9mK38sanfOa2rAWDwkAUDN40QdFnZ1K1cJS3W6txo1A29mFaqcd2
MKSzV8HwSOpOegn8HspQXiORBqX3W8ifgpEIDXf08mrXJc6aXM47u5X6ECAUoCg2wVvd9E8wirSy
lxOGNm5Sq+aJTNY7G0aR7pjSZd8A2zr7Nu6/3X8PywDIXQEmZmo8G0hmzW7fevC7Igv7lkY4Jamt
RNZ2VNA8u7/KMocBqfRGEkHulPnj9Of/PJkoDEmUcVm4iGVU4AeT6mgrufwyBk64Mm9974Em/hDs
XAACfOPbpfI6LrAP83K3D8kbPDAt9ITKceWefRtJ3G6fifoLvILgynubK1jBB6WcSWXvWVRMoc0h
Th9IoC5pYmCYW4XFHhvpn/mg948tOnJ/nBpKu2ZRYceTI3bDFGEvxUm1NQ3sMcmMDh1mwBso9Bpa
AjFy0LmZ7Aep1X/91y/BvqIsgTAM9pOe4e3rKc3aGgBQeM9t0NCnieDt4cBWHbuS9u39pd4p+khC
poRS5tsT8mefokpQ8wUOU7hQPX7UVHkfwrL19l3k+4cktJ1NTOQ+abLE8N4eJy3GulrZeNMS/36m
yRqF1AvvQ0aloCtmj1v3jVWmRl0/0++UDp0d+vvQGezPrR2Hpw5HuVNr4FraBtola2N/TXxswfPT
UHKaIgz6xpwtfY7CCofQCnO7s54bJJ8fO1stHsLCP/TeJPUmi30qONWBpo/U5tG3sDG9BwnXn1NN
vfEhl1p1G8VFcBgC9Wvvpd0pC5Vmf/8zzaMOYqag4Ri7Td2MyRXmdkc4vg9nZNDDa+sUv4OuM+i5
2OWDbESZq5UAZrUwbb7eX3Mxf5sWpZFKjkrCyT9mi/opoudwysU10XT/tfMd+EW47m5wx6gf7R7u
NXKqwUnS1HrbV1J6Qas82UbmmBubwMjXCoL5tff2c9QJKjdlJ1Rbt++gAUoAJM8Or53k/BRq/TXR
jGNscyLTIlvzY51HqPlisz1JzRzSrrfCq96E9qMX1R5IAbRy77/i5SNBXJxGuSS3JOWLm1VpfXXo
2/Cq1k7y0Y49ahC+8rbse/OkUFGunPZ5iKfNoQBcJI3hpKHMMwvxKv2c0Et5qs43fo6GHj0YUZ1v
g0FauybfXWma31CicnPNI3ymS9RvTR9ecemwjU2KdtcGt2Jt3FA8iu3917gI9G/PRdYL9G+6Uibr
tH+vri6CyUmIhz2AuXquiYNmT9OrEAnBru/H7eg1H/Co9JGHrWDiWHvDH05yMh7yJHoaxgF+BU3x
mAKGxGaDrMrB1/wLajLn0I9Wkv55NjX91olwrk+APO7z2W9FRs/yhOmE1yAfVAggqf1hrNV0n7fo
UGRy2O2ywfD2et6v1Z3vfRMGXQZSjlSzzAFv31Ia2WWZdqwcJnjkKo3QHsPYwxFT1tP/SDqaHpLJ
8PScIFG44m+XkkZzMMoQGa4gtJJthzXCVnK6buW7Lw/pFKGA5LHNyBLnY00viKRatL645vAaGRZE
pGEwCQ/3d9d7h5SrgfKMrYWAyfTn/+RFJiKHUBS78Oo53nPse61b0pM9F1LXP4foqD38P8tNPF2U
LnBQmV3IAHdwF8k5o9A8ECI1/5JiFntHsn+qsdrv7y+2vFd4g/THmZPhOEAmdvtsyK2quehlwlzf
GpteBH8KuUCqqxEdzt/2VajVr/srLjfh5NbKi3zrMIN6vV2xHdU8aPSOMbhugiuO+/KA9CfedVrR
rUTXRaeDBA17HJ1mBwF2glnfrhW1BoSqVDWAbGgHtfIOPV3QXW9X0JG7+ix1tbSzA/unkb2qvnrq
w6dYv2b9pyC5ViWQQ/2sgGFWA9qh8XgIpV7dllb6SZl44UpXH+xYQ0kqW/nZizqTn01/bzL3pM8L
wGfa9v9suC4Pzd6hvHQjHGk2ItG6HTrl5K6BsHdRYeRfBIqBG7OuzWdFbttzq6DyIiynXtn573wr
ihxouZQeBqnA7FsZZV2aIkKcG1dM5XEazZ9we4PTCnh75aGnZ7rJAVECh88DTIHgRBky6/Yh428U
TiL1bhr4KDahGnjo5TL9cn/zLY/y7SqzB8r8PDdLzx9oY9pg0zUVAwc83iONoZbn58f7q71NDOcP
NfmdQU23EEt4y73/+ZCKhPCOXVaD66fKQaq8j7mtetuoglQY4AlwLrpvkvAvjXJJxdXszqL4EIrP
g3AN76L2v3zbNcRVjdJNMmybot3m5hWYnBvnP6roZ1Wek+63X/vbEdtlJLfU3/b4c2yQssdjwNnT
ctk03rcOefHBOTs2ei414t9f6/zq95fQ+dk5GiYFJYzrk8Cs1VFeNeNFGj/K8p7KVupeage9MHE0
ir9O+9Apn5HNb2lHYr6xsYK/krPNjATPkZM56Qz9TP0vnRRtUvGLeXoUQGGpfljhnzT9m8CQtz2d
NOM84BatfsmdZ7sBAaXuUqSEJfDbVvyA7cnm/vtf1DYky6DGJhVj+vK0D2bnHzGEsA+opUAPNowo
G0f5jAy/8at2ev+xUAMfefhEeYAuoV8yYH0bdHetNUOXtzR5tgsoKya0IJk7Ct/TKftnFyRRb0Pm
8jq3LnPMB+SzyE+DUf/AQoJGURD/YQgY78bY+KXYYisrP8RApy/dNABxCjzrtHMbjpe4+mr3v0fl
j6OcYhs+h/Tc6D8kkBXZmD9F2WNfH0RmfdEz9cVIflg902OUMba07VaiwjKBASJMbcqwgyuXYuT2
eQw5CKzOjDVXDeFfa8FHic7pNoSkc9BTI31Es3+jOYWxsuxinIv97FtaMZ0mZkZzbpBSpEicGf3g
NjofSVhVcexHxC9jw6uPugCRh/Zwq3wNNe9YJ2n8GjWa8RRmcX6NslZ/qpvG25pAY//zhU1bBl8+
9EbBNC+AkVkUGUEsfNmtEKTNEK8+6G1qb+mZbYoJiHZ/Uy8DJSYvxBLafpozIUBv375sJz7emxmr
IXl7GPImhQDbr4EhFsNRXja3NKF/ktBE8Hh2dCzouaqSq9Da8eL1iMj1A1DmTRy/4s7LHmwDRmkG
3kOSvxU+6MxR+Sm89JeZ5domLatXtEaPZRRv2x7OvTZa5UrmsgzlE7OOW52+BYXTvBoMBX9cD8gb
5LnRIfGlSR8NRwq3Hl5Gr4xYtL/33/vyLuR/yKtHyhQkMrDu2/eO8EZh0hqXXVWCmV07QXVofTxR
NXMtd37nfMHS56IyGCRO9JbblcZEHwPJB7ZgIXe280NgjdB+m40XjBc/ONJU8351RvPp/vMtuyB8
cXIOUESArQGATS/8nzClJRnYoiAeXQyYjc8JIMVHRl8ZgvvK4KY0tN0gLTpMb6jxdUn6hQ8r2lXh
kG9rzQdKQZ13bGGkPpgw4DdyXLbYRXXR9/s/c5mw2tynRAJ6IROuf5YnhLh7iKEy0e7QvAxiV6W8
pEVlPuf6GG670BB7rW3Wpp/vfHuaICCQwV1TzcyRAilSbqXXKXwRKuaxV2y63fhBAAVoV3bZAiPI
uYNpDgIS6g3l01zIcZAGYFq2A2ZFFeZOaWXzGpfjpziPRhCXTq3/GSo0upw8fmECsDHxpfyWO0Z/
1NFV/Fb20UfNb8tDW2vaf87Q4KXgWgy2eOpWzClkapyUQdXnpctow0cbyZA2eZ8nK+HtvW04Tfre
7pbpO8+2YVzkAGeMonTDagRVFAfDo42A30aBOvhUa5J+EH2xl9U6PJCImLvQ6pACT0sXrQhtDygr
PWSN/A3a2biNJweWIer7tR+5DMKTAhZjADgWnNA5FtyqVaS5jTJ3A2hgn3Sjy59HW3xN+tD5apRB
9CRM64fiJPUHyWr158oKGwCeVfuCOPUXEZbMKAo5XrsaFupc2qScR0uBISYfiHbh7RG26wZouNlk
bt18DdEhO6teWZ712Oi+pilIntR34GZ6g3EZ8Qi61pjC7OUkD742cnfukjXnyffeEtsFbh74Pjhl
s5/T1JjfNBUT1dgP8o9hlQWHNo3G/f2I8N4q1K70faBiwB2epSMNGO66AGbvWnYSXJoxRPXXHNYs
N6Ztd5vEgQybuFkMaieZl1nciWNQDnKRFRDxqYcgUxb7wjbGnSkFgOx78R8HJNOXZC160SSOGkDW
2y/ZGXY+9rmaubiL1Y9yI5MAdtbKHHEZ1ogzDHnJWyYrlvlRU2sZy+7GzBHp8H2I5dVL1ivxLwcF
xvuf6L2NSdtpGmFxXibZs9vHUZUxsGLJqVwuMkQ8GsU7qZY4mqIajhmaEL/zUj2FdT18b/sh3AJz
bbaNii94qWsfhZWu6ZMt8LK83ynGQhLmPcNjmKU3eQ0GQ2Dg6lZBd2p0Y2OLHJkuTH09yMxJJG+z
pNNeA07MLnPkvVx3zm6Um+YLvosT81N3Mob1WbdxAnRrHNR3L/y39iZK6nYvOgRxuRuN9rudiGaD
tOTwsa0d+aHKcCqU47ocN4EWAp+LE+3n/Zc9pQc3O5VpDunJBOdmZsrHvX3XedOPqH0OsitXwFf0
YAyRAsycc6OgE5IkdvjQgsb8mCl5+BDK0rjSk1t+a+IicmkMyvWJ+DZvytlxUDqjiBU37pPoo2c7
p1yM/cmLtQNIS9DubeUdkfv6nuYi2hpZa+4s7BzUEbu8YezSlSHgYpPzcybGEmN2rAgWLja+YtYM
lxLFZXgfn2PVDy4D9L8fReKt1ZuLSDQtxbwR0h37C/mb2zfvNUE9GE6m0F3IxqtkWNW2x8T+cP/7
LtJDVrGVqcmNEQjhaHaWoBbEAfL2sjuRg7exWicnLVM69MaG3uVola+FYbT7AsH1lWtvwRHgyqOp
SwVLXw2awLx1DVi8aG2nrlysk7GVS6Lqq4RLyK5POvWxqJXhZAXGl1QGiCgyH+wkVn/u0AT262Bh
KcswucU6xPdeY8TGT3mLr25WFt/BrF+p0uWNEjn1eXD6xJWCinuctsxfPZ74Jggkqqcc2ayD1uPK
2uXSIQchsYtTQ/rG2EQ9DFi2rmzlRa7J49KFhazKXwxLZol4nIVOi7s0k8eiRBaV/tXOGvH7FIOC
UYDmNOhaWdFa02gK7bfnl1WnEQ1QQlyBFm6a1mhHSatXLip/R1AdVvXZoAMo5S0Q6X1Dbl3o0VbN
jkn5EV2cTdeda8gYUvrVF2DDkxe/qnZTmM11nV7ni9chGKHmk/7ZSRJ4WTk/8k49RLXYxdlzHUg4
IByQbw4aph9Kcso9DStLhHbCemvr0d5Xef0BuodPcM79yNhKdbYL2u4gLHGAiXey4m4PD3eHGl4C
PCEokfxMg1Ovp/tKxLspUYwRRYz5zzyMavtTrfsAPoGrgC+295pRHlIb42n+6Xcydsv2QY/DnSc9
gN4+xpayjfyfMr+m14+Nqh4rbzgm9EgQkCrbQHAxQo2/f8aW5S8NDuZjFnXl1Deej6RTs5KZVZWy
6zXjJpfGdhNhMoh2m3ORtMF3B97WsQfNtFPNuIT7Uo0IUEbFeTCtv5JWZA+xkVo7jxHFFmNofy/B
ONhVpa09Ub6tiQovNC9AkyP7RauLPUPonxttOJHtKVKs0mIy6uyU5mFxQaVVoWnYSY/66CvPgRyH
mwBIt9LZ+l4ua29fxZryiMf0NyAObmoxIp/EZIrtGInu4GlOetWSce3mXcZIMAaM+GnzMnVgDnkb
I81Rr7VqACuV0y3YDUnvHwbVKl7uf7/3VplICwxrSDwZXd+u4uSy0UIMbKD62ViJZQjhmjIKbfdX
eeeqI5sBsYY00tQSmyeFZZMGnqxVzRUbJOvMJOybihfCpkzUP70Mn0/TE3wf2yN9uW1UVgjYWGJ0
NokfhY+8X2W38numl3cbOoCDMbmmSAOli3TD7WNnSWmUvhTl19JJta2WRZ1rp6h2p6FvHMIi+IFH
cbvvAPht04zUCwN7axtG9ev937F8+xOMg/eByDX08/lrMUK/F/i+pNfRsX44usBRzZezlWtwsYgO
FB73C2ScmDEvhiSpU/mYfQjJHRHdvMBHpPtX9dlKNF4kU9MqyBqy+SEoUQDcvlERsk01ZZBcSc/G
fR23+b4xs/bk5OAgbDsQhybszAdpsK0j+EBpJUN/00K4+aJ4lgEMneTJac/Q97xdX1PHVBNGZzwb
XYgYO/asG6XHrabIAn9HiafD0KJPuHFCOvj2gHpamPwenFbbhFF81Sqkyio1GrYI4nwRbQuQyJda
7BVLS732jrBONmPnx6hqu82A4fv+/kZYXKBUf3C6EPbCc2bSAb799VmfJHVdG5EbJYWyo/uUwqcS
NIy6+lgq4YMZNvLamVxcnwjOcFdPWrJ8Mr7c7Zql3pe8RkY8CS5K2xo7k2snkA6x+kz/ZYVa+NBn
9KaVcTSe8MPA59Iz84dqDO3jgLzj9v4bWGSf9CY5BJNmKWpj9HZuf42Dxr6Xh2MO18LGbcUItS8F
gsJ/pUHSV07/8kAwOIMyDxOau2RRoQa9oXuRBFyhkNLoQNsBuBIyiiurLLJP3hooXVgo01dlrHL7
QA38hoHehXA9q0kPIsAHNUK+7IDMuf+5SLrwS5R5waFk7LWy8nIsiiAYxqG4bsFznKrI26WjvvP0
xqxzt+lqY9cHcvOEA4PAf1AcMr2PDj68zk0ZB9mDhcdBi1jjVqR6+/P+J12GhEnciAsXAA1N+Dla
zLM6nVlNlbiGAU4ESZH6WBvWVhFD95KLYUAGnQFPpndILHuVuvIWlkeKogqJfMCTbyIfs5y0U3GJ
GOUucaHWBJsUwtRRb4x2xwn8INrI3qeKWPNUW/bkAD8Qf2yZqoYey7wjjRzqiMiXrT5zcel7EtR8
T6aXJ7s60v1vviQnp0AeIfhnSJ5uaPsEm6xvkGP3zegpzSN1m9VjzvBRk78becOhj/JIe9Ri2fmv
521iViOJAbuagSuw8ts9Isa0tfO+l591Sf3ElLyl46Sj3eO1K9fP4juAz6AIAt5CmxZO93Qa/+mW
Swl4iTxjoVFyrST5ZmE7mWZIT5Rl9NlLvLVZ8vT/u7kIpvWYPEwNqLfe4+16Y6mnJaN++Rnqab0J
rD7cmn4crzzVIlxNqyAZTa1D+5nu6+0qaRR7iMV18rMkJehg4w33oBKxN7TZx5UO1zJ5Yi0dKssb
l41AMguNeR8qSTJW8nNgqq/aBKzF3CXa6iCi/uhN3x7bSn7ycvU1NKuNCs6+2ESl7xz9hGlp2tu/
7x/rN5Xq+RvWwTmQUjBcIHW8fXatscuwdwr52fbzYZeagbdHCkSclUxrNrHsOUchB9Fp9GTxNzdx
xtzASQ6+O+qoodxeJ84eQ63qWPpWvcF6PD14jCqOph0XJ5Qmf/dmHJyAT0pHOTL+eFGU74pSHQhT
kvZodFHyHI5Z8KMwveFriXb7Kc5U47EJddMt0lrZEs+xX9Xb4sJF5nxU0mbVXWeK3bdvgCEm4Bzy
DRhs+MffvgHLyoRo1Bx2odKYO7ODOt61yksk1K2TdQasZP511ZXo9mm2vy1KqVhJGJazctoKeDWR
dYEMmtqttz/BMy2h+ilcEDWVzpohXRrNr/ZFafWPCVp95yqIf3RjKx5TGQ1BDCZzeAdCw2sjSsJL
HPNCNX9UjjjTtn/NOtZ3XlVi0BxDvxe5fypJco6CK3tfkP3sO6WXL5Wd5Oci1OqtLCG9vx0HGJXj
oJlPqRfqGztLpIuiKQV+iymx3kKzKUyv93ffOyEWYRD65JOeD6Lt83hS9FIumiKCYTNo0kFHid4z
tQqhjVApCJdh3VwSySl3ZTSe4m58rYt4F2tY38ptZTwkghksSWDtvTL/dHY0NdzG7rSV6LoMevxI
OCCUVeQYXAS3X8f2wVGVdiWBFdeLczUESCbGMJeEDUYlLEW/qVpNXrnxlpGPTi1DJ1peDhffXHlP
YEWUT3wMt/D98RXNsPJJDsTaiG/a2zd7fyIfaWAyJz0QBNBm9yr6zQUPgYCCzP5XB73bZ30X7etO
FABKVz0IltGPpgLDI9Io+vtImk5P/c/9YZtEWiMeFFdEOfreeWXSE2n66mvW6dK+8EqcCbTweagU
9UFogbGNMnTjVamvdqqI+1dgb2up3eLrTj8JMS9yCwIbA5Xbn5RWaIBYA0o6yM995a9kGyd58ivJ
gKn4uhx+Grw1IfbFt31bEkQ74j3UOW/6uf+8BQyie3PIPMUdQsPf1sie7kSfdf+1BYwKEjPLSeSV
IRFN8dsHk2VkqyMGoq5eKv7BHmP7a4N0+ymRMu31/jleJIdkZizDJIoXCFNsdkJE3glkh5HRk8uo
eQ6jx8YpMQJ0HCneIi6kyVtG7HsVtfczJOGVxZcIGUy+3sQj6QYxbpljIsYIP7PQrBO3Q/7uiPSi
d4oMq6QhoSgQN7G3kvddIX+U7SDft1Ws4FKQtfuEpvgm7wxv6/vmsBLSl2n79KOAHfNeJkrhnLNu
R63ExR4kbqjp1QNNbXmXZZlzjPzS2EQMjR5aWf0QGP02kv/H3pntxo1la/pVCnnPPJyHxqm6IBmT
pNAUkmzrhpBtmfM88+n7o5xVqWD4KNroqwYaMJAwnNLmntde6x8iVJvCeOvJybm06ikWjM8gOzLL
2/CM4CFxvAgUIJUY/PTJTVZK+1EM/T1am8qKKBsgk1TmbgKnw7VaMXaHDHPvJM7OBFen+4uogqcD
jweyCSc2Genkx1wtHRzxVj2oquDvmgjVLCEoGhctr1WilOe29C96DU4LgDQcHRGTHHUO+N5tsAS5
zqZO8+RmLLIKGdbCeq4CATe6JiZ12Zsi8A4yBxEZMxZpXa7qwSJJ8PGmON3lxx+xiCtSckRxVbXJ
jRCHwrrUhWiV5JH/+NutQO6nxkOBFhL+Eh6WNpYkxGkU3Mh9AMZOlAS3zyAxfdzKGxv1+KIgDUPJ
ENo2IoDkXI9HNBxFtWzGLLjxrd7lMrfT+ClRQheu0nrQPlvybaRdNMqT2meOEak2IFrbSlp3FLAa
bq8Nb0SPOcSnULSb8EWe4mslu9DU19ZXMYw/yMGjN+AqEQO9bHvHrIGalMmWyHxtZv0jRKgr0++e
iuo5xyNtVRVfUTv+/fmCAMgdCIiAi2DJSob00/ptKPs3eKpcmqkg4xVRn414TpKVgBRMQIRICc4k
gWW8jcbsQIRSBjcxwvXbQhsNx4Ohtx2tfB0Ihr/CoqNyejOyHAMs3TZLZMkG4FCfmdFfrM6Z9QW+
Gewsj7nF7VAj6mG16Ivc9F2kUNzAbFCcM6Qfr5vTzQ+3jHUznwDI1S5PwaK1Oj80Mv8mm6qHXpys
Q1kbzYPAQYULSmjwxGEB3/92o4TTwEGI6wFvLQP6oAZEFZhIC01inewmjCIuAZbjv+IN6yQWOpdI
9JzT6WlHeRIzkDxVsdOG3H68P2p1CKgKNxmqKuADNT3SnkRzalwzGySXZeRfhmWabD7u6JsNx/Gu
pFXASQBNwOOgUnHcqpVSRyvHKrtprJsp9xwpwN9QS1AcS+0chsHUr1s42tnDAAZX7B8SgdecuvL6
XeFtC3JVenzdtDuEW2zDvOvCZ7W0HH0ct/G4lRTcaaB/wc1K87XSB3akHKR0rwTXhkUa2NfqO32S
1qMIZr1O0His7ZBr1QrTtdekmxqpzE5q3Aa5TKOOX1KAz6sxATNrVgAWgwa3oL7qtx8PyfxSej8i
pCTI0OE2a8zIGwCSxyNiTOxtsQ/7+4zLYVuK+KKVmEFuhVxUqM2hodAYnbFKW/XcEfkWtR01jdbt
rBs1i9SgkrpEiplWGkxcSsk9Qpmy3SBAe2gT7baSG3+HfwslNJ+x9szUWykR21tve3UbNSDJU31E
LqtLZVx59fAC/R/V4RAa1yVHpoF562FKsd0avKePB+uk3oe0BC9/c5YdZBWdWD0Ogx8HaqULdzy9
t4ioFBe5IYQ3RZDUK6HQqq3Q1m6iiYUr9AQw4yCaK08VpNvIDK3t0OBw3JJS10cZu/FOUg6j2VVu
k/vxbSpH8pnlfhLozYgdCPmYk3CCUvxYbLJcsMrW6CrlzpN8HgqyWq8hEuSfQZg/C16LChkiBo4o
e/nen0zNLnWrdeKwa12zNuI1lkqdg3t49JtXMLA9KnvzM3ZmcJApPl5zcT4JuZUP8p2X+8Eq0oXa
bf3AO5M5Wh7Yb61AkcHeDA4+VdrjVoYiCbJ+mq00xrBYY7/HtivLZvfxknhTYXm/igH4AbwC2g3C
j5B+eS90qZRITSJod5FklWu9UkenQOkVPrT4gjLARR8r8So2kwd91ugY63aVdVGxGgdEfy2zqVZ5
OsRbK7OkC8RWPlW4+NhtcAiCMEAq2XyMNHFwOyXLL8iz65wOvIBQVikd2ZeCVaYa5ZXlpdo2CIrM
kSYhXpOc1RxVTA2UOxtU3/CpdrJSVR/MWE8cNTZK9OPM5MzNdbKdGQhGgYoChytx6NtifBdDhkU/
WQ02gXfEOittjd67MzrdLlyR5r8cnHwfuFD8born5jU8eGeusHnJLGZhRtcD3JnTkbwSjycboeVG
DqpGvgPwuYXFqVaGq6sbiefCx/N9QhZ76yaoCwSpIKKD9D5uCetFM2X3y3fFlbnRN/H1sC520hqm
te2vJFtcp46yKZ66lXGnbYwL0c02vhvYwvrj71jen8vPkI8/Y9DbNuzEUr5DJdjWkIJLtGel2FSy
DnzzzBpf7iRiZXAtc+xFZIKUyKLLqjJnUwLU1gYp0/aG6T/VmWWdeX3/uhGw06T1uJiXurcEVGXl
JSng6RA3xTyMwpWuquGZrswX/NE6QZcECAS1/lm6juvneNi0PkDKdSqyG731cW+Ga40cdO7PzHzP
RSzjmdJAeluCmXOEeDq3eE77OGMJf2ZzSGsvGXskh0d4qLReirEOe3LM5xfWOePKRSuAvWaUAf67
c3mdFJ5y3Mc0IfOTIjxxQwY3be0J2PE24UF99/EKXIIjf7ZDDhwNEHJh7PnjdtAY8dgNanoziNGw
C7Khp1KbO3keG1znUoO5aFNUTuVplWvGaLoChp8eak30NlKHJ12TdrnNSshXklJ1l2MwBvYUQ/0u
q1bf+MWwa4Nt3IVfe7z+nEaqLs0iPkALjza5XHwbdS8+U0dfBEM/e0RdiBrWjIBeyieMsMa9JlPS
m9Ly70aVdG/FPGkQQW1UfEJb9dGoLCTR/L3N/NauSoWIE5yIivLs8UiOACENNMxJyNSS9pikSXhR
tDzpGjX17aQ0PtXFOTvoXywSECkglEmo0d0lYiFWuUj6MkxuGkMNtt44mU6iQI16WyP/9W34X/5r
fvtzZ9X/+m/+/i0vRoq3QbP4679uitfs0FSvr83+pfjv+Uf/87/+6/iv/ORfv9l9aV6O/rLK4I6O
d+1rNd6/1pgKvbXJN8z/5//pP/7j9e23PIzF6z//+Ja3WTP/NvTGsj/++qfd93/+obEq/uv9r//r
365fUn5sXr7/2NXJS/a9Xv7U60vd/PMPjCGMP2d0DXCM2d2YQ+SPf/SvP/9J1/4kxwJmm6iX0GeO
yLK8agJ+zPyTQAX8AztqfukSjP/xjzpv3/5Nlv6cmbVoXWL18kb5/ePfX3g0CX9Pyj+yNr3Nw6yp
//nH4hDkzc4biFLEXAQFX7U0YjW0QWvhtyr3tQD0NyTD5qhBblCftr3K8UUDO+t+sME+HN4N1V8f
8r7hxaKbG+adMUd/HE0zdPF4nacj2ejar9R7JfNyNzcCC/266Zxg92IXU3jAj0ye7XEwUyOVuDj/
NOKrNm0bFIkE3AWN8hXQW+BAy76IIcKqUXZBbW/1cc8W8cdJm3PP3wU/eZ1UxRCJ4l2NkVYa+MZG
qtNxXYj+LaJ3Zxpb3P1vjc1lFepvGoH0svqVC6k3o8TFOwJcgJBxq67KJB7dsLOnQyqipftx55a5
2blBymyzOBJIU/626F3X1krloQFwV/nxPeqv9VXllbssRkhf6B8IeYVdiLN1qRJ6XSPof84KZkl3
mj9gzrqgNEx6BPjiPPzvh1fh7LEagi6aUq5aVb5GsZTUtdAb2x4tB7vQax4y+AG6OtW3A28XuaVc
UmTRpxDtZGHX1JiLfTwsJ3MOfJ4s4gxxJmpBqOD4o/z5WC2S0LidVCzgwhpMR5PUlm0gLLdFF//c
GjsdBRoka2mA2eCCIod53GDV6bVulpN+m2kUC0YzPFSScCmlRbkGUdKTlJKnhySDxxSUgqP1kWP0
fegIxVjs5IxbGGXOg98a5wDQJ+cJ30VkSH0K0TeSq4vvEuUhRkFtMm5zsUTWTNupjfcMoQH+FfiB
TaCLV201Rdsx4Q7/eA5+OSYW6DfAm6TLqDsuxiTxjbrFGvbW8Our1Ih+WGOnPEr+sOZrh0+G1d5g
LZ9tJq1SV1T2/B2k1E1uKJCPu3G8sgbvHPbmV+sC1U6Ofo467vbFJwky56tfykxTUcW35E9Lp/Hb
11hQv2S1KZ9ZhcvBn4MvqLfzWYd8NcN/PAB96Hlqzyl4b1rti1XKuwrQeyeUD8MgPwdT8ziEnYsw
9DnlnmVygWf1HMpyjVGIRpptmb7pMZwsvGaS7lXrAJNhRj67aqrY/oWvXXfCVdmgLt+ANHcTvCsQ
y3GVc1ZYS0Dzz28A5QUGgGuVpXfc+dyvkNvqZem+a21zbyhOoHxV5XWrX2uVw1r4YejrIdzqguOD
KcydYAdvh2z7by7Ct6F49xmL4ymB3pr4Ap/h/9DVdfVNardS4FYdzu8XgBlhkFAeTl70yjWkC1xE
zjS/vA+WzS+WAOmj1BPhYeND74bSFomSLnTJhGUGFb6t/4hMbEAcDj00c8PPWXJbB3bweuYj5tPu
3cvqZCoWh0AbpRlQS1G6b/XU0covnRwjAoc46vAtE+8KFkhljU49nqvIL58hPxumsM+lD9qO1+Px
GuhEotIxTOR7/L+xIVBFZJzs1nf0YdNN96h42Jqy5Wqw434f1YNd9c9Tfp2peBtSvnsw0KpUlW0H
iwv7tOIiVHdp7Pj6Xpa3Hw/REjr080vZLyACoU5zah1/aaIJbZXHinQfV+vBghds3+iDa5IbaV3Q
WkbuDoXrxavs0NVO+a37QR00WwmbgbgsWRfZpmyvS8mWLTsb7d4V19pTnbtt4LQGylSO1W7lc1ye
pWTW2zcDNuGQIVpEjmdxmBWB6aWC0sn3cbbp4+34UslXfgeN5Iuh4qTohL5tbIG/YIhSRiuIDpN/
N/WPg7DqMnfYB2dOuzctjuUye/89i9kepDzI0Kvge0YnSp3RdwyswRFiXyF9rxsrmC5RvK/9nVK7
ATZD5WOkbKUxtnFo9p9TDqLkLhUvNXErhragrWPxU9jbVb6SywvDWHWVelmqmwIR+8xNPsfmXeJt
IRaJ9+k5Ubd5Q3zUk8XZZYlN0woNIxtOz421tYx1Ag3AfGnHJ0W5/XjpnURwGDMgXcg1yfuCcuQS
2wACDehDpkr3VuPod8o63eYbb2vtrWfjojyjXKbNc3DUs0Vji571eaEaAaCW+7Z3C4U/NmnOUCcv
aKwApaMGY2UXcbBR48uOBLPnCMRPw3Qfook4XijRTddeN9JKxHroqgxWKRC6O0xp49XQ27Xp9Ind
JrZ0CA9x56DfVn9W17lkx/o+whKpyAVb6R9Qq5m6fRCtItVNxysFPSe4b+hOuIFwL2dnEgcnYcjP
8QVqSxjIk2955xNtqoKajdL9uLFyWywdKGjSN+Vzrzu1vPbCTZ06neGS0y1jpzrH6F4aBJMkYXq5
hPkPO5YA+fhkEfpEtaKCEbf8TaTYUeNYkzufwFpme1w6qzG6zrRN3q8iqs9bYGPDd1W3e9NtJDvL
9325Drw16vC2HD0JhYNkA4JvXnqXda7KXkuupvrJxJ/jAP8W37p4Vb2WhSunn6383hcciVpsaXvm
wyRdisUWuazczc7JuJ2eRW+9nCGnpkzBWVqcn3VRW8bkM8iA8yBSxYMrv4icnk86PqEk16U9cpzy
cJF5TnHddnajoyiC5OQaiQSx3jTn7v23rPLJQifE+/cHLS5er+mktB4G6d4cnbB0BPkpUq/62A1u
AEt0yb5sbjr8TvSLNrqU9ItsQo7Hlg9aha0pkm02EAqV8xNIl+fixqcH7sCkZLZ/YwZOgEz61/rJ
+Fa4431wp73onm0cWF3etFvrvTsi6WPa1b259j7r6Ds/SbHt67b6g6uFWk7/lF4TA2CUfhuRUkvX
fefIgqPwU7JbXAjfPz5h3vKzJ2NhklcF9wDwf85evH+iARWlACX00r1wsG60b9F3S3G0r6l82ag7
UVrriE9zXF9VF9orrGYfsPANfU9fCMStzwHKtS+C5KbXzb2yKp7Sh3Kn/aiuWXKUQ7LPrelguyZ8
C++zK+8ym2zhrr6qd2f9XZeh+9s+wmWZeijlTiBAi04YSd4MFp1gcKsOsTnHq+z0WijcqtogVyrh
NoIpzWsT20guIft6bie/CV4uh3F+5FHJkHlzLwsZfW0JqR4EIJ2+Z5FdPwaCE27iFmOzjYcv02An
/Tqx1hyayGOKn2XbvKwfsnsmtN2lhZupGGrzstk3jxSgMQI3hM3HE72Ue307a8BHIT2HkioRwWLR
W6lRFbrJGFEvnwVc7OGB+1+7w1jEqW+bR8v9v2xwcbhVSdoK+ryysoqnhK2/ZrBURRvqajXa016F
30BUd06V4mw/F2shizNKz/Na8B6nb41s99ftq/kg3UUv3Yv1lJyJn0+ecZxt70Z1yckT9PSv1vwn
T7MFxTFf5O9a4OAPGp4joP96kf09hUseqD81elBrPN3GyRGHHX4qEKHyvCauLO0h/xwYqT2oiU08
lSfrUFyrOFyZ65Ab2HtojW0u31oTDOBrEeMdrXpSs73Kcut4eWk3XnnIh3OuC78MYN6Pz+J4CSJB
aJWQo7Y0XCVwx8cs3+ZoRGBnOnKvaxGKcucW3hynnOzFd8O0iH2zHhM6yA2sAOZBskdMvKx1Vh+I
MRHCVR4Fw83uQXbQde32LJXj110GyozzEHlfSDXHh5Hg95naTql87/0QX/zxwvtiSavsa3EpqRAJ
sKA+E1ufvujnNfh3g0sxL9nvstrKS/let1ay6Q7ILlgYdT5k9F0r7Y7tHjabTL40iLNiUV/L5zQt
57PjZMTffcGi0thVVg2ynC53D1Vm8ywKMps4fYwfPj5TTmLvOXwgOYPg35zRfIun3uUTA7/qh9Hz
xEM/8GZEyL29GMt1l3p2Ech2aH35uLnTPMWivWW/4jYzKoyeDvG4Ssxtm66abpOU7qijygh+mlqY
K5d3ieHGPJ4fu7s6s/VVGJ+Z4XPdXmwiKN2a13d8hildmFjY9E6K0CJ2CJmDefiZrMjpKbPo9GL7
aFE+mR7M54OAi2UIaMHN63UwyxOgk2pb6qrTb9K9iaSmufKHnfglS2zF3+sK1Qg39mz++OJ6DF0h
dyq8ByVSmqTxnUJefzw9b0nCo2W3+FL1eKdpsQcdLOdLE5QyGscvrgJlNUHIJlN4HdQ7P78s/M1Y
OjW61NUmY0MMnWxr47dSvVYLYmyKg0aeukpBMqHa9+bFVF7Hs70igE7ZGRLO0atgauF0b1oxcDQu
Lt0ZQHvrJRI2I6jibS7ljshDtTQOaff94x4ueQTAqud4GaEI4KikCpcQP00IIqCa9LDLbp4LarGo
hw/6DpSEpnxR4p3F0366xbCz0Z0zTZ8khhZNL+MFkE9iINI0LGQDdlTPIFAKdq3AqdkKsoPW6Zkm
5+10Mp/veruIGLIMlcmf85lc5eIO9DLit9Za1L8bARtuj8umUZ+Ji94uzWWjFN3R4oOCjX7nohwQ
CGKoi2h+HMjCNeVOFUHWo95Dcmatwelt50fr+CRwclqujJ0f5NtgI5GJ69eyancNt+YOxKPXzlmg
CPSg4HjGSo5ctbe1+/6LtRcRo1W/Cc/jF5+16POrGxdhT97Hqmx395WyVr2NmDrWHlNY0ow1utBv
gSrSPoF5ZcG8bNRPZrlp/AsTzCyYx3OV7DfJhNNRQHWTWpGMouripEssqGF+I4iHEEGM1q5qx7+C
YuXAezS8G0t1xMxlFahOF3xFG2MKXbZP9Wm4GBwSBOaDcB/P2CkGYE+ApwYr0dwq9bo1t+EX/yHe
p+xLe8DkxXSTboPqW1uvB9PWCxuVm2B4tIRVq/5ohYtERNnA6dv1FNmhacsbUkUTg/kpgO7tv3rZ
DhXVjqzwORj7SSTHekck6z8jsDhkG6vGiz5ivdfyXVPwjNiEuN7uUBJCnU7YfbzUl3Ckt439vrXF
IRsI5ihkOuNNkmVXwVzPbDOFvUH8CKzFLxz45MJrktglmIxsIxM0X/DG5F31rXqOYtwKbO/rOe36
k8BpHoL5qJklsxSceY7PU+S9xDCeIulQKWB57Q782bm392mwMreBqqfBr6ehZcYF38FESqtBOhiB
Xcm2gLhBbjffk6++bEfARXp3quy8sDN/6386M+jz958s8ndtL+4LZVCsQE1pO6xt9cn4JL6axbwE
tU/dpz6yYcI2o23wHP9Ctgd/Wv+TR05lC/vN823xjIb+ry719wOxyLb5Frro4dBLhyZ1ptTJ71LN
EWu38p1zpabTJ9FizBcJmMyaRgi/k3Sox2xrxiTz2I2u2OI1dGVwqws8XNaCuB/bMzf02ZYXlwh+
qwEi53SyKl0SXCXYon6FUUDNCwW+KyRZ09Ya1zj7Cpyn8qOpXlwlaRypCvZ70kF/bp+qL6wx/QWZ
ySizhSfhNRCdsnSTwSYy+XiN/fLGfj+ti+gf5YDINGLGWlPuFclVO9cvN+I1AaRyM75ABBk2hcJM
T2eW05vb0WmP53I7+hgUdRcnuJUYjdL1okQ9xAGlpUB2GNeVt9Gsxh2fdbMDnvpQ5Z8zY7LV6Fvo
H8bHqbiolC+lJNmpdNvHVGCoxVIK9BQ7lR1dHjGeqRxFrqmwrD4eqF8v/78/d3HWBF4hdQ0tHzyS
AKpTcM/UO096ovzYlufSvL8KLKgxIVMlAoUg7Xd8sIHzTfpCLaRD1qCcJtl9MTiSSq0AqMFVUAi2
F66L4OJs6vPNTO9kUt41vFgNpZCbRavl9JKwPbG5AykblbGbgF/UHVG1285NO3f6RCEklteNAFre
jWM3q8kE26KyaiV4o6sgc4N4Nw6XMsXwWQ17rehXunHXqQc/XEfdrusvtHY/DRvICR/P0y+vxb97
sBRZN7NQEmr0XQgDnYbMdMX6IBs6Rl+aYQuvhrKN+3GLpynJ+bhCfASVl/k+WgI0EmlS874hIguM
HXYydhVd1VLL+yNz1WQnt27tr412U4pOpW7HOgUfvgaU7+jpOqnWSfakpfsk2ZN0kxtXC2+GaW/K
Tie4imxXxa7swcK2xP2fKhG7p33drabkc6LuqmyH93FiokQwXRVpYhdJiTsU+XKZnArWl95VWB/O
dPZkH1AAQJIBNJCEPwLaH8dLE2ZsGOgwNw9WsUfIylbN1m0b0szmJn2qrJ3R3EXFDbs1TS/9dIco
25RQlr3TarvQbS92sgJhZNd6bSxH+SGNqyB1Y9lFnmMOwggeEHtYVSTaM95tl82mSJxynYwrjDlq
Y9d/li/xOScdSYyZwOK5+7h7b1Xcow2w6N7iAhC0aWy6mu6pwwqSgsrjAdPEF9MRLmCGIupSOlmw
Cqo7ssjAT5GP9Y1LVSMhtVarNSm1gr6pjok8gbzyoNr2PyLBreRVyzApm1x3IjSQhE1RbOh7mjrD
Vs0OlWjjSN7XeHjZlgkp19Wu01nExWFoYCGDxccdSIes064aeU+KvQ7dVnap2FbA+BWbfFo42DHD
94zBQvHM87WS10kx2brnqOa60j4V55DUp6HRPFYwP0AYQ1UhjXy8FJBMgpNQ+YRG6mqU18hR2FNz
m/mF3QAJUje56iBG5pcXAKHtarjQm9czs7W8NBcfsAhKq07uG70k/jOjrVk+Fs21gXCffNl7Z7b4
6S25aGkZiRWaAiaKYFv0Vg1Py3H8LOl3srGbFR/yCwtmc3VphFCJ3TrfftzLJRuIws/xOC8iLzFV
SszfWJPl6FCO1hPXYjEMF6KwQZ+07nZasNaGleddhNVGiq79aqNXjpXZA9fiudTZksN78jWLA2BC
+kXyokA6pNllg2IX1Yl2pR7y7+D2SuAD5wiRZ8d+sSVB9KjVJNN9AI7Z+L3sdqnp27rySUzvs9Et
67s2/cyoE7p4Q/3bDx9QL8DOZwizDmL2BPhVy8mQTWp8SDUkL/XCzGy1ScNVY01fPCOfnTImHIqy
9tkvreAynp9f9ayQWRu8hjLU4jZj5V33FXrW6jj+MOUcYw9JeK0a/ZmYb9wo6fgtQPNy6o09N9bD
VFfVmWDrJLqkE9j4QIHEvxpKwmKnzqV6Q0G5/1BlM6hCL4fVwLW1ObNQT8KWmQkAsX1mqVOee8s0
v0t3NsagwPsygkNp6l+GPJ1WSgg8X8pRxKxj3OSAKl9ZnGrA06icthTVle5cX0+PpbevAMsJmwRS
4VITbKhM9KO9MTjoA6XMuPZds9QjJ2trfadWbm4Cm0Idrl/xQk/zrSBgFyMfjFJ6bPtwOvOimHfD
u/sEI29A1hBPcQlEDQ1uy/EZOSuBN4Hn+YeBRlyA8IdgqA1bbPwffVWdo2S88XYXzc0GfnPNDIks
UKPHzcVmpkHmzel7p1zpciitJaXBG6ORH70EjH+hhttGVqpVkaUvZcxLShFz4bIWp895xy1edMZs
oV2UKz9Jv1EA9dtW25YdumbpoCpOyMEiIQ+0C3QtORP1Luvu81jNVQg04wEuIRu9eBGMYw5lB+TD
vQwB0p5K0oeVlKlry4t3XpPsNcGQYB0NjV0KaeCafiqs/YoaUlHGpW3o+dOYl7EdijIyUaa/UcxL
HS9BNzKGyNHadtVpyrn5lU8n+A1mhcwp9VztRJW3H73Wkw1fPAw6sqapaPelGrm4htaXU+Q9CGEs
3MmILVB1H4xtAntuhW+wuInM/lqLiuZyGEgWAi+9GsN0xNVEcgoPnxhw3faIC/itRz+dtp2IAnSt
Qzm17a9DQYyQBI/OqWUv0zxMgQ4AC007NHWg+S15S43eRlaoifWhi9D6jQJG3xfqkOAiw6WwCgFi
RZ8NXWrXWJkFmFQBpDFSiH96TsxWZe1wIQg92Sgqy1lcY3UbkoLzJ30dUuSGoVDeNbKREwSN6brp
ChNToMpz5YHX9ZnDaBGoApUGLIrMBPsPSwTQzMdbQewHq7PSwrqPiiq/FML+Eec0N9WNa42F5OT6
bOQdtlttIleqDFp/nQYAWuBCxheJFK/aXogulCSyeajmLnCnyJUVrvu3z/wt5so+/Fbldf6jOaap
HNNd/t/jtzDg/zO/5Xpmo7xW2T/2L1X4kr38kuvCb/jJdUGW7c9ZBwjKEwuTbB+T/ZPqgrbkn/Na
nXGZhEmoI/+H6SKLf+Iab5Aqp7A5i1HyQ38RXST1TwngA4o4WIeAIoFN+xs8lzkA+fvQZc9AcwET
DbmJuxXM2+LRjM5Hlg+eNtzGAolIUZCejbhUEXsUDeAb2YQGNbCsd6N1+/O3/88Ul7lNnpxcKuDz
Z4m0Zexd1KaRKZnU305d21E6B/MTlOk5L6lFsPfWjAIDFSKAIgEofbtr393oUhElfSpLHU6mQXYV
RClP6GhwCXlkNxKGzg5q2d/HXAhDZh70hPLVx/1cKJHxBTLUB8BuMw4E+YdlsTg3u3acprG6NfOm
26oF1nJ9oWlr0ep6R6+1+CJNRdn1Aj900rKTd0JMZl/JrWQbS0j6aHpF8j5Q4r3USP6l3xX+V0Xv
zpGBFums+TtBrFCMAJU0G0ouCxLiFKiRLqEyHClZsNazKAIU588ROqTpSZ662ramWnUspeT4HgIX
hcovSPRFDgZL3xsYb98yuVGuI7EqL1IvAdPqRdY2kY123QC83xS+Ga2xyCq2qtje9vrYf5aUmpKn
ZlH/qaUOjqeYPevRcObJf7oIWNoM/2z0TDcJqY5P0izFBqhT1ORWs2L1osykwTEmLbwSe5+0T0UF
pFWr/lr1UmIqrB7WmZWcM2Q8Ps3n4TVRiCAXxnmOquxS5yavdUxItCi+7bNGvkwS7VPk41Kr9Hq7
Ho0bHC8kR9Gr4NzyO64q0i5JHU4PIjcmj0LTIiZpRKvucDbzb3tjpKZnSp+wOxicINIE14tqC5uQ
4GB44EKQ0a5doerOxnTzRXV0vID1RL8ADS3OuVlHeDH8kpVnkZ5ZN0aU1xvDR6q3LCfj3qf8uDI9
IyGTcFD96KaWR16mBG11WHlrqZUnNw/L/DJG1mZtdsl4F1fmNgjTDXKGwI4b6XOTyA54xcqYrN96
cswDBzyU6qSM6rxOgnk+NN+dHHGjFv0gyBbutJZxILXdrZqxPMsOOX5y0Ay/nULzfIS/JZIXg0Pg
kPu5YU43eEnvBr8FxS6xSM20xrBQi9ZSUw0vSqF+DVuDY0sf7bQ1zxGTFpHr21cYmgptnfmZteTn
1fuus0JcBVmXT/JNpnjiNQ/FK3Eaki+w58zbxivUyi6VWLqS0wg0bCR2XzWtBIXZFobJwinj/Ium
7dHHwRuhiUWrXZlaJe+gUtU2Cu5qtw2acr5L1Op5aivlTBrl9IzlYYhALUrNJhfZidean+PgVMWW
iLuedoUIjP+lVlhbEaSckRB87Hy7a61oH5V1vjdCFeLmMHTezuiQq0AdkryTOgbSs9br9Z4imtcA
aRx9BCvFs2/M43h7HmqIpPPrBsIlLOYT/Kc1xGmddc2NEqXlPUS2ZtOXHt4mfoypqeALUEEy4zIb
i+ExzZHO9FKJF3fYoY6OCSKMh1jF6sVGR7a5EQwFRHKWYSX//8O6Zpxpy/MF/D+HdYc8ydM8+1U0
N//gX9GcIf45G2VjzMOTicPhP8Gcpv2pSTP5Eys9ZvldMCdof2JqOetbYydAoDXzz/4K5gRJ/pMT
YI7zCPKwVCNH8xvR3CLfhFobmFwDQ3JS+YR0J45BVZYM3mik4S1iRPJFXYgpcivS6EYRopha7XUX
Ug16Impqb5VwEa7iJhzWcZSTbUMuYzOfEufoh/Np+e4OePumWejUetMFOomCcKkZGtXqotu4KYzP
npqDzUu1IXlQ8sR77cek7t0uSveaOgigBDXDv0OkNBCBMKBPiwCwNAcQivQQoWlW2aQBSh+J/Qjw
d5Zk/bd3c/6L4HSRhvg5hBCPJEJUdqtiLSJiJS5bPZbH8DYRIRC7edcXD1WXl7UTJoZwa44BL79y
LKxdFqbdPcJKgAgUX/+qxZ18LQ6S/MjbcHjQhrmewkhVr+ioexuBjM7dKFvxD9nrQGNiJ/U41nFx
iOXhXgw64enjjhznzf7dD+SNeN4bc1rr+FyXgqYS1aAKb3W5j3YmpG58YTRp/XEr829ZTC6LdlbS
gN/Kn8UdNuu/hmUzsOAqIXY7VeqdAgmhyyoKzzGcF6fnvI5mpXzuZDJcMinN4w51cWgVpk6HhLD9
kXRaiJSYvK8FqYE2pz3+fr8QTUb/BFUkjAcWq6AvNYzTAjW8DQpDucJmrFllGFzvZzLDb6m6vE3U
/+bsvJbkNrY1/USIgDe35duRKJFik7pBUDRAwnsg8fTzoc/M7C5UnUJwh4IXCgWVBSBz5TK/4faa
CQHwVJGkX6SoDOVENqFA6Md5JA7D3N2b5KqD+43t4FFvUeNRcM6j2cu3JzNLFSPgKz8NM1ILQ633
qJMY/3N3XGhZ3Cnt+EYUO3MAQl0FD503IuK7ZELX7CEYJy32oQGFm6qrukPg0jy8/3GWWf28DH+Q
1eZ/Q3a77I+0owljPUrYCpONepCeRfgxtWjFjSpUEVL5qdL1jSPdcT+N3KBGWox/hBOdvxpeVsBq
TCbdsxjhnPm+e9LYymPHxgXEHyL9d1fG9dHQ+/YYReGww0C12/Z9LZAtc9ZO3PWHtOYuIx1iXrHL
hXO5sJumAQpSbuzTsQphNqbdJin+X2/nf/2Q14eNkgQxgbki1MwrtxS3dalldBH7ajWTVHrruy7z
VwV2bBWOK+n2oj56e5VcmGC4cVyiUl5koH3sRrIxy9hv61Tb131r7adcVTaVW0Y7AyH558k0Z38/
mGkrG+n6brJozBBRULKh57zcr33UIQUaNKnvjv9g3fJiSmM/wNd0Y/Why5TPcZpv9TDYjnmw8xx1
n02fIhl/r3EtGyXjswQ0cvfz/o+6/sB0iRBAIZlgDgFz/PID230V6VYxRb6XKuKLp8S0Aa2gPt5f
ZQGdnzcwwoJQU0j+50+9FFoKjFZ3iy6K5xst2QnDS7bDYLenwdMgqWBMfnJGJf5m1x32jLbuneI6
aA6lWawpPl1/fvAHDKmYuRBrtaU33KCZtRv0cexHEdyhsjRashJ1hDkLCjhQaeNaYhJ/6c6qpcz1
Jp+RD5zk2acAm5vFm84MTckw3o39MfLkvpDC3AksifZe5lkfcxGrK+98vjQuL0tkOWb3HggThI/l
errWDJkV8qSib8XnyRgMsWmQq283OGRaDC90I2dsLqvsQUEDN8qDcK1Lfuuzk4vO4t1c9swEF7do
KYUhGQLGvoNL55PRNt7eJmcBiNqA2+iT/KEL6vZTPDpiU0S2vXV7IbeWEZUreaGxKH/ZgLN+NFc5
rTHi53Jk0pUacAWZtb4Q2KduoqLE7qGI9aLbd72m1/tYyQCbD14RPilKvbdlD1ykquHObgszk/C/
M6X3zSDNg30RYKG4yTukSDdFaOvlyW1Gu99IqkFvk7SB+1y3uf6tyKNoF8rQcxkK5e1XzH3Gv9Dh
cDtIqLX8pY6T+F25XvJ56BoUNHGwqH+XnezWxF2v9x458XwG+Wc2n1x8B+G1yIJFSeMXSq9vG+Sl
wSIHwTaysDWTeCh8un/erxM1rv5ZiJhC2SZhWzSDDKd37RhRRN+oq/JkRQZSltJJcZdUrcP9pa4D
GEsRuGgkqo7H970MYFpX4qyiao0vuIoflcSAXhtDhfkvVmHiQ9RAD+rKNqaSnXDHSOGBVGaC8Vi+
Kmay5k1z81GQOUMhlJqDXPryUaKqj5hGFq3fSb04pBPoHZTIxO6PH2XGosxuMVy36jKdkUpV6lbc
tr4Z6ule60EbR8b/ndb8rzf6jUeBE6wx50PwCVOQxS3ryhZdslJ0fqp3zb4d+1+97OqV/O/6PkVm
xeM4M6wnxC3brS23u9c6svNjeqsPoSWRe/XU9IHyM9xPkwH8drDXLpBbTzYX17PeJNfH22DwXSpm
OxXtFmmwqNqiFmj1HZ5KDL/uf6QbB4icnykpJwhlsOWuznI68t5Y1z7ir3LrVUCjFF4AVSpYuftL
3SjjUUWDH4EeAYp3bL/LbWdkjYtn5lj7cSEht6qpg+fKqB3KzgleAr31nnUzGrdKjMdkIfRqP4SV
8SmtCuQlemf8G2yRsTLhvvGSkUbAqoSshNbVUsqG8W0yZuhG+fk0eXRynV+B4hr7lQe/8ZKpH7Dp
M7igsMZdRMW2NMNUra3WT1C1/6LIOsG3JTQBiyb1cIyKfCQjmHJcUntVq4AUDzJjkhsjjhz2Qxjv
7L5pm4N081fRoTK0qbwiy1d+5a0fOefgtFr4QEz1Lr+OYFQzlHnZ+a2HNkkxDdE21D0FrFoj/4ud
QKbwn7UWO8FxSj2jfdD5Wh25B0sa4UczUupDEUXGgzqa0aHoNeu5tDzMs1Sg8xntiW2aBPEpRuGJ
YUe05mG2cFKcM0cXsiXxndMw/8siKOatjAIJksJHR6J8jrOm2hh16XS7IeiHH7YmIEJGU97EW6VS
XBux3bz26QBhjIDCGCou0gqzZifdqAy3kYNp1TYKZQ192OtaB3oVHttAh2GtRJaiw+zJmWlv6ZCU
vl2ogdje33TGfB9dpmVcizP4B0VLSoG38di7+OHm04hopYfFaWU0M9cxPvQSLEM+2O7GyXAEzuz4
F97p9SZomv4xaFEsPuIpAIsiteu9zNPwMHUOhILSbSHb6rSNMFD6XGR6/5Mhmruri9zaRg1PKizr
d9R2pu+afXhAw1V/zoMxfxjiAU0C4bq7IWqaB6YP6n50YlytvHpYuTqvNzDhEvu5WQ2LO22pflqq
Tkf5rA6+qjS4DLde/WrbNeo/eACe77/c67ABtIR3OpvIgUV7q+Tfvdtq7HrTnpzBV2ppHKMm/VUl
vXb6LxZBpBM0C38ATFweSEyCW4YY7ejTYxt2hRI529n5cOUCmGPP5Tah00UDlNCEoxad3MtVZIso
N3nC6Pdx80u07mPsDAe1rVSIadWaP9StT4Ra16yex9iM/vDlYsFgWklWBKOvyxpi0tTLQ5aodD+V
Kl0JZ29Bdflg3DZ0POfVkOi+XMsTMg6klUi/Dq1y64X42lcChLxepfquz5Xq0ZNJ810Ttt4CqAfa
7A7umG+spkDKL0PXrgVaUxsejY8w0/H1SkAOQ32qV07qjc0EhgpVHMpF/vqydhkahw3GJewbcii3
agc90q5BGN3fTTdKJHoC1MZMbOfOzrKnWWW64mQa72Oa4lJsrSZhIM5kDrr1YNf4edeOWp8QiUdR
zWwa7XvYJbijjEHYfAo6xFdWLoEbG49+HJKSM6mCudXi+1i489aGKCd/mIT2fVImIEu6E/vwpVHS
H1cFNm6010D8vVtwsdOFGitVVrFg65bBRzl56bE2dbFN4fo/SkGXfujK4GuuSvVTm6bGoR/HdOWh
bxwAkix6XEChmGMsNfuQB7WbOBsnv3L06jjN3mj5oLS73AjXeHI3l2JD0a/EZoHQeLn/uykQiciG
yQ/siSaIV7lbo8OV3RyaNYbHgqQ13528Wo4YFATqf/oAl2ulAqMJ4AATDSfXOPYIte/M0AyfkoTx
thL1Js0HlMsiIbv95AU1sva12DKxLz8HNejT+1v9uiHBr3HJuOgL46y7JAgqZe3mMukmXxIdNuAw
rL+LrIu3ws2bxyRxsVIJWrnniX7UoANWUspb7x3ULLYWNsYaV8mexpC7jXE79XU4IW1oO7sxK740
Boyq+4/5lpsvIhyZ639WWrx1GRdVrg94TOCKkb5gO+kBLtWbMt55Wtt+nEwbdZ00SDt86Y1G8/uw
1ulClJl9nFp39DYGDbjPISaILsBGS+83Xl9DzxYZDjtKrtc/XJTmu5OTVhoqXMqk2xvwYPFzXhWG
t63KKKxWnuk6as9gMtzqKRipS4A5Xe4ky4nGXLMUw6/dpEI+q1SOXtRkfmSG+DW5Qym9naeiRw1A
UC/OHsPAV5kUag/k1A2Sg9lZ09EB4PA7SGpF5SYblE842Whf7r98k9/x/t0DfgFcgJmaBwrEAxp7
+TuFcG05gf7wkRi2AE8a03HwgGX+6SqM1WdfQ531mLEvQtZgZ4nRtnXnmzbuBrUhc5Tr5ZqY5jIS
0zajwpxNxzguBpi+y2fJvbIvh6Ye/BHO1HNIPbspx8T7WxG58yAxXfu08lRzKv3+5c36QXP+RL4B
fZegcblgiW+GQdKk+kFlOD/ahMR+U2ngaDZd1sMZTmOH1n9Bmt1v+X/oLbIRBoAeQfL/szES1dzW
qEkHm76PxKtTdQ00yTj3BvyFGw2SnNXheTXXddnWaSP7o4YlLFlGZYt/Gv52sckNBQS8DQL93xrP
v5cG4MdTNCgKclSRpXYbe+pVLqQ8oLEmtLoRiIjWFiKCjWiZf+rJmyCE1TOSLutxFw2mhIdKm1Rs
WyuyEJuzjPJFKG6dbGLaOD/uv8I3dNXlKwRewxyPmgUfFSrLy1fYdZqa5DlkHk9oaLJQLk8nb3Dx
Na5+KJGh/G0lk/w2gYB7gIBXbVS7S4sd44q4AN4We49qMZU/c43hHJSpTgGHGwskwrB1VF5l72gN
SuCO+hjVsimfcd2eHkQwj6+n1mz/jSK3rI6Og3ohn3eGWg1e5Ku1XX+OUpfpQphCTuymOlHxNGtL
46WLDWvc4HbUPqLQbeQbw0Z0f4Mjvag3raeE1b4zevNL14UFxsINNrhZYoXupvTSvNrbsT68RFMF
sT8qZPOlhGM+gV6mSbKl/e5Ats471KAHt7PODABLbw9GM3qUVmtWhPtg2k8DWrgovMip3ZqtU09P
yhCn+qPem+3fOtae6bbvGvTGwrqKoycXXaYXJZz6c1G4k7NJQ/UfdliXbdSo0+pNngaqupVOhQ4D
1d7gbrF7KbqjpQ/Uq2UVFg+53hefRZJUKG4Mo5tsM69Mxn0W5hYyImZ5zADyRadOMAMAqR3UX3ST
Egb6Ehbqm2wyvuLVOk5zbK7dlab9Mn6RbeKF5dH8o1yy1eUcvZGZ0LtS73wVx/S9ls8EBIaSh/vb
9MYqNMyYy1K+2Ixk5v/+rk4q08zSizwnBzfdZGMYibJPE2ut8LvK7HgYlgE2TFOJVOctPXm3TFDg
KB4onfTTpilPqt1O+4Tu4zY2puEonfE7/FmsZ6Wh7ouOSrvxkmalWJuLscV5BBWLHDjxE2m0pa9n
pJeBVIagY3CKlWYOgKPuEdulQZxDJbCyUxU7B8eTv+6/4CVQjNYgMQCgHQkWwGri6eUbBoHrGIpb
MTBourBFB0NpXjNeQ7sZFM/7nbdl/9sjCUm2MY5fH0pbyw4JvS7fVhQTIZD0i5ajNgVjsev3UpN1
u3GHED35ttXTldnI/Fuu3hEDKeIWNSD4isvfCkZMneLO7P0Rn/KNk+vqQ4xjCXzkUT2NpYdkdOOU
K8ngrS3o0q6f72vGgW9Uvnd7A8rv6Hap3fvdoEHoVCEUCJq3K6ssU04+A11ENCmAG6LGuZx75BCq
nAoRRH9wFYHm8AQVwxVTDyaIdOpbm2eRO2usRb9b0SEYGVSBXOv43Hi9nDEGjoCRsA5e9j/ivkvr
VCpU8oM7nbTRE8dQ6uKMLcKDl9bB5wwh/88r+2++ZxbfFBTwG1jRMJG/WXTyVDu1gz7UpC9U72Sm
OM+P+QcKx886E3wJwZq773uPzXbitn5JVE81ffYb2a38jhufmd/BnB1BkLcZ8+Xeaqu6JeaGVDtj
Oz64kW4+gSI2H7M6dTaFIY3tqGPQoJcaDlymVm9z/CSZFSktSjFBs89yXdsC01nt/c65zOIFUeOy
8ebYRPm5eEFpbQmtSPhhwOZHKOPRb1eh21LFojg1OlGxstpmD6Az+Z7GtnvAnNDatjmp6/03dGN3
cApAd8BchR78pjPw7hx4RVAVylxuh0Onb9Qx7z6OfaTuVGucFYWKcVcquAXcX3ThkUYtSPI6R0Ro
IJx6jsjlZ4GShjhticCUDhroGNh9cLDLpDkOkxI8AA/LN5oZfqq0FMKqYqoQ9fHTk8wJEABqXei8
hnPsUN1idJ9Uz2aMfBZg2PYJYJFyqLvJgQFutz+kJ4YHIwp01LncdKf3mvnYq+YXORlQw8lEdx5f
fsN9rDzpLepnUDuHvcjzjDZnbWw4TgxX2mTPKDHFxl4aL6bo8xVI1DLPfnsZ81QYxXpYn8vapgGl
G/eQPP1G1s0e+DcirWWd7aLMG7exLs2VO2lZic7robsOUB2nipkDcfnyq5axfNIFbD29G/zEdlDR
TKJ2H0d1cbz/oW8cPxJRus2gzNnob6Ofd7tLCU3u3ylR/QT42WmAenHsPWWtOry1Cv1sxso4VtpY
xlw+EJ43WlxYveo3FsmsnvfOqVc5R/ef5aqbMb+32eFgBsPOboWL8iSfMJ0cm0jzA0Rhe1Ayc75n
kE+fIR4k30KQ1q+WF0XtY8CT/lWEo5Ztq9RyqoOSmCqC/0UN6Pn+r7r17G9t4Jn8w3hmcZLKQBfA
Rz3Vx48BAElSIzxMrF1Z5UY+Mc8cSWHoy0GxWDaoCsuNDWxodT+xpnhf9F4od6GaCWuTemnyxSji
6JXmrex2QRhWftwbHdVZIhxy76kR/zA8hNBqdVn+r+1GzQdjTJ0GJuigeVsTS+s12bHr18LvxZkO
KyviGrOryy0R9x7tNGnR3FBRRgsCy92Bjm9Xrvfrk0u/H0Qeto3YpZHfXa5Cie9Odof4qWMTPDoj
iqizjBZt7DQ6xcOE6sb9r31zQXrC800OhmR5nrjqwkk2k+7bgQuvViDKAoBJ2w9UldtRpN7u/noL
RYM5UL+RZf//govtRXdAy6vO0P0cVdXQEfHONSYsEZxnmsXioA2Fe+qVNtjH3hAcskaYR1o1ya7r
igox2TjfhfkgH4um+j4mbryvmFQ85PakoDq+8jGuwxo/Fa0TsHq0K3CvvfwYuYkPXEc+7DdKJ1Bn
ASlbApbc4gSZrCx18zO8W2rOft6FNbgO7jQyIPA9M2t3jAroLaWmtrEHGR2ULF5LI2/tZk73zKCZ
lQSXGXJoypi6LNN9Q+BXEwok/YQs1hSmrlOBt5P9JtNHLLUXuzkoZTEOic7mgvMCt7ly/NxO4q1J
TnIYKf73IMi81/s77LpAgjLI6UG4gSwVgNrlq8xVDe6vmxh+Oxn2FoHd32ppuZ+ZcdvPjVpSk3v9
9D0QinO4v/Ctb+g4SC2ggzlP7BYdRQMNKk5YbPijVQrMUls0N6Ni+mBmSEp7Ul9TLLu1nktA4ijN
behlZ7ArLQshxNHwlTal8Wop4sXx6nKbRabcFfSCV6qqG8eB7ULNoVNjU4Aubiu63UKOXTb5FDkk
cbHUj25n/IrLMFlZ6cbuBMsIOhmbA9Zb9gkD0Y+DsOoJQmWlHvPIeQH7ugagu/E4AIARxIDVOEOQ
F58rN0bTVVySpK5LqxM5WbRDaiTaBNDZV57nxpdiCgPOmrKBqeTSfNHzMq1WSmXiS7n6x3YsjJck
mSWgOol3laWuGeXeXO9NtwQBE8e5erQoKCTdXNWP48k8OBRsr1Xa/aMYTvJhSsZoZRBxoy0CP5jB
LlBQlX2/vLVk0WilJWzVt0tYX83g1WcDPYRthf7xgdMaHUK30tCocvuD1db5YzMkazKVNz4nv2HW
hJzzFqhEi2OvtZ3MuMJ9l14+kgNFx7QxNo4GDdaVYH1je5K5QQ2lKIAeai+uMFGGrY2APqkAerdP
cgxjWnm1uhLHriYU3JTz+I5aEBFppthzoHt3JxRV4Wb9nHFIxy1/GErHhWwo+t7KA7hJaho9ISUy
POrOZG4NzDa39tAqB6O0dbSmiuwhNcQvBceO0yDL/JAnQ7S7H/Bu3eX0O2b+1YxNuEqT3Tp2JWbS
qi+9Lj6FzhA9YwnXn0Qjvo1QuI4AwcRjmmavepjnz44srWM50gKGhWe9KhK0eFu7QCh6sOHVYCV7
Ja9xbc0Tukoric6t/cFXM1HDoYPF0OzybbqoeUpa/KrvtG59VMou+6t3zLk8D9aoQzduoHlGSZtu
pr5cUaD0yQzs1Ao1H9oL82/GDi9jneYfWjtugAJ72szXUrkh9Pbn/S9y6yG5ETCqQ3kcnPQijRiE
3kRxP2kQO9qAKej0T2MN1imNtX5/f6WrKf+8O7lm59GADvRcXZw3F1+2hK+v+5NbfigYAhy1MGv/
5WrIP6VGam/oETUbixHMPxoSH39bTSpPhiNWYs+NFAN9JkpdFdfSWafg8rOOkRDFVPe6H+r1sCHc
fcgH1951dEp2U4w5WIBI2f1Hfwufl50W8jEoD7O0CMTsJb+5dHolQfTB8EtNoONTuVH6bI5QqzYM
LnGWJro9ZsKG5+YWCSLerqgt51AMaS6Y3MjEzyvrN5PFOtrpzFP2nlS9V9tT7H9xIBDKIXLCAjcp
UQKE6pwk/x3Hw4iQutuUyTbomwxpQ+ir8d51FHfauJWnf9W6TH6Q1jgcUbFT7BfTaqJHp6JJsWGb
V9vERZQvSAYUkI0prlrmE1bZ7EQRmNO2VIb+CUpSz6RqarB5LNUIxXiphROKs5qC+NgYafZHI2Bq
9qI5Ek3pgUKpAP6suEyvrK4Zt6kMRuXUslWOWADkT6qS5z80xsr2piHdgqNuA1JTqxJNZnqGBdJE
bvFqKAMaDnkwudO2i8r+tZxEtkH7OP6Jq3NRPrRdaM3dvtorIdqXTGNar4iPDspKa6DyW5sasJDG
j6JzAp10EXInZlCeHjeGDzLnozOV2nMjnOnvKR+736ZUh8cW4iISsG32LVcDZQQEXzYftKlIT/f3
2I0rhkIIhBnXN1Yxy9M1mImi6MFg0GLFa50RIuxDB12jP15lPsKIRc0MWn1pRp07jR7ESmD4aSXw
+NHtZG9a9vc/XESnU6MBBlKxVUXGYREoRlsvRozIbF+0Q7WvTNvDOFCs3clXkY9VUJIFleegxAH7
5zIOdFpkjmqgOf4Y21hpoxDxYS5yTpVjroW+q/DOHIuTP3OSSbvJIC+XGobENFqRKH7hoBPcpeVf
iSrbTZrkyiOiCu1O9SI898xiDVl1Y+EZAEOBQeiFlrrIWK14mrRiMBQfDRNxxiNn2KYVspBiyn66
amShbzq1OzF0a7vxf9oAFyEP5DtFMLUiomZAEeYw/C4XqQCeYnUskrPbOBSpdHWiQ1NM6UvXKGJC
L3lWUiq0un9hDBifrMYq96WYwB1nkEzNUKVxYWeK99FsPe9HVsTOFzF11cdeTRKEUYKmKD7TWJkV
3ROZo2ARDnZzIP3B8y+fMty2gqhq9rWhJ1unacbisUItBOWvEsDNjvDqfEw0p+0QwbcLbLLSxsm2
dRL1p3oqUaUM9Wn08b8Oxa5PUnG2Fa8/pxkHcCuLPve1KvM+1GGefo8LLSVwo7COZloG3j9R7OQ1
jqTWb+BjDL/seurQ1mwb/ZfmoAhsyaHKNu3gPUWFaTYvRNFYOzZaJV9ba0BC3wPnEB6axsLJhgxg
/Dl2lvEzq0P1dwHtl6o0bvRyM4NJvX2bCLjOkRXpD9ISibWDZdr8SrL0QSEyEf7DABaP0bIZTsjd
DM8y9sxPLUpWPKRI7VM1TDjKbGzpTPvOS8K9k4FP2DSRJfELbY3uZx+NWJeKoQ/3Ya8b/UFNvLzZ
0zMXJ01J9XA3FR3NFLdiZO/kdNKDQs8Paqj80xlp8pqZepbxbQpPeXsqpLLgQfo0CuNX062aaKsE
EdZRXR81X1uzqaq9R77lu90UH0yvDB8qL0m+pXVngP0sO+NDZMF42USUsahLJHkTriTsV0nCvHvp
QjA14hvTF7jcvUNDy5TUQJzVJsIG0FOVvSZmX0uzbPdNKa0ddlPjSsJ53d1lAoKwxpwlmcS+JTlS
VSoztzs3OSsxgzhrqEr87Tq5rRSlPKHXEh/dKk+PScEMPoon/WQwzJ2mRHtyGlv8aQkKD5qSZZax
mVtwy452bPN5vQS7PX5HtNfNwNjF42Bumh4WbCgDb+Vqua4JyaVn/XqGEKwJ9+HynXdp6plx0hRn
LU66jeEo0zFO4JknRdZ8nHpXPqmJrfL2M+0oslT+hYOm/u1Pr55ZlIvSnu/Alb7UvlRdJXLdPNbP
ThgUT65M+ydbz+TKh57j/WVstGdFC7KFmbjNdOLySXUsaIXdRqY/GclRMUfs8yJd26UFRNBIjz64
E1rybu31+0EiUX7/Ea/vPRbnuoOXBOdFX5J/CWi6A1bN9C2zDl8cM9A2KdpTyKEK//5K17fPLIJK
sgCM6u2jXj6mFY39pNYJj9nAE4mYhshcxsccTY790BcOndjOIE7b3h9SxWdhD9IOOkIzZZyK43Lh
XCJbNIjG9Gvdq7e24jTfw7FCG3Lw5GNiD8Mul0Gxd6bpD43oaFaz9KxjQROKAKIvzZ9RVbLcrMqw
3srkF5m09mens2NApVb0qGEv2haVfCDmRDvbLLwPoxY/eHZ6bJXo3z9/+TQ3KOwIX4hwL96BXdp2
6nWW5aNB0n20JuppBDtr/aSmyjdePgRUSCUZGUAy/X1/6Vvbm7bmTEekvQPE5vL1c2fGZSYMC2jg
NG3dTmTPwhnDh0ymw8eidp/iMoVtHBNZQ6qU+4vfCCOzhCPjZE4WwMQ3I9h3iYcR5Y4Xj2SPvSiQ
B8lFeepD2XzMB8f9xykScxOZjRlv+FnVGcBOuh8Lq16xm73qp7EN3v+I+RC++xFe4OD/nkc2Q5Ie
px/PDA/hQIFttYhNQLMX+/tP/XY1XIYUB7UjiIYwzEnGlliSESbB0CGK4tdqpgA5i9Pkq2HH2XeL
i+IvqwSyum1VNw23bdkaX8kntGbHVKIGc6LLqN2yGwa8WRwlTw/d0GR4fYFX/UpCAVxOpNJGSBUE
a4lpepOcSF8tQBRURHAlWqF8beJaV2COJd0p1bQB4STQrT/Gmpzn/pPeuCTJopkaw3ZkaYCal6+2
KkZSsdq1fTkyHi8aRXnwmtr7EGdBdwAvDKtJjsCbAP9tuDCeYCJ1m7KNkITXdHVtKnn9ofk1ZPZz
nxYxrCWKoNGLoR+KyvYBytVnxKF+ccCHkxNl7tOgj2vDt6sqT2c5djYdfK5m6pfLhxdgBCthjbav
acJ4topsoGezqk+4sIaboxiMdWDVyG3AuIO0frmMNeOzCV6Ob1aK9e8sXwf+KjprAok2vUAbOFRa
5ashleYzSnHjizHGT23sKT+hi5FS61lo7UM9cJOdqmeB7wVeuFNTIxHbXOvlCnZhPkvLra+D4Jgp
sASdZdbkpKooO1fa/uCEE2DIUN83gBU3IOnWTNmubzQ68jTL0K2YsSrLU5bY5WCL0nD8ZCimY+h5
2nFwpPcUjpiKaAF661YxeLu6d9WVA36dkDoW6eick8GNvmqY56nRTrEThWdNTuNJ9kr40KVh89A1
0bAN1TjbM/heM5q5DuT0kEn/GC0Ty8HIXG6DcMoVGymL6IwoRPqU9VX1SMVX7kSlm3hjD9Omrz3w
pvrgPYDwXzMjvz5b8/IWgpJzPnylpl6YLQJ0Bcv3VWCfGCZ1jFqwEOkQGd6ClFqjmd5cj+QbaAqx
hWnI5eMmauaEMnWjc9xVaCcOaX1CLkrbJqkS/T10+dro/vowz2gbmFU217MF5nyxnh0YGigNce4Z
s9DiANWQB0qwkmxe4yaoYuh1Qu6ZwSkwEC+X6UAzM47WxFkPxhFxRagBmyrKUvMllAp+OkGelp/h
TALnTfTW4RLoi1TfROAAoQCFYexuTL0fho1hivHcTrbxK4uGUN3Z2JN8jA000FZ+8o3bjJ9M8gJg
kEDE0OTyJ7sIPmu1UcbnSDrKLhco3odJpn+d0kg5qrkS7srW1U6lhqFU6AblA6qVDsB7Q/lEGe3u
gyQ2TrabYNCmdc5edrNHclB2Z6fJxWOLkP4e1ravhk3iAd03mkencZuTrYXlo5452i7OscfLqX3/
uKgi5Wd2iC86iCR7GVhtL7BE4SbxOaM50NY0nnocCyi7TbGxS/2f+3fldWRkNXCHxHPER7inLl9j
bUWT1bphfLZSZF+BWqFKbTXq1qOnvFK93djLLAXaF9G5uV5ebLKUlnqmTa44h3qRvBZqlKGx2DQr
r+/mKry4Wap7Vp+c4/O7tKpPKiWsEcc/G1MVHiFwKLvWxGv5/mu7EQfIG/+zyhwW362iYOE2WTGr
REbtbDs1BR7oeX+5aqUdYNL8F2GOMhB0+IweYzq4eHXqOPSO26vx2ZGW+anqymnbS+lsnUjxHrsh
WuvNXV8lQNJRazdQjqCNuxz5RLXqmiki/WcdsN8BHmm7K0o7Og46aaCFBe1Oisre/fk7nefKAOF5
SDoKl+/UkVnYwXWIzzNR5pRWCn6jAOn2USR+FEa8VgXcuLko/cCfA7nHYmLJQYlCzEXNdkjOsabk
G8fAfWRUPmWV+VvvjbM3xs9mZn0Yq/xPRT+4oxnvUNIjjWoCRliUXRHdEUtLielBB5xdhA7O8Zns
V97mjQSN23gWtqSwJitY2jC3edAEkUp/ChkTOByQqNrXHO4MjgIJYWszpYr1oJKM7Zg80/VEn74N
N0GPqJDQDQM9usFUf3Uj7LVpQkjWCabG2rtDPB3a3sMTFsmHZK2/deNcwevg1EKBnzU7F+FoTAJr
CvA4ODtDNs/22+oo7AQn+Sm2txKS5so5vhH+SApn0j2TzdnP5HLPwRBMpRvEtNPq/pugD/4QN/0v
qDBrGk83whJCMlDRZ/wQS84P/i5gYLiDd0DvZOcwFNCki3h2E3PWVK1vnFt3HhDTjZvbNtYiXbAz
qZlFZ2ZnVH4Yr6mKvRugq2FO4CX7HNEmnKNMd3//3F5jCmbICzgJKoJZlW75ErOxJtnswvw8aLW7
BUyZHbzMqp5cQAXHOiqGM14f4OsLlNni1LO+l/qElZmNFKdLrrHthTIcuirIP9SdW30wp9XG4Y3P
jKg/nSa6Ldw9S/jp0LlZGNoyP8dplzy5WJo8IbUwQhR025Vzd+ND85VpDDKgokG5xHG0LQJODkz8
sx5X47bOlWSjpni03X/nV+xZggi0SlAHXAhv6cLlflKdQUNpKSnO8JdMQOKG9RjUVvZ1qvq3A834
hDnr8xSH/ZHMpziUiV69oD5Kq8OyqkM5tTB6lPJXXRbiAGAq39eIxOMalIgHu0+/6TG+lLleTj9C
WHXbVIFydv8Zbr0pcAlMRJGaIwdZlA7KMCtA9m5BLq1qBODGRvYiWuOVvCHILms/knUPqXkkV3X4
FYuTF8L4A9jnlee8NRO2Y9yLY5mVSLspXWakuKiV4t8ogRm8q/TW+DLJsHQ2g2kG3xlHaOd+1Me/
Az0sP+WTbf8b5LJpDv+HuTNrihzL8vxXaat3VWtfzKbmQYs7zu4OQQAvMghA+77r089PZFY3iBi8
Y57GKi0rMQe/0l3PPee/WEYd7wtN9n/BoJNzEogLyrqOW6m0E9PPjiyx33XVkvleUs7vsoifR3u2
KqWKiqTcK2qROhLSaaE9N9lRv/fliF33FdXARS8ZUiRXj8/tBJZejmNrRXvF9xFTGO7wIbTDZKAC
1pDVbzy1k7y4wixv1hqnG4ddM4gXxWycfD81fnM2k36mGEplhRypuPTHh91SQVmAAc3jvV6U8LyK
ctzFmtI7Smw1W2se3qbc2HR+W/9QxvyYb9AXpScysyysJdYygbpRXv7cupRUYgwDL9/XSm9AGZXG
OyXEjhkekb6NFQkXyFLBMEcTi/BiQHXUK/Xe3MJRjR09rDUvV5XiiB7nb45ztq+FJghHChiQtToZ
occFyAuRjzSUMXiqm2TC0x3k1sOk90JmC5VcmLY4mQFKdWp0Fle1cqIqkOfsLpBwmYv4refUkLgX
jVEMpaStxrdhXPiqMbrqFPdEUTxWxXiP2T5PKADnZEIoalNRQKnlc1fGfjamkEm5EzZqfcA3QP9B
SoLMYUD1Aa0ohCULl1uH5TsGtOkdI1JuUZ/Gb3CISnNwKs3vkk2Vd+ozRvfSRcvLbeR8rFlno9AD
ysFiCO6fLxSC07AXLmm9TgauP8nJdS+oMHKMUmgepCjjM2iB5oA2a+97iTrGV+YUTaZbKtVQehI0
6MRtrXi60DrCQ5fk7AifJ8CR0m+sPHd6vxT0jVIByfUGs4nwg6+VtHRnsTLIsoFQ2glBF4qnwhw2
2yQ05Mwmvsj3ulSrYITruX4xoQiXPB1SZdz9nDY2LhExmq/LAWDGrM36rwJRmMr2VaG+7Vq5SxxZ
DIcnsTbUxAHxiXVW2ST5L9/vi4cWCwJMGyQzP2lNxFccPJI0GcJuoKSOKvQ+8KERd83TaEj0juRr
UWK4xf6OOK9vgDWpslzbt4lWySR2g+klgXNUOZPVUDWNUU3S7SRFcdLumsZ8m9SSQuyRpf5lb1uW
2oJpI1Grk7ZaTWxFULUIXsy816sE2BD7AeKQVVGKqS1FZgrheMaFcepmK98KVjqIP2LArZteztH8
Ax0iJWfUAcfSbgqcDORx9G+1vkVQnftL4NRzobM60D7sHII9+bHsZ791YM4NZ9DsRfitDMEh6rjP
eV2gyg+R2YZYZc01xHBVqXU3niSMZ8d2hoQb1lgS8jU4ZALWe4pyeb4rxJSFU/VVqbh+KqbXEoJa
VJLaKUk9CLup7xRFlJdeMpbZs4ququwWstnK7sCK12zVmnCE7lKTW53Rl8qD2CbTTq3GoLGTrjL7
rSUVymDXqkqiYkxbuXaAYOEB20xgtwqlt7SN2ZW9ZAuo3bfw1CeoNUaYi15eTJkLTdVKHaWScrsK
tPDFL4MCw8E6CFMnSyU9PIXPJxD7x0r4Js5t8BMlz/hGwpjEPKtqHb3AcmEnqIowiTZFGcsbshlM
2pAmE5Q2JZvPEjjSuccBqT6gX+uzWXZB8ORXAZz7QYYwWw9GCBlcAFLuCELlX4RJlhSXQZvIw2ns
a2K/NSewZpu5Loqb7+fYl5wsJbcFZMLusSB61l46YeTHOHO1zX6IzdTRytI4VeV634gB5g4aiqRa
Ojw3uKMfSTsvu9un3Y8kOYQyatVUWxZh6M+73xQTg8V4De3LJMWtrEM6uQhkRBd9tdq2/VGG2W/e
c2GqLwloERrbGq/UxFjpmKpPe6l/1qXkpzpfMQH4ZmddnW+ZW4XXyMofX2iJQnlHIk1ycZQ2V4Gc
rAeSOct9sw8XFvQiCO+lOgL83w/ilxiegoaxwE/BKJEBWcdxzZyxPMWs30uVsR+78CkVVet8UGv5
yGz5TUOEPos6CjBp5s3y+Yfgw28RwQnkrtsXCGC7XFrgZVLM2CRVfSyM/01TgNuRWWYDxJJnXZcY
JJAKxI/jPkdg2GFPmLEvtswzeGvJkbf6WvQkW/2xrdVVN1YKMErdOO6HBB2jtqIEGMyIhymJjMwF
B+EW7wrjDgOUwi3DuLbJ+Rfe92P4da/HhQMdSSYpGRAEjj53rZFkYEZMY9zL6Ou5eqNbp/k0H9Pm
+oq45FW5xy6hMlOFhMLnZvQ6TiqtFsb9KEvFVsj0/qwWJuof6jCdAXwwnSoY4oOJvdguXcSHwaF1
rlBp5p+mF3iQdw1tUkzcPtYPMk4xOrhVO3Afx7NnHCrNA9RRuIkVHn3p382lBT2IpR21fHkNiUTw
BaBOWo/7RlO2SRo8DqYZPVRVZZu+v1W60E2UYDuN1Q5kwxkY6tuW2WeXhiJcGPUkQhzWj4Txv3kk
BgBcI5VP0h7r60TUKZE5d9a4R5Mz3SITOVzFA4DGWiaV9Ofbw6JYxXXYApdF5vfzmFtV2k8qWY99
rbUA0ZLYvIkHA5lIBZWo72fx19oDqSLMqGCFAJ9Y5EY/t6UDeRLCQJX2A4Bdrn2ikYsblZArt3vL
gtYXDXEpONaYEelmi37hD1z8BNzTR8RwY7pMtmdDK64rzksstjpfPQsIo+NFNhUmQ+tnigfgT3+e
4YRepRFnrlOPw9s4F8kvDptuOssGYd5B9eVENkZgaBezP+R/nB7jRXk6VC/IVHKCLQP8YSsEdtQr
waRPe00pFJgh+H+HJLIOVBKqI5j7380VCsl/oarIW67WrNB3vTAlwrS3pn5y86RPnTDLIPdP4VEB
1yXD+vlc5rXgTi2VUrJlxmr8EHwr5FmnLa2NcO5sqxL+vo6seY5quSKEGE3JgptAoj9hPM4H2SqO
bAxLC6snwOqcHYophO7L+oxJLUEbibmnfZOC8EfgSyQ0C1A1FWb+E0H4h1Qscsqmc3bsHP0alAAA
gRyuoeC3aHSv4m2KdbMWdum817jO2GqWIUelDxWXIpWGR+nP1yX1YcjNcNGB+b4nDz9MoUpP694w
JnFvQeQxIrn6oWRKuxsHWOffL8vfbPuwtBZaE0EXt05lFYd0WdPMJVZ++xnsxw/fAoQQWyZLp6pg
cdk9cr27QgA4Yed6ih6pNVuj7AZlAgKpaoy77x/n61m3AOBJ+jK+pAPXzMYcydq6kBZE8Gg9AJ9T
Uc41qyM77NfBhBAEjowM15KwWc/kXLaiqpIrbV/jmrYZekxzY1mNd1JrVl7St9KRNMRvXsokJYJv
JkxyEo+rVUoCHrGNoFb3Iso99pCT+qoLq91833W/eStOS4BpFqf4Umv/vO10ZVOTIW/0fV5r+WkC
7eWkC5Rwy+1hBNggin8KxWI7WBLXwN+XgVrraPtNlc6TOul7SimSkxHNep04kJgOUuukraZjxOyv
qx+az2I1COpu4fqtJmqWYzXZS6GxlyxgSD78c5gvrbALKtJs0lw3zpybxnYWwpfvO/Z9fD7vO5zG
79hDdGUXh77PPauHLYIhNT2LD9bwpqqE0oGQ1p7WCT/o4uZQUu93o8YEXy+m0G/KWHcp6aoecgjT
pRRqqWPFynNDcGijOZ3vTUSLN35rqHZkaPmR6f2OjVo/LyhnFC3YsSiKrw6gJsHIa+wUY1+lQu7p
EIMco2viB79Am00cUIi0/CFyuWRN50WTl9yJg8iT2lJwG0MvbQynNQc72WNZ5a/rAPgHcIwlX0FJ
Z40D8XH/a7RgDA6+DOx9ClrZiRGlPHZKfD2oIJuzISG3Qhs4unweLvBkgxZTvT4I5CP3VlUJ3L/H
zkJ4pmyHJ1yC1b1RkTRwZqop5iYOEBByokiSsKyt6yGxub4UVymnHZyrMDKfMZzq5FMTS6STPA6s
bRjHYN9MHxq2PZZRMJDvaqrZnTSr3U+VhneYnnO9tkUtrlWc4LTsDi3x+UzX8zpDfC+04D0AOQef
LKqzZ4RxchJbVp89gHqaEbXoKjzUU0NPPVI1xU+rg7Xf12Fy4HTOXowgUtsTtKfyH1WtWsBbykg+
+LNhbLjMZE9iVYQ14hz+mLk6L/MKtkDERl4p5gdZSTDnatoJVQllqOvTsexq3xukStoBXolfolKK
RQ62FENxM1PrCp06vTxrujp+qwhJkTGXg/lnVcj6VVx1WYJwfKJcZjLqglvDwOEG4e8Rt8oObT2K
OX4Zptt0yHsnDVOdeVWRXgXnNbaenJbauRAA0gZ9rg44l8R6Ih2ZD1/S4uQSiO+ZDYC8SJspn6dD
OyGGaqRtdIhbNOctfZBdJTPa+0YVEG9R+va0NgTFKyqKXDOicUdCtK/bFs2/Z+uoa1HJXEUO0Yz/
jOpj+5Mnyn02htBUwkR3jCHSSb0a3TXlktkeejRMv9+2li/+tAsgpkqMBFCcKwxqy6v31iMcaTpQ
AweKOfXFWBi9W4e6dBqTDNtofhxcEPMLfxxOaETmnN6LSTQEsnVZU0hZl6wn+dB2WXHua+RSh0wY
3Yya+64ibjvTisTflBiOUSSYc89Mkvwcem515Hh6D1xW7w8uAmFZcJ2IJKxTH20tSwPPoh7mUAdR
N3amJnixrA1XozlJl1Icku31C7FUbF0NOkBLvfagNHgfQBatelTz8Ys/67kdDZs+z9XL2hqQb8qz
WRzckkAJZckSGw2nt/x8M8TYMLci+jw26npd4AEmVWNXLVRrl3CzISydkdh3JSkv0SQjJ547cQ2i
Hrx0hT5hYLScYN/PgC8RAYPAVsi/8ARDKGcdd7RxPdTEOQeLPC3oMytzIEnOm7Iecg/fj8j9vr0v
U33JoL3n0SivgtdYnudD1BqgtY0jZKwcGr1OLjAzUqAd+2b6oxKL26QW5YeqGLQHXA+bI8SELyfL
0vLifUCdmhN6XXyqFaFpZGFSDkM9qnaqCKkD6ObY+fU1VqYZoJOI8tKZZN5XHZpZ2TjIZaUcoiko
TiMMtm/Z2uOTLEkNjrI5QO9Pji8lBvdRm5J7s1WjHcrUx4Tdvlz7lufgushdmmCIAu3njk5LtYuj
oFMO8CWmW3HIixOrpMgXtkJw9/2Y/q5nPza1irqI7TJVZec8ZCbJybEUMocIafC+b+XLHg2oCMgN
yF9sHMhULk/xYeZEhiSisNTph3BSpE0iRtkOxLuCF+eUn3RlKZ0GsoKnltjNF1MiSUe2yq9pPgBN
5LrBH4D1pz9XIUOkDhz7uq8eSnU0vdjMtlEYp7baVmegcR/6XLxs5n5XqPVVb0THWl/68PNOBXKH
0J1LtaZTVl/1cT8YgtjmoXaY53G+6BJJ2aOiG170STu7dQROFJpt/ZooYvZYp+mPvIgW4do6PhY4
LkfC6kGIcxeSGMNA0n91ZDRWZ8xGnQkHseYiYUvGQCUbUZb2quazaz3DDhYD7LFUHBNpu7ch6E5a
NllopEMzOXNbRpJbzVb8/P30+LLw1CUzCbOLY0UGd7YenyYJAI8DDdvL3RRsR1E7N4NJOTHUQinw
y8mmU6R7m2stATtTxZlAPiLJn5pAiY4th/XSg/4El44kANk5osw1QEwy6ijUyTbv81KuQreZhDLx
5JAg3kqqJHcgyVCr0NA/mc+tUgBEXmYVwm2BarX3Jn/ruyNy7BPotU5S3Fkx06UANqiRV88oMtmi
2uhsm6CbkRPN5/wcb/nBsOsiEU7qVNV+VZAIzqksDDVE0Kh5MDlLOxv+SznYaJT3z2o3qz8tsYzO
q0KktqBwcbKcIofu52T1kjuLg2S8M5WpBaMcZ2c4BWqIasW5bBO9lbJbc5URkC4p59Fp5zSPybNQ
7rWlMYuOuVF9AUItFypCBiiaoFu/qv+IQZtLQ1klN4Ga4Lc+zmBu7DYMUHbEL7zB1dzQk9c+kdNb
X5AbMndz0t7IbaecEH+nz5EUqyCsSRaTNoytIHQQ4CWLIeG283ZkHi77wMcFwrNiLAKSAII7eKX1
1SKdtaLJYp4VVi5ClomZtk7fV9I2U8Ruq8phsQulItvKcZ3cTItgJeCL3pWGJHHIfx5TUpHWCxbv
FqouQE8WRgnn33Iif9g3UdaNproS5BsB8xBE0k9ITnuS/hiapDQafbNouBT6UybFl9pMzxX9iTom
fxhg8xBQKPBWRR0Hrsi7SMeHh0BeRes0XxZv0qLTHR3HTUecJ33bE3mfZo1Y2WUZDo8DmtAodx6J
Ob4glQhwyX9aCy+OU5kd9HMXtF2r+YaeGTezfB2lF410VVCVNZXORZ/SXXzUVCR54/igtxbGbfcT
RDVFLZ1Au8iISGvTU3PJtuSfcR5vxaw+crJ9OVrenw+w5N/Pt3ZAG81hFBIpNW6Axm4zz9z1nmmP
Xmjvv5+b6yN0aQd1CgoZzE7yeat+UIdyxC+Ifkhs2UEKxentwWUJHenvL1vxup1VkBcpftkPOu8j
OpLdOKGLCqTrxTbYkL/m1X9+Mvpr3k3ifxUlKisBvn2ff/zfF9Evouzirf1fy5/916+tfuuqfM1v
2vr1tb14Kte/+ekP+f6/23ef2qdPP3h5G7XTvnutp8Nrw6H2b/v65Tf/px/+x+v7t9xO5eu//vGr
gLuyfFsQFfk//v5o9/KvfywB239+/Pq/P7t8yvgz+7XOupen9R+8PjXtv/4h6Oo/CVEW9ikLn5yi
zEAPr//+iAVAfErtASERYql//Ede1G34r38o8j/ZsSCBEzRSUkcu+R//gezT3x+x9y4WfZAaKBbj
kvbvR7v+a+/7a1CC1+Lvnz/6Zr/rT/z3Fgm9B7SgRPkDKDobJMSxz+uRhIAAHq6tN6OU7EIt2ZYA
3wb8QNU8tOXBHbUDpwDaD9NlYCYnGVbTPJTdog1Gfe8iNpJtIajINN+BqnSkpnLy0XLCxHKytjnx
G9M1BeG0DFLXUl7U9tHC+nOsuhMzDH6WSf2j6/KNX+mbIIxPpFrE+wyQFBqH5ey2eoQggmAHMfbW
bfgzUBsXsSBEFrB5izMb1Ikt6Mo2HpXzZBcr1kmto5Zh6oODtVRga1kQ2XIe3+INcu9bPTdL0P2R
4CVWe6ZrWyVR7JZ8yOJEIQ3HvF+WhfVdx66CMy64/RLk1Ju2Kk7LCSCJfs09wOurP7M9/TqEq2i8
rMokHEuG0JKvwcr10jEM69dX4bAigytxfdCZkKsGKsiwjRwTwJjBBR5N6CndzMkmkXxHV+1EvIXr
4liEM2aVXJbhmVIgYC+DKYqvWrNx6jbzlBLlpTQ8bQQNp8SfndK4onQ3MnHCwrcbGMEBfx+z+y/f
RTb63Fo0P8DqG8p+AeR0RcyNLbd9dE2mEoRH3NidGng1PhWzkJzk6D4pOalA7RQRbefDev7NIlll
aJcepgNABrBGkDMlaf95kSyQEL8c+npT64tfcLQdf8UB/KHuZ8cRnUi502bEPSPv6FN34Uoro/3B
433/HL8dhw+PsaSQPpzcGSgAfQoYh9jyEXoCBKlYRP1Ae7RjDM/l+Pk8ez+/8SpSAZHaW2Ewsi0o
s4vMku2DFKP8fuSN3q++X9sBFkLye7FtXV2NrbCG/5DQs418G5baLhZ9Ox1iG39sxFx+1ta5vuhW
qae12B1m4bLAJbuZf1ISchCLs/NStAvf8/1n1L3+KE7696D/96Otrnm4NYx9E3eE7QYWiiOG6+GC
VRPtvEL/pam2vS54Qh8c/l8G+b+bXW3IlgDziCO73lBVdLWisAs5dpqy36T+sYTTsm6/6/zVFpVr
EYqMHU0tULoGl7kgO8K8O9bCaucIuxqJHLJam2F6rI3b5s94hP8eI9SVoJtQ6F3rp0OuMcvYYJPt
pKt2+tUZzI5Ao17y6/tB+e1yIBWKIgVlNKhGn1deZLTgHBraqdIQC65t2d2J8833bQA2+N14LAbG
mrSoJ695ihRbgCdnzLisTtjhhk05cdJF5k6eRbdNRDc3fducZzyYhk2knzUawMMgRmtIuRuDjD3U
eJO16AohK2RTSrQdhPFH31Jv06OaolvEr5oR0lJ+fyKk2nk2/oi5hKhpvgkxOgUkdIX+k5t1iUem
fyuWL0E7bMQutTtrvmyNX2L1Iqj8vVGeCqV4KoWXi0yeWYS21g6OmlLD8ATlpVF/SIUz17tWa+wY
vDE5hh1JGTc3WN0Vq0bgghvlm2D2N0NGsnUud5BynVA0XD9q3Xq+qwTpVOnjkxR3s3bYliXGME16
Keev4Hyl4jmqjTdN7e90bb4x/fHQGttWvhxg5nap8RZ3lhsKmAhItefH4k3Y03FYBrV0XBMaFA5q
Vw1DO+os0AGiZ5aGqw/XNfdQYXisE80WVGWLAuS2AA5SZlwHg0u5sjymyHXWJpdw6s+T6qUjhJhP
jH1b/ULHEX+391cAo7LxqRJMwqErnnL9VzA/durPOrE4nJ60KMMCI7V1FNrV0XKTYXbnkovfEHto
fHnTqG+GJr6YAaZ2o7wdIF1X1aZKilPd2soZCPiu4soWX8SkuuW2OF+mixC9VFG2GUUE/pZaWim6
JmcmoHM7Q6YpKLTzKZRBZo8b0Lk3gOJT/J0Rfg+k5Bze7AUSXLotBMOl0g83ZTWcdEazHasbH/ck
CyiO3LhlFXmdPIDV1s8yrqwqvB9TPxEzzaaEB4WX0R5rrq2aQ4UFXGbtQs9ibjwjxO1OIfs4ptLV
y8gvRaCGyKe75jPWUp5OTS6ypF3VqjsjOCtYZfjM7eL4CZIewZm4oc/zgDi0pWb7V0RAcSoWsL5D
RLZOSkeO8CAuFS8rwBb11m3WXzUaVyrdtabGBWzvtd2zHHogFrg+XhbdZhCvFyj9XAlO3GASkPUb
/MtdAMwudab7GDTDqKg2Inz2nGRu0QU2QmcbOe5tv7PYj+ULK+xdzEo3WpFegl1/wontMVLnq1wv
LvFnPjSDeZ4RyorqL8kPTqm3AllG/ab71ak4mOb1Hblv1zd+9NQPi5BrbvHcTq8D3jRi2Tug909q
AwmSdnKEurmBUubhW+ikVu2G1x2+XE38IvnckEmez5LkRTy+0ToETlt10OmHcivpRNJWdDkKAqSa
wpYnR58nF0Kol4bzeZkmJ7XcnmUVvl1yeTEG+WPJt3Wy7JnFVSGTxjLsWIptM2iviqShHwDjx4Wt
6/0GS053iu9SjbtDlZ1gUsaE1DZJ+ehP5bXfKV6oqwh4Tm4dlE7bxhemeTPIheeLmiOIxrYffRt1
Wa/BjWEJJuXG0YN0X2fabqDAGE3KLglGL6rzTaoLjib6d4pan+hU7E1m/wyfOw+9bIo8sOTn1mRc
pSgHhIUI7SIrbUzI7D5rdpYxg4/PTgDKO3WKbidviN3Njd6M215+xMHbi/MbLbUXaaJyuGyK/DrK
ol2YZ49mLeyjlsJr45/Lk+RAGdqOwrmApzIuZHYzP8Zy4iqMgsZ23U6112uDwxpry2Ij0ZBUlhs1
G3aqn27qRj1R/G43RhZLuMcM0fJ6BPMSnKdN8ZpA01Uq6os61SoBiT2qFWhSzcFwrgB2Aa639RNs
8OrgJ1zPrZC055n8JmIU2YjXodWdTT0icjArpuBci4K9IfeXSvVIBfhQd+MODdLSbFxlsjwhSe0J
cToS1LaY7yDB2ZSQtwrb3RCPl0Ic39U+NS8pPKv1/koysos5SU46iBdw9z1ZSHdRc1MH/bGk9nKU
fgpKuNQuumMLERxx8jWJVJjmJoy6ot6gEHAay9wCIjYDuXQK07JFOd1kOVdCOXbHSYXdlrigMz3V
DM+SXrwYiZVqs78Wwrtk+DPCFsHG6slW4beRmHlKQFZvdIy1ldq/Ev3JluPZ1pq7lLG0YEC27Z/5
0X5tdRV6KF1MzqIp640wJo6l3rVdTObymNSEtcR6X7odBCsbM6VAGHifI5zQaJBokxNeziiRPNJP
NIFou2uvO7H2CsFAF9/ypGG4WgKAOIQyJKs2DOmzvjLvA4YiheEtk8YCSGR0WPiUjgY2f7mjhwP8
D+aV2qk/8OTg0tjatTa5Ct9aiS94MbJq9N2g37WHNrptJQWlwQCWj2QrktefKFwJe2hSfu1Qi7fF
IvEk9b4ExagSnQSN15Wg+sxhM4XattGny1ppr1Vj3pjKa5QE16HQXC9rTpf6Owzg74UmcbU5uE4b
y0ut7MLv840FD5Bqu2daw75BgGKAWmyEN3h8ZPZYj5tsmm8aQXTDvjsBWnw3Dfp92gYHvBZPRRlZ
bHnxzLJAGsdvY0XA1JluALKzLRK3yQg0OEiUmAUdHjPsXiWV/54g/z1y6+oiW6APsjldpuWlyJ4Y
1jeqsFnSOOZsnvf08XzXnXZNsWXv9a0jkfEy6T/PG5n81pKMAim3VFs+z5umMketVmm9KLZN1G3K
XXgZZdp5m3d/3cf+KL+Icz3/rFOGn1KN/7MU5Pa1WLJ3zfqr/n/MPi73hP97+vHuNX+du9f0cwJy
+Zu/M5Ca9U+STaQG2E4pxVG1/a8MpKH8UyGXiE4+tfhFJIKP/s5ASto/lxoniH4MqkgsLCL6f2cg
RTKaMDmspbCCChQofONPUpBLmvPTFEJyfeGgQvWG/EsOcp1dyVOSkAV6G3dXs53ZL4+RfR3ZV4F9
GdqX16/bH6dv9y+nx25bn2FnXBhXra52c6RxfS3rB999rOy7fWHfBnZl3/PD8+s5UqfLz69b7+Hn
0+XZ3eX504+3mx9nL/vBPvYcR15+tb2LmTwKc8LLF8WdJD7X4bE6wzpptH7P1cYuj2ora8t7Fvb9
3T6zC/vx7v7u7PkV2WH7nn8eM3u2b5+vDrurx9tdYO8O9vXucNidXx4O586ld7497LaHw+nyX97p
qXf2eHN57pzenDoPN5fOzc3Z1d45fTu7uTzdu2dnb0ee/53T8HGDWT2/vsoQgRUqDKHj+S8eL+73
pycXj1ePZ/f32+3t2cV9YHvnh3Nve3ruHQ5Xh6vN1fKIp/ub/dmNd3l68mFhXf/V6MdkubX01XfP
skoJFQs9vVHe+/J5mTb05fPz7et1YN+Sp6EbD6+3EX0Z2RH/WSz/3r7evtK9t+Mym3/ymz9L+/oh
tN+eHi7fXh6e9qF9+rRndj1cvzG79jdvd28vFMn5393+7a5iQdzvz88fnl7O3m6oQr0c6d93QNt3
77TKN6lJCxRa453czYV7cuEu/7+xbW+32Wwd27E9hx/sE/fE/b4zV4CvLwtwDQKCnzmmkT/6Lm/I
NNy/vJ09X2W87zMVGvtwSV/l9vnD6d3T9dPlkZFcVtV3L73KS7WDGuDBwEsL6D7rPyPxMUiuI9Se
27IDtnL3/auuEMl/vSpoaDKcQGbQG1r1sZaQQwmS2OeeX11Ew3nXKCcZHO1efauMzBuU5HEenyJg
jXl/UPufqprxGQzrpyn5MYy3QXcLNuIIzP23+y7yUSAAwR6jo7iazUk650hshMvOcPtcsPsdIvv5
+frp/Prp4fry5Ua0716OLedVffXvrvjQ6KorZsjFJirsvtuQGWi1n9AmbISbx+nGtLhftz5JrjOp
PYIu/HLEAKqD3gMORFqOtDW0bhLkLhA6IL9FFTSuIUUz1L9sCNyp7ecjEdG6LewEKLEvulILSoJS
MnPvQ5a+7oe2LtrAdMPZ6C+aYVKeenWQD3VM4uf7ifXbpt5dbTnY8T9Z7e1FpESi1cemm1btfENM
28YL65vcUjpnP75va3nsj0tmeS308+hIuIOQb5dn+fBaBsXTTq0Nw1XbQruyGs33uEekRybl71p5
rwRQMyWwWAtW9XU9hss9zLW0joTaYBjb3Jgt9/t3+TILl5eB3AYSQ6d4I66h7XguKYkxyYYrN2Tb
QmSTfg5ziuR8rhn+aZTVy3XYb1FLSUyNHJJp/UIKD+v575/jt2+7GBS9m2YQo636tAsrFRVzFIOE
WXdDq0e0tcH8/A9bAWKA9ADhHYk5A0Hez600WkgOiVyM2zU1KlPQmO1iKMPtn7aiItbO3XFRU1Pe
K9Yf5wdc034IddSexgrX9doCnRSG6J1+38qXGU+KQ5IXujmkNuuLDBNs2ibWen10c+wqT8MKz8qu
VUJXCsgSfN/Ue+n704xftbVaXZbF5ZD8xOiCDLIVwPyZaThV0550nb+j6uClQvazMBEE7g1oxtia
K5onUMuWxu5E0lG/Rd5ZG+cnRVddsGmbWOlH9EykH2P8hxsBSB6w8mwBqk60DiTw8xCHErb3Qdsu
mqBBUzpmgRpJrE5KcSIWfnPMx+O3g4B+nUbBBfzjejcVJR+lOpmOUXJK9a2p3CtmKCAgWedHhvvL
AlmGQGVi8WJQIdTV1E1aM0thZY6ur2T6RYI86rmgKcaRBbIOkd+1fREFhTpucqtZS2UXfhLV6KKP
LnA8w9PjaNikQy9f6tPck1gItd0fzqyF6oPFM2R/bjxgJVfrPmrRsFCkenKl8/pau+ru8ov63npR
L8fIbn/WZ/HddD1fhk/zW3Rtnfpe7Q5HAqAVDmsRd/38CEvPf9jOB5IUQjrwCMWdciMejCv1snjT
t8GpgoCEPVyTPhB+4IOH6MeuOVGulFv1yFa/7vX1E6wOlD5U1LDDIckNKpLLbX5Sk3AH739aVMcM
JtfTiOWxkHzRIV6sHOAzfX5ZIdZKsW3awZX6TEDiaK7JXObi/ffDqv6mGRV5UbZAZirnyqpPwVz6
UmmQXFfDbGdW5eBOvXRvkpS08Wey81pyhOQ0LH+gd7sdW5Wy2g+DJFGIdbC9GFIZ5plmVfczSnFa
ZJN6TevhJAP2kgkXMqlrScS0yhLIJD1Z4WRPzXM7PEjSw6iBhil30jRtZ/FFZgBF4aehkM7WW88Y
RieJXoq2fOS83mh1Ih/ZKX/z3jpgJZKH70LZ5hJtf5hL6PzBrgAg4WbFbD2PSaA+FlnqHeldvuTj
bryAFSFoQwsCgWGo2qqRWNK7Vsb8w1WnTNz0db83kFY7wv75zZvQCNEB3oFIOq8Bo6M+1Y2gNoOr
tfmEcraZ22mLV+6fvwr9BYsLViu5mVXgrVsDGEgANW6SNqiXG/+HuvNYrhtZ8/yr9AvkDXizBY6h
EY0kypAbhCyQ8C4TCTx9/071vT3ioUYMzW6iImpRJTGJtJ/5G29FK0lFr9wyp7vxfMKw8uaGgSbs
ojT5fFXchYGLQQPhqk6A46WO3+MNNt+YYVPHLpduWq3GeYXZcVqFF4Oe+BZcb5yBc1hjljdd3dRs
BT1F3VU4jl+G1nFpTtUCWt+Efw3cz6La1eiC/v0uPPlrcMYJD4A9nr2BvtuItqlaZtV3kbgaBQKu
S+Bc/P3acZeA3TzBV0mbzmYVDRFrG4XeVU0eHkofzKzNG/8K5OoMZX0y4QVmdSq+kZvhS3iuiS3q
TgO0bJZd6TlQuWnHpyhy5fd6WaOrKlsjFOtMc5iC1uGPUCaflm56jE194enFZTuBQS/r5qFfQpqC
9iuaP2fmA//z68FWPdlqcBrBDz6fBZRjTKV4LXe2O+V0hLAm/eobu78bZXe6i6rsHe3B9mIjGyaN
t/Pp7WQaWKRWUGNEJTan/fbndTmPSU4RkBMDlySsx+jrXFph9Mqgj2ylduGivItmdUNA+WGBUyxt
9T8PdXotnu9xboYQhEbMCsErOju+mEjkve1pxLdkZMMNc0wyy7W60EHfplnfyjebi0klpLresswr
scqL77RPfHt0++DIwSU6T8PmMRsjZZXDLm7aLU9Drz61NEPkuo5IJI/2K996/kjzWMLTcNA1IFFi
0LMnzbLrAKFCq6fLO9BanT/3LpKiWbg+1dNgvXKCX1weAAzRdD05AXHLoxj0fFcJ0aB5F6EBn5Xh
vLdWoW9atdG4mSf9bgql5oFZ6iNcyNc86l/clf+MfIpImF6O3tnItYiVhjNDM3Gl/eWI/s2o+jzd
+uIJ90TQhe1rChUvXhpGJIQOgfNxZyHb+vxbpTsZ6uoBF9UA6rVf8xpMbfda8/Bs+aCTc0J5lDkU
Lv+c6zM0vrLrOdxQeLLRlnzTRLKe3gVNYNzU5ET2xw6H+P6VN+Bsi5447FS5gF4xIvD282ir9fu8
jeax2YV9P32T4PuODW9Olyi/cL/8+SyeTeNpLP/ErTvp5FN1Oa+AaNKCzK1sIB+ztN9mZZ89YOrX
v3LofjfKiTABB5wQhALI88XKcAb1+2lp6PriVLXZRfllhPDzt/PGfoBMx3sPAIxb7DSvv4RR0sC0
PunH73w8dqND407tJ8dae4xoxmF6Jfo+TwAoeiCfFvOQscsgZJyDetfNwb0bO92dRLk2ugyh0kFA
yV2QldHo195ba5V+rEA7rltw1y9j+7j1kdDJ4Ku13Nd2282AbsKweGrGevwq8qotf0StGG+A77TL
vmjxrSwST6LVsTNZFMDO3RwA4Tl2Zm//chsQdqMdcCIQU6OCV/F86sSk1DgWWZRac1EcgMg5SWZX
y+7Po5zdEiASGIXCUQw2n/rUeQia5zhLC4D+qV6G9p2Do9PTICKN7CbyBUkeryB1cAF7+POoLzYf
CxXRF2P/0SWzz0OqYYml2HoWCvtZYHPIOcKb6rJX4poXN4XLtUuGDQf9ZJz6IiZd40GvYgSmHw9O
gKDTbNrdQroUQZMexJNNYcH/u2ibLYiBES8o/Bdm9MWXzczdvPltgxsD4JalBMzjS9O9cnjPG+T/
DIMMCRHhiW3MJfF8c1T2ojId581uMFuUtDAPbpcIR0hLD9uVvUT9e6RRkAYtJGaTyhR7UOvQwu3B
HMNhyi/osNuf/nZNT5E5KQZyFzw30VkU2ZyYxk1ZNDs4yfWFLP3lUIrxNWjAy53DKMSoUDBPAcM/
+tq/XCjGrBJ1KUYpR1++Rw+juF9KMbzyav9uFK7GU+nEw53mH1TrL6OIKRKtCwRgh6jFdi2VUEdH
2u3/w14h2jmJK3EKiI3PFrHofFH3cU1Mr8tDBLF754fiNS3f334LX0JZi4Hg1zwfZRN6HYhZa+4r
u/7ZudYCnngAdPLn5X9xkbDxQdOgGMwtz7k+u+mJCSYBzKXe1VMncLms+qSV27Cz52I+UnOsLkNZ
vZa5vHiWT4N6hMZUTW0+7WwGNzmjiEo8sIsihGPtyoD8xSw53cqxefjz972cRi4Q4mNiOb6SXf58
Givfn1DmMsWOSjFpmN0O7ZsSMdV+9+dxXn4SeyHgSBPKoxl9rl4Bidmzpo4ic5tXwed+IeUYkmmS
TrCP/dlxf/x5uJfL5tDCg6SPYiZJ5vln1fYYTIQiDNfp8GrklvAP67KiVNO3mXes1gVHOJb2+LfD
snI81CjhUJN4IQparm2JKG0t0sBqhwWFmUkMR38Q3d2sRixQbe6sErRRM75SVT5LdLg4T1uG3egi
38nLevaqmtHWs7EKwU25ZJj0hs1lBdz2uJkVhnS7DkdRV+J2sN1yZzXt8sp3v3ySqCch+4X80Kl5
908S+svFAmJlNDVwzjS0sL1OnHgrcM+FHKuTtXEpP/dOpF+TmHy5dRkUDZaAl4m8+xyDjwFN13gB
/LfMjwCqq2oAD1mav964jML8IhpHaYYt9fyAxOVcTtQFs9SMelvejBLdfkjUwGB2VcnGeuUJfHFO
iCgdiH4nrzzutXPKb66M56toE6m3bNZRNSB2kYO5cLAsfOVmezES+4RX4J/UlF1zPhIdydgdlRPB
MTDtFRJ0UTJpu3q7jGN++POxOMsWT9EYSse8bxhI2SHC68/nMMCEz9u8LgS2HI4fYa0b/RZ5eoHI
U4n2Qn5DRht6x7mcc4TxXHwozd8G7CQdp/oMpV5+EjoUz3+DGrl3elU1aPeF5wjV8tYksdXMH7sh
8v420TmNhXc5LR7+Qe/h+VirUGXTRQ1MpFL1V6oS3Y3jydfyxd8sH5K1cFKZGr7rPI4uV902gspe
2nRWNeyFJ+Jmn1NntdLBzsPXSnYvhzudAkBfuIDRpDzXrDbeSM+aFyQtFfK15Qn9nbXGvgsb7zV3
id8OdSrW0P2noHbuGJlXblvU68yXicFad9ofvMd1EH5/GBQY9z9vzReXCG4l5Fb/O9jZ1rRlX2Ue
Kv5pvmhYPE67JHM7NK/cj7/7JErhvOknMRTAl8+3BBfV6qyO9lLVhGENPXIM3+VFGL1xx8if93/+
pN8OxqWFWwWmO1Qsng+2yZrutGL+CjfzD95cW3tLegJEfPCaEtaLex8HtVP3JDhpgJETnz07W7ZO
qLkzlI0M3tsCzY3dFlXWFTxdeARd27xyjH+zWv/odnI7nija5zqlKtajK9HBhpI0hw+6sfKLOGy6
3Z8n8Lej4GzBhUXt7kXJdLLjHoZP5aFc55V3bVk7l40qy79OhJk76u+04qlSk94/XyZTzE4HxZpt
HnYmqaa2OOKtuL6yGX6zQh5CnJ7N5Yvq+3myyI/eJq+13BQ3rfA7K9jvVZAD5BkmOphOO71m9PWb
3Udn7aQKRpmXarj9/LP6LB8F5X3wGVCRW5gTExz0hQrkDwrdtCr/vFQv4jyQzAAlLIQq8E2mgvV8
NCwUQn/IGc1HLj8NymIuk1Yv8U2+9OVuDOI7vVj5KwUZUt/TV/xSWKai64ck3/9oYxAfn1chZ42X
PXIqmv79MD/0dgYLa3bl/AY4D4xpp/eHDrncSTy6bVffWEGzUHtf+2jfCFxRD1XcwtUJO8Tzcnwt
IIV4tgFshuBKqkYfCD3WyM37qs8GRNTKziCBFmDucSCMA6+vB694n3EUfChbM7bvPaqZ+Ermlkz6
IEC4Fz6h8wGFsumxmcsNZkvew1JSc+cc8nDLQNJgQ/jN4y/fVL23RahxQ+ZPajxwip2HCC0dSRXO
+lBk3QpDS9uXY3FCWHQ+Al1WaYU/YgENrEXQej5WQ1bCYllz6ocu1rkpcpTlHVCWpk3zYakvRrFU
OSrvVvC18yhmgbqnVJzMU9W9gTGBKnghBxEe1jF0BjRFyvxxyKxe7fx84psmq3Sv18Ba66slwz1r
J7WO+rRfy+5TBWMQ6kmZqQcSwupR4bZRJw3PY4Xpr21D7OvLdVetPPewUmz5GVrFhFuNE3Trwd7M
9D23RVcm/jJVDzGqQetl287Rp1Fs7VsQTV6VNFJ4D9rt5CczIXh4rfogRDlbh3pMhgnsRp1vVZw4
dt9sqZPNRidWP4h7f9rKz7lNuSlFZz1S+yGYIloBpW9m2sj2hixCI5abbQqa4RjOORLIQe0iqgfr
r5KJt/XLhXD60SRR4WHEnWNK/7jikfHoikEEyTgZx78UVcQ5VuAfkN9o1RtiYSZtncbuxvIHMyaZ
teXIQS4nfn8ZRl9Ky8MvtcrzsEln8k83xeMmrJLZq+evYb9AB2lk5X3S4zp+WdbJv6mzOXjC1CcI
rzuN6AwalOFwXzlqcZImDrSdWNE8vcszgSe342VDmTr4gRg8OMLMTrp+2MpduOom2uupdy99uRVY
YRJB00tHlR4VvYrBkNqJ3MsJHaevlWPq+3jR3XdV1PGnolalSTcKvNd5PzZPdu9Nn+ikiQ9ysL1v
OWbpIdq1XYTpEUW/YR+G2rospEcgFkjtrXtP4TeYWK5yTdoW2rqbsW5CKhI20UM0r9pPujae7yct
e6wsT9ybw2Cj4ortfFBfu2ygnwVkK2SmcoFYUrBkHauFiv17zQ3/oNd4/SwiC+5hPKlVYbVjlj7B
3xvCbREOzt5ZS785kD3m5QH1Qry5lC62zzWlZhgxm8BLykFTGDxpFbZEqqqf08Xzto9NrYfrnGxS
7oXbe9/XUEMYDW0TVhdBrAe0FYyfpSOxm0dxM1tNEuRj/E4U0H6uLMpJn6gmbf6h1ajrD10dPIkW
x/lLsAvttZXJXu7WwJ3fyiiqvcOUzflltQ1luaMVGM2pgdpbHQToHn25OEQUh23aUAQKtf+jDiLz
LhgwI4O2q0cnGZmCCaruPFo7x9nqBzFExUehPe/OWSbMqvK1QcM0mps5SGfEz5822wy3Tcl5TNa6
yeM9PcvOh1ptN1faNSZM+0lAhJOuw0XlhiYskznIRqipnW7LnU0xAbAjcQhz52v/q4aFNyI8spmP
PEJBeFTTqlVicNY0B1s4/pY4TmPag8HY9h4z+cjaLcr3H5StMUvt3RX9AJRWFNp0TWNYkKmt0t4J
cy+tKkhJiceht9Ol3+iZLs1gQ+Ed5vE6tIr8u5z9qEnCupgfsSma7je3z992bSueHBLxn1uAGVYy
mFpRgbObesfGqao9rnyImSFo2v6QcvBcdMnwDr4bLNCw9JvW9X3ZNOBB5r7Mv/WLbH72bK0V2q7j
6Qu8zludmCKI+e5Zf3Sgkl/lvoB9Vk6mfPCGKfhCAD/Igwsl/Zbuv/0TEdv2TpSxb/bRunZfloFD
nahqcr/GDSZnF4qsE2OrpaqfinpYLMAtcXjMDWn3TuLi11zNUqpvECpLPMg2Yb6CVTLWAXs2TKvK
Dkaz9hp2bQCaGtITrfp9ZkZ+pp3D200iES8VPGmp32LSI97SlRVfVmtbbk/NgaelO0lFzI1rf2x1
1CgaqdjmpE6wFe7BSEN9tPANXRBvG+g11lXhXblto74RTM0PC8rCVRJErX5vydL7drIrqzC9WBAl
j2t7+JIHeuVqLDNeEt9uHJ7mFhlSEU0F3loWrqgp+XH2cdisuLWutxZfKHOc56p561p4Iuy7dXJb
/MtQpU6rMq7uR2+av2u3zS6xrZu+FWOV1alCCK5hv7F5kx7+7gMPW/A1LlxfcX1j5pbjDPXY1wHE
QZeXqE3D3G9+CjMGT3Fd1Roj6X7Uiau8XtIpF/rJrqS7pfhoBahaePDeQCDUb6qwzNE8wYpxTtZu
GZmdcJkico6q+lBtEfdNPAtk5jLAtlliDdx8iHl66mONZgZyeifJugTD06o4+LVBzawft3y4WgqE
lxPL9C06zASzzmELcoQEonDzNHxrm1FjqZ3i4AV9A5N/6v2PWbT56wU+hOq9IwDz7XMB1TfNQNht
QPm7HEuxJcvdxB0m/QRjlq8YowJqGuL44YS0mIk7Ll0v+jRNGcqx+M1BpVat5gM8MLJlskrd4GJG
PHIS+ojVB1Nt4XdYheG4EzmqDUzLFBsEwpfoGzLJzqdhMOG1p9fyicrUeCemfPtmlq7/Jgo7H1Oa
HLpLQLxn9pF3v7wZWpGptC/7SiTjWhS3mScJgRxHyfWQVVrGB0cGpQVZoK8eKjq01k6PoveJBBYU
B4XXia9qrp2v/Wx3ajdVI2I41mAiLp3a+2SBKtbJNNfZegwqvbAPpzwD0lhXCLGD07KzaCcJ+Eq+
dtGz/ObElRcmsRkqcah013WPMfmX3Anel25ngbh9L30X073NR6YpWQvbr1IX7nd3nFud/1giawTd
ukViOwjVNJ8JO2E0kSBgGT1hfnUC/dDaehNmncwujN5wr4+H032oOlWse4PCm2A3R+O3UvuWOtBj
hKXNs4T2RNGUK1Qa2YjySlOBheK+AIIjOuMaDSlMTLV/RSFx4qPr0iqvFfLoDcq/41Ji6y6F6jGt
7jsI794yt+FnMzT5Q1iZcUkpn45Vju8zwj6X9DjE9jES4xDczfTctsu+Hbb6Kmxh96JYqIguUokL
Z30t8H4Se6W6uTgaba0VHtmFvsJIY8WZ1LUwo9PE2s6V3/jV/N0rCDJ1Yo+wrpHex9ptr7pGrWmr
5nI9LiqSIABpksXZXljSyuGZ9lpeeRUslcd82/rMXNBoGXrMLNxsja+A3zTTm9HGCzHlOvHU+5r4
Rl0bXazeW3fmnbQSCdhm3POzMTpeu3yJP2zY3a/p4usovli4Irx3LiFPli706Mr3XZ+PzYdocaq1
JPm2qvxTqCLkD+ZQRtbnssVy3OKcqFryePqkDPxJP7qcvEEPKC0XMyJzOYihpOqbuaDm1pZ2GsAq
9hOCtAaZch4D/4B+rHCOY8M9/WAPLNwbtTVFcBXKadTHspsza7cOMtQfbLvatnsPcz67v8xr0wPI
W8DkyzDJ27DQP7D9gWhayn5pD4MrGjRGlrkQH0NnkvXdALi42YdjrvxtF/R+Zl2RDLvxQat8kk9z
T/8bIcaFtMVOQw/9tdRf8xFHUMzh9rkCfPAQ5a5Q6UkdWRyLMVjFjdRx7w34ZWnBbZB33edJ2Rwt
7aOicnCzDbd06gynhGyaudLc3uQMzPLJy75XgnAqDrPBTmyii+m2t/BJOCURfj0cNCoU2/WcUUP4
GVvxWu9dU7rOl6Btx+gGm79Zv+uj2neP84jpHlHjNOiPcCnC0/O/NPX6abVn3c5JGKK/cddsLSX7
ZBBlN6ZtXYykfLHs5u9WFVWEajOtfioSfnHblSD30rbD37HTUm+XTil8rC+0PTUrYirI3x9kUVTl
mxiC/gSxpQz1vW0ZzDXnwFOPoYbKcAcvHocpdxwt9R0iB76hka/1J1M6XNFRuHjDzovGBt2Reovf
0SSy2727ygD1iRVA8B5b0qU9qqGwof57c0hGgXjeaB02aNjhjIiNiYp9OWZDT0g3bDr8mXWhnd2a
SRDe6XVzP2RGo3LTEtWvBzUjNfqucZrQ3c3OZsQ16AAoFhYSoE0SC6/E8XAotfMws4gIgxNI2jsc
2lvrqx3XXnAR4qPlwlif57A7boPp6rfrFNkjuhXT3NxgwpRhTDRkoIdWGPR6P4tl699TyzfDoxKu
X137ui/nD4vXtSVa+gX5W1IXw2gfYzD68jJXFfecdBdXHOZl7H9mvpk+2+G2dUkmRhVeBivE9cTK
sTm/0PmSv4vjYkLwx6N5lw6Wu9TXyHljYYygEyw2NAPyK1qy7pzGjSKNopIm7PuppXGT2I4hZ+0j
abhy2iU72YsSHfFf+MTLeu44rfWaS176uMRXkpZCKce0M6v+ataqje9RPJ6yr3Kz2+KqJLOMrie9
RtUnU1HUuJaltbZvCndy/FvNL77dCs9Zlpumm3yyz7geVbsnpvUw7yxAbV70lmH/T0vvBfdF44cI
tBg0/UJiuy1vPuJTKvqnrRzMD2kWH+lenIvi6F1kzdxcjaQqvm/sxroKo3Hj4iIGitYPqnC74eea
W26VX8g5nuz7wKqbj7Zmu+yNsrJ7r8c58iAVfkiqL+FtMGHlTwwv0AUouzJyDwXayejZFDN2V3x6
dF1bZTRfx6NF+g7d37vKTFnGuLT66k3gjz5HYWrxiBz8Ii8SoBrOz3mxgXVRYOBlmKp++ObrPCIR
m0JzX4Yg6Tg99bokHY5bPhW7Li8O/DxQdo7I/c+kuN123JSpP2BbUGxonURek0bDMGWJ58/em7XM
O/wQdOdMx+nEd0pIQGp1nASHB9BIeBK90VX4cxtLRF6drj+qoNdvOmUj3tTHhXribUbsdrOXDF0H
KikiMVWJ5WgrR4k8YlyhzoOQ+t4etPXVnWTrXHTYWUa4gg0jMVsZxvJAh3LdSShbD6wIVQTChuzd
XNTU6wp/wc+zHFb9LVjs4LsJ87ZOhTbbu35uVmpslj1g0OaiXRNvjv9pHkvlky4D/htMc1KAk478
gvB+Nx0GqU2ElkHd9rejsHok+aRlLKw9a7l+D8MJvCvRSRaUKKH41Rd/Q47AwUIF31VsRay9b5X6
PRWSwd57pT2+ryN383aNs0mTLnavPm7CrQHdLoB7dwsAuscRLd88DRZ8GNNVVhPSym5v/RxMu3p7
Y9OzSNfFmreLUtiUXcVY9j9YuDpM1lV0OoVqlj9Ffi0oDHjjohNI9+Vn3HqRNQmdmcczj/v2qZvs
yj30WqxYDuB4/Li0WymKtOrQUL+YfeXY+9XNiUJKkkTsN6bWthNtNAKEhZk8Ktht138N3RINpExk
xT5WBhEER07ksJ36bC+FCrGIdQW/sCsIzAtShg/w+HBRiSaKobup9di5sQnkgyVHLLjnGe2H1Fn1
T7xWObPYsWIcEqOO9H1087ZIa/bOnZshKJUERMZUL6O5qhKKkcjRYKvzXfilMskSh+rBXgCWmWp1
iS8Gyn0XtbLiLfVVg2a8Uy9Fu4uXvPvezli6kKyO8jMCrmFFvkPQvxOltbUngWBUIIsx1o9ZVNlD
RaZAvOFJcMeRhlVROyh8uaPbJwavOYmRik3tjItlJgFu4u7ROPaI0HAmMN6mq4BMqHDRSkqqpkEt
aVyQZ0Y8m6gW8w8867hnF59i5rguYwolCSsQua3Zd6MG7nOdeTEmMUUpSIX8yL0nGCKarVElw8ZC
W9OPQRpG9roG1WcZ8W4DihtBLcyznVeXlbeIKAmQ6g72Y5/Jn6JRjp/6Uel/NlUsp13WKJyKvUot
YqdwTtbpMOAuc6uxPq72GVfacoOLcM3t00Q1+mxj7xB3VX3/hlhxKDCZ0xHCRRbKiZ470IkN11Hp
VHLpkWTOalC7HFJXdKouhT9ylS1FSqO9cS5in17qtTeOUNtk3k1fkOcx1Bp1b0vkvOaCqGJ2pxkH
5ZWKlG0tZksLKi1UZHyvfo/D8drcClFEJ9n1WD6xGesVOfqhtHcBSdHRLfpSXeohmMU+otCPEiGv
uw8+1c6dXdj1TX5cYmTYUHnEwuegJg+dMZqKLapmMwYZWDgPaNVSVtdcRW1MyUKZsSuIYDv7Nh4b
rD+HfMbYB6p7bXaKVlqLBN2I0FwYz4GLf5BX4P+btZh/qE74P5ScBZl7QaFqF0d5/m6ZHfM+bpor
ylBDv+PHg2kcZDZBE43H2kbbxl+dnaVtFKl7J8bdz0HDKNs5g6ezXVRtgbXX/ip/NujlyNQYLKgv
awh2aJqRrWjzfsyqSaUaKBxlI5xmbrOIDCYFFmj9iJoM+5KecPG6bywzHd0N8+ckJPuyd7Pr6Hez
Ct0PHI9xTke6xG8qbNn8pBG1uoXWSh1DNJWmwSWQ0fPLPkfjXHJ8qHp9KJ0O8RpsC6zHDL6S3Mfd
SkmocIElpVNc1vVR2oa/bco2pCeylVTC7S70kTstpCV2UZ1R2qVaIt6PZSNzHvfOQu9MBlEiqMwU
l9sy1+Yo6X5EiaPb/s60VAFuaPriWG3nmASg6KTj63KDo43rIwF5SvJrtRf9jIpvurYdd1UeTdGH
qI/xtED1kfx0A7GHBg+NjaK5H8k2bmVI9L8LPUGlCKnYb70IvRwl4qH+ibHU9uDTpUI+sZ1cm9qa
rN/IStvgrox3otr7xWcqehCbK5yEL8Is8nG5zJhkakrrdGeU2pAmalcCJMsU1fU410gCNlFA2Oub
8Iqbc/uMwSo6tVveQ5Umxlv0kZKquJgN7qRoycUjhSuxjMX/4OP+Sh3nj7raz0Ry7vSPEXDQj/9C
gHv6r4Nqv3+ZEb3+/0INh2bk/10N58OocvVlfSbG7fE3/qOF4/4LnDgeO3CiHHQtAnrL/1bj9qN/
gX+FcHNycDyxTWmd/lsLR7jWv06OVEBVAUv/I17wv2I4wvX+xd8BwvmfHxr8jRjO80Yn7WFefmR6
fHgI9B0hlj9vPXbBTEl74fLZmtZ6pLIxHRTlsoeZDTe+ggp6DqD591inPsxJFQi54NPv8gu+arUs
9AOGyt2HbTjtqiyQ9xq4wYH6mDqe9BLeV2WnUn/E0/yXNbn/n5bmr0Iqz3vh/x6ZMW2EJ/Dq+web
/svIkXGHRjvS3Vc5HU0YQwUam+4rg/x2KkkxvZPHQeic2xs1pPNuBSBpL/3oPWirpM30TbXt/vwp
ZwL7//6WX4Y5WzFbd3SkYoZZRi1vVZtHVChG8dCjjknfNJsg2xkofgm9pi7x6+oTscPbwqj8FY2L
f0Ro/0/7+D+/CcZRJ+rYyaHm+XouNeFdtLCeS2ql7m5KuxvkNo869Y82/7bHdDnYKb2UtE7nXfQW
kcK0+Yq48JWbhJfRK7vrt2sM3vo/v83p//+yxm1rycATqMIhrtjtBh/nOIPZ059n/3yNQ/oQCBpA
lwMABl7v1Mn/ZRAPnhuZVevugSD4BxoT9W0vJ5fHy3R/henhmYXdaoM18xBTAD17jkb0ILo1Dl1v
YC++nQyVw4pSEnhlO0En4Ff+dRUZB5tOUABcVDYQjjO0uqUA+9MQ3PbVaEqiPrEW24XTqZX2V1Fk
7dHTCgnRXrreV9dZYrpOUGD6pxk+D4XWkI6pvowtK8O5blmsgmywyPqjlTWmelvpYci9BNiud0c6
gmWgdE+R3BifOj2WRwqQrjgfTddjLan2JRNtPUqpfdC9VZBHfZiFaM0lXampZIaidqKbZmVmLgkW
MKGU3Xob4fnZxP6b0kGbGLlfwJuJqIaQWCI39mFpQ+3tlkitH3isT+Q1cAfRznjollyAKJrrY1/J
Kb4oRtOX712n7bF2WwYAkiS9XQzOro0/ZoPKsjvlKuwdVQx0NSlWX1NDFlKU36DGeWjGL739uDUz
FgJF3VvVPs98Cg1Ii4uPESzuDsWNyaBM2k7lEeACRY4WWdvpsGEe7FAhGr1TEo1FsSkL6s293dgH
10xRkQxF5n42BUHUzo0kTr9N3aiLfBPipt7CDrngbo6+e53p7TssetHrjed8dkgHso6Kdm1LhR2p
RS0RjM1wXOi0r3tsOqLvsUXpIzqGMeq/uVj53jhcpwznw2iw9pWZ6y9uSZdnP1IoXA8tVZw+hUeM
aCiIh3bfLFMr6Lrk9r0zOhKd+GCN7gdQM/fz4oZvR7sKvvqckS6t67l+F+vCxnqkiGc/kZXbSwAl
waYRZ1ynn4UBzLnzfQkPaMToGyd1r1ge0GEg+Fux6SPELCBTJ4VNNSvRvVN/4/0MEIK29fAovXZu
0qlwiocmF5RueUW9byLL5W3uNei0cmBp2RR9sYb7PsxPHLg5rx+9uCWkpqMu8pTcqP9ZBeN6Q/af
fcvzfqJItG3AcqWhveKESt8ta99+WuknI5zV5/mdBHZeJGFbRW8n0EvAMoAkkWpLod8bPQ/fl6mX
/eWaLaaj+ifIDVCXLT5R3cvKXQOmnJBPEqQlnj3Wt/hkzTT5hmh+o1x9MvMKJv3WUS4ZV+euSCbn
rqFhqKV6PzoVkWlOO+JDVFfx5aiCkRoa3qD0dC3L512wBOKua+PBg5XaersWjfITCnl9lsq8JUrc
KEDYacVGv3NIU7ZkqENxYYHGGUg0pKuSiRLcd2Bg2rru4sa6EV60PTl4PtlHtll0twyU3pnMeZlT
FdYWzP8WJIalJPTGru29d3GmOZdZ73U/OyOCLzSD8X6Mx44KP7MPQi3r1w9sqfo7pSxYAxRGqUkV
a9kDpeGivC1zm2kqvcx+N3GHkANtLEM6xCuHeuum4CbzGwoGMBJm4uqouenndfZ3kh3zDqYnyKGt
GpsfrVtEfTKWbsW+pbilmBzcsI5g+Z3gwsMf7BoEwjamkVfW/kXlcLgTH+xHtbOd1m32ABs2b7+O
y9TQC8H/LJEE5mjCbGul6EX23ZO7QBZhl/r6/r/ZO5Mex7U0Pf8Vo9fFwuFMAt1eiBQ1KwbFlLEh
IifOw+Hh/Ov9qHALVXVhu93wyoA3hVvIzFBIInm+7x1nPSXpo/Q8+UsIQIUNkahZQlY3Uil7IOGV
nUCiIirTCT7OzaivipRMfGs72X4mENvEtoUczDYoMm+5EZ6g8mieILN2Ufu0aiVbH1Cnd2Q7RE2w
2hKeNXZmYe2glLv1rHea++avbPnBmmTjLVWWSHfsJCINYsAZidbWtMtt2uQsSW2Sj4+0JBvGRl90
cCnkdQ92MuTt1tYBEfcEGXbMixAyEpUQkMReLIucArMrZ3OPQPr+hVFYx47vWC21yzz7uJr91L+N
bOFVWKBDorZF1MLZOZBmPAY7R9M2TQVssjP8ZHVB4s14oqe+yarNlBhpv529AdsKxk5OIOXidN4s
nVPDFSGzaSOvcN1pW2Ssy3tSXKYXq7BBw1RaTs9O12YiSGPEn6fV4HMOAUDRonVjWnr72hoY0sx1
th9nAzA8aN0Z8CEVBSwwdLlkXWv45aPKJpz6pIOVdHdD3LiG0uWJCqLXvjJgJvc653G8Cl1ozpb0
tdLb3usE8cJ6FKxvy14MwBZ65qdBAhIjASFzxzjbReOReJvYZR00gtLRbdvkEOw03Yop5OA03+0Z
ypdmrmlGDePEfGBaXcs5Sg3RzcFInMdEBcFo02aS6gNp05zb42HIMhPOsGHb2ODLrQnk9/v8wmMV
BJm4fudgAc7uRZusN91tyTPyx9i+lWhGYR9io2ZoXGQX2vCZzqafU9vmRxhll589b5x+t6pwy7Cj
76wNKs5znfzXWvU7N0NBcCx1P7XC+2On3QjeGxHRtWu8p7zPB9Z956Pv63Y5a4Tl3iu4tFZHxGCZ
Z2lSEAZe5fZFBERhff5tgPsvra3/Z4mt/++urPp9xvtfr6yPX93Xn3fWv/2Tv++s1l8N1kLGW8ww
Dkg46+zfG6QMolgFQQwcYvwPCar/2Fl1/68GNlX2H+uPP/zHzmq4f3UEQV38UOyqqIS9/6udlSkf
jxD+Wx11M/bYfx3CF24YY3KSYmsm5a3WjfsjtTLvM8h/Nh3/eTbG/MAr3f2iqJzxzP953KePToex
K7aFuyzXdhD247QW1hYla/Nf3CzuL2WygWNkE5Rz/Tl2FJ/j0Bs9b0qk+iMkBlVUuv0sSf3+p+/6
f7IK/6uUmqXt/jomZkCMVg6e4j+tSWzlUjUFneDFbKgyQFZlI/FN9VPrMZHZVD++/+9f8F/FzX+8
IAEWJhQ0m9Ofw3pGgHsE6ODGdt2VD37jfeY88i8aiS5RkRIuZKfqP/Mf6WjD/7TW2HgGeLwiaiZH
gu/wTxdJXDFm+cpMt1Dy7iM+y/IXz5t4mxV1ujfT1LuNM8H7S8EoaPaq3WewU5SdjwCh7kDfJTpl
jPFF9e7rmaIEvpuOoyucxxWEPrCqzj6ny9Cx+WjtHhECBX4jTSkUhCP0VaqMg7XyGVKQoAGijqV3
dACpv5WGjUAAZLoMClk3HEJF24PjdnGFbHDWP+J1BFIlLfDbyAq1S02NRURNSnuAavB+xCK2Pi2+
OkpY1o7zsCvmhDOwXxC7VP2X2zA/FWMeCBDdUbn5CdsS+H1b+Dpton3O54HEdGanDGRlziev68q9
R+wGaHWmvetW6l1tF9ufXo195DiDBD3m2H+rXVvtqJPMHooJiqJsnexgdX6/twWN8o009sjHa6h/
6gXehNPoXx1VtbeWPbEBvgT1pxhk+SE86MmNmDzkl/Y07DQrRn1Yos1GUEVgAyKslg+4NPLhwc6F
7DcOKsPvPfJSYl8ceU7JxAdDGEQRFpXWfYylKp51q5xe3LTVDx7y1NAg3lBR92F8d1aTto0MD7uq
iSAK1zjTzrNBWqaWCXvTsRf+SBBZbOI01l/uAiCNfhkaB4Klr/Kz03TkrFRlfOhQpGyNVSZh3Pnq
mCZm8ZCXXfLI6BcfdJeCOvSAJo0FldDgPqqSs7FZ6KZAtudsYm9m2i6N8diOqr8tlS0xveNhpCSR
VsZjn9vpt4T9XN+sXkyZzUjdCMFFc2SuwjyCCNZfRqJQ/TV9bvwYY51JsqjUsJ9iD1dd2ncOLWCd
t9ezDKGVRIeJXijRQ6tqxp1oaOlR7qoCgjF+9jwCjtXsD3IjHFaTjWl2+nMvqFAchFCnPE6cgyP4
cFfbMqNMrXA6ophSMsXkpNCQ5mWYl738kM6YHBw6vTeZMabbwddSCiUGZqOSTnSqMDJGq2Wc9ugu
7LceHfSj0TpymyZIUVEex+9ev8LNGbnzoVGMc/SqtHizxYhxXsryc9E8dysZKXeovX71el1HfZ25
H3rj6KHt9MtL5lfJM9Oxc3ZGy3+NUZdOm8TxdioRydHv0/oiuPvgH2NdvJprKtji2/iq65nHxoJJ
78ZkKMKimeKfGR2UD7Nd58G6uMXJz4AwNFupD89s3f7J6ltZbnFS1wqxndWmiKF9GjPI7hINQMPY
ixDJ3dpjGE27uHnuUKHKXTIaUu692Zmrp1EYeRrKAVPYz9ovpzIyx3GId/UqvXoHxc1qgKWxaS6p
UPG+MCFEXosC4yyK41L8VKM/YDAQbEfbJNNFG0ivKZILz30+7zWZC4+Furc+V4T1fTgbq+tGdVEN
fagxTU1HB104/UyJ9yj6au/m2HB3pWEljHyojKZw9Rct39c2v+yX5y7DSzY2NCrZ/lq4W5sAWhpV
VqQg5ULFyBGiPW6Otb+M73UlrHGnO+b8BdZqOxtp3TcEaaj5BwFC2rq70yBvZCP47rFA4/C7atVy
05cqNV/yIgbrqSukloELM54eOk0rIMndqp1PaW7qfchEUD53CXinlsWvWVx0O9Gii3AsWn5i1Z9t
0fkhzesQucqNQ7RGcQRlmYA2uW1It/wx8dJIoroM9HunAqt1NwRVnv+20mUNMARQUSL9ln2bt89f
bD0WEa3pd4ltHjvKsIICPv+kDQ7PCz6PgzZqv3LbHc/S0tpH1nY9EOVg50Fjo1jQpmXDxX8ruLwa
pGoT1UeUF+X5Ds07117qU1CmHjrH2ccAQUjtEN5HlVS7NnGOhjvL0KuHGhzZ0h8Ma3mjyzao13TH
CbT1JELtfjo5qXaoWvdErsPbNMkPu5HUBcbLD1vqXyZMP4Lynd6NZ91pXz2Rjq+cQ8hTqVGi+Obg
dHf1jcwG0KueIC1jghpLhgPE/g5hhLYZnfWtWLhtNnGShKQNfpVZd26K4sIpuev97rdq9F1jWg8W
qw5RbLdGlk+1iUmdCK3dRF9m5iL5GHg2AN7EKgT5PLjjmm2KWlnXsY5/p9b0knX9g6tzkfj1U2sM
19ZFStikPgYWACfcAMjqkStHiVJPXst1NNKDJeQJSfcuXiS7fZ7+mIUftMOCuuHX0GJekDa1XGv5
1rRtvylt1PNFmbOEwYjHsYkkoD7b9vwtc9y9adlofufAvIMJhb4tIQCtvv/qRn7jVT+nxfJQWd2x
S1FjaIvOvHmvGOllpLpp6+buQ09gz4Zy8GvSGJz75nDB62XcLLfb3pOP5DiDSk1FgG6nuUgv3ldU
qfOJV3u2swhMH1S8XL7FttYGqJyO09RvLWh2ZLhcw3FDPc80+k040X+6G2bZhAlACmsV9g996tAx
ehIVnk1HjI98yitBJ11j10j2qXzp6KjJ5bvujV7QmhTVA808mqM1tJt4NptzuQIEwR6XaBURgqI5
DHOZIusrypfMZjQURX1xOi3ZFdS3DWt2ECvpkSr9KpviZ20K+ZxSQLm45ERahoFOK+GOMjdJ5mQw
2d5pkYn5kGt5HXiT5u95Ad58jjIrXsK2M0Xk9tq9dMZ7X+Lll4V+NpC2MwQDAiUep0MZrAoli9Pr
7pPh5u2VZtAqLPEKQ8531xZFBiCDNjyJvvUPfmN/KI0CFDIbTr6bx5FTigP6bLFL2r5/HrshpkJE
ThG44B4N0PRlaHN6ke7qHodleoyzer8IhNNocNZLodkH6WnNPpvWQ5eA4s6u9okJQexJQxg3ladf
UBk/1TORDJ2R4Mu28vxbIbwAMdm1BPj9SNmQgqkrAYqVsQMLfK4rmmHQen30vqOiboYOdnhFtP0q
mL35CRPPW6NP5ABbJ3+itck3kHdijdm1k2FcdVe7TK5PnqfTo+fq09u8iKtujgezap98c8HBqs6j
3s1wUU43hyzp00423gXL1rr1RPVZyuTk0G/VzNNDI+06WgbjDMb00i767yIjUtiUz4DPb2XpPJu2
ecXfdMYU8lgQYBaN67DVl1UgPBtMurPmH47Ag7MgfC68g993e0SbSBits8btusHoETWquDQE4oAy
kKriZddm1L+byB7WAQSuzz3AOB5BuuZ96pZ8Tha9Ckg0eciLcktuVGQU+kOnSsJ03CrU01U7E1Lx
0q/ie03uNkjiiHR0zsKmbDQu2Sk9KnNBlM8bTzzCIBdCajCn1RhMpqGA6Hc6zqX1LGf9vObc66rr
eBY2RG+jUjWfXdlfdf5wA06IJKrQ8BGhzqKyHOdH3w7I2FvjVVN4CBuv3YoO7KoS43LwJ4ue7c74
KTy+xALTA9rPmUY07QeWFxGBqDnH3JwED0X1WjbWrSadFsh4zKlBrqsNckY/3XRmlz3ZnUSzhFUa
1YKxgvWjMRq88Qda4DioxxZhw6Qds0kDlTPvl4r/ocr6cyYe2VX5eltnYhFas0MP7XI4qX6VUTv5
etSP5bvdjws/cvqGDvVSlZw38Kh8tm1FY5qh9L21qibsIWd+GqP73YAvWZR2WrrmK649tPRG/MBj
ams5fLxlUvZR6+AilMDgUZ46SdR5WAlkMt66BmVwAu7E++etOPUVHfWvclYnTyD8Gp15CYQkvDNT
MTbEpEhPs28xv+U+4YqVIr/fKNUJOw0Vb/2sHdYSrynBW01NQVtR7xpcSQiyRZszsybgdhLo2myW
X9U6tISfotepzQFPYd3WW6OUcoeqxa6RzuSYeZSY31aAwaNKNPtH4ieYIfzuqlS+BLSsVbd1gDOG
LCOnKo2Nc1X0LCKid4Y3Ubvg5xXzsajU9L3uDGTyRpXq28psvFsG/xU2CTvf/V7kqksS1H2+0/xC
xr2etTaz30botN9uko47aBMN61uVE4KYIYnx0oJqek+hW0vGMn1OKbeh+K+c951lXlYzTqNJeMW1
XIzsVz6sbh+avnI+NcfXgsHSbI4HxuoAX2aB7FX6ByKp0OKmSiwHzFsw4vlseLu1rlmaElRY5xSZ
6bEXEHXWBP5JsNr6SKDaGDmTPV87yKZb3yv7wXSL6tIV/rdmNesg64X1Ky51PaaGq2e9cRIHQyTX
aOPTGtnxFNwR5l+c265wbh0xM1t8jPa1r+l1bJBKUczdybAlozmgr298qDPLeVsws9EOng4sUUur
Ls40uieV6QoZvqfip/aetFXolDCbccbtNMrhPaN68lRjm30CHKCXFNFhcTHWKnshNY7xNxZikkFh
x0XEFev+sLDOblsO0PeZq/A3UnZK9Ygc/z77ZnkWCBCDwVnaU1p1GcXSds5s4VNKBjGXTIR92Nz7
x2Kakp2RjO5eWnGPHqgvt2Umfg2KfOlE+H1oxan3ks+z+SB9Xd6m1dDCRU2MZ5VOF/oab4rR+zl2
erxNeJAc1erzRc8G5YuibZaTnazDc2dXd1TDzWe5I7dA1uF8/6aOmZXgWuUGS5majMcSG82ynOn7
ITTxd60W02uQxnM5PLqpsSzDRVgy06dQOmuBqbXqhSixXDneZG7lQipMUKLVrrZzSe4xiJemX1Rn
x9ajU3j6e49hAVYEr4C1Ga0mea6s5Yyek4crjOABByHyRoP+ml1vSO+9Xmy6z9csQQQ5Qeu5TrMl
Wd9gEMUFV0MoRLpeynPrIR52MjoDPZSMeNMkvKVXLiiBq5ggGceOiAeY9uMgGE/WEc/oIu8lZ7SZ
tnVUVLULBJNbaELNHuDdIJyCXF1YrPhRTkxL+uwrKin9eddw8K9BnhvdZnL5uop23PFW5yNurXbH
yn9bxnm6f8HeIcYwsIHH2+b9lFxyNX+D//rlZDPmJM0uN6OJmHDUUpOw7XhndeszfMSxIGzimNzN
ZH6TjOc5QZFdrrod0Ueabsd2GI6YBTpoKm/a4T8qT3hpyiMqSZ0J0zTpkHd+zNzPu0TYRmgJGmyh
x4dthrh729TWS2wwBGMLiIYs99kojAQdG0xL4Paxc+qN2qMUTxsvXeW2EUmx3aFvbAdbdIxGscac
cB2qrTN5ejT3jRa67VLQ7b1+97uUK88ihaWiojxadGyTm8UYqgDbzJNtWafOXpwtOuYzvw/a0cU3
KNEtcok8sWnC1hOHNWvcM7fyzIGJjE8rdD54zI0PXduSO9/4h9QRfZRYs3+U/qQvG0Cs/F1hSDE3
qk2mw9CV31t4Peiavtg6nk7Zslc0O1gJa2vRuxygtsdFP6mvbFnpFPbqBsmhp2H3T+jSXD35IJvh
GUOhE2LKeRsFqm2X1KxtJ5fPuZfU+Ikx3lZkWOy53919MjsLLg+f03oUUVMBQ4y1bn4sVS2jeEQS
NYMTbCbPvAJ1LlcJUhuyVdLWitPmZBeoUU1VED1d2vYSIfxCgsexVulcmIko4k0HrbxxEy0+sah9
4d/4DYt1Qq7aU2Zcldd8XrxL5scPyLdZJzpj/IZNLD/4SzqjgxjN37plxHIj9aF+tUeegpiNn9pe
ZGdy8XiorXe7kcjTvWfZ4pvOg/mAsrELCYRxLzzi88CWHsShAsrgICB23yPMZc4zA0rTtQ9CQfaX
hj5/rMCrW+V4yxkcvHrI52lh0cnr71ocT08EI9PBi+82/0Z4ebFtPT0+xLz5rWrndSuNHiMzEH58
GKq0OhpicSPR9eLZb+0cWXenySCpNPHqyYHDUjOdLR29ww2LsXliF2+3TefK9wTDf6BrUl7w6fgH
LfaphsWGArCZ3916Ru63dzWXF181Z9YDJeXbAqMH2V6YwWjSpW6bXYvd0UDROZVfZAVyDjdE+Q2V
fFst80qqhHhAa4w/x/WZylyJrRwR91RmBC747hvOpDLMViPZIafUjqaP4GDVygoQonktSFHAaqQ3
cZO6QZw3FsMiMXdTbBnhgrZio9vY422cNKqDN+6nHKcRtmKinEdG0JTbY2OPXCkWg7LSPyurafZm
rwM6E4+w4X56dOZRbVKPkNahAK+nJJVqTq91HkdZVlerM69dW5dqs7qLCCGNnYPWZK99qb/qHuJl
UllY5Bub+e9ugo3rjqcEl4TX+QLTHN7K3qEA21Sb+s7WVWu0siVORX3wsc5Yc/vNzb19HpuP5uJ9
VvP4nVHKZsTNx52cvP4BhvsnjZtWlFuq2saWy9qh1Pc0magRb5eDzLBqtFL0B72b7Efuue6yNpTJ
dhzx+yrX6XpGpr1PJd27TmsWUZK5miCZoSmOy5Rd7Gx5N+XypeVyYGObllu9CvVsTQAcsk+SJSi7
ytkavfHQkk6EkwvP5qaa9AkqcTrB0k9Rbdf+e6yW+d0227tNztMuzcDwXGbWxm3Jskg8JwtKa745
o0fAl3Nq9KKMyor4+MLmhOsSsiowWdXOIkMjpiV8nI8E0u4ZGkIA3fNC0tWnXDhHi1SgQav3ozvc
JiS4/eyFVbE+O23ZIhR3IzsHCslEc/FWWnhGpw5NO+9hwrPsaepUCAAedvwj1NPzJh/kYaqzgzvb
VzfzPzAEnfLJDlrL2CF6OibS2ntr9TJbwovKrApENuyHhuelnz0pbXiBI37t6iHoGm8Pphqlc7Ud
gEP8ChOpysIypQM81n/RmLxVukuOgnqsyVr4NAwTf4IeljqHLZw/AnMNsrrbqmZZ33OXiuOxhsKx
gxJFUcugToLeqZPcvbV/Ml09quIR4d/oRTMmEK6MR883I9+u3kgZCdOs+7Yk00aBxkz31WZNjneP
R0VOFvx3hBqt/zZWTkSJxM2RCs2R0W/Ql/rHxXde4xa5qG9sS2vgKlpDv5DRUrQMtGm8cUH+HYPz
zXWDCfh9k1Q/K7OV17ny1Z5SaNjp9TgZU/sxmeaRtPhdOtKanHKq0xN3SBIzTBvEa1bBiFCP576p
dyymXKuxea776QBgEMypwrIooiJpvrV5R9hwjiQlC6u6fYQN/XDpr6XKmkNbOOfKrp9rBYDkix5o
BScpiSQRtgFYAZ0vYwhy1znPrtqlzoitoXw0zdYMkhzXSwpv1HuR5hf1mY/y4tvxC7Zbpowf5mSc
VZaRJlA8WpN1kjk1xapUL05cPi4eWo915oeAPrPs+MYYDUlyTnzylLususVCXsoF9IsT3eyNcEUr
G86OaHEkmU9Jiphs9T+XSgtKbr6EwwN8VNvTMrI1zdUIHGdG/o9B02t5XngX/M8n9GFhSSKDozWH
OmbtH7jH/Bnib9NOAzXiTfXUlsnZHPPPSQ2PS1LTYWj0R+qNA2Qz3jPA+sIYUIZNPPRbx3Yuw2Bh
ddLuACa6JCIx5yezIAYvtkmyWPv8kQP/qXT6S8dIuYoCAMEAWuPdFyONJLbfn8Y6fZZZi7jMHU9t
qbbYk5AMTmKXIfBoLXrhqqEO1OSjxUjSx9quzpZZlXSET8/YKW4pFlg3N8i8EGNQm2raDsheNr3P
0xR3T00TuDlEfSb2WYphgjBGHBwxFT8W6QCxByIxfGvIKqA+YCTMcl7DQmHmN6jkSsrup5gGTpfh
95zOB4QxBws53lxn38a7xNGWr4Zd3z0zw2dpjqe18PwDXMSLxVOrhRuE47z0fvp9GZdjOvpRnDuP
i0+hN93gNU4HvKzEInWxH7l69zzZgAroOUlVyuaTtPSDXVS72LdfCW58QP6qNo22JhuVWLchq0nK
w+thJeVlGqtfeYMxQRq7dtYefCf98tWoBeAuB2LoHNRnc9Tw1qd7ZKjQQ1NgSS3TU+zPz4Ujn/Fg
ocex1bFu1ZXz77PJfCtwdO+1TNJ5Vxk985NL2gKsYICj+MHtinNnDAW2kvUdBpu0kvlU+cMDwd8r
e0Uszt4qsts9MjDQiNi5ItiLD5PXJEwa5Mjd1qx6KXKaadIYmKQQGulhC5vWIUVPdiAuyt/ooljO
ky7GTemv1xa7zt5T3BfcH+VBLfKeGWJ515JnyL6Xrv663HlBcfe/1jrROxucdf6hnNE2GUMN4ON1
pKFNjLMfWr5Q2925PnnFwtQvhm33+KAUBuxGaulWJ62SEYisHohkSGRZFvuiL9Nbtcb598I08sdy
kaA+hU/lO4WgApdkZjyPS2Y/0joheDOZnyDNKsSvcfRBYjRSqHkQxVkeJPFK6qBIv5OQEXf7mPRw
PEh5MnzTJokT1Jqa6VGXQzsFs0/I+LY3CAPmZ38fypjAr6runiTs4b4pDPdmZv767mi299Di8rpq
PvFCAbhRt/WzZA3VaAm8cuX8CHRofou1VHxOIMl7mhR8JMJl3EaOFDERjGZb4vHyJSxPX0Wxm03P
km9muzDebOOWDBvd4AyriVf48qWLylqtQ+jM/UxcZGsyjy88ffJ+PtnDbEbQCQaDXew/23F5b5lX
7I0lwwUdV5phRjooCQ/2cbpYeAEu3mKjNPZqY3rDbD8HMZv7cbQn7yutfM5nAxQ0KQZUwN4whpNV
zq8IuKiqMpNflHmqsFkWPMtEzquATNl2r4x6OHoDO9GUqZ850S9ub/cPGejBliAN+TJUlhiw5ZE/
4M9Fc1jWobh1NsAqSTiAMuCq4drpJAM0do3Gtr0R9uXzSZQJpCQAqu2u32u4wWmT+v50mDWFdpng
jU0vVjdyiWs4yaaruYF4tMlEhBaGtAbMPZqB3Z59sRYncn12CBOeoIbMZ4StzMGy468LVD3h7NX1
dmTaJiFsXg+lWYCTqb5WITPsuLWTEkA9W7CcA6GGFCf14WgCNuBM8y74nLXr0qSNs3HHmVQpstVB
LpqxfKBGCcoMpyfOvnni7Jji+2ly9wNPbTJcM2WawWDr+SlOrfxJNO6n7AwZgf8ogmOccsfs5Aea
a5OzIRoO9nv73FWMbpNxBSjIpsK3i+NgF/7N7wufaI6hUT9XPRYkyg1dFUl3Gh68VlSsa06dhgN9
BDsy9laGfsY3VnyyW1dLdT1jQQ6Z3iFV414DPrnE3WwdiTzrCchoCddp5OoAdKRtMUbVPOf7AQK0
C/0kJyTMMzrrRW8Tow3tmYAbGEMQgD5Z/YeqGjQkzYu2MDH2y5VQDVgtPek/dKVXe6JY0tC3pxRE
p7cvGUQdP1Nzrpg63JA2SFBKe6mo5MobY/OXldILux10oAQSt1Ku5UQYMc/rmFWiKWP9w3dyJ/1A
/o+YnJrLhi0YWah5+EuPflqXUJHbZERgBb3hJTrcWC/F1ZEuIr6/FFWRK8cEqGhzHz4rzXgttPr1
MAd5u6RvSWyyE/9NK/T/1Xn/7Re24X45/PyPf0N39U8CqvCr//rjD+/98P/xb7eB8GX+658dZX/7
J39X55l/9XFqoabyfEOQ7Ynw6Q91Ho4y4erkSJvYxignumue/nCUOX9FdkoTATu/TS27fVeyqYZ8
EX6fv3qmzt9HmSds1yAk8r//O9695Ffzh5pM/en//7PRynTvWZX/sJPgI3NsEvORytlULAiKJP5V
nAdB0Tk5LQEA5SiqNq0BfhV5BnEgbAYO/Dtao/bBaQQil2qYp/fKqXmAExhkoDInmG6PRz55S6lC
SzcqU5zvhVUWPNln/Z7Gjb4DuQhRbdvc7rMoH0lwgMsptajuJIB1ZU/5J2oDiTaqdAdz52HQHzeW
i481jCe7Oi149b6smRCmje0vFVPaCkG9KQz4iVDFMeZUE43hSORSnBoE5Q/tg794osGKnjQWUQ1z
t6sHjXC2BpoBDMRYexn2jsu0smpk4wal11nfyWGae9jaNdWjwcEdfUiUi7xoJJtHBn1dr8WTFWer
TyoUt/XW81RJbnST+ywMJqjshl4T98fkETxXa9O03uGTCgopnf0nK5nj3xYCn9fYntRrZza8HazD
5juGxfTZmA04K9kD7w2mQcDUSJNKutWKuH7Ia4+MNtWN+ATIr0vLwJh5fh/axJ2/Oj/P3xsknp9Z
VnPDj3k6O4HmO628d/pkQ9iyQJAabq7w5xR4XIgfNLiSkvh5Mmb3vUmGsiC1DtoYfhtgTKhseKkR
s3QhD1MPyCzpwOp7z//ISjE+lb2ByNhPxmrXtgDZe1QgSZTMeUuyYGMMx25ko4XTBs8PYwJ9SGNE
syovlkeFIX6iDn0AVh+LEAnL7G6eriS4vDbWX3HuGepMtJSG6bkkOxQAyLd+5/k0osGZa89EFYKj
bJu7LBChJOd+gTFDZb8Z1s6aI1JQ6idTj5v9yJdJcg8h4SyXJDPqUIouOQEIg7JfgqKDjxKYMd8x
E9AGRLQYRCFS896HsC7zgayImnNR4QopgtW0wHVEWTtxxH10p7A6fSC/Sgn0XSsVJe4p7ZrBI/JH
z9OvWh+07JhkzfwbJhjeC5dx0sF+rHX1lJRtq0WjU/pPiLV7UjxMQw+hfbqPGb9NckQaJ/IDQYPx
rR8H2llDcN3ZePUszrfvym+c/LQY63jT22kEqbds6k/dzIG/15EizHtJs92N+DWw5YFIXAYrqyQs
IStl2SJHXytWqEmrPRkIJ1unfWobyXWMJZw0ib4IiyxVumxhem7mZ9bt6aI3hkvShRAUXaikr0AV
iBkotj5S9P4xRlHphK1tsCITITBqa2A5M7klTpPiYckUEGTUy3yVu3rJ9eEIdUZ4qdAaB9ylqtkS
M92GYRsLUHcMZegpYk2yxtY4HPKtbbRYxxAIgne5liOe9CaVt9wXBWlAhWX3/4O9M1mOG9my7a/U
BzykAQ7AAZ8GomUrShRFagKjSAl93+Pr3wJv3ZtUlIJhleMaZZoslQgADm/O2Xvtg2aPnJ1pAzoA
Dlr1isLCMtew8bRnCGzJLRU2VCRw+0eNhxmbz3Rj+u9EHLMIg3MZbhzR02cd/ZBG+qyWegyYQaid
vjNrq8Vgoa1Ddkj8u6jKp9o0Zs4MbiOf/IJoBXQP9vScitR/JCkt+AkZtPiVjrIzV2VszxbswHKK
NkVbcHCt4OFAFFJOeGWn+D8uXdNPXm3dBMmEq2+4RVuHVHAMZCZvKisyCGPOZ0NippvdH3ae4vwx
A8eFDdakaXwIXLO7q5RMZpgbUG48046qHOxNCGCraOlsehq17ntqvCmVc8u8TCDOzOu+dxLwE2yb
7V0DvZtCZxQ49FpDpzmoWaVgY2Er3GBjKesfaZXV+WoKQmFtVOA6LZQ/9Ksb4qmdiwE7vLMJ2Tlq
GyY3L2IKpHMz1/X3waRXQy++rjRv0kct2kz2cJ1ImVmrGMXffuxsHF5ItUI4ZaNffmen3n/vihyq
mJxrpBppxcGGfB7wHnpscyThYBJW2EuyPvNIkYbiMcXVVO1QxtIOwaBUfRNNUfykRje/5pOm36I2
X+YcdonTekI8x8gfEZusuiD1k1XXR02zUpMzsitlI0ikZ9QYv+yBWoQHttK210jgwrtWTfZ3mFo0
HFzzInVo1qgqqX0mz2zaDtMo2cX2U39vtdFEw7+R1hfkD2W/10ebamWrF92PqJMCYAtIyx/R0FKA
8K1QxJ6K5nmism/zbc4y8zXOh5V7EOhG6dfNMnnoW8fuPHOmbYiqy3Wu/SwMcF3V2cI6hO+12DGC
bgf+LXuUPvd3aJSt9okxwaDTwj6yvUZbBL+t01OTNmQf3mtTr3/rpcbXkdFpMMCWyNC9s+JOxwY5
lZ8DVIL2BltkCOK1h5azKoqsnCgwLeTh/9tMMsnn73eGDlu8006P7TNkzef89b8OzfKP5vhv/ntL
6fyF/dcEAGAt3gBySP6zpZTGXybAj2VvuITdiSXL6t+QAttgU0nCD+Zv5RD2YbKv/e89JaC2vwgj
MJYIbdZPgeDrf7OrNH43LWgCiT6/wtGPvO51RAGiz5J0D6DqFqlEtSrpmHqRHYFObWvzu06v7SvB
w+MjSomE5h9RxqB9JGpfum5aOqmdzkZ0g5beeEjqvlq/e55/cFO8ZXn9vd39+5cdbXNBKOt941rJ
PjXD7BJxZnkF4LHyYnbs1yJPfA8xqs0h3NFXBoW5L605f6VDbGyFHlToTH27h/iaBji8UrH1RVSt
TXhMO6dwx02KVe3zmV/6+8b871+6PNt3lnUmCck2JEGY7huuh7+WjbhWZqvCScIXPbVCBGBjsekR
m6cr+vvRepGHnwtwPXX1xWHz7uomCg0cvzW610rYW+mQ1KtFgY181RZeHSJBbgoEt+EwlOvSGPpL
SX/0DBngd+7E33e+WETeXbvIzWgmxDXZz3kQA8CWfXRHpl7D+t7QFRyU/hkgBdj61qFj9PHj/t05
9Pc1zd+viT5TFxpL7r4EmLkdMlQrhZun14Wvv358hbewqT8NPfH7JVxLgp2c0Rn2RhBezmUVbsYk
L+4ziV4vnqFwxRb0HBVMuueUWb7PsJRs3WC+SdKB+oKGENAim0YlzY+8kmipIgEVRzP8My/9Davx
p194lJ6gkSYMsHqI9yKBdp43UbyRLiQ1wGdqj58hvwB1llwESmWe48vwnhRDShEGcJui08Hv+EGD
uzN1diYI2Qt9MMQN/LHx0qxoJuqN6jDPIOPJxqk9k4pw6r0dRTCg2sLD69Kwm+FJe3S1qzWFnX6X
l86Xj9/bWzLw/3wq/wO00IVJkFrxAGa/19OLkPLoKsxdbc+2bbzss4qtO2nGO40t+XoG+oP+oQId
nmGX18fOuAPkNVFZDe3bIqmyFUtw8q3NA2sflGGHkn/ilCcgs/nwW3b4ebXNOGL9ABIKmgpi6AZk
lldZYtzg4BVbohBzMMJ0FsdyjNlvc8t1Y4yXVmARapYU5boLqDwQfXwtgs6FVFmbZ8xof37amLR+
H8IxkMZYWrKArDjrXlFGS8dxrokbQCTw8eM2/jzzAO34/RpV7VCmmMBypE7cbDmtQDVmrubgjbg8
yL4Nfv0ETwwxn+lUKzczpzMv2lg+xD+96KMZtwS37Fi1VeyTSHYo+WwMQCDwDeuBZkH/k6q5A5og
xqIPoHQioaUrDbVrIDbQzJajre/n1mjPGQxP/pyjKbgcYRHPhc3DhnlzhX+xT2H7R9l+mrBIIyO6
yN0gBSFp4vXuimGjGUni0cEb93DP2zMT4xG/5t8z4/8IIO5zkjkz3Sj2KCs55Is4QO021V4d+F8r
czDXUZ5Vm0lv8c0PlbuZa0TzeE26M6vBn/cSZKr+Ph5snNRaj5Bj7yIg9DBpEwxbpNVlrrtEFAoZ
bD4eeKfG9tH0TFQ6X1bvpgiKxmzXTBKJvk+TQzeq+4+vsIzgP42vo+m1TpWCqq2WFlEXr31h2Os4
0RRv0ABfacbGJhZnE0RPfUdvBb93q2iX5+GM6z7Yj9h36K7L5C5NHI2Fh1knMSSHdxe2nGaVv+jQ
1msJtu3Ml3REGvrPmDk2cTrOBNK/arVdFIX5RVNqpqcX7vw0ObZ5XRqgfJFyoIvVQpr3fonunsfc
Zzlle2n/0NulUdzy4IO1OUTqBtOPj5zBnrp9ZA/ZVrPyYG9mkVF6o6XKH8j1YYlHIbjJTgcJp4mM
rVqF1b5eR9aE0dIcyum2aqVqdx+/S0quJ97m8cozxvCEHDffu1KfXh2b37SquPMLac+a2jY2zx1M
qwTuiSAuvUwD3Y1xDfhjBx1Fpa3ntnLcJLKskf0gr48lUTV9hAIQTYabXI9pLQGix5P+Qk3Ff0ZJ
aXD2hbf3lExN9xTqfbCGpV1sbcC8tccSk4Qr22atWg2t8+bcD1Wykz6OEd3tauxNyodfAAerRxY4
iuum66cb009Ft0GTTRMUYDHbu8jQZjpwvkPjO0/KcS3ZAe9kLmaD5AWz+4S1B4z0AA/sNrBdGv6g
sRF2qS41vFFmOdbkRmjfJqtOfilXy8ZNq5wiu5qqMUB15jg04uPRvelVbmxsSf3Pi+H3Ic+nKqjA
Eg+x9BSxJXITlnkATKcI2p2gRXVvdnFBdSIv5l+aH2svQxypjfA5Mu+rKTfvKncOCmi1mnVVx1Ld
T5x+jY1BwbbkolPur6lYItpKi65+tKG9aqiMub0VAuu53qCbxCE8zYGHgZc/xLixh99ykeoIx1b5
GBnZCjerAyYL9TlRNuZ4b0ZZcptQIjzAvm53diA0TvkAsxHV9GaJFDGFXAN+yRqifTM1kbbOsfpA
lY96ezcnufEo9R715FAC2wYtK5NbCSpXuwhbu/lZSDv9NcSlQp7joIFAzZNv2IMVG+gAfQMcpm7x
6+Wt3xNGScFvUau79xkCJc4wyZDiV8kxJtilcIuVjDIsm4g8KZE0VoJQ1lTwORyIlI9DFuX+aqK2
APG2TPJyFYpAyzCBhuZjPMl+b7pJ/TXO4/gZPJB8ySyNSIEuKKb8a9Xq8kXR7tS2VOeooMPKHoM7
GdFu8oxSA7QJApv9PE3q4rNFR+AhEEUeeHMqEn1PgRgeBX5BfUuWRm4d8COLQ6KBl9tC2IFnnDWS
ROuxiK4adKtkN2g9Ah/SYwBnon7myYyh3t1ZCCbxzXQ6aBNEdOILNVURrKNWWGgFppxaSWnLNeQL
YyVrpS6xdXXr2Jz9DQr4gSoVqu61G3M4xToXz0+Ueyq8OmqWOdyUsf1SlTaeTTTTNGj1t5gc1wp3
KNcoVVoAku7IXMoNr8Mg/WSnbfDLDnN8bJY9jEhfjdje1Fg/7ZXTzdWeGKtsOzZVGd8OrSG/tBDf
HmtKqe2GoArGIUMnWDqSbIYICo3vwGxgg2syqX4UfGtYx9La+eJ3Zf4LJaB8cQMo8euQRKGf1WQi
MUEhUAsPeX3/NdYaEa8QVqkfLXZmKPZkiPwsAiv+CjE5jZG6Tma3Rko3WqCLrYleBHrVZ3JgupsO
rvS3CbjlFthQdy9JUkGiSIrGocV5XVId0nzDo/VyA39zE4wlgmW00tGvMbDLTZy5NjFSdnkR4NW4
b42MUvgYZ9Wzw3Ci85DpdQW/LIu3uH+WyGPwK0/oZMnZzgn9GjI9PFStXxteGxtViS83xZ8eTPG4
JzjKQe/QGfMPnB9luycYcJo3gpiFK7+ZhwbCSZB99omHYdZsyyfdcKbsQi99/Tqi8X+ourB1VniF
iweriXnxNIbdK6Oakxa8WrWlZUHXqAv8CFMRny8vstrb1TDK1WATluypBFS7kTpklGQRGoa8naJ9
P1lYM+tRqZ92oUdUXVEsvWRBSo+L87qdHHJA0z8QkvT51kUUa6xKx4D9u/Dwrid0XjO4qVoOWPwx
Q9C4CFksAxfFMa2OJ5wJ2XNPYRsjaCNMIPUZGikyoZIl7AMDrc8czpzpRRW68JUehjb6BYvv8OMl
8MSGyTk6DFQDHpCurNmftlOztXMzOKQ+/XU8Jf6Zcs1y4v/Djsk5OguMZFdkVYasViZTvRvaydwH
uCP2H9+AOHUHRxt+lMGFAnue78esSDdGnug7thM0kWyEqVZSNF9SOx22s7AAMtKBojNgyosO4y/q
3gj8umHD7MUFCt2KMLyQVXCLxDl6KHvH2GmizdYjRJA9VmNE/uCLNxz/54vKcpsbvY7PQQ5PbdGd
5f7ebfVG+mIYd+Z0H3dDfKXPdgMQRIvWsbD6LRRJY9ME9HHHWDUHRCNql/rVeEVFWmw+fpILnONP
72l5f+9+gMM2Lkvg5O7tKdZv497yr0kfix+1CoTZNNAoigIz2Gsdwqp4DqYzZ0VxYkftHJ0NJoe0
lLCzor0fx9UrrryW0BA8gkboDCUMNnwnKwx7yO77Khu+trbVPLccV6hHdpS8d7JMsAPOqsGi58xo
a0dIfZGnQ2jjD/y+euDkD62D5jkqWdL3gnvk4wEH+zAt1EaGvXzSyNu7TAenYA2m6M4EYtHS/WfP
9ehMgqqbkBOXLQikbLH0ZJZCUZm2GxrwjY2SjwCIFUhLUI257uevYRMXwZlv79THcXRamesih3nN
+UHlMnuSwThtaBuP6xiM2Zlg1RNHO3cZTu+GTT1GTo0sNWbnJnAyaNkuy6GPhlr0OpqTc+YhnriR
Y5ANgZORFgBSwbpsWldBM/brOmP7PaCyOTMVnvoC3aOJCk2ABGE6pnvTnsNtPYSWl5KSBTyrQJXt
sPx4I+6zT3lORFrZYaIZ3DneEdTh//x4qBjLmP/DN+geTWZOqbWqp0LFV9YWh9KfJpBsefjJgA9z
B9e8pcEV1l9zA/Xykqh7HVeZfTdXCT6shjm19NNzwcMnPssFa/X+veZ1EDEw22SvsW1euameeLSP
sDpj7vWMrIg3DsKrf1aTWnQ17y9GNcxJiDEp9p1rgkGHkOEVJqFLBMwUnz9+tqdG0NE0005QzMfa
XIqMsdhWAeo6xMv9OkF1emaQnljp3KMvvZzUTNubuyD7TKzMCOtuk7TGv+Dfv8l+3st8Tn1oR9+y
C6efdr/M91Vl1x6aovuCfIPLJoV0MaDjP/MZnFgG3KMjMdG3bl5xut+HIxh+vdUHoPLadVBO81W2
+FmHic8b4xlbnJ4gq4/fjnliuC29tfcjIB+z0QibvEBGq1cPhD5xQ/QyOZloqTU/Rqg/wP7rccCh
dwCkuKpTHx00Hti59vxKS67atG4m0BJR8it3i+KhsDgIrxrZ1xp4hj6hM/12oIazGtKVSJnxTbsq
dhMmwU8lxppHBylOshrqXD8IQa9iTcwdXgbTZ7u505OGs5mjVcjThTvVd0ZSlsEKYwpgkLGFEYoz
MHnIyZ5bYrOqYj7zQk48mWNKuGoHullpEu/RJwBrStATozudr8wUMwBsr/gRI1xwZpD9uW0j5dEc
KI0Be45bRpA3558meZ7zbMAcCuObVOuNXeMO6XcrgC768Ws/Necec7t1iTgbBGOyB4V6ZbgdBIkC
3UMZunhIRFSSAIE5IFXJsz872iM6UwgOrNafPr7+iUlBHk1yieGn5TzGyd5aHN56KvHeL3gNkaXR
mYbMqUscTW01LRfstHDPaMV1Bx87uteSY3TJtc7hyU+NkKOpbXZhDMHOCvYt4ghkVlW/YY5YrN4E
qY0VViNULNrLP3tkR5NcrpTLyd0N9pwdG3Ai+N0UMH1vGHVn8/ElTsx0x4njoZOPMzKJZI8WvPhk
4PpHKm6SLdwijPHb/tzog4D4x+X2mPun2soeNRIq94aPDxRlrek1svDxE1rWFiukdt25TXLR6N0t
umz1yZEZRiCjKB+6XBjPBRFs7CKNn4BkOS4WRoGmT78Phhjv2UpqfrlH3YJ5EK7fHEVyO6MJWw7J
uTdoYAamLiATt253YYEtuwX6sOmJHqDu0Se3k2G/xJRgOeFihohtsC19EZgr3QkrtHlsgEYZZnc5
r3cDjonlOB6Sy6Rraq9phFzP0kcDH1VbhzPome3kqc/VPpql27QsUDIITgFuuQgNieqADFRLT6YI
nKuUrkFYC30J6wb/REjIE5F1KF2yVD9z3jsx1u3lVb7bbha9zNRsGsG+wWn4XThz/mUWFTJKkl68
HvQ4dOHC6n9+PBLF8gn9YUNmH82HTtWDoJpIFUtbR792ZFNsTD+f9yWoksMwinDXygacg9ngEXf6
bIXsfvAy0VtgGCTohLH4qkJNeU2W1KjsybazhtHaNJk1f5e0WpYWYby2BeldHMPJYZ2K4sxndOpR
HW0mVa8azYm6YO+MY7OBra6DJM+nGyKyvrVREt0B3IjOvJaTI2OZ/t69l4ng9jgrq2AvMs7iljk1
O5AG0w8HEdVl1Ef9RS+TBmJUGH4ZkgzIXhg3pOpE5+72xObrmK0ZJyoi8KblbhfF6RShcyWeRj+z
CJ/qxNhHc2zV1KoXAS2LgAib1SzQyhbzUG+cmVVYkTB9WWojAd3ZHB9qu3JWhqXLM0es5Rn+aRAe
Tbm6MUdlX7KNgeWLpKEb87WexNGaQNpzMSEnplz7aHNJ0SmG6K2FEA0m8Wj6YrxGNfzSIHNFVy2s
c/Um49SgPNpeulOOnEhi24XqCqhGjdOdiff+cqjbFpS2L3Z47/XtkEJPnOMxustFp23gWLHlk2VM
G4Pa/qoZtWnTB455MRFbuW4c6f+zZ20dzXAmxtN2Qv6+T+s8vvMF5WADbjUtE9t4+HhSOfE631aj
d59KNLlFVwL62rdhonatRjhXSCLNrdVZ9pl91YmF7Zid2wypPjpmxCWauLlwBth3s5aQNWxnYGDK
SHhJYCykga48c8VTN3U02WiZWc1QbKM9r6/15CiSC4YsKcyyzM7spE6Ib6R1NMeYYxv0VqqoUDla
eE8JNtv1qga3UkMOnwLNJEi26L9w3epAkz3cizGsPDtw522N35fYCXTOtjNaSB7HdG3lEM4oIrTr
GmPUmYnixIdkHW33OoX0muZQxPHJppo7EJ48xQ4mXEmXx4nQTX88iE5d52g+8mWlCSdg/q6NiWy0
IpsuZ7AG25ByGhFwU3pmyT/1Xo/mHpXlaMQqO6J622FK6/Fng4HQNvVAgOzHt3Ji5raO5h5Mu3Fr
zIgT+n7wN3OrrOu2yqfNx//3UzdwNOEgjR1xEqt8X0s4MuQHIYEVrBDuRNf+H13iTXT07oNOqqI1
uxT9UpwjOLaF69w05Xy7JC2eWV5P3IR5tOsJ1NThG0m5iVDh/XwzyBT1/KknaPnMWzgxoN4O5u9u
QgsxwyjCDfdB5bcPvq+Xm3JMDFC0MGqRgraHjx/WiQXAPJoo+On12CVmvEdn+UU25U2A1Y2IOSgf
fUmmvLTOhROdemjLn7+7o1mysAwTxwiLDAySFMjWiJ2KfFw9VGce2ikBgXn0ubeByFuXZOk9LCPg
gdroX+hjBPW4z8VuGJrWgwBJIinlBejXBqBXjPEXdQZZF5P12X35qZd3NBu4oU1ZIOcYHRZVucRv
ui3GWNswvvsI/4FB4ao89ARGKBQG3XPWFMZ3u2vKwus7y3xpJ224UImdkzvJmQNpXMoxAlsiBZSP
3/rbSP3DHsY8mkcKDei126HZNfHCJ/Gsf5msjt59PG5FndQwOii3Ij1E1CsL12tMgmLpI3dbFXS4
pEG4rJFuTTdRymskWDSn2wuhBsiyu2ttAcEu80fQh9CPM38INnEQF6sOih1JIVdVTwZ10cz0BK2A
YBRswv0UyG/o4/tdBjgaKEN9yRuswCBqam1FgbgZdZy39bk54sSKvOi13w/GtKxiURoMFPr/4hAb
I+cUBWWu1GsOi7P4RRIUZ/caiu7HT9zST8yr5tHMh1ITIx+Wlv0wK4gJVleQ11xlerFK2YTN61Hv
gh2ALwm31deyayMq+o7CPfW9DcaTaM3xEUmKS8u4JkdW1cbKGUtW1CGe81WNB/GC5lvvQard9rCB
qUblC4tSC9LhO+HkRMP3hebvWmwgB0H+LZ1/arCvIQQaXNSs2p9srGIkUkjzC1aY8VNXSfs1JODT
WDeAo4kvbyJ5PdCGhgnVNlg4YhPiYaY0u1j3mho+B7RW+zUG66LbasELXVIwVNnki5u8NUjV4NhF
DwL63IWDbSRew4eugpVtIlYC14NCPaJ9OG6MKFlAp7jA99080hXUcOikazUZgJf9xtRNsEJu9lNS
yIE+amvOOhrN5qnu9ejZbeEfeFoFj90bdFuf+Gmz/6wb3fhQ6NnnVobDhT3RX20MdVsGfU0rm5Dg
lVWHXbmgP4g+AvMuroohJ1olJS6bEBnV0I/n/qLXLk2NKz8m0cqTZud3a0QyNUb+InwWTk0agu0T
punZUZaGGzO3jEe7rcQFfAZg36HbVDs9yylV4EQ14xWovNogVNOv9qbG7URDVziey9IVfsqYDQzC
1LvYhIOfjz8LvWz7zygnq88xPita5a5KYXCBtH+p/CY1vdlW6T4gKaVYQwGFu0GlOMPzbALtv2mV
lr4S/2k/plhyIIjIxPE9EnziBxcwfLQaRJh8G6LQdjygQSPg6Hlwv7YQJmOvJ1fzR9xNfCpzks4F
asWpPxh4vjpYHi26MUx0YotEByd3OgtJm5IuPFgqWxseJ8MogovI6N2vpViCdpE+RQTvYGJdOxl4
77HNY2w0dU5bnoxhZADWYMbIHVwQBkC6287apck03HPiyNEwdVEVbzmR2DMKYexnu2Qghdg0e1Ng
0w4IZLZDJ7oe8OEZnNQG/W4gItTxcMaBPhAq/BqYBv+Ba5DM7ulAoMwDqQU63u8pSPNNAVNDHfBB
5j+i1pKVN3at+j44sERc6t5Qo/IJfs+ELypJlbPrdYalF0TWALG4gVAAW6u5GlI4cluqWtXT1EfB
c6PP0Vbr03ipYmFvE7LR1QUEaK2AXu7w0wfaoBcD3rTew3ob3HVOULp7tnd0vlzSi9JNV5e8UGZv
6wfgxe6r5jfZuOKrcC5iWGXwXQgAbFb4lWPMxXb3SDBRf0nLET+VcCE2QlYK1JcgajTCnUv6obS2
VR1/ptJc7PIY4ifZ8WDCwgSLfudn2G/bpIq+ktbuvBaABVi042zkkaimCTZRmxeopCs6BdtWlXPA
rO2X18EAg2dramlzF9i5TvAwdQ/Mhonyma7cGidei9UhWBUhmW8sA0Nyr1U4m1dUb7KvSKI1iyz0
0P1BTAInzURaC/p1WPQ5jW3ZtzNR68O6SDB8rmMofzvEcnj0NeXb87aimAifhOzc1cgMsuBCZoOp
puw13CVpg5ysS6HzTiZxO+uF7gDYcXbbraX75T2WGeTeve5cJeaQwIhSWfva9/jNV7PhzFsII3BG
QGrRBLHwdK5mS8CVFTGjQbU9dXKzHa57q3FhNMBOx1bsB/vaB/N4QZJtuaDPBmSDJXSQV6X6oVsD
6Oq2DUXHJ2XVOlNX0kLWbKu+dw+mhT5qlTU2d8Dw7S/HOQncFeIc+1bXXUIjVA2DiQwLuCiuiuw7
vvoKCWGoqpg0adVhzgvcwSvmvKt3AVX8H7bdX7tQ3wKcqvXacF11OZJ6/zPj7zMSEPOspJFHt1bm
mC9YCLFK9PiQ8dpKYR/g+BvOlvSwPNioOaIDm+OovyvHJom2hb5UPYFlWgRWsKCSMtf1Pludlr5B
kyfTWpFhTu89M4xqRXVGf/SnQaT7NvNvq8h0bjOzN+4jMHKf50QPi1VFUgJDMU6hWegUf3y0V7l1
ldJtY6CXg/9p1FMb1kNbGk9OobpiYxPLh6XWr24bX7TXYzR9RbC4yCZUnN9ryazhSpVh84qbtMAD
jrCrQPOdAIImNRCwRZRMZFf4cM6pMGYz4Fjy+KYSlP1qjFyyl0WbdJ9RpA2fw1iN3/HDN9PObU0S
ZGViQwiCJT9M7D1TNRFGqum0pwp8meQBJqtepfmPMar7+7nIs5vSTMk2IaZhBjWVD1W0HjVf64F2
jf5eL0CWkpRdDAGs5zHsvCgiim5XYkh7Cfl2n9gY1GKVoTcukdlh3AfoAzZ10esmuacrX7UILhz/
YHU5xT46ut0VfW2i74bGBPosNHLW46uoh523GFebz/8P6KOEQ0ceInF22Tf0Ovy0UMvLbx9viE7s
wN5KvO+OAzFEJoJLpNoRfk2WVmS8WEPa3CrmrkMGt4PmFitNT8rAmXrFifMHNrzftnxMnWMOd1zt
WI/KuwQh8C/OufD30+jl41s6VZV8MwG9u6dBt5oQ6oTaOT1Vsdw0QR0T4rGVIHp/AEWgAQ1mel1m
Tb2PkBuuW5DtP85c/MT+UhztL8kJ0aRGFW/XG8N9YBs6tKcQM0symJ4I9H6NETvaaAFjWzArH9Jq
0C+HanA3JEeA3GvgRiR6//zxzznxet/Mgu8exTgLouj6Qe70oWDZweC6rYlEu1FRWOwQLqawpCIQ
amxSzlzxxKHrrUz17oosm20iRYJRQouTB4FPaG1mI3sOJqwDqv3xn42jt1Lqu+sYOM1NIQZnZ7dk
2Yd406/ZW/brUkTJ3ccP78RQffOAvrsEbvIyqXEi73AuU31R8jYdJySu/nxOXXPqCkeH8SbODFOj
ebSTrva1jU3zU5waOSKWST9TWDj1Oo6O4lWWp/TMLBoAUSU2g9tkl8VYGFtcocXO6NzxzFH2RAHj
Tbvz7ln5tWk1ZThqOxjpjxxiD9C+0Bpn4WtFIu4hka1zRhXzVq79w6H5rerw7lKyTmsdUX64h5Qu
vArQxydH1f0tnSYJq6KRe1N2qFObOL/Gg2Z6RR0YGxGGI0m1dfegUvUrG2r2LGSaXvX+aDzE2QDL
Cyv/WizpW3CViPkFyLoOujbboIkG5JlG8pPZjuU2cui1SurSKNZy5zBogKlbsmc2Gl3IbWVMyNeV
SG+D2Yh2plMm1z6Jx15DhsMVqYLjJnT07JARjerBc2VVza15kw9xtkmQqq+dDqkEJ9EWPWEznSvJ
LCfqPz205c/fPbQqSIGDx6kGnSFvDgb7TADa0L0wMYLf8K14DTkfo22SaBcN2PTPoWGwIXNJ6vj4
YzJOTIxvs/W7X5CIoBJkivkgrhplrl0SH27pEpr1qsZNsXMAqIi126aKlA2raZ570WdrCWNi5xZl
zwliSoz1ENv2jSLK6pwJ7MSv0o87G2HQtJY2hPsa+Ncuj1iT0HKK9cc3feL7Fkf/9y4xNDX6fH02
LgEPeA5gdnNqtxyCz8kc3hbOP7zZN6fSu+faYfANzXAm5MM01ZqXOm3LgAK7Mp3gxa/R5xZAN/DW
VjMEVD94ghtPNMuok+og5ukiFRzsfLcOdvPQ4sRslH/tB120pViBJzNQnworTe+IFnipiX/dfvxk
TrW83oSv7352WPgE/ab0e2Z/bjcDsj0v65Nh+y8b9tw6n2pTvoxuZV4R7GTvSa7rNiLSLdZtV30y
DTXeIJHl0/Mt9cUiCnQlGmVcfvzzTkybYvnzd7/ODcbZWggQe98tnTsllww2aqWeUDP+ttqx9h9f
58S0+abffnedJNCh2MDO2oVq+kT8ZbFLVNMBo7eBw9oJKF1cDR9f6tQtHa0Emdt3Rl0If0dCa381
oQvzOCsOW+Hq+A4xe/zr0f0fOe0dOc3h4X4Au6h/5i/hf+266Dln9/Q3cG35a/8mXRh/SVgSuqMs
zCkOcIr/kC5s6y+pC+k6rmljDoWC8R/Shf2X49gOVG9MxEiL9GVt/G/QhfjLAMJmwGMzXKXTTflf
0dOE/ftwgZ7mOIYtdMgZluPa9nGJumoNQSzksOSl+H1y6LRZtN5EIAFIlyZB0TGJWm8gS9ljComx
Gp4g9FkdloakWLt+T6JBMQLMXhPxUqBho/a3kMyDpcg6GdbWJLFjG8Ut62xrw2oqgG+hBKknV5HG
LrXBK7tAPocLghPrWRgQtgNKfGtCi6ooq9Ep9nxRhmDDDWR5626atUMx1A32vCZ76EtkZavYL1t7
Pzs+eTdAxooKz1Xn44kgN6bc1USUJF5D3uL4pRsNeTE0S+4WD79+gqGH7dKIXXlXFaN5R8hrn+2z
qYhfE22qPie6Sp6UEfQD9JiwegxE6xBOPuLrvXHyYdyzTcVQGIfV9BOovy5YZwvnBYxY+Nh2s/vZ
NtNsWlMCnok58g38pNGcEy9Cfrb1Fe0QLHQr0UghUoOWvRqCAAxM2610HxqSGyoYv5YMN67Rm/d9
ni02LOCK7QqrBLk5ftbjW2zluKSpTZqkxmoLGX3SsyCgYKYIlOb4b3a8xbAfKefGxABeJ+Q/oryq
k3lJIqoxDKgwqC4s4VavglIuNoLJjCvax5Nbr9o4NcEKEZix0Lbn4ibrhrqgNNU03QXFOLhAXZlS
a47woFE4Afs7ALGC17qgfZPbvOwbXqeQGYl4WQ5Yeg7z9jVUo6ivuoRcAoSHZv044Y9+ho1qvcqQ
giVeLzk9WLEWfEv1AZsVeD7c2qK0JHa5tkootlJxcSgRDk1DhjZJt9eWU1k/g7zKs9ukaiwaw5EG
KZU2yRh/bcFvWcQK5Xbq0bmnLyL+P3vntR03kqzrJ8IseHMLoCxZpGgkUbzBklrd8N7j6fcHzpyz
Wag6haW5PrNX71aLJiozIyIjw/x/y97amR7GJynQGfALLQP2yTopWv3ZMArmJ0RBFw+QzNKYkQ0G
qAV6QG3fTYzSD15BajKjjhTkCG98WWBn4FS3xRu9tKBD+ZU//JLzuakTXo+Qxlq4TN9AXQD19AM3
rUp18ykPwlzYKt2UpE9SUzBa1lp5LxzURO3/qRrPCo9JDbTrz6YaSakCDacYd+kHbls6So3nwjcA
ntv0ge2WpSk4b9UH5ls6DZluax9YcNIHLlxnZB6lOWgYCgYaZ+w4Bk7DNzHTg7/LD2y5DLgUSAI+
MOcIN/qUswLobJhB6ZoPfDqFETC0KUbf3fADw674wLMjTwu2XfiBcyd0QN4J8Yx+J0VzX5L1gYqn
d0H20/jAyutn2DxezCDoBR9oeoyNgayXtZZantqARDg9RYUnuYIvBrSHzaB8fTWA8JrOUH2SXIjh
fhCydDdEWgHk6wzrN+Wl91Z8YP1VSWM+pB8IgHi+5hWofnABLVmJX30fZBqbAU/ju5+K1nPRJPIX
cYYVZJBScRJfb3OXjxO0rqFaOQgVaQrdXRm0eYvRlrAcTXL4ncLM8NPTRtM8mBYoXA6eGogMhVwT
VEIz6GH/gX+o9zK26WdR/2VMCkmxU3D3VIo1cZzZYgWOEQCODPOior3Jg0qOQTsNowxiEJpBRzsY
hXo4Jh6Ub64JkyVa3xFEbxjABZ/u4/b6/zf6p6t5vt/+3ze6Xf0EKO7zVT5//3+uctn8lwlTpGrq
sogFwC72f69yY4ZIhQNAhW+aBN9nHFTtX7JuaYbFaLpiiZIyN5f/H8wqRfmXQTmay9yATBjeb+NP
MKvOHyHc5DPROfJVQyY2UAkMzmJaRUDLZL8CXRmjp0QVgNW/a9tMzY/+BNPD9tPOfPn3y+PzRMal
OKC7KIPCda2oElW0c3EgQtL53wB9KMVglv8ekpgXH8yhoaC++KpVTSvpvvMX3Lw82GOIUVihBqjs
skkfKqKYZhAGpEtBzJ4bQ9Ffy1CPdrdXtSwcg0fL8RqKRsmPYwYBfvGm468AJgqkp7vD4/Zx7263
tr29O223rrs9Ofz3yeX/u65j7/mTe7rbHuwD33M68Z9H1+Vre/fI1zZH/sh3bw+HR3fPV0/88IFv
dZwDv227s/mV/Pr5W7Y5P3943T4eDvw2m19nb+Yvbw9b551v4SPYzvw3/Jn/2Ni2s3f2yOV7+Y1f
do/8+jvX5Ve98zeHjb3Z8Bvf3JN9OLzah43Dz2w2G2fjOM78bRt+nt83/zLnnj+cWAmf6HkWv9s7
x2+b4/ytm+PB3jgPjsufWfV+l7N4h0+33ezvHWd7OG3nD8pn2/GTz85Pfuuebz0+vOz3L/M2sVHz
T7unU2rPYl8c/vr2kckLzViemLVIyaYRcABiJD2dto/vh+0ri9o4P5390XlZkbRAhbvQjaWJNXWV
yCBZP23dp7dfj779aG9+PDiivSLno0nhf9/6l3JwQp+fp3VJrs2Y5XBEb4fnZ87ZYb85kv3dyb1z
nJVn8KKB+VLgopXGk2Z0UwSe3PdXtIVzun1G+Dk+8q0lzYf46SVcywVTqSESnu62d7NCb08f/8e/
H9+32MYjunp6P23fT4+ljeGc3t85S/t+h2IdnneH3W632e3u7Qc07Ojc7VHnH/f3H+p4bzsPe84b
y8MsXOfpzrGxz83xybm7Q/uO+5Xn/KoiLBK7KqAXXsR+uW/uK3bDjq1ptbbwrxdaPW/opw2b8OQZ
bfJs1/ujv8EsMffH2eDZtmf+d7B3/Gm2at9mhcd/9oXT2/+4+/3+n95+ellTkY+u/1snuHD4aWMq
EQSTT3ip18et88/+ENrb3Xbe9NMWH+e+nGY3ycFwEBsbH+jM/+k+bl/d18PzyX3L8W07++3u15Zf
wFIed/bu9UvH9rl4kefDDr3bHNHzwt48/Izs4wtH7bqy7T6hEO+W/XXzgCfZuvbe3Tzhh46n2cHc
VtWPpvZb65xrLZ82Ps6FQaFQ9oTDPtlv+NzO5nP/2G3t5397ZpaHE71z3LstH2KD3739CchlrRjL
4g6aYIwb+3mr33DvJ3bhNPu104v76Dp3hwPeev+OteCs8fjcErvNpsS9brfsOVfPfr4F3DcOZ/vu
Hh4fcdjozeOzb9vf0aItZ8ItsTlihW947aP94csOu8Pj4fnvg2///Tz/0l+vj++h/TrZv3z7gLPD
Dz0+859//4024vP3zsMLPpZ/P+1fNi/7fxxc/v7FfuUWGWzbt3eY6vf7h4fvD8f95uvhuP/98sRN
4TxxHTibzYtr/7znIto/3bkvmKi9OR7v8dnHPVvvsqsf28zK/2G7uVyRyN2yP3Evn+6c/eYBU//4
xm8v/PXsFF7cu6e3NxTR+b1yIre9F+Sp5zph+pBhG1wx3JJ3/IPu7k4uVx6mbzvu8d+XnLOiB8Cd
3tQDWVyEdHFnGF2OWGSyHadH7B9Tm6XOt3dpY0X2r/mux11iFwebb8Q7bJ/nW5mD5uD50zM/cLAf
CAi2/Gn+2cNh98C/9y9smnt0nj4CG7Z1O9+aWNQDlnv4CBf2xyMGOav6dtbBx+3sTgN7jwqx/Xjr
rYs/vpuP0d2/nYh03P2jy8/cPoD5dvhfm9QVk3jWpNdB12XSaKIxf/2TTdIxZPliCyyVKQudOzYF
Q6mK2mxuSzk/5f9IUQj/VMI+WV6m2kEqLzxToWvSyyJYUFpBA7pkSN7JFpduGFvCCvTj5ao0SBJo
HRFhBFV5IJyvCoYzAzhocixtZanb0OyHbZBAy3V7VdekKBrJR1Pi6aItIW0pAoZRJXokqQBq/i7S
DHlowNJ2b0u53DtNVCyNrCV4s6q2DJurkga+hjodvUQqrISkd3IYDipNa+3cGnN6D8o+eL0t8/yK
nM+L+rpGa7lo8o6SxUWYZGWgc6Yg+kGPkslHUShpl4XR4SS2pr6yvCuiePnxzrE0Zb6aF5cCZXZG
dFtQm/IEmlnQv6ZtAU0DkNxpsjKFfGUnddVSVdlgGw1ehudaoRU6GJ1ZWtmgekcHeFb1PYCOzb2a
K9YjqTdjJZi5oh+f5S3h9sYGrEa9Q16VMXW6TyWvEDZ0Pa5NyV3bQg08Z9JgLE9fQnB6wHqNYQ7D
jZWUQQcP7hSNbhO207vid+XKoq5tombAWCLyLje1JaaEVVY68BxQV/mjHLttV8kPgc5oogYlPFVH
U11xUFcXZ8KRImNnmq4vTLmD7pc5IBnGs4RsKx3eMg17QJr7IYRmf6z1uk5rqYE1S4Tui0tBEjQt
FgYRhI5KTFwIyvUHKNdlQJT8asXA5pDu3O2ylE+iFgbWTeRAa4lVaVP+GASGvzPh8/xmALB136tx
+a0y27fbq7umjZ9FXmxkKAx9TMOaFIipo1YeuDh1swYNc1WKpOqmzkNf1Ja6WMPgWk1CAKIJ3Yxf
QJ6NHIFp67UWhmvbh7JjzMxtGUtUCQ9s6zKwjJIufFikgALUt2GX6yspi2uqrpsKk5WiNJeLFrFJ
ZRlhFZZ6aQuVpegOrcrxkTl775+0qINXC3/VrBjXNWVn63CHwLTrqrqQGAm0sYe6AtIl+bJd0rU/
NLpk5VJem4W/dkyGqIryfHOZ8hIeStdg9Ya9ANhiT4BSM61NV02YJ7mtcovX73yPkNSxVLCgwX7g
Ill43EAwgX3XQF8qlQom6Aw0FsBwok0B1sUu60HcKHSqGV4c7xStAXex7ICimcTVAdHL9eqYDlVB
SJE+wpFz1w9vBw/LGRtQyppEf8pqNagPgQKY2MoJLrB2/r1kRSfWgQBH08DiP5c01FBISwPQWkEY
xEcA4bttWRbKK4NKJ18XhmPFnMyminOJZm9YuAdS/g5nAEywdaDUVK6EQpeexuJyxSItsqgiwL/n
n6cfiY+EbgDeSjTp1el9K4XVEe5zBdYWmM1sejj155p2nbWOpss9R7JscrtDA3sZHo2yAgOnxE0x
KIzgUNKZ6XKg5LytY1fX90nKQsXGjtKZX+K0edZ1wFzPtHalJ+xSRnNG60ce9aV7W+LVdXHAbJxu
wIuw8N2m0WcKEWVpw6BcwafEAGgHwuSK7Vw6H3ZPV4hhdUUiKz5//VNgntFwAJ9ow3STb+k0NI/l
Rolr8KHaJPrVhNW0vb2qa/uIyupEzRp2svQIXpyTwNe4kfSoVwu3K03hTvZAcDfNtD7J3Wg17uAT
Ba6sc03uYp166w8lzE0l3OcZQ1N9DlBV0E4nCqrVXWtqqsNwurS5vdhrmztHm/NMg0blcfbDnzZ3
KOgcZyKbzQ0l7Y1K+ECLjNVFO3jJRdqEM6H5flvipWcHU1aSKMqrRNaQbJxLbBUfUMaawntHB7mr
l/BkKSklToHi54oLuqKfmkIEoysAYeu0656LitVpimE5gvumb5ONGE8tBBvanwfTlqZKBCQEgtSu
1cW5ZSM8OpDdFrYAEQTg/mrKHJ7xJJYx2JPgUtzevmtr+ixt1qJPB9b7DJoMoNrZIiw7sByFRqzT
vVBN44pmmPyi88DMmjtEIOUDe5ey0vz1T4Kw4xBMCVrFk06sjwFAxTv628Vjnmo0Ght69wrppRDb
KWmk/s9NwQK6XKaqRQ1eX87MGvFggi7K7T+B2/aSQKvxKInMgRayVh7ySgdPtAg8bWXFVzQT9kEe
ykTYOnqzuCB4k+iNIvWEohLjVoViJXYBVZkdivAA3z7FK7ZufbyVJaJfgH3mj/Jpc80CpGPVLwio
IIS609uyZeaj0Y4h1B77xjNAV05KurhuS71ypKQ4yDsQiNCl8VHl+CS1Ckp5ahqkKhAsAXkVhqbb
h3l91JgVfwD9NIJkyqKpC1yRFdEXajtfuhCKyYzhMtf4kfn9JFrz+qwoSzyKH5mMzYqZsiUX0/0R
uAQhB1LIPljzm4xwa+lbKm9Qqn5CZ6ewATSobqFP54kL8mBhZCtd49dWhHch/DQNcjkXzahqCEpt
0RT0wGTMN5S0Nb13gpwYK6pyoZXzmmAw4sjIDOhLJxZOUQEYVAtLqsS8TV2M6p2YtOmhHNp6xbdc
E2Wg/6IC4yVTPgt/2fReBnNViqgSrhLSHgLNveOPIBfXUGWvbR6xECYgabRHXMDjpmYQDlDW2ZUq
hptKINYNegjLbuv7FSnzNcPVyOaJdKGdW1ntG4xNhcD+JhqtOKJeQ6GYp382Bv+hdATUcz4PGaa8
rNhBdVvITOrkoB13BJc4KvqiTTBOSn/6cXtBVw5IIUupqdw41JCXYDkG0P2B4INIrpatt20g23bA
aGX4ULJWajHXtu6zpPnrn+w1y8fSm8aosC29+wa1h7LJZEiuby9nvhnPrhiLoIMXJf4Pv0uJ/1yI
1AzgF0sCnV56Lt6X0VC+pEqfHyxfUyEM74dhd1vgAk7g32fF60ueKbwkpC40fCqTKOlLJKq+xQaW
ElPHWRY78DnJiR1oXrDPhs7fQEFu7TKxZHx8pJtdy4otAMbx8+2Pc22TOUgARSXys7RUnK/fz5K0
NT00x7AYrxcKIdqQIvj7z4UYGmRDhsbrE09yLkQv+ymsCxg+6RuSQ2eEPaBhCtwq1iZQrp0mPajk
cmDplehIORfkMXskMujK2FuUQaccKLot9sJW0jpAsIW1MYRre2fSKWGZAOYbmPm5tHao9SHtaNcy
Gs27g3SlPBR4UffPN88k4aESAxFHLhPbRmJUyujjEaM6re7zNgAFWVPClXTslbWwbTyi8Igc1HLn
mFgFQwiGDuJUI3hIZjBtKdSCP00V0f8jkoHAbfC2MZcAITAeCI0w634cKukpheLCLbzMXPG5l5mO
WQz9QRr0exDifAxvfPIcqQ4tj5jCpRq1XngvjCYk9WVyzHtGbmFyeDB77bkQRG9TBoZ3R777qFtF
sRL5X8RXfAhgOOjg1ci2mMtAYCrFFuahhEBA72RpAwhGnX1RYSHq7rW2Z45u6K0kPFSQjK+laa+Y
AfE5vViyomuEWQszgMpBE9vUggM9jZQYBCr4NPsivFegoHJaKAHWBF7TnrlDiiNV6Fxa3tqtbAzp
BPO0rc5UrYyBVlsjndYsYf7Y575a4kjJkKFB9JIvnwPknP2hMjhWPQh9uKCN/DBmk3FQPStYUaHL
HUQU/N3wcSJRXD6o8JUwtmjsYB5r8AmMEBrBtULvyFerVsCx6NN+DUN/9vvL1WF5c6YR9wX147k3
CWIAK/2SueEiS6G/tUrtW9n206+yNRIX0F75F2mQ4a6YW1XTSq7fb7uZS3WVFBIoMi8dIkm82rn4
NINDgtFxKBuSyncT3fgNbcW7Bmk0SG6wk7TqWlR5qTSzRB6tVNPIsi7xdWCGi0JZKnM7E2QerWXb
7jGVbOUkLx4cFkPz5G8xBHm+exZvSEiq6YKD0teuIuBAwcIIw7dyGlPVrQpP/VKCKsM8vxmQMzKS
ZHVU7YrOauAa8YRVqd/xqjvf1moqjDijvA3UsVduNT+GTQ6Sn+A1ryslWonTrzg+SiU8lQ2mMWbv
t1isIgux2sNfa496/QW/GL9KnhW7nVolkss8sfYSKylP5cHr62Yre55n2EJdl1+DCiCllffWlZ2n
HjsTmRJez02j50uXk7qpprLH2UNNDmVS2/xi/A1uHXGw7GT04lNtfoNDKvjjq4xNoIxO5ox+TU2f
9e6T9xdTK9FKMNxtbVST3Gl8T4FzuZOAtL1tMtfOlocXPagKz0lpiVkHaU/k0Xma237del+7EdSi
zShZ3l0Tqq2x+3NhFmkrMpCWyD+L3WxUWQ4EplFAh9DFYyHl7UOfGYLb6Xn/elvUFeenzyJECooG
xb5FuCZ5qjYaGesyIsP7DYDb+NVsjG4XZwkUFnTQfb8t78o+kqOn61gjIzAP/ZwfWKIKYdqCjQoR
uWG6QkABs6p8Kur8zJ8fmUnJmSuRpZEtXuhGyHiGXzeAlFhMa4LSM7StR9kvUw6SDJSCe3thV3wq
JL4sDC8nzgnH84VFjCYkPtzutpSmkePlzK7aoJL0BPtmLf9uRjCGdiV3zcrL6Zpc0o2IBHWGZpKF
rrQQhyeyAhmi1GdkcIY2VB/kkUJjlYXB1z5X83uzC4SV4O7KMdKgQAhgEHzxh/nrn+yuMzpYDQXI
vVDT0fUyrLwAP88xDEDgbm/sFQ018XMajdlkjWlKPxc1KX1rdH2a27AHTU7STvIO9itz31ZeBHSq
L6wkWq4tjWf1XD4hX8xj8Vxe2Rt+OZhWRolT1Q8ysxFu6msAiphhsqKhswYuwgCTKIpaAyxP7OXi
HgYcSG78EVQb0Q+TB7UifRSpWrC9vYFXpXDvQhs/j999XCSfzkpMixjuFbxJGSXlhglK8y4Qgv6P
c2FAvehkJEySuJpsyOfbVgeU3gD/QQpzdYZDJ3oy7tWIupo7aqb4Z3iZ88sacSa5Ix7WXOrmYutE
cdKrNsRvCU3zAlnkEyNyPciyRC9GGZUrB3VNB8nxzS1UpIl5150vrsjqSFcKjLsaS/+YhRUjVbFv
HMRhKO6mfmpXLoArR4ZHJhNtMWZJ6XThJWNDLvqBoQC774qCumwgyqCj5ZK3FkVcUXZEzIkxcrSq
OLOWf7bjoVCloAmx46HrjNRN6R1wjTg3QzsMverltiJe2UU2kdIklXYLavOFMGALhqzxTdAirEDL
XD5O+VdWqQwOezN9JZl/iLRvi7ziHbmxyZYSk9DBvby2p9xMh2AAsS7qQs+Bwc5VAREjU6sJG9Wr
BjCepN69LfPanhJUa3MKes4zzdvwyd6CJhKKFFpM26iTo0w1cZOkCkStqryWYF+TNK/+kyS9oC2M
riBoudsm7A64auaosjHuCieMC47y9sKubSYU9yS8iU24UxYLS5vKTIIatI9mxnqYRk34Ajq95ZZA
Jm2EwRqPRhl63/8LofrsVjAHXksLoVCj9FJoMq9Z92xiSCvI13TUvwY60HmiXirbHuicFZlXnmc4
fqJq+lNpW7iAXTanvI5Ai7N5KUm2D22qVQzJ99ELor/yVEnfNQjyXE0Qq4PcQ3V9e8WXsfRcFcKF
ElEzd7U0flEFXFFJwsxujUF6auVstJOg8n8KXtmeJlPwNoBT1SehqFduvtn+zq+jWV2xFOJoEgrL
6yhrVCtkmJQhXJnGIUoawG8qkfx0e3mXXoBXJxSsdL1y9xGenSstI5ttGEKFx4hzG7z7U9AFbpPX
ebZVvSF/byB8+3lb4uWGzu9cUmqAEMiUZRd+J2hSIRCZobbTJmR8uAwz7YvFALVvV7EabjUF1j4j
80XAGgsvWutauCb9I4oHtMaY4+zFekHLCSWVMFQsiiBxDQHDnJkKg96xQFORbHg+p94FRxBaLJLF
0t+3V3/pJBTuEOb0KEswk/wx+PHZSVCRIEzGSchDrBz452dcqD0Erqa5/WNJpEjJDFHK+Uiwn6+U
twNgEwm3ZOZZRuZmk9mPthVT09/qnTYGK+7o0koV9IiG2bndDcew2Ng6EuJoaGquEzlhzFtS4YCK
YleKPTJwQAvu/HQsfxS9UezA1FG/3V7spbEgnVS6SfBtSCTEFottdZC0a6TTORbdSYUuAoaYyX9s
krMUk0I/1R5aTBeBABZi0qXdEyH2gnWMRvWhMwfh8F8sxQRIgYZtHhDLvpqaXj+BrjQ2sp+KLzSl
eyNFaLFbIwu4Yvkkt4HNlg2L1sFlOYn6qZb2GUP+vqhqrlUy6gjhqn+g3284mmYj/HFISh/cjCrB
AVm8jhZRW+3LY17ORyQIkbKBxzl50Mh7bVJ/UL/c3sJrukjnpfjvhCV96efakAKCyntr5M43+vog
RqXqkExIXXnsk0NRV+KxpN7+pFVR8YM5uGLFFK74GMI4tpSsEw3xy95gLYGPvhIJvr3BF2S7JKP4
RTVBprbhD6heZVnQOkhyw/IVSOSxWln8ZVxAhMUI61w2NlV92TGVA3lMSRkGWGnKxR8cBgDtmYwx
Om3gJzWtjnH8DA6k9l84HATTX8Ah43aWuf8mDOvS73gEjFIJ9zKf8NCZU/AmGW28ErsuzB3Ls+jo
kQweAPhwIrvzA/aY9E8tFbwpEbJHVzKTeiflXbTiQZdJvf+IMfFnooLRL99qGReUGCoKdKHUKBor
ad3On4RNLkaCUwL5+kA9MTvGivDFG7xhW1LtfPLa5g/V+eJjLJybWog9FM1y6IZVlYLraIB2pYj9
LjdSxQUQdZPrSmNjzSTeaGbc3DamxY31IZ0GPzpWJDKpZHDO97rKwzyMjDZ0Td9vj1qpjxs4j7tt
DmnkiuFcO9bPoma7/nw5TooxamkXuq1lhZsGLjZXHup85VgXju9jQdacGDaJ5nj4zF//JEXoglgL
wigAL6My+qNIF6zn1CNYfQdljCzxxSga7w+juVkonfRYIzPmIuHsbLWfhCqjWlZabvluDwjrSaO9
yZ0zVyvB6pWlgbjN5UH7DP9bhsotwyLwvRPCwQBjpnetBCLuzF9myHvG9WtmgIwCj39bQRYO52Np
lC7nTi1k8xg5X1ruGV4QjmropmCCeRSAizacgKOue6kCiM4YLKcxg64HsLak2n5b+IXKUM9H9+lW
oNkeX7u4kquuMVTBy4CJLmEpEitvdCCA8lakLDy6qpNFF2XCKMq0CrXghZQW7L4uzWXJ8cPR75xR
SfLHqBwsiMgHYVOP3NZpVmSg0Ez+iju/MD9EmxSf6YeTKafM+E6fFceKctGDBEpxJDEPpC+yVsC9
GzaNDKwyPS51s1KNuiYPu+DOJ5ajXX1hg8GkAugmFLIzxuClJ/1kusA+JI7WTtWKuV8RRe4eZCqZ
BifscLG0gomuKqalBmb0Lth4ZQZ6PvcyLq1cY2BaRATzAdIFQYmdfwyNy+l8F6NYL6Wh7VlVLeZ3
gZcVO8GbUkcWDP+56ajxe30bOcBhK/e9ovUrh3hhl7N4SiMEdXTuoKnn4mXBsoiBA9AmybjshKmR
bVWvSEyLgkJ8kItPf2oVChEW24ryEC8uYVsLf4g9MI89YLVidR8nGdyFIThUt6VcrupMyhKqNoah
UChjxXOo6BuOb+q5kwx03kmB9dR1yhrt0jVxZGfn5mwGKVjf+SYCPp4Woan74AIVYhZtC7Uaw8AJ
tERJWrgM1VHONmOThOr29jovfQxZYSYBaYOlgZIE1rnggFQjPfyy4Chmrv8IYsqYef2H7UAcEmgn
NEWT0aEChMWfC0nyMQl0kNqckeX8sMQcLo4hK1YycJdLYQBC1MnA8ZIhFl/sYQSsAESKVuTKMlUf
zYQoTghD6fCnG4aUOUdESZTE1DI1VefQvRfg97qFKhOZMfK6DcV6TR8u3YeOS+SJy4gmFVd9/vqn
K5VUvTcqpRm5AvR+dhCIXG+9FO0Hj2L97QVdXHFzRxMxlcLjhWGh5RVX5fOUbRjGbsmo2F9T3Kav
muaX2zLSBrc2c+Hok0RduVevrY9OCIX6LW0BjL6er6+a2GC/ZBejMCgpGdPKXsuZYQ9A465Y8jVR
WBT3C+8V8iILtdCSAFp3A7XoJ6V5LGDOdPLOlH6oNBj+sTHN03v0IJFRn9N6Cz0XpzIci9aM3aKf
8p1VJ/+A07nWenB5XugD5Qj6/udrc+lvawVqb5XJVhTQGL+2+QS7hKAG98y91icxKJJTNgnVWm3s
0rjOpS78hKePOSNbXugqUjftOxhGd3ndyfvbungZi1DUJIPGtckIOvXNc7XQhjGMS4FHiWC24ZcU
AjEbFpDMSdVCvpOCyIMus/eUvRo03s/boq8tkEuMl61MDESj9bnoYaoLGFYH3kO6DmdgK8f3cSOu
ZZKuSiGpTXWfbC8Da+dStKil3dbTYMqRu26rFHlMD5m0lte9VHneNDhCZUbOoha3eFTlYChnUgOy
uthOXrvL+6KWt1NUxem+TOVmjZhrVutP2VyWgThmuwHQ4hXFa/J8UZ2fqWUJQ4vrTaUKyHU5PWVa
CONFNeeqrLazVtTkigmQ9aMFZ86bEx4vzipoVFXojD5yTYNoo2lgIiHbmZt7HirNFg4I874z6jrd
3FaRK9uKP6bpBqk6d+bi8BphDr7KLnJ9Lp+tlkUT7MwtKd2cx/za0PyVTSX41ynJYXi8qhabakFH
Ylh+Gbl1A80942eEfg7dB6buhLpVQ4ep5mH6x26ZRCO4XfMFB0yYuYjlVAMCsrptUzejGOqQW/Je
9b5R9pOSd3/d3swrlkDhCjMnUUw5d9lB1bQGVYAAGGv66A2nkzrNSSbr938jhEw0eQ5GwZbPYVEq
fPr5mtSlAbrfBHAluVlvTSs36IVekD7hGqPuR85mbnQ91/+BxxvFxSh3mS0vnxLS7i70Iv0OXFb9
++0FXThI9F2bC2JEiYzzLLvbsgpeHJqrSzfKNeXVozPLO4TTyJCrm3uVaLnc3L0ZOGpflPF71LeW
sqIilFAvjo73E62SBMhzJwjD9Ofr5TkXM/QZl5tRE2PmwIVJgWLgS5dMtR87eqrW6WTrYTolls38
JNDqtmimoh47EqU7r9xYoSil0suUKmPwM4zpxVAPfWIWwjeYvMlQfPfGOMqivSF0tfA7SyPBMx0h
FD0hAve2y+JoI/a+6ClOMGZdKbpNR7k32jVWVAH1OhQWiOJ6EAA/b4fBVCo/SiNIm3+ghyv675M8
6cpDlRpV+ruM1aZ15HYMpU0EdG4Z2ZHUROmxLaLwKBqRHlEci7rxbQB4lQJ5Bu9bZGxlNcxaB7Kv
rrdsKmxmdRKBBI/hmAsS8xvpHVm90/2uFn/DK6paX2MehFBp5YxFSZnDzqSG2yVC1GZ8+BwSwKKK
0sahcpv1LxJwtIxL5k3keW5KkTx2orGxqq+DqlTRY5VrgrJPLMsjQchacu1HmYxw1LlK2Q+GBmPc
5E/KpumiQYDjRUws1YAIshb6XZPSagUT00C1eiONockwbWqVVmqPY+FBBhJ4yvict5OU/U6KTIcB
qwEp8HtZ85zt3KTKC+GBftnce2hCa6LZuZXqkIdKV/NRdTpL3qTWFxlqVaYsm14KHeob1/KBjtgM
tVg2TmtoSfRUzzg0qQtjemt917zRqN+LtgI51CHJlLUvdR6RdLUhdkmqgKesZ0n7QJGb4VkPhybm
FeEDlku9MhIFNbITuWqn7/pgJP7XUDO7UtiCINB3cIi0XRs8GfCmdZ3N2IypPvW9kSfg7CZ+P0bO
XJUlxg5Hfci/g16uiry7ssJqvk2j0nuDHXbaJDyZteInf6nc2LLvpIJg+rU79VUkm1T8Ra19yfVA
1P6Wp0kFPjiT6zIQncDvDEB7Q7OrpNoZ2zKvGtcHo9ZHPIZsvUbemNKz3ha6Oe1GWKiyH6YWi2D2
0i8RjNwtSWv07/jKThZtGMbi6UvZmrRB7oTaGmsFRqes0nzoeRulrezQnGTv77rKZA1V9vSasQVh
HCXxzVTHqWZmXR2mqnP8SCjHH0UA5dSxlwt1+qpmVeu/KJbXZK9Mt0J3C7QqENOMRUyGbYqNl7ld
Ho7iKQXSiYF/kvHTt0Sge6Rx81ZHeNWXxv04Rrr6rYnMdtqaXo4HgoYNOifRZZRI8oV9OSZUXu2s
VMfxR6amGOo2FUdgGmwjFoHVJc0mZJV4B7ptWljOXAK3RDdohKDuNiKYwIIJn3ZMLeCuFZjkhPex
S9vptxYIVLFcL6jpAoIgdBRzdUuLEKjSdi0J0yjZkThl/Q86LIUIRqqJddzLsg9lkA3OD23J9pib
fvxTKysYBB3DFyfxWQ9gwzGZ2hk9C7DghhaZFua3Qmv/SqMReGFbkH2rap25H6Kuj4aUlGrzEOeQ
b1eHqkngltpVA6PBtQPDemLobqHonnafKZGetmAXhUEWHBq8dUSPtGQ1ha2AYaM5sioIReyEbW8W
8mFSUtzXVy/RxrZ9zmKljK1NnVlGL32tvJy3D9GdqSnRXJMUjNPQTMNwZ9I0VEPa5k9qb/fQwkqb
uh6BBXItoY+qL2lUjuW+BM8jjOgobPI4si1N7q3fZipT89g20aj/0xRhb9xJYlyL70Yo1/lrajCR
T9cfzUo0HjJImv+WFXyyLXdECw7Mal13J+ogF76OPJDbb2KTV8kuASRYvqtN8Kgc3Jf4y2hSAI7C
diwOkMcku14D6Nsu+9KXbN3v/ZPuycGjxeTBVk6s+JG6WkG9JzWsWns1Qy2NN6SbqkG2KXrnwaMO
pQ/Du4VSqsKbrJD7/os1hcpbo0c1aYFWEKwdH4uSA6jp7ejQh5AoO9qtxeSuHjNPc/WeMB2UZ0su
35RWNgXRFtK0LO4FLbaSZzkOk/Je4gb2vpRqOIz3+LvibVKlMfjmZ1bp/WVMoZk+RbFgGk9NKU7W
G71AZb6tYTU13EAqunFHrDo2NlzDNI1uSiH1/s6tWqq+0LYaptvBDwfrFyqbo3OeRLvLU6XLWfbb
go9EZ7CwYh+gg+sq5e9Q7WbGCiGvZLQaHRGHJ01JKU8J2djoL9k4ldMxECKV0X518JL4m+ebjZjt
1b7Wa+N/ODqP5bh1LAw/EaoYwLQlOyhawbIsecOSdGUGgGAmQT79/dq7qZrx2N1NAuf88eQExG27
V5ZFIbcZfYr18HeJt9X5XpQk4D4tJ1fOIhsnIb1Pb7B29nHQGxvSnbo7y6gzkpCKwqZJUlYBXo22
vKhSh9Lv7ZiFG6ni39HcOI5O27gfccuWhMEnH72sne41qmRDR2vY8qCXKcqwPaRuvN186mVnd24m
w0Ea2+Ecx4vGgw7v0d9XIlj9FKEMkUExzR5UvnrxOL836EKHFA8V0dFe7So3U+hA0FhSGAyRZNsK
WZGjKhm/2gLi9DW/ZMcXdDrGoJWaSHlSyN1XV4CYZT7Pop+RVz40X+MlkR6BFzd20jilfQovEfZU
ha/5naJlxGScPv1b/C/vfvQX9T4i6nnWlzj8sAqm5qq7hOR36xo+YTwtpn/XwnsRu4PF5ziGN5Sq
lfNPJgWqp4IySJpzvxNucSbQJJ+Ozr+Efr9NBtL6x0vlHHLf5rV1I36sS7D/MGyOewAbLR3q7C7Z
/wjxiCMIeq3poaQ2447thtK8rtH7RyW4v6+7f40CXTmuSLAvPQND71IG9q99QDqmOLN8kBpCQ2Tn
IGrLe1pxGkNXwXKpMLhEcNNmwPX27v/rOOhz7pgsUHQEc6FqkoEoNr10IgzrrK7Hf7nb8l8GN2lx
SUGCkF2XQ/Uvp7sg9mJL60t8t2qGyRJZc0n1dv4lfLuXvyqjGYDkb/MvBXxw21AcfOtZF5FdUT5z
3Hm/R781S+ptyfhL1lHxKyhs/reE2XlyB+JP+EaEcEi2b+GRnGhweB/aOllT+hAYVgmO6cK7LqeT
8amliHA8e3Ksu2vb4tG5FCZ69pfCad4fZB+JKq2DcYUGank0wzFp5DHfYqfNav7Mw+V3AAnfqK+m
hiX3vIwZpY0OcmcWQZe4NVwiddQsaWhm74Pe9+a28NudmtmILyrFlTP550rsPa7yvar/tPw0VVat
dKD5OL8pbyPI4AR82Blkf43yMpad5lRLzX8EhmUGL8j9L1O/dovXQdV1fiWLfPVoUCkRfIaXmqss
cXX3oHQYl6fIq8m0ScY5nE5+OzpQ+rS8JGm7j7QPlgvK3lQEbil59RsnOO5z0z2v0dgEPylqqd1s
DUU9pY2NujEl5N7a+4BmUKzWhZ8UmSnWyD20/J7dj353vKu2qJvguvW1zflDQjJdRvRFpj7OoCWd
oonDbNwrqU+mWcSDh7Sq/XRbgt0FpaYy7UM7FwfaF/i/9VWUqOOSLEx8YVQFBUpxE90muo7kmRk3
FnOqE6O+1e7TmxkSvPLW6I77pC6ryj+YMUmG07QXDp/FHU3GtCRJ5F6Re9zkdghevWAb4xuT4wPI
Sn8pnveoME7aoby/tUvOcLmsK0PesneJdwhbWdiM4KmE2MXSVo9b73l/RpmUd5VuKTiYHL+YOAyT
uqI9l6LDdN1d+WvwnO2PaFWepGKRlfvszRORBQESh+ZNDf0CNqbGaTY/eC23nbBFy80X5pUjHkvm
2pd9FkS7OK1X3bZuQHt3S/I3A79qVXEoijL2r/ipguW0z+VK/zLzw/OC3aQ+5raaLsU6zVJeVavo
w5NCqkPcPzam6JRPOXDwLvKmTMvWum9yFRdBFG7O+gQIOR4Tf0ENmtsyP+8eVbMoz4qiOQvm6e53
Wftr2sWRqrKxoKQAR7KOVJOuWCSbqwG/6yPYm6cP8EeLe91Hk4tDTLCz8H6FlVjOBJzb+srIeOhu
mVXY2hQ/S028H00dqVPPwXgYrcQOj4Gl/A2t33x77l78V3bt+h/xL+XHWih9ZwK0eSefLf1xr2f1
YnKh7cHhgXqbfUppz47yzcughMOZ2bi7f4psqBkKnDwRh4CBwj+HrnXVta+b8QWePSj2jH2f7W2f
jP884LHbjjiQukNJg+SajpTpNjSmBORj5VrGFcOgYUFdtB8+wsoTTrFjZkpOaPSdgSLpIbK/apPE
6nqSinF4ouX1uOuFeygdK+NPdIk0RZWGQpTvdYFzPkW05jQvVB+v42Fp+tw/cxS394gociy+/h5i
u5kTCov3mqwAhBTJXwoU7F+H8vK/owzYbJc677dsduYA0jIeuc8Q2OmKPaTxjnnAeo7u5RIYSf9t
/7GuK06XovQbGkyT3f+CLGEHmhJXMSKL4VecR+1nYzbh3/i408+uE8ZVBpw99GRxgAKfcK6oLqvp
Tp4PZdm7r0ubL7wu7V78CU23/gh3mX8kVM0/zb43PyXUd6tzx8SDfHIKcBVHDaTTsarpW1llM1bH
xLU0hlC8vN2vvbbOiSIQ+xkRSarSQGzTV+2Tk0DSi/HDQ27pltLOsDgAN8X+MTpywSrfxcZeLWr0
P9dVzhGenq396Dg89mM0x/W9V3vOX29u1h+LAAc/+f0Yfix0yL2UASkZWBr1eDNTX+rz2s6c7xsa
n+VKI8LdDv1aNX9t74hPM9ra43zbtp9VOxHLMra7Lh/qqpfQps1ivilnpg9j3ejcOG6CnjGUm3q+
FY2l4tY3W/+3CGX+Z/O74mnmCn8MaSp5L6cgpvWDb+0r6qfh1ja9y6xv+M1TMlism2klmAO1Li+2
XUnTKyvepukiKMv5RzKwhqe1VRNb1VZe1oQ4qB5dr7HmRHNIACLvkmh0WsZtmdO6r4LoDHPpvoeT
CugYrEbxIIeA193DdhkBVLHDHyy29iGVkaVyrUZJEMM2iS05rr7FwqGsbW92OF95Wj0W+6PXT9Ce
k5ymc1TzXdNY3Exh1s7eXKTzGPGQ5YuUD3kfl68oL/TL6s3gQCx+86VtN+kd+n1azhBqYuyz0kXw
vbSJvl/HaixubCl8eUxihpjTYJt4ytR8YVSc3C2u3T7S08naJHnhTm+rA52k5rbG4T1dD60O/7SL
L+5tLfbg5NIB+LtgYJ1vomJInssk3+gsHxUeAzCWIM+2su9pILKRuupdaeqskJ38j+Y2iwjI5PpW
7sP+Kte5m7IhGEND5NFGf+/GL3NuoCLX07KU+1te2M3ecVoEzSnxlHdsZDytWY9kgnG2K1jucj48
386WbG8s3f5LoPzipxow+qbV1AdeWghmgEuLo/NXV3Vzi93vcoSDXtF8ulRdlOGimR6jaVsI7yXb
gS9gp79lx5b1QK6bb7Oy20OTLrEI+yNF4k2QCS2d62BZ+ZgUHMVkQTZrFKW8z/ILhi//5XRy/C2R
0/+BJthuCz3XNptKnfyO16X9DyRQPw5z13zWwe5f04dlhwyWnPXXwhKRloHmHx3cmuTXvhl1zN87
bzxRIp/WY+74i5e6MqdEmhme9mHlBeOzJtyDZd9DFcHpGfWPC1vqSs/1ULu33SaCP8s2BvdRWA8f
ulLytx9BoaWj1NOnGkmeSq0G/8zGpg0bjr1ae+kwj/EHDDND8lwmxd0e9HZIN77Ee8o8aKZ3Cjvf
UcjFkOK4s3vY8ki32Lp6EaYbe8e7QJr1Hleh5N/tdVhCEG60Z9nVuaLlaLCsQNhKWf73qu3PeSPW
+/xSBcmoFtAU1ZcejU1j2cbzkalpM5kc9/oNmX7+6M3huqT02Ok9a4rL1NbLpb0yIZmE6dLR65sV
Pob9m3jYhg9v2eRLuCeSs1vs5qk1U/w7oGx+u05UoV66qW6/JiTW98RHtNupCqvEpi0pGG+OBUhN
PW5gzP9V7z7rxXAF5CXRmRyxYfRkjRP9nn1a4lNUxPK1XBaujrXdcP2Eg7L6ZnJq/1aPLMnMvn5L
Ca5xxVsVt0TTsTPkLKSxJMxpZGq5a3YzjWkndb+kvOLhpxCrLo5lvxJ+VLMRUzukaMry2SfAgeCU
z7rP67thJyjhnIvEvY5HFX0XjTQ36NeZYvTCiOFOsX0BWY76AzLkfM1sLOLyEAeXsnkNIEZcJr75
+wqy6WvVNNyepqn1TkG4MNGbqd5pPByG8d3p1+QxRNyH1t4QSZKqoNFDlpD/eAuV2QYpxFv1s2jU
RNPWZDxNKOvC7BUTHOWnk180P+dERGvWrJ2/Z5N07Z2Miy3hKpyq55gk3ihtuqmizTye3RO/cbcz
uWF1brxRvCMuwu6O6d0bD4EOxjuNO269UrBEL5FYh/KG5Egux5Kxukw5i8RVUjp2OTtFF0WHIYhx
qQcFh4wELLvJXb0/jJPuk+NuS3W7mW0IUncIKPhOxDY+VPTbL6mJCmhMPQ/mqoogio47ysO3IO/2
jz6xTn/gN1R3s50895CsIw+3VnnzexKq+0waLYssZEL5gmTY7utoncoDO7P5MdlN6EeHKIapeE46
QOCDbf2JZp58roZ3198axo5qlvMPmXtFeIhN3G+fdKU7Y2rUxFsg4olfwWFUZzMcfeWfLwIALM7V
kHyFQTWYYz+M+/q+5rP7M4Y4vNoWp+TF2Zf5rW3W5KuZ6SM9xa4xr4Sny99zeymyXX3RvDsVt27q
sHH/op89IXgpTNqTO4Q8pXRhrvooxjmJj3bOu+pqAOseU89Id78rdMLMsrMW/wzlCLzoWo9kAB8A
Wx+qTtE3TFxpa49xXLeXBjq/+akojR+IT9+NSO1Q2vdJ1oyhXuSa6Nho/jGHdun5q23cR+PB2Td7
z/Dcs8tueuuzBkSvOuLOp7SuhxP6ENsSxsWX3i+Qwub0/VNcizg+esT1MGys/bZmexUYkKlonpxM
bHZvuVS6octaOO2/3hY5RP/yO1TeVZCs3Z8+n0k6zaO59zMwZtaaLfJnkB4Rtt3NKD2hien0fdAh
wvVAiYeubDKz78HjXK+0DDtiNQc7raxCFHeF7Fd2IEi+HKaOCk6PGQMFTIEMuOmaQUHQWPNcD7Pn
8D9f2h+uT399utW705x2UF+ZhaYKnxqNaiC129yBuKkm+kEsnR+lUxfO/2GIt3MKGOJ0h5CfuTs0
gygBrLqkeFw2gnFSgBLlnBdUu+shsCR0gkMn8cCj48l7nefjM6RKw26/tca9HN/6o7Jy5pgmw40/
XjFNpyJ3lxdvl8lD19jJnpHr14+jKVzvEJAR8TQlBDiS6T2R+m7ClT7Tyi1nJgFn9FxxmhMgo9em
rAs0HnWxuFnbmmq/V1KxqgVcg00aT3Ngj90uCO8Uel/1bTXE7tXQddOSdvD/LyVP1YSyhsJisArZ
FhzGNK2lFVqZIrXIvVhEw6A4z4Uf7wfCiTuozLyeijQmeDzPwjm3H9LoyTmXbKnXYKr+Qxut4d/S
T+TMuVVMGx2RsDhpoPXunNReqP0w5N7ysgaiEanrVttINobUESRMFTUZ3esIvjeysWyM6MLfV2Be
9LDqx0qGWpDB06490/4a30MSDb9yJHIOhD9QCHm26w7q504QAdXa7yLb8hH9qFtxN2lX6k9RVjug
pEzUSw5D3x2bSCRbJtgPHhNbMznhLhrK1HHGHZx50+o69z18vZOFlkmp+sQ2GjG5DtkMx9fwS+4t
C4CVwZAFdSd/JoPLXk3npHqG8nGBMHp3ZhCaZ6o4VQwntUVT9zhXjLwHMrnVdaNKZoylEEt/WNZy
+fTyzaFk3lu7u1o12r32ply8DLv0n9D+7g0FhHkCwuqYYTg2sH33exsAgJVFMP36RzKkyZJ03948
2AdBP+GryNteH5Ohr78DX3GddovdP1ca+h78zdBU2BLhwXLg5w/dRndj5uat97poSWbvAvp0FXmt
95XPHHl8VJ4xeNF9PszWDH8iIwDm930hcWuOS40lmSgX8trq4Mg9Jx9g0MZnVtW9y/wi2N4QSYs/
BmaCiywp7Zjq2RX1PYml8EnF1C8/uy0uN/T+O9UHnRcN34NDZgvTevgtCHJ0MpbR+AdN9jVI72DH
X8I2TNblNDv3ur6cNLYs8yeqD6E518ldbiFHcN8iZI5EmlejG97bYJch1Eyjn6y7Me/yV5oHz4qQ
aMOF+y6OFg6rIQqd5z42dX875pFnIZiaJTgUkQamJEY79q7mXhKVFZCwEhwm12x/+YYuhxWjpso6
4NRXdy0BS9XMtpUGEtijIJokuOISdMG1mxwi3Nub9kldkgZOifG2O44937B+MN6nFN23f3PRSJkZ
W/aswovfPtc2GdcMvrwaT4k0hL54tnKfBkYQJwtR+TyOjP8Dx0FcQj5hH5lxxluH9ueysCTA5023
pIqzDnvSUkXbtcQR+B0HdS0vjYqyyXhItrdlrsVL4dZDBRU8DB9G5bQkLpTJqZQGxe4xJJ70a+Dm
eQBpdh/J7G29xx4tfA5k1yjqNy4Msa2NO/zOQf6cc+1v82PjuGNzm4fTvqc9r1d4wowI/1eLS+jx
JW/42Iwjs7wfV0mFmmcUVYbEtvw0CmwWE+XAQisGpaCJOlU+erhh5+MwLcOxyEcofouUj+938xgq
Bu2ET8pVquerLpgVWtSgn46CmD6akaM422p6L49x60R/J9/ZnuU2L+NtF4dcORueGzeLlsB+gINH
MhsRIZ9Dom/L60oij79cc2Ridl3rM/61BbgdMTRengHr7m+1Xdz3TenYpSRTiVtM7+13GK0AzwQ9
E7haQwH/nnW0RKl2Gjj8oIj662YU/D83w9Iz0spIB1mv4uAvvEcA24GK4EIWN3iujBxZswiOd77A
Tii+NBxqS6agD727bWicX1rI3jsKOgsrCod1fMGRc8j4qAT/PZAl1z5THbp9WpRc73wgWlpYNrQ5
RrhDwkz2yzhRT6zDGwAfZ01bHqGfTEtGHwo/F07Wxrvwz5s7+e9OYKpXVKrlnxls9p04T7c8w1M3
r31dBd/D3pa0GevE2VIJN/fZtb28t0ncr8MxWBL3C+F4t6deXhMCQBuFVNeO0utvQ31XcOOVJh8O
E2oQHmSMnX95H20PetjDE1eL3hjxUN70x1CJsqMUuZK3I2kT0E3WyO/cb0AC3DbOD+WwhuspqnbU
hNUcOIKNoRVjcV8EdcNnhhkQmeV53U7tPPs6a/jtbozb0v2dY8j8Vt06PXVmZ6gV+ZgH2QZc7R8D
E9g66xztO7d7roc8JZgoeBeehREyRexNp5oF9jlSwu2yJBBiu66G0ntBDksygOOWzAZRS4ZLO7mg
M8VlDkiLPO8etPE7zeG+mp9igB7jlqbxI93dLnpyxnApTquYmj9Rx3SUVQawOtWiCLjPPN29TL0N
/sNzAT5j1NxG6TAZzBdvkiRD997fNm+/U4OsROqrHLRpKYLoAa1upw4x9/AO1R73HEoimLHXLaRD
nAoKXPQ5131U31LLu4I8l/3kHumqrF5qVWzAPcEqqmOLLkkC53nAyt0U7pm3zaiHXbWrV3xdYZM2
5FkU/PFhP4TG22lAriwcx8xN8z0SoisPMD7uTbg2uSLDMglvQhULC6C/2p8lX+Vrt++YjG2dVG1G
Va4csqX0SiKHTdt3JyCh4nEsL/kceg3dV+GU82/8Hrx+Zs4RoGxNZ8dDKeNRZoXokGLIPPaux5r3
7wOdAAekjAxEl+dz2CrGLF5O4w008lZADISbII4kN3Fkia3CfqIbqHH9s57IfeM2iPKjtCwRqVRb
cjLLJOq7YFvzMI2tYyuqsEkmyrQBUL2KtzD47oK+/G04Ukq+hGi+bl1GIurBMak870rPd5t02uqO
6Sy8WzsnMudgMUuVBUGDqIbJAbTGdRd3ODSLJwBg9oKHpwyC9n3ZZj5I71fFU8PS9duyE2DxES0B
B3vc5b9UXHQbbso9ijKAf2gAqN7htusYU04NmLrKdLcNM/ZZf/jhzmv7JbQIqlvrhcEV7uv5K1x0
cHS8cu5/AN3DeU2YIjcOpT78myxN9d8Gt/qtQV9fZRcincg7En0yn/bqOJ16RvNDtXTyYULugUIM
DpYcpWWzUA6LVNnmEUNO6OY6fER1yyE4l6Dl3CRTNGS1qkZ+ijXi0Z/izsjUlKN8TZAefZTata9O
H8Vz2njGfhhCot1DXS7iiXliR6HS84+P4uaXlPPwqmzrJClntVvjgUJ3gnJMDgwtW9FVRB6FZmd3
28cprQiAAWogQR6Yq4uGOHVnKz8Cd5K/fCean6RgQU3HeBm/PKcwzCMsQd0hh9a8bviAjHT57N9W
jKRhpqtlbNGskFtN2KdPMO3SIbLg1W+6M3dh+RnJNZiIl952n5ynvgoPUgRRdcj5At0MWW7Eu5rz
HGSV51fIlskMgz/vEGyllzMZ0wo/sEwHaqXuTAzcCSOnulcCpvR/yi5Diwp/1w9GM3ket6XooLWg
dyl9rhdpT5aC9rfehk2fbZGSfLIcl+hxz7lg4MZj+6dTjvpgIcDHXTVif/HczcG1Ivr1RRZb/ext
iwto5K6wcFwfbZeh14CZ1vHUPixT3v9opOf/Ggyb/hOwky+zHuXVH4rX1/ei3ZqfY6gYsVGA12jC
qtx/LYOtxYG/Vf4PAc1dXrWm6D/Kpb0oENlBVLoS4zadZ8cokS5zwn0htrmGToJMfAlDRC11Scxl
uvZm+l4wXPwJWUEL5g2f99NnSGCagONKjm24Vpfu77345U4uYqIORufSqlFCVwTtyvdcNcRPp/Ps
uU/WX+1TQzlZB3Qp6w8UdSwh27T8Z1EWN2k5Xp7icZRVe7V3yry1EMI80Im2VSYABpwU7qBMUkAn
oCiarMv7cupMlA3SG7iHV/7QqS/lXFLvUQKOa0ds+ko2OcKhsbDTUzHmSCzqi9A+lXItN/Ros3hj
N9cPfgDUzTdfi4dumIpH7DSE5+aukdeeO4EBDxeJEi9cEBAQqdo5PkSAaq+Ait27U6xecIwcDS67
DJX7A82kCTN8JQBX7GshrHTtRrR49xPiDUYv87TNVMQcRO/zg5cTVPKBVwCXR4Fi702UfmcPfrk5
V6uAfucML+xH3AX5S8AUw/cUivnT9XdYfhI8K2pm3GBjURdr+ermVZDfEMm6PpiexJgTrwIHG9I8
7so2oAsZBnbpCyZ3fwBvarqQq2JrhzshOVvSaComdZi07PdUhFv+gN9ieV68ePpc5CSHK5fMkFuj
oeKZ3NocWlIGH+B4K8dfNBRXrY/DHiy2as/O2qPssVJ0t3zUEWlD5JVltmG5+q54fvgbyHA/jU4T
/u1kqcOjGBbzcTke2NLgPMjyZpK4jnLbEGsIX/rex6uL36H0C8MNJWLgGTCKH3rAXIA8Jsx/7JGm
0W8HiEOLUO7tckjytugYiWR1swcGBLvL0akDYKD+OPViUz9U0nJ5Nn2zejw+g3+jAjgnMm+cVrND
herZmWz9tbZ79KdED44gs/Sd3+PesxQFmtQdaUvUNoXn4DEsZidnLA8X/zdPYX2HFP/L5qPuM990
THtRxXwe7bFHIqTRzlXtdeiZ7A7JyYFd9+WxjhnZ00WwiaY1dB1io2T1rhHllPGRpDu6mUIj/A+D
GI7Tyucars3iXJVjzysB8J88jl7nP3Yg0OaQr/763nvcmjx8cv30DHVDaa3q8HYZ0X6lJmmr13WD
LgOTWoN7PNgrTzjiyvI4I+wbyIbqJNt8pGAxwsF1bvjhBrQayooXldgCIdtFgNgGNA6dl36pOHBz
8z5gIn1b/bH9YZzK+le17pyTEXaSZw7XXmXR1E6lRDUBJEgdEHiCXm6Ugf90L0wimro4jXCULlc2
CRr4hqYKR04gD7CXohSMDmTlQ28vvuJ94kfIB3RMUxBCfCzxvVorGs1GH3j8HlMZ6IGxKozolhnQ
5wJLgFZwb5TTceki7Z9oCgLSrmd/eGtrb/1eDXcQiVwwzod62vqfUeIKfYfQt7qtOS2aLFovWxUc
M/8I5DJVkUbMXm/kkIpbXIvQ2NG+1h+ylOs3HB9/66BGlRzArXT8MMgGQJiGw519gPxbWFcTB8Nv
fHBdcFsGbfUL0cE0MXAt3YxkphJoRixWFpUNHQqsqwJIbbzDTjveLwjN5ywG7tqvaEjsqvIBrtV6
Lygs9k8GrwU9vI1kPr5OhcIKchyI4IquBVT+Bynf65stfDuf4eTj9pCwFaOxmAXpkOzXgNtFtIv3
hEg0YrviMPlRziopUYOVMcN12/4cofERVjmV8ymQR5jDXqkgPyIOSZBGsZo2BzmiEYLpvrwAct4I
K/RMvPRZzJ0SMmFHKM1g+pKXqe3jp332Vweycudj4lDuzyht1/t9GXfgt52T4QAxMj8XiKZn+CFX
9WCasXqtiEfwD3PbDqT+oAJkyFTNBlY8Bhw5g6tY+mOEIS6SsWma0KWIUkExCB4b+FtiHFW3R/lV
D7ZcEVLEgJu1jgdlCAVnwhOxYx3ZTESpxSeQe8Xd5HtQcxIZOZlxw866bIbFg7TyRfGT4XFdjiUJ
qjeEybggLI4RguV45PFdrUOqQl83W56qjeMdHhHA55pUcJZpBCcR2q69dj8C5Sn8w4YYTdJWF2UP
jb/I/8rdcAaKijaaVPgNGG1SowFOZw7r50H3+hfCRL87stXb16Uom/JaMHjDbVSd/xQVHglb1u14
IqfQTC6soeverww3H329xD+JC04QH9FWlB91smPp3H1v+jHElfenbL0oONS1da73oGi7hyFph6d1
M4GDdiNGwd5eRvsm99WQSWdGFcZELnBem3D8bUrNnlsTC8ohj4gzP4CMyyeOAzgkPGZIcn2jhUD8
JuZHjql9yfxaoXHsahKN1v7fPSCnZElbp53uORrhidER5W84MfTVRrKqPSB4gB5E5tO/b/jjxkOP
4K2/oTfF+VtYE/tnR4DxZcAELleJE9IgyeEi4qO7+qyfBI9P/zWFN64M1Kp4JWN3edrKYeGG6cLi
o5+27W8RIbM7qSFRnwmX9HAMebFgIvo67omgqSN0oRsjZ8YTD9ktS8F7g4uBwY/VW32B0ZuPtouq
NXWJhn+FxQWjWcdpu2/bNfkg+wU1D4xx0MMC7DWSZV/E/+m62T8rdis+lavRtM1NtMisrupgutB5
wZI5VaT/VGS7Utzj7tjtJUgdrGd18XSMS4JY1LR7g/jEcfjxC2i7m3HdvCl1Im8NeA+kKFEZ1cVw
jLsE2TV3C5VKcSH3IoOQ7X/QPOZsh8gJnbugMJQNVO6q2zPzo/rdt5zKDHFIj2av4+hH8Nh8ITet
H/G1TugMK68RRxTh+ePE+VRmjPkua1rVzj89tOK/OriblyCER5DcjndNq/3nWvvSPPX1OhO1k1TL
duXFi/05luNIDOo++MQAdXrKz1vr189z548gT+uGaWVzdtBGZhdCU3cvVvGRLUmEx0q2rIt27MPh
4E28NcdiqiznY7IO5tpI683YcVcZJ2CrAedD4E/81yV2nq+u2juRkbXWkmhQu1v9GbcIJ85EZCz5
/cKOg6CLpvpni27uW7Ia8FO7lzAXU4C157JETrahgEHeMDn6cx1s/pIz6f9HKNQFZt3sKjkImAGP
WHH8d/wgKD0a7EHvfWW5yIfJTc69XhUsKw6h5sqi73xmV+koNq69Efl8gDlodffezUaNEzFVnqc1
ChNAkkOeY5NhjoyiR7Bpps0AV8BtPSC/O1RUTMaQBzPXE+Ia/9Xb+urTxih7M60jplzcf0Of9U6c
P5paojNi8mfIhXYt/+fsvHYrV5J0/SqNvmcPPZOD6b4guaxKrqSyN4TK0XvPpz8ftXvO0aIWtI4a
PRhgo6qUymRmZGTEb5JtoWXmg5SpAHk6REPuGklpZ7cSfjc40N9AM5WWXDwmVjR9F52pPJg0tOSN
4s+y5IW2TXMCb6ggcpM6IzVNJS2/V0QrPuLeWHyTpcYAsFQUgeoSDykf4g6Xf4CSJuXwmmvtCT15
AJ/AcbNDDfGq3yjovrcuv4/86MN5Ps7zUIARoYD6q0mi4JtKNQ1EbTVmEZ1Ytpijapk0gRTsF9wl
ADfAAUDgv/j5FOoeiKSZNrwlyh0Ie/6lBrau4N6j+0ZyDCTf6TR00jZB3Vo3bWxII6E6VQxqf3H8
tS6T6NH2E/uOtiEVl8H3Z2kpcI2FI0wJassY6aT7E5HtiaSBp4YKytJpC8gODsQq/4cZUqrYNnYV
694EFsIG59VOR302M7Qu5OWGieUqjTZ6H1KWTUF0aBslE9bt8u40CCrdfGiKJqhdv+up7aHfpH5o
+ln/FCREMQeBywgHIp4lW1GXpDOIN9d/Bgh/H6Iqa1Wvr2X65ZGAVcBKsyFdo62C1OnnSfoKAZFv
PE5IootoVh610UKqpQJ3qVIaI0VzhqRQId4kuX3fJv5sODzWQ5IGX1E4ELIqfRoibf7kR32nAAhf
6syIwXVPetxolTsP1GHcGQcKf9EVnGi4UTO6y6YykIDP8qx2Js1SrqGL1TfCDgAcW0pGZh/oVotZ
lF0OI5Ge9rzaTLR65zEZ/C1AUT3Yp0pj30t5iIqGbdOxv9L6gW4G7fDG8wn7DRQL7vqDGuu25DQt
XsptXku8RVva7hseq3kMDTEuint1UoAFgBlrINH4Mv0uOHLdphrDqfRqeVR0V8xQoN1R7rqnXhuk
YTN0tRJv7dBOOFOhbZJpAUCdgc8FQewplASjX2NAYWbTzZLSu1kBAZ7EbEqAXNiVGh3RH7Oz66GP
xJ0RJWnlaf2cQtMqwNjdQvmhqd3BU2AxKi37pSS50myncPZHbxopWW2DkMTYU1jF2psJ4uQWMV0q
FjYtJYWqkOp/jCqLXKLC+kIC6NmThEyc1d9pPmKoHsH7+Fi0EwovFTYA1xgitF/BzOo0IYvGvK4M
+s6uNk8l0GJRxmgx6r4C8pbI5Ug0Um4UXwHyMlJJBYk3AMv2UvhDvwq/nD4VqRLf6qDS5QUwSO2Y
aqzFQ7Qo/wi/5/FHXZdaIdVDMq7YoGHTWqn8nYxvaF2eKDkpaF+LW6XUKmXn62L+HkiDfA3FtJev
IJNpvwZD0ZbiTAo8Ey+h4EBhOJzpj8r5LeQCTQHDr3UhbXYMDlxAQJwoa4zl+xDTg8QtdJkP1suy
8dg1NW3lqjNp7yZyYx8mKWiH3cD3fpi5wce9TjXjEFM9uW+1nhoSGmfdBwAR3JIF6JMbsgOui1Ru
it6ZG4oYOxFVNQUsFTbBAzXJlBSk6FXwUnki7s2sAAzLdRPcVilIYqdnlb+AUO9vl4ceUBw5hQ8m
SUVzB0/S/5mUVJDdXht5YeijSIGJYKnyzQ4nDnNQhpMFPiulXJHFCOtuUMPTf6YU21CGVcvwMdTz
lpevbFff0BkyU4psefozUKoaFISfUFKCzZ2WYNLz8lEpQAAQZMFf6Aaax07UYErucYqn7/Zkzj15
vAYWZKBUa4DCIW0EJ62nH/UILoNLF8r8YYjauucOarRt4Qf0udm69UZug5oUvy610l2i87RVY4o7
m3hsKWMbYgYYGYrsdsGgTl44VuM1mUvemPuAjva0CXVFVEjLVdJ103Nr7pOi0A6CmojqCATmecIX
Y6ncNpABf9W+PN+asEVbZwBY0e3bmfrbHdwzH21TySpYm1A3ig0uXq31YW7NtPzMu0D6LNkURmkD
lTL4fDMmy22HUvmW5rMukwPyPPppB3EvOTy/wCj6CqSpXVmBGv9i4Rpq03Kxc4MgoVEaA2cbUIQH
ABRNn0CX9vht2FCXtloJl8cpugkv2rcZ14uWwEtxA8wDkP5ErkFG5Iwq5IrcnSqTYVcAf2gI6+p3
qSt8p0uqbmclw3gnSSlir5If8OnazkuTTtm9Pfya8L0Mj1crdHyBjC1dsFOuNRzWugW2kjlQr3gO
pUCZu70MSlCD3Vne0qOwndnQg6t6TIEFvz342lUMgzlGV2WZrqNmLvopp6PjE2YatO5yJ/G5cje1
4nOQMmwBNwmvighYE1W0AGY2/fOIFxUc0U2SgzYhiaHgXZnt1wu/0Zp7vv6NVhIrAJ79qs74HEGh
E4dpYXpxYKsuqdLnilSYwEMvvIaNtknbwUDfS0y7PKcCoA4B0PCJkgN4EvvCSq0lAJ5/LUwMF9Vb
RXulLFaNROhO50mcZwHlVrhzAcCOlGpk0hRm4b29CmttiGW0ReHDWtRNwcSsZFLKQc+xeQcJAhxY
/NAjSwMeB12KtHA0xh8Y/aoXRHTObUMk9xTTWPagYqykLwBINkXS0IeHDqjemcBMSHMVsLitPB5A
z9m7Moe7XWjm++wfFotDE6SxuexAxldWO1AUMBDBv9DuQwgPyhXl36j8lOncBQcqQbS2317a1xM9
HW+1vyZTgphSlhAPc3ngRTtM1xPjXoHH0MCKV61Xiar6aBtpsH175Nc7m5ERnzEQNbbwo1p+sxeS
T81kFEqks7NxSJKPAdhWLt6yOLw9yuutwyiYBLJtYGRQxDkdhaEjza440dqgtEdjgb6JTDnSlB8e
LPDWF/bN63OB+jbhg+4xDUG+5ulwQrd9O5PYqXXLbdZSGnapOH6BXKPs3z8xXm64kdPuQd93Wd4X
yweVq67HiLvBr9TqQAYDFwv6cOQC8ISVXFPOvWC7fm4phYYQEwx4qAlr9UKFF3aVdZz5MpSGn/5E
octu46WSWIfJHWqN4oLOyLkdgnWCgAghkH9aq4sPOELodG6JxnXHe8Wey6b0Sqvp8/9gK2JBhCa8
out8tdVaRoDJyShYy7myKrDOrQ3maKwujHJu/ZArVwBP4YICJv70iw0WON0kZJQWhIAJtdCe93Go
1puRGisdfGphb2+Rc5vRlm3QA6RlRLPVCTOL2ggmsWwRpbfvhxxhEHcMAkvadClJzYVIshYpWiKX
rVkyq6ijGrG2KSnsLiUHhnlcK0H2FNHQAx+aAF2Zyw+iyRdLYqntP789xTPhi4sBETKFWInTs3q6
prMvZs0AJOqgKQCjU7H8XTNRb9WyeFulvqAKoek7XQPweGG6Z74mIrB0m9FkIrjoq0SlV6MiFBUn
vfE78U2FeB1zFyv9HrOybhvAj968PdUzp2FJyLBm0RSupHVoaQa7BWOX0ssCHuoZKFtuO0m75Ep+
5itaKopupoJKEdLPq2khVxPE+XLmfDVRRlDvSRPvtKZR5K2Sy6CRo1iebhXwv+GFgHZ2ZC4CKGyY
BaKXfvopfXD/Y4sbmBOLjnc0ZBjf8xvOBkWSRvlBbAfsOkDl9C8MfOaYMJ5MdoHYNfi25Rd7EUlr
KO8WDFMWNinHY5PL/QYlWOnepoJyIaKdmSPyfxoGJhyVxS78dKgqldV5MDLY+XD/PKkGWjYaNcTb
iAbSfQlM+Wui2Jf0is9M0F604fEPMqigyKtvCmEaDeaeQxIpCOjINXAkqC3+LpBhKbx7k9pgPmxc
NrC9QQTzdIIxpHPqSUzQRxDIs1twTENlXNJ7e30UFscFGZNVA8U3cy0JKPcCF48KHxgJAYHbZEjA
84VxfyEVOzPKoo3H/4ieSOivwmcHXyXLDZtmtAVGtFRyA7ROaL77WJNFc+RUNBRVGfWz0xUb5bAf
Sd8BWQAayW5rxHUKr6il9tL5OjMdArOCmr3MJcdOOB2IjpIe5NRPnXlAmTTK1NoFsHhBcfh1VHy2
FEUvC4t40p/VbFQSlmHMKXIy3eRI8IymTdSA/yhHWP8bGNbl9O29Ww4xXswagagbi7XKKm5EwLqp
H5Axa1rJky0U5bacxtF7e5QzE7MEcVGXudxM3nmnqzeg3xrUScVT3K5oGaah9QEzmWYrrC50yzG4
ZM5zfjyeABiZkt+tVfF7Ve4si7oOEASpof+HnSjdVT+AaRPLcXHfjbX28+0pntkgTBEbM24ZNP9f
Pb3Rx4e1wkJOYR7B3C3oLhTt/P79jiYPhTFDW6KuvZLfthsTjjukA6dLZf9OjBCemjiZLrhXvs4L
KEUZXCUWdyUPgNXZ9c0QualFPlPD2g6kNqossGaGByD79s4eBBzcJBhp4TVttnt7Gc98OdIt9AIN
vAoVaimnO6WP5KiqMCxxClMPvkIBMr5CzdObbVog2+GYCZCi7dtDvr5WMKZgKZdODrfn+tIOBzW3
B1y0HV/L550BKut7KtGR/CCpPM/vfBi8ilNUIfXctwc+s2UEsp6CAyg4f2utWXwvSWDRG3R61Kpu
YkPPnKYsh3fnsUzPRvdShXCF5Pfq/irKES6/APhlpyLfwWv0EXmTcoujkKaZcWGDnts6XM1UA5cV
BTR3+v06DUsscKq8S8UY7dD2AluXRhKq9L4VX6NHOF0bFO12Gsn14/uX02IZcRsRbB9j2VovMhEr
onYdmAbof8BMdwqaT5sCTcULb9RzG9RSeROTQxo8VVc5M5pPpYbiPMhkM7GcBsDCd21E1RP8bbWH
J9Ls/4NZ8ZRG6JZnD6H6dFYzcioFFEF2p16UkQfLvTSBeSGSdWE3np0Yr/wl+eD/i9VbH2UqYKEo
NKDg4sMhwBmYhklT2GO6TzJDbj7OMH8uVcLODLqYpPDuYTG5wlcXw6wCUy5neDYTjm30qKBwTeDg
C3Rtgizz3l7K15kcm4MXqsE7lVtBW8WWbEhg2SKrAyWqhVzkRvNYpV/hflnVCEN8GtRLr7pnX5TT
evBimcLLSrCuZA+rrzdmdhiYtCYcm2OXbaK+la+HEQUxO2rzvS9oHSlR1exCkJF4AEq0p5xgsmgI
ZmjkXdi6Z+KNjfAJIV0zie3r9DIcQGbiDlWAramDDUa6QPgClOLfXuXzc34xzPIZXpzD2GzTXvZx
v/HneTSdulvEtbCK1A030+z21shC6SAP9NdEimJtmdKKRrhc4MoTyxd8qs7tL774X8YKRIbVaS0Q
k/MtnSkHYMddHbTqb62uEiBhcnDsG95ob0/+3BJT/OYu4eZcTN1O566bM94UyDI6lqFV6K7BILKm
bLgwq3Mb2cJIXEEcX+NbLrN+scIgg/V07HgnIKFXffPjgD5ipQZPGG9fSgXOTog316JQDrZXXi0g
6sgABBQSjhoTcc+vQQTSqAkvJBxnR4FUQuCh9kH8Pp0QvCa/VLFNxSY4iMQWmSK983hpwYB++/uc
Wznse7haKbxTfFil8TXJvYDUykBSK28lkOmeVfTWfQlj+OE/GQrhZ3tJrPEAP51T1oxNa0t8pHJs
y1vhtyEdTgGMFzTREH/6DwbD7YoSHCm2sn6FI2cTog5NwtvTgNl2XYvxJQhxr2/TbPv2UOe+FSka
FyByzNzwq3mBYdLNJqN0g1NEdo+UhbgxRS8uxKrlp6wDJyLJ1lIe4oZYazHnaW9O0cy+yxtwk04H
VvRAcBw+h1SotmUH2+ftaZ3bGRT7gCiCVqKHtbr+tBbSeGbSOkNPK3fjGXpcHWMSRl4fXvhYr+dG
tURnU3DxUclYz23QFTttwFQvbOp6F/rVfSHqI1A5cy/XUX9hYmdGE+guY5+A58sCNzvdh0OnSbiN
0143Bsk8BpktPWLtBHVH6eY7JPr8C/nm6/2BgrWCcQ55hArTdXWWI9kEsC8VkNrpsX8rlXmi5qYO
H9/+XGdHweWQY0wpg57n6awkqTfHGXUmEG0osOp9UN8A4bzkqXRm7ZZciEYLjwOKzsufvwi0lOth
Rwlw9Xk/9XeK4i+QCVi/Rz0bzC9q5ad/3j0ttiBFJhW1enovq2lpZlpHQciTAIUxkvVM/RXl1js9
qiks8B7QCUsEdC6PdUqpSohN5HPP867QUNFt0I6huqznLlAMCGoy3+zCaX79tYjrBvabvClJMdcN
waovYeD0Nni+tOo+WHPsX8vdoA3vju5QKmQLjxqL6K6KVXQXGXgfACAJyhhtscmS7Pe8QM1qM75k
g/VqQqam8AK3ZJ7IKu7lq0OF0m8tdTJERKWaom9ZIZWbpA3fXZ9nFJ6mpBOLWQITOt1+AEFBe1vI
DdfQcCsnyQVSOMM0JNp135XA9uLGBkQHT57Dj9JldbFPdm6eS9jgRU4EoeN4+hukvHQWwi/opToF
KxPVWvhBj4zsvfc/18niscXFzM1MaDwdRkYevtOXMh60MOHZ2vA7B2S8f/tsLbn2yZVCxXOxC1l6
4fbyf6eD1FHe1G1jfu/gCJeFdG9G+0y2toWiOjjekOBA+sKv4cKefFVdWEaFbERZV18Eg1bfECwh
ar2j+X3sjnYoPmT9Ri18NzVjb56/vj3B9VDUjmW6D5jkUHGFAb0KHhG6EjPQUFjB5hjcoHbiu92Q
9VcSeusb2YSnRmUv3Lw96HqHPA9Kj5+epkqKsS7txagOGUMxhg76Hck9/IB0M4tJeG+Psr6d/xpF
kPNq2mKstzpvNKED5ICZWgjNaQBUIi2lWFSUXHjllwATZwZbzELgodHxxiJjFfXrosCmzFjQiKHP
WEMpPnKhcWOOrf/Ojc+8ToZabXzD9H1rrhgKbuIAiSHzd4irvDdlW0ah8oM3BnU1IskqLnadEoK8
R52RIGPsBrrGNNtma/v2N3q9E+jOwoIgTlFtoj5yer5gHMyxYUJO9KOy5BXbhCgspu+NvHR+TkZZ
nWIeJGgCjDweEQT1HXSzvsmJ8u3tmbzeAJQjkGbFnGPpNlmrrzKmUqsGM1JqmBaZv5QRPYcUgu6i
K2Fdskp63rovwxIJBoNRIqBbQn9p7VA3oJGgTz1dLLroqMiQM0qQta3mQy1l1Q3g22Lbml23R/xV
dccoVg+o5KYXYuOrb8cbGc8TBfSWWDicqxlnFQrrWWh9tSMYABUyi+5oJpeyqbODgPBgTenYmPJ6
EGRfkBEOviVTldkbrdKMY45Xnb1719dbEDE6DyFaKAyE/8kqVnRpOtqhOQ4OZnghyOVSfEI3BQqp
HocX3nirGf01FFkuVq30sLEzPN3ymm9FSU5y65gZ5O+GCXpdKinvCxLPo9D6eZ4MFphrJMJcFMhI
5SFMm1BFgQ1G9AdNni817Nbwvb+GobuwmO/xXDVW64ZuTk//TAJG3xv1Ph6r6QMqct2N0QXGLuTB
DLNrNCBiwt8aEkxUIEp3wcFAt8Xlk1466KtD+PzrmLQCliNIQvyqHilyFQk9pCKKaUydRk/SqxE5
g20Et+2CIfczLuzFGXweC5icysaheU9ufPoddT1D+nniO4Zx/dhB7kE6S9vNfrJHsnhvFPX3Lhq+
dwr2Obr/kBvd15EO9ETWV7XJAV36S3WKJVaufiEucsGFbi9euWu0EBQLWLkCiXxZqW3td4b+a3LM
G7qcd2hn5sk2ieZM/YgmXPRzjlCjvoBWOrP4i42tDFQJwATie6cL4tez2iH/2TtAw9DwNYvCAz9c
elUYp97bx/XMGToZavlVXryxKmVSw2nZdmFrSoeEDfGBZLR7/0llFJszCpJtuQtPR6mhtfp5yhnq
5iDcqvYobUsVran/YC48qxRagDQhzNU+snFZSJFeYx8VcfwdVnRzI/WS+fHtUc5tDqAeHAnqI/Ru
V1EHwEVQ9hms6iRS4h2WraEFI0QJNoEetB/kElUHtSvLo9bH/af3D80dBaoMrMfrgwK1OleGDGqh
RnHuelSM4QlfBOkA1du4y1CVQzrNNO+I/Zewga+3CcB53lvAlUimCQmnH1AaaO1IdYx+h9Cr6zjJ
i31oN5e6La+XVtAB5NPJQuaBt67Xh3LVm3KZTQ60vI+yaTz1unj0Z/PYo+CCZmu7t/T6fbAWgg8V
SRW1AMqsKhDd1bUI/2jg2Z1PME8RK/hqlwiD70tFi0wXidkyRLOxCWjCINEZf377cy475TTMCIV7
CzwD7RcgNauhAc9AJksYWpgAsrXRjzdFGVYbvI4gO7T1pcrD8vNej6fTCgGTDHh1tXMnZfb1QEUP
pxmQO1DHLP6SBoG/BWcdQ260yj1axJf8/17HsqUdCEQJWCk7Z10tD/EahBiNviKCRpKbyIXkJXpj
b0v0tS7EsrND8WaHBIqWITf26SZFqG3GrxGRGZQDB5ULRE7kjW9HebZV4lkx35e14TIjuKsBVLBl
l1796saWRrjTwoCBYYxod0g1+lZlgnHaOzfJglRnCKInKEVelqeTsn0AZzMaVAjlZaLZTEMY515q
hsYvuGECLbQyvuQz/GodV0Ou1zGFAChwNHChepaeoie/Y0tpvaxK+wuTexVWnmH4QBzIruhbm6t7
IZynUEYSCS3RqeoOaJVkLtyg/MK+eD0KdQ268DQ6uVLRbj9dQlRF+9iqYCnbSWNsqrCfUWwy593b
H2p9ushdOFWcK3a5KlAiPR0FZpaC5xNIl8735Y+j3WOaFHSHSbN6BwOi8WNfXGoPvRqSFePhssC2
F9T2+s2XKpY2ag1EiqipFW9Ev9xw7aKV7hSUlW5t0S56dVO7eXuiy+d/GUYoiqmkaQvskEEBW55O
NB2HrpcTjKDabeR07rApdtq16l0qbaw7mQSN03FWdw7ZYmdWKeOU3vfPuYf3hvPrePf09mSe3yNv
zUY7nc1oNiHMP0ZRdwAKHLw8NsoNMi8e/ieusaH15lzVzhH5fGf68vbY68fnqxkuG/dF8sXzOdXr
xVJL2uvu4AKCd35a19bxvffqeiWXA/9inDHN0YPIGUe/93cVtPrPAJqP/oV9sb6916Osrhfo+HEq
LbOZt3iDuAgHurlbXjjLr95J61GWM/FiLlpUK3q8fK/ravMjcR9/G7unzw+XnDOfzX3f2harsAuQ
OZ2UiGGqDbBTF/0B5zNim7eza31Cv/NwYScse/mt4VYh18axkvDBcIP7A9FX52fuHP+4DxcSDuVM
wHh5dNeP86zJGwsp0GVWKGC5FItcPINc4Zne0+5b431CK+jSB7sQLtYEqFZopR0uY/YeDzsOWLT5
Mjs/P92Ezl3jPfEmcBDbvHCxXPp+a3C9hkiHmi7fb3J/zFt5hyPWptmGN9HBd9Jd51z4fstd/8b3
U1dRJNHhUEIvXCYZuhn/0x0UP13E2S4s5/puXm3/NWRHl7AiCulcOgui3el9qBBF3R37xLo0p0t7
ZRU0hBU3Il8OmjC+dv4+Qiu5VDE7yxOkSC41nJ/rbG8t4Cp4xEJSDQTH/lrA9BafBs/a4gHnfoq8
yPsD6Z5ALDt/Ls3yOf98a+BVPBmCDC+BioG1B/XYfC5uqqP2w7+j3Ijsdvk0PebH6Fa7Mx4v7JhL
y7sKMEE7Rmax7BiNPYPyAvuz35Plub5jueUm3wSecIV7CbL9qtiy3kCrSDOpeZI2y8GgAbmN9or3
mLmz89t3Spa32KrOxXv8XACgIQiIf2HLgeM+jdhNIrJcXrYsJsQbhfOheTaZg+7aV5mLhd99c4ei
9a7e6R/sw4VVPhdXX469WmX0ZKaUBgm5ijdszM/pNtwO28lLts1B3V+qmZ37pPQTaFoAqqMpvnoQ
xAhVx1NdNk6N+ruswL5Fnkqffnd57cXz/dtTWwcC0n7qnhQ7NA2QP6CF01U120j1w1SfXUlrtS36
SKgqK3WEx9o0X4g5+iq4MRTIThr9cJCEhS7W6VCpUM1R7XHO8mGpXxV2noMH1tILMXS9essoOh0s
XgMLW3ZdV9FxqcYPErmjFlbuLaKT1rHu08aVJzW7jcss+wSVSbl79ypSweFZRdJOE9Rc9s+LbKJA
KKFuSn10MZwsN+iyElP1NrtHrj69tBeXEPYy0jBB3nAUbgDiG9CvVucAN556ti1pcq28z20X7Yvm
E+JvaCjVRqElj6nStwi+ZlY5OFS2G8lBGzG7S+PJ/2y0eVsgIND3/aHKTPUeNEmFx1AdlcIpZXyT
3l6XV8k3PVd6Y6ZCqQlcGL2r04XRMdHIW8sa0Y7pezxHpDSYiIZo1obe2ODzigy00Y/xFofT/qmm
8/gzaOxAeArdwXkbl5p5ieG+zi+XX0ljf9DeQuoVH6PTX0lCpCnCJX50sVhIEBrWVAcziuwbhX/E
CIayF8epVLl2o368kNq+PmwaHw14GvVgKvTa6nZCyVUaJtghbt2K7xXgjU8t4kO3KG5eQomeGWlh
0pi04akqgOU5nWTQLJZ3tjojpxebQCngOnnFFKMWSp/q99sf+fW5poRJzQvZALga8rolH1jymBVI
WbkWUjibth4xeKqCC+2TV48cPhusSg1IJg1kroBlxi+OWEBzQovnrnd9KfSdEUdRJ84CzWFDZceo
m4uNlfrpRpVj/ZpufvrbyCblQgR7ffT4HcDdLGwlYGbrSts090NQVJwugZazuQkKX3rQExlMoN2i
hXNAvhgpl3ev7hLHIPgA9VGo1J/OOzPCTCtSH6J9U6CAM+nJNsssbf/+UQA3L80CMAcwZU9HCYae
3tQU98i84OeJEhIqw5hpv3v9dFljIgqVNXqVz9/4xTdMJi2xWoAhbjSU+XWqN4oXSajPDKiHelk3
+tv3zmrBbICopAPCztFXe0ad5CbFixZ9+DkKjnEhzQcfT5YLj4TXAUWoBpxNJkXL7RXoENYvLb1J
NC7+sLkny+jfpIi072VhSBuRGQPKsGPTH3yp+Tck679+jv8d/C7u/gr7zb/+h//+WSD2tMDGVv/5
r+voZ823/9P+z/LP/u9fO/1H/7rtf9dtV//+2/VT2fxt2+W/ntqoyNf/5uRHMNK/fxPvqX06+Y9N
3kbtdN/9rqePv5subZ+H43de/ub/7x/+7ffzT3mcyt///PvPosvb5acF/Fp///cfHX798+8LNvW/
Xv74f//ZzVPGP3MK1LIjqjV//az//Qe/n5r2n39HE/sf9I6RUlO4fmwZeMvf/zb8fv4j0/4HHDZO
1jNTCb0JDlZe1G3IP+OPkLwAp/LMNICmzq/A6Xr+M1X9h4CGQxCg2K5yk6h//99f7uR7/b/v97e8
y+6KCM8yJkOaxdF6cZ/r6gLpWCpgwGJAyq6Pnhj6Wh3oYmz6DlLYhopigUVBrNZdf50HkTo8Sot/
39FKB0lzMIHGgbsuFH36YUyt/iMISt/63ipY524AkuGKopkmcskp1Cutc8sJky401aT8Y1vg1L2V
yzJB1KmNbQw5RuziQ7giU64gpCQwgKTTPiDDVWtG9UGWCx0ft0yzwuExV0oD6Uyks/d+v2Qamz4x
5lFHGKuqmk3bV1PyOUUzMTnoVVFnW722hj8DJmbf0VdUrS2WY5B8J8vcoGQSexTUb0ZZGx9rMPAu
enUWrp7FrYQJ4ibJuoG/Gn0GMoH6PGwxr1k0y61g+gFUWbuaR+kYIInjhlaP83WLgf2cJ5TbItDT
JYYxuzmWrqirl1dJYnAyg6TdKmbpI1xiXxmNgSh2kmMlFlp4fWv6fTPNuOzWZYUz9RBs+rTtb+aE
5BSgsekh133vAxZ1cEmnkz6Ghzac6ocOl72N6ANxAISkusgG4aJstL/zTBlRvLZu6XbVh6qXjqUo
/uAycK8ZyUxgRWgf4YpPaddjpU1GvMWKo7hXUvWHjUMLctyp7ul+WX0qs6hGdyfLYTwmP6RAfIdY
qjnsy2JnyvNPzQylW1nryo0axZWj13hJJwL4m1pE/UNid18nDsHHsmSq9bMhch7gAKBOyfeIHbCP
SrPEvMzEnbEWOM4EWQqhwxq68TFSaEz8GuYq+az2cgSzf7A686HKo+lg2sieHhsyOu2X36cCPENR
oIXRaEQ79SaOMEHelhigt7tYQjqzxIRFbGz0tcJj2AnrAY3kXKHgPKGqjtybXkXKgICbIqbuWrR6
aN5ZU2uLYiMaOMfiT0nTbpo+BFbX2OpdqCNlBoN7aGUlOjY17G4PM5a+2sGz1sKNHszo5splMV3h
+YJJQiDVysNQGuqTNVvCldp53BO0K+QWdfseY756H0FLdhXc7fG/af3QNaPW/Mq21dxZ6pB+BlaJ
JQv8+32Y1NV17cflHy3QWicPsKBwce00j0MeTCiGPosPF6UPa/UzDWuE6Kw48d2kz1U3CIboRhm1
u8AqEMbFstttBRY9jp2ZSC4umv58AKxB+6uMeCGOqpJOpbVrKmmc981klS4u09LVoKCsLex2RCbc
wIMNo5GNHYLpCJ8Vk5tn9eSmrGMMUvPRhy6Fibb9ww4rHweaHrXlIfRRXtZp3O07H2HeqWo+hXVh
fJcGXCkEzhAwlpHq29L3CO/0wsS1SZKUjS0p9hY9cXmrVzVqBHZQusIXaB1nwJ/CIvo6lwZOTG1e
HZTBkLw6XiQ5Q7xS7DxK7qN4no/NX8rQga7F4raJcK6uQTMfygCn58TAJlPI9bBFhxWlarSNr4p2
0LyhaMW1WPSmgwCWSYK27oZXKouhBTZSa8tfmZG5wcM33YlkEDs0G0LkmBCquoKzIXZyUYudUKWG
C9qU3bjD2raJSvtDMtvipsh1zSvsWN7LehRfDeEgXQko3p8iQ25xoUE/vGnqdDOR6TWIqz3InBM8
vBetrEU9W5984cj2829lfw5qIpYz9DbmDXwOxo3a+uvzFyyaUt4X46x5aD3yEyRz+F2PuCpCqnpK
ikV6aNClY43pyiEI8/FR4ITlEHv927bVGldBos4N6zI6YDXSbhsdEctFzWeLoLsN9zWZAdTbGs4z
Eeqs46TeVlY/bAQqR25UGgtZ2/yG2Uj89Dx+gfzil8Ey013S8DfkKrBvntewCIrxkeS+PQh6zON1
kBrhF5z7gl+8L8R1roXaL4zV5HvcA+Knxkpzr6nn+ClZFMbz3J9/jBmy2JkVdOjLYZ/oGrz5viWK
NB7aAB1sqxn7B1RNpc8RDWvcIm1E7YHXIUeYiw+DQhc0U8XwB2nI4DppBO7uyoxJcZ3bpfiiGQYe
mofSR6M5WdYYeB5H/VlkXRvNEsn1BIIDbtrUC9QQCmvZtUf62g3WY5aRHDCPSR6byNCOozWNu3Yw
b7G5eGir5ONk5vsx12avEMMmNIadmjaH3EIot5v2nab9KIUoXDkOdE8ETX6EJvHsI30LxJuNLpQ7
HAm+YEJZ4HpSAVU2ydvnTGl2s9RKnt53bKYJAb+obpH1CZpkq3dGufELoQHwnQVWGhFYkMhGIlyE
+BxpRbOTw7xzzT7SsDu00KgMjGBfI5JKJ97MkGts2ierUgAYdjW2VcP0GSxzxPojQqv637va/2lU
duEpufSg1EN1w11igy6e8j3YhmwTL1aW8BYHr5tDe9PPIt3bbWJ+GgssVNVwbr5O2FJsrN6SruC4
SLumCMNNXivjjv7XQbGricCtiz+j3GznydrLSBtmU4oQsxbNHxs8r6+ketw1vub1g6l55aQkt1gv
WdelMYaeGFrcbq1IXE1pTqk9AYmCIbIDHQozwCDmoe5PQCybY9XGX6p23pUmFgUmPKMdDQLMxpTk
Z6RHk2OZCi6x8ET/tOCiHDw2cLVugELhYIERlzLt506qNp1hZRvZHoFsmjZOHIPYord0AMqpIi5s
phh4lgbvk2z0inzAnCANCYOGJR17GUl8ue4OnNd4J42TuemU8tDaS6wuQqpPU/4UT9HIpdhq94Nu
ajteWT4UauwLMlRkPyqNObgaqp2o4qfioagtdRcgQwxT10c+Qkqj0QuwOPcaWbFmL7X0fN+bin3v
B5hGpIOIvWjxTaD7t1golGF0MzdZemvTAtoSq3F+VSbp/5B3HsuRY1uW/ZX+AZRBiymUa0F3kk5y
AguSEdBa4+treeSrrkjmswh7Pe1JKmYQDvjFvUfss5f40JhBc2tmVa+pKMb9xoQC6RKQmgmOehwj
+ix3W8MKPuPBnI8BzJaDCJcDX3EVY9uqyh9isS6dpa4hZXNIe0GODpkjDzvsQO2VVWOkrFc8eI+B
WNR+I6K/yyv4a2xtaM5ovy5vhVUIK6PXGhe3l9ZZlnDcDEOub2dMCXxwUMIuzs10oxWttFP0xFiP
7FefU19WLEnIJUnZDCzTMN1LVrNg31pIm0FXUZOjEp0cDLms3KW4scBjspQZp+tZhj4SI3uwqXvM
bhgLJOeyHll7hoVD16jodVRULg5lXFJZTdPML6lMAVEQm2sxxoCIFCJG3ZxDp0qN+Q1vS4oOmRyH
kEyM8EJ2MLqGNixeMY3R90QrNW8s+oTeKLQP5lc0FsUsgb3IKw3dESqIYBnnczXK1kMVtPcQevLh
3AhHjJqDD35xerZAsXldzf4/iN3yNEzzSg/Uztaxzdwso7VVxll19XSev4dyrn+amEyvBKCENTNU
YGMVdR0nAZAaAMerSUowPBh10EFRGZDYx5xJZhL8sPI89vTMwFAjTl+6dGwPVH3LBxWrYmcsymcQ
fKlXwQzeFk0aPVqEjC7V3XijY8/s4GNdrrq5170EKKzHeMsPTvTLImOdAXWBHU00j4PVXwIR/iWQ
Uzw6R3jt66bhNAmsKH9QseWyiWrY1erJuGVW95gQ2m9Drf00YEyJ0LjxPhYUt7hLObMR0icEkkXv
2C6Lxh/k5F0fE8vtw+SbARbCH+Es2lJfnxreMaY0VdVmtoCTFvgKumEOzhCpAO4TEDhFzE29oTMO
uC3Je3KRfFXgPe/A3o2eKeBJuN1gtbALqeI5ZYVkLK5kBxfMO4yqHH0gZaXbkNtBWC8qPxblb2aS
cX+JWHzr7iuCIJ46YhTZQlRa60CNKzDZEJ97KJ47htxgKCfYOzWZNWx7XIicWJyvc2Hqa7UGZR8z
uGQP7Zi5QaYeC03/ZlLnTQpV9kUjXbwZBqyDU6zgt3Wgh7aYpbz0S3URDGJKMzTvX+p3JTYxiKz1
/hyWeEF3af19bAUCXQw1mZUp8PuGwHyVI6N/GIDxYFoT6/J2ARLgaLWZsNj64LmtK6FyCbB0fyRa
AoC+1Js0btQV3veNM2XWx9AD8kp1mKKqyvfUNnKwGTjq1pkCQgWTWSz9622gjuK6QxN3GkAdCBCS
V0KUh1vJUu9GKwXUULRsAI3AlFRCIztZ3y6ru6OvzbGtFB5JergJNZXlTATuUnQTL0GkCLexw/B4
CKaHuei/SUuVPRVjY6udWl1aQUkeQ+b1VoPaKK/kVa0/meJnzUTilmIUe6FRn8RJODH2fcxhrY0m
kVYBJ86pqqRAzZrPG6lUGpuF+55O8V7kud4CJL9gZmq+R4ZZgKNY21SHDtUEADI6nDEgc2MlPMhZ
ukLeJYt4d1TqflS74jKqZgebJwGvFTCYCPxC9Adr6db4HMOSK0JrNwQh4ZkAgzXqD4Y1gEzKheE7
5MTmWYmlHA/H2PJVYdTW7F8hh2UVPFN1K45ZjP/+Av3nMN5xLmFgiu6I57GL+fhGCHiYOmLF82go
QEzmVjth45ZWDvLgFrBgNx60LgWcJynaAShu7mD83B0TNmcnEiA643VdH2N5zldNNYmY4ZPFO5G4
fBaAWNxkioYH6sDCarrnoQQruj2rnUbiXffvgGImwjd5djNJn5HJ5FHhIEp/jwbAfphXMt2E6nCF
YLvfl7zYY4pxsLaMuaOZibSNtVpl/c/EOp36MkOFd6AJM5HInn0DztasxjowHgHNiw/h0Kn7xMJ9
O5hGgcDcwgA6nMNdXKQPAwRh7AR0xQfOfsM5T1+baqW5VP8NJ+vqYTMOJj3rqIbaHupx7evzFJy5
u9irAf6oC05pNgQX7bok6muDRQoC6zQCBVCp1rkoisWj/t6+l3oO2jWBw0yEFqQ2Hhyi2/cFmolR
x1FhRBSqYam+K5hvdM3+PkKST9aDqmTDtTXlEAPgJJFd6KPzJSpDySMXTkGfgb8zwqTfk6J2XmmE
Bt6oUuv2zZg+llZeXiAacAyo7LOHWsmWdZ51zU6BJnzsA3P4nKeUfTyv5bUBffea07izMyCL3oTL
7kun6BOYnZ76elNUJ/w861exVisq7aA37TBNJl9irNHuVC16bqPkIRLLg0ryH0biW6ZV7ZNJOctJ
4cr4FZ3TVWEF9WqZtKe4Bh6YanP+UstZvU+ZzbUVaYxvNZCifZ8QBACv+4bba4W5TTCv+kZb9qpW
fBetQdqFY7TsgxGZv6T201pJp45oojcYKuOVs5KwXasFMmrtbu9SBeFHibYNdkXwPtRtv8qa/NCQ
frVYspwaYyoejDsXLtDN7C6H7vcdEd+D0ATxyqCrALMTON5bUWjZnkcXu0ZmqiumDCwKvVH7YBCM
n3uSrbVZBuKuoujgUOfEX1yrex3oCy/L/RnRjcchXOIDLQU6b3BerhjpmrtEjJ7i6VsnlzHCJx0H
TmM1Us1zAEKNK6tgjgi2s4CgOFAZk1sQEtdBfgX6PTkhukoeTFRvK8IhnwYksTJgp468R5NZhAqT
HnCDhsiDlDusAIZAvOpg76VJHxwndIxgx+bcLcCnvpUzH6odwoQuNybQa7mq88tCWO0VkSQ86R3p
SdRMndvLRroq7lUCERaYLySctnMqbqxa7NZ8rmhjIZx1qDVkB3XImlWodvGPbImzb4VRST5jJ9ka
CGq7Gup8fm0rNh8xtJrMZuNTP3QZj86qXMxvplamHk7r/XrROnOt46Dpz5RtXjKxh4IZq3hJxX0n
fVq9WDx3ZtVmGLH01kWqTPFUL4n4UVhdAHnWBCjbGer3nnKSSyspdMvEnGxo6oVv9VRoZCjSFFCm
6pkSVPDeF0l5BIfe4YRqlPuw6mqcZYvxAzv3mxKqEMvDuF73XUtgowFZfGMoU73IkwhZdEqmVzOu
OrYQ1XwfYoBylSAO65SDO3cmWC2XVhOS69AGbMLwS50RasGjWMzCtpykxW3rKHbUikOojMia7RDh
A1S/UgL5BXJmBxYqflfSMWvux06o24OcJ+euWQzAOHecpN7GJsFDYxwVXUjn3bhYcbWKdAVuWw6G
ToaBp1ZGq4BXjDl0EjDavWDVG6ioErlaWFsnGofGhWpbeoCfFH7L5BomJsI8kFHQR8CvmsMtl0LR
DWbO/4aaG+BHPdhZei+42SzIzGeE47aM4wr/X/g9tSAI3/uKaX9ZjM9tHQ5nOTembRlAmcTQJl4F
Us3emC4HS7LC1UC9cZ8YafAg8LURlM7WGbG5RIFTN525z6pDFYjBlr01P0appHi5Vk8nXo/ONuaw
+7QIhKoyfAf+9S5o4lWluLoXiuLWScEV7Abx0CAOrqjhlGewTMxI/sxzWrHIwt/0PvGyDO5CA3Zq
R3Exe+wkVSYKkl0xNZ70EQd/E/c/hAWhLwFHtkdaUaArgtpTZtnVCGRtAUsSJ6IbZIf0uIsknFda
PbDFVyMB5lxtgVd210YwWTYthjZwpdnuYB0MSTE6Eardba1A2M66+Tks+peytoAk4fjfFoNfko3a
2LMPBwgCMRyCfM0LDvBYEoJD1UEvWShy7wyxMNaTlEHqkUfCNcUM3dCKDEdOumTDvE23nqd2Xs3N
nLmilW7LJugOpEkwYZiafB8MMNI4q0y8a/KDUtbjurYEXx0geMmxEq6qZlG/M3DRXHXUBt6SqpRm
sdciUsgSR2lQzI/RZNpClwDqjDTZI7eyKN336WEsLGqvecccTK0VZJGAY3oRPqwRqeI5STrhENcC
vrK0flWPI8U6MZrITGo8POawZlypNQIon2N+x8NKTq0pmV/rQfQwdFQPxNEQ3FZpDwsMAV4Wyrd9
34QbLPjKQ0EtyTeakTxKIcluSp49gyVOo0vCVvl5ZyyHx6mYL2hV7ja+KSD6JiDqq+sGYha0Sysa
vBo3AyfWpm3Qy5PbMup/HJNyI5fJrQI5PVTCJ8pxwRVimQnu2YiPYtg+iDMArsHoZrASgbFekLi7
YmgS/eHvbuptQ7ZSvFDiqZ0BBTVJlBmhAg9N+I73uD2X/ZJepr30uScwf/cwVAoLYMQhlrF7pyWd
wABFqLGJGwQ7tRRQR9NoniJebkeVq9gb4MduzNzYw1/3W7l8GWcRC7SMafq5Nh2Akrc2iUuP9CGw
kVCbPhzb1tdSvaa7sYguzYmDmpSPk5ZwvjGaz5X1fYEtt42iBG1wFI1erRiTt+RTDPax8vVMpboX
IW4qg0m25SZVHg2hfe0tynQyvWPwzMbEiSnuAkBTTjKbowsWst2p5vjUzlZMcasU/bwSXxJTCdla
0mGt99ZjCa2XQT5lOshRDMOYXHRlKZWyrbT+YugV3ZEpG44ZlXGFKgBTf1Y5xb5WzL4lD29DZF01
DHjtpExW7PS9m3ZywN5bmZt+SsVHwsdkFVsfC8OX1O9wh0pF65E48hbG04lEA3sqKFnXmNbrTD/n
mDJH4PcMOx5UQfo0AoNCU+WKMPqgj1crq16K9QhfZauY04oTE2xMz5IwpHhczfc0wMoQSKnV59Dl
G2h0T0EdqG6Zihfmb8ptEubJvsnJbC0pcWWr+KabEfWtnLxHigdaW4HablJFI7wIOD6Ewiz2S5Js
yZLC7WiI1UoWpI9Mqh7DNP4GUkbaMpMsrdMxydY5aFoX/m66CzsGRxVCtb2opzBaUnNcYyg3eJBM
rNOsyJ9KPmTXVJSnTSnUM+zQqnpQzHqwzSJi4jBifpfkvXkIF/nOZehf44ljZD+GoxtHj2zp4yZj
Pv8+6TuvcGvktdDL8K2CRALmsGCJi23iEHdtgPUinw+ExG21YaUU+SYbl9e8l/Zt2PsLE892jUUD
TI5T2bMAYcWmvpQlrzPsPZ73ZlJUGO735ZlyzM216FF1XQHHuk5t4E4JrT+GqINzHPE/DX2+a+oW
ZF5bXei0XZSp8Xs52lSa6eayDLqmDjwJRj2m6VW3U4POLfro3FsQyENe9WrapKkS8dP+M80mnLcE
6b3NxY3G2zCwNFZjnxyQXW1Qwl4RZ2TOoObbqQ23mpJ6hqrYi5XK5ykpJZv+Wm9bVChdLFq3CGot
8slaf46a4kVDsxHh1ftaT8JZS/FIk9qrWkcAoxZpM9KJhAoDqH2Zqxcs7I9RMNlC3rkcUS4MkSd4
hIxgVKDLdeWoSFXrSRDjN70VzMcwKNdlFwcOVETVi3Pm9eOZXpcsxO4YTu8ApI0tU0vpdhAgx3Zd
8MLcu2JrAhGUnvWu3gMhq/qw9bJ5es0ZlPOmJTjIpC3aIIpeUwfsDbxHmWXQwS2tE6BPYKW1sQ3N
yNrVrRST4SmFcaMgptmkhTE2sN14wq5vVy/EcVhXJV6OlhFGkFK9qM3cnSdDTbZCEscHhGQVlQQj
oZqKmixT9BV1lngTtYLud/LdEoXGYvWsQkR7V2sC9nai7sIiL7Jvsa6RrRNXgwakbaDMgie2TeVN
hHJClX7qOlDCHN0GDRmxdydrCQfiL3q6udjSz6P0FA2q4UEeOmP4kXiFpXB6E5oAg3KNlvGGnkpy
SDUjHoxrbIrpejCmwVPb/kNNUyoPNKmoWdgwnDd8gw7RYElRvS9c/GkbNg1N28pjfpFyfaClIfhR
Pz+rQbGtjbSze1E86/2SejLUQCcP6ucs6s/IfZ5ohaa2XtH/F3Q1cWspbDbF0uAcoJkfTQhNbxLE
fjUkevnYl4OxNdXkgr3Vxgwsxe9rJXCUSWLIUl0eANZWXt4MJVrLxdWzOaMfL70OHaqYsa4SQHp0
2lQxfdD4Rg0j1e081ghcQ2M10xi1TQq0MMVaJ88wBZvM4Jjm4cUoKFq0DD5FXQTmRV3WQwQ5OGDY
sOy1t9aU3vphypyGnqI3VEw/Nkn3HJb9hyVC7QgsWim65g1qGLOOlXPUj5VfZi2toEz80NM4Xwu6
CeHEoD9npJFB6CB7g7nUOABkO6CubtiP+qY0klehpBmRZjKhYneERa2s1KiW/KWtL2YgkXJrl043
mlM4GZPbBJO+b0r874KO8vaQcyqzfSpbE4CxgYjMpQcdbbshVv1Fqsu1lRK20z6nmM60195A0+00
ofksWUl7LKpUgwce75i76D2jCNdSMJ0SlWUo3g+agASjSVIPGbhH5xJceqo0VIDo4KZychpFABVl
KwLLM+bCGeM49Xsa9uCgCBRSU4546+Z4k5kUrUUddwKBtAD78mGvZep1WAbdm7TxAasH6oyG+Ny2
iQi3qlL5Sxlt4kH+pmAwqpX5Acvh3EMcnh3EUM0IQC1YX1hTE5ErZDe5YBRUcUnsYsrCCXVP5XlQ
qilDQBMyLft9kaughiJE994GglsOG6XsjXQ3TYuOjr5uM+VAT1ZqHEkb0mbTmoIk7euqiSCvAjKj
E9WEgpD4Wgvd0qWO3nxLqiijTt+1yy2iVDc9tJSSYLlTjBxX/BAkdEf+WXqZqc/RmfM9aE6NUM4/
FviMjUervaJen2Oev85zrUl9ptCHULYnWiWlk4d1KbqJ1gjSHvUHAaE+G9FrXY2hcuyYxawuMk0x
omnWfRrvJw3+52VoAovANZQxz+zRKBXbIoys3rdod1O816xedyqlHkSsZGBQXsV0KVNhh3p2mY/j
BCMKtGVJSQs9ctu54JrJFqArDlI8QV4ZJ/WlqMdF3FrM6955jZMqdR5xj26eYsQTrOMxF3RbAjLu
jlISM12Ym9YZNYV5xJzwfaq1s9kAu1SHQcfqqIhXXdqOF+bZ0YIkVb1ugyBIWE59+JYnY3UWUmFI
7aboFhk4I2epIxaSuUHogeusoT3mYfoSNoavJxEFcClw5Lwf/DBVzuaYfypB7woocMDwzY36QOO8
3AJgq0yH3bBfntW4N80fQ9PI9+sP+s4q2qex6nQ2mMgXwuAjUkFx5ZmxspIGC1pi4Cbbz1osuZBL
O8huZUwrJFpowsRUHQ3Zp3mRbdqBHxZJt2yYnMrcpraQ/Rjd9Fwv2rpqpnIXdDLJG2HvbsxnGAnW
JO/QZUaucX9IBdB1St/NCpRBuWkna16NSvVeCOYRYiWcyrje4j5EizTFTdLJl3ritdQiTwjZR/F7
bBwx4g0ZO0N6ClqD/XiSddSRIvSAqpiRMiTBRhga9TbjrEkPdLlVXfpZEnS43dSs7oPRa6OqEyfs
LCDBi5bcisr6RJOYbPqyP5ZGk67KYXwE+DztBipfD3VtZp42Go2fxOJb0RWRE0ctp4wiUI9ulir0
ExK0wo6GpPxmmCS0Fi7i6kSffIpalK7R5BVo10iqmBbFQG1L005Zg0XoXWuWK0+VxnmVhZlOlGC8
4ApLpowBxkMoBTqab4j3umxhES4FAHvg0hxMo7mohVk9Gnfzt6Rf9Ac0fdZ6rEPDpblSfwQjCJMx
tkLPqrWJ3kwrrdsBjRfGEOQSCZ3aqJFDWK40KThnAcw1dbHhbafuapq7GDHNZ03jgOL+An95HJeT
iUjUKVJLswNNQP4dpK8MX+duG3O0lXJyTZNhcnJzMj3asNcFrN8BaCVtXasmGjT6znK1PJmeS1XJ
CWbQSG1pePczSguePcrrcgabaFrLN+Rh8ntmZVr50Fkkh5gVDpLPwN6EWmAuk9YHDC1utSSv3hfo
xehNBm50r+KtWzpCpt6wiojpMJbVE8o2bYfosWdugwZnvzTb5b5l2V0bpAfVrAraYcU+Qy4Ivpaa
C3jjFg4FwY3UCsuamCN5TtIqQvMUjVu5DaYtGxiBtRlkd/o668ArgmaMnKaXiLraYqzELdZDvH1K
10/mJ0lf0TpDr1meCalrDyDaLdV63E5w2i7Qxtut2eeyO0WCfrbyafbpSSTHDmv9S1QVH3ITygde
4sJJ80x4KNP8ATOnatM0gnqlLbKidPwdSwETSEiy1weNrXBR1Yeql/oBDnMguIseJgEaoGjpdqYe
vilZ+UTnsXdxHfX6WhQ2SUCKLMfxZUpp5KkztSnO4bUJ3u97UaMxKC3DaedylchF6Uz1Mm7YIXxN
Q9QD9Mv0cmZxcNDOUtWVtEDiZNbTA5L362DR2xMzaUXnq7JlddxVaidvZIw6nQBDGGeIR38xU579
OLbxmdlr0JZWQT+yw+qjnvPQ1RAIPMkV9NxQZ2iFxLDtnDJpRAczum4jRSkmC5HcPC1J+qyYMod3
X3+SAHUXJHioHMrxGrHtLuiupuk7su5HCkSx39NvoVN/CXMxcoLGMoi/x0dC0AQnVPaJuk9HP+2r
22LlFuXZbNwGrchXI3X0xEedGV/LHpsRh2R7niBc7UNN02wa6MaTgrnLIRu1zEfIEK8mS/YwHP+c
rXzx7qV8rk19y0wW6uC9joEjbj3d3ojqQvVlSXjvRVP3qBOZG3mKxaPZzypvHSsskNCpjI2JNA1H
ZEDEmr5WUAfgywRk1ZGWVDouZfeWavV46GHhrbKknb2sD9Udzcj2qEy1ag9i8VmwHt2qj9Nd3SBb
tfMi/K5HMUqh2hu7yaeiv59l3jSrvo5DiZyNpsU6r4e9IRiuZA3ROlcQdCjdIhGMFzGQOzFmqcu4
hxgW0gy99GsaDS3KH1rvW6uX1j0tOXnuMjdve2doUES0iXS1wu5o5NU+x52Rylg5+FUeIrBVGy11
M9XovXCxqn2SNALynSQCTy1HblPUdFPDUXL1KChh/5rBum3Uu7GG4HO/CL9ia37Opa50MiOinM9T
Sts4RNab5HY/JRehhcMJdZz+llXZljYFdjcy0jVK2rnMh3SXFRo9LTrmcZC3OyEdCx8xKKBWpD6R
REhelhQqlVQcED+Yr1kkQpSdhA9Fmq/gnWSno/zupc2wH8dE8IVBu7OcF9JDzVS/34vPm3ExvktJ
p5qOpA+dlxIq2HC6l03BwzoERQ9a6a9piX/J0P8msP6/Svf/3wTxOmsA5g+GpXgrMw2DM/XvFPLH
svlRZun/2bT0Vz5/Fcr/21/0l3IeYfx/4UDJkJ6q3h3Y7jb7fwnnf/6E1raFBT9CePX+k//Rzcsm
fwjRg2kyc0Sf9i63pyX/l27e+i/oZJDlLGT1IGrM/0Q2//dBHKyd9Z+/CdskgAO4ct5HMn4ZJMnQ
N6gjtse3fjuT0dvty/KfzRv98xJfphU7SekamPLRzTWfwm/DS3YCwc7O5hZ/Akb9fVbrH1f6agCD
CKdMsUOMbqXXrM/ZH6ZTvgxO/evXW8AuFA3fJZjOf39WtA2KVI1GJJ4ODKf+uNxggD9Wx/gPwzY/
5zf/d5Dhnxfiy//1S1Gxy0kqeYpuhepQogcIYPiNZFvvkb/Ba2qrbbtttQvOvQs4fjO7zVHx7vIt
1/TTDSJ7P7d8yfB+Wev/2g9+HbD4Mqj8z0/1ZQYoS6aQRHKObo25XuiMrv3yu+X1fueNbvNteh7e
JtXWpT899b8PBf3zsvcV/MsKpU0gq7XBZQma3OZx2ixs8rZwa5+GnbQN7PbcDk6i4Z+xNR7/H24Z
MARTL/DOMID7MiEq3AkRatJFN+kDBr3Z2OUbXelXNAjqYxPa6okMVib6t9P331/577O3f930rxf+
8lpaciM3onRfarNn0D1q7OX5o1z//iL3wZxfBmb+eZUvbyaKpYjS6BDdKOZR2agQJpC74qN2v6B6
F2gRqTjDn7w8fkJhvq5vwzSxFJU1RgB/fq5fvlIUKolZSFZ0U3OvKdrOD1Gfe6PJ+cpoARXCkXIK
GpaHXEso5k8bRUQOlDd6tzMQ4jiw2qHRM+VDvjeVh0xSj6hrUzedjGsiNG9U6J/T3KSSGdyLrJQy
Cln4UVJMoFtuWLY0CLEPE9BNi/a2zAtVWvI09w9P9/6W/u4uv2wXhRShhRbl6CavhFN3Dg/Thfzs
SFH+eX6XXhW7/INz2hePjf/5Pv/3uX7ZN+5d0QGye3RTrvdQgfDKVr3cC23zJESO+UIQ+vt7vB9D
v73HL3sCHWvE+bUU3Wov/1avA+/OLfEmnx6HYzAqbnnDebEJ5bwJCa2jUAwm5zSdIV3f61a0N9fR
isrBOlvx7+lJcOXdf2aD86+nAitIV5gZY877y1NZzAG1d8dnbPbLzjrmbvL2+6fw0wH56zeNqRpn
gogJGZ6Kf9+i5q6sFbWJ41uOu4m+QjJ+SC/lpfm8TwnbtSN4H/iu10/m67KL3PnU3SSqD1781u0Y
0+lMX9/MZ/lK7cuunPkWuoE3JRRnbWMj+NJ1Otdr0bCD74ljvY629tkw3yJ5D6Jbn+mHnAOskMYd
RT07pz1+/oYz6h82YeXfnay/3uGXtZxRoBW7SIhumt170WZwixNdab8GXmcvruiNF1G10210NTcq
GZmPNYEtu4yuvUO8caI3Ss38vb6imrERmv7h4/30VvjdF/DlK57neQGnHkS3eZXs5y25Wvucrim5
rztm3VLb7FbTVtqKe3qEZ2tfaX/4AD8Byb/7AF/eg2KoRnEIWAF4suzVbfRKxXZdOs1uPGOJZKwT
d9qZburcmm3rMhvIoqi3tdNt20PkN7vpoXg/f/uYHjIv9jMncV7IfFzllYq65UaTnRzKm3xpdyP+
NYdx9yfPFfnfHQSARXTiUIzn8er7+wKO5DSmVBbFt86l87ZpZFdfWR+aL7mFn/iGx55cefqVUsAp
/uyc7il0f/z+Hfq3e9fdUh+zjjuNQf/yBOUoFGZTT+Jb/Cw/y9+Fi/qpM1y5pQqeLi4KNI3O/X8I
pPprb/j1ql+Ci6UNU43uZ3xL/OqkrQUckPbdKtqOuz+9Ql8MHP55qS+xBMCgygpo197SY0ENlQlQ
O/DJP73gyMZZer9/nj99h/6xIn95nl8iiFqxytQoi/imroItHWg3OAZO5077yWVDOk7vgje/ipvW
JXy0x017RZXuxrfff4p//2L+8im+RBjAnrLFyLlpXsrVuKrWyyp7j07Ru3WkNespXnVA25ocgqPI
3rn6/dXl+670j2egGdhmGOR21s+f/xJnFFkxSXnAM+g9pj7c5JS58S5zI8zQYqf6Mb7SnXIx2tnK
u9BtOvdgIp/7wxFp6P/ujDTv9sUyBqq68dUmY0aRUZUqz+Bl857bsf1yPbw/+zGedoXLiqPytyvt
983h3bB3d787yc0dT7a97YohRPu8oSvqnGRHdPJtbr/oq7fWTvx89cgeEvkXL3XW+8j1U/yDCndz
9lTub7Dfn0P/mtunYMMp7Pg7nN8al6K0fQi5RGu/PRwMf1eu3h5S+7TwZzXbN2zNVVei/TC52X7y
D6cBjx5qcK6T2c5qds/f/fPr5cObT6g7ZG/BM+hwEh3NlrER2w2uvj0dVO/tEUMh+wcqH/vw/ObW
9uNzzT9/NO7snA4UbDa5vS7tx8zm+rbkK/aLT1Xey38+AMnXncjlt+L/xzb5/fRm8OEeSje3r8fZ
/jy8LdyCuxNc73LCgWqfOXzsjes/bJ8ZErQP3M9nY8f+0/oz9E0+XOZU9vqpdwLn8yXwnt8wrcZh
7azdXfGcK9IDp3ROPMv76ph273wfEI3tnHumVGxvNPvhcHUH97Dp7MfVZL/Nq7ed84mInP/0NnFT
orOwa3KWo8Ry29XpjUyNmMty/NxZoVHx00NnX3S+1fms81toWLu8dz6/v7M91e7s9P4PH57meSvT
dqat4jhXb3vU7XS1OfuT/bp+4qMqzmpwNq19xqqJdbu/Ha+7zDna5z0jD85+vWXuyqldb7vfepe9
aW8t96W2d+vevjbeRvP2XMQh0rKdgOX145vptg4R6cLzWb2qtsqKO4detzVttvdDbx8L21sj0eLL
lZ3eOV5le+1F9idFXR6osv2I3NXoI/Da2rL/zT4+YeP03+yd127d2pamX2Vfdl/QYJwkL4thZeVg
2TeEnJhz5hv1c/SL9UfZri3JPjJ2A4XuKhRO2AdHWItc5AxjjjH+778NnY/w1raCB+df84/KOYTr
u0uce9sxPRqbXIqkzumr6fqHahsc/YPirnf2tXQ3cP0Cb3DFxfmJC3GfbuWeXcSe/833Dtuva6Dj
n385691D79vOHQua7IyXoLm2Xxc32dX+WX+4mt2zwaNS7Cmbztulzu6MLiVXPdwzu2njYMjeDt5m
dme/8e7uzy4M52G3giYHD1nr1t91nuncnx2vuPPUIyLzKziXs3Ps/Yv71HNK75vm3Dx8YSSv08h0
vuWev7u7d/3LA4o653z7gceXO9/udw+jw9OdveT88dQ4lnP+IXQ/zJvJP/jd1exZDqV2X9qWHri9
Y+Cwt/OvLb1wTrjZ8bCrA94lHt+6fl/vUh7xpPWG7vw77q7zD4F7c/XwaXSONMvxQOjcdrUNuon9
7b3MGxNbi0d4RS/rHR3pu+q8ORTuH1mW+m9X2Wfr24pleLbKqhK0ZJo94vcmy8uDdHxYvE9nLaPm
njfFhN1H7pnuqjz60v10u6X4v/9M2qDev7ec0xq70vi30dyb/7uoECw4B2lgN+ZrzlmVBIohSU1M
5qDYy0hA3WBb7UN6Fm6SDYJrb7xArFA6ha+5BQPu7d1H+d0Znrzev1/+1Q5sR3Yk9KJdY0L16mN5
Pu1REDnb2NfOg524EJvqkF7UfzjTr1/6estbjR0BYYDBwD3w5cuQoxTtoYYGoIVEhd42uLRVCuaS
UtMyLltOsdBXH06N+acs3+9GwWpwJtbzvPELJynPrRKRDBce/WUvf7O+6R/GB/WBE0l1Zl5Ktz8A
hf8oP/1vfds1j1n8WPxFAfLrY/9X+e2vmw4eS9vFn9v/BEgWODcyMee/prLcPCIUAjXTdHHx1//Y
NI/F56//83nq+cc3/MC0CPUd5uUUQcGZQaW3bCbjT0yL9k4x8AIjAw3RjcMwQ+dHulmx3ikYdlBS
VvBMZOgQpv3INvMnGeM18tBgqTjdkiD+B5CWl8dILNWFQd5HXdPlOGoYxqtwO53StptgQnvzoqi7
skbRE2mLTAWZXotnj+ny+5B/nq5UV/rY3zPh+7U4RlC6FdjNcqx5ORM0Y7GVKbE1j6r+uDNbuqra
1FPTiJxqieRjNGd87MKELmW78Cr6/jDW2FgNd2LKmr7tvsVyaOw6iAaeBYLOwfnQ05viZKbynzy3
nwwsXt3sCqJjFSUHz2L1+vRjdWY78PLolTPvwxSXaLhc2cmyorPSHp2JJgynxrlFZHAgTNIB8lxs
kymAMdhatBBJGsUlSnlOrVmf0ri+pYkYamUnublZy85k9JqnWkkN9hDce5lqmwnz3W0YmQdo1rAv
pGrtYigsNiswT4VbhCAhrKZ2x4UvMvIy3ihqcrDk5Nhg1qXF8ZfICq612p621PtvrTo4GAGy3ae3
+I9m+UX1tbjpmq9fO4hLr+f0C1DTf14002rayFL9xjrwfRlgHfj6gun044M/p7/2TsYOiiMPM/07
Uun59CdluqayTdyvGGvPpz997xZ2WLKK8zokphfTf3WXwCmLLxaq8U9m/6sKwo8pSV2LpDLmCmTk
Xk5JHO0i2ImwQcY8zBzkDAP11PqexmrMvO8BWaROUBa3fTGPXgURwk2zmPC9z2nOEMn7Lu5HVxfR
7D17kr9ZKp7S+L/MPmGyVdNOgE/Jq/sasxr5pTFAUUjR/3ftAECkkY99Nn+KUOz6chZ8lBBFOFG2
XFZVc5kCsHCAlN/PizxDENia67xsmKCK0hCTVquMNTyzwyU7mSGNllqP2KHIrctlCVoaxkxmWzrU
boOv+AYdlZ65trVUuHjppdtO0VbFNUFYoCgl2tR8jByO1RL98Jr5R7Prvzr07Mkc74159bS/Osyr
6H//r+xrPj/fW58++3Nqqe9wgyM5xfJMezFWE3/vrIDMTIyB1sQ7iCvYY39PLYq/QFDXfJb1NB/5
08+d1eRTbNCyLOh6fpqQ/2BnfZWJX+eWkGGLsLVzE6hUXsE424aiiNSP0DZk8EdDMnfO1NFZPiR3
Wl1sZfRQdWd+tZPgVsR55kC1lPymmQ5r45XbqfFtcLIaCyH0bD+MCb2r9H3tizlR6CDr7jucFGgv
Ks/ounJMKZ3cuJOgBA80G9IzbDKbpWFrThRmimRq/Fmb8qMMFjQNpC//vSc0v8P1mWSS3hq5nx6f
D9Yn3t3Pwaq9Y9CB1mR7oLXoaUX/OwwkSldZ6Chpfl/S/z0MNN8R/JGlImLi+ABY9flgFYpuyCBX
DdMUGpvVPxisTz4YrxZcyD2yqsECsyDHvorNlKQS5hJY6OrwBKdv3dwxRmEW9OM3daG/fbwVVdi6
iTZ+bkNlbyuxvEd7cE6q1vLKpTllxaCegeDcZJKmI7P/8M+H2H/1hRE5+1vDy+2bx8+P5csRxid+
jjDr3WochiwTXeNTaPD3ckh/Cn6GlMtVwNucGHi7Pw8a6juQs+yyJn8j/F9zpT+XQ4WTy+rwJkNN
hQti/yMa5KukxPrVWEcStPDfBC/m61aQOZZ1KVqE6qH8lL4sKLfP02bsquNQNfIuHVTaJAT2eVWl
C7dY5A+LpSbHoZ1M29WWetWrIc6brVKx/ZjQ/CqWxOQuStUgMB1bunz1qm1uQmVoNnoBzsKhvdfc
KSgvsl2huNq3AdbffimGwPBLCFdmhG5oSDDjPeui+AhKLUXIGy8fLL0G3GrYY4uurV0804q0HRLl
3HDBEdFBPQ59RtEynJvInYcm3OC72v/h+L5GOM8nJC9rPRnyMAjLDJ7Zy8gMSlUSyF2helKfHWDS
je44iHs5Bu4cD2P13WDwv+OOZ+zUNT7414v39mvZhC9hq+sHvk8uXbxj6SaY0AjYsbOymCXfV29d
Jr7neG5ZgiAaQjR/+TG1dO2dYaFmYOGGPs8hm6/7MbV05R0xPM6fhC4Y+SKU+CeLN7fyYrDQs0GI
oxJxrDRsJrq1/v1Zwi+vE9sctL7B2RjC2zabE3nYjGYl7mOj1TtkU4HcusjSNbERejPdqZAtQbBY
0z6wygQaD4oaqv1Rr0sISPFWPLCMJNmxTTX7wQj6OHO6LrdT14rt1NgWYTpi8bIMw8Wkmi2tH6EK
nTQPW+tjB9yIrmJbno3NYtfBWWHZbYeyvkO/HZmlhKwkNSsNjek4oc9VtMCxFJouQ1MZ0gs4Ysku
HmT71KG1OkdEUj7im1N/K6ti9BIpkh+XBa0wtDMr/bDq2HCIpyu9cEz6OM8RAE0fYJyYd3aRj/E2
CjBWYSWI7NwRcxij/Rl12pFHGs91Z4JB9ijSWvkSATaFpbbE+Xu141U7SN+xfw+6JS+cSRlqACYR
DrSO0jXpgxGJ5QhdSgjkjUq9jZXsQtWxN4M4ZzcHNdLzdIuVjHTerN4KDi3xyZcoSSWOELo+HxpR
Ab+TgTQJPxpnkIc8VQUutdqNmas30oDhhWa3sdMFhcZhTKJWDDFE0wKf3lI64EWhAfeqYhR5ldSr
H/W2QEleiqy5MmUzlHytlcsHlB9tiKZfJ0Ss1c66QBsqJDdDfLi4dd5Cs5r0XFZ9SdKb9wBU7E/Z
NKRkNrR07VPOR+VxQIWEYDvKrcBLo7E7DFEDySmQZ2rfWpUg01XUooPlUuu15Zh5v1yKlmyYU+AE
X+2sBHs7VIgpTdLA6NXdMJUExUIeM8stlcW6ywGSoTgMEjN0bT1N1u4A7Ka9gvZkadtPOAJ4ui6Z
1Ofbio71zJBpiKphk64QBHvtSQ76St11dVZvJh3ts0NGyxp88r0dqp24sSj+JI16YyFEuS6mLkK5
s1jXUzBFlhOrBQaxQmOMAd+cIeq27XA3pc0yuKaZzLxzu4fmBgwzQbUtm/ojYHaapgNTmMfa6gOC
a2GhalOtoM0c8myQ94y8AiIQLZJ1Zi4ltEd9RGrioAFTFPRnaJWc1GyXZZfUM30letwY0I6sRoTu
XGjgAqI8Bcgz03qIhmWyP1SSiuJd7yyEIlartwJk04woycrGeSPPjf2pWTq+qe57m8xZ1ZwtWqEY
LhacgKnQMac+0n2mLfibETmViExYA9D9vqWTEn8w+6WOHRPopubQsm3Me1hzMWZpMisEMuW6+aaE
Vqa5oMb1FMFAqoTeUKr8GjhY5doCFhjvzbwsUleDE5I4na3XPExdb+7bIs6+ZcMofczbrqZtoKmC
r11VCeSpeTueG/RIJV5W0Yzg9m0J7zEFrUrfG+SUHrtuWoWs1FbZA7WafkYTfG+IHDcCaIFuJFyQ
CydZ6LU4KbJHK9Yiw1oqStis6+BxCyNpzUOhd7UKNytCt4qyHs/eSh+Zp5A2l0trmscYxEKU555s
dbnsMEd7mvAsqQi8IoK6tBetNSbbLm4SymBotoEJLKUKRVYKWZpEsghtN9sprerl3LEcAlMBqdos
DU2jsV7llbtAnW020ZKYAxID4GIbGfDCQ2k0tQ5xY4rvLUjWX8Dt9A/wxXXJG2ViHXjIRggToe+6
WxscY+wm2ZCKXV91KqWSGYbIBuW4OW6KWQkrVh5ZSz5zO1O/j0UeTxtZtPrHydb70eGH99eRmdLh
nlfSMO6asl8AOGaL0l3rTcQIgbhriMt+6iEq8hilx0LG4nCD1mOsPDvN6i9yDImHywebJBe5Bz/l
Sq+ziUW47uHrQ7zOGZkgKdRwtuH1reiJJea1arLK6zOIzsKVrIBYahtDZTotZXGWjCqtSnmwN3j1
VlxAOJ4plmi+Hc4IBRSwSHl/noaaJ5jGeTVc6LX8ueXaMqkbRwOilTb9Fu5AjIAQbKTgBoYU+rJV
HAWIFzvJUfjYy8UKrfXjsDq2jfGAGO3L3BY3U4qKBhHtoKiPSng5dPVZnqL2jeedBgG0hShShbY/
43u0yAVA6exiimc/r6MHALyS1xl1vTObkWxZAJEjiSE4IRJ3i+J6yCWWtprSdwBbNtKgv9WGj5er
a/afka+vx/bSG22ulsnhNiGkzcfAAuGWvDdmLdp0mTwwLTNPDfKNtAj8rTXdW1K697T5EC9VetBb
VKgWUA9yVzQP6C1crbHcjelOLXNm6tzs03AOnaiwdk2YbzJruG6VHtCkfbCVirUnwVIV0TtsRrcg
F7/n8++DJoSUobdOUOg3WRofBjM6Wql2Sod5cGRrsVlrZ2hHk+xIMl9bhfpVlE2foQAVfj5ELcxF
Q6G/HDTmfUEzR4E4qG26FeyxQT7OFF2OCfqrrFCO1KsUNy9gSRn6RY961W1YceS02IdBKyrHsuoH
pGBenqRfS2H7tZwBu1Z38mzdVy1wDbFAgZnhud0vMkwpUV20auwrsQZuwMrPWIs0mJrE/RHgAT9a
RsBvhXJvlvi3dMoayGTd57hUr5s6p2+Syej20EBMCfJKWd8CZnxgOXUNYUfo0dWrYcRiDBdw1oB4
TZrWuqltCH1uarM81nX2qGbR+ynoUJ2XinJrqoDEdbV3SP7aDkLR3pGs6awdURYmduT2Rjld4be7
Qnzz1C/7GpaOJKn6Me+bz5YuUfo3BwX4HQq+bnrQq6xgVIuvXA6dbHoexU1hevij215uBIRouXKW
KLqvRRDKKGkITwXZskiGV1SUBUFxHBBpVjetTu1F4KkyQJ+X0ks9GcHkadeJjHQ7s0EolKqYS0IW
/QMA3uW0pKGX1iNuIXXvYNB7hUpsk+N8oxRq48DjIElV6Jd5UW2b5rwJh3CPA8p5saRuJXX7JoPF
GRXxpyWOzhYU5FiZI7kPzyVh7LtZXJpd4hJggESpYMjmOI9BM3GjcfRUEaLuRl0UIcynPXPle6f0
f8s1VCC9DFSnS/Nd18uOKqVncxOCyReXqpJfF+B0MPfzDVbUUIa4xD5j2I2TKkrr9nip29C5ZLve
AluLrBRox8coVTdS094RZDzEBVFE9LmoLGSLV/F8LoHbcYrypp+1gwh4/cbwSBBIK5NNX08W77Rw
GS/78D7LYtdUmk3QdJve/oLc/jSLZMWVBWdZYxzlLtlIWQ7bcg6cXv06Kpqb0T7p1xHIdHjcFTR5
1vV2QQ9ZNP1OgTiRFIPsQWEGthwXHwO7vNSrUFa2gbYgE5UFOWxhb4YxvTAG9miwk1mLqUCpLp9T
wGwon4yFs7jeO3NDMCIv3ZeijTYlLkHkD2E4j4W+s0V+PhrtsQDh7aUZy0kbP+Sgljx+GuD1MbUd
RGuPhNbDzi4fJ1WqIF7JwGyQtuXRR7PjBe3DRTa/aFl3oazKFo4FXWf5kSSrrTNRLSs28HCaGd5z
nn60ZRQjLoBiK9k0pT1x2Ec7CuNVjKPLOVva5EC9SOejgjvXh7HNkSPGeuHU4Ag/N0hMHxU9nwda
JEVAj6QZ0EsfYI41uYFhZIRaRRE3Hkd4ZWcI+EOuPQl2xM5UTUcHXXusrHzt1J5a7cABpv/Ks02H
vSoCULMiDkZQqpUlrqDU5N8yju4wLOSmum4kLApYEmuaqKcpLO5l9GvDSZoIry5EEHeXiGJhSrfZ
oN9UaqiA3q9sSALRlEMOSuap+sLUkqEtNlkDB2gwl3xVGs7UHpGrJ14FygvmAFvDFcTZFlp6180X
mVShQMuVxja8qcunccfWI1vePIU9aFo94QbzggDpIFdCZ1uEikBgacOJP5S0mb4flxJKr9TM9TGd
BawFSO5flE6wzVRgxXMHceXy6T8sn/dWsXFNcDwXy/1IePw/9XQxSNX86zzD3c1f9zGZhuKHaK19
kc9bP/szn6e/M4SObwo2HGSCQPr+zDmwBr7DYAdLNlNbuwaoMfx70oHuAJ12YTJtZBxoOnneOEAy
mTqEjEaNRDReT/8sn/ci5UCugfqGbK+5C0GOkKzjy5QDB1J1DAsov3Y6bNQYxhp8r2cP5jdVQH7F
ixTY60uQP3me1SCrosCw5RJTpJ+p1bSNqfyJwb55+zKvM23fL0MdVl79r6gNvbxMB9kh7GQ5gEY8
bmgLPZUlfXOGfS+V/f7tS63mOr/8JGXVNgqFc6Ktv0rU2EbZ1PIyk0wYhmOkdEcye+w/6AaAgdYc
nWKN3tM5BMCSHuJ8Rres78hE7Nana0MdkCXxh5+/PsXnicb15ysmGWP4b3jP22SUnz9lJdGVrFxQ
FZeRdF1p2S6CFJUq/TFcX2yDQjCbzt9+DH+6JCP7+SV1DgVClsfAy+XwPWjI66pjo4f/D2DclWiO
Mib79PYl169861euY+1ZhqyzUvxq6lU7DbcvkfFq0dPd25d41U/+fUoIqn1MDPLmpLtfXiMx56G0
wo6XG5SXHBE+Fpa+k7gWatIzNqezQfRHjhGu3ZWXJNz/dP01Jfz6N9IRpJAHVIWsvZ6SjW6g10+b
wBPDx0pvLpYu98gt7eCen6wgPpD+OiSGfT3a2Y7w9i5qu4u3H8FT//YvtwDvn6IsvATTXG/x2WMG
qmWF2pAHHgiAjViSD2qTn6pVLydbd0WF5wSnY7kfffxlDrrC/m+p8cGijt4rgV/UvcuxkBRDj446
ORF4HlO7QPgOOIoKvtGXl2/f8MvE6fdXxjzE5EzQg4UF6Mv7reGECx18vGfNVAFWFJsU+gToLuzs
G6ltj6gzzgq5/fT2ZX+3suF4Rxs+BUGdcs3Ly+aByYQbSSyQ0/xkN/llVQ4+bhfXb1/m1xI0c9ui
3Eh2WFfYFl4t0hAVFWJO4MtA/sq0uix0wM/5QpM/RxY5MQ7JoB/qMNzIqXRal5ikJCc0Syd1tk9j
kV1VxbJdABhQFvEmM7wS6ejnHaZbEkpEbWY9AprCwXFDBmhnV/VFFcLIWsDuMPYgIB1kZfC5+GxE
27d/21Nx7JfhDgYNjwv64HCEfPXulsiyUqnD7wHh4m1k5pfqNBxDwz4T8O6yQHg0+tHoqQ2bJe72
mKaAEEgf+1XulieHRCPdW8Yfpml0Mj3wK6Nzx+miZvhNku5W87DBfsgdJPJ/QTL6ZpPvCtI2WaOx
QordsiTXc8O4xHVgSSXfhOjYKkD+zGw3AcOcMFgJ23Bb5IZjkItcnyRWU26gsrK2TIh2/GS28OJq
Y9fwREP+/8gmFVbXF0H+sTan80hr98mUw3OAjDBF1/PIOdwARB6UOYeuIYGjkJ/I/PtBS6KuTj5M
VuivF9Tz8pJZfuqxdzBb/TycMo90+od67o65aX0ZNdj67bStY+HOUXJYJvUgBfgbLEjHNHVXzP3G
kJtHVY8PcVJcDnFIgjZqLmgjPINFvR1EtDXG/Fi2dNqEwQ1x8qNUacCNm+lcHZm2ugXDIb6G03ax
UrG9aklvhxmSZFNkl4nN0UIPwQQhPwu7C8uS9n0af8FN22Ez2pZh7GfV4Mem+j5OeKPCuk/WfcHQ
HXu2/c50V4itsTW0s7SBB8zisS4kpfgW8WzXdXd91lBoN5D19fojvRr4AxX8X5rxZQr1XQFpGnO4
aQc+81pJ8hO2H16+YN81jscsxsSskE7rd5XDsg2X9sJOo4MZBX7bocQYwkM+4ihgGiC8Jf0WRp4/
hNGhrREeB7GbS8tdoBlnwmDg4cyoxQP4MHqm9OxU0Z8HuOKUFGJXS/bVuupIsbwNFfBfGX1GnG/r
xNiFKUeVProeCyB+GMQjFxmnT3MubRJrWP/D0Rd8x9T2+yQD8GmIuzaL/AmTUhZMBsio5KeklrdV
bzi5ybxV2n1bC/whsJxIooPUkS9Mk4MwQn80B/jpg6uAhKyCbp8NBhUbcM0rO9gU+zjE70JPXKtu
LixeXKnDtIOpG9YQtkc+AxMyMMkJmrbyuS1I/pUyNndqs+9b/bC+ajhlTiwIrCzgHQMAaX30lTrd
yeFAMizEbgfubgjAJDLBi8BBKoYeKGYIlEs7pNA97CV4GgOdYCfTw29zumxrNfAzqFemGt5QwPJ1
jnfrxirUW0pKVBeSg6GMfshjbdZXE6YQ+uMPcGyZIuTYGCfw63aGEtzl6vSHFep3izxaamTq9PLR
qfRq8V2amjNsB01ds5oL0+rcsJi2vaH+Ydv/ta2WRZ6mdsBlRLD0yr0KbZJAB/wKmoL8YfotYhZT
QyCPVV5mxuy1in6I53zXFwJYatn7tVTQLBc+rHuqbATvo4GR1E75tbC69+aUndZcbTL9qaPvlZrw
+05Lk7NNaESZkmbIl1teB765yAPLBsAHNKpS5MyZ7eXzaOi7RNUOE/+UbOWgiP7ToqlnujFtzQQY
cFj+Uff3uzgJg1tKUARKCiCQl7eiGtmYaZmwvXmMruPOutWL5VOfztuO5L8wQclp3bEY68fY7Nza
ZLHQJf/t3eu3Y+PZLbx6GhMJ4bylN5Qq33Ru1tg/RWX1SJXi9u3r/G5wmCTnNdvACp0x8moQDlkd
g0TXbA+q/odK1s+EKfkc63bdYj/NEdohfNOcvZ5lqNaih7m50CHxaKxCdtDsgbtvGts+lU18wCtj
P0b9nzTy6z79KmZk/6bX2sTgif/x6lkI2igys1EQIZfIIkjcRA0LjyT5SQofKRs2ShP4INzvpBDg
LJRC5+1n9JszGe3jmI2ze2Bx/qQaeRazUjfRItLXZEyVj1Mb+VagkgKO/Kz40/HvN+ceFB2aAqlE
Jyz7BV5R6eBQstr21GSf95ovML9IAsurgAdrlc6K/AcdPPT23z1cJj+BEiuQsXYYPQ/IM9FM9BVy
yUonEGPj6A3DtWhZWQPdBiATFRvJX/+4njrjJdz0mlVRJEeszYiYOZTptYGT1Ugpctjki7oz5mwn
8A8D631oFziVXfiwUGOqSnnb50iHxsFPKApNfCafBt8kCmrC8MwS+SmPpfsql6i1RHBx2wtlTtzB
wrUqZfOLoKg0gxuHxgHg06HNJV9vkisAjNQljV0tko8zp6p5Mkmt1aeGm14/303Dap3gd5W269ht
rNJwNKv3R509booe1mis53oARo9GHflV1u2HAvhDkrhK313gbegPRIHzoh8UedlaHLPXWdLb/L1t
LmRWTDvTd2uwNIIB7tPwIaQ0J5WcWLrkEEbpt8FKdxpnZWw7rmt7uewxbXHA621ERYgYt9h+QJUm
0jLZbLthYHfLdkEk+ZEsXVtpuDWUcMtud9Dn6bOudsclnM7X9Rte5CFQP8Z1cI3zj0/Ee2yB0VVB
NTlrKBIM1klLwn02gbUvPip9uA0kCpllcC+3hOCCZLWt06VkuGs0GoCJaStGgR1fhUSfNVGvWeKu
29mn2dTBjKK01jp3fYYUwC5kSLX2PFHht7fr5+KFwJAdVZ4M6vjamWTzn1G6Gev428TzK5P+mFu3
zTBz0jNcHepnRxIfZcMeo1+PLP9VCojSFvb1Ytp+0xE/ZRlVznm7BjLkKu8tHYWSCLSzVpo8OzTv
As4jgd1dmMV8PsTDUUd9bia8U8ZaaFOESvOTIaZzI79YzOQ6aQi6248wnNx6zC/XnJEVEFZhdKiA
TB/zYV/NUAfYhTp98SJ8OxfS4ZhI0dFBvGekVwUH1sRuVjofj40PQ4okSK6imzUXso4RgXVZyDI1
jCxPjMF1i83tdj+b6WnG10mXc8br6Nt6txesrtiu+h1mfWqzbJvIcNd300i9L7BDNiPphgLUXpU4
dsawZqd0pzREcuMtU/ru7cVO+WXzo1ZMa5n9JElC4vDq6En3c9Lz220erXSzngeoABwXosp1GBSJ
vovT8MY0l22sz5gZEgZq9vXb9/DLgrtKE1nvyRpqKgvhq/RPKddyI2uT7dGR7w9F52bUfQMj2815
5759KU66rxfANRkj1u5GWrTobH31e5XCxhYDd2HcLWBmL/bsRHOHHLmNrk158bSFML7V0ysJamnN
OpzUyn0dTR/xubuuZopbZGAPQSWdhmjccJChLjB+EjoGGcCXXL3kyMnaoCRsTaBeVn6edErWOulC
50JnrWHO+nA5pOFUvO1jY6fMHApivOrUcTuK3l2TXYsgCsOxeisqEKujHjhlnu4CPCVhXx1KUztD
IQQ5nfyRCfBxCK9bpk7ejOe2YETNY+BE3UiNEwDrMOtnZRYWEOgFLTwmtMIofJ9YCzwqsZwXCpDd
bj2BZqxRmgpEcipYBZf8pDfijDatB1qOrqS0vOwamp8ADvqNwaGiYr3sc5M1lrFacHBUg+sGuxE5
FbT6SD7r8NOv72ZO1NhwSmy2cHCj614FKDxTqtX17pPURF8hV9P+ZWk7UVSXllhr0NO5RCqiDaVr
+n8wFxqCm1IAX9V4A2EtnfI0fN9pnAg5ORZDgZtoDUc8XQ4h9nZjnBwCq7jsDA51BttVxGEN6OXl
CJQwrAeIpmF4XXfyhhWZ1g8ft92TpNo3KdckZXalBN1GRhlSy9pBteUzi/N0Jtl4O3BO1mimohQG
D9xjmB1mDvsanE2Fc0ZvDJuuig5VAnOyCa/XZdaszDtlbUfrVlZiA7apkrynL7dpbJvo3sl6yoEd
p9k623Uqm+LS7AQYTqfH26G2uhu1MtYteEWL219M0YVeb0G9BOrudFFNLyr95BQeU2w0vvU431IL
4+XqQXTIpHQHivdcs2bP6Ay3xbIPX52buOnPtSy7EqwtZlee1oN3wqK8cJCqZDzKmgwTk1yiGCot
86Gas6uuM+8NNbpuVeu6ZnH2aYJiwbLyy7AN7tYjdpSAU53M2JWafqOwoqlTiCwIb8UgxICRnbI0
aIjDnbfibF1KflGZe5lzsmP3H0XMMZ54O1PWUiFrJhXI4FgqGr586iEzxW3bEp3Uy3Se0jDilKZZ
uAluX+ztyQe7GKKNluTwpTVxXHf6pgj/EDv/ZuWwZNQjMHnRhP6Sq+9Ib+VzKwPotUeiIx4mGy+9
jcdWL04p2Ym3l6pfL4euj0Q8E5rEJyell5GaHIto0rqCA1LWH9f4BCtw3yqKx3WkV9P4h8v9ZiPA
z4e+VYVTGRlQ8Sp9NiOUpht8NLGL0ncZB2z0iYOTLvKWnA1dY+lHeY5uRis9xVG+i+mym+zk6uk3
/we0Hd+WOf9+U2v4L+UB/z8WCdeS3b8uEt5iKBN/efzyF1TLv27LT4/hy7b/9dM/y4TyO7RMvEAK
Smze6Ef+LhPSwK/Ram8qqI+eSoh/lwmVdxpOn/jYoq1b3dkYbT/b/uloRleymk7+BF3+A2HJ67oL
2gJBkEG0BbOPXuhXez0lgnCqScqurRvQnwaMYccJo7VnT+fy+2HxubTYWo8xz86QVDuYo9RdKHii
MZHlV0f6ZsQYirUtWLtIg9uYFrDJz9rBAPIwNtEHJMaS5MyxVAtPnpNJ8Zchps1V6abpYjaKGD4W
DRwynhFw7XxBw2a7meMeaK2G9YbbRrI6nSpN7y/yoZ4z+qyt6ZOeB91hlDQp3Yacsu6XVsdmgW5S
2fAGYonKbTOl/bAYVXPZkLIKj61YArBhtHRdZXGPh2+f9Q3RtrBBfRqKRAtIK4eJsQ+yziKvZ9bD
ZaK1GdLMoZrOB6u2BYDwFInOJOYaflfAWgQDmDaRBPsZCClLwK5v6/w8Vx7t5dtojnWIH1ZYXqRS
FN/HZAsSV21Ff4/xjQ44U6cdgg7jYj6xlyTafm4bfa8m7K20RJqLI3IV09dqgU3s5DWNh/TmEdrh
oRyxsxppOet0YPQ0kSt6cZsvFoLmkrIx+esel8Z6NKKrCjPPlMUlC0jIFnXoBBN+bHSzZhamXnWa
D64upSpBQKp+SkNLwx1dAOJ+e5i8GoyIWExK4ogFqcCidnliqj076af51KnmDI5YW1p7104LbbBa
1G/evoqyhpQvBuN6GWJNUi6Euah7X67kcxFYnd23K/W4GDGTNa9begq9stPbo6VVOJHiLnBUqHK5
TNvkNAXJn4Clr0Lsp1/6f9g7k964kXVN/5VG72mQweC06LvIZGZqllKWbdkbwrItzvMcv74fyuWq
VMolwWj04g44OIWCyxKniC++4R3g9TDQdUn1+efzWwiTKpg84J1rx4ray2xiaBG3sVgpGVWbPoaF
8/ozE39ePDJBhgdnKxJUjq7XSXNKpZ5o6yqfqrXE0xBfN7KZAi/33euXEr/5io5E1A+qGssMJf3n
z1ZXURBjcxHgk7rgw2sRt/e0jWxyzAhO8Mo0C5BNWplYeMBYLe4buv5jLHOsQcwsMS8mlUYu4+Zy
uK4H7pui2Ou8FbKb8bobOyriAJfA2K/YPgjU2IlLKabK80q06T4qPOcS25jm50j8/8NJ+J+XUo+K
wsGnXjA6f7Fzrr7mP/7P//4prHHRf3vOwnn6qX8OO7iJMGppI0t4DDrnwC8WJZQaDkA6B8IjYbOX
Ue4vjpt8Z8DRgchmS51YuuhN/jrszHd05NDZoEdPq15yh39w2C360IfbAFo+lGMSfzAAsDbtp5zr
IMA02CAEIMgQNZuxv5gTctx20qqtXkZnXj1Z33LbQpc98rqLzGhGHOkI7rt0Ls9jyyl+ZLGFxqvT
OfO+UDXtAiuX6mvnhtFFN45YnNk6EGBV1nW3EkHUX4upuTBzT96kVDNfC+QOb8I5ULcajmcUB9in
XrZzhH+gy9Rk1Zp2qYCPzWDLtGEuNiCWh4/44u45C3vOiwybxYlq4+kr/s/SPuCWMX5+bWnf9D+a
rvxft/G353nc8lO/lrb1DugRodoWJifTszwOyrpE8oUpEpgKWtX81K+l7b7jr8IuI8XSFygWK/LX
0obN7iKyQo+I9rpt/hlB+DjqWsT0heBGnuWatFGOkRJFPIQDpgT5pgxsGsaqH31JcyFeMfBGersA
wlFTTp3Nwnnv6j0mpGmxqZj6nGWZohcq7fjEiRtsTDqXgW2iuRd2Fj3MZdOfRRG+jW1Rnxt9ihWn
NuCTJgz9rM7m7o2y50WVtQghGSDXEOQBKCePDqqxkkYMOj/fZGXQrDWoE34exDcWjmZrrQbaD31h
XB1865uX2enR4bhA5ehzGYQDxuPUeMthfRAVQiSvumIuwk1Q6amPbdSjcApwrvn4xil8dDK+uNBR
4tF7k8JOgaaalNmXBnzq2s29u9cf5nfX4Gl0BwUiiZzV8t8PHqbrzbjAr4vZfaW5zIjbEb8v3Lpe
v8rvsFQo81ObkstTQBwPT+2o0kvFpMDHNMPzQxzLytz7FMTWzuub+6HpPzStAeiiM7aJMvaY2Ny8
fgdHGdTyLmFownwmh0O/ST/qG9rlYHhVEmvgG8uLDKDzpepI2NOhM+j6jt4bjcrjpPHn9TA84AQz
JaTfo28XW8psVREEftRjNFnW8UOU4xvahiTIQeZcF56Fjpwl91afPA52/f71x0VS6ujs4oFxRaAx
yxanljzmkJoFsBcl8SuMvQpj0foq05TYSDt5DPtK7cHPcUyMxS7HjHXVONmDNJNH+tUXlegYX+Z4
8KRz7DH4V7RmIiVveule1bG1z538wtXsK5xeHnXQKAXMTb+cIW7OozatYDkkWHlbwRkd9OgGNH61
Iq3+PmQMMhqdf8yBucfv10QrLX5vGfWXNKA95Mp92Vh7V+fK0gk/oE2QrbHheaADR9mhmtZfrjZC
oYQ9xF/0bHiIhXM3lqW5qiZjL/vwATqeST9K/+zOibcalv9kYWH1Xg+mbmMLzKuyyF36c5NYRwmX
ytqCDHcWqa/NutrLpnT9uOVXV0N+ESdin7RgOp+eTCTycqZePJf1EvNiLd0U2jid6U6dXsZpe5/S
xIO+mkzqsgDrPWJiS+LaiQ3j3Ksaw9u1suzPmtNi7OyBl5w76DSlwZvT8oj2YDqYPFHr7URQ4klb
5w925lxNg3uFbWZJJ7BUlziGetvZcu/sAFkpYri6dJn3MXaIKhqMYbwt4mLwOXmuDOy+VkC/YLwu
TrXKMfdVmj+ks/lRxAKbLKe9D/Io2+QOt2DExfxh+a6BU1wkHbCNbMqia5w1N1niGNDDcEjEOA+W
AuXfRkZwb2SrvPW0vOSn1zjJFq1Zt3b9qAvnD05oio1e8hJmE+uagub9bo50D9axc+VFmbezGjBn
NWzLVRXFD1SumDCnHQmW4AWH3ig2LSID27E1EXsurX2Z2RYYW5YCzXXrfOQ1wApTW3iwePswDbjE
cBFnVc1MfSutxRp5+gmuE0cc7J1Hd6zuReScPt17FjqothTOaZHDDC0n9XUcxKMdaHcYs1bbiBKb
HiYPOdTRI4QItcXmBlozzr5rGn/Dj54x2MZN5hq1g2yf23G5c8tJbGI6npvUi9XWC3D7SArdtxI7
9WPDm3BzHFvfwJYQ7kkc0vPENa1o2YJO0d0rJJJWmhU/aqEsdlC87rsJgsvk2sVq1LJq7eR8zKKZ
OF49zMozz9jD9RKLhIAAaQsVE9jXxbJp9IFfPPb8paDij5ft3ke4Hc8Dk41BA3kmo4Bf3XsuE430
0RrYZJnKH+KGSn80LkUwXte6d4fLeAKpC8tvjKjSjSJu7+IApGc/yr0KBm9dt5PrM625KgpGiUUW
Oyv6nlfG0hVJ2EggoB5MjOg2c2lwjaC5t0R5gSDavabxpnCZ/uS0Wu/rIx/MUDym8CLtLgFedAmp
dV7JBYMFp5Qt6qhvA9XCenLdO10pRJdz7Y7cnaEHf2KG5WPXZg8FftQrKo67NjK0zRJ86X6nft02
90ku9gg3smlp7KyKZeHrQYRMLqCEotMmhHpGy69LDb6nJGQoBwWfKu6msymv8NK1Nahnod6tDEdG
V2bXq2AtQz6n0/JprJab1DF1vNQV9wQlmi1aZQ8W+Toab9GAlyMzea0GGYsFaf4tV9Ep2Lp47VXs
+DZp7hsnehjM/r7Jm/usXN69LOFY2g1BeaHZuxH3XbrRYxbXavu0T7XKucszxph94sarED3kdVM2
5UnlDuyKEPsmbWCRuIN2N80pi0uDIphm1RZCZno7yCT7ODjBTMUQJBjhecEPfeTViolRiSb5qUAX
+yzNzRVHZvAVu6tpZS1pX+AtobGecJNECCBepbll7Mx2rDfI0ozXRse3VGE/3bgmQTAZjXTT0C8/
lUW4mHaxtIO6Q4eLj6KdhPC6/azRvkJ0iW5MNxfrhPh90gsCfmqV93ZcSLYNre8LGbTVFqKwuDVU
jEYfsM7mfHBmIq2ZajljFU3HUTTCExLou3aSgz9agUViyqvP3MQ8EOlzc99Egrg49cO6SyvmXkGc
tJ+aLIporhUoiDXWV/TeUl8aOZZ0Xuv6IjL1+0lK67yd6grWr159NiD97dwimC9xvnMtX0+iB0Zf
6W2sa18BxTEfipPl+yV6lsNdUtpGjAburWMtv1dVWp7EWKCB/mSzDBlgtiIMs800i9YPjNHd0jbU
UYzKHibwXNUSnKqSFUyv6dGd+L3V0Nw/HYvkrft5bATYiIRupb6ci2nQnOdLspG71pWpWIeFwzao
CBimGnggbELPMdyEydiOcMu6+EtZEMGfYkQa21d6WxXvtSJ5CLMqOKvCyFh1pYi3hPjlTMnucCXO
VonthP4SjyeF9kNaxo9Q+G8qs79sSuebjLLPOGjBR9KilVJkCUiwkVsU+OgkAxziJmbDCULcto9h
B5c6/q5WjCyAmebz+VTrzOEnQBxV4DZ+qcP8Y9OBQRjeJ+2Qb0UG47KbrOlGMDxct2M7nQFP51RM
u3u3WB5T6DDrJvZjltbqSx97d3MVPcQh7y9t4keAzsAlgemunt7kU7pQGM09BKqHOuFtujG9bpC/
5RuZ4nGPgbQUqJRp0rGgKkTe7HkCbuaUesWkwCe5xCqAKncjVyJoJo9j3CDRHTORQ00qfuO6TwOh
g7YmKEP6pyCkQFxD/DGOE8RpBkDTGiFql85wHcXQTDtgFHLYB2mGC58Bdjcs6KHrzUJTLi/tTvto
OPV9IiNGSpjK55LzHE9tUrY0WeP8uin6eps06n04pgnWuQLmeLsYcOrfLLfTVmaAqVDZv6eBfl4b
brWlhXIWaeEHo+2/JyKDBwlSY8lDhyx4xCe4W6Ppc2aHNWlaNgAJwSbuLJ/Zy0VA4Ebc5XRccnf6
2mx01pyVSCSsiDrJ4n6dZ0TItkuvZ7ey6bnHnJtIr5A1Zh5bcmzVenTnfJVXqK0hA2gCSxNv6P68
KFAZYiD6Q77iSBrIxwyKElMCu42hk6Pzom2GDNUAeganygkfk4roycH6+Hrq/+QodvRhERkCH0gD
giV1DEsTvVl0NZIUfrG8KT6OPPUkqS2m1SCDWvW5d53TOuFUyTO5GwL3akknBTMQ/GIH3PI6CgBD
ceYuOZM+kgItX7khGZjN9GFCbMDPiSFD4Z7O8eC3idOcliJ7xNv43qzIdHpFXZOYe/DrWL+3KVjt
GN7vcuzDVcw2Qyf3QpI6Lukm9PerAmIx8YrdGQsOCYAk4DogrpO1UbQ85XRDU2HrIdw7t2WLaJxP
cGO0E2Pka7eFdVUp/iaF1P2UGO1dSWuPDtmYFABjOJNVwDH+82Sk5gpHDoZx1rXNNEXQMb228dZi
rAisOWdxJjgVPHgTS2LX4gydPvT2iAki6ZYZ1/eprboNyXNwxmxH/cT4/VF77f9lOnrIoPwPVJCW
Zux/BqFm2l4H6/xFN/myLLr2R9N87Q4Jlk8/9KvjJt7RqrUE2qd4nMAvoZXxq5ks3tGFW0SdGJFK
PIqYMfzquNnvoDaaUkfbEassvP7+brjZ8Cvh0S1/aC2z2D/iVx6JlQOYhkLFbpS6SVdAUJs/j/OD
O7b2JNLJ722z/ZAMlfocpQDIZYb4RC5Hg9HjaO7z2i5/UNzYN7GmOMTMROPMHfvPdpgKzEPT/pwx
X8jGE9ktANws+dnd+qP196+j92eL6z/v5ALp7lfX2tdFDDyGCv58rfFDv9aa/m4Z0PO/XyqP/6w1
g8avpy9kOUAmT6qjf681uQiSMp9neS5HPgv0V3NXItsn+U+g5zDHpSH3J3OLpUv8fG5Bu9lwQOYz
pKe3twigHzb1srbXS6hfhR8V9QQ8x3GCk2QuJtBvGDndIeMhT80+dbbTCK0pCvvxk820+0eOh+vX
SnNOejkPhS+qBJktOYn6k2Fqu6KpypshnbT3smvdC5U03l2cmPXaITfFW3j0/Cmtii9130JPw0H1
R1tZ+zB0apvBiD74UzHU58kgousWNQtOfitaM3pzliYFnR23KQP0pjy0O2h5GN/tvLfu6YM3N0vR
2pKnt+9DpnbZClq8RR4Zm937BNkOqpEqe5wrfK5XNcbA2P8WUv9oiNr8rpIcGMzoWcke6DTgM7Pq
spUggy/XAgGuAYQoJlAZGhvl1hxa9zQrjXnDyFDd27D8V7qblZdlrQ9fgrx2Vh6sHWuleyAD+tnh
mEo7xGRKLxXfs3IIdwzzt0mv31TBaHywqey/m7HqPiKphNQwZsH6iSPQyphUhQdUVpG3DFNSn3q4
hiPTpYG5dYcoWzz50PaJMBv4drCSf9O8Xvq5h8kB8vMolrJq0cOGQLjo2x0ujSJVTPVD9NgxvfZ8
xlT6qT5rrv90lT8KIv8dVMUZQx68/heH1snXuIufxZDl7/8VQxzjnU2keELM2oxB/44gjnwnkRqD
Y8TxA8N/AfP8dVoJwDwYBaDdiUA+oIelz/4rhOAjAFyWU07iMcDf+SMl8eU0OlwmNOsJXvqiVbnQ
n5+Exg/GAsptTG10IwdgO93xVVzS3IpT1zst5xg0ayi88tIZBu0H+Wt3bU9NmPxcQpwg4Y/yNwuV
5//NHchFbN0iii3GwYcLVSR1Crm+cTYhTdVtU0NGlGj7bEQavMFyPt4Sy7OCuILkLEBYEIKfX8mq
Gy3I9dGGUWfUvg4yhriJIOjBl//N87x8o1xnaccz4FuAFQz9Dp8ncjO9FL2UGzAx+nVTzouCY1mG
eE3pnY7heJ51J3WNxqA99dYnVPWosV+/heNaZBmAsJ54WDKexS75+S14TlE7SSLkZm7qdkNdYl9m
c0DUztocAJJVrE090E5evygMaH7t87UE+3/BzXBk8j2PWcueyIM60xsEsgo051dlFEeIDcsMXoKK
ROVtvMlowtOuMUa1jry6AFKlWzP6XrRGrsNOkx8qpY/zakgz66KglCMAk+l/TePOCyGYIvO34jAy
KSpVg8tqotIZ9HUhLPBAasIoKwoUAGdmdshbsam6XeNG8k5H5A8VCgvNSyYgSSy/J2By67ULE3Pc
0noJPkRmnNzzsZJbOoXywU1rVBRmksbuJEeIiQFF7dm3iKLFX2j4Wfa+s6Is/yDTifrUs+Y6OXF7
zf4cWsjyA9n1ov5DKudsJ8tEDVu3SA16njbDopWOqN8nZ4ziYmOgelhdBX0m3odo6LbrOXaSD8pW
vbFDYUbiAgzoAHRYI221QbWj/2rXifHNDC0djkg+muflEE90vifPHtZK6p295ggzmHSg3XXp9go7
ekwOEDxykiiQjEk7C5KEm1FN5SwKc1skWlX6dKe02h+6qQcO3HUCB8xyrCO/K6vwtGgAqMN5yE1m
F46Vb2MX4pcv+1kBGQ9668qN4ukuJH/FdC1XiItNmXIvnDGPm3VjxO63PJsstBRdq0FuMTbQQPOM
BGJ1GhirGeL5tLbZKP2OKu+HBuP/vUpFEi9nJmW/aFHsqb1Yoj43T1O84nUON0UzPJRJPNerLCmR
Q2rATdBVcKf6W9AFjGC01jhptHFwNoHs4n3WOdGF19rePbJW0Y+xiXPknjTd61ALVOZ9Zg71rmqz
bueg23mOhhzk2kTz5GecC7IbkoySrm4r5FnRe+DrnAm+4zR5bkCny/D2A/PQxrfjCXVEY0L3L6RT
kfulwDEl6GYYvGOhS6S68Am/mgzmhWuZT4Xhe2WPvqkltOhjlQ6A7rI0w9NUVl5/EgYunbxsYVy4
iTslH3PEkNNiFcZOap/1fcRkvlK1LM4mmQTqwksn0NWVyL3b2PHoPkcarPl12cK6RTZUG9Zidi3c
+tAnBZLSazDHWzSayhM5ZuGDHGZbrgqqjQqkCmpJ644aflUjhPqtggSXr81O6Tms+6Ejr1q65NfM
7zpAXXh6dxvmB+VVIhG+XMc5gJa5n8vPbqfEt7CDWLSaai3Yz5gWX0dp4tgrw6rCD3XvsMbpGrc/
HHRVbjwkp/V1mLXJfo6NLtygqJw1vojzpN26lmZ9lJqef2nEVDx69PLdlQe88Uur3ODBCPUJNz/P
oHuJC4uNDJdMc/0EcWoruB6yZkZfzNNjBMOcEBnKJCsnY0UsR9RU1yckoJoyZZ8YTuLd2IMVdb4Y
CuMT8yWwjUbRg4IPc6Zja9S7xBUKYCZoNXRPez/tZ1RL7VrTJz8SPR8G8qIhtrFeVtIXIwUteEtP
fa7hmtDKzrriqxWWE/3QqCuTbZH3ExBQUxPmthwQ5GKzuiSPsWtGkR/0zWysFENDbdVoKguvQSQm
LWO0nK6n7VZjvusHs4pW2qgX5OqCg2inKjSpVh17R61moya59owiIgzoMdwde3Cnr1PfaA5ONk6l
Qw+reLLOMTW1Im8IF0Z7Y47+NIzIoTBkTq11NSZm4Y+pW3x1Q5nfKFYvUgt1JGjUNaW6tmcN2W5k
CoNvXl8lcst26z9noabf1ZqVIVhDErA46ThMUxpdwJegi40qKRVO465FMZuO7zVNCjOahs9dXjL8
OClKM2n8Ar5NeTb2HSsTpVf7Qw+Ohsa4Xrj5OrDb1HjjVDuGE9AXgCPnOfTqqOndY9yJWxKB+iKz
NlrdW/us3ZdGgPwGw6tbSKH5+vUz9HdXAweNxZpNQkZW+PzgViV4RZuxyybOSu1mFLnyx1Fzt4OZ
ycso6ahj/wan/yZVEcvvOzyxoXJRjYK9tkHZkaocXa9pCtUQQuRmYHqzj9DujFaR1TsTXV5P9Ssr
KcxmPUYJQhoJY/Pig+hcLUCokIW/6bwayFwt4T75Xd3KS70vWhgfoRkC6GYuOV6aXljafp1p7czs
PYzx5OHkc94A6hgvnwMYoI5yz2IdYsCNeP7eDNvtMdEI3U3Wjyh2ypY2z4OMhpaDSKWefU6uNAl6
ocCF/MnQW+ajSmjWtiZa9z8TwD+qif6rN1Y8Vu7fK+1FObTrv37/wcyyetZXWX7mV1sF0KfOvqJF
8oQGXZBxv1p4xjt0BgQSaboAdEVr5e+iyLDfgRyWUCMYZFCwHrorWe+YeQF+oYrSsdfGxeAP8KDH
25CCS9JvoG6meiabX9ouB0WRzWHhzebQ+1NO5G8QbyxJIPxxaqdVJLQ3Vu9L9CmXQyUcTxyDUhCO
+fPLAeRHGCYVnd8E0l6hSOEiZSC98UuYz/2ZGhd1kthNDNofoRN9L/u5Kk6qxjRO9VR1kB8w9YhW
sdOLz43IspO4CLTboaxnEj1jpgNf9ML0C9OC9pXwyDt4DA3yL5a+zYIaK/u4js/UHBZA/oS4i5DA
rtYTXjYxUwLMb3L9lG7S1ALSCbreny2n3ob2TLKVq7nyVnMwpPsxepLe9Ia/uEb/Wh/K4829fA3U
kIBPAs/loxwVVFoQTEahltfjZfWXosmrD/ZoW8bG1nSIirVbVGjDDk65mgvtC/8mw62QWdCttKLz
WujckZ6uVMIrcHCnwhnKXqYFbQn0iDEAEu5x3K67LG5mzldlAD6v4WXEydDnCOwPxsYobeN7O0Am
3va9Z5+NdTKfZoi91AAg7JNJ76x85QA4P0f1uToZZ1O7KIe83ypH8ZucUSD3qnIj3JuQzu8TJm5M
XfTmZ+D51ze19AuehXPelGMuncelCsNG6aiUVqrJKhrj4Kcm5a6GISMHQtgM66vQhac64xZzYdWt
tjNGG9lc9GVUD609yvUlJxfnhTFN77tRt3bazOIZWsSi9FT/qKV5iDj1lG0OosJvzp8XaEFumEJ1
KckFHpvGkwrCwUYDmTNWqchwSi+ChFDtBrDTvfu4AczDmA3VJGNgNDyhI1rQXUPGwLN2WdoMP200
/vXNLTvs8Bx8ug+Xl7cYsUCEOFpiXWYpUpuww0WnY/irBdiYGq3z1vdZfs3LyyyzCfawYzy9joPH
TZK6RgU+6fyUuf+qhZzrM9c3/CyU7brtzOmEzoK9WXoXK9RgA+QUEgEUC215I3vT2PyFqKFnmBSw
4FtpSNOk1o9OTQtDb0eUJTNXOdcXosywdDURRl9HFq2gIBrzvW4GFiiDvEPkREAsMixx3qdNce2I
bmcOrsLVnt8eYa1SBJcjSe/wRkp03MvgJomONM8Q1XQstFyfB8epqx3R4IKBEArsF+a5l8oozjp7
1M9697oD3PlzUf7R8f3foaXp8blfOcKbH8XX718Pe5rLD/xzfqNDwKgb3ivb1l6m3Yfnt1ioFHwr
QAfL1PrXCE68W6Z2gsWPfgWwdL7lr6YmlEdiO7hdjm65nO1/cn5bx/tsgc3T9nZc2q5wqpf/frDP
ZtqmUJZrzDUTlLdbWdsbzRhaFBq6t/b0YgbzfE9zLW4XThPlCf92dC2jRA2cvlri1/gRXGb9oK0C
jnHOl/kLFqntWqSoe0WT2M5jWN1kMWV3Ec4VyoXw7qWFbWra1SD4VHQu8NqgzaLgMIYavZC83OZD
iX5w2nDKUhH6hZsyH1FSrs2sQmUnqrBX90CLFlln7g8++G+i82+eDIlDpB4Ee9Al4Xj+Fp0itL0U
fKqvNCPbdqanrw3KeyBfS2mr0ZzKOAw5QvI3TVxfvlOuTKt8WWJo3x4lRPakhs4LisQ3DND31pAX
vtLlvHr9+Z5Cx7NwLDBpQz+INUL1T9r4/AHLETe03vNI7KxkaPzG0qtN2kcAFL1FcjxvTJoOCcD8
tWGEwbcuSMLPc6U+1WMyO2sjRdLV0dSZM6dih0416hRWVpqP0ejG+8lTjLcMOTa9Hw8l/cgEfOX5
5BrJl6SZHJ9ktmxostnmuVmn3Wk/WtOnpwf8o0j2X70QsWlC/3sU82EHFvG3Z2Fs+Yl/wtgyNaVq
QH2NY3+Zn/4TxhAQQOxpkRKgFpHEql9hzMKwjZUJlopoBm2MdfMrjEEGwpJN51B1FoEUxAD+oAz5
TWGAbyYUt8UkExrRscKVoY8JlA1mFQJjk61KXH09ZZICJNCyCbXCnmbcyqmiGZBvNmP7F9E081HF
o+ROc/Qlxk53f6RFckZfj3535lU3RjGJXd/ai2NsLopHUWp6v/LSCrF6a3KAZgqP7BDBkPY8trWZ
Zhr+sReNO/YXiBfOn6pSlAIl/yH/aPeG+AB6vd/1JbRjj2r6PKCFVK+aqmmAFSEFvZkidVUZXf0X
Xfd/VvcBPQ1Ox2vL+zxu4gc82g9P6acf+Wt9A394h0MxTEny7MXIjJX6c32TgnIWs+pBrLFWKcT/
Xt7yHekpPwlHd/EOpJvy9/LGMeodhLbljylU3Sey2x+s72MpC/AKiBVA0TFdHIzZLkdpN7hPjtSw
G25mCT6cThFU82GGQBKP3+s6dU6NurP80i7goekYowD4gmzR2/Jc1L3xM+/71xrgSXf24DjgbtjW
0jbRUFgcOxevuMOswZjiLGd+lN4wg1D0WE1UxfLs42RFAi+PojnJjaLw+9jALIXovqkiI16w/iea
Kr6YyVJStS6eOrnb3k1m1uyGRtan9mjqlx2OVRfF4N1PsfZm1bdkwMf3vdQFNAwZvHkLvOrwvqeE
otwZtORGr9rTrNB3BepmuCm1jIiw5YJsg4mHq9zurBODd1O4RrgNyEp2Y2WN5+jqNt+Q5Go/Vllw
ZU1nDEd/HCzK3yQSi8rF8R1aiJQzE4VJ93LEC2xYyinlDnMj028lDkCPMb4066ixLfB1Ok4ai2Uz
ZlW02CHg+7Vy0q1tRJSvHj4LbVtfS6BT+yIs2yunUOUO2gV2VNrSr9fzYvFgz3DCCfXruuvDC2/S
5409uraPSFPwhvDh0wT38IUjWQG1jLhMlU1UPkZ4IS/hNKlWNdepaY+0CPTGlKu5t+TWdZHQDuNo
GtdWpG5bKknjfOj0h1rr7Ou4NSoUWlDTxR8uXKyuq8QPtba7srqU0UFQ9ihDqEr7lkOzDFBS8Fju
mbbTJqu4UU7U/yjmVoAv72FDVdZ7cyAtLIHo1HXcofcssb+qGa/ChAfLCNI1K88nEDn1ykUg/pPt
1C64em24MhMlPqlkkndZ3drFujQ1SFRthRJdUAaLvUj3g+9V4z/S6aa16iPXu0KYU9A36eLqXnbo
2gQh9m1nWWw0b6yXo2p8ER5Bht2mfGD7I4NwFBZ0jEnasI3L98pg5EFHxt52biXfELM/jj4vLkOo
Pdw30kQQ2y2j8n2n4mqHVUa0y1SDwxWdIWDnhntZGdEXVmC0LuFkfiwCvbjzzP4un7X713fIU2fm
YEktSa5Y+OfEYhyDX7B0pTNOIJmRNFa5Mja9ia5WqSyHuU7pXvSGka8J4s1unCINgsxoPM5eibgW
IQv/U3x+C8eVZ5IRNfPZ5Z0l4wCX3emus6RjrKwBkJpox+5w+znJw5G90tjtuZEzL7FlJ9ehuSgH
Muc9yVSXfor0YboMp7m6bhBMWTl4MZ5YVaujpzgat/w/X4k6qT+GcemevP4qjntCDgcBvFtsNg1K
SAZkS3P2oHjDJs0MumgK8DQQq3JWlwnvoU2ytYJQFo/2mV0N6xDnnXgs39fo8L1x/Rerz+U7mAjv
0GpGgE5fwu3B9SsRd3YnU3kbKFmfWYHm8HbHMzuz4eMHaGiOehC/h8YwbMYYQhsQAAj/Zpf4/DnD
EiPNLtJ0Hv8MvMJr4bYcmuYkgjom6UejmrizwHu3k3kLau2T3QnjyopB973+8EeB+udFFmgi10IS
4anYPXj2OUqDIDaVeRsydNzZYlwxzEYLuune2HxHHXYuBCueCSJGqmQlxrHuiNATt5VmWt4C20N7
rCyZTNZNGvltMU8f81JM/utPdlTMckEC9TJRABsMh/xFjz2qF+Mgs7ul1bbRh/l6ao11l9vfEdxB
QSv3oRu9hQT6zVKGl+s+pUrI1jje0TfDHQ0klTVUtxPz7VE176PZXTNx2+VT++AkBiAIZ9PX5kIk
ehQi3/3pMyNVKxZ5XOSlackcBTgcBGUbyXG6HbUIz8fCnvdp3BdrZ+jG67YTD9ySOJNuP7y1h4/2
ECIaSyuEvgEtOxbrMQZKFn1b9amJJPFYqCu9WpTVDea2jmBYawxQMbI2RpsoKMutSvPgk4zCYWvN
aX1S927/leOovEmCWrzxRo475ISWZYiwHNoktsDojkr+dIjZ2WTE13an5n3vDtZZXsOQyvMWMfyx
ZZCQBZi3pvihV965A/cLTuT43U0HHDrxNT1hXGpvo9IqiUfO6DNQNLCftDkeqkptX/+Ax3NNak9Q
VmTHkBjQ9qLofB6LNJElhpYq7RrRm3VrFitt6C8M69IzZx+dxG3Yie2IQlaQqTc+4dF+ofBllEaH
DvtvplLWUv4eRsEgLIqkGXGpmosOW9fZPhEtUT9biN9VZljbslYJxmvTG+H3KAI9Xde0DZSvmWTQ
xDt6YiNLUHuJInVtjnHst23ZbqBRp+jTu90bb3d5hIMz16VSJ8F4EpSAOs9ieP6I/TwanRPb6c2c
6dqVM2oXhUK9moUNVzvo0RuV0+c3Pujzx6PtiYrNYtfDCbPgO49b7jklVzwHjbql5gdikcNBN9NW
MaExG+PEgZe7wXIvP0U+00HQy/6GQ1m4LZ3COIOibKymUcOBNE/cHQiY+C9KwL+XQM+/+tPtLVoX
y2yWvhiAh+evxJqipOD8mm/zovtQGqnahH0T71wXW5F+MK01DkAgpXs9ugd4NV4EYdxexX3f+Gmc
jecoipQbBRDJj8fK3rj2DG6uNdwG88o2+iyHNj0Vqli7Seysg9iurnIBrb1JJYO0Sd73rjK2qdlD
eWyHt3CmTyH+n+/98+HQs4MFxwiZhXaUVsYtbVxcC9QtlmqYx5lxf26OI6qXCirjqkZqbpvhtXCW
uA99nkGbxrLdQzxzzyL6IOagNddRrvpvry+JF698qX8XAwC6kMiaHM/sTKR80j6YjdukS83vltsX
J4D5/y9157Ukt7Fl7Vc5L4AJeHMzF+VQ1Z5FzxsERfHAI+Hd0/9fNqWYLnSdxk9FzMUoFFIoWs1E
up3brL2Ws0XludhHsTJ+dXNRH7QAwbu3R7400qwHI8tn0ZXFdtNZ2kLVGU1hFUI7x4GTHWr687Yj
qfOVl/7ViceGUJNEQABEKG7V0pC0oT1olVufMXG9XxvW56qpnB293Wt19Mv7LOdDfYjFJB+Pt4ty
zuXhNeyaXJ0h6rPVJuEXS2jd3iq8W12Lww2le8ChXles5JBfHyrSIDiKZEsMSYSvkkd5aSfdqhx7
XoPunBBLHMB16U92VdALLxR6FjA++2iahk8dmLO92vRwBkZQvja2me9oOw+p1Q/JDihcs2Zp5MAX
p/35w+QdltAeSIAuP2wexsJoyqA766qJA0K73TcgX91tgM4k4O4yuKX9U8g3jS4JtSxueFoSUgep
vitIVlAytw4Z5QnfmhN4XZv2DxG6P81CSbeQ4vQrtnhR5Jeb5/I0S7CybFLlRF5+Lq0S0CgaZX2u
acs/zNUwIvNio6lLT/TBrcvqhkua+6ZTmwfPha29h7o92Qz6HH2zI8Xd8mdKtvY5uguMJnwgymr/
sKo29y0vDm7zsBQ/9SLOb8K6N7ZpFca3XkmSoDdbuphLy7uLdBfJGYgUHmqhflPTtPqEYahRG9I0
B0RvxHM3DzWcCYF37tvShTlihh1Bs5qbsjKrXWRArhx3eXR6+54unJbntcE88F5J28wRWzgt4agY
eepEFcTXyQdvEsExmCrzZoAf46iIsn1EJ0U59kP3ZIl5Bqroel+Dqf+SunV+wPACy0QrZkPdZtqi
cz09TArEu0WLpJgr075vf+6la//ra+Fy40shw+EtkQbhRQwBWg4l+Ugpz9lktkekkUvY0cETixE1
oXa25v3b472+9nj0dPqxQHj3QNkW41G8t0MrKM+EGuqXDnyngBuARnOPVMzU2ifPqvWVOb42aoRi
2Gr4VkEwUQm4HBMpJhI2dVidAY/amxqSFYhQzGnLlVZ3b0/vynI6mkojD2yxHIJX2T2l722zYSg3
R89dQU3pQSCwsY2jFLwO6re/PR5tAwaiis8ARDK9l1NzaA2L8EPE2QVp+mGATFEy6U/wgJfINihJ
uQK9ePX+4ZM7Hp0upqz2Ed1ejtc0bVvHfUzmY6hR59Jq1KLjCAGGuEHG1A6CDSAdcarVvlt5/57z
SBcmUmYaJJvuc1hIxHI5NMg/u0zgjD3HnjJ8Hale/FFq5fyppctYryzDJ3WrHtJYhd8UIqJDapXW
KYvqYV9qCgrQhS7Qgyy6L6lOl/xo080PXSodxbEPYbvYjeM3hYrpJnCbGi0aQ9lWZld/7rI+/Nw5
E2TrKFVwn+ODUUGJuSEzOByzoe1u0adf0VF8dWLlXGkWJ6+PpoyxnGtZB1M+9ByjMMoQ76uCmNJy
7+LkZtPx7RP76kIuhpI7/sIABN1UzIGGAXBLlXb7rPmChlpM6OB9hgX9iz7BxPX2iM/Jj8VOEqlI
ERoiBxA8Cxtg9pCy2pObnTmqKkh4F0mGjLr4F1tU2g52HGNrOFGxrwf9qarnfoeJEA9qLqJtXedo
meU0/yHpPasnCml7JS8zH/K3+uAlc3woB8M+iyaGzMAArT1ZcAHPSvtThhZ7u1cEYOZ6RiJtFnNy
W7nzrhpdcdMiiL4y0UVAyMTANsoXAGtHHv11GkNBiU24XXpW5h5hCsO406Zx2qI+XIMfl8Ibo/k+
6g3EEbrMS+jp/PT2Ur8yR/IDqGtCZIViJTDJy83Nhp78fFqn51EJIjLRik036YCGOA57+3Ea8tR/
e8BFEuXXlF2TqI+okFa5pQCVWlAESqIoO9ORb9M0CRMx0S6CrPQpDFp9DBUBNVlfh7vSnG2wjOa8
saJxLTX22tNj5t5zJQ0AF3H5wlB1NT0ftR5m5zqZYh/cQOSnQMCTjRsEMxIAP/UgiI56OLr7oEfJ
MCah2pRIxpBNsN71Qe1+j5K17Xh9rSWY7LlgRZbFfebXfnHXukYvGlexirMWW+5nhz4KiZOK91aq
aO/e3ohFfex5I8jIExwSM5NDWSYjKJaTzyJmOJeQH0lmIoTuJiotm9BqQmPfx3l40xlmcdBcbhjM
SvqBWnkHG3Xk3hRaSe+QqRhkE4ok9UFUSK11GoGZA5m4tp5PjnT4kOmxLBQ0PBGtPNomR/PSSECB
yVvDew1XJ5m5y6NrakpQIs8rzqabo3wxFvGBXKe7dkXlDXg1jIztAUBhkpYYfqyB5epDL869Ev6M
e+c4xO5nURnT1oqtEOkJpZWtccE7Q4kraLxo9QJjNX1MSfRsM1WvV6Z97QJBJg2bKJyIwKuWqc9g
piwWe4U4IzvobPM08/bppCc3cWl/sA0N7ND0SCeJcutU8wc9H7pjvxaMXEJ4OZYS8ygxWTL/ShC4
cCpCRet0pRXDO43cwb5r525npuq/c8tJ4KRratiaHBeG8b7b56Sz8rxfyZ4voiE+AKE9qHckoT5I
D9mR//JNQmkppaKn1igW9/a2RFRtL5rkU5Go38MGuu0micxdYlekZw1tDcK4OHi/BqcLkziYU0E+
7XJwNWuhhbPL5hyO8Z+6Mpl3JMTzD29fT8ls8PLcwe6K7yvXmEnK7uBFstm20KAvB7s7k151fcMc
wsNMZXrDdgA0mgxdw5Oyxa2mh+LQxhHCIzEaH0oUBR9sVD7PqXDn73Yi0ofCTUbf0NLgy+SV4dew
UWMfUtbooEdjdygMVEbdtrUOUafPB7ro8o1M2hzbgYAEUvvHIBjInXZ9cys5ZHxHi770dpb7xoh2
FOoU9YOdTg1xJuozUzJ5t/M8ivtorLKNEzrJh36EKkBt9OwQ6bRwIKRh0iIv0PY5iOm2n+LG7x2z
ugsPb6/hAhHG0SSS58i7bBWZEV6by53Key1tDBRgzzRM/TAmd9jqnqLeZLlH75rI4Z0nrofMJ4nR
AApA8X0Lo+Zr2pEzrrM0/oPuqfa+L+vynRuhwBlGUXNQSljn+sS1b8uic3cWfZWPVgS3oNdbdOfr
yG9uOjHp90Yf6LumDrPjXM3qytRenUH6YsjlkgzQwXwYy9Nh5IqT0+etnokdWvjnRuVdQbfs0+8v
oFSzpHhH/ZagZbGAdqwO3hjU2rnLxp0Y4304OXuFZLkd1QdXa99Hrn1URtOPMXuwkm76onjScr8I
P4XNY1HkoL2ne3fQNp1X7MP2mNXthzQeNu4AnajTbbhsm9IYPlm8+CuG8sruk5mFQ9XwNMwVxB6X
uz8A0Jxtr3XPHZ1dO7odw23tClx7Ux+z02y0Mbs8SQWmXkBLoVMq3NAPL+7NqqGZziS7009utEVV
aN5W/XCD1PGP3nNK3+os76aipP2uVykyuIqa/Zl6dXTgFeqhQurDnRValDp1fTiKxMtW3u7netqL
R4mDLf01YkgQttBxOQvnBbH4AbI7TTmPqTEdAkO0lIfDp2zux6d57sv7Wom8T409tTtj6JzN4EzW
w1D181aqRISxGR8qVaXVFpqmEBoPQyRUkEYbWdg42719iBY+Dd8K4o2H+rndg3aYxRlyaEVsBq/T
z0JRNJLNwjvV5Rxv4Upf61m/OhQ5Q1B+OpgfmH8unoVwGmikBOdx1vMkIP6qMp+eNnufcrzOb89q
6T/+mhbz0gmucZ9BOF+MNVotbe9oHZ4BX3TH1Ay1XT6FPWkj9Zb4dxPVIj5lUlNw0rxPrTfpR08N
qh2czfNO17gdaiJ+z5t//iZXSt2CZUTVdFkCMQXcENZcG+c4Gv6NL10WOhLRwbvMQF/o7fkvAodf
Q/EIy05KPKNlyiS11MixwCGcRy3/qHgqhCpFbO/o4aE1XYT9Ch3blROPBaKnASwBRFFU8y+XOzQF
J34uvLPXGeIPW/G8rRbCX1zEZp9tXJAPX0ZachvU1orjHLjKn65FPwOMMnQMbmxCjqdygpEbONdn
BR7C0wy12QlOFYXSm0imlRu6CJpZHnIfVJbIgspC9TL/OfRjTk5xTt7PBnQ+yqwPPwxNCmOG8AuU
md6d6iK2VryipWsoR6XJDWQWpTDGfLaIL8KHvuxpw+/z6n3T6fYpEZSf8sIuD0jfTY91CxKk6Ebj
O2a5pEPYqx/nXKo1g377tV3/G2DO8mfxvq1//mzvv5dLXSk53g9RTjXC3W3z388/hoVENihe/AcM
r3FLffdnPZ1/Nl3W/o1ilP/n/+8P/8JpQh+JCMYPQXu7/NOAvBQv8ZiycvqfAcrb71P+vfjXqclQ
jGqWv/cXjNPx/ou7CSYT8hLcd7oj/4ZxKi6ATPLC0G0ApYVGRqpI/Q1T5rcgIqTgiHGTaE1+62+Y
svdfuk2u1NMcAiFD4kL/XoCnX68Ga/efq4aXvoXFowl+SYaGePkQq9jy6r84RQXd4UUBGvIAlqL1
E/zLR+QDaefSnIPWjCG9A1r81VTNP91BD58cFRHOeqZLDRqPLYwHAdR9wjuq7SQ2YT0lHPjYheMv
n4OnxkSrSOuTU2f3XzM11X540aSd7NHMNy8W/q9pvdSiWsS3v6bh6mgJw+gLOdcycR1VeHC1UQO0
NjhjYfrRQYcenNOQIsA4Rt3DBId1hPSmvtWjshC406OxFaHojxAux49Cn0s/00b7rlJG40ZVw3YL
8yMsUlrWd+9rN6UOM5ef1WxNGfs5x/0/zzufzqOCUJekXZE1c3UR2upuGlchV/3Q6Kod7TWzhj0x
HL8Ks+rLrVdr6tYGl/2dx7w4l9XwMapi9b4Ite4hzoscxh2jSJ5Qny8/JdWcTRvcbvonbbsjuvfy
4WcEcvSEfsBXdB+MU65G/Xcq1pBDQ6tZvEPzSmwVFaLR3ag6p9qD8wLa6yiAuaQNBOD0ApsSxZ9V
OwvCnW1qAZKTkwUzrBG3yR/PG/m/YUv6n3Xb1T//hSlp/nXoij8BU4vi/4BV0bnM/9mqfIh+/mvz
Pfqef78wKfKX/jYpOiaFnh5efp4baVP+x6SoUNQB5aSQCl4X4BBO018mRXegVySQh9Twlx3iR3+Z
FAir+GMk6Y8jE7C0Uv6OSVlaFBK5tGFioXQJxvGWcZiFPMUEeUbpexE8vJaB4k5R8y69WJQrN/7y
zbXo2JKj8O7K9Ij1quYYWl1nEu2VfhgE274NiDRVELepYoJ7E1Oxawsz2r495tWZmehSko2g7XUZ
h80imucJxgQ/N3UBP1ODmImKOsHboywR189TA8QHbyGVVR6OhUHoQtE2iLiVvtDyKtyZ8OShoBd5
Ak5lr813oSbUckNTe3g3Za1C43OoZDdIvFHmqLXKOlVqNerkkOGJ1wfo9oZCdMb7xG6NztdLx4yp
HDTK3RQViv5EDRS6my6epuSWNK57j4KE+VhqeXakvqOsVIyWwF0mR94ZWN1zhw2P4sKTHsTs0Ybd
C7+ZFfNJ0QGlbMwiAsXlRvrHzu4CZBxKsUUcO4CmWO2Pplkmhwn2FhBUFaitt1d7kZWXBwl0HQ38
ZOVhLoAB6fIBtMlVwohUCX9WXPsGldDxa8yjCKBdTJ8mxcueFPDYfqj09mZ0C2MHRYy5gkp/fbCg
Wn8WjET7hJTw4hG2hBn0fYHSgRNkw+fYbvL73onXeuYuAyZmCi4DrhD0KunPs+kOvJypEquFGg5g
1+Oyn7buILIb1YaAJ1vva3h1OzE+kOPBcAcxK54PxuulV2FaLUGPWkS+maMwhATg+LkliYWwsSg+
quOo/KlRy197Sl8tI6OSJaUHlUtKQLQIG6bSqCbOTeiHVkRkoiZjdtOlTX58+8i8WkfwarKewXKy
bYBALycX6k5faa1W+TGe200Utym04NyeNiMF+fZQr2b0PJQkGpQ1cvTDL4cKSi81R6j6faVtkg9w
gN02ilOvRBLydL10QICryX2Cc5I+fot/XA6SFHo2GElZohgB1LVukSvW27F/zGuvpinWcn7XdFMy
xggwFOhhYD8LExDzeHn2NFa+cIcnGKDvZjNpdp3S7/NR+WGNUEL89ioissOQPEckWl/hIbGCM+RD
2G2Xbvx8SgIINRCE/yejQBtrUGOTvQ+Xy+h0BZRaBgkjrdC9zax3zV7ToDL7B6OwgNAUk5CmDWwx
StyyoplZ+kNdBSRghz9GzWlWBlnEluwMI2AjYNqRXCqAei5HCdqqrziVzMU04F9HWnura3O7qWft
U65N9p0bJOmxAsADP2tHfkmn11cMqr1ina+cfyJbSJ/lQQFQK3/+IjrRiz4jycrODWUjlV094zAX
VrByIJ+JMhc3ABgdRwMnHB3v5XTRQrXdRmO6XuDR3N1CnJJE/Z56yvsp7z9EFU0/sQFFlir8MK5O
Qal9G8MR+vzaytAGCpSNF9YrX3V17hgy1l+jN+zZTXgxd+BbaUAVt/Qn2laUQFcOZjWtuVHXBqFV
AyPNqeUplLbhxSCG1cS2WjNIWbYFZfMehLlphivn6YrFhPEUv4HaHWZ+CQxuGjcVSTWWflAX6rFL
y/hDilW7GRsnWTHO0jlabiUPuUwJggrGA76cEOo1Qd/VXen3AjGDAGqxPdFiAase8hAdjWzoO1bT
vlZRCn77Zr6+NOimAVGF6kIWdZ1loSywwyAxEf3w7aHpvyadVdwUKIz4JYD6nYF3dts5g/iJ4ph1
T609u8lMI9jaaCCvnBy5aRdr4MrWTPJ0Kg4Wzv5iDRTKJKIVnvD1sPq3qirJvpz6DB7DAI2hrl9D
Hb167GXIQGaQ6WOXYG24XPImcMMmz5TCT8w8AbyF1DC6xBzfB7obh2Oai2Da5705fXx7wV+dXZkb
wZcBWEGSUJMR0suz21r2UCdDV/gD0dI9Zf92k3nhWp7tWWRxsZqEF+QiiWdoxlhqto/k5p2xm3I/
65T2YwWe+gQwrjsGda7cTiWkKUDsh1NEds1vFSd7cBrX2Oc5zoDd5fNXFm46Uba2kIKyBrvcmUMy
UlsR3genM7/kgFbepQrPILFLT99OwyalFWzTydDu4OwtbwylazeFOnY7RbG6d+RM+30a1ummyHr1
tpDsE0DN251rKvHeaI1oG7lF7LctNikNu8CHwDN9KPPZ3k0zdu23twHRcnAtRI/8tXReFa/JyMVO
hQ9Y1qKnAhe9Slar0FfONKMADpZisyDcF0HRoCtKNqVj4ddB9iMs48fRpvcxjmNlSxY03qV98RQZ
yvtCnfcJUKrNENh+1MEmhSbmRivKOzHW9WYsvTXv4pXFIQ6lwk0KlpgbI7rw0boAigi3mjn++tid
AMHVu7k0vI2uJ9q210JugI4VMGNtDa7wyqwuRl6siVV5idtBGOnnQz5su94aNkU6Obs87sQ/2WSY
6vEQkdSkBHJ510De64PaoUTo1qO1h5ozgiAgsjb/4CiR8yQXQQ8LYgyXo6RGaQSJIm90Q4nRyNlX
Yw4+/f4goFtlufjZ6V2YDVWxyJ+NSu7Xmlvt5o50lxiGNbTXtVNBXgIgLaA9SW14ORXbqEMnKBP2
BufiELhm+iUKEC2bmkHcQ8kIEVnY9hvUUcw1XPsVu0j6h74f6cyDjJRX6cWb3kOJ1mXFmPtRYcaf
pHTFTqkH6/j2Ml67kFSYDBk74MwvS2JzE0yAZeLc11HDuC2yYnjAKkY7QcFxW4dm9P3t8a4sKBtG
8oUBLZk9uJyVPg5jhd5S7is9JGiW0VG/7UPDT4DUbdqu6HY62mKUQKa12rJ03BcPAGztZMYoLdPa
umTj9zI36wfRZ/485fXOaiA5n7u5pvmnTt7bbOoekcJ6R9dztRFlqa2gP69s58Xwi6sHC2tRKh2S
1Upljttc0Gc/2vVa79aV7aQYwWvKFCWSdzFKOgY6ItoWowD2PY54nseERNNGi/TuYBn1mibw60XF
WGJQwBThLwHfudxO1MXwqkWU+YKf7YpEfBmwCl9dN6G9B/UVlKIi81GJHLHNEZo4/e5hAiHN3ZR6
M6R0ltC7AY2HHsBa6UNg/4iN9nZm5yiPVVfX26wschhQG/XBycLd2+O+SvYT8ko2GOm58JK5S6Up
zaiGMA4D4cuu/+Y+zetA0KFuOsrtmFXGT53tJQKplap5N3ZRc08YYDXbYQpUsc/D0fssybm3Hf0/
xcaeavtr3Wg9jESmqXxH4cOhRXOaxnrTQj8MA3vXkgV15qk9q6mCRlnZdYQtehhoNAwNPUq+ups0
nwqr7U5GGopvXejEA6WPsiw34dC4j8Q5Ox3WY/erAREhDMViiL6lbv6bxAEyGSCBd8+0JTA0LBmr
hjaHDKNPSt8BtfO14cXetHEtvr69Aa99VQ0UKsEUQAWyAUtWnqKfQdNUrYCWoX8MwvFOG+DrC4zi
gzuBXtcb11t5014nGMFsyNwi46H8gL28POkVtJKI2cbImFpmd4L3PbiZVDHuuB/hjafDnRgAptmj
XEnJpa51wBnOsOakvZ63/Aieb5wUGaMsAnp6lkWqN0Hu9570zjOvr266anZPkJ3P0yZ3Qu1WDdz5
z7eX+9rkeQA56JJSCddhka5AnCUKZ8vM/RbO80NSCvWBk6CgHVwnu3Fo24c4StxvQes0IAkaGAmr
ZPbf/ojXpobmEWIyuoh4ialyXG6Ap0Q1Ra+Zl6Mwyg+Z4cQnyIzbvQMV6BZOcFqRyOUnt/A1DQcz
TZ2V8a8vwosPWJwA0eDJVAEt4p0xindVOyfvRtNK9wjCKrvEsspbcCzOQUmNbNubQtnEqBGuHMPX
r8jlIshFeuEUwGEPDmIycr+Ku+9hW7hny5yblTf62iDw94LdILvHvxdGvW1Ib/e6Kk+ZET01valu
ND03VjyP66OAaX7eUQ7W5VSiMB26Ep0gsuWmumu1XH+iQ8Jd8XhfJ4XoSQKEQnmWBAz12cWxMXoE
50y3wo1KchQVzCF6PzZgrKgiKPetFRfbqhtRMggI54sim3HtxvSni2QGbbRI5hWllR5Rs0OYNG2T
33YKLj9usQadHYE0g1HJr1wx+1DUTu+UwPmLDfs/ogPko3/p+TAK4GNoYhzyGs+Nfy8OTRQN9DJr
LEFhltlHw6iKu7lK4z3qkr+bg5aLbUMeCSCBPNwydR+UdZiispb70xxrW7dGPjdyvGhfxvW31inW
YoDX3s7lcAuzpOi8ajwuDKdmwdYQBmCmOgxOkEwlJy9QlN3bJujqeFR40PIEX0mT1uWRbdpwqOI+
z321D8KPuSE0X2kiexdVTktWWgQruajr47kAwySogJrI5XhDkNtuODFeUHTKXTaEDrBxEzSB20zo
lg9rKOkr48H6Qg0ZiBwh4rLmWxSNGg0TpaUoLuYt0INo71ri+6zNza0zQ4X59nK+gnvQAE4buGT4
BjyBvqD8nhcHUwkFCkNCoRXBUvuNjcY9PZ0Qy7QHERaPikrXcD/jvMbpXaJUN3Hg7pxc7GotPSgi
vBPU+pB8gIbGLnaZKOlKET6u2C7KYCt++1ulmVjcIdLKHBwQHrL4sNiKPqD20JdUEM0M4QSX9INh
PFKpR6x2ar1dXmveyubLu/9qRCBCvLsQokF3dbk4ThhqUevZqW+o9eAbDrohbhsjHN0k96Fd2Deh
M6ukTuxmxWReMcyU/Ci+0alGi8YyROtDMReKGFN/Gjprp5RJtWtE1K68ZJr0VRbzk0xv0D1zmQBl
LnwZxVHnQQRR6rdp4dJ1YXsHp4iaR1jPadio5/gGXPb8PWtjY+dpnfqgwkt9srI6pcuodx/iDJmj
tzdZbuLyk2AbkkAEioLET5dL3nh1EeQzrTGOsNQT0q54OGqs7YzMXStyXh0KSwL+A/jfM2js5dFH
LMUlucvs09aMfXClBL7QhJ/a1Pv89qSubCf2inKqRJmS+lmco1yvIPNv3IRYJUAKx6jqQ5u6ycrS
XTEdFnwVlKMJBYmyl0unTuaUo6vu5z0nx+01732X9CoiN8HsF1UffXh7VlfWT7Zz0O4vwaXkLS+3
irp6TzxoJL4XauYNBZDx4MAefwN5g1i5+leHYmbUPcClUXu8HKpTUK6K9TbxoxwwtiGiejPTy3Gy
u8RceT+fT9jiBNKkAwza4GRI7ODlWHmjia7r6V5NTG344MGIQY9CKnwL3fFdnebNsVZr9TgXU3Sw
K9u8nxW7OBkUEG8NNwreRTGqZxMZsT8NxAXobRotAJhAnIuxjndqn6dbO6V+YGRKcmunkHBMRdA/
prMe7CwUrLbNVGe/C4t4ZreAGJFYjf6YJRV0p9pp1czMaaTYsbP7EolKq0tXzKVcmcuVM8gpaQDX
qJRIbszLldPyoImzvox9WHH6g7AgP+mh8vChQhG+bSvBoSLRdvjdU8ijwOssZyW5wRYOiDFFbZ9n
UYxSmJUeUHuy9pUAr+M4/cp5vxJ9EPXgxv2q74PPv5zfqCChEDlG5He1UPyhc82DZrT6TUdf236I
dKheRdU+WgMVhGHw9K0d1sXKTTBfrzGiBpRPwKzyti2hJ+g7NBV4pNivgRwdLJG1e2uks+TtRV3A
9NkFPB6qNHCJIN8HWmIx1a5TwEvI5s4MbBwuAL1r+zpRAzDZiBKEdWAc6QFp72hKL05RUIePk1d8
C4PSupuH3thMHOJbY5orf+XDZE55ccYw2QA4EBc05Vde7oFG7cWgk13ugRKclHgYt9UYQmou25Km
ohgfCr1v93nS57tMn50jHckIPNTwbAUNCKm3P+e1XTLotAauTpqFq7VMtVj2OJiVsCM/bGwLtolJ
PfT457toTK0VBpnXvgi7znzJR+OvvbrCVsPzbLRW6qscb0mXVMKlTeVqCiEatumrh0yTtmwSIGup
tmvnntiFthnIzEi0LTv39K6lJx96bl9PPKkhDvcmBtQk79IPx3Yu78xJuQ+sIN9M5aT7bmTU7397
nSVUmw4VXlFcY7kPL7xUZ+jQeNPDFC+8EnuDGt3REFNHY5JmrVywK0ZM56GRQG6KGhQ3LodCADGy
p+dXTdebGyWy3Zu8h/2Lb0Op3eqrTdeuKl5dudX0PcB9Sf2XzuIlcMixi3JKUp7SSYcfoVa0GvES
SpVvr+KVQBx1IFleJk8MSFqKErxcRqNAJQaVvAQCTOdhHtGfo0lSPXmRG25LLaVdPinbAQZHDUde
VeITZA4TXL9msymCsKLw6Sp3lA5uNRgiPr39cVeuEugJsgMS4A/yZ+G9REaY2e44Jz7A64fUpa8R
nm36gTxhrjTFXFts3gpZgqYTR3Xkz18cJjPVWkQ188Q3KjuZNwg6uhvH7Jq1Tmv5xQtTBTkBpHF0
nUmQ6+LQ4owps1YWuGLGpG1RQ0CWMW5+Jrr6iN3KVjb32rmVlT5NakcQyy1m1da6GllgiXwiyOAw
NyY+c1zB02Dm1SFywmwH9aO58k5c2zTJcYMtprfOXQZISeZ5cBR5uJwF/B1laYcH28O7NXpjrW66
aGV6fpJkTABZM3UG2ZlwuW2qF2sRpKMcEEV7H7VwHMDHiQN6J7VZ+sg5IkR0alJyo4hpGr1zVqsK
AHPz4MY02YZk3aEtMoPxo1OuMj1eeZXgbCK5xdNDu+eyqd5xUgV1bCvxM1Kf2zQ2nS2dBtrG0eJh
Z+eQSA1JXT7Mli5OTDHcd8Hc+47S2cBpwrUcwpW4jgwtesagnXCWKQRcLlUF2VEPIW7iJ7As72PV
1m7HvP6edWX6FDbDeUgQTgUNTmEA2Oo2tdvxJuuteg8DS3OIUH1dOSevE8d8EIziRLQSEWcuLncB
7gOFQwxPUjrmCbiHtylKtdoGhaqfytygehx59mehR/1xmst/4DQxvOw75+RIVNHlevSOIyK1Z3s8
hJZo6a7MrQDIteKbXJ0kLEXgjvGYyKdcjhKIAu9XmRiFssk2IuP5SXUnbUc22kKcVVe3k9urKHya
+UMjTGNljZ9nsbQ3RPJwjBNhUiFZWHcUT0PFEz1RZqYRvETvuh5Gjso+Qca7LVV3j3Tr1mKD7c57
NAoskFclj+QEP9RD6c9acChVZ9c22ibXgFrE6Q3imTeQAN82YFLMIvnRpuWdE/Z3ABe3lZq+U8vh
39ZU3hWoJdEGvLes8ANSnk+TGj5ohbEFI7MFNeNt7CzxRy/dzp7+NI7p57wSP6TX6tTVgeD4Bsju
gVDuHv7lkza1p1QJfBUOoQpADvKlREjuKa3Kw2BYxwSJ3xIyszH0bmzgSjAFHbpcP8Gt+lTa+Umd
wh9KOtxGA+LTXfSoQ/OwYTCMYLbj7d4OtvjSKsaxdy0/GItToHUpndXVSWmq97//qNELQu6Qv+nh
XZx7x+jCahi4iFFBPTQ2RvWQt1HMZ3jeh7eHuvaqEXyBViONZ1AyuDx9I5KqnZfK91PRXD/yYKgM
u2wN5H99FBi6ec8wxlJK4eXbWaVeAgpNhSIv9KqbgZO0sRVd/IMXWio1mM+dBEDhFqOgG6Bn9pD4
ZqfNuzBQk52S03z+9opdeby4iJJKjqQCya/FipVIMWc0dia+JOwAaVROGzctgkNarlVk5Z+0uJmM
RIWekg7cF0t8ndXXZpSYWIbJdue7XknNrQrPxMkQabJL0lKsxApXdgn/DskiImICY2PheeSk+tpO
Z2YZWfjbbuiSh8kO1rDN10fBTpKtlpXZhb0jidDlKl6kn3c1nLg5mm1hz5v79i5dHQXKEvWX4788
Cw5e6oAyGyfOnqpbGzHGHfFevpL1uXoWyDvS6wUCh2awyxPHiz3rRgT1Y5egC2G2+bQbwqLcW04Z
7t+e0HOy6tVpILJGOQTAMBt0OVaPdPWgtLR0JBPmYUM9I0eE3Ymb4VhrZfTYKbmY97HupPUBaFhr
wbFsW8NNbeYIF9SIc9w6igpZbDUaIt7xsqaf60ivPqSz96cVzPNeGVvr0xjbVbZPHQWwXjF52b02
AXDYVKXTmzedVerWhv+jfR+qQ6dsIm3oBx/a+QRf39Em5GOJ7H44oFHhfvNoPVND0ytuuPGV9i7Q
aw+53D7vv9h1nEAzVudD61dWD2sC0iDVgHJgb/uZAF+8DWqhf1WJ2xMoPsz8lGu9TjnTsH4ASLFG
CICpKBSwTTzW1XTQC5gbts3YIdYsqKc9DS5wDICHevatbD26LQtnGo92OPOprWf16RbBEftLVqrq
ubUFTVnQstSfo0pr/phnKrTbqItKb8ebnX7hypz4zQJV38wy94aaWej+lFbSbj29t78aaWLAbVWi
uKL3Q5puix7x+Q0yLOm4mRxbvKtBfx67HCanXTN32h1r1s03dZkg4Z261Wki3fsEf2C97yY4Txwx
6/fVoHUH1Zryoxc7MaresT56yANpZDMdu5o/G83oUlwIlGiNfv1KXCCLV+RKKNqT0lmcbKXWggoy
pthHrjvxS8/9CYF+uHFrlFLqsrtBOMNccYSuXVkcbwgHJMKRMt3lAa+hACWuJKfutLmyGxtlhsLX
jlZymteMKrcIYnWSfjxICyPXhS3rSfXYH4j18GV0q/fn0hoPuhZM9zN0u4e3L+41G0EKFfIQ/oE7
uQxA1AHWEotpGf+PtPNoctsI0/AfWlQhhysAgpwgjTSK1gUly1ajkXP69ftAJxHDGqy8F/lgW81u
dPjCG3qqYeiu4jdVUZCZCvfT6yPd+mbki0iwUIQGq7dbwHLjfENclmdpp32kCMNFtWqhvF4s07kh
0/s7t9f44F66tZ6QYYDVUAMmfN1+1G9pcT7oYyxr0M7lNOv37M/xzijm6lyl8w/6a+rBJrmxmhSJ
MdsGqAS9da+j1saDo5W4fJ8xay9wn7WqsK7lPyv0o4OJvWRKkuZjsLARM6C6wqK7npmrr22XVST8
NlKwH+Ocx0R1MRxtgNIE0mwcXwMGcDKQvwqnWNgPrV53J7ESfIoRScE//rhXv2ZbmN/W2S3SxlFj
ehkz/jhjVfWBVaCDPIoMJHCmFHeeyXX3+pg3F9sAu7M1eQncdmP2Pfek03L+UYHwTqaV1OFQLygM
O5URvj7UjW2EBAKBG0wbk0btlir/Nj2ufeHyuhHyrll+AYauRiJNy6BvNsuJjhr96+PdIIvwdX8b
cPecTm46zDoA4bOzgtMT6Qz0CN2Tk9EiG2OV3RjQ41TuqrQsIx0RSzyO0d+CNncQdG2HcvesUzAH
cEFJifqauzu0E7KJdoZy/3kjd4Rj29cUpctvej6rp9RzilPfmc1ZxTPpotfD0XF6YWJPLRzBWgyw
NjIl5KBdzAzsaS5TR+fOUMuMplN1qjw3mLLmsbeHf1fHPpmLjOys/RxP6R14lEcCuIDtECp9/des
VV8dPb7D3uXJUUcM9oaP+uAtB4f+xstgQh/cHHepQr6QQR+hRgm0GLiz7S4P2rREhG+opoPdfmOU
zUZ5a0SBFYMaeb0FMyDvaqkIeiRol/nDoGOU5WbawVxubLxNR4/rGeVltGr2RAo1N+CsS9LmVgFC
PTVecbIxsLoU6xzf0Q92Hj2Egp+rMo9PaptYJ91uVQyk5c/XT8DLE7c1Kkn6HO5GOiO7wz3FQ7c4
cUPRL9Grx8zqqkujGPqZlLD63jSGc/n/jbf9nt9OuDroArexNo4cVOtCMwXJhViQODXJYlEGaJsD
pvsv4vj1yUL4lGoWpRXqWVhDXQ+oe2waGipmBCsqea6NZLXQKMggQcdub6BCC9B2eIvKaP0RnIak
lt1Z1UeJVUHvG3hYGFGjOWXqO97SjgRkpfHQJ527hCuYyi6shT25p2RMQZKsS+cUeIxYeIiNWaw9
xzXHZfNpmREpzqtUf3TbBQW+tRtSgQVZiydzt6kDDZ5VISlXlC1u4WCR//HKbPoOwbn4Kp2qJ+AF
T1H5rZm2IwLg3XrXJqbeRGm3UnIv1cnNAxMXcNvXFGWNlhmPOFS3VVR186Z3790yzopLbFUN/k8s
1eMo+3wIha0UZCmKtaKvYlp1aOO5OgZWI6o8dC2jhrJWzHYWIvSZv58zZ5CnZZFfMkvp6pOKq3we
OLGifsW+3nw/u7Kp/bqc5/yBltnshrTyJ2fstChHV7IIbW+1QQONxfyGX58+jm3RmkG2lFkcZINq
HKFtb7QsCFk3zCkCPQiu7nVvdSVPweU5HgoG+h36iobiK2aLpm9fGWlgLkt7yqpliegYxL7WZY7P
76o59FI+oe883qNqvYqw7IYG0YcjNNqvAvduawK2oC+GZ8+v6sv11kznVu9l43pR53SL3wg1AN1Y
+UaJYWPiaAFx8DP8RnTxjEkBjZf5Vo1mtmmCX3i2FxDLcfdQO+UHdubpj48ppGa6Schr8CJZu6jH
qZsFuwwVSE+fPE6rgdR2q6joHVbmF03h+L4+3Ivnj1iVItdmvYgmM1SW65UQfYM8cbMikSnKKWBH
ISKapOMb16QQOKcC7ETcnWSm/TXXa38QdGyx6dVn2AZnivRZ6Fu/QM2tc2EMY9LJM5z+xC8M8c6e
ys9alhV+PdQ/LXN89/psbw5I25dQGTNvOrLXs5XK6jZTPfKQjXV8zrOy/2AvUFe8hTqr2VhYx7r9
HxdcAPXTHOSVZ5E3v+brQUsFblwyMkt1sIlgptwLyng52tMvnpNtFGKYzYgCANq+kOhlyJMqgqk1
QqvvhKVStlU28+5uGU5TnGUHr/W2VLtvR3GHJgUNUJ7tPekVI15Hy1FiIo9z3jYVrF+KSu6b2C4X
n8avE4x6bW1ti6OuzYswYZvobwPvAsdmFO08YGZ1Tgup+sWK9xaS1UfI3xvLyctM2A12H/DXHmM3
22Y36nIBsFCVw1lZMyfqVyRBbXWZ32TWIfPvZVgCWZlIcKs4b7iEPQxMEULRMQ1LznGt6xd7yI3n
WqDEVQt2auci39cvQ35eRit+0IRThXjdJX7qpcrH18/IjfW1aH8S98LYoK+9C8PqOW2UpBQJAfHy
o7QM8VZi9Hz3+iAvnOfR7LsaZXcoEC2yWsWFMRwnLbKpJmYCutL9S5UGdg7Ph08f5g6HrigVNCQo
8YVLtaQB3jmG78VpkPRue6KXZoZTpp5ie6NQLclpkXQcJC/6rKrvpy591xc0TQA8Iq3utD7whweK
Kvap6/vu4EDc2jFAD7ZeIkgPzuD1MW+GeowdPUvOXaeY/kQKg3OJ+glY2hjqpnVEynuZHm8r6Lg2
rDXKG8i+XY83OwWun70jzsnY/OPIXA/TxTTeZVDOwyK2ni1jyU5gxpJHLmCEy+ENR4sNz2o0rD/G
+G6/BXuPDQnBFfdL3vm32LI03L6C6S/OXm2kJ8WYBCpB3RrE+kT5I7cxl83XowLBjRto6wCgObCB
12DXXC8AGaMotJ6NKrsec91U/+iJofiggRH4qCVmE5QDxWE/r9G/PNi9N94RhqbkwjmlQ/TCItBU
cXeVMjlPTvUg8O3x8Z7EbG/K6WM7lBD7TEJOn7/OzsA9hSap49wZdvODesY/jUXQhTwttffxp51k
tHNzwj1l/E7X4yJQyAu7dngDhSJF8Kn57lj4yA2Ymp0EYt+vz+TGYUchluwX+Q8kT/b6OsNQ2dbi
sYZzqfeR5/RO5KHGf1DzuzkKySPfCVCFsy/TU+SUEnaBOE+kkSjo6Tr8wsU9OIA3PwqYN1pCECg4
Ftf7YcgyVOgn1I8Aw6y4nSVqmGS5dlfYTK1ft0yCCtrBVrg5NXgbm8oE+Jd9Zy1TZeGNjiHOnen9
aHpNO1lCFgcx4csqAYE0pxytW4rCW6/wempVG5upC+QApYe0fjIbW/M7bVVPokyQNBdGHlJNyU7A
/5RPSt30QdPm6gnspvwAOG0KpnE2qXib1tO49mZIN1Ajhm2d9SGtsdCas4E/lfxQpO7m6oBmQLCA
Kjbl1+vfnaZSxj0iuUiAeJNv60gc2WPy8z/sYequW518u3l3T0mdVdhTNAyi2l1/NtLCOtltWYd/
PgpR8ua7uGmP7o+84fTZRE+LD70iUFEuThsMW1Tw+igvEye+9AaV2cR+oEzuI9RiyDwzdnpuUqGm
n5tpNe9yle6SjYIvWtvAg8CHQZ2YQDWv9fweHRcHhABQygwk/GWal9GvshY0S1k2BxWEWzEKRXuV
UfTN5Hof8+mCRr2AfR7xlgzfQZMZvoD4FajF2tyrVpeSSPO2QDLAUtzOoRoOdpSmdXe0Stsn3QWf
9A8gASLRRCNzX4Ve10qWQ9YraP1W3pOQ82MjFPeyqoUZWalRPJX1VASJF/+kKVX8jE1BAIBc+Psa
Z733r3+yG3scOT8iezomm+DkFhf89vYJr5vazq2UqM6XJkRgS/OTGGrN66O8SFmhk8DT3iTQGQip
pt3tRqnAAO/RDpGQICjNydC2nLQMZ4SXIKmvSLr2eC9+AET0va7V9WwPwgoGLKkelsSrL7GeOCFt
GSsyMGSjsmauH5u4TP+wI/vrZ4KkIXiklozM5fVqjHQ0Y6RTaZtNax3YLM4ZBZfxhDTJEeRzv/AA
17i8gMwABNiEMHeJgNE6ywCsoYm8vgakY8J3GqZ4Ptj0vw7273uNYbCLIelAgs4BeribEZbyoIgF
HCnyjiw5Va1Xf4sJ5VcfLoh2T4TclEGWWZ74q1z0FpvTxEvxGZXGFJ88xTYguWUL1qiFkZ3UPNHP
0yS03reaQdejGmJB4RdVPlKLNEuJARfKFtg5FU6p+C6aCl96ILqGn7LH3lWppPtgpEj/+EDTZBfk
dun+w9+h/gu5uv9Um4YQYTp2Y3kaZLKaPruJzLNT1M+D1QMVjVMrcf3RBBaPvldrFZEXW5CP3VIb
3lujRldHV+dRwzlQVg+NsrZRVxZWgD27+lgMHbUqMzVEGsgshjBeJEJ96k08rA5e8+3Y7JbdJuwH
7blduoAVrzeS8FD9N1OrjvJqnEPVyNBA83xSgFqTzsFY+8iBTwyPaMOtUIoApb37xPXYLFCAijpq
DL0NCzjpYVlS9JlaS4tqR4lDCuNH+cKvjPx6huaGwoAuq1NUfxEVDTUmSwaoAmbYKZOPu3OehYXd
bj1vpM2frCb3BgRSpnTw15h/HbhUon9YTkIbc11Ah0l7ib8lzrxOp8WWy9tmyCrrbCKfmkSmvnpR
3MZ2RgCerzX8ek1d7myvlc/L3NloGCcz9QjZ9LHul3aun2IvEYVvKHmB81lqzISw0Ov0EJiUa/lO
0YsUsWsb4JaDiEMWdYumUhlj/4NnBxGwniZXGstdm83LD9UsxvcLDux35lZRXVSyMIYxkXLjUANi
WEevCnqaWsPB13yhHwuQDr0qjita/YBc9i3RsunVQqm7DNUZPmeqYFAaFMOwvpNrnRUBInaZr6st
jtRTmiX9pe9row9xd1K+rXlJ3qmuY/WvMawYG9QkHv5QFJlHFpo6zubnMjwP2EE+qdrYnDzCgf6E
JrStnTetGMsvRiObfPo6Cie6XKrioIb1IvHbZIpR2ScKAW4NkWt7HH97cJJkMPoMZ+OopxWbBTy2
wxqahtK8ixdPcShTSq9GCDjhnchJn9pwRPUpD+p5muSpQg8kLBpUN15/oPa3MZ0UAP6Ug8D4chnv
YdNdpUEBXJEmZCfNvtqn7V2SZ0eKT/uT+msUHvwtxCfg21PfTXWxs1Jb4whEuh629bJcJNKxga7L
+aIDgAzUUp8PQj96ULvL6New9NZJ+mh8I7h2veSdXIzWmvs4ygfUDqX2WBtF/QOwgosxrplN5xri
jOfXHgLjwVB0+TM2e/Pot4U1a/6krmSJtaM+gwRf3gNkVsgS1Sc79bwPYjSzb3MFVPvkwQIBprDq
xcckMfQfjWEvaMw7w2IH6yjVb0OuFXPYmO6i0OboC/Nubrdt5oEoyoM4zvQhzI01/Zi2Sx5Du5fe
4ssiiXGpMAC1h52WenMorUrEYTxaihe4it6mgDNz8WZcevnYFkP8F0bdydaRqL9LMSy5n6Uw7X0d
Msf7cajNTxoGtz/LXi//TmvRSPSXVWsCN2ONxFuepHClyL8zs/feShT47LArVYaK6cPOnHt7pkTg
TDWYShtFlnXMkh+p2xDGVFknvyuTh1c7+jjyi9Cr4bO9LkizwE78rFVrvfqtwR44p4lenke9H4Cw
Qrz4MZva8GTLEmNyrvr2skAAes+NB4a30HTlUWtNGZ8M0KUXzg8gKh0bm294705fytrs3uemtvpN
rHbvXeANQWIVj9lQ4HbWuoNagmit6QiUE25TY2M9EOA4H3Oad++bNI1PBf2MLmxLb3mowGV5l15J
peln6HUqYet2tfp37WS965uTJ2VA0c5q0XvOqGUhKKp0fqHE3hQhRCK+aeU6NuGgoW6fjkmG2YBV
K2bwP3mfov7W6AAdpZMgFlKb3nsls8u3o1pan3JktAoMkaf43dx4/bMAICz80s2g92iF4nJPq5n4
5Oa28n6SRfH59dO/vZC/v2XbAdmUVcBroF72gt8mWs+Z4yyNIwzJqiBOUBAaKk0/O5396c9HAlq6
SSQg0kTp+fookvo2eisK2reoYT3UXfKzH7Lmrep18uBGuzUnEMyYAFNlIgTZJa9VKkQyzgkjUbuK
GlG0D2sdW0E3KF9fn9NLqhb8D6QzkWTj7gQ+tBsqc2vX5doGyi06dASNtfioOEDRuBuMC5nOEiZm
R0wNAyZMxAiRPyuOrtZf89l9Q34EP4AkYMMi7C65qTbAeuMPHRXCXqN8tgvfmr05qszyk74MDyh5
tL4d4ytmxd33MuVhLAavemhxExXet1SZHvo+/ktiFmYnhv1zqFdx6VKjPorIX+41Oh1A5im1qlzJ
u8WaG2c11Yq91isdpuyJ+0/eFcMJAY/4IJK48dqYAI/AEUNdBBuyK+m6IgZZbORxFFt2FY6FBR5l
cJyQTquKVFFuzL4JVPHP9x3ohE1OcRN8BFB9vcNFLKeUYeidOkL9Ovba4gs9nS78t/Z/WEpouDQ4
OLgka7vD5Gi96SUlQ3lZQpgjMQsB0dogeNyvB7O6uccpm7C/yaFgHe0SWM/KhgmxKS8a2wkcZxUX
DumR1Z26VfdOOTjAu4nHF8M1DQNOty7vGiKJg6d8W7v9HkfjjSIk4uzYiezW1hZSLJTSvWhNtTyi
qwWCK5ndSK4gqhBtbz82M+Wz3CqPvurNken7o0fIhcLevf6qllokqZLT1+1RHzmRXjS+mTQuzvVo
f2MSJz4tVdqe9MzSDz7yjchsU1F2IcXT9NT2BQpXoPfVCkQiBmhYp6WuNRrw3pEc4o3bks4VkE5S
AnbTnsYyNeAIsJ/yolKJZdildvwdOvIj8G/nALF1cz6UyYB0Eny/cFAwCYJwu9G9yJR28xZYC3m/
lEdo2O17vNgpkMMsHhmi7b3yNh60hUfAwSglWoNja3SRoc35G7VO2zclrcGDu2a7tfbjYYVEYAu0
nGry7iiObZrMwGC9SCmT5slbUGUTdV+fqmosuGVGPRx7g+ysM5Knsp2OgGi3rjpuUwpZ7BXd2sPg
pLXmiVowfGw4052TzN47PXUUH5NMNJbiEbayKucvr797t87Eb4PuNRCnWouBYjNoB2zmR2fH6YPh
FDKCKF68XzyzRXSjNUPFsT++PvDN2dKqgzgAd5Wy8fVh7O15bQHO8nEBeKBq1eKFbuT5Re2bNlj6
pPqARuSP18e80fKkR6DDJdnADmQSuxtgsK00RmuQE6Il36uc/IX6cfLPaNpKMBjLGPVasbaYSpp6
5KSivG8RlfeF0hVR3Fvc0UuB6zDmZnT3nS+W0jbvOqu33+orCjoFWyRCxtm+NKYHQHVsCvJzR7/L
6f7AG0D8G73Skv/VGH60ZSGeX5/dze27id9AAAA/uqdMmelcJdXEilqlknW+CiD4Yeg8AnmsfH7I
HKHvTBPJg+rgwKh5cXukB3bj/qH9yOOCSygBzJ4AnrSrQ7bF89JXbf9GVWX+Rs7u8KZ1zCJYjbJ6
o1pj8ej2jud3eKv4TdJM7xTyuLDUMjW0Mye/K4bZvUxoX/rLMManvEDmI1saKxhVIP/96k4PurKq
/oQmZIy69AUZSISO18J+I3NN4PnZq58sd5z9ru6c0EOF9qSKLglVHbjkzG8J7FXXHtDARdZTM8A+
zXIFgnUaDLr8JhKUIHzMpG/ObrGWb0xsab7iNp3dvf61blyhSPOiRw8uj87MPohWh7xR1JY9ZfXF
+KZ2R5xtZWIcXGk3jvfmRQKEAksGADe7DZ8Ulox1tyGgtBSH+ueMGnetpaFoO3oZS5aHetEXEX5b
bvT6/G7FshuwEmFqbm8Sk20BfquRVFIbp9HitYU0UtzVidGMDyip6AM1tFmNkYmul2+5lWp3teBA
6EmGcGg+OyeoyljSA0w0/yplO3zA1pDsC01C9dFVk6rEBqHr8AiQmrxLVmf6Y8rtRgPcqLbcS0Th
+056tmSukivbmpWacVFE3geOPtfwh5oqXHVzCOkOoIdKQhEp3nCEcr91iqilb+/d1obadxkEYMR5
aSuCtAIOyKLHpt/XXX6xtPjgCr61BUEUUyriAqLkalx/Idm5DjqtTFSTo4iki8irUIV6sAVfcqpZ
T4L3LQDazDT3dgizLLB4XlsivJbqF45+0m19CCEoxM6Eankgx3T80LWteN951no/xbnML1LJJf15
yAfkQNXSZ34/e/LD65v0Vx1y9+RvBTO6OlSUKCxtr9Tvm9RzlDR2ci+aejtsFO/bnLabZG1xKoV1
qavsYazyt15MjUSYz8Wk/p2N65t6Ke5FW78fmuk01TKw1PLDSOe27o0gc+aLolUnHa19bErjULBh
BmMMIZm2vo722cH63nhIKfptuDbUBKjH7aIWmdtDBgfPjUiQoGIMACiLejCDzrQeNa/vQ2djLhys
27Y19usGAIz6J7kygfzuXskXNRvW1XajxRm6j7FMrScPXF9JV3bOmG7Tez7Ze/s3yir6VyhBU+t3
g/ddaSlJ+c0ol6cFNZQfMUXaNjTn+U1K+7jwE0umf+mKhgLzgpT3lzyz+sRvK0S+gyWO9a9ZnGpH
chM3Hk5WkN4+qv5gcfd5wTxgspKUixv13vc8L9YHtNmLu7IG8uyOWAm0amb7SdNmJ0NAzXt9KV/U
kqnbIB5ogSeF8oHixXaF/7YF81iLnRrCY5QCWPKdtHnQ4u6spO1HVbhgs7QyUob8Q+lpz4mt/DTh
cuqyO9KKv7mLHLAN5Ee/nu/rX6Gh1y8y0NLRKry32pRsDeaV97KU4uTFTe878b+vT/zW7QMdjHRo
iwLB216POA05YoTkxVGtTYjkFa4TVAlX0Ouj/IJ27ncqNxwmQehfILWxP+FStRt74HnrxfINVQk3
KosW5iQMplDP8AuvM9BaNR3/uzkr2wuUmCHwtMT65MYz6grSMc+2Jprzum7IIllOF7BWyeOCpPAD
arlGlNeUb2c7yd9iO/LniJrN9WMDrW4oSMzvrlepWw2l7GrDjZpRzx7AoOiRqk+dnwi9PXtrqrwR
ijIfXCk3Pw0xMpIcUKDpmVwPSj18RTpsdSMqMykVzMaGDdBYBxHCrWNHoRI6L3gasjz9ehR7bevW
iCc3yjW3iqDV2pRFJy9q1ir9ZFmye5Sr9B6KcnQ/tHmTHwx/qxpCEWRTQEM6Z1O3uB4/bsfGyxXG
z5YULTDCMWLJTN5VQPeCPk68D04uJ6KAaaWXRPcptgf94EfcXOkNlwzUnNdxj85Ragk2eKT64Sam
5i+xY156NKHC1w/B66Ng1Xw9UwtA/Uzl3I3wXO0eh65E0sZT+v8yFwDdGghoeGXubj2p2iwUWDq2
qjbghTNoTihcVMb+w1wAWyLIR0gL1vp6LrmVGYU5jOxNmQguZPtDiVzvwaV8a2uCEofQDhF3M+m4
HkR38WruNG7DOSn1p9xd5dvVIxBTFje9GLmDqNXcoUzUVPrJAw59MMdbeSpcAH4BErOIH+xlaIA7
ZJVpDg5HI3EQQkzbFSGSbMB9p3Hdb73tpV9NI5srH9c/FdNx1VIy8EaiMe/JODN8cROrFtjAlfHP
YaTm5ntKNbohSFiABkVpIY2tLcxDNJWGHGzrIUVhp2Y+Blnj1E8rRqYiMAb+9JWs2Topjlc8c32K
Z8PLu2+vf9RbaQqxNsAmYjCoZ7s3ENhgAgIgJ4ap0C+Bg2URPfAqoCEwXVJy6lNvDFaAOfDy4fWR
b717m4oFHUXuICiA11860/XGBvHFK7SK5F2LX1HY2NlXrW0/uIP7nDiYub8+os3fuH+Qfh9xt4HN
3AWBqfIOIfYf0kb5kTv6eoGaHKzTqhycyVvBN+ZQoGbQnYd4vWeUN+0gh2zglc0npfxatNXc+DXG
E6emQ0wpIfJ4XDvk0ctF+ZzYvXc/IZ8czoabBYM7/AP9648dbFE/4Vnf6OegSiC8XK946ynuoNAE
iQSypJeyNMf7/0PWceO7Xo2yO8HrmLRCbBfrgmrOGbsLM0K21qar2HXvMrHIJ0X9D/kUIqEuSBaK
WqTdxvXM2LuT4m3XrFGtE4nAugT2Vtx4ff+8VJhkARF620TYfgFRdxvIxjhXq8DSU1zSx/fW4CXE
K0UTzomWnDqhuZ/btF+ipYvbsDMX474ySvM7/cfxSbPi/D7JFCVYB3CBr/+wG5cmicBGWyB7xlN+
F2khZ272Y4WEWrLarc8l2QWYIpMpDaoVALGieWYomLxbxhdXbcdPr4/+UuUMVBZSpuDzuLa39Pl6
9QsSkZVmRhyRMo5t4KViepPEFv7lEoIhGrIY8IYZtubPWrOJe22qM4kvFcV5WPvGwooYUgsYLBKU
UKFrfMItME+itJL5dhY4XaDNcvPgZ9+4+VB7IDfeVAtA7u/uH2fWLSWdtoqTp09vlmEo7hulGT57
eYL+1Yigl0PhK1K72D4gh94ICmhH0CtGSwXIyL63mqkahbMB1R5qR8M/WjoPQTqu7gEY8cYovzD6
nHSHWsO+veWleTraq+tE2oKZuO+5tdH5llkXB7fqy/OOHgJMgI1Izi23LyerudMaVTc6Udx5eagq
WfKcpG0aWObsnGfSHr/w4uz59T13Y9Ct2QKCDCgM/9x/PMOu60zDW8uM9a7xV9db3lWe9iW29fax
qtfyR+vM9kFwcONKp2wIsnMrWCB8uW/zYLonqT8lToS7g7in4No9Lxa1BVdoBuLf1EsbrY7fth6Y
kxl82Vv0reqosmlidi7da9Op/zxhoEzG0aeWuXEx9pigZHBj4XaGHeVenF+MrBnOWLA3B1WHly8n
oyDEgGAswGN44NcnvM7NRGKuaUdYsuaXlngiROoqRPJ1JkmpjlTOj4azrofrDK/r2VV2BE3VDjq1
bk/eCMVEdYY41OX451E6x59kj46agVLyr+/+WyFA5kqrrMpiR7NRt+e5pweb18p0sH1eXjiMsgXo
3NG4Ee+7TG1nG3gOdXZkx3oWGnE3vx8NYYARVxhPtfVHB8RBsMr5iP2+rdd14EOhEbIQrz5FYRre
1+uZi9or8qW2Iyg6SrDkHXqtZt7cycwZj1oRL4diesA5WFCYrfvKZp2j30YAaUWymvQ7KOPxnTpn
zRFA9saMNoU6fJzo3hPT7UIZagaFgBVsRXmiiIdMpvplBEYUVY1THdzWN4baEKposQAPAa26e1zN
IUENqUwQHpFKhbbr2gRYY3lhXa1HpaCbQ23Kq5uZJvCs3XdKukR27eSZUWnJKlImNNrFpE9nDaL7
wWa8cYGCLbZVbJk2QMCeL0Qjre1BSJtRMlZANYEzX4xEWG/VVWZftFZTz5Ts1oOn4kZngmXkFJhI
fsDS3QPkVY2kqaCPhdA6SXAzob06124Y5455P+ZZi1DzaD5PQv+Reob8kBnACDErk9G8et45ySzt
fkXsKrRzs4+Em+VR3bWq36O29+jE0+c/fmR+FcmIl7E3BQV/fWzISGKSwJVeQ2G6XHbcDVFggkS7
tEWcXF4f7MadR95J+5m12Yg829747Q6iR+e56BOaUVcNxgOhh3VWFmVEiBeHrkUppj+mpRFmAe8h
20U7GoTl9XhTXk8cYSgj8Qpss9WQ4SjcQh7M6saO/kWndW0+O9iq3eFx0jFt6lwyir2Yz7aXLyeR
rz1+NFznry/g9oN3lxyJLAoqNI/gKO1hqnFX56WROlQFl1Z7ir1OoJojj0LtG2w0DFC5xXGJoJlN
S/t63ZrCmS00xfXIsyzlXvHc+LnLRE1XCqGtzJemUp3cpp7vsMec/y2qdonK2ZzvWgSMnmjRWA+e
TTvUkk21ogqX5wgoaRnmYDLxBydZuwBQpP3OypMl+tMFojlMOXOr+XL4nN236I2m6u3a1aPMosie
1/EP123Ffxlk0xpDrRrh7n0PTWvWYkDlX48UiTdPMVTdN1s05cfXp/LysBiYj1JYpoQNbHAfu5uF
yFLUcigtIwHr04dJgrXvSROAUWBjII+saW+kONcD6tdfXZlQIUln24n0Wunvl7ytqF0mxb9Tlcn7
5DGBjK4NY0B65qBFNpCJyTmJ0C2c/iqwYkSuxPGeu65qTo6kxkkOWZ67GgXY19fl5XHjZ9JW28rH
NFT2DT9Drg2gPceJFpk1QTMQCNaTOvhgAYyDD32DD8dYiNtQxOW+4im5XhKM9TwwXJYTSQEbA250
G2pVpQVKk85RXNZUyvGXuFPrqguRElzCMTOVwC6b8uCOeXnw+SG472yVXBK6Pffc9MjQoCQ6EZaZ
42WKMT8xFu+oeHSjaM0wUN1oB8DofIFREuWadzHta7oOAj0a2LQXEcPfaNyG7MqqkSdb0BTOscl8
qEFDI2GsaQff99ZUN9vnrd8Ijm6Py6rShLSHnn+UCMfEFDypIHQM5h/fpAT6G8gY+AKpxb7FqNau
Vm2OgZHsJyeMl2m5pKVTnl7fq1uIdn1fMwoqE2jcbYpU+/2jDi3sPQIvONcOIEBXmy/a6vw7JQ5J
t65ByZ2y4l4nBjgIfW4dks2HYyvxbuJy2w/77aVF87yP88ZkEdfaeeg7Kz51cZ4EulYeDXXrnuJ2
IvQGYop6lnE9FKY/hlIvfK9pmMtwTOloaZpMAxtHRn+xzD9PZH6laLSIQNBuDNHr8TSsGDplnpzI
1pfqTh9gHeVj4h6EDjdnxf2+nfrtAt7NatSWDbg/U1koHRcW01KThsvyIovpkzE3+bvXN8ovDvOL
nbI14ijVED7uD7ik7peAD+TkAWo6VWUzB7E36GCQlzjShSHuVqhkF5dKBOBVOd/rmBdD+qjzSzEj
GE+g2Iea2pt3amoga1SMedgr8h+o8vobOnkakF+rumi9Vt/32fjXmkOv8DSwCWNcDE9l6RgnSA/C
R6xKhBpeIWGvgUMRaVyC9F+T8+sTvrW+VNEIzjaqj7rvSxvNYNTLSkVFaXM9yvMsjig7MB6cANqP
hnaEKd0+2H6BudY282f6AHjRXG+bjAagGieuHS19VWIEM3iBwzqGCaZPgRBG7XfQYy6IwtuXifgr
gnmCc83UJk/SnNxLM4yGr4h1iawVx7d8MKdgUWGSjF2h+Zi9jG8GXOkeBe8jfRO3u/did7649jiF
w7qBPSex3Dmr1wZAwNQKGmhjXuo2FpGO9ZTRIatuVxA3Dd+1qxlfyNQ664uRPlQz4jf/U2ttL2Tb
OlFWwPCvlbW7z1PevZUm45fXP86ta+v3tdpt/lprEvYYDaLO0xu/7Qvjs9Vb2lMTp0YAhdI+o39q
BR6gqeD1kW9c/uC5UDr1SHkpImzb5n85+67uum017b+SlevhGfYya3IuuAvVbbnGvuFyHJkNBEGA
IAj++u9hJsfRhrTFT7yzLZkFRHnLUx7tW1PRJb6IKmzLY9DfyAnmHw4R4uLluzyzOwIdhyM9QjEX
e6QR3wIlOzUh5DeOIxngS0wCdlF53c0UTGJlG1niTWPWndzJmHVt68GLgxTYRgqQtT2XggZaAKRt
zYAcRRY83blt8S2DCO4EYuAlSDWttyzwOYZe1Dh1AjplNGEWegb1Gp75uUFENR7tsaUBFJiFwrIv
C+YzFAobLiGhZlsUgp7KvRqsYA0z9+ytsFssABpgeW1jPpYWr4rAIRGCzabf94n7HnIU9YXogFJ4
eWY80/5AyvPoVssEfTQBu5ZIYHbD8GiFQXSbRCU7irxrbnxwsI5TkrOvVkd+1PE0pOHYl1dVjFhP
Uh6lPbH5taThdwLA/0pMdOax0P+AkOkz1J1hpEk1tC3WhUdtO4scuDrvddy57qHq7DCNwf2CblKl
9BvWzj5P86AX17Hymdj3sGi6CHUH6BmE+Prfm8Ge1oqnz6SMqL4vTU7Ag2F2aKraQYERH3/EJ/JL
MNeD8si66XpOoq9OMr8pLaCqbAcJjA/mW1m/9eR0MbrlrVoQz7Kp3mpmXYYO/dQFw0579p2IrJ2a
oZD+8ud9ur0g2kPhDgcP2DBQrzz9ugLtx8HtgvkIx5f8EjKkcmdDqHZlEj0925a7IEOPUXZCkri0
sh7NoTi3Awm1zPkYiLJHNkBu8ya/c0YR7iIbVM/XvhNOI5SsAUICr+VJBYfJvApAVHKP0vX6I8iE
BCRWYX18+S5/hd3mTob0AxIsiIhQeTBeCkWiaBYE5fHYsnIgA6TS10lQjIehGsCihmHisXUFuyhg
zZWyuVMX8F/t94iLyUFPnjpY8LQ5NK2uLyxC/LtE1vNNqEJg33G8Hupwdj7/F+gYDlDwQXiESBo6
ejRSB+Ba/BSMqTVk4zPQOExZVPshYLkgiE2dWD33uogaPzwuIrDfNRNdCgG4cV/bPsxH8mnYWd7o
Zpbbzm/LhAJ0mVQofrRtcIHG/qowzNO5icdBkWqRXgHTyzSKgkH8pOs6CY/lgm0RvIXMnlv4WZD7
bVqTGYr0sVXt2kVA1ybhAx/pCGUU0qSI7MdUcVseOWisK9Nr+a5PvjuKKYCSI+/EgXk6mRMLqB6C
YOEoyvwGIRF9HzZF/34YobbPbPshrCJ20YLye/RmSCi/POueGxNkaWjvQUgSTB3joHbV2NRhnYdH
pIp671TTDDe9KlnZFZ6uV/DVIFWNehGiUcgGn76idHIlUPxGo62DfXyQS3VDNfnog6dxqIfk9Ugm
3A42psBjRsjPTIjCQtWQFY/Coyzz6JBPXrXvXVg9vDx0zzTycBuYKvmoRSPzNFUpW1F6jqXQYKJN
I1OomJAdSu6fZ7dP9hp//qo0NKE4D668ooMxQnwbQ8GllNOnlx/k6ehC5AM6yNDqA0MNyuOno8td
4YQFUe5x0uQLklV3F1ggQBcJiQFJo8PKfH0aKyyaIqjLoewbogBolGz6YPTRS6Xu0Z8tS6YoIMl0
JG157Yad/+pG0Om9zOmJMxWyxA0Kgbk93YTh+GfkQu95w/hBlgZ2Clh9cBc9HT/S5U3AQyAztQZH
NZaJffA06w4RH5CTRnqtMvLcAAYgXy+DCOC+v4S0j04veMbrBTDsHKeIDWkHQdU3CCPpQQTOdHj5
1Z67FQp4NgokqGmj+3B6K2q3UJSA+CTgCdSGnA0gZPYQwxs0ypuVWz03C8PltbCJgCpptj8hPA8C
OWyLkGr6/huvY+wKOvTsUAAGeJ0z2q9Mw2VWn26bOItRFAFDBQolkYnxw3atm7Lq8GqzjZKgQlnv
UMGbHBnf0B5yu2/3FliJ+4kkayvg6aaJW7voEYCJi/jDNEoG4LxyRUGcY9gqnnWw2EopHNhWBvT5
u2A9Q4cP8rBm2WceLN07ceXAbt7xd4NEhQnaB+3KMD43Q9ADRSoIXTyQ24wZwiRn0NfGZ1tsa8Dy
0jO8pRlczvyer7zQczMEoBycvEicgFgxFjO8Hhwwy3rnaNeCpHUxhXteSndfIPNPB5CIV1LDZ+IP
wIMd+H4u6jrQRFze/dFCW1B6s7Lgw0CcoXprxVC08+0igCBQ6R5aTKAy9WB4sQ+T3L2we3u+9N2+
33EKtZtcMboy1E/fH4+D3Ac6Z8jnnrROcoE0FU1t+4hKUnjQXSyB4mvgOgra6AF0q2+vXfuntzOO
BWp3zogtCMa8IgYFyu6ro8J5eQTL+MPLd3o6UxHvY+EvijGIy8wNTUBJoW0p7rTofWRJn6sDcWi/
4o32dKailYiTB/VWZJBgpp1+zVhQaMB3yQwxJkEvEZIXRwr45yVKb2st5r8Q8qebC5Bo0MeDwDlg
QWhBnd4roX1bINu0j1KK3Nspe8q/ztQNvH2vIE2XjpbIm70i+YyoLOTFdQ2g6aJv1pXyCr+iikMn
3NLKrLxhI5RzLQ4lp9j7MkL5q9/NXTTvS5jK3vWlkhQOXzOwwEM4cMio0yoW71xLfg/qkX2EmWXt
pDmT8+d6zrlKBy5BiSxHy0WHolaEvCljhTygderegUC9hWFpOKCvU9R9tIlywHfzlP81EBJ7MJTV
/HL/2s8fIp8HFAV1g4W5bmwhsB1EzzQc7eMk2iHjU2UjRy3LLy/f5RldR+y5Sz0THQsURUz1gxLB
KahoMDnJJwt930qVd5TOHAqvUEWobwKmrRo8BxrUe3ht9qCYxuPwNqmlh5pr7umbygrUdSPz4c0w
NzmYgcBZrSWmyx52OnEwb1DyWhor8CM0wRczSE+EM2dARXmC+UnIyh36HzFE8VU8T/up8605DSzI
mWX9SOAnnecJIL2ChIFCHUT5wz4BLvQaJZH8WyB41S7ujQO5ZGHutRdRMiBGqIfeA7ahEodARNCx
9npWfUOjeEyyogpwgxIq53MqPFgbg5IVg5jZAXtFUyQz1EkBQWD9zhddfuENqAKC+ey6d6D5zDdV
JKJ3tj/BItPuByr2eQRLyxRymiXdQQ5ZHhwXYiU7Jw+SKa07ewS7a3TFja4Z2dXgq4Ip3Db0mwgo
3MeFbTlfKgQot1UHS7AL3WpUb2CB4h5imJN0gIwAqb7Lawjmp6Lk/rQncSDHGy9pBTIur4ReSol2
JCrBKMu/PKGeBhBA4iAAA2oBiCbfhDYqu6nciTb66E0hvV44rXtPle0dHywAWtqkBBlc0DdhM60p
oz/dL3Fn4DNQQUTi8IRpATtvtIETtOZ5YI8XLmCpey+m48pcfOYuyBo92H/h5IPemXH6Icj0LVWj
SDLIWkHrfE720CwMXw0QhavSsvYX9iUCP2NXdoI+gnLsMB+LbqiuQ2DEoKnXxhve5fFdjNCh6UEV
9zifQS7qJbTXdHdMPPC5Xp4RT08YvAtAH4gVMGBQkDjd9VXcKAvKVxixhvZpxysv9Rs67wrscCvJ
41+euMZGASAdsILYMz3kbUbS0RPuQTPRBa7DlygulFNLPnNkVfyKWO6MHcEi/Y2Y7IJeWw0Ha7r0
FIzQClt3Vlp7VhwehtlfhErL8QaqjGWe+bnuPyaoe5c7zixw3xhIgdDy6hMrTfgs4SrbUfduyMGZ
3Y+9U69VkZ9ZUZhtSyVhcQYC3u10/JoGDoYa1dGjjpv4SquhQBtHLMRa26U7GgvrYLUaFfkSQqov
f7rnJjs2TUB24EwRAVxzemtCVQ3LthqfrvDtPalBj0cJ2d5ylwUxuIDdYqSKp3cpgOuNKh3rIxIh
1FmDVkHzMF9LL57GiQsxAPnaf5App3fhNm9BYvRBAdBe+WkOxiEDTpFkHQSAdm0C4bmXx+4ZjiUq
fGjULFUM4AVNTI+aQ8IlerHHFsjnazK4Y7dzqvlz4eVwhsDiTieGaDjRTvAJbKnkbYcqWBYBK5l6
8UjfcTqLS7srRnhVwlzIGm3Iv1UdME3K7S983iMCZ/Wf/mCXH0Efoitb0NPxWnYf7KaogAC2YHaS
Q8Eiaff+dOS+o46K0+am1FX4Pg8mF87zMlwJrJ8BrSydLXAOoZwM5Qd/mYyP8goEN2MOZZcJmk8J
ENx1VVxVpcivJtf+GE5eDdXMGgQSaB5eIOdod07ny9uKeR9f/m7PPQcaNkvQvXTqUdU8fY5e53Vo
T4MCYJWy3wHbIiAHofv3tmMF/2FBhbQESEC19OD1St9TJ+IRDEujb9RX0MN9+Wmebp7I7RatN4SB
CxfSCJknUgWYGn/ZTaCnCGlheRNAaG7fauK++jQAXAglDZzaC6I8MM6cqC7hakhwq3FUxddRW3Iv
AN9ZyTeeG15Ur1EPQmywcMuN4YVRYxKOIVFHFLg/QFQn35ER3Vo9QzBmIjfzEFxNkfJ3ljteBkP9
B8oNa0C4Z1JYpIpIqpBWIbYGKPr0E7s6iEaiS0zrBhpKAWYSTIDd4g3xvT5Fba9DEyDxjhOV7W5Q
WlzlNcyGuqoYdm01+is7xTKxTw8tPA0qVujuoPuCtPr0aRqG0sdoBeOxrULvHRNs3ivZFStswmdm
EkxIoKa29DxRrTeOEaePQY8QuIvVuz2cYgrxfphDWae25YmVN3rSdVkoi0uxbZEkRepq1nKUAiUc
8XQPOlvbwww7aavPhHn6R+hWJSLmgkMUO4TGv0TIyiTsXGCQ5rat9A/gPtfI5fqu8QHcK+Y2lYWn
PnE6OtYV7G5rDqUEQhHBgsly38V29y6Cws+fZOzgP0jh2F6PNqYMrCnDtWTJPIqX10INDtvT0u4A
OPf0S9mMWj50w+CyBrDZAVln/GWCd8B3ST34xA5lfE/ygHyNraa49DsV3frMYil8BtA8quDDwPyR
X/M2cnVaN3aCl3KiC8BvgZAuwSl/eeswp9XysIso+0JqWEi75kJjzArzSfZHyHdHu3KeI0Qtal6J
7sxjAnfBXIKICYrWkI8ym/Z5BPFxyuv+CNAYWKISOQ4pGeS8K/2VAkjy8js9AXsut0N9F8QyYPAX
FNzpF0AwFg/lgmqCvv73AJrPx7lHaOI4Frvy+EQu4jkQwFT23r0/lf6FbcN1O2lr60IE/R81VzhN
3UIckg48DzG10XU72ZeJtPTaPvfM8LvoKi+YXhhNoP9/+qQEALtyRDR67MqwvIt0X914pEzu3SHk
l47VoTk0eDmHUxLv3oGOqd/VUbcU/TUgKrVfM3c3i867nxN/zbbjuUfDBox6GbILlGGMDYfqOrAD
BoH6CVrtYPF55bHpijUd8WcWC8If3AW8AtSXzAJG1NuwLMtZdyw1J3ewDxG38EEcd7KiwS3LaXgL
GdrmUEJXdyUHfYIHxSyBzzFs/oA3BxjcZF7lrQvxPXhxHUnQfmrDLkkLz4YOC29s+X6CheVdLsB/
9UX+hTUhxJmbSa18f3O7hY4kavZ2jEI6KEVPZeLRTHdV5I3Hcfa6XcVDcdVzlK6gpLFmf/HsrZZG
1aJYtACvT2caJFCtaoghszY38YNotHepu+pz2LI1HsSTcV1eKkQygOQKGQGkYU/vBC+LrmVROx77
fBHvLyHTHjWN9z7UvDj0DZRaJqjm7XNF+IfGpvPB917NJcAzICleIrMEobxnHi1hgdF2xkQe5xig
C69qBxwWw9rm+cyYLql37KP6akdAVp2+aR3MCXiTuQTTFVLmA2bKDhmSvG6R/O9f3tOeuxU4WQHG
FfX0JwYapQAaL+pCCegJwU7mF+Sq63R/Nak1LTxzRS5DB0go1gWK5XDrMY6vOfAmBVsEieKXTXeF
hTaLjIPmgnsxanyzJ97BXX44AiT0t4vzf3+f/qd4gL0D0UVHxb//F3//3jENXFM5GH/99231nXei
+zH87/Lffv7a6X/695vxgQ+SP/xy+42JX46S/vltqDpq/p+TS+BOfz/J/tvw7eQvBwoch76XD1y/
e8CRP/x1Ozzz8pv/vz/85eGvq3zQ7OG3X793EjoXuFqBx/r17x9d/vnbr+iaPfrwy/X//uHdtxb/
75L+WSEl+r9L/fz9h29i+O3XJPoXJi2WFfjxOEdhE/DrL+ph+UkY/wtyoui0gL4LyB+6cr/+QiEU
WP72qxf8C8klKl5ALSF6xJL89RcQkJYfhf9CyQj/iAIICi6wE3Z//c97n3yrf77dLwhl38KcZhC/
/Xp6XFgLmxbMBRBUTteAyCcgyCpo+4J0nQRvxLiyRT5/3SdVhQQsUdg1Q9NuCEpSpugY6c+lG64Z
aJ+7vBH3IIVstJpodCh5z/k7Fc528aGY5u7Ho8/39zA9HpbTyOc/wwIc4emwJC22Wdnk4QFVGzHf
M6dNbNSR6sBJYRDZuimSCCjyv3yzcy9jLFmB+LpWBQ0Pk0AzGng5r4AcvQ7jlexgeeh/cpB/XmbZ
nB4l3VHSQzc20eFBOsy/dRzlt++VXdvhDQItoDCtaJEtaHXP3m17oeVFH92QxTYbYZwcHkYCafYr
dHZyiaq5LKvDyzdYgpjn3sioJsXVrOxBesFBNSJSV6H2chcqMegb3QRNWbu3DqQ/ml0vehBTUhv6
+ohd4YPKV0LVM9PDbDDDdU0FtSyirCWiz99FbQvhAq+fExsQ0zKJ7rGVeuHlyy9rnMz/fD8jq8Nh
LODQrYODhLBHv4NTW4Yw/QdrUJtoYCCsINIrdWTddPD2gREb2gMxBR48dttXgUr+eQLsQo8/KCk0
MPuBwnjHLqDCvPsRBWqNq3hu+htbUIdtQcUIiOExLaLf7U4jsRjlmjfUmaubOA4S11UoYKBxaLyq
erBxeN1Qq2rkSjh67vLGRgThk4D1ZRAcyBCNnxzV++mUz69Tnf457mZliBNVM+b2wWHorHk+2JMF
57WQdV208fGNrcedIJqiSY2tB4W2eqfDcPLTHrl3sn958p4bH2PvcWtt0U4wK6OdjsK3ooJF2Kd2
GKwf266/3PfRViNiW9pqCuJs7pz2oAvfgrZm1Yi1ltdpAPfPFzB2mgQVCiJdnWedFc8tSqQO/MSI
0g6AcVXpr2U1525jLHHP72BtwKwoGwbpDhc07AA6mqlDFrLFoNZS7HNfw1jHfTf2uTehx8TcZv7Q
cA05b0AuPrz8Lc69hLGQVTPFjkKMk7nwTzkQwSPvpvB118M5Pm7WuF1n3sFMbMu4YE0csTjjxNeX
Vjvbb5LC4WttpnOXNxc0aho2BifMZNQvXkL15H8J544dXh6jc5c3AguIkHUR9E3CDHT7+cNAivbg
Sytir6oL/ZyuZvQvAcHXRNdx5ouxwTfQ8WShl6yrNZzHuedfvv2j9dZAZ6hPoBkAflbb00vmBFQd
ODAc6u22AVpu/OgGKJt5Ag2VMEugxvApioV4O1VFv8YQOff8xkKLNEcqD5Z2xjwflKph9qYkLRvo
266EBuduYCyxqdJ9CCuHKGsEOCiXonXHOK2lz9eOy2UiPhP7mCBSXdSF3cINFML4msFhDKSu6G1r
zWN4VUB0qjmgyq3p76SNva+SFopuDENMvBuZihypo8JWSGLCrkoAeSJE9k2CsC4eVO0PKR3qedxV
ZcjaYzPNBWRqYBbZvR/tIZTbBtjkWOo8tKK4gVheG6F74VUqyuKIrPVkjBbGzxVklh7QMpyqHjjk
zLNn3h3Abx8hkZlDA/WCofeo3xSi7X7AFUm1F/4c0+BugpwovUWPKa5/jxsXHMFNKyE0zuaYwoCw
U/CWgIe08KDdnjywaVJraNAzE9X0HUQXPXT0VEcZt5jKisHxCSpocfHntqdfbvtoHcP7M4zrGhyB
gk3xlwCn2x0wLa+rcv7zlYxjGZ6ztIZ+WZIFBJkMnEahWA8jDq7X6HhnVplJyRRVrwN34nE2aJW7
l7HPuf3HxBysuNItQZGklYSUlzuHrPiOxr1wt0VkprKWpyjBJOKgMcYgv6asd+F+puUCftr2YYxT
evZniFSFPDrIPnAOoR6L/Rx2r2NC//wwJr8ozBObQj5uzoQshmymAFDBVLJe2YPOzFmTmQvuT2lN
yLOy2gWc1x2g559rKJFuGpnAOJuRiHQxfEfnzEXemNql85kW/logee7RjdXshIz6EynmrIj0cCs1
tXE896Wzpt117vrGwVzWcmAe1zNwk21y6Y4QI8/hV5FtGxpjNXtsDNjQ4Orw6/R3yoOUKqjFa6Zn
557dWM0xdWfIjeOzWoNb7hoPoGY4YqyRB85d3Tjya5BYbZWLOeudihxFAnelMfDXemTL+D5zHJs0
ICBr0XUDmSUDAOoBmWAzHv2hYTQbVLRGCzv3BsaS9cZopHWTqwyW1vxdMnT1wfG7ZgUMcubqpuTu
QBEKAciisg7SSJfAZ8p9renG7cZs0zhDS/J4rmVWCOJfV6SNbtlENj66sWJxUOdN43hD1sOSzdnx
wBU72Ac1r8Pp/tzNTH38IC9EY82ovDCYI181QGXdyDwn2xaV2edEfdQaHVkPRy4LJd57yo7Jm4DH
4ZrM/7kvu/z7ozO4gbtFX4zuhJBQwuiFBV90oulx05bwRPO1thqAuvLx0EOwM/UEBCH6BJ7B265u
LFqP1b6b1/GIkbe+cBfxHU2mNfjWuXExYvSGzdyy4EL8f48O5oKbBmO49dHN1RrEuYxLZzwkCkVj
4OzdVGweGFOhvrFHlhOBq0815G9lDP4ctL/WWmNnRuaJkZEfxB0EbnF1332A+DWB43uxsdjkGau1
AVAzrgpcHLKcbUYiKHeW0DrYFhuYqjnoZ0U50c14gLwM7Buc0U0hBrqGMDw3MMbx2pbMpR20fg50
nGHdXFYP4Ag72ya7CX2HRczAOtAZDm1TQh/FD77ABcrdeHHjcLXzAKa1pTUc0KyngENU34Sc13AA
54bFWKa9SKYakbAERzopAfaB4I3k7ppF+rmrG+s08moQiq0Ej55I51agPfI2j9A63bTFmFJpk/Rd
CiaCzGYHPc10pqDM763BitecOM48vgmOcPspaSUrxkz7LbBMlseCjCl3+L7p+U3BAAf+VhA1b3Gy
gh91ldRwRhFNrbcFwyaPR/KceYUOZDYk3lendu+F791ve3AjFJ6ErmFabA1ZVVp32B6/aDfaWL4z
iWtwOG5hTB4NWa3KGHoOwYeueaXd+M9wwIT70EZYPImlzIDFqHakjm7AqV1zjTo3W4x1irawYmKK
rQMl05+Vdj67QbtC6zt3aWOVxjD4tILa0hkuK4Z0dgV0ELSAcNO2D2qs07EIZNn4fMiSJLF/9wfs
A6moZmdbpGFqpUpYsdok72QGNcd5303RH2XF1ux2z4yNCczMY2gBjjBbywLN9a5tGR69Weu8nrv4
Ul14FIAlNPQrZoHahW5/cgsFdueWWDn7vGnYHeM8dQd34AOvMB3LHLjhVv0exdW2T2r6Rc5+l9R5
2UDNOoDqkxNPX0gfbyvxmvQaX4ElVXm4tlWLD77Ut4EvVkSDzw348u+PBrxTeV4MXjEc7BxS/2Br
wEnH3lgfMHnajsNYNFuudYAt9JtWR19iON3vtn1LY4laMNbGbo4xISW974rumLfltp38r0rnozHx
mdIePFusQzePF1y5136w7QT9q2H96MpMwwG0Y8jtwra4iTvoOfF8TRvt+bTa5KhXZJhKCWbFgbUf
5xEC/dGnTQNtImZJUnM2N/iIftn8AQnE+3he06g9M/lMjJ7sx2bSKhwyLWrnw6wHNwOFcg13fe7q
xqnp0XyidZUMmQAdO3Vpc5Hkye/bBsWIbhtSiQAWNdYhqBDdWnb4DQpCGw8221iTmNg99KdwJJdV
OKWBgOoi6PRrgtrnhsU4NmMg+AY/GK1DH75fnHRRxd42JsaKLIsSRP5SD4DPAV+hPMFSp1/zAj73
1MaJqQAe0ZqCb+CU7AJM5GTfe/Ww3/bkRgLKpbQbi+DiMQneepJ9r3z9OrWq/4RA0D043WABUdN2
HyfiwFvvbYBrT3Lcem3jtHRUBYWxyUHZGJT5GxkX9RW4SeGmUXFMSFcpfNBBAomJEsxhOtv1RxKW
mwIs4PVOR2VKoLjYJFj5k6eHemf7OeRQXERA1aYQCGjB0xsw1fo5ejVDVvjsm6XGz2g+fNwyW+AJ
d3rpEbokPPQwLlIWAcD9TQVqmhttiiMAAD+9Oi8BsG2TCQ8+TW9lZ19NcLvatEIhxHF67bqNwCQv
PZHFjXcLz9TwAJma1/nU/TPRjRUqCw7MpQSB0Gbk3rdA0eblpiAFSiqnz80Di+rCa0XmghK6U63D
d45f/9j0OU28k0ZHQcTtIAAwCL8UYrqqouD9tksb63PiQ97ErsUz7RAFg1pwZGhbb0NGQGfzdFS6
QNFkBHwnQwtp3tO5u4s8sa3tDwe904tL5oqmdBbJGcBfSCokt65BttTvto2MsTyV5WFX9CW+6Kj/
FIjgJhH/se3SxvIccPCULOxE1oTFO5BJL+223TYPTfbnmMdNWBOfZzPUIg8gBLqwf6Lftz23sTir
2c8FaEMiS0q2a3x918ZrYecyqk9bLmCgnX5MZaEePLKIZ2U7BjKFXFl924ew9gFnX+rdtuc3FmnQ
QFeq6QKekcr7Skr/s8WaD5subSKYJoAQSRjlHOt/FBej4Iv4iL+tVQe+wenoFC6chLkH9VGgXj+3
o0VT32Kftj25sUbLCSKn3C5FFrgQHj7MnoTEF41J2Ww7pE38kl8WBcwHCabkZN1XrfsBDkQrKOhl
wTwzayJjjYJk2yNhxqVzndwPdvUm916n6PDzrDDtmWCqkrdwVuOZB1ZSZsXucO8UqtoEvgWD4PSD
uosXyVhhJub2YkXC+wxE9G2AMdifnF68nXJrgJIxz+jI7NSG6HWvVlli54bcWKgD96X0Eww5tsfr
EdosJJg2riFjeSaqILLuC55FeQHv6BmCn7za1jfDOX86KAlmiT25Dc+cbnzrOf0Nt4dtz22il3iF
7kSorD4TYfy5cvg9gertpsVpIpfyyW9hhFLzDITfPk2AC0/hSxtv2w9NNNLg1b1Vd0mPvg2EY7nb
3Esr2RaCmlAk20aeRQO7hwaP19apQqHiIG0r3Dgwy/R8VKaAcClQabXGuoF+6y6WYfiOVPa88Ysa
y3OsgzAH1g422Ql3d47w73CSbuueOyYMSVpwdwumDtMF4uN2g71WN9AIiJOx2VTDcczuf486VmzJ
lmUer2PYhIPOK5t2vNg2J40dAOBf0LQnii9blCraUZTmsjz3+21dCigbn35a3UgZwwyKZbEF+ejd
qFj7QyaR2piSmnAmp4UQjUoslnF4j+7bAgRujP+aH/gyAZ85kkw4E6Tep9gebZaBxu7uQBHkOw+5
dbpp7E0400CA7xMeZZnwI8jJOLPbfGv0RIuN1zdi6gl8V64mjE1X1l0KCfCPE3E2ATvAnDz9rsTt
VGtFEuNOY3ahhS3gndetcV3PjbuxIYCxDZVSolhW58H82e7y4gJmk2zNsubc5Y0dwcMuHLganzWh
eS+OEcjXfhrkXfg6y62f8YbpBI5WX9NRNmLkYc1wyXn8sezJtso/OPinQx81LYyhBw6VGn94XxXi
XjXD+20z0litBaxsPEKKPoto8pV2yoHcmr+G3D0z6ibQaLCtSc9e0GVYS0kaAvoC03IrOmx6dFOo
kWsLPXqCqwejlmkAp5KGrqGY/oJuP7MPmDCjHvpzAYzBumyEfnWeoltcYzuIqqnZFVAtai5aptV7
2Qpy6QnPCrOhhPPTB1Dcov4tVDMFf59EbXjRoC/ZXdQN9cM0IhWK8cXUx7ZKZ7/u+UfVQxtxZ+ue
Nt+6srSg/47A0t07AWrth4hJyLURB1WyXYgu9XQpewv6824EjYXLHCL6eufYqCb8bgHZq4+OV4to
70UTrqlIteiY9UkpwLZzZwm9dXea92JsPfp1inw/fzv4oVX/ISB71mfx7CZjxie8754Nc3Co7TGI
dxQiRc0O4huFvCicrkhuwpiCqmX3s/vejRMYVLgQVmBwaZwzG4Z9+qhaAq2WkftFcBghKYMSNilH
f1cQ1naIZ5NE72LIkcEFt6u4c61oXieXxHMGP5sx2grafM14Oc8W5OvoaPvQOR3HOa1zns/viVN3
0bYoxITW8LYYx5GNXdbEhfzE435GDZXGw7bd2ATX9LQagM5PuixBLS+FRd5NORfbODcQRzndE2yM
HPR+WJfpjuXtvrNVnU09RGK3BZemkLtDK2e2vJplYdEG08EVVM6wIAngqLFp+ZoIm6HtVW6VQ5eh
P/BDMf8qsMQ2ID18u04Hh0nFx15HXVbaCeA7g4gmsvOS2v2x7dmNFA0yk7BXki7LSJ/McRp1vYfW
JqSPtrXAob1y+gIqAgmetpxmFZ+sP9paed85JBA27pzGUd5OkBFrpNdlYQC7NBzrKSyj1mTyz236
xqN70IpBAkVYVobtQ+437/Oo2rZeTXwj7Hemibh47kDmGay1r/LgdXZyP89v3/iiwQhEloPKaQbe
/JTmVtKkCXG6bTuBadfF7cILGzSrs8Kt6xTmvz/Cmn/YNBdNcZAatO6RRnaXSS3ZHYiJ1UXnDe22
bMHENpZhZUvqhiKD07d/4yNvA+NFDl82PfsipfA4DYQqNXHsqUCmA2UZeH1ihldVtTHTMdFkcJqE
FmuBAAEdIL4DXi3cwcLazjY9uwklUza40UFFO9BoCbkKvTGAx08P6f1tG7CJJRM1LQCT6jDZqYyu
SurZX5Ex622FZhNLFk0tbEkF4lUUyqbL3M9lFtnD64Qsf64mU7DL9YhMqmUPqKu22AnVF6mEH9G2
1WQCymDFPME7MO7gBky9hxJY9gdYrEKQZtuHNTYwCGXSuqwblkE3c7Qum4Q6OztXKljpTJ4RD4AD
0umsB5k1z0MS02wmjsc/sKaCRGUeUZftleisD6Cz3VlWQuo9YsQm2RUJktFjaQXBmpH3mT3ahM2I
2qdw/XLaDCHQXTTO16Rf0707d2ljIy0mdF1CSLxmYnLLK4dwWNnB+HzjojOuDvpyaMsaYbnSfRnv
rLYuIJNRUrgYbfv4xo4EWakZydYSOeSDk1+3VQE6nu718Drrun+WhpFwzdBrAxEYboqe51RNCikw
BcG9xh83nr8mei4UM+IGFzfQ0l30puVnkBq+bxodU0SSDK0eEjnTjHEqdlPh/YBu5NYHNzoZRT87
QjRRmyHkPxK3uXJdsa12YULnWgtagArCKtngj2LXWD46MGp+t21QjGhqKAkvHDXSLJc8PsA9rUhb
eFlv241MqJhqwioeGxgNeU3cFdABjvurMpK03Hh9Yz76ydR5IaxVsiig9a5P4ovGd/S2ndqEjMGN
oyj+H2fntiQnrnXrJyICBAi4BTKrss5ll483hE+NhCQQSCCkp98j144d8Tv/9nLsjL5zd2NS6DA1
55jj6yoOdGjG3INZVNYUdthe//vAnwf4X+7ol7qxygm/uQQnsAQoDqFPbPrqIGMglw8U0e14XbB/
qSErPe1ABeunm3hNwS5jcEc9z6G4mtr//jv+sGVeYtpVxM28AYYCYSd5v9r4XZ9010X68cXchLmE
LeMF7478V97yBan8sCbjlZ/3/IP+RxZ/xGSMBFSBB3jxdu9gXavfA4x1XTcTfCd/f7rkY7LGxMjz
ZlO+apXmN5bn5ZWDfnGSaGQX4k7BiLpiyEpMc/kaZT2/cmAuTpHV29GvnksoBGDh1KD5cAZCt5q2
K59/sWjhEdN12i7yJizFd+SOHlXBPl0zGeNLNVm2xahWo0MQTatTN9SzWbdfDkyGq948viRNAzU0
jqw7D7suO9Q2THlSNF+vmu4wK/x9ykxkWPew4OW7niHtlBBdw+Xkuq04vpSUVTQUPjfIvyXOJr4d
OfQIzTCOw3aVMgucpN9fv9wc0FIDkzcJo74t+zh+mdDP9+66L3uxWj3luOm7OWr7pN+nuwF+j0+E
6Hz9y9v/JzX0v/fj+FJYBkAY2SldMXUo3OSf5yQZ11sutnk54qq0EmD5MgrAaC736SHyiNsfdDHM
6gt8wbPjCgTmqcgiD3R86Fa4K/hIiGc15jtp1Dx73oSedeH71Hm+HkeNKLMBHW//kaosu9/0YO88
Z9sxBZEPj4AHBiiiimfhjSXob3kVZ5+KNwBpAEnClSoL+LeLa1gM5efToFkUWvzXhj+mpJu2v0RM
50/3L2NSXnzSuKuKnuhZHMyeCtoyOy8zr7cFqcwTd+gX+sul4t/PkPhSeAf95EzOjc+HvkuGpw1e
7g/gevXXHeRxdbGhTZHIJ2RhxQ3ZwXAk82uV9C/XTcuLvQy3Tq8i6sRNGqDnlSQ7kcn8zbDjnA39
t+G/kA2sa6T6YHZxM2t4gpwWE6RrKw91ResQcvcnANHk3+A+f/gGl6TGZAZiMNtycRPBAvqQCSeP
Qcv+w1XjdCnGY75bcVtMxc0G/E0bdeGTHcjfxulP0/Q8fv/jJE/inq8AM4sbKlf+Hurt7Llk/f5t
H5K/QTr/9Ckuth/IE/oVBvT9oedWiOOa7wnUYZE8cBVK0kDRfV3eJ74U0fUM2Y1ukfgxI4kgdKOf
sBFdeYCV5PeRimA4gqv6KG4SFMxs6o42Tf6yQf/pI1wssiKFljOgB7cFMbWwp0qa/DiVFSrztN9k
fJW6IL4kT+V4NuW8iGDTAW8/9Lr3n6u5uK61FZa3vw+P8dXMuV+Gm6LI7RGa67LuGFDOV62BSyHd
xpEsTNeEwUO6zI5686otK36VGu1/eQ/HVCdSFrJrk43fxR1wOdPfKAx/2BkuNXRAVEszWTw6BDjt
VzOQA/9/GIn/l0+AKe3vA+5hhMZNJboWAKj7Io/uZ3pdng207t8fDVkhBonyrtWDm+8GY+xNlKfv
r/uUF9F9lxds82mEyZ7AF17rJat9JbPjdU+/WKVxJZYujyN+U3Cj76F6/TT3/jpzWICifh+XnhZ9
tJGV30hP5HGt7AjeorxOigoT7N+fHvkdhT218Bs+DHOrWfkQFYs5XDUulzK6fYjn1aRT1VqVcbAT
iPugFwEY93WPL39/dzZVdpbZWLXjNj8JOd0My/TlukdfhPae7XuvegQ40q68HtcxboLM/7Lz/mF9
XirpNqjzAzr8sIjMBqx3tTSawlH4uje/WKFAWHmzWc3RtaR8M/Z6AuxkGavrBGkxvVimlfLouRB5
hUarKZC6lN1yP+2CX9cHCQjb7x91pWM3FnNatcqBnSReoQL4y8j8p5z5L+HZpZYuA8Ud5lQ9u0k8
4On3MVc5Gox6eHm+wSlpuuF5FdK6mDeVHyjyya6Zrcg3OGRq6o8z4MbzIeikJ99UkZPtpitTXlxV
IQFW5fefHXLmZrtu5jCOVDawp4XHRNZd56MQX1J/gPGF8XuZmwMv9uWYdxYmwpG4rnwcXyoIU0fS
IIU1h9SBmoTe+zc0bO5/+Wp/WCyXqp7VzTDhKbw5+AKsUhGLpQGN4O2qxXIp6snFSqN0xqgHBQMI
Z/0/8cKu604Csvr3TxoFwDc6ma6HHnr8tnKMNTFBc9h1r365ziGs7viGrbrQ5LtR6XvFyHUNm/Gl
Bd0ezQlMYOz57r7Y/sQB4VsPAEeZsb3q5S9VmyPnFjwVkOz2hVGcln5YxwaQ+yT9cdVfcCnbXKxY
wwby62GdmD6oMnOtrrKr8vvxpWoT94c81ak6Az1hQufyGbYBWXGV2B9GpL/PGl1swFBYPHxb4e0t
TTbXkyTXSUJBa/z96RlbYc2wAshEhkQ3qUhAUR3l9+sG/WJKTqIEWQRMv8NGmKrLKEI34Q608XVP
vzh4egif4yxK7WGCzKuexNI/ySK1H697+sWxkzmtQRWc7SGqUGvKROgP3OdXDgz5fdT54pIJdXt7
gGEqeRnVLr7TOBQ3V736JVKPKaSUJ52tBw7qMnCDpDt0HWR0//3p54/3L4fmpQpGJmImYkrLI+1k
vr2wVYGr6ymRyzFbNE7B//7X/Gmbvxiibku7LBnwI3JSRu1G8r4Z9/U6RQzYMb9/AM1A4bUUT+/7
kbcl5DBNNfmf1736RQgtBhze0DMuB70D/s7VPLRGddftNZeKmEpnsVV5vhw2sYIdx0pSw8A4XLfZ
XEoSvUopDYtbDpYFeUyM+BCSIb/uk14KEgNTWZiQjTzokhWNkvvQQJJ6nTAfiKDfP+lY+MIWZaeB
RY2WZgh6rFPtr3NuAmf296d3WSaXZKD6wO3MmpAr2ZRwrr/u+LsUI66JR8p56cvjMIzhLcR6/zjE
49+s5P+wlC7liF3qAC6HWPmQLwn6Uc57vCbJ33J3f3r6xUIF4Qbpal9VxyxC6nyLfkxyfLtqIV3q
s0RCkg5IiwIw9LST9RYgk7VsN1fp+eJLgVYip3QK8VIdc61GCBGHnbIHmsixvG6tXmq0tClXBE66
OlYmAfGN3Mn4ysPvUp4FI67ZeoJHqwzB6rnwP16njI0vtVngM/COFXN1DGfrI+GSrMlY6eqrvuml
NmuIJbPBA70JF67bcdEvMb3OTTC+FGbhloNLjVJZSyH4GcboIRv563VvfZ78/yNBncNGiC3pmLWE
riq5ybRE3zVzav1w3fMvoo1RJ/Mg16k4ZlOyw0I9M9nduVXvb36C52DxXw7tSwwoj4TOStfRo9KR
ubXdtqknU8R9f0CfatGdehUce7Sh++vl+g/bwqVFF/XZqAAPk4e4+jxkb3S7Luq71BflMt12Y/Dc
lL8rIf7h+ZWJhkt10QRtb9XxojjScY+3o662+NEslfibgfgfhHeAM/8+iSDIJxbrtjiiMaWvZzZx
e69cNEExaxY93ziyDWieBp2JvOyG2LGB6WkUN1O0T3+zIv2Ppda/zIRLtUcx+JRuoKIcVVmxAj6k
o3e1S/DPL59Y+jGbxgp/MmbJSG+4Ht6GwN+SVab5bWf4yr5XS88OsLn6uW8pPDBrWwT7t9tI8n8x
Y//yfuQiMis86cZtmCWul7sb9yaRXBJ9EAJbtTyybhcS6HUF7FA9pjMCwn3wy1icJqkpU0dkYwah
ahnE5k+s81H3LU0d1JRjDEG+qNPBB+dqRMZ6fgAEstSPm+lcQk97lBWzqJcg+4jX4DvytK8XW2hE
zxPFeq/zap76b3phak0Asy+4OqVBwCO89cgCFX3r580tDVCMw/4evoNu43UugGqCN7znuxnrBMhR
mtWVB09A3CagUIKXoJDotqpGM4pc8YKgAo4fNFG4cAzFUP6jtMIfL+ucbS1Fs0Jarxgh0YDXTPhN
8OsOVJeIUzN+m5DpL9Z6X0DKdHVe0p59GXkmqh+qXwFsQvdvmBZVwyJu8J/PEsZbHZTf6xFOY6Zx
jptEtAW6bbtDQP2NHCLS7abpSmxPVbNR53PVki3k8X1SbrQ68nwNCu1+8+RvgZYYm4LqjT4O8crL
NuapSxtW0Bmhe6nKtlRwTa73uafzCFnuMLG+tRXu5UWDtNreT3izeVyKuiS0QLPRxm+6rMBdAwcQ
VesdvtbEeL2UuA7UVQImd7uqkXydraKt82Evfqw8+PSolykXT2EBo/Qjm0lRPKW2S9OH0LFy7VsZ
0NiUHSu3JrDRCLRY5SPaekp8L825xsv1caj69RjDChshvIqnIG49BUjx+1wqPvXNtKGCcCrQIVu9
JXsBB8tGjiDuHvoyOnuHylWOLkLrU4C2FbZLxbqtB49vOU0nkiP7Sk5UjCWrBRXVkQo2NhPdnVqQ
9fCR2c7Xkc3cx6sRB7fgYHuiU78Obzsw7GOJ6TARUCrT3OzN1LOMwFqYedkidcXKL6VNx+m+2gNy
eyyP132pnbaoANUVMNEEYbe1wOw2VZ6mw2siyoUe4coj9vuRuASlkNjCkC9Am2C3Hi15sTfUQudK
4cwXy/U7kREarZatyPT7IldJ2bLO5MN3pLdKiUWjsmlrzZBP5kmscU/foOmb1XHwBXrLqime8ruQ
R0Q8JMyJ8JOPclrRZrVEU/Y0Y9Gyw6iZJyetkmH+xCJVxgRnouhpXhcqq/RTbK1IvmdD15W+7vpK
9TfObVt+Fy88mz4Pjvq8ASghhoVB79Kkgh94TuWPzrpe9LWYRfk9T+msP8GSIIDszjkCHjRJTP4R
3S+mxP88RdmPaVi2cFJEe/8mAjibjWZYST+GDNP8thckPNkq7o8xmcvhuVzWgh7ikmv2bhZsDy8O
3REkgqwAZhNle7avpifj7Dj+I1DuY/cDnVN/M02D7G5mUiXL/TqDgQoScJqRLyUlWfUzcaJ7gu9A
dIfaY/iBvhBVDy7v2x6uUlG781C6O4BHtnALx6n0s6wAnW61RAPra+GZHJ+SvuPJyU189YdoZsN+
W/klpjcF3UX8Kaad6N6xuep1o72NYKQ5xJVBB4qioD9uweTLo4mDjU+pplp+AO2lm57XvCrYMWZi
Klq7Dxv2TpeXCztCFp8sj3O10R8SRhJj0yG1557ZHi/YSti0uwPNJwtudIwS53YvBrhiH7t+1ehN
iYqtf2OlqbKT0lrT2nbRQr8zVg266UcjwHwtx6SLAazK0v1kpDK2tY7EUWvNSJJ6lMHpL6mt8AZt
HvcJPDB3vAWPegPu8h6Z8TCefZxquCAG8TQ7dDMecr24ryT2jgKT1wMM2oAfQh8RY/e/Oizhohkk
I6qhyuXTJz8D6glXLKXgk1enIgR+ciA8uzcPqOHS1Wy2xY79Pmg3TfVgEdu5GmWSzfxw65bmH8Ft
WXAgCFgcVe8knnL+kBqI1ENeUZTHD6MjKq/R0jvmN7JKgEzetj6Vvu4TUH/v3W56JKZ34Miq27jz
uFig/ZGxkwEtL6rDwnn0nuZiIS3L6Bq1Jt6Sqi18CMPHJQ7pcLvZ4KqbVU1R186OdP4hBa7wJU7M
wN+jOEC8qLmUtjoCNdDbu0rg2vvkkboqj5ngOO9s1+UzVPAZ2x9UHw+imcKS2CbTSxGhHWUxHXdo
uQwmeWdjodBjM2bWvvA9LsjtBJ3B8DTBHpHP9eYzUJdgRl/PbqmSU5JWxj7nZo7Gb4TvpXygMjWY
YyNTkv1MZRkwExR8/sxh6ku+HfHL9uGQK5GZD1RsrLszPR/SE3qjqXxcFwJQ2wHbkaQt+Fpp9yvA
XxtG+IYN+a2ZeN9D+Y32JcwREO6HOzZYr2/1oFIoqgkU1vHBaKAy6836kbzH31l+3BJm968SpAFY
DVSETVkzw7OzbyLsT12zd3p/PxBq09uy0ujUy8cRCme1LWXUeL1aoAGXye3oC9qKpEEVqmQveN08
f96d7/ltNJIM5UbeiWh9UypM4x06HFhAVDSG/QdODTMKGOvGcfJ6Lu+lcZOyuQiPAYx4ZbATB9+d
ygGfHu7EFJS6B4cNeX4GMsUsp9iyyt7ullb5+eTeGYwkegyjMbWtsMpjmBz2Ye2bmTvvX9Nql1UN
+l1Jj0WmsL/VIgVL/Dm2STl/C4vR2VBLu+35yYNYvT9lmP3s82B2cIvwI9OpexaoeLh3pcAg3gUy
LHs7pmtub3H+R7rH4BK1HVwoCtcjeLJTwMdcegC1nYjUhyLxVr1sGLPtbh6gJX4eNs54kw1sMp93
XZD8iyKFL1W9b3A31xipVPY/Rxjtxi9AHWTVtymjlfg6y1kQXMrhopk2aiBDcasKazziNwa+91TP
0epxFModxweiPfgM0yjfitbA2WPyEHYW0XegCHzWxDjUh1NYZ/FWrJjfBxE7SRu+B5TVVDFmn3IC
MU2T+rIbGiQwsgJky6lYb4gscrrV6R6r+UmzmaFPPYHnKy4fg5weU6VdJGuK/tFvwzTb/ZgnPNue
kzFeYNqM4nz1lpWjY8dNAq/0MhOWfi4N0ECtyTrkj0oeWfrkR93h0rEMjjyjaJmO76QoTLhPhnGe
sGFmWBtoGoC6sbwRcN5dHjslK7034GT3Lx5yqajZKVfbOxPcjC56NEsT18D7shNNUSVcPwuDxGTN
VC/nQ+rRjC2PaLBNDmWXjmO7xB3Bl+BMJo/Zqs/4X2rOwU8JPS7rm6rcctKqdY6TtRZh95+GUsJq
qw4KLX9vGq256cfe0OlhGVdEXA3rh6hJBlgJ+ga7+1YXjqb2E1nhZnHbU6dx3hd7jDA9Rde3trVP
s8ieOF4hfl2n0RYNyencCs/W8UbsWOpf8nhx25EUQibA2SzwyUsynpZtKqEpr02ahGOFw8jZesm7
wTyt0MFVY6OoKuSDMJ1/Lv2ZmhuWkN6bshTxoQT2aMcxipCjXUKGbd/JLepPgo65fVtll2zvxmVN
GtQyZvLVy85tTedYdotwDfRTgR6jCcXUetkHdsushl9KhmZ8HLZpE4KtdD2BoEVbu8Tktkc88Mmp
Ir3v4b+laloNs2kYIPU9jH5xU5umbKB3pev9zwxNXcMjwdJRN2EwoXqcI7K8xA6+wLgCpfahpyUJ
iJ2SbHnZIg2tt92LhsJ74BF1F3T4A0KbwsIePbyPfinJh8lF/UGQgYpaqd3eb0JWz70DdqEVmMZN
vq+uIazjtxnw6w8r7f1dn+zyq++34X2VyqXhMX2V+aI+5EM1VnUfawOt0iqFmOs95pUzdY9o1x89
kIP+lm6k/0iTXd/ZwZdVi+lMGxXWsB/HZcjvPLSo2QcXlcX7XroUXv64UxfRbaeKzcm6w8wt4a3g
WfyT287bD3lOqa83rvYS+t9kc77lZxOJk/R7gNdOuSReA8c8z4bgHsPTaWh7uiXR3ZZkaGVGU7yL
7xaWdNWTiXZjjxvMIeKPgUpCm8pnm71fM533XxG5qvmQWxKRW801zx6GfZOA9vbjJnEd10v5MV2l
jp/ndE31Ae4bfoSPhaHsNEVbJb9EDADqock9z3kbm4HZes05QtHKrgVvFokYxdVdGqWprH3uV/5j
L/N0ftj2aQvfQTJzCIeYLXPMbom1let6QDvVcID1UkdullLy4XVPkDA6TGOWqqMtsO+0uNH0xWk+
q4oPc6FI+oyWoyG/h+g6Tdqk2vPqlKCpbP+HQ8GvnldjSx03vuo3dmdmk8a0hk9MiTJmGIj0r7ga
FwS3YOhvwz0SOwb7AhsLlzxqhSX5XuCy6r6IXFSnDJB2XJCVK74kJhXRV4VCKK7J+5SDnInKBWsw
OxAs1d26YXc3y7q3m+qX8hOFEYT9WDrs7Z+NmSsytHkxRzivujGPtvfUhQFJmYiQIq2t7RbVVF0q
yZMJ5e7/yeARIX8uHL1+h3IAfvKdl2yv4FKRT8sLwOC52A/jBkvgm4pHZHqhWGXYEeN0mUtsT2wv
kGFmI3JAt0MaM3ebCiZi1WZhQQhQS0ppD3bAhPsHIr5hbvymz7EI2D/WvQ52WXp3U4leLB+liabt
OA2RrU7GVGuOLxYqt7Qzkfv2VVQ5evYpE5X5ap2YkcnqYxU1lViTez73HW1mFKztgx+GrMcnKTh6
PA1KM82itxlB6UzhEvRxDVlVwt5h7h6mniA71e3luzklHtkem4egn72Usl7AeK3RMtevKaB05TAd
vStz3/TA4q6nkBpc0Fi1ItNk3RTp2q7WmdcicQX7ZwMPpzwEEcespe58rta9AZjkNlCVf/egK/Kh
Tqeo6u7A8M5o1hgZhgjxqI+jmz1gBt/gxE+KO4vNfvhWBc5anPFZ9zwRsxx4NIcVspmoi06Ib1Pb
xEg+mzoq7dw18ORKP6SbhWhxc6zXp4qdTwyMlk1gCTxNvMGJpNXHHHWf+DgwNtpWRzl3h21H9wsu
fRESkKFgCX8qBxfjwsy9eELzwHqSHacjVmS33k0xEh2PFektOa2dlV9LBCvuaRTO3Nm5GCVrS+/3
Js+xcSAV03df4ZUy8LZX2Dv5sIhHa2MEcAHmNe4ki5I1OnjAbNAyFN/yYknl42xTIx+XbjX3q9bT
8I0seykOUymWN1w604OKUjQa4X1oefKhAMVO7pn7mMPB5tdCaAyYPTxbOCYx4oxaukIdU9DD12ZG
eD81JbQrG3iK5Y6SAPZN08zzsjdyxY0RgY2u9gZtUr6vE4bJO3tBZKOhrkLnAUxpyONUjRbpFRuF
St0VbsvZ591tc3gI2e6HD/CGmciDonzlprHppvn9VEJ7Bd+9fW9jOiAB2m3ZMwH3st2mYh/getEB
uTzinC9eE5bi8toZXI1qCl7iXRi6aIcmdZahFahT533dWXSe/ehG8FxORCB0rjs4i5S/JoskBM4s
xPzgOe4xREXBYnt7jMpqsu9R0SLLg0M3v3xeHDijT9kKk6WmLBftnhUKjt+zMEZwL+pzyz6xqUdD
mrBaS2jtVPamSGV5Deouq50AhwQ3ZvAWsfdt+hPjuCMiI2eOwqw+qbFH7B2vAzJ3eSsKypi8967A
NbNGD1fyFQH2mDYTLqLbs9d9cK+xnqPis+vmcX1eN17xu5JVveIHtXaCn7ae7QnDfkvyf4RDNPlV
+N4hwA6VhhO1mObwAXlWBU3Phgu52usdZ/lyuw/GYWWT+SNJWXpEHSW5h8UADpIyh414PTq6Fh+w
Hpw8VMwyuOuUybg/uHIdxRencIGtlwU5tsckInT8pYeqEq2YuoW8RSSo7cnHuJU8dRMoaq8lElDk
P9fu9UmbNB3/yUdTFbd70su4yTKYUT/gIOtxWPd7Tlzb0WIvdQMOFaS1TUggB3u/wTkovqNwQYrv
MbEKcbfSNNPA4sX7+FhppKNqqlMHL3HNll9xnnL2REI3QmHXxWK8hal7RF7QU1jQqQEhKTjURkav
jy6Fe9wRwhutGiSP8/X76JSJAA8MtjxFErfGz7FUM0J3iviuTZZKD2jURJypnlakSUSD3gNr1hqG
OQm5jynJEUPnNhpvOTQI23dHfGXwq2hnb1zPS9cuudbiINO0nFsCWosV9bwoz44IemV132UwD4Mw
UZ7RWSCJTe3AeLXfdTYuygZdPn2Vt/ARiA08xzuFWi/KhFN/R7c9Ddiarc5usU9OqGTPOMJqpJsS
UaOZMgztrMZVHrN9TeZfBc+FjBAiJZlNwYKF08w/WiiJXieB6pE1zaZwHGZNJJfqhhJN/H4SSZmW
H+GnrOzDec7tGj+cZ0PWDMmeTs95weX+KcKvqaKaJTad1uPZ6Rlx91aGLXtazxeF+y6axI4zBlpS
mC/5ru+fvUoMYrJlTWm84U6Gq3nRIKWcIyiPjarGH9xjy4bUyBcq/rXYLZqPa1LkiAuxzJE2B8ll
Wu5MNa3lc86GrceJWA7hp2BIun4dBjeJY9ZnY+QwujodwSmmC3/NENXgaCBVkeVHja19/sV0lruy
trBP90+uyNbyLUEaggONgjSnRZkkW8VHHa1T9DL1yGu/bud4HG3rvpSkKbYZnr9oKdOLPDGF9D4m
SabT41IgvqMHMAbX+R7dcX3umoBU+YSAni8FL1qIuGx57zQS5g8IIkr6INYsM+9HOYjlruhTN52i
FRzxr6i6dHGDchZFw8ukorWWBXHRwxTDweY1Ws3KP0cBzL6mQgAwHvyqyuWJG4smEJXHxfYWJBRW
TRkb5LJ5KkcYpCx9ZH+U1OjuLXWGNWSE9/+whbsoAG294L40MXlyuk99jTBjQLKi2O1661FYSm8X
JBPdjRQ0xB+RPMnzOy5Q8Gh0rFAcP6DXNl7K8xkecIU/Jw6i47wQsjYpVUNUY809Um18hpJKDo+E
Y5xAdjwfeZQgrU1HZLJ9LYEfK2s/7zpvF1bk2a3d1yrc6myP4hF2Z8StFVIXPThi01olw0OeLMZ8
zA0cx38VfbaqhxgpwOIoc7ZW751DBrqVfTn06NyDtPKFj6Ok910vR/HelRiYe09KYe7iFbiZxw3v
SkD79iF/GdZC9Xf7gDriB8SzvNuaeKWez+0wlQrZuQz+ZTxuVixmHTUwgKBetyh3FGV1FBC2nu19
iy/w34tN0lQV7BvVQSHjbdZTodyCgbXFoJeXfcGgoTSEmQDgNykq/z7FsKPxqMqZCB+QJO7244aV
fKxCKB5wV6DRPYm6CpUtGsPZjZyrFSW5iQdK9Y0Yijl/CHJCV3JC/GS/OL5WcC4QK/wjjhYQZ8/q
xNG8QCmHQJAUz6bcGor7m/mqtqwkLxNMOAw5nm1QE1zd9hzg83IJ1TY0lXJOtF4tZ9qaNfQpX7ps
PGXocnW386jXtO03r8cHYuCygkxQjLLS5JdiPXLkKpM6MkkSHVGKsbyVZV8hutaz0UVNU8XTb3sB
wvp9F/phfwe7gswixci6JfxMxzztv2sxxfIUp2jPO8VIbs2P6Khf7JuEXTP7MI15tj8kWWT8P37O
B/3gfR8Z5DF2UjaIYJAcRxptRQqZGwMh3GyzxzVWxjXWA6p5WvAKQ7sGQkQD3ThFaTDLzmq/rTxW
EFo+yQ3U3A+xE715XGxIxrsCSDjEBfiFHfoAKutBTTdFNnxHNiNK2yEvI21gNYpArDEjZrs6IPcu
kBzARnq+zbhzPFJFy5Y2PoqSBYvl/3B2ZttxK0e6fpVevj5wAwkkEujV9gWAKhYpihRJSZR0g6UR
8zzj6c8H2qdbVaRZR17ti96bm8SUGRkR/xBO0yIlqOX2Bt2aqjzy9Fa6t50acw0pfqKSH8N2Pv5Q
A9YC6KxldNlULqmITrzLH8y2FT17L5JF03u106E4ppJmiJKK9UQPTCE1qCdm1IQ3Ilb9tCeM4hM4
5mUy/uzTuZ6vq1UV8pFkwLZmL23S4WpZ1Do/Oqqox1tO7cg8dKQrXoHjSeMxKCfaeoL1PHLmgtO8
Izl21VUXw8K/oR9cIAZnNMBKBd9kFOeSoY6W7L8itmwcD9GNmHazXWc0J9omvgcNNqJgHBlYfJ/C
+uNcZP4Evobu6ITuR1WjNq39UqdtP16UYdtUvZeghbO8ygEuNX0gvnb4Sb0c0aOiLtX7rxRla6J5
dg9gnHqSKNvTKskrlBAeBu71FO1nJI0Mzilny44/oz5ehtYbJga8NBcFJUeS+lODt/Z0RT08SyNo
zRjEOnidTbJR3l7A0E/9RiIaj3OitWpfMdgxDxIo1W/hUTU+xzNNdTrMzhnR9b/glZwO7mqbbuks
07T3aKMb9dAvVTgEdURag8CVzN/XUcLnJCHzUv5blmAYcx2zKFKoMgQPIfe2w3iCHgeOXUMH5cwD
/Qvayqk1Uc1ws07FrgQPLb5lrfFxcurwDHP2X/3tE6YcWVlT1FEo9wsTELy4XS4TeBX/5h8/4U30
htGX1WDLPZ2VHfBA4oUG9fTrC+pf3fkJozWcx6SXbmLvI13rCOFjSJ1HsP+3/vqpTYvIahPMm/dC
ZYBNae8ycG+tHl7/4/9ihZ66tNitUUz1nLJcYuWKH12ZFJOv24tgxIojitqrB4ipByj2sv63JpWh
UjxeobETTQr7CrlnMqR8tJq2u0kNugFPD/Sf3+f/in5W7/6xj7u//zf//L2qlzaJ4v7kH//+vir4
339vv/M//83xb/z94md187X42Z3+R0e/w9/953WDr/3Xo3/Ykej0y93ws13uf3ZD3j/9fe5w+y//
f3/4Hz+f/sr7pf75t798p0vXb38N463yL//80eWPv/3F2D7Of/7+9//5w+0B/vYXv62+9snXZ7/x
82vX88vuXy1LCdu1TNcGIt9EdNPPp5+Yf7Uc13HBvqWJnflG9i4Zrxj/7S+W/Vdp2Y6tTKXbOv8v
euGuGp5+JP5q6aYBfGE7CmCfOQj/786Ovs3/fqv/KIfiXZWUfccfPorEShem4ej8IdvEsNYVp+p5
HaPOWSuTmCQFNYGNH0QQiW4Mfnsf/7zq71d54jj/b8D/x2VsHcNRl36hoktwvPJysIKxCq3IV4kx
3NvwHz42tq7pXsIqvA+hkX0Q6Ti9GWQFMaLsy3Gmd0fSAOY5L5qfrEp/jLslIhEpR/A/Y2mBwiD3
a29kaRfv42zJizeZtIEJXFOXN+40xhyBZQ5nqhrmtNqZYoQsSkGpfS5Cw3igq5R+HLNsHi7oZcCF
j4vefUgqW+keHr16EFJWvGkyA5SJI8O5dQbTHc6EluOT8OnFuI7tCqp9w7IMsX2f3/ibS5iVMq+M
1F/DlUaVe6NW58EqP0SS9fY/S/KFT8CCqU++wNGFTr7ASkpmTB0XaqLhcamrmyanJWUWnjuZOwN4
z5nnK5qHZ57vOLqxpvB0ZiqF40rHEFKd2gJESTKMZqmHXrcUpT9W7rSLQBB3Q6jCvTUS5ijFzokH
je1M+e1hn64qMGNwlDBt5Z7q/BrEoKE7zaG3moPrV+6Y7LJclf60FOJdA/MN3ExRe07wZAIoEdXF
vFh1AHzonPMd2U6go1uBqgThgy/suMrVT4dcdfi0TPSvNI/5k7IORub8vpUmbUXK1rkxvaTSx5IJ
t5Z740SgUoEFc+Rtk6QyOeBu4BZwvQb92pBGH3pm2C6PuAaG91aTDRTKpMRXdQv4748ZOl3m5yzM
zrXSgfYQnpvAvCm0s7cd//6tFDQvVRza72ZEpRPARgp5ymiU/LZFG3gahWGA+baWvezaKl3uGQht
lOBNsuh8JZd5X1Wycz2SdH3e4eWdfqGfqp+jd28r8fSN2dIWpqOkg2Bv+7i/bQncJaO1WnCGLmqH
KtGxm49LqC3f6lmcm5j0xGw9vZaS0nEYD+hKVz+5VtHXnR2lpMwD9Hq/dnvH9sGp+2tTq5N3aa/3
/qxsze+U0G+0TEOhlzftnUyr9dCOVZn72qQN19KMq6sFIHtXmWkazJkFB+T1/XsSKJA90FPjtHAs
lhFgz/bz396Ko7I5W6ou8hd6QBdF6maj361aEhAw6/uc0anV7vUrvvRyLCEtzKgEykqaY8eXHOK2
hss/wrJgj91L+vs/Q1GU45elbplkQ9tjbrxGj/MDBA+XPr1VLIZvlp3xqYeWG/mjFi6XzZrAe53K
LJPwsIrxA6japqFMxu7PvB4INtIE+oGHhBjbJOycZIPrMvZpaPE12RwgQh2Ir0nH9pyt27OYJvnj
wnagUtm6JZ+iz2+fYhmrzKYhQXSxrOW2H+Z+5y7iodHW/t2G+3l1PfdnwvcJN/vp2dgTDiFNWTow
2Mn3l5EyNTFgSa3ri8FQyHBZ0wuIv7LywSDqz1YNz8ibOtpsnrLmfLzoFr3nTLHN9P3rC+MkZ9he
s1S6hYmJYUtDnjK1rWVcSSogc2H+N/ozE1n2cbKemx95In7/xxMrQeojyVIQW2wn2m+vuZC5JR1Z
axAvRv0yt7MKsvU0kKqYoYIBFlnWl3Ga80s4HMClmTMXRMEi/l5XdXIDS4gSeHDC2YtULP4og/7n
vZG5KYfPr+un9lVLNWTgDz0rDdVIIAdduyTFif78KrahC1ti9GVsh9nxG6gjiKeNS8MkSo3+nWLQ
iEcn23x8/XNu5hMnMZDdLdg1iPlt63SbK6e3jXXmPRsmPHXN7nCF6o3iEDaQe+nQRgfTGoS/Fsgx
Xr/ySU6yLSTyTt2Wju7qJrH++PkovkeZ9iwki0GQDkdhzERP1pt2l1qLGzDuq3qr27b2SS1QwKEK
R+nd63dwojZ4+pCb/5qkN01Dlvs4voUuavTBcrbDhjnfUDHLPGhTC2SKeYP32jDlhxph+UU3mOOl
peoWUqgxHDLDngMsiXqMfCdOVjxU/N7p1nM+hi8EfXYYrwmfb1sZ1knSBgscCXTiQNtTrXGbYSJ3
F3WkEX4OOf3ayaFj7F9/IS8tBs7BLbCRuj07ZuYS8khpGhv1SRZeU0B9sFCCfCsjN/cNgxHRDKgw
3y6g559ev/ILUdW2t7pGGLohCC/HXwJWu17Iyox8c2hIxVqTBVlPY+BGVgu029nhDtZNeCaWvXBV
FqDDWaFITqU6OeMgrbdjPm9MQizxPB1H7s/TWDTGrjUhYXrQ2obEn0e0BK8/7ZMa+WTXOUgQbXY3
RSAV4PHjQq4opsFuIj9ZADqCVGMnHGy7bK6isgrlLrJ1CC49GdhVPaTmeGUWg/Zr6WmheozYXaND
M+r6r0SEaXRgmpoDWYt5OAXWf1FaB4m7rN8SuCvi4A5NF3oyGmnQqtxCwUIptk57I3ec905kIb/o
ZpKeg2ENcrnsRMGkxLlYO6QQJmaCbzqMWugNVUlxIOK7S9CAA38QzmwOPjwhdePE+JpfILcURNwy
tQe0N0O5QALO6SepOXNbb5lxNtsNxdSd8SF5ahqevkkF/OCwjy2JMd3xmzRdLR+kvrKFXdGDfUzT
LjXy0SSTreILiEuMZC8yPUjGfLrWpIUAYZn1G9dNwRqzprp0GBBwmcame9P0urgdzYkC88zn5h6e
3SNyDtM22FfiNJIvqMS7coRRKPTS/pESzuiFN+MZh64X4qmj+PubeYGtWNXHb8JyW7rOUUriFdeU
GoUTI4qZ7KjxHKZIBpDjl2t6S6YdOL0z492i/sy9+ymcOsql3DOkKzgXT8pZaD1Dsiw2LehUMz4B
z3Q+8tLojAj8pcyUUgqgT1mCWHXqQUMBV+jUzbQTamnvrXyqPEMfkN6EFpJ/OYyxtxS1e4k3o7iQ
ok32MB6TdwI+ISN5MgGrAm3Wx5jpfUgKVt13jdiKvCUF6n39wz+Pp2xyi6YHfRrCy+lE+QWiCbZ+
HK5FqTgjSnOTkOjpYw2F5WaFEna5ROnj3Ov2mbPV2JKD4yUHb9PYEneuLJzThjFwpetWcad5ZdrI
Qy4ieVuObnWpL5E8uKsWeYo51L9sDQymiKIO49N0umkrMHtZxs2fmaVtK4PbgT/JKbal50+3+1s2
txhw9yATkzRqsg2Kaur8YhFn1YMvvG+WvpSmw0u3CK/HWyDuRD0pcFFvjkW/M6EyBU27wHExmlFc
FEaJ9IWC//Nq6GENhDKlXlQXSwBVvcJdXTfLnWXoLlBWKunHQm/9JhQGGGWTAGIW1rkRr8+LXcu0
n0pP4ZiCjXt8v1OWFFXf0x6YpgrZULVZfepa7ydyzs7NW3p+1ll0+fStmBO2+cwLFdJPpRkL72ZF
73M7rG2eIB4xPzSLbn9IqoK0Qi72t9c3wIvr0NmCgeUQW9SzDKug7dbOOuvQjT8oK2z2eiiJziID
8s6XbI0xRogNmBqrAyFlBcmFmzfGfjYnm4rWrs8YPL70yqmgaXbSXmB3nJy8pVlB+KWa8uaq05kE
NtOE0uoJsuOUzOe88J7EuSfb0KL3YwlBH4igfJJgmDgWsxN56aLUzPthmhfkOenckG24euxmh0po
ZhYwMtOdDlESIngoGKqW+3HuMJ0FMfmcB46wsOyDRjp/cvOo7pBMxH166zalm+z7tSgSf5F2bBxe
/3YvbCZQflowNEeEy2McL85CiwyVDdy7Go3pbkzT9FA5i4vNz8h48tbK34pwSH3wR+uc0Pb5UUas
oM3x1DLnxZ1cOjWwDhA0gKngzE73BSnYxz4tMKXStTHR7npcQK/bNJLyp25O6/t5NNI2eP3xX6hA
uQkEbQbhc6PQnASTRWbhXMOi9gaIZu+nJpV0WyLltbP84HQtA7FXOMGJjtXPsGrjpzpvUF1lBrzB
ZkIAmUqX5CysY/1MzvPC25Hwd2iRuVsHX54sqmSpUQtFESNkImP9PEx9au+7Shhvk1Hr1gtkBm20
m5NmvAzdxUwua4qL+sPrb+d5F8Diu26da8uxIUyebCNwsc7tVBLRuYYyzQIpg3mJztUjL2xWW1Cd
OsqQJBan/s0wN5feQUvgIViMUDo3aeyTZqrC05ClnjmsX7wYJxUdB+VK+9QHrSxst7ccCaOoGhkT
CsD+tS+LT5OYjY9//PJocPLWYDpxRp9agsOfSSRzt9lZAO+XcTmMaHPy5Ezz+clz4CT4wNkT0qBt
aBkUZscbmMGKyNeGLdSh3fPaep0+xlj3mZdJUnVfIAPF4lJlwg2W3MiDNTLS2ou06Ac8JGgBY59/
dQaDfhri3F+MfGlyT4cJ6/PHkKCPlUj8alF6/vDnL4d+B44+3LFhnrqT0FWUzmKOqFNnx8DXBu0d
I0qtM8HteW1t0SWkXyiEYdMBOElV4UXS9oi4ilYONvxtG/dc0RkfzCpW1+Sx3ZnK+slY4vRj0DTj
MwCBISU5OeqbONM6kmENvg/d03putEch4iZAXzAwRgwOTFKE8zV4ILM082wM+mxeUy+ZTBEwC2m9
HCYUETJzioPdOdG+2cipLuUxwgvz2sJutbtO+649k2y/sM9tS7LVNy8El0LreA2JtZqNWoWaV1Es
UZa2qP8W/c+mIj+lhzYoKWcMaJHCDeD4KnHfaoPMqW0rVL1XLUZVnsLSb/f6ynppg0sDQQ1nP/v7
9EBboyyxYJtpXleFbtDCxjE9yPwps0QLI/k3oolDDsr6AuFDEX38SDNmBEWbL5pXY3x2jal9e1l1
9JKsKnLPJPsvfSO2uDIdAgoHw8k3QnLSTCUjUz0Y2r2Hyrm7ZCaRdaZZ9kL+aDtAJTSg6dYBzhw/
EFRU1cLTZQEnCi2tq9p9tfb4aHb3eEgECB6bM9/r+XOBzbBdHIPeN5XeyaqQXdLWqI0i1DOQATNr
rm9hJ89nVvjzVSGlu+mGXXJiitbttP2tNGEcg0GHg5NsRISLB4oKUf2shtoZKo4uXl+BLz2RCzJJ
1CcOUAodX2tIjTbWoFT4lEt60Dha40VNt56JbS9knXTwTBaEvS12cTqUGvngklRhGfnh2Gnf29yG
QG/A91ztZjoMqQWRJc3bez2L0husUJs3Ml2Gw+ZzAPTNVLoM/X9gtMP3TQf+MMOXeGsJBNqdXobn
5lq98PoZcwwoD+19AzhOUr18rMykcFlWXR/TUNcqkBUYey5wbCg+v/76ny9hugVC2BaaHIri0xgM
O52eiEGHpNNV7ZklSN+i2QXT3lvY4JHWRg+w3PtzFmQvZJLH1z15RvSZw1xVLGQtoo8pW/NrihBj
z62sgXIK+R5GvX2RWqt2qZbevnXH7GuRuWvlMeyj2o99AfEhm6qvr78OzjnW2/GhxI2B59A9A6UG
tjlej4W9ACkjT4LgGzf1HdRgTfug1yujG5FdyPRhLUcUMyKKjF9Ox3702yS000C1fVrfyXpEzNu2
mn5TYsAg0SJhE+HRxXUegPls68CHz9UFGnbxMZUwgekMIvDDIyay0TvWrtyhSagWv9JXQ3ikJTEy
xjpERYtQNSaF7tw2uxphBssAOEs0nnLMGb3Qiv9f0M8ZynJaXPrPTlbyfnCpq2ClT8MdTaoUJ56o
Lb+PlZF0b/pB4hoGoGRlXjibM7Jn1K2YcSCtr65zZiOsnLUbcNtXotxo9unyaNq4K+zc1kC5GIUo
YnhPon5D7xArVeE6WhlkazZ9n0XDTnYgmrT8oiuvIbf0NpTzfiFn0qb8DpbK9LPVc3gl3dw3y8Zz
Hrod40PxTl7GMB12+gBh1dOrbnmEGa3dhwaqwmlWZnNhxlaPEnqtLKYmdWjdgkkf3bvJiBIMiZqq
Mv1uJOc3nElJNFEU03iljKsZVKUwP6umtH50XZ2LAK6zdRWFI35auGTCLEUqHsyGDkGZHmFL6tGp
THlh16/fkXjWj3aPLjJtTV/GdSi8AfejO+b0DaPXTmbn+kZhIsliSBrKXmTzWAcgv8UzAfs9536K
wX6ol+J6ukic2Bp9LYlj8yJuk/y+wNjuUwdR49O8FHd4JqWXbWK3mzi7aH82nTC+MySnegxdbX23
5mmV+Uvayx/ONM+mn2XMyLmpQRSKoBT6iCBHG6vuKjQpHf1C2AUAeRT1741xUD0Cg874WDKSjnO/
VKwdyOlow6oQ/dLbPpmyN6E9Spg+6IwQDxpJNB2yYlrubCPUvurQ9+FqGI722CeL8x1iO3NySieK
H+C9g3ovM9rybRymZePJOqkvS+moNtDcan2nbGbgFdqS+VhxrOVOT5LiU9PkiYkELC1HlOJRb+B4
1Ua2N0o7fFimXAgvx+PmerLtKscdRO9vRiZnfcvSYrrBQqWHBLqg7kePml42OangipyC9WkY3UOV
prGBMCdJpEc/FvVbZs7Gm6WqWrWT9iByrzarOt4jUtbtXYxgN93ZMEEqvwwRqDFyYECHZvUJAsip
qcOv1rxqMUZT/YCCcg2BaVh/BcL6Or6YtTmzPVet8kGiIu/9tVTo9heUaVFgzQ7zuNIhHX+UXQpj
pNmsnNaaeY9+ZZS0QWh01R/zIi2rIG86VPwaQOW3QWVatGloWhTdkeWsPvoGy76YQYIKr57csoVN
nSzFm0RvalwRXGMtDhpjZrZ9uJiPWYt3Buq5xXzDgCMB2Unk46/MUCWuYdSb3iDkNPhYK8B1BulV
wYqReuylqMR+Vq4BjVvpWvjJLqPqulzQUUKVCt0velWOn6zKyQkRKw1vWKfzpBiKoTUZQnHdkD4c
9eIWEyhcNzTakO9101w/DVubYmhtBAcxY0Zdf+kFCkt0n/1HvZnMkrpAdrerIZfRC1cpPiuEAe8S
ovbgxzic3dMQWO/cBXEHK8+iKkoYt71cQFHgxA5NVNxXjWMlNZ+8NRoUTKV7W3ZV/r3vjHgMphTl
mKyRqwZRok13WLHIb82Yd7f6VLWxVzPj7NvUDLli2U6ZTme8QcjdcVJtc+mzX0Mr9cclZRAaqVgX
3cHmgi6uJbKzfXax5BXXjr4i51+hWQtwmXu0s7QVjXnEUjVFNnA112vfBlZjDW/zoQ/tQFpjM6Gp
GgrklGmSv0cm1DgXdLms94boiXo2XPZ73WlibJxsmuhhaDlf4TJlj4iq+gdLjPN60JUpEAooWptY
D4z9ox6X4VP4KYjqBIpW2RiWRLG+sj5MLfxVzXJ57KFLZA82rvCfCN6uc61blMoepmrV9x4Xifig
YO/DRZwWHG56O//g5AwI3ods0/mdHSWy9xcYbuLWGMuy22ti0hkOt+k3vNRE8+2nMyiIB5ukuMbq
q71uWMvXUzRjBasx2hPHLNwcSrYMkxsumduaQ41BRsjHrQbxlX5w2cC0maI3YZt1xRVDXltOIs22
g9RNjBt0qJxVvTQ74yCYyEioYFzOLXh1iJO7cuGEYQ5n9R7CHUYwLyWhMxgSqd4OWpbgYtTom3BW
W0SFH4TAZ2UGQXpgrhiDC7HNQulqZ128j53eqHYoeuMPk7O24iKEvdOmSC5zHvMqwsOJVKUFzySk
YfAyOEktgM0RfAQVq285RM6q3XQ2VkB+NJT2tyZWRc/PRHNr1Nz+zhji+IBUlZaaw4qJPGs2EHes
cbtOaH/i5j4rUbLtCQMJGYRCs+4VzSb+HHMVfo8IsB9XCvcflqYy/VC5KOS8xZ7Eu94WVYpeE2+y
HcdSY3sl6FLil24Oqa5DaA2NZZWrc1FMlvNJYDSXYCDBweGBW6h3s2GAxc56mPOvS8xQvCpU+nVb
z5UW1LpW3Ua4BCUYq8hevxBLO0WHwRjdT6NwhuQyRZD8Fuc4p8UkKK/cm5wRw0Eh+gI12xNhqJOl
hbNOhWakcGu4eRH8t8oXtb7aXpatAxZdhkR4hjKsCfeNpaE/R7s/Gruoc/LhGntI94ds1fSZLqaF
HBZFyYPrIOb18jbNLQ+RRfGVPDAXMB3cjhU9WkgVDTmZX5c556yMyfM0H6qinnjIWCXGsJpDqA0H
lwHMeHaIG7sb3Fst7fv7OozjG3ttots4NtRyVeKw814sZplz+hvzfVu2boTTTWplvjPCY/TTpVu+
kPA5ENslbhxBqE8cEjrDfkevbuZF90lNurtoycXnrNEZChetS2YF2WCrm3yz63KtYQLNjvVgqBv3
F2oR7esgwDT1dYkl3MfGTHyDQzP0GJ5R7kVCkrQ3GWB/kGk79btYaJBbWgbA7RXYdHNvd/qMQqkX
Y3TP/ohrf+6jsPIrSSTyskhzPk+YneRXNf7H+ZvcssbRc3ArS9+oIm7hqeR63gZdjMLxMpM6YivM
RfFiU80gfY0kovEE7IL2rRyasOF8K7ICCX/umkEzNGV/ITS8CfAKKJP6anbSTNAHTNtor4W6TC/c
sbUgPTE303O1Yf6Qt1r6UCXCnXcteEKOP4ZmYT0Xle0HvTIzcqBVjgaJSsZE06bHFGU3yzRbgoHR
d48woiyBvUilf5SFit7Lai7ElVBzfFXNDK0IZFZjp5G5sMB7lsq7VmVxC+vUSQ+ugaPSlYPX/9uS
Nhkw1QyVwIOxMZTBtKLD8MZZ5cOuszucKpSFy9mllazzocxQVAV4NLGuF6mp6wwte7FTeVeoa6yO
XWKgtaJibWLNjTB77Nx7o1CTs8dpMPwxjn2k9uucRznmIVKUBzFIeMxl5WDUoNKQeyM7eZuXi34j
Q7ENRtmIDEE8OeI7x+X8kc0kZ9+EIn5XmZOkN1IX72ojjsNLPOjbz3rtlrdws7NwV+hTc1FNYwZv
QRTgk11tjLOPtNTetUMEig4e0F0TS/rRl7W+FNftOmAws+qhgbF6P9cHdNppF1gTWYCnL1Ks6MUW
1e1bu8hEgMI3RPGthoyQlEXGEKQFUyV2dYipaEsXDi/BDJPGxrOmeP0IV765QZ84mYcYnwV8KnDA
K+6yKc7qnaPn4cjsi7FhdA5OhihTY9NaDtJc+P3/E60tYtIBNg+ukwC+ZIWNH23iYx/EBQHk69Xk
C1AfLQ3lqE1RAK1FnbRrsjx3l1FMnAGLrGEh9z+G2KK2W2KIUo4R8h4cScN50r/hgNJexfrYXeX1
HP608fj6864OEk9doedUGyX0pFu1wOwq26KNADVFfFFrWfdTZWXoJ6UVxd7rT/68l0wV7RgbiQxe
FH3M4ypamiHptNnz4JRiXjwimp+6tPtVaviBAnuLM3X7C7Q1HH82ThhEqY2ie/KmTSzCME6mjWTZ
wMRUeiUHJRYWPWOO5h9hXEzvbTzd9sIomg+Z5tS3zeJau0EKvFbDNS1IMtwasb82zxfZqgC3X38j
LzVabHjstHOhoxinpBwomnqFFBu6csRdzmNMQerOWCWuo6O962s4F0NZLWdW4PZNT7oZdBXgcTGE
FlTqdEivijgd2VFcFe3+G202EMJjzIgDU+Wu+07Z9Ngdc1j9BvH+mZ7b82uz+DeeqsKiwQW+OF4D
InIZU1hy7XZNl6sqm5xDNxbd506UX0mDw3dzQXOg07Q/llhIps3B7wAhA9QGFzy+MIJKF0MUSSKj
TVjRLmaBdjNkABRNzxiD3/wTYHh65k0/X/FQX2HgAM1CTDVOB59qreHm6/rEAU7NK0QsVAYryU8l
k/iaH+QXr6+nF1Y8gcUlspg6TAm6LMdPqenJMDc1VEhMhqp91af5LrJCjApmckzONDs0AjVbnJQO
9bdFQdJQ00DljO9dvSn3KyTdKwOxL2zTxI39SSB8PrPoX3gpHINEQMgndP1POX1TOjp1zBBqkhAM
QqeMBrleXcepudcb48frL2T7qsdLHfq1tS10qC6QhLdG829N60nD2WMuFRSosaqu3Uq12iG1NNfe
mTgLCL93regRxzEtonnE3D9Pd5zSOdOffy60oX2D/gMA04B3j9Lm+C7g1kns0jZ2AzZlxVUlVtvx
2zixHgqjne61pjG+zOGI1heXHc0KFlOQWKGtcH5oGpPiz3yAF/qsDg6dQAWOqSAzn5r4JyZi9CfJ
wpi2YofJjoUEiASjXjPnrogrmtpFXF9EzDVH8r0uQT6Yzb4ZwvHQpun4eaT/txvqLgxe/1rPV8Z2
X0BOkKBQtJxyrFsxu+bSszLSvMiDeYXSoJIFLRSuzId8bc7xDZ8HIyit4AwoRqC3AqYef5deG/WG
hQhWXk7O4wI85SV9jztA724lQbSQXafb6DZTOuLPJihsWB5PSCACVSEkArQdX9we0tSswwVq67S0
F21T4z5AiXZm7b3wSll5bAJEMUglnzHrbDtdjY1qiG2R9T6DQv2uFaux78q1u3RyezmnwHmOU3Ci
AICxUWAoc+gePxaOog2DojjShqaNbmWhO0GZlsq38A07s1xeuJQCY0PhuWnYsHQ/vtSIXYnRWyhv
INauATYU6W6GLeOtTTifC6zPAwlXYLGQ34JJ82DH14oUWrMx1jmk57h4Yw8l9k9WkddgiaXzNh6j
Gbc+bequC1fTD9MqfokxqQJIlbpf9zSMB1VVV1h14gQ0aOuOFk24t3ETRJKR4SOQw3s9c88vvh5h
Khi/EE2BV49vecTLL48idhPNqvQniNH4xqgmY5/o63r5+sZ9HlEAo/nWLpxCtjCZ5Mm10MdluVPG
PuC0XtwyC7pzgr5q5h9p3JZozu0x/1zasI+u0tmKQJEwrxy/4nia9bt2bZsCw2ZYYIEJZCHualyw
3DOZxxMh4ugsgCbhEISp39GLwL49vkcTC5Yw1zEZXIEDl8comSOsQpFvuBiqJ8scMJd1yS9so4yn
i34W7vIBAlEHRThTYTArqc8+JIgWqIIQv29qrDY8VTfDRDpZQR4H+dFuorwX7X7Mmn7yGkb6CQ/7
G7hzM7b/01UhzfYtI7cweenzaN51kR7P2P2EOpiDls3LTTeLQZzZKE/H3MmjIw7aMG/egIUp7fGj
h2FBuVqFZF2kdReT1uCulutO9oXeg1kFqzMU6Y6GocLla7Hyes+ZOlUBrMDlLcKeebluEnyNPNye
1UM3qNT8koMvPGDwt3xXKqVbmLqbBaHd8+k9sq/hS1pUghbDaC05Fo9J3IEmJvHD6wtvi9CnD0Yc
ddmT/J86TSexQ8SLyDJjX9Mp9NwWN5u6XaYzXMjnaRWcAeojU5I2k0WeDr7lTTmJEeIqng5hfZ0W
gztfdCWD4IO8sNoLLNy19cPShiW97aQsDq2TdoOfDHUVjDWIJtaR0mX84tyjxKbTEYrd6MzpeobJ
9PxtIHqDIAtOKVwpT8k6Nr1tYwbG80Fu5oto6IC3KPB2f/rO2eiEQQdV17aTThYTPRGZsllpIsWY
iGtwInV/XNOkPrNqn4VcSPpCoYwmgqmtYDletBr/XnR4CvrM8osDmdiGF9IpYQwDVhkXaTTbb8bW
MCEhz1Z31cokk/vXn/RZfsAd8D6RZEN+YpbySbEy6ViCNit3YDFNYN9Z+mba5rbXoLPRSAuvn3eW
xnACAS747vVLPzu3ubQLDYo6CUYsGPzxw89A7YOeaOCpU7P6E8qTt0lThfcEHeNuDrPCf/16Lyyd
rQpVm3wKiwPn5GWH7HLotDRb+jrTL+fc+oHLj3Pmiz4x6Y636ybaphLatJlbRn78VCGVcJ8v+Ecl
OIQ+boMrsn3sbp39lqwh3qUdFqlBhznuCGF0KHE6RDqKVyIIL70lCBiVOd4ysnz4rllG3nsWAOIb
XLur4QCykD/CJpm/hf+XvfParVvrsvSr/C9AgzlcFsOO2srRN4RkS8zkYg6Ffvf+aJ86fSSfknEa
XUAV0NcO5CYXV5hzjG9Icc88ULVU1Vt1XK7Rr6mES1qdtVHHxCJiZYEB6VJ3tr5OQnGkoM+yQfcX
vimTj0caQ5xO7ZoTY1hVf1HNAsZCjiCSHn8pSTcJGsDw1c61etjhmjGjTTFOmhPQhw1x8aISzv1M
QhTgdzrh0AGFZ3Kt4L8S3MNCP3Uu0ivzARwmbKlGCPWKM8lY3VaUf+bjpGYLKvNp6OoA2fXEMaWd
ckjfoisAeA1R+7ggx1J8qKfGBDswxmCamNTtt122OOwoFjh9kgQuyR/mlk5Vy8dyBUa20Vxs2+Kb
g/0l3MUqVpgnQat5b1gCzCXHwKX5OVv8I87JKfnWVG311n2kmLwDn1yI1/Kma15fu9Oz+Pg3/xvy
Tjhb/4mWWGkq72gn/wYxJeqf//Vcfv+X+9y89N8pXv3EqKysFP7tT+4J/ZEvK7+EeiUnstXQzzbu
J/hk/SMEw7iIOcjbnL90Pto/yCeK9cVSV587lUTkUeiy/iSfKOYXVBvoQTnYrUcLFvt/QD75oMdk
O4dBhK8GhR4bO8p23PlfT9C9KkpbpA1nwKGwbpKph3o723PlWSQ6vWjCofprDFm4GaG/n8qFGAO3
g8imM1Bja8+Rrr4ypibcz8miPzDbIobgjNeVHLXk5SVTw3wbLhKHLBI37N9Ygz8QVVZkAT5JxKsc
fCj7KB9N6JK8hPIMbsyPqXU/842qN5lpzMSqrqqh2HGae2VYO1UAf9EOFaqPcnczyyMePQyg+r6Z
CnhGkmUrJAxiKjNcOoLaXRQrQVbI1rml2PNl32njowZd3HDpNUuXA6EuGwC36zY/b3o3LaTycYE+
KF/QlqbgIqPYvjIpNJ+FapntiXPBZIJfkSYjBLp6i89m+F2A/PvjwM9HwSrGksrzQFv3YdlWejgi
uVmBzlCMkDNJTG8fw4nnCNn8zWLyvqz581Iq45Z9GTRUCGzvxwwmGV1BizX5dGibIMfKdWiBOCMF
giBoEZrL3qS8+vF5/VfMM8MrXMXm9V9MM+2/Nn35HS5RVf4PmHHWr/w/n3LcvuG3JH+dZtZ/8HOe
0eQviB1WLAby5NViyVzyc5pRnS8yck70xJTJ1umCL/yPWUZSv2CA4l8watR1/7P2Mv4ALEn6F6AD
iPMxmKybb4OgyX8wz/ChMyj+z96ALSumJ2wSzGoqV8MO+H7QpE2fSLIm7mfOmVdtbQScpEd67ol8
mFp7RzyWfohNhGck2JAy86TRh66AV6vTpu+ywDRuBu1mglqa2pmPoMzx1GSG9sg/GFTPlq675UZA
Z5EbKnDFse4Ao5Pq5ZocAx+06KCp14r0nHfmTu3CQGvMzu/7QbqvlO+4W/xuOdbqrrRQeLUvUk3S
01Jk+xJ7j48Eu/aqVO42TYbYR+kCy06JTQp97LivYYMQhdwZu28TL7PX0IF+Ve41TuzSGcZa5gQ6
ONAcOoNTGJ6ZniMGujaW60TDVCDM6GZVwkfDeKgJkdJp/EuS4xlDDUI8o7ZcdB1t0lajS0whr0lB
jCTDFhTiTup6+riFb7X5liCxY01pKxy+DtbQ+NHYLp7EoQS85fcKQGrZpadRPxEU75XNXkPd20Tk
duVYqbxF6w/twP23fZDGhqeUEY3D0RWp5cWStBmJi+vh4crqHIzdm1TBRC/e+lgLOBTigbqzne+x
Bo8DlYo7Ls71oCPKUCjosR2Jt9DbPOpsJ8BUd8tkmjtNoTE7ycj3HYOnUhqugRhX6+PXuAVOpZh+
YYzE5lnpfTpSmcRPVJbpzp7pm5PxAAtZteoTCjJUPml0kIozVX/OJuPRRKbh4i54WoqX1Jl8yTqN
uD1Jp9ECTSATcRX1JewXwhoopQPN1tvznpUC7Og9WgU3NA18Hbxko3Frg/5QZMi39Wj6VhTeK2AR
lMRQg9h4MJNlW7XjedEPtFN0qz3MxnLpdAv+CftYroc0ydmTVehTpDGOEyqOBEyGdtIGPZiHcaOP
OoLDKYiX+liRqxKl/Wsdkh6CvPIwmejjKrHXGKR13LwpKXFfdrHVsWSGfbIBHUgWnq6gnjEm0B5g
9GlPn8w8PYwZGU0i9MmL03Mva6StZPVr3j1QVznaKsPsSXPtd6WNqEcOeMteCtAHgoM/NRNYbMkf
7dRfsquegDGWUAzsC9Ube95Kwg6w4F2EVhqQlbUpBuUKOa0nw+pag6SaUfWiBmJFe6JmtZdHtv22
sVMj+rKWdEgGENOaD4psU7bf2uq2tYJYvg/jyVX1aT+HeVABrLpUnLbc41/wMmDY8ywdha24PQGH
Zc9uHllGeYWIda/GHeNUDubRFBda0RTISubdJI/X/WRslaW60IXiGTKde52kBvwtVHDk6xElZSId
lJbcr9wA5QtbISnaDXFIxDjwN9ju8Cm16RRY45u0PCTyozoqiKHC+mosMp+MQ3qN/bhRpbNy2nfG
ddZSYi4Kvd90/ZWS9q4sFxu1O0z6eNPXRA+1V0S7uMnQdL6ZlmSJFLskJhjPukByESRm6PUqZTy0
vMibXzqLgLLRJGoGM4yaiKCJ+dxTk3i3xhUZvOrsyYzVtzAiNApIRz/cgqV/DA2+BnvBf6a8wEH1
LFgh9GP9hryAeXqh2Y+qMQuKmC8Nq5RXx60bqncFcO6az1zICkxmvL7Layi9lYRiDrnhCeN6MDl2
pFdpSmLXcD4YiXNcNOXRSHKGNjAzJXpR5gx2dXtXERzn15YcGFJ2Vhg0Y8npKlRvqlHFNnN8sPXx
sqFYuuaOFQROuFJcWkh4SDvT8R3PgC7go0wb2rKesYRsYKjVr+il7KpbHhz7Gf0HHmGecFxuKkUO
GHdOEMnDtuZkxs2zg/NQIIaeVQxvVrMcqNycLdONHO/jbisDObnSNXHbQiWOo+ZJ6NY2jiRIJiHF
r6I093kFGM2NIiLbbaIWfVWPzyk9dOdkaiAmrNGetkZ8SUebDa1TX1qF83Xgq4U7eCUruOfZ6z+1
rDVNmU1fm3GVBpaOchZlbVAP0ZYmJVo+HQV3V8UXRWFcqQ1CLGo9Mz8sOTZpdt6ExfzVSWWPftk+
LNrTuJi+MEiB5BA3nFeVQLJUoUPJCJms6Tfual3pA9iHBBdE7XW9GonnBih9J1v5vh4prSMhH4wz
TcTTA96ldgvIpLnTSkBVCYsssJn2dRgd9UGR22yHJYjTs9nqnlGp2WNToljXC3EIKZH6URmSLJfr
wdC24bYlZBlPs0Iy8rDTa/tbQcTrUWqbaE+3Qnjp6CQEFvb9IR+s/i7EmePDmGYzbjMTVYlBhAZ5
LqgF7IcY9WcSoyKNnOS+xRoPf2raONZ4hVSILzI+1ZNyF0oh1DU5QuEYWSUiuXtn5tk1+nWbmNGW
JLBLDKkEcSyqn8r6QxnLIaEp6iQ2xB5FkXgDqcw2tZLLF6UW1iFqQ+SatknQEzJsgOgMLKLTKhmn
pR0rd6pBvsnQH2c93nGseCDsxQ+Jd4NoYPv8Ah2J1bQ6j/eOJfZkXCQ+SYdMeX3hEygTYNHPPM3A
zm52ebKJ4t4npP5BLsfHylAfBPG55MbAZywHUPP1ZQHORqraB3RsKMQbslegG/ucg+xNVNa7KrqY
usLPWftbC7ESiZ4I5BhURj3GqL+lXUFzkXg8Hib5YrtFxqS49MduMu03UoWbYw7k0perrrwXoWRv
5jmcgJm0ABB7ibKmg36FdbVLtG6rm2131Uma8Eko0C+osYTLJkviNdQIN8ftGlIQ6GkSfTX1GvWZ
VDbNGsKpz5XbIuExV4q+UElGdMXMpC0Sa/QNMRNV1Qv1siQpgXDPtD2V9Im3jT7rV3YDDQBjYNzf
h8LU473Z6eIqNDRS3VotZfGfBy3ZZW3Sefhy0G3UWeOqeWTlTKFAWNwyQU9Ot6ZyDhaNUDSC/ejk
aPaz4pDVfEdkpUrWka+6vcgc23rSoZC4Tksggl7QHGcKa42vpRwTnUmQYfLCebzZmLXUP1YMhmDo
u04GmBgq0aZHqIi0n/UVVViXn+m9brFXzLo9c6IR0L2aN5j7IUx2hCHg5pi3hZQtx06LoitEQrHX
KXN5kroF/an+rXFu6RYdDbYX92R1zPtOH8VmzpTIrWJTO9OmcLyR2nh60rn7czNmQRrTUPOd1LEC
GhTmVbXM9gltY3XFrYT7ZCWsr/qoIjWYpdLmPpsVZ09eEnmHRY9lnRtYvvVrWnGuWHsRGrnvEJxy
yWIsb9oY2FE6aSH7QfmYCU06h8dUvpSJDDmEnteZgZyfTy/FFEGA3j4plznyUez2BWGHgUb03x0G
6fEsIUIblreP6i/IkIVvUs2Cg2HY9UEuS0wCRnYX5c3DrEjh1gkxAdgm2ve0CciuVb5aYqkOUa4m
QVMa8620ZNUz4S3GfaK3YVChNNm1MjvlXInJ6ujncKPO8HkseAsbaawAAKGN8Op6lEhrLthbzbYU
byjZXUF8J8rO7sOT3tT9kQpkeq3n5jesY4em7B7Iid4k9tVSt09xdFtX6MflcMhOWSz2Y5pUbOEU
axca4z6MwviiCwkD1cfhlvQyYsSbtucbdeIzfdJvpa4jLkKuT1I4cgAKbYrsSFbKIUle65FDQ5lQ
u9Ay60ytp5ummjxkRT/2hjsr4+EKPI1n2Ii8JU++RcmAijQ1H5Xeuk8H2fCaiUiz1LgM9bElTITU
suwNdiaBDXlyTShed4mAGC1rmhD6R+h8kEbLgyGpD+WKV8AQlh67VRunUiuMBoJPEZowDR6xRhFC
po1XJgKXcuguO62lTESjyItRP0ZKqW6dur2bB/2pWs8tKoeUiIwXRa0bdPgEJ5hjdhrMiWMIloXS
Ras4+Wt7oTKdg91a+Q2TKZvihhi/iuwRFwS8sWkk9Z42XnMqEl3ddx0ps5eWQ8duYdy+psZqG47D
cN9IkhWMimSfpnAuk41kVPWeRZYM2AZJ/oaPvj1led+fZ0mSbvuhSCtE01XGl4H6OJnq0o8aq2/9
Ki8slzxZhOtmPAwe8k0lKLpk4RxlF+oZ6p5K5Zm0zfdhnKTRy0Ul+wXj2wedEb+0Xc3T1uKDgLTf
ntHwJy8IqV1Pa63ZUWUOCY/MZCM5mqiP9QWNolgeKWNlQS0NW3NWXlNZbJu+tvwshnUvFPOJQ3Hq
Ssv0HIGc8Mjx+8M4+19RW/kfVsOlMvWfF1T+relf3lVt+dv/UbV1vqzaTdoBdKjYNK5NsD+qtpb8
ZZVfgZgyNZrv6Of/rKco6hd4Bho6S8R+Fv0r/sM/yin80VphhQGsOXS70Mb9k2qK+qGYguwRpSjs
TUrK/G8Ul98XUyQ77WZLyiy/HJXiyiCpgsM3NLSRcnO8L5Sx2JtjUtz2thQhhqvpCtPXI8eFefM2
acVwkBMkOFEjB7We5xxOplq5EEkqerrCDt7zKkzOTSm1rtXRLm8Gu7WrDVkoofv/y3ofwelInihP
Az1TsTesZf6VxPyfD8t/vw5uguv7wP9f/3p4bbvXpvzXDXz5dyP1b//LPyqBxhfKdviqgaIwQCjq
/cfQ1YwvaN4YzNyN8kM4++fI1YCwU8hdETegVGgIMKD+GLma+oVPgEIgIpO1fUir8h/UAcF7vKsD
/u2N/7XhQOlWa/KCXWJUoABvDGMXKWYcJJVYdmw6dYxKSGUqYzhBQgCBOdwTiuf3kbJvDXKfZZI4
XAql27wxzomRdC24Qb1DlH3dkt1nTyHAXU7bBTYgpBmRuh0m80Fr8PQkmCcPs5IomNVm/ULOnCRI
k+UtN6InnZMoGdU2bDxiXgkGmT2khdejwCBdZHF41VO4X1WGOotwLjynI5FrhvYyOk4cuo2T9DEs
kKa+bgiUccl1o8PZJxNQ9WLEdqlMFCvSDQYD9i/9qS1sgn6G8iFLY3FJkO3scTJirUia20rXnnGG
ngNiuZZja3CpYXhaTawgf/m80qzzpUruiWG4gi53hizkFCe4kIx5CYqsBcM82I03GNro26lYPENN
e7+xnK0u92pQtvJJE8WbHKah10BU9fSJZL9+YWnjcKfpOHqLweaULeMmjvPnNjTPiakjH8iWJP5c
wsoyNQZnKQ5oAEv3OSlYAe6X6KwUsA3XAlPcZkdNRJzzsc2T77evHEhbarRsi66aXpu2fqP1Rfit
ERluvu5y4a7QGvbG0n4W4bSHB09twmepJZGmoIDjBCPVkjLJ30h9Jm9M9JymMJm4qtWIC3OpNlGf
yzrafrqhKD1HVANR1+5VGB14fyT9vKR26w24SiBPaLRGWr0JQnnaVa1i3YzKi1XOqdfjMDzMqFji
COIHSfYIe4yuGfyJd9xXS/qQJMtdEVt0cCKeco+NvS6n6nKO9eqsa8bxcjGYigd42IelRPbcxs6W
I7FrW/m3oURl2RWh28VqGJCNzpnBINKtqafy2CrzmUX+1VYapru2E7OnZJ2t436qPSRDLvVnV6j5
zrGKiyxtb0NlCYiG4IhL/6l5K6kKciKgwNZta4cf2PYa2vI4IKvRXdMzCYrymvlrTXhQ1td+JUF7
mcurrlS2BOK5MOiPpMaStPOEfdh1KH8ZTRFIaIomjuVhWfuAn/g4nEvS3rdWc4mwaTt2B/x3G+c8
I9ErN0mq0u71xDjBTw1Cm4MnxreL1ZtAyzAKZKvxSszWzd3/wzXkv2FjmYSJz+b/y+fyuXg32//4
B3/sTCzri4KLk8YwMzztz3WP8cfOxNa+yGsDiPqkgQ6eDPk/53fnC/sEGiursAfxEBzGP+d3/j/y
OJj5dW2FTINA+Efz+/vpnQ2Tg6YFQSJqfAeG5sd+colWtdWdSQ/qLuZ8ZejKjQq4eLfQG/Chparn
EglL+4GEVI35QXWuHWGaJ6QXKbh5OfNVPk0v7eSB8aIbW7yvdctxoJN8p0/krRnz/0T4UDyLhvL+
Lw/68mc36l1CxyqD+UuTar17IGesd+QIw+780W/+i55cyYmMdUJOqLlk2pcFcdhQDgqy64poTiia
G0+YmmR3nlMCNTDSxId5FcdpAhmwWzH0t6nNQjLIyYbAYj2YSBnEgVZkh7YUozua/dc2rq7RodWP
Fl03t0tK52uYWzLHLy0dfXWi0I0PcNrWWjwc8aTPFJs41xZOawZdGVfn8lAku6qS2k1qScOGT0/d
1FOVHhsixHafP5AP0vb1dZo0lVEasOU01+SG9xvNMi+LiM6WEvTEZgQLQaF3XY5ivLKTaSMEZiar
oUPWF4RVD8M9HviMJVZ8+/w2fn0t7CMQ+SMBBH5mf3wtRiMXFTnjWmA3xXSbCwRC7tLX2IEdnHlz
omWPtbyQJtE3w8vnl/7Y66ZvijgQUSCLDJ1Lbd2J/2VEVLHosmGyu2AcNGLtGqNy5TF/QzFwr6vF
sucGkp974nfJQX8dhR87+VwSFSfqg1UvAo18vaW/XHIQcdh3tdUF9kjrHuHcY1E3161NaNTnv+3X
x8qFOOFw1KGf8otithRDVBqL2VHBy+ccqTPNPIKRug0UJbpTVpO5LQDCQ0pR4TdSxg8k/3VgcXZi
MkBHwO+kDf3+R4YMqkiwjAdZSPBIIWp8fGaZ+XYbWUEuN7cCBoM75a3fKst9Gab5/8WPXx+0hrgG
39rHp9zCoMlCWjJBZYSPclg9T7X5mGq5TPO5g1GhbMrSvP38ga897vfTC+OXbblCY5FD4MevCd4A
msM+6QIxtgb4uYiwocwWP9fDfzB+UMwymXPeMHDifDwc9sgl29JyGpp0a+D2mgoJP5AWaqb/ju71
N6+Ra2HokGUT+QEf6fvXaJkjGeaEhvIa9SNVi7taMV7ZSyMBlGXU85TvannOdws7PLVrHz5/nj9e
0vsHaqvgF1Ex4Tfi536YnohFX8NvuHynqd+brDqTp+arJXdfMXzulLDYQKoMOdzCCYitG5kc6DF1
2GsvYBLwqW9J4iVG3M7o3FtPn9/br1/x+1v7MMC7toiHMOLWUNMf1NK5dPTuhVez+/wyfzNDcx0i
lDi3MT0xVb9/Aybhp1OqoutL9enG6tqtXWn3udbQy+zxIUvpJpbjkz3iglOziE7JRMjA5/fw67Dm
Flgb1poE+HFr3RP8ZcJK0q4jfWNiENg1eARdOP4otPo3v/S9ZHadMdarsK2QIWGiWfkgcJIrXEOj
PHCV1LqLZuu2y7v7ktW2mdrg8x/066S/8r85qnNVFX3eh0k/1XPcckbfBNoimt0SWY9JNbeuipF3
OxgdOBkbnMXn1/y7n4dOkMmBUsHqZXv/EJ0G+S7B3k2gi/42IpCbCmTz0tFYGGLt++fX+rvPFucI
vFP8YbjmrA+fbS2ZC161BvEWtG+/AO7B+bMqvGim5hyLdNyurUZ37OzHKiKQrxbqb97m345bSH38
WkoKq/7x/e8lileS665ugsbUTw67C7Keh3TThQsE1f515rWcKUqa+ICptuxbr+mfS7955n97E/qP
+Z8eKIvQhxedOXjg1BiIjjFVj5inrmdFPc1KdysUcc/W7pK1a3Fr402PHRfiFtv2Pws7f7Pf/ECo
+zmmV6W9tQaPoLT68B4oRBd91EYNzdRhJqZZOnMyudpCD4mDzig3rd4GQ5ZkdJ+clV/aQaCMKfH5
kkosQqfpOFsVL0Pd4Ya1lO3QYMl+U5Wy//mN/jo4MZ3Kqz/C4Cahkb5/WbJdWjEkR4WFS79Les3m
3AewwZ5Hd+Gw631+tV+nTpYStOoatOE18OPDU2lH1eyxtiprutbwPcuSG7p/2tsg/W57q67rw/v1
Y9XMoSmAlq7STv4wpyBqUEiU0uVAqdW9lIvHRct0+DDt5RSxpU1C+EcRwLYNseuHKYIRi2p03Alq
p72MUAC9GDqSeO1rZNbXzrSHXTeiAhBloe46g80EfIWrBkCDq+cFHbe1lSu62R+0XvcsefoWdeVv
3Cwf3xV6PpUDGK/qx5b542w8cuo3RVwvQc8BKjCMwr6aospAG6KHfgIh8zdf8sfZ/+f1Vuu1jMb5
FwsieYE0n0SzBA0HgyN1CuOqjWAafT4mPk7J61UIEcB46DAK2bO+H4G5nihFIhdLoIb4aBcRvyxT
8pXW8BkpCAHCq+I3F/w4NLigxjkQ8TbFVM4+H3bhkxhjDDLZHKiRFT0KWAMBWL9nPInflJyOc0HT
zk0rvfzNdT8keRjQGvjQoFqvm0TdYXZ8/0sx33RpRyEzyOsSwQ+rkFppt2FH2hMgf+2gDiJIjfTO
Xt5i074p5eTCtMszzBffl6p4RH2ZuoMT/85V/PGj5LY4KDBHWYhB0Sx8WOSnknoaIME5oNMHiGeC
uCsIOkdfPIv95+/6g93wxyPAVf/jALQyBD6SJLJZ6nFSJRNz4Mo7WUB4RmgQQE4Q5MwpIVhAQvjm
ojwbY7iBqdN6HDrB1pFewPCgFjUmL5/f098MB8Txq9scq5iC0/D9W+lrPeZa2YSHxew2cENpb9et
CAxreVa1+THtKbDBIYw3n1/3l6UaWyqLJCdBgyl4PTS8vzA1G+bzKR2DuaWbay5ZBGQOgI7vTIhL
VDtdzsayr45mrlF4SLPGcmviwL9/fhumzmX+OlOut7ES/PHz0yf45ZX0OYypqJeGgJwR7bshwqds
SC5GWe23+FBeiSQzbwf2NpHbKk503aRi3uX5AuDJia8ku9kTPWmfUbCvdlNjrZLJCNVrKVXNsdan
ZqNLS3VlSU18IRbJ2Gf6ouydkl47SfDlEwHnxq7SFvkr0AywW3rlbPu47znwl+hDLaIZ20mm6C9Q
xgCcOK9QhtR1qXnqjPfUHEt1P5HWXkqWdUDWrj23HYCmrqi4yR7rTqpWm1JV7+tRm67nnH63PWbD
TjVb47wGhIR6L68uCniQ29gpEC7WwBPZjOYhSttxOuVZrZ93Nm5Y15Qb+ziNSnaXWVVqbIXVacvv
Ni7rW3//OngTbJ8481Dy+2WSQMI5p0a/5oiW2q0R6Xc81JfKEl9RuZAKB33GWNpdbWlBNEvffjMW
fr22iW8PRTeoWvz1H3ZuS50Cl8ibIUD7BYcyr8M7VQnLXbHI90YDlenzy6m/zjzsAlbCAiFzq4nm
w+ajIKndjs18CMSqwu0VAb0rsQza7nL4LRlUM/FzOOIe5K7p2hzD8SGXiPuL88Y6RlZlvg3pwEBM
J+nYFa0oXQnoZO+RJZ8sbJuYzTJ5nq7l2VE9h4gTr7P4j2SjlbcIKJVz1NvJ9vPf9Otssib6qauj
moIAvbj3HzUJI7NDt4CviQxJ8nua5JIWEuG6YmLsmCCZ7GGKAjRDoMo+vzQbgfUFfRg8FD1Weydn
Z3wcHx5ojNU1CkPKEGGcIpfIUoSDCmC1vVrZHQhEYYqnKgEx6eJ7t/aNSIzCNQupuAiNovw+2Uny
EJXEpgKNTfZla0yXS2hA3VuyXj+mopofbTPW9qoY3vJ+Us7T2G6Paqbk5/aocHKqw9LQIT3azq4D
eThspGSuLiHeP5WKco5oUdmpaqWj/K0ahEfF3eIUz1pZRnx3XbVHfaIijyvgi1aOwAlY5bQctGmf
h421E4ZaX3Y5cit2LEjRZ12cj7ra2l5Y90URiAJxsoT+cRcDx72tZFRM/iBpwcJ6uysNYiTjTla2
aWgSzTL1FupwUdPOY5l5jMnsuaNu4wSZnqm0kAgE80SNdMYDKCY5gYA6A/6taKqzpIUqOUkIm92Q
KIVjmI4kLVntsDxLWQ9OlWXmth0149mY6r5GMI7kw1VatQjSThFPU+4gxK7H6SpL+3wDPWfZy52U
XOQh9iJlANE2CCl0pVa1qJOnq2MQa8hzrPb4ESSN6OjIpcNkBKLsKs1v6xICZEQ1GUUMDKh4TqeT
ISSijiAf1JtUxNiUQklSze0cdjwLc2xvsR80eCwiWTwtA9bxti4Qnyua5JzTShWntp9CF/1i+dXW
6vhoxHG3yZFmEllnqqg8wwQpqQVQpKkysigFFeUn9jKG6lI5HV0wLSnsj9gK4Mj2Acii+jBnZKyo
SZ19l6Ohv5wRcnlzBmh1Ucb4HOJLeph19GpWCgIxLJfUs+UU9i/RvefprKVBDM02DmXEwlKVxX43
OMRkk6eD7juPjdcJyykNTVMGgbVw4o0CksDw+SbGTMfNVJt62w0EP+6h4FbUkMyBXgWN9Yy9u5aj
PI1tu97JzuQEaRaDC0yHZJuZoba3izrZ6rDxzuXZTA5xGtm7vGmXa1lS48ZLBkKY3WjM58NCx/TK
Mtm0LIZwzjINFRsm6xuk/spZbYhy24lGvm8crTwmpjCCakTT1jYy0Dg5KfvD1GT05ErTuc9SZ9hM
DWbXpDfrHXqjqQaBl8UeYbnFA+GJC8trOZ9Ceoueqkqd7crExB3AJdVrqHigzHbv48yQ+MiU5DpF
LHvQK8u5n4fBCZrQgGUosb9wl8quT82ch5sKmqEYZosn0uH1KKPaWyjVnUJik6cammwFZBatMhTi
KbIV0IldQte06Du3EZVtujBiJKyGI1w3M21u+EyeesiavmmLnNDLdNh2jWrtHcgGB9lOpN1ioNpe
QOfdJllnBVMUOo8TRvhrQq6WbyLnZQ4RvDzBpHmdUV8+9bLo/DLP7PMZa9zJssLh1PSL9aKyCnxz
cPoCES3SxxXFuP3xTsc2M4N8avXzMJlQanNUq46KcOJpZ3UZ1mV8Brk/J0N3QmRHtyohN+dWoUNw
jVO52+HZdEAEyPXRFtF8IcE5dLR2uuwLdbquJi05hoSwbwYK+xvVCudAUm0pyEfH9CbZsI81p+ED
1MLn0ZwcAgRXI5EsddouN40rs2hZjETjBGpippfwLYrLMsqgj1JrlAdXhX120VWLdho7K41wJVVs
FtPMgDBkKquq1ui1k4nmunXNfLwrpTowq2W5AQ2rnMMQ1PZcoqFuirDQTDNZ85um0TTvxyrYdSXt
rqEfQg4kiVqNQcha+5Rb/NuytcWT2jfpsQXy8X2cytLr6rE6apZItoWNSL8oyZYgTSaDsYJPM3ms
ZJ17BHFanhvYu5suBNybt3sR29HFsCpu0RPUB/yx4jwBPnIlpWXvl3NfX/e2vXxdmjZ5AIkwXyHx
vCnHSno1FwsXAZJsjxqacq7NcuHl6VCC3Vz6SytsY2VPmlM/nyAqE9Io2lRxpzIV1gVoy0bZLUNp
X1NMEQfMX+rGnG3+MX06626wMH0CP3VG1QdvNgB0LJvoKskh5W6szul9njCazrgnR8GnSptOWBlI
vBvr2Ry2vQm9Mc6miG4g7d0JRN6w7MWiiE0oyvJKZOZQe3ZtVqSxNXc5NhYP7bd5Qcp59Zoq0vSQ
x5i5yr7FOwQFInzQJD3GkYAXazO2Q/WYUh1HVj1IJopUqL6blRkfu2PcOcfOkr8vfWUF/dBBtjQW
VwOWSM5YaJxwuqQPjlzm2wRjD9Rf1bY9VpnxkuL48BUAdfacEQt6W4kJH3ypGZnnTKPabdRJbREX
NNLyJOkDCgEdxYLw+O+LnQG29BTK+X50tPyK/mj1tpRahtzVKhX4S/14Z2LmuxQSllEjGkGv6Ea1
stOFdlDitN5EVdkfB5OeTCa2xO6OwcTx5BmTAgxwQ5vuQth9y2ZSpPg8RDPzKsvJi7AG6yLqjOa7
JHL2iX0+GHfTyJxCd3aewF1O7GoyYVt3cGhoXFaGfC4E3NL/zdyZLdeNY+n6VfoF2EESJEje7lnT
tqwp075hSLaT8zyA4NP3B8kVlVL2sU/ddUZFKSxtiSQILCys9Q9RjizLAnP5gXMQ8Im2KK/YUssv
02pHKPXD6h3roSKYVdu+Se7tYr7ivDNsxWI522hIrpCYBSCLjX00d9G1tbBY58SGB0UuJvYy5oBz
dEaLNneryEH9pb7TdukebUeNYGFl+BXFkCp7Cob1i8681D6wSdcJRxyTXHgzL2hoWJ1pGl3qxb1M
SPtPqOkBsZWceY796t+WyqrxjfBHDjCp27HLiUEQgj0wV8iG1PQRGJNwuVUqTjF8M1lQNCXpEa9M
/6KZh2LdLFnVnZwluwy5xxvSleGWQIoO+Bg8Vb7JY3roGGjsIJSTz5+N+v6BrTu/WuBQ2lOV7FBy
CB8w+dkiDzUcg4mU2ipn54D+4WlSkBd0ZjUoNfooJLvBH3Vc7RW0pO1kBQ4bMtQm5tTJ9+sVakPl
78M22FfWBP8lRSk9jOtwEzXqT5lPyIYNC7esWi7oF+kTI1SgkI1se1HbwQHR1eTcwdPp6X6iTTsv
e2C8wycMruTFZIpGfWcoMbLKLocyIQL1sX6y7XK8agKWSlM1e1VCrHKU3UCBXCBqLk2wDZawuEDZ
44hc/7wVA7bzbXPK2kXvvCR/YDHDvUvWcwG7Ht5dW+wHLVBgVjYr34HkEDsLtcTFbi4WDSN9zNL6
U6Fafeuu7VAd+r5Nz9ohgvo0DD/3edocV7RaMMvMP7G3YcrLyJDBavKNqicdVTIa9lmAi0dEoIOS
P9FLLSv/Oh+y7k6JJILQVH2L51pflSUFrJ2cZHi9mB/Y2FggomnDG3GaxNmnludBMh3C/bAU/Ykz
0IT5XbdcpmrxqYclEHnm+mpmdV3OdNtM1d4Zn5PqWQeZf7DHQu0aZu3lBNfgjBR3egRl6pEnx/k1
urWSiNXyDhP0GbO4Oi9+7Zwtj7mZk2NYE+q28RBDAxsigwOLPH5dfROYdO4XP9XnFHeDnU8yCMcQ
sr4VN911WSf6bs6c7EKMhX2bTHF3nF2bQw4u5ZbcObZaqh0N04XwabBWq1sdu97Tj1K1I/JGDaj/
XALr6KC6gPRDLHuDyr1/I5K6EGj8ByhKA5vilMPBDfJX0F3RI4FaCP8IwFWfeSyeCRIf0K3aLg5R
Oqf7RAzg4BTel5gbi/WHzGWrdlisFfwdDCjI07tR3uo4FUydsG++5kGZ3M9W0V6M+bIAbItVmOwo
Wcyfsa4gs8OqVeHRG6sz3mPLAcMjODF4bxOmmn4F81vm1nUpkDLwpxVyat44qN5G1DDB1+wmb203
MXTtaxs9gruhzf3nZa7+svLOMJmEFrx0G75RZgdIK4eqHUCl6LY8KoT2rilFWZfJKvKDU9T5XVbK
aeN0TvQlrWT9RzVb44aecHZszJ7vpDXpS4nMzWbtNYF3DJpwN0MvOHrsghcW0qifbFmPpNhrdsK7
r6aS67f7pbS6M8oMwMX8aKNHe9lQiAmPaHFn25lekB5Xva90h5JVZIXxdhhRLca7PDhhKzbupS7b
b5rptbOTwD/EoRUc0A8a6e2PqAxz/tTWrV8lw5EzQnv9CqYZIR/si7XCdwAPZ/u5WRq5k33oXMb5
2NIZS0NIklAwOeCEh2Gt202egVTqjP6K8knqxJIi3h+rZwyF+gPeFcsBQa3LLtJnWnvO09pa34M6
T55mJbKXebTtwzol1bfJqoB32AXOHt5Y36lySi4xckkx5ZmJ7chf7tIW4w3fU26ywYrIuUfWEs5Z
u/rIzZtbGiSFnrm8DsceUWpf9PV2imYQntbcXc+he1SCnG4cW+vUtRiY1W4wXdpUr4+LH8WXzirK
I+rO7c6pY3uXhC2Ltafj5Ca1upoIVpul7Tm/WEN0Q4F+dbcoyYAToeiKWD2i1hsyBuwIMe3GKKXo
MBxx9SpTCGAOPPICc6V9oUrY6p59E9lUaHvhXzpSjcdV9KS3iZgYRQG8Vi1Tv0mElpsmE/Mfnluo
i7a1OncbDyXzt+79PRW2+sqqIva73t3N6cPqe+mlZTsNyh8pCWNchrRvWvbTDWhYsrtacBDIHxKV
xRexY6PVQUmCCoS+T6ANXuo56XdZGCXa1JCni1g486EW2Ogg7QHGyiYkRWWDpL9to93DoDVHKgMN
ZDnmeZ6rIrbBeMatpmDPHpWDKr3ui/E8LRwX2Xa2cyTmbwmd+i0Z9JfIHZazBjFZbwDs3aLhWm+p
jHibRpZyO8fxdRQAOJPjoA6YOUR7YTUX69qzZXvWn0ufXwwy/YGAfolqiTnEqcbdjfkq98sKd5Ns
ITr2Y3vhTRMir3G3Psw1vyxS6I3j4tgXiQP22aZ5xVllO8z47GHF3FEG0fi3UHfYt2lgHfAjOlDf
T+g5mh0BDbBjtxTqGhsQTLy9xt/GYYxvXKwfdC/qnR0Uxd62ZHDjiMLfwki+FnWR7fFYwDYldfQ+
xAeW6t1yU+eYWqxJeYde8Ljx8b5iio3ku8vRlfYjL+F5TPInBgrFiOKkkGHTKIKpqepuMI1p4Z/2
SdvtsjgcUHNaRESKsuoIAZdA19vQs5ZbUeYDHCSSoBULwYBIaTT7fCvcZKLUtzg4LJ+9rFugUc21
decZ15QuQeI/5ET/I4sQA7Cd+o+VHmWz8YpBGVDxeIgGC5UyD6HrOIunY75E3jfWU7TJTdjXTJYr
iU4W5B2KRfjRu8e6jkZwe/I2LmW36Z1Z/DE74iFcXW+rqqo9+4D6YCT1f2SVm+2CSBfgvZz1qu4x
qm95m6escZ1tFglOZtE8kAkJyEdOwnk+E9FXPL0fyyHhKMmpnV0UwlCr8+8UJwo4TNmju1gTYMwU
l50SPfI4N1QrppzH4ZrypnuLJLa7z/IIMHkASVqEU3jOUgeNwHbKT2DjqnNiORcFp+SzqXojqaym
kv2hzJ5irRu278I/j+no3pRtUp5tbHd2Y5ccbCX+DBPE10VN7hCjxXYjl75icSl5kn7u/Qk2fjk5
07CdaZSfZ1IDgIXj8oJdcHvX5AtdA8nRJV6d9ZIyM/0DKaiW+UvQorDZDSc8zqqz1eXxzZiW0UvQ
9A6A4wzriw0DQDWtBFCAX0hXW+wUKeadjyNFHlD6sAXcb/4asEGVjmwTc0AW59n2SIgxlsXVYkqf
A2oiVx1r4nPAO7hCsK2+qm2hw124BsOPSGoEhsY0py2hx/FU5zr5FAStOvvsyd+XPLfu214Uf8U4
bF8j4N9+wcOnuINDOjuY61DRCjoa9lr5znGMg4mG/+DiiUSvBVMRJk+T+DvRdyFL0e3/TNxBPzg4
Ah2XqJgfh9VrPvN2R3s7Tll6imMSnyS38+ugT8o9rfoWOYoccQXOO8uG1EdexcawduxGbzv5i4Jc
gAX8zuXSNyPIbTpo/YRdx1JSd8yBbg0eJOFe5sAC5/EcFVLADtTp7RRb1X3Vz/0JDx2ymhBxN73v
cjehBcH5aLnLnBovaUyJKLQXTu8/JyvKRxsQlWipVXjCbCZShvzKHQkvLhj5l6hnn1oDhW7qgrLu
QyeRI+mMfc6KFONTrUXyx6vZQ6OjfYjQvLuhOGftQgQAWnQO2CaqFfmUdgzEUzYIymiI+d0T4++o
6G1tjyMxLX9Sk/uC6iOJmn/oZHdcRJ8DOA4vkowNLAwxMHNSe+s4TJMpKr+izMYGZegbbWD9JQpQ
ZTb8T7etBMSrydtT1j7Bh6WOk9X1zgoTir4ha64rxqcs7C5YutO3fqJY05co5cLmnbYwjO/apqMi
GMNK7dLMv4T9i+eC9v3r3rGaY4p3zR7XB3itM5zilCr2zmeT/YFvu7cd/co9eKja/dCLg2LCZFxt
SPTknJKYqGi+yuqmvTYA0Avq9RZeO66/61eD8PfmCnmTqEa7kt+7FB0QC4aOSh8l2OF+woB1Q/lq
vmmhd25dfB0eimmK9vYk5F7PPlqwqMRwMMJ5JSY7w5wY0CrWW2IJP3eUta5fD9w6rRVqWjVEFZHM
O2/IEc/QTXoKUd9g21XhVTbIS9cLy3Qj3IMOR2pWHdj2o9u4073jOdVx9vR8oFhdYp+eNvkRt5vo
5Klp2btibL/kfRM813mGUoEzDk/U1SQqNJlO8l3ups1VNS/D95guwVVNU+1isSgTazKea7Qf21vc
QfJjrZNbHdb5TtQ6ffp1w+UfEmsGFyEEj4B5Cr39jyAjRTOqSG232ztejjzFgJ0PCqqPRmNDlO2n
Onbae5+7eqTn8oPtiaTFRXsMqJ4o/Wdp0mmVhPIYdBz1sVp5dBREpqGB9F9kdUp9zY9+c8//Swfe
J84DJBGShi8N7/cNKo8KU6xEAXqzyb1HnS3RNl1EyiGgLVAdAag1mIjjTg3CPyykgabBFZZH3k0b
oge8uoA+SY763yAD/tk38wOQ2A6W3xwHnY8q/8Kuu2QNkm6P1NhhAGlCP+pzbMSMMCTydl5cxJtu
+K25wCtr4X3HDBVa/M8gggLDAwbxfjgCf2VGjzi7ro1TXiK12+GphLjuLk6DhzYXzyDjHzV4YjzC
kBZPUxJ1n4bBBj5wfVuubQlq0YewPhQ3NCLDs8q85iLotNitFt22anUb4LO2aVLhuncskAba0ez4
qwd8u6GiHZCptYQBO3G/If10jmtsVZzW2SNmHB2xRATAR3v+GqZ29c04E++CsnAvZVQV7Atrw7Fb
ygfKMemFPa/zl77A6Aahkelo5YPYgScqyWaqLyHUA/Qickd+wwgOERiUHK68NdE/fr0o/oG8wzgX
RCf9R7AN+M59RO5GuPBNiwIu2lq41KheHyM7is5U4otj2UiqQZ0MUkNgzQg3xffMkfZW5D5Wc7++
k38AGwBWuFhGAPKhhRN8VEad+UmbTXazH7WQn2WchPQqhLp9vcp/RLF+aCr+91GH7p1G5v+fkubx
R3N+rn4MH//U/0GuEzrCf3sd/5DRfKyz8cf3/7ofn8cfw9+V7V5/719kbBQvCaAoaIIKBIDzbzK2
E7j/DWoP6DFtbEBJ5uX91LYLnP8GRQU12iBqXSAF/yJih9BjXeIrCDkEDIP/TNbuFQn878BgrggW
GY4MqGdmBRD094GhRPEc8bfC/4Gy68j26LYetqNbu51R8PDpJRfPHqSRgdwJmJK3G10qWMvWamL7
Bb8qjwIJRZwiuIxSX0+7IsJZ7aSiqhxuSr9qLb1p0DVrX3wMXJZmh+NdSaczCQLP+REsjZ7uyhTD
qWe6/W38TVSig64psw5Lb/otJhJ6rd9Xn1LHHmGrJqXfF9TClV9V15A2O245qbCHvHIrUed/WXQS
fhs930P3ADoY1lnkQxCQhpTw0aMgALg3pTJFKk81dd6d8OQuvRObyEC3fuVIRRd3Jbplf5U2gurx
7xBUBs7w93dkGDwAqwFuCd4UN/P+Ha25CAc4Ttn33CkEUH964T5oeOg+HBpAj6sEYa4+HRPEtDhe
r219qzyhB3freKtU4nKUaY20XtN0iICeYSN0/Oxv0/727W7+zvmR7+8xoFYMiIcpJB1CItPy/T0u
aWYaxML6Lq1+Rize7HJBdyhDbxT2pu5HKb9irRaPv9lQP7wbc10PQQLMsW33f4F1tZNugsYS4feE
FqkBfFDpB+XgoVtKqSmHwkx+ko4j1olpAzbnN8H3PRLF4/JkGXDKqeFiscEaev/YiT8jCrmAb7eC
MujQXqQx6j+zkKzxolmzoDxnltM4N6Lo9HRfDFRf0s2QZiWD8usX8M87wbELK3L8DSJytI+Y4zRI
4zKnOPHdk4old9AO8MLi4PcKPuIeLRdPfu2RYEbYaQAsKr82tp5pxeICYbfqN2/lPeKJYQHi6oUI
rQL749V8hFuPMrNzjU3Xt5j93O+PTddWplmMGFikjzrsF6bIr5//NaP72yrhmjDOWCUsVLIroGUf
XkW05n7UjtZLmgGtsU7LmJoFUS1NOjTbSWHL7W1RytNQZ7DhEAwE5s3pdF+1kpJ3bTl9fR9VadXX
u85vevcOhGw9vPz6Nt8ngF7gQHExZgDwtYjhECXe3yWsgbC3u3V5WfqxZxLYU2HzfuwFGA0A+V7M
nLbdojOLBoE58yVrk+k37+cfg0USaPQ/jJ6HRyX9422EnTuMFLSbl7r0LWJ4TvRa1WbW9qj9KxH7
xP0hmXr8y3Mfi8Jt3yJ54J9CK7fQLEAPT7xGfp3yW3W2lvOVtxQtDIxfD9drQvz3t0qKDJIeFHMI
R4hM68P+tAhVY+u3ipchdqEKASyiiTDdohqXtdR/Ot1xc1bAKbzaN0AlG80xHoe9ewW584IWckln
qFpXW19Rw61RaqvBs6HnOfk2zrayihLUIcGjL4RE18q1U1/aa1TyVwvQ8yg//uaB3vOLiVQon0Sw
UgFHGUgs6tfvuEbMTKoQ9dx+xabZR9KqtYHt4vuHQWfUbx1qOYT2WL9FT6Cd/IxjK+GkxYmbHy1q
FLI7TEr8fg15H6M4REaSEUh3jivM2v0wO6ESDFWcNu3XFvenvtuLoQi9G9ehuXMlhkkzHFE8l+tT
lS5ao0KQ9qpL6Whg3n6HD25snZASy9en3poGeQ4zaRKEhbN6GR2LyTevpxlExBTSc+DPdy16gevT
WsqCvNguS7NpZYw+L6gBFsE3BdIi61NYLQvvTvi5Nl6vaMKNIZKCgxgOMpjMuwObAOJlR/OLy0ch
PrJI2jbgjtn3SB6488yqTW4wtn5VPNNGr+m+YM3pzPeeaNbxGmHHmPMp2h5uRaUhhoyceGyuX+oQ
nbenmXIXkywIE/KMuaMwIX4zNz5GTUYfp8MAXykPnWPw8++nhkD7KXEoA39dHWAsGK+CZacDrpq8
KS8oGSoCxa9n48doZJjiBhVtslL27o9XBI01gE4UiBWvk5mMavJM+HONeXx3oAvsy69xLlYmoXKn
cUhuAgIL8/TXt2HS2b9nOKQ3nKGwfXFh51Bn+MiPXsU8dZieVU+VV1cjbsXN5Fs/mi7tiEZpMdQO
IK6gyW7nIUyIOG3qN8k+CUd3RuUiwKKcohw6rVcgCyUiy30ZIranHDnfjaFlcxbz14VCyrLYuMnZ
2N60Gy/mqMxiT23mYTOnZBcXMcJ3ZuXPni8+uez39EMoIohl/g1+9mNcC1+xz655ap5WcCZ4/64B
21FY6gaAOThGk8T6fe+SxM6rmbceSZZ3Sh21MG2XIsL2d5OMr5kth20zpcWUKze+jxdpprTbZSvN
9KylkkiI7DAmcw5dObdDdlx9XbDqYlWZnBqgXMXqDLBk/qmE9P9k7bofIhtkQ+QcjLmLzxsE6vwh
VHei5hif1+4jGFzB2hrbxNwA6otYhP9cx5CzNPeGZq5Z4sRKE1L6tmOjsVJqu1cOyB++hYrpUDxT
sw68U6boGtPY0KqR5xgJTX2VoerHn9FJJYdDYQW9OLRhPwtoFOwXPO5v5ueHLJNHg4fswTxxQrgj
5Hvv39a4gAUsp0Y/UgM0kWrsO6bWWq4ZBuO477gwlHGTWp8C7DcIbpXVOLyQRVaYtO3XSjojUtHC
AjVElgpUbKPwKGL2iXklmtSYPzLFPFW2JrpNhM1T5raKsDaSkXDBbIxt/sUZy2EoqsRjKMYxSBHl
9MsJS3iEjt2cf72NjwmFxW+4fh/WaEi6QHaF/pExigRC9CE6OWr1pEZE8mGugobo8JbeuvQgZuRB
QxcR8N+FhQ/bkbkkKEqowWxL8LM/Hrzo75K1tkvwMEwOM2SkPcGEYu9nfLy8pX+3j5XVIO4DeUQz
4OWMxdFzRdBjlFRP3fk2kAMtvkMMYoZgwIKc7/qy4VNLZbHwx6Vmo/r52pJOwdiAtB/WrBVWkXkd
SbGYF2HlmcMXTJWj+c4GV8Od+FD71qdCjr+v2IFjfx8TeXizCdivUvNkQR9PVKSDUPyxtnpIUy0p
UY9TIdptrFA+Okt39WAyIa0tDQ6F8lCOHHrfZWhR4oW4+LTu0s666pPKAtKK4I/YAmdckm9gZLB/
iydP7oqgbsrvSCes/V3VyKp/VrDc1SdvduxlRXypjvx225E/DtNBKT+cz4CN4gUwZgVSGeWm3ol2
wAgjZ5sv44S2WrOEHZ3KtJ57D7vlpZhZDPPaK9QZFotmWX5Ao2Ly7mU5ai/Z2oszqenYRgpMP/lb
nIwXGD+QmW2DtVQrJT4Kz6jSAgSOgT2A9pCHOQoSsfMra1kflGzc7GnyygQxe2+kxag5n6K0KmF7
RShju6rYJmjMnqDZo0Xe2GpFdKO27aOjnNQ9JNYQpva+LfCEeNT+nBTWI0D4ZXlYxkWMN9Yw0lll
xwim734vZf+4BqhONBvK8Sh1fo6WtSyOcBHy5bA2XoikU1Q0wk23qDcPXfjiVHlYf0/dtpmXHVNF
dz+iaURHYVvQR3Hy04g2kY88PaqKpTzGqKvKc+QgjlccZ9m6Q4mofFiLkVFeqCv33g3uOTNTekVM
s00/I9g8Sntf117bBhdTFGdpeY0gJiAGCLnJqOZrcNJJRl/Mq9Tk3yFaI5CXzL00CQ/MFSkK+seg
BPstzs4IUm8Sy5MdmL7YmOBeqATDI0r4WcVusy0i5RFgkWWa/D8bQG3+cMHkULQmlSBtcc5TS9YV
YRQiwkV+gscQ8GV8+6aVZQAONkAKPS63NoPXvSCEErnzZS77NnEB7iGGGWxhBxVTcATcCkYA5AiN
fRTafWCd83UifDaVZ7QyJZghZDQjP/mkVava4DaPrVyVh6AQltteFJOOwvmTzAWy35suikxNIuhH
Py2e4OIAabzyvHJgpCAkEbJviNrIAF9ZAiJGee1kXeaUt8Aj8hB4Tk4gSJCpptDebwlZ5pb0bJW2
uweJrzPQOm2R98aqwLb8+k/E22quV+UlqjNTQotv23P0ZmTdcMrYQbYIx5k/wv2Tsmy6LjI5vZcO
PD0ixE4t5CFPlRkxUQJKizbNkI7WfV1haUeagKc6kNlIjQ0TYIX+JY9j1Fd8rn171BTVb4YPfXT+
Yy8ZYq5Wpg6HTHDy5vU4rZe6/h9OuZhxrr0op5ZkTVbPq7DwfE+9H13HgaY79FlGprVVoaMDABsh
bTew/+AcuulpBNqc1YyXlQISTaeV/stNmOMRHm0y3nS73ktmFlcQ/KjDAWsxE0z2uLPNl762+B5C
r2Zo5pn+BfLaY9gp7mGuBy67/fk8Bs3dvVBwS/mev7SNvC98NPfF1lMRBaBNG6TU2fc/Z0+8DhF/
MkBnjp/Fo34djIlZ029/5rhggXzzLzH4xY2ws966/znU1tvH/zXIb5+jUuAWNwFtU27Aqa10fgEb
0tLMzmqheejOXReulbgiyex7DuAJJoz+24tq1hlEwZ6TN5DYi9qJNAKCTpHOWn6KqgkBwfvZrVBv
pQpLja3fUuaI52gDu8skvUnlY4i1LYPE7l6itxFsWlaQsdd4fabUzTijwSeC+OKc9BSa07n99mrf
poeMi5LxoT3Bb8D9LM3DLyAAmKeJA7eGRMJLJd/UTWcH6eNqZd40XvKkwgzv20RaJ1Ds5N+uMH/F
ySCIKM5mgWB2DWNqbv1tQK0VM41+25QAo4K9Zft1gZ0AihUL7r2miGQDepsa1nSUJ6byAYSqe8nm
wO1eHAl2K9oAm6vMw/czye6ngVq2+YPubL6gTo0e+LasbbMcaP6a+8cCM0nV41QmJcDeOgn5u2kn
nESgua0DZ7wSb3MF2e5oDI4/hxxH3Z7bWdBi4o+wAzRcPG9hkWXH2aHTagNQ6fNw3rWdNdbZ1oYk
zsV9oK0cmUb8FcaLkoIBJRteUzpdBE1ilvPE/sr3Cj3JPATQW7iLvhTRUC7NafQamzZ2iR8bjnIx
AJjxwomcic+nYzfwhaTRL89VN/H/ulLU7XxbOZSKOmr55ZmmekxRQPU5V3fSpJmfZB3Ti4XYtZq5
ryJCeX5YROcSYcIeK9pwj0iwzUcWsNbRcIFJV78uX2zUO4g3SYkWNRL6b+XkfCzTPj9Macl595v2
Bk+IU5unDMdRvK6ZrglLBmyIgZCtTyINGzU+dkLhAHFCacs8+hIlA0Mk2mUteKICaxd/L1fbIcqN
vWeGz1laM2uoV5kp/lY/DYdC8dvO5JrnHbPM5UvPBOfzXUb10UIRc6WuHIGxq6MNJQstK9QhnZ5P
SO2YM+zsTwPz6q3Isjp+2ceHqQYl7V4Ar4SNs1nfSm8xx3KqhoBIC0qUyCpw9K0qzk4wQcAbcw7F
R8+sJxTNM4rwCbAvQqWQyJA4Z6h1EcPMWc8M3pQJUypwEeahFp8baK9/BeuIp/yiSM9i61LFQ49G
ZiRyU6RsJra7m6CIhRw/e5SxdLxf4M7o9AC610dEitIF2jWAOjjgfvUS4XAkZzM03vCr5a08FXKS
Ztuo/NiMee/28AB2byOZjw2VaJHZmZgv1epXcfC5WCdl3fck01QV1raL5FfiLfPLUu3KCOSebZ4B
dodF8Od4aapUZUa+SmYdAQxrv8pIQyN+8ZZSlmcpuxaCF06Uw2j9pTKITWhLdrAn/M1QUv+2tiH6
7D21GU8V4wOEvRwh8NhHbXq5UwG5TfcddtncuV8GMHG9fewLlK6jreWuQ/G0ehOAvc3E7mDQmo7T
kFNCN48mZ2KWVwauP/NNC8HRQNGZwjzn7Une3mUHmJLh8X2hzWO9hpsSdgXTLdKJiSZk/2bxZkNl
PlG/Vu/j3DXfQ6nC4hMax22+xILqRLXn5G56G1kZtyzlhGwxPq8jPP59zkI1qzLCHLE5/Zyy5JRE
IiTFzI/eSvAmnCIR3y+AD4ON4/Z2eDulQYKxCDpbFOw9vcaRewFiy6zyxFpNOXCgT8QXj7RsvOhW
m/nt2fQfztQtzZ0XWDqwKN4uBJ+ZLa1jqlj3byc2mENrUID1ayfvc/EWsNAWN3+5Cx1TjLbKzhQh
h172nrerEpTGMbjo5GTdTwCleOZR0cWbLzM3MWlcCv/dug/m0tzW9LrgDG2ReR37k1nkrWvajGg9
g9x0d1gwuAUeLulQV9U+zUtW4+FtQKgDm6BXhNKkWN7ggK1KXQHz/jeFrw8Hemo5xAdmsGscCNES
/nCgT0d6CNSr3fu0aSR3DZl/YTWohjDbWZ5ZQQCWzOqas87c+68LCqaO+reqtrk8joWozUcI13H9
D3XWfloavLgDSlVvoRHuk1lXnANYSb++1Ie+EKsJYzSba1Gy4v8/iqkpMGZhTCr5rzliF0vTbHFY
8rxPhgPAk0YyNS91yuCj3Dde7/HKfgbHX9/L+xKCj4sbVSEEkwASIT1OS/N9GSWehUv5Nk/u0c0h
jGW+Y/LxYYCoDzCF1Pl34/zPC7oRABNEQSNo9+iav79gkfa2U1Z2fIdCLRsFJjbReBHogjD3c2X/
+gE/il3whNRugUshXYehCYqk7y+4lLmX1GMp735GDJWupmivpQASd1i8IZyhKQNQ/DwpofNdNdUm
noue0GABhWQ/+s0dvZ/pjLlRYEEVFLVV36NE96HQqCPbUoEWHWYIr4tKkdexxqHXxMT1LJwzXkHq
TZqVCWzE7IidlZobgcmG7vp27jjZH/xKQDXbLIQWvSXUd3yc9RE750wLzpNb9dbPgotmwuyvH+Lj
a+TFeTYG7nRM0FBAzPL9qLLvdiMI4PmMMLOJTOtrItQOPtQibYWTd/2fX8+HFWmb/9AN/TBmwUI2
glDQdP657S1J2hkyDZG12UDbTP6j0ppvU/I3wkAsDNSuvX+EA6FiKtFzlp/ftiWSZPM2cKxnXdRD
ZzaMXz/g+/hDfRYNOqPgCCiFTjH/fj+gSqM9BN0Ova3a6gG6B1UViK8SvuVvl+A/L8WrQx8MXV5O
+sHHUFfFbqWnRCYIJZgu1uxTHWEeuV3Fl18/1U8oxr8DK8LBgGxZ8pQLTWP+Hzg326YvE+DlDpnQ
tdNh7/qLQSNMSPVMzV+QXuihbxuUO9UQbap45bS4QaNndKordmsgOBiGFC2VHwz5qD3Yt2i8J0lz
wlmMnvA5XrLCQVo9dmk5fRk6hGqSfZ+7Xt3tq3JaXayoGlsOELV6n1IbfjdOI+Rt9NbPK9DXssSn
GCpxt9wUSTrDuyXJkZlDTSQHqnHioBFkaMBYecur+JmgIJNrpn3xllaQoYdsFvI1jL0dNQplE7pV
itIv/n/WYtIANbsWCW0DHbY81+7EB0ix5BScxVCaZM56y21amqOsdhuXOuPhM4yVs27qoY9q+Btt
UEI3+lfJA6YXt/EzkXnNoOisIaGDyENoNvGgm6kscbYopLtH+4JL4rJqMgUMa2Mw2+VSDZynqOeX
efkoSHsjcZZ6jLz2IpdoDFAMGOaeOqvRxCXZjpQeRLdLi6mi7EoFBjB7hWDZGDbx1prQ9rOrTWe0
QtzbqItaWLZJB+Ooe/B1NK/NA/0G09EiB7RdeW7gozTyIWupNic7QEjACQ5p36HTt60cks6/NEfP
Ibz0JQzhr44PoTY8UzaLW1jaUY6GVl4Pls1JmMCxjNt+TOml7+tG8253anHhiW1si8oE3iur7SDz
rD0dq+siGsZhBTudq4zTNPRw+qJZCr3Ug6ypXqRdFTrdxZ6hU2+wuqj6P2sqL0hAIFppWm4/Y1FH
PzyR1yEKMhw46rSU7kQW/ZpnUfg2eaKuR7PpvE2N8jUbrEFTcmTrIxAxiKX3tqwcIlnSBNyGWxTu
RhXWHD0QxJvwvq0jqzxUmZG3T5NE3fs683NYryo+Zt4sTpkt1ouqX+YTlYzmLuglJnnQM85BNpY2
NeO5f4iZ1Ccv8cFqs/rSl7xvyz8TO2t2S+QgKYI7+XjksEtJya199Absr0gu4CWnWnkNZrjdBfh9
83Ztq0cpGjHqvMmmT2tejvaerBx5YW3jy1UMsvqWttM96Mj2qvesBMD0MO79gRI02JfkNDdTtEsj
FX4O0JWjr99m37Ohi3dlCmVCe+Dd/TjqLqGzVAcd13SBoe7DlixCmDheXgcHxZ+8CDmPvfRLMx1d
ncbfOziQBuharhsd5f4hze3mvvWozW9KSjTD/7B3JkuSG2mSfpe+g4N9EZmegwO+hse+ZERcILEl
dsBgWA1PPx+SVTOZyRZS+t48FFlCRoY73GEw01/1UwgmTfI4zYv/VmpUhGKgrx4mnwYo3ez1E2yd
lNI0TbPONjLdToIn++pyL75FPMzwK/VW8Gkw6uE8YwjjbjTzNNsJVWtbo6v6u260ERxYCqJOzcPJ
6qQqNk414cD1gjj1nyELBeqIA2H46Ew7NwiSip5jTlbR3Thajv/l945XRTQfy1MVYEeIbIOmxHkk
5w52j+xuRwcqEam0edPzTpxnz6ZZ0jXWb2hMOIozyDgB8hjmS5JTI/SQhprMwkrNyGf1+yQ6tzI3
Ft8gfI6v8GUS7fTVatqa+jGWt67LyT8EMSV2wbJ0fHPTkhQUjik5RGKZivnkDkmbbHRDZMSJPRZi
jlThiLHcOmH/LsVJzq3cmWIwLxzAKkSHnCdnUh/6EMdXtsHtM1LhCmqp1YkpzNXoRY5q6H31+vqK
njf5ogT8nhwOWJ8Q5y7wQNCTkSUOUbXBst+YTGNzN8t63yAUbEy96m9noy5uu1T1EAjguz+2xJif
5Swqc9POwxzGhiT/kfP6mLj6aG7ceHO6UFXhTzckwtIyrJcxf8srsWwY8lRPdZO1GyFG4zZgiHAk
J+OHg9Tjk53V9lvnu/M5R+8fGTvYA7807jfxoLWcSIfk7PoaRJvSKII3qbGpIUwC0Wfj5F17405u
sWOhd90wgJRy6I0mvcGng7djSuWj2dRiPw4ztCAxum/Sih8nNnCPS1st/r4VtDrmbZV8KS7IPu09
iLxsA9V9LwN6v6TdMrEtEiIRwNOPhILJ17EPNSjP6oLHoO6Dd2sW1kMu4+Yd2/byNfAFj0aCSJc2
xoK9zpMiaue2v2d/qW2cqR7PmuyK14Xo8t4qjRhnFnLyVap0m2fZzIqk55mPHkRPBbhQm6rwrs73
BbTbR7xdFq9/NE+GXlu73LW6l7X39CaoU8ADqgzuARstF0mXt9vZY8nlGFzRVGLr/UkO9nRTd7F8
kL5vf1jFyOJgtmq8slXFzYOmdW1Y/XABqWw6ZjBAGnQbv97HbmVHHI9xWCJ7BMeFlqxzHKfydjH9
9NFHOnlpF79/4IGfHLjZvMvF0Ho8TG62K4PYOTPhpi62r4KSSJaq16ZkWe+WRGtuCiT4GyL7ogVU
WOo7OeXti+gHGJ2xsyxnGdjDBUYlEtRa1TwkFqQp1uxq3lpe4R8MZn7hKBb72h8TC2Veap9abOJB
OyvHXjK67tcYkw8BH0nbPxeONQJu16EQlP2mDER8JsWW3KCylETkVP1U9vKNn0kQejPjqavYweSD
Ryd0kGO/dISRES8Q5uugxQMJP1r3LrH6DI+ZOY7tPjUJdodBangXdtxIImF6VQenKvVFxBzXXijy
SEliBQAzNvnSB+OmsuL6irYA3big5tDjWrv61Msz1WYMeoxZEqOv7ba6tmZbu/XqIBMhCb0Uikgg
5F1OzVwF2rNR6UWVFU0WaWsB317FsaHtvbEDbkRyRg7pft166FFAF0FJlHkUJEqLU8GZXJahAaKP
Qs9qiMe1iS2HmzEYycPkLQ01oHrpnrHrxUY0AZ4oLnoO4v2Tk3H6WyOvUvQOAVI9qbEVHcbe9U6A
VPU6f1gsFZvjmvvSg+FkstjpR59OX7VvS0WpYDp2znAfaGR8cOAkZSA3kk6Tsgg1SiruMyhW7sZM
7fK2oXdw2U8cNPNQJyqqn6cgn0k+SXT8S69kOY0wyC1Rg7J1ysmwh65BxV2vqbnLr0ulucFicflr
Hc4AOk1VrC4tYTrVdd/bOb2nivA/ODcYLg33g894MxwMRT7RNoYyPdMnCH6lqpF5w6Wnk25jVYrB
jzfkxaHOwKNsEwaFl0WGTBrlczYfrITSMYhJ1AQhiUGwOZI8hwYgBof4kDkx/XZ7eCm0WsxeWOWx
3W08u7CQ4tDsnkhv02NHBTfxQqHMfdPExpojT80Bdoc7A5cJmc1jRZso6XXvlAYUio3Z4KusDFlJ
e/6DRgfUmX2wCLW+C3mrJH+etOAttkUFfzrdCnNuHOfS0EZ3eGSYW8WHvIXkkozj67KkCfEw8ZoE
Asgix4TqfsLbQXtMLPc6Dw+dRcKVjL+85aJUZnklLXgZYyrJ+LUCloGHTZOOpsqp7mVdupGUrtoM
fmazvo599QHqbtl5DVnVNpnjSyaMPrm+uZtaiFew8m8COi7vPQxEJMBHtB6+D3xhNvjhpk+jEcWt
aOEbbTvPS85dUzf3Q9v1yZZk9xgfUY0Tb6NVc3CsmpyGk7otoavFzn1dgEsOevJnUHa0S7OY7QtT
MLRsko7hdcCxKDLNeHyrB2/YL7NpwlPxeAhHOgCZbkvzX3OFf3DCuiinmH7SSZ9pQgYGQysrKcnA
qGLSAxgiB9LgvLmtQuS+X2KZfcbMvVtwCbRbS25KKM2qkFc85Xn4Z25RRlnO/oKXEN/x1Ml2gweB
aqhF+kSXq/GK8jbvMO0E+0YPqp0nvPxGy6mhGis3fdbr6rHMcYIlHNx2nhnnLw08oGZDhLB5gX8n
T4NpxfMmlnPuhxni6CkWJm860VG4s5mUFPzb65xjyWmcjOyjSC3vtYgT47kwrOk8MrmNHNFC+kMy
fkJ8N4GZBAtBbSvX20s3ji32rSyO65fQ/rCL9TCs6mp9as9m996Ma2yodDMGoYjJjXusnTprwk5m
c8+saWkQCz2oV6EFaqnegP3IHYLLnfmegncoqJPlNVAQ7gF9KPhzQ+QvvhOpEs6xcgfTi/oUIye1
4jy+T5Vo+m+CUxsVXQKK+CsPXurrIVNM40HrCzfqRa4dstYxH1ffwM5YRhqzKcYU144z5+/D6Ase
D5w8d80Q44ZqYsc6M7qTF0JhKtkQdTflee4G8V6Y/ZyF1FexsQVKOn/0veJe4abknDYIVMzPkanV
SIfTOG7rfLROiNTkVadspiFwtY1+2VhI413lpf2FrTi/AQJyYjKmMMSdrdZWeH71ZXSe+q4sXzwB
vqDo6IEtda3Vr4bJM+6ZrvkBriD2cBu3n1LwIGyqTqx+NaCmNk1ztnIBW09cHFpzZaWToYVDvDrx
VKWD+JBE7gl6QgAhA2+nVZrbVMono8sohcxaXrBJk9v1GEsROpQbkz21VcfLc91RjHttwpXoIk4V
ccGSBt4PKoM0hqRUe00389q+dgcr9kkdt5n1VmIb1egq16hKAF23dnPr9Lc2bhOAV+POFIBb0ory
Y48HLnm0lPmVT2Uwbm5bRfWo4qq4oN7WtPQQ4GFgiJtyXLOTmxmbdzDs5CDa7DlJCrtJaOTVJWMU
0jgWBOdxbhuQwQl7tfo4pINWfe/abh6BheF/quqtQylXcR/rJrOXvcAo1VPPqmxNz2/yQRR8DjZ9
0NkAsWxgBjBic+ftf1VaQNW6BGJWqyig2dt5dpgypfd/irWaWAcOfRms0ih81llQZURUh5Er6zj6
Bffh4n2CntBnsqWVtnC/tUYXZC8D7GuNSKWP0AXBDBr95PKIYDnun6hIs1r/3LOhnK90gAGKFHnS
DW2xJ9tt8mnxyMub/B2EQD1WdN/2g6ovrIG3t2yyBpcFpSdOZ1XxvdU7InNh0BF9tk76MLSqwYeU
9exxODsk7U4IP2c91vomKnAhXZqYudi6i4AVUwUZmyjf3me9VyklUGGJgsOawlI1lJMNGne2M/AJ
E46bAO2gbvzzwtbP38Za6dL4DuQxEPBr7Dawtx6RYBtAiayehD+Uj+C6un5jQhHwNzZNfssWt0n1
qdOiAubH0VNZbBu3C9JolPhU5s1itgwfF3cA5I/L/hRkyXhDVdd4QAfOzo0eW2FhusNlbigFhtSq
MGuNAYNgoZX3OUw179iyhfvBG1U2YLqpqPey13Exzv7KDMNCXXyKRY8LllabIjk4WzZt4taiaGDW
ppkNglZu2YFyQoxz4Th7yhXgbcV0hLxrSzwrAtsADIw7Kk8KJ5rIqn9IILVy0+UjR4N60UZOIzI3
0i3bCdkdhtQpxs9Em1fFhR21WYeQJZMdOa0x1nbVYPiYc8w2qMNYt5tmayu9Oxhd472UY2kDSPNi
MwFrt5iZwwnVU91V5bv6EJm6M/TPWB+wTWykwGUX4uloRzZIhomvCHHrKuHkXW3sln345czAbSYT
XXgU27jlSUs6SsYxXhOuwFsHXaENTUWJr187ASMprU/35Bb4YCAA0DSNtw74TdlS84dg9r5gWOC7
EQe3g6Y3vM8FnIQh5hvFhx3ZQewDdsFb8aVhXkI8zEVy1liGu1cOl1N66+UVqO0OH1N2YAfjniQN
bNk7S6Sl9tZo53fNZMWX2CSTz0QaXHl/WmbsavGAMrIsGQivTJ8e/dkZbiZZprwFYmxMh72qYTX1
KsIKsBvvDORDaKp5Mx0NRIssAuaVfZssmxyhU3T2obbzHHuidO7bOGl2vVnrz67sDDjh+BBTsPw4
9LtFbYgcgSIiDJZF5tCNhLrKGoN8sGJJj4krcad19YIdFObUzMsNyORPktNwKGpPmTsmRMxZaRzN
uigZLTgV7HxiVJheeNgLraRr2RTUqru0BjGcE9MY/Uh3EuHtMEKIh2n2elzHPT2IG9wA3qstgT1u
Kjbg16227ng73/brDXtqlW2oZwqwoxQtJUY80HOcV8glNwvkUgLmrhDuthgx2EUWdMLtQmkaCoWD
nQ7bSCVoWBDfpy6tKQzoZvqcHPXisVqMYOpA4URlO/p3nUMdKb/OcaDv4uk5WZXZXFplbF5QJF94
2IRiVW2kEQcXmpaa7xRpF6dZE90NXr08xANmvpGKGWrmDFBbwszpchl6k52paJhU3lE+6ffxdkgz
v2T9lVZ5kRumcnaw4JwnDQjffIVyBWAMIwe916WojJcswPGwoTZSXjU4TPStN9HuGS6BSaqhjXWn
2lZGnj4UziynkOcmuzr251G6UkLW6+ZeT9aEDG2ZTXwFBc56bnFZkOseyherq5pn2TfNJoUOcefh
qMQotbIZiOu/JNpEbWPRzcAi2HmsuFSqNNFdXutk0I4y56amO7zwrvuhb069A12dE3lxRhfwDlqs
+08oxpnH1yBx34W5WHTg6d3dKJV5LLqmp9Jz9Kd1t6ZXWGdqJB6v6/wD4NDajZZAY+NUZcG8rx1z
LO9Iy2YQK5YuknzVbVAgtI2yfTEuaigSeAMn4zmN1fwcxL2xEd0AvYrBzLaCSvEdW7Ee2Y7dP/ps
9/eGHRvvDQ70Z50fcTbavOJwLe2ZzI1/OTPk34ux567zhzcMyv2NGHQVb/y+0Q3ugwVUhAacQhp2
ted5QI354JOd9z3MKfz0eWpN+S1H7IioOWQO3mQADGcgOk+aX9r3eWrZFXgpLqMQtcEoDKdlYVkf
akD9p9ZIoAfR+DOwnR0jZuCkmJ450TaVuJN219jOdZ+nLat85/urN0m25J8xCcwqr1pmDQwcm2tb
YaVR+8kkq2FGVqPPPZH/Ia3y5YiRW/WPkG0n58Op7aY45I1fgYGJbalTsOiPIMYki1eBm4WZFvOm
HHaLq0cY74yFbaOvK2pEC1fq83FQ89rg65qzs7PtevJf3bruWVQgjJVzyToGVtqJ2OfhU4g05SYJ
hhYbjxV2ZLbxuKoUWWhuGmzs0OoUDMrmS2815XURA02MettOTKpImVhmSYFbiDKv1UTOd7BlDJJQ
X6+3t6MFM4T2U2t2pXwCPBfDZWAQ63PuIzKUzflVnjfd0AAYA+1gbHVhDV37PhTLaKgNf4rIVDg1
NluyzQIDux0PMTFJihhRrNd3YruJHpT7NJlHr/02aMliUgEV+wX/Di+8584XWt9xYL7IVQfiCZZv
4Hvj7h/Gc78GRBj+EaAOyMoy5MSmh/Hh16ljrXPmyGcRfOg5KZJ/Tb1Nt3AYP0mrSnB7TgBrqxCy
n4RhSjMjQaRNyRylC3v4S95j/mPQ9fev69fpMi/LY05PXDVg/ooL/HeAQuYooklJ5n0WjVgHLdWf
xo+qCEq+iFrDuOwfBpW/zuTX3+jSBEDvAdlhRr4rYuDnvjFEQ7/XyUt8VX/+xvFPV43l1JLRfOel
NrinftRnjcgHneZT9+dH8T80hwclvv7zPz4arFdS3X393mRu+OZP342/0Byuso83+ZYMjO+/asqH
1fHzP//jx8/8i+Tgm3+szhUqbojA2HRe4bb5d3mt9wcaDvg/EDmgQQgg/z+Ug+H8ofO9AtlgWjYW
EY+fYpTcp/zh+h9E/hwLHxDVJEwdnf9Oee2v32SHvzC6EJaBxskIHCv5r98rDyc6TtK228maUteu
dZx7z176HQpq8Q8WiV+/wj9+FUFRolDYmHzT0dd7/afKvMa10LuyQO4mj1MXM5FcFPvUNx9sGYNr
1g4/fQ7/BV7gr7+OSw4/kFg5FBXyWL/+ukLoVHVljtxxKn6wY39rGUu5wWSIZ12VlwwFk39Yrf56
LfmNfMI6Eb0AU+Fvv5EhtCPVwG/ECwOksGNgMLbbuMRo+vdv7S94JYevE7YFd10THP53DQL9dCkd
0ci89pXcIXJ0B0uCIMyM3mK3A4L9RMqkuHC8rn9wVC7o9ByPqZrQ+9zX0RbP1MQDWHM7E9MjZ0Tl
ymtmImLrmjGaUVvcOQAH/7vdp7xK1+RUxcfBUoYp99dXnBPiNMogKXckzi45/Z5V1d14SaDOFefI
EZZ7NKLjUDFl1Ntl6qbt31+yv1RM/XgBxJq42dZnis5d/fMlw48zmE3pM9kyCBCHNJgXFw3Mh12A
PJYhlRCHS44Bko2/hhQq72zGAf1nzpuuTxf4srWw15ePVYT5h0/zV7vdegcyjP+RVf9RI+38dgsS
i8hThqrVLjYZSW2X2IXCT2ClO7LJ1kMXk/+2sgRZqcl0JtyVwrZu/v7q8Mzn7f/sglmbbch88WrI
mXLT/HZ58HdS5ZxRbE7eJ4GMq5zXRbFXCYlY6Ef8tCWbZ7kUNxTSVy8aI694zVrFWr1WGpnUujAy
4rqBPbrjx8RJdxZ9xxPU3lne+DDEQwwFlL4onzsE6aZ5aJbmqJykeAaXZ7KhebC7ONW2ictJYjtX
5jjtsbR42CcUEM5tE2jLcDab1rC3sT3q7y68u/EuQXd89+GcXtUgkYE5Ky14IdXWf+v469sP6Ixa
sB5fdQvb9ai2GL9sZtXON/TAMH0VQQw3XuQBM01ZKX5/10VAVesLeDH1lTdhBtmkTQccc7EGDocu
mOXQ6wgXYqaNn2RRqyPLEE3N7Twve6x8alfUrbbXM6+ZvxGBN3JGR7pysYjAKKWTqTh6rrQYMAi3
vvI5nMA/1MQXwHf1YBHpwtGAA+eMU7rbiELvv5tqzluEPT++Kru++aaSTp5FAXdmYwvVOptStdzP
GfPSZk/qFBeR9PrvqTmpg6s1wbc6oPxm4+Hyf2bvFl/VSzBdGl7vYIAuzWPZZ3BANaibETFGDEE9
VvUilMAITojDHUhZElyHugRmueuycWTuWg3OTAyBs9mmdYOJOd08DvtuQufe+okYQ9PwXOBcHdjn
vEShFlmqXSeDI9QxFbVAMko8Pky/YyS7lbO7LNik8ensuJZTE1W2nqOutro8BkkmeJOOX4wuZ8y+
VcdWUlR3FDxOIpJ0ABObNKNuwIHUPzLKxorcFpV/bWaZSg6mAubH6biwLhbAmktYS9eQG9vqH3Gb
5HoUW938ZtotxiWDqXZ7KsgputsRb3ZyCa5Ho/gqz9GnqHO5jQtbBOGgKu0habAEb2Tbz1Hd1gyS
hmLUsneH0W1GRobqMhRnQc8W2TAHZCXM6yPc+OkKbbP8Lj1lY6iIJyajLcTBAkjlYdGL+hJXb3/J
hcu/y5HqOzpabohhzUj3ySNUd3TcyvtcgvpegJB6xPlTXGhlMBwyy0cn07HNhBWxv2ts5gCKy1pt
soUhzTRa6ApD7N7idEqPxqLMrcNYJrLt1DosgmGLKm380x4DRkYYzt63RiaK9sDBzczLbboEzSPZ
t+Ytzutv2owb37SoOi6FCzZYxV40jN67nvgJTQlISqWr4nAxGh9neK/dJpj08VsA2OaMmHGtlX1L
xvHkW8K7mJC8DlqaDlGZSXnMAaKFjSPNTWMZDHMTi+KQ4VoZw9kwG4H7JNgleTUfEZ5paU/7hcJl
/15jhL0xO2Qy8B67pi61a72xVvpgkm5nzCnHafCqY9/44rKEW7mzpo4qKDMYnk0XOGndmjfmlH/P
GWcejSwp8flozgOcZexmS5BdzHnxDpBvusQusHyfcyN75OyePQOQSY+SJAAHx/o2wWS1sVC1kHpk
UK2qSR12XJNIeL1Ec8nd/ZQPct+RYeLGtbnF6nFYbkkootRgCTIQvaryGyRsa+cm2bU5pyLqRBOQ
DQMslUEbrdi1MYOKJFafKcucAojnFDyYXmtjnK9PdWFwtMeMCNAUcv5VKbX0jqaV0LOzF6qcbLZG
TX3hOsR6Q/JQzre2MAocpUNB/041bmmuaKni7Yeoycxqo02Nx3hqOospmXckgbFBVNktDoY537iI
A8tW2JzqfY6wV2Ophu+p5lunuc+AjpuTvyHxKr4N0gpiKNtLvncFFdkgW49Vv7a3Ea3akf//zG3h
hT5T6GujkKKOSDxp+7ZJh+99wrXGY5DDDl2ULA/exLZiI2aZMRZ7mus02er+vJzt2Q1u6ypQJ8Pt
26gO7Pzk5fBRUxaLPUNAc8+I3TwbPUNiWLQfuBhQkAy/YiK8LPSfLXdMRBPoNQMBogbku2nNi4Ug
ZWfntmankniW/VotQj3jSqtPZT0H767s59ey9JdtQMdTBT+ksc60yBDxpVsAmVYwrIGf6ty0DbvC
nLnHAz7AZWcM8XTtl2UfYt3NtzSVGNvETkjSklQNM1MHdmjSqHVI8Mrs+rlrtkbO7B3v3otMsWkU
3bAEGxvk/BWPZPtjzmjAcQrZwrwvu62fmaiLMwAF5lTLPsuYN9lW+z7Wy2lslrdCeM5mbZwPBW8B
QEb83rE8bf2qvgs6a9njS7qxGJGXaSrfqmHK9wmGASBADfU1MtkatALcLKl7LdLpvu5m86IV5kdC
+DgazaXdpnXuRKj4M5lBI+w0pYXtKDwcRxgTKGNGZpzktYwZKlOhgig24mPyPjJDxfu6GKatm/Hc
Lmk1DLmcr5VK0xt8L1MIN1n7Mr38LsEvlwRLHwp0TEbJPNsITGRfOM+NYy+zdJcFKcq3BAlsE2Qd
wnII/ChpetuiW4N6U52Spk1pu8MuV8PGjQPjXZnt8JaaaVeGyoFfvhQC9+cPISwxpf3MbsO9Wri7
INqY3DKHecClmml9WyJnjQ9iKgjrIJk9jKUPwdkPhhtw8YNgEGbLCOpjcC0TUMEEL8t7enzGV8I3
AMiAFwzh2DRZdrGAYD5PKg1elmIh0GXENiW7vWbqT9wJ2bFEAwVCAyToa53g9XhlnP55UUZ6azAg
2Wd0lnpRU9UsimIojDjk6wt8PcPQp20MutH8SDEpYC+RQQ2PsLri04PS4KHqGUFBMrNI0DyFkua1
A0blRsNFAGWKwren2NVmHawO7uzDMlMliKEhoziHxBClAh3U1rADlvVkVTVGjNSX3fduGJhqTxoW
CUgpfoY/3unEQ9ku7PWQ7l+bFvCwQ0j+IhOacQbwZ19lLbnhU2ElXnxqwIl2e+gDzqXvZ/mnW/ol
0dIgtTAF9Ba6bOofRGL3dwR8fe5Cns/fQBPYjJD7+n4emq1FEcQFXj577a7sa5YsPX5RTEX3VRVP
F3SdTocJGMllpnr7HQQ4O8yN09XBqxKT/72sWtRaalhuJzLhhzqxKKITXWvtzdk1NgymGqpf4lER
McSSPzB0WKhoItdJ75oq1A3AaGggWeBj4B3o+OUR6DpR4vUWfyxzqRDSPjV/sEwTknYZ/ziYLDJN
nxfnwvPzea+Len42piq41El6pkEU972OpJ7j6IZdX6cYFjxG5R5Hqy+BfeWeyi74Bgwl5NE3Wto5
HLqZRESETH/Pupk1nG1Sc98mdZnejHJdDJpgUA7WqJinML2DfJaU/921eBOSPel37apnBFGHbTWX
29ycGDwAOHhmahA80wEi0i36RQXSvxxvDc4Ip6xJ+zvYX9q+VGV/9sDZfOt8yWaJBqA1L6GP85Og
/I7pWItvCqfjMgPD1oOmOYJcSmz2nYu1hFU8j+4TRmU2YqQSLk2yIGUIUsHd+kGHq5WPNt+RbjRi
KkNSJG0vdaT4YoWXPTNZy6h8hpDkAR50TBXlU+9o+RE5lh0BHXcaIufs9NTMVclN5fkVKH13Lu5Q
u9HxbZX3B4J/Y1itlkPSpYoXOo7RkvfMKefMhKUOeB9qvKBzyyoD5yKpMb8xph3b+4Ux/kve99WK
u82872ZQTAeyvoeWOs79OOvd44zhghF/vnyDWZYdzKmshhAAxrI3/ZrpaxI0R3eiPk/Ms3lItYWR
O9P8y0JS5RFbwTqLkO0ubuIlDGKv/TTjiqlPDIaCW2bQHygfHG5/nCH/RyD8J4FwZbP+r//zv/+k
Hv1FIDw09ecg37pf9MH1R/6tD1p/kKsJDBRA/uZC+f7/+mAAzxXhG5XHcmAGrwysf6FeDe8P6mJs
+DZgnVCCVtbwv/VB8w8GJbgaVpXFshz+wH+/uH+pZt1v//9nSOdfdROOaQhNARCfNQyo/xZsgtuE
Ua9wXSYXk9pazHRtB+99r+e3ltbZPJLniBMFgVf2pHX7DQCee1qSyjyOsya3RpxE8JmtHWjWu5+u
438h8P2lyZ5w15pIQgalm9vjW/2rpJN5HRYsAv37ZTJo5cOFr4daVQAVwpFU7NHAMYh5TleRq1/0
8ix4PmHdwWN51GNN3S+ZEtuWwcgDprGOzDFskcjGSn4QoItuzL7nuSuSNLvJgb0JzjAID/ArKvOd
MkK9j4Ymjr9MRFy5PrgwJ8DiNs4aT5Xj379V4y9iJjk2l2QJTwEdMeF3abGDk1oxi4l3KVUjD3MN
DmYXx3MKvMnwDi7M0vsMMyd5g0LbQ9LLXiqHnrlNp1J/wGDpZZdab+bXWewYez8O/E/iLwYuFvFP
Otsqcv4sJPGheI5h8O388TfrN5U3Jdsy6kGW7nNG/zd55VWPSN9bidsZ/QNDNGNR/3FO6b9e5Ghf
L4HwOVl5uF2aPiGXgmHv2MdNduEuavoHhfb3sCUB3hWchuJN4hLKtb6++p+EU7fhUI4hysFl0/X3
DY+v1UrqhxOZzwNe35FRbnGNIB6fOhJ4Z6ebjH+QwX3zd62NF2GBBwa5yuvw/oIdZR8GYUEm1s7r
XG2t8U0S65RUPilwu3hOOP5EirKWsCtzDt+EUkKfICGB48dloGKkAL98Uay7pc6b9LPmDHu9naYQ
MBjmkGRs7jjSCoecCOJPUxbE/Ik6WZkzoT0ZVPfmrwroDpV+ev7UOGTiqQYtnjqoiWGFHaucsKdJ
bXoAYCwu2wnLu61MtnOuMWQPlLCkGqwkc6z3IyUEuZMYaQR4vdzFmuk0oTuOoBTiIX2s9Lbc61I/
42Rb/M002lTr0EeAy1cl47GRQaHR4gVUP8f3922IM22joFJYvAzHJp4wstkORn0bGPmD5xVz1GmW
aWwKzf6Y4KS9+kbRYjFE2eqMHrsWM0vQcMvMWaZry4kaO2fd86ZT9aVppRG2WNzwZnJ9px451cOh
SFNv0GZPSE1qE6M9somt2teAGPuVVpXqIhG+2vfmwKMWk+kxdUjna3bbvSFlhHkFwYZizn6H57+i
+s1EJ7G6fEMmXB7JBl7NNa313dw6eL3HfL9WHd0ZnAwZEWtiq2it2KfwQ8/o5ulX0JcF7fbteDQ0
cQ+xqIwqOT7DXpI7ipamvT6o5dkrG7EFvhVcly3qF3SjjGFxFwSvuMlfUAA4F+k0a46DYz006/nD
5yCSTTMds6mvgod80vzvSQmS42Jejy+WVc20ORrGBqZZsh0pY4BNtx50VJfNV8mP048G4fLeVWKM
VG24e0c22X6e+3vCNc0OakbMZj8Bj+vahACSYABBlgewtw01hMof501J0GcbZHyIs4mLAbe0cYzX
85nRscVcyzip+/Vf0GpzBszTy9r9+aWlFBBVc5fe4LN9xVdQI4dzkYGCcCLM3Xhv28GHpvptu54c
5/UMSSPNu9Gaa7pMOCGyN4bh0QwbwodbR0sdPLI9pQaE8qKML1K1nlVhKN6S170tY6e7KSgcsaU7
HMuCAz93IwbeIe4/i9K5cYwYx3ybXlUimXZ0R/tf2uJ94CCjpG1CCge24ezy9Xg9BBmfmJlxfGr6
bBOnMZEmszMv5jFOv1vrSZ21Rg/IDKXmy7TQDdUYhbujiW08gMfN4Jkukn7rVQaQWJ22mgi+eFTT
fUv8NOQ7OV2LVTwoVhlBlRIKV9PaN/hFtjVGlm2AcyUS0kF94BxtnR2YiRTi1pm+5akxv1arZPF/
2Tuz5jiVRFv/IjqABBJeC4oqqTTZsizLL4RtWUAyz8Ovvx/e50ZbZR0r9n2+Ef10+rQRFOSwcq1v
iaKxLtSYOF80PAlf603aWDaRA/CyLtiyECHdpWyujjaaSGV66828yST5Jpi4KCdLvTzGXUeGkSPL
q6420FulHYUauaPPrVi7+ySJLtcoX9m4FdGHbJbrVV9Mgt2Fc8QWnPoqAleHycRUx+yXtmMrF52n
3iSfjG/0K6c6NFhFuVnc5vEcH0koy5AMJBVLC8v2asoDYxOU4COjLVHvisxUKnGBEZrPLbcuh02N
4kgC5XVTqOxfYlUV5YuiEztTGOI7zZeO+UXVy1UbYUtMOoYxDCkNCDFUsGTTwwpY6qel07Ibd42d
x9R2Ec5wp5SnKnKt0EVW6zzlZ5vOptVuc2P90t7GnHODAkHO2JQ5uWl0QAOR63hYH7tNwdNRLEPn
H1lvjpD4jE3tw2Fwy7GVCMknP1a/JEESBV2NBxilUG2aYf9LPrSQCw5qbZwDDZ7tpS66NNA3xZF3
ovClZyJDajGKJJa0D82mURKKSS6IFKsvOMLTBzRn/aXeVE3PLL5nm84JJoUutU37nFWeB2UMVIQS
lhe4XvdDjkvNQDLddvzsteK6DJOClrJ4UeVFVjoS0baW142kRbMEw3SrnOJDsfaflYXEAlT2nmkq
uRRknfcTWcALcGehvsm6TjtdKae7pQ9I7KdF3LD5Nah7p3ct22RhWRdDMG9SMRxFEkHxehmN+ody
yDGXuwjLFQV7865tkZsJjuOG3iRosYnR+qYBRSr6Xm5CddJFTHeNkx/jBRl7GOvHdhO2gWXWJI8Q
u6FYQebbBPBsk8LTTRRfN3m8dIiJ4kUUR2cTz9lqmvt5E9StpJEfrN5NgmST24tNeDcLWkvyTYwf
CooT/cZCu2TmG4+07HEEuQn4C0o++3b5PJvaNbvhh0EZs4/0ddds8j8SgnpZrGK4BvBSXKvtmAAL
JTXNv84OaGm2f8I8y1/kdrTQjE2MJNwrBBqcoJyn6nez8upun2nkvQKz0TGfSg2SzEUHIYu4QNwz
fBkAOUkOY/hxr8a4GtpQGwiBnNqUorg9TfVOuWugfVt7Ol80ervGGRLVbujmXNwvqUSGxCCUl9Fh
bZokmLS0NHfYXfHv5XDN88OA/fdHyeSUXzejmuTJQdmhcMAt1+65EFRQB6nd6Lqv8wJVx5IolnXg
AKPPSBdLuhuifGB88mihHB277296KSrnGFN+g3PQMPX4QtfnhpbxSbTTh6GkKxPgEfKzX8uOox8Y
1teGNcUvQ4uRGpkMqdKsWF/d8JoPbGDa+tDNSXlle0h9sph5Huay8IQWbPwc18VqvIIGYBbBai7d
o2XkxsNA+OhgjWN+Q+8tg+5iawFxfI9GTDrMW0lwtFSuRPsa107ywdZJti/tYeCwHiT1Dl9vSjAs
sfbDuhCVGrt4wdcv5AxRqphrX0MToZXc5Lx0nyxd3NJIL6fCx3amHmRm5dpdYQ3WjpOtGBRQmoXj
MhV7Rhmd0y5dXGPZN67yqYqeZAraZ9+bEtlnlGO17BOOYaiFaFV3Hc81+eWor6NLDf7JZcY5go4p
rSsvauBw9/h7G+JmQ2uTaB0lgrZhHltrWL7zBFinDWVUswZVzscK+M9lApaJaayYWD3N4HvXcvxO
2CS9HFaw+X4bpekdWSDxWNW6+MpaG55LOa7fNQ5o95GMkccrrZI/RQndk3RtZ93LYrpvMYey7yo/
F01bBZGXPqY8NwLH1KWa6ibT7MduJcGyUh67Yyma+LptUpqV4cdsRkGZ69JfrWTwfHCKkLmoL8Rt
7zTlx4hRVh2Vubo1m1ijKo81dm/faDgDUnQ5t35pR4h4PQx20odAaUgED2NxVecr50ukN/ujkQ2G
dp1EfWd+SFePRMiattkz2ZRhp7O8fG5jrTnp7kiru2EWFxxB5F8SfOTYMUD5rzLFTuvUn7TK2Uhl
cXNZj565Azvi3WojWi/rVkm1ez2tRB0XKpGNFgqwIxpAK9Btk57o9FJSLGeW36Zp6r5vahjdFrlz
Ycmmu+pQiJ5zpZ7grHYYRTDwc7hdV37atclXJ63YAK9tFgf62pvfqNArLpDA4+ve4cdOo/Eh5uD1
QXTtGuITuO7Kuf5ijCwOypnVAobMofqGCd2J2Efn+kPpMqz59HZOvZ9SpwclwkkQGglHq+eiLu50
jvhv+H6L63o2sXQP/PkxZ/JCBAAYBc8vtlnbOO4L3jonKKb+cqzHQ5Fl+qUOmVvtvXYW1xlL5H1i
N/1tYwCI4knYeUCfCXHcqMzpz5g7t35OHYSxmjQoPPmKkGilAUp0y+mrB/An0N3+g4hi/icwLEfO
e8voMbOsSvka3rsDkDfwAvNQ3C5VfSxJ7EfoqxQqyqbdVQrarsuxOFF5r7jC28rq09WCRsSGb7S0
yhJl/5mTmr7NOnXBvMsoF5X9SzobM6WZcnS940BuQQat1lNoPZf9hvrrYrXPYXkaPgQiOg6NfuW4
xaq7a575S6mniK/eYlNXTb6uFNq+Ja64c4vNfSSSCzKQ/Qfish+mPs0DcsGPcdOQKcfmtdcEtrYu
poxZ8X3ZYx19in7VH2YGBn5ZPrgc25BDsLPlS5zyVXLsRr5wIKoUOnk+f2dEWQ+0pwfDgibKfpHr
5UbNkdAEuMBhj9pxqEG5IP6aKGH9FYjYRTiyMsXLLziswZlAI02ChsRqx0+VVJ/zKVE+BmuM71hV
aSkukiNLuuxktfHWZDxPnxzbushn2PtGk98vYM9JruHbiOqtyJpevPKhphosSGY5jmA/8KhypqOJ
e4jcRAiKgYNMwtuYOogUtafE4qiHyHb36C2GfTMry/TjfBb7DhznEzNOQgxhNA9tPVPZnI6YqytH
ftOH9nOdO/IG57n6XnAUeyombyLXlCUsWTHk5+re0tzsKUpA4nN8pjAXtUKRzey6x2R2pzB1pvgz
C1vthMxuXNXFOH0b1q69XTFzBLpImXD5y7Lkou5TgcmzFCwfOA36oU8EVjk9r92waB3iqTqTwYWV
S+OKZCgYIM+oTikn9j//v8T7y7T5nsS7qaL/u8R70X4rX8m72//7P/KuI/6DnYodgmcDzdFRuv6v
umtZ/wE4JFF3IXZj7t1g3f8j7grvP9I1Acib9NNs/3Psff8j7pr4QkFb4clEPvr1P/s34u5rVVFu
Sp2jb11hJt0iHk1Rr9WwclVyUWyV2dgMTPsj0/MpUZ0RHWd3pGLXrjAbHxEFgBO/Y3p7LRP+c2kM
5ZZh65bgfTyTlctmJahKDm9PzkwFGg2ynybasViH60n5zrXOb5PqlM0oayKh46d1fjUd/ib6jUVn
2FniEHGciinsOvGcTi3s7Zw9HK0G9U0Sq+kdle/Naxpci4o93OvW2aO1SVjOVSGplrGoMZdibn4y
L8aPFNdrN1lTf6Rm3Xrnmtu/+V/pld437tPkKAAEkQXB7bwpkrW2hNPmLYGFaI0PqFfiNgO1Zu60
cs6prY2rf858/tcCh7euiKd5Q80j+LLEfv0CQVpaSXHB9ranJjsJAg4nR65mqDdi+qxr3XD47bt6
Q/J/43oeiQt3W/AI8gRn10MQ7VhjN0vQiviUUCLgjkly0+KPuWDcm95hyL3xGwIeMXTd3DB49nk7
Rdt5XZrO5hLogNH9al5uDeTatBjQP0smXTe5//vtvQaf/foBYet4nOn8cizLM+2crUbs5hwPB6np
PHSj8i7tdSneeYZvXcTRJWZcl44AJOjXv5mp0d3tdO0SrBFttgF0K2bAtXLdd84s/nx6FPIxwPHg
4OcDznx9nSYD+MfOYwlickT9wWnpxroFdmvG4UCM19vXqkry06q6YraDvz/I82szrEKDBLXA6GmT
INyewW9fvFmognLUdgUNjtFkjOv+wUhGPYw6g1oUMkqXa8mDfmecOX+y21Wx0TM2U9jEO3qGyMOd
EckkTnBQzGVUBJYT0Q2cuChT4d9v748LMZIxdm/FULwr5Hde316vkVtMKGgNeqmorEuS8gPtuc3t
v78KARcHNKzDOeQvy/BvD1G62pRr5JmCwjWWr5ny0EXtGPzdv/zMJDYy0+ZeaONjYjj/zMbGqWNq
O9bAHpzsmTNI2Pi2UdxiHRhOJZOYr9wYdfTvd3d2FCR5K1hkmhwECaZl3XHOjoLcIcqB+mRj4JiH
2sE7l+1lNx8cUxw7zT5OymNNydEKVQd/v/IfLyfxB34/IDCc927fyOtfjx1zp2lZtyDCifhqwtMS
wKZbdrQIjyS4LVaZAUzg/u7vlz2fcQkPcRTJWTOrCrid4uyysgR+YzLaBdTJLc7eQpolwIr02mDj
LSstvf779f54Sbmebdn0v5B7IYmx2d5/e32KCqtEE2mEE9vGwAlaVcfIy9Q7n8L5jMBBkNzOv8lE
yS1gc35Xo8E37eY0e6UAs+dULnftUq4QEbR5n8zp+s6M98dT5HocqpuMLiQJ+Mxf35VGZBU8W+IG
IvG6/QqkK8ZaMqUtfTtMF++8Kn88Q67G0lBHBGShRg3B66sNFupXysF3gEc6u2h7N9qtnJy+E854
654IZ/AgbQ4mPYfl5u+/FB6VhAZuV4JZruWPUq+qH5bqqLTOTU0L/v5WvH0t7Al8c5x9UkX76lrY
LWfg5I4MRj3K9w0HQNe2gyq0jvPyzgv/5sMzGfwt1kIsps9uK5bZqpyVh2fGqj65mdX5K0imfztK
bj/RVvTE2otZbkuL/f7wzM72JmhFLry4sfo0ljXiUKzKd36it17z369ydi+bUtoJm9eucEztFCse
1oJoGMASEkGmJfnD33+mXwmi39eS23dFtxyD7bbR4CDj9W2hI0Qj4xd6BKiTBxC96f0UV+KUpUsW
GgobIv+tGbpZp1+2QoNJOg4Ue5vDFKjMDnUix5d//5O2K/7xF7EOo9R2e3V+tWv/Np4kWFTlUvDm
yG4sQs0w2quiMmTYTWXit/rwrE+t+fnv19y+5j+uaVPOwo4LKvavErrfrjkUJVJCAYpgFiaItcle
DzQNcvglB+1zLKqPMcSy6z6f5TvhtTc/ExtzjWnCJmDCeP34k5YgtFbYMhCIlkcDiXGfDuPqQ9OX
7+watnH4z3v876XOxmnU9zylxQnrfjLNV0lifDQHGEJJaQPOEMURa+R639DVG1awjt75Ud/8RqnB
ddjvOv/EHH//eiq8xfOk8aO2QE4PxNHEgSz3v2N6M9VvL/N/r3IOtG5g8CfTKGWwinE+WQO6bOm5
tW9jV39nMfPmDW1DNiMCSQxx9jTptQA452r8cKY3HkpK7L/Kanhvo/Dme0kcmnkV/IQ43yjg74nt
WPHYZtspLz2xysuRGMnjTADvW2XY5SX7edIbjfVeZ+7bV3ZtpiWHx+qeDUQYYfWpIOMX5FNGkjyh
Auno6KkW2gMHenODqdnBqh1O7Zj9+PvH+NajZcnLIpFPgsbps8kQ1E6tTdrIpUUq71fC/LQJzPE7
I99bX97vVzlbWy+Yyjg/JSmm1QYdcFoFgMHo2jCdveEdzv57N3Q2dfQF2ToXrmFQSlCxqoHT1PWc
5Pz9sb01dUgUCJQIysgpEXg9lMhS74ArckNLU3oB5rLRp3jECAwJPny3ulUX/P2Cbz7B3y54NnXo
otXtPoUXxuFq/gPvEdJzlKefu2kQ/w9fG/KVixLwK8B49mM1bmwNs8e0OLat+CHbcXNKzP07U/xb
N4Sawom3ziwP0ub1EwRQlDSxzTedAVD02e5GUO2QwSt+vf2/f3bQDgzPYmNuGud1B1TXwdWplBs0
pVvvUkohnyUduMeB06V3VrJvvX1Q/qlxtVjL/vFecJC9tmwKwLoJy/B1yIJ76g2zd16Gt6+CKRBk
gUGv3Nk77noZtKA2htgY1XbIGXN9hV3jvXLq965yNiotHKpECyVwwdIqRnlMEftUVMXF33+ct6/y
qzOdELuwz9+DCEIxtnOyFA3EKhDKJlVcKn3nFXjrKuTkma+QDinlOZtBsjFarbXgXtgpWxQ1xgVj
u3hPndn+1rNZH9GVWRcX5BaNPrtKZ3ICraba4HQDb8CupVVxpgCK8DonmbH3znf659U2EQh+BVtu
tp7nTt2VwzPKI2wDTcTU09DRBEUSBmQO7ULnAL58Z0nz5yO0cVSzXeKDxfJ5vqExzBTOtw5SWmsL
jp4XWF906f277uVtVWEDJNmWo5i3NwH99bDQuYPJOSXHLdhI8wW4Yi3and3GIxxANyOS/2/fPpLr
UEe4NctmhDgbx8eiYUmRmQZZPN1+RuCCQreU8/SeHPPr7379aoCD2DR50wQ9xX9e31dtmJwswasI
1nHJpu90TTqN3FMvqS8XFF0BT9q5lHplj9YiLQmxVEwbJROKHCFRSE0uewH+m4+I3mYa0vXlNqEH
TJ8DfQBjyue/M0rS7nTFmfuoG9fcH0ejFYe/P68/3zk84S58BBcfPKuVs+VCTMq/6vFRBBzSOzLE
rjxi8xFWk4L5hAL196udz7KuwRITUZXEMpZDDnxePzR+sZV9jx0FJS9NsZvo5HwamqTKCfU40gsI
CkfqX35VXNMzXbF5mokCgMd5fc2hg2WS078YeN3quad6EsJAShKklbOhxMT591s8/6pc5NSt8psj
RIP99PlO1/bSGX79FCHoJBIhAjTJU+uM5juj7J9P0tUNliu8fIBJUAVf35UGWFlVYH8CLaeuIHDy
Wv5cCmUCOovqr1R8GlPwb2/M9dztP8zxaBLe2YeMEgzXfDUjPuSpPW5s8AuyA+47j2/7fPjTf/+y
2M7xz1v00XAcyDh49gl3LcZsToGq/QQcnq5qDn+bo3RZvHxMzbWbwrjR56jaUVz7hZKrKYBZkd3m
LUH2eBTzsKMrUxDjxy+mEVxM+vtGZdG3FWwViCqtx9xpW9WXNYtPXmx8KuPKOhqmhAlqqUgI3kov
ujGAFf1wnGK6Y6Gb40hCefmMX63f1+mq7imx6T5qpgeZbjWSNj4pfa3r00SWNJhZWyWURM4c1GVU
b9+UEnfprnfS4pPdD9NBRKl1oecMf/tUKvuRoFJ7ALG63Ghm87M2tRQk4LBiF6Bf6hk/3LKbjE59
NRavO9WdzO8mzWBa1ao2+SSGFA6vIAsY8ZfsWjeqA8tevmdzGae7wVr6+9nLK+xL41KawaxKI9qN
jQZPpJoslQYLOXRKI7PJIRW8Fi4whXUk8phDlkSus9ajMxXuqem1AouekLmfQAndNXa/3mDeVmRH
gCptjktzt7QN6Tp2P8u1GIcqXCwrM3Z9FhUg56xCxwzU5S6B36i7pmNcKN/DU/kkIwJtuPrtMDNN
LIx2p+8mYBNDSNJd/LTM0STrB2cPAvuQTrsWLw7xLrM/4soQ5ue+3treNMPenlQZx/ImUdOU+PaE
S9svYpTIEJi8Ujs3BSLyKESO+6LyGv3zRH/mlymZbNC6muFhOXeN6luuyoYfryvjl7w3yhPJknj4
pBl51ZNVtF234qSr4ogx3jkuvQ2gWUCj/ixWWlLvyPR1lDK2poM/0/CiS/7ZDnFyzSwEg9kx65Dz
K47H1NTnxjXRGnPcY0yuj/DHrXbf5H2d7IjxbbbIyHBOsV6o8ZJ+gbHGucNcDpTVTvXncShSwDVe
Ix+phtAuibmv6X5w4+LRnNVHI1mqYKmG7gtkB1nsOvqqSLlU0OD2cb9auT+PlfdjNfrsbqmHNQQC
mBgAKeLsetJMMM1StSB4qVFZPrSdjl911WtnChA94fc2ZUq3m19OBanrPl02ggRNO3YX75RDp88Y
ptJIql2TWQse2RqMblimXn4TV1tbZQaVfvInOL83+MAiQIxOldo7Wi8x4SjHBKxBYYO7XCuqQkWB
Xc7dqiPmmHT0g6BYge9oIlftq5y6Ih9f7ZJ8ZIIcVGiaQN72BANr9dGx14Ive3JtN06D2MrH6pZC
Sa24iQGYpwOO95pyodmOuyFYe5dEiJfhF9wNIMM+N5PbuKQuCbl/xQNXiiOWu0yGjoo17bJy++5W
cxZPCwzGpY5kebzoWHHcuoh8SiE5MxmJbMLsqySOXk32I/+wGVHnKF0aSfaOGy9aIBjj+dQywPu4
c3UztPhW6V6EY1+F5eLWd+7Il0SiOl/vCG+71O44Y8k507yw1RINlrkiajvha9IBO1syjBkh5ruZ
o98G6t0O3lFa7oU+TDUFIprp7in8Wj9rsQZsUBPeIvbY+mJghpiMbtNawSeEGl1/szKdNPMcTWkw
bAC+oDI6y9m1kmP5hFojIIfTBKjFjKV26abGRjRl9gvaDodgsC5qpomF15oUf0l3dSDbaP0+qQzP
PEbQ8WmksVAeLAKoDNvUR31zumSD91SxznFrgs+BjuVU8fdS5/tIrXGj7wQxHm3PEb+Whouw5sNk
Sw0HY6pjyieW78DlBP9HwELQorH061j6bcwpFdhToNH7Wu+E49cxSM95T6PPrIKUilZ5ISdjcq6Z
29FoeQcK41KvDFhIUETlVbaki+d7vUbKfoCfOoEDmc3HJG689NADE1z3sxPB6cefubwAoVPJBfBu
ovxjQq0QLHWmrNGu6bSmIdG4M2n1xE4MBTthlE3ky0DNyA1LJ2EdsZvaT47Tr/ql6Fv4rHR8e+po
1d1Y+dg6GUcqZRk/6wmWzd4ixPaUF4DI/XpawHdaSyxlOEujf1y9nsChm5LIP/ZMHR+yOjWZIKp1
8CDv5vh17a3Vxu+byL2CHVw9a1klaRswgCNTUdJ3YheTHaoPVICKDhqAdH7wkvVx4DIPG3tjNbiD
WixYP1ecB9YOVECuDsnYig9Jpbb+ngarLAmAan6uKsUY5DpLR6I7ly0YG6tMsLrFQI79upCYazkg
ApiK2Z/uDdeiad3veBu+Cv5FAipzlBPikpSC7pO205701hJfJzLOHJYU8EyVVWQwGCGnZgeDA+Zj
Z8uWtphm3t4oir4oBKtN74p8EZbVFGDUz0azcC9Le6okJl8L5GvjgPMJ4fQ75q4gN3jrGrnT7GSl
oWWg3AGWsBYrpxEIZdb1AWpgPsagmT30ZFL0oC1EljErT80QQs6cv68Rg/WNYybDQ7Rm6RB6WTJ9
teRKUJ1iJ8yr8AcqjLYxIayBsdGv+x4OAz79VfluCq0CJ1tHU/QABaTyIfEkLmXKCfPbqDX8gF7h
TSJYxkxqhwoq+bgXpWrIXVNOWoUDD5u60GzhFicjrvHBzrlOfpwz9B+2OwtxamQl1Y6SrNralcJd
vctEXxLLz6bcrXw+sTSlZkwbXHJFjLOwNkXSMRKQ6g/MzKhukjGi7ipDYSCUApfTYzfh2cuxXSod
tHpV4M/0yDF8AdGR2hdjnRlUX3WTbX6LBjLo+9Uyu+yGGg0O7HdVkgA/SstxKoMkzkXzYW3sNRv2
oqsS9V3CLKqe+1lzIuRHmQ75wZqcce0e2FOC8b+ZZD9oWVgO+oqRH2sKdVMfummlLy0cbYJtxj4C
kluzq8dpjfJCNs+GdsTzqwZIoOREdAzHmtPlQb/OI81WeWJmX6RRmhtYorPxcwoWbBZfGn7KsC6c
ZQnzMm2jwO6zjqRFXPT1bYSL91LwBzjbEI+5N+qs/CfjNVURuGLrgUL6ZLV3c4EMteXsaG5q0yn5
2amYNq/KnJt7nQIyEVpUpR9KThryMOGAE7rywP8F9I40rwuOdZhUR35QcMtMCX5ZsxC6bi1TEVEr
4vbJ4t/W9m5SawfR9IDDtKInVeO2LEp3cKoy8OfFPH3IVW85p5nesi+jwSwZWhCoqiBfy5WwYLFB
n8JGQRjmPCkmHgqmZ9hjGlMLiBJ3GMN8VfElNcQGVPuK0pKHth2TjkiPVbuPeaXRl11jI/824gVc
fSPrmf1AmaxeSBtdK/wJP37rT+vi3s95XwLvzpVd+8kwZ1EYz8mQ+MKMSOyKtDTU3jVH72PcLM2N
CUPDPmmpNp5wzTjzjjPHBGCFEE9KlVXySRHhbA5WsqrbZO4YsTYG2mW7TNMGEiDavde8XLFk5LDr
CS6EWfgmekUcttQiK563S6+FbrXuHSzr/MXIioX2lK6D8zHK1WbpLMzJDCwl54+5rMvvjIjmp6I0
lt63zaglhC2UAsBKuIcD19WZgB30ycvmsgCqkZnD80KKR2cL4yJvRvVSH8Eo1NEeH1z+4lXM+5DS
W11BzOjHu9nKKCOwKyP6qUynZ+9SOyzdm2XNfmKeNaZ9lTTtlT5id/cHzWRmrvq8Yw9Hk9ZlWSYs
C8dOyDrMmRFCLUMvCoShsJTTQVoTYmHLM0HqyMYv1Wo/RiupCz2Pv9mER/YdvQhwHpweYAYG4Zce
vu9uiib+5SgfbwnPpbetOzzXvZcGiE3qeo5LbgAXvRtTqRZV3V3Ctw7/ZU5fSA2Yw0XiDATK5NCE
TpEAbGGVsMUZcXQfFvT/kEMVLVQZcUvWAWvxfcjH5lFp1v3MRgjuXM/qaFdj5ZSApDPrQDdSGSi9
W7dgEwzsxDGXTecCXcx6nL0MrSeBkajoIwVv+sK82hhXbqRdrIqA0rTMxidLj+erFcaS3/aLe+3i
ZQ/NxfM+exxAnjzWCH4ny5luGX3SPtVpqT0VVlbeT/WgQcNvrU+tOY0fRpcSyR1ZjK9QR1CB7FWb
mt2s2L1uP1tLL5u7Xias7w8pyPsdA5Z8jN1uuqdCDugb2eIby8a0Tsk6iyqN2jXHLj6tc3k06JjC
sNKvV+ZIj8zU8mXvkhUy+KhXhMXrAUqOq6zHtMlTqqsK9WVlBtnTQOL5FiXYvh3N7jVFJmBm2FAB
b9YibqvKlvtOMh8mDU0t05L2FwkK9m7u9at+zU+ytA69XJYdHtUeMJJVMRUi9XkOObOMtPgO54L5
qLPFPkL5y6BGzebTCqcABTBXn0vqNsifxLq8XZN1DNvZPc30BD7QmUQph54R4wa8eQK6fKlxGvOy
jF1zQZT3i1dYyY3QNXg7lt75dZpPuzm3tcdEF1AzW7v85NqgbRatX5xwtAhF7prJ1I9WTgxW51UU
6yhCKgOeRrabYLL0C46Zqsd2QNZd81LtzZ4w5TI23YlNaAo4G5jEE53VMgmtmVRc0tEQZRWte1wh
RQfLVKUXGPacU94V64vrauKYNTlL6gyqvsc2ep30rw7++4+5l0VHM+61k0qT9JjWyBG7hKYZ2ofi
u6q3uzsrN9JPaerQBDUO2XUyz9oFusR8XGTNWDYuPwecGiGAFwM4lDN8QY+iOWLI6MBwu+xHlBH5
I2FEpMmuvpWsvdhZkE4g82EF3bikp6ko029aTLUZtl+T5sy2Ix6M4gDq1OEZ07GHQ7ahwY8lZQ4I
XAPIDkdZhYpN/a7jk7nAivVh9VrvZI3YXn3LodRkXUte4DKbzH3iACKskYgv9bLULmvHuBzzKbqw
HKiiQ2Z/plRTu1tdY6YWlYpJqjN03sd1rh7J1Msb6Zjwqhz5s1C0iWZOLO5kFr0Q+HikpGD5xvaj
gipt54Secy8Bx+1CtrEJFtyba9Ff5sSKjkKf7vJyIBRQMqjCXYoUbmNH3GHHYNll9dNTOqYpsSJ2
wDPp+sUXBEVi5iVhJH5R44TesdGnqT2jWeOLIcgasIlCJ/OXodsIjmbveKQljBXCX8OUnc4Z5TdV
2s7todU7WPKs34aPCTjZgM2o8ZHgoD7v+fPt1vdKVAXYIENGDUOTa4T70R4+QmJn1eq2uXlySABD
sJ8s8aUmpbwVGzrmdxzZBQhdr4tCqmVoGyXZRllc7JUD1ChjS9o08RQHDb+W8muGiBIwYtMDmp9q
94fBEAvlI3bsw+INZn7IxznCpJVlrLeiDpwmUkvpCKB7AM/8CXLgDVnzwtuBzbagbFIHYIVWkSAU
27SCZLsibxX5FBDqlI3REDP4q83D21GDpjETJyOFDhl1hhX5p1zeaVHquAQ1NDAEmSuWJ1pzl8RX
xNVNMF0xkTctNqBeFYaTsgmEM7JzdXu6rqxGLr4yCu+5pb3uu0Oqg86dYup2kUaUOBgZtX+UWupm
AXMbUJW+9UgfrXjtSPnDSu32qVNZD2WtMbThqUwzcphuy8TE2rK+HpBRFqogp6yGTtWiHHcL5SB7
1TndfTlWqUPele3Kjtm351Xg3O5bbi6AL1OKP8Sun/o5wj/b2whiU5mhQxlkej70ixVd9x39DLuS
Q6cIBJKabjy7hqZbNvGA4ASF7UH2C7oxac8IrGFGtFFvKYmkQTTuiWRmtqLZa6y/VdnYFBezqeMd
pgXMlNea2DbNi+xd0J1VVOEmtjImGpNCBHM3sPQfgiVqmqd6dLmHYkE19UaUIyKWGU/PjInG7dzK
LBbfnOu6CSBBuNdjmbsf12YESU1PXEY82mmXmZAXe/EARqKmXzQja2wMB+0UqjnjpGJpe6VCYxgZ
ItMSW3+A2WOWB49S9vbSzFsdgqDeacclsp+ETc/HnhIfle0nZNgePzKkVpro2nE9DgW5233OuP3Z
aUT0M1bMPP6yZRHdNO2SK5NFnQrYxBommk/uPteET8d9LHudVzBOoo9VNLrS10xzXRH9cOvstVTA
fAJzFj/kY4SSzQuo2PYR3032OL0qIrEIxVSuxHRo7KzeAl5lmYvIQrAw4/VKU1SMokr3EiA9OlB3
qV5ipTQRkFxQbrrL7rGQg/mpAo0Yv6ittWo/5IXZXRiIbtflEtfDvQ6trT7QMaq2bUiDG3ZfWjyM
0E31aetWqehJ8mzwCIEuRtsO0rV2KmJvXur6Ipq0E+1V1bPiAGfyJZxSyAogr/VgwR5y02Sl+mZQ
H0n6Pk0W2JhgbnYDDTtUQ6wlzdqRZfc3QyIppE5ErvFGJoXxaRxkLA/9sIxWgKXPgjRR49D1rTja
+m1btmSXYFz54YMmmere2Vh7A7NPX8/WQ88JUPahbbqyuVYYe+CT0k2Zryzfck6BXTrZXxqwZhDb
vIJ21aiodWcXFzXlNwjaw/Lg9jldRbBZ4IlhMM3Y53ByfVf9H+bObLlx5Nrar/K/ADowJoCIE/8F
QRIkNQ8lVdUNQupWYZ5nPP35oG7bIsQjnrZvTtgOu11DCkAikbn3Wt9qE5mNcYntbFXaKil9gHD0
fmOLPvGuytEwlRVlUQO5jSfs2s2KeEacIaVXUWYVdd8S7QZAIoSe0tr5LVlIHMn0Dgytk05pXNyO
sVIpVzJxcTLPtsk5laRVK1Mb1+LWFYivOYr2JffJ0/zU3A8dLus55KmRnkktQSTd9uwOtwZxyl22
8jANyU8DWXuGsR0GGgIXxJVHgFx9o2tu6xox7oYlX+0ejNriXLUhHE/iSaZpCPg0D72qfIwSQ0+Z
OVLf33mjJvu/ANKk0iFAFFYc8Lej7WNhKauH3u5UlGkAS+zXPNAKMucyvC3tjFXVJcMlc9rL9pCH
SaxgARIFgBkjDcvrkJpfnq4ICuuUnIgIukjKikylPpedZsqLUXFgcYpfTa0Pr7HBSc3hODZQppPH
WoCN6AqyMPaUZxr7W6LR8GIlIzVMKhyAyoLcJs6CEqXypFZq8c0eYm24IfzNtO/DRKX4o4Rhx46o
1YPRpzesa5wDRtuIjQ10uTj9Tv0cTI0U6LVEarUSWey1Iwk0xLVIUVUVLu1K4JuKoVTxLlepFpFH
VUocIY2+IwtsssdBsM/L6DatKF7XA8lwmRGVbhHk4Dtls5LMQ+95kkSO4KgVnr1mC+in2KeHvnXN
cujYbUt8yqX7XgXQTHZGkEsDBLo5eAUXbNqkkoNfPu/d2jNy+zYFlTNeeDlZXxeCQz4JRG2nx2uN
TkG4LouOwBy+bXYf76Skaop7ulNg1o0sNrprosdzGvF2WxbWgbAjnUpNW2dWdlM0uVm+ALJIrYcx
kcvU4HNH7FDxZ1v4b2HqrsLfq7zOfzX/Nf+x33nQVegHzTsW7V//dFO8ZQ9N9fbWXL0Uy9959AcB
qv01/ox/O/oHyqyEQty1b3O2RN0mfw7iv+Xz7/zf/uJf0RJnXIqzg/B/Nilukv/38JJ0L3/k1Uev
4vyH/kGiM38TfEpmuxNSYxPJ+T+8ipIt/6bM4nCDEjFEOaQP/zQrKvpvVGio4/OH/jQW/NOsqIC2
wwCHyUimVY3h6O94FTHuHHVPEVvMTjM0j/ydiAgQJhw3homlGEZtEuB1Ou+RxV48xIOUv6iVmHZE
O3vJVvYMvkU2PYoVrLZIQ1cAw6tS0uq28dnqCxKp1FWjE9+6qlWJQNGMhuIPKv/jhRBFSoNB+MON
D2yJqnsNgV+xZ7R3qGTfwMiEPz2hZfe10CYmfZArd6g96GUibrggHzugheL3ew77A3uQ2dJsViUc
89w0X1lAqCUa4YTxf+wEYa9VwqoIsBLrvS9rz8G7xRp8+fg9Izd9XGNYlCEJ1JO2phog3UXV2Nyl
Smr8wTkcjIw9BSoRjmTSy1uoYIQ7x51Ka6B9N40TdZHvtEQ1Ugq5Bj26xAhNexcNs928RMCJtneI
yh9VDoxnUJV4W2Lx+0lT1LacRkpicpjfve/xaNjPRe/rL3FqjAeAAPI6mT3zajt6VENnJ32JpT6a
vfXj7LKX3g33xrv5Pn434vMA0g3mx+YmmX36RKRqV8q7eT+bffw9hv4MY382O/wnrP7y7Pn31dn+
TwFGW3fvUIDyHRAgm1Z6pczUgAx8gD5zBPJ3pED0jhcAFNo1Dip/P3WMmUDgtwEwAnPmEtCWA1FA
SS3YNTO3QB6b70MMIyTSM2mX8J1cNQjdGbMHKh+p1DqI1OBbTN0pMqRrIm3ZSXdd5/9Cj2W4sQQ9
qIyUb3xcr2u5ka8qj/4Ke3L9ZwdNgTr45MAVDTmc4vq+MKUSRAoJqgCnKaW1pRm6WlgcTFQBWw6t
zVXYSFejaIkATCC0xKlO988aam6KGe9s2ltwTqRkvPNw1l3FmQTm0wrrR1wN8e9GQ1PcgPwRukbR
TA0TyLKep0nRSPaM5s/eCPUz97dqEtAx0RpvggtICQoYQwE3rqFq4lcNe2bcIMaWIsZDZ4axO1iG
Qz+bLju7F3Iosl+ip0wpDbR2fYxMb4ZCT5uY1pcqow0tk2/Yq+NdkmuGI8cKTEilay8DQOR5JM3B
lu1PMaTFCvZXNnMAXkucgY5O9YrodFvamrW5aYG3mYSVW9IuStpx72tkkClBUdMSrqt175m7obHv
CELl90dK9kiD8Q2Tb+rMe/xNm1e3Bd/XdV5g98tr5qmkQJLdQGOZ7qempe6GwE7n882pdFPoyrCD
kxb+JPhS/k5dedr6at9z7B+LzI2FCgAvUe9yOc7ZE0cUlhsl3JDG3d80OHS2SSqexglEdJMP2iuN
LmGA3am179BYDSaQV/GRHK24cMqM9NBVNgrbSVXltmoN3iZwdszVkRYHn9dgJaG8arQkgzxidE4l
RpCTlqQe/IoOTQz7mVJHqztaptr3RBBWK5NiyIbwVJvDOAywUffrLVVQGvl9LNjSBVltP6k0zS4l
q6D7mslTt6HZZGlrjs3eo26j+1xPZWj513LP/l4f8TlIGmfGdTua9zS4KVwSd9jcEk1XHuyyrEmg
0LyHYRx7/TZnR7kpFZ3CEdkHRIVSp5PH+GD3/XCbJJF4oLk0B273+nAbh4GI1r4yKrsJSv+DT/7G
Y0OJeceR03ah89bIbAkZt+SiXkesGlvkU5CaOGvf910Tx6t4SOEIKjodSShnnZONGdjcKRpu2DAo
l/mQFKPDZpqg+knJXKMfgJNRPaYWRr/3wL6SwEtO44QdV3n3ZrTzGzbUxUtIqqTm2Jg3f0EGL+Jb
z7fK5woID28w9a2HrDRr6k6cQ7szUi7l88cNqSe+FoRBHGyxmB1/3NQsw78WdgY9Vfsa8DQnAUGz
pokPaagehE/tI87inclDQlqjzrkgbbaNq8csL5+JGwnXwprqMw4q9VjyNX9ykZahdUXnSNUH9ebx
T6VFZFMFY2jg2A00dCres5H0T1Pei1URltq+U6ZHUiR467PftTkPs0yQk/uB9BiH4ho9MEW7PEKK
kNGpt3OK6YSqrOTGetSStHemuv2Vwttfgbw+zJPnwwbn9k9h1dfsWn58dHkm4j/ZkGHYHv/4ojLJ
WuYoSJNwzFy7DKj0Ajrq8xdrQKWZwDwRnJeIvyKYVA3dKJH1vRENBKeWG8yoLnHn6Q6z7xlr5CwG
/JcO7M/bqqBLVMGAYuS1FwpLXYJT0BiysTWTAoVGkT0lQUp5xQCXhlxwozXd7v1W/LXr/Ote/Mn1
/ecGdvGP//8xT/n3ciN7tAH+322M3bf8+iV9q5d/1f/BPfE8o//nPfHqLQmnt4/b4fn3/2s7jABR
sxCPqgBj3+nL/whus39DrYXiBJmijfHgw27Y+g15romuXgVOPEOb/7UbNn7Dp4D42aDbaZJI9nd2
w8vlAnsA33virDSLv4tNz/HMblUi69Fp1m4jBXsLA0SYVQe/PGc0X07U92F4e3DbAECAwXU8zDiV
ADWmsXbbmVLTyNtkfPW0P7QhuE30+IzHcSE8ZrGZL8qQGQntuw3s+Hi0mEtSaAbVfAXMa19B+wSi
63someyY0hRVh15shhjEqz4qa76Gt1En/VS89GHGG6PC2g/VvS6CeOv59SuEhUd0UE8f5sepJeVY
wvnXz4gmWjGw5s262+OfUSHfWB3soXY9mzb1qBiOVmjWqpBpe0aJ9BAo5WMJK8vwpXsCmsoVxQKS
laLhVo/sSxm2MW5NVm8jUdeYp9AGsYH4+md8p258XF7m+8gcU0zWPHwxSy0y6XPo0ERZu5oJdwz1
5UqB5tdF2N7aSD2AiPqucwywCnrpfDav/EBv6Dma7oDdrwpIl5al9kdQlT/7LHuY/GzHGo1mTvbU
zdc/6qys/fSTYgegwQQMR16CDCSDFkpicjd9Mq9d4qwpYIcU6zXoeHFumztIC/UK4DHkxV5efz34
/Kg+DY6mHnkfDhiMZcePUm4tbP9eUbtJFbqZoOkTSD++HmL5moJLVzhOz15/jZQ+fTEEH9VQD7So
dlPZusD3vyOkB7mROON3WLAM+PvncYhtm526aN6XR2PRKEQdZEHtVnb15mMdIjwqDDc528i1kZqJ
G1s08sIxAcZOrCynlur+6yt9t5F9vJvzj6Dgw2L5ow7Gv47vpgFjPGErW7mYpJD+0ADYVGnRvVo9
2pGGDoV08Jt+fCbPQFp1kqf88GNDX9VJa13KBlkRjkiT8I2KW1yQnpNbjpFqw34aRb9TDP6qLf3/
+udQeVdeyRYJgumVkZm2S6wFLe2pgMOprOSwosHfFYqrtOKmLaTW1XxfXve+edPF+XaIJu9bnpOb
3ET+JRYsbcePcSnJFUJV4IFbj0blo97IujPArnN6neKt7uU3VqGaGz2M4NzHcOr6yqRTKAfgG6jo
9gRaNqNMRxSlihCm7wRNLD3jVkRiZ/sZUIfhVQcZvKLjs7Y8WdqIbjcLKjZa19jwJs/5yN4x68vH
YYCRwfmKEYal9fhx5Glr0TmqUV+XXrBRowAgcTQLhzkBAeRA3BreI8MK3XKwhmxdFAHVwKzS90Gp
yW9taDy1LbB2LHvYNpjZNC9T0yWqjs2eb0nO2EH/64C4UQEpV1yy9DxUM8SiggJdlYr/ExM8sWNR
u+MjQrQJmoaVL1u/vp52p14wSChA3QnC4mktTB6jLw8GJ6+KBaSWviW0pq78qX4s2+Tt64GW6/48
vUm7s/Hz8B+QVcf3s0fSX5HPWrmFnMQ78FVS61hDwom8pVa8Sdq+2XR1Qq7HKK++HvrUNQpiYBVe
bO0zLl6mFazQgSArLMzjt7K2rhAAKT+o2Z/DTSw/91wkZToZshLrqsZCcnyR3lTDHJe9wp0y89bA
vrIqCPH22Wbok34besUfX1/ZiZuK30ujf6FSIQQXcjweMGMv62O5cuUmhG9HO10ZCGcxBMTAQrlC
Ye80Sfr3byeDmjJWHUudn+bxoGhxI4Lf+spNKSsg6Igu9Z7uj6oP5wwzp5Zl6F88OChIuKaWGCJE
+oSWx2Xlqmbx5o/xi2b2EAQMNCt25QPNGvZ92/wq5ZpwOGo4X9/dE/NmnjYsyLYJRWA5ZUVpdWYF
RNettJr+kXGF9HNbl8OZ+3li0mCC0znNEOY5j3d8P+0WnrrnZZWbT2q3VafsKaySdT4WyUokymOh
ZOfchMryy808JWJ35h/hkqSaspw3SgnkH8W0qza28Sz8BC1bvQ9CaitiTO7haAVrLIbFHsIiYZRq
Ff0gk27TNyLfGuhOicMtxBkz9+mHbaucFAzV/Lx7FS3E78wPeNhUZBuztXEBji9El1dDlqzMaZA2
utzeAiqpEXNRZvn6aZ98DLBbwPtQP7CEevwYTKIzjaq3S+od0T26Q9dLx0uVfNFR9V+jZPTXX4/3
aXZxtGYdhHQgs3n7VI2PCNONgwg6WT6SOJ5Ll+SXrMo2O7O1+fSoGYYF3oSGCMjr0xIhT7qERg/e
vF/LsaAMJTePaGGi+swsPnU5oLvM2QHGE1zSyvysA7hvswlNc/1BN4q10hu3qheemSWnLkewU9PY
evPOLPecyhQneK601KVvXjmWgcA8lIyHrx/Np6mg0SbBF6hwTmFP+G5D+0Ataayog1Y6pa5qjxtD
zS9T2b7sxnKjcoDK9Oz1PxtusdWQR7n32NynbtmP20itbiyIg57sOwRrrOnDndlTn7w6jgscvjEi
csI5nuhZkMuzFpDhisrheOx6VCuDTFsRxgAUuXa+vrr5pz/aSHEzYXFivGV/S5drgRjAmBb0iDpS
t5/S1aAgECXNUAoDxzSusQbtqJDuJP8cRmTeLX816uJtbkURT2Oepa5C1xxf3krphg1xHG6cis3X
F/hpSrKYaiaCZJbSudqx+B6OaCNnF3XpJgjj1TJ/Lomf+3qIT49sHmKmgdnUTFRlOet9EbWJN/UA
jKsAaVWDbUWVqnHbK7CFZf+CwO2vB/xUSpi/EB9GNBeThLiKbKgAwLt+jsQ48qTupqiKaJ1m3Utt
FNhjYB9ELmkExpr+y87gTEbB7wcIVHrUxc5GBe56Zv2Cr/mKHn/K79eGXWSGb1//pJ/WHX5Q6qps
0XG6Us1ZTq8aPD/BryXdpOgJXfZVr5XXRhScgT2cG2Yxn+KWNphou9JFdymvUcfOkON47cl9cGYh
/TRzFxe0mE45kRMh8ZClG07T76FGaEYn3SSteGpImfn63p385L5vWLHiU/F4//UPC11vyipo87p0
Iy1H+aFfxi2yrCpWrmvLuJKtZC/FyU4O9dw1Df/+69FPvTeCjTIOc5YH/n28DiHsDnuZ8G03VTN5
kwmre4VkWXz/z0aZf4oPl0hyzKAGHLFcQnToFJMv4CdnPrEnduGWzCpHORFgEffseIjB9kqP6MrC
rdrhqiN6xx6me1y5t2bgPSDEIAKZAO4z0+Tks5tVA2xYcEMriAOOLiwTrTpMhVm43jQoLoBaZFPj
fcb5dD+Y7GI8RMOyqJVdlCXa3lP0x69v7Dsv7GiJZaKyMee6waxwgpwn8oc7C0LNG1TCnty0UIgc
TZ6lgKwkQedb8dNvQxn/0IvwV4NTe9PEWPrTPF1//SPYJ95KNhsQbbG5U6tbfsrykOkVE4XuknNN
bEaVkDGPhjYbzFUFbwbv7TjiTyKzpa+0Q5rGhCl0qI9D3dwMFJzWVEXju5pUcVcps4NfCySUdZds
B4Jt0UkN65LE8n2ij06VoUeo8glVZudvm056APhfXyh+/zTObe1sgJ442LHbNHWOPDKKXRM3N6kg
IM+bXtonZTZ9b8OQ4owfEiEr1dkq5YkJaRrXQqKPHLJdWpn4AleoCR/6gNQYxKi3RWXuowA4FEnG
/ZqdnuJgqbnK/KK51GXC4dXZ2tv4j0OXdBi5tMNQDZc0tgk1DsrSgRofIWPDXQFTAfw6RUJsXFNN
5F6YbLGIPYhwVLcjmre9N2nYX2DL1zmu0ADF7w9lIkBBzr2LMq2QME0IrWqLhBMiurYjYXqOKFri
qBXFX+l1o5D8bklzxfEX9DViUeNrLRv3oRQBcqjn1Ju8Mi5aRZH2hJH+/S28JXNahAWOSpb/eTwj
iVTX7FQeC7fps8iZ+slfgZO9k+sQb2x0z5868xKe+C7T1dOtmRuNdmdZszMtpK6ovAo3a+3RKRIL
QEYgbzyF9uucy9Q32ZlL/FSb5sNsqRCO6I5wSII8c3yNekUSQFyLnNNiqa5LY4yxChvRQ56ZzapD
uN+W/KLoYvjAtnGXpulbkTeX/GjZla9i4POKIEGWE6lrI4TIbDRZ9qpLqrZtFZKxIguY3Zm7dGql
gNzAMsEqpXwmUowoGEfbBiVQF2Q7mMWhHaTmMKXBDcH1NfHOpoQkcorWdqn+6iTrQa/69sxacWKp
oDXCDoHjCSvWJ2hsX2rY/sycrw3KlqRBwEvAdTCZ5zAV8yRbLIuWkOf1EDLQzNA5fkBaXcz6yCF3
1Tj9ielsS+XgzCHo05aaOcCCR9XA0vGZLo+qlB3LNqq63MVKARWsqp0gowWaBzsKrIhY2P3giLgz
ES6deZSnPnXw9tkzGIYGMnb50YmjBIG7nLtRHR5iy3ibW8BGnd6OQXZrkIXoZFF3ptk7z+hPN9R4
R/6qJsXf+SX88J2Jrcqa5EbhamNMEaOHZNdIMaWTmaN7/ZnBTt1aOoKcLue25acyZTsmXj5YdkE8
m7iVopaUd2SysSYuCjO/kHTzQSsFWVPyz68/ZaduLG1IMI6wD9kQLWaN0QtKALpSuJ2yomWzKVRv
jvEL23VBkr0xqkhC4/j560HfS0uLW0u3wZjRLWBKoe4sbm2HT8/gw4b6w473VAouFYW6i14br1oM
mDcE/LiyhpS41mZHnXiN3uxCIXXRkWrsxbFplxu6I+nW73GU+ZVmWKsGRPVGmrk9VfS7rhcU9aV6
4xMl72AaMRxYgA9mbLzacfPDLFDnFZPyDRW1sWoV+3oyY8mtJWQ8Vh68FJqarmj/+DQNrAsKrh3y
PDw2ER7pTVVj2jPNSt0SbSOtu7B8+Pr2qOrnmTdX5OgOc6pTTX3+9Q8zzyDKvrDhybhDnbKZMiWi
UuYDWIFgq5py44C10dwWnnwY591BgOX3ZzKiKkF+9iAH+rppg3pjwlEzSGWEAJXr3IxSd6JQ/yEs
Uiwj4m626O/OlbxPfJhgVMP106gnIi5dPFgkd2GALZGvhBh8Z5jlcG02Keu+HvxLRExi1ZbWOVXG
iUPjXE6gaGLPQDS2hsf3i1AbQyVMPHerXm+27TCY+HMpJZKJaFPLLOQteVapYxuSty2SUHGAs7OU
YEtY2Z72DWTW69A3Ty0ozlUvk9BXCB0kZlJu5Bxl29dP98RXad4kABGiOqYhd1q8cuTX+qXZ6pkr
23RcmuhRy7AqhjnGMRLeCIi3S35MdHdKUnR0VMt016u9cua79HnBoSrCXgXWKeJh+rjH9wwNaUHk
ZZ+5IAIuklG+RjAEXmZE76kgdbUve2xnhkWd68zlz5d39O5rfEUgylEIgoLFXDke2KhIvfO6MHeT
tkDBrthI3ieS2hrLkf1X3H4PzNLVYLRXSXPmmj99ixdDL665rEMlSOWET2Qz7mJvIICSRmDRnXnC
Z4ZZ9rasDqWmWca8BPhysgQUfVO7an6ucPzpgz9fDfJsQGk8Qk3Mv/5hlQDBI1ot4kb2A7nVuBry
i0TBmfHvPC/gUbP2BTKWutj4AU1phaVEOQ3HeKs2+kMg9GsRBq+dbd+2PrZgutMXZVXu1Nb6twbn
g6+iBWPfqc23+sM1FknXcBjwGbyQDlgm71ov+mOMG0xlxUvZlHuYJoljoaYb8/2ZC59XjU8T9cPY
iwuPJIqFgc/YPnAMw042lZglFxz6RrHOuu6x1KPvgyU9IkG8RAB/5kX5tJTOj1dXgHlz2kUStPgI
+Jk5TH1sE9ZsvQYjAIbUv+jLG4TTOxIDzgw2X8una/0w2KImMoHd4QBtZm6agQS01JUg6Q4MBu2n
5D8cajFtPRkVAEfDzK1lAFfkIfqsfkp3r9Jd+/oJnr4oAxsDe38c3IuVRtPbohQKLwj5OvqmEAhH
6fkOHGWn8Rp9X/fvXNms6eCNVG1zWRLEaRkbiFMAnNhVi80e7XPVJcXWq1JU44OWnJmhJ6/vw3iL
GWL2oNtVEt/c0C9uTaW/qqtyX1oNoJpm92/cStYZmJnsiD81RKOR6nASeZmrgD9ZFZZ+bde5U6EF
ZXt4ThXzaU86z3wahBSvse5by+dWS2pGlO58XaNeI8tIN0QQXrd2s6nLaR8lCIsk7dvXF/j5q4wE
h3qgeNfCYHlZvAF6JUty480Prw0dWmPSuvaC16ZMN7Bp9pKeXpYYi1d+MmIOMh+IlTxzuJqXssUr
ePQDLN6LVi/0Xh5438sQ/VwidjqtxsTq77++0BNfDaYMJzhK1jQP3s/5H1bUpBSTCAdubq0owYG9
Obk6cXtuaqKc/Hw5FAkt9mXsBGkFLlbPuplYtmP2sOQe/AxD2bvXo1Rs2RE4SZ1tgHUHdyOWvc2o
jURRR6gwKPmtIRPgmxnkh1gqf1l5gY3VUjvXtKJq37TU15KyeIAAJrbmVO1Gtb4oc+0qGtS7McMN
EYHNQtwcdNs+xP0RdKBC2m6QHfb4EsCK4ttsvIBk7NsuXKRh61eZfuHh4Zi1a9gjRBPncEk85jmq
FxvahxaHLsEF1q+c2NcdqVnGZd6FO7J1b7tWSy9iRlrn5FU4di8flFYDMtZpF14fN9uuttvbiRRe
TH/xDhKOClmeq4/TCQRJrF+Xnv7dp761HhBvlLiSVmbadK6lS9800psveUg/Sd0YHhpOx+Ruww1S
tWLaDX5lQIjATyGKnLRBI5khFKQ54BHOHZU4r3YadnmRwK6CgLMyk7a8CyLdctvM9G50PVVc5K4J
KcuIpebQTV8oDQJwIyQLWP5R1O1jL3nSCrfCjelhn1eKsaBJr+IwqQuBcEg1fwSMS+6pWl+mptZQ
8JPGK5LRwV+SqHQXeNggsjCqDqhe8NXzhh2CSga0MRcP+yCOiWDXyoNQx+Jarth6to1HYq9fEYDe
GBvhq9GlZfizAVTfVzIJ8IBd5D04xUtF0uj94MHch7rSbTJNedBG/8VL+wiG4UNI9+0QKjNKpqhy
p7Hi3zM9Ka67qXrlmA18Sdhr4inLFRSMxgW+GG16Od/1iIQ2OspOvoHAD2bF3g53drxSI2XX4aMm
rMR2xAyn88GIrdF/aDvAIDdU3nl2cO0Cl9hMqIRtbnwfC9iv4AGj9gKV3VCtSCXfgjKaMocufL9J
K3TtVVh/U1CrYYnAlmqbqeoqqS/W5gQmX2/rYZdSS/SdqKw2kZ9/z6062QK4ip0ezt2d1XQep0Ot
3Uu1d1WIUX7uJd84+Kof31ZeQbRo3oL3qe0B7IHuXQpL0teervc/Z3KGm3Hj6w2Rpr227TIhl7tu
UKQroZdgQ6GqAqFUvBGadbBSTT/YdtpU37VZq7rm1GFlFiIGu2UMM/IrAyADcZREaHkvQZMwcAe4
UZ4DJ1DzJ1MmZjdFwk9aVL73IuOec3T8RG8T1liHlBnPvmhesAmTA6tSw8ZuU/dvRhCoBI3qfYeB
RYV+uJZGiaj2qH0M8aKYFCxgUgZO4w0bYgbwBdvNNgkacRhU44cZDMoFTDgEtBAeVr1pTjeoe/Hh
+hLuO57JpLWckMu6rdZKy4ltBakMMAeWYjdRSoJOI3zOl6rvvzRyLzZew/cV73GEIa3yp5sGQIHm
+taITphjD+HTtceaUbXxqoCORs59OsfqEf65BvdYTU6h1mgNfb9UXclsezgY1WDKGzPKixuJZPEr
M7W7Q63wzgDabrNNKqT6IRwlhZzQHMxJn+rh70Pu3ZiBRTBOV4tN3uHhIZdHvpM62qurnuAKh8iV
7NKL+n3X19da4PeOV2Z/GK00QF0LQn9TlPYEJTU0qEl6iSf2Sg1y0s3jqr82MuMexKVTN5ygbaow
FzGuuFVaePq6lAYMYvpN3Ea3aI7vegUOpFc8F1X0RzUWEtgq6cJIkmvLl/G99Ad9KsaVCeBibZpB
4LSV8ixN9PuZe/66tWAskDdwGNHLuVOdX1giuZvgvMEIrLINruxkzfnjO8Kiei0y0cwQvGfT4ItR
svFxMDTdWjXHkKFrFXcImltqdn+kFvMC/1CPGdnfK4HeO3xyntSE/9tuzF8M1DoJmtSm7C68IvyW
tfq61547HHgrHt9zLVLIPZzJO0vikCwX973dPIAFuZLSDC9Tk19aobnpJR31YnnfNfqrDrVg1Yt+
A5OKpnS487kzEHLvpMbjFXuy2wr2iJA3CWw2yyIVXvgH08qMlWL3Ckj61iDrgUKqqIJLLzMcr0nf
ItAGuv2Eud4pC/sbdiMsVGKf68EvL/LdKMUXkwQXgdFuBqt9k5PsW4cPPuiV/jBB0aFYOgMDUX9G
2oOpSBd8/R2FQynuIJfi+TVpuXhLE17z4LkrxBUAItVhYpa40LJbVZt2tpgRwn6S3cOzHZx4Sp+0
DqztaGFwz2/oFTuiawxaUdLvEPc6Vlf/WlcI0guVH5Je3+nxkO9ZZ1atZf3knfoZd6NjmvGmGZTs
dU7i8oP0Qq4qy/Xte9L3SAkarJc0j6+aVFxVjZI4Ucd0BCO1G7H3NyDpdxr/x6B5+W3kBwlQGQMC
iFyB6u02IRuSdWY30VofRePo1uTqZX0fZ8MbRqIOVoScAeOpe18MbiC6sP4+BgD17oxUz6r8jkjx
IdggdhZbP4ynAxXMX19vwz63UTX2uMi+cE6YFhu/Rc3KGzyiiEYqZQhvLk3izrMewa71Q+1vRlW+
QVb/5Ov9rrXOxRS8dxwWG0167pR7CaRFub88ppTZ0ElMo9yta1g/gbVLGsmJpYc8Af3iiVutkPaz
CgjFAfNcvCmhcRgr865RzIupfsF6uW7OKQI+b36R2wumG0Wh+XixOKr1OmQd32oz1/cwIaozFjNz
JGTdX9/1z5tSiP80zWxEuTBTlpLHOFY92+uSjInfOF4Ir3omjEz3XZ+s5C4gH+JcQfTzhcmoZ0hQ
gO/GkXKJetfloETkT/WkN8TewvTIZvtqwrb59YWdOArOXgJbJ72I5OFlBTSIgL3QOs3drm4Pvm24
aSAha64IdFXPnHJPzdz5YMbmB50aYUKLKhox2n3UmIxlpjkbAG8rxhc1e9LrYsLcWtMU0vT1SGm5
sM71Pee/ejF1Pw691DnnaeVls/XeHZPxwgez0dnJ/Okv9r0Vw/nigwg75tDp51I3Tt/ff17z8p2p
pUGq0j7IXc2zH5WqhopRbNsyu1aH5kyy1qkZQwnB4g3l+IS7hnvw4YA2ABHBWEjZSco4amrKHUcU
J7faM9k4J8pLBBpgXUXezHNctmB8NVfERHvfbft2JexnFYat3mo7KMybWDqXVXZq0lgYmmY/HlVn
Dp/HVyWL1lSLpOE9GOuDkLtDmnfSrrLi16kCLY6UIV0Bk/nm4/UU5jlB94l7yqB0ri0dGx8Z3cej
x0ESdzmGVVebwIWJhii8yBSg91tFP/Mmfl5iZEyEc72OYEb6zou3YyzqLhzAR0AbnowLiEHTNk1h
xaOhCHexgYhrqqdhY02NONM2OnGy/zAy6cfHF1lIGWuDyUWatbWfu4eepbt/e5mZa0A8RsJy0R4t
niJ00BKCHe+fMTYXmdhZ2rXGcQLCyJmBTsxOxEUoawhUIoh06dZLhV0FEL5z14qr72p5X43xH5jR
N2XtX5i1OFNIOzU9bE4YRJTxQcYwfXznJskaKsib3Lk8hagpthV0Mn84d/dOPKD5fEjyBxpiWq7z
j/Hhza7CBB5WwCuHJOEnQMxNZeh3Xz+gk0PQEqBYj82SitbxEEOSwcOXGWIIxysBgX4F/+vxPxtj
Xis/XIavDpkIbBaoKDUc2o6wsM41HU48EFvFykKxkf/W3xukH4ZA9dIXlDMyt7HlJysP/+gKEOQI
ls98y06PMxt7Oagi/l/crm6w0oEsj4yqzPTUpdFrp2XBCvvH5utbdm6cxS0zdb8rjYLaHlIdaYZV
r3vLeiyp6H89zunH/6/rmV+rD/dN6kcNDR7Xg1f3Dm77nZQG51oFJ8cw8AnOxkioB4t71o6iErY3
f59Mb9N66q6szm0xTg9BZ5ICoslis6jFFtZowf/iMuCqHKImu+w6fff1nTrxQafUiKgDP7DBtSwW
SxlOWsJSkCFnSn7pXns1psFrWaeXk32unX/yasiI19nWEl297NMplZcIHn/mDuxPYOBySd3f1qog
iUEdQ/AYD98y33kQHx68Yucx3ESRueiQrm0pL1ed1W2JTHLkyDpTqD51PfPmD2+siR9rBlF9nGSC
iBDDzmXGauS7qSZK9dwKc+p1AVDBso8Rnw714uHkSpULgHQ8nDG9nE+VuRdTYgzPaF9ODYMEBcqV
qSo8ncUwCQISy/f4yGj/zd6ZLMeNLGv6VY71HmWYh0VvkBNzYCZJcdQGxkGFGYHADDx9f0jVPSVS
umLX6U0vrlktVBoIZCLg4eH++/cDdzcB3EtonDac798vtbPx24esle3SITune8Iowoe3cqIW7gYZ
C4Ai9EkAAASnqGuOP/MsHcz1lAQF2uznV1lbi3KOFuqbvn5KgYwWtubHwJDT1xw6i2dNAFlzf9K9
TSrKJfnwrujNL4WYVgqkocpofc04gmX8ZIP8xXb87hN82PfrqEYJ4BnFJmsMqssvjalvElVc6njD
mHq1+f0X9surQdEwmLfh+Xw8M4Veq8ZOyWKOKyiT00kB56xEgKnFn7H3WZPwV4uATOPfF/sQmvOB
OVzYo4TMiFqtO9v5AEO3H/6Tj4Qd8ZwYzj6R79+ZIkqbGksDYgAwSF6YBRStTYjuHQSuAAz++6v9
+jP9fbUPb2jXUXMuBVebBP5pxrixlPtI/yTd/PVF0HHgdMzuqX744oLOkVleImNxlXGlFNcQvJZp
JT/5KL+K02Ts/77KvFZ+CGxZN6k10GXackngq95+agbfpdSrmf+PH+fDEi8RR3ejwYU6A05U/prp
T5bUPwkFv1zZKJUMl2E/iv8fDgfsdW6XQ7EiD6g3Sv+nYcuNwDGSctcCy4xP5gN++d39fbWPszRo
F+K27rlaaNYrMMzLicHu0dVZ4v9YfMr+4827KTIR+oofF4Mt1RLK5shiUPUFowjrHLztf7Cof7jE
h5VQYwSpdsrASnD0JVVlV7QgYv+j9cbkPcknmxsa//frjX5OHNDdKDinXlqRyuSGWJUqp+LPppl/
+XDY4Fy2HiAtH4/5oTk6cMTZRRtabgPsoFFrFg24XDO//f0X9/OVqK1pnH5nXR6IyPlF/uEVKvTS
U5OYVKew7LVhyG1d0yGR7Snh4P37S83fzvudjksxLoZUfKZNftSsdHoZaS2zqxv8T9auHO+RP2wi
LToqabTJjQPt2iJpPrnoz4GIi1Jjm1lROtL3+fP/8PnSycts/N7JFtJppToPnshwges/WX4/v7pc
xWI/wgqXs8LH0qGntWi2c55Xn0wrRkpoAOarVH2IO52qgv3JM/vlZ+LYTEWU0f6fvBQlQ2UW/iGs
DiVdagyaQNtd5f2wOj+v/6FLfUJcJUwBj/HIbP97xtT+uSW/SH+ETP39z76jphz3D9YbtB6WAzrO
H0hT/AlaEpWkDxkLFeA5jhSiaqL//b8M/Q+OtojZaLzoswSS3Zlm0/mPtD9Yvhx6XP4hUeGfoaY4
Wrx7HRUiCz6uqJE+vPGBkzi9YLpoE2aIgmw6WqpSdxiLZC9pl4HcsDfd7JfYtYs4drZQUmFw5zuR
fpEQ2/1Qu+4xgfOTzgb6qQbPc7Hwwslgfhf44ya+xZ4yIcPR+1zfD5nQF/wCF6TiEebi2vOumw4b
psg9OBpYGancTmZ7p6WTCWbuamogGWgzo8VJT/1c5IzAm7iMOhkuIrDoDc8yOskOmA4T66SkeJW5
sQ09nJmGKKHrZulHlOqHJoEYk7uVXCZ5gtIqkrTFnX1CgxO8sq6icQZYqMI/0rzRXTDVtPIamfh1
WH9TqvLGyxi1b1xoSqlciBL7ib7B93I6BaN9IaO3GV6oFHijcVD5MgHdbJLHAF+cOoey4WLQaOkL
Z4gfYu0kDatcmW33bAUNjtziDhTlm5X0wwIY1bWmTquxKXwPgMVtSmPysrKgp5IJnoBLK6s6zASe
C4zIuGPzVYs7dRs3kCFHvb/PSwtpOmIGgArlI74mw2LAeXHT5FX1tUvo+uoDyNmmqhwmE0SNRMPC
pyQIbRjpg6szQVtFG92RJv3FqXavpl6Txxao/6z2v2Uwrd6ZibmG1yWRjAjxbcRY7S5X9PjOFlOC
M4t6yPoM6+xu7FZdFaz/eQT6v4PX/ZqC9/8jum7Ofv77uPIFHGXzr6v4W1V9+9dz8favy1i232j5
/hhp9Pln/MWzs+w/EILSe4A+4DEfMku1/+LZ8UeEHQp9Z2LdXIr5K8iYzh+caJHCo4ln6ohpzX8H
GdP+g4hFYLARZ9lz1PonPLsZBv1uz4em5tGTYcgez24UZR9ZjabSGhGiwGgTYeBz4fTxA9dcz6UU
J0ZZYBq4xibTGK4yreGdj26adNhPReCu3Q5PPgAXq7YaowsroYffaMZXCuWMCahyZRYYaulxvjfz
aYdT1VoV6pdWZF/7ippNiYu25exbGz7VgMFARyEBn5PkDVTatvfMezcSHV3toVnprXj0oune00pU
WvwiCa10WSfMTphD+JLXLpY36FkW9C4GvzOcFxwEv83THavAxkNBogFgr8ecD9TmNR/4aJjF11jV
LwRv8jLBeH1ZWzHFHYoHkVl7C+qwYqnq6XSJ5dEEDDe9rAasLDyj5w7i5M8zxxIvDKwMLfmYlflX
j5wCI9xd0xpwRpJgN3bOWou4fN6kL6pVeZscyP+qIx34fltxPU/nSGuTdUWJa2h45ymnoTSuaISl
q84VX/vRPmIEqEIJjt8i6jS4jaaXkzoIgNkek5+Nep9HXXll4rXoKxjqLAZAskh92mXrJG8BB0ks
l17QHuNAJk3GI8r2aArtIa+VpZP2Xzt7vK9n9UWcYm42F9H6ydlOLr4rgV6VmMjG5aIO7CNzOwx+
Vs0qL7IrxZsepp7vSceU1adz41tte9025RWUQPxT0fItUg9JHSapxkafTGcx88CHlqa9uxgJVmus
kR4Bgi9ENtu7dbbCSoGZp0zqYjCfHLXznV6ZZygo6BoifgnqYdy7SlauwlZXVt5oprtISBRgOIUi
pTOvbYD6CbrnRYy6bFfVGAjEQdSgWzSadTEYhHvLGHZZMGKZkiJmqStzpn3Dd8CUYVY/+LqSY4Y2
1foiLRjMVLy2WVlqW9+yp+AoJI16VTUVpkoWzaeMOj2z78EuqXCRmNsNQ1AnuNsYGwUnQ9/OmyPW
KY1vYUS1yHrFOhcPQ9vCGa7UVr2hLYzE22o8LFMrvk5l1+NibmNuqe00M73JkurKUXn6kWyucu04
hhjRyvSTKtr7JIMNbE6JZ56mSStxBs6+T7/tQhVmiD/HxsVqCD9K3HsS+8LCIZcF9dnI+8c+4ver
QbuAKc9VNe/D1ZD4aJguByGKUNFgFuRtKqfFr6R41JPVFKTH3uoXTdNhLpXWjz/E6avv55h3WNq5
SvPD8eb7xQmqZ20ybBEytx9PGgUefEJYeshJI30xLBXfIAVjmnEgwPXEmvODyOuFF2QHt8gPyuSs
f38LH04h5zugs0dIn1upP6l3KTCaubS0cJNSQjb1/BBG9lbKfIH152qukn5yObaJj58Y5QL7BaAv
8siPdeUCUmnVBTxcHB9wsq3sRTTeVymyN175qm8SrFG9WzOV3iKy+vvEtC+b8kWX1UVmhRgWzcUa
3JiaYm+Z5r0nlGXe7uGU0NRx13ikXxilPObAj6Y3pQGdjdH00hlLLFyJR/O8B17DuHv2zrYU8XPS
11sFIHsgoxXRaKW60TcbDt4S/wb8ttC5loZ2GCWqLW7cRP7brBKp4UMXVX4U9c/S8G7zkKiJ22+1
Z2ZMWSCWenNk9ZjUuPSZbGGbstWuIxPleebBl8xCyPJinO51Sfh09ft0dG+jSb0fJc50ceUedcsd
adBHu4I5EVEqFyWNue+nz/85qH12UJvRa7/JpeZz07/2ovr2/GP2dJ5P+J49aYb6B8m+g66fshuj
8vy878mTppt/8CAYZWbaYH6bCCX/dURz/+DIbXASA9s304D5o/86ohl/cCSn2kWsZ15mLuGd3Ucw
BvkrgnynN//9/+8iylxV/DuiOKR0kMO5O5NJQI6PH3v2VqrZ4aQo4VWi1ONVZA3ZorPYTKy2x7eA
hByld9f4ldtgexZiQO8rZZNd5MrYHOw6i1DyZqbrB2nVX5aRLpfA2HG2Djwn2ii62ohPai0f4u/5
hinh0b4mBlGe0j6EQLQanKubKryK9Um5xt4LDLaetuus0umdtPmjHEzj1iw8D6uBECIAJrPKJ13O
90Fwvgfa2yiAGZdGhcBM+Psw3EgRYemUkUYktnkKJkd/zjtNbk1GszFEUNN6acomevhhZf317N49
q/c1mfmyPCCcTPjk8y8+VoCieKgltEpxFdVFbJ8axqWerNzWAbWJeINxsnNA/hzexmkeR8jJhKbj
YDQRvyInSON1PhTutd702PFhWlCsdKfSPmnN/bycwNhBR2SLYviC2sL7b4b8sB5x1cuuGm8sDr3Z
ST/ykPn5tg5G7EKVjrbtm8E64vkzfDbYdX727xezTu8RuB+6F5cZtHkz+aEQV6tVQtmjLq6iuDom
ahmxMaTJseXccKkkMuYQmyF2neQQkCVr1RZ4jbf0sjjZpSNTp588L97s9+8WA9QcNSzAcOAUqae8
v50pcbzSakR8ZZYZr1RXGv0rhQjtqIKBxqgQmfwzBg31nQD/sIBajPO4bpXjISSdCLHpQFa+bLux
ucON6bMn9fOLBPoUsQk1UmDCnMXmu//hy7Io8MXks+5JlqrY2gOEF7fX6ydN64Aau/hBuK2nXxiT
2eyzJFF2QhPpJ1/RnCy9e2AoBRnpBCE0C1+Yunp/DxApiDpWUJ9wZSyfRg+TM5qS3E7ctuWTWdTW
J2/uhykr3iEqmnxewh3knhm3/v6KjaPlGIdZ/YlgxkuSRl61y7BFI+cmaablb0MHiadFrDrzyL0r
l4M20iCNPhOcfkBRnu+EF5rxMmwj4GV8bMoGpA0h4MfhFKlReADr6K3LVqqLLggjA4qPGl9iHR+s
+jRPDw3U3cGPY3xuOuGsskSBaz0l3aMbh5/o8n56hZmcJ41G9sQ2MzcL339DeT/C15FCPTl2H2+0
oat29P0hAafCftJECSXBGzU/xEP94pMX5qcAx6UZI5pxJWig9I9LUrNosQiMBU8wN527EstDXzQF
40VV4vWvnS61o1l3zpVRMOyDEbgJI91Ke1+pe2eRRmq5HIu+vxiiUVy4oUPy9/sbfF9pOD8yFo49
aygowv+EUoG26uF1p5sn1eibu7YxHEwq2/Zro0XVgcml5oR5fQQSiQW/HKfMfvn99X8OcNBv+G4M
nDW4DfKG989GtbPUHrGuO2GipjzUYy4XsVvXS00PB+zkmxhfNi2+pKgXzf6gY3jfhbhZ4aTj9Xee
qP4ZCP38hby7nw9d5daVeZf2kXnKc/sxjOIdeJ0/P/nMv1gUFpkTLytnDuenRYFkOcEa22UKDM9P
dYFusV0HAXr+ogriQxtm4SHBoH7NMbB8GtLSuginTm6drki3UaRk7YKaSfMmirheaV7rfbJof3V7
LFWVYEqYpxb2/pHUicGkjp0YJ16S5q7qK4BrJgBtP68Gx1h98mX8YgXCaUc4pPEf6JL5bn4I2orV
DHrhduZptDpiZYzY8771jGjv5vXwmlteg2rejVPfUML0gr2jW5lO3R2I8XduHFHOwvKQOrWLhVJk
13Xqa2GVbUeVuRsIFSDvxgibxk/u+hdhnvQXWCEyt19sNROEVka5a+rULYZgPhVyXObtUOK4w8iI
X3j2kPhlZTR7J4nbW8SLb15J8tK2mvFn09v9ThetuvTytPBtxnFuO61u7j65yfcnzfNaJgGGGDI3
XaFifFjLGI1rZEncZC3VDk67kWjHwkmLtTkPq4RZ6WHAiOVQ1mXacdLa/rbAizsXWb2wuvgb7XZ6
Dp/c06++OBMrHQ7coFhgKr1/3FwTiq3U9FM9Wda+rrXmbtCccolmyPmSEIH3I9SebaYn08JR8Hzu
mo5dTelc+uCM2yjU8g6JaJo7i2G9VzOK/qOv7XyKQf3lcKcf1r81oKGRRaaRjvbaUZZTdmUlwYPX
l8O+rethkSdlduHAf98z63tTViWRHK+2rVZOzUkJo084Rj/l5jPXxOCOGBCYS8P6+68stHs3SJlm
Onllb+3NIi6fuqAk/coiFciHo1dfjJAv85MnNUfeD5mMjbhbo/UMAQZC7/vLeq3WZhUC6FNYeOGL
3uIJbLVdtmAbqVeKPvXXCSbge6jazrWhT2IbnZP0/+AuwPfOMA5eEu9jp91L+yFUhkQ7pS5id782
5nkEBf/exIZSl7XiRZVT8GwUAyie+feLFjLIP74JzqUaR+D5bAt24sOiddqqdYxBn07IdqI9BiDi
Uptc8zVlUvboBL04lEN2nPosBvBgkQLXTAX//h7OScr7x8E9INtF88iNnLufP8ZJp4d77xSmehpI
KYzVYKvlUz6/uOCaiZtBHrN/Z2lqr4txio4mFcsvQyHFN9HG0bS0Tat8CsK0kQztVc1darQUfmhZ
XjuytPbWnJgi12GmTLPru7zoxbbMRqrTFpDNeM1sBSOlEDhpCACSFNvzccuh9fWZUJWv9ecNiEok
Zx0IE4xWAqh/v/KyopNp2PZ/xYhMjCRJThnTDbGc6xHFzL4qGPcRoXxOWie7KeZTIBpBYIS4vS9E
aJkbOgnjoSr0L2Fsm6tBUSSm0Pmwyixrgl5o9t+qujeOorEeK6Oz9hFkkC2NSOcqVur6no2R1kUq
nMX3k84wGMZJTr07LjuvTwjasew2EzUtXoVhvEHmhFMxFsi4ykw2iOL5UDSkFgdTBfc/LIHj9Nhh
EwgrQNl3TSJ3be1SKU+Zyma8u3hEuexclW5UoFoRYiu8Kr22aKWw8DXWVmrnbw0+Nzfse4KKXdxt
bSfWdh7U1dvRK9s/aQLrq3ISqp93enjJ/FK78TL8+2qcQe+dTlFeyrxRIz+azwUG/08uqlfEkVJY
3dLBwXuTANm5xA1vgLOjsFTIt9zrri/E1qU8cC0BQO/zclxXUxrszNB5UGPleoSjtQFdLFIqKW38
KuzEPUyFl6+6qdGOiYa9rSFFsqscoM2zAox+a7ROncbZId4HPzzp4OuDjh5Wr2fbgrzkOmk7cLye
HL8VTpQe44QjXF4EwzJlQn0vDVlvBwyPH7Df/FZMqXfsRyzCmccOom0VuGDYjfw5h4G7I9tiLrlJ
aYokGphCr1UOeTDRPS7aeLwwhXUFh6Nb2uV0iFPFo1PUamLLkHRzl0uju8Hklx2IotK9o2Vyn7k1
0rIqcvjN818yGRA9lFFlfamARSJ1mgHJs6We2WMLXA1e9n2vsstBB7bWEDObSTvSCC+fokRa2zyx
xRWei+rGsFJeOWk5w3VkpS12zXNaGEe62Oatae1lK/kazg/NkHyRAYW2F1zHzUvOWc6moCEDm8Er
dJ8nJy/GXgOdWe+bMhRfjaC7zDoGDnmmzcKyimDBBmevIcQxJwQCZIndRbixzLG5LadhWETSsg6x
Vbu7Ks2GBa4bwsfFCdZpaObp/rwbhdKOc7+UeK4XSmHcYpRaXmpj2m4n01V2ZSayldOb5jHWY0FF
feheeiHFVYGgeouZaLeMB3zJu0Kb1mPcl0unCxua6/jE+o3XKSsjr71LWXg3XedOh8KTw0XV47Ac
K4OKQU0Nz1QPO7wozUh78jq3in11lJg15iU2OE3bJguTicE7B0Gy4Y+xEi01uw0WelmZD7WMhz/p
aW2V0gy2auq5+8guA0Tes595n99rtaMTSoPnPMzSm2ZwnGcMPx+DGviwi4n7JiwyB8+8zGbmvOhn
50xQq7xmzD43a6oh3FhcgP0ZMlhpmf6MXHA6Stxb/LruvhpVpKOQxQD+tXLrdEvsF9ukUXknlair
8E/tjGe6L/UdaW9zB1CFF6PH9tSHpMYiZBpz2uYQt57TiuinJCmKDyeh5tI5DBJLjG4mJtTX41iF
hyCQ5sbugukOkWlBty4c10PeBYu6Vesr/HDG9Wg24UnJm3DbOQVoB6vI9woKHt13C2UUvmtObLqY
D48rzcgTSB94QrqJGhwDjMg5jjmElxhc+MppxptA9+SuV+3yqYwkgbAZQkJKybpeTT3yfd+w2GXq
KpFPGO3wmc9noPO3l422fTW11S5Kpvw1oC1QgU2Kkk2eTaVPjyK9VLQue2XOxXo0rLp/y8NBXA5K
7J7sXChf9FaOu7qf0RpDbWxVp+63mjkVPs6d9WqKsVASrYMj/YjLdx7QWu2aSi7sJGvuHHfsfYx7
SZkxiS2fzqFsHPTmrmTeJPbNONMvIjrc13pSOJwABtgQNNfu7Zyo7hniVo/VS0w5mjt68lXhlwqT
3HqcaX4r0oOhaNMup6OCjGdMDzXynyVwRq42jlp5T/OfCg1M357PCeKgxmjnYA/eY96Y5beyCSip
OSUsxaLo1CdhxzdFr48oX/N1kETd3g2N8MJOMxPb2sm9bNBAbE1mFi/ctOsXemdj9Or2CxGXzZdR
75HJV6610rXcvcyj/MpmEnXftY117c7Zptc6PLlz7apOQg1sslI4eCkc+z7vvjB77Itg8pAV4C0Y
e8502Y2Z+F5MADlH8I8Vc6NEibOIeVR01Q2O7kBN+kXkpLHvhRncEyVSGdcusmWbevWmU4WCID4J
2duU6NF1y4OtWMm6x1B6r/Zh60O8UG9zyq0bt5Hja0HetzSHLHSWCcgQz5/cpr5TkrmC3M6+C2Wg
vZnqUD+YtJKQNSXquDcCTV94iuTQXSfjjlZsu4gqJ990I7M3YyBRF8TKihGBAVNrMz1qQ2v4QZHK
bTuE/UZ2qrLs8/4bVMbhUvMMLNxBYq4MWonHzDHjL3qq2jsxtgQ2vQvWGEEEN5kyNHvdacQpg8SB
4jqQFm8Vb31O+L+zYzM7DdWEbVQ0at1Xzc7q23MR5JzuQQOOr6WR5t+mAKvpugAsVtQgsWrFtpfC
MgPfTTnjaT23A18FFIc5SufkUEamK57hIOT14302KspuKot6VVh6dRSE5g3HGrFFOmvS5ZOuuZB8
kdtWkmoudaMWW48X/CFog9SfwXmX9IzZIWUybevBlNvSMIqK2qLulX7dJrzlU+uxm+GCs4iNsj8l
3fwu6yRtIWyhm9ZznOvCU6nDWWIlUAiEyzTjmwJmQPEr4Qho8Jq53pfR6O19W5YKrm2adgejeluk
PTMbAkdkCoexQxOnS9xrpnvnrHiOvxAI7K9qxnixD2DUvcbSm3fGy1T9qSSt4BBRVezdUvS8cw3n
uIrOwsTv9L3kRDnnkcXUlU9eNR+yhmBKeANst71Jan53ClQyZWesH8MasiSCQ1H6nj2ZO7oH0S5O
NPvVY4T5WHkpxBK3dqctNIB6H9dCx+JwquWLyRRR5GcBJa1MnfpbMOPtbVi6yonBPIQ+xjR0qDOm
YiuCkeirgzUplx0E1Qqsmz2aV2aKPGM1ykFpj0nQN4gO0+GmL+JTGuAutujgL9BKtZzuC6Xj+k1t
le6xwXT9IGIvd5c2bIe9qw4IS85VngzTpLeiDpRHlaxX+Cq6imujLeU3Uel94dcRpOnELDmP6w7T
zVGH/GUBTijeFo2+jgtrOlTczhORpwJebVuUqgxXXMrJBdJTlerXGMiQsSjyqN8Pk36HPbp5M2Ul
9sPWnZPZ3h2Ddu6WOAqyB+qyH2uqQtZV8JYJl+cdqb5OorEa7URZstbxiSJfCZWFnWvVohTgxfIA
hzrDKW+sQE23VGRHpluhOmWKbT1FTtkftNSFrGJ0/RqLXns/gWI3E4A8qh7Hj64TPdOGIXND1zOc
RkcwmUOPeoncp6Hzjr+BGUHpyGJ0RKvENKrXwS2LwTdDG/B7UyjVS1knskEZ2QTHwuqNAq6DYb6x
9gJvO3B/yaWIwCAvbDEOF05uhI+FjSAxjKLyz8Ir7X6tjHH0IHPPTB5giM47gDvLnLTBqB7dLqqV
Q9pPXbgaEj2XB2fIla9R3DnLUqu90B+GcZPVKHoCRSA7dcJT7ho7rNDbne72w7G3NRQrSSYvk0D9
JuOa41CSxNl1Vrhs3uwD6TMR0Rj9NB68fGHHBLOV3Vr6Afa35vl96TnPdUcuv8hspph2aVGY91nY
GPGSUSKMp+uZ0BV0YSQ9nxqCTDfIPtR7bcwKfp47NHf0jsmALGOKN70jilUmOVx0YxosJOgl+gAZ
J4BJNeC1WF6nHb/nDxk2nq4f1nZwKmOjPeUVf0QBR2ylEuB03rX8yuYci3qELDrH6CRZ6HnHq6Oj
Lq/8819LVC0eoVI0YquGCamUEWn0E8+5RznXm8G/4AQ4/8Q6IN/Kxpb3vettd4klEgOAlT4XGo3m
Kp1YGtjhaEc2TfoKNkWpPI/lE3yu/pV43uOJylGObZgrBvOpOcxLkgJXeA+qaAKsGG2Tam5hZOVT
m45Z5WOkav/Zxr1FNJpjWVbMB4IibJO9YQtrj3FJuszkQNe6yGNx38wH3jDvqcvmqEVeg9gl1uEJ
yzndi0ED+S0DWMTmufYHHY2wM5R2U/JSlcD/yFFSZ+m4w7UZZPUJJnZzZ1iBuba9kNcwCvTvtyHK
mh+ohOU5SqJpgzWWABIqsWn3Qy91IcBP2lpNy/goJykCn1oFdVFNieYKGp8cWBLiEVfKde2BUUPV
9mfbuQbs4mHcsh1c9TJHOaJVxZb52uCC6ODchX1FohC3bFJ8RJ90N7xQ0iDbKZ2XHLKI3Epxs/BL
LXCm4Z11+oXndcMiMRvtRjRtc8dj5/sj20xX1RCFqyadwsAP9fw6N4MJuMZkqLsyUtZ9a8nLvKmz
oywUfhFmz+dKiNZbHMZrtG+6mgZLb+IU4Wpp+OYp7nQ5ulITZDFq9FLEKl9OHcSobLr5y3HceYkV
dXdFLdjYD4qRrbMRJ9LvD7a3gJQNGqVDJ7UvcnZ0TidZt6QGBSeqzC/Oj3ZKVJUTTKoGGW5VnO37
uslfHBLvL11hiFXc5w9KFrEZdyF6wj7R8pWpJfZtrqbalvMfkNNJpfgBAnwlUDcc4Z2jzSND+KLE
DZstcZD1wcymvh5STg0gOWKO26zgJKWoF6aUs50xTohyczvg+45qBFC2YMXyws0Vi2hwhi2V8nE3
9OJuNi93MIk5JXJqInZAc1zOPgiLvtPbQ18HDlp1w7hux6p69czAvakjmRqEBr4wU3rKt9qhwoo8
bzJMRHyac92baXkMx6BZKfaEQeGUxMarFevqhTvUja94akybNZfDC4KxlLqWSpo4tkG2li6K7iDs
pgszytStqzhYlLpDepqqBLycqsRfzwWaMFN4WQK88ORqks54z+bM82RMD+hDlxl3lLEezGzMYz+V
VvpVqVM0Uo0RjUstGq19Bn71LRuC4Oq83GXoBdeC3CIk3eXtTrPUW1ANMa6bIbtN5/q1ags0rrom
8YpDY0kUCamWSHwSXd+IKcJJW4GYqBiecvk9HGm6h4h/KilxlXUDeg3covCzqbkDA8T8qgr3aAHj
HMs9LYVhTlJ2HZuw13xL6StsXrOMNsXEsTtfGk2DO1AVCot/IUl2AAjG6yZS5pUe6PlXhJPdgrw2
Op2jm0mf9AJ33y8MeLjHriblW5+rhOcjEpUOQJ6xk2lXgVFadyg9xfZ8vGM/oljY9LyFOh3xa1ek
RumzSwYHoabudU+P8W46B2I4hvVdEUT7pBFqvIgGIFYtfb4d9MBur5pNeRx0s1kOQ8pvTXInhexe
rMoOVkYs1StVraK1yJT0yYrHahsP5qrCL/FIcUy5Kdqaw8tc6SuNqX9ttAKCH2stv+ytsnrKTHR4
GoatAMza4eZc2fYCq9nbec+hBl/qXlrmtrGL+lTM+047l7bOBUnkDuIhM6NhZ9fzCH8/KouqDELA
+XOJqO4ElKw6KY4ZHfPrzuvCjTq03bGlD7xxnTmwlo71DK8526vzxgebsD1GXoJftpr0f9K6USmL
dJqvondeM3VL2tgFBKOsJ4MecjW/UmUmLvJmjOhBGN4rMF5qNkhEusJpX8ZcbbfWKI6aATbeaZt8
Qd8iICvS3LVSK861kzA/41uSrLxzwa34pmlFRyueUCwMNUukCRlIqU38ff2myWIEuJY1LqmQMdqS
eln7pplJaO7aMeHTtEPSv7YWqJb0XKs47/NO2LFHOdNcCHCkylqznYznMDeAhIeJjmBkFQxsHF6X
hPAN1SOH4oU63pzXEiIgbS08k6KB6Iqd0XrVpqAGu22L0r1wIUFsZZAnW0/2q7II1IMGe+q2S8vn
MW6jAwkNSZmVpAe1mS5Ss9Nf6tJs7rK5w+qWjrlVA48xmyqPLjVOB2ich/E21b3hNsCX5+h5JAZ2
YbgbGHnmLu86fS1M9+hwqD4gwdTfWE/xU4c6Buegz7nZv6iIo7xBtA3IC9jWx4q4bBJXjDg1n6TT
ZLcUz9/cKRa7ugeb12lWsauE6m76vMpv4qh76Do4kpquuMYi9org23chjkSBscnsPrj6fWti7od9
6Eyg+QB9wUwWRPGPLZp2qFry+HQ6qazXBaZ8j2msGNRJzAh/lk6kkFPbIiqWaimDfzaQO/c4Efu5
1Hlwq5wFvB8EUnHl9V0bKO6pdMh/oCnSJ4DaaO1VqK93qUmw/P2n/YVigTkzrFo8wGqYYn/0MCG9
7ZIyD5XTqLBXZNTwUn+IVe9N00f1BH7OvFHEAOoydL3LKNYGDhfcnN/LBmxrbHv3v7+h88N///3P
g28MiNJORWL5UVCsx+b/Ye+8dutWtjX9Ko2+5wZzALr7gjMpWsGWHG4I2ZaLrGLO5NP3V5LObmvK
xzrrXDewsQ0thclQNWqEP3AG96txtbr0pIIkxWZ1pZ9qtsm077vuVz6O0UE44XIarPO6yydxgzVA
/Styp0rjs8xhs/gIJ5SGKXdz1ybnJh4YwOaz8M5lg50M05C9M8/6w2NE7Mh0SUT9EHyMczTV1OIN
/gSJ6moUmUyhl83116eTlO6iubMy1VyaqXk/lbmk+utrBxG9Kn1UeA1c5kGR7f/+FI8ML/RC0n5T
Jpr4aH3AYzwaOqFeYuc9HNyrvhzUbu3q/sSAssbuhwjTTMk3UKf9tSgl0q2uX4y7pCyNi0CibDpU
zHzLaHUQwUUmNBZoJV63Zt+eYLWuzp/Oi7DIw5t3LvktGo9LBm2FsznucahuvJ6TVa4q05S0/ypQ
QX4RmB16s6mrDhnIxD0NZe+8n8iuQ7F4X+cZhTUlpq+IF1IV60KHnlK4V8uSvoNwP1JDfHmUnBgW
IHfsY48H1mBNUZowWvdqSjt5X1VBcpBuNtx1gcq3WS7sm2KWW9nOM2W9H51hPbM0MSq+xqU1rP5Z
qBMhByzYNnH87scABHM7JnjPvfP8NP7h9cbB6BNaGNeIikhwjEXQsDk0azP7Sj1NeJ56YNmi6q8Z
aX7MlY00IingnDZ/QHRZbSd7pdOq53l/vxI9Pz6+EGge7F2WIFK+R2uPnItDx2Tg+TTQNZE5+xl5
DZWVI4oPiZ4Y/f3z3mJu4KmhkBkBPwLxeyzONdkNSOMxt6+cKpEwmcofjGMge9fSvW7hB51P4PRP
p7YeGcKQFPz90623pxkiz3w2QCskDmDfvV63WbOMa16y1ebE6j9MvU9He/FD5OixH0r68YwJg7oI
EeXdzHMPbclrmhsvjYoYF1jjx1zVn8KpEDegkd57Mn94E5oLwkvQuD3Yxq8vra3SyjOnzr/KcvBw
TwhK+G8AVdyp/to5SXf392fxhzdBzAkAdejzC3jH68+DPmS4BXPiq4iz88RzqPBG7BU+FnnFGKdw
DOZKg7vLwzA681yklP/+8dZbiBBtUwSBSC1QOyIEvv58o0Vuz69D70oZ3nDqV7M4KcMcfnCydLGF
HLe1aHAgI977cQ3LSxumRodl2UaqyT8R7Ti+A7f+0+Lggmiy+tp1zfKP3oAD6aB2at+/omfn37Wy
EkC+HSn2NYAiGhl+8Mt1mSekCAJSrxknQ6P6g5WmJZbEtg/PpU+z75Mpph/zquEOf39if3hhPCUe
NXBJgsbxYVu7TmHAiQ6vXEvpnnfrMsIaCqplPaRVlpp/PCXLT/FqnldGE3+/gD+gnDnswfmi48QW
oqf++pX1c+VGGSLRV3A9l9tOLGiVI11eLZgOVV7fn0MsXPeWMycn2TznB+XTtn1n3fwh5wCVbhFB
kBKMMI87wkiBZUaen6B+HXnDGWDRknnc3OM9ljAORYn6SwjpMW5a2j4MI915b2c3ylfDuVOlQm7z
VjW7zu4eBmGV23kos58SvNGVb9BOabBHhmqGOes7V/0WSKVJKRpbwnYBQ3O0tHJvopKse3nd6RhH
xyq4GSAonLu1r6sSPfYbvHeP6ac/exTdGYpopRCN4wfl+PqFpZLqF/5iej1TXx58b6jvLBSbTyeD
0qsrLYpEUI7hjVApy5XzHOvVbqTdTcJRXS9piuEqnpsBHh0iv19c92PCRo1rL+2a+AkW8AQqKKuO
/t9Et4SRDCxcAu9+UfOnZh5o4DtV4G5gYgwniWzOJxOs2nawCviZkyiL+/JpzrBo6L5p0lBo4Nie
05XoY2a2w226RtXX547I8/y5lou1XVVmn7RVtlxFopx+/H2d/2GjRaRUPsYvCDy5x5G4GFHIdmde
lptN/oVXmuokBT7wJUWud1MgPvoBH1Vrvy51gcldV578848nJwDQBeSKja4Pit9gqSLKaT5NU3bd
GalxZjYWmiG6zwNvoT2pJ5RWEdjOmz24/B/4tNrX//zjkbHBhlSDst+UNaPXOeWEpsG1AS0JxjbV
4XVtOeKUEY51YqGG/r00w4wTYkl3xiLe0/Jz3z7+SKNGYWxBkESV9GiDL2MSoTkk8mtiP6vyqaPZ
4F1MMPbon3Dl9denTte8mNaHNkjLX1YbpsBAmpweQKUxPDWA2EOVhFjd9jkAmbgeOuvD6Gtq72Iv
NBPcJKXJ43ZVc2pkMx3qxswOYsj4llXR0N844F/WmDjUfkyMefm80sYZoHHkobUNvYjuW+bNXBQC
8gybq5SPhlZA0CnXvlWbpxHB0CbmvCmHEsyoniYYQMd/KN3WTxtRfEnNsbnrozU58+ndnD+jGH0N
tajsDoxdpnG7f3+7bytmalbNKQq16g1F89HimiooZoijXos5sS9cRWsrTrPCQrQXkkTOUDAKkfcv
3fCM5MB5J/t7m+PQijVJ/6D78oaPKbd+nzdrDnmIVM+n55mnPhOZXBstdAwTgt6BA/f3+7XfpBk0
jECxhpxXkU0sPFpNqbJthAEHeeNleYuetHCduJOVsw8rxj9PaRb0Mvjtg9VT3fXtJm+8/rotB2MX
1MULBsNuAxNDxqiPmfbzxAJwmE/5KYFzPp8SUMQig1WqqUUUYuanv9/Fk5js74Ec3DL6iexJzyKU
vwnkgZ0EtTcsw5XoMuzJWrs599ymBUHlflxorsY0qdRFVWB4EM/Fqn4MqrlrLbpogLFEHQPx9k6Z
8ctt99QgqRIMFZksXU9LVFxWsvwiVcsKHtF1+UaPEMlZDc+jcm8+hakzParIWq6fli8zc4byfrbe
zgTxn1GeQN83/QZ83OzN3zDIsD+rIRhPFYPy8zLL5hMzbLnCsHFO7KUxTiylkn0zjf62mKZyX4xB
dJVYU7Xxqsnf9osX7hgxY/mZMjA+VBMwohAU4wPDIhfo8ZL37gYcTnZ4yo9LaU7XYSC1Ynh9b8Aj
uaCca3ejNwwfC4RxotW7st1V7gEgRRD7S+Oh8DiAO7BkO7+gWRj2vTUcFKY0OLUwg6jtXv1KI6O8
e5rxib621aWYx+rOLmvzXCYFHCPQlj/C1La+ZkUSnAKFb/ZRQqQpGw9pnb+//+N9ozXFUAEGvO4D
Bn7TIfCiqVyk1ZpXTQnGw5gHTlpPhx0XD9tolPPzCfj/CcrvEJQpg397MduH/uF/PNL47ZcPD8Xj
//6fnypR/c5MfvrxF2byv0gYfNpyForQuo7jVHuRdTERbwGphsg2jRJaEuzhf3OTLetfEDk8vs0G
twFD8a0XbrL/L91SQxaBwxAXAE1b/gfcZDIHIvtvIQQLO5czEiB3iOYMf+8oea/NFYEV+QvHY9c/
lFOuO0ilu1wOQ+Xjnh1E7fqAO/GC03oRWRdpN8t8M2URcm+M5n8FqT3DhMn95FoUc3IvSQy+pZOq
7/B4x63ctgc68qbXOGAYhGmXO5oY/QMN6gbpiMnQniV2Crwoshqm/fh6DFd1byTrBh5YT1EVBhQ1
WBlV1w4jkeEE2QETxRGjcb5aE4O8HySKrfXZGmSSHtpujJDclFk6X/qhyk6jtSkYagOBae5Kq8Zb
C8Ky5d85hq3UrraMcO8uamq2Y16peTcGvd/ITVmR2YASrZcIrYvUoA4F/FQfZBNV1n72S0vedi54
TcYQMzO6wXD9C5Nx5yU6AqpFdr7qUQ0ZlxAsZdq13w05r2Rmfi8HjNgqdQU0ykH+Nciy65FJBdZP
S2K1WrxqxktoP2XtuFy1Q7eQidPgbjd9s45oOw5pFsZLA4z7YskYK2zcJhg+5Zansk0Eaynar82C
YVVsE/S7n1VCbbixDL++8zoYwVk5Z4O379LMZ5bj2GK4CRzH+okuJpYcpjuVv9y+FOdjEczYtTOp
3nEIhvmmcdVU7Ws6+0UcFuKnmyTRgj+Yh5FANLok7WaRM7xZKsj88VTK9mPIsMI7eCIaly2VMdPk
MVOJ2hh2tKbAt7zVRERENhc9Xu1jLMZa9XFjMtHZeEsifg1gWut4UD2roMU5G4QK6Nw59mUku7hi
qP+zG7GuPUzoV6P41WtHWeCeAb4iJtOtuGu66E7meA6MFTBbwNbFsjKoFZwmgsb/lw7r3QwTYek+
kPOfZ9GMBh87ErxHmQzqYzMy9Ys7hfLFZnJyJpvKC/IPkWeYn+2wwsVI5WOXbsiN85mMeAoYew4T
pl1QYLo46YMU9Gsrip8+KJBxa6/2sm47ENT1xg5bke96v/Y/rEwqH9cspIXQ4dhygxhS5jAaX6vv
eQjCECROpHZJZKQMSQsPtOjS5OWX2bP771Iod91UaRE82mOWdafLGsnvIpLp9aLAY2yyYJLGhmE2
OCQ7NQxcuGp/aeNgBDQYy9rNHAi6Pvha4N6QBcxSyvOJQbMZW16LdEaqSuPKLj132EaM0ZYtg6vp
VK42gjyiRdymMJm6xQiyzVNcZ4uzqZ0enFQ/dLzVpvfzb8yL1Vej7ytkBDJlY70k3PZ7vjiFixBm
2G9RGQ6AOAZFAMyiskcOL9Se/E2Y2Xhvr5bkUnvD9j860k3Mjb/W/fd2DfEHD9xRUnJFSXuI5jH1
NtxD4B1C5pD2ZoFG322SpE9BIfW9cdc3SWMw9M+Sx5xKr9kvtHHai3U13Rz+pkPSG5VzcbMORnqJ
lZxRgt/M5eNMD/suzaPUiGvWfRujjFLcigVYUdzhd31YpQ0PaWzN/AF/weYbK2Y2d6ZSYXVSElEi
bjmpz5i+k3g4s/DvbKapU7xW4ezjzFcycS+s0jh3x8R7nLLJodclRv+isoYMea08r+0469ISQ6+8
bFHgWoFsxlUwjgMBtXUPZZQC1XDGOT3keAmC3K6YUz1XCf/o/P+v6bhd1Y/lx759fOwvH+r/9Uq/
7f+8/hIljZfP1+fqqy/0cLVfbobHdrl9RN2l/4+DTv/kf/WbLyf1Oye8ntL95wokB26kpKP+8/dT
Xv/Ki3gbxzVnNI0vznEvMB09Wno55QP7X3jbIdfgW9Tu2hzo34d86PzLA+RvEltM70mk7d+HvBeh
OWmB8oroDLlO4P2TM/514exxtvtUzvrvuADj3/QvK5xQsLaS0yV9l2bApBawCYVuP6C/vbU74Rjh
BSgSJIpjzLLC5HQqkCy+T8KxqN/rpbqvsg19LaQb5KqYlEBTfTMZDDxPdqioW5eNLXzEnHKwA/0Z
s5+J3VkEtY8zWdUJWGu9DAZULJdmlJ+zfA4/lXBue2zdCgXbKIyM5RCNmRPedAZQ79PfXu/1c/rz
uwzIm0cWwrSkMwbJEKofg6PX5TBeokEye05+ibxKDmgMhs58iW2rM32u3BLsXGFlQh4m9FDQnLD8
tN12XRtWn//5ZegZMpRPvYbedJ6B5C9zmOeXhVBZ+R2wyIioPDwHMq7CR/Z7QOfDb7dtKeroXJpj
3p8J2rHh979fh6Wb7v8vSaSnjIBFhKwwjWa4u2+aq4nsJWazU3RWqDBJrTO/6jms/X4oIvO8zsRq
f+ozZCZjv1k4Ykqk0OtTafsJUJ7SXN4b5/3hcpAe8cip0fxApoft9nsrbI48AdzLCc7qwg7Km0EA
eoqrsUhJl6oZcRJ3L7DVFnMcGQybMIMeXbRRMd/LKnWDQqeznLzzhI5WDGJlPBpIqSTtvhe4x/rE
iS0nRY7Q7VfSbEDTw2jtBiuTxelazBYLeU7HGwhd9OoKiJAbP5LDTSHbDrGtMFi/ToVK/McIsZtL
u8N9bef6uaU2tq9AnKVT7WC+SfO93DgCv4x/ts70xSP9Bd6fUpL5aKTb1L+1Fq2lcSeES9u9SoZw
vIHhKgO4WNnsHLx17u37dfFXcLQ1EI9f09giyuZiOfj4zjPUr+23VaYvA1A3RRJYW8Y/T1Pc3y4D
UQpwgVAN9tlsZ2e0maybYaIZuJFipC+mtZECa5dTNNUXOQ5hgmZHK1rykmSeDwWQNPdX3tJ0rt6p
s49GQCx7ZpMYexLBGbSQER8tuBQuhqSLVO9TmwLlrO4mxDBE3shhawXwg7aIBizOIW/SctioJIUw
03teJvbklnnwieoFkcVNIZb6I/wzhmsz3TB1hfRR0b3jLPZ0LUdPMeAwitCbQgfgDTkbmc18Cfpw
2NddUNz1wRCkCDS2I+JoVlers8KyBsTSIt8iUU4mb+NQ3IgTG2EUHDdJynpQ69oVNKUNs186L91D
9R3mnUisAupasyK2OCNlddqjyvSgFrwmwXzV4+0UmE2EX2cIy0B4o3+WIZLqVmScsyEvGTiKro3b
WTQfAwf8RuzX9LP3QVnxWxYaD/3D3xfU6+nK01ujp4gyEI6u/O/Yb1AQi1omid1+ttYluzG7HOPg
HFaVd+3w8prTbIV+EJhG8c4M9Y8fjEQxOissaZjir/dTH1YCQJYz7PsS8d1t5HUNRsw+zrpmgZjJ
mYtTNj1VkGb9O8IyfwhDjMFYqtgc6ZGgHnT/toWC0u4Te02HfQEScP5YSA+pdHp2j1gt9tHXYAmE
DQGgVta2AEm0Una2+XuKQ3+4fQyd8NxBAJtp7fEIt3Jy4RrhhP58ZjbdHjqaNWwMD4NEuHaWmMDT
gV1XjhJi84/fOEq4RDF9LPDsdfrx2+1bwNAn6Fk9w0ZrgLYyJkXyq2NPb7Ju8kUV96HVofUfRu17
B4CemR1tO5I1EGeeQ5+HD3/90YhFDuW8RN0+8AZaDsLvZp3LABZt66E4RKYhmU/Ztl3tBSIY+aEb
8ZTeWJ1KuvMKTHX133gWzKwjkiwXi7XjtyC7qi7KdOqIA1XpXagwqh/zsIguGtsw6sexnf2zFQum
4Z1gqXOj1w+CbBMYGvptJtPN45MQGpdZtx4noefmGDkvUOE/tbXdfZrqxmg2NFtAUreoja+xQNdX
7v6+BKyjFJNYTVmndZTZACDFjrWVstXKWnutwRbRAadAE2WDprUKsmDrylVtLFOZUR5Lu/aWTRN6
xlU1dwyqp36dzhzi0NXY19GE3F7TUoXhJOvv/36Jb/eHfjwoJ2iTRP45yi6HNhxqI0m5wixb6I8r
P1y+rLNlnKJ9YnVfjElBXcFFpH3n1fzp2ZB2a3wH8YFq5Ahc4RZ0R6JlbffIpDWfBtEzrpJspmTj
W4Wfb0u3nD+rqKf8DGQOzy3CXhpZC/vGLPx1EJo+4qUXXqXSB3sYk/Cdw+s40dQvD6S9vjLfZcJ6
PAmqARqt7sToACC5+jE6qUQmcYFgh1A60wTtQy+/Zrz4W2ex5KnGuI8bxyrW5p1H9TaQEkiAUmLy
aHE5xykmnf6xrmHb7UXkQ8ZAkRWj6jiH03VaIpSfbZfJQ2EZAahuqjFiT9D/cE3h3P59qRzBYfQZ
RkbpAjEBHaAtNY/CSsRY2wMU3uzxU1+LbaMGZ93JMU9kPEXFGG6DLhm/V81UBDGoreQrfFAj2S95
Xl6qOVjxZl9VeTcVVjC8F/Le5mtPSuVgJQECBzSlX4e8tCqGhpFJsycb8Z1dOob5hcF0VtPJxTmp
RYF+lyzvjAoI99YzenisAm7bwaqm4rEFdZW9E/OOYg++J4x5tQUKmnv6kR2t79yBsT8nTnA6oJtZ
QaoSuH0dZC88aA+dkEEN9jXPF+QmosEr5C+vbw2QyX9/aUfDRc+mBxCCGCJrDJBG4Sx8/WB6x1hb
27TW02SJ0jL5FrROl7UXntkBotukiZHVIrZNmqrZh4CBUaWlEqM6dePFDyBUx2qYGvnLdGfP3JRL
JeWyAZtRAXkfUfMRy86e8cs6F31g+A/QEkIkpzU8Z4nHPmjUQyGdUd8jIDr1kIwu/98PtejD93bJ
cURxTVBzVMqsUIsmBpH/9a0i/z2jdl7Iw1I3s4yuZtWtDd38yZj5R5Kfw52eDTDR87fMGV09ACSU
gJRaVlle+c3k91+np4uWTsdNp+448QRwYtFvacjyag43hjkL0GhmTb99OKBLNBhwPxT7/n4u50r+
gmKJZJUwq9X7KuHR8heolv2PHURIiRGXYTbYQ6BLKO3kIxRqmoIbsxbleu9AD0cpPYKfjllnt8oo
iXaFRMctR26l589ulNtKA0JrEC38CORPs6n3Zj6AKziYg8T3fIuegeLpstf0R9PbzvgqLJukC7dF
gBr9FFvk5EO0yyImDQ8yLUpeY52CLA23s3QFq9VJRAfTDwReXTsQH/3Sn28Zg/rTvK0hfC3fhqJb
+s9WJRarPHMZJ/DL8NT5eofFZZM4hwQVFTlvQHrbhR8TBVx3M6EZy20UTenowiQ1IH/Enkp4ckhf
Rvp7tfI7/0PrMTjhv1EaWNDziyLq1lOwAGsg9og6rnOOFoPvT1hORo6wTQYi/QK3oPaZB8AOMZD0
8fT7yagKzifDNsr22oQfLKoPL1ebNSwkOrbrHOTBXs6DB7HQp2azDSjajI/vGedQg6FBl1qIocvS
6+hPJW1lccsso3yqzmHOs8i9LBo7Y5N4gCLUHkKiJYYzQBrokFDqOBGPfnakyTM3DVfyYBlVrbqL
3fbc8Zj2cr2n3Oyglyq/lr8iISXvqbYX/brAmqS8dNUVBY8kKZuGd/LyFUrRTEJOgmxB6uLUtxkL
3dsoTnu3Ycec4H6sy7b/EPlMMXxaRN1dHq5T/ZCNpTlf1NZcDPTH22aAb9lYSPYMcTYx7QqRGwDb
Q5c8jVAs3mCREjy4jdcYN9aSjdzW3DAoJ3saVKkeUL03vTvfZufvabyjCw+nYRnufSYaXHL+fOWp
SwB5CKqEUTFCA4rj6qa2J0NF2A7RH0+QilurGtLYHITsCphOA0sY3Q2aDnEYisaHbLJmkXNqgwoo
cZGfhGNHZyb6v31+aVcRo50k89puiVG3y6vzpbfQBYARFEzd9ejhMAOiIjP7EAH8aFzni2Y0+jCJ
O2YcjdwC4jHGg2g9JHl4cS6D0U1Y0uz4NC1FW91brcXYJ8MtxfTiDoogKO0AeS/n24pbMJcs2Usk
TDMAQLVuJAr5mltsV9zjPkCpg62FkJk33pp5LSYVl16j1vs6hB7dbyYa/CA0TFf/mNuweKjyEQGw
6uvQytC+jHMA2/xHy81E7ewyv1e+gaBCVGW3a520PKUMky/3RCaiZ7EFniq1qlAy6n/UOJc8zs6I
lPz1vMucftS/5FJ4sW9tBjZj9nF1Jstg2tiik/owoEbEdXppBpRpT4jRLz1zk1aHtaplrWKL48gv
lpG0zQn6de74bST0Oe02nao8OpHunCW35Qg9/6RQvl7PeY1v2KM5j9JjHQmh98Xs1cROwUnWK/CN
vT/am7oYJ1baJEIj3AyS/tNN1Mg2u6/twVRIuLSZDZM3pTsF7cCpFvmRCDhGt9birHwnUODkZZyS
KlUXSUP+jPbC83tavZq2HMTP0SS0F/MYjLfPN5ylKojGGCTZFF0OS9/QB87deviBvqgYPrfMpgJr
6zkTDeION+LZjMOmqtdyZ031gC2PYA39rFpQjJotVaIoSPs4bG/6LsrlCTpHPgMtBrn4f3YDeleq
H8SYbsNcOsUJRNU6+tDSsqOnmSSql7s2NxhOx16dJeLeFa3NBSdYEPFWnreEk3i8qJdDledX2kZs
lUiE3mVrUPnYd6Zti5avvbR6H039sC7nTcQ0lc1SCZ10DALyWROHY2gt532QterBiUy9DOdyQIRJ
qM5bRnQ4jSK67Ru341c5+2feaU4WxZKYpkTxQJkJVl6+SWAEFAOBBddx2pBBU104A0PBCxZs2Zy2
c2vhD2TlVP0dyyQMoTkYyOhs3EnS/d+ksNf4CIicNsecw1lkGNsycjV3/+Vgq5geQyRKaweDJVpc
rZWiNTQn0/d17fR5jZWSXj2ulehw/XKWqxyKCgA4Y9L7KF0Wh7/P3tcpysvxi0e9ThReDgk78QRb
s7XcmZ9cROFTTcJ0JKrBMW74Neb0OogXA1okWEaulj6LUZ/Wh2o5dfr8LIFe8brQPYBTv5ncQG/9
l1OvcuwsGTb0+WEZ/0eyiOqLjpuBP7eREaNyaweMxLt6nWOvbXs+Jy+np7/c23pHRRXzUN3pWixu
uQxDg2cpc5Mkpi8m1H+2XgmnCO6lL9myHtC2TtwuZrLm7Z00GEX6m8lUVbNPUX2G3dS63cSubEJD
EG3dxIUvd8GcZOaGWzFF5bLt2IOoJ2D4JDgH+x4wBIAEw0XX+jSg3cwZYvY4dxkoUcD9JKo/H30q
KPS6Ia/RWy9D0AzLmdFWT7nk8ycECrEVD2MGClZzV2S5PkA9UShlHiJnrgVVhQ8YoieR8PwGKpvd
GnV+37aDDlZRkkHW+pbaiX7qzRq0hMvNMOeJFjrw1mUCAzcUzL2JjWOvl7lTWfpY7sqZnsAeK9OC
H1lGZfHSkb7Sd1FnU86DRMbSd09qc4Qvem03edFKhKsap7XQgkSduDqvstEzDSsecVAZUVJbe7wh
BAxga3x6UmUa6M9P84R8PDP8rsnvX9ICmF1Z/73ulnC4WwzHYTOCAoUnDtKFcmbjQmPlKWfoq+mL
rl2dEzp6UoYQbOo6JPHwxTj2s6HCsuukX3zF63jJPTK7rfj5xnL1TaIkQEb8EQVbf7xFq0rwMscI
GbmYtaL/YNIWSI2cA1Kr2ERMlQwY3NqAo7N9JisEjMp1F8AGyJvbG88s9brMGkdf2sufwMCwIS1p
677i0jyn6/nJBXNLtggEMqA3QFkz8PzbypFNO15Wz+u57Cr96kRk6l30Mhis08LnspzCIQ9wsvHp
45iK8ScVZTOtdmhBpfzVdtAfbAbQrlgDvUL0bQK+6LsV+M2g7PM8B6QIEM7MlFnsDMcIxAfy/iq7
RwmwLfFuSsLmMYj4vA3uqabbH6Kgq8sv6B2azHcaqUIhY9MsYAGdWDNikFuvyD1MO1uXzBPREDGq
z6gJNDDL5yJbmXWmDS0ylFs6rQCCdeS6fG7KyinK7dCmawvQo1U2adjY8Gacy7RXlB0QiL0Kfd+1
Wgzm6yzoMM3vZoE0YH5XrG3R+JuFGeow446UzIzZm2FEybEB5ssXC4PDpUE+iAV1zd/1KHvTPrfL
n1mPWUm7aVIbEbSYZ6MC66Ifw0rWtyHDWTPfR2Y+ev2VGylUew/1WCUWwS4T3o1l0ezoTxCk0p9v
CnRL5A7Uvv4KJaXaPUnUogoUosBcFVd1N2ZmeDI3qJ6vZ2GAOZ1DQbimjgWXsFUQnBt3dRtrz1wp
WTgjS1nJE8jVJteWgijsYR1H82oxOSictDRa3K1KHfgmlreOeBL8wW3ynDW/hOwaxAbjUXIbIycS
+76O8YwCImva9aFc5EPXQRMo0ULBZ8HaId+ZFx8B5tSAvzyVC+yPvM6LPktbhbzZacgDH3RJtFrF
ctlb+YTmqxGYeQGqqfZqtKqDbOrDzygLs278LGkR4HOFlXmXtjfodLWoWl22Oc+HHFASvR1tuSzc
gvP8I6Up3FDFXbHiT7NljKeLMgqQjpDxXJt6ban/ltuZlN0t/kvjrcQtap2vkWlxuz2LFmv2mIVC
Mrk+lSfAlJ7OhZzfQTDK0We9s9QlR9NzpWu7Qp/ePmFtyLbRYiMzvKdpmEgkS57DBV2AkhMBuSkd
9Un8khaRvYoJGGLoXdHZfXZLnZhAxfeVK1HfUlam65U2GHVoXzpD55gyLPQBHISQRX8RrwIie4pa
dNJ/w7PKx47Hr9RTTpogAwcyTDS62kAPgjLLEaEOeOE0BJwZ3WhyhwgYjDxTYK+6WyELoy7HvRpc
2aoT36/TJTyg9VLPOzDPZXPj9A5KoH028NiIGqwaz0yUzblq1TNTzpdjvPTlTIxcPP/puTyXMWif
CquJMadGTrvt0BvaMF3oiWwmnrBc2JoC8qv3Dlx898R+DssZeSsF0nPi3AtErR9a1E6IkWh86XhW
PIe8HlAP+czL4ZrURsYLUSFCpLiyQ1oKAZol4coarp8zn6xPdMxzFlOnCnYodFDtn9N1kRS6HKzo
9OuCYrEpEYvU0a0Ga571SRcO2cABEXaWTrRMOI9ttcszI0rPwRomi/1tMaJ5Wg8eD3ietqwQFMdM
gOiV2JbQzsXjILo++QimrlEnKIRpoCRqoqODNg7rRwOq0gaXTUGLwmpPGLOq8JE2gfkJBF4zg8yE
cjdvU8FrPCAelNWnNvL1y32dqGLaIBTrrAdR9876idRqbYxDhwzCnJ0tNCkRrmtVtar7uZGG+dVO
gCzt7DG1M4PGZDSJDlfRoWvruJnUUN1mRbP6kLZzJwtP6JkaGQfZCits11ez+2Al+WyfGiV+nd9l
b1t0orEyP5TOHDXlWY/coX+69qMxfiyY5iSalq33ZVcKyUOfGxK8XwmaiHhe+/g6qa0rusKnZsm1
QP1SEbH6bVfUZulsOSbdJLvUpVlyMCGGleW50fPkSB7RD+j2DrMqK7/w0qZbv79UXC9ZNmmAznqe
mwTP9YrhoA5OmBtSqkqBjvpyHjgU7+U2qAaAFJu0LgMWZfdcqAvut9o+r//5OYeyn3fVvKyeezLR
PWJ5gPujNfRcX6gEmxknfslzX7ZE4I06rW7MQmfhhgM55Sttg/p7My5ZQHfe1e99vzphPS0bL0By
1I7tKZlGgrYdssK2Ka5pz+mITq0z2eho0am1lRc9LTJ5VdlhOtRxYZhVcRagIq787SJmHTLcutR1
ENwum4+P3Hpm86uqSHQxk5iUknWjLCSozMGKFCCZhDdcbZl6I0i9VdlgiV/EpZzQhU6TFe1AyWVz
Blt9nvJPbCk/9RHBWyAex50HyuA0cZdi+sALrKcP4GbD1Y8zE69J2id+s2pSvpi7R+DXQ/dILjHI
71rQSd5nEik/lP/apZffe2lYEzIhgZt2ivPCb1FWHMCI8nyzBaiyGa84Sy/f6qnQ7S/UT2v/UQI/
yOQh6YqRn3MXUwdBE1giX1X/l7ozW24bydLwq/QLoAJAYp2LiRiSAKl9t2zfIGTZxr7vePr5ILu7
JdgqtnE1E+GIKqtKSTCRJ/PkOf9SdNDVSHLn4pFJHzivoCyDdIk2sVTM05GB/2MHrcgYyI3KUOcv
XW1VxmUjvPkkgCKU8ap+7mFEnEV5Iqg7QYYTKjO5awTka0czClNK0uuSNhYvzPhxDrUypE/0iH6k
85Us5tuGN5rz9mUrE7moDlySV1YQEtoEC+WltKXORSemPY/nNRCDGp4+GL3aGtV+1GVq5xRNrUI9
z/R8XnxI2OS877Qlo/Y2KgQwFmlpFHXNh9EVysvtYIqujXaGDnE6Ox1+Vq8pAuNPVUvpyOLJJyWx
7Y3a2nFh78YfNQA8tqmYwGngEi2VA/HjZQoQ9a2tNGODtnPXyY9TgeiQS6UfkKwZFirTZiXkWBhc
Km13//NMlTO0hMnLewA/o+OZXjF+8TS/VFpHBHU/T5o/tsw12pjzpJFyz9MEz0tiZ5ZkohxgL2BO
1HgKMZ+alaKODaem0CgGb01JTZkMOaxgy4AGHpI2cwZbeBLw+KLNpv7sZxmARt6caVCAiHmg6mct
jzosmUMDGJhN5Odl0e+8mitFiiEzvH6uldag79DvHljATTca494sRWeRJo/jLB1d1Xo/V4d87Eiq
Q6gWPe9FaYShNxtKoxaM5BjNSf6RIf7YZhTzEAfKWENByquraP7zFXzJmBP8NMx472Eu5r9IQaZz
BQjNsEth1Y0/KjVh3JninHnPi8ukod4HPjnxZXIvZZiQH1ZnoUphI9+nPv597+SXDuCMNwf8buMT
MTfglr0TdFXttAp7z/UgVfDGzTTpOFUFSHNeTVpzK+TM/5GgmPhEwCto0f2imKwhvcJMqz/u6n//
WIvGkjARtYDeKwywiSpH3QIAVOgiHFuQyW7KYRq7ktqUxSmyuX6yBV1sXA4BsDzyzkCy9qXVZv4x
yNsM3HjdVTeR00CGgabtLMpAw+Vtn0VnE0eXMK9cBa+K5mKwpgTI8DjqXzW1l5OLQER1c01tjh+b
8dB8CPx5Y6sRK9FPmlRp+3O2grDYo4CQjPCdUdr8NIFbn4604Oam3+sHxbXT0BRI2EAwNJpwc2P1
FQTDtBLKut7YuH4hGZYLvkFFxLEM6voiS5vkLjOLbjjWiVwAAumS8nLgLyJJxcrBnOHthzaJGCSz
B/bS5pOMGJg8hcaDFyEhcMWm308uE5D7d53VauWBI9xLLtAe0upNo6aUWY70/5TlasFvgL4YJXrw
gBoA38XjDHKXF0NH09bqa1GhkJdXD55da8lOhzFrbKbB0vZtYoRfLMobF95kpDSbDHk+ONI8sgCS
QYFxOyAiuJYPJoLmWhaNaAXmAXJpaSq7bauyN/39Ild+wbAA14GzMfebDQSzlnhT2Al1BColcbXe
KES0M9kxwwdo8HikgegYTQTHh2L4isgW/Yeqj6zgmrN5qD7hcdjgjIs8BPeMP34q0lSDej8KIbhj
L8G4ZB2FJAz0dWqKo6a0Gepk7lDAILLCKxVvAOO0balVgjEaQad9SPKJG8bUt56hO2aKwXnjDpqW
5Xd//2ALyQF680C0wfvIoEzgd/1Cv8uoq3eY03mOTp+L/VX8qNgJyhDsrIPZkdrlP7tJqKLSZ/pR
Hf1R0GwLnR/hoDe3A2Mkvfi9QT8USqM359S9eu10hP+JWCw842g4aHYdyV9hss53hxIJVo6av/9C
v+BS0PJicwO2I0wDp5V5Wb8KXagjIVUf2Xa491h4XYWtnJMloxjuxFZfhahbeNCfty001+wHBfiP
qAX3ecqft/SAF8j/M/0nyoVB89//Gftg/y2fmXn1cqg3PIT/G8QDMLevXtKv1MKWzP/FQH77hE9F
/Y+TeuYh1K+JCC9D/GQimBAH1ZlLIJCxYg+eRaX+zUTQACOqnGJQrKEXcIb9tEJVlb84b4G7A2FG
2gCa+r+YCPwnyr2Yq7K/4kGvg3X4Jwvj+se2/3dWqIuNEVY8fGsA7SZDGWgIzBvQ6xUmjeCemsl3
1T5uPoypBra+z3FYTjTKL034vaui4oNQ8iNI0MXp+eNzbYPvx9GJzMTiUJpGtF8LSfZdZk7ddWzK
SGcPGLvJWdsd2a/mk/jVAfjyWTA3Qd8iycbesIgiprJF7W4E+2v5XDdSUMC1oU7HkBe/+RSEjth0
ZtmXXzCWda2ZqaHwKWBQUqepU4C0nhIfajpDp30w4Eude46q7TGVSU9eLcGfb/U1O2KxT8zfEP4p
ICtgNkCkzMVb1PvWn6yEzx50XThmoJ1X0nRB3zh01SpUnKrQjoEZf/MCgYQhfqHbZECAsd8uHBSA
ZwnOxHfBhqGemsmC6cWQSy/14M8gtC/fDt1LgHl8OfBE87d/tUZtOygqwDaSI9VFeK16A6ZoUxae
eDrKaVhpftZj+cyauuSQNIZ97Aj+zeohAgk4NuI5+xVvP91AxZXP1iWH0q9FGcGc9riHCBx0AuuQ
9kq1w9nKxP1ibN0wmoCJUCHZKRayuVP8EdAfvySH+pE5+d30o3Ok8mSwYkhC3z7VRL2xznMBK0FL
bJerNxxNmxuwH7al+/eLa4komucfBDPEDoiWL1p8bz9LKaM+TJCFdjvfpq8DIe5LkFvJZzyY9Iey
k7udbfTbQo6ykzY+l+D3bkXrRU5YDqU7oXRwE9N9nI5EtbrIa+fHgqjNgQ/PgwTTXi76FLhQQ0vJ
VQcBdr1C8W8zyKOV78LCnjWCEKy4TwDmYLs7QXmmAhNsqYCMl3Yu+tMeyMVjawz81qggZ1FrxrT1
s6woz9VWdccM1eNdk/o7aETaeehLX9J4ENsgCEwUd4cwOURGr995Q2MrR77aQh1P56tZIHVNg2hG
cYt1/3bGYyjOBmhuycFCKHb1bmrPTDtKawAa8iBvvTyQvyPia2ysEZbnTmgNSYA9dirCqllhAukP
xot0gAOxLbrCfkzT2hh3pQ9x1VHEmB9JU8T8PG932Jmuwo0IuRKFzH+xww6lp4/5oHsOwDnKalXU
kiVnCI+mepWe0UpWbtGVVnI236y9QBTKuo7Utu9mGwfMVRR0WbGMoSjN86uNTz+jbmiCJ/yggXBK
VUNFrxkXDP+uyKf+mjpIcFN5KFJjnTWYZ6AV9Gu06JPbMNGhgWQu0urQWL220fbcdNRTHV7CbWh4
1gDAe4CbpMAk76ky4XJmag8RQp7PDQw8V2mr6MgW8usOApuPiyL0Tgtpbm0Rq6LTO90Xmud4tOse
kmKUcRou9SPnz+8/hXsXaBzTQu7x7ZoppiDyELn2YOpaNTKE4zeKZtaRr/JrusBXMfkuc+kHQsO8
Lb3aiqW8DKeSqy8oD6PZ6dFkfqzme7aPydEOhwHUmIu+2o64qh054n7zyS/uemgdQYTh+vH2k7lL
oyyi1jZyIQK2XTDGuC/F02asZrMp86GH+vwB8IR55Burv+608x7D8iaDgNn/ckV79ZUrQBjAEITt
iFzGUUUMlvdBdFX9pNZRrG3sSsdUAh8KsONQxrbyKE+HHPaNTt1bLerNYJnFeRDL41d8jc+BBdc7
lRZVs4mzpLqHpobXW2CK+wnp/HRjwNS7lSCKPxuJpF2Jwo6uhzb29n+/p/8asD82TpiwipgX59vZ
HApRjkXBxSJASZnLJU2NQi9v67hhgzeHFh0X7ZK7X7C3pSFeNaUEHApDMjp4y+JADDxK0uTKdgBZ
tPum0gKsKGajGqkw91FcdleJlOabYuy9HR49nLAURt0pkcV1qnpIk2bWh9j0cqQcvGmnqeBBuPNn
B3R1DceuexTSql7dFXLxzRc6kgVp9ZSEhXfZqEI6tlfPx8zbvQ8JQuiF7NNYUgC6fjuV/jAoXdCZ
poNLvXk7sZ0gjmGHZ9T5QC8BslC3KpIxJzSqtF0CdByPjyq/pi3qf/j7l7qsFnBsIMbFTozCCUqv
0OLePsqQJUKECDk7XRVjdyK31VPXTv7GEBg50o+VrsxgkjelBnWvrOm1x6N5roiquT3yIPOOtpwT
UmANi1sqBL8sL5u3mfR1wIOU1XnWqifTpMsnGEwDfTLQZkoQ/Nwmwj+nHaodRFHbe7hIyY5mtX5k
sf1mpQtWOIsNyo1C3eLtnASCpphEYueUdS4e/CC2Lgwi9YyyZblL8Cfcm77yZEN7P5PMujyio/Wb
TZn2ncJuyR0O4/lFjpKXSE5EJZ8+2J534dW25aKxUP1Yg390Vf/P7uFX3beqaatv/0AEoP6H22Zf
n5owz/4fXMtfdv1Xy/CXi/klwLKA7/X8bXa1fnp9H//5uz9u5Kr4a+YhzGLI3NbgiLJiflzIVfkv
uGIGLCkZuKyOLdO/7uOa+peAl8xlWYc6wf2OF/1T/keT/4JYOMc+pc4/VQYwX5iI/w4d7hcqdSus
LkzYNtQN1MVlRx6NUkWqLNlKZt5ZB3kMlPNoVL+FxSWdkI8RgJsgqsftpFuflbr4iNn3CQBw42lC
BnCfBdVXEGLFhsLqNbduxGFqQ88PAjLKqFceuI1PWKupbhore8tTbkCD7oReXgPw/gh6Q7sCqR98
17My3lRVeRIDDwp1umJDfZkn34UYkE9Pag/Orx3e0ULJr6bgFCOlGqDLXYwuJY3KCJD4lG5ncyEb
LZ/bvKwccrBdbCESZkRX/tDsbDq+G2XISbQtrqrBGNoXYZpBA9O6igtTRiU4e0jy6kOZThdNHF8o
feDvp5F+Yya5WGdu09DEyTLPhDOadQzYODeuwK6rF6Y/7mV80FO7A1bgnbRV8tD4wt7XGki7UHsW
DRPoVYCS/NSPrpAW/GbbvrlJa3r3yNpISlPQfG3PUzP/ijz7VwCAh0JPpk0kp49mBxjPCpX7spyE
i/1ZgbyOdicUicYHOHIaQpKbDP1jVYrt6E/3ZVx8E4HUnUtJhq+H+WlKzVM9HXxXRDhqDek2UkSw
G0bpJgu9szwDeDtU/rjJiiTaegAaLv1QaLvGyyK3LZBiKL55uNrXxfdcrtywMetvqSIBXaeFtpnq
8mLil5UkDe5pnxgbAUjGMVtdnSHuOx0v9a9mWsUbbPzMW/xo74PqNlH5gQc0cNNwbbsLyVq24A3v
Oe+emqRjx47cIZcwXqt41FRpJteOwnSLf1ux0WETbaSwuqwrtblCmVnbdWPT0T6Hc+8pRsGj+sZW
bf1DUCWGE0Qx2RQqQlaJ7UxhpjZ1n0TZD7000oel/G/YZumosoShUJZjvVW2YjP0wecxZEULdKm5
zZnXuoTFld9ZZxLQaKcpSQT5wo6CrA94PBmPMQSiMSuPfNxQ0i8hHji9MtWHuKgOuCBdmuN01VqS
hg9Ctx9LHdef1jv0EShF7oXbiGbnFruHnKQ2RhQr/5KbGU33pitwzMmsbZdWHl+r84xPqlV/op8I
yN6cWQsbZCjavYdFa44dZ10/9glZsqdoG1G32JeLPct8VwE42WpmdA+NdSQ+kvILV20DhasJQSRd
0j5BPoj4K+7EpXQHE7JDb0PijjSbAne7AmGirSSl1zpmgYH3CVf2jWcXpxZg6+kRiN/O5sJne+mJ
EgG9qyUTx45guqkTbTx4luJdRdWBelYG92o6GbPQkbG3oDmZf0OaPdE3vA8HxN9WCPuzb8pbmchV
dAnif/gJ+3c2KRq9eBLpSEHJsebYutjFjYopsDYAYDPH4gAdvL9GJMnc5yBWdykwz73olLskMxwM
AEnhgkOGzLwjV6g2TwJWeu5fxtH0hOaUeRkUus1999KKfW2TJgxtoC+g9ZS6IvvU67iYq+IgR3Lm
RGmq3LYgZGYufLHJ0L4/r+OeZqtOiNmDvYt9cZJrnQYmtX0uEWNsNSl24cbuDbvMtxl53iZPFYt/
K57BFoqd1dZkKzLc3PC0DYLrgMc4xGhqbdXhyW7wNQppFPlqJ1+RLe80RTrzgh6hBmx5YbrqeUXI
+BkCS5KyB0n0GSBBsrHIWIONsJpDWZSsFdVoN1EiYtBsPV6p03mE09UGQEQGJ8s8xXzno0BGSOaK
sJ0QdO5iFF3tWDoYWaRs+Gl4luXq3jIQfBqTWt8msXRuJfTG9bLfSXhufkbF6xTFxc9jmp4Nsh9e
0oGOYEakvUPq80mBi6s3wzkWR91swfuMX9Um1mBGU9zA0vUC56OUjlOB8leuH6i7XIdtH7Ka2eiB
nt3LXod7xbQtjM9+oaAsV5T6hWnszUn6OHC9wapnOpTSsAnk+skqrX1TdvcgzahgDI9SbneOjDPg
2HYXUVjurBHf6dAvd1Mg2Re+2beXiZZJpxJ3+mn2mRq6DNu8ssdmJsuy57xTpA2gGp9w7Z/CyQ+2
lj3dmHU97kylc5j170onmjOvzNQd0lbPNW7dOAd+6P0xuhByDBeujFPXiIzHDF1AREu8a6O7l/TZ
skZNyo0HN/LUKwwT57myubb64A7yruHKoe3vRsSNTwbb5C0GANRAi+PExVFoGOUVEnmM9iXRm3YX
+ekn0x7ooZufqDR1eywPDNeanKaRO3ur1uZOkgEvQ3VRZjvI3PjuF+W4lQ3whAD/sY5kPdulHe7i
qNO2dG6fIRrpGypeM3IiePDNRgERYjyPdVO5tj5qd7I8lDe+xonaKiOpAbQ3/ySGvgC9rZAekias
HTyUJAeICZhd3QwdZMb8ra0FxQdS2+ai9uL2GjA3rnsgyC4NL65uhyCSLv001E/yrpZvfICW3z21
SUjwx+y6BNUdnAWSX+9tuzE/BsoQcLltJ+1cqWu6vwjDPBY0RXDjKSasRCfxxa497zzhGCGliKVt
PQ6sVoGrYQVWyDSz9tG3/PypKiXttBS255SK0Z7WAbpegx7Ht1aXNzs/kxtMj7MkPdRYGN7Gk6de
AR8MTxOouZGagcJKKv3Qhk3h2uGMSRJBXn/HotPegjLLtprlxU+GFg27Uq31U43a2RUgcvVsEuOT
ZHvN19jGT3WI0vIelFO7Y6Ng2x2q08gY+12ZRf2N7E+B08up9wxo0Js2taUpJ+XY4D4LQszf6Gqd
Xch9UJyJuKodTS9lnHGS4BSfPPyuCwAT1zo2gRdybSBLnCSu3j7p1K48H2FAWtJN4pR5cJWqQXs1
RCiXOODXQQNCi6hu+sGWTjEnQWG2VfU9fLa50mZo/aUdFXAC0TfYwh/zTyUfms4mCu1qk0eoKM+k
sdxpk9D4CMtnuAri8qnBLW+XjE3/BXgqgtaSmu8b3EI68jAQvLsETuQtdIrpVDW98hbEveo2fax/
ikscFTfsijXWqBIYxiAPz8wAyniWX3pU7j0LkJ+3wxx8a9dPnTLI+7ZJnzG0pG1s7PrYODPHamtn
s997g7c1olOXCVOsW/3nKE3OpBEHISPpT1Qa31dtm8KVaHyNlKxgU4L+xsSCxknlvQcIg7KkfJ4H
5sCmop4WDYLnfYWFRE1XfWjyGxOhxLMimRwtqW9bvKCo2+HgjejKBr8wFwmPft9HyVdjwBW4hSz5
MHrdh9qbUKCOKS83U4DBZBocRJb5bp7bZznC9W5ZqPmVZOcXeYoJlaE9lOhS2ORW5d3Q907cGTcz
2FQlCCeuzVs0FMCIZPKlVoO9S20YCtZwXWIYKlcXsFLIQ6mKlLhTM6tJvq2FlD+gf7j1c2WrqeMJ
iNZNIZtukWBzBLH5FhSotkFrY3D9Xj5NQ+/DNDWwahD1pP5qgCkcWmODM6Z9A7ULcJbq7XETdCw9
+CCMCv/Qnr2yCJQkwmttpKWRfuSQPosgce3aRgfT+r1Ew+jKVGP/ZMhrlj7/75OUzWKbGadE2Ne7
agCAZTTPwMCm09a+x4b3PO8lF2Wz2oE60R8gP2JqpztBO8iIGGLlMYG9i+tHZL6CbUgumNT2jnvd
NaxRnKK40qR5eeVZ/anZmD3eZF74ze41mxwouijxt9tYzQclKKVzYcUXGV5lTosC9CbyL/T6QdQW
toxhdyE38fmoTadiajOIcQCN1SS+g74WbO3mFHPkkQws280uc4kC/2ArN2iPfktaGMT9MHyOQRPu
NXk6UxJpQzZWbHuLZdQ2duZUOD+5Ma2iDTLAp1pH7s3ZJYE4KQlipzBqmBDVwMHAENKAaXtlKNss
My6pl7MDT1f1ZFEbz3hMGwSProWPcRiJ2Ug3KlaUEf5WJvB5+K//oPH/f7CnP1fK3hcT/J/Kn8WD
s7c1A37lZwtfF38BoJplc8D6IxYmqAv8s4WPYiCSz9TCBcLPAK2ohP1s4Us06qnDazKFY5mWiDx3
RX7WDCRd/4s6OjKAyCBBIQRa9ydN/LdVJj5IMwE1gUZ7W9vSypZ2ixckjp+0j5MNyrI9UlJ8Z+Rl
ez7RfbkBS504dHs4ILhVVtaP1cYa8b/lv+lZvzf0oiAXTmOjlYOIndE2r2UhXSfK0aLse2MviidF
a6oZroexI/eC/reucmKOyTF7lfdGX7QgIFCadRJasaN0rozjoR9WRxpp7428KMfnEeSFEctYZxqy
7nTK5HaXxKN992pV/8GMz5/6qoOhetXUZ2aeOLRmTFjL0bQzJO1x3eCLmrM5BmavGUPM0YdHLVed
JxiU1sp5IbpePzmop1Ar4RY5oiYD96fzsPIP656bcH89tJ6h0dHI5FEwF0g/knBl5CxiktdWFLZG
QgYfV72s9ax9FlGIucSqx16KgyMBauJW2yZOO4qTphrvEUBeOfQiMM2yL3sjyRLISe1wlmO2c+FZ
0hG90XdWuL6ITL0xNXTwmJZAfS4Ln1u8vm4/WTaTPMOA8BepvEgUpg2ksTfIhiQrB18EZtjVca3l
ZuyEBZkGxJyDXgyyu+pdLrVxANeUUYBqolO3AF/1VvsquEWvGltfxLwsQJ3XSpE41TgmzzAk/ZMa
wcQjTdn33uYi6HEmQWKlqxNH/zhRHfqZiPzp0bDUmsIFRsVFmmHhi2ebCuDJVpuUdXvJrO3/OuAx
ZjVKE2qy4w/RzC8DrN0Na598EfUwpJuiDJGLpwVebxK0HkgC23LddL8Y8bzawIMs8SYu2LFj2Qmb
lRVuDfOfTaQ/nfSlJiPY5YkbwpQ4ph+mOxQMKTqZTbPy0Rdxb6hcy6ac0YvovG7v8+KIPtk7K1Bb
nMWg3bNoksbEwcjyIvW4mlRZcQRj9d7Yi6A3xBTISHhEDspWJ3mcpk9BrovPqwJzSRsoDauuh15E
TmQY8efKkGuY+nWVrdxTFpE54dZVhpoROV4dulOfa4dRkYb9umdfHMewNSGMyUyMiqjMztOz+NAZ
lPHXjb4I0EjR5CaLUm9XUZSRtZ7C+tdVI7/Al17FD8a3CE4EVuhYhbxLh+JzoETHQPHvLJb5bvB6
W1EAIdIGKiO6Doa2CVGCT8202K178EX0NJ3ZjFXFg6Pwc5oKHWZSFN+sG3sRQR2GwKmq8+ARw8oi
e0Cd6Hrd0IsAgoYNEipj6IqL+Qll51Nsyc11K3zuxL6ecEj8gVahS+akAZpZ+q7SVj71InSGWqur
lDMHbd5+G6hssIZJeX3dlCxCByOrapSNgGVC+RK1F1lzDHt8WDf4InISD7Z3jESRY0SJluw9xR71
T2bewxVb9wGL483EPaVAMCFygqnZWtJjUIl1b3OJdBxNulmeYORcGk8bWgdzE/Z+1VMvVT1RNYja
zqQSG6X9F9go5ygEHfP6fCfsl236XDbbYQhE4HRiMG4jeXjQdF89wjF7b/BFaCJtFobCbkPHVzCN
lhruPXJ/TJb6vcEXwWmr1Nm0MA24DX6r/BPrmCvie+POP3+1ydYCq8POZ1yvp1GISwiwtXXLbwmx
ypqEK6USU1fMHEqwG9v6iaD50+RnCaNW4a1GeLcEjhxCwqdyiyAzfnfr1t8iLL0CDpHV6AEdtjhz
8M206S5W65KUFyrUq+nGh90WIShwpwg/AZB3gkBel7K9uKC/GlmSC3RbhBaw+gZrUxUKbH48V9et
7Rem3qvR6dTqRW8xuucDixTBjdrkx+h+7yzBF1j1q7GbCqvuViIoB/+JQxlAQxuvfJlLI/AEwEff
pvNKSdTcQSTyQ+3b1rpixIva/asHx/8GiRifwc0G7Iy+V/OV98AXbP+rkQF9kN+PLJM+amAIwONv
jfjPAM7/qj8uPSpnXi76Ocx3apUyoiOoofq21K9ch4sjM4rQqMe7InDUsUs3cu9H22IIu3W57BLW
q+PT0w0Wo+dyf5nE/bcSH+Z1gf/CqH416WjCeJ0asBVWkgVCWNOceKqPcUPfWeRLOi8CJH1XBkbg
ABSLdkhLI2aSlsG68Fwi+dXKb3155NEtqdhOxbVRfFy1GcqLVLZKranxfZwPRAikJert7qZDGX7l
6IsTU+pVbN4w+3U8DMWQFNv41ro0eYmU9vM+62N6rU6EMOaI0N90jMjy3otcHJjViHANOqVEj5QH
m0B8GWg/r1uB8iKXhc4zJtJ8rsV9pewwJc5oWaYX617lIjCL0kK4Z27zoawybLqp23VQH1c++eLQ
DOrESANE0Zy8OQ/HfdqtKxjIyxRWzdsGHk2A0s14XuDgM3XOmumwbPtt4iNXFuxxsEBOjiMxotar
DvgXMOrrfCrTevza6orswRpODKU5E94xz93frzxQrW+f2C6bzAqCjlicjNO0v0Ck+49wz/88ESx7
EYc4yMn9oHHclEEU3QaifsBTOV61N0FxefvYwOb9mF71PNHaXWVdzI6B617hIhQHYL2wEDjItPHe
b50sWLXooNe+fWIFBeuqopPrQPB/HqHAgXNZl7qiHv127Ab3kqZJWXZD4QE1jMdyi+63vyoMrSW5
LvWTuAbtx1znWPROau6BhZNWVXosexGLgJHhoJUZg/tZ8WRaBS6m+iTV657dWgRkYhtVF4EZcNpy
wik5GACsSGLdsy/5BFAOZYRuyV91+v6Pk5cD4BKAa4d1EbQku/oySL3IL8gdkgje5LCJrGPWWO+E
/ZJClXcmjoQ18QNQ8hAg2rsNU0Bqq0LIWgRnjnymWfVzcKZ7UxuvxqFYddzgz/F2oY+R0EO0Tdit
MusQZ1O5l8UQrao/YOfwdvA4jaPaEOyyY6MWo2v6E2qTZtQOaxfjIkwrOR25pfEBlaRN2JO2X+GD
aLfrJn1xWLbFVAi1l9m3lHvdxBtlWNfrtpZeNa2XqL0274hqYG+RzKvxR0vldWvFXAToLDEKbZXB
kY4/BOHFJIWrsnrMbt6+zsRSG0qZbFtoVV4nlqS4RjCau1WzbS6OTdDiiuplrel0dtOdt7KcoZtu
+uvSiKVEjQGbOU6byYBEXvm7qtOyk7Ev9ZWjL8IzxiCZowgZar8r8D6qGqwwgPGtnPZFiJpgyQal
CdkJAeFuBQQMJ0A6cuWzL2NUstAqtivDRWm1PVT+hMAy1/x1G7q5CFAZephdZSUw3LZIsRL2J+CO
UbPy2RcRmuleOHqeb7hBDIFZF3WylwLl2HKf06p/k4b+lW4tAUAZB12m41DoIiMdPZvTMF1HtZg2
eVlGroJY27oteAkHMuJgaMAU6ihaVArCiqMMVNT31sWVsQjafMQGoh9zvgXmRjclkv8ncWIf84CZ
1+Bv5shYRK1MzlgOU2G4TTu0NzradocEFOiqpgEaKm83nJCcz0TXzXD7Fq28qGusj6nWtivnfRG1
VToFQ4wslZuNanSQ4kBcd2XTrLragj19++wmbiKN2rB68ljNN5kcpxe9qkvrEhljEbVIr4sSUu68
NluQlgUaFUAtdWnlwy/DtvY0tGsY3lKV3C0lC/88y18HUkPrajE1yggDPWTR9GVwA20hPS86q193
s1t6fiVI9duRz1uN0Rc9FbU+HDwZJOiqU2qJENJlJbUzPEJwyBrKez3P1O8gr82Voy9iNUTyFVFt
JmbAanbnyWZ+aMn61q2ZJUrIlmuBLwq7ZWqhVzf0KFxUxmSsO6WWSKFUwFEMek/HmaYN9tj4ak5n
wV1cN++LWNXA60WVxgnbRLHqohvaOLWWrlyQSzxP2FOQbwOJZ9fLYdfIfXrWGvo60JqlL2LViMuy
jpAvcnW9Uw+kY9Z2Usd4XY69hPUMU4nwaSsTTGHdXgW67+8mFKXWnbBLXE+qAe4e8t5wqz67LSUd
vg5mCod1L3VxU23jOCuQ1oTm0+Rf47qwT0QT5esGX8J6/NRKAnnCK6hNdPh+Im73AVJD6yJ1ievB
WArDPmMwULKRg8+llog9bmvhqpYc2Oe3GyTS5pVIwO67sImkPZKN5il0jHZdt8VawnsyaF9FpNUc
TWULVdcS4yZBsG9dqGqLUPWMZkyUzNZdNUKrKM1GA3Or6JjGxjsJxxLh03lFEQmVUNXQ/r/D02vY
Kfibpivf6yJWLbPVBtTFWe+0ts+iLITuhHPPumx4qVWjJti5DzHRVIaqsZHTOHQlK9COrPh5gn+T
i2mLY9WK1DBPUWd2W9RHkY0s67MY4ewTLFeOGeG9N/uLiB3MIJ28gq0MydjxY6HI1Y2dIh1zZPbf
+QZLKFGoobpht3yDys6zy8pLsi1FLBZ/OTsZrtp0lpCiANkeFo2huwKXpBMbFt1HjvH+ed3oi8jN
ujBT+KOjU9eGiFuG5r5ulJWl5aUDZWpGIVJNmo6fnBXth0pLXbszvHUniVgErurz4Bx7umthP8Ul
0DP34AKSdfXlJbIo0SFm1S1LJ9Akw9FqNXQAc6vrIkss4lYPZKlstEnHsyfonSwbe3hj5TG5uneW
vVDf7sd4pQdGjcauK9V+eshDpB4w95rWJdtLGZNg5rGYIYrOo85eCaLQOiBWuq4RZolFyCqN14d+
RNYnN2nxdShqnAr9bLxftd6XCKMGg6lOKcj6GlxuHVXq7UPVhOa6jHWJMepQ98/ptBluhEp4glqR
WX1D/VxdhwC0ljijAW38Xh8Zvx5HVdtYk2niKAlVbN1e8yKy96pVPUhFnGUI+bjAMZpHS67D8ynJ
uyP7/byn/Ga/f9HWejU6SNcuNOZVWYsYcnZCBw7Hm9y+SkUodh7OpJuWVuUx0/F3gmCpVN7RoYhU
MzZdQTsYQb+quMx7JVp31V+ikLi0TVaGMrQ7O9Vv1AjVKtjRmrNumS4CGOq+McgFSfIIIOGBUx2P
n3TS7taNvjh4dRYMrH7yqVruuzO6io07Vc06eKC1xCLRPariwdcN1wAhA32xyrEYZA8S3ro+2hKS
pNB0x4hoJCtJ1elDa3na98qGFrtqcpaQpBgec9fpJveTbhjuukxTrrTaT47EwDuLcglKStVcjU3J
YupVpbnupBH7qDTJ152IS1iSJUNTlbLadO2mz70TRD3yu4aFKq1blktkkgS7q5DV1Hb1qoVYCwHO
lUbynXUzP8/Zq/0hKrXW0orcdus6EpdpksrnNhZcH9eNvjhx/5e9c+mOFEfX9V/ptefUAiEhGOwJ
EBEO3y9pZ7omLN9SIHETQhLw688bVX36VHp3n17t8V45TDscQSD06bs8D1Us7es6zfapwUBdYHn2
KKbRfy0391lAYEKMREY2htCUankcV8yJCzDmv3hPflqwfTVsINMk2b7aFJqfWNy91SIePr52ZT7t
uCvmAjIHXj04yMH6hIawucslmjfvv/Tyn1uUEl4ryKbWbB8oooGJ3NpEFbA4r19LoH1uUoJjzyx1
OkB/iJLM1aDmLA/DKf7aLf+5U4nF1s+k76t9C7fGQYcYtx+YnMuvXZtPCeOhYdkAmFi2jxXm720X
giw1t9kXrzz7dUE1JgapN0W8jXR0ewGUV3yO5pT5a8s1/LRcOwAYQdCeqn0N8tAuAZb3eu4tkOFf
uzSf1mtTV1mX1q7a6yEMTz5C+dJhSv71a69Ofr00U2xWYQnYYY1HO2HiJAFYF/XHr736p/XKl2yo
kLAI9nXWRY9JfIIZ+tq8f+3VP63XbVTgQM9dsIcNbtlZkJsOfg6iL32tgCr/emU6aLkkrLzVXpgW
SKdpVbccSIu3r7x3DH78+urrMihIXfHe27glVzVsKd9wRG+Lr736p9PsFgKzmdg12Dvtlh9kEeq8
4uH2pUQRsJq/vneguUai7Fjt+20jez/K66bqhsPX3vqntVqBHQ4mJbw6nAXjLlqXKl828Lq+9uqf
1moFxfcYKBfsqWPjDj3/8uDJ9LXmoz8phn/ZuEkVW8E2FuznvhXbUbejfoirBDbur737T4tVdDMq
pSIO9hHs1Wj48H6MwI9rwi8tKP65vUmC9RhpivffhXNSIoVcfY9p03xxQX1arorZfjHwc+7tOukL
6JXlkYrl3x2qTt/g/zxUYav49abEPk34mjI8hVfbHgmGh59U4rt/dyI83dv/7OU/rVeILZ1YT2QW
WOeYKCrQWA6YcrN7pWsF3s6QQFf9pW/5c68TWtjStoNRer8a8FsGSOwxYDSYL776p8ULeFbYNmLD
Izle4vOQAiA34Yz+pfAPEONfv4UGvVRZ0AlxMJ5BDBOCUP84IDEy7b92bT6t3zob1nlJQ32YbVTt
Wcz8mRzNF58On9ue5oDQAXBLcxiUaEsLxTMEzUOz/fzam/+0fKlloGZiAP0A2NlUzhDIll2t5Nce
DumnvVbWK7RppAsO1CK6rIfWH7RkX5vsAtb11y+2qrOgCqC3OLC1B7cHfO7kA7BG8aWEEf/c+xRi
6ADSw1mcKRKEfTn2KIsnalq+eNd/7oByRg8QpAKTwUca5o44ezmPSnztrvzcArXFGW/ArZ3ODMj6
QTm2YgRMpO6+Nr4MQM6vF1/ZPu6UTfUZCGIgWKf4VnvwSr524/BPa1azNIHlVkDpdPKVon9gvFPx
7L+UPub804odlPW4L5fgrNHj99Wz/qPl3jx/aUV9RntPqZMwf3Xj0cW0/Z1Fcnwf5/7fNW9CnvfP
n/qfu6CUDclKiR2P9QqX2AW4gfBHHvgcx6y/BOHOQnYIAYUML8Z04PRKeQ+xHonitfrwYK2eCnS9
nJo6Dw18h4AUB1A3XwUU6Kq+CNQa8z1PANJ/1b1fQbQi4bLGebB2CTmvB6uAbIu3Kgv3snGxeg2W
eMRc2EYTHz3DFbR2CwLIRm/3ybJO7XlfZU13xWsu+3MGBK94tr3V0ICMg1mmh1Br246FWmGZlTk+
RCVeA+IjAT0qQK7yPfDB7LdiyewiHqu19trloNJD5jZCd1rdDBEIgJfdvGzJVJjIATwZ0U5V96MD
SAJqnS3dAvAEx1XeQ3OqIuAvFxEuvFxHgJaf2mlq6wNmDvrxmKU2ZbmYXeeG0oVt2+Hz1yCVHreJ
gngchUGtf5AR5sTrdIgy+HT8RJP5ElhMorvC+yVN3zs6Rvqa12AF/gD/zxE40qOuwelrAMqGg55P
agE6dDynarVHh9fUujQa6MFXoPPh0YUMW8tmLNZ4qULwRUEC5kCgEYSKE1I7lRt3ovKArcq1n9nd
JJjBK6QsCAjLWwZk9roTaB5gN9L0Sl5n5OTcyXA2gbiAV3RY97OJcO7c0rRp7yQkCKDwY4MftkPN
VmaujI1bfcIBos/gYYMbZ4atEW4joXO2bGI8qyHSDp67eF5hdWjQVcjr3C1dDzZhyBbmfQ65rgd0
Ef2M8eQLjOStcXyxytYhrRZGK6CH1dJzJg+gSsFvD7SkCQD2Ba63SpoigiBwfHGx8f7RNhDrPkJd
ot0EMgB4N01BE7IAaBDEIq6PiR1Y8ntjoL3+OYc82OQejeQbEG4uCfBrRVI7aODkgk8VHVYI1AGA
kyAYRGEe9Rx/d9dnaJPDmvCDTX+GRkAKmUPxW2E28SSlDH4E22yZLKYamue3CPyT4J2GvO1KTFHA
/lnLMYMpffR66S/6VZ0WGNdzrXeYJx8yeKP7wWXLBYU8NJr2EubDud8FWT3HYcFsXFcQIKdN5z8I
8g32Pu3E2phyHmaAi5UVz8kyDXwHu0aq83A6OVMmzZv5LTK4Ru9aGjIKXLwuWs/7sO/4JYbYDbmH
05djVhvnxvauS5Lm3EcqvAVtvaXvg3eDKoD42t4I9IWw06wc2J8IJGyqIi/eBZRn9CB4VvMNxOal
1tXV0g7A8PlZrdTbYqEVGJs/bI2bSl1RCMVJcw7iDKw7BVz3U/3d4OlAh90k4WKsIdRI/HDeSrE6
XaIVUkhd0nZN/PckCM32sQSTGx8TkwVc5nONJHKYW1hztrs6qrAdl1AWhlFftJ6DPAzcNFq+dD6E
KDOOe4c6/kTOeOhAuDpg1DExVQ69/KJ/YjgMkopcgJoyj2ghBzwlzWe6psTl3Eqpn5t+RvfCfkEw
1wJkTJxyA/iOmQV4cwuoDnHZgRgMfzA8SrP7ifQ+eY7XYIY5NgNfmuK9QRZNf7bzFA93TW1S/WMZ
uiGCgXKho72uQgkWsRdOtkC1wYrcHNqKwQCxMxqO9DYPbd010d6LhKNNQK1TrMilclEIpiyoutDa
llMKNc1StCQw0Y/F+hW8cKoS+tMGOIS1RzPA/NTuuUKifx+FxEzX2knbQ9PbLG7bMxRC+AOYrjR8
xdcKymKeLikDBRlbg89ubT8Tjm6rkz4Gv8P7xb/KeJgE7ma5hNGUB6JfiD0oDSqlBvVnTMRNUseB
LsnMtvAYNnTGfsETl4o80L56X1Xr6jvFW29vYFJn5IBrI+hbm9IuwoRhylLxiI3ewhbTpqoTLq9N
1/tjqummF/Szpx4oVtSHUAMvZup64gtuWyseKfRR81k4wV3/w7Qe5OFCMziG/K6dFz3DdeVhFL2z
Gs+ZKyPr9gTPgSS6iBBOqlK0WwZoI/xc0R1cbLPN+xbuGpmP1C/t96CyyTbcIbaXLZiYLAM99WLl
48bBzTTjcoFKX8BCYKF7Yw9o147oCs9j1rVp3oXD2r2ydqENAxC49khO1nqiI9CcNag90NsFor6R
3MJS2UIzQ18AH2v7roSWfY7gJOv4NCZ5T/Aa303KM3PTKSWH/lCHEnKMQx+5KYXHW0RBc0GGPjTr
jU+dIoCEm5WI7SreNnxXOaS37YQGgnkNq7AcSNDJruwTfLl9Aaw1DtdAosbBeDfOqcGyw2TmSvRu
80jy9SDRM9GnN6324rkKBoaQYJlgMf+I8Nm3Kucxke6dep+hKW2BrMODwrr08xkceD4uRBBWXudg
Cfr0PrQRWldFZhqX5Qz82Dn52cBDv2pAULcte8QTMCRN7miTBXtYF6xNDlMyOiVz6HbI+rrqbZwu
KqLW8FxqvvlvfbsZd0XDdZjDYtaqgW84x1d0MsKOWI9b/bhA+WxAqTEzj6YC7lmYNop1Id3yhKe6
DH63fOVE5BJGW34QMovrD5m1/fRtSm08iAMd4jqNCt0mOrtkoU7ByLd2UM4UIEAPzdnaL02YlZmL
wIrOdYCn070PuMMjmVJN+9sY4gd7rLJlTu62UIUOrhfesE0WZJ5FD3o9rgkY+pGI0eWBkNT6QtUg
xUKYA7dc+5D1A7byfGA1m38PFhC0P0ZZUQN8eth5u+YO1Xj5DFE4SDF54FsZf49cJoFl1tOAA0xe
pXYLTiYecJ6indn6UWG9rQgIWe7AmZcXLHFTco/ibJw9NBvT4JI7eDI1krBAFvdIf6UJXi/Z4Ec+
T2nF5FO7Wda/cQLF+JrTPl4inbfZFCVvDRPYBnLSJG3zXayimgRmfQPEPvkyskofOwMPVpMDqF+T
J9PqJlR540LoF3KdzDNurWptuDiwBnEsdBDAdko8Bx0LIsx1gAFjEUFNOBbnILuP1bGurcEVVOsS
XSLmoOlT3OLZuB+36IT66jcg4n6sQ6zUftEEROGcmi6unrstG8wd3grDQ66ybWcu/Enefpt0NA3y
DJ15EVTavR2KADD/qC0k2HvV/VDRZTpGS9uS/Ubx/SDgdkP2CFv5MmHk0Yj1udr4pGy+1kHcwaJR
hwO9CjasibtwlWg+y0edbWrIG5Ew4Gy5bGcoJfQ6CKg50D3Wd1AqeNpQaBgyI/iHUSCYjcAGsww/
30kUWM8YbBygigLCDwK9TAf2Q0R4nrxtAy7YnZpm5m7qoYvd9YLGlvocrVAc43Y4Pvv0fO7NNP+M
xq0H2B3kUmYBGI7q4axysbQ/1AjsxkOMpsT63vkgtkM+YFB5fVKNUfoM9djagzsP/+TwNIWomb5v
XRr10S6e3JL4nKBI6L+pTBME9E74kR3Bw/UNP4PPo8XgaVMHtsujarTsI7JKMuyvSnRPHg8RXB9k
5BqGawDhPL4FrGetL5ata7eXEM17dyuOWuyS22DCePNsw9tlsBg6iZupyR6bppGuK3BCmthVABa4
eiagS8kbhSQE2U8S6/BFGI01WShWZQxTWVEWY4Yyoh+uGoLsbgUhYMHhyQchO+tDgHqOKEKn87eh
JXP9umZTio+PR71ab7gHyxyrDQju/koEq7RwS9S+hxEAYWQ+gkgfHuUITPzlFNZLfHC2UeobY2Pd
qRymANKdtdB/gvuNmO7JohtrvLGVc+pg5BzAv+HCPg2+AdgvyIeCW94esPPpJe/RQBfl2BY57spI
ElOGs5Ph5URtlT31Y99SPLNTNpZRY9Pxcekp8pG4yhsWgdn4jKECmyAkuwuMn5F6hsYMzgHHdKBK
l7qZ34MPv5DzyQnKz+TmwTlHsSBrr+N2U/BWdRuePt+WbF0YdIKTHbDbiMrkWyJh0QgBUE/uwdrr
nIKAlLez2KURhOL3SMMxs5eLU3gSegra2p5usFkfRtOlfBeOxglTYkSZ+h1ADXV/ieCTu3OeiiiB
0d4KsZcxVuh5t/UJbNJ0gwKc8CbSl5VT4QlGaodGXTQdJIXoBYkgzz2G62zTkuC82147NF+Zo603
1FiTuh06iPHwDpMz3osGcnqGScTLLkRJpGRJIEe8WYx/8TwW6RZeVFOihjeRdKn5YTnkBTdRiyga
BziMKCU3YjRq2k0A/LvLxJNkPNJKz3jmR9aFx4ZOEUQOYw0CRZ7ImWa/q6EZl33abA7+GaxiYB3k
FunDFONQc5M4QyGwBleU1w4ZI5J1V63qyXbtElzovi1ssIREHtkqaLCVaOdr+gbGtpVnoG6SJIjz
ryU5PiX2WKejYJAUEHHsiKC3AO+NLhjUjX//2ut/Su1pAlY4wpv62C6hvkB5PbxW/fC1AQCwnZFa
+WtNpJstR5y0HdkAIYA3kf62pmN196X3/nlIirNt0n08+KNOmuic1K38foqY/02h64+OrH+S9f88
JSXgsRXr2qhjO7T1KHeQoYKpGNGpOjL0ImF0DcBFUc4JCXDbrx36GEMwtT+aTOGsJQfBrhvcSDMS
pgi9tqWgYzateUCnFdLEJsX4YUltl+IHzEhFdSB6yIBiVyPheduix/UKnpLenAvXRDVua4OaWLit
kLT8/6/fKYP4zz7gp8wimqXXWcjFHzOO48PeTdm8nJkq8nAoARVfKkBU/l0t+F9UaJJPecZFKyiK
zGqODty74LxthixgZdxE4VBm8JfirM2qjbIS2YQgtUVNM+TP0CIXBQwpsS2EvSmLvdlFbA6m/dJW
ZjrLupiwy8RBmFqMPSbm7I7OKoBlhuup7c11Q9oEAdk8jzaF9kAYM043aBiEPAWIgBqHB1On+vzU
XzYEJa8UTtW7RgZWsV27DJKXZKpXjycmnjvkoBJBloMTU+S/dYNBbSNvE9fBMAVNFIBcOM3i/L4e
dMwiJGL0JkxdhNWqh5J4UId2nQgW485pumTuuksTAR6Y8sb3TfnHV/q/+ru/nbD083p8/+//Ot1D
/5pgXw4dHrlvL/3f7j9G+9o2qM3/+rt/R9kn6W+4S0CbAHMeNU5yqp38X5Q9+Q2xbgScPYHU+wSl
/wfKPsp+y+IQCPw4RRoiSk9d3X8n2Uf8N8qBxYdNj3K01IOj9B/Y6HHo/2V5wtIYQdGYZRAfR2h2
JZ8H78agJXKNW79jM0v5hbRTuO6HOVm2vVKt/IZeOukBZjUeMrjKSLc3QHfo3MIrBadjOJAyDpQY
zg0OgvjBLHQHC9fcUDS2bl42S0RcosM1fh87jAmUitqtQxRF7WMPIispuK9wHiBI9EmM0TZTf4TK
akjKlk/pI9rPhxaK135aCzcjSwkJSkoR7UDy2BU9X8GwUBh2gm0CAb9AvdFjfWaWV7JoJF1RLcQ6
C4puVfG1QmbjKcIOPRaRTbsmj2BsrotpM3zcVQN3H5llPB9Z0C/fprDh3ZlC2LCUI02ou9Z1Z0VZ
OQOmIRJ+4WudZdW77OvW5rSeCRxsxM8PaGRsk6seiYWsUOFgr0Beyuy5nDHgla+jwaOim5augyty
I3yPxKis806YtSsiMZNpP0fIH0JAN8y+NMhbPXTSB+wsClt7iJBRyvK4t9OtY0AUlx6o1Zdo6VFO
RCaSTMVEUQrfJZTBThInVUAKHza9LwfMD9a/13Mf3iAGDyEz2VJUfnE26ty1Xy31B9P46bvpmDNL
nvUzNE6YS9MZnFmj+kayRdHCNVl3GTc1ToRVA75RBTffi0ckc8PBRX9VvQBYu2KrCguE8H4Bn0fS
KF/tKm9ams1POCiptIjHNIRVZ4lJUtYo/r1ufIFBzyxyexTZKevsOazzeZRMttlrDZ91LvHobooV
JzpXTCMZt72INYPsjWdDkBu3OXbAwVjH55TWNYHOxleuQPE8gXuVReY+QL5O7zPCqquRuRnysHHi
H2k7bu01ZZzczy4O00tJHUnORhsTVW50SzVMZpXqyrRbWrFvcTrrLoaUJP6INp5JF46sBM4vrI25
NDOiSnRdI+eby0jPyH87ndF9qHF0LOHLaVWJ1qK2OgQoE1zRpAMkDm6vDd8bQuj4sCDX12FMdR22
ApYke2+imtvcVNy/RZ1fXJ4ECRBnIgRO6LKfM/0sybzqEg6Xk5F8rscRpR4cElACctsRnHMDeU7i
Qw4ZDDRw5Rz1VQM2Va+zMp3U8FD5DQlz3cOhVXTIVIwwmnGSPlsWVCl0FCsYWWxRwfcZXcwtDGdL
8DQ1zvuy6Th7Sr0Pv2fOd1WOqeae4xvvYNSJumraYdQFEXa66LcM9BnkUGQYIjcnG0TW3eReea/c
LcAUS5Ovbj2Zp4DE/QkbHtRcqyKyyQUs9A9+7j5W2CPtYUm2dSm2RlU4J2WYd4maCFatFNLzom0h
pTolW8zb7JBXL3y7pZejyOAdH6TGsuF1s3yrsfte07hCFnntMx2VlLNuj9HsWBawOMKCiHKaOHYt
Pm0ZzYCU5HZeMHo7jArJ0Q6mO+y3bMriPayVaiw6PKiRIaVTdiLPtUiPwO1n1t2wtPwKZ+lohFmU
meQkxEtcgXGgBXaPpPPxBREMDskuDN9gWbYvPWpQ2475GiWqFMh3mq/JZmFpbLh8pFIivUR6Fj0w
3ITjdeLrpt+FgtnvYbLFBvUulAOKiawQ1kPxgWMi0nPocfK0lgQvCGF3DhdFGJUYCBWvKJPQk4qH
eSSsSRzg2amyrhBLghR5OkAmik4maIf2yCMp+R+1YJ12nTiKYa+nqLCkMSb2fw3dk1jMMBTPfldt
I4yVpMpgHeu2P+OUfwkZ/YP79/9izz//DIXwkCU8wt72eT6B4IBuUZ30sAHjjshxDwVJEaK0VFq7
yatahvAoEln97mFSvYhQs7IlihTj/i+xwe2ff/Bvve1uB1QXzH//1+nT/Po2GCFxgjk7iGYJKhu/
ftraxFA9JLHeJZAdnqdWumc2SvOIZBxFYPGPMOSf/KnTmefXP4UkDdJ3wJexEL74T38KXbRZBGfK
uGsHC8+XowszOxSB8C1n85hGl5Nus6xERUbXuQ3xrwAquQl3/xshYsft/xrlQSL+l+/mf+iRHz6m
11+tyH/8wp9x4cmJDAkResmyKIFE/DRg8WdYGKW/pRGFTTzE/yWIDf8RFNLkN0SRBChB/Adgs6dF
8/egELZkEmP0JYvwNzLc6cl/EhRG2DF+uY04wWrh8GijXSFLoF/+DOtsGtNkXGB3SybpzlGJCXau
Hdh5wCEEjIfIficnSeAqkzqf4Q2MsQcD4T3j/HOSCja+oa/VSTQIZ216bE/ywVpuqFudhISzhMg2
rynnPyAhN4fxD3ch41mPgiaEhn4wzU8vaHgXtNAdZtscXLOTAhFpLX0dSaDkIRS3tyFoqFdLYscn
c9In9h60b88sK8nCg506aRanjASPUADScpxDcZz/8DF6QOPz7SRpTE+6RkwtbQfEsBK22RSHu7rx
xzje+rNl7OY7v/rtAqlFdgY4G7nc6mjbDZBw7llSq8vB+CvCwltBImgu+H0bYXNF4vGhQmgPJWaC
1Cd2D1yGuHrJ0rpBkjHaLZWtctqsNYCf5L3yiGS9aHZNa4ux5edTx/WBqXkvo63N46Q+R+XgJhGP
YLbcB7ApntWC+Vu7Vh0ILh6FzVB4/71Hs90lZssE3r2dP1I/0kOD3oezaCNx3nYjQeXTr6+RrMMH
pAb0MVjpt2Hr/bOqshibPw0O6NgofR1fS0IRTkVTf4ekELlCDnp89H0IO21ikVQbAvdNNAbq2mQU
SJCGrT+vYbMpZmXs0xwvDC0VdbvsBNXZTWbrN6u7XQRibY68MhIQVRcXQYrifM9nSBvBRjx0Op7v
4njMUL0TwQGQPYgZR3qDOISWZJhvuZl/BA5+1xqeZ7/CXB8u9Nh3ArV7XXpW22ttlyfAMrL8tAkK
ZV953NwzFTe7BUbrsCIoeKwSBSaAXvYxlcNuYNvF7JYLjZNA0MHkOk6vNZlgNrZC7frOPTp0LUy5
Eba+DDSyJPmsR7wJE00WyccEYj+VosbJ7ZPlUl1EdeqhWsTVyYWHiTLpdIH8TbwPUVkshZxKiX3b
63eiUbO02YYaIRHLkevzCoryQqARYKehfkbFzJfpvOHy1lV1PgD1BlmVupoyFOwbRD8lDj6HFCWS
fBRB+obsNsX4Pq1IbmqeolklsrerpzlNxAETzoip+HpowjXI2dq6QrIYm26wC6nbt/WGKgxBF8VG
c6uH5UyTRp8Tl33A2n0MFiRNuJwvInZywcZIU4uZL1c4B4w7FBb3CJnFznl54YhF2GwZFlxcu52n
6iIekT9zLfabJQgx1hSZYo77+NiMcXyNYOvauJTeLQHKVCAHvZlgeuSYE7iJUnbXk7BBPA0bNJDE
DNecbjvOg5dlhEnSJI28n0Ik6HGCDUtOIQmmS1MsbdLC6ZysaRHSYcqxEKaXbabJxVSn9ICaI89R
firUXImbecYnGmX9TDAMdXBt5J8suiX2FiCEB9g8r4BbwLVC+I4E/DlH/bHt45+ya44TBUkNlkd0
A+Mkh9a8m9lkJ5VuAzcKgNtl7P1bv6I2JnQYP7Gl06WFW+Ii0wFKG+uCxoXgB5qPwn0/qa0Mp/pb
tU1lgrLmoV+7M4740pQpWDKXqIGMT3SN+wJegzcUP+5Yz+xtA9FknaEWFUfHZp2fUGCDKlpI3JPz
+FDVzXu/8hdu9TVz7XiNzg2U/Vqk+LqhApCwkedsnHGasMl0DFrlnnTQdVeI2IK85rCrk03zfbW0
6i122QT1M4h0qKhvPyc5qLI/pQ2GNhEXquHmYBXaTHITIpkme1kVY0ShQB6jdm8kQl5U7bGe9OgL
SvrtMK1pmNdesv1SZ3gaZoCtYlCbH7oVg9ooRiS7sMPBEK6zvPUVKUYcbA8C1eiLNZ62iwz9Vvcr
5+T3ZoD9q+T1HCF/Dty7qZpzKtRdRfTY79o2a/YCQmWIwooKlowYdZakfk8C2NNOldUfgjXrNZ/M
9JGpjn0s+NrO1ZbdRU7SIk398spkkL6so9IwW1cX+CAbL1tBSqGB88dWtHM4YB6nVLQPHW/e5zni
JQpAcRngtPU0zJu7H0nXPuGMv+Uk2Y71hCKpEKS/C2BSxqlWZsTkckt+BAtz6DPodvMIGy/vH6uO
DqWHeicu8Bi4dlq9eXQO5KaZu0IHvC3DuoV+GScX8jLWDeThNiDmqcF8usBHreowb9BdtV9Uy2Ha
7LW+77ckge8Xtbn0YNaAHtNgCZ5jN/aXCD9UWqqx599oiCMp8i2jfeboSDvLNtbfzoF1xyxTwyUB
qLQ0VAYCGegOPVqxcNNlLI3wRVRN5HHssUm5huAx0HTWvdow9Wle9a46i9B28kTClH2jaPxA2+BY
o/pkoCjPzuahCl7QWGjvURmZHoI47e/JWJsHhCJpTnyfFG1iTW46lCKrKNa5DPHQGjK23CSMb1dO
G3teq3Y8IOerHgcaPSGvhFvMdsNFNqI1vdmm5QXXo8YGnOjhY93GAdXa2v4U+KG1bDHW9chXmO6h
LiV4QjqBs2g0xbeqP6BfMC0W07t7YtlO4+xZILfXlKLKHqR0OVo2r/VU3QeKYyceqsLOXu5t1j4m
a1v9bCawPtY4ODNmPbTsPU37Mgj5Af0wpWq215DsHWS9ZV3jrJarrFpvmnaoLlNl5wI9qUcauZfU
gZCVd6f+B9IE4+spXLyIQYe+RSJp1hhrqUyRnjIHKJu9aKSwS8xijafb94ppe8igWEX1FvsXwIoH
VLLZI42sLxFGxFchGnruIOgW+x7NgCmJt10UcnPnZJQ8TlhOmLtEV84DZjrILpU0u63R+fDSTJYh
54dtpoI1fmfBwkFhW6bHmiUoSKCJZS/mEemtzCcfCTevSDNsj622Hhenmw5jCB8bmhZPkOTeYAfF
md5OCNKMji4YjFYPcE7zfVPpCW7b5OAxsHngdfTKZfiUxZB9T5D/XQ/ZRM8E2OFLPlTLc1s1Z+j3
OtUS35HXuxTpcCAVx1My63EMJzR8avAdTzmAb+ICm1D/4eSKKGXzE/57FIewAgsKnnEp3rVRLxwT
Bzeki3ZyXNhlHKv+no0cTQiU1LdRHJJnPTl30QdueBRJG994O5uzBPDX0sBkfOpkoge0ZMg310Op
7QyZ803F8aMX7YBQoNfpz7hD521OmE4OBIZwrDRRMtoVMAIj2+luVnEeKjuUfXdgnqMjBvil7v+w
d2bNcSNZlv4v/TxIc8fiAMym5wFLrNxJiRRfYCQlYd93/Pr5QpldlVJ1Z0++zZhNWVpZKikyGAjA
/fq53zkX2jLMtKS4i+suOW01zPgCZcisqyy+Fc7EoOF0K5vQ1kctgMsdQ4sd9ljp6f24rfazZSTu
zby1G2pZvSZeOskakEf1tV/ToaUhlayXBlKSGlpo1gBfwFwWQpuWvc5rfjC0IbRl9OgWV6mztYaH
ksBTMRAfO2bQ1B6H1uh44Ua/56hSh6ZMznZqDKcuTo1z0YCktl26HvJkLY9MpBqP22jrz60jOcZS
CKcek7DdwrdSlQuvbIFEnC1Nw9HuitXnbNSDv1jRVTz2YEabyJgJT2tMnjpzGfrQ3BB9PHuyc55S
E9k41ldwkh/3eVqvzWu3pFrYWMOezJP6ZR4Kk/tjTecy4MaPA+yAeHGcSiY+V1kGel9F55IHraLN
3pmCk0dihN1S9XOoQ1EhOtqu9uR2tJeOmm3HcIErsGLmWsah6YHamK7MODyz2cbnmVajT8o7J3ZT
MbXRs9NRPFVxruu8EGKbt2WFISETRcSFE85nOfSMdkzqNowaw35aFSg0ZG+cP4BblHvNiexdXG11
IFaT8ISVnjGffKn7U+MYfrOCzMPL5esTBCZRs0ZW3rL+04WPKeRodItwK8r0NtLadGfEVvemZwsP
tJbl9Xegxe0try1GcMdq3i11+zT1sIUemaGzD5B0Y5sD1ZyeMbhbj1rjRksO1raqq9JiT2ICe3lj
diPz26umeNI5BrAwcahjAzF9Iq7icC5i85WrMx6xQCERT4Xy616bd01jW1dRP35pDGEBkQ705pjb
Yx0seVE74b7QF4Wqbldg4wOM1OAZSID+0NHEqGkSniSb86kd1LYvtFIggdbaedac2Ndmte1Aj6AB
2PlC9EvjWGVJe8gIcwiTDIXUb+yxfOlX6JescbZgdHqXHUSuQWOX64H/xIYqOg4tsF+5fFbztOUB
B9YH0brvJfevp68VmOm80jUs41Ab2gIBinNyyZhu20t+DOKGZ71NnNhAAZ41T+Wadp5U0PSPW2I8
AKqfGKFuhYOSdxwYXkf3q7HERz3rIVFm90jEITWuZAi4mB9qTnzeREz5yU0M21siMz1yf+T+MMzD
C7/ol4hAUz8b6mdtTl0PpGZ4U7n5jabEeapS5W8FU7fLbec6xvXSLvDWdHHovyTfDYsnguE1yjdH
nQODO1mhnZXPi9PYV4s5fnZ7TQ9xc6KIltF1V9gjlFxR3HSGWbECFc4BNdeJAs7F1rVIGHzc8KeK
gKpPA3HlkG4ZrL3QuIkXO6I6NJhujgVDo+rtN2Zym2O1p0NUnVu98A1IWcaUW4/dhvdVw8+/b6X1
ZaIR+8JCmB/mNH81VWXEfq1hdPGzVGqfRbVuIRPjrT0fPSP29N46DFH+hGV5S1jaUsoLd+CswIHe
06mQ4MUiwmDkFs25Z+l2sY9dkWVhKybbjwWx7TJS2Z5vBL10l8c02z5WptcEiTaYCeL3GGRTE92B
snLeae3PRlq5tWdbEZ5FNxvfM0Bh35KDVXg8OqDojJF3s8ab9EW7se3JfdDdiVNRFznXLQcjZxyu
07wsbi1Um7PREv7SrmSkq8EMLYsp0rPdNsFicDrCkX0drTbznCwKzHa4cVv3g7BQhqNjvfLQvMNF
08+4PvQgVzQIVqf9RB/gsdPqztdbCPxE9l+GQc0HDpXcrxYfR+uiV7eTmg4ts1J4h2xIc3zD9Gbz
NFnrdgtb97qZYvJtY7IPxPZoHocX4Y9lT+Wc3ugaY7EWzst2w8/QnXRvUaF7cu0aH3FFD7O43KdK
Bo21UvAI6VCA8OpTL9/SoRtZWPXXzGqdsJpTP9uMLmimMfJxWFchn55BRQw65UwMgHecFvqy2O7l
WD22sj22gM+eZq1uYGQM7WhN2exkbF6x33qRFj3m+sXHMu1NYa07tOT0fYlRiZC5TsVkv9r9dB4o
11spiz3Tnme/zuUje0V/C9ncnPD8IVNUOmes2TxHEbSKHVUHXUWxb5nRbuqGu7ZyQdkBb2Z3PYyX
2OJoJodTShacuKqOCXqf34L/7ekBYhNR5oU4j9adOzdrADH0PLvWeNvnlfCq1HlxTVaVqs72eTRu
fpZH1zn1+KGJis5fNzh3o+w/zWW2M7rsigFZXxvnAmnVFidV3td+XdLtVPXtiyGr7r7s7achskpA
35o6dnaHfWU6002BXuDjSD6MZtsfOaIDodn1GkRmRwvMJF2qztTgiWxYw7HU790OWjCD+nzn+Pau
bCenmC/1Iy6cHr5wC/I2YowMEgytjikkKJ/nKU4q35jE4qWtZfnJ4tJ6ZXsGQRRHqfiXOhFQ02V8
C+HoGS6AqteViH9pGgcZs+Wvm4IBl5aRfWLq3Q2GEHFwutHkyUPicaeOI71aF2DtMvmAXK1GLBaD
9RYbKd3bpHpsQP0HQ9GvKt3Oyyu6xnG8Qbg2+BXAU49pN3QgQqQHNWjvKBTag67aU9y6HDeVmfu1
ER9iOo97ketpkDVUr+vSHlRdrx79ny+SjeeW3NJrQWHtTmsANt7SOc7Pc1U9j50kh1iJdKesLr2S
DiCkOYYzK8oNJgyode6T6mAs3OUJ5NZ+HZx7Cg8RqtGFJjZGv6RpHPCkn/B/sYzUHDBHHlCPEvB7
QlH2zVmTDwP37gVeLL05djqPJYpQa+Gst21rHFqHh5N6Kt23WGiCxB0e8Dv4NKd6f42s4QHbluem
xQsMOR4rWBS/TJyEX+1KwKOrCvrb0NR3J6JOTqN93mxfuplyIsXv6WwkivobgoXHmafba8p8GSw9
fnVdEqzsLfINvSANOPmw2RRxkXDdbEqyF1ly4aee0daF5W9ymu7rJTvrQ78zm6LzOlzh/gCfGZup
3yRLEcSQ8jhiSqJozeXMuHCHjWOdd9tqvLU57GE0XMno1Z64r4wl/VaUdeprlzvQnBArMZzIrqFG
t6xqOFujoqXqGPl5S9Q95ON5dueOKbAJpVNZ7iMaXGFiN2y1eRZz5KxCPdqlqnxKlXskQ09nGeLc
VxQZLdsFqD/zdHc1PmHC+E7/jAkdqzS9NrFoNCaquwJU166c/lW004tmDoEbZ0Zgde1Xu62mXdPj
7Bo5C4b6hi0gmRs38cy5emefzajoc382jI5pDsuXZbObIBmWCufRt87U6fEuN4jQnp0XH7TLXvTM
Ut6gGG2iysQ4ZF2cXadzsl3JVreeoA7iG43m5JSbz9qYvdX6ZBzc6RoefYQViD/yutzCtRXL1bz2
SzBmSwHdGVG29J5rT1cyFed5ZDNZ+pU+LzAJ7pObslTXybiGbpJvXL0m8d1Z33a6pcSXlF6Ds+hW
SDREfzBAJRbtW1+HPfd/u9yZ+sXJ0e31/PtKWpX4MkGlpOyNW15UQWnk35jHtHOaggKSibd3auvx
YIOVemooJyQs7E1ZoR1jTW3cj1c2q/mTYHyEV2HG+ZqMYAplZYiTrXfbPXKmEWTaUHuJ6AokfK06
UY5GVzNPVqpVj3YW3QyamveT3qbXhR03ftMvn2Ya9AwnPGMaZO0fNS1wsEl5tAxedLM80JDsw3rT
krOZZ8U1l3/ZaaN1iEaTX7ROqqfOJdmUSzW+jNqL5U47Wr1MLbGJDTXKyVdlxMAsU3aPZomYNjv6
KZbbMedJ3FOSfCgtDTHjnoGNcT1MX4k8ugEwikiW7r/CzjMED09mUYgzvd994cZcsY2przoDx10V
AgrlXibrwBTJdlKb5fhRWhg7LBp74AN5ThZrDOEHzOeVQgm73YzDcy5nhq/2nVdvYruOo9o5LFHf
7DhOFRTaTX+vT5l2TOkYtJ5ZgLkuamDrdsxvAEU+zk5fLssH823jnd2Yy5ech50DCM36+XHFWaxS
bsLaG4o9GPZRZmk4sONePACp/aXJB4/taGePajzFc7Jeb3SKds2E9QBYm1RC2CIUFWRxcgo535Xj
3WgbO5KlH7sx24KuisvXfkjPWaShfc0P42C1AUMX2JU7Zi1RNaUrdTMgyOSX1oXcn2hbVKQSiCm1
P5bCVL6ilFhFrxEH3FrnTrFTIYJ1Z3Otwvji+VAMvOe4yIPgtua5RZg12PXSGg+mvSnBzljVpt9Z
1Wzh2tDX0RsnG74H+a+5XrauO+NE2dBNZhaVCXXuAiNeI5B+r5uq87WoZeGVVH7h1sv+FjxChRCg
mreabJMGJ67D6gxdQLH2BIRvHAYNNlPTZBp7jaTuMaUzB0syD57qave6byeCh0e8NbusshJW1iwq
/FZm9id7YZ+eR9f1a8qp42RnqvTJo06SoLTH6jqSNQsTe1AcinZw9tnK0Vm2+Rrwcu5dhvb+rom2
prpzes0Xddns7HZG499q8WbW45VWqiByqvToMgH1WbcAecAcwPCXdtxNl2gwfXEjP1p4iVVOjwP7
8jc+3DacKmfOwK4x7TCFRjxrRS++JtQ2DW6vIvlWt0nKaRJFzBlHhvFxIT+s3hRXSWGLty4lF11V
w/xS28vyOUd79sHa6h0QSHFKFOI+PmILOTQ1vuimKa+RhKx91lFoYvDrbzFQfyq3Ibpacre6x9Sp
3ifRA1y7nBMCy9WaYMVA+pm8ayv38mzabqq2zK8LXGY7SXavn0krvV5h0oHUN/c0a2W0Q53qqWqL
ITD6SL+ulq4LgOjf4ra7M1P6B4lAS+rxABwTIsdvuCHGnXTpJ/CBifqRsq85gwpYX3Scblj2rHj+
vLhZdhpLU6IzRebt2ox1jBY5ixM0rXm2crk9LpjPr1QhF+qOaljZavX41i6oh4s6VvuhcHDxwPA9
z/hrvk4WHuIycupdHak1nDux7aYtAxQyRrbFeQvKuJQPZu7UR11v+hcMc+uVa4n6TEpG9LXTkU7Q
gCoMA+iIncldXVZfZyzuvpnaRtBs/ScSmgTLjRZvX0dyjz0tJbcJqdQ418vnrM+1N3sZIk5Gajjo
pRjv+9iMA6bJ0ZOr0mK/5FnmY1rtzn3UL2xhFBd5P18ennbN/aJcfDgzDzL3AbT9Lo2m+SBwmZxl
PNo40ayKCsEuPhouwGmDSDwgMQyLb0/1QH8yzx86Tvjh/zB5kJnPiHq7ZZPtlZNbnaOtZ7Q2nuzQ
iGMnKHAVssSY3d3fBzNum2/V49B9+zZcvzX/80L9ftTN2qVxMvxASf/5p+v0g+jI+vvw69/66Zv6
//Xjy/G3+gJB/PSH8AdPez9+69aHb/1Y/P4Cf/zN/9Mv/kHWPq3Nt3//t496rIbLT/sVx7ikSP6D
lPkXGsN7697fvtb9nwGOy3f8gela7m8mB0dd6ICwlu1cwgX/wHT5EmW0o7uGvAiilkmCQ1V3Q/Lv
/yaN30gyAOCwIThs/PjGP4gMviQsOgEgOPjzHQ5Qf4fI+DEW+c9YD78UQA+wlGHZAsTjF6tDlbl9
pTemRtOWmtq10BOwbaThhuFpZLB5aXahFuna5rlruqV+j/QCkGFaHbSp0rtTgsH/u7WRQejreTF/
m7Rt8reuNuMwsah3vMGQ81cZ0fHp+oZkHavKrjtVbMbv5Nf/Z8f/xH/rFjfCf30vfn4bfqDjPqj5
n+/HH9/2+w0p9d9MywHyBgMy4b0vY27+4IP4yoVG5Y6AagMh+sfdaMrfXGGbTJe0FecD4xKN/B98
0OVLQnf4+9AVFwz979yN5gUi++fdaOvScimpLceQyrAVEQc/82xDo+nxvBjScwWHvPE+Ne+j4S2K
Ws+Gga0Oq9jby6NQSGeH213ZPLjprW7EYUS3wCKJQWNTN2LUZBfSsHuq2s9G89laPyXzJ7HdJO3d
OGBx2btt5WXLXkX+6tyr+sOxb+LlCnMcDOTfXxWf6pJ/fl3ofloc/19aDmEN/+oefE3L97f3+dtP
99/lW36//wyWL+UY4F+G4BbUL/Nsf7//dAvUzDZZYyDXuNsu83n/WA41af1Gp/HCs4F2Kpt19B93
oKZz34J70tMVFl9mof07t6DzI5P/n/cgt/4FdBMuBn9gOO5qXurP5q/WqZwVIR1GvFbWeFjrMRqq
x7ippp5wi23LtH3SpZm8ziJSmFtp1GdY4u5pqWpUmghzNbe23KVtVvslRVR9dBfRnVMMrEFF8x3E
RkgAA+fZcq2z3WPN6ZuU4CtWSNeOMLsiJWZ+qcEiVEk8HWYUk3h0rQ+zomNvN/2TXc/OboRIwjhp
o9fiib5H0q57MrhbUO6GA8CHIfBwUgTLQwfJ5pvJVh0h5bJDw195bEyH8aizUTtEA2i0AyNoeg5u
ul/FVu3R9aGNJBgmUJvNiymHd4LAzoYq7/lICaMakXKIYgDNxsd4wOo9nXnRuzGTO3et7qnOblqD
mgeifzzba4wlaV3zqt1viR6l342FlhXehCTGcVETT2TWizgSxdPTtRO5ukpHadFenlGHFqf2F2E+
VlgKj/QD5/1gxYwnnx0XiqoqdkkhDoDMxGiM1mjvOrlWu47mUzAb00RvL02R76eP0hnme1zozW1L
y5qBGJl7o8xZBU6+jaEgYNjL++gTRcLqK7zD4FiExnhMdI78IunvNjDX46AZy1GKpL+VLdIVrqj6
rGkWbv8lb31pDPGRA/wYAKXLp8mJEHyaqRo+ullul6E58mUrJ/MMj2K8Fp3LvJWsKw8J1+/oDMjW
3pgOKGwpQzI9FIUmGMxIeW5k6gFD267o+CNm5eW2eHPU7XKZ0EYgUpEWkSsaiMkMIsnPXSaJW820
Pc1p2fnOUPenNbOtezJZNdLEuhTVHsSgSZr87Ky98MRgEeNSjFxDpRNgZvWF/VE7S/3iZOXFrIIw
sjWLjoPGyJ4oLZddudFIoWecoazm9Smh1X128WAfDRcWr+Vd3zgplTpmGXCKublo2YvMSVJMpAmJ
KbSzykCKKc/7GRJnteQ+6or6bZ0RxVdLE2iC1BGgQrM6GK2DzG9kg33pBZp+4UbxlXGZfahDB3Jf
O/m57lfL9ZKU3CAT+Y+enPGRTNq7XN29DS4VeVk/a59dBsYE9eAuexAG961Gj/6kmQlziOW6caeA
SPRWvtwDkIAQ9TUwkT30H/EGdETvd3oAqdJ8NNPnqjTt/QWXugiavY9nu/DmbUqu5pbDSw+JuGs0
ohQwSXU7K6b3t2CeQbkWPYbe3Ejs7+Db7d51K/NsZ+t9TAohIE2V3lcWhr1Fu+3GxN3jWzgQQVTe
LJ06NUPZXbmmOAxziyIESUBPLrmBVH9kUi6aGQhq2naHWQ0ZKkNzuWDT66q7Gqxl/GBO5vtmxRaH
bLPbJ+1a1L5r5I8SzybiZCpvnE6+2IupPkMYo+RXYjzokA+TXb7lkS52elXLG0INDNrV24fRadP7
PBW3kJ5PdV3vm1ViaVFm4MDAJdv2qXT7fdTn9+W4vs16/LJONuxRx3aulTtnqOhJ113YK7xFCD6W
6r5TpsTnWlgvspiIjoigjYiJCXHJvINe3TpiS15TC3UKdsOGpViSbwSWPhBCBPVXtudi0Z5rcnK2
XtR+VSTwESkd9fSoEmKaptm+00mMC9O0fZ5ix1cpnKOB5bFukrsEWtJobG1XVeKkjVWzI+DiSjnW
fuqnnmK22WlwcGFLhE3ec1Jv+8Z8VIPe7wsie4Rnyy19WmgqfG/oluzgmh8NM6q9Wa1np+D6Mbes
QtJ3b2IoPawiS4UWbW3eas8W018XIl0Mdwm30Qmd8qtp5JQ0uNd81oxrZ0WRijS3OK2q1k+lqd+4
cUJ7k7Y8AR/udugK4g60ZSOxpfjI3OVbuml7S8Mhpszk2s3aU4rfw1tMcFPbSj7iITttbfzkTNVB
ic6Anl6YUx5dGzi2UXvZU4bO/hYxaYlYOHWfzHhIC/e88GSglus6kiHP05hmt+Vk93TGac3biX5P
lFwo3Pmu4JTzPY8T6QEeM5BlQESqO+0mS9k9M5WjxPMDdlvLGZiw5b2dusKLt0GGjFiBYrBS8i6m
SgT6holwmfBoJdsnUdpAR1lDPJ1RAR/gnngkPWckEW17HXscZlHmFHiw+uLB1fjQ6EgRmUQKzgJH
NQx7qZfth4Pw6aXdYmKEzbuv5MRsASrCsAfubvc1RI4dxBP095lW5+Dej7biBt82gmQSE9xop9tu
dFOv20IwyJRalwSYuXhH6Ekfm5b/DzpRwV47yciBflxpc7W2uicMqw61EeYlJlDTH93W8pJNVCe9
6FEoEcHCcsJmaOo5uXUM/DM3OKvcpd2grLZijFNk3WQO7JHGA6eRO+lLvc13au3sUA7L8taKEkQm
IzosFF23skaTIFV5aqXrdOrJadOCKe2n5anEKOae0jrO21AvEUihaZZRa+4Wpv8gxG9h2bSNP8+y
RJEzxjAFe4pJzknBvyzA4ZYJt7pbB+wsPj2JL6LtUy+ZRIz+bj4v2TgcuTB3ord8ux3xTOMLSaw2
pGceRiPNXGKx3CLrWLfZAXxi9wWyizyLYn1vwM6V5Q4Bjr37BnjKZ6DSnZQpvVDBzgplCxUytbzH
NgXKysvvjrgMZSDQwVOyWgI+QnjI+SKDjeu8BG1RvGVqhUSOlOObdeFRDIUZzVdCHfSnrro8m8rQ
WFUIybJm7X2l9XOr6r7bl67xUjPzCoOqG9M+riA7DJobWEo/pe16nRTRcHBbPPK1jQ5faB1TFgRc
VERwlWfm0PRzvm4BJkbGZDmpcShTQWtfWNGKeTWer3OkmTOCaH4gISffT+vKV/vqC56caMPOSgKa
F9WQSc2M2FebTgTtUhSXXL/s89yW23linvHjZFuvdtK2u5Y0kKt1Gr4j9u3all8F6TjQynk6Uoap
16yXduhm5oBpoZtJkE3cnezqfW8D5g1OYKrlOV+jdlfMeRx2cZvAmw9nV1MvNLF7LGJr9sQEct3v
asFU+aR2PEuZbIJWm76PLbjsWl70LaA8RMG8m95aKPWBUynFzZCHbGxNtYYq0SsSsSA6QfQtmw9V
G7aSC1DXWAJycsvItWOcXgn/BG3PdhCvWnuPDbIBVmR4HbuNCe7UnethMVQARb50F/2cqBVYbJAk
GPS8XpzdvCTlutPj8QUj5TqGTNygp09LUSuviR7KCc0QhoyPdrqKe5FJjZlypuo7wqW3tLjT4tWQ
r70hlmNrueRaB3BlZf05yWAzfWMo8+RGNkKkigV2tb81FadZ3LJM3W5OLhmiw75F9vtaAxlMWqCI
I3RNTwAMPotOxd8X0p3AVZe008qCpygjKynWi/SElNm7QTfqfXPqI0VJqNlCnSshkvadVC4Iy0Wz
DHnY0i3J/LbWtvQTGWWUC2pc/BzNBnbTQIY+RJnR+5vozRMjz1ZvLJZlPPfdFBFxuCJJvipe4JwK
Ut9i+Ohp6m5m4jL7c5cnyVOfNn1gos2FPT3AkYAzXIenMS2w4naG0x10JlvWx7h0S97xaKZs+3Wl
Jd7GS7w59ppf2hnr2NICbFU+X8kNvxo1chnpN5ZaJ04mUBvTkbZX+eTmlvXuZmUs2P2k06DFqmwM
jbXNE69gvjtd9dHcBn6YSaz7XTZliJvTlHGXzUvjsHclVf9akTJsBbVyUmSuBXr8AMTV6C9z3Gv2
qeqUYj0CVxwDQ7pmfkn8yLrmEC9EPjzkSbfNfrm0Tv8AttS6z9LuWbANe4WvF0RHD3uesR8QH/NT
6Vbgry4Ij1S0iBrmnMH3T12r7au6ripKANC2a5u4T+O0SMI/wlimQxEQxqGoglk5uq/GNMzsPgkp
YWxMwKC5QQYa5zw3/mwOlXwbHJZfr66i7hPxnGsZsDWU8yECDhaDFCoAu0yX69na+kNKZqf86hh0
PfYEtUIc+wMACCcbYJ71TJhcfaMNbIJ7HjE1n8iTtIlTcrRsbyaE1X7W+kE0QQZpX92JdmaKWlWu
HI+NLKUkGJre9qEeMb32kjbqFL3UJEQ8gDyUx7QAuhguew7pZSWn2Qm6aFryQKE7hlm2ktthXI53
OvEnzmaIO7sV+Z0uuskv4EFALpqotL1B6O0Xd47knbuYkGVJ8olzE/enHLGU0kiPEl/n4fNH6ZYv
DPnMbmVKJwlHpoaXrOqGKXCkigYvwb7z5hbKXAPhAF71jT3gQ6cWf+bEN2h0rhe7PzWFY4sg2dbx
TFynAunsMXhHC2CKamVUQ211g3vCKVwxHUJN+ZNa4rch19U1CSHdro2k64+OebPp0xgWfABVPF7r
GdnoGRYLugN+4pDvBcUzLgVnWVnc0gz/TvRVH+CEy93d2iQxrXUlw7YFGJ0mPas91IzxjRb56P99
meq/1KB+Uqr+UuL/v1C8Rxn6K7XqU969pdXPYtXlO34Xq0zxGwkaDrZIoYSwnMsE5j/EKv03iYyD
Cu8K00J9+qeb0tJ/uwg8UiBf8kXdRUj9D7XU/A3ro4OAhanSReF3/45U9YuVErVLl1Ln8IjjT9rq
1/zxMhnbTB+7OWBKsXuK7cw85TEN8T9dj//E9/ufvopp834g4lz5q+/XThsCLZqNIIIoha8TWT5g
WCzX979+mYuq9k/VzebNGC5X1FHoe8KgvfGz6jZYJaYtUngDguJG4BRObhGxMwe3s9MT/d3+E7Ox
tjMMHB3bv37pH5Ovfn1tdD7pYgwRwvk1aL2M2r4QjMoLyD6SznvR1vDfmPEu7jyNiL0tpIZoWCAv
UZuE8LIMD7KTXyrOEIR2lrTxPY3k4IUwS2Iiw7ITTBSVcO+0W//6d/3XT8MUJs1JXoTGDSjyz5cJ
PG7K1SimQCbG8KBvMouPSqyF8d/MQuAe/eXjsATHbKpradm8zC8fB2HBxC+ojfnURU55mBj6Yt3q
Q9nO1w4TmkEjm5Eu60vixumg/u6bJJDCQeZFBpaKfsQvXYAR55xEPXQCu9fYy5LVhj4d/rtxDJdL
9dOn7vweUSNdyTOJ8/nnS9kaZPfFJLIFmZ31XyZFlNNkXdoF6fby1x/a5Sf98kp0TkyD1oZh6PJH
Utef4sRAQJuSlHQZpOhCkLoqsjjSRjaYzqKdixxXxN+/gojrwtBp6WGssi4f759eMR1HyGl1wbhW
0zkkapqhX6C8/vp9/ctNwoIoHOziSjm2SQH286ugfJkdSKUREBsePWQqznc4wUSQLalx1AXNl3ot
fm8zs8fQu737/ar9OfHgv3vNX25MwpPMlQw/I9CdNvLIY90CPF8fhOmp58HJDc+JYWX+7vtkSeK9
0gSjqnYvLYs/X02bQnAgnwjHhKNFpynbBvw423LKtZrDDgYDKr2pSJGo/vp1//W+YfAWLWKWJm5Q
Tnk/v25cYR/IWjCUdmmLh8nqkrdio/Zn+cWNgCUx/2+msP3LI8EKyP+koRy61fqv493r3CH4HOmK
eBKnuZUuR/9gRChXQevAUv31u6O398uiD6tCP5wXQq4UBu3sXy6srNsGd2E+IdBFBelOsPcQbwjo
23M2XFL3Y94kw6xKktr3EP6q8HTChwsSZPHzWbJr5dtCAiCwXpznU3fqKdziEzIIY6SabmttINkV
V8GyNMj7XZERNC7xqqmwmupq2rOskaS82v1iHMbxQj5NXUrVrTNQufPLbi2b265neOcZ1VJWpxmj
hPEM12G3wRAXfr8ZR7dIXOJMSxmxb1Xxph+yhBjfdzNt0YNXhxF9yN2cdg6TGF15yshO+iCTZBZB
Clb5UhPLaR0VVM4APp/YtmdBelV+NHBguID/lgyY6sLdPnXuhPG+W1G4y2bIOfo2Y36dCRfXouEY
sb6PNSu7m1sXQm6zdYcQnBzT/a7V7ealWTF87LItsxrIvNZ0rkyb7ohXdMIhuIpIE6RVUxoHmj/9
50i4ju07kilxRHsTjh5/sDqai4mpAYdT4kcRmhKBW7NOFJzXbbb5acA2j7aJIMYlhIeEaBkiRvUK
x9Fjf6O18nllBEC8d4tcl95SF9gjY6wO3XmjFXfQl3HEApbbkeNtqKb3bjPMYo+m475Gjj1gNKzJ
hVdnWh6d3YH1Lf+buzNZjhzYkusXoQ0IzFsgR87zUBsYyWJhDCAQCIxfr5MtmdQmraSlNs+ePeuu
YjETgRt+3Y9HF4pP5TiPXu9XwyXjK8Vx6z2j5sTayLftL0ze+bRsMb1fBfqhdTMXSwAC2ZKTYJUm
lxYhOccrzmsiJ8xDCsHauw688SQTJuA+4gztdp56Q1IOozz/HaynV+3GOQ8Xgoqt814R5K13JDf8
6wFgbMP6YbPUcJNVZfySrwbMFFa2EVqCmvq3CNc8awWu0XG6uEhgd1Bb1HogEknxp8cLMIkLWOSs
KVTwrHV2QfW5dd9dc64zbEiFH33X6kHINNCt/6Xbi9TdRxHew1oBwfrojfF+sxZVjev2NjkH2yJ2
xS3J7q1kqZb+bTKu9SJEv9QH17WgcndNdmE01bALscFX4N1lXgMRvHxt/vHNx7McdGqyEvxg2Vs9
TiS9gGRgBBHBUioMpILHoszy8qrbgA2ly2TUYzs6OT0GY5P1O4uHCByEjkeXjUyXv3cwtPlDatpE
kCgFyoQ1rv03eS0nviurju2SFAEy2EITRpFU4yS9ZNuoMkWSzJy/sTUS5vRUdIE3ja5LIAMV7se/
1AKkUdjwMkKn4GEAALx2O9BIlwg95vn1VBbc9Q+D21qK1GwEU833xDbeKwarmdA3pN098Y9QvUhr
zvMnXoJVeRiDqaDUoHT7uzWL2TJxeZefYz7bLBb66j5yHDZpY7kQsskxhhHmh2CBhz22RPQqXKy+
PLr2p5mnFUkNv8NzO+QbYFdBlufQY6wBF1FHjo7/uHkhiwd3sOFoJxMABf4cadcDXjpKsPvi2E8e
0OjWBq5Go4keHtxw1MM1Ysz4PJGtK852pwUxq9FkBTIcOQG7P0RrI8gPi4ZcH7GEorpRDVPeQYt1
EA99TuL+aQ7pZOjZHLLdOUkyl2XityUSeVXXzvJCdq9qIfgCNAbEMHjRb043NDWbzKbAa8dLNJwm
vwXwxTyzLOtaNbRPhAeC/aql1xwW7I5LqkPiN1sZ2n/KyPJa2siDmp/ZZ1kUWbPQBJ5U/cQQbb8V
m2fIwkSEVuNQ6mpnQ+u9igLH/oR8tPwGY7P+a5kC3CPO9eJeLVGpHqQt++/KatUfv3PnR1GreEi9
vI9ebey2b7Y2vpOQoKQjIeZcTB0rjJ4oFLL+KuyIHwPr8X63ckWs9sr4Q3hF8Lc/wiDsp10IF53v
ku2jT+RuXp0kJGp5chU4BKvFN9huldhSEnXzdNDr0C07AaeTXU0ZD/wKFxGhPkeZuqnjQr+Edc6J
NfWcjEm8bN4eEBtrUcv3QV3bFBegDYE8Pxop2GzD8PY1uZlp/J1jtsqpIA76lve1eGgtfLY0DoxN
vhu0K37xHuJRB9JKIrbCQH2K8mIk7pDjqE4yEzWnri4zfR5GE3zNdYRYJ4pl/Biciy9behaFqYjv
y92IxPrYDKWl07HIQ7JSkGosECGuzZqANLMD5aMRpHrbqvuVjV99wfcCWMc/GFmjLxQ/eeN7zZxO
m9D2sbFHNz90VhU9uk7T65fZJmgKQtFFKuSj/WmYUxiwzBwgN1n8S+H2QQBiO1xDPwxRqVJDgcJR
Tq1r9h2EgAfbk7x8qnYtPqip0e4uigAf73kL22hEiyaAVtTandM8a+uHzdrYcpnBrNFpIkaJvk7G
iTd4SBvQzmyl9a3bbGYBYnWxs4NlXgT7GlrGHwNLO75bIViw7Pd4h7zY68Q+T8ZTc9vOo+PsizZS
+9YmoHAKh7b8LZpAVWlrhZg/3dZXP0Ebx8OhHisrPg78Rv9VUaWtXYZTYuZkbT0+UVdPez+AlX2k
V4U/DwPDPexj1sOkgDesAeta+Ekng+ZdsLMZDmSF/GnnZ3NHgq9uS3JaxD49GBCOXxwcf6aeyXJA
YybgDcuHRYNTwabROV9EmEi3OHZJKgpL6QXOTuz0q2laND3bRCKp5w7PfuYt7us2OxbMzNjxMFAb
lkGW1QYgsG0BRHPRYiKIWmLcxdc9LH8i0WT5QcelfsIKQv6Ru4tiL1bH3XxsZ1qdU0UCF7OyL2D7
1JFnHywC7GCLoqy/CgZXrnvtgN8m1jzW3yWH4lPEy5kQhpfpDU/3HAwH3dbwmlntG7M3W8SxCage
TksZabz3g7fZbKMsE5L/j2rvs4mmwd3V45axFMwFyvKQrTFbG5oAeIGr0d6IrgiWmrXRL2sE1e2c
sc+7UBo4PXdxuSn7bs4J8F5CIXyqtTHFU8hcau0w9xLRWYRegQ0hNwO8d+hV3xp/+ia1TtI878rc
pFZQQRUKTEx3UFYGVntx6sQyXeXIvlnrOr+rXGAhJ+OMVYM1wXPdZPMUXJZW0RzFX4y5nHYgkASF
BxChkLLANBSE5inLkeqhVlK4lMTQ+t4UzH6CKIunMowxhXvfq7H1jvYc5LCXXKCRe7fqGYBLZyjf
4TdOX1rMFflHp2QX6pE8+JfJSgXJ4KLCpjCTxL/Jb+PnoBnjK3tWQbVboBW/Qbys3wyIVnWBDPF9
LjbpHE1MsCbtsDmBeuiCAFvSuGp2Vy025yUc1ffSFd1zW07T6wA9K2IeVwoqlOEfrVWJ0YYq8Ese
EDjVJZMSR7tNejWv5DpoH9tlquiJclVhkl46/TttCMCp/IXdKianjcD36NgXUUeFb1ZRqylxV1Jp
+8bZYtL1EqI+nELNbOojb9hYtkG97D2NMsWTRpfMLmyDeaQmCKItXeqqTwqIhLdbzdZjh76l2Rwu
BBvSKbxAUTRjXEYi24buE/ks6K/WjB3HniRv8NzisqiPxCDaWz/Ktg/NhFft3UUyJtpDzEAnMM+w
V9pwuIRsMt6zNYNlKzsp7/g4exa0VWRIrVz27YEZ1j94vHTLvqGRzwbA/7MgFf7KG0ia1GVn+Muy
pjdJzurrATUbXG4f1driu7ZGd1FmBkCfesnf4q0v+zTvmy5OGbGXnwknPmzL5XLn4IOdEn8rBzK2
UG4ZgHPyORczV8SpZez2rKISn47wu0tRTmABUlnDRbxbHtEsPFoay7+7Vfzy2T20Z/8/TQBg780j
7eJK85WYWJTHcZk9rx4xMIS1JqfowQP+UTqj+ufwP5dply/9txcIPF64qfT9XGVcCZaQUpqkHzYC
GcbE6plFP0EPujjspKHfJNiXy8DOr8gNUeeSCorPPPdx2MVt799aM2f7bhrm7rkac4vDWQHhT7zc
AtrRZ14urzL3EnFcOIpeJ+hO31HcquVEFtS7b6etKa45IuXnsLq0C5t5iZ5BbAcEFqDW/jE68Pmv
+ewe52HxJSyfLnuL+CLUZ0908j22J5AgbOEvLiHsITeqhx4C7WSOnxrJ7ZWdbNl3CYMtTWgT8zRT
E4kTHtglh3k2B0S1ecX4tPToJnc+AiJSZ7+BWpwUSncm1TT9EF/hsvhbaW5aCTEDjN4U3uE5wUMX
DKeNvk9mGqtvjiRQDEV3FlfZZApLueAO8BpuQeEi7ZSAVnj0Gs5cGAoRfCyyd2Fx1Lk1ZfQSOe6L
AyVrS/w58j+ZWzCxOX6l6HhyPNzgkzGwPKj9g0jCJHDdT8rmbTVk+FNK+pOyx1E1NqV5wTh/Tm5M
4wGXpYaTtWrviK8G/R2yIC4KZglmD30hISVq6QK1H7misnPH9YARBtDZgizU9X9KcQmD51ZMIquQ
hkwg3BujycxF8sXJlfdij7blJ5GJ3OeizuuIJO7EFYpCnz7idj7EQeKxPPwqQmLsCZV/2xf1MFzP
IhlxpI8+3/SkzGKTYTEQ1b9g8Qs+OYjVh2zK6z+UT02/SkDJhU5V8mri87D84zKUFZla3+NTJaNT
4FkwdvAvqGgtum9XGiMQDLcLb5ZijnCXcWkNqSykEYRltqh+C6uaCirmiubo+F1HhUvLUDugILlp
w/2ixkyyVr+lNSM1ypYROGFtv61pmFMOloYDs30i5rW5cY3XfYxj497kA0V5qbQVF84iCsSXcKR1
M+nFfBKSLq0k1BwnSYcp76k3kU8OXtlFBbHNqUiW+X7DL3LNu5ZYjMq+GQ/GNmXYB0+WWQE/B1UD
a53YmucBt0YYwSCow2fLb63XMWx6bN9UPhE0LvOXUV5uM1UG+Tm1dBY8s6QDTRXLksI5PKCxe4yn
mD+H4QDVYuVS8lcMXvGhfFu9ZtQPoec3JQYNyCeRnQBGdtTl/jS4B7CqmzlzSWW81ELX/Dtqpo4j
Jgv5UvNBy7SSvo8PofP6q8mLi469Ym6u9ZaPhKCo82MpQTO3WO1yJtJcsy+mB8620lwouBpB3Tt7
drwT2N3W75/qeqa1p/HcjTPFp6IHu9OWb7twvMBv1j5nALXqWj+2GUmxlEsb2KCMCuFlb8FsU4m0
Jj8/jv6g7j34WZ8xMGHQCMpieORcBjsQjSPykkJDuQE7BfEPuPQIVsQrHLKrXksgX+rQ06cszsro
q2XPJXbjJlc7WebOe59016kkiGfofDN2VyeZXb+6X8YI6w4i1tbse1oXChjDEjDISv8zXsN1Gndh
s0xvJqyQajwzOV8j86nFLWjdyPUpvptXrVM7+WmKS6xlYrLqw7jwxSN9v8YBERJp1LWcV83/hc8N
NWI78cEuPyd6WbaTe/Z1yM9AfLb46jcYIAmuDRlf6wFQ6El3GDwgdgV8sbxp5G+YVxXxZLQFnE22
6PxqxzVucY3QGlEeuBEOt9ixC3meSf0BVRwl7zhTGZwoJIVXYGZ9P28HXZou3ns5WNUdRqB8l/Px
TYfK660GWiLflb3toSJ8AKnDNSnbgpN5sRYwSYv0IZm43CIhHfbOcHSqgVV/0FdVxqGVCZpmAHC/
8gRTxeEOaCZFR5PkSXOFCg4tvBhioL4igKb9YPmtnc794LKxrhwVZvvxTOBfCaLWDq+9/GLNgbmk
K6F/cunFNaTeC/bZXmb/F/W4YRwh36N3KDHheghnMZJ1W0DuMKizZG8D5z4yKl8YPvLolbcWiUmv
5nt6nKape2THYYe3kfbUq3HJtScDBJqHBuD2B7pGBi7PKgyDdD8QyyMTWgBfCi/vfUiPmHndHjBk
4quybclDw5bcMoUkUxWsMQdVgYXJlm6FTAVUlb5GWgC/3crOnodo1EUqw8z2b7dowJxVZc76J3RX
u0mpr0NtwjXizidgEU35AMNuVDu9FbrbueEQilNpehyPcB3XnZldCHI7AEsV+y2e3wexCZ6IsQ7U
P1rUxunkBi5TBK/Upkynjg6qFBTcJF9huXava88uB8q9WV6UBr2Sjm7I1GB8LqHYZE2I1Wb2/XC3
LJW66eiP58s4TzGnwsSGAd1PQa4J/F4wAaF+3oxeYzXIJoXK6BGBAsJdvyzBcaCcA5fLtykxTlZ/
4TATJFF5CFdMqH43pYsKondbxgteNMxTJiFOOfEXd9XKSDDQMLRuUeSdGg/lgy9Rkb9T6hV2KV5E
mEFoekhuQxl6f9k1aDBQnAZ4VzQu8l3bNdVniWWIAXOoIpjlC8ChpBNbHZ04mqePSLZBfrCJwDN/
20hPF8gGAPVmacHQUuGm3js6rH+9zHaeqzYy2T4Yi5kP81K5ipmpf+XEnO4EjjXDTb6BZlJxQP9z
m6H+FtTNMAhg5s1pZOXas/fWyfnI/HypiJlrHNcTpDmwcxFuw7KO+2A/1xfphBLCkj+PpeXKz+Vl
FN8gAaN2yc7KT+UKFDBdKYb9cIGiPcTgmqDku3P2SEKB9pbCWSqMJpUAux634pRT5xKTVJ7kHeVx
kjoqywHIsXpZ9EqFxcpTDIc7SgfUK7hfphHRoQvgNYCAdTYmmnBcowO3quymsNsRzkaem+Gqkqr7
yJBZIW1lovhnx1i9Dq2wQGnSnKVePHaufGiQTf5kxs9amCgeqWCF9Jfvw7mhGtPtQBv3VFr9zDEM
fkwluQTabq0ZoBqnfi2nTkPHFS37omGZZJia0gpfseD0vPU5Hy5VzE79w7IZEQn2aG6l1B37201X
13iStS9a7FOry4xU2m7/PSm8qHvThwjNnJRx/tBNvt2c4UnNv64/mr8ObpUaV1ahx6vSsJVJBmu2
4kNXNM6959KrlEINH+y9Tz8ijsw+9rnooFrcas4JqFT9uJ5Cb3TNDV714Z1spQXZk3Hl7M7jZDg8
NNWg1Gv1ad9n6Lb0FrTvlY1peZfZa3RfBcp/WlF6fmykMPSkJbS+i6HjpkT+rYyOQeyDFfGdUP0b
CtaiJMRlfrfwwnATf3ABUuZlo65EH0TXOV61AcFdMaUapNvfON5oABKjJW8sS4VZKofmEpgxW/2d
z7iMeZ7o2kyKsWOhAx/SDxM3Lpm058rlmF0ZEad0NsSYIUILcjQ6unSUdm4QXllB0/+tfLsoOUfZ
HXBqArzey4hP6eCtNRyhFsmcnjKdOeU1qW5godMWlp9O1PNl4cY2kzoC39tQ4zyYe88X658l8C7U
OJfsdcIoSkACFX/ojxbLWgvBZ9V0xgnvF3pqOQGSGZa7pnfpwbYzdwbPRCNxnPS15Ty5BTVwxCs2
inattcBL5uZ8LVKKJ8ppP7HOpImEi3Z1Zsvm38+umQauqoB2EvI6VrEPdIRC4CLZiD2zg6JZUvDe
5Ecp5jy1xy1+mSX8TehuCPdJwMwYXKtAl/4OoHHunM0Q+Xdzp+wH5/LdZsTihbvDCeogyTYuwnPO
UnhmNaT8G4iywF+61t+se9eSAgIkzSXtxYfLE93oTth7x4p4aokxZNGxKFhTHuKRwGE6tgstsWpo
kMbjDk0m6aJOV8esQtO4CXhkGSMFr8fbGl3UogalKsmaB1P7if/NgrAUw0rbZVw2H5lHrG7PuMn0
Fa5TA5ySe8G+WoGPc6Gm6HPv8KTgvN22sHmYoXtQeCNxHqUhYrCdrLD4XLyASDsHTB+Dh4Cl6Bit
cg0PN+IDzpPLg1Iik2I+Stt2G1l6zEheQDNl/C+O1yA6mtCigFB3Ojxn7uWmPnE3vXW6EhpghseI
04s4N90tYnKbY8sKRINAINtFqTvtpGDKrXu0E4mihn0tT7Xt4oUDNFz8epuWw65kJdgcIs29+sDN
E481oRhNm25X4V6jOXB94bkFowRgnZfyuHEqHFRoZ6BIXe/OhnrwPbEMoM4dzQZjIa1i3OwykKr4
PRmFUqepAGOTT+KmBPm5K7HlKcIcjliJbzZZrEl3FvXlFK86qvCoclkSe4rtE9PwEh4YZbhF2w2d
L1eMwaFzpDfDLl5sBG0DqIlx7KBoHOX7DVQA12zB31rf41MOiMvYCyJ9h+opr2Hlsv0kkQhuqhVN
R4Zk5Vp2UPOgrylHm955ZxrBQqDnfYtz1B4ObPOb6uR2zXjvkC2EKs4/vX+y64LrEFArdLUcZ/AH
lgBU5I012MjduIkcKsWqmnbshre0dyjZOUT7rRthpJQDBuPAbqQgU2KZJ1xL5Z8BkziybINcm/T9
MHOal0yrox/LZ2ni+BbLy5rfermn1GWcLawDhctFcZAOtb+pBTeMTtKl5+7u+hvc7YUrnKHPAfAZ
h5HwKNVopmk5uZChggP94PITEuVAefAoLJbo2xR8ajWNmCMpLQYvC2BTpXYlQVrxNzef8WTZ11NP
G/Ve1Xb1L167+oM6kkuH59aMP2DHlP7LLQYz1gESl+99dpxWkuJEXJRbn3ZGSioLg5hXxNZ4Vr4L
moVGlBiM9XqFNtaNex2MLBCzsG3g8cQ4CpJwUZwQLsnFNdFuGU1Y44uCw23QCK8gV/PshVVEYbhT
zfpr9i7wKItMUA5zEujWcS7YywDTiiOKpHHlg3XHVHDKrTF3UJLjMiKMgHlpD+eKyGIE5jFBdRrP
y6USL/HtqnnbqA5pd/jhuuE6YuHv7uONNGEKjMTdnlcgQAvW24jHPsscUDHeZtkrmn2giqtOs4vc
QRahGhrAHIQUbWGZPdTN6FpnNfvxQ8SwJ/ch/d/0EwVU6PondJmpJ7NAgVT7Fcdm3N4UtmN97oJC
wRzjUs8vqg+F4vqeRfKe8Co5VDvk2bjI1E1eJjH244p3jUQJ00PrCp7bscNR6wa8VvwWy/mBZAam
WyQNfMTzPC64LCRW1ow8VcaeyMPQCw6LSwONB+StGivuCJxa8zae+Q8Q3knULCH8NB9RhF/cCsMj
GQqvuxzT07Zd8euiH7uhzoobDXwRJPOWZUGiVDD8Nbymnq1tzrgTWu46pU6xKKKCq+dTqzmbcA8V
c0RfbLNF7hy0Xo2Qawu83INj1qSGhoPg0S3sUP2W4tZry6flNcWITI+DQ8QpvsKuTmfBCtA+rMLG
ObQ9RRVpUMs+PopK2iL1+hEQXlnQ8so9skJ+H7UojzggAYogVXfbK/2gZXUqOrqSd6PTx9AIKfm8
hArqJvjpwi7+IdsA4n/GszDHKG9WF9xyd8D0bfAuQPNRdihfyTKb4iGvl0b9i1rifGQLKnk3N6wA
zhN6aYMsyE6AJFVY3CMxDWaPjgJIxrHQ67D3o9q3byvX1w6RfBvCs8FpuTxlYpnpj3Qm40FN2+zg
QCKhueQ3I0R/M/psdj1yWuKGwAKj/Ia+ZR9dNorFPVkaL97TwdGrD8FLsX1wSeMTmFywfpBqpjCa
/sSg/3/Aj/z/6WAmZulh//ov5qr/g0FCtLWbuv+auP+f/0//3cgsnP/AMUoXX8RiLXTsGF/p/zAy
2/9BmwmaF4ZkFFm8yf8zde+5/3ExLLp2wBUxDPxA/C8js/MfkR8GLugSZFvPwTL9f9EV6IA0wcr2
XyySwgljj/y+HTCQBszf/5vVramySm5B3QLh7PUTIvFG+HLIzz3zDfs4xs2u2RUtPqd87Ww0xqF5
C331N++aPxR8XYnRfFU2uEvq58GursqQKp1cFJIAu8sWuoD04CqCj5p2jRi+8nKZDyv7gs5ZV3yY
IOnoEr3PKdMj8pq9zeG0yy8dnO0gHy3HLU9FhBg09yJdL9hfO3fuUXFxGKwoBFMHY9hykEVK8azJ
UETOFRSj/EpblMuX5ldUbIosTse7VuDesqB07bJxCNE9sQhbEM45qbNvJ54xa/Z3LZmPJaw/6OS5
8iaZX+cezH8jx7OjgPtOcX2TCSCEI6lXYQt5bDEroR8uzWmmc24benHOrOY6DLsbWiOuQ0zFt2Xp
P4600rQb7iqb/Gi6cvwe+rq6r6y12UN0zPZAex6k5VpXdH0CSV9P1YQ8jSmsPZLD2Uf1cAy7EL9B
P+BCyeHmiuDNDDYBMhrCXCrXWZ2nVbywCnLd5zxf7oiCp7HXPdnxuu9HdWKXsNebPpfLkrbKPXN7
vyF1tSfTcnNZTpO0wd7GjlxWXJUr9dLU8O3aPnyNB4mCnLlv1BV3mDVs7ICBc4Tx/ioWcfDZjp0o
Q2xvV89r9hV5a2vQoOlcfpgZeqCGKBVuJJRNuKvbQpyLXkW7atjObZE9Sw0AQXLp9erNTXMmwHbg
9YPHdU9mYx9K1sYrEw3Dw5nX/YnCg1PvE/hookNJj1kb0peKnA6anLSU6vPrWWV00VRcnizN3M2n
8eE4wEfrFoMXdqGUHcZBDOEvV9eBxXa236aaMHnvgjIoQ64a4w93hpsqJvPmDNhNahGmimSc10OK
7QDD2gK5koX6qepJjGJJ+Wrs9Q/VPUcIu8NhHdsbcNtkeOoHGYz3vRPs6mF6ofuBW1yzqxfAUsLQ
HcHGfKicY6nYD5eVWnazF333jTzivPIOAbJEajstLSEzUno1dldzaJ8yxzwtkzjbbnDjdss5wG2Y
TCv+sXokXKM86rr5/rxR6X1nbw0VJmPw5EQt/5C5u2GrlO+5zJ5Y6+AqsNv9urFEL0W7spGJd5IL
Ox4auadl+Fm19SFX3T5cs/cZ1iy/CvPdlyvjYvHjCettbVuS27mHV5Jm+zD80oO5zgVwT9L2Ke0X
L+JC0BqD8tmnCnkJnRsXEJgLd7Ve+xOZQPYG9B3OfnmsEEGJzh9DMAD0/Rr2GPFN1yyvRV895j1d
u537TGP9owLYVbZ8W0C4ikvSMQ7aF1EBsMlq5xA16zGw8RV5Tfx+sRKN9B95Q/a1IdSmm9s/asjQ
KjO3hiX3VnGHsCt8aJZ9Yu10aesA0qi6v6FpzlX0VzQ5QMahe8Z6cTVkrJvMhTKm9TgdopZD4lLk
4BsQZM2s2zSQ3k/EjuYceqE8qOXNtfPrLO92VCHyC8ZYAGpAkN/kx67HcL8OaP2b+OQrCvCiFncy
9OS+6sm6ORw4vWVdOcF4YP/Z3PeV054D7R+CbnzpAaSJWd5PbNBSvQzHuoMzSyJO7jLH9o9IU3my
qeIVU9eOBSVJ0Pi9xMIdie52Apm1i6byxI2KJDDUgfa1iF5ltGxkuVG7nAKC3+w+TiU5BKRQupYA
Si/irdYaP0G2G6L1p1t1iqwNBXTtuR8NcXUawMbtHfDu9L8y3JR3NjFfvvRolYwfoEzCW4m+SJmd
n7o8utRWbDsRiVc/bB9Cn4cNbiZPiQCrsWZkHMTA8mEcP8vQf/KaLSX9ccJJ/SC88Z1dzLjLXJiS
WY5aLyG8R9K7K1a6H9U2/R06VzEfSRfFrnocl+mPvKDsZpLEfH7Rq55bvK5M1msGYzLw5RcdjG6C
qe+x621YG2jXSHTTRT14n8lnJ4OXA3Fsu/JkrPh79tsmGSkgme32gaOAfaQ1vwcXmt60FG+D137j
8Lhhx/3DWPiQy+aD4/wMOebcTPHGZvxC4BxxxAF7GHHjZKM+hx2m0AkWHS1I4tAo6JC8O6DUBshb
vTuxBluXq4CorxVgGiO84yRbONNXZG5XEf00EyTYiRvBPtbuWxvIcFcEjSGZr+6X2ePNBDbayeN/
MwGNA7vMkVPeGUGxs6GuwmC66fr8z4K1Mqqaq82TR83VO+HlRsVNHP5sy3QNfua+dG1MoRcfp5oW
lcScDNz72/fWqfpDkJcPpbu+Sdv6nZxC4IMxZ291nswasO8LQlZg4eMc1rdeZx4ka8du46W6wcyP
YFFTM0mnFMlQvBHXuHBKloPhqZsdrHkXPqJc4pMJg30xcj+eSxx1lSv+hpV44ON85eDSN3WtTrSI
Y5bJsFkrNT6FM96HyMJdRJoqRZkhzz4uv0vuPLP671JjXdDf2AgrkFaNYoe0ZvZeg9ORZiC3SXVm
aa2PDWIjUdWoP3hd/eBE3pVU0WPZ1UTUtxGG1kQf0+Zxsyzn/HtY0ASnGCHMq3+I91xRjoQaiUvx
lokGDSN2+AzjEKoiTiSzDSiGM2WjBdl4VXZPpZIfDvt2Xu7NaZraiqriWu23QO8jZ7qTl7HLjDei
Qd3qhn9W7J66rSfFTKkVd6q9paPrKSq2s1SSZwtbt+dN087NnS4Zxejcluoz4GoybqTMYV7iQz4b
376rTXwsYJ3sYgP1BroGx8NwmIlxNxdQJsjos49Cnzr19qcMom/wIwZpe4xYxtv3awjtS22fXcbn
FDhAFYKOVq654iOpvwbhATVal2sC3LgD4+nJFVhBTCWPeKhZRhCI3qnWvWGV4pFyVW4Sj7CUlk5O
x5bVCBto/4tKv2ZnyvkWZ7iNCOpPsF2wokcBZtMJswgC/asfyfPatz/9FDgpRrjbPke4ceSMJcOU
p8Bt54NjCm9X+fWLVdo3Am7/kYNs3GeTx4p4gTOad3iwYQPjKAO+fND4D7gxw+8E33ODnIpoM3Bq
VM7VOukMU1j+Pi/AS7e1d4/uBWjKzgkNmOXaofAbzsX8AnYtoIJ7Hr6TiiVG2921ofhyFAB+zbvg
MKzmjnPuenKnG07ylSOxvA2j9isEJQmWGGMNBj4LNADzFsyZ0Yb3YxljHWRdtuBGF8qMhuY+wMaw
b/zo1Yj1KRjLz3lbb4Usb4ah+grH0CQ65F6N/WHaA/WhA8HgzltjnEhBrxgFMtL8iILV3smJ1rtj
sOdchHJRrwjNTgKg9UKMv+1VZtPaPN9bwq12c+8+muUC+22x6ulLNZprrqMFNQBQ8jOLV6j05loK
9yrvLnv2kT7x0HOuw2V+3lT0irt5T4UyBngvTrFzXIr8DlRJHYpAUUjnyw7oKS7VCUgBXG+PIEZH
iWBbL2wOKdHCmM+hs86fq8nT0QuzpIjnm1XbWcJhqtkyT7syWC8FNtnTjDjMkAyvOdbVV72MN44z
0DTiQMlFCriDmxYjw1Ef5hbDdpB5e6ptUPB1Pz7y7WNxlIm/pu9eswzY10ojhHT3mP5M6kHgBSYJ
A6npX7Ccq4uN9XoQ6weeZy4/OHUTvawvItM3FL28oOvd42R4ImJ/zXdY8rHOL04k/pMV+z1A5TZ2
hYvWWq7cqjmt/nztFe45DzxcaaZi4gr9/VoxUHnd+DA1FD5paf2KrsevwTC8KeADUxXf576ReDMm
oPRdnQJ7EnyJ6R4bN39nNewF6zo7+Vb8wH4T9T//l7GEOPqoZg1vFVZxbZINFIj2cn6vo7w6NoCV
R6ve+zo+4yqPbuzIyCPLqvGqLoI7qjCa/8bcme1GrmXb9VcMv/OA5GYL2PchGL2kUKhX5gshKSX2
3WbPr/dg1i1DCqUlJy4MGCgUUHV0tMVuN2vNOeaKu7dgLloHSXxRVuaWbdcK1eAM4GXWUct2R0W1
2aLy69ZQN9ptVbo0PtTQ3IUm0zXKWchwbcNunGl1P4ZAuxqfqEoB938iZsSvsAwJ4kSqyH3qWjau
ddqwwXWxd9vmvqR9RBhlrawjEiTYpqjjwoxS+rwuryqAlv2AzG6NDDZC6T4+1im2e101jyFy23as
Y9A6RDJjBngQTUZiWnTvVPlZ5DuCvHlhr0oreRIlX6NB9CjokGA9SBSOqivZBnaIr0Qu6WNaJUkk
IEwqmR47aslehJDU0/qK7nMYP8MnmM5Q7e0zkz5aVzElDkIB1hbIDemIsJAtjqPo5w8Ugo9haD41
JgghYGxgyrHGVbJYz4U8eoQL2ZtXNq3xZHIOcMfZbzX8EoJLKGBiECoegUNGHPwC9C0hUrbYdHN2
z+NPq8MykkV3fK4vgCgvw2g+X0gK3s4of7klvGFlCm+s/GUU6YMlZLaWIlsb7K05wSIAG+dGDiAA
4s+TSfsZatiqnLCkGUXTgBeRADxawum57mpPGio5z9f4tzIq9tRdwptmQmkkGxpAU+osrSRVl7Rz
OEC4ZHPEGjW9CATA+egoj3FIqAV7hZRcsVwjVTLKb6dmblKRz2qhDRWBvdCwQpG89MspVtNIAbNj
CyJw/TTHEq4O8heA2oGxDbvk2hKXbh7T55w1S7oNqWSsd2VJfbtAFK0OxYIgPYLLyLigkXnmqkrP
r5ePeYDqlAoBk2ILE9nC5cWKblw16uPQV/5OL411ziF3ysTOyokyMpzqYeiIVvWr6R5EEbsYAl2Y
vf1+PBS0sNa+LS51aA5odzfoZ3ZD0V/liY82oIkO+KzOkGRfqKa4aNiChRaq00Le0t+7IdHvXuu1
bR0iyjW1mqaPQb7UeEsZgcKtWx9tuPfsTJAwFXpPTV//4ReNtsANKDnsto9xfMiQCsiMTPMgrJOt
bo2/5GTsSU0z1gY7ML+fj/EzU61sIfuZoeb5k6V7Zjl4qSS6RRU5sAaSoKbaJYCV73ghoNMgm1oo
/ovQH3omxG6qrqJuDDddkD6eZZZ7UZTZRdfBqh5SDtedfxnKLt0h1t3njCOzUXhYIF5ruzovVUBi
KvlYJadp1azOCXTy8NcRkBU9Thm5g0ezfDJcZM5NktPd7dZojLZMosTV1ODQIUrvsuZQyxYDoF9c
D21LSkCUZUuqrTejsJUzlcQ3ZCYjMJ+uY69vq4fRNm6xbd6JmpzEjB8AwyK17SxBowGSiuKXOSEg
tfPpIGHST3rbb1pZblVLO5RkTGl+t0X4cxuFhVzn45MZm092Zdu7ZHiL02EXU0nIcnXWiU8HE2cF
WRG/NP6iB4NYCcz0j9Cnim3bJL8Kn6twurE7jCN9bgM+vW6FWKkqNK9NFOurdKa6lq6vrRHVLYMx
pFqH+k2xLMPri1bZaNT5xJDztxd8KG4e6W9y7gsPDRsdQ2/8jY5E7qIzHWWPHSc+sxpB6LFGGQAX
YrI0fDqHdWve/C6m/r8gC38FwP7/kI4xV3v/zzjhVUCd9H1Vef7xfxWUhfUPBAJHUx2mZSHeY1yN
f6jfGrZjUB0WnO8p9f4nxlVo/1i2ZoL3dWhG81P4ff+TjEGB2nUpIzo2JAuT7eRfUa0/+YrnarXh
wDfWHKETjvDROO0oY6FJcqS8nt6Qg7c3K9J9SU5wTIvJSOt1Fd2+uzF/sKWfcBn03/VxquEaowr+
fBAi7y3i5ZxKIycbqrvtnAm12EB+9b4eYk5u/1Aj/9cYlmmq+MHJYj+pkVv61HTkzAYeNB4iDL1U
X1pv/j7aRovLYfHKlS5a60Uu9nRBd9+MfQpmZmws/jbPzGTTwQP6eH1jqpF8kxMt5csX4KepDyjQ
KlFmlHSsFZI7DhnGr2x8+9txMaLzls2NAQgnIKg/jgvIgFa8yrh5g1PHh3YntUMROGeWWLEnWaGw
u9JTc+NYP78eeX5F3jckeI4Wzg1bGJbN4zy92WQzo04edVKWjMJfDB1NSWGXK7ret4UQzGoaa9/X
Q356axmSBo3OLdbZSdNT+fAORUxrWdAyZF2OHNeHbm/HDg3WVjnS+7uTruFe11n8HVLkD8POyG8X
DDwgG00/GVYdOgQKETt2TNAxQl9Nfybeq14hutj1Sb8U7t7obeXl64v99MHAINehfQsaPvR+Th9s
paGtSOAC0wRGhA24qUkfxtRBQPH1OCcMBeQXeICYbHQLyj6P8mQqsIJ01rVSrYBssKgKbT1QPYIe
eNaPwTfQjdMelgGBWhOkBtmQRZgTT95VK+hAZVQ6Fj/OstF0GHQmm+mbQT7ft3kQuEL4+dV5Gvj4
kiCOSEmJUChkyGiNzcYnbXnoVl/ftD9eCf0+XVg0Dc3Tm5YN0LVarGKgNjnoKnNVbZjKJ5S44fLv
R4ICwUpi2CY0iJPLCWI31vnGeQ1CDNsKYR9F6vHxfXNBf7prhknMAQwW3oN54Xk/PdtF7Bh6WcTz
TvzWNuVNlZbfDKH9cQy+Ip1FUaji9KYpvdaW6sCT6WoNBjN18iOe92KLlv5mUtnv5L2bLEeNFB86
4slWuhSt9bxVr3XZwVAcGrNZDf5YfPOH/eHv4iPj9jrMK9anWzxA7JtUtaJIMOU2yaqo49ZZ4fjX
f/0kdYs+ogCYhWRNPZlGMpqkQR04xCdxjNNJSapBrxnyOxzV51UQONDcp2bKANDunq60HM61Bnl3
4omhf5YuJGoQtreqm5pLNTGVla4Wr6CMrR8myacLRBbR3Jpp631kqnQxgiraGpSkdpVBnrndirem
FXLRIx1cTrh/fn19Vz4vI6bQgRkBOYF3z6zw8cWz8NekrmFzV8abdPhl+weE3leEsX09zO/19+Ny
xTgGiSEGRhmLz/bjOJo70RQeKIOanbVvy65fwwMdDk7hx4oHKGJuNtYa4vMRaYe1EIPctomOREoJ
aBUqSWGt1LT6Zu79vLKwNbTdGePEq0e6w8c/KitrxJmEJhOLGniOHIPj4HZP8MNac9dkvbKdke7f
LKImv/P0RgjX5R2EY8NtP7kRlpLlrCpa4lWGvSp6at5hlO85UH7DBDr9qiw2QXxO+rxyoqc43RCB
BtW1NuPBAkZRLsnA9cGB6PU3o5yuXqejzH/FO47TlBS+wEvCt1vMxnXKByRDTdYZ+syKaiOBS1+/
R6d373S8+Z+/Gy9U3SjoiNaiPXhBDXSq7rW/nSd+D4GoxLWBfEHFOn1AAIBl4zIEcd5WTp3FAd1L
jtnXF6LN79b794Bh8DVzcoTioZusLx+vhNNgm8S5ygdBjfu8FkQcpH45/OjssDuoqqyf6rpW19GE
WSMbjvVcfEJROdXf/CGnE8Dvv2NmAc7fgfh0uUM6ajkdysQLagoLOdQGx2+Zl1Rz1ehqR4ps8c07
83vN/HTpbESYJZFgqadrqmP2wlRzdPYGipANYkAfCCuQG9+iTI3CO74BJmvSYPGNJW28JbxjfT0k
4RFf1izSPKDE2wr7SsNhedtU/uHrR/OHd4yzv8P8zfEMgNjJO2bSyPMjo+fP8/v6hYzuZF24NUuh
78M+/6+NNX9f795ngs8Lk3Z84o10wUZV/LJGdz1ExTeXNL+zn+74u0s62cWoVtaHtM6Jwgxc5zzI
yz1EDXyrxiXti+tRp+3YFO2TLRExfX2Bf5iGDMJ8ODmzV2PvfjLyFCWNCcKY19xS6JxKKzmTuvPd
ZPf5a2JZ0V2EYhbnQKreJ/dx1tU3QaSzrcnwulKU2o4c+xZmQaB0aa1lHNwVfbB1fcpsbbhJ3fCb
iUk7PYCyddctKJzgNIkhQpD28UkGeHSGyTGkNwQBggiDlOD0Ri1UbFtZeKnJBuuuvqxpmmON2H19
kz+9sSdjn7yxDcmHVNrJpZXihaiDhY7OfiDa4utR5iSwj2/RyTAnN1lDhVn1lBEQAo8r/JpbW4me
KHCpC0sv93OlPenGXZW2O4qBpKTmOZ6sutt8/Wd8mrDmvwLRhTNL1yGUnrxRiV3ValTzqEmXPVZh
t48U+npafIPHg94CESV/P948D0BZZa5E//fxwTq2PyZibtCFFuQbAjXgDC8t3imL9I2u+Ga0P95k
W9e5OpfaFQepj8OFStfVdcCzrHp3G5bRPjS7q9qN9rkBUTx2LzCbUIGf7PMy8tHUj/Q8RvndHH26
M5rfZkR3ABptG9v76c4oiey+7RtUMlOYG+1tA/oq8Salti8V/AnyHtJ+X95gES6q9ZB2+Jm+vumf
pg0OwiTHMWFQzuGmnmxL0fgqU9OwKaRQfM5dDqAJhn9ZQZkP2yxApmlT0KAceLICF9CQCp3kI1pk
6Q8TtSIa56PTuNeWWjw2/vjNxu+Pl/RuuPnrejfV90kopjCIJakks/chqfZD1958fdvmL/DDPH9y
SSe3bXCw0joabQlWVgJTeyjjub3qfL5G5oRvLkhjqT4dj4OxYPNC6UtQdTv9NnwTb1KawViSVqUC
nRl1bWm2miLf2skaU0wYiqMsa2R3/grkQHFTcPQ0F43VmqjvsNaiNU3rGGoKFKTy0iGYO3wIA8dM
gatpub0vR1jpiMpHc7rRJxvfF9qyxzFXIa5O6pT8rOuKxF+rMYrLHv+TTzy5XyCIiuOY4XHlYrit
5NGxISW+5k6kX/pqJ5M7LOKBxrTRTpiw3Gs7hiFT21gPoS1nV70e9s55pNe9sx17V/lBbGiN+6mv
iyuJCcij6235JNJ2w73aI1k4TBOJ4YaKrn2whEnCq+6/RSysj0EalBd6odmH2DbxaiRNuTWS5M00
68nY1cngAgXoNG1E0TkFFdZY9PqNNNRkNaYBGqxR54jo5eznq42fC05I0k2e0oSgXXw++j6n9tuv
MDmC48bT2T2qpYvAqPZzNLgWXl3TIXlg3zWROCZNvE71JjzrTd/fV1rSgUQzsLlX0npQlWSSW3PU
1HOUlMaVO2TIG+LpxkqK5lBFebMDslfry0Q663oGRlRx7u+0mp6Rrxfhqu/zsNkqhV/0z0QYE8kE
d6nHD0xmdyYi+1J2jX5s4A61q8wkfKjliS61UZnaG2hX+h2uRzjtxhRBURvgnWIScPLpTEtKldh6
5GxEmBNyrLT4DiW2KVGr4RGlzb434sabgO1jta02WZnYj1aR1m9SbcQKqcmFVgekvpQTOISxOmYD
zijezHQBnPPNsZBYFoRWwXoIc4wgVbYpzXGvq71CS9WwfpXZSGiBlSPqjJHSIKyyVvZkl7WnG4E4
VJmOvIkkjyueV3M5RBj2L9xqejbViV4bD43uWZByn40c/hFMqT2wkDfRDehFYudYzHWlQmm8IKZF
2BcG/rhKNR6Senq20QL+iFORn2t1T1RHPv+BUVLuusIqd1FhT7irAoWOqf5WCkOaHjxN4BkJIRzB
QNwa2t40uYuHIF1YZbFzOqhYYWtc++GrO9ZOviAkQ3kk9+lyxAuaMzFh0x/F7SQkzpJpLPd2ScQ2
P6RsM3vs93Je8BU02mclP2r6ZatfAlCjUV0UI5DDsFjlg6qtY627tFjpvNoatW2fcbZPe6KPqtWU
qrepqKBH8dURCB7MZS/kpBXR8z/zms1LbaK1G/zqRaiSKCPMrheupk17tk7JZcoX9qsfgF95YI+M
vS9/Tml8RmFOQ/jQ5IH7aA803PzsMm2IdzIfES4DPOvvCl6P/Ep3wqFYOX2br/MUmURYu/QmlSRP
bnqFhs1C1Sr9plXfjElH5+G0Syt0l04a/ph0/SlQeM2GGdKEg0ld8uibW5BPYDXjOr2rfZrtGp6b
FTXyMNk3TG1VF4GWUKp1q1j6C3g63CpV7e4y7Cj2KiAhRE20CwnOMUibxRiS+B645qvdRWe4CPdE
7K2BRKympuYDSuhNO9aQrTqkJwg+dHIXhFZkc4jafdCl5dLSNX2hYe7R+liuoqzOOMkCZpv6CddW
uDWcepVP7i5EYm2o7k+z1dcj4K6GBSKdIoKkc6+L2wf0/UuVUHGMlMtUS5tfME5qNPnqFuMWjp1y
RRDPtmy3sRgWQF0WUACRNflLFoIFySg9rIHSEg9Vrw3LPK8x21joZ1O126tjsOewS6aOOr1ZDuKf
qCwXZWrfN+XQHWKLaSGwoKMB0BhK5EuW9qypPWJPS79UeC/2hjSmCzURVrVGqIskxwE+s+6Ctn6p
Y3KTAvNqUtN06wB9Rr3jZ9VlaWDv75RYkysrd27Q9Tm8Z0Z4GeN/I7mgn6Z1K3E7AlObeN6AEoG5
6upR19IUeZKRPGN+9fEt+b+cGm97Bvz3Xs2DdDuJ8ALT1nkTKvcwpx/hgnqlAzAncJwjyrlhZddi
G4xTdUQ8Vl2TXo5Qj+ju5ZiTzw3IaiAMG02gq+1MABTZXo6DcZW5FAi1wYdvG7oVcBab9WFK/Ycm
x5XmO+DWVhnJY8MeSgr+hy7Y+AOft4+f783IylbFwRuN4W3e5OMRvc6wwUiunAdW6lsbBJT2WQOQ
TlmOzuR4s4TwIjX0PZ9ccO442M6lpJdXU+8OZyFn42SLSdNe6pY0mG6wyj0NBYNEjd5/cW3cmAti
kKbNZJrHVMC0GphRl31SHiIw28A56qUywLMQyKmTce9AWEpluWrQ7OsR6kWEDV6LtZuoRF2FLyt9
k/Jfi0jGYu/xEKckwe+B20rjug6EeJUawm+r7NsVe1hMjdaFUEMi5NoNEdYrdL4eIny/OkTdIaop
6SGQ8uI0LHZpamAhBoARIKC0qms5QgJIAXyYCwLDM74bJ37EbTqm+zocRjQqJvbKMBsQoI0uaRjE
PgJ99Ctd7qS5w24t790hMfcEGItFq+Zo0Jwc5s/ZEJiTV1GhWPAyq4hWa8Ke8pFKDnVSaxGG0xb1
ALo3SDBcIIlcd+QckbOdSUbzasfKV25gT1s/aG28tdpLgFDkpS6mDqKVBsxFq54oQpMEmTVGvXQH
l4w+cATbycqqQ6p0xFrWvgr5CnCgOChEERULLRhGjIVu0mPOHBMkU7EDTGeE4MGxUSkuBnvEKGuK
GJyIxDlE1hcAMRf/QUEhAXqiSrjgVq/stvZk4ML/myrnZyXLfjO45uSypJgDqVu108O30XKtJcyL
DDEPDsGDmw8e2TOPtV0ShJQqNhTHbjhvdGVnltUNvOTiJwr2ZpMaU7UuLQWhs2X2CKSivj8QBzYe
w9zOFpGKZSFuqgu8m1uiTftwOYRAYMj4IgMlG4NLbZjVqDYzNX4hSIudn+EjQT29VvPsrjZxrSyr
vlSXY+XGF00WIfkKguAx0As2KIBGmEOzCopsDvxXN6cfxjjifKqdGAC1wG+FrksAYqCB3xXHpnea
cz8Z4hdUN/kSq1fvUDIarnzD3xCDfqaZTXVdhEG0HDmsL5HSJtusDcPz3OlxruN/o9QYrCasyjJu
d32eStLLiCX0ndu8zOtL17cfMrL9FkGOr9osayqDg0nDm+KkYgAZegwm7soZQfRQ+1gfPOY0/4AG
yd4aU3fpZuGNA8sfkRaKKn6oU7FkW9m10DpstMBlsI6zBVYWbmpcxxXuTHTz6t4YCwzjelg/puNw
HaTalfCHB2WEEWcTFrRNEUr6yOZNgdqf3xhYT0k/CRLupMAolKhafBQRi03j71BFdUdQRTU6T1MB
UpI4uXzuw7x6aHxHXoPOQMtT52jV66m8bafybFQ6whiLvryOIsxxGIE2YCztJQCo5G3C1tn6cngE
zglcDXhGBGPCuA9N0DmwPp/sNnpF+j2ch/qAhMqNTH8v7fYCuU8PKJeLAG9O5mES3QtRFEuZtNmy
H5SEvDygfvi7z4ibNS+RM+sbE6wr2Ca24/UYHQJVPW+kPpujWdjsur+pppD0ZnxjWOZK+GdF9GRB
BbK60n6T+AU4yJTBZdY6e4t0uRJTAYdTz6KXbSBb2oAJR6JLQNt5j59t2xUu4k7gD1sLSxLrsCOX
rmLHwaJnGlgq5TR/j14RWsdxwISb6NWFjWOWVg6cRiwlGTmBCefbvkxZuHVav92ZMMEFeYP0N9aA
AC3VmrchLij4AtmAI1IMSMQS0YykHnIoeWkD9MC92c+24bD/CejbXZpR8EwIK/gGnzTQIqyvXbf4
mVfIpTo1mLLzSsoeI4g6NnwAYbKTrdaiemaTFTbNcOnKPFg6SN+KdexaEPtatUuWUaIGNMioF5Im
G3arEusZpBa5NSLmU3uQsvIGkEhvJM8qOzmULmy8CgOMHdhhswJdAjLMlRSmyLdagemCFDY1aLGj
+jkfaXg2fvSQwIrAR8OOaowqJvEk7EowG62x1e0APx2vQbeA+nKfA6ZaGIVC7HbyVhBicxVbDVG+
onfTyyhimdw2TKM4ATAKkG7YUIZZWn1VBEs+nPxp6l0XBaQt/OAMlnCZnw+zsRLOQiVy8mrNyL1G
Z4ZEgyNmQPif5nQp1sEmS7Zu32IExPKDpXDhsmY2F0DHbNpU/kDWoFsm/G0Q5xPrWlK9EWs6Lh3Z
HaPq7oZBpPq+LI1RPRqalfse4VN1v+2MjPRmGRMgFdpENkGjFuNDJA3d8AKz5w+A8QtlJKABWzaO
vUiaHCRLYAHQeAD82EWzFLaHLQ22Qi5Ea5dPleXLYAFwO2d7BGPnbqyBiq76YRzvqO8nYlOVo/sa
6EnXLDvDLs+7WIRHG6HxDWLl9keLhSBfBdMYDudl3PV7flJTfvYBkKANxC3nPsymbvRGnG3iOYpK
98ixo2BWLmMhLtmQ2P192Or5CqS7qy98TCfOfacEOULIsqsxJZSDHZ3HLci5A0ELqolZAv1uQuoh
xiG3OS+LUNsOsr9G3D3tSKo0uRb5KhvU8aFJaOeizDhoLeh9S7HPCIh2H8hlaNszytFp7uG4cDeQ
iNwN0uaW4KEpapYUePKFXppBsmLxJstBTyAxG00PvlN76rX4LFc0QiPzSq9xuudwH5jZkpdeBvIu
0vrwvJQA5wI6M0yDkIqoYzfGACxJmH23Kf1bxb2JIrnHK8JBHI4oU0FJWDwryZqFr+zCQwGkKTZe
o6C6kYTk+nvL0fVzjubBntUU77DBKVbdaOqVmXAsBq8J1hhbmE3Y87TERBDMMRMpkIYl2fWSJbgF
Va9Hzjn5Fjh6cvJPO0dMORyn+gC58ExEBDar45mQD4b9c5xcb5JahB1vLA7w3ER6JaVu+VtMs33r
gZ0KzAPposXVzDqzpyMDFo+9jqGj7+KfScx2P5g0jloXk/8gnSVacM8YznABEmkUm1ToYlmtw9h4
puCB8xmeQLSALnte1tF5WKmYFjnVQTYtFe6S1TctumUZ4bRs+kUSqZsOcM1rTdegXUTm5NueIB/w
NuUsYAJDIiWcJUCeqQTF47rRqvter+7KM0dYEu0syRDUbfjtMvZIQcyUxjjXRQMPFLp4vQwydUWC
xAGIXpAznVsueR9+H2rrVE2AyVjWuCDPL1xyYsdsxGYvVJ5Roy6sfGhmVhMG7me6j9iV8xL1dw5g
TVv1XW4xu6elFxFUp/bsDrlDtiDcsKRFuTPh4qarSFoZGngw7kxwQVRJL7fCq1HNhILovAibi8xU
9qGu/3SncXixgxTzuq6UmNZ6AYuQF5LDDRzhpzxRKLpAnOtx2jhmfu4kETFHCvERK1KPI9g7QNoK
NR3rAwGtPgUd4SP4CVX+YDZu6aqt0P82GJiSFvzuHNPxY0jUnS19gkkjA7Liqgh44w/KCEOmasNb
xLjkgPa28VobYpPZ9UMDYlbdZlkT2pSsQouAqzE54PUV5GyaBT4RLb9lTxpc40lbm2TnBSs/9M2d
rs2p4L0qLskQJyMTO1DlQPjLyJU1LJwwlL4qL9IcH7afPceFNrdQzUvrGQizfx7PpM5+mu2XrMw4
P0xdGIusZr7L1+ATfWUHD+wiSWoNeJjc90V36OQ4V97cPRbI8tCqxiovyFUaWwflMDDErgyWrWIS
WrIoenwivDhmcg7kYEI4DcSXomhu4vggKDhk2/Ck+T3ArpGd9t4mRph6QoLijmLCoHhhlw6XXZ4w
KzrRxDnMLt7SNEzjqxw2y41LPguIkXoi7xac0EORxOH5QCxnfpnkKklp8DH9XetUUgcQp7cVwFRf
ttO+M2v1HMozFVHfL2owkRK+pp1CAE06NrjrhOpFsXCnJL8NE7cnq9UKHwo8Efl5HeoFNM0kxYMc
WHrSX45gZePNpI/2uNfK4JbtEz4sIH/Ax4xhMN5UkHX9qk44H3aKjj2LgukOrF3z4htWf1uz6P9K
VZkom44UVBDMuI0xp/vgbMqk4vRQG2RrSPJ/q4goB8ol6cY1SYNJQNSeEREebP0J6qHnJwBYiLBE
CbPDaaQBGdZoP6zj2h4ILaZ2XWbmddnYoT+waYKa21fYb0tOoz/6SBicvBQDdjgnKKTdVKnUFjeR
o61D+A/2QN+WHJJ2M1k+Xe0QhGK6JZMiPLKHMu6oiR9FPWGHyoQ4G9XavBwyDkYaWBwcYsSY7GHG
pETX82ZRl9AKKFdq5xicz7LYXGHepgq/HVK1BNyOvUSfKuWp71HPKBAE02zRDb1JNgMzwLj9u64C
r99vRZNF5Bq6KfukJaXpxhSGBaC1upHLiPLXyBxuubf+8E3X57TrNA9EU8/SLILuEF2eNBh12N+u
0dG+oKuARzKG5Z9p8QOuqAcOrTjMSKRBQGQU33QyTlszv8c10YvTplYFOYofWzMhgvBASVG7dTCb
NqoMkgNQ2vIb3cNp43IexUTfZiFjMvmvk9sYNEpDZg63McR5IHLNCzK9Wk+2A0LVwtXVQfP4+sGd
9oV/jzj3Lm1sd0jsTjpcML5wqPf0EvPsUhnPXLBsFs6Srwc57TnNg9AYdU3UzzbiwpObx84yR1E3
SwWjHWVnTl0rtwNsxpr29wOB+SXljNqQEDMi5n0DrUx1I9NnIYZBDTlQ/E2cJ/KQtHl1HfnxNy31
P1yViWCBHqiGMRkvwMfB4kGBSZOC3jY6TodsPeZ8hoLILTB3X1/WJ+0CN9Ckr2xYGAEMxAMnN1Cd
UWdIzHn7Ht3L3F9b8s6HKcHikEvq5dHaMXeW9t07/4cLZJLjEpE64Qo4vcBIukGg+pyL0jrMl2Fd
qQ94M3svT9ICfve3aWp/+MYQRGJ2sEwOFUh/Pt7QkCKtTEdeE1ghMeVatV60hrb6+l7+eRD4PFjH
uJ3qyVMzVfYLfcQnZsMMXDRVYi5FCPLx61H+cOtI2kPqgYiP2NVT90ZLh5XkHW5d7lxm3XXe/zLC
a5nefz3K7w/nfTOX94JhmAVxo7h4RU6EB6rlZ0lJEJanp7TK4uS+jvonVj90Oyme1viIqGctyAWF
juAvbOlsk9g616E4U3q603Nus1IbI15Q92j39d9/jXyICEZpn9tIDU/mlrDB8oYtvqL+pGXbkoiA
ZTeW+U6i0vEEOqPt17djfnQf7wakM5SaNi8rGmbzZPbUelsQXMBXQmDRhnQxL3WcQwzLQrTjth+b
9RjK5yZJH78e9vOzNlBLE6zGO8sXf8p9IoUbZbIt+fDLbMPKsYQM55m1dU0w0Tcv7x+HMkxMDnyV
LtaDj1/IkJOOBJuGoSgLJ3SF0JtokmP2N+vQ/KV9vJMsCChDWehcE9LViYAmp93l1iXzqKjiJW3a
JShq+svTqpfhcsTYyA75my/mk/zXZuMgjN+aHRPpzu+gxXfiB8JvhFRsVvZWw8c/DiStzKR3jkC0
ytW7Wkt+1EW9DehrVCrn1YSqnWiu4xlP+PUD/XT1hsU0OxvCMEAACDu5y50CpyiZVR8muMpRXBW9
6tEqXAjJMS3d5t+ZZj69t/N4JrMENhKbbdTJewvxk5e20OkarNJjczYtqiVqv4dm8/VlfdpcMMw8
u87CczBq9snnmFsUECzODR7l8HyBzcP2EC5dl6ZyyyY08hy9W/7XRtQ/vq5uLpxMp4nnWekvgiu9
DlyDKmhCKM0aV/83j+1UX4d8EPYyCxYuL2ee3+fn+u4NQqpUNQGAW68sWjg//kHUGbbmp5zySAHs
anLBLynrsDT+NfJfmStvi4z//I8PBsnfPLmXAt5sFITNf2xei8NT9lqf/tCHf6f+j9//mCTZGZH3
4X+sCFNsxqv2VY7Xr3WbNv/m1c0/+X/7D//b6+/fcjuWr//zv78ULaUjflsAz/m9SxKd77tH/QnW
d/GUNk+ffv5ftkrN+AesHp43rItMx5iX/s3p45/gZTTM2XTpzqA+3tB/2yqtf2YpG4pqHVGbSo72
/7ZVCvMfR2WlJsWZ74NH7PwNp+9fqun3c5vOSsl2dHZ38tF9EgeqgCCUIFEwcpMIGDn2Su+NZWtS
GrPaqxzQWzQ+EdV01NKnCbFXe9cSgkMSizWGV2obb0QMPCU+B8awquub+aTFrCTVe2w7WwHQKsq0
VVAVnqRh7k9bR7ua9AYe0uNUXsDu9+ah+/JWHzYNEv/uTClfipBPYqWN2+DOGq7UdGNL3rVl1sGG
GfJdQ49XwICmCuUXPl2NLSe4jVVuLEyFdCX3Bf+XPXv6I5BN2VLillYp70fylcCdpQTPp9bHGZBD
nqZRHC3YFdR8bgDgcEB+m+hq+u7jiOBFy6pnzR8vG3Xc0QkEIyfoJGwlnngKohB7CCfKHp3kmanM
iwo6ABEQoVYnlMAi6dArenclcZSryYtekhtg3gAj3oTd0yCKe5PW1YBxxxxRqIu+2Gb+vdvla478
mHnCs6AKVzZhejD6d0rRcRObda916yIQoA+iZWKXW7JfltrwNvREOeDDtq/G6KdR7ToUvUZBhuVZ
WBHzSH9KTaQ3ygPhKp5wKfb47In8F4ALGdktpr5N1VdtenEm6qRPIMGQU4mVhqIkHJ9xm0Mli470
GG5bJ1wBSzIlQZdJslFraPz2oxpNu1GBr132K4XAvNZsLnz6ram2QVm2QggE0XjpUvQmtgYrfns5
EN0bkUap18M6EZoHRW1DCiwlWRrYZbcC6nsQHO6QTml6gY+lhy9AZ1TRPajoq7B6ylPyEWJencjw
1LO+C/dRWG/iieyDFqYthMRS1b2puCGqaoh/5YbjUVjEx9cvjWaH7G8h5U/avEsdd1pujosUnSGB
Nv+LujNZbltbs/SrZNQcJ9A3g5qAIAiSoqhesiYIS7bQ98AGsJ8+P/jeyDo+WZUnb0RNcmzJYgNg
/81a3+L7Ncju4fq2yj3mKlbpxHvzX2GFOtrDQWnUYAFjYc7OjV2JMzRqv47NHTD5g3SvLYA7WB1M
ZjeC9CmxX4T41koAGOWlHGLeKK+BO2H7i4n1rk3TFq24q+pvzOT4mLhSjWOefYKq2TPSDoQBT5+7
zW0h0nUyEOxmZcoyIwaFYMJ47ozQzGSEjIxdzsyrh0KHeiQbUZAYn3SXUV3NhFvVa1DWCbqENeyI
FbFZYJgO2yznzqZUU9QboT22xXKt4r879LZT7T89YFgcMiRyVJNT/fdjiCNK99IRAadefmW4bIfq
eUsXpoII7Q2Bc5fQIHqKFsie+OIuP64O+QYi3bdyCZV4PhBiG6KdCAXAfJHA0zbvqjgNbQ8elgKu
RfuolwcSpKUbjD9TzJoZv4MQV4MLYa7okZpwRtrYFx5783OTPrAlZ2u7Ax6/Y6BFkAe8ReN9xeOG
LsdVXzzI7jp3M8GwOwHNH52GK29s80cKvj+vlbM9nLuqCcrhmKffYUEOBNmyQVbmp5IXURNjgZ0U
0v11SB+qETLf8je1y3+qDn89tf/0oW6V8Z/O9glxZtGYmyq2fFbH4g6GQpAyj5YsUqv6fW21Xa2+
2UTXuQdt7fdrV/3N92ps9dFfv1eqQhtqLO0pp9TvL6EWioJagfVuwQ4WYjQ6rB3pD8lwV6ZBbn9I
g8kvamgHbA80mJ2lP5j2sVbeOue4xPuiufKoUPUXNbvhrlfW42KdExejQVCAcVPtqFUnHqZ/k4f+
15aBD25z0HAtbq8cMe7vr1rjisk0jxzo3vuYxhIGEvsB52Yt5N98Pn+tmv/xh6AeMJ+jE/L++g0l
UzmpM/wu7jJEcbjWKhxzyyFzIzRJf6o27v7xof8bMSJ3DZLR4X//L+aWf/0yNIoECB+kvaO3Z774
+9uaXWyqbI6Rcyo3bm0/ODFhkmwxkwq3qi2C2pRB7ZFtnBtvLLc5f42DZh2LZm+x9i0AnSE2HGsJ
3GvNn13or1pRhgmxbWtJ/Ag8gIRzPlVosNQqQlj0mAOQmo2XlJt3zsYfSl/vef4jnOuOmVB36vY0
J8qpTW7n4VMzswOUkzupwXacL4vdnxa0v/cwT/cGu7JkBU7ExFwjC9j+Wi0DX4a3S7gxFYfMU/an
dMq+yoaMaIB3AeOmUZebBfGfqfEomZGL9SXAzxdy+XjGdse2TwIlVaIEaKz8qhSQ2sOpTw/u4Oy4
Kvw8RlclbgnE0EmUYqwYZBoBQBuBiI5gjJ/U8pi5LcCyyKnvWYTyVGfNRtSc5hDgwsfgEJnWh3P7
Cgx1O4advjhY6yuTSrrBdYdyJvIwfgjzsXXWXUas2qpe0GD6y/oDvXDhdoEtydBUnggZ3nXlj9Wt
Tmq1t3PrtE7w5rwvV/vh8BEY6p50Zvhj36cCVpxzdbSHHDYnCi31WIwPdMA8qmiTlNekEIGKBYET
oGpeR4irnWtBec1YobS7QadhC4gd2CkrASiN4pfu5M/pepDGimSzZdbpkNUOhdQ9FckSDCQcq+QY
KPCxzOGmgwvX26RoQe3rpHEcZfXExO+A/JzzkzwPU8xB6ZjRgqRzGFnzNRFLDCD8IBw52uQ0cUl9
6uxNVHhKUts3ZId7gJj7Q1LqO/KfDs76SQeLEETsDe6TRud5z9k30X0mN2XiBeR27DHAsYBEfGAD
VTOPOdmEULAKR55m+6QPh9ogfNfyoY/hkMPvmOzF1EWOfTdOIDWkE21HqkGcJJqxoKWQUeo+UokL
KIGLevatlf2Ip/h+KfYxiXdaPh649ELoXZX+xigLaRO/Bi/YIKg4sdydsOAgUjyu6QmN1NGqSIZx
bb9gUZlKkJTkk9TDA4lUj6XxLCxxMWB+QcdgvXOIk2c3rZFhGwTWGmwC97kLxVdHmxE/EF50cJW7
NIYrON130+cM+cTqSVsG1WOqJ7FSEsSZPzshwL7T4KFeoIrVq69pRq/o2nu30R/gyO9Zvh41wjb0
9qtRI3t8aHt0HUaA4pUcehgRpgYtn0DE5C0TM9cqElZP8YH5H1OPTfPd7P5EIseegbrO2zmSI1J7
6dzrZGFgkJFBxVUhVJQVolKDFjp7nZYnVgdHBUKdN6ePRan7kngZjY1Ev5kKlL3T4lnGMNjwfZlv
82TCfmTEMM8nOIePW0k5w82bvHpfAUo1U0Gz+lkPry38TZ1acy2uTFHCcfqmZukzIUWBBHRqwyCm
vjOGSIkvg7dPUDgQliTRFWXJl95SapLmqsJOItcC1Sa2q3ClIF1HFVQhvUVl72ZyRZL8riy4X1Ax
GuuDpBx1p1dHv5C1jRbsNQYYamZcl5oJqFbumVYz3lyCVX9r1NOg7Fsierf8PASUdS1ISBxDAAKQ
nNIpME2AiC+dkp6SgWdsU7x4s9jPcblzEQVsrcSklVfHSfZ2t4IvlwdYkEQyEObLlh1/QFARFKGU
yA/RkqnxAAfa3SX2EuWIUEr7aGDTX7a0CJvbuH9P+jX0qo71K/qA+WXKn7X6q6ZWUhBHWaQ8g6c4
xkAbsvxlcFSSSLQgf8TebtH2dM0ULayY+RQUTLfjKk9pZW9CdrJg+ntleOgKeWQU7tcwAe2enQkE
GzkHTJz9BOUc+GefqJa9Wz9yNAxQSYmnf1Lnc9pzlZZ4Fs6s5rSZlAheytiMgabcbWJLZ8usTcCd
oRlQmGS4Fo4A63OeUepp3LZqHxhcraO6WxfSGvlznaWEXEhhSlWboAaZNkcUna3blwQlWCDXXq31
sTLrwEWmixv7BIZZGyGEuqcphhGp64cE9TnCSB8R1YfLdteLAKiSUnzB9nWOx+dCjVC5EbFxKEQk
1G/o4lH/3HRZTwtG+q153fI/dXwF98Q3ZiJKVCQoJ3NkR/xIjGEXRyVVgavdOH2LPA+5uepF7BOC
Qfk5LG8xvRe1j2eBmiwwj+j4BiyEt4e5e5f1S7v9naq8rfr8XYk7Mka7d9IGAPzC8n7pGrLkC5Dn
jh4SSt87yU0GD19w0XqkgKu5jgYAQNlyLaw1mBGWOG0CAd+5Vei/obKGEi5eL5p3N4sKoSNB7s7j
nO9LGZr0sCh01OVJawgauRUF5ut3TS+ftd7emdpXBeVvlWGbN8GaGqTGcZ3KcAtMlgS6yVQP5Dvg
HTxqIVDCmIYozY4GVDQl3rsu+40+iM0KuaeFdJsHOOxxJuS+d0/AZZDLbMf+KSDVy9e5VJdp8CWt
KxE7uQgWQL2bK8Htx7Aj4sMRSZBqp56HqdXCijQioT1Lz7zXG2u/INpI7OJQ9CJcXA+CmfLa8ahH
kMBUvCBY93EZbiZEfo4nfAaSN1r5OHAqjwgO3Bn8sfNGc39ruMxJuud4+ako6y2R5uApie0kZm4d
ii8ybvxubGnYjsQYMJXgi/mmAKAnr2cPEdm3ygWodn3xKth+G8q6mIh5p51/ImYLQqLFeIHgRYN+
hcu6tQU8T2u3vX8X6WCbgpA3a98mjQes8mGq86esIZkZnYYri5Psua1R7lQi3rOd29uYUGo9YKm7
W+pdxeejEvzWc7GTEof0L9sZvEMLvV8n64uuY1dI033JEVMCe0QZvcs3gb9XBbUapVV+GoE0F+0a
kFaO84pKrjmLmsO3gTVuUpzMuxUpSKUutwr3cspcZYy/OoJaBr2M0joOLAd8xAl7po9lHI8O7wUw
pCkPaK0Ch5FPoVuHDeLvNpYvK3lj0PETovZTqBYRDa5fVO2hN7CHDWVYqe5tulUpxnBFUfpsoFPO
zAhFS4jMDoQ1V4/akpDUBERH07Q3pPu8LDHJ8cA37ZgrNfeFYgR2jmmuoOwsqks7XquC8qPq9yAn
B/ro73reEVWcHMmVjeFajkg8KCQmgOBaINgzTUKDmZqEromRK8Hd3N3JNduDeQpzWx49ClHiicj6
2jt29cNwUvJ5mHWz3R77dxhRob4MPnAIv4F/QtKRv1bartCpPvmMXKvaCTC8uABUoGTI0JSF9OMs
NG0yyh6nEVdAwvFXv3E1m2RrrUCZMfjmYxoUCkkBCYlT8ftmxkgV3GErrXIjg7l5QR4R1gbfd/Ms
62eaAr0dQpX4UsDoPMPCvv2elM6hFhcQvW9JX5xYRp67/C1x36qCkhKd3bxejIU1ogcbWJn729kY
jnLsDhnKYYZwllkilcmDqs4efjVA/78nzv+9NJn/SXNpi2nL/5v2d2nKH434fTK9/cY/gX/qH8y1
HUzaGFFV3WPE/c8AGfsPBCU4mdhzs+yCtfUfg2nT/cP0NDA9wCho+zWXtvefvD/T+gOWAJsqdg4s
rPCZ/yuDaY0y6feeFhqLxULX4YWQSIM49C89LYGZRt+ltBKqLc5iVtA8mZCr7/OiU4Q/C61TYHon
dwoCGc41h0TmYhKQcXEUFhhL86gB+DqE/ZRhiSnclOg2AkWWh9peT4YNbVtxxQ+jt3ggj3kXEiqB
Xd1JXGYYi/Wiamiamr496y12v6SavcPqxfmDFLUZOLV5gc/gHcoiGU4qrtmNhUxxOS8XzV4f7aH9
EeumMMLsV8BczYMYkCtHCDkSXQfpNM3YNqemPj3LhqhKYsLhCCfGrN5Z8N7rQEtEVgQE5ZJe53az
Mn42v1Lt4N2WKSVObUfFFk9hoTt7IsLrHQ+GCwtbr0dSYLGJV4HXxasTasIjfGJqIH7VqzIRGWY1
aPhwf+16u1kvQu9exrVS+oOuE7jXNoSL78VixUx/FYcHZbZkR02ZTDw5uT3sraJLruROPetVqr+6
yWTeLPYATG/2NP4xAcKWGDVKSg1I224yJuanRU+QvcCCuzl5+gZIytTVzrUUVbkluCH4LYolZlxW
tR9ugRa+QrjiE4VrRsAw4iv+DbAFOGesZ6ti8xwpzhY5mDrx8sTo0LofTCpKf7Qs7VO16IDslS/H
N5VuOMXgweElFToljOoJeKfTPH2nRytv0kGxTsLktPGtDo4LXCe8k24rPlPCNI5konhsDfr6HSou
j+yEnGbfwpZAHKdCyzcWFpj5XrmOv7IU5y1W0ZkriyRmw3wmWy4aJ3tLq4AAy4yw6Pa9rtsPq3fX
JKAIMX4Ihl2jlb/r/ZadNsNMo+C7FNhcLd9pO0DqOe0xFVOxywua8FVCBrcUxtYmCijMcokdCW5H
X1d53gPPZSUyZF44ktnh45BYw6GazkvjvmKzZWC5JkjRVPTgFmx6fHRTaPVmkHTrxYYdjqaaZLHG
AbHeztbBU+IYQGPNYAhZZ+0wQrXzEEtPiqIA3Uun2PdkZt7bS+KQidwGRq9T8xXg3AsJ/7dx6XqI
ROCcr+W3ZJEMWRquhlSu64EgGSvoTBFKmxRlJlo2x6CsAkkibrC0anZsk/xmHuOTV9zPZW0d15gl
uzoi8DUGi+Y/HseT26FctY1JOcH93SoI79FK1/5gumrnjxM4zdJbxshayhdtFDtz1HEXe1q5b1o6
MJIXWUNU+P/EOCAzXWwNLX+ZkMnBm+BLXs+ks19xrlzXJb5h2eTCvR7nkDH3LqGMtai0PKV89tQ6
e56bMjtiq6Ye0J6dtbBvRGfT+LugGJJep4x0QJ+nRvYlc1ntCKP7kK1jh6Ug66jHgdp37G8c/O+k
PFwadrerX8m2D3rkvQiel/uUYJw7XCPrMcEnSBQNsCPbtj9GkVMyGZgfMXkTatsqY9QpDLKdyuAO
rGvruXe1SjBJcXaUL5hxuN2+sBKoiV/ZGquDSSx6VCVqQ5wLkCW8fqUI24ESbI6BQUtu9R03L9s9
jI1MYFyo9s8ryXkoEqahtaAEF+O1dom00oqbshHxjb3OlJJDZe0Bph0Wo4LvNun3UijyXiEnfIuw
+DnNbYOT0JojRcvgOanYpwCa2W3UJs56q2Xl/N2g0z53TUelXxLp4LTuftK3lNZslobKZCXzXqzW
xmaeY9x+HJ2Mgb1SLyWbmYIFWl45NPUd0indKvJ7LhQojnLUv5lECx8bLu49CG3MowN5euRxtO5p
xGf50irA/sCnqwTIWjxF3T0uitF39ZKw3l8Rswt5gep+7vvlQEhX6bfcG2GDQeJYMpuHz43s209X
Heth2eD3HQf7ewLIOwSVvw0AaityGqayscuOTToNcyLzV6YtatZJ3WE9RMUee8hoRMsIRywxh98E
2aNw9Nu289obpVqGXTpC9U+EYt5MngE2QuUh10L4p1nT+yDpTdQqjakYD1nqQGlf2JlZTD+d7N1e
pXPtlonhllUVl8Qq4p1TcrVxG16Gon+b1yO2OJ56dh8ZGpYqyArwVOw7DFDNvlf52bgU8ozsvby6
c21yBca03kRHFUFZyHjX2TR0hETpgZ7gCAprrtURUF/fjcor+Fl09erQ3JWJZoVavsZ3cuB5lhn1
nqV6oFPR+obd3GQdAOqqqpGPLeUeA197ndouLISyTQBIf6XXIc8oYGme7IkxNlh5FAs8hy4PIXvr
FAgo1zGRnOyhTB5ieg40p4/ZknxgWzSwBwglGhyyZq2FEDdNWqLCvEoyCn0W0S8Gl96atrcwdfEF
e+3JKNkjTogeH4lf+BoK7Qv3V3PTKqL5XOUED1zraC3yW8dd0kPXFHZkceU9dApv2rcU+VgTz8bC
ZkzBS9VK6Aw6MdV2XiFub9Q7bIY54ZjLhPuWD14HfXjN66q9U5B2+2zRMHi7nU0UcixCtWl8LJkk
wjnek1evzTfsF2lkDybX46S/9ApYBbNpOb8ykn/8AYOub6QxxMBB8mxpO4aLffJYyjx5WZfha8o4
aPSZKBOo8PFthm48TD38jV01MW+x7QcIott/OaUYwdTsYI/EUjCoLz/IGSZHblH6UzeiFOrMYbjU
VkosF/ZOEnaZB6fp91Tp20dVhVyGkrs9o9ZE5ERa9RG1NnMkLZ8vhjVt4/DKCmfP/lZm3Ad8SfEu
w5zGI3vRcdaQduuD6Dw1aEJvVJWDPIMweSS9UxybVZafw0wz3hQryasa6T2N84K9BAObMZ+E1mv7
gUyCO0fEyz4bnWY/4pR9nmdvvtYUxte0rJ81F8MqFJkgNVnUKxzrD4SxZ3gfRBM1qtecURTkjy6m
tLNsmVcyvVswD/5K754lQd6dYbLeHLk7rEO2Zu1ZwXz+SJyKAi29IAC8MmxmPBp0nWDsi/nMjbRh
CQByfC9+JYc3vfdd9h5hc7OaXVxdbgbYEs8fqgT5fRYGk1uSbaZ3QvasB3uR3Hzj0rwwQjDv1slz
iXKyhhPeyed1VKzI4DQ/ay7PxX5J1Xuv2+gHLTz/J+DMybfZTsVXsST1vh0JIsBbrXXbjKS4lRP+
Xuku81er1eJBQJw5Y53MDrFCFmDKP/+onKk74c1Nv2Ri/8wrMiXq2Z6ifqrsMFkZlKnJbD+MhNfs
HZ78kHda9idiJglQX03mRGWj6NFqisnwJVz4y/gr0d0uLecJyzdfeD7zEFQNdJyriRVKDJ4X1gCX
APBZtAyMWvP8GFvucsaFZpycIb1dsqmPbJcno+JtucANqZCtKIxb2ZMqjxDM4hWhaapHOXxxj9Ss
lqSawp1w8pTC0jNPdr+8Lo2zy/u8+DlaW9JYadgvY4fnieuvZUQ+fuTMnY5LQrmQOxgSFJ1o604h
L4ZicXpuvaYMTTf7hmJoYYDuTaFLYhJGn+dErGFjqkdLV0+WLdyd2zjxIdWH9oBjP6hlcVNNqN8T
nBBP9ZQ8diM+/ya9cN5tqbR36rAlfkHLh3h465bMtbV0dA4JrGZiaVL7sNTDXe1uySeO/A5B5TYr
h96nXfB2rY5GwOpZ/pvUlLtZVVlJ6dB+zIH6Wnf2A0CauiIuu5XZsR7Epc+JP8sHMRwbbNknruPq
Ws/GHHUCKobGz5+Vkbsu6YnUxapUs2l13HusJkSmxHi7mLakl4awaX+FhRKusvaizBZ5kPUka1iL
xkMuXV6suWamR+HqL4W4UVxKulRqn8VCuE0s9Ps1t9gOdOu0x8gZ4OXdG0gnOtVaQ5VqA1wkekkH
rkgxxF9a3p66NPGOMU0ESzCjekwl4RnrDNmCwFDSOApRnsZiQBs0x3iSWmJWijwjCz5lSCMl1rIF
quG+dOYssgjtUxaub6OI20hYsr5J4KIyobbEDhvxB0F3JusjFDakR+17q8aMLWeQtZMhmPZsMS3c
zzgmV9fereP8Hd15fqkUxbjyJH6tR1RJdW6RkTDqVFprUZ6c1YykZC/HD3Ggl2PHnVNi4aPV83tv
rE4Jyc6uihO7d5a7aXC9qJnNpzLVUTpID0YxRnCDXEB3OWZxlwYxmWMh+X0vmB/2HlTNG61HC1GZ
ghH/ygffJ8nEMoMooN5YyOmSCg/QBpUNucMyar36Q+nskU8ZUZKzkM7Dejq+uu76zbXTKlJ5PDv4
xVIkRRz5SppeLBLpo2wwEDRV2LlZajUHrEs7idhmbymaDDG1d9FCyY96y+ujcm2fTQNAftWBavCG
MXS9NH0ulaJ895JL5o5cLq09u/wlIc51sc7BaA8gP/J0ZF8VP3DGM9o1uxtt5j8eSGtb9TjyEr4S
DZc5ecz7bmr4Sutnq8s54pKMJXTXRQQ+mXt1nsKl98LZ5udorQ+lUaxhXxgvZZ5r3H5kKyfdPJ2V
aZzpOC0mmYXOoUiF4eCgLLThtDh5qBcOoi6Z1yHoqk2xUz7VCSw+lTI/ruKoF9j8zZiQn6Fm1wO8
85SxAgsUqLeBysQxwNlXhpim0oOEwuIzC27YG+LcQ8xiQC055att+YLRcyTrjXeQE/ama/UdHsie
EJHJYXQ7spfNhziyLW/kya30e32F+1g61MpyPyT1esyXwmYZlI27TMl/LKlxN5hhNdj5XULieTQT
sh4Vw/jWt/B+jcp4J8IP4IZW2KwUjfbGq66T+DnTq8KSsBjj69rRy9Wg02JO3/atsMUCdALXaot+
T2+iuZyZ5AhWSrX9oxmrd8XRBb9CJ6xX0/NGy9019BDFQB6odZkn7zZz7VdjcT/ixGMAPRAxVVr2
Gcgh8ef5cpmZ9ey8VMMvz9IFo5xFx93Lo9FyVyotei9OdC9IU3U559oyhgKSAIoUKBUruzK0J6yu
ZMK03bTgNAHFandy0pmg16I6p6q6opMc70cSt3f5JiaQ4zdHJzzY6+bHJa7NPYcXiwnbZKyU5ajI
8N4VDZFMlnDv+XaGkE8h8VfmJlNaJPvSlUdpW/sCa1LkaOPI/AAP/8AQjHIC23XaNFvo7Mq6ipnY
G3fELZQsEARTNOoOwBmd4Ee5sC/HZwsEJB87ouZqscur4VyOL65HogpYmflOZ27FE0/2gak15zLe
oEspYfBqt6LlayrFBx4GgYMwxE1HQTkz9DQqdo4pE1yUeQ9ljjXAcNK6ziUUrOiZRHd3giCJqiV0
mW1Agsx4dNEfNm417+LYmU88b5LAmZdf47qzKJmbe2S+ZQmPX9sznjJDv6TMaxDfsSNVmPn55NxB
kE81Fz1oY0ZuZbU7XVQPNSwm7pMGGoC4Mdu5iDQrvnpeO/jp4LYfrc5i2xBtdru0eRqB1//KHJrY
yWjbI5AkJKaWZEah8N4W4jlY8fLIrC3VRhRQv4t0ptXI+eiy0SQlVVHtU2UMhH8NyqemajyrzEYS
SJ2S6dqSi5U1ZDaTPI0O1EL5lNraAGEBktSEFO8aS9ULPOzQW9NRXCjjt47UeOTKvXfdKQTcO14c
KRVGHwkYEAW5KtqEFlCV/uS08WUubUid1mfcDQcrVx4qOvKoG7MHC7u7Tx/20KejcdbL9bhWyb3b
kOepVdVpxXycWMkLINYfKhrdUCsbI+glu1RcaJhp9R6NiM7jUJ8IQbbjexJ1K6rUhSqqqu71uufV
8JSwPGjVi6Ie0hSRAPZeGir3Yk7QCzIkOrKtH8j1fUp6G0yhy0uZG1QnJT1CMZmAlpZX4XXQUwjr
DZaaJNg+mXE3dx10hRLYNoJZ0ZFPiMPZpnswr0aan5wxeXbYK0CbEvi8E5RlBlGf0iZYQPO+aiQq
Ii32okAxAhLjG9PaCJ/0VariAc2SEyjNz6Kavw/OtDKdgiSrJirLM5E/uFn6mEv3w2Tbfaia1QlI
Z1ijDCF3OInkOyzacE75FHSzO/W9cWhzYMDCFDrzu4JGBooj6UzJ/ZAVHJ+u8k245Ts+qzuG02bA
p4jXO5nCSttgUQk78LTaBKv3yiheGEvMvtWC8yIYtfJNG7a+Y7OU0lcIIKUs4kOx1tdRsOxzXtem
+YKyxbMI37ofE8tGJDEILN0p7zBsKKGhld0hNZm2EAwFOIjdsboOh6bNkFgOiReCk6PHoMJLMVsn
Chb9bLxMJWpGreh+Lvr4kvRDuOT6d2SFsA1jssliEySilTlRzzSGeIONKpVWXTCUlYQ85V7LbHln
CfCRNvDYUHojTRrzT+G0DpeubIM5ESzrcB8y+GJ+GXerIGB3DGFpufhh3SMaC8GRT8xhgo0/VZFt
NBhsUOKOjyWjlh2W5ma/rjYywDHnClU7EHcag+HYwF3ex3AH7LJ7Vmb1vTAppuIlM8DktS+0bR4C
HZt0tiK/7RrlsZHm+zjWn06NQlHzyJ+EJQjzDXgJK7EYDwgqNGE4PxwVvJI7buLvlDhOMpDtFZng
knDdMrImeFWr7xV+cUc+ohrMPbHsan2qLcTp7BXaneDP7eo6B6dnLsleXVdtD82ZCOCmUHeGVJJA
rjB3BiXmuumUH2bcONh6WOyhHmEbDxPIt5t82EEDNv1UH18L3aQUMGjMEbjrLdMGm7+mZJxqZYmc
kJsOZCGKgmTeImQ9MkFrFAel+RjXPUolAkGgPiD5HnIykNfVIxK7Vb6cXBxJbPnptsgCbO1uS4cB
9PMdNRc7bGm8ZA4BQKaRXld0gOTeRxOxmpoOoUjOrtyVI58jw+3pWjQNgY5oEDm8c7KNBUQgp0Jq
nKqut/eYYO0cVJLkEXOYOkvxwMzCV5GGl4oW5Wtvv+RpeV5b9YPuej4QlSoWcUi9/i5LzOelWM2z
EMk2Po5PCwX2UP5ctexTa/ON9fs2AawD65Xp3qtbTe/CRPRVjX1DLqN0TkgpSFk14+PYoUQ3B7VG
1T6x+1eRFHZYyyAZ1JHmysMy2i8glD/GUXsp8iGN2DGRVtq5kVQoB5qf2ErJjgY2aACA0Pv1fewJ
761y/Y1WsuKd6QRcdtL1GXIV0AlqbJXUbFi5ToPdfrYcjYHqkFpZGg4vQNOto9mB4qPVsCJbm68z
g77v+Tb07ar+fp0U5vPlkzsb926rvFloqf222NTJKpyejtj4nWXJH5C8OwT3Ct/D9O42MAxcMam+
6m4yiDQu9mlmbaGMqx0C3EbMrJj9mfH6eYG4ZhreDep4bZc5ZOpK9A16w356w2SCtIDfAnCh++lI
IDU+XL0N4nxFW5IDbSjul2lkN4N0TJuSJ7bqd9Vk3i05D2qtWPYCMZYFUQsJunUdG4PwOyvr/EFt
zV0p4Hlk81hFLiWHr+QwF7yMWs2atXsxZZI/nqLRS8EbZAOqCMomCGGrn7dAyNLBMZA3zeVOdQfv
AZqCYM49N9eyGz7+9dXyf29vfP0flhRHBPd/tTwGKvb5PevrfzsO5ff6x/Cbv2n71X9skRW6uT9Y
z5LQgbDawHKGwP8fe2TyYdQ/MBUBo0b+jxJvW+H+0+FEUu8fmJ5QLJsaOOTNXfgfm2RFt/7Axotr
lV/SNfS4/8om+XdpNBRyzbEZbG26aEcHT7H5AP8klbe9sWvFRFqitTTKvpo4HOlo/XphvZpssUt/
+pD+L1rsbTn+J1389vdc28a2SMrZhiz4q8Kc0fSCwjzVb5WawaGamuVezyCIDcK+lbP+rlKChQ21
60GJ76rqDcSKwe5HX//GI6Bvb+z/CPR5IdvyXLd0ylGNpby9vdA/vfFGVvY4D01z22Jh6SSrr7jm
9qOmT88dYRlVHR+MLAVhZ6Yc8731lUBkq7FwB+YyWWRGD/dsQOtDZcxPDLPQCFWm9kBzH405poqk
oRzoeqPfixG62sjC+ii/US1sIZdzc/6vP1dD24wiv70fFAm4mXHDmtAZ8Pf//n5aq0sra+n0S4V4
C/Jl70+rb3xaWA+yIQTDOakRChOTVnwM+zEqh/uM6QWx7WxyfWTJlrKzfzYwqfD+HIb2++Dupb5n
B7gUO95vh+ZnuDSXtbnJQQigBob5p6BpxHESsMU6EmFuOLvEfKg8hiI+pYpdh/oP/GSFElLCyFsk
xW0dpa/aO8HWq3PIaJBWZIO7uTviM1rJfn0hz8Y3ms9aO9l2NDlHZ9lbdRBHzabE26H5A9nnwZmq
DpN7IKa1SgNcQtKhcQoWKyxtBmZMZ5DKoioP2ofprk+A3vnlffvsfDO+0aYxtHHucAOpA4BkunZS
lH2aO8xy6H6UGxh5h48ETibqel97be6VVybEqrdTOSCqMFZopj+XcY/4j/kiobLjJ5LDLqb8Dapz
G8TvnRqxEC9Kn+68qA5rTwysr1/yi3OETPXYuaz6/Pjn4IQumqXFb87JB9+a9TjwrnJE4Tt2uc6T
4duH+GAe0kNOfsole5VJEK/Y+Y4QzL3r/BLGF+9mOseEovrWU3Mew/JmecP4Y16AoI4Uu0mQfCCj
d3frqQ+tY/xQmsw8wNTtln9n78x2JEfOLP0qg75ngjQatwHmYnz3CI99jxsiVu47jUby6edjVwrK
SnWXRpcNCBAEqISo8HCnm/3LOd+pLzp63HFvXw/GytKrYIMeNrsKXvK9cZpfivfywkdeRvTiuI52
SKP3+jtFiHeTn/AxnOD9blFksjVd16/T0d+Nj9GaJOG1u+VvPGZ8p9CxbplDgqAGJ1x/p9/BuEq/
EbumJprWtXOGs2FXnTNb5cs3X6cXstrwhr6Ue2edHJt+Q5Grdqi7PrNj9Tzh0r/1T/M+uEAKfAy+
hsv8MrhBmwfsOr+c3/jatlv8Zg0qPQBo19a2vClvWNQEClEk2+81cD9bI3NbE67+72uwn46f/+c/
KFh/OYn+wdt79tV2X9OfLr/lB35efuKHSetsm6bLigZLrskN9/PyEz8WbzlJLlxuFvSVX0RUwQ/h
ciYHwAQsjzULJ93fRFTBosmSC3+Gc5ZL0fpXrr7lhf16ZEogNhCZIGLwEkzftJe78ZcrIA1xjEwt
RXe7mPtX9NGdAFFX1dtJUmuu8qrMKPrQdwufWRgSeAtYVgMBamXiqvnsMt28jC1kQeSC2X2oEULS
w6flU2tynqVVHrzILPDwBYfiubO0+61RcnOfhB//fv7+eP5sPv3/XsK3At711iZ/0vAtP/HH8yf8
Hwsl4mcsr3QXOd4fj58QP1DoUUJRnlksHEz+n5+ll5Q/KLwEtYmkNCAT8pfHz/rBlgweAk+L76Pm
+5c0fNRxf3r+6OnsBTsELwdzmjD59/35+ZM64ZEJB02KUpResaYUG8dw5Lz2EYHtvSYewX5noedv
CngYXxlbqxC5viqAc5pd+uSy4YaaWDvZZSsJRV9Pkodvk8wF7upU9POzBZWRyO52KU8IZ0Bq4fOP
PZyIDs1rL5jaH2t0HLczmjRmcDSUcCR9xoPApC3/BrQc9mhrJPeB9qaaQAiJHFYKLmnrs7H4cFhA
j/SnE7DycObXDgBOwb+Bz4XK5+TetMrCL2FBglZZVHPzZg1dki6fQGPtsMNe0TBfxU7/TAIA2gv/
wmAZnrEUCopuo4dsFw5q7TTsFaJxG4piG9fjISwR1nR4RVK0XlkKGjhnSnls/GheG8Sw9QinTfvd
YbUfVA7NdMztC+22DJJ1HbZbH/IZfdZb03uXoaHxpKbnCEYeIJrfsGwiZT7tt7PFTyrmHQac365E
sTf6axN5yKqrGqh8VbNtIg8jSeybemBCyo/gIwxjY12DkfGU/Rx5Fd6Z4tg2shx3BUMqG0VG78+H
MYEihLLnVTQjV26ChDjpU9mAB4DBjGsf+7dr+NGTAfrm2WqqMVnF0K2/NEvgcEUAuLwYWtiBwKtS
A4K2sBjo2i1rEytGtrGqaaeBTg5m9oBGr71MyfeFYBDZ8jTFKJX7svbO84yRmchSdaazAccTwMjk
tnf7+CFBPo90HbMR88auYcnrpqBtWwumC/SvhTrNhiq5jYKaOYHdWQljcq32oYsGMvP64sZ0FUvG
yTZ3ejI6uorxTg9N7m88M9SI/wMuZncID5kF8Z5TN8QJK2T5PcWa9cE4jABxmZplTgg7n93gEQFC
d2i6fFh3ZRd/TP3SWRuoNVeDKLKrKNXzNgrrj0gqjaI/VN9li5gD0L2361gfdavAKiZ2YGOFAMEf
K+ShiV4iKrxeDxhEgJl+9qPbP8e6r58Ew57yoNswmimP7ODGzlPNMqvq+IAD12o/28BuH8c5yJ/M
ul+kPgOkesKFyeWYwVm8sr7tntqpcN6nkl+9gvwxJZsy7coTLHSS4ZusR/ddmI1zFYasctaoBoIP
lCCUsIAPgwcWLQOzScSYdCd53L0jPlVMV6dIJ9s0bBkAxg3rHcrelB4foK0+STJZNOteM/vq5IJp
EvXYnjotQ1ZYneJPH5i64YKqxRCfqlwWX54l9Idnt2Z8aUEtb9/ZEVn4WXVX7htTpzOfqFGrfexL
IjMJdQv9g9dEltyUCBYkIk0Ztuek9djPPDz8jZxOXKdNiIyG3AGsKombMVpkWF1Up7xQaXLMWGSx
He+9zL+wmIBAGSAp5CZXreIEykjHWQu+AIz4IHDhFOuzyTjYhHdapzn1EcPpsUe5D4E1nhitBmZ4
OXc9iRBFaxpyOxJ9Em5Aiob9RqQCl4yMZkFshjVYwbrMNRvuuEOSuSrVctIUcWC7dL06ii8ji6/1
hrcKXLLuCFpIbR67M2nV5gusQDPf0s8n5raWAdYm2/VVu0+IQUdYaRuj3mEuRCRphMp26S4iq97G
0qzrLTYpOOdx3OmrBFCchXkEvsSGE9attoGkCDn4c6KqjaV7XEXsioMPtmbtwGshbx23PhG767Ev
u36jc2uGe++asAslj1dzaoLO74+1CnsLm3GZIm0a8eEA6wrAPwHuSzat9kOi4JscD4YwyxkXQxg3
LP+CkiQhMkeM4syeZvKvDUJm9Ilw7jLfEptQ7iNW5ep6zDv7cqomJldT3fbs5Jokqg6u1kR1jBRz
xg7hWoqVzQprsRUD4sS9zfcW83Bi5mJLYBUeW8d2nfo09n3yNTdui2woI93kynOrwj15g7Di7ezX
6dEceIzX1lB4tBRR7cutPQSkpDnlGMhVihaoZ0zulG9Bmw+nsFmSDgTu9bMiylm0cAVQ8fODg7Wb
hi4ni2bsh/MatC3p2FydBcO2PsFk1BaNczQCU+VrMotQdRfuSJfYG5l8bcsUFW0aDSY7ZnNiIZSX
mHTsdHDPkYYxZdcGalZNQBELQjixeIZVSFFJFhT7RBKdJB4U0YJgQInbwJvkbO1wauP6WbEaLutN
M3r9uLN9Ldj2x61fb+RsL5vrwO5eJ4VmZhUA+9U7K0nBtflpyDK5lMyLt6GcmERCkIejPtpxhaUx
dEcUWVXj0Q3lc/UJV214V/boIFpRCs2t3YXOKQlU/dU1aNH56SDAg10OIc5LXMWdJe4a5k8gTmIX
G1Qam3eZAxZtFed5cVB54LAks/PpNEdaP0lZEAolQGrMVoe1rUu1eHfqygT3HWqYFrW2krMBJ8B5
ThRdvoUiXuZslYok2UNmNG4mUSw5Mai+XxzvEZllvI4LqT6LEWz1pT+AquZ6stE7RjnqF9+Ngg8Z
egmb0LmfrqbJwCQYKy0eU87lkBWJhz/RyFWEBcku3TsPPfUHoibiG4R2evRCpq4/fFAU7O+aFoNt
ES6sU22GNtRayzePcTN285pg8P55Mg2UwcmkMXcHveXCcPJt9MHa/pTA4nuG2qP9KgghTbc9JCG1
qSZ3IJ8gW0xdCSGTBdIb3/qOEI7TgtaDwG4K+x+94FwBrK+D3kM56zQlu4Os8m4rELTgO+aMQUNX
svIjPY+Pr29clkZpZfIh0XBxG5kBhYrNVh3ROerF3svzWxtdBgLqPA/bVdUEuBlioOE8Tcg3ScBh
G43LoUCPjYpibLDrz5Y8G2p78tG9VxGrbj8D+117PpYwot5GQAZVcxNDQ+/xq6bxK9/Z4HPuWHPg
bXbDECGMj+s6jeKBIsTVQ7qrRTze5qYsb/rEtt68wEHBGMwl99Y8tzDhRubv03bmujyr8pbaA+gN
WomqqMcRcBFSyZVXDIxOOii3cjubFYE1QTeLdz8BKdTz3+RbhR6IE2KBcenRTgK7+Xdb9UdbJeg1
/qKt+sqjRBW/tvXLD/zRVbk/pAkVLnAFYYf/2R797Kl+OFICHqeX8WmcLJuJ68+eyrF+0PszzV7G
rkvnRLf/95YevhyU0r8Pwf8GKrv+Y7wJ4+xj/N8gzn7+719RH38e6nomSDA3cCRUVxAyNh3Wnzsq
k6DzvCmQ+ODeNbehLgE9qCeVy3PQ6/1OzN0/GyMvPdrfx64/fyN5Gbio8DXAxP3zb0TNWul0yR5S
jXiQVvaWxAy4jPS+C9WdCBSrKTgfnBVPgXI+TLu9TZP6fSqWL55h71rlfMWOcyIeAWd+9wxLI98y
C48wc/n/JLSXj+e3F2thE2NUYVuM/PkQfx/2qykKXRNTCvNZTdhZkY+rzm2yyzgBxrHiMy13rozT
Q+/34r6V2XxDfsa+jVsNO2p+mCoIUDl7O3bBYQLJlqvbHuEguELA7LfjFydBpJDaZF1iy7VffRXc
tKwQbXeuuP1icQYEKuKbSw4N+FvNWK7tPXs7qGh4KBFIUgwVE5PY5CA42pB6RNP7KPrLcZBIUwsC
mDzDwtVulcZacJpFnTHeCqLOmHfbzX4OQFO1BLOcdE1SkalcImy96rWYOZSHObdwXMQWfCm38zdE
ulg3TT8YN1EYuTvc0ckuKGv7oGaf8TVlwBpGDWTx/tKzXH9H5lcMKiad7K8wM6iuKSN2KuJ8xDfD
Zk4ZW9MHyuB7yV2HoX4XF+VT3Mvg6Pne8yzrO4dtP3R6Ns1jjuRSJuk+VWZGpz/PJ3bBwTHV4aM1
Uj2aI8PSZuQNMhfhpfSFsVdtQtRQ1XRb3AxnwdA8RFNh4rgDLEauRbm1jAF8vM7Fe8AgYE9C057P
Lzg0VaWuIrPBREUg9wXhWMciTj91YhTXqP+Sk1OayqI7tuN9kjBcJvQ426d1sh8mbLWbHsHo0QlC
9vJos+W5P+XeKsnn+I5oErGtQtifbI+3fWowZ6WmXPe4j/kGyoeE+Xc6ZcExmMVbGbTFxqqseU3F
CmNdlKCscvvamZN2q3qyH8oOL1gSt9WlYzAsGNC1YUZiZTJkTr+Jc1Vf5BPSuNIPv1M3jj6j0XnD
9Zjjd4Zet05cAiNrt6hu5hCYXRFZ49ogK2GVcj1uKInghFmYkNqByBbH9z5Kb07ehG886ji3r2zk
Kqc5trq9qA37PLaiN1Ae+XPjdpRAEykqsemBGY0WO2JtR/KiVTajCY+reuWksV6XXl2etWF9SUNS
vzZj6B1Si1VtSQTJhoC07GgkdblB8pttZZvodVu7V3Fq2fd9grPMqpziWLQl3K6mSi8B0dW7jHrr
3UvmHM4NPaKpxnYnx/i6cshI8pxlnl4EwYGzL3pozPG2Mhenth3lbHmmQ472gC0WJn631ZvW6jsk
rTW0hyhmqVVQqjd6WQuI7NJRtbMXpawuDTOYXybh6Rc1h/KGSPd2S+PPrH0aYvS2CQIQL7ihD1fn
rcslXTiTvpAB8ycUOP4mF4ize8VCdGUb6p3hzBWFWbmuc1hXfVytQjHhT/Ie5EQNhXDsFJTa23cV
wCMnMzESiLTvb4YitNe2Ue/s1pd7EwErMCNEUSt0X922SzC/ZnRpn8NogENqpfsSht1jMfXJYYrL
ZBPREIO+rxMX7UdYPcpSvc2iqC+tzEdC2LpPqS3ShyZyu5vOVuEljUp0wRGUrKuhs7ZZRExSx4L2
quwDGI2k91378+i/TmBk2F616qZuIBfWSYnWKM1w11YxAGPXmVhq4voeEnzrME3fUl2gOEqr/puG
i2Zo8qIrR5JCKhPwylr01XNTx68TFS9us/4Wbbi1j0kTPC+QzpDPYF71kb7Hy/vEoOuR2KiFwhLW
0QXJCEhNJTIkvGuDddvZCIqdHD2p4yONzTkgv6wRHwJU9/BQWyEGFa+2Wg9hXgECbkgj64gFjCcR
XcG518chtCarzQ+2V/O97oqBGJSusQ8kxU37JmXjzbIrS5xVNTX1Vd1gweAWaOpN1dTqxeuXkJY8
VBLkUhyrbI0V0byvpmrknW3Lb1mr4oC/zN6aVogtxYtg93rhxg+T/FP0EzqWxq/OES1WB9o8hCOB
F3rvRFxUO9tIws0QsD4G7GIlW7gV7VnktODccpexQRU5F76d1jdhmwO/IUjsEI3SOEYhM1hqV/Ex
J0nDRpGB/D2yN2QdKkbFUk21vgybMT7D31DeRKmytjzWR+zc4KBoTpHGOTBiDBMagIpHgUyLBo3Q
WTrTIpgNnDEOvlV0aMs7BuUgZahYBw4EBAfiVVD5uwH23kVWBzAeKjlct6Grg51VMifhW7MzlTEz
f0tx9wg5oT6tMhXXLMZyNnxh/K2NLnisWng9Bnf8G/a06lwoqdHokHZ7LuI4qy/RdNV7nafIiyqr
yDdzMRRXdRrKd4hWaNZsxCZIou9EU4ZnMSEgRJERuFgnTHjqQH3F9M2X3VhUW9fT1q7LCWclJgql
ZtZfd1DuduSoPrUt4KjRBWTLbVDFhykp8XvmWHLK0U8vcpPcrakcXI6JaWHW5IF5g2Wl32bQGEi8
9f1+Y9fN8hka44uD/zMn13ZNW7kweK7ibk4uM7xVxyELTz43EMvMZXM8OkW5ygcuSZWmOHjaXAMP
IxfSIMkPw+eAsSMMstu+kCOZSyI8GX1gP9nUHWtSUMorBz/sYVLOoRgypphpr8GE9IYZYwHw/FOT
29Yxk1b4reBLrnDxV+dGF7cHS6INrwQS2c63j4njVueMvoPHpOMh5chm5hMzopma9sxM62G8Tcx2
CcuLTCy4tiTxuR8VWcp2nK/zEqH4PKPbmTt3vJAN0inhfou8ZZgZV3C08mK8npyubFa51Xmb3owu
gL/VuDxEsEHaNuyMAvmczBS3Wu2w6TZd51K3TrPJlVE/z8kYHugrq0MndcgkNWxP0TCmT3Aw5l1X
+xB/uP7O22Hsge0EasRA36Zn5WjU73IJXtKZ232RigrEWpMpi7mu0hc6mty9jUTyVrr6ptdEDZVl
dKc7qzwOwiccU5piH9hogquwQEypHXPDRqOHaTsCv4uwYnhplZ5XFv4NHwDYGh2sPLG16c5QLvXk
fHrXSch0LmdGmUo/+3IkEUCOAVDIiwk68e1kpxQ5KQSbMMNrJ76AyJ43ytYTcU0NCXdpYl1aY/6U
DQ6ZTTK8ncvWu8dG0a05XsozBKqfRDtWZzhwkFEX9mM9DP1NNMyHnBDfdWUy1o36TTWDVWEzg3bB
BM8WxumNh3B1m6CVuVG+6rjYZnjx3KTp46C4PDs7qjgdG2hAXsqGG39pGaTuV2h3bNrHVjwmSYQC
r1/a5RS6ALMTcFh1WrrXsSj1tbYnliSsT+LN7HrIFCqtUE8naX3uBClJekn6TMwRxaMAF2Mv0nFh
5+2lNUUUhAaBxV5fXYdWcS87g6mvhcZ5bFJnbyvnTBhTcocN/6LJ4To5ot32npGfbHt6RsnnYlkM
8mNqKfi5UA8ALg07p/buOOmSdeElwdbxuMmGOP2uSfTZ0OV9Zsp9K8L+nlyTG5wp3gUJ4h+1a78x
J4nv8e2ypYhw6/vFfU2RfVYk8XMuERGCOAM9E1ikAWtGDDjEqSYLHj5mrdiJmkGDeMVa7Fh1DXLO
UQeGuM6uYGi9qRaZsdeM9dVczHdtVfpYRVBb593oknBl8X5JZNAMwNBNXhCeVd/Wi/cDgIN5JRXu
OFmFn4abYAMnCGg9UG4yu+DXTjHsBpPk6IYLDCAMZNTIDo1VXHb1PR4FllJuaOwdN9tFoM2cqBmO
ZtcVF7mTF8cILgQAv2YZriE+GQZfXJsJYotUxnKne7L4xNwfIsvTu7TW/i6PiAbSY/1pwyZfhVMP
hAb1TG+i5B3xnawXVeSQ9+YlEjEcn8Vsb5k1vXq10R3GNhmvZJGcpTpHMZz68zkqe1WsSiz7pwkw
TqklDVe3pHfnwCknj8l6xRlZucA5JFbourWL6zhBpW0tOwjC7fuzbvSUv8M0BBuxM8x1mcynbBz9
z6Cvnua8fDcbqGV2Q4OzItdtMVSYw3uULbUv2us70UeK7Ahf8KCOTnso69ZXx0lVEoqvUJsp74cJ
qjTil9KJ1EE1wSFQxmEqa4ZDnqkWxX2qidzCiIIpr/+OMtPZQvXkOE6W0Pq5Z04tBmPatJ350nTf
OhrH41D48EPrZHzR7HGuRjYnH4xxZ9yilV5XVEgLcgfFP5k/uzGrEPA78rZD/7WWtX0D+fa9bM27
vI+jM0n65SqZaSP7ybtL4rQ/oGOwnsfSTfYNLflYuA99gH1QO8lrkTfTpbmcdF6AwR0V8bgPAo80
+kL6xVoGdLMkK2YVhh/r6E+gRVPhlRtSzj47NRd3GWGGq650wBBF2VXOl2/DzTKvKkyzR/CobFIT
XlmjgjNe04s7PeL1m3alVV3RrIvb1sNb7+YletBxunUqr9j5qde9VALLiQ3/gjDTLN6b/ZI6nC6t
5gh1sQ8gObQz/RKvD3u0Xt4mny8smnvwiElf8MXjD9i2UXqGjBZEFPgYN06zfTBSApvjSQsAMR19
OKkAt8GUZRe6BLaWE6TBNMB9wBd2kBGT1il051My07li8mDIybkI40De2RXZ1tTc6jTY7nQsyiIE
60y/7voM8Ima2Mx1xvoMObCXtcxIK/Y8XoA9o6I/3xiOrs9SN60JEgVl9dAlA7DI3DQI9wsF2UdW
tyyqiISml/0C4Fl/zDbBhW3K6vZfHxICWOc/v6P6GVv9nef//6eS/R9EVxLmX0oz7t7UZ/K//m/7
9v5necZ//tgfk0TH+QGAg8vMhuaPwh09xU99hi0BKZElAnHfRgy0KC3+Nku0xQ86LrTcRAAIdvm/
wP8t9weTxCXRyUFztCCbfhsd/tUokfidP0/LBNJa5CEuMiXbAsMtf5NncGpGeYeCYpU3FHmgSKPi
K5Fk4WwoKpyz0cHCw15nNtfCECzALGJuH+d54qs+pEazCAaL/Bt3+HQXRUFh74Ts04PifNyLeMZE
S+kZrhJPQzxIgohkaMn9gwuhqegE2ujTKaPm6HfGQznDqW19s8RyBodzbdth+5SkjbdhaGV8hr40
bxk8WDvtkJLFG/1i6zBdzwVXY+BDYzzETQltrG6z6G0UufsyRRnChcTLb31rKjEL91l2zCLSffhI
QLfnwbIu9yXzs1ogfe0XZFHewpJoVCmvnRDYqU0aEHIKW984rD7AWxNMByUvrAZ4pYs9fQhiuZ86
nCWrmGKTWrnn0DnWTTEzkOW6sc+yLDfZ6MRtekcqhhj2Nkr6euMhn+8v4mxM9pXdId4gTXJeJaXn
PJsLweRBOKotj3OY5ude0nVfOLjzvYxzk+gpP6aLzkWTP4wxfsLNhN7YvivSqIn0oSxpXj8yiBPe
APsvU3nxiBN0QlYaAl13m73vzzK8H2Z/ipwNNqSGdaQcBtUM31ieEFoQ3m369MbR2uGEtowvK6gM
dS0aB/pSwAcWiQVgGKoKvmXRss8zL8bCAZgH4T9NosvEUDmSZx5vo2LmGQmXTSEmRrb/FjoVn9p/
Hpj2McCUi6eF6dyn1sbEC+YJushTBolHzaXgwtZNK//kzx33CIHQsAwNa3SfcPdHBrNdvxk2zTxG
CwXaD96UchZXn5MF5147OP2pzmGzYu5uy1btQjKYzN1Ar5LwyKMVUsoW+UUvczncwikBcShhMcgX
B4rQloRTLrdKtUPwFOD5uvebrLp0sRPSzcJcufHc0R9urdSATsSoou0eteG7j+EcpHgySlteNdVQ
v46EkRIO4GGFRXRObgGCGJhHY1U4137t0n+r2iiSjdsUWfzQaS+b9oPy2fhpr9QfLjdlhJ0cv8+m
yj3/o8PCPjHiEH18Hopx1murbp153Tu00Ge5zuZn4ArORcOYLzqfBbxv+tisYt80JiLZtiUN9cYo
I32FqRQZylDT6c6M+IOd7U3tTQ1o4MFxJmFswqSZXko18LuH0o+xW2Yq2w26oGAmV9M6I4V5WpWM
jNQ6dAb7vkkmZFoD9ryHNJ5hbjXVFB8ZLC1mKSaeIRxnzYBixi49v5m+bvW2teeFheZN2J25gpvu
0FFLs7XObTDHZdTXV6zbzWYzzlQ992Vc01pXE8/iSluNJa+KKsGqixTH+2xHBiVrIx+maCN0W99j
c4tQDSCowHOoMCVt4sZLim2B93aXWIJuK2S6WGyppdDCE6Idv9VZIQ8VIasQeK0B33NpZC+oHUBs
rMpA0nxoS/ChgBTpzqNa8vVPWdYCSK7t61qM4ixwNH67KmrSb88fTbXTeYXEpQ/EhMybDPZkE0Pv
rc4Idqo3U2RSF8GdKQ6FqWrgqVVUPvoGKOF5dnE39bNfPQlPOC+jpcAUB62bRBurnDRcDka1TNg8
LwO7kiRdv+KnoxgOAm56SlyZ7aZGkgWS2XW4mSM4MrNygyfsCUa90gHfoR1D/OJYeTVCG7+x+nAN
M7SBWE8mNwvVtJlBbTBXKUkMLXoyTgTzwHI9hUZk73os6Jty6OcoObe7KvKOgp1sF6+MRJJJ2RnC
B6YxlCGPD62aDkN3w1zeCXf90MbI2UJSO+G2aGawFhoNd2bTaoCGccmadkmE5/jADYB0G3vCa4Ea
aJuIxqZYVsLsQPhtirTCnQn/LJqMsL72tLAz5AmNUzQD4nzd8J52fEn0LN3LUJp5ic/ILE2ejqYV
XVWvSC2JjVXGm+tvE1ulXrEZPaCi61JSf68a22kWHpyDL3ctuBatU2mWozC3ibL4925jxBMaJZwE
5syxw+hAAJjDbIfNuhjRAOQzoAuzVaEH7SOKRqWwfHu2ZvoZM1KDd5S5Y3ZtSOK6salL5kTbtLOM
D7ALZAi0tAHNSRIGDt+7tF4diPPZ3eQZBCcz6puCTeS35V3SBN5i01QmwShMrOkYQ4xwNykMMnUK
benpQ0rk8QQRreu+c6fs7g0S0sdtj5UEzW9bF8zI4hw5vOV2/dqaqf/XlT2KV9hbMfEwesG0RK6X
aVipIkM/3yFUuBIwluvzSIIoWKejGfp8LWLKfD8J2bSsdO4BwvONTvT0GLz4dMV3sHNZGPiD8zzg
6jawLbSoHa4gvFn5SgEjo+VJC02Za+UFIk/dlDiro5Tj2BZxD+N6ntziFJsqOk4JB8mJfmJppwT/
znkPky2Xl6nbUNAD7y7s9Zi3cbZr6HTcm3SMLOQWySBeo45BMLOouQ7WzOHT7hIdRHbwNSbXnr8o
eIx8VcEL4ZZwLlEdDPIsNwduqKzNDHJ3bGkREdxnlp4o/03nyiwRgcIK6AvEDMuy9aMDQo8kD3jS
S94YUGELNUaXDo3enVOH4c5jlNOtUc/FuOalSAsEBJZQ4tUChwK4kXSp6rXyVPKcW32CI6HM/BkX
7Ti7R/KbmuQmqOPyDtyrcB6NdPQmc20MINfZR1aBRMbkanZIkRW037Lij3rElb9AidNiYLTn943D
NEP5XXjeQvA32Y1pgM9kMCPA7ENM9gUGQdmhJcob2dhnkTTTjxoXX731hwi6VMyzOF0PmIuiVzZd
+WvqjuQ4zKnLC02LavlMwfjV8AVJmjqC4+ic+6g0HDYtheP0xY7aEGlRMTKvq3H8h9DMaK1ucWZG
1n0yxWa6nZsqoDcPgka8liJW3XUxOeV1T2j9a5pLs9mOABTtveoTHpXSEmDTHC1rcKE27nfeNnyM
zA0QAQ6vKjUdwitQvjm7yQ/UcIhbI7fX0NWYWWozQi+Sp3YOjzuhwCniomXWFITgnHu/xvniu8wq
1u7sQZhjbtvzJ9qNgZjF6YJ2yS9wIJ0nxsR8hG/BhTVq8VTmY3olLIPkhMqfiIYJIa1u+4bh2JrZ
J1V4T17LjVlRD3cxrB/axWExG+XSbjbsGdsnukzmRjJWiuZTI64DzZ25GTzvus+ucMCx/lYZOJ05
QZd6NgVEzRViJBaVLGR1Fnam/xbWHXNMw2n81yZiY7IpeGjcO2PoIAuaoQeyYsomtaOczb/dviYR
Whm42FMlOwIEnPGhBmW6H0LYOoecjdPtzFcVUv3U8YgmHkeny59wjMSQb0koMFlYzOqqJUvw04sT
zazCTJRYL7Xj2pgNE1ox5kJA1nhRsYPqmKee7t7kiKiSgCVXoE2xdY1yjrzVMC/7bDJA5fkcyxEd
VjfY8Sd9fIN2Ls9QwgoZO9y0RdEFx4YG/LkyMkaz/WAT9xGagM2yufKHtc7M8Q1oFEgQGz06KCXq
RXJSutyFQ4740jshl44vDCskULZi4GSxcCtMroZKeddU6cFbQRbPLh17Hoke2UAH7ETxfUGbRwIz
Ve5wH8/aU+yE4unaHRQHzxTJFM9FwEiriEM32LJVGt8zMw2qYzE4HH0dgJ9mF1SWV61MR6vqjBm7
VWx17bFeZO/K2fKLAua/kJb8Q+6iTVXokmvLcWXSfv7WDVYI+CoQDOV6ZHkPqWR2orsUJdtmiUjH
5OSS9DhQqV7bCQCZmYtd/5NXsEhJfpGaiAX3i++TBtqSrivkb1ITLkvIHOgt13WB2rUzCrkLu6n7
/uu/8zcJjYBbzIks6LAt30Er8psphgUIPm0LBCecFc4ElLj994iZn79xNPlsejQ4S2hCPw//REtj
/aalWf5ApJ+4MS3Si03TXfwSv/hx5nxpgyAZr51xruH9Nh2DKJAYwYkJIHksJE8xEg9JcYKYg5AC
SX7j2jP6Nlfek/IY13/ov/5bOdE/vuPSW1p/xEQQYVzxm6cSPUMVwqqs1vNky53l0r6X4RTd/PU7
/l/9FptEz+XNNhlD/PZbMiuuBi+me4ARMB9pjP4fe+exY7eyZul36TkL9GbQE5rtbfrMCZFGovee
T18fdfs2pMwDqVSoSQMNnHuR58hwkzsY8ccfa31LpcTx8z84RGnOfBo9GjlLkkTbBO2WsThefn64
GmdzWhPj2wQiCqmF+UI22bVU0z1x0Zxd/O09GQb2Fh4fPRqdv+rXqykmHYIW/RUFmcXQmTR19FBE
9M0f3olf7csGQwbZlUwYjIngTEdb9ut1+lLsWO54K30/R3ZY4AfguGairS8qZe4lShv529/f2vJX
/voamtilFRGlG05m9ru/XtLCUMbSmhH2oufN9zrSEbCEYb8Xw06/E+chg5eXwHoQGKd/GI9fvkNu
1bJkg5vViImWPr2bhS6Wlj6p9BGSdGCmHjXkxzIQY7DRQSy//P5Gf1iGf7lTVdZQkPNUF4me/Hlg
yiU6j0iikR31CstOa40sDDGh2/dan1FmcX3j6muh9mBWpo9tszZ+wDCjp99/kC9fMp+DaVeSFJKE
DQRsvz5xzq5jWRFAgMStudQk+cwWQoLNGDhilaD01lL9jyPrH+ZBnXlekRd7OK3ATyMr8pVsTsyB
yQhu9kNWGFKAXCC2NMS8udgHZEabQPrshODz7A9KvS/fs4Zp0tRQSzKqeX0+zQhSXC97YJA4aW/4
e1Gbw4JNodl8D0KVLcxfPV0yfjVJZEQDkda5nPVpUE2N3omjKiEOY3+677oeYFFlghRtEoRSJp3B
P1zw03y3XJDFiwmPhi93+PmCJZrlUO7QYuP+oB8aaz2hC3+cVT8NGtrGsmGwii3tYIyiX+Y7uKQh
UE60aMRgeLUVk76kNqFB7Kgcb3QRjOvvn+OnAfOvCy6XY7AuPIFPA0bPIJ72fhnBblLkl5QN6+PI
FETHRHPRN6Ke7yde1N9f9NNI4aIICNhxYGJUqU0+zwgNkpohnoioUYThA/DPks7efaSyPv7hS/uH
C2no2OhyqRozu/ppSIZTJJUoLsnC4bUArIMJME0REHAgO/39pXRd0tlecEELzMWvr/sgDpMYsQmw
R7+M3R83Bcowdq3l9n7/+D7hKHi7WTMgUWAyptu61D2/XitFqxU3io5CROGOQObkJg1PDmyPcaXN
8c6fjeCqFA3uooytFhrZuV2CCrPZX/cqQM1jid5g8H7/sb4+bFWVIXIwbFWRE5JPDztve+wvDaJ+
eWZb54s1sZVmF8Ou5qe/v5TCyGGLzFL95WEjKyQ0OAQYIVX9vdEN933W3Yv8/PeXoXhl7ZIk1NKf
7yiOYrXMQ1rmrQRoMJfS1FNj3F1WS/LU31/K5BjIWATOPMNPX2nUQVLtk4XT2mRYw6LZP5mUH+Ag
+On3l/r6ykNg4QiKiRpaC6Pp19FDgyVNalkiC7X14w3dZt7vse/mbUaewobzDdSEQt6///6qn3Yi
jFnKfxYH/MwMEPJEfr1qnyeE/ChN4DDDIUsU2WueBq3rzlbTMk7DcHhEUAsZ2+Q4B8Zg9od69R9G
p8H4JGcb3BsLx6fRyWZ5MCtBWdb/vpQvBsaulyJdaoNMz/hAv7/br1fjVkVNl0QYOlz30+KfZWnZ
WQahiFU93QuZQONbb+//C3PB1wtx1GdQWamcHFq69unLhKltBn040eicxx9vAgdn/603Qdd5uX8U
xeaCR/j122tLrLy6hh6s0ufejfiOHqqx6zm24qe/fXQ61THhs4wV7uvzQBna1gwUqeTRNdACuZtM
jHb/nXebgQDUinqUNZcC7dc7SjWNPWLFOamphsWefutHpqj5Hrbsx+/v50vhoIO3oQ6k9ma3xG7o
1wsB1I3qmHQwVDVSvFG1YYnz/NNM9Q8XMSw8KhK1tvn1Ii2SiKiITVxkSp7fqlrYfOeNUld/fSuA
epjaSQ7kdPRzdYL9quIkaPTtBKX2lfUl31dt96ed5dchbSzPC/oU9SQ/Lr/+04aa+jaK1LD1gZbp
MtyiRe6x7tSY8pmgLSr439/UP14OmoLFXhnax0JO+Ply/tTkvkEMBpcbpvt0GOdtNdGqSHUoPn9/
KVL7qCTZ0mpfXlalmieJowHBrrOEsNrUioq9iHJ8W1QRbNffX+zLkKAJACdEZYOOZP3Lji/JYmsx
/6G39EV1JdAh8cSQwfeXV6FqVBFDsFtmPGjqp2ldmJFlqlwG/wPDraHj6kK+/usHx1V4aHT/luWY
NevX76gr417Ql2y2gK3zQAydiSlGVDLjhlpSrf7QdPhShHM1RBxMQhT8lI6f3tixUxrcmpXPeUYS
PSgkNzgosaubSYLr7sd6cPz7Z2jBSzMpZYC7fJ5cxTg2K47UrSU/na6kLgMYtsx489dX4b4Ubkfm
036pmXy2NkVcFT5+WMGf9mI2sh00/bHCM/y3VzKZ6WST+ozujSYupcBPLzAoY7xN0cAblVVI6Tk7
Jb4qNjOr/sOFfli/ftrrK8uQWCozjHioa/j/X6/U4OTNhZB3N13m7t5KxmOEkuotQ41wKBvFD5EQ
lMW5tDjsFFRVScngmmL0HTWoW0Ick1i3OSARYeYrorAXp6w7oG9Ady61WeRJxtSdOpitL1qhK4KT
hGmDryqbH0JrondA43O619W2KPeVD+95ZVQxO8/BUKMrR9r0/dpAY/MfJnoVbJOGkwZg+tpj5Q9K
vMO+Gzw3WjuGK3nZZd2PgBtO9NQR6nJ4A/NRE/PmfphLMzg1bebDFehE5VIFsjm7DYKGgzVKyH1N
NfBjTy0UICB8MdY3/NtwsZjLB5msGH3czMFUmKc2aqSX2EAAj9+roy361987bQe25HTQWFg/vzdN
ajZj3BFNALyTk49EyDl4+uM4/vp2mj/WUk4XabdqnzePPo8DgyfLg2oWtJOUdPRPuYUPZh4EH2Fx
Of+hdfZ5Iv2RmCcjqhIp0C35c2+5qIeUFpFGcDLJKt9HK1PXad4Hu797eFyFiZQuJx0yuuWf28iQ
TqJZQ+5h16NCKR5RZs2gDW5/f5XPix1Xwelq0QFkIqAl92m69tOIaKdQ9Dm774p9TEJWCXnVZweQ
6X/caPzDg2OHxgtK6U8h/LlcAAPfRZj4BLsbsNgVGctCwMHlvyaB/58TeTeV3/73/3ovurytp5tv
QVTkP3ubKY1/+u6/MM6ORf76Xnz5A//SMBr/AV+KwcyqSsnIAQh7xH/5ofkVkWRiNqKUkUsaJJP3
vxlTCuBP5loai7wFzO+chPzbD80v0c+mYjNUaMp/iTijS8q8/dO8jhKNDSr9UwSWlJpferhGKBLq
2CMdq+QrEU+B2+2vmjs55A47sdtvjrC9O8K7g1vgRrvBwzG9jtbGeZ5WM5Rlzuz3D0EvO1nhrJU1
1MPanp7Q1+06/K1uvBqekEvseq/dDcFG03cisD3Tbk4PGPRsBDsbwzNXc32YarQ4ipfpGzl7EKcN
B4Bla4O/d2YYusdeuylxP/DBJmdc9a4peePKH+zgheaZc+34FFc0VB70jXW41T2Mqm4CODG8LkS/
CQoiCIDOfujs8CCe5Gu6Fbkdoh5W8q484EVal672vBfclL9EcMVHdVPvQI++RSvf6zYPaGpu8XTY
yxWYD41zAh374K+UyIsMW7zpn+Vj53T21XcaTzrrSN7th9314cGyj/vlXyanPqTbxntB7G4bdn2o
D+Tv7GA88Nk5xrSfVnd3gf2G5ePQuijEbwr+Y/JQlYg9codQrb24JkGKryOaHfY43UO4wsMI2ZG/
7iWy73hWdrxt3Zb/Bkvn3bIxXjswj9/qZ8XF9+QWdn4AunGaLJyw95Kc3+B8jNZYKVlHBlI5EWNc
q3fEH9ty0+6XMD4mE2UlcRH+3EG7RhfEE+tm09kSShPgjo0XZp58Jq6ta3b8o5vnwbjUT/MqdU03
OgRbxsHD6E225uov6W5xQJRg9F2O70B+DxdcSekFuwVSgOSKwQiluWp338ozcdrqN21VXbt1tybW
/B2OOt2tfR7xtSna9mXEOybQlnInvmtw5PO3/kjQcrJW7LhZExrxmJMTQPF6r3A3PLhj7/gAS19I
GErdJNwC1gy3lzzcPtfjNvzeQZ/sbB1Pxirw2r24xZd+qJ+nF5a+kdAvAhzBalabUMU+GwBshcMD
/sg1Do3o9T30TUdbiJMwQt1ybT6Wx/AgH5Xb+jCsu3vduAhv1lsxi66Iq6W3bEpdfhB32Otd4Uw5
4cTCcRg80akTsuc4tl7BWhVNHAp41lF22DruvYOxhZQ0a86iOrUw0nmydES6i24CZRlMK2w/WPWp
cLUV8r3XMLa1Q3tGTVwX22HaoXrAk6e4GPwu8TY+EN/affev/JXuGzZq+3I57Pj8lSPeVq7AFFCQ
igpf/omTpPKOSEqFtDdSNb7rL/oRENeaOCDsKoTDeah1VwIDjMiUiGyu94Y/bbrS2iW0JXQyAFor
trKcE5FGMLhCZ49PjLoKBMqjdEnI9XjG92z7t+J7vLJbG+/putuAMUNT4oJj0t65McvOV+GqW12m
jWzZnHPtOT3k6agwB9zgpJz9e2GVuMsbLCr302OYuFSYzRufC0w9DuMnjXnDcPonwgAvwX780E2v
+ia8kf4E75uIiUZZVeNGW+fBY4W2drpjYyxtpmO+Up3V5E1ej8phO7tnfCj7N0S0R16baB9/JCd9
hxxSfyV91k6+kdCO4X9wzOf0jUCQeiM/X4Kj9apwAADh/CLfKJfIuldi7HHP87RFLnZVjvKzifcG
jgoGks5+F7fSfDTP3uwYa/PJt4VjdiCI0y7f5MtWuVkbjnQKvysn89I7ZPbdKrsT9NdNsZIqwhpu
sJNz2qk+qDU3VJ9K0j02icu07L2+hhsiXKytaN/ib7zsYk9xHr3SDu3T5HraVQ69d0IH3cBpPuQD
P9miqz7lr8/YjjwCuQjWXrVe5w6r8BVejg213Zac0Ru9dKM5szccTjJs1hOKvocmdNXzvOMW7Kh3
kEoeOrf1zHOxFfktKFXs0u4dHYaTbfF7iAUGI3HSdoPLB+Kfx4PkoC4vNvCXLWWr5k5y1J+Trerv
2u+aZvNj+v2ZdO3lU5zaB/IaYAmtUaU9GB4FF/EXxHc2h+oAfEtmkCPI6L/H8q5xF2wfXiJnWuk2
+QjLPWVbfjxY6x49ksZS1e4EzfbPKed6diutodZ1HC7a6JTWSJ8EbLSmA/lPE4/qO0pUFKUrxQsu
2vpZOErcg6W6P5jC4ZpR6RprySvcV+X1Hhfg7tbZfBe2eefKe31vru5POHUA+fjQEV7xZm3x4e2M
o4Tf1Zku4HbcbgU02lXWy/9aT7jCPBZeWGP5+MaabIfgLn9FR95Y6+bAhzKfsMSehgM5nzqxA1CC
repl8h3ho8fo1bqoFiP17HtXyyVKrrPTNWmtfbBRS9Y5bUH9uqhcFXD15qqEr9ZvLET6oqMWu6Xf
8aNq+p8uL/9fssBQ0v2WovNad83PhaPMH/hX3YiNZcGPi7QRaClBQ6fk/z8cHeU/0JxQrtEMMjiT
UihO/83R0fklfCmcgRscMtJE/r91I4gdTjwXlcpyKKBxovM35pelw/Br4Uhbkp0GV5E5RuGIbCmR
f2499KMSJJFPZIPkywnO1xp/tgQSb512s7EJmpJNv26s0ddKbt0J5lZLg3MPT5E9uj+n+wqd2zpX
85dKnHUWrDl05oKI33gSgIGMGCI5T3Tx31DqNOI1DzqKQrNIbyG8GF46wA8AJ7WrkgwpYcxq0oi1
4Y1EIeD27Igyxfe6M/N6rWf0632ypIhOFm3F1xuX36U71kBqDucypFyl8byCClF2S3bJkp0gUSfC
CLuOuHA3fVY+l2oDBiYO3b4jw8kPmnOeznAWBsJq/FAktG3mxRTIFMG0GnqiQcYa6Ie1rpQh0ZwI
3TPysRzCREBa8w3Zi9lkn0XTxxDmJqrO/C5IR8vJ0uEIeq+50IarMP0FBma+utjlZHhvlbBTSGpU
ko1uES/FGAncWqxEct1SYYNuDyxOEZGfgtRkPyYd8E4S08KVCdhiTRApfEPMAtApQ2gQfV3FD5KJ
KQ9NynyXVoW+R9JOxzkEMUg7COOkgswL3/xB1aLue9uZm9aK5ps86Heq3sINyyQoRaZ0QOJO1k4h
H1BvTbs484nB4e8PvWAw2BIk5reqlLMUGDwJZV1RQm8N8/G+StQPK4lqLNFNsbLqWt/NJVmAWEBe
iXg9503AsqYm8qrPmYbogGL/x4rpCSOhuoM2zADeCnLxpPoyKn1yFGD5sOkCYjCiIySEyNpilgIM
08SGA2uFjMS52yrswgm5pGXUFwt+Lkk01tu0xNob7aNaerFCeLIleXyFyk5GmnHgTgPh2qjc76Yg
bi+xadUvkpjOThRUmKeGyt8HlUapnvq4ICazX4ut/gqAz1VZfyZJOASp5ELHdJMEoAF9T0yszWFA
oVJJ+iEstF2QZ486m3cGG98F5Yw6s0JL9wDeYiLUoIFmiOyBCNhZoG562pvnLI84k66leYMYpfJE
Lc3PeGQ6ZbHdsC6ahLnyeqrNQzumLGXI28VdCtN0HxEwe993S1oSPBJerTWMztzh6e/rGo+nMUtO
NYPojzt53QOGCZtScuAjmJsmj8wzbnblPRZwbggQUpwG/KOn4hNYqeBAARVUBDEVstAeJHEkvUVD
9IzrojI8BJmBl4mjm7XklosJWhI1j6WdileU0quPjrGv6Ne0BUjKINE/hmQ6WRmVBjV9ESl4JUi9
cUuTzq2okYgn+2R7pfqc3asFhLusCOonBLfxJcOZRdq0NsGuRXTh92HtDEo3rpO5w4GPjkW0aQON
Fwb3wWjk7hZzh0x2ED1JD07Uk+w3DW47YuTg36amRRlYTPD2ySMll9mkPOi7VNvh8CpQww60x4Zh
HeLPt1MxIKq8j9udYrwaemXs+74CUkCPm4KyHo81EFPGlGFaK4Nzb7eT2NlY+ixcI7npKJDZiJi4
/kGsjr6HhOxeD6fnmYRZW5HNtZVk/jboDS/JTXYspnWjFxIxddDunMwiDgEUhoEoW2SCRal/iBqB
UHmTRM7K9xGM64GknYrSF27kkOkiJCPzUpThyZCZHDSRlmWkC6c4tL6XyFKyMmC/EiUvGulkR/qd
9sT8cRSNQds0BljZGLAt2aI+JgMhY+SKY44euefAuc/IniZitN2EY5QT7pSdYrz+rmU11Sk0tfRe
MnqsARI5B6Pfsm8VSpgillF6JGOUawVw8GGWNWMtst4QO56o5JVlbQfyBrQidZyKTEDBDt9PBgjr
vCgInq37FMDMEtGR2fKQeUkonTMre56mbhvO813COhHUxm4sRQ+8giNZvad2BkvY5MR45uJ2AuwY
mk6vN3anN286xM/JN/jY0cEPCM5Q5VM6mhfIuoQCRyQKkKYBU8rH1QnsS1jyHOLALaVgsLue3Wrb
PWeRQCLZ46CGtxBPnDSermpXt+8wgyhtzaXE5AZHK70AhbalAUQJQbsDk5MzdeoH4BD4C289qXET
pACyyIhH5z2LwqsRKuLZKgrlUM4pMT9pMRWOIoPJnUaiA62xSLcTMJm7MjA/CoiVSHS1e78ch7VW
WfRrtIHqOB/kcT1pVb/vJXiicT+wCRbD74wwc2Np8cIer8gDFASRDf8IcMVv1QmsWTsKj2qMN4oU
Q/8spYAtg4ZP3ozQbZRK2hMGfJRRaSu21NADQhQUHeVqAqeJrjZbhxN0FGOozJuyMINXQU+kB92M
WKsqYKZrtc4i0DRAJo6jIiU7Cxs5oRqi9NTGygbVuPK2WN+coIn1NyJFQ7sBjIPRYKBmUEaB8N1W
1jaCzskWsI4BnnktTJsqT6s7wnEtsjHE8tw0MbNFiPef11DP10mZVYy55b/pMujBesiWaOxtDQwY
7qsZ6pck1p5kocGaruOSYj7YhRxDPhcdCZtEWC+IqZCXMwUCVdcluaCY1pJWmN/nmeB7ZqY6c8aw
w4EjNdHLwNS/KhTztvCnkPq/ffNx7tlzHtIlS5MJqsEsbQOT0HajsGpP0PXsre9D68jAeik0+sx8
RQH5NJYG6DxKUySfmnkTZp1xShGnOFMz6xuSTU84yZ4zX263RJA/51q2SccWFGzdiXZdAxAbpkS8
G7AhbdvESjfdlOernPSfxywrNCdlceZLD6ujMPQKRlBUM9u5G8zDGIrQh+CCO6VRCyvgPq3NCAq8
klRoon3JPx7mMOeNKs+xBcq0TQLRYZoYdFuFC+DEkWbHGiydNivSRziOUBotxhDNR2N6jXq/eAbQ
DtysNEdSYvWSFlMDpLsJrcBdBC+bztLo2SnmNWkNKPK4Mdad1oTAi6x5K6f4SDtpyB4ySebAZ7Ed
Y8XEstbXvtuQB7aGEwybmj5WUpN+go0FnBVbXFU7ksYc2zgQ7unIujgJb6sie4H3d5smIghXY9W2
/SVtAm8Mdf8SSH5EW6TVbElVkaJKmeiF4nQ3z4n22I2ag4ZgWnNSFr+b0MXcDITyrsnD/lI0JpF5
aNnjBEOwk0VkYs/+ALtaEsgBIP3I08olXCcMLm3dJ4+GoGr3Cgahs44Yl4MoZaRyxsFW4wS4S3mK
ByuQWzfSxIqNsJG4HdRULMoDpBTN6ikvQ5DzRLh/JAQX7sliXCkzsKE2TAcOtLP3QKEDBAvc1qxy
hXPttETkWUgTdJ2gu0jfFCaDFCP0jcGBvppMTxgot3qnhFQDqodBEnawupNj8ykax8dBK9e1Jp4G
g5hnZQzWot4rvJl0UcwJ+1bQWesJxfsm80N4vZo3zRWkv6q7Dt1M3ZY1Oy2ydni1QIINvjv0ERGX
c3eDGdhLtBRsJGHE+bvYGS7nL/skn+ixKmH9kgnmS1f42zAF992bxX1vZt/NSV5x0BzaOW9rPpgn
hXx0B3vGMe8JvzFbNrqyFxaBN+fFbbykc6OyBBgl2YUv3wQDpn8ipHX6ZMa4A6CsHcoELOQc6vG+
EcLi1AwQ8NFauVBr6HPEcKaFwKBIMsLmKAQ64H5RPxuB+Cw0rL9jJsOsUOlEER7l85GidFME6mMe
0SFvUCDaszWxluJ+TaRinc3kgubadEnHyo7GdGuUkYe9knyhsAkIP5jSo9GaCjblSLqU8II2MAiT
yzjTRguGkzBoByWwpGdp6IuXVlNPWDYjOx5Gef3DfFhH+bBOJSW4ybJBfB0myJVzElteLHbflFCo
vHw0fLiZwdIW6UiGIKv2jNVq8qy4yh1r1pQzvJOTYnbXMW1J+yljiL9RWq4ooMJvcUQHnekmfssh
dI15z/xl8OrQUiUPMb+3pHI10IvW83At5ciQl34o8nJiwaXBMZJyPMGn+9BzQOqKUrf0UFhJFTFK
7DzpgZRo+rdQomU19WS1i7Rnhgoc0VSkJrgf+HR7TfaVXZQX3/wOotY8TfLRUoL7Rq73kQ9APeqa
tzie2l3WpYonlRM8dyk5ym0cvFqxWZLUOzTxTOe69nE1mxrkdj175ei+2Wt9DbraBJGvRINH6Snj
kEvDM3bl1WBkugC5xMw2xMxsGq046kQF3k5Y2HSzxHGeV9dCC2/RXz4ZaXvU6xb4cRC9aWFS2USV
e4NgbYSYbkzHpxDELtrVrMBHs6deYDqK9qES0BZrWt0VM1En3Ck94EfUNhZ20LXakwwcxaby6Nej
6GZqQfeyUtpnaGOu0kInVwQ37i2DHXzrIUlywhKte9YSlklhrA7KJtVwSXe1talZf2iI8VIPFvbh
bmH0DcF9X1XCbjSnq5xGbzq2FU/MzGStk9TYFzC04NuaWvLaDiQRlKNi3EWJLK40jTK6KZmKfEux
1Y4QBynKxoOoJzTnkvQiME/62OfgiisbSXjtabFmAlSqQdU3kVzuxky4aLmevrZjr9MhjtOtqXJa
lQm8f0Gg0b6b+2QTDZpypxkMYEmrzZWutPu6wSJqG5DYq1ISHV2R37uo3uJvy/ayKMYndU5HzyKI
0onzztwPcn1rJWxrcJJbJD+WLyaJlBuzN/VNYuUpWx3YGFUsMbda80URsnvYPIbXq+UR0CMABoLp
lah66FQ077XQE9gOnonwCTZ1+xn4pKdS4+cAatXKgVHE7hlUjUlMfUaxnKn3uATSe6ORGsovWdi2
Tdo8qqmRH8g6IQK+gRCJbK29tjDoFnb87AOsCBd3ZcoONZWgn+WZHF6iMsAqKUWFO4SUHOSw94eC
Zf6bNWXEjrUikW1iNB0yTb+vjLzcgH/I3vxCqu8StDReNUf5txoExK4nc2BljGrikhOfOZlCDJvl
k2uqyIrPnKMkq0LPk6cqja3nUsm6V07Qe0IAtG+x3InbxMT7PhdGtRLicjkEoW0SZqZg96G4gOuy
DlIRq04xhOVONKdi5ZMp7wH9mt+SsBTWlYDCXQPbSCJZKpQ3fDXEJKRWCRMc3bQ46SOZlx0CMTHv
jVtwuJUdwza+DnGh3ODnjmq3FsZs0/YjW6luzPlmptrRVK27KH1VXtiNmweCosmJA8++HwX4Q+mU
pE5iEjiHt1jCZthQgBQwIYWwDLx8BhGJlTvampEg3kF5iI5+Kvu4R43kGMuRCxoGfL8fN7vYD8yQ
S2b9U0UE+aEdrWmrioW4nUTtNiKxmCAIUoz7tl9h9Cx5dwam1nxUh32Xy2fSSViw+2FUIbmBQwTv
0LJtBtD1phpVuaaEyZFZwzY0aim+6cL5SRGzYzB01UlMS9NTioSRGSz8qKIly8cnGdqWYpZ/XVOz
2k6wNrLHH5v0dkzHN3JVOZUEL3BLBARotAm9jmsF/rMkyAUnYj49BJm99bKnr9ZlKICQyAsswnND
C2b0B+M0oapx4UI8y5HpU24bBOixwTlagsF5iCYowJHhu0GSSJtNoLc9M1TJc1OjZzVbzop9AnC1
CcMTj2dPvUnXXYXe25bpLdDSZ2GoD5bvSzSO+sytehmDlD7thFyZXbExOGXCk4vupwrm3ZSZxqY3
YvHRTATkYuD2QYjVgjpuqyENOF0zB9P2Y2JuJJiw7jjRuWh70dzoRZc+Kp0UbsimxoUeS/O+ZnDv
/TaMzhB0wD/GofJopuK5riD6MM35TMxQWJZ5WqQlGeSRh7EbG27py4dBnHtG4TydNCPhZB41/rUo
qmwnzgon0QGQ8BBeGGfMFmkWxdB+o0sDqUIa5x1cBnmxHtduLAx7PVaEtVjJ0nnKjJNJGVrBx1OU
hIPQcfTvyrz4DsbSdP2OOsGJQaHYtRVycrSQSICD47hIwMMmcCO2tcTG90d32tZheTuyEGB9bXyy
0SyJjeRIpM9QROuE0NrBiVpzOKDfXvm17jt0Bp2YOJVKNKi3k1R1Kov4ERh/422K1f+A8FVedYIf
bGc5HVYl+5BnPW68tFXmTY1PYI9bmjJK1S66yOkIIeh3pQa7Yy4j2iflYG51PF+cyxjK0dcrot1V
IuL1sRF3bTshXUuj6QwDJbLYhMrQnFsOxeSA5idHZaBWW/KnC2OlESLhSln/KsrGhz/RmQsjKlzI
iYTyPIOmFjYY7nibxkyEZivRl2j8Rl/H0ICcNOEYS1HDF/yyQH7vBHBQ/rwLhsLtcfByqBzP0lUd
iy0pC/OqSNBF5JVlrRUJfFwjVVcramlLt+dKz4/iXJ4Hi0p4EmG/Vy0lEa0WqxLIhdbLztOz7oEh
zd4x1K5ZL7S2b4lPbMx21kARbmhIJiiUCzMqvtPDcBtLuM0zI6BurYIPX+eLMFN9lYeqZZPAQKoy
U/ijJFq7tldvRA3Eba4mSJ2p/Oi55w9ZSH6UKuaVq89IRCtlfJPy2EeUkRBQHfReTeDTo17Dvmzl
Csd3nCJi6LPA1aXwuaSdMpTqjWAiCMh2hRDvRYEHaaXW90ouVvRGlqgV2RE7HQRu2OwNXanZ1pf9
SSdjw8X/SBhNXTugrw7woTiajzuBBJPplsST1puC6UmttdBlZ/FdIp+9SEV/HZVGekgnGd7CYK4H
2tGbKM7J0ilzwevLcDchQzxOTTZswMIyp3RBvieh79nQB/8DQZc3+PO9RG/7jiB2JCURUNg98OY3
tuYSvAP6BE1isJbgh1pVGvQP6t/cUXu4k7Vv8ct1FIVLIryWT4emE5Oa5m1cvrMN5oRdMdroLEJf
ICJ1kpTmCOi5WDV9TbJaaiTgsyBSSZU3lX2YvelmzrF5AcAFbUvREf4zKYGpc/EZWyAEygBXSx/N
a1/RBHYFg6/5zlyl5YfeWuqpiAMh2flmHHce7HbzWcLez3kxDc330aot063kOnpr43zcyQhAnV6Q
CC8YO5k9fZJzzqpNQAzn8aUlTclmrDyKRtEtkM043JmCAnBwJtCtg40popGIkQEfRLYmt7nB0bo6
KuIaUL7Iu9papyBostshT8L9nEWQAAVLCz0h9EW394l4U4C7sNFJYmnVFZNxsSS2eaYYhHvCteI1
ICh9aylkB4UxdH7gOdduFvborl7KUEPUY847AINgzhVjPRkfrcqrNMJ8b8XpWxfF2SPctf5sgGOx
BYFiXOlyY1W2dW7rU16trUnm2GeGIz4vVHYrLMlMLQPQiVB1Bku7tlIfb+cSNnIwDcGNJXACxQkX
EhWmIbgLyT0RXhQjZWusfE7JZCowZtchXs/akogGFT4hfrdP2OnhJCUuIibIVlImT/LTeD3KnHOk
GR3uuPWJVYmrG7zt9NzCqzSK1nvfNyOgeyE+RTPrnx3PWm9PcwyqOeeVkwcYSAtFqLtm3XTJtJhp
Q1mKlUQ/TS0UKbUYeItJfRmo5WSSjeF0NEF8z/7m/j+pO68lybEry/5K/wDKgAv9CuEOV+HuoSNe
YCGhtcbX9/Ki6OaYkdPspxkzWhnJrMjM8IA4d5+91+YihTVBnL5S5bdYhL5pRY+Dte7a0sZ8O6m/
iF4NPzKCpJ7ccAfFZZb7AyDi2An19tFaZnMHku87ulWX5aOF3I0tN6i0hO8qlEE9m/VdOus/2srb
GAqIem5Z8WgGBqWplhGgwxUYD9W8sztY+vqO6k50coY4HqoZlhamEacTUukZQ8zKJlP0YKDCvjI6
mPzaarj4I+9bqd+FXciuyObQzONexY9QjH49xxoNCSad0tOaFE5TWcalL6bBLcJi2BhjFL2hgmfk
+tpso82m8QpqwOAZIwODhqDKS7yQXuV2CXmf8DpfHMVMyvusGfJX1m6lR1IYJkVcQvpNfteaOoRc
+lLqSvdVq0ze5Dx9R5oftnVVfltc3bzWQfxJDvVXu1wkbE+ysmqCsOIc3a+NveXo/2grqP9ay+hT
JdY3r78c/jDwKWX1c+LWp1TVlwPq++y3ctc+aEYmTrefYG8S59NbVcP6nN/LMoC9oVmJ/EvIklMe
4iKQ8sqVcEk6Vriei7Qut3XXYdmiSAr22LjrjBRbRZF90bvxZMzlfopXOvqyIFJ15Ow4Q93LrRze
VfsM724AlR+qjMxps8GYzW62kS6mVhWgbWutOIu5GDlqJ4FedAt90SpAtdaa3rtJNh/AJsrPU4p9
POpvREMOCPdlkdkMI9jTkM7xY8M3P7JqjO+pL2oBCCfWFW/+cKTxzfSq0b5VXNibEmqRmycysKRy
rfPHjkHRKxoKBOfClnZWb6cPPQSjDdcdRDTipLML93HZFGDEPZ57KkhiIztEBuXDDLZfvC3Ftkkn
3u8ty0znz2JMu6LboEkeVEsyDmqBRYQ8xbGOR6g4dcw8m3fPdM2hvona64zmRyj9TslX3vVFUj+1
MQlTuVOB8TK/0GohaonGE4qTdPExQBzw25nCT7D8dyKSacLWB8pl4Ou60ZBTXQLu6amv5WrHxVje
WUaiHwhPt16NNYUmrnuAhGIfdba7ZLcdFoVbwpPZHXO8LLWDDeSJl3TqItK89A1uslzGfqip/ama
JW3fGM0U1NXiSfTMPXIs7Fyc749Sj/Op1qtLqXSVbyWsByK7012I3qozLGyrYvrNtPZGD1JDtN1i
8DkilTGvmJAzkjR/GQNgWacs+/BqVCFAV6mUty2ab2ZI3xI+d741qkeqIYWjkzb2SZRtAyJLCI0d
cXNjpbPHNZbpuR+Gn34ie0w97+B2OUeCqnq1opmItYQSKwiyX+J1duc23tvh5Pdd6NPnEANj7Aq3
asRjExdu2aeHpjFsmlGpjryCZjTueOlX/iqoCUnl2ouz6dhQbekkCs/TsL1RgYtoJ2gP8EyDqyzr
2Ue0oJJHCYselGfOZsPVHo1sT4HhMRmbu6gxklNi6jJb0SIrHQojpA2YMBbBpvY0siwJoklKz2FT
Sp7Zpki3UtaiipaqBdMGTdnmeDQny1vByiLiDt3xCQFQ1xS8nyXKroxhT9C5bt9WfxpLmmDqQm2r
xOnwvaSwaLo56u8ze8X0l49UU6TVjGIqwt6n78tcoQSmM8xj811HEDwo3Yhg3RubrqQrnEsGYVsl
Rsv0YVWt9mBVccr2eq4DwhogBqOyPFjxkN41idIzIUHEAlgEU2kpFYd4HgEMZY2CulAuDQUwh2Hh
fRXrWDRtKmT4IXYynaCl1n/qSqYFMNPfptujLgvzyDHMgYUFaB2nKEWx06gK80GORIfQbPfKWkrb
MkagzKy3ru6xN84xb1Z6g/osHHy6CQlzLpJ6mihPKdY4iOL2uxMmnwjB2LnBGZvfm8bgZOMBgc2N
cQOqDQpnwrpXwY8a1q8012IqAKqV5ifdygUdna95jZ5sNQ+SjopCE+uNhMr5DPW3N2ggnHBFC9TV
Rmx7sJLGqNz1szVtqnHEgWhPL9yu+0nuH2gloiCzFsRZsHZaoy8v4Poo8km5j8om82uAcPMk325/
lsF57JfUYG6yAkJSwXusq3lKrzC3m0Lsart0E0n5NFMqR7hTSAlNbkQ3R9vdkF6631BcU678zeOe
pqQp4Vg5UqSj7jgOIC9I+1gxMT3zMRsDC8Iw3yoMmru10pSzoJSEawaS5FNlzpkz0Lng5zlxLoTS
y8hheQvJdb4ja+iLqR6CVGc7hKzEZyjLT+skbeNqLi90EOCDHKjirTUrPouhqbzaJqSD92bxRD/I
gRGiRWXIiidlEu+mmWAMqZRsx72hZcckKpoLdRSa2ydpuOubgcm/4m0md93nbOjSlkfjeS0TgdfU
mHhva0+9xeKkTuL8lbcFJoGyWl1OMvY2bqn37tgJ0kaR+8DiV8/s5B+r1JZzAkHUTeZu4PAI3lNT
hgjJ2jRe1mLgBs7Z66GlE2/c0oThtLRNpZL6RsOjW1Xl1sbKCoSP2h8ECHWqvaEx2asvws14LPp6
pQSh2XgERPk4rOSbc4vfNtXWVBc7iJJur9Rm41vZvFJiM1Br2YWpQKoMM6pW4u7VXpSdmlDEApA3
rfA80peJNX7k6Nhmlyq5PRfTn6WxN7FGiGo0Yh61+MpXWT2ZUHmskIGo6+IHXCh0/lDjtDJTjyfy
JxtdRtmvxL2pSMq141TH6ca6p3z6VdLwKeYzqiwJLRdI1MA+j5G1TewLPwnpXHNQeFPhqoZOH7YW
UdMSx43WJeJuQu+5bWFYyg+eieOr/lU51rFCLGYrGEdQbtKyaLssld1Bj1H+ZzKdtwXwE5vwQxex
xBcKr7VUXQY/zq3oSHPAg03Q7zBQNOvqhsVZaQD2ntJUyBQTI1/kB5DEtAaErpwaF2NOzmZC2bWU
PNfSuJ27aGu1xiXRzHuRFKqzIvq5sAuBair2QyQa1lX9aPhKahds2GI4+1qDz0nm5+XMeiz/AtFK
R0eRzPZFoe+XTptYtV2Q0ukTkHZKuMY4jtINi+jBviO2EzPyqSDjZRxikUnwF0zq0m0K8j1uqvDW
o3oh8qdUXyufERS+aKzLiNBmU8UazEM73lojd6S3imY1Hu12KfF7dzBkx0h+mpM5xZOdG7oNJj3l
dtbp6r2H+cadLhs4mvu1ulLJEO2ZJLGe2epNw5J5Lo3Q8X8opseuhzt1aVev6nOx41Cae2OjFb55
EzYVPAYutFrdlbTxTu/M3O1k5WxWAJdw4YBilGSvssNb18TtEatCONVEtDPjqD3FuB19M6FrdKa8
HG9c7NHa84J9jCOBCjWhaovouuS8mi22DqlZgsftf+Su8dZJJI4mWYuvdg0i/6qqjmGP0BWNlCa4
rpa3haLTRRFfZB5Dcz9dUy44Nw7bfZ1Xd/IszmZWPd30z01nKtUOZio8S7BmGyBAoWMPxOBuLL2n
ZZ5bz5yluzYTPBQMJIaBTR4L9PYemxnrzNWfkdudCg4opcJnC9TtatxWw+MKnV5R7xVpoaanMvHa
5I8Z6cWtrFcPlRSubIlNaHbSLSOtNkhcHNlb3uEIZjQCSji4e2zEsT1ITsTF4sXV8gnyIPVqk8qQ
5oYNUGOUtbRvjiP0G68ECedHHR7EyVyqe+ZJ42AOMkXczBNH4pWYmMWft9QYbWqtEZuqBOIy2PND
uXB662WUZmuefROCsEsZEsY+AKFMZxE78FGzuaUmHE/KILsmoEcvX1WxWZJ5z1zS3Lp0pW2bVf2R
T4ROODUv3iJ6/oD41taxTJj4mnp6rQ0VtColyOBsu8qTKUJ1h7UliFLr1l3SNT8jywQaqaLJH+ck
uUBaFI7O89ln/+53dvhVlAMzXRx5JbatQBrtaVOMt8lVYypDoAmPtjy9s3jtSGhOvD5NSfUkdbSp
qZGjYFoNtPl1ii4DeqyXEl/3soF9S1hp8h1mOooHRD0/dkwte/6sp0RNqCAAB3HOFoseAVSk8LJK
GsRMyCxeK1p5Y5hj9sikP7sL0jFlTap9aeOkvTYVbRBLzSjE6UP7jFp5OuiyWE92PVNRbwx54ttW
qO80A3Yk1Uv5lvIVus/qIr2quS4Osi2mU41LU3Vm/C1Eaxfs3JZBvxTK13Kl+b3/BmJbc35OQ+tR
H8WFMZJmBOAxGTjipGdJKkfsRl6XuJ1pX8LYlnv5ksuexFKYdQU7UA9I7eyNLaUQi0o5V0Vva/Ne
h9YiuTmm4F8xNjoPNaxcDjldPHy1DgDSjeNZOdDMWjEf1d2p7eMx2fTLzfVBYUtEDqBSo0smqvVa
ixJZhsAmw1g1R3bsRk1MUqGEZMbbTCQMMslakIPhEY13tW38Wq3NDfdz6w32+lXrlAOBwBqdtrih
R7WEqY2Wyo64GXG21bqIkrJFk/NKMqz2dTCUzsP4Kh80MP2Nr9FsrFLsNBGayS38IBL6HvyD+RCq
4rGu7PwcT4xDy5gdJ82ur8oohk2aDx9Uzp41iRNOCl/WLSzR7IFoSsEcsqYuKsGsFyGbxXD3eBqZ
b321KicAtLtIqui4s5SLms5LMFaVr5bmubSQ3s3xNWamDe3BV+150/WA4/jpAPP/qOzoJW1ZYVMR
7qEEHENo8vNwqxtH12M29GsopL2jjFK2GXg7dg6uq2jfRAPNc/Q7c8hZpMPaRY0HYkvbMgVZvpFP
6iFKdf5MHLy3ndH4LrplQ0FzuJIZMDdKTC2XETECUcMk78c50u+bmAUo+alQ+ejMdMDXUIfj85pK
5q3oI/3oiaR68dLbBk3QYe63qjy4PcMtzKKkDY9KXlOcbExXiopuJelzZAVS1I1bkGoksIoq5c02
pD9GkdAvZtT3lUpNNoLGORbyT6ULNtHSjjaco5xWGy7Su6Ye3W5qcfFpR6lqH8JS/7TYdTFTaJwb
WxtCY2yF0mamLODJEOyGHTzcd1ma0IbU0IdCQw6Fm4Xu19RhjQ4me0N4gzXn1gexZBYDaq/Sd7CW
6kcrtcXbTBjdiaNEU9kvj7T6SPlOnUrdF6KcL1WpnIepBQ4LW1g/GhPSs8PhPnqL19tVmlfGczbp
q5PBXN+hmJCvSlTmYd6J5tSfi1gWT0WWM9jHCWafZogPZmxrLBcUcoeSJN6QWe9ldkF7M+f24IAg
fRcDGHsHNLr9VFAj7mXVUuxFTTScHnTbDQt1fY0BgGM5UvIfHBTVSSuW9DHBLstaQiKMIho+j1r5
GHXxVdtMv1ZSAt0Ny7chH7QTx5XlRRYiDLBQt9cF88+2w8XyaXBG2A1105xludYuuOvFQRhpeuz4
cM88ldld0DqNgs1PMmvLaWemWfbZw8fzC5wZBOxTfgaofCp8xmMp1viukJbCj4rWW4wo9dtWsYOq
t+UXEM2faTz2h3FCbzZyXN0zH/hdqgPz1mftWvRRNgUZnW3vUdkRh0yq+IH71WVLSr9OYsg73NHH
rJh+S33arX3UHxZ5pGlDH1NaMYcaBDFUqB+oB4OX5OTsNFq5q3BoPR2CjWSOPQ2TdXW1hxpLf9YD
VF+V/GqOC9qibCmbsKLZjmPaYjykFb/xhOnAzeWq84SZ0ZfU6e+9lmWLV3ep1/XW8G3ygKPaAQMy
R2luL0R+RKpuVeptYgpxV9PI6itq+llFEouESbP2Rtz9dJSy9QECVLGhZ8J84AQmwMpFlHWlfDpJ
Ur+nIyvGSUq4bSxL9upieaokdcXsmOguFJWdkKyKJnWKkFVOPlgLuPeXdH0zYwyZLI+p+7BE+UC5
Ka8C6L5L0E3Gewxc8wg1eEEZLcunIic9uUaEBtaRH2qZYT0xzYjndzL+VAaM5lEUz0iniMBrKYsN
yh5WrGHBOaKGfeKVqrRupk7GdQ9G3Qz6Skd+mdWupMh0LMgfjToLdYXtlLmab5w92BiDMlfU4dA3
Ap9VHWpDYMh6eFCyRtuavZTtEg6yqB9KuFsKLXWHW41ZY6cHnZjNnah6C32ihmd7axgtLdOtZWQd
Pcsyx0hj6xKu0MQFfWhb7oiVFdQaPgpqcb9Ky6bAL8ZWybiQB+tqpfAoMF3LDFwfeABxQgq0XvPW
pV4pynJs8Ev5OkWptCQrL2NoRFtV2Lh5J1RGntty9I5mwmBktPJDwfLejaTIhmxtdPc57RQ2hBQ6
CeZTZcZfyVoPLsvI9Mgy1HaVbFL9FLdE7aCHNK5Kf2lgJePq19gi3HHOvvR8eq4TzsFDlGGTa4Zd
p9tz0Eva4M+rrmyqbnmEAbI8z7F0xoGNIG3aT0MiaGio5LfRpqY5ZDZwE/lmHm7snVGWd2WuPYCS
6fAzdcTDs4IGC0JAaOv6k8EQsS3LUPbHproXvKavE1T0bSFpoa8AJQ9Uyahkx8IK5WWkX55EWV9x
G+jUxdtkxOXbBnZBjZXTxXYiNbtjheBPAL0fmz8vjrLU71VcG07SLatfxUxqgnYcBBmURqe3LMld
l27y5BamO3gePaEswh5U04GF2+/wcCYBszaPHWO1nkliabzLGuS8SmqCZkos1zay8lY/So5EkvRA
b1P9GPdck1ZEvADHbT9wlmzV8gv/jBkkmfYWFR1Hpio70Tsi3w2DpLhxo4V8LmIhpldSJy0Tsah0
JhpsIRzL+4HnDRbcWW0yL1qJVQ0jZ1yKhakNU+rLJBr13IHmx623sLqX+nmg40Kfgnas5yOjV8tG
TfpaR/jWZaOoLhf1ue4aZp0lLdCVbrPWrU7BXtXpaHTp8hfY3b8V3zvXP+VD3/789KeP+n9Xd3X7
8/7eikUh01///Bt14R/+B1pW0i/X4edGbOiGvP9bl9Pt3/yf/uJ//Pz5u/xf+A/ixlf55zm+p+ij
/P74hxjf7Qv+muPT/2CDIuApgzuWdXCmf8/x2X/ofxokgFkTSlL+K8an/SEAaEIZu/G8AT0IYDt/
xT9Iyh90eauAUdmlsb0ESfnv5PhU5R8ZLxbc0z/BIToxQvJiirjxIf4bQWjKl7QThn3fNOZa7lqM
GliiloEUE1EW6YQU+UD5QcnJrMpZQtS1Lk56pRL+XOgowlRjUr5WGBPesFahN3HbC1IxbrwQ9HEl
EzAWmq8y3TZk0WqwIkRQ8+J0nV4JKujLbrLSxYRVD6gCgHASPo49litfNBYON/xJxQdWymhGDdHW
5thotJSHWzWWMQw6mbKO4dWm5IWlB4/ZslM2dFuUde1mhmi1bRzWNdb3Ku+b5WFaGGFptO1UtxkN
SmB57NKFyH4xoSzZHNLkodUio93KrcBVzhw8cnLsRBX7M8i/aBslPedweUSod/D2FK/TIJlIkyP9
S24EkNRCIQ7TX3kQGpXgSXOXzUVJo7jA0++MSVQieXSDoABmzek3ZXRrmw1Qjtm+lXcYOq9jkyof
QYaqRH6r5QCFtBy3IS1HX6k5UxdFkoD2pSnsc4UeIVl9V1PRPNUDOhGjZdVurJXtsl9FQmB00up0
m8san0djdbV9oP7UFNs2xwryhsDPG4GCLFSWtVm7l2SaJvtNYMN4S0HYZ14aqUJ4Szzmu2IBcISs
Uej4kPv1gyokrhMpLlEsaRdRFlfWpnl2pTqvM2/SwbJSWk2OrChXTDWFmh1bYE7kEas2wxhnNtAS
OC9VmElWuztzruI013LVY9iQZhTpQlvWo2n1QvOaqZizQFVJ9SE10a+DV5vVL76jTqWsOmKoZxGg
4lq2lRIGK1eXMqCCZ8QVpFIyQiTkkXcBxjWyC8gqN+D4rHcYXkvDthjAq8n2lVLlHUBHUfyj0FhE
Yj9aS3zEitLkVGmPRupak7QSUY+IfTrdhFe8Fbdd+2RLdusxvfbxqVTT7FOhau1CtiMvtvksJd/Y
bydi53YZ345gxsi0bYr7iVZr2r3UrGhF7WcJdwBz38A+m9RJnjXhGz3Pdv6Lop3rrIMngyk3SiKu
Die26Kl01wFRk2ZG6rVO0q1elaaViWiUPGsdSbSSEB70tuWcq6tq+NG6tDpBBluT3RhQ/mtrqcaJ
AZ/xEnfRFBEFKBPdN/HR9m7JgUfeTMmS7AW65PdipASumqHXxTOaaapsbbOO86BU4JLteMMuW5zz
xFb62KSwIYH2udJ0fQWOM06OZOQ9dSlU2GQHJqkh8Rd2foGoWWE6hGoSXO36jCctoT+1yGrojZBT
p21hResj1mDNvO1B7F+ZLfydHUL3O5mSxbutVYXx0ItkepMJ+PHoorB48Vv2wc8T6cLQi4VJ4Srk
On/oiFWCzWCpw4gX15g306a5ryaVRKaKf0T3wd/XtJdFAv8Vm6m3uDTSl6YA8kYwd4bcgF2CdBba
gXGZDMF1pzet6eVzrUc4qvTsKbJDLbxLa5zvHDnbfN+ym6+39AOo8ya3zFZzcykBiazUMekUBTfa
L+2m5dxB4jCH0diYalZpuHDKqbiXY+RoZ6iz6SOkEu5s5rpRepEZr1TBIj4lntUPxSkdNNRsdH8e
eSoHjnPUZ5hBw0Gemo1u0xhAUUrb4U2n850wFVEClNibRHLV5NiQSBhqGIxWi7oIJ1Us9BFp6liz
gB/m96H6pR3f51bPIViN9HGRRw2T6RNwntZvjD6evxqe868qkfRPqoKUe6z6GAvpVEUymNu1u1R6
rZVUn6ttFBCwhI2Be8r+0mWOyx47xmzaW/1UUbYbdfiz4zwtCVSGI4nsvNHXgIheSGca9OzGmWe6
DzlAjobhp9mwviMtcktA3Re0hEd5VeI0XbvJudGGGWwXVYo2otPQBsN8aNjC03TPhkeR+sM6ZAqw
iEpmMKbIyXJkvbP2GPAINqP5YV8CZNkp/wvQwf+s7vNfzlP/D05K9r8clLbJZ/uR9x/tf5+Vbl/y
l1FJ0v+gwQSYgMnwA9ua7oa/zUq3X8LaAPJON2gauHGv/g49UIEe6LrFTWipeIj+bF7567R0+yUZ
VqssKzSf2TyK/p1hSeGrmIb+i5al8xbRoCfc/oa8LGDzin+clkK2RiTUql+F+M5u3dWPxT1BRLyH
PGmxLHiG/53tiz0og6NCf7FTbadtFpgH+7D86Mfxmyq9S3dXPuY76Zx/p9/41YL8cQWQ84VvIXSa
jw7+T7lb3Ma3A5bJO1gcvn1Yd+M3I5nJRs+N9rnXXJu98RFftN8kqE76UXzYrCHyAAuXeG4f+2O3
lzbEmM+9l2+ovHTzXfYsrvVx8uHe7NQNZzFX+Pll8Zsrjo9q8KzHwk8CLXLxyZyr6/REBJVf6a7r
0drOx+GZs9K9dFa/xJ5O+c207cFmZXf6ptmGXh9kvrw3YYYZv+ml2vO3vFMPZhA+F/cS1oMv6xd3
Y2R5xIWJ6RH4IxEB5KXzrH2z56DMIbg92xs9kJ+i+dzsa/vyOZySPRuzfXQXX5a9fV6e+QiPfA+/
wi83pA6dZM8U5euH8mwCwao3+QNH81215S/odu5j4Zp+4ddHea8eITe48ia+sx7DfbnJ/MrVvN4p
ttNPGW5aNoavelDtlY29kfw+GE7hteVMKR3CdzPIttrDmnvzNYYAQ1B38yeuqu5dABKsH4g3D/Gp
yZ3oM1cOKtnXg74bXMMtN/OBc+bteDbBP7Le+gfWcTyNSTzqr+uxCJJrfWi2uKXSXRNAyHJTvi9c
Enws6S7eoXIH1TY6iH352L1Ld8XJuvAnvEDaoA/Pj3c4zSw+9mybbMHn3KtBQ0/4N5KB9JIdxvO0
tX4X1HdnfLHv8Tu+qIf+oT1jEVXi7Tpi3w1s/qJQswL5LtkoPtLQdnCxWH5Y+2Xfl65nG35xUM7S
A9fn6CZxeU5gtm1Iv534eo9AuxNtjANF4fIGr0gCqqt+6xxmvOt44WnNklu940Oj946OxoCQXSt7
yuMcbuJyIxUbOXHr47gBPsOL5lP3Zq/Zxl6futHpUrgOtLT7dIO3bGMG+femfyShYjzjqIvSE0W7
1v698mEjWH7ostL2hS+5pF2SbfNenNjGbvozL3cUKKzs3G9cRrI772aMy+QlcYBm5TFzUbfbgfae
18FENuh/JcG0Yf/m4UFHFABsoQazeuqdyxdletQ7+flBc0zXwTMFCkd9Gq/Lg/5UpA5e5ro48P8R
CM6x/rL8/BqA/8xPuW8pbtDiHWIXxKKeazFHOPPKEQoWNgCdFytzJMV4Tr8E8hcDnJtw7co+wAGI
eh/Nfn3Bdp7a+8hvPMVNqR74qh6HC2aLuPSNkW9j3+xotDE/8n1y1h+b30QYASXl4Z3Jcwl32b48
att+o8o/+lPji87rzsNDja3KVdRNdx5PizNmznrSn+kychM39wyEWh5Hm0rZlLiMUFVyRpNE89j0
09npqPEuYjju+YZPxvqo1aZHQ+9ju+cWdownWeDlALJxBeZr9iOtEOg8TnqqLtq3BWoBhB+IBbFv
8JrMOzM/5R/Jg7QzsEdscPc32/lXgvhHL91LVbk2eQsnu0o+N/UOEgK22V6FPRXLr90NFPOCrIP7
8aduXyS2WV62rVkgMRmsgWb4wjqpuV9+ThKctMAkgZ9Qnn6Yccm84QRzqAa7b1yLxb5nxAdVCezV
xxjJFdHz8Y2cNV+WAiRT9U4hI7XmtBXn4VeY5Bt1oz4Ma1DEFyI//bgXfvaMZqq8aQdTnMqnptjh
Ln5JVpopI8cK6snFijdt5VPLIfDdNLZ08nXPWbwxjOc+Qxl6QSqvAtaqcu/Kid/lHrXF6+uAtL1u
KwMu1GJ/8FkvDypE2mB6mB7MZ64pdvjufNffy2xCcMUQe9v318x7MHeKDtxpLTkrbJbpO7aOkX2N
JG966V7kq3zDIFIPh28FA9sWiwruZ698ki7WfRd82x6zbCFDv+rqk6R9mIha4P5em/PAIrEjJDGd
lOi+3Khn1s+k/st3c3gaislJbj5nzk3VSKz1K3WXbXmDGpq7BMwikeT7yV98I6S3/ZSSgnPiR36f
19yNr8B3nApYFxZtslP71h/qk7BPxmfh8NvCLxuJ1MU7nhsYMNzSeAFk7kDFMkYfd3y1sAFxrBMu
OpQ+dqwOKTvpmThG8Ya8x4pMFKfkVS5flXPbvyv4D3omx2P3q5KvbOovvX2yz3p2GPaFfdTkrcfp
weGmGuAMuk+j709fRecbzNLciQ7BW+0lWr/Hk5L3KCQ3aFpC6Pw0Wi4Pd3pQsDfzYAWhEF0pBcQr
yC4RXl8iX3hjcZD96ghCWeWzlmgbIyteJC+eTlDBsgdauiHf4G0p8SYDDBt2AGvc5tO6t+5MjGhe
f2pIwJeO+OQf/SnfL8fwTMDcaz4nB10fTFvq1C6MlCOQja7lUV/vDN4u2nu8Gz4hHBAY+1QvU6Ad
dDzAozMbDhahowXP6HXSL0oAdcwTG77XyVWVDYkw/gtmEznAxR3GN/sVsZGAaxXMSjI45hTolm9m
2wZkRUJDijdUQa+/TIRGv4ddyFEZnJ3kl8U+FF42bypzu4//JENmzsg6ymHFMASJ92GBDXGUakPF
7mSQ+L/IFQXN7tx733KL4rD9U7X7twTMx6rgP/9Sufz/iT/G/PrPdUusk2Xy8R+Il/8R/LTrT1SN
SfmPOiZf/5fZXLH/MAi2qxaoe0NXVOPvGFtFB0hrmTckOEt6RE6+5m8YW/0P2t10CGFC+yur9m86
pib+YJIn96bYOKiFAh75b/rt5S8DN9LvP+3hA1j7D4O5KTgsMOGzLKHMgsH8/6SRzUNZ68XIdkcb
244xZNY4nIdFbp0Uec1BCZV194ZkHvGC0yOeLhbwb4NHQ4SVsscPlG5SCjFXT+uG6SPqJ+WJLqgR
HWtZKW4EXtGm7EgmYr496S3MPFaPBKWLvLF2NTt0bpFxtmdv7grseLMRdu2dDgkn9OxukX8BN0w5
X2qEsz+MVEI6Riblz5JOJYKjwxjhQKqncGZCqtb2pgDR4ie2sNmWaclLG8UIaFjEMGPllv4wTZza
SVZkt9F9nYtdSAkKo71u8tJA+1MCsl6CZyrlentrsab21NuFtbJ66NqDNU4qSVpsYH5kDmTctdx+
kAtbIY4c8tI3FH5btbRojRlCAiWLCrkM1yz24VUdC2aiYW22fcYrg7999hpGUcsAWKGZNcaCqSVh
r818ulKU4VSNgoomqQRWWmnqfwlBFOEhpxi64pEv2bJnE/dJPBX0NyTOsbPVgB4uOTxSDwwtcgFt
wjNdhpkTGm1MMJua7feJEyQDU2/aZzXOMIM1Pad6gHB5dIIAZ7yzn7eA75iU61SZbH5JWr2yfiyz
5tCz88q9sE2g1IWQvBzVKuKG1UwI3UNSdd7NJkgDb5SzDEte0d91opMR4KwRKp0Zh1xlMWrFiFSi
iKOR1eG7oJsaqy+GimeB3xuXIkK5oyx5GxSGyUqKDx/a1pqVA7N3oSVPY55iRfxP9s5kOW4kW9Ov
0nb3KHMH3DEs7qIZjOAkUaQoUSptYKIyE/PgmIGn788ZkVUi1Zey2rZ1bpjiEIEAfDj+n39gXrSf
86BKnurUn2HQxk0QQtetti9V2MkEr6+2ouJZ1fNbCzw8ygJXA5Bxoe+2CRj6vGkDeArQGYLlkKjO
jW98uPTl2Qa8jLly7MubfF2JHmg79NWEQueQoDM/HR4QlHNpJoAfCq80vyq7tcmv2tWMTyV5tLeB
vxVP2SKG28X3YSpXU4Id01y6JORqP34Yoi7xURX1ICRlnBOJ2+Hqh08WnJ2vM1Tyek8gD1g6SYgX
Sdxsd2vAQwTynINvfeJ6/m5b+m7bqRqAGSUfhFMHO8TtbMzW8EeGB94XHP9WDPScyfluI3Lv68CN
p0u9dghqHB/GAsqeubhp46KV770ZeAq2dSzwrS27BGFH4stHbQL2/GLqh0/unFYk93rIS3bamZr+
unN9uGsGOAKDzyLIzW0Eku3tVhlhu1TmCPGjyNnuCrT8X7KldH9EcdX9Wc94G+1zCFlXqL7v+3qe
v8KpmL+Wwi1oSKbeejH1xJzv+iVt54sGGiOaIwndMp4k+r44kD2MTb1wOlkkTY6DV4awe/JaUCq7
YTmj/4TmdbYOhG8HA9WcN7ZfnH7YfqQ9WkBw3oy88FUKyKbG25JP0aIN5rTI7K6HvkXXEZpa/TG3
NCQlCmLvvM+6ElJSiPfKriMXeZ+hiyEaHH+Jkp5BEd0DqbsrvPbZa3cdCm+cV9DQon+TsHTKTMUf
BUsYTyV2OU9OMdJBxxQxAc7rOvRIU+i0vGO2auZ10C5/bs5c3m9zvJZnWji4UNAz8N+hEqTFT0sT
ukMO+PeDXQLtlm5MS6azcNsbh1Zzt2MKIHmkhITa7oRy+dI3LsBgpDMwyGEdwefaecnwGGvSFSLD
4tnOKASfYJdvYqhuq6Srf+BeaUuueR7vY3wH8VjQjf7oBkb82S+Fh5vptkE9wTiTvWAbYM6ewSuj
BZsRRF1cB2GRLrugxd0LmUMDlbKmd+si9skb4vTaSLOiJ75z2dOhQeqs4dzSPEvcR7p4ZXCRBgR2
XdYoMx8A6TscjXAuQhWEPcgtA6uKdn435DS9M/o8EMx5SDuZJPKvtZ7ccmeSSucPG95egMnr5jj0
1DFFuE/ZriLqKDPIPRERsBiSSCctqloZOfuRLftbNAfkNUuo1bBvgwDloTM67i0mGtvHpunx0SP/
cAx2buAvT2NdY7qEB8V42TRxcBMrW83WWT/+QLk+f0BS7JsbXQeQOqboQyrGGo2vw3Si814kqCPH
NP1Nwqj1EP033GZ3dTJ16EJ4Apd8cD/rQfpTc1LVs2Ydzzj7DXl/R1I7oNvoB+c4AiR7Nwc7Lumq
3Kw5Z/7/vBb8fxOipQH8P5eE/7t8+k5N+DM+y+8fS0BX/oOOM/AnqL8XCAKP/kZnKQ4ZwpLYYCqS
iB4zXrV/l4DuP3xfkB2DDIuvwLv/amV7lJQ2hCcStpyUONb+JyUgr/NyqIDy0skmQ4hykoikV8is
GU1m0I5Bl4cXdo86md2V+s3ZY+xJofbTTTnVn/+rHiuUEPXQ//d/ud4vb0dbPtJKkBrNraC+fTky
ja5ylawF6aFdo75u0ZA9CbiGbM/92LwPYdSg0EfaiWdF5c5PvUcnC9KPO92u+ep7l1WNkRrycp1/
WJDnlfsk7TnfQybL8QVUvjxPBz8Tu9iLqpueLgz80rqdryayGNDx0GqSFJki/FrECUFDao31cjbR
9F4xOJE4bgRuXj3CkK7aM9nl3n3hd80d+vOJazHIgjDvhf+uhlJxNFZh9rWL24T24uhQ1Wp4XRDz
kb2dxZmtZERXu9EO1ZT7LfKcwOzWNUgf6Xj5ckdpy2F8qdFp8Jf4A6LvGrzqXPoB63BYoNhPurL5
gqlDddPMbf4xqRHrXCLUUNOupDzEsgEyEhTWSbl0lenR3E2w15O9HAiC+jMPCgOAJbfhG6Em+kMa
p5t3WGlIfQ1x+gW16gg0PYtKWqQ7Z6vNo5glBnwOpfiEZ2Sy3gfFUCMgXN0Wc8vWMf90VRR/ySgE
YZsj20IIUQtaRonYzLrzxDx/U4IIH0Q6MvzirtNCDUL7+6nCuQ2llsItGNEsnEb0DWE4gSFG8n52
kspD9qZ7bR1Ux/t89qjTzTxWw84bbct8CNQkLubFxyOmnrvwhlHbQn/q1uhTGLqcpglvgRSakCSP
Tb4TQLJbfIX9P53w707VOzTct9xL9n4Bb/tQd6u5w2lvesq7eSQ5IdqGET3ws8mc6tGckrXjflZC
U2bBYggPKKe29GJAiS2Iup2Rz7T4IPL5MXE885U/fZjilCqhn6oO+nva6HPtRGhB8BjFEG1Q3Z9Z
KxrLhxzm88KdcVQIu3SO0MCG/h9J7uQSbsgqPtWJCxNepF23WcOCXtBP7AiMwCNy/KpmDQTirily
Og+mD82IIpi/JekCnBIvPhtX13SACokJsGNS4+qCvKs5Ak1be1Ve+arEKZFh4jyFuR+k565DbWRH
XQyaOmREIos0zofzIlwRkC0wjpuzEb+yB49OpjnzyIeuD9jlKSwDC0gYuzioMezszbw8hXhYFTtj
ClSkMF7QGVA+GYR0TobwQAAsonGTRQ/qHfnzX9FIIYgnTMls5jI+aW+ZzaWfUachSnIhCDfO2qb4
962RswuqcpAHuNDjp37oKAVZuoCGPS8s3ge6wWkDCkR4Wy0Ebu3TTZs/OHaN207GktNDaKKGDneQ
Dd9b7L4zXjRpgn2KcvvbjFsI/jdjC8gSZxmHVbUl3p+zp6vhfd7ikXpYWvR+F1sqM31N9ZF8wuav
nXH0rLsabpwZfpQwGoHDoLkAenOcM7tmQcF3hjIY3Z/XIwc8U37pf9t8pxvOvbxzPwx+sD4GWS8+
teVUf4TFjzGF6MrpTkellvvNQPY414VHkf3/N+phvfrjv//Lo9r5n3fq3ff6+0vSmf39vxup7LoM
F1jG9NwtLPLvRqrtgf69OYc4yTP9Yaaxc/J/PpvmqXOq5D98HFU8oZH08YP/aG/2LYns33WcsiGT
XiCpC8jC9YFqXm3O1dplba3C5Aus5HrGhGNDRCzQLZAOCJRem4Si0hnn2Dxh7b3Be81S7DqXQ9Ei
fHucMn9GmjDrLER4P1QyZjEfByjpuG0YvGjXK6rThNA77M010mlYETh048QVe4l76VcFRfUFkWAG
Cn5bVvZwA1OzEQtbMrtNss/TueS6EqFp+u4TZ3ZTEhQSTIro7RrcUqfrirTpAm277U4TKlQlMIUL
tqfgj66BRv9ZcbTj6hC42RdktxW8NRH0E6yn1ccNAbmXrpLBZV/iwPTgeAW1/nlg4kHIG2wv6jG4
KGKnUfoAaobU5z2bQN7+0QlPjvNhgx8BKpHDkCc5x8ThxOsbkznT9A6NQs1NKIYh5l/IHXLezWhV
87GtiR2X0BmzKAc+UiYdg8JI2OvPRg7PwCa5q83TT6Px/1Ii2dL85SMn7pVdNFTwf6gXXz3yrhi0
jx1O97ix0Ca4f2gVb/O1yOfJ1+cmbeCN7IG9inW+ajjItduDMxTzAOmEsD6/uHz7cl6eJBiB2gZq
aQq5UIMOvs4MR5uJ+ASTq889CzZDY8kFTt3sFvOKFVmLhQW3agIcaNN7x0XAPb3DSL3GeOTt67BF
8sv7opmWvgQpJZkd7NNe6E9Hmi2cM+QyffA5aOCnVbfAlfWUX3SAXb5CTDByCsQDlfFoT+rFBmeJ
TtgkGVpgImpeD/E22i8TpG+ck6ux1QMKy3yC5/KhWjBXeWownE6K90sDl+x9WBXSv3/7U7wkjXI3
qbVlIJjOgkUiCKFw/PwhNNCIGXS7fl5ck6e4LrA7chvVODfRepGiwfQmdpe6bzhRv/3WpNm9voMB
aIDno20jkdxCyy/fvOqkwq4Of06/8rGW+MROhePSYcBKg2cYA1by5kGGVXZATklXIYwWTj9F5n2N
1U7t3bYukCntI7z7manTJFPk/GPfSDsuEgfR8XmH1j2PPjQjZqz6wh+h+iMMh1rNa/qdWSFiuHIL
cHdoJrQO/4yrIl/aj22NCVVwodKuROkW6dFREbAO4zqieZbHvjmsbgO/jD59X3KZ64JRHjE8Xjuy
7qxTN3JFVY+BBuldWWbXpNhZrN0IZyvFb3bw+Ad6wwHaaJQKZrRzG5x95Wfh8VUm49uXFkNubQoW
1duFZYFuxjfDuk7sx8N5g5/lnCPM09L0hjdXKBRUajua47ze9B6efBSjfi3ME4sojk0kT1Bb44Mr
+hTnEpwLOaXINhMpeEcXVfgJYeUQBm12tSYzddh93makCF/UbZDA08UWt/ad781xgSyDxPDwFjPA
nvvnJDmvJXtvrbnfX0QRDrl8V+bY2hWXeYyDIHDRhh+YXWC3aeBX57a0Vx2quOVzRXkyOQ9qGuyq
Vh2vk1ptxuOstdZE543G9CbHfd/tKnlYy1lQ3GejX4Ia1yJGb75veyC9Jz8fHB7T6aUSy0H3P+jj
iroMSbNgg8tJYW+SoifVVWe4Z7ufMCi1DzfjPJSXX4ZpDmm2Uc/KPL4u0tqOs3kYI3+8ccXas8bU
4Gfc0rfnhuWSv1xcAo7hkWILYqtlcryaGlhPC8qzcHhsRpVtBaZJGz6vHFGe1zzHdBwZLVdgY9DM
xC7wpanNzNWdfoU2am/IFsqrwbknSNdu1l7jdjzFAab3/IBVtqh6qEZdwaiCcmdnWdv50r/gSJz0
0PMK6mv1kEsEh1CVRdRjc/SAkscdto9iyfvk47zkevHfwThfhSTwyG3BoOm5P2+grtfDJmhEkPAG
x39Ij7q5w5jlebTDaCXz4jYPc7tmazU5cMx1Vk2MA/zLkUnftRK3t9Y/q/upGVJQrefdTi7uyid2
kjYfEUvTe5iJLWvXmufB9pjzWSmrk5gzh8oTIQ51no5u8C4Zw67/IbQzM3ElBFj2WA9zA3x5HJjl
vX+tC2Jho32F9VK9XAAD155/KGRsJ7VuHewTf7sKvnzSofAjC8Kw/pE3zUr86km3laJBAwrwAEav
GnGoyHC06RI1g9Pd5TqwtyhWqsozZPZRSZRHKAH+9Y23erPFORsjMvUf7m6hhWAoOOnCuXjK/1Lo
bVnraijD3Wc9cBjHBXtq7JeyNxiwvh/aSbcfWXzDhvUak6Nl/oHhX9Cu+JuFc+r8WAUms9X7SJKQ
4l+4czOZcFfH5WT9QhcceWjPd3GugvcOhz511SV502e/CaV+tUWH0tXErtsAZ4h+cAdf3dtFz87Y
4nnxINfOJA4WesQAwVAuqG0NXg1xro2HYm4eZqzMVwEg9entifyqWuEKmMfS9lnhMzKZXxcJXScJ
tzHzQ4KFUUDrXCyLXg9OJCuGfAFFmFyOFNiYZ03WrX26QVB56+/CwH+9jsjV2ucClEaj8vpOFMZV
lW9M+3BcG13d2wWZmc+2fxhisfBYaAdFdkIw6ylHhrSyde/bt+NVucEphhRt2sTkJ2i6u68HOyTf
oUtBBHggvUMr9oyt2vEghxDo6oZ/+UNewSvPMWYLfhcY/ssd4I2pdGCkMhS4C6/K2G1Fr9AUW/uQ
Opnf1ncsFjhDY0kYAbyfnxYfDwPstSGeaZrWR+wTNVF1b98BSudXE15qLAeYVYDiLpXs63swl2HT
F1XUPjQpvRN56x0nWEq7yA8vS8IMoOSHyCuYbqciBqyqnifCheJ8FlDd9OblB1mkdskuHEFtmI0Z
W146aLshqFY/f6bjC3sUkml/hT4oBuSa00V34VmKOdWwfMocB/eQD0NcDY2zF0EBLnwVKqxk/Bu3
nmyhMcfKN08ae092uQ7rCTxoS1clWQc4ENpR3IpuzNdrTkgliYqtE1N0HnJEz1wKCfe29KG/WPHF
8efZ7lTH5T8H8jFPdA1tkdNHs8n7d5OGnB9jiifspiHdLMEDA1Da19HBnfqt+VwvW8ceI2s8tJ9O
O2AjunUIWjj8xcDPirqsuFjVaI5aN9tmj4kHIWMnll8cjUfKbR1jhbzg2axdtiPc3/mMB+0NnGne
dW2FMyRNKVzJyYwN43jCJViBfmLjE9ZWUB6Wo48kAx8xBOjcl4addsvswz5wniy4hE3rlEtojjXL
3FUuwo9sI8xixYKtzvjZRsI7d29uQGc5SE+b4FLwNVBcGNSAjWOgDxzHi+llBZU7c49HVYfZxW+e
/kAyrRkoNXsuh0lqNnuDYw/2fXZB9Z9RI1YpPgIPE3gffs4I7RVm2Gz0tgKskejyWl27RHxxjyOq
r31baA2LX7Kfli07vNhLdAf8AQWB3avl4ji8nVpSt+sOG2yDOD14Vb2iqDmrK1WU09clcIs1uRlx
tx7GnVvmQWz2eF1Tj4gh0hvC1ake5r8M/ki8MoXjyj3CAr/J57MwL2K0Gkk9DRymcCRmjPseBvc9
OQHPU2PDgYv1adgKrx2QQtC+CskG3ZIO5QnBNasR03nm5GH6V8V5wKUTS8R3hFCixGYouO4IcOMp
5LXaguSyCuuywXY4mjLWjkdHiW0y1w76BDDQshbI3AgZ7/E+OMRW/3bj02TN2tsqXpdofWDGbA25
ccTN05i8EKWf2fLVVRipnzuINXR1JY/zSQTDwP20dAA9YcnvNXxOyjTkL+dr5tn8qYD4eR7A6XRz
et7ST215VB/LKaXpI/9rV6YZaFfuKFgdbsmxhH572fpl9QxdShS62RD2XaICX+2kpjRyVnWTfjzu
HyAGlHYen2i51/OCh8tO+ThHzlj3FCnnyCaYmNtvX8MvmweNJbaNiMoERT8qx5fHRZMFTT7hqo8h
5FhC4RaNX7xfaw4Tj1h/c9bB5Qi51e8AB6v4/LkWDyXvpujh0vyiU6Rff/aw3YTTBHPyAHVq29Yn
wruwizyfOO6b4TMg/0j4ZgB6VThEm45oxu7yJI14gmWecL8Ok9AwKGz0So7LYrVVRKJdYQyaBOKC
UezlSC0KuxZYsVXbfIgm1fEcPUEDmIW7yzSVlJfEBXEx4RY4pXvvu1uYPQjEfHbzKsCkN/iHo+rx
5R5dW1TPHL1TXLue68dkSheKytNl9Wsfse2rXNoVoXQQvXUPGMG4WFku9N8Qucu6z6Gkd3XUK1mf
IbkP82CP68wmFefZWnTx+7ef7vNt/AlnAglDFgLLjHI44v/dV1BE7lczLt5D9zHN4ihMLmQVZVEO
soRbj7Of1TKn/Xtp0j4SOylTEzR7lrxi1TdREQ/b9jlKnW7EAKjdmFR7tHZBSEB1MnM+uOzJTudO
pVuOzR+2olsMMd2RpZk+JqvueIAmF2k+4wGHr5o8JGnQjpwyOVHL8iJjh2i989KL0av+5qinXjYg
qYYYWM+dVXYxL0BB/HJYS9/MM26U48cIzz7Zfc8X3DXnH1nXj0wrr5G8KfSieWSAEBPo2ufYqE12
5xnLWvhpWBLF9wDLLCAgRc98aDna8gvkM85Bfi7W2AyQuYLRYjv58YVxlM9zaMWjXBCERk7HYIPK
JljGbrD8x65lnw4JZeKVH0crw6WaesPNHmp6V+wAnlNk6k8TEM+gb+SGAc2npMV/F0PyDCRrvl5a
8qewtMHkUiEAntnsCW5OXbnQYTGxiMbsfmk98NFLgJRocg4BRQ50DNNHo6TJqtnWR4w0l3W1T7kd
4u35sw+ZFAeWyMr/XTf49XmBc7ZPdUqhSCuNDvmrGjHH0zeK1zG691Q2Te1XgJNiud9SL2FJs6Uh
m2SaT5q7sbjKzqi358DrFQ7AGQ8yEEVtTyu/VOmNYUtbiyq8Z7LZUNLjkgprL2AIuGk58Y6ck1h6
/+P3xXMWEgsqdaWhIr0cgrqd/YwYVnUvlMP7qra3cPnsNnYb6hePZQXBouR7b7+vfIUAhq7tJlgN
FlxIi6a+WtIx4a9h2mzb/SSfuYrugEYz251OBewDqdtcN1UQwDImMBN15p0pORoTiZanK/YUGMHk
QXfVpIuRRKv1lJtfQXJCKEL731yrnYc/r0/orAU9A8GRDoEau+HLmxQtohoz5aX3SxwiMacfntqB
oDq/D79RauFygaVxFXef86kHGtvV2DvkPzhmjxwpTic++FjRhv8ozlY5AiKPDvZ83sH740a/fb2v
ECTccjluagGbF2YD+XuvnmlvRI6VS6Xv9LouLCT0MO0oWpS38q/2eX/OZtxTzrU7utWKWD5L2MAL
cl04/r19Mb8MbNf1Ue9xGLf/Ba97CLYaGxpaGve1P2bMJTHC/+h2nu7huZ734UYdAfEu2x7ffl/5
611QWCswqQLN1PoFXYkSXNi6TrHSBAbP8LqbLMpd14uJi507aIvSQq8cp9CW+GlT3J9K26T37IYx
RH1M1TWHqz2/aJltXPYJ+KxaSLLEe8rF4s3utCZjdivxRx5wF12qhvoML/ZCZ3+9/aH0LyMRfSQb
Jc9W2rLs9XSN1Eovecqn+xPwHWFt5n8YpcHCaZ8Fm9+2lxOY8Vaf14VviuQyq91+QDsA+ZYPleAY
w6cZOldScU8cD0tyGjpQwY9bq4IYb7Z89D0MMjE5ACDHsCtyi4PxF1E6Z0GV6mJEaIENuXeh8Ivu
hs8TbCPhYHpoazJ31hYLz1RqGzQd2NnzFzCHHsus0IeYuwV9nuBFuIq29C58XP71ipzZF3jilkXq
htH1aKbBedgwp8Qx+PQ4tnWywN82rvbB9X3dEAJAo7RJ+HAE85bdYTrC/wCZFaP5BNmXS8oWeD7S
i2vIqCeeZF3flV5jr88gVV3nC47TYbWh+igIWXaukkq0DcbLxcKhYxdMMku736x+v+w2tGM9mmrQ
hl3317Hp6zTZFHyW+4l4S+bk1gBwP5UpQVkUbm1m7yF2GPFw1WeF/u3i++vb20khodlbRAJI5OV6
Rq2V5XRT2vsTYqzcWrC/FGPo8/7ZcydR0ejnKsok56H/5uO7v1yAZtXHDIOmMgXFL3MzHVROpo6Z
7hI/sYfXvKR+A4r2kjEfd5p8jiXCupGKd7wxIDs8QHdTjJG9ExmbKHU6AjvubOHZkQWZb8bEPfPg
62Pr5XRqWpuIsRT3uhMkaBF7PWK+rZ/f9TSyKlXaVlKXjFhjILabauiQkRjGnBwfuQZod4ACWDXw
Uc/qtHJ+s0L+slD5QK6eBy5l2/Tw0F4+jaXE07+nR353WqI49Ske+alwtzmO5gmeEGsYqaYeo2X1
Cd6+n7Gc+N0563VBShp9yHigM4ccRLmvG5uxJGI6WcvlU1UPmIOesZbxHnNBxB/WCCHj8e31TL4+
YKnAVgCBtrxCGYGUvvzss6N9qG8jDBbcCDxvJwVNUEJmV0BCSsYG16/vswoqTKD6ITb0+lnrymVX
CKCg7ixt6Yv9bnL+cuqjN8otsPUgLZhft6x+KYe1IXrqUxIldiVZvQK6HWYkvi3EjwUaKQBsXK0z
ck+qRdgCaXveZ9jWVPFek4hrd16gIG6jT3xi8b7PMJDHvO15oawSr9oeA3x7cpwlAp7FRzPHdPl3
fYlVTor3ii1ADbUzs7D3V/5xah9mXm+HuV9VDIlSRlQeZ2k/4ZAfVT790LM2EHHwzkT1IGASOkGr
z3sNQZc03oAwHPeyHrOKw/I0m2c4qYtsPSsVSfD4v4/Wl3W3HDHStx/361qASU/vHt4DkghCS8Wr
mm8cJGR42jEPpwN81QVEnzUZnn0HEIAVv0iE+Xa2v/2+L3dNbbtpiq6dYHSz2P5Sg7jtShpZ0Cx3
qyOiBfurmCZX+UgPqirg0f6LwHN3LAp/ZpUCazNk/10sIpSCuBpgMsA8cqWF3V8OabVsbkiIZHCX
Ng1slbMCgNnDAEy3bQc9PlXT0lxWLoavGNcjjBmukqSVOdaderRf2jJu+EXMOexm4IlucR6OuA6S
g9X+3nOfVMdwZjQG3YIzPE9Z+f433x09vocJr+S0B+prz4/jAE0yvYHFO+be9TB7i8ARc4rsS7E1
blxGSBfCebCW3ryUzMdxepxllm/Lfso3DGF2OL3hAHqWHS8Uvrn9YDgU2j+OExLAblOkuADI1Uws
rHvebhutNtJLt3nBDg3zP+JmT/3Vmv5RFx80yo6o/Fwfb8TMqWhZv1QLQIzauXIYhYc9ezhl6zX5
FL6P5BJlhDI3PuKsniQHUGU+AFbdplcwdYqUe5b1lWWCEKWWYkAizbRly+UqcruRTdTvfnVJplmr
Uhp6RJERX0Tpgk2vp5eJq8b4yYzFu4RmKg9ssxiqwNRzIR35riROROaHZlJwfncDZSvINbQ7sNf7
mKaz/y0uQ3spmVdr2mQFaBRb0ukZFFsBgEiymTI16osjDSAShQ/2XBdzn5KV7mHw492OYgjbZRdV
Ls55Vx7uWJAxnC6x17cBhkJ3klE5kx1fd4N95M5iPzLo6JwTLSvAkr3ztC8cnjxLvS0kGt3QQz8O
IYdKiQfj1hL76X08rGqt8PK2IrR92yjDTVSy7RmhuLV52OAWNneEBIpjn2jpIJbH15mg7F4u4UvQ
ODtPcNDqk/diciEmnHVxArR+UazZNAa3rTDLkn5KY7fqu0fXLyAXY5G6DdyNNhj1vF7RrGVkXmUt
+XGYUIfK/mxCy2Tt/9tBvjsVKRArKJneL0Nu9KWTR0uyT1zV+9mH3KRYkZ6PmW7509/M5+ct6MV8
xs2ENjz1GkoGzjGvtmfeHTYQHOO7iUpAdecbBCUHt9hKJ2iqTd0slI7e4NPEIP3akjFOrI3w2LFe
01HqCkiYWD5qHBc3aBM8OrBTwoRgIYYOUfFQjCNOg0dgGnIIrXgjcEknZw8/LGun7QmnRqGjUrgd
pH73RCPfTvT9bBupN3ZDOPHfItyAuE06ZhvKWJBZ77cjY0/zEvwe/t8hHp/EWy/orFPVOQ7pCDTE
cUebnYJmKY0c6/nGuYH4nKsQ4Q9/hqOURc1LTBMpwE8NfJPXJc32s6YD1wNSz2os5/c0qed2uCml
9MgsOf3hiswSd7V4YMRW0HKnYDVYH22KL9pTBDicbRL/ty+nMi7x2qlqDwu812mBe8uoh0hzLPFS
Iia5pGMn6ES8cck7YLTrrYu7D1tbQFbD5KloIajUeYTjHE/p2OVoeiRA1U1nV+KUamq1xeOphuy3
JLb5FU41WkyNtbNqkg++P1QdoxMPsoEezal+PJFCct1ja3eXq01Lc1msvW1SuWa1jTgOOR7B5HoC
0cougAhW/vzEbYmPxaupF4+HeGrgnRhGbku5xL4vaJG02MHHkPMQhRk//2cvQSTrvdvrrWyuaoSR
FNCnvkHEkENp124OvIXrt2cCWNjrnQ2khgXRC2hggly+LtYUagZqryH5UCcNXUSEYrQGG+jXK3dg
34NGcItsJAFXTryuX96eZnPU4M1K4EDPYlYRrUPID3p2MY7juyHWDj4wvs75W+7cAtLsTSlu0mmX
bo89bAxKLwBZkC8c1S3vkPRq+w62e7jcBwoCEHyYqLLfixSyAsZFnNuuTdsMGb5hBHhH07qfRhBH
CFYjplO4tIwth9Szok+leYIFTzFWqargpQzrCMgEJrL2ZJZz7gXVh1Ro2XswozxKJTPnFrxwcCfj
bHQin3HQ4hpzwWz/wEyhz449FwT/d24QQYi9CYmkYy0vp/KZ4rYk3orbSbLEyO2LxaZoH0a3tTgf
/lV2FZlTDvv3Hs3Y4qGdIceS2GXLwKUqbOs+swQVbEIruDrbYeySqqn2p/5BMUAxy3b4s/V0jTG/
Vu3NsW5tlbAfXy+OpUGEVeeTQT7NLH3NeTdVnCsapwjTeUH6C54x3uAEbIvbPo9srUh0M8sKJv8r
3/NLQRlBw/oZDTthlZ2ZcN297GWZ+MFVjkELxeywYElIvMRiSIsCwi6jyxoz32i9ziUWfUBPxwsO
jAy5rKELLQ23hyvJewpR9PbGuX2MthrRTdlRwpKaEGOJlhao4c4axBTJ+EETQJ9MFyFGlqV7INlD
AR7PhbLYdxYsCde1Hm/eWGNGFtwXWbEk4y6Ag5g5B3wAV4u0N8EKbDeM/My9zJNxjpL7bJrbpLty
88ZPr1KYyezx7TaOvAGDcuGWCkcRGnDB4m8oDdAI0DufWpq0gvBxkThd99j5rUXgThta6E3k/9wg
p625MNmwvrqXp5sJMUVt3T6kpUSmGLM7ZK53m2OrgdOfu2LsScz0+KHKdhUN1+ZDHHS09hHR2FaH
F/gt17WgfmZYD4vFmPFd8IP240oOt++fHw8xQR1bDgjrJUPs9I+m3Hr+luOufeqDInQEutszhefU
SCmkEyaoQdxww29jXGXbpocpBD59aAHT8MlItYvT5UOMTTu9dRzjTO3d6IT492FXHLtkp8kosjpA
/deaRDrtebMKO1+S4wNDOGMH2fEkGrX0hYrLDhNzcEvr72fH2ogG+mrGA7UKyYjdiPpbz5sied6Y
ThtGOc22gyAH2KOHCQPvtD0A9GZ4LPdp7sUPNDDkLK4JyalWf++00BUaYiieP7Geu7Ymn2skObe+
JfrHLkkcBgsi1BtEQPVT+byMzExL1gO2gXZZ7tiTg2AsCR5Ltji8KVs2sOWCkBTabWeZqNLiunUd
RZg3EUvJFN0OnEcYk8Ok7fPKQ9/Qg5+PAJGzGkufijRjkWN5SMsRKhGe1NujGDZZ+Jh2HXs10yQs
6Hzq/rnbqllYgRItzCxZUGgz1ZGxK/VKX4lnfOIgF91o1x6noN8Jp5rPyEWc7t42OD0fOWmNGK+2
tg/vYGLgID3Ntb0cSXwznxu/ANaGKgYbBacJMHWn1ghq44p9I0s4nvBz48lDD+90WY2PiXLDvH0I
MIXlDwrpwhzdF+OIn8H138g16CDXHYeOnZFF3LV2Qh+bEyZO7cLk1aVcD7i/LtF3gtFcVie3iJR/
NvirSdD3933AXZVLOvlTvjtNs9mZY8fTZ9ncbcBNxPh2mSzvWn6NIylZP89zeQozn/5r1hR2BHug
/RrfmyW0HxD6rID02rlU8aSXHNmZGJojoiQmrEw7vttOUWaHfi7YiQ7EkSN5JV1eZOl4Rc4LrFzS
nyxCWqymYikghsDuDceTfZdNUVvc+JRkpr6LI2xyg3sjkTBX71Gq2Z+dKrNT08bxRTERfYdpRBk+
rgHGq1cppRxP6HQ9BGLbPc19bhQuMX4K3sfT8xpLODbW6ilXNvY59B27YKd0JK1sIoeujhaySsGF
3p/IYmXiGbtMHk8GE9mI/MFcd1Q8H5vIGEcfMgN59c9kFoBIcWabV+lEUjU7mIWuUhwx7LA5ohB4
RijGNMvz801m6edfYY7fyfyuqgiSyS/bhSMPJuQYAfTYVfVIE+YLPyWgFEeECacsQDPbFn8qORqa
pxX5eRjDFX2eJqcPOIT0mxg1onqmWpaEumY7HNS5ntMSA4DNBPCi3AJgp+0yLmf7zlCGFHf/tGJX
4+zzkY+UBIKRbAFi2tDOIpdseC5/wu2V4mFSdc4mOKEKZNrJY7OlLD37Puha7fltPG6QXd3YpwDZ
ydYvp841URu2H5FsqaWFng6PBqsE/k7Xk21SJMgH+FfjUzgwzXO8dokyCHu7DZxaicVxBSQbjj2+
ey4k1mN3c1OIIBl1QYAcE3dYD6D+QJbAwOKgx9nyE08NUNK1U36zWBTY1//h7LyW5LaWbftFiIA3
r9Vl2tO3JL4gSImC9x5ff0bWWjwhNiPIc++TtrTJ7ipgmcyZ09iK/FGtq/yWvBtli2KK0nLtB345
s1Mr15O/7TPd31+yldhW745MG9tc721YPvBW9PfWi0g/DL2zPbeRifegRmThGtSsLP319SEcBWxD
wgcpxJDdJws4PmUMqeZJgI0zRLI7ey55fudFFX/15O1c3JsHZtY8rGNrIHxEnl4sE0z/Ll6+gcZy
WGILFo/UtPaA68RnfDukllVwSjfHjkPYL+IYHBPqEb9wcpyQNvK3PC4PQIkQCEwO3Yn01OcynuTV
2Amg6+dBxjukQ1S9xz/mMFj4Jazqnr7VxVF1jJ6WrMsFyqgdh5+IylH+EbkZJDYwUDdevzgzJNbP
Qi3lizlYufLje4x1ymcmVXzc0UFnWR6hy5RY4Pu5XbSfyokkD9FLhgLZDPsqK1chCBQQA/+iMYNE
IUJt38rFP2WZwFSjGwt6+Ot+4nU3wUiVKQB4s2lj+QNF80ecLC37nqDQxiE1jmumwVguWFF6OgWP
5isqFFk5g73sTQbbbs6d/EGtu19/ih8nEUy+IV/beLTbcLEDrhiBLP8j5ekF78aheX/Gc1Z4sWo6
apYUf4ziuZmosNX0P0jN34/9f8T++fU2VAOa8MCC7WD/hEzOs7E2lRuuz3btynxu6tyAJ61HAIBU
1F1JVpl8jKj2Vb0fXM+G/8PI9Kqv/y/UAcwAZxnGsuuwyJ3X+CwEk4DCzMtpRlnQ1VM50nov3TED
4zAxaakGJ19Oc0tcTXKKllEO8ayVvpzxjVCPdA8OfzAO8rdMnSl/iQCq8Im5jeJCiI35lbSaBFc6
6GTQbH+ZmjCp5vdFUUuDpnmjeGQHPrkxwFHb78YOPz11CX5jSu6Df7EVxergvy89MAlEcY3Bfgqd
ijNCn5dFyhFAr3mdj+frLGVnrU7pSk3GIX/Jrvj1CvwRFGcJMKRn1mD6JlElVAev9kEOH7UbvHh+
Ii9VePbrTGnNtXJtAonwvJ6/9SIinF//4p82oGdiA4UnDvMOcUN+BWzZY4hELXKnJ3LlpcoKeuC0
4kGPcCeXAI9PugCcsylK3W+JatZ+/TFef3/hVnClB8jpQOd/YitMizUPSbWUT6iPFGqZ+rwGIOyM
kogNgqjgWFfXVf/r32z9KGll9CqEDqj9jGKZCgSvAY0OO384vbHxmFaD4AZlENPsnsK8ayW0suPe
/QrXU8YiqwIdprCTS5hNK1e5GwdJ/NHCjQk++68/2+slivCCZ+GxpTFsc7zXtAl/2KEBkNf3qGEV
T5ErxymiSVNLdKkTDik9Dap8XyoH7/9ySF1Xwn/PBZtRMWQV28I9jkL2p0PSF0Wma/ePBblPO9xc
9UygXM7m+y0ZO3c6TtYYmF/KwpdyxiJnzvrSTSgfsAXuEMIAQydB5Oe33lymjv0bhs7rpeyjv/dC
LEMYW2Lo8ZqgwzUzQ9iPgqfvoji1UFuD0glIKszpk8LMozlApAqlydorj4/561fm/UhpYnxrY25t
hgFbGUbUT5QmSgFM2fxme8p7jKvi89wNTdg/Rfhcxi/Juhpko47Ghozv3a5GAFrcnBGdyAS6YALo
Po+Bt7X4nu6d2fzbxmRgfUkNCzUTaZgD8UIGqAAlOlrozZCJeJOEcLwXApM5h4E2meS4ULZ44rp6
7yrOcHR5ZiBEU42WNsk6j/DmazDe7is8CAhi3/ka+kwnTp5MhcO0oNTE/T+cvQUXsLBBw3zsws5O
F8awCLJ31kMYUoXqw8IvwZ0+JCibsvQGYV9AChcYszNgrcvIQKSZc7GJ9MycO6NN+AbpNFWXwiFK
RwymB1nJJfb/qUlkFLVsi7+HM4zjfd/hYuSeQEFS8+XXb0+iWn6Y28EA59WFEHJBsix6z1eXQsgJ
tzApfNIocau+PqUfDfE9lxGZqehAlzJiitczFEKwpqjY+uLqlCS1yCe5xsy9EOb+7pKYCEXoKojT
X7tiLNV8Iq6UGIhj14V+/Lsh5OsZJLJ/6B2cHiiQIAm93g+EOLQAwGb/SDPYevXfaPNTpz4jBKI7
0hpMrZbba0NECEg5aUfVkZfOgTCYfvN8X1dapETxSZAb40EZ8ahfVVpmbAKmsKYelyoM9/QPx+vH
triDV+EaH0LqbArNAGJ09afNIcaCXec8ovkck3Uxouc1cKtlOdVUCjhh6Q+/ED/DzQXdNww/00MT
0L5zoLKKUFbGxnj+9Xf4kR5BfQZTxUfWhUmSFVAqvaob5g3+UsCo7THAHaeHGDCQxUe+JtYaHDP/
X9VBIHZNnsM0ORC59jX65z/1KTOTjp7cqx71QFFX8J2qz/ERyGgWOh+is/0bbsbr98Ux5vHKQsuD
ceb8VJ+Tzi3EjaV9zNI84LCsaL79z99/fxlAFH0bRINM3mJrRiR+++uH/dPvhxIeOt61HHWxJH21
XmqcYcYttNIHLY3Ao4Zx4flH1RYBohAf7jobZfDvWEo/fQBeM4QnzgWUXCZXzI8Hgg987GNpMNzD
pLuegO61ydaXX2KMgqyx/qoOBWufDcEfv34A8gX/e+uGuHNRlwgvCFzhp0utWBcXKWqyPeQckDvO
QtMQntPBjwF5+NC9MZyJLzGH32zUa1rUj7+X0j+IYCJRGbLmXn3vwnNmZ6+a/gFlUdpNz4HbNttL
VPX5fqeH6TVmGc4fo9XLVJt9I+0ufHlpXbLYzgX/7vKJxnUgTY4kdqQyQH7n3q4E7dLTejoBuaWY
TVasIYRYJgX37HA99oSxiuCLqaowIn79WF9XVtBjWdiQTOHeUf2/bnJiAkjWxrbyh5FAoeuta2dF
cMAWoC+wiMaY08PAX2m/vI0xydcJEd1sSo8NofE3L/n1kUIOGHW/iy2UzZH9UyuyEKmTOOOWPwRX
Ok+WQEYD9JXKTsGAv/7yP/86Ti6mdwghIcVS0v24pvPM85hh7t49tiQBQFluC9rrlvhE0eV3v29w
yVt8tYwpHGhuOMSw7iBE+PWvHIZ47SJqxHtNAM6vekUcM9v9ZRoWmbWJjn4uH4iaRUl309f+4LbP
9jTubXlGJB2b/YPbwpOYHzVaqQVVXgJrHWwlwtXobi1jUCbNLGrihQhyt0HZ9dbDtbUkOYqfKhfD
Bi8DZVy8yQirXQbpOahUZO2WfiXDsTRmdoMIC1oHqOCVj18qipeHSSRIXpARibUcRgLP+eOhYkw1
9SIIYA5jEGi2iUswskzVoTjWNswyZ3xUmaNjCAnzy8qkNGVByY5I+znbzZsy7hjx3SCjghVEXrJc
ZHNtiEBvD2r5oChbBJbs0cbxS3RT0CTYDldPBO3IVxKXiO8SqSH3BaDXSFrs7bLhSIvfKbD6uBTo
UHUU5BlRGWxJ5Q/nsDfcZDws5ONu/mWoUOREd3m3IzhX4IyJtRrfO2dGgoeblyCxf6selm5W9HGc
K42xBs70sKBZnXp/0WgLuKZ0d/YV81HYMOCa4MRXDqpZe+aWX2LUgVjLKsqc7gRDO5KHGXTkbdq3
ehbauIt4fGRXkPm/PDvdFrg15uzvypCVhMYBhNOlMgPGbP+lQg4Jv9txAPkyukuOrsxLymw8INXy
EBZVKd8SbDS7LtfasnmAxmSLIBJ+AK5bLdsq8u8ru12ih2wKhuljjkcEUkDmC94eHVVphRyophAz
42qomIdiD5A4N3nvugCFHUr/LxCfMnKhGLj43Wk2W0HIkwxd6su0Efecona0jAQyPcRMvOUsD2AT
e8QCSc6B/wSCSWqz6V36pJa5ag2kgLEffJKVsBI11Sh9Y3TeJIWPLvioQXgNdZF8J+CShqHjCVri
1wp3QSnNgCDc597sFgwTOzKX9k9Lv/G5nM6wlm8VLE7sMohtS72XlZ+zvzBbn6a/ATMs94Wh+Dy9
wR6nau2zYbQGTmPuvhrjG9R7Dee+txOjiywdyTyGbJL+RmLCoObAekKAu4DwL5EUXadNYSadZgBe
zWKlV/YtykLsXJnmBMwd97MmA3AachZc8Gj1+/ldEBajwexJIeycvIK19OoU0AVctPnYdVeha+Xv
1LKe/JUtW1w37myCsSfHfQ7toTnNoynLUJEVYoN5x21r2AZJHrNi9qhWvUAUysJUnM6caFPPhIuJ
r8V+bLvYY0aAqk7mF1rRRVbgkvQns6s8fJ39Em9fhKJ9PD8HhZMsEL00n7NeUy5b/U3VEgs3rGFf
zJJZNtLM1dnxflFoqtrqBVa6xh+z18/OKVJHl579YQtfy/F3JaiOVx6redVb6sekPQP6vBSZSMFV
xe9WUxOgXnAJDdyXoclJrKmrLuxhUHzsbBLzZR2pLpidadeDJOnGD21lB+mpcby5AsJXQw41ofLD
VVbjtOwlLxC0Rp7QvqKzgJ3Ak4mSo5qi7bbZMG5wlWiq6ibhK0UMMPjzQhPsvmqjn3Fhsusde3hO
HPDbdZkGQO2wLVJLhiydlXrpk5c1/o7fjDooszoOOUSrtfHYjEWTmkV+U0cG1hsHnN1hqXRqsy3q
512nHb2zbeEnPMJ4u4c43+LGI9wNLIxVoDhM6tV8X9vXU2/gKXDIB3DjeWTqpESowcezwl7oSFyy
cgsQUigzLzW+16QCRZEhoE0uDYzZWbDz5F8vNwUd6Vm7c+0B9fGgQMYpt2QLulhF8F59RQ3pwX5Z
l3U3xGVJCHKb8U6jzghyBJM1TTzel0YvmhiLITzPWx3iaKFdqnScDqSFTFUv/117eZ2+/+9iuwqA
lm0f2PeYusufdxRwgW2cPIBaVZRJabK29AsyzVVAD8I3ySd8nw9bDldIX3NuMFLTLKRnsiU19lM0
4xUuV7j6tjuyNGY3YQD05FBmMKwqlEXRqM6VFpN/4MdJJtDGCU6iZzawHEaZdVKnM9D7s40nwepL
GwYbZYL6N0sB+Kv67ap2g08kjYMG8AuMIVhHBCSLaDOeas5INKlCKAqUOoeOs7KeciPczMeOVHBG
be3Yhp971FUp6SSBSdA2MInxrcz9UCuty3KWW10PJVtmFlyIGtJe3IRyUuwcoG/kkzgDzPbMitXy
q4gJnYEMDCEeQF2cRHXhnAkLTwyitRSFfXCxAANsIluSrwJm7JbhDVKcOKkJ2cEFdDhNpokZz2lU
xHW1bCPlQ6ArAX3dY5jECXCXdfYEExCfuJ04+6RrUJczMq0kOLzsG3m/vCE+uD6QdeGoFzpggGD2
xSYkKD2frXsu7ne6Qyy9apPZsaIlRQamBsixWnRQNkyWa407qaJKc7yQ6AjdKFoSOTLRHMqKYWLG
vvNq26PQwsNPzlknHycWDNSYdP0wMn8em2OmRDu9IgDENt1cQ6gAg0/sMZykIplVTV4hgUlV6eqf
SH3IT+RGF2y0Skeh+2luWNvNdB2hYvGYXAV8qoEZNTtf3Uc4ODPENeAEM4BRp5MqnnpVHsIOkdNC
T34TNWfHugnui5r86uW5Z1eOY7eIxYIqSBVQNajKFt6xj3venFr4Hx8sGEk8SQ55cK+7vOJ7Qbww
CJyMntRqnhJooXBP1J7LheDcHRhtOHA7+wHuWHAXjnXXZOfMjH33a6VeduPDNX8Zc1wRcDJI4Ri+
c3xTBu7OnCTD/DFO5tpr0CSI4B8TRqGD0QII4UAxegxCcXlInhpJg9CQ9HnKeaYk6vQu1fSNnsFv
g1fOcOdi9F/pzTS4MvHRYpdccdAsygvefzeUXte8NZfMQfdOPK68V7+AUctk93pa6z0GbX7vid4L
s7307zRYYSTLWFg3CcYUqX/o8vmKZHFLFvXNOHMYLTebySCXKb0iNTqlx3qV34MRxCHATRrjdv2h
dfVarIasRYsrmZWjH7KWIHJDo4e9EbpZuj4PikKEILUewxNNyNq0RzcrkyH/69f95GuMAvND7D2Z
pIQeFqTua6Bx9/y1IRO5vK/KFnI2RGxVz+8yLyYgSaorLTP5f/rFKIVo4YFngP09hlevobiycMYu
bPb0nliBLvy60SkEkPxbHFhwougMQptPNVcFx/yvf/HrYQgQPw1t6Eq0pQf/8PXQyDBCzDArwpLq
ZWtD9w5gdfST+wiPGSjcUBymILzstttb8Gj2KSUL9cYlfwU3G587tbcfi+vRMpo4jxRvYAROS/v2
1x/y9SSX8W0YAmJj1R7xP4GQfuzzN9guQdDOzkUTkxQdcdV2cX0ukK8Zrm1pnLGdaVNiqOI1DMIP
6zi3bXtpSkzeMiK2eqB84m+NJiHqOoVrTKizazv4RCqfvi6tSrKxWFxGTfSJ15c4iKdUqk56qrBz
AcdVu8W7TgV+/TWtV8nnIJNgcyjn8bOHS2B6rye5JtQe1uZsn0cv3Y2Q0impMX2Oo8jqsLEbsTTo
cJrKqP1v9iVa4+SE2W7avLGVj5zvUHHTPwa9ZXy1Jg4VjKmuAxVti6f52OCbUHAPVQAPPD2a+IAY
402akm/x1DPLxoa7CtKUUBlzJLEYUcdSTgGeILjd0Nkt05hiUUjnsnEQdleXOuhTMjh353aWcDAU
DDaXu9wRX7UvEKb3dWfcwLHbrfnSYqkzZMx0Bq99aigDi+oC6DvYXzAYhbtw2rzKCV6KPfYQ2Qau
MQ3FKZ53GMEPnR1TV1/2CY+DZ9hYW0UDA1OnLUktLLKGgPEtquMnS7pueLdeZCz9EYJOG23PWz+E
ToscOhPUwDPCPYFGO2N4ut2ZA9q3ldyfODOKk661vGEIV+OPbcM+qJG4YJxZDw1CY+Oju5imh21h
E/VbeS7wv7GDSxZ6JWf9siEGQGi9j1tJqMk8DIwFrhyDSk1UYpROwd/Y7aT5JaEF6QDtihpx3rHv
xoVltysjTj1NW+A45yi9jY09fJzXIeiSm9HZ6ORvOBlhfd5V2BZN/Ud4Q7ix35tdhJnFOzrDPOtw
S2oCc8Dud2qLL1O6LuZXql87vJva3rKSm2IliJj5FpQHJmfavVM1TVmYTryQvoinrXicw1bsk5RW
QVua6lrA4JVSJqi+bd4bETiPRSvV9IwQaBqoYhePUE2bCm/+R22khIwe40Ma+AsyA3/D9aw/En89
Y2OXh0b+8psthg3EjwAeGDAgMEc7NtQulIHXgzEkezU8gta7m5s0c0iAbKOkyT9a0CrxxeQkjG8D
/HE8ppvkNpdR3+LbYcfBLWlQU0em+pqBh42oG48t9kiPyzKSEONOVvKxLCdscSK3SpYnO6gIkkxX
1783eQYTm5n7MinuIbuC4xHBF43EvU89/19KCFZhNG/yAlude6PF9eoyIYvIjmmTzV/iodjys+Nl
Cyo42+rfY4OQNaeuHc3ypt9Db0Mb4NvLnQ+Hszw3Thy1xy5OSBDMxhVC6tEai9V6iEgcezaCLZgP
Jmof0nqqdDkudIM78fVhewSdaUjz9FDU4KlTB4+YBtTRaYFNHPJli+BDWU/W09S784IyxbE/W36U
3ZerNxAdOAX5c19F07EfM+tlrcgwLcb+i5+m3Yth2cVz6RrEUe6jCwnkwLQwrsgQdFKMSR+Bq5iF
H1fP3TPyhpy+GsxHNDjGP9GcOBf8DavjhhjiBK85uQm8gcxKcyUc1kg5gxrwj48+piqHAQIIRl3R
/jjusZsQwBBsn8zS3c9M9d3mZrZKUkWzrn0bO23/lKC7ORfb6L0fQ8O5xJHZnJq8FSdDwIMHhnn1
xaRzOFpgt2ItQypkkia3LYamH83W8/7a7DD9FA9j/25jOv+YYD92Vw49Hv2wEN1jkzXEzhJacfLX
3IX1tOfrnemM00MDF+pNYw8Y0S/kuBW5C5O1mInjhNi1/dOGS/Ghm9zlbeWa4z0mZenzEphVATcp
705l1e8PKKqiD7hulfdWEntvQ9jR7iHHzfUAWzx8MCG/fiq9qf8UYWt3gXFDEK3Xx7deP7XcJoBu
NxQ0hgtoGrq37uzXH9pxqZsb4eCfnY18q8QmyShqSFFkoDR+gJltQ7PvncsSNPaT7Uhg5z7v34o+
br4mfoY3zxYbR5KlekCp2Ppq4aB2GzRbcetk3vZmt43xyU+G9mKl83yXLjkypnjf4JNnYX6T9Y37
FqficD3hc1zzW6z4ZNC7PrStSw58GPbBOSyL+F+Yxi+R30xfLa63CzzF6FBg9IDIy+M8zArzo8sB
fDLWInxDuF5w6+wZsVLOwBcAFvY+hhTzSOcXdLbHJmzqL1OVewR2dnnzyNKkTYjahX1i14i7MCWj
viisxwSDmS9r5hpQ64nriml37jyOk3dNQ7Awd2b9gsfMTgLenH9J6yIjitauYc97Sw1SEluImrGC
gyU8O+hQl7L+yoFaOQebf+QHLp4CbAlJ3mGzje7PzQims4dm9a6Y2okzI92Ld1gUju8WLhum8UN9
mbC5OoTA0B98yJY2CYONVRQ3RjaTjTCAn6/zuUyq4S8rGOvnlGLtZCxMnY/xHJAmmwDNndB/viw5
foDr1PyR7vZ4h6P93/PgvPjg/nh/E4lpTEFxs0d2d6bxaY07a+yK6BGsrrrli5XODeVR+0xFkUZn
RpvxDBfA5kpODfAdpGstx2sNB/bAsMr8AoNivVkib/kGamH8ZSSjTTvYZ2594FOV//hEHN7mqeE+
NPvWfUa2ZtwXtDRsLnd9SlxnuZ+ygXgQIL7qiLNF99fC3fFgbZ7/CZu67l0Vd6Z7rNNiPPvb4r/Y
1lARQREb/X0weoQ+TBTE3wiLSjc4ke2Iv4eNkdgp9YbsqVuJm3WceGiPbeEF9SEKUB2HfzK0D2/s
oSfFt+YJ309zZR/NZoGavvvD+wYTt9Nk52l2BsUw3ydMAuZDHVYxX6jhLIHM+x45vvHOwgPuW+Ns
HD9R5jyizCAAhwdv3i/4oZ1CZ6o+Is8EZVv38EvsNMmnAkrDcGiEokKkj9t+sKLcO+ekiJDaE/fl
JWnC7LPrT8NtYGzpV3eAP+DGRGy5/UJ36O8k8K1xHbM1kdyeMfjr7jM7q4+YbIGCuUV8zLM2+yds
yR6k8A3f9SBp2MO5yW0ZEhNdzsOIsMZOHqp9JiU825754H/ng1/93e0kEPsJLoEN+WWPVueMJ+i5
GX+LGd194Y7RM6Il97RlXn92uiUhVHXJ2mPuGd6j2xLxGrTmZ7x13Ie1WNEAls54WSJLKO/s3WPW
t+Wfu2uneH97zQD3ZoxuW7I1P/p4EOGkVhTZs5EQRsMl3Lyv+3W+JZZsvzM5zS7LtsW3Lr+bOLPZ
Nd6n4Txj7gfuWZ7XvMjqS5GEaf5NsetBCYVRvGchThHFbolnSLZ3AsQpyRjJjQJ0ZTiMU0XaUZKh
19LtonKWUKiHth3RrLZhEX7Se81kLzhQ6OcU7BmORQpwiC4Pg9TTiPsf6ZJrmSx79hIgnKWOzcmA
4I94ytOK4kqaUjXP2/GLIQzPbCeEUwdABOZzazYm3R+xF1Xr/B1o2WuoHZT9qNLuopp8nb819sro
AivQm6HC1fa4TfO8E3rrJ/1tHzPewJ0qabf2wK7z6+e8mkYywpPIG/PThJlfejKG3umPhlEDaBhx
vYXfTCxX43ss660KEVNBiUcGnrmcO8bv9Tt36eL8z9FLmpEgTux0sveYecaWBTBblLb5wNB39fwL
9gcJ8YETlrKYHS8Y6G8ElsZGiOVNR9Izxg8JOq14ybm4DphviBxqWJm46QlnHpVI9CaLSueoEKNI
GVHse7tFMF6yavyG4XAxQZBEkOD9892Ezm6JvlmYLyf3m+mzxcKgaS9xETNkB3crdv8LBVmQnaZ8
mYwLvJaifqtd+aud0XjD60iYDaopSQQBLqQHSXmMQTpbw7/0rEKzMbdF2oXVqwSKQXeB9vhZlcaZ
aQiMpscLsPqRgx5QqXXDO20hpxVdUeyWvn+KHS6//plaCrR80WImNThxJnuvcuIsjWFLLjh8tfxO
NVg0diwE7xQ+KEMQ/KuusxLNFYaGJPxV1rlQxOCOi7RUjSRS9d/0OEYLr5rFFk/y1FxkIKyY56qP
0HIIJXSdlRCsy2qB2OiCBLo2F9QqWAUpDYyeIalPUzgh77ZWxGWNHurJzmzJ5AzBaFyXcviEq3WX
BrM3G3fM+pwM95uAR9Nc6L43goHiuembf8fID/r8gb4YKdphZgJstvd7QgTHjKKIyx8VCz70bHKV
WVFj1T7AMEyVXipsGIsjczRdGV3EAQwUQOvYMrAD7+0ZRgaO5wWS0ItWjTQdmU9En6QLcK8egSq8
zjdDHrqWEI52lTKST2y6g/EUkqZpfcPAPWkYWcZh7QWsHl/gxStzVpgIaXhHs47V6KEhMQRbgn3Z
MV65WE0/bRjtK6S1I01qhfQRGLONLd4VPZ5VzMRs2ztsaKMpgG8PtUNNhF5PCWA0iOyoOUzdtDKD
+s7hVa/pOyzLsBoAtSJSlZHUnEbyQmMKltJ7zAu3Bf/TqGNwZalrKS2dhcCG/ppaa36pFvTW1D5x
0W9Ug9hC8lFcG70XsryaUSBz7sFgAIa2VJZjJ+yHr5tyMJx2BiYNiiKyQysxnOncT1gBim/kCH/G
TG+ynM4BtZm3hhPGjVfBnZ5Da9Gf380zPcrqRqnZHkp81daXFV+w4auWcTZRhipQMysGUKmMT7EM
3TZgeHLlI0TZFm1HnB+39XPOsWB+NHHwbTmdozSvzkhL5/kzXVv2pRaX4YV5eWQV7820nLAcXp0e
nH7ou9x9SfckLx8zH3P3c08/5r9TZ8noM9lnoHbF1cekQnNgeIhG0wPz2/9F0tWm02NGLcSYlSyu
mjN5onY5clBoobOWLM9XljgJTSxJUvBkXo+NA5o2yBKVjymP4h337Frv8xKsVvR3k1JKfy28URr9
XlHX9Ka9iiMUCjTEprA6kNzLIGhsEam/r7Ymrr60NhZlE2mt07qZh83FUDm7UeeRtiJSHBssjOXj
IGCf98tWhTBiiEdzW/rBq69TGy2QPtQj6ouirQSsD7eYtUD7uP6pJqPW0CQ8KVd5w+9Xm0g1P1A3
dgHRioOrJq2b215Sxvk0DoAK/3GJTZkaKT6TOqP1Nb8FDGzaqNicb4MHb6NC5k0ywDutXUYZJDwX
NQayt0ACBUqcWe31mECu9j6qowxjYlHW6Wm4mjsPCkAxsUeEXrAo3n41DvIHp+uoIya0B1aXEtuD
e8lHtNZNdmo74y43vdHmO32FYKYBGb3yOwF+RDOolgmwmVw/hN3Kl1dWxCQeyPWjNRtNba8Nw5DZ
rgi71wexD12A3Y5EWGg/8O1FGZPNWHGkxwhWM69LrZdRjd3ybBHygkP41v7izxte9nfrxrgLN9AC
AJhkyLopcj846alXt+aILe5mv5STAGhQah41Qd3aSHRENWSAhtTqssk46bVuQPkwfvdZ3WKZ686o
aLnIFkW0UO9Ni6D0y1bCvgaze35u1ydy3PhLLNdzphQVAVHYQvC5TiBxT5g48WpM/gzs6BG0khnO
+UX1Qbwg+8fdi3nqb+OsHpzphGlMQ14u8GfY9RdrIP+DeXTkryuOlX7F4r/g3kWC+Y0VgObM90WV
iupwxloUiv0EIwE7oUPhlKh4b/VMTNODHbeXeQ68aFmtSPSdtL0p67Id/x5Kq5nsD07vEvF99Mx5
C5azZW1iAWZiDcmTUTP0Zo5EC/KdQ0cBL9PzkvLxnX+9coxykItWuTYkNKAiibzyrLWmkZJYfipu
hPIAMUeQCqC9TsNiaIg8K1O5ZarLiymZj3zaET0tg0Rl2jc3ex2gGMO4o2lv4XNgJndPyqPLR9uv
lDh3NHfROlcMnsvjbNBSHqEdkMH0TCYGrekxcdI1KI46F0FruaIQ3wr7U47XURlBu73uZL2M1Yau
03l04qckM9YdThB+x033ebDgUp0awmDm7cj43OVb6ErHUe8/q4zAGb+SeHJdXle6WpI0DUu7iKAa
VSc/GDKelen2cupqDbM2AlCauEwxILBHEUKWfoBFnwtVzltKIQg1Uy87NI9TGaxlayDXbNtfXUAH
pic8wt7IscrBiXLI4QfigcRySa8mu5MbLcitNU1Cz6E1TYjBpwzctWJPuz9owzdjwHcUuZLyOtW8
nBblAK/ZcU1al3dFgWWV89xQ9BGOV+coIxAFcwXz95Km2rHbKvJyAqJfySSQ0sCMEwZ+I4RJHlHt
Y8hEgMlIdYRb24rU2CCTHlIXiDOsxIqYqWsZramFiDxJE7qbDScLhuN3RzvCsHgvloqX6iha+GBK
JqNuxDlCeOU9GMgu+ARaNO0NlQyrN7KAmEPmm1vY/Zei8K5+A6q0BYTpeYGKkdn028Ai02umb20Z
xEPmEbubMe5xz7+EUcyM4ZIhz7qKw2vKMaoy2TaKRBaWpmwy/Vyx/padArlAtuEaj7J7zYXjxDtE
AzYe5nHt26WqbtTdBpQuXIsNMHI5BY651w20RSfHF1WvGd15YPZ/bUAGXCDv9LGfKTtMTbIkV0KE
trpN2rDxHaxjjbiY+YfqSJNmEH7amKcjz0xd8npPkwenvjs9cX7ulOHeZgXEz3DHxbi+nJUrgD6w
DaU358uLf4BOD6sUCUGzdQJFbwg3R05dPWN1N2J9emSz/ES5hMU6Eo2tXDn6yIaJJGf7ZOLhBoVT
URPKHFsT76h8JSE0uO0F0pWzWHfttfrW7ECjdUhOekgzi5PvNOFYxpdRD1otuQiGIs9I/Sdb0YKU
54ut9Pbf36ZiTib9IC/fdFfwpgMEcK6AfcA5Avn9JEJUiIhc1Rso3mT4h22PYG4eTHzc6vaQMNkC
xgdyMjEdUzRa9R6cMZSXrrhNfZiIhlexqxNVcuuLPKJ34ldFyoJB/xvwgbwizdGCPCsXtDV4aUjk
QugmHtYWalN0A8qp/PzdIlwxODDykeVaK1F8qui/PW7qVFDwNg1+33cWnfrIY7sCAWjCpaIRphjj
8Io010tReEg5kKWu7gFfARpglNdMr30XwtLgdPLszW0Vuwh5mEJYUepweIRy1EbIHHjeid1IJ6ZD
7GYrEBwFvy/x1th7TBWwVwXewEJ4nlZ5GaTeClelAcHmp2gzcu0loZve3YMtwYdQXvuTUttPBI3w
M6Vdk89yrWF0tThHC2S9o5j6Qowb4yUhuFnvLfoveC0EysjhP14rNgXaJE4IgnnjgQ4GxC5w3fBu
aEbFf0DbG1QGyxZXhasv57LawuRRxa6+usnmpMp0lX6rS8mPogxTxFK45FT3HagGC8a/QiOKh6hN
VFQVNVzZwZWq9BO3FSpkrk6KIp/mFmyU8iY27i0V44XxHf2PZsboe4FR2xUtU2tdPzsjdVY5265w
i95xqtZcoYTwPbRdg2aDwPgQcoUqn2K01ez0oqPlDzjI5PUquMvM2itMpnxAdA6A2RZzTYFXDMY+
YDiaTsUzVjXmvtx05hpZVD3SzjR5L4Q1VWozUxDajVa+OXvYbmLLZWJBBPVXblMk3VLGWtDb5WZS
+Jzn5FITF7HFMlccRS7yTXydEzKZXrTPhrZ1gBcq57tqBUJ1yutHjY5CrvMUFIu3HvhXMn+wxqm9
PoXAib5746sES8umlie8W5nkaEakpojqA4ioA6lLFP6lGiBjhTjwRMaN5YERT87ShPoSqQZblMjf
XSn+G7YAae266RQpEZ6RPKLBKRBg1sz3oK3WJ2zERcL9XaeriET0YlLr6wZfVNH8ke88H8VHZJvS
JarloCFM4hw3bKSICUDDWl05bxpyaZN8DGyiCVbznPqG3Ieav6cWsjKTJsht5OFhwCTvRKkBqRM9
KPOOMQzaZKlHcT08VRzfDRqUudrelB3O7uFBMVb3vhfyrJb76NtR5cHogARt2pZ1tCnWCR7j3s/3
VltRq5xRu/UziThGIrRPfe4FSyMcQ+1U1SmLsu+81muNlqC3ZJdrPKWhqZOysp9lq+pWyfEXKRsa
FQSjDyttZ6W1DrWq3BovFEewFHILBZVtjuJ/QS6XEw5cpKSCtRcoC/KJMFoTeYHlhem44qQSF2BM
+tMOUYYW+42myzJZli+U+Ntq9he8/UNrO4LRia92CZWIfalYvb40/zw+ZbBF7BarDmyMV+3g2se3
YhNL5oYi1ytYQLM11SYKcqB/mtLOlTKjN30x+EFjLz81qGrGO0dNc+46jjIu6uEqstG6NfDSna/r
7b0sBV2YzMoqZleVFCRcIRGLPYj8TDOc+AuDKmu0/MIgOTRgIjbmeBbfKFlIvOO8Zd8u3hhQOupe
UnPKVX1gXVv8aYJOmJzSznLH4gPHnRTmeC7LAw9NV16ptTEYAQwlRDSMYXkEqGT1OZ6WiHP4gyPS
PVAJZV2gtd2uK0V0W5BC1xygu8nhrmnoelMECT5+XyMwXXafJjzHylhjUNTQvk63gJ1ZOAN4uQYg
lIuW5pdH65BMpyoc0fwxd7qWohpy1qx7EefyClNV9YXKuWZR4GGtSJfaQWBBveCaN81SD9v8YqSA
vHSUYW1Z6/1uEetC2IRfldP+1EL7X71n5GJYzwlWusdtmX5be5Ma6hwUtZ2/HwvYNf4ltf3ZC5E4
WclEzFCApfLBA0WeppvcH7fuW2K3zbweUTDuxTOttlUe/ZaI4emPAbsSNzzaCF6wk/X23QlOBNEX
xWWfg9Y/ChplPQ05tl4PcwcpKr1EJZ342y2dJ+eu3uqmfKlZRv96BmPdl9KfovmM1+7OXDOvNh84
HurUfbN00/+wd2a7cSNrtn6VjbpnHQ7B6aBrA00yJ6VSs2zZN4QsqzjPDE5Pfz5a3rUtudpu990B
Gqgbl6RkkgwGI/5/rW89qHXTVhe44sJiFw58P1RUBoruiucO4pe5AYIgdtT8Ynk1tYytbaGHs7qr
K3VcjjpUmCCrUh1FfaXbrAsipl/kJsKtZq/H5S0DdZzQfxldPJ615mBVVGrY32nn5VKWIwavOrW2
wG1c6D/6MlZHJ8kXtd2Kzu17miUO+WfJVuSjQhZTUinypNjZlM8+2lwU/V5CC3BSPLMMx8wg50wt
DZturQIj0JdLO85InZy0GwglQ1gmJr9KSPpJvYRcKfTbMfODFag8BgaGeqGa5yEyY73ylDgbbPcM
UlTSW54xaOq0BAM9q/Eyr6yifazMElWLO8TmeMRFKqstIF+9JIkuV/cJOArIzrhdLmuidOtDQ8VT
nNy8q5SjWcHBfHKYlOunWrWslBqogkf9Y7Ggd8o2sZwGMXgdMvOayjC0g09WPtJzgjz5HhsK7SvP
/Irc+qJuZoisknqTF3fcU2u0lsQbpW1UH82F5dVqcZuotn0NzXkpHNpaFCnnKGN06wqRDFfGa4U7
Vwb5FBnVIFD/NKGSuTDFPlppp7NX4CaF3vAyLSuIWJhXv4q/vy6UX5b4Ly6EBOvG8N6h0s7m4GWJ
VEWrJXD3gp/RX6KVXrjsL2rqCfd6dnqRE798SPrSv2T2G3g5v3yKpi0250SmEl2dr72MtDBGhyeM
5yCcgxeR8tcXzkvJ86VFGkJ++jI3w9disNoo6VVfVpSy0f+DPiEoRl8W8z4cmlZ1LiexlIqzyXqN
5kWS2OsWadFQ+j13pERVyIi/LET/2rOti6NJa5jdOrwX1V1fO2H5KekzK/w8khCPQVId1OK6z3sB
V6JbvY0vZzt/rTt9+V8v6vpkHhMqzGau9jrNoC5/Z/MmmzcV1UXpgHlUoskIwNKu9YnshZGTfFmV
RJykjoaDbOqkPDdlWju7eeqRZoaqTuLeZaPJKMfnSzeaNBxpsp3oiCfWxo4lBe7bS8sow+VBsvAg
k8xCSDn4OMOoF2yMPsMZ8qjneqopu6rLE+hwN3bHx9vNHqmP5g7HuJVMfwpeyjmuXGDYSRIRWgmZ
bYBOPRWqWW9k27SNh2hKV7CyEUd6UU9ug/hpHqOUJYDpZFvAV+3W7Mc437n9jDwJHoDtIlyP9dtM
VRr1osNhFQxmM9EyyvMPGebVd8C7s32lO/KJl09fB/aizpvQNUO8O3PMQXM77o8UESHet0M9Pg8J
Nbg9+7rqJqaKeVGkg3HmpMOwkaPLg9hTXxafa9KLy6AjmLLdxUM+PbUCSZnnLPqY+GMn609NVMNn
mdEABTbFlNsWs/IRDqo4B+JhlN4ypvG81c2iubDMKf2EXLy5ZHbLucupiAEoFsZ9XLfK3g6Z53GM
zsNez7URLzabbPUjsmhmtbyu+ves5aOzjpuft15YScMOIrSeB53q92ecF9MZMNYY1Ufr4lehBcHF
y+pO/0QLIjNPOtu8Evj3mGp+TEO78do2oUKuWYO1i2xWel5CW8s6mOaSZJhcnChFDKZ3n5ayQIEU
6ZYBLY3+HTqKHAjJrGPE0lO1ORGdQLe4tHM9C1I2SPTtmupgF4kRpJoxnqdhpD04amV/hDqUPCVx
Js9QPhqX46Qxylwr3Lq1rqJfysWZPnaZ4/c0UCdPV8P2DNRG9YF3G2+GAdPSB0UT5TaOeO7Y6t1L
lPcPIfsh0qjH9KpU3WLb6727M0112hpQ9z/qhR6/CxPT8k03S7ajsoQ3cYp2xx71nE6s1CcfpEtz
UQqDKTVR4iFAYVc0O6Owk89TpWi3ndPF0yYb1PYJ7etkBygbKQCKWBlqr84iZpYQiqXftPggyV6C
nZUrWX3h9FPbbVSpF0UwuKWB0FRNhh028fExddmLBWXUqb4uwgFhyCSOKWDmk8k7/rhEEt1gPJu3
WtnkW5mGBMdD6j+Au4vQRPbjGB7Qbspow7xU3Tpyjs6BvXbOpmYFdz1GyfhZr/uI3dvg0JE30rpr
A07EuDXW1NMrdSKWiE506qh+DRH5xGExrUbhsm2GvnjKFRDTd6kzkPjNX2ydtT/wZ8I787FU1DLc
q8pgyXt3RsxknpxxsnEUsv1eXOvOdLhDU+avv5JEOwDqCHoRrNNAxeSkyFiX1GuqUDM2y0wpGJ9l
X0yX+KGynjgjLCQH5Dm1dqCOlmmf5pkcgtR33NEx30X4LFLp2RpPG3OLTsm4Dybis4tLVdULaEko
RkH2F0E2K5a7GFgAidBLLxMCAVAS9exoWA+eAf/h/Z638xgUZSjt06SmKp3oSlXV83GOaO2WAz7W
nT4ny1UFesT21MzsrpLUxeNOjIEeuy0CRSRpXqrSYN/P2OkqsiToFQVknfQYZmTUqAeGQW5cpTI3
l5/GGb7WCUNUgdJhUF6wEakQef2GjgKEZNZMlFx744tl8esGsecN9zWm5v88Tf83eq6+pmx0//wP
/v1U1dSForh/889/3lUF//3H+jd//c7rv/jnKXlqqw5lwg9/a/dcXTwWz93bX3r1yRz967cLHvvH
V//YlH3Sz9fyuZ1vnklF6L98C85j/c3/7g//8fzlU+7m+vmP356IvO7XT4uSqvzt648On//4jQQT
VnMrQeGvSJL1IF9/Yz2LP377z0/yHyfZQQx6+cjXf/f82PV//Gaav+OVsIAvEglu4vflVqEb/PoT
ODOA8TRcPax8oDmUVdvHf/ymm78TpQ6PzCC0yTItHbZEV+FcePkRH0OsCHwfviFZbP+6CK9u5r9v
7qsIldfECBvTCmwK+BzCRqPCwd4MJEUuBFZUMYviPqJsqLmbOQ2hMhhLoC66tjHjNNuMZnzraqvU
zRr3QABWc2y2FQDB0X9q836KrEO5qL3fmU71ghD5pfH33xtcl/Vzedu3z8/96bH+/2eEAcr7r0fY
HUDrfxy6/LH83P3NKONv/xplJBezlrH1NWiEWKlvRhm8yzWLnogc27YN7vC/Rpn1u+4QxonlgMBh
Gzjiv0cZPzJYu2C5BUuD48f6lVG24rz+TblZB5llarBXwG7iaSCj7rVDStOLxW1MKahv0HCTosOV
Ej+kRvapkHG7c2mhbvPm/JsL9XWovxrar/krL0e1LV1gzVqxXM6bo/I/EgvLshloNcuIHmudFxv5
WQqQ/WwQCWabqkCha+zSIr+KSI9CYVgkR1qT92mJUwAP1OKrZSq2X77Y/47o33Trh4P5w3Px/GqO
/fL7Xwew+B3ylmMxcnXKHlAQ/zWAhfY7XCxsZ3jPiIcGYvvXAF5/6eu0qOm/kyaLkI3Rik2SYLdf
mBV16zXUjcIL/+kOoE6VGRus25tpscaeaiZmZnmVq8TKzoCkV18tGYkwQR1RF8KZQ5Cdwgq56ZTk
XDejwtyh214uwZLn0cGy5yzzHIFOfqcbZSNJ+lvYo+SsS7W1dFhgzhgM22/iaH4PtcH+4FCihwmP
YOY9JdPUhMUwllrtpU1Fm86XyFGdjz2Zy8viha0jAKy3rUk+DF21eeZD2CQM9xoZb9k2ypuYmkLS
tanyZ5ZLUVCCxlpMyUSd4oRiW6akunY2K4mO9VAlCwCPuFFX2bkTUpDfNl0Zn/eqVMZTPpJMgIVN
1UfiaWcC0Ew6Et2VyeMlDhG1dbY8M4z6+aye6Rg8Or3qUEqL0U+0bBBwaG3ovrIObG0U5/6cVXms
79KxGMPzWPZ9SPC1mrRzYI7SfATe4Kh3qFXMSfWzlqCmwUvMRCnjY9qmVfGuxEA+fMRlNLX3bcZu
wq/xiBL8PZZhka7uPj1F38M7rfDt2TLmiwU2c3ztLqH7cSqKqT6EUzXEpwnyhEXVyKRJ3fJGU+bQ
3EacQkoUCR+GlydylroQu8JJmi4IyZKPti2lBb2QQTViN1ZydmyIO29ZDqdi5sbYdrWoqUd1gU7z
n2pCaS3euMssdYxOSGXie2j4dAh3CzVed0AOUpDH4LG4nYz+PG+qjH9VJeaeJ3Daw4SiOi11eDN9
L4p9ajlt8ifOG0W/jURUEmVutzFGQTe7D9W6fyxti11JTHUsIJIuVDw1TPNjk0tcGkR8tsXJjkc1
8/BPmQ9ojlpjD5DZqs/KsdCifRdTa/Np2GCmkG5+PYZsu8nlaa5rKdPcs7B8ER2DL+WaXCaMGPow
bhqnkPc6LJ4HbLb1p9RKL/W2tt+rUarMSD0McV3hmXrSnchpfGFIrEYEarQPRpMk7eWUivwBv5R6
S4TAFJQYIT+AVYhOUaTb4B9rjZ4J4XkVblFZbsdEuSWtaPHWfQu8utzqPaJH+o94EOtr9qjiI37g
dPL1WPQhCqwkCjAhGFtndDSvx12Cs0Vnmi9VZUuAsG+UdXkIY7LTYGAkq1lF9Xia/1yo/KDn1gn0
W9S7gSwmYKC6dW71lPwKCK03aKRusKFEaBXF9GdVp+0RLru+qUrSUng4so0goia7JUStqnwi1fCw
ICeqJy/M0sLa5AQKWUe7yo3Yp+iSZmeNCdn+mCSaawROO/aUf1wMdhe5igB1Y1g0hx8YByl7PMt0
XZ+I+1C9GIYibwIyshTrQ5R22D9SdqvY3RHvmRAFlpCE2iUvlIsFLvziK+wC7EsaKra10fuxQVoH
QPPPDAHe4CmhVd8M1uBeTVPSfnK0rF+9n5YdI4Bhk80nJdW9qzittUuh7/Al2n5gMLn0QzatSgEV
KRz1JrJFRKpfdWNPBkmVan3nq5GqP4za0JYbDQRM6+kjzime8jSzt7GokvIRKVvWYsgYq3Sv1Euk
bXILUvC2WNj9o9tCRTC8N6zGmXZRhpLZN2SUxudkAVSqH7LvJiCsDRsrf7ZHyvRXVCXqetsbVduq
+6Vp5+XWRVlB9i4GoPyIaR9ldoDr1kTsNQzuz7K31xfFt0ufddUj2LiyRVtjhO11afQNU5KOKQVO
W4YkafdK7Jc2+RQB6YT9049XO397HAiShGmCjyT88fVxzFGbqJYOIbx7toBISeZPWhsPL4vxV3vB
b9dUb3cLX9ZwAum/C+YXOuf682/OZkF/nlug8L1pcI29UaTJ1q3y8gbexOQ1ddadZnTgNz8+tTfB
pfAwuYaWYLHA613TvywNvj1qjlnA4Q6FWORLsCLKZNRewS5kI+wFk4dIkx2OWkhTVeM2G6R5VFxq
Vdg/see+XU+uX2NdXhPMxf7Lst5cYjevbIwGZkiDIXrvqGl0zquWQqYzt4cfn/H3N1OnE8EZsydk
8a6zzPn2hB3mTayZC2EAUene0X3Stks3az9ZIH9/PjrHABLISh+ixFuvcUkhnNpahRqP1F6/w98e
4NcOz+d+qr1fPiHTRHIouHL0M99yCWnppZFplbQzsGIenVn7HI969LKu/i8H59+cDz7PlW++kjzp
O76+ajkmCfwGeC0bBf+sH4kw9PvQ6a/0DFfbr5+RBdJ8fbLZvzvamwVi2sU0YCF5k4LSPCiEqgZY
9ZOfjIO/OyPWoV82MC4c3DdnVJuNQc8VcsFipPTTVCn77IicZGFdRclnCH75LllQHtjtObbNZpKF
9rfDzkLQJngIV7NqJ7d627ubUFnyzY+Psn7pb2dEnQW16UKSYEbkIF8Sgb+ZQ9CBIYUH4ISLuUq8
bojJ3ZE83K0yyLOqVD//8uHYFligRDQTD7vz5lmye8dI6s4izjFVkvdTI4yjkrv6saUNcAE4TBx/
fLzvp0hCKlUDKjngZfYyby4i+naq492MFcaNLaAU0SN709qzBu1ittrS04fiJ0f8fpRwxBVc78If
Id7izT4Xdx82opIjNnpVbReb5GZeEa7fqlnzy/M/h1onDYMgcxLk34x6FDvdkKeT7bH6nrZZNo5b
y9Tlne201TbS0uTeprO1/ORZ+7sTZPCzjdcIRhPam4m3tfKIGUTaHhTfYafUSAH0Omu2XZ13ux/f
vfUEvh2c6xzPlo83NtmLghv5+hGwIyZAFr2hpw2RPCaKva4zu2H/46O8fQTWo0BVcuCNsqZiS/v6
KOiJO0ykBG23+RB/It5G2bkaEB1oHMMltPxw+z84HoGq1IB4DpiAXx+PVkw+E7QQ0l5MwVCKNtvJ
RMwPA9OKxNIfFT+5jN8/BKwNDNvBpsaLG0/C6wPSaFAG20LhrY34ydEis/TWYzu7w+iFPADPTubP
VjP+LEH2b4/LrKKu5wmR582J9tOgtbPMeAWMhbjLa0imQDKq67I1+6dZU4dbpUp+Fh/x/ZjRLZIQ
qMTygrO+WxeIxCW3vnNdr0+QW2FfVo1P+tiUwY9v4vdPgU49WDVWyjzlOv3NueWsvQDz6K5noV48
mHP0mTmo2hHOG/7y88aRuCUr7AcuuPrm7g001uam1db0NK37wHYayohYOrE3B01mPznY+rVfP3Gs
jSmEUAdXWfEYb05rwscrNavjYGG+Q85ooT+3n8bI6HaUMH6Wq/rdwTCgr3hxKE1Ywe03M0lqV224
KOUatDCovjqFVaBAFfnJKX2ZkF6f03oY1+SMqOKb9psLGMf1lMclKj4E4GMYSGt0CeSbdTkHWAfg
8A2zwzVNBzt+UAanXQKSTkrpGUps19uZx8P09TAWhSdJobZ/MpC+H698u7UmSuyQCdflzbcz2WmG
ncFZIzJqiDKU6na2aLz+eLh+/yiaa1sBwpNGzBFzz+spwKlHkASyQHlDQPY5nITqKlLhB2lOV9/O
dt88JMIyfgIM+/7U6JXggVsr4LxW9Tf3d1TskIDKzPE6LusuNgnc7tw8/sns9racbVDL5iD0TXjC
1gr661Oz81rJlAmqTEvH78lM5oyQyTyjEpXoRdME4GVN5SJu0kKcm2YCjOzHl/a7R4YgIThsrNUE
7yj77fCyl9UYbtUcvy7acxktlC0ECLQ9Zo6MxDOSeDc/PuI6JF4NaI7HI2oDBTNV5FJvHlKJcySJ
meYB6caivBdhFS4e745IHBYNr/hP3o/f3UaNZgYbHxhIdCUIj3p9gYmZw1ZAX8zT+pFAtrBPvKqa
fvkltR6FGZVFPNOdtrZMvl3u5u0I1iTGrEV8fLc1ykrbmZnoiK3UNWSWRf0Zx9Pwk3v3/WZWYz4w
ee5YPnF4981RywV1DUpHvHIoATyM2w+Jpb0rXfsC8v2dWQyfMNL7wh7uYvJOf3b0dfX5+kby6LsW
xSGWqBC/3jwgfb/0ozbnkDsUs90oQl0OcZRKP1vM6cpqKKMBbE+vGzh5O0K7ur3E4tWIzz8eTm/u
L+tHjRgovgYrOn1dCL2+8iBwy9Il98BH2+h40BFgRhr25P/6USyTqCL2tzq9zTfnmmcRXqTELXxz
amY/aeI6cJZM+8klXb/rN1dUMH7o664rAJaoNv98fS5JqY9MRCN52MvgRtsytNxHeKRO7iu60c6P
xG2PmDXixjQ2oyTd/fHHZ/nm0VyPDwJiXfKwHGevuM7D32yn4J3UDuLGHi1FpNzw5hiIaDbQ8Gzx
FlKi/dWjQbVYe4mgyzRebeud/eZoFiWyqJys3u8j2hAZlz6mwpuCTUPc4qTBj4/2ZZ34+uIKmj48
LZaDe5EyxevDTdoSkhVbD75qOArmFcxQJZSTtrPH3aCmU3+2JqATfaG11nzXuHyhDTI2R9lBYlea
C9HCtBoDSWfEemzVULMDASamCWw90u4QqRbkX9gJtIRrYmcn4c+xJu1Ap2H0cc71FtRAptXu1gq1
pSdQipVztQqPRPpyF/+3J/gb7/5vbvp3EopTRYB9nnC5vpFQrH/y0hbElf27SwlEpXPMpgn86L/a
go79O08bnWuD/YWDm5qXxNe+tkkvkL0btbMvrfD1/fi1S0gvke6RSo2IVjlyeGH/UptQ0948fRyd
PDVDINF4WQm8efrCXuFlodrFCTqF7ke26JFVTWSv5Lh7sm48dRlFUgPJd1OM8t3EszyhHM7iavI6
R1fq+7RyR/XZink/XfJOH2ZYSPP4SW+0wn7M3LBS9zQLhPWIrG/UKHEaw7JNo25ZzrpyruVVjqe7
BNQk2qDT2xiVBgkcO7UBaLNKsHvoSdSbNe1qRmZM+92ABeVPg5Lc5Xj5EbezV7rrur4er6yeSO5z
xRX5zdAPlnqwIWQkm6jMuuseR/O7rKSKQt66mVbvBdgBjLPOBNJJUUJTwIlTirFDhsWiWPPKsSuS
kxa15t6yICxtQ0yokC3yyaLX0k4wBG/ZVBAm5I3wZT9bNeQc1KYD6K3ckIYXDnI45mEMWDAEjUfi
AKSCchUeSvJkB5OmktePKvS2ZWQreCxiTV02a4+wfyjGTLcvCD5P4oPeQmTaR1qtd58zItmiA9Sv
ovQUOeYfI6bOwcsSZbzUKiNRfaeK7eSeKkoVoF81a1/HffVkibHbSbObdloBhY6UVF3cjSoM9K1T
wJlTRZ4f6OWaju9EZp1EoFiwCfhpOCrYEM0wUp6TpMZFmZeipMuV9SaBF0W34F3CCgKBg9gCk4Wr
0zYu1d6UlNRessoqWIsa59YwpgO0l1hLiLruzBnlZjZbkhJnMls4qhV8P+2WuPQqRKbIN72Gp1CH
Z6KnixhkjY7YFEHxBq+VfcOaFvx3lhMJcKfbUyaazVxqirwtUI1Cd3TsxEWEO85Ve2U6dVRd9Cak
GAYLxFozCmitSgEtLiqWCOKKQ4/nIncKLXvfGKIklLcJ3T5w2IY4e/rAsavuQyEd5/MAkEkcRjed
ZnMLWwUH3zDC+NhqKRlqW4x6po1kcu7Hm6J3+vNFG0bxQWMkGO/HWgXmhJeukPp2mGTRINfXEhP2
MD58416MUs3Oqq4vLJaMtkr8zEBH+BBNOEGvQD0ZC6M/a5VxUw2F2SBejbTpozBiJ/aWehrlbS8L
APRz6QzdxrWiMAJDh+vFH9VlsglVTbJ0ZW/MOUQkPemQdZZJsg9lV4/+MKVDlHnG0iraQ+vIsvNC
FOdR42ucOVr1HAMut5xeYXpS7XaZCgCAEZTagLVwHZ9ZajrivO2hysP1Qkw2tYh9oaEvlZ9n4LON
ACElUwHxSZ3pvncH1R0nb4ICND/bMYkJn3pbjC1zBOnfqualmNawK6kNzeVNkla1+a52FnpINABx
9y54coiOPcUO3XkH4icIiC3d7pzsv0TqWVWdSYVYWAhXSB3MW8wGNN2meWyNj7VByNTecLvegadP
OtkdYZ4NYl6ttxa/L9whvx9qu8QpXmJW3+R1SBPQYe17A2mFxa/QQ9rZiaNSyg4NQUA0jgDgiChf
E9qghmK7V1G1QnjH1Kk/RxMCV7WfhbLPOmSdPv1sRfgd0QVoWUMh7gqldHh6IHGV2yRRzcmbARsY
D5aDgQ1oSdI2OzlTKX4YAXdWAape0cBMqecHK1Ek7KMpUZu7pppnO8gyI4acIyvxUFRDHjRwVQ+C
zNr2GGaFPO+mLj3NmJaW89HkpgK9HMH7Uok1d1Y1ADT1hIZu3XO1ZLhZkqF6gH6xXBh0OD3sSu7R
BP502dHTxtiyZOqlKJIl8uMOiG9SJpPly1WrATWYgi5E6A8RIXgfsq4xDjSHDYoleWsbe6KBnM9o
8Wda4/wtuC6WYAIs6plFl/Xg1BTfHFLsLxvs3KbXFUP0zpntKMgAb1h7mvvNBk08smFtLJ4JyFwe
Qpjo0sMMMtdbqVSTecBcM0UbEmcc47Jr9LpGAD1FwpvnUXX8QrbmCcxU9YlYHPUBUm9h+rJropOe
TNl8qysSro4G61Htm7k+zGXauGvDXJ1PIc6XMPezZHD6Az7IuDzLavKgTqGiyurS6hN5W9GByQ/V
2Kl8lGncgAYBqaaP80bSKJ42TlmD4pyrQk83qpJbV+qS32WZ5JLAp7yjS6ix1QoLhGcO3a3JS+kS
jIRAKd19BECBxJcmSfv3MzStd8BlW7nhHGgluznZQBGm41NTa/MH6MXNYbSz5jJSHeaFaMS3Fmnx
zdTnylmeyOi8IUL9rBJDdWwwwoa3QgzKcQZYr1Gy44JEBNdh+i2G/ACfV+92HczkxstKc6WlGsoH
NSvZzoPDuAo1aZ11ee+cxjGez9oMiytw8/Sy0BiTTk9H3Cuo0R2dTl04g667HyAUsTKelZOz0Ggm
WVg/WqK/7aCvMMigtwbF7GjBnONZwVQzlptEtmTeTqh0Rr1IPltKjZ8JQPbSRdl1a3fpbUYzY4+w
oT8IQ3GZCdoUyCOIjYdITvkHfW6sDUh0xg6UvLNwrqMP6tIZsyeX8ULHvXUMx6H2C2XMDyLnBTLa
UXLmEHHoJVQcFkCiah6odi6rYE5IeXSSwb6xlkViIgF3FYyQRLyupUQV2nLdNIspfRSpI6hIVhgU
1KJVXDxe6OHDXHVvMRunl+oErbSZDOdIuFSzlyW5VkW/ZPeJMlR+WITWNrNT94JQJoal1LXHEAq1
N2KFvw3pXI0eanL3QY9SeipxpF3YepodGvJBfNEvRuBWhnsRYmh/xIL6nOV5jG+vt68hD4id1BJ5
JGdH28e26l63qpvd4EOI/UWYau4NumJcIuIqLnJ2pEFd5lcNpXi2T0g+Zi1MApiGoVdrQ3kmS9vd
D1lcHpmMlcBAa7UbKkG5bo5qrwPXd0yRf5deWjTOEcVTsp/swb7rtKggLrazzidR2NdKGhbv9Sws
z1yGJdMlgakIPq6wX9ebujCXrVUJQeRJT+yWWkSR38mm8amb3FXVcjFPsCK8FOtZUJVOebJclqS9
XHapVucBJIQPZj88xatZMLKMEI1Ymu47rRFQiqTmZWr01A99eue02rBNeK3u0yLNmW9nfQPWgYcs
bs7yPlHP677dStcormawTofO7gD0JOmFbRT9vlGwviyAWnfs/apzIUu4ok2sJB7w+Si5YkwY1ZZi
m5vv7JAm/lWVZu0FoZ3RM16i9KNRyerGLuxm01V9tR+seMajMtVYCnlbTEx2Dr7GooqLz+Wite8a
kTc71RQuF1+9KvFZcMZTd+sAgSGNJ7eCvhRbi3TVPUDeeo2aKYNiGW2/KN3iI7q10QoqJZQjnGuR
XkW4MXQo+aK/rlkTnhsUBsDHSpzxXKJt2i7txmzy1vSVGOuGTzKjezRA1B1Kd4QsV1r3rHvTK2oL
Km8vmcd7YwpZBnaNmI8Y93W0PEN1QoWGKzBlxPqGQlsU8/JgXPQ9XYJhShAvVHbpR2P8p6JY/W4x
NN470YjhpKenXfuACZVHifr8GOadvGgNzN34tmq55f26+LaVVU8xLRZfOGrh503b3DOsHfz0jsWK
lBS3EhF5UPRxyHaoWzwMIvpFhyt1s0wYICFYVieQYJZnshzaVamInnW8jl6SuaQdQYoKfdxb/S6m
rAGfaWBVSCwx1qacn8Yy3o5x4hy7OkveD90IoC50w22Fke008cy1eB8DuGvdAXEeDiNSZjylMxAt
qlS4cHXh1GkI0kHnhILqYwRRbjvqmTzOgjlmGgb9A37T4UA5nneHVRbADu3yz7hXL4Bgz1uLF8up
KPM+iO12Bh4qi63TdNNRW5rLnoTgmxof3l7kmX0ogGk9YP68L+PG2TqAGxYvzsnTWhw1DBqlPK9Y
eh0io8y3RHCUO0j9UGqVUNzGi4PZ1+qGW000DzIrTPC7rOwlgs6tgmh6A68y5XlcnWrxZHjstdCj
QeTbm03ckuaE0XHK0+6iaQqHi0RPM2hdcl3GyS0P1JMQaUXucNbVBSoTHEYPkMo+Nvj5j9DWrDMg
hRYPefmhn5KYVeGi4j2uUEs6xriMgTHZatAbS71NrcE576dCA1WT3PSDpuE3q0KL0CAGsZ5i4HOd
+q5c2clRLbIHpt+PiA+bHUlNky8s1jaK5gQNJirfolm/lVb3yACb98h9IZPPorqZq9rGxc+1bo2w
3E6wAa40t8D4O5TFSchYBCwGcINN9S05ug6qSjGfmSSA+Gq77n/J0fhzDUXD1TnF23mx0aLNJVEz
Q6cRBMFr3J6Uh4H1sIeKJV9lvWZ6LPNc2fepsexn4g42HcY7thx6QRZ3XRDuQG8z97UiDbfOYsoz
LR/wG7dLjTh4pjThSbvNfRMFgGpP9YmOSHYoO2vcGLnb3LLLJ7OGZcY6rMeCrdEqb4vnaxxb0TW0
ZOW2rwyxW4ikPPZql/PLBj0ihbkUw2V73ymx++iSZ3KNA5dFgCAGA4R7UfkOGY4feqXItilR016H
LOa2tsPMn3C334pufuqEG8EPBE1CKaGhB1wlVhGYEawxONdqdkk0VHbNL003+VLbeybX9LCQP3DP
Znf4MBOadRWGjXmEnWlsSiUqLhHEpGdzxSIkx2cfMDsUu66ciLQF2n400um9YF/w3kVA+tHR8wwK
oGZveDRtumGQlyOry88WMErQyuVdpfXXWpsJbxzS6eiSUf2YgRw54zUj95paiw+JRG6YJ259GREY
8q7mYXlfD0QjeG7Lqi6OpTyyOHjXVJq2ScwuP+H7jc9b9tFQ/1kQODMReBQJT4Mthh3cpuhokbu5
L1U22qUTZ2eGbc8bjNHXBRrV7eT22RaW47yNwtzc0kGzHtihTCf6siAQjM5od3DD5FmtOvOpj9u7
xe0jIil15s7V75dMKSrQPj5OliLOaQNEB5nVVDsq6QQEhEqk5UaIble7GLQu3MT2cl+jHd/0JXZ8
SO2ATdr+kgl7fF5aq2crgV17h/zDORh1IvFoEz8pcA0d7Km/ErnUdohwhndJTEOIKiovFev/sXcm
220zW5Z+lVw5x11AAAgAwyLBVqJEdZbtCZbcCH3f4+nzg29WpUSxxPI/Lk+97CACgYgT++zGGdzI
g8oa2m258dIsf8wdeYeAE4FoJvydGKmRg6q2l7qtp+uwEM6qwAzj4GgoavOee72iqu2xsqwSnimu
9FzRRkD2AAi2hLBWVju7TZLN6Og3Vm7On2zBZ6ypLyXealsfh0My+hSCnaJObqMqrLYTQYsukZz2
luyPbMd5TgLBUI93k2OFd54dV1elMnH31PSKQiMw9zx8tk/rwoaLXpQUnuJxtm1ZOWq7D7XYWiDn
ax+dJkuWNoThx6mu03tVHYiOgia/IF/C+N7H47TMCpizhA4qV4ohahgmqgy3pe37t3XidZvKKn5V
E7nYnpKNK80ssBzguvs7hrRIEnceQ54DINyTeIC7GF5dmZtbgb8CtHTWA9/iFX3znmqzNb4KuOQv
yVQibEapoyG5l/VmxGn2WBGlecO22+HGbkHMX7Bb+lvLj5MVFDP5Q7UmE8tzxVzhii0pb5rOlWGf
pVjM4vaiUkQvmyCPXBUG15Kra7ZP1Lp9TmncL3XqkCPtB22TaFm1US3T+8KRTHKBLuOXCBf5FU1q
YiosS6WWz6MrFY9iVF7e5Cqh3SxKm9YYZXIQoCxuuDCaWXIdhGp3ZeDFuwHN0iCLT8q+16JDMRrE
ZjTSu3UqZLUw17EPU/1k+m3KWMWT3GN+62kw3LL1v4Gl+Osab4lVooHY0Qly0mM4hFqEq3ZrrqIa
VYDUzZcqKLRru3fCdTkU3KHzSbdXMEC6TRiV2deRIOCDSgbBFsieHImobI7mkIWHccz4UtFqLifs
MtaELxnUzSbyARx7nIWG4HkhcPe7xbFQPDd62K8zEeSPRsg1cVGpSXVILKddeklo3pbYv204QMRC
w1n/Fymbwls0aLndsp7ib5mtDPd1ZP/yLDFdp8PU70QALLMobNFurNS312EyFiuBgcpivt4fZIXr
Nt3+bq1kab+SPqRq8ByoIwvDy+xVpCvKHZgpOJiQ/Z2Jcukh6MB8QJ3NjdoY000TZDJcRshv3UJC
vMIuRb3rq6m5UlBE3QftNFw7scRv09KHRV8SFkB4LnJ2xYdy3RBpunZIRlhK7u3roZjZ3BJGqBNF
8nvVoBSvI6ta45QXL1uv1Dn5aGr5C5lpMfdTWI+g8+0mtpv+SQtjTg9f1xViHuzWc6s28O6kwlVd
aYiGQEozw5yx6WicSbpi/8oV9r8Z2wWbANCRO9VrjcDtPVDXscVTcgkdhjghUzNXpMK2D8DwQ7mt
7SHEBzAGhrMjFdKIz7V2EmmzgwnuczkKqhUKjXBaj1ZX/5CpnOvnodVelLoJHuUYGxGMyql/Cmqu
s4bI7Q1WQsgkIAjt8CzII9rpA1V0KQF/vMFUqRRwBCQ+cXzpcTi4aZH5H8RoUFEq9oAKW01WqTEl
v3Ol6X6poWbwMyztux82yvzVdHeGLJxr3AQUjYt7pW1wBUHTnHNTjwJDv1VLqzsM0YBySCrA460B
YKyptYKb14RCDZnc2q/lH97nnQ0TmdgEbpMYl0L2m71WpCe+p5JkkCKk6Oh8NXuuu2FYhHWbL9Ny
QF1fTtcxJq74voQo0gv9F4E+/ZbS9rcdttdKVBdLUKOfBK/fzJrpZDGR1HWc9ILcFqmVhI720xo5
qLoIwN1cUGexj+VUrSXrkfBmbPejsZVLj8nAz/GLMbChDxyu1CzFnRHm+z/dWEyF7kRhgZdVGS04
pAnjgEGZ8o1EVionbDm+pVH5y8dKDbDC1qhAomItDJHejhqpJ73BjFNGlHCSdDCJUW8eoF+hdXdy
uq69F4tDr0T+WskbrrxYja5MopBfm0RLnqco3AriePdSBxYPWkCdLg2QXWHQy7U/0ytrMZraC2L+
bM3F3NywbT8MBniELqsIKaF3mJqSOlCtVWU31PEdpqR4LoyE/3md+rXK/OEL4isMT1UpZ8A8WMoK
pKMiJ+JI1EVx7Zumd5BQLFe4Mt2DoT+VvqatC0V5MtHU32BgejD7YnL5nkLXCQf7qET2FSLz4QbY
xmalcRcd2u4Q4xbyk8QiwsysYlhZEYgCEeFcg7w23BU+N1IxKhg4DH23aoYkvbej2P6O4RGFlXCo
3PK83hFoUX/XCVwmPFcIrtpE0uz0OnvQ40peTWNc79Sq7NcGl72tN+UKEMooSKPsnaP0teRKzlRG
Deeo28wklo8Kq75XzVZZeEXU3+cGHyW5IdoiIOr8CzIXlPrOlDz38bzJGjFcwFTrQdfMVNOXXgiP
evZjqFalgICgjoi6Bqz/NjgZoLBq/c5fhIHx3dYAWIkiZsAmAWzQMuVHDSRwJy2FlK6UBdw6wGi5
WtRH30inTY24/2DjYvvoa46yaVVd3tSeHoKioRNbK3jQzPt5sPVLJzr2JIut0qaothHX40caUfmm
ALDbN7oVbhtHYqJYm+Yu1QCDPZRzvaz9zWCDSBs53AZs7r3rKuknclgoJjMe6/dkW680b3DKTTyr
XtBpIjNB853VoCjR/ZAH7GtRK9dK2HtPaNpAaqOy5h0ESbPUpqp/tDDoRkSlmM5VTQYJdwkCoxbd
iA1FXWjsx55hHrrExKy89vq2XGByO7pwk9QlFbLUF0ZUSGo7pVoImjUHmmCALmlm3yQxXIIV5Fq5
xF31m4Vm5o6DhMz0wU7wkuJUWRGDke1VtJEbGOLWUdVtNgeowij4fCdys6w4ZFUNFqe2N4aIHzwz
945m7WlXABKeBXLWpFu87sIbcN1gaRHy/tgUY7MmTBUPMqmE8WqW962sFnR9oWfhY9g1Dy0Brrf4
OTU3PAj1Ua3hzdIkhCHEvgm6mY4J6VnRmG+6sCUouknyQ1cU5jaeLThmH96D3aXZ0YFW9CICBcQT
yGO4j4wQfm9jl3PierfFyNK6puuSUgG2OsisE/xQxvYFr8e4WUB1mOMLwshfwuoNbhsZdi5egt2+
KDgKF05BQlNMyM42ntKKjaxw3AmKmlsJs14kgL8LLF6iO/Iac0yqqIS2dinu8kLrf5Zp1t+MnaOA
nlVfHcFlZKGaZQnsjhVLYJGeZvQjYCRFkoUur5T0fQszP8Du03YTmsEjS52MFC6r47AiMqHv7zoG
ArypqrQKV9AgJscF0BDoZCbdK4o7msrpfVT61P9ObOiPXOylcZ2luXweIwvixRJBHoFbNcemtixD
FLFL0hia5mfatCAqiujpwdhmZHWwzp3G/IrONaMnO1ZGucVrpeCCBS+tXpltKH5qKaYvV2kjvO5o
dGghF5iO35PTKCq3Ta3eXw84ExXrweyGdIn+s1HxGcZmYy2SFjCpF/o91I0kR7XX5E95xQkPUpmT
eodL+5FOXLbOoZPu0bUZPsHHWUhsJDS90UWjan9HNJlCnsU0B/PttmfB4BO8mV/0c9v45qEi03IP
OtYSlqaCL6DmkgslFXgOqWXyoIx18NMynbuumKwfI82hlQh6bVll9rFiIWFMA+nHrel13Iep1Hs+
Am+81vKpoBeu1fqjIkRWrycUKbsiqYz22kw8YpYyo79TO5OvvuPG1u8UzzLvKsJOvoZBr6s7bJ2i
u4gLbAzoQwYnEfV2YK8mJ+9ujB51314FYHIeY8OGr4LqUTFfdEOJm2XfenW9MrBBa5cyoq3A/sv1
NRl0JhFnFpAdSVhMcVMHjQIiRXbOg1VOplxHlqF2T4FTV8SUNIYf/GwUo+WSprB6zDzFeDXEDER0
vhFtpcG8TrrobrvRx8cRg7Zxq3V19m3k8FrLOI64RTdmsjHzjCCpDIssBMg44oOcKt1jKBVzzYSJ
q0YhXzEOejC/RPwyejb0eUs0K6fH4C8ot7ZSmjcmV4Xd0PTtD0pehKp6NXeZ68Q1+rhxBWcDl+64
WqONJFx16tVtVhrTIQ8jY1kJg/SDTh9fHQ6ChxTzbBxpuLA8zbKiu5ii+qcqJ+Nx6nv7GcvznGA9
DMEWfUwn18uM4BoNaLov6Ff/xJq7WY9ERLJztXq/GUtatbTezXRBg628hv5vg3qVsw+PDdR8sLpe
/9XVZbrtCHd/jPv62ehaNlO93Jt5mQa06OryEf0VsY5JMbyCeqpujWkW+5UQ3yBBvvhFnV9BGdRe
0YiT7BXb3ZHwQXCe0KfaZYdGNh1QbIqoARKuerlXPciwZcYn23dUvSmraGlXXX5H7DphOIrMD6U/
sISVYdRwxWlIG9egLQgqg0PIV0mGi/acDIH4juGYhsKX9UMkZPA4dKO8cSqDrCss78iq96TbGYRZ
IcyLH624m3b0Zh4ou4W/GBNYW3ASeMXhZB8MxaGL1UKFvtJD3d6y+q2HNmvUJ/wo4zs7b+Vzno0c
s2Gm526rYMG48Ds4DGGJXyxblHoDa0ZfVPRon+2ijh/9KhgOqhg6F9pDftCl/sSOJB6bMgv2uLyH
/nIk6noj4tKiZ6hnMTcdR9CUIaApmOHpSZr5U+y0e7W3rAeF1JPl2E33pLX9Gka/9+H4AzrMYW37
TJ1armgmcikP61UzH9GAAVEs+XYzWCEAcSVdtwXOBlc1sKgbk/m7rVUZ7OLEVLlx66VcT2xehG2n
+Ze4x4KJjJifiJ/ZMtgc/YXdSXEfNlq+lAZQzYjmYo0OYGrn0mb+6OLkpswhA0gZFGSJ6Xxevk6x
7/ewjssqCA6VVooVwNKPSvclZSiWjJheVsPSbzqauyMxBXlq1ls+L7GlVW0u07mIT1iIt62Y7PvR
9pxVUNR3Pnztu1hv2y9BkoSvTT5oNh5RXUUM5iAODf5fP4Zy0h96toCFAvfzscua7hWewvBaOrm1
xTBBzC2+e0Nvyyus+odrUl6fVccX977QjpHVmk/k5q44FQg/F3qyiz3nh58H/tIWZXEV8hvCTaZU
xS2tqBLyPvwTlOjxwusncR9FY3UcsGwb4+Cls3RAt4T49u2UxI8Sn9J1p9flEdyy69dFRXHh1aQm
2kSKr4xCelfOMLTFojRyfT2jsAus7qqrkPNzS2CwvQw6q6YbPNALGIYe4oOhU4HoeXCFF9hXOwgC
GODkAH7B4QDk2YjNR5bGyLltIEmxpdzGPjtG2ZX8pG6yrlv4Y4B+psBlazJWsF+claoSdLwgoEzj
e3JiIp25lR/Q4+rHMo3wYsXOa9TV/oVVr7gTFdpDRKLlqnFgnAQ9/9YOvH5r5pQfWtsYLwM9g63U
a+or0oMEXt5Z8eArcfBAq6h/NMHod2HtjfdV01EhYH8Ac8YgL3HRQW59zmklbKPE+aoSO7e3PMe4
qvLOWCiYxv+mWgaPDVKF/HUOIQSeZY5Z0K/cSBNsc8N0yq5tTPc3TVztco1v9npiMm4HxZ/qa1g4
co0v0xiv6xD/LhIpo6VCn9VlldGuqqfygdXifcMgVOHhmkC/rVrZAOfBhKVaxJ2em0/Sbp1JWDut
9KGkKobcYowZLQvMxa6lDNvwS9qMwV6d/ASj6srcxIVfr9C7mge9aapDpnWmt6lot4xuWKqZto8x
/DdCCurex7owNpBV0zCNDLcTqoJZbAlzY02HJNti7jRd45GI9aWm4Ju6biaph98iFTSbCBxlCPtN
k4Va85rarZQLDwbruMCstIzuZgff5iDr0ny0clh5rhFMrcZb4lKjfsE+37PvNNLp9WtFcihuA5q7
XbhyUpVgWGArB/e/3B9M5bEnvtQ+tDGsoyuDaLvO1ZVE2KuKyODmRzMKQ7mFS5b4d7RyexL8SsNA
D2U4XQwNDE+79OukEHpXLdDvEh25BOPEFG2BUJ9ErxenULX4NVB6xVvR9KUPm8TT1qSC3bdmOaWL
sQDWMLoyRd5ST4RQDBjn2HgwhIDLD+AxE0Z3UAuvkiobb1S++W1g11WwI//IKd1Ggz0zOAXBzWVq
rT2iptwuVB23VQ3voRG4aMseTBEejqnF1xGt8lewpOq7JUf9xVTMxAI8EzJ2M4wPfoNQjL+motf2
jerIl07TG2vfp3mRHPORy9Y6U7rI2A95yZoba1P8QtygLAscLFcWzChaNl4DmdOLFXWTmv34KgOu
S4NheGzXY1rpC0prx1wNtI9g0tumtm5s7kSp3xZbk7NkII69MjkKW9oN943qiVd7kN2u0mKuP4MD
tSfC8MQDooCImc9RqZF1ZxbT0Fz5EsVxu6QpQSKtGRa57zZpFAlxTS52KL62pZbEynLAODD8Bekz
AE0TMqra7lGJZZ7cpp2m+pDi9NFqy2MxKaMSLSPiaGByJXbZWjdNSALN3nac2Fn7RR9SYtt2094b
olD1CHohzsYEQdS2D+QftB6suJUVhPlm9Ifk2apEbbtN0Q61a1lefwOk3dckwGVpMd4HetWgKfK/
00jovmX5RMBZ73swC3Cfl/h0E2VNo3mFOUTqP7M5JvFzXXP5gnReJ1tnGKvUbbg25tu+I1+Tslqx
GmgaSe5zZiq6ju6/s3MMdyMyr+PH2T23wYmv8Drl+J+z1db/J2X/p5gNA//vrmNPXI1+//qP/1W9
/PiPVRpWL83v+i1B+88//2/fJvkv3VaReloCwg4c0P9D0DbhWqOxMywbQybI+zMN+78J2kL+i66I
OUv1IWmjzObX/G97O/EvSAmocTAVRSdjm39lb8f/81acMbvbAUBrUjWlpZofhLbSSdOS3VlwT7e7
dcxVaBdiQX5BAjJLyN+oFP6MMiux0NThoqdpTMFbUYSt96FeVK1whYpVjYIH7HelbfMZWg2v8WRT
FmUnKxcFgf4l6aP838v0/9n3gIeECM8fC2m9LqyT4ZMpTGm4j4bLbZHEFCisy0LD0U+vKFXfLIPj
v5/prf/HidhlflKGMvByQLSJ8uRkKB2qkxAK3ZsEkjKQ2mNPHvQyjTCWpaceYm9Nh7oR4bfPhz3z
GmfxB350EG5YSidKHpjN7PH4art9ANU5JTVgXXi05z4f5VRWNz+cifZb15CImtI5eTg6GxKCkWm6
5LaH1zQEsu8K4y60MDWuVTiFPz8f78+6OFk3fC9cAk0gMss4FaA5FMxa21sQyrAbW2rwFXbc6bCd
mqDiVi7EQo+Le8yR2KJIee2n9Huo5tm6gLj1dOG3zFP48bcg7Ufhh1Pl6SIiAwyDwMA33LTD3BZ1
twvF/BanKtf3Oig50zQuc68+mPzmHepr0m1z+d2Pep9+cHvJZ+BEVjGvM2bmf34N2o53X1Raq6Fj
KLprKiIlwa9+oXes7tW8VoMLS/rM2sLVGb2/gyJN8Pm+Hwr8o+n9oZq/ntrZDWX8kBS1+EuLhj/P
w6xAAGJLpCh8P0hijRp0BbBAhy91T1cLUNWKApBCIIrP3+TZqXsz1Im2jkhtSo0IsrhK4DsUrACd
b1scGtzeV5+PdHbmEL8YDtsrBj0nzho6IXUGcdK6W3DFWOFoX171emsvPx/l4/PgosHXwb5mzz6U
89+/UZzFUdcYhWXnrukBhmXpNO66OEl3XtvW/2AovJNMBBUWbk36/MBvhgp4TSA8ZPSlJLt9SdHT
bSc7FV/82qv+UqgMCYmjzTA4mSAU0fJ8P1QDk49kMrVwx94qNgHlDLAedObP525eVu8/al4NQm9U
gRwNnA3vR4ENMKjYvaN7tIT2W1LUX9cTFAFuJ+qmFxIoR3Te9vNBP76w94POO82bWaTjRxFPzo+L
aM7+AmLXAT6qVkMKpiMvLPaPS3B+VUjMWIYmOuGTN5aX5WCYlax5YxDJG4zl9yWubxeMkj4eDA68
oT+rD6WwdmpfihSbjPPOrF00MtpWryFEzR4iC71PmUZNMW8+n8Ezrw012SxhR9uN2cPJ4jCTwaKM
1lp3gm9PNgwWvYTJDsUV3L1xX0ayXTkewMfno555b5Idl0nEYhPJ3cnGYQGy6HDqWheNlEkYQJXu
E9yKXTvSqgsPeGZCcUTGrgYhsIMa70QzGwRlNwBj8YBq293mZtU+qKhL3LwYyrVBMuQlM4IzRy2n
rEmlSd0iZoOj94sSQns9iDIEelSJcBZ1A6VFyNIkJADtGEhFKaKF5NL2UlhGnC6rpm3uHLqSd6FT
2pds1ObRTr5L6t65VCOhd44yeP9rwiaLrTRpKtdMdM+GFAw1Z6U1TTzSWvdLWCRjSh96kNq0jCKc
JS+86jMLjH2ZPRvtIhNinuwLXVYLQjAZv3UaD+W7gjFpXzduUmsvbeQEuxI26N9urpJrgIVUk32P
gCTq+nfbQm/3SGibunWFlkWrGmyJZpmtLMc8+/35Qv74shnKRl3GqYs225ldYt/uQEWj+7as8ejE
P7VK3BS2E2FHnrODNAefpC97A/TXizChR384O21YyE8M8gmSvgzdz3/Nh89KwlHhNTs2LmGs95Mt
qs+SqWmFgo1mWpkLC0jx3ky04LE08+jCofLhs2IoRNmzAca8zE/F/RMZ5J5iEkpaqHmwqkKolQXh
IU9e4A0Ym7b2188f7cPuy3hYQRFSJKGhYST+fp4lMIpVeewYhLk6P+Nh0tZOQ8fo81H+zNC7r4Vh
dM5LSOdcPXBreD9M1HleOJk9jwUR8UqryXNY5ECsboN7LR62RlWh2WnrRTTokHtLIixIDsLpv8D7
DWgSDG/AqeJ6sptw9flvOzcDpkHpKC3BVdY+OetIX+kUCWnEnR3B9h3JE8i1kuBC9Tg/4MkEsDHP
JRBDwJScl9ibEzVsPcUnQ6B2CeIpAmDoKb5GNeZ7blG2YqMranTADW5woYgr4HKOo1xYxB8cbYic
MbjCo/gHFhKolN//BL/UYi33OkJtg1isNGsG4zx6w30uzKs2KZtFSnQ69C97sJ5Yo86x7tt0Zcd1
7AoUUNuCgPULx/LZaTE1tk/MCGa998lvEiRRxVnLl+XlYQGCTwwE9ZTaWEsOs3ir5/Ww9bwa/lqG
ld1YaIp3YVP7sJEyLbgJOdxLJZXjaf1RJbapDNa8NCOtvC2YDdwQxnjX2qrzSj95YI1O2oXP/I+l
w/v1gHRdNUEa8Oibr+LvH1y2Kvh5nvSuZ+nPRnWT5Q20FsXNFMgYurLUDLnTpY9aGIHQtO6yeKdb
9B0dt0YSTnTXMvWn28+/hI8zgSUchR9bHeaB4EDvf1PgQKxXK3rtZqW313Q2EX0UWnnERRfGcDRV
t9ZoFT8+H/TjhseSxIiCWgJLHixV3g9KmFJPGmiuulltRVfja0y3eyhIG2yq9G+PTMkOrpsarGfC
h9js3g+VYlnY4h4yuSbI7Z2eRu1Kz7LsIUaxs4Ueal9PuiEu2FV9XOHzoHPnGbsCirL5+d98+JoR
eFlpM6mhzSwGIov29E3qLTRSM1tA2kF8jF2HvkicdrxpRDHtPp/gj4cX4xoUTBws5KSeIhR+Ic2o
oVvrqhUUjICb8pVnQQ7qq0RcGOrjVorfDxWJ4FUyw6cgWhEVcz02zUJp0/tFNEv4JWv1b3/7PJiX
gO7w+c1u83PixtsJLfrW9+n3jW6vttVDCaF7NYdf/EQ8cglX+Lg2GYpbALj17LQj5+d98+56uh6D
FsC90toq2cnaoKeraCF7NrytZRDSaPjrw2g+IbHJoEOAxc5plEfPc+UtImnXszV1q1elQqYO/dzP
p/Dje5pH+XPd+rc3y8lzqT62MmTdAM3Eg6tFZokZAlKTfzAK9TG+TEBSQjv5sqe2C/shpCGXaNQu
xPjIK/wihgtr7sw7wkDEUtlDZlDm1C4wbtUOdM2mUBSD2OV5KXep4pX3hhGQravSy//8qT5+Tgas
IWYPA7oZGj8pmIYY2hSdutbFUF7Z65GCdrUyksxapMNw6Xg893A2Jj3zW6Lctk/WOuphUOdaaV3F
a4hNDtQNXcpXVY2OrJ7swvZ4ZlVwr+ImMe9U89n0flVoPnbg5Wg3LhxRhztTY6BIKNvtX8/f/C0R
zSMMeg3qyfzlLbGevkLW5KwaTL0QR8JQ/9awJW3+yUB0ILifAtCeWuQpbVXpWqG3dPDK7L5EFrXs
gbuuvan9+x2J1aDrcj7HIf2e3PUVO+1CG7qkS1JQcdRzXKIUSykehgJV3+cP9ceX7n3dMGPb/zOW
eP+SJixqfNvi2l0Wln/dVbDQlro1hfRpM8270xsIoutU0bR62SHfyCijiqGBOWRR+OljnTtLy9NT
fC/MvJuWI/FszZLuud0Rh0Wg8mOvZMXvCgcqsRjjFCMFgi7jS/aFHxzUsBTVBbaiBuuNno56OmVV
EAV0TSFfjr66In6iPrRD03wdCXpamU7qrCzPgyUKIV+5Jt7C246WUfyDpThPpqFjuU7xf1LvtCMX
2lFUnZsbGlpGQZ1bqLLFx1UzLwx15kOe6zwqHXve2c2TVT82RY7rYd+5ZVLGB8LpDW85+kpxjc1Q
v8DBrpQX9qmzI9JSMLmywlA9xQ1NUiSMLkZlZACb7DAwbLeVQ8r9wm9RgulxERw/X5pntg+DQoX+
DkUS/brT7WOqbV44kWyBk+cugd0Q3mhqu5+PcuaxDNzEeGV/igBn/vs3RzIscW/seqOH6VioLu3j
dg/bBf0Z6SO3EBfaC+OdW6ls+PT/gVexKzytaVJIz1LkzUBmY9/NTuHtGnJXtu6iCDJXmSgvxJlG
igt029+F2OL+gCRSmv/gu6eGA6PnJAB2OjVtI3AQrZI/Dq4qGw1SSJztFDB1f6kT0IdHQBLc6nje
XI0CD6tc5pjQRISvkJloANq2xZHUGhwxrNFAupyn6wCrDmhx5BgmhOgiWivpU02onC4cz2eOy7kf
pXKrUPEMP/XZHLm/qHGuEB5sjyHxHChjtk7aa0cChfufn6+NcyuQFc8n7eiUu/bJ3uj0PrJGwmFc
NaiQXuZFuYBtcsmi/uwofMyYZ6MkpNv4fgX2ikOMaDH7PyEk2SZ1hCaGZOFL624+2k82+tn/3qEI
pIdOuNf7YcYs6FVKkN7VUl/+6hPsHJcEaDgEc2BPuMPjAU2bANh9goCTZUt2W1JEajXZwWx/hfqY
btHcD+inYv9o4mjSLUZQji0qgu7L5/N+9qdS7lOjGIJIw5NvcghNY0hy5h2QY9qNRZheJ36F1Gry
vE2fCOzEtML48fmgZxcW7hu2ChYpSd97Pz8l1K8ud/IBm4L4uWptsVTVsl+QhHPJOPXsC38z0snj
1SCcBH4wUoZxFUqnKDlgqdZfQELOP4/BRRgjSFzFT07EtsGrCihucHObbMzKb2HKhM3Elymc6JJh
89lHsm2+S9YvLdOTxRXFXlsqPZsawh1tPSKvWVS1Wlx4pHOjzLgpzv0zXH9avZbWwIFh1gOk7r5d
aWPQoqODKvv3C+HtKCffY6ypdanpBQuBe9xDm5ud2wz5+MVAb3QpMeIMLA2ENkO0LDqHuTuZuF4z
RkJDmp5l0PYoI+wuWihZ3e87P7Wf+8rR9njWVF+HQk2ecMNSrr2mDSH0jba8tEPMK+J0h6Bzxvq3
AfakPFmXCIF0RzHq3h2FhmYOnuIqVYPnQbMIPZbZa6eH7hydtA8bPDzkEKKrJNTr89k/+44Bixxq
G3vOJnz/GUatFxC2PvQ4U5QQ5/DNwt6wTi+cItq8dZ8+K30tPF84+UHFT+bdKgwbHQxTXle+dTWl
mBvF1K43nLUQ2YQn8TurfWsVjXH2Q7GbdIlPqP0VK8LyZeyAhC6cx+e+1re/5+RrNYrY6lHk9S4E
T/RsFRNAP6NY5TAYLwx1bob/OEQD0QtIDiczHMeUJbRCOAhQSeJ2ZoxuSnDx6vP3OH8lpxMM1WvG
JLltmqfZQ1Xb253ZB72LKSJJ5uGUzsYNc+/pzlBjUrI7Jymu1bEGqdK9KI//wTqiz0NKH3ddbocn
XzE9W9+afISAeeCk+7KLqmUR44fy+VOe6UPwpUCzopbiD7GS75erKIO4bWxAj0ofg5eEzL+QzPFW
eUS4ZV5pOBakS0wA6xuSZoOfZuwMs14BcsxuajTluRc1jnODp9DYDdMAh9DPf9+5k5Q5nRkFmGZD
RHv/88q4VAdc7ZBDClXfpr46LtS+sY6TbadbmZv5wjBS8/HzQed94vTVz3UloRz4StinnUTfR9kV
44jpjpi8rsKgPmIaFy1baX4jZOvL54OdW80WM08bgqraUE82LYEiZFBHPhcaxmKvl5gTqJHZ/oOT
B76irQPqW7DcToqDTiOvKw2ZR32QK7/J0uPUdNXD549y7pOxiEKld0a73ZmTV99eRUJjJEYFowUX
XX79xWsc7Sa1p3qPtKH57imGs4o8vV44an8p9encGyN6A2QNk3wasSermAZdF5EkOWAnpuA4GFbB
voS+HaxSGUM+T7ETfPr8Wc++NhpIEkgSppV5st9hi9fOYSBIW3vHcU09NlylC6P156Oc21V5Iph0
JnAXMOjJjAaVwOpDG1wPK8obvR6cPa2YZqc28SVj8XMvz4b3BLEViAiC6fuh0O6hWNPi0SXuvL+J
HWE8eVaTbYfKV1Ypr33nI+D9mglP/wdTCY8B2jrkOJJ4Tr6AQrVqOqQK9Yo+hF9Cks6WaZoZF3o5
514YmAZ4FDchi8vn++ebkghpa6Kz0dUBLrhOn2IwJXLnn+zbGInPHbyZc/ghZJVDOJMF99LJGbQV
uVDjRo5F6X6+MM7tizQtKSRh8DBpJ3OGtt7UKmNARmh4/aENPez6+pZ0E6z5KulWY6q4WBb0Fzgu
Zy//uOwTA8UljNb/ySopssZvVI3assdOrV+Q1GodvWasn9gc8d7shm5XQwHdTHnU3fZOkB0xh/n+
+bOfrTkdShRwFZAcAJb3r9KYtJpwZb6KpPfEOtGcbtNJtXiJai/cjFNm/FLFpH/jnoAndFITtOBH
jXn0k+hSiNO5RfX2l5zseFEmZREHEwW9LNorLQvEOnKq8kKr/MwocMY5G8AMgPZPSwEEmYYfmjnl
9YRx4gJTrQlpSVJoF97umXGoWedwE8iJc5zK+3ktUk0UKbJo1wzq9BpjJ7yC6O5cKN/OLF2avILG
GKcrrbGToyhTs7Iy9UBzDfT6bJpy/Jmmcbap4OfQBCSzeoEFp7/5fNE4/PaTM53lagDHEUBo0s99
/2yRQMiF8FRzSQYVd0QT4xEj8BeIZweq1hur/RQN+EPiP7mc4qK4FOJ0ZieHJgPqOEcdQRk6eeoq
qII48H3NdbRWPaZchFZWVo0PVq+8fv6kZ0cCFKNkpAPEgnn/pLaDl1ZiT1CCanu8Ko22XGEorDyo
evNf7J3ZjtxItmX/5T63FUjjDPTtB5I+xKAYNLhLeiFSqUzO88yv78XI6nvljOhwqJ8bVZWFAgpg
OAezY+fsvfa1PeONFwaljM3WxCZImMHmUnhsCMSJV/4q8jJ3sszRk2UU+O//oDd2JvI/yXPH2roK
PzePDnNb0DSGrvphbaFkwtIWncPE7is/KATcjTntoocIHoG+D4siLa6UoG+VyBfXX1+tXzqsJnBm
s3Ni6QdN3fyt5H3/OOiy2y2YOgevzPXioPXw3HVhtVgGAE0dnMDUTzIWd3bQ7cqYhOBQD9s/378v
b959QrNWXeO6FG7+LkB9S1LSpPWjMq8R1s04AWdTXvn5/8hgLj8d6m6UKJxDGJlzFLr8/YrVj45o
wx4pxmKNR2te6q84411dXb5pc+GlOG/TgwHvWPeKqY4+lxaZ236rRg4q4D4oHkLBQMXrykATR8hj
nfG5jxsRPrIaQbjsYb9xYhx00x3q0FZu69yJOne2oW8CkpSAcuKmAfBshmFc7cu0dr5jPCfyLCd4
0wAcNcPsI+x4Pi6gRznUd60M7/MowqXK3zDDiCoIBef/Lub0kAcoqrhTkItBz00ISJSE47SvyrBF
49Kqpjs1duvsMPBB0lALPbN3zhyE9zNmti8jMF66agQG456zYargZ9bHcAdKJOhu03EGqIv5EClD
FaV4C9WRiGpXjhb9MnKTcVvPfZBLHxts+a1plh4joKGBeWhV2mpeVCWGtWsGxDZuK9vKhnCG8ZeJ
TLm6UIAnmAew+dYhsYST3cI1audjiuASskfJuOqu1dos9NHvgLwdMAB/CrC4S1+HLSDc0nagNZd0
wlOvbMmC/6KFIDC+pHa7PEtcgZgls2nRXM5dot5HfUzHiLLQgrkUy/gsaTZgBtKG+kNZi+qrYbwk
RVvNbTUj+3dHFW+fl42R9qmgdZGib59rcSsG6iW4F/1yrPTAgOIezjhGGYPblmdg8CYSQfah5cZD
236Ea653vmqntKvDjoHyIeuJY/HyAJJJYlqNA0lskdOhjSflLMM8md3OSLWHGJbwmpXOWn9D4yfR
PKuTrYQDFgEuqLEUyX2OrD/3g9Wq7WiASNw0ypbId3qLqGWY/FZ9HGyoa48QUsWJuPPhazMTZe9Z
I1ODO8yo5o+ZN/YP0y7Gxwbix52dLznjZ2WULicdBQ7zkIyfFQASpZvozXhrlTYODzQ2KrwbEu87
h681h3I7Ex7+oHStI45jDJfyW49l0QA4JTUYs103CP6Z5YmfDYr291ToEAYFbsbDIBrxdxnTcnGx
1iTjHrwab6xSZPNHFsvM2S3Fkp8NoK4ChDvNEo+GYPQ9SSqwinGc/1W2Tfw0qtOQPAYkfJzTuE46
JDe6Kt0R07fi27oWgGC3c5S6udNptTeGbdaCTZhbSDDGHJ+LQWlgVQBiLZ8muYjUt4FPZd7ixM1P
w4pKiBgZ/BwS5KvhexdHY3WsOztPoTqFxpmk+XE4qNBxpccYSXtMowkHqsUbu4/Q04hdlzkLHmkd
8qgLFTXH0p5i3N1ZjZWFHnkPzmMK7tIm4Js/JMaAE7oZD428EMLrfzYcdR4IZRp+hCD0hCdHyI6u
Yaf6OUbND4rAqgD6pVESp/6EBqXZoZVS7RsH0ojix45NQVc4EIe9toV0JfmWQwAySFK8IcBq4EHA
KISrJllx4+ixrkPtLjTGUU2P074xJfk62VQ7xEWCsW2fewHpyJ8igD6k46VF5Y+2MSQfTClIx4sX
/NquDSUKIqozgKSrW/g8PkeX4qscFfIEYfSVCRjKhq9TKpGdI/segvTYjGbfkJUa95lPUx4XCfzH
DmGXoxXP02Qbn0Q01nJfZ0uTM+QGpe8uURqPft63oPkCNLgzCw4dCheVvnhWjTIdD5PZzOR51YG5
3OILLtTEz+vRQfMLEcTKU+AaIlDbH8jkikk8K2JcwDF0ihaL7Es5pbaJPXcKJKO1/1HU+OzgBWA4
b+Pigd6X88lgKfpsyEbQTquddmfGZnab1CurVh1jV1qi9prakl+IMAK2bMJu+WIFBSSRICtFcaVG
fCUItdF6MFnCLUCDHgHN5oxIHoE9FJOj+4kZfuJ2Yc1Vg9lNodL55QDwRBZNDY0q/cmuBDwwEZZX
Ish1HZ3FpurbLy87/P/36v7HWn//3626+ziJf7Xmrv/vf5y5gib1v+h26/RdKHzHv9ruP/8DOdDq
r8WvS41oI0eX/2XKFar8F/1NZ9WsUXYriPH+y5UrpPovakqS2ujxSgxfaMv/1/+8cKi2m//9q410
05I3LA5o1KcIilkjVzXxpk6t7SzuQGfpJ+Ic5ttQjO3XAXDRj6JtjMdIK5bH1MwRsqHNehDxoN2k
UwQot5bZE9kw0bVz1uaY/PL3rLY8lbxOGqj8XZd1G7TAKFRGYZ10mWg3nV52xLgmK73VctzB4bUV
5HbuSf2xYQ5nIaicSnpBl+a/1Xp5+UOwu9F3RGeq4BHZnCvZqwFcO716Coom28FFb30wte3xl1fk
6Z+C9Nf7/6IQ/u86db0MKvIXwzbzT86Wm2bZnEEZ77B+nUTA5oCal+0IhqgHagyKOxZClrPujrDZ
xZPtMv41VU1EY82wbsyE8gIwYLYn8KU/THkILKhYQgwUQXAsBkceINRDzcyH6c7MBCnRVa3vVQUO
OjA9YpfaPHF2BGTUOwrWa2fXTWLcP7/sRSsgsU+RybvpuhhzJ/OBOcFJFMVd1Quf5Bdgc/F9TRhN
YxVHFVidORt+VcLngfyozchc+tmNIYtGIbumEuylBu2ysG5h+OyTxDpO5fCpMwy3EsGBbQlG+xVJ
9+X55P/81fY6vGWCy4H08v2TuLk0ihj7FCGCPQobXAyNsN8Lt/73VchKW+XLFrGlm4N1TtytaceF
fZoNuEZWIsnfaK1p//7L9XI+37xc6ykLnRnnd8b6m8uEWl1GMpPRecjm+LlXMzM8NBVsfWh9bOwN
YxBlr9lJfJqbiuAPR44NKURKY2F21lfedSPHZYfaKezdajHzcpc783KtYfzGPWccBTgHY7nEV7H5
BhBuZ60GufKUVJWA8tWB+IMGcqWF89anttpXueHMq2lMb77osWqUcMWrneizglXGqXBXS6XylMLo
POI7VK+CQruj3GwPSwG6ae5q+cmp0+IbGVOzLwoDKU4TxYzai59MWJzjOBXLU9IxLTSjoQOVa2r3
TtWKfQ9VyIfvyFgepKNfUpk957Drb0EglFfGJJuz/svbxPSCkQ+cZXqL2/tX5LGU/cL9U4JsvG1m
fgkl0A92oPRgm6hKeihI+36qNDepUzA7FpSAssz0jyJRIccoofAIe7q2lq9bx8XbR8OI/AKshcyj
VrXo5adkEE1k90kXnkOph3ewpCMv4yBAe6Eu72byLDyWteYDoLVrcq+1kfzqylgRLCat6Dm3eaPE
IfRmHCXhObfz+4IBzCdLJH81wMVvuoTMvfc/s3VL2l4NxwWojNXey/U2v3MsUw1oa3R2spTw0dJa
/H7UQi8o8xZfUDW5Mq61KxvH2r/YXBQ0B5SxVWBOY3K9Bb/0d8KSYsMpHftEworxEMWV5RUkvnkS
OtlXrObWbtaLs9YvC02Ocbiysqw/aXv1VSbEv3EQsUteXj1Rl5QOdcX6FSJr18zsewQOwcvmdLxy
c8mBfH0pilsshDaGBOxdl5eqcRUaGU6qkyARitiOujUPgHXHH0PdR0dA2PfWaFtHDKI/bGeZn4Ne
PS7NZPiMogGe5bVvgmV+0mL5vZ+C5Shq/Rt1lbVfhOxJPSKNac4Ksc/09G+wJPEDeBGS4orU8BJy
g/0yDpo7g9S7RZkJ/HM4cM5gnHYqkWx3oBfj3ZogfreoSgDt09zpVv9UZw6QrVzAlyrj/I8ZLpzX
KTACy2aFa7aV8B3ym7AHkWFkqRBif/uNhNqgcNiliES7v/nyWsuYtKGarFMBsHEvh6ze5XlA07HO
l9uFIDaoZpyD3r/oG2/k2uZH0amx57zS7SVGqFRaZTonjTyG+wlhi6/SjjhCHptuCHMzUJLVFS0S
w3oM6vH3FOksglh4WWoooZAo0V3cfIWdQXBXl6W8J5EGtTuX3VOlhc9qXpZXKsPNPOnfl1oLBOZY
/HNriWggy5nOHDknM16KJ5DjvQ83ETyk2eJljow1ZoAMldGeNS8dytY1u3G+Ykh6XSjzexEYry5E
poPWdpY75e04CqMUJzR7ut+AK7zPKwTQaUNGD3a05lYumXYv53g+hlPn7PuojIAe1tGVAcwbiy0P
HUAQG7iKT4RzzK8rUZwO+gTjzjpNrZod6JRZoBzL8iGZjY/doqi791+zN9YDzvNYhlCh0l/fareS
edSHotDsU0M4n0sqR7BP7FK5F9psHjK6UA+jY/58/5qvChR+Fid7KkIcSxYh05c/ccwgLuvqaJ+A
npi7OS7+aGgT+O9fZHOQX18rggDwxbNn4qtgVHh5lc4anBwESnwuRTWAuQO+3KXafEO2oPkxsJr2
SN7gdBsSt/mJ/xUfIlWKleTePeR1r+8GMVbXXvW13L1c6NlCcetjjV91YfqmHM4UiKyybCkt1pAX
qGHDfTKMi68SF3jsYFsfIk2bd7j2Y7+O7fG2HdXxUHfRfOWxv/G+S1q2q/kYfoCKXu7y7pSlmuVh
WcZnq6ATPmdRd3TKanjk2Bp8x4Y9kJ9okdxEi+ZoRDmY72FQ4aASYPX+c3pd1iBO5mkZDoY8/rOZ
LCQTNKYpqOOzIRKiaecuVT/XashRGNAgIRNrwUcQZR5G587uy2vOJfl6ncXGhsCKgo/JIGfHyxuh
Q8sLB2cYzkFaL3RyJGnmZQmWU2/pO0XxeIQOOJzrmCywIF2KAxGw0BvVwj4ngT7d99PQfkeiXj2m
ugw/9bNCNGWXNbdEZwz04VqCPwiS9QtYe25PLilMcyJGoXctHvFX6iFx+gJCJFTAJMN2Af/uGsbr
9ZKCy5oVZcVMrZ/E5ieqGLfnEmr7uS6Dya+wOB7sRBLiRlPyAD7i90aC65fHwZpCFc054oRXjkej
yRZQIhGPFA8Q4cZLi5U70q+UbK+PYxZFmTQQPiAD4HPafExmnYEgcLTyPJuzvQZb3coc5i3DmWmn
JTPpJcvU7xRZiEdgh+GhjtufgAaVP5M0i2+QQ2ZEv7XxSRra76FiXu6A9YKmQQDFHrqtsso8E10u
i/QsCTHyCQpPfRJRtWelEpX3u98PkjjqZOoEtgwal5fvL6bkasIwXpyXuSiexqasfvRzUrt2Xo2H
qLXjZ1V2PfmEy1W/0uvVDFEkLRcUQ0wFre2vpG3NyEi22TmGIvApROfqasSN7ZTOnCV5L+WPJMBq
SOVY/uwCCMoW034vhBl8pVZ6/YKvhzVkkgz2NQch3eU9qCGz6oNuFGehitRTB/DLplkSl+eQJqlU
16bBr3sxLID44qnMVuEtJdrl9QxS0JNC5sU51pbp3BlLcmgJYr3rtDZhtGANz7U68qHncMsj8gEO
YmI6qyS1vLembIEOztzRiTgdF1EubmMscV6ajJprZHH4ocVw4sWmaRwMsrz8JA/gxROCekfudfNc
1eM1ufLrGoBVnFuHGwVj4CuSB457JVBzJurtNGafX4JxFD20acc3zmGQcHkXI7GvVVzrTbrcC+ka
IP7QuI/8c+vlyJH0x1GQJWc2y/QpyFTrFhADZk7ju23+aJSi2YFVXo3++fCQFFZ95aV5XYUAg6NJ
aLMBrr3fzUmo7aRCXneendkfO59Y4JahV3WNiLPuo5tfybmdz/JFGI9E4vJVmXMyrszaSs+6QtJd
HU3DXZpU1oHxQ3NlT3/zUlSuUL6gpCCBvLxUE5kWWd9Zds7KMndbK2BMkWhfEhCSV670Rm1lcjZf
E9dYf6naN7/KiQVCQZyQZybM1h43OKE0fd0erVEj6jYV5qFv+6/CqmwG8XP31KfT7Kr9CLzF1CH9
kvx55Qj9+mmuolNWAWgCFFdbo12cTqLRk5y/KGidQ04PjwmkuHZQf/2loIhCWQ6YAbkLWvfLW2yp
gQptY8zPg13F94M1mF5lT8ztSVc9Onpv+DAkxysv6qvnimKXuQW6Vg0xIcrdy4s2vFSMp+35LCzt
r95oov3QwiqZwrb7+P5e8vooxqU0BGbryc/Abr8Wa7+0QRQltDucacu5z1E9T6ZDYEkiaX+HdQGh
IcTpv3TCi7Spvy+YgNOZ0a/ZGl49ScAQrOR8lFCcEGpt/ga51qV2oMvzSDqxj0V3Ir4oueYEffUk
mdTgv6dpjMRbMh65/KW0gepCEVp1HmQT34hWNe4VIuB9EK7LHmVRcOzqKrny3VzuU1SYDJq4r6gV
1/4x3ofLi6aqPmLKcgjoNsx7tU+e2xEdSR6pp7jI/37/Wb4o9f575fnnYghDAVuj2aEWW/+YX57l
rM9drlZh/yVfqMhcqzMqV5iodNDaWwhxEKVmdmf6cDisndOo+mOYt8UutYRxwyYz3C3E/qCLCUCR
F93sqdHQHpDENx4m/3TX9PPwUbUyx+PsBL69mIliICLCI7N7urJXvPADLn6LrVFJsbPTEUECuR3K
xnxyYsGjfgLInd+CPhI7Yof1D0FW565dxxJxzjh4mqjzXRnSJUGD1x6HNZtVB6J96iwZ7/ALVbvC
JpTPNtlD8W+kJxK6i0Nfj80Dr7R9m02GvevaMf0kKGB3dl3DBNeRQCQWQi5mGH9PiTNhHA+0s0zI
K6I3nvxpOxHBa91UlzS6AFDDIA/uYEyHjNcNMjozhfCXerR8U6Wv+P5jvvxaeMrcGXTT66u1VsH6
ZnHIulGda9vqT2ObRLsEDphbjVzq/atsau31MqvCna+Fb4VBztZqBEkM+YceKKd5sCW/n4xBCy2K
32Oh/EqS1kAcU2zsa3i2R9SAxOl2c0zZkzHA5/xxT64EgZkg7v1Zg0P5/l/3+h5gP2Pq+oK35NC/
+awgBKF1Nkf+OIfgCx1ZsMfAy7ny8b58MJcvIZdZjXtY3enRbp20RRK1RKBDsLdHhHAza5ivDygu
ehDkj4yq+a1qQICNpnWVx32pvysSWQqc8t4jFwMaOlk4XlDZKgFeRvrAmGG8cicuD7PrY6J9trYY
SA6kjW1u9mU9igcltoV6IoHM8DmZ2R6C/VWmZwye0Rdgo2ojOvQi/Gm3fCbvP4fLjeqfq6/MXxTv
DCnoZV+uOFVQRqKEV3/K7Cm57clqJbqFHmUeLd2Vh/FqJaVfRc2K94Le6Kqzv7xU0FULlIdCO3GY
yPd6T0AYZWyBwkmGH3LK8is3djPYf/ltHKEp4rCDrR6TzQU1pr4TO71Giz7Qv825rt0oBMA+OkSm
uFh9Sx+04bIO9rUbgb/ck00OVb9P06c0ba5hH9/6+fQULNwSNqCIrcsxUtI1u0fRTvFYzT4NcGj9
HIBcLe107I2EYf72k+WNp/3NyZ5/bQ0NYMaakGgZ7cQCH9xRF/IOkZLygFw0v3an16/18jODWb7u
ySw4CK1eMRqCHnQI0dWnvi2tRxLiHH8YxbM5huZu0UfrIVIq5axYibUH260e6zXpiFPqTKOm+SxL
nkLyQzvgUB52yBYJ8MUmcGVDevNv5BuDeIPcA9nJ5etnZnlULYGunsZB6h91rZg+jG2ZgWLrwz3S
smIPOpxkb9S5T+8/iddrHXcHlwzeKjjzr1xOghNTqBeOylonyU5O5bhvyHm5+e2rIDFA6Isfjf+y
1y/9l9rBsBY9XWKhn+wuQqlp00Btoyy98qjf+C28vsCjkS1g1d22/qwpAskJAPDU0qvcIW793OjD
tT7wG4uSTr0OzATf29pXv/wpqmhKFaKJcVLNCCmxIsKj3pfFnZkUyvPv3zV7pQmaeMip1tff+8td
m9MVXblwqa6Igl1VMKostLy/suO/8e7Rs+W58PYxrNxOKjh6Rej8Jv0UU+gcltCyDugBjedxHtO7
GbDNfUlCz0GDwnzleakv68rm20ScRz4cqaTUsdtzX1KaXTKABDup/eREO1LOZpJTcpLgs4y33o3Y
VDRPqFVyRwpa8qXphP2RzlV9a+ax/Sclcf2hykznDO6oKbxlUIM/cIqL51AzqseuyuwW5zj5vbrC
TD2prTjwCiw7P3JUvYaHNyb9Y+nmQt2Zc5zbnkxN+gJMa6t7knLCvYZHlk1gVNOK4Ay7+QPKIC1I
AZvqrhhsY4drq3BZ7TmOIsGuIr9bqqkhWb0z/gziwPrh1EOjue2ioSIOjW7W7qMolp5W0Mr0M6Ov
yp1qtWZ912S00D34dcofpCVZP4XeVSSn4Po+xkkuOg+uZJ2tWMn206x38SdN71eFuUVwJA7ID9FK
+vQ6xPPKTdPp1p9gkxnAxFU77igYx/iQLCEt40Rt19yggPxqx0hHxw2cGEYRQcXdfVoHBA/XNMsb
b1IK6xuiTktDRy/tfUQ4D+KfWaNWDjIih3Yt+XitX5ca0VpUYoeqGSlh6lZfOsKGjObcpTY9qJoJ
eISYeGQ7NYjF/GMBHXboGI+FN8VI6hRC0Zm0t6mj2UVZx+LbFuZDzQgv3mcVQYlen4/TGoucoIiM
gQ+zQy6RQkCt0gefBm4/WX9pMZxCIKN/O30mjrGWlI/rEeWGVVXNb4awaH5qQQ71QctxEniTGCRq
eDPov0gcpgVh72b3paqXMT10atd/xSlgHBM5oSw3tMb6uWq677WprZkyVxb+LxU7GvHIIIop2+M5
eqhVlDhuLwzUykjSlxt9WCrG0XoxPzV5d7DmSZfHOeGw7eo9fChgZs38lYQ7aXmgRtTbLNTKyZ1K
o0OUAMWNlF8Z1N8k7yNnZBWN95KrcOTIbSUkM0cJ8/eIm7rx1TiTeHyVRSPfrUk/BtGy4NtLYv2+
CxWFlCASpVIcZZP9KLsq8LD4RF9VIrk7DAfArLDvJr1H+7o1bsplKa8cHi9Pxy/VDjs9UgCmZzDP
tr0xsQxioI2JjI695QvgCORtTo3OF4NPi5AOXdeuL/R4//4C+kaJveYj0MtnQsb8bnsqz6wWhXpA
kLtpj8aHOg7qM7FNMnUHo/kby1iACqRPMC+nwPnHvvYH0EfHMJf6s23ExQ7aACKEmrMfn6R9m5Za
fGVn3N4ZZoms4lhdkZ+y+27PGn0TSK0sUqLQjCF+SFHD78BdWJ6+tMSnprr6kXLkWsP5rYsSEsJ6
jDFXf8VFVajLbKXPB6pdi8gjaSleGcplp0S72dlbQ/Hz/eewLS/XH0lXkBnl+hBA/F5uZEMl+3mC
b38KlvrQ2Jzsp2QO0T2pzREp0JUN7QWs8uuuwuUQzK66chzFa2Px8nK1XhB3NRjDaVzIr9PNBWA3
atbHqCRJM2Fn8FqjzXdkYpMdkifBMeKM5wWNJj0iRInZYnTtWRGOB/7wekdWs0NYTZ7sojhpPzjw
nXw8QfOV3fCNh4JoYa1eXoZqW9mCnrWtExnxeEpJtd0PuW4/qZFU+djJqZZ1D2xp1K5p+954MnDZ
VgMWGz9Ap02JQedlBH9YjCenJrN6toU4Eq7buahOoVR0wzU67BvXWzWEVJyr+gVH4eWjIZCiw37Q
TqcwND/GiSQqlGRiL62c21DHKfT+e7f+9ZsXAZOZTQNqPcVzxLu8Wt4R70uHajoRz9oDwCMd0XSw
6rx/lTd+E7+HZhLVO82/LaxygA8wplM9nYquHr3BmPPbbjQ/sh10dxzRr328b14OHwG9q5XTv52S
Ua4pVhjL6bQk2C7QmUw7AxH0zSyqnzSeyitf0xv3kCYZeS9UaTT+tupFctdG8jaL+TTaerRHolzu
SytUv/z2PWR3WAHVdEPWAfrlk4JYZgdFbswnpTP+MLL+yZHDX5DY/rKmobhy1t8IMrGWMtLAjcFy
xFQZLtPmNBJGNhkRaEZO2I7A7KfkvQ6WWHZD0sK7t6roOFJxuRg34huCBAM3KPD4WyQOeG0WY8pQ
jMgvqBHevwfbkwUNN4fVilYigGZ2ys0U0Ikz0RTk35xEOAz7yk40oNiKfVRKtvz3L/Wq/bBeCwTM
KstS4Kttv0MYWLiWArs/9ZTgBFTP4nMdBcn9WJnVTmtLpArahALUGUIP4OZ8O+ltdQiWKrvpqMQP
/y9/DusCnXrGQMxALx9/ppYIFPVooB8goMBItl4EGuNDHumTOy/0ntqh1JDeo9STAbFaeb/Ufq8W
7THuSQR//8951ep+uTtrdhdv/Fo8bFapaijz0OoE7WH01XfKgMPCmChlHWQIvimX2NWjvDgoc2a7
VR4PD1McOIfaTqhl4ap7TdXsrKXLD1jcWs8WqXxsFxyfRmWIh74tstsFUuA+A+eLAxFQTh9FqUsY
+3hFILQ9260/hIWdlsKaEYdZ4vK+9g4hVQIR6ElmBH2WpaM9pKQOsxSSGW5HTuBljBDu9EQ/vX8L
X+Avl0svZnw0C6xT7C30Ay+vrAxaww5dDieWDkzVYl4+I0qlPJ4s5ZM2JCDWG93Yj0Y9H1rykw9z
7nyLkwAf/VJV55Kw9J2gJPT0UIkP9IKF66SqsWtGRt22JgReBIc319Bbv28ifW/WpG+VJpHSixOV
X+yst92cj42pE65aFf/bnYri0NWsaNlVpj56XTNnT2SNt4e6necrdd3rZVNHkIXri4YOEv+tmCSN
OuSyYzyfDHtO9otGMk2RxcaV5/t6yYD7yPmYyTdaHI7Ql3d5bkplzGNzOYUG9kHRDBYgJbL7aoy5
V5aMN37QSi3G+02tSgm/WZ2IKeTE3CnKqUfHeWiXod5ndn7Nl//WDzKohlexNsvzlkESMpTlJJ6q
JwQvtmvgenKXynmyc7Xfvf+Gvt5G0UevwUEwFQFbb+ENqWY1zD9quu+DelRStfZMNX+uZuPWpPl3
5ea9/g4ZbZO+hPqVTCCqkcvn5NDZVZug1U6pmVquCGeF8Giz+aCo9PeCLlGO4AHLc6aAWPjtn4kc
Dw018kgG69sbuoim5wxPnqIzhtbnNtT/UCNF+Slip/fhsYxXVvI3nh9FCUJjJq007u1N6d3qhd1V
4aydlFxRfaWJrUNsg/uSwuy/vP/LeCO4a5drDOhOyiCaR2AcGKNf3lXVnMJmTgLrFNnhXVtXBYnn
TRfedyXNKvwguvV5Sro29fRU2J/KDtWIP6pDanvLaBa3jgzQlJczRSjxzxS9nIEMwGu5nSmeM8Em
41yvJN9o14ZfGguDxrHV1Ub1NZ3zq5c4VUVvPM8Tt25ssgC7Yoo0j5jm0aRLUYzJSm8QC5uors2u
3fT6rTWm1kfkj+xdsnLclknjqetiZIpzWNLtpVRFki6OVWuVH60g73rMCZGBVaUePlZjVpoElnPj
XUlfqvXNJZJfzVLVphuLRPqvkV5/HI0pbVzCdZMMwZDIviV6mvQHG6tB54ZspdhO2xkNfRXzt4VT
K24kdJ7GjbIOTFtlcRzule7ZSJDi03OZB3mEqpJ+7inUfzKOFk/jlC+9Z1tV8GWeU4dcd6kMkVcj
2LpV6pJyKoqGgFJYIZzJaBo0+Q3ifseL6GkRqq5nnU7+tVMxZYiNnlZKSsvVS81xep5rSGWescTV
2sMJUzJTOhU5Y5l+U/tZ/GB1oAGHDaxiPc3Mo5ourPuyMsfWxV4cTa4jk/w7+iB6MWvf0/DKeRHf
CiSgnxsitTG1mTFY94ydE0VQs7RfaN+SwqYinfqkKFN415Eic8Ck3H1qFXv5rlpibA5tBIqWm6ST
gMjcfTEPNlLPxMvQo0w7s8WW+QWAQx08GqMDtoD2TfQgksFMrhxq3lhL8M6gp2BOy/6+nWeo9J4r
HDTLqYhbr7PM6likqb0nM1XsZ74zl8GV6ltKcuXTfr0BkDTJlICONDUjJ/nLr62GFpRNkXBO9YTe
FOCwSY141Rvxelle7a40XteJ6GumTqUvgRhKiHiUZ92tDpjlgENeeLZRQ14z9GuV8OsFi+tR/2Lz
XA9wW1DYWJJpFduDOFU2umXycSZ3aLWHFpPh/tp69Wq54lKMuzA8QSRjz768geQzVM3UWOIUt1Z0
F8HU2al0NMmf7Bjt1Jrww8QJPyZd3D12elf8HVZh7jvGqOEdr8Q1W9ql2nI9Ba1/juXwcaOLwS50
+ecw6espE6Q4NQvBKYQQxE9tE8y3eAIst9aCes+nH7mLHhq3jVnR5OTt9jqIF1de6LdeLISf7MKc
MpnbbIoYcqvTOJRheB4FtIdeX2hUBsTav3/733jQ7MEcelAA4YTY2sDoUjfxaHXmSUYR/h4NuFk7
S3kwq246vn+pN34QIRlgF4EvogTcHpkDw5xFGfTOKcl6/UaGBcj7CNH5+1fZiKteHqC5tlFMFHNM
N7dwZnBzqT2kOHp0GQWu0sft3ZTn7Z4leN7BMy5o6kdyBwlHddtyMXwzmv+d/H1hWP/VIL3R/b/8
EatiZKUzcmqlNrx8i5IaSroWNtE5iAa0/K1VBPeccuZ8n8d6GSJeWLdJGeQEwzt99YUkOau65Suw
v0hHYBF5/6asi9BlSbAaXbCdYNCXq7fq8s9Z2Z5hEJWYGq1mkR7+qhCoxVIZpR+JINZ2VdZ3ym1b
h07425dmSMdeTu7RakjfWuNDaU9Twbp5EqoJuJSZlYdU3fHaNP+WttpfU6mL3fu/du2KXP5aQAMg
z7AZIljGSHz5axPRK+ayutPradb+ypACr86Gtj5FOpHIBBLXA5FH0ulKzzTgj3plgUrsSm37+m3H
vox2EeUrAkYEk5d/hFn2Thx3Enuwoke+3iXtrS5wH7z/U99o2lxeZtMhWkyEJ0nOZWqnYlJlWpVr
sXTcWbVUnyyRZ4/pZDdf8gwdrBzAlHBisdwsjaOHqjEx/kGReZzrxL5yBNtoV9cvgJX0JYSZD4AW
xuYh9G2gLn2siJOQZrnnTmUfdIXpC6yo6j4zF2eXYknyAeQ0XhH2GQ3dZfouZD3hRU4SXw3H8Mrh
862bRdt7XedQeSrMxC+fCdEywRIO02px0cZDiiVlF6x1rsjmxGvngZEL9KxDZ49/oSB2Hit9NMmw
SFjzJ13zdLvN3M6xx99eGDm/vUyB1jBkFq/LP6sMQmkyYWIMNGijS7s09yuseFe+ipf+/uaz4OS4
FiscDBCZbBaBKMfdOMUVPgKRJ59FvYi/ZSyreRfXaqagkVdhYjFK9sNeWwo3CYr+oClJH64ZIYnj
Sr11nhzGvc8CtYjlt1VswOOZlHjXBZN1pdv01p8LaIAbs2YqoLhad65fxvxqFFhmkdrJWZtT+2FZ
GM/BFAsfWN0hKSwIZDRLtB/bKIhvjZmCIZqH/BYqYeqmpt7uy1qpDoqJh9noCQRwlnjo3QmhwpUP
/a23ag2uo3yhY0g02Oa+ztB+h0hO9qmal8YVWW7SD5X1g46l/kc4BcPPiHzwb2WYdZDaOmp3uPQI
QHE7rqwMzLpGSR+HftHvSdXXb5AFFyEVYyvaXbCIL2/h/6buTJbjRrIu/SplvUca5sGs/w0QM2dS
okRuYJREwTE4Zsf09P2BUlaJVFayc9dtVovKTDIiiADcr997znfsJVOanU3BfZ9jpXTKsQQbT4hh
XQXinXv4jVnjx3tRxL10askBfltIpJrViEAt8X2t+/KYgy9j2gsMCx+Fu20UVPSsknHYinnZd4kj
96qIkyt0AyOOZdffW145RpPRaqEOtGjflUKcJN2I20aZ8MuoYD4OEJv3TjDqKCJ0Xjnxs23gKS1K
Elnc//3C+vvyzaiMaG0QtkTKQMx9fenqQVQ6+JT8U4544jB6wj8ZVfX092/ye/G1Cr2oNWHX4696
e81sOzYmbdTzT2Iyg1Ak0tnQ9yQP1fDn98rs3zdFxD+MRbgNWAQQ4b7+g8wsBcyXxPmn2hBu2Cjd
JFaxbM9bWfVbnWfjoFFTnVd1CynUmvQTbLCBlqIyQsHytU0W6V5htTS2viQw20uyZNtZQbx3GI/d
Jfryrod+Lfxfr1ccdUhIMggEgxnwFmpC67ZI6nLJPlE2ugie47T4TKpIY4bBOIwAsVKnuUJbUX9y
FFtxqAd5cRzabkIgY88Kc49d7+qpEudjPMcfnNEDK1U6mbxlHZnogDpLfj+IOLgZgdpfaBPrULjM
NC22pVmLW3wVOtZ9gJ6oa5UVn2dB3MjIADKYYK/q0if6m1Igvky5TXqa7gbX2N0EkkQsj5c4+Xkp
e47bg7xrbb8pQqOfjTZy+0kVdM1NfFM8vIaG4mHor0qodw96k5RIbYp+eM/B9leXkxKM9R/R6FqI
v74BOsfRCFD3sk9OaUBkdWRLLk5ffxlzwn5573+qwl/Fc4jioUHReVll5a/fT4tN5mG2ln1aRdUb
q6nTjQ8ZKbLtNtia8zS9cxD/i8KfkeY6AMRZwQr0Vr1eTZq31EbWQ+7oTBo3sx98EsqbPwzjIJot
IG7vAkM/xl9ZFBqSHz2F3TOURay9U/O+8EBf37oBzW2gJoz1mTAEb/YuXtEJ+kYbPtFYaY8lUSQf
Kn8MdvVYn1zMQyfqD+ca24AO9S/52gi022mAfl1XbXtcDCfZ6jOPGlzrkZq56va0RbNtNi6PnHrk
O/Sg35YhBI5sD6gROJuRLrLeOb/stOQ+5lOR9TAQJNVjSnsrh4kof1bE/wixdlU/l3d9+/zcXzzV
/3v91a9VPbcpCJsX/td//uki/dpWXfW9f/tTr34JatjP99889U+v/mFb0hGYb9RzO98+d/TD/gSM
rT/5f/sf//X88iof5vr5f/7X10qhwOXVaFaWv0LT2B9+WfjX1//5e5dPkt8L27RPO/Gv+7RN0vJf
x654Kr91v73AT+yaa/+BsoTeC6s0Cwgz2T/haxr/CR8kUYzQwAGLoOn8N33N8P9Yg1CoaSm1Aeqt
q2VXqV7AbPP/INwWdDmICawLqFr/CXvt9TKCsBPhwLq/r3lgHONfTr6/3CyUOLCYOpdBld3WkT1O
XVSiVRoWNvT5+y+X6frHA/PrMfr1jfnjvXA5041EEY6K4E1vDSvfgqQuizd96ahwSUjmdqnqtoHo
7v/+nd40zX++FSvjOpXjlPz2wD4tZRDEKX/WMgqYNMHZ4N+XkqwIA+DyTq7CMghURzcnJzke68+z
B3Y+1q9FmlSP0vo+JLeaYWdbR5P6BpBhF+PdsKzchAxrkSj8Xhbd6xP9j89LvYk69UUe9TYAIvNb
zNajEWzUbKXhgv4OPWbF4zsuXliDUtxoOBi2f3+VXmwu/1nXeFd2eu4wOoMM1tYu6+uVomBUVyhG
kuRV+07kN9VN0gzfOUoXN+7UXoyxIFZYG6sLkWpTNIHntGc3uBjsKizBW23wenHi82/oeOeYeqzI
YoCNp/yiHu4nLR93qWGAR2Oux3jbgx8qSxpsSfA409wv8rq6G1v3BhTAtGU0YYWzwAKgXF9sHS/d
545Or1J6cUg62hy1bdBtZFJvu4pDD1qXyJqG9L1+4drJeXNJKBT5Il5s0b8lIbXjlIwp5fVG+IrE
A09CFprzb2Uh0zDFUrFRXfJZ9r0bGV18rsfBqWhBldZ14r63Aa5X/7ePwnPCkYmPhIHm9bczk5Vp
y6GGshykwHJGQE4zmVdhBlAqWl6gs4UebMFr54J6yeiI35ztNmLa/Gkc3PYdlv5vK8UP+fKfH8d7
O91D/+0Bkgk2gVbnIVi3ZMP4O4gsdd+OzN3fuTf/4o/nvkQ9xeSLZJI35U06JZhFQC1umiamuBr7
YZvU7vDOE/DSdX17jTkNsDKvcRCsgq+vsbTruTDSgTka2YUh6txHa5poXqTqQmooU5Ns2cyTb504
M2thbDgnlDMI40Kmjc6hc5mhicrr9u4kb2sLCWNWDIey9L5ZJNGHQ3ChQDVfLKTFwn5Wu7gEEVJX
eLxsRhhi7pj3D5cWZ1lMzsHH1jGuVNzZZ7VbNJsFCfMqUwbMDBt6W49ZOLuyvzRIGsFSdWwSCY9Z
VO1Gat6+9AUgdWSykVcgD9ezb3k5PiSJ3pz7BTjWIFk2/qQzNINpEObpxyGtltB3GyN0q44ZGTGq
2xxtbBQMZfXOdX7TPnpZaTgace+AYGTbets2FFPRjG5eBBuvKObtPEVVliyhVToVABftA13V6gwo
pLtzZ9TbK7HcN0mpcPxo4NfeqefWBsxvXzpnNMelVl1zBV5/6V5QE9wUx/7Ga30RWt3oknNT6aH+
NSBAtWPGVqMceeeG/ss3Jb6BIQRsFjppr9+UA5VkkeBNy+R66Dm/J+7AYaJtLuChe9i/M8Xd9vD3
T9EbBdSP676mNvAAId37bRpTjrpnD82qQ3EU+SKs4P6MDAWFYlgNGoLPTj161aKFQ+U9Mu1Kz+Tg
HPxOE+/8+W+8kD8/CTMvnmkKaPN375mzVPh8gk2CgD7C4T9EsW6JUHijjABC1TjPcdg2ydSe4jab
kNj3/tb0tEvadtOJzDutUlXIVC57p9fxAop7ez9wX67yUJo+OKhefzU5BNfEMVlrAvlgeU1xVcyX
RCOEzujuVjIMDw+9pwrzmmVFixvPF7bKWS2cVGHjcPpNnrBHGTqxmGYL+LsOHjppOVHRCdok1m1q
tl0kuizYT8HCqzFL4UDpRpavwhiGdeOP/raW2sME4DEJ2hqd/5OrD0GozdwdU3Gej9khgKgaWlqy
khRTjLNaU4ejK55wpOuhWGbs9MZy7iVXjVdOkSYlUPWkO9P0hkBzmBDA5SWtlSnbuDMG3XRJgH40
xU2avxcY9Fc7BW0JFEE4odYD3Ovr6QhECgpP32bMgmFjrR0dv9+affoR8+bPptg/Oob818PFqwPJ
1fDc9qp9/hdnle5fO1V+e0J0UP7/cCBZu6n/Hfp8Vz+lrw8w68//OH/Yf1gmSy6HhR+njzUH7gf7
WeMgwTSSqh97Jj10fuzfxw/b+oN+JRNwtKosWcaK3Pp5/DC9P1hM1vQu5vI8y7gR/jyJ/TwC/C36
mV/kbvjl6VsdX+zymNmQvtDZfNvVrGe9S/Ni+K4w6Q43gvUK5Tobvr4BGNeNoScXgsjceWaQrFmE
rqfOsvdH036OA7NIHuIyVtbebaWlomo9/DIVaxZj05mlFCsueWXbWJZ6UuDVVNji1MnXmT4qE4e+
/BQNGJTcnZEuZnsH0jcgeqCwqmuNfocF0Til6lAT4aN7NBgFXo6l4Uk3ObkUEVEBroyCQvMcXORy
IMlvIbKEsViD5k4EfiRMbUYi1GTtEAo9w9y7ZPHKsI9r7aPgSSyjREJ3ZErhlN+tshNWH7pm1lym
Rto8+Hi1jLN+moN9LIjciNyxDCRYggIb1BBntQiVShe1ZdpuFlCMNd3c8iLncZvY5rYox/l21Gs6
tdZUzw+aWelEXHQ4Re+WBsDSLnOGwD3N0zjO2yLP0g+pgTY2cYsUDlKJxomORst1bLW8FJsOu/70
yG/TQ1MwfMcPJHS72g0ul1rt2tjR00in1XqbycZwLoY0kfOOIPkRbw5gkRXLj9OHHCxYPRpU/Jga
aGi/NZLpwJ2AqCdDzIj1coBnOExRNk7jg1OmRbGD5GHQgp4SsVwry2jynd9wwgidxkggBqRGkEZ2
b4iTMw7oiVTpeZeJbjXWrQfDLt3EGSGLmz4z64dKUWsdcxKwbkZAkBWuENGf6n5Zkq09DIKg42Bu
bbaiYWouUZzUQPPHjrBMji6gEixn0JtjASupCi0dmKVnNqlFCVH4n1UHTnYzDHZcbCxHiU+i9ICX
FaR82gjYx7I7agnAoBBlk2wexlRm36taFElYlXZifKucdrr2ekE9DSSAHFbA04jZGqT5J6heY7yL
ux4LX08E9rztOoWRo+WZwlVYOYn4WGN2+2JWmTLDytRx1HPm1pdNmseEqzhxrMyrpWWcdkpoRcU7
O0UlZYTtzE6xbVKtlSps+MO4ugMb3Vk1NZ0eNfboG6Q5BNN1GTQo3hpvHLS7wu59+4hvnoetN/wF
XKCUvKiajUJsjHaaiLbQ89mOfjyKfd8OqQizbOAlaqfspsepih37INDNZllYAUgBIddbYGG+2Tn4
lpHxnAJRE6KdqKosrB0RBPeTqFzE0ak78cZkxdUPfpf35lWRyyHe/bhdF7OJnc/KUHzpgC9YGn7c
dO0IkmGHM1cfNqDMy/Jc5KPF0+EWOfzlzn/y7GQAApBqDTf9kDifzdavXJp+Y2aS2e4hjHey7oZr
wkE9FbP9oPVxfg4vo79yjVFrwiIT9hcGATYGk7j6BjdNP0Dhyc5EErfbAdvuEZM2j3JZ91gdfXPA
i4UORk0go0rTTXauJvNLrzCxLdm5nopdVgEOCYcYoXW46M64LbNY/zQNhgJ+BdUmW7L5Yap977Ly
9PJjMPio40qS3h9HjohngLcR9M8aQeCRyhWxXWUsNy30ZWjNdXBsHM74DmYfsCpJnV0DH69VNGe+
dUjws3rhNHviI5iPO5/Zl8E3laZw4nXq2BvfHBUiS17BDcm4yUyuT+fNvIVKQUA7Ghe6KoJk08Vm
CrwvwNURzk7TbGqCM26J3tHExiRY9xplanVu+DXfgaWpD3hlm6iLu/XINWWR38IxDOt+dDaJ06a3
MyFBE9fQn6+WUjXnCQTkLWOzmeW4/5h7fXY5m/N3PRvbTz6zHmfLjJEqiDNBqR0JA4k/TXl2p5Y2
OfaNas/560kA8ZV6mIKxIFAnjY856pMIMUW1rxmxh0Nf4wX10qw8YfW2twwK+5EkD2R9FH2kL6Ib
4MnNjKEZiQ4TBatZIb4rnIB3rNiS0WscuMxi667Z60GS8y88KYj7I9NoOzZNu3OSTgasF+7SRII9
AbNWI7PzJbAThJqiU199UVD+0U5ZAb7IwZ8qCueDIUvzUcm2EiF6zOZLiuNZ38axPt81Y+PudZgS
GtkzZpCT4NT3fkTyhgn2xXUvF2zIR72T/p6VRJ1L5Js0Ae3kBPC7ORSltzwOc9lHiTKV3FGqu1aY
6Fn1ha0xY+jZ9Okhq7L+IBk3EbUnQHX0fmmbp9QGYnkgh0ejgaH4xsKpz4dvWjXZz8DKv8f60l4k
RZVsekqRj7MdxA++nnuPmj+N6QY3xpeeMSe25BlPc6vHxLYk3mBsUu4L3ioPvDNQ6VlwphdDc2uj
+uds7E8pGdJj/Tzrfffdz7rmmhW+ge7Hs3fpWG7/1TB6706JgeHcaGgchuLFO0eIv9QbQI9FZMWm
f1MTOfMk27m5yTQ3vWXBlNsuTZZPuTE6Z70vDFabOr7wi3z52umL8Qm4U74zuw5hKe3dqJ4xs5b6
TGqmWyfDQx+nJeuHF7TdpTQFZgFZWxnpxD4LQ9+19UAgFT3Nh4qKLAnNQlvpNDkc6NBIW78FhjfM
eKBj9yHPFx52c+GQsFiMgrcacAjweEgvvvv9aNthNtbdvd+67P0sBz6u63TB02HGSxUKpCw7KHqD
iszeZjNmFBFYYemWlrcb02yaduwGjMHcHttsj/r0DFDg4G1qPUAW33c+QlhvcMqoaqpev5krvzv0
vXSeZZZUp0WwuGMotnAYFoZbLFBiPcjrCyBguWXWoux1dm/0/scB200X+iiM9SwsvIplLskc4rYb
PjT2bCdjiOpMrn2IAbgXGw0JarelCIINCaSIfYYgqWBTEWj3bHpK6LvRT1JUQcUcAG9BgELc9NTv
xilOFjLChhTH8FyzdhuaR7qQrkypU5YECkFXpVI84y0o+K4xXe129FKjg0cReKSUsW92oXSNwnis
Utt4VBZW52sVvKjcgSTtnZRSiD1AH/SwHAeUnO0y1OrapVJKzxFGGjnP/2z2p8RRAd5nlvP8PMiC
7nM62/UNO7I/nOx0rIYwpuogDh4fFutwW9ff1Nw7xV6vYObt84le3M6bsChsCsClBysbZbLPBuwu
NlIOODoLNrZwHB1XCztLp2q148w1borGLowwBdx6zfwUuiKdw3qvrDw4k7UKOG9T4GE1oW+A9tXX
yQvTUvdsjmtSB6DFZQcrTrJbU03sq3ZtO98pji5dmRkN19BsvJNhdVMceu5SDmFQB93ELYlAZafF
U3bGbNI6k51f23s87USDFUmX22cVURTtFhPYkIcBKuQ0FNQZD97aLgntZWwuc/ZQJxqm6saGqZRt
dKUHdG4Y6A708a2px3tDKUaKmA3u2s9nHvaCcw/+qo5ifaEMeGpLpM5QEdiWl67NL1pDuc8JWILd
rBFdGTtr6v2UudplXsj6MTA4iYeZKPj9uFGuQVRRPcow7YcMScq89vfoRM9mGC+pS1xeh1OA1l+l
hnAcUgtfhxxLZg360jR7hqcmiIHF0c71MvNp7ilHM04cfOgk15ZK7wN8edDJg9L/PMo22aTO6hQl
3Ma/byxdYPhhRE11BDP3mA3COpm179dRID0e39Yt+ZjCqsx7v87K86CcuP6wyB3i11TmnbuDE7Tb
RFf2R6snPs8u6mFPmzt7tFOLYt4oqumb2RvNDVOAfOYvFrF9VOR3HUuTDtlRh8KcR45S+mPckdsR
ji+HAHJBJ/N8zvP7LLH8eNsGS7PshmWs/AO6K8IebM0WGkeVeHQIuYu/W86YnumpPh3Z//0jMJv+
POhKUsIbrSCZUgprsTYq0PRyrf5onBCCs3wSBk5GZcwgphEeLnfe0HrdloB366xw8vQbQTmk9CDa
9q9HnzssLAvbiBDsd1vyfvE8V/bQHVozae8ovwfiqTSabvOYHup4PRCipswYknJf0MCrjp3Q2m3t
eeIoavHNcfs61OnEHHnoRrT9fjKs2VaSL7nX3INI43yn+bW4sVOHjAdb2t/V4Gi3EvP1I8HvwV1C
DOJ21QZvaGlJoi7Kxc9CvS29a5fH9zkeJyLqmCBbn3uVlHVUiUUAwcW53OybdvYeDFC4w8btdHIF
1/OXPxou/1z5zXw1mIGITFH1YHS8ksDAoiJobhrgulqlNRwGEhlOM47vPZvlSBvZOPMLz+ujGFsv
7SZ9utapPKAqt+S7eclHgybVmdnaLBa6ZR4WOR2o3uYrW2vMzw5z7yUkzkwQcw/0Y0tx0pLVbJbX
pmbRAeNuz5P9ZE/qSLZmtxOzMXycYJXuvYQCvtGtXSWd4QqaqBIhjqHgfCm8b7CRtAUNldB5RINF
nvllmh36YeEZiRNabhFZov4prSbzyO7zLOBofnNx3B8IObO2PotquQkqzT0nl7K1cP64aRX1ThYY
UV/04pZVsriQvpLbEWI5S0TN3cleH5Q45nD67cY5cz9XBApGjHmyDX4mSlsmaJHk4Bc12dBeyxTb
prDG4WJcimen57eGudeOrWsVWAw18zDEOGPY0OxtY2jy2c9qa5t6XXMVFB2YRCepWmeHq3lw9iIv
+0u76rqbMo7zvVcb2ol4z6TYdkFMZak84YWcQnTCivqGYDxS/axdoUnq6xjSdwR1PjvpfTzcmB3M
kaSeTpQX/SFHYHBeKA//I/O/K1N2xf0gxdBskY+i/nfY6D+N2TTvhRN3lBcmw6N2zbgED5VyL3F/
HuO6Ta3DVI7BF7tMq9uy03u+fCseQgKgiv6MnE/EFmPaMIbqzYzRYdtwcDGoalgnAxKX2zrN96Pm
zl+8Ed5bV9e1OjEPHK47DwNwKMyF5V7D5P1NnwTART3vF4rZ3vrU9pwJ7Rb76x5x3fQlZjgBVYmq
g6cXIxEyG40DCrfxQk3e4qAMxylVd7YvtSPFeIf8UYd9YdUJtsSBY9MWUL+wt52yh10Tmw920xhn
ZValkYQLs3OaMXN3k6Y96pMOa3bwygjrwnQmYiAuJJuqMO+1ekuNwt6K3wdkeW7ExwaEi0ALVM6H
lobox6n3Uhg1muvkW7fnM0/IND7VPrGCUT8FE+2oIL9O8NU8OknpFpzOu+rDPMUf2i7pr4rJ9drj
2Go8OF5uq+xDWw7SCb0AwxLT0Wy8Tu1Bi69mZ2A80g7BfakX7ZYZwLifuyRfdsww10jYXp83zZQV
t9SDy84YLbNBTey0X3KnbJ9wOrV0zJrh6zT2ebtBJUqqgFbsB1nYeypPKHx+MNqnaWgYuspBQwJJ
wImCFn0tnATzdDxUHMGW0bwAICarvTa38XEsivFYcUi6wZa78zwSlZGXzcWXJe3rOWLrDY64kM5y
y59D/ILiYNiShUIt4uBV9FBGinUoLa7yn9tRn7sIK6XvbHps7NQArtb2+wlF+I23DOpz48zzoVJm
11/PbT7vKtE/sh3Lu8wvp62fy+JazuKo+Gv3CqstyZVurp5RAo8OwdVkQ5wSz4ce1MhJe1xap/ns
M2OrMxMmJs1Ppt5e+hlolH6LxUvi2cpNGmh6+hDkXX3QEkW/0NPuKqj2IL9aOR+omYOZNoZGtc05
uQq10ZXng1ryI8dJIo/b2H3UZGowN7DERca31Fc4qDa9Sww8rXynPNLr6YmhNuejIgjvFro0fwOd
dh4F69bwlDrR9EsiTB7trtU0mJ52P5+Ta6oJAmB6NGcBaVZ5uPhk4EYe9rNLvQ2Mh1hR2QFda+Ot
yrXqLKiGid5cXT7inqSGQ/NhIJPYEa0H4r2wFIVVnG76wMlOsKvaizxZ3EvTKz4uBPVGJRCVNaP1
g9Mhhd2RolReFQzRVh3JfW+XIj3X/LK/72xHOzW4Jh/8Uo8RAlh5ZV5n1BHTY+n4CU1YTxEV2ccq
UxvOQy7trjFNjAXnuc3fSKuvbK7TRdJM9Zglio3Qm+6DJ10qQKvl+BLOaycotlO9IQ5ioHHZWAlV
KrYAXUOBp+kf58ZWm2YQdREmYrDPtFLnBzjYu9ezPcoP7LjtsHPLlFqqGqvECasCHulx4DAiN0bd
NvVZTxYzmcKCoioUfj6mWwdQXn1OZRJkm6ZvWWYmmxyxkO/Up/lECsTwz+aXLx3z1WFFQQmN9zeC
fFPZ8YjQ+hkE7XzypdKdw7zYIo/mKukju1JxhRelnS+9nKThXyYLPxv4v2p4XutOwdtYEOcwooI5
IvAFK8zr2Y7vDl1jVMuTX3XlRRpYap/MZJsuNF1RtjXqgAVJ3WpxbjP6Upq++/u3fyPF4/1ROuI1
5+iB7RY3+Cqa+EWvNPqqTTBxlfS9AMXT4yI49QA8hqBZVUsXsltOxzIYEWaG3qBNajO5w6JoFczr
GVvFBUX96uzkCq0lsQ04udsqOGvtNnWYPmCkbON6U+merBkIjsK//ad/wuqf4CJCgFidYPaqBfrl
TxCeI7AE0QzHgyaw+4EgoweKvWT+GkvbGT7UkAbQFegBd9Gk6fqXLMtQwLfQdNvtSABVFnFsabLN
7KRTfoyVNhdnqkpic+8IUwINyLtmuq4Ww3dDAy39u666dSL6amZD6YSZjakSRG+kMm++BU1gCpsN
m3RuI87dvWgFrXwiFk09GgYajGTGGOTwUAbyHYnS5+ImhbFeem0a723MQnK/tAgsNsbLt6A1mltc
v3Od/+JD+gZSfgo3HhM+5+vrbFnsF+DcoabVbTbsiVB3K8bbuF49ao8bEsHT5yDvGTdl+cJFfrkr
iDPjPjEbPByovJACw+5C5E4H1FmCd57jN/gI5AdIkLmbeZyQHNrm20QEAsuXIhBNjhej4B6wclAb
jwXwVxicJFkHT7Lhqm1GYkDyi8Q0IYmzborsMpndSpw5npU4h6KoYwZapkgL9CUczjajA50OS7Jg
9czWsRAtAeFEYz+bGE5jdyX3FW5NOyzL7V1DAT1tpOTMQVHd+HvNr2TFC0rtO0en7BYJGU3XtGF4
Ek2Lrz3VYvTHm7ET7odgssDSWX1fvxsouD4Gv95jKxgBtBUCRQO+FTq+118fgwtRxw2BgL0qguH2
x6LamV027Y2aHuQl+4LT7dyUeczGq9oZTuUEgOQyKAUanrCZe6TY3ZRTHhZNybPUTRaPUdxMxnwm
ScMjxrofe9d/R39rvpl/87VCuzcQHq5yaQ9oxetPvjBbkR5zKYK3xWqPTkFdY75PlzhKKfsqWFuI
CS66tudM2BIPP58tgZvkJ0cv+f82584rBhjYJoKSEW1UGo5dH1gZ8+xMd2ff3kmUTFrIZNcETZgr
pk++TPhVbCtVSpFX6sG4wYuf+U+1K/PlSOMo+8yMQp8//P1T9no/ICwKoynLCPxOorBYlt58SwKQ
NopKtFPSH8v1EJBEOYqFo9Ql2ui0paWhVy7lkN2b21kLZPfOQ/QGY8Mn4CJjLEJtsGZjgdx6c7XF
5MxlBlVxESTh7VxU6tTBi09b5MdUisvs2ccgtsXnVKuADhYCyjD9x8T86giHoJOidlJ7Y9JfxmRf
0G7dSWtUj2XGPs4BOo6P2jDGzRZEmr13VF7Um4bzeor9YNEkFG8z1raOTa91//dX903OEhgSHWsX
4SIGQiXyGd7a4B3hJjrIxm8crpoLmkVlEZmq4NPT5AguOAjjIE4NzzrFXi6eamLsxcbz2jzeggqL
CWUKSsACFS7Bq5nm7gZCYnZnTlM/MxYznLuA1JszV5U8NsSrlFnEAKpsN7o+Ghfp5ENsXAw6//5s
Zdh7y1LVtCOdjgTWur21Y85z7+mEVh3Ufx77l78YqYJreiuEhaStNzLDQqu8Ag/+t95aR4MWgxuO
QVW3tv9QJZSRT/ds2HGPVRfFkEzp3qloHXOs4GTWN5aY3pGuvdEnrB+IzEdkmFBhMP6iw3x9f0nb
TqmDCHPvR7bzY6Vq7S7LghIIDQDtZjPBcsHLNBgMo/siTrcjFpr4PAjKNKVh1ncqHJm1Z6GROMH3
UvhZj2pIdy89K7eMnapz+b1NHaatTt3ICzUQ936nj/7EEXGd0bLQ1MAxO+eDoxg5hLOu04B8+bfa
4NTMG/SBNHX4R+mwSQgLLnZdrHGLVH2TrO4rTqBORzxo6NSSeneWRldHI5N40kEXK00B4ZIGSWFc
0nAsOFcIXnK050iyivSfg3I1ehUvQ1QTUWZyKD3VHOD1GDsf5QJnYQcj+7byOZQzqY2rNUiqIJWs
9GRgH8s5W9UC8CjP56I2PnbBTFPbIaGUHlrWeivAI7gA3uoaUWka8AitHnUYBV7hMvDj6mohvDAm
Zi/P1j8SDn2oJP97qwB6pRr6r9qi/xeNC6sO/m90Qjgznl75FNaf/6kTMv+AJsk+SzYV1TWl/Z86
Icsh6x2Yz4pegrBDCuG/ZUKW94dloC4ik28lAlLF/FsmZPF6xiqpW+t0VH+ol/+RTOhlpft1XQDG
BFsTR4vpED6Ci+z1Y9gR4QLmRjMj+tUyiRYLU0svkBA+lwUpFisz2mSUlnamfGIYyiHA7jK1s/wk
q3aFYySYs5ge51Hs5pVPyeLLacudr2AOU4JLVCB8AEYUKGgiT9T+V3/KyXWc2nxcalQ2va+dAqWl
PX0lKKbO0WK7+MiqkQebaWh1Zsb9Ape2DVNXeCKssK1PkC16EInpdjYAUH51mdJSk9foTgO5M/qg
L8tLigVb3aVeP5GH4cNZWbVyrluwwPRVIr9bsh0HAsHWGXGjLEAOsvBUd0v+X1/AxxUOoW1ta04y
DPp8YiZjqMFPmOypKb+gKdrq16g04i+ZhwGkgTeFAH4K1VRm/X1TSFUe3RIf3n7uPVoWBvFjZkTJ
1aJk0pS/MIQhRTZ7RDs4fygyt7si6HFl+xqRiVz+4GFA+9pp7n0VW5c9TT2WZefcLPo9SxWHLeJ3
UnHTFEzTIqhwSci4HgNBY+gh81HJil5daKYcPy6ia8PG71oWT/q5TsW8WAbaOR+LnEGba5rWzQUT
o9OQJWdJ3z9N4+VcJ7uyFGe5dDfA9lWk+/F8TOuM5qMtvFu3d84DRJPUMec22uOlt2kz5bum48i4
5PX9vOBX4AqbF5qsmtPYdis+3yaRd9YJgBnFzZiU2S6BLYcYqlenaeoul9h0dp0HvDtmJoLues4/
L3Y1XbrCsS/VYJzrvQpKbozYmw8id+5GPiRhTsm9K4R1aIWW30gTcMEAfyRMAni8Y9vu5TT/H/bO
ZDluJNu2/1JzpAFwtIM7CURPRgR7UZrAKEoEHL2jB77+LlBV70nMqpTl7A5qkLI0iSQYCIT78XP2
XjuiRYugwLSsx1bDkwMnl+oK+MWur7R0pdrwmCWM3fupMU84vRx/L0Oho/ws7jkHUcbkT1XaRmvf
VwVTis6WgQPWaUGbVPFjX5vl0XFqn5OhQv6MwPxK97+DA4tIW7TdfGXJOQvSob5GzEJcrhsIXTM3
Q3hkhT/TsEzsTSkEFrgIRdem0iOah8YAJZpqNV4S9PbSru+kNXMCd8Ni29fjWbrkMzLmyVbJXJ57
QeI57/0alH1Q1nG5ByZy16ty71aSvhcNrB0exEcjG7Z5BLMqD/Phpq4Z65S5YRGq4/AsgOqBjCfq
g51W/bRS+dSdMrqg/OV0jLNuvgppC2ybjj/cxrXZER3nptPCRDvoyjhT2MFnnqKEjqysvlLnrM1C
ya/1mFoM1uLkm1t1aUXpOr/g5xfX7VCNayTu4ih9lNJAiayTIweGrunIGElw1PTJ82L+OJtxMIVW
tZohcG6bomP2nYtTQkNx5SRaeKIHDeMxn+w1r8q/IfDQ6jc+Qejl1mrGl9TIvg3CKLYVaURn0PJZ
sbdKjQ5fX5F9mRWjDKaY71YFrMZh0LUNWJnIPDJmbKPd7MQSBTDRFkPRHhKzRTDUmUa0NUXSQAcr
FCBC4NAkk3YdK4FnKg8l1STQNaZR312D4E3yS660N0PrLk1cvTmhYzaBQFUibqayfWhGMgfieHxI
XWpAYwnFbttHoCxZ4LHWXtN5P0a1hbGqyLSvuVBAdhxvhZbqkBj6sJIe7DSSXwrx2tCiW+lD4Z1H
rfZPnDfOsmQpTKWfMXsttRvLiY+1rM4SVcoV6znaw8y6ZD0DgtTT0EBNPpODHt6WhsQyiBzwH5Uw
3ujt+2sn89KV6BXN5Dx8q2P3S+ZrG7wlDKhFylxVX/LWxvBTiLbCSHXtMLb5/GgWALTx9yimreJc
ghlahoQWUapNlacvZagVl6gYorVh58hNrGJP3taN0Hqk41GN/C712i3AVWOrdSTlmV2Jai+tQWlK
G2kHDVXkbHh20+HKSOZTY/XM0Rj9oCwd9U+GUugZfcaQt0ak7CsEtBlLTcQrT8p7t0XmMhMwXTX7
1GbG62vdmuKQuOdG3wmrss/M6ttDFbbg05wYxEWFAnXlDNrbCGaVNcfGXsKGEZVg6+Tk3oci/ow+
8dmlMLueQAwUas9ocbs0/8mUba5nzkZTMh863+mewUnry0DigOPcng+jj7wnU5eUMzcrBxGw4KdX
c6meopqAxygcvcCgr0isY3U1Nui2OvnKStcxX4/s00iv7E6MVvRN9N+zKkNhKbiDWtOkN5LFYUqz
Wx+hlW2Mu0VrB6MnXuuVusjZalYAGvQvdqPuyDG6zmJx53Dobe3+GokSnfp6X8/hRanmpJdds4fZ
EwYOGQNby4jLr+hlLpVrH4fYOOWtcZyS7DY1D7o2bpcUJhUeDVqqoyioA4Dr6MNJk901LU8GFIYG
GM4+A626kDWMth5vcG5G31l8YZ24IYcV044vUlrZtvaTa097q4zbrmRTabItxcGn3p/xLTtJtWIG
ufGrlHwo5mVWLjO5HlT6WrFOltWDKb56uH+Ar0G7/9ZVeOzG8kJtsNXHIdDrE8yfYGTkUxXRg0T5
UVPz+11Luw2Yb2MEWiwZS5xr7R5C0SfVHaSZ7Du2ar9BKjPTSdYCkoECx9XW3QjzMhn2edGdnZnF
58vcyKBjRXEd9nbHDVyPCYB14iN7Qz0ZZPT4UCft1axQBQxsAyzGMlkzH9lFsj825rhHWbBz3Nes
ti+eFDdxXm5SxVjVbHiMKuqLzygjcmHNWBJ0g5Kgo6Xsn/JuWRU/pRlA2txA7LIxrW/oXVmnTHnT
9TH3KzqO5UIhIva+DgWSn2bjaerazwgSCaOhp5ff+uXt3OBVj62jaZjb2KT+GAHCeOECLtp3zo1q
AH/ycUCjEyfmCRmHvVID6Fjg8tVtwiyTLh1VM+46UtUdJj1rKHKCUNL8MAuoCcUiRNnFWcOggKcl
m16rMuqPuMMR3IX0rDz7Mowx4m5lhC1vdsU2HM3N7aw082BbQ3EsNVvuo4m61Ou2HNCaE6I6PvtF
+9xMuE+SirEazrMZPZgTyvrWHORdXl/cOCn3fW7AW1TzxfSaK6Pur8x2UzNiQ29QcppKcw5aepne
2bjCn0bh93sn4h1IXRyGi8YQOdWbO6U3qHwPRM8yTLV8fCP5fUQlEky23e05IMqAWf42T+srglKc
1VBN154e3yuR6WuaVLRWxCHLdmWbCCYRQ7Xhv8BOi2erGOLjMDQ83VYYkW/sUPYk+mgFnhm/kBF3
cGEZoMSmPBzEfTjFcOj9nVByNbnNAanXg8mVixrMLcrGXWJ6T5ZkOj/hvpzNs9XeKnN54gUq+E5s
ZeEG7MV0OWQwlNO1IfWJ95cbQws1OcSuhvqiD/LK20tZTts5ajchxfEkbaYHPKxy3GeOvkb/Q3gE
Jd6QF+s4zLeVpj8LSa05GhiDq/vcImWeDMQVOZOPjV5/Wr7LqVHWjum9TLQv5I+c3L7FT6y/tVr/
iNgzId4Z4YMf9kGrUmvVUkld5qG4r6Zwq7Jkm4/qpGfGURP5EQ0ae73OUX407w2reSSzZC3Kr03G
x8u1uB1JjvzR4QlwvhjN+Nnvhs9e7Z4AXG7QYTGKH/2tZka7QlakUoRnEjf3jAucbQI6mcNIYZMN
oYvHwbWJSHG0cINtfOJ7FWuuPq404tECOwbHYUprA1k40LUuVisMmbSRsE5R1KGEmSMixUIZIMLZ
Wb7/pe1lTfrfqPYhONGKil4tJoNJbrpWbVqR3Ubh0S/EZy8cr1KelXaMNnkYUyLFOr+suXGy2kf7
7B2jAgdjXtHP8Ef4Pxynkvjz7CG7soup2ReV/oK9fj2aEm0yOn1WxwSVgkV6cty8xa11LN1yrSn/
xW20B7INHqKs3zklzM08W4bK41c7vQo1iCEW0gbGGqDPY//iJEtr3MdmKearxNff0aJHQPg0zUaq
a8uu9r4wWYVAos77uE0ZsQv7WR/0nQ+KyYR/7Q6Ve4zLgVH4dCddeTAa64xCEosGpwcqFVaZjWrK
L1nqbCp29kFP8L2haegBttjZdRXax3i+lDp2cOsZbw4Nkjf0D5tuLm5hXgSS+I6yrCn+2vXIPbKK
i46QnwT4cm1TGYcDVVWk386ms7ftfm+xu6WRR6+mXet58qXM6hPRtE9Ne8E6dk/W3amJOKxELwP1
5BrzCWZF55TGPWEJw1PZC7TJGbvHnEJMrSbiwANRz0bQROekIX4glNqbI8aNyTwchcKMaSGarhxj
BMtKqjo4zX5S2WsaEf56HQKGQYcJtiTcob1EUIeSLPnkdqnLQmiN1OLdXIavWYw4YRVhy57v4tLP
xqBA+WntXLS6+ADySf/uNon5agxtdMdAyuKFG9J5ias6/+Ijb0bpk7X02sKCZV3RwjuRDONP99aU
uWKlR9OkTvHgJweBTgFqTjSheOt9WzWs/FpCvz1PjQua+4iGlG00DqQjQRIBVVb9onNGpMqLvUwE
bgiWCR1TiL23zHrIAbQPo4E9K4+/ZExXOJRYtX4UNoyyQO/exYWZmY4rtMoa0GT4StHWFZ2LqyMc
t65DrnOAaMNmuB8bZ8cZy09insSpM2P9i1AoyUkP0jnzZ+aM+HrUpqneqBGhUk2RvBYY9BGM5TYa
fdllJUMtTYOrU+XoAAoNI8JVwc2luuqJmIAXZDuPUTMjJGXZj8627L0CfYhBCUhzs35Gr+FUQV5n
jMJRjDfONsXqcz17w6LEVIk884sND5HWVdcDkrB0lajZvc9RlvUI64v0IRmr9CFVvv04I3R6I3EO
Nu2MRCHjcFekuIgMPR9WWbOcLIZRZ3u1MzsptghYKeDM0pqp3K0onNdKuSoOot7OO6QBNQWJ1XPc
5KBcO3chrf0HL5l7VpapBxZsVPagXSeNnyPRGV3b2TZAjGs+dHOebsRcjN7adqSN78wR4oKuN+PT
33XuBeAPhvCiKrsrKkvPDGZ0GGWQjmyWgeVN2bKODzb4YWkk90bL2JSSwLcZwuG0nleN10cvMs21
J6POpmiXuanU74fBlsuqZ+mfB/wsNl6ZpJ4Y+c2vJXQGHsA0h8vG5KXQgmkZa/9ouP+tNuh/7HH+
0gn9S9jL/8FuKBjUv+qG3sJ1qX/uhr5//Y9uqG3+YRkEKXuoLBZo7jKj/+GatPU/XBi6NtB79MP4
Khl4FSWIh//5h+n8Qb6c6ZO14fPmukuS579Mk9YflovVmjBeQPYuE52/0w1dZmo/tULp00KGARtj
A+GESPoOP/lJQAAVQhtAYjRrHAPWyXDz5Ch18/anm3Hz48f9LPT400VsHaeBgcTkHQL37iz/6SJ4
VsCJcw5bD5lmH+3asPdKTeHhr6/y66jUFdxLG7on8BtMoPjUuWU/ayESnOaloZskFKlQvyLE4CG2
62grey3botsx9n99ueXH/XLnlsuhHeHWMZ71lnfo58uFY6TBzMJnFbbpS+c2KW50n4UHMcNKi23Y
dcYkf5N6+WFC+uMlenSsqfAXpdqH+WTZ4sGphM41sz67TmCyHugDUBu0yHnnHmAKTay9bVnTIbGb
6TfztEXk8PEVu1zahy7jQL77oNToJyMN84yr+0q4OAIQMvWVjqraa6PfvNA/X8qgf7UgUnnCl6fn
15sro7AD7+OhtVETpko9qrbKh0dht79NkaI58KfXtSD2oN/ay2jih6v4p8czL1E6NJJtiWMeKReq
7PKjRHd8L2kOFhuNrKAvnh7BcmDQb9At84bugNE3/5KpUOx6O+ZAnWQJeWkTaFlCFOJyXU+pfPMy
T6xGGB7Po0pLXA6jvsUNRICYN3LOBaG5qsowp6NXNc3zNGfRJ6sP+y+aEcuHEAEVZ9B07owgDFtM
zGbWWJwyw9i0N+S8DOXWi+o5oI2pX8eeja3JmcMW0xX9AprqioLeSLT5iegc4zWc4elvekJzGv6W
uS09ANN/G5Eoa4GjmgnJmUI0isaG+aGbGG5QAU05+YmIXsKupo/TmOGby0k0C7qsKr4NXaWMw4DX
ANNmm+WPksS/DNNU4XAo6+ZHOdvew2RP1mOM4DzDwojZEgK7OcNcBwD3OWEY+ophz5AYc4bEQPGV
J2dJb2liGOFygOZIlhV4iBFHrm2vj21+iI3zGZ8GRRs+hnZtt45Lfe7MTEfxy8iXxp07SEtU/gwo
Bke7wo0C0g6LJAdpp4i+666mTj3w1m6n1yp+xhkkH/QB3zP6P9t5mFtG9mtkedk34r4ASzCS0k8D
fP+zmeAdb109ot8lfQI05zi+1K2vH/PKxIlkoafPVjRiKYmwX/VpMDgzfBZNtAPibjRjKOsMzkY9
O3NnC22vAPCesbrgcsox8Hyjmmhupa5LEKXoc/CToYQ+aQgK5YrBQdHhPJqTp7CrnGTDa6LbM0Br
jFdNUsiXCnMwCBI12ohi25qRL6ZoPZiIQr2YTY/PoUciC9WR9Lp97Fjlwjx24WFMXbpvKRu+TXmC
32Oc5rYJOiNDnzwNzvjWe3X5lA3J9NLkdf9J02u8X0Uxc2JjTaZNNxqV8wx0HiRnX5e4wZBXm5/c
KsEBVxlZvpXkSRx65lU74jL7r53Xirtar5o1JU3/1hJmuQa83eBnjwmGNTujKX5DZHr3//+6gvlM
GNmGETyCvP4IHqwo/kVrTcCP1IxD10fY4+0G/7GIIEd24yZp01Vjczs6B9v3faVeB3HVZMj1/bPt
X4/5ZcAkTbHshQ8t509T245NtnvfWP5bRf2DFf2nPfZPMLxL/vILeuL9y/9ZRPl/UKCYtAINQI7m
UvT8q4hi7Pz/iybyACmaFrD3B9Cd84eDLM5iaOXAHIdS8XeKpn+zY1DPLQUYFEvCz9/FeD/tGBJV
fpLDOVsb2AZoJDh09LdahL9l7Y+TcdPLWWtJQvNQ2mh0B5mddSOa/6ks2Wa0inQbrL6ieoMRAa5U
16rwnJhlHzJ56oCUKaaXYFk6g8CmgjP7q9e0w7QSEfvtOvS9tLqy0zylPwAh9V4r+v5JnxS6POBO
ybRyCcC01pZfDR1+HKXftq0WPxcz2XorD6VxsmqY27MBYPKYVlZZmeneMGo7u2KiFpsrOt3j5zz3
jXptjrWwVnhjFVG2mIqNrW2jr9y0rVF2W+gA1HPIUMJdrsijD9gS5vlYi5qxL58zI6U5OefWarYz
mW6bFO/4g1+m/RXeXewoViQS/n9MUAfJCFQCxx5FfqzXdDNGIayr9F0mpR3J7DXTdTrE4p7NoqIk
mFIiQwy3/k3h8YFyRBWJ/msJu4MWyioBH/nXyiMLAV53iWOth9Cvij18ClvR9YBGsHfCzLlNMuZA
GPzydWvG7lnHx+IEIC4c5LGD6+35wcVv1KcfC1uU0ZToNqlLiPOQVHwohoyMVAuaCd4671JxNjRn
JPxi8PZJPLZH4ATe9qdP3b8p1//N9ZBaLCeMBSmJTOnXWzCEes/ZnzFejgZy27W1/Bx6ZbvO27J5
NThT/ljwOPBF38t/c72PxZ4HOgZl1MKM5LONPuTX6zF5SpFNWd46i3hpqRYNR6scElo/Yfabl/bx
JPJ+KZYR+sxwIyFH/nqppvSbhURDXwIiAe2KsXyVGNCs1V/fwT9dhuWHiAf+NNFn073+9TJyaEuy
o6WLhsr0NnBG1DZm+v2bq5Bdzs/5aT+jBjdtd5kNQALh1SxonZ/PIOlAvSpnGFgtDaLe3zgjztOF
jy+mYy9aqR47E7fr58zCo7grXFO+0Vsyq02YqJKBRRHXNvKNzKJQWelAEMbLOGSxgVB2sEKCkCJZ
rSKzTKlmSFQxQ6hUVJf4welRMS4ste9+4qA08yOmlXvaac4na9DYGue24wFKWSRruvCWzXCmqJvc
CObW7kSA6HfOP8eGpbQhiP2Z9AsvHSOWO7Ow62QrNJHdD0JjjWj7OiVsOjMrfyebJrRuC1TGcZAP
ELqZ6WLyzNez3Uf1FdnUYggZ23RaZq6angXYDsLcdo0ywJ7BKB9G54iMlDCEbK8V9oTeA1JEGVCy
9vnZmDFvYZ3pAKqsuiZ1Q6TwI7TbMM9THcur0SbMYQHlk4nUD1N4nfe6g21D9YgeQ+A4ziMe+aXX
WrSJ/bVOUSlslNlU+EhIii6udM4az7lZa83an0vZPTOv9F7nRM9u7RQhIq0dZcj2hrGMljzlCAfq
WzGprn/gIFole0+mpTzNaVH1TFJpOHdBWA2OVOsEabjBwD+cun07V726npnbpk8RfvDkTpmL5Y/O
aizPc0eg89WcjN301c5CUrH81lP+pe/Aka1V7tXxlit65SodK8kwX1r2V+am2Wmgjzms4r7CNldr
SVN9CyNAP/0qaeml7gkxwfg/O7QzbTqEeIkeNfTW7mPKJ66EGdB5nMQl/ImNVYu8fWzirrTue5hM
41OWYIzaNBGZILshzwhYNzxt6i+ZmjFmwCtRWfhs9XhKjgywa2ZfWmQUX3gv4iijWz64RgRMxu7N
FzPqXI10dWPM1WuEOXUYgJUBDiKuG1diMESiB8AopGHSGGcDbUlTpSVLLz7CwmP1xVUmQg/fU901
0z51NT871r5yibQahLOrrLLoVhWkbihAvLneDgiSp4NR04S7QSgMGoQgk5gOYz135r7ycUkTNJWZ
WLVTlOJdi6l6rQ/gwmlLRmG4kWln8xEbJtA67lCH7dFrLRqNtByJw7B0ojwY03nTo4f3F9u3RTYm
cnk5wznQWhyTXoMcxB4sENGJS8p9DOAJEmVYAPHsNIMhd24KaH0jqHesZAwUxhUc/WnC0SD06FpY
aowg1Bk9EiOzsq8IVTKLHVHt/hdJfG21jesalqJmmglncSVd5+Dkihkkhy1HZxQKC2PVupqGk9H1
ipOZ9n50wcpT2w9oO0yNsx0gpgBVRHFuetutWI/IlV+jn44erJ7XG4AVYXPBM1fmgLa6ROTzCQpp
lWnrBqZEzq88O7y5/OYZRz7Mtwr8RD4XqD2SHBvxWEvT35MtuoizrBnRyC7qeseM1FHhWDRp63aE
oEUEMUoGegsVPLd2cihCgFB/vQV8yH7AWYRy3+WIh9iQcoJstF/XZpaQtujTcFjHI7OxYvEKhta5
roVKNx3GWian9N7mg0nLXO50FDdfWj4m/nWBj7K9Viks850qRh29Q+tM/jlOlN8//vVv+WHrpcFi
UcQKROHsiFDdPiikiyLkLFYnWOCGwrr4o56vnQ63sJgN7Tdb7zv++ZfNimsJOpnvGz1F+IfNimqy
YmFwkVvUfYE1mK679IZhbZml/TTZvoR6WiFB98zoHHqavilHhit1Gld/r1G4vGj6gMshAgUXKUAf
XjTYqUa0biHXpjW5zp6tJvpKIAYdERniELj26tByfvM4fKgIeBooA5ZOFqUcvNGPXjMSU+h3WBbQ
aAaXQKtZXbMRytBfv51/vgpFonCERZ2Dpc//UEn1o5BgSYC6lkNvAbmNkl3vk1Twt69Cbg93jpqD
mlR8qG5USd0Dw3hirNnqtzWYssOgNe7rX19lqTJ/flwQyeNHpNcJaAk40MdHUzTmMKosS9adylzs
EsqCsZcZW1xV7BD4PMmnsuSPt+m/Z+9/GIu16D/ruY9l/e3D6Xv5hh+nb+H/waka9xQZEQTNvsu2
f4wwhPUHlNPFvweJFsnKcpz652lcCFTg8Bg5QqEx9YRNM/tfIwyf6cYCQcCmxhf8zdM4D8OvjwpM
fHqqy/UJQTQ5Zn44sPSj9OlNor72Y6JpbZb5aw6yJnGiihnevsX/3rLr68kBu2A8bzU3hweMwxyr
h4WmbHaHQ2OIpyE31WGQ3nhrqvYzaNS1qLThXPRyetRyVzyYiArhFHXjsAO2NG6xfM/XI3ufXDVV
ewOmHk2xnTvNUQyGz/Y9MoLbEDGZ11swArlAgQFejloX5QyxJI6Ju9/R6+aEwLvDqe7hGA4RN2KF
/J4xpSxfQq+xGm8tGsuXKz+KPQzIeoyyF5khtceqTXKn9lDcRKxfk2s1wJl0KFeC+JOrQfWOuqrc
2NvM1ZToNFXRpeCGIc5Tr3PCiEtwteesHoaDVxamRWWAS85oZwy5/Nw8iFlSug1TVIN+K5p3HNs4
o2Iz0McamXfRgVO6C9EWFxgydQ/qezjJQ4P+PDoOoBRpwc7gHQbg28irDjQ+/AfRdEtIDypr0m8D
kcRq6Wa8c1Tyz3jnR/c6A/t6VooBasrwuL+MS/WWTO3w6Om5kZwsn/L1nBE5hXuK2Su91sK3X0TH
lo+al4XjQXemIj/SfCWfZTUbSZRHW9oqYUKcTlfk1RbZadjjmSVIyl8jeQ8fDfzA9gGAfQjwwXSR
rxz91G+Q7Oujn4WU/rb7Gjkpqn4QgrZL0LmXE9XLQwTwr3aycdN5XeGtmO3R+R25aLWy3l0D9mIg
qMiQ0AO8KHP+MiPspkw0OC0AnsxIo8NvBQs8rhZHwvtwdpA2dJfhfWiL0pMB7sgoF18crePxfcBb
LLPe8cfY930EbL6Pg/E9h0/tMiPOrHnCzv4+OrZlyhi5TOL0vnsfLtvvg+bsfeisG8sAGqoow+hy
mUt7zjjwlizTasRYDK5xlIlLE7nFTJPbRiQLma5Ray3O5SEcPBRflsidlTmF3lU4uQvQsixRJdFe
SmlUa5Z7rWmVadNGcv19xv6fkKAzzHf57Go6UTkWN4swNf+U6kzZV4wSikNaC7nEESaMMrJynh5q
rKhAUYe0++rJqqVlXFvut9htYCdk7qg/13M7PYqqNMmyAsxaBNjrU2uNucMIA0tRWV6bRa+XJ8gb
wsfxVcLKwfxRFFcR5zW4P1qpvnd0ncJNb+GIQFalS20t8qgtGK3ZxonCvDkknpddLdwvRLlVZyXr
0rT6eT2mU69fR57eDmtEOWq5IU5VbsEB1OYGvRo+gKYXNuxux6eJBF5oZ6Rm/oQBda42s9vztM2p
nz/orS8pxjzr7OgFkcy9M0ukaCja1ol09HiD+L9WgWXrnXs7V+6YbUdXVE9uHTXfKTh9scVROD7L
Ok/vvBI3Bq4XYexxESPMj4E1RGuPH+RuleuOF07ddLuISTDWxgRgbGNyHKQat0MLk+gcIrXdCvPa
HJ10ZUNPrPPWQetMc5yhC6DLH5XMfzdiNmIK3/+8ER/qF/WLkmD58h/bsOX9gWmQSFa6ztaS1/T/
muCCiBcfl9w/FQGLPf1fuzC2Kk8nJe1f//jLLqwjvqMgZSCMH8r9ez3x96bWTwXbQoYnU5ONnlEq
xeHH4YrbdnQTegSFKtagc9Z14+wj7MlYY3AOkMWX7cMy5FQKU5kZVTUCUN2j9EviR5fYrpFFNrbj
W9dQefqg0zBs13TLaz4f3BWTWK2yslc6E7/qnLe6n2zdAinUTh8aTq6+Ar1xjAs7d1nzG4HyL204
a33pVG5Nd2EJLIjGUMJJPqG3Yj2h1GrIbCy8CKl/iyLYQ3AbG5/1kZy1oEw7fd5SOCBMDR3QRKcu
6qxhU/vmoFhzslGsqi7Dk9SlTXLj1Q0K71qqAudKm2kZtXfdTY9xzhetwnFm4AmCoeRrpqyNwBYO
4RvZdkJtmICDBO31qXWsBXiAK8nuXCu9VS3T6EcztEBMTUq1LVrGUgJlXtPdHIajTWwrU9KKxZ55
MuFl+Mqmnr5150buzp8m40EKQk0Z876fddK0O2tQatUGWh6KUTFOMSYKsLOXJpseM7p5UFcxHrx4
0Jgv0Ip6Knw6zgwv2loMxJdr5TdwIdoVY+iEIfZcOXTORG/bNMR1U+IgKdEEgBKBg1DbTM+3jXJs
FKGVTAAfG3MJ2jCKrRmLCS/00SJdcl6ZBIGc+gz99iFN0rTdVPgworcsdzvzoa10rwH77FVeMJEL
OG6UhyEe1n0ju6CHTx+t3NCHoBUJ0njs1qoBLEQpj1MULf0BllIubRXgcTZZU+sMKqOmSg52W0SP
dcSOGlQMlPJNJEyUVVXYM4vQtCa8i91W7+AYeEC7PT/zvoUphSh+1KpI1g2DxPhawSm7iyH/EPNB
APT30Zumpxw6SIu7ToM+lfj+BNwox8UPSUMrm41l47/iX73Pka5re0KW9XwXFp5TH33NHd2dEzk8
YmYHS5uNG67slqhLLpCLmhAcZ4xnzLBjZBy8UVP6WoTVPK47Y854xFTv19uhyLw7ZrbuCU53paCY
YQ4KRFQh5seiXXaoopsGYWoeE08QgylbzaFSn7sanNnaKKbSXNlWWuerxM4VgCS39cj0AIrVrRpI
1+5pMvXljBkiyTxUeV8hmHXtJBD4G9482SXRGiPJiKpvbsJPTjsx0fKYdmHKs4HwhTZosiDr2+GM
98wPySTKwHshSw9PoEo9+1bWYRpjNGgZLldeMtF2JtERLLY5JQyj4t57AanYkegjxsElfaKUy8fd
ae51LSMMbQhrBOdUnWm17c12nkhOYPU44ShoFs12KNN1XjHYQXVZWo8+YItmA3KQYMqGPl9N75da
fVs3OKDX3TCNr6FJ5CNNNRsRiBqt9qaQXfs1NXL/W2UpEMW63g8nxaPAwG5I0T9UtCfLld3P5qc0
cUKUqKk5xQFZztNn+rUuAnJwmDzUsePcZHrcl+vBCd0I/bMfshbaKEJWKeYJBulAHY1DwSurAqdO
UEXYOdwa2G2Dbm1h1lq0Kq0K1i+egPksO4SngewwrOF7SXXEEn4Ezc42Y0Axk0VZv8/LaKQWpJHw
amWKBE5ldMALZNhnkPEUAbvrsmrwak+RT6+zN9P0nFmly/smTFQFUpP5NiL98auyc7Jf1GCJZ7ck
YGzl0fK8mrA20AouVHNnhTQF6d92oCDtZMpLSimWwqDiLAdfPvSMu8xEBC8zr71r9AZWeyTkUO+S
MWUcT/wHoT2lZcz7LkxcH896pvrAR3RgQNBaerCZlYfPthmVIcPSphEYzwSEWEuUDSrW1uKZE3hx
D6Y3i0DJud+YSXwp2Kmkma8cI0RZQePksZqkOLhZBTbLTM5Cuv01bxcnLbocqR0Nl9il3kxBPlVZ
lN5x8rnKEqVuUq+4y6xGXqbcXReedoUN8T5sFxGMNK/aqboJBzWvZAMg0PH6GzHZm0JXRydFn7Ya
okontWRqyz2jjKoK8C2vh0qp29Auj2h7D4yO5NpvcglZsHlij4P9moV3buElj+k0PFWgC2A0FHdU
hQEmze5bpGMSyc0nhFWHUDJEabCcDFHoXNDd7lLf/jrMw4Pbak5Q9yCFkT1XewpMPrJGeiIPKtym
jbaTc/K1dNLHxs1h7HftkVGG9Z2++nZiMTm1LjbmUTRER3dov5+ZFo0cYHoIHX0THZwhflD8BFRj
mM3myVvU3ImODmgqeN7Rq2P9j2txTgcTbrxwgly3rtj2WOVKc91DIbmgDfK2gqMos168cDD17Wgd
mqN36xcOLMk5hT1jAAUdbf0Feh/cKgy5zLdLtY1kdhUO5bHtOaOJXq6sZrpkMr/N2vRa6wEtQt6z
0290qE8pucdXc5SPt27BjuL8L3tn0hs3lnbpv1LoPd3kJXlJLr5exByhiNA8bghJljkPlzP56/uh
nJlluyoruxZfoxuoBAykIUuKkMjLdzjnOQqSGV/oqteGc9xG7V3WFXJlZKO2s8b4Hq5sfuLXPs+6
C3n0k1osQ86irQsofaEpN79MdOsa9GyEPEyO9tZLqq3INYco1eQeyU+68h2evBFK9BVxPRfCAtkn
Mm+nwPP4AEZuWV8pdxFmxrXRIhnrbfOalpuUbOAoL7bAfOJmyr3CaBCuJ6mPy7zhUc1u6dy4MHmg
o0cAxu08b267vsy/2c5YHC23MLZJF46bkYnDqWEBesn4ASZIYO6Vlq+KMefcGTVgd9x6tccAQH2Q
BnPJIINRRm5Z2U4HznArS0zqyUA7A6gth5jWRkDYhg7arEi7c6FCCM8Ay3i6NsAm0VFdJSxC0I+H
d9UQPuplgx+RgdHSkwS5RFH56Lf0wmkfvKdp80LeAiUNwbjWrQb25U6ibIS3k5hfHcO/j8lKuE+h
8S+YMFG/TGLx6dzvrahbG1m/xZOpyMFKk11Qmi943FE1tNbXFoqpdIA0C12uYXNqt06c8tTrUrkC
tdGijPOPpdATjJsjr581oR8Vx0T1TEkmnP3CHE41/Fhw/bYXb53ENPeN5e21RNYLRmjXBZqo/aiV
xSqtMVv3It0wrE2vWhmIr7aZ3vj99DSK8FvUat21pvXjnbATHPF4+/12H9ox0onIVvRrks2A2IJo
q/N9XOh0XWsOVMEEp4aR9TZrQfUrYYguOQnj06bvfnr2CeOY8GMKVlkYdL87+1urrm+qRsyrmu8M
ACvsvPSbj2MMOgCk6r5ZO5QKUMuHQo9hCajvZAG89p3D4zXR6uIdFVhTRuuCsFp4BNQEZp6caTPn
GUuioiw7gDFuB+CiIjMQTrhunyXXcWg26taMBm14trMscHosUNRR5kGOUxfF2zAL0XrcVXBkRHnl
ygzD0zEoGGTlV2gUUre+6hJPJPGrr6oAg1ntd/43uM1OlC2w4/CS6lL2L1YQD5/imWlJo4qJze0s
OWxbs5Q3MSC3RaZXME1kyd6hZoXLxBMjY6yZ93Hulk9IE0rSzvFF6I9lBCwx/09XS5Dq/itJojNL
6c+72sNr9hq9v/7c2PIZ3xtbzZnl7pYQqKq+t7Z86PuAWXOIKJV0NATroXj+Pnv+rbc13C+2sJgv
wzOSno3o+48Js+F8geFkSXeW8yAFpxn9d5Ahn+mVf+9t5yWeq38Se4CF6IQY0ZP/KLQQpKS3HgnC
m4mJZof5WUSvLrcX7GoLqA8q3pyyoEYEf4MGPeEcqXOFJDvhObNI0WbhYNRZzyyzrMZLihp9pmaE
k39i6uccG8hzGeYwGU+sdd0ZzZpqO9Cvbb7o2268JzAFuZNfkni+HOsueSwbGA3gqLGDQTG/GdPY
hLnWONjYJCtvnGB2SoWXTZaVLmmbML2IeQLLhMmlHI8C23zI8F2ChWaGf0x9UTyptPSYYyPSXegw
sC/dtOAJlyedZW812XLcKbs2rupe5zmF6mJ4kK6WMjX0Guy6KtHbDL9Rj18pqkf2s5bmnovASIZV
J4wBPjpUTaZ/2XBvxK6+g2GPshIoVMIwDZPZRuSj8RgkSrw5xOySmaY70WsrZNVzXicB5R7+wGjd
tGKI1wYa34ex1azHpI6yaNczNHtzIqUuaI5tB0pyrlFLlWDqFw0MIfZI8ObuDPhC2hK6fvI0cwn7
fR4z7YLqzqB7WWMWeyqx9TEyDVlbYAbVa7HgYCa21UHxFiylZ2DDHOLOWCBPsq1NMHUu5tjKeS3Q
+swZp1HzJDIzfPfZIrpwIkr/UvQFmhp4/ZCkw8lrXgyFhBGphHC5dhzLmo7ElsdPmiu9ZS3RDQLA
pCyAEtDYwwoLQ/RSWXNWppYB5OP54JkfnWpBNwhTH3DMs8TdAJaInjrhm+laIjxazgB7uWBN0Ocb
UlUJcas0kt8AqANZ3PC0ta5lbQ7ZNoRfeLDgljYUL9lE5/bDvf6XAq/57sHbwh8mRCYqpX9YhRe1
1Pm60YYWJAeNibWSG1tsZhTsX3yrnx0SfCtuT/BCxizg49z4B+RXSwBfZTjxprQVsVtTvEL+oS1d
u9LWdeixelVRdyz53ysj1vvvuL7/jqll9/9rgJzBD1g68+/wz4/7I1SE8DX96bj/49O+n/mu/gX1
mpBcqewWULFxpH4/8h3vC4I2pkRcL2zoP7eNv08z9S8kVaPdY4Vvf5pD/jjxTf3LZ/CwZ/MBg6ve
/rdOfDmf6H8/8TWBemO2WX2mj/4g7a0R2yWdUtpWGAbsiZp7bnCTAxuwfV72ZHoO4XNet1trNJ4H
Mt4XbdYf1VDu7Y5tnJ9katmaxbNhBBd1NjzLIngaizUO1IMrXkhptbZxey0qRlidkX3zs+lOE+NT
SDvWGHGOR3TCu1hj32hKycwzqjmVwnPhQw2fs2XQamy8xjszyUB37CRbjBigz50cpN5YbzBOvFqk
vIZ54aySSh6nErAtvf1ySr95n1SC6Aic5CVtjB093MRm7E7UnDqsRyiNOZZlYy+buLvJq+4Gj/tT
WMv3obGeRz1irRBejKJVC8IXH+OOlrzSV23jvqVKGxbmGPOMYoTFRuIydtNVTaNOItntoHgVNbCq
uqMkFHEP9Dh6LVLjDiursRrt6qM2+5u08I0TPyxkBTU5mddiyFvYJIm+BCJ6IoMFwQg470UAL68X
BLyOqjvrRgh9NIPuDB/7awmObGGRUhZaiGdKYJbaHAMwTURzk1kESGru9JtFZdzYQ4lUMO2JYpLN
tTsV3iKRZ09LDKK8za2mE1OVeBM5Ad4zaXT9GmswK6bqDNMZ8RWAjdWkjcl6HMdmV8gG2gIwkkFv
7pwJr4fpia5Zwos3twqq/DZqo+EY2sQbKcAFeocUiZ6pu0SkZH8dXKzWsflOs+Xu6nDU1sGANcTz
fZPDvwcqqV9hf9KWJcmX2YIjDoyiytc4VJID0mi1s0jlYY+VyG9hUqy7GL3Q5w3833C03f1TEN78
jd4p/qsI5Dqxjr9949kE8NNf1nlDSXndflTjzUfdps3vddv8L/9PP/i3j8+vcjeWH//1P96Llr0q
X42i4Wd/wfcjCbXAn59kt6958E+OMT7n+zHGYWUxRfkMhjd1F6/mH8cYOxk8bHMophDzuoaP/H6M
GV8433T+m8XGNkDOvx9jxhdC0PA4/G7v/PcKVzkrfn49xj6lFj8XrD228Uw2kb81xPDURa2x6ugw
tziC6P+hXhNMOWZr3Mk59HeX7DAdiW+Rz6kAQVQRKGa1XLxpekw1s1+pEdsLSDNScUw0lwjzFx13
2UG5ZfZaBX63jzR4FviamvWgW+RMuCx/iBZilW3Y7Eqampz3OLHvWWG8o+epNmkgynOatB1TBK95
jejOTqZeZEt0DdGmVDP9wKlk/zb2jX5o8xhjNDy9Q648gMJth9dACO9QSoROLufLhmcWlCU3s9wZ
ThLnK4mAbtEPrrz2Etg+rLnlg4pAuWaFXYKfYjA69hNoybYP4XX4FaMKJkUyn4Z9ZDB67rrykY1R
c1uEFumSQo0PEfYOEiLD8cMxvXbjIYnEDpj3S2IT5FIwNl5kCVloXpHbuALKbxqaYaAXgI9QlvFy
ZOsYdKzdtrPStUtK8rK1jWJD2x/BkRhdlhluSyC8w3ZDVAFzRYz6oZmf+qn1eBPKADET9KiXBXGj
FN7B17QpcSLGgXNDLMQIiaKfTjaDs5XWVMMxj+p+kziFtnHdrj6MXrRjcvYEkDBcGxw1S3uej5aN
XsIQgS40WlZxQGZZCnhvibNB0+1ujX64C1W8dQewnllB8IBnVSeZDMRioZmgwei0XRoMWA8Hd2uy
xmD7ot9N7rCWfezvRyfAiojdbTG6Dc65EkqD6hyN9RvQP5WJ60yaUCYY+x7bJk+uZcVTCGhTzltM
vRf0eiZPktY8BJza5DgVFtEoevnQQcS47TrSUkN0oRcK2r+5SM2GceGkaHwI/VzFQ1Q9tC3PbGfq
WcCgxtl5mUgf/3NAWv9SM3Zk8NeExU/H4/wZ309GwcmIBlHHt8WVjdaLo+l7gUfsr24YFpUfekiO
zHmP/dvJSItEGccwwdPRGtOKzp32b6oxUre+zBW9SYn3KTX79yo8MZ+yP5yNaNLw+7L6tm06BWmi
Ivv5jKyd0VX6QDfcMHhcKY4nkiaJkAlQKxHzqZ9hWtwYFmD/Ebd1qkNBaor2wGTyRWXd3pcdz3LK
MEQT7dZOug3UZ1idyM/ZGg7cFZG3aj3vOmIplHiPvoL0Vi4DRnMgfA8jA4O0lY9dA7ultJoz1tW7
0YmaS61WG4eedek5X11lvneZ0BdVD5I9a66qKN13DfNCi0oxQQKGe6MdHvIm98jnsaulaVYPfg+s
xsETGvkeoumuvySthtG6iTDcKo55Gm2lVl/JxIE/FRrdMlfTPp9Bo6Q7rUorYbVWGJSRbf1hm9ML
e8h1EkN4rAn1UVr3TQ2y30CLX2bB9EYq6SVnAVidMk0PlsKS68QvIBHalTSrjRPm30jlwbNVtE9V
lV21Y8Z9rddA6Lx3OzpadrCPwgfWmd1LrLOVY+GoFq2NQKjsA/ihIy+za+CpIeMvtbscU2zOgndo
gAr1BuceC7dlWcdqWU6g5xmePsm0WTVMQLa6g6/bZLpiDuGFWRv1wmzrS7Kwrq1OXNKHkCTYLGuj
OGFyA45Z5M+k80FfJP7ISwKHsNf8ZJMJuDSqilA3rSiJghH6Ruv9eDs52XUYl+s0IevGrVg6T8TK
pSezys6aZx7qKmwXjlbewk+/CcaKrWagARZv8AWTrfmuDT5dqjwM5MZgSuUfA32pIMqOaqux11p1
nol2fMpq7YJ7ZdHiamVsUOzqLD2nM23SLNurvDJvNTfSbpPKw23jB9AQoXVvRTs9aFZwYSXFLVYE
wgEUaZ7poC95JhvfNJ9Dvh1lv+vI7qbPGP2HCOIiI6EwwKjBNkyM/aGNmUqlQ+gvsxSS4FiRLRfb
g0KaZ22lrIFp+t+UYZ5kWz7mCcjvqrD6xWAn8OqUwFoABLpznI031uNGw74NI8w7RdW4GyN4SHbD
ECur7EUztmfDrkloIYNo1UyGdeW5/asVNRMkK54WRhHzujBsk/S6MIUbjIAdGaSBWzgmbfVUpd49
G+CTw1Z7Eyq94hYUw9nKs32K93E1tvFz3xoJyizVrXXEUkkLtVGJ4tyXPWt/i1TOII3ezLg9Gbge
iOPBZB2Z+s6LT6lF9+JHzIyaONCWWQtPLLN6QyysobjQYlK96lqOWyssMsY34LDQZNGbuel7b1C1
51GF6LvRiB9i4WNU0b30gm7V9KxjwX2ihoG3Hkg+LR7evTw5Yp6oFyHSik1Za1QD8LsGRUMzKCCj
4i3vxFaQd75UbZqvsojaAwjAzotgUiRkXzZEf7HhZx2j1iU3SNiQDKZtoGkhAmVMruL3oCdLyPRW
ZlRdhRb60zQWzO2sKj8ydcS3iQc+uDVFVxIoYaij1CQRSl6ZEUfZ1xuhByH5S+me9KbuhRiIfsMw
zXjqverWbsfjSFLdkuQ2Nesv7HPJvIfyzs6p2MG2tXkrocKZqHK1YcKiTqeNDmjtZsBuc6e4NKfh
lEzBQZHCurNqlRw6I19zIZRXvaddjGWHN9v7imbuLo77hzSzUVqAXiB96SOS2OGiTAdeH/iXAYgh
axIHqxsv6oIgDmmPLXiyGB+pa/KNCm1XNwkQYbvvt2g7spMg/NHR3BZfKpleRb8rtO4qdNtzTPmz
NHRMR21PVhcd7EVru4c60cSqZCu5mzz92Gbak5KNYOja6R8xDgxWIZxfpXDjtyQX2UFHK7MwhoEG
lypNT/N82yIxXNROTslSD/bGVM5m7PJb20mfk+qmGM1d3msICWLkdynlY9MBgpqSdLzz0/1UVJzf
rdE1DyN41dNMcM37aY3b6xCOsDwXjunSVtt4zHoQgZs2mrWYfuYse2Mq33VwCMsxkckpkeGlRjo6
Yfb04XpLrkyZNsNGd4LLPnsVSQ6frwA25iTjOUVP8Nq15dcoaOptZYTm0mrsHflQu5Cak9odnQgC
gbImgBuFVk9yqmNEBFlED5MdEYzSZQfQX3vCDheZXZWrDs0CXifov2PzMTrusFJBirXP9WerjELc
Q2ZNjsIo6XLW6DxjVHuKGveeZoFhuX8hk/6rzuxmCjxAV0TR+W54Ig3xA5HWveH407qwSM0LKy6m
wgZMIMOBbMKQYUPUEb44Nv7Gw5OzqGvTQO2h2l1IpM7GpOtYNm1/Y3WIbqNpUzh5uPSK6hXQawPD
kwOgNxMoUFpK9CPR0atu6p8jx0eA5NQGA4kanYrewJAdEJtsxmoivE9rx3XOgHTHenh6Qir26EpE
Y+Y8jLVLMi5MTQw0xuDhBrvolmE+xIe0COO3KA66DWIqFtbYauyVQy4tmNGEibyM2jedEf1+Gvtk
R+ZL+xhZYnywxxErmpdn13pir72RGF4wmnawGW22dTaBcmWn35pM1bM8qe9ineHD5Dzmpd3sC19Z
mxBbGgVSigoeOh5ZWk6ztlN8bCiDXrzaoYEpUbYHeo/gSSEA84rDoOszo/ujB5N99A23Z3Bik6U7
2q+Q07Zd7tj7zND0WxU0j8hleZY5N77Tbpu+Mx8t9oB0GdrJDFCtB0Llh56AvKWpjG5V1jwt06Rs
9qggCV+tFvQ1S78ILps8PoSevm8H+Ln4Tgsx62Yg0Tac8YLIdoNoQvqiYxb3C7yHCyu1H9gfHH1f
LnJimzN27X5fe5vRN+pNSgzrErEuAFnjjigCuMHkOS3UNOdwD/1lYwrG6PP9KINVmbFRRfelK7mO
Y1DlbN71VlsPtEq55GbwWK6ELThM8wUaCODogWdrhfVA30SwumuAdCYLjuUUk8s9sgaPx2Lhdc6i
9dI1KsWzwYop93vmV9oqltUys8SHgERRiGMOdS3CST+2CMuTYGfZV0EeveOfvZhquSolWxocE3T3
3AgYIcgv2mZ+y567PBRI+lm2Lim7Ni25aRrh3lvDQ2sQ5FqyicbAWfnWdJPk8mwiuwIFCt8yGKb7
gkkIr6S3l2bYtjvV9g/Y2sXKGnmgNaO8JBdkQfLvW+DIC0PneVaP07cO0VSkinhjE7qGE3WXGsHe
jMQlFzUlH4mbTO5QY5CmWch1mtH11f4paqu3qr7R9P62tKBnwp0tzVsS6J+7MnjMUTiUjbtBCref
tPQI9HvvKP2MUGmFTbBaFXiJV0M/eAw9IvgdCmFZNX4DskyqDY8qzoZEqufCqT4snSQNIAqkoB3r
KN32ot1qkUXWJhI5AC2J3X/t+mwNsebQWd3zpHaeHmwLFVDNVxuETkczOXtT/9KN4ljj3LRuAuIG
cbZdtMAiLTKEXMa1VVgdATVw8+LDDg0OsmIAi2pR20A2PrVJ9CqpdZMhyZYVMJsVSTNvQomdrDWw
zycMv/5SB52wgg3B+8J4iE5KfmNqjTyyca3jKB0qKu+kFLBfs7ruNHvD+XGSkn+QuFf2kK2n6sas
mePqGX29QBsYjcwulDjpeL2airzZXuNhonTotxw4e298HjqARjJ9jKIUTwZgvdq4wAL4ADj4vsxZ
jOKCR0BlNGR389CK2ivWo89sH9NVhx+UR0K7G1vz0hnfOzNcuVC4p6FGd4rNpRq8fZt7D42keFHA
8sdK3wzCrLatqV13pnGvyidnkMdBeu9cSTCEmuQGGVjORDdEVojRc92H/VvOym3tzukmqWWdcgha
27zMdtMgECDqVwB61lkN56aqkRn5LUCOzPmA2zdDjBj5aN7cUYRLNPTcBlyWnfc8UCvFPMog6R0J
tV9Owz076i1Q/ZBTlKG9tJigE6Iy6kQcDMYyEO1FwjOQuDZyqDseAe2ANmtmWEj53HUEupbnMahO
puaSpOMzvDefLL9ZGBx7PDMqbLyivG+nt0S+xrb2MZkXkWZfIWOR6D3mY+8agvSuntpTQbLDdVXE
X2E7ndCNPCDFsJnzjOvEwgfFqyOF9Ex28hqu+EFAix+j8ptnFNdD0K2L8knEzkdo1jtIQBdBpA/n
wLAXYe9flgoYIvaFAw9tujW0u00Uol/iz4Ao0Gj3RuQsokl+zYl+XoZ1sdcKtNt96rCO7OtTWqIq
E9M6UOGuqqoXkOuPFYuOZMRNZetNsnYrAW+eR0Oa9XuthxhZUZJOGoeNOeuDGGcZSzws7tKfk+p1
NJtJ34GMBSyvxc0CSEHFr0m/ATnnrtEKgal0umblNL25N3qC7yOngN7p3vll+Ax+nWILSn1giDOa
uweM/NkSRnd/IAHQX/qj/WBlCEjbBHOHacZvTWndFppZbHOwb6GglsS0q7ZUpvddNzoksas9mbo1
KTXVE6715ywhqYACHm1pOGS4u+P3jKYVyPSgH/yicDYTpiFsr/It6Isbdj9gZVr3qopjxVdLMMUU
9aXQ29MUyHNikWUdA/dfTBXJF2k92Wu2BHIBzQi9qAqeNckxoNXotBwo7tvYsuWqqIdpq2P3gYZX
oFkoZ+O0B+8bxUF+SGtCj7Qx8h/ZWjHnc3J6lX6Yv1p7mXASM+OkQBYsjfnlzNZ/8g904bN3aRM0
iVZ7gcJgWmpVcJ3GIM57cYOcZhFKb+1HbMVSticerhrTMa7SGeGaFnCI0XUyAUFPual6Pz85kaCZ
ULG5clylkXYxNptQFh6E9ci5jTorXPMjHTgf9kAo6CEDqpWhGK7AuDOzkZ1/jIqszhZmCd7AanMS
D8D8LtD9IGx1SmOPfohKSan0xXeHbC+1CGL48B5o3Nt6zOSTayNxngrNJa6CRqkWB2ln31yeteaY
vRAQ4+6KsQC7o2Jkx4PoXphYPvhxvtcsSesemAeIZNoSwgGiD/MoOi7zIRcXlKZEB3JW4XaPlgnw
hlKzjtLmhINNcdcaJanHI3Y/yj4t3PNoyYhhigKUCfw2BaVw4WJ3MKJXIx2M9ZB06dajt94GDTOY
IWyBaHRl6O+jOHWge00g2ip3ahiEQxTWG/8iDvzTWKM5qNTEXjHVKuo68dD64VuLKs8YjIvOySG0
8zbq8DXgUssd7S5yawcIeQIwpFymVb4J81myOhlre96i+UizSTiwdnFWIMz2Ewh9PnZBQGiiDXbS
6DFVtcGi8sYNom906kVULQs7vzAM8xxTqmUiP1SEJ1oE0kBeOCBaBD4dXljqLZX+/VC7V12PiYyI
FKIlDk6FGLlNl2RexNBf6xffIwgmzUBt9GeVhhfp+BwQ3FLk47VpBZcDWSpaXh7LROHdKnBQ2EuC
1A8Iv66Ju2YLMC7Yq0Fo1vqjVRC6MCsW6/Yq6B7VEN/EJUZta5rWNvIwpgrW3qEkpmAsEOEs8LSh
FTXBCQSNsUnjkYjakPLUV+cWxXc2pePJx0uRCu+a23IVyvoOzmzKcfZhUfdNZvvYh6rlNi4uojy6
SQbhnbshZlHBZnXdFhPggyJYRKm5MrXqOe3wbfpsNEVhHLVYdzCnQHTtpXdBat09qlvGWaofDnUY
XftmGa5tnc1ikqtz06G6gIB7O6WOt+zbBNqs9tjkxmUw+A4UXEF1OeHHzCv1RMLpSHqEcaOxdaQi
Sh9EoYgkUowgCKxD7+eB6WVDEBiM9IPwW51UxR5Tp3fKQUswyonNdhMn7q6KkispGCguXJrddlMX
7oMVEInhcXLCox0v/MnZm0F4YjDkETQSSh4MECnoEuNoK3SKHFHGSbu2g2APBI8G0XJuA9jScZQ+
dUTO/McC/ptGbxY0IZD5V+vOVZF8Lf72P/9295p8cI1krz8O9//4/O8DfsM0vpDHxWjfQqcE5OiP
Af/nR4AsQGKdd48AS/8Y8BPzRVitgxAOnYaDtIzZ/2/z/flDFEkWSjsduOhMTfp99/ubxoi18Z9C
pX4Febmz0shFgOHqjmDR8KsSCMgXUx07xZGcfYut+0GvcDdBQnec5QBSsqBwKMJyCeZ5EQYh3VS1
+OEn99sr+pF6+ykV+fvu1fmHVzBLTH6QkoSAYU2U2MW1YmeVTsOizrFVuPGqP417u0pWrrqO2hf2
tMsG44Snff2/u5H6cWP/v/6U6/z/4mJ/Dlb8853++aMJP6r0Nf9a/3h5Q5v4fXfFlSgwVII2mJdR
87X9++4KqIEU7J/02eKIrNT+u9XSNr+gP4NCgHoJStuPctRP0jOKD4xkrJ1AIVj/zqU9b85+WFw5
Ott3pINosJBr8+X0WQT3w4VluFPNg43YrbpU2t1Y24JOqtFHPB4+WBsnaeC/svNu1rUThpSAepyt
NYfiye4F9hh9aAkk7sXBlb73DPkk52E3pIwTGg1E05SHJGwFTCnuLLOt9l4JtycfnXHzw0/9n9wg
P2v1Pt8G2AhOpFnBawLB/vlt6Bb7N9OtGI3Gk7kpTebdoPNZ1ZsB0QU81dVNMVjhrte8ZK9Puv4X
WkFz/gY/3KDzz3EW9iJCA441syh+fgHjbAevepbutZ/GxyrW6aT7CINzQ0DxgrIam2QddP6BFHnk
uDiYWDNrt6nE/50TydBNFYlm3oTSISTprUvUpfCGetvj09iWbl3tTfgm1pp881mSVWr3CG5Rn1rS
e47berJOVmXEklI4mRiBkMb2/UedTd1fvFUDgcqvbxUcjMsBC5bO4lj8+a3mAXWLkyh/0UZJeYNn
1TvXg04e6jSVntyEOAbOvQvMjSEDQgEC0KnrlolFCk5K5PCj1/Xpq1PNgc/6YGJG4tnfA1kL7NbW
Vn0cc8X966vDQLH362vGtgw2HEK54D783N/+cJn3ptWlTPpQj4CAORtIiJuknNYab3CN1qO7YCzv
HxpvuBWDRXJ71sPgChpgZVmXXXbmkKergsRRqttQkQdB6XKGgdCyDzPmhMDIfccKOjbrYqqikcVW
pu6tKdcWKT3DATMYkY8y16+ovjcAfKwtv0a10TC+wxKuze0QJeotGZrqZHhm9ZgIkymS6Wk3iDRS
SB8IRHxWbOdSoyewCktbO/g52SMm9UU51MQAjLm7LlrCWuCWeV8Lf7qv8Ho+FK3KH4swzx80B2NK
a5B6IINUXURBTUvVqvEKB0g6glQrcrq+bDhkUyzP5ViS84PH97IS5BiwlTEfSb/yj7YxIRbxkhvw
AvXZb+AnrJj9lZukSvtb09RI5A01f68GO5u3jWxenW7sT46jHXnGNnsgHNF5iOvLLvWIr4Jf7Fno
D1v9WZQKYig0hAahhYbzA7hcs7ZST782orEnyijv5HYY8G1lgxufSOUpV7KL9KXvFdzbEs3YQlXk
SEA1fXSJdd50smuuFET1NZLyg0qUsakGUp7+4vr69fihyqDcYMNrgUuihvnl+CkldrUCBCBj3a4n
0GwgvMimrldbUZbVNwbH+m7O/V5pcTRe9npSnZiiPZIbCrehSrrZaKw0zHqG1cVsugP6fK+Idt18
9wsnY6HrOcZfIIyNn3WpzlwbYQkHMyEltRJArV9uZLczHaeY+YekB63w0LgLr6e2EPoI+YwryMmi
7gOsSL9Nqc5Zf4E79tLIf/7XP75fD5T5dQDuAc4EDp7h7i9nJ/LEIqSDDJkld+rOI4huFTsqWoUt
0UqiUvLOKo3mr35n//hdeVg4KICh7hqOmNkIPz75dAMXldb22iLDQtWxPOrVkwXx4h2fOuNEmTGg
29rxlN8nSeFtfd3OGKAMbes/d2rECYCs/1m1dX3UPPSopWm4F1INqwQ85F9hsuQvGmJ+V8bMf6Ns
npGynj7XFz++2goeLFkoFRMor8uXNqpYXvxbyADSXCT4Wrde6K6MSo3ABEigJDJFXgBlDwoqVBev
cE1ck5aL1xJN1pUdpdUZD7GzlkxhtpS22EQtv3rLUYoSRh4dOqQky9TOHyFGopYzlLEk5dC/lVIw
7VCZvnVS676Cr0rGDcmmW2ZJBE8FpXtb+aEHNCwwFrVBuii7Yqc9uzp/WQpPCuwsmrX1gvQ4hIKZ
sMWCYxhdpHCqax9rYXZrItG9K5u9KENTX/cXmE3dDXik8CXynPFQEGawjYu4WtdegLuUoE885W5h
o6NQ8rYeC32nKWJ7kmxW1ESyWns6JJ1ahdYzgH0bRn7KF58YfT0NhTalC/YG8cIak/6Ya5qlLR1Z
M0oQ1ZVtq/q6gYr8FUeqseE4S856KQKf3UU3HbIQTdsiLgV41oKZBEt18xTa4rqoY7hOwiyfpK+K
ZeCzs7ZrfI1abIpD4Oc+glvP3A9x6q+HAuXiUCA5FEkWHmpZwT1OZbclByi4zMpu3mKSW5CxRCpw
SZaOXewkHdEbTARj3bAGIDWpDcimjc2u2OBRixhLmz3aSbD/o6XVO6Yf4xrkZ+SvckAYr0ZQlKuG
NDRXn+J9FkTteYyQ+hCdPRzjxt27Mmo2mW8/Cd03L0wVPsggRvYMtoKxbXRyEW+DmBbTnJFZn0nj
wBI61Q2LjMl7Y+aUbnOpGHl0KWzK1RBgYzQ7tASTXbinxq3upxEWBrIw99LtJo9EmRy5BSk8S580
nG3t6Ffsdl7COhpuWG+SRxHX4ATLrhOrUKVyXcOU4ZIX25il86qOfWYNZnHd99K9TOVI6h+10L2v
RuOBMlrsiyA2L4iF3ZvmrEMcw4a4iWS8QzGhMcYqy5tm/N/UnUly3MjWpbfyL6DwDI2jm0ZPBoMM
thI1gbETesDhjn5U26jt1UrqgzJfPknZVQ7K7K9JWjZKghEA3K/fe853xvw4VsG0lpn3iT4ORC1D
DGflyench0Z6aVSBgCZNOVvUwZ7ojGEtEa37mz6gNyX7rrSAmgbA/ItQA9dhAB/rsf3CPRzuC7f9
EskivQzb0T73fepeuaVGImnY/mcgjWKV2SStenBfyS8zCEjqio/JmAyi0LvRX4ejw9wuqwr7cibC
YlcmIzENWcRwoUk+atEy1MxKn0FU7o78MtZDtETjpfHcAAWjOqXnWhu3LS/MLYP6/LWq4xNmunGr
hKrfqMUIVCOAlCco8IJLR5T2nSD4ZD0HqnuqGvs+k7G4hK7BfKlwmITaLg/ynAKwWtkyAevcudOh
4AZcVwyKXwB5Bp8Mry1RPFT2Y1DM8kZq7GGUqjiNnWy60k68ABtyw8/2XjYSVj0UA8N4nSbDzm18
2qwtNlaF6i2JPhsMcHZ5lqUfygf7uiHfErqYBrtENOtwgRDY3vOMNa8IW978pgrWzACCteFP07pI
Qg8+Eolffhy3R7IsZ5zIyj367mhivp4/kZ/3teaN32WeRnnqky9m2uUafMnZLhZDWjjC6y4sb99h
PXzpU+9A4Bf8MvgzB6qZ3H/yQ2gKqx5kEgXaTEfXx+JAAlzIlMoVhdWAO8jbm6Gp47cpr7utI8Jk
JfWQ1yAO+nnfxXgClaujbSjbCK3QBFGAUuA6STyTNy8fjOuhQcqRZIxRV57U6b6gdqC+NuNDNHc0
rb2sxBHSpoBCp/F16uLg2OAqPBkpkcRrLLAZeo+xeE89mUOpmMtPeM1HHOyeeIVW1d0nncHCP4kt
UWHwMXoxnEAzK9S+5BPnoSQmwg+5M73rG97Cnaq8y36soK7mPmIOSD0eFC4xqmjvDwV9ffZ/tAIN
47kNGjF1abGOZWtT2AZvwPLuSymJMytINzQjs8TLnuMQl65FIkUfOfa0Tel9j48pdPydJBadRDm3
M8d1iyPofSCLgQS0TEOY/nalbMi8U+w4scDnyGswBUF8WTaTicWmW0webCODfasgrdfvXUiQRs1v
fN2TFE7gunCQWsUeOD4KdZI1eNe2oIKCjTm7bMDAbNK9hFZ3Hgj5C9YNQwUAE7N17UOW2czKJBLT
ZfHtSg8N+DBa4xkJks1CHKnE3UoZK4hxahTObujTZtiYBTXKEYRzwfPalny7Zp7uB7q4+7EMgqsl
XOWJixfNnZknWfYajTBozsJrUKCjJJtyqmBLMpFRERk6sRVIkveSsn2H8Q/st9TWtcxSdfj2q+Zh
LC6katP9ZA/WA8QIdXCrwrouOx5juHXWNW6DYRVabMYc3iACkontoFGdg6slwt5D3M+nT8ch3JYi
n+5oyQtqbruuH0kUgwlsxxMlEFN9Jipk0u8NzKT93WgQGp3QSVtGNZZ4gRvOo2GNKLpXYOAia5dx
oGSklA/pXkfLDzIhlRz0qMIr19XxZnac4lkSWnAFEw9gsW8qSa6kauHi1IG8syXhAmuLFnqwDvuM
Bxa5/QXMBT6IrmbuBrgenzw8dJIDfy+hkmRZjSCOjjLjJE5EHSQUpszJQECvtl3iDS0CcwskeDT2
q7A+InmcrI3vGuFTGNd8dWB1kCMoW78DNQmfJlLakWvMSBaoKEaGjxEWcCvs9bSq6VvLnaxFf85o
iXzFRbrwBxnIgBwBPiNDHtAEHReiLqnwp5Nv64bnijzebeX67mbwxUBErdcWuzA1kq3uJ9SJZnVL
hIp4KaCfngjCA6FaWVs96+o2bMbkMjbm4TrpAFpudE8eIpi+6MEpcjVuRea+1UlL633gNHXpFMV0
oM+Y3/h46m+7whYnNGjQs4qK/6911OVQWOl2CMPlpIbDbQNmh+wgP/JfLd1AcHPkUKNlLuTRaieg
2LC63rVP1cGIKU9gbV056OS2ruxKgiL86iuQoPFURq35IJOEWUIyew7wwlZZ6a5qZPc8M5iiVJGk
uON9ZQdhSIfcrGyQS85ONe1V4xzoqiARsH1JslNVzwXeswQEudM56RHh3IAQuLYusmJRFnjSUnzb
MBIoJ2C2HDCs+IzUjfFDEHW4EYVtgZc0x0sLc+5dJpTtIesdkwP5fvFJ5LzZQIemp8hG3KTjez+J
bxUD3LWBe+SoJ2jLRdfe0bxGN+NMO5o/6hX7Vr1u/ZrxN0/8jQTXjkawNG6NgVyqMcAqM83GbTKY
IfBRzpIGysKtdiKklD0bfWu7403c9t0RYGR9ozHXHugiBF+cpLLPZYuXxRxy5yaLgwooemltYYmS
Mjup+KSLPLr2xk7fVngvHnvD+SRrUxwcHdQEzncvRh/VT8qVqQcrCet2mqXpppiwmIWRforrxnvu
RtQLWsTqXaUi3cxzoHkOWgWV0xsCCsNA7G1D7mbM7OyZbXvbEr6jV7yZtAgtx9/XnS24+857WrmP
oT2dZiwBSybR9n+kdUxMA7l3yD4CBkxevK0HdIlUoo8VZWc6mTfmQuKqRk5sjqVetdfeBZ37ZufW
p6pnTW9Meaei7h7aPZTwCUhS+mIn5uO3s+qvFrJfO42/DAe+t5j90L/+Y1faD3/kT1vcP/yp/Ud9
/VJ+6G8Ott8u94uH7bd//O9hcPPNxXDNqfPPe+Gnl+JlevmvY4dv4H//z/+l8+Wf9mp6eX9hDHR4
ea0BN/zXhf5dt/y3n/3rMEh4GOEC+qgceL91v//dMcfo8a+AYVDoLYjBZfbz2zBIOEsqD3OgBSQN
HXuZIP06DOI/OTQV8MIFRFss/vF/0jH/qdVD492zMKBzErfpglrmT62eCfpOYVemeuRgt3cb81ii
G5Oo4Wr0o/zPu7yUnE6nm+++yj9ocHPe/7GF+e3C5BExH8O07IAq+bEDQHfThtzntI8ymbaLQLdF
3gdjd2sUmtBoi7Y8EfcrKCinZiki0x48Uq1pR5UO8rDQ3Q84eyEAX4rR29lJ+SWbJ9Ks5aGy+7uM
GXFBvHlsyouhQRVdv1qlu1/sFV7s3pZF/lDLV5Indpz+GW/PW116D9nUn0KP4GjyRLf5WF94lYc2
bNw7mffstyUKJhGCH2W67KCh5/yavSaA+0xdIGUjDkykLw5934teBQ9xCeuQDd02nUchmOTi/ijS
9B1ADaC2GCPXeNd7XY5hY8kGV8E1WqAHtP93y4/UrbqghQOvyRguchXcDCEZSJUdJTso7sQXiA1B
QVsj18gR3c3YGZcZBhUwNoJI6RytY/SGDFxdVEN1qIzsnc0o2+X5QJTvID/jn91K7Cvj1Lowc4xk
Z44GNFkAYJ7zaNJUGQWKYt/BWdsK77pjz1lVDObwQm8w+KEKbjyCYPWllPR8RXlFtsPWw6QoUtK/
vG7z189LyKvwfZd+eVy+JRBCTBA8q+HyOH3X8W408U+jZahHoIcbc3SPCR36sJm2TereTgQ8c04Y
bmy8giy2xwQxKFL9NZH21ykOpjaR97KF54qFEpOi/hwX5Gq0fF+13CeGe7AjmrRzxMLeb9xU0DG3
b+dW7nEJXUzN4l2si2vOC2eSgp9Kjecx4bZn3hW+os/svBuwlasuHo8NLSJjyBLEH/l25ilmd9so
eEIwj7s7010ecOqFNAZvUSQ9yGOXOsLbiKT4gioJrp171Wh0Hb1Rfhl6TmmdW64sn3iGST4Xrrpk
mHLt2+6hc+Lb0CvPpe1fZQV7qTOiQmvuaSJtisLA8Ue4YFofGL499qR9Wi0Be1F59nlNxkTQMMOA
JMZTH79h+N9Q3J9jye+aUB+iewHtsaVNSRpBeRFU3SUP6BVUlr8LlfqG9/9u0vTtxpIAwOIH1t7h
wPPjje1zpcpq8PSjMsMH6YUoq7F/FgB0F9sKvG5E+ONNOnLSaDOGUJLitL6L+n2NIgPHzE2GIUg1
2VUahAQ5xzuZ1Zze7ZN0i9VQybMXGQ9iQsFe+Fdybi46x+OIMqNRscajapoLd3T3wu9P5VhdTC5C
diBMWrafgJRAUwL07Yg9OGmauNMxzfs1bE9aJeoyGmlpKI4vSXE19B7Q8oSgyGp4UgyycWTyG43b
Oi23nu42edvi8qn3DoHwNg6CybR3Par5hlmSMS5fvaSFUh0mtzvJsF+P0uMdzrc+q1CNprtlfhE7
/U3pdIssDx3meLQVI59E7zJrOJUhyHFJaHxrgSxU9pJ5vqlrsjGaJ+H1N9EgDygcyLulY1URseYT
TvimbD6CbVxyEy47LQ/arc8ZAORVW3sX0mHlj4zzX7/J3zIQfnfDQRJZbDd0+e3lTf/uTcY3VHrI
uPQj3/Wpa1lSYncfT2Qyi+pA+O1NOLiHIEIw50dn6YdbI5P71ug2xsjXyMMhq/pZMLYNBQfkpKgP
cvZ2M3Y6VMGHCFYs7YfrAIrAWNOBDaoL23Eemyh9W94Sm/c2ZtlXXo+EMbzw6uBaheHfTOiW9vXP
nxGkPb4RDv0O8cE/fkYq7sb38rl9TOj8o/uWiz56MykEtGOU/c3aaP3R2shgHbMmI0zX/4Zo+u4b
7Q3lGHJgKxV1ewl0cuev/I3TouCIj23jPkb+cJx690oRo85RG+NKicEG1g2W6l85XtR5f5xY5v28
rztMUfnAzI3I9EDEshQc3/0yDsJ63xn64ZH5FT1pJJ8cDIplU20q76oPvLWUVBmF2Csf0bqUhwFD
s3TdXcn7BCBq49XeddY61y3YBtbry6Tzr+qk+Uxa7Dmr4iPd7Y3dVxd12J0g5J5dOzynrvrEYebY
N+66Su3H0ujvaNTBaJq6T2UHs9IYn1ThXDF+2cVZ/F6WKFNjdxNM3cks3I2Tpx+aXdv2xhudcRFK
oDKo7vMJiX+DP5EEgUavmQ08kSeBRyySz3Hp3NIwUCujYJ23jQdtIrl2kiNQ+OFvbvLyxHz/RMGO
tpEMmQzjLYuR708DE2lFIk0Y6jx6hnNQ7OIOnfZvb+Y/Ogv83xX6f/qn/jsqXgImZX9e5Z8/VPeD
1GX5478U7oYHVXxhijNR5Ki26Fb+XbkbgfUvXJQOAz4m8PyHZRX7t1Hb/JdJPcfwL6SnSlmPVOa3
4t2AzIbkykQ5s4zvlyXwn1TvPz4VnGCwe38LgiFrG1v4N8bFdy9b4kaxEass3jaMk0CtufPeAyr6
C7vpT9/ppRT/z7P361VwqcONCgRb9fJbfHcVJQc0jnlMH0nJOyML9jJMX5LRP4ma2Rhb4hnV99fv
7sL5l5/+vUTsx3HmL9f06QH5TL88domflhFE0sx1EjwcA0LzrWlExh1Baszr9fwy9r1zooFqr//6
mtyW331OJkjcbXYnTiw/XXNo6aYz5cY3YqS0uJIW/Xc8cxhw/i5s8Y++0cDxOMZx/OEh+ulttmo3
9eOgNTYT8R1PwEVIUYjN4nqIewsGbGQdHHNodxxXiot/+Bm5HhoXch491FG/E/aEc8YKLewGEE7Q
40AUrXUP9cM1F8d80v3NN/q755N3xyVGiskIGAFzEYt9/+S4GialXjgBHIBZ5FPd70rLTw5//Zn+
8CpciYM3fRfoMT9eBYr2RBoSc9GuGKNTADeQ7A2iHP/ZVVwXe47A7o0kirO69dNVHCaQWqSR2hZt
NZ3DnoRje2mm/vVVfn4Gl6uQLGrTF0BMh3rgx89CVxCmaRHrbdfOzmLPG+5rJ/IuJfX4/q8v9fPX
xqWQlwki0F2mqwAmf7xU7rita9AAh9MUeuswdurVUDKR+8dXQaMU2tzghWjh/vSB1DQWHXkkeiux
dmwMs2tXwzT/Gorxp0vUH3wWuiFIDy3HdpYwsR8/C73uOkdvQwsPUOBKlxnOtS74O2HMz1dZopQI
r2PZZ2EHd/nTAjG5mWhKlY3bpgmzQxbJ0dpHrYH586+/s+W1+H7BRdzloL5jcVh0wrA9f/w03ATV
d2Fjbn1Tj9vSHPXBNsz8ORYB09EgF3+Xo/uTdgbZTMhT4CMwRru5gJloN33/oibAHbAQBeY21Ryf
isYBXmbha+RQnl0KT74ATQr3NDgthgmuPtqiSK/8If474SOQp+WB+P7Dg4bieWF3NL+xo34uILXw
596HW7MFcCH8da3rngqrn/2K/CESC3IsfqjKNiLNACUOuQrLJ8bQcXDbRl08AYcY4o/JJO7pEn//
qE/NOAAWdm3WujO09KC8DBmxShwlpWJ574YBHyqaT3VnMPwg+055+HqwbczqUGSDPBPWPPS7apDq
yqx7fMfUeHjVQlvmDw7vV3lIPO3be4zeXboepzRINn3pIfbK2g53ockkQG+bPg2ZWAzD9K4jBTii
b6NZfI6tRo+LI6hMmebDuL4bXENjxs/pJnSZO4TwkahkGUMyxdkgkZknTK5znRtH28nb4MpH6eFu
4tjorkjBwBVahFXQrLVr1o9EdWNqS00tt2G1GFAykaXHrJpUBqQizx+G1A9gMUfxdBUxfZTvVVAi
YQm65ZX18tTPaNdHZDPNnVXrnVskqDfqoi3tVTt6BqEPQ+d/0r4ScmPbrQq2hgfninFEgv7KFdo9
56IgDcNXhjgKdrqACMUup9R3W7GrDQ37nPHfEsMJXb8CQme7pCkIo3Y3lWXPxO3o0b8zS78CATAu
P8VEiKlQ7YoJeooKiU0UKeA7DLD6LYN8Mq9TlCzx1jXH+Eti6fAucEBdG8mAf8uiydevRpEXHaSv
wRz2Zm5b0Fc5RY+3DNGGZx3L8SuGD3bmTsSfu0aolxSnNjKGdED2iYkaMJSORu+zyCYQYU0UimQt
hfavPA6TCF+MwLgxQ1++5b10kgN+lCU0xSPjZF2TS9Js7SzTl7FKYswjPjFIqwj0loXhlPO8M9Wp
u+5tTE8G6tRrzizqCfOb4+4dulscalQqzfWYRVjEZeI5K9OWUQOYhvyyFRElab7p0RLsjTzzv7Qk
FX/Gd+d9Ghw5FuU56L2MOLLQjPR86jA3dt229Yk0TaMUB2Ga2OEdt4xuouMOBlZIyiKaf6gFnry8
k8O2NJi7rfDB2dkxMFocV8r35grJZN6h6AJRU63t3G1QUHUa0cIQu/6NIOMTAJUSqcEgcbLnKyZ0
mXXqlZW30TPiTnUTxyOWYgLSvPfZLuSDbEcXNcXcLoqGcBihYglIOMaAsnZbScu/nUiTRo+s/JTZ
eI9cNBlqiCEJ6tKburZbiuJ2UV7ZCenOa8tK+gdG+kv+QJCFD3kyFO7F6HT5daJKQUegFE4Dvadq
8pNDctezMfcog612tMxjaJBXipXPs51tZLSok7uZKKJNUiXuyS5L64P84znYdMKPLgfPxikPhpuJ
pmup1lgPYQ0IzciVp+NTk1kkfQTp3M0ruCD+QGB8EG2M1E7DlVdVKKhaurJ6baauc/Rz1qutRvfe
bMPEqJJVZgR4iUqzwkvfVUb7dRCM3NZgH9Nsa1Zu2F8mrt9f9T0auksiDFGR2sNiEqxhp71PYdAM
amspU5xcKZPXmq1sWlVtkOCrpiH20Ym+fHKU0PFeMed6ngKRfCF4FTaF1TrPeDYI/UUg52JXjEuP
hlcSj/dF2FsgiTOjQJUOG38fTBm1hZkycN0iKDVcjtG+eC4GZ3odpqa+CxL0LxvHjNpmVQ8jE0Yy
wV1czbovxNYhrOzBdMLUvqoNmAxrmeTEovANm2/A35tm28UlLw+6c/rTqNLolXqp9r5yQMNEDqiz
AVMvJjIVSpdwpQsXqAvaFp8yBy9d82kh0dMG8QdskyQ31B8K+PwRckhg4WwMrWd39ufPpcpHWvRU
GHIFzIS4OSgtA9g+MfE2+k4ukotA9rQ0rJzMIQD748tsDpoZs90iQwap0utj55gTILo8+BoyCBYs
xVQB6HhSEJxxX8hXlzXgHcGxgc4fFtstAxI3hoaUO8BUwtDIVsQVqC2Cfd1tU5SuZ4YoILIAi85q
Ved1Fq7gQuBbbLWRrkWQEowYqa7DDZwRMruFIprfRzzz8SrKbKPfp6ogWg4qa1cepSXyG6xrqbtv
Hdpi5K8UXbGFiNx8tZLUoTEOcAL8lp8ywBjxWJ5hkbm3jiuH66Iyy7d27OU5MxQWbrJcFg3kpNTL
wHQpBT+SGQ/DOE+f8WSSCdhEIJjIZJDOe8weNF0U5rT4dyP0gSs5lZOL65TB9rpyTGJWrK5lvczj
WaiV3ybZuS8q6Kdl1lm35iyZlwLVMpodg6aW/MQ6kxgkkgYRjpm4AkP0COS1mYE/YCikcUxYJGKt
DgHaDnVHfWu3fV7gKQ6ZyieDh13cEwmia3TQ8JqURcByY7TpE9xvO4c+VuOVSiZU7UIrxyU6uavV
FTSlyD4YXgFqSs74uDaeMnEFezX+gqPm5HIHipRXe1Kef2mNBgkdRF1UNxYQdfjYU1nchk7nEvfR
Fo53agrHJ417NrNoPbYWqv4uBKcyJUl0O7LFtay1nXlSC/QZyHikH1lzcgS0cR5eE0TvmGvT772P
xrSRPEulP5AihFBBYKJPe0Jhunsco7NPE7VN8hNir1HD0Y3gvU56ML4o/N2fO9Mn/GQSnb4jF1zc
CAJA3O08KnaWAMARAzr2qcqzbKTHrHRfJm9a0DOjADXIWEV88nBQvs1mVB86gGzVWua2/USaBuwC
3AXGjawnEiL81Ek+BCX8DWWA+SqcBXNZ8rPJ4yKlyd1IEh0RZQjrLNO2+aC2Ey2MIbd9NEhAryBR
mPpkxygmtm0QRPOm6dsZhNUsnFurZQiAXqe0Logpk1ed8smNgm7Zv86khjSbzh54yeB85RekQtC/
J9qJwi8PMNO2bUjaTtHg4a9iIOLstlF+xwFzRteRYXo3ihHQSBTNjBEHZeaUT55BuKRwEBRupOxJ
DCE+FkyFR/7QBeQz8Juppr9B+FPG8wrZMjhDbwpx01tg0UnoDvOHDGgoYSWWKF5L2ypbWsfaOicE
5iCPm4lhXyVqmAUeoSzNVlgsoA/BntKPbVMGJyUKBiON0USMwpBMNQ/dDBNvnUF+6g4GdUO65VYh
4yEjqPc2S1KLwx5qFAmFrKwQ0/RhmbINBYmJ+kCnsDVqHc5bIYzO3arOk8xDkSThdmiVaCg8DPj8
Y6LHp9jxZWsTeRM1JSwZdMD9qg4HiBooXNznNmjNmxausF4FQ0YhxqyHF4Bv33g1TQmX3hiH8pHY
rZBIGssqF7pnxdzPs/uzX2L+3hLZSRmHvLbeqamb1VahzCEQLBmTemfCxsKZ3uQSi4KZW+aK6Wl9
Cki8sDf40NRboxKHNcNuyoxCeUJxiW99hsSgwpQTFrjT98bvuxkpnxDvNZpTb900lgu1PqCM2mpv
8H186wt8QYyINsDIw0XcTEiGOVjEmZx2edP4d9RzHYaOpkofMXGlzbYOtHMh6pIkKztewgeqOa/e
lO7VleGaYb3JXF+RMOPVyYc3jNVNXyv92XTU+Mi3Vn40qWyI/Muimew2P5Gvs07UXcxA11tHSUId
nBZV+KWuadqt9IKkowfuhNecfkDYhl5dJZshBWYGJ3n0p5UtRvwYkdOa1iYDsbCwGojY9Om7rUKz
8Z+iMijeQeWTYNrVcXMR9gGLcO60bnERu5PHslkMfI6UtelkdwpVokhy/x73S2Lh5m8cVENGWsxY
yqPqi6XEMG+KDvL1GqAMOQDaKsJXAgMdAm+KnqTdOuvGR94vM6fOqcavSUEsKNlMs37xnGIIloEK
1m+J1z/dNc2ABkv5JStlTnAfCT3Z9CK7Iehx42forZpAffYTleereban93g0JVLpKrBOlZWbRwM9
5oObyYEBnpvb9bFtjczfVn0cvAc5vm4Hl7tmN7K7L+iBK7TBURxdweIqbhhbOQ8ilARged43OG3W
nJO4ZYNjrOZQV3MOPSQCVgKJOqNeG70mi8tV9fgpqcPIWaXVLBC2A6HskDhr563jSeA0ktoBXDLT
jl/SODdujLro31VCEYDlq6Kg7cuMG6bjzN2WgK+p3QY1PExV5z/02fJmlpmRfA04rt4zeC6Q4YPL
SSjFB8HRJQzaFBlkXdqbCQ0kIHRjqm4zYZbR1g9q5pNjPAzZuhzq8KJqouo1D6YeqoWHZHaVuTWG
ytyc8PlYsrYIjquQZq8Tw6/eXMCBKKk9FVAxeS2i1rKLqUNcjbQm8hdnghHE4WfHSJVm45zR5Sqy
KUvup01ABrCl8HLCH8LNT9P56JElRQhZFAVvhE0iumgKAIHrzCrMSxfdJ6GP0VTDJxqS6QiUQBA8
GRqdvc2Rflcr1Vs8CJ4EerWSBKM9SuIAb7FbTAWfQ6NoqJmePUt/0B9hs9gaCbfqbthRkDayUJc3
SaOm51mH5aPv1BPhQeWYfgWTqOQWkXD75rRt/NFhX8NuVpHnuQmIr8tXIVmFXye+UijqvefX7F8e
W6ayxT0DbUwbCrn6gTgM8tgCf+q/+B5mws4URbaKVUyXXVdhYq3NoMVlUgch7Gev0z4hX1noXLWV
oGuBTpYTmzE1M7AG/ObDZSstOa4JFIM3lqQLiiKsUMyuVEvCJP6YqIZ14xGnRmhwDfcLJbivNrau
Rnhn5Kfc0+fMcEJYBtszYl8OcU4jNb6HSLu8yDwM+UEFZTzs/JF0qafciGO9mb3ShEE6AD3jhBH4
Hz4nnFtSSsYPoo0zjflmHFA85NaseeaR5XBlgdmkR/hYrBvG5xkoszn7EjWm/yIyDXsKcogFHd8O
Mib2FP7OGtNIX2xrJ8HD13GC4dfyWxKYnYwRnbxKQw1rs5TRo8iioXIeWquJPPvRj1vA98TFhKqD
rjgGSfAwt26qbulBJM4mzKo2I+NJdZ/8ZiZWDn1OzM6hmtc5F6O1Ia4dRFWfkjQHR7tgyIjevj2Y
9SDHzZigpVz3ZGTB2AHwOV6KDKrk1vNag8zDOLF5G/0xe/PsrCjYgD0cGQTIgaUFrcdfwZeBGIdO
aZ6MemqeDLMx2dDlVD+Z4yzuM10GJA94y4tqwgD/BNJIIVY26+kKWfD41Q4N+73NKjY6G1ZKuRLB
CJ1CYt/zViisi5x6xiUxp7CGDIBV1nThuoQGeG6d5NwSuUPNXSbqTNg2Ht+4I81gXwaW+IyuyM23
oIALgqtqusUEL5D1yDl+SnDvTnhG6dhA2byI8WM2n62sC8yrcK5corBEObECavJwt5NvcadQVRYV
Pln215m1Q9gmWDe6JgNLS+HhJeJMGAUZ4Lkq6hVOrLIPLnoS8VS3coMyEvsAPfE4sWUvDttoioOv
VcGuB3LPIRanyZLgcpBANh/GNOnq66xy6mBD3k9BV9M0Yt1eRnPgdg8qGUaJA9MZs5IsIjqAK9LY
RHdbjcQJ4UH1k/YqwS2rUsQifudeh6Ryo0erZe9FEQxcIY0n1ZJfcMukvRq+gHX3iutYDm0f7Qai
Znxwp15ISWDGtnmJyUlC+xyrPAbglVYErmCsLKo5vZWI8c29VbQ4NDqoEhws2ykMmUO1UTKyQRpC
mqjULDn3ijxNjxTMfmNjmamJNOrbkM6GrWloYaXqJj+I165JX+Ft7GDemjtGTUj8VmYyaGcXiJmA
RE58Y+jDwDMAF4WFb9ZsNUXxAYFLn/oq1pXFiWsw3LfEzsS8nzpSKfB1RZCrysGhGYlGyufEzQeo
6NCkDTw0c93XHA0eWQNBo66NWUxtvm8J1O2dtZIsoBbfd+6W7wE+ARLiYzy+K2YQdflR9vOyitA7
q9yjVflhcTTtJgOIruOaeVGGyU6+paAiHXjyfWqBqWNtaa7GIG6GB7fH8NDRQqPvf+4qYfo0yuzC
jdY13CZQlQBtDJR2gyGq9J7NSudPZC149hrp1ZxsROUiI8Zga6PscZqgOebKddO7MRsnvglvdMKF
5UR8+1hP88ghsus0OJwpovePjt6s7WnFyl57zqajhkPhRyyx5R+cmnH9Rc5oxV67JWj1z2WkojtG
PNCHtqN2sJ/uYwLGc9BNlh6tGSuLN8bBnlyC1uhjsNKxQ684d/AO0kPmlOQXa8fULZ6laSCjPF0R
ZVuoq8FXDjsx9LrGy7cxj7+et55fMoX+ZUT1/0AncPP/bZQPo3nUO8x3/lw5cKNbVff/dZ+ked2+
VGiCf/vbX0TB38sKfvt5/9EEs2dYgcVIcZnAMQH6hQBvoRZmTubyjHJqZ9zOVO5XYQHCX9r1CH+Z
TTMltJep8X80wdSCzG04wgh0xsL/J6oCxkw/zGAYbrlCsPouk2KEJ7+zUns2HDLQmPOj0VifxGRf
ogq8zZT1VpTsttiBjlYQ7/g5RzuP/K0u6g96uvdRUD91jnuyStpPmbaveuOUzsldNPe7GD3SsFiQ
i/Qpr5fjlByznRdlB7dnotbXbEm6ji+6cLqfVH4Lm+ypCTwAldMXzLDHKogepjSjTcLZehXODIBC
l2DJuv7oc+YGhP1yamrDBydjom0029QzDtTwdDQaZS2Ctq8w7m661rkabf8CxP4Dob0PZhDeRCXI
0ID4mQ5yMTgLLPXPZZnhJwyr9ehQsCd2BOo4pz1oGzWrLItNO4gOeLPKsOQSWWRG9uUAFphFcPpS
V7TIkjF/NnCgrBRTq008pa+xNd4Lnz+sLGSGroYa2fdUe079FAzUibILbgT/Vrt0oXK7vYOOcMhA
rA6l/4RhIyZPrhFI/uydEJjpJD9KK43ZRQz3+APmlQHJOZyir6Sq3QEMRefXs9qHId8t1Ljy/1B3
Zr1xm+uW/isbfU+DMz8C3X1RxRqoqtIsWdYNIdkW53nmr++HspNIZUvq5OAAJ0CwsePAxfkb3net
Z61S7HvQGuU1+BbOuYLlEcc1caCMNZsuSi9UCz1wWQL6Yx3C30V6Kqwt5n5+NtfWEFC5XjixC1S6
pwgFUzB2lEZFVJbLVJTfo4RTpxCXLLuAqoelswUcfBZACbkni6kub2FD0ojwVqMsnZmJTE6wR/lo
Ki+lXv5q5EVETYRigqICVsxqUgZa81q2CWg3rvV+/F4X4hzu9Be2bsqSFIzvPtQ64kXXkW2MC0+k
3ye6eo4sZqQZkQELlAEzsrOAMA3aYztE42c70vZQFe+N1j+HoHc6V14wtkhPbVBvkny68nVKWvVY
FySV0gAx4AeQeAk3s0xYTXgSxuTykiXyVunkz11S3saK4RpWfpvIzQWmRWLAs0slpyDf5zQnp/FK
tRMWlNJ0FdILW+CdcaYQPW4y50IhXQTlFyBTpuVzByt/LkTi4ok5TqDvbRXzmVdnBTkM1fdY4QlX
6k4K4ovO9ghK0ZcWHSaPJ9+W1Xf4mZiHlJWI0gNodR6BJy4GnZ2Q6JBhYMSURGcsoqrZdFa5YTu3
D4AJL+EAnGmRXS/5xr5Ai9xweoDqxydVqTdoHbZylGzlggDWOvriFfJ930L779V92ycXCk3+Zd8n
ZEq19jU5h19JhPza2IZbYJadT603xDW9v6c40OGkWW4BlH+p98oev+gjRsZrwFloFFNMcb1+ksjx
1taKyzoeruRS2hpRuqUBAeFdDx4DqbiU1eE+78VTl0mYT7UTWVV30TjdR8hWY2O877P0+1Cou555
/QM9wzE968fYiAZE6CozhPXMk3mhhtJ0WjI+leybTMQy2VnFHXtRfKhZRHK6/5WSzR6N63rysr3f
1HcRCSx5b36gEPjFPjGP0HTJEVQQEYex7KhhT6+0L8uqkjmLtFhpviexfza2ZUdAlprs7STH3Zze
p4StFaN3wib3QvXDpyZLf8hi/htWA/8m1SAisFkj8fbsf1VUD00y/s7/8/Pv/pzpFdw/sw5YNiG7
WbbJmuLnTK8on9DIAqpCUmKzCOB4P2d6/ouOsoK/NEOsFNlAzvJzpjfRHVomv8N7ZqMtFtrfmemf
RUt/iS0k9TnLTyflhQXAi5eY7Y/WUdPHlVKd1MQOeHhKUtW7yWCxS8iE9SI/sfszKjfOi7v0G13f
/MO/O+CRQAd9SZeotTq4E8GqZQcGpmUFK6bwNhyLx/ePcfRx/HVVs37nxVXJvtIHoDBGN24vqYyz
rm+cHsirj3axGx6h3VNvgDmKIXOCttlQc9Y984MrPBog/jq69vroiZkqY0gSlysDy8jB5yaetMwJ
xFZqWOLFOaWdJRdMFB1ZJ0O6z9IPdHBHKp6/jnw0GABWCmkpSrUrYVoU0FKqkE6nQndk3LVyd96X
Fj1kEKtSucS18NGI+Fqx89dhj2RKsY4xyxBl7o7Dyj5rT5Oz5jN78ew2P6dr8/4zncVov3tvjuRj
khKoDaBPz806zSl021HsfjMiFbBnZKrtBLH+0fObn9NvDnUsOQXJJDOqDoPbm2IzjVRnqBxq0EoN
PzxPSOiiqbTZp92uza4NAuTTtPoxlr6pYnvrAf5ihpukIZiUvnFhKmw6+bzprQ3xYduQcApq0lRy
uKP6jvUwpFTlg1s7q9Z+d72zBPfF1yJsEnto7jUumT0LiiZ04YeNRBfb5pPRB2/DxI3KQ/9Advjm
RR6NOZ0hQ7WjNecWd8VV+F2CljssE3Phfa4OrCjRcbz/yrx5oKOxhsR2YkVijVaFhC9au06Vubdk
P78+RF84vrYspXatRDjdPhzglCODy5+fg3o0+hi9J429B+21WZsgim+Vu+yQB4fgKizFOjjHh3KC
VorIzSUrva9oOlkVn2aHDprNjv3CVy/aKcTtqSfdPj412mV9G50b0kO3lxbSgrHS1w7kZJ2ysoez
4cQr/JrGQVqxbVpX/PFFFLnNQRTK54Tl9/BZWnWLr2JRqtDHHFFvGzKX9KUNVCX80lx2l7U44Kle
5nuadtamdqPVuDVcaeeN7rAeHH2peWvM6Cc5TYy17oxutoVyjMQqOFSn9TZMT5ptdWpfmvwiUauL
4Tq9lNbtWQmgDEo2YU+P0Wdt729Etym3/i5HBbVUVtMqKr8lF2HA9sPpHnWEU9mpdAKjfthUm2xj
Rbt2W//DkVE9GpOVPgXNJI2qS6wawgEbLlS4tRqvpHAWnVsUBxWCRNMOkDT/P5THj97B+V373cel
vv64iIYsy3iQVbedP19QJxgGnApgtUfWLSLOvPNgldyHCmnZDCsd3eY0VDcjAq6ZePr+l2DNI/Hv
zuJ4hDYHBk+181yBag59r5zay3YUDm3ok3ryJjK1Fn6dfE56eeelpUbqi38yBc8Bg8g9POynhSKv
6kxdDJT7Bl1dBLWjIoYDctVL4F062y3D8hLZZOUjfGt9tTvpBayDVA/xZkI0GsPWKclMkOjEUoGT
6aA0yj7tSXAy+pS+EFvgSiyjxP9sjWSYy+NN5CvugIpybWgU/CDgfKFgelZTZY+auRDt6+eDYhzo
xZGLkKD6mBWL5eTQhYwsKz0NusyRKOymYUBCZb31FbqgLfmQMkKMNU0ZaJqhcZrl6plNbEFTPPri
Xmk+8ji/NZEczVkRAuJEh2zreuE2Ku9s238UEOkGMh4scsUCinxmcTmKg6BtQ4DugnH4g0nsjTEd
d8mrMb0NfLkzKHC6ilc+BppCXAQ5uRpLAM9yQt/a5byKTaV9NKa/canKPG2/mEP0SgyhSdfQLTP4
YAvDgxzHSz7Pmos8vww6+lLhZVCiBYr8LS6AD67zrQXs8S5s0gb6cD5gRlA851lMAacQ7PVR4wGt
saNip0+7zrjI8sv3P6W31pbHBiydqneN2Tc6QYZs2zhDqhupgWHPQ41yfxVLKBmTc0NhpjbVHdlc
tvv+kd9YAT27/17c4lHK2rguzOikE/au1FUHSdGutiVWAuOu4N/nZdD7h3rzrh5NYbncJ6IhGc7N
R/kcqv+JoOoS0fj36xthZqyM6JM0QNaD5KOlzzwg/maIer7fLy5vmOoqo3OpuJ3X7CRqWF5/KUij
T4N4hfRjFzIaeqN15rG0NTiVGLfHB8Pjcb3zzyn7eSn/4uB6PSIoCFnyDd0u7u2tlxRrweQQ5bQe
lAGpoZbLt3rCEBXHzR76L85F+ywlsrUk7noadlMCp6v0vhRavifOow7iDXLFRUlGpdRsVXON1zTW
Tsp6nee7cWIo2sTE+PH0lLXUeMuALKJR3Y5sSVRWBkJilJUHRtltwJP1vGU5tMvMJE1LRbU2QYG7
1KZdXzzqCebYjRFsum5T0aQXW1/eDtYW0bpFIhnO4y2jokScJQs69C2jt4P4r6mnfbrz9DtDv2zV
a3v4XOhPjX6bZldKtyHcu7OeumZr1W5Xu7KxBv2Sxls53SjDfNI1ORfDRunQD20DH/mHawRbICmR
moJqI++JeEipoO5LWYp5nxRGK6OEqWlncdVeR2q11zBvtt50qvjxzi5wY9vaFrgdRQuCncJuHbe2
2/lO0JWngJxd7EpXJrWqdnRleSKE4bNm3nQ5WuURMpvPHMrn3hT6LkrILbPDTSCGb4oPpFWMV3ZC
mnOtiSf4QZdjLW705lTJQQ8n5rVNcHCmoVkkt51O0qWCCkOuA3esCV4jY9En4i8IQNLa0koZ66/4
StY2q5y0rpwiypB32s1ChMFFKEZANyNjjn6TJuReIn4OI26GhI9nEdENpXV9HZWWS1qVkXwPQoKU
6KfX5X3tPYX+tmrXie3A30mRgfSHoBWryCBnGjPfKsnIO+rNLTk2m4Y66zBljhHT49RU15cK6rnT
+Uy0FDjCuwLtNP4Hwzwpw2QHvOtCCWBGNdhVWnrcZbgqQEX6TDeBukWHcpWgLoooO0bIBy1FdsHO
9gtUvUM535oz9pTXTfxZiwk8mBT2BFYrWCpFl0RbfcWEjSNBXttT4Vp66yb40ynnrkbEaOiSBvCL
4ruuDldtcSj1fpnD5UKiWiF2S81DN27p/RJ5p1/Gg35oR/Oq961HAa11ihtc3uo2SEhcNow9AbHm
eF5SDI1K46KT+72KNIQYZreXyZalXgG5byt5uWvo6tKzxNYMztNRXsEf3Ymm3EVtvArUL1Lh8f0O
F4EPnpflthchxNSB6uigB9EcU5ymlS3fMbIuYtSdWXiumOFH8+Rbo9zRQkwZ7UrP1bZ1y9EFUb4V
ZeeQNLIKwZyigdpMTykiT1SKm9acToDuvz+g62+tB46WIgTJTLpVa50rQMEhWzr4DR942q3zSD5F
asr7nCzBoS/a4hTzP4Yz9MGe47Pgk80rEHNoUwQ+8tIpEK/LuA7kpnWwYqy6tFzm3jYikI++BlAW
RF0iIjcupityXWdfZJnVzrewV1e2Z6x7YN+EGfJdShv6tEtYB0BLsLnROe3tC787L7JLcHuU8km5
vU4xcbx/C9Q3Kk/Hpq0p6CakgjMnM8gWarbzkpNEpRj9hRlmMSfpCpjvwpAWnU9qDvxoojht1qyy
KS3k8aIdXJkuUB+hcYU9gW7KVrU9K7fTlAy7iyD2P5h87bdO9HgtpejBpBtx5aaj5gZMwpbUOLLf
b7LqrtEvZfu0muIlHgMElReVquwF6a1x1uxR2a7TntykEBVscR6qhy7Y9bxk6i6RyxPkOyuIXctZ
tt7qiyq50xpet8cWBV6ZeJsaOVlcWg7hKijDSqiHJMR7c6BNvqy7wJkMmR4aLh1pVZP8ZRJHOY8Y
ZX6d+qvQnpapRhimRm/wad4C0E9chk2wqgF6wwJYKGjFGp2OESYij3GqaB6k/l7xe2Lq9/j+l6o0
XjTa6KikjKrVRdy4SeCq0ZmukgwEp0OpeQslAn2zcJ9/HopmjcKIDpbvhARzlr29HKN6nfHzFbmd
A3pXDAmko3/JGhnhzbXO7K0PjxaDLkLRD14rY66S/GbdIs9//mLpgNTN1+JaYd+8F5GyybNJ3iSq
eY6qboNaFrSlazRXbXRLdBVRmV/K4MKYXVw9W2mzXZFsBYCuvtZbfy0SQoicOg6XVfS8yTrprfHK
AL48oHPyK6LPvHjVxtLCQiM52t4miqszO6bREOaggHJ6oqqbEj2lCuLeBZw4Mlxrqp1YmpcoTlYE
km31MkaQZyymhFhR29qir3ailHnVyFZTma9IelwpxHCYOlFdLEfe//ysN3YIxxZgMMxKITC8uUby
xatRXJTmgcl7J2Mh0v1mm4jhtAztC7XVv+G7vm7lTWDJ+Gms69hPTrWqdDuzvFAql8y3dTRKZ4Q8
01SNb+pA/6ymtWv6DW5Z1ZH0fGna8RKIK5vozmdP8sWsUUZgpBMSIBykpXLy0NLUxcvETIgqChit
iORVwNs40kuSkvKs6E0XGY+D7m9Ztu1WGe/1nGofFotuyFdmMxwKq3UJhtuGjbdJU2lFjNSmJG+u
q8wNiedOdIsodWXOO+b8inyoRVfh50IuY4WrSY5hCgtnIN3B8z4aPJ63Ib97HY9qXrmv0jTQouBk
5jIJG8dFUV+0FDCF1+3G5gyzgQNVZ1PAvChr+yZFe8qaC0UYQPnR3nxcVtTeKH0c88+nsfN0SgCS
i8WqZvCCUjyegbFWKGeiuoyn9pG2+D6x0KuamqtNV1D0Y7EziD7jgSzssrnA5SGry0nV5eU4fh6T
m4lWNdmtjHPpY9pOLmV9bE2LpYeByxDN5QRn6USj26fa295wm/j0/ff3rX3fM7/oxXduFZAhgPia
bunp1MaCO42KFsyrRlnquoPWdpc1/i2MiF0+7ExNcqYGndc/PPi8nHhx8HgqlVBUHW0aCsIjqicY
wDu4mg8pyXJBqSLt7nba6K/mx2hHya7isUq68dHx36jwy0fLFiiZWDwr33LhMJ9VhbfTSNDz2vjc
i6jx51Qr59pVb5xPeXT7/jW/sWI5NvNXsWTLQFQNV2Fbm9Esmq0R7OvnyknC0qQPZFLz/tnTxQf3
+gajP2wEfmjNBQh8YzI2G16yLoxvamDvaFmnYeHkhgWdqzqXDFDLwbQz2Ae9f6m/39mrxwb8rszw
MSeq4QKcJO7b3ExQy4G5RVxmHXsbtfyw9j5v4H8dHlT7aLZSOzCuU8M+Eb6S0mtOJNIbmWuc76zU
SpvqqS4FiDLU2bMCJQtN5gGWpvjo37/WN4ry4Nxe3+ksa6pmJpW7MbNlirk0IkYc6+fa5H6W3OOm
UTYqyGASD9cxp/UPj3s0MCZJp1Q9eTpubWPes+7mb7f0bmvVYoEz7dAEOWZGqGIRn5f5h/f7rUc7
P4cXH64dKrTv6eC6Q9vmS+qAdXYrRgoDEfU3ycA6ouAtZ8lpO1Hrn4BhJ2H0rvea+1aLiNijhFbp
jg917P3b8Puv6hd8Hob+sDWQ9bpFoj54nb+qdWMXyrgqsHnkqbyrpHGneMZH+53fDxyqfTRwlVpK
F7krbLdXo0dB6zE1qxMMUPN4JbRghcsQOhnhuB8Olb8vdZMn9fqO14TgGZLgDTf4ckJddlSjgMp3
5/nCCdT6vMdCRlIhrlV0wP9orII/8fqYmMxRtUu2xIq92/mTsYvols04xnlYFEB4ZZqVCrPu+w/x
jfKceoxGaA01SapYl1yf0t88YOR8p8OkMXuP0ODkxWyx1mvFMYyfsJC/JfO4zlP+Oaa70t38E+76
r8pCg6f14r47D83Df75nyH7HGWL7f/7X1UOYNf+5DbOv/Ol/iET7D9loAGC/Zw8Qfb/XL+Wdzz/1
Q/BBrM0n9JngomRwIcYMNvxD8TH/J8J05gA109RAwhJ29qfkA6qrmGFAJk5Am4C8PxUfioogVCPu
CfCSLGbY1N9RfDx3If+aAUDQqjpLQcUE0wZ51ThOyfFs/LnSVIPd6zJsl32KD3NhwvPOl4UN8hoM
dqze4DnWbqPRxmqu9rU475qkvpGbknQMNYVvji97rRtgFzeqZ0SInCwZlvGQ7wuU4MFSkVT/WgD6
c5CLt1ez02hctZBvUHKrH+T+qK/HmOcrwkiJnBaBjcw/R2MtvjMs5REw2D6sa4SWIj3XoXajCNWC
pTHWNeq52rqu0fc78pgnB62qddbGRbyZcMVSIWzgLUbKOTjt/gSngAqnXLmJTZ8A4aket01WfdSQ
nOfbo6eg6+asB4J7qWvHqxxRIfqRxjh2Ri1N1w0xRSu/T297QhOWOGJwAHh1/8FW9WjYeL5ROsUk
4FY2VDJikl4PVzwkGzsEyEdg8upNHI23uBWoc7eqvcwt/QzTlrmONNlc6uxU1gUR47sXX9D5jwt8
SfU62p78OAVLCHRH836EgKzXp2CVRT9aHadQZBVxPRppEKOuZHeDws42MQLrINcCyslgThtFiqRV
PFIYtscGuKw5BrsgVLSFVsRfi7SXFpEmfZR89yy1OHoypuDbNAGPEXNoHa2UwMxIaZtZ3CTtNgRQ
2eXLiuT3rlFwm2KMQhyVRGdmjXkZorqamvtE+6aZBJlIpMJ5hjOqG8lPNwn/yibf0azM0Wz4Cfje
9M8YSxZlLa1D+6qiFvP+3Z2f3y+nzswnoHuxPTo+9ZIMjSxVYTHU0hyhO1QpIW8WrYN46jEGUKl9
/3jK/LReH9DUeH2FsAzkuL/MR8LodKTFSuSQfDGue+oY8lhEm7zr01WSwqFTWw0YQQRrNMn7lYgn
DO89HINaaSXSlE1z03jdR4izX28DZwU4G3wWFqXnHMqXa6/WRkErt5yVXQ3dctIDFeZKU20ZY3Nn
lNraeb4Nf2tqPCu+Z1dN9f17c3go3p0h/72eCMUCSPHiDfllxvzpiED/9EBCboUj4o//+wcn/eWc
+fPn/jJEGDZie5h45jwtsXz7wxBhfAK4JT8P8XgydF7CPwwR+ifUr1BPrTlC7NgQAUpY4QXQZqUs
QLW/M2kyIr960y2bFTORp88zsGWpyvFGuMxhL0pKVN1gVriMG0k/lGyNV9RCH/MGJXQAnZO4oLJ4
bKKGBGgSUpw21s2DqRbFQyzX46ops2kdCvauo+RPVFPha2faYB50EloIM59udZraqyrO2jV2eDz6
AVklaUpLpxu0cDsRRgjSiCrEaPf5Hs01UTlZDJULshWxTPrFWAPC7ZX4gTFndNM65CgTv0bPpsDu
VwRO3uilY0lIuZmw4/VU97XTVxA3sFIXS6kgT6covHE55cEub2Z1DAR4ayRSzPaz+7KGDGxPYXgq
YqNyLZE8KqN2QRl6H1bRt3QKH/GaoZPjD2yPvmkAt12q07XIpy91glujjsur1k72EhTvBb4mupPD
JDM25feULRFp5k0Hn7go1r1tSWAQTGjjRUNfR8RPqvBO9AwgrNVI05bwH/LiZtNIkF/54JuHoi6h
SLBGCTubZIUqr5dtHT1aOgTXAP/FRsxk46KSo+uyUBI3RB5yJpoJFWiTT8RtG824MceOBKRZU0Ax
zfGxvznxYIlNyk59Uemesh8KcOhxSdfPHM6L8l4mZnNRJ9k9EeRY2nshWCRxF+Y/ys3knsSKq2z0
SfNuipUKRmlhGFm6gO1uLLVO+qqESu4IZQ6SVZpDQGqbU6WBtUp9PVmIwLxus/CbZBKUVlfJPTCz
Ym0lI0HmSRXy7IkqXZDFiI+5HejKsI+DTFXiNAzl6iDzeFTbr+4GOUCZAYd8WcXRk6eDfB7nc2yT
e3hVgWP7dG4xlJ6XE88jjAKaklld3BfYKra5gpyznDRlr2Vpvu2FoZ8CCKmdQasPaNQp2eVdux+8
tt1bpq+j058yBe8aFPXLhCiyR0WRCXSe2ruiNzZqyLQ40ffNy/CxgMa5MCiTBhRWT4shoytaXXl6
lC61KLuqOduorO/Ay5wrdUMjsh+CdV1J8Yqe8yPBs9/GqM0dXQf6GOraXCKvh5MsT/S1DrFxYQc+
DPVAOgmq4grPZYd2gettsvibmmM7sJQLwxuzDdjkeJ1jbqDRD4ajHuPwlJ5l7eSqQWxaGhu3Le6j
feRZ7QBpQMqXWMjP1crYNoPkg+/MrqqR72y0gydjVC46CttQb/D3iTB7Mgq6SUkg0WxTYWEUpkwL
W9LHtTdbpepoiB077Q9RGNxPZiE7kp/lFAi4tUNBiNwy0BVtazd97iAy9PfmZDTrzjNM0vKmQ2/w
zgwGz1MOLUw6FmXlUEdkVQwh6HTM3ZupZmlsx0RDFSQPrXIsJMvIJ0ihV7AWy+QCOIZGdlNJ4DDB
t5RpSVa5awYGBJqzvlMAC9uQ8hV8a3L7KxyY8sSTsMHPooyC1BMFQD2KL7KRITCfWwyLGjsZ8hNS
HQ/NlJGQyA1oRYJ6zOeIpZ2xGJemW+6kuUKcd0giAlzy2VLRYSVbkDpIFF8dfOvC/jCk8ZMYku42
ifAHqeBMlnoJ/yQMObXaDoilipoMNRr6cisB6KSp1V0s/MdKlR+E3CWOpJVkCJrZcFJSvlwrfNw0
f+lGxWxlIGHY4ZLVDCNt1qkw27HogkiTnWI0ypNWjtptjC/+jBXjtBWDV95hiIVSD6QWPXBWPRY5
jjDCr2aASnt4fm+Mhgh1Pjby0wWflF3NdJG4Greywks2MB5tYXjJCz0M7Y2htz+YvX9rUfKm4eJf
u2Wf60hvezI27fcqq7+PL1cZ89/4uTFXPymzXQa0JBZKAm4timM/1hiS+okN+Wy3kBUKc9Tl+Ft/
LDLsT3iuaXrpNnktBkirP3fmuv2JHTm+S1mxWWzAgP6///uV1vtH8M7vwelHhVEsm1j/Zm60SolA
mIqYS4kvSoaqBWVusgiuU+B87EzJi2+lEnK5lUvBrtVSzWlCw6KJXzQHW67rkwrK22ImCa9f3LTf
bdKONqfPZ8LKmcWW4E4IjZvx8kyw95HDpGbDIrLjPHS68N4ztZCoI7l7GpH65oSjBfdiNAKoftBO
sJNbxqYyev8L4DFiF3xSRS70qda3TdeBTCDWM7yUinH6QGH5mxMVYLQsWLnsQVhQvj7RziROqte4
ZWVHuAnbRY0kiBOGv2UP3A1Dold8tIF93dR6fkpATsCksuzUgKXOBdYXT0kCrdSRk4UsJ1y26RRs
Mc8HV5IiIxYwScOmMkdF3WvvQuoHTB4+29VmYKYlrBQswwhtrY9Jw2MB9Q+2If9/X/y7m5V5hPmz
nvc/I6wJFOyLN/iXbcfhgYimJmxfVeSe/86PD9/UPs1w9OfXWUPHNFfdfnz3xrPXWmUmAoA7u7D/
+ux5Yp/mnQVbCzIx5g0AL99PD5akyp8MFQsgQciMCfPX/1/48gVgdYDFFmMSjkKI8MbRO0VIAuv4
2Bpo1VvKiVRaww15CRUJfe1AEaHp23Vd09aNCExK57Vq9NDLvfVUlsHovrhzv/n2X/crnk8FYPd8
VfgasIAfdUsyeyQi0yLyXc39eot5bWK7ELZbq0hgOqR60Fwwr3pfS2LlF+8f+vW2nVIQiHASrKlf
4H1nwJ23YC++LLP0CXzSptxBrXgrGgUlaDZ8jwaxrnwm1vcPNo8Mf1Uung/2PBeQ18SBCaB6fbBi
rExDigUGXxZhzhi0D1ohxZt/chCqXSaXJc9WvVdXhAq98hNDAoybhoor5VHnTGxnr94/yvx2vLoU
UO54USkmcykQAI7enqLumjyDj+jEXX5hSBjMBp/YcWv67ivTF0ouruhS0iDt1fvH1edp4OjAzA8a
ZR9dhiLBFvvV5eWmTWB2Q9RTYgDnhMcTZkDPelF+ZremN2sPeC9SoFx+0LxpOuA2sq8D3QNQWBJN
mjptlEaOZyBWBNXWi5sRAIe2LIil/YxivUAeAvQ6WIDtkyBFlmqnO7Y5EfFcD9p1Uwt+raJ+CNZn
okYXm/GsQh+nU1IqLdUFLwn1RMVziKqtIpJ40ZEca7t2Dftv7q61yLzSULrNIu224pb5Ww2mHXKj
prUUHN7G5FNpBMK0oCfbDH/3BeRBExQyL0YIa4LocHTzjCKX4s5n1ZzV8UGCybeqQpgs7z+jX74p
iw4ECRUUQRSKKMffVBMOdao0Ci5IavcOmD4iJmVvWOpDJ6+7CUnx+8d7PSHzWVnUlee1EO0PioLH
FUhTSgsDqVnjKBbqI6nNYBOYIFIIlpIhVIJ0VsZS/P2LxA1LWVqlT2Krx4R5sjtZWpkEeFlxe15X
RbxtAhSNvUbU6BgmH1ziLyPHvCpiGagrBiO2eqxnmng5QBYLRJBB1C7TisT41h6qD67pSG7CnZzL
TTw7xuA5bOA5ZufFaNgohRr2DFz4V+PsnowMFRw2LQsb3V0orkVX7KW2Yokx+dAVAf9a6ToL9apd
zMXha8oYxlmI9ln8uPz/hn3Fv26VYaiziO/t7cXP8qbbtFVbUNxcNXlFce+nBfzlpoNa+PxTf5Q2
xScSHSzFoONP5dDgI/2jtGl+mpuApslagsrmS9aL8Yn6NfkMhgxBnjYRo/ofrBf9E80TnV6Nxgsy
vyZ/Z/FhitcNc36GHiAnQL9SBh/DYuT1SARrl1KZlJg3laF8w6UtLUy5qpEiBvEhn2x1RUfhKSjx
FMXCOiXSblp7Qbpv5Bx6oUKHJBj1bz1eYIyF05xz16gXvaeWF3WdlKfpKNiTD1VzCXE421DqNM7k
KDXOErQPC31K93VHYrqVDEDkWkqAgI4xLU/e10TWLqyCIlyalXdpoMRr4CS6Y8ngq5UQQqFEBcAW
xVU6+m4diS9Kp10UBf4+1QR332dzeJ41UV0ipslP0Lvmyb03czdHEZLW3YvrKrfqhaJIGcJ86oaI
pVG6ynO1c4zu6ZrcqqV/M0dL5tiNYRoLV02lh0CxXL1Nnlovxyki66fh5K+hPWIsyJuK2kP9maAc
GqdVodylZfwYKuK6HvVtgVRgIascfKjN07kIJ7dUOaksaIsoo7nV1sg52etAlahkR4kolIQKxRO5
6Yp1G3B2kWINi2GQbz2f00xS77o1sdAqEqWX54plmSVPnkoFqbHlWzT3lCm7ul4qo9KsLJ//6fXo
myVRKk1krlsGJ3rmqT7sUAslTGVk5zWzNhVF6o1ymgfffJqXFBOzdqsD2L/vC8O78yMrWGMsb8+T
LgnOqR0zxOfk5ihFusiHpHfstgAzWfn6id1MlQu2hioXPNYVCwljGYVzqXaSi0cT0d9dW/AGEIgz
LXUasutyAgxpyhQ9E/2CMvCJ0nPRVhCSlJcHTxlcy1Dzn8KiV5edlu3zcRBOXHCLfEuHLggpy5UR
Em7DThpWvCbhsgGEtvX74tKKs2z2NBrbcaJe1lYgs8OJatY4cPl8C4B3uu6AB4oSVEaNKle7EqHk
eNuJQN90OfEFHROAGzVjfCJI6Ftndah9Tka1hlzOC+ZTKIP9fetJybi0Zv00PYyLWkeT6nuGtvFl
8xR+vnEaFnr59bkLUAgoQn6hXwRtVqxYHF8AsP7WR8MtWEN5Gxf5dCh6abihwfCMI5ZA9I3VUpuy
a9OkYEXKN65Wk18pQirXsD7isBzIqeh5irrWUPrTcTtkvnftldEjncCrrOXp5xH3IC5qe/l8zzPW
kgsGsAtJyQg9E0guoxIleQy7oO8OnZnsn4vV00Sh24v4kuBgG8uY3MFF3fB2GnOSokqxOMp5dQ2F
j1cif3xvp8K1oaQ5Up6dl5oVXkyReQpKKVhUI+EEA0pvCe4ZbiuqzU1+Bdde2g5TTsthuvWJ91mQ
l3jrQU4AekYXVkpF44RNtk+qTF+HfkuEfZjx2s1mtaKO+SJCUV/XsJhXwpK9OUmgZv+UIo8RxurZ
eaFz7ZXcHnyR7KeC87VG+7pWi3Ny3oVDeMPpcy1c7jl6EKQFsYLytFX8pncscOHL3IiepKKF0o06
WFMpM5cDVN1IBsXSVFR1U7P07p/Hv7wGnqtnibUafSKpK5m3KPGmW8kcaTY0Xr4yeEhLs6RkqCg8
Y+ij9pIylbE0k/CxVvULWTIABtPBPMvSTIcjYQ0YAUlyDAVtIVmS6aeU9HBSiSeSVwqUB78DWI/+
l1uSK/x3P28Sd2oEJiabwcMqq7tMqYiGADJgtQz5o12iSx6zK6sqyoU26PVlPD/I1DDXhkxvSgpT
OlIW0E+TtyerxbXXMQvInMzCwqXQBswUhfegm8FTavSVm89ZvlbRNavn3840NXbkyXC71rr2gDRD
kZZjJ57ix7FLZKfOKbhD/IPcm5TFOuiRnzS9tskCwsnD6On/Mfcmy3ErzZb1E6Es0APTRCJb9qQo
ihOYKEqBvgl0EXj6Wvn91+y/kyqzGpRZTc7oSCIzgQh339v3csYiTLZM2Jd4WVHgGMKvkle2Jm4y
YSJ7N5jqbmj481x7D/G4YpzPdAojhOQNr/xsPfWh5sa5kFxukwe5vfcjMaf9woNIcWkSd51x3Ldk
yatDS+D+cChDi2TbsdzUfYygd2BFnDRpUvIJ1IoewIo8LyvvnZCoCw0SmVX+KBkxcxbwLFQDSwoh
afyJl9HC2itHkU+i6L6qAzbgZH2qCYx9das+TJ0J8cCx+C7JxN+xGvNRD2t1We3yG7GKnmlGBltn
5B3QEu6l9pfiBCCH5A1SbdExnJvDnIH+tHnPq4ss6NdWjEYXp3Jpx2S9LcrpLHjrajawdY3mt1o8
L+OU/9uW9nW7IX/96lPzY0F04H8ufRLLDH9UOsgeg3m3puBh6YbhWDpLeELJJB3D4wud0JearY5Z
e+OTmCLrb0xNuq+xDbdx/clz8NFqHmqq9Le4if9kVv5N9wDYxdk4vYtVkM6wZS+Zbp/qyrwjGH1k
4w32oEtWH1pERH9EfYsD6y83DTG7XfHPEtZ0GBoajLppPm0ru5g+IIQql98WO+ggAAJOoJs0UbSO
RdLE+IFyVu4KcHlcl4QjmCw+W6F5J+E/u1TR0qWdbspnq5JcpcQmBSKHWGBMlaqbguj71Xet5T+j
5YHE329ijjlquhydtodBavoMOQ94F4nm3HVrkcfASiJ99MTmpPhbwbwPfLFcWCQf3LZAmm7lQ7LK
fzGJ3jtl8d3ZK3dgEfDO2HPxtbjWpQGRR5tqvc0+RzkGzgh59PaBBBzONNA5AcxFlchm3cmV06A1
N/kxUOyJqv/gMpZuv0wy4PkWXacSD7Hrnkxk793O+TRo35EjVxDce68rvnycUfvJYrO0dZFnhJ0o
l189LmMCNABoVgXWdr/i3+9bdgfI/qOhF8/MpQni2whEhoKOL2YImcPWW/8gJ5vk4TrPH0ESIb1w
UiLJajx3UfZbLSh/Wz1+3Oq7sUDTKaq1PZabTeAstRWJWhQ1vcOR4xRDfAiZJOy7kXM2ExnJdhSC
KX7IOzrc3wTRYpteus+mK+YDdfNxWicnJcr0u6hQDzXHVVVx+gsrZBtGUjm6GQqbbwJE0g7RzMDM
RcVnYcFyOSHLhf84PY9m6Gk8cR5nt7Wo5WEd+mlHlMmzKMODK9nCKkLemokPM2hRzucVji8WZi4s
8KV5AHdlKxYug5Ezssj5uIVbfKmGY6duuHj1hMbXGf4kOEBWKm08eXWYvy6WMx+M4kElgJgAu9v9
Erjyu+urT7miUDKFHp7zmmXKyWUljCOrgkSDjpVp4KN5Ro+Yu5TTAeN6vdlnqXqV+Mtx+8qUs2Cd
MtaXFFxmXt+wJWvxoteZp8//OQwLL49SSRRJk/tkhi1rWnaeSSh63pc+m06gf8Yj8eVVWixIh7Ff
x4dl4gl2PNtcZcv9djtY5Mr3P6B1UVCHbwBhkKU3dnKHIvD2haO7/aC4icpS8zFWATlueT79f0O4
/wsN6/9yeP7/4EickdH/rlV9L/5O7e/mv/ek//kT/9WRCoQrBs5Mwj0mDf8RMf6rIxWIZPShPpNt
Bnv/HWvqYFBlwAgO1fYF85bbbOe/OtLof/hcORFW15uohrX//6gjddDcaDn//8kiUEKfhjRiEGzT
GDMQv81g/tvwI5ybfMzKqD/1NVQhaqKhcrYfXe+W/f24GJ9gMu236n3tGQWyh2na2iNVpMrFbXse
Y4S9CyYZshqc92hpuT+rb5Lht+Z52VD/L5nqJ/MZEjVvPcTgP0LeF1VyfMaOpKjkHo1tOJyEoH6J
oozndDCEc+/NMAm5b33R20nWkxKaCpjx8hJFYMbZs2oe43C0VrJ7R2XDnK/111CG1asfmGJNOAas
9d9MdkqYhvFyWxsLeasfpwnsA1FdgUfawMyv+mF3aP4/ercQmAdaTsYxrWpnji5OWDMiLGqLHMSd
Y5tmfBPz0PVnxZCBgzxohvfB6wOKaLfYglPbLFl/B5uOZcScs6g5Tsuavw4dYZbkapf8/eHqRP2F
EeKwJbqeouxaZgvENnw7/S0NmdRo/TXbGGxoB4mZPxH3OVCEWXUVp2yretZBd6F+8hZnje4sDs/l
GE5KdCk0dK5g02qC4TNZ4Uhcjdi8l8UJejsdgbH99FqyLa+EbZI4H9WeqfcZQppJ/I75LwkQCjbc
nE/DfLZLT+UnvwVntyO+mQXiNlvB6dEYEzfSryrP7yYMrhRvlpwl6+YZu7J1Z6xNJqXCYHRpgnr2
Elg86wyEI4Sr1xeahXNTZH6TeLVlcwZTGQNUEZVLCno8ddNPq9v6v8LPtuKsy3GVu3Z2emwo/dRZ
Rw5Re6QVch37uxttUR5sGz7V3gl98C/j0nnlYagJizxv/D9AS3RhuL7GqF8T7ibSdEAFDWvS0Cn9
lsti7F28OgBu84bTdiPQMX/vtCpID9p0TlLeQKq/yqZaHUSQbc01N766Gxav8n+N5Wq+7CnOqnPj
4gbbdXlT5p/eVBGUmpUgBB9mnAfk12/ZDDRFB3huxnyu76cY28334El7/Fu2XdOd4RXK7UB5XXeX
FvHKu0SDJfwkD/3hdck3JF9HeaI8FoNnTSkL0dEfv9669uoMtqZiUetSVg+WEt767q0ewdk+i+Yk
SsTx9jtzl00femfI7aMWUeZe3VZP+WEyVJc83V5h322bXM3johSJTEYNanhqXD+3xSHww9FYe6pf
1A7ydp3qR84Yv6VG8LC4lJWwNzY9q5amBoN6uPnsEDctdVMXypJQ2LzLyWnvtlaZO3dcHQv3+8LX
u6uX3CJla6yb7i00a0dC1ciPxJSlQI1Cd+Mibi6tmuNLNXS33scjGG6i09w4CSotx/k8aoyye7cG
15a0A3AwPOkgF66uV0SvVTnPTmKqgeSzZus7lXqQpZzX2TXe73aDYbonrWlZ9+4kZv+VQkO07wa8
370TFv52bjYo7+el2PpTHN4sXjWRBdlxFgzv0jqDncf69kI/yDbg7KvvwtclxkJtBKOtgFD8vR77
RkJdmSeb0Pupye7wCMstLfDZNZRnkQXFkNAMj/IAJAcLyh0ytVvDJj5kndMtSUMUSnnENWVI8hK6
Yz1ZIC1RtXUWTrUhINV+m5epOZSo3vU+aoT7ti1ZhOTidY13cdyG8ZCMenPrKSmVd8tN6vxQkRlu
34Qj6lPo5F11covY/Tv0wVDtzNZN10yIHltOs4liXxTZRAHi0nYdQpzg+Q7pofN2mzetwBZwim2H
pcaKdQ1qkmV30p+bLrXszf2dBwNfkadiU6ettfGhdU7cf7pmhJUh8Ev+jlVrcGljxSifIWu0Cyb0
cmVQOITTj7qHhkKSnKHlyu59nOm7kShPavp1Os1RSe1fOazXruDEOk/G6VwY5gxj8VBPy8uc92cJ
n/RSWcUFQEjEpAAgRqW6NHLd8qAGdrGL4d0Ws3UXkW6E4Y60+SUg08TIR8dvLRdaF5BjUVsfgw4r
cq4Ki4PYKohCrPqT7yvFZlXxjh2d3bItaLc0a1tsSMGcVXjp2DR3ZfBp2u3DjUh68cOGrggO2CtR
DuzYuqu5sEldp5Ud7EI/eC7a9hfIi98EKdf3lr8tAFgt97sqveCfFOG9ycWLrIP5zpun+I5FDw3u
6Gb8VM19pvmCLV180Amj8s3EBFu5L49t6L+GaH7kxIFJWNyjriKgcvH4cwiWBxnO6Ty6BI70JNj4
mT7BOKA6Z8k5mSO55yKvLqXIjyPFwWmTpHnQCIqdVXYg/yjcA7k+OUXIBFPMpPKs8D5xef6bOxIN
mAEcbQJ607x1BJgkq/jbEFCys3gsko2Q58I4fyhcr5A1nKdlHlinGq2t26mmsukazPkmciGjAUHD
sJPas8z2cTSGLAhzawwwGyFwXIGlYqmjUdzJ2m3petruvMV2c5WRQBFG2u5Xkg3WJnGMdx1FR1iM
tzIW1YM/JG7Lly2cOVkQz5QjL1PjAS8MtuVIJvfF9fGIUvvsOaCOrh6tewiA5Wkx1X6kwSTBwbl2
nh+dm9naXoYbHmxR2W0K3KW6nMfDLAPQCiNWYnfT731DL43Atu0gYXHDyWw6R1mj9yUV107bCwW8
r6p/ma+KFODnbaS2/vLWsLuT2eL/yOIxO0Pj/GOWimUihm7t32BpXFbxF91/aBO031jv/BL8VLSk
hJS/xvZGALWwvMQrlvYnHzBjrn4DMbbVB+G2zou/rt5b3ayUCqG6Euje7HjRuZAth89sNsNZG3XQ
cqourZyuZqgZsN5iPkTPBr5uFvt3tnZbyM9Q8csOg3D/4pbG7NgRB8kktb4CEwTL0ClyF4EQgTyk
BfVJnesCm17eYgVG0YySNTP+rQQTvNoeggPHEJRFwGn3QEoe6giqyhCt5sBCgsb4VNwL5f4qZtwS
PfF/iQbuefYGTjSUBUc/D4QB8zgWGjJMvp2BKmmPg9xribchVGMcVzKNsu33BKDgszb2T0vTzG+R
w0UU6n6gSQ7Ok4jfo8U7d7L8ujlL9iJjy2RQ+nHMRXeB+3HWOQsrM+H1+7XyngqsWqojQlyyv4KE
qOIfgtfytEoxplqQdDC7yDFsZPxbYGmGOwg7LKQG8qxIRIgHnMVYN4md9Mwdr3LqVlsqI/ULiBZR
ekZ54JIZXfvUBjvpaXJULP2PmeqFs/DC7Qwit+jm/egFCQONyzbI1wWC3Ul2N5tHVx6zTF2ktzz4
RaA+183yvnNj4XIx21HHxX1U434Nim0fC6gzs/E/GVozkwhFMrAX9LtytGfvvBoetRUyaXcWm0ip
qMLaqcqU8yI7b2ZWh6niO6Y0XnZFVQlGbXG8U65731Zgfatojhkl4jJoxO9pABjYSevszsPvuZHR
h0MM2NUrt6eqVu6dL/1n0sMoxKhOQxhLp/VGEnXKcDwKdhlYpotNajNIG+/BKPp38xw+AvArCPZv
ZMOMZvafu4ChgFkKjzuoH/egARpeafxyrdW9yU64A7STUWJ7EI/9puUxEKRxcQswdBuyk41PvkJU
SPDDm5+NG92vvYUmXS3qTU7S/RZZPaOMsOY8DvFCXhW/5q9s8gmuGH+t9Xi1Gqvnsy/0RXgZVNts
YVpaS/G3cQiST2I/X0/WDHKI8akjf7KU/oP79KVQntlNW12CgmakQYk3mGRyK6Yy5Nfs4x4gROL6
N7k/zM5Mvz84nyImdM2c2Jv+1/niZM8zbtkhGF+NtNy3mjz/c1As/PZRge0IeYkRpB6HH0wcWa4C
WUw+vY7v2R6OfxcFKWxSF8Wz5QXWjW4VxSJdFst60p6wHhYrq/csjTxF9qg41RhSGdl94CqPdvxq
KdMzJLuIes8ZrexkMpwQSkVXSrwvL4jchNx/UtnkDSezbo+Dlb1Vsfceq/pVFnH20wnqdT3Gq9J/
OL4eGgF6NCgBkBmc6ypRnDv3VDEk6C/FsdOWzehMUt9QOr+xA5P94yxYH0nMF39Nv7wusL1W4xDn
JmEU7KLZi9vDQhwOEC0kWRLS3OkzbEL3VyQ4VSuCu5lXz8tdnwueKKzaw2ODSYeKIwLvVWjmfUM/
fw4b2IMYc86eTzM/S2g5fybDzhwAcHmat/VPBtf9CiMLk6ZLzfg52xTXwpte84bKr82jGXmnfTFB
/wxP7kQndSNf4IzxoRiuNjPJdlgfhnB8a4fpzpXLY5kDQNy8fvxRIJM/VnZo7TvpvjYq5EAaGWUN
XNP8cgKiX/EWBzZVR29HlzoXZTqWLcOsrgpZDasU+yGiHg/lXP6i+I0otZ0bsmAhoAre18HS09dU
FW/BIpnnTuG971APE1iV/2W4WN0Qm/ENMZq/mqACYQ24Vv8hWiJMc9YK6e8zVhWctai/CPLpPyr4
fEvbMPVsmvVLwl6/lo7vQh0bRH1csiw81gg2NHCL5PMSuoQmwvIITfa6K4Kpu59wN+2mcfqlKYWO
ePE/WOg8FHMAAmAIxX5tCfglYe5QO/Zn3FQgHaI6PA6NhbYN9UEQkZO1/POIjFmJiBc+Ff8Z6cUl
gLvlvoLoyvLIvlTNG+sS81WtxFR3muY2hG83tAtCJjkKEF6r9tjBSb8Utq5gkaj8dR0Wd6JcjxTG
HNnLQxBLuCrdepPwVnbzgXJBXQKust5oxxCbH6UvznVgE90z+NO+1ePZOPmQZkH0habQEGwc82NX
XvPMgXK1LZBdYfUTmlE6xPl77oh/I/0tkUztmTJJXAKfKWZzo7U0pd2igrdNQi7uUXv8ZOXacFaH
Rbhku473+ZYwNRrM9OFZC3f81YwaQPbaE9ExPYmOs52w9ZNnhvXFGtHvdx3YZkSpvDha+S34ZmhD
wCb59i9zR/vA1wc4g4iraqjNrnAMBBpX03LUghkySbQfXjMdm2nlSHXcRwM9pgnYV6zH6ujwIR5Y
hsa8e+sEB3sh5jwohL43SucPg2LU4Lf2Sao26bzlF5tX6uKy0QAorV+I41Pg/+KgD/e2Dohrqsrm
j1vJy5znfwpB9Xbj1CS4JHLw1ZgJr1kPdkpynxShnSWbzY6C1gNpYCHT1mo0/mM1Df2fmIUCwDrF
+hs023j1omBJiCrJs10IYqRLGK/hCgqWfE7AE8zXxnATc9M/mHxkx9iLbjASFVdHxlvludHjem69
fFwO0H9StjBKcGe0/UO+Vtdhdro/IK7uysDQ2vsu2xFk6ZdSTiTC2Dg9JF1TwRYWpwt07+zGBNl4
9j8KSlWZhOF60UCr7wYbBaJklSng2NmZoX2QttlY+LLEn5nn9sQZ9L7IevzreAZcSSPmBKIMIcFj
oD9q1xy7WodnkHjjux8MtPmGMX2pihGZ3+LjycWR4Lr+GOQifHYKCqfAmHFvR1Vzx+yweTAr/6md
ugWPbCFiTf4nL/pH3ct/fdn9yrj6MFEOjX5rVcUxJbxDFYkXktfMhdaWE1F+oUk7TxoKDYHFzTkn
9a5smpTbhFG/ItexWc/KnnqTtLLeHtem6+7UEsq7CQDNsCM1bttNjcMOVBl4b0zy4j3uijuv9Nhu
sso5AeNFcpsHPaAO+h8qIgByJhtzb7uZfFVqE3SobqVzWOiEnkEltvbuagW0sHk3hgS4dMjQje/I
K0LIltQ9aRtoOQ458rCR6mW7Y6mruYvybbyQmFGlholIWsMNOZQ6Uw/an5wH4yl4oGAoWdKWnHFI
KVqZ8CLD8O8swO2y8MhNtFTHOgp5EjPzXEdr8JrFGYE2KtjXar1X2yT5iksolqxGwkAgE5Oyy5S4
OovQUIKPy9gTrSeld9bs2r/k0Vq/OHmYeeigLrTByvTuoXOt8tCbHukdhKeeTmMDrN5jj8bry4kk
Q8RTdg95TAlDLcZ7IIk38RJv08EjA8TyLFMeSqSfzwrjzkmGPnV4D5F+CiCJh1H50wTrn2mzxFvr
rSS4MdeJv+cGhkfK/lf5wEbSZ15ZL21lvA9gUHlKgfgjcAbWMmlCn+REXrZ2omMWzM1+2hYvqfpP
1FF2qBSyjlMFqOpklC7Eh3mroujm1dhZk7+mDsVnlggz8CvAGt7F8/DPpYB4tKoK9hEfxZPV5uot
6pu/xeYVjMZC7e9UmzXkb7fbQ7fafpvgmKGjIRszGp35pZtWmFsyiBj5oBj1MVpOVxPBQPBhq9uv
YPFe4q6sHybisjqV6zNNmmRN2+eQ053/V4LqPY2yJrc7FtfCApHtByyYbZZNkduSKg66s2tJAYSf
+TaHJYBKnBs5uVhheGHHzo+SLdbFU0iGK+X6IKyTO94Quv7gzd9hMGZOQvMTYEVhbAAoPG/O4VyC
Noq0+MvMsLSSurBjnXSlRTbeZrrmyQIE3ifF3Dr/CjO7v7gsiAvySEtKNMTIs9+O/swlHR22sKvD
HW6xz8YZ/JvJQkMndYr9jPk735tIBrxWbi27k+psjpIh413YVSOtSOL4tBBun9d7iKg2GFt/JmLa
QuB71p7qrnnLBBU0HCNxgRl+nOreSpUuuJiqvqEyxfAmE2WT/+51KIfLJEAlVqFp/NQeoFo1Tlm4
SU76bbfvioJ8uKUiT4ZA9qnSh3ouJbEb43sf1cO1cK0/UaN9jzexspIF5zVurdC2ntxFe16S99p9
lY0U77ekn7+ObcOdd7JR8YZAnGdPaPTVB74w7E9+jfU58xyiFbvc5inl0CvfMOcGZCD3FuWH2J5Z
UCKLOR5ySiQ58DCFmZN9BMI8WA7cdRUU/QGpf96jq3AndXEZvVQkxoI054xNWyZuZNyuY73sRycX
56HrKCVFOD60cbNvM9F/LE5kin3miBsStr6lTjK7r6Od0axYZzOzrGVYIHqXV89R+pN2I2ZlVDQP
fpY/RNweabzAeFIdT6KoxFszRDfj1tUq1ZEnsdlBZ3zxQrCJvOHZCTeX92MzreE/zXSyQn2tWtZ7
Q78bD6iezzKYre9SdD9Lf4xT32L4Sv3851Yq6W1BWejFddCKaDp8KIxmKmljFpvSpgjY7ZNGe3ma
0/qwKxhU7HaL/uTowEocpjSYYLrobnCd8lzhFSJb2A/4lGIsCKtFXRFhTf9ZxPEvnOgEdqrhNAXu
yhsR1Pu8dqa9mpkIzpFxj7iqmUCwZku+5mbby4GNpO4Q2tXD1oxpWRUXp3WXvR8TGj1O7FN7E/Vn
GZv7IEP/yPrXcUMJZ2rZHoKoVydTDq+5Fh/eyIx0sSnuAcKzbuZ5xTPGgreBtMkXz3aKXzka/K4L
tjrl+AuBoFZwO7I2k0+WqGMcNXOr3rJpw1XZbHGTJ0MZ5e2uLzfrxVv89W6F0gxyaJ2ePVVp+oE6
WHi+emNx4VXBAXPEJWy26hwG3KzKF9OuWEcT7UI1h6ch6seMGLyaabLp1vW7EgELAKIxvcEUychn
5yE03zC3rYORv1/cMOX8wdVmQj/6dEw2/oRtNjbHoCB+32NzAiFJBuOdpZA2d6vwiwMjP/6RUMUH
lK5SJAEe3Yp+nWuALRhn7+fbSkt/S5L16pbZX3CzCPqMeNuUx4M1nmBq5XLwK9Q0xH+C8aNwehjI
Kvic15alBI089p7jnfnoySO6dxau0j1LpvVpnEin3E2tXaZ23Bc/Ruk2oBFGLX774/pntshnm2PF
BcdYzaIVbMZm+qprwc0TYBffjlx98DwgylWPURmFWzo4xZaaHtyaw8FP0e0S8LPDtGRjthkzklan
rUzAjDZJEXVnPrnxWYlV/yxJkZHUtWPx++ZGP5SYwkgy7RD4AydmUOpafvulQaE+8VMWK4NYjvpd
GwqX4MaqesMABHbO9jYQDrrfz06wXs3IkJMcv9xlgzeOT71dOvk+Lzb8Pa4qt1PA3wVGgmiAlPDT
L/q4C0sZxWmuiSdOCIt257Rh+g1kvgudS0B3umdfiw3kKXdOnhy7x9X3yrNdM0lKcr1iS1zMYn1k
dlbdm2nx/2kYEfdxpYcDJaEDujucrzweSeXmrExHMw4aSrCHSc0bkPN1fgstT+wiO+pJOmZJnGdn
w2XhjT8YKDdsVBNNdOUAJhCmmXb+FGQ/5xny/G6bwunVsobsW4qqJuFO1dbtdb5xq8NJ8PfNW2ys
qzXbVpVQR0ZfYua7vARukFlNWlLs9KnV1suYaLTW7bLodXlSekSuihU1J1A+nWKb6Z5xDVtfOeHB
Mmr4lJl97fx88V9k1vr3BGee8QlhQw3jNalXXaYxUpHN9APsMFe4z8+iLeFh0PTT3AIZq4xvvtvY
Nv5hWmp9V6K+H6etydckx5fzo26b6mvy0H72HrbndAj8HzWjIj4n7Jt5JC7ztB2zMLwlp/bcBY0i
EXQpFnd8ifyWtxZB+oGJOWEwzvi7t8qf440GbbwFf5roVX1f8o6nuUH9jMMmTkKKg5QG+qPtdfyQ
h4RaVznYGBjtRWrXjXPHC4+bxBpUDfSzjX5U/fpStcb5nAJVPFStuCtLQabh5qbB6IMAxQOw6KfK
Gomh22T0lOnxZxSW4r5Cl07G1vsWSHRkZJvw79o5vyJ471xI6nds1rdGDB+2X3Yprl1aLdilSc+u
Up9m5JFwoRHemGm80/3MuyK4qtKa9jfta7yK3lqyDT/6ZLGzZJhoTv7XkqeUIN6KRGpVTdUdUvgv
26On0lP53jWM/bdpcx7cpc33ahg9tYtp7SkI7Ilk35DRd0l95JEKr7YO4xke2YJBXzk8gj3/VY6t
f8bgsWxJ5fcZM+B+DolHHriDEma/TP868MPXcSrFSFESuD8Icbh27njt5CYeLGN5VI3M015oDJE9
seG6P2a16oQR1L+WS9S9t5mxEv4gsKMSCF6Wn91AvLdZzMw6vXT3inzr3VRmsI+mwaD/84qdbLIO
2iTMbGT1znUZGU2+/HZXewt3SnUVDAGaFG5d3jaqSyoMpdbXkiVvZK8Jy0CeZ6+OaugQ85kHLWuZ
SqFeTu92ZJUQ5seWbFbZd2fLmh+yuqrvnZU9GchWIJSxVhKuDaa7Nww9Ij80lEbWh7Lt+D2XFmeX
YOYVJF3R3BJLLHKCDQNM1gfTSubl7SiTqEgjaegbK5N4KAgwWfryiaFHRb3kpHK0AHsuXCTl4h8o
3kPee+5eRPpHv+izPctLal9ki7NXLrCHsCg+o6rUB2eWPvkQ4ABIj+dMgsfzk1vGf2yabSCiK5O/
CIxRHy7RijK0gp0fEjNMW0V6slM5L1hj43uJcM88MmxfRofMCD4H+7wpPPwzmIlLt9ghmkH22mTO
P0eHz5nlneZwYaiUOc0/xLwxYsFuXO+KuJPPAf0u4pTX8bzX2wMWjDtCYbN9EUf1OeTd4ymQL5Oo
ZsMHMc+HbQq2Rw0IooD5Vw28SiLrfoA1xCFpVcHjMs/vteNVr6I3zKU6zbY4seBLhfueVUHveZh7
dZfpmV4tWm1UxbaUkXvw/WkJsQsHmBUKe7gZq2muagTDYdYJYw0yn+pK4bpRcpteZ4YnNpRyDVdL
bEO2a9cSqMHYdewUqmXkAhgBkQ9Ppq+lc5e13uS90er1koGUDh2ErHJmH94NHYtLADjC25AZG3NK
PcGU8oLFqKOuXevYTSSnJQubNuTKr/26MibXzASy0l4iDOL29uX6k62SYBPo1e2GfYfJwbhi/rTs
qr6ie24ZmPgpuPaFTQrKVjsruguuz0Osef3SQgW1l2w6tB56TEj13msIG0x4U2WVDLJqfhjdF/We
qDf3YfGl+8cygmHiGsXsZLq5ei8jgCK71QNR+J/MlkAqLALdatxffdDfwntkJs4YFokf7VTBuC7G
V/ETWX+E6pHN5q90V/dxyKRbJ1VTUFv03rwNT3i4vXO/3fDF/Jt1n5ZBpPs7YQMkPEGXdel2Z2v4
ajGg6TTXHi9zV1h4i6IeVwjmlxpDb9W1Y5cqYXPBKYr5ryLEtrRrpga3jtuI/twzfHApgWc4kiVC
GGYdpLB4R+N6I34sN7h91Ifxh7368A3KFe0bGmPTfYyqmu+mqFoJF8lZ3981XBDZwXK6mXBSiLi/
qsHhXTPV+s1PAQg55Iy5KWkAFhMoq7Z1iOaeYYieOrKUbC+j6LaVGSFXhTmQsSCih7zNRO1vG8PG
cFHRhiFddnzVsJH00h4cuQbN0VSRlleeapptwtzotnJ7iB56kgvKk8LQzUESRVZwEdiFYXg0NpWS
LNdYprhvjf9c1lC5dz5jgn+bFes3Obvxx0Z1jXO6W4cBCnHn1Kd+WIuX2XUhxGyRGOlGlaPMDuF3
+sMJN90RcoQXgC2JPGlwzfXI402GGg35mdrJH+S/wRWO9xuwPal3Idl862FYac6S2umG/owHLl73
9ZxHkHrqrk7mUmNvjTUNrKY3/4jDGwF6W5o12K1hU4vdtk6aNF5vdgGxNaM/Jr1QJV2SPfvxw4rR
DrhB38UnPnvMQ/+TujPZrVvJsugXMcFgF+T08jbqJauxLE8IS7bZBttg+/W16EwUpCunhDeoQQ0S
LwEb5iUZjOacvddemjTtDvRX0A9bcbwk9AB7q/hBrSvJ6YICTrqdR0cHOw7qa7BapZLkLhLYlvbL
0Cr3pcyZdm+7MaUiugZwku7aBFZKbM2MHJ0ugbOUX4puYIa2Enbqey3Kft657eqzidyRjptrODi3
Okub6T/CWOB5N23smxYWQJiDpnCOMLJO4qhKx9V8CpL3jMk/2v7Rfv4fSGD/v3k2V2T2fzdswmr9
9fLrtQh2/fv/1sBawb88IAeYIyyEFMLx0Zj+RwMb/AshK3IHXolJtjJwh/9lwYh/SWiHfoCizQyw
TNr/q4G1nX/x6hCtBh5iSSCt/wg4J94yTaUlfI6VLlATC0Gb7a72z9cK2LEY0tIAUUBzfK7OInCY
14HZkLU0BXpnLW1/5chx+FLHrDm679noDVinXj2sm3/rbV/DOlfWwysV7p/fwDl75SQIW7rH2Yl8
w6OtWoI/5t4RJ9ViNleSHs95PUMG//hSq6D3+FI8V+4W8oTnH+PJJ0UHZzBxR8Z9pbYc6kYKiQ3w
r09s1X8+pTcXgjFoOtAleFkebMCVf/FKWZzryB99k3uqpsjd9UtFSorjw4ZCneVdMTllDiF2Ddjz
plwP0uasPOO0kf384rpzdtnOo3sfxWj7tmy7kGP4ixfc57OYxMk4lK4Im1ETnoGwIemAuA6dt/Hk
kGNpMJrAw71mp/T3c69+mlLL3aH0LTnp0lTvdnGjx5+y9OSum0YWXSSUQHkTcBzkogA1mHcLReKB
xpBXn7eldpZ9a6yxQf2YyIQFc6kJV0+NLvlHlncGYwBWF46bZNMbsBQx6l8/tMm2ikgaZhwixn7x
0PPvo8HIzz4eAuJ4uPEd8jX6K3gEfz1s4rdXaZp+tFLcN6QNdQQ6UXummz454cxAfQgGu90Jw0Vu
R5RHdgKvTlyPPmrGtFXWJgfasFXwIENNAOpmHBhMnwydtygF6JJQH9G98/3DVpVkr7/9ea2V66Ko
+XlLh0EX3xjt+dowhz0x7ASIFJlx//EDsY7nAK4IIthz1gcCeco9WhYmyr0pejNjg/AyfRAqJ14p
MReFaqZoXuLcAZFROoN6RGlQVxuU1/0zMgiP03CWukMoRzc5s1AEq/2QK7TYResYGUGb9fyDKGMr
OdRWTjgPLCnMSmZd/0Myw59n5niwEqRNMcvHHfD2mfVLmel8KRk4pnpY2kIDZo+pvmvnsraCnx8/
r/fjh4KUhG7MBGy7fOVvL2akbVksNj4r2NXRZeQszkGVxXxdGpH9CXJ6jWZ/M1/xaijrQVwBqWEB
1rDeXispV2xdb3CQGFKk7qqoAwqHfOA7NxfGTKXSwwMYBSvqbXad+NfitsENRhhfhqrEfrwxUdk0
e8rDmX8qCJp76IJJ3ngYq7Gt5RSKN5i+MTURGm4nuFHn4ipWJnIM7aYBXV6p0gmX2TDcVG7dOpvB
niDSDZaljZAyp4lNUA0N1iKivG40h8Xgmj/0vozL7D5Prl/Q/tVGfVaVLSoYFXdMVNoDLRTGaWJe
dQyS5GRIaP3+24/zhnv2elWx/vbs4CpZwGTNlaVx9J5yP2isxWt5T0kVNaGwapLhfGtKaB1MqAlh
N7bfYgXsm0g27R2WQdQJZUwZXNPFyn5OVAKxvdIYfEbLFn3rIJjfwEvy6DINDhvibMytfZvo4Gtb
pblG+ufnPz4ea2Idua/XkXUAMAJAWSNEgBW9DsZX6wgKfIipbsE6UlaZ2rtzSQ4LSUzbOGCPbJYJ
ughMM/6BU6VG90ZCGiSgdtfiCQ7xWyLMbmJqm6bl9w+2V9vb0WDZ2Sqdc3j6+MeuD/Tdb4VjhXCA
+cs1j35r5LfMM+vEmuX2CFUACKTbyWz38VXWlfPtVVYjDzA2MGysq9762l89EbwUXhxBiAxFHZGe
Z8rpQjRpYm/UqnRHt0A8pB3b/JHvtTcfX/vddonZmc0X+zXmGT5J92ii6fA6Dgn9+1CrZH5uoNVR
pq/nK8dN4ocq7mn19ywPLL/F1IQGXsZ0C0++/+R3vF8j+AXQT5mxpQd5ev3zV89A0j400G6R150s
/T7psubC5YREk7pEG2eWwvtkZf7bBT2mWEpEnBzYlb69IHGQw2CjEEREnCDQmSuPvhFllmrqBCdU
qe4/ftDvh5IFnhkimu3B+XkX66EZNkk/a/h6BQGGNRECYcd27h8PWK7CNtAlKg5po3X0NvG+I7Qb
uasEX9MJtnskhVQDPtne/vVe1iQEACjwl+yjATuSzwH3k3sJAtSLNISbLZXL/1D5/ut097er4L1G
1Wr6Ht/F0b2oiCl6cMCVYPtYtk6z4ALS8WfpuX+9ii+ht7BfR+h3tB5RV3ZMRBPsneqeAqSr7eJk
1P10+/Hrf/+N23xmkiXPQgSJleXtcEO/nOIx48WM+TgiyJjsfc1fPeQZomQ+6/krKahIPPPS/mR2
+XMHb6cXor45ILOwMzb8Y+5iPY1200ZMYgiG7J2pl+oeiS6U4mQud2BqZkSDegGW15f73nnpiuCe
TVAUIm6tPvno1vny6KfYqwvSW4+NUhwz8tyJ9m/i9JRC6r7+ETd0QmfbwZTjzNMnuMk/Q/3ttTis
cBLlWVNuYSP49ol72NUn01Eo4mDrfOVrDzpKoLSsQk4O9P29Mh3lHgu9eYZCP6XsVWTRhbKrCNxA
3Cdfaz3KiMDiybydnF5hP8Z7aexVn+TFFtDRwqS4pIiaAhvt5cahV4Y+UORRt+n6qYs3ojUHHfbY
w9fgg8A7dAjcTxx/wAv38eh6/1wdBhW8K1Ouh7RjmucEM2dEiYsXcmBbTbyiCOHL9YDPPbX9+FLv
5022D/AGLVCeOFbto3mT00KBYFxHgERqk9bOrC8MTR6gtoLfVVP+x4P8XyeB93cG5QmfLcHTgCcC
f/3zV+tC4CriUUcuN8/wiDKjnmjy6kxgshQIuT6+t2P3LGshN8V5nTXY8kHdHo0ZNaAWyrss2hQW
8rHalOWZ9rv6DDFDtI8WQnvHwpZfVeFbt31HNxlNsbnNhZuffvxL3k8XnhDwHDHy0rfxjs+N9uCn
g9MweOUw149UPbtDOrU+TeS2sXuEiNFySu8aOUyq3E+26O8f+Z9oCqYMDq3vz6xItIRSPY9c17kT
Zgvn+i5tmzAxSOD4+DaPJ1/HFr4jOHaA5YLI9e6UExEk+0ezp7L+RZSOsY0w9h4+vsifpfz1TMBB
w+UU6KyHUBdG59EYynK3slSF8Kle1EB9XRIDOkc2JaJhnlANeXbu2ieY3sz01PDKkR2PXRrzdhom
4VI3xjkbOjrxaFHxuvuwbsvmotE5qWjJOA3yC5OB2+NuLlwz1KWRPg5AG3C6tstY3cQ98CZkoapO
P3l6xy+K++KIC/vDpqTGJ3n8KUqvRg1FMTmTS34VL9mwn6fEuBjwD3zyDN+/KFuYdC45vAuT7+No
+cocp45XE2VIJoE+mQx08TTAik9u6N0Bh8EOnQ1zPUvxekY4elNzQg2nL1pNEOnQPE1FgmiDshPq
xcnDuj5kLpoOGsL9ncYVxnw+GEwFSZGAwkAAAlrYXmFKlpdatFFBTrWY5lKN1M4Zlbs1AACN27qP
4BeNlPU16J2YzCUkB9Fn+8t3G2vuhcIDRQPgcIJWwtGONhhTvTQZlgZdZPciUO2PbuxhGc2pPHM6
XEsVjtfbCb3bfZQMzYUHvOaT6vj7t8YHxjLrCwoIIPGst5Nnrwo5FJGNkpGomH0aRUDEIK59siL8
5SpsA7lDXtt6oaN9WjzoLBurUsMa4MxSW6QyDtFg7j7+iv8Usd5+xYAXXNrIJjV/Zouj0Y43IkW4
iOZC0V1rN7GPummjZd7eOYMzPcmxG65bf+pua0Lpr8osnx7qCSXYoa1RW23YmPkYZGCDx8CgzPGk
G/y6PgBgM3+T8dteRktUeMQnLma8b7NBfY/agRY9EjKAZoEBxCYUHM4fqF8Pegu0pr4yYxPG6dA2
0WWaCP2I8D+GqhrNBerZbpoul7x1/DDFxhfDwBoKtATY105dGsh4IcDzPKvaXl6KCnk34BrgTxuC
JsqHP5I+EStZffKFvVvhIPZ6gaQrD4UCLLt1NCTyZeDgI6Y2ZCs2PoK+DOAqyOIkJRTgvk/tfNta
XQUaKQ2S50hRQClZIhpUtUtff/Zj1uX07SulvkXZ2mV0cviTR8ttPctBxUZBvS2o3P4CicOCih9K
BE+rRRgOk2iIsRdJp5x3tdWTz4Q+WFo3JnkF9x+Pr39vJY5+DSOYnSLPx7WYh46/ll7oOEaVtCD3
olUQLcRCg2FaxB4un5vu2Kr6X+wyytoNvvzxieAETb8yl8aTSmfzQfeVBZjBy+4UESE7+p7FQ9Fb
C34qtK+PgMSmewoikOTctYFst7O4tIrERngBGQTdvGMb907UGfFN1eWw00ZleBVzl535Z+44uYgT
pP09T4XxW9nYC8MBK1MBxiqKvuq5mhjldSlPO1gGL2zTUCYpPg17l/iL429ihUYk9AOYr3iVaaNs
vIAsc9ZO/4yGn0BuYlWCLQflll/Yhca7JcOWs3PMeLEIXXGremMzfL+NAbClfSkToF1o68Bb1CIZ
N3SWKataXiuHvWhm96WRQcGX4vtEwmOnJiGtdIHR0aUOCmdLRg6M487FN3IBU7dIT32FOxHf3LgW
gJLyq0OpnA8i9szhLEBK3SDWH0eCQAcd1QdrSPzsJGsCs8QrlrdBqCwOpmCRZfDQlYipD2mW1fRv
q/Yh6mPM8AuNoJYsEaQrqDT6/CqfUv3VZraqt4Pf5b9qa9Tf/WTOLqoIzAaWn95Ptp5ayhdz8sqd
pWY1nzoxnX2+iMrrtm3WtOeBTTYNWrDK+NVoo5nWOHkQdZmBYtHGYWWddq5FmT1Hj0bSeFf4KdKw
ajE2rEvyuXKX6cs8RsEXV/YjYV8zUwylyL5HPsj42VQig8VhI4L7odwSxWaWQYUuc9URIdyb+orK
RfktGb3ssamrvEdR2yKUqHuaQ3uH7TUHS29FBhKa5JKCTJs81NKO1GXVqoCs9MmCRW0GuLM2c6/U
VaCazt8toKzKHfljfXuF5VDNWxRAMUvqHGXllmznCYin3zQ6xCHNrZoeNu0dje0E2pRNyPpWdb38
VS2uQdm1snBsV2WOrhqVvwc206HKey3tWdILwq0vD5CjPG8DfxITiYs1SMNAKeZtQ+4tHaHBTcVG
mtpxNnmR28PeKgTZ7VPQrg8Ps34FrtkEvmYifzLhxuRbp+xwalaB0+wNBSZ+P6lI39epMdAagPHx
rQJnI8NxWYbvNO5bP/Qk2sl970EoGCO25hfRkiUPg6URf/SDidrWtWsSygM68F3Y4MgCdZ34Zb8r
IK4ihHA56IVJLlbO1AQM75yiav2QpkR4hWKw0HGoxaq/AKrinMhmYP4FDU+e53VnFQdZjsN9DlW2
I1GKPSU/R5VPehBJvNGT7C5iglNYh0DgnIrUlU9FnPTfptq3p8262EMfdTPNhy00zXq5BPl9b86e
c57Pngb2AsEQRE8dJIciZ9MDds6ZenTxDqH3ujMtrD5TPz1VbkKODPDB+SbFFFpvTETEzlmNhtc8
w2qn9LlJZizNvazHXTL5eN3zIS9vU4KmqlOU8BMhyCC17POgDCQ8MhMh0yZqOehtmw6Dn4bgDZkc
mN64x5tU9GHS2EO7pV5dXc7FRCl+GhFec8zrldimWWQeAhELkoezeoQ248/JT8jjcBABonV7w2vk
mQd38MKyqUyFsxHVz2ziJVelgX1TxEMdbGktsB/LfQWmICFQJLRrw/C3gEk4/gvaAJdj4fkIokgN
C5kmMuzadVJOtNTKLNr3vgRCYSY6ErD6BlWfmAgoH7S2HFClpaKXIJFl2mBqjDHHr6LJBCVQC1PK
rNICwURC63wLV6Zs9k7Q4iCDRGbTxKz77mcamHEFrWy0ydVUnjZPpiY3m11ju+WtXJr5V1HKtNhL
re1vjp5J6ehjm8Vj7NIAdcVkBbBUvLzbFlW7DFul5gr87CCBfmoISvm273JnuSn9NnnuJW6jCzfo
VX+ikbYMoasxEW7SgDMSqqoM1U/Wgx3NzcHXqAPT5fdSeePdZBmcmKzYxfM+ebRCMKBtY8M/DFnf
3C1m5u6TRlxS8iBbKxrOZdtxaFXmlZrSHQS5Z6OWz8o1DmVMawIQ6lbxuW8Mb9rVDrarvL8HbIH4
pQTUzZihEbZZyuu0qZ8KJz/leLIb8/wXbKm9hWLKRRzo08/EgXEVeSb9sQByilBbxVj23aoH4hIc
ZOLdQTB97FjcsdeezyLK7qosRS4znLte8ZxhsHXb6nIRT1V/n6M19e0XofVGrQgC/oVuTveFTnap
svesrBKknp+TFAWsqu9QS6MdcjeJ5jbQuEX29xhW1qasKZHWkXndGys5MhFJfxuVkk0eZ+HphKL2
OSU7/i5SHmm6xH4Vnalu4mgFlAKLTPEG94PamzEfBhSWy2gsmHaxNgZSfgGud6oN7DPepO502z6y
37jvjJxClk7G72Yp2xNzlodqXr57ibtrOiSNlnvO+7+1LfXgGkD80mHe5Nq69ev4S+ZJEqAf/PjS
dlW77YUXID1O43NGmd7V4++8iUmIgd6jSM9RsX5Ad3pJRmS9yRCLH+wlgeJj+7TBxjvVicM4GGJT
O/K0Ne2HqMt+CEyejQbHXgz1oRytfUQ3YcOuGQ+GjSrfuhEJRZ5kZT1X5p2VapzouHrBIVAoNbbQ
sVqPhDTroEmOsZN+k2Q+mTFDnG1UgmDfKGJ+xo2n3G+DGB+N5hti2DA2spdMFz+7iE4KztlLK5su
Yqy2wZiwH1LXUYF4FIrVaRYL+7uf8uJhucKxGKczkZSEiZMZvXAWWLLtaJk/KwbQrimWn6n9faQZ
PLrz9Ri7jwXf06b30u3iwUzu3eZ2FL4/UDnxqphvfdyZfvXTEfnJPA1XnD0PbtO4Gxtp2paYzSfL
gGJN4+2mSNuTymVUZLEZmkv/zId/XflzcVrNZbXrJVNcU023iIgBFNn6BaQm9vLUyGjaCdWySZpk
Gw5VeTnq2rxooVzsWZj9x4Sh45yao3tJv/7En7sTQg3sE8wsFzleDCWx2riwngB4wXWyjSsvy+FM
wE9ExzudROxjDkmX/+R8lYSLan9llrofffEkMcGFXfdjGDyEnrgSpXk6xquD2tWOGYVlVUUXuXKn
r15pG9+J1hM/lQV2IrSEROUMJNfDPtNBjcWEEgdf4JNb2cblTMIekg1WAOJpbm6nIGmCUxCJVhWa
5jzLMOksAQGY0EIoAV2BMSzHmPEtWxQG4BkVfLmF5RbAZU+G/Er6jSd2uAXTx8Je15bOiit+nnS8
X8GIP3trZxU6wKCtzAOsA4fKeG2APepEeh0FLsQJxVcBoBJhhwSqs2pdAmaD54nm6bNpVjCgtN0t
zg5HHUwnNBct281ajAArykQYqHTtVY7LJutsBuI178yl1QgAl3JkjvRzuMDctfihTKf80ljJdOt4
UMFwVydUmHWZtSMi4jxCG98to79tWt//mfQgy7QzRIxdu2q+4AU3pm1T5EhMW1SbTF/aILSutvEE
DRQgMBlODQHPoLALJNwZ28Y80SBeU7lgtK6ivGrCrig4azttg5xzYnG59TMQBayDSWgaQbdb8nQU
mzK3AfP0jbeCMsYelb5wJrYh7iTal7pzsCuVyvduA7chvpGWOmZblPZMlvVc4TyXQy1mmMX16GwU
GP7fsCBsxafWDpBpmmJw0IsE5OTZYHozlpGR3e1IeANaZ6orw3kDw8dGkT7Yt3aBrOCqYYLNCaPs
O7mj/xGfB7icwYuZY6c2g9G7v7Oy4fVVTR8/OoPv2kjAi+RZBAY2BC/XLcxeMQBI7yC2IbCZ6XNF
K+EYy50JuMrqskvpK5Z2L9NGu8ljuSRYLWMCVUbivJqwlo1i7ED0uFnoljW7FAnzQ5GhvNnS4I++
yqYrn6FPWRbsj1L8sKIk4P/2Zn3tUH+9zGdbqFM14E3bCrtAhZI2awcpKfsAO282DvEZMttg3vp9
HPSM0IYGOJVC80IGUqNZJdm7DWMvSG/zEX6SAUX2UYJ7vzK9dezOhuYp0/BC567LEaZUV5k+yZmW
saqxFnogLinI7DPyyPrO5E3YdSQWVna/H9i+OW6PA8IpfJitTVTHp5ka0m/xtHroYGvJIfSBtTIV
WXb/bDpxdYNS1ebDdop641kZod15UUFKL9Y2IqIOMEDA2CrK73Hpf8sCFCH4MnxVhkUJv62zBXAU
+tnqPNUwBEKbionAlRJhGYUhR+JHNNMgTL0+u16xbctmyWbPPnEXTKQtfrB4M7bl+Mw5I0U4YS9a
Y1/Mq0shmwSDsTKSZ+hq9jcvt6ViDYbtuG3o6VLzVZXPHoJ4aNwU8A1vRFSUPwhtoKs09Ib1o4JO
cInepRdhMBgUbgw23i8GG+cvKcEPnAykEoShdk5WcF7yKcGw7az7LV7XhCc6chTb66UXWDccNNp7
A+iwhg08IFyvl8F1T+IandwN/bK23spx6V9c3zE1oDg7uIPbVd7wzw5PhcBnhvsqmO+SgG3uVnOQ
zAEUNfq3IIvitqmy7km3nogBaqxzU0bRgENQ7RB0anEMHS6zUScnbVsmxT42QVrv2gpf98aLcurn
QZBS9oALMNcw+hyDsDtr0dkOKmn6KCD5P0YBOsuNIyf+bK7zloaJp65boygQ9TNe9AZ/QI3Pk1KB
3NRqWUXVWmGVaI0k3w2zDwUI9jLmHCLq+F4GtgGnfsyhhqPEmqJHN9j8OUpCO7eDa7aPVe1UmjJS
AdbI8/rkbMmxIsBSGrW/lQQSUTA0pklsQQh5ByXhk6y+E7DEWYIWqDTOTU6pFNJd/5IEbDyqHGX7
lxTNOc4Z9BOwDGH8QxszXJwrPRgQhjxEPTDPFSCEss2mF7+cmfv9cozY2eZT/5UdrYHE3YnYZcUL
AvYwSNzkZoYlcR+bXvdQdXXCAoZV1NlRsWBMNJlm4Q4m6h3gpGep9xiKHDscxRScMubyCdX3BEWt
HfMZr5YL2vHgVpjGhEZ3A6dQijHMvMQnnngJ4ptE/pF+Z7NBu0PnQE+6weUs0gXVAEQaCOU5/XXb
IXWcw8i2TgaC5J3MiHdCNPKpIfkz2iC5NX/MzGfWfqhb86n32uWXNQ/1M6ENTne6TI281KOXgL8a
4+jLnKSBdSjmFhMfOwnk7uDnCWBsvbrYZo6MmwOH6LXCZZvZL1H0gsGQNOm8xfZMX8ZGYPJcMHGt
PP8Kq7MzNUG67eK+IypB9/pgF0NrhmO39N3O9/pl3lEZrFuMy16EMyIqsy+UAxzzbGbpavmU46U7
NDJftnnnxNea4irgQBOSPgHH4MKRxZerMxIgWU8ecBzfuG3NYPA6tMMbcDv4brJ56a1Nbywg7ZJW
FN+U7t2fwmSRYX3qLfbMds0KblAvnawlXQ7O4lXfszxQNmYYQlXmwliak17N+Qv1R+/SnnJ9VXVk
YVPSGGqPQmM7/vDHvLkc4oAiE7q1P41nx1D/UMPBEoMWU6C2QfmzqgPeVjtZ4kqwrXSvHSNofnVl
ETwntdCfNPzf9QbWRjHxbfRCAgvZ31G52bRbVRNZUoRaR+kFVSqIJwOUlI9rt+/7RjS/qB2scm+a
Rp65tlNfdYnZRQUVBusyxJWKadq3gj0qvPanqyyLcm4SXAJtAL3bJowQEmcvyYJmj6wshQEGhZmx
9wDJEFctqsNsagl7ITIWOAVBclYUcMm6yXfvHG8edxh3vE8aKO/6eOuvd5Gr0+BGM/9Hzfrq16eV
1fml2ZRMREyEvC+imGs0NZ2LhezjJyXWLsmbIrfHgzKptdMv9HBeH5XcJxxr0SxhdjHRlyP+DNTy
9CpGsCJenPa/O+l204HmaFFvgShb5wx/gdrSQZFH+9NMv6K9d2x6w0b/Sd/5fW+C3wbvF90SrSpJ
yfvtW1SiGUVj5KDcJ8pSewFeGOai3xMBnVeEjgPCtDZVblbBfplhQWx8ahP9zhGRcV6PawX944f1
l8FL+06aDsKtVQ9w1PTE2yOqKCMjIOjK7Bw2/HRJ/egTncrfLoL5DQgcjSPSpNY/f/XyBQ7ThtNN
FlKdSXf4b+UmJzzoEz3BO4m4wyJByqFL0wd/Bnjyt5chYylpqYaSq5zF9eXMvMBmqXMey4liLbQU
cU5euX0NPtKnwWaVO6NQ9xa56OHMARKcTuBu5w5Up+Nw7vj4Ob8f/+tv80yBVp4w0ePGy1RWxN5z
YgzntcJrlW2yd6votvSz6ZMmojjWVayPwUUZ6ls+Hhbc5W8fA2qVzGqjuGaFHTXROF0rfwcrn58Q
cxibNpkP7noGgi2k9560g1D3efy0CN8ELmL58IKkNi+AC8y7fsrLM1+blIQz6nJVa0UPHz+YP9Ks
t1+rg3uMCY3uKnq+YznfhC6hEMVQhVDL1UlKiukGjHy3n9rOOu3TpN0n5BcBG20hhPHjd+y3+7PU
jB4DFQfbnB3+LVVcgH2VbV76HXiuzUIUKeYJrPrFJJpP5vtjddD6fDkp+/xqpEjmcWpiPRZi1CPe
i3qpJKHwJKLEQcWbtbyXqjfTz97n+gkePSDHRPmE3wcNZ+CuQ+vV19ObBpUPMVWh50bDVcZOZlc5
TrOj29+eIphx902/mLejtKBKp7La2nJoD3SO1c3Hr+ovN74i95HwAvNHRX/UBDfhUAFq5Cqu6PUv
I+siLCcjmBAKkvQoSu8TQcZ6Y0c3jsKTKZzKGM3TY83wFEHEaYE7h0Hfltee05XflDfIi9HJs09m
qL9dinljnUDWV3us/YBsTREGYm1IzR/jLdIKHeYRTQMQxEHwyVL+fjrk9M9jNAlm9SQ39/aFcqSc
oDnzgaYEwG/8VjnbRDEhfPy2/vZh4TdjhDIZBOxRjqbDKh8zP7PhJQJChAIKqT0CX0BHamcN5YK9
KbdFTySHN3U3YulTosVJ6AI6z/qEVzqfDDbM9dBcWTjWAaFiErm2Zt+7H7qsIwYwUgtcfjwvX5fB
9MZPvrK/vBHMWBZNfN49Asejh2TUaUqlZ028AtK+tabJuEpLUcI96L2vHz+p9+Oaf95HhcbagWLf
OlqeAEa2YvYXFdZjPpwkbb6cGkLVp41N8za362z7z6/H1hTdGfvTwPOOXkwWVVHdc2AO+2h2D2Mf
9wCovXZnEoR2nS5YeT5ZfNau/tsPyWVbyr6D5Re5jnM0gwxajFJ07IMLFNMcmazoLrP85lK2Qh7y
LqcG2cf6bhY+dAlV5sVnu5738jQP+QxqO3ddmQJsg0dDnnKFRqJKSI0u1c8EeMx5VoHdB55puKQD
Yqg2EKdOrbXpytz82Qax012o2o/xdPMZJqEbx9O8A0jrP3oiw20vo7ajQqwk/SPfXHl2tZoxSycZ
Zl36cEXyIlM4pQj7SqfeVb7Teaf0hk0f4muTP9ksK3LjpPk8XeZpRE0faQPMBzh+LVCJSPtcI8hM
ue3zGo9+Dub4MtGycXaE2sg70S/IqtCmgSm0Z2jh57zy9TSPjgiMhWVSUGVDEH8llsn6vYwR3Ycs
cR6hiQDfivqs+93Bjn5WXIT0RPrj0xYfsk8wfau8X/gpRbYJbH9qtg4Vg+BxaPGUh5mlXRkGZuVa
26nsI9hC3pg+aatsnigV6ZuYE7S55RShvyY9XuZwrrIaAS/1UWsPdjzVF4s9s/7DmcJNxNIrEoDj
rg7ConCKb22aIw6tWleSgrlQnwBdHGgDE13SGyFwZH3a1X7w05FtdRvPCLN2tSiXpylDhQ+ubinF
3pxJuNpYsmsi3IpDSneBozfJmugECGyom0d8zuMDvMjBoGue0aBtBk80W4nug+gxlDLxpp0MYO2F
0RW8jjIVV/CU2C2Dpp/iLULuIguHPinvcoqHFEmp6F5wd9nvtB4omupZAUzpeocwsF41p8jdYXPp
eErus9heYHONfnwO/hG+fk2SCMEZDt0pTRZlu+lLWTyLThK3pd3h/h9//mwF+RJZz33BSvD2W6ij
snYYPKBO09K9skeQ+6XVAOmwTdowNk/k4+u9X24wS1BNwpkBi8o/zhmny6SAlJDJCL5mqugfBP9U
ms1yhgDQIcaW/5INdPR1c7RvcaHWKEgpZMFzHchztCDAtXrxP1mo39/Mvy9hczccKY8dunXU20bb
6BSh/0qcRjXKPij4p4rs9Yb4H3tdb/VFHXuiLOCetj+3KUtnWtyTXevezk5GPywH2vzx23mvoeRa
vm3yclCas90+Otcv3jg5MzHnIQq6/mxCbRG2A+XwBglDQevCjL8XCnBphmR9nxGJ05ONVXuXH/+M
98stW60AjTLiLLpjfw4VrzaZtH+oOfMiKdiuUbBzP546WQnSGlzqx1f62xuknMwo4cQJff5Igoa7
JYORxeSSGel4ip5yOa0nQDofX+WdBY/XJxiTlH4IUUfqfrTIIhQBik+yUcj0MPQHuYCyRpwQaLQg
tkHGjxGI+0pD6aOgosyntDb9O6Xq5C6JHeuCfsFCRceVHUqXYhU2uPRl9KaOxmAfV43+51UkzO0Y
jSTfKEXMY39zl9F+QceynpE76pKrEU1WdfPJw1+36G93AlyFMxaMCggF1MTezj29GXRipi1Bm3dQ
F5FXyi+JPXQ77PDZQ8v4hK+ip+6TwfWXV46PitfBho7N3LGXym+kERQ253836d3ToJH1dpaR+uTe
/vYlrfWxAMsbMnvPP3rlqSho8NhgbrLSyUAuTmCSwthpYK3RpOkCTmh1Yu0iOwZwKKoF2aWfQe0P
6tnsPvms//I9Wbgd0boEAQv+8R7PAIYr/sg7OT9kW9+iwoLEcT74VptsPx7qf3m6lsOBTLCfNKFL
HK0nxMqmgUoTbJvu1O3Q1Vk7b7StT27ozwdzNHQ4RvAOLcmFPH/dRb+aIeJgUEgpEVQpwhDJPPHy
HzPrLdAmVD2n1MJB3JDPvCYqT6Qbpe12wN6Bjr4mVSVv5Xnmd9OlpjQY1qiY0o3oYvMCozO6xDao
t1q1+owqOdRzo2q2aqBX8fGD+ss7ocSAOYw9CaWRP7W5V3dgo+acRCJAHXZS7ssWaR8SpHPaav/D
2XnsuI1ta/iJCDCHKUlJpcrZ7ZoQtstmDpuZfPr70biDFiUU0acP0D3wgbe44wp/mDYm69JWpMrH
Uab+DCdOWU0WpMveIFbkUtdmEr25BwEF8bV6kKgXPCW9Hh7VOaqfELE3j5B1aOhJhXP/9ff+TVxW
S7YUpUmguNR1SqGnS1aZmIOFNrHr2KYoDE9gV++MckK3sQmaypfs6A8C5douDNGxlpC6f+IO0j9H
e0wXeAcuUKZwFttdyJxlph/rGTafAsZDHIJe46kHfDFi5WPRw02yLN71mDAtRnDJ+zhho/L151y4
uzQbTLxNg4ogwFp9TaAIWJ7KxEEqtemdhoL9QpkWgW6KaDtFHpw3KO3Rxhxe2DPwTBUb2DORwBmn
MUPA18YCMMYYqAcg0SnJbdMJEGt2JG9kSSRk57czpVgKmDZqEoQfq5NMjzeN8gjtv1EAZHENBUtA
lM6IhfskA9cl9yWt60aXQZGBrk5f43R2dnKoiaciahw68Zo/OSjB1l0Rc1Bj9NT8QpmT19lc4H9o
VQGf7Bb47E4kOHwcIHIquofqmmZch4pj/VBx4vtRmbP2s4R3ke+kdlLve+DkEtmGYUIeDWjtQQ9q
cpQalBIN+wht1bcpztFm06tSwxZKU6XHNlKGxFM6J7uHoWj+I6WFdVOmFepXWDSP96mYqYL3tlDu
wWGjEq/3Kv5iViuq353ZldiS5moJknmyGjSWEC7M3KpLzNeuNZRvfYhzkAYuWyxMx2p6liy7CPYq
937nW7mQrhG3pvdH3TG5dpxoItOjs/qcyaGpIwMraQFQmaHGx7ybJeOhTJGF2IU6hnEuomggOuBi
XNMGA++Il4S4i6hHCB/IC4p802Q3nCZ7wCRQimR+9ZK04z9BbGrtkWIEROfkQJSwRbHAyJlYA1A0
U8NERsornwJEHqz4wQ4NA5W5qZFy12mG6b5DOh+rWQkpPDdDsA4VzyxM3usA7Xyf7m/9w1yUq7Ck
QcxxZ2Ejt/gTFPyt2OfOKr7jRn0LMsmW/GyuMR3Lg6JFXVxq1XiP9jdZEburgrqpVz06eGOLy9Jc
4wUDSBaLNl+hk3U9OHkw+VVl928oaoBqkqi2Cx9V0OqYGYGV3+Zjj+hQTgPWTanKfZJfzrMnEOjM
/LQ1o7u+i81yB2y+u8uEM6mHBgwUWLNRBn0M9tP+HZGls7Z82q1VYWm907MOZ8RiTBtMEZq+B504
4quBR71UghnQ8UHaTXJqf1JlGNPrWl2U4Q3Ev310tzElAbQ9GrhPDfP3agxR+WvlHvXPmOIyXfqC
2NpFmBSsqjoCjKSbj/OPOxhO+CC3k8YmxuCmgOpWT6BaVHohu1I2s1/cKFRnRJkWEqpky1SXptK3
BykO23yHePdY7WcIcmLXVY0QV3hKFTaQ56ZJPNq5Yt7n5qCj6FiUvXmFWF9Mqt8oFZq3dgRKnI2Y
U6KPSu1m7iW99YWcTh91rQT9taFWLUr/qYl+Ic5w9C2LIKsqd9YcLBwkUegUKOoMzyoRhel8mPqx
NqH4KWV1j+8U4EQHAHNylebBAI6kkizVR/TQKo5z1YOjDTm+0y6p7eEltMpQv+KV0vFoQBfxtgS8
/q3nwfoR0ayqdymPJIin3BEyzqUDDp1SaHbaA6bnqCPFoxrCUoixU8aU8HUoU/IVq1GM8lZvBi7K
Wu7YLLj0YMODIF8HWroOgp9IhbbvjZUiqcdhsn4LAjT4S32TIn4NCPR2UHB1/t7bNHBcRV5sTacu
cL6DGAyAzvTJIw7N2pukjepzlA/ZPpeHFKl/XFoRu7czJCczo1Wuky6vtR1y0OHnBD36DQBC+f71
43QhCCOnoekIA5Oaq7nK4gy4kwZKtrEHHN7GTyFS73NJTj+/HuX8NeKvhrlDJYmskYTs9EGPpxC4
GPKNnmThsSluQ8RzRLL/epDzT4FgTX3SXMTFuKFWr5DSai2Vb96PiobtzhI9W1xztjqhFz6FNIcQ
2aIfTG949SlJA0IqQnfES6WsPhqtgXlnMuaPDVYU/tcfdF7+RKRKXvr/sgHTep1xpkYBpBrNCDCT
JaiSsKZKV/Vm+XMIZvM670d4BBCwm1ch1eFwZSShtBG6nOkTUOenlG3hswvsmTx/mfN/hZ5AzKj6
N0Pm9X2dyM90nfPKazpFKYEaGcj0csCix4EG6ncp0sxrqYfme3D0UOwqaDpkheEcb4Q2yoWFptdh
WTzxzA798tMfVWLfVI/IVgGlafS3id4pCBvm8MYsC8HLlOv6r6HLsKXPOiSzaJ4rmeOq8QCGp5O1
/IcRydM/uhlrE7K3UfHj62W7UDRGX28pXJE8LgWD1ZmCAzlZSg+eWkmNpLilggssr2kUiEMF5p28
SSrGp5BnA6t2xdS0n8YY2Ph2VpLRgtNt0h8ClePHvm/mBfarTgVBTFvBRVXm+ZCpqZZ78KrhK1lC
SOIgOehFotBpY8FSoUjri05gvPb1Z12oTKD+YtDXwEabwHwt3ldgXttBkwOekKaAHxBzxmEuaPrP
eqqHRwK9KvD6XHU6Msap+lU0bRWjXlbpLxLimi3gHm3caYNjS0dDSbvnCHuuAj8jNMewN04tfbfx
g5eG8WkaYfEraY+gHGKziVcXAkUvZHMd+hXZ0g1GMmx+sTW82oRVpC9N302gKWXl15zO8UdElruH
XKLmG7fShZTKWsQ9HPIqjf6rsSoydhUSHyEaFWT3mAFhzgDgwBv6OX7PNKIBL3Wy6QPZ1dR0Y9zw
hl1O+eRHMxfpz435OG+wE6CTC5BRKdzFa72GPkMzLKV94Rl1i+Zf1ZZ4aYzmTajq43WiVdZRsYW8
S4t4emyTaHwDoAQpQ0mlB6tAD3mgeLGjGTVdEdune0cJzAMtOv2upe+4sduWa3S1dovmGZgDLlp4
2qszLiM4RLmLM0R/M9zjXZD7XS1puI7xdART3WxMzoU7BU82mNLIOiyKS6tV6rshsfIAbyeTosQ9
WM3qSrTTeLWxBBe2pGMt1TKUDsDlrVt2OETmThLGmYfVH+UGlNmhPyuhgT+pGDH1BuTWYBtjmS0U
okzuCyxKaSh+R6vc3LhGz2fYlpdKMdgZaOgIWpzeorOVjZNjU1LDnKH7J1ZKe9dk7fRuzIZ2DT4v
fvv62y8AwbiwAUsoZMPwf9bCfw5S0xK43mQxs22CPckWvZY2leQ/iT0gfpvXjvnL1FABJpVp60cD
tPofHJxryDxmR8/L0kr9DlL5UNPm0pAYQPg34GYtF94NMATxI8zq8EmfJ+tnPZjyuOsgeG4Wvs8j
AL4DqYVFxAltjPWBFkFdanVBhRZBcel31sDV5plWnnDVCHwRZfodcZAA4K73fpsYyTGwLdyvM6iN
Lnrz+eOsZNMVQjAUK+bA2qhZXrhveHqo4bCsbGQUfU7XdUpqRw0jympNin3alRZEUn83leHY8uJY
GuZCUvPcdEP4XlNJBPtcS+qdM9XluBE8XJgnlbrpgmFEJYUg5vSHNKrcJOOkUo0eHeOqhWgD/6bV
byiab6GULrxN4BhBg6G1CtTkDGuC8voE7wAJuGZOzL082u11MZvZi2Gl8YuCcEXncvxDeIp556a2
0jxkmhHeNIpZXVlF3R/BmRX3qdOith2LRVMf0w6FTCDdqOWd38GUZCgn0zmRCRLW1cg2otfaIrHn
TdogI3TftFDI5PamTBDrsRopgk/ZV0eQWPqWEul5HYqhlx62TWxA42YVlnRyoNWzhjVMZdX9xEWO
+sY+BccE/WnMysW1MR4fWjmMb4JkbukmWsL52Sf98ObIfYMRKbhCGyJT0dwWcYRDydzkFv7B/UQr
GbV1Rdt4BM4vZcA6FoVAejiGpa6vKKvp5znipvS01M5uyatD31Tq6X9YEtsE40m9Ej79umnmCJLG
roeSghtd/5LmFrRLHqbPkajlsW3ESHoWNBgbE45viIBcgHzavMQ4qbMqFHjXkBoTrHMmDXjSBjR4
rnCA6m8aDBU8/NPLPwClkt3olMG4h4k6PWQO0B43CTTxBnrdPODdEDzhrFFvVSwv/SwDXInOdnE4
wevMI1SdmsYamudk73hJ5TA/XsqZjN9KHQ1Iopr81GuMa9Rc5RKrC+W1S7Hl3CEBYx0DkVcQscJm
CxZ94UKhIo3kHNphAO7Wcb80ghRLIygauNDMLzkVgR2VK+OY2rTIvn6sLgxFEkm9HTUOBJzX/SZz
wpAQrkDjlQ76AzVsfV+N4/SuHMyt6r61XMinoc4CGDIRpFkuBADZp/dkFHRNgCFZ641Vpk8PMMRy
LMB4mY8RRsv3EIE7dPaiCs6OVLZ0HGozgDvYONq3NKmpGJQo/r8K4FCYQchd9KjZZQhYxOIPceGQ
FuJXMotry0qmb7OqIaqL8wzIKgtHaOve7lvN3Lc0Rj5A5ynfENhovmUw896xbvilOpX8DttK/sDr
75rmXLafe5H2GFD1MboVxYxORJAKnOaHpg4PZWI18j6IW+2pcRpcNrtSBhnRCj7dbbUY1gnUExQ2
pAxsuydVPU21XsqjxbXQCX4rA9y4Q5o5o7KP6BB1LkLeYJqxJHIyNxxQW6DSk4U0xazU+O0A5nuP
g1oVUFrC8edgMntuMoxY4hVxP38zJpyhoF3CznFLOZYIF1pTAFwatPFPpnKdHHCtgekI5Tt71ULT
3Mriz69d+jaoqCxSicv9sioYQHSGmYOf6+KEERzJnXVfr51hX6WGeoVkRQibbWw27rS/jZrVpiJx
p+WwKEMtXcXTTZUOY4e7DGGIg3Pu3gDMcmtAkH6cE9mkUjhapt/A4QNSJPVXA90WnzZkd8i0XH2q
ZWfeA4HRjyH0HNI5WTi3BRKNGxHoX+Dl6kcuavD0dJf2PaHh6kdWg6zG0YIcwnBI8ak+9YVvs9V/
dwMmIHD7dKPFUEPWnicg3q+TXcYqcDN8U+EajUbtIryCWSh5Alo/pSNgmerOvESDjTwULn5V8CTl
XmnuNKVPLPgFtST5ioGKAZq1NjElpOx43Omii50reEnhs5WkxSf0vwlz8NjRPuOZXM2d0zR5qCcz
+NW0BQ4woWNOD4h3iGtewkgnj9Kk320LTnvr1V5O/2qOlqrZoia2hA3rcE4zglzqKH57Fkz1nSU7
qU8BMdkVYDI+YrzI8DRVbQBmtAo0QveHkhjzNuvN8TDnauSlSklB/+vb8cKWpt8DmHbhAoBzXIWY
wLNCOzBF4+kzVokCYa9PykCKX+dh4Ca0f+izRFvow/NHaUHUOqSwvNPITMmr3RJRxYU1aYyUPjBS
dL0WEySc3NDO3Lj8L1S9SM6o73GCUPrjJTzdlwMe9RFFGzCcvvQ8X+Ghu88PwdX8J7seWvQitsY7
L/Qx3lIw+n+k0+rLyqToO7UD6eR/HJ9/Px+PB3fnXQ2u/zS4GzikCxfD6Virb5tCMIMYGlbezf51
z0CHw+HPy83TxjAXuu7LMLQ7gWuQ7umr7LIc5LAB61Z5Yte8jbfCmx77K+Mm2+M46pVe448HhGiO
aICE/vwo7Z3vX2/Rv5XJ03NzWnJevaqmHaJKSQXKQzJ8N/utX3nZnXZETtjX/GIv7px75SA9p1fj
VbRHXHzvHMp9tlN25d7YoR3kFnfTlb2DnrZx612ge5z+stUK1JXV1SG+dV7qWm7m/8ZWYfcbmqL7
ku5jH62mre11HmCcDrgEO/8q4pbAo4d4GTB3fz67x+/e7unp69k+C5csEFFgljg14MP1dWQWNDH8
B+RhPKwA82NgJc019EkyjcrayirPUz3GslWoazJgIMqQq8NC9EsTzsBn3S6Q99oFoyQ+aXMpr3EQ
JR+S3pHrGSHC8HTkhxfwufhM0NzALlCdlc9aVf6YdYcC4aTNr4awpt+IR7ZPCX5G376elPM6NXAl
8IWGRoSikHct1+i/5p0EvbWaSlSeJmEjcJjDVgy4WuC1sdcVMcV3SgI1zq+UCutgcrNgQIdiHGiK
211EGwMpx9kr6QdNOEfGXfmQ95W2US74K3V4ck74kWA9QHs4Jtfdmp5X8Gixehpc9ElPf4yUkv9M
Rg4S2MnV4JtlzIjyWqM5YRibJO/9LKNDBcOeRAS3MVv3QgU2pZdZGf5jpTLk4VHGvhZZww7hxCM6
lGTZzt/yTgvv5MD3ISkT6hX4ZIR/0t5Hnsqudqqe0W60JQClB0crZ93fWIyzQ2DhikMfZRGzg3q9
JjLpVltYA+6Y2HLn+rFPFLp0mtD3dmT11EIz20cQsN91FHG9qKOv4MBuhvMFNOF/+SWLmibWI+R9
a+JQS4CrZdCRGSb/btM6d1WjOUSqdB3GoXJQ+3EPBOxoTehhijmnCZttRRV/I6vVqkPlNwHtGbrO
f1e1mYDQBj/15TeozXA/hNzWCCOr5ncMeLF3bcJc8QAbEeBbMo9fiHLPICs4pICReVzASD6mq/Nx
KAILJ+1IvnN0utZBJ0e39WB0+7gIBFpH43jIhIbZSUDZnfarjLpCmu3MUq/3nO5wl4sarYOmFXu7
QKailFvkyktbvbHrun3/euLPLymV5whFKQpSkAnk1ZOUJAhUNo5B0tE4wessj/2uLTtrj7aseP7v
QzGxC5cNrC94qtOTj8BQWrcxDK5OH4An4Ou+r1ro+YDly42S8l8Q4ulSUhwhcuAIY4TAap6O1VrS
FAqREOcWM7q4YpjIpyDLZNQIfSWNUIMtHfznMlSw3J4ahA+vfsSch5LroCw6btI4ubIl5ISg2vyQ
q6w7zmUGs38oxTdVg1UQ2yynHSr6Yx7l0gONKeUxdCy8V5K4utJFj5d0mne4lOLifNTw/j4WuInc
iqmsttBGZyV0mqIop2pMLRYBNCVPv1fBFdlCyT/38Bw3f8tRkRU+oljSYxqAPtoTR/fSIRsbPDMj
CtzxFcUrgsQQNAHKXmMYfpI0YKrOnCpXY9uFkasUhlH546DLV5Viw2cQgxXl6MJkxrvaVtqvr3fH
WfjMF+AHxBvG8aNauQqfSdfqOZpT9JaSPr5XumB8qDprODr4CwNhdihgzvHWtXNxUPoaHICFybIW
JMaHo411jJWAaw/tIyWWApVHtN2QZDT/mdNxftVbu9oIA88jaT6VHBQkKWwugvZVzTEukaOkBg99
Wktxo88G5aqqybdd8E3OdZDqpTfzL5J/CXnISUVmaJAjdEc6pYYmkUhb7bjlNKxOC+8ACRX3Lhy9
9TOg6eiCDhkcayNmLAEw5LBgsTcO5YUgRUXwfflsXppznW4jjKvC0RFHGRH2f4HWnScubta26Sf0
oq+naADgko/N1O+jco7Qoe2jAaxXJ8Y3Aoqm2CFD1EU7qauAU2HiOwUupX5kV6kUgb+Joopi6Nfb
8tJiLeQO0wEma/L7V/uSOmCagiogPp9q+7aJ8/BtUkXmQRuNjq3TGH6Q5vp9id7d46SDRUbeZ7w1
677ZowA2bUTwF65rSrK05GggLK3A1R3azfEwoK+Xe0rcJd9NzBsPU2gGH3LoEFJtfPqFS4XBFoww
vW06dKtsYULhgbPBpYJlMBaesXkNi29PJ2lASqQp6NtgE18mKG7ZCHvk2WFj/OXSWm1L1YSBonOt
LT58q6nXshTUNdmtJ6Ykf0kMEe10xIFgVPAqVnMyfMOyVn/AAabbKU2lHzBgxwdcytXXZjCmjaDw
wiEhrweww784Juvqp1T3Qik0XNVTBQxXaErGlYG6+tYhWSZ1/dFLbVUhAgFyvJbAtvQ5UqPeAcdB
OQrDI7t5ViecfxUnBBigSG1u7eVWQnWHsp6F6KTcRG6jpRn/N53HDOvrMKHZk2di9/V6XJgA3m1M
d2zwG8Twq+WIOlsGdc1yhAaF/xZN3BszFcbx61Eu7HDGYH4hvQO6X/OSoUxNlh5j4jPZCHLNfYwV
XpbAcYCIv3G2L30QEC8yMx3fALDkp4+mXTqgNxyuPXwSnBuqY4CgbWh8L19/0aVhbAhODmVHaJvr
ecN/AjE97NS9cgZVbTe6c4Ng0JbX1oV5ozFBE4tNswCrV3lVGZWq3ca0HxIlLBDmk5udJuk5Ft3W
rGwchfNsHfQp1TfeCgYChLWKlGsDHaYIbAvYuIH0QDLNxfO9eChy1GWzUkGwcdZm3y5K607V8FLE
51fyglB3Huj2S34n94TDtdM+jcAEt6qDF6YC4gg/EIQJbfX1c6ZU4ImoYBVItNZB59JPln+rc2j+
XNBT9t0UEDPiZNvF91WCwfWuzYr+mb8J7IHFhgsW42EcwG1rRNBGU3mx3Bq4+haO7MK+gBK98BfA
RS0lvNPtV4Yx9XxAqh71xPrYqbD+Z23raT8vENL8pX/C/a3TTuOvOh0FLxcHQHFXY9NVI+3fj+gV
V3PnqzgEgsGOY99CYe0+KZvovkTCOPOpKEbfUTD+NiuS5oOFq7buuOVgre44zCW1RQLBJJBYG/wU
fVmDfdaRsyqt4anS20UZUKR/kNae9/owdVcA/HZSkv/GHKHf6aNTHQZKthsX2jmpHkoP2e+yS0Aa
n6X5chtIIIhlSv8DHFIavX+cQZQHVMQyjNjb5LGmc/NchHOLWDKSsUk/TTAohs/UVp/UAekku+71
P7Us0LUAt7YzRTkfxzZCnqOyrI33cFmp01mDYA66jxYc/+OIn64kCsSOURUsoiQBmm6b0r5D5ta5
ybQRHyQomwcpG+yNZuyFQRHe56RDsjFIpFabdK6KvjE6BLGaYObSR53sDgWY9iDGcvJEIBV+Sffe
+/rGPK/HYsrLBsHehuMLGWoVIfeRmap61whvrPPme8QmeikBsP5jV4N+jwgnanUI8zk/TDNC95dq
i6p4hYEeGTzoIHs3ozb62aAqck81G99nbbam751amN82fueF2VmQYyDiwNIRJC1//q9ilgCiJBKj
Ep7eg5TnosfWL1P0+R9brcOcN0vNf1Z6Mj0qUjh+m9AHXEjuem77QdUauxhih3pVlnme7Gqi1+s6
SNLfCGXmaOokI3rbX//eZdpWO4jdDtqO0JH61vrnWuUkqqHg58aZVvuJDPU6gyW5l6JcexuKRvuw
2hiR7wiU6Ncjn1/J9CZMBboinDN0vFYTlcHMXLjGS79PHgghw+g+bKlydGCwN171S0MhSrU0qUmE
4cCergmi69QFNao4PYT6HfqWjlvZSe9OyA5vfNWF5eeRQcyFKHVBca36iRFGh6Ek00+0SlRboTqU
9s9ZU8NryZEnBJoRKIc5oNXylivGhW/kWCzEUgIXaqir6URpLUOHUkYiRqnFLmx6xy/0InUdvQ83
4rFz4K4FQBOgGBBXQNeESqfzaRcJ6Dt9GStIC9urwO//LmqYqYvnKcLD6aiRQKvQfp39aOGfvrO4
m+arKjMxOpAk9EldIjpsZ+GfScgO5yAIzNyOQg+xwlo9hlgbooIedmLnhKoIfAlZ24/KTIra7SFi
OJhXEH1v3DEX1g4Yx9LRWrzW2C+nn1UJB4RTHlReOhrROxFpd7Pwum8NzAifQX7Jfj4nydPXx+D8
ySdcAodP0k9OA479dFA7pLKHXwtiMaIMdhXVSFdLBvm/h2cMQ0cAuD+UQcSNTocZlW6AseogEhBP
KoSXyXwyx5m+HdQmkAIAKI5onkLe1StxXcmGYMMmWAkvRWCEPhFDIrRyp7gJDsqgUoL+ehaWY3F6
DenAHSlUAUlbmK6rE2pnOulLJUMEw3biw8wi6CuIIPmTidyu22ZmdPh6wAvxKux0eVEtIydixVdV
TgljlAnzidpTI1vuEew2HR+rDcNBHEiZHS+JBugoEe6ysquHmrXvlE7MSByKLEP4NbBCt2gy6yOS
8/QhDpoOHdEu2yjFXgjV2GYLSQMC8NJhXc0L137YtxK2qnkptB3KZuZelcE9JWibfBAtRwmM9drG
8lkX10Y2Dvu6wYIR7f/wGRC6eQNsZAugei5ARi+blWKViPRIf1dXTS4VCrLQKhJBmPtUsG1t61da
Rcn3yKjm32UKWGPvUKIJdmk11uauL7vuhcJVXu6DwMbYIqOVAq8YOdFvUt1qn9BRGt23m1mRvXEG
56/QgPi1seDnESZxJXUD9hl+bcCITk/AIACgyrUsIc3SYwLTNxlNpskYj6qY0h1QfB0SbDTuldoc
7oVjtYbfy5X2iVK1uf/6t5zf1cu9Cdbzb4RAg+70p1QoJRODoxHahNUPuPPKjdNpv4ZRtBt1xfPL
hYEWFRKKp/TW7OXP/xWMSJEV59iGMlA9BJ6ipAmIDPoWX3/OpVFAH7JL0QBa8CmnozRqkESiJRlK
m4hN0Rf2biyR5f56lPNJQ/CBZgEsVfYeL/npKGpf0o83ldSLo7L2FjDzHoHS8LpRjc+vRzr/HvoD
psblsNiWExWdjiTImxdHAKxh06K4cXSDmj4GFbuvR7lwA0F20JfmP1EQYe3q5m+xo9IUEcDeHlLn
Lq7G4XcIiMuvGwSiBrbmtzBrExcGN67J3dx7mdL1PqK4wguLmo4nOj43WRgj15921sYbfz7bAC4V
IlnQHWgBrJtA9BWUIMgyqMq6+AzSTEV0sdGeEzttPzbm4fxgIi2z6OzR6INXsD6YGjpDXCGp5CKy
2nL8ZiV1E0VtrgFmJ7shGXGnl3jTPJDqqh+YUfPaAaF7J3RW/7N4CZ0+NB0AhCko8oHpPF36pCAx
HGgU8dzF+NzJ83g01TDdynbPy6hEhw5pOLSbxU95tZdDqZvAAiIpW6h1+uYQBLixTX8GRWwAZrqc
UKHAySBt++5TI7v0AcT0P7+e9/MVhrUAMY5OGH1tdG1PPxXSO+xYniy4SGa8jyaSRYobHdYJYmtW
LzxjfCMZES8ZlCgGPR0LBz/u3BwPQzsqcWkyymyp1sdZq9z0pVGgoRwZxp+snK3YXYKYu2niefYC
WQfYqONMi2aq3NMOmRs7sTbCvku/jmlYoua/LJr1oheTFgxKk+dUXTrCrx7tx4MKU/y1BWH1itp+
fZ3IvRx7oQaz0M7i8IB8+rNd2NC7JhKJY6ihBbLxs85vIfD58F9oMBAScTJO5ww/kCyS2jTHFafL
wJ3q+dFEJf2/PkXwH6AcwDLh38uGOB1FGZNWpr1VePSlpJ9VFpc3tNJn2v2GvFGEO/sghloYtMsl
Tsl8/UEobelVYQNIcQYs+fpECw9k7f+5gktzAoy6uaizoC25bocUgYRV4YDGPuyh6go0JJLqtW35
Xx+e5XCcxKvE64tgEpuGE3xW+I4zax4D9Fa9zC7GN5HG2puG+tm7pTXyEY6C6YamXF+NqOajpjmX
/33VdM0EI8vd8TfbPF21OOidsjDJsQCrLMVWpzhUdodvT4m/1tdfepYUAQYhk2XZFmtMIqfToagY
5JHUIG+jqiWQvtwtVAXnsOuISFlrN7WdTfN8Zkm+ABXyDyHSGgxkD1zytsCqhdwcO4+hQ97Po5om
A0Ep1MHxjHTE2mPMtfDB7HK8BSeYFz+ymgqZa5ea/hmHAHYPkREOP+ZWm27oIXcHgfCq6uWKqcJr
yQuemLAyJqQi6H/PQHScGfq9mgG4nkOlewb6YLawu4RsvOD00ekuxCCAWtRFMUWLlKl+jQK1NTw9
HJAoCdoBTT2rHqb8WrdUMNQFF54Hdx+dHjmUMGJuh16B9d7qaexHZqneN5ITJCjH9M1NhwwZzgRF
ZP/Oo6m/Mqsxk/CgSmY8CsB8Q63vzfp+kUtL0E8cEL126k6LPDr50o/EiocbJ8KoCNmEWGM/hCGW
2d1gSR8leozfQitQaWLX0z+d1WifYVJKH5UcGwVKWUZUup2aWg73bifd45Ar4a+uDxXahEQk4rZf
RKT8qm/REiWeQfwvlWfUscC6JNJxlqP4MOroWh3y0IxmV6gVapN2WSENgbWf7EuN6nzk2EDwgRA5
/6kwvdVduZPxGJMmGJYPbaRzKSgoMgKUzUfcqrpsMs1dZwgswLJkRjsYjVyWacQpPdnTTa2+93mZ
q2jRNzMQyTYZX9tMqLpvIUHxhj1GXvid0+IjAzK+ttwSnojwIaTRcjCUCU2wBpJ/5Q5T1b3PuE6+
IlJPdzmpRFvsM3ZJCEi3Gsudg7VleT1XKIKhB1zk9AM6lGyxjqC47veoPfcuu8w0fBTi6U7VtYn5
2FhUaP2RPKqjby5UUj+15uwzmZuRQ4TdgOqGo6181xQgJ27oGJg/AaHq3jsnn2VUDHuiOkq/qY2/
3FB+Ao/oxhdH7sR7qhs6mD5gUOwQsr5bCvSy4rVKA+MhJmCJQERp/aPcIu7oFZFVL9IKNrIt+RRV
i+V5iuQI5ylyw2Cw3tCDSUpPixz7vprr/lZjNvnrrHDx+tN6fd7N8I/xxBXzAM0jW7wj2IjWgrVL
8ZkrSxxPqMty5X198ZzDAhc5sYV6STVGWdKL05unQcHMqXrKZTn6I1A9ncLn3ORHYQ42OIjZ9NU0
6Q/I+mqeZmOmBrGf4okNNEoBIuISR8c7roj++esfduEdowSpwQ2GZEPTffUwAySa4WDpSG3Llf1Q
Ftn40jSys/X5y1+zemJIVJdm2kK6Ahh5+vkUQtRcjpLckwZaD8O8D3QHU2L51QiNvVUY72B5bhN7
Rq8L4ftJBxYhQvmhzvuN2tFZoAjvAFkFQN6wMhSC1tMfoqiV3Q4qDL9Am4KfDl4ZflHOzY0wsX36
r1PLVqS+j5I8ATJ1mdOhBl0MGfHfolZfWYdKy4I/VWP9Z7l62mtLc4caJuQtdtfpKLozGVZDRwdD
0TbdD3qov8ZxE27k3hemDWjLIk1oUWKim7caxRzJMSvqI3XQp1iY1PMe17dF39TayKDONyQgqaVz
BpLmAh6l1uhQWxhje4bNoUhja9oHFZDYr9fmHPbCimgaNDfCZFLxdajYGU3UJDH+6Q6KMZhIFdRN
vFlOZ3vXBUVQuaUYO4GMDlr0rpRMwzehmUPpjcaQLJYVojt2Wpf1GwflwtdzSsDjUVGhxL/uYDSR
yPS6x/Aedou5g7Br71IFnaaNrz+PS7j1iUqoTlKkPNs0Ks27WC0XT6whRsZ+jNIXVICQoWgrsaeR
atxTrHOelFHDBrswoI+qUhvhN1AZj5aSJW/MDaZy1MudVy1zTJdC9/Dfp8Ikn1RAxiAfQ7h9uuWC
eUzqJKWZ44Q4wMhySxTswCT7eirOY1+mWlGW8sjSU1nvAx101txlVCEUAYvYA2AT7TmvvERxrD/N
ozG9DVmF3hjuvG5Oyfv49fgXFpyv+1u6JS4lSTr9ylQVDZ6pVG6tTMHpz+mGeznLlI3tfuH4AjHC
7Ip/luLr6pIwutTsh0SpFh+iGi0lsHZGHourLNCLrb11VgFZ9DOWzQVwAqDjmeNAUJa854Jswurl
xwhDn/dkdqa3LjaiKxVP98euU9KnMAhjbBNU85vep8ar6MmWv57av6nu6aPDL6HqBS5gcQxZ76Co
Ql88iMHjmSjRxddTMMv/RGnX/iQXiUF9oWfRuIMYCvsGDTntXRlEEl33ZjxlXm63+ktAp+ZNSUt8
GYu0k91MLbvj1FpjtMsQwf0FGQZMqUqR9yZzpqrZz/Mgf6btgFstcStV9aTK8z92MNSqX4YlBcVY
n823r7/zfHFptABupNOgLBILqy3UJuZYKYANPWg+iU9ooaNomaj/KLC5NoY6z5/QjEBimOQJ9BLq
QKe71aCEDN2sZShNi9XrWlZn262SUr+3NRpnVxb/ARs+GGLLx+LCyDBNaKxS5aF+sAYAm7WYoPbg
+TSqQ/teJMhsYxPU7DVLaB9qlI57PRDp+9cze35NUj7DO4J15L6U/7YO/1VxRni7YQehM2zPDcDR
/2Pvu3ojR7I1/8qg39mX3izuzEPQM5k+lTIvhEol0XvPX78f1X2rJbZS3BlgHxZYzGAwXdVSkMGI
EyfO+YzXC8I99N+Ebe2FE1KZeE0o4O+iirOCM2R1UcBA1xOf9fMEx7jz0AkPJkUcM+U5lSd4VzPg
YHNG6cstZ48+51ewz+OoU8AqoPPKcZGcJSVr4RTXJMEh7D3cdvKCggYcAxzpOYaAuMbB47UG2AAC
zTY6P+VLXmfVKcDphjagEISPMNJSoKYLk7RDDWkC2G9maCSpbES1hGupKNELP49jd/BikSJw6SzB
q2yLCnRNmUoZTeQBptFwDePfKGmsMyuCTTdPEFQhzVxW8I8Np3h8qKhKCmZoo9dag480hWS4rLf/
brQDpgLbfi6czKZdy2SzEuAVC19JWMZNde2i0N+CrgBfax5MBe37FfI3xAFKFvKMVsVHA+tNmcP7
hxXigwYp02HXoqYtJduYBWlzVnSrLLiglBZu3D4oFBK78/IYWpLfj/23owNjI5oje0G9D33rxVoB
F5PywXaGtBHYmg4QCODHsgr3xwH1Xy/D//Jf88Mf8bL+13/jn19yWHCFftAs/vFf2/AFZq35W/Pf
84/9+tc+/9C/9sVrdm6q19dm+1ws/81PP4jf/+f42nPz/OkfUDQIm/HYvlbj6bVuk+Z9EDzp/G/+
n/7lP17ff8tlLF7/+RtsbLJm/m0+/MZ++/Ov7J///A0gzA8TPv/+P/9y95zi57Z51rxmr36V/+2H
Xp/rBj9P/87hgAPECloJKLbO50//Ov8NI/8Oqg/qPtDZQewAwOi3f2SoCgT//I3nfgf7GScxOswQ
qUKy99s/6rx9/yvm97kwhd0/SyAhpiu//c/Lf/pMf322f2RtesjDrKnxNH/ThJklP2Q0NBnct9A5
ExctGUqgWKEFyFhNONR7oZhTwSem7Rq+BpJ8gJ7w0BTDE4/vwUIzZ0Slw4+6BPA5UGZ8K2HYSNSL
ESrNMFZnaT3zZdFFklhPehSODTyVwaG58OwET9BUrKSfMah3iorSs5K4Atv0Wp8IaaqVbAL8UMNX
rxI/sIMJezvojo7oSMLfpQJbxgsSlFr8vtvzkMIu4PTsAZHIM9F4lwwCTbywnDyCqDUFptzyspF3
Uz2pKOtwd2lKobWQhe0gwP8BgAYyDtXTiB275TlfhvFgLdV3HA+zQpXHDFAQEeLhFg/tVypSkxSi
ixBogDwMxQhFQQrAXayIo7gjam/8qwivQ0pl+Cp3+JKCyCAV5GGqTbAYfmyg3pXB8gJuisSLJAga
ZD3wqJDpFAoX6MDYkemiaHfJ2LCyKZV5YHFVAu9AZUJzweJH1r+AZ+bDHKqdBgJfX+D8JYi87WIR
/irwoJTFRypphPu65lgQkNsx36BQC+fKAoKz0AxVUOABxiLXgWEoAFaLxgJlHXquIvI9i6KJXJQC
yUHUuSspEU5tAdixPvEFb5CIAp0+H2IvMl6i4Mf4LW7RqQCxPt77Hc/9EDJcb8w0lQUISeStIsKD
MVWq7QiSmMOGqGTg87aMBelY2O/IynDM4drb6vC7SG12Braj9QDJRCjHVPUhy6FmorQKg+8cxK5M
8eF9yRTKVWQbGuY+Hs05UttC7TYJFQrvksBqk6SCcpKguHjFAk8C0nYiYPoyFXfATnqZAkqiJxRw
oa7iqtrFQ1YdIGAzbdhikgdNCfMOFrxYfLJNSQVzBayOwfKHq7ue9L3o6z6ylEj3PZwNcCT3n2kR
Pico8fXMHS9S3XOIO+qk1QPKoUZS+ih2QdKhEWGK5ksCAQiXiqC8J1WPNNT3eRTO2mHrx1QdoKMJ
sg+J87g5xX7jbeGsCUyMr/Co/mYyxD9VNg/hQpWJSaXCXQC+7kE7odRGyW18qJVMKlSgczNgdOkC
NiryFIAz3bAVP6jgqcPdGFVsjCBQCCW4lYjiDkw6CcLSJd/s+ajLKR31zq7SyoEOX8GBDXJUN4tu
q1C17wDAw1gSi1OdiDksbjSgHKrUgYZyYdc5BIkNIYVrjapArgq1TPSqBDK1HIDFPQRVIdxzhNEM
zROUiSsYFIR8KqhpUNPHNKTpzC44anBT4H6wiDMa3tNsiY7VBcB+yAshinZ/Ftf+/xH1G452GscI
8tL/+p+j4G/n1OGZSkLqJQifqbpuP55Vf/30HweWpPwOUPtsswVV+ZlzgqvbHwcW/mZmAUP5ZK6e
ojqJXOPPA4vjfgfGCnkUGhk4T4Db+XVgcezvAtwZZijWu/CYJP87BxYcNZAs/XVfo1gGnbRZKGtx
UEFbsIDjMRUBKcqHpicqkMyE3QYcEKbqSfGheDmwCniUVJ9adB6CLctFge6NIb2B0hhb2HnLYrvJ
cvgMM7kc15LBvwrQ33T8KXmI+voJ5Yp6V6CHsAEf8gLy0oDyUoXSdoy4IgTQmma9Asr3MgpCDMSG
zCRWHMipSaeAGyhGy5VBMPNa3lNe27uJ0sRXIY75hyrN+ByFczR2Ozz8tsySJ89vZexYDtxar/AM
AFZ4DT3RMyM8oyVTqR36LWoA7Jnm4fKILhDMxKHAvIV4WA5pzWC08gJIfQbiziAdZXhKmPfWllBT
/YsAiu05iCrAUzrG990erYUnH2VnB5rKkl6UUgk67STCR3FM3SbJM9j1wIBd42Ivf+UiPrcikfOt
HDbYm2LMshcU8TwDuv7+xcON/io1CCh9iXQBep8VYHMMA9G6kDsCZMfptchORpLErRMw6KMwqM37
RKHxfyGiUhMk5IwqShnMr0GsB6+9AcaMzWqegMnqg3CcQfOT4TvbEzwIMvRF+1IjVsgELs9SQgBd
KwlLV71TYjKdPKVFXVBqzuT5rIm0ZkiibVdkMMukxAzEzyqzvFCA7HYSNzRcmePW5NAU2SJGs1YR
0SBuAb5+34ZoXuWUJ53EKFD2I7pRbgbRr7sxTxKngnuTGoBIoaVpmuzRG4l3ylByqifyEIT2WNTp
CwYhK51B/JBAgRB3HgALXSCjaKKOQ+5DNRqqbWjjwRqB8PLE6DRdTpQO2aoRIuoV/Dq6sIGEOfIV
yqv0WpHHa99x0Q8/qIotui5HOS0oUExyVg2VUN5LFTyT66jxTK/B5+LgT6R5Y/0qpF68a3mQtKSA
7f8AcvxfCKOXPMV//19I8Wea0O3QeXkO++fPd4L5B/6IlsAq/A4iJ+gIcwkSxfVf0RK93N8BrcUf
gs4LigX/V3rPir8D+Yk7wdzrAY2MxYXxz/Qe1wVwlyAfCcgeUnM0If6taPm5zPZHsERXbgm06nxG
puiBZtzCZfaDKx9Siz3ELBE3zR21UsvDe/wtIGOMJcGI9xFBA1woXfHY7oIr6Q3q8cM8/3lb+Xg7
WVxOfj0+joxPF2ZJiUMIXOBXc6508tzuPndzg/7hv/FriivvtZLlcTI//fxWH+7kfS9IzcTWEHIP
0KtopNHTJT+q9KitKh0omCYHBaganKSnrJGta7uFr7HV1/RgJGwbsCQqeTNtkSRTqJmqcVKUpBRq
SSs9tLvZmpM1JU0FC84yIkyCSkaDcCxALZEs6xDFrrWJjQq9hTQlUr6INhU6gMA8ShW6WHgyaau6
1NogCEyAM+V7mUkEg21k/4VBifutV2JRlQqBt7IS+nPAf/hqR+MapYwi+udRBvNzOSkqU5TSLej2
6Gv6pwYFlwaadTpUSUTAadvAymS0W+OOKm3Y8Cg6ZC2SA53QLw2kyTgAhNvozIalYMitIp/9iuPN
ruVb0pR985PO4eHuRXxqplHkq/B5zR/KSOY2dVUVJouUURdiOd5BxIPSkC/mJlwZn2OIfJhNI4da
19TMFhyX7DJWI6+jStGjPloVbtzB0Y3yfA66I7WCISDY1uCO8SLFLXx++YRW4WHQq31A+XZMS5kZ
ckK5YQMPGbPXj7hueUAPRz5DoMZa6InHcHbElY8pE3bbiKVkPWPSNRuqRa/or7W6KO6g9gWzzaFk
XIlxKX4bSptqsoISF+da1ihpI4rHPrRlxfbbtdr157rSX0MuajoKrA2DnEo45M99jwp1x6rNGM9G
Z4UPoHbJml4LCQsqYGr9+x15a8S5Bvpht7R8josXQAQuXtASNbonnAnrBXqlWMV+Rgn+9UZIHz/+
fmmU/HKcN3zVqhDRErdRqw+HFK9DtY7SadEpyDYwsSVeRsoOwlAMbjehM1tYrPW63+u1X0UE9vMz
oOYKeCClTK5chuBg1JdeSvWpVjSgUrY8H+rQGdxlcGQmdBQD3SA9An8c6QH0OJ1q4tUpNUMBhGTm
PmA8UlYQIKOiQJ2k/LGnig0iyspszXX0rx50DvofPobUNGICU/DJTcoaplLHXoC2HSxiAhLWG+Fn
y1rff/SFPPNfX2WRckMoixMD1p9cYA6q6tIhWYPbyNSSB6kntWhw/JxQ63mwkRwYAYQUbqykvJNg
ldNaVXou4sP3T3Jj+S315VFOyqlppEaXN3NZa3ukq65Y/FAYoFX6P0qZnyqZHw+dd3jXF9O6FKRg
0ARlmCQeXY5AkX6z7wzKHdVIQ5tz29mCURPIZNmtlkM1jNahx01oSJbtSk0xlWNpnIETs0f9DIuc
nZPoLGk3ayftAj/960OIi8NKhiobzFXxaIxs0rQO8AMjblNAGHEtyN+4nEyimvVORBLwWkj54/tZ
f3cR+2pGFrt+GPOsm4Rocv1QbVMCfHs9KHoOeQeh3uV3AFNNG1GOVsiWtyLpEsdYt1Ta1G2BDWj6
VqAyZCCARSDOcI5vrM3lrVDzfr/8sHs6X0gCWcEooumZ7TWzKxcgH7WwvLNyl1mdIxuF6unB1tMp
O1ppOiw4nX99wWXIRjsfFeJmctHDJpPwHEb7iNMr2YDFSxPsehhLScIlUFQONBEgxbRWgGsM4dmV
1f3eKv7qWy6imyih7u11+eTCMk4FG/+KojTgdYAYAt0kQ+AnkuxO2VT5Uw0L+hy2QnDuNRJBMstA
hDaJDz83fBeht+moAfaQg2arIOlpDNuCR8jWaLIyQnBhcovxCaVPFamvBoSIEVSdwXWNXta23NoU
vMZywIgvKPCQMtmUcMlsc4cqrjV9aiNsIe4YCvfR2BJ/uoK8Qmj5yOIJoR+mxyGte6x/YsY9LGYJ
7Pq0MXyR0IetPdubHloZN3J2wyT5Icp9B9TlTUB5Ri81kEwxYdyqyVxAuODg84091L0WZpLBhLZf
b5tMtAYBWjP9CelOP2x7sVULj7aFPMSH4kFlFs/iwNyDwvA0wAyK1P2kc81sdhu8BEy7LYtJ+37b
3Qq7wmLbQZgoadoJYVc2w40ANOU22TBWvGlh2XZgrEafnuUX2oUJw32z7c+sW68E/FtxZtkkDtux
a9MAI/vUgZ3UBhLwfEgq24Mw1zVnYbLn61PqzDMFAzGaexrY4/cvLdwI8cIijWKkRpHhlzi5Q9Ju
Yc4DmA2vKwkOtTbozUruoE8Lrl6fE767ZkWvKdRE0PtCicbk24tflw+1cpqGTVbVT0EMMexw0gfp
IghAe0aeQTOlEcWA09Mj5MxMmFkkELooKizIztMGvjMLIN1bQAcBW9VlPzDyPtoi5jpRGZNqLvlA
t0KKd5PvMp7jo6npxY/V4NLi3mv1gjsHfULS3Br5Ugch221ZJKwsKeK1jt6tcLxE4YUlNMC7kmJc
VMiby3CWrO6eekVZmNnGFE6d77/ErVC1lN6FO1bWFxOG8a/5c3+ClNvb4EqWeKZf8gtlAr9wbc/J
6/ejLUQ5fwXGdw2zD+EY3P1JZAqMxpoUPt52QoXoJWk3MJybfKtlIrU/ULvOHoDOnbQKNWarO3VA
zaoQb2SvjB0nj1wOyKlGHzya1EaWkd7fyf2hbQCCXUm5FkTAvx5zkQqlaD5QHHpCbu+MJcIRa9QA
nvn+Q9/qHFzNc+6l7Q4AGNu5uEmghV9yh9Yu0OlJjXwFZreAif56iL/BEvt8qEMWcxV0Jq1o/HBk
M0s4wxCOtAKysX0IJfyNROt1CFnwtSxgzsG/OjkW6SYto/jWNTi62jpXS6YzB0YLmFjrM0x3umXS
xya2sEFho+DIFWjOQo9wDcG3dAWXf+sBFnPv9WlY1QmOllpECwGW8r3LreqQLNQuf03qEq0SI+0r
aqVk3RDyJk9DFExWBUdTvekyKBZXSmdInScYOQM2TBUNrCMFHOMkDGq/ctUDDsFPYAokiJXyFIcG
nG+AbQHhEg0zpVILwNJIWYC3UHd5bACp0eo9kMsnlN4HRK4uaV5i9MDWcHHzGfHFx3oPrx+205RS
ogxH+AnWUhpg9TJytQD003h4+X6/3ooOS+zhIIM5w1eI06PT7xQjVwWdUim1wrHE6G/UT/CqnGwt
a/qq5o8izZI/M4YFw/d1MroB+EeM9wTdSp1Oj7jye1Bx6U+ZIpCu0TqQ4yv4ZOyrNcWGW9O4yJbC
oGeKZETCXWZmVpAEAJec2lfo7n0/jQu1zb9W3WJTKX0HGcVMHt1UL5/gIPj4Utu9ZjNEvBqpA2dh
A96gBI1MKyMHmoCzrb0Ao25KWvsj/oFk8ef3D/IeO75aMIvNJXZFo9CeNLoxs+X7lzE3mNwqiRQ+
pdf62IWGaEobnoUwDKlMCtZyRniJthRtVih/getQEOYtfex8q0br2GlXQt2769EXj7UUie78yqc6
aIa4EHIiSvQUy9cmMtKpM6c39BzQ4BxUpXzhdmVvCoUDKZ8wMNlxhBwDakd2PWhC7UDGcpS2IYse
8dodZZ6Wr55rTl8+7C/AzbmojfDdJgPxgHpujU6HAcS9iMvCyhe5sejnuvHHIcCgRJO3E7Ho3Vpv
3P5Ub0sT+W62ibTMUrbiQ3mIrEyHDSphzfQqaBzxDeawMvyNsu7SxRB1azpLRkSQMblXArNhB5LH
cAPg1XBAccmcQChBN58L4Iora0HxkgDGdZ0GbUBbw54VYssjHz5CAlSrRFL/kEsV79KupKi38gV+
USkSxClIB1kYXc+jdYHagkwjNLtp3FQ1nAjvEhlHsc5BVCXojKZzfFOsdGFEC96kwx1XkSEw5NgY
smuWW3CzqkWNmhVQoU2adNtacPoUdOvmUGe7oAJXKl8D793a8Usx1gwdLwoKVaNbGYMm63COJ50m
EEmTyKxB3mk1EVVQ9bWGAHVqo+tui5oZ26E6qYWDKylp1DVxwQX49Vf4WcJvYXsAowMmQ7YdBpsK
hgCS/JhOgEAcQ9oa4a3acrsqV8ASi/QiFchYubODQtSwJAngRTY0hh89od0PIVWkIKCzBkDDCyIu
sp02cceeklS6AwTh+0X5Dsr7atst4nFMSdDIquZth9wDxhUGg+oM5OF/lLtIg5wrzWmoZGc7WroD
rwgO38ywQuW81Yt4Lxd92PEN5SU92yLp4vbeXaG1z4w1PuYsBov079+Ou5Hg8IsY7FVSzyoxhhjh
Y7ILr8BxngqtdjJztODpYsNy9zk5MBuRNFdqKx5yM7wb1O4KmVQCCSEVuZjhb3FTt/OzvHL2vkvm
fTHl3Fx9/PDeAQfl9EHEQ+WDJZZmVjo59BQUA60K6E4it8btSh+pN/ZAG6CvUJ0W+lpLZMHkGb3a
Rp2hdG80e+hj4D71UDnKA0RVnaIwOOjnMkjSSRNYPoBDKZkev5/JhabZr3XNLcIzB3tooRPw0K0q
GMm+NBkDdQO9vfP1e5yiJoBlBm0wTr1Zu8Dcqie9z9+HeZIqavChxcm4kc3D3NnNN4k5GJ3NafU2
BFTJaAjKOpLj2xDA0oFITn98/7Lzh/jqAy3KBJD/TKZsHlh0BBeFOG3QI2vaSitZ962F/75aP7wY
oIk5nc/XzRq5fKWJqnIqrlyqMXq0DbXv3+HWleY9zH8YpMmUUZkSDKKcqZxA0azdiSqqfhURH2YX
CP8Q79fOjvcCyhczNrddPy5pUL0DOap81qWVXRujLKB6slbihjmCXAd8IELdFhZITWvAu0rcA8hG
5YdehBEr8a4sPKUVHX2HWQbn2hYGexwYmMSCJghHYaOHe0wNl4bU4KPHMid+rUHTgBMOEwp5ijXU
1gDBWJCk5/bBa+uxgPGh/XcVOC1tD36D3tneP+WlLnMqQFvfT+/7m331xotcAixnSkyBTXE7LdZT
RzFYPTcTozBgpmNOmqjBQ/w02s2G10q3UYNtY9Ib4TCaT8By333/EO/1ia8eYrFQxY4duiDFtENV
BPDJ/mGk7Co1RrN9A4adY3TU3fRBIOVZ7lTl8RmlFXlf3eGoARESjo9XaEPsCmAwcZ0KscN4Sa1l
1Y8v3z/frarXkt0ToiEvhRwmCWVu2NWlktZX15pQ28FqJ521JUlrNrgVAngoroT8mx9mTv4+rPt0
agMIIWDMoTUDYxxbNdUhlhxJmjAn/3BJK6Erc57ku9jEuMJwj3I4rBNe/VZlrd7OORzIx1zcU+Ao
77K1MvGtLOW9OfbhueaWoRTTeC4B3QzIpJtXxkAZRu80VoVjkBoY6ImRVxixH2ut0MHrMEu90e4G
vTBBMbYDcv7+q7yH7K9WzeLIT4ukBOYVT5KD2G2xCAjq5LCAIQJPG2iynaPvSxTVu9b38Y63IhO3
wJZkKfbX3te50UonI3pgNn6jD+dRF8/pMX3zdiJ1KKJ7rmb0tZPyVm1oqdDsJwMdK3OgDLwfhWxM
NQBa6BXVGtuoSDGh/JA4DXUOTOA/k5AEW2oylf8wgL4fSx8+GM0VXjfMJ15Oeh2wYCdXbeGos1qi
n9cUcth5zr/4Fkup0imJq5ifV2uFxdC5rd6akLbTY5NGJ8zTlG21Cw8AuqnJNjBFE5rlxver4Nbe
XGpgplzHwLwaI8smp02ab0lGiK4Q52A97GMtcwJdWJnKWw3gJSOEB8ghyuZML9w1Nu8IWnIpXNkB
HRn/SS8ZCU2e4CA/xLZ/KVRqo2j/nsjGr7zlvdry4SuyPd0CKTS/5pHRLgPh9x5J1lfojVvr++x+
/PV+JXZVj1/PGbFF66+S2emKCbPtlam7lZ+/H+8fBuhZGvTIeYE0Rknmk6U2RU2+hGpBaI1RA1xz
KONnsBY9b5RnlqQWoLFHuYJ+nsuqsik6l9OkZugWnnj8z6Qxxj5Wxb2vyoTVUq3Wr77mqfLK4Dfu
x+/dyw+vGkHKeFIqjB0TXk9V5OT6Wun9XTLzq322qAo1EJSWxfk7NUaFRocJURoUfmhS6pWd6ukp
0WrVN2odiCKLMxgCuBJO8gM0GJ5BHTSgH7wXtsMGfWlc2rU14+33lP+rx1rcT3gunKA3gcfqNDA8
jMFtrx3pHIag22eHFlwVdd6ExUes11eG4DR/y11v3xqpO+iNaaH+YrOaZLLGiEXdW4HtG2uh6Vbw
pRfXFHggRACd4tmY/eT2umjyarEHUVeDCq5da77a29KxPBTbaEUj4FYFdGmLFFMwqYSnH7B1/gRz
lH1EORM5cJ4Z1IAjaX79zCC9TNVOjXVYxWmrm2xOU7/4DEvjc6nzk5CBhoY7vVAP0wWNLVzHq5/I
Fp47wBH2RapBjmS0uTPodD/K+5UQfGvYRfoGXbqiqeb3Bfr1NL5NWoHQH8yrjlGBUcMOi1CJgnrI
2gQLN95z/vOPOyxtUHoBY8md0HV69bhzWx5j9AETchRaDWkH6r6kqTQ+0JTLykveGpP/PCbbJXWU
QEnRHY+wByu1tDaCnx2MVyEVg2oH4Z4qpPqxdBrFbRiuVBNvDcp9HrSnuAo27wJQVcMTI1yVsETK
u2pZOAeNr5bLIoFqqCiWqg7TKMzUK8Ju/VNhxFv+TD+AUMVcv5+5W6tjEbKGoa9yMRGRf4yJhJYU
LLzKgH4oGrpWofJmAqaOK9IQrQx3q12zpAF4ErD5dITxyqvUknDX7rxruY32Mc4drb1UVu1OTmhX
JHyrLSC8HdZA70Br7gLcbL5/5RsRAArEn78bF0bTBL9rNAPfYHyyxbWfe4gOUUYmc6hI8cY5xana
BUfx9B8OuLi4gleQiCHkQ1x/p7zAoartCQYSOdIrRHhl79lz2GrwhRN/+l6hMSvVlBsJEcTzP79n
kEGmNwQT2d135/zUzHNc3yX7Xkvt6U1x/HNmAvPObnI9noiIclW5L+7WXKy+3hyARH8evPEYvvUS
HrhKOlD77hSU17YWyPczeqNqA7b4599e9vBaH3IsI9FkncYOdRhPkrkCO6H6Gjw/P9MWZID0+bgq
VpKk93Le3zfkDO3+FNeSTPTHbsAbYS7dIHJ54EQhF4GCn79hD+lTyRNklmq/p+9hr+c0spoV19AW
Tn1vQV8LiJsJXcUQDxluhzfumtSkcOQfhaD19yJ0nzbBMV1Z4rcmfxGZ8mjyB8g9IRXeCHp8CVfO
kq9LVn/j51Ntqygw0MOsCw9eYUBLeGhO/iPtwdpXZUZz5ePeGmYRk3wpS6n+PfK9hCd2x9icwQok
siPgR/XswrFEvAhbec8T/07UEoIjBUW6XTnXIZptblBodEVr9eN5s3z11RfJ06RQ8HiosdJGHdBZ
rC/oyKiJIZgeEbVXTq33gR4apbXy7l9HfRisfl5kcCOq5aHAcBIJ9RDXs8kIDLB1DFE7QANY7XQA
KTTRgbuinm39lbV9oy0Dq6jPwyZjzYPSjy/bOnMFjQVFxwrhY7oLOhJulFO3aU1mwz6yF2obHiiN
P1Yv9SZ4Ko7IDXEnFg1BMOiHxkm31X7QvQ3vr2z1G/Mvz3/+IZvg6w6CcGGDY7B5SGSk64D9sIDb
RTSNFkWwMop4a5hFuGphI+pH8Ax2ExEQuSDuZp7YtqZCPZZePBFqXpG8pQdbAHK9oUo9ApJZblAt
yB+r7tywlM4CYinPSJbWokMsVgCIm/iHBJfHoEsA529UptmFjdZEdwXKIaFcHymAmbhYVqfgB08b
qQD1M9Q1vSGD9fIoGIzQW5EMYerHLtYhYGJ7NPucoBuWdCABWBEEZSWwrvBswmUYn6roUjGOJ9LX
rGfMIIbx0KwbrbBOzHhmlNzH5T6GYD0oaIYnVhrFw3YeTgMrHYf329sXO2UpEVuIAQ3N9hqp/AsP
V5ZCo374KanOjcOCZPwCvYmp1/P77zfKjSsrlP0/rwtYEsIQj5qQ1lI/hkpLqEEH3gDigxUsDPQh
O4iDVW/BdKfQ8CltWGxD6Q5IgIJErPH9M8xr46sXXkRZGt4PsIDHI7QVqw4xzgQDzFcIQqzK7dyI
hEt3HQjppUk9Ykoro9NGPbYiZICN1f2gdN5+iU5zwS4x2Q11AX7l+5e6UbKBkubnieXTPqgyv0VW
a456vRs2zCY6+06gMY5oNCa4IuMmM78f7AZWEkoKnwdLgqSfCgnsi54dL8Lo2Zw/XMYpNPpR0JRo
rqxHOxjjmYwM5ibYiYMXEob7OcoTtDw5q+hbNQR4rKmeeIBDQxE9NNBXVp7uxjG6pEiB91ny7cih
VoDkYss9ShZ37vYRarsalz6JuSuh6Kt6gZsDWg+G+xmQXMZIKXW6g+1JCEhVT9KVBT+v6y8W25JT
VYIdGbcePos8PlfypQUz8fu3vLHGlkyqUM5zuLQUyMghXwxBTlSkmezaCXat3AlhrqeV/v1AX181
YD75+VunEcqQzYA3mKX0g4AmPUfpkbRpRlBxg209vH0/zq1AJC2Sw6mhxMjLsajQlNrnz6XT3/lH
SU+e5Yfp2j3FK1/kRlkVriKfXwgI7LpMBcwcb9a7yk3sQE00uA2rCo5pEYAAXCk6IhJ6U9wlFhCO
92vn9a1NuhQE7NDaTZkAQ1cHmPB2ABmjsOM/wefJGhz2hXuWIVjBr+Pfb3079vOrMlU4RNC8wD5V
qT2uiPBdn93VE5RpRqMwQ+1RUmGFoq81Fm+NtwhCShuOvTdiPA59DIVcGlK6a2ylG51RYWmRzMtU
KyQ0fnmDkvS4g9kbiawBlI+1qr709V5d8l2CvIMqk48FmCRPXP9TOJY2RBWCbqXucCtqLqkuIZ83
vT+H6M7IncGq9qlTOpEWGUDabrpNo+dav5ctkJucWaxkE5UrhwP3dSUaasef14HQ1X0TcYiI+CoP
idHR4IOTyTNjgTCCNRUWxahz19yiKCKg0JPodUH8R78nfquPG7DLS61sgIsYE42G/bgW7rnDyra/
cRy/6zR/yBSlHkb1cAJGIAPY2xBV5Es/IVJMnUD72ihHVuu2nZlqVbOSNN9KQZaEl7IqKrmEPoOb
Xyc3fuK0BvZJhrSdTO+Mfqdio1sk7hozfFw1xLs1/4uQMyJRjyHvgHfUvWNszV87RDcFhIf/MKiJ
i6SmjNkh9iC5h3CGil1/bOzU4e7RStViF8xaq7BGrVIFJ3nOcLmmTemyWgu+9XKLICOFUt+Xcz4l
cLqSX3LTD6FLSYrNEDnBJli50d04SMVFaKHjEYp/Jaoi8QA55oJTkz859rcpaLdeYP7zDyswmii2
iULcovJEix79SY1PHKNWe497TEcTMipRrrWd7kFhHTZ01dnnTwpzRIov3XX9hbW8TZbs2j3oiS2n
RkemMSde99/q1yBEMqSFnoEesgPxYyhFDOinn1d2zo3nXmKoecg0QngPAbHUUSIivhkZrA3Eoimf
/sMRFvfLNOKK2axqrga9eKkGERqS9tB0mnU1CFhjwNhc1zm9N+LvEuScQJM3lvMe3wEEUL17kPa4
A50aOzNiezoGV+/c7ACHK57XVO5vHFdLys8odPEo0tFcJCgdJiOCLgBL9LpaQLxRFVgSe3iqm5j/
zdl3LTfKdNE+EVXkcEsUCAXLshxuKNtjkxsamtA8/Vmacy5m9A/Wqe92yiNS9+4dVuA4VcDVx5J6
zjAqaneii6Bm/7rzhdbe2U1kKZIcwlwCIvsouS22euH1Y21XekBQcLZosVmx/GhCu2OKcDr76rGD
B5FBN92dbbl2/Zu4I46lKlIpxUxQs6fv6nGMEhh93JtJrJwN2k1okVIRUuJUEOPlMB+S9zGEym91
1J+mUxpNky0Fc2mD/Fosjv7x8wtdSau1mzCT6OkswiJGjKEbCNkQhlQwakKWO83xHsp6pTzRbsMN
VAUyocUrQ737UW0z1f751lde1i1424TGfZ10+N1kggvACGETYZ9R2yrdn39/rQGv3kSDVrRaSPWb
EG/I0T8lZ/MhRdsjth5GJ4mlSAiIVx+Ec3KPErUS8tXrmvsjLvdDKue8tMS40hpofT1QhbqT7jF9
n2fQHHAXALwkkCX3zTnTzmR4+Pk5V5b0LRRbkuHDq13fI8b2T9gwO3q3cF4hk2m3OGoBwpj1nOAV
pnt+KY7NRcFcT+HO8l4e7tW/awnOLea56iypADgYyJhQ9UAM3xovc1hGcmvrFH1XFdJoW3rA+Wmm
MDm8s/pWYuktthkqHssginhrLMTAonmSgmozfBj3fn7to9xEAp6MxSxOyG8MC70pUXPAOFA/BuPO
3a8Vn7d4414Y+1kv+XUSyTuoszrj5CwQxNhacEg6JT6t4MvnDvd801YQmHAC/3ttN9pCaQkJk9gQ
dtKHtpvAXIfIY5g9JDXodGgfxoBg/re5wi2omDMCuece59C1/AOXcPOfNsot7NcU5x5qVwmis97b
jF8EqNtqF01zLOsOGvY3H/Ef7ZNbmG9Tj501lQaOl6gFBk4DSyeP2JkcjS1QxpH2QNz20AMP0tit
IwKvr/twPQFIBJjci7ntvcE2wnsYlJUpKHQ7//5oGM9ARbO4ttuBBSG+GMkBDP3C5NxuhxizDId7
mc+ibK9vps2wEVzkf64KYJb2+vMbXwnxt+DgPNFMJk2oIDt+1EEXyDGi456APfHz769s4ltccDsV
fU6FBi0YW4mFPQRUbOGYnH7+8RWlAdiD/v36hmZkOEDw60v1lscZ285JYLyN9ALXmAztceA6hsy+
N49aa7bcMmqhRCZA3HhGSQSmwuKZD3DdtDspXDIHw7sc6WVpuiJYIE51ye6NONcCye+V/MehJTBd
LPvruJFOH+9K50+yP+o+DYvWlaEssBm65+QN5f3P73SFLwBLub/fKTQ6taoluFxhhosVavK3TKCU
76ml10B2FV42FWqxqUntEv6mVI3kZSOWYQv11QlOMJEAFFPtll2cA/ytlQr67lEzZY6yXJVTnVJ2
KVh4A8XKFmIQjAr2qirvNVrM4OPS9uXnx1ghnkG59+/HYIKRKI2Bb1XEC2BYcOJrToYPGSK3207+
bLdnDEXRoNOP83f6Or/nhx7CO5f++PP1f0Mq/xFnbjHqczobRQpZqHj2xQvccfZppOwxqnQ1r4mL
CI3jTwjuBuQkutV/TG7lm/RG72GuYFzbQVesr7ZtIsMvH9otVBbBORJexS17YEFyp4u7hir4HdP+
WJeyQS2zHXEGSP5l9FGS7NiZBsUp32kfc5yETZxtmhA4esx+gtQp9v8fUN3rYvzX273p7Fr9pCxq
joQEsNKNNGI9hQsJISu4NE7GvRrCQpT/t4Lk9wr74zmlhMD/oELSmCmwIPbGx6R6na2L/PzzSlnJ
Q36/3j9+Ht4iiQF/12uS7WJMxi2oepxAfoJ4788XWDtkfret/7gC1JegkNZp+FCu+rSE8pNY2nWQ
HJXna5KNRhgQpBzoToCvsS+i4vqxgjcYKXwMd25hJe++RVYLmk7HgjVqDO+hESKR6a7pxzsn+hoc
4xY5XUOyHzYJeDyzgdtYG5KzKPso7dRQgVyw5Y/mU0KPOr1MxF0AAW49ejI5XBOeG3oxocNL6hez
CGcjGhKK0aTmYGBDlmhE2wZFoRaPGowcwjmYLDsVNjJmiEa9bTs/A4KdjndW2cpB+TuO/PGRGp3k
KOOQLi4Hlj4p7AQL9j73FeijFHe+wlqtcAvC1lthUqQ8l2Lxkp2VDUMvb0Z1b0PL3r6rkLOynn/X
EH8+SK8PRj8w1AqD8TAo6qeUPckY12ub2nJm/q1apVNOmYe5zGuf16dBg/iUcOxl8Eu15tBa97KD
312efwSJ31XnH3cyEFPL2LWDKZZbDYY/guiPzZkOJ8oPeiLbQgZLtGf1IEPeIS8gQhZ0fPGbvd4G
CgAMGWSwYNFGqqtQDcPOBH8CeuGHWv1qi8qHVF8BjXARTKDZt0yvbkQ7A2hNeB4su1CDXALUkbkW
HqtyUtXT5S8RpAYpL2y12hUG2n9TbitqRPJdR2d3SGGVAPQAWA8mi0X17efdv9J++J3L/PES4DJn
Qesck2PR6R716GuMSDQGRfDzr69s7Fu8OFc5xLaSDnFY+xTZa5Le2dQraenvXOiPu4aSYErrFJ9u
qQ+YJ0BO3Wo4FOvvDE7WJj+34O9FL2QNZhRiPBWhlrj10xgpEZRcY4izC/dSgGsW+q/1d9P5GSBh
Kxgjep2jD/EJu7TbUNrUYeEnPpqO1rFyfv4IK+2f3w/5x8vSG3WQOrXEy1KAl69ejasc+xD+/ONr
w81bYLbVpL2IVYQFhCr2IEE1Eip1SKPqTRcClbTFFMDDiu825ALccsQuXVCe76KuVsLiLUhbNuGz
oDYZOrh2VTvI4tQL2ZpxDkL1db5iOXmweBnEd23r1bhTE621pW4B2nCnzhA7sKqrcPSToA/GuDjn
29ozXS0wfWiimJ88Nv7jOhFvikDORTSHCLboFM0HMyp3gBSpR+FU2ZIjPltHfvr5U65sVvEmacq6
ZixqmLHFapXCRR6HpXb++ZfXGkTi9ZJ/LMGZ9UwxUwR9aRh2pdKjIZwB/5IcDAVqYtrsKb3hNMnT
DJVnCsVqMVFcTQBlsu5RabO4VRVPHb/v3M3KxhNvysIEmqvaUqAsZO7k9adhV+++GF6m7JqbcZfd
SbfXlqb89zOXGW2bXsZn66QyFuURbseNN9JlW8+l28HzmPTznU24VuiKN6FkUkWYsOu4FqRmIvD3
IuB+7FgIGrBFtDsX+c2T/Ee8Eq/J9h8fUW5kGH9fEXYklL0+uF4k9cqd/Kq6QBwGoMF2W7Aog/Sx
Coon4yiEGdwbUVJYd+5gJSzDXvzvOwACCHiN62MCegKKDHVy4CZAHnbuxeTrD/3vI8J6/O8LXB2v
xU5Ck6zsfFrj6N70pdv7EhiQLBqyO6fiSi8Ofj1/X6ZboJhrzHiTwqa3k9+fDDySCMwaiEBwtzzc
w02tPc9N6FiEpYJDA4Iz6z3AT1oQbPMwP3YP99BG/87m4Jr395NoSVKnMIBFdRf1NrLjh3l3Dxi+
9tM3MYONMCEpGvy0YsCz5TImvlJCjuHQZnfa7v/eoHDC+/veqWIMhjDjAlwKhlMCcQsLXQoKaraj
J3fO3pU6X7VuosC8kEJAfYWXX3sQ1huad7hzmmj1RgqxS76HnxeUVAKoJKQEtGP6LVsu1JBzC/o8
/s/xbqXXARfFvx9URmNsmSTcQ4mBsuqw+mBUMWCPBvTuSnsSL6bbCJcmn9xiDgb2YvKNDoWHemf6
I1ADqH3anRBDBejXzze0Eq7gT//3DfEkT+t2wg0tj6MrbJu97OUPgRRomg0+hXfnKiuL/xYi3cFw
JhcnlEyMP2tN2PGt2EBiGnqCi/5GTW6rwybPYGkJZhPGsJkcNeaGC1tjPovvZLLz8h5WcoWGoN7C
pgViGKkMH6BYm+TjkHZ+/poT7liGvhk1P1emXaHsYKzAC1hJh2NxgcxaLYUiQymxq0VIC2wTkt1Z
kysb6xYpPbRNZiUUNyNw4gwMdCcZMucGCNWQ4szupNDXCPOPSGreRB5Uq/VoZAhxsABcYPadaCea
odcT/vxx/53Twhbu7xU0LCXkvls8A6zWXFWitgB13Ey7Nwi8hoB/3f1N7CF0FJh1PWjAwQzaeLHH
rbIfHRAuPaB10P74+SnWVuhNBBIsdFNrE5cZ/eEdytL2lZ4gxvfmciu5uXoLC0Y/dVSla3EnQxnp
mD5ypzqUke4aL/X7+Cy/GFBggM5OupNg6A6TEbt0U2gM3ptxra2Bm7iTS20Fs/jr4wHdUs4hZNmt
rHbb4s6UaSWA/w8oGN5cE9xQ8HggB9M90gHHxAT9zjZZSVphevP3GuuXVNCZgDTfLBEc7OlCfPMR
ouieOdmDu0TMMc7wZwENv9r8vB5WWK7qLXh3WLKlaa71sjy5JgLDRoI7i11BAbOwZ4ya5E1XuHqK
hml5FK7Bkt+58gpU8LdJ3V/JHWFi3si48vwJvl3VuRIwaRh6e2mgHipfcIoLdEPwpNauPJfg5iP1
8u6lKSvqdOot5NfKU4uXYJZj6pa+Nfiai686CQLkY7pJXP5aBnw37ICRdUHeISfhYelsqGDviq3u
N5vBAXAx+7rzDa6r8x97/xYVnGaWmskKItfkEJf443Z5gLOo0wZ9dE/SZ/U738SXTlJLM9MAQaz3
1gsZ8TadMcZWvCQudSCXHCe+5ql+AtgkQFx3tstKzLzFAstk6cViXpTYzOVvgQF7aHJIDbfk8+c3
t7LdjZtUh6PjnzU6Xpx1yEDG7ON7iM21BMa4CSTlBEFO2BWh8ojldzTBsTOe2afio1/WxuOR7vIn
LFEvD2BxGcvdpsqdKtJe5ZjfeXVrGcstFBiOfdP/xTV3EO95h1owbCvAPugFG64yzvxlwk/vXkN+
pb+g3sKCeb/QrNMwORmBBbaL0WlBHvglHo3eXqIFfa5PKGX3z1M0Rfrdvux16f1j2d9ihWdDEBN+
XZLspb5Q0DiQjn7qruImIfPEbenfpdVes7x/Xemal/xRR46tIi10BnBjOAnQa7CNYMbJSnYUYe5O
7b32MDfZx2DyUVpyhpGyWQ8bU54Wpy9pd+fYXqtDbwG9JtUhISJhPabvUAATvBFO8HbqPEn3wCdr
4Vi/CRBwe+HZMFAxNh7TE6bIxXn6Vi9AJMGmIM9BvQaXUDryiOwmt6ps7sLp6l7yc92v//o+N1lJ
qRb/D9a1oAiIOn8xDnVgeXB+t0sfvoIwEryzrVYihn4TMXppLqoFRrxxhWb4IvY2h3fhINkCuSfo
vJJh3YJ4jcLoUi5fEQCJD9HuTnB5BqHRGogkgTgddIKKh5+j3+qiuC1qYCa0MAPhz5ge59xNuvfB
UB0DAvhD+iq8CPNLfk9kciXx+R8cbmJplZoCh0tg5gamaRuy+tdg+bPhz33l/vxAKx/nVmJYrSUY
1CZUiRMpk951mJc71VxAlqSbssFua2u0f77QWry7heGOmZykUjsscebAn8+GcTkcTl6qxB0Aiaxd
aDC7CpSdGmo3JIQL5zi+ki5zlXu7be04voXlGqbZV0YxLvGYRFOzHWDURiB5RTwRREGoryYdKJIB
jfI5rJOQfyLsD+lXXcVtLd5ZPr9xX//YdbfQ3YQZtQVdfuiGdmfwBG2phanq8ioaXqbExewtCQTz
zGU/tPuSvXGaIGlQHal5qXM/oY0zVvRpmomjimBuUuK03DgV1UaBRK41p143UK9WqFMnG3Q6oKJZ
oSQLdKi+SjVMUluvLt4nTKKIDMlG0ZPzc2/84oP/Hz/xTTzLRSWnc4k3LGyTSP4mZ6ArIsPhfrXv
NtJDcyal/Vg83bnayq6/1ZPOrYlIZIT3x+CkGxEKTpOHua+fXnV8IDaYvaPXC61lyAvbdzbLiqCa
egscbqTElGBABb1asL/lc9+jk0TIQU4h8FQ99TqoJulRhYExXc6k0IJMBzudlF6Vk1g3lgOlZ8iS
wKgAWwDKsLrupQrQCpldF7MD/beBu63awOiRwBFhto3MU4c9Z//PPXWVkvA7dPxr+d2kWKZRssVQ
JngAJQxyExinLKq/aJuyMNCJOJtg8MCX0s7RohlkHsjZr1LYt033CyrNdlp9LuX70EgBT7/M6plI
aGiFkyrYnbphxbNQHAbINEO813pMyqBEVz+HkoVWTNsau1yHyHIPAFhSuVR61jHIETVyUJughQ+i
ID4o2RdUTpw2g9RaBmdE8jJ31W4UgsryehhlcPwcFHEshewMy3SMztNB4Z2aOyPSFYQVPtLfCYuQ
G7RkGlRpRfQCJFc4wQbTRcP2QsMMuDvhzlBzJarfwqkLnesD1VQemwDUq1AEtlPYYKQNqNn8bI2v
P2+OFQCXeguqzrGgKvhSc2SX0w6+KZZffncBMKjaRg5w9vY25oOLZDpDUMTGyyh5cLTSDFt2mqm1
5bhE89I/CVfro34zZs7Qo5kJHY1xD5fv2vyPh8ItFnuQJBUi/dhQCMgl+YAm9lY9LJ54lSIqXwyH
MRDhwZVxpMK9V2is0NbUWyS2luhMTOdCREu4Bd6/f1AXDBdAWdQP+XNruml7WKTz1H4OvS8+0MTh
pj2bL6oEz27WPMugWILB9jkki6tgaiXm/jjtOHeyyq3R9NN2RabfqdjXSpJbZHchgw8tKEgRpT6i
6eJbBd4JhNIgsyB5ffoK41wBgG84UtN7LZG1FXoTxZcWHvGliEtCGuxU+Wmob/rjvfJ0rcq7BXQX
nPQludIURhAsAlTf8l5r8YbD8UM9o00ONXJoKm75VjtbD+R7PHWVsxwlaEAHzfbelGutYa/e5KRc
V6ym6q+b/UGPild4DQXFTgolt4zGbXWod+h8CJDFrH+puJWf96Qm/15h/4i//wMHN1XAOpgMNfi6
OKui9SDyl1YoP8g4wH5eZwZQIZlkSyVQRQs0CqThRZFOuZZGXd67XU92DU1dOB9b5IEnRzP3m+5h
bB4LDVaBsNqlGDvAOtFW4PqUzvMxgfRoXvNfWTJELOX7Tqs3ZoPpfNHC/aeA9YgMw5myRwLUodi0
EqemsKHMu+2SMHRhJi+tUm+C5mWVeUoCqq/IToJkcbuzdMiPNL4lS3AcV10IudumHJI6rga6m6xH
CrKnIobAtHkMBuig7h2kxGOz6QjyO448lyWTP5jN+5CHojY6Eh5XM1+LQgUkB+L/op0MH3UDO46q
euVW6xDjO+2tjTn3TrnI1MVxUzK/nZ/F2hcYeuqN2RVOlUIWoRxhZsyPmVrVtiK1+7TOoOvHJ+Cc
8qn1F1Z6cG6PkCyZXQi7rEjVdJg4V1v4dj6PReVaJXnSsjloVfU1sypn7uuPbJ4ObM5CyQqGFkqg
jIgbxiwbhAe5L+I27yCkpGIXcrkgUFCC8/tg942GwKXoHlkgrA+JK/m1LINajor0V9PDrB4KQKKp
2llhIvoS2xhB1VVHMFKGVmQPdNLfelPZW51VBJ0x6LVn1HrxOdYy/RgaWkOWhUKqn1gz3iDUtGDq
JMzETWEgGQoprBVq2hs23iK3x87AX46y7nF1tDUFwQtEf49Y8LcRupdM79IXrSHPRf3GKjbGWqkF
0qy5zViam0rlb1LPq02jaP1LlkEj3FLJ99LQYJl6CCd7BXtMssM0PHX6Ict6R4CnQetzKFHQcQNR
d2T0BsmOWeeUieUpaVBKTpFEnNTQ6q9hsWhaAyY0YZfBsPWhpBxUs1+Jasv5UQGdONsWaVgXG9ZG
c3fokQpnZeIoA0ySIfc029DMyyZbZC7UWrF0M8Rh3a2FYIbIO8tjdYhF7gzqA6x1KnWDQhQCcKZw
Guc46wFp0QMNNt2KZHhw8oUTdHkRlx3MDuoJKMlOdDvJTgS+rUS6SyAaUmOOAim0o7lkJwuGjRyE
lKbdT+Vji3VrvHARFmMU/paPmjnETfdV068Ze07t4O4gv7czFokynnqWBWapPmNcB4aYgZJEmN1c
LQD3EzPoVw8OqnQnwx6X2jNRj0tybia5CQ0iHiA2cqg6adfJnUfh8hVylj4PkumnOvqJy6mU9jWI
bfP0tpTNFo/BJ8wmBQj39JeELs5osS0XU+CvrWhSEitkRH5UuHqCp61yNpOp39SwwhUyV1DmaqsV
aEpg87Y1gXMOgZAVloaKAVYHrafCbhvRUatnhWbuzIsz1Lcnjm+ewZqWGn5D9+OyUMc0xNBQvHqs
vbmE40Xn1/PyPFIQ1GH1NloCclF7TvfDa8VhaG7Uh3GCh64APalsRKs8B7wcHh1CikEW8wQsFa3K
fZRnII3C0WQ6z1Lhd8biNpriNEaPjyTSUKIukT3xyvWC6ksTE4GkEObeCYY7oqsiQlTbg32Pe/0d
Fa6Qc0w0iETLVlDkmuVTsW82SgZEu6W3r7RVj63Mk7hOH6fpMNAvVnQ2nIcZD0p6NvHV9RzdIuaC
d4DdUeuNYwyi0ytbXdjkJklcMuwXaJObOY2FrAprNPtTsaydLrfOCcyF3RGnoSLojzLrIaEtlBFe
8BTQaofOk5V6A7O72EBkO4hoXRvHkUHeGcylrHoQR1uo3oDMN61HWF+I44duJZotAK7xVlmByDew
gADbuNAdVjnSB/4nXcKCOS2cIUxbmhwJUEYMBBR7hCeVnu8nGMk0sbjYaX1qpGMOzSviMRQwKfVN
acuSB2H5zmpQ9MinVEO+A+YNBlTYyyF9GrtsIxRVqGfVEysolNbLRg76Osow6KB9HZhjZvgKWHia
BQfgWQ96nFeDIsN8oHT6oZudEjK0kOXUcKRpiIJXKcdtqpwRyXMOXxsOyaI3DaOEVNtaqK9UMkGC
wmgdTdtk4sIc0rS4QsrYjhIj/5Aeu9yfNS+pwPXTHfk6ngXesg4UwwhABoPA7Ww4kp7bWDxe2quO
0ACBkoOHlB4nTXYXg9mCCStFY9fDKcZMEUSXsP6uFmi7gPZxauHdVkLcO2R66bAGHnUFmV7VfjjM
DGrpECRH64N7pIphJVfCPL6Hk93oDVLUKp6QeVTBzBiqNgzXNS0nm3IGigXe2nte7nsodZcoiyZw
MHdkCZUStaT6pYhQGlBd3uwL8aleBLtBJ4BFhu5JPUYs3ROkowKtj1PVTTPwAunwoDX7dvR6SHap
aATAGLWGPxF7XB5GAHwKdgIVk8C23kyJB5Vu0/CGHG4P6hPniEdk9nVQz3t5cBifYVjtDuKbWfwy
4GTHUMb4+ddgIkiASdsgTgHwAtAsBOKlsLEUR5Z9SfKs7tylT1oTKddQYevjriFbTKPSeq9zr4Pu
LzrUqt0YTtsizr0K82O9nBsULergjkkog9M2BIRtLDh/osf3sqRbzB9VbI4le4cNkm/KVmzpdIcs
D769Ezr5hsS8gdaIQwU/tVwLU3zRNhUPKqrQqs1ZXMB3hnQdxlEYzzkqXTxrmaMC4iNeKvY4Ynh5
gD+7TaTMK3T93XzLOi8nCxZt4Si6vEn7agspqmi8vnx0dM2p9Ac4hNIFSu+NPyLQt/gW6NyweY6g
2+FIdHAJ31eY0o/UOHbMsVhUZcyVZxrwYSQO7WisoQ+gw0lbVeiBslgWHhOl2vbyO6yVCU/Azmfj
UcmFIygnDoVAKFQmz4OBnpIQ6QLsTykkJudJstXZKcxiN81UQXgiOjw6m247yEbjWAtHZiVt5PRl
MNAyGlQDSZXYI9lDUpbJhs/ruf5YRhz4haG4Re0DvAydeKsJ1FT3OczEFda7w6LYA7r/aFqKO6PF
/i1DHAKGChJ5s0QqN32ZoKyU9SCj02GeXjAvtqnaOyK0A7t6cmV4MPJGdTIttioNuGzCt9ZCYU8M
SREcbLn+2E69D2Il/CPhJotegCXUsE8WsxeSGIGQvItoGaDbZi9WZBkPcDkNrFSG8el1MYMIlBDV
Nh+6LtDqJGot85srqeKOhXCsSZi04rtUwEgox6fWRhrI7YQ3hs78E8PYaQnMRwDJNc20LWMLwDdF
FrJ0b5zPgdVB5mm81NabLF7YclE50jqvrR4W2AFIzOcwUoHUdBJm0KxEKuDIenGaZOVrBL/LEWEF
CN23Aai0+kDzdteMlmwrRAj1FitW6DbG6MtNINbFp2pQL7MYJHSvY8VmgXk8zFk7ontTpRc22PMz
DH/SLSX1FE96D1c3wrIw43M0wlnFBpn3NDbSTmc82yji+NrgDN+Ae2kFTfcuLYVHCutrnuGx2hTO
qF8KHek7IPvos+dHWLvDlFOqP8oChclYw71tguLLSN2+AnyLDxGy2ZAmwpZIxSZrkwA2oxfI921V
VQj4hBRnJPm3YsF6JoVZmgZTe8N8E7mBJA3LToc/OaIlUBIN2eNw3ipAF/ddvBRvufUqaggVe6O0
MrvEhicjTD0h2l96LZpMvdZ7AkUoGWfI7GDcve2XGfbOoGLZuTVk8czMTZcoh9boYg1Dt7Stt8ts
gcKGYqBL/Cot3EYieH2tuFFZg0H5wuM5rf18yR2NP4uq/tbOKNMksq0lbCh0XAvtq+hfM2RIrG7h
GA8mgEc1zVuG/iDnzBEVP5M/esx6TYU8CtKphXhKNz3BEzWu1eo4sxRMAxO/BGPQ/YAryD2HjUnF
kbQpz33XvHLF2jR9eSHZdJHRn5nlIx3imWRfcAaBeSOsu2DyNPIE5yLmN7UAMp2dtOcU1o4SVuAj
g8EQ9kLple0eEbZpPLnflhhCSz63grp6tFAOINe47l21jZglbyQC8y2c/nTCKoGD+NkYaEhzhF2q
uVwAMlR6n8Szzt2hAHNIlb7kanjRpl9YhC7qMcQPJ6lrr8sKNylnN6GfugG7ceWrGb3FoDFHItdP
eSwpoi2wL90UbAmu1ORJMR/q3K0NqHCj1d1AhmJGL1Uhr4pWHK1EgqWHUIYcdBKqc8Q4jFCnxpX1
lyWrIm42TzQHeqCvN7Lo1CIErUGiqTTXsCIDeaLyWaQuYisr31QDL8nJQcMo8OaGTZt7an5OwK4l
L5nimhDwEIXYFDf1BwaMneaksC0lr5PyopkhsoRlDsoenQwpyid4e/RZZFi+RnFSo0zZavNwXCZz
l0IwA3wjsSeugHEvY0hpIZg66s4INStWQjMVORH7NS/wgIXdhfKS8KCAbnwHunhep55c7FX6roO+
ZI4FnP1Q2o2+qO9KdG4hggnDLFb61Ij0Zo/o2eGEGYtYAVdTfJAhLDlj/7TMNUUYkcBsTzVdy3xL
IanTwRlbDjXMIJN3/pQBmECv+sO17BvLZQalr68chqYTXACksMWGovtE8bVkZ1owjHJQ6bTI+Jjg
DsaeKTVi0bZiULtdrL2JLFgtqSdBDwoN4aErXakc4CSFkI0su6/TMEXFpVill6JakEtsaxEztRMn
aPoyt+XpDkJ3Qc9QUcwsEljmWxI0M/NrIyGHTSr1UvaVwBYzr7hPxwYxrrHzLhjToNMqKEE+dSo0
doJa8owqwUN026JK3aZQkBvnri7Oh6kxQi3FvF1VfokpxKjqboOj/ShMqi9UfgKFxfklAX+jI1XI
RU/Ro6b+NhB6ZoKyw5PQLk2KUAay0jZB28YkJxzom6GGI8D1DX/v26MK1gexMV9isP9CBKhsZN/l
6FXcJl+wMLJpo1/qPpSzPRNe4O4dCBNMKkyIBEBMDm/fZC6MSE1rJ1XIjJKthaN2bEBSK9oGfbJG
y39dpSFRLRvG8JA10/SqUXF+VRPao1VpDmokCI2vTHNQEOahP0GdLCt9He7QCUPlK4PyXTTfJvZa
SjoIsk9qVHVzNKV5IFvwRNKX4yLJYEyVPuNjSKTu16Lr+Q4p8NkSU7IB1MSBYtOZKe2J1tN3mqJw
UyGnkCSZEbCMnFoT/KnEtE4it3R71jNULzyBDavw0Mjc6WFHjedyRT58mNWYBWkifQum5DVD8otP
p5Lul95p3xT6iRnhAOoHap7BVSqn+tQhMFaMnceHawJnsG3zLMjwqYAaHSTqzOA6bDFRkam7NgfB
zzMEuJe50mRz4kmzz5r3Jsfd26p0Vnu7ap1MvdITQuxYtfHyKjIlX+tTJ+l8eAqhxcDrF+hTIhEk
gPy6TNxK6Ni1FGbw4dLblnWsG9Clv/UP6aBelFeB+zD3lgJpcCXdbXu/yh+HYjdovYPJsXZkOKy1
1EWzAkxW6GJnWVA2+w7/WuHxZnTb7L7aDUVIIL05OqQIKBQvrYNSBDrMswEqJoZHYTOEKjiNBCQ6
zZMOUankNFLZG2p7LD9z3U+AOpdCdacAidgs/4ek81huHMmi6BchAibhtgQIgqToJVGqDYJy8N7j
6+ewZ9UT01VdJRLIfO9a0ha/zCRdZQGU53uNa631E22f59U2MTaUwGN1HbuvqHfVeBskv1L0CJbX
sPse0mVbKV5DGlXlsvoVwIRhQ0jwikrVtl7b1ak0F45T5GwhGFi6Y5BbqtJLrIc9JMdMJ1PY4Jfx
eugUHVQUvorCmRIejXSb3rQqZAO91smau2ROXLUgAiuJDqiJN3UbvQjrxTjp1QsucosgHWQzlWt/
S0PNlr0OzfccZKI4tcNWWWiET6HqiQ2rDfbwfZPsGBMkbPsyPQeYKu233N5W+kekYEDMxqshvk0C
ehMAJkrqRw6z4kM0lBNKxlrUL3nhRvJPqxL3W3zZ6Ofyv2o467D/Gt7yck3Qp6IDcBzU/BOcqYtO
QbWt9VuRHhr9pcQ9jwQ8xz2PuEmW1lx6c7NV1C0DwVL+FME6o7c8y10T0K5bE4e6UsGqkql72hBJ
hI8Gw43+uJICOuIm8Va0gmPW6yWAFkp0+wPjSIXL7JsZz60rXyGS7Z6XK+uLS6V9L3/12gvr18zY
Cjz59NzT8NHh7CDSuNPs4RTk5YUKzpVW8WFSVC9f7WBDA2NkvfGzmOWluInoPZxOZA1Ly1ujMdlE
sZPExbHq2ONZqo0oR8rUbwyZH245BPdCWrBMU96ibwVZcWkFcrPP7GxjFglvPBGBtqtEZ2knyJAu
SA5/yevy3eCWzBjC1IhlNnvXy3M4r8r8EnQ88geDdaYQfANIAmVB/DPFkbMTWuc5vdnLwth3gFkf
mhNytZVpvszludDe6uCoM9CWsGCZpwXuoPp5to/xWfca4GHqgVslxba9lpyDhDO3Ko8se82tKjzT
+Ncvu1wC493U/9rUHzH+mg+N7jeZSxPb4PSPn8uMNqNMzZnyXQgfcHOVlTs99ghhoQbdNr3+l7dM
sted8GFARyaQ5Rybb1Xx22cPo24v4O2oELT2peockfLdffB3LZLPSWtWdQNlaF4Ri9p8fa0t+xFY
RFVepvxzjo8LCSHhR1uEq1y7JMGmYB8PV6b9JiYX2M0+Jg04mLbRii3qLMfkpBpYxACBMjrYzbtS
7w1kR2m0HxhlOUcMp2l53l8S7v3eYJ1XOFMWyQUaYqRoii0TEMtyzPtIqx7PQjDhqF6RzA7qZWNk
s72Auy58iPJ7zD7axhF4igihsU9FWThE9BpgJcq+LcFRjBMihqGgrW9jJmd2p0Ll2jSylam9W4wV
gVMujowitr3UZEnmXB5/qX7WynOeOUa4CbUf3c5c3XhNQydLtlGz6YUPycE1PJjOSJ1D9UZucJIR
WyYd5uLWUgZdHfvkHLV3vQDA3bfSuB7wDCTZv8neavIfE10thY7BlKIyx0T7dMHClrrShAbHqWta
MVYFzzzTi8w8sooaazsG4taVIfwJPx9BLfSb6av2Zyx93pQqcpNmYyV+0zC8vLYUw7Xhb2DsjWC3
IIKNXDPbDD91wqhGghM2fX0dvU8UyU6u2p7wDTMLtix46qsN4v6i0eNrsaIALsm8yzFX4MYAJZGS
bR1mbta8pwZ13jmExz7pGRrNrdQ+Fst0jHiXk3dIDbxs+gUSZ5o2VK7TjXlMp7VQ35dfLb6rdIJL
LL/3AJs857JROHLOt08xohsWrsmJlR+Qkkj6Twvc+joLC2x7lRMa33COZjS7dp6EYZK6ThiB6WcS
625PGvmsIAECXnzlBjIDEuxUXzW+0+mjOZdcLJEfk9vCmBb8Gtl9RAkMlJVx1ApH6wIXjc5gMJ4D
O4J/rMZ2O6OW1M3PUDu0gsSc1BsjPqTpTR33PAlZDUboaNjxatduj3KHtBOw11XFPQZ8MM/D5JL+
pLFHKu8SfLcASZZqwx0mIDHEGObKrH/L4DgSK21vxacBnhMxNvuzdSopjOxXhkXuwPsolS66x9Uy
/zzxwE9kv6b8Ik+XCUkRq39VbuZ2XSWePDql5Abtuu22xFbL8T9r2KZJ4U4jTJjcX7QhWC2mtQlD
cubbSzHxhrF+6jQboNI7JdU1HNZN5dfjrnmrKWUlYf6P3TNACinuIWpFax3cegTln+Zfn7qR4pQy
CfW+aq9w+VijP+w6+IN+rXJH/2rJTvnNBcn9hAmGgVj34T+r+5iUi3jViCFQh0v7oc2bkr+Rtl7m
BajyWoSKzwxCFafDFh/E/xZNdjQkW4Qn6IW55UoGl2Fb4HPYpE/IjqP3FOoPJeakXHf5HrDeVn+j
0M3arzjbgLRS8WxNb4q0bxs3nfxA3rDwGX8iNZ3mMxE/Vf8A5KXzeJX8Uxmpb2lh8ZBVT02DVm5y
kPfsGEz1tjEO8NgrCucFt67Ug8J6lQY+ON107dGTAGBd5L+yvLJKZIYvwnJVT3u95Jqe2Fu3Zvpd
Kz+afn3i/wRBcbKp+fk/YOn5yIlV8hJHPtExtqOXPvwAKi4ZYChavoxkK1NpKL9lfOUjv3nBIJ3e
wJtXcK1mcJNv8CYtJYfGtKmnNz27JTxTUUWYOFG141Vsu+pYaRtzdoPJAy1BEEYZACHcOepGdhne
LvKNNo28rRWP582c/vVcC+FLp6/NwOnDTVAVLhW95XhbIiIP9nZ9Ayoev/uwdsoPIW587XLrZiSV
G5uh8YCqRywPX4uxTwJqDQywhN6pGWqkmm9tftehZ+L3VvpdKLDnwTFneI/9s4hAPHVsjh3mjlat
baV0+/yHtAczXCfnpblrAnxF4SYkev+DrDgp9Zmiq3k9oJeSuP6pn0cCQFFf80WdsK3vM32TpH6m
ODazKxU5Fuli3cayOKO9jNWXU4jebyn3037Dq2nkHgi3RIshcFLmyfZ79Jg7NvUcbkp1hsjXzaOC
zE89dLVvq98j/+eyHcxtla4K6R5Ub9WjUINdkLzBnDyXHrtHpN8Q89V+tAcBpN9MmqNll8bYKwOX
uYJt+c0O7lOEKKR0+BKY1RQG7UV3EygxTuKWydmAIR9W8vAMQIrdtETbzT/thYmqehVTvp8Mljbh
jTxbKTbUlfRqYHbIf4WmfJYK3tsMLG+CyMBd1agaN8d+LtzOqA7m/693GhtKGqDmcXQiWprK8iHo
P8C5YlzMWv2QACBWkt4/Oewyd9oG1p5ryAJ51vMUlIi2mrB9bbR6187RVi1Kx+grv6mCPzmp/tmD
9SWp8aaGWl6lRuyI1jfS1MtHsTattWoMXCyrIvQE2+wZIRMC0pWluGX0o0ZfKmoEdR9YG1ZwWnQb
batU+ycMF7my8Qdln/9Qo+7HGqHbePbKU33r63Ddz3/9oLkoUFouLjBnX/BflrW1smj9ZurqyCG+
zRv0daN4i+UVUC16H/9Nxk6FOpms/rMQa5bxunWENR7SmgzmbtjPHS9xDiamYq8BpFbjY3m1289Q
l71kJNatTr3QTC9AAF7aP+u71OswPBd7gNqJRuOqec7JMvH+XEFTM63DmuO1Wg5gasEyfCrWLdaS
SxlsE361rktXId3IFm1SrgmC7s9RdODeHGdvsZmxXvS/cPwdUVqHIAArBnwiKExXEfsR6aJGWlZI
opbDUfscemGGuyf6MAN8d+cx9IthN4PEQlZBJWjhxS7gL+B5trqyXwwgd3VdpZyCy66cgYm2ywIb
d+AWjnvHMjwx3QrytptVYKxLDJoBLSabQW635Xwsf0w0V6k5nAGXQSmG4Sz1O+m6dC/UWeChHMxP
3Qr5dN1M3eSmb1ch2oZfg6iU8qTeJm2bp2T3bSm5W6X0c3PqDb3Hwi2aV2FfUbsQJ42cQFJvKo8+
czLf0SjcKdwnTBkyAwJ5LRZRahBGIUFSxWoc+IWA1+1XZn72o2+q25mkIuq6pp8BTWAOgXcaOMtF
z7SWr1No4mAib1yL/HY45cm7bRzm8ZjCsgL06jvRobcD3K3dBta59rI+Bu3/IBoH9uTGkMeIopDP
+DbMp1q5dX/2TxYbqz5eG8F3NQFgxfFtMvpPhZth5jf30b2sHhlKMHvcD//1/o6xBymqda6Evasb
HOulHhRGic+U6ZExMvPA77RpZfs2TVXBKUs3WXGzh5dmWEvZSYZb7tM9xcWWZt3njxrU81dm1wb3
3FQ/ZfCrW05qs/SjVU5lh89d1o/L5Op83pNDcq7hzILB1Sne45G2JCVfR/FnVR/kL4tf06frKf8J
yveeRFeRnlkBISFhj4Q4LGXidoL7E8dgq+zCst2LBg6QRCIoxlzeLgObBMgxUJ/Hu9wxOx2M7D1d
oNORs/SIA7LWE3y82Z3om0nM+5o5TjVcu3tZlFNWO9NI6POGoA1P7APz2d0t1nP9Ocnw/I7Qfuen
nAJFjb1m+9CQrdQMG8/9JlUZLFCRZE4J4sfIgNLHxuibfLavCqtJ5XSaPy1r7Wqfh+a9vie2w/MA
CApYoYSQW9JfVvwjlazKPfuzYNBUPhpgljDx5cJ252IVopDNXc1cVZHsque4gA53n7Pb5zx7QeDj
BJKtr5oi8RPoORZrmKKTzXVQKnzo40Z0u6pno7Hp/lD3df+FJffFJPNbLJ4Ejbl8BQNqieJ1/JSe
STDdi4RKo6ko1Oy8mEND3k6sSuVC0N8h1FDFPu8ZWAW1Wgf9YQmP6fxZxx9htLblfzIUXSzuRmpv
9JdJXk8G3OM+A4G3oX8o7pBj481W5K8+l/ZhzU0TEPT4boHtS9WHkXDMulH/UAhBHx5E5kepy65R
oDK0XmadiCuDLwehvvidgl2eSBsZ/joKtvLIB5Tc+qH27Dzd1CYcDsTdcqrQ0oUQoAixh5cq4JwI
XYNXuyq/k+gYg0yHodMgIgkb32pyZ6adjYUhar506VXLR8RBI5p87J68IaHJ8I70sYi8ZCmYIcC1
DW6p2lib6bieaXVYZSHAg5aeumxcVYp56GH0yXeWHE299OGNikm47tBGILVi3h7MhvU+vUYViQBD
pjdooEBM1MpPDcptLLbwPPMidkWYZxCT7m5VD0vZ8FyyjAMpSuOhKR+ZzTMRA7gwnVpReVQs1Sms
i9S6z496uIjulPMHhtmD/5qZIGO0Lpn4CSrSsu+JjDxfYQFXXyX64yPdm5aOmCOWXebkAFU4R0Xu
K38qoL0deSAj9bwghwxU4RbGXaJv3d5XHIXLo7S/2jB8/pY9z3+CKsYIWRMOwmTujh1VXMcpQvmV
f3JlWwpwommsBiTauZn+aw0g1Gwi0+YODoJNBwEZxMCH3L4U0V8LDz+z7Q5/i2jd/4Qqp0U/9lDr
ITtazZkoW9ZHyUgUNx9Dlu40C01WlOxU/uKhZe6pxdznk3LrySQYd4V4DdKzQMsYBu9yO7buYiun
vhuCdaM+p83yM8qSTb6Xpk9bAb9G6Ob0/Cj9e2xfVXXwpmzXLvBUwaUIQZS0SxfuShXm8KpIvm6t
FztwjeG3KdcR7IphbkXuMO3qxTaW3mJ1YNL+NsovAcQUd1tdQLeskobGyQLkPSURNr92Y3dMcvWa
CbBq6suifKcTo5h/iwa5RDfLsM7U2RfLY2y5SCP7Row179zUfBlT/CbZcO3VonuFMsA/oXzUmnJb
97zhXa9zrpnffQdSwg2sjJLl96n1CKJ5R0/fa9jvJvXNRFZcYiGI67suhZcWULthwYhNaTjEsPvA
aZbsFDHEbsrQ4umaHHmVql9NI4xvmkAgVIfM9MVSboUd3kqT8h6BcLT8VsN0reraVqpRM+bLfZGf
EBBHTijTuq4eswgmFyGUCJ7KQPZGYTf33KZKT7KGnRgHvADkqq1Eofq9HQVOnZip08v1sIk68RU2
ZujBhKJamKODFSAgEdpAd6jCdF+cAsnrMl8oNv42F9/BqI3vEvd7oJ/n4ZX1s0n2toV3oo7dAkVS
8aUbwjUpQlhWesM6lRKmb+GEcZrwL5auGiVFLKFYZWxtvFDRBAmnIGxIFTxmU6dRE1iX18yS9rUi
jY4laWudXA6VF9V2re7W67GrFP6sPXQL/kvdZB1Pg/poJlb8HDVFVcCVwFlaT4KOFOJSc0yCjJaq
PjZRdTcM5RZyb4adukbMLnaJop8GgjeBCWamWAsIi053xmA/NuAKtE8RkVEZRcO2afOXYewFrFYA
20XAcGRt6lrmy8Qw55hWHjiB1IpVUwtlHYV83qYNTdKryexC8Bzaojnnqu1YnCLSVB219p+dUHJO
0Eg99CUNTro72ehQda360aUXs8y3cdjjjetj8P18IwcnffASWlBsbFkaldSzdNIsAm1JCiiOicbg
7DBFmopPCYXGbTGFB3xKMVPnnL/Nxk5qPNXelfomnG6DtRe0mWIP4G3rqu7CYx16HYUd0FliAatP
JPBIDQ2YgjRLWSeTBu6vmG9Y1bnmC0Ka4uVfOzU78BW20bJz8ua1ojUjZLs5QW9L5l5EV0Nft0RN
tK4dgzNB9MbcLD2bRbb4bAA2BiksrZa17nE0aGvkD15JgG0/m64W8uNW27C2tv0ceT0KhF5lsazf
o3Fd971fZ9q2Fp2Ae2NkStAcInrm/H2vryVwam99m5zbDL/d8Mg6m8Aa7bNqfgDOgqY4dmF8VEo/
U8eXxf4VFmB3zobSqLtZb73Z4HOopK0VfWmC0hbJxX5GWtQuU9rKsQv5IdsbKh/dpkL+YjfBoylq
CnSSABEJarxJEa5UGo/YVBYmH4oB2/7eKbKvJtFtDlInqC3a7oSjBzFKiFJChzu086ZtTOI+p7K3
f4amkte9PFuupITxWtGDX6VEj8pLrfUthZJVh2w4kelbyHWt5F9AH0QVN/mSy0g6WxrBzNDeI8HW
XBhA3o62z700Sfy+tvfRNMHkUX6DimmEkC+nEGys0icnaksPqK0sBZKzAfjGGopkn0w1uFR0rjG1
1cAjfVocJMg4bVD8BSXi1Jefo2J7sZWekOce0zi5BE+Dogbu1DPeL/hWclQ3hmHIa7kves+ongqx
46TvZZFY1wVpZzkatlc8Rbvo3J0xIiY/iLbGsFqs3LeR+usMVILtJMGbVKJS0G4dr3wNvRTkDSNb
J6+N4TEs/0Ttq+ydGnKyBqVNxHiCR09yQ+PaqsfJtJl1Kpdm60DVV2rHX/GvrYj+C4yXFAVCw6Bc
mEzpxiOVajYYyXCn/F5U6ZtizcZphuYGS8hYzZ/qbSXV3Gw4mdXZiN6lBpR6Jxfl84UrYnInc+Or
MnjQtA80LV6fYkeTURBHWv1XIeVPncH6iMNwo8WQFTUoXCoL25k7a0ttEM1Lfy2ZMO3EjGPfkHA0
w2koftLgKxqAO3mFrfkXkcHIhJ0n+PE7UIpZVtaN4S291+KOkM+D2JjBJVCOWtBF5xTnpoYK8aZP
y09cDeMuad+tbNNlxq+ex9SsDBsduRhdfh5K+VI7GSO9AUMGseJ2lZN2r7GhOgb5sOboZKhxU63z
u6fyjrxrtCGTjebXWsddBsRwLuvDHCF4Qr1qqTksf+4aUeMbEUrsNfF25kyTA0/XaiRc6jnUFvAT
Msye5NuZhHnyg8sX2QkSrgYViMzWXf2LSfbLFY5XsW6K8biM2zjYq9ap1RMn5IhJh/ehuUI6QS2P
OUSqZxcgb4hObWy5jqTo3iBzrcHQREP6b5CiU8o0Lpr9JP3rR9vj0L7Eovak8U1ogujVEW+C5hap
pF90Zr08Q84wtJy02SU0LN3vmoUMEMb/dRn08KbKhf/+oEYOIiYGZF7aMu1eYjaxPF8OoUJSNziF
BgjUDQm06nyyMuOpYlI2uexn5WOZSfyYhNMsqqMon11Q7uwp4+fABZs+TBPtFL+xfcKB8JDKX94j
gFXblQkm3+HVKLUsdgHDl9nAcgrSkS07m/5qdXHzKoIgIcg7t8IRXQFrbyL95paBghR1I0L7ONlE
oVeRD1MCYKexP1SzxX63ra3hPMkz7pahjStCVSG0iwziWnSsnzWBKEY7gzlo3jD8RbVpXVEG1Ksh
KvpzH4Hoc+xP8FphpMyuLOPzsAGqkhe5T2pnqMS7iQwFg0dp6Oeq0DYxPpddgysZ44pU+FZOnaPE
4N3PFi/sgohyUoPIfSY6fVQVub/zck+XQUK84SudXHABgo40cbdRw8NEk1NlCmtVq8mpkNYZApG+
JGBO01gXTQlmQbZwPWaNrw4SktYJDJBB7NJL4S0cMneeNOulm+bHJIEbarrcuJaKerg07WutUJ1m
T1cQ17S5N89NuVXDv9ImZT5WzhqDqKjG1Clt86y2sMrZSQ1eUaln6zT5V1M4Mt37hkuzqm+BddEI
sEZP2Ms0CVjvU/odsHw19T0aPxUOt8h67Yz7pIPqKm8yoGHyVATdEwFZrPHnuDw2R3vEOxBEdf1i
zpBMgZ4pvhlH6iPArZpDnIYLnFwZBK7NcCUPnvZc7nqI82CpbZBUczs2qXh0S70e1RpDc/A6xYOv
Baabp5PyKls/QS85XAt6HcfvSKToZTAQZDRaZaIIHqWvRg5xoCSPts1/wyUCJbtXS7utk+BdAl6Q
+9d4ApKNDAQ3rZ6lfmROKq8Pqt5SdnMevxXnkKWbCkaA8EUYfiZ/zxElg5aGrlj7zmPrAHjRL5YM
ncxsgi0H6RvnuF5yYJqbovjTCgOCsSOSaFL6vTxFCmHB3+V4N3p8QmDyQtjcd+mmnXPfAMUL+0dJ
SnofveLEQu6OCnHg4+Z4GN/6EWmokAu2lcTVQVTUBXbIFLHfMUaDoINNjc+fJmm8or5Ay2Zs8rb1
2ZryNSzsf3mVM0CDXxpzLqEteIY7IHrc5Hnz3hmMdwBuiTEcCCROJA/deNhNGxNDFApmASFiuU3D
ttMkT5k6FRmrSILegNDONVQvuoH8u0r04APglwOs/jXU6mvgm0XHoURIRwnbS88EGQOTSFepP1rU
0jgt+4U713dyHVGzaKGTj6CcpCX32LqUnnOSZS4v9UvOP5V0WXdDt+1lRCCLtafldIWteFIQtTSW
k3XxJg5meoyBZ6T7HPKN1cqhMl+AIA/NAPBtGWclLH3k03k4Nh8TPbJFX+IfQq1GwrPZ8b8L2A+W
5XnZEM+0bRteLJ1ow+pvDADyysn+6NMG6jli65ZwOOeGAJcRlYc5YSLj9Iisvd62mW35i10Dv0bi
pUhA+5iFZDcs7fqg9SjNLKVBbCzvApVhOGndJNHZ6kKewlYemEtxorQ62vTIhi0UwcUYDQAkUz9K
pnUz09pRgmM5Ny8GE71mRV5rARZbDsfYPrWZVyDAwvZep4hTxskvhXaiFBDq7g0ecsZjsRnHX7U2
93lir4XFNwz/xZ/3Crrb5KMfDvU25q+ltGj4h7dSGT09+cfB789lvo9t0w/aDctx1B/0twDNTlXR
7Y1qpS0VJwDbXczBQYa9i4LPoOF05EFBXBPFy0sV6l4Huy2mCSjWequIiCtHWmmMs4HUG7s11LPs
1MuvQKnVBf22Lv7ZdDER//CcnEa0ccWP3d8lcevNH3RgUfwIZYgUdGy9G0uPkZxuYdj8qCAaDdUR
6eyO1YCJLEE9DucGxJ+Ks5Z8BuOZ8bTswLAq3mJEF5LpyZ10U8vGtyPNa4iPd+YnF6NN4ZYtfaNZ
KODn0h+k+1inG4MkWzveq9N7hRlJHeh1E7Jjxe2T5jCUrHGyQQKMfL70Iwd7QmBL/23rY+QLNdim
uvkvot92qLPNZApqxTG8FRhvcgR5amqgMkOYYCj7mDlIYN4M2vDQDrdxjDfVjPXPqHYaFgJMgWsC
FZ8++F7wSUkDZCeyK1Os2JEH7PMlaBlrUqhPuxS1hw5Kl0e3xviS4ptsuPiLkK99zuqXWn2b8PJK
Tapr/1kWCx7QZPyepxJvfVV8KmVyrmJCbFutOyuT+RYtMvkF+eJU9ryXsn1lEzHX0m5nbRVQsYSt
8vk5hBF/TRMLYsP3hKFFDqMfREncx3uwY94tTs/STDdhifw8hco89NU5Cm4sM1EJKbzPw6dt0qv7
ZN3pybcOcDreZumNeT+ug/OgQ11NBADI4YjYOujYN4Dk2f93XYoOXB/Hi4wkdUFpa8+D37GcWFac
rVSrOKr17C56vpsjXb3Sl4UmVuvwTMbdtLZ6FLiKEnJ2Z8qm0udv1TK/CvVhZufF6p2skRC4qC2S
rNwOj5Y+PVCwl6m9HgJE5MEkgyqXz+moDPI3pQHNZwV2w6TreS6KJxP+THdgspmqmV2X2A2tgMqa
2Ymr0PRly1MaShZj1KXFkb4cr1Mbx+RtJhtfWNo+zSGXOyvYTal2E0nkpbrmhvaEEWNTJRtFQlmK
tL0XrtpsiuQoWcEVM0QXf4+jeQnnDz38weoLlc8WauiSq0ZXRb8kknZuwdkbszpKk+wYwvJKQzau
5pSihIpMzWOJI8ApHz2siP/iEdfVSEJbbiXiYQYpabNDTRloNv5/XJcyRKVKynpi1RLEWY0VuO/5
nvTJWyI0Rxgmp+JuWQ+Uf4v2XUEWaEgeBneSmGE4UKp3y1he2Zm2BrdOocCN2KF8HDBBSd3XtKRH
M9vPNUxHWLpxkWGtMBENzX46zZvICo8SWoN6Sg56Uu3UUMcjM+leX6mqi/9nnek1qJO8qwNQg7iK
3ptUXpPfy0eA7yRGMVy2XpePx7ANnBB6pVxmdPlL4mqW6WbliIaurZVHtdhGBLRCxKt0b83G6W1O
VJ8GB4DrrYq4baQNwMCt5mYhIO1JGz85eHvlbs1bEfClOdgsGfavS0R8C6r1KwN2Fd54PoR9Qc9t
tVublTmwXqvCgI25LYY3lS8dk4RSAxqIbjNawY33q5CJ05N+S0Ty2pQ6jeh5S7IKYaJdIZVKKslV
NKtz4rDlA1aKfJe1I1l0gLxJ4jZs7mHs1vA19TjuzMq4Ur5Vua1eXtr2NkcbTXNFrO0rEGJFe+vq
khE6ZBFYl1mgreoaS1rpybCumjU52TN9iW1FK07J1GMcv2Np29pysQmVVN0syvI9GdeR2axazrb0
k0936HBW9KcjlFIcgnl1a3GCMvGga7NZR7dp7WqUD1bry5HyNbQVIuN8NwHEqMXOGn5CbUF+Hn+b
agYWLnH32eSCvXdlfJgIAaeQzvqKFpa1QFv2AgZ/YZbopxN+F1CUeT1zkc8niRd7kHWsCMoq7qcP
LEOd/RNrf4rhL217zvUTTCY08YzfWKqPUVO4Go78RG8O2XJuRLah83XdwB1p+aUpPs3kfW64B/Ga
W/tsRMveIBfXjg3ZVGljAVI++QqvNLFOxW72VCHCz+oMrajQ2sU8NNKfRmRuhm/YaLDBPEVKfVzh
zbfWOIgicunazqdnyMnjaA3FO9OYqOK49RA/q4blhMPglstRGAW/GEYugBCJuVulGmgRISqWxCLz
5+olV19U5ht50y07MmMB9lcLOUjmhKF1eX8SX+G6rLY4dGNQSX0LYCTEphtOde/kwFzhTYTrumDI
Rp0tfutnNxbAiJW+Sag70EmgVIpeEJOvUu3LYn+GTUBfJQ0Qrw0OXenYR0hRqL9NEePZLOWqxncE
OxCfYDQlnesVZUUd5E7cFt44jy9VC7lxiPt9O3/Owk0M3VHTfZdc2ulgIBhV41MlSzyaUfpZ5WJr
Whaf3rddnRup2BkmLG9jo8rEGil9MXZsWcuB+zBqgyOt2yxyl87albZNLSDGLVbcsoPXnvR3Wfzp
eYGuy9jF4fKW1A9b6XN8K1gd6v9xdl7LkStZlv2VtvuOamgx1tUPoXUwqJLkC4xkMqE1HOrrZyG7
ZoYZl8EYK7N6qcybQEC4w/2cvddulRnu1Fmv1sgfoqUUIpC1t954ReKNbTpPHr0U1Wmsf0J352md
P8iN2AW0Y4QFOLrcSo2HTUya+6V374XjWxGcDCfYFNxp1VUWdF2mWinWtba35d6AiMoSNvQq0v6i
lVxXB8zGLO7ubS97wqiBAICGwIIYtnmort0IUHJjICrph3TWN2+GoVEuEpQHvHwJF4t6asnOvxWQ
yq2p6vRrRe77WdHqIDnTXRbGkFl8VmFpU1NdMRuvW7h2TdZawba36MRyICFMi0rcnVSeRFc9BGXG
aK88mYQ7A8aKXqvqjScp5sPI7ZNnJvv7mdcYYu0oFA48h1qC7qDbtDtkoligsKRI/Y9iOCLtjJSn
qMymQwWpAD18Qe/52eLT3nl3BU0gA+OEUy7csHzV65vSxCzR4wdru+QjrTA795XLGlWg7FeKR4vI
4TIRLL/a+t3X1F1ZKBt7ZEHkyU0Ou8jM7GCVNaeSwjE9tUGJJh5FMJvGsaXwWcQy0xnGojB/Em4E
5yjs1m774WFRdnw2cL57chqWSand58e0RKSGv75h50n+rIG3r1WO7rh7zGmFaPJzrBhPoI+kTKyT
OHzWPPy4adLfWmQJ3FE1XbH0rHVqXs1NGyN8UnA1zCvGWilubXA9yPYD/72v12ogzWV1bltiTXdl
mQN6yuPkzoeXxbppQKoGW5AlOskMqPt6/cWLjkky85BnowoNetQN/U0A1XzCOht+ANJfX7JukmGY
aq07Dau5X1Xvap0vGUuzpvK3gp2TFklTg+6jFdO6LtylSmXI7+70noWZeWdTdZ1Vbj9MrSRmiQ0d
S0qaX8n4wgULYsuWmrlDsFO4d61OKKNdLPNxeUHVrchfsPyKdmEHuNnIpzKpkXOtWA8KdYGIyM7o
UsMzyqyjjIYvZH+hRMCcTfzHbtl1LCWwvOFf9IN4NqQp3/GhOlitNHoiT1R3svC+KBYYb/Hi3wQ0
Q3t2bw/oReEHyFx156n4xigyLLzk3hZzt79VYLJIa4YlltbcWZTSS1sjrAkXwph25Qu6b498X/m2
cjd+e98r68ZdRZ4064IbN9zFaE+dWafexcWib3+mydxJXwO68uZLYNCceqzpogbPPnNF+yjHc4sQ
qnavUuCUUvA0KfvZoWJ/n9x0CRVzWxlFnsHOs1jYHCMmDac5mcYs7Q5q85jqd3ZjHiXPeMn5dsb2
gTXwTG4OtCYrWTwU/kY4PzQWyzl18Lhxs3nlmO7RFu1UrXhoAR4PoWICY7NC5J/eCuvoFMAOK1T2
WWzpW2001RaFDfKTtvi0hHGeKBUr0ergGEh7hpApakioMSbasS5RY2lZvxKSTScqqzaulTEtiF5d
NgiwpgW2KyX5UcjvcdgvC7wkfU5KbzkMAHCagP/I2Paau1bCcl3mxSqWcEvF0lLBBGBDhEl2/pgH
08394advT203PMpZ7VBiNje5IrPzUFBPU9VcOzT9K8p6efvsRwTZpyoLGJPehrLUHOuuyVjFIwfe
lgYLoh47XpG8wJ3b+TKb6AxPcOifGitl+u2XNoycLlnW5lFTj6q2tikJ0YGUrV3MVr3q97ahTIyi
KDe65buz0Dee6E0AHKHNXfogpGgs+jzxRtHfPdVehXi8ooGOdoQCny6H32gMcW1iqniyAGTJ4Vti
o3r1ac30qr6kfJvrLGrtYVNq0T7RqrtAR/IrxQ+SF2xdtBmG5B2MKtAmdo4JrQ5Xju2v1AFDBIS1
LutnoDYaGoDpCfbPRCsf8xA/QzvPpJ0rQEb3iTHNR/tRRJf4JHhVGyZXbXQqmxETXVGYqLtNTeM6
61uq27Tms4nLbtFXO8wCQZVMRCE/SYX7LIW0helMmSa0A9/4afKxLuO5gjDfqdZdsDADlit+/8sL
w23qoGDHqMAKysgo0vWjsjNdCkfMLWRsvpLOXfPke8G+RptjyFQpxvV5jAM3NZ2NUgJ1ulctMHIW
WqCIwi6dtbqYhXjiyTA3cBdW0qOnljOHzkAd+wg2Th6/CFl3aBSzYaC3m/Y/CwcZiERLBuhL02OI
spOdRdWwRGAqAiRFqAInGv3AJE7nlV7cull6NGP/hvjndZfYN7nYhy1QJSE+ENKE0sqWjl5kzEBu
PCmuv3UTU55GPuYEVvm0IZ0JNax95KJxCjsExd/jqJSR9PoVjOoMeBd56ZBYTovdZiJP34YfGJ4n
IzLx1E7wDF5BJl7AUZ9nBOdR2BiyaqDg0xe+dJ/Xt7X7eOUCRmrhFxdwHhRc6L7cx5qqbGW5zUeB
qFrue9UPkSIadIeUPi+eRdRijTVKgxW9T8/1Q3g2bSV98FEfXPkdFxiq2hnqOKrVtGwc1DlDdxjx
uTF+dlqAi2GGvgufkjov4il56fQ8XWkfUm+Qr5zaunQLxp/0ibJc1po5mBZfhk4HrAu7y/RcGUNe
N6eWh1r6LiKek94N9tpExNtGW7fK2hSvXQ3ooOIFk4pl7eBVxA0S1E9FrM5DyfnJV6zyV4xfCnMp
d9OcFNQe9OqkGv1U7VmpOVxUcev3P1Km4epVK5RVgP5DdjCZh5756rcPfEMxP2HJnNo4zNy8I3pC
rEJD2sR6hbwe8vsgWNFinOfF1vDiJxPTuyeRxCohnBWM7Fe5wVaZrgpRrpSo3qS+hBZJJ6SVVeHP
mP2BWmxU/qyLcd5pdHG/f6S/H91Xr9b4On+6r00exVmSygNBjP7uOEs27k22DCZvs8dqFdUTeYm0
RJ78kKZY69DKTjbt5E7M7AnF6am3/OVN3/Eg7WW00PPvf5Hy9ZOm/PjnL0rN1jWEriT7/sR8jIXQ
/EjyhcrsNLYLp5R0WBF/f66vxyxA0j9PZbl+LlKJU2Whr6zttMTqCR2jG0vk35/ha3SrZp5NPbVU
pp4VBNyhX/pcOpgoofM9qssr6O6RVPj3p6cZ42k/PT0deYmnUBfa98hD4uEtrq5NOV/Pmdo5Ltl1
qsyMqyzeG+okO/BlZ4GF1VfwvfzV3+t80Y2Z+8O7Eq9y4TYZZxOLlIHvCnquI2Lt8FjeS7eUYEcw
YXblBKp5ae4ab+GnW+XbklpJlqftPLVZQT6TUQ5JxRPBBU+lpU5yR6Po7c0pCI+tVbTSaJGDsMX3
prHbAwpKTyyuWfNvBE3Qhg3NqiBG4S2sfgTs+BI4ucZN4d84Sryy8A8ID5Z/T++yBYsrG+oB8fRN
+y7nD7Gx7X4Z/XgCCwzcsErS21B7lGBv5nM0Ut5R9mGhjaKTg9ra2OZ+NKg+U3ODi1oXc0S0J3LM
59YdvY7Bf+iNhQx0JQJCu5dYJouZxcYCXQMT1cZ7rhV8BojMsLzOBx0n/yJtaaQswV7ejiZdqv+/
WgsFFYbWKXlB8l57B2yY37TiVeNrz4qIKSeJtjFtxCE/0snvcugR0gaZb2l3kxY0XjNxIYylVNWo
VbaP1g9EAYa201gcsQsRzYqGGDbKql2b0KhEdBjZb4l234FoRpyo/qxyplYqKy4iFdLsBlQ47Zuh
o3L3xSJIhgPGV9Ytvq9OZNlk+vRu4tLDaaY/xqp+E4R7L0Np5RwTRK1gLkIKj9W87teVqqMOvrPV
g3A/iEiqu6PWFXOjeBvSLUY19A+PJc4+k7iYnGkfPBdeK4X6qHoXMVErxV2pBwKeu32n5s1NKdI3
NbJmDjtphYVkklI5gH4IcaTfRoYzZX8alPMO/gQlDPYFEzt8U90UrEe+8Onck6Cee6vEfa3kQ8r2
jGJQrtsQkQGqqTByEMutophvmXZgZTTQ89EQdKf8qqhdollG7DmE0HFyth4a0Xvajx6LCT7AsHoo
+41Ityq6lRIFPcrMIgQmEIR8lQ3xywYF6MqYaPV2StC5OVBjIn4RZ4zV3Qh9nyQn2EKKt3ZMwEvB
nA1Ia22LCndjhN/Se67U4Mn2/ccoXaXy1MkfovqUp+pMabxbid1E0jQY6QmYS+2pL/ArVZq/7LJo
gqQ+R1grkuzu+3n1d3zJ32c+TEJ/DmdekcZ2+hyhMIwfzE/wQKXmNajYPaGBbZBHm/SRfbYBQ6yc
JP2YKLAE4JGirmj9coJ0qtPws0ZU0mJ33xbWL0lHNZ/Uo8XnNadwKlOsYHfYAPH3T8jZwW5sfWTy
OHYigSzWLKeogwuLNTLDI1orVUUTcN9KmzreS/amSTaOqSDauY/p48ZIruLqlPerPqxuGsqMsUMD
KBf1MqYdMDF8/2QEznvmGtPM/lm5WxcRmYxpJKnv6DTM87o7RV37prnNSu/6qQaVoYuBUKveQR9e
unSt1XtrGP69L5dxtuDq7LJNdVAge0RRAxLCg/ms3iPVH16NK+jmC+tyzThbe0SFpNhayCm81+49
fY9+6b+qk3TLRqtWlvZ7vVeunWlcO/z9bdGMs8mfZ2+pGgL4ffuL0DhmfzqcyKpvVR1i+bTc+B/i
Csf40hd5/J5++syEkmzKtitHeyllsrbmjiZdeSDKpUOPF/fp0H7rqn1sDdHel5DiZR7IuMoQ+Air
GCpiJdNEDoBkpMlgzFuK+DOptkh6NCtxqKtMX2ZxnW2UdHCvrNS+Xj3p2tmlCri6MZlc6s6NGC2B
xFeUiRttVgau8fthbn99zfpvPv2na05lB/1+LHU7GnX4xUAxliD6ECcDDDa8cGJXOj7xeIHeaJ+i
osmjnRS8u/DpJXdA0NfNkuYwoBWXPqKCTkQQrb2K9l8pLex040dMswr9gRwXQkXdN2lmRuLMNOTT
wej3KNKlSxOYnTikxaiyb/34XVHu/LCZUTmd8lEtlX0FME6rKJdHwbNIDxkifogqTsw3Q3kpSUoV
3cKRHnP/XYnkUznQ/A2TWeOj0lTgcTshTRtJkGb4WOinhsz1OjkguelyojC6lzwAXk8qhqCB1jsb
yUHtxZ5n16bv3fCgljTu/ORQdtiYqAXQKw9pWwZxbk2/fwQX1uO6draElWtKMoZZ0WSql74E4hBX
9pOkew+6h5Vp4yYQh8EhNFd2JF8vBXV1/PPPTzxN2x5xjbytvdy8s8qoOtKpxFCSZJkDhz9NgcjE
1gz5XQRAz7aMmysXemGFqI6Y8E9nlqVBZo7ota1UlXR5BzddRL15JwnWLSmqwdTqPKyUR0OuqZF+
JIU8b6QKvW9LWUVQBc8orjpyYF95+dVLP+hsVdz6SdV4fqFt/baScOnGtauRNpBKz0EmQ/sK6Ar/
bFWU/Hpj0QI0VRkdjMFkoNcx8BdL797LKB6FVXG+NiHyw09Nq3Rbt1gmi0gtT53FykXN3Oq+dcwQ
dXSroK8YBx2YiACxZjzA/hF25V6ZxX6/Nn+fivXfF/vpLgtFDUMZMu3eFCa0RouKXLbIgG5io5sK
16I9SxNPzl8ktM+GnbG1gfHUHz0tGLt1qHqq4CMVyV0e90sdwXqCNNIni9QmUdJDdVyWYtWWNPPw
KbdlTusGtKcVzBPP3Hz/ptjjq//VNZx9uDrdcWU1cjLQYC1NTBRXU/nVfYVHHtIkApJja3hD7ZWh
UVacIZrNUfJ/GHf5KWhe2weJPQTd3rf2wLAC57QcthJiNi4f5wEXRCgNGKU3swTKsrLCV6rZ4IfV
ifOj/hXFO+wHvIcfcXYwKbuxS/pREvLC9vKdNaeEHqdny4zgTKrm0aYCMYH3nbTCJR6DOgWhNyle
sLyX8iS5gWJq6/OoOoGxGXwPBemWZkt6JWnid8LXV/dpnNU/PWu1V4psAPu1A+e/0FbRhgbWDs3t
xCdnXJrc24TE6VNzQ9ru1F84yGUnEil1+cIksMukyhDN3Akr0hUV2PFfzZIp9tgZIJ2pTg3vVZtj
f1zGU3yoRwwvh3jJInkHFxsZ9ZK28TpeipXY+nN7genu332Dz757pu25pZlxVeRtT4EzLNWlfMK0
DBmcXPh2BmBrbq65zZNuos+g2k4/nh+8WbRgb7uFB1BcWWoo4zzw1e09WxAEg4g6Zn2VaD/60zN8
RtPxFpkTCiVTEBCTYOE/fP/KK+MxvzrX2Xq7ZHqIovFc7l66S9cEWNz076DYp+n836ygqmcfGqdG
MlSqvbVzHewERXSwVXSbaRepV57chfn0d0bCp9exlpvC7qLW2inSaJIVZCIVYQZJX1o4cXE1HOjC
7PA7lunTaVLNKQHzD5TU6IvnrZjp/QP7AwQq1qI1ybeotjalGufaIunCF/P36/HpfCJrm8KNsUc0
grABGKZSsUko0YMfBLPTznKVbJr0yotwYdH3O/Tq08k0evB6HNNb5cOxHORXDSKAee3WXVjtKWfz
qqebeR/pGrFKnnVqCsybYDS/f4EvFTp/r6o//XDLSuzM9AW16zKDbRWVaC8i3zHrKU4bgOidybJZ
tjBW5+iwjkqHJiAwwJER8+DPE8NnzUnyLzh0DbqEKGoqHpnjTbpBFijJVfAxPbJZUo2A6MtSsDUr
VV7Hti9vBWyRWVdjdGrw/IMlS+1nXYXmSSazixwxGBxrZycKJFjXBZYWy85PAY54GucdJo9YzyBc
AC38/k5cGgVn0xd98nJAiUoiSAUsCQo7c8gU3sRENa7M+xc2dvrvSeTTvQ5Kw8SCxSl8LQqWJVpK
uO2+MW8spImGYsnztrOqvdrk7jHwS7GJEzyIIHhDzG/5MAuZ2K58qy+9r2fzlt8nCBMss+O5Fey8
g42N5K0Piiur40s382zOkkzNDOXO63dSsSfvQu0WtgPb51qQyteTrny2Fq4aV886jeiGIC7pKUDr
rfaNKs//rRdBPl/v1kESF6iWd6YN40eXnZcKgK1atW9xE1552S7FCMpna1jMwP6gDjIn6SlliBBN
f5I1mzDRWdH5W9sZjoPWWxOY9DNVRy70/bVdmEnk8Xl9egML2D9F4aod3sQHkTxn4ZU68nhvvvgM
ymczlG3RGy8LjuspmygdIYdo5hU8sP7cHK6s+y/99vHPP/12M6hFkWbjb5dQDtiLIEqvfAAvHfls
6JeQQqwy4cgjxa6O7lr5StbXhWEgn61EBOmuiSspHDieAYDulRm6b5iG3z/MC2NYPhvDZdV6nqRy
dMPyJ4SRuCrY/uX3x770QM8GMJKpzgvHX+7gwJXxcY3MgPTW1qdIWr8/xdc3R3PORrGfuN7QxAiN
dBUbvkZT3wSE8U7t8Pvjf/3915yzcRyk7eABJM72JsJ9Tx7ciWJZ6lpvgB2SVGjzojL3OjFah0yF
yvr9Wb9efKIP+fMt9WNkcIOeZnsRiLcs0gwq4lqyjGJgF1kkcKBAOP7+VBcmEc05G82mEBk+qCHc
44qKDvLDkGAUn0qn7kGbXGulXXpKZyM7DwI7JxM23NdaxiI9LQKIvoX9Flooc3NYBtfykL9+4zTn
bHjHXeAomlsBxcVigOspDh6tbiv1WASrp8bPr9RRvh7rmnM21otEinUd9e2+ke3goeDBb10nc1ff
P5Kvh6TmnA143ws9x8vLcK97iya4D5ujnF8ZkZcOfTba6evXkqvH4V6CmJpYHfTieVFe+aJeGitn
w721WNEpDXcleYRZn+JvgzunAHicDmBzr82zF85in414QwsbxLLjvae91SzLn/Q+QrIz3EkH8uTj
+0dwaVTYZ+O+t5W66WPOEkIcK2dhQ0AFLIsJvkQhbVyMHMWVGezS9ZyN9SioI0KiORMya3wKFCzx
MtvVHAJ/SWDGlQu68ODts1HukAHsRhmUzd750cTPcVwBI3n//mZdOvb455++qXViOG4XJAkgiZsG
7zGUcr8OrtyeCyP6d/H608Gxw1Waish/r+9B5gvsflSab+RirmdXZsALg9k+G8x6LZqmSTmDqB+h
wuGWvPLTL92Xs/HQp7md+62EgWTo4By/V/hn6ysz0IW3xjobBalUtiHqo2gfqjN4IDKEDtB6o21j
VsAbvBZ3fOHeWGfDQI/zPrXHtkgGv05Sj1q8/v6dufBFsM7eemR2emkGIsJzmfC6UKqzdKrviGmN
VH38/hwXtkqadfbSawo1DzsMon3rhWDVzbTpj4qUCnTQTEeKTz1v8EaktZOFc1SJ7dwZUm3FiuUt
qm1ppXhNe2VuvHQjz8aIY7i+SM083lfdUdJ35D1deckutBA0azzjpwFS+X1sF3ES73OQGg6tUFwS
gAQm4t19qvATE9J2TT506SLORko+KMK3kyLehwjwC+uxrq7MIJfeBvXPaxA0zgbfdKK9PUhLHVxO
Sdk/IPDAuvZNHd+rv+8ttN/St093ScR6KeUpZxAS6Qk1HJobV/pVl5BntXD2/ft26SrOx7sXUOE3
0COFWNGFfhe5SAVQOWTDtYj6Cw/gdy3401VEZtabSufTAVeTx7iqUVNLz9//+As3yDwb6X6oSU45
RPF+eG/ulbf8l/uENfj7Y1/62WeDvdbqJsbvHu/r3jTg4ak/Sl26UoO49LvPxngNLud/RGACERjx
mI/mwj99/7MvHfpszHYykswi9BhZxHvQH0T8qepQe4bQJP4OErQbO//mHRrv3KcHa+WJKbyaO4QT
ifAyATzj+2u48Pk0z4ZsWpBLBxGQN6ZGSLNNF/KNk27z12vfoUvHPxu5jqiM1PZ458k3Ve7p+4+B
4yXu6wkKju8v4VJv3jxbtDZ5FvjyqPMTxiQ5VK/5jXTLB0N70abes72aunPk0t+f68LlGGen0s0q
q7VcifYFObLIo568B2PULk3wGXx/hksrS+NslqjkFuc6YYb79B2vN2K32J7EP9R36+Q+sU7+/iwX
Rtx5PrhTZJZMpEK8t3xqjxRDs7K8cgGXDn0+UeRyi+ad3y9Tq00sIk1D98qvvrBg0s/mCTnR+hL/
Dy/TgLojlXD2a03eQYpsi9n3N+bSKc6mi0y2wEMMTbRvoHnhkwfpYVIYvrY5uXT4sykjEWlPni4f
4yShy7Ltg2XrX6lEXJiN9LMpIpG1mkhJDt2eQHYTqFPOutfk7vvbcmkVoWt/TkBdERiS3SL0ILOx
u29uUFyMadDH+qU6Ni/V25XTjC/5F59hXf3zNHERgL+IuAjy3ciO6cfsiAkYM2UZ0FMhtFm78pZe
GMj62UDuAtdxA2STe7QFMLiMGtjgsnUnwXt+7at2aSTrZyN5DK/Wod3xyfSJtyVwBccP89/cKhe0
9GH829e6UBfG3Ln/oRBJRewyt62oIUxJK8FM+P0TufDCnrsfQlnpBregCt5IoNyIVZaeM0BZ3x/8
0s8+G89aK4nBwQG9qyG/yXwWXOX295H/8737X95HdvM/r0z13//F/3/PwKoFnl+f/d//vs8S/vdf
47/5v//Nn//iv/fBe5lV2a/6/L/64x9x4H+dePZav/7xf3DPBnV/Eh9lf/tRibj+fQJ+4vhf/v/+
5X98/D7KfZ9//POv90yk2NNuP7wgS//611+tf/7zL3XUxvzn5+P/6y8Prwn/7v6VDUtQ1a9//0cf
r1X9z78s4x+KQRlPUWzkJLKp8qjbj/FvTOsfaIJV+FG6osm2MVbH0qys/X/+pSv/kHVDth2LWpXl
mGO9o8rE+Fea+Q/TUhSFP3TI0eGIf/2fH/fH8/l/z+s/UIjcZEFaV//868/xaDo2MjPLMTRdx7tl
G6b65wSgG4FNg1Nzlro9JowTlvtQV1X7w5U1a28JicZ/WCgnJxP54tNt+tcv+XxmVXH+fMk5uWU6
mqKbqqoqsqyfWxJctZCtIeyUpdpa0UoJqhxQv0OgU0d2iLJwZVKJXcOibGW6Zo2lPHe3vZmm827o
4/eqZDxnQtZOAv300u4c69HxBw9mq42DMklbDf+Y4dsLXQ088tNIPmxVrTnZkcMeVxhGqcxAm/r6
Ih265kaxO/PNddtwFsZQ7qZe5+5y+IgT4QIeVSCluQkgY1Pv6lVHZ3ShqLr92sUqtjmpbhVl0RQS
xVrTMOqZ6JI23DgYHKWu7yJC5AiWw+mLTLfSg7sGddO20+3gF5HAiJZqL1FKEjThqwAwFsmJhMoS
coUT7/LW9faKRGggabD4/aFko0sPO7PGBJcX7047YAjKmPtmQin89yxKnSeWySnheD3ZgJXigFer
PQNoOoGz3rxDwkjwom5YD1LbVE963KrhIooHUjN1abTt4DZSpwPRmhH5cUkC7CAop2WvOh0Z6UD4
rD6x93aGCteq3BDRsAwiQwAY1mzigvKyl1ZRFoU3vR1lS1d44NJlOfxl5600T4XvHvBtYnfUPVXs
DGGpe7XWyL9g7tsrDtmWsRVIJC/I5Spyo4gAAsB0UUWKUJE1gGbatnuu2deRRNU1yc8u6uKnwfUU
ks8RdjeN10Au14pHXSTKQjMa76F2Q6CcSMhUUIe2BdQrlBeBbpAAEWEz/emYrXF0dYCpvD/NNJc8
gCqDT4BRLOEon4RyuZE0Sz3koiLqJXa7mS1UgN55UL3WtjPLRXlw5HKu6PowJZs1W6VaV61JFS5O
da5qx1QpkGcCxzbi3PvJfIFfysoAHwwKWN1UrrepRE6Ln2vSGpWw8mjbdjU6IusleLCGfCM5eYn0
2oIZ3Pe/kkDDHqRHfXCXDz5Rxfi6QfsD1ZvlSt/sBpuI+k2ayf2zFdXwnAfbs8AiOxG0N6MGoa65
ySJJvXxdDf2aHvl7TTTNrvRy8r6M8q3gU4ARvScAGTLbVG9AoCtSf2OYkv0BcmTvj8lkCjwQo+kw
QrjSnCi94ug15LUO3DIX1M9NayvRzOxwkxWdAqHdLJe+D9LHIym1gh+B1+Gnmelr0bnzPMvFLnSq
ZJEmVKg96IsRODClL5ofrapsXBI+SsIbZprsfUjKXZFLB5J05klMfbNv/FNHcyGr+/vSLDduoN1L
nn8XBcmt6herkA+0Q3iaHbZLUwR7jYgq1+0ouoYjXrtmMEWE7WleeZ+m5asUto+lBULTYuwTpWCg
BFWWsfvQO3gAo+YN0+G9H6kvvd/Xe1Mys6NUOu6ooQC7o4Y/ewyr3oQ0aALUpB3Kyg14QOJtFEIv
/MlQfiQsVagN4SvRFJMMAW9WDCRpYUO6l510zgSF5h1Q+4AgAwwgEMGAeBgpJGihj3cZSzNNxgWN
TtYbjJUMqaWEIsdNhTNe+jWOdhg8sWkikMnNei80319jfotWqZ3e65FrbMrOyImyC4t3zcfrHyZe
tOgUYxZFFOXq7EkKfftDQtK9MkuDtOz2vjUCHXdPnd0pRjNX09j7QZx1OKka0H8qeZexjw8ArFH4
o81qwi0wlmQmyJeI+TOOZODKL0ZDAjOxzBB4wo9ULW7DREPX5jDb1+ahb+NyPgQeWNLkwTLse98+
+IF/H2oEFCRR+tONOH5X0F3PVXdfW2ICRlICU9XeWjDyUjNZBhi4lYLAKtsINnEDHMiXX4ZMPnbd
GFxNyoLd7No6lthytA1koPzEw8XSaa/wYecLIoUxqfjVbQ2fJJTpwlZZRSaKj1e6xmfiDmtJD/ZF
acwNeGl8QAvqfNT4RDEcVGYqIjdPKmwpmGYW2kVwwFiknrzAfFLzfK87PKsAI0tYQzx10pPwk2NU
KidFOOFMtsNNadZwkySHlO/KnyZuQ4JRDsrOwx8kh8GRytCRQX0nVahpLI7mjUZr8qsUog7Z6UNq
4Vs+rQYVyUsDtdrG1BIQuN42MPtJTMrb9ODaGA9c7xW6DhEA4H1d37GWvRxsB7siR9Oplqps7JXe
IlqpNG89Ibaxmx9SCDsilB7hI+2UlnxOX0e5nTSniI+FqWS0xIFbVX4tT7wMX6rXEos7OBM5xzkD
IDt2a7BN3ao2HtRaSqcxMd/TgBzbuVFisKbT5q5qpdx1ibHvcjNc6vkH4wvLrRdA59U6a+vWAnyk
F8LWZ4LfKR6REyEE25madvd+Tt5IhJ6IzCBVTm/SrO7ugQdKm9TUb2NjgGGU6KR2pGOcV6j1MyeB
6BdFpEkyAzu83+Tt6BYvKxbwVTjIDc8fdFHHQmMTyGm/bKBBTirRz2vtFXhBOOt1Qr0Mh4wnx+kt
gMdutA1saW95vcSLMzqCgjBdNBGeL4lYHNJM8254bSyBiTx5VOAKDFqiPXZW3JHL4NoP6HamkR0v
GnT5hmltbII0YzKdKgd2kjlGfYXd3tZ2dUF8G9SIRucxVVJwgxSOMa2CLOsPOklxbao8WhIkblBX
7LJtoh7CZzVhB0aAK3j5JA8nVpcm8IpGoC6kccssb4bOBSjXk95Umhtv4ItEgLyl1I92QfRr5IWv
yKqYtVR7UVf5z2KMSbWsiIZ/S2hKacBusXKd/BbrIetjHVA0AL8qj98AhEydmgDhIIHeWtXdepCA
gINyZbnlxXfCU9e5ZJJ6HtxUUY73wH+IKwgHkj7tLaLf/PSmA9J4SMs7RGOruAsBLQPGc8lU9dP7
vkBrrGRYn8clrd/6m8jwaTQkxSa0Nba4rsHyNn8GlD4BhrFWS3kRtbXPvZGfgBnNogBvc1T/Cl2c
qwCe4LOQ/u48d2FAUjuY89yeK6FhLF2vvtWyMVO2BWjr58GLb9PDy/QGaJ9kbTwMcorIJ1XSjh11
3vxeStxlJsurwneJYByUaS6DIupghxKJ7WQAGDor3VWdW84sDB0Q+ehv6oCKO4LH8bbtQrAdIK/K
iVk4UGJCNN+FVN6oevpWynCWe52kAxrVYiaFhQkVG7BJTc5FiVtNbfEJ5rK5sEW+jST09MJUHz0D
H0sogtuwqRuwsW2+kl3yPSpyFxpIYhO1bVaNTBlRDgp9oSfUEQXBAtNGHzmwSvjQGQURKnG5EAL3
F0w2pZLjpQ0sbxqqCsE2xItPSFfDn5koOVnokPWS3n+qlXzpx/+bujPZjZvZ0u0T8SCCXZDT7Bul
Ur1kTQjJstk3wSbYPP1deU8B99YpFApnWIN/YBj+LWcTjL33t9cqTlZRPboJV7LxRlwbevUZ3iha
7UQmeoYfF982/yyuFxvjpxpKJdfwOo2/86jxVn7BSSkl3E3w+oD1xRul4mO0LBfpeuOmVjBpwwhS
/6yjP1PjbYD1PdbpyEZcq6x9YWU7eBO8wBNnImhWzqZkrj5KFEAn/G4t0I/wLL25e0PGHeOGwYqW
wnIxbbsTTcA0uGZLeEn+yjAjj1+hZbSGh0bZb64bHOKoWkeYLKbBhvB3+1D6eXnWCWyuLFTXqQBr
UyfYzi2cEbYnLhYk3J1TwsSZuNsKW8BobWHs1Dc5TlYQ1KhLBAJxHcR8ktvHpU/fsj45CA5qqtq1
5+NV6UsOXfWuI4ETsTTOHj5HDhZHHLopf1WLYJGyAd5Z8kGVc//mF1CkWDjX/nIolHlHHg1w2nuw
wd6lSOzGCSUEQIu6935m/xzHXbYzNym1GZfzYqZz6og/ugvMJk7S293sbEf9L6fjmhMu5XlxQH53
HqunWsMB7jzaxTdVc8vPgMXYXw/t/FlpmkDMT7/4Wb+QmH1AErjXNJn5LtNKth0rYiXYfAdl8egg
VGg7D3QYR+YNDtbc0F1xv5atw2ujbDYnFokmID72LlBNgCFVpnETTHcVa2NgbuKXyod913hINuFI
IKdpIQe6MwwHA50jlNsYMz2X6WHtw4JexS60zKcgBiut/A09vwXx65C4Wz/n2BGtz0GfvTg5RMgs
zyBRApaDQSlLc5dhZ/Ht+YVFuXmrVb936vStddqnItfc6zlyByTxQwd30cWoOeaT2Q9ZnbzA02Wv
rCs8JFO+H9aHMeR7TYZ3oGAsg49QIRaXyYBYKughzRk7PFae8R/1jbDZTqotAO3J6SjmqDqKBEyY
nabxvu8W50/Te/Z7UCcz7tdRLYeqhmPImihnyHLTEk8YsiYcElnn5lDkaw2bZeqEdUrYBfntFb7z
ITyTsk4xVXh2miZKH6ioZLyuJk0V2yUGTkI1A08vA8958U1JOWcKKstwks6fnEqDM+OGZOfW0P4d
fcbwHPUjSFoPNkHtWuCjmwaHtwce8Dq1pvipx6g+mzq1GAff1jhMNh7HHvSEXnrrXg2+W8GfzAGs
R1PxRLPD2UVq4tpY68r/SG0WbrzcZ7m4lAgM/AQwZxV2ajerQKOY7fVdLTIYtVZoR69+q81ve4nm
U9DniJTYvN+MBeTxlSjm6SRtYTBCKlWjFweEjQEyeoYTRnzxZr4DcowoD+sPu2nsdFkrVuxKPCGi
BFgahzpY67Ke/vZ5Yl3LiM6rrcB/TjM0nrAq9yb1Fh6gIR60wLDqPHW94H42uNMDN4uBpes6ce9j
a0mpYZDwQA7FIZf43JP7HOqQlj50fWYCbyNLp1+1w/tAHOTPUsE9WqqlJ/aat/1KTzFwRedYJPkb
/C0IiH0q9lPXNdZaB7W9deqkvuC8mUg1DwHFVm32Wdfd+gxWeBg9i/bqUPvWcx9nCpqezse1pM6c
V0CrvVPUDHayj6D4vKbQiP6MizGfmY/NrPUQELTlzO3Z1dZlwV51EUDw12009qcE1+QuDkEyMTYx
+8kkyVfB4Y7iz5+5upEvVAcTgKTOO5WBqfW6czgAq5vHBMTASG/ZyGY6wNBkoabw6ncdl+OX3/Xv
3cRXoB7PMWXVvmodb14NsZ9+CzZzY6on2G4UTkOKkFlEOBXyllHNBEYcz9mQ/XaTOju7tQtCv3G4
PwqFuSOzlQJ0kkUPvhiWNT2IBp2d0Rft+jm0d+fKjz29ZH7l71vZg3CMg3bd+WxTO5R1NYJdJrDT
fV8N4Pxza1SHLjbI7v2x3rHZunyDqi420pXJR23ktOdhUzxqE0e/Mhvfjx9z2ec/GyAZoRk9mJnS
OVPJa8hJcmjnNETj5utMrGc/mVfu3CnKMGjUrIeUM74lt9z5cHQ3ideinbTZv6oV2r8y9bJfVBPB
D3iHeTdHY3RXNyxd6hhCTD7b8Us0Elmr4SBf3X4M2AwQMOidvtu6JocDY7eFxSEBai2mujxFVZle
hco5wCe0KW07Ze9u2FcPuS1wSMUeiCs3E1e3VuNj3o3mLmHF+zOXPPTYZvAeE2wawLAkS6omHK5h
PaPu6ITLJTmApJrXACPGJO8rHqdFemmMF4CvWurqZ+gabpNcX++aUFcPXthgISDI9Io9yGKjrm8Q
bLXzi1AdDxyKvq5D3AKLzSz4uHzPtbGkAgSuRWfOFC5wT8GpXiFRNRu7sDAkePiJg0XYMF2T4pDc
KKdaeN3Wn0IcKjOgCpNp5D29kM2Xxfd6w1NVbDviq5tY8b/u6z6CNx1F60CJ8n0OkMGXEhar9Kzo
rOz+2ozls68VGtMIDaAKuF/YKQ2ddihhyCoQsLaX0CsNPdjCUw0My42X/iNZ4MWHhrxsW1f9azMJ
9yQjkluWl4ERSgPuYnQtZ/kSWQKQZ5FM8iDHYHiwhArf4gnHfWQr4upZPeNvqcGVG9cOYD7iMbik
uUcLRYTe9Kuaqk7vTBz/csq05O4vSwsnYD6TDKxqqF4p31/oFG25FWOPTmYskR85kVTmlA/AFbnv
VP1LSab2lWER685zGBZX7c3Eq6P0VhY6fCHHSdMZkI1+dG1YjUXO76/m/OabCJP2rEbPezLL1HwW
dADfbKmh9gYUe+wdOryJB56T7AMW+cULTbUJQnljS1UjHH0/8a+u1w27cATTH4BqWYNrxo5aap9V
FSV3/hBREYZ10B4LtlMvrp5GugTcWTw7nVugpCDDD8a3jmVC+rkrRfQgkybasSRV7dUcZHzae/Fi
nPZP7oOdrvsm/Z3Y1rCvy3Ffu1AR3Tj/bluMVv5iKjpnFt2JhU/ZdpioTU5NkFonP/V7AVBzSYDl
WmFFUUBft9npIp3eVFimZhPFHN/0Slq+DqMMLoM7UIumekQBOPuh9RkUcf3VQZP4BuzcNphC8ViY
MK7n1Zz2iPqiMUwP0PPClwIAPMonhe20EuhaENbHvr1pleZsNPNAxVeMFZaDsOQ8E6ydUwzgpNpS
Ozu849O4H63Ze0gyO3hRtC15/DjDcFcNqb0bFRfOVZKzl8bTucWibuLwzde5Aj/tIIOlz469ctA3
w0XTmNPiVSWXYRdRBYV4Hdlb4t/2eVyC9jANBajiuRr3due4n1Gf279cywz7opTVyV0yz143JiJG
yrFc/sRyAElXyeiKb8Z9g95prl4HaGiV8v9nvT9FJFBnPBFk0zivnabvDANzSV+aAu3JmKS6XjPC
9pHT8/kqMrnWfgywsJIuWnKXZ8PceO2zLoqboc+/gT+Teb62S2Nd0sqffrMZArzDW+rndGqAJRYg
Ke+HphofYvZ5NtWouhzncV6vGzwjkLdDqwpXjp0nL9oKraMQxfBqz72FOJXji6hqrD+CbPiJzRzW
PKBDus5ztkXx4d9ZoLvlbaHfVA9RHDcHiww9y9wLZYgEvKsHqMMu8wpZWzmt+0jc536DnWsSxY2F
mLZ3upXYf4dO8I5K8Id8JpDN68ndiIzOEcfdTzw0tLJRB14cb2pfukY3r3UsaDkR8VtOS08bb60s
WKbgvwIY7bfYQj+4y3VUkaI5lxgbcE+97Ft75Brgci+r2GHbdEuebAxN5VeKwehsfCglFKbIyqDt
Po8kgoBHE/+mIeJ4j7Td6pPTOPPa5O50bsOOQqh3b3VgUs1r2ZV8Khx6mkmj1XNcRzG1gpUOL03t
+O9ZHHR4A6v6tQ2tBFY2neKvaEks61KPniovXlKqZT1W2UfRztU2CTXIy4IBFgTlNLxdQgK9Mm2X
Y5ZKB3vv0CCf3oZB+1cqEllBtfNshGZY1/Pt0mAEL8e21lcXqu41EA2sXievsJZzDrW/oO5kv+Fw
Qh7yqyQ5p03Xv9mZFTxipKCV3DXV7yVrqr+l3TU7rivD61g2fBWK0P1lugFKtCJw/NwlPhYNp1RH
HUsatzLLrUtlx8W1K4bhniUs69h5GYHq1E2utaedOz2goGqFsYHgieZKU4oPVB/aX2mQ2RVmvZmL
oO16/RZegnmli4a+pIdJvo2r3FkHc+1uKSfLXWwNyTHlMDrn3Ite+Vj8dJXP5YFm1D7Kwv7JwjD2
snSGXs3kWs1jyQkD42hx+AQUZVI9BiFTCkGjE7sf92tTo9RlZlD9MHTQ+7GaCStirZm31mDxlen0
EIqV247lHUwp1hjV8AgEmbGCNxYvfYJ5wa1C+8RQsWNLKHAAsna85Uk+qB1nXLt3w0BvUlC33caD
QPntjYFdbO20BiFrNGhrmky17tvfvK8OFVzT/1GjXWz63hIPfjgBMBfK3skETL2a/eFSjYJay1Vd
T1el8LjPYYnmxtM+RFFuPWRieQnT8KXNoumpJIi29Sy/n5C1CQIgE98l8LPe8loICV0qUeM4gPIr
MftFoxu0KxuhFlJo5qlWh39Q1kHz1AY4VuoWOWoRxNUnApzuk7NlRI4zo7nOmEUmlEF3aeUurzHw
mFWv/OYzT1qbxxrZ0pGR4XcBcf2lirofRAk0desk2jV0YO5sl5HbSmiHFRzeCaL/pjRn6Ubl1aAC
/JqH+LAAkD/ZLT9rkdcDehPT6SMN7OnBrwK3BwhOw3BN2w8NZNJm5V1EQbb4U/GQeTiZMrdszqVQ
yLnyqup5zlvNbwtHzyuHD70RKto9lRg3MHs5zzKoWcyKCbJUzk9ekMddGTYjGabkDk7adprTg8Mj
aOdDi0IVXxc1GjZX/vEVfUe7ZrA3RcW8oxoeL6Bp0efNEZyssqtOU2ufC5W1fEz8d8dt1cFyDEtg
uYwe0lGTatYpEgDtWAT8lCfIDnZMK+zaui9S7f+OffEFhi15C2vaZBhKmHSIfu+VdP0oy/y7Jg+x
3HYIrfIB7moQQ3WqrYlRlc+bTat8pn2EnQbQqyM2qQ7ekEVkEJ4hc019tlZmODqiJjkyVhecFxvG
BdaT6VrnbHLad1TLI4rfW7k/yGvTNcAeM8Yv081LpQL+2YoZ6ybXFS/10O5VO/rPE5TmxnFobYbO
QuGKpjDJNrYqX8EDvOoCZlLmzuLI3eI0O9OnZfrbz1701mOcBcC9m/sxY3k+Lu6cWnxGVXUONGvI
dnGcZPiUTdVjNrYXkmAlL4VTHIIweoyHVr1JBzVuUhnILwFRRqv1jxl3VeS04yTew5Ju6AApsqj6
p9HXoFs9S4Bsnl4oSOgCFPXeH7l148Utfy90p0/wirF22X5rgCwa5X6n0xjg3IlD+LFTWu8718PV
VmemAsQ4YcGZrBt+e+ya95GjD3SE1wDIC5z3MM17gDRLtGZkd+tMNeNTz1e6XOeDx9DUIRxOUZk7
MYzg7KWbIWjQuQcSPfkjMPxpLI997TE1DoLyk5k4dXfRtTvtoPGgo8HAfnLvBfUnqr25OYTUdsOq
cuy/WTPd1GN1hBZm4eo44mTZyC4pHnMedfeUrfSG23Cu9tKPlnvDWYihpjzxwDLv2QDGvWNyv1ny
ns4/1fvRnpLoTWifC+4YMmjsXZfCIhd0aVb2wFcsDIJxJ0HDoHLA0/AY16YeD8JmwtXqNudFqpnF
jaXcZ0G2bCc2A4eNfxvnriG/s6XTiL59BZK+YNhcciDP3XxHReniLKOJWlFOFysrGYePkHHjT14n
tNNmHfeYpz1Er5EDECyTw9pZyvlM57gSG8+rvWO5FDC06JFXF2FZ8I16r7vjUT2+FqBt7jpSNV++
NXS0BLlchGtP9t2Phi92mjI/AWdYdWf8vJBhwjn1jiGz6X0lXOOsOpIc8dqkgNObQsTQGeoBb5oZ
A563S1oUw1pw2aAJQ8z8mVadeR0qA80vzErf2XZuWN3Nk7TqbdzjnDvp2LFY5FtYVNsx9mcfK2N2
+1wEJjsFi3IvKhhzMgK5dbRmlgpdNcknRo2alkO17LmKRufEty2fZmUMu1SkoJ5NaAUXMKkBI5XZ
Trd57gZvHng+CKu4OfnGVEn9Vix+vjM1B7HRunqUk5TkvolTs1wTSnaQmMHT50Zg7sQ1iktMatzL
APG24a4sAHTT7K2RUblkDoqQpKPfB+okGvVSsOwQrD125O5batdzitdtx3YsYysq4HTuXR6wQuz9
KFd/7TZPH5bCGxkJt41zdQa+gGvjWLiBlF+cVQVzOo97fc0aTkBmdGaXWoW18fPUXvPE5t/HHJK0
AP+8dHTNo4kqBs9JrC2Y+OP8UnlD/epHUXyYCWGsgjDod4vvRfcCTuIhSh4Tu/50qvTd00jb6iAJ
VqEnzHMplxoHSS0/3KW2Hwo77zfcvUhaJpa97/PMumuqjg23XNT+umlC7EF9kj7P3dA8GggXdkqT
b0t3sKFBlXvCXQkJxnhlpRnDsXL0wJbbS5afqyr3H7QLVFGlpVbr2FHh7zH1imM21zgffVcylOAQ
s7Sw/krexLXwsuSt9Kd5x3ngHOMWSVUelxgUYGUljFOlfwFhivFGhQY9fUnJ0rTsDFho95gAe3eC
GcOpZqvqfi5R5DJahMygqu8kap4LKIlIHKgT6cbyd+jcy+jw1bwAg+NxfgUJdO6g3LYy/Nvly/KS
2Qla7iD94zS6O1uqQGMYMkYIyjS70mUOXhi1i6ckGIbHmSnQJS1y2qXRAkpqYJK2SkQePjuW0i4q
yiz8KhbMwVqngiqvL/3HyUaOgOmrbde2nVFQqmBGQQLzeevNgfeHzz8JkaZ337q4ig/D4iT0o6CF
UYcewixdDoNXShdNva92xlqSnYMFs1kVjcTQlTA+8voWgFEwl8l9Bdx4Q2PdfwRLzMyTgm7ZqxKc
eIrbFWq+9rDuSCSHMRL12DvS6ZJwlgMkAFky3I9zUUP+ThzEmCGhAKECeUyLkonEmNPRgqf6txRp
8j5YHk4GXkG4SeFoBUh2yteF9tg7LTv6a7p27+KbLA9rl97WI3GiIi6he2qj7lKn6K/ZiFelafNm
HfQe+0TabTZtGkAqtfPqzix1dCzCG53ZbjlmQ9U/YZmq7h1QEHhh+3QtSszlq7zj+emIksGGzU1u
XICPBDp8RHc3b9KwcJ7qJp8v7Oco1GqBflMspZJlAB3XP/jRiBGLdINoGrFuyEJt60G50PV9E9J3
C3nJuJ9E54rM+AbtyIQ02lHpuWBH++ybHhask2ZEH26lcoynK3Lc6dTqrnqnAUmkJgb9QDQKMnzS
XqVq0j0Vbf6K+K2/zt4IJXoW5S9JdYdubNEfUZfg4Ewt/8ct29uFokZFbMP3CiYPbWMii1fEy69j
V9JGQV4UzJ0+idKo+0EsdHVi7V5st592LHcTEe9qa88IHxpzYeoHZgT8W6WDBnKjiAUcaT5HbyoT
0z7PRZNsuIZZPJ51cx0WjsdWOrRfvbEarp1W4VcSJ+ogHY1j2qF3xFpdnj07Le8XkizlX5h/jIew
lyVLglAo7+wYMO+65uzAnhGmzo8gs7dhOHAJTenScXGRivUe3ZrGvk3crXz2ToPhntl3AMAYozYD
qx6d9yIlMQPXwkRttdF3Xk63s1Wk009N3OdhoIAPNrIQBWvBTaa31YwsLKj+9CXXkGSZX4xAvdJK
c+LvQVNGOw4zKMzxFVtP+rMj9rKPrHihTwpg5Snv+ptD3d9KBs0XZNU20knsjz9empAAuFFu71tH
ZveGvNjWDxy9dXR71DAemYlw/2G27rpkJPPYZc5vBTji+cIgVvkfUqe3QOs/Y8u3MO8tc0pTXjh+
6DrCDux/RbLVprDVrJdwTzO8I6ZJUGiOVPFRzMZ9VX43locIfPJjqyN9ijyKha2TCatYOV1dHiyR
4iqm3uBQ75jQrisG6yeZSHYvaqY+sd1PB9PHTMW4SL3MhVk2ggRt+j+EZ/8l465Qknnct33fhiRq
h/ziP+d2+1JMKedrehiiJF6PoLdrnI82J2bPLHBHNKfdugQstmxY2HdBMIAbQxYbiH9rf/K//Bz/
yvxOUxlPNSs0ey+ZHPQGSb9NnS7b//ux8v82M/6fcubX5k/13Ld//vSXr+Z/Qbr8xuX678PldH+7
8av6+v/z6Lc/8c9kuR3+w+EdoKNkO/TXleBD8M9kuQz/ESIw9pDrKFLIwuZ3/iNZbkn1D6UCG/Md
0XEhvNvq+X9Eyy3b/0co2EQK+UPK84ik/zvZcun83w2h//dtI5rkkdeWLnMoX3r8mP+yJDMGfSza
HiOg1xKxht9MO+zbSnKFB6uQo1gzIwPZpyLPCa7WzOUKqqTHkftAOzZN4VVb8FVqCX11E/MiiAs7
QgNy3HiMo51xyJxvk9Iuhrt4wOl3QpJFtR9Mputf1RT64ujA5HtPBzl1B3+Z++gSjnHxJXjowdcz
iSRLZZngy3FKYidJODxEU4AAMXOSbR51+UdKaUBRhHJE5wjHXFPRh/Si8jsMMSMufAs3gSrwMsZh
+hFNkVwRlKI2YcHy3aq84jOFWLt19VA8tAWSUiVlv3XFxEKPOyOjddoseQhmE6Vrhh0w4GbfwrYU
+Cy5CcWzZKC+fbGnBvxqaUXlptB1/AjIJTiXYQqWzMdPoSoEi92SEYfJhk5tJUnGezn2jIQCPfk/
Qne/QjuWayWASkZjKx+6eFQ1PvYIIKVLzn6mJV6v3EFPe8TBpVn3OpIn4Q294SyrMaWrKP2WlWDB
TBUvHmOuY5VM8QtojIbSTQfxwfEZAs5zGrymRvDn2rLLtl4Q/W2D5lfZcgmch4WkR5MNJ5RDYGcI
cK+cJPSOFrrVm6iMzq4z7ixG9AlzVuwPSyx39a0GSPwKy27EI5qJSYm6EKfg4nQdXG4tr0nENfM2
NnI8eo9z0KJrndL4bZnbCPlo797CX4TFW0NKxWqLhYdySaDSwgd38UeLWwo9Aeb5GVGthJ+tXNNg
a65dZ6ZTp3i3pgJVDPKNMDkOUcuI1bWt5xBN9DrsGANLl0AiPsd6HybJstPJwM7xLBiDF6SYMyb5
Oye3t4VJQ/6+7p6xLZxbh67UlGf7WDXy2MGGojPvXKp2udU84XwXav+ehJVzFkmEXayYeTZ3LRVJ
gZ08ssfmpYLZch/VffazuAsdTiqS8ohPmcE5Pa5txJDkza8K8bSQsllrBvG/u67UtNJRrzKV8zZ9
JbJ7Sn8+gJYNYRuPVergqOxKG22RtehTNecp8/rybsnL5lDF+GvcYMiIeI4NgRGbay6A1YY3obyF
T22/W2XePGx9+uJ8p5Luhai9fNLWaO+zLNZ7RmWvdgpQzuXgIMlGFoXWZHUaSk+eF4uhamXLz5GM
9LEvnfiJ3jDm4NgtwIU3TNVHYHHXoCJdA7Sf1KxlvHURiv2yMEjuLY+wpc6cS0RO4UqJsNwjRiRy
TAf+vKSCkEtThu5PHbsO83o4/R2jpTOBI7WTqvuQrUSKqDHMzNTRF4IttPIcH4lQ4E8koEKwP2NI
fnc38dafYmGhjAj13Bzn2KVDSj9kxd1V7Vh9mD56ruW0C2Zib5q3PGGw+RnQ+VpHGX+sb6uWz87U
r+sFAR2bCWBAhXcNkqmEmAfRsIJ5To6s6gK6X212hMep2YeJi3dyM84JL6F7zm+OVUmn6VRj/mKz
68c2+XcqG/Wg5yGhZ+MByWxmOsh0t7u3qcyWeY/kTkS72FVhfitaud2MVUzbtCeEMHx3Mk8MGW4+
qHrTxhNz1epGjwmr+3AY6eHq2JOH3kz1V+7OBH56N1zrzAV0iztcsEQjqFCZj8kn1TEtXzW8hm1O
ckfJu8WLOX1sp3MJsJe8kY8Tw5FgRZiXi/Ioa0i2uKvqAftEcuhqYq122xyLIr9ay4D7jY/fwY5n
uZekwPJ0fmtic9LSXvv8HXciZSoQqW/XxSnnJrtGubusZ6lFu/NBFMl9bAPSN4xDeofe+kTassaC
Idgy5nf3nRTMYiJ+XR8K1N2Bmn+ztCMizrnA+0XzBiayQOxr9iSvLgy0dxXIm6Aotwy+6R0G5yZD
I+Hi5imdczTVDHf5oZeW7qE+zhnZx666D1p7pdqMcSSZSPaJqmi5zs6M6GcgSZxwfBh7bblEHEGa
r1AqNGvRdSfL8wi5Omyo5Fb0xCYQh4N9yHkQDVV0Nxb1xnLnB2wsq6kX7gsHXChRn5JR5inmgsy2
0wT8Tz55a5qM86NTEryKhsbZEgx+1CP7VSaortpx7uo4e85LYK5Fu29ZPgAaLuyDJwr3njhy8mPZ
7rKc0nwkvt7ysAXW3m2qIPJhMMVtuM2Z1CmlkgMsDw5B5UjKHn8mP8phumvHtNx5IYNtQlbYbWNF
pL4P/7LlTwqqDMlgV/KucuPfDQn3lV/T1DRJRMdoXoYj7dPvaMr6S5SQ2J6G1jnmRGuv0BirjSZ1
RFOxPk0BFoqJZuLW9nxvF2buiWMRcPGobULx3bgRYJMlQRmSptdatfN66EGL5hZDBO3EzZYmK2m0
4PZN7s1PtNQXmU5HFeQDUg1n0940HM5iHxiWt3yZ6mdPRM+ehfWTy8tXj11yVbbMx8nN5WtWVNec
obsEO+CYWffk7JZLodTMgs/4aHguhl7lrCcaEUcGwe8Zo5XNZNRpmLtTHHWPAqmLHm0OSUOXfHBo
YrSkRUa6gxtuEeOh13l10YTvvkaXEFZB3GUf9VHXrsIQ9ZqjQbWP/SB/JSygELDHp+bcBvWqZHBZ
mib428nGvvNL8Ij08vKPZBDWL2KCF54kdIOHgOlzxALKn5Qfya+Efez1UG05A0ckoJIhgs/Y3djB
NmbCsPVGwVYCAtSKYXnwS06xt7YUKkj6iKss4/TzHQFZZDam2dQtu66jW5cPPl1nJhT9LoMag855
eY/CEkFNW1xpQa2I9lif/dJxBrLkx3uPRHHJsB+3RzNavyTiSQJjwzoJul0yIerKOufRW0r7vsRJ
VSJ0W5W2tLC4Mt0Jbetvx97AJV7Gp0XkdE1CKulG8vltzn3h76wBpmkS5n8zwSPDWiyc6w4JEfDd
+8wQz8yNUZuEaypBm1tzpe3DVa/FzHyK6V5ecBFrZgYvvXR+BbL860WZvdMlyOu5ac4458L1WOp3
P6OXHZuaPE6msDxHZbvzmxyJsHGRw+6CpG0uTIqL01JMcqOW8cW2uUL5pfsVBXIi3dEtx9yIaaMM
vWYjn5IuuGaZRyww0nK+axPVPXSKlei8T+SWG3Gx0ZHl73N29ShfF4KjUiTzqxR9OK79lh0RryNe
YoIbmJ/VHEgPlTXf1dPUP9a8YqswdUlfIxl/s6MpJIo1ksuFg0mw2fDrYYR5cZDsXNYrK3bzQ9Qx
3uiHGl9DynuK7UebWZwKOI0EI0sK1TnRPkt3Ve08EtIqPl0L6GjNTs01ol9y6T2XsOI4RfexPy0P
fVMsDl4hvYw06v3q0kHf/BTTmNByjeUxV2LgaTSZo6bxiFCRoRs3g4AwhIJEbi98tpWVO/syYLjK
xVudWH38yMreMPyQi9x3xpVnQiHuRzezjpUVhc8unad3xCq7bZDQ1E5kvfKm6XsaBwjeZGirh7jv
RbPxkjYwb3IKsCI2PQOb3LL88URvs5v2wmT1fTsP83mQkvg3udtZEJ7t2OLp9tlUL/Jn8pbuYIVp
wnJkL4WPGyB4ity0pG+UFnOJXXNqX4ne8YXx+kp+mVAnb4UTLWZtFZN31yhSF2rlmn7clyqO2x/H
yrE5jrnFmz9LOyno/riZcxJDmfqgpWrmc5zVLY0wO05ZRE+rHNx3WlNfzIxrC/YlegFSTMwi6vet
T2pvZyvCMWTzWU54JwccdE9F0vKWJFM7WU9Tl7XNwZWhe4voVnY68GX3fb2d4o51CTKXjf2RT410
D41PwGndepHy2N2qus9patiFJCSUthtyv3FyVDx27AfjLrTVymXuKmZPM/XZSi9+Nvwf9s6rN24l
Xde/iBtkMRVvO6mDsmwtyzeEvWwx58xfvx9q74OjZvfphub6AAsDzHiWq6tY4QtvWI+WJnMOrOer
S2yRzd+gOZNvhVDKdmdZ3DQvRZu4AsNMyTNtF1bU3aZDU9DmsocILopale2vtMlSOiIAb4MnP6HV
uIcoh8fyWOoSnFQQa4txaIN+T88tR0veJdymv8y84DxDmhqKhHZK7a3KlDKWHmbB3yFtPZxrtOg3
bBUHsqlon1ylNnfUt61HP5HqMmvGYMP3gdRmV3LpthbMSwW36pXsFf+xF238jRL7KrbxEzUwcjNB
H0b+aC2gi6mryFa+p7HyoIOwBSlp7Vy9srdAqVZ6WGUPPBvoOqRks1CZf4SxzBG0Lqg2J+yeyGk2
dqUVz00Q1NnSyJz7qGuTH1kmf7lVJbeGheVsrxfLBNYWJteZ9ijcwn9xVesFdEa/QF3p+9j42Tpx
kZqmgOYknjOx8x7rwFhNkO6NHisH0GYI6yn6t0poy9CYjKeq+LWz8hy14h4wjFNoSzUznoZMfysT
Z0+WACzSEVi45xkI0PpvnVnrPhteu86hAh/+4zaDgU9t09fUD8JXPvUb2nGPfmaS7inFrxhxgzra
mWn9b6hm28RCG3tMzG0bVm9WyAfokROscaf27WVrdRrEk2IXFhhQhr7yKlL1uajUjd9qD41TAlZK
Ugip3V/VyWltek52L5TqxYjHdAFR99EzuudoLO401HOXuNBinpS3d71bYSIiHuseGDodtndHUBgp
oj08ggH7MJ8otCWYz/p1oMBz8Yr2acziH4Mjf5Kdd1s9cndWAZ4JdMYq5RhaCFFOj2AagFCEtITV
ouU+xpKnTNfXcd1suHyxqVKtn3E9HnywcVD7gAaOlbFR3PAGcObKi+XvemA9zGEHLOdtAN6Xtl3w
NvgYfrhdsBtG9y2W4J+zVBw0Nf1J/WM3wJrwuCRXyeCNawGRDeCaiqcbFAbV/qW4frzCZQTkkBV0
m1btQHPq2bbkFcy9+h68ByDWVoy/aoPtGKQhv7tNwFM1Ex9YcJYBnjTWqK+yip8s+JtElb5pqo4p
LokrjtvxnxKieFZDFNG50JcCP1+oM7fSVlZhrlFGHnNJ9w3LLnxEnzs7/I6V+1OFC0VhmiUGFYKM
X7LK0trZTrATRLdybEAuZ8soN+wbWccvuVJt6wBbTTu98ULxohK6I4N9H0b9a1907vcYj/g4cFe2
GO91J/quq+0qx2Leb9Vdlis3wVhu7dHawjOJVyXSBBD91l5XpTeq6A5IAWzLiWnQ1OT20feYqrIl
scs1vF3qpC9C5igPdDFWtwGQIyO4dVRtX+fajRoYO71SvrtIWyzzJvjbGzhgRMWo36hGvadJuvaE
86wPYF79gQPOOw+xAOZKoeFoz8EHKFk+ovEmH1qreKCOsqNk8wND+T8ugeHIE72CAOHeB7rR3Kpd
q0GezN5KH98YJxfplv7/qvS5MUBLgDSBUbIKS8V57Dq8ftsPTL1aWWvyqFdYJfoSMQqDxi2EJN2t
k6fYh5AvRX4ISp7fEpADHYr4IU7UF6sq1jKEX2pVdzJwv5mRuRk7x3luPJ+6hULrg1brEmw5dQ7n
BqLT0qbKsx9zwM20qkx46EZUK6Cg4FJlOKACUHupR/YtvHPeNgjXSnEYC2lgfEM9ibLHk6s3GFZz
r/dUKLejQm0GXnsQtlsAp+kNahVYcyagIzLz92j4PyrF2dtYq1Nv4qAEtgYjn3ZbqC9L1QFfx3VF
XwR+rr23MTWTMBXDNN+F0ll7MsbYTFXulPIe0N8tNMFo0dEfjOqIsogmV5HjLFPD/ZMGBb02uYC1
JYkm6lXoDu0rRP2VU3j/VJnOjq1uKp7sjJzRNo1H7mskfctVRyPXronjE1tX7oQZPbuuswEHtx7q
5zi3d2Uhv6tiXLUjLHkW3HDKHZyN7WSxpWiEpCLaWHZDr2/EidrOdAfWJKbfaTt2G1LwjBii+CX9
ce0N3jdAdvoqiENrowH0W5gKfcpKLbZtJv6mibIdtfFdwjCIG0hVgHhizrQ7DQBypO7bb4Hd3nng
ucGQE0HH1rOPAA2GgnJdpSY1QRWaHHznP22R7ruo+xmF/l3cuZta62ETjf+UefymOdHSpE3JSwRz
VU2h5yndIxzEdWrWhyHF65GYw25oeGfGK1I78P614J8wiR5a1HaMpjoA2r0PQsW+MxPuDtOliFFG
6G7YrrfGVOhtKI2HyCzvYQ4iiUBvhhsfr8yy1nYEEq9AeDcqzCuAt2/U03Y9lHQXDa1F5Hr6DnmR
W2y+VEDClHrBckQTPRAUVbaqE2jvkr8Gw+3+LhyBf8o0eJH0OmVkOKugVzdVB0pRg0i0jHRzX5up
hgiJp9+ERfIr1hI8sdpq0fRNIyGHhZRWNePN6Akoi9zrNrFBiTsNSAUHWKT7PDFYFh8nIcp7vxs+
Ac1fAE6dVW2JB9+iCpqo5pdrKy7cFSFpDifUeUrC+HvqNk73AxatQSgLONIZgVnEcRcX/K1B5lqr
vrLBl8qtTDwlVl+Syk9iba3IvB9wLrMhwOvgBP002owyEZAo8qjEw0zR3OfKl4O+CST8uIMRgvhF
eCE00MGGCMf3sEwbJIqlfUvy2E9gjMSKvw6QiXkf4RHwdHLDVqRcnfsns92u3URRbb6jjmM/Z2Pb
PReqxJ/EdxRobj3RE8aNeKZTy5zYArfAskdIG16Zv3W6p0XLHDWTjExKprx0SRfdB1ZOb8FpxXci
Z8eAgiGh6QuUIH70dj6QOHquEm/sBE+IZehzT/AbUaUWvQv8vnKrCV6pd7Y1kXZGdxuByNE2YPhS
dgSqLCXMJH+0q13oZBYw9F7V+3UTYWyndalUbvohS36K0KifOlmOeHdEnr9MNWLe5f9vuuGBOkk6
Tar6/++u2yNCfOghBOnf6nPj7ePf+p/Om0ajzATyBtxR0IJTp77X/3beNFpopDGmaVr/R+3pfztv
QvsvTWjIQJmGCU9ZCP6l/228Gf9FHZW7gq4uLpCaappf6bsdy3vZkh9l6qpG3ZbuoKqpM5mvyBTV
ULapSrIfKeRlbbP2TK72T2tyRr/pdBTDQJzK1Gg8OrT5ZspRWpjkRt4n463TmvoalxEI/T4Ulq+P
YgAf0cBK2ro5Fzwe2lrGcJeGW6qKsPprhTJrZfb/s9WPVMs+a1Fpk/zc/+1TTkuG3JGkXWnSSlfp
fh630yUoOrBCeX+rdxDyVmhhUIiyDd/6zjtYPoym1b2rlVl8iwuN3iXld4kQjBVr4SpQIgC+X561
KXUpEOay8Bu0ZrKFjVF5JiEws1bbaqWiMbAfXD1bXx7l3KwtTAeBQUiLXvDcrMEqElJKL+9ug1qJ
YuCgAGCwaaSDtCQZybWl1+nCXbR9CrRbrWTyCpWssVZ6AT5zlSmie7z8i44FwabPYKoOxwkqCB9D
nWtxprIoXULt9jYYs992akTU2LM/ILiKK/gJetyz721q9O90CGy6sOiQH39vZJZoIoqivR0gSf3r
eW2wBiOZrMFo9veZzJwr451ZapOTbzApy5w04GjIfxaU9eKmCgPIg7et3eagp2MUdyJ0rMwsq+gT
u8BwFCBJ75CSqj8asL/3OLBAJDuQWr+6uQzuGk1F70LYzF/O9jqgUKrLPaQeVAh08KbQKGqO4JUj
dXI9TGdWFaaUXEKOmFTvPk9YCxFuwHLKPCjAE1ClsN61TLW2l/fLmUFQO5GGY1iO5ahzrwyppxrb
Ms9vCxPEe21rxXf69do/l0eZ7sujy8EQNkAhodqWLqQxv4PKpsmzInPBrmsUfDd+An1n3dglOt5j
EXZvVKdwJhxdE0WIyyPPHOg4EAzN9oTdbDq2Y6izfaq6fq6NbZXd2kDYcDlE9SZdEbbrBxpvk44m
gcLzGOclXRkoHCH5PyIci1K39HHlRIP/pMhaqZ8v/6wzCyItwxSWIYVt8J/H3zZuE5xeU7tEkWQE
XK8jT6QjqaGm73EYFnIjktF4L8K6uiZ0fnJsSRARU8RHRNOQC7SnP/8ky+zbuihAAce3jusbN4EN
FCNpJMGpqta3RYQ/x+WJnu6vaTzQaKrKYw/a6ni8xKpKr0DoCkOtTmCWLlCkJw1aXR7lWINx+siT
CCSwUBStuPjmlxEU6DBv0gJZryrUxX2EKKK/sMcJkhi7qH0cqOj23yzDCP9Wdg0M9fLwZyZJPMIb
bqFSyT/giz4vapbGfQxUL7vNSofXlebvos3h5l8eRTu526HcWaCAAAGpaEHOZ6laduJlhUxvBRLY
yaJT4shagDxRfvphnOc7QDz9vzBzA2XhVVnxvUXj4h8HFiiqHoONBIuVI9dnVQqg9iJyS6hAYZJd
89CaiVp/fAzJ06BOe5vjbsw+eaRnuRnFIr1VoGx972qUQkDTJisbqueN7aQtneYOL+I+CG+samJ5
kKLsAJEH/6h16m71EU83KqzxlUtojviTSIHqqgXcD8aZBpxq9pmGDsULJw2HQ6zU/n0TQcdTdUGd
xcm1YJ9Iazx4g1pvUaSytsYIaN8fgujP5a94slc+foQFEIkIl8hh9iOK0us0UTigIHy7+WZTB9yr
YXx1r0yLfHTjMozJJKeADKbIPA7o6WZEWtX1B6qPHtpxUATiha3rKcALA1wlnOX4rVFT/QWgsuGu
8hGhjaVQQ7nJwFc35MA9QILLcz/ZwDaXP4RdMMySsMyaXT51GWWk/D32RT3tNL9yqt1gio6WKnny
l4dCGFXV+NiaZelzT0GBJl7X0FY9hKaO9BnesodgGPtDKwPr/fJQZ76oo9u80gbRly7nQ5nsqdxT
kgYJjVHf62Y5OSIH+ZUJTWtz/EF1ojlhIABKSkLMeXzHYOeHmDgol0ODTM42bqcYOleGTdMZ+VNR
6u4V94Gz46HxYiEsKxhTn40HekSMOuOpArUxGkjRWh9gx2G2RFNJG6Oby6t48iLaoAcAW+rErVyh
85iq7oDFF55dHDwa+sig5k/NqL3WunzpqT9BUrkmJH+6GS0q3VxTpuThQML3eIJaicor0iblYUiI
5gg+KvdtkHW2baJUfbo8uY+vc/z1psuH4JwnStV4+o8H88rBc10zxbm5JOxYGIGW0U9MskhbdSVd
7mXWDcC4W5QUgp3dU9FCogz2M7X1UIeo3431NxjqHeC1JnQa2ptc9kuuy9RH+7RSvGVkukhPQnCv
U+guqaXdlip6WsucWqBcEqLSWAnbCeUE43kcVgOwI0jz5tRjg1sNJ1JJtQ5fbDU33i7P/vSAMHnU
c0mPEN4Qc4Rz54x9RaFXPYSiyreJN8Y3CEJ+OdKYknWVWAq5Z675+euIBBq4G482s5MV/d9kbBCV
M3Xz++W5nO4aRoHbxdVKNAu/4PhDGgMdzdwYaWaXSQdtzEF8rknatRvX11Lqc8tGUk30r5uORipw
PNToWTEicIN6QPzGX+oBCsK6FVxzVj/zKjIj8ripoEK+PL++gE31rqopKjJktbnEShLeaW2Z6JMN
EDXXcMLiN35Kc18robGscwqtdtWkVzwAzk3WQFOOVJpDQl3keLJgnyKigEw72BGiPdGYdYsok92V
S/Q0G2CT8JerkgzS4utPn/dT+CtQclHjLNUOCPDmu072DcLAshpQGCpDAHk1/SsESo0UGW0TLJwx
KkAKjbCI0Z5L6sp60uOwufYunp08YHEaKMitSGf2pUXOO97VrnbI/TFdOphnL1LHHa68vudG4coz
DGgPhmnI6Qb+NPfBLPU8roV2QIitWkBuQrFj1PWv0RkIsgiuSFrJMFgrimfHo1DW9hqjl/XBtqL0
H4Co+r7L02tn4+R1ktwjlkZ0SbyvUto6HsVSElmhro+MURb5v9QUM2KTCtsy4vc91/CVv/o6SZ4K
QxA0CqHZHMnj8cKg7VqqLd1BiQPQAiAjy2/BGKc/gkYvbzMahMu6DIorh+J0u0qN0XjykUfSuAVm
w4Jel3br1dohCcbukOZpoa6cslKfynhoNmqlIYmcizB4Eo4HA0zTm1dNtDVOMtDetiqaqLvL19/p
bUHkTPBBJsc+ncL744VoBWIYZhzTveyw36bLbVQU9Qvjya5Ke0/DObmzwsK7q4mkd2MB9GDRqYq9
ufwzTvK96VcYBAmEtyzOPBiqkhBSpMz0g5LQuaZJAXAWfEC+cT3XpzeL4Z3i6+ZvVXGjrxZMpqEd
HgCDFiLJzWx/Q4OMHNdrdai2VvTTxYX6d6IEz5fnd3JUJX/9lNM6ms2JNWflgd6RAXCWGpBikkJj
Q00eWItOz/TLw1BKk1yFvM06Fczjj5mRH4wUysQBNR8cFJEG3PEYKesvj2KbNvuFh5PYx5yd1d6u
kDMMwD1YVRi/hmWRbFSyq+yr19tUzZiooZTrKbbNd6agWZpCIhSH0I1AynjIMku6hquvT8bCcIGC
BhU5dW6nFMhUq6o0FIdCui3oEQjjSpyNV96pM99/KlpNSaKhOwQzxx8msgskNOyCUUJD7skU61U5
SvXKYZ4W/igoZcUkb+H07hKVabMPY6V9DUa10Q8NYr3PoekMPxOhmqgQUcAQbeLdxT7IrcsLeHpz
c3+Y5GSSgNDgIjmeWmn3YyCUODloANsPTRNZr1xWyrZGPgYShyLiK/vizCUKV5HKo03NFtja3DBM
R8DYa0GLHewq7JahVWR3eIdCS9ZasXVQf5bQXQKawaNhHNCqqR6SUmm3oRYVO8BXyVWfrNN15wdR
CaUA4AjSntkS9DH6VRKE9qFA1xPxsS7Pnq0ytW6x4mj/StFZDwg6wXmC7ooCte6hFbAAklr9wvHP
8wATYm60rqTu5zcgznJauIRuL13Vh8DUDfjx15ZwugiOdwpvEOAwzeL2kwQRs4/musNYuVZyiPui
ugnMwL0VSIy90LkxDzg9ABWpqr57l9qAik7SorfWoEF1LU6aUrLZzyDD/ihTa46KZNnxz4io9FoZ
4O+D2bkg0NVE2pvaydOda7Xo04WWHqfLDBeJu8wdAX34KAs3V26zkwSAa9Kk0yNUKpoWhYzj39B4
mtoU9Ov2BbgOxIw7Z+UQGixgKrlXzufpLTDdZ5wWLhvboc1yPFQ/ODGPTS6QeHarnXCB1aAIJv6D
UWhfORRlLGKNk15nlSh+lfv6nv1u3xR+W+zc0Euu3Gjnlm16AXSb8iULOJtLh91dhsQ8AvCljZSE
86/SIjeruUW/uXy/nBlI8HRSsbAgAor5ogmdgFArE3dvpF6z79LaRJRKSfZB671fHunM59EpONM3
wQ7HoJZw/HnQ2gO8gJjHXipBeaM1iIgGvvSuLNz5URy+KzRjjVf6eJSB4EKYHq+A31rl1qygfEEw
L76+q4lqTDEVy7iV5vE0ImVFrMMg3QcIjS8Qksi3QeooiNG68sqEznwghqI5Od2AvKSzZaOzgTIj
gMx95ur5v8Dtf+NxhDJ3YPT26vIXOjcUETvvp813Imo7Xrs6o4Gi+KHcN3Tw/zXQEtzoIK1vsXn4
misbRW9qOuSUaI3qU9l77uGdaGpuG/Hg7pOyHBaxE6UvIYVWojYlT1Y02epDjSbsqqtg712ZpjHd
e8f3IoPb5EI848401eN5KpkeSdPP3H0H3QSlDdRoQEWNwvkV1cBQd1oSGL8cZK9/DrmB/m/dRMrf
LHNyCO9SpabHpnhRLSdXgGMFcYVHYZu2m7CKit9WKYJ+aVS4Md0geOFNfjJpeVvbokUAKxTKJI2r
j/zPnuj+lKGBPAbBHUSvSnIwFkD2nO+gBkdzNYz4hgRZI+WSJ8JH/qHBG6Q3CQZXOX4Zz4VQgRa2
ru3d8//3EfCR3BLros7V57rPxYB4ZWT+KqoK8w+/KqJDhogzYKwix1Xh8t45faSpJOlsUuQO6PLO
A70iL1ESyV251zPne5xnSMqBpWtS5RH9qUfFr28uj3fmnAN6weSMUsy0i2bfUO/p9arIgO2tnMCy
HWS3R9EsuFLVPTcKmSTFd82xifymP/9UAzBVdbDRWZLA/4JolboISoZlYt9ensuZc0eubBscPY3m
gz0bRfRm6qFRJQF4mzZeL3r3aKTsO0NcPXfnPhP3PVWjj6X7aEZ9mlBeAlNEVEzugZ4j9I7+xT1F
DhXBEasKthRFYTxX+X+0jITO+MpNACF7drHI0CtBqHGHuZHMbqLAr+B29O2Vj3Ua7kzYkulhJv1n
Gadl/jQ3BD98fWxUuZdIOC6jCnLBMOTNLu/K9tEbMyzICr3bC0+Kbd2Ew5WL+kyuT0eUHB8ZBJtc
ZJ6FlGBGs7JPnX3dptWqpbZ8A5kJ+dN2Sn3GId9DYgOF0SVrXL2CB0d3wXte3krnNiw2fvwOHgvy
len7f1oDSE4C9BS6BMR9GW7FVQls1ez8zeVhzu1Y2uHU2WhW04GYnb64hhbfDgbDjIWzgOKBSVJk
B/qtrRjOlQrZuc9qas5HLoI+hDr7rGYssKXCXWWPpCGsAK2Gtkjf+G/TR/1W1xFYyJvmt5/H4gF1
GOvfyzM9s6C0QKn2TmIS9EBnZzMHUh4bnaLsUXiYLEvzWqy9PjSvtVfOjoMaHeZbgM44JscfTvdE
YepwafYl+M97FULDiiDKfP76bGiGq1OXcwI0TGv9aXsEouavdxx3L8KJBVjHKP005tdrPiARwa8Q
hXGp8cofj4IyXuJ0rXT3jZbAEYbiB4C7N9eX5zLtsdkr/oEoAoyDpgi9kuNREEhVE7MB6Z4GROMj
Um5/g1I6j0Va+d8q2MrXWopnNj0dS0oAzI3JGbONmKqJjeTHRLPop5YMpa191+QoYVrKtX70md0A
SIMDJj7qZtpsbq3m+ghXF3Lf6rWxpa0id+Sz16q0ZybkqFNPb2oxn54suBCDSAZT7lMTPc2iyK37
ovadQ5Cha3H5Y515dxyVRIYcng1x0q4c2sZrGpu1k6OJOGYhoeuH5fAY5QrWCm2gfdMR2theHlQ/
O0EJxBL7E+Y479XELW16Sp723sGpaA8JEAs2QEzvWSW020gWdrdrazt6sRvNRgIFx0eH2NOF305b
R8cTSFg/aO+DtlQGgEmLqurGt77OgHPTnHW1Zd3E6isiNXhZyLyBeRdHbj0ZqEitXuS12WOpaXmm
dUNyIG+dQYPCm7dNAO8Si7o3vU/zR+mn/auCP+APwTWKjF/roUlqZMUADtJDE+vyokxbZ3ZseCLp
rdJ6Jxn7QM18ugJ84PBuqQ9yXytNcoPpY7ZrDJEgrQL7UkSOto/CGggE/G7z7vLQZ3Y1QxOrOSQA
pvrxuT4NnSVIZReZJvdDOqqLwo4k4tld/fW3CZgI28yk00GJc/oVn0aJbJ7VqGCCOmZjS1jdSNQg
zLKsDVQHLk/o3P6arji6cKgfGfr8oiugKERpzhXU9OMW8D5uVDmucWZpm1dixHNrhwaXQ5pO3unM
/dybJFMlJAic2WLXfsDIyMSV0M6/HlUzDdZsQkwQ885eIUPJ0jAiydl7UHyhj4XO2kC6+eurBuqc
DTBhxclpZx+ocgK7Cz17n03MMBd3s51ZiOQm6oX2dHmoUxQsiHnQ7w77nN7ACWac65mQsO+5AWrI
EWnFFgDbdhtYHkZqfSUW3oDWbGmk20Q0q3EcDkjiv/4HPwLhK4JfDbwg6cTxhPMExnHeEXSDkieL
KMJwbWQNah+WG6+onDmrxrF+Fn2T3PFhlZ3pekjhyxYdysu/5Nx+BQpMV4FSOedPHP8QiZ5qh4sP
CT4Guzcmqilb2Erm0tKtcXV5qDOvMxEwFRgajoBxT+asuQ54boJxnf26pMHqveBD5kDgG8uDEVvB
18ty6H6xmwihJqLENPVPpx6n4sSC0ikJBMx649ghbDUNVOPlWZ07haiL0V8EvkjIMc360yimWtp1
6Jn2nuTT3qIJoe1FghjL10eZrkgCDc46jdvjUQJTb9GiMox9pbQTn9wIyCHMa32mc0+yA72Wpgsl
4hOigxKKwQtUxdgjxI4htkDmpDJkuPQQrF6WSOauoSBWD5endroDwfOQS3MS6QfxBB1PDaywFmSD
b+2hfTfLFo+XFVJXSK3Y2rXL+SNIOn7pGIubTKNpBzvGnu12pe5sRYrI3Pt5iyKSkJ6DqY5bonMh
YuoHMPKc6FsZtbCkNLsB3JzoboU/tKva6DjE1ObhACc3ntGpOgyMApFUGaVYDbdVisXxOKlA8e4X
2pWM5/TsoKzH7UtYC7iD3ubxIim6VHyg+8beFB4902TI7zojGbddZOELXJqQuS9/ldNtzYAUM2if
TeVZe9aviIMmB9NVGPthggDWje7tUE2RV7b1mQTZpjlrUTYlZwRoOLsHsY/sZErRe19LD/i4V5ho
xFiNWFlDSV6MwQjkRQVjVpnY+9iLuncnKOMrv+LcXKmiUv8AUQk7ara4GKSnroO9715H/OCmL8x/
h6q7FmSdG2QiVhFzwrBy5rdRq6qFg/CwuUe8FSMEU46r2hj91eXPdm6fEEvxVhN80vme3XkusB+l
9TR4p51HfFMhN8QNiQceIfiGdPJay/jc4ZUqZCXqihzfeevDRw0EhxucnEcUjBe4Oxb7LoHKDfQh
vhK6n1lAGtOUaCntgYKbX4FGYSE4mBMj0F1q8H4oukmFz8i1r+98xplyey6YSaL1+Ki5oix8pBCt
fUIf5q4ygIWESvR8+Tud3rT85ZAI6AVSlzLFLJtLhzhl49fWXs+RSswwOdiaKFjc1ojMr2pT+Pth
LI0rodxp2YQNQc7Feea8QeU4npmd46OnWoWDzx/MKnQe1OZ1LAsqJX2LP5vgjx8U2L3+yih952c8
CFE+Xp73uY840WToKzF1mmbHP8GSboAFzujsO6RuXwqkLx/M5uo7dmZXTpcKITGxMV3XafU/vcmk
kZmjNQ61qM54QUhXf1AxGlyr9ZBdOW9n5gNpj8Om6bwpUDSOR6IVY1aJkSKsT1i5hKiJOF1qK1c+
3PlRWLaJJ8YLNtuSucjqpAgxrQ9JRx8TmGILukzJlcj43ChA+0BlqtRjtXk+gdfOSCbB9rCczEWw
20lwLgyzK1nLabIJyhuAKSIA1ER5Yo5XDIlK/mktuY/totgaKK9i1tlFB8sJqd21RX/blarYiDY3
vhwPMjIESwFbCwLch07sp12BMxfy3U5EpSuX2n2j52WwQP6tvPZ0njnbXMAWdK2JT0PWfzxDdIqc
JI7H/CAD2OM6YnFi4USTSYMKQBidnKhaFzhNel/fi+xEZKVJcCSovtm4JgIBrgGL/xCn2BH7igow
E9rqlWvYOTc9MkHAIB87xZrHa0Y9aWq54SHGNEq5KdNAYedT4scKQGr5TY2UHx5WHhYhpSKNZ7XX
UQFoOqx6cxOG63JoUxzqfWVAIoL+ltCXllqgJEhMVkdbLx79aDWE2CoqiGcgXl/kqr5pmxhrviiy
5DdwErqKvOwQ4IguGxjrNUoe2qaWSR4uaTMLf901vngd3bFXFy5mU/qi4Tp8h/oPxVTYMO4XiOsH
uMShA9w9FnS80QvDii7a9aFbhgsCbLfBfteSL9gW10h9lXGDhu/o43+TFA4auI6vqT9RPtfUFd1x
tdmqSh5lu3rosmDZ8EiBwbf8tl6D7E7sdY6IqLHU+wLTdruv3Mn2Igh+emajxZhA1EW9CFyv/znU
ud0yUaNFKbfvshe3NfFBkK6tPpi5GcJE6St9G6BAh/8EWuEPSq2ieu+lWvhPFZQdOnPUpymLI0nc
rnmbre7BsFPzByKtLaI8WPLFCyiwanBrxMh1LpU0yd+xtXyyQZjJVIdNF+FiNvCcYzCyzawY+Yla
yx0LI8IRNw6pttpN7pUOjVIPVCeCCHH8jnixchiRzMLTwh1RKLFxq/zn8vPxEYrNAvgJ0QX6QU6w
jnn5Dl9mJA1Cqzm0bZk+gw9y72Rq6C9hU6nJwvObemeNYbe1FVwKrF6pNnqjWPd6XUoU8WPPRcIk
dF40/OquhA1nf5pp87zSmYAfNU9vtSarWf20P1SJGT2iDikOaoF151LJoG6CgG7c6r0EJzDs1Ij/
gi9jVGcPLlIk7Ga0CX9nhqX9cfHbLBe601bK8vLind7vE3VievlJ74B3TH/+6f7TO16xDCLpIUpc
tVw2VPnvTTPHAPryOKevL+MYxDdg/GDGzivVaoMWVRfqeKQUqb2rUkV7Qs1RbCgjWa+Xh/pA8B/v
B8ayKLMhZ2BSMpjFu7n00WUN1epg+1qkrzDGbr85rRdXCAfFOZ4gg1MG69avkQgQgn54V7Xmrc7e
/S4m9+lFMBKzovtbpvc9YmsW2rSNWyx68uB0NcgBtn1rOv16wIJkP3ph2i0AbwcPuoZMHK35xIEJ
qCWpsez5ZhF+VVH/s2ss5AHotuHXLasRhzucF0vzyjqfXsRywuLRAJ6aqPBvjr8nmtsNTsYxqm9c
CCuRROl7HtTBTTcO6aaDtILAatevL6/4uY8LVGOC7Uw8+TlRUxdlEBI+NIchSsXeNpPgFlxPvwkD
T7mS857ZrwCqKKJCMwA2Ny8MGGnAban51YEtjVnxKNxd3or2y1EB1ShQVXLCohKIz07FCEkPgrtW
QnpB8bfLtXzlokO4+vKyQVbmYZliH6gvs7i3MbQsCLWgPEQmeroxVrxIvGaYbQeoTv8HQ0GkZTpC
2uyQ420R215s1UVaHpQM2Vc1UvE4Q40ZXgoScJeHOlNLJZedJEMIqKixzXvLaFgUAbJH+QH6oI46
OTpJZu/hVaW0/nOfm/UTTY3qFsYmfq+gUlpUU0Ger70cY7PLv+U0uaFVCmOTuAeMNESc42nz3Cp1
iP0lAEul2JuhKe8VmKmIDGLAZlPULcpNjkzcNua+WKtNrVx5m879AIjoUzGXO++kvCnaDKKBoxWH
stO6TVrZmDtVkRjSlZukzS+EPpm8VjmblHO18YH9XwE7nJ6XqTw09VEIAekwzbIEJUeINIMbdpA5
es1p0ozrTtGTK+t8ZpSp04myiw5XDGTY8TqHPRKPpQC+LZxGA7hhltvUUusvn8oJ10sLkm4TF/sc
OOFgsSkGEtBDpjbK2qLuvVQxNrpyg56ZC2g12gBAuOl5zvvF8C8iPxws/YCSUTYhUZEg9jXlSsR8
dhRuMvqpYFFJ4o5XjC4khW8/Mg5+EdS7MdC655DI7tqze26YSaSGFg1H354rRMS4lpqlg41mnUbV
Ax4D3t3Yh/aVau25UWjis8P5+DqRxGwyWW7jkq3ohyHGarg34/ShQcXq5fJh/ni7jt91Z8rbAZNM
7fUTSG1cOAW5YGAccjVFTNVQO+UJY3EUyGwspxWrch6HPmlWskv6dYWU2B9D6XAaTooAq7soTjZN
k2i45uQtGUWDpVQU2usyRVec8FJZGm2XrWMDWfaudBHPA0B3J7oCWcgJFKSphX+TIIa2SkBBX7k0
T19QOt7k8HiqESZiv3m8gq2tE6XbkTjQTRhgsNrOEiOjatFRL1pdXsYzQ6GugjgSxXXgXXN6QpMF
LdeQBu+pQ77TCREwzbnGv38I6l4e6jQYYSrUpqnfUw48oQWOeIlUPbkPu89HiDvL8fWEtfYtKvpJ
Adn03lN0lq/cEufmByKCtJ7rDgbGdCV/imjduLMHzLEZFA+w7dgW5p0JkS1BW05Tr9Qt/puz8+iN
G1nX8C8iwBy2ZLdaEi3LtmTL9oZwGuZUDMXir78PfTcW1VBDBxicxcyBqlnxC2/427l9tiXpfgJY
22g+f7WBdjvf6kytroQr4zrr3N8NWgfrzVQm5hBJTFKTI1qDKUhpTHz7KHEld0npa94x71cb6Wy5
rjEIMeu7ORpuEQ+Ydb4LBNKnIaB0IfHSHpBeBU6S/DdmZW8ciP36OChLTQ87p0UYEQ1zkr+uMaGF
FYqMLpzMyQyifOwtZOHEmOZRIwdMeDVntsyrWUj16fVFfnH4yW6oC4ESYFNRadht3VGnVO6V2hJb
+LAg8YgHK3bgl8rxL1YVYgL8Yxi1WEFtdJPdqmp4eDcQEWKnx4cQja/0roe1cIUt4UUy3las2C0q
ZTsKouBquKL39bvMQ2E8wN8yxiASJRDdHPAjM/ITht5mHrlTJz/oQs43BZLtR82ZsBJBBCdqkU24
8Hq/JNnweoMdpx28SYy96EtnKLQ2m6JH3Ove8JHMHgvxTRA/xpi8xBZIwzb5hFOo80ugsv7Zb9Fs
QRSz038saqXwUY80Xy88kGeWgkI4yAkCV7oj+xRjzCYwtb5XxsJQKVq+WKJXS1PggOm+0cRraz8D
BWIdoGvRuvhbdvrnLOezmrym8hlqXnGZmVSOKjOi82/ewUAZYNIz01sqvO3wf0aB4OYRjDklGgmV
FxpTVUYY66zH10d5GRdTH0NxijcM3KVOIvx8GEAtJKy9KmLe5CI/mrM13Y3DWFCH8lniMAkqrJKB
saXfArk6BVaavvZLlap7gDig7LfGbPwc8HC0V4G3W66z/+pa8qJrGo63PfCNTo71aRn7S+2FM7cD
aSiNXLq4RMH2rjCo1/Wg+UlXxsnaz0fSa4kXcztduIe3qdudWLINi86+D5KAW+L51FKZSmycbPsY
UH1+CEjljwD3hxvkWRq8H1rzwo45cwRgKwP0BlJHeL+vGqvc0sXqoqqBIYFxk6A9cRQLhpa2ZnZv
DRTh2G25Na2Ejcm+L9BIXJR9uepw+kyMaUQStLcVshUXLvFzmxNW7Ib4tB14JHvOqolp9TRuNpNa
NwVwvgYbC+3SVRXe8EH629xcwW2kCn57hsJKaRTUosIpWDq0aSVKtRfumBeRAwU9NibNXzAhvGq7
R7xtR7Rdq6WOR9A3xxlOHm6IZTueeiPAyGZiTFAPln0peT03Li/MJpcAvhZC2vON5PsjoOhAq2J9
QIbYt9LygOUQdqLTulmmGmv/Duum+dJ+srbv2W1giP3cDJuC2NaQez5uspZDb05VE6emwAqCpBhU
dpUYxsOmY4+xuj+MH3BhGbQvaZ9Vv5CLwNtMZrb7S6v7pjo62M/HRuOuMH4EEMPIKrPqO19Rfl+r
afpYTmt3Ssxs8aKRjjMYBgQsPcSucuMb6P78hxhMxCHo7iGO3up4LiHCCH1o7Nq1PrbmUiiMxRq5
Hoivyl9D7VNO632rMg9zrzmf56ZJdH4mRBnca5V/D74oudE7acwXQuUzNwrJrEcNkYNBDWg3VTjd
4iKLjjcaBU4SedRUj61nX9qALxcEaRCeHRDddAzt/Uao5oXGvNkUcV7CccrhAn0GJpI/DG1t91fj
ghsT1nLl+rusbRwrxqz/8vpzsZUmnu8Ium2gbmAgkVbr+zAWOQJhNJpfoO6S8tKbbp/izpvL5rfv
VONtjYThbTaMKsW3SLt06bw8Btw2xHMG7Cfgd3tuuWG10JzWqtg0LSpEx4tr2xyMqxU2ZpjNit2D
/tyb15Vtz1hUBhGBAfr6/AhURs+j6/A8IovsfsCVApZTnSXZ0+vz+leObDexpJCMAWKOgswe2NG6
7tpNZSbifswDpNwFPkxaOk+/E9tLMBRb/GGL2/UEM+N5O0/6oDBRzRqp/exR/EfssFVIblfoCKbh
jB7pLx8rORwqbBe7j2xykRaYeSB+zDbwqDe/POj+QbgGLAJEAKmO57OUBGS0ZkevA0/V9CoJht94
8X4iJjIvhAcvnzgGIkTwOWl0LPfFSdzHKHoEgpouRPwpbPRNct9q8CzsfP+t9QOiEFYDtQQ2HAHO
7vl2us7GK3Me42z29VhWmX6DlvhYX3hUtj/zfOXh/hPT0/0H+Udk+XzupMiTwBqCOs4KZOArA4oc
zgNLcexqAJZIq1uX8PlnJnFr+gBsgYQBTG/3nIiimjqxOHWMTztq9oGDp5NazOPq6MuFj3t5LfJx
/wy1C7TkOjudauGS6w4K+6sN6VBNb9edBGz47yjm8ylU2dgYVubVcU0SGumrj/m0dlHr8Oy0cfG5
CCmw//bVEFsvpOsrpq0uxs81OldRX+JkWSfJenr9Njg7a1TgUVcGbwjj5fn3gKAlxrMZydSt/sbT
anGEK+lfOLQv73Jm7Z9Rdmtjq6maqJnXsTd5+tUmn37Vdj1GD1QVPpZmUByAkww3kIjeDN8gitpw
DZstM+XMv3HHP6lNXsD0qvEBi71gcI6VUbkHBOG/vT6JZ5aLldoEYUmaiZ52n5dhoGpRUuLzZqzx
MAgvrgdV4jekm8Xx9aHOrBcSRURnKEgig+Tv9l/tCG3pAGnE0kyHnxWBfix9ag9vH8VjxSlmsyeg
IjzfFZJrPsHHAg27ZuIVArqxxVat9/j2YbiIOLSbMB8gtufDePh4NVmSgqTUfSOUjicPCBxWN6+P
cmZ1AHFTzEZLG+LtXsCtdjK/8206gpWYsi/GHKzHOlDqATHptyfSSBgRPG8cdEpC+3Td6rFFdzSS
iDbxzdM0+uKIOd544TSducYRvuOLyE8Bie7rDx3hUAarvotl2zhPkz9t5kym924pq+IBd4PxAg/h
zJ4jpyQiseFPgVHb7blZ+J2uAreL53Sy8R80sTmq2+JCCnt2FPbb//c3kMF5vhmyRsMk2VRdrFkm
NowDqExfl9OFuXsZ2NGYY89tu9uB9rltln/ug8r10QlYCH78oc4/lnKln51Nm8mjN94PTOtp1i6K
0J1JLjeeLSgyrtKNSL8bFXfXpXXXAPATe+fWNWXRh0ndpQdjcub71E3TGwMI+50x6/0ppflz58l+
eCzw/7sQZJ7bO5tKLch8mP1cI8+/31P46+lD0sVDYsDnau3s1BdT/r2ebHEFyMK/FHOcqeCxlkBT
GJN4nmLx8xHhuW1R79LGetXFHpZqR9NT+UEtbncsNTAGIbJu2n024b1Tl9YSWrhQn3SMeKdoqdML
9+ff+PCfGIjSE+IZPoEWv4o++r7q4xq9Zi4idWLseU38nuxkCM0WoNOg2em7fsUwxkNd7KFIF/vB
lVZ9KHvE/LLcXx7Bmblhtgba28K/v7+J55fO9LYvqYw9n6LCdCTLPzs4eJHjlDlUr8GctKs33YN/
R0FYDX1gwMJAcnajdLVZuMIz3LiirLhpNfhXFdKIh2S0jAtX7l+K526W6YRyD4IApf2xB8rXhW6M
q0rsGEZ7di+nxiRNI/AVUdbb+WM+DiTLSDP6P2drAO/d28IqENqZMYNeNp89/OmzPNK0xZeh8Or+
V9voTRbONUrcuOdK/1HNJjKkTTIG2YHKzea+K6o/ytT0x1QYThWpMQOvXqrGSSOgt8q7Gry21qOR
V09GfWcGN763oPMmLXMpIcD5yRpCBcbMlACMOnM31XTL8LnEbIZuS/u9Xn2BD0WyrLcSQzl5KMvV
iJ05Ex9Ne8JOaxwtumU5aJBLyeGeE0AdmOueyp7NLDGxe1WYuvYLW9XIkNnN0gKarKvgTuA1jlWs
ncnj7DXpjdupPlqweT9sQlAtxj/BJWzR2d8BsogONC2trfPzfK9S4EwRuAiMGPdrwGWdneNDgS10
h90bxZMpAk0Y4EsFVQzl/XVFNHDNbLRpvdYxLugY7p6Mv3MCroG6IK86IIPdjkafIGtzYA8x9mb2
h9LK+g8Tsg0XehDnRyFlAr0Fg2DfDweZMY6FptN1X/zuyjOhfy56W1wIxPf35N+PYVnZfPwPti27
N6IBPDpbtWnGmlRLfgoKaTinWVrDL7Ak4sn3B+OzYpOIMFEi+wHNEceuScn8ifuzeSAv7ovw9RuD
LguruTvHm672pulBH4am8/PVztAk9MGYrvEwz8N3jUX4DWm5eJAAHrBM85MB0eEgWY4uQpF1WLU+
Vll4mjdYGzd1PYe6m+bpMcm8bqXWNliYPmk0sakpZOBPq5RyY2SWs4alcL/qNPg0O1lC1+5XrgrL
W7yTISqJkbyz4BGpvPXLihUqzifmWF175SI/ulMGnFCU6FVHDjyP+67W+zLKTR1ie8lenTC1WmQZ
yQyr1qOQRfIeaBW+KcIahvtMZOt3VyypcTXbRQ5eZ+hRIIPEpMH5X9epOKgp7dGubXvtQa38WSys
bHpe0ur9P7hb1c5RiBQ0zTAY/q82kEhD1UltfhR8tn20UPDAq1K5SYEfQ9DJg9g6bwdWsnjCrsH5
Wi8pF5Xeug2KzEsnFRwqu/jq+/20ofS8USNL94e7WgfZd5SaS82rc4LpUaOraobkHuNVDc6ii4JM
a6xjPgm0dvKkrh8s6WFUX2MY24b9aIspsrgVBSZv7dweWkR4OLD5SC0Lb2x6r1VgvB/ww/phtO0f
OZjm5yzLabDKNsve65Ycrlal91f1QpsBZ0h9frALr3nfl2J+TOhxP/VoylknZE2Nm2mqBbvDTfJr
4Q7Tf/j3WO2V66yjHQZBRWO3DEZxn6YTvg1NYaFKXfk+uZONN59x6y9Fe1NNjompYJ1RbZSyV8sp
c8z5l69sIaKlX/snfV6D68wbxG83XRczFHDZwbOOjfjh+KpjNyZT81CJebxJTGv4nYmiHCM3qHwg
is6q/2pWQ7sTXVqZUbsIdTfSQ/w2GkV/ojfKDUfpvXUOG2Y8izL8En/SRae2oOW9F1NPluMJ9K/+
obI0JA5rJxi/6W1f/OxTtd4XU7f+kCgHfFIYmazhUNggmlcmOHRUhndzWufzMc/d5qazS+Oxz4cR
L2Z4Np99zsEajoOOs6+bmE5sKiX9SMq5uqtTt30IRssuo6zu5yLsbQcL+nFZu3tZFnoRDpPtPVTQ
m6ajpuWJRijdpvb1iDX8l8Bo5CN28ckPFNr8h1pCrLmaA69cD4Vvak/jOOkqbDrRysjUZquN2Mim
/IhnXvepdlw8HNskx0Jw5ZPKkz9Y03KXZoAVD00rp7u6FPbT2prAe5ehsQlowKz8WVy8WMMOttVw
nZbCqB8wvTPGO2m25k/MBOZHB1waPpqqR0bAM1I9DY06y8SHebT1B7Sdxw3YogVfB9pnTkS7zjci
c14Ezg65XPHK89qgeV/Wg9HxjMsKi8BiUf2dyuzxQ1bU/L5prrmllnL0uFGaVrtTld6gd47qAMEG
pvduODodjBKeVxFBDZJH3SmCFTnEau3Rn1rFZwRyqAmK0nlQrub+Qkq41HnyLe+xnNP2d9nb7IN8
mXDLMKpuol0tKbTejm2e/y7nRKaf0qEzHvXFt/Ojk8KnwugQsYdbY1hcYvCxr+9QJuqJNEWhY6Y5
+iXukUYw5pFEuOWnCWYZO85Fmj/AMq7px9wx6vKYzC3W5kqzB/BaeV29WwzwhB82DWH9ZNQDyH0x
DB5OdkVa/gcgI0jCrHaW7Fi2hf+Hx1727MpZXQ8TyWWku3jgRSkX2X/GLKflypsnDfAQVKn215I4
yBM7ifxWGlqRH6bCwU094MNIbMyk+zFCMgeeCu8PV2w9+FMOJY2Q2srrNkq6RcowGZ3BCXHEhs0w
otNdh54aAvegdU02h93S8g5YuYYkkIV6wLXt9aMI2ZTsx3rSrWvLEd0Ier3xv2YrdrgmLA+BoW6q
3VZ+M3+Ftut9HnS5fgGNovnvlRlo33S9KourZTHH7MoC9zRGWtEHa9iYYlpB5OD4F6ZLmTytqx2A
PppqbuYxwUc6UvBxPyeUGb4X/bjeVenKmzLIggciQwSQFHIZk+7RVaqurvtMGs1dg1tzfzCxo30/
iQUqyNRqxVc4LsmXHDx6bKfOAOslRR8/BFVsfDPzOrjthMYzpIk1/4Tji5Yec4A7sSF7HWPGaVzs
A4p7CDdH2G12eTxlWSevNbjJ+K9XDtY0s5FhLo4voQpC6LsF/kuIawRhrjX+t7WasURt7bUnbF4T
/7rJ/fTj2FgCMzW0+9sjNutJDum/S2dWtHazaNRS1ww7SDuc4FQ0/gEkQcPOLms3OPlTsTk55DxP
R21ohvy9b2SAYNKgmYrjyDeZLGRXLpGvivVT6kCUIKYf7CLKCh0/Xzcf1bsqs2qA4sBmi8Om71OE
dWEU/00m8SyO1E0Oh6xfDQJ3f3QDzmbSPa1eiSejkonWXIEx5aWvBV4PEXYk63WQ0NJ939BkqsLW
LwzrwU4arSfaqPr8Juh6/bqmKn3V+26WHfi3CdKtI63607B4vQ7qaJh/t0Zf3KXjlJShk8JbiSZC
4pE8NWW/zqUsh8hoHcTrsPFzZKQJ23wS9tIH1P669c4GZNvwGAWre0LctH1fD7NoP2UD5SikhE2E
8Y1EYGU+s0x4Ca+YCB9oBpT3WSCxSfFmSyPRmfPvfZYW9zCBLTfS0YjBl6HO3CqaM1s8QPUQ+oFm
S4YLZ2qsGoXiGbvW3DXna8S97T6ipW39B1N1tI+Th13DCYdunGtTz26vB6dlijsilHeNMTVPAaVz
HBwae+W8pZ57F5R2wV/uyIsPwu+zn5bm2v/Znka3hxtN0z/NLNXCfOSaOlpEYgRbK1ZcUafwVg0T
LqYgbOdtFtukDawI8s78p8nr+T9Ma8Vm4ExrPgQaKOn0uv5yyHUxfFz8AvI55e/qe2dr6XKs88KD
2N0Gi7qucd37osgVF5BmiZN9T9yhkXeeoqEbLgEm7PjD9x01FJLBMPVL+3FN8gQxCelhWI0AdieO
doBP4oEWVvZRlkH5UwH7gQeRze9awJU/yhTmFoKiQoTjmhefktXpcPTMpUXfJFk23+a5c75mdgnA
InFGzQy1ajTeTfmUilAbUFU7DGO+Sf+XarqhOiJmZM3y1rpas03ysCdkGUK7mUsQBbqROgcXy7Av
1RCU4w1W2uoXsVFZHGdc/W6bIsU4u9gQGTgLjcU9+grTGC5dZZUh7FxpQGBq1Z8VuYI81Gjrtod8
UhWBGp2GEfdeN33AGzIrkBRKtdPkLpZ/pJToxE4z8KQiPbV00VKMy02lC8xDdLfE12PqcZqdMS9q
IohGoj3oeOW+L9NAlUf+mvwioZH2HwMcx+2wHZF+imShsZ3tEWfZ0G+XhOCtmjccoOa0AND95Ftm
B2YewlBD4THJU/vjMAXzu3TpsPOGo0dRhid1sMOsNUqa8HNd/IGOXwtcrE3jNpsALB2Syko4Lmok
YNC0DoFI2MLzd3ArI+avk958MO2Zvy8RuUJGpyk5aE1uyvzBqmlpRlhrSC0EEiKQN0kXWV93lZ/h
0Rbk/nfXyh0PO3NXoe+A/fMPw9XaASBAj7NsZuOCFNoCRfrIs+Z6iJ3anj+UiyIfL3lKqK+kInio
+nUVVxVpnzii49f8bhYa3gdL5kF7g9yReFJG0XaHKsNY6Kca19Y+WUPGI5r2ftVFIkN6LAwWv5Zh
o7lYSqFDQQu6WUjPQ55cx+T6HZo/tdVMH9FCUsmxyrrs0SH+6U51NWvLw2iUwY9mDNI/KI2W3wyn
5sSpBadwLU29z1khk1+umINTEcAWOmaZT7ZeLyzI3TKXCreqDGXow9C7NgqkWc49B9IpweK7HFYo
RQ2TfFitWTrHFH4WaASqff2xQwgiPcyVcrv7yaSUGZEPzndUPTeFyMlVn21csLqbBLVw+W6V83w/
S2+D+PQWR9jlpfvg+IMnw0VpRgrYQGTJH9sv+fJCX5f3qVb2I1kdgnihVSBDgmWBk33mBqdnzWnA
A2c2KmsM3cVwf0+JUZ+I+hN5SJXSvnjS8ot3SLNgsVD1w3RvJpJrUKNs9cnMBi84DaDJs+vObs3P
+MDZ7y0ROMMfDyyXeSi1AeG5psibz402sLsyaIHWUWZJkRAiJd0frWkpbUrRQoLCntvgJwHWdY8a
kkfiBrkDF2NpgT7yh8qr3W/w9tUcdUTDyWZN7j+pimkPU4qZX7x28B6dIsX4PWh89ZSl/mpEWUlj
QQZLSbFFW4n5tT4RNQIdev8DDI3+rvP1MT+sytB/eEPT/+pkKZBGNpXz3hEuBNPAVBs9m3guiXrP
bX76pA7vwfgQJELbmdPQbfokvV4hbFwPo+kPUWuu43/L5niGcUydFDfamFjp0cKyQj84SHFggl41
o3WharvrH261EZBfUAgBJ26YjK2q/U/VXsPJIJlEZ8Ur/7/bppu7rX6uKMfIei2XY2BXvUO0NgY5
GydXlyT0ttrLszIIDUSKu6hFUso26CA8H58CDAp6LWBl1xVdVCAwHNWpPv6Wa1e9UTxi+1ZqQOAF
/yKKEcV4PlY61A0Wca0e68KxPqGS4KCu4rjXnKlL6pS7ZsA2FGLnfBUgX3wbX6AGt6pMBbg5Hjvr
gzCX5h21i/wIeNP4PgXNhSr32dGgQG49eoc64a5yaAO9HrrUMeKkM++rZTOhUtRJO2ovJ9Gpp9dr
V8bL4VAEAg6pU4Wm8bd3/hn70e2XMV9irHTN8uBM+J1fLf1cYjvu6sVBG9OUNrQ2VAQTnjuJSOPO
fcoq2/pqEMbKcErcSr8TfpaCwutX+dVwcWgKswYb8cPrv/blBgMAsu2xze4XsOhubmpfLViRzSuL
DjtekbRFS7JQgp418219NhYdoXTK/JTzABbQb9jtL1+zsq0hFSPoZxwXbWkPjj9ZH17/oF2f7e8o
eD+47GI+CeeM56NkiVe0ShMqdmGc3iqAcvez3baho5niEQMm4zAO8pK28stKLbrsWLdASQDeBN7g
+aBQCIyh7joVD0o3osSYpyig7HFhrc6NAiyOoqhDNw8u1vNR/KTxV0rNKp49vyWEDOzrOlvfBin4
O3+WjsbPdusBwdh9yrQptdn5oGIeAz1GoSE7zpAmnjCYmK5eX6oze4/WHIbhmzIISoe7oXqlD0VN
lhWjFJpdO+0qH30Xf53Jojt4oaJ8bqxNVIg9SL8fWbPnc7dOvZcjKrTGIxnnAQdASlzd2hwZqrjw
WWfOP6wdLjg4RXCg907dSesZU+ricdRTJjDHkXovJs+JZiRUh2zjwqY4t9/BgADA5mSxcLsPEzy9
jdegcMWLqbAmWhBuBKObvO/0gur4OlRILizzhV1ybiv+O+rurdD9wiPVrnE3QyPqsTH7x2BI+59v
3x/0VtiEm1nci/Y/Pa9kJIQ38DBR8tp0+vqUDFryXS3r9N/rQ539nk2kKcAD46XXjhpyq6GiYsSm
ZsyEyY4TJcm8XrgBz+0M8BmgjHUXvPF+rcBzl43ycO4Us14f19FJbwoq33m0GWbMYW8qVObf+GF0
nem5AnKBv0lXdLdQZpkQm6T4wBh5PZyqkXJlIHrjwqX7Yvq2UeD7As0HrQHh9/npGuwlA0Qd0HWt
6uzKqOc+IoAvL0AIzo2yLRHnmOAB/tfzUfDXadpyG0VmWOtkRifCWhTT/zKK7QMc4GUE8LkduH9C
Pj/1R69rHTsejKU/VlWnY/3itjdvXhcUngG/wagHDrGXbXGI40trNbw4B9V9cMuyjuYqqC58yx7/
sbXegRODPgLcqQM72L25du0vAU0jL54bx/xkiRpHzW4NCM7t9uT46MhnK2yNRtrmMahy/9SLJDmp
Alj6G7+XixdcPwhaOsn0TXc/RNaFGAf0JmPDxbS8H+cvpjckh/9hkC1U5vH/S154vnRlUrd9ir9h
3CPYH1EO1cLMwx399VHOPSWgn4iVCZxsTvPzUVTTVrRBDCPWep0MmsbCgagzPbq50154Ss5d7vhm
cTHhLcxzvBvKtCmfAlfhBjRMap+gq2/0xFK3JUy4e77Up7Jbq2W+cGlsb8bzrIPZ22BKf81tCGKf
f6HZcvUPEnNXvzRclNCEPFEdDUixRJVMoSPz6ktjro0ZNQYp0oXRz3w0kF0CncBCzR09keejYwmY
5Ql0zthIi+F7itCzfWUuU3qlg6LIIyFqvYo62+0vjPs33th9Nu4AHBkuGRNq1m6PdsLAe8EY5hhX
zeoxFxkaenmX5PlxMaxePzXT0H+rkSxZyMSyEhpCMLUfbadBRUlTG9u1cFMoeVnQ1NcIDDp07i27
Q5DHCdRX9FaQ8Jp9Y8wOg20PDxVw1O9Fbro/EUqgl6Ya1RahKOY0uevbDIGq1Ke9eLAnvUK+p1fq
i6n11e1UUOY4rHBYVWTVif1TT6Uj78BGdGloYbCmQmvWxRMlXC0/VPosvwGjJ0GlPmzaB5EqymJr
mqExl5TgUiNdqPFd3S5qAVfsZd/QNqI05PgZQsnNbKGFZ/eUEivy0+VATyv95hnVWF0lGN+gD4lD
/edsbicq3HyuG85SItlo2cP3Ybaza7/eCDMIpDUofS2Jd1hpgt9VbBwtRnjDLO/6WQt+LVpi3XWI
xHjRkGjzZ4QqhHuVr0TR0Nic7paAGDcwhRpujp9AZ38N+pxakDmVxpNl1vV4Y9KkSyLZGN3HuvTr
ItRxUflZDpZXn4zWpojl61iShF1nyM+8VP4nLFHG4s5XTWdQTq/lvVRlZxwnDZr7kQ65ZYUjLcJL
RhQvHjIENmGVkZFC5MQxaBf45mNFm9SCKF2wJa7yQYpHqQa2wOsX1bmDxFwGm58Al8ged+WnGrJm
3A9xt8yU5yABnBCJqj7U7Szu9MYDzIDi+oUY51z6y372YJEB+AJ9vTu+VmXQXc3mJa7g594oGVRX
XSH6X5Y0u+MwDWUEuUY/+sJSd3Q7/StUENPrwGqcj81QSwS1OlQCfN3oULZe24Ptztrv1yfmr+7m
7qRzu4DNhmxDJ3CvieTpaVfZZb/EoLO6b7qmzPdKpelPzRxFtM75r8JatCih6RGz9dLjIu3pfVAn
wc2E/RBtHt+lx6Y3UZq25un1H7fNz4vfBpmSnwXuFWDf8+tvyD0e7ZwEFvCIcV/KzvyU6uYmhaCP
XzMr6L6+ebwNyoRPDwEPeiW7W08uINe0ziSU7ypMR80msMBtyOQdHfS5BX+WphdA3mceUIppBPaI
RW2CErsRuVGcgWTZiO1k/F2WfgN8reoPtdcUb678mGxEEPIblWvjTD+fS92sB5bZsGNzMnxoQiUp
WLsst/XajqEHSubCeC9BngTZFH626hYZLWC15wM6U0pSS/sgdkxgDh16Lz+6Tqfyq1H1Ce1BM646
I7U92kCF9w5buupW76zmZ9Yv4gnQXEtnQrtIq7debinwkBDa0Lul4rsnzUodyIgze3ZMUYfJzsby
6GIH9V9QDMs3y+uMLwtoSTrSTX2P89WIMP/gABdprebGl5Z43ydrUb49jGL1gRZutpFAE3ZT1c69
wKQtc+JyJmUVDWV0z8iXkBbyJQL4mQ236fwivwQTDK/z7T7+J6Tny62JN86O+8T6pTuVez0FzpM9
LMOFqP7M2UVncitz8WnYHO++KVhSvyhRII3XfDW/Fp1q7kyzPOaga49rZSQXju6Z7/qLx99Kd1sC
tvuuDqVua4ZBF/sLdbuspvuGTMpKJ1MfLmQS54Zi97CDNvglGj3PpzBN7BqCaSPjSdFzr4fFoWc1
Z8fBSC7VT7Zf/fwCtIh2SRUsqsQb9v/5UPm0zVuKxwcSj04saEcc8n4SF67Zl48jq6STSVLmgmq6
Nw9fZqdAiSpXMfCM4INOneQxhWX7BSKt/S3Tdfex82fara9ftmdHhTvobjuEyH47qf/sRGNtMivV
PRlXCPpjNLfqw5cJzeHvjmjq74XXNderKmAgvz7smSlF4xUyN6ftr63D82GxD8+cQc4TJenBPxpj
h8hNLS7hVV/ufuC5vPmb3MDGnDd3o/gSz61kRP0PwvixpwFOS5VW8SO3if1JJskbpUm2dUPVlTuE
OhurudegTmdD8ZAsc+yBoDq14xJcwxQZroKlbr+9eQbR2YLThZwOz8n+tgqcybE1YY7xsNb6ycGC
JpKLa1+/PsqZGaSIwjDAcP+6cT+fwaUFKSmaco3XbDA+OfYSXFXmnJ8KGwPade2Aqr99wE35aGNk
UCbYs/1VCyOlaH0VY4yciZDSh35KbJEcNFW5N10GIuL1Ac/sRGySqZNTZtv+2R0A9KIMLUdsNu5q
mT4axaxu57zzL9zDZ8Dim6ATo8C04LjteWRL60w0gC1Fg0nCkycr+qhPcMmCrDGidFntk5ln5tVm
iHubmjC/Bj15owXptjs3cDglD3ppWIXvHoMZLUi30pY1nrkObpTn6QdVI0adAV1/+6ySLwSY2mF9
AWB8dztbQWp4ElRqnIyt9qmZ5wcCU3HhtfnrCra7mGGwbEpgXCKQiXbRVCDzlFTNVXE6zO1J6V3+
UAGeuB18v/zgCEB764I6gOcvGmjnxDksbWciq1JN1wvd5znM0Oq87UDWoolrBV/NrpTX0tLFx6Sj
k6+KCuWVzb26as30ApXsTGSGuAaEQmJdhJKhtz4/WnWXr2j5lhKqy0L3Hhd62UaAhovfMMhhmcMh
Ao3RFoku72cBBu0ELcz4zxBp6t9Q8kmGuJMF0BHTl+788PqpOHPuHZeXiKiYxAa5uOc/bnbx/yhW
W0GGdVGncvP+ZM2AnnIPmcQi8cwLEfiZBGhruGxifmxOhtwNiKow3ESrUnHdg09DcAgVJZDsdN69
buk+msUA4FqUQf9B+bmXQkWS7clKStm+G7LE+KmBNPlDBx44pVpk8HX0JKWAt08K0RRMeC5E9E13
VwVQKps3K1Do9uZBaM5pHhqLelRTKY5mZrTRm4fbOho+RkRUn5Awe74GWA3pbgbyKTZXu0eqHjHt
Pk3yOyso9E9GY8oL472MqJD+4U0hD0JD3je3//5PKJBKMQGPKlRsLEsdmd6iDk2atxEoxUvWO2eG
2miHUChpPRDs/h9n57HcNrKF4SdCFXLYAiQlQtHZ4w3K9tjIGY309PdrrYYgiyzdjbxzE0D36RP+
sHk0J1PMuU8W8wFzxIZE1GkBTHfjUamm5MZTXYjvjPQJ7BCb4LxuaY6TGulNF+nmg9vmP/sVqQQm
r57+6/q3urjKG++ZDjcKVZvtC4fLjhKTMktrdHFv0Mp4GrrO+Hx9lfPXxn/tykGyxMCab4foP18I
SkCZAYM1HnAByoGrxHCwJFbZiAr3Rtfk/IFwCwJrAtnlTYhw80BqM1gCCzT9oapTWAwMYdEj79ob
tCWPLXUawBlHyoMvhSwkGe90y9mLOppidjXY/c03N0meYNQ+41XT0xtE4KtYnMYf9Fsk9QvPRmZB
c5DbXuafm8vJqlZlLtBnfqiKqN51c7/sptFWd9c/lvztm2ezUcym+JZENW7B02czQWOllcbIOprN
jF5CE6a2MaGupRd0dLR95rrvna0x5yJ2AizhSiRwbwEzU0bSoOe5d2xSb3qi6yt2JXKCN07U9qPJ
VTz6F4BKwE3w4U4fLAainmk69o/lnK/gLe2s+6lDTHypdL2nt6ys9kutZ9XRBH5J03K4xak8uzr5
BWx/R/YPkGrQtx8QC26zqpQiOjq1nQmwWQa81HgpzSMC7CBf+3i+c+FNPQ1iqj5reG/mtFA1+ytY
3wniiHBeOvg+Nz44efHmk7/9LrI7qeJq03HZ5CO1raQoTmrRMWqE8smC7zX4IzVf5GfaKozAQUml
C53SRICpwDMPXkefY5nuCtFCGas0KJ5FH2MKCfTXTHbDYKboXM2iybnlB2sIYkUv7V2FfsnP3Eu8
T0o2zd7dihJvqBUWU04BPrzxs4TJANwkT3lKJPolsIBbtj7sDhVuhrB/FpZmF8iTp64NTdEU0T35
hHqEmGJ6BzV2Mh1OKsCF+8hwlKe5jyPgtQ7pE2japf6Ci4Cn+yJbI0DAagLJZUSVaqfOipYAbszW
Isgj19lpRtbXO0PxLHhp6tJoxzKzivu0NZKPXSu0D43ZiGe9sOEGzWbuBn3d5H8ajY4VXfsVo4W0
QPxnHzVKYe4Kr68teladBcEiFR64gibNPzVmBLRxbYfa80s9JTrCnBGyxztMoYMCcY6DiIagPiQQ
R/1sl1k6PrpraqSB3pvTlyRtrTwoG1NH7j1u0n+UPhWp7xS69tO1+urJiGG6APHXsVYb3bLTqFVb
e4Y4v6x/rLgwnqokb5CNwQ3lbwtxAMx4bY1Prb5qRVDbTfXQF0qVA7PFPiUYsgFjLlzG3MCrluw7
0Mnmy2ot0Y8mEgnUvVgpDjqEi+hQNNQjQdQbVYLDQ+wafu5CfGvMWBNIVgNF2KHlvPzjrIb1L25R
C+EyGmczsIsJdHLq6PPBG6to9CFYwBVgmFJ8KBLAj/lgeK99jh/6frZ05VetRt7ow3MxIIKMSfGl
HyB7+4YYlj6Y61jrfRdIXL7TID+9dEOT/TsDh/huegKunhFNnbWrZxWb7sFTRHQYVhMBRVcM7Rho
Ql1/IH+DeCb47u6XBjUSKd4mnb+UAMHQOJMTsF00O+uPBVm6zPeKvijJsEidcUvz6FS2yahPBwpO
o6BJocSv5Iorc04NA8p9V5dFEggjr5+Em9efZ3O24DpGywpJIlLSMVCSqv8ZixnyX5+PxWu7dCus
zU5L/rVqoVl70OFGFBjd1P1bIJ+i7ZzJNP6AM6/nO01TqocE97tqn3p99ycvy/hvH+fSAQDT4NrX
MkX7lplR/cNqvPJTxe2cBH1V6M9zWU3fYYoNn4eR4Q/sxSyXdD0wSESGPGtI8K0Z4lvHmeDkzGXn
p/U0fRpMV3/MAFB0vrX08FmbxVHWvcOXGAO3jDPjoPWtsvrGXAO8VGAJfDXTtPg75eYs9kC71efW
K5cq6F2z/h5HbdX6NMjc7oidtPvLbR332TSL6BNTQEg3tL0MeJ/zLPqdYbS5COJmnjLcq9s8ZuQB
zOsRs0RMJ2KQyM+qOs3KTm08/QWHFsJcmnTOP06kLOO+VLT8RXRatO7r0RhzPKySZt7xNaHYK15l
P0XMiP5ZR+P3BIK84ZVV/ppbUsWOffWTntOcBYtexb3fo/D/mqpl/IXyfARirta64uNsUMcHBfh8
9Wi1cfoK4yCGcSCisvUBK9O1bpFh/d4Vqv5nHL2s23dRHX9aUsn1GYxSxHCblvgb5ATqmaVOgEIl
pqKYvhAe26XU3OxFSRTEDFN7iL9YTWo10EtTE+Bv0cXfYjPpX7WcTbOrUg8LxNITxXcRpd5xIAAP
+7EkqPmaDe2ytmcHIoqSNrVfWEX75XqesS3VOANk0fQVZK1A43Vz6XTQvEoseqGJuuvj4hX2195O
6kNi6OJYaYlzoyO0TWvelsPWXCqkSu2Eze0/i0k34ghWqgbi9wXf5+ix6Mzoc06FvkP21YTenhq3
WhfblO1tVbjAnmT9A7XZ1CaZtkxU5IYWOqs2hC0Ur4OA6HujwLu0Cto45E6yR8Mo9DSzmdu67lWl
0EKliaAXZxX7QcuLG6n1NouXzwL8yZYFNnK+b/T3/2TxWWG6KDjMfDDgzQ+Jp68B8RT85ADm5b17
g8OMai7IEMpqDFBOHyhJEGSU6h9Hu7OWu0lJxI8hLavfLQ355y7Js7/X1zvfHIwIQYWQCMH2ZJp2
ut5UmgJqs4acBJzSX6Uz9HdQEOonC8qM4S9DhzjjBKL4Rhlx/t2AGkrUsGw5YeCpny7r6dOKNObg
Ha2M6GAo2fwjyZf0Ro13/t1YBfQksZlKha94ukoZwa6a1QwpS1ymIF44np+McCXVLLtV+l98oP8s
tXmPjH/LMqd5fbTrddkVEsejGcUtb98zMJbMV5GjkYIGNDUYuZ4+UdzkWpniNXW0C+Arvgry62nm
xQmf2Cc1FxvVSoN6oUHlF2bHNeHmUIUChOnNF9DiTXmjtLjw3A6gb84GHVlAWZuaiTterV0v9o4p
DO6ju7jah6KulBvH/G0b/rc047kZKzMSkI6pwGI30YSmoYaJ/OAcvXUAzxLhJZEeiiXFEypttXQ3
W/b0oRsqiClWaaOtThZpvBgqYFb6Inn8qwZtGgWqaeEQjTe1gU5KixoBQCTYMEetMOf373Dpu0vR
9dbufKs8/hMzIBkbCa5F7lFpS3OnTYuzWwYYgNeP7/nrZyRNWYeOCBUr2/x0P6S0Q7l8G+u41ukU
4FOXBmmjRzc+8lkvXAZALg4EJaFaAAHcXCHIEESW2+V6WEDafjZUJX1oAbZ9yRuH0jiN4zD2LIhX
5N73ejy2uxHN2xuD8fPDTNMVBBJ1Ocb2BPvTR83xQulk+zMUFQyazFuif/u0jIPJUsrv19/qhXIV
JANXJcWyHDVsNQxzNUOWdVnU0MpVzhBussszZsmmPzkR6KlhjO6VJs0OuuaUYY729+Ns61WAzkn1
4rV5/ewYtfvn+o+SR/v0CNB34VbgHUATOCtVK/xFlMTp1FBvxXxU2wKQkdN5Oy9q6EXr8FOvr3fh
fUOzpOdH7OT4WZuTbaM+KBSY3AjVlmjoe6XpD8ua7Ql0t9q0Z4Afdha8HIaZtMosLtpN9MRPRZjY
iM6hpnT5g9e2iKhFunenz+w0kLRpsCxZuQegsTzZIyivCK91ZCf66XOMUcSuWy1q6inOPteiNwOI
id6tIyC3+Ob1E33gZ9D8pG24lfQdskQp4IMMIfUmXNXZ3I9N8UkR2l8FvRAXgxarm7/UCZxHZdCe
FMwB99c/yPlZxz2BuS/C71g1ApI+PQBVAkxwSKwpbAqI/Y4D42+OQFReX+XCNnvrVaLpSlP0jAwA
1nXOVqOdw9WMxKtprM0HsmMt6OY6PeTLOt/IrS49lewMYQdmymtk8+kB1sXgHI05rLNc+azDPIRp
m79XpUyGLqIjEGbGILSf5Gb/TzRetaxprNmku2Cv4jhY7Xjoml58uv7uLjwL+qqMkSl+Qa5tv5BA
QUifUTwNLa+ydnArnaCGe/z+fcAqEt0Ajl02Dk+fRTXwbMwivlBZ2yKw86E59Fr9XmwNAt106pgD
OvJMAmc9XaXuLSXDcUiELeo6OzR41DsnNatA0DO5EWnOXxvQIskTklM1/mw2dlnUmZSN0MNIxFW4
wD71S2ElNzbaeTwDwAUylzEGfXJzCxlDPWZKc0cYYUM++jRqbXw3m624a7HZunvvPmApTMHputL9
h+Z6+u6wbe095EmMUB8TezfqdRUgAX4LkXF+UllF12nES/gC4ninqxjmHLnjwipFp9kz4kFz+pI6
WhVg4Nb6oqvTp+uPdeFaZEUH8W3k/uSYcbPzTL1d+mjhQzl04V7aqS8eqqRejnEN/GqpUf1D40XB
FyNPX1r0xv+M5ULHENL/D3US+YM1FdnHG79JXvuncZnXjBAGtBEk38+uxWwhIi5Lr4d9lVivFZO9
x0Tthjsrlu0xp3Htfde2827SO/sDnj1NYFZ6luwKw0AbSh206blRuuZ7PCb6c1oZ+SfDmB0fyd1+
16nFLTbuxZ8LrM+SU3De5CaLcZTcm2ckG8PciuOdGIzuH2479xV+pX2nZ5Yd9IrEpiv1Lcjkpe0C
FoHRO1AlGgGbTdmb1lQP6JOG5MeO65PtZWFW6J2PIof5VLRj/eH6p7m8oLQEZxrKkHizWxp3BXSe
uno4xZN6LBRF8VUu+m85nbODgWTcl+vrXQojDIhocZAf4TCwecB2waZeGKMeLigovoyRpx1ML711
CC6EEaIU+SfpNnfxtqZEGhC5JLs0wizhqiqHLjmAhaKVPHnvvk1kqAJqIP8B37FJum3sLEqEevUQ
DaIiLBQa52U23sKbXnhrkk7GMhCpYYhsNqTVlM0QqehSWK1dHpK0zkIPpan769/mwl6giQBWgBEy
AeSMkOHVSVQxQwtpN5kPlLAFmiONfV+hPodyWjvc0D288JVO1tvcXlNbrbE10GKry2HYZ7G5BJqC
joEQWGRcf7RLL1BS8fC1oARGrPk0DKNtnmFRl2ghDcY5SFx9DCAD3DJ1uPRApMf4aIHpBmy1+Uwz
TVNSylIL57JMwZGPI7nZMN5VWfPeYSs3P14mELmp68kxtsl4hjTHkkJcCqdh6HYqwiV+VqM0dv21
vYETNoGbMyRJ3GwIKF3G6Xvr4Ljnbq+qoYo1tr1TkaL/SaOv7wMCfXuwBwy6gw5pk3/Ktskt+nq2
gvIWrp96QHNbfabjZ0mlmilefF0rFsQlYQTMARJ87lHERdvuhtQtf5trqfyW3CjkRqJGQoQng/8I
Q1FlR0HDNABf7VW8P6mRWRNZFMw56rZNNJoakUCRttwwN4W7G5YxYfwz3RJcuHCuODFy28nKhMbQ
6Us0zcZY1dzwQkVZUHVkDkV499pgwan1UDZRdiMFuLANYQJSgBMRGGVsUWJ2rZgN4G8nnAkqB7VX
xrvJTtRg6m3jRsi4tJTEipG3Axommz59tJT5/mSZqRsmXW8cJsYZvsmU7xBZ5d/rW/HCSnwnUyoY
cHHQ4zhdCc7APE6DZ4TocEEdEojycicrj6vmiuP7l0K5W47BaX5SXm2WirOl8Zj9hepUDT+qXvX8
CGLUj6xOnfdvwDchDmgEUstgS8qIFcdWlaRwQtEXGfNU3dsPlMk3YGAXop9L1sXUDnQBjJPNKR4H
jAO7uFXDqq+cg412JUKTqN+9+7XJQYkjs1zG9Fv5jaGf7NVUezXMgXSFpqbk+yJtzLu4WYf99aUu
nCg8zumvyqaHCwLz9At5BXw4aMpqOBRlfu8xU9x7SCTsK21E1D23f15fTl5Ep1HQpYqTDhaECE7V
Jokf9FJXaqevaStU4wHMQX6cdDXe14rK8JcgPSPLRSfk+qrnOx7iDDAaYFZgauDtnD5kLk0fMuaL
YWXa9T5SzfZrVRrlNwepshtLnW8Q6TpC2cVTMgHd1vfepPeMBZsyHChaSXgbhqE9QrvXH+hsFRIY
lBmkqDO3Izvx9IEsfbV6sdhr2ESrgA5WDA9W391qiZ2vQsrHpAntDJ7J3Z5efOUrxpttFEYOREdo
/hUqaIt5YwfKGHCyJaSaDYAxkkucC3io02cx9Ayf2qzzwraGQph6S5f6bmZbO4j/xb5D47PwDbUq
n+zUsG8UyWe7n7WB3VEngyGjStnk7JFULLTqMgqXFL22MvY639a6b7pufZ4H7eP1j3a2C98Wgrjj
IHbBg24+2jL3rViM2Q0dVKReVITFXlFbzw4oKHY37q0LXw6FOpIMdDvo6Or66TvF6RX3T7hrYQRy
2u9SZQhMKHE3vtylByIRZEDI8F1qhJyugvAzoTiyvDDPo/nYEekfkdTsdpNVjTcS3LebfbNLYLeY
YIHkBzub6k5rZk8jIvShtiTzfRsjBCoWrXgcdDv+i+C6fY9SQ4Gagm4/Ik0mZV4976OTiCxw9bx8
iQbPOlZWnoSMF1fLR3ALHUIErhMADlV3ePenZpZJk0f2kpk2bvYVmKEKk2bHCRVXWe4trW1Cg9/z
3e2m9f9YiimtxQ625ehlc8XOfYdaX9fyEaDx7+Jycu4B7eB36Ca3mAiwAM7OqvS+kt0H+taGu91X
OIskYCRMIsLkjLgkd7U6gHReJ7QkVYk9qGYr0qhwQIMfuEdhFE9N1zko99X67znvpm/2PBaG39hL
ld1lUZRUwYBhoeevSmp9jLK+ZIIFlXvyFXBD3xJk4h7h1RsVOeUSRaGWKDmI8iiJhh3S29YaWAPX
NeKyifNlhhL3wZ4x5ZKkxfqFuLYg8D235Sd9cGmeV3WS+jMA+mcliTVATGpjA5nSy450FdmPvwDx
mu9R06XdjuaPBchrjvVnLRmrF3NVhkez9PJ/BqFpua8heYJsctVa8U5J4/GrPdECQNdwmL4xP2o+
2IpT/WjcziyJarHzN43LNttPzHX0z42n1dUObrFaB0W2DPfM+vs/lecOHphmT8HnC2BLcZyrxRxC
OQd5mWqrd3YFWg6xX2KF0QR92wgWNMdK9eEMJPH9DC4GjhTuCn+d1FCgDhTZDDi2TumQLZAe/Hoa
3fFgq0t3b9p5ryOP3BtGkKaz8mHVwev7uqlYO3Ct6XQwWmF9M9RCfE4YU4ETjY1vBopqKQinbigP
dpZq7S7uLJSa3UwfFqjrnvpUAnxhKFx5g+57GB/0vjfUq7uLMwu5UbuK849Iv0b93hQcSMTwjB7Z
crXH/1m0mL4EeMtE66PTGvk/9rCCA1Tytf5sZ2b6JaOc+zOZcLFAjFX6vw4yX+0uUfAGhAZtOwfH
aIfnGkdAiVdsbTccjKYFBDgaXruPK7vx9qB2DfWDYhVS7WJK1N+zrrDhPCtCbjwnRzDu2gpR7MCp
TEidVmFAyjASrRrfHUBprCCwRGkhMTLbprOFRCm0Oa16QLcaqVqbbV/4eeNilqcbGH9cD0rn03Qw
D2T9EMBg0JPwbdKgGRghvfyye1iHRv+sLqs2I8YRRY6vkFD/q4MV+6OvXII7d+WFg+iqFliYeecC
V6pLtBhu/aDzeCKJi0jTwKLmTtxeiUAGAKUvCCl3bm7ZO8EkctmJyLV/1Z6d14E7q8qDIgroP0tu
K9GRrq+jPpox+onInmvG6OvlWM17xoMUx05foGKicslmB8NN9Z/pjIcxMhFV8rPDLqa70xNXfAVO
Kn7lxWRAWF/qPNnraVf8aschQ5kx7uNX5ESR00I4P3c/VjUq6P2KmDX36KqV4Qio9FtLwRk9FHGk
ZlRQVvunNL0WvCrAC+UuVWsj2yMfqub7cXLBJuRdicZEq+S1GxpZnr06uBOOPs1E+64c+z7bFVHs
/Vbpd8W+WJ36e2trpYBP3Gpil1tO+5pqVfujSBbYjwb8/zvUeJcmKLA8QfjcMQpvvxqozPpLUfS5
b1SqEt3Zbs57mjKvm+/xLDDhSrdohvqaW7qPfR1h1uAOi3GH8CzYtqSOMiQ9c+qNgLxyyI6I91Zf
GzFjMk0ahsSrSAr0rissnh2Qvr2oA8T20Zim86u8dlppx7vGnep5Vy+1mwR0iszfIx3EGHn5GS0K
fr9S3ccz94vfW0Xn+W2UtfUTlSj23GWnADm1M2/O7zxERF5naWUVzJpbwcE2WuXLPGNZufMGxf02
8CV/YG6QJEFsp2vPZ8+6z/HiELqplURI51S0T3HcjQyv47jFnsFQf+XeOC2hl0bxcFe5VSMksWqo
jqOmrKBgc/rSNwr7s5KH7imdCnJMFOjQvt/kt0OKgv5k1fVDP8QmgNm4/0rCZt534HmDGYeDQ8mf
6sbZOs8AWRVXYBcnKyYm29ncPPTNmHtWjUVJOh4q9sdH9ISbGwHsPH+Wq8g6jmzAAZVxmgEyfjCi
yupraPJSJoRegvoyp444gIwZH4U23EIEXQgYWFOSWlGAG6q19SUvKjG3tpq0D4ipLQ9ggcuH2Fi9
lz4X6o3vdnEpqThFbSyxEZsc2lBnpCPQHn+YRsuhBYdJwJqpTKIHLEavB8KLSzGpxUKeppZlbZbq
ygZZF3ttH6DyYYtk1cGq1jjoLiABrq90YVsAN4A7xUiLsZYhN+t/B8MG3PdiTpuH1rLGY2mvDvZI
tvLetg8XjRxKyDr/zZT3dBWEfGcHshzbIkPytqN76Wu4sexy6Lo3Xt2lB5KjMEQKDBu8/yb91XS1
i8bIbR4WoSnhnJruU63a36+/tbe2zmn1ARVSIjZIwxgmbbXHhrpg+Gf2yUMVKX3pV3Up8wJDWz/Z
CTYJwPxp5vjzamUPbd5HSPcaXfI5NwatYVBXTer97HkVyiy1Oap7jNTgUeh444DbmpoibLHFRvQb
uyiD9MvOfheRPf2wYjUOk5L+JMNGHcuc6w914exaIOrkgIIx55lqSoe8Ra9PS/KAU83w21ATw3fW
ovxogGs+LimgsuvrXfhSSJlJCyhkaumCbzb5vHr9ao9WgtJDNvjDJLTvXul5NxpMl1ZB59OjPUI5
T0V0uvVcPMskLyR9qDIl2S9TgbWWikb19We5ENNR7IFjSfTDTmzbh9aGQR3zZGAVzEPCVSMt0O3c
RGF7GZuDzlj6KyOFWzJqF55NsqbARDJSIiJtmo9YrqbKTEfwQXMqF9skY4VdkdLWu7Ez3kReTrc7
cziP9pXsi7DnN1FCmIsZde4QP+Bn0Jq+Ng7xem9GrZiCWLOSeGflaWZ+mmw9/h5NfWz4LtJmqH+v
nfhaW8X4LcYICrMNMa1PyMl3bpBO8Wz6FaJSy72nFeRKVes2n4diiTxMPpjL+WK0cZBCQN0Xailh
6es8/0ZwQiSBO63uP0h6G98z6qsx0BNz+sSIL3uyoQH+qTWqUV+ghfQZo1BsuTUGsbM/5MoA5NHD
w9bX8mZqHuOkX4ddNcTZjzUe7X5nUe+NpCKzVz7HjZVOu7oV+J6YlWvHgR3RNwxmJx6KXVbn469a
lKu9wyNBf+701v20JG3v7tRFLJ9nNYcLOJPUIPk/a3EZmLC8sXCJcjywDNgyw74FBl3tSvrv3pNw
2iIl+fO0D3WspN8mq9Re1Wn07APuAdm9iinbY97EjXfv4ZHi+MOQWqk/qqIw9pVXrUNgeDVPI0yt
+K32mNpDJXGt7iFdsHjzSemqCQc8Eb9Qa9a/xFIrsCC8VNd8zBKwSl/MwibeVOma+HbdCSGxhcur
PRfxszUP5jM/qcfgqvEg+ldVZhKjEl4/9ik5kinXT9RZNKKnRiyi2WgjycoE6fTctowPMFKes1Ax
vewuTYzGnyrdxApgie7G4hZU+hziKRWn5RQYkJsu0Xin6yV1W6s9SnWhm63Og9l43TewFePvqIVw
VBqFvje6OseyIFKU3OcLxD9pXJc32lrnJ5rRiAQoSDkOA3mt01+xJqu7Zk2cPSBULA7Z2K6PFG63
GMbn6QXNQEQzJXIZ2dtttzi1kp6D1+qh13jxvo+wLhoicyKnd+z3fkYgOiaSQVyTcErP5XyyOEaF
rjfCPonN36WzqM+DxQmDb1zizm5PX69vmzeUwyZUsVnQJKOIBAixHUdnNTYXCkrVoUEmek+Pn5YM
lNqj2rBbrdKrD3qvtXct5hzPSmovHz2rinYlFiovWmRSKeVl/TkT9U2Mp9ywpz9MTnkBK5NpgV3b
ZqoRXQNJacwe5szQvq5RZGtcR6TgfmGYRhGICcnBfbpmWGVmtjD3jjNSZ8+aIl5vvCN5521+Ch0G
gG2kR5wvZ7PLSuYIq9NW8YNRpDZPnETLV2bi7l9rmMvfZWnq38CLV0+YFZojXLEJtyRHxYrDd1Rh
/KLCJAx4MBfuo9FZfxcZwn87uCCL2I2lwPumUrXBRR1sHZ3f13/7+QEBpKHS15SYJ5SNNzcRToUr
Hbg1CvMqYxepdruD/2LcuPAurMLrMSXfH87QWbGEtH6JzkgVhW5UIvtXRr/V2H6nnS9dazCZjPWA
NJB2edtT6ILeT7FdcUM3wf6vMaIX0cPiXFPvW1HVN+aUZxaV9JwlD59laD8zctjkxTk/R0WSIjou
ZV1Qj0ddFtRdWb5kscj+omVb+Aw5o31Nw+I4QKbf9cJSX3RvqWO/wPcmP7zzSzJkJMqRB0Ok5xVv
Ai4c7Gj2FmEdk2KGEGkSdbupim7En7MvyfMyNiUBlLwJ5F1OA6pQksj2BKD1Ej7cvhvR205H5ZZI
8KVVwIpLxVOptrFtpE1tE68DbzM0IndBky6Kg2jSxI3h1FmSSeyQEF56g5hmnMkqN8YQq8JtYp5l
0O+mwtWlpUzMHVy2uzRein1amf2NydHbNjwJFnJVih3ZlCOGq5s3OCf0Qi29i8MUVLo+zF+S2QvM
qXmFyxsOHjJAzfRYZ9NdMTf/jmj3O3GOpUz/nIj1ubPMYDXy4yCsA0J1x66Pp32dY8HYODfKCbmB
N7+TAAtoh5/IT91SZLwSbxarG7MQPbc0oeE1Wj+a2S5+zUgnHAwIAz8GMiMMq3D1vPGSzi5U+Y4c
wNtohDN+3WINQADIw87BoUvhHZo1zfemQmu7q/Xow/VjcyEv4iTD6WKepNPx2ATA3oIDtYooDscE
4VMHUy1YGFkJoNdMv6Ym1oI33uulXYfoGMIT1NNUAJvLIop0BnkRczKBuCIQI9Pz1UU9wNfOfbxV
wrKN3utq8Aal+M+Smy1n1wglT6gDh2lafu9KTd8vOaSe3I1vpSfnBxdRV2RMKW+oQYHhn4aHxRNs
jGrmba7aeiyi6MfYN+IGc+ccNyx10EmEyDO4VbhxT1cRbTeprtXmYTYRY/3WTJjyTInbEl418SfS
vGLaMw1ObF8f0mzyoTyaFPlK0et+qkWIEpMK209qAeBpd30/Xdi6GANISDhBhVRg864HTZVG1Bwb
iol4DwbFe6KkY6422MWf60tdeNkU4fLSNhg28Pf0NSwmvKnCWLOwqkq02KDb74c2u9URvLiKDVEI
zAXp37bRyTjS4MQ7WWj1+bIzp7l6ie1Bey+9DYlKNGvoMJk0zai/T59lamwtKq0qC6nI8Al2+pGB
+mTdyEMuHHZm3PBduSFJRtRNEUScF0mn2HmYmHb7FCWq/ajOsXI/61j5+olqTjeumEsLyorAhV/B
ulumL8NWmL5qXoYA3VCDHlWLSI0SJshzAWY5Gw/v3hJMnhiLk5LAYd7Oe3p0Xr201pOwZt8H6YpY
3pLl5vtfI3AVSUihASnHS6cfq6n7tlxSeXFOWnpQev2Ym3qyj+r2w5gxN77+TG/Izc1NZEnsChQI
m7CyJagkozLaBuLYYdLoRXIfd1P7gudf9DVO1jFchRRHAOOk/bY6pRA+A9fpX1znEdLwqrhGRNYr
Kv0gew3lQ7UuCK1g+9pr96zUf5BOcmgB9LaaBgzaWyzsx7YNorwRzEwtSderMfABW78M851QZ7V4
gFymWgEz69neQW1qdwa2l/a+XzRH+EkWlT9GRHk/WnpRLDduj/MNJbtGoEHAv6NnvT2NjKzTIXMi
LZxy4QSK04M/rcCCUhOioI42+40NdU6lo/pjaElWLXW74Ricfus1TQZcM701TGulMYNhtMsfaRu1
ddDExjT7ujM1lt8r9ajtUsNsTMyEc904iEF4MdDbxJFTRr191ZvMiA65isOqo2dMvPOEHtT1rXIe
q/ixspgByEJD2d40J9NcNBSn/NgOT61H4WZPfRXN7+0pyDfCDU4HVMLstiWTrg8DejDKGua0o3e2
gbO7Jpz5xhk7v0ckyFcy2WjZELA2oSrSaxRrWksP80yYOxxOm3u0fMcXCcV5r1eUpFMQDEmEaS6Q
dW9yoFSrkRZZhBlOOBL5qWWXOx29oBtPdOHahjxPaoCEA1AwAsfpVnKBQ4zMLfuQdDsoFZHfZV2y
G/MqhFXjN3lykNNU0VtPdIMe17g/pvJwrV55Cyx+YZ/Ql6JcRDVYglo3L7dRNOC/qdcCsyHBRkUd
0ZDSeK85DK8VaqWMWZRlcvR0+rzk7Lm2CL1DKMN2v3VkQsEcZ++mqbAKoYBwDNQBRJp+ugrK7Ivd
5XYXwl72DrHSDXvIrPH7Nz3TVXRgSctt9MU2YQBsRdIZStSGtps4h8rVqmPd0pO4fn4vdA3RfWXW
BCQXWB1n+PRhPD0ZrFKpunCIreiI/UH9hD21jdN9UTwrZZ/eabOwMx+VnfiwUg4/KdMc3V//FReO
nkPPEPgASQJJ5mZ3OGO3tBhVtCHWEFZg60l5VGw7etT0MbsxyDuHjHDa5HFAoJgEnTTu9IFbQ691
3mgbxtaCelZV7kCzmIERZc/YsCpQxTMwmorGIKI1C2jTc4O+2jR8uf7I5weCWk/i/2RzxuFLn/4M
cuW2rBejAydixHdFJ9qdAnf6RgQ4v7zeRNskEIcpH2fidBWnxRfbsbnIrS5WaPvb7sFIdBVpHj15
itc+vXF5XXoqhssUsAhMMv7dBBwjnRQ1HicgJUma7irkTnbzaDq7d787wjOa8VKbBtrHZs8yGKfr
pChlKMoiCty1QelsAC11fZXzTQlxC8I2B10K3m3799qoOKVW6FVoCUQB0jXV95mNuWeC1+qN+up8
KVANXHLU3kRIItfpZ0oLVyBdpBJR5tlQgIGlVuAOU7SnD3BTsfC8zUCMlMYXkgBHlbFZbDXc0TLB
V4dqGo2v4EU0rMewerDrln0yDsbnJmrBAXqda79ef6Xn24NBpmxtSBlD+WpPnzOqHCSmklawPUYD
Q+26/FBWtnV3fZVLb1PqCYH05ibgMj9dZSKDSuvCFqH3P87Oo7ltpFvDvwhVyGELJpGULEvO3qBs
zwwaOTbSr78PdDcmyCJK38azGJebaDROn/CG1mufysGctqY7wq5xzGqtvnnjnV+myhYjHpNkjakz
bO5FOKHplJpWl3WAVUt9m+Iac5YJeAj0i1XnaTYIONJFdhHb6qTw0elDug1OgPIlRCjq3zwZ8Ku2
EgJsSysz35sIv6/EgBvb8YYvxjKNUMOXebkd4zALVyZdd6rbAYCJmWSHzgb9jnVU+np/52+8X0h0
dPjAvJMMLjstZiGLQR9UeUKsMt+Vk1v6DgDh3f1VroPa2xgcWwCDAEpD6vKBJG5lkx4SOhFTfQkw
eI7zJvCn2tinGYpu9xe79Ui0t5lpcV1wPS4WM0tXumh71Sfc0sznVgncQymytTh9cxXsIuByzMnF
UgUmrSI0LHWtPrnTOL5OdoH/oCnbleh86ySQUFDJIDVJY2bRQY/MaWrBNrFK5Q2bxBm+oaYYb2tn
/HR/064XsollBi1e6Dfk04uF4D9igo7M2wmcenqMx6k7IO6s7nFqXyNJXR8GjjSpLTLWsOjRfr08
DApzyBkXXp/CIcz36DgOvm0kAOa0Kd15Uqyh0G492t/rLZI/FPNqlOPZQ2xk668mwhe+rOLgc2fb
2crEw5jTnsvYgkUEQmKzg7AFQGKRFsW0SEZ9iBv4UoVa/0xAAHywjbTyjij9eTkIa1zIQSI3pCiJ
SKd/cpjIJmKGU5AcEopqgUt6jBG4NBV1og8SiJaJupbEj06BovWOg2+4G0PNHHMvWnP8GtJTme3L
pfeioasEhj2zxu96lYtTCtMz9Sfb7n8EUa5yu8sy/4azsz7MrmBCe/eHx/XrUrXPdkTEVePyxVai
SSfmetmJ1+4e8lT0W0HY2t4/qde9YXDAtDroszFduSIEVb0eprko81Omjcankbbbx9nCO/SDzlYP
0lXTPyXo7q/3V71xaKEaY/gIa5FW+FKzDbeFxpgiJT8xWsZWvUMAcgKi3ZGb+k2xxvC7kfKCQGCG
REsMgTMugcutDFO99KrCzqlsw/SRahFnYlA3Hy1PSQ8yhRYX1ah+KjFUubYV8pTg005vvEjzlZd6
88EpaBC6dqg4lkRNboe8pZjPGUtWaugnZmS8UqPmO5mKwgGvq6grqdWcUiy+IWOOqgzQZojgMn4r
HVYaVmAkdFPY3CjJf6Cm9lLnFoBg+aNB5sPXPXPfG9P7e3YzYov0cZ5Uzw2My10P1DbSrUmkJ9vq
xCGfsKVLFC3fSpT5dojAhiv56nVeR9lLZkHeM0MHls4rlGZMNvBPQNtDy+NNzbQD+cHR/hnQRy42
Wp4IFIYxJnodtDFdOdHXFxiLc0FSxVFmEIwvH3YY4gDWo5GeDGRZvoUg3R+1LH23WBp5o0UXgZqb
Ih9xo8tVcsWZhFnH2Unp9Ghb10X5VJv9uNJCvvUsxB0TIw24QVfgktItUreH03NqAKzv2kAzHiNh
Vg/vjwEQBCDEkguDHlzsWGh37tA1MZ1xrMAOqjlkR60W2j6mz/zgtYm3EuluXFwcjBk4Td9JR+jg
cu9ao5kEPmvAkd7EZewuLf3MAes1BqH9+f3PBhmDWeIs1sRql2v1RcBlBuXnVFUKjoslKJF9mAX5
QHSzxiOCbQi13l/yxkubaYgUbDQhSSYW2+nRvWgnyLgn0LPe1jUabyvQwH3/KiScdGWYkM5HcdFg
ioCnVTF4/FMS6ZUP+a7/2BnCWmn93LiU3hI0YFyzgugSARQ6k9rHNTmnajTZszA05SjVdnya8If6
oFdq9Kgi9XG8v4E3zgeHY8armZww6tDLd4YFMddgV1QnYBbdA7m7tYXzVm/zwHx/uUsmbWBJDcCZ
V7YUAmycyNJb1SpOnaEGm8bM/2DFZ0BwE8X7D/1cItCpo8dFb3BxKmJ9SBFuD8sTAuTZrkMn4JDC
KztkcbvGfLr10jh+Kvka8zQsDi73b8iFGL3BhBYp2n4btU737KBMBekmKZLQn7Sy22dSrDVWby0L
hxSrKPaTq2axrOaFOtS5tjjN3/xWqdNwEzn1x7aPGbJ56rhXteLdjHBU3rhpeFJWRs10savFgJCz
mozFqdCTlxQF142Qo7vy6m6kClxmAPvptc52DosYYo0tInkJ+6n0dXaso5EpkKuoj9h8pf8mUStW
5qE3OqHMtWdLI7rTyLMuzeBgclNGF3V5svs8HX0Ct/ZiRJ36DLknTLdKOSrRQ1L3UEIJaPqxc6Oh
8PEiXwMP3Ahlb2gqSMjgQK6wOPDBrCHq7fIkK0N7RO3deURm/t1U+FkNeXZdnMUSZkrD5XnVi3hU
Oiw5+N4b76EyZP5g122xux9Vbh3Pv1eZn/UvdsZYlEbklXp5csbQHn1AxM3OVmN6IHlqHsUImbmH
8LxWT98KZuRckPzh9s4B7XLZjtF/oIOjPIVzaYHIE9jpvGPEXZqDWJuB3TqpDk3l2R+GvtoyK1GR
7VUjlalDFEO5Hwy42InoS19UmH5WJPYrSfSN88HnwDwMpA4RdFkZ1XAFcZgs+lM+eCbPNlZbV4nW
hsA3nopeHVUKu4ietbG4D3SjdmrRld2JRKl+iAWgTruSwTZWlWxTTKtgwhuvbPYNpIynKQ8MbT5J
f50UqwWMHZd1x4ibRL3DMeChMaNs77a2tb9/KK82cL7ocA3kFkImhJL2cinX7eLWyBTzmKLzl/Kl
G9ZeqFCp35stLNZZHP4UjHUz1i7nvKqSs50BCwjiNlj5xK7yflaZuWpUySDHrpQxcyPHRpUk8qg6
eWY9lomtvrT20OB0reXNY2e2BrjhsK6/jFYTr5zFW4vPKsmzvA/iAMv2J3yNrJu6xDy6oZp/t+SA
EWNV26m2lXHneQ9drGsPQzd48iGrM1l+ev+b5MSgdTUrKVAZXL5JFcHoDvUk4yikQONSHRXfMsL/
5T1CkyJnoe6gq7w4mpULY50wahyp98TGjBJrh0KpsXJarkIl3xkswBmhBm8Y6MryWazA8UonOFql
Kg5jGDvPhjvA887qN7sasenSWL7e38Crr25edG7KY3AFA3GJOdRD3QhoBAdHzxLDJ6Xg20asURwh
KK+15a+B7YRjEhWaLGDHyZ0XD9jURlobQ+4cO7s0fuEk2B1A6iRftNxSnpQwzD4EdSKeULkvDmlZ
K4dY2PYh9bJyn3iq8rXrtEge+shuVr6g63jAD+ME8ftoVyEjdbnzgRwjpyNjO5aYzO9TEZcfp9Fe
E7q8sdXgaeaB/wzmpUF6uUqvm410u8g5CjpCP8SktY+S9v+/UyL1lVzmLThfdD3ebj7UvdCvnjkE
ixNrdI47taXOWgL/cDuNCXMtwJF205e46vq9kuutr4Iw+VmEav1sYW4+bJDLCqwNzXTd4W/E4RN+
L1W3xaFafGWZ7JkpVgkHevSiP3iKNNWGfxNduUmp0WDzcn3Ana+iY9jAGjKS2OfomsEm57awYAHq
wTe6PFCrRJbJ2scAhD5QDKnAb4FzrDWGr/M59mBG68GGIS8HdrDYb8vjpCSGfZwUiaazQ2/ki2zH
MvalZbR710uyB24180kT/fB70vRqQmNUD7f3v7Bbh4uCAGztDMQn07r8GbEhIbllGIQJTIBmLY0Y
hlsvVla5hnrwtPPcFVkoHZ2m5fU5pJHsQ/jax0nj+6AbZUi/yKoaX5Uo34u0GT4HsM6BE5XeMwLR
yYhvfY3B+6Trvk6hdwLlI/55/7PPCkgIA8/Bc9l4TNNY1foUZ1c9ArGuF7W+q/v3t+R5dJfQRS2J
rjzAqcsd7tJURJ414tAJEHZjTBU6epXbbmLprSXNNw8VVx1aMUz8GN4tmnqjNcGxyXEDrdPOafys
gCE59qN1ajsVL68mtDZaN+awc1zPl4mLRoIjnebh/r7eCCWzUD45J4QIWn2LX6GAqCyrIGcO4FTm
d/wDuldn9JA6AA0Wfbu/1lUeOJN9ZmVnVsSiYLnWmAa4gjHqIVmqW/TNXG2HPLKZ+KI1rI05pd27
teJYcTZqgQGFfhsQm8v3aeh92HiIQgJSQvYmtCr50CbBd3yK3q1QyEoQXoEMIWIJ9mSxEgISoYuH
mXLshxa/baQgFDjqnaHgMDRp/8NLmzvfABco0/lGLx+LbMgZp1RXjqi5Gc9tkPe73OjMlwStlpUL
7db5mG8YLnYg73iXXy5lZrZQKtMLTwNmj2dHMaNDTxG7CzDmXgk8N5Yi+SO+0n3gal+2+tp54p1l
aXiKZ3mXQUGiSUcVdFsXslpJkG4tRdGNnwGIQzpU8///q0Iw+h4usjeJkzpq5cPoTuajKybvyQVA
upLWzhu0uD9p780pEdxkouriYESuVeqxHUYn2eHd7NbCOaAyUul+qSr9p1Ytil/AQUW3CQbZfRHC
W2uxXOfVtIVh+1hvExvC2uWzytkyYQrs6DRObbB3ZgKvMBEIQ4RrOyosR4axIaGxd+/+2p25mYQe
OTI2gGsu17Vy0nipFMGxTJv4VxzW5qMSa+mHNJ3cjwaKBSuZyo136gBCZ86HKQKz2uVzap1UglYq
RyhwP/WoirAlbQU5aKwc7j/ZfN0vXykVwkyr5CtEg+jyyaiCQlhqcNu1xp28rWm0XvUweV6GCk5q
6J8Lr55g/3Ez/ri/8FuicbUy4Lp5P+eB3yIREXXrBD2562mwE33bg5jeTZpEArDogm0a639SGbwQ
v5GHGp9RYNg5rrJDMhJcjiby/WRFOX6bYbcPdfSXvdyLVl7CrdNOc1SbuVkctbdL768Pi/KxMI3e
IOB6tXZKQ2H+ynsj/WbLTj2EnVf5Loo3Z5hawUsZIeJzf4Nu3DBAnhhPgU+ZByGLxDjjMzDUijPX
NGq54atIX3Hbax5Rrkm+FVYmvr57PYf5B983jT4O3SI6Zi6GWRR7wTFT8XfKkQHfwfRPnmO3z1cO
3RzTF6/+76WWwMYGP9gE7Yjg2KcYHbnliHwYen7vj8GsQhlOZUVPfYnr8IqBAByziqO14cuQqe52
UpTi4zjgeXt/767R6fRk8d+ABMQ7IwFZHOac5n3e6nlwjCelPOpDUPwLhQ5b1baqWvBPMbrgYzwd
aPEXFBh19VBk7nTAir7FzlQ64hglun4OysT0Y9DHX52w9l7u/8gbwRPYBGKQdJHm+29xoFRh97Wq
DMGRn7M3CxANfVG8OEN/UnE1Yt4bPBetWBna3Ipk8Pbg65C7gAZbnCrJXoUVWrrHUeBAKo3cfo2A
RTw6cW3+L0vRbwHlTEHB67gMZQ1tMg8qi3Jk5vrFthKIVkD59q0erF1Dt/JdQtaMskLhk57/ImmZ
erVrMSMLiM/6tIv6bHrSciCJuZNBDjTD9ll1i/YhENWwd/t4fGh6+Hz3X+etj2iWWZlJRNiLLLmp
gxeWZYXu17FyULPjWg62kO/XjJxvRCEoXZCiZo4b6IzFTaQWKfTLxPWOqTMCfGHaXT40DDl3hcF3
tEUAtFh5jbeeC2lxsBBzSsj1d/kaZdDFYMkrOJcAoLf4E+ICJZQ1zu2t50IKdi6E0eKAoXS5CrSd
fJyAeB/7AAY0U+fkUXW65DhkVfQptjvl/Wku1zjMMvyi2cylpAsqlkNcAgw7omPYfw8TujwFReZL
j1DQSnS99cnBVabrgG6Wxj5ePlpUFbWr2I5yrMyxeLTLJP/uYCWyxTlibalb74rbAoIhNwcl5uJ0
NKiVov2ZhLD2I/skRdScrDRfQyPdXIVrmOwWmhfV7OUD4TlUGjkCEKce455NIQ3xCzZN8vn+9zSH
6MWlBLeQJVQyd2SLFsmtmqPGh0GEfTRzZ3psFM/bObUUKOoXZv/Spoi4kQ9kax/Y1duiWuV+gkQ6
r31FpAqqViRmNqDmEnfOdqhC4yFWSneX29m0cjCu9nEujDkXfKQwJ4hdl/tImRIHhVDqs5sOzpPh
IWBTlf0a1fA6OM6+B4wrqI3BOQJ5v1zG7lEhTrqwPgeppuGkiwBPuRmFXkVYR2XpwBSjND5glBt3
NOA7HfC92YTb3HSV/975Svkl5G4zE4tYfdU7bmnNexgn80tsq5dbsuAB5yotcZ7jsRbDwYgdDyh+
ZKMteH/lq9yR8f3MQAaq55AVLNHkXlGSA0xqcwYWj/5jFKs6Io9Or+3cUdcfGrcJ9paa2f+ZSaM4
+yZzzRWY5PXLZnjpwaAgZpO7Lts/ZSTroDaL/KzlpfcHhL75KYHJsRLWroHedNfmJha9W/QekEG5
fNkRl3sZVkN+Noq2/ugVgbGr1b76BuTG8O1MxB5JztiRXtDD/zXaLsWhp+EeNUqn3duygEiQKPUj
OPAMmlXqrGzDjdNIiUEST15LmEIq4/IHGn2qNaoVFmcBFxIRA0zjt5DCk0+l4FdY4A9+dIwxPwz4
CjyOuugPALnenfA6lI4zAmIWl+MWnW+jv0qJxMVA3hVlcW6bdnq2EumeZB1Z70Vova3y5m73Rghc
3mnoqBdj2xbnWHGqbd0o2VMtjHh7/2hf4ybnZZhF0kh58y5YlIx0VKXWi744J5Y2vroiFpuxi5RT
WfR8ylPRHdKuCZ8tD4GlyjT7z1ko+4eOKvPd8WyWO6Jq5QqHDWYvAk1bano2dlZypnlvo4+MiONP
zSrbb/cf+MaXBM8fUAd4NEBO11wwKgw0TdKzk7Z09e3KQ5pm1Yv0+h4gy3rDY4KNZHi8uH7iwE1K
N8rTc5LjrupDutSe02G0oP3m6fDz/iPdWgzFS17k7LlIgLg8j2mittY4IUaTj7rzBVyr8kQ25j30
5dStfIC3do/IwCCEDBLi9OL7C8Bq92XvFWcPwW1jbKuN4kINvP88V9ncLNDBIAGuwNxNWII8OzdP
nMLOynNDd/iPGdravh3y4b94msKtanIk76/3xkS9SBZYEFw0PSFScDr4zuUGjqHrYBcj0nOA+5gC
lt/TBiTMyFI2yWgkuY9SHWKYZpQ7j2Wge7i3pxMWQFnfNwhXCdE4uCkhWhOaaAr608gMEG4Tkt+b
uk+sf8a4k0Al2sr7XtFxP1V1bz10dd9GW02raqT6wsBJfLMaghOjlArRgKaPn6UrGY2mwqRtOxaT
8SsuOtgmmHsFtAZTtfqgpwwX0WhIPMSglSwKtzWakbGfdFZsbsNWFseqr9oKpHdUQvZrJzlui74a
PtmNoYcHo++an8YsDucLsGW1r8reTXBJFmp/lL0HuDVFubVEZLvupe92aqn5QyUiqD9BX4XE3iz/
nfVdkL000inFceXNsPGLFwMxEWtbtA7YuqX4pFkj4y4iZEJLLi0U4aHNO06SMVZbVbK78RHRKJ8Z
8LOML5ihyzOgUFyIHtb5WZWxs/NKSAdWq0IWNdf4g9eypA7RhwEL8tlk21fQQIaHaj81LGVRlm4b
+K8P3ZDau6CW6gk1b/dUKVP4x5VCe7W8oN7phWm+hmjc/SzdRttkRac3qBDE4QOqsMkzKl7ZJo8z
x5dFm5LcTuIR8oI8TSjf7kwnMf5B6MD8eP/d3PhKGeAzi8LXmV2z51Dx1y1oY27r5bOEa6hYBmmB
lmzHskUWOQjMTRmn3+8vd+v9AO/n1TBUdzgPl8vVqaJBSVYJcjo6Z4ORdn5RuepeCYo14vp1M9MB
k4aSGlRFIhCc7su1DKrWyarr5myW3P++Gzpjsm3a3HsNp0lrdm5RtsXRJQ5Kv/QG96B6Yux9qlN1
q1cgPLE8DxJn0zoyePXQ4PnTwFCnkzRp9U5acSVXbvEb7wJ5YJj2swAJ1/niBiiCzOnKtq7PceEO
/zG0M9Co6RDuI3Kp01OYO2t5w3VKbIJJ4YukYcFkZEkcnThfzVjl6jkcam2H+hCOAH03dv9qA9Pv
bQYa+jFFPewYjU5/0uygqfb3D8QclBexYaYMcenxmhghLJ45gHs5y9ipZ6t1tobRqHtXNB9jM/nP
ytNkDwJgDSKDg/X1mlxHcDogQTIJWtauqC/WeW6zphAp3hNVG4GnIujr02OYCqPaljaGtIeEk3Bw
chFwUEPXCpCENjCpy6qWxGYCw83X2wy95Xdg2jw4KFb0D+JzyTHLq3HwTVsEHxQ7HuKDmtvjtwn7
pdQPBnpslY1jBm0UdBT8Uc3yF0L69BommXxFQ13C02qQAjCsqGSOgnkcx6B3lI6bym0+m1Y2gjob
5p+e6n33Ynde909phBPeH3CaP1mCjqNfTUX/PdXT+KcTB2J67W0lTrh1guRTDi79+9ib4gOcKvdz
1ejtbzs0y3hTJn38lGthrOxqGXi/p6S0o43RhSH64vnQ/VuHTtP7GZopr2OSAcOxzeAT3P8G/X9r
Mn+HUGm5YlVNOatxFPwSqsyl34kRmKoWhBmC/XHfZf6Q0qvyGX1bX0ovKrNtWYfdZ0NItPJBaKS+
jASbAysBEEQdwXgCrsFWoUtbY2wxaU6DH1Lm0c11GaXrm6iup+c2c+S/1LkOgPc6b58dVQmDnW0V
vTwkfSCavcwHV27qJGt4bUXj9X4HY63dOiLQDtyrqI5kg4OOZRwbTMqrpp82MT+oRy+nx0sgaLr+
HyXrmGZxjWX1kxVmyfCM5UBRHwKJ/P9GqnHK5RuY7rShtlZ17nTp5QfRASkFmFiFnCqUs7MNnLn0
p9ujP+4bieZ8SJMeXRmwZzy/NtgNyvyTG+1iK9F+kp5kI/V4bLcbbvG22MiqjMqN5paJtss6N662
g9FZ2abt8+yxSQ272AY4MqDEq7fKfxT2PGwTBYoNub7Qo40IBvMPzMAs85VAV4NHMfWKu+n4j/Tz
xm5+z0Qg4Zcy1uUO5FOq+0EU57ZPT055coZkjPaIhnXBPla08DdAebudmVmjuuHloSSsGgH/OKIw
LZ5w7lhFmAaa3dcYea5+I8l2ObBah2lEVKCX7wflGMRHYDDtK/rR6c/EdZJ/uqm3Op/ESqYr+emN
JJhOALkCMo1wP5Zzy2oGOamaVM81DLdN5Yn4MShWI+yNCw8KhokiHUR2Itwc8/+6X9HV7L2xM6cz
zZ9iR907bVPULrelozUrofTmUuBgafJQ/QBzvFyqMIxpbKZMPbvcXU9ZgdiSlzTjQ+jhf/D+qD0r
ZdEKBgFwJeWGXqloyOCns65n1SllhLANXLXbBXna/XYSFw7XaFW/7i964/nAztCqZQ5mz0Cpy+cr
C/r7E8HtHKtq+ZIrQH59WljFt3Cs14DS1yAlh4Ycbaq5QcA1sWTmO9wRbdao4xmDn6DxTW4MQhyu
G44/TVk9buBEKc+TZkUIZLtTOPkRbKz/8HLRRr/jUv3UEgL+M9MmV1be8/XBBQk5w4cAJs6E+EUO
lbVh2EzkllzaVfHdQj/7hBah3fn3t3vezsubGT7P/PCcqBkGuegija6ThmHoynODAfzGNJlEF0WW
+yXvd1sKgvj99W48FuuRR6MkNc8HF5mAmiCMUdOSO6sBV0wlDLGL8Ufc3V+Fxv6t50IDjf4YkhKk
HYtjhLziyEy1PpfMkceNrvfKiVY8/lmaEqfFbuRSZ+Lde3HzlOgiPLXOEKOKYAeW3Fp1EGUbQMJp
ufWsdhj21qDpZ9MaungPMNX5nJuZ/qVBn9TZqmnZTL4VxwGD+6bVm20IOhTvnKZwvjhmXSJHXkZM
cIZEG9RtqFZBuYk8s/hjh1Wp+l0v3WRXFYr4HQQdXbrGcMvPujMG+kZRS2/cV46jaH7ZyqHc2Bh8
NptkUNxh12KG/VMmoSpIJTI98+PIBsc45B1+Ca1m1a9OqvWvOSUuZeYoDWOf10MT85SJ8SHjqh1w
wgGYvdUVmf5yw6j5meqiSXZywijJ72LTxQ/I9JJ02zKoGTctWUruW4Nrv1bYWSWbNov69hyOCg2+
II3cxO/4ZRG0TjxJnxNvqvVPbDpEByWx238G4enKoRGi+jNmbfQrLGtZ+HYd1oz0h6wlBwsqR/VB
KCDi7Mx1O9oqYY8BmlEUG5Rb8pe+BOGzYSQi002CNQqCK7JUzkIzxy8KSJjfvWb1D2Y5hqHPbSR/
DORL+l5IHAFl3irp3ossXoGoJ7TSlF5VJVLWHjrB2tR66k5woJxD1Hctyj+hok3nIUnm4qFFmnnb
g2H8E6R61KDcPCEsaWdp86AaUtZbwJvFP7lVR52f2i3FiIzM9JV7VdY7Fd2rz2VkG784VZW+RaZD
0Tfwi5N8YxsTxbKGdjZ/Jp2HzIrSkRHd/ybmgLH80hl4MJUHzT1rFFx+EdIctFbzRH+uRTRsBW2T
I9VUXPlhFxZbkQbTxz6oI/wu/4cmLEA9wKYaDBhezFJsq3bSXsODqD/3eaX5QF7DjVq1a9D/G6EM
dj+5/hzKrvtdHYr5XqK77Tk3gugRakL9Ysw9kDgb0y0453blerwRyujgATrgxgcnv+wbqpPbayKJ
JESK2Pow9b2S+ZEblO/uLdNaADUAkAJ0CI92+d6UJOy60ojleRqD9DwZM2zBRN/5/ul406xbHI95
/sY0bL7vASlfLlO5Tt00hZBnFOwHY+NBl/iAHKBZ+yj8OrUP43g4u4qsf6pFXpN1DjoJAF9AFvqK
k9o/mtQJvoPXMqVvKlUNO2AU5lctI6XdTBbCMv5ERZJvTLVwIpj1U/xHD2rRHE2sFX/mehVHO1w3
pnTbtwrVcBOM1CN5L/vAj/FJiLdBA7qb9pis5S51etwj2rhCLF3pwufQzNznXk3aPzKdgv9MWSV7
DmLV+LCLo3EvOlxg/DCKvHTrqujF+rqcMADiipMeDhK0AzakkBIDDVhoazTd61p0xsGAV3jjLpHV
LDYX060mFWp7FpXXYOUhlQajmig+NkLXdyhKZf/lZu1+uv9Or1MpVgXlTX4zg6iWMoV1ladVVxt8
EGYSfBaj0zziI289waQcVrKVmw84E5AZpjIRWE7d8DdKbG8a2jNlph3vdUr7FxORvxc0pD1anF4x
VzVr3blbDwifDswx+wpob9HhjhOjT4JAac8lbZrBD9QyeJp0I/2ihJZ+uL+ZtzIKCjZagPCfqW/N
5XcY1iljXG471yitYTO4gel39Pk30s6UTRXmY+krhmz8WA2rPdeH+rEdh+RJkkFv9Fj19kHVVQ+J
jNSftLMUehFp9owRwPDgJLr320xl+FRhz/fi2CJ75NvQTlVpZitv6sae0QOaxTEhIiMmsEjADLuL
XDm13dnEOeZMXZo8UJINp7oIxcP9LbtxKGYU7gwuJsGmH3h56tUaR8hel91Z18rmK02INN1SDtId
UOnX2UmgbDNTQ9v8/rI37gHaPYjSIlUIiGUJ8hee3Y5x23dnqYJbtGpaAW7QZGe7ULsvSV+4K495
TW7hDHve/4dncGjLjl7L9CFyU7M7h0Wj/tZjayLWKYUdb7SiNx9rcP+/IrNtXtNymjY9rqzdmLh/
5oYDTY4C/Sgf28/8R2J63RcZRE24gxUhv9Z2V37A2h3X6Qrs79dMBLLcDYFdnfpJK57bSFE+120T
fGg10X5FvjL9E9lOrftarXy1IzoFVLxaVuzHHD7l5v42X19/xMR5cDbrF1KmLGKa6wwiNaekPxeK
52C/mgvmy/qaIdP1y5zR3AB4ZtQ4uJr5//9VWYe2bFUjc5NzmnV7ZvslxIa++Rq2ln4sGEOsPNT1
kUWHigEToG4gQ4g3LJbL09ICbx+fZSAGrpdhH6tBCTI2Tf040L4AHFiDodwoQkkj0J+f+5SQjpaD
kzDB1aqwnfRcIg6dbmwphni+dCEQwuSYkr1OTfyrCvvs34qisPJNxIe/w6dC8lzPezhU2F0qcsew
RL7b+w2eEBh6mN9M4mc7n8v9cBMAdzTQWzwOO3oakLLmluPaF3u965erLObaWorJkjoSWrnE3YPM
lDGmBguTs069ANJPdvvek9nh/gG+gaDgpmKWDjKAl06suHw4nKmjrraj9iwlgroxOfuLVtvTtlOK
7OgybH+0TZGDHI37o9E62kPlRuM3VWr2puvU9tCo0jqnXuJ9DMooXfl113F6/nHU5QCi3ighlz/O
43kHxxHtOQGnBOBet9AYVuXOS+t3S/bzknnDJM9zGwCTn8ulHGXIptEp23NBYoTPWDvQ5pWrOtJz
uL/MMFmGEfEbBHb+wC6XyXNDb8Kc/Nyk8NzSjQy+5Uw6n6NuKNCIiNHGDbx2x1REZ7LWxTul6Ycv
dWMnB7Bu1f+wvxj98e7p/tAomPf/r8DShEpLLatRvIpJOcNJ6z5iqFjvB/SpV67c60jJhBzwLywG
3EzIkS6Xqmuqf7xE+Igao/X5W83GKYZ4d/84X0dKmAQARhlUzvnecsqju3GdBRoXO/3u6IEyX/oG
/axtDSpxVzVTs1JPrq23+GgL5JSEpDY5j1bafoVoI7fmKJGPLZWnQR/XRAZugF84OoDy6VdxIzD+
v9zFDhfhpnQ8eYaOg3QKHnmF7wg9eyibUnwN8mag9SEG59D0dv4oByc/o0Jeb9RWyjXa3Y2PE0g1
E7VZEfla0bMJg0hzCouuGaMfP1TS6RE5VRQmZb1mhHPNUiaFAr5teZA1LZha8+n666C2tdcVrRu0
50CpnM8JdPpo0zQ1Fu1O3doMtuJo/ORmGJJvFDlmXxXH7b4iT4LyZGLQVtoMJfFsN1LzYMNHs3/N
h2sOk4vvGgU1xLTg/DNgXpK78swZDDnRQrRDy3nU0zG2/AoO4Ckzqm6jpVp9wEqp3lidNn26f+Zv
fFn4L0HTwGYOm+u3CP/X3pioXmvciN1ZyagswyAzDnrVrhU3N1dhhACpk3ktlMPLN2AX2ZhoTdCd
BeoJ27TuioM1BMnK93vjTIGGZkw7YyNhmCzeMy58aR7M35OVIrRphPEPc6ydrcXoZyXJufE8rEQJ
g24URLmlXHHghFpvMkA79xMWUXlfdtsW1+qVVa4vdZe2BdUnf2BysgywIz9cdXOiHuGPKDSY2hbq
AI5RxjhtGKS0h2hS1jSSby0KqZ1NpEajL7PIV1pa9HEZU4cqoJ/2jRwFUNOi3EbD2J+MPrNf60RR
V3Dz128O1g56F2BEiEvcKZfnA5BdFUNlwjFZGT61JUJtlV58xxsiWlnoapBP8GMRWHA8Hfr5ixBY
lOM4ppluYf1Qdz+CtjRQj8rQk9HTRvkcYTSf7MssdT7ESKU8ikaptve/t6snhdw7NxKAIAJcuJoW
VAoNVAjk1bmpEtevE2Pa1npjbGIS6pXjc3VIWUqfYRIGmCLWXDxroCqeVJywOrden27CwdE2U49T
+7sfCDwCojwISEEofrPq+iuA9Awse0/Jo7OjtvYeatmrg7v6rhXh5/sLXeNUGA3yzugezNNIRC8v
D0mX4QkUmHF41hNQQ/9H3Xk1R25kbfqvTOgeWniz8c1cAChD79ls3iDIJhtI2ASQMIlfv09J2hm1
9MVoZ/dqQxFSUMUiqmAyz3nPa4hXLQJJmtWK7UG36q5NyBWtgc83XeV77YT6JtK9fsa7S9wIZ55r
4tk7guPcvgka0jam/MPrZn2SYHaBi5Ydg4zjv//Mf3qYTrc1E0uINTzDyJd+/MgVUY/CzUPjXMNI
eMODajRIMfXFReGq5YZEO+En0uzn/zT6iyUdjvJJ9sKhmdn+eFg/WrAl6XJxUTtei0vSMCVStP2O
vO76r3hRf0J1TowYxETAOqy9J6LXjwdbs3wtFndzqFvK+k0gtbjb2pWO3M49styj2qrLo950fp6h
K5oT+LVb8zLOW39vjYNt3Dl46ri3k8jFWSWMRsamrf029dzGW3DAMXoHqDQyoqTE71Nhq2oGKs4q
c/zE+TK7WbwSNoDZIMyLS0NrKIoNhmJQBcbSY/4T5AT7Vk1pppucpX+pos468RYGOrEgc2V1rry8
usuHIGiTau4yslb80hn2I666OPh325yu+dJ7F5Ee9XNENW2lRu9n38fZ1vcEbhO/aynanFFp8tWi
zFqxPCI88LWVs2GeFQ32JzwQpTskgci9Op6tSUxJYfu1lxAK3x2XzMyIzsn7lOfGeW/csjn5elTD
ZWbXuZ3kdSOzBEmQt2K9SDjWfkbBRGLNJuBwNOscnpPUmb8ziom8fe4vUtDSou9K6lF72bHaDLga
Aqjoug0EwzbqjX5Me2/zb7ys39Qxcje1JZ4Lo2Dni6n8EnaVHI/wsH1zr61akgY5Tqq9d6dSjjtI
cPmzYU6wEwfyCPhKlTmZqekwC+OcD6OAulJ471m0ZDxgCIBxTajd0orDset6Nme7+FajJCB1iNwU
/LyMjVjPrFHL17ppRiJNopE0Hr16xhenqcK9vY3WS4+1yLLXRALfmIPRGPtaNPUDMWnjXgsv3Fe6
MYt0wYj2ljPtvlpitM/7qQ/O7GiJdvNkDXfRsrRPdMnuPhrL5q5VK6T6IHjSm2z5eLjGPGvfnscE
4z1uHWQ1OLtr9xOzIxYac1NfA2zHXmUABXkgvK/ak5oOGNnZ7fS1tf1i2xvhQna6LETxpSlU+Q3g
fI1iu2SBS1sZDIiUJwlOgYs2JKEidNZE20Phkl/awNDusanoUrsdw4YAQ8cf42qxh8/+BFGhp1Xf
JQ84vcJWdV+3sCi+MILteHOF2GjndFkmYoNQ+9sxGmYi3Lb+KzNV+80lMe8rJyyvGM1v3oNTirDd
VXa3wIetG6dJ4eiUflL0lnsxb2UeJSKz7YOlc6vD5mRYWy7WorPYHSPG2rjyq/JOArBQQleuqWIZ
otfqRy2PfiDNetdgTf/WRPJ02buuWlEwDFMY+6XRc607KPhJHYatPstQycH5mczhzfD7+suwRapL
afjoULQB4HlwkCje1krUQ9xrGDRJP2QjI92tbNaktNbT+V7VVJ61MPLsJGzD/JuohKV2GwHGeUK9
Mz9ZLCYNAa3ZfJ0bbvvVm/qh3aOLyh+E2NowyWErRtcSdvB1lPf6wm4ca4kL+Eo24Y3R6sdtRKR6
HHqlXnceufcXtJLYZYxZXl0tVEYbauCFufjsdnB6eneunosVf0qyeoSqzuliR1FS3HtYK3jacXeS
h3BKlFVPZ5U9+iUKqtW+H0IcyBNV2+obeYDehKNZgYVPPlAT7Ue+UnSIDNWvO3qmWqWWDIoHHsTJ
PG6Mqq9HXzSsiTmGBjFx4NOtqzO9pA1fKorHUY9u0ussjNeyWOa9pDsqYq8vw363lh7ZJRLRSdxV
i1x3gXK2PlbLWmLmnIW5HYcQtf2dZnXETluNoYs1UGHNUJ9KyWMwsfrGYTRABESsnD8usqzsuJyg
xyTbygKbmFsTdru8cWAdFyVmak1RWW4SGb73nrtl+NCzC2RX81zO3xZuoTt3MzZMkD1moEnmlMN1
JTXhOe4g1mtzCDquqXL8h0rOqk8xAKnAq32j1gd7gDWbBjrIpitZYzpzpUoNqdzILHZeSPDyOmqt
9mWxJJHppZDyqzJsaOjgAFgHDDDnxliRBYG6BnE0AopsJGU9s3STOE0pFfP8IbhwKycrdor1Oc3t
LS+SyY7gxAfkrb3MoQWD11g9sDB5mqD5DdruQ1ML895nWb1wiCNrUwVaeg2/3m3wuQdrOe+0bVas
N27/4mdbdyZ42hmwk9NQx0bRaeIlaly2EkhjPO+TnWc3bkgQTGyqwDyYmrIjKRZt8aCNi3PXtR2X
pahloVKCU2s/hmun7ntZOdOeOtseCbQfvE+2b3kLhru5R4u1Z4g5NcsHdKNy2E8ZUOmNO0XSjf2o
VHka1RnP8xAGW5cO5jh+Z/ju86KxhvKUtwolQExbvbDdQoy9DKeAabnnkXmfQsbvwkNZBqSfBno1
vgeZ5n/bJf/ssQq1+rTdyHtnbFqL4rYo8c/cLxn5QQfdWlt5CjOZPrHDM8t9P0Wdl+B7qLwj2jG2
o3zuzWBH4l077AZq+9fBM6t7MbnLd8uAVrLfYGboxBEGjIRAoazv81W+TXbdfUN4URJ33aK3RwJv
V/vGZrvj3OWOv7O8Qrc7u+lKkZaWpOeLetdwYhP3LZivcl1vXDMXegcOkVlHh5xfOtC6Hw4ENGiW
SGYVfTxjXeHGspN4altbdWP4zsRkx2mCb+NWRi8lXluv3bL1fmoxhmr3ClnCI2lbkKYaiY1EYfYL
UkjM33cR6QV76czAGZWRwxatS00M6rQ1mZEQEOColNFtc4s8s7STTcCztcdeuwkxjs6YLDAGi8SX
DoZatTc4HuZHMnhx7Na9hqNTlncD/Jgq7akCcfZ0jW1NG6/PIAT4pYSdi+7/GkkIWxtRTyyFUlo9
XI+CUW6yZT1SfdGzrntLOLcoPfro1sRA9EWpyHjy6tHrY2mM1goryLXL2LB8+X3CDemLOYa1AyXW
Xy6FZ3Fy11EZ1/1kYrNeR9p4syrbvLGcxlpSZ510luA0s134w1Y92NrG4mKcHPiwkZKbnTKSzL9X
82A9bpNZvRumCKOdMxDbF6tw6L77QKpO3NEQ1vEQVKaOofeSQlTUs/MpIOnUrGZCi7jNpj5PSH2V
F3BMdbMjPyR00tajM0mWyeEGdzrrVOTVLMXp2IhsRVZfg6DN2q5e2tnqHgw9THkS1CevyryzjPcm
ryHj1HPmH8csGN+b0g++ajYZ7v9xYk7qAgH0yTR4VsYToQcZ41nlI1AE+QIRBWv/LOaha44LI7Tv
iEhqbt5MzfZxEBFJEZ6OFEQEKK4PRrPoHQkI/I3NFK1MgiaHCRAtbYe+tXHwYbdk51Ls1IO4iZAc
MD5b8grOV7nO2znyF+xLgEiby7lwrJfQ0DZuyNvsnZm6V0ECmmk8tiasu3hUS/2tyRbSlTszarrD
QCd076nRdBJZt2yCmQqgCS0luU/Huh+nO3eyJyeZxqp48VS3qJiwBTnEFfaB50xKy2/ttBVBKrD2
+FoW4XwxeGUFNrYB68UBYlTvtp0Xcg7WTHpVnGPk+hqOTnO3QuQ14nVlkJiMdt4byRhQnpdaGySG
EQxoHTGvNZLSs1c3dcOxtA8+cWLvXYDLx25CJ/FakSQfJWy/2UUzd35112cua0AxbmpMTHSCryv4
w6Mumil8rX0xfu/aVonEyjBlhMwKwSbRNU5jccDdKTAfEt7zMEfBV1sFdX8ssoVWFP68t+3cuhqv
xzLUIf667JxwqbbxHUkEPg2BigrkWrDLbgMdGlC9Zul18UIiwKOdi9KAJVyW9/VEkmnszqWcudam
9QjI7nxMGIHIfW8HubcLCo0sHEA8+isLkz/BrqfGEPsX6+Qwxpzzjz7WlQFEb7K/nItiKQ5mlqtn
UFDryh2G+nZpiCuJFzfoCRQS+XbKHlmPWa3kW+CWcxIGmXc3MDVlath6+i+IR7+gEr9HXH/9bKjG
2TCZUf4xKrdr5nkT/uycAyXkST57E4GmKzt8pipqec/Kvf2QhQSGV25/6BUk+Vpa+b7adJSYa2nd
MaYIk7GQzs4brY2KTi3npSuGQ27iKBqaNLzx1g/rvgcf+BXo/B/f1v+Zf3a3v37Q8R//xc/fgKQG
kRfqDz/+40p8G7qx+67+6/S2f/7aj2/6x438bB/U8Pmprt7kH3/zhzfy9387fvqm3n74YccdqvTd
9Dno+89xqtUvB+GTnn7z//TFv33+8lcetfz8+0/fOmCu01/LRdf+9NtLZx9//wlF4u8QltPf/+3F
67eG9x0m/da+/ekNn2+j+vtPhuf/TGjvSabDjAPR/AmKWD5/ecm3fkbUjpTKYtjO9faARNpuUMXf
fwp/xgeW0TjyLvzAIcHw0thNp5esn3kDkCrTTRjw/FL40//+6j9cpH9dtL+1U3Pb4Zcz/v2nX+0/
/nXXeUwj2YJgSwM94mLwp+QpNjjyO0maTYp1bqxYwIRvAQA6Fxxr9bMobvNye0Xh7T5tEs+ZuA2j
UrC09fQcGNrND4tYUVdQezuvYxGKW9OmDYIE3BqPutqcj2WTkZ0yJDzvmbrfL5gIVbEy1gX9mNGv
F460WjPOwQruu4xJemK0W3U3Tcq7tNwM5XW0Dt7zWokho7eiZozDWhIhHbjapT4AxOcDb7n5sORm
JGMbI9EXhrjqmoA24aQjBZramwqRTBJk1fhimRhlpW7rNP2OGLHgbXCn/K6X2TzTVjnVZz4WtI9Q
Z5yNb1jBS4MgRMAzVLq3wSzWOoG0nmO24NNoHIy2DS56O/PylKKMAlTWDWKKweVgO8vuQiv1Fyv/
qsZ8uppVDhyYhZGGZpQ3+q6wWuEe/GIZzzFUMqa0aWbjZtjgmO7HQJV5bPdRO8dVMPFEN1PkzWnr
1Gt2ui6NdyY30z7mOb3t9YKj1oaR4Rp8tTyV5YkbUC3Ar6ui4sxYWq+Jp2BmjKP4gWhkMZP/N/YE
DB8UxgdH6QeVd+Ys3kOFZdg9apAcH9zRoZqWtbLujabAoL5nrnXl8vlyGH0MlJPcCbYnPD4Damyz
CM9MnyIvLgPcw+PCyLSODbewy4RzKNu4bozo3R9Wp0hQaql3a/VWdZLQyPlom4334KlTRRMa9fy4
VHVABq876r0EjafaojNL7Mk7F2217ZZFZJreLpJXc7N4XlpDDyKLygis76Hh0LxnOgAfmHprHDnb
CAJjE1wYpnRtu7jKloOv02CeHZl0mkigcnL1hwMW9DkD6H1fu8288QfMaQ9ZazsyVjTpTSKXuuh3
VVVHhCS7huKS9Vq8UxOqJR7sDfAWEGl+ndnrXwFksFjRk5cja9LudqwJ8HLjzVuuNnM1xM4c28FI
lrAMVWxvw/BaLpCfYh//fxJEZ7G33Eq5O4ic/rmnVB3ROWbBFtPR2e6u6ZsB1za7k8O7NrL6Otui
k+9bEYxngJcwMsO5btyd9vDCRLlE/Reb/mRvqT16F9YvHH1sj+SjazZEdLWEQtNl2H7fJquYWzPR
CNu2QzeU890Q6abEbseMdOK3Ncyj0NjCd9luMCcGFxcqPC2tzsf5AW40Fh3bcoO2usMAOJ/qD2WF
43AxREFxKf3aQWNnrqt5oLTWAhB8M5GsblyLWM+d/I6wrvis7Dp7EWO3vRkdlz6xSWv92taTybUz
Xfm1LoxTc5+Xs5GaizaN2CxhlMJliSD6a7rXx9BGh50slT1fzxhUiBil3fTqraWDs6KrjRS3hVLF
DUXKTbttxlswoXNMV8xzPgLYBChGumx8FFsTqDOH5a/YFaPqH9q+se64xxyYqLaUXrKprip32VjO
fRLqiF17dXzxHGZUs/DpuXHjoafe3+NN1uS7trPldKFc+qbzyZTLej27YqXuX4JQYPc4T+rc7+As
MRkYepAaPPpOLbxRNwlz6cF/7PqicopYyd43vdQtSxa5psTqOQWwhpNtml117clRBDvouASpzaoK
9FW54OF+YzW5+W6UMCPjrAZBOWC86J8aMdOCo+OjjbjpvbArCWyQZnXZeUPXptqX3u1UG1rdddto
bok7tiLDh813g3vXMgr7fCh0Z57DwEFGP0yN5xOYKHxrsqn3eu0DbjetMGiTAUF3o57Mp2Bb/CEF
ijeMpHWDxUwKzvoWF4XTTtd2iD7oGXMORRhHXa3YpuImsuzxJcEDJ+zDUB+qfKKSJGvK/RIWTXg7
ci+OMTKVlidzta333OtoZnjuUSNmXKu4IkDWTK2wUY8L5wYGlNu30b7sx2Dd42Lqr+moi+Ka9nw5
J2h8exFlk02Jv0Xl1Qa9xzpk4UyeGbiN0SfL0slvucq3byRgDTddX5Wvsl8DJKq+9SXjgf4GXlHA
EVRwsGMWnWBIl2oLPoJlmZCK5p0Z87gBrzt0cmU8zVlRUoaTqZcOIxVfbFNVfwHTw/bBH4xgTNTW
qHXXq2HEI77fGnYJlhy4n4UTZ37HaoOwjTkeoYidlcyRuW7sl355KQIxPdg46+rjMkrvuVuWeklK
etUnW9bce3MFxByPPWo/hDQLeQxC4X23r8Cat7QzQ05gP2w5CT4iX6vYJwWw2FskZTXkUawB6sCs
n55Nf3WdxID6kVG5TuCLWHtaMp4Wp3wSwTKGiQ4iBgAKq2XFdlFy1BI0+JJYcL4P67EPoo/aGyf8
zn61J1cKtNQWKG1YV/W8L5vIe4Wc0HwP8ihrE7JYIfoYdLtf265bnz0om/T8mem/q1CqRzzEbHZQ
d60btLdjxC6+qvFbANHxbFbR+AENrLqN+qk7QQoznMfBG6NmJ8movtOtKLv1wG4bobhugQKfJ6RV
OhlzBbKwKSP6XsEo+D6befTdcqXJ6tS418IhZTNuqmG88VoDVkumu6uxWdVLG/boiB1LdY8CwAH8
W5dmH0+wjc6EADw9hsaM9TEC/+GyBpsRaGlbR0EIbO0pJXcSP7wscJB3ok52kiLUBhbnhWN++Mu6
6XQF7uiO2guyIXUAZc7Mdcap2ilt+zF0Jvex7YDT9zZRsDQ9ZpmZiZFLaq61DB+hn7Y+eqZqcGJI
H0aXMGY3XxBDzy8RFnLOLiecHORhdOgYMQvark/eHlM6ThPx7r4AgRWyLq8nN6/nawJpFyv1yiZ/
Ykcxq7MyqqznIOjtJWE8k+0LNKugGYapMJ4tQjvfOcGknb29trWxQ7/nP5HnZ46HjcrpZQiKekVx
XlSP+CvI2xKPrDyZTcPEEh5Q4JJFvXjDMHL+aFBSfVDN6ndcGrvXcKug8QbqdOkcsdl8yoBLnfDM
o4awJPOkhEhwdSuCrHhCTBZmST5RjsVLoBETZEZVPS7llFUp3GH/K835dtHmwuv3HrKz6FwGykIH
vGTKOkOxKzEiwDHruaczv80jDRjSMXj5YGZdjCluW/LCyiZ82rEUseZkyCesCwrUUmfMDWYbvVdp
QQve8Lt0xtI/39q82ZJJOA6sHxCuPOEePjkz2rOJ9DyX2SFkrAwqbFMebEyt833OEKIF0lmtF2qE
BllZR5GYks46fimUjzZ9zCY0vDIfqgB0JGrW2BHCKI9RxmAgMVyc+knZ3qJ73Z5aSMgMy6Nb9sWX
zokYwhlNC/2oa+3iS2vo5TMEZMZ/rKJ0ArHypiipOkNcYMtW3DHiMxAnLUvw2DCD6SA5ZPm1GDA/
ji1T6hJXjXVFd41XzxaHsoiut8ASzq7kMWudyXhxyOc7eboRCpJ009KS3FQBd8ye9s6q3nefSqAF
FthB8wc6b8xuZsfmMyxtFg3gXRbjgsVZHKaiE3Esv/LnfmtDf+iw/tnf/l+2wSju1TR8/o0uePwb
6vWPN0Xn+f9BQwyd+d81xE+tUJ8ff7sQbf7RNb9vjH9546+NsfUz6Cv0N/x+THLPEZH9sy8Of4as
aiPBAniJAH9OnMDf+mLf/Bk2JLANFmkMlom1/2df7Ea8hJ00NCsfQXjg/SdtMVxoGAK/a4upIjAg
sTxkbaBFpwP+yCDYKlVQKYKakAKoe0KJuiEI94uuxzlupREZB00HcDEY+dilFYmKaKJ6sQf2Iu/H
zAKBdCwPv2dVZ31fx7Y7P+kAz7BSCPZrE4jHMF8g/Y/AmQ8MPle8Knp5axqhf+Fr231pF9D5jqHG
yQNHZllCoKH5KlYlXn2LaEAG8cDR4ONtloZuSx1n04TPaV/z1MW9CGfn4C+G+7BU6BSQbLLYp2or
WQi2YF2zlHZbzmdR3mDtxIQ1fLGJPWvTTtkzBikkckx7P2uiT0nI4nJUOUUKvu4G0a2RNq31MCBp
wXJpDG07GaxxaXft3Mt+n/fN6p2x78/hvR0VzNwhVa7rmYtBSpCIeWyqc/gTNadvglqwNM56aPHG
iJ4y1xNjiq4rP6qICN7DEK3NVxRl9Q05C57LDIAd8cjMdWR1C3WWytCwBbMHPV81XpixbW9010mN
J2JwaBw3O7miUDa3Sx5cll0fIG0HuK1BYWefgc7sjiwCNU2fYqXM4lpi63eQc0eyXXFCDc7YktUJ
KghYOYSh64duifwb25ar2K1tV13ZrKhYXbAdWXsadWOOfcEQl41byPMhOsEUGsOaPfNN591SjR/e
1dGihz3UCz6wN45q59LC2/uyNhf276qQN8HmttPj1q3dlDCphiQTBQz9zuDmmO/YHmiAy6IV4Odl
7iTtUAbIP8sh/Fq4eVAlZZYvB3MbdX7EQ895wvJG9EnZdOpuXqQzpBNsn8dIBYMVB7bRQgXwlg+G
Gv1Lpxfzyg1qcey9PLiYjKox2FWgIqRLNGMLURCpeYaA2nisorG5j9YZJ52FYJvUaYoe9VEOYiHq
wH4ABRnQRtl62yndeWVM1EL13FlDfzt0DrM+aBjjMSzn0IzHvFyIcdnm7M1rxPqt6w3qwygct8PU
dWYWO8HQzGm5Rn6/wxyK5Z7+C4mwodu3ZiurI+N757m3gEdStuzucyCN9uSBFPhgOl2zmcmwBG95
4UE/wSi7uxODJw9D6Nn9ziqC4AaQxdaxWaH+jWdmWh2jxzygUWvqJU8mJyvfQsOyp0NRGu1+WNbl
yocXdlv5E+yPhVgjugv45lfh6GHWAasK1cZmUlCd+Z1XXxlYbph7WJnGuw9URihxM1vyP2PXgeKz
8gEb/kKbxffA+XHRaqyKvlj5VsyQpzNNkvbyvyCP/YG/9+sRwAqR0cB3Q/v44xHGseqHCXouLUA8
bMHRzMv/xyP8YeGNJB1CIzlC0yeC7xCov4o1+W+/A7M1lDPQ91HA/PgdrC2H0mB4FmhYanjusS+H
v/gOv8RR/Gv3CHGQxt6PnLnT6Bto5ZfXf0dAzKVZ9A5ZxXGtOne9KiZpPmyYkn6BAGRYF+bQy5Zv
lquEFIv2qnVFtsPQs76yvNwjZ+9U6+37dWq+rD1sSroMU28vgzWbzRFz0IEG1BPmeknFWzYpfB9p
/8Wt9KMOgG/A3QMgfGLkw4DFi/THk9TDjOn9HhJqtFmXpvogx+jc7cwd0re/ONLpgv5wrjgSWZhA
3SilEO/+4YIbCCcKE28xeDzykWanvJiD7a4t6DZ/V4X8Vpn9gHX/tweC149Okl6PCuEHyv1WYwEs
WhwQ3MlPGzHQ0nTPIlpe/v1h/nzmEBCcZF9WwLX/00O4+nUXakvbAG0U7TNyrroNv66tf6RQ/Ytj
/cjlPF2lk+cGbFr+xbDgj+IbgVO5C8BE5R+uZy2kA8J5VokwFaPcYP/vv9cfpBq/HIwvhQoFujz/
/aNBOnE8o0tSHNQa2s3afzZhlgQXEYyEPnwL5vshPw+bSwdzp784cPSLxfaP9wioMqIMyMNoe9A/
/3jpFheLKUk4RNzb3vQYWDO2WnqIatyHwym/aZeTuL3TdfBh10Z9nqt2uz+ROXZqXHvmppgjdEc2
enFTdvCfk8qXCBuLLiuo7DyaCrnAf5k9aTaYihjtRWlN8klHNneLB1PwMdPC+pptY/SaQcQUMTQ4
hoQ2nAMG03499bHRTHm7E46/6NTNGQwnJWPRy1Ju6qwLqe5Qey7zO5OL1t8Hub08+TLEPnnoMX+v
vZEJNCyl8T5XgYvooXe3lYlAZjoXuVzMdyWluK2rDJ6k4QCwJHiCbeemDEaXZi0S986Uf7I/5KTj
kK0SxfkayTDONUwDbCls62GBgGVfTKG0/XMGy/1Dvy1Dd7ZKb9hr6A4fQufq1sPt4qyxi/bYBBA5
XIWhCIQoTWbyKGd7OMyT71w57oL5B0wkCV4XhOBX4dwZLn4iQWDu186S76UwahFv0yYpPDV+Yzdy
g96JeWffXGHCM79lJGRc9BgepwRXmneRM4a31mB3Kcxn/zLcsiIxZsqpJG+mskzRRnU3doSn+H6e
lTk95GsNwF32iNNjvxq79Wo0xny5yP1xNmDXZePqJ+Woqukw2sXkAcMEgQYL6ZYH2QZQokasTb5G
W3SOjUV19LoVICIcnDsKw+gB6Kt3DviC7uumCBJzMrBOoQN5NnwruzSGqFdQsqb8UoqqXUiRWpEm
9MGaoiGfz+mxNS5aQ77SL8uyfVx4anZGX/nrvrVZPi6JDQNCtO0i8C5VvtSHDX7Ys7Q3rJEiUJQd
XJbJ5a72h+KW4iFI+rHsw71f+riI0EoOV5Oat91onMzhlDOIM1tmRXc/KW3K/ZpB0rtoOJU3EZlC
+PJHbB5tC1nyseLecRjtlAiQT06eFbVKDeAbPSpX1DuIW9sFmZd+CnN20Udv7LiXY8Esa5/rDvNV
KsRlPypItuc9M5fy4PXQG+y4E7gV3ixVPpbfACR8fAnXTBmgUDAQHwCqy7cRvK27cODlnNXt1mIX
HoHcJRo075FB5CAuAXpGcv6Ebry094fyFS4wtLbUncYoS2d29YNLT3YS8qoaKo814M3fDsw1MDmy
hi9tFQ3uHvYYHByYRnuwzuihcJsKCpeLczbSWPVm126xdw2MlEEshtsVrgHlsyu/26hojqXZ2HsY
C+GxHIbpLezNZedhpMPDBSQ0p5ZbR0MqRD8tkMmy+TiCBD/BHLZtvC0gH8clSM4Hs6nwHvsfAelp
abcvcAcWiA2y3t6wLLO7xMvMdh8ss3c+2hIO0cqqu5/HTL34ThG+QRy32jhYJ+dg+ErdzlPJ5zDI
bIpteIDnwh8sRhawva1DOwpjN+UGBuyti7tyimN6Dm/aNYslKVjk5kO11eOlu+kvXSuLN/Dc9hJ+
5PYNgyFGAEvTRETUBCHQGEiNuRwY5OBFPchMPGkxkKjYjMZw8BjvDSkaV5fpVW023xcFn7GSwF/3
M328f2AKW3sXuAeu9k0BtdvaWY4UOq28QW2XHjpnLA6NHK+5xluJRzLEsJmxn7XrHR3m0l8NVllP
z83kLVmb9ibwvEiVkG5qtgKcaGKJ3mdlYa6JWO31kc/dpsyxlzcTMhB0SbqlZMI21k1afyn8vZpJ
ob7Anb51j0RfYM80NOV8wLZmOdjZYvWHICi7D79zT4ncJRnLRBoaINnaICapjgTDWnM07gsTWtIe
CFg8bVnjPbXT6u102crzSFpFnnZTnqcYI+rnUDr+dmmNwrwy9LZOj/1gVjgdira9VUZZHLBtCt6X
yQrhSUaysPd+tcHbQA0ROk91CD2nXXN5UWOiFBw7BcfgrM+sZdhVncZxJRablssDvV+5ndemEN0+
UMCZt4Fyx+YFfHPp966wJ3GHjKvZmQ3GthM9oPVaT8yc0xDI0r1dqB8ve6ue/xdp77EkqZKF677Q
wczRMCV0ZKRWVTXBshTCkQ444unPF/sOblVkWaa1nVF3b9udHoCL5etX99zAzvTKdrTivQWSvCZI
ILkxHfJlqmawHGimEI5WgRlr+PFZb3DYIfj1kjf6wK668Z1hBmot5inY5sNiJvtphBT90su64aJF
S/rKVzrZ110TJtezNm1al7FWh9ky6seygabEyoFLfZW4Axh3IOrwrkhGK9xM1lw2x/mcPgSkTb5m
RP7QUIIzqA4nmNg48xGS2Su25I8Kxfqmy3tluAtIe07/4kGHrJa9lp7l7Tkb1N6l8VLeqLDudplI
3NcS5j8+WzQdxm1s6n6PJql8TYxx+bKwAfjbBOPpbWcEKNjZbfWhLTx44sTPIgfAZ8yEYKOGu37J
tH8qm3QyV46Gob6VyFfbqJ5D+8Hpl4o3O427s7L1LekzBfg2x9kjohDBlQCnfy+34s0yBOUMncIr
dn6Zg4Wb2JCaQ6RcuGRu6rKD+YtZ79IF3iSoim8flNCmeZIhEHQXmXWMIqJ2/GYjBy0ey9Q10IGA
C6PNEACwN649Jw/0+tl7MCiH15GmD2zTQH+p0EO7b4mby79ImYTjTWkU+QrDzvambQwnOGVJJ2gT
qUINVzUcVNoeXk6ToIdOMXPhVTOHKb4ItGWgrZHRNB2JTi6I8qa0mmRflN+MqShYdzoY6el0gPwE
FIIVYJI1ORu7haXz3TBajDHHRXg0qhqxd1BPyhOcvRwybQBHe22q3BypPBOg1sgI25mWjeliPhfH
b9zk26gwnTF/GXtI1etJEZJ948HQLa/UFCAqRSJlNdEUV8kB4IM/ofAb/rKEgj5EkPT1TmMxINlr
lTT3CTine0iWQVbHTiLACdqxTzd22cnkwYyXQa/p8EmAX9wF16VRJRBHvYUKqpmfgq7q9CON+JWZ
ZfkxSFpCeOjNrMfE3rfCTW9gbchdPIbpNumLdhWbHj17Vj9U/UE4fOFp2k+CzluBmAwILvGCkzQL
0f1uYQpHyELoo7WZu+sKw6g4ayWIto83ir6HF9HKTawtGe6JjupvECSJr2U7NZKNBNsRY9HzVdk1
Ew4B4CXFig7rNG9Hr3OKL7DkfWQUdQkRu6tn82T1HQRNK3P0Scx9bV2H0rFG8rbC4nvO4UphQGjg
oZIeqbxQ9b2rSY/eXR4vUH0JUwgA3fGjfQFBwp0O1XLOkQapNE5itU3tZtkU4JEUE4b4akyE0K7o
Dnf3E8RfGaHA8RA/mAFNhyCvN2E4nh16oFta2yA2QMDmdJkODbSaYVvXzVQd4ejH30tLUgyWVmV8
5Ro1nPHEZjYescEMfHpOGa56vPv5Dc66nH/iRRW3301VmxlQfQkhRxSZKh9dmbKF9G2DeasKU2ot
2rjrWgYmPM2sCTeWXc9D1GmI+hPiySdE29wTykbMR8icJFuZGZqAwImN4MSJoXGVD5M88p22xSVK
UkGfA6+mXB5mKa8GuH/VXKHFwPAXpGhelHGQM/ZXPoSSfR7m8e2UieKp6eBhP7YdnSG4W5oFICa7
L28X+Kyg4jIEBKGOXJa1veDEin3u4t+PVt7aaGW64AZNR7XhluHeDAJ1f+2Uw+8ic4tnllyw8xsZ
4DzQWMiHOuM30MnMLBf1fBhFGI9Hl0QucbVMMJQ37P/JD88hlaJdlsZ4hkkFywM7bBwP69xEx0SN
Koh2zfCJQD7j6pcG1wRuYSHkCDn1xUa5Bj6GXLPAvXspccK1RLDx/aAyV31bWzv0PvGC7AAU6lAY
qQOJtSvFDvoGmvSx0GN+MLzRtw4qx7rpFBRebUcuk/ZLpvyKvLRiatCBLsSknOSw4HKTWvZ8YFtM
D1yqYujOnS1wLMvH+QenQY76bilBOKdUWMekPd+7so7w8q7CvsMjnHefJ/24qkXjdfuGBOvxIZgc
oETlWfndnBft99bv9LUNwrAjYSBcx3WIqZXVyrg+DUY2fhG619iTVtM4WDBOvZ5tM+knfzMuRd6e
arro/rGHOls+9VVAe7Lne/obmBnyi82lWMJoL/XDpAv7njS6DmKxKaZNOnm4jKa4k2m3cN4mlKpq
hZ+aqK4xtUPGYWW9Sh+8GF8sjklA9gh0bb7Cdm0eNy3snBvp99W+c7Qaz3cTrN6SloTtrNHqR1Nl
w61hqKo70HWU353EafuIoMnereDxLrMZy2u3TZevrkl9vrZ6ZedcVA2uhHOXv+Y9ognI8WlZrDQ9
+iJq9ZJyjeH8QUjZWeHa8JRaI0xtOQI6vznZ+Th6AMfU8X3nUjOEyBPmQvI/w1BvM6n77TzlxUNj
TslGiNbfDKhRSWmuRLALibr6ho7IfWrmBqEYsPq0avsiu69VJ16UyZW1WoS8delFbYrJ64iAyOr4
q6Uanwad2V4FVqZuUpydCrD1pG02DkKl19Brst9FXYzU5FM47UInnW88jZyJD6WmHcprhfkzhjS3
c+1YOwkls3uuHXc+pl2arUlDtxY0gyC1q8JxPIzCvR9eR4KIpLeeRzB1qntK0vrroKHCUXp13GSX
jgLIgb8NKDonDba1vctNE1DIOthwS3eenoi2zMDCmdEmBpdOvuWnt/e2VZtPo1M8xhVlgkt3I8rt
TITMDRyO15Nol99sNOYxR53obGOoiYeZ+r2K5FJVr50amnTHX3NuZGrLZl0qHy2gru0fgfDlZsSY
5DAC2Y6rqulGfBoVdxHIgeHXoC2NfT019KiMqRvSld1BtokKO16QdDlp01DY1ShA2Q9eDEPCTeAm
+cVLe6c+WMDGNM1brzpmVhOcVT4qhNQH3d3IgumroZLywWvNZOUayXQFS6k4jSqG2mDDp72pA6/c
a5JEHhTk/o0AUFpVfoHbVpeFe0+GGqocl/eo475Xrr3eG78Ng1uue9/qvH0+8b3WTAJ32KapkP6m
Qcm+Q+1sGtE48QNWWVvFz603BbuF+Je1p2IT9G+m/m6t/Iokt2WfABIc1IT8JqpDJDDVqGF9zs70
RK54DhUUSlI0YkLhbfDmRl9Quga+RfThH4di9HaL7iaIeZ4uqxXuh3JfWzEdixouYxsPHVEDBAlt
zdHg4PHnGgkW/1jLdZkWw8pRYvZXI/ndXNOhqcHdKMzp3rACWChxq07OoPt10AAfxumc7VzojCvU
kI0d0b7l/wQXpnzBBsSS+LELOUcISpKt3czheuRFBCvcRPSpwhOkW+ke2VYCi3jDSV99G1wYS1mQ
PyCPtPV1swww1iien4NZ+o94phP2atb+IH8sQdi8zspw9BZyoYCT704sn6nRs4+vet2s+gH275n/
ZNyai4cb23juDVIHTIHYOVbtz/ssx3fqVCWm+1ajL2Yzpi+6RkY0uJieG2qMqF+tjZilCNeh2fo5
trGYLLTYvCPAa/UPNC94MjnenWPmSbvqGm5SWLmO+jRolg4SDWulWVN3XeUGv7yZztRcWqO96q10
+UIoh/Ml7ubxgSYYd8kwdyuEUSbBIXXQQaetWiK61umAkQ3RMb23GbMle4zDJd8qG8JeaFZxtm3A
pXMky0yCjQJPwmHST1vk47jUnFwNiLoKbJXcQ1EtEG6BjlP9MvMiLmKTfowXFTUvxgkgLy93wmzE
AUVuCJOLOJ2hO+FwnG3C0vjZzwN6aMV9/Fc8eIaJeqg0VxWZVFsEtsvViJoRZJIM63Q/VqpDDFE6
O+HXzhqyVDbvEcYxNExhsg0ModW9ZWAARcjBjIk55lYyLMe1wFOYegjR1A0emSih2hYDh5WousW9
xkn5qW6GNz9Q+noJzhJ2HWanBcYsu6wJtHZ0d+m9ZPrt57gvegin1OM7X7nDl4VQIP8o+nJit63b
+pqe/Ex5WHNpmqwkPeAs4lTcn1rvhbvheBwDQtEtOU56DzO1/9lQVPYRAudyrRumRmSOYlgHdKfW
S2yizEk9qV966uDvRe3xHZTH1XEjezst1mlQh5TbgjvZdRXUVbhXKs+GKG2mQUeUne11OgbsvpRs
MOLyZa6ew9JMzXUGTHI7pbhoRmqw2Thap8cKIg9b7d/YdlFvA93D9UNxIWEPA9J+t4Yxy3Y4tw4H
Ky26cBdT67/JIfd2KTb8b4btIHL0R8s8xks+iS2Xh3ncZW14y7K8l7goEjPkhJGbTW58CNXguEjO
swJHBurkcIv1kn3dyB7xVBI34TqHFPSlybSzgvwOCF6EZfyquPKEK2sIximq+WQvHk1YH6Qo7+wH
uwYsJnPUOXglv38rMNCN18S1UTbZ2urmdYagCAVr4dAYtGF/XsfJHPykofmrtsr7GPNdN+qmwLqd
3aw2twtQfLFJiGJ9tHtn2GXKyn7bhcSYM+5iCs/AgFFd+fCqoA3OYXmacc5zWQppggamcytwCq+e
saUOSgEVaZhekBVUBEIEMr8ybcQP0TAUpk06TCOG3bAYA2KfsVPlxik9RHKDM/RyU5AZkW9zI53l
Rpkl+GQvDB0/TUWnSKFAMKS3AMxw0gEE4+sgCUmU6rJGdjsyyOwTYmsL6V+ZzOEebuAy3aSEG8wI
qF30E10wZz9MmuN6JcmROuVO1brr2CFUZG/PM0Hl8FS8NygOqL8bKidvHSLQ2zXEnuIUYbbBU+OV
QkMSluNpIPeGVlaDSvIQonQzVsqlyZKg7G+8/M4KfcNf07MfaP3zyggI6drxrUy70Vq1dtu+adp0
y8+ei1Zxp6l7DxV74LSvIAz0UddY1r2ZoDVbx7Iyn4xztbtPHNvs9mFtIxLvq2rjkId1q2KvexxM
6dI3b4X5a8nsdDtV5gQL2K1KevCT3Qwr4RHhUPDet+h7PTrQpthSm2TXju7jZVcYibrvEmvYj1AJ
uEapkMQQuNV3lHXjTWV3EP99cyJUoBM+/5Y3xT8r+MVqZeQkF6/AapMuUlXuTjtRl6NzhQsJ7G+v
i18qOxDrMq5UcII2U8/chOnCPwwWC3uVMYlfygXzdajjGAKssaYqX9Qwy3kjW2Sqm0UbIxMooX8a
DUaSv2QoLLlr0M1H7lDEmIM43SnpYzZmX6I/rIoABKie3hhMxhtIP+2jsRjqGUMNF2SNE+vXWeR6
V5R5sCbULO132guCDdqBnntw0KXlVU278LGfF2dcFTUR5uhRh/A3Mg0F4zBGK7JO464bdzair2wb
+mjYo3RpAvI4+rDYT5WE+1JPBGVXpUSCiKtrDZVatl9LiHTX8WA0BxH246OwRc7pWmjyb37B9jPu
SwOH9Tz8mfnRTCqZuQbopHMwUYDiH1GJGj8ZaYpfnTmG7UpDJ02jqopz+0qmZfpKok2jNtlAigz4
CPMZTDl8pit4q9PiKTZdWUOMhAOJvrNr+Io1DJJ+GrhoNPlVmc79/mysCU0FAvnVXNEIOYnYCZOt
g7eOOjY9QpPDkKNxxI25HG8crFz1php0jhFCLGFVotIwkisBSanelNXSnxz8KaotXxzmOGi6LG5F
BS+lqQCG1nBa0pgfmcJQnnAoYG+vVbOHtV8+tOdDN+kDZh76RSSfENbDbwB9Zz/cylKQdsPF2WTK
xD6fE8V66sq8utV+RSUo6Tvyqri9bSd6o3KH8JxzoSJUC3Frpub8aJra/4KoOMOqs+zmW1X3gxm5
k91apDibxyTMx2xdjnVrRRI84rs02yrbEqhTjK9w3WENt+GYZjvV2By2KvPrjTbiEaiOrs19g//n
VRrmk7yvgOd4sgCB0p3Zu8F9lll9dUS4XWPoW/nG89I14lYkCVpxUdI2cmVbik0lEOxGi+VZFDqh
N12XzeK/2uLcCseN0bM2dlV4J+ZSvKWOEttw7ofqOPWm852Kkzfkumaj9mBdz3WHQpwPYPfwUMvO
X3YWpij9Gm54bj21lGLmCqdzs6axuAyMNxjTCuAo8UAJvGCOPBRUEpt+bbzU8dTuc58jNUIoPX/n
w5nXmd/l8pvksSOrzCzjEVC0AFzRMl1o3Pn249iT9cyNM+7WZ3e4YuXmaszP2JM+9HhVyP2SNA2K
ys5dnnI30wX+qdP03M92tiadwMaVYS7vQdHzb1Xfqj2Uz1Id/LLHkjlVFSywybU2cAfpUZYIlBSa
2i5/rMy5DaKxkfWypjERPpa4dvbXqJbH4qGvcXdblUGxcDfGvGHeQmFoim2hsKBcI+YqBNWI7/02
IL0Uh35sesCakv1xZYdFd0gHaojvCG0UYQrYY6YPXVxKUg7CxIYGPzu09N1Ajc/YW5QZzkZZ9dyN
U0iNjOBdRqDrhhFVGW3z7aJDI71Hxt0AfWWy+2onSXloxJLunbS2UfbmxfKSdbYD73GSj6nb0Fdy
4hHlv2UTUBvR54DoniMSUbgYjo049WNiZjfSNVLxkKYzMzxnbvlXLkf2oSxnMzvmoMzcSbFNYY8P
rOENBmd/Y8qxhdDVhd59ZrEPr8a2L+9Ii+seba79Z9cH3WTHuPeae/LxpuE0Wla1LWSdfPUohJCF
TTG9xlxkNhecbn7DAa3xV0PSZXqVKA4XVEdZP10RB4g9kukkU7eupyG7s5PCXg4FTkX1a4th/k2R
eYLbOPTz10rAQIiE2fVPveupp9nzbWBgrzFo9mf1MUCEm66X0CDdI7QHib/Bwh1iVbYSQjyFMCFQ
XH7u+e2GuSYxsXd+kPShrjQ5FHemR2GCgG15ado5va5dK1gj72/OmgB99GibCD4nyIEXucqYk93s
uW0VzXYRIBZri9yfHnKstPeGL5R1n1eD9dMRTZiu08zWW1lA6vyaUQPS+5zhRURAj/4e0wDaavha
ncDc/G9mMwRXNsJ22upKoNGssKnbjUqgvPK9DOa+k4t7jYRtZ2XY57AIZ+cZpxJ2WE2w+c7v2yHd
D9yJQS3Lztxbg8MlK6vCvt3AnQ03LuDEb44sE+Jqo4I1YWrFWzcodQ21ML2rJwmrkGlFAJxH/w8v
ehRNY1RBmB0eWqu17rpsIOaq1NONCIX1xVS9efIm0920pCO+taD3MZq3zi03hLxXaxLZmu3c1TOz
xKlIvxqFpze2NvLgCPQzvdIpqrZUzngXlCQtXik7Ta59t/FfxODlwAzWcNOMQ7jPCKSf1wUYNPcV
M6GBDzBWUZMC/P9kLcUb3XThXa4GOlVFzA9KPHublKa4tbMBCiWCy4AIv8R+HQTFPekw8wZOY0Ai
WIw76u+YVDe+xAjX8ZgEFt5U5IXJdk+RDgM2HXNxKMa4fMzNbvxmV1lSRTRGO6r6BBeYuxRlQreH
x1cd897x9lNInRu5xVQzo4VRPszwG4Az8zb/Jax4+YpcEGREgLSpPe3K+bldRC+uUxDAs6YGPcwB
+ycYt2OY2b9sluEuFs5ZeYLKsid9QRYPOFfRdYDIYj6M9DCppOi6RR3avGqbGsCeYYm50CrJ7OC5
XLBi2nh68NtNlyO/WuuyRM+V20t1iMPESNfl4DfGloqiUasCjHBfFclSPM0ZAg+Nn8TJoq4Lo5kI
g2Rbc6RdwfsbzF1BYOqdG1DkzLFpB3RezY6U2E6gWvXOH24bdxTVt/Q5gwThc2uxUJR7BrdAEfCj
0sn1kHWQpe256vWLV1NmnT2UiCpoDXc6IK906Dojy/rNEm+5RBqLufbZJnF36DwrSoF0ke/ojTc3
O/YLeRdPvsyOMunlQzpUwPJ8iivXRVgL2p50N+jy4pz+oZ3swT+Tp8bIWFfjkN8kpkeTGqJeAqOE
Oj3f+pXBFZZLPeti4YUNK4PqeT0taK3xLkvVD6XlWK68utff3Nxl04rbtLzrauRpawm+VWB9UdWb
AFSiehgY9cEhW/cKoZ9/wxXGux36Sd2b6HRxShMViIUuu20YG9xXAhxIV2TxheeavnC2ed05/ia1
3HI/YHfrYaIgxAPAGY3flr9FeKPrxIeZw0Yfe88bbkfSLfhKrbKTrXKDUmKyYsOlyWJPWjAvhvrO
zh3reiJFzL6CW1dPB6SWtLgCJeo7o68k4A4RXxFIf8Zdo1W3icJGkXK42uEQVCC5SZe3WMnxUfUQ
KfGlcceTCoel2zRlEocr7IFba9uEkDwRBRX6QOfaevGovF+hnM906F0b2MFpzbehjhcCFulH1ndT
M8mN40odUKLNDoaemQpfi0moU0V8AM5SfBZ7qxx0uyvVG00b+QiINoUo5G2ueUFbygQTg7ex6jww
08Cr7kEh0vkRJkGhvlD2qA6qWZvuXZXK351AM74rQ1und1zlA70bqGeQChVeifUHMWno0Oug3Jxh
XHR7XoDYGj/6/IFtQMJcEjXnx9yUO7X01rNvDhNo4VhveOPiK9Q+MhW1y/lnrbnJUPBzco9cYheX
dgSYacG2XOo8Bh/qwHRD5IEbe+rJKWx7CgBJo++UZ5ZzQi3Q5qsSYtwz5hbOi2OTuyt9K/2J1itU
e4wPmw4Aog5ybosmnSl+8ZRezUE3vYaLzLxtFnpKbNhxQ4hYHIbJaxio4GcyL5Y8VCPxctewE1W1
oYDHmMRtavN6DhWljRmM85eepJLv2VTZb22gsbwsZRV8S2E2obpsm1KB5ifBzxT4ImSLB3+hhTr6
pGvDqWbrMhQwUZqXt3k/I4Uw4WWMUejPzbJHPRHe08KEBmIlQfaoSyWaGxmLcWQZ5i4Fi4Mb723p
pMsRU7Lph+Bc/WWj4CWKTlrsO3Voned5HkxfrMZ0HufWMAtQ9iyL9+fyzActpLW0pZ/tzdFoVWZ+
gotWkepYBqZYZ1bYf1HcJq/yKZXqUHcai6eBjXqOcg2YjNDCOu/UiaZ7QApdKNaN0yZyhUrUlfjR
xfS+ZWIQ6DFMzve0osBf2UiDOUw4WvtjFve1dwA7n+5xyhrq3f/pp6UaKqXZwjNp12tDO/p3MHSY
oad0oB/kUAU70xvy04xV5ZuV44OmbCG+fswOfU8f9nHphfdhkhoOh/iCGlqPpu5SpIKR1T3MmXVd
snBJKTt8PMo/iLZgkSIACCVRwHEuHIhFk8fonnPQeCtdCeMhC5Ei1zdguc1nqc5/09P/o9mGuFwQ
dgL6Igit+JvrCj+rKbqSju6ScmMT8ZOs4/uPn+Yf7ywkFoouj83ziEtxk2s3xjRIhrCb+4bYu4Xg
vE/I1u9Z0IHA0t2GX+aiybIupAgyreHCpAQPQLBet5iRZXInoMmeBcofP0zA+/ibGxwI1yErEJZ6
YOKw8vf7qlrfDuMMr8m5IVKKtt6YCa4Ie2/6UQbHDAfWj8f7Lx3jckBkTSEcEVjk3qVlfd0sUsGz
daKuWIiMSCn0j5XaZeF1nl0nyUYD93qfkK/ff7Ez7RkOm3VO7RSX3HUrAdQM4cZFtX6w6mGvK8zE
h83HT/Z+5oUC0QrGuZbnk41+8SaboBgy5VFCm+HtNLz0wSeZZxeZKExtPhAzDmUBTGSPJfv3p+ro
n/qT8jzMOodVi7m0rl9zF/eIGWcGy4Hvi5+Drd+s7qXjYkxv8ZDl/idGxO/mCyoDJBlsFhaeN9Zl
hqRZl9C6w4Xmle3e1mmzHkT/MOcetnOGeWe1+Roo4ebjN/sfN/6vOXMelJg3zxRY8NDW/fvJvSKE
e5maNMnz8Ea1rw2+MlHnjPedURPfhZPX6N0AyNGjdBU8R6e/mwJ71dnyVLXLvkuS6yaZHj75VedF
+P5XYTyEguCsVLhYpKqbQa2Q8WB49r1unCtBDebmDl6A9XXgYe0yBZFRDc+hVdwaZ9fm0v5uOeYn
IoZ/fpBQcGHHvd4m6eLvd+NboHXJBGe2LaFcugbK6iIa22RNp2MvacHA/vnx8ZO/287Pn+OPIc8/
6Q99jqUIKyQ6neoo3jYuHQ/CNkfAtkGN+zr9ZO2+W1YXg118+8klxLcYGQwbSjCLEiDT5zrx8RO9
2yAYhJXlu/hM2RYf8+8nghA550Nl+5GY3Q2gwa7B4LSlFvx4mHfbOn6hvo+6lg0CCzXvYgUnvtH3
Rm/HVO3B3VyJ317g0hspu2dCB+qXjwd7/0whaeMiYGf3HKKKL56pIWnC6PEviIwMoxiKpcTWL8zi
T+zC388/hgmRQlqEGqDaOT/zH5Oh7hNL90sYR7750ufbEqy8giEAO3n44mPt8vFDvZ96FBImIpqz
ZAf1zsVDjYZO+7BNaKcxKhaKw0HHeiOn8p5c1Y2ulk/G+8cX43B0mBKm4D8vV1dGdmUpTQuD5Pq7
9sybYiKiey7OVo2fGNi9G4kNnjnBQ4W8RIL7/n6PxhmlqvCIxFDTv+ffrPeJViBwuR2s0158MhPP
q+avvYsj2CKugAIDLTgStb9HE2pSJLCeLzjDqnMeTff3iA6kEqB/PpnqeFqOm4+/3LvpeB7R8Zki
53AB93KJDW1Z4jrKiHXurNwMmbT7C3/Y/3UhBxblpct8ZymjVbt4LtpMsxVWHiDzdDM1X10Vcyf/
5Aj8x5dijIBvhQ8iddrFvg+Q1QRIhSnKjFPAJd5RR794nYeXj1+Yab3/RjwICBH0Hmzk3IuqGUfZ
OTDx2opg+pgntMg99mHtdMDEN7/CFOt3bOOl2Sb0mhpd7SWJ4Fhn9M3GyuPpk9n5bt0FlNIevVKM
H1kO3nmX/mOVj12LYZdvuthbOSPEAfD2oHTsJ9vRxWHpLRoRzlB9UvG8f9EkQ+BJ4BKhwzXlUpDr
DHRzQDoA3XvyMtUPSyxbLG5i7+njN/3+4WzsjpkyCAJhEl5qKBMC2xfVQ+SredkaO6Q+c6/Ontd4
7jfh748H+9dDMTcdMsV8h3EvZk9p65FEBZoBsmju0G4ekDzC+xtP2jL2Hw/1bmvmEsROYgkezENM
e37uPz6aTOxcL0nlR2Uh13X80rXtmjv7Ckbypup/AAp+PN77JW7jxIjO0PWAkZgvf4+X4mHY2HmK
65d2FGHmJY7C+VIfJ6PUn+wm7/cvhsLhkfADTmuKkb+HyjovcfCLQimkA3kw6f9FmZ7L9TR7BNgC
SHjHxJ/1Fcj4iw8w/sk2c57uf2+ftstMOe8CWFO+mzETWZWQFAafcjsEJUGq1n4Sa/P+noT4+c8h
Ll5mY2KtbSoY6mVmVvtaG/PanevhoCB9rVps3ja2Wf2UBo5pY1Xc2oNo/9ez7/wLQlTeIrA4/KyL
X4B9b5w6ml9g0iZeIbg/1V7N6T5/KbCV/Hjq/GNVIJBziSmjR8Ct4qIygiV89gKiyiv6dG0aRxFe
lyWnbPf/OM55z/1jSShDo1PEwpI9FeKdeR2Dame4JbTFJ4fEv2YI4SmuTVgL26a4OM5x08ZZzQSJ
bWvzvm2SH7lvfPIs/1huiO045kxugyb749/PMqYSnlvBrUhBRos6gk1da+qi1G0/me3vtcsYnP45
0sVMmJC1BmnNWxscVDfZ3cLES3/1hgOLEUc9RZ9ieOvgnnrGZ0P/Yw9jaJcDgOYU/+XiIfMBDS60
Gu6b5lOW3AL/OWLfdnejtROAa052qvVR4C2GTk09pOoE2D+EW2yil/rt4zn6Xy/kYtX/9VsuXoOT
9xl2LLwGfstc75L+phbfYnwKbPeECNFzd9n0WMRXca4BSTee3M7zJ0fiP6YVFYFnwTLzmFyXR6Kp
Pbv2FK+jUcKk44tvv4ZD8fGD/mMxeqbDiYFZEN2Gyzv+AEkUPTQ9XPQvv63a3cLf/YVwbtN66f8+
1NlyyGabOYdVn62R/lyPBLi25PXYHnHp6lVn832DsyZ8rx+xbIZPxnq/XqgM8TakAenSerrsdRqj
1bb4ejCLbWPXtsEPW1oojcOv/+vbYxguQuRis49BK/v7kWYNUWh2Gcbv9SmdShBoGMn1vOH2+Ulj
5L8T/O8Zed5acBQRwNT+/6f8/2M7Cx2jaxud0mfIRz+4b+j6HxLLNsZXbLfbfGvnYCgbuuPBq2P3
Uw7gt3BaGZkc5xVduOyAUNN7IX3H969j1Yy/cF8KlxPSA/jwPuBcua5LlyK3XwAUtqBpxe85Rtq0
9pbMfbEQSt4JVYRHpszUU4eO+qlJFTIWDDwrWlVNVewcO58gpqSZeva9JXnqSJn5CpjRH/JqGn7F
ft4f0CxM+Scb5Pu947/GJpYulHac0hfr1W2K2W4ziCFl+z0L8dANfrYZ9kftTY4Vq/XJjv++ijzf
FAPai5bPXP7vQP/jW1DAYrHn9HyLYME6KL4Hu4vMQV87nGT2Ev/Pp7ODdYVFwxHraery807xx3DC
Qw5sdmHAfdGM0mGDgd7WX9DtV58M9H7L4a+TZY0nh49g7DKp1XKV7vDjx8q6/mo7RCR88pX+9fe5
9dJGYwFQzV0UxA1xYk5SI2LCbPN7D8a9jP7L/7wkcWP5/4e4eFdGbmgEDgwh0NiATUaslpU/rHuY
8x+P9I+HgUJFH84+H8i2dXFcLTDWc7+rA/aYDtwWlxT7syHe787gAX8McTGrexKmRiRbAUpLo1iX
ckqIURPjfkGov+lqMT19/Ej/OPbAE5loHl/Iwi32opQh7mCRQ1CFEQS1yLObYyOJscH31MCBAcb7
FQyWJ+wMHpx8WgUpKpC6uqoRQfvntHcrv//497xfZ97/Je28muNGliz8ixABb14bbeiNKFEUXxAa
SQPvPX79fuDujrqrcRuhuQ+KkIIhJsplZWWePIfSDi3bFi0xSJQIoaJTQecYWpK3UTL9kw6RdlZX
dH7XV9EUoACurDxqzleUcdNOQfnAMsA8CCvqx4UJIzPsyKUZendRbf3do6u24sjPr6aZGoanJ9mE
Oc8tvNSoR3g5QosSRL/fw1wGam7tJS1fWcnzmcOKCRKfVIzN1SSctLigU3gIYdQuauUHdOIHjw7b
QbLoBKr6jLY8+3B5qZaGpXEVkiqR5TmcOPVRU5uNnQRdF9LOn7OC/tnQgkNuzUGdHwjkbi0dMipg
vBpCnKdWaMGJ/cp3qH/Az+6GbRYeMuROdqoff5oVplZCsPOn52zOxlGZEL+cvaoTT7Iau4ReJbCh
VvPeAF3u4prz1w5XGm7SNBJlYwbG9vJcni/eqVnhFIK7glsD6IUbtcMNULQ9LXo3NnQPw9DscQgr
CZ/zpcPjo22ADrjNc17UuYS0IKNJMQhdkK43dSnTwDb2t4UqraSPF+xwVRL/wU9EHVoTtogO01yp
VBSvIhuyxpleT76Lk7fLc3ceCMz38W8jQkhGMxgasQSv0LKj3IUK0HVbJy4sPO5EKJh4fwdD9XLZ
5MKbyaGwjs9gZ+pQ+AqHrQuLHtDhgNaDGj4HvbrXaZQaKvmHovjPiKaBCpa/AsYlgVduQ1QmL9s/
2y6IuMMW4yicB7QutHkXH4UHLU3lSTe3+PZyN4u9WT+czDK+l1qruArVqG2CuPKXyzbP1nK2CYiA
Z5rOfWsLQx56Gj0iMw/dKoIY0DRgBcIvhzu/51hcNqXOCZ6TyBdbhHRYs038sjZ/y9H4gsg2gC4o
oTv6e/gyNkEGmHp69RLYZOLXFoLjyL+jy+sWuSem2k3Btg0HM432RSxfS+1D5f2yrGv0SFc+7Oy+
mD8M+lNqLrLB34VJmJBDiksdPfIpozeVBFhEROZkNdhe0GbpfTzmCNWBMwXuHkpm21zluWo8BYkq
7eSwar2rNLT94KbCCY0b4khtCzRRfe7BQXbbqhsLusClQbq1oS7TXSUG5OzS90+8Xqal9tZaIYg9
ypDRmi7wmZ91ZA1/wHNNpoZ1VmlMPLWDYrqKUBpItTseUNO26L0C8b9OvoLO3Ly6PJWL9kixcXDJ
8lEWOV3iuJo6pTYBPjlBcqM23/xQhdlhL+srgfvCtqWkTmWCEHcWvJ2P0tFWChOaGmAnYlxj+cDJ
/AH/y8GX7JXbd2k4cxKd21DlgFjCiWS9p4DbKHKT6F0xfnbd3tR+FsGKq1u2YqDRRNlvRhALgwll
JWhDBEN8+bqZfk4wIfjDU9j9vLw2S3Om8yKg8kfMgvM+NRMlDdeg56BJyy1xkEIjhfRHD0OIp6J8
JTgSpJ3muhhJQYJPbiKeO2dnPSI/n1thjIRF0MuvMEc4sAgHKDYNowxMcwQlCl+gpMp/1Vlv7TNg
gl8SGsruUpC81hMt1EXqog4V+AcqfKDnLbn2ftbQIXyeEGX5YVm1cQVNAkDWsbOtb3qUK9//fL7I
csi4ZFkhQy7kq8uW89jPisCIpGy9ADi7k0MQ/se4IWbq2IxwZDLVi8npYgbAG+38V34ju0Yc04j5
enk8S9vM1El9m1TbqcgKZ8bRSxi3dInxpBbV/2zQ9a+KHZefeOhqPyYzwAFetrhwoWGHkIscDntb
Fvxq7SDgPCRD5PIaoR9J7qR7Fu+vIavRPwBqu+vJJa2Eeguj/N9HL48f3j4fd/yRZ0AHUCp58gO9
7OEiLHs35R0w2umVh/ri5eGtmRJCFHsiR1LGJCni/LWg5Qu0LRjjt0BfCSMXDu7JkIRphBO2MdC9
jWZK7K1f1zurCa/a6Y9pScl6w3xKUO44KvGHsD9Q6Kv0CtQ1M2dvW6V68Gg+h35sf3nWFi5bHTl0
0wRVCGeaJZjR0EeMonbuxYu+9mZFAPly2cDCdM01JpvAlDwb9ZhTP1cghRmYeYtSX9D/HTbpPoeI
A8TuyhW0sLnnUi/MTng3XrXCuZUhsAwkE0AppAp3JNaoSUA4lv2kxEWb0LhylM5jU+Bwc9lAQQTw
IzI+HRVCvjAQZDFk13SOwW8BUftkXssZTnJvId1RtpAoVrsg+/PNh12dhCcRhA4d6qldRM8yTypo
saCp3tViY5vXEiyo/yemd6Kld0xVu3RhAP5UyMGQt0AMQlg1sx4cA2mn2O3QzPSLgITns2N/0eF/
gwyA2kAT7krvRvMPXf4KEcBgv1RQcXbfEe9F2N3Wd0P7SOb28l5a2Kwk62SQOETHYGWEo0cXfGmE
9KhxxA90XNInX68s7NI2YhexpDQMQhohOBFnKocyybFgc+2PtGvVjw0lbVhB6jUQxNLBsLn857t5
vpaFaMa3TNOHhwD6HL+4osl466N+BpXpyoiWzcwJn/lpYYix2eTrtWbjGF0/n1yTOq4Rmxtbe7y8
MktW8FNcLiCHebcIg1G9wAE4Aey9r++MmaNrQt957QJbWH6qKsTNCnUsyL+FzV/GZSGjdc8Zb9sr
g45A1m8lYl4YB0MwebOTSTJxJqfnq538VksqxjF53StMK/sayJKcWH+aGwDoOqMlWH/K36aYgSsR
RGkjzQLc3jhbpb2ZGmoF9rhyXBZuxBMrwmYeoc6euggr3QgHCRmCFs7SUQL+J688JpemDWJk8C2U
oAByCssPbbGChHiY0HoXX0u08ehQiXhNeLi8y86yEPO0cfA5oEROZxGMVqme3jRB4np6Rb8kJBBU
wm9GB7phg4ksymbbtn//G5sAVAFak8URPW7jVd7oo/fjQgi7Czsi4utCea5yMlfpE7Rpl60t+B/I
7edMC7X8uUB5uv/IfBtmrsFXqKHEgRrAdYoWt9lycQKKtbqVy39p2cj3keCwSdGihXJqrfRs2jIM
OqH8yb6ZFSgU29ip9crrY2kbzgkc6NWVOUEljKk14H9wJBgJ5Nw8zLm3KC02PVwPEG6uRAGLAzoy
NX/KUbgZ6nTSOogDulrlfE7oOU82hYEWVWWO1fvllVpyRtRB8XUEG6yYMKqwy9GYUjAFW+C1PVqP
kFStbIY1E8JoRiPoEFTCRFUMzqfJryJSiL7/6fJAlpfn90DmLXk0Z8EISn1ysGL30mbiTaBTBfuk
Sf/iaqU8Pb9FgTdRHBd8BCw+8pTRWwJTlf4yg2I6x7ua1AAa1/hek+y1/N2SsziyZwkPxtGGHcf3
cg5uQWtkXaENnXe+tfHV8pvnwSQd+ocgj/eXZ3PR6qwbRG6bRI8YoiAua9R+iGLilCc31BaL5Jeq
IACvP6UoVrb2irlzkBMukbLAP/bmPXS0emqfWTCTYQ++XGRhETuFnk3RZQhpX3rjMSXDbkBGFO0u
D/McWinYFba/rkDtgshEQrl0OkCpopfPowav26FhtEA78npEzhFOi/oaFu7Lxhed5NGYhXNhejPX
fYptqibsHDgBkTJ9GhMf+Yqe3sD0z4ObkzkWTog+wPQZ5PNY1TtfgRa1hnuRduTLo1o8h0ejmnfW
0UrCU4/Q27xzRgfOYaN57+uWdhsfJcZwTYriA0goJH9Nm8w6nTxE1GBET40lTeJ3tU4KvzEgnw1a
qLpK6wdiM/Qve5+jq7zd6FCYwY6hydcy3FfRd8803c5/6/IV/zPvlLNPsR19BhiAeRQfiJ0Kxqst
Gt4QYf0rtaFaaOkTT2x/5W5YnN8jO8Ku0aDXI6fPkCUVPsJJdaUGDpPpHU7IlZB70W+DQ6f8Q3AH
duJ0cv2SlAfsW+xPaXQ2Wg7ZGBThK0aWpo0ICCw4ENUFHJMmDynU6nCKQmVk+8WdkXh3bWO//vmu
JPBxKP0AYrDFPjqr6KQACEbixpGZfTblMbmuYH28C1RHezXS+Otlc0sPa9Ph5QXshwgIHZPTuQu6
mXgwHCFChWS5a67Jw+bdN5OQb7xpJWg6rfuk36LYeNnu/GvFTchbbI69WDMaE0/N5ohidK0vczlJ
4R38S/ohrkd5I6Pf92Q3N0HyOrQ5LKmriLj5F58aBhyqkERQyWkS9wmGS2cam1BDHMKH5hYKs8a6
k4LhTao1SFooaSC5bX+F8nv62vTFuG2iUUcdPfzka9p7r/ivml3FD5I5Toe4g3bDp0Nm5a1yvpv5
PmYGCAPXqSw+IBNELaW5l2lTap+b4mufvV2e+vMb8/T3C34vS2u0EQKFR7ZyiKVXS4XQ7DlJD4a9
RXX7j0/NqTFhe+lRpsOxxmC8ZCv7AeSf0DZBHXR5SAu3IxsYb8ZLCI1BXUQjqHXTUVkkcQCMfaNb
r0b8rmlfpGzYlMZdrH4p+9u620PSpsZrtXxlYb3mIhPwPEQN53rM6VbOrC5PSg29eFX5psTbxJu5
beE3/dsyXFBOVQ2tptHvnP4LYvR7z7lfTQbo56dpPkfgFuYeDwr9wqaWYM21kZA2aGEvdhDDxJBp
leENOuKBSkOA9NhCtdtFHGPTRWDKzfL9oO6mFjrwba8/qYVbB1clIe/oQW/fI7Rx6GgTHl56CD3k
uQE6dksj2Pe2jsw2bKbRi15doZG7GewKTdjvNBdtY+m+Kd5T/VddvTj2o+4colE++EApqHAk6Utr
3WTZWrZzIR47Hbqwm0N0WyckwuE68GPo3WDUJheJKE6g09K6BW66HaNPBrwvl3fcwiE6mXFh0aNh
kKSkx2w37tueKjnz+MJLnc3m3/EQX4lVVhZYE2JrCJxju/Yxl8P12dDkLyc38QA5TOciLLsxx58y
PJCXh3h+4Z3MrIhzCIumg9GuM6C2MF2/gO4YHGaIaMllM6p67pHnS4AXCumfuenj9Px44wjRR4ud
cRpc+Cbp0XzJkl+OcaO0z5YlbSDRnmK4tr72VQyJzF7VfpK/3/SGCalXv5FITBbafT8camjUJKlY
iX4/rlzhyjj5wNkBHAWKXkrjBtyiTASsOo19E0G0mukp5jjzMLu0v5JR2cwMs5b/NIXveQEeON00
6CZkg+OOIdRQzjPwOnouHm04GSvrQa3N75fn8Rz0BoMADw0DuLBmkX4UnADZCnkca+bRn9StZLlO
/CUMrpFOVMEYRfCGodpukyKnlOeUX8mXt8NPuEJWZmtx1xx9hXAeVbQkrNjjK2Q6CXTvZwnWM4O7
emWwi5vmyIxw/mQbrqLE641NXznap2xS5BntY9wOxlTRAQVDa4uQqBt7KtlLaCd3beu1m2jW06m1
0F55sCyE98w9wrGODbCZLilx7mVnKuC4NDZJ+YySUFBda3oCn3i6sZxt67xZ+TeZ9edlzJ/vxgBP
svOtr8ANfb48MR+u/myzHn2JMP/0u2iaVvMldTfBuXbVAunN4pnM/MaBmB8aYgUKOEl9lOtPsrz3
p4dh/KJLCMRGVy1Z6ygaN2p7U1HuqO1dajRuBFXaoDe0ZL1B9MVbszhc/uaFGHSevbnj1zTgDBXx
53BF9RYiqQbA4DdPRZvnm6QFm6rWDwN4Ea+b3AYcCSh4pVlxPou7lSWbyTHgkhAvTgiqzLwLJwMh
G8RF2gZt31TqfsJUm6zs2PPX0DzG35aEdfFtDzbgCksgIHin0IMS7BvIo8zWXBnTmiXhaKgpi+bF
WPI1eYt+ObAecqfJk96uxPAfiLrzvfbPmMRbCcJa2xoDvGBYzqrEkELy1+SmaOFWDJ9bKdqpuEpf
cSfpQZEPqnbjh7e6Q1T0mjhvWvFq2RP/eO/He8rhNPY+Zk7qRuUuR0eo+Do6zysbbXG55wwijXCU
YD+O8ZEnN7XEAznBB5uS9zAEkPhWFlS6KAQ3g7aPVX0/yBOZHGsLteV77P2o0Ht20cNChr5DK3mt
J3B55x99kOA3pkAvB7rZjE1mTvt8LFxFhk3HuasD1UXohozObS0/9Y25scI/v94pUc19JcwHlPjC
NknVVOpDtJs3KFuQr5LuvS7ZNUmxAkhYGiJ2LOoUcxnpDMIr1TFIZYsLYTAktOVRzNigLoiOwAi3
LbSb0p7/6x08ei8hYOSGTeMRsExnJysDXgrUZ66TOftC/t0W+1jRHRijIMXNRHCaD762zR3lVWvM
rTrkrpMbL+goX0PFeufAqgx507PZK4+hru+NLl5J0S/PytG3CDFFGzvw7hnMfjsnRYwDwliyeZ9D
zQEvrta7lZzeoBPYpitHYOEEnMzB/POjE+CVdBFmwJOQlYiuE6vfh1O2y5s/LxzbBq0RDBCXR+lY
2NcJEAQlnIcXRzcQKLtOs1INWJ7AIwuCP1U6xD3ljIGkzoNvfR206zq9ivuv2vCc5jegFnX1rs/X
ttAcZwse72RcwqEBq+QHaKISClpflOmrJ3mHRL6RsqcKTZAGVBlYv7Xs1uKSaTMMy6SnnLrR6ZIZ
DY9oc2Skusm58PSrFEbuPHNW3tDzhJ0N7ciMMKEVkjijNZtBiMot+kOAjlQGudunnF43iJdXXPEc
1V8yJ8wkQb8KHx63VJw/Keleiu4BiIf+L1SSSHzA0szN6ObZT0VHGbpfiTguTykEhKdTmkRpojQJ
blerAxgs5UeYue+7xP43h+2fKbVk5dQMenSk3BLGWBif6uYxMt8m79PleZz9xH+eRrqrTk3koRzI
7cCqxZO0kXvot6UVC2tzJTzP4ryR4aTAQhsEB23grTv4N7McwuWBzLtYHAgYG3AgNAbOGPTTgfgl
Lfe2zJLUlQY7K6pQ9r1SNuBgbiVzDaOxFCUTA8zlUXI2GiRbgjVUE4w6YmXQvenGv41AvcqaqzIf
XDOCN915lCcIqwZiEiuh0fMgW/XBHl6cFlW1n47+IGs/c+unpKFC+eQ02bbO863e30rWd9us3LhR
V2K6JXd38sFz0Hfkt2c9rQQZUe6uWK0f1WgkIZM3PzSHnlN+EAPKT8NXaLOz22CcQlfq5Uc7aJOV
71hYpZPPEFaJRBevTJgXN0FJIkI1G5k3RttdxzB9wcWCkq3fRGsd8LMrELbGiVHBM/mpaqM/idF0
2mUksvps3FRhtgMm6rZQ9MnaF9taZX2bD+eZVULEj5yaCnfP6Yzr+aBl5sCGNPpqU99ECSydEsDu
rf2QWI/ZWP2tm+mnypSuLx+EpVwmbv4fw7bgnPxOSxJmeX5Lfm77b4r69wd7o/05r66bCJjPBIff
bYmoWGus3AEfUP/zQRMWzrkY+SyHYLW54qG/YmyaoUh3ge2UWzRr5DvFg6Oig9hqk2R97+pO9BIk
KZyy/RS46HeoRHIAuBRrzb8teB8m4/cHCWsfqG1NYpPJMGnbT7tvPTinLltxcQvoO/vEirjWpll2
3oiViLuuQ78jHF/pHufa22r29wpO2CDbkDu1cqiNZXeKIfPOUDwcX4qo2cIgnDdvqkMGNdlM09vK
fljeiHNlfW6bdsQ8XJ1lRVqMrEnefhnG20S71pJ9R9/RgMLUCCj8NtVdmPMum11KyzEnv82qp/s/
nmg0clCu3vQOScZZPjLgcRfuGnBgVb21Ya3Nve9dBFFXRW8lVSLLBda+gX88kT5BnKxaLlxuEenJ
xr6t175vXviznUqfFzGRPN8boicCzVUGErNi6v12Vk2Nmw4Z7Sdkpuv42zitbBFlzZ6wEaXcTxCL
YDqicLgimaKE/SZQ9kWBLuFNWHzp7BfDuIdkPRhaUpL3SH+gCf0rGrah8mwWqwQX8/RfGr+wZc3J
TJUumpfHeMva6bpKpj0aqZs2/KJKbty+jrpKVuNzOfJFK3f1UtJ9bm34/8kXoR6QjxmDQisx2daG
4OYu8Yq96d17FMRSnkvFTyeAPWQl3fAfrDoySbYZO/VxRx7dgRLXc2U1mrGZkm9OIm+M7A0y7Y1V
fjHt63KoXct6kXRpZbDiwtNQCF0PfQOECirBiRD/dHJPy6Jkg2ORryHZd3swCcadprxW3ac8X3HA
Yu4GAx/MIeC3VRmeMyEu0SqkvTt0B92uBULYwv2rOu3GiY2dlqzhkMS7fB7MbIYyLBjfM6I4A07w
jLwAlMCZ7FVuPsY5RPzII9VEPjAFHSZrCq/9KktWwuKFQZq0F8JqQbMP5ILCINFuLWcdm9gd4AjY
sMvaLcnaN2RoohsE4ZXNZU+2aA5SKTg0AIjpH87/aNtUbY4QNWTcXN/vegmyGu1WyP+Utcz3R/bo
+EgyofSWULWdL06HdOKpx/ThoZ2lDWnXrIAEmQgzoRKYBZuJipAG4/2b732pMwjKv6rWgZrKqL4g
PWmbh8vjPctziN8xT8jRgJt4cOTW4zvMyNvYqrdP0PlKn/CTenEPt4SX3Vmhmyo7ZHI2dnjnSCvZ
jbMjI0yE4JvrCcT8qPIBOiLpbm/7G7DS6DQgOZrJ8Q7G9V2lGivndGE7n8y+4KA9VKWMCJZVUnnB
LipuKgg8kmAvdVfS8O3yDC+a4m6kmExv1xnDT+05rVo6nBwI08loHQp1l1ThVu22nrfiEOY9c7an
aMIC2wYU1hQ3rx3nlu5XFDEG53FqQKd+ndZSKcsmgNvCrAjwQHylRrLeZeWMHw/Q+v2Q6v078d8u
z9hZUPuxJ0ES/78RIZoIqgB5QpNXi1zTykZhSK53kua3b2nnJDvTjvQrP57kl2xIon1SFP1dA0Cq
o6tBCq9j1FLX8g/iw1n8IMGtlwHab6EuM2p1a8luFQBRsLeGd2uhpBg8O+F1CS9862xRngoNt1LW
PkBMgPzvB1hck1TrAPALyQG1ifXJSvkAK0IsU3FTaaehoSffo52Zo1GACpNTUTunYP9DN1aiu7O7
VLQurIc06qOB6CttSPIhaB4mSFfV8C8Q8X3/Vbb3SbWvq5URL++z3wMWZhxVurLLKgasee9J/Gks
7lP978vbbPFgOr9NCFnVvJQnpKUwQRVWrn6AbUvtx24CzLCGG18bzPzzIx+rpygfJDnzp0XjQ96+
S468V1e7jxYd6dF4BE/uxJoWQ7iPlYaXJyqo+qFHd5WnEGzZlrPitueQ8dzX/J49wW3nThYbxjx7
w/SElIHuPJjm3ZAdQgAlzQ1lnMuLtTSFtOLS7gSP3szIezqFplYm6PU6sVsUz2H/3Y+oQqzlTVZs
fByDo2VCGlFJ+w4byG9TkUYEG61AMt6XR7IUYRyNRAxMVep4vVliJU20z2qv7dpmK3d9vFG0lTO0
tCFIKILw0RHhpWPqdM4AQOiI0VPTA2PgV/uU+sT41qI+2hq3vXe4PKzFyTsyJpwmJTHMoVMw1nv9
zvSfIxqBq+6vy0YW5+7IyPwRRyvk4YgIzjBicfuo3X1q7lHFRtJwzeMtjobiMrwWxtzIJ2w3u8l8
lMi5SQtwI/mPoes3I3rPhrKrSnVnBy8J5VIFPdYpc9tqO2qPwfC9WiMcXRzu76/4IIk4Gi4gqi6U
Cr4ii+hs+T4YNxrK3Gs8i0tWYEomrIdygQeMsE0ch6vUjIHiQ/ujx1vHfpCGrb2WRV2aUaLc+fVN
3d5whBk1oXGrESlM3NpHgcn5VgMX7aMVaMVHKlb0SrD/wD7Ao2FWEzjdICP8A7IzW1Fk6odtUs4y
FkluX8VQuaF9iV4d5ZApqXZ+bLf3tj0VOznqx/x+MK0aOis7sctfvUS3HhC43HdUd4oC5H79RP0l
1wmaYgBsgcPlRiaXeyjyc5Te7bRp7rpOG+RDkhoDAUKlF/pW1zJ/jdh6cRohSKRZcAZ8io3pZYCI
9ViDx5ZK56EPVVehdbvx492fHzQSSP+YEeLjpEZIqTGZx9HTuo3WI6Ro5RuYNx6jNrn672wJO0OP
SblLHba67Jud3GbxfVI8tGtA1sUghsgJfiiSY9pZitZHYq7WWELXNKJfLXQYpdxukNTk4awjfFs9
Qcu4zWHSq9ZAn0sHDLK0mYrcYveLnBVJpipSG7JmpaJuM2+XKkBkoFD7U/LMOUwjz8IgaV7kkSRc
yUWhQIlvMcKy8tt9EVl/J4WhrzyQl0JhWMFtUipYAkR/esK8Vg8ksOi8F/P6NgSk62fByr21OF+o
PcycYbAviDlMswvacproV0QSOd4Ow3ulVBtzoKF/KNe6MJeGg1AXIA86+sjXCHOGDFNejiM3SoyI
mJ0/d8nT5d29aGBmi9ahm4LXQYjcbaczpCRhMMYM+m2vo+bHvzFA/RyVQvy32ALp+NHgOzotkPAK
/iTThdBZsKYfcVZRmrcWogQk+ll7yO2FVc8rNS2rCO23ofYOSrhzVJIB6RYxVM149aNZxOdu1sSF
4u3fjO63YSGs6Aqf9tiElkurzL7Tl+bqvroCOlnabsdjE+4MpU5Q/g4Ym69+g6dnqw07yTb2o7ES
Ic1+TLybQJtTRoTOmDe6sBMolVh2NAFcqSzFQzjrx1CR7+i/Vl305Ay+CfV0cifDGnB5BheHB4AJ
ajwIpRyxmzk1Hb3xOsyOHQxhSqlt48hCql57zaSfl00tbxPudjpRTTrsxLoslOhpZs69WF2huaZ3
Z+WPowkt3rWq/crLK8N4ltTPVrdygcxn9GxiZ2YJ0q6QUYu4PB3yWQI5Rmgi/KmCzsl+luB77fig
9/vLI1w8zUiJ4SpIDoJWOfV+ud4FVqliqmx4ZdVKdeX50VrddM2I8NyG0yfjkscIbG6vvSd/tmCC
vjyOxSnD70G1OceXooyYNFoOko94pVFqf5V+eF1AmAs2+sru38tqrZN56SECReI/1oQBaTJv7T7n
hKE8TiAttzsynxtk32AF+ep1zoNifL08vsW0Jk1eAMWBwdBVMk/AUeiMRKOUhhIm0XB67qfURTXw
CyrBr5mMRB79JUaGcmxWILmjvWnOuFVbfdvaxc5CIv3ytyzP9e9PEWIpr4vGJClxYY7Ru6VEFPWA
iG1rNLtkWDG1MNEAR2jVm8EKvJSF7VkjXY5uLTsHbaZtUSMZvg2MK9NKt779jgDy5YGtWROWNWzt
pkMulXPHe9mcvpT+2+CrFCB4Mjk3ZnZ12dyCI6Mj0mRgkBVxCQlxYl1UxqT2NO6BBzmQfmuln0bz
CbXkFYe54KcR5aC5gPiXhniRiUkfKims0rmpjmJZ9dnsYbO4yfQrJUF/S+X1XKykbZfmUSFlq869
SBDQCgOz0xZEuIfXTKanoXSDbLhVd2jU77qmXmmzXNiLEKOSiEZbCEIQkb1PlszKl+d2zhqB5oE7
aoPUH3sk9TdebD2Zf4xHI3DA4KxlBHEXxThhbJOfD16M/KcbwWjfSvamobLQc87+fG8cmRH1Mqpa
LYxmNuMRYkf1fVG7XqHSt7Ti/5duOGRgHKph9I8DJxNOWOkYbVNMNHZORQXqFopi2HYytbwdE/1Z
Gurw2Q5H7YdXms1+zGhgDyKzDTZ6gAj1yvFb2qfMLEU5lpIzIXwKQswKIqQq18TwHsrvUHAm04yL
vjHoL3fqTbiWg1vcp0cGhfM+1V4Z5iYGc2hK2gRh8y/oD2/UPHL79F0JVs770osNrPHvAQpBpxTY
atogEcQT/K6wa7A1Dcwvc5wLb+ReknHYlG2c8vvlvbQ2zPl6Pro6wEGlQxcwTNq2nsscRxOYr3lg
HyRneirRgeuzVajoPBQhhDkZqhCDGt7gaXWmJW6h/hqK3YB+s37tO3eWc23pj07zpU33pZEg3H7d
eyvPrUWfYEPdAmRk1hUVrsq2b6bcz5nmRvYhKLhqLG3f2a5M71G/xjZyhhn68Ae8T1EHosOd5trT
yY39weukkMnVzEImRR3Wu74fAYqkekrLhvdD96OC3tpevYFp8EVChHvbWyhDkwB2uMSD9Pryai+N
nuo5AknUlnmmCQ7K6dERMDKdmfdsJAwgyIoOUb23pfhQptPhsrEznMw8/CNrYkYvjzS/KUKD/FT2
2CrIrpdVCar7GeflBrm+7dNom1XqfRnsC2Wruta1GX4uojucNLrriC5ET8NW2irRyocthJx811yO
ngUkIKE8XRYJCS5SaszCQHkyLotHroaViV66vsFq0lfLW9WGZeTUhBN7QSU182mOQyvejl0MFGi0
+ms0JssQVWWnebk824sO5Njk/ElHJ1lvm1gl9CTunAkBy+9d+8Wcdr1Cef3rgBgwooHSt8s2FyeS
M8RksZ90kTgUAkU/jipGmfQOao71Xe+t4e4WJxL9VfJJvMYdEcykeEo8AcVAh72+k5Nba/gkqQen
f748kMVzwZvfoIysINknLJeda1Vp5vO58LOnWJNuyqB8GW3Yjtv2IUAy/rK5xXlD4cOEH0jjZSWY
kxu/b1Lwz67WlvVtbebOnTmt0SXMv0T0suzAf4wI+6GISAwGHUYMY9g6cYmsSLwt1ZX7Y3nbwQxJ
dZzTzkY43XYJcVcWxbAidHr6XPUK/ZTFddgHVxJswlOsX7WFc9sbvyxnLST4D6Z59xCgkHAS22NN
lIyQO3aIkVtt24TfFAl1uUrdd4HnDm16SI33Ph8OvrJW/lnalDMzFtBIuKoMsUDdlRSJ7QwI3xRW
0WPr1+Q35Sm+LzsFAVW/qVdeOktLSRIX/BOwIHoBBYdFztaQQFqRTIFi0WuvJ26H4NflPbkY7B0b
mTftsf8YplruA4x0kuNshgKCc1/aJQZTG81iy8NhIgOWRc7zYDkIe4Q//8sPEE5FTnVPSlI+wJfS
vZ4drOmb7z3o46Gp/V1bPavyZ1v7m2ryZbtLh/F43MI5qatGs1ONxTSiHJ2Gg20O28sWlmKsmcoD
Fwkkk5fP6cxWvuJrdT1y3OGB1ZSd0n2JpIMuXbXQICf0kF42t7Q7SQ4hSjtjAcndnJozJg+a2wCX
qSh3itO7UQNPR/SeS+HusqGlmTs2JITIdWFkPpgVyPeL7KWdss9aNq2MZWnnU5GcMcjc1Wc0e6Hu
JZrdEUEFzZtNPrl8yv7Nw/7YxDzKo31vyE1Sph8vi/4Lt6VFTzpvSrf13aZ8Kte4oxcX52hAwiZ3
YkcuQ4/FGeMbpeqQuYCAzo42w1qQs2ZI2NaDFKltFzNzkXej2F+65L6qP1nBSpyztD6kiamB0Jhy
Tt40RJM9mZ7NmU3sfNNJ34qivOr9bOV+XtppJnBMxHRV/ogPUS+QjUm3cA12HKHN7Skt3RRK9OXy
fl7Ko30IVM9c6xCIigVVuYmsrEWAEd0R6b0ttYMqabTZyO4IzWw/BHCw/qXBgVyO1d5p/Z3PkbIL
301ae2XfL3pjhAdgy4dl3kCP+XRXaoXZU9xLcflTQ5t62A2beKAeq+dg63P02R03D0ta5sMN3Tpu
Pq31Ss9OSQwfjj9AOBamUyaplc35LsKGrN3H1m2GEh4IAT+Vd22e815yL8//0pY9NimcDcPrI7/w
qc071bAPm7/q8JD32nZq/rpsZwlyxzr/nlzhbBiZM4bWTJg4GkMI33m2KXq4La3qxm8gOaM1ams1
f2lTfOj7bBepIeQ8f9xFM7+Ojj9CCJx0hArsfp7gOvU2iUr6Ho1M+9dk/CjNv8bgHq0WN9YPdfsv
EnDI9H3ogc5FWmGWbW0MYor1uFQluvItlKBy706NXhp7G5l/Rd328mQvhdbH5oS5LnOiMolij+sH
09dsLHedbtIHT3ZxzsMpf6rI+zGrsyIgbgJNNfFtFzZh5Ng11I6oXG3HcpsXD5MM3c4aBczisHjY
adSeZ4UU4XwG4ZS3eoidMn2ZD0VXHgbF39rlvb2WRlg0BSndTDYNJky8z4sqDcwqKnEFsoLO35Um
bVMEAbzv4Z/Kv8+TN5ezaOQ1yT6L9eFwtIcGdD2RQ7NrDAhlnrv4UTZ711Lu6mbltC9dHcfG5qjp
6N5VwrjwAwtjWVdnhy5SZMT2dGjWWrSxL+/BNVNCABbHU6mnCqa0/sEafyTSE9H6io0l5wVzGhGe
CjE0YBVhODV11TxiQxRtuYnb3AVvskFiaeP8q9EcWRLCLrpsnMnJseQ3NIFq9JZ5D1337fKULbn/
4+EI+zsqO13OM4wYekjX8ae6DDeKcVCUz+lYburhsSx3ly0uTiDih6jtkGs+Y+risvGRGCNbPwQP
er4v5Osw+Qzn3n9nRdh1I6DqdiixUmSI4Cm+9D4l002oqI9J4K1d4vNKCHfoTFrPi43x4JAEVxuA
kVAim/w5JKG7ira4HmI9s0w2LRRoiXStI1rK9WPc+DSKeqriGna18g0Lbw8+AZYJ+CxIY4lHeigA
fBTzJ8C6plq7rtoWxnUHf6Bs/ehW0XULrmouPwL9J7EGvbFw0NR6yOtpfhGkRge7k7RHvu6zbg5X
tAPcpr651sAyByHiBDOxdMvMFVeQn6eHblKqodU0VhNQ36437R0Z+sv7ZcF1zBC7WaAcanxYdE8t
ZHWdjJVGfSyQ3gv/IR2HTZSs5KTXbAh7Uk9C2UpLbEw99Fn2e2xJd8r/kPZly5LiwJJfhBkgsb1C
Jrmcfa0+50VWKyB2xCL4+nFq7N7KVDKJVU1bWz9UWWcgKSSFIjzcXRleH8nC/jobibI2Q5JaJKrg
CQ0v0d0fZPUhIS8GuKj+f+yAu/58xiaw/xogewfHNu39Un8AIKLjVbAOkl6aNuQEkF3Hf2am/3ND
JqqMNWnwrJ4aAKv8rhmrFOR2hrdhBpQRge0s43Kbd7W3ZciJH+JBDgcJGAO4dkixp2hhABDKdub0
ZQxZHbcedlMc8xDWup9ox9ETv4nrAqybHoMsYMORgEzkBOLmfEwB/G2x65x9h0oGcEilINs0q0zf
0ib5hQ2T/sEjEd16STV+yihz2FPameSDduDQKWMN+eBBd6Kdmxn2D5ak06OTmegN1dy+2FVVVQxA
gUUDDyYJHbFdw1qnv/WaVKtDIlIj3hlRFH9prH74ojU1IWAuLOOPanSNxNciBpU0tzX7PQqDRTjw
hnsr993SwQJoFKB+eJkD76Xcd1OFazA3kDJlRbtprV2D8LWie1nfVnSbu8/XnWpprU+tmedrHfEu
GbkJa049oCaNVrU29l0kN66bWdojp2YUlxLpBPcZYcYAkV7+lLLnvvterxbA5rlRjy1Q+wAhhxgV
tJzzaE9Cn4ZZsUfAyBiI+ntFNma+I/QhjSGjUt1ofAcgkVc/2vbKI3rpTYmG8T9m59GfmB1a6GPh
PYAMH/nRg3aozJ8zaNLY/dayel+nD0LbtiBIWEN2X/DvIa6ciXtNHJ8oPQG2eW7YradWAzArD6Bn
952Wn1MvQ8Cjov6tS8XRjsatiwfBLDoi0XCTWk+4Sg9TXB5H4uyur/DCDXX2KcoctI2boS6DT6GD
YYMQ2dpoVgXwchsFXZkezHKN72chkMLAcUPNEFLdUckSmM2KhOZDHmSl/VJmEKRxqzSwcnbfaeUv
1Bf2YhQvFXV/XB/oEjr81LBKlmDlRjpoRg+xtHI6MD1DsOPmTtBqtL3T7R50JVWR8hs+Cac8prHG
bnQnS9BfW4n4FxuJrgVtahtIruf9o26OfM9zFxKXFKR0Jvr/WfsRp5Z87yPU5X1O4/oYD711HHU9
e9Q5LuQiKlfwpUsujKgUBR8AuSyIYSqexKNJtHEvgXDS+j5gQLXrrrBwKtAPqLSk26ZJX5GRebSy
3VSnxDfkmgjHwkkELAnQdzP2CBgP5YgArnHSSKLnCAjyL4TEO08477axhllbOIkgozonf5BtQEis
Hq8Dl7ZVY/XGYfJt1DTQ+9bFuxzwiut+ctG+P29OFDMME3gcfQaRnW9OYQyoiLljHtTmh8QDk4JX
fdMYm3w69vobqPHADhnHe1JLP0M3g04esuQQR3udBCb+7PrXXM7unLDG6x1UXLhbbCUU0jM+afCf
GbeeA82278YiyORfn/IgJbYgdgTUOLxJpbjp4t4hEgADaI0g15tspPVpmu9yrXv0Mjg9N6McNQha
SC1KmMnBezDQ+9FLV2br8jCbLSDatkHVA4JjJTi1sjExcgsWStJtR/2tmDbA9e+yCfxUh+sLszQY
MiuHU3BKQBJdiR5te2JYGbCVQtaufWyLBMXeNs9XBrTgjKiIEiDSYAS4N1X0yIksB3pfMGOPbxbE
UWMjf/eGAu0p2YsngL9Hq06m9ZC3bsA8MmthRn5rJS+t+UI7fseMV+lUgUZWu0Ivr+y5PcpGGQdi
P+CfVw4eVPsIbfQ6D6LCgzgrATdd4kwPSNz6IIDZVhPofsZvss/DTAAQZb1cn/6FWue5fcWZeKRZ
vd02OYoSXtjXvV+PGhRljfh+Yr8akYSjRtGghfBerqXUlrwM5STcXrM2JPbN+QFRloClTIXAmuAF
m/R3Zr6ZYxUmb6Z0rd5zeexhmH9sqZCRZEBHcJzAFplaAGhBpCJvSHLjrqG7FseEdjfULmZicjVN
CBI+pJpthAFoZvINvURvTNiN91n7WWi7laVbdJ0TW/PWOgm7ZE9FlzqwhbckQuSfuoEQeW+zMqDO
twn55oSGJVBI8vW64YUx4mUERBnOB9COqNUM03MT4dCyAF7tV1RovlngokT/ID86qyIsi7bw6od7
IIOIf87HqA1NXvCugjiyKVA+25nmTq9A8i46v/37+iZwzsB0wooFFKkaTVbtWJvRWMOW2NnG3QQ9
aiENf+pW5m+hHHRuSNlzFRkbO5Mw1OU3aXw3VTtJfpjuViJn6XR+X9ygBKKb72V5cMW2S5+ur99l
5AjzFKU13M4gOFRTN4XlZRFiwyJg1gBAFFrhoTU9zOVJ56UQVQCy73StbWNh/53ZVO5fgmPezCls
TjQLPR4aOds75Gi1awWutcEphwr00SxeSXSfEWhwgtoRgxr9Lv1uWGzT0j5I9DBxP65P6OWT9WxC
qZKZQMwxQlYEgyscpMCOrdhM9HMSFG/uQPLm8PfWcJFBPw1hDPq45y1zsu1HqfdodjHwDi+TLUEL
b9rcaki8pbUM624AwqJbuT2XNuGpRWXxLKtLIJkM5U/NqHZCftVyNCi7dpjEua+tRlGL1kw8KFH9
mCnZlC0P1BuP0wbja2W5GQsHdDWA+4/lxozQbLP2Zr5YO9BAEMslQBghGEZweD6bbDCHvusMDdXP
AHpgM+tYbJsB1+9c/oQH1PW1u4h2ZmuQBgPeBmHoxfUQJ1YhMgZrmvdV5Ghcop/XDVy4PwwAxAxO
Ecg7Iqwyz4fTl8KBvhIY/AvAUJG/7Nt7Ub7zEbJq0C7Ixb4a1ngZ1kwqM5jlA55nJtYoGj8zVP5A
K12CmTAD9vJr71qBt9ZXfhHLK2NU7j2zm9q+QC7Tl/LeNUNilgi2d9fn8eK8UmwoYRmboil3YtiI
cS6yKPQGUIzJTU1XNvOSQ+AlhuwFkn9wCWUzA+UK3ukEdprqNSN50FQrDrE8WX8MKHvXTttxysvZ
gHzBK90wnla5ydbGMDvIyYHUWiPhaQsTbhyF0P3wJ7rmYysm1M6E0uDIdMzTJGLbp9G77q2sw/I0
AU1tzm8QNBeej4FJ0+6hgowxcOGDo7lpnk37+bpPXcIDZqdyUcQDQhx9hOpi0xYshsAjzVpW6Saq
QXHTbCbvpu8CTh3fdh5irfHrDsR6YqPXKx69OIVo4gJ2C2QM4HM7H6ERpXYK7nXNd9hdnT+4YqXY
sLhjTn5fcbSo73sOnXccbSOaMEm/HV1fn+6ytU7MtXEo3lbbJLLGefeXTebnxp7pawXkyzcR1mkG
RTpz/yXQwcrmR3+pnAaJdZIgebUt9ID5Eb9vSEDGQ2VtOLuv/7q4MZtE2Y4ChITDgCj+Z4u6rXsd
o0rR16b7o/FKAQ2qrf11F1yavFMzihPkCYj3ExNmdPPDAVuK3f+8bmDBC4CnRoUEMut4Iaha66as
YsiBoLOlFm8GcpL1ZqQH6b1ft7KwW2EFXjyXBMGEoYQIhM8g52bS/IxuCyQJ4yZFmSYOrltZmCy8
BmywgCMPgmqr4mlg6HNIV0B6jntvnvOkxyvkPxejQMoDrPjAhltgvEU27nxHxjPFLkBhcUC1+3S4
Se0tYX+73jCB+ZnZftDY7v1WsTo5mvsIqPRmKOIA3Q969kzJyu/P/nJWcJh/H6kLaAhZtoNS5vkQ
tF6Pknwo46Alv4zmZWiPQxwWwyZOVgxd+JViSJmryGPwOYi0B2Y5ofP0mDifNNvqzd8uOYQKwI8E
8A0wMQg9lf1B8kKHJPyADm/zV5tsun6tsLwwjjMD7vmE5S037BEo9sByHiYWohGnApBordy0sCzI
ImO5LeTV0AageG7KcoNZ7WylvssYRIjNfduXAfQd5NpxvODEp6Zs9e0jvZIYEqbAYEXLXSeOvbty
syyNBlEzwYN1biVVj+OsjOnQtQSLQr/TyneLGybQdYBkXbriZRc7Hst/amlevZPtUpj2hLIwLJVQ
GeMFig9rxB8L04VnNxYFiAkUrtQUcTsMfUqFFQc5nhvpG7W3vFmpZSy4GEwA1AyexJkiSPFhwJ2Z
2zKwFGTkp0v9qALlOn8uITh6/XhctIMG2LkEh1vLUfa+6w5e6VReHGjahpOARxvbfZjWWhQWlgT5
Z+B2IDVoEmDdz5ekS4iZ2FOXBJBFMrTXJH+7Poq131eWvDe7Is4N/H6VhiJ/bKtf13//cpZm5Wyk
OH+/xy5O4CQePCKaCGACbrZ7j7X3Lp3EoS2Bj6hlvFYVXDQ3V80Bk0Gbt7r4OKrl5HFQEtTj1hYl
SOvCBLs+0lYOyss9iXw62nIwNGxIUw1lRTZB3KtjKdpmH4xYoOAcDtVjZ4qwGr5en8H5sDq/Y2AK
0kE2qmPABaip+7S2UAOkMAUBMu8pLXT5NGTiZhrTZl/2IgnMcfhGxChv0kR+v2770jug6Q7SFnTK
OyACV4FWQ0Sk1riYTtDPBMwptmINtz8f+OroKO4uhAIAU6FGce7fEa/trLBnigWr2zqa5XtOe5NW
yZfWGYMeyWoHko//MCi8NZGexgGBoZ2b5KRLYnSvA41eP3K38tu1WvjSiuH2nLXB0eOtqwZ6x8z5
bxi0VUNChUNBYCO9R1TjdQ5Fp8Fna5iRy1MVOZwZCIBTCK18VIkH+5w3nlsDVMiKxwm1qvqpW3uB
Xj7e5mw+zjq091JwI6jvp8osu8odI/AAJl8cFuhgK+33MoKGawTi0McezaU1qOptqOKJ3fUFu9zU
56aVoKFqpQEBXZg2HXmQBnovbTQ3P09/DQA9H6KjJI+MrB1ka8Tg8nQz306/xEUVtmtli0vnOBuM
em00LBm4GDCYyQBGEfAMsA48C0/6UD15jwyI3jWDLwZv5cC6dBGYnUMi8C8B0qfeI9UgUn2iGBvL
0GzPd035zv46yT3PH7IHuHNBbXOJUqyjXutnG7Vn9/vB8n6ix/Sh1cZqj7gjvO4UiwP6Y0wlhO89
kiJWgbGY/LT07YRjIqIrjnf5Ej4fkVrDd2ILT2QCI1S7ZXTT27ccDMFFTsLGPApjO1XfTe2/6wNb
9PaTgSleGPPJGw0Gm15iFpsm43dWP1I8jEtti16+tT6CtXlUDuBcZ4V0Soh86OQpZo91D7zOSmfE
mon5ljkJK2OPx5MTJVgq9xsiMhQ9fSdaCV0vqdDnpZrppIG0mCGK80ecGEEfk0UHC+OwvDsN+n/1
XUn9tvMl2bPsYCWvDnT1It2HGnRtPdAMTRm+2a48aS9xNMpXzIt78hVeQSp0o+MrJNTViG/G0jfB
m5t+jeVDDj3XgW1saN/1a8fzotOcjF4JeuMG8i6VgN2Rv5g2xDP24JreoO3/um8ubgiYgWw7avVo
oFJmWUwdeA4Y7GgUeTqKcRg26KsYqhMMEN54hrvoxgba5keQIV43fhlzAZwPNAZQLK6La0h51aG9
zxoNE7bT2j2ia22TIfU1SPJpl84h6tYcar40zyOTU3NUxdtKx63L0YTgT4b4zvlZSWMTMZ+K5wpt
hU3RbOIyzIvhMMSb6+NcWss/48Rsn/uQnehiNCMYLqBrVBP7ECVN6JjATIIo8bqpxVudQmQCr0vE
lxe3etYJ2RUJbLkox/g9mXy3m8Cbn21GSL9ZldzOf94Icp8a2R7fCjjvCpvQ4p45/QblekfNri2y
Ad+gOZy9IkU73OR2gUfVVPZBoYPCYtCiaQc2qvFYJWbzkMtm1+L9tULh9/+YDCDS/2+RSn2cGtAX
QmIEH6LbgGG0m77bc+e71oapFUYQr0cD84BJQrJNrh1fl4E2nI0g4wpuvRmno6x5TXgC5qMSR2Q0
3hOtBuR5TT980a0AG7fwnqQzAeO5W5mj5+XgjMY0J59gtUvJD29uQ/+HOAMdEVD4ACgeJUzlOuGa
JFpZNXOcYR07u9zHHdozxm8rfrs0X2i7wCHkoIB/oSDgZFViuHwOCXscsZK574UDrXCrBR8M6zLz
jYHch7c5A5Zx+Car8j8hnKeaMtC/5OSNtZSsnE6LRyNoENELgrwZsg/KEdxnGi6mBqXhVORbRtgz
cEz7dqohjAbBJpY80S7fWjLfRtlKxPA7LaceVXikISE8i9QAuqYsbQrGcQISqSCtHhtb7pKGfsvG
1M/b58loN0YU/4Ssw5zH7VHH66uPluMWGhrzIKwUgZrp297H9RWaN636SVgXF3ldG/+qMPbREXXd
jnDoREJipX/KybgD54HPmLwv0fDK0jXaiiX/PrWoxE0VVB3GcYLFik81xMHoRujZR4K8ibVaNZ8n
9NroFC83tHaS5gBbKaJpb0h8p3qvhpUbaOm+Ox3QvAdOYonG0mJheDAy4gjmvPaTCOxRRxbj8bO9
vlpLj5JTU4oDlVnbxeA4TAMB/J0otlAVc5JPlkYbE6JSY9T5Vbdy7C+bBKc8ULI4jYhym/OhSlJI
YeOwZTUs8aBJzcPo6X5ne/fMBlFX/pBq0wq399K5MSvVoxETZA2gsDufUy1vrDE2cAgSCsit494n
0VqMtLRs83jQgjDnoFRERVnpCViNW1zftjNWj/nYDwD24cCwNklWgTYiaqHNKSARtHKZLzklBGJA
wY4MPl7qygHUVDluUr2HJsD4kJKwhQ7Q8C+XCNi9cIV4lKI0pKya3sqhSKwBKojdV226j+K3xHuz
3fC6Oy6OBLwzJqqCLq5F5TacHDlmuEngG27y0nX9O2/QlTJMK16/eOEDieKA/wW56AuINtqPWKTL
ESGed2fFWzu9GYpwbHZN96hb29LYErwR7Fujf/2H8Z3YVY6qWBpdPMTTfHwUoZfyA6mfy1xbmcWl
I/h0dIqv8yiZonyWJ4odWgUNcX7ORvdeQovArAonTKrO2NRFsQK5WLYLkA+Ke6CUUHe2NRQ1Eaj1
g8UnD5LcvekdezNO2gPTCr8wtNC2f12fz6Vdjc38PxZVABpr86QnaCwLSBkFLr/3ujVs5OLtfmpC
cUk8bmhtRzDhugytyNhZ2zh6jIYvlR2gvGRCwoy1Kxt66Yj8DaY3UE5Gm7qy2ZhVWWLiFtykRynZ
+gBlYCDTYUOAakoaeWxpfqsP4+H6ZK5YVScTKA2ZoosJI5UPUwWq/kczfm+0R0H3TR3Ua4itpb1+
Mkg1d+kRr0uBKweijqON5yYm6DiM/2EnnNpQ9htE/Eo7MmGDpgJKib5FY99ERrsZN2MLAboVc2tD
UjbemLvpWOsw58RfM2C7C7ldVfX4fY0oIYgNh5+r/zNeRy0LkDRqa4E7NOhADJyEhtlHH5D6s78n
AO6GXmkUL7J003tHts0UjE2kPaC6i7LYkEbDbVxn2U1ruSBsvu49C2OfCW9NqPuB3RTZ4vML1i3Q
l9ni9YoEzIFFR+FI3+1XG8Dnqqo6+Pl1jgcrbnJPhc5DebIpSY8c2TDU1q3m1uZjlFs3mRzwZGu8
3dibwwbhy50Eb7If83JaGebCiTNTVKARDK3m6IJVjgO7xNMHjMgYJkHPFuincFlcn8ilEwcmIGCG
NnML4DjlOo+mmrVWhJistG+8di/F1i2DzPmgsY4unp0c8BheqTQvLR5qjOAdnGmEL/jzMpvkLS3n
iFO7zeydhrgTTajXx7VwvNinNuxzB2kMHYiltsBZXW9ATSGjzZTfseQNtJRo2u/+IZQAqTtKkGgt
mSNNZRaFGCO7I3iPJsaRxsdKfrrJSky5OGtAteLpB89HW9n5iPKaJnE8wYRrwOW/D/nd2K48LkHI
tODxc5w8kyCjDqzSYLRcNmMKLnJ06ST12ywI+c3S0/4dsjEVqACZ+ZmJwjuwhGv3TsHbI8+NfMvR
FLJnpR4fIt60H1Qy/WvNS7bXjWgKuWZFeFXYJdmVfcRC8G53R92eeupPTjF9pCMYzuxIZonfS6pX
IBp1m00+8u6uTTJ9Mwq7ChLRmXdidLSHpmayhTrOOO1qo46+mtzI7uy8q55YJeQt5Un7mGlNh9dm
XIHpLs090BF1ItpEuvnNnVKQVRdUMBO6cFX72nVJsqVtn9xbTmOJTWIlIGSqUCFFM3/sgBtwgojN
e2uDzAcTNzz31RQdDKs2th5DoON3nUv3cSXLCinnurlNCJm/jPFDDx2PjVl3BbSDaQyyVK8cwtq2
mlAvBi/fdVHd7ZFlHA42y5Mo0KeYvEXZ5B4HW0hwPMiCJFtGs7Hyaa7TW7PS2T4aPDBJVUIXwu8w
ieEAca6NBZwW+v/sXNv3XZagVdfqvZDbfbLLJ8/+L2/j/Ijso/bK07z/nJjLHkQ10K1mxKQDXp+S
zE9QDaUbCLJS4Ar11PhCJtNDWVvaN1neGV+7rDF/0jLRHwcn49uyMRIEzGg5yDZaUWZf8tQeavA5
l9mPglnyyEFs/86Nvj+UhTEFzTDmd/jfu7vYdQE8zxxyx7TRQGGFxAdXmvzOTKx605RTUvk10r1f
vNq0n4Yi8jgkkBtSoQHHzYaQ5VGU7dBIbh5KU7RPKSd1iK40rw04IeMRgK/h0+ljHbXeBsliFyrH
uwHNcY1PwWj76KI14z5jNa/A/j6f4dC0eInSvHgui8kuN7yKq0NX1vVHRO3Y82ujGb7SngM4mhnj
ZB3NOGv/48BHhnzKqiPrdPJadBVhB8i/JmAGNKcnqB0VYZ6OVqAxzXmynJodWkNY+q6njETbuquZ
4dsF8q4B5enY7zIh5FNW9WPvy8xjt4Ol5eg00ro9SyrN8B1Zl9/QqBO/EsxL7NdgqX2JDEsUm8Lp
s9eSU/liglrt06vAIhtlnt76vOLFa0H6+quVIaOAPiIb7SBxGtdfyiHznpgXCdsvKkLAeU7zG3eQ
0Xbq0OOdlWJ4NevRbPxIa8pfsh/k1kBB8dW0EzS0ZC6KRX5ulmCBzhMvfiEpg/hXYsWDHyE4fzVH
UwtL1pHY10s9A+afyeGdNNFwYFneeH4x2PbNUJnsPiItNnCpWxK7CGDGOK/6m2FI9Y8RyCffTGuK
T7dcloONt3Tu8wYPbFDnWPJQs0TD0WE36QhFv6k50kZLH0c+daUPsZn6ULt2GhZWi3yZNcUNsg+W
RC8HT38A1zW8VY7XHXI381DYRhLwocAbrUCHUrypmrL5Grksvsdp2G20Jh+/OblZhxMFixPpCxn7
wqlAyDGNY3ST9AlCV2+02a6mPH+ROK5DnQuz92EoOpReVYcAeqR3tCr5s8bGeG/HxMJ2SMGJ4Npx
u40IGPWzcepDcMKlH7knNJ+OcbcFZ4WzB+UEmOTsyOo3TTM6SPoZJjAhIFCNQjo6kISk9bBNeEG3
ZZ9aw66y7cYL3Jxak482YuH5A3jn2o0ZiyzGo6xBddiqQNHq9yAV26LBvyWBEznp1jbS7NWFbDxw
bUJqkIynVjMG6LeZqsDTRfoLNPHopZRl3b7Xpce2I2mqD4eydt/HWRqCh0F8kEhr9zW0koNG69pt
4zTVhsyTHhfa9IUanf5roKnrO05aPgEY4NxGrSduIJMxHQw4IrjEtXhN5GKpFACOwD+3nBI9xok2
QsiLcTApPE9JqKMWYTgfpvdFRz15sgOt8tMxpGvSIovR3AwXnKkEkExWzDbAQJXGXEvWxK4GG3zW
rAErF6OeEwvzF5zk8qKuMiNQU6Co242flfFjJtn3dAheECSEku9elj3Sdq3pezGEpDoasT3kygEg
m1/qJ1Zr4fBOagga0hn6mBysPuzyxIcuURLvZfKF0R+8XnmLLwUqyOo5QCoip4KQ69xmImJQF8/l
65LdJ4k/2GFb7QZxx9YedUth16khZUqh6DR6/VxV1prXrvmPRIduTW5wyS9OTcyfcDJ/vGZNnMyr
NjkHmVtgPCZ/Xxq3keDCSw4Yr5n2+NxCCSAbNef6mzfcDOPO8baetVKTngNq9a0Ejnw0kYL0wL6A
cRsiF7rRzyXbyb0d3OzYJilUJxPoyJqb67H90pKcmFIxGY3jiCrPMBrmvrj0EYqJxhq097KTHQyi
pzaUlxdBlFd4MWyAkTAAAx1CRFBmTvrGYQ1YVrRbE8jCuLehXIHWQAIqohwcLIXhp1zuR6jzSbzY
Wv3TAUjg+uhXJlqFD7lOWjMxIymaaOuR96FDZuEYrYGhlnwSEgNo1wMU2LhQArf7TIDoAS9Ps/mV
Nq9x8/YPo5gzryAJAAW9qoOFKEiwUeA1k3vbuvZbdJmA7tEt1hCUi76CIwLofxcNx6pAzmByJC9S
PG8JO5raz7oHY9NKiWHNhHJC6JCbhjw7THTui9cnaJHY6GtyiWs25r8/OSLKtOld6uLJ7Ja/6nSb
lg+yev6XFfkzUxcvZpD4VAOGUSFcq60vbvnJ8mBo1uoHi551siLKUzkxzDiyLdgpoP5C3ni/khde
myrlNtJqPJAYxVTV+baG1KCw3o2/JuefT4eTMSjnKU9NcMpVGEMrjrz70ngvKXu6vhwr0/T70j1Z
cY8VQIM3MGHS/+IMwhvNP9wJs+gDkKnI1yEEO3epUe/SUc9Ro8qNYwIZQdzY+l/LtczzhLANbXjg
c/XUMr3uambttdjlYw4wy/Doak+ddRcBwG6vnIpL8cCpJWUT1oib4wINSsGo72i8jxrXp/YTKIDL
v0fBzmOyod03c7oi5XM+b6ZRsbrgsNQbG5feTzTsh39Ze/REAYeP3Ctw5ucmGgnhIoOh0N5Wd5ZX
+m3+L3v9jwFLGUNWtKXtxvPp3r8VQ2jHNyXb2WttS4s7EQgqNEgDe43pOh+GoydFLbo5B+fshijU
6tTnaxf10m0IxlH0YaAMBJZdJQ4sqwntsANqazFayvMoTO3RB0uXwbfXt+NSEc8+NaQ4GCSaG5q3
syHRVrdIKqXHAkmNrdMK8YiOTxY0Pahje9v+lLohNvZkhZmdkAA8w2sR95Kz417+7YeoHptKcJK1
ZConE1vXSUPdlGinf470mxaSYtJYyTouHUOnppSaRlGZNfIqMDUDehPyNECc4/rMLlsAedXcDYYO
N+UcIhmIyvmcOm3FrirvSb+ymRY9BBn8//l95T7wCrB0NRK/Xxc/eMc3UYFsiedsSbJGKv2b3kaN
gfG0Q9MRQkdg/hVnhCOipgUOs8DtbQjVWXj8aKEVgVkROat2cgD1cnwzgi5NWt4CsHw/Ivc3iQ6Z
sd7noAIm4CFKBm/fGfcd85D4WpmLpffh6QcqTozutG7q5rnotC+u/RjbxzzexiUUQo91tSdr4IvF
qT+ZD+UAQM7R8kAHhMoiCmIiaX27GtFauI+QILruREtHzenAlOCl8DhaR0YMjAMwSd5a7V7XV06A
RT+dadeBS0DdQvXTQSssMEIAcMHN2zg1EH6vVX8Xt/UfC2r7fVJkXglMB3AC0CzIxKtwwiL7LxO3
Wr4Gx14ZjKdsa+bZzVCbGEycVPuSJ7fQ09r/y5L873ypL3RBzFFyhtF4drcryYC8WuFnTrayLGuT
prh03acNNRhWfkQLMUgxnALkWumG9i8Dzzb/f0NS/HmswKMIGi9cmy3d2OVbbqO3212Zt+U9+mfe
lPOQ6UbieALzFvG9DhBoI+7G4a62EUBBv8fYeSS8Pqrlq81DMznoz8G+oKKtKz6mA6UdrpPkNsmP
TD5kwB6bxhfIiXYg8qE+NQJUgn28FP9l387ILOTeCdr3lBkt5JQiPw3TsTgWXRzoSPTHa1oq849c
HMsnRpQZ7Wkxava8cz13x51dkwtA8ldKZ4sb6sSGcsvURTJZkwUbEnwzxUxq0K0435oFJSiMhqpK
NA0WMJc+08qgXwPVLnoeCn9o73J+yy+cx2slFGLsMgfqqnD5K8eR6uc5dNvA5GoHDiiQwHQzPqNy
8hXor8M/+OCsKoluWsi3o5/23HadDoK7rUQB1Yqecpegued1EDVy2dVtL5ygkPpTI79N7Ttw8Vuq
/TVhJ14qoNZFoDp3DTsXeQINGkKNgbHn3EjBIe2M+p72mgWV+iq9dd3SeLs+4iWnxFRDRBcNDjrw
2OcDlslgzFSocMrYN1LwyhcPUzSubK+lw/HUiHItwrZMKgojMfmeOCjo7DOrwlPyVXTv14cz/5K6
x04tKXtMynqM+g7hcSXB/AfKRzQYBSaKRKT9uG5pbeKUnYabxM5QiEG86H2Nor2TvjjO9rqJpY0w
d8CDKxIcIXjBnK+Nada1SAZAywr21UmgnYP6c4WKpO4P3leihXX07brB5TH9r0EVDOVmHdDEAgbN
kmxtCbwCJHlzFEGvm1lepD9mzPNxVaVlNGYxL1Ia2sWW0k2RvRD6DwfVyeypj34LgvBgbYcV0vyX
811frWSalw7C09+f//4kM+KgUV1CxAhPEglxNAi/8rVbaXH959sQ3BRoeVWfxz0XGSjhDOCUnZem
HQMu3xudopiIOughGVEmWmsWXtyowLuipQEt+OiwPR9T1JYOclaw6Bm3CUM/Cg+LaPCHzkDcHF73
gsX5O7GleIEJCm3LajB/MVpANRuY+ZWz4JJ5cT5MTywo76DCHQvaSFiogcjkx6p5KaPnhgZFvetQ
IEbszI9GFILfGn1dQVGsvCgXAxrH+k2VDgzLRUDDhtw2OgYP1GJj4H7u9OMbTTQUnBvulmiOZgVK
f7J+zhw7f7DRBFUGMwbhzkB/H5hpadSszPniBke7BjoVQHRzQXztmNFQC0bwRf0LN7diOLbeyqG1
ZmLe/CfbguTeWCcZBZqZO/dpBz61gt8XzRrH7+LeOBmJctDj9O3dZIIZ0WftjeUMJYIR48hlYm+E
xY+ul0FCnEc3tC7XXnmLu+TEtnIuD22XWH012yYluJXCJn0p4x14cdD+8g975I8llciWc9G7UQNL
cWv5DdX9dk2dfWW51B3vkNJxmhIWMopwtApNAH5ovlKaWNzqJ8NQtronjQrwFbhdb7w7Lmy8XJ+m
xQVxCVib0B8F9OA8yBOfKziH/E2NWlSC7JBugSp7w7M7jT2iCHbd0u/iuBpgILLFOwEHC9oOlKGk
mcEzMjdygB7AZ+Sm739lDBSI9xqEodpyO5C9k3+M7K6yHlGSu259aZyIDdH5RCGLg3aL83EyWys4
BHExj1x8bWJgy+UnwGUP0nolqVjZyEs7DN2n6GlCbwK9UHgrSzyT3BnoZ1IdfD83Of8mietbZRAX
N326Ee3P66NbNAjqFzR0gJ/TUpl/NAiBmhVrkaZxy5tRfAiwVbjyPnYHSNhHr1M+biAUvTKlS/6P
S9SFrPqsQK2WpB08+5zCQBtJSsFgB+mG/mZc5YFaNALqL8AtgGEG7fD5unmu7JBaxFu6oSIUbDrU
sb4T/4ez69qtW1eiXyRAIlVfJe0W95Y4eRGc5Fi9UF36+rsY4J5o08QmjgG/GdijIYfD4ZS1Ylux
Y9KGEoAngw4JQ3nIYwrXdzsRDvvHXw9pcbO0dyvwYpO2uwWq2g69rvuEJfcgMX1csi7wirfL2yc7
5BhXBv4UhoFcJIXPlbS9tbKZhyCfgQlRm6/H+vdlAdJVBAIuihGoBCOPei4gJyabdYrr1InWA6/c
NZq+j2NXYRH8gvpwwjdihAtMp+AgdXhcAhZefyDo0i33Q/ZkfmLwmXOR/6uOcJiN2gAWLfpAgwgx
XYo+nLx8Ywbm91Q1Kem52ggSXiqpG9lDAwCdoCaAl/feTLRxFk+9eTc4YVWnx879REnPRRuXDeeB
sroIpddMg6e3DMn6OP+yrK+6fTTaT1RXwUqMkj0CLIuI15ZGgaSTaUjYeFkWODNAKnBFqhKhMove
ChF8vZ2vwCKqIKS03XvdHh686vGySaskCI6B0qqsQSaHMwPqHGO+swrFVkhjUNTuLD7BBmJ6sYaX
60saTy1OZed+02vMCl0t5EkbXrLkAaDLyY12g2Ta+pkX3kaq+HJJEHsWFn/wT/mK9pivfev4jRsq
UfG56YpndStHcHhxq08zIKLywGB2dUjJ8jDO39rVu7fXXyXm+Xwn/3l5x2ROaCtRtIkqp3Ve4zDl
FgYTOMXA8Jj/ZxJDPFy2QgSzKElH4jaCWqN3AIqsD1peYJBSFSSlzNNtxXDr3IRNtdNNdHYgpsEL
rJgXv7R/9tOx0RWDFtLOvK0gwXObi1E4hM/mgaw1iJe3NcKG3UTNI4j3QNgEEHqLIKD6REkPY74A
4ENSGZPiYgbAy+KsI/w6LEb9S185t6MS3J9vt2CAEOFxwE1AUX3gTomseprRfw8RDrtl/JncrH6a
DH6ZUUzKMCRrvji0CifrdY5fSaNCUpBsISqKtmtjggUjqiKIgz0ORpkSXCI6EIGm+pChS0P/YakA
siVWfyZGuBMx/BubuQMxfY8m8H6+60323ld6ePlwSY7zmRjhSuyHlY0pn6UsuuwGTCwYy/bzh9nx
bto68tGLorjqJTejg3cwqmiYvP1YS8sMTWdZh6s+s9lXk9S7ZHhPIsydT08wKfQU//TS6fAJHTcy
hdtYM7XJYj3hLits16c2f/B9Cv7trFeUzKV7hncC4lobqIQiOGDTtWWcckHTAqRON9mPa/mFrbEC
R0QlRtCHzm3sTDrEzP2B2fdZty+S4+Ul49v+4ZCB3w5PH5A+ImI691N9xMAxhub5YJzQq5/uvBZZ
HAzplH7/iRoN6KvQIwJYZo5EKVwoHsCBEZRB1JxM4WAfKeizC1X+QLpkaBTBr4HoFxBO5/p0JcWY
hOUiC4NROqB3LOjRtGLFzS87S4aOVluE4lg2cTQxjmeixYOGKdDMOEQJUuGZCdA6cwm90cPQy4xE
YlordkqmmYERQYAnIvT7MFKXTXaCmRngXyY9KJa8tmSh443TPqWrQj2Z49tKEjzSujo2BhOgXuKZ
mFA2r6vRO8XAHsRNc7psfjKlCOrtaNwE2siHhzCgTqLCy5EUbWbQw+pAk8vs3dJ6inyyzMqJjXco
563CK06wcuYMXlGnyMR4eQUGjAP4IxP3ynb8JdtfVki2dltJwr0PyrkVE95QqNL2QPbwbefn6O1G
+nRZjCS4BWboX4X4um7CC0Mjeoz/Qoy13jmTd6jrRuHA5ZpwsE5Oa/4BY78oC9B/USSWyup9wYi4
980ZdpOKtktqAICL+r8UwcWluUFZwrOmQ3NfD6cFkCSz4laQiQCSDRI7mG7mMOfna5WWpTdMfPi9
X25n66sGiFq9UyyWSobgdtp5anHXQYZr7s34dTKAYKbikpN5HdROPQDqg2MLc/zneswFyQElhtsA
04s/mzK5HilYj2i2L4BAajHXd4Ef61+2M9ktzucJeF4MzeBiDGTVbTb1MfRKxwZDtrcZHDYrax9A
vIHd7DCBCf7byyJlZ3UrUtiusSFF3Og4q6x0btH3EZCp/DU2xq703P3olAq3qtJQ2DmzRWdaZGNV
l7qpg96c36JG607F2L3Wo/5d9+J6F6XebYl+MMXiyjf07+IKtg+yvnwuGizu6hgz2LiQuAIkyxiC
++FtrqPvem3cgARA0cYgO9fIOQLWGHlA3JTCNQw6FrI0GveF0xWeDXTO/TUN2uj98jbKEmboowKF
DsZSMAgu9n2YGGScMd0O/0HsGz23g6WwQzBqHpiWXZX5994tTxbmEK14OcbW8OuyeKkV8UQWMqiA
NBDRgO1xHFtAISN4r3/1eQnDSfckHnGlvZVapthI6ZJuhAlOn1p6GgEVDEkZYOs19td8zU9eBwoX
7TNRNX7uX7UEH2BhEi+zW6i1JBio1t0rp3IQF4Ljeq7vsl4P26T33VXZGqvSkP9/c99U+CTA5EFu
kjVHUrRBZg2+hakOYGXdzMsSoF3uPh4BB5Ppx2jon8rGvnPSqQcNdHFg+eAbSqRK6RbbOsCD+BQ7
oJjOvwnTtEU7Dfz4IHNdJHsPuOlmCKgDXwUSJz2oG0mC9pPTAgUjgfbm/MOkflkcCxRDjCyM4grM
HwrTld4lG2mCR6oXIBBQrlcKBBN9eY2QJzVAQnj5gKikCM4nmXJLswpuSRb6UXeY/PQRjSmESJ3r
RhX+/43Z0N4aEmPhWzT0r9Trr5PBDsfoK6bhdqad7tLkrUKv7mXNZLVpzjbyf8MQmRSyMclYw6XO
VrGnaXoCYmVgjNVudPojomeUV7IQoBiP40j3idbs3PhN1+L7Ijld/hLFGosUwT3T7AjTfjwNTUIz
IcDGTA+NpqLZkQWDYHXAwwCAgUBMFjy6U3SN5eV488SOBSZ5+4iB9cNnNPkrgpxvJDqeU0Dfw8N1
Y/wlcxI0kyZfo3VViJG6mY0m9FxMTfva7RdoYi7xqe2aG2N8NCoXbSC2wjJlxUb0wIF+08QIBrqA
hEUzvb7TaOIhKgQmHRjdVgtU675Fvzrm67zuh+jOmvzKHAH+sOtUE6dK6cJ6JghVO7OFogS5pdp8
sJMviRtMzRUwfovhJyaycR4Bwz4StFlNu8ubKXVnG9WFVe6ciQ0tfyPXKRDKsmC1D3E6hHH5Unkg
Dw8uS5NlKM9WWrgd4zhpkhKvvCBZb61x16DN1RoPa9oirnqk2mNBwjlTVMWlhsQ7HPmBoB9mGzWv
mHSvhswmSk5VOwKEvdtVrnYYoOJl/aTXEAf0woC/iWylYEjjYpVLRPBathKQYiJO1QbzUOCFsZqv
uLYULkWmGO9P90CvAzwfsQy51LFpaWaNgJ86nd/mxe+eeWNAYjv1V2K9XNZNVuJAzVPHaAW43Alo
Fc4PZFx7bqdbEIdONfPQ5c1137E6tPp4PgEQyT4MNv3Vp6zzZ3eoQzoDw7+J1qfSblSY8DJnCqeO
9gATX/MBD5aUPZ0RZRVBVnhfzIEFJnNuCuUrS2KuqHzx5yioCTiftnBn9Vk8EpeOSCKmj2711owP
NdB6F5Dk2KjO7zoNlFyOwoY+7ipkIjWG9lgKihax/Kq5JEnrCDKzMjC6p9RtgRF8qicV3JVKDv//
5j52yJCBVRIp9cUJ+uFpqfZgyG7Nb5etRiWFn5iNlCabAKfvQhurGP3ExdCW8WTqqIw/X5bz0SL4
qsE80eSqe45onCxNwHTQc22Kp2l8qPQ7psLt/3i4z0UIviuxmtXzuIjZ+Rk7J6MN4xrtDO+rqgrw
8Q7HzIlOwPX2h8lMbD/pAViiLbxXeG4e4tZ71N1BkbOWSgDDjIk8G+dHEeyaGlkSpRES8kMb9Nk3
k/5nl8vRPEGHCHw8ToYi7PqQNEs3/0m+Oy8d3dOo9vPorsJI0OVdl1nXVo4QuJK5Qg/ehNSXXYZx
UfixA0AlFINMhT6y9ULpCcUfJI6Amib49aFH4NbYyEy13h2p/ykmoroYJcZlwa8inHeQWXFE+u8W
kxDVUiE8HKwGBNnPOhg/E6fk4C9+W9943rtpZw89HfZ59qCP3REFjueB0FA3WqBp1fARTPUskH6T
DaBUCp/PScLOz247gOUMo/wIWe3iKlqHqzY1DpRZ+wW2v6yq6qVMHLhEYPrIAcJs+BHfuIq6BsbD
5GAz225tvi9OBKCYcgW5aFAXBcjYs8UwgWsygL+xAlly7Jvm6Pjr7ExfYpCE7LxhLVwfE6F1BYoG
lyNqZWP3EiGJdG/Vo6kiaZN9L+okNkhmTbRGiN1w0TpGyCNjeRa8J/wo10Ntnb+4aX09a/3vKh1U
NsLHdM/rMxTUc2AgJiZMEQXX8wVaQJ07xy4PFLUWNAmdHk50uMZsV+isS9gyD2mcEnO30wGtjKrd
4T/+QThswQTmB0coFIRjcqfThhWhzTx6YTvpR0339o6OTlrL2msDfVnTCSEP2mnJ89jEikSV5ABy
9niQlXFGT7QlnatewdesZYQYzop/TonrE2BY/WdXgkauP4UHwGBgSPRcQjHGM6NjhKxttDOTEzOu
ZgAkVa+XpUiuqTMpwpGaq8QA/CJWcXRO7YwRW3bnubvLMiQPCgohHCoH5wjpLmGxunZN17ZDdaiy
5n2OYQM/jj0jcHpjOfRenoOJYcrDogYQ95z18y06zZC8MSbrS1cOD2O/Loovkp0UmK4FXECesBZr
ZDSNJhMNgIBGJe+oJPilexvp2v3gTahVzKFCfZmlwkSB44kXHYHJnO8kHTuUtfmTpjEikKWU3bUH
oK9dwmr2fUztbI9I4a6PV+cWgNc3mas5IIXIFQb7Z5HF84INAM2pgfOKHq3zr4gsN5nHCIAUc2NP
PUaES6oHsV2az5oHiJw+H1qAvM95lVyhhwtGl2Y5ypQGhsxPjpO1zzPNAVTVa4755o4xDYFnuw64
2sr8i86WKtnlK37J73q7e6691AibqOFoZ1W/7OLVLl+I3Vscx8Z41ntTe2dVxw5eppGvVhSxY9Ev
ZZgl5nqdpGaJSkgUJX4MXLT7IW5nVaPSx2cm9h6BGcJ1xDW2SGOQz3h4k7EqApdg3os495X1q0cZ
ITdaoHPS/axqYpSknCERAAH8MuF1eWH9s9E2p8HBa2VYdp77QOOwGr5VznMyvoHwLkUOxr4xlfSN
svONywCVWUC0Ay5TOHpTQRYLNBJFMCUAVzU4s0t+Z7emohlAEvfgzgEdFvLZOOhiN+1UAC8vndEJ
XQweoNxOafMjc19tZ3/5KMnOLZpdwGttc48i5qymuqUDZnuKwHSnHZmLk+3lYdKZfkG/x7OpuN+k
a7eRRs5PzDqSMctaSOtXAIgTsiucezYrVk4uBLD4aEbm/SjCBpEkn2PHA/fgXE6/ptme711nfKmz
vlaUmeUGCOoMlOdQncVo0bk6GVp42om/zutoQs/pz25BZ83V6vnxjMrgjjhfRkymNiqYaB66i37H
9CgOG7iMMMEphPau2TuRXWIV7f5lHZ7m5kucAXzAz7UXvT0aqreKJCuASQC06XPqAwzfiHPyAwj8
SnTRwUb6F8ytzzTQ8zBKd33uO9krLYIYUu1btzlctk1ZRLCVK4T+GQGk4ORCT7frD6kzH6dFNRcm
M3/+RsJiom71IZfa9lNPCgCd8tHspjux6biwkvcN1/aqiD5kZrkVJdh+XsfoekMEHLgx2Kdi++ha
ha+XxScO9FaMcDXG2cLWNoGYCEPFzXw/569eWQfR8jsBeublDZK5fPQSgbTHg883xT51nu3vqqnH
ScOohvfoZZ7vWQ9t9DSAYNpWJfqJzB5sOHuwHVHAmIn+3mDayFrKgx70cfaG7zVPZMXO7TT20EVf
MQuumTdD/LbUQekeaf7eNbeJ06Byc3DHK9383WrML5unYj1WdphWKgwemTFtv0+wV5t1NLdixAOA
jM50f1z2rfNAu599qog8/vRkix4ANx7Qa/BaxS0kOB7aup2RWFiJliRo4zoUC6oZHDzW7/MHZi9h
YlA/76tdUePyLX40FHBAQcF+WfRLPn+tXECOzoFuP8yxwsNLI9PtpwlmPpCGosyLRWDlFdCosPg7
pIbaLKTec1bu7Swc82MNDra4DKv/PoJFMW8J8eiXAtaS+IZgDEkPZKJAGgysc+RO/cgMJhVlnsz9
boXwm3vziM27xqswYIgAwPje977VH5xyT5PnyTqW0R1RNUjIAoGtOG51G3GMLVacLhBnW1ng2r5J
b2cMy3mq15HMevHU18EMgMwvKrzncoZFs2yjhrel+YiJw1O7PiYApjONt0KFuiHxG7gu//QRo7sN
Ob1zURiMzcrUhKg0e7LjFuOcwCOu72JgLdIAA2GXvZRkv86kCfs1ZSQutBnSwJeyMmA+Yj4/TUzf
Jn5p/gDOLlpeFI5R4uvPRAp7lmEQubJGiCQt3en9EE71ja4yDMmGnQkR3M06ZVnU8mAqnkqfFV9Q
cMSy+kBaH5kipCLSHcN5wswsUn0ospzvWFllZmEufA2Lp3Q+TeltX1EM6YVWvDOr5zQzg2T83VW/
U/s6Wo8ObcPJtH2q711AkaenPt63UREaww6TVcFcDEDa3COiyMGOl9xN3n+/BFEt+fu5wtLAPw4V
SfH7LXoUPDQvGe3BYT8nzd05vy9blwRXlDMt/JUlRGOtixmdlUcpEftZW2GnfUuRDvV6P09O+rJr
031Drz1jR+r7HuhMSxUw8uhZr0WZHBrVFSRzv5uvAYn0+UaBuSyadB1f42GZUViNQQIbWLnud+MJ
wOR+NL0O7XywrPuqDKf5ExUHiMfYnE3xMsPc+7l4gFfTbuahacTuZ++ZrGgRqb/MieIClJ6vv2LE
YV5tjTSvSyGm6l7Tdgrj5lix6jOHeCNEcIiWqSUz2pqwlNqPDrjYQ7qzVUDBMt/E+7L4XIUDBCrh
XBnDPBU5L0sn9s8iOq0FiCJPrQOw2fyqrr/NXy8bq2zdMNcLuj8kjdDKLGyP3uvo740XnLtlp7lH
y31aP3EF89Hh/4sQt6YhE+jaG4ho2U0Rf2f2TqsUp1uuBVjLMd+KZJOYawJ8/NpTbcL1sR4X85ue
XbeqaTKpCFRObB1pQkyaCvuSjMRoVwdajPMTuqCX/BpV18t7Ias8AofvrwzBSS0WuC5AMwL7al/X
HyZy7l2gWf+Q9McwPhS4Fq2hVMiUq4V3Dmai8IIU04as6QezRiNVYLWnOH5PkTyib5fVkt0UKDf9
K0K4bSNDd0uk4oHSGu0m7Ygg3Aqz6nb1dqRTvL9V2gib5C1xkZgDRHmgXY+N45T+QHv0ZXX4bwiR
NjbprzrCJuXDMnWGDhksXfy08E3n6+KWvmdcUVWBiK/MJVHC4TQc1kZGA1FT/cvQvhTdezPjoXi4
rJDsNY98mUF4fzSCZPHRtmYTmFDA/RQsiO7QMwnKFsOPhvHKYXYQkRYvuebWcelhsaKbxIkfEqaY
OJU5ve0XCCbSoAsWYAz4AuqexuUfe3wmFCXqLwDhqd19qqs05o5aWFhMllkEoGQY5wZ66fmlNHpr
Mk+GhTxhCxqVxC/SF6feFdGX2Vz92ftGkULu8Xb87/cH5g/QNY8ZfDD8iIO1eduzCDCif9yU64Zl
fxjn3eXNlKwkBms4jxQYrTyAKJxr1pROM7MUhGQ2S4Pe3dv6IaE+qm++lYYItDJVyktio1uBf3za
5jFiE/BLNHOErTMzv8ga9BKf1uE6o4palORon8kR7t5RxzC6WXpIloB83XWQwJ797hMX/JkQ4anq
NINVVQhLgwTDUF4UUO/bpMJklvgPwAcgDcnbS2AJ/P+bBcttbS1pbhcByqLXXT2AvSq76qd0V/P5
zTFTrJvE+56JE9wVEHHAz6HD5gryO2epnxLDL7QdeM9drKVqKlQlTTC/1hoQCVSQRuywzd7Qiemb
7XHOQ4s85MP7ZVv/aBImindwPAgt8QixBdV0PbKrwQEnhdMxZC9AYjj6Vb2/LOSjfUMI6uAgoUZN
HNgP59tlrSUqoHOM+iuq0eYQMi3F6/TR0U6X5Xw8uJBD0UaGYi/CJfE9la1xrTcp5BjGew7kWpCZ
sW8ElH8j0JucKUgsRcT80Q7PBQpbVehTbYAOGIpFu7Y6jt6Xrv8OMislTZskrNlKAlL4+RKiX6SZ
qh6SVtOmiJqjKN07fRTfGDTL9qkHOoymbOvfZmLHj4nhJgd78PLny+srVRc8upy6AhkNsUgTtV5L
Sz1Fuye76dByXJAH1/k+WyFrFSdOupMbSdyiNge8tDK9rRxIyqcm9BDBMRs0XzO6PI/J9G00H8xe
EfZIbXQjUXAprhlhCpxCIkC462m3EgcNrXdR84kqK3YS9TXUNvGaw8V5rpo5JxX4dCFId4LUDiyj
88cR6Gy63w7vkfmop8+zd4u++M/s3b9iTcGAwKybxXbF9TOAPQSEL+3e9naVt9MnRVpD6lL+Kig2
PBhxC9iBGpI0c2cVN9N6byyvl5WRH4eNDOGSMTStcYYkQSs1x6WodyUqQv3agWouRV/sy5j52nIa
VTgBKs2EkEdPHX1cDGg2kjXU0Fg4zz+iVYVxp5LCE/Yb24+8qrQabiApvUqypwF85rmKF1Rq7XCT
AGlykZc0BWtv2rKOVg8ymOVXa+a7aDkFOECCbNflnZK6jI0g4X7JvaqPDH6QZ+TUTe1XzG48ultb
n6lYoyQuwzYAtUIdYqCxVWy60qKh8FYnRmA47azqbkzD3nka61v0LeR16JT/3crB3oMWWgsVAxQM
hBXMEhqPbp4iWZJdO8Z9Yb2W/z3KQTlmI0JYuxSYm9m0IOmfV/c9uW/HF1YH63JHhv9+jaHuA4eE
Gxpla3G4kw2oezgj2kzc6L7QnzIWuG5g4prJluNlc5Ad3DNRwrKh8cx1GhvL5hbvvfZqgwQ7qJvF
74Ybg301sps4GhQvBomtn4kUlrHQTBNAvdAOGerJeF31Q+tdV6ryMf+V8+cQr539XUPBrY9L3q2L
C8U84/cyvoH3LvIeWfJYpMeIKGxPqhGgz3iqhpdlRD80TF0Czj+UjpF7HNGLkXYgMbymg2K3JJ4I
RAN/5QieKJ9GQvMecuL1jlhh1DyPqp4r/hPismHRcIZQB0HzkWAPVe8mNYnQkB4RtGLq71SVOZML
ALAZcNuQnxMfc9TFu9hZMdwLtjBQypOn1aoVo/5SEUiY8WI3WhrF9sI8MawJSvNz+rtuHm3Mwlw+
NbL95hm5/wsQbrukN8i8ViUSTOWDDk9N8juneExUXMCy7d6KEcyqzdiIext6JN1prb46zM8ihUVJ
rgPOMPWvJoJFJXEXJ3MOTdz6q5Z+90CkDqrNfMn9QoVFKN0V0HG7LuXUHyIjt5ubk9HpKNlb6bXZ
N0FXMsW2qCQIyuQI3eqaN6qA3YgiA9KouOKkG7JRgf9/Ewm0fYOygIfmLy15Sc1nugDId1LsiFQG
enr4CBfqCGLiKo7WiuUzGq/q+U7TQre+puX7ZfOV3cwoHf8rgpv3Ro2ijbvcbCCiWW5BqTp4oYm2
yeaGaaBKZqBkVU0TyXwxcdFri3Io8uJiQhY9beAKoqgxJMue2V1IwDlcLKFmX8M/MyDdXtZPatQb
cYJ+Pcg7gDADcW57PRnH1Pnq0HBpj42ql1i+V3/1EpzlNLqAH1ohaJh/2NmBITNrKp5BUl1Q6+eD
WLz5RLjGXOaVGBVBjY82z1PzkiYnM0bH61OWfSLmIH8FieSEbJiGsmRw/PpyHMtnxPBFE4zowLQV
IwjSRdsIEpIPMXHRv4vW1sBOvmlF7WMKE3yAChOQemgP6X9gsGD2RLQ4Ha3yGdAdYOLUN1HVat1Q
HzChq4impR5nI0awNKPPMiOJIYboD5r2yrTwsiVLwzM0PmOLOfo5Qtvzo1pndlZFvPeIrWCF05Ir
N8tDmpKjkUxX+nQ7VxXa00jF/MrrFEUB2RpSBAEcgZT/CbJ7IDPTtYLpze5dnRe+lR0nDX2vp8s6
yuwBjU78DkJ20BUBB5N+pGvnwh5q40Cif8blbnFUOVBJDyPSMH+FiPiCwN0fgLwBIUMToEctJO5N
5Hw3nYNnBQYaJqrHzDt0KoZFmXlspYqmvlB0RXCpXXWVgoez+e9DaVDLgVnA0gEoJ+YuWjKuzdrA
PPpZs4fAdLLuQDG4yQLm5DagQQfdKxU2Kd2vvzLFxAUaJLrc5TJZ/VY6IKn+Pgz7yyYhN/uNDGHh
2DQCwmuFDMM+JZ3hT62F5qr7or9fkbHsorDWdjrZXZYquxYpXt8A/sMUBjqFz8/aTFcD9QcIjXow
r/hoFc5GwPNpDPwyvXuwJkLCpmvSG62PkFhcSuNw+QNkvp6zN3BIHzwlxN7yotBcOhT4ABOBRUF3
DIcu8gpfK76SShFmSA83rxQhzYxUs853eRMD6CUdRs8b8Dpv03DNqh0Ir5kPcmJETZZqElRqMhth
gptc66qIZoaan97cL2bYTy+5qzAZ6dp5nHcQDcMcT+xcHy1OnKIqJlgMqwDNofmO+4ZnJppcMbGX
WIrrRWoqf6WJjFfMZj2azKDQkppPift9bV9jb30oK/1Kr1zcnBhNMVVdvFJvshFKzlUsYqaR2ICK
JTpDeQg1fiIniSk5DEVjtAWxmpgpLMsGvOkJ1DKzd7pq/jr51PK96sVSjVHIt+uvJEEXlG/mpOMW
MeiY1el82wto+jCOqO99/8ShwgA7Ch0WLlHxvQkqt5j29ow8ANqDnP4WTPej+4wO8jFSMcTKzPxP
/zhK6QZHZDvfIDt3l5SW2KAViAB5M+3YgLch+XpZIdnJBfwP5x/GWAbSa+dSat2qAK+54B3lvGX0
fUYfMIvuOlvxiJbtEMbUMGCAQSeAAgoueOiGKW4TrFusXQ/xSSe3xXRF6ofBVtTJpXfzVpJgCzoa
KYak5ztkNIe19a6yHn1ltKIAVmqG0BgxplGzA8HIxtx1vxvr9RMLCg3RZYOsxAdK56F117X3+IIC
1dbTzDBmux6eI36/LEdqHhs5/JW0cbmuphWoJ+tYUfcqs67MbK91irtZ5pfMvyKoUFTIZxskyClU
mcdvi4ek7nzMANMb0/cF9Smy3OoqrlSpNaLFxkL/kI0yn2AmjruQyYigVIlal7kEtvGeAHafpIpI
W2qOSOy6aMxEl4MlyCmXdCCZBSPJ1yOKsE36rE27rrmzVHlDqUL8kQp9EFSJPrAY4q6OMwJrLLST
3b673vjLK4Cu1zLFCVNJEuy+LaJ0iVpImsgDUODM8hvlhGFxvrtsd3/63cScHjh//1VJCGzwEkbH
a2RAJeberGPtU7sNxip7aTrzsc2H61RvgF/6TJqvVZrcY/7N19J1N7nfTbzPlqbdrXYaOCw7maMK
TUi1CPzS2xyKobCYbTJ8G9BtO2/XmDd6Erba4+UlkCUgkA4GVR8iO9wEgvXEzJuIMaI3xp1/FMP7
OAZrdtLZl6UJpt+XRcluaQDEAQYeoZXlimUPc8mMyQUEXpDPd7VxBwgE/7IA6YptBAgrllOtWXIG
AcwuwoxeL31YMLofP5N93Coi3GYOqcfSHiDHSn+k5epbxoOR/7ysi/RUb3Thum52H6P/aNPkMpah
9LP8dW7iIDcSzMY/uqoStnTdMMxoglXDBQm2cG9O8YgX4AJZbQMYy9e583XQlKhKklJL20gRnDzI
MyYkveGBExwdO9v1kY8urEG/d6O96T5fXj6pu98I4//fLJ8eFxM1eJNbqt9EaPru0He+94znJA66
9shSRSilWEHxEV05Gpqilz8X5etQH+YGbVjPsQrTW3pNIl7jTXt/YHHOlTKaGiRQ9YpHs+YeVgMQ
xHZ/E/XO6fLaSc/pRozgEqwUdYgImGJBAvbrFCTc5NtlAdJHLGDk/1VE8O+M0jI3AeUQrOTdHHSf
tcfJ+2qaj4R9S9CxBPYpt1b5eumJ2ggVfP2cjOC0zyHUauDbkRdCfBjmaeIjOA6p8xtMVPukehxs
RKje9zlNAm34VuvV84hRaZbVAH2eXi4vhNRsNp8kOCxt0GOrifFJYzbhWfbUNJiJeGy1w2Uxsg3F
xBz6zzj6AZAlzu2mbPpyrHsbuRASpkA2KtdVEYPIFNlIsIQN9eLcbsvUhYTx26yHs/NgOK8AVLus
h0qKsINRhsWizIFPLP6ZARAR534//+i998tiZMcMtTGLD3VguFdMLNtT3WUzgzIl8hsoxVjmfgUF
wWUhfM3FyGMjREwqu6TRE9JCCMPIThk/eSz0sgcAQXXZVVdnYTOqMItl/ncrUTjWOok9zK5Dos2A
WRwMBCeA+Et1Pf3OK1VJS7GGjmAQrjeMZJkgTKuf8yGcxxeqcLmG1Bo83t6Fggb6OAVr6HvNbJcB
OSGr7Z4dDF8e54XsHba+Ar0z9/PJnQ5z1y5hCoSvL65dvE41Q/ov23npL2BLXFvltKfz2isawmR+
hnNIgEuCc2U4wjp7ZDATnTfAu6OGXEcKRIgIiaq3zPZ7Fa2pbJm3soRlbtFFqJWg7QsaNvmo+Qdr
+8tUdUnJFnorRFhoXNuxu/A2+2pBW0JshHUx3pYacIQ/VQJHNpqgEIbHNcAPzj0VQhM36eIZF4MR
WkAqTqq3y8dOujkbAVzXbVyQubHnlBAQGxgERNs5HVI/Gr/W5s6oVMSKMr8LgBIH7AfAeKMizNvg
moueziYvWP5opl9s2l9WRrb7298XlGHJYDpxRPF6WZMgpl2YOM/9rJoZkS3ZVgr//2bJKhRhohLj
f0GdnUbrEOkYCR2DwsVr6OkT+gDOA0MHuKuQtj+XVExlDVpm3FOLmQWs29Mh2hNH4Tekm/JXyJ/Y
ZKuOFY2k0yEkwsCY6xySUTWXKTsvDnpOKYEpo/9fUKMCk1I9Z7imKDuuYIer/Gp+zD7TLbKR4goJ
jcqxkPEk0IPE+9J4nwHtcnk3JLi6eORwCjoX70N0lQt6DIMF/7JAgo3KQmWe8A61h7t0PgAGy41O
TfsNJzTvD00MvhycV7yELn+BfCH//YAPwL6alrVooebpryRoXT+yX+rudR5Pl8VIj9FfPUUIlFhP
QSDXQU/DSHwXd0Px5KlCF+kh8jgMO8fyBAHLuWlHC+0AfYLHfAVsnvbJSk96daq7XabqUpLd8kBf
/1eQ6BNIvcRZgtQJMk5kupmml0U7mv1rWx5NVaVEepQ2soQX3VRnVbE4kJWhFLMCZKJJFXepQhtx
a2oym93iYtlImfhdjvLFtTtcsz408x+Frajzy4SBdBF0K8h1Iisk3HNr7JnFwD3DnNf7lJBgcKzT
sLbHzvAA6TD7fdsoCsnSM8bZVtEAwkeyxFFG2kdpGhWIk+o0iKjuozxCaQpIqLuInSzXT6N/ELj5
GbvNybWTh72KLUP6Ftt+Ad/kjT/U3HY00hFfENe3ZA7XOLSmfVPcJPFNyw5x9hjhbXL5wMllItHA
s+fgChAzQehC6fsUHC1BiWGEyUTZ5j5t7rX2KrE7IBFimr3OfUxtK8TyDRRj7j/ooWh+4DARwk1W
uG5VVjbEehXVfjf52iEHDFqEYdbKU9XxZlL03x0YhqoCJ8soomMyre+6u+r4MhQ6x2H6TKMMEPeQ
DgMIDcZaBCfLkKOovJVPcOm1X/WvzH1v/kfaee7IjSzb+okI0Ju/LNveSa2W/hAyI3rv+fT3Sx2c
oyo2UUTrzszeGGAARUUyMzIyYsVaqyyPSwf1xMj8zhuoe+u9w6CTXbcIp8p0sVbWdim+iYYI3PzM
OTnzJ6YRQ7DjN2HK0yxwc/9nC9NK7PzKisfVgYulcH1ial5rUfTR7sPQTzeDn2zRRrkNh2CrDv1K
DXrNzCyNb6MpjysVM171XGtfkkrjMK4R6CzdcKe+zPJ3NZvGJvWCdKNLOzu4Nu0HkqqoX/k4i5//
78eZw1WScbI6ScYVXiOuVWqutQaWXPNjFkQ8WUnlTMGCET/1KfUvbOiOG/xLG9aB8g9yahEx5ylJ
bMt5WVSwJkt+9RpZzmOlSEjyDjdMtB5qtTlejhiLC/fX3DwBidMwMiaPXd0Z7WFQhqeJG+GyicVt
JpgShBobLEqzbWYqntH5KSbq4qfGCGoc7Hr/64dtWELWEN0DcJO8R85DfGvWvlFKRYoO0ujp7ujJ
8iODFpG11bMsCXeXrS0MGIMtM4SuNgU+weh5bg7VX0/rdGi09DRyI4lYatx6NOZbi9bvpphi126D
o5I8alWzR8Rk5XZZuMbPzM/OlNypEdLNFSuq7yVKy1CxdVsH0K4mP8jSSoKydJWdWRN3zsn1WTM/
FMch1jTtueEpNjU7eDldK3htNe4ZihO3XvMPB/rM6Oy4GSMUu43KCgfFQ+H35F5rqbcqVml2V56Z
EPv2xC9fs/NUSvBLkp48Y1/bOy3wt7p8Z3hvsbQLM8mtfmmptI+CXRB+CaJWQCJ58W4s8HDhTW/+
lP2vY/nJ7ry1DSaeNu9+m2mgAvNHK3ROzsDoW1pCjZgCWXtNIRjovhvTvi/sQ1p90qctmw9w8No0
3MJB5a0B3hDGdgqD87KOPOpeqQiVWm9wI+3VzO+iZn/55Cxcon+G8oECU/6w5nPqiSRrg2ZB+lCr
2sEafqrJfvTrzZAdhjVxxoWAfWZqtoNK4Ey2mWMqULaJBAL06GSHcY1cciF+nlmZbSJm0xunrLFi
x4dBfajhhr+8YosfhVz9f1dMuHmyS5F5y9UixECkwpD9Oez2QbgCM14CYYAhpOMN2FR9P/cRBBVU
zB2zBlYo7xieQXdtl8Y/Ym8bKrcaM0HxPgkRRpPXSsRLseXM8ixuS1oCl5omphzKJxRc83QrRz8o
JMAEHRZbuGVXn8KLJplNg+mRbjCFmFmKrDiRl2gdRdWmdRNIZ5nabSGWbNxmbN0obRlWJIvYfvgr
gnr+a3Tup2xHYyxwk9n0mJuPsvLbHH5eNvFnzn4WM05tzOvtddcYvSJjQyv6T0ZbXkfe6EYA7GtG
uuJG2zba7yp5M5UX8vDSvE2HYKfYtHdtV46ZOjSCq7Az92OKJID5WfVkdM5+hozegltxOyN7HHrj
IWJa/PLvXjinZz97fpeGXaAYNT+74xWo5vteeXXCrZSthNSFO5O7GviiTA5CRX12UH098Ip6BI47
mpP+GjpO+s1nd8DMpmvBDaeC5KHJzCpnMQIYiS87+T5MwIsP/SwJCszw70ij+qRMGRgPAQYkL7l8
kyUr3r2PEv/Duy9MGIyizbxLuyKsvIg/v6bX4pT+JpLjvSO/XfZiAUyCGbBSlMootWPrPBiJjqaB
AB7cC+FzBcVnvJe1w4BKme8DzH0wpm3ZuZZz22zKT4buNpsNWrXFflqLWEvuolMLZhxNLJgnZnum
CQolGlXcLfP/8ti8bUbpMLbqCjjtz+je+YmCmhiNaZgYQB/Rgjl3d5LlVipkolNvmlPgSqBLfitB
at6MudrFrpw0QAqbckIlJ9dqVFUSRgCnVKm0rRKG+aPCs/qBRn0dMlbp1OZW6z1119dVN6Ce3qaZ
KyENmbtNGQefPKutP/VTzgpqcmwfVS9au6zE53nnDyA3+BioxVjz0Fe2aWLqUUXLSvd5vhTInyZO
Aqe6ZNtuqaa3Y5WQzyVMmkXSP2BXWE1yZdhUgZiCGTtfTUkZHAQiOIF58ts3b7zw0HlfjPRweY8u
bo0TK7OtgcJFFxliwsSun+N4q1SQXCifL9t4n8UAqGKKTTdRERWQ7XNP2hqofaF1AoxbPKqtcRc4
2sH0Jq6P3LUlb+XyWAoeYrwURWuUme15G7AuNclXWlyqwDQ7leqqwffLDi1aoFRFBiCEIN6FDy+H
aTQQ15Nl7h3dg0NiZfBncclOLMzSmLGkU1rEWBjypw4C6f5Fjm6cuHadNSHh94Gej+MIYhN4sRX+
b/ZxvA41SRUgbjTdA4GUy6MX7LLeNWwkHXeX122Bi/DM2DsseOX5VSZg2VW5TdW7fjyk5c6Od4p/
NPX9oG3z+iENt7l3tLU19dylnX7iqCPeNyeZIdojQAWEo3J5W1EKd47+mqrbUsA4NTF7+hWB43nK
hIk22bbDFawBhHh0ACJnL9mbek0QfKFWLJaTm4XHPF9v/q4esjjWM8A5G7/Y182jPL2p0dGuH8YA
3Yf/bO0q0b8VUk9LH6k3+XttrFTEls4B0YkrFPge2aFY8pMl9UrTj1oNf1NoTpjdcTt1JTwtWrAE
vEmFFAcw67kFeSqKWDUF8kirXSW9k8M1Tq6F4gShglWEkEvwp88PQFVKcomOC7eWQT/pJh2fFeco
xXd+s8vNre/EblmDkOCflVL/0sk7MTw/DLHV+U3XYRhUuiMdFO1H1Nwr4+e6uFY+DlA8c3KuUReN
nP1COFn4+b4evxeTei0F4fby+V7zaH7EyiwxR4HaDiBQM6eHJLsh//XMH3JzBD+2Ym3pQJ+u3+y0
teA96lgWPtG0t77VzXXUf73s0FIYZlRMFnPYFhC7WXAsCgM63YbJH9vT6XVW4X9hp0pun6OWEgz+
tIMuZo11ZGkRqZMJxnYwfbY92/KDFGihIxAcafzSNPCWbyT5c664o3Pdr5EiLSyhInja/4x+MnA8
8w+qRCWXTGw1DlUxVTc/FY057RMLasPLK7kQGhX4BShtCzFBRpjPD7IvI8vbw2ewCdG7VMbw3s8f
QUzfS0pxXWj3gaztbYN08LLVBSpeEqe/Zt+1BoaWFMEgfoSDc2S0CvEVa+uHr9qoHiXJvK6LT5Uf
3HRBveUeh8hBdzYjWhfRhJyU9VmPgqPe6htdWXl9agtfmR/GtmLGnwxijgSp/KjLrYzNa+dMNkit
H18HRi6rm8QJo1dek9NX20mcq1Br+2Okj/G2apu+dwu1Qea1mTy3nOLgS1YV8mPmqZG3lfvGSI5e
HbcwKPdDc50N2oC26GhqW0sNil9t1Pn9VpXS4VcCe/N/gQcTca0P4+D2oan+sLrKuMr6Mb4Zfbsd
NtzV03PrVAqbQo6/enUZXjHmUu8BqNXprZS1zl0sd/lK0/X9A5dPxlAaOAmeTAijne+UJGoUPSjo
8Sv1NU8FSfs15neJtzZV9UcbYJbdMylOf00MOzFIPct8efh2TRno9P66KpM3QRB0d6xp/ztspfoo
6y1kFWZcDD/sTG/vs6GnhSF3cbGLh7i+7q2hek7inMpuA6Hf5yrU48cykdofhSNNK0uytFngBTJA
ygtO4Plm8VtZRzaEPrQ1SuFBMid1Z5bOVVFU1ZWmUQUabdtzx1zvPn7BI44FHlXcj8jyzr4Fj1eq
+X/6o/UTNIWuZe4uH9Clj31qYBbDG91vbImNvoHghLJJLhWuF8qb6OMFJQZ/SdYF6SL/Mg/kUtmV
bSjaUbZZ7to2vs+01m27auVKX0hXIGggyvFaFAQOs5dOlnZl1Mc9dWi734YSh3bYXF6whRuJByEU
gUy06UhNzW6HPkAOr6twRB03FRTiaFq3KkSYnVsp2oqthY9DF9owgfoIRZt5l7CT9SLpPDrRQe52
2bdqeGjyXbQmmrWwZlihMsGiCYWe2R6LDSdU7VFYyb6a9l201rhY+/NnT6lg7KYuEd1he8hcWdr5
Q7ayTmsWZl89kiOzSVU8yNT4yuyiY14cL3/15S/xd41EgDhJtMsiSMppxIcy8/eOBiHM8MWkBPvx
gS7EW2zKbkLMWHDdnNsxOqUIuhQ7qfI0GYPr298b7d6JgpUVW8g7zuyIFT3xB0WpegTClTIw+Th2
d3X/RWq/Xl6yhSr9uS+zkxKbnloPHTYm/znyAIanu8yKXL8/NtOdWj2F2ZXsfB//IaKduTbbbiY0
olJoi+2sI+tZb9pS3hT5jbb2qdaWcL7pgnxsnBb3PPvFKB4qf3C1eHt5DddszLbdmE9eqjbYqPzn
yT7m/QYk81qKtnh6KBYyrcgjFq6d873Q2mro6zULVjpg0I2tA+nY6IrKmiV/HuEWCF+r5KX2UNsE
odsmn5g6vezmQo+DrSJyblTgKejMOcnyugQynbPt23KvWU9duge6sB/KjZc6rgz0Tx5uk48TyxpI
aorsmwNHqX2WEVtmPI2VYpGapkdG+eBbsett1e0u+7aQOpxamQMWKie1oeDCilG9ZcVWn+7srnDj
mgiy99K3y8aW9otA3ouxMUFhO9uTU6HEuS2DKkqqbVUhPWRRK33+BxuQMCjcTLp4tZ9vl54sxykd
tkuY/c782wailbVbfNENjQsP4Uqy8zlcN++rqA8HtoOAKwQC/Ue5fo3sf2nbO3+NzNG6gx1Y0TRh
pCk+efTOw38peBmnFuYrRYoyRimnVyoLl86k2V57a3zPS+kI0AKAzTDIi1bN+ddIR4sz3QO/aZRb
edi23dfO2mvx1di//sNn13mEUwoCUvZHCezkxoDSNoWTls9uysfJ2/rVlad+vmxi6cYQXCKgLv9o
fs9PZJs3ndxMIG+U5GshXfP+2ebdbjSfPWtvO4dY/W3J+9xaKfUu3O1YRaWKVVTQgJ8toRG0nklL
l0COoISKWnboHUseYvkaMEV879mDB0NMhMO7RnNtfnKUpE1qNY0BE5jtLtdK17OZZmMGZgD+peyA
ZYColUBN9ehqT/GPy6u7sN/PrM/SvC6OZckGpwGudXAz+14pV/xbXEcGbJjloG1izptcidXVDVVz
3CNgx9LvYXiWgrtg7bJYCA4Y+Gtm5kcTaE1YOZjR/FtEFrvgaHj7f1iqExOzLGxSJbv04xQ8I1S9
fQ0G2P902cKaE+JjnZwmqYLnWBNrRQnCzZ3fQYdqWbHSD1yq9jO4w4OLJxdl4vmzFaaqWIJcDCwG
umtFyNMuYGxAc7Psngc39mDfhve4yD8P7WdvDfW1UHE6sy72y4mPKOd2kSSz4dIuOtSO9SJ35Y2g
y/I1E0QW8+BDykasD5eXdiEinpmd3YFhEvk8pnB60p5r7zYx7gblq1Z909YmLN9/Q96BFhwqOsLg
9NZm+UNa99ADylZEM1UO3Lgt71NTchM5WIlP79dRNBeg1EOsgDfguzdB05ZNNpox3bva1du7Ynjp
y3HTa1cy+hWI+n4cZyuQJthCOZhTMC/ID0VqJkVhxRs6yZLyOQ6epfrr5Y+0tHYnJuald6M1M8fL
MVEA46z0N601t/W4vWzkfcT7g5jhsrK5hpH8ON+AIzTffT8gSV1a/c6M6m2/lkO8D3lYsBkp5O1M
n3NeKkt1yczkEPlyq3ML6cpQd50GDVf3etmRBTPIr4uyCWMBYnOfO8IuSzunBT6Qtp8N50YbkID/
1Corb8IlK2De4bajkUV9Q3yzk/NqSKOpxJ6PlcRjeKT0nhO5ve8nqb5SZE86Xvbp/TG1eXH8tSZ+
zYm12DKiSdLQZM/CMnb14vuQJZ9U/6s9qcex+X3Z2MJ2g8UVIgXOEazb2iygR1EReGXJdnZyHxqF
7wPQKbN4uWxkYbvZ4hMxZAqqF7qoc48AIze5JVjKBnAXhksqYz1xU9q/LptZCAd/eLZtIbINLHEW
dsbASZVS4MEsbx9PbwE8QFHI6Nc2V/aAfykUrQ1N0oTjp59nLja7nIoXwBIVuvJZJhtMUuoEPlyy
WmHXkyvr3sigiOw9Ao7k61kBT243YIp/Y9ldu3X6oHdLxSar5o3M3IFEdabe6L3UQzc91f1V30v6
a+rVpCKh3BXHqNDiadtpRFM5NZvg0PYJWgMdkfW2rvr2lgpydV8qo9/eFFaoP5qTyXmbxmmvNmNw
Y6qp/E0dc/tmCO36qmV7hQyPpQRmfdIVmodxLEEx5Dvm71TOh/2k2+OPUBqNp7z20peATtaXIrbb
G92Jh72BjafCBvVRZJkabNPB6a71xDTfujKA3SkeA8Ud2r4Zt4ovZfd5CKB5kpPa34yV3H0XjJ71
HgK0/Ko1J8J21VvpY59VzXRDl7X3Hh2QpQ+MutjdpocqsXGHLMivLCMYX4u2CvZW2MEEmivwA1DQ
NA9BqKEV4NnQnW/9dmQAaFID6SFRM/ktLifvKW/qkP6JZZRXaSdFWwTfUM7p9KzeULcKspusiPNr
PqPm7zQnHv9TSzVPYU2L00/QFRW8syEM32d1Hf6umzJR95JVZbyJLauNeZf77Zuq983XfPLRlOkC
O/qBWIO2q/xWR1ojS7RbPagpvzWmJ7mXt/z7NzQ1MVkw5VnAJAB8nJ+skIsqkEq4ktV02uhwP6hS
c5gi+RBCzex16X+RtNa4WjrMlCSE1rUDIdu8KGJ4vqVnKadMi/cm4KN2+DjEDqdOLMyCepElVt4I
tlQf6VgpGd0+u7q8bGs+iGU9CbHNqLT6+CdSsL/q8H5Qny4bWEgwoSjSuC3Qu6JFMY9FDXjVPGtG
ihu5Kn2zOsv6mgV+X21KO6M86kCAuU89x+cUpmY3uU3gheq2idX0V+VrEd8vrG+KsO/K7eVftuQ6
ZKPkZ9DbUaqfBfzE94be1wFG9O1nSelcM1hpNCxclnj+14D4ASdra1dNnKt/iI169TVWoXEEgWGM
xXWmrlhac2W2+Y3QTiNLSCtWtDNAXxSrmlFLt6PFm5SHNxTedAHOfQmdkPgssAlEqq1qvTpwHAbG
yhdZNEJjkXwSW/S7z43oVhIWPfrqG8l+6up90m4NbcXE0jeBh/X/TMxehg6QVdOL6NLVw7fYMLdR
CyQ76+lgrrFbrjkz215y3uZFL+FMPR6V6romI19DISzkRzYVHTIkcA8gfGbrFXaj2hH3BAoh28M6
uE8P5ksAsbLufZzKFTqEE1OzdRtyOY1HiRKlV4RHxE6zxN8bzbaR74Lg41nfmanZwg2K5Xexx2hr
Pnjbxgy3MKwm+asuw+QumZvLQWDp2oBFE1JjhGpAs8+MlX7etbXDEvbFJqxDtwjQyDsiQ+Ua6CVH
a5ticfudmJuFhFqJ9TGTMDemnht221H+7XVul7xe9mpp75FnUmBRdfV9JxWWs9ZIDCAjAeIHABJs
QBvKtMbNtGJlrhk7Zr5shiPJbATblB08mvqzucacvLRgJ57MB+3SqZrK+I/0aWGYh16LK8r+yt0E
JR7NIi96ubxwa+Zm2zwckTevExZO034m1k/m7DYFk0NB9OWynYVuBsx95Az07OkPA+E/D3UVx6ny
WkbkO+7d1Ng4xnOrvigjlY9wG+T7ZlxvHC7tdQHZAOeOgh1MqOc2nQCOdT8HTKHlmZjo027ytn1p
+yLdKdV9Rw9HclZAEUsRyoGFHxdlx6JJfW6S/LHXrB6uAanX252kPRpx68HWkMlXhV2+wcOx1qpa
tPiHCwBeMCFofW7RbBu9LmPCbj4mFu02BbXhuA+Vb2rsScGm1EsvOaRDm64U0hauYEBTmmnZFEPg
HJ49ufjEWWz2tFWywLjK2zvLKw+X98zCcfsfEkYTZBYdqZlnUoIOut5S+ZbjON0ZE7ySZlUPYDGs
//7BEu9gZhEcMQo682UqHJNCMFEqyimIqE+tdSjUcnfZyNKCMXkuOGOYSXlXUlcmO6jiShC7maM7
MIalrSmPLGwF59TCbPNZE1IwsjaSFdGTjx4jea9oxzS9zcd/yNMFspf+KNAISK3EpzvJ9OJsyEZ7
FJhKhSHS1tkUwc/Lq7UQmOg/0ooCtA68aI4ijvvIKrRCgyBEuVb760zfjfbv3Fh7xi8MXIn2Ktgb
WOMt/p59eiNJ2zEUKUUThfneaf3umHVONblWZpj+1nIC+y6U0+Ded4I231Z5Wt73fZK8hJMWXiep
muYHj/HuyC3LVt+pppe8iFL5rRoNEPeqKLODIjeg4Kz7vvbcKGf6ameG4ahSOAiNl8SBPmZDE8S8
iuq6rHj2KFK2kgUKL85rFfgHHhqOZIre9ryX7I2x71U0CHi5GfJu7DNvo9e1dNU3wmDZjDtV7fWD
Mbb9oepKe3P5Y74/yZhnZgVmY5qk72REUQrtw7igrQhdSblvrNh/s0cAI5lXfVx0HVMCzQl4BwD6
PBwOTqREWUR/MWm70bWULLwKCtN2GddZ4wdZ8oovJ9i+HE3lRXx+CCjPSHmfMGobjEV9k9tm8aRG
jf3DLjRKOJdX8P1xEFNSBFXDBn4LQf65LXIbx6w7JkiL4qHUaCWha9yNB72QVj7VoiELNBd6f6am
zok+fNUsrSzuaDMDbhxDhfdqeI8az67Wy+fLPr0PiPj019R8lsgr9FyeGkyNJhx/dfYwtsXXyyYW
PxHcLTQybc15F9hLPeXMFZjoO3+betpjjAZfEI8rN9XCmx9XgGTT5wM3i1fnn6cNHap4yUh/pd+3
03OY3EjRq69eGYx4h0hnljcTGunRfZEAx/x02celZYTFQChrc7VQZD23LUuS1YWxQYMYqea0zTZp
uL9sYWkVbQH8JoUCrPiu7tMauWcSezdh8YrW26Q+/ctZElHehthIkBHO+zmjH+fVVDG+2cdHOUW4
YDqGZFGX/VhYKdJAGjh8JZ0rRTtfKdvIy7CwFeg/RmXTxjvmR1YsLJweMPJUCwTCQOafcwtpydhg
4AXZJsvuvOA+LO8s53evrjwYF/wQE16IBDAByAznLBggkpk1cRZnmx6BR/3NXFO9WfjeBE4Eprnd
aXrMY2hWt83IDE+2KWDW7eOtmj1o7Yri4sKNZAIu4FOIahR793yl1MTTTUpc2aZUDkr6qbcPufVF
N69k49kzUExhqPfyx190CpSGEAgA5K6Kx8JJyqLEINX9HoNddGsYr4H1NWag7P/PxsypMZb9Nrex
MWUPXvtAyToKXy6bWPz2f92YCwRUw1QD7caEPo17RUmOI1MCHzfBSAQnhP8xyzULKFavZyUsEtlG
Yng1NC1q9PE/eHFqYhYv69AKKO9gIpkq12HcuVt5nbx/+pFiUwpgjzmkdfOQZRod1F1llW3MPHT1
7FP0RmOVEsfWpFMz/Li8YEt7mWQVkjABAUNN7HxrseWcpK2aDAGsh7FDPplpapmemgn/4GH0zIO8
Jlu2tJlxEKkhZgSgqJ9FsjYKcqfIO+KMGeLPdRp9b9eIeJdi2akNsRNPDkylVRKvMmxImRv+7uov
sr+NgpWNsLB0FtVPoX9ONYp+/rmRoFe9oZJ6Li3jRjIjNw1eTOYgA8dVzBs0o8ppJe6InTXLhIF0
kgnAzUSLWp0d0b5WEZgcR76V8zJJNzr6AeZGawBdjGtkYwsfiXkNnsiOznXwTozH1ruMXFzONlU7
QiHO61L/VA5rTZl3VgRpgMmsrOBS5OqcHSVZZiqHHA3oYRMzw7QtlMy1wsPlHb5mZBY8y0JxGm/A
iOEB8IZfTMv+QWxN8BIIBlo2NPCReY4rK/1gDgPEBJFKrV3b9n6xuezGuy39xwI26NmK0e/Zxdm0
RcGoHC3voXS2Wbm1nWclcTbySjxYWC0SDEa9kekWdX3x309OjpdXBWl0QSW8bJBhZZJp/OJ/OClj
EB+ZXyokfHXSv5kvUp0HRiUUrLJAe9LabmtkyO/5K3F0yZVTK+q5K2PSe23kCSvgJ01ZPihh+6BZ
a/ikRTMa68WTX+eVODuV3cCb0ZwYxOsS47YZtDsL8Iiath/fxqgik6EJ5JCYwJt5M0mqWRmiRUG9
2wJoVmouDaTLm+zd1cOHgZeGnIaSlUL+dG5EzcuMB6cJKNQw9r0T7pjLPPQ+WJ4keh6kfhsEaxQ8
76LozOQsBkR2UVpDQ7MiDXVmqndh8d33mm3MpJ2e7PXqANPVZSfFn3gWRskLeF+L0h+oDpggzp20
ptwsjIZGrW3X5OwWHDXFDt6GgznZz52XHi+be4+CFfZEH0GBrZjC02y3Bx4ky61Q5uopM7bJrjBp
2x/yaJNbn+P4VVGeguDN8a8vm13yklFIHRUhUggQg+dekiP3YVpRtNaqaz+gPyNaxjf14Lh5t8Lf
tBCaKD7RaKSBwSSVM981WZxMZY4pU5WvUs27bZMYGqPyd+s0T5e9WjIlmiQy6CyujPljVc/yujc6
dothdrJbK0V7Zwdjc1vUpeQ2/vgPkYqhSYfaEx0nUZk5X8VetWvFExTQlWru6LdCZ0217MOgb3YI
OGmBjSdlffeCdIBvsHsoccGqb21jy7fcKcmeQiVh8jTL92OWvV1ex6XdAUZa+CZu9/kzqbSqLqmE
AIPdGf8l43BQUWGe/Kp2Izve1+Yai9iavVmuVA81WKoAe0Ua/paDBlHS4XqgAl9L5ZNZfTh9+bOg
f92bHfExy60yiVlQO4NpV/qETO8+X2NhXAj8FsBlkn26JuTJs0Q2y0cHDjx8GGL1qtSems7Ygbj7
+L1/ZmW2cn7aVnEk6vtDoO7lyntrm/JOm376YbXS/1nyh1qggAuSzFAaPN/r2jRG0RSNROLuOekd
RskkN1gLvgs3DMU5yu78RUF3fvXrTF5XHqxDEEQp20D+IodfvDpyM69+KkMkXVfixaI5i00O1A2k
/lyvcBwC0AVi9rmeimsrvk20X1Vf7sz/Cvri3Rr1i/gW85sFXgOSABIbVnEWc2Glb+W6I+OIHeen
lEDomIUr4OGlAEh6pvF4Ik2DB+v8I3GI0G6vibVUia7kNtu2/fiNlwhTVcbKPbm0H8ifLB5poiI9
fxqGCvC8zKJREllHsIQgoY+1mqyUHd5TrnBUT63MLg9TD9PMERpsTaKnv6TJMK+9QaseYbgaPyvS
ZDE5bhYHmioJtUmrvokKqiFuVkXOg+r03YuZ7tR+jbD+fc939rNmh8EJR8MLTJyX4O9J+gMTHua0
8Y0AXa1tXmobPTjUa/fA0m6lacRVA9uXrv7JJE6SbwXKXWuCjnBTVM1VaGpXU9jeeslwHDmKXtVe
x3r18YxP9Kn+z+QsSe5yc/QyH5PwcriNbrqD/bPxtgCudnQSs3DlPC6dEIHapUivwxQwn81pk2LK
EsERoDjeowYj+VB+vnyzLR4Qxp7RJxVv1zlIRPWNzBkrYQEccnjdyakSHQZNKQM3KgzvexN0xb+s
IeUmaD94+VFpPj+T3Th2ui/QQ00WHlpLfsvk4jovKDlY6l0zQiaYrqnSLHop6pzwccGcOY80QTkN
RsRUxMaiKaBPMqyJ2Y2eO8xfGCtVh8X8lY8lghoG32HvVCuKEUnl7vaahJHY3tW58yx/H8U/B8uV
tPvSe7HUvW6thIbF+MMx4CDoArM5W9aAvvYU66KNWlsu0jGPYPT2HmIylzfMUmpCvfB/zcyRMbU9
+morDp1c+Tu/eZVoFpT5PhgnNI5XQurSZ6N8y/eibARzy8wl35AU1D1FojcAJao9+5dT9tZGaoYA
Opr4cNmzxSDGIJzOI4e2AW+P843pO51Nk4+vZbbafVg957aFIHXeHxLD36tT8nWYDGQrHiJzbcZl
0dETy7Ow4jUo2tQGeyZM0rde/jLF2lNBcXZDQ2t/2culbUItkYYHiTP1sVkaZpVd5vkRpuLSiN3C
0H87TXpNY21NcGspdtEyJaRY1OCVOXth2GgoAw5MTNJ2/5qXTuBqq3S+i+sGQQSPKK5cvt35F4va
Ie2zBhuZBYAYQfQ8AkGvq9A1rrwPFzcHb31KPEQsMQV6bgqanHHqJ7rNZtPYynXjaH5yR7JZDK6O
lAEQ9S6qbdfs1fheb4zgWQ3U9sYGzP7xOg2VRqjyeJUz5Dw/FEZYtLYj8UPiqvlMPs1YmxptM1hk
V+L0osvAqUQFTTQd592ByFCCxC6JmqTB15od+W6M3LJXB9+8rv81OeprkGobNc8eFZ5Dl7fp+y/L
o5VQzXpTKHpHOWNovdEX5Dobum+73oQiPt/6cFxm2fNlQ+/jGYbAq9H1FK/JeYaodb3Rag79Ca++
zcxvQ+q7SXbkQU5nZMWn90fv3JTw+SRfgd6r0AYdU8qIqp6zc3KSxbULfc3ILBPrDKMuFdHSQcnE
r384UufGH5YIAGVM74NrhqoQs3KzGMK0RyUPPqX8mLkbM+mOqZXsNWmtFLTgCngjUgRmsghY88bh
qJBUFgpV9ay2vtOVP1geAdkv/JVrZsXOnIkZkd4ccdaJvZaOblBI+1oadp6xhjNeNAPbk7idyUPm
EHDJ6UapLk1WbfS6jWzntuuYOTxfrffxYKXQZWHKmhISJALzd5xfVkSqBLL/0Czc1N7Z1iaO7uw8
3NrVN7MI9jYzQdOH51REUAKBQe1FAfVmz7aeGdZB5IVYtZPkE9xQr2pB2iNLKLQxA2Qw7Jb6zu7y
8V2IE2LkzBQslNArzfdIp/lR0k5hzuiPvO+0H8nYHyYy8hHNoMuW3lde2Yh/Lc13iRfmfj0MWGrs
zwy2kJPsJM/YTcM3QyXX25Vrvfk1g7N0JGlyDygXBoO6dK2ejPE+6plx+xJa9q6W3qw1wPjiWsJ5
xnyewIDMb5bW0ltjqON8owBbHIOnQR23sud21kqK/P7dxkr+nx1aCedxsMoLufBMHIsUjcr1F92Z
Nl60kYy31PliS2uSNu8TEQWXIBViU+KXNltHawr6wK8II6V5o46Fq8F+fXlrLJxsKKQEhS1dAJFW
nTs0lAmFBmZ6N4Wtyu4o99EubqBuQbdpjRd9yRlqxyaQY3HO5i9COmqJlKgW7XS/cA3jcTWl+pPA
n1dlENYTc89EEBCE80SnrcDgVh6neDDqzC0848ZKjWYvjdFDIEsPaa0b157a3yqSdG3b1ZWk5p/L
crorVN+HB55TWAeP9JB00ubuOkcCx5PIyHxZ61ZO5HvqVK5rQN+i/0+ewpqcr3tfdUCY4iBnNsjc
F0p6lANBGC9viw59tAFIdORt5OGnPxnbSPEF095KuXHhy0MuwIQ1tTIKZvO2QV14dCBHSeABrv3O
cv3qGWKrw4e3F0YYmkUqBwDN/FymSVqmxegTCMjDvFo+mFDvr2rnLaR7tD14HPO0s4DNzJPpNioz
RYsxkw/xLms/W6PAxjbDcSoFnU67HRGeUgpkD416LddcXEeelcI6OcV8xJE0sNRCA9t6BCfW0GyG
QrlJgjVIwMLpEQjz/zMjIuBpBpZVsDC1mAlz+juJed8Ea8LrC1FbtAR1EJXkrvCdnJuwS+SEUong
ZlbPunffZW8Q6zTDs12/6fqx9VZyl4VyAyJKJ/ZEsD1xqRkb2xvDKN9M5Tav7uPRDSl+K9t+utal
b47mNv1nqTt+fEdSxNd4hgCxIp05N8osbp4WAPnoT8gPo5ZfD77xEEpvH7dC74rhr/9H2pf1Vo7r
3P4iA56HV9t7zDxX8mJUUtWeZ8uW/evvUp37VbwVYQudBs5BPxQQbtIURZGLiyp8X+erNqCYBNiy
wBZHq5g33TAf2q4PAfOVXEcipzCwUxRQK2DsvpShp8xNWuRDcAqMqBj9b+T+/14PEwFC14EPQieO
S5f1DAMBo93DudVHzToa2ClQSHQQnR9A7NioFyBCcL7TDxJhIrtG4xReh3UgVWczkhFfejeIfBs9
eyAFAT7FbcfdpLHt1h7qIbCUfUEwagISE226y5Owin53U1jWkjyWuRF3FQEfwmbXwP6AmjnTeuXb
xdh1mEfHkLMBTk6HUF+f7ob6NnVTv8hSv5XtzhJYEQOHrCmrArKGBPpUnjKPVouXTR3kFZvWdT/G
GJeLocvAgwKPY31LoEbYRY5a3amcytCaKElVlkp2ynGZdNAsj5aMqlMkBU1Y1CBhP1yRnPXcvIX1
irnGkpELioXSshFNgTdgABhPDNDlAj7Ol8t04oBtLcHfV7pNo6KUmqMb+qj1l+Dt1+PdLEOpCeWx
JiXyUzA58A034FOsaVBhNaemR+LRHSrxvu39YzjvyFnAzufs0Df+t+PHiHA2FvuBic1Tcb9zRpzG
qp1ypDi4mIa9E09YMy5jdPrzN3g3h1oaY45C8ZZPIkxiJDWobusgRvEBxBBFekjVqwEZMXZjjk/6
7LvLLRb7xOnPguzG5SaRxXORq6x/gX7qkLlFR9pWZh3o0aIcsfFLvzFb6+Nfh0FGqfxXTS5GdUau
wZBQM8vVjYL/YgXSwQHh2HkxglfMnxYcwPkArWAA61SX2VNnkG2zw4U0YmjcQKPYK5LetLWMQVEU
Lliz7/9L+pNQrcKT1S1pmpRaHRTGsi9N8JF42WaZ7Pt/rxBm1dB2QscEdU7ObkWutRlB/SuIUXt2
vPiddumViowXbEmybEJgPDRKQavC+Obh95zxgG0sCyOGLD1rLgiJb5fZ3jldiXUc7jbPh71q3GqA
1xatDirza117sO3uMu4tvzXeuzyXqC7Kbta/hzfx0OLZ3RP8nsWKXupR25iddrSa6pjlyW2PykYB
HKSDfBXdpgQkIhKXFVxA4BTE6iLwqwDhxYecadTnfBoATqx6zy+1A9UCrBUs9DQoFWR1r+c/tMCf
XMRrBoADQAgjtKeeu9hxN5fgKcPWMax2tnZz8XMZJfFMJoM76VZU54UXJU3QpZW/RLtqjsNWOjQo
dKOVJpzLxm1DVa2HJma+c4dXBXNFRZhkm/P2kklhUW11/pLGw0QsgS42VsDFACsc8OzT3cfzUsQW
sxmRBpYig4D/VIqrLZkDN2yCAsvYNQzQFymaT9vzQsSq/BXC7wlIQKajLh379MpVZd6Uzj6bA0ok
aAihO6NugMElTOd92cPVVk6UUQcGU3oDacdwaIz2koBlG2P6ejBp0U6fZMUekflY4QUjJsh1AMQ+
NV+ROTlIYDGU7boZKp/epVpWO2/Qns4bUHCDgYUFFUCEfAjiUYNt3mba3LTwBVu/wnrhXR29n5fA
Hm7cLQ3iPLZYDMzUjAXqVJFk6oneGUgOHTctwaUGYoA8mTBf3ldv05wRxMW4lMS/rzJB0Is5X5Dg
YwmewRfal1KxBs9EijWk4ei9msYmIsfJfCNq8G+VgyBQQ7MZHQQ8Pu6nkWaQvkaa05Af1H6NukNM
njv9uMiGNr9+pxNBfEDva1BTFRPuTK374eQI2bL18ew4nn4mrPy20S7GWw6MsHyBrDfHpR4GG1kG
vViGW7vaKclLF+/b6aLRL+JeAuYUfaG1OHawVzGojquMdATiimYOZvUATuVdlL4pdD9kMvCPUBYm
/4BCBJQJvapTWeOCHfI4abgM1efBzfamtdzVRrdROuKjsyTJBb4eXDbBzoB6YI3Dfzl/t5Qhi2t2
U0xT6TvOdnKfomZz3u2+hj0mA8SzYDPAcjaeWaDORneuJ+xgJvVva75vs8tkBgxE8jgW+RwQ2phz
RWKIpghnN03DNkfDYVK0OztKURG5O6/G17iKBeAIqnge/IkMnKmI2jZV02ZNUFeh3WAX50ds3hjZ
ocRu1lwG1hR5wVoY+zErjyvbOiEEbEKBu5h+mh8s586yGt9RD73sxSVyAaApgWkDPg8IL+7qA53t
VFkJDNdi90bR7dgCOCuRMQwIpbB1EriTGH8gZ72kqy2UjYsGS6juZg/sZt694sjYWEWehiv8rxDO
am47KYi0ELLgcNaHPv1YtKOqyZa8CT8OegzIF1GLwXbe049TNU3v5CnEuLl1UWJgd4+nKWhLY/rm
EPtKj6NScoSEErH8GW1SdFKAvT6VmFhJZakR7teo/MWu2N4JWuWgTE041Lvzbi604V9RgAScigKZ
3tBndQ13mPegumunxvcspHUSMUJ/WInhjqsdWS0hE8RExcYeX0ly36TP5zURGs3G+hKUF7EdlYeg
YaGE2QFq0wS6fjdm28E6ql4E8EhgyxB8QmUQfFRAnhEd+CJMgtn6ySihzNSn22Y2ggwIH4ql5OcV
En6alRj276ugUJSTa2ObZRPkpERtLKDpZtZsf6i/EUrZtMv/qcMMu5KDEdFCB8k+ng9YP2wQ97la
4u98/pUI7qSiNhZjOQ5EjPG9ld6k3s1CJXVF8ef/1II7M73pkdZijgzSqm0SX5B814KyIjGxZ0b6
pGbuyickK5PxqT2oOKa+NSGMVAnmUic2M7DsFOvNJm44OOVmXMywtUkGSppxny/ef7MnnzXYDoa6
wAX2J7wS/XE0d1EvK2hKvJzfoaMXoCVwG8goOi90kht18HxHBp+R+DgPVW3tesIyOQjR4tAbNqO7
tfSjIyvqCH0DA0jAPaEKgtW7px5uqHOSaBRSpuYDOz/aeTMWd0UUB04uy+eEVgOcGCQfGFNDWncq
KjGdHsTNDQKd+mi0m6L87chiqTAzWYlgqdHqvGZxMRhuBG3s6tmt3qn2M/eC0X1wJ90HoOZ8EBKb
7lMfLgg5o1LUk4k3WKeA8iglYUIpJmL9yXqvrefzsmSKcVGij+NRbWvYLumsPXo3I32xAP3QjFe9
uRr1b+TCGFT4+6W4gIFOed7FJqTplfleOHPqo2O5xfqUw3mtBPUuZJKfgviZf8CTG/TeYcIh3nTR
o1WFDtqHS7anJKztfZ0iuif7SJWBh5kCX4LUSi535y4aBX0xBlmDqMufRy87ePTRiphMTKZ5WaCh
Gt1230mbV0K5WlQdLX0S5xBKpm5b6ndNO2GT607vXycsZi6nj/PGlRw3vg0HdHSbq+y4VQTwYcyE
dkNzXyiORCuZKbkjB25eaxlLiFHrDysLmuHogBdu9vbJFMye38syW5la7N9XRzwumkShBuRF85Uz
XNf1o94+nLec6AG19kruYI9t0bQeE7FMD3R+N2bJfSyAHpy6PRd0qRvFdjZCgEuH52VW7jUv8xst
uQPTDhagWBdpddMUmBAobdmJY0nrOc/nAknn6q2apRBtm/WzUZLLrIgvHGc+FmZ67Dw1WJoKRNT2
xqKqJF6KYxjyT+xEwcDVn2Cw+nIVxlyJMSA4Z4oZFOqHmiW7pFy2GhbMlF12hclbSbVC6Cu42oB3
xXPuC8LdwIAALTJ24iysBGinTaWZoH2RgXeFF8FKDHewsbqy87IZNh3ScVu6btBN6c0I6uPS+J14
solyoRkxC4rSLBAXaEWeHgC7G4wRM5LICwZGnJkHHtkN4G9TF1+vX/LRP38YxMp9iuNubRPE/T3o
3HHe6mcFWBj3pa/Dpd8asnexTC8ukKD2F8W0hyCSP6gVBqmOA70YzBtFPZrm7/+mFBdEMC6m1CXr
tM/kp2PuKrDX0UstvfKy8LwgmVJcKGG4VGLWEDSApcu9zqInLwJd1n1dXVL9O2EF/RuGgUUiZZns
x6wOmKdGZpljRj9IUvdQJy+qYQVZOQe2k4DpCA0W+qHGxUPkyVq6TAs+qLA6NEYOwQ8K7pRTwZbd
W2SZIDhN1QNVvAuEz7uss6/GJJEdNtF9s5bFKQkGwapWK0QRque7JA6n+o4se1RsNp7ix4kJvjX3
G0dgLZL9pJVdzTJu2iKFen3xT+leKOQfOmBPSgROXhmptchf2MMZBJTAAKEvdiqqI+NAC5B5BEu+
dSIM2L7p7mU011tdD91YxtItvIjW4rhYUtaO0ZAe4lrklI55KBLdB2O3G6NZ5l269aYpfxPblhwK
obuslORDSlIMTmOwT6hcuXQ31igbAtFgy9jEROF/rR0XUYwas2kDalRBPb3laqAmt/ksyZTZn/ji
+ai9Y48immVgFTv9XmiNkNhuccPUbn09NtE9Mi7JlS0TwYWQCkt63XrokGA10SVO/6btZY9AoaHY
QAiWPrCBdc7BUTBqU6xmAvAIM1Ja8tqr1M9kDHLCg/tXyBcYNIpc2NVBEQqdeX5bhsfUSw4pirn0
vVceslS7c8H7dj76Ck0HlBhamYydmcf2VgASuNijjTLR/NZ5t6ZstFPoyKu/z30aqlbzqLAUO7Xt
veulN0mOPnlcK5to/k5dAwyCLjrzgFEZBveN7GRMwX0MXdDvLPzYUUo/JcOxTWS9MbEz/BVkcmVP
4tBCzy0IUhs8ypqX/43tSEKq2HKfQrg4pyLzdNICQqwCk46F72LInzylieR4CsOphTo4lgE5mFLl
4lul9MPsGhAzMxxvXCRBUmIxmkXTYPGo3+TFfsKT77zXCTImsBdhTgiMpgBYfgGwVFaWAM9eYy5k
A2J4cwRVh9/VoeI9nxckej4zZjFMjoFtC6O3XPTJwfxhl7YHtJZFNuZc7pRi2UZYn1l0y34wf6Mb
fW2hPpXN9mVmydrrIj2B0wFSkU2s4r+nsc9e1KmaMoBVTNKS0MBymo025Z5P8nrAIhm9CtUEFFHn
dRYcaQDQAS9F6xvTBzxATa9INUcaek9FRApQuL5PM0Ytz8sQsA7ogK2you8frl2+ij0uVm+XBI0g
ezZvyxF4IEgbLlzsODoqM7ZJKVS5RbHJudCQAgT6kv3E4C6QQ/aY+2kMLufs3xP2sJ8EzCum1jEm
yPd5m1lXS2pA79H6sNqHPM5D8A7D6rMf2Z4kbgpCwIkwLq4RdFnVxoYwGlNgZhRrDnTQS/lKMr+f
N7XgUoAkNCrxPMMLij8rVYuKi9cjtermERvoknj0izRVQm1WDu2cWtuu8DQfBDG/B1o/npctiEEn
spmrrdI6bNkj4D1C80pZ7ADzMo4eNoOxMWXLFUTnZK0jd0rnDPXBvkH3JZ77awfJTlvtjKbDahSQ
wtb780qJDIodBJhlAYkagBScsGRYOr2gUIr02KHbGjqIslSbPmNxj4USaPUrLUASXHdj9qR2pJQ8
uEUmBfTMBWUkBo/ARMiZlILAlVAF2L2l6fxs6YZba+jbMLWwmGpZKJHIE5kWY0EWo3MwGE/wqTxM
vo2xmUPbFqOMI3n2+iOJ9lp8lQ6SIyFKlTEv8lcUPw+31KVppSZigkmtyNesMZjr5Ic12EGuRy85
6Q7AKH7MjX6Y1W88jU9kc7dl1Vso/6LyhddcdjtiLXdsaTdK3QX5WPjN4jj+aCm35x1J9CkZ8ycY
JDRUUPiXiJu1bjOxNjXB/2w1UKInLc3DOZZEAMEVDXjzpxz99BOi+9mPmQE5bjSFV1VYVxhcam+V
fOvqm/MqCUUZBsOVgvoM0NxTUY5CcmJYCDY1GAzjtNyBSavF5ptO21vmhSsbUhCKY9QYsCFCHA8y
iqymtP60Vogap/t2sTXQxQAlM5f1fO2VnhYWaXTVFNiSd15Pdsq4Rwkoq1AZAms2+CR4hIHR6pij
nJH1NOUNo+YBl64qW2EhVG4lg/37KnhmeWVE6gQZNHPehzG/iNI0QLb9gMzo4CSdbyhOeF4tkUgH
VLRscRX2t/PosLGcWndh+MdJe1SUwItfneXQT48lmjvSh7gojq6FcZdDTfQIG8MBO3GAaEnGX2YG
ClcgIlXjZ6EkfjRdpNa/xqpiaSVeYOjSo9yGQYZTkzZJOqoZE6loy5Zqw3EZ0i2Z7O15MwrGCCFH
Z/MeKgwJztBTOQtp575lt7s+YS+m8RCnaJGB0QQA61CPP9CAwatfcUOrlI1oiIwKNlcGuMNxsHi+
vEzNAC5vcNZVdMqwnnpTpk+q80zsY+zcV0YKSMI37vg/VCoYCGE07NwFgeG3OOsV2FRL9AeCqUVS
6psEsycdtlVK7CooreOo4/X8P1l859ulCSAjOexq5r8S8PCWUVQFQFE9dXG6Sav6oA+09dXGu3HV
+Pm8cNFFyBgPAS0DL+eX3ipaPGNPVNxOXjEikt57uPcBMvI9JQ6qRoKKkAnjzsayYHgn0yBsND68
eKcPRVhkL227odhyfl4v9qf4ULbWi0souqXHdC7Dso3as178BB/HN/4+Gp1AUKKajmmD07MQq0Ps
Nh7+fu+VD1oyvuulEn5HhAf4BXYZgE2RE9GoneHVaCmBTDQsQJ2oYjHZeQmieM+wkGxrjYM5Zv5A
R8M4ZSh0BY46BFblzz04gGUzM6LouxbC3dNghDTcjtV4De+pdQ5lEeqLi2ExIyjpTflxXiPhZ19p
ZJx+FvAfza1VQZhOFV8Db4ipST680GYOpotBbQOMM4/TRhU5dfQOpZs5BnAIg9NpEBdPWtZ/Sw5m
IXEqQczHfxts6cBpYfAe102mnYo8eJMDSx1qWi+rOwi/kAfqWkQ6ZG18MqyoWV70FuKPp3abwT5m
aWgNv60m99Xq0Yju//0nYsQJwGkDD/BlSttbQPZbOXjVNPPLgAqOIisviL7QpwBMNp36wNwublm4
EGBPPx0o0TrHRBazZTK4k5OgCdpXGWTM9tbL7gzrGpnueTuJ8ui1Gty5aVSiosQOEdN4mWRgKzs0
JDR7SZyUKcIdGAt87DoxIKUz+m3Z5ltsYvbLoZN4syjyg4QBOTTwnnhmsp+xyvocRfeGiQUBtuzI
9RPvKQcqMrc/Ku+f82YTKrSSxMy6kpR5ZEZuC0kNeNltcOqW9q7oJRmXsNCz1ofpu5LSYt5pbiaY
bUyXO8tV/KnFvZlooW3mT6M2hIk34MPNaGzZobkMo1/V6bYosuuupbIfI8of1j+Guyhm0+r1OYPK
1PWeJwy/pUu9LUBt5NTJkZqmjxCyw/RsmJTfwE0xco3/+64ud9YSPPWIybBmcXpF6XsLDqxpA0KJ
GXuutYf/9GX5qeoqidwBc8Yo/TrJoYpBYVkBOkVkNCgSB3K5c2dr1bzUDqyJQdZOL32TxD5WFZ/X
RRRy13bjMqFqtFs7ZWBHa77V9EAf74b+Xs8vy3lfym4smSzu7BVjqy20Z9+ITpcVsf0uw5L1sd+M
WXKbjR4W+40S9YRFD8ZsBEo0vGER5U/PR9cO9dwyPB1mdaJDMRvlFnb84ZTxIcM6ZB/bQawgt7KH
2vOOajs3239tXzz38N5DUoOuNv+EHt0oMWrgloK4ThDOPqbaxXEMrGlnjsdMdhuI1IU400YTG9Vl
lNVP1S3aKfNs7BEO3ES5NjVk8taAUlIaDNgUkoMEbk7szaz2vjoX+/OaCtz1RDQX7wqzG/qugKal
dpU1m6J9riKJCEHwhgigL40/u9b4qnZlN1FKGZIja+8yEirmJvO20XgxGBIgglAXrOvCFAWKgNj5
emrGcc41K3VgxtHe6/MxqZ+z6fG8uYS6rERwB69Q7DiPUoio0k1GrloQ8oHEbKF7T8b1ywzPvUAw
wvWpDOcTSzd5NG/wYUAvWqbHuXmjMUD07+f1ESS8qO+jWcQ2uABCwR00J6+6ZHHgcZ6F9Xfo4Ayy
FZqij/Ip4Uv7NddTj2oEElTldqSXbn8oo/DfKwHeEjBK4BAxDobT7w7uFH1cWLctLlUK8BqYTJH/
lpJUR/RBVlL4QqzTEENtJmTuxPwxmEGpX1TZy7DszusiiLbYz/lXF778aUYlUZIUumQeCBJBtE8v
imyrZC+ecV0td+eFib4Nm3hHfZkRv/LzGS7ByDnoKwDcmTsd1Sa796elSTYORuAk1hM5GmI5Ov2Q
BCAel/EqBE8dhHXW2pnCfhkuZlXWqRaZDg0dvKgdcP/Bp0/dwHKTsdRB1BkkIMLGzmXs7613OopJ
We3dmcm7a5SH8/YTRQPQkTEIO0ZuQZ95KnFA6jthPxnaABT8gmPr68q9VcS+NSt+akmmimXCuMSi
NYBkKDSWA1cbbF0OZnrsl2w7a6DEllx/zFJ87FnrxQVShvxwczbsNNJrFVRuWPHkR9mmLMM+GgAF
v1WQhJ83pcgV1yK5wNpN+TiPAzJiwKyOeeX9GDBgbJiJrMcqchL4COriYMIHFpRzknHB4yRWcIop
UIx6/tw6zx6wmc5BS/dRIkmtxXb8K4wnca6Hcq4dHcKaONlPRYWxS7LH3qdDala+4iy/dZsS31VU
2aCIKFattOTHtBM1m+yMQb5ry/VJ+0Rj3V/SK1ASSz6bJrGnznkliTB/OzIVJ735mWhm56u9FdT5
fOk0dFOqRpipyQ11X1U7Cmv3SVGbXdbr/mBPN3rzGFMTXR5sXMO6pW84FKOSBHkWKhNfMDiGUhiN
g7NJ7Xjf9wjY6fBPu3SSeC08lSh9/iHRZcujTkOA1gMSaygIobb62EcPg3HTVbvlVzy/fEMdHaR2
GqOM/DJcO3ntqLQL4meemcGMB6HnYAhR1hYXaoMsAGubGTEh3wrA5voyaU1IUe38Dr8lyLFhKQKx
S1nUx0GTXQoiIAkQbJ/yOO9Z6mVBKEM6hWet7nfqryV5qyn2kxNzi0bM1aLNj5H65PRdYBcy5mzh
IVkJ56JcTpWxyOMRAVUtLlzroVSjhzxZtg4s+42Pt5LEBbfG0BYsDoJZ63wPuMacvRHZOIRQGY8N
WYKWwcB8+qkfNnQazb6CMmnyqzNCt9qmPUbyZaw/wjD9KYZPT5o8La0uhxi1x7xMUweUzZJ85+iu
hHBe4Q3eqKcdS7Knh3baF/19Fh++8UVWIrhvr9RFjDXC0EOzoAB2GekJ4MqS4CgyFviS8aZDLMaa
cO6bxGVOIqOGkLq9xK6Frr1MZBsXhE9HNH4QgBiFH/j1Tr972qhF7lAVSY/7QebHOHF87GDAjOU1
QZygma9nD275jfYI2Nk/pbI4sqpf4eEye9j5gosNSwMGNbCBgT7/gQT+DIXw9AcIFOsYeTxJi0Y6
zibiqkn1p9zA6yQ14ndCLaA7BlnNRhD2gOkyNVTlNeTefB43zfZiDz3Op6L9wiRzaM/5Qanm0LV6
38g+zmsm8IoTYZx3OzTW9GSCsLI4Etoh9/CnSdIpE1pvpRDn3thnshjaiCf3AkzMoj/pxX2OadRE
+XVeF0GCc6ILF9imXlH7Bv/DGnr6hGHfrTOgAuW1Yed6VzMxnsBevrEzmfvJTMj+feV+9qJ741Sy
74V2ow1oQ1mDHlMSIthv55LgE924k+W6JAYLK3SLQWRQutjbPMhgRDI9uGNEUMKjRQw9MmpcAIGP
GQIPisi2dAtytBNN2L+vzJVg9UyNbYbwBmdnD5fusKWdzs6Tbw1lUEt8Qmw3UBaCvxLPIv4mGkqt
tLwe0buZ69DoL9pUtpBIlDZAob8i+FvI6juXYaxRtUh8MvmedkmtAIQtDoiUae4TLUB70JaJFUeJ
T6ncwU28URm0GlKL1vJ7464sXxt6OSbUj6nk/Eps6HDn16Bp3reskmWDWH6ad64iu8jFJ/dTGfYL
Vj5RK2Pd9B6TgLedO/k03kzZrswZ8T9InHdTtT8fKmTW485silYaXUoIBIEuBu+W5Tad8oCk4WS8
nZckPlWfqnEHd6q8sitVSAKF80xQcdL8SpMAvEX37okLcke3Nat+IClLhGbgOEM7femqtwFjfqP6
VmXhrPujjHJJ5hTcMcYcFPDJJvQytGcSvUnLaDK7cemK1o5gKaf4+4OX/FTmaQ8KsZehsbbnP4/M
dHzTZ8BihHFhzt3EJqZ+tqBY6mOQO4LbNLmyq7DSj5aMD0t4IYJBFQy3FuChX+ucuPwjHSHQneIw
LdWDgRKNo3w4gOafV0/4lf5K+lLv7LRULQmBpLnDaFFX+03/Hf9eSeCenLXjEKKycN6BCtYZP7A1
KZZREgmvjJUMPta5bZ91Br6RVbza2OsdX6NNTYsBc/LAnEpMJgwNjJDcAS4aTPNcaNCUyWkxJYuz
pN8ZWuFrbkj7S5LeNMru/McRuvhKEhcaVC8jJDfZqe3vVSu01I3XyCKD2AE+teEigxHrab1M0GZS
kDOMG8UYNpW+0ZrBb7Wg7iZsCgFvNLBvz3n5Wo/BRCQnTPYLuEABfj6klwO07OtftvGBNud5Kwrv
jpUVuUCxFN4SlZRpWD3H072nYU3GbUQeqRWWPXYyNDIQtMRBPK5NbC1VZFbYkBfEYGNz1CBagikG
+VcSjLJ2hUwUd7jsqdMXojFfRMlMYd/rRzr/GPOjJaMhlUnijpiBaZXJ6ZmkSQFq9SJVkkDrfZt+
UFdywITRD4zAAK+CIBKlz9PLvl1mMLxivDNQ3RdlwJII+32wbnsZNld4ulZi+NOlp0UfsxrV4vzE
bMg4XdqRpKIqdO2VCO5wDe6oEYc9nib3IRn+mc3DedeWqcAdHStrbfDywlJ6lflqHocq2RnRP/9N
CHd+ZrN1p5HZSR9tbBQrMb+/M+If/0kIf8uWXZcNeCrjaYZ7KNM3i2L5TiojYpPYi385d6ORmT0r
4GnOU2K+pfGu+AaLFD74X+d1uVy4dYHEdFnagwHvwBqf07ENuvoyTy81jNKdN5owsq1kMfdbZcVK
qie500JW3PyMsJZnaYtnNTOwzlbdDJ4Xtm25tezy9bxU4WW7ksqdm2HQ7GJhL6Z4ejObJwU012Nn
bwtNQ1fJdv0qz2XrJSURgWedrJMxmlx2vw8N+P0T34s24JbyFRmSQ+Yf3Hly7KrTKFNNnw8uDcvp
RcrrLhPBnaahW0wV1x38w9s69L4q3qUQa4kIvsjfVq4yk/iPtR4Lcuv192YqCWxiEYCKs2Yi8lQ+
sBXG1KrsIM0L8ZNsn0dPAA+d9zPhjWN8yuA+BrH1iGouZKTF/JSWg59Sc5vTyG+a+rUyZQBkoVuj
Hw/WLTAGoxxwepjazgL+ycAF52B+AbRivke2Y5eGbXNMsoMqqxoLXRrdZROoUAx7mNx92kVL7s0O
xKXqqzkf3faQ1EHpHs7bUPidVlK4CGHlBQrw1YyDY1wCL6PSl0SRiGAO+6XwhDkabGOFHkDUntpt
6grdLmMUVwtMlal7Ld/0YBvUadjHO9Oh/pK/fEOnlUAu/nREV3JDgU6FO+uXNvKSICIW+hTqLGN1
EZpvJYpz88Vt8owuC0AUXn63VEmQxs5FQSXjeUJXWEnhHF2HT/cxgRS72LkGmJxvS/XakiHTBQsl
GEDs80PxkccGyzv1IGZa4hCDhoXa+XZy3TYbWj+PmMNOLzBokkYXY38/ZyA52HrfetA4bCoJDCiM
ZZPzFRMUm5PNCvGokBv00prfbFnYEPrjSgZnTQOdctNCLZQ9mhIjLMt3Z/g5LBst+tWam1Y2SSr8
eCtxnFV7JR7ULoJKpvnDmj80/dH2LqRVCGEi6YDBHBSYKP3z/IPuXFh1xb5dP9NgbN+TSOKDQk9f
CeCsNpmJmTYOBHTDLi+PoGQCucn5cysKsHijgz2RxXQ0hk8/PoZGlcSNEfGMua7um2Q4ehbgIAvJ
rOOAwZLrWMViAN3sZRtDRZ8IsDEX2CFgd78sc9VpRS2voggY9r3j3AGdRPWLXPaMFVnQAMu4gclz
HfNFnCNgXY/StInBjpceRmD4ia0Fm++M3XkrCjyBbfgDZwLmeF20mk6t2INjWEld7ElXMQ8KspZI
9cHDJqMqYgeRC+onUrh7Y/RahxIbUjDUfts0YEFtiy0o7h961K1tFK7PKyWwHXbcGGCfYBwxIJY+
VSoZisJ0KdvETpJN3fUfxkADW1EldWqhGANVR+y5xjJOPv13QJcMegBsuR6z5kc1AseudbeejE1D
BJdHbZPRisPZ4HPsZ6zScie1S8tMsH86citr47Z5dq/ayY8lj7NNapDLMmqu88x+qQEC9MfFvori
0vDVYWl9GrXeIe8tGauM6HvqWJzMgF9YIcITCIyjjvnhFuuhGXBy8urFrwZb8x3kuwEWKCV+ZssI
2IQiGd8PRuxhb57HLqFOjNWBZRlQuvXIMbI6/P9txlrURobLF9Vose7uUxaXTJmpPWa2CVkzKFnL
ZF+Nmd+ngbpcD0toGHcz6AQ6ZXPeaXVBXDmRynmtjY3pdU8L0BOUOeNnoU52pWt1/xZF7nzlDqlx
o0W29TuaqNts44Fgc2Zhq9EhVrXxbpqLCn0FXWvR6KTqwdPGbgz6rkfvrjGIhmWeiqd9JH1sb6Y0
RmAZgLumfqEbzT7K0/gpqcy5CFtlSLZpNFqSuq0gXGMWCycSUEGM2fIAUkOrJ0VhBMiLhaVqxgPx
DiAkTMzd5FxVowQtKDqZa2Fc8j3F8FyFQBgmYnXdn5RO/a1hkPmeKGnxev67yWRxn21Olbxuc8gy
4vvBPDTaLsqD74hgOFUglU2H9329MTAOQXDcCusfWt1i5bt0oZVQC6RzbA87JrD56XXi1Vk6dQgy
qjXv8kn10UpALVOGOhKNQQNYhZ3e2GYKeBpfz9ALkuvkj7XS2p9n8z2uPkpSXOoYzCNz8avTnEAz
s8Aq8/2CnTFxnt6eN6bGPgh/GRlsxyluBsu2+HiaF+qgdQb7YNg9sMHmmBfVU6at5WHGoS0ybJK2
zAe1cwtfVdMLaqXKq5MV96VG7A0YUhTJxxUFtvXPYWFhFd5Lq9HShcXS0Uj8CYsP8uXaGgItP5be
43nVRREGemuYI8PlhFUEp6IqjLknfZ6VAQaPMPBA4iiIKrx3tDmP8OrplUHWaBVKBEkRtqECJojr
+FSi6lZTbjCJmfF70DYTuu7tsrdlPRSZGC5gR1grO2kNxOT1dZSFTXRFMriXjCtA7L1Y+YZWoI1b
yGPfcvWtyFTkad/mZRDnTrYdm9rPvOwym+dHj7wkVXHVFSRo1fSF2Mq2KpaDpf84/wmF3gLkLmPT
cBjY7fQXjHFfjqaFq2kwsYnhGb7s03rXpb9KGYpGGLBXkricDQspsVuLXYLdYIVe/iNJiJ9T1U/w
5knJdGiiSVIFEuWi8E7s0wH1P24ITjclnsfOYBcgEmLqlzmdw46YMiCDKNKZLG0BXAzcR19cck5N
LHisYME2zPIniiladQnPfyVhBmGaKpv8wWZRlcffAqvqmK2CRFeNwTZ0pPMzcbfdcumC4w8bIDQn
dGSjwSIwMtbbfMrkAkmcRthx4kGmjpVHNdYRIpI1P0fj2oi2rR4u9k3SBjMCnfKj1YMCNBS1Gg7l
wa4PXi1LwQUbvjGsinYUhqIZDRN/VLyqZ492/Jqpvog93zJ/R/SuyXwl8if9wY78Jd5o2GTT3Vj5
hVGHEQZb2yMhm2Z6LdJNnW3PfxKRcwHV+7+1KViyx72ntKhUOkPry4CMdPRVlqAOTd1LhrBEgcgE
4hGr4OFb4NY6PZ4erZGkF6QMLPX30v9obAckeO7/4+xLe+TUna8/ERKLWfwWep2Znn2SSd6grGDA
LDZgzKf/H6Ln+d1uBjVKFOm+uJFSbVMul6tOnYNB+n9AV+KyBuksJagtouh3aajLpRxcojiQ10eK
7z2yx2BtiHrppCDYARYI0VBQ98yCt2RB1WEYh0eldg++25z8yjoYllxJ1qadn9/HYF3FawnEKBMF
y+VSVF5USUGBxVKypCwclWU+9OC4uxFmwzeOaM2nvrO7G65b04s0T8vP111jcZ3O9LXQHnTw5/IH
QLeJjV6HH2A0x6T/YsZ7vva5loIpJvP+Z2L6+7OLo6kdjZcdTDQ8xRG4G70tGzdJbwL8FoCmcPsP
KwItCZ712FX8uTTnNLkjAzGZ6+2IcHpKB3er2fh83cziqs7MzK7drgFwoW3g7aDiAz+1L0RYGp89
+UqNY70K9p3+tQ9+cmZt5id2wuyRKFjDw74t3kfwSKX8DXdvWn9ug21VmWHwy2yO4F8Mr6/zT/Z7
zfTsLjRHGYtKYz/rdG+bN73YpvRUGhFv9kmxCZpiL8wbrxahJD/iYJuSL6k4xt0jW+PhX4oveHdP
bO6+i9nc2Yd1GyBb3QB7YGQTevtQVxuWfKLjymNt6UQgYQNdJMTl8e6YnQiqikZb0IGA0re1F4O1
C2S61bGz4qaL1yTk3zBlbENZCl2SSz9NXK+XSkyXhAaFzpar1P1t9KLLQx3bWbyjrIu34JJtnwuk
rH7Ul+iV4k3A03blxl5aMdTbwJE/ESygtnf5S6ys7fw47+HKakedryUPTWMNaL10XM5tzBw4Byqv
Scfpckg2ox/m9sEuQFpZ7cA24P0DgBcD1ah+QVNt+oizre1AEYrLEAsSI66Hzs7CrMv+IXCe25hn
HNwYkIzCRhxgtAjaj9bRlul3n8t/qf6cW5o5JFoNvpGUuO6KV1nde+3DMJ7M7IG9XD/oi1/obNNm
YZoHqgGiG18ozl8SScIC+tFkA4G1keyRda+ElUWfw4seDzLk8x/0MIXbem1hTQM/7m2Q7Qv7yVuj
SliKF2BT/f8m/hzAs3vH1o5oVDPtm/o8qp+23Fgi4mtjYEu51bmVWVSymZ07ncJCWihi250MwWBx
/cMsbRUQnhhyhvqqCTLBy+Pp5jVKjq6FVMS5czFuygE6XSuFL+UhfyrhJqIrilSz40kHTJ9JNB/R
FEFdcT9iHJPjzWPXSTjU+7bMN5naXl/WYgA8tzm7WLwytzxEQcTzZAxJedcmAqO0tybfKR3J5B7c
GYDMXTc67dXsMgsmkVzTdUzI+c3vEKNNMgFUPN4JAD/3E10Z/5VpdFbFd2eN/eBPSeHSmAvu3Kne
h24u5gRnYchNiq70e8xidi5605iC9II+1Pm29z0o4v0MQPCn3Pfa0iFNUuTJu1zzMKe/nWw8cZSI
Onkgwx31X1rz6AXPSVdCibTY+ODbWUN9ftyX6adSqGPj+7sQQr/0MZNRXY8cP7WQW6aeLf4Fj7fe
xBtl+HX9C3w4LyDenRRJEZdN0F7Mn6CSgvtWpl4BRVLoxTcjacO8GNd0Tz+cmckKdaeSKyLMh++M
gffaKxnaE5hzH29kJd8GakMUrvTe/n45kKK0wWTvoIM0r+n1ThvndES2YKbJN45y2Wgn0XUTHwIz
1jLxeKHujy6VNQeIlK3hFKh6oKBbf9HOSzuC6noIrSQJS/bJ9bbXrS3tHCqqeMZhisP258wATlnr
fHQF2lRMfHKt5C5IxSearDH6LbgBEvRpOtfE7BWdd2EtKIsxnlTIfkzns6/lk0Rme30lSyZs18Ic
3hQ0PzwTzUF1A8WRitK68yJwlLaINGs0WB8ODgb8CI423qMgyf9QnhYMg8bgCOCRVSAFV69O2UaJ
+2wQJxqdlcbyhwsNtly4ArhByCR/OjukLOY91QXBngUoIvw2rA0fH7vh0/VtW7Ligf0G5BkuSpd0
cpCza1O7CsWvyp3KN8NT5nzHpNKpLgMoKI4rwfhjNRoLArM46lHTEUV54tJUQxKPlz5MCTA2D91N
76Abc6DVwSC3lhsN49ZDsSRTXzL/FqClv18nHvZo4bloyoA05tI47cBTWve8BBF3FaX+3g+OeE+G
aGmsGFryQ6gnwQGBnMbs8ixDCBzI1VINQwB4RdAxvx8S8nR9LcsmkO6iH2mD5XS2FrsyRUpAXwjh
2ORYS4WZyb7+cd3Gkl9MKGK8vfBOwATt5X4lKdQ0ILZaoon1PUA5y/8iIFps/rWIHHwCn8SE58HT
8dibmemyXFFPYLfIbdXQEyf+BrP2K99kIcpdWJklu2h3KMdisCJqDO0zAbEC8pOXfKXfsrhneIdM
vP6ohc6HT1rmZrTqYSbx3hnUIYs4bORmdXj/41jctGn/s4PL6HLTaq+t3EzBTlHKjdHsx+GrU92M
qR2mHiRR6X2F6kQTFWtURQtX04XdmWvbDS2SPp7sknaLUbWo7GmYFcG2H0hInGcTdYK/9kKQCFsu
MA4g90HV7HKl5RCzdmih24LYBV6yKmStCmPnU7w2iLfw6S4MTUfuLAx6AOVbjoYh6RT8xWeOfUR7
t7rVov6ag256ZV0LO0nRlgKUwvUxOD5HFXQGRsYtB0FC1vkn8Jpt2qTrQsxhhZlZnhwU5WJir9hc
WiJEkfA+Rm4RfCio5L4FRuSsKyNn8EBy1od9uqEl5B2alcrwwmlDhP/D/TxdK/MqJ+uVaAIfoQM1
+puAl2noWegFOP4ax8vSipC8+hC9h1odareXH41qs+5VjhVpvPsZtHjpkwNJFOGs7Nzigs7szJwj
NQ3i9axHLIz9PbOSyPb5Jpfj7rqzL12Q9Hw9s7t4iFNUqjjWE4/lJs9HkCTupL/1dFR7N9BWH8Ds
2xgbieHNbrxlzt+CfKa3EoYd4SFIpN1536AEi/A0TV5GFGMElpFvbU22ll09X1/mQg51bmY+sBCT
ziqMAmaSFM+g+KtymhdiVpvWtg5VveaMi9ami3gqIaKJOGuGsKEZDBWMWBTcwqyrW5N8Z+xX0stN
itfP9aUtXMxgeUYXCP0gl5C5Q1qGNIEWwtIcVj4a3Lnzm2/XLSy64pmFmSs2phYJp7DgZ31UJn04
Wu0zFCpWXHFxIa4LjgSo7yBxn+1ay0rNe8jvRDJInkx/eHHY2vjcdDgvnst/XuZQaPLwAqWQCbg8
vBXD/+aVC2cf4ud4wlVVrz6KHaQOg5ey3ILr0icn/5cJQv6St/vr+7gUOqDAA1rhKcWx5xz1JZFN
7GqQqGfBQ4ZaVKl+sG4bm+NK6FgK9M6k3IZlBqDFnx1p4XJl2QyQpMzxT0BFb4bKC2Odh5QW+z6w
QsbXrjJrcW0oQFB8QOpDZuhyZwsoJZaKkBLsks5nkgxHDypyX/3Cua1b91R20otGkr56wn9malCh
m6fWURBl3sS8ObpEOLu6bXiYWM7b9V3/2F3ARwcaBWnx1IECXfnlT0P/C3VHSGRETSNDN3VC5ZHQ
69FNUUN2tKt45ypQSxlNF7pZHllAzLjlKcfERw/Yet+osHF/u83aQNuHehh+Fq5zPH9dHFp7XrqB
/8cqS5FQl62/Qa8US/+d13JfWW/lGBnVqeab6zuxdI59F7hNXP4U2ugz7699o0XnvCgjq+HZoTEL
EuVOOpwqp/D+xRQWiOyJgjdxfpZJwGRcUiyuEuOJajSlB/PV89XL9RV9BG/Chg8rQPKiw/EBbISG
p8fNKSsdIQXq5+lb37KT7H/p+Kej1DFI2zR0OzNCL/fFYsPWBT36xrBNaMt01krCv/RBwVCOfUUf
3HXniGlRu5ZiOsZTU1mhIyMQHibNDrITMSB5mr526UrAXDpzYGCHKiquTpCxz98x4KllnkjgQXYS
xt1339+V9RixNXzc4sLO7MxeMkHjp0ZQGSjb92/t8NiXR9PFuBXaY/Rk1bta/UMuByJHMHdNYRr9
lcsDyxAljVilOLABuMVRXTcMFUphrYTJpeNwbmba3rP0m7RtJi2ogoJg6FH5Vdhi0CJYw4QtxWKE
HnymKTDa8+Y3zgHntGM4c8N9nJ64AOO1f6Dmri236ZoG9+KKzozNPlRqikryIsP1RsywaW5ttpeg
rLx+5paSm/MVzSJ9LhMJJBtWpMXO8LuoxCBhWt217M3u/8XB/1vPXLWxx/CdKhKYSqwvdXAY8idh
vzZrWqSLx+jMyux+8KjKB+nCCg2OtP6s6wdgzXu1cvkvHiKUNOAHeINh9GrmbUnRZ4zjsZc4yYZ2
v0ybodr62ZcgcTDYznLMKNBrieiSQ0xUWhTCNHgWzSM+yyqbCx8OgSx+S4smzESyDdbo4f6MyM/T
qnMzswSxtcCXY1CYMVAuf+tytwfmWbI22/aur18IJgPjHcipSzcERKTjm9qi/TdcyWqjqZVgiC/o
CyNCSmBVz4FttJ+GzmITmElSH5BpAVfTKZBOVFT+d65H+tx7oqhRcLCClyzO6NPggZWn57H80uBf
QTcWyI33ooESb5tWSb5LDNK3aDaBPyNMW/S7noRCQW2Du0mCxDVrQMJtO2a+U+nglFulFJE7XxYe
SGtHZyOFXz/WcTNCoDQrRBF2detH/uDWuwa4BZ60mHOVpCqLcEi7moYafcF7KlprDD1vKH8akAZ9
12bespD5gDCG4CfBq2ogI1Jq2SRdRLLa9m7y3nc2tp+YL6rph+zUEe09WimnwxakCyrZ+oNdPID4
uNsAt5x4YUowh0YKYJgwa2vGn9KaDv4p5XguRply/AdLcHFME+HvhqxH0Nakzsw9KSlU3qjO/DeV
NUkbdl1f7C3RVjtOgrrcZbSV6DYyom6Bihy+xWaadZEajBpSQ3ZdrCQMS4fw3IVmMV+MaoR8H44H
R9dMxvdd/OyjthTkr9ej18eWIDIGNKEmUmKUCSBNdXkOZWaS1JrqmHp4KKsDSPMyc6ebN5DShnV2
G/tHxzhct7l4Cs9Mzi6aIeilXxoovAjAkGu7SVEFqZ+Sevxy3c7iHqLviH40YGs485dLo7IZ+7KA
nXYQBwXsf9Vkb5njPdedWvlcy9v4n61553vQJYR7p4rz6B2s4Lupn1rCIh18I/V2HLcyh1T6mhbM
wiNjglWjb+Shno75kVmkBsIjEQAIoxZIT0nzWKmTGH4k6TddRZm70ziw7BXnPMRUq123YWVvWP7e
Ft+vb/PHSH75K+zLbcYUUhC3KX5FnwPpGL8InW9Kc4jidKPqzymLmFx5t350IFh03AmVPBELz9dd
uphrZWlbQpXAjerG2BEWHFW8Zmahxgs7eJCgm+yhqzlvzMWq9+pirHATKu+FUGj89qk4tCm98Rw0
i7mdqyh18MhrmTiyCuJY4OQO/t61pl/hTQzKeKxhBPFyf2MLGGUrR07Pm0+M/spTHToCu2p8Mfi3
Xt9jjFiPa62axS0+M0oujZo8LhJB8FEHdzxklvfept2uEmQlC1g4N1jc1HVAOR0zZ/MKhIkeYVyB
TBUU7GAW5PeCvnLc/PwhgO6F2HJ54vEaWPhjXJhsonM4bSnuwdmxgXJORzsB95H8l5A5KMvv41gD
S/jr+sFY3MMzO7ODEVNa6cLH2oS8qYrvLd9a6um6iekzXGYal0uZ+YaAhA5gKlhKK55GswoHEIhf
t7C2WTNHCGzpu2mJReRAUyNqH3MWPPng8MVczYqpxUBytl/Tfp49QHgdZOiqYDFl8GD4Pw3pheMA
8rA4jK07ZcWhBJ3O368OJ2pC50MKBLoMlyap03SDClDttVsCyZ0Hze7Lnu2cNV6VJVc4szMfR1Op
dLSZwk5qlbeQrdm2XrEZi2QlVqyZmXv2UPSkM2GmA7kIxbhRysWm5muw84+DKRAYQSTyPWjGToS7
MzuAeNXMDFABrZka0TdRMdnZoOjT4ZC3Dj9h6Ar1q6Ax7pnJ+q0jdPk1ULy/teWkAKkE8D/XP+Ti
ys9+kX35IX1HECTS+EVB3L9UsfVT+mTjVy/XrSx56Pm6Z8fNKuVY6xj766vPtK2hWocB1OYJsIPU
HJGcvaN/ft3i4roCvJRREpvSi5nFpGZ5ndooAjMWxLusMd2byulzNBmLNYLwpViCqakJUwPsJNLB
yy2EvlubVJOprnPuRFw9stKLrq9mMdyjLTV5D0ReIXV+aSON86wdTXQCGnDxJwLD9AfbPLT9Drxt
Fn20vTRsu5U5n6UIhu0DGB51TyRJM5uGQSGrMKD86w5J6FttVIz6yAnZemW78rU+VjdAwIJC9gR1
g7U5psvPaSNGZpdo7fFwNDZjn4SW90XYp1LdlOLt+m4uLuzM2qy84XPVjpzDWop6VwC9cbNF5UGG
1RpfzuJ5xz2JXBMlWpz6WZg0RlHIclqXdk0QNbc7h/INA/KylUaU+dZG6c9AcUe6GU5x4e/iTK94
ztJa8QNQ/wIsa/KeS8fhvKohiYVrKMU7NOY/uiDdcKDvTcpWvuHHeg4CNeqnaGdCQPcDLm8Mclqz
qcHOpDyhRJ7uYx50m1aDFpaOGk12N7Vfr3/JpVMOEKCFewgWkdVerq7uaU2ZCfhv4kFwS/BCRkmj
4m1XW7+uW1qKYBM8D0wFkyDmnJ3OKKFEQA1eob/o9O+mHpWAzrHlQ+5KkuBb5Wn54LJEAbiF9iSe
g8hLVzZ4Ma32PWywCSaVSTv7crUu671kyH0Uw8s4dByFdu5LQ8Oh/OrqB5Y/1OTB8/Zj0+6ur31x
lz1UfSAEi/rRHKNuBX5HEuUhWTK+GQSSQnjFl8nK22ShBG8hkwB0GLVvH0Obs3DjiZjbLrCkkW+n
odD7qnocsiePo/azT72DKe9sezcyEinkGdYXbq7kAEtfOAC6gMCfAJGbhzvMFgUlUJETMOmhD9Ru
Qty2j25w52RHNbDQ98XK3bsU9dBdAxsUwdHBui+/Z4CvackCKx6Cb6OFh8kjB5hdgojKHzaJXCN9
XTigCAR49k0BCd3RWSiwm6rGbFYzQb+D5rbRJIBKnEhBq0wytnVQZNq3bSDjlVUuIANw9aN3A+Qa
WG2Bx7pcZpXZXcE57JZ6N5AH5YY97TBf3OPhC02VE3WjLvgdoI+GBsXGcv+aiH0arwJGFPOqmCzE
8b20H4ONxVAtqI64faPYD9I8pcnP6ydkKdCf2XDmqCbtu7HrCdiQlDzZdhdyKBsM5o/Mze+ASDig
p/61TfQX1DdDu7OOdb5GP7rgTBe/YBYcUMZBahzgF1RQBKbgS5PyHmw7t147bFyg7DTL1uLRdCJn
jyg0y/6IR2Ag8APAqSmcvBstUkVGnYze3nCVeO/GJJ4kAFX7nKJ8+9SYhst3tguZ1zB2/SS5sxKS
H/y66p1dVxDzJqOBWhsTWkjJwNLroCnqAr+N5/HlJ/eGvhqqqcDgZu7eGINdzdZQUIsmcJYwgAC6
jA/SPb3Hc+1rBGPwah0bG1VfoDKue9XC3W1h0HoSmJxeDB/e+J1u6Ni5eC1wfrCbBCp+d4LZIU3j
lU+5ZAmVvomTDrHhA8DUq7IitxNEeJYpVHuTTUVv3Oopsf/FDnI8UFc41tRyvfwuQREQiTsA34Wb
t5b5w2yagxwQaTN3jadl8UgS9MTRcASdIKokl7Zsw6lJ6ucTvd59rN5QjwnN9GAVOaRUHozqzetu
O/eG92+ptwJ+XjqK55Zn+WVf2oKlAlmJqU9+c7LKo20Zkevc++mbNR6uO8lSVgCg/YQS8vHU+SC6
lJE04dqsqqim5I5U9rPuX2lfb5Ok2tVZG7aOOplmfhcYwY204i/XzS+tFSheSCj4U7n4z1c4qz2w
rnU7CMtNtzb9pN00tCsHatEBBNjMdzjrbZussVQtrxiZiDfV3TFtNDvdxqCdNE6w4iF3XwcMehra
2gxWm0e5l9x5lsLkChRXaydy45+crI0dLGUqkJ3CsxK9ciBw5heKE6eW37c4LZW8C2rk8sdASTSZ
NfDfh4BuA7qn8a4AC12GMuAuXyOfW3oNWh6UWCe2DiS+89EgQVksO8ilRyo7WmhEtQAGEON3itjg
GYdCH0l8gubR339pAHdBx/AHmDCH9AN5nDTpdMFgBj27y1vBIeLT1ifKQb3esXs/i7/1OW1XmvhL
oQnTMeAowOgCqvbze80RZcHstopI40CnuAx9D8kukD8mBj6ur3AhQQITBFqr4PEFDno+5hrXRJh+
hdm43v0BcZA9OO02Ld6FtBVHHyT5160tfUW8JwBsgSmUcP90Kc6OTlfE4HmneFIg9Xn5I2FtQ+jE
zLdW0OyVfOypGfVdvEvQhrxuemFPLyzPQqNRQe1GTY8ZGT+qOIvaErClItk5/hrf6VIUhilcXpPa
Jdx1luMaesTYC0d8aEfnhqAXi5v/LjWSjVOLbc5JyOt0VwXPo5fejsrbS3OtOrq4WN9GeEKxEod2
Fi3KkTV2WmKxo/EVEDJpyLBunyW6zNc3dSESYjQEvQawADpoP89W2gVoGuNMIs21uhsR9FuE6shr
rB9G2R4MPhyLeE1sYwGSNklB4UJFLwuPp/mbhdS+D9pf2MzZ0QXfi3tjJXtRHPD2LINDOm64/9k1
7kq6s7M3iEWFUM51/Yfur1l0kVfjQQESFdzeBMqml3dt59AhNTR+R4bqQr4nzqvvngIRoxV/S4s1
cY7FL/qfNXc2QtAPumFotGOnIUzQmp9Ra9gMAwnrtZC3FBBQzMD+ouI2cUheLisubK26bsSj32wj
oCvQbOmeS6u+TZ38eaDi6boHLR4WBB8bo2CYo0Oj5dKeNAeT4a1YRRbVgPHVkOXY5Z0ZkvoEIhww
+cbsOS4/sQAkd+z1uvGFfBaVqv9s25e2IeBtmQJNc+AWE2DFszsrXcOtTidg9l4AbBKYQdQ+wGY6
r19A6qtOgxhUkoURbAOgAFxTIwtkx+srWbqfgfaasHwYZZ0wK5dLcTsMu5MWzVwpaLVnSUrCkfDk
iQcJ3fTuUOzTrjplvgfjANFITbIwTTQSw8R9A716e+wrrleS+T8X1Xz1wI3+EXfBnN8cMMA1koas
w8cVqOT3hRUqKFk37k/MZd4Sc5plRwAm3yjzwtoVe9KJCNzqB8YfReAdcrcNY/ROM4/dxoG3T20D
kPq1Dt/y1rmOD/4OVKjIfGall12WaAovKHuIyWc3Xf6exSGgJOAqfstIfSTs3ZJOaHvq1ebFLstE
KMy1aY8lR4F7gCUbzxEkt7NQig9isRxtuYg5GNRhxBoOACMDmS7FSqq+bAnvnuDPuOKfVPPsDkb9
rim66QmbEfsQWOlB9sXWK/z9dZdciljo1KLz7qISjLH1S48cTMfIMKgKZR9gUWp5YPlPhpFiskZV
sBhBJvA0ngPgTvpQpiw1xrjaDMPRVRPH9jaFzs/ONUWLRMLo3/pA+5+tzrIOPPXrO+lL6y7whHVL
yhqkehZN1iLaFIrnTk+n8guArJgEnRdoIdJsO+4kVSFF2LO7uPrZGb/tduuDNtneN+W+WDtnS1t9
bnGW2+i0FpJOoplZ+aUxo8JGXVg/KGet0b90N5zbmT3yYh6blexgx7CLndEAdUaHyBjkEVLbUEpJ
V8LHUnZxbm7mQcpJ2cAUNrJo30cBFoD6RbFn09hUcRVWdHfdXy13CvcfPhyaBujzT8xV88xizHjm
lw7uWJRAAM7kYhjEXjYykFscGe9GtHbjbBOAqncaatWfzFrYj4ZLtXPT+rxHr7K2hp2XOxD26FAo
SXZk1PrJ1pXpR87oOMUjok+zr1VJ/AOL8+FbbmG+IHJ14mzTMUEYTIIkv5UNbdXGxtCoAD9/X6Xb
wTXETWFWxpZNbuuUdgyKn860ftLWlAdbqlxvTE4NtunTrPQjOcTBvWs0GWCDVlA/OgkxXxvbKt5d
k4OOy7CCEVm+NBMzIsyKMYpYtdmx48pB3qopONowRYffEHT3vR87bliYRvLNEqzeoOopXpzGUfVG
d43adllrfsXsAs46MZmHySCepN7OTRv7JlGQDQ7bWrVFxKVy073kAAYAxDixSlgFmeayzANtbBB7
tkVnjyGtB+A7sqFsEJrAdH+j8pSCuzDJgp8VFDki3fn0d57U1pE7lO1RJdAbWmAY6wagenA9tSDr
C5sKmxwmMtPZBop9XQT8IJQHO5PwX02tu5M30kqCyzKLO5DKdqDTgDKL+5vTuP1msVYHUZ5I8aOT
VvlSQTkqDt1GB5s2MOjvwsX2PvuVn9xDRsPMokQXFYYjyHhHQG687UUOIQUL136paLDvy9geMOfe
HnnbZTejUuURhS77aLYogzdDrVholynkboWEhxkCMMob19XojpduFWxto2fJBgSOJejo+vhk2rUh
Drq0/GST26Zx4h18N9SVXb3bQgMEEwMvSCKhx6bZKMiuVU/1kKW3ntAOiZp6bDC+MzTNJFNWSXc7
5Gmyy1Il7w13tF6IGNgIEDRE2UPbqWzrsXb7st52yuqSk9EK525Qttw6SIK/Y+i92YNgAwDVGp7B
V54Yi+F9mvRAnw0R1ZlPHAvRwns4FI0zUKzF9j5tTrb6krN7Jw/L7OBUv8W40c6dF6wOwC8EBLxq
UOPB2OfE4z6Lq1Xf0kbmyAwwKXyHObF7N/mZQ/0DnC97G+a06nfogt82nIWyAAqeVCtBaSEEgjUL
WH4gysDmPe8jlIY58tTrKoA0rNCO9u5dpwhOpQn+hzUpvoXojlQY/Uz8B6n4PPwVtSRc+8gLqlyC
kQEl6xjsEjlGG6ldoBLrCye/xXRBVq/E+SXDmHrCFCMG2NwPJB2WUbjSag3UtjoAfu9r7qGfetDx
a+ywFW9a2k9UVcBOaEO/A1H+MimptUK8boCajiVBHa0h1Y1lDl0RgucWJEoIX91mTKy8DMfOU2v0
NguZFzqZAYAwqO2AnX1mvXW0ZKOCdQIlaGl2uMjiY8HWNDAX0gFQBWJKn+BJADDD3AxKkUGd1kgH
rHYr3AOkKHBjv/prT8Wl9B5QCeSr2ElUAObeqb2hduqEYd4Pe/XeoE+LYpzGOFHUApMOgVQvwa9I
s1wDya1I7IUal9zXuO/6JiySJL8rE8u/TWVPD2nipds4rpPblClja5GiR9FCenm8yVuFvmjhgS7c
Fn26NqKzVJTCbgHmb0/QX+B/L52C9qx0zQ6S1rWHakE6hmlRbovxa+qUoZV+xRCNXWw4sVbcfskb
zs3OPlMuS26LDGY7V21r/upovS/WJAGn3z7LacCvQjwAryYozTwZbQtH6t5EctyjTp046UOedCss
CmsmJnc8f09UAgc7gQnOc3zhOH2yW/b3b5apR42mEPhLpwr0pQ3RmH5fSGhJBWb9XErjWxIXO6gL
rOTuU0b5YbfOzMwKAh0rhNcGMAP59Lp4qDCekLJTRsOCbp3+M/f213POhciHZWFJmGr1wPc7cwHe
oHrIXQnCe51uqqp9yEZ/2w7kxm7jjc/1ym2yaA5EF9Nw69Rdm5nLRq/xOgv5e4xqqzUWW7fxMAoB
Xi8nPdVrckkLsZagB/0/azO/wAjGYGQa1oTxMCoZ2vZPmZ9ad5eiQ1OuBaOlT4dBDYwQ4gSD6Wnm
ISQHBWeqJlkX7xfxt9TfD+p3kb1SFW+a7udA1lrsS5sJMggAnCiQcChRXbokcQbUzZO8AdoOs5FV
XIdjQYawy7NIp76OOq/7ft1bFgIGqgPIYTEcP+VDs8/H06Gi1cTTUFWAig3eQ5K4exvZcXjdztLK
kB46eLeDB/kDxVCgtc9w1oCtldt+vAXBaIgRmlQgOVyb+1w2hV4aoi9IIeaYWicGu8FYAEDli/fK
NAFHe9PA9dXxQa/Va5ccxMMQ2f8zNYfVeixHHmUBpY4xLlvcK6/Z2KMX+Th9RfCNy027Rr+ylLri
g/1ncuYirCvBZDPApA+JvaZ+o8jbzIFviZE/AoUaVtOILbpdk9SFuS8ojVRsr2CMFpKBCTYFXn2K
pAMtpUs3RauyF9mIHS4gl8pAX00NcWoN8xgAMn3db9ZMTQHh7CIojN52jIkbqBmaQ9C4GwOJazvk
GNtbuXKWQgsg+Ri2gBIbvujsJDiDpiLQgJ9mfbmNoVOwsY3qxRjUNvP5NiiM7TBUK1fQ0jV3bnMW
zvwk89I+g80CyvalcFAhfLm+f0vn2wfnAEEdEuiK+WGIgesjUgO3WLsxGBcLcNoDcBesEOgu7t1/
VubnoMQoWj8q4JLHjqJYYXxiOb2f4LuGD+GjhOz7ZE0MbenonS1sXuOv2tryxhyAay/97BWPQfzb
Ho5MbsfiMeUvXv/r+j4u+uHZCme3eNYy22STuTQ+BQMIy7aj+LRK1r/oD2dWnEtvZy66ic60j8JH
50JlKKjnqbNyepfi4/nOTT/i7EhV6PtYisIIJq5DezhY3U9Bnlz2w3O3/7BpE3cdwHIB4v5sOV3W
tb5VYdN6NAUys9047ADdJBp/um5n0f3O7MxWlEnaoRmNFTmTu3X5j6A2I2Vlu7ygX9yY3NR5/i/R
4szkLFr4pXKzcYRJ3qIwGm/S9Flq8Geihej+SPu1Jvei+2FUGaN2AGqgq3X5zXQig8L2p+CUGGHR
39dAovXsyc3XWgaLzgEoxDTSB/Ky+bEa417bJochWXx2+ckodphXjkq6bVBP+oevdmZqdqRKlOT8
wYEpbdyZuR3avNsWxU2C2kie37lrfeXFs3VmbuaMDnNSk4ppC81ml6fxbaLW9MQ/alKAaQIFh//t
3swROaOckW7aPf219J41JMXTIQz0TQt6/3GHcT2QGxb1oc0OkIaLPPam6LPXPmpQtknj9fr+LqYK
579m5qPAi4IknuDXQBmrE7fo5oU+EKO9TMLau6VIwWxz18jbtNyucmH86fjMnz2AgEA3EHwYmF+c
5SmGB5GoQGpwHwT2lxw05naj7o0OuYmV7zWtwrEUm0F8LWmB4et4TbVw2T6KMuD9QJ4CYPvlienR
E1XMwKRHZ3lHx+mhYFaEZfdmen1IuAO+SYz98vgb8cQ7MVeiw1L/DxhZjPijjz+R1s1WXzldDxQp
Vt+rz6r0NrEtNjqYqNCbTzG1jyjzbushh2sM28TN31G93cZeeyf4qjTJ/5H2HktSc03b7hEpQt5M
VSrX3kA3MFFAN8h7r6P/L7H391KlVpQCngGjjiBrGa2VK/M2S0fH6U+ZfWYAajGZqZmI1ILk7m9F
6ycvM7HwDivbbRrTfMVPA81mvDYTcaJjkaoZpL/Ri2JiHpDbVfZJbxu8HPcF1ZeQtoG/1kNaqrZM
ZicTQRV2BkqV54sNrCBqC4vp9pTMVnIgI++K+JhI2xAjiCi894e75B8wmGcxp0vp5BodVb6spiBm
QSG/2MrBoMSOHiYdwJGg/wqlonu6PMNL19zpKKeU6CSiPwZ50kpERLgyFK6jHEGGzPb7jSLehvFa
pXo6HT4u5//NKWSJ82iuVAyhnLOcRppdBVl1yIG0G9bPy2Naum/+jOkjlmEsAS9PYxr6ZpO5BdkI
BnnBc2IxzHGtqbl4JGLDBpGNApZpzQE2sSzpWYMd0kbzMeAZN6L4qKmxnRufTP0HmN04G+xA/ZK5
90268n0sf4f/Cz1H21S9oEXmQOi66HedvEuaxkkwCAv+QVJhMpX6jWXi9PnQ3TDKHsKUTKQke/Hd
XTlsZO9WFjtbUq7i0DHGzbhqj7z48Z/EnH0NxjjGqZQRU6d0EBm7WKQ+TK0/3AnatY48qbvVBSeQ
vl/ePkukiLOxzr6JoDWFJpaImybtprSOZX2n6Rzu2D3egOgUhdqhqudnu0a2XX3tG1lcUwDlYJom
0ydldsNKdAJBHoKPj7Pyc9OFj0HXbTr/JRbWtKUWv8aTSNMvOfn2676NUbcmUubGTu77jgJNOBfS
7eX5XBoQ9WN2jwL8FBXb8zCZ1PYAd+AqxgL0ByMMIfZ5nKOpqn6LpGbl+bsYDeQmXhD8U+dtOLMo
E0kQoQoJMkR/VwEh6m8SoXhEH3JzeWBL8wd38H+hZvtTyeUYoR9C+QKU5EipaT5D93ZyXdtfjvS7
wDo/OE9DzebQ0FK/bRNCZel1JX+TrQc9v2uKGz9/i/BTHb+J0ovkHuT2NYuekKGy1gxdl87Ukx/w
26vsZK/QhNUrWsqkPtl7klyJ5s1kMWnKD0mw1n1aupJOQ83ynLZw1coCIb+pRuNX5L9EaWBneuvk
AhsHRGqrxivTu7iQFCqBR4L9+qC+LoS6EFWty0Km2hF08ecm952i/QcmB0jbP2FmWZNi+vTQVMKQ
RV7XmbobCRH02gFs34oh2MIcwqtGC1EHCA0vcjaHWLT+/8tlWF21jV3VcjoxwQnDMx5CqmqOVvZQ
2dqqXMknFl5EiLlBEzTp0FJUnKb6dJ+gke8niZ9ttCwQnpQmMTYJyk8rCzZt99nnQNOQTuzki4eo
1OxzGAvFzRKFhzHyIXrjiAFqISgKfTOpcMQYAknlCt9aXhoXyvxU7rGtxPZ0Nq4ia6kYFhPsDVaB
AgU6blrEcvGmazRUCbQDvhDbQFbtSBOOCrqDhuFttTrY12Nol15H5apzXL3bjrrxScwk2zRjKqkR
GkyRk6fWJpIj5/KhsXASahimcQhOgjJUTM6XYuixoOpzQI1pVeHnSTYS2nH4ntSPl+Ms7TUN6iv/
4Lp8sCk02lSgikU/vq/3Gq6Trn/0QCAinKPWB4Pv+L+Fm526mVSOojFO4bzPmeXbknUXtve++znt
WntV3n/pGYC0NbBA7G7Bjs8JtkleBH0l6tCYOyfGZ86q7TCSnEoG6mtX2nHMbrM1WubSyk3y3YA6
OJI+dBE9udF6P+4gO5ROrcSbNP6ZDp86cY0nt3Co/5YJ/784swMJwV+6CxKfkWYeWgSAdFsTVFsa
N3G+in6cXmrzT5aTdTLRUGReAPPd6PVlqQbEMqSHXn0QeqTYWhuBvKZukZbfQbjP8h2ySyja7s21
UuviMhqg1iai69TGnKbi5FxKdCPUk6H/vUlr8S0qvhnaTm6Rt8Q6Cl2DZh/3K9/F0pFxGnK2Uf3a
7dNKZxX1qtyMo/WcKMLKabu4gCejmp2Dvq4MndYSQij8m0JDrBE10rYMbrUofm1XtSeXCiB84v+b
xd8igSezKOtxlZs1s2gU3Xvp3xu4lcS+d08N7CpXmmfBM3cWhcpa/VL9E8zpLPrsUrMyqx5yi9H6
1TEqtkXYg2R8Epp313sx/Zssf5bMbal8ytWVnHLpRXAWefahBIIsp4NJZLwqHKFEw6f2bzQ9vC/1
7HOVx7uhe4L4the81onC50F5kdo19bzVyZ/VQiJFH7IuZ/Kj4j12H0E0OrW1ScL79rclQzryFnut
1rx+F88iNIyxOAEYL82v2mHwxD5ViepLTlo/G9WD2+3CdGUjL90hCNz+X5S5CugEbswEjSiayp3e
cLvuRukga9/kyi67T5dvkIXsgaKACD0YSiYGOLOvJjCGFNI/R5FlQryJ9nr+MljCcymmNvQrPDxk
O9b8lQ7JStD5U12FcfT/Md3bzMnaz5p7HfKg9DXqpTeGF9h6unL9Twfq7MCd4HjQGpD8IBOcfS0o
zFkeADxyJOkxR2RKLo9Du9aCX9gdZ0FmH4aW6IlbKwQZ+4eaV3psIdFADqatXPprg5nt/UAwJRAF
Uxzzh1921MJd2/x7EyYAjAD8pjfqbzbl+R2RFjho4mbBJow3avxCP84ct4OG0Gi+tjiL8wZxieud
YsoHQQtLBlWdiYTK3fux/Vl0z4b3rNV//wpgQH+iTDfUyXE9RnSUYoEogkGhNLYLc6u726L56ikF
LfyVDbd0xyLmLEHr17kjxPl3Rafbq+QpnJHcl96PTinwqX7RtUdjPEjdtmuQIVjZFwsXIAVaw4Ac
D56Gisn5CAEdm2o8JYOxVmPjipqNsc0AO5s3hRqsjG/pCzY4BQHYkpIBJTyPhX9rJrvmhDvFgDiL
jpb02c++mH1va/XbqGxLTuDLB9XSLmF7IFtFwgR8Z3ZQDYUee2FHRA3AolC7G0FFo2F0HRmK0n8K
NX/f03OItCKaQgndJuqjgyC/KtDyx8xc62Msj4onlIVHPT3BWSpWebKb956WbYa6jN9T2OI/zFwS
voDUzp8rQ3bxWc5i7xoQfnwTj6Nxow8yRg2SZPnHqDGyzDZ7HOgRKU+kBhNov2gdUUnalfxt4U4C
3iBL1gT1pd00m/1c6/sKegSYZtqxFFf16kHLWjuGGqZkPoJvXy8vwdJenry3YMKS86vW7Cz19CZv
84p4fl3YUYbqy9eedFwXH8zgHygrIKbgj+Bxg+rovLkhqGXWKNPYxqKUXnvZH7aykd+WCNY6gNPu
MFQIDgx+BdOx9Iw20M2YlDl4Kn74Xv1YgR4agizWSt19MVNxeALKIT2PQS9LG6WN66+drkQHWU20
X4XWWN9hr7bbqm2U0O7p+RzVtNK+8MV7g63XiflkhpEW7YVM7TpHL1rf35atHr1qvoB8va5UDjo6
0i9vVKh3SJInrT1sFm4m/F+oF9OPpCYx9zNrPR+7+gEradRi7zIvu4lTBTCM8fcHHWojgC/p+6ER
NAe9Q1o00ZmOcmrhdgzHQ5SfqX1b0Q+lW9n2C8ccpynntzEJVsgfaIZp6mdqMPHhChtCaz7gzlZd
lT1F1H6fZP6R9bi88ZcyW0JCiYNuD499DigyhbLMC7wcIZ3+EqM9J60tNYEdJ5u2j3aR9TXLXjzl
JUxXRAWWONqngecYoz5vIrFWCKyiLVkAqa8EJ7QeNPe7HLd20UG4ubKKPXKxgYWN8UNpfAm8r2N2
V61xC5a6u2c/ZXa79DXGOI3OTxGEcqMhs9VJ9LcTRxO/h0a1UcqDnNx4owNR3EOwBGxs+g96k8hl
Y6YJ5B9U15xSbSgu7CsFgLSLUEao3fu+bovZyim3lCVwi/LJQGOdpDZnx6ps1HLi6hPSmyJZt4vl
726yN6eNXO7C4arEf0g3VmWlp87iLBueJCDxooRGBi51+oxPUiE356d00YSYzr7K6q1sxY6mP+by
oyz3jt9fVeoW4MDlfb1wgZzFnC7Ck5iqgdy5aoLbFODcjDGM/+H71CnQ4hgKGRB+QDeXIy7uotNh
zu7Wfui83lCnkOVWzHaZuk/G/YSUkIxDLtV2kB8t75ZqcF3gI/KYWy+Xf8DykCeRBXYQT+bZ4vLA
yOM2hgopird55lT1k1nTPR+3IEZSjuzL0Zbe5czw/8LNH1VRUES5K7GqoehvFPmQWXdDe2yKjZDg
DAyhz9VfcvFAwznR3/tSXYu/vKv+xJ99tBm6CxDXGa43HrEVUoPXHI6duBmCz75y6HFl9sKVmEv3
zemQZ1lCF3A3yNMMy/Kj3/4Uxzu1+XV5WpdugNMQs6Q6b9t47EVm1Yedn4GiEqWdBgjCSg74aJXT
yq7cAAupD5bEkKMhAaHkOEeICZ1kdaMCKH60ruAuiq1pW+WPwN0bq2u2FIraKgpFgIyVDw5kVpmo
7uB1+aYXvmWpo41gqaKtAluuH9eAbwuZLvT1Sc0a3g4KHLPtodaaidZ0D20ioS+f3vAe34bhW1sc
Li/Y0pmK0jj1E842HifzJERqRd1FtoB7rNEwQE4NFaqYGquo1Vc1FmhDJXKj9JaY3uiCCWc3CZsu
dgqvT1YaJYvTe/JLpgPi5MxDb1cVW0XEqNzvH6vxLQu+1CADhoje6Lh2aS7Or4WCGDpsKqL2s/k1
NcUrkW0AGTRiseIaguqgQ/0ls4wvQgxg6PIsL0QjLUL5A0oeskBzaSsxQMjGzMICScjk1czr9iAH
ZgkfOo8eW3coj5fDLXzoIOENKIAcptoH5yffawOzsOBtiOFo2k0RgeaSZMwaa3VNfXJpZDTr8JjX
kEHAOvR80QLcVy2MhYqNpOR7v0y3adse+8A41E21knJNJYfZPQykAbIBr3Z88ubtlKbraDpWhDLD
+pAY/d431qT5liYOSgiNTz486YNSi+sLYqEr+NSGNc9kjE3e8bbCSmU0fl5eoaXPDsUIfE85UKAu
zFOZgqJbnpddAfYF5LPYXAOo2Fqte8xFYy/W5V0kF/hr5jvJNd9XYk97ez6RBlKzJP6YHFN3OV8z
ujZN6BtjsZHdYVu74zarYwTH2p1elLed7nPPV3YiIHSWaPt08MOVasjChz4tIsUr4KCo+M1u+rJJ
a6j1YrHJOx1eSD8gHdC1d7R5/K0aCoktGo20vTzopZU9iTm/7pHJYFO2UsHFhL2S8U3kMZTGCEVf
DrP0OUwqt/Kk1gG7aHaGJVD4BMOVJ8aUtRe7/q2QtIM2lgddkXaXQy09fXCq4TIyOb/IZOafXmnF
6qhRjss6eZMCp1Rb1fFAd0LtdyIRaGtTOEn7EpFVtK23/4/hZ0M1e9BiXkH4qumNLYrUEDqCbtfl
KtiSQBg2HOb3vScMdhF6PwwtvHHN8sfKj1jIouAVKthKgo6gMj87xiEzjsAUtGID5+NBx4Ga2kq/
s9ziuzTIV6Gr7BvA241veTbHx0qSvrTYEAkmARQwfLBrz7+j1CwHs7SMYsO76Lar+if0Up8ET/xS
jNbXywNd2r4noX4fJyd34zDkJlgWk1B1Dqd6SJP7sNX9jV6qa7XYpWPWpM0JAIB5RfvsfFTyUJsK
+H4uDwqiPOm+dqr2dnk0vwsB8xPIAg9hAFmdbH1ny5agbDgOkZxPnmqF6ojF9Ti8N9EhjhU7rb74
tX6te5+H/Oj2z4X0Hlr5pohvhXyXjAcj3asDYMxt7u3x1+qUlcvz46pi7M2TjpKJifr4XAay6jVP
zVoY3xLsOfy5msTbDPJbaD1dnoTFOHhS4gI/iU7ObVd6q1VaeoJo+uDJrtGUCDuaV6jprdoMLEZi
SHDJfjsAz857X8hLtwtw+oO3jo3hEyo9g3vfJ98vD+jjxoEq9LvCPQEPEAA63zhWj4um6VJnqrtY
xxQaAzHXddeo7EuD4UugmP5b1Haer1aNoFWlzwujzfv4mrRUuM1KGY4vOEdv6KqVPsjHD2+q4tJi
gyQ6VVdnO1Vy0S8ZXUoOpeGSPzV7rTE2eramJLU0d6hoT7qfCrzUOW0Z3RQlilMe371xSNx3Of5y
eW2mw/j8g2MYEMsZC2wdstvztcH6tB30BKJyoiHRaLsJQhD+NbJmdqge1ebn5WjLo/kTbfr7yWkl
SW6gxBHRgk7bjiLirbHhXA4xna0fBoS8hSWpGn2V+VdaWMrgjRnvI7FR7oTY3ErZV6t/MuQXeWyQ
L2l4AhZrOmqXg37AoCuxWehazQOwEw5Vs/O1/YDMUJ/sAx0wCmXHfI0ltLD9Jotc7jYUo6m3T7/o
ZCbN3g+ttleoPVUFdgs7YRSdaNV1aiEKYC/oIbo6sRas2SZ3+y4bvIa0N9YSR896yLwCdYlwIw/h
6xDqn9rsRRNiJ3IfYbi84XF/DVmktBSnQIfr8sJK8seVPfsx099Phlx1VMXdKQe3rEcBr7i8RvM4
cCKuQLs2X9Mmu26BcFijsI27274fVo6xhcngQUg9mcsPpuCcqSP3SC+HWV8gG2h+4t3mIazfVpuo
itcyuI95sKzS66SNi3A28tyzac9yKQhoy5WbbMAcr8U11c5H8aEwvDdNb+6jIjJWkAQLHyYQS5QD
gDjTv5m3ArQaU025rEs28HgDcu26Tovt5fVbmD70CQBrw7Piu5w/bLpAC8xQllE5zD7lw1Oc7oe/
x5VMcot8FUgWocw6//ZHzYwKN9LKDWIETo+ACQK7SCN7f+8vSxy64BPGDc3J+WwFTdx6XUycAjVx
1Mxd5VAER1PYXZ6xhRttegbqXC+TlOC8a1KmPEihOZYbT7jR0ye5OIxYJa7xPZbWhS8bX0SRpAvF
3PPPykJBry8MteTbbiD4mYemtnZBp/51pYM5YytPYDnoocbsook8NaEjyJwlI/Yaj4Zb2PB4TWpk
/zBpJ3FmV8yQoMud+cRxE2XnTy4Ehv4ZibDUzoaVusPCqX82pGlmTw6kINKU0GwINSAroGNV22mW
kxUoZkvtS6m/xSUm12sCRwv16fOJnHbNSVShTpWxLYk6gvpBbc+Sfw4SgmUcRJltqEcU83gk17UM
kv6IUNnl6V04KAAOYAIHyHNqr82OptKqyjRM3ZJ+SrgBpwNC+u8XECKmQT+SO0f6YHicUNfQ+6lh
lWKMMgCLM76G8XMwruQJSwMh5YEPo5g8lufaEK0cNXmWBtUmKGqIQJuONO7yVC18WCRufyLM3sH4
Q4yIARIht45aFdtCBdjtX0bBkcpRNDmcirPNUCi50qGUWm3iFrNh2lzSmq3mwl3Eef0nwux4EPpG
7IucCJ31EMRbIUUVD7Sya6fKSqNpKRLMFwqUyL+DoJtW7GRjK33PtkZkczMk12VN/Ykk4j0LnNo9
XF6YtUCzhambxA/KjEAWO6yTsNPkOUtfCZTCWvtzgWQDy1o2KEGo092nzWLRwEeUuCsq/PY6jNy+
FNmdLqBW+KYNDhrPdfemqm9jdcdrXdFKGwh4Y67sw6WdfvIT9KlUcjKvRVI24jDwE0Zw5q3+qGYr
9fmFewrNBHr7OqnDhIY+DyCIWRphFl1takm2O9KW0rVlqbRh419euIUD9zTQvLVuCkPVRCYjEQcg
36jZX6vB1fQ65mWsqTvFXylHrMWTzweWZYLUejrxmvCQ5k6pkoLtEm0jCXae/DLWNsvSgXEyj/Mr
0tTAS2k18zhi8SBCOv/h1Q+XZ3AtxPT3k71Q1UqlYrvOUqHG3b8k0l28hrxY3g0ToJvqlsQb7DxE
V4RRkAaMYsIaFDeNt/WVfb9mRrS4qVX6YBB1gFLNzRToQBnC2DCQPhRBTie2tdaIXYiAVhgaFmTF
IFfm6LUoKt24kIdio5OA24B0HKTEq5WsaPr8Z69VWmuQbdHz4dKbvylUIxrr0FILbOxKR9D3ZfSF
tsKIK2Le3PtrCNGlIVFV4lFh0l34gCsqYlUfS58Knh6L47NeF58H3yr/vjBCGeZPkNmJB/UixZKK
4mcXlDbuCVe1rnJh6IfLO3lh5ibIhTR1ZKZWyezQKUJXClNspjcQ3fxd0RqAbXAktNM0uy9Ky3xy
1aL4FMSFthJ44VCgKIf/DY8zXmja7BOqW99tTCAXm0A8eua2sR5KfS+Ft0X0rapRBHm8PM6Fy+os
3OyGVz2Gb6gTzW7Qt424jYR8GxYl2Z6Db8jKdlzYILh2QEbTgb9SWJiNzVOtvEmsltyyOLZJtIlB
lVwezsLpcBZhNhwjjjVcynqGkwMgSaNNFT6pyW1W9c7lQEvzdjqU6e8nJ53fIYCK/TmJqvhYdZmd
ehjMF9dShiIzbL7LwdZGNdvzuY5RbyZ25aYZheI+8aN+2wiF95iP1qOY1vLK2BZOcT6wqYuE4dl0
Ap6PbcBsLh80wrXWY5ocy+Ddald2wtL0TYJ7Ku1iRAjmYM62iPpkkMdyU+Fvq9ldc+gisEbP7d+z
NGBonASajcWVXUCdEYHM8IA9TCg+GK2jNs7gP/ntSqKytL3/xCJjPp83s2lDgIjEqvvnoLsy/6HE
QcMJGSluvYndN8sXBs/ve71ROBq8kl7lawgHXhRWSjUL7T04Jjjs8IlSq/kgldbVfjGSsvMJeY7b
O3GVOJ5uV+KLXH+p463Z34DCGq1fl7f40p47iTrPvRI0zORqGpuZveex9iqX8tas0i//Lcrsedll
sZUnHWMjjdxHUCSSOLtSzDU9xKXLAzrx1GiizUS3/XwjuFaKuJDKYAzxVxYfuuRpzCK7Le2xYyJ/
XB7T71xkdskDe/0TbXbmyb6KV1lANNrD+jcz7KOjbo2qRM3dHcHhKwoi5GP5UEuettHSKrsxgG4e
AQBUW1GIgw125dXRDxPd6cra3NZR/n75Jy4uLrDJ3+XkyYnmfD6UIFbrztL5hclDF93F0InFp38I
gbwR/h4aRaZ5iNaMPTNKmARtxJi4jeDfV7mduO5K+vE7L5vP9iTjhvkn+QHVufOxBJmSDok+cIdF
8ratXxveB40vO2Fo7briTTYsu2ibTZ8DTRHb21oZVLsrxl3VfB3Nh9gvj4KkXlF8uNdE18mtNRfY
pUPo9Pcp57+v8w25cEN4t1n0Wqu3yRpwa2lvn/7/U/yTiy9TQzVSVQ45mUNISY5j3TqGfxWGD24L
3G6lBra0c06jzb4kDBmEUAbHAEXr21BOxYEXbQ0AunS7nsaYfT96Y45dkTNjqLyF0SeFl17kyMPK
Bl1A3sg0QoGnT/KTNKBnC+OhtN8nMUMZ5ZfOM+BlHkvgrZlxRHtDr65UaqLF2oNsaWynQWerVVlK
Yboau7VrP8fRJy3mtXT7D7w9hkbKOulIk/bPQW2B0bQJov1EyaNtUCTw3NqXMf17I8zzMLP7z0xM
V4wKFgorqTFzrAETmHFEZ2uwcaS0VWXlPl9espNxzZYM1mzVib93xlDjDgnSBTQJr4KbRAmdbrIe
iZH9zoBKW8WaXsTSzj+d09nKyT7IdkVkTl3xMWi+Rs2+7K8un5lLSdhpiNnHJchGNoqRRD7Rx0+t
KdsD7vWVUX4q4UvQGVgpwC2dTECfp24fAh8fcHTFKGhB5RJOj4WfQ9j9SLEouTyixUlTeK8hsAH7
d45t6Dy3xWWF+z0ozNcANT0p029NX1sJs1Qkh7r3J85sJ0qQ+IoyJo6fBJ+r4nPQWEd9iJFYGDbK
8NqPwl5um+cq6LZeNxkEBhtziD9fHuzSS/H0R8x2p2okUtCJ05U3KPeN6+NsVW3DWL0RdO+KJslW
w88iI/zlsGtzPNuYbSRrKH4TNioVm4qPnUvAsPTj5Shrg5vtTSXIahCeRCnjjckw+s8KPu0KAJLv
cXTt0ga+HG/xoDxZ0dklIGZ6VPjGFE/d+q4DxCm1XqF6/UMUKFdszUlqZm7BnMa+iGc6r8ZUuRH7
veY5XXOrSCtZ7mIKD78UnCVtPaqms3wr8Aw4idNgguylVGU7uCp/GbpjyPcIHRix07ffhzUX2cXD
5CTmlDec5AVeXSnGkBMTn6Yo/NVrjd0Nr1Z4V6/qHC6lILg9gzKGcwgWYzY8pL0NysF8fZp5W6a3
jX9bqvd1/qKMjyAR/37FTmPNhtXIwjg0GbHU2Ld9fZu7joojl9Ct7Pe1MU3fw8n0IbIUZDqmVBu/
ibdZb2Ky9B7oMrIFNTx7ZUOWsv1PI5sjUzFLaYrSm2Yxv8+8n0b7OUD3xxJXJnBpX0x9f3BgyOpz
mZ4PDLtdsRMM+omagc5nfKd3VyMKrG59Lef7yyNaOplOQ83WqlfjPmt0QuEQ5WbfReOoeT//W4jZ
MqUZKFNez2Q6EmowwYOQvxX934N5J1DG/6Zs/ha2KjVKXGnac0GjbkMRhVipwh8goHV5L1muuLk8
qMW9B9CAyhlkXioY50uk17kJkm16nvXyywjXdTPqvVN2w7UYpxAxlFc4nisxl85b1DlIF2nFTRX2
85iW6kte2dHoTTJ06KYTvcbbwYnV58tjW44DfF+h9wcWbTY2D+0lFYJEubHS7ohZe4iPpyV4m3xY
2XzTfzR/FwLeJAOGqDOhw84HBKIhrKqRSSza71UOQFCBcr3voy2CSEq6ldbMehe/q5N4swsryVOv
k3viyeMh62xFdrz6qyHdpvlfo43pTkgIPkzWtQZ+M+cDkxNBiusgrDaZRHK47epbF1Mw+fi360QU
dANkUkOqw3NMUqJGmjyMMb7nISS0G1C4Ze8Ia0+9j5MG7omS/mRuT1l/bvMhq1YI/16ln1062Blj
/JXkqGI+5Gs8yo9H0Xmg2ep0pueDiFHoHylvSJUnvJGrH5dnbCkEMGmVCi31zQ+8RckEai+0ZsWW
vqmkX3r7lq3p96yEmLNre6uJankkhDwcQ+2oiHucdi+PYsoWzz+baSEmFD3FFBDZ04qd3Hu5UAxi
LZmUygJsOmpa8162UrJZGsVpiNm14Cmh2I8g5gGfIZ6VewekWbZFk/71a4qRKKJIYQgBDOkD1FWJ
6zqrOdGyTvse+QnJMWShW8BCT11Xm7tUk1d2wMcjh4iqAuiZRqIKle587tQBTXGUJ8kZABrE3t1o
6fu2hd119H3Frks7WesWfTxNzyIqswq3WyAn3rTTDQu7PSu2fRF8w4HxZtTbNYLXx0uJUKgAIrdB
4ZAi/fng5MaMAne6lBBvuY68+klPKOoJhf6p79ynRmydTB8+X96MC+T686CzrVKJBVqsIreF4Y0P
bY48Q2K+meG4sYxvg2FgWxnshtKMAXsJj3pW3WGgsheNz2LsOpbaXqWascsjb+XVsLiBT6Zits4F
MCLXTfhVUj3u3Ka864ECZ36xMvrFGedspJSscCvPKXWqGTSN2fOdJP03vVZtFSMH/DcR8xj7Q2UI
9uXJXjqLeaRM5XEY7h8kr2sRUcTQZFRx8rVW0p0pFY/J+CttlWuY7yvpxuLYToLJ57upsHTPoIlL
NaXCxCaNDlF1FC1MU66r+iiZa1oliyt2Ek45D1d6ZaCVJVM5uq7dtXjnaOKmD9Z6NWujmj3FG0EX
hdblG+lryxaU737gCOJ3KXxtzWtDeL+8Xovf/smYpjGfnNQtBvVWQHUI3ohs94HsFPW716fHmHrf
f4s0uzwrIS0DcUql9PRXFtHqlO2o+pSafw+I4WvnZAGcChMGV67zEUGOVI1QskjZFNWmdntX97Ht
V9Hh8nAWr7iTMLNVgthJVpVzMeR1JDpuFkgHNA+U7eUoy3vhz2Bmy5MGqliZDYPRqxuIezvF+NJ2
x7ze68KmML9eDra8FxCsBzSEY7M4y961Ph0tV2B/o6+8ERqyG72ylcKw/fTvZYFZJLSrzKnhMuWG
54tU6L2kuDqzJweo0upPSvFq9AIiT09RKm2kfGXvLZ1KvPdhNsK5AVY3n0ZlpKvnk+2mpWZH5V2J
VUeWPw7tl3JNonFpEkFEK1D4oBV9cHFP1WYww5SUN/Mga7alJ9/Lchjs01x7QESr/nR5zZa24dSQ
RMQK3X/w6+cTOcFm1KT2Jl2WcJvI3t3g9bvLIRYmDzwTgwFCjNXWfK0yzSvNMQSSagmPQXsbKmh4
5I5O9cIMVrb7Qo1r4pjzaIA7Qq96/t4qM26yLGeh/BD91fHNygUH/0U7D4ZdQBXDUFAsFruBGtj4
lGprADEej8zXLHOFegk9C9YGSsLzpkeYmcmgRRHQS5lmvxaG/lfDG6KtVHfiiOtcFH1KXaHbioqX
HYVASd7qzNQ3LTrQz21u+p/cmiTCG+jCRqlQ78ww0Hj6mMJNp5TtXVNLHRQDLWNH5EpUvEHhr75E
ca9stErKv4DpN/1NL+UC2jdZ/0MUBO2pKkzjrowtF0XKxD8AL+x/Bo2eKHe9q6JxbEx5WjyK+i+9
r7PKUWJfPuZjL2w7b4yPo+gbCQqdEVKPauSHN1pOTcqmb6WJttbW8uAM/aAboA7UtLMjPbPkPbro
KsyuMVH9bSjlGLtWolEBs+38bhvjM7M1XLf91Ta9Vdm+EfrBxgobS9m4mKQcB0npr0NJSG6qOOk+
mdGYv1RC8Rn+9gOh2kOfpQZAbXEcW7s2LLQhfTmZvKZkZRe0XfytMWpzM0p5/NRQ7D54lSVBY5DR
jUx7yv8ACoIy36p61LVAf0V9r2qxstVDMTxKcSpvY4lXrY7l5BUfjYCOQFkdhbItrrS2NY8DMIyW
ulXvb+tWaOq3yG0k7woFvxicZpKbWNfrQbYt1NJQrjq/l2EgMOU2XwLid00qQuiJS0xK6ATnz2oZ
hCSvERc1puovSV6iqSNY1q5vXSAChaE3tqlW4rd+CFEUajDi0B3V8kAGSqEb7uCAw9ws8tZ7bsaq
Np/juG+GTQu95jXt6uSQq+hnb/QxiXaoMQ3vouEBrCkh/W8TIWo/YzlkyY6Uunq2HwuVmHKp+a/Y
JhbmleoV1icy7+QwIKMgu3ZSuMrtiIqYZaMmBnkjlZr6ppdzI72ilaOquPnI4jYtRD+zM4tWo62k
eMTbWWoZUFiDPOdD7LJ216Sp+hIkXuRiqZWmV0IiiofcjcpDD1V9Y5ZjzvEe5yrPpkg2Ujvy3E9a
q0hOi67LbaPU/Y7WtnxV+WlxcIXaulG6OJCJ7UWYeYi1d6jjLnxCjnk8glqn7D32gbTNXBTN1X70
7DK3WpSoNK3znDw22iNW8rgD9EEvOcWoSL+UoEX7pmoDMqlW7l1b93r3RhGE+Fk0su6nNTbBdrDG
6HHosvoAGlv6iWZb3tl9aI7XURq6TuJpymNRScImSFCVsBXGvNOKNgJGKnjlNwSsA9k2ktz7Koch
9dA8yM3uwU3T5ApEqECNVKzjR7WrrOdaLryHBLzB126oBmMnRoq1HzvZTQ+jIVQ3vhQb3PVa4G2T
OtIf2zzG+LozhVi6qcU4f9Jgc1zLgh7+yjTyRLsbLUrJqlp1W9NLG8vWI7PtnusujTdhWNRX+mgM
jpYk4TaCMTSsndkLN97/I+3KliTFlewXYcYOeiWILTNy36rqBaushV1ILBLw9XOomdtFKJnAOm+b
db9kWziSXO4uX84BGRQQGCbANJAmKwGXJF7p+E0J24B7EWojoK37cjN4JERDB6iDsheH/7LBWRok
sJ5dkF+9D3EV0urG0fv3y75qYd4Pr/TZxyhhWaPrrInzyf0WMSAMnktahpn3re+tcOzi3xX/wWPn
lESIPFugUDVrD9xFDzb/ACXUKEDO7tN+SnnJ7CqjXdhxGtLGRMupDUoj42Db7dYtkrBESQBwPW8r
GzA5fNWBYf3IVkwYxkBUPA8INI1n6FaBA3Pr9zyxw6RJdhZtvnXFWwWSlaAW1bZ1qzgsWBIQ1q/E
I4vKgKSFh+gXT0A1F4fWMxByeWixRqPwnRN177gqV4JeUVQ9VlY6pSU+rHQmavqU2dOl0sB60Hbo
GdcYD1Oy1TO+rTCQA87YQby66b5PrjpzJexfCMgxOTs9pIHAA+YHZXtzvbAjpIQRScIPOqN8BWHe
YRx14ERRb8Pq/FFbGyFdir8w3gKAFYxyAxJPCfGSWNPGooPItEk3ErTMsZkAnO8YFZt2jV1lIZw0
wB2FDKSBB4ylotMLmjQ2swbEX9aPNpaBtzZ7tKQfcwHT/s4ODWbQ5JUPAV3LU8wo2uUtldGXApT3
eBgWPLysJNNtU3XEwrwdACT/ZLmV40JnB1w4msc2VDzV8jXJ3mJ3JUO4uGV/RaiTMsmgDUyTENFb
fej2TdjU+/9qEWqMT6PRlq4JCV397otD5718os4BTomJpAM1AZQ6VPQXC10cQ54beEakCRp9QClS
8SbQDOMLNdlJJO3DmIBlmsu1qtjSfbIm9DFwCWKCSx3wza0C89+62WxEYwBI4F0vt4jZtGTcNsVz
r6+0wS5pH+bdCGjDAFAGDT/XPlDadY01uarceObVthjfNe+6X7NMS1JAemMAnQv3FemGcyldgrem
buG8MnrXYNAz6gNuwaX/++4GC23Df+Uod8lhpJVprmM1wIHWK+/QjMWpQuBYUH2lXLSk5GCK9xH9
TDdJLSb2Wg1K2ATHBPd/KvzxBLyVw7/XciA1wm9ML3W8Zc93bRC6DdeNKo7WeTFGzqgX8j6NNtRE
8egToiZVRyoaaDuqEZekzovCI1OQ0ARpf0XpL5BXXZaxuGMYWJ94+DDC7kx/nxm6wSg6TjINy+nv
c90JInOlj23JtLkzAcp+xUmcinaImk2MSjJmqgKby6BYoyhYAPLEZcGoKNqM8R+Ur8/X4aYpT6rc
ncbZdH5oaI6kjdMOQ6glmXZMKtmespEjIcospzQ2sW9nTyPXm5dKgkklKo3+UFkjvWE1UPNXQs+l
PZ5/m3IB2tGvgTAIlampQOdqf6w0ubt8jAvdgtP6wbQ0gRehgq94EK5nqSV9AN/mo40HovVk8K/S
TA45KPkYRemp/MWY/iCcZCWUXV7cP4JVihO0Q/tNOmDjo8zYSS/ZUWONbmz6dtU7ztamAn23Y5UY
zHUwO0j115aZhzhq9qOXbJhnx0HOY0Avu/cNs79e3tQl1Z3LVV4MhVWDWU3H0krtnhfvXLvy2Mtl
EUs2GJ2rEzstaFvBznWutqBQ6H0vwrFhCMrDI9O5c9E4on+5LGXxjGZSFAXsALiRVwOkyPSnz47d
Wu/L4u/DK8P0Tv2Vfx4bMyMyuhSWssIdF+arJk+5vqLdiwfhAhUUVXOMNqm58hotPF5vohTc1WC5
0/pg4A9i1Feyr8tSPA8gtHC7eH2cn4WUCeyDxCqG5rGSWz7c1/mKY18UgXQhXAeCPWB3n4uIDb8V
rYS15cOf8OUWzfKAwGo+o1UzMcp5+2OJ3/WwEp4dHTvHJMLBdl/1cqW2vai8MzHKhpFCRzajjNE7
MxxKdsq9Y6eBzmdzWXmnj/1w+/9KsZWyryQpHYsYUkxvM2Ynvf4GXCViHP1+a6wBJC+uCG19+AeM
NmilOT8fQFK6vdWk7SYzTumIgZUsP2b1T8wlrrQjLyYAwMT3H0nqqhwkinwYbaxq2HRs57vXDnsz
hreEHnNaIUw6ttlDCebmeK08uLifM8lTanl2WQVSDXFLc4xzJugWeCzbk9W99t1tmZ16/u8b8OCW
AL81wX6iAU+9uQUGPF2Knkk0tN7VoEvW72sZaODiXvOxizdrimMnPAKkE6a/z1aFoCIrswgnlwKp
vLGNQJJ3kRwvq+KinZsJmdRnJiR367YjGQ5Nc6LA6B+RM7osYLr/qq5P5SYgyehTM5zyhs6ZKIGP
jbMZ8XZuh2QzxsVN1ZNNzJo99eqVN+GSus/FKaoQtxaa7xjEdVkUFHa86+o/eINrncdry1IOR/fr
FsyWkEP872VyhRGsoUBS9tBlu8v7t6QF8wUpB0Q66ci2hSAHFWIgoVXJ3pRriOILuBcWQIWmQfAp
7/yxw7kpO2BCT+aVbmMN7CrFdVy81fYRmIZddq0nj5odAKUttU+Z+ZzTTZSsBNVLGzr/AsXA6xEm
rWSLL2jLu2J4QmYzQI4dyaCAZOkn3CLqDLhYGMlEzkWJgjw9L0e/h/1NhztT+8nLnbWWzlk6trmI
6d7N7pVWN8LUJhFDZTzQDAS9brRrAaV3WTsWk55zOYoe5iDAYR2FnJbsSfG907YY9Iyr35aDUTka
JsOmJHf9Gi/3gsGFmlgmyMUAsvmBJmIErygCAkg1ah4YxrvoADQMKELjqY9QIexW7sDCpT4Tp1xq
UaVFgZoWciRxfc8pDe022wk0giKCWtnQBXt4JkpRjREhmS/dKZwR5bZu86u4cbeXz2xtNYpq1ELz
rKGFCFHejcbbYDz54xP9RFyGhQDP2weNB45K8ftc2sStRripXj6hOOCkR9quHMvSC20uQ21fM8BH
RVsGDzX4RYgu4JDEZQCE+q+tVwVmzLctcKDA6wO4teHh8iYuvY7PZCt+ZQBpB3EkZOv2l4xtZX5V
sEOVvo582yQvsXNoraeBHyULbf3BclcsyIK1OpOuaGRuJbbNe+xuGdubRP9Zg4U2T+IgqvTXiq1h
tKxJU5WSFEmRTzEc0CsM65ctQLtNRaCX16g0r+zr9OWKv8ZzG0HMNFZpo3X43HBZGTOFH2FlzsBv
Ha6ddKS4ZBvf8yxBuiv6WlEUwlvjUebRnW+noE74cvkTFkzn2RconqAqfY0YOVab9aiY+L40UHir
DUAI8bXBs8WNnS1WuSRA9yk7nWKxXepcJ1q8Y7ZzZRER5GaBWbSfn1kYkuLwsAC+VyNHPR6TggLU
e+PwIxAPxwrF1P1lEcsL+itCsS1FCup0rYcIA/Xq3gtYPiLFcMrFPstfL4ta9AFTuwZmtidEdkUp
dZTD09qBqKE4gI5Rt67BTmeb25Q+Mpev3Lfl6w7gN7TCTDR/KrQplIBLUy9gzkBR3KADsHKnuv0Y
ZIO4KZwmcNA9arrx1k3jTWGYQQUy7c75gcaalYh5cYtnX6Jc/SQx+mYUU4SJtk4JIh2KgToMFdWh
TFYM7Joo5TR1U5LWTbBozQOtoYv2rDYP67oLMvELiClre7xQ1jNBJfDPHiuxBMuATO4wiBu0tx60
pB0mqicY4xi4QM/EvcfQQpCugXAsekMfoE1gVUeeRe070kbT7aoaQqMuDwbkKXyXPWCEwKjWUH8X
7cpM0vQls5DMcThm3GxIipH/SjGnILRA91beH8tCgPMC6m4fXUyKRUn9ps0dvWw3skV44rNd1vi7
RF8juFjetX/EqJ43b3ptzD2I6TFjr4U0ugfAkCQruZ01KYqP9TGYmvQFxY7lB2f43ZL7jIYx+fcc
l4gkJ2yc/92zP51hs4Px0f0yGBiK2cD1tEe9SX9ogvI3mme/DGEl28t2a21Rit0qi9YneYSti/Lf
7rAl6TPAAop4d1nKdDU/uFGCgtc0wo+eAOUuOV7jk2TAu7qIE2trMzcO7SH9VCg5kzKtdbZzaU8S
NKnAFqWgTMITbm+C5ioCNxzalS6vZ9HaExuv+KkSjsGSc0lVUaaWMVk91wPFkIlSERBbv7dQDXKn
oU/6v5OmhACj3SXINEEj+rq9tiLRBJw1QFUWBvr6LB28j9JNg5KQasUGLirHbJnK9e1yG90dU7ai
Hp5YiRFBNPXQcV+Y1ubyCqcfUvUDiEbgZ4DnxDyGsp+2J7qWprha1EdfVAvK2ioNBlPb5sgA6mMT
lj7ZSKs4XBa7dIwA4cM0P7osAYasKD9P7RgABVD+tr8l5Sapn2LjGJfvCRuCOltjrFx8IMzFKQ6s
ApaW0AXEeQmg0Jxbj2ZBpR8i696RL2m6K7sNzT+hO3OZys0TDLiXRQGZcQsaYvtI6yLonVuEBrr3
4K91CCw9wM0Jit+bgAddGLHzi9H3GEv3nQqJoPQFQwlWu2805DvjILNOE6A1gA57P/TitfL9H+7Z
jxr0V7B69yWPXI1BsIjolELO/O8Ve+F4V2rgGfQ57oelHYc2DzqXoau0Diun24vS2oPFOCCk20Us
C3Vq7VxtDT16WvSlb1O0u+VNTC0N2j0iN2pGj9T9kvUrN2gpOELLBAik0D6BOq8io65BH1sPkKEl
GM0aCNWCJpEC9eui26Ih7hYEtHIFPsdYvD8zoYphEqU36n3MECJ51UvWy72XdCFD726aVjtMKG6E
je5p/pXp6XXm/Lby8cY2XgpdCyzgpFGgyNrWeKojur98r5fVcPZhiuHS3bjrBbDrNlYPWFrtzewO
QuyL4YftpAEFbAa78dAO1h0vy108aPB4TfihYGFTGy5ohkcwmpSxHz09OF57MP0Ypeq1atyyIUE9
ETYLbRcfMnboFC3ReYdLLephA567DWbety0myBxM6gC18tlOqlB46CQdk5WtXfLkUynzP6IVG2ZL
5L/IZMM6V1ylnB9B/bGiysu7+FeEYkOonNCtcxweQVcuOCphQvKAIeP/mcP6K0a5MYyir6xAxmaT
5n3YkGxbuM1WAr75sphF1zbbMOWOoEjXec3k2vz06Iw7v3okMP75KetAHHno1mYo1zZP1fwWqCbV
gPMpjLCRN657cvufl1e0ogJqo1mWRZKwKUDVqufeulsN4xZ/H9CQDiao0YylYpQC5Bfh4jgtgd61
9RMnh8vfv2i1wH0DlCCMxwCI8NxHgTCm8ooGt7TV85PM3cAysieHPbs2O9RucS36tWHq6Rc/OICZ
REUHeOnqnJiQ6A5HFzTv6DbQDk71EzAVl5e2ePozQcrpS6LH6AOAoMS/6xoH7JdoK1qD6FlcDTpq
MVo01epVV5PLUcvAigwTIOFgyqI/6gNAqhL9iw7A4XbUV85rKQo1fPT8gI4MPQLq0JTdVVFUlfW0
qENjv/lG6BIUD1Zs96JWAOYQwSdYUtCVd64VWhWBGcXF1sVuEdatDLKCw3tiMiI+0KQOtGrlDbG4
jX8Fqn01SVuxtJQQyKu9b97W9batfun+s7EGdrQmSHm3xpoPWlM+rUwDbUUbAtgsz99NY0PGlarV
0s21PEBng79vAo+Y/j57gMVNQbjnC7QKmRjwFVuTrNXvlySgcI+e5wlvGvf3XAIDoCQhFPMqKIFs
RobBgk80TaIFBd+PESew4bpKIGk3hjUaESSQXGxiia62MEEkq8kV97PoxNHWAsR5QIT4H8bZslZk
EZcAcSDGq1cgcfzL9U4if87N18wJk/xKrKW0JhVWzJCDYAG4TXi0woErihDVTZn0HET2vftSAaik
vGP2Ho8s30+Q3brz1wzFgjXCUx/1U8CDg3pOzVKaJhDfXANwzzovxb4nQC5G07qAXyrW6sILegGY
AgupXrw80D883YGZ5hUpSwVGVDHHSfSdz4bvo62vKPfiamYiFCNOUwHL50CE0fAAHMJhK+/EGs7L
gq3zgWQEBhEYO4wIK0fk8i6zUgYho4W3YYzxZCwn36HQcNlRLGkfBOGlAJxs5DFUJxsbpdVg4GyC
GrrqwYuBio2w91YUAE+EovemuGHJ02WZS2eEhCPUHWP5aHpW1gakDJblogMqs1/uaMSOhVev2NSl
wB/L+ivDPNeD0UnQvJ9DRs6ANADuWQsT5XQaj9vVbThiQGsMk3aXxP8+0YmOIiDYEHQVwX+odolQ
lhJf1sDnu42iX2n/VK2RkC+qBjrL0GqNS/UhWaH34MccUObdtOyZEyOIrR9ekcHMvl4+piU9B/fc
P3IUI57QFCNaLeRUbJNbIFO/NdqVCH+pOQot3KaLPAG6edGVfH5MmpcWPTgIoX1l9TBmETtEwPyo
RwvEDrodH8CCN+5rndFTZSRHULJ9JRIAiHSMy8fLq/2TUVeMIj4FwKmYoUHhRs0BGTa1IiPvAUde
9HERNMRrXmWVxPde0bMfg00xc5lJ5oGkwXXyUDTUv03yxN1YHaYawdCV0QN+vNrT3MOAP4dzOvV+
Iz0wyblxFaTjeB9P1MOpxvo9gAf5iSVx++IAw7JGnzSTeqDHTnpPe9v5CZhh8tYOJhK/IBB+TYk0
WJgAqeshjXIDClwHPbjcgFFqZndVN70gIjb44KoQ6a7Kh+q3TLQhDjDooG9jYGPdG5QjkOFGZ16Z
QOD4RPMItg+gZBMPJwHTzvlJAkGoinUf2oLq+6kw6r2u0VMUx58wvijdA74JJJn4bMW+O31cuiwb
JwA7744BnmVAFThwwPZ4WR2W7CJ4oZC4Qh3UB/yNsp6RG1J45XTLCCgLSFcgSTS4POSe4E913AzB
GFfmxiwMGbiAEN+a6Dd5vvwRCwEbQZp84s+G90Q58XxPk6hnBVCFgBZZIb62njKWB8B/FvKlj4cV
i7lgVc5kKQbTjhJhDwNkaeSK1HsnaW/AbFl42kp4vSgHKRGEOoivPzCOZgJ3cIyxr2li+g+DiRqh
owFYiriAQBhdh75c3sMFZwOYNOTDoOm4SioZBO3zFFPKWBcB0a200AYp1172C4byTMS05FnMIVqA
9Q2ACd5IsKZlYMImxhC2Yo0gflkMkkqIo+A71ZAgTn2jGibVt+v3usREcfSUab8u79YC5OyEKvdX
iKIGZZw4TTapAff+JCowI9TnX6h+NIwXq9g7QEdhAlW82w6NVWu6sfD0gnBEpcBLQReaOlg4JlpB
8z/Y1W4DEriDbEpA6N/m7pWbhA1G7S8vdiEMJsBx1zERCYJx7Or5uZUCJL5DPak8k8cos/dG339D
GeC6isXJtulGH+2jY8nXy2L/QDYongZyp8ZchPyY41DkSq2dcMKgLxSgKX71AmcELM5yN5Lx0PhG
YA0Y8c/S99j5rfP2yR/MIDGzN5jesHQAHYPOE1p/y8HubjfywACYV5hiJaW7pGxI4CP0nADzMKp4
vjcF+nx17mBvzDa9liiqV1V/1Xtvl7di6QTmUpSbk44+7TBzjcvZMHlrA5gU6Kd+bjWB7qbjUadN
/pjrZB97Ublhvby/LH7JNoAl1MbcLIBKYOTPF8miWMMgEW5U1jf71qxuLecTjwXMdf0VoQRRhchK
y50uraOnD0IvH7NEbqb+r8srWTou3JtprhSxi6Mi5dhDk49eR/EmqQk6aMadycYjKYcVMd7SDZ1I
nPGOw9iipe4Y9yJRm3YFipjE4FVQEFwdgGQ4MtTLvHZ2InHcnS94/+R3TNyyosjDAuhx+J80fGSQ
6mk7BJ6eNGaQ9S2gfABTXIW6U2vDpk6y/B5EvNYNICQaDEMCupU1Mgbsh673p0h445WdRSWAr80s
DjiJ+FsbESBtJUbZBq3bpifZ1OMDsSV7bjIyXgkUykPRstEP0tIFwkcFpqo4sBjLsg1Ca7TTAgJH
/LCcIhbbyqyqg0YNEsZ9Et370uTw8KYnd6BipUCwtcXe4j3JArPxa2SDkvtaADBaN3h01Gh0zCvN
PHqaszXYaO0o84bdKBlBjZsMd0AaHve2o9knh+NlEiRFV4Gzj+ZoxOvROw9ANNs6DGMzvg61a5SB
9DJ2b41IrgcABmmjYACOzxaznOK5L3pj3/Ey/6rFqQGgg9RFwVIDtfCKjVyMg3zwUBtwOeC7VR9r
JtEaWnh4RKE1zjuBdZrdduDvONpI/7yiLh4BT4N2fci03r81/C6jgKkY/j3njYWS8N+vUNxSgfwj
kw6+QpLx1OceUJm6/eUrtGSLfBfAoJgtBGW9ylEuEU43tqhhlX0D3HUJnt0shjViO62o3iu9wtyb
f2TuWlZzKcjzgdMKzl8TncNqrYgQ4EVaDZIj1DiZ6abSYvSIUmQdD0xfyzUtBV9zWUrqouyyvvQE
tpF5HLAvXVHuAO723Ba8fmyI9glmAxzbbG2Kp0txz7WugrxkLPogLVr0TA7ayU/TX3lS3AxewkIg
eNCtToGWwj1Z/758qEt2ET8A5Bj0FTpIC51b+GoAiEzR4gMMLvAYski1jQb5HmnNWjPqkmUEnhey
akgaT5O855LsnlcZAkG4Mjt6o4UQG8LRgNtaKHQ7YI3Q0RJeO8A9ubzAJe2Zi1VONKtYFVlTao3X
3pRpTb3QzhEjUCRw1gijJ1+lxi1zWcpp0rpunEzDZgKfLygoDpQdLq9m+bj+2USVrRAjuVqTQc4m
9W9dALpLeV3n75dlLN2B2SpUQC2/08kYtdixmP5Oay3AOwTNF/Fdy8XK6NeaJMVoAdUAoNrTfrWY
/asGsbHlk+Vvh2YljFnRAZVhG1bfGvoSK/LreOuNu4rk4TiGXD4BWmrFH6ytadKR2VuHoq9KtDlO
SC/ToCN9kDAga255s/L+XpQD4DN0W2PW1FafAl1MWsucrKLVJmFFw9q5YbYfeMaKxi3LQQ4cKVY8
A1Rt4GIAIBGbElBIhIvudw2oKtvZ9tHvT2jdVCz/PzmKLtQVBlIsD/tmmMWOuPykO9FrVvhXcGhr
kD9ra1LC2rjkQ1N4yB07JHp3kfwJYrSCNHXhB7LyHv+7hSkKMWCAijcSC9OgdWUc1G6+ZeZzlKz5
riX/DL7Af3ZQNeXmkBedDUF5TwOv67fAWQ108jpaw6ZJ8/uyZgCR5yv53DWp017P9B3PkMTBbDjs
a3YlCz1k7gnUsMFgAF2lRBy5S9pyd3lHF6/zbKGKJ9ET6emgSsM7X5ghXndBanRPOeWIkrVNW63N
3K9pi+JB0q4WGICDuMIZAis6ugLAYuCXWaNIXJQDeHdwUqED+AOdhhwqagwDMvIuqa6TCD0qGCXS
kNFy6RoB6OIOzkQpSyrdnAjgCE4VGkRz393+gNYO0A7QTe1+ohmdIBOJKicA3wFXozjFzvQlKykM
lWOB83qovntJccVNE3hacI+13a8YrKXKxlyg2uPseED7Ezq8Ch7WR53ZV27aXDexfqTdF5Aq3rmO
GxgJ1LTUcU2K42XlXPTQeAYb4Ps1CEoc5/eB90UFQmGcYqGxMOMWEBnfIydaiWoWdWUmRTnAqjSr
rs0gRZ+whjtx1JNs1+V4cDrVygVffOCg/QN4VnjUIuek2BUfmYc6LiFLa7emKMLcTBF8hybQ+2o7
8OOwj63A/sQUM0GyHE9o4FZOmezzfTQ7l5eFRJ2ID9GudyULDJB9uVq7ksdZtF9/5aj0K0OiyajU
piJOTkAj9g2Jakm7QPj7LBIbp/7hEHt7WUWmw/kQJs5EKlnr3jepo1kQWeDASBIi+hXlpuHfMoMi
r7NyfmvSFMc6+myCvcVG2lNL5VOsPbrkJrGfEkzs2iswCGubqThW6VLXpjpkuYJvRy0c6K4dEdq/
Au2FA94xX51AXpOoeNecaVNHGSQaQ7ZrHRFmJN7K0Qhj3OyoL1+KtL9zuzUmzelnLx2hcicMjGMJ
v4LYGLxYJS9QeXJWAsmlnlGC2A6ggBh/R31F2UyTerAuKbKgqXZKxGvNv7TNtRWHhnnIKuQUwKO7
G8ciiLIHX08CF8jmzrXXHS0Gyth0c1lnF83a7GOUfa7TshFDgQUL97Hshi3Lr5GjXhGyuKszIcqu
FpbMHMmx4jy/suoeuCOfALND8dLEvJCNbv0P3HcejqpoBbKNGrbQED8bOwp0GgA0Z+X0FvdrJmgy
4LOwKLctdElzCELfUlBh8DK2Xg13xXZ9FGIDvVNHAtpEshzsMOdCasyrARRrMiS23Ggi3VedjceN
8a+P5VyMYkFQg46t3MLZ+6YpttTXo+2QtkV4WcM+urRzKYq6a2gAAiIMFuOPZlhmr3WRBjx6l863
z8gB/vbUe4w6jiLH75mTFS5iH7sFobtvH2riscCS7R6QfWv82h/NExYFrA90jgCfEfwK5ydkTjjK
vY38fQc1SIYnCxO4XpgAFAFI2HjJ49auKN7HO3QuUTmsMrHcPC50+DN3vMUbJ2hJ/HB5BxfV7g8Y
nwvaG4coui28vvLAhI5LZBXvlEr7DeMv0T7KyRrgzcc4FdRUNvoZp95tlIKUYKpg2tgbg436Q15d
AcJLtGizQGacf0Vt5/KiPrpJiAJplO8Ae8o1TcXAjTpvuq53YG2Nq7p+M9xnIzuCJ3mwYI1WNnAh
pDoXphi6VDfjShshzCxCw76xHIBnpIHu70SN6YqnOtqOa/RRi1s5W59yaIMEKXqaugjDCxFYXRqM
QNtG/CGiwypk6NJeWi6mWwgKIa6r8hWhzSESlebh2Kqg16ygJ0jNCw4IFxF29XX5dvnoFiL+qY/y
rzxF52nq2SzzII/mL60dFPptyb7hhbEh1Y02BH2/87tNQ1YM1tLdRvYWjXuITlGpVJSzZ72W5AXA
9RBhRBmg5QnIf7ZGQoKcHUz9xbePl9e5dO8AXQa4ZGCQoO9t+qCZTwHrx5gPHAJbDGnX37zqtY9+
XhaxUN629ZkMNcHIHZOZba1NNfT6aaRj2HXfweL9zZ4yF4NxbzD7mjngu/flnmM2Kh/f0Ge44nAW
up7Ov0Ixm1mRJvgMrFRKtmHOO4/oQ9lXOyOimxTceDJGuHzStHRfiw744sVKE83SZZnvgqJQeWU4
JQaDpjiWbDljwWi/jcbJye69fiU3uaRFc1GKO6qQMOReg6XqyE/XrA5iL7S6n1azQ0CXNwdPfMb4
zCUqlq5yrMxrRkjMh+eM74H8HVdloIEhohUvjRdvE31T6/8+N35+pIrJ62s4vXGS2nsvFTJu9ppf
X9tIxcD5peE0zUTv0tAxCQBLCnJQETQ0PQmr2lpW9ErRvTlS5/HylVkydvPtVMyA1kSMoaUXZsAS
gdM/2XkbeC2QpZNfWXZM//3Lf9pHvMM9A83CaBM6NwJjy7MGc2F4eZS/ZSvw4A8oCUvj5fKqlm3N
XzGKkqAiLQxvugHtmB2iZrixW3urm3wlgl0K+uarUbQCMBCx3lgQozePVE5OaaoKb7zMPVxez/9j
Uv4uSFEPi0dDBlxutIohId8X7dZJ39wxNL29JTEVtpueic5mTEIUeVdCi0X/BCxwjGagRW3imTk/
M79vjGq0Y4BOFo78VeZ2v3fzMTui/u2jylhG4lFjdvM2CpuHou6qKxvV3G2dldru8jYsGjYUnQHa
BQgsMPeef4mWsDz3c3yJpv8CZ5Ssd0y7rpAI09fiqTVJigJNDVpZUkKST+JN5W0pe670LzFPthXL
V/zF4tWfrUrRohhJALtjCXKZxQ5zUJgx5/aA5iEWlE6KkfM3I329vI+LERz6Dv/ZSEWd4J01b3Sh
To63ByWj1m11kAVk7iaqQ9E9kAFv9G5Nj6bTOc864O7PhCqmhvAo7VoPe2qxBw/dgLpzXTRvxWhs
GyPe0brFcALSLg9oc63JVb7WAbl2pJMlnMUfVuF2qVdjm0vQOyfZ8wQSg2eMbW+9dKUy+Gf8+dJS
lVgn6h2R5g2W6tVdmMoRMiFszF547m5q8rW0QJDB5HXr5Htuul89cCPoANYWvTzp4reGxnnYzmOh
/yBGskENZm/12j5Lo0deZ9dtU20Kssad+icT+vGjJ7xCBGfg/VH0kFsD8Gtb8C45xgkObyPBImMn
hzG7xTUHt6mP5mbRP4Ky2JXPkly5+pvXrUERLPoj8Pj95yMUJTH4KGocFNDtNResMvIbHqcp6GCG
sNM5MFCbsO8cb0U1F93FTKhyXKlZ5lWRQGheBxbHylGTZGs8cYAtX7wA/6xNfU53oLn3hQMxcW+g
yagGFPIuyhMD1F11/wIWVuPRSCSVG08m7VXTpUkTZGXa/bKNzLaDPBrIuw7y2Wtg15MbvS39Nogp
sYeHsY/ar5XI+ckQTYR5Ns9pHoEp1O0GsJAlO1PmJKwIHk1t2mtd0DJGuiABTi5IX/yCX8WZ0x7Q
O2JdVx5HUolrxkMPENWnqu5S5JpAnXWIEua/lY2MrvI6Ru95JaMuHDqGhJ0lx1vqkWKfaT3ZN7QB
lZEGwj3pd/RUZo0XIjdWhwOm+15ARiSvIpeAdgrUDEgAEp/eFOgOugNBuvcdsH/+TdmNrAsazzcx
q18Jz91Fjk2vrKTPd07k6SFFuyfoAzHCL1ljfU3bvLuvGiMtQ4JBdZTRRhqObZk8a5lwgyIp/fu2
EIMXWHYN1D53HI0DCKsdigbIwf2hYwOvEx5P47tep6OTmDBQL3OS9AefoGqGtjUPeKcTu01HSP3q
j2J4Bs0Av/f7PrlrMI955YvcOHIM4mwLKfTfKTfFQ1XV+ldQXpEjqC7wi5Fflzs2eHzYjIPRHmvk
0q/iHGBtgIKMrRDJdf8F4BHtTcIHlwH7Uqc/I/D07ED01EWbGM0VB8MvWQmfV9T2VZcNhhuYSUvo
LvcHDILWUeQAjy7Kuz5ANtscAj8zjcehb+IHOzKTaeCjiG4bMG7d4w0IjleX++U3r46jJqiymKXY
+FrzgcftkYNuU/tej/L2Cly02g1x2wmxRvezLYAIht9u49qbagS//P6yi1p0iiD0tF2gRGNaQ3H1
QwG9BmoHSIPbyg7agd+49uhvo05+LzP/R153J4/iq51qOF6WvBzvEGRS/nSkAcbi3FGk3AKxUl9i
9tBodpHV5JvKJ+Di5fautkSMwVENNhn18EAvgDehGXikVxVdecRNLviDNZ59heqi27rydeStN8gp
3wLdbG9rx7Hc80yGl9e7aJVmghSLKwD4qyE5Dkxu3nUB7XIRsCw6Obr2tUv9QIxr5IiL0Qfasq2p
acv3kVo832CtyAkwljKAnspry/iD4lN7TwaMUxsjbAxFf5N523+/yolPYiL6w7/qrIWNWZuuGCBT
r98nKjjpvLngZvS7N2etEr68PmQ5wBXvAzhIfeTECXjE0I4BTiL9Oe6BTXHtFDcwu6GP1i3P3qWg
DzKMlQUu+TDAM6MXGbQJxgcKbEHSmImWgmNipIED9NqkTbcMT5/L+7goBp2zQJfQIUhtRoq7oeQi
QmRTjYc6B/fX/3D2nc1tK0nXvwhVyOHrDALBKJISJesLSsFCzoEAfv1zRre2rgjwFd5dWabtvV73
hJ7OfZrbic3X7zSYcT1lfeUHjYnxDb9CMiQRNHytKG2hQg94iUFuCwd274H9pMJ2+sMe9IZBaksB
VLprBcTAEhN2Y3oVzar3Fwz8+wwhweFFyguh+2kbXKhmRcRxIKVcK2u8KuQKIaqXIy3r3FXKRiUZ
YhhBpZsYhrT03L6v5N/jRPZNR6IAiDkIu6GtXuQZAN6PjQJDPsdU5jSldnROdwXZ09XmuDG/DHO1
VMTzLZb/paWLAqC/QAQV9zBKMW97Ykn1GpdfyxCqsjCvtLYwSdzsTY5wBGUuVk4DExOuqYqf8BRp
Y/X0agrUIxHhSUE580o8SzMVs124gdmYze91iQpSPOj4F2aZDC7x+SunG1dSWmxdndmZKP2mNdY1
kn/XpdGQwsKkg301/1lVbGbUNz2qmTotFiTvDMwI/jSPXil0NANGaV4zI1yhiBH56Yk+uGFCBN+s
DAIZpZ5rW9h7Ky7dqKTFCT0F5Py5dCji9AVMyU88oo6PuhzDPnrCBQQzg8SjrtHMfT3kFHalBLBV
ErqeXaw+OpqQjIBzBvIFwAS6lCgBNNzkyQOAmxVnizBfEHCFd33Lo2U61p1URioxTXNjmjtzs8Pv
bPZt28R2XULwy862bfyOuMRpiOs45OTg4z9fcJizd3IiDv6zi19P+Hv4uxb77/ig7Jviy2QflBKT
Ho/mCt+bFWiZ7AM/Kb7ZX2F/lf3B/NxcjpfN56YwC/xps8H354b9X7DOzQJHzFwENvCW51FsBG6Q
RMGYXokSZHyfpDpRSE5e/2FO6dCYGhmskIROZ6Nm3Uzp36tdUl2yvPO4Tpzr5kpacilMnnx96tS3
NXNYcwtrE2bsgpfDRpxgzB8PQDh1IjATsa/SnEsCunlJSUx8dtQfz9Six4Xi0BnsKd4ocBJksIOK
Lm/QuuWGAIANnpLBQxCdysSlO862NhOC+/hd0XzD8N+Iqwmhiaa5SmIfD6EHiF+SfosswJmCu1VL
wp8kbJL9TPFj8/Ji7gxrd7CJ27ONOw8fMtnKpDQVq7AU64M8wEwlSN+QZ8c609Xx83OzNIBrpkiY
Xw6IcQnVTBj5jCO6PZi2R0O4WCMCVXxEMkULG3yzbj28XN/7P8mCpp/dAtgPvGigigOXjouY3Dfg
Z4Ru5PKAvtjvtvv34cPan/1F0TwvFGEFPJjyhRQUZjFrs3QbV0htMKYhvSgEd03IFqdLqLVa4Krv
xO7Py2b7gX2EmV8Ys8wgfG8PT/TEJBfh3lCIl539svvny4ZU2UG4sO9/BAUTFkxiOEx+uPjf2c/v
L8siVka2WwqxcVx9HVfm5gjh8HlZ/c6XM8WApWIcuspmFrFGWn6iRtOyUWQvbzF+kdYUQi/8llh0
tdQi+Z0Qm5wJoMXQEwqQJAQmpvqav+ZpnA44fCbNIGuxaYssvLJ7Nwy8OgHRP0wWgk0w8TAqyUjT
MsT4xZhsNpeNuXu1nWc8n2dr4YoF5jnMtvOD0kR88pkveEYASpvdDtcG2fQ/XAyajQVY9hiSjEHo
tzwU5kYe1eHICJjmy87+SxywA10tyNo5WgEY4CedyUaELs2DOAed3evr++Pjow8z5RGChxkrI36P
P4G0tbXo6vxV0PPX+UrYj6+BDCRgvyzk3b4LXadHi9oCFEzoEMjiFPGxQm8ihnUK4BT2XNwDVDJ0
JBTlagVF+fsxz+On39v/lxhTRT9M1qsGLaiUjBjUPxT/CVoeW10xBf07qZkKYE8NON46MN+/lc3E
GeURFhkaA5NOmdXBrA2XPXv2/pkJ8G0OLNG8f5Y/aIq32/ONuG/rsgFN1JgTfAD3Dp8X7DaGBfrX
eXYetg/brbVwifMQ72SzE8Xalp0Y8DEIQwLmxLYfnT90vyRU7r73n0c6EbSaL4hFFbLtmTuNGJCe
Dw449WmJTeZZscl2JhpKDZNKQMcpCL2YtuvAs1ngjpk/880dKkx0FGigiGfavSdFecbFwz83tdHI
C0aQW6YN5V9YH9+ikq7YG1goer3//H+QnTz/WPLSdBRAlvFHTF5a+nIBaCHUwUAbk/kvsAjtE4Gm
ZFZHA6uDOM9AfP32qRIChxI/cP4LiukbrGwmBX4sbKKYdEwhHoHp8M9rAROZu+8PPBz2eJhGhapk
j5V94BNfW/z6/Zi+jW+cFp7xwhtm7+WXVU2roLnSK1v+ZlVsZVjQP9qbrYKthTkB1rcmXVqBxFh6
ugKADKAEC5AXsGMm55LnRqLIFfo7GeFvP4W5KswLecbu93TNxKR5tJeMmu+41Q1h9JQqwNkw4Nui
llKaSMomyrgo0CUopJwcfOKTlKa0I3/xu5H0+PSZNWVhDQRLcbYP9OSeHNeysKSvr+MnLC7XhuyB
k7OBL3S8XDbHVUu+fPjin4v26yzWKMIOAPwOQGhh3qP86FbwlZyqRC3Hx5giRsYX76sm0mp8T959
N3ejU0EqJ34czOv70sSLuUJBt4SBAeEoO0AfPQKAt4S5BM3yPbpUmfY6QJ8+PjKVgjM4DwRW1Wrp
XuaGFWwqmJogB3ASQJNMCHqB3KBjVOSI6owf4Spx7XH1V3K4dXEJ6TtGbVCVII1BgVG1ZLczIX7D
Esycg5KGtQUgRRgpt3u9qoHKqZ0G0k+i89KZ8SVxr1dHcGI3c+pVuSATZn6hOKE3YcEyU1peLECv
s4Wz8NK9iPQUU682xYftdStuNZN3tIUn//8giuJ4tFmwCMokqFXJLRddfRBNEqr55mt4HLfd6qPG
AJOvbAMJaCPP8lQuGZhTH/ifvf5LdmIthJ4RYgwUyBoiHU7H9IunQJymIb+5/nkezNR9QjXLYi09
kx6zG8WlInAFwA50H9/eaMvjzYxss6NByrXyITqDo+/Kr8Z8fIgSMhwCnDGCRyR64jeq9bt0nTmd
33v+QX1irZRGPZYyULfJoJARBRAXKBzAU3kW54jPS7jD3x1G870iPQBfV0Qce8K9eRqi2gS4RCTa
ll/lRYQ4SzaqKzj9KX/p14DSoiXGD5IlEXGXMAxbPBw4EIg+TwjXsde1BQfCaWqhHsJCG03pZBvl
lJDrdrB12zheV70TWYvRL8ar0y3/pDyRipzmeaIns+vF3oi4Lmz5oSHE39a+qRKdPNWrzDlKrvKw
dLfffbY3pAHzgRHbCmY6IugEwK1bzuowXAi46CliOj0CnP7KOEgEvUOmZwP70A43sdVs0qNMfYRq
gWt+ebg6AJWH9MpI+lAfwAMbz5L3+9HJaO6KxDefkgWfS2Tbn67x+5XDT0XZ+6yMeqzrRMpbzFE0
1UtPNAsTSi1p/1rABkL1n9Nsw3VHUzcg0V45JifDTU2IAYd7zC3FXXgMM1MDEwQg2FHRzcrv4QXe
HpiB/gE+L2Qkr21NJGFNRMszC6v2nUEkHM5w/FygOBPnE4oT7vAN1F8lGElCK84OLxxqD2lJs42/
LfEc5A/l/yMuzZTT5MRvNjmxZhqMp0EtNki264zbFSkI/jVoT/mXMMWELCKkJrqjnN83OveKZAwG
hnI2JBytghu/PVqJU8cu69WAdma594lG9LV2SE/AIaBXO/pSTZQcIDIdb7P9l2RdyT6hPNH3KXm7
Ev/998XMIzCTxUyUGtL0tdLkGE09IB6osD43eSBAltxi8Nl7Y3k2cFBKmiMzIBI1J95/XUE0oT+5
dXQMiGU94jAGxCJTUu8rW7SSR6DInJqVsBqdJ+AN2AnBlBWz2QOsa92uMmosFDjOhSKWoQNyCNlw
xDxmfQWVD6MzbBCIaj5qhXSoEXfDjW/pbvA+7vmD4vg0DSzLcIWlh8Zue8KDN5Rn3ID6ibID5dpC
kUj3In+1znioCcpllB33Wm7rEK98SSDO7TaYa4IAKBoEuTHSdsqE/NCpEYeJZTTaSmbkptbVMixc
PQdDWnKiL/9R23U6BciR2X+0tG3I74x35xXcLmDCeKGhppKHJmPm+tncagyJsNW/mu3Lp24P6970
N/1G/hItmaD2KtvEjzKglii/3jdIJ3oEaN1LK5qpJxwJM2LRyYd3qfGTFSXJWMRtBzsrkOjVQls8
l0AUX99GopsNxkWSwY7IJX6EJeLTTx4DUxdWMDN/2AIYVi6A68CC397yj2iQrPdcrClYQBfiCTIZ
IB/8hytZtD3mcu+W0GSnpRwliYipm1Q5J1sN4xZImZBiE7opfRY/RFs3iLeg3eYhmcnmJgolTjOA
DaugiQTEI7/mqfynxXn+1Q8hrRDRS9+zJZL3zhNANmhtgZXDjKxbQas1JVd0PExl9bU/oMmlRFoJ
+r5b+Y5mIP85WtbVHMBVqbnETHfkqiAp8E7QFMUuU52oFl2teiHUm4TGq6gl/TmzDYqCO6sG1Cnl
kBY2/o4qHXe+3Y+k3izlPO8e9w/6U7+Bj8JCknvQxySno+aqFdSpbo40d66WO7LKP4Gef3/Sd4To
zZ6ntSdh30VtIDPXJCeoqSfxWnvBtOH3mJYfPTZvBlZvec/FbsmynPfD4M0CsQjGCtrPFIiz25tu
QhE9J6OPfNFW+qzs8SVdy660q6DSLNShZKRd/b7XO/LzhuL0fKOmxiNCNRzlByq/5qvejA7Dzj91
q4Sku55CetPsyNvhEyY+aevFkSmzCMPtjqdnnUWCx4cq6AcudzDOPnzf8hKZ8VZ/HHxrXGkxyWj5
KO5HbkFKzV3SCWkmXX6IqV4I4tiT2NadbstHK/hqNPw7GKRF6/rhavZrcQMvwpQefz/zb0iIW1UJ
GFs4hhrS5xh3MX3PideqnJhUMZWd8FmGbsIet/lOgqu04SxMjnGNbW/KENoo/zBH4j2+ANDY7dfh
o/dSfsoLPHDnjWE9DCaYDZuGzT4RacDCGRUlQd2cd5RPgp2vfaszUFUh2rAX7NgsroQueQnzbKUs
wipHUhTxMCQpvoPSP06/AjKh0BlZTKUzQLMHR0Fph/wnd4w90MCjS70FTN+CkTYPdDOaIkCMEBBA
Kcf38/tBM/ICTaj7MoYw6Uz+qQ9JR2QUtugEDL7VDzykKLdpbGTol5ht7hWANJDs2GgONt5kYh/m
WSwDkBhnjNgKCVe+Jf7xtq1tOGilP6HL/uF3HpvViiDrj4leQG5Flha3qou3zC3JSV9dY47ZwpAl
dvXSuAfMV9Kp6kQPqqnRAG7yS7NWieEUXxktqPGEUT6oMAqXKt3mAQmsBW03iHsywN8ZFlsd1VIt
RN9rESn6QRWfZCvUqGPyxSF8/33j8xzDhNhEhOYVsOzzFMQClKGvqs90HVONyh+8GVm9swRnfJel
YHPD8EToAxnGyduR+bL0PQ5CRDxWsEAT9z2k/g49WSncIPHBs2sXUJL63j8sNdfMrQJ2qv9SnnCU
UY2B76lBTKvEBmb/l7/lP6pL5GgLPsV3X/9EXN0QmpxoZsShVwUgBNAJ45xf7NFBDA32tUzUz3Sn
nOBb0GoPkER1Xz0tjTq/o42xT5SCsfYzjN6cIl7WGleJcoEL3eWn5qA/yAUiHiWVPGpQn0av+cOw
uboq4njPC6zETnC28R+UJ29IMYLcCBgrNS+6Qg7cSARHNSWN5B+YzDHYFQnNehO+R06X0UWHiv3r
v1FnEuWHsAo5jKYLkC2g5QUFj/7qIADl73I1izXnhPaioXVPQKGeAP4CTEwE3ifs1EkJcK4ayEb1
mL7Bn9+PKw6Vf62NtsaWFm9LOJt3FcBPghO2ihNF98UUBK9UwPjKh3H10G3QNfEgOQjK8ttFETz3
i7AvALfL8IqQeeEnBKMkVdQuhdr1jtEBVf8QQ90aY8ZES/r0Tgu8w1yP6e2pgOZlVQcYYTCV94Oa
y70YQd63FNMIgpS2+8wGHKBVmuqhdTEM9yt8bM/6koqbu0Qi1Nu/dCeb7EYt4IoQdDOUn+2bB2Q0
+nVEPvmtiBiQADm/mCS690x+kJy2yXhXr4kDA+eauONW2khmSY29QQsrdOsP/kMk2nZYKXi1p3FB
y92zXH7udooNEdVXuca4hpjGF2MrH3vTsD3Yy9c/zcazk3V3GsgSTXaA84vFFAKDFVSJU4EvtGrY
K0kb0/Hlui9pvI0fxrVEwyXhwxTHjA4zFFCHwyZ6TXzbLtJiJYhAp0Z0ezwjlG+H6+I5KywfLWmb
wS3P0ROmH8Fic3/n3UkBMtgVKvS7ukuTUGQxg+BKPUMcs6aHrUKvTnhKTMUGmsJKvdgYTkS7nfoS
2gGYSrfr7dNA6hX9fQH3LPObBUz23iuhnqs+FtCbOxQgf4Sbyv0bb1U32ksI2qoZWS8BgC3SnMg/
SQz7Ri2vkH+7oCNIURmHyFad8Jg9KzvEFTkHbeSCFaJWc2G3LBs0vWmN4Q1jKAIbtDt5srLqKzXH
dltqLF5pqWa65f4q6+tju1kMmdzTKgiDQ/ACLxx+/SQ1FfdwMYdyhL2yrjoKVG5T/Kx02sHi9Rsi
RGZlL2zvniTUNMx3gjWK2V1TQ/9aFcIgalJMT4lBlAPi739q0mQrfiMdU7OyxBOIr5ae6V2zAfXt
KP0CHg5GUE1ONZPjYAxzpl6Ohi07+WlcMSxRt7G2g6nBKiZb4OSgNXnJXLqzX01CaR7L6KqwCSfR
mqLv0piPlBgBopYmn8U2PA3rRw5ZsX6l2BWiU9oa7u1BJNnet7nNkXkdS7bLN5VbpkKoCAllDOeD
zYSeNzDdD+tBBcAC33cqiySAjd1XEQF6s7S819oZLDSjkctOXEu2YkFejuQ5BRt0a99skL7iIgLg
tDfP8mmwG5wlgMs77gCgnxm3Y9aZCiyTiVmFySIcEAU4iJdLIVr+k/TO/xlMUd3JPvzABe6bi2sU
qOtIVGAgK0KR0+S6lnJD5eUqC9fVl/YNAO/vkhl85uhDRLV8hbLoT6DQPzc7fbM0E+9OIgwjtRhy
KGAFsQqVifgfd4AQqFGiRSqmG1wCYnZIBzjDunJrxOMNyj2FFHHRLbDF99xrRXKrcKItYuRopLT8
BSEza6jA3lGgCFhFNFRght60kkOoWaTFw1qkw2tIpZfaOiO05bTW4wcr7QhPH2ltIXjPYrYAj5LN
cFuQZJ2ffXu0JEt7yBzdWrib+Uv5uSZUad6eDz8I/vXKYj9XTNQhVwsIOlbznvDkYTALVGqHOIkN
t1oSuOLcRkI4k2GeAnwJZcXTkZJ9iR633AgTWr3EbzKtMpRjdRc0kdr+VtqT8kplErytW5xVvca8
t68v/nUx/sHEwO0DxSI0TBMCewJ0ciomBiBQ6X0bJVTAhBE0bjv6mn9D+Dq+5E6yyQI6rvuvvrZF
snDqc0Mf7ZksewyhjFj2tCQ2yqRQ0xukrvO9sEkdTNEyeQ4laQp61tHOM0akX2iNvBNkvCU51a2C
1gJHBCRFJ3PD02PmojVdeGZdRcUX7toJ9sJReJXQUVSh+ejz9x3fJ2+wDieGizabd1hleikn4xX5
gQMfUP/E4CFx0HvDGvchDV3/0XAAhnU1WWTX2+fu/xBFxwH8WMFEGmscn3J9hIHQvS3Yyjl4DDAG
w5TXpVNsyghVGlRbU/8P/1IRY1kDz3U+EB3h1EHLSqg00tg7/CGHwgDwg2KF/XMrb5e/cTXpT3Jl
YciuqaAfmqSLcey58QqKqKXiMckHjPadNPtBMRWG8VoLuHD+qB4FFwaVeKz/pqhRWKnnRjO5Jw/1
bhRgsuaiVLn3sPC0YDSzgT4oXbvdbZCyE5CVBIZz9gKGOwSdDVwQ029MXLTJRxgcQfP3RQf67p4N
DOKBl8lQ5CYGh1wM0hhIbM/pRrO7F8x5IzymVkRkeMhI/aA46rk139DevWQu37tfdEaqTMdhv9Ny
ykwJfT0PkP/CbCarJ5JPPMTrR6e1409EJuLF610iOBHcKkbL+XwGgtG2/cpcb91tGp9gpPv4xWNa
BlkKdYn3CGroMkPQHIbrrIxfzo22MkoReUzgb9na2SAhpq8QNSAPW/L8PFKC0npLJavlbsx7yuIn
6cm1RukVGK89SEuHNjXrE0e5PfJejr9jvnzpFtQiveWfr2b2JG99VJT8Lr3uGLIwI//d+3Ssd6YD
JHvkhITqr8LZ3+cXwYSCjs5/udf6QTiuMa+cVLulxPqdwCZYmA07lVDPwpK5t88o96+en3lIHSOO
WqKl6os7hEhlF3a2EeHubjXrCuqjpe6D9WLVDvvHp8oRKMyYswe4ELjAk0MXrnmtl7WfUnQzdQbB
nrfxDgMUYjc2I6f1ye9nfE9DwBZFt5EKmHKMOptYaqmaVB0iuRhvRkcbkQTqr/2/1Sp49o/FO1hb
OukFET9FyA7ILZROZW78/Psa7sQy4DLI6KZErxPGfE4RFKRQAaaJjjUMa/6v/KdkCV50q9H4UaHt
BkgVFiZSLjVV3+MuGIUIL2DEG+tlnHgrQcQ1GSeiZKi3B0t8815Fa4RFmOa2/zfboyrzYCDW6kbH
JSEyjxrJBlJf0EqQ0hgsMbniyvNHqWSJXeQk+IFUGlFdfwvIdn3hcu9sUUHuXFVhaCHjhKDNLSc3
SSaUSVPC4BmI8ohkn8lf0rW31XaAxESkfpd+ZjTdJOtFQ3POxqAMo4NV7MHnnkYcBQ8DueQKieTI
FV+9NzQpblEneTaQzPPM/KXDw11dr6j8X6cHeR/8XZSb80PGUFoEkYAPbyDAMAvNcSk8MBmav9zX
Rx6Nw08GCpSuzmeyU8wdxv8EpuY8Cyviu0A8RzNkgWxkRnUk+NHfvhgpnKtm2J0aghwwPWF4ThGE
CwxlNeQcqjlqQQGiZJVvgVFbbLyVLyIRhSBh5kDILT2tuckLSx9pdYNlOZEWm3BAmBaolAHcDRWP
7QXMbUkY4Wfy7rjObYzy5B/r1cJjnhsDbLI2BlyigB1FkNNy8u56LTF2y0vo4CCpnRCR5idtkxy8
B5RmfWU+iUMiomyEM5dKnu/oSkaaYXWgsQGoUJPNylLceHEMwS2clbO8li3Oit7l47uy7xDwprGL
PvF2NaQElq9EgRzmXJfk6XeB8638vl3DxN6N+BC4SQbWoHxIqAHyoK5ZpjUUCR9Y7bu6FPW+w+c3
e2ZK/Ie9GYRJ0EUB9EXgtrsc3TSmt8VwNxgL64wIR84ZnlvUx1ykx+bPwk3P7YPbrU4EKIf5eIks
YqvVCyD23FA3u2e0GQODiV00bU6xvcRcd54RCst5NroDKVXk7m9322CYdjWEYOcKYA2eW7yP6Egr
CQYKEP+g0GLHn3oOHWoLO73zim7Iskv4ccgRJ0XogdVRhuTAvl31tk9Itelp+1Key81i2nFu86Es
4N9dTsW2wJX9WIowMmviO6ijw/6Qttnj3UQkdTzo4xfMhDCD01laVzSJTAYXHy0pj3uc9XMVbJU/
Np33bdF4Ac56RNyExDuMBKXB2bD+ii7AhtAAU5Sk3Wz6Jba6f9gooVOZE2VM03GYKaDHFYYpo+Gk
M5VVu08p95bCY/MIC5cumkB3nyyb//sfghN93KJhVKwFJiMdIbE9p3/0jyjgH6mAxpf/pYwOtwuY
E+Yt8WiRmPBwC1RYf/AgIFvafzS4x5RoNpiYiOcQdV3FsadLM6zuZBxvaU4YWM8A+a76eKq9LX/F
m6uFQjIn3yb70kUpgq24SwqPndlUDP7c5ORME6WpVK0DQd7xT+lTuI3d3ioof/r9Zd7l0X/P8tu6
/cGjShEG6rUCmc7W7DYita1gO90CSy5RmeiVKAsGQSrZ6X2Mpn/0tmIO9SW5v+9l4ci+tduPvSAl
7DXJFVSirecA6OW5NjFFz16SLneC0De88J0D+0GnFeTGj3rQkY8ChFmzqSyghr+g8uf4+4bucN23
gYtibEThUUI5URCeYDRF0OlIGArwovSCpl8GilRriXXlaK/cTj3HZr76neodKwBUGSAazAAdQYHJ
bbG4cxCWHpJKVvaI0DNN7QjBN2ObuLWKuvxsJWUXzSno8UoMRKeN7aITN79K9Nxjy4aCafMa2nFv
RSdfiwaG6qQwAkh6ii9CR3wrEigMARKuQ8cDQoiEAo5dZ/l2egbA4u9HcMehuqXP1vfjiksMrK0N
CZW67Xq0BTOx5T/CfrBFkjzpu0/NeftcIDiX2TcEp++w5ccKWHcg6L0qArkCUPvSbQRiWMquReDv
C3mVpT3O7Uw2th2uMo9EA6uOud1jxA9cpfS45srkztFDue/OkWaqW2DrdGR0jFeBxmbpUUlZlDp3
wujAGMH1YgI6QpuIp9/S7tKyDPymRVjx3MFw377kVBtRNCoD/mDfbULAIikISJVm+5C+B5YOFkRs
SFo6gnkWActg7g0wjzHrU59EN6Wr1+d6A0fS8GylJeJuoO8phT8pPhiZKR1LN9wirOouSd07ERJE
GKG+YIIZgD2cpnc6Q6mCa4GgbosMvbYyzn/RePOBI6hgjqH4zOFX142xKl6uhrmkWe4xN6B2gLQI
sDAMBJ/Kr6hMdYEzcPjhm/GICQQqGbeqCVfTR2QGVlKHThvdXqqum/flspgMmoIRa2Q++5Ss2vY+
cCUR5NQ7c7DkXWCKrmRmm8FOTFaWrZsBCkdJnmGAo5k55tua6tZCt/2dmvTbRUys/VArlErmB+Zc
wZHEy3o3Np5Z70J0JRs7nZSf8d+tSOJDYeoLqvZ7g7cq/Zb2lNvKSgfuK2iD4YAOKL++Ir3650NZ
6weYhkQ9orvtNT3mj81+fFdDIMNTwfLeFiTN3Om4XcVEtGLiSoapIlgFSsL+lJjZ15PiPX3adhfu
S1/JpyZGxu53muIdUYPWXfTL47nBTvwuoPghTqUwxPTUkUcYBVNEDiUGeDsNoOK0w2OkkQ+eBF/q
43NFOINWFnAvTSRYUSXXggfVfbuJlsq375QlIhIMzke9moDKS20i3tVG0eLAk1M49VcAepJ+q7tW
7MQOeo6AqoL2Tw78cCVjS544Z7EPZH4FII8QKR4EJjtB/NxKPznsBjUVVDx5ZRNfTVSw2R3pj+Fu
PDYJKTn7TVxs3b5T1cui30htICh6pxZyLJS8UUoFmAGkJu0aWdwmIphcBEe3RUnmASh5KKAuVhLA
6KoBaeaUovoVQ9VhDy72kc8NwtvFiLcnEI8Y8ZnUWAykLir4og5egg9J1zxENu6ff9FOqIUFLF9I
9wuq9o55c0t7ovdaPQuFOAPt7iX+Gtam4FslkR/aPx/65+j0cNKa1XWraiQ6ak7OnPFFd3juhd8u
YSKFWnQfFRW7i9wyztJLh+4Baac4aC6nvcXtjuKxWEIKmFcwIoaFignMaUOYGpG92xNvUUB09asc
oZ3GGVirYb2D6D3UtRU/9EvE7uwPZRqY/AIOh56fqnfPA3xQlmsYFbivneBZBtbjVmwJf36IXwLL
j1awneslZX6Hp26ITsSryAVppqcgCiAtx18JRMeQ0FX9p3jWduJKPCiA4QYCQ7oRWMj2dwl3R68g
3wB5orN+JxHFWLfHqxljX3ipnqLxwnPKXeTqax/jwt/FB5/2x+wSmoob/omfw3PkLMWR7nE0Grww
XQ3pUgHF8hOHuEfX5rUuSihOmj0CWxudOIpgtglCZ3WEJlrWwxpvfUcHgF1iQcw/Z86iLTW3YKHU
kXJBbSNKgdFPeXsCXVMlWcNhEaWVBFb0kD7pW94VMWdozToVBIym+R9M2FuaU12G3ETOKaBZbbUz
IARZh5dyktFJnwLVE+4f1Q/aOqP8fx80vCU8uW4ghIdGH1QIdx+Th85kGbY/ykZEhFZ3NQvtT7Zx
ES7dzqOKucBpdx6yxkOG64iXoYh02oiCVmUGQYIBuN4Tvy7OKiMn2qWODqBhiavv0oKeApwtElyo
pL+90zDtBsCLDAhFYuYcctLcm9GZKDpCnH9xX3dkBgLs/9Ka8A83xhEAy0EL1cfpPt3pn4HNashF
WzxQZBt2/Du/MGDvjn/Ngvr/0pw8HCEvB/EqgGZuBcju5NCMgclguaRdsG/IWl+Mbi/tcsKxHC+w
DkGkATXo3Q/+EvtIIw0uKmFNAwifAk3WrbuUTLrTG3izz+mg4TztFLXpsU/MFaotpMwwrYLK52wT
mQ/asQbU4+9MOm9TU4Bgwjov0OIPmTT1b+pEHiPRCHNY2IrN7d97M32rSYUMd1kTZ/ionk/sbWab
bXwAzMflzD0G6+IVWKbO7yuZXzFWggJSoNmhYoolVG5ZOO4KoyyqBNXHK65x9CMPaGLxT6MQ1ZSB
4dI58ceCgTFvIwJJRE2we4bbiXrOW5KNcY17vccQ+vEQbHu7czFsggqv+Vb+APjxkihiptKNVzGh
Nnk3AJj1wMGg1tiwqVcoO3aETbUZ92hn7mHdLZznjIEZOUNlliRg0lAadLs5DQ5Uy6dlTiUBAAEN
AIBG8l0DpmJo7rZbj/QNjuVSxnfuMIMswlFQb/DUoV0m1+gplehV/RXBJzc66LtH9VN00e635hEA
Qw9ebVK8KS5c4ON5Zfc3WRQkIRvHPGb5drdD5mtBVXTgngMywJ3pM1wK/RG2TOxou3xbXdRVuTHc
JSSQOTTAhPCEh5SCu2ZF2oJXndcehMdDtr2CfW3pnJP4b7EtIamQlGtg2ESkfObWVouS4bcBBcGK
u2ivM302ZTI2m+E/5zBhMhXzgnxexXKa2lJW2hm1nhsVWCjiucjN2u4tdFyuym14iJ8ppoot8Nwd
6oDNRgIeKXhgx8oTiz0KNF9NMXWeqk/6q7ZlEMk19R6MkEBDIIlkjmtRINxOt9FItkD7Dr/f0J5w
QBlVQ9mWoA0E8a/0Um2TB2mDajQd2zYKOlKpJMUT/7xAlv2zkwMHNpGKmhIwHmKgk2eG4VcI/RYg
y21UoN4IW20zbgyL+1ubAyYKEH6zmHee7xSlOqyiFIBMKDlQJ6opEK5hr3V5wbI4drsO9/k+f8Ld
rhCWgikbo72qXWmPCxtlvu7tRhlV4EwLvIiY0NTE8IImERIMLqQFPC0k6P5kG4S2d+hTMzEJ6fN3
anPHHwGon9QmYiRu+hogSCXyKMMqtQDodWF4R9q+W1er2DWeAPZldVaDNjnJqU6hWSxGltlLme2X
tTOwUfFo8Zr4/mqU56GcNgUCvYBiZ/Ee1S131cpHnaMLsuuoJ8KfyF283vkjgluCKC8uGNlfTOTG
wn7EYLoESYYOwowORwUY8EdgmuRrNUK9X+pmz0iTrjNnMGPXQ+n2kvyYF0mx2nGYkWg6RbgZtUK3
xLOCT/kkTjEv75CH6Cvo3dgZHsoX2VbPKnkrvhDosnIL1e0O+pKWEkPfGcHJoSMFic0DhQJzgKcZ
0YRP6kyWwNrtmiEFDEeY7CSWMesIlSO8660GM7OiJ/35v6/Aw8Z/UNYnomuMjdH3GWXlkO6TQ2Oj
/NB6yOy+ISPaKtijqt+7XVUSZckju3PhcEhFVA+jbR1FLJMLT1Kuq0VMdcYsPwwQRwo8e5OsFsHN
xXgWE0aT44W5o6NxBdV+QAJgK/nBWnGoqkkeCAWVd8PaPw37ECYe5/puCmrtklMyF42Y7PAvtakx
q+WY1xRwfEGTbYCuh2Ib2OEOvqbtO6OjONX/kfZdu3EDS7BfRIA5vDJuDsrSC2FJNnPO/Ppbo4tz
vDtL7NzjCwO2YQFuTurp6a6uYr6vFwI6WARzMPqeUJJFI/r1+HRu1gaoTJKjM9vTIUW38nftTK7/
Gn5wLpN8n/x39HTqoFLAICEWAezZtbmgjVNxSLsSajmOgMZPvOGjZ/6k+OTxvitZHDG3eWkF+HYg
B3G5AhQi0vagXd3kkKzBHnWlFWhnHdmCnNSWewbr0/COvgZLfIJY2r70fCepzeQz+5Mw99DCql5+
xA3OqlbHrFPhF8cAucfI4QEqW+XoeAKjhixa1ZF7GkEn0tqMG2Fh75K4AlqZvE4S1NRFixacKk1m
2NVQbVsNGdrMPsQTYsyTcKjs+JVfQ46ANLWgXxFdbnllVlsm1o71EVS0F/pFLsQdVqB1hZ0AoTgg
lUVn+JNZkIBS1wRp4KPKnL/w7jn4bDYvjEkg1x614y4n4YcK+OIAT5JWQjEO9uMd1H484SFCS814
0hOzRr0emckcSdBX0fUf4lf1lTeHlXjoLMN+lrzMzph7YeEAINJDmhpwe4Di6UbDTM2bbMwmlLsf
mpcGeiQQjtpVJw7F4JN8aJiP8oU7+coe5aRxa+b6UMAet9LPk8Pvo41U2OlridYqYR178SY5KRYL
PystBFyohUH4AjR4YNygYazzFPeK1AF5BvIvGcwtAviuEGg5X4KNrJnbnQNH2migFUGCRzfjTbxG
pO9kK0jprsft5OQeJFmdR3FXPebo/Lq/JxYezvimv1+nUQejzGZNzSp8nXquQ0fYioC89Bbk2At3
cvOD7/D2n/sml6KEK5PER1xsQ1kp1LIZYFJ7fIuceQ0+2w/RCo87wSIt/r6Zhaa8i1wJVf/7ppmj
pU6gMht1U4kw3f3Rnua3/viJMMyDNsvmlHmjlbB4zhYetJheqJQRZi70+N001QkEcygnGGtgh0+A
iMehmf6ZnMo5ou/+dbCDRwF5mjXUBCHDw0jQ/3SAUwce7ZMo++NSQ/md9raa4QdhrXZI0DspACQg
E3J+cA67XgR0XHHfBlNwtWNkGgfObLyuB9C4sN5DRwJHq26OW8EBw/BBt4fCXLVvExalf5k93zyX
tr8PHYaDuk2vA+xNVHJ0gXTlIrVyvTOSOIgAucH3Ji9II812/Yn+CTy+fndeAi7OdbhTToAJON1K
PfzvWVAYB8YddLGkGxTx47VxKYm5OlOAc0cP1AcUNcfPUbWV2sXVn5vS6f5OvE3mwxq6f0HwTWhh
UKK/tqapah7GQY9aUI3TrhF0pmb272+FR3hT1O/C0zT0oIFVidvN1kb5nlasLv6FyFHVID1DIkcg
7WhqBLkfczHoIbdev2VId4R4lcUb/2FCc5DDGC2ZO2oj6kADgHQQhFbgaKFCxyhNgi6qfXQuWLLV
Pw4yKHnNCQJtL9G2XUtuhoRS/mCA7h6F0ZOxNrwuR5+bakLNtwEA6P7nLLmBy8+hG2bUwk/ymjMy
K9/pnopqSuAke3+F3EK4lTbRIxMIshD2XBmkQstgmKqyiDH+COy/4ItDr9m5XWkwNb74YMUovW/G
EG/qNApi578zrlJ+fR4yX+oTWBysFoqWJpgSNrF7QqcuCiWil9j37S059St71OUadsOgZxXstXa7
k3Zzbxlmgpp7fpQt/lcB9leoM9oHLHGItA722j+49qsPoA5UHtaF2hQ/H9DsG9HFHlPdr2DzikvV
10weWtRg7vpfR41g0oCzIu4CzyKagiOKO0jZJoioJkuw61eUTh4+cZLRvI8HUQhvetqgZ+PUQWyO
VYu89SBEBBBnSUNPkAGfRfkrwUDX6qC1NTax+EGYOyPn6z1Gf37kgCvPBW2CmcNTPg9QHjv/74og
sA5KVbSuIO2P36gUi6xzoSIOXW01uL5APnQAPQ/MovQY7HtLepFwltG0mz2tEmaz3+1LDbUv5JHQ
BYVGLNKyc+08g0EdOaloakvcg7oMrML6OrFei7dinbgs37VsjKBIQEOHVmwa0DRKfidHLeaZQz50
XhkWiRSy9eygnrRiuqabNwIZ2oU1ahuHqRbMqoGhVY66CTacGR5TO4pM9fgub/OYcWxvQa6UOWoT
oeOlEgQUdfHmre0SCAUoTGgpWn6QMbLuH5bb8hRlS71eNVWIAVTsYGvYdM7nuE089AW8Eew4545H
Zjbo5s6hzFE7VJA7cFiRobVvnTP90rY9yJwAO5NB7BE8tl79fGaeyZtKKmWTSq4i+6QPQgGb+jlb
hTaphU1WuINgjpSBrqAFRefoIb7i3dxjBU83Hp/YlkFxTOpfEOOgPPCATrJmqmFb+DK+k1+uvxdR
dOzcEenrTbFmLufNa5KyR+1UJer4pCTLKe85AIsGhCqEB60CfztyXoQes7XSvW7l3v19dBO2UHap
LdsOk5FxFeyCc8zVY/PzQfH4/4f+g+XxkeAdXVJQaKD2TwrJo1Aweni4jeh1v7M9WEGAZstAcFQ7
/a9o/SvcdFt0Sd0f3m1w8jO+v3apPWTkkhTLMVpVCPeESlQZ/V39WTsCQEN5aj6fWX3p0qLPQS1A
UEFZhe1DrWQ/A8OaR/DlJDozdo1zFNaTdXx486EaQPpqtIO43kfPv1VzegcDghm4XriNwL5pPD0z
c6nEDVzFihg/pJYJngjIIoUWpeSKWCiSXK5BQ45G12g1Iy6VTeWMVu5iQAmw2vEgqplPHc9yUEun
F90t6BMDMwASgdTOCmWUgJqJr1HO7vVVeUJUaDnqEUUKnhGtLI7xwhL5+cUTOOKhiZGNsFQ5PdTW
8dbKDcZobiMyMo8IiQCsJ4RvP0jBCxuJnsmNr6nwf18jNDDxxPA0gDvUtb4Ds+eM8kdoHgazAOOD
thYZIfaydQQICnwSurPp9C20rrKqG7GK00bM7F6ySjzgLMHDDn4YPPBqKGbIOTDvhITt3EBrsc3s
zbotBJE5APQaAEwRjWI0x1GXR6GQFGjiVffNL/0hyAB8j5DhmL40F83bv6TZlD5qJ3jigVUrvyLX
6BnLsHTrQQET2uhkUxGdz+ulLsUAeckuaqwM+Xm3PKKx11X2/HeLClQJ+iTR+Ic7/coitbk0ceqM
JofFn1c/KEaHkwEsaAsatppVfbhtCiMKvxfDo152WTmqIF4IocLuqefQ7pzY5lKQjT9OnvbN8IwL
5xNsWQKwvMhkY0apG27OmpSvodaIGw7jgbhKZmIvj2ixU/fzO8PYglPEUxXwYZhCGY+Gd4yRWpUB
OI/xWDKOvDODLhCMhRDk+RWbsYejy7BH3Drl9q7sUddN4sv5LIkZIDsARp9ljzCLu+hRQHrK7gyz
daQzuXhKs9hFf5QnhnXi4u9Zpy6dMRgqdc5hvbMK8oA4fPYuj+K7bvOPxXdthb8ZBhducWREwXgD
vikADmhVBpETq5kTCyhj7wH8HjaqpzjH0xH1gHIFkTMvNTdoBe6QiviHRkYiQ3xhmzogc11rYmvA
dnHuTdQDLP+YeL3zp9NMVkl0aVUvTVGrCpF7MR3CsgFzer4Lj+2K23NnVtF3yc1hQBCW5ZFhRMsv
ZaXVWhFg54pYmcFk04JWBrV8ML2s69V76BZvxl58Ch+mbYxgJvlMJsbmveUx+5nRvx9AeYE6m7vR
4MkHABM7nVVgk3RvhMgT/w3wlVk7oQvoO/CpwgaUuK4GbaHQG4+G+QLCfoextcho6b2MBLOGkgJI
BJBmu/a4SR1Vc8TXAK8geIHfRUatO4RwvAHhMpBXkd2BTJD3WGu99FIEjeBfw9QhyjmIXzUjDKP7
ZV7zuNx5wKYIhxUOcFT+g7oFmfa/BmkGlj5oYgi+w+BHsGkq83duilj3GTjKyeaR7wBzE2Nul1zw
pUXiRy6CCmWssk4RYDHe8Vb3239Kt9wHaHYOEqteeQvKogZHndJURf+l0pLZdMM1UL+b3M48A1go
DC5BazWkNFbiq/xwf4Q/z/nb3YOOKfDhoVZKl/IV1AlbVcNWNh7VjbaVXsEGgQbzE3oQMbe8W1qv
2MpWinicX/G28M4qEy5GDNi6SG8gXwqUDnXNhcaY8p2OgasekgBW/B0CV32ITpydOug+XbNgnIt3
+KVBalG7WAfvPSojpA0TadnBfH0XzeZxWhUge/+X6b0YHBUONRVC1tqHrcLhfUdFX1xi8ihEg3bz
lfA1keLPyT99lQ+B0+KlnqAuzf/vpUAAVhEVAnAFEQ1gDamTOvqhAA2cGdGp53vZn9ltt58z4lPN
Aa78MTiVnhwgrLg/9tuOPFhVFLKkYP4EgoJOW+Xa7AuJVAMxWoDSxsn2gzdiQytmDgE2dO7zyHnj
zLIIP26BMcQwWFVQBAJf7w3mS6qSselzPAU00Rq31UZ44KzIUdcg8ZzP3brfZBA0GN+Fb5bo1dIh
BopUN8CryfMogZEo68JfjHVB6E8mEoCPbgytuWCV4hjLreWv5EdAkjahjHCqY76iyT6ijjHA0Ab4
VQAoxXxT+0zG+yqaZgGvaFsDfaV9bLxIc0xRcsq97+hwy4QYmRkOL8RRQEIjIwoaW+Qm6UeXro6t
7qcwKz2CvC91tTfJsP3Hxp2taY3IzW0mm7GrFq47KDiAtRDCoETznfKTxSzwicEhIOW95oHw8qCj
GDdvbsorf4dSrs3b/BYvPIajXNzNiFiBJwOrHOBHlNeYZlT1s3Yk+Z/5DTh36TNGJu8QbdpXdd2e
ywc1MIXfTNjMQuCI9iZgJjVRIZ0o1O0ORd5Bm0oNWcS9cRjAqv+arMpVtK836bNgNVD1Wgcn3/F/
G90q+WQ65xvQAo7SpXnKc0hN2PAGMd+7xQG9N+BmzD9xCQLI2KzCghVYEV9/vY0l6IEgrMMLmrCP
UYHVNAjzmPVSg2c0h7hcxO8NgivpIG4MF3Fe4TUSLqUYOOGNtkZKprGQmGE5kJ/C681nAKZkAKbK
IwdOTbra83rLJfjPeXSvVhZyCK7k9fgUcBWtOkCyQpC5J14Oh81BRUNZ8+CClff/sOeAswdOltCR
4Vto8W55mv2BH/XGCl7qL9UR0F1xVD2UXX5rTr6KwcMtbCYGXfPCfXxtlFrySDFAiU2Mtl8TmgQ1
c17Vuwg3VuOClfcwrRgH+tZ1XdmjyRq7UiRCgbD3Uq51yK1nZ84UkODcvRooGLZ7YX++b/H2SF0b
pJz0lBXQK01hUHuUXlu0TID4+Clny4TcBo/XdqjAZuTnNu4m2InXNWDAux79Ei5IF56wi5xiPbmo
VulO/vP68yOXlVlceKVc26c8VqAGvtyQhRwcH1l5+dC68XvmwGNtR8hZkXBDwy7m19H68Gc8iUcR
wmnRp48lZuVcF/Jj199C3U8Fn8eS3+JbgpfOQWYZHNzoiIJ2GkhX48/mrXzhvPjwGO4HK/ZY3B8L
AcG1derOMJRJURKyEtNGdXxPT00DSCMB3ZSkLV7/St65s75iZqbIRqLcCNpFEQzg3Y+EpEF5My4b
J05s4UbUj9xuQbNxrF+FQ+lk6+K7QlzPKs/eOmuw2SLOEnBPoUhJh3mTIVackhkk2BzfNOgoZc62
RVAtWzNoKgn9hO+CC+EZ7tScCrPe5Iw06NJEX3wBaojX8Y8xVNKYzPgCbgWQeeXsM6f9RFeDl4Jy
vfjyn5rT8Fp/MBtpFu4N2EVRWgIyGUlYymErmtzVOYcFRm32Axpp0Br6gM5msH6swL+6yhKLeTPe
xiFksv+apNykFMzzkPgYKm/1a2EVdLZ66lsg7QWLe1dBORBvxAN34ldMPl+yW+ltBSob/CItqejQ
vZ5kUSmnUGp9ZB+8cSc+A0cY22CPWeE68pBcBhHBY+0N25f/2WtivH+tUid41vtxigOuQVdqHpr9
Nv6D/l80i5jC931DC3kFMrN/LVGnNc/VJolkjC8DLPfQvuXIYXNOgaY7iMS2HpNnlPjBe/NJrWSt
+6Um9LAHebmDgudZ5bz1UARY+4+8+6tZMZVMFi6GqwFSfkFWx6jvNRiUvsAUkO1n3hIHs3trnoKZ
Ka63UPMG7yGeX+hTQBh5U9AH/hCV6AoLN6V2+9Z44jvCh71+VICyYqzc0s7U0COJQJVgFehaFnTN
KmPOghasg8GD9NjbAJW3u/gNarsPsux0UA9sf4FaiRVCsOxSOybKVSkJEtgVvhInfMntCJrLIki9
NUDaLPEgfyDpynukTf5fRgw0OxhACCudQb1xQ1Xs9CnVcMduyp3w3UAaEy6Ifwa8LPi94/bzrxQM
0BKL62MpSAPOEcuK7kHUWWiUbR5XAw+Sa2yh4+iGVgU43YE/QUrpq3KNdbdiStgu1GmxjYCfQ4M2
9K1B3nrtdbhU6eWhgsZp90vvnKp3xg14MyUv3USgLEctCwQ44NaW3hkzvOTaL+1SayvkdSyoNbG7
GTztyD3getsXndXuW6e12neWAOjCGx4DJXwigGoDl0njtKVaGDS+i1rL+Jpk03gNH4WHbJ8Qib7R
GsAXyqGMxW8Lm9dMxlgXQmHCxo9mDHDKoBuVmmM+DpuhrmC60cDew2/8HDC22ZlO4CVb6Y/pXirN
7Mh8ZizFDSAlAygdaXW0TVD+SCryKlFmTHELqk7kkU3/MVi/h3uDLUJDfCntay9MyVSAEA+6Efgz
RlgCpYKE30H5TH4X++kIrvTJlV3llLj8R/AeslFUixvp7yhv1nUapKIjoyRtUshyQlRCO+Sr92ff
KrbstVz0SRfmqFeG0M9tCkVCTCq6owRIuVnRHjJKlvRAVKa1XbrP/oFyn+jPI4uLEjjaHZGluD6k
Yj0CUyzGLUr6oKiGMPJKMUd73A4CiEnxilc+OuiHgGD5PJ4Ye3cpHro0Tb02ytFIc4hatIhKlC/R
yQtkoRIiPX5Ed55xhtS7FwBF5js50xkuXODwvkTCA8kvJBCoYyOI4SCOAkxPG4QM/l5wGxAt4KY7
ofyubORVeo69+8P9ASxTGxk20TkFuVrgNmhMniGMidBHsNk+kSJwgZ7lEpFfAJFLxJ8OaSEZncxF
FWSjHvCDXWgOW+nEbvMgh/Peh1D7rEoAwRpSfIhyTK2XZJuGZqZaYmvr0KsBUnP1C3q1lck95c/S
OmQxjy14rKtpoFa9GOvEGAoyDS6EeUF08NaMVr+KbeNBeGid0NSQcrbuz/0tbl4HPBHgAqAdQJQO
Ou/rXR7pZQIJrRRbbZPv9rhv+1N8gpDGE/Y4qL9MsPG73Tdnn2M89/7BtoAzBhEjENPrCnUdDWrO
i/GUtVZVQ8o9WaGN4E8EYchsV6/yVa5bJ/FRJ9lWsOCtpof71n9K/vRikyrJTyCHPlvKU2faFART
2OJ9lZuhxW/UjYqjrk4Q0CWE0sla2Q/uId68n6ASBx7iRwiQ2+lW8So3B9cimMWZJEELwFzgE/5+
E+3SS36oa0ltULg6vnFOsJHAHVqc01e01oGvIX4Fe61zTnhTOVXbwAbcHh1v96dlKTb54Vsk8m1o
pKcPY1KXuZQZ0C4DB5S8kUCOHBK2tR55FjAFnSRTROx33+ZSRuPKJnXuptTva1WHzc8AlMC78ZU/
TSf+rbLfQYMCGCQ8rh1u5C1mfcVkEl24XK6MUydgMKTYMPKeJDRIn0vh+JOVeBwEmwbIqghmBA5f
nZlRWjx4hNfyP/NMnfYALBZ+mcAst5qhnaaYxSZJUPFtvnbVk3yEUpqt7jVk4EVmtXnR4V7appx8
OyHinSTMt3QU3BmVdAS+nw8qEJ+qLWz4E380LMmTwRSRvD5CpNX8B7oO+J3LT6DOfp+39aD6+ARx
LwnYYq3zMJujy1k/Ry93s7fS0zYSaCPu77XleYc4FYQvVch00y/+sZenJugx76Bvw9Zq4Fc7s3+T
wI2iIa9TbmOIFODlD0JR3/q3KwbCWChBwDRBDF77WyFPhzjix5/simBXqwmu7xOzvv3KX0rzNyoQ
T5MJonkrfdGZtcul+w2aYGg6gGCTAYDStXG1r+ukmmFcItxChomy7TH7Bb0ASznjdq/Ba9RbxXsN
9W4imr5mTP3SBXdpntryQxVFmTqSsYOC5Gt8S/YxuoZLK4BKAoSLkl9EpD47ft83u+hUNQhCEF4Q
AmakchJaJA0g8EchpAbH+rlHplI75qAVLdfJagDNj4QSuZLAw6GLGk01sQOOkPBZZpKU3DoaMBuA
SRaqCRIINOkabtcUIpCVKKWK8GhvLv84QriqwI5TbSMBxHt4C6zuEzRo98f/c5FdX3TXdinvKjRR
ok8qVlczn/RNuptPjTMfe/cMLin8WwdZjA7/rIEE33xSHMQcr43HAeqoOLXTruIXwQLSHndgsStw
TodXJukG+YJ7X0jtS70o6q6UyBceQy98Ah8f5Pp08F3hC7YlIIHgQtjopvgAMZMQxHQ969b7qULR
X4CUDgJ9CJkQkr7rkyEnU1cOIoCP2vGovgN479U2KDbMGmgoq92WiokS+7qwvhCEmn+gI8e7ic25
KfwTCz64sF9lFO7+fgu1X9MgAChSwLeg/oy0PiAcvz8MSBP433CT8E2IfvGnataEeFNZc+wExQKs
++oT6HbvQu2rOFXwCSgMZ+gEEiHKrq4/azv7VEzpewIlSvnqc6RzCHV48KEA1jK8Sw9f6MN2i3Vq
DXZisxqOfw7InUUyqI0szzhYCY+vEvfRAzqbP0BOlmx8+ys3I088Fihivg6oV08unrysY7QQpFzP
CbVJs7ApjJ4si+59dtiDq/ARNeT5DOTU+4zO0viMlI22047+QSOLxGJlvnXeQAZIINpDvV5DaoPa
orNgJF01hKAK43ZyO9nSlLyhH+g55tIPwcfEp2hPaZnlgNsEK8ziZUYoNYjrosJkJen4qlSBnC3r
lS+ZieD1kLwFqZdoqTMAJ/CmQP7cd1m3FwVskhI9j2ItXCVVgpC7ictFggw2pAdFtOtsgpdm3EaL
Ngh7BtK4+MVTyzlm1WwUJcaVqsG2Ej2xL1dl+fv+QBbwURjJhRXqyotbvU7bAVYiQqw6oQ+hSB4q
fzw2sm4Jft0jMV/bMpGHrJUn9OWxQA+3qYTrDyDTcIGi8UukmIsMu7ZNpjcVDT3jHH1xUrniu8qs
24Kxckt33OV4qU2qZEI/9D7Gm4de279E42sbvfTMvOJt6ouMikhPGehfRF2QGlUWZkLRJXgndcn3
zOvfmTg5oGw2pSbY9fJXjxdl1AGj1EnRRhYB9s5Amp5XDfQI1DAG7913qQv7CN1xcpszFEkZH6dT
eblcU9so8DHlw2xW0XbWPdCiGQpq1zwUsFlgx+V9DLQqPIIG8UlqH4tG2/gBmYpcn8wyRy8pV6zl
PGdAGRa9D6LW/5ihNvIoCwOgUjAT969teexmBM+yq6e6NaGVcba0uHHunx3WwKidO7WCX4U9LPLZ
bLU6dK70SbCKdqwYe5ZliNqzQaiWstCQGdSeE+UAQLtZxix41+L8oWqEZ51AsonUjpW1pIyEBih5
H4zaTfI6xIdgiu3G/zVHnoIKdqOySKQXzyK6eHTIFoDXiiYlSsuuU32Ck48UV690b2igMr+fOsH9
h4XSUbZBGxh4jTVqoZJ2EucigR2lmaxZXoez4HRc4ty3sujILqxQq5Tpcq3F6OMAJXq5y5spdYOW
e9da4PFEsTsXQczKT7EsUrdQIfliP5Y5IAed7xbde6UAA88j4OmCjRgn6/vjW/QaF+Ojoj70TMdq
V8FaX6054TmuN8oQnud6sAuovEp65N23xxodtSHzbO7jqIa9tBndTJNOpdqYsp46URsfxkJMGads
eTf+d5fQXlFvxVTTIuySXgCCc3yqmz+V9j1yD/eHtXzj/p1HmrgEGMooLnPYaQ3xo0lAmlLHObeF
GvhOzDI0bYyj6uRgX7X4MgOkQuz/cG3JIjVgjVa8vqCaCL5KIKOtOVfU7RLo2S6FjIDGymcsLiOa
5XDugAwGR9O1IUNUM9GYsIxhuc8qd0zOQom8bf0a+qv7M7u4QS8sUTfAwGlGPo+wZIgvLY95dHNk
EfLa7BLdBE3Fv+wX0lNKOE7Qzkl5FZkb0jbqyTpWsBQJdgZhw3YW92o6MCrPi4t1YYpyLXGdlHwJ
UgAL2IVHXRzeY2Wy8kFd14rBGNXiXXNhivIpTczlEArDJMoB6jiGiqb57lPWmWpkt2VIBEgXdihv
EsuQ1/1pHspBETXbOV4qYljaOfZGlT61kMtpT7NuKa19f5OwppLyKokWjl1RYyorSTZb0SjMtAYV
LvRahlxhuZQFHDEZJZqPSZs1+ev15q+yooQwJ6wp8fg7Rc2IF4OjPgbrNove/DxDL3nT/Ymhl5QY
6KHSoSMSN3Zc+TZEeV9lpGLuj57Yox+oF99Dk8P0nJaXQ4eWrRwpJAG4al0GFVeoOkrhcqqdGg7Y
q/5hxkE4qIAOEDBfWaJ2FFekijTmNWzy6HGGcLYjF5M9l6DSFmVGon4B/yLzl8aobZX2XAHsEjpc
smor9VteteRoN2R2oT2DniZFgT9iRTELCdtrm9Qi453WQuKeNIgJmzw6Zi0msrTb+DGRTLWz5WIf
8KskdlC78tv9pK+EYRO2D1rk1Oo2Clh5gKUTfDEFdImG4yYplFJ8TqMEH0PSfKti4pWjz6gGEm9K
byWkgMDnAY1GMLRQ7k8og0KKCpiJtc4b1fxd0Ofz/d26dHVcmqDcnhFISMADL2zJcWM28rbB5T9z
JyF58flf/3+mqE2qGq2utQIORt0IZpidG65yS22rcLnVFIyZW16gvzNH7dG2Cf0shcC3BUdk8eAg
4IDQlBnPoWUjRKIH4stoKaAGlIyGHjUcTl3SoFsyDq0s8LellDOWaOnOVUER9B8z1FjqKC38aib1
wHw/1k8q17w1+aFIW1eF4HIIch/G/bQYPl1apE7bLMk5H7ew2OWjFRYr4zcGJx2m0txEnDVPVtfn
7j9sDnRkAIH5f5uzr714izi07UjvIx8A4IaeXU4bnLQ9GMJTK7HI8BfP1YUx8vOLfEiZBnmAxCYe
RaXkjEOE3chZ4P+3/NLtA8EUekcWXgrjXNVIkbx04LBnvZeW5/jiG6izHeRzOho1BqyqpuF/jPJD
mOBCdmQON1jp+ENt6vKx0d7vzzPTLnXgS00LtaGB3XpOTCgJ8v25AIWc6JZQ+eLSzCxVFHplW0Bk
cN/04nG5GDF1XPKs5+J8guWyc1IeGgDq6PWsF83y0hLdJARO0CUnMdHF0nLDzBdcQEqKM283LdR8
pLZ7uz+QBbAgbiPIRfzHCBXYD0bdasYI1IBgHCET3IqvhuHV3C6TD30EaZtXQ/Sa9qAXXy2LlmPR
GVyYpkJ9rkpkrke6x5IA1+gU3pyjJy4EjK3mLRVSgJymMLzBUjyD1AFw4IBHajcQCaXMYz6YCUSi
fJr6fWuYWuT6JQAZEoSJ25VeOIzpXco2X1ikb9deF9NmymGx17xWdNTiNCWz6ffQ+wtbU8JroylN
PmXhwBf3Jxh+AW4nrbv0Y0MSDNTjFZg1+Jc8qp2IB/Il6FeM0S3u0Asz1AEcWyMZ1AK1Z537ajuz
0nZw4abuVxYH/m3we9faI6ju+NgRw4+gGk2l0Bi3IzFxE1dcfAJ1EkcpTNM4JOXvKrP5UHET+WGS
x1PdMa6u5Sk1oNEqg9j9JuEV1zok1EbU9Apu14znxN/nwfr+fC5P539N0LTUQZdXRdfBRJWjZq6V
9pD+S24Qaib/GQXdJp8JPuSCySgUdCjWSWEH0zZkMlos7nooHIBlBuToukydbD4Q0ojTYSVNwnf8
3RNqfVVrpRP78z5XJG9QzzlEdPCWKBgX4qJTuTBN3YcQlc3mqMdLKBVeyjE0jbQ3h6hbd/67NHw0
1cw4A4su5cIe2TYXTroKBSUeejKhxuxJ8+iJA++UhWhmRn8MKtUjdYkoFez7W4U1TOrkZWM/Sjwx
KxrcC+d/9mkVmq00uYX0IfSZM4glI6mw+DiFHApoaVFjQlWZWtQulDOjnTGzkQhdYHF8FuZyHwml
p+uAcgnPkTCtxgCfoU0gePChqWwa3Csack29gTq1Orj3p2DxtEBhgQf6AAo5dAeVPEZTFys6Wsir
0UvF7mEMWTU14jxunMt/TYCh9npx+xJv/DmECeBLBuWA92CceLrsSuO/eLELQ/RV3ylaZowA4fqq
b0U+VIza0CyTeZWHrLzzoh+7MEVd+KKeFhFPlrFvV7161ofXVmDds8vv6gsj1F7J1Xbmpxbj0bIA
CVLJHIA8StAO4LdWnDut5ogko9CwynVMw9Txz32w+ocC6UnmoQHoB+aMLnd51QP/VI/mpK6k6lBp
/3I1XIyW8gF6XyR6zMFoLtoaJ5t+4GlNz4hdFtftR+4RSVHA5CkjUp5mo07WLU/01RiBlmFSHU2Q
rPunanHLX5ihHEslqpMeqzADaQizKz/rArR7hKIhdn1/ZBhbvLwvjFGXN8TetaKeYKyacnNKDyUY
4KbgV1PMDHfJMkTc6YWXVgOhxrMThqL8FA8eWPVMDZW+iFEpZa0RuSwuzCglLoAkxkbg0fWTBdlj
yE9uVjWP99do2QwoO0EPjgIpDWkFf3KYoSsa9JYSZAukCaWBx1EU/mnD/bVCOYo8KesAdQlQALbK
SjDCp6mKvDg3GJmHxZsM1Ib/GQzlKrpIS4NON+BjkUqZQ0/2c0eJVi1e6FVgz6yEAGvuKAeh1/4g
dwXMBcUhFEHF10NylwVtYY2JOqvIf4WGOmLqMiR77RrQD0Dx5uxXlOogG+QT5KeqbJAcKZ27p/t7
Y/lRjKsKXX0QJASlyPUelDsubIfBB9tH6yhQxeucNgTGqTiUxcZobchPdwATBCNrzGTibu7Kv3Z/
4EYXez8P5mrqE4x5FtDNDKiCP7IikMWw8sIEdUtOPdemqQATEDS2OYyi1FYqHK0YW8mYWBPgvpBW
D1gKVqyRUQdByyHmlPbYMgqnrceye5nr1Lu/aou78mJk1CFQ1Khr+AaLZhT7OsuBrnnSsDvvG1kM
VS+MUFsfdBY6N00YB7L6psytG3jBWpTMBgumjpBB38zc6r5J1tRRByEd+CzvRJjMfR9J9XQD3ZeP
+yYWXfvFqKgLS5V8lGF1+NwKMN+83ud+4XXqPoJux78YkkAzLkqKhO7K64MVq+HgyxIHkhdtOAlZ
HFhijubGEToRuvx639biLQwemf/Yopaqrpq0VQ3sh0zZIm0wCrUttbaEtg7w6dw3tbwr/pqilqhJ
AYPJS5gSpG4nBZMVyw9jBgIGvgs++zpdo5vdGUpfZEzn8pb/a5daN5lPoAubYDpF+PgOBH1q8ByM
A6PCs+iJLyaSijAkdCD5EhmdLttt+lDKEVBrEHVU3LI2nCB070/m8mb8OyjyORdOcO76zhAyDCoN
nB4Vsr70pOZDVlnQUZYdyskL6dDrFY9hiUDajOTtV0WoyiWPXRGzvC7xqreO/T9jAgPo9Zhyncv8
SIctI3yOhjXIOKUEnIWdNQ9QzkseZ+PPyD8VcsvwHQuEEUhN/nft0G57bXjk1FSdMxiOGnBvxn8a
3whcfeTNFgFJlXBeVj72/WQaPVRZ8OQse98VeygqStBU6LWHUa5OU8azSt73txTYdK8/K281uelT
rHEbP7f9VtHPbRFu4vRFVT+SWmUck+XjCd4wAUJzUJ+lvI4kTCXEfHHn1SkP4kSrL9C+LjVQiFqP
+a8J4CsjZHiExc2loYNNE5DBwVPjeoBj4otiVMNpI3P5f0i7st24cWD7RQIkShSlVy292G6vsR3P
ixA7ifZ9pb7+Hhn3jtWMbhPIYB4CTAM+IlksFllV5zgs8tvurdV/1abkzrv99LzCWb5jtVmUnidJ
G2BorD5WxTGPQVn1kTWHfHjg2l4jOGt/Nv1znT1wI/Aub9TNRVxhC37BsGrSmcuZrteHzEQtOmR2
kNTvrV0femo//scpFfwCRJ60ROsAF+a/6vjWqNwaWtBUMqjN03Y1KMErtHZiZpUOlCGdj5T2P7We
SKL1y7aBTO75mmVqYldFDIi4Rgsb/JqCR17lPqt3l9dn83QAdwE4q1VoehDBBi17IF2Sh8h9TOVJ
MfSTmasvZsMeL8NsR8srHMEGu6hK+0CHj9HHV2QHNd1PoLalgYgw9NXGUyCvFDhRr0p29bbtr3AF
+yNcadt+Bm6DKrVmqK+CWXdwefSCAkqEKVhi7R9tEX1UCaiYarRN9O0NY6i3vjz+zeVcfYZgl3ow
F/rYLb4s668qo7puUSeXT2jkUWYJ1GZIs4ISjDO3aTXi9gWtgvwnheE0CS531a4dX0HXePhPwxIZ
19M2DQp9uVOGzS6MYhdYNndVQxJ6bjoRaGSZkCxG+58lLKJhTGbCRhhpzfdG+wvFT1WZe7Hq0e65
UVvJ7t48CVZowlrZPUs7NmGt1PEf0jybwzWxX8YgQpnvdVHteNdL9qAMUFixtA0UoyyX4RWJE0Ib
SjlpDXGa8jbXfWr6uuw5aNN/fY1Q7NKhUYRiY4I2CaQUHI6Xhjnpvl22jO3qmxWGEFQELSqoigmD
UjP1wY5HNA1m5eCUOQH1Qzbd1mNyp3btR6OPKAI35uc2mI/KktJq4ru40SK3abLELzM9cIsB2S6o
dOdOYgeK5MjY9oD/GpfYHBSAsZVGNT40UecrBVmMrDJuwxqSSpdnRIYjBBhgdUmqhMGs8KZ40IPS
r1nrQBBCArO9V9jySor0K+gThYPDNErUrWE4zHwezNlpc6/vwHkBqrXpQTWlKuabUSsYAMD5ACYA
cEae44Ujm4LUgC1lqZsx7pT9TY4k7xR9m0AkVxxsFCEraBcpZK13m0a8Al5+X0U1YWwrWbm0mnFW
75Vp3I+yFphNp71CEM7GLMopDnZM5QSyumLeVWbgpexQGjLOmU2X/dlkigm0cOk9HwpLEnsqR5hG
ET3S2o9RUaEiRjL8eJAdRJtWuIISZi2YyKAWxQJVP6A1wzFb1cnDROLRZCjCzOVhBI6A5c6pxDc2
Mv8xyjkLWbPXpttE9TKYSsEC/0ehbzSiGAxtO6io0PB0Ht/wxC1B26y3d3bmJyl4UnXJObRBS2SA
ihT9bIvECdh2hc1VZUOapwyQXeGkJ/rI781v7S25D3YgvP0O9hyEGMfwN0KMy75ja1OvcMVzljRp
kWifTyLz0QJhNCpjk3sSXveax5OHy1ib3ZJrMMFzg8grHRCWLT2ctgMJ+xByQGAvdMz7/CrfV9f2
7ECoN3uud6GXQr84ALHK5U/Y2g/rLyDn+wEpTT02DZjPPO365JpzvJF8sxrP1H5cBtpMY62RhJ0H
osaCjCGQSHINl9zz3tPVa0pROqIfGnNXg8allj1e/KnQinNxjSpsQssaQjIomOHWKU8zgs4nNXGm
0MFTfPTaPQeP193S0R57PwI/lOVadZkxCZuTzGmsDmC5glpitAu+mffJa+sxPwZFJd+HWNCHxLM8
w22O9LH2lH/QMnzcgx0U1l257QGHOBjDwad60N+anfqgXMeyqH3LtTN0cILaB+rohki5m5l8TpMc
zYBsug3iyeXSY2vLQTGobC39D1SD8tK5hTVF3mUqx+FRBA7lKGLL94G0E2Hz8rFGEda5QSc0eo+B
gkZXFSTrLDtB69WIfuo9MvuZsrM1v1afZ3U/2jvKVV9i3cs+EV+U1vjCSmeB0qk5A36mowa0Dfcq
CsBoVlYHkqgoxU6voqHbG1XqVrhlKsl4RKXR36S31h+xnLKrc9pAphP1kfgIrXwYFRA5o0oxL2SJ
x80L5hpGvCN0uaLnKawaV/LG2rXtzTy+mIqJ9ubvbfKslgdaH+v58fIUb4UIa1ThrqBUE8rKly5Z
o1au0pldj9lvRcteW678vIwks1jh6GkGtSwKC+Nj/J5qz3x46oLf/wlCvBYkfdYXLMRgSDq7JCZu
oM+7OSu8yzCypRL5GmfLjmg/LpNm7BTcyBHu9NaxIXcD9UftZ6Jdl5qnmvnxMq5kBsVAP4ymQVMj
wIb0e4O82aA9UPJ6GWPbt/7rV8RomFpJW+UVVikeUbM61HjuUL5b1njdUPKeWE+tFR8uI277yi9E
wcdwO20yIwBiU58CFYE2iEJkkdYmBoobwccICvQ/KpKK1mrRxbsYRh/dlvaI5xHbKPuPyyPZnDvt
U00IdV5UnDsVFUBjtlBpkNr0uOJw9RRk3COK7tXmXYhs3X/DE2YuD2eeJkuLfVo/NsZdkO5SfpNY
b3nwMJmNJILbNL7V4ARXzNQ4SdWFDYEPM+rvj03aOlEqqcnb9EYrEMHVpuEwIuUNkGCsfXR9u2ps
4/5t3aHQQ2J2ssUS3K0ZFglJVUCVqPK3UbLid/M7n550cq10ktzS5tyRheeNgWLlj6d51rW8ygKE
SxC0p3y80sAeUsv4ybfD3hWKYA6FQSoFZZSosT1Fd81hPiB7dcxPFWg6EgeJW2iUefqxcJVTvlNz
BzKjPpGs34YQEALD1TcIVtL1hmI0KbbA8HGnI+5+QU3fz+/fCAWpTe0NLt0zSNPzV8jRu/rVTMH4
Z0i+YbP8cP0NghHhbXTK2xDz0IPPystHlz5O1+0efILv9Uf0oPtpBeqrWvMv78btoHg1dsGisoJw
s62BC8pMS4GM93TdHcjP4Cc4U5BbUnfEqd+RJb0DqbnO/L9gET6f+8XiV3FKYBhpasfAp08nO0cg
HtyMqKdOgMwd67G/Dh7JbTA74fvlgW9u2tW4hYM9MduKmot0YgK6NLzSQNpE8VtZEkiC8nkRWo2O
pWh7QA03DqbmPQmuaeamyeDMteSGvHzsHxHn12A+j/4VDKFtAFa8ZRLD3M0i9kvHTcbWIkfVf8+R
isuVindbWcnspjNaoS5x8AoVKoZNNHCg9tVPJTC8LD0E0Bvl1jcT74Zxu7u8YptES6st8hn3r/DC
KreVfnk/5W7tMobbMfuOf9Any25pC93EN/W9c9VH5abYd89G4mYPyg3fX/4KiVf85GNcfUQHmjx4
LNhNrWGvjNquNFxIMf3NubWaWsEjlSC+HqLFbuqmcAKzdinkOlJZSChbQMHnZE2xlCkARU0+Ws1v
e6+OPmjq87R2EqkA+daT5Xr5BE9DlanJ2eJllaF1OEMz873KvHjovb71Ijy80WrHuhe0gEp8nGzJ
BBdD+lqFNgSG2fV7PDhM2S+UUksWTDaVgjtBaXoJGVxg2MQZ5+9jfsznvYVaPwhQ7mZT8lIj2e9i
MRrlTdwPy8Lllq/0fgzlpwJbMDnOZHC5fT0pEquXHdOfv6/MvrJg83GDxcuOKN8mV5C4rW66a9vP
nPjU7hKn1d1HvnvO9sPV6FDINl/edpux8NeG+PQNK3x0HwTIZWLEStr5IWN4CpS4l8X8/vShlNgg
7wfxoEjMM/QK1Q2C0MoqX/royOzrrn6JMp/pkqHIgISIh05KXeYL51LFd3UEOqQrtG5mo9f/VRkN
CBn+HZLgRcxhzKMJ3cKuWn6g2RyRaYZcaynr4N1eG4shQwheYjSenZ8DPNFVLTMXriGUuOZWimKk
4+XV395dXwjCDuZqRGbLhPXNWuLwuMbpUroBM26GUnGykHrtyCRH6ufr/5/28IUp7GhrSdfVC3td
XNSvKWG44mUFdD7tLD+wtjJwwIY5oeBaTflb3Bs5eovRZm9mTAHJeKzo76Sf249+QkNVY1jTjTpO
1T9GF2WP6K40QGYF+iEHlQDxIZ9bVK5WaCWr+876jbLC4KXnKn+HdiXktuoJ1K6prtgu71CPkJph
eAg7FuzyjuqI2io7PbEhHE6M8/CIXjiQYnbdqe1iuojdGJNX23r8MVgcKlOpTQ8za41fkVon0N5I
c7wNKdRP9OlJrVi+T2v6pE+KfTBKAj5HJb4v7ViRLOj2YwQM5n9tRqSX4cHMUBqA2QXhhYJi/2l2
8qTHMfe9hjSicjOXz8id2YOMQHv7LPjCFV7ZCx5pBEVkywvkDE4UxQky003/7vj+QhEiI4VlBSiW
sCNq0JzR3g2GXRT8urwntqdQB3ubCrmEhUHnfNuFtW2kBQdInzyF814dn2e6TxH0oT8jj3dK+94s
FW1/c9CtUIWYwViUnJsJqEH7I65fYi0BHd61Mhz19CmlsieQzeVaoQmuJWMxBec10BTlLdY/DHRb
zcz/jxMpepepTMLABkhSPQT9HbFvJ7V0+vKKR16Ll/midEfkXCpZCnzzINDthdMQdCCgGTtfwCqy
s2zuQJHFmmA/T5Obx9FtP4a3DeM/WJv/zQG3ghNWDhSNrOkJuGxC7c2oHa7EDtMdI72ZpDO6VcmO
9uN/RyYsm9mMtqUoGJmdkKOpJE5kHSr7TUFMrrHrNEJPsOFj411eyK2oCA9YiwAq6KLVT1G4VYxQ
g0BQKRbOOz7lTtNmO16k7lj24AUq9lGYHHjeotFcfb0Mu7WM1qLJjYJCkDqJJYwF9IwgdQf5+KDF
AcseBpqkcMotLnz2SUWS9DLc1pZYwwnhQxAxqqgT4FL1Ycxav7Wek07mJrcO3DWIYJqssey5HAAS
lr8gZxGn3pCBYgHsCuU1CUxJRKQt/lA8a9Hqg+SuqS3KAgJcnM1jNdngGzHTyMmCH6PloH7Z0wNQ
EX3rcea1UBdD07DNOyfQ3v9iQkGuvaCDJ0B8AM0Uo0qsEs3kjPyEn3Xj+bWTXdA353OFISxanVO9
SRfOjDQiaJXZjyFa6RJE7W+k/2nI6KQ2TcQCvSRqGgwTJa7njsXS0zKkI3Z6oeMRJwLF0PtES8kd
ZCvqw8P0/4GIJ3g6gn5XWWgE67J9iQq6K1Bx/jcr8wUhHNZmNStFr2AcbRX7EV6nat655vDzMsrm
/rVVokFRDqSIovHZemfHcYK1GbSXLnWJmcAEkIsFiTQbMompbxrCCkxwwniXmUmZAswengLzXrPQ
BU/f0bTqUXaMur9o2IMXtlFlDskQCOScG0LQFxULtEU4gFT7kDVOMlG/SCUbaPlmcfeuUZbdvfK7
oEmlJW2xgUr7NkBpgsn2KblPMgnMlntfwwjJ436cZm4s7BbhXByyzti3A8osdWtXpcTpweFcTHeq
JmNI29pLa1Rh59ppENpjv6CSN7v/TborYn+7bICy+RO9H1ReWqIBou8mPJ/ZyPNUFnmbCnA8aY+X
sTaHs7TXGtbCX6AKJ3PBsrwbDPBJjLAEVbOuRoO+NeDVvQyzOSSkOj7dD3gOBZiqKxOu9YChuLqh
kMu+7yvjtx6We1Tf7i9jbexf8JiSxcYRC0In+tz8miQ2apQUo3/NOtwRKC6Nw60ey8jrlnUWjPwM
Rdi4BTdKcCG0aH1pDtXcOY3siNgwbwBA/kwFYTiBws75MLjJY54GAKBp6+XoY5w1AzSm3+YGuoyB
8hG1udNagSTJs+GPwHFLbBSGgdBJFYmx7CAy9bDp0F7G4MHVwJlM44FVkZMUN91NRWVlThuGcYa3
fM/KV/AQZSGoj0CJ2rAD60DSlocsP85tKhnX5zvsH+u1GphwBhaRaWZtBCAN3RfGkRK3M/dp66f2
Cxt3pC7Q23OYkj2de6frLQSksorwja22HqpId4IgjY4VwRdwfspQTEWsQ1ocLtv+ViXVGYjg4fOl
t3he1i9VuB9MKHNJbCee2pvWxoMES1BbFTmRNj6VCL8km/z/AUePLyjVCEXx+/liovBi5iPp0V2A
yzRFu6Vi7bL4tTCeWqV0AnaElpQD+cnLY97cKCjY/D9UwbcoVUZGlQ3oq+l3WugVxEWgulPrfVg6
VY50soxTf3shvwAFm0WHXZErM4bZtCf0tdiTW0+SYGpzKlFzBWJME7q2f9RecYMFVViNMFc17m4n
O5o8teYQt9d0qKnZ6GgF736PZihkxqgxm+D9KmXcCFvj1BYJegpSTBPh0Ply5mbHlXSc0VaAUDsI
CVoXb6Pyx+XV2/LWaxDBZpQM5WHzwJdK2NCd0u8Z2asQ7GLu2EjOha0GO20NJRhKp4K0LcgwHnPy
Ud8/VQ8xfY2qp6nb2+gPHys/S09R9q6r+7k/jJmLAtI49oiMyG3L562/Q7CfLrZUC3qI8HlgC6n0
l0LlHt4cUFU/SbbG5gpCVWPRgka9rHiVSZE2QlE9wYh1CqL3HSeKW5W7yyu4VY6LqpQvFCEkiuwq
yowMKAnNPa31Jv5uqVeDeh3V+4BeDwxSTOQmTk8ac6f+jaa/g/m9lZVzLrMmOvj1VwjWyitVHbse
/cJ67DPUEo6l29fU6SIGOmW8W3aS14XNuYW+L1gHoPaC9prz3WFaLMgUBrx5tisvaynyO4z8oB2V
vR7qW7EGtGbpojW7qNwKUFlSR2kVYYIphCRrf/Kog4yZm0ISOnWQ5IG6+Agt+z5xst/Nge/im+T1
F7TV78ht7Gl7HGavGVTv1YOM3HV7Dv79MLEgGu86dT+N+LDaekqDyNHnY6pL7ixbDgK9oFBQVtly
GxPWddZHnmWFjt7w5qVW4SMSkGVc0dnXiKw3ZGue11CCL4o5pCxnHcPpWl9F3iIFW8DlvSJDEFxQ
XnfZmM5AKKGJ0mq1k8qySZsnx3oQgndJpimPjQEQcXIEIUZk+GP+I1IPCUSnlaugvdFkbE5bVgB9
gk/RZ9PCq835ToDcfM4TbbECY6dafo1mAxnEZwZT3N0ERASLQAFCYrFBMjAi3BwSWAGEXK/aXbu3
ba/9iPev3Ot3UAL2AjcABYeTMwe10b6sFH7LZa/hBctQypxmfBliDKpRFX4akTEzruJZcu5v4iDW
h+yDZumw9/OptMwRxVwxhsmnu9j0jOTdLO8oebpshZsLtkIRHLZKlHHhcoXDBiueqRzMEBXlsna6
rbJrhGSgjmBQH6IQzTsfy0iyng0l3gxtK79V1H2DPkvrJQhf+tnRaXmd2vc58A1rh0YRW7bTtuAJ
pGUsvOPhCgVm2nP4jJthpJUcdYyLWs/oTeyBRa90+iDFN6V2otlDdY+FTaHfERkv18Y2X56PLFS1
4y1fo8KOaBnun1DnRDWoqvy0qtoLWyojyNrCWEjToYyHuy4ubOfj69Oh7bht4r2tGipH43QHAZ2H
y4aycaYSsrzoIXTAS6gtjEMdNTNtBgg308gCXak/g7uisX73sd9CpDq2dpfhNqz/DE5wXWYE+oJ4
0YlWRtBvKdZJVya08iCmp9PhMtTn0SQ4FAhYIrg0dWgl4+njfPoiULs3gY1C/PGqRAPG6IKwxaGQ
/fL6q3I/JOi0Kf131Ps59HFwwfIHecHQ+8i99EZ3VYeh6eLyF23N9eqDxLNUsTNjnA180Nyj6vsX
Z5EHlx2B5WUIT1XD/+JCjAkwUA6A9lLoggnbcwgpOugK4GmLBDhUew0Po/5ov0cHO3XextwpmZNy
9/IoPzUq/5z3L1jB95BmwPMk6F7cl9wHt0UIIto95JWc4Gjcxzfzwd4N15kzObZv/4PUZe78sI8/
2gOo7XQn3LXvtyBL63bcDfzLH7YVxWI+GKgncHXVoRt+bhBhF4M4O8CHBc/KrroJve4DVJaWF9yE
vgbupaWrzM2Pf8G2dAZLzmGDMFO0eWEEDlsIWeqDY71eHthWNesZgrDQujrSoWZAmD4GTz+gnfG2
vE2+t8+xGzxRvAE74ZPxvUI4iXIE7yryU+f3f/wEYdHzKqVhFkIpGoKtDhi63rUbwyuf7/PTx1t1
ovvxNXCx0opnOdTj1zL66q1qpbMpEGJIm4Qh8jyYAuVwmu7y35aLPhTzYB0/vpd7NH0FhaP8YzxZ
T/aePXDn5+Xhb108z+AXv7d65Joa1BEZMYZP7+4s19wP75o3obQ2fIDgYgVlZt0FW6OMyGbjlIfc
F3qrUBWC00j0cDYUq6p8TsE1HfhttaMkxut45k6mhySN2p2U8AolFWriWiiS/CeO/EmWCNg8g3Vm
II9GoDuBROz5wHnFKpNBCMadO1yu9c5JVcOBU0afzl7Xj6V9Z7VOCJL2vLidrdtKdv/dOlBQUWtg
/FRHK5uwp5UJylZGD/yRXluJFybHwg7xHvxyeYFlMMIeHk00Zbcq1jdAo+1clzfoCP9QmuhR62S6
EltKp0S3DMsEQw5DFb4wpAg82hpdbAn85W7nRfvgwfKz4/TN+qbt9cNwPT0qp+L3E/2JqGOHo2TX
Qgd6cttX2a7a9pirTxGG3SQt2CAUzG4KPWBvwB0YV9Nkl7s12ijdCd2czrBXd/MVO16e7607zhLz
aCgkA0kQHi/O7Wri6CDSjAST0EGyjE17hdhuB0HVccrR1xHzOzyw/kD/qk9aGbfNVtyFp3EDdoWb
+B+pDDAh6XXNsa1IiE6fX0PweHlwW9vWhDgimKdMFZcpMebi1AbHBmaVRJxPTliVLNxNWphBvSwP
a/8y2vLXxON4jSaEXElYt7yegJZ13bFAq23X6j63BjeNwUkRvV1G25w7DA1VgSoYRMRsU8sg49WP
ZQeXE6OErb2Z1Exyg9p66IdGNChjUQH1+YJ6bhthUnKohVadW5bcgQKVM0P21G4sPw3K66EoroIR
EhVGfGCN4cxt75Ya9G4b3SWUXl0eLtlyDKiBBPU+XBAIB4Wjlwx5qA9904FLxPKrqXMNO7jOebaf
gumgZWRXFNmOjU9aabq5qu+znh9BFO7UFlQBaHIDyT43gh5kD4amPvgnKX6kSGrRvgIrbnbisTWC
1CFDgpVJwrTNHQb2CsTHOjVwggg7LDVIpIQqvlyrv7PxRrMd0r1VkMKM7mnlTMW1qUoFthd/Idri
GnOZzdUxaQa0UdUWmGGbOjGy04WuuOHo57qyU8u7yT5pWebYPSpqdv1fPB+SNbiw7aIsIFPCAd6P
ynPXJlem9a3VOj9BW+QU1I7B3y8bx2ZUsEYUt15h0XbqluFC1cvCW1BUvKV4uDQNzwxNZ6w9HRom
oPfUwZ/Vdk6m7iHhUmS/Rn7N7F+Sr1lM8dLkC/ch5E+yUJ3wNVAC9ezp5rOylHpk8ucg9VlwXxff
VSUHWdNrnf1SrCcJ/kaJGGF45DPh0A0kbYWtQlOtqSPSY/7JtwbRkBG94JZOyJFCKZvt7BT1MbIc
7taVa40phKVGrGnVZAyd22ZP0bCz4iuuQNJF30E30ilDiWfacLW2xXCVRoJOQ3ZN2FKUqVHBVJSj
5W3mdIr9VDcWtD2hixr/M1SyhOeyXsJ6nqEJm6kJtMYM46XkrghhNKccZOsB80rzMR1bJ21Phi45
lbcR8cYNIbOlClUYH0q1jCJtEVuyOIOaF57kjNcELfd9rj+N/W+0DoKoTVa/sOXubVzZcI1HXQvK
/AS7SYxk6EyKmiDIUrb0loB4nZDCMRpfHY8k85U5cw0FdZs/aF9CAuJY64fLprtxqJ19gWBFER91
JbQx0zorvxdtVR3tjjSSo2TTeFbDFCbXiEclLJcSrngIj2EYuyZ9aMzYRSZp1xl/UdSLISHthzZj
HFyG6AySjuXTjKW0Y9VnZHat+FWL429dae14AqvVKonxLN//h7l+IVKBaA9hm5YM/VI9htrCimSH
oA3dVKoHsr1WqN9BfzOuRp8+eXXEKKZhjWWCwkIFVzKnUuZ/VJlW2oZTwdx9QQhuPSB6NZKlDk5N
igMeRsE1vFvKDorQm8DNRpTvl81v0zJsAoUfGzRTcJ3np6Y+xSggW5TmlMIZFH3XBndNvLcyVy+4
dxlqe7OtsARTHwobIlAjsNhcqve8q052bD70s72vBlRq6kR5IkYMPi28KDtTm/F7SKTrfk2jqz7L
k7vOyvNnyTct4/vDclbfJOwMe6jGwY7xTUGevEAF9J9crW6zLP0IxpccCcAUVMyjEuxpmjizAWq3
IPwgJuSoL3/HRqhnW6vPEPxtWdI+sZaSVQi8DTa90iAsF0wvTKadvo1DUZoDZR5miW1Jc1uUyFMB
Jw5dS92zMD2W6LuSVodvhScY0BeQsNYGHaZY7zGvg/WhRv3e5B2eRAP2HEbFQc/eTBtSjWBT0Xnn
5e1rS4b7ntqv0JxytCK9TThaTG0ZecTm5lp9lLDYJRL4kxrho1TqEHZjIE5srX3O0HeATpWJSxZ1
0yut4IRFVRSlVxqCye453r47bxq8EvU0f2M5WM1FGwwSoELkOaqQ/5wSlPvVlQsVpB04wx2K4qtU
k5wh25P3BSR4pjIxg4En0M5Li58Gne9Z/AACWFp4Pf/Qg1Hi0bcN9QtNOEOaMWpjlJpiQ+g6bq6O
ard7RWtubVXilZY/9KcD+BdIPDrKHBR8NEcJbRS/tXg1z1Qv73JwXr/Wkces9BqkdJdXbKs5H0cj
4lULoQcEx4QlSwNULn4WIs/5dJgg9KWhnKEAJ3NmlLcpiCIVs9pZ9Gff/6bFL4L2WdwEIe5qe2af
Sz5my0bX3yKs6kxJnRY5zpt2TAqnQf2AN9Z65BlxlB4uj3trSddQwpJWtMysxABUOobHbNBA99Yf
IeoOgjAZeb9kVGJHK++riUxoLXKpppzKGi/+OjmYTJLf2jzQViMS21hhNVnJAsAESrbvY+NVKVHx
TTtfCUH91RE31VDJNpr7RayID4nPYuQNDcOJR5mG3dbuhFeHVh8YNvBUKjzsWerYKzWFGbfh6GYQ
djQ75rY2vRm791ibnkbITko8z2Km4s4BsSIqKyy8pP0hrDIiSmmiRWpV5/qz3UBCoC2TDKBF7dU6
4V4YyoS8ttf1C5KcRytBFaC3apHfZVbN3FCZLb+JR2ihDlSW4Fom7I/RaSbyWwwbVRVPylwblZjp
mFBwQ53i8KcNzl+i9nsVGlNJ+pvRBFEgJBFJfyzVQeL9ltPxD3A8+5omip6Xx+fzcVpaoutjDfCK
J7s4oY/pMEse+DencgUhbHySTIlaznCwvZnuUNZ/ULPMKyNZt/zWUxD4RL+GIux6vcAqZYsjT7Ib
PXoeowhFwQ8t8dL6yozAqqB+V9AV9xeuRsebPYEG23INOZ+/orZzu21xKJo97jp5sCuSfs+gM6dY
kaTAaNOrraAEk+ypiTZZA1CRZfoTYoiEj8g623eQ7L6/PKrNPY6cjI5zHiXqYotmCt1Y5F0xlUrm
IlpFz3oB7gPEVE3+Tq3wr+bwC02IXpowbY1sCSwC7WRaSGEmRzuKnVT2zLnpRlajEmwdkogqyzhG
xcN8P0XgT6l+22p7NUWvAyRxL0/h9mp9DUqw+jIqa5It3VlKB4ZW+5Sy9y4Y71qZ2W9FFfZqUILV
kyLuUgKZGnfgse3VYZAiGd09dGz8HpLxtudj7IboP7nOzMSQrdwmOGo7kDqzjaUb9Nz6B5QiqVoO
cAoqB6XypulDaY92Hjtl+5RVv6VMsZuz+gUoKt9XoY6GuxqApbYf6x9959npa67KehW36Khte4Uj
bGtkYetAbUHK1nnYAqEfHwKvRymuYzh0/0M5ca+9m/3cC5+UG9O/bDmb/nKFLezzwR4SzsoFG4rv
NEt2jNjHXJcdqtvB4QpHuJDPFIKURQ+c9Ifhm1fENyyfPlY+3xWPNahFcdjtQW4qiYK3snFnUyvc
18IRlzmrWmBfSj+LPOUQ+MZpfDF+5fviwDPoRbnNb0hxUYlT25zXT6VMA2XAfxRaodksLoMAwBY5
2RoaMmuPs0Y2vGV1/jhQVyjC6imki3VtsZyk2dP2jkK5J0eR+Nx60C2owtIP+b7G3QwHkj18u2w5
m7tjhS2saJGzIa4UYIedcc0zgKj1DQhQ9k1sHi5DbfrSFZSwiqCUAD95CKhCGfcKOGMITyCehoIF
M0PFIX2+DCdbu+X31XvYVAVVnxWA0+y3Snsol7ppmTOTzd7y+wqDZng0wiMpZq+JcTQ85N0hZFfW
X7TXoEANiT9VRz0XUl7nMG2nd5GVqjiFiutM8ZrqI5KSsm0kKdBoQpEPQ0Ej/hMw6m6ocosgqqPd
q2b1V+NYNd44v81Ke0Ijuj/M1fdC+5YW5dPlddoMHFbAwqkXtwX+5hI4xHjgs2u3nOFIusAZURdl
JhAaNulfZCvWQxWOoJxaMTetJVRR0fg6EbYDJ+MUDA9avdSKqRK+u8Wu/9jeXwMUD6CoUKNoWGKV
pEOLQh/+GDgasS5PogxDOHwKKBnYoDMG4SlWDTeDwFG5Knsy2rT21UAEP8Wzjhp9C5C+r0BmpVI3
IJY/Mw3hVykLhrYKbGCQS9c1qvhQ7Crs37qtNU44pq1ODuW8j8v7JHhDjbcRfut0PEDyV0KPfXJf
RcdWlszfIhw5Axc29jh2ZREvrbBG5qf02iCn0HyloFWYnAwJtfpGo441SE6bzdAIfNSaQVSCyFIY
8VxXrC1jgBZK/jpF6G5IYm8kxK+o4bStCZHExFVzZXfZdrYHu8IVBju1kTWZS9w5o8SHx0jTmqET
WNyfyhdwc7gafykgElZaLzSVvXBJwQW/07eZzsAJhNAlHVC7cCqLW0Y/oCflxeyqZ/s68MLmEMie
RzZteTVmweso4RzaoKaGDyB+m1gPdW86NKh3Gnu5PLubx9AKSHA2KlXHposAFLHoyHGZtJRit5C7
XIaRjOfzprs6iZKOJlNFF5jJDpx6nF4jfXYUZPe1vpfcU2Rr9vn7CixKDeT1a4Al5LdW+ZPuBuEx
QDq/Xoibxp3a76YW7Mcy5ZHtQBAd3RR9wyaIWgU3V+Y5yKBCxPJdMzohGJPSKUQngbK39NzRm/JA
Mo7/3xwNNfENTLQys6cMDXCZ/cL1X1XeHy9P+/8zFV9fJPjEqkG7JG/Q/T1UD2CfGIe7IUO/X3RF
QbXP9L2CXInZ+XYoCaa2irwh5fEFLARuLTRkaGFhKub6rQn1fWcSZ5rMO5Mb6MBhfqWEjpY8dDm/
GqwJGTv1SKP8qKtPehZd2TT4Vpvvo/VWtMRVewIzia4GhkTS/5B2Zctx60j2Vzr6nT1cQXBieh5I
FmtRqUpSaX9hyLIM7jvB5evn0HPnugSxi3Pd0REdccN2JRNIJBK5nNOpwbrJlY86qVaMxXaZK7LN
a9Q+JsSQrlwi7poNC88UEcJClVixMRhQJOE3vNmy6L1Em5Auu6wfFnZr3sH+WjPBwVZ+wS1/enuW
Krg4T7Xfr+XiVmmOOt4Ukomyy/1l85g//L8ECp6VVXJC9A7WUeg+4IesTS0rGNHsV5fFLFqh6EQz
TMhyPp2L9Aj2jpICzCa1mYzmr20cO2nbugCF7pTFasFkZZ9jGwP8xAZAuTDGhtyusKKFhW4+VUYA
XIT72g/Xvr4jsHg8X9roW4y0Vh85PNv3qVu13EbZckHxrwsM+co0qoh2SdkUC0wS4VqNojQC8BKw
OTXyW14sX+mh6voldVNjcMz8ppJBuZg5Y31nAOk7CY7y8NcRFT9/h3CdqBjzb4MS3xE0Y+EhudIB
fwRotHpWHf08Cm0gUg3eZeVndQfZNnJ1soGgQfAA3ajGLDY0hGPWIdE3rLyPlyCrp8/+sr1og6WG
jhe2LNKi8bFGGXTAII5PCtQIQO9ggMKE6hjKCVTX8vc15loWbrI5tdB+qk0s4kjfi71EkmrCoHSo
1Q8HAkjYdPBY/3F56b6Gy7hBzmQI57InFkPfvI4HVeBQCWaz2H+1pIVwIsOhTPx+2pw0cDhy9MOh
TJ4vKzF9pLg550oINtciM2BJEkSY2VEyW4BJrQjbN/VfziF/XishgOmwH8p0zJy+vNb67zkGGtJb
qi2UNOZ3BE0GyLIAGoAIUtKBdGxIsCOt2tkN8+JmYcvnV+tPASJEhR8OdJBjCCiGU1VNdfXAP6nc
X7Der1cMVgt07QBIo0D3Enu2mAlaIWtaLZ8zAFai3R2Odyx84zuJ2uyJGVL8HWSJzf3oRyBzr5PY
X3hFzCr6c/pJkTVMXQkrmUV6J+c6FFVZgDHxbSrbtRnb6RJQ6ayFGxAAciykDEwhFuvNMh1qwGti
gO6Vcgz3+AD0IbeXbfxrcIDlPBMihFckMKWymYToyZqGN2N3SvgjLh27beuFnZu1wDNRgjvNma8k
ow5R1N8TjG1mbepcVmbWNs4kTF9wFjajC5cUEoeETn9Ow00PFsLhoBQPNdno0XPeLRTR5py3goli
+G+cqC8ICU1fVyDqsxBY5feZBsQSjHxXwfegeNfN1zDbXlZudvnOpInKYeCwQ/iPqtawKZNvUrGQ
tJldPEzzTSiqECPmp2ItZh3jEsyNPzVsr8mHuEBobb2Y+nMElPTu/bI+s+Y90TQj4wa4PPExnnF5
SOnIGifiOogUFbsuIrRrLwUOS2KEm6gyUyvtCohJjK1uYRJQg1NYulLV2c05U0a4jcaIqHSYlKm8
/ADkii17NZhdGxj6WyWPhpM55HA1ftdOpts9U4wDRk61B2Ls5SWdaUnAabZ0OqGAImQU5xC1UhvR
PRdiViBx1V3vhq/kBSPuG99O9zEIHFfWvVQsCJ1X/ZdMwYNQietBaWHwFhEq4ffqX+/m+KyT4Daq
RoqUyMfvB9q+KjbEerCW4OTnbeSXCsLRSkOrk3QKEYQeJGPLaGwv4ijO3hoWxWVOtCkHLNwanIYj
yGMgIy0nUJw3ZJwm3Jb6r89BGxiYg1sC/BeZ7snPPlCO2x4X3zS5xwlc+hjzU+LTADMgtFW/9XGQ
//WB9c8SBQMYS41JLMVAVdY98WInWw+XrXpu5c41EgxgjJUi5Sp+X6k3Bf/RaeBxH9Y8XUrxzl2F
Kp45kAVcli/dkYOiRJiqggOUe1fpAttQN1ze0q5G4Le5rNKcwZ2LEgxOCjIQPpVwF4WGNM4Yu1rw
VNLQ/fekTF9xdh1KnDQsaiAFiDqpwh2UZQmwtH5HCLBVyATig36Zz0LGVrVIY02qgOgFVBo6wNGC
pUHnWRPAqN7/CREi8YqhGYcFEBJiYmnUQpdgIDWOFdCN319WZ1aSiXErzHnJBHinn9VRC2T1IgXH
x9QnXsxj1G98ecWXiKtmGmMQuiJ+nYB+QXz6Mzl/tjd9PIRqiLysw03dKQ3zMQIlra6NlY0JdxuM
bc6QYrbZZx6pl7q+J+sS3zXnsgXro0Oj5R1K6Y6ajU5rVDejpSy8NuaCCSA/UFyJyCWaIsARC8Yg
g71MbR0M922bcVevgVMbtRY6p3LgkzaVH7sqrYDw1rULBaG544UrEAYD0BcdDvfzJnJT9c0xRKhk
giCHMkBuF3Tv0+Y3HgIaXlLTfB4wEERo3DaRLB0hJyIyf6Viuozx3G2AymWV3mWjnNXnlyARHrcc
8i4oCARpcg3CX6Xym1OWFp2MxxxYMBdO9LxtnokTrhCkIvMhzRFGk7C3wTRqJ5G8oT0i3MQEmUuY
OY2F7tj+2Bbj0iNhLqZGwgXjI0i4AHxb2DotU3ylDymed8g36dZdUQTAdiz3Qay6uvK9AUzP5bWd
8/roPcAEkIznnCzOjplW2+tNNnl9o6tsuQkYyAXDbKOWgJ3lqBKVz/+eQPH0URJrTQWBVpIjKfyD
EdmOcgSJJrcNvX+6LG3urGMCE0ys4F0DnIwQdqA5r+y0Fo9VvQdeKiWoGyzxh8+uIHBA0JNmIvYU
z7o5ypGWTtapqL2bkdVgxHaFsXxA7Deny9r8jJJE14UZYJTuEKcDV1AwTRlvhCSpGwSDW2vTPKvX
GtDv7P65O8QOMMTUd7rtvPFA7IfsmhyHm+H4gt7bjbUxAQGCsd7V5e+ZW93zzxFCn7Ib5TEo8DnT
JvZ+jqLw42UJM/ATBtpPf2ksHIgwTzUVbMqNo3nGwb8G5MRN45ob85Du2hfJ5bvimthgyoGW6T5b
NUuhytyFeC5fMNdGrUs0lEG+DkzOJNnT8ODnkpujVHFZ0xng9klTCs4XlKOn/f3staMErZx1h4lK
HNNnCTdgPGQu6YGURfx1kuIN3zag8cNUGYZI0RPiynm71Do66/tMNOUDNRfIfCi4fP6IxFfGUq/x
goriducb4TYl1I6q1mtVICEkzObDTRQAqjD4fln9OR9/LlgIcVCML/Geg+CeZXYbbjJMsDb99rKQ
uc004VwVgvQvygrCEsuFVcWEIJSWzPXoA71kTck3Y1zwcDOdBdOdD6gJZOhAAS1Cd8Rtp+stEHEc
hd0QENFiqt4J42TDlXrL42YTGsOJFC8Y23VGlmFMXNmpWbAwsTKrq4WoFN2ywPASE56SpKoSmo+B
39EkDrpzo5zZabUC9eDlNZ27scxfcsS8Z5/JNUWHDSwmi+60MFqVSvE6+rLLVWYX5fchXGrXmwuu
KA6BrGOMBA3Ogk/XxxTzEz1QCvxQA2OKNqabKkdyMOr9G03Lr/uOB46aS76jKuoSQdOct0dD/ESK
MSUOxQsadBh1VA2AYdCMb1F3w9OPsXP62uv/+hzpNFqggULLRBewJqZZMbYgsViF4yH0qai3UfRS
h+9x8dLK70uwGTPlPcjSgXVjoDkYTxTByUZd1g64/rGiSCm33BtQ0+o8JTgqhkcVj6pgTlKf1KV8
5Wy+5lyu4Fz7GExMMrDYHFn3vvfOrbSpK4++3kmPtFqF9ap6XPAys7tnAN9imvfE/wT3RsYE1Zhp
Up4mGMw19rpsa8qbHD0ES6iLc8ePnkkS/FlidDkNJ0l4/9ggsivkty529CXM8Vlfcy5HOAysN7We
TnKyBp2yyobbiZ3ttNsG6Te3vCl9x7i/fOAXNPt5hZw93fwu+mMNw2kWHxOz+VMeg2gqvbssZ2aK
ElaJVATYfIAxp4rZvLE2cyAz97h618RRNsq9lzugCqNH5ZWdRidalzcA8+js8eWy4Lmr6FyuENU0
E+l8TjtYZf2N8S0g5JjlXRahTr8hBnLnMoQTx+VEy2MJMriXqLb6CA5xt9/Sbe36p/xe6dzM0QCV
Z7jsLXGuMH/g/E665/wLhLOXRKakSQlWd1TVm3iUPQBeOQQNHSO94WW1XVB4aVGFq3cwzGYgPRQ2
T2Sdr5R3CXTVoB1lB4xVDJ2ruIkbrpFvau1xsPVnth53GJ59Dx6pt5QY+herPwXsgNjEpL6w+k1o
MjIGcOLy2vDytb/epg5RbNNTDqVTA9Rtpbv1XvtQtph1ztbRmjyQ33ijA4jqz08Qlr8ffRBPGrg2
22iH7leVbOkSaPfsQQWPEty6rIOGUXB2aa0rpZxPWhbf2+qHpXPQ5ZwI/3F5a2d96pkYwdPFfVmg
pxti0Nxd82+AjvDz61ztwX6+GJ7OywIqqIX5baACCVYUj3E/Bj5kMdANJC0qnQSNNm8NMxzSoWmA
dA4SFXhXxh8NCV1z4NeWUbtjpV9LEfWk5KZn8YI/nI2ZYUl/ftS0D2cOUa9T3+dyiUsFpM4teBGk
1LGG7QCybfI8lhsqH7SlPN1kHl/8B6CgNPRyYjHE5lW5soZcU3FzplS+jVNywnn+jcAOI7p/ihDU
0oJY6ocSQYGaaasqcjplLceYqGHbQdoF2ZI/mnUQZ+IEa61bq5GCCcFIQ8al45jnTpAIBLnab1jr
mRjBWjtSKH3rY+FIrGxY7eWR7CI74ki9WywNMs6qhCQOvAwiTesnnueZYTDEoREvYBhKDSjUkth6
s/odgjiwHCAzD1AwXUVcLCwcyaqkQVSK2pvyI9DcGpk4TfdC35GAm5tGTkCA6rK5vIpz5mcpUzkH
83jKlz5Jc+xJSQ1sVpECg7HSDklXLTjIOe91LkK4haUS4LplCLWkECnT4JhEdgZoJ614uKzKnEs5
lyPcBWEJvC4wzCGAQhMDrY9ZvRr7zA7yVbPE1LkkSvD5pZorca1DVKxmLlCBi0rFGK9TNfskfL+s
1WxF9lwtwVNWWUyACIzng7RpB7tRbXrdbPWV5ajH4gr0iG5ix46yGtc7egzuHiLngblLD7XpLIlO
6vwbBA+SVm3Xys1kmW22SrNVN+Ze11q2oVxJDA2R3y/rPHfczsUJB6EE6MaQU4gD2vq9NCHvADkU
yBDdkquaNU0AgyIvpOAQiEkSpStHTWoRc+ulN2r7Qr+m7G1cspbZ1TuTIngqywqTVG2RDwrTdUf5
RpJAkOtf9XW6KugNW8Qcn14KX3brTJ7wkshKjAf4HFoB+4/+MJEteNZc+VZ7AhMp43bBHOlxcOWN
eii9xvOv2ek3tg9pL3NqKwLGkGCxXAOreTBAXwlVixgwTaHukCU6v1nHdSZEMEk2kED6uah+Hrqy
+hQCp/iyGrN5PBDcEBPTp1PrmuBQxhj8JL0/vcikY5nfZAzt0+hTfQ/17xU/EqDjFddMWsfy/WXB
s+Z/JlfwLr6qjHEwnfh6ZKASQQHXRES09CqbtZIzKcIuSRVP+YiErFNmBz3/0Ie92qY2+JBYkQEa
LVnl5PWyXrOn7UyisGV9XpRWVkx2Ue+s6CXk16x+MZbu6hkpQA1FXwJaXYF4L9ZBuFzIY6NCSuFL
TmRqXtLldkyPXAkXnkIzQ64QcSZK2CgWg3TJzPAU6oEeflK4PW7C63EtXes3VWWnW+YMV9aLslCt
m3EnE+EK5vxQ25+wyT5HqUUttRrrkJQE8hRFGQkM2WMb2LoyMfKuwNB7eddmrPGTOEHJRusSs4sh
rlD3qXSnRBtFurssQllSSbBFdLt1tJzyrJVx12HSpnJTft0mLpBKkRtcKfxHo3sVvZLpbcWvjOym
Do81c1s4tmBhdeeelNAX42Qoh2K4UUwtK7VsSGOHwnnhsoN2BL3UKX/Tnbtwz/fNJrhrvRQE2Zt4
n6E6swse6iVmrZng4tMHCMck80HmZcT4gN73/N4rAjewXrh1KIKlSsWirsJFW5VymIQGRGnMxfAc
8KSYrX8PvI94/x550VOuuOGW3YC6fd/a4X2xfltKji4pK9yNlOZoD7Ww823qdrqrs9qu0lXIXrXo
8bKRLUkSbsXEzIcmI9BVHxzuX5XJbkju6uHkh0sXx3QihPv3fAPFMU40Emh6VEFSpYLk/rWJFwLq
uSyvAjZnHU8FgyJ2F1Sp9UL19YklAQQphn/ENEOfeKXmjdnV0LtQDj0mzqgbCxeiPnNMgaGOQwEk
XwXtvELRMmB1XSSoMgNxWnMr+DfQc6P0EjUAxu1WCfXtKHaYRTZpccX4tRRcARVqMK6IduiMZ9Ld
hlloqwMQqtk69t0o5yvU3Tv5Kh69LnfNES8fzR70bUT9q9YHcjHtVxzNh6hrO3X/yIHr0jRvajtV
0RwT7EFFfDVUR7ORvT5AHRqtC2ASXvKAM5ajAjtdAbIdQgFVvFGQkMlzaTQQB8ADMrDvAHAjdiyU
74ylCf+5FT4XJTjbvAOXa6JOosI9qG/qwNG6yA7BCcBcUix49llhmB4lCmZIVYyIfb5I2NgBj1CD
sIRbNsAnPRnAr43yLHX7vD1EReNdPoEzN/Mk6E95gmNr6yEL8QbFq0l6lE0g+6r3rCbe2K4uy1nS
S/Bq4NLUippMehnoFwUoIFXfc2OtjcG6MOmWLkJIzQjUFIzdA2IJz5Yv6JOSGlAfcNytowBwlRXb
cHwdQC2QlcdQWS2xkM+sIrrTKEXRygBSp3j9p5lZjhazAGpv+M5QPAz+iMyA12UL1jFz73+SI5hi
oWiBXstm62TWsY+vE+U+XKIMmHGUn0QIBqiNmhVqJdat8XVH1TqH/MbogYYYEPBTyJyiWCyYgjpq
hGUBFksP2qcmG11eBHdZtBAzzOpxJmWyj7P0EFeoREIZUmL4N60BaczSeNXsZpxJEDx+JAWWWoyQ
UKYfRbnSgCupIE16+dwsCBHJd3Qj1xgOSOv0aHxpjG1HdXjehe78hbUSGaloWnJTz6GJ3BrHgKsu
OADcy3rM1ZvOd11TP+9HVWHkGBW9FigY43VI9sYQOx0AJZtBc4sw20+tZlnQ4TEu25gZQaE7czBF
7wYcoJOdvPa7UxMv1QmmLRKigk8fJYTtGY+yxpKwumn7QPNTORwYu0rqK1SllHjF29vLizDrJn5Z
zE86xTObjHyZZ5E62WTYrXkIcqPwCbSifrww9LW0n8IZbrlF68KaznAc3bRVeZVm95c1WZIgXBt5
ySzay5CAYRg/W6uNsmD3c3n/T1sjeAkSJiO4yrBWiSHf0yiKbDp21G6t4abn0sqKqdeHud3UdxbG
nC9rtyhccB4BGxWDdj4OhHyf+hU6gZ2yPabjDZjZ+shyOukqk9QFqbPGiKwXrn7UHL5UHeqKEqZL
AXdSeCw/W4U6xrnR9NxjOPCN3Mm/MVOngbcTwO9oMFW/sCPSXq8L8PdyTKDyH2mV3/fIhbVK5spo
xlxYUHXmoJ3LEha0a6ialnHIHWVfY5qY2fG+eDOv/dODele95wuzUzNIA2jxOlNNcM3UB7yckkEc
f5cP4aN5ig/DR2nZxZU5ONrKNbaPxi1bcnHyZSWN6c/Pjndhqgn4USAVr9NV94OntnGtb4PEDgCx
siBszpWcafgFlFMpcjnrIQuFTjeLSmdES1t0R/X15Z2bu3/O5Uwbe6ZTYERJ3ESQk2rWliT6VQB4
uW5YShAtiREccasElZY2kxhDdmi3i5BdW8raz3VznFuFMTm1M10wQmoO7SRE2qAYsa6eo/tsr7jZ
Vf6snyJihwtuePbOO188wQ9jkkrm8bRJdfbI3kD3+9q4tS2tQnRUNoYtfRRX6j1HV/5t8vjvbZvg
n+E3kyqsIFnT3jv6qGq1XcoPl2Usqie4aD7EiiRPtkGuNXQ3vSp2cxXuJtjmDirlz+Ouv4ldsLKo
a7r03F5wKIbgUHBrk6AvIRt18TK1laOOQrxNJnaM1YuMtgJzIUaaaaea+tJAwYeBQhCgipPt/oBJ
rqJR0OxchHjbH9NkF0fgDnPVtHbD6DSU15m/adt1ObhSeYjihZM4k2GYPgCwi5g6QGFa7KsYe4De
JBm6rS30ksc8cdMC3NnosQLlsg/G1O0QEHCirNIlxEnFnFbzc5z0WbRwcnLK0G5lYi46JlfMRE0y
BUzuJu624M6WrGOa76vyOdfWlfloGTbH/IyUrzT5Q1HeCN4ohi338S3aQ22LySsN+JjdNS39zchj
xyzukSUB+UCaV66FBsq64HZTvQJ/wWmaIxtBmVFsNDVAgXLL9doDBctQ7+sxRqHmlY7SSmp0oA14
irqJxlWRbo1yl0vZquy2mbT2oy3JRrtJtyMFUvy64qe4v/Y14PRlNouYm2bfWXjFgGBJEFWkuWuN
N0l0zFSMAXlgfy+KTZ8dI/ArDp7cIF7NHgF6J/ubyNxQ6zEvbgHvBkqDq2S4BXyNqcQurTZmeaKN
l8aaXfC9QXYRuyX5XuIPgflkoeA/7uPqKgfpXRlvzfwujddZ/eZ396ibZNbJ5Juc2OawBmd1hvMj
c4Cphe+1DoCKYzd6mEFZhYAkSZ/l+iU3Q8Bc+6BYWMXkOgCFnfKQRScpf9MGEOb4wLIABRlhWK4B
NTV9V0uuFb6rueHo7EUeDqA/kIrQaVFIUXm0SakH83Oi/MEvN8C3HZsfTelE1l72j0hj8fqBxt86
IPgAR4uX04JcgfM6s3on5h7TV7VcbyUMVTTAPTTUY6J1tpzTNY2f0S3kpeEK+LlL9/3X0GkaSZ2o
XXQZZSFx3Dc1mF8ZQTs14zjK1txWXuO2q9BO9rXdyLZ8o10DynYFCzvJDAOyC45wRjxBLkq3LAW0
umBC/3yxlImRt9XUJhjtMRrrdE7sZMdKtn376URA2Jnt3lE4eqpX5YLiMxSaqDqcSRYOJskHYla4
1H62B2FQaFfa4xOoS1OErs6duTKvi1W9HzbB1nQLN1qDthbQPO7STTDjHz59hnDRBbzOG9bhM1QH
SGMQ7btkDWfcefnzA7Dfbcs197H9bH2/vPJfo6DP6gvXHMiJAAthol4GIKkgfS2ABlYUdqst6Td9
v+D/Pukn3HRynAI5yUD9KrXTg+5oV4EXQ8/S5etm5V/Vm9ZZSinNFLI+6ybccGmgqVZDsabpIxi4
tplXguJ4hfyj+9ZcH5K14SxBDixpKUTNiQacnZ/9u6a104y13x80aXN5w+Zu0bOVtGQhRg6GAiNK
1XRUCPsmG5tRzrYFsF/r7g0VJ9dK+remU20zDgBrTDFeg5G0LuS30zzm5U+Z4cA7X+AvSN6WlaiF
NZXkEQzeWiCJ8bJt5MYH3/0Wr3t3vMOtZqPMYtcetbnTeej2d3dGZJ8uf8gXI7Y0dIejGVfDNAGa
34XD00nBkMiqjzBqqDyVlk4J51qb1+pwd1nQl/2FIAyGorWCANIOA3Cf3ZSVjElBQNiExBvgykkG
mqGVpnqXhXzdYUGKcCZVro1JX0MKQFWB7T0iPrPzCEi/6L3dak4GflkUr9IFT7ikm3BCs6JLTVZG
HeY/b5vovjC8bgnTcvqJT05AUEw4kMhYSrXcQjEpkuVtEpfpkyppJALQ4pBfm22U/JDaqF/IY85Z
B0aXTIzbA26big+9OEKbDB+TDuXAtVxjCEx97KorVXte2LYlOVPAffY4GnUVUMIDFtBCXOcqvUfW
bKe+ABKQ7ekpuyuujOt4azj1Uifk12fZtK4qONJQxTEmyJPPkpk5Wp0VxuCW2OLUbU3ZfqpsvtLW
mMtYTfNKzoKq03X8ZSPPBAob2bKyDasWAsl1sw+RGV5bjnFrvnZevw529LCYjviSGBA0FByrZAxZ
ZwYQWBpe7+YOt1UFdPWO7mUg1Vjwa18L95+l/Uxune1kmyU5B1gSBmdc5UjX/D1P7HpYqc70PhvX
5FgjMAqc5g3WNGyW7q3Zg4i3ACBf0Tj5ZQpsUPI8U8e0Q2MVWlr5ppuyWAZZUnLWXDWwgOrTaKgu
FhFIQ83CwrIi2Gp/gDrDIStpX+6Kb/6NuaqQDjmkN8xrljh2540VjEgoXUyhnkj/0NKxZYRCLgpL
7/otGus9302+qfejYzjlsf22YKvTsftiq2fypj8/20xDUpMmCPLOMVV0sjQg27Q1J1xjPtHtZLvF
629hZb/2H0zmcyZRCGbN1k9IKkFD+soGu0Se2gMSJ7cjj7jKYNfHwTXX0hYDIpsfvWO+FjtpHy1M
+E9h6xetgZWtAHAGKy32AFZJUdNcm5xRsteVH7T9uLys80qeCRBcADrLOoCRwpc3PUGXd26XeuRE
Mr3LWrSntoWFfheU8ivMvQ06UtABKNNQ5O6CDSsiB+ADtkp82xrLY1d025hqttJVJ2pwpPqkcOmB
8TXMn/bk7HMFB8JjGpeyOt1uZEteuzfwnREvOBWbu8KuN/Q99cbOjXbarncU4vbO4J7+cgfM50+w
hMBNk/S+SgysWDpuS/lVam9p6Fj0KcOEzeXNmd18JFhAKolz/YWLOeJGGUY1/NeIWlc2Foe+l9eX
RXxNEE/aADkCMG8YxDWoYOR9ZuJ5OnlkYHkbGCc/tAfPuAIM7fDS2Oze2DWA0HdCr/IuC551W2dy
hfda5FexBv4OGHaobvVi3KNKDbTPYRUE75clza/iLw2FYA+UEsbYMEii1lMYPurh6vLvTydEPKLo
ckHLC5oHELQKfSdmXQSA9CphksxY10h6+DdWf9dlayVLDulSu8ecNufSBDeYkmIM6gTSBuupZV7e
LPU8LQkQDIKYodErkwBCTxMUBN9cXq654HFCzkJ1x0CjjgjnoagD0P541QGS5VttuHmzrkMP0ywW
cy4Lmo2/zyRR4aDmPcZqzRiSQk3mThYEyDjH0XXKvoMqxmOqhubSpHEzbj11YYY5uKx5lDmmGQya
H/ykXrD4rx27OGoAOdXBLow+0y94KWAwKjWe4XviH4qtWG6DpqLazvcHNCkhIdLICy+BuSNmUTQA
gRnKQgeNEE7qoQa0rbLuHOa34PvYF1qK6ZpVXrs/F/o/3vv/ZB/5zf/aev3f/4X/fs8LlFEYcL4/
/+d/H4uP7G83ydv7R/1f0z/88y8Kf2/9kR/e0q9/6dO/wY//IRwv+LdP/7HKmrAZbtuParj7qNuk
+fn7+Mzpb/5///BvHz9/5X4oPv759/e8zZrp11iYZ3//44+23//5d4XipP/H+e//8YeTAv/8+81b
BW2Tv23r5C37Xn/5lx9vdYMfUdR/TESgaPiFwWNKHr/Zffzvnyj/mNrV0JcDGEDc7jhoWQ4Mdfwj
8x9AogArvUVBTIYEN3auBsrC9EfGPwgCAWC3wIwm0B/69//7wk8b9Wvj/gaAx5s8zJp6+uFPvkvC
vQKsYWBeCj5L8rEYsc/rnVFFSNCnjuqnu7gBGGGuu2NvbrkmPcdmduiN1lYrLcBsMXNDjW0Un7R2
pxXvWY/Rn2KJqflnueKXN/31RcJh7Y1GzTtzqHdRIe+oVCKNlRfMbqw0u6IBgCHyito+ui8lsJnu
qRFRRCq1bKdj+72MMNlKQQXY6+NO4cqbbpZADZeoiQOmGgjAzdSDN743rcb0kmbInX5EMyDJozvV
ZPmdoiPd7qfyLmnDF0z678Yxvx/T6IAvfxzGibC6r7pNltRsk1aSsRppDt75Eh/Y6uOHQYFEiIR5
NLIbTELeB3JyX6btwUxj0w5q0Al1RvSsdSHGRCTlvavkR6XtyTpL5NNgADAh5/i/tiHHEWQ5Z0b5
x5afb7H22Qv8uaDiYL/SFERqyp6jmT2RbA4s7VaZGiADGq6sDlwXluYSkBC1oYJ5j2I/FNFLnpnb
nMW6rSONyOt6nRuduk78fJMy8lEZoZ3y1xYgkpnU3zSRgc6/OGEeXgHptgOWvtuAC8exIpWvqgF0
mt3IWzfW+wTo7kMC6k1ybyqZYnOT35alub2s6k+U7hnbwZn49DQgfYPqomTx3eB3N0kSXFVZdEsq
7RqLvGl4Btx3HXD2geGbT74G+x3M7kUPkwhsMGAyMJpy0xFwABbsFHXIJ1rqe0sbfz3WKrNNljxr
uQpSh0LLboOB3eDZvMSMI8S1v3ZJ8NFxboHvVZLLXeWzzTB269TYhTIwqWkP/hN1Lev+Ha28mEWB
bVrJCyfy49QmbKWBi6vNLcw6cZIY5quUZQKimzSyU0vZWyhRWainsL47XV5lIWL89amToZ09wIKs
CIzYDKpdCyYGJczcjFmrmPvuwFviNj17rwA4ltP8PtGi01jVHFhBTN7onDhVXuxTHBW7r8y/1An4
63OEsI5EOOgTqeyOai2QXGLbaHGylnCrhPfRr5+fwqQzbdGWRyImV9VOH4p9mZT7ugHnYElAMWxw
1UL0gqHqQCYAYdKVNXwws4MApahETU8MbZ12JAdHnzVXYJqpbJbEa80AYJ+ZhC9yEp8Utd7kkbnw
mvsX7lxEazbjuOqHPK92fZagS/3DSlEXBdWsYTAnMc0FlyI0Bf1aEyH2NOD/whSjTDsl77YqyW1S
plgftuYqnSY8XLMqDi0Q/SwA1l+2OgGg6ZdM4abyM1ZnfZKVu84aT/pAr6KYctvS0UxSd+RHHGa+
Ww299BCz1gmHaAOeJa9XpdHFu7WBYQDMqOcG0gVMfo7KFmXVin+z8g6+jKKqibfREt7Iz5TLnB8S
7jBiDBLxB1rsmo6/FOGgAkbJKnBPtaNN9RHN32WyJsx6UNXaC4yxd6iePlVqoAA+zygcXC8rTLM/
p63k+owdGgA0pBa40XXDiQNy1fXhexmqd91QjIAMVmW3UKRVncoLSYd/4Y2AefPZ6Edal12ga+Vu
DAFPEOuZW2cY69XIvTyqT0bXuCXa21M9djir3KEgXmsiSWBIRzAoXA9JiC4LciuBNGVU27sul6/S
2nyHo934aQhQYFbKC0/kn8PNX9caTOafPzXLpGRIfavcRbWkO1Kr0v3YFEDpQG/VwepGArY5RChB
j7FU3vWFzZT4LieFfDQUzPemCdjNTC6HTsx0gIqoBWhzGpTW/VRbNXFdbxLVf5A68NX7ygOG4F8t
pc3tLv4f5r5sN3Jdy/KLeCFqIvWqIWaHw/PwIthOW6QoahYl8et7xa3qrr5Z59xE9VMDmQkc2PCR
Qxz2XnsNyCAe5AcMAgUqEQkEanGalLL1yDWb0jDwH70/atZ/w9r+9+L/bzaZeadG3vi0PbilSMJa
HsMwP+gw+jYB3TX1dFb9K14Xxs7exu/Ho1OHm7qqyR82fHjdZH/1If925NcccRAuVuZBNZWTVHbV
idEoekLo/i4tSorIv0LktabIIJs/led/tTA6T+QEcwQWef0W/XLs8LVIqxWNVTT9WvTSxUtAJxAW
yyLxNZ3g5dh3JVIXO522drxrW+XvlgISijD12v4IH6YjQnAg/gEtNq0FD7KId9GmntwT4hTVNiLF
rsrdD+sS5Hhxg3mkVjkKwGv0oGOfLK/2yNdYYlxKFcIPnfumd+eNEf17kJde3AX5JViFH3sNOZt6
fFIVQ+6QejM4xGO/aiCs8HZo87NlDvtNJ/y3P5xu15Phrz7g3y4xBic2Hhp3OjgLCtoB2ReD8bu0
Nf51eOu08SLcceP18Esi04i867l2sxCHYoqbWG04ShFQW/2PSLQoz1tfb0ReiAzCyUM/L2PcLyiE
//2z/qaz+a/F+NuNaDDY7ow3mUPui3Nvbpg5e2198b3qOMA6Nvan4BDMzE0XRrMedQGnoo6jHixA
FAxDUW0X7cWNsD8l0kTU8maL6oYRvu1ak7S827ULcnlkiImfv+utt638Ar9rfsijHiVOmPbdlKnm
PefRDm59NEGE5b0KGdgjZhsanaw5zYh7V4UnnL0xISdtfl1T8YrQTaSo/gD7uH/3ztC3/d+VQW5x
zonZ9IcAxqTbcZIV0gQVS0fayz3lPUtyLnncOAss2UKeYGU6KbERGKWB/ZCkL2CTb7tY6roCR6Rj
KVQGOqMuaJKeL/zdsC72Tw97vZr/aoH9dmWTlVOnKPR4KLUKXIiD1mIvw3K9yWuRo1bmtwWwnrS5
bkDHmxj8ByF3K6Lm5Ie0uB9qqYdYBEJeuCynh1lzkljr9zeRqd2E1/BIqa2DPMAWFLBw+EM9808R
81899m+3/roUjSRB1ByGwBlT6yP3XIH0vlODpBsTtTbzYAiZ9UDG09Vv5hR5rjwOJ0gDdNGdSivv
WZffttO6C2gLW7GrjLCtSpEtU+gnxskhcvf9KPHgqJ1VFas2VzZN7LpgP7YMWROdYksyUPk2RcVl
bHSBHArXh1+gUuBgdW7cEeMmlcAXOqpxtTsrBF8j5BX9Wt4HOYq+a9WYI70+FWrYmbV64724SPib
tH6lb7CL9l1enJGjlpVXI92YTVCQFZ4DT6bQH/b5qhT20bWqB8F1O5jwZVQjimoGZp/heE1ww50z
NnNv8++3+N8UvZDv/uvSpp0KJzSv7QHWVPi8WjQTwzC3uPd0viRmVHBtLTpQ1Zrpe/HdPh5JaxO6
INo5Qp5u1nhDkCFo64UOwUFZ786U3gnKJqS3dV5wu7jm5EM0u9Ye/cMV9TddCShH//rIzdzWPitb
UBAVf0ES3vu44B0gra5IG1dc4ND2AjftF+2K2wWWptuq6XFShqSObU1F3LnyMmj6sZby/t9/iH/7
RL9VJh6OXLGwGkhGR+UtXUsHx49xx4fcq3eChPNz4EZd6rZrkAnYkoEyWc+7qiOH3m8E2+KAAdPN
AjO6KXKLBNspL/6wr/4G9wl/Hye5ZmUwynDaA6yjwUbzwARHuE+x9aowyFBELXtVezEj4e1YoG22
EThjmMY7Gbs6my+QV96KqXE2ZJ5AcKJOg4O7/KP90t+crPy3coNaKPDaiZpD7au9a5Fz3RSpQ/gN
480+xFbnk91ghpFoKu7+H99W8K/rR7vaoUjbmw+5pNtRwa1TY8YlJT+KnKe572yHCOHiAUvVguSv
Mn8ahnzrIhgJCEoRptazF2Qa/AG6/W10/X8uWf7bJXu1f5o7SpcDM+bJK6sw8Uazxo1aLnm5oKsb
gKMEqv7WhB1Bgd17onmAVSVmdr4NwCglZbbS4quR/hSTvvwIOfkD4/g3z5f/erb/fvE57USW6TCJ
UFwxnOI9R838Q1caHXrTDDu36GgM15KNlAay2eJSDcM7srZOvQQaYGCAtDPctBsgBvKA6nKGfyD8
szxa3QfGy2xYvjGGhq521qzuxj+w0P/uxua/XYJ5RaC3AoPsQDvzFIwRR1TmEi8juXrj6Df40L/P
BS4If/UPvj9+MJzPMJqA03EwibMOyc0giwYFDvwaCov1jg/BTUQnv4saVe0fVuL1xPqLO+93H0Jk
6lhB5mA6XEeyceSUN7RbVCKd+pfXTeiemuIWtgAi7m134n5zog2uOyRU4Mk0Hg8n7KPluLC6/IX1
KM6mGTZa7rj95/P9j9D+x0bjz78F+m/kV98Mzc/4+3f9/4j0X2nef4/0n7/bj+pf8P3r9/8Hvs/5
P1z4eCDKANb0XhB5+Mp/4Pvc+Qd8lq/Oqtd/MIbBV/4T3/ecf/g+ygnugzvhY7SPg+4/8X03/Aem
MqBzBMgv+WeCyf8E38ej/CUk5MD981/PtZJohLTOJQjYVdDfDRqqLSFyve8jarOAE3LnuE2FjI/R
aADAKLaiLWKzybYs2HQP08gogatflwFyz3dSrACNPXf60RrCbwRdgviMVmDHFaOQtZel+a6EDDJn
1FXS4HJIAavPGw3P2S2IfuKhy8vhLBoDL0ZRo4Lwqdck7jQvN1znsNmsaptBa+Z8q7mJ0tJfYVHS
O4rtvEaCMO9oeWjM7Dzaa0QzzPFzfq80p/sQ+/rVOIG7L3VVfdpggYEtwlmqtCNdtwkbL0znUfMj
ueaOIEpS8Ru3y8ckQF43+OmkPswLY3ufSbnvtGD3uS7Wsyfm7gVGWjkI83OEssf3ac1SOvreZum6
5ht39nLXucJvkCItyBubBxAnDaI5zx3uhpsQg8SslDq4gJ+T8MYpjoNU9DzqYNl1+bzeGxQtr9oN
iiepuhA0ijKad13kAED3kY7xjn5rPGpNUKRUlZavOVPdksGBnm9V5Y+nSbrt+xLMcxys4fAD935y
Ln09/VJ2dE7lEC2IIi8CjsMKJV08KUP3XWn5ywJLurQfrHdYlxZ9mzsJ2E+urHT9FK1t/5L7BZIB
oP+gX2236q/G1fXejkP7SwWtBxt9YrzYGkj/axzU6QBvos3g+T2K1eGB1lxvvfGxLSI0ew3AlU41
L0tFd+Eq6iz0iyiWChEmtp3K+8Kp71o/2tPgsW7LMC3RQGbrOustg9tgTIooDZXaoKLyd4KOZ4+W
8WQtSQsEhd03cqW7vJy9lDQ/hefRrfRklcCApouJN2V1aT/DddjRSG8JVUgUx7grNqpJ3bmKzeSj
v/ElVDOV3eWKZCIqsllGH3NZOknJL+4aBmhWCYW77gL4gLq+82t2J1xQnP60rZmfkboFMjtHJ9FV
cK/y8Zcv9MNbZrmLKvEyIxbrdvB6dew5T5fhM0TVHPloikcSbdnM0DoBLnPc9wD4qauUzXJBoCYp
t4xE9bu7LvBG1phQ4dpE8/Gk4IZQOY8TLKkbLW7aiYdgYOYIkGAQV/EuZrW5wwAauIWeL7MH99N+
nLaQ4+1cUX91KLFiinZT0/wlrJe9FwBaEtKGSb3CuXPkzr53ulu/I/IgmEyLJnjjsvjFaHk79X0I
xl7wLVl4URKCCmR+tUC/Rvhjr2C5+wvs5phF4TRX5EiQb6atEPEAC/I4mi9MRJlgYN1CXBTTHmMp
X8t7K9idzln/1EVQX8SjVCh5y+1AvfwcGAn7ojoF7aFMRyhgFhbNaTVVGEHCD2ZkvNy1FCsRqp06
HaV+cRydDJ7uNs2EUMSqDfy99qsHt6t/pupp5haU/KCb4t5bo9jD/nRB8orlSP3MoWNzWBSaObJ6
+4ii9u2x6x4Z4O0LMgiwQJbvEMniB86ADY5VfZkWgl+dL3ErGd9ERKcjzljFzEZoAI9y8h7qjiTo
Oe44G9uNJItzt/YF+6lHm8dizbPJ6CUNwIY5M99+sLx1yiRvNf/A4AGdjGgi8G+QsRim+eJrjLX6
6WPx8dLoAhgF0HCxJWNbnh23jSSqFjseW8TBwUuA5sDtnBJQiLX0qYH3VCpwxB4jgfcbzO3XOlvv
gwAK/7Iiqr897XiXoh/8vey6eZNHTZBWCElNmxk9y0gwDgzzYBcQ+lw1XRVHtMVyK+EXxwMI3UKo
sQ5WtVTF69J0cL70wx/kmRz7ovGTfih88JicJhum8b3ifTqudZv6xC5H6uniULcOy/7p30LH4cwh
9kcKsPEf26id7lx/OdY1ay9yMR8TkoMutcebBAAuDMhYk9/mLNRfeZOzr0rnsF7xpto/RyW2qspd
hLGNouewwJfrknFSNnfLWiMrtSjXKc6HRzKbFcoJeqcL+mXhcgJ0HkBDIEKoEklrUo3w6CJ2Krvg
OFPLqXK5OObCstdx6R467WCg2rAx/8Cov03aknSJKeftUpSnshEzFEq0viZZ6mAzWI47J6LVTqsF
YQd63vIcs1haDP6cymUIaLoKhBRjehb2n21Ys11QIVVxNL7d1xWfzwyqLnBJy97H4rMzostxjGHw
I6c6itU8eQ2aFeeu72+QdDDiB5m971bOBnL4Io3KLojXekqM8k+QmobnaXytUAd/Nn3rIZDBp5nT
LXm2OHWQjWGN/a3HWIyV2uBVaFzGoESWBJAJEst3eIl49WrNGuGS237BL3oFkmxMGXLUuVe/51RZ
SKl9x6pkmaMXxKZ5HBp2hqshkpAVcAJ5Qx8NQ+zVPby3RxOltkVqdyAuRVB4IG4VN7WfJ2NR1Vsx
EKRAw0EhWco66cJhY3n/CkOjdF78H+4sLMbj00yEQ45PxzzNzYxL2nbsRhLPQEECfuGmCmGTheFh
6xEVSxRjR7gom3jVyoUboF3h9YWLw15/KtFvqunyTeP+Imw0mS6ij4XhOcM62Dd+iHc4zZ9aoShv
GIM8mFTpUs3fZplb+EWhpMfxMmegTEaZ8R2J2Cnj7jwSwPhtkUnI1gO/8uBMkWC0TlK/C5MhdNVm
zsG+9Lyij0ngHGwVpUJWe3jUPTsreYc1an22lIHegJrhuGLIEQvr/TDXu7UF7Mlqbz6ArLiLwHkq
FeRpsHSMWwv4vQ6dL6ZyWPesdgRO7ycSFDkQN70ug7bxZ3VCUA1vw6B/M9q7LD4EbI1HuoNxKLQo
USwQmvo9YlzSFRy59UImTdG9o8jBuBMpZcnUKrmNeEvRHs83kwnUXTEdnTUnse4WNy7FVX/+mKs6
v84SpiTsbobQM6/STDtvuaeTRuhS/iW63D0VNMzGhadjNapUkDrxh/FcE7ExDkuKymyGsX6BUTDG
DrV+poFOLHP2q3vhk38DssfeGULnCsbARqia00CID+lofoaDVdKMGlC6Z+8CRA6vsjkPFUN6O5w2
hPZ3Bmf0LnCrF0tUtOHLuA/UcMNlSM1OjgU7+MiLxXRP7A1UkwsqgAOrxfNQEf+htvzHhcVl1T8I
sLDgm69e2wUoXyHyr4hZmzkIi5yRK75U5jO08s5DDBlqESxWombwSvQ7n2V56joM/xyMAiy1dyIP
zqyCAshID13y8opwTwmY0+/T68cUuCWATB10N75P/LMKH7qqfOZLvQ/InHWdrO69aflZwhzJ9E0D
XsRA7NVJpf9FZHAcCgxDprx+MtJ5nJkPvaAeTlizCkWXfuWRLHEEzDxZr9Mzp1MbXwF7HXMLX/MA
OEgIbkfQIJJzrDB9jojiSa+rN1ZBxmOQxwhYcwOAw43pip0W65rk20ALP1nBpclUXZ7nGsOWFkUt
2Mf3IJjvWmhKF8If0c2i0qCheJio2pWzWFBjYD4pG+zoZk0m+avkwQVDk+0MWEYAQqMz+uiyW6MT
be3Wx1wlpNMlLKqjioIbYVvMgkwBc0RZm117HbWlBdbbasG1KK4+k4Xb4WWEBEZGQZkapFdmwaLY
JjJfJXbVBs6XFsygWmyDcNr3HECzT9dvHPxEF8cVteh+WteDW1DUVHanUZtKXCuDC4kovBvbh2CF
Ly9TTvhElHdw4Pd3ctrmGMFECWlg9y5+Wkr9aldFnYhnzL6J89ij5HE777MzMMv2x+DWQGIEca2X
ADG7zQOFCrdsTriToFNtnsliu8Rx+QFDgBiGdtvGoTsBkgxsa8dbh95K7u6HcL2rSwSI6zrMh3hy
sVldC7aCbY85Iw++M0bZMIh3Muib0kLYPIMYE4E6QyTO6b59DIdZdzH8wuuzmfPwLcfENSgdtGFm
/sSCxT289mIrK+T3imlAGgH/CTBQhrpWnMpVgmvsFmeyIJ6PO68opgC+IM49LSW4JXnkAOfu6wcm
2RmiCopjtVHPJgT+Mfn0eiaVWA62QpBu4+5rs24aBPvso/5XH+aYEFC8ainsA8PdkuT5MwHGyODh
sNPVo7e0KFwr0iTUwc0StghFUxWgPuWKdC4Cm9TQXXzVSi7vUxidJTlIMi4wXS8yq70Tci4hrR1N
G68uJ+h7OxRAI5JhRcnnDRv7baSaJwIm0hy6v9REIIkdjd17CmPrzt/WbfFUD9cyBIF20TCOe94E
ZTJ6OVZ3Pz7o2RPYYh3H5zm5mzIM72rlXROaxtsGWS1sJHeM2p1hgd4ikEjEa3SgvVtsu8lJZhh/
VTGZqdgIeAQYDx+ENme3pK99hyLNc5sTJj7fCwYQZwzxy9h3688V3zLmLiwuTQ7yEXG3JKKvxnXq
FIt5uKeFXPaLg/GAP6BHkFVYglobvcsodLNmKcxFc23vuMCSohKSlB45rKy0fcwwMWy68V5CzgIS
01QmralPXhv2e9NOfUpq8qkn8ct2AjCcgtvm3EPqBZpU7IX9K2va/hUSolvNF5mij4AN5hjh12jV
NqTVyWFziaMIEJ3WPr8PIvLYgSiwK/M2wJiXH+eo/e7FCI2A0y9Hz2MaYTSDG+c5LbYYhcVBuxy8
2bnHm9cZCPMyCyRINGD/xGBo8tQZnACS/1zfjCOgDwVrQeAZBdI4gQ+E0t1XYx/XpnNTABsPg79s
5r6lW0JGlZSjOXa53oFZ9Eh73W7h2wD6MyDolEfszqISQErz1yCnuIhuy4InxcS/ihJHXDSW33XJ
eez2PkaFAAWcot7NkXvRESQ4K0pqMOvgTtjgR4HeWDRPpmlpzDjdFkIeuxKhWr1AjIkuKU8WQ5N5
npFfVCCqdF7B2RlLBxvVZYhuWpOy7+JVRDaVLJhS6/R0Z0mP35Sh7cREKg/XJpZm7LOVICvFGElP
LQl/JgbKR2BNRkxx6zvNxg6zTbpZZiveatx3Lz1O6f1MA5MKRGSlQFnfcNSe/Sh/qNwrWaYEdqRw
Ybj9POIfcdvk7mvtLpepm1UWzvNwAjJ/aFvnU878e2qgW7MrLZPJIXqD4vwODEM3YYiPiXWAIhP3
KlQ743RXe90LNd4TF7h1QRrcdvmUiSnYOhS11diqZKz0Jlr8Rz1OmdtibDMP8APuxJ5IefHd4XPU
6qlUXeKXzQVo2ZQUioPsUsvHaq3uerf7yXNohRrYQyaObRocshK6AEI2JKhPnVA/ioVNUnjk3iPl
xWktVrqmkMM1AuNLXDwWd5/C6vEFoqaIJZ8zwVlr1xJ0FVsFAHLm4QvxlHmqAx8kdoF6NIg2jvVv
mlVkXdFvMFn8KanczHBWcehinorebBVBMdoCXomnBt1Ju3bPnnQ/K46bwLQDvnMAHxKzqlsNw7pt
212VnUvuTrEDK6a7sLLgkEeoH9A4pYWxr3jixDP6XusOhBk/I53ub3PRIhVolN0LfLZNTAfogZoR
mDS3l3VtBkxswwcwTJ9KixTDVaIIcEXw3MKqs1QrS6sZoM+kuocS83qRy9c6LJet7sPHnrKb2s43
cFlBc6BvquAJcec8Vbp+kb27V2T9HoLoNJD+Vowqm3CJbjxOLPqLacwI8d907aeEuWUm8XmE5QAP
ZlVlFZYig1MIOLh7NyC7qPQcLHQv04EnUF8WEO8XOdy0OxUD7QHHlTnlS389XEI/zoPgRV4TJo0S
G0ba/VDb0xBa+AHLe8NbDDtz8awmsdHUKTeTr45dZ850opDldndTMd2ghW3OSIW/bbhFxzHnSesX
6gRcAJ9rfex9KBEi8As6O2+cKrqYCucO7k4I4UgfLy1GGYHTnCfCb6POLVE/q1sYsMptuRa7vK43
lQ+wFveTcsQ9vMRefMiINqGhbRqwEoALJCSrogrTfOeuQI/glVB8sTmfty3B0WNM4Twsw8sU1jsJ
gxJ4EyPOtugTDexnjRbEaOgvAGIYqjhjNgnKLnOg1tjC1ZIW+bZ0c77hPQoVLHUQy28jWx4RBH5i
UXOLxvOgx+BX3k6xUPRxMdWQORV5Fg0grKFhKOpXCF3kzg1c1ADtQ8hIl7LmJVKotB155fOt3m5e
HpwIlU+P3n/K5dZKum5KZxreK0rfiTMciRCZR/L+APR0SBonBBd18lL8x2WMwJO0Yn2s5vXWgDuD
LYWxtXoyJgrjmc3PtQTDFsqIWK0NHJ6hjL2aqIRwQcltS+/WZnLRX60JnBGO2BSpBB0FaoDnHD1B
7BOy88r2Us4wWmpRtVHWT1tE6QkMdXI4H8GXTgnAfIF/KwPvwXEr5BPx2w4eFb2r0qWsvtkEkAtw
JMIUgJGBsnHw3Guv3L+3LYIppxCwrAv2MKTR7nqGzBanwFCDN6YtOHtooXsXpX0R9BkDLSFFlmjs
hyg+7SzPzEPvp1d4gg8DplqwOJnVgdf+GudetTcl/XIEefbG2kHKAUQrUCd8S4yB4z7C+nYMzjqj
qvV+GiaZkWZsX4AtemWTp2JGJwNRF0LlYeG8Bm/MjG8VmqW0cmZ1yheQGBzbgwQR9btAzYews+Bh
uzpd+wZllrEgiA3erukf/GA8UFn9zM0knkIHNCw/YP3OWrwUoyJzV1s446xyBd45dLCHGPm8jTSa
VV5OR+YyTO0qdQKbb1ezV4X2I1sH6H5t9QViS2Z9gGdamHhZzJaEqJT69okH+VsFNnUK/AUEj4+o
Kh4ds5y4yTfa3sM1Ifa7IHUM/ylQqfuYTHDmvbtV/1U77UZYmS3BkKmAvAQ920MSlNm5QsaveYaH
/t7W5a8V73YNUK6M4gHcJYI+b/TZ0QmrO9eplngMvdPEi1Nethm43rvSweh1pJjywsiuiYcScKoM
zXp0ZOHDTRKyxF7gLUQAptbnEkSVBID1jJs3ujS2fLR9dcF8BOUtx1AgB3TUo73bmBLE2GUuHsMe
MDSPcKYAMcJ5F6i0893tVIuP0VEoY/MNaOjeJvT8pzCHlikY6EUtBMNmv4XBjRjmjZwryDKHqdms
gDSzbr1xJf9a2vt+8gUDKDrD0af+wu2NlhDZ6QYNx7x1RXEeRxKrgH2MM4WB/BxsmKOymQIcYQPq
EjBeiBZbDtVuIhrnPGBlDeHygAbuFmHCK74chieot/aR22WRRO0KdU1xCkzF0n4h71OvbowE1E3k
L5SUzxwDqUy1WDMK9duerJSBMufmmXKdg9BXDLSHG5qXh2lRA0WkGBDI6NvlOJuYKHeLkHfhAnab
ayikbASpFUC/ARP3PyOwDoKbMzW+rI81Ri5LNaVSN+5dY6XcoeNvj5FEiQYgGhUu7ktYRUVtdiWX
92i1QT5ywi1mdteoxHA3cLFpHHJpJ3BWmyEHvro4OwFn300JxmUv3XcPMdUAXEgq2vIYdEGQLI7U
GFuM2H2V26BuWUPi3JggGHbaL4HnlDZ8rLtobBJpeXtZvCbYr0B43qELXm/6vG4+ggEgGg63ItLx
QCmUOKEeUZAOAuFlauGYS5dHQER38zpHTjoFLFwA9i/hY9U6ZkxJrtubGZ4QGAw6uRk3NfW7Pc4d
gAfutHGl/NSr0yUI0LpEUyNSGpZfzlqdGso2S6l1vCh7Q4k/xCav0oGH7dkCLvjs2ry+LBWcq4Kq
5HeFbwDcTyugtIp3vo5NUZXbdqzwrgq3/yhhOYotjhrYTZxeD5ucSjdtaG0P4FIg1oqoBQVIG0Lo
Xfjitl4n50EID6mA3epsattQkAJKL/rV0pJgdAPguh9LDvphIbMKjVeWs6kD97yU1zIDoTfgBp4U
lLdn4WD408IWCEBw0K1JXrf99yoxAl2RbpSxCc+o6slBxrKdx12APuIwV4U6Myade8SrM1jE8sDu
c1uj9UNln4O4PA1uGBdyGvfGhtNnEXbVPmQKTXPU2cQphiwPWjT/BCVl21ksG73OJ3yi44bjPnY3
pLT1kix4t7sRdY6b5G5vEEvX+HrZWBYWRVJX/bJ1AqlvVwRAnnLCOOiBLe1/lqITGv0ctkw0s/LJ
mkHLxJ8M0CKHEvYyld2cDaptdr27or22KvL2uosM6KKorTZlTnATBaKW4GINPj11BRy9eqMhN8+L
auNOXL4rq8kvQq+Ed9FPIaiwtNjnVLebAP+7GpV21OES5dEH7N7x01Rpz0Er7AaTWlDTgbq5b4um
y51vWzfNTQRDLGwRFZd5PmzXcIQXPICgnVr0G0fQ9COlpNl6EboM3Ff5ya7dcuaoZy7AMNZ92Sx6
49G+yGjlA2UIWn8fepO4n4FigRq1qMxRgKBMhSYeLr6NPyPc1GAsx0cEaMXgjvd2T6cRsiOB3f/Z
i5Kdh3VaLkFDonvuoWGHEBWUEw/YTtYiawjKozKSbwiD7298wavbmTb+kc5R/xZFeb8eFEiS5a5B
VXwCxj7kscMkGd6YYkhdNAuqysZp9U8BAdO2LQhSG4oac8AdLwq6YNZUGoAixYrxI7zboGSJRWWI
TLUaLVqreUIEbuAuwQUHSAiMRnX87IadFLtKj6AdsxbT7Nk0cIlzgV9srU/ye6cl9znm93VMOI7F
HBzxgx2j5dkSM7xwYLmIl6bwtAWLaN+1cKLr4XOwdfm75l2wDcGvj2Iz0uhBWk+ni+u1mYVmss2C
UYq7QZkOZ1Azgifd9DCNm3DE3+ez8C7rKMNmi92eFyffzGgFZ7kAa+czQtniBWrffeXl9th5IgTM
CFNg+r+ou67muHEu+4u4BQJE4GsnBbubki3ZY7+wPA7MAczEr9/T3q+mZIxaXYval331TKEh8F6E
e08A1RkVmQM8nR6oKONtnY/pUeEZCad6z1v3U6XllsV5WP7Av7Xsew5nim0wpU1301X1iiJHmAzL
BuQxABzIPDwlDMIg6MnO/NOIx9VnLeSM4oYEzmwMxuU9qmzD3dBw8r4BS+Er9HQ4SiKon2+b2qw7
lfrxsQOAft8UqOKjUo1bBMmTb1UwFh9CsQIxjdu3epeEZfCXXhIYZgcw/iB1PT5qqYNbpgw/FPWy
fOp1+hHOzeljnkzJwc86VDyxf0rghLxkPsyBCNARrOUhmERNHrzOjN7HtZvlSc7yS1Bq8nNErXiT
9TM6fTxABwVQALzXOugqbWdZhXcFBKviB7+sxZNhqXmucCiJfjnX3NZn9CvDj1MWEFSbPVSF2/Xc
5oNao5ct2BWWOp/Nrl8AhgBFNviwDo33OQMSaz+XTQ8q9nCuUuXhuKuYWD9juav3cxCioOd5cfEO
8H6oUqwo49RCd2eIavp+7U2c4qkVsC8kBenfoM1ww8/Y+BzlqWSS0KFDtezzGFbyERANIu/CFGu6
IcBI7LNlmJ+qfOb3ExAvUBJs8JYZuYExXBjkTwx04k2o0bPNmI+XY4pFzXO0h/pqyAE7gEjxTuqi
2gHxgjMcDN+opFP/bi3K+LGnc/+0pgmqoeUACHC6EvTxKCgru6U1DWpHgMZA/MjHm6pAiwAcN3Vq
C1qmCNwGYsQtwNbT1pRjuGwSxMuxA+2ju13RYyw2glTTg1kFSqexhFvYaliMW28N29OKSOPv67bF
a0Mw0eOxsATv8c4b9omuH1HaDkHPhBsmKBq02DQsRiWwX2OGvQ8dFNnp+e/YOzO80mWKmhWsDhGL
NuLNVG+9mvNyh515VbvMb+XT1JTo0ocSsvPAriTtNzEbCRnMAHejpupRb/WScshwnYBq4kxwHrEp
y7IDLZvi86q6EFw64FWOazdN33jh08e89NG3KuCDfhAImL/y3602xlWyT1SBFz9av1VEg1EAhBh2
ZMcQYjemBUaAemF6kr3HdigS1/frMHe/BBpUm7mR5oFy0r8PFpbcEdxO9zBs4v+hEP5fA+b+HzHj
z8Jsl+FyQIvU317C5c7/+3/Y8Cz4L1ipCzhEAKkGn5Z/0HKS/RcnPhB0qPsSMN7PPvL/Qctx/Cd4
j8LLKuQgrMPI+x+0HNjwwdkZDzR6QkCHDej/Bi13xtb+C3gpgRv5Eyo3mKlC8xcwfzS25wMDl+O2
QdRfwXVeGt1C9KJBG3eAmiYPcQje+Rwk0FLJu/IKZP/S6BYmt5j4UsWweIiKDu11SK8tKH9AJvbF
B3z4nzV4SSK/NLoFnE0kLQRvwyBqY3RPBy876hH8FrfBLY4HADJ9K8nCI96Hz0jlZ7wpr0mqXZq4
RWRQeScyvFuDqErTG7xq3s14gLlMG7Iaf0aL6dhc8JwFkQdJfB6ji15UyzXW/usUW2DYkCAvyUVz
I8JcTl4QrS32wrQIx/sOYrtfQ+AaDo1ifF82DTtUkKe8zfSaoxIm/neaU//Bd+O3LS56VyTCB9A9
gNV6n23jHJqUE/3utmoWHBVMzbaPF3wQvsxREoYz+FEydUoxass5ksLzWsFnFg0EoM7MJFFdAvDg
NvNziL0ggkuPrkD0lTQCzBJ4SPMsSvbTbWgreUEYk1LGNQVeA1/S8PnYzvSaDOXrKQABmD/n3YwY
NItTGg15Gxwa/1ycUICNuU3dSl4ixjIJhpxG4Uxv/Tl5BL7KccGt3G3XBuqrraoeAH7tdkucBAe6
jOH/wNj/0Ky5vqVRmy/EwXQhAyA6D+tc4s5DedM/jOCmXqVJYnn/fZigEvTnsnOmJzAjQPTKVyAX
wBORkCW/Zib8OiFYUmWlqAdwBqqeZfJQ8/yJFjrcZXPFb6Ympyv4rvV0mL3e/ylC1NimnHfQJRvE
fs2r5eOg8mnHQQi4arx24S+1Ulr6LCgXSIxEsZ/fdGmgbmkN0XGn+LJdWkfoNmZGAqg4lPHHeALM
WpjY7dCkNskGSAODnnerIg689YajlrSk/hUGz4W0s/XUIDU06KZVbQSZePIcFNBOW4r42W1VrJwe
0dXgXrW0UZ2JAoxbEwMrLxhQf27jW1mtGV5WvKraSBYg6ORo2W7FlLInt9GtxA51JtpxiZuoBmcC
/jXBfOQLW/96e/Tzbe2VxLN1xdi8TEaFvYxg6g5Ca8KyzTzWoCR3kEp5+ycufNvf5gAvjgIW6ymN
10VFYuZ7dFmhisQcP620MpvNady1OhARMCYpClBFu+0pjAXdZm7larOCssr8hUZa0qOIS9Taiq9u
Q1u351qA42FI3kQ01+hCeXzEKz1utdt+Lc/f4sWaq7ksNUo0MmJ+fKe8p2WQ+7cnfilgrNM3Rl1e
E5QOogyk631chOITndAND7PRf377JyyF7X+uVNJKWOGpNmZdr6JKAjFXhn5/r5PhYzugNMdUBi7N
4iX1pwyypuiO/jJ5wm70ws3zegalkBXIkSFpQ2+TT7VA/yvtcSDC5SNNF0Aq+x7C4QS9nLb5ABzE
ncqWEP3BYLjrdEXD+yWjn97+Qy5EPrfiJyjas1oj0GJohs4HWOGIQ9Z0+ZUvcWF0aW07BDXATntx
HQ0UyFtAcCHKR+r4im/JpdGtbWdusqnV1NAoG/Pv0zy/Lyb66LQs50fry+CcZlamiafDSHrzZyaW
B2PqH25DW/eIsq5RWDRNGI2EVhtKWkDcQ7c3KRXWZlOtdZDmCwZPuHwHXRn/mgj5eXavbMLCipN4
BFRuwKCRlCVBIR7N/IT4ZoPvS/fD3OhvKoVXi/L84Aq580IWi/O/v9gf2BBCeqloZQStyfW9jsvi
PjQDR2Nx4Tu3T3EOrBc/oQIfQqwkDyOoJABBHZaQviivSO5cCM7fAggvxgYrgBdp2YURLLXzJ9Am
9F9j3E0Ht5lb209FY1zRGc5EqObeg84GX4j0yj3n0rpbOcvWDrSapFJR55fZiTNAUTx43r+L1Thd
ObQsA4h/dk/bqrhIwW6qDYM7OgRZvhQr9GlbQb1NmmX901Dz5lGqbrqtqjFWoNID5AtSkreHmSLg
annrP1TroMHdkGIPmEz93WlRuZX0EGcEuheVxWhhKdkEQXHji/az29hW1heZAFSS5bhhhMWtIjWk
cfKsc7vdcSvrawbiaSx7XDGKjh4CUIMO6RReuX5dCGTbmNz4c7rOZPLx3ETpuO1I+HlSSey20XIr
BRnASh6NMxqNKL7sixU0O68h11T4Ls3dugnUKVRiJghbRgnK8ndV2j0DcD26HT/cysE8Aear4xic
xdMHUUFRMOu4Y7hYSUh4gJZTjtrE0i7v8rA9+9/dvh2JloruP8lne/hNEw9CsDpElAdzCfbinPwN
Anz6UcRBtwVcBP0tH+zbD0EJ2oJqMvmxMfJ7mNTVU53BhdsXCwQ59KqvKd5f+EqBlXcKrN4FhL0y
ooD9gmsLrdXHbAqE23f6LXv0YicmyRrC9KqsIs3FDQ7dv9FTv+a0cmnqVuZBV0VBClaUUVLL/DD3
HdiZZ3TP25/q0uj2oRuCMQqt0zLKPCmOaO3D+i3o3Q6ocy3/5eHn534vErz0I6AnP6Klc5Mm1c5t
3ue/58WKe6LlMgZSPsJF+D1A9MLnV7QhL62IldAFKFSJAR48Cgk44Zk59H7hGCZWOlemqvpBriby
PPJ33VEDei3kzdxWxMrnQnWApa+0jJYAMixzTvubGVgWxzixLsJ9CbFWxhTIkksb78CC1OicArfm
NHdmpaccBXRAssxE6ACGt0sJFdkkV9c6EedMeeVieW4cvYwVkgoC2j5RQLaSn6auhnN7uP6g4dZ8
C2oQ2/aZMXduf4mVrXPrTwE0AVS0jnXyrgFrc7+wsncc3crWUDVeWfKqgLEe7vNePDyRvL+yaV+I
e2Yl65iAQlT3KFCMeSvvYK6LNvgiJ7etwDZtTqcR9PQZHs0exNFvKjodCHrQV5bl0ge2UhY8AeC+
2jGOJOc5kPdrOR7BKgalBxL3BKDkNlPnixY0VN2+spXIhAPZwqCxFQHteeabUX/YwZSLDlu38a1c
Dlcdt7AMyKNhBJimDfQBZC9/7za4lcqeD8ZowMYiWhNwsPmQAoI7QFni7dEvdaGolcskDfocWogo
uugM7oGyhrGi8YubqidAvqb9cK+nEFYNPgMCqwuDn0Pj49b39q9fCOKzYvrLVO/imBZxALkB2OBu
1Ai5tbC7ImF0aWgrswutiSbLUESJKndjGvxc4v6z26yttK68FPA1vzcREDMeZGchjzVWjjs3tfI6
NSDG+VWfR/AViDe8Tmqgeq8k3qU1Of/7i1OY4tNRyETEJ0qCH16J11ujueOTg1pZvchlanGWLZGc
px4QrOQkFpiGui25lcHY8GuIr+Y5et8pBI+hc8+/DCuIEQ7DC2W7cRkT04a1TXgsg+AAM9zw1HKf
XSlbvN7JwehWvDAoeRZTnsfHZBrz3ZKNCrxQ028htAe51yYtQLLpym8mXgkFiVjEd7OES50G+voG
5bdiM1Xgpr39l76uOobJWPEVCx/Hd8vio2xJf9+qor4P5waEzsyQZF+pMgDJNk+6T93cxWA2kI7B
JQOfFHxAX2T3kAfMQKOW0NWAyPwK/gQkFKA/KrINSaHn4RdgL7w91/OU/nURQG3ZWjfVZf6Ydlod
64HV+5gO7D3CQDyx1JNPb//EqxmBn7BWA/LGZSZmpo6A1H9PaPtNazHs3Ma2si0GH4OUXaWOK7Ch
W9J04NKCGuo2uJVt/WIMD3soHCUNfeY9bcGJa7+4jW0lG7SigfpTSh5V14t9Whog6rprsIfXV1wR
a1UWr2wZqI7hEVyzd2E/3vi8/OAyb2VLoyeh8rAxdOFRG/pc465+ZqI7YQOQN9aipOB0dabswyOD
llAB/6sKyeo2b+v6MEEeDHKQQwgNSPUQV/TbFDrt+Ji1dXkQeFaw3sfQPQXhNFa/vPyaFcPrH1La
4JhlSMFrP6cO43UBbfUB+MO+cTm9kZfWxSDNdN8AWK2OoZiLXTyOd3zRxZU98NLMratBwOJqaRKp
jotKoGBSVAYwd+kUhDK0PmY4J5ArguHr0TfxCIFPUew6Hnx8O1LOO99rO6L1OUF7WBboU6sjOObT
zVxB5iyQsQGXEtBYkvvhlYrvqzd0AeuuPy8KVUsgWx+M6gg0RgdSZJEAlsoUaIRCkOKWQBF4CzXK
0On4lTaQYvFAYlhR2D/qlnwN6xwVcv/m7RW78K1tFIWSeLenXgdCaV5BpkCMkQHA321s63yCUD00
8BTIqh1fPrZ98i2sepeqBj6AdS4JmcK8PKc4l/om/jKKNHs2Pb9me3hpUc7//uIeKGgQmqXAxNUa
Tzvd0c/AgjkVwDB162Qy+URbUOzlsdBGbd4DSH0NLXRO/lei39b2nKGYTYHrRpgAk/eO5UF+n0GO
8IYtvd6UeL8cCn/0DjVJ2iv5diEPpPW3FJA8XRRcsI8Z0AVzpjMoKiS/5AJndX/MdrScntxCydo1
yixU4xqP8ri2BT+1APZsS/BvHKPJ2jYYNLuSVEzyaCBuuVt0CkGkxXN5VAhpgzFMoccKohziKFlZ
7qBG1O97cMWd1sWGYUAxBDp0shXHMczel0txU3fxD7ehrVOAZyl43PAdOKI5DxGqHKRJbpzaDFgU
a2sAX0tDyVzAPRjA6KOu6/Rj1xbJlcLk6492DG9tD5yMlA5Fg3AJobwA8hHvP6fgVJzCpf/S+BoS
XZCG3CNZxg18oeAWEXil22ZtozRGRfoFYnL8CCGVZDfUDNJAtAzczmYbRTFOqMGtEMQ++mAk4NAn
QWQIXFGvXLUuHKA2/KCkaQebJZTOwy7l79UKWQoJ6xU4gnVkeYTYPS4EbuFl5VxKYgNZTcKPwg/6
Dxwcme3Cy/bKAX1hB7fRCBmKcVWeB+LIU0gcdzDzXEh6cJq5sO5eMAn11wl99SMMDO+Tlv1AW8tt
m7PBCCWYy9ofKIcQwjruOfwh73qoE+7cJm4nHUJ+hAbiecmXcQtmY7Dj4ey2zdngg8ljAlSfAKsy
g38T5sS7Y5V0qkPD9/z8nV+cyEkHlujkI1qk35SHrlh8aKpV393WxTrFMjCyKHiF2Iw87ylu6LHx
3TCwZ8P2Pyc+hgbc1RQbXS8KAsm58QAMnuMu+tur5sWqdHpI26kx/Jj0HtnFcNdApQSyHG7LYmUo
17Cwz8SCNZ+zX3IS87ZNVuI2uI0caGJw+KA2ilgsa8iPkIGi6RVDx8Bte/ntrfhiaUoKl8mFlFj3
af1AangcDCDBOQ5uHY1rPXWNX9T8mBEvvhu69odpp8Fth7fxZYnhpJ1rTo/hsML5YlLNIev62q0u
YmMTwGLJBhpTire0/5WAabzo/kpZ5Hy4vnL9tIEJeT+I1leGHoOioI+oR9Z3bRd3t8lS5G7b+tkn
9OU2gCvCrEkYBsclab1tdWaqs0S4Hdw2OgHaDwSKiV5whBGp3iS8AbiPVY4hY11gWWcUlFE1Bs+g
5RSu9F7Uxu2dZcMTPIq6i8fTc6yTfqfnugbVcHIrkUgba5ClXexDGBkqgUreNNA0X8ANdtphbJzB
yDlCRjT8GBPvZ5fnXwrKP7oNbaUo3BZ91pWYNStUZJb8ZvL7T25DW8cohDDP/o8ZPbISqsDLrKHU
BcK6W6DYIIMyTqEgELT02A7xFz/zdj0JfrlN3DpEoc7I4aIe+3gsTOkeJsnoWCWBcdvRAys3p4ma
Yuma4Dj49eeQl4hyBli429Tpn4nfjgXnE563R7QDFvg5guWdKYiWuo1uJSeI1e3MvQk0YYjqbUov
/tss1V9uY1unqNESMtLhDEmySv6iHfkFTv+z09A2zKDLGmijTMI/AmIGVZ6UBOWnOlCTW43xt/fJ
iyN0JV0DuStNjz2Ez6GRSqAVOrilp41h6KCc1eFeRHGCkp2oCzjqwTLU7XMyK/fRJM9InNTsyOPy
xxmTWJZuGcSs1E+mvoE/MvOPoNo/+HAZDKF24BbiNmCBwkQgTvTsHwfoWO8Bq0VdN1Gx27lvAxYg
bJOFa9D5xwLiM8FaPed5e6V/d94+Xjn3f9tSvoiTRgDgwnyNoQP+M0zSD1UTHNwi3Er7mqLRp9MO
PI1pzSBZ7v2EJ9KN29hW0quug3DwvNKjnw9kXzUKZmqp6+BW1ntVmOSQwmTHtK6fmYEj7pQPn50m
biMSWtYJaDjOeKacdSWWTjy0KEO75Y6NOFibBZoDqqRHkGnrvxl08j4mfvrTbeZWYhpdyjWHPtyx
89blFuThx2aATIzb4FZuxjFk1ZPJ94+r9tYD6zUcuefBBe8jpI06CNjKdK6xFw5t/TRJfQrmIXFZ
ckl/2/2+yB+V0L5dQdIGrDC9acMRmt2NS4xjaCsMW1MWkCUPsojIc++8YowAqpp5bsP7VhtEmqmE
82wCOskCYzxo2nwc0Thy2Q+hEWWVWfwuL9LEkCVCxffTIEpoBfswCXAIFgxuRWKbegbw+GSJTA/T
Egq5Ltjdwt7BbXQrFFPY2c3G9/2oxFXuxyKLswHipD65jX5+f72Il9Dja6B7YqIy7X76VEfheg0U
dB7iX1s5lsW+IQa1D2uMaYjStc8eoGk3blqelc8dPH2e3GbPrNmXYlSBhKGZFEX+6Gk831IIFH92
G906MLoFBj0rl32UAoZ9C11hdQRkW12pcZ2/32vLYx0ZKc5/TxLdRzKtg2+CheUun/P2Zk3QyoQv
WaGvhOc5DF/7IStvxZzBgblrukgPEOcs2k5+k1XTflpgH/xhCDR8h5sxSFzuBvDistI4DFmb6LWH
lJXmhyz0tl7miOIlVhIzSHSblCw6IuOaoUOqFuj7QpzO6WvbsKS8mFWeVBCVgykFNPI++jp36Qhh
SawMFnCanhMdKMjrnQ175+XGBLNT6RuDWwmc1SqcTArlVJhEJ9u1kNWmXOPObVO2ASRBHZewpmLe
CSUBqCNC37V21PuwASQ1CxdvJhTmWrK5pcZ7mIlxOwRt+EgGY8+lAZ3oJKDS2EDHHhcoxwWxstZT
VM5jZzD0WH8keNMALza6XDrwKa1EJTk44U1KvFPqnYU4U+lthgpCwS7x7dsQEggpZqKDZOopa6A4
mRce3OmgmOY2uJWafIRms+xH7+S3dN7AO+ImDnKnF7X0bf0UiAXDJXINvFPjzc8eZDqTInGpAWJo
KzVpksfTChjoSasGHnAcbnf1lQrmqy8ZDG0lphjh31YrzBqGeAd/gKayU1MQI1sH6+SPIaQPV+8E
T673k+kOLcya3L6jdaBOineriZE5dAgep07sFDpUjmPTPw9rn4zFOPWYNhQuj8u47KEJ+stt2lZW
JpQNaxMOHpixKtlWfPwC+Vyn3du3vZt5qOHaUGPsJoDpn5mXh4COz07ztqE/0FLzyrlH+EGv5sNY
CRB6Jwgquw1u5aTgLCkEWRCAGuL0nNxmK3PaYH0b6AOB4q6Ar2J4WqaVbtYVb40xgNKj28StpCwq
pvWYzQiUZrkV3NuBMOY4cSsp+6JjmReQ+DTIet9BBgKSGS4VLgnFvD/DGycYhU4+Zp1O9Qn3B29p
r9wUL+wkNsgHWt/J2MWTd8J7l0MAut8GCmKCbottZWU19di2exmeAr0++11goH4yto7LbeWlToI5
bKpcR4aO3sYf2bPviWuqIedv9u97ra+s4zKEkzYK86aLCtN8ynJeQhbbfICknbd3WhobbAOTmD5s
F7gvFG22bDKKRk4qcL9yG91KT976uJkE0HrMUujV53B4qsGgcBz8/BZ48azj2eybKZNtlKuRbesE
ErlrObsdmv/C26izugwzmDkf4SYRduouUOQae/Gc5a98VhtuU8IVeDZVqiM/X8avPCzpFhK84y08
PPmmbCQhV4LzQvzY2Jq2kQuIRBqiPKyYcCMCTWo/eCx8EkIgx97+ypd+hP35IeKpNCuZ1jbqe1U8
BMCEvVNZ/nedGX7lRnqOl9fWy07gtvDAyeTQsQgg5b1SJtTOJEF+ylvjf9BwA93pkKvDUhO4pL39
V13YkWxkT6bWSXqddz4T2VMcQjS79rrvbmNbaZ1JyFurWNcRhY/z7ahFcYANCnM7zW0sj8y5x8BA
wasjWcJ3AUSjdb66cVh9G8zToriEp3ZylslLYSEbxOSD8XPjUjaUvo3noSKJvTg0E4od+RMUmL/M
Izz5nBbd1heBb05ZMZr30NMpHnSePEyivYYkvRAsNphnruGAVFddH3H0fzZt0R5Ibr66zds6dIeO
zoHOqz4iyfg9JhRiyaXj0FbmjiPqGBMt+wiGC1C8plrvIK8y3r498Qv7gg3lafop5KmnpqhWU51s
+grvjwyy/hs1DWBlvv0jl1beOn7hU1Wu3Zkl1iqYLIga6ub9+MFtbCtNIedOB7rqFVZ38t6LIXst
xh9OQ9twHg8nChzs4CS59J7Y9KP/XvTMCSskfRvLw7VOYTOZpaCwr7BZq4sP0M90CxlbCGSANtQE
l74Z0g7jQ2Hir3Kgrdu3tJE8ix5lkgO8fwJQK4Rjdv/IlWMtxreBPENmxmxsq/CUZgiUFZL6uwxu
JI5Tt5IUlwXAebp6iIxQ74laYbrSPbmFipWkdQKSRs28JpIN9pZgZRuGSqfbpmhjePQUe0LrECrY
PPySBCzZNqjjuT1yuJWbDEbRvhGmhnyJfshQK83Ta6l54QZlQ3gafM3Cz3GCkln8bGsfvrFwjhyH
Xtw20rFe6ttQHh4uXMSrh1+R6HzkgzjIMZjdjmkbzFP7YobgYwxySj0Nt6Gfbaeqqq/cmC5si4F1
Oc7LqYcoSQt+qxTsJvMUh0MRrFucQjKwXq+wVUrzeUrziKYS0sIgkoOO6AYBlb6N6Kka2HfVcH4D
+z188mBTB1tPJ1wsxrbytOVc+YqSLIKd7o3h8Xfj6dltD7ABPdC+LDszwVOX1uljxvNffG3cWNw+
xMr/eOxQkGuKTk5Z1J9JHWE21F+ClHmO39NK1LDKKg/d4CwSufeBVPOPoZ4mx1WxDlHZZ4XHsiaL
Gt16OOnIsOnLLHCLcxvS0zOYj6eMpFGpyGfFg0+gizRue6ONuRnFICHtrpOoWKHdNsNHLtCxWxPb
tzE3pPcDOfVnuWkvi7dqSeDh2ISfnPLTht1AGIfmNcfMSbbAR5JX0yZfROG4Luf73ouHd2mGtJ/g
Y3YKxymD+boK90uxOtZTbOCNrLxm9aoedbc8/ErVeK/96sFtWayT1Et6UzZ5gzpQJm40655kCV8m
t7GtBJ0mscIKM1MnL+dkny9Dsmu6OndccitB4chYFf7aSJTHws+owe3aSTy7TdzKz3bsz07piTwV
sA/flMnqbbLCccVt6A0wA2HQLF4M52Wvvw1DmNmupVsb1rehN21QQxmlL8QpkIv6uuSrgDs5qsxu
X5RaR2jTEr+d0zw4ra1WBzh8+PuxCH85rfpv0dcXORSnfe7Nw8JO6Mk+y7V9B0C82w3dht5QA0Vd
MQt6SuCxuGm2NId3kdusrdNz7EnuQWFlPnllUO8nf4HvbFod3Aa3stOYIiaNSmZAhRQ8Ps8HEXOr
5lErOXWY1wHc2meYW5Iw6gwj+lAmg3ST1PFtRNKqYY4O3ZnhlJmiQG8GTorl4ASflr6NSYJEKSmN
ZsOJeX29Ycz8DFfiFoY2IEmDkAphLzqcvIbulzQhG1koxy3RBiTpfGITYf5wmqvhFs5QH8b42vX/
wvXWhiNxwGDaBbXkU6tgWu4blmwAUXpyCkRf/Hm+pUwFSxeWwymBAa6owr/C1HNsPv6WK32R91k/
DQvEePuTyINqC8ewAzTSHa9aNhop9NloikT2pwEOm8VYPMipcttUfkvRvJh3MXddWzVxf+J5AASv
r0b/bh04d7uA+laC5tkIR8pGnYdPf1QExVYxh46Hp28dngbSSvOU8f4E27Zly1Upt9r0H92CxTo+
fTUVOQqKzWmBjcZWjSnf0i5xTCEbaRTw3iD/8+YUw8R+HcudHxC3m7ONNMpVOnTczxpgJeiuHb9R
vG6dlsRGGcEareLDgJF7sSSHKlnaXSKZ4+BWcsLmKdADzLhOSxhX76tipnBvL8q02rtN3rrcjuGY
jpOhNWwK11jvchr06w201I0bcIeE1jEHU+cphPPccKpNec8NbKTTcHZbHWIbt6zEG2ZQ+doTMTHf
mrx49JLwx9src16BfzdhiC1E4s352uHpjLE5U/fxwNj38xWs2bC5cTxIbSyWUT0BcJjVp6FP301j
f6oVcUHdS9/GYqGX009c8PpUsrzPNj7gq3IDS4zGbSOwAVl0SVjpcV2dphbN2i3rlvqXD+OxD2+v
/oUTj1ibmG/GGPKbc3Pi5dR88tpYwBKxom4XJBuWxSrdA8ufVCcojjwVXP8YA/3ZZeIgG/55mp4x
7O3a5uNJr1/rnnwPAul0JhFb0wf6JXCBLTAyLJ+3Z6mFGs6QbpO27v7oI45BN2fjaSKd3tQB2ULB
zO1hQWxAFgRHkpnW8XCKR15/R8HIPOOV5HR5ge3dn8utEkjoA0FZnzIF7f+ErR+F4U4gDWKDsmCL
nmQqDupTu+pwX/XlcoumxTUVz9cjnNggpJYZVWTB3J38TsCnPp7mxkRZ0/NrLi8XfsBGIsUVZJ/7
znQnlXi83bRYpv3qBeyHU8zYokMrA4waYk1wmBZJVE5tvVuq3A0PR2w0EozrVyVz05/yTENEyYuy
OHfCNRJlnaiq4tWYmwp3ryl/CqfuhvPOaVshtuoQLxuD7mKBbTz35BYPx6dKeH+7Lff5K7+4kab5
MOmaZvo0BR6wJYbdQbXHrZ1DbDiSGROTgimtT4Vmy6OKqdmueZtcuXqdd5FXTlJbd0hyM8DqwmtP
Q03CZhc2k/raZOmSbqpBjlvejeU2r0TpeOVQ1tlh+kXHma70yVv8YBuXaFbtFYCx3e7tT3HBqobY
MKUun6DLF/cd/GblKL8ZX5PpqIa4/gu9azU+V0JDZgGi1Imsb2AuBzcV2HqQ9tNMJO3uA9mwapv5
Xt/eo8oNo18U58Z1M7RFjtuFz8x2CHPoBqtiguAEeGLlaezI09J3kOOYY1j4vsu8gY03U52usDVP
FrrRHpON23Fgo6RGKpu1XWh7SmV7A0z3X91y7XX/uvSOJLYikYrVBP3JVp9qPRpxv4QNUV+4l+H5
o5qhO5t0rf1z08Cc/q4daw01j7gfZ1jQ9szpzgud5z9TqU+KhfXAZZ+KuDugaPk3NJrdzmi7pZs0
qZp6WEOeYC6+U2Fz8NP5ypvxwn3Udr3KVT3HnTL6JDPYRO8HNS5kN5gs13jOeMoNB0RsJBhpGr/t
C6ZPygS70K/lrhDwzns7c86b1Ss7gQ0E0x6tRlVQfVpJO37wS6n36Zj0bt/VRn9R4cPqrxj0acxT
/VRXFTtk3lh8dpu79ZCBK7kp4TXWn9gaNxuCWQvowm/dBqd/huSsQMIbRsSNRhN2w2J1X0rPLSZt
ZJeZvNXQYcWilzHoNeFUbiDR7mYQSKRVECCCj6muF40KD+83NOF30muuLPmFkLeRXWM8VFM8xfoU
m5JvCcpSdzKTsHyrlvhKRL6u5yuJDfCiZRkQmLLhsKjC6ltR97+mKq5vscVDUdskyxf4mcbvYKDe
7JaFQBK1qMbbMST9wddj+lixKd0NZYvO55LL/i6NqbpPIVffbXz8pysLcSFvbIRLHYJT3rfImyQt
fnUQ79hm8bLcOMWeDUITcqgKwmRxmlj2aJhOd3wCvNxtcOu2VcnQy2eJnJRL+TNN1rtWu9noIND+
zBnGpsqka9mdAh7uR1G8g8vBf3N2JU1y28zyDz1GgCQIAleyexZp2B5rsz5fGJJscwPBnQD461+O
Txp4Wh2Biw4OB4YNoBZUZWX+5ffVL+fwU7KVBhArTpZhukQDn55w8cTDBtH6G3fuymm6QlbsCAfU
FuHJl1YXJH0uk8Dr0U9cCFpn2FAOm5guYgo/pVvNfgvS1nq9+Ml/2KT0ZoDjrVBBiw3eK5arHJP9
n/x23HEj5VaDnrxDEU2ooct5zWW2cRjRr1dP3447LvysTsw6B1U1X8iGQm7QJ3vRWqLeLUki3/U0
Hr4gs9puTA1c8Vou8qqqIGI0JDMeRmAKyYet7zIbDMDxAirsFy5cKqUpBWvqbMbxQsPgHd6l9/N8
+D2PXAqluO7VKAiSoybdky8dag6/Gzaufr7GxV/RZKhrUIajwBu2QT40qHzvg18tk7j4Kzl3jdEB
rLbZg+FOaugJpxX//usrdMVoXQQWyqS0qct+wHM9/YtWoDw0Y3+LVf7K4i7wSg8VuOs7vL/YHJgT
lDaabNoTz/eQi7zCVE8wRd02XEjQvD8w2Y6xTzzXvfbFRV4dpJebXtAQGI7664hkepG7nzdzYVcl
ciLRmV1e2BSs7xbQJaO9Pvvdcxd1VY2l0ZjfGy48pidoaP/RKfnFb0teTvmn6HHUA7pGHEszwMVO
jax+DIfw66gRF3U16XUqt27E44VA+9Ow6s/liDzzcxd2FUNoPtANXNewLt1DRINnXg76zm9bnGf5
MutS9DFRl31Lh7MF/urUNNzzOJ34UbXhOCbdSx0wWL+ndfVeTemNh9cV43QxV33S7tIYO15EXcf3
eqviLOJj+s5rV1zUVRNoKMMZNGDCDjGiqYJHNY03ItG1L38Jhz9dRDt1Om4rrS7BeIIyR4IB+7i8
EVKvre0kdnTgfOEMcYLs6oesl8fGQoPGb0+czG6pZ2jaCJQW29hmELnJ58ozH3XhVnWzHyxI4Ma3
Jf2SRNmxlF/9Ptp5H3ZAQO6h2nFNWCSyKU8pE577Eb0+x3LUlRqbRl44x5ogfpO5pjdeh1eyldix
Sr5GXVQphjtSCWQqabuZf+atnTK9HvqT39Y4xilMiiLMnEoA0VZ5Dnj7m0n0dPZa3MVcoY4uNCgf
5UWhYhbQ8nEr9R9+S/PX+z7Xh7IRQWxLefcutvSuTKe/fr30lW130VbzWmHYcbTDZcRr83Glaspb
lHUeaXp4frxjoO1ANjPpEgmLXqIzpiZo0Y6jH00LcVFXg51JjzrxcJn5dkf7uQZyRDZ+Htdllgtt
EKKOVo0XVSX3HTup2m/uFnOHr090m4OuCrqmvgAGRDKplo9r1/h5Wxd1tSmW7JiYGS/BZLeMT+lv
Sxj4hTcXcdWse0vDGR4RNZyvICYqmnn2y1ZcvNXSReBHt3K8cLl92Sz/kMzN919f8isxwoVbxTuP
12EeXlpE654JMaLSndzYkRcbfKOU6KKtYlC9dv3Yj5cpJGPO4jr+gC54e8/ZKk48KTXU30mQT9V0
q43xr0d560864TTZj75ZUj5c5LTar3bRmO2t+7I9byJt3vdNiL++h3M2Bushs7kX3QcBCaMLG9Lx
j3bm5gNT65ajmrD91oVlf9/J1n4iPV1PVZN+iNtZ5kM3HvkiRPe0Yp4967pxO81QE7pvxrm9n7Xm
d60t/xyWPrgn1pDKL8T8W67/KVXYSZmEdrX9JWHsdynEjxA8oH63wHFEL+IJNCBqvMSQ+8gwg7Rl
s5o9cwUXYSbGppobhju2LnhMkiM9snb248ohLsJsF4BPE0imX1hVQadzaXKbdF782SlxMWayVVVU
pp26WBueUxuBRF+kfnh74iLMhmFPRdQYeQl7yEAGCX8WcfO334E6KUPahhrzk0l/qcLpK0vEg41G
P+Vi4iLA+DT3HecwmrStflRB/z3S3C9RcBFgFvOeotywJW2YrHddejYoPdx5bYmLAWsgglDuS1qB
aSoaHiMyyKdwF8sN47zi6/7DNpUGu5Zy6C9tFMp7q618OAAWGI+0zruUBqeAqiTTe+JH3EdcBqpg
UF29o99xmfcIVMDbhkG5pA/hi/y26yVg/ORtNuiGjGRUCi4huo9TzMgE4+AHCyUu8snalK1lj6fg
3jSfA6pBeV0f4t7vy51U3JajiiA73F4ohP1A2knqrEn8pnuIC3o6DrQaSFR3lwkl56zsIgnt6/R3
vy93knBG43mVPaoSQzB9bQyNMrEqr6oEBO4c1BMUhYMYeOrhUrd7iWf900FHc+OyvITX/4RdrO1k
4QvAGlFUVwrguNLSE1m2Jsc0wZRPM4seab8t74dKeaVD+GtOkG/SbrMUczKA5Tcf6/6RMvKHxwFg
ZScOdmh3A7659hcLPcssVkxnxN4S+nlZ5K1Nenln/GRR4Rgo26cREG1W3NVCnJKW3xMh/xcet1AB
/4bUt/6GY7WqSZp4PSh+wMqJOWvW/KUS1TxDkrD9Ldjr8NOhK/a+CvlKs24n3VMMloct67d4eoZq
DL5kDHVj87CszY99CeUt3PDVT3PyelAnhBsByuzShAfErPYR0VRW5fjUKHCO5H3cD+RuplHzMOKd
cl+nc/xE0yD6qmwTv0unzj4EWtbFACmiE4Bfk0+hHmfuuAsRVU2/T0F/OVKbnCSRGDaCEqjfhXLi
8EoORluKOLzFQtwlOpK5FcBi+q3u+AuwfLJgHaBIOPG9xhyTVqcStG1+q7vgNGimsXhTI8oOIaa8
16PaMrN4vTsgI+d4DEhGxSuQ9Xj6Ep1mrJoY+FVjv113oWmqrDfLUtJf4kPngyT/lFHgJ9giXGxa
KFoUBXpUBeSS4qoo2mZgbbvxYnqz5IBdcVwE2cc5YINC76Vq6/yoI5MrG/P3RvZe8Bf8CcdDSAXq
PTqw7tKvnJ/mtX8HXu5bV+ba9zs2Di6uhqEd0GNyj+tHDubQvJvCGMYMgTmvO+8i1ZomRgo+tP1l
YsnyWermOQ5W9cVvccdcO1A29QRExRd0IyE4tYov1Qokid/ijrVqdMKNUhpf/jI5kQ5PkgfPXku7
aLDa0H3mZR8UqIKzrCVtmaV8+f7rxa8Ed7epHB1KR0uouotcjaLQEe3IHQvj9sswgSRkS5l9Mlss
z7/+ay/38I0I5nbCyn5J62iPuktptz6fyPxpkanfNrmNMDvULW8x1XfZoFecI/CJfE1WT8/g9sKA
GFDMthqWRUn8UQtUFKBFLm/c+yun4ILyZI8akJphWvYYzqWc33MICg0xPzeYlYtY7ZOCMuFC2Ow4
i4SUsICuKr+KSjwJtXohhrG2k131pYigqsdf1t7/pqR+qETy6de35kpu5aLW9h0t6wRIRBT2JpT2
63hUjwQQoHvVbeKPivLu46//0Eu2/Mb1dAFsCtzRKTFCXkSV8DmTbJjQ8rTqfj2IflR2MsDmm2HO
eEk6YICW/dYgyr91gTf+tNsOFQkkFhHue1TRx70w2pIP6UpBYLRX6m5dgy0D/EPkjWrAA5tUQR6p
tvnEVNo89Ufg1SLEIbounsC7aIZDVGH0tZHdn93oRROJpZ1MzKgNXJkd2gQ07e+6HrO8aqbffn1u
V9yKi7CDWtM0DAfWPgL7exuvcTbq4Zbk4rXFHc8+hYdp6qaBX0mH92WVtCfesPXO68tdhB1K1sOO
vh1SyK0nebet39D+9arlMOFC6zhY8uZ+5u2lqSMgJtm+ZnEz3shmrmyLi1rbwrbuhqrq0PC1PzS0
VvJDd75f7jgToLejIFzhD9s1utvX4Pva7F7s3tgVJw1L6nrSzOA8BeEUDF7D16VKfFoQWPtls356
Be77oEc52e5SGRLflSVLcrC5Nvd+l8W1ThGB16OFj7DLHHyEYsE7CCEeN3zftfN07HM0obU9RYCj
9qgfBmiMPKLEf6tbfSV3ZI4RSTHUE54A7QUiSM05YWBYDllSnW03eNWKmXAxZnGaVseebt0lnsBx
aeQHzJf4+RcX/jkmalu42Rv0OsZPZu6+22148DpTFwsv215Hk567y2LS+gz9og2yebLyy7dcOLxW
zRAwVFkv2mwsa6h4JwlmIfw+3TEkq6iAugievxEd3ouU1LjriRcBEU7TsSSCam40arzykgYoAUHa
DJrBXv18LO4YEqnssE8GhRSAEKCiG0mRkSG4BYO7kq64GLsp7Ca8iJIOTM5hFuzJH2u5nMgMSSfR
as+9d94ytqYSRX/aXQ5Mxc4NKPO75n9+x+qYKgZqonUaBeyoVZ/BW6zyXZJboztXvIwLtEsSYOFF
tSKNntoxAy7ZZGW5epW1mXDZtkJJA7NsQFL3IT3NSfzZRtRvV1zY106HKFo43CM79q/LdNfr1M+5
uJgvHaLg3IOI8NKa6VHq9lMn9a250isJLXWuyWz4su7R3IJ7vp/799OYpp+rWNWnQSkQk5K2BhcU
i5ckS1UdfTfbVt540Vw7aOcW8Tgw0dKaHkzpFFDiBUTPB9v+8bqiLiJsojFoyUSMK8oiaF6yjt6v
w7752ZaLCOsnIaFRY7pLEEQP+1yqbBe+mY3Lw8VWYELoRpA2dXv8qYsGeoqWfb+RIVwJsy4RF6vm
JElYjUfYZMQDq231LIC2/meRcEq53+Y7bp/TxZBt2PELZrlkapOo8CnjufeO21dLQmc6Ix8ek/rv
vuQXDeJFzw93vP6u0aiGUm+Hfi/am2a8bzvmRQ7ORBw5id/ADzY3W3+Zq2A8Ryy6C1PqGcVdiJje
jzFqeuQIMw/mLIiq50kdfvlH7Nhpuu1S6wqmpJMZrDYgQ2i/TRugDl6XxQWHDdQ2M23xdI8wqZkv
bBND1kZp5XlfXE6uhNlw6enYXxpGP5JGSzzahReDMxMuRixFlG2mBrWxagy7HBrkKkuq6VZT+Yqt
upRcreTbtL1kfhF4Mx7rYz0egq6P8qSLAr/XpQsSi6FU31q5yguh9ZStkBoi4S0pjGuf71hqFQHk
i05ghxr/LFW2JN18njqjfm+geX4Dm3ulLOaixWpSSsDwZ5T6yTGe+dHpfFPhhmQNF0in6detmrw0
SXDYjgUnVrdbGwPsLiqS/mZr3j/yhno+Tlz82AxWWil7PMV3Od4P7Tc2m7OfhTkGvB9dUDOdtCBh
SrbzTsPkPpjKz16L/wdANkN2VwLDfCnXdMhZVPGTCY3PtD4TLoIMowR66g18A+TO+5ykqzoF8fbV
78tfrtRPL3HVWyl4ebQXQ9mPfrQarF3CS9cMX+6UJ8i0rl3PVhRWMEj+IGm5vqNS+RVWXEAVxEMT
qlotL+NS6mxfxfc6XjzP0zFaAJ24jlLSXja+ikcDjYOTJbXxczcuoKqVc5rOCWDGUWI+TJFuz1Cu
8myHuoCqdCbHzAmeJSBfqt7VbO6fl1osnp/uJMoWilXjQtA408vwF4/M+4Hfkkd4uRRvVHZdZN+m
B0bauMU1n6JjRatVoBN+hFBmS9HGeVBDyG7k3P/WI974Uy54qznMQQLI/QKlKmXGmqrMupTwh31Z
t8dkBsn5Wpm/41EsfU5lQLOepEuGae3loYc80NOcRuwOUlLRfTm3PA8TUj/HbKMnu5HtdwGSJNBS
lOEDaPzZ3bCS9q7c8C7KkwVU5KfIQhe5Ksv4TotRnpXYS5I100of0k1j/HkFi/aZHvZzHaj+bm4N
ZIhDM4wmR/u8nLLNaLACVnKMPnVN1PPcrEG/n4DwDIqoPMDpB0GFMyEvs1MNyP7u+7UdgZOvj5Rn
vE7kY8PGUEE7aWLlV7qF/Ufo7qDBEaL++YVHi33GNGz0mHIkOoSk4zMoX9WNUHXlveOC2+qDDbbv
EGpB3nCJouOkZnUjRbsSaV1smwbPCwvCGe2PvVnuGIb2IDUn0zMU0atHL2/pAtyieJlN1+CORvzA
xMdE/hjG9RZ+6NrWvPyun1xxkNI2xUkh705TkR8mHs6d7v3UrYVL4dVPILSY8NS89GDDzT4TGnmN
qjDh4th2foAzxaKguHQ2fugHCykx3E6/14jL31XbkQ/QQEUFZ19UDlFnedZ8Gc5+B+r4s2re2zEe
R8DkokHl8Zb8tmDC3O+R5rJ3JUGatiiyIvULqgcmVJ2j3uKX0XMXyRZGErW5fsA0vF3u4nZ/AoDH
C2QNLm3++iaSHZj1BADii60shD0DUn0We0U//XrP/41z/3W/3IWuAV2doDWJ7nZDq/R9jLz4b7Sh
45MBFi87bEm+dP1i83Ukw30MZ3inNInrfAote2yVNg3+T/xfXheMu8QQiQxasC30DeDvQ/tEy+j7
Mnf7DYfxdlDjLpaOhWW8U0wPX/ogqFQecRuBGxUdp9O0vrROowkCaF7Xjf+HYizuNcPzor3wunwa
kvqZGxJ6ru0kRCKWOnoRRbjo6uiQbPV4ng4q8bJC7nIvKtR5CB5gLeZoFpNhYI8CU2S8ek3chbbV
o9mSKk0bEPnEBHTxFSJfT73yIe6SLza11qtM4Z0GMYR5qVJEUaNvvbWuWorzaEmhFyXkPKFETu3y
sWlNcm8BJToDibzwbEYx78lCm6noTQ8Jgl7KZ8XnJcMscjnnYyK338ys4xt3+e34yl0onKY9r47t
5W0m+J9LDXrSalQBSqRmuTFIfcVaXDzcjiZPIOqkAeFEb3OCGVyAGCqFkRye7F1eD6MfOI674LjK
hKU5EoGCLzuedvy0rJHxjV/xdhzHqOMr7/lrH3ltDScXSMeBzZC2hC0zjVKWbpG5dZtXsQmUPa8+
8P+SDU1isQEbDsEgdhZTYs9pF3z+9Ze/TZzFuMvR1h5MG0Ay20u4hDpH/gmejHrfQUMEnRwgxuXy
MItJttmRUptBp3Eugg7Mpb/+89c2zilPRJA+6LexgStJom9t1d3Dcd14Nlxb2skVVGz5yhge+ZJu
v6cW4oYQ7/OSSMauOZYupwm56oQzUYsBudq6fjbDzWL6v3WINyLuf6Bxere2DJDmDJZIiDJOJfu4
GEyDZS0/1JFplQw/ZNotZV5qlJNPTdyWY94dZH0Ix4PeJ2sZfKn2DnYyy/IUlXH0zgLGBNz/yjMI
5U3f5zIiXhUPzAq/vqBgzNApCD2aC9jw7vg6SPBjVM9eF8QFe6QHhINGe1RgEYrTTFDLs+DwKqZw
F+sRA8dw1DGrsc1bLu3wmW6B59Kvncr/jQC/rrIJ6wtIkI7Tuk7tEypOXtQBjLtYD77oKUgl3o+1
UPHzapL1u+zSzs/fuKg9HY3RHGy2vbB9+8RbBRZeI6ln+uYUsPoqTmpkvsAcNHljMNWYJNGt0vMV
i3exeqkVVLd4PV82HdmziaIdJJDVDUd5bXHHxfNwHruJYqo36fu/LHp+JcYZ/dI1F6CHrNNsHGSF
FxqMYcZ49dtKyO9eBuRi3zZNAfQakNLatn8sEaTQqPA0Thf8lkRiPlojm0uZjlUu1jBPJ609b4rj
v1PIHphqE81lr5ZvS9TuWVzF+9lrV1xEE+DByYLjBPg4YR8r3j8PYvrgt3T82ht2nYoUowZLSzXm
Ih74aYm5p19x4iXHLD/K1SwoRNuPuenvR7OsfhvuYqbjMYlaMIYGxY5J8zwMyiaj42j97rgLlapT
0hnkSPhyuYZPCazoU7vtq1+wd1FS4HqNy2Q3NQqd3bkeT2Lx4lBi3AVJdUeMaFnP9YXy6X4a9IOl
+rvXTXFBUrSf4mqPdA0Oe5ueKFstJsy58ctrXZDU0E9HT0J8eHfgjUFDvHXmhnpRhWFbHHdIjxkF
TYnj3GpNnjRtSc4jVvqlhS5Mqp0xfd/ubVDMfVPeQwjWnjZAh/223THQKuXpCtWasuiq8TlQ2/t9
Yp633AVJ1QemFcHnAxvqFGKbxJRKMM6el9zxiGY7Iobh4voSsOghCYfqYTSifvDbFSej5WOFSN+M
zSW1hzy3pOF5ouwtPswr0dMFSIm4h6qcxuqL/s2Kb2v5j9dXu5MXUNlt6jlEOhFX5oGxrZiaW/O+
115G7uTFuKd9yMIA6WG30N8TsGRnXSSq0zR0/L3e2T9Vp1QxlfV+CbZtz7d98uurcncsY0Wkq4Fy
qS9mYAc4EY/9XBnVnvw2zbFdy1Ro7MKqS4JNW2rbZd1W+XkdF6sWhDjliXIwoZBmzOPgeGdiUnl+
uGO5TFVSVwGtLnxuTiPdcuqnU864C1cTm05RCAqxdMnarFXH/+J68mp9cheuRiZwZwYd1u5m9iSa
6Z9BgfLB7ywds900qztwg1eXaKqaTBHTPmhkZX5PAReR1uo+MB2dsfqq9ywU7KzKzfp9ugtI6zom
q2hT1aVvF5LVbcDybYVMqdfGuIg0iE5D09JgY465/wJRsc9irb2YDxl38WjVIHrA/yRSPCDVH2ip
Ptc0lX6OOHask4dq1j3ZcVuiGC3G4J0GbsxvT168808tqwEJUjQSjrBq0HwoyRFlmm9+rR8eO9aZ
VGpi0M2oLmlgk3zUMZLIek5u2P7Lz3+jJuJC0aDI0YG/QwRFG4RlhpbhnE1cmtMB+iLPnXfiK0gM
hO7CKChWyHQBelyBI157vvFcRBoPBsFWKavLsCcqP+Lm4xJOfomkC0eLthD9axmJokYiY9v9gYfC
z0hdJFoXV2M7oP1epKD8w/yU2B7WVFO/ypELResbvuuutqIIzCjzfg7T01Taz1633UWipWtDJzQ6
0WXny7lszPs5VTd25Url20Wg9VEHorJRBwVQBeqOLoN+bMt4fdzZmnxFpaq98/oJbvsdRPB9We2z
AIFAdQqMtWBj8QR3cpcOzTY65QeeeQW0xbZ3LWTpHjBedvb6chfjxivB+2BEkl3anpzXCSR6uwri
G/v/7/V7wxu4sLbtSKtGbjBVFHjbEyFkeNfZluW6278ZPcP9kMgU4O5sMl1uzymdf5OKlCcrXrTZ
RfWh1ozdG9vvOdqywHMMx8chTmQ+TQm532T9h9xk9TFppodwnX9bWtDIkAQozyTd66cw7Fsgu/gX
v71y/I42tkIf5SiLGj8oMhOkndn0yW9tJz9gURRxHga8sE00neqyfgaQ5hb/9UvceOMUXBzd0UrV
mM3iJUX7J27AkaVwPW+c8bXFuROs1AS1EhKLohzTp5XyF3Swn2dwdS9XFdRBz1pRyDnWSyYNCcZ8
pEvvN0PEXSSdELqd6ygUBShe11xv4k+0+/2cvQuki8NtDrd05wWtSMVO697oJg9VkN7I4K8EWpec
LJwpmoUaPrnrqjkvQc7yoJOtPYdrdfg5BxdRF9UmauaViWJmpJCTAs6W956PBBdRZ5PmsLvExAcI
Y1ifYYAe9CxGjBX1K064QpitGMF3URpRHCubQDwn1Z0KFL/Rtr127R2DTaNykxRcfkW1mQ9zQL5a
mvh9uIuj08cOH3mMsKjInnp1JmPtFadS19vXY9ODqmwNi73q5rwCGWZ2hLg9Pj4sdZ19dZR9u45D
VMhu+MdU+u9xgy6G39qO7wUOtWdHG5GiafvkPg36NY85ivB+qzuHWS0QUarDkRT9oSDnET0FtPVy
A6nre2vA58ZISVJ08ijqhH/Ze+1VZ0pdBLOeo2kySXkUnQFtb45mHv28bqa8EZLedjCp6337lYKC
XRNSbHqt+1PazsOWTWUc/FlB8uWGGV1hHkhdF4xcfpfqqEgR901S5jQe5QdJenBfHoPMOSYAM0MV
ANRpwsMI1AegyzTBSs5HUNkfyVjXXs4OZE2v4xjpu1FMtD8KDj7Uex6w/00b95uMSt1gAHaAOt5E
aYuxncyULzPGBCHKGXKwhJRc+UGgUzcmjCZm6ULEUSirDDAtmuV9RY+Tl5W44UCN5TouC+5bb/U/
gKU3Oe1uSdy8nalD9/v17qtdCJua8ChSgUoDbSP5v3qrorMlffJum4c28TN1NyoQ7EfVROlRLCyx
/0ubZM5DTLbfKCH9u8x/Uy1Qzr7+HeOxTw1vm6MQsdjPqLG1fzcTZz8CJBqPEJGqcexkms/DfoQn
loAlhqZhAMqyo/VSxQUVlXORq2iuF8x5kOKgf6VwxdlMmltMa29HPYC3X/+8KjTrMHawViCnk7wH
VX3cdPON6PQv5/Abm/cfqHEQpiP6iUdhF1IBbw2MjsEA9tNa2+FUtry5T0b0LrTpVV7SI8ykaFXe
hQN4xKAVkbEFMk0zGtV1xucgPmPSLg2zegdVFK2tvW9HEvenUs29l0WA8er1dui9H6JFdqaAotx2
XkQ/ZgexfnhRkJa8Xn1sRvbSKMfqqqqzQEz7XUq59vz2F0v8qchEgrkviZGmiDeKlpOVWc0rv3CN
GffXi8sIL6Xl4LrQXVCdlMT8CzgvvL4col2vF8ejADpsFn4oCMGTXLYPA/7xcw8u9amwx1o3YjiK
ndo/J9lIpLzJs5f/dLHiijKuq1AdBYi/vu3PR9f+8Fs4fr0hK+phkAZc4JhVP4GuAOryGHoGJafn
hjvOWZJDoulcHwXFXMR7rscxp/N2i1ib4ivfsnontdvKXY1jOR4Fo2uUgVxPnS2EtzwP1HHI0AOM
hmnC6iCxLzNWTyTbk84rA8PI/+uND1CqsLVktpigQ/ypXUL7zJYl8Pp0jPW+Xn0AZ38fBdwWqh7k
WVq0zARd/cr6GDl8vXrQSjqocNoLqG18j8K5PQ1N6DcuhRm114tXXTvTYTIo7fR7my9alvd0Xqob
geLFvf73xmA2wlmdHnGk6tUUIevSOwOJV3kSDUmfZJe035IXkVWTVuJ0iHX1/EUuTLfksR6BOd8K
U8PZTDPa0cQ++NgvYIqvf09HUb+iS7UV2zJtj2UchncJepl+ia0Lyo2plgyCuGsRzSGYMJs0vQ97
QzxXd5yxHkPbIMIuRafog1w/4gXv9QwGduH1riyxiNZjoEuxdOVfpPmnAXOfn2W5UF3am3Qv8TIr
VHLcgd5tzlZN/vE7TMdqg/1AQSxal4LQ92lnxqybbnY/XyL/GxffJai0am4TdBGWQozzfJeMdj3T
SMYPMfjH36m9jL6l1X6rsf62X2aujrLcQzyKa/wQSJWHWdKL/XezLO2fftvk2LAU62iONZ5RNtyO
xxly5RkYt27xIV/5dheZa9lQoVTczwWIzP/WJSkStHS9PtyFXcaqC5chpVOBgt6XJDB/NiLwC1bM
ZUhcu11ARAhXXi3LULQRG08vbsfPVF3c5ZAEcRkE+1xAgjvfE0IyYRo/RA1zWRJVW2+QJMSnw5e1
79NDQ3MqGL141xlzkZfx0gWmWjUw7e3RYmh42zPQqP7ud6KOxaYxhNsFqN2LsVvvAijaZeDX9CuP
Mxd7meKpz5adTQX0YYOHpRX9vZWLp4261INxEFYlgyx8oVT0USxd3hvz7de7cqUyg4fka/9rUInF
UU5TEUcLeyhN+jDpHaFjyMt4eA7C5DyL9H+s0vU7uVbte6rmMLOmL29ExStR3oWr29qg5KPNVPBQ
2jEjtaT3y8SjH6quzROIY6sw0zLW35qpbv2uggtjB382+Oe4GAsVLsvTMMzjWSk6f/r1ll7xSi6Q
fcO+dRypbgGxR3nag/WPUfq9ARhz4jDRWxsuch2LRX0xKHBkw6K0X7h0cezpkEA7Q9GhAD/paQ7X
57K/Vfe5tiUv//2nV6iFsh4gNx22RPOPdyH+8dtqx6bnMeW2lRrrDjQHCX6X0YD69dOYq7M7xksg
EmbGAm5uuksxUHWOQ1rmfp/u5M5dMpT/JufFlpZhNlZ9NqMN5rm4Y9QdYOCbDMKh0HmnSJotVnkG
Lxfbe5T1ivwkHoq5JuqJTfP+FA1+rUDmwnv7aFpq3iR9sTTh47Gvn3tza5j0yhV04b2Y+O1bqBOo
omX8z552VTbp5oPXWbrg3o715R4udigojz7tgXlqE+Tgfms7+TEkpCPSLEYWAWWtzPqxrZ6AdWj8
XKGL7RVmo0RGTBbcbFPeQKsqhwC6Z1h0ORBrPthSRUIVVJTfgqY8sm1d/GzfBfdGbVQ3NY8l7soS
no84WE5d2Dz77bpjnUO50rgOXnZ9Jg94onyZoQr666VfDu6N7N7VGG5i2kCbyMqiNpx9HXiQnJID
fYIFTK43msZX7rqL7wUE0cZlOcCT0+AT+DYwEycCv/fafzC+aRy15v85O7dmuU1tC/+hoyohBBKv
6u51k9qX2E7ivKgcO0ZI6C7Q5defsfaTTdzpKl72Q3YVS6ZhMpl8cwx+6Gu82fQcJJM8S9v5dT1w
l/INW26IJLK7pp3dT0k7vhzQjb+zlW7MvMvxsqXiWxf0wxW0yfx+iaP1nJTpmOuS35P1u/UnnN36
Kg4vy1T11+jAdjrmpT7xsa8uagsPL0qLu0zvIO2xpkuNPcX7K3Sdn2A5c6ficmvdOMdp1YcHbshN
e92iVl2hX1pe6o1ud6b/1ujRz0lA3Swb/Jjn4dqiX7IZSgHHsvV3r03lQr2posAcg769VmF7PMuV
pcUwbOUZ0tT3HkVu3Mpj50xdwSmFlpXtlQRD+CFYV60y2qxzrup0PoVBzS97FfE7UeLGZLlaXnM9
zNMI5v26d/tbrv6G//Odt9hbIzv/DoAj8LmDrfl1OtjvIujf0+Zek/uNoV1AOZxkJKc57a9zMuvL
MhXHGPk1nXOXTw40dIBRl0be0fdJ1tb2hcCNzW9punjyokI7ipW216WvAKkEtsnk6GXriR5nJ2eH
aAYoYtBqV0a+72m1AZflnsVjF09uJjvM0aqGa7OXKG+JqHmejb1nv/n6hb84qlwf5SVK6KyCUV+X
fQzSlzhiVX2ycbVCBSJh8h/NBj+Mh7u48iRx69yHTqNPL3xMFvthsH76ctxlldc5jRrar921aZsv
qKb9OQSgFL3ijqua2a8WSlE9kpBKVHo8aQ6vz2aW85jVaNzxy+ZdWLk1uikJQY62zas9pfqADF95
D968sWddWhmZiCXhHukrobE4EW7ay5BO/M783AiaLrAcq4CJdplxnotxzNe1hIVh0kN2C6/xtT2R
KBke91aTO7HtxvHrEsxs7sP1GG2HtzfSQ5dhjeDetzWPRHvZYuJO6GzmWDKil2rDERk0WRpBXiNi
0k/yj7sgcz+XM8SRMfjax3HREvM48voeynZrbl4XwA938G6dxbbAj/HaADi7iGr8Bk9a9dJEkb7z
Y99aSk760MLqo11n0l51tJ7mEgIJ8dZ+/O+NdmtsJ3lYxLqroJ311XL5TxUMn+ZgvJNQ3VijLrtl
oCJ0yH1tryNbl994PTZ/jFG0SPjysinr1dhB2jT1axHiLs5lW1tOeDjHz8AUeeTbqM6ijCu/UOHS
XDbtDo6CO0JFPf+jovmJoJHV75B0GS7Lt3o49kGjYl11562ib3mzdBev39dFp7ZOK6sgbXfVSZSe
BR+SSzM3qV813yWmjIJmSiSMvrKtfkNxZ8nEtHzx+3Jn1ZsqJhUgFn3tN/7cz7zKJMTnPX9PZ9mr
7giTvhya6xrDwy1cX9rF+N38XUTK7KZGakLqazdWoK7HfsvI7Gc5w11AKohEbJpkra9QHWpPoH2C
kySH3xXURZ9QjtsWcxB1nbry9wb3xEMvd4a+EQtc8ilYSjXMyaqu0FAPUY1WQ/kcD9PysoY9eSeD
gEAwXDefvZaOS0KJRPAOJmXq2qdGPEHaUp5Qz/SzQ+EuQFPNUnPWHOpq4ED317ov04OMyP6yQBrz
Tui8EZVdjoaV9S7Vtqhrp8olE3BxPekRtgh+0/P6V384sZZSp2i+kxid7c+236rLNvLZ74LlCi/C
2H0b5pbLKyvt24GZp3I+/PSIuCu7SPi2lLGm8lqDeDxpyWkWQObZLya4BsJNYnlnk11eV2H+bCqo
nCbVB78Zd+6GidEw5gD5B7abfSrn6U1Luz99hmYueFvGclhSpTH0mj4Z3f8R6eCr39AOWAHdaxi5
yFFelUHrahwfuMJxPzyP/QvPo9s4lH0QFImez2s7P1sy/OH33U4uGQVriBoahi5J9Ck6+JDVAVTb
/AZ3KlFwPjksr5W8BkFCLxuA5KycYMvrN7qzNfG+bHoViaBgYfdOxdu1NF4O7jCWpz/vetnNEsrr
UVCkakjeLnufvJWm9Dr0mItDRWaV7TJU8mp6at+mVbxeRjicetVdmctD7UGykr1nEjwUmTPgOGhl
C8mdPOPXRxNzcahKYf+0FJ+ujAqqTATx+Jah1bSDIkG0PBq8aJ+JCO7dbH/9LstcEgropU2JWYOi
GQPFTlvQq3Mv+fI91Qt/QLGte9iHMTgdMau8QjJzASkSQFlPJSoo9sP034M0WM64UJRe7dbMBaQI
jJIkjHvwDyLDl7mS7xJj7lw7f30MMke08P+qsmctuhtxlvDvUADozypi0Z1D8Nbv4OxjuNAgFekC
ee0gmXZt+TA8HGRpXrTGa5CmAs7byz6/4K3Wr8AM/PDnDchLA8fOZQ6KbsMqTmuoijaDX3cBcwUO
q1hYrF7U1sg2XOq6fDdM8k7udutXcHLlUiy0BocoCmP3T+1avznq3SvPQQvKz1NS2VUFHVoWrnG5
J/B93GG3xTwXj3Pmhuu+cdvhzI3D/YUm/HsrJj+ckbmAVBTBbpuPVVCYbn7We9lmESH3fJ9uzLeL
SJkY7ZpMrmXRNO2znuPP+7T4zbdLSM1VQhcraVCAmfxGhnV4jMgS3tlRt77bOXaheNeO07GJYgnb
7xUBLzyhnuZ3MLqAVKyxtqNywhEwrEuWavtXEsIVz+vU/RcfJYZRTWsnir3eP0ML570dVr/0zBWm
i5dFlVvIykIdcZAf1H7ZJybvhN7/vcn+u5AMNPfn/aNHFnOJg6Qgve6uO0kWGG6m5o2sofn/onCJ
eByXYc2gAVw+JpIF7xDiuucd6pmQr5zM+icRi3wXEegsZSNZ4tOyLSLNBtss32K0wXxMetp8rfkR
ywxWZ/y9qbtEZh0MNCTu49R8V+AD/6RhDLYpGBsN0nGNLlqm+rSkoflSpcPxgAcGNO+ubfu2qgjc
cLd6WaEdi0Q4GwKxmKzCkrn2PD6g6w1LAi7T7nlmOlyzuKrwOL9OSQ7wov68pUG1ZEFq2QMci5tC
toF+DI5ue+brOuCTVuEHzTEXDhviCtIVlEK1uplVdtQznvL9xCeZC4ftbAanP4myYNCZ6VfeZyZC
EPnv1fzr1wXmkl8D3OAa8/rhAxHy+4TL3jOUU/9RSSvfyKhfnv77z9zY7i7sNW/DxMaYlwUZw8cy
1R9WpPR3/gm3xn7N1X64oSquo0bBOL0oYXCSBXq/sHj007VhLusFJx9+AJkoC25ooUr2KUhSv0TV
Rb1Ki/qMFnNaaJKWGQ0+BITca737dZ2ZuWKOaZ/AACowoiibPn1Y6C4f29mQUzcffhrMjDtXBN7a
2bQjhNoXPncZj/drDYlez9/UiVXrATi3CXhaoCjzTI6anHpLar/jwVV1jCw46KQ50mJhdj+/qnOd
xqYfvYqozFV1lL1aggot5cU4l99UT75CjPa3/95FN24fLvbFjqUnTbiURWXj9qxkZC8JhQR4nUJd
SHTB8Xygv//OH7uxrVwMTKMssyVDWBbbUEcownXvWJt4lYKZy4GhuTyeKoWosy9iPo1iu8g18UMG
4YL4czywLJ7Tjs348DLUD0M4vJFzOZz/+ye4NSvOTQCtKRG0ovHr2i6Nz+ma1hfG29Rz9Ne/+kMo
Y+3GoRqArGieeXkKyFhn4ogGv03lgmDzkECZMmGiiAc8+0GmxGZHXH/ymxhnx8qaqFeFblHwzkAp
Jvym4tIvUDIn8TcVjJj3FrPS1e1TOj71yeh3W3ExsEFC4C44iCigRXVFiy3cddnkV+Vw+a8kmDoT
r69fzdFgHZbNKUkDvxYA5gJgaUOObqwPUfSQxqmGYMvitPGsWrn8F5adpCU8n4utF2+61kznKqyV
3xJ3+S+10xmaAjIpNtU9dvDhO9Vp5bn1Y2d3zmld6UZJXqhN5bQtn9PNM+13ia+tUrznrOIFhbto
1pH1MZrEX157x7UcHkhFtuOoedHMvy9x97bprV8QdzUc27kvw6RWvNAKu11E/DmMu3d+X+1syxaR
iaT7AP3GJSgC+xdtjg9+Izu38a0kbReS17kOeFiQoA6etgnlNq/RXUBKt5BXm/aWF6jlMQgDrNup
ScmdRPeGUQFzESnT6m2gEuibiSJs9x3WMKet5vIZSjNI35n4JoKkyvZ0Y3nIWv4Fe7l92mfEnqoc
qcpkE64XTheGZ8YAzQUSB9rbbYgqgjdqXcKXbSR+gdUFQyj80fgqNCs2kr0uaj+PPeYSIFyantUa
44acr9Ax6cOsq+9cY28cwC4lVkYzLngRTbAPmxy9ljSLksRPYJ25lNg6dIJVMGkqUO74ysP2s8Fu
9Ft1TmjqoKbOSSRYsXfhelbhtD5QdtwrUN6aFSdxaKq6n4mUrBht/IE1Q50B+vGrA7lU2CZIj8t8
xODPJeAh3n4Vm5/dBHOpsMBA5ZsFMSsELs+QobGo1jSp5yHpcmFCSGRmM0QtlOX/2FTILKZ+csTM
xcEO3ZBxt4D8VDwEEMwZe6hG3KU8bjSEwTXg50RQR3TqtcVqeYWQMit1lSV8SKFogvPt1MmUvpNl
NH0MS2i6nspFTCqD9JZ47PZlPZFl3P2WrYtalfNow0CU0auW3ZvgGAp0Vnl19DMXtFIK5YVpN3Ex
V7Roh74gpfQc2tkOqdoN74aUFqEF6xZAk5ou9T2c7sZec5W9ENNUaDoaFYMyZ8r1Izms383UlfVa
BjbMgCOjAg+pF8WqvNrYnaFf48wvqn//YpljhQcFgZnm/QCf+2b/Tmc2no8m0hevCPc/qZkfLi9j
pDq9xEFUIJF+Psj84r3bXDqsr9c6hEhWVCwt5oSH7wct/JaKi4IRJAJiszspaFqaLAlUTg7pV891
QbCQqWEYCNkR3sb6LCqTZFCw6fxe6lwULKBDhHakKiyGLfq2TyPeRdSdD7+xWFwQLDIwtkrMcRSq
Ens+tK+LfLF1ZkXsmYW5NBjT21GZITqKno9tJsry81CLe/foG1VNVz5rmqZOyXQ88Ho22I9dLOv3
eh2rz2xT8ike68nzVuBqaR0oPsaC7RseA8QH9FeCFV38Eh0XDSujFjzkytYitXp/CmTfnxKT+PWB
MJcNCwUeMUiP0QVNzks6jw9ahbHfynTZsAV+CY20M2bFtGsWLOLtiHLenfT9xtp06bBDm2Y6cIks
FIIN/Eg7/QQ/WPloqya6EytvRHgXCUPvvhFph85n2YNlgbDXaeqje7frW9/vlKeCMNDRsIdrkewJ
hMHJ0BZQVVFvbRkPD16R2CXCyqoZWRrOawHB/vFpDgKR1ahkn/1Gdw5XiMv0GuacG25nvcp0FH2m
ifHLNV0gbNR9vbVSb2haqSFqIJJsimI/vXHmEmF1ZMZpNO1WhKy3D5RC5Cxs0bfsNy3udTiE7/3Q
pLbgaXee1PR27eY74fjWenTuw3akohxaY4su2N+lukpPkTSz12KPXSYM5bp5iYdwKvQSnE33lay1
16N67Eq2RTHjVh/bXMSCNGfZ9ZfVNn4PyLGLhNkxXrZoD6YiDnp5imX6PqgrPzXe2DW9HRM4hdZh
PxeV+NSErcG1p/Gd79e48EOaFAgbooEBY5u4/6zk/Bu6W712ZuxqZOkGfmy6qmdwHYHKIOc50kXf
Cbu/XoOxS4RVLUX5i8kZN0zQEVUUngI+pl4HRuwSYfvWta9G1vjwyh6noS9f+EKji8/GxFr7ecK3
pocuiO2mYmjYtQmTL7uoP/gN7WzMY4Rc6oZ2u6KEvEtW0+WdEn7nf+yyX2Y0OEbTdipMG/5TWv4x
1Otnr892GS9UjqdmXTB0Oes35f4IL16v62Ls8l2GldUgoGRdVMTIsx4UOVWS3HusvrEGXcRLQ/d5
HAI9FDNewa60I/zhtYTvFwhdESwU6XrNZDAUu9g+Rh25VkPz0W/CX/9BP+z5OIRrge7lUPCdHw+6
Db8FR+LXzBK7NNdxDGNTowuwWOT2dwQwxSx3k61bMx79/OFJKQSc2FRfbMl65dNw2tfNq+gduzhX
zapm7snWFWalcS64sM8haf0EIGPXjXYA72FiMEsFUlt1QvfhOd60X49V7BJdFB5mJEKhvuigjHwZ
4t5cknQkXnX12EW6ylX3FuztWOy7eGasoJbfSVF+/X4cu0RXZ+OoxhtGV4iyCZbLaHuQPXNo+q/J
tlTvia3Sp2TVh5/9TeyqYCWN4ElFFsxTzMNLmRhxaubpi9eeciGviLXQ8eWJLpIp+Dp2SZulY9n6
nRku5AV7MU2OQLSFnPpPpEwR14lXMhe7kBeX4TGqpW+LIDH0yczsrMtDeGX+sct4sV2JqFyWtpgZ
mOQlQJNwGqJi6DflzkmK+JgOvanbgrXhcO7thO7LOJSeozuHqd2GqoWmdlccMvnS9nsB2f97D4P/
K879u/wVu5wT+KNUoAm1KzA75omXQ9VlYzfBRDFu2zdQ9lIPbCTHu2lNzHWp5/3Skp48sy6oEfuS
5XmZlG7Pr8FQZGusyxmW4HzMSzh2kgubQH1FY7tjtqFGfdIx0oG+lvZ6bI0f7g8F259jcWgIq0eF
3Uv35JuNyeNodq9aQ+yqZVVRUu+kL5tiHsusH0KYuhhYm3utGhehauG2O5IadSQdlSNa+t+WzXTv
Mn3jfHIZKkVTSxHL9tz27ZMmJvherX31ze/DnVNbHM1qDamPPFD2WzuL8xoJPxYjdukpE5cjqtTN
kVchhewUmaFphe6k+KPXp7tvnP3WpFuqSp4DQngDjnLN6r7+3WtsV5Ir7DcA2Ht75BCoH08bui4f
5yT2k4WLXTiLr2WQinLZ88RsUV7GMKCBoofxAj5w6jh7qF3SdGgZyzfTHc+E1uqkYY5y9poZl8+q
RYlHa9kkecDsxwRFnawSZeAXHl0eKwmPeKiY5JA6oSxbkUlmtWR+unOxS2QtLV4kR272HDz5+LDO
VfOwloNXVQfX/p9nfWIQWZsTQvOVJZ9lp2APNvg1RMeu624dGoRy1tC8h0zrLj51Ze93lrqqXHgG
SDnv0iinAns/qSZ6QlnZ76LksliWzkgwxB7lQW3y0owqC+Fw4BdxXVWuuuNlh+t6lKNzdj/PIonP
NfUr0cUujZWmieircY7yYyTTaetRYYDPm589TOwSWWmHPm5iyy3v40r/2UbpOj9VR1iFfpUGF88I
0A8GjQ1N86RCb1uqsjZs/EDk2EUTqqQPcBc4MO18mDKyQgnxVUjTK7a4aEKMVwC+d8OWh6vdsr6a
k/OEA8ovuLiw2gbP7a2tpiiHJys8faV+0ek9avX1uPxF6uWyanKFpcihAwRzmCln6zA/jaH95DUr
Lqom7B5TuJFG+UirGJ5TaAKwAkUHv9GduJWutIF23rLl9bJHpyZanstg9qOQY5dV69TBDyOTKOcn
vdMh43LyXIguq9YamrCjFFEut/gJellXCtUdv9jismpiH5O0GTnPtREf16V8QEvfPeG2WyvFqTbY
dkga2a1JTir6Dh3FH9ie+B38rjbZQDs91Z2A42UgtTxNdfQq8c92+HH4rRUns+BkJ2RKYuwgyHLi
If+P2ug/vIZ29aVC3UmuShxEKMfAnGTpeaYDrvyuuq6+FJQ4gazt/ZazCJcgiWejd2rbzJPft9Of
j/56iCjtemRyfTDNWTKkDxBn/s1vbGe5SA219GA2UW42m5NlfdoPP5fn2EWHxoPxXew2yiEouj0E
scETZrqGnoVMlx4SywYIlmDOhx2AR1/S+mOa0MBvzl14aDwERLx5t+V6SehDipT30rSb9ttJLjRI
ZtVCXmjc86UicYZ39hUe2+jl8vpNXXQQkop11Fdwpm35WgP1iKanDo8DfjUjl2Za4mTRa9XTPAyr
N2a1L7tNfL+c/bzSxRT20c6DNWc2FC+i2u0TJ1vsV7KPXkPmDxXk1sKhCH5za14fcOlamkp/goPr
PSfpG4HXRZqIiAc8gtUUB0Z65mV4gSuYV6tH7CJN85qoWM3tntcDrCED1HVOMD9a/IKXSzXh1sLH
eceHi2mMnkW6t5cSShGeG8mJ6XRkopYxJj1kjXomykx52R73JAlfF8Yv8iIXakrsWlGNGxyCgFwe
SJjQb1rw9gPdzXTnH/CaqPzqT6Q/r5pwmXQASXHy6vOcvpWpms6aT/yytWmAM4T6wa2xCzqJMTr0
uCYkT/rqc5yM78qSfvIKCC7lpAMbzGMXE6BwTfiWprTL5MK5X+HLBZ1sFONap15HX5P3oQjazEzh
335f7mzZSbEBAlfrltN5bD61ulrfrgmFzvh/D//6G/7qt3VO1mQ3YQIWes1hKr1/GAhMbTIZjsNF
N1FwPmg7vVOTRP9DW1Xt7//9N3/9gED/JX+x4aiCcJfJe03Y4x7g6qqC4CEE5PbHWE37u4WMqIT+
9x+7EZRctmpfaL83U4yAyuxv6AH4kgjld4a5bNXIq5UNMGrOuzU9mX7+Ww6H5zngklW1WOMRrkkW
ZQNdnexg8XaQ+vmKxC5ZxRIdQsZ/tHnUcPMM6zd7wV1z9MthXbSKxPFgoCFj82WC6MTrQxQs2Tw3
sgtVUZ2gTADeJtesp1lK8D9yu7MubywVV2WLReWwBSPBh5M1OG+vJMuUtH5aT7GLU9VhAhosxKpv
JXRw1sBmJly3916r3HWqmzbYbui6NzkusPWTSoIyM/uY3nnxu3EAuDzVNms0uQx6zS001T4uEdTm
Ml3jHZcsFbTsltpT6ih24apgCfYSnZBrro7o88KWrLSoa/vNkfPuNIOWa7qO29yqmWVQRWnA0Y5/
+g3uHPJDzzSo39XiCJAdDHDFdTObV5WPumyVxV5qm3U0uUg2fYG7SY8SZfLN58Opi1e1pgdIYM2a
TzKeH+dhS6GhAasYv9Ffj4AfEk4YEqw8oeOaj1LyU3jYNgtTNnmO/rpefxi9L2294CHO5ocaTdbM
0H5vRX9PQv3XmRV1LTHNbESvoZCfo4AbP4SIyIWM+/Rp52XjdYJQF7UCG12tVso5XwP6Bs0A31fC
/Rw9qYtadUTWfGyw3KOhXi7MhHuGLme/Z1bYJvw89UsrlnIpyyUP4r1/Ew2dfWoWltzJOH8diakL
WwlRhTikjjXfp6HPtkh8qBX74LUkXSLq9cDm5VLbfI3D57r9y0q/LhfqAlFp3EQcvOia9+ven/bl
iLKDmt4rfFEXioJoJW3JijmhobaXcF/UOUbvmVdhmLpQFGlsFIwCgTeM9jrvTAUxfBgHeX776xb7
YaOuhpJktg1Gh/r4gzrm6TSms9d1nLoiV6IRzRaEyuZjSj5BZPJNcoR+69CForDETdfUmPM+artL
3ZXvujDYH/wWorOF4k5B2SqkS67QRH+S4dSdxu7O2Ddil4tFtcw0oDaEyWFtuJ3aYdKP2zI3Z7XW
fjU56rJRLI4rJRe15DX+v4cZVddHpZlf2k5dOKqTXbiNR7rkKbiWIgiOP4jt+jtI8Y3Zcdmow1Jc
aZNwy1ERbZonyPzp90041s+zjPi9P3IjhrmYVGL6DnbQZMmjennqSPzHnlRe2R6ExH7eTmZvY/1q
8JH3ZKLZMgVT1oT7ncF/fSNEjf/nwRXEm0N4ByM+Kob++smKy7oZuLaCZv5Alqg7RYMMT2OJdl+v
jeBiUujIiqBGbW0+DVN0MjzUl1AeflIB1CWlopXtBFIhU16rudhY+o7W3Z1y2q115OxgFeshCheU
jXkXxc/BOgJ9N9FwHiEkdCdDuPUnnKQ1TNGxphM82KVVtP3Th6K+rAa7Lps6cS+NunEfd6WhUshh
9dGCe6wYa/PV1FV4MTPtz7XaybPkM31ie6i9EmXqPm8GBr+xPmST70f/ravH+sJDXLS8VpLLZ4kQ
GqzpNNi8pekfclhVNkn0tPoN/rphfjjEKlCsQbixGa+E7B/0jb+gaei739BOmtzXMcp4y+sRBp6n
z2hn9d/jPBA/UxTqwlMNVxUZRLLmkY70W1lWcP20vReXQV16qqsHxUw5z3m6ZevRqW+TLsOvfhPz
Glx/mPMEXhy2NWJCear/o43U+6lPD8/f0yl9UVgFgAzY+9yofc5myZ7HJrpTEbwRRF26qVpem01H
1ueyJMuJVnkUdiqzQ0Oyhq1vVVIeD0z7vXhSl3YqO47SMsTjclBy6kRJxTKeavXk9xs4V1sRihYa
0rvJDZX9XyiIhE+WQBHba3SXdqK7sD3p8CvMcAF/W+5N+UjsVt0JCK8n4r/Lm9TFnbYwNjYQxORL
vNM+69eUnhI4yEiAFTjJ2iQK/FaTiz7FbE6hNhjOuX0VGuzhLJVF5d7dqandOAZc9onzNrBNf0x5
yPfyg+pgIaCHjjwsKSRA7vwNcWOunIM/6IPOHKlcc7FpctoTNETtURdc18jU50ZU8qFH5TlLVxJB
3hG3Vs+Zc/Y4jN/DpeEzeWFbOVwOeGZfgs2Pj6AuITVZG43bYclLICualQcDz+zZSUJdQmrVMZ4W
GQbXle4yyPv1LPU7EVw+ik+UD5RgaMGhe5IuXZstwLv89pyzo7v9sLZPIpuLY0UqQSHUnI9Nst15
rLuxWF0MaFeKyyQG1qxtZcpsnPuqkF1C83ZL6Z0s9XVx/GJjuzhQE0RDuLWoj29cfcdb0UktULf4
7+n5XwH/V4M7x3HVTvD0lvOUA3mtBCYeFPP++nZQwW30gi7B4amUzfS87nV7WuTQPoS2LS+0b9t/
/vsTbv3znAw/aXRrVvxKOWuhkpqmX3g5fvEb2tnmTbRtS7fPNg/IBi+n3+rET7WZusBQPR4wTYwX
ZDFt8w5CH9T60YLUxYVWBmSyE3iwYCx4j9rnl1j6mdHRf2lbdVWJnqoJeyFU33mCXuQ5bf72m2on
ee9sCU/n/Rhf3dW/zNv7KFg8t7BrYaj12pklrchLK1okdNuFtuLO7fjG2nOp75LQTXe7ROhpgTUk
w3qK1+4PrxlxwclGzEcVlxhbGgX+cO7QAMH9mBLqwo1o+Kgp6VWTm677TFuWKxr6AWvUpaeoCYOh
TET4Upn9g4iDT4lp7uSKN3IUF51SPV+7bgnCF0lH8xQcyBziYUjftCZkZygaHR/95t7Nd5ew64+k
DF+gmpmVTfkG6taf/IaOfk7TZ5Tea7hRkpdSdP/UszobWMveica3lqOziepg2xlf0/AFPTD/hEny
5z6Vfo0f1CWognLgspOYEtkNb8Y2Ymd44vKL16S4ABW2J9ZhhA8f2+GdSkfYaIrZTz6IuvzUBE/g
eixZ+CLW6a2k5snsfirU1IWnIA8n2rTB0OmmTillXyQP73VQ3fgxXXSqn2I7xHOMz6Z4Ghb91wDX
JL+F4ipBNXRIpUpp+MLT5mOnh9/TvruT0dz67Nf//sM1VK0RFKAmfDY9yLNV4nGamd/9x4WmJvhp
JWp8nZHqSz/tL2nH75SObn20synDtousJpiPqG8u6XLaWvXgt7KdLUnLOhiR+b5Gkub3sDmyffDr
IaOu/FO0QzF0UpiOqZZvO91kimq/e6xLSsndVAwGYG0+h3bI0nY7zkc13zNZuTHbrgLUgb7V1TR1
BBdG+bEKduinHbvn5dIlo6oqWmk4qehFmPJzbcXntNn8TmSXjDLpuG7Uvu6asXzTrerEu9BvabtY
VNtXYrYrlklpcJ9bpIJiWJmcvdagq/ykhWx2iabjfFKDeoJ6Pz2bmt67C9/6NZ2zUgN5D4OWYMML
89nq6bINxk80ibpEUpoequ6bowFtSNOMtvHfw7r55W4uklSriJeBbAmQ1CBbrHk81tZzaPfSWG+l
Sm1Q5xH8kOI62+bPXr+kSyMlUd+KcsPAaOpAgO1PrUn98hIXRYK9TwtXeHO8WGZpVvNpQ6ck1Ef8
Pty5Jm5B1JSMiDq3pr6SWn8d+egHUVGXRVrio0lUWXc5NhAAqhAoLc0gD7b4/ZoujQSfC7s24axz
21THE5e0PXPrW9JxcaRNNrNgc9PndT38NdHh65SsfqL+1IWRdFC2ut264wVWJDzbIxtmkYr9cjaX
PzrG3kZ10h4vLR3OcVt+orS6V1a4EVNcs78xbcMJaHeXB7T5XB5oe59b5nmNDZ3dGc5p2ve9iV7M
sm36/zm7jiZJcXX7ixSBDJLYQvryXe2qN0RPG5AECITn179Td/Um78ztiFyOqapMkD57TBYHqyC3
b6fbvKXZNQYpnwyCFQ3VXU7ibwR6Gzayt1X47BqCtFQkCrRQDTbJOTQf2345cJP8iU4b/+OkiF1L
PM191EPILPF3a9v677MT0YfgR/NaTAk/3hII2LXQk4ZGqNAbb+62ef1W2fqBmegm7BeUff9eeQbW
RTkFzfgu8bV5EK2Kzi7uxj8c9//g5/970gWrkL//ejXEdlnmqrmDsne9U0vdHbgX66GoVpqxWExZ
0fkoT6kZhk+b1Ntxxhn+PpN5+Iq1QPGVIb/nO/ia50c3lfL7EjDikDSUzREalUMGBx2a71kUh11h
ennY+ri5qQJg1wAnXo7QBMRzv2D5tINhn0vD4thNzQS7xjet3KyxmKGdqscttXV7dMOf+ID/0SX+
p4d+VT7bTcCwgnp/ZwhCcGaAht5BmXFUJwuYTJsNcIeJs8h2UH+D69cJkFfSZoTkSzYlhdj3TmAq
GA+W7FilqU1B6eg/8opGd3kxmWNZTNHOQdbkqMAk/zp2Wj2CpA4iuUmSsMvpihdD36uahgv6eR7z
8gBh3fAQGNbLtemXM9QK/V3edX/aX/xz7GPXoKu8N852PR6nrH+GObmLxtsMZNg1mFzBI2Vs2t6j
LBHRSzcNS8qGRN2028Qx/fv9kAMQi7aN6aXnbFufc7lUi00HGLsnN3UlsCz5+1+ovEvGUK3RpTHT
MN6FpEiSS2sL9vmm2HSdLh3H4ouvMb+oeN+EtkuwOOrm/A/P51+C63W+hCKf4BAo2TDPm/vhzInL
IUCfoFZhLbiRt930/8qc1Qgp+Ljgl0kL/1mGZvmScx1uC7HXqVPRwIZewrFvXPoh7AgB0HmJ4Df2
h73aP599ep06W1vy2hd+vbhAxj4d+0WXaSCtu+kE0ev0CWsGDnGnwC6bDktavgPNDzCwCNNN3T69
TqCwE5gLMZfsUvVUZeC9NSolqyf6plBLr7Nn6ULgTaOXS7QR89ZhI3WfTEXyhxT3b0//6gaTWoWo
7zEo53UNA6i6U2E3GLvelijAcfv7/Y1WlbeiC8tlSFhlUgHL250p1Xob7JNeZ7lCkWFbaYgutLY9
NtZ1j0RX2vq2JoZeJzqYkup87nCDq0jEeyjdwwBmLbf55ZbwQ6+RvH2DRprWfr4kztFnNjuf7zz8
5PWNl+uq7lXVFMqRTeslrvLxewO9x9OG2eWHmz79ddqCbETLx76cL30RzXelN/jcWtfDbb5w9Box
zCDQD8wtnk689YkHpo5GH4CuW37d9vGvGtSq4yKsel0uVT1Xu8ip0sH1j4fbYL30GjQ8xXLANJfP
lxy4gVc0G+O6d87F9W1x//rxmGGahqRA1QDrtkc5f3U30ojYNZg6gWsYpnPgBuey2EF64E2T+Dbq
Frt+Kt7ByjmPibvrlvCalDlcLfObghm7Fpd0irAKFP7yrrWzSwcd7BHeebdJ1bBrIHXNFtW0VVvd
baTjD4vyC+TLbvQ8Y9dYaoCE4yQvE3MnrXqUUQSgZ3XTBInpq0l3Hi28riCFeQdWwl85CZ82Kv5Q
4Pxz+mDXQOp2gvk6Mcbc4dE/K4J9oqqX2wzpsQr6e+6orfECLoLmrsBEMF1rgFPawt40/mfXCGrw
wKgi9UwuwpJvbsC+BSzV27Ieu0ZQF0NN1mIbyIWv5gsr/J2obsOVw3bn7w/FVKVwhccgfQi9fVga
c+5qLp9viYjsGjndk7WSpZ5KEG76R9R4U2r79jYgE7tGTo/5Egsl2uKuYeWyG9sGhkXFdtOwkV2D
pHlTiALuocAaUZPvoUCwohZobprUs2uMdMPhB0uwC72rK7LsPct1Ci72623P/Op2bkOrtwW36IKd
0XCO9bbt6sBuA3ixa8/c1eu5GkuqL8MmuocasIhTVCe3gcfZNTS6Llf4PMDk8xLEMmXexjwdy4nc
VFmza7hy4wN1M+SZLz1NXNbTbbd05W2oenYt9LgWCuW6XPWFeK9TK9S3uB2Gm8oudi312Aeo6VHI
PFwM4eVjTvg3IofuttN4jVbWA606jcL6Ikv7mns+76t4+xP3+b3u/4fhyzVaWZdVgPFDLi+QNBAH
JXh5AX652/mW39YwsWvb3K6lxC1lJC/DMtId7dj6MVlC8oeG/j9iHf/0DfjfAyTfto5HZaUuQfVM
fYOOgnqdqyRKy83QywATr0xySLZOXe6eRRNgjtjT9XUtxfQywOb95wA7puogYmhr51XFD7Ht5w+K
5dGTwKjoAMvN6BOtE3ec5JZkI/wZziDkNUBPwhn+pphwjZaNy4mKqXPxJeZ1+wipUP7QewkhtZt+
/TX8Gu4YAK7mMr6IOf/aEf9KMSC67VdfDe8owZF5r2UupKIrWu5uyQqZ/GlO9m+n86oiaHQCmdhu
iS/QxqohutDJLWMy0A/UTM1thcE14npgMXwtlzHGqqBY3/So172qyj/1k+9p+h9O5zXi2kdwFm7g
6ngxQKR9cF2xnC2CZ5F1Y9LzLGoDpP6kYH9Sh5b/8vfe//3/g2YAejROfuviy5zoZAdFifVYYgy1
g6CYOTQoU3784b2/v4J/+mLvr+z//aGIbm6wM9AZrBrp9OqFtiFrQ0N3ugp15uEBkq489q9FHUdi
B79mBoI59SPeYB/gFZS8s15YiMVZOiu+mHgpPjq3Ji8AXvc+Fd3EcR/rCLjJbQb4hsC7BEXti46q
8skOpDhC/3L+WEHO7Dw2oezTqGjkHYb2nzYrir0vvTvWoLOGKtV8osdkbdZjx0nzqeKe3PtKDnMa
K25TX5n+S8EwD/nDw/mXZ3M1BGkG11Smy7dLMzbQMabNsleG/2FV+W9v+DrehSlgc+DkxeJWHyED
ZA9xLfy+dqH90JvV/mGO9h9fp396w1eFSrn2tmuSFqkB7gDRua3nDnZbQCumMwwA90AYN18gFNT9
ADUx3jtW/qLMiZTWa5UawBCOfbnqP4AC/6Xv+C8sreioK8DaufR++9lDEy7Nazzam17XNZyWdB7K
uwITQzHKb0udVv3wh7j+L+/qGk3LSeGsrFC8R6RZ0qkxIYuiOU7VJnQWouS2wQm7FuJzrpaG5h3D
q3I8I/lwbNSNbCn2X9j7vugg/K/oBXdJ/W6Vzg8BXhF//e+Hr//lrlyF+HFcIY45UoGJVZJ8VtGw
XLiV9b2wyu/7ovCHudXrRQk937aevMbjh2ha5eQ6cbFYfl4EjuoOjsb5bS3VNRKflh3GhUMtLl0i
wsU0DU2Docnr/35a/3YPrrrB1UseYXvBL822NE0aPCqSYtbs0//+9Vz/2wr02koa6+a2MljYXnwk
y0JkpYU6e8h8xIlgaQKZsejDNk+y/2mwRU6a1G52gc4PszOBlJ/RLM5DujnkgzaFsWxj5XMBaM9U
ZaGn41Rmg5YaoJnN9yt1GVG8Ep+H/1zBdFgAYvpdjF1SLCmW+OP2aKWLix+QEnIYTS0FbJto2m61
bR6Zmat9WBN2LOBhQvZ95JEslmk0pxoyG3pfQknh65B34QgQ3T1zq4URcLPmIJ41cZSJuox3EE+G
LCstkYCTAQT0U0d0fF9B2feFmigXu2gz5ZyOuSsPsCv4XRiy/czfBe6qcbBpFyXDl1wt+aMvKvlW
J8v41JVNdCgVPEnmLa/t77Vfg0+rRVb5U4B41dda64gcS2ikVE9q7HE80h7VX41DbixJHafdU2Jc
2PV1ZFNoo+Edr27SuzDGNXpd3t0basqfxndt6mT12rpN3Cf4DrBrKIclw2Yi30nibObsWL+osMAc
mYVOHVq8zucIAm/TY1Lli8/yuImf4NCSP5FcmVM11pSkI5w4MrdBjx/T44W1ryBDSZ+WdfKVWAiq
alVItuM1+yQKE/3IBfstV+expzPhc5zowqcgA0cmA3rb7cCfind12/e7IIbxYHXRA4BpSI5VroKc
b5j69nPbVwwOXFUJj/FQJmw8zeXGoqeELKDAldPczScb8oV/6nzbqT3xDX5+XOPlfQssGpdNStan
zkh6xgvw+JSNBbXt3M4FZNnaGdOfITUwxrWf80LP0P3sXbKWe4RNb4eMNJVu7qnGj6bc+CnbQhE9
m7qIRFaBz3zIC1/DyX6cxUh2Qz/74jy4ypRPzTKGg8F5v69W+A+PvO1hMKtatWt6w9MYTUmza6o6
tC/K6So6xH2nokODraA82HhJQr5r6w0zgRQrbN8+NYqM+iHu8q783HSdjJ68ptsg0xyVY5Q1ZeM6
h0/SVeSI4SHbmsw0AHJcpGjG6sDWfg4HyFcU/Ps0TGZ7JnkDVzYD0lz7FbsBN8OX03M2dykDXmBK
XTtNzT1jUcXvF8BCzA+zFdTcU9Pjf63xTOIXeMhFJF3xMuJDaeJGHngfEn2amzzorIlywLvTNoKH
XTb1a6If8kYlxZsCMyUcwDODKp72+IHdVnsCSaB5EUP+AgcmiGmCaiXnQ9m1wvyCxGYPJA2as6l4
ajkO4lGP0yQv3rcWHqttbTBvaIsRGLMB9u7Ts9NjsbeB5IBUdUU3qbRP5ll+qTjn7Vu3wrj5RYs6
RsUSaVxPMdKWn7ZGqOW3ZSWZoHUwmw52KgspzryGENKOltaW50GW7fCLJ8HyBx1ZN7y5kCz6BDqE
IZ+KWrQoIH2vFg08pOUi02pu88/4qWZ8brt4i1Q6c6KbR6OifjxC8FiOe1H3UfOxUmIZHxTFuYYo
f03UvmNybb9A3XKM0WlWJc4xTKqSY+vGpHvYeDGUp8TauvsabZrVD6to+4JmU+iisUhhkcnlWUEA
qPkZcvvO5vTgdB4thTLYqVrqtbhrQXigJ1kmqNzBolqq7bwk9TQXmYtjb3ZDtIj36DpSMn1pNumH
Qzt2Lb9niEZrvPfG5/biDAjNXyYhJfT3ZJNIljbNnIsiBZEdoNkKsaI+L/hO9iWA+ev3eZL38Rly
IXH11uRrry4lTJ4PJpRxdaxm/P+wANl8vocWt+5ecgaDyCq11DF/QhmzzvUubqaoOoHub5bmsCUa
hiZrhRfzSKQAFgf+7mMtj0hEYO3RxJjhPPtxbn4peGzLE/MQJkgNZKOKtA8yhF3bu4r+3MJExmNN
IR1r0xDUtKayjMmu6KkhdRbVvhu/e6aW6LmpGtfYFJHGFFB5pFFXYEwlMUbqq8RGW7pRjwSVxLXJ
/4KOxkw+qI7S8dJAF285irpS+p46Oukf1jNKPw0QFGwOVvIh/8ppmNlDrUQ3fBAWh/T3xMikziXA
U12UtoRR8RfUwYZw4psg0V3fTEuTxuDbdb/UNE1rmfIJm6wvipmeHrwBaenBDZFc7ueOozlKq6nQ
7vs4jHnyqGnVl28LLsJUpkLNff5JryYnB5vPTB6YWpfi3oC+R7KOrzQudzUTHMK3ZCZHF8YuvpuB
ITPfMTtiVQfu8ERtv8sNSzBniZBMoh/woY3MDn+odm73fjn6Ncuhe7/OKWtYiNSeSRq7e8MoOPLZ
Bj2s6edWd737bpvYDt+HzRCF9my16yfttSs/cg+M5q+xMnz1u6CJHOODNBzzpP0wtFTfQ7+1Di/M
kqgvTzXUaPWcQclh6E5j2S28OLVJbtZfNchiSA8m5iLfQ3YhqU2qK9nGSyq32sQStgTQ/BDpwFoy
3TPdmTxtklwoZNs87yFDL8MQYroHKk/qflfyJvbiqEYgVt56Axm7+DjDjwhi2KsATv2bHeNuWDM5
ToCq1WsOGnaq16aYZCobSvQEEq5Zjnmlfe+OOQQLCrozMtGkuWA8P/IXNkG6d874ksjuu62bsW1T
7mhpLr58l3TMhKFVvaWVnpUDc3hqN7nT09CoMkuACIqOtiFwMoRWLLfxGRLPqzsp0tDpdxy1Uh1n
Zkh7LDF60rt4k2HOelVbFEyL6cvYHKhXeVFhKTPJZi/ttK3HSs6OvZG8bPr9Mmrx226qob9UPXF3
ahfYpQ1MsKwaTPPMyBJHqXTUimOFckPfJQWLFtioxnpZT/FG+UXDc2JFvp5rd8gDmaJPDXfFtpcJ
yWN7LNjiyP3ak4n+0DWLTkJQYY8aLvF2D/+LPp6yZIJH7oMpI8oe/LJCqS/DlI4BywuMz3NRFw00
W+pp6kA/5OuZjKHZF/MIsfh2hL7wBAWfY4IyKnwDiAqwcXxlAALOwSVzl6RlsyRqr7kG7jjdYErU
nGdUlogaxpoxTaA//aKBgG66FFXVLJrj6gbGPtBNLgU5cBV1y6WW3tgXQnsIyIqYMZRruLoUClmK
N0n5V0F4F07aqAsFuudcMsg7IsIm/m1uE2iDdv3mzM6qlelzTPug8d/6hvQpwRTO/OXWHOzHbSpJ
eUFlLfnXISBzPQFiX7MPebtF7jwNGgdQAh2IxcZg46E+LoF0+CTaiW084f0t7mWTMdzG+9r8xNIJ
ydDm26mAufFvpfoSwJ15aqb2mcMVY7xXbbnaJw5ScPy0Lhjuvq4cJJgTWAK1KdOpKmOYQ1R8XQ8w
ROr9r4RSEh+qYoj0mxjVOL/GI2hWr3lRh/yHxWdFveOU2spv+aCIjEDX2Ur5tNWJ9RAuqKohwjeL
ZJOWUWVAbezFivsb+mmhGSa2Zk19JFRx1phvH+zigTeGemJrjsxNqkesWJx9yuVYEFSUVQSPaYAK
TVIDsLmftGbhYywjOCxnkakDeR19Z9p5j8VEHrenqrLVMVEaqXpQuU7KLCQN4SjOtlj9zCGAyrtM
Tu0cPcppjs2ZLVvsUwaXieNWC/uqbF20KPUV+riDt14Ync7RGNUPQoemLVNndd09stxVnqajXEeJ
/EwC6/HiSGG3B+iFl6PPbLuuKf49AbS5isvxpUeCQPgDjSUH/KnoTbPja1jan3G+khe5CXTvNURu
7xqU6cOGiMbChnmdIMVHnFqojyuISs/nXqOITkHkXqNHOnQay9g8iZPiXsKKV6BkmLwe9/jF1clB
Rmj5WKo2mZeHLqFt9zz7fFW7aqyq6AWFgokgZODWoTiQOpLqw5igWjk0QY76JSRtOR/7UeX3Qg8Q
7Uji4oiSq3AgfkYuqY8gQHH6tKEMrPctw7ny+wCFj747T7GP2w4V9ft8r6QTeTCj7abf/WwH9dcM
oaPPs2T6F5pTBLNDstaQ+Z9Yvoy7FkLfP1cYJGYGq8TD0EPpLc+CzgvRZAg+fFr3dgZ9tjuKERPR
7lzUre/2aPATp3di5PX8sWzLYh522MgOXbEjYtMcPjxjYONznPQze4aVPHkz3awBVi3QGeiMr41x
+jM6Y6h5ja6Fgy/8H+EMrzJLgiTQbMRoVcS7UjQDpDOHZHgoFx5977nsyjZbLLEs37GpJVSltQUP
72tHBZl3hC/N6FK3zfn00C2zhV3akKOSHbHuiiq275cib79p0+p573Aj4g8aX2K8JJ2a4yrDymfY
2a5dR8C2tK/Smsh349gGmvQM7W5bTd89jyk9rvrdDy9TCwnkM4JsLQN6V+LW/VbClGxOk8AWEadd
C1njo3RlXD6sS+D8NMMDfPw1aQialelQ1Fi39Bs2E/ErvPVcuK8hSs0SaPCOyKR5xFMVnEd6xIzg
Iqt3z3ABXeS9nsd41/CCs11w0fJmZk2OijHx1IwrITuy4J8xe+e/OmiatIfBdvYBZ0XeCe0SLKGG
lWTD1PJzzdfpo12kfx1V7JYUaqIJ2jUMMoeUYlu0phGnyicfpRAL1hBN+4tbYHwwWgfkBEC3LV2K
RL7oCS0WShKIwFK0hUeDSAsg+CZAoJ/dc88DIvySb/xifB3ucLt6mnkY2WHQnWxnB2GrDPDaAdX3
PJ3iaECBsoQYyEJdZ+AwhaNtp2JHgYw69TzOj6rI54s1CFCaTj5rax8/UIqBDS1bi4INsHQt8gDv
mS3aqz7QFIq4LtOMzxkch/1xmkT71k89ghZ0PXc2V3QPJUiJEgGIRq7nL2FIHNoygcJpQMu9VX20
Ly1ixsjUlrlBzqn2MBJfOQYeg5WfeTkNOHKgnSFQ5HuC+QnDMyD5YXBRQMfkh/NKlh+DaCWqxgIN
W63weYx3S0aXPsfzLxjts9oN3Z1GiYAuQIy/u07ST22F8CEMmd4q389ZJ4J8hnmq/WS5zc+wOs4v
VncN4knXp5x0MgPAsdivhkM7jcq62Dd2QdlUJh05AVU57tbOoqSDHdXwbVytTtsc5CULnMhHcLax
bZK8OOic1SfXoggE7H3ZRBaTOodkLtrmFdijIxDW8g5oE9+mMULDsfCThLs950O5X3Kha4hHxstf
gESiAEZzK5475w3af7W0v0BdiE69IOsHAdmFoy/U5EA43PDQChPvCttF+4p37Y9mmvXdKGX/Wiwt
w8lnBssUiUlyicNw6OICrhe2FafYFvUeVhU46KFuTpUJ65atyTAfatK5Mo26vPxVVLV5sgkvvvrZ
yZRNpK73vKT+c9Xky3pwgFbKi4m8O5h6kOOOiqp5jYuifWlFFX/PaWt+w02VwNhRojBLtP60eUL4
A2yDyqcpNPl5ZmVC0gW6TzvIwqAGWN3ojwZLoO8D4mB3khvGXDtbFvnRxjn8hkVbRWW2mXw95Qkt
yr2PCJlTFTlLd633MYZb/bQGjI7s2Owc0tc+3/KVvvX1grycGsDG76hQ2/CZxQMMb5J4ImZfoY/p
9+jWhUj7LSkf+aaKB06lG2GdrioMker1RxSt9ZsE3uBBEkit4t2hRURbOWGegDxJ9oPS4RUaplDY
DiOMxn7nxro2i1BDPRaWLRKEjkGUqXJb/1xQlJjDZsfLOjL4bTZUd8UjtmGte9xQ/hZ7N4jiSbCk
SXZb0b23IxXqi0wj1X+XclFn4Pz8gUkSfudDFDbMPOf8AmZNqdIGtWqc4XTYIqsieIdmDJSvJ65m
XKN5ercRVTSGBE8VyBwf2BKrkAaVJJBl71VbQ0XB8u5cKWS/fV3z7t0SpDWoIOv4pWRdLx9IGPTP
SJmmzCSMJdHj2aV+i1qhcIqxAYj2AMSgTFF4q35f6XX4hhqv/wLT1fyX7wKPU6pJwTI5C5TG5dhM
4GIt6DKzdUqmEZelj74aP4+PCAr0e+jK+VfAWu551qDup1HkcCbJvA0P85zIy1wW5Q9ZDfFfKNnU
lyaqFXqyopnI3Qrvkd9ljvoNIHux2l2BOulx2vpyy8TCkzta9AzBfOjZBzegeksjnP8y3aaquGOo
QMqssw3rD/nSb82h6MXkz5L6+tLR9xGIwh9LUvyKZkDdWWOoUXVllXHwENUXowtR7Yp4BM2HgeIX
Z+MMB+DHIY4clLpVCzr4c78oRDYtEP+et23MydcFVd0lDsuwd5CWlbstWjBxhfKgS/YAeAyvECmG
h00kFh3DCC4vkpcNu9YTJh7ozRAUoxyDIV35+26Ioi5TzUrAi+kQL0rfSfalLNrkaWOL/+gpND13
mxrykAn47QHu3eX9NiIdLH33Wkmx/RgGyKAuke7Fnqx184EPgnwjvlZHH/Rg7saOo/yLO+H60zob
81luhk+7CP3sywwp6192c5U7AWK3jVlYMNo7yBqiCaAjVvVbBTLSE6jPzWOrwJnd57Evwx4zCzll
DXqQ4lJgKj+e8BPJhQFi1By5otLuhAwe7ykyXZEtOgrtXkowfLIyUiV6DmA+ht0QBH9J5hUvFL+7
7FJVNttTVIM5lHokC1hp8QUpy0OqurmbCzt/N3Hfh7RbK+wzZCf0MRJhwABlXVGEi34GB2gyblYY
zhblrmQr2faGL4W/mK3CTXWAarAznlsh9zEf7Nkk2PDNzUCjM8Oj+07GGaP3CoXJQ8LBCzzkUduv
Z+WcF+cmEeprGP3knpU0rElHtzW4EMhssjtjeFC6fVAYkJ02skwyE2Ot7/JyWcHrhEsYxtpymugT
aq91QJcwDWWmpyUyaOHsNO9AT3jPvyz3SXIqhsJ9ESYq25dkoCV5UStla4YC3S9H0rdwSHGros/j
1NjvbtjQSMdmxTgTgmoOuxUq6I+qVKhAuI77Yk+HFhSoCASF8UEAHz+gp52iZWc6o55aS6a/wjAa
6GM6n+zR4WGwAmJtW8GGsay+x5PlO7WNluGor1O5ayQqg4DGzB90MpfHALEDlToTkx/bpNQDJhJa
Hlfered322j7g7ch+jCFokYvFPL6vo3GuntWJY/OGEE+l9XMnyisoC/QZcWT9auHskFgucKwsalL
fmz6BZDVxozFW5tUq00jyqdzLQcrMmaW4rgx+Md8HWAHtI+6PqDA9/N9K6xAlz4vTbeLl7iIjkTR
9kvX9izZoeoNHswxP7bHbp0cUvKIxixtHdN7j0Flktaewp5rEmX7wKi2Q9qjsqxTwevhQ9lAbgnR
Za6Pnlbbz5KP2ApXJeTVH1s2hWGfJBDbuMQdQj+mvBrVRWya/l2xj6BYi1gHua90iI0od4vc/LRn
IknsyclIywzTUV4fIIZYz7smkibJ5gIyOrKfJXYeqwQvQxpMbFIazYioXDTJY6zJkhGhzY+FOzeh
xzDRdLBR8AqezAtqnmgtDpI1iU1JAicydA6QwE2L0tfDeWvatds1fi11WlWTr3d1BwgbDFRad1Yj
l0+YW8c7W/HiUecC54QZ9VkODPMqjTY3hfBUXn8uyABXArckFUo9m/zHFFNYt4uxbnz/KgCBpHMy
Fl06Uz4cwZjZorTuebVf4rh+y8dyOLB5RNNf9jX2LFMSPozBr9/iaIyha1NjgZDNASX3fjQGkQDo
ch09l/B2+Vhtm4MCZt66D8TBDPGx0zBzQ7M+Q2bLYzWx7v+Po/PYjRzXwvATCVCiwlahgu1yHnfY
CO5EZYrK1NPfz3c3QE8HV0nkOX8UhbWDjiJRHs5qB8VNefHCPpkGulsSqDTzqqQ2Swamzz3gLuB/
yTzYw3y1ZRt+yrhs+n+HN2x1wnoJWmAPig+pp6X+vhi92k373u/R4xaldTzrQBbNeVTWqpmQ5/gB
rf78XCxEl+ZBX0VRViFam7M9jJsjHQstX3d8lWtqSDh6h1kb/w5OaKgsq536IlqnPnPPczNJ3d11
4GJYjNkav5iFtXyqNp4pomJNK+5LvZXTnanCYIBQA2e4LDLu9rytTfupAbtzqYrq++YH6w8C2c0f
w2JzBwDPU+eZ/Z3sRNxvLVbZ6NQU2n9aWG2uvFrVlhnP123aj9iF2W7a0CM40LOmd0f5c3AOOtUO
1y+JvEkhB7bH3kcXcA+B1cc/zX44sHEj0zcHxtj9HYbR/B6P0pWnzV6d91rCjslKO1eUC8H9sjkF
9d6DmM77UVRM6JAxf+dg5CmQ0e4gn/GGEGI40Oy9BT3pIgD4W3Fqvkfb9uQWws864TfrhQFBJbVr
SmYKPf+J1T6tN7rOezfvA3ncN37gXiPtjQ/z1olzaUfHkALLlQLMly7DTBfdflV80QCkpNhfu3Di
gmOaq6ak2/0R2AG4lApljBJn5PXun1JDqiSrBTmDV2v9t+K+rTjq1yZRsio+TKv3kMdrClUmrXHl
4Nn0fBPWXv3r/JghWGCDEzQZ+bAsoay22zD3Wl3UHDVvu1VCcmLZ/m/nauMyno4KAHP3IYJ11N8V
Xey8Gssjn7i07HwdXJU7NlxZzRnDQecxGXpRGebE18i7Y1j60+bx1zv2XJ6mSoH5xZidlg6SJ+nD
qDwBCw8y2cK10hleRv3aNDGbGCHXUO+jXdyGSjHyrs0+f651o7NiFIJbxWq7ZIjc41RU5OvCWcki
VWvsXrawXz/CfVnadB45Q3CchLetC4eLZ4reh9upgic2MPhuSLO0b8UICFBI78fUVutp7qR8QTkQ
ZXMQbtk+iO3bYk0mc6GcX3VotU8dZWUpMKe6lGFhffC2Ixe1abBJQMOc81KMdr5NAAjchfLceni6
0H0UrCURdaRp11W8l93RM8IZ/B7BVn46jib8QESK1a1aHscOvWdUMPemDtTWxZ3AAOxRVrfF690E
SHRn5ZyJKt5Hf0zol6TxIPa9zHT6dUUVkrkeRmaxh+LSqWK/+A5kbN8b88CyYU47b8TzKqzqgiRJ
XNtWRafZ6o4zmV/tw9yKOO91/bvHSJ7yW7FED2NRJYtqKDo3qjKZivf4uamF/bFVys0gJu0nQN32
cag65zcPu5cdfqlSz1uLItuVDcshXZkor7SToj+KvGjW+tOTYIZeZ8vLVDllFspj4hS3rE/kZgWA
ZvXpmKA7U1oendYIPRbPhf8nxPi/lPlBMYnM6iBsX8qwmk8g0tCixb5n3hgu53A2oZVUxfqLoFug
mXo5rlr5fxi4/2q5Ba+EZJhsIdTnca/hrDZw+ndb2uEZ2tfNKmuPr1E8Wo/Tpj+DQQ15o0vYFVnE
9GtD7bGC1NyWdei/gyxMZ0Cr5s4WWMYRHWouclP/df1ZXcAhg5d2nN+nsK0+WjugFHVhBsChNBWE
ozbNPbnl0avTVmF2jOARJyuIu6Qpx9hNlDJdYubQzore+Y2re+LzXEV2xGOHfqU0QZj3ZGaMKUqW
Pok3sW5piXqi5LLHupDpBlmT3mf5vOMidWsyPD/Lrfd2crpDuw/8XNKsnC7lUXbeeZsXLsImsOBj
nrWpbfnQLZPrWScTYK0ClZpneQhegE6s39Yj3vsLY5vZ34BSawVZZUY//q+cVv+3aIwqn+xyD3Wu
nMiM/yrjHXOT7FsjhqycSu3ejpgyg8+o0ra64+MmLEa4KAmgucehfHIpavEejrFrMl+unfvNeM6h
79zG6aAbvXkr9WuMpWzk2lsdbkm71c72H87xUv+NrC3QJumHyhmR8/ILTBvETW8J3Q9LmS5+LcF0
jRP/XOaWGdoPI/kI/dk4+bj2xf+zAOrcDef5vdyWqku2KRqtvFh1bVJA3ZDR0p+RjnMjUvGOhnRQ
bvlpdOPDeRWWH7SPlSz0BwvlwIzUctx0adUe5sOmmWN8iatoK0/ESjp2Grd6uAGquMgZmqIZ/q2o
9/r3oRamf3Wo2xnTuOLi3+ne2sY6qXhZ6wc1DbpLY4d8a/ZOaCw/4Vru+6d+ng8+aXmA1iaNAbBO
280ZoRo8H8nMXRx7vnkgbaGQ32dLmeiJacuuPswmjiE5Fn/YPqpe8zC5LtSTk3tmc39AvEbOcwPI
Iv+VhO/+W0KU2AS8IlSvslXYEdusAmG4qnFxvBSk6bCeGX1mmU9Rab3HG08J6fN+U2obYUIVYoyX
WgidSGupevpU5wrceBYrvQppVEbL/jaXkDNZNaF6spJQIfRFS6vmvYP2tQt7+edsAwq+HD5P+eJh
b0vK+qagQPrAvT+PeVw41vK9EVa//Y2BlCKX2NpxH3vmMZLU91RzrYMpcz1VkH/TPshvXm3BiJPO
5UXWtRvKKeqyekBudte6SI4ayHiqfm6xEZ1zQe8zmus0WlOnsnDqovZx2sc9PodlHQ36SnmjZCyi
8v746a9LJ9PNxvyOCG2Bacq6jgz6/0qgLe9lp5Bo0Nk+hUtQEFUliNRLAucQj9RoxQuktYtCw/b5
hNZEFAgGhsSy5P4wOXQ8dPfspGy7Se8SVfpHGCHEdPLWoDqQ/5QKyOKeWA2pxtNerWBgiy2D9qbh
w9rfEFj98W3iwBL/ame2ISaDqt0q+2JjA/U7ZoUQrRzcVsPPns1uV0VOfjhB37M7lbM1kx9+OBZo
w7njy5TtlfOEBY6SWeUe3225hkPmTXNUNa+QBWZTj5Hthp2dkf2lj1+BI4P9sw2XsoHhNkH7awcR
WPSp8jxZnoao2vWQTq449E0eENi0PQRkeuzAA935+EqueR0Omn4h4NdZp/Chks2IMGcbU2iNPyEh
t9j9B97fhDlvXxutWTSb8YYqve1vjmA1Uyfu0jBqk2IR7CfG45zgk+7a4Rcvc+3f7NmtdKI3b/NP
Tj2XvP0NBenp6kwR6V9z/E+WdvW5Mv/sMzxXKaIppbc67uR58OXRvhbBxHV92N34zGES1FfIrU68
NVG1FE+b3a7zzRpQp94RE0V3aTGNXYZmXeQ1jxuzyaqjP2VcN3Gye7XmFZWMFYyMerY+Os5slfPz
t0teIY1uSa+JvNwJ7GN5LHwAnU8hj2D4ieLL/aO9/YiAFiBQgbW3yH8QkNTsHFAb3rkIRgRXjorb
12ioYvo798AOgmxtbXckzMdvv5eIbJanmPXCpBCjob7hBo+qk/F4f/MhhgROvGU/BjfVJdbAj03N
m5fHjr1PCfvD8WSU2g6VrBg8jrSuwV+fLVQv4gTFTC1aTUiHYSDZ9b129bKnRdEW5YXE1hJWsjS0
1fHy4OZU7v6qpbX53+wtsPdPu49cJzMLCzng6Go+dtdZR4ZjQpN/rE6szvOGYs2TQXiNvRnYT6At
Td2mpV4vcm1eJYCMmhe9CkGwYzqs0ph77MiUQgWQiKMMKbDhAXDfi0aAEg2t1eJVr9vnyY908DQx
7TK0lPOywxbW3V3TVOFxDUiYuSJfD36LeLfLHMGG/R0r2fom+WYJ/t20ITG9C1CDhvb4OqIRCP8E
YPO/ioK35bI3/dZnpBCBDIY2o+A1hH337xAlrC9+5RtA/q6PqDoU9vq4NVbd3NdNqZg2vG759IfY
2x/tPR5+wuXtf7oi7Jo0HorST9Ti+7B6Ep+IhXo13eJijdJ6rcuOi4MeM2BG/nNhEoZq4suSSXVY
7W1ooyDvZbeeRRTuNU0vGzCE/fUiKzeGDTHD+LPciI1JJ+h07op1kCFQqNt8uNOq/rYQhX/oH1DH
2+EL/dNY2A5eaooIi/txbCwS/o21xqcChnzMEU4eQxb3U8dgsnll/yhMtfHYVoAoJzxftfUaoO/A
7HU04y8ouS+d8RdcPyX7rhYQ/b0coOwaaY8FTIysvXSrFhRwwnixokAz8houVGEXTwC4eL0S9K7N
9I9mR+nkJVIWhi07XuIm64XpnLM1jJb73VaF0h+8VeH25X8A4No09d1PMTD2mPDFdeHfKR6aX5Wj
tMMzdCzliRTsIbhHQ8ZVXU34voK40WF6WI57QaBUk41SAizMkxpe1sDVgJsjUoXqWbrKl68AVcEr
EGwj/wQTO4W91Ot3RXLyCxbTvU+dgPMBy9QycfZbS2u9Ss6uF7/YZZiG4SqiPNjLBtlpqC2/ut/a
wWu/Nf7Qc1zK0hKXjQUsvMQRkNEpDIBHTii8qiUj/AGJSmcivDtCajQ+YVvb5k3zq/uY0Pbmcy6F
fh+ZKaf7h7ArT0rtvnc74O5+bt3u8LIG496znOnwyX1USTxXR7d1aUlFPPDs5sYIVxJqWUL1VJqm
LH62oq3FA4DQWkRpMBSRnwAiHTr3dBCKWyQZjZ9ohhyvnao8HxJ61JxLSx1Pd3NktvdhOnSZWMKd
yiTWHayDguI8d2aR17DjpL+sZpk2qpAR8EFwcA7dD2Y63Hvko3bzpriVELX3vuHHkwNA5XdxLMrP
t5jMk9xbt3XMtqPipwgq8seDpejf4n0L3+04iL+5mic5pUzVtv6ZfSj5b9EXf93ZG39G9hqq0w6D
tRIYNOwybw+g49RiLAt+u5x9VpksMRlfr9EWiCNfu3LSHz7OfuvUkixW/OkZM8JvxyDWl1G67b3F
qPM6DZFGg0KmzKVrC2HgGJYlTGzLryeA49CQs5Esba/LZ1/3rf20OuhQH9pith6GDkULN2dvHgeL
sQp1dt00j3ou4VRQfmK46sq2zUVoEaQRtvMhYMsd6b336OauypkD+dx3Y5lubAnJwDK9JpsI4svY
o+9ce0t/p7xvipNWuuXT4BB89yw4FcvsqGf1g81EIgDQPlOXAsTpb03XjjR+0ifYoltq6jK1I3/n
EOvdmFA2b3c5o6Ly+BEYR6XIlqflSy7vPrfTZMuXbq1H9RZRp11fx7LVX7M/r0pyGA94yayeeN2D
uUJ77SLwO5dM/92chIU50L6AVb6xkcQq16O7PvpuL25yKPQ1Zl5AaBFbrveKomX3M5atafo4Whd5
ZbgFXfteDYXd55XcUew4cDAgglsxyUebNuinxrF7AcPQTM1JbkUXXfphFdUDIr4agHjVc/EPSqGe
f+i4HdR74R2wQgxSM9/A0U23AkDWP6GBnyOgx3XhF6dZ6TPxVuj+ZQnHdInVvG7XFmXva724jXsa
3KFoM6hhI5+do4DqLi3EmI8dZBjxbp3Dbp54yrW318NaeOyHRs4zLgluPnGD4OaH6CsXoWLNW4VT
XkxB0hfHrG8ehTXdxW+O8oBgmdFygpEf50lZ3alF43PVG0dFUuO3WFMG1flxsqblbowIxOuVki9x
OKm7eXXpto+tADWQZVBPjXAtIhd0i98k/FeqFoseaz0WnvedicIEaWj5yrv6hzj+1QNv0ft2tNWt
3V39c8JyIpNa0S+asq5v5jbPcYC+gqtjTiFiUf4Nxnbq+wV2aMs7bU3XjYxh/plahc+i+AqitxZv
eTTtUP0a42A4h/ts40+avd2+IOEX4ynejpBs34MhOe2/UJ47sMwCHKcoj7NPnfj6N4qFCFN/3Zw+
Xaq5vyJDGF+1svySedP4Js6E4upKkYFt5fO6HKgQeBNnVrXQ/od0oku7WblNzl+ufegGHXj3nraG
+Dp1emwz7GC0yxYNO/hvnurlpzzMnKPzwo7gB4Ua88Hp2O39tnPXkyungYHQ2p+EXqNTLevGpOuy
EMg5OxxWmdL2fNbHpP4wYTX5KprtQfhOd8IxuWQ7493DIsE1FZ6Dn1usah7IoSGG8BhU5k9z9+zU
xdCd28o0T1Aj3aV09u5JW5WXc5a5cI67WU8js1BSx0d8EUNtnvmU5yVnJGwH1CSBPadsuKhLvUGe
Fglf8DJw2Yx8gYRQvdk7DX1+PCwZkgqi1He5IFb1xxhFt2rCEVjw2LgvpsmHE1HjzReH/CEGf3f/
q0dndvzzhovI/T6OdUXlT721D+5kize3DKJvBco3meIxKtYksiCJQ8yrUzJ2tft3Rx11JHa8brdS
qO3Seg0imO6AoO3HL9iA7pJ76ksiyWc/er891QTqBLmKdwB6u+3StacY5ioP9BOd48rhYhci9hgJ
XPIibek/8I0xBuxjgbCqcTStArb/WEQVEGkw+NZ8ErhznvbSzDf+kO/Itgg2IYjgeMN7iKm1icbG
SYtysS+HQG2Uy7axVDqilzvIROSuiI5JXuVm7cnA+nVBPj69qWb0CjClYDWvYdQDNBzk4qqkGUPL
PCKYRRfO0Gf9F6wedPg2rl93/aHOjiui+QzRZfa850q0/9r24tKRhNKpSQEm0Bhuntce2cyea57A
hRGrcbBoMeTW4XQbXQ8Od8WBsUedyZ7zrUzDjpavkEu0Fi5WzGKRQO5pBsvajq34rqjLYkTs07Id
xSiOxH04LzCkhgv6wjGIMGvuh4IFc1PrM/u8/xkPU4DlyF/LPWktX34EiNvu7NDSz4IsTT/3j1E5
j4ybS5E5Con8N7tqLGBB24rycNuZlnloo4vmmWBuY8AuU8H6CC3m0NaZYepaTNKFgRqfj34rC8C8
3dEg35MsUHSgrX1jUlkXfm8lsWS0qn8nJDy07raBjS+fYkf/5/tqzzhQ5DvtTYy2xNpWjN/VEQcU
pEJJlQk6bQ4C4EROcRsS4JFsWoYuWPk15zt2Pm0Wk7xcfCFOXJVoFSSyITivhkk6GbcG5clmUNje
VgbWIOU23acHqmB0fXIQgZhnZ9GTA2lC+dzp6xymdQ5a0o4S0aJiSPGSOGUujzoInrcdb3gyBMMe
PMWdCI8nhHzldkUX8dUbZPNW3Wpe1e5uDcXkX4wcKnY/e9/8c6wKp/zrYjkgrdeqgDpKCNctsZsi
+hGryA+e6biffF5qq3RxGqlWZkFpUxi77EUTpDOHQp+Ow4zNJNFo3/SLmbl7OfpliwgrJSvZ7lPy
ywrIiKWYUXOmxkNs+xAvehSIaAGzrf/4f1f/umM7ppbeix66Uani5oxeW+Rbv8sPb+nLT+xhwN1+
KbYwG0cjgG9j34+WD9hYv7/vthDSB5gS2SZyVo0u29PTabDZoJMVy5QLrooGIGtQxwMWTdN/Lqad
4dRNYWWf+yhc/8pyIL4wOKbhMnvsCwm15OYUovqUsDPL8qjVvHSnYzXR+NofS2MheqkkNU1FOYxl
vsZ989uCxJ8e+1JGU+77sTkHobWZZFNtaSX1l8uAebmTJ1NUFeYRzMppsAfRH3Rm/qsuhuqhVCEM
aFS6bLbRViE2OY7ZnEZGiT3FJWMP7/C2fPSWDG1QeMoW6kS2q1dcFjV0xaNnHfaX23PuPQTlNmqx
m088cP9DbVP11Pd9aJLFBOJdDJR/s6PbUf3gClyTt22CnPgrmxCf19GX4dv4JeOCoINDvvNBtLuT
W4sDOsrajxsPksMk3WzHZZpE8dweSCvfOhb2Z59LFw0BvrqsENN+PLh11YSnCJr7J8MWibZuzyla
Jeicj2/2LOIRL+CI8joy3grUv1R+0riH4MFR+scU6z4bYX7+BtI2jCqkyV6sdSu/ldvUv/M2Q1yK
wr0ssLy/dSWOt30XwYPbT8cvU9XtiUyk+iG0w4A+KzQNsA8IDKux/k3QxdCnrSsMpmuxP1gI86Z0
GfUO6yfH7x2GBlbTYQkfO5yh3BDcnY7VdzgTGyDy0J2HH3EVWNBp7fGBiHF/OmAfr60V4h3sirjK
a4pk7q1dVY9Ou7IZH4UF+hVqonFYxdwQhblcTtpx1zPSkfknujLraSsrGHaUmPcYS3WcY2jr/yCN
slMcM6D102a9R+U2vioz7J90YuwPDmaV5z3c7xoepDOzkn6zV83dZYfjckZ8Lu+idRyvynJRV1sN
MybxX3buiPU3uARunKmsH1CF4QJzd4fqtFj8QDg8kOKzx18XY4coh+51dT2ksC/u1ptbyCmM4KRT
35REVGvxjfwu10r969sAM8s+W+87qqFX8gy2h2bdl6uPCOTB8+rxT2M86wrYt135o9hsGKvLWxQ0
8YNcvxR9U+G0KAkdbJ4jc3G7DmPGSRYBPDq9hAyzTQ5nCguJIFsAj+1obuIabhIXPS4YuQTDK5lM
+4oELLJ0wurZvbguAkexWX3uztX2vVs7IFfArTLODKGOl6ncZ9ZiGmPSsWbpWz2/yoawc7lSbUSn
1MJPZN4IEO5UtjHyiHkYFzSAoZa3ydJIEcZCtandOJ9TE1pX6qGKuyLawx+75XuAcpG4wYHMv0xt
LYg27Ppjc0JYl2VzHyBYtqu1Hss9Rpg+K+IxyiXxyHfDYlWZVcv9A1qUGPTI3pOZyffLfeicPZZX
ksD3EwapzxB97WU+4vXCMut9RnqY76dDqBdAQ9BXb2LWJrkutYZwbaFbbJ8jr7LOaGMbrAl2fNox
YRKnXRy/DwenWY0Z/Fsw9+MviYPmBWocw/MGUTlY7XqmInXmhuQxQn08LhkAljulpg+PD55fRCta
Rf8V8FtN5q62/Gea3sohAthZ4awfHd45yNulsGemUru/TaYRTio833mTltA71Lzd3RnZDCzS9e7e
2MLsuwHCk8uGMgREzLA2VB45E7qCSnyUZpzTRi+ySij4xCIdbUwQ7jFljbsgAgJVMW+ztQzRyW9M
+y0KfFBYILicfQitXLhO9TOaMFAdgALraoa4uygPDpCSXIxDnNF9wuTfZHjult9BH1Tf8WdMkB7h
RtCY39wGWXav8WQC9dL5uAjKcui+Tz0t8UlsSGtJytmPWHDwReOoa1EUuXPzODQeEi6EZedW1PXd
0hXA3oU373CAu7mrBt++x6E9ni24ly5n9m3ed4ZC9H+43DBjWC0MIzWgwh28b51qfvZRoPEdzwsX
4RLUdPIQkgIxGXhu6myIqy+1GRHpkmUKA41rO2OqWLMATAH50NKd/dqITxdR3uOElyRzo56blq81
4BbZWIFKuImUqbhJecr2DxuR2ZJAjeG/C+jkuwp7R0yuJzb00uqr04YaAl87fEN4hx/Se1FbML7I
4zAX7XTNCrtcLqiatPOvqY/uDou6jZ6/s9Adxj4LGKIsHf/VIKsyMV/Wv9TxKIN3/aW5kYAzh/eQ
u7XAms9qeEGiblA3oS2qE4advkg2TGkXRsHopsuxyAGDkZOMg5d2VPT8wtcGkYwSbM7tSc//FXgw
nW9EGcQvu2MQakhdLW2dBN6GBxAzynIKu9m5diNSHSyfy8msEs9XqbtiSVd7Du90K0nlU7Hq9zuH
bAJGs9npz/O0O2TT28PxLAKG9iYe1jULg/b4VgRlkXYlqejnhjien1IF01+GCnExrFSnQ7R2jn1G
vbtH5Lwf3ur8HRTuFbFEBffSAeW3ea38WY6rWyLvcf2HsuvnnCx2ZMbgOaJJPJx7AHAbYexxZTl3
KC42cMjZ+jnHmPEAmMPmP711/rWbK+sTiMHvLwYH9D3mMiLam666brYeb0JaPSLPWOmHxlp5Nmjw
eywNP1ssmG15o4CkyIgv8TBNW5yAfu3//KCachwHgn+TLd43em+qBMobXg717hsZYMXNRrzyKL2h
PwO3DfiRtDnNwAd+Ysl1KHPi99TbqjTLWt0CxZS1px5N1atffWX1z1YcWBcR6uNdo/7C/wkYdaRz
vAw1XpcapDII4pO7NO3LcWzeydkOAfig4r8B/iQCDA77S4zdNJeZFCOKyef42Ruj6qEpzPbxJYl5
dGH2/wtDf/3elkwf+KmOP6MzIRafV3aHhAW2vQNCM6k3LtOdhf7/5ctkiO3F4qFIdWyvt33qMNPM
7vG7tD3vNURqfSVkvHuu3WP55Y3e5mHeCBrFaQ/VgNIXlJWYtQYSgKVuwgLhcBD64VKc/L1YH1Hy
EXJIrFpfp/5UA2YjjghQRslI/ReteGZzbhrzJOel7vOJNt+3wOaaaPC3/toXH2nRHkNEP9p4serP
qnDgmRyDSjwGO/lnozTM/XFpj78VUWSnafaX6ClaHXRFs9UuD6PEd3FHb6H9MU3AVHkpbI0EcB7C
+lpKNCYKUFjOTVZMNRqcqiYa74zzOureiFqJnXwypbqhFLb+cwdA6FPc+7o8qRAGO23QO8oTZiLx
ZyiLQJ2NximTlBH3N2FIbmd/NE4QOOeRZlQ3NS1fAoEa63qMAaq/Hlf2vljF3WTWPdbpwDVAbp0R
TmFSFr5NP6CyM5T1xiN2KuCkehV4fsrFsINikj75i+XV4AHIbPbTOM/iaoVGuz87CPl0bgtnfeUS
DOf3bYtkeT2Uu/kvRKsde9JoizeXZc67D83/5eVTYZ6QfkXtQ1dYLWluDNL19CgmXe8zOJxznEjq
QBK+j5UfZdagV0udPBHoDBG6S4XdGNrDwP9KzvtiZ6YM7e0H4vwvupBN18JyNKiIWBNCYh5a8ve8
jx4+KX6Hm20UJ2PbmG9DCQJb3YZg8tA09HpzcrsjStCcp8Ow70LLNuJGWoq7paA7Gm0kmeNqfd3n
hjWoCRC/dIXtD3taC38ab9BoUYTbpBOjREcWor5LhOzH435YYq9/PUaUd092YCP+TrEbHuOzF7G3
o3IWIn63e5uo6H31l/0BtM18ChUjBknwySwnVcJzxslYIGdjoA5FsFIqiXmF0AJS9BFTqJcCAQ62
IZp6fwZ7hD8DgHD3Uviz6rVjRvkOT6jv+Aqnt1g0BTCC5WPWCIX/S8N3/5SYVu4W7aPSdzYiHFTf
gSrFMGa/eF0AxkeSatg2x6fSmatUCRSGIhqRoGxzgJsCA9+P3pt79sS4vZlyiN65FeKzP8xcTFXD
3etG0/lAt8qOAAaesTH7P4LW9gZ8DcSrJSgZnLQev1QxwI5d2kYsWlkFZkJzkupPQYuUfZrqVoCb
Fq2foUByn5tWivt5XNUdyjb1ipT+lzPEFba9evrB2FifJjeocyN5NWK/c97saJifiUhv3/dlLV4m
ggNEiorYvgVjiP/enqa1eGu+4PM0sFa5ZvqwuGngLdXJWQyBB4eWzXc/LvT2sRVVOJzjGpyApBJO
eyLZRsm15zv+ikrTJ/0h2tA3Z9waK1Veau/Lcyk4iZnIq3E4BfXOxboW6BVJMIiA2f+PjHabuzkX
WPjohe+jbvNjj5z4UdWRRzDHjKw/a9qoVH9Kwj6KU0VyS/CIZqgzKd14Y3cL+72qT275P+bObDly
5Mq2v1JW76iGwwE40Nalh0DMDA7JmXyBMTOZmOcZX38XUnVbldElZYtPLZNJxiQZEcTgOH7O3mvP
VbWzGFyzMoxKu0xxr6DNwrr6anczXt+qiN4aAxncBumFvNH9aqS+tCHHM7zRpPsCZomptIHAptxW
ScetPLpQeg62r+b2wOyOvsNQ583bgNA+OmCtSjUMbiNRiAI/rQvuJkarqJDUpcfcLoe3alA9cguk
Eib9iMrRV7LWcb1hO66TfZ/lLAtILBrjZiaFr7uxnSBud7VlTOpeoXY7Ge1URptpAgSyp3nUM7xv
uqT1kLa02SawAmPepJMRZbcGXQU23QicMFAg6iiek2ye+lOVYzVf92HcUUdbhRCrDBEgmxxqgfJE
gD0lk9IZim0SugjeOGRjf5Prik+ZxKWWr0u/mK1tqay+REaTNPMKA5nB5ibu7G8yzXik8IhRj51R
Nvt2jJJXh26NtbTpelZt2z3oPFssf4Xu1+4woCaWf6l6rBUvle7i3tFHBhe3jaUb8akm7VlfTR0e
IVIhor65mUIm/FEWibvGxMC2xsU87VosVDUC1dwpV4aPpoXmFr6zTTGSzeAZY5AbSIjpeGxp0hAq
oXNiEZkEOqNg1GNjfI0LpXy1mxKgY1+aHaUQjMNxNQB4YHIW1Kw0TU98FMVAP9/ncxy8xkkzsDyq
nD4jCiAbCo6ISpznOHvGUxin6nkaQtPyEhKVokNHPM0mNsZcO5llkjS7diGQ7FBYpuUKkGMw7gSt
T+0dMHofe00U1Is+x42DLyk320AiXm9MqM8FYNY3zXJLtKvgePLkdnL9jFupaxNwA51vhubXPoqr
7FubKSb8NPaT9DABLqBE8UfgOGGdhv3aNeoc8Z3j1Dg65jCNgospJFviFeeyUjwdVG6Vt26uh2bo
mWyf+mNqDoPa4eTtGgxMRWPtZDSoeg9uIL9lkuLe1qXo79uhHI1NzUnJ1jyPx+xSa7NuuKBnEn/K
iZN9mnt7Sj3bQRK1lXY2+NsUUM2+KM3yIsoT+q9s+xm4gKAQx5HrzguTynmM2hrHiUnB+iUy/Mk/
yoLq4iUGCGTjjAA7ik5vmt4m+rYVCWVD84bYG4Ra31FiXli166sdDWfL31RIVS+DRERvI2akO6lN
5lNL7cOAHLkLi5IVRuaxA6owreqy00EgUek6d0wPhuou9gsPMQjtpoznaOm4Fz5sgY0Td7jbHGwZ
4wbGGmp+5CXtbUH7dmu0s341ASW4ZJBooQTRghaeI0QjuGe0Wh4QMMQIVJPA3y6iKvRfMdId9mdW
5GWd1R1iX1jdahgMZEZ6mr8G6dK8nHtneKMNHd+F3Zi+jyMzT487DMVcSxG0ZgHL9rRu/C2x2yRv
MNwrHztwZLtehfZF5gOQMF1Du3IDHjtdSe95F4hhQFqrMYnLeOUrt3WUsUvntrlq4FJh0Wx8dRpt
VDOxazTxJvSpLr1ET5J7t9PEc+5mEsqv0YkDO9mYzXoQj5tBBoW+pk9vMX9C0s8jYtZiVDs02Ham
L6216wjm6eWkChAcmFBWc5kJzFBZq/mMZ+uINl6MvyNpgBPUldKZms3TwcJ4CASnMuedz9ZjBXe4
f6tUOWC1T1p3OHTupLY15efWquP8Gj0UIB5kLumxiEmaY8I3XKVZslQKfniVF7GPoKaVDyrTRHKM
0wxvd8eM4sppK3cnY1db15b7adJNcTRh8DCe8xP3yF64/NoyMdmreGzsm7zy3eaSYeVDwPZlEyuj
WFfTCFvK1UJWJgZm3NbV/IlPYV1OBhsCGvcNUNmhBRWGcAEUS3bEt2pSn+bWoWGj116nQGYwrcEJ
DkATOOiA/SjM3jVozRfFWCVHDGeDN9s+7r6kCb4gHW2fnSiv0f1h0gcn0IAUsR0OrwWQbyV6mtKM
Gmo8raQRJieu93aXQvPYpGnXsF/AL7rsDJYBztDV2D1tVM5r35QWn4DUjw3ejScoFZZny/JrZpTi
qs0B67HCYDQO+2yXu7N130V68yUbnZqJRuse6iiRdwXaFvjGbCoDbgWBxsZRyDgcUe6kRlOMxgxz
eTLDKkoN3I72CqrBdCGbcaDmoHJbcY8Jk3ahabYIKvPapymY0Vwqi4Tmqz2Hl2hJnWPWVyNfg0ic
Pbyc+eNYiXLjw285haXpvJXJ0HwuwBSdJnth0tgTKigGyXvsfALBF+ORY2ODBlGGGVyZQ2rf8mTt
15mgswoKw7pjl6Kd7HToTpUI03ZtcvbzIwJAcbRN8m+5+UGKFNhTFxlA5z7m6OuFN/JMjk5mmpZv
VV2LfRk6HFYLTcEmMNt4nwGIvUj8blis3O2w74m5PTAP7tZ+0BqfKQ+me903GHU7Y1XUtKqCaoPt
1d4OAyFEdhy7e4MwRfxQfkrJBb77pbEqNPsV9qGVhZJ4R9eU25Ggp3LamGxWg71TJNW9U4vhkTSK
AMlarkHAK1ELjAYXJjIFTiBSmXLVNz3lT4NZeKYUvIWUaJ0c8V0nMRgVNZfGosq41ihXWavnV5Ry
Lbozi0aAP6MkT8O62k9pk19aoetvWtNvL8aYwTrqXv9oVpr+UNM/rBl0aVgXioUFt2oq/WtZsb0b
UrwgwhbhLQ/15Nq2w2odGHb5qCddukeiYF8ySG22kzGyBpT0eXdx1bpremnJkYWNcY0dRvmLRGrT
b9pstqFWUnX4qOuWcRD3KuPnF11M1tPQdNpWG834kl0TZmnRpRslkV8GhdMDa4OS9DXB8v15Xtbb
SRnJNXs1Ma2dKBsvRVfgxezmNt4AihB4Xwr2aZC0YHYOZC1EEFPNQ2qAoJq2LhEJMZCFCDb65zgu
jPIU81ALcSMNVtWQVYPEPl0BDaNiXtWasvwrPaRoo3tOOF13i8gyMmOK4jKj7xlDwoHCKEPXydB6
QgtD+4QiKLux2adbcFz8sGVhzexybq5oe7O/YOvSZsk1z2HczavCTtFYXjJeJ5t7O4MYCd6nDOD0
1plRu91qSMyK93/NTP1nSNYzEHYbDIhwVCCOVHNXLpLKCj/7x176jI0LxyFTw1QaRw7OS9WMx7zW
f0KR/iefWrrgeP+E744aU6g0zcURiySWsF2Tth9M5ZEL6fdPL60J1CkJZfRxbCe2brO9avSh/Bir
WZ4BcAPNp/dRJ8YxaLprtjtPPPp+Arz+Z4fkDJ0++SxiyPKMI5g7zNrBnZYg+P7QmZRnF4k96GhF
DGwSReZ/NtvpVXGpf/C1l7/nT8ebKQM6F6m6IxSblLVaHCLtg9kT8hw2LrFlGnS9jyGa+rWMDAmC
xqk/eDLPCOPI553Y0kEhUFJickq2iJ8+RvWXZ7kEWVUCZois8ggVeFU8y3j6ydFezthfUNHl2T1Z
8wAN2ZOVRxvtheal6OCQzyDCiQDIfjBnxTi7O01lYbwoat5EJN9kmV3jBV5/6Eo0zu7OkeYAz/i8
PKau85rUxQ2djG8fe+nze7OSbZKpZDryQL3WzQ0e14+l/Rhnt+ZYdTUDpWg66oDonfHGmpKPgeWN
sxsT6FyEUzqYjgGJwmtTLOkqbC4+doF/zyz5062pSqFXRqON3PaOvEYtUR1QXHYfPJVnN2fYoC1u
nG442kN/0Yhgpxfxh3IKje908D99cM7kXMGn74+50W6Ib3ppVPvBI352ZzoSAGArmv7oE0S9QWhj
bVQ1GR884me3Jzws3O6Id45iiv2remSLC7Y++thTU5zdlwnwhsqSaFWbxSdedva771sf++Ti7MaM
XXQMQw0x1gqZ/LtawWYhM5OfLFv/5OEmzu7NWstKPzPmFqqkahFk01PyQ/GxUyrObk/HbcIEamlG
/otCrB+carP4WAkkzu5PLWicpA/q6oiMAol9iq26EgC9PrRiieVo/ekyN4PRAkENuZwFHEiEFjzE
Yzx87BH0PVfjTy9OjvVsWElXHn0hFjuaophNQCl97KOfPTsdgZRkVkVxDPLZAZTRX9GUL7yPvfjZ
PZrDQIpFxEfHDJKsIINsBSbXD7742S3apU2UdT0Pt0hP76G7MIvJu/gnh8X6/iD+iwe0fnaPYuHS
5RRbHBg8sveGFu8Ks3tkiggxrSRnES5NsQiW1aFU83Esam9q8vlkOW42b+FJBI8YGpNDbJFno/zG
Za9TF96y0WFM23y1RhQuSLi6hThfe4y6P/k1u10YDahJNLyl9YQmsUNlaE2Gdawm8O5D/0WNoFFx
L65oBjg3Q+4m16mOehHl2niFGyM6KmBSqzDUDmln3kW1ex2TUNUN/dM4heNmnBOaZGzz5py3LVWu
DfdOnifb1taDDbIad5vU7jJVLT8l2Es2adAJ9MBhfxAIBC0kCrDTp4txVMF2LqyueSAAYC/TeihW
2Lq0ryCAFZ0Dq0cBAY23B4qCiEfuSmbsJ5yoBU2oGJBsGF27le9fw8Pc6EHTv5AejMOxtdeE/8oN
ev4L4dTPM+Pag9ml11reM3wIK+1e1cX4NrpUBrZ+keUJJBm/VHuhAeTBUwmUwIkW0q8SPWCHsUeA
qTXjSsgcAQpe3RyDjrmixXCKgg7BZnEhyvTApjW/Gx3f31ka8GsbGfsV6DKsbRMSvx4ioGnc9Ja8
6R1r2LIJzDCNqhE3F4ZwL/e1diPjofPs2E2f4ghZVdRqO4FE5CYBcAWD7YphVb7OivhhTjPHozrL
p+1cant4JfelNg20RbBQUm+uXSZi0xq+8o2JC8dDFArsqB6nPdwAUPZJ6JygMg6oDKaThtcS75vl
icD3CdKF4q5JS+Hdt8edD1l0b0uBySBXW/RXzSNdRuQIPRNlmP90K1Vmu9BqUlSMngF8ywNsom/t
QTNsD2ctXjTbqC8cCaEemo1ZQVhmbtfKxjqU1dSefLe9KrgYFzjtxnHB9O2cmioLjs5geVk/7bvW
Pg1B/jC0004kTpdvih5zk+na6W3DpP40WfplDIly00AL9kLlYlkSoDN7OLMXuJtar630B4EiZKtD
weZCi93Ms5wsOaqZYaxCV287OH3NYAcwn9ljs8x1HQ5o2X1zE2daZwo/tqL5dOiwRK0rE4NkYDsZ
iRYzXOBOf5/N+VPbEjt14waqAWPe1LCFxHiCfDfBcyYmOrKvHAMVDYOX8XIiDA0WylTN+COZF2EX
bHt5DMipeDa7Dhdk7eh3YCnskzUUGAlg12ZPA7QXDoI5eAReudMd8JpLi76G8eAXHUEHxSGRtn6K
QLo+N1WjbzvDvam0uNzPA9MhFa7BGB1syVzfHftts8yasbeJTWXVq86kf+mgwdo5UQAfB14BvASu
aW+x9uCBGT8lkIC22RAd20RewDH7rILeuRKxAb2prbmzp7mcn+coTcEiRJG1A/1veMVAz7SvwmOm
S2ZeWTOBmABxS8qEi4DctlQ0b6s+kifLUHGwNrpR38JrvrQi13DWsMcRpkHj2qCq8LV1PpVLZfUa
hoRaQDlJPSu2i3fh5xqN86R6jCJG3qLJ602I3/PUz/5jGtmLP2zus2uT1s/WyIojM3juDeC7brf0
sAoT1SCi+RXcHJYZ39zjMnjDICkeXY1NHJJ1EmGZnlZrjQ4nGkDks3zd69cWoIvNOEwac/hyETep
WtM2Dm6YhxC31MZparV2iH/nIwQ15yLEXDdFen5qpvQaYY1/SWzDtcYSXuZ0AKXUEGejoSFLZAAx
xnIgQIi/CLvc50m95wLTrgMsO1tfhUCPGTA4Izqtos5QB1gVFC2MftzOfjV/LXOEUUkjkzsEXAZq
wiF4Fpo73MW6aT/Xeadd6gXKR2/oWtd9ZTjefdGA79ZQdfLq3q+7d4Rr2gXsO7SSE6cShWt3DDSQ
dBNndF21ar6lqJi3bRaW8xoJMBIApmRferNmP93b5LFpGFD0DAfQZKavNMYnIk37BPNcaWzcua7W
oVvnENvrm3bAiJe0RO1Jsw3QmdQjZ8YsbBc0uPtKSzHY620VPSEJaItjr5n95LUo8E7x0LvKk277
UjfoQCUg8WOfDcjpksaZGOTY7VuH/sHL3XZGlmFa965cxCQtBkSfwcEavAmOMhjFuD9A0AjQIV5T
lvXe7UtnNydFcGJwAvJZ1Ed8wCHe6sq8QWKRrSXjxoPm6owcjHIjLWDS3pQFN/QdCSiazW4YQPnI
kJHq+I3xra0uNKjh1ativOMlYx3srFKB83Lr+z5MxZPOKUXXl+G2AkdRmKVVPsBumru1U9WFXDux
oZ7T3mXSVum6c1Vl8x4e87Q3LbQ/I/EPuyqeMblqZvIWJKGdrWmk5wjO5DewGs5tUTMxbdPoq9QZ
1aGqE8VzN+X6Rdm7wXO/TMgr/L3rlAUZzkQRqnhFTZN6YdS12D4iuBdxKvprrcNP3fkZdCrVOvIA
1P0eh5Y4BKgFsZmq8EFV5XStxZm5W8YcKILNUWxcAxMaADqmTMD+ruO2n29MfWbjIa0jC1oAMjGF
QL8tm1TFpFgg6vAUc9zKy/S05pFVSLTYrmDokZV5c4GaEFwVwUzdpwHT430R983JUX3+gFmq27SW
DB6RpZYUCOjh2y2pQNOe6f9YHBNBChAkvtAibaphTNeFOWtQnBaroWTzrM0mBg4z1NYI1zeRX8HS
tye5HgrzcgCUu8Iyzao2pA9m4w9EFfifKjTcAvNSne4MnqTUdbBqZMc7JN+9JVH14FOIeWjJ8psp
iDlzmdI+lompn+3k2gJJG6gw89gWZpV4sVFZKNsbVDQ/2Sou+6q/KnHPNnNYTVsgA5OEWYLydwUk
gSNvgMMBJm4AcJ6G4WM7O/1sZxeH+NtDqpwjTxiqyK7Bwkn7FcDF943Gf3wZ/zN4L27+/qGbv/0X
X38pyqnGgdKeffm3+yLjv/+1/M5//8yPv/G33Xtx9Za9N+c/9MPv8Lp/vO/6rX374YtNzjB9+tS9
19Pte9Ol7ffX5xMuP/m//eYv799f5X4q33//9UvR5e3yakFU5L/+8a3D199/XVIE/+PPL//H95bP
//uvt+9l9zmNvvxSfPulDd9/8Yo8KM5//f2taX//VTi/MXCzhc5/+F98Wb/+Mrx//474DZyxEq50
pCFdZXJ2gPK34e+/yt+UDgqSEbRrCsOQy862KbrlW5r1m27qhiCeAJ6JgZfl1///MX84T/84b7/k
XXZTRHnb/P6r+p75/I+L0NEd3cWiQso8L2nbeOR+3EMbmg2rddFI2RMQLgR/waVrTJIoqWqu8lNf
LynxGAwBig7uHI7HkUnkc2h2UcMAluYyNYDmmN48DcB7Bx8w45opT6qv8r6wi3UXT5PrJbTn7qYM
Hd5qnOKq2CTNFD0aaTe4XhogQ+eZNoQ8CiAFfMstcOPbSXTmfaP0ggUyVN0lOSkoIWZdznLf4cKV
O4o2xmjm2KLii9UcgH4jeO4RkbGbHbqemOAnR9XVRMkDU3iNyDGArBUJc28InGdImVjq4WEwd6cY
rf1Xs40AVAxhl+IBIEYErQoeQsTzURH0KGcyIBrY0qNLF0cz+j8DCQPonGmG7tdpyWdg9epV52lG
3oW0phL6hOM+zsSLPFeYOaZtMFKzJw5OxpXjpuJb0ba+WE1srAaUc4V9GMahhbgWFelNCLWk2Ehw
feBO8CVEmxkG1ETgiWhJQyoiMgms2SnvIyhT8OZENJlrGyMxFNw2me8A/VJf57nlb5l8gnkeav6Y
tcCnb2/kGHWQc8uu3kVoCl+bqAfO59q5urHhx1zlnW0AIGvmhR7TkfGA93ZIIMvBkAbQhjH1rQbQ
cEtoEhuOJmptDKmoaicIsUqeckJfux2FJ0D7TkS5sRYLE8ojIqUW21pXVbYzKhtlQeUwM75ltt3a
t+QHDdE+6vW+OUydpsrDQjVCkQJvBHuiK7oZoA7YrQ1Pep8ZaNnngiKjwUNh15pVe33PCGhn2ZE5
baygnbWdhuqgPSWp27WnyI5Z/0IbbyNE+Vp31uD08+rYkOX0XKVKiz87U2w0G6iZC9pQc1F1G8Ku
KPJFggIO3kgFnH80AzLTKjmDzm4r0XqZlDqbqRhKEWoqSdYM4/+p3FQoXPCUZQMQRQWURiBO6SPh
rGbyJrR7EDq2tQ1EmaTeNGlNfKyTQXuKsqodSWlDZbCq7TiITlEphbqNMHF2DxY6bIwdZTsNL1kU
ZyWPyb6N7lNMUvFlgtHsCLIC9AUQT6O/YlfkDteUae2Ab39snG3J5pNMly6R/jPK94TgH1jvBfm6
iBPXDReQtW2mCUKlKgzYJdbQ57nHfsuItiGKEsp1cGMkcIRBGx1E7DAJg+TEucnsqUqvrDpTznWK
LndeInc0eZRzUEDa9S2dlA9YSN+UlbfD2kyQX210i4IEW1PcyE0dZWnBdsYOxSZBNxPuR9nq8c6V
KUZNZ87GGlRnT28m9bsyu0Jux8pFpG1rfC3inKIPhWGH9FREBER2IzrQrYUTigYLeSY2xR4WXS9s
Ur3Fr0Y+3KbMl+8auLqjvTTNKrs00qGJ98hJm+LKAFmo9hgS0/DQNBBW9mmbR5ZHRlXmYyLpe2eX
z4QTetQ9lemhsCANMIlEpq0tGYZijdkVpEoK9sW8M+MOTVQZAQBaN+PkPJoumltUQym/lKvGOfpj
3lPOO0X8khiq/kbzycLYNIqSMMKpeNKH5d3B5PIPdIZItxghqUlusawmvs70S5/1Tee7AGdYbsKo
pU2Fzt3dVL6TkpKuje01dH3R47Iu1VXYz0gbTKuo4MEkGOEGjNj1qhhU9C6MSl0BA4wpOTE4PYX4
oL+1OrkY+8Y0a4pTDeCYISAkJ2Q4WUgUGpObNUyLJweoluFZBdABvzC4fFKr5CbN84Uf1fklIg00
EJR+5Ty9uIOOrjqkqQS4wAA/jv8qiNM1jstyye/oHOdgdPri/4+sOjrUDtq37UzWweOgm2F1Qn6a
3JdtESa7ASGedujriGxMHhga4DKUQ88W7kYAY5B3LLmAPYUWe6Rw0UicEt3AAzGSa23GXGzQybP+
IQMk9A4MKdHXtttNt0QOVTVYAgR5XuB3+n0YWhbqXMOqQFgiHYLW2fiXvWHKr5gYBuAFwoZPXYuW
bUPrY9ZEwQRrH5hm2p6MwrYg/JBnk29B1BVX3dAZiNmhGN0TRFpHHiqp1gUHZ0LnATZdn+j/R4XX
yWz6VDMhYTMQuZ2L39NPWIumUaq1GJFoXiADY7uejrpxX/H2ycrOcgu8ZTcZF34w9gMEcreJwDGQ
c4JLO5vvkaI2n2Ak208xDBH0Qmh5j4GPEg54fR8+J7mg9q3qMXg1WMs532ONW6kcKnvylFvRFSUH
L72f9To52Zi14i0ynPqllU5wiWJZ5FuM16Bnpip/KsGGPOUp1CXUsGzvyBjJbjq7gutqFy4bAaaF
vtr0ftBXGwM28APxRbFcSQGMzasdcLvrBAfioUapUmEvnDRwOAA5YsSNhiKuj0XWmIJNCQVcrBM7
pp1WGVJ9xbtS6NtxsPtP6GubBdKYI+LVbGIFbVJXoJY5g3NNEUBQHxl0veEFecXjrXRmTBupLnza
zwam3W4siIrIxqi+bUG1f14U2/k6xBXAg1lKNg0utEmOECBX7DKxAqfWQmR5Moe8/oIZmFNp1mZ0
g0VQS3ZQlBo4EkU03ipp6p8NJl4PaUQO4nqRh0qvHKOyp780G3InXVFcFZCTMFbDIl2XRpJBzKAL
RTSQ7n6eOyu9N+CqXohwlI9Q4DqMvQBUv1oKHwvg2YgOZFmMkvxQXrja2u6CJ05ry3yqWIerNfE+
y0m2hdgXtV4jZUfalK2XrmXoxaJvvkQou0PUzoUbeXpeuhAYYvyOe5PZHXF+wFKLlSIL+g4+Cww5
tNpxz2Y67m8qo8cAwfUUvFtIJ6djCkr+JQ9g9aw0pRu9hyU1oRCcJidaW60NnKfTnfBLgxs4WoW1
ZtLmGHUu/aDIB8SNVZJs8ag6WPF6kyhYAN2oREf4VAWawzo7FqVGX38cytlZC9weG1GVtKh8gh9v
irI1hm1accuSF8njFEWuheNkRh7wElkp6OmYyJ1VDYV5xKZCzsyuHiqz9DSFkJKslX6Eu+4HhPNa
dWoka2mV6SURqaSvCLMYbk03V+lmShL/JkvdsNm4+YzbzMF9hxuBSiVmrYiCZ2iQ8htSqTFb6zpp
HVyYpIWiMdayBwq/4TqnLEC/n7TTJa1xkKHtJOkHG76k2TiFFdbbqscbtm3KyMe4RmQowbn1kL9F
aVdl9PIlCfB92jgDxjpHvZb+aD7GRUwgrh7GOZGdHFGIMCTkbVyCdFNibNKEJEF2qw5L2Ti9x20H
3SPuOt/DiA0k3UqbLxKLEaQOGv7PKB55fJgIn7BCuGinl6KZOjWy6TysxhJXFH5wO7uhyxR9ceBy
vQAaGYdVQ81grhMWWOrsQI9LElyssFlx+SOmJnkWN2eWJfNqyED1rTrpLMG+srI/BU2oXlCr9xRd
uh1+RUKu3HUV9/MD8vXiATTKYC4E6ph+WAi9AnVrXX7Fq4OgjiKKh5DbL+rNMQ0cuYpBD6I4ZArw
GmcKk0/o0ATk2RbZ/say8uw26His0X/WewJpcAhhjZP2EiWNhYh6LUT26EwZBb0fBOaXcrSKjrZf
0T+3VSP91RSL8stA/gFucCYFAS00o5g3NQ84QSekG8gXwLsVYiUps9zz64kVzbF07WlBEdm4FZoQ
fFHWv07zENzAwUzmT5bd0EbO52Gw4Y9BVlp3UO4o1602/4RkwS/WaZSXtFT0Gs+NpZv+qWZHLEGp
2vqxsZye4Mp8rGGGS4h7aweXwCf64ZYFTK5IY2y9QBDwHOjvoYF+ElrCSF5qOoMwxezGutIkA4gJ
f5LDJQnhRrq1IWLdxfZEHPESkrma/HR4tDG1P40irj4b/ahBr+Dp/Fh0NZ1bHVPBHUQQfwYIxqNi
JQGkP8VzzoaINjyk945C9RMRB8bVpKTzkjFnaehZwhvZ0ZTrX5QkHBn7D97Y9axBj6dzTuFSVeR0
0fyS4WeUjmUPc6iDFBJMLqiX3jLbt6yJos+Y2uPPTeO2z0FSg1BPNeFgzldWfMJuxI6Qf85viUUp
X9nepISfEGN2bdVm80yub2roa5TocffcLTGUPAbYvtEZzRbGkZklD2Qh2A96Xmif0WVgyHIa+HOz
4SwiJEznGMtGZ463gRl2t3WBD36VU+5cTkOWfZuHcXzCOT5/VsS1+RjK9eadblg1bLmwCB7PYZbC
n+nxLDqxj30qaExAVkOj4yLFRfuq60vDUFH5wSDGNetsnSVIc1UTYk7VTO8POEeS2w+tIevhyo0J
DPBAY7oOfvE2atbTQCkKYSgMNjrO3q+RmEqICDIw40/hkvXqGXSAlwUs67dkuFAPMrXhHwhTDNh6
Gqm4GmHRZRQMbfFkWh3Veil8F8SwLoMvTdILgt5RIlxTFBvGVYf/rPd8ZNwSCFMLYdIc2E2tIH2R
OpDaLdQISVi2sTZYtoHGRFiWVyFgwYanmxLdBQ9Ve0Mb3wlXUUeiN81fCsUNMgpYMO6cN1hgEwzz
t2IpV/mhMdRfcMzH1FL4gjTRe0GbpjM5Ew7cfTnPgfEUISW+CdC2GxYHj1773yVS/1Yn7TL6UrOG
fGvP+2Q/tNauy/f8rq3f39vLt/L8J/8PdtSETZ/zn7fULt/St6mJ0JX8vT+3NOG+/8ofbTTh/gaM
yVEW/TBd6Ysi8O9tNNelwaabNHy4iF3DtVEM/NFGU79Jm7bW0iqTIAj4kf9uo+m/OTiLiFJxHZCF
puPwvX+jj7Z0yf7RRVOOonOmMy8wTP5f8ZI/dtEYlxCs25fNzuzmcu9YUUAmMs0l3DbxT/Stf/VW
HAGL1iG9QemcvVVemblN2iKuLhjHe5VHz2LU9c2iOf+JwmORWpz/UYa06Flaki7luVYyJLx0hBne
7HRzdteNxhTZ6aNyozTVbAvRG7fa3FWnFDHIM6KH5OFP5/+PXuWfe5Nikan8j/enNYkF2DQZ2J9J
QWAjWkY56M0Ozfd4h0+x2faTiLeK1sUDKTrxbgZx9aVPjPiooMNegPDgicb9/RN90Xfx1v/8JCyr
HAdWA/fsmFcYcjoNl+HOFqSEQaIo20+OTbJAyWzoAD+cWnOyy/AiBO19RYx2dpn7YXjrI4Vnpjlh
gYNp1d6TIMg+IW7Ltd4OxSPh9mrfD4V7+a+P3PJxzj6uUiQpuIrW8dJE/vFqZIlKE8LUW3o6OFSk
0VOCtA6Rnxhh1bFA43n/r9/wL65JpSwpTSEMJY1zgSfeY+yUkHp2HQFyMMpY8gPftAHXtuIn5+K7
6PL8j6P8cB266vTIz6//aaGF6l3NVaGDOcPmkccYYvUetDmZ589KqSXh2qGuZqtEpvZYz1jpJA8x
sH4yv04MByFB5mZtDb3ADp7mnL29JnyBsTjsUxPBSktcaZy0W9gJs9zo2KhygEuRj04oTmZj1UuF
3/DfPYbKwIlmsYTwx7m2+eNJ42m/KB39ZpcQVLGSmuzZOWrRkoDt/0RdtQyYfjyEvJUtlQ4tzHFw
X//4Vg0g27BLCq6PqNeuOhpSOiZI8s79ZlEA2haGjRxCwb/9B4LXsTlvEtw46/iP7wrfMLJCB5ex
QUCTF6ckU7KNbDxTdNH2X7/Vcqx++ANdZbNusRILnKDuuXw8pxjgcu/r3TTqw7EZLXfNZkz+5Iz9
1bvYPF6Amigdwd7ZHI+xKSyB3Kl2eVQa965vOXt/4M/8ydn6LmM8+2v4Q1zdsoWULlCCHw8cvigs
X5Ve7ZzG8eODrLXk6wQGaFiFsu5f8RKVX/0Ex9x64MjXnkxi8AXz/+PsvHbkVpIt+kOXAMlMulcW
y7W3ci+E1C3Rm6Qnv/4uai4u1NVCFzSYmQMBB6MskmkiI3asXbmIOmYTL7jrFMFc7ONTAYONRhRV
n/uJ7zaA9RillkUdiRllWSeT15sHaugVAJpeU/UWmnh5rMdW/uBKaR0WBCh0/eKxKWwtCooBWBxv
1TlkrjmiteuNCzov5QVMDXW5ll/PFHJPt0OXypvjubqFNx8CLGv98X8oOSFS4sCBeGGPw7MO/qB9
gD155Y4s9W4xtTPT/N2xtQ7H9ZNZJ02wXy5Bx5/DUWkgHatb5R776a2zNioOon+WQ/GpyWas8mjz
yiR03sJsds1iXEIAuf94+p9+jd+/wBEsAdejtniqW6cbK9GVssv9QNcVGMq52NOXaQfsgcb+46H+
8m45ZFhjJngnoqkTNWibYx9gmW6xJ9hHWYbVR7wiX5OhuTQVOPSPR1tL73+uBFenJZOQjddKotY6
DbOqZigdvLvyvQHLsvVJZyOI6w0w8RU90Xdgwl0yd7YQtL/Xw38xuKcTSHL6OJZ3Wkx33WnoO7fO
90JmEE2TesZ22cEY1SyEvQXs0AJ8643vo714+pmt5nTH5sEdjlVTrnPLZPy3cyqaQznohspR2LnW
tYEiC28lbbitI69gpSfzpyQ1mzPT6N2gJmoRJCAmBy13fXGyqEtjcCOqXOY+HY3hMDCpdwvTipVT
/qQLoMD9BYXe9h8/MYNS/KYa7ngSUdvJYg3pKDSyWDf3E5jSqwY20qGxevMwWw7tsYVr7FPIbi/g
Ev7v6sWl6e+18NPtnK1rTRYQIBgU5Tk43r7jEZ9CjJpcc59xy6WSZJVXVteYtx8/319Gof+Wep0O
ENm1TmXlyP1mbvqgBVy0t+gkXWOrCbTxH4/y+695s1JMLjXU81mT1PyJBd8+TEsuYbKNVOATGqrd
6AIXopMbZ2GyOTjJWq1+0efzdJjnsj46XHYvW6rxIEE6fV/oXX7jOCHSyY9/1Tromx9lebDXuU5I
W7e5jZ3MYm1G6IONpblvCtWyPVZRgGwtmDJdHT8e6d1bXmNfNnvOft1guZxoeEia9XhDxiY+iU51
SXImPtJDNpwJM95tfiTACHrFOm9M0uEnLzkpuPWphFGEwhC0JeEJ8QH/ODqFgB8iZTwz3runsg1H
cO1j/+MSbMmT8Yh3FI5AMt/XjpEdKJ87wUw591/3OUaRvDVKDcJB8XZye0iHMupBdud7HGVx98Ap
6ErR1a5THrGTC7uNmgsZmbiBwIjIgo+/2/p3v5khjM1mw53P9bjknsaIhNUDOcwp31sQghScEcdM
A3zgCU0xVj5CRocyF4sWlamZk2ZDv1ncffwT3n/U9SRbNz62bMt1T6ZOJ9uFTcfI90gW3Xu3A95d
h11B6Qn33hGa5pn+kne7LI/sECrAiQVJxFd9u1KT2kbh6Vb5vkiGcRciTaFFJrYf3czId1g2eIep
ic81yb5bib8HdVZlErNGypO9TjqUMoTW5bjG4JaEtA1zupVBaG0omqozb9RY/7bTr8qm+v+jndw3
BIvIFlWb7ylOIhialtZ4pVSebTqtrj8Bvy2MCwCp81cC4GbejDY4PeTYcXYmdfL+01IapYzP9sMf
EEi/fdUDCFGNkGGk3QGVfAbBzJpprBiMNt5qWbX9eCK9X63rMmK/c9mLLA60k9GEPs/w6cZ9mPTO
rnQyZ99TWD6zYt7dDuAU0uxNKggFGZkS/eRaBakZOozUhj0aTTCjsWHgdVjPw4/JJRhHx+Sg2xks
hOx5TzkxGHGvg7xYhpeylcDwjARxaiUWugwKWEbNmd3k/VvgMsuxuqI02ExOpzfV8AYQXIveJ+dV
uy2tBEM6amdOlneLiLss4BACX4OUgLkm+v6MuaVy+xyX7mJP7QGydoW3fbqYcyBnR226xv5kaL1x
Zsx3TwaLg6SUhJ1kca04bZvDtwsaSJ30e5dI/gs1t/KGetC5299fR5EOcYmBmp+l+vbJshawmWbO
/T6Ecne0nDDc2aW0z3Tmvn9/xhr0sOuTFrUNebLpsRNAV4PDubc1HJs1kStucrN506CluiC66G4X
lRX/OjXY31FFsu/xB0kJ/u2jhZwvtVaRNUKP0gVFXs4BVl1L8I/L0FlvzaaA/g+ag1vD21GoU2oa
/8UfRLcXECS6g2RodfT+eJh3OyobHD4jNvOQdUib2tthMCbp4qYaSmIBVwvmVPaQOJFJFRhJ7z4e
6v2UMHWuloJnoZLGhfvtUO4EfAlXdLWfKQbuIDnaW4D6L//FIJ5DQl034L2dJn+HZsndqLTVfhyo
B7szXVse2qszV/O/PQrbAyG/RwYfAerbRxmtMo4XbVT7woMcE7skeyfum2cuMu+/jaBwsN7cdCqW
rKK3o8SpNaixJQGAbMy9JKlOXY+b2w1tjOrMNHj/QMJ1uRtShsDlwzhNrRmagCTqltU+MZr5Mkdr
/QTz6xz2Y30tbw7UtXLBtYz7veT1nR4tMR0XJNKcYQ/itjiQldFeMrjOtKpG40PilvOZ7WGdUW/H
Y1mwtwJkRMrMpeLtC3Si0Okx3eTg1OErUbt2HqwqxMYYZBgI2sn1LvDJoOAYF/2Z8Oj9t3sz9Ltb
mYnSdk7zcR+34HnnPGyCbpaYubVTfmaneP9WLQOvUyaKQdr83WS0rYwGi2jdKfD8wD+mMOCe9dNP
o1zkYfSiQT9zgrzfdS0DwhFYAt1g3z29YGtjZaKY7DqSJ4t9YTeIKX36urDijoBPp4leXOE9m2w/
Xtm/t6I3X5M0jbSQSFMjkDSBnOwfKmwAseVFcxCJwpGkHYv8S56Vw2WTDV6zSel4oREtw0hOt9nX
DhPNt9OOSsz0hJe1ijfIrJcHGBeqR3OAG/E2TNwqOogCt8O7WWkzCPS8atpNSk34exkj8Tnz5t5H
PWuCEOk65vLYDZIxfzsjKzFoqTWl6tCh+32UM2j0tb3cgpFVFeaF5ZoR6DYvpgAA37hNd3E3TJ8w
f6YLzh60sdtgTmDaF92SwlRWRQph/+PX/Pv8/+M1Y4ZJugZRlUXwR9DpnES9kwYyDyyXwDqyplxn
pvlMS1hU/bTpynsVUUqsEJcoKKljYy4Y4P4BAFBN9YwFlZFiVsm1QIOaa5rhvYwjWOWhbPVi02YW
rK2Pf61w/7LQbEEp1ONQ4Qp2GqjRtVfqJga0e5NzFPu9DK3dFuV196poGMWEATvtjOY+zHq3qTaZ
X3BKn37KWiQ/wIBTe3dotJCAiEeJqq9MS7WVKo1IuLJ/QZksh/mGpMqA5ekMjmKr5zFaw9CWGiDh
cTXytXDcu6wFAe1G72RibBrYc4ge3YzmzMnKtllvSNrNC835lCIG8c3I+qyHLVRir80HOKeutkua
CMK+K3OSHVYy6vgtZOBSt94gxVPm1kvuW9WSFOg4QYz5SU3aGlGObfbMCAeUO/Z8o1w7Yy3jgK6V
xrK5NpM73nz/0EsBqVTTl/KlhWh89AayUpvFa9r0chqsvrhXERrXbWmP44RoyHbvKm70PeajVnSH
6VYCx7fXe3GJfe2yT7Isi7bGAMV/nMnt+80we6iAhqEB7kmr9k2OabPn89ii2IV5Eu6HNhMKHRwW
XGCYxySnqVOXeRvYzrJSTEmQ4hwkjDk+5BCv6+tmkCGGox4myUQlyv1Oz4KOsSSGf3njD1FtxVvZ
Qn32o6ajj2OUUf61l2V3qYDqmnvZJGo5RIvT3C6G67a7fqQXbOeZi3xyYrO1fOFO2SeBjOy7pnLx
U5DeKvYGd/bjHOI7vl9yMfXbhkrpiGivrJ/zoUhtkO1WmaPwxOI3CB1oVnSFxfYXLZzm4heNZ0KG
GzNZevxoksjaWF2Fp7tee4uO8IOWkxcbJdWXfKoNseudvFD7DiqzfmXPg+sc2ci9bjOTwUCe3wwe
taZ0yAzWe+K5B9rwquYVZ0CF/63oNLmPaAGnnXG0cxFEU9fdNgXQW/R9GW7nmaBvPUMXEvmtoRqa
KDE3DK+GbsyHoEpqPQsMuOcTXRnkTJF69hDUc11HWzbR6faop1bSo5ATxj3GzUbnY+ieTKiTkvmL
iQIZORl+1jcSt4rHGd+GZZuYbaIx/4vhMeL0iFHxZggNEbd3485GudtszDpZX25CCLUZXGjm8GGj
5hWre+1bjUPPa5yXNMaE4TM3R1wvUUhuGvKRW1sOGULCMV7ue7dkeikrdStf6pV9hWofCrR0Mjou
i6oXqCQt9Ww0Ix6Korfawk/mxH7oDWI5El5GuJeWMy07TR89LAFjl4s1kcjs+GjiskeMyxqXdzbX
Vwsky2w7wsuftwSSIYrMEk16gH9ru2wMPZ+OGVGt7Xc6trObuV/liybSuAV3hDi/bFORPjHT0rss
0qoWJ0yrx5VyqEhEVVwtv2dNGpYB3fFlvoHjbHybkLGD9K6M+a5jjzYAReipvTEcmju2EtDlZRW6
A005CdbjdCM0CIgnA94zBq8RNgZYwqT1DjW19RybZicCvTa0L21o1i/tYlb9xtEbeZRR0asNDTaw
vsOqALOAsjomM9XIcO+4dBkzE9YDUNnmfNtNmBbtV0wALSi6kx2UKrPyMbeXsQmUmWDyMA9d5G3x
YvXs/WA3drM1IE7b27Six+vRRg8GL8TBOTVwMNnW/HFpjOfKSTiMtVHUAoupwgNKb2EO6A2YDvsL
8pg2aB2yh7zdadG5hvcLeVfk4NdMX9MJMgHjzScFHFoXrNd5BEBddJ9NuiReBKcbSNrYcn44SYbN
O9K/BThtoegYSofms8T7d/RBHGS9b0zTRDeULYqfK0XUZElENFt7fE2EbtbSBVkt0oJKu9W8JDwF
bqYL0FO/bwuyfP08W/k285QGiC9JW0SjtBI9zUlSo+5m6pXBEOurOZvAHGOTxlhXBQ3rpPcRqehf
8m4YxU1iTFlEq/kYySB2BtvZcu5jKz31LT8UjzJcVXqgFHcrLhQfstVFiWah2kb8WiMhTjDq1aja
CftyxFzdvoAywRFmuqmyr6cEuGLpg8s2d/ES49ykryLtQxPFUDUq/KzwABrhbK66f0DiAvuoxXeA
cLOEOmFeeLVuPNjG7LwsORbWWGfg0uLrBC/ZbmzjDmev0nDa58LGkOBJYBY1b12c1DvOgdb9VQgv
+sTOLvSNDq8eoVEyDQ8t+RdCt64NYyq8yPaD1OTatSG1ZVytLenDhn6aKNs0E1vLJoog9SN/mNjj
ChqFfskI8TD9f152JLxw0m2t4/S382ieb/zEG+gDiyJMJbZ4CrvGxrPBotNanPV4PUCXvkSbykk5
TSjzfYWtx4/aSunqMDJ2uju90/XPFEQgYXg5usrNlFWFuKwQyqQHx7DKfldzyg8BTXtCvxbY9gAY
xZgBi5FS0JxtUo4zjx9HPKb59lLzOz4jDSoMUqDUrE+rpP0MtBgfOXmcmT7X7G6FQylvhfDXShoh
Xj9kZFEmQ/Bk2TQrMYot8WiW4/jUopN0kNXXxBol2fgZyTB5lS1N3O414PTIC1CASswbRe78aGBG
l7sCRtQtBIa6oIHI4xT7+HlObp7/eZy12uNRffZMeRIRe2BMK2xw5LHDxJAeuIbOa0zbz+QeTqLE
36NQgCX0RnPnkNx8G3dbuHfFUtX2ESp0dynHscLYKIuPrjeeK6T/ZSjuYxbla27SNuqCt0MNGn1s
eOHZx3Ck7OHTkkOiEoY40T0OJP/+XOSHTJycLa5j71R1g8I5ucY88cjt2aSFHfcrbW7YLCAAn7kY
/PW5eCrUN7ZJBXD993/IEcBAgF3A3OromlNDvDXpAcZMlc/2Ep/JsJ3caNevZZmGS2nKEaS8TxV0
tRKNuShHHmmpyZ6XsDUORmJqsx9pUbxbFc9nnu0kUfCfAelmpjSPwsh0T74Zx2CGnTQoIPofsQHA
5DZrnzUKuW2X/hpp68KoKjkHi/r7oJbjEXVwlzjNuYyN52JfnFnHkEaRS7W0A3Ag4W3TeLS3faQR
20LWGQ/w6s9pmv6y6CwmKRkRiyQZUIu339JbjHamYQT7x4x5Yndts8/xzDyztN/PmDV7aa8qVUka
xl13sj9mzDBojoO8dDmW4RrtOEr/umZj6Pz0zq3v9w9EhzqXVUICxHV8xLdDRfjHoz3XJkSNXJpk
Kpud2w2fP96q/vI8eFaQi3VMfZXhnjzPDOWmNlvZHbusLm+wyDTJYtbebduJc+TT00I4M5I2eQq0
yBgosjHk2wfCQCar59rtj4jj4wv8rYyLMlfyW1N12sUE3PHOmSPU684AbMaLvEMuvf4JEHB/7LAT
P1D6s/55kfBuXSS8SDpMMrgnqWKcM5bBmEOM7m2MbrByBmJva/11TW+vny9gzShe55d55lr/PJGo
SJHnt731B4jTAnKE04Ho5no4EliuxukKP0T6OwJ30ev9x9/4/URCs8sgv6uLyFDXremPOVuXFRgT
F3sLfcLrekSiAHwbNtPHo5jrefM2ySLJTVtspVThKQKdLEDaNcKsVqx9yF3WdRTVyca2tbUNgh5q
0lzmkYS9uyE4MV/sZqB3IsSHERRMdUGHTLYZ6e3Yc3E3aDqFUIIXbPI8jWLZQF+neVi0oDlqo6Zp
MlE40lna1sBfNfr37wIU1kTaTloX3cbJU5CMBuctEnlsG1t/ro1+JeukXowzAe1EH7+ydcL/8cZW
Cf0qYGJvpviLtcnJ4jOEomFmGhQyTJr2LTcyHlXbEb9T5d5LudC6F+f/SCBxyIkjr6GeTkFdIhU8
1YlNRcXFTPPSA2efs+2phm8sL5Rnnu1k0q2j/O4QYPui5uq+y1NbMZ4UptMe9HI0VsfAETACFI3y
zDin6Ud2FaSzNJIhMdHZ9VdayJ+ze1R5CyzNEscYoX6yt1Sot5jw0LV7EZpD/H1Ieu3b7DphTgtt
ld8K7jjGRi4zb7d0BpqZZpKTJFg5nn9RIQrPHcQnb2L9gSTq13ohyWwutydfecKaCy6uIY4ShEJQ
Qy6iSxizvY/n0t9GwY6DN0A53UXR9PY11AVZSnc9/jLcXAKS8yKwiv6cxvD9KJaEU8L5Tk1lVaa8
HSWdardBJCyOzeB+Q0FAhbcsBUKQjx/m/alE6KcbEtUwmVs0KG+HWRrPGOwlEscqbfUn7i8Csy8r
OdBD9m94Wx6EHYviMf+xCdgpFr0dSmr5RPKTKw36gOFopQY8QnIMwb8/kIVc2DJX8oz7e+/8Ywtu
6sFNhgK2VmEU1k1qhCt5uQWPZqv+jMRjfTd/bCq/H2hVJyPao5zBcG8fqEvMYsQbyEChM8YuAL7K
wTdQTAcpY4gndQgMRfS1Uj4N8d2/PycNKsx19PNEYacdAeh0OjOuuPkknaeuyiGnhdnS5wu7t87F
e3+ZI8Qr7nplJOnxLqDWs1bS6CJ5zoV0mgD34A+xJN2ZQQL8+Ov9ZdYT0rqMtv6PwuXbV+ooE2AL
3JcjEvT0YAxNtKm16L+YIzbVd4e9jAsUlcu3o+ShkoI+YHGMyh4+RE/SdQLAQlNdNZ5ZX395IIby
+LkUGAx5Wus1td4FkKGLI+YzpC8dFw5gFU67j1/bX74QpwtqWbKUVLdOeUayiOrGK3MmPT0ON2Sj
Fr8b6/6BvfxcvfDkJF0nPUOxhrmhssee3q7K2JsS+rHNY2+P6X1CwhjLXN0awbjZRXTwZDM9J9Wg
6WdudX8d11ivAkgNHEZ/+830HM8Zt2rMY1nHXxuy4z62d3tv8n5IiTmZPrhP/8U7Fbh4rPsiN6yT
ASdL9p4TpiaHiUchy4OJoNCyb+sx+/eRmI3rXWqd9/JUOz+M4IXTPBFHM+6Ne2VBxG0rp78lK/iP
8iyPy77NicLS4pz0rFOktjOGLqoUTkhzxBAtzZf2uvUW7czG+O5braMg9GVtMQ4KrLffym001c3g
Fo9xubbAY+pZ33U4w20tWQqMxCh2WNzG4/zrx5/stAuBWItFQPJ9vfxzJdZPIhTDzJ2iHOLq2A2D
g6MemvEn1yqHZ03Sgw1ep3VJtw5Geuh0Cy5WoVeiu3TjASAhntz0DXz8g9Y58uaEIAFBlySdMlw7
yBydbGcVm5wOSbA8DoqW2goG4tM4YVT08Sjr6zwdBdEKraCoRKhhrp/jjyNPgxpgR/NYHXOBvY9G
avMwTxX86yh9zlPYqB8P95eH4higJ9X+3Xh6qr1z52lYcAUrjl2H0Xtbix6WRGj863pHokkghyJB
kgbAaO/NQ338i43/aLlO3hHdREwJb9VecW6++ev+x7ULIw37MD6ozhKf2rCgShLrev+zhwD7k2T6
UiFdsmlppFLSdn4hvaHdFBQE7mApaF9GIpvnkW7QX/DTjGIDrWJl+yTjFG45qpx2HwvNCuqylCsu
TRpZ4FkDdaA6Nnpw5CDccGOv5hJSUtk+eCA7y40a87jcLKE+kwpX+FuIyqZLrAbg2ftZPJsR9B+s
K/1xMuPYxzqTHLwXxYW+x9CL9uxmUSZ0BW2av09OS1o9abVU30K0CNWmwZGaQiXVx+91V8/hJeRQ
WNceBqK9LwsAqhD7Q+PVSp0+27Z9XH+KclpbNmlKiR/n0Fx8qbpxPyTJDNiuEZ27GoZMZYDtlfVQ
I8DMNzRWdQA7Mt1Cj4D/fKAK7I3HVCzzw4TKAy0mXAdJjSPH2dXsIwoYAz7PjzTVuvFOTxxl+SgO
C7GZkRweF2gm8X6Om/ih7JEsBAR68Q3IuirfAqkiljIpYrwUmP/hRe7yr3vaYaIMco0f5iGNjR2J
aQzKZvW4GHQL+3FSZ2VA2R58NrUjca0cjfZ/A22fwqmyqR/btqSFRzPS6fMSV929FWvS2UIiMRFA
RzP4vlra9WsVyeUe0MSElWqR9Ma2cCbqJo1VVklAxgV5BcVHcuPLvOSh3w3ZfNBiY6RBv5M4rllR
vklibbrG9DgBot7zowOXEB/IErWxr4CgB4rTdPlMFxmsi4YaLlqCgNAiv9KyuYh3dR06j5Ojmc+i
dknRZG3Xf/ZGawbEDAf3aybT/GfYoXQIIC1E3yIYOPh1Wyn2llEW2kzQwcH6WV8qfu1AszFjs2Om
fjx2zpE2NkPjtcbZp2hYjFewYNzwEKm5covUY7jlpgKYIreZ0pu6S4k+aQquXqtqAs+W6knKR+Cm
d9BAxrxYYukvYxMhSDAJkMk+6XvUx2bsyXE76OPqrZ7Ded/bDRwmP6unkBytp0WkJTz8qfxJKkws
3bTBg63UYLA1VJ1b/k8rDCGZjQHSkajVRRcu9uLPVl1cTqKpAEgbwv3uLq267/BKuauGPFkJUFOG
w+9En/K2nZGfB6Uo48965C1XhllS+4hxjLyHPKI+oydAxTjmKxgq6vuJX1ROsvYjuIc/nXTx4su5
BnNG7TwCuw9zDk9EMkOU1QYxeVB1xugrTnfWS+VFLkVHUx9/GVVcFEHbUZyjigy7BjdcDS9Juk7j
L5rnLT/MNFSvZZs094mZDs8F5/iIw0Nafs2qrLueFG3PvpfATt1EyeR89ugJt3EARXC0yTVgzvgN
x+lPfKAiiYMA/uiXdbgsn6M81hJqSxKRCT7BKCGiznNfimXUiq291O7RrigTH5ZJX16SvKGYrCt8
dvEzS+TdvNjT61gKSv2oitQLhrhk8WJAYb40EnVTldaSbaVo9NvZxP98S1F0ebTwE4RvbVJO2hpj
Y+S+ipbytaW3IYbJoWUgC8eIujOG7Wm+qW3SjgjDGmBEWBNAXW/RJx2d3KVXEYRlIwLZFQ6/PJwh
AtnDiinsZFtTSuzhc+Hr2TqU+2j3nPjz7N6azGgodInVNqsJa7cgTZHz7Vwa1UEsXpevLeq5FUz0
yN5T3DViGvhUYu0Wjee5jLA2eDErnbOA8hzphFm6hfBtLBSRaFjKKbZDBGJouwxLdfQwWVyCTMsU
+Chb8hTLouLXSNBg7eO3x2I2LGKODdl6BQeliGmohsNofjJrxV8edpZ7b3nQbjZJ30SN7+oh6zsG
KrJD+8JWbakp/q7aRH8ZobGY/uIlQEsjHe+BWdPWb6ON86pjky2I7SXCJqBqWxVShE3LcFuj4DQ/
RTVka9Asi/0Za/K5PlCWUbqPH6H9WXNZGr5HDon68+KWvxqoK9PW4kiLUQk1VrKbFwNlApXs8qtL
+9alKowhD/rKIhjAKD1rAzANAKc1LA7KQ1M11UtuOglTD5LE12os4Y/afYukMDW8zto7RW5YPuqO
5QZmjvN9Hpoq2Q+TIfHF9PokGKyFymRM2dv2y1RrvwN3w2aPtJr1XGeW9i2ldXD1pLXsAz57CQCh
MU1/drrGIqRaEJWB1DOFXYMRRT+nPlFfpnYpAUWhpKOIB0RB+GiOKIVi3N1omxkq31cUBTxEh2AN
trxEVbFJlKkNl4MzWRwc8dDWT7mKbfNAvlVogay1YgjamR+4MbUxz6HXNY2z16aBVl80IQvCO1eq
W/JmOYbQnt16fjTOg35smgmF06YaZGYeuf103sZ2lAuafTZ6/ckejWQ4tNmSZUEGgPN1MlDz+kkZ
82H1SAzcxDtN+5wWaSv2OkzMbpPOHGwbzW0pOaP4CR8SDCgB7XTOTzmU08/QirCbbLGHhEafOy1e
DxSF8d9EtAPXlu/l+j3Kws8kNcx7s3amL/yI+QuNE/NDBhz6F4IC7+cw5kw0sOu8F03xQ7QKcmtv
TyM7Zh5/1RBM/DJGdxnJfqw1ZdCsGoyZKQ1/jtgoPWeVsO5RL7r3Sz/Bbecz6N1FXsvx4PQNMgvS
kGQavAa2RVBpGZbwSSysJEBxidgOuK0O9JWuiG+q7OfkGq/s5pFdSncwfLB7dEk1hdotHjxdFrRD
v7x25NPaPXrpoaLzv4HhWLQlapxQZsCoezuFm56Ocd3vDOWV9l7OmXnDEg7HgPpCmm4p+s6v3lDa
8X40aD/ZLPTVPOtdlILHcJcBJKZ06juFq8a3NMSxwM8NESLUM1UGHp/CC44dckxsH7f69pPmIQMM
3InEm91neJNPkSjGTdcg4cEBqs8f0rYYr0op+pemQwzIYwAYAwfW8D6bpC2Ay3rTBMWncEOdc752
N+NoLmITjiU8uKpcVwuFPEJFeIjAh+akLQGM5W10r5Q1IC/pcvvOZe7HftYADtigSSTU1Ac0ZvDf
62TYmb3whmB2+pRp1K6qnlV989iNY0YbkW1VcNIg0/+CGmXoR0JXjKhVrKaDO7Qv+hS9JKmMEp8g
hbtfr6fzviXgfAJUFHdBaCHa8SfXqm4ykaBNZJo518qSES8pxd0lIPem94F0O1ttaCQVuM8aU3ID
K0KQQOx7LH7HxanhfpkqHD/R+xh/05scJ009rX4Mmjbgo567r4aXg6WHXLe0QV4hEQKkjiM4tdkF
xLLNsk3h/Gl81aQo8KMQqabsQ5ub/HbHq+WrHS7mU4RWvNnBwhsu0nS2bwbOuXnrLMq9mcLeQMeY
pTNoxV50xPcodcJdn8RgyD1cRL4sRl4kAG8rvpZwOUExq9Cgn5KHMsZLb1l0M2jMlk121GLtdY7G
aOM5JH2tqsgFFgKuPQQqLevxGX+N5VH0wJqITk0YpLGxSNcf+SAvBAsO/ZIRfuscXibfEG5Ze5vo
YngJ4cPVvlt7LfWdpauvZacjmZGDcmyMTyzEmv2ING4zqYZYr0vTGi1mKlO1rfMUmmAiPBC1Rphe
IV00Ef4lqJY3haOnL5llal8lgipCXuI6ZuX3qjQe+xKbhRwUp5Z3X5UYDyqdATM0/COCShzNGtMd
h2vfcpq72lp2lnS3NnJ7CNa7mQ6n51AJ+s7BecYATlTDmQy88DtNKdcN5rpfs77BuwNtLUEgf8pb
79EiErjFk9f8ikQVA4EFM3pzB4rPvdcQKPmVitwbSAHWthnabeZUwZJ192LkCESIaiGVGlJjS7YC
xVqqLurReUxkbgfWVOxGT+IoELLmsEPWuURp1hXCn4sJVw+97BACh8WNcOh0bkIoxxaiXIk0HJxc
4vmhI2/NViECzezhmxGayxa3nOipWA2rWfnjRZk0+l2KF8Kd0Tud4btmcjF71UXqdO1WS6Rz12t9
HwjQoD6oUA87UfRQdfgkSAQEiQqXK88Ls4cZnGGgq+/aag40jfejad+kiMDUkhwG9se135waKBQU
/fvIlmhF/e24ZN9DE1EoDTBb1K0bZWsbRzVbhIi+G9tHLTYPfTHeOs4S2FX/oEfXaEiDNI1+RNwS
s+yoGzjX+2p8ynUnGJYc9hzUpM3iPDWEiZq5bIj9Nj2YBGxi/WiGTSyEj1KDlHKQ2smXZbl0BthB
AyTFSsujnYauwef6EcTTss3jq16HzNSJpNxSHsUl26NHteYTkBtdQYpTd+c6E1lJI3J2c2FC3S2z
Sw0fmW1n1K/OzNVCo3h05cC/+cyJz0pAkG2qnZHW3JuxOp73Vj4Fi20Dfwq7Q4kXt+RMG7yKQ0Dl
d2lW/2hEtnVBtYE97eRdoqyrIp5fk7yA1605w9amtWvvdQp6XpQ86XViXg59q//o1dwdEcm5Ac7Z
3SYbvaCEtrxNHLfbWKN1b9PqFBQa3SVp/hDbQrtsUszfRSG+4nqN3wTKbGhv+DVzCbimuby91VXj
vThO9V2QzAOwmVtb8H9s5k1+rYph73LObnJjmf2+Sb5RT2guIzUVm8JtDrZePZoifZjZGRArwhJU
9hGU0A/Y109CfSoM9er2mLUI46KG9arsLvBmY4/Z9oOirT3Xo2fdXUJkfPRBDDa3GHYFD8BHUGve
ocDIeFejC6j9bsa9MxZfPSm/xbn4LMh6muj9YVvacQQXoOf+iCjzeXVXZ6KjZ66f8QJ/cVrIqVG6
y9l6TRsyf56FQT7OX6clL+8pLCJ9r75EWj3fINeeHmUZO5dGttLqW2PD+t1ntkNqOiNYt9pjY9SE
cdgK+eFQqwcBgxaIbtFd1E55YINGgZBn+rKxIrDv6eT+5ErH/mKZgSuKKKjSbmetfjOyjnddV++q
uPuWJl6Ni7LnW9wcwysi5epVJrb3OoRu+sjKh/quo1al6+9LyBV8B0DzGqDtY2YCPtL0aLoJ7cpS
lEsz0OAkR7dJivifMP9y0pybyZSA5J3d5FTfStkmuy4uVLpR7nLHsbYThXsjk/HQENL3iPaSNpp8
qyzNoxNPKvDcyfg1eQAevdGj40Xt4nG8Za78mCu8v8mD4HRWRzmRfyOf8WS5xbTYQTsF+5IfV1/K
/2XvvJbstrJs+ysd/Q4FvHlsuONNevOCyEwm4b3H198B1e0uMcUio/q5IySFRJGJc4CNbdaac8xp
NyWEgHFUoMHQS72+l5RS2VvqK+N8cZHNK1C9iQFgpaaMg3vips6SPAWhutSuZnVkTdetbrlVnFhO
YCqIo2pQCEEezoNr5Uq/gcgbKivYsJ58uS22Sd4UK4hcstgBix31FpGag6NmPdWxcGAL5bPUZjsD
MB60Y2LMyVkNmINBXUXJrSVOWX4S20QW7lRo41II1L/VxRemtdZwpMZQhF0Dpby9RFndPZVIcbmh
U9WSu6XnZHCPeSG393MRldRHlqre9VQwMg/DEI7iMkD9v6E9F6LF5RdKXKRGNH40NE+wFbQiAzOz
NDTWRQW3fkM0vFk8jDyJ5l0xq1lhgc0SV+3H+F2Vq5nccyNiIqdcFvicv3LBS8DBxx7xMujGzWIY
0Wj20xht2kipCp+46vITe6ww2eik5C1aHsKoUjT2n8UI/5pzFRiHzVBU3aOc1/G7VSjxk1IkvWEn
9TBSfaE6/UyChHHLMoBfYhyIwKSuIisOJZVJt1PK+/ediHDfGYs6HI7cqIr1IlMy4NOqVlzHSOGZ
IatSZ4LVsVe5Yl8m4YViaJAxt6XNXRSZHVyTKPI4+Y/ZTm6tnvNtXQIgmyiXDg4QuXT0Zeaej8Bo
QcqryyRg7pAmTeIla6s7eczjc6/rmheK4NH7PJnONeUM3xKr+kXGyFRt1RGzA2RxAXk4qn7q+kLH
PpNYN95AR9Hm5QC8HlhoDrdwvJZ9FH+gxMZRQrIWCNXIlAAVc49aNrt9X7wILfBTkpjWd2BezOqZ
56inbkd2FLYDJQa+2y1K/W40K46+TU0j5dHk7GGtOhMpJ7cCuliaDZSdGP+skqnUV48sCdmnMcdo
hiHAonon8iw9LQaQPzfqMqX9hJ6vUzjTFMGJyCqIccr100fWpZFkp3NGKSXU8+oaLQEBAUlD6hzr
V0EmlUZCxD35QeOLNBdB4MoQ8b/lKmUKJwmUuXbmMhtzNyt0UdoSEWGOeHSy9LZdjFNIyfUt6Qvw
rkq21HtL04OJddIESlu3RkqdOqaUyuwXxxSkA0X47Kwxe1HSWTlKkTIJnjiBVLbNJq0kr6kCvcUP
oS+3cT4Ld0MTE6LXj2pFhV0CGmJXBmxwvV+MOyso6sKXpWy4yQK0z3aeSO2LDNb0oWqW/E4L9Jh4
vrRmc6Z0YUVeZbusqsogw2Ih4uDalASfZb9pq/y9z2GqCKVXo51MX+Vr6xaekdbWadDt1EkIXJgx
/WVR9fY3V/l7z4pTETo9WAkrMgCE4Y+diSye5yEUG3E3C5U0bNi66zdWUj43SBc8LHKSN096sJUr
S7lD65ftRypxvrJGnPy6S/K3JjJaYNRDCj00lGv00X78IElBBIMiZUh0myjV7SGZKBoWQjUeFy0y
fvO1/96z0lcNKcoo+v2y+bWNPJFYlqbQ93YV5bxNxzHuYWQJ8WYyGV290vT7X3+5rzgOWoM8TR4m
mrkV7PlVLyv1jC+Os/2OULig/ZBaVX8DmIf8raiyjjJkL1mlm8fqTGF4SLRxY/Hm2GEJLnHz68/y
t4FFPwtG36pHg65Jw/XHG93X42DUSaDt5EGtuMzUbsiL0P9d5QFKG3FNUxIRQ9NIW5/AX7qCUhNr
5axJC3e4HTZWkWZHq6At9evv8rdW73oVGeASCl1DB8Xx41VGM6uVJA6WXVDr0tng2LetdWV40JET
cdwKe18JtPg3vcGfjFSciAh2YdDCzfkKvkDYpWHcNJZdSx4EHrU1Ok8C+IF0ZPnNS/GTZ7XqsEir
Qimyapd+/H5pLDQNYRzLbpLz5VPqKuUcmmr7mxHxs7sI7BXAG6/eqiv78SpmQLGsWcRlp6upcsFT
qZM9NAyR33dN6ecKR0kxxJ3z62f3pxz1h6YoX2gliKDnI2CY5vGPl9VItmmERl92dKwiQIrBzA5T
71L5G9XYkRMUEIx+bWdND5oyzk8zVVN9PRZZKaWzVploSYzrNlpM1aPchALF3FqkR9lKq+3q15/2
J/cIAQ1iDIiQHBe+qiQm02hEwuPRg49UvNQapmzZZW5DDLYrEn1iRxUS2F9f82+zFE3ulYqGdpTH
L341fsQZTkCiF5ddRIetlePUzRUilvMoeSZX8zeP42dfkElqRTczQ+nml6FWmwQwseMSd4UyA7gr
wwEiWy3EnTcakXhb4Ly7X+ZYevv1d/zJy4SIH3wlLmgwAF9VnZFqTbiJDSp3XZYeCCAodwRyjhdC
lX9nYP/JpRC6QJwD3LNKG9c78JcpSZ8zRJu1PO3Ih2i82hrwRSuh0e9yQqF/owX52bV4Z0lQwOCN
3mX9/3+5lhnNionRd9lZnVq9yBoB15JCMcnOstn6TdLgT4YJAGA4Pwj8AS1ZXyZB9vCR2mo9k2Cp
6yEH7Qx+7poXHPI4TTZxlPF+/dB+Mi1hoYbLyIK2omW/XLFlmZ7EdQZMg7ImDTMTKbXkyu2vr/Kz
CQKAFVJKmZkPfckXdSjhccjMSSDbpYAWPxZG7wWXFK32LirlJ0EfxBP53GQXjXVxY7GYHmju6m9T
jgrRlpV4OgZBPHl9HCCmoGQYkh3dzb950j+7F3Dv2P1rf8pfvnzINi7KqlGFZaciTHPbpS3dru/6
30wFP7vKCtblJqwy2a9omJHkhGlorHkXLKa8yWO6JLUU/k5b/LNRawE9QjGowyQyv/jZolzqgiFo
lt1sLMJWztXRn+nIcOxHXPLnw/0/6P5/clP/NXL/v5bP5v0tTt5+SL7kj/wDua/ByOelXInNKshB
iEP/jdxX1T/Y4ADSAaaGrhia5f8g91XpD5NxzSaIx7ZaERmC7T+SKxXzD4qQzECGbiBiQinx7xD3
vwxCXEro6dgiyGiZkPJ9NdEsEQesuY9EGg5lvBXqQHjBL5r/Zjr7UwX4l33BehlOPihWV6YTDsMv
+4LCGiRpoZvjpag5GIpq5elrIglm7vFpVtRvozxW26GRc69qi/lKXl+1nVIpfYNi2J30ZQgTl9A4
fUusLxRkDMo2/JX6N2eIL/rr9WNyhOBzQCwE+PsVRR2jUmrltJA9VjUQSmVEaytfrPDQd9NnGGXB
KTYpJNNa/52lSFrvwJc7RIWYR77q+lYs74+rS5FQ0ZvNVPYWAgNuaYV2T0R8iV6s9A1NKfhrS9kF
b3nAMRXKGNWlJGqfsCW0p3w1t2fDvPvLKL7+49p/DQ74ydBYXaPrORXjKEfoHz9REkF2FPuC02Ij
M/lOgpj6qCHzj3//Mhz92aQw/tYx/+Nl6lbqcrXtJg8xS4PyZawdTRv/Tebnn08Wm8lqYkPWjLPy
x6uUekXig1lPXpwtZKWys/MRRLz/+qt82W+tF0GbuibUMoQIHfuy3wrqdDSprsweiBHlBD5xdueh
KG/llpAfZQmQc1lq5v36ouv9+WHgMINw2kVXzMV5jdfH+JdtiYy3qujw5XtjNr5WaRlfWU7g9lkF
OXMlJBZjTnO/zQnLIaFJe/z11f82SNarr6sLhTtYuV8RWssiRFNbW7KnD9kVuYlB8OnQ/2bXQHXv
65fEgIMOHdn0CsC0vspww0oaeRtpQEMUmN1Ri8ZToofJPl0oLdlzGCYvgTWjGUITf2pGBaIHSx1z
zJK5Wd9+WvLUvVaoIuEhiGEx2eqgjK9hL2lbWA3jISI3e9+bceKncTqA++AbIW5EapySZXpTUHIO
7WDp9ZeAQmdsCymINZNkDSKKkiH2Bk0v6HfL6kCZIxT7h76ZUZfBKTi0hAPdTEo9gllo9Jc0LZdN
ktC/DNQs+W7UqnBPpvnsD/1ImZDHPDspk7KX1PqwVzOjOGUNvA2S3BRf+zPykWrfHLbVZ68lJyWb
gn2fmMrsjWJQemyHgzNx4sRrKFNiHMQxs/ZKraMS6QZl+Qb2tt/n/Ol9FIzJQ8v7D39aiOfWqUha
QS0no340q0p6Qb4wejQfnwaQRE4ZY9Zyqkk1jrAISifS2RD1Rjj4QjC3i43FIvDDtiUfiKwpmtPz
8ER2wuwSK0Rq6ZKpZzE028bN2mF5C6VZoF/btqMz5KqCWkuNSe8a+/KW/trw3CqZieorJlgwAWDu
xjrNfx3ke0510SYUtqbqmyhb2ANIulTS/5pSE+q9wiN09Hh6joCce7rSqButmsJtxSRus0pLu0Yg
HzhJdMldRnPY9WpfbViljdtqFl8jHg6tPsUntd5ySxyQ1yQhHzIcO93rxHLYlmuYpUzhnE3V3dwL
5Jh1864WRT9t4PFjcvIXFBHHXpPeCFOMkGeR6qUHlbptBJqWQZj2x25au+taPXhppm2JHpto/QsI
reuyfTX6bqvoqJ+rnhFExDEJm0camkQAj/FTJjUuvYtDH8vv2C07MCXaFaHKbYIoyFvCuNpZZWhd
UUDmhLOquBvK7BCV6VkqEs2jWDhsORK/mskWecxHp2RHNCSPRYidM5yx3YnFs1Ypw84MuWPZn07N
HByYHCL5GSOkJ/jV6Ram6LRAHWm9Fzfz4g1TO3lEncJ8qeyym0ChqvId+e/WlgxLcUvIZojeaOl9
PRKINyP3ZdYCW6Xx5NLAu4hmco6XEa2CqOZeYhSkPqapGNhyk7RnNZBkKgDWrjVjxe0LebnFcSzv
IlRC16BJYbTq7Sae++GEqnnwCogc+0XtiWETmswF5uShwJhPQzWv8XwDbcyqRQVVKoe5RjygTi+t
KJZbMy6ei0EkOXrSLkSm3QiFYj5YZTlc5Uy0Xoa+XnYEZF7qorOuRa7NTsw5xZWEZvHkZvim0SmY
FYOPrVVXHT9Ekcbfgn4J7JaqjxsFVUt+NgnL3RI+lLJ6LNFMHYKUm2ZJr4QCgf+S5zcocrMrFOY7
PYKt1EokjLFbIT1QjuXujs67aKvl0niDSatXUNX8I9TmTaYY9GArcU0Jf5bKpXoibPEbHYPQK6EU
uSBD1pbGcm4n4QNoAeGDhRVlqO8URIxs+uxqpInEqCLvQmRodV0goPNo3wMa3zbims1oRa+CEl1o
FT+ZcVSfdPhXvpC3vKDrJDhTgdSgo1jphIiQ4Ee7NqxNKsEjqnSBjPH5RlqynVQvmg+OdRVM/vk6
ZddJJJ8b7RwpD2Qxm5HFBN4am7bp9hDl31HG7HujV/ZIChYV9NnbUJNGCTGHgcIjLqv+qYlQOabt
/ILL5tz38GPq0UJH3WgBWtJCfddztL4VbpZdLEYPyJme51H4LZz97zs5LAbs89lssAPAHvBlr5uR
i5wSnl55yDiW2Secnd6aOAEQ8zXSsT/NBd02ouOVrr6zdPoYHsgMYDxDid7Ih5oV3cZxzlgIJkUi
HTAvy/ex7a23AFe75kt0Ar0RatZ9P5bt91CFVuJIgiCIaItqUuLrtp9f59iK3oV4EUMaSXPHpqoI
g9yHSV6drKTL3yipCL03Fah7ipktN2igHOFTLkjoFAwTeFgmpG+9WuETJQSl48IJLUuXWM2yZck1
WsEf4il/Z8jJl04QmysOGPrgGHdDzZ8RCF/Lsi8XJw9rEgIDka66lMttvqchNmpQxVaAEHkQhKIK
PcG2aMvNW7GCJUhEizxUuwlL0VsEZRDPQa8vb9iaJrDEhhYjmxeVoPeQKVSiixSSFHJE4LVBCvzY
dE7IVqwFOgM/yB/NoPzAnlFDoRoEWXBHhHrjqqHNL+QbTYmTAZx60Fo0WrYAROhKBLTCiqINLTcT
Fatph5lsoZiPWoMjy4TGq8K2D0IwELXRrbvRRIuO5vVW0UsjdxE8q0DOZaNCWSBZRGzkYhTkLg3W
/LQKsUtbQH8c2Z2sTN0e38poeY0Csd3JkbwnqPJRksMvStKnVZsfuXE/WKkrdKVJNLycLBD/wlxO
fLMv8vlgGbhK/Ebrgq2hhyC6ZDE1RNsgkkh3iKK1ZqDVPdmLFnYmDRuJVs2ObgThN81AKu7icqjX
Zu1Mvjg8yvhThQOY2fmQFa5cTXgbSL0mHhWfiGqQOJ/D5msgXeUs2wOosi4Jc33L38Nrj8JRP8T5
VNdev/bBzvoi5OnR0BqT7l+uFq20z0yy0GMHxF8T7BgWJaq1dqJrjzEz3iWDPCyPlrl6NcilDZ6E
towRIEaipaFpidV9otcqEnikkBMEWktidwQPQPG6fOoRH2B8ge4RTHfjQKqtG7EaVNDZRnkF3efG
TY1nOHPDNER9PQEZ65xKS1PFWeZW8ugPyiE3MBQnR0aZx4RehzNsQ0Q3qB0N+s96GXfPkSQJN7q0
TM/8yLB3UiKtPnoOa29YDKY3hOfalSHf1M4gxFq/pegyIZ4Kk+GCKhZ5eb/kY+5IfYM5r8LI9xLW
kHdpklnYc4bRGMi3kYIY8GO3LAkPQ+8OcU+l2s3SdvzAjcHkJoCyY2lUojHyck1qJMbroN3GodHg
ihOgktnxAP4WhgP7alerwuRJEMwscLS4QWm0lMtwNMMxeRPaoQ3cSZdZwlTkkDPvUCs8SoHJjZgr
aRq8TKrB8pV5hIRMCEt5TwOCZHRD6mWEpgK+oXVrfSxSQkJZz0ZEkPXYRaSEmRYCO0EJA9R14qwB
Qe3U3s7C1nylRQfRi3elxdRspMOlDNOxsY3YSrVN2+VW6qhoojK7SRXkjqKRZAdJX+R+D7UMNQ02
ENSlFp1GGWSeOO3YmJhv2moanXFu6L4kZVhOYuwGnc80oT3mcyIO/lDmVbqZhWRhAutxHMkd9Fib
gHjjWzbrqTcJzVwfpqUUziOwoafFygCdEh4dxp7EAxtZ5MUo208qgSf2MtETt9N4YiKaGYfjtpAa
S3O1pRk7ryrwCUyjTExXNKfBTY08OnM6kaRldie8M3YxGEvuzE1GOoyQCug18QBV35hfVdmuKo6N
bifV6JOJx1DvFG0A1DobSntdRmmJL6tLHk0SHXb0o5NqkhWdxqTJysjZyWJm/2kr2MRSr6KycW9p
sXqfjQqxaENZIz2JIAJWiCXr8aLTwXm3RoRgzPE6wh9x7pYbThnJcxBG4OOwhigXVQ3kxpUWKXzX
GSK7fEFnZ0NTrk3HQvJIqJDVNoXTrpMVmbWmVDuS3DSPRmmAf0SNOyFO5qzVHGpxFBO4bdH4jo4U
QFpEOLXmGqBtXEsvQiRXaO9vi3JRiJDQayxsi6XLxzGr6hvTEqKPShWqu4HkxhwZUNG+Baog7sgl
UFOm06I1iYfRBmxVfLMXolcX2TG6pCY2us2qBzRpXeQNUkaMezHyMXYz0kyLXRG2943UdsGHXE/q
Jy1LrNyKIgzXDp7sp6UJBLukMtAtd0rCcQO6l5WzqBTtVczDsvNqtLRPOTM/URtiDRenaUyYUYUZ
LOUxlxr9denD6pao4hhXiVaGnBNms1aRXoD3tEPDQumOiIOliXhKzeZJs3PM5oB5bFTaZdioU5g+
ZBwaRjeKgajtEPYal7jjxEqCbM06oJUkERSFiCmoSnvSsgapB3EZsn2hBK8O2ZsStpMfjuKagR3C
rxTIhBvhmsbRQ6d1IVsrOJlgZk2rXLXdipTvUMQMupv2lVk5GPjxvSyw2yyYO9bi1XM03suxgP+1
bJfyFvLxOrDWswxd+3s5GMfbDjHz5CYmmOMRyQf7DRZWw1YNoWNfpHNscuM4y96jgfB2p8zFpHeb
tmkfU/h8FwU3oeI0RknKvVlEdHxia4wQrOKAvJGb1GjtdJo62Lsa0TjMMtCC+ZVofq8Gmczp3FjS
p27oOMtMCGANG0E3fXlhgHiwKSzi4O/1PFPZ7SeYDnJJn6AUYtbIDYI9DiN2m3NKseK2mQiN8KAK
mz1HHpVQd9I7s8AnmE2rnI6seExVVmDesVyohCSSVKSQd04RzI/1sUMKI/StbYhkEdiSXCVv0zSC
lQAg0JpPqyKvdQNzWpYHOIRysdNQ4O2NUQpeBrnEdoVAL5xwmNXB7FGt7O6qRAOE1vdJpz+ZZq+a
I0+HMGvPTIbZbhdxpAQxGU3rd5IcPGsdOpVDrmTjTdZrqekZbCB6zHtdV7pyDQFyA65e2CgDGEkv
Luf6RTGG2PLnZJ6tUzW2i2CbAooMOwdduB5yDfnU9tqiuSExdQCKzVYER8svbJac2g6JllN91yQh
OBfUNdGnEUNKZsuJv9wuIdhrts5+rncCoSFhz2rV7DNKayYQOa1R77N7SfZRmHfVRQWIRp8eYXPg
/rqg9TWkFLfzytGHKQfNcIXtfCnEokwAnR+GndciR7tHLErnNNbidLaNssr8EqghVJNcOibgsh2p
6hqvzysEUXIx8LpkVmvuaEROu6YSKsHWZEhgkEKRyKy8Z+lbEpvTPz7z/zVe/vNPecS/br2c3j7e
yv+4+y/qiX+JO14lFf8dd6z8oYt0My2EJAqQB/qs/4g7liTlD41yMG0Uqj6EaP2z9yLLf8h/4mso
M1LXpGPzP70X/hdUFk4T0loVpz0j/zu9ly8nRV4KFfAESgku8NeSbZjCR62tekCVrnqBdca49DAp
JxZdZvZroAE+DZ76wR8PXXFMLeXl10NcWX/+P0vG/7zul/q0SE+5YwbEX7X6XPaZdCeO5bkIH6SI
wL9adi5a13DKrFwdlEFrTFuj3Aui16u3dbfN+A1iZjr68skZ0O6zwrN4A0r9wlJsj6q5NaxyY6Yv
WHnTgp6Jyso/vf/6s9PV/xcf/gtixbB6eNdhNBzSeDeJn4n2jieKl0rF0YufVZv8uvoopO/GdB4+
JH0LjHgZr5iDUI6frfk6Ynk0srPwgm51vuZzYZfLdpFx6h5PMOzq/A7HQIrev8l9WdnjP6PHXrSh
N+3L1/p7qs5uAjF8V27bbXEqXltq7Lbqi27tE5C6DTzU6W7rcaR2F5f3/rjYnJi80MPg4ghO4qZe
cRHsd8Mm44wsdjs6Jkd5djrVK4MntBSOISNZvZdHEt63Sb0LpBe9OmfZQzHtcxp0ykNaY+MRKfQ/
gUyh1NGz/mU4VChxO+1wESvfDP1Bceds/9rqdrlPKcjFF1J86ltBcQB66RzWSv7ySa7zg+DczZab
gtDmdyg36XypWe8Dx9C3WXPPBYk16BqJjZJOeJefkFhWH8f8rHaPdbHHjK5oW6na6tFWUrfTcK37
ixnu2YiKw04Zvunl7Mrs0IdtXvopf+HO0ObbCKGwlTiYgfOtqHrVe+T2D5gNtfQ2Wk7aKdN8KjwY
NjmM3lIgDku78iZW1EdBPektUgECiZqLBQ658aV9GbkS0iAszHb8MuocxEd7eFM/RE5jnEydwmAH
aU52mwi2pLv8NAaMdDtRgA86u8Kd8VEGF/NdBR5SbFpubIspZdqOd/EzMfZ+bUlPIzUQMTxDsZtb
bGb04qTCTkdctmrkpDx24RT3rlQe8jRA/Pumy7YUOivE0uU+Rd6ETRGnuE4dw42yLYU6AqyVx4V/
wKhO/NylchbPj7gO2aefdX3fWY/t4Ne+7A9eu1O8bJ89WFuYrb7la77oWa4eOKK6Sd+L+HfN2h/F
J/9/emAV/NKJWykUUWda/UG4y67Bvt5L2+iinLWTsi/O07nYFyfpmv8muubLevvPq30RWSRTQ1c8
5WoUyx/rc3Od7srX6A6MoJecm3P+Mt8VXnMyz+X/9opfV/bZyBawWv1Buoj7YK8/Lrt6E13Sk340
L9o+O0O938pP5lm5//WkBSXsxy7dP7/leq//0p0bsrGXJknrD8qlJkKLx8v4am3pyTrH+2mn77P7
VWg22PnjvJd29Vb38GdveQX2jQ9Wci/5GAd37b44Wh+KPxyba3ep/PhQXNkaa0TbtdsoOGETASmA
L4tKcujWiNyRv6dOKHtUY4XC4SyYzhx7HOzlkUwh2l538yersvt3qXDGm3hycc6gfaxnF6xe4kme
bi+GQ638eC79G3AkU+r3807DUvRcHeUNx5V6OnbDjdjg7ferboNlWmr3IcHth6A9cp4yFHDm9vwd
RgnCX7bvM//BKW3pbUC9+nfAiZzd801+I55ELImYEt7q2/psHe7bjbJST+y1mFU66amjWm9Tk+qf
2czPV7pHbLQFNmZOzyV3XOACaQWWAX0zx3QrbcPRGr+yylSSuUa37UMflU2d7/v6Ey+bXVbfree0
/ciql055lIvvId5pY0tfZPqQT+NBeAEqqiUEXrvJJtf3VbjtRbv5FN9puu3i761GELTbfITvy8to
ULZxAbbn79NVvHmEcRmWhyl9HXonzN2Gbf9aHnM5MOI/DrKtqK//UnUeA6L9bqCI/IjPsxdvw239
qNQ3lrquI3i2MxurymE+pJRInvRb8Va8yXbRvfIMesiO/YhXMjuVW4SqvESd+w0gmKv7qRterCt3
XxqZHn0SHELKUIwV2aWfhN+32ylu5qebYqudGm+xVWfx5ZsRZLpjeopde+mZw4voVEeMnr51Eb9H
1wOAEbtxYpcHZY9cPnGMXfZce9alf9QzBp8tEZlhq954YtHbGV7g49Pf8xXpSdkY6VHvU47/JHGk
epov0jl8bdNNZ92E2A7nx5b3ILwvUCiW0B1F3ZmLd/HTOtS31UvzwiAgw6Smw5tsmoXT4Bbwhwr0
w8FvmduaE34X/aLw4ofsoAs09+lgFZvuXoP3Fl2kerZLjtE2f5QfoBf00mzpVpzvTA4oN+LVZIte
3Gqmr9yKO+GmeUvO2k39LN3MF/OIb8bPPeUoe7WTOrPb2Ym72Pe6E27LW+HZ8LXjejPxVjjB/rXb
WfzuxK+dwi38yE9PhlPZL5Kj+/297ncbCjfb2n+ZnI/JM/35mH5LWpau7i2+Zufgrn8G7UAPVkMd
c0339J3Xn6ba0n7Zs2a5kUNlW31LlU0Xuwlex9qVJ6cdPemdnk3hih5Se1U/UDC2K5JkWPjF1QTG
9oL6wi3jbmINjr1CZTdnW7blF/5w4G1TvyWNXT6LOCOLg6mPDjtFh9Amh6KP7rd31UkP3GHepLyy
rrApj7yJyybHpOhVET6ho+YJ5/AmFh7LV8PvjhzMp94BUDJ+R9NRWbuZgS+fiFhsFfohTqxgWfNl
09NaJ31VvXCr7hU/Ybek76Qn6UnZqh5WCc02N1m7k/z+vOz6c33W9/mjcFiu483wIaNLabZtRHHH
5Y1EORwxkoEVDHbykVRufiPrEPdBCdhFtKlNF3cXJdUG4sHgxtbRTA+U7cbebacbjfCB9rB0V1mx
MeHWxGF3mg3uTl6uwXyeZm/ZTJI3TvvqqbiD53Hojm26L6tHWXqpjHcrfdWFJ+M5XFLaiQZcKJvy
beSQS9Leh/N3YuQL2voPGdW07r4tsnd8Zl4XQnKwZXGdKcdtcqJ1ygY1IvHE9OYZzTZ0Gjv6JjwP
98PVehoyqu5lXb+WcnvE1K9XsiukMj0Hiwef2vVn/mm+GLfyVbzOl3yZSHG0cXQHH91b+NLdDjfh
cz1es7HbYK3zOJA72PKxAXXQOfu63madE8QEdm20QrJHtvm4LKF1xA9qs4vSHR2BmC1Uc1sIodPd
mZ/dN5WT+YBv2EmHY3/uLuqLfscmpwfwIOg7o4vsll4t7gGwUgwJWjRvcXwZhg3RNpa8xY6r3pbf
kuAwFFuddt6d+SgO72n7bZZ2wnP+2D2rNyIjbtBsSl3s3vY6RcZ3GcMyNSbuD694SSsicqrhkQ5z
UPiUvaWae8juswpcY5iOFVvhUIdv0n5TLIfAXbVyq9HLW4JrdtFDlQ0eJ3u7e1Jd40RPB2MrPQeB
SVYjQWOjW7e55BP2qXTXWvIr5dILG05GzYHdM1oL/ahu00t9F/hBZEePWuT0KB3wdPfwYp1qdgcS
1iu2et6M5y5xJjaioacOBzRV0ING1ZuGhwX0yyZ2xBdWN75acFRd6yb4CL9FGNkbfmxVXOf8RadB
HUFImx1h3g2qTxe6IHok8sZwg21MJQiLCQLP0ydmyQg8hXS7WDdadzCIe6GJn9jJdwpC6VU+djcz
Y6/aRs2bohyy4Jir71jRAg6AGs32PWc7qXmIKeRWeYfTc5siYaKLU7nJ5ASlq0kHhcim7F3CpqXL
LM86QQ66A+4JD4oN5ScO7lk2DTYw9Ikv8yNz440BAIe3Xjgo/Vnrz+mN6sW36Zt2qZ6V8jV7HpAQ
PMV35UV5CGAxSN1jgnh917rTrfR6ZU7y6Ng8YJgEIEC3QosyJ5p4zbZrfZvVCSRMAVfCRXxgrgll
Cgip0Z2lpz4pDqEkwaLA/bCbWfU2i5deG1KG5u38HpY38p1mefmQOigm6L/d93cUFkntMp+kk3hf
X1E+VAuNIsRq7hRBRrGnm/FDoTaEQ5YmE03wbLfEDnU4nwGZfpSedkwgSTwZ96bfXjFbJ5sycAOO
CZ2d3nWvxFXFlPzljVUdDPW+qQ6x6lg0QKAmQOPaJtvcrd9pzmcPBqvzob8rbrJPAZrC6f/RdibL
cSNZl36Xf90oA+BwDGb99yIQiOAQFGeR1AamgcQMOOBwTE/fX2SVWadU2amuRa+qlBIZEQjA/fq9
53yHOzxjHkMdBuvkW/FRnpY3ms30d/3n/FS9pICUmLrsFhk7cDTL3fajf4moyTIGOufCxnUvmJjC
NKbNfzYPHuwHvubQZvwV/w/UiH3ZpdV0XaTlvLNYjGwjLvywvLde/dh7zqF00Fh998t9ZIge+oQU
0fKZTF4NHJe0/uwuezQe6jBb5OlOLfIWhseEHzJT86w3p/9q6jqZTXNTe2vCcTpyXmdgC0v38Uf5
/f+hPfYJonT70f3P86/+3ql1KMiD+V8//1H/88/Ze7f/On796Q+ooWiu35v3YX1416bmR/lF//qX
/69/+a9O1tOq3v/7v753ph3Pvy0jdeSnJpfg9PJ/b4xdf92+Mo0ef9YkO+cf+mdnLAz+IRykOtgY
8I2B4qVH9M/OmOf/w0NNiFvPD11Me2fdJ37nMf/v/5LyH+jwzgkYWGYkMa38un+pkj37H9KHuI6W
OQSwiNb5P+mMnU9i/6dBFTiStpukB4fZAj0sxMufT00t4AYiuqbt0GVD7u/CJa3eHUZXLXN3y70e
JSBmzOnF7xxBZxXov73u+c2j+HLoDP5yWivyGeBLam8HjYpxZyskG4O3qQt3rv3fSI1/PmT/8yOi
7kZgewa0Qj//+SM2GMo3M9ro/hg3XdXCYOPdxsM51GDXur/jp/6in/zjgjIHpw+Krpl26C8dx7lH
FQtaasUSPoWHKkBWMtnAR/poLJjGMhnICuZFjd89/um2u/vntfuziPgvPia+A+fsBoPt6chfdLfF
jKm/7Cy+yTDgnItb/oM9gqNOuTmJrnV38Z+/HunBLpxYlObur6LlgdFtnlbAJZq8bv4Y3JTBPhu2
6R5F3ESkd1Mz6/371/xFA8vF/UPwI8mi4eoig/35q9T+6JfhLIfDVI3lsfRRSoSdEx7/s1fxYVcj
ondtjwfXQV7y86tYA2IObwjmgwxrPwnVCHkUHWP896/y6xPAqwTMLJHZQpaGQf6LeIkOsdUSu7gc
JiiOG2PkpXgpFc5qGry/zd/9qxdD0QvpHI8a4Odf7soxdxS4wWw52KmixsqXZ0I9goMo3Le//1S/
fkPnT0VQkAu8HSE72bQ/Xzui0tCbBM1yYLp5Wyk5HHuo07+59f7yRZDus25JHjLvlwY1dzT8Yn3O
yxDed+FVy3UGKOA3y8ZfXTJsJFwtVkXsg7+8iMjT2s9CPgnG6+moNszwbtSd6qzwD39/zX7uWHGf
8cCyYiDp9gkEYUn8+ZqdnRmhJev62k7a3e8ie3/55dhDzzsLZm1GICigfjVazPm0rU7TVIc82LS3
2wo7HRBPlc54D5dKF4TlugShtVtawo1V3aQ+dzWZlg9//xl/2WfOb8PF7Ouh2ucTOvavz5SlRbgt
TnUY7bnaXsMu7UPwrsxI4mKpEF8GbS6+LJOCU/T3r/zL9/jHK7PsuwKQO4a4P0Y0f+oLym0V9bDB
iifzt0Yq2aKYK8M1Hri5ftN9/KsPydfJLg/Mi5nT+bv400t5lF6ijTho9LkVPFuZHr6zPZHkk3rU
v25jHqo+NL9pIv/Vi54faaJrBOa2XwNloJwD4p0G5qWFQ1sG7NT4QkdCXbb+uJwzE10OlogixPvf
X9d/e13WX/wBTM3xvRLb9cs3mrqYhStbIXSMsvHR8gMYK3nbvumadHRElN1d69bey9+/6C9PPr4P
rIxYh87RDWfB5/nv/3yFZ+QUbeQ0h351wvsZCka9F3Mhpt9sNP9205xfhyrLx3uPKPDfjLVFGs1a
W83BNkipZDV5d8oN5H2erd1vnv5fryMTUdwk5GmT4wEB/Tw4/ekj5dhBq8w4lwClxi/F7d9fMFf8
YSz7U6mFzxt5AYsxxl3MwpDjf34BYTyn8HGjHqcxl0Fir1t7BSaYYK65tgiyLKtJceSERtbvA8Rd
FZCRcDY7FlhmL7OTcdKotUVJiKHKeg4UgtcdQpzo1RslyL0p18CJhgCNz24KIVTuG3qBLDVdH7x1
ZxdEXXVrFhO7SzT5JrSzN2IqOGOLkYad1TYXJfGTZ/XsIK7I+dRMptzNCu8z2DcIHwsRHhvLn1+C
DEEqpz8XwHQV+TSVpfVG/K73ySlH+T1YZfDDnqD31FZpxD7QY/BWVDIbdwDt+4j4yI3TPaQBAKvk
v2xerHreyd4fu/UCW6yWe8iPdg0d2vEfeYjTT0YPMAe1JFPsgKqrvcdyL8BgtxNYaC2mjDa9ljIR
zoiKhBTGarnwC1UyIqii4KmetHGTBTuUD0su4/JzRli8i5YHFHFUZK3fBKzwV5BadbSDb9vQKGww
NsVe5vZXJUv7mqQO+qDYN6ZTB6KcaPMGc9a+ZkWqmyS17BqVmw9Ml7pSXGeyn5HilHJLiQLzM3rM
4QzEdMD+xSnWmmpzUcmeRCjqnG7Yo3/UT6DueFwLEtDAg0Fq2yGOQ6YpK79cLlL+AoFbNEYI3zfg
njOl3WUA5srdAxSzCAGtQ/UD5u12i17Ydg9iHcR4CSquvlGFlYq7asjmu7VuZyi/WdWNJ1NsLX3J
ZcbuBvq2bS+80Dg/tgKYcSLatn5bVld8cZ0CSXKYh+g3UXLDIB2nNtdxBkFU7fs0QxmcLjWsqIrY
eYiHwUQKeRaKqcP+MIqHCSFwcYBJ1H5EU6nCXY1ujU4u9eNbGhQdjK0uU+UdzonluvfqCBWOG1Dr
ucAC387mFXHsHHJdD01nWZoWmoe9aJ1zGE3wZHiHi5ixB+hNWBcjZbnZG72uJepv+iVi3HKZdJVP
wMvQAblKEKjSQi6b3nyHsuTY8dzjW4sXMYF79t08OCj43E7cGmPf83YYZA62NooJqgEpNOveCRga
w7fZDb1SGUHkCirPgpLsdoMQ0sYkYK5fosxVHiqzYNGJh2lNnyqcIOpoFT3WFAuD4dF210DvG0fq
LslK1TQHUWdjCnMM8vvOdTYwoxYIWm+/Rp6LENgBo0A46HKdLkPU0ZMyKA3DXNbPTkrGJrMv1PJX
qbNyy20GAA+S13K0mKZHM0uKyIP1mJKLybBp3mi2WiYaHPDqeNoQwyOZ5wwB7YIId43XKV49lal4
A9D6bRgQse+bvpbeoZCL69JFEbC0msUf26fI60y4n1Q1hom3IX7fA0dy0OkNA36gvA7m17nFkh1L
kZsXDBGDfJ6lCj4XRWZnEJrhwloQjcEye6S4X2qYGZgXQpxduw2i1NXS44uKS91hSWsWmEKZXZ8b
oYE/vNSsb0iqLT3Tf5MtggBZ+2DYi8o3rFzQnSEwnuUZgVHpfAhriN4elf+p7e1hTWTr5mGiMBAS
Z42BwDvMdtONcYsc9DisKyQ5OUGCwR5keWSYq9x8zNPCtM2B5PQpdaHsITCot3fVt/wzD/voZ+U0
jonDruUWUFqA2AhoDX+dorx7mAhf4YfrlL4XIFW4hpXf0rvqkCEimPR8EkRH1S3LUfn5JC/P4dxT
gny04ay8Ef+7Q4RKTx8ZomqudL32Fw18OgxVnKbpfUcuADx06e3liJmEW40R/qHztrG7xI41uXsw
6Z4bOwsxB8TrNZgp3dxL73x08N8npIM34xrwz3q7nABYbhVOuMLyRsEuNcp3YwNqO2Wo6rOYhlIU
0emSPnpIWge0leE88t/XFpY0+cHCj5kJ45bJimk5BxVkI2PT/qx2Xql/bRxuxH+iAtS0ybaV9agZ
XW5Fje+xakqsRTCjUzjLbfuqBgmbtGy4z6UZrT2S8Jb5ylh8w1P3g7PCHBdBat82RIbuSJZQR7EB
4911VBiJn51BhSw/5H6D4KM/Gqq3P5oscVunFr5RDrVc2UpHN5pSgfe0Quiu12I6I4a02XZLM10B
rXPgZwYhCwO0Zhl9bS33VkvCs9um+dFaxBeHZx0mX/kPSUj54+xWH8TqHaCFXogifKzPprlqtV/X
IdvndvU6NuTbKfdBZl3H7Ipx+UoM242Aict4Rz570Bp3m7vSiLb6U58P6/VasdJ1BY/Wyi53psG3
O4TXV954Dn2vgiOK4S6up2Y4DVMwfBaYbMgqb+5ksDCshDeEnGbomCAUJl4lxP8Byjkq91ZflSvf
k2mhhqptZY7R5Ld5E0wnYKObpm/JwhdroGmQ6iTPPNCr/l30cEF93ZglKcOhexrsqb9qArrthD8z
uTx3pY7adzCjyEgShN6BpM5t7jWg9r37uBXp+OA1gjq2iNangoSsgtubhlfJBzmaabaPTtSWtx4M
/M+edr5EVRqcRJdOt2D2C6h/m1O8ZgoWH2TqEMtamJIEHw1w7+J5HL0fvd/QIHEak9pPQ6Rz5uVe
5UfP2EC+pkTypat88M24kd4wPkOw17s8dx/HEA5dxUDnoVUVYPwiXftLf8I/GRSz+DCTZrIhsjWx
dU75Udh7iNbtDh8cSe+QigpAboM9fEspZctYuxoVblgt9oh8d7ATWYkWBi7/Y+1FOrtfhBb2qXNJ
BtkRHgMKKtA8Dd2s70LfcfcBzqZPFsXPtzK1tvnz2KyzwOyH5DdJTQeAWdn9+o6XbLlal+29k4HB
DWeNNykdABxXjXzBr1v8AJom3/UUjvu+A5mzM3n3ecHjfb+EtEPOjwi3W2n78xUYbXhx/SDcN2VP
OLhmz/4AyPplAYd4Dyq7fVxH9GDOWCeO5VgfVtWYUxelwPIq5zUP++HFk/YEAX9EK2VnM0oi0Nw4
erbh01y1lxh2wjhYCZvAWURkM1peJBroUC+gSn0Qs07Hf00b7GGlm0B32xIdlHqvjIX6w8zu+lRF
jLeqVmQog8V8LHp0UDYQ2vfSk+FdqDakUOj9eGGnffChfJKOcRti0i3xOzvBVS+7gVlp6vvvOgdX
GVud1WJ6smrzdU7reopJxZgTqlJkv0MzHlbiE5IZ+fy+cMVhThm1e5gVk3Ju6oSMViDrIbLrS9hl
Io8XuairdGt4ZB2Fbg8uPthqUJ6VSZG4K227ZHClfhzly+fU+NUj0RgTJZSK1iv8Aki7Uxth3py2
0AKN80T2hHMKy5VitVr8O6CD4qkN0uIBXDMwZo7yjOWK0WGwQ3V7W2waUXE3clM14VydPPa0XYDy
+EppNz8OwptB6RrDpFywpMiRR24t8YpbVnpdWaYBCDrhoGLzAqxZe7ui1pp6ZcT5qANMPUO7FjAl
TXtlY4m+pQgkbqFh2JjCoeOLI6bjmuIauv+KpvwOTPz0GSzlIs4uDXRCqV/nx1T1y1uB9W4XrtOq
kqZmQ8eZ7CLu4PuK4kmsTYCUDrr0zu1WVg2Q8Vcz39Ihj5zciikCFc/RyjR+ogrcEcPBnH/eXCZm
0rdSQNEg+TmHzJl7D6BuGy/KwsjvjdNNxXXTAFW9FD7b6U1KqhW4jgnz+wnhub8xADQdFYvTioT2
b68T+JvUHyRJTIjFLefJy6322IQUtphA8yyLKyzeTLAcgljwSPfn3JdGuqS877a+y/kMBg/zeGtY
9YdkbfzWvpyj3lz2vq64FcIBXT6EV3Pf2566DbX1rpQtwSj2TiI0xHC059ZBCLCrcZiNzxE1znvf
RXDDe0IjHhj16KQrtH07e+WbgdO4H5bqtrDQbvtFjmCvoCyLgywcIEkj0Te7IVTLkXUI/0FZ5hlG
cEPBhTEmWt62ygDgtLVoj8u8VoeFTbbGwTPA+w5hmjY959e2sCwcPueF1qfhkWdOcNnmzk27lS+E
h3vI2dO4J2Mg8Sl+ruBSBDeB3WenyWrNo2/liFi8bUNGUTf5RZYKJGDVGa9b+ET0jnVR6DuFHf5U
kKeY8PC4d4S2hH7i45TxDoNNDEIa+fy9B4RWLoDDLTlcTNi3dluZgSQ2RZbdcaJCN9YxCKU901/g
rUaqCTqgvC0b62VQujsKnCjfe6dZP0tR5ZxKXE5HEpbYrmnUei1Yn4I9fSB14Ap8ZtZg93uRgdPC
2qRmXPFR1Xi7GSSewE3pRRwglWwvKQ2Doxh6D8c4FpijX+anoSQnhbyRS44uN157Bm4v9UTYE5ao
6SIorJd2VeNz4QDiD/Gn3eWkLiS6Izyg3pZv/tI3t8qRze3Qd8sP7qzPdNoG1kwnBxWqgvw0zREq
kl4cQ9BTD0xHLsnowg21dhnX1mSzfUnGM+7utnvLCeti37SXo1OHKJUw/m33aUB7CR7VZl+XWRhd
iMwwEmVRxGzTuC8UD8XTWJvW2g0+3fRdbkEZTcohraFA6iV7ChsfsR0PdvYJg0rFHUtl/4WdkcyY
dgSiwFpKJQVhXAfMw2snuwXPlULS9PvXWfXoSsplbJ+turO5rO7okvozpo9Z6k0nHZ7FoVHQBH6i
HJhZpFwYCB2V9ey0q41Wx05DvF8NdN3Z2K8wDdLHGqvQEs/19BUb5DMdJu9AwNPZvAWsWAoYAEU7
EM04U0cewqA+FVPaU6JPKbVlFyC/RRzO/oPL+ska+/m9IOYL1Zt60dLMVhxaKQoYW01spFUg+CFq
jncVDSzsIq9WfTM0i1qe7WGof+QSvTF94PYNJ6P3MmYR0jEBoT3phzz8Fiwr+RMDHlokSOPZq04p
vB5w9gOKD9rGvk0Fa/IeiDLjaeIWlJNZmNWtsLnyp8y67+vz2WFyzfoGqa+hGqeI+JQ2UTqhQ+aB
TZp5lc9FbiGyZrcYvtiEHe3LZq3fYe1XN30arp9nOdmPwlEBKhmrnZNOjhFaqa6os33odtPRtsCq
8aC14e2wlhBC1Ciu01yY9IDdZTgrrVzkySY0/FUJaF21OKHjaMsDik8uByQSPRJGaS3aRZgAQARN
SWGH16UY3eXgyU24+2qaSLxYjT9+NniCoFJ3yr/SOvBfvLwKQE0YWCKs2KEZEm3ONGmZAUoG8Bb0
N8FCKgMuHVNjt62b5gYeuo1uxh3bKh46U3w1gooyLtTQoYMKMSmL2nXAw3UOgOFmgza7x4Rofy8g
LUNyXxRWQGhG5LbUhWmeiN6qKUKVjWKHqKgZzP+8WqhfJMFcSdCH+mFeyhrpInbPNg5waTUxaa7O
hxXa6BE2PYIfkDrofRSnKQJB0kUwILTLVEIkoRxAg9973ZGWQqXYCkrfTuogUB8pc+J5n05NreKM
ftNNxzD2hH2JY3BZBqzq4bROdyD/K2cPxcS5s6aI4CMZGRS5cz9wlKCWW8ZTRAjAcNEygd5ier2c
Ct2Sw0meTt7ThB9X75a0JyVlmErWvdUz2ysNm2nc61mPp5pvHEtyKpfpEFS55LpOMrvt2cC3Y7fY
fMENxkQq9yECpV3OW87ow7QO7aUAHS0s7BQNiQbUtePREqwq3pq1lzMh0TrZStowVI+OPHUEuUT0
oQJzn7FVWTRiFg54HkvtssMLD7N/rWAQXPf1GhA8MIz49QdYKU91rfG5+YtFpypY6ujbRCSiszNe
wcGD1h+pTEIQfbWPQCnd2iVM+LhT5EBd+iLqGpQvdCv2FTRDsriiqflSCNOzgC4kJxOFa+SHUJl8
7SMvq3daRSUJ8LWcsNNbnZExFp71xosGhXJZi/422M52WECB2Td+o//R5S6lJsy/7E26Y/gBKXTz
d3bTwi22GgDfpR9563GNKjTDw6p9j2wuBoLE07i9Sjp/pmeb2TTf8OxXUXGITCBe16LKzp5Sy5YX
ft+SWFOs1lnOYnv0HSrbrCc59s54boLR3UjVlk0Jna3pNlvXJSQSKVrOyjsc1ft+6PA4R7JZyG2m
KuKxb+G5HI12ov6SmECYCKTCe/eQkAtBGrEPuAggZ3uUKakiBP/0yuwcYomCu0CWYkAz7Kx1Uo44
dOF/FzwJtOJ8hILCX78EQSGf+czRYxGuqIN7V2R+vBTRMFwRc8jHCnmPbJwwCLzrfm6q5bKuRu/V
7nNO9SPH2NdppMpIttR3/b27GP8xLF1sMWDQizlOJ2dcb7O2nHqoVa75XNgDCXd+NELSIJLdF59C
i5CyG6peQSZjU6j3xTFOEStii3D1ARL2TqOiRR67nCdwYAhaX96+1znsJCCT7vXqTOQCtJ1DzHC5
EZ/8QZVqYdgFgiD1FsMLD5z+Lqv8rC6uIw0pjD0zCCJSmGzs6rjCJ8kYcbwoKi6rH28y6CxUuR0Z
QCxQqu7WeK66vLsL2YxxbNN25zStKo7srt3idqkZ6vjJGpGRcBmaENVHK6jt960t1LZXgy2mg9fp
pnmxRTuMu87hfH7Mqn4KYhMtNVIuFjDEvfT1MEHVdjiBeegNFTeLNZ98xCywGwjjDa70xPE3nvBG
nVvhW4DksakoX5O0r7MF2VsPWxn+RFjSeeSoSTpJQIeaALASd7+1TaZBNq6GaO95k0886Cy6l9Er
Z+qPgqM1t3/ZQsURdkegsYT5cm17jqmTXjmq+8o+YsS1W3Xdj8k5IznWsOCcBgOFoQstYQQMQmcc
7xdFVUvAhQ7RU2O7z17oHQzpp8qEDcVuB7cyaQUBD3vJuceCocAcnzbBlPXvlaeVdQyGsJWJWhoR
vZXYWdUFMXaa+oq43nxf8YnyK5/cgJeypD0SE47pKconk0I0sICTXKM228TV1KTYyHfB+bR1uwGf
cIkcTMOR3pX0noREtcnFrpf3cZL2g/IGH48AGCDrRHDn8uKuw+hdz5Oxi2PqLG108koaNyxqwMct
KRawQOdUX7xTUBjvyELNHuj7FizHQM0Qkdsqdc8pNrCQuKfM3CbEC0YuJmokM69pS8jGyZOTZ+48
egrVEaSGtcYC+zrS69ZfvwoJsWjHrWT7tMxQCCReVgYf5WwcOs70NiJcWCHbBUrpyff2E/eJfWUA
Gwb3vR+gWSXX7GwKdHym4fZYEgXUiTa0EvrZRRsD7liaC8UjOR7SpVHtxRz0ywdlNyLCYUpNdE+e
rFi+FG2m0gSMmk0QTLuhO66sZYRAAo6edDm7CUT9w8WYu1LoAGlO6GVamgU2RylKLPbc4qRw8sdw
o3zah866rRwkUOsRtdOr/B19EcYWqxMa9n4Ov9VbA+dx86ouwDbbWY8bDI3u2LX+tJxzS7GTuFtz
9qMEy4jJogOMsdtkXxaXWKOrfdq6UX+tCQf0dtrexF3jKe+xBpNRoTRszI8oQ8R0vTE5Q1Zc9tYd
zKqZ/bdp/EePw/BXSZZ9ebPmW/YhiOBDJlplynpIw9B/sNrK4cdGHUVvqyC4/Y526vy4Rm6P0SP0
++068gIcH9PKGfJkrNwDfQj/KzpiKTUd2wpOojIZ6jKUt31V1I9LFkzOQcMDJlfAHXL4JbSEOEwj
IY/ICf5Bj4wT+DbkW3gEeyKDQ8pq2X5Kc5NxlOdOm7DzbF5zIKFRerHm7r7ddDp8og4DzNPocGiP
vWrD6ljYqz+fjCrZ4dEKybfiHHTGyZWjbOKkPafPkKMszyRQ+O+ULua66dhcd1tYZ+tVOAw5vo7M
w23VR+zMUYuJe7XGhi55b3kdyFuq04SAjuq512WRHxd3GyhSjG3R9W3zmm6O0yxJhbbth8oWDS0k
t1MMSUjAim7v+anVXrOmEnfHqZipiE2rduRBd4DYjUvzQUiqTVbtGMma23JrxWFw7YkwU2a/zmW1
lnV9kEbBgvKdipHSjn/eTHDcat6qr7JgkyeSRyj6y5EUxdvKsicaS11f5gfyIfvuEfx+PSdDuo3M
P9ZUmLiL5mFD199mr00bthUzTYbUxLWRBHXdtQ3H7IAOhHemOpCyRQigJhVWy/JLtGzK2Q99G31p
GkPtYldjnSfjwLyE8ow4yZqHLi3mT5njr9TAkcjt67Ea6bERbO2/y82GCdDx53Kf2oMZb6rRIIUX
m+jtxM6D5mpcmZnuhS0W1L5bec0gr2KGdoa9NSWBkCjHl/7NBjDEAXqib01ZOOfPhInN7acoZ27N
fKAiXoqCKaT5aeV+4tA5DIDo6O2iIJaPUX7aIRfP+y2ycK0DrjkNfBCqawgCMJqIy+xpyuQqv+oX
KZrj1qWg2MrV8UlcgTni7ugr0/WfbcUJWrMnzjDWOkiTc8MEmNkHbXa6PfRRGHFa9m4y9fbckfJi
X0WlF85XXsoB9HILA6pDKBlqSDJIGmGiw1zh7mf+jeizpD3q+R3dvsUOpu3Chs20JfloK0ZP3qyd
3dQW9gXEy/bd1i5qxhw550aZlJfTLlIE/7L1lt3FLDMq5EGtcKM5P2cUeIZvbArDtbuQxeLRSoXG
FRw6ZreaJ7WnAE+htVTnvNDIilnk7Ne0T7uNBaTdsquGUfe3NcqWKukATNDQ0uO5/qIL0ySFApV5
U7A5qgMK1o1alL33wfXnNtw1M5Xb3lp7giBhDOYR3AoWc3Z/JXBkTIo70p7K3nljVus+DYbtSNgp
iVf+JsMq1gBoATFMmwRHXVbN+DBQ4TA3SxvrfVv9FgsCbwmLRu9+piip8AWzrTfgSWT67HXuii9M
WucD6VaxOKxO4Zl4FCnqa8Cza3phFmhO+7pYnIYcUZLsAWw4Ra4vKu63l4Dp+7orNU2kBFHHtOxG
ux59/HVOXj0WQQCUfEdu0Ew6nA/35rDNvqy/gk5Mx3vZ28UpLTiJnAxRFtA6BHqaXW+5xXJNA0l+
aavFGffnYjK97JXHCKGnhiQs0uuk/yjLAZ+ZK6c5qV1PP4SEIhqaObWStMGUQyJvvSnB5NqfnyrH
XucjkFwpr4DJhOmFhTowujD9zFukvCEnkOppmw7QKsR6GTjbrG6BtpW86YyT/KepbtZlH1WzRZlH
GE8ZFymUh8RAcKDlukriDLeshYVZp+SyBibV/RfI5lBi4qalI5GUHg2dVyQB+suST4EhqFszsC+D
zu+TjbC6myotve9Zn5VPG9/eAkxmdS3vJEneQZABEOUTCeeYGiOfkJ0DvtUSsYxMG3MsJjqBl13F
CZ/JvqQDlIiVaFK2Pzv41odeRZKxqrNgtyyN21Kmld3XzPJQ27YofqJ4rZUpjxM7aX/l1hZtcbLL
lbzastyzv6TEFjknK5dG4ggMUxHEnlp7/TnYXJrEJwTGy4KBhqStz0HeUIlgDckWXEZlOGkvnoOG
85fjFg1g1W1tot1EcJY5mMDv9aVaOne6WiqOeUlgSOO98NnTJmBqleeSJctCuZ9zceYRTbVTXuqR
dlzshmH5XdQzA1I1nBFnjNnJNIKZPPwg1Ip0TfikjBrrfpDBvdmKTT4GesY7tfpDAZp18av3CYmE
YBzBOeyqOr/aOFjiBwNOejDD3M/9BSoVAw906QdyVSnR/bgARnw1LCCQH2Z3wmDRoEVIQk+k2Lqm
qaeFD1fhQ1eVZX3ikaqf9TLZz7n05y/BWMi7kbMXZe1kCPhrorKG3RMMczxL2dxPgnpg73v9zHwg
2FQO9oj2BHGPjM52hessH/5A7uuR7zjQl2UmXZCsC3Pxm5LzOv+wI1AiZrLhfaEMo9/QSaauJ1qd
FE7IbTDG8zA3r+5q8X8tTn1Ir4eQWN61KJacUcTQG4iRtVtCteKC+6c1sMrw0KEKG26QR+YktEkx
YGjnKtGpW4rJPSCI1lncNwZ7fthXW39Az0d4mQXxs04UXf/XfhEAnLTTMNojyi0Dy2oRT01NHbAM
rzl7xIWdZRXnWemz0UGTXCK8hETBg2Zra+eCojl9pdEAHlBXlrMlPoLCH75sLOals99xNCYnKxFV
Q3idj6zrqyZZcL3L15XC2bJae4C3Osse+l1k3O1aY+oZE0IRKSfg73UMSdepyU6r6zaIybxgdq+3
GnoU8iPVXWe02Ju9DeHuIbJwfMcNIRPXfPtlFFt5xr5dpfP4A/hqCx6XaEiaQH27qbgmua9BOtoV
VtwWtAeJAacKj7e6b3jXVHO0sDa+p+vSc6h7WwL7kOIbfvoy30gKOlotw8y4do269Ud78+MA/WHI
r69qaAzlPEGemKs+iK0hZJ4f2SFchhxY3t4O6/x7GGgMpJs01UugV6r8odbAp3XJVDMuh9Ilm6u3
vmdctGe0EXLbEVhcfzgeapnD2Ic06uZF8pVpua6fiAyP3FskuPSheVuEh40VQZooAnSxc6Xl3y3g
Xzkyt938xdCOIP+ZyulhVHMtd10Q9viNOuGqmMxZkKCCA8/dlLX+p5HZ5WduY3Qxczl3HASzBb9r
z2j2jAUaxJPnDZ3DmJhbkqV9nDli+117J6IRpN9Qh+eShmRF8A++fY5B7DB6WhE5ted5KTF8kxkX
9GFAl2FX1T3gJW/9bktX3geiEm/kKjOuAb1L8RPRY72ttkXhRM3ar3Q0g8tqNsv6MuWh/DpD5XoP
6IHiSYf2dEqNbey9qmv3wV6COr9t8aLROjQ8XPuShtt3y2sqsR/CreDICRzxu2zWzrobIjGSuuag
hrrwytT/CJvSb2JLNPpQo5BCBLVNHWXY6hY3/lLQqNcsDREHSNJFr0xhqv6Lr8VAMz0tW/LrVYWp
ECgnk3P4Expncz+uDI83yw5ulyplG88073GXyhSYUdOhITgxOCFw1algee1V1Q48qx64ROp4JW/C
Sno2CpWA8g5VMUXGsI3Fh8sjTBAvh0W9RyVDUCW6rpDMQzh7fMe6oD3TZN7/Zu7MdiNXsiX7RSyQ
TjqH1wjGPEgKKTW9EJmSkqRzcs7D1/eKU7fQfdGNfmugUaiXSpw6mcoIcu9tZssGn27T2dwr1u+B
5CCXrYuc0IAGTHu0qCtPnBMQ2DRRBIl4rArL/BtYGQyDdpgBA4i4rS7ScRaeBMu0/JVFlv0Cxcvj
XXHV/+Z11uOmMIgwrDpnHJdNJwFyYDfoVPMC/dWpyJzK2P5uQGzX5+V+gf6bpspMv+jESbNNUSSU
7XRONVFiWgTpH+TRokA776vpUMVMwAT6BsxXSTDNl/uNpgtpoVaXGvOTwmZqEogVvUvBbt8mctl5
OonFF+6CASAy97nljf/H2d2CuGTNiSqPqyfCyAAqbSyx5VSVX+BXgTu4LekMk6GR591crDs6RJ09
fw5ugYPUfnUo7nBPcqoRJ/1CxqwaUICb2hawxfjPqnUoQdkYTcIXgvse+huqTdKvpcntHptC5L5p
NyrkR+Cn2UJgGZgkXgsPFrTC57OSkvajdVnoIIXdi/vquRVld2qjwaMh3i+B6M26x1Fl9oaK98h+
hGdNz52z/cLnLLsG6WRAWPADjKuOu3DvkOa9Rn6WsZkz9JeJsa1t5lA2NSVi4usz92nNyZdTWkQY
kYHvs869ZdkPQWw2r4OpK/HAhEMOS/EmK77U4sjqWDTw7y5GTmFlepnztEIBtbJqIuGL0OcvoYyp
5yENnWux8dnZ/XNRUx25x6hXlWcj9knvoSPM5C+HCJbqxeo7bIOMSj5hGu2ahhlSpwmmfGUz+EG1
9JIy5iWZyYHn3hadTjlrwLuQjZkiDFpiwszlr+wrcWpF2au9wD9ftdMI8SsGD/fFLDI022aS6qOe
FDmDXi/oCBMfkJdiwCoSdkhQXOyNqfltLmWcP1o4Y7zNiFmnOAE3BMuXV+PI9d91pvhprsZmfE9T
y+wvcymqfo/fLyfMPy4RTtMpraguhKks31Uc239bPsUFCWcZUYpdifwuSlJRjckDW+S91DLrGh5W
Rp3fNF9FBcMspcJxWmwpzyYv7Tc+vlOzixBZfnK3SKMTRERQhvHclpx+cxY+mofdBh+EVMSy+cIT
xVaj49D15bBl/i6m2HfCxSYcA6yONxD1rwvdxchbmvdHOvA5udK7TWVvPETdG0Y2jG+2ypDDHZy2
8T4Shc9Z1uBvl3eHKvo/krrOBOvSol28FAlpXw4d5XAsUb39GGZJ7rX7RWhpMAGT+PSecKUUnCUW
x6auvKzVxlSOY3LfKfkBc8qA6UlPZIsL1iwziYU0x9VFytnE47V1vMF7T1Ibi4IqMANs66yZHA7R
rh6OMg/KeevGlVdtO04lxTG20EX2kcMfJ9RFBnbXNzI1htY0twEHul6l2Sqe5qDdBHI2qHztCAyc
sBXC7k6WTlbk8OYSg5DokS67uBmDXRRgr/qAzcwEw/4zN3sxg5Y8Yc4u4bnMtXcvuk+XeIO+5JNq
Fjxu2Aq4eK6KhEX9oTc7117f61ZNjF5d014cIfFF8ldtkuEWY+dgbezvwjg5z/GZb0NmvZhiuguU
udGYDBuL8RQJrd2zZUSm8zA0S00O1edldqhh9lkrlzc6SeIFtF4rT3g2KEvgoFXY5XvkNnF9qthO
75i/wsietIjmlE3O5gZUCdCfb227cKfH/x63vw2FSviY6ahqX5sKg+g5EGomvBjoSUNwqqiL/k6b
BY1opRIO4vdymYIztRgdaFHxWJblUztWVv/Wx7YnSuIfjoEvZ4m8btlYTpa1Hy5nRYY8RHvfXpOK
zRVQcYYcPv2jZXnvI64TlyFQV1FLXDrS/Quff3NI4frnASU0WTAJgFikF/LdMOcYgoykn2Hj0Hqm
qCG+t/0dKPcu4uOce7g5Zq0bbhTo+P53lfpV+uYBqDUOvcse9rQQBsa+Ukc0sz4so9WPOETapf+o
uswSF22mvh9GS+rVy90ujkueGTZGA84ztXTzqYJxkGUnp4rbUjwMQT4sPs54I2rCckEj2WmnMPIr
V7amOiNZyvTN9bDRnFLaNeaHEdKyGZZFUAFs4U92LhYzuwOL2uCQuiU6j8uRFBNioJS9Tn3t7VmA
EQ7pZyDPXjSYFUk14BZcmWxFNMxqfINDxma8Crj9noLeYQnuBn7h1JssWIa3ZzSMPRxMEmtAtOum
JHamXTQyrernQKWcng6K5L4s9wghomh++2Za8Y3MQC0m88nXFtGARQ5N/zSYZg9QBPdp7nWvA7cW
G4moyJSev4oWCj7NDrZ0ze7oTENS+9uRGmEX1C8mbhpaIOk6+XbIBTyMOaITI98MxUxz80rrKGCM
TWqJH6Bt/bjm6SnQA+/U1Aa0fa6SAuRANVF7OO+SboiDdDOaduveoihKIKsgcfp2e8AgJicatoXJ
q2Lg9xY8224aUbSNsLKEsVfH3EXzsmhW49j6u66y1Wud9cjAKVDqp9Feir8pqZh+JdUof3itDQ4j
ae2/eUsZfQaYdPuVxlb8ono/2E2mtTT7QhjZp9XU8q00ZPCetHBTCcQUraq2TcJosBo6qgg2JIks
Uiwp9J+lRN3+d7r0/0ES/0H/lM9d8/PTXX7r/x7A//80j08S8/+Sx8e7jEH/f8vj8w/9Vx7f/JcQ
5CBdGgP8e6kXGbJ/5/Hd4F8kpAKHTLyNOOH9L3l8x+aXqHQL+Gf+80v/aQkL/mVRYWfTjmjJf3eL
/QdG8F+pbTgG/4YT/B9S3Bhx71nc/5nXcgMukr5Hlo9/H7AAkov/Pa81o5nw4HeSfYu/i4LwdFk2
aZQbu6gHI2HrFnqXmzvGdeoWsjx2Mx7uGvVGVbWxH+dSn8ZmyL+ZzYwHwN8pg0727CZ8OEkkGPWm
4/B56HLBYXLAdnxRKmv+1tNCN3VGcXEoy9z5AdHbQkYaCmPb94XzQk+Gp9dTmwwxB6G6IXxhc/qc
EUAqHaWPHi4X7AYypaSbTmjnPXaC6Au3vXFUg48gkrYOtwI5GNFDWVgW6D8JW38w0TqqeG9arb8F
UnH1qoQVqyKO8UbbvPNDziHetWPCOUMU1UFMwXSoQevmazcx1WbhMPdUJBzqg1RQa1N47VuSDi0M
X9N/B630dwg0eQVcFXrPNnov8rZjswzJ1yQv0J7zI8dXHPfEFb7Qnt2w8RjVbSwiCFreGquDSNmN
cOB13Z+0EcxOOXI1H8AE2phKtx7QExx/ipubYpDjpORDuGGaZIWK3beOEwomOboXDO7fef9pkDEK
VQ9k14f0Ah0LNpeRSTpZLqAdecL94BmHiaSs2xzpT+2pd91F3B/ulxOXggM3EdgZ+tRaidKDb4MF
cUE/WpVymuDINX/GQOND4uKLLROvU5V/4F30EMR8Y+cz0EttNxu5YC4vixNCbgeOs55fna4/ZHD/
S8GxK172bmHzUxw3jslVxyWTZPrpMXFxUpZl/D2OHRpqkK7vRuJ1UX9aSm0gru/a3DfOzOgxzByO
CEm1IJ76P9UM29dunnoSv/uOLb/XwdqiKGzltgHvsKJw2FOiAC/vvM/G5J325VdOexgPaoOPIbuw
v+c8vAE6YGEpKsbDXbbB/mSJfm8mrbEZKb5dTY23UOu0KPGlfdPHxUNb1arAzJEOT0bnGhTb2zsl
Wuzk98oSR0Dw6eF7VXnTh8VsNRslaIBfOcWMMVgW/ktrMvYvg8BB42Q3LL3F1mJ9fuWWqL4oiHNX
ciR9Z9bKOAVcL7eGjDw6rJrUPo2yvxG+hGlJpekGoMewVUaH2SxD70Xal5excZ7dUczvTIcT/tbp
kAYcPuaq3UbSrQ8ySrurL/iKLW0RvTJgFW+dvMmENziuIrWLczd4HnJIf64vaYEq/LR51PwKhJ6x
PhCPtx1WAB/nozE0vxZmCIW/IXRMgnBEhfJt5+LHxoEF0TUi0KjMaN2bXr+v/DZ+MBOE7KpLADB3
Ke6rLlNPOP31EbVg4d4Y2L8N9tvQ0BOjrXXGZlrus7a4jbGFsufdWzfb2r0EZhRvZaT33I7jNVa4
i6xytmrVmb/KhgIhQnHtb05hKwW6BwNNfb+DhgI1kVH52gDH3+Ni2htRFJIYu2YY2/iWoK9jhCaP
mj/wJv/bGhhP7Rh6K3IrTxuf2iZz/KXmCcReTUdAMh/4nU6XMQB8RAUxVx/1wOniI7bv/SnNcGzH
9Nnq+UHG5JCUHujumY7J7OMsKpGqzosXPU2juubzdGx7b2PHyeucVyCzijHiLk2sUSWf6YTWDAIT
CHquX2kuC7F3Hzu3/DEYbRTRdze7IHYue0zfO6ryGjrjgIoF5ofr1vFJ9am62enaGTiPQajv0J8b
ihlN4xIV5ICGoBQnAydUyCViQ8B2R2eaHRbm0q75tvKJL1jI4uLSLZiywFWieKBbu0mxQxoORz/z
QnPJMer45b7IZblG8luZC0Bc8+4qBQxg9ebC0yA92s3yrk1Onrj++l1dcMhrZ/lupv2bW9Ls4N0x
xo5f8BeW8/TjDGM4WXoySpdCir79yOr2A827XjMpI3qxhSofdKw941CwsUvv0YpudjHP+95p6ofF
i09Vlm2SBBpWHPj+i07bt4LR/t5t8jSZ70Z1fyBG/a7t6O7BRnEXLzE6DRv6uS+GKghNGLxmAvdB
DchWWSaIa8o4nPmXbLXbq6vDvRJfMl8hYHIiH1O+czXyJYakLNLd5yxI4jq+9dfOZ7gEhoUHrpIH
t8ZSaLbDe2BF5Vpl8tMHyofh1lx1fWm+a/fUEO97mNxi5gOc6Ju06HIqj273tw2m9pVvBw/C1IVy
54kqbJCUd5lqDx5XtJ1sR2CfQcS7rWZTdx6XWbEj6OhXFdi/vCBDo8FfGCKat6EabO+Nc8FpoXVo
xfr+lozGyZ2QOUmioDDXA46pfjhSHzBuWw1Tmp1D/irYqB/tzikel8ba+Q7YBzJo5ES7eTvOoEyb
rHuvzSgTK955zi6JvMPgupvEybv7X94ljrCGoPDPa0HMwFkTpklXSGT7tPasuz+sgyLorynBCChL
AADK1gu1KoaR1lbejsa7N2xu47lU+Y3sPqjL2T65WFJ3HIz+sMF89gFVP8NMCiKBMjYl2bKlcepa
clgFB/IwG7ZCucjnbRclO+UhhFXS+oud62BXd8FRz8nGcweHf5cfKpfETxcV+E4z66muuZqU+NlX
tap/aUvtrbjrcUgjE1baE89uI8S2mmK8vE3eh1UzmGeLpy0ilbU2KCK4xWZdnqMRfHHc4ahpI7fc
L5OpX2u7XnZJgv9bA3+OSS5Hibdnj4J/LeaNHnriaK3a2kDo4spPN26fOqF2l+AB311YFeO21MFw
dClmC0worIGRLQR3ip0wDHeTj3K7wGhi/a8IksBzdWuLSBNK8q6NI7wu5TaLqc6YMiLr5PHetOxx
/Ih6J4i2ZLNt0THGm0n4+uo46Qt1adxWZn0xgoEfIZHlNQl/PIGEFkITx8BmcKll4lm9bqnU3JeL
se64WKxZ657S5F50qMuKt3jOmaMhPFMinjoRJwbrIfLjbMP9Zdx4QYQfMo3WdsvTOK9JDkULVTOt
+dwY09m9t8walnUVMdFFq6yDs47vJ6rMfKsstNpywoDRWGa+H+0ZXxjzyIXd+5Nn7zVFb/TTYE/h
EZUcI8PC2JP8097wEpW8suj9+RyY9g/c3ilPGJJbnlA3ufQOOXl0sJXhwSgSCURanUTN2kF8Csu8
td7iuIYNWjWvfGf2Frl4rM0itJpR/ShTdts0Sb29RFUI3btXGJLJnx771W1J6qfW4sfmcDLYtExY
gO/vDnMevp7HfeqZgXRcN1H/T7p4RRBwx+Xzb2X01pNRCN5kQ3lBQDksxHlGB08wVXb/jD2Yxzpj
3pqUZ22tyQdaX04HIyl+CFB1mz4BWr30n2RYfZrgI+hu7AtbO5iS3yNclC22N7iKeQWWVGh32JNu
BG+ozeWzFSl7bTJFuzS2qT7qzPlMnxocxZGP1eKX1q+gdr/sSLS7WnbmisCjxwRJsZRqzOne3BV3
z2YToX/hcIJtPjQfsqaaB70jtz45KXvQ0UkvoJfrx9Typ71ylx0D2KGz6mfPm88pfmAojap+LlJn
2IAWkt+0giC0o7PSBxYs6yHGBJ9NcbVpdVyv6hyvjUR+hZxeIzBzMKQ1Kmjao3Sr4zxYf1vf/rKW
qg9rHZ9actpRVH9imooeqZfQG1lRe1cEdrXPcWaNvDUSx37Er0IIwvTR6QtnT6/Ja3HfTdwSCgb6
Iyb5HhRE7og/SVvscacAUi/8ncdM7akMCvGcYhHP3BOeRbhbMig2dY4FFMbQsB7SKwYVHjeF/YNp
laG9a/dUVDYH0zecRwMaQpI/DniaLgaOrE3n5eqJ5LOzJkiGxWa++an90vPjvsjA5L/60zd/Bxzb
Ha//tiJtPdIwUuE1nF8X1f5pfHVrY/vK/R8+oWdNj5FHBxQRXV5euoF84WGFqR1MhxE2d8LPmZgw
CyPE20wx9Nv2C7bhgSNeFycnSThkrzxme+1VIA38wrz2o7VFz/8bBfE6t8pLsUBnxGEEDpvGkJr3
edwvIxh5lBL+HfYmzpPqMvbR+G5HvrHOE2N4YW90eL8iWbHI9n9TXB4vES0/NzmU47dNYd4aMNh4
RbMTZMVwdP/BJivOCWYzvSndPtrMNXli5iz9nsx9vVORsL9STlWnHPfpKlGML4M2nnTeCbCR2bZq
8gBKA9hVW/91tYG841BngxMDU1r+mphGustoxeGpoT8ci/gWKT4oi7gFKgSHVaFQQ4aAINzdYXyw
Y383J/ayslhNQmw2lK5pte0IAez9XgxnLmOHflDQ+M24vw5mrLfO6OowrqcwUjw9y6i3iFy1X51D
CVkJSUIQl1j1br8yavVrSa0RC5GtSU21o3nB+n3Nq/QwZ2O746LrHiGvUAkYUakWcKukX2HDiasL
ZZO0Fx30F5EvW38UHF9HHD/x8lEiohBQMdz6AU53cHTccaNH23nzR/VMeUtxcHooIKY/WgQg5j9F
wvcQgbP8zqLmWdbT1qttXtbKA/g6bpBZ0RqMzLmm6onFgFvi3qB2ocoOrpHj1dKHWbri9xgIuZGJ
9ZY0/t5OhisrKqTPvPnBtbGdWp6UnbgvlhwCysXCWQNXLoCDMlq46DIvck+k3EXIClpTUQrzu8za
TVJRC4TdTp6cAkYpLAqwqDTP4G0sqHLSD1VX0hDp9s/a5YBSCHff+6R9q6WAlFSczLu/dVzkdIwS
Q64bgyIysvjGCkNB1a69urA2lY3deOg6+3GauWJbQ+wf7Q5IHoNzcFE9myYFI/WOwqOn1rPH77ZU
2A08bGSTDqxnDrMMBuN9R3BjGgi2oyCAiVeY0OJYRM9BoEtzHZFE2XC9Gs5TLfRL0fXdmeBK0qzt
mBt/hi3mJqLa3WRYerZsk9VuDAgz+7kDNrZaorAfLGCnPubnrzZZKNpzxM7U2e/cqGUUtjBMCE54
I7WX3fBMDZ8Pq9VtDtKkP22w8y3VrghPvcxPGDzebDk8dhoTYd7P1qWwhuYZDeQ8YLxc4WkjMnEP
qxWTSbOR4Y3BSZLAH4j2kRiSdF+RkdoZM4RrYthqa04+8eLRSl8jXPKhwLK8611z+HYUM81G5z6p
GPsztnmrQvwAH29NbK5WIt7cPGfcrF1qIHQOAWVKy88Jy04QkUHx9cQQ2h9R6TBZjqTfcfGba7c1
qm1vEfWqHQNP4TQFYezkYmcshf861/NbMjGo5bmLhZFJLMSszgOyNz5p+ao2hRYv1dydOrrqd33D
YWZuyMeT1LuIhW+mablHk6BzWE5KsfKTu2NJNbYzyaxfLQ81v6kFr9Uyv/Tx9+DavIxiAK0gS8qD
qeo41B5XEisTv8xeOyGfa8p+fTJEnDDng2kFl7HlRZDYk1gbWoBYslz2+U4FOwvHOuObU54rq3pv
Ewqi50SZbB09HGCLzOVCXFXwuhEKbHTpkO4k+n2tXBMLWApBPzcRxYGrbsyYQUp52dFoodamfY82
I1Oap7CuROVTZLQ/fZ5tzSx+8bRKXpsAadqqSepIt6CheUnFkznFj1iGg1d/cHnd4xi9X8EK3M5C
cq1PjO/KMugb9eUvz6NCAWuVvcFstY2VDxTd3cKpC0ImeqrcnexU5EGxDu4+QSuOn61BPBTVdEnz
JNkQ9LkxpxLks6RJYsh/rVvulFPKWmzH50ilId4IvJHaf/Q8971up5ua5gNv/mtPMnlq3a2sq1AL
Z0/Nmb0WM1lGX4Buz1B5x5eIHnB8CcRbt5Ywbx7GVf5AXMBIUiCy8KLgK56wz96rQ4kBnlEsEsrw
CKkwEk9qm+Zp/BEjT4UjwsmK00q8be2WmawrmCxcKFb5crPa2KADSCUX6CO0lSi8wKPp0RlBGyT3
0R9d8d7p+uKItx3Clk5KFGY72UbZdzGR6JWE6eK7Ixx/pYtEsWn6/LVXJHehMP44CRkG5G3iYwbo
77x0tmVnlC9pA15nUuSFGT7TTRr0vEWE3V2BBXgguG1rV3jTC0Kay17UDG/8EatDZTvv3Hj53ZUx
dwZP5msDsX9HPtfdisZPfsp5vJGls9fZxAvMG4zt/SdCYJAFqBUcFLpleBk1hyqs3BHPd28Iq57s
Yjpw2tQpPyMICA82f99cqOYbhEkOg0k77Gwr2GGc+eYSkxBmm73Qlt2wCVhtKNu1OAOP2fBZ8zjE
fVi9yMY5uG15U55+ysnz7xfCBU8i4285mJ03/KaPBvDZKwQSI0xGO9o1kzmGPVyrW1+k4pZixWSb
SXfOGH1UOr5gVsG2Zhu3PkoEdO8lefKW7th5MlgZaj6MCyLyGBnrYMZbpWIaHdvU4OZFNXJiDcdm
6DaEWyRMwMT7o0ekOjtGzmadnTk/BmfXHJsH/CpURJTNXhv6D1XW67Lqd1bVe9sl4v0pguMIP2il
i/ST+/Gv0p7u+ZZsxYZVA6AeiAoQGiacc0b98ECG6+kJBh/u5xgkRjJ6aIPMQDWoGmg2jYLLKTM6
0A1uwcTZOjbMeXzEOXcaWtWFUzwWbBIjNQuFrg7jeMReeZSJHOjEpl4RxlO+snCThJKH/YrO40uX
RefEt7PQk2otMcOHg1V/GnVZbwo5HRhpDTpGS+fIn3C4RmzPsuVa3QhCxPjsEFDzJWZTqW45iN7V
NJYGE3o9/jLQg09BtRyR+rMTlp74yqAIKKXKfiUjZ8RECjRgCuVe2oaPDcWe5wzpfdsu/j4dgs9l
zONHYUsQVPJKNnJYG2RPqND9nXj0EMwzfLBlM6XLHaZDIw8KDaUonDFczs9/y8h6ahvr1HHSDLDG
rykA3tb4cUkW/XV6Lwgjg58r+3ob2q15o/DvoVpGE9sV1F/TtUgXZsxig+hWZttEJ8es8wcPi3jY
1nb5jQ/gqRDzrQPe4JLZDQNlMbGD7IJEJZMsTE0KmeAl72awcJul4/HkZKUPSR/MjqcdotQdD7iR
Apq6rQDpR2Ifx+baw07/kJX82HmpptsKf2/nfXT060GgGqO1wlYfTdM297idu8yhz65v6Mc4MexN
HbHA4N/qH/ImJd9GIsBnEl0hEHP1EtEqLvpncA/XiFFzqu7eGLfo0WBoJCD6ttMRXToe9khv4nKX
8WQy+yfPfUgsN8Z1DXur9Op6FVTkgJ3YfjTqBiNOHyxbN+UCUt+75JmLhUHhvRjFQgkugxiqhktv
a4Uzn35FkmyXNjBoILG4ssj5B8DDj43iv8rF3faQ54dCxzsN6A7kRL33h2492q8+Ide/3NUy1gY/
27D8pT9+D0uQMYgggeUcMCOAuSA4dI+scWxKd8ASnwwZQ3aiMQyPwAyffsCKoL3DBL3B8/Z2X519
FyyP5MbeYU2HagTOt7DScqcTFYedlV6aJS8feIpjU8vMZC/kEJ0lx789GITU3AUz/sCqeS8xcB17
jjh8DCf7l2aDx0ivTm5FoDKv8Wv5NTpE19Vn1osvN7ef4xRBjR/r8+DCQ2uerXsAELQbZdJdd0us
blgjptEOCpI+IplEI1DShiODTVKNjFS9in4X3UxGUw/TpiaitRGW6PZWAO/RGKfmtQe1x11sdOpn
c+7pWPGss1b9g+hS74f18lYXi3XpQekUV1l3LaOcTNTvVMhDxeg03dVMwA/nMnaj26wrF/gXjQtz
JBceUlMJOA6XOR4opIIaCMuNnOOj15pfmBzzzaQKcDDZsEcpIH1YO886ak6cJxcen/1OBh0P1MqT
v4kgXL2ICj3r7BNOdQqMkxNgEl6hJQLQkFG8IqLpj07mZRNNBMiXct51TXHjOMuzoOeGmwLecZL6
Zgm73eqieAzyam9n3Eoxla994EybTNv7IPuVEvvmMnbjmWisW3B+xEdo1xF8dyY1kfOyBto/fOzL
ftSx69nZq3QdFtZBbYceh18HZqkVxRNr3zpqrAmJN0ZNMNRjpmQfamN4HjJazm2aOkkCbKeh2hva
CuBODA9QmUJWX0GBUTauCaijesTLF+HN8hjnX1bXgLjrGolXmqZk7tT6OrcZjRpGgYmeqvlhSS91
OQV7h4r70CFhhK93kPRG9YN/yLDth260XFNzaAjQO/zvSUeRQhRAXWOIImtjbgtZXyO/fTOxya6s
GVqe0fovfYX+ODsUFnkqnZ/S1iVPh6tr1QaNPCbLtG4sJ3iFzBlviObRn04CuPIedd8ch0o8dSi+
90C82LSc91bWMvhAfDzgOha8R8octS8esp67dkIn1MJCpElMOm0fhaNNJU9iLntrtLsQ3wqkmCZq
14vgREXijkuCQbYf6cR+jkiShFMXYP+Z+bIDFeLESPeSY13Y7okBV+7eZYfheQOniKy3RRzO/lu0
gpMFvDIzJywIY2QLBQtaYuAvycHG38kI1Nftdhj7ZFcxJMIuwva+xUbu7INmsg5lxKCD/BTNBITQ
CEPgn9kjhlQjpA9C/EKAPcWZ2LoTvmxPPfLK3Ldw/PmQFNO56uMZxlLq0VyVBi1ff1JtO3YR/rhO
uSlKU38I2YtnGZM/18v4KM0ppafH8dtNVtENu+4AGezSYBjBA2tfbfzZijAcOf6TodKHRFBjVDqi
A2fhiMdo1PMniBXxu9WRefKN4pWLLUg7i6twYnjpyU4TinndMYF2kdwyZ6Koy41+k7S5WgwnIxS9
HpVLMaPIMgFYhWGSqxJ1Vv0vxattpLPF9GYuMoXcM2mel/ouCfRHw6V0KigqIrol99FxetBRfpvb
Sd+IVHDQKFiXcJ9XGUeIXGI4WACIqQ+X95KZD4+gah6COcuydd9N5DHG+Ku3f/dujaycZnevIyWJ
VvclnevEODWQGK3n5cnXXAdwX2GHDZZ9QKp6ldTDxYe5odNjmsHVs9uLVPo0wakqZq8LYbTFN6ii
37RwjxdjUln4z28ZxGSw5OHgtGHesJ8uVcMTqaeBNMoTHuV4txc8SveG7bF6i919OQ87K454+7O5
Fpb4wBSVhDoYD8tcUZjiWWOwzfkxID+U7HlwWZxgQKAwjQ78k3EIsoqKZZvHWGxnqLN58FEY442Q
HMhE55pP0ydFwdyxcdI0OjumXbkZKZFWIyB1auADeJT2UWp+HiORzlNjI3JU9YNekBr/ObUW2uda
GchHp5bITb0qNqUpjdATrgnXoebRGqR046R+/zqXYxC6Y3DvyonKVzqw6T6SRrIWlndKZXeZ+nLv
u/nXKO0n3allrerSOJXSR5vKABpULZbQZJiADLjpEawqAdKanGyelAycHssrSYP13TaNwNBtAAGy
cNcViCerEBvTbH0LAkzKsc7Il+8yS5qwbWJi+JgUXqgqBJxHTCU4tDUmMGpMR/9wt36/OQJaA8Gm
Id7FljAuwz9qRA7kU8EtnPlL6/HJfkAsE29TT4UOsXX3ihkekGxq1XyQCuPVAUnwNEdeSZSIk+KW
AveLnmybT20lumspu+Qc967xGAyi/ciVJx+aagq+o+FOrF0wOZ85NpBfX3wki7nuSUHq7E7HqpPi
gPhII6qX2Kc2BSOGXhI5L+0gq501kLuvDC/beDPATBIhCyLJ7O5mU2bfOMjHtR15XHEo4Cp3lbIx
p+GrHHc9KZprD+t1Z/Kx21p26j7kxF7fY3HXbc1RXz3pMNl4jfyapvQ82dbwxdEWB3uUbHPkocLU
+3qyrtjl1Jmflj53ZWV/mtZsPi5DB7WBugoYYTjqElpyFCZsQBgCMliWLbt57vCP17O82XcscOFK
c2OV0JH0HM0Me+3Od4FAzCy3AAjct0D+D/bOpLltbM22f6XijfPcQN8MiwR7qqEay9YEYUs2+r7H
r38LzhvvOlGiGMXxi4pbg8xICARwuu/be+36y2QBpo3qrmFqFOtCa7UfuZbtTAIP7f5m0MD41aYc
vob6ZMI07wH8Pqaif2kTBXiH7pubPmfTD89varAiJowpOUJNYL5CRSn9Sr3Ou0tDBKPLtneP0JSi
20EizBv3KkXSHrXN2o0bNtbSc5VbXkfSmQAjiddxiWgLn4xosbCFBRGwqk/XoZDxFiUGJxHyMw6h
PBxwHnlLOkP2PapSB/OLY6kgYAOQBwyrip4v2q13TSniJWd/9DEKQgMWAiekV/kaKBxn237ybYLC
WSlRqJ6sgXoD0t0E51q4hUDWUp0T+BdazdhRrrcwLpv4LImbkZ/8DCzvUP5mX6LdplEYVCHdOCv4
6RdVfQe2R663GLaocqcljOPw72217lSxT4q73reoQnJ6B7r21iaAitE9bq2p1ILZytsbpkgdmmuc
hzFP7buaRphZUtNNah+7sijEro0G66Uo8XakekGb2hwE/kGT2EriA+olktrhtuwZ4XQD0qlmPAAt
YsfsjQYInIEzzgJVezosjEZJ37woJ9tJTPHPZKivcyWIN3GqagcZ+ujKqgbpBa7BO8vSq6kirA5Q
I1N9YJmH/GN8HwLPOpTgX1nQhvSG4p5BfzMOjqL39JumLchRpRzN67UFlQZNfhadUrgOxdn2iAuR
qLVhqLayaSXk49ZGzapcElXRTJhOEWY3uWomixam0HtYY+zVjab52iuFDjAVI8i4pLhJvV7BcdA6
UCXMpx5/8zbAV72lXBU6plc/pHFXnsBnygeITdqul4dsVzMtH1KzK492oCE20nU3gjiS9DeRlApC
ztBqlRHEH0TO0jZQ8o6entSrLL81ivmhI/4h9ZUCr9iYtKu46t07X0uVNVpyWhORFS+kumIZQy7C
QSu+kwPefJ3fKGyeVxyuzS9wT6ZdoBnsuogCTWK4+anMCxQsBnoXzSzkR/wm/k6vcVdXHucbcvjG
/C6lcLJt4mFEFwZmAvCb9x3TMTULOUUtF3X5Tg+1+AX9HVGLdWlzz/p7JQjF03PcT5IslwdZqP4z
4PkOTp5HEp7Z+HcIswDUov/J6HUCmN7hLu9+mE2aPwGR7G+ybJgCkG8QrfG+ZUks3VGN70c7aL/B
68t+SXktI7fT42SrFkpzAxdppNAA1u5rAL8Fho6wQWbA/nzx0+aXrw/NrRuPMAdkKC5hiWBOT4zw
QdFIK1DjBJEIWK1TG+scJWuAw9uwkTnve13knpSOqagCDedIYSofGV+VM1qSuYhGal6DbWg7tanV
HApyzBureotfYHvfRG0ON6ltIgujRgISrwx2kl+O66CGcwQGvVkrutYcrK4UbAh93/FbTFKw1UOn
EGZ/ygO3/YKDNTlxpejAyc74gcG2RGYvAtCBcZnIz6gEQqqOiabf+ZZx75vVixbWZMOhtnViw0f5
n1n21m9k6wE37VgS4KdEd/5otzdJOIyvdQLwCZNU8g0qe0SrULVvDUjUW/zhtVNVyHxKI5TWalQm
t3mWGZTCQF62kkH9z6yzY8K5Aj5L4q0CktNQykX+vWphgpTt3N+OrmJSRGiSk+uKftN5SbgOcW+8
GGNm3srQ7g6xXtsrMqjqVVipy57lYdk0g3+sZIvvqm8BfvdWtJdjemwLO9K8uyLIu1dP76kKDkVB
eHlVw+5ye/cx8ZTyufMAdxEXab95GJl/RaBbT706uACa+6Jb0fmKt3QUbFxLwFW31P6nzZBlxaeS
WwbamubxezK2wRdBg26FgQc1oV1Gt8KvvmCrwwkLT+x72PTZcjrQrPATW57jyll/VOUioeQ9UiHV
4/xugCK3rJKSfyblxroTzPXQnpQnpPvEE4dloJWLpjdgR1UGSivOtLl1A/9U22aK2kEVbutfqSZr
60HKmE0yanRMgdwCvIl8m6SESjYtwYpYeirHVWIKpJO7NkZ0e8fh1Q+2gipUuUCaaT5A62idKiHf
O6xtk/LawFYOS1m2a30Y5fsWiDtF0EqVOf5n9XtttYUKgIsZLdfoeZJJI+9Ggf/e9pDn9Z6YPMDQ
UdQU6IAR5/WanBNvB1mqOWotHqlF0ejQwNE4rUSXA5UAZruia0brrTqppUchnyMsNlDP8YL+VFiP
8qB6dzrGjqfB0Ktj5XexDzxHm3R4aXIaYg3dZpvKh5BOw6rOUeNp+KSZlGIBRKOrDnLb+SQoqAQo
uGzsWskiA9ZNi20Ul9BJZUy+h0SnNE87WTiI4TwnbbLuJVB6Y5F3MFVp7qF4CqT0XcXfdRoGM3nr
c5TgSxNjE3geCilVIr2HegePME4sACRlVq5Jkfo1dA2O8SpM8cn4sZ29Ka0BM4r2LIAYFY0KfvOv
VVCQaqk3xQ8O/yhlkBN6ubLDqpl1xjJT0UQNfRT+kusscTLRDjdDYRTVIjPs4mQiDZy+qS5ayHFr
3IbufRV4HfVYFe8I/GLO2yKSnkOayryaWthPdPXQ1uZSAk8FEY1hQByAR+kGPxMM6+zdZX18DFBs
LqMh6d9zFVGCbIbSD2q//gOtHwrDIyZgr87ES9Aw2cbu4CMuiVuUphV7TUs1bvF40w4AQPVT6hTl
2Uu6Zu0VsXUcsJHS0s7Gg466ALBJRQctK1HySDR14H4xhdAGDyiohFl0EvzCPboMBTCwqO9lYY0P
nrCIElZ7XM9eTcguGSm5owhPd4iYaFbx0LETStx+1aFYM2i8wamH1qGxrIiSM1B46nvVEQC8HoaA
TTAyoZCfjLTOAcsLQwm+envoPHB4XWzm9y7H3wWYGLlyUrWhKsoX4hNlqzSPSkBNdKJx6ydL0Dir
yqF5FkptPGuYxDftmNOf1f2aWgKeLViiab9FyV7ttbxM3xqNrSe4nIQzY9VsUmUCRPuF/VwmjfFO
2tMLhNEBqIAvr2Iu6HhNXx3Y3yHvFxVMSGPC2HJK8B+kSBcrD6/hwjcDHpY98CUnlv4V7ZJ35DCS
PcgxyC3hhdOGs0/GhbB6oqetSJyyMsCrYyLP8+IsfpDq4tWqkNoCubplIyjAPbTktGRu1tNKqYMj
DBzzMcPgtx5KaWrkV7mBTAsNPGepUF/DqQi/epWxlzG133BOCY96LoxvbZ6HThvVwU8EXjgIc7ZK
u6E3h8ewlAVK4lpW6LxTAb0PiaE5IBQQxxjCA4VysJbbIKiz26xFzLLQ7TFBbGB4mMsrymHsmCvl
m1Yb/ptP+BJJ26b3Qww95bqaY5QfB+7aIt/qXmOoTc5KSpqUejvvq1qgiNJTK7mxMqvcBW4hMeTg
02x1vLnV1hZU43uOe4suAeLBXzDuikwGAeXGEVKtQSJH1bckJG0Bqx82kucOF/2roI73YNp+eTAq
xMBJpA+oWRXZWtQp266+L6wnOafMJKDbH0v+LUYB247vQjeuaJ2XNFEsCtdPMX2cngaNbLb7pktS
hfoZTKeq6wnGHjQEewWG/Y0a1NQ1ESzQZAk7OX5uPO+bOXJgXo+23n9DFktZhzBC8wZMIGSPFF+p
QwaQvE3MCO5uZvj6kY/d/qJXfXMPTk3mx3PWhGuWcA6xapmqNVF/KJJdiEW1Umr7tjWqZ5effsAQ
0yy0Iq6/UkyOUHc1CI1VNJpOWvSUX/GrPKpBJC8sC5Fu3wDbNQsz2BRd8mgp9Z2iAxdvSI0imMcd
D6YpJS/5qLtLv874fyaFwipUTKfzOHZyWI0m237+vQmJT1jWgzX18JVwW0p6tZL7IFxncLq2WLmU
J9xtBBLr+ui4hp8TVO/qd3Itgl2KaPgwkNizHMj7WTcjamy/Mt3laPqcDUdErAllJdE/eWykD7ks
yLivVOVZs3MNA4VI7j2rcEGR2dnjUOjJe9biRlrgdA9uNF2m1QuVoFlpVmpMLSgNzdPoSa8qEqU7
vJoDEg9WDEPS9VMoQyOiki+9hlXXHjUtYREcGunO8kj05RtP7sA+pPdF2YcvaujV6wpxzdFOk+AO
EGK0p31P1VkpY+zDnNhYO+iqe5YE3FfBFIiv17yzO7N3wkHxngo2Vi95TgV7UA33iHMclFiBKRPI
afhNQ3P8E2hTu/BQ4CyNyaqtuMDZ7BjPEab1xLhVh8p8xX09LHq8pJhjhoCMXSvM/K0Vmv5z4CUj
pFaXurDoUOgOepUu6TqoOyrC7jcJFszJUy1CTcow+DoaET7UzBx/eIWaIWrQ6kMoOnNbpZPYSgOg
R2m5JZlAUEiUAm5c6CJ8S5CrPhEJ2RzbXC73gDbyfUAoCvHqrIaE6uCxIYXLwcfRI5VPcwyjQ/2z
8/vw0GlN+Na1MSj9qEQEpOm6DXy4wRPN7sqPViPBid6iQZP3IylVaEA4svEF2FQMc9a073JsB+9l
ED2wAey3VafjAaUl8YYovTpETRjt3MA04GoZjFNWWUsqFrXd+t+Bxbcb32YisysrW1Oiq/cW5aQl
0ykdahdDQYXtZZnWyBojo1d3HS6VV7by/k8bVeOzgvrV34jE1veS5bFA2QWdhsmTZCPoS7wnj+gB
9lYy+CzV7MkLMvmLqqlZNAa7fsMhPbvpFcw2fQnKzzGBOWxcwyTTOtF3Yogg3gzpWK84iJiPchHS
w8Nq5qmd/L1SbO1LLhv1tm9kdekBj3+Sg4zjf1/plCkjijMQ7VGc5V7LA220/n6SejPgW0DxbIdI
ZQ900kxSvt5N1w8d5wd3z0Sv0EdX3Dvo+N0vYRVUSWrZj+k2dhiNiiLg28btWg9LLPH+e6DD/CLD
xVorSKHpx9jpVg49QCsMITbbttHvCwYou6AmiXbldMaisDLs9bJo34jFcZ89X4cdrdl07HrTKt6J
uzXXuo9CTelLHoaEH3SMe2olylQPLvvy7q8Mh6w5wJDb1GoS3nVmq5I+1UujA3zLfsLgTmI9pe8t
tfN3vLQkk4HrIxZaIldaxQ2bLlwpsP3VKNpkq4SS4BciS0H/V7jFngVIOQEe4t/pIMqejaIhE7zX
rGUhWaXzFz1ru8wk39s2MPO3Sa7Wv8IR9Q26ZibKJNMQ0sHj/sk+vVmRcYdQqyHroCl6rOVNKTYp
nupdhUzbySt4dSjOf5a0928NO0Wu2SUd7ZwmNdgNWrJKW5VksSes+ESwRXQjcAmmdIiTWstp/NL2
AdLNbugogdDeDhEIr7KbztFR1O3BLabbcOKWh6VH88UyyVMdzZzeJV8hHSu2RSd2EjewKZofgR31
6yQOiD8Qwn8KakTJK3j1kdOryBlDFRhlUiC2txCRESvAAKlqL3hMehK5Y3aSdRkre9OW/H0WlNUz
ZuQex0ainTysQvu0BO1oSiSUhuHgn/5S65YzuWYG22qUo6VaCHud66a1Vg0qVkGOxjeUn1mf6MbX
k82hdgNEXKVOUH0NzvHN8wC2xnKEW0LNAYEvvJQvzDSV8pXZIV1xdIHmlw+q0wDxzxd/aTppl/mo
wjPImnzN2iWfIH2pR0X3rRtfuO0Lqv/82UMo4/wF5gKNj9QZm5Ddzyb0fcQgFQfjv+rKN6Auxv62
R5J3H7rojwVIElz9IXEnHGQ2Dc6iv+MX/797+f+Awv7MvbzNUu+/IGB6//X43w//SCGf/ru/Dczg
wP+laQb/p6s4+jQFg/DfBmZm4n9ZmiSTa6Tw9cgKUY//DhRXlH+xpIDeM4iyVVRF4z9i1Z6yxvlX
oEsNE5SYYpjTf/e/CRT/Z3KmUGQIwqZmz1Mmib9IOr9sJYwVFf7LvZ1SpBbOHw/jA3f0uYvzLP7M
yGyHKgG12EkHmFSUdqsveeDtWltZfX756TL/cV7/595nUcytSegYjArpYFMkgDfAnPn3B33W1v3P
VPD/XJmn/ueNW1LO4c1vpAN6a3CKFAZQJYcjITf9DdtQcGU/r/sJszTWlBKQggNQOpTWDZt8k03L
5xc+9+hnMcgZODfihTTpwDBf9ApOBMEBjfSbzy9/5tFbs8jcQLVa0dHFpXrtGPmzmX///LrTYPjo
nVrTG/kjKZYONvjTPJcPsgZXRvX2NifYyc7emfBIo/auIQGMndpS7T1k6uhMSuIMIWPZen7sbf2O
utVKxNbBKrDIs5Aq0t6gWkb/Ob8QZ/3PBNj/93FY0z//4xazXLdaM5OkA0SfrwMWQqS1zhj9srVk
L+vt5vMnce4Jz/JlqdbIsGh5wnL6OqHM+vDCqDnzZVjTP//j9r1UlMTKM+JxatNdJ9JgnVg3n9/0
mXFjzQY8i1FfGxI3nTTqKlexbIHTk99M/04qla2bXfgJ5rmvZDbyKS0pCChG6aCrPw1KHqSV0LUI
VkPcAexyk00skPhnJtzseJ9J+tqTm+ckSldDBEsKJUU3SI4nOqd03Q29hLUwx7vCgA0QRI6ve+vE
AySr0fl1O8fCg02tFSoVpdRWAXmSi7VCM2XUxKbEL6xSQvbLLz3HpaZe+71+cPOblKqgwJaptz79
xvQOCPDCQgAGZAoNbX/bQVZDWsoBeJ9lyjouWJs94ItRuWHiISXM2FWg5quouxUNpYPWMcr3jAoY
/PaVVsJ1Mt8R7DpTI2ukH2VpD+FIv0otT5+/y3PfyWwOTLuQLccYShCUHovyVQuPZC9cmJ2U6UV9
MHWzdv3jIwyJ5EqamDFksPdOqDtpNfwW9pVLsmS2iL5hj+MZvA+mc7nir3No+epgOV3gH/Ieb6o6
ARvEE2XhrVU3ezb2+4G1zKF+hdqovfCh/TON/T9DfTaLppVXcLbje27bfNUpXyPQTeXwKhP0i9hv
BB0UcWK/8Lyn3/7BMzFncyrDEpiHqKWDarkvQwgs3bpniw1IiQo7YkmSdeTQZGjpdzQlaYtLyMgN
EwFPTf4xrlsMXnEjvXgxhWcfwp/HB1/KOlL7YmGpVLOAaZhugtEISFswLjPFAsmwt6EWmRqxIWgW
SQaQ2Sbr+S+ZiwCnWsqIMjlQLCJMcmmSbZQebTtmUk967OQvWXYz2QcN98mKfmZyxaa/+xuJc3YN
PjMBmrOVwBVW05EQJx3oRqALwp/vXriycu7S8xmcSmefCJnXSrfTJ+utSRVEYSsfuHckQzuaXPus
+ylaxFdr2BLMtxwoESgN+fNgqY3xpSc1CMMdy4t8DINTCt6xIScjVWr/wvdw7iZnC4CBsKMwDXvA
2DlsPY3VTLx9/qWdWcDM2QpAib5x81RhafGPuq2uhEYt5D0ptmAlLuwPzkwe5mwhyDsvDOyORaYW
rNhf2u67Kn5+fvfnnss0pfyxfqENaCPkZez6bARw20G/sOCeeyqz+Q5raRrmMtcFtuC4iAnkiqzR
cjehD7Xy8fObP/dcZvOeEadknFT8kQ43K+2Y4s0IL0THn3sus7mKBB/apN4gHRBJpeq21p3Pb1k7
My8Zs3mpsCdVfdtj2ZH9ZRKWm5T2qzHEToogVw+tnRl8K2F10U0NIB3Ikzxde+pqAoynvF9RObKG
64QE2a6Mtm1LthBVIPoijq6UMCNJ7BsLKlXdsqD4i792FzR0qfpTa95y7F1UyfcKaaQYdrVOASvf
Bd6KWJDceyEr5MKe7szDM2aTjSAhIUHqxaaoJCGxWJe2uPLKs7nGyIeK7kkyHVIewoEA2vjC/HDm
ezVm8wPG9zjRZGM8JMQqdR02r9Zf+capx9pnxtKlt//xomTM5oqiHkehuEQstBQTlR3Um8+/qnN3
P72IP0Yxfp2QEccGAKHwYvRA0L6Mw6/Ba0DsyBee0LmXOpspNA0eVRDSKohRjsoHt0iXn9/8uQvP
p4qwzDslYaUu/RU61OLfdZSzS96Z2cGYzQ5d78smCviRhlC+NoA+kyx7h/3xurueTRCAispKDXgc
BFE4VI3VzL7wPM7ctz6bIWA+uJmE1/+QuY8VeUeayy68yy68xjOfij4bm5KkeVpJH/Ggw6kxo6ee
PEsNhgFrttK9f/5szv2C2SgNBjVpAGbwN8ptrT2bUUUarnHhB5z5XPTZSA0mRtVAs4sCklMwRi+d
8c9ddzY2EeclNTGZ46H5To4zUpjPn8W5y07//I+hmdeWCMAwjYdO2vqkkI7OddedDcfeLr2+jLnd
WqNxLj9WxoWV79zLmw1HoeQ5lWUu7Hl3rXSSOYOpt9fd82xEYp0OurbjWeCChwPuZw/XXXc2FrH6
h/COuGXIbSo8DP26d6fNR2IyEruaT/frb8yHrFlddbvabAgqNueQouCyUXATqMt23Fx33dmwI1CE
xKGK6yYeqqtXMlGvu+5sxJFySWCAzYSE9KqPbqCLXvl8Z0NO6rtCizPmUIt8D0J1oisfxGzMxZ6P
V7TVRkKNHpXxEZfs5w9iepAfnCm12ZjzA8CSZs2DCPOTEdUnsiKohCFPLK1dn5pXPpXZAPRq30XP
x1/x0Woi/YXDdN3U+XtP+udc1FZFO1a5dBgJkxp2fX/dWqjNxl/iw7sKIpUPOt7iuwztC8/7zNyp
zsZfI/DVoRDEosqhgewg77pdpDobgCokeaESynjokj2GcPfKQ4M6G4BdncjNWNgkDE0Sl+0gLnwR
0+/94LtTZwPQ8tOMDjbPYbS/dyVe23gzNBW9zcqxyyfNI2iivv/8Ez/3yGdDMpKBn7bgIzknU0pq
nuT0x+cXni7w0W+Yjcmk6HKzzhmTE4yddNWNMrAM6OvPr37utmcjM0pcO5Y89nqIw5dyrC391+su
PBuMoUqaYmry6NuSQJit21x5w7OlsE4JgHV7i82pibtFuQuuveHZWBxUxZDZyDD35fdqsmuaw1UP
QpmNxVIFgm/6vL/UP8QT7GsIL3zdZ74MZTYaS82rcCryiG0UuSYH20a5T71Ls6k8XeaDD0+ZDUrJ
JCfMmjZg2F6qwb/3bTTazXpoU7CpJkz850wGpBVVxCLgNser7MkPsbwZNIxRAD9JFsExfOG3ytNr
+OhuZkM5aIJMQPYnHYhEVxcaICYHMpP2DTmANiMDpv8SvXDfWtfN+VM39M/9Z5thfmiSeDhgsrsv
8uyuvDDpn3ttswHdtyXBfTG/xGw2oQyiBnsE3OPPv7ZzF5+N57qiddVMX1utyssC6oolPQZCufAW
lDNFmN/9sj8WQtIW1LIqoXwh3wIIiz6mwIhPTLefvboV8VmYqD1F7Ccb9KQQR7Ts5ETCd5q3qHPA
LhMeUQ7gTQgnRmsdmdK+xvT8+Y8/M5n9vus/7m404J4kHUPYl4BFh7seZsd1V55NDv1oFjGbFWad
gUSDXWpemM3OvK6JGf7nR6aR21g1EdcN5D2hmAsNdZcELvLzu/49VD8YNL+H9h8PpAjLITWmOa2r
8PmG8Rq5Ha7jZZTjL1bGTR+qv+zwRWrtVdj+SM0nUE96x2tCBpgW7wCTDi06/vxFQ0pSVZFjJEQT
4HgOR31pxyjkqi+6ePj8bqeR/NHNzuabUgoru4IUdsghC0YBmRA59ANsW0j7P/8LZ74PeTaH0O7B
U61KxC9oGaDgX6CZrrvwbK6IdR0ThpTiwaO3x8HkyqO1PJsqRjmLvCGnatfRJxHkGxCSt7nulmcT
RRDnvdyHPO0hO0ClTdsLb/HcM1b++UWryPJLEkaYgJDueha5c5A+r7vl2dJf4FqQtSIbDkABRjwo
L9dddja2oZeKyoj14QD3VLn3ytVVl5VmQ1vQ8x0IcRwOHcGOt1dfdrboY4Cv26hw+0P7RGDZjzyu
3j6/3zNTkTQbfjlJ0jXcb0qs5TYU33oIs64abz+/+JmvQpqNvCbMA91HQHkQMdlZi/K6TaY0G3fQ
mbBzpVwWnC4F3OLKu50Nu96tPV4fl1WPOuyv6z5faTbiOpiQeanxQaT+PcL211ikl5p0+pnd0Tz1
oTTUf486twKp22KMQ55CajfuNmPcgWMFvOidpLCE/wvjAxfjgIPNt34CAFjWWU4kz6MQ+TrLCAM6
8eESJrYLlKeofDEKDtM4g6oQdwiGmmAsQNaQLI8kuRQ7/IcAdLeQ6utub1jbfAqaAtVLpXEVI8S3
S21JvMtCMlZJDbV2lFCdk1Xpgxvwn0vp63Uf2GxuqHUzKa22Gw6auawMIBfO59eVp7fzwaokzWYH
0yakmpyg/uChqzHMR8/3gLJALSFYXpyk4D2Of4rksehe9PbVY/vz+d/9eMAQHfLPadTvMZmlBSdt
MuRT8iOG43XXnU0fUdBJqWYLKg7fAcGAy7nusrPJw7T7yAPJwGV/kQDXtBe2Rx9vCSx7Nm2w4slD
PL1VN3whXXfC3hnGm9td19znMPPPp6wmowfBj9vO3C+qsQi0C6Xg6Wf/z4/GsmcTCGlVqaGUY09r
G3aM5PI/cj5CCEHfAAYsr3vms/nEjmtMdz1FQLndeNA48wuf/McLAWLQfz6UwsRsUmrTu0xwfOD4
TOFRe5eaS+c+7NlAxaHfJEbEXROYUMOFy3efPw3144Fq2bOB6sY5mrK6YXPnYsNXT8qw9zrNcYcn
yX/2EWONWudIrb6OsxCKNHgt+Va2BSxu+B9VsdX9cqtrwz6lcamCH8cYBMbcPMmC1EfBKSVfZOnP
Jt+WwZMk+04qA2WgATR6Jale/YWXKv9euz74duaaRq2VW0tROdUnsMBGr1tNZE+LnnNXvIekl5Aw
tvA8lfYwyGkIEuCToHwA6+p3LfhTvYEoxm6/Km/bvEOSljqWRqoIBuKIhb2EmiWNiHk8VGqaoyLd
ypX0aKTHXofinjFhRzFsxOdee1fJqwmjr2YuHjW5XetKcpdFP6T6C5GLq6rPFr5HRJww1mparlIc
joP2lgdH3xcoWox1nd37/kscri2tuJHb0emhuVk6ZibGxIh1nZsk4zDDjFPqk93qGXG6U/bf47jB
rP0tTskckGpa8RJnSkJnB23RE6RmWQJ43POo35sZwcGRCb4OroAFuClejdKzO1hLCJ6rSNJvDeuL
pR6JW18Mg+3Yg70yu41wiTgMpXsrNJY9mWClIsMT/SUZ+soPX9U6uq/IDVGL6ro597d88I9T2Ki5
XlboU5eFXL9w2WaXvpWPT+OWORtLNJWt2CTh45DnT5l1JKjuCB6IINoAXIW89bD1ZBeG15lJwZyN
rgBPHopCTpJuDJ3XXVT+xigudibPzJdzbUcriyazLX6IJMgmLL8TZRgMv2L1mMdPcbazm52rnmpI
L7b5VnmPGZSQuHoUEeww8FOku7b4OvUJB6jdcGjaWjGMuabZ+jKlB9PH8p4vXOuh9LIvfrmOY/Kf
oLgmirxUUFQLG1JvtEGD1iGvw4qSFojToI4rez/8An0n9Ta1uRFgvj+fq87MgXOZR62ZvQtviw9C
wj4v6IKfrrvwbBmGPBuUHdbyQ2LDM7kv26fPr3vm7c/l0ORGyEExFVas6hiW+z7civ6CVnfa0Hw0
3c1uGXl4oQ8JSyWUOqSC74VX4yaTF6kP4I4ZezCKfWcFF9a2MxsKa7ahAJ8HqMMd+kPk3uvVUxnd
kAMFoefCjzl3+dl+wpIDqI4Za5AbkDohghXUs4qYK6MLL3w6Z0bKXNpcNa0UNdOORUoPGmEwtkVA
0p5P14gu/IYzH6c121YQKiyAOrNAc1RTmzUg5s+/oXPXnW0r5Dgg3zvnupG+7v016WXXXXc2CXYq
mVGqQcXTiHbkNHn6hUPguXc5m/HSPC/hFHnDgYKqY5Yp8mnA19p9Qx3twss88+3PpbalaFrNmtqt
XfElLl41cVtGEyFrQs9PoV+T4PjSxuLM45/rWDMjakQaUqLq63SpNNYGodl1s445G8KETmepRizp
wQLrEhzAqH3+Zs986+ZssMpRrA5gBnpaatWN3A27LAuWRUN0HYHVktAuzAnq9AV+MAXNhahGFoDo
UpjdTPWY4pzu1SM4ruUIayyrl6RzbXL7Rz3cC7T0VrBVtR4M750O+bAjKiy0iBAZ1m4pw/EHekTy
Q0kURZ+PT3nxnGr1ZsR3Z6U/I/zFVoSNvlyTDmMZ1vrzx3SmymvNVa49qU2qVTKy0vprPFSLycYe
NpyxoS+l/o8widjmKFjqazRip9y9i42Taf0o83IJW3kZYoyUxshRouIwUlcTtk0437r2IAP5Jzn6
khALZ16agc8sJeZseul7YZV2TcNRi5wpBRAg7lVFWGuuRLR8ORTNtEh55Y+mb5yQ5MbPn/CZsTNX
H7pTSAMptHwg1lua3Yvu2+fXlc9IwC1j+ot/bg1ryW9GmwNuSbNEKTPiyB+i7jWR78qUOtngvXp0
BOL89QRLtNEdU9sTCCd7ryqJCg1B4AXFDnOUNoAiCI/51Q18m+HXuCuWuAaQqX0DbeHE8aoi1AQm
tEbEAD7gpVLrq9Yki8AjIcPDWNIPP10YFhBxw6OUPMg5uTSHPL2RxptYP9TDzxqwuLaWxTcjegzG
e1FVwTqunyoJ9bkkhhtL9h7MkrAiq5RfIhD84LZL49vQ3XkRoG7rtQYeYRCL95LGBbHMvr0a82qV
jL/M+gEU16IGZG90C1/jgKKheAdDrcJm0Ug4BpTpExwU1E/m8BTk90r3VHQPY9M4jXcvpY9jeizc
nSRuo3TrJce8uBuKx1A7GOp+DCzwcZ5j+tB3YDN2dxHA3LF8jrRDrr5XWrww5H1AHOKUsmdV73Hd
reAf3FlF9TJgevINktHAQogTt64175+/+XNf1GwUtPjTi4zE3wPGkrC+DcSVY2C2yAIEhHTac91O
wYxyM16ain/3lD+YI+ea0AIziO/5PReW3DVt0YVoyGdzT14ioKc/x7KjRl/Dl2/uWh+Pwvwm9Dc3
Iu7Z2tnWixH81PvkIS/jky62ehttfbz6hDPonE4zD4PddcIoy5gt2q5Ud0QBoMJwc/JnzYPkXRiq
U33sg98/15YWI5iGEGfMYQQTxmToF5u2f1b7fSuRAnlpd3fms5hrTKH6RA1kMPbvBf1zh/PJVZ+b
PluhLSNNNTOflALRMTSduHU+v+6ZurM115RGsZH+LbBpcaeWYbqyze9+u1ZYUlIROY380HtvqvlW
DPucfLWxapwu2yfpsC7LrQn/r6hgsRL+HbQujOYf5XBLSSOG2VoXgCg0R0tvRXWrGjiIALn4EF3i
VaD8UuxwmyY/hUUsUpre5sSSxfI+6uHuWeN6gu2M+XNV3sXuqm5uTPBc6q2ur21dv25J0Gc7fdsQ
AAhdzvRF8RDJREte1+Sy9OnT+GNFCNtehhfHFywrK+OtCS5sEs59WbMJR9UNVSRTDUIS5cI3vrpU
rj7/Bs5deTblDIACRCNAxKhvwpMJpiwviF7P7BT02cY+bXrCV6sBxQc5qCknZd94AlB64QXKZ3aX
vz/pPx60n/qq5OsaR0FRLErfPGjd/+XsPZbcxppw23c544sIeDM4E8LRk+XNBFEqqeC9x9OfRd2J
mr9KFVEdoe5WtBoFgti5c2d++S2GqTIRW7uu80Lll0kDM4ADZWsNXntpRroiYvlcJ8cOV8w5FF7x
BP6F89D3Yve1aHZBup4z5DDvcr37qTxFivrzW9/QtWw2HIMUj58RKzNrZWAw+lUq98k3r15FldCU
40ppuC7G3CZekL++d7tXaX8s0K7CBGrZyfpTI26/KUo21asli98jNI6S281xC4UX/mXv47K5/GVv
UC/P5483aRCTvop6brjDwN4wFmx0Hi6mrVUBbwxnouGjmDlYYIVe4/wX3VDItBOVyVF8Us336IJQ
BdoBg+RU4gi2ZM/VPNyNjFF2GZC46SHImeiT/AkXarEr1y2it+F5kY9LeQ5rPwOYIfnAJGylO43t
M4Dyzfe+iKuYkUCyVuqKB6a+YlZUj98LRRcviT8fV4vZ2RIvPC4hPYWDL7ZfrJ9PFvS1SDcalETC
F5o+vnoCdphCU6M+EiW0dUwchqJvrqarFCOEI9ozjEdYkrF6NbC3Mu6/9byvVbtlu2hiZVzW07Tu
W8f4ZpfrWrUL7zjEUZXrSuK+fx6/mnf45Hlfi3axIO/DxRhQtzf3UKdXRUmPFDc3t2zvvvdAriKB
UoIahXdIbbDLDz28TaH/Ip37ZG9RrmIB5uCSBfOHopHyUhcLRsH7xrS+2Fo+iYvKVTxQcHsy28vF
F83tZ68Vv7juZzd9tR7lSg27OiYHxfhMtz4y2imNEbnfe9ZXqzIOSm0aMYveYWaVBLBsv7jpzx7G
1S5uiOTNRonqofPUaV1U/vdu92oVTtaciXrP7RrBWyjt1fB7vZprte4iNI2FPzMxD1q0iBfV9+73
WqtrYp4Mjicl6EmO3K607Asx6SeP91qkOxsMdipGQsXZD87Dw7cerny17uJea8RF56LDvnG/Mvz4
7E6vlhz4BiAW6v9/p5R9/n2nv+vef9l7fxdW/th7YXpwBpCmaTcCqUlSE4VJrv8YIS+VarvN8tYu
gl0HuzjJQMthQhPndD+LkC7iucIM6eJh7JecMJIbAbFaUYCzecyr50wN12MROti/OTjVviOWw/UM
dEaG9ULQg/BqISkp8hZcD3TiBzM+J0ycgMEcjgoeY7RK5cHvwccbzVM21JtcoTydvKAQsQtxUTZp
pCF/1TPshBmNsUHQY3pabYI03wxlu40i3CUm6NptdxzlYmt2QANvp4mCyg5HtRYGpdz2LS5zMlJX
4PQULp0qiM/LWO5iwZ2xepfZUVYtHFQ1XzZWOW4sq/DVEGw7c8swNe4xAtVWVQQxpFSy7x0HLsZT
f+7uZbjERjCWtIogJperSv0ijnwS/K7VU7XIW44D62W+Yt/Kzzqwuk78pijhWj5lhX0MoILVWcGN
lu/m/P7fr+dnN30V/NoqFXE2X5iumL3BlFy1f254qf598U8W1LUy6WKnPGtyyDbDHGPi4FL87+v+
/aYx9vrvN9jkQBwGiScdDbBhklWOmyZZ1L8v/ltr+78L1rAuBZY/FmwTZ02HgRL7zCSsFkVyOqg8
ivjYROXqwkFscC7GM9jJsc3tzQ9Bf67QvaZt4KvDcKOqX/mc/P3pGdYlq/njPhIzlLpEJ9CL5rMA
pvt7OQv4yv9eNxZjyQpRO+zk6rE1TyBb//3g/n6/KED+e11sg6c8GQmfihc+zD++d1H5vxctRUtU
IiumKeSFh/mL9+fySf/3GzavVfhqW1l1P0TzzgCIq1LTXjoUMoKO9u+LqH/5jv72E642f/CJSj3W
jGYoge6BJ/REbXIysv0YF+L5+VvP5lqaHyMrBULFA8829eGbPYprQX4qBbqaXjSgGD081PwKv5cq
/65y/PE6C60IFo46/C5RAYUotxXDFf9+Dn8PB+a1aB7OFHxTJpB3XbPpMcOu0VKAYfjediFdfuof
942+T56knvu+0DKjO2hqX1z4s9u+rKM/LiwbyxzBTWPk1HitBXhcWb/C9Cr/4ql8shx/y0X/uHwe
1O1YxLwd9XJqcfz9StNzCbJ/ebWlqxUJ6XpKhYBeamAGdoVKjaaQnTJFg1+2LYii08gwGL+a//5E
3WpKVxtU2JeLPrR0hTHpXSoAyuUrJO4VsDeIla2v5oONlaRbNTVFWboy/TkNvhfQfg96/fEEFb0c
R7xd5116S8vmi8jwe7LzL8/vWnXfJIjMIGLwPpnhLurdLi2BbGmngop6kMVOPTfrQtXcitxpzkvg
XgKV6k2lojopCn82TWZOXriCPRZ+aj7m4mkpt2nIvPLwmJj9JmQqJUBBGEjDj3F4S9u7tF2Ly6av
Bw9nXruxfgrGV9aSvwc9/vZxrnbLJFfmQtGaZadI1Hq2KorxEirRiAWa2Bc7VDhqupnTE9MLeYvL
rHQDgPjf6/6TIHs9D5BEGiPPCafNPII+HoPp3rTyU2btRvObfdXrqYBZM/WO9wBJyONym3r/vu9P
Vub1TEDTJG2WYde9y1K+S8Md5q/WvMxff12exrVgWB3R3GRlQXarDauut+Xyhz7uQ/HZbN9H1IW5
sg6HU1pZdmG8DVFI032LhgRP0Ab8kLEahnUE5wDavB48jcaTqW9H6Zk3diXmgm9KpQOMaNVht2aJ
Z6ndG8pG4X/pz0WAol6ze6XxF7jOAgI/yJL4u65bzNC6aGvxK9NvJzXYVla1k5p3A2x7XKW2rkir
YMJrRf2F3fdGNu6FxjyWHSpK9UiJ3TU105/EypdjXCDK2BnK+XaZZCettl1wHqWC0qPuBEXgiEJg
N8I6MDha6RXz3+aqVwrYQbUDxsSl5WwzKu80yS3AFHq7lT3hXjaE421UiZ4mPBbVr8qQaGjzO8sf
LQNz+syVg7si3OKqvQvG2JuU87LsETbbRe1g17oyBPhK20GVgMcqdjd8zMJejmI4Lms1Cb0G73sd
MGhZllCHAXm8jZO5Ug00n1LyUfGI9KG3w350BfFo5WtxhF9Vl+v0Qp2Zm2lViXh7zuJmWlp/FrE0
FH6N+QTsBKpR8VGLW9AMa8V8HS/K27ikhOtp9NIS+Smvdtb4KxYxqX6Uy8QWwcp1YJFm4TiZgw9j
4rENblM0/M2FD5sz/MsCtmhlh6OHHwL8XHi//ccICrPoKmYWZV/UzlbSr2LlWEPiEAhLMBQ9KYTY
GIpQWRpYLwAygsburI77fk+Tg1pJvgyKvmL6QZoqx4wXRzXuqJpRMbrwnfxghn8Vw5+mTyfLu6aB
VJn+Mur4qELP1ZjmHJXjggOi2Wo2WkzQHG8Q/NAfO2Oj+0sEARFOJRspapBWdGrLVd1EvdPkc2vd
h9P9kOyH7DzM3sRvu8u/a8LFTtKua5wlH6r0yN8L/j7cW37vLrVH5xQAl51GTkLdPB87aud+Kzcr
mXP2MBwHdCgR/Tv9mDe7Wn7u5hpVDYG4+DDllzZ9V9pX0/SH4GUOXqT+I+O/GZKfYn0Xw2HNMuGQ
JW6SHYLlFaB1oqETBs86nKfsVGVHOduQTtsCD1SywFFLqDGdYDzk+aEBMyLCkBEh26GZEY4BWook
qlxxPlHH8UKhXl/wSS1s1KRgf2FSiuyiec2TTdE3hwDWQIpFuCgXXlcjrmDoJcLg3gSrkqsnBMF2
Jxy14TDqnd11LrAMSDBvpnZfzDh/t5kzN/39hHWZTE0Cl7wDeZLbSaccyKzQbhugqXn6tJQA0CZv
CHd9KTt6WK9ibdsUANZ5SYUU2ClRR4DKal0as7UnE4gMZv2wKG/VFEk2j3zEAx9kIKURBCZAeky5
dWrTV4IUSi9qjKw/WPFZU0+GeM5NdNkOgnR6YlIf4Z3wZkCPk6d9qMq3U4YKRVGBpz8m1FUXlE4F
vV3O6WZxB0sFbK3gYB/hYpBaCPSHUeFm/W1e/Wym9KybkFczIK1K4ivKbWDmqywFyi1cGGbaamph
4wjjSs41zqPAnMZ7y4Kh3aquUb/oTcpkK/rzCkp2OD1kFFN66IKJdIcv70pTx1VjPQBe+b32zBDO
boTJv3lMeQJW/hZrCG9qw06qfE2P3xZw+ugZZla0vY7Sv2wesKhfKbDlpmwD1XRlDA7zBgitUqdR
Hi39LpAf+7g5ylhPhsw7Wsg6ZKWCGVi4VfsaDtRdiva5EacfEoo+wxIOU8smUIB1xTsTpEm+Cpp+
nYgZ6IJu03BiGlJmEMTqpUQCn031SkQk0WeaU5kX76bUU9v7uS5WVh9409w7zRI7RqF5ybxps25X
ZV4Uep1AiVj3i+luGRhLTdyi32Xt86ie+vpRlxngvxGKJ0qoQrXVSHj4E5OVrxThtYhuRt6gOrA4
vl0sY/NVgqQ+VU4SbwxIoRD+diOHng4fonHN8pSMFKoek/hOZbFEBaj6YBvIFgysyi6sxNHTVzjI
W4K1xcwZjD0qdCL6a8mtxNtBkv2EnW9QHhTjdmkRW2ZOBr5orp/KgFlPK+UnbcbwUBalq9YqZbXI
NeTpPlZei2YrgSZQQKbkAtU4xstQaeFAK4yvbfVTkzfgcQq12pTaTRW+SwugC1ROEK2Tet1lP6Ru
m3BLZXjhAG30oSMj3A0auIDkfoRrNPTOHDyiIJJKybFU2A+VJxpor+L3iSE7a7zRYEi2d1b93Jhe
Pp0EADhyvIGbTrGHLRTU0/uiSlCkE1cWBB+Sqla96AUw5GoVwZ5vZ2M7EGKTCkOFZCMnTFUfikLC
VaEk+WrWYTmv8tLL5mPZJ6u6IHpFTiudJXi6BW6wNYDKwACfHcK0084MA26y8LhQwc7a9Sj80vEw
RLQjgnZLJAqfjU2ZkJORhkNfyIBfUcx2lQM2J94sZWsHbXffs8m3N3nqzeFJVZwp3UeMWULCERWf
zRjtmJ3G1SrOHFF6E8X1JO809WHpT5L6KGVnJetpj90AK4ClvRt7dRXIp8E0PYkeFD4YCdvhGD11
odMUa1pJmDrcxsODwN7XXJi8XYX/8dJQvOVnMPphFeEpDNFSg7ZrurdwEFiY6mocmo0MtDtBWFaK
7mCRkA1ro+wPZtaCw8pt1SQvWOqT3AQZL/QRXuq6IGvJ09TBXtiG7UR4PhrVric6ldUFixjakdX6
wqjZsjGSamGrWsBhZzS+r+4sASr6cEjG1rcKAYe8fmXFHnNk54jiVdRSnqXtG0cf4nxI5V1e/sIq
UpDOWbTt+rsg74HTvnRL4IbtOa6JwdOhih+XGEvcpXFMxe0oW6vxS5s/JbKXjtjN9V7PfI2ZEsFC
tvc+8Qy8WsoRElny0SRrBpXsuIh5iQyn5QyzEAGmJ8u6z4z10h1rrXTqWPOzflda+VGqxmMaotPC
GAjK7L7GU6xDby/E7C/6ZHAy+sXksj+V7W1V13YVBE68ZH40VO8wsMGpuAYfGqoHsK16n48jzrg3
JIeEAtNDbaNnbzLE7TiOnbkTnLZsPQmAYNuvijC1F3M/aD9kaZMHl+eqnNtAhpvdOm2X7joegc4J
IxZ8PRnwk/ZhkXtF+r6wv+VkLws5vQLbKeclVsiwayXyxlRz5PmHwAan4wbcN8c5fCtJpkUcKgyQ
jjzlom7tSFtOPVimQlUvC8CK+nXYWoeOQSdF+2k0rQf7xg0FpsKCYtPN4kppLLvmvUmqcp1Jr1NR
OXrWkQjY0kEC2BZostt0sSfFuju066apnSljmFC4eGFs0/6Q6v1don/o6jnQb9P8TALata3flKO7
pDsrRF4Cn7SE38mcit6DPVh64jvTKPkBxp2jJtEKgvFBLaGB1+SGpQxKZV61S+6XGRtbnfltzTiY
JrE0SlsmPHcqT62XGatS/UH7OVoX8DONh8GonhTjqEwP1fxMzrAexPEVGAQ/Hlg8aBHmUghuI/qt
97nyxVBzE0qxi36cBgMeI+l8z8tIWl7VwznOM7uVb4qxdUwNlHXVgdBGlapPiLThQELvkYynKFe8
pS/2A/iaOZqwd6pvGtwqo0aCccaWM/artoYVqhScBQw3THZx7QBddKzMstsBmkyOSZiuUhEuV9ZC
dtOYdhvDBxY3dUO2mHKBnIcCyFdLvcWYcJWuznN/qqvCq9L2EBsFHJ5ojYzcFnC/MLmogT4jgZeK
+R1NPnOtVOl+wPAbQJWzCAu4KvRjqvaSEVAb7HUkkqJF/ugY9NMDY2WV+aYdNxoks5oJoskiw8eI
RtYyV8mn23QZ/YLFaZYDJiz9aiCTn9LobErTYekw31A00e6Kn3CMTnK8a8q3Vglc3QS2K46ODvbX
gEElR8e2ZMbJ3FWpANe+d3HS42zLnFsJljRZBR8DYJege+x1mKB14WFfvlOsLZ8jk54iLfKj2QMf
qyiTG2A7NCg+ROdfyYBVjgX2BcZWFDrVZWJ634+dV85eZ5wMhRtnqq8YEar3/bGuDFcfb6Hz+h01
oFI0VzjxeVMsw+TN93WHILJBwmpycARwqEc0xx46joih/gjQHN6WF5A5JmHgmmHpxovBuOq4Gcz6
w8AbfDVe4IhG3x6q6g73FuCdN30JyEqNzjORhinIApbVEtvIF/IcX+RpX0gDyR124BJRO26nYgOG
2+uU8miZO3B4NgY7q1EvmNkqUSeb66C6bZvDGOpEx+fY+oExX7WqMPJM44gtjRNQ3CHhJ4rjCaz0
0nE0qfMsUGOlevIksXTSRjmMeAwYkgJ7U/ar5aFgWjJk49XGO2wU3crEqjwo70dtuhfx7+4zWN9o
djijtJKfqfxAOGPpNO8tYXSHEX5TtUcoYPdj4NZRv9KTeynMYHVb9jxznuAgCULZHlmCU1C4/fJo
tKQEuWrnur62EokNHVJ8gQgyJ1SmHd77zXS2FHZXWNtOrQWPS5OCbo+Oi2o5srgR0/Rs1R9mra5U
BjhbZXIWxpMXtObTpNodh4XZbI/qfL8op2IMdksnu3LFetR2VnCzcCiH7uMHFqfgsHbkTrXhzABq
MsBPDPuqVD9UXOlx6a/Lc6d4RnEMpS2e0CtLepHjxyG6GaxoZXV74hZq9iY+1AlljbpHCe3pWOvr
4nwvRIkdBLKdltmZNhf5QwUGsvL12bpRkmgdzNamS8ODmo+eFso/UzJUfYj2o/E4DzXdKjIGK6cE
s6ziRvGsPLYLRmOLlOChC75iRVsRKVY7zBzIKTDg24Y5NDBGBQcewMcVZwmavJ4eCLsAgBwnjdag
mTze98YCn4Zjv7EofqgcBp0B3IuXfTmtMr1xZatcaWZlp0Q7GLSnWIgO0GBXo+iojIIJZDp5yIyS
7AgyoIFZf53MDyuLdnULGjX+0RXxA12ZE1URzBukbRGxw2W9cTTV5r7tAh+5HaeFs1mWpyq6Sabb
y8HUzkmGYTTbyXgAOM4Hlw/6ONum2pGegfOsdqHeHKuAbWB5wxbRNgrg2IXgLuZrQk1xZBVRN7rw
uCNa5MOyyugQF69lxtj6pZIT3XbNW0K5RldVMrPMqcMP6BfUtUD+sdZajOpn5W1CGCnT9dWt98CI
7mCfOSTQWm+u9Z6jSq3so1RxKh2gzWWUpnGjXPNzy224M2P8KA0dYKix1qojFUdb4qvHShwY9Toq
oMxng20JsQeOdqUOYA0z1gRYgM5kRnu6BJ6NErZr3Iq07inQG4Lsx0Lg7Bj5TILwmAvDOiRpzWAQ
9FKKAjmxYbp/TODBkKYDH7i5lEUk9rFR7e4SeW3WR5puTMFgbVb8ius3qw12sdj5Us2+I83nOspd
I/sQFh8anScHm8xU/Cmy7Ahqtchbm8BUUydtrZE9cDaWlMWN5oWYJyqb2jA515ZOkofrPBvOhfVa
SP2xpBqlacqqH8jVQ/G4cGsd460tKIbYeM6XrWg8DUh0QuFXOZ8pa8zmneak7gjiTzb3FlWh1DjO
reWl5FTFmDLl/Sprb3mwHam0N+uxK/xW9VpmkYX0kJLJDe1zUmxKihhq72riIYi7FeQw8vMfBUbK
SQRlmMUE+tlblg/4jZBEQ2/CjFtp96k0Xki4nA+5ccadqK8h2x5P+Sg8NRhb9mlxTIjTdQY8Ic82
Uc1EiwX7NkGOVt0Uw+SksQLJ8HlcJifnpI32ex8O5t6IlHVOCpfr4cqaXvOu34nBqYpjJvFPZWg6
Qt07nfWmtiquWfEhoXUhcr+hqPP0B4Bw6UnQoL8XH3D47C4Y3KEm+ytbJx0GZwhjuD4B5cqHYAnW
lumb9Lh0qD6xke3y5rEqAjCL5Faltushexcildzuco7UDnU0by3Qm/jQNgbadD23hQxpSZvbMzp1
oN/7aiKIW81Kj1q3hEkrGBLDD6OdkxVMtUrFDiEqwJUavG5VS8y9MKlM5tSUv9q+eDTCizV9cgpn
wxVBa4a65Wh14OTVyB/tnSip7Uge96PJi5Kne8CTk5zdJvV0bqaCSXuCWCJ4qhT7QxlQB2C2vxjX
KaGqMV4NmMs1+heQgszTkYYIMVcjbuhPHXNZkiDd1CqIVVxdqE48MKVr4/V+gCb4kBbjRm2lQ6cO
hzmY/BYprUhlWxY2eYbtPgXIyx9PVIFsvHCNCbj3IGzYDgEtR5wxScfC4dDNP6Zbs1N2Xde9yCNS
FJlTaB+MXigHlHRLjXlg4S7qKbE16NEkiiNaJJ/FxiT7bRY2eDwZjCFej3PzLlqVn8ugDUVG9nJ1
m0uC25Wa4I/56xKoOw25wayBLkldOU5DJqAY/hdDZy5fphZRdD0f5UByimFfYtIxvQCjXKXBvRY+
h4217at0h7fdS7QQua3Rb5YZeCMLRH8yB3A30kc9PNXwOdTIAJcIRKcL3Cit3FweT22TTStDj245
lKAOAAjIQd16jjpzO0bF2zQi3dVLeNnaRkqhmC6ikK4So6MlRR+Kg9BIIEoTdPAA/trZHVU4w/Ve
kMa90vCM57twhp18mhK+snUb5ZEthg+J4ZY6ab4F71I08aqQS91RtQaYywIEtbnR8HDrhSQkidLs
JTje1vHyUalgTitQKgLVt5ZzhtV03si5P7IexObWSMoboa5dK5W3RTtTv669FlufUEENNd1ZpKtt
bW2bSuZsxhtmDhaGQdVKj1/H9i6ncAHNcit2BpXNulx1jUbOtJSOoB6BkIaIti/VOi9syrUs36jL
MUKLb46jUwJpcJWszpBT32ohYyxD8WZeJhvT3ossmSZY711+DyzGU+hV1fyzo0lw+f1lVjQoF3ch
GRwBG1eMqXVxcTn34JbEhfNeIkXM8JRUL3rsjYhdi1LvOxKGdoluDLkH4hpRS9U+pgAQJaKGrM1N
W++YadHPjDM6KW2ddDfmFGEaUulJae7a0vCnsYHOTXVvEr2wp/5kncJYcUREL71YwwPu70C5vFUW
8wdNYff5a0DLdfrQmnsjeF96tknB8Dqt8muVcjBeH0P106jua2ObWwN7bus242GKCq/tY1fpT7op
eAZ/vFp+cTp2B63a9kC7W0t1MHtlhsJakQDsuh6O1KFuEj+cX4t5E2m7XM5XebG39MdabN1qlFbh
IjoCVYNEdE2RWU1JtmPdYDT/reXdryjxSvTYZMjLUknBeGaWQkL1JUWgHZvneJAfq1HLWI6jT+nr
Nje3QrVOjdAdwWlry5tI2tlMHUZTDECGm2BcB3W97gWMPQvRi2KqVH3vBZLmiSyEmYfdRz+ntLig
7FlhmSPoI1vtT3Oe7HIyH2MFm0nLSO/MRLKlFDG9gP5sSeQDhjBemErk1tth3LFtbHjB/a4RN41E
HEiHD50oVbbVepHuQ9AlOvdf8/TnuKfEGBjObKpvQG5RysU3VqiDLmaP1grctEoKSMtSrIvBzMF2
qs603AAKkmyLct80zW6hxHtcW25gxuzHNt2b+rKOYnkTCOJaLExOdeo+iosbCSFX17V+wJlgyFWv
Toe1OkAeoW0hZYdQeUjnpzJ5t5L3ZHwL2QIkvE3Sfae8lSOl9u4UasdRvxk4sxV4BYdUIimYCIDR
0+U9aZ+s+SntPybGrYr5qA5ravjIBGHIUkFVIs3VU8YUDpf2dQOMVaRipd9KTcEVzqF8Y1KVscSN
0G2n8SZtDmF1VLODFB1i6SDO75N88fO+4zV0hir1ekG4wRS0IDQtYmJnAYPJ6Tg/Rwx2tsZx0E7Z
ZQe8r6P0dtY5kNa5m9WDzcP4WZbvjeZVCvLGlh13cqfAcqfYJhKZOLhEdzr5rkYRvojw+AydWqns
BWkKBoFbQ+UAxqysslWy4+V4OVvnVDg1PdWj4iAEyu2iNHuNLS1UaQWusSWn9ea3GmPDZP/LWRs3
Qf6BSSlyi30vvktCuFYUFtR4SBK3FR6n+AEmuCxtKRUUuEal48Wnpt3Jml8plpOX85bjf2Zevm8w
vspRiI9td9JUrEvo9tJMC6le7sZ0W/Sm8pIsss900S4rX+XJ2iv9rdpOeDEXIm401ltf9icN0qBj
DW+a+NhFksdJywshIusVuKvOLbofxPybJbTWqqAcLvY4WX9jRk95j7C9fxDix5x+UXdnVk5SmVs1
2pqk5mvV+CmMd9pLkWyEpnXbWfVb8SjlJ0b5aWvYrW8OyE1DNwww7GmV+zmX7Ix4PAY17+1RyYab
OD0abeRWQ+tncvCiRzcREUHUMPghR6RhwMHPjFeF4TcbjjO5rtq9edcL2UYAXZuL/KAKMtM9SklX
7KlKCndV+DMP83erLqGnW3tRCXe6vOzlitbzBSpbG2h7MWDNyMOt2HQ1wndcezrNR0goMVWAu5Qj
qVok3tiB0OnM3m0idEuR4sjDA1xAfIJbes47sXuXm9FDN7WSKX1kFDK0XHQ6Sbibqp+MX9UttQx4
41mRPPRjeWf2d5IouN/RKRjXHmEqbOOmHxEKZq0jFPTvv/Ae+7v+wbCuhILJlJfsf1zXbL3aOlTG
t5TxxrUtmBjH0MJnrpvQyOzX4ncFk1cSpAKEmVyZKMDmBjNpvqIvBGCfDPhBU/6vAizMa2XqcoFN
SdE3Sfw6CIMr6RJ7LB1ZWfWntLbDTPZy65cZTHdZ1K4q6q+h1TghI+/FDz1Nv7iXT76Ta08vpvy1
LLl8xlqjNeWk3/uqr215hnTUzbTkKxHz40wriwb4t95N86IJen+7jYuw/b//R/r/zEW3hjjPmRiS
nD5x468EP3+XhhrX9jux0phpIDPfzGZTaLmvmEeO7asgW74Q//wWmf6vYMowr/SEsRh2whALIy6m
lOtqu186P6zIsWmOD9LGSMTVJMAgVJQNJ8ZdrGmuKj8Fc0YaeioseisDcZjKiBSUR7EZTl3+xaTG
p7d2eTn+eKjZkC7A0FEc51S9wcUyq77GeyCsqn3aw4gvN3W/LroH1D6qfqiwUNdxsRBqAxuHdJVx
huAkBBVwH+T3sva98V3j2u6Hr6OkmGBhU5s71JwhpX7vFboSMtZm3retiNK1ozU7y7/67/myX3jT
/3mMY9mURrNwYdUXuhUMn+/d71W0MMZUUgVLx7JRtkWFY6jzretee/wYjZrWY9xwu7PshKgPNcog
37v0lTgQIp5cLD2TiEW3EzMvnr4X6a/9fCJwAkU4zPNOel+eyp//vlnl73pC43/cfGJZMLTZIByr
qLOQeQzaxY2W8sm0xDSus1OcK6SAwY0lXHrWGIM09BfHbF+pL7QgBGGvJtuYbKJKwGLJ6oZOhJdC
yq2Xn8WArew4HS/d+Vi0/EF6FoO3ob61ZNHXhfsoHBBEbaVFx36YxZRLt//+WJdn/Zd4Y1zFG0NO
Ikmm4r/LxrsZr5KxGWAxtOOLUtVvccVHjILpe6/otc/PnGq5ntW8SkZyWhrPMB///Rk+2Z2uLXmU
Qu0LSY2J9uG+TC5nhX9f95Nob1yFAF3tK7w2eTaDUBKIoTAKAYUlEwL4Vwaxv9/Jvz3/q2gwJKIi
1hprIJEjeyluinIvqvfl8NplFlXGgAbyZlD2bbk3steiPbGtl8VTLQgI3dIVVUxK15ld1u/58GoJ
d4HxFMsv4NX1mYItRA1I6O2laylgsxNS2ikzr6x/KfRJIWHrcsV2/hCnj1rsoGVembRsEsuXMF8y
6sjujIPc+8Z4Fqkjij/i5EaT3q3lheqzPUQnaTov+oXFds4b6yg0uyk5xiWyg7KmyfhaUd/R6+Yc
Fgq6SBQ84S12hmazwNgt7yZVdKr8cQi2Nfpsaxv2X0x9f6IJN4yrSKgzFNYlPZ5EF28ODoMIn2jV
4K05TxT6dcSPlq2FEsSN0qk4CasU363w/3F2XsuNa1uW/ZWK+9y4BW866t4HAqAnJVFeLwhJqYTd
8P7rezDrdNdJRirVkS8nIo8kEITZZq05x4z+CD9HsuzPw3szOoU0YPTajdUhDNbDV1LqTx7yS+ai
WoR6JKEf2HXf7bvyizn9s0HNvFgoTbFU2H2FXD/vHw3iRZGCUh5zoW7pIc7fhnJcVy/HUPGUyVzI
8kzCNB2J0PLKZhOlG3b7Q7sysomiIRebroZlqIewmJ/kuLly9By1gXlj55EHWXClUFweY3MTzmsR
am4k4v1EPTnV9oJsllj7ytn92bU6v9B/W6m0ejbkc6qwJthCIBj+jEJjXWK0+oZudh1x2PhINy7+
ipjya6eHdcnQOocNpELwxAQGbblvGCfWZv2Hc6Gp/Xwp4mbo6gr23C6eYTD4IvliofrZSV+MjYok
cFyXHDcKhev0VDoQkwx/lp1oXdKaZOI6hNwBLVfe6Y7+2W7jkq3USGreZCNeEespuDPffj9HfPKo
XXKVUjNspB6ZzplN0iRe84c7rkuSkjk0RTCcr8D8NB+/In18MqEZF2+76OC064FgLedUq9pBj44G
yZKRSdit92fX4+LV0xMGlCHTxl3x0nn5x58d9GKRkkBjlmObh61+qiyfKs6fHfZ8T/82TIg6ZtNd
sE5ExUiby3n+/WE/u8oXr5xqhLU0qCpbOK1bWwiARVi6VqOttOwrAO9nH3Hx9qUqbE0bJS5ceZoS
H715kxBU76RfkIs+Wepekos6OYk0SWkZP6dhP4b9wsmGnU05c1KvMfP82TL9EmCUZPpgjinkXFUg
M187bbj8/Q345J28BBGpld53U6PgqX8I76Q/e7AvIUSmXtCwlWkRGEqwoaiPp/33Z/vJSHpJITKD
EPTmebcSp+sUkRPrqyLK/d8f/LNLcfE6qg6RwgK347laO/SbSfvDq3HxRpZTYlAZ5xI3zXI668UX
vz/fT568SxQRCINKhR82EQmHKLgFXJ+imbuppsQP9PmLD/nk7dEvX1AztcM24UMoi551HfQXdFRf
WvNnE80lIEgzyAsJG5gOZtXEC1NXvAK54e8v0Gc39GK/EBq2knY2N9QIoMFBfvhi1fzZcS8WzTY8
cTFNnLNqeMO7lKx+f7o/dse/2N9cMoH0djCc1BnGnYwnbIIJmKBJG8N9Ap1VGr/NYY/iEV9Rg1dj
qjxplLFwbUw0l7K6MGlnZQVqritTtREAY/OoolVSajQ9xWqY7/V8Onf6d5Gtuoglz3RQrYzuHaH7
9mSuipmqrLZSzN6jYObqIDSC/O3sjpBSGanCy8wmizSHvQmwb5yznS63SDVvG6TdsUn/HJqssF5p
0fsKu6yQUp9JyyXK8tWcjRu1rf0Wvp+de9Js7rNw2jgJP+4+DJqp7f2shMsIZ1Ivrht4/oF+slWU
CULFj3oPwA51wRerEMM63/9fXeeLWgpWYUVhbTpA7m7x2j4E472B3khCQFnYt8XE9QlehkRaqY62
mZx22ab1dmpMehhbq53oyw9rYR3yAHI5+lQdcvno0CovF7397VyVSIttbWEmUovVGUEyan6KDCCU
t0gFV6GOYYefTvNVlX5L1FesDzgc7nIah7m+nuk9j91y1NGxzCF4Q2+ohBej846H9wLfFwgjV2+a
RYZY2BpHfEBrXUmWKd2NGVFSRqPe+EZqtDnstO65z5yVsIeVEVEkQaE9vRXqW0JSyThsEnQZylWb
LSUH3Q0920px63Izqt8p07uD2d2nTX5VSu1uSmkq9XQqMSk3WuHWSMoCNCapBgN2eJgalNL99YRk
PhRcieRo0ZPDoIZGCgpaDHZf6k5NVKEB09dZpLvjJJ2KFs3nq6JMi47NZhkVy3ROH0byv7P4oZhH
v6h3mrksZHr18Bw7pfYsfjiIh5ko5MEYbiQc5JXOH6txj0JWkj0NwXg3qQteg9I8wsFajOXaLNtF
3dwQoOHmcedr+ntW7Y3J8BIzd7VBecybCpsimnTOqo+1NxOMO1FT69iBuj703VKeSbbGkyKi5jRW
5Vn9pRnNaepbz8ZJ0amSh25jNcbX6KYtkfsZgHJLUtwh7jc9KvzQylxiJeeS2Ilo3kgYrPQjAXte
hhzdMVKCMmxX4RQMPrpCydKHSLHODUZf1QNPD+qNEjTLfjAhnTpbBaunE4x4qoQfWe26o9fWxpGf
IVZI63FVmd/bPljGsbPOYWuqkfaeh0inMWiFNGhtIftmrHp5djvV2hkR45oSaN86O2bqt9i6nrAy
UCR1KYcgTXXIzxOubXWbNjLc6ew7nAPERE+ZU97YM0wmOijGQsKPIEkHJ2kPJY3favSF/jQRvzvH
ewv8XbdmI3RNvezKnoe94pyU6GMMcWsqSBJKlO1G4Y76nTwMWyddUVGiLxqsDPQWfPRiDJd06WBw
uA4adGRBTkOEw2FQZORiOSLMyh+y+a6zMQRVyEZlfZFzx/T8sR4fZZ5EpFEjTYKgD1wRFEilxKIJ
JbeeYJAQ+zI71kIbHuEeN3HkpiMWE4EydRbLQdvKyBzMNkLORteyRO2bYQJ4LVINW+GmSrRFZGnk
JIL5Ezgb6308jUsoUKAH/SS9TYWNcOCj1+wFCTVKs5VyzOnUicaeG96brgYvSJNPBq5rjDvgw1Xw
WY3x0hRiGdHNsJM7MZ0aGYF56LjcDDRWOxXHsJOjt3d4jilGtumjJGrIRBpeDHWdDfZNaDi3vbVD
viWQPZfxdoBoXo5LszYPHQO01TxJGZ7AFK9o3HhyCaw5YWkFcYu2CerZLEr9rH0aDd7PDpkOiSO9
9gGx0VVlDFiT7pXGa4W6tR0f2jFfybFF7/UmtcFm2mvEQUqbul1EduTZ/Nin22K+UpjClPix6VDF
J6+Oqa/L0kRuWK8dS6Y61y8KrJyZ0S8kmZcOw8+VKW6KlMd4NBY2un7ZWU/OIbCIa2ssiNGF27f3
toJ6E429V6TRh5xk2zC6FfTXeZfOE+JgIICyHvUhZ4jM/bkNHwO6XS2yYOGIgxm+2CFSeB64Fv3c
QD7MYkI0VPKKyvZDgtIjJ0KnSOdrs5LvBZr4SWAvHnPG5cR5ERIjYjSm9SobTc9sR7c2qD0bdfFc
9+aml/eIUiNoMTAesA5DIDXzpRbv2v5NqQ9xdlDlZ3sYl0nBrDzSlGzOyNxhp+pM+9+mtto0pbZK
kxNaQ38K8gM7AFfnvpEGU6e3RgmTGRtg66CvbWkeBWKtWM6hVg99/VbRkQ8HtwVeb7ZwDMPSn+yN
UY+Lyrpv7RdqS14S915lPhjiu2be9skzuWGejpUkZNHR5W8WPoaZ5B21sW7q5LpsiEsJb5P6QcRL
3qjVEHA0I4sPYTpdD2SCxdI2HSy0dIzAaHBhq7p0XDDiGdUiTRo8wfa2yWV3EIgHRJP4XXIKinbX
5/g00OKYyLwrtJsmKxM2U6bjPAfTSU5zdLgIWMLoLpxvOQ1PRnQk2/2b1gf7Wr6R9PshXrXUhLFS
jfGwyaStFVATdg4pLaQSEfsZlyIm670rmHH6jwJvXjxlS9GN+9bC6ubw/lZPgaNsxogua4OyU+Jh
zWQZv0ywMGjSnSNtpXhkKTywUDsZ3VcEvU+YFtYl4y0iPDHAEDPsnOnYNooXMzY3Nc7w6rs+JKuc
pVWL0CWuc0KgsLPjHyD91w9NyR0ivG/x91kVpzRgcgtuayE8YYSs81Sv4PVMCuqO9qbtekRXGN7j
1q0jaV13BapwB6/mrZOhDM2LpdkiqkIY/PuVrf6DaPyrJddFNaVooy4to55Kb49eMcP1DrymuonU
bt1IlRczGOM0Xg/aqirnva081/Y3NLALNTM9q+gX0Yz3EiNWicpjTAwc2VckjCxmbBHDjIFU8iu9
2yErjMebpMz8EuS8mV53OabVRN01Zy1hyQKVVl+r44q3SjfL71LlpgV8MLeDZxeaLweTx171m8CE
6qTzMg6hUtE0mG4ITF8WGDnjzYBPLG6vDVRM2kQGkXzfg2a0MJMkwSGL3pHSGmW/HcxTwjyVDLkf
spe0O+uQpCjSqOYHrKwwsNFnKFJiEges080WUpCyEFWMpXxZY7kf6E7XiIIYDub6Za52MH9YCWFX
topHWQJ9TSnxjKHtpL1RhaeWgWvCCTA2S6c6OMaxrr02vlGLeS0nm4n73uDmCkJUxVKx1tTQRZzG
umAblKsg26hD45pm5M0MZ4aFnhOzha0jzlZKX7evcgZlueoWalswiiP5xEikverdaRCnCP8ZVdji
XKqOb0qEchAznNpZxikLUHslmfjUNHkfZ8dZemHKQJE5eBorp7I/TQl90nApB4eZybOubu3Z9kJ1
JY2L4WQ1h2qcF8G51yLvwvlGze8s5dpIa5+w44VOkzzuDp311ODLzDYjw5rJctlQeJLPunh4Ain3
fY5fbGATKbb/5jYYHmT5Jgrf+noXJ48B3uqYZ0Hw/GnGsQzfnBovFQdO7oo6Pides9ZgwLWx7tPS
Il8hCO3rCBfOaKFbJgjN7zAi1kK+G7Obgr66RfIAQlvfFurGUZWlbQYnQrn91NkRhGGn9bIskd+r
6r4tok3O7idAIl5kJsopbo8z0S6oHormRQS3TXyvCGeLSQggoHYXjN2TJJe7jFe6sN5nc7zpyf4k
eYGYNy8n+Kyh/tQVd3rLCCFjZIiKbYD6U4u5ALilYym8ReDlNthEe5lJYLopREBU2bjog+NEemeJ
0q16DZRTrxaLGiOGY8Ev0O8NALUixi0rp3u9vO+zVTc+JenkFd0WXNk5KJRlKyosnYFR0Q45r6JW
3pA6vOAlwwOPj5noBl72VyU5dSwvZO6+c4+/i9yRdnitg51GV1i9plzCct9XERK388HQ93E/rmzb
8SCAtPJuYv4Q+kuC02F0HnT7QyHSz4wLP+yLk6WH9zlm7RjMCAyUFgy81wVI4yNmoJT9Zwjbe8X/
VDKgDlO0Esp70E6+PbIMQBXu1vpaj1bTUOFk3yk0MTOTvW/zmCYFhugU3VyHqR0MQ9/c21KzkwtC
Y6qoZc9sBuuZ5XXRNU8RgGzT6fBgRSvdAWRAl8jEg9i36DxF64e4Dhq9ujM7ZwNT/zjg6rcmVK2Z
J0zwaQrGO8VxByJ2kvNWfGAphPu/M68NzP9RcDy7aICnBPayHR16cwzjIW5lwAJijpYYmir2AMN5
MUesniONywi5bx6Ono1pwmq2sbxXi4eRApqWTRhFZjcNWJHj5VBM+1TO5ISc76czrfJ+3fSb8ySk
ZtX3WM/WSaC5WM5du8YQod9OlBAE1SYJS9achR6GD5AVm7hDBm2ux3HbJPaVpQuMtfFB04DkZogK
q9aPwlUCdMVuxClQ9FWLEyasu2Oga1u4aaspQjo1EPZWj+tZtzdWJ++ajOeREckGxDwYzxK2nyBn
gGpOIQL/un7p62BpCfTNd2T2lFOwn3LrNkuHtWKjPASE88V09kn94KJQiHOJi4FnejdhLMQXHdUf
vz/wD97cr6bJi1LhoPTmoKvVuLO79p7B7BiA6RlN1qEaYAgyoibW/7ZA9Gl/gGtgDWK6mMt2s6Rc
paO9kZv5IbK/J054dILvvz+p82f/6pzOVbC/Vf7r2anQz5tgwzJ9kbIIOkuUh7L4ojr6g/72q+Nf
VBj11O77KqOlV8qa187y/RBuc5WoouF7LN2GnUJjfqMMKI3b7cCc2E3JMbOO1Zfxuz+AfL86A/Xn
bwigvDB5BvmG1FFmHPbqJPCDVD5Ksm0wOLguSJksrkZyFGKczg1zlVCZZfJ9W+6Quo5QFWxV/rNa
v3ZRtowwgsUpjfFdJK2U4X6Ov6gvMrt+cisvCpeWmePfYL7aYb5fVGTsUo3Dl7hGGnHL5hlzSL5j
AUSUR+bmdP3z+L3KANUrnjw3twUzyhzpXoVJjbnA17FKj/gWspzt701fPmuhvjTMbqnP+jYqez+S
nnUU4oVmXznF01D27hTGvhAP1Wy5Q4obrtw0zT6YHvK28qAbOThilfaqThJXABWpKTRXwbVmb21G
U8Y0tzT3OP+q6jGVO8prsG1azgFDGaN7U2AISmfXKp9BhWQBbrZt20Pklj1UIJ2wWDxik5fax4iB
csRxNBbiXElwA6lZnCkDVVeyqnhNIxaLKUJdABpZizM0sg+tOW4kHUX/mdTh29nekX1MrPqMXbE6
RsWmmQLXoESoUocYNbFOAHGlbAuKFjO9stHLdAHQDY9qMd0nbeHVXbQBmApp69nSWLbHm7TalpTY
iFqKw9d5/J4X4a7E6FNF6KdxMUJoUbWVMewdcNUFuQa0yPbzHB/rOGY2Zt3OrDooCe+K8MIRB/iA
nTFcBcvQUKBNWdxqrK/jc6Krh7z4rhXVOrMnL+vO7v5tGd3F9fycDix+THyDpuKz5XTLmBkHm16T
3/XpQU0PCEWBOwXJ0pneNKH4k5ycrPbDid51NfLKAXicsCh8JOy10kWtyu6Yr6Xy1FqlN2vl96HJ
1600s2d7tvQdQnLsru1eaJoPz4SNvO5CVVr0prieMZMP+I3qflwORUABKdtjePuRMB5G2bONsCDK
Cr8rn1IKxN3ZXglI0ZoTykjWTijHaD60rB7rKbw3pMcpqXdO/mFFuGoN4Y1a5U/4CrrBOeqRtm1D
7S3WqEAg3HDkD6nX8B4Tq9UYYGtLgtYfE3xb0MW6cunA18iFfp1Y8hd9kE+aOerFnFKlSc8jEwys
OnqqhrdjGHmSjYQkwh03f6Vw+GQsVy/mF2ituQpEaNi16b0gZtho9g621t9PFJ+0RS7x3M6cs0lh
JbUr5HUSEpg3Tl/tH389bqkXU4QVKrFOZXfYjc2h62+ZAb448CfdrR/ov7/NbaajFUNuUSnvwEP0
wQwZDIgcYce5/NX09kmz4YdC+G8fYVh51qSzwY3FyVGmLRmCJuWybQKyJE7uI3k15TbjTOw6uu3+
/k58dpsvxvl8VmRrOn+tOnrVrPPKEE8fCIDfH/2Ti3YJy7XTKBJzx30ODZkk8t2othhQgdAN337/
AT8e+l9MyJfk3CRoUdIaGjOgOZ1H6k1cx8e01N+UkCI90bwxI2urvFv9yPY2O4rgya7ZkpyT8DDc
QVnyuhJwWDit05IdrVy8OabYtPgtad4t617xkyTb5aymvzjjz+7yhZJNNqdQDsqRViMOQzOirWAW
+yG7TaPnoXwKxxbKWvg8g+TSgX44KUwfSwJp1i6kAVVXibWzwYxkFzItpddcek+AwP/+3D57LS+6
XU2QKNDlbGqJ6A6ZRCbqg78/snF+/351ny6qOhX7YKXTeRLaPLkWxrSqROg77bBRzWlVYEuTlHLR
FJkHuB7KDzSOvHhwMAgpFLXDfG0ng5uYL0qCkrLQtnSbFkGEJjVxC+stTBi509vqDCqhrKkoLDPI
BJVxCA+woMIGnJYM0i1I143d+lr0nAavqVH6+OPW5ZQ+FNO4TpEbZ/G1RjM/J2a1c16CQHcbZ5XH
oB/m8U0f9ROp0VQJtC+uymevx8VIPqVOFFYg+XdKVlAEydwRYDBhb3Ry/9Kv/+f7+L/Dj+L6vy9x
8+//4t/vRTnVcRi1F//89yF+r4um+N7+1/nP/t+v/fxH/z6+9hjfi8vf+elPOPJfn+y9tq8//QNf
WdxON91HPZ3wo2ftj8Nzjuff/P/94X98/DjK3VR+/Osf70WXt+ejAdHM//HXjzbf/vWPs9zyP/9+
+L9+dnwV/BlmPuALl7//8dq0eFUU45+a4eiaKQNAMszz7DZ8/PdP9H/KlmE7lqqYtIjO5pm8qNvo
X/8w/ilTpZQd/reuqLZ+Hmuaojv/iL9BUOw4jmJrpqGf/SX/97x+ujX/c6v+I+/EdRHn7dk58/NL
YjmKJmuqqmmkWILntC/lGnMpyRFoQbGZ45HFW3gv1el09tuNlJynh0EHgwiqLu03pSzoHgIBW89z
eZyc5OVvl+yvU/v7qfz8ZP51Jo7tqKZmqOfv/fN+p2si3MFBLDZliv+RfjYNVBBkhlN+JdP85Zfm
Gqqarlq6xqX++aOqJiF4TXSMvXLwGOm5r44quFdTW2t04JfAxlAOhEN2lJSwBrBQTL5ZZ+zCVDVe
U1hyvlqb/Fji/M9Y9ePL69wGRdVUQ9V5Sn4+o1hpjDY2HGndVjRt46k6JcHadpT8thdp76fIy9Ou
Tai+Kg5tLtUyaPvYsrxzzKFaIZ0Xu2mshmIxNeHJiYzXsJlcUW36DO4ZCp8m7v3ASV6nVqU4XcCD
+BbMlW7SKKbiWk57qBkq2oZ1V6kAeEwBJ9N87Egy8WfRAogV21iyvKiDYVnTTcul8RhkombRqh70
ZONMUvwdG4J1ret296aqJBLLybELpBpMpESQArA3eZSfqyp4LkRyR6RS5MD+1QSTXrmR7IRCXAqa
IYzpR2YzlFYc0lYbvBUz7p0+628VZoydXkjVNd3tc+KxYl5H+McPkxmlrtxTFI/msvLkqJ7eonnO
HovY8o2+Yx0A9HbWi2kvVeJQmfMhD62zVr5HeiCeBiNQvX5gcyBr7Cks82BGDtITx88ioR6BZPhK
woYksMr7QSMe1pjqKQNiKjNRTHEK/UaNAtbkrPVz0VRuPQCkNKKRzn7nBDuiu0GA2pBjAD6xFxRF
ZYIAA3ADlesFMIzBMq8K8vUwSAbl3EFdOGqDN1emEtoqj4Va0CYkiK7WS8zR9fyt4MseraCkwBg5
UOMo9koGnca8KtlmqLzJCdKulcjjYuUMk701kTd4VVDkVMh+6BlTWPexMF2SElRSrfs1ns36qsn6
EuJwsRrz9j1xyqMmeDFm436aIQHJ+kaDXOHTY3zRLPmhjtqnEH87lduJJvNkNhvZpJmbCyDJIaV5
r5A6hbxSZCxpyX2N6K2tJ1lMBMuIGUFKLLtpbVeHlO6RG3QNxnf6WJkhRftAnZNToYXqfZspztsQ
hRLkOjEAY26pdDTScHZa19E76L7mKhnpZcglws2FyUD80oSJswurc8M1ITp5YQMD2kQSj30yS+Gj
UunBScubAMg6ltK3fGpUAnjk6MqRa8MLZNU4xRmoKrRFEhfNSlXn1ukjWr3svdFGdIpyyEvNeHPE
hNSvBDK9yfKyv9Zmadxg4spXrZFBr1YaOlsWW/khlIZTqwPN83TFqdZzE6eveTLN36v07DIoyaGd
tPxd7RTzUZb1+tXosvy6d8Jh082ReRrGEDRwo8+HGEnEtUil/oCRFC/GAGNsZxiGs2/YJqymuT2D
mCHxGEd7qluWHfJ0Txddu267qD8YySTfMry9p41ZCbpOYvjIVO2AkC66nUtFosgKncmblbXSNz5i
C2esIaloRtm+V4b8rWu78jWX21djLK8k2Y53dulHPfBF4gURGImeFp5OfcxoXoD/sLNtNAwi8MVm
MT6kQg/WtdKNj9aoUAtRres5f0RYoW/Kuad/BIhTysDHQpRhLXqvkRu57SYb8i3aDUk/KJLxpIdS
Cm03Nii26BS41X6oPFt/maxJXrV69Y1LolFEmHwpCEHW6ZAB6f1PAxyNmCp9nrb1UqVHlrXbHr5a
I4h+aa+Cfl5TbvN6J6td2rpuMbeLTroL6G+gVzMcovwEENZFr79l9DDAlWElamIKGEuFsHM6NOrW
tsQW78JjqXmxllOUCh8tKXIDOm64rUkb1nZEqC1LQ98NiFPmYjmUj1W/M6cJMCX4S5WgUQudmYrm
xejeOzaDoLJJca+kO+LSqdwsB3WdgkPSMk6v7w6qJV0lyVbVUi+kpEJngb7Ha2TLkB2idSjn0Vo1
S3PdVMrZhQ4g50wlzXN1AysUoGVHR6oq1yFy51m7ZY2Eloq1f/9dSqXIn8zSDSs2BYywvdztQlh6
A1aTIA6uO71eoSdwVhGMq8iKvB4ydGUykreCM8kpBYfUKeI+8hOAaBnbWEWjqCVZrsR6OZZvwmhY
OFqp+OZ5piGhJZvuLAa0LrlKSmoxWPmz/i6L4jfN/jALUlyySs9WJYhFL4iSYz3CVJhupRFhuelI
mWspYFCBSM/lbNN6lBDpIGcqAvHRCPylpUkH14A1XucKxJPoq93tj3ypi7mcyBkakrptyKZ26bdU
LCXqDdqodH3hWhVorcrwOOgByDKGjrI2HvIcdrpRSH6YUuHSVb/V7Sd1amj9jCtWjMumNx3fUYpw
08JxaOOJ+iTk8qig86jnKqanylMCSN2DLBUnxVAVmspVw6iovxlJdFXNQDuokKIXOJev5QKFh7KO
ov4+nXV4OWZzn0h27PZ9xzsV1b2nGDa3IQ6eZV3vb0xkCoZDlkSizOBEVfsYJJPqD1pQPNStXlLX
6vNntZGOU5cU20mL7uQJm5EBA/dsIZLjZJvGseHWqnqrzCoQHxt/VjE6B2cE8gBAmz0V9erQGAgQ
S+nWSUtbGex1otAoLUdmpjpkEdiw4mDuChZtIQaftqByy7Oy08M8vQK56tdaay+n81e3ZtgZNeG8
mZEvh945DRUdwEqh3FM1GWNCD0mVoaiToueWGmUMPzjCaC8M1irj5BxrEJV2XN7Lg3iKOiRtKiy+
UEag+26qA0lRUhyskzotNl1Rll4og2oZG4f0A3XNQvWpn9qrOFU/0mQa0NkQ6gYUJiSpY3IHZAAL
2VRBHnbsAnOmwmTQ7kOm6Fpu3qQA5F1TFZxc9gJXzwYFbiOdqlZzQ4CR6KB5iZD1cG2GYm904ZPc
BvKqb4wavDD6lxqQ2kK39du6bs/18erYhDaSLRnQLANH6MtNcK0aaGEnnV8ozAdL4QFxJoR6cizs
h7Yz4VFMyYtaINolVRoRZT6tLKdk0TtrrceVh67TWxncUVXdjuRwu9WQP6EqeC0bS78vavE2ykqF
AMnIvEQj9a7vfNvpc7htNMuopMalup9kdTVIOaONPPp5tUms6l2XGpIppptMkX0pYhFnRcCRImAZ
UtRuJUHJn8lrFyk0Sq1A9mZ7OAWSetPIHXWrAkmPwCgf4MQuiBrQM8mT+1b1HEUgqIpPMySeCc2N
J4/Z2snUB3WOT6NmHtge4HdjwhqTRzuvEaTdqk6+CcdvYaTuM5XC/pitsp6kFsPLQFzj3MTXhDau
3thBfWBM8EtgwjGVJjOicF7chuwlikH3c3NeGGgX7bPZ33rSutwbAAapVbAViHaIzaP1CpGHHi9x
u8pGysabtHIebJk6Lu9hWFzHKLGI3NWNDwsSDZRMVTrYBmKybqXp6ZG1wb5Mbao6RwcNBfwzfHhs
X2afprvcMnuNL2Gz6lrG2rTbdxWRIP2yQA81Vy+GPb3q0WvZfZMmrj1AR2TXVvKtlaB1E/Oi3Ne0
PiQ4vrJ6ncuNN5YjHVs0q9AUw29JXqPQ+T7OCGvjZdl+o/3E1sCbhbRr1X5pl9tRnHKt8ZAr+fSJ
ofEwV0+ebrZHIRh/QIOONYqEVAXmyURMuroEjqx7yUbP0tjFqDXBHyDNEZQ2I5EivKIsVeKBmKOU
7QFXuLUXNZkDthMdkeoUqrzTmTfPggqn0ukl04Zk/ZWwoE9DntpeLNumcGMWqsK80ap3Q8ywq6hC
4nadOQ5dIltEV2rf05+2fQKSC3S8bQ2NsA0AwWceEjZXJdoBY9ui0qFXNmudbBGHJjiVM1bKJwO4
Rh3esgjzwYxDxylXg6xS04+WFeE8hCq7TRYu8uBJKEB/wYE5iT/wBGZD4HXQ4CcHGx4S2LRmZQ6S
ylRf+xB2ZAx815H3/Wxvw4KXflXJ9YMZZK6d6wd4y1ey0vsj0fKGvJ9EvZKmejfBgutoZ6HTWs+9
7s+Jb+jmSUeQAYNtjzRm29NoMU14tsZ59Djk8PpM/SpRXxTYQ0IonjnlN1rHoF2/DvlVmA+LOXw3
CkzvwyEeQTuOSHdkmqD4Bq3g2GbdShVM2MDxOng//KfuVADZBnpvaih0XjTlvDQtj2ldnln+MuCh
+Aa9+k3UpndxkJQg8rQGUBn7CDkMTY6CFFtDBA8v8YAogAgCRoZ5YhEEZ+ZB1OF31AuAdaN5G2OB
H/XQ2QVnL2ORpYLmlbW0+ju0Mt81tb+uFU93zJWkg26EEEZTgOVBa6/knCSUkLVCL2UfwcxIk3CS
bUzH10xsaPJotfwAXsj/akwDfnBqpZsqqOvjXNrFIVMr56mqZmT0SXLeiwlJbJAlZHx0BUO+jZ1N
k6UaTcMxfiGCzd6l6FJWSma2X0RPKxfBQNRwVMcwdUczLZ25Urm0L5ekGoopV8NN2VKy8QarGsl9
SVAZJorN/+xKpAzsT2Yb6FpZy/11poAa51vFDF7nPU3wf6g7sy45kfQ/fyL6ABFAcJt7ZlXWpq1K
N5xSSWInWIPl0/tB07bV5b81nnN8Yc92Mae7U5lA8L6/dd1uiLpEvP5r5SH0PfxQ/VqEsl9LkbXu
R9G6Kcl1Z9Lr9gQgPn+jYoKVqm5y68kilemLU0/dd2Vl6Zl3XWBvYgDxS9d24U1aZvJrR4UCIamO
DK7KSfr7ChPPW04Z0EVYzAxe6rHu6ba1Hrwsj77FS+9+Gnore6rLOr21KMwgRnX4mNusaERdtVfl
l4jG191yWbdMeOEOn5fnxKwwDjv+VAO39vNiPRbhOLxRzWU+VCL8IkvX2mjJ8VrL5ziERS/7+CHv
nVtExmjHCvNKGy1RlV2d3Ux6wnNpovslZs0ps/28CICL3DvaA5YD/CJmm67NPr2bcIqibe274MtU
tLyXhHnOK0Neo45ppDjHJh6ek7kzmBemAnP/pClrKUFrLx0rN7kr3LT5Xlm4DYykbnWfuB4E5hw2
YfdYcjt96NaVTq/LnV7XvGBd+PSv3W/6tQe260qIUyG8HZNF3/S/NsZiXR6TdY0s1oXSrKtlvy6Z
w7puynXxXNYV1FmX0WpdSw37ab0uqljRlp/zuryKdY39Mwa4ov7vRmfoZWZSm8gr231vkUeRpefQ
totzpMdwj1D8eVRlum9reU78Ea4YGTXjrP/pzx+74n1/+th3PInl58KZm5k6nka328pjrnJygr4c
pR7//En/Bcj5+xd8n2wwOHNCqYxDBG0yUhaQHqPMII5bgu9F+u++lfNPbmU9CdxA2f6v3xKY830T
3f88qZIG4Vixnjg86upGrqdQv55HQOPhGXVPfMjW02rJRHm20vUIm2MSw/P1XLNHMl7+xUL8RxTB
R13yn/fY/z/Ygv8zFuH4Q68wfPf+H/X/Io3AJfoDjZAM/es/aQf++n/RCKH7l+NKznV7hfxXHuG/
0whK/cVKyMMCeGxLXwXc3X/TCK76C3BfCdu1wYU94OX/QSO4/l8+Txr/9inUlCwf/wmNIJx/3tiW
yxktlRDv6+ggCiI59Z578ihHumhPSECPkLkuBWo9JSRsX9zGDr63VVKrrfKEQnLi+TCoKTqN/lNa
qPyzZXvA8B5BsGlY96Sm9FOXH3iBqGybeQFSzKo0uEHKwLCY+qiZVa7IhE/sInyZnDr5Orqt/6TQ
8stgI8HX7K1Dhn7KSlCrD8sIiwkzawXxbdlm3qXjwHuKqYGj9K6Y15XJGvxtntkMlXGVymDnORN9
RMaNPzfKjeaTqJAQwVgnkdxlbtMeHFnPT37rzekDqQQY0yzRFGuaEDvT3qK0GD2rP/coPSHa220q
FcLu0iF/pcatISs9XkRIM04kVqRJgr8IkliuiTMVX40fzxdPyvDWHSEcyOAat0U9WmjgO7o4KfrQ
vKO76jBTgkGOLlmPuZPoKxmM001cFglFXdQDhFI+xoGXXBuqJjjRepfYOSGW4eg1kwvYzBZf5fUu
tLzPrSTgulFTxHuULXz2PMRmqH/9l4KAkVMex/J2CqbmpmzK7rEPvA9NM9anCHANpM9ejqE/sxSg
iKLSz7tWvpjeIsPCW7gzQZ95Zy5BgaaVF4/8WKugul+8Bh/cqFJzFL7FlkuKyZcetOfSFGzZG2fs
AyTiFohuXQfUK+Ry4jwxzr2qAIVt5THYLQOh7NhfHhfuzHzj50W3l5aXTjsEQDTHLKTBG8ewyDRd
iG/DmpLlKCwaOScL40xi281Nk/UnSpsAHZvaPtdQ3Dttckkshi2/BMIXOyPtL1Zsm5vZySUzqMGl
Y1jp7KWnNjE3DQlSNTrduKfIwiRtcpL8ABvqNgDZSx+FTkoI5ZjIU+APTFWM4AFpkFPADm6Zcey3
XmkBYlqgUgAGjYpIG674MrwYtPzeJxVepjGeoUlGne7nVDnHsJXZsql9OV+BZixMlTkCrGUYWkJO
57bsCMBm9zjFxYTjK87K4WH0LUTfi1fVhwULPH/eaBX1Lkkj7gegihYyoYj0uS94rRAAn4l0V1Mc
dVMlpXONg5H2B8+is0wXpalPQxw7t0Xr2R/T0Cd/Pq3UuPf7uqJCJLCl89SGmFIMu1zo9geryRww
2M64Fn9nE1+INiSduUw8jWFumg5VrMp4xyxoPbpx0O5cXm70PP167MbGvs6W13+Jw6y+pm5HwGiO
faDZemBGR1L+ViWDT3caicDV3hlldrWG1cBqj9VNYWyqJ7RVLuAvXCL0hbJJaHaKAVmqOen3XZ9Y
n2yHRqbCDC11SL39JD3tciitCbwJ8VTjRlTheCb53zuLqHZ+BjNtFLETle1uRsL3sRcdromxgGBD
6jHTIxN5FuqWOYra+8ZTzKA6cmIPqKB286MVDNPbYAXF2VcLV64jpO4hyfr5MhTZYjZZOjKqTl2H
ydAVHiZN17Eete8GB6taqCf0SO882uOgcbHRzgNcOlK1VmcFY7YKs2nkHI6dr73KVjF4OFaXeQZI
twUjONHTE09qNir5wM0137pN0KwY21JnaMZbcvftFp9nw9ulQqlgEvTWaXIjtHAf+iLjnvMbl/K8
Sq/NnoMB2DG57WDmyml4qxXW3rArA/KFx0huujEv7rzICW5t08yAwKXjn7sQnx74n96HU4J1wG2G
8tHEXY94wu6ts2OZFotntbILXtrdlspqvzQ9Si6eRwOslOK80p37KUiD9IMfltNLrfzmmzJjTImf
Z9EtFE3jj18v5P/bg8v/RyPJrwXyfz+TXF6hcn5XNvz66/+WNnjir1BJsU4cf0saXPevEFadx9v+
W+vw9ygivb885hMnUEwJtv0rNPFvRYNr/wX3HYjQdlXI5O/L/2gUec+lr1OIIhw2FI4dMv7+SmP9
TdsGl0d4iMGTF9qOe6MsnJNsjxI/hj0d9OQgxp2wogz9+EmF4x2Cnmg+ti9UVu4Kzz+noyZ0+ZWc
u40dDD+oUACQQ3zb+QCN6eGwQE5Povra9fyNJHG7kHdzMOKrQFWzsHwTrFVO4MNetC1SRDxROVa0
XmavMvMtcGqLbs+4LZlTKD+oy5I06gWDG0iW2EKqxGnxTHM41pnM/R7DT28j1fobFd93cY89SL9R
UGYfyplUy0UQZR7XH1y7AcdLJA0TbSjopnS/KD2/SRdje5gHQGRFUqBFNsWXLqvKq+gcqh7b/pg/
ZA++Ck99GN8uJS2a7U7l9jlcbkweP1Enwek6EiFQsbPs7HyiryWOn2ltWOhgoeOWlGRiawKGmeIY
EIEvw20oDllC9HIIIyzfqN6oD5zy1GN0IzHatElvPQplI7rn4vNYWThzgszbjCnvZCxomlYc34V7
3mak0Ds2BNoy4edPJ17aTYfdBrMhLSFBL37WVtvex8uAXtkS8tlqrddS0GxaBthRZcd5xLKbHUNR
fs+6LkJ2HEG1tCu+KJf46K4J6TIybHymtg7Rot+gQ9RuiXWI9jnr2MGpCJr8pqH9wRt3nC/Jxq7s
9AoNPVKBTTha6LQu7u2u+dgXbXY/qC44EgROocjqPUlNq9CO589xQ0dZYBXfYP1R8dMzesAKT0Wn
yQYCEkzxzOjvgGo65Z3uuG2HuvlamDnaVDOeSKfp51tBKB1VP/qbA/CzHebgpSrijp9R6a3XhO4+
E2uzJxzvwS28D1w8Soe6OL7AfWTboPGnUxAGj7MHCVbUBY1PUttb4836Q0Qk/nHKw0+esOn1LHHU
RZlL/P5QyZ0ax448ccg+aAe4qWSWN5Uc4xcxegH2JSpTmoq2J0gP+oTtckhfB5+kwtmsNzlzyU3Q
VETPFSijRWVjqo1nfcm6KsBYDobpmg6/SKMEHAjVRMM4y9sow50eTcDVCZ5uSqQHLt+Y19Sx8kK2
4sDs06zB3t+2jfkZham5lr5gou0XsuPzMdJ7p7PHjQoOqXMgoQAU2skXWjbcKbm3uJD7lCS4nbIw
oOWpwlu/6GznhlQddFbA8+pIwizwJmy7qERSr404FdGC407ODKdt3jwXiYPV0lnC7WCToucGRXvj
dBNKy0xhTU/nwQUzTsat1rTD8jugovSXYg+m1rPWUJ+p0mI4U3mCeRzf7mYaonjfx1qcp5AmBsvU
MBeijDAoCEwuJot3QWw+VdNaEGnEZzYuSAknnC9SrbLEyf+SM35QmujQxRikP3Gedbuefrvt6PF1
rGG+r9qa7AuQh33YEvaQBDzJsqJjOUbvtKVbJUPTGDqY9X11ZPxWO9Pq5lrQw3Ruw2xGCoR7LnUm
2AwTYToIYdQTeu0vlYaaboORQoU4BlsvRzz8Dc9vlWPUnGNU636ZviJxCakmDjR5kRG/vdXOB2VT
wOlGBVEWw/Ki2JWobgkJ8zcLevOpzbmiuDsVcxBYEPVMBgfuoSFw81+4xD+Ui79r0N7hT79eHUCm
Psu05zvqfRacVdVE5Yq2eiDU/KbE3uHxJNi1YkcqP0U+eJ8mO+q3Hf+/0L2tS/jv6BN/ag+01qex
TjqCWe4d+pSPdW4300QZ4eqrbYh3oGYih42hdBtOdFN2H2yBvexR8DzRabL78+e/A79QEdq03KvA
9wXvbRW8093NFnkNgITioc2zr4A/z42ArZx68R8pfYl19m0V+g4tZgFbk/0el46IzdCMmSEh+SjM
wjeA4//4i/z+Ae+xtbmEmmxArB46cc26u0w+ZuXrnz9ilQ7/BhSu34G4Xm4Qm8AcR7nr/fPbaEEm
nG/17PIPAybAxNzIZdxM8tGWP+vk7c8f9b9eFhCb0JOKRAR0BO81ihnXi+4Vkz0qon6M1X0I0/ml
HdW3P3/MP3Gb9ao4IV+HKEyGM8n//vMbBeGQEnqcYMrun8TyOY77jTO8JXBaf/6c919HBp4nkQw4
buCzj733NMye1bEUxSStENriFq9W+iGX/+5J+qeDLFB8SOi7tk9irOL6/DLz/XZ5jEQzwMAaP1QZ
1vBh2Mz2QxY+psVtZZtLGQwAUCBK0ec/fzfxTkTL5/J2VjYaXtfnv7+e8N8+NyXNa16SLHuYYnJb
emP0tRVY59sJF7drR8MeRoY9yFAPPNZhvzWrRs0deM56Sz+79gghYAiacakifCwBu86z7RND46UP
KXW51HX3wbESdrB3jFdvYVTmXZfgiM04r3712DG20EG+gRIW+y70ontlnB7OgHJIv4y8k3a98d8Y
Td/fOnzrVagbuF64zvzvg8HqJixDkMr0QWfXRPy0hp/9FNCR4/6bW4cb8v0RKYPA5Zhi53cdIdX7
NNHMR5tH5T3NoLk7sHZWDq3IeXqiNnc6aerzdgWv5Wc3oy6j59k9jl3mrAlDIbxkOFIY5MT5lck4
Ng1EaWYonDQ0Jtdp8uZ1wn8Io3C4JEUWRQd/dF9sO6MPZkKCTRxFKs+tJscjYNxkOxjdO+QteKWH
Emu2QncWd55axYbEZw34vdyzZxfjviqc8c7ovvyYhGmNfXtaW0FF/HNqpvK4VHU2XgKyzvatZ5jS
MzUdWvJCt9O4qris9tMytQBEaJZiyk94HZMxpJfxgoKnOIiurHkBJ/3OV/VLPREkZ2q33NY20CcC
0PAuReFMJRTmEj35SG1snkCKYvroi0iI88nCuTmKQCbXDjnVxhdG36vJap4C2LR9VXXqq58PiIiD
OkpIV1uaT7KZmmsiS/8S+IBFAJDhjiI2Yt/dRH4DBEL65lXDzh8NdnaadL93UT9upy6g4bse7T0Q
E9V0ICF74Sv7rBQzhRWL8dCq+a1MEbJ0lXkJEi13ErXzHrGGv8VfTNJpSni/GydPtotvJYFIFjTU
HLK6yrbodkE9CU3a9Y3JaWEWE0KHpuCXimR9pY2vohvPNNtJ0XLHeIXRqUxC5BuUezWpIbnSIx1h
KFv+mO2MBZ8+hOOQBj0jpqwB3trhBCKY7J1aUPZU9WRWNZZmK+zt4NqQd3NuCvypIda/Ryew+YBs
crMTgsLPTm8jxUNJcehE2mxcy0ZTRFbrmVygEC8GvUtOO9q3rT96m7zw4LClCo9elKS0zRdrqZBN
bl4VWnRjd7WSP7LBg46vIDdLm1Y7OydTTdqSW2aQPwJmTrlPVDugdVueK1VE50m14wVSXd4uUZdu
CxMu6GrD5mYoq/FnPKhvpnRWtWPrH7qQw0YkhDHxQ1v3PVTpYz56+VaRnHdyqhAuUk/iXvmTwzUN
xD0bEtUmZKMeEu13dMbBX/pxg7HF428Ly/hzSPzogZw64iT6KTkIJyh/hkrQYe9RfV4OwbgnoN6/
YQJS58WBIM6xJGzjEryz0vSw0kBLkGAvvUOXSXMGjSyepmGiUhV6Vzy2hqwqe1DLFmFoSWw5UVrs
EfW+WLz+gIgNX3pOIlM3e2R3xe5rK6kErATeNpRs3QmVdcv/j0adH7k8sqzHPwIDlg/alSDbhkcO
chJaFto31dwrakNsgLilIiol7s/0aeg7azLNOZeJ2at49k45vMuZQXK+bReHQbV2xNnxq5i/2Ld3
ju6X3dLifvPnATesXOaCGqeAFGbSTW7CJkCn5VCwjvkAqy5w3ahrVpBal/iSyM4l7S+9NB3q/SGa
L5EFUvBa+p9Yeu6YTqixj1J9izs8vs0FUUE5bMMh5goiR+oQt3xUo7cLUfZjx11H9DHdG5F/5935
oRd+T7NfqOVXurtItuvMJzoO9QbFInbhhOz5pFNk/6dJdErLdthQj9VdvDyw9v6YJecW6AUpOfkt
xdz012GuaeUbBULFQil7Y7kxa0hPbVNbD2+0OZEjGPXqgSWOPVO2JHcJmvnSzhcAvlN2Fj3eMymG
7DQUVkiWGtiejZYb4QuixcL3qPKd0qnee+XsPU2astVyHq743vxzi+5x76BperV8r7tZ1NTtgffR
3CU9vTtUqm2zZOY5pQ/4rJFC02xdkqJXxvpgsyRvVJ3rB2dksy5TUZwqv/KvxnjLIWma70tWh7dh
ZlkXQS0RiseQmA1HU9Soo+fBC7/Ohf1CiLne+iluP6dI04NnQIGrCZE3Mtrt4kqqlYFMj15e5N+m
uexOU1XqR6cZzQ+aWjAWiEG6W9sfzEdTN9kNx2JDYntE51Xt1PexBlcZ8yw9zmH65AxBva8Xyj2i
2frgjY45VXEcHPRAQhArH7qzFX0Z6PQ6JgvCT6vS6WEQJBcsLQqj0eJ3HRorfEnnqt3rLC7JmZzr
k/Sn+AXzBfpanY+byB2ylUxQKPqihsChydksXjzczSPy7ammfhkXfGJt45qOvsqqg49jvbbe6qg7
de76Gow477YoTkHIrLJ/diiWoDVDWfBc6/thdQO+CZ9frLBb/2QPIv8Q6gxJIzn1ONGdyL4szWQj
OHpAzpRnADLB+AbibH/MF9a2NqPcFNzmqbH1chDubA5OQh6Ik4w/wKzB6auKwKCsJNsPkOkqBzNw
njXEWPgBIFqW/KhDHDipv8CERLgWLHDyHbIegqI8K32YAvFNp138HeG5tRNd1N0rmim/Zd2CiCTx
rZR65am+CzLhcnx7xbEUpjvPievQ4TgiIlE2P93AHDHQpzdMkuaRtnOEtyv9Ln9MlE+OUzVm8TE3
M6XfvMlxtvRDeizdLH6YQ0DwDdbm5aCZMe40o8Ie0X6x7XrVbJqwDY5Fp7ODXSZvrOPzRk6Ne8ks
+WVstXMlCvmbzZdAXNoBSM0AUtUmi1p0uWFFYADBPvqDlCBUDaIqzPK1hmyJ/P6xCuj2bnuPnra0
L26UHSd7yLh5bUQldNKWA36toOzlheTFeNdNgfWgI7INuOe7x6kY2k0cNfVdV/FeVyrvdom0Y7oj
7Y7EwYg2Y21SZB9Wdi5XNEa3Cf9oz/1qz318Y/takTVqWXvC652Dw+C9MSYZdw3Ezd502c+MVMrX
xHN+jOt/R6/dceP0l6TrQ9RoVH9cvXh8zXxQXSeBXCmUW5wmusB/gE87zBVkmmKae5NZ8qpHYb0a
+hAOA66mPZGz7sfZJ3Zp8HDpbhxraSkNtYBqIzPuilDEJ4MgCHCSntQ0TAiSS6l2TtVM1Xfj6j1h
iQXhDsSuDlR/PwyF/RprnY2bJG6/Uc38Q3qVda4JFUXNak0zqWRBejMVVbr3S4DK0SdSjlSSjbFH
Dg9oK5apfuCVCY945xfQS4Lo4t3smolI21qrY2j8e7hDnDySpCK5b+XnNn5WcbhPHUWEzxhgIDFy
upcz0EI01D8hyn60FiWL8dDFG2gxpL5uMhI+5Gmqynza9Qbf3cx6HEjLtw2K+qDbKL81W6p8G2oR
M+uasTHsmrmpTszF+VVz8tyBiK9SayAVs3gFNjSirbfW7DcvwIJ4qbhq7XEgFPBoQlJhWQjiXZlF
82EIkbMR0+NsvdymoppK5zkbkDemfnMRuRiOVk0iVdPj9JmdmJ8NL9tGpLM6FJO3HOWCenkqEgIA
C/9NZBg3hI0RWGWDf0NKv3d0vCb5RL2u2dSCAR4/0nCmCBdgDiybqIMwvE2s4K4NKVjW1WJ9jotZ
7geQ2M+pU0AVVFASZAhK4K+sypLLoGCAnZwIYwt28xKXNFY3jVRPswKJc4U1XenTirda9m+V6aLb
cVgkkYvy1Uc0d0hLZyK2c2FISNtYn1JVID8ISPpaalnv+iHI91M1eKe49Ptv81RFNC+r5jaZ63Hr
ljXsq2SodTj7eekm52zSj9xxcmd3obrPlMlRfjHH+pP+NCVUiIqudTekC7fnqhVfatWTdoycgF70
6vvMsLQnfZbbFLjgiADRQYOKNH+nSyJti8YHXpZdsbFrbIbJGM1nR09Jty2Sxv3cSbEcQvlLcA4e
vu0gZG4SN8dXhEajO+TCtLuRkKQH6tXHq4m9+MpBN5/I37FOkZfhIGxMAeYKaO6Q/MH9W6QDp37U
X9OG8E/R1v45nxtke45dYZaRfdg80dToveGayPZlLRM2lXr4WM625K3ZmGMZ1Oqj5l7ZK8fwRpJe
PXARXe+sOxtdOCvTpQ9t79h1PIaNI/uLY6vv6Cr9fVPB2ejYJX21oW5nMiI+MCVQKDd51iZCJ0P6
chru5sU9RZSnb9NUYxrsdU0GHnXsrj/szdyRaktRdJQY0PsmPUzN/C0HRtjgh5xPMdGsXqmWa9hx
7xPKFp6T1Evu5gmdA0sL6X4ts6SQxjokJQKtKSc+z63JngSlRkUPfr98mNK0uY8iA1C9zOG4M4O0
sXiG8ZtYpv4gRE+r70IwgFdH2amYHfMtrcRy9XGM7N3cHk5NUc0PCv3t5wyVywVjCTJua8ECF88N
xhvLO7ezbG7QNpO86zfZJ8tyTMoRCAOdEP5+dFm+jjBnwT4NxZOXzDqGU5mQEkde/iSc+tQyotfA
JR4YwIY1TB8Z3ZKLp0RJxmnDiNchmTag2QfOz+qIQHjcoTQVW1GR/oY5A38JHqZNn8zRobaXD6xj
PpzV7MFpJ3MKQRMmJ5h4CLrUGV+rrvL3Awnv90ulewSoc3ZOHfZl24nf4ib8AEGDLhhv7CYac58e
psy7GjL0nnzupbMfNfFREhx9ZFDN7nByT3fN4smDI6aXtAP7r5gu98ngzuhiEDrjRR33hky4bTlC
1rBYlxvsgT7JtwNCDZ/B1J4DcW1p8fazuiTPsR6PiCpIiCWE8tByZu5Y1h+RlY5ngtyIDyjG9sa3
p/xgOgfiMoGDD2D0tmzCyR3qkfaxcgtxcarKw8A1VFtX+86u6Irq1NZcvwYPmNwkqVlgJahpXZog
JbpShy91kv6wtI3ytvY8pDEqAqUPv/YlYiMEI198mMdTM1fOxs7D7sYVacLyGX5m3YKiw1JEJhZB
l25nJJelcXaRqTT13kKSn8fU7ks0FJlLu6B0MUIUiqA/J+V3qWRK0H4gXchOx94liQ+7uHy0UuJE
kfsgLULqdM1CAwLWeeHFlJ7/SaajOXqx8I5puLhb2Wg6nAcca1lOoMIUYv2KFtKR1WB5n7C9kS+d
LgRNjs53WMMcA2wob8us+DZHXns2ORp9sUTTfd/E09HOxx9DMIR3c43JIPPC9YzU0zku12DdlsM+
sbLqRosgPJVuO+5jnudtNwc16ZNEnfaJVBczBPJ5nEWwm1LXeyHqRtEVHpVP/HAxP/mUv6HZXm+L
8qs0uJDKWtzxnPi3unBzqsPtfu/2HjY4gXNu0CiSWs1+mtSaLtvKLXeD7vrDoFjkGng99tK035s+
j7axwRtioRDmIWGJnnoyOmWwdNsJ0cbGN/2PCOPOLq8Hf9fZ3A9SxWrfDeFA39cQnzCg91i3/eyi
4zE/qDTbSaBhSztYfZvKPfFgED4mkQzn3r3I8/Ij8UB4F/r6cx620V5WNYkW0YL+KUmzQ+NWfAOn
AJ319LjHF4vpM3OeqaIFMWCEO4R27m2WOjeHokzWXmx7vNZS+ryp3OccKfjezsoOxkiMRyBg9wB4
ijUn0O50BA7D26CrhB+Vbfk82vl6wFrVUTj0qA899K9xOe2cYp1UE0nsYMnAIpYOdnC0vbsUGQ6O
LdcGHlxDR93YwtYz/BSdR3VKO+S7tqC5t3MWe5Or0t/lRuZPOmOGCpquOibj3CDSmrtjR4TPqRx0
fPIbow5Ghu2euvT+yleo9s0ki6tMRvTl0dS/ZpnzAtnXb9XUry4NOhHisbQR5SJxapJAYqwtWN0j
omNAsdjeUyxS3Mblbdgl9UcdZxoLiENnNMuTg+Fn6xskC/0IJR3KrDrx5wy3JXpeipBzfoVRt3du
TXMGue3dQ9p2FMfL4VvAvzjeQFAKjN737DEz5Dhe8xQ3CQORNctzk+f6UFljSIpNp2/iHth57BFD
JBE/d9E1GdGgZfAcxrb72i9i3rcTRsilIwGya0RwojwxPGZJHXBgBw1lonEUY7XyQNU4mDeyNp+U
k7mEC2cG90qPiK2bS4pTM+cepJznQGXt0c4a57HuFWT30tkMmFF6HP1M7y3H9g9xNIQH06tuIwPB
t2lkfcxQx538uDCHJlUvjXT7YwUu9tDMZCaHaSMOk8u9O0Gg32ceukQdTTg6nPVVxW53CNLW2cOI
hmy7PsrGxn82bUv+OBT6hqgwhAeoyR5j6eizgGK+QpJjgRJjc14ml6iF1BQH1U8oDxKYy6hO83NU
5KAQmcp3w+xKSNjUP8USEkGXQ42QDWSh6ksiKSirP1Sqbr9TfZ18sIgU2PncqBtYNV6kSOQ91sFx
xFRL8UYCxDEeEwuXYkNyf9fx+hiI+hy7QVIfX7jkeRSkEgUOIEBNew2UbVXdlJ7t4rxxnvOksbdx
FqkNIM5qmF70Bmgl2iQJ5uwEl9zGh7K9dW13ugSJKI8Rq9Aep0F965KFTtuQrDBOrjI16evrUhAv
1Ad+vjqDnYcExcJpjHmvL1b1Y4nz8sxBOxx0BWC3lMN8yWQOptsTkhrEfXHkQkYns6bfJV4X7urF
s55FYdSuDCyGUuFPFzQK+pKSNPGxSTibMfmjY1CJfRjL7hvguQ0Cs1ibOBhZEcoa1/ziZh5xwrya
BosCjEHm2bYfiYVo3aIGGG4/27RuExDRCHoHs4jgd6ojYhE6TyOZdp1DEvFs4dbLmaA2qx54W6pw
JhB6rQjRrO8FW/GXcnGn21pYH/0AeLDDwLit49Hm/YA8ILYDQv9UBzC1YIQswA6g+oL9aDfOpsqW
9mHF+PHAKV7TbjD/GJOe8P3Ght8SmqTUdMjjU14OeItlY32J2Bhu3RZskogfRgaW+42YbHloweqe
svzBrm7yTFrfVDmhN5UkmbRpzm/r0EsBkIlp2OHiSmHNSJHz/GAZlR27cAjOUxkMH70kQl2U4gGf
Uhsfr4j7QzRVxDu0Tcs3L1byocevhZF2FwrcU6YLuDv8Ib0ZdWDtTInCNZN++5zmyEjawmk/DE1F
yMzQKQyXRT5ctUdxhYs5bGtZ2v0MDYOvntpkzi7cMdALlQdcii0kKhERhHRL9EXxMFndl5Z+il0/
khKbJ8RzL+7Y0kYAcII0tf2e16G5j5ysuXc162xQuuNRLennbIlIeI9wIumiwvkKGq1B6VPs6wEg
7r5yGXXkEOtPEu/1TxnZitqAkdT8KaIycVTAbr2n7TvccK8zBa/HJhsdgKmCsdBuKVOYZnVDisGy
cznwjplL5trIYr8FdiW41Jrzg1BVfjtl7lviFwKtmSewYJikROZCfu2axRPX9zjo4hcsfdbd4DFl
9dMitnbULgS/ewRSsjKyKf830s5sN25k27ZfRIDBYBN8zV6Z6tJqLPuFsC2bPRnsm68/g97n4lhp
Q8LGfSlU7aptJrvgirXmHDMT5yZxdbSuPfplNBHCTRjhL1L2SKR47A63KB+gjZXN/Lnh0b1rTZ2j
Q7aUQmGkAREUKC1ErR/tmq4Rw2DUri7zCj420omzb3haLWI/ouHOpeBaySDtD0E0GxunicVX5efm
L7aJXxzgvbfM38yv/jgnz4lbdhDS6LUe3ZAEXcvyok+QRuTeGMxHWwC+qiR7BO0pSAqNvOXBe5YN
UXQbMXT5o9lpMJi/Azm6ec6pTed8n1WMKMFmZFptZ60x3nU8K3mCR7SrPeeOXeYrC2J3F8hYrIux
/cQMMTogsIUJoykbeouxbF/SHnMljsHJSdyN39bGqk5sIg8aLJDVTLpQ1liv5hBnJ7aXTHeqoL+r
zZg9KbwVqCa0EYPIDla6Gr6DbHK3kZNH+06KXq90JozrieHDRqGY2zQ8KfcJWFPeDKdnL00PAHwP
NVVSy+vcnPpvYua7nNqh891zA5PpQ96Pd3HtGlstI+soJFRmMyPGJcdiwbC3TOo1Hn65E3infs05
aZmRb2WfrDRLHuIqqp5c22lvZJrPe6qKfiMav/3SMii2vHibfTXEOB+MpO2vIrOSRMuMI+jsJIj4
OsXd91Zk9hU95uE+MxWPpRqkf2RFytYp9r3PfgyrHlNBexr4Pq6rZAZ4GSnjppy6+xGnL+SJmdBY
5l1bNmM1zSkjSVZOWcCW1pY86V43e63ARWtpZtT/qQe4hjyKLlx49H42TE+dUInF4IwGbe1FGoS5
jwBRtWIP94oYkw6L+lzW6qdB+M3OLYPlG82ey1r+AgTH2PsxKH1LMjfTqf4ayBa4iZW8jjKdj0wI
X0Z/fkYq/eoZJq3qLlKyW49VViJuqp3ySXX+Q1mOZrvnUc32hoG4cBjbZlybtAueK0PYr0llTfC9
Q0tdB2kkKR/oXyH9z/nop+F1k5XyPGVzznyr8o7KXU1DdxPjY9mbejZu+E3zqhoTlJRWXqVrlPbR
XqYoHps5GNgT8bww8E9CoMtzOk77llu0J3yu/xIlMrmeKk0ODFy7XSFQYgH3yTaSGeEtXY4Zs63b
h8VWMYXcpH6ZM7Pzjc+lC4eDhrO9ph9Xra2wrHdYpwETiYI5YoSX3A7aCANiFJ0ChEJH8uPDQxTQ
Qek6BRoi9tJ1OQjGLgXJPDnzkLM9R/0BPwQbGTtPP7EhQ7dW2f1uBFZ1cARVtB1Y/jaxbQ9vbBDu
sHXMjOZZA7ps1hsbpMy6nUgJyHsZoD+0qPpDgCN9qFJYPFLCnQ3cTT/QWRqlatbea5CfE+NLX+mJ
L3lE701WCdttvwbX7ENtT0K82quE2MV1vdRrssAVzt34Zle1+UqT22z586b6oa9xf3ddOK7TEih4
lKLq71os3yNcqZs2yBhAgZEBgzoUO6/xSHzFGLPG2m5R/9ElH5v4lb22tRnmBOHaUqQ1Pi6BOKR1
IZnRIChj6mS20zdMr2yz83mk6mCFBwuRIj5bt930fRAWjNnadGn2hA989+znYNEC039NP3PVSXHG
9ky3pEKxkJLZEgzk3zAkZe2CWJG5XnovmTJt8zHD2uSL7NPU+c5L2oLgMRpnQRuP9GCBG1ubpm/0
Ktc9vIyWFrKXui9OU8qVVyw5UC7Q18rqrdNckOWHHyhhdOMxjGRD1NPogVbbEBBiAs8dgm/GVGKu
AMvgWZsWhM5mTMevQ8ALvpqxIlz5jduDfR9SDDIUIbed7FEBUjhoCzKZKVxwAGpoD0YAescrOshU
Iext1LH22i0862XKBITPJCJeEB/NcNdV2tlId4pObijNr/h6qJichjAlpxgBzbuDxIFvdVce+5dH
j+3TOgpzdZo6B8WBEuVnHwQVm/tp2kwuoKA6MAkJN5lmd9GQHHNTQz7JUM/OjGvXrSG9XWuTboIZ
p93za8b9ZHRq55qB+RnSF+1xM7CPyWTrh0wJ+zHMCQMIEmAVbojNKB7a78HYkHvlFjl2qyWyyO/6
U6RxdGGSwVDcxdHRmG3uRwLZZ+MxuS6hi9ZOu/H0lD0aU5a8MhlU3/GjEdwTjP0vrWOCY3Q3wJAR
6UMyBf5BmFX8fUxTuvg1+xkabgDLAlj/c6DTR49J6SeGjIxUewMtMGgPAUIh7c27ziJGYjB7BLVy
jqcz/XBGtWbTWYT4wC7WdAd4MGv0652XUyVOigADXe38TppbRe+j2wpDwqK3q3nTRySRxJ097RyZ
gdkq+rvR0A5adfmae0BtfUn/epBFe5JznlzNdHYZQwFwqmLD+WF2+LlH7Zm0BZ3vhL6ZWy8agJno
3PwZUfevhskI19IqcYTlJdZvmJzgS/vYcVc9aDZ2qyM6/JbwbehLBK5GPDif0mxIXunMdd3O0XN8
z1ARpS2vy77vSvQyFbkBGY94tPYFZnTwaNFtxlCPNvxsEtdEm1yUmX/gajdnskisfKU66z42JQNK
7d71lD24/SanWjIU+n3Q8apCECTqKOciWaasrso0q7eiPliGcwpjbAIpsDYqilwDZpAmgURZC1df
ewKWO67p4jouLFbsKsqPsgvKV9ujjU5snTy54Cq+RD2E7SnMGsqOpXqjSNkxCGBg54XmlgGxf2xF
a296Rk0RPp9Fnz1Va12znGi8bFUSRjDrgp8xfC1aKdK6YzZhfcnZdjmbeqZ4b0YaKMw5kA5kTkz6
sKuG6VnrtjlgEqXpQNBvsM8jScu+FsZtulBxKfbqrdE2DhMspPJl6XAtAjkRPF632a9e2MFL0Fjz
OUli99lPYd2QVoLJy9BMHjLv0yATu1lTejYficv+1gyi5RWmwxtrM7jwLgSQlWmHZuuE1X3sWTce
U2Gg5Vt4hyenmu5sWTy1YfDVRIVQwo5/Xzf41p+9yBV99GymIifEQjl4mRBNkjX+LVjjd5BpblK/
37RGv3v/EL9Bzn8qVh0IVIh7BTJS/sIJvtV3pt00OaFbV7eWCAWNGQOfp0aWdcrqFu25mzco3+15
G9oekSCMzW8D00w3umDDaSRN9rPr1cyer4/MI7ACB7fWGB9Gu2Wga4bdfYnW4ytfVNroXkkJ8MHt
WbTPf/183JAIe30gperi52eWWevRy6tb5nCrvrhrhn0MQqxVzyZPeglbpImaDwTR/7kob4+6CEnZ
ySPKNj3pLDfuDz2niRvUoVXa3oZuU6Px9+g4EkZfzmgU5uE7Xutoldm2XhcJoyMriZYrhHprxVeb
vtVMCTxrf3ykdeMcYnrbywdoeA6kh29DI/cnmpFGbJazFNGB2BkizA6m4ziMBZIWFmsduzs4MPP1
xI5p7bQUQAwYF8KOYEDjN1cZ28xNYRn+mtHtc28tblRX6A3naiBfqL1DaUy0/QjPxC1Br7yoi6dg
9ByKHFxHJYQje20LBDxUUqwg+GP2QTEjOtNFsM26qD15cQsp2MvT21YK8TB1XX3rDTyl2A8f0zGA
diXM5lRgLSa3TegAbdAYViswowbheaOxGQf9g8+xv+qsqnn2BgPxFtDpTY32YZOYqbqyVH2kyqTw
jWIc0Yad/eRZBQbTKwbgbj/feAqKqSf84SWmoU8Tt3e93TQJzdPIdmqyKXhXPYbhnaf8X1NG7hpy
Zxiqlsx2TUErpnIaUiIW79fY9oR0IJU4a7hNDvyYdL6aajZpBfaGrRzd/Oj7U6iZKIr4EZOQs7U7
Y1xTQv2w3Mq9mheV0ISb7QiJzIUcVXg4nYJRrlL+m5som1ig2AbwFY1hRRJhmF0ZxpR8akrI34MH
pUeWGqlf3gQ/FWCz7VDficoGPIa0P4xOU0xUZ0LywWY0h/J+okX303ILGrrAtfhhqUsXdSG3rprG
9a7QukzXoWVVu6wg8EIbPl0YwyetAOspCY1UuRBiu1ck3vLsJx7JFt5MbSwIQxVzmV3N0oKq0fr5
nm0vn/MJ7MWqCUxy26wmOycN6FuzqZgpK/gY66Z3Ans3KXqXK+Hk3aml8bcRbYC3BX+Ri2MZ6Nm+
d+cfvcH/VvD8ATMcUkYLnkWKJYZmSspIx5rmetS9yMHl8+PN6b7F0HtyivYr04f4KSx7GiUpKiHb
s8LbqjXHTZLU8U3lObTPjR4M2NDKI+lyuiRGQmJ6zczyrI0vU/O5hcllzXv0mJhh6ih6UlLfG3V5
HbN/6PMgv4nnDm1dlG2QwpXPRdTIrzWBxg9h1UBd88PoSot8OHaig681aHXNx5fuGL9gZqKQOeRb
EbhziqeWxBEGyp+JXJqfCkkBMTeHWgzYsMuEUI4YRTjTFm88mx7zsLAIvtQT3vhG6u9GTTBEIpZp
HL0+RQwxOTrMPyRjs5DOA8PWNaJvLMImEk6TmFkmPx375qbo5r2JrWNfVx15v8AOE4uY1Y2b9NZn
1SPOzG0+rMRizqjKaz9mQOwbDlM+P5A75iLWTdRP4TF0jVftW8wXmuJniEJnA5/K3/ITgl8oUfRu
NMIeYRggJ2vCozh51a+pZ+/mRqRigmdaMsJM75Bp7W96xxqOFl8YbnUM0KsQ1qOy2MkO7vjNpfx5
FXVoHcPUi7HNAa4y4O+dDBhT21naFYljA6y1ZvCvyyZjd+xD9RscXESTZaR0zzE15bam4drOSfhf
pdpA1DAxW0DCcJa/Oq68NHagOaeSXVjGc6/uYjCcW4JWgg8Q1xcffB/iKkNrCT2DUTayoUVR/8d3
hUiYKtN11DzEMPIAVq5FrT7gP134LOipQs2RSPI5FfTylwQdWPQQKce2Pns9JNF+2y8ojI8Klwvl
PwfhMIKvIzWL5HJdXC1QbEFsWoM+m86wbZk69nC85HOOyuv98uW3c+KPLzFHWoZ42GA8LCqoOS++
xAU0gYb8ZXl2M3g8sSWOtYPM3mlRQZRdfrcMttm4EmKP2nweb2d/eEaHe3z/Z1zYwqg8hMcz4ZhK
oOjx1GJP+PO+DSN6EFuxn9ML0Ck90Y3YoM9cY0a8alIozAa9i//umMvNo2bDlcWNpDi9qHxiPyAj
QUlx78zBqSWXzLG7Y9Z7yzSnWNWMeQs+3P/9MW0FeMm3sANhZXl7nnNNYGrotuLeiiJv3CLRm+/M
oIjhGmrve0tKxROIjxRlBbPmD4799t347XLCT2VTFf+moJsX54tebJ7sPor5VMfdLhyH6jaZ+vAD
E9rbJ1cJXwkoOp60MaNR3HmLweuPO9mkotGmWc33zHjJ0ZyndJ+SWkrWo0SwaBE7/P4VfVu/LseT
niIJEX/fYvO7NL2JIXQU0waSgoGhyat5eCEgWrn3VvMSxMRcoaV8/4Di7X7mryNeuuBQ7iQRxKYc
Y3odEOiXXNe+uyJW8DUdGiQAmq4Rg+OjUTanXHfnDw6/3Kb/e2H/3+ExQymWBsszl/Xpjws8ybhF
iBDSjavqYzBWL92M2I55Vx/H8abvA5cSDkH5pN2j2yWPBg2eD37Cv645ZTt+SulJTJXLv//jJ8Rp
LUVLM+lsGfJ2NNqbPoMsxGz3lyrnF9b5tetH38YRgufobJw6BqppeEylkm+J4R7qZBGLiPWYk31u
wVEkCev9X/jPHyjYWEAYBdB1CSjoQDoWQFyyc5azsM1AYiufwEQgJZoEXzJapk3twl/30g8+Dv98
OGiUkZcoyZxgRXt7aRrdQLAhqfucIqNuJnbohb9iQ7fNnSftvMj+q2qujfGD5fNiFf/PQ/HnYS/W
lYkeS1RrHgpYUZSmh6r/Pg5fp/DsRP4mHl+CACdLc8fEDD/IR0Bm/+3q/ffRL955s4xLpOZ5fob7
g2qndE+ZB6gzylE0u/n3npRbuvYkPA8RGkZmBD9osv7MevfBybw1dK0dyXDXGjG1o50r26RZC3MK
3WL1A86/wbDAvHco8neigwQ/cIx6zu/VMkphU0SOfbRmsQdT3He/yhzBslOE2OTwRLCjEwUSXcPd
JgVOsEVPHI2wC+b5BfEpuayM/tRAgixCgryMdhMwQSl5YEI+PoM1HrpAs+GU2VMWhI9uYd4HKbmx
C9MbATBjxGkjdHFUldjaU/UwuP7OL5nuEBAOeyl3063uI8zk9Mhs7DxrCJfsAQCgV6W1r13rZ1/Z
39BcY0EZ2m2dAzqiSo/RhzCAQvwUho9V3HTrpLE+iyY8eepnSrOdPd+zay+imq7f65nXfUAAsQ4H
wOVhfz2V9uNoDNdFUm1LZA/rHq+VJrji/dfsgkn2vzcedyv1li896/I9Yx1gi8Om5Gy66p5WLnQA
f9TME43jSJxvNKFVJmQco+1eJvNJjMFTFA9rwXiApte3ojPOKE0/WiGtv1ZIJCeYh11YbS6W0Yvl
SZY0hmO4ZAB/Xx2+BNwnmzmSIZ4q4usYaxjTt7Z/BOiE4uiDz99FmORySRg/0uRy+My6y9+9XQBM
ptq9O6VUbr1RnGaGsjtQm/U2bu0Zwcho/qoZSX6f/RYRplfruzabvzPkiI6zMMEzZ9I9Ek1HGmI1
IR6Pw/Zo08LYmUPavb5/++TfXzJ+qw14FrewBxPuoiJQ6CJRSjjlufav4v41Lj+rGRMnDP7Sv7eZ
GCXdTWh+RUOyKqtb6Znfa0Aizlxc1+NdgC0W4etGqm9FyqS9+DWOPJgGwYzg+4uMHh8Wz1Bej2bM
3jq995MP7LFvK/H/XGo6wwr4OveZUvntpYaiqOnMTfo82+0pmNL7NK4WjJeRrt+/UP9Y1W1FOQ5T
x6eRaV02yUCnACFhdn8uoE8tPZ/olQlaRqCh9zoWY34X+/Z4k7j045GGIfeLR3v3/m/4e43lJ4Dv
WUpWH5P3xb1yvTgfQNLpc1w9T4PzqSC9N2cKidzLz37YZvbBR/7vTyjH4/tJBefQn1MXL5FhhqXp
pFzcsPDdH/YwE0Bvw9YIvTY6OOVoPeVpXaB9ESgP2w9z8/55upKure/BELJ+I4j+KDEMs2N6XxX6
zIgNRxUt0lVYFp/iNs9X/WRewaffdHCG37/IlyUyL6+ybN9hV8AbIa2Lk27MKKDdslzkCE5QwxbS
G//7CuHNMX6/lH+cWUyojDH3rT7b1t5npNECwtbOM3IihO3jpve3hYivpq744AH6x9uiOCdqchtU
H8L6t2+LlgL3U6C4osJ/7JVg6ts/zczC37+E4u/jsItzbenQa2WTc7kBqGJUTlbh1edGOHdNUDwZ
5JyPWIBCtuXobTe4/B/xvV61dr0rIaM3dg21CKeMn+tPQyo27/+gZcF9Wy+//T3Lk/bH9c4GnU+z
UjUV2Z3TsDrx5CB7WhlNvRvSx/cP9vfuZzmYRyeUTw968YuLPDqmOaNPRxpOsqtZojPr2qtZ5Qd0
bx/sQ/5xKIHRnlbK0lgxfyMT/jiveFooskyUz12cPLhO6Z9Tof1dmFi/yHXwPriK/7irHM0jFY29
+sLNensVwW91Iunb5WgUW7rZmV6xza0PFp2/33pHAJVYgBzgVq3LhLLIR67fRmNz1k69bfLum4eR
D6Ipq0C6TdrmGqnoB6/F36/8ckiAB8tLz6b14pWH4+5lo+CQ6TxYOFqFcTIrY/j8/nPxz6NANGHT
ZJrqr02b9KGWYd1pzlIX56K3H6SMPrh2v/sVFw86W29LMu+StoNc/+0tQtxlI8eem7PKf9UW2YPD
hKDndVRsAcngpZdvF+cZ6XbiRx88Hf86vT8PffGOSSSzoVLLfSOyoxItU/8eFe/71/AfjyCqo4WH
gZXeolP09vwKjZ4ZqZlz7/V9BQiBgAlcY/lpjuHFvX+ov98tKjeyO4THs+j+dbuMpPebyU3ic+d4
Mw8e8qpIQi+Y6IZvgK/PHyyaF2sUk2iww0r6vMeW9feykYbCFV3ZT+deQGYyilzv584Es5VNeusz
BWRT0cgPOrJ/HRSVD5xRDFF49Ra+ytvrGWRWhva4884qaLpdsMTeDdGUnnpn8Hbkj8hjOhjpR0/p
8qf+8ZQCQDLp1dAHXuDI9PQvVkhZ0TrJRhMGKZqrK7MW6a5tsWR2pcDg34TizvDi4TMbSvgFlMpH
FS7B83Wfpi+zl2KPsCKCQv1uyM6xxrCaIx28n8OYSmUso2PJROK/ehj4xYKnDZavoqW8VAZvr5Nd
OXPqj4VxHnz1YGpdPhD0Wq7JQzCuTbOUHyxIf90Wii2L47BUsK9Sv2vRP9Z1kxQGMpzC+szccZss
epBOrW312bCWKdpH/d+LJ91iLL80BTEhLHNytOJvT05TgoFyaOrzmBPTUWxh7Kz78qUJpvP7V/Hi
7f3fA9GLcQT7DVIx3x4IFcqUiCapz2aebryejlB1l3s3/38HWdapP64dqpjRhQJRn9043CFif0h7
b4OR6oN2y7/OxQZexp7ANymNl1v4x2GCrA3mHhbx2e2ujexlrG9b8UGZePEl/H25bAugE8QyRSPp
4jVRfqZCginZcYzOo+VX14apbhlfA5wJj1kcwZRb9rXvX75/HtR1mc9QBfPcX6wIc04LxrJH3iTl
rMa53isB2VONKweTYXpw5MP7x7v4bPznJP/veM6yP/3jOja6drMp5XhZN2/y+WGqxAc7t3893rbv
8Vl3lKL4vfhmkDNAcxEs2tnAnjBaWEpeKxLtvKv3T+SfF+6Pw1wsEUSQOLMHOPIcFBFq5X1Ifoy1
nyQ5d02yCjnw+8f71xrB18kkVYK4Wxqxby9clbulU2SRPjfFfRq85sE29a5xpWcftXr/dYdAo8FI
43PKyn1xoDGJ/Tp0cp4IMCdutO+tDx6Bf92g/zsAHY63Z2JjgFS9yz4vdPXKIo8QSOw6sGtoQfYH
F40W7D+vGyIdXiwGTs7lptYzR3cKclmeTZGXCCV9dUsIYrcZq8FfNbgByKcYrNsUR+upsa1vGX6X
rfAQGjjEoG40sBy62Pwf4F6pq7oSaAPzZpHyZUYWH2zZhrirbGOFzcwGshEW6lcsCvdQDt4XbNvV
Jtbzz9QwvHOCaGiTTFUFwD7ymK3F0oGLzej3UOREoYJjTLcRpoFdPcAUoeZY1LSR4DEmtSR0hpbM
5KrAK/SUMTye4HFtsMrpPQrDH6oldU/Th1mHVfwVQcDrgCh4m4xVu83jBnZNA9wingf3J9IbujtW
imWYGSFhQRCpHHogIDeS6DyP07GY88PQtOZa4Sw20A5j+nUbS61LsN3roer0Y2cicr3BRxwDn6mR
JaArxz8d2+0qtrDxWymJgL6oio3nYKemwPPhOICXSK0xOLhOou+tMvsh89Deot31vng4yfYSOsy+
qKLuLjRMJHwWUhA7EHhczHbYNCq3tk1MmUKKKGiD2E22hts6nxrZNydT47wqOrYMIC70FZEwPF5x
ZR+ECMovXgva2xm6autZ2J38Er2riqR3LETnb4hTNbY1DrKNJ/GUBnX/tbEJSiqcTvwKbNziVu0M
T1PlWjgYp7GDfAP7ZbJryux5EYPWOkD9rmS6jfsu3swVCWujPZF+jtjF2YcVRBLfL9qnsnXtTZoX
ARQsKDvX2UAwmhXmvyoBnJzuqrrqu75cIZN0d/VMxlBXYEJFdG6talIjofqq8Wvc+zA/cDBuTRW4
26mI5UHbmHhQjNY3carUMR9IrXH8CeEmmQ7cSlfA36++81x4OyIE5JdwdtGwWw2Kzi70ripUdauw
nbJtUk+v1nAaYIn2xfRYeQH4l4guuybu8DYIdLB3kiABrzw7h7GbXtF+GljfFPdDFdXGxWCdbaIM
PJJGRrX3hEi2qinaq8ZF3DHo4E7E1316jCtg/YhNkKMSOpCSsID+MTwUzWAfgrIDxIMbHWlsJjFO
DHa6lmn3qx6Mr9Xk0COqvWAfeLV129g5Y4JGRywmk/cCBGJyV02WY+iLASOnYz3vm6z20Hs2oOQB
62xgrxv3xVCqk6XLdtc6ybgqLITHXRePpwEyBbot6FZtVIU3jWf/NHwTnapqnbUg3mDdZ7gm7dT7
OoqEoRab43WBbHOXGYG5CloxXok4H6mvZXxTp1F/1QQi+BSEc3zV6BLo7liVd/6EB86fwdrhN4Kk
VgBzNSx8sbYNOiHFaLTNs1hgjJPqNm4jqL3I4fcqcn64IO8w1yC+SSv1HejZAm+17TXBUojP84CG
RKnrEz5RqmQzvBnwpl8VgWJAg4WLnml0r8yejLlSFc9h7noryT/upN05G0LAgl2fkEWH1GVmnmFg
skkCDBDGYO30YpJzdEGqcUeGUuzjpYzJVd3qEV1/ni0AqpxONuq+8NrlH9dxA8wk6soYRlKtf4QG
FjqIPXDRbM+gm9kR9NA6HvJZl1yFZgH/KhVBbg6ztWwVudRJOqLbdeHDKQWruA/LTdSaLqL5tjm5
QWyv0B71VOhV9xDSUd+1i2Wu03N5jBRlTV/g13bLucIuOzMKTEHz818E92IGwWFG+kvSxXKdTiHO
7ya2+ck1DSMJBQeTeQv9SfCZj2BAJD6YbfC9/raM0Q7NoIF2uZGSIAvX+XsejOa6wviwjivva417
a23H6etQND81ynyGkclr7xifpe4Ap43yRxHkAbwoTrRHhbHi/vxwHJq8nhXoteg6WIsySTYzSFE0
ZTp6oA1FJJ8HDqJojcc6JQ7BqFySs0WEvCk3iYBG0sF7nPPe5DUGLFXIvYv9ezVUfG172w4Z0gIr
KfoJ3QH+4+aJ/5A3MYtHTHkxcSgVK8ZT7DWI/p0qe/by/MlFJfa564z8NOC1OU5zGZ5CNlGkQwIh
3XWLvo7wjYw8stT4QRYc8SMF3iM8QgjO/BBdmU9wuUV/cCMi3z0SF/7TVjXYNux3143ngwwaSItj
12wyNGtGzKH0hMK6R6Ti6mRvDba97RMSgU3ekx0WZ/dT0olhjzShuYFa1N5qbSfHekm3XHbA12yt
0006RgN+NOcXi5DekAND8C+nwd+1CCtTlex07097mAzjjnRfeDh66Og2Y/HA8YEPy5akjTbJfLT6
btjMTWM96CRyiWBMug4eKry5fYwgFHG/nzzbQcNXnXTx4oehoRGsIPTgxrBrLqY5hOdkXHiaVo/V
huCNrV+qb35SkPCsBeZ9f0YsnJWEZMeAslcWJiiYfnZ6DQH4xWucL07XPU8OOIdaZvEnoHREh7sU
Tk5PyeC6k78CjlGfss4I750Ys7CPM2/dNpIeHuEpK+Qo48LSqHM8BLGw5SEgGmbeTKFTHwtNasYi
uMK5EYZ3FneN4aQf7by0gDNPXbhrycLYFwt2o8h4+WnMBKuMMfTa8zrQBRExpBn48uPo2ePOqmVy
1WCquSX8BW1CaIOSDOyfecV4vMFNdDTbtt0OIlMvAcgYwFh5ecgcxqfok+VOYZXeIOexXhooSCBL
UKEglp+dx3lSGBY7O0H4Hor+Uw5YhGfeLG6EjWB6MLJfuH8hnSeIahrTrQElGvHdXCL1zJ0+PTBK
ne80cif+tWzCa9sdEIni3TpNy5wFcEy44YsXPDRtZu9Dp7H3rQm7J8NZio2g088FaR2HLq8U1gEp
dgYSmX1LCgqHMtoaqmrv32Ei5TmeKv+HqpFYq9oQGwBL/j0ATLW1zQGh5khWEoky2AYm4HSULs9W
YbTfXGxDmCpSMoOcYM7ZnZkzi72VdliP7cE8i6oKHoMuBBLQVeM+LUSwCf1i2rohU3i/mFmVAwVI
3THybj+3U/hoAiD4VI+4HQZJcpTtM3SO8sAjTLkPtvSf9KO9eKsA3qpta7ACQVRBRjDKZIcMUu1j
ZSabpOox6vkMxJJOPbhFAy4moIaMBjWUS2bwT4n8H3xeNpx5vHkghPvTtJmZVwUlbVMjCzD5Boer
rE/L7+AVnR2jb3NlGghh44Q0dz3N9Z3Z9ugeE58TRlVa5qckFu1j5U/f3MZsKIG6V8g94c00yvqm
ry1zk5ridXSWOzfSkHe1he9lUPDl8abjxJ+iw7gk9zDBRsGtWNt1FYnbiAnuyihYUVUbkyFeE9k5
YHDb2ZMYH4Jx0msj4o2MsuxpQHuLVz5pN0Ul3K1V7ON890Ob0aOJqAtGKc08dPDTfqgA8A8YyFfm
OHR7FKAo/JMpZebrih2EpXELwylDnBxkWw/z9tptQlASiuL3NDmCfUNCjnocZxURqHlyqEZXriHI
DDdAZ9tvXOxpT44hPpQBUPI28X631aqG0x6zE9EFCfbENHjEE4pFFW/RvlAOfrJQQZSk9hAomaP6
ZCWi+9yWCh4jrtONrwt1g4Y23JFszAhfu+09aBs2ASZQ5K9NwoZjl9bTcNa4zmuq1L76AqT/ehyd
rzIZBvma2HIQj07VxhIhkCyzQwxbKdg5Zl1+xR63PIx0vJBrS4kp1em3ldsuMPvC8ddZN0IZJEyv
H58beCY37sBnuXeJIMvx5F45LW6v3POj+5Rgy62vNEFaM1FQjjC+ZA0xjnkV+7u5yuW3tBLsWwig
jfExYX9bh3GxGHvID0bvb8YrbAEtwbfkqa2zVpItrknT6vMkuheaYABEybX3EMWk+ojafugH9PNh
xKictV7duzHC/8AD7lfV5HcRQlt57Rdiw7uJUGNTEUIu4yvZG/GuwhJ+lWTodIjuwQAlSbSM++EV
ioCznqIGHXGTLiFfUAPpS+ZwWql5TDf1saZpeZVo77OP9nVnqpqzH2qMcaxmqyIKvmRBW6zt1Lag
PFoEDZHtuAoxghFjlUTsmGjrsKOLiB71QOdZXpDf5sBlko0PKYqqXhn8UpFRw0AaYLl0kukGdgO8
JZE4840S+j6tsi8d8KXD4GKiWnUSe5SR+TXGZ7AZ3mjWG+KlIWtIO9/Bn+PTACITJxNPJ/636Jky
gE4zRMFXNwrHH54Z9PcT4p4Df8AI5qKNboGqoa0NZ0dAbCUHlAVBlC9tjsXMKpQEVDJ6B2uO5MoI
wPT8D0fn1dwoEkbRX0QVobuBVwHKknN8oeyxTc6ZX79H+7o1O2ML0f2Fe8+l5BgPZjLYd1nY8pKX
N1LaCKwbJk9T+G23QM5wQveOQTfQI9l9RLb9q+VsKEw6kONMSMob0mJt1y5a9eUuIe5s1t6+EFbt
xT2+da2Ie7xLoYZOwsLxxYHgSa3R9hhzGJajDtjoUKT9Jozas5qQZOsWcRsO06dNTVNvEqNNjQd3
TNuJaSISQ8Fiute72dkwpzQDIwQIIiMSx4oMVBkhJ8zFLXtl8ksl58blrxtBAKgrmL/EdItNSeXm
JwKdfBoT/BxjMfAbqQm/cof13pSLeSBuFtEdd9QlsjJFj+HWzNrbdidkHZ3bTuKWLaQDsSsZ7rJC
DgS5mMMnhGPnpOZUu074p3hSybgt4HO/k6jpnPAVZ346Z9Ad+TqZ9xS12OarGGCVWw1PIJp+x6lt
D3E/uhtW6OvZjJ+GfEvETurR+vAozMz4oHgdOV+oeWpix7xp6BCV9LUdxPx7vhmZkji9mpYPh1vm
J3Gc+friuO+iUnhKJabo7zW0v3BzTC+RWZKpJjUo3nqxVEThpjfAiGwMMNNO3Ku/OJPzIWtnyw/n
NA9yHUlKXYcIrAysaUGxdNW1680fZVnaET7WvMnX0UQIjJOI9yrBZDzy3q81JvhsVp+lsvu9lVcM
SGxhUPq1OEMrC0lCmbLNx1L46urLm40JgrpqgdLV1VR3Wq7t7IH8nKxgJDiVVKsIN2GZZNUtntaV
vHdQEXDsdXib1wdGFyNKaLRlaFPUnTXi9ElslAFpA+w7KfR4n4gw2jtN2T7GpmM/8UtZG2XztUwc
ZIbd9AlLCJ+QwF+pU0CRFpjj8O9Jjp+yQrwNSU3cXZ9bn31smlc3zQjCa8i2/1v7nGQTTtPTKBDp
5X0H80MP3zCtIKeKNRJuOEZ9km9gheStue/cMfIxDn+vbTYGMCuwYToW5yaK8W3q2iFOnPp7Bujz
wmgJBgV5JVs2emCWBI94WRbxWNrxy5qSdc7AB7iK5VTYSZfCLxD241YaficyYLzayOp9PLSCg4en
p4OBO1SL7B7lWGonYAL2CQBqfLVFvm6LzMmCFWwpQ86aX8O4dfzah1tZ1V1mz1Spfdky1BOMLaKQ
11L+41b5BfAPtgbVlCcW3K69NmN0maTrq5u2MEoSm8sTHHSjpurOTjQsVCV26hLjPz+figHfm00Q
6e4XSpNmqw3lTGMou691ZPp4i/DLnG7amqIqrlSE49tcgryx2jDe0DBWQMhkuwuLIbtxBWgI1lpl
H0SXRNuyHA3fXGQR0MpAG9cXvKg1mXH7vgKOHNnmHx595Lj1unp1IyFQCeevrvUGYGqeHTlr5QWx
YemLfkJBGUVW+9gUw0zvnvc4h1oBrHKKIClhRyRQMOy2NW6qjZUW32ytYl7b9ieewUTgTTasoyr5
9g+r8e/mx93Ees1sDgIspTTg9t8sxB9TddK4K/DjBrBvGcSJ0fKH/kYBTJ2zvULztBD7H12HQ4GJ
1kCGReZgLMeRjlwGEo8Wa6/50ukPo2XED21HkKCbOfY79iwmU3SkGz5ccM0rDmVYD3Iv7G7x8epZ
ATDnIhAKJJtuUqlp0WACtKm64qPvVXgCI9buY4KG9qHRxfdQ1ghdJ3JoN/NYPDL/zJM18mgiFXGI
640MqgkiThGm665KXfNk4lsGwGXgabNgN7uuUe3+DwFoo267luuXFg82A9d6Vod+EvEWsTrYGCq2
rdFhre5qbdqztgeI48Q8jnwiciAR6jDNYu/UyXOjcFnHFdHUuehpxvQ4PaCjaa4uHOOjyWj2tEIs
5EppDfHH8rD+UE7/HtZ5fDLA+OyyDpTJnKQ/UTdP/PgMfMV6yw0K+wGPXtKFwB/U7KOSYETV1FBm
7Uy/gxjN+y2xKS+RqwdFZfV7Xk5rS0qBwHxk1ketncsnM0zt93l1vu1y5vuic97gXuu3lQ2/ZdZK
5yBkU3GWNOVzpzmdbwoKCr0kpcPItORjNO3+TBhY7slEg25K0edpK5lXaZ3jgyq0+mVNeljpTCSg
Pqs+DJ94GAYdX167BHBhq7aNGpKqQitsdEp+LKscjyw7yZydZxOQa6tPL1x14jbRNQ8owPQ70nJd
nxJo3C+jfeOvcUUChUUeIUA3FDV1Pxm1xk+KFM7cMI+juI4juAnlkBd/jFxRkDotJ/IyzOrikAHy
SAXe+pbM1Oss5PiYwh8gYSkkXoCIuK3GmciD55t91xKO6kf2XDG36FvPCZcZ1n4/ysugmMKtJiwy
QsreccMhI5qbX0xe056ADvAI89Sjp9IxQ2xZTMDtmOpyaxlWfDHbagL0aIM0dWEkt40p3tQi3tm2
6xRq9afM4g4rdEPPD3yiP4gGZbhGaJwZhsOPVbhGxBQX9x2Sh7o/EnKJGO1GYuv1vn03CxOkRUvw
6YgH1CzfbyyuqXsyK8HV0Jfyz+HQP9vF9IHEuz4SwgE/mxkTo8uPpMClMEfkcjAy6D2CN+gkyXgI
gJly/lL3fqQ2iBuzwFU59Hb6NBpVy2qA3F5QbPY2TMt4P9WGydoB8RjJCsWxUygyeOVkjFp6UBXM
o8E91a5Rf8i1bkOQyZ25XUTyMrgx7Yk1fcT1Dd8r+Pw8bgDx5DAlAH465ImPq2kFW1sUAm5rYYUb
PQ0f63iaLjG5YaRudrRxLwnWi2Gb9m3/grVq8PQucUGhdGDLm9jSj8AHncMMw/EtbPXO57VFsqC6
8BAtDItNN35lg6B7pRORYmBgMAxxKu9pbMIDVivDJ6OZ1MSKWA/Cichzjbp8lw4Tkzt3rG68Suk3
Tv1d6OV3VhWGBzsQI7C0maydRhrJNsjD4T53wMgNDsBaAhhSuqXYDBp4LYx1s+/B4Fgc6yK/JSSy
RNEHO3xr9KWiiJ7dZg+XPnDTT+ZmVXguy8G2LsBnb/luY58kuxbNyHXFVYhCUiQ7NLhEK8LLIIas
ZcBVGCC/laZ+1gx6ZzlZPa7j6l+YR7dp5Gv7VqQn1WyNp9svgEXCr6qtUicB9whoN3gcMePP5hbZ
pCzwmwbrfBWS32BYjbFTBlDLniUS7Bhou0VZ46UWHBNLPfRHG+/LGo3aZkmzF4xmt0Fba2zT3JGP
5M18L6ZxWrLseeWF3+mon4knYBafw4UmA+gipsUgU6QD468nvxBWcb7ZJ3u8L3AtSch0DDnNQlGy
F3n4vlKNXcyC/Y5nL1r8V4tpeE6V030akKR8d8HUjevUWLnfnVQEadGPD7ZurUfHTD4dq3uNah3A
c47VvSdBGfupBrZ5rloecJl4LpjGZ6vC9b4RgKbuhlqfTqICt8RIeNpUiQaHVGMQXSaMI4ayipj6
9i3RkDSlMFRYj1hA+KwRkDVm9GmTlwSB5AYTfeZEOZsNTuGFT8sTE3CYsTZHeOZDsoWsg6mhI8qa
ZMQY7iITGiIDuNWEPTx3M3uUJontEym1H5zn5s5m1eFx7Ol38JRTP0RN55WYFhQvPqZU+mt2TDE9
+ZfAnsmC0LzNfbh7NsQcd7+FTZNkZU4VVB21GrZvQmSm6He25zggSmctA9Yb7w3nj8diBRRNOH9B
VgcfxmSIJYxOSQLRdWtqgpYwqWf9x9C67lT3GPFTojM2EbObTTuSusfgCUgzg4IHa6n6xzSJsYeM
umE92mZRUhqvdeMt5fRpcUz5OahgD6jJFxmn7FtN1SzMaAcBMTcVX2bkGBf2NdVFcpTwg8jvilb4
lEZqAREpBQsTFw9HZ8RYCQ02skWY0ZnnH3oUNdC3U/fIyPm7jweGvY5z21CGWMrQyYSLn/dj/9RA
awVtk7UAisDQJTnxjdKO4uexjoa7smi/IFibgWhctMopVzV1HNF24ChHgJt2u7B8Gd5EAeUcil5B
ZnNb1KfCzIqLzgbJxorSz/A5x3SbjUTxaLikudrj8ky0b/hQM8OHwlVSK+pD/zIZHVV5qs2Apsn9
thLztRKM9BYTX/FAnvVxtd3sqPRbud3yLFik0jubUbNtoiz2W7fvt+1ot3sWNcTgNGW8pebAwV+5
JidfqW9cxup+mMp3o8xf0YM6vNRdHKxJaO6J55F7dzap38J+drasKJfH0UIS2tuTdcC4PwdT1xXn
am7h9nXO6qO6W8ALgmHKrMgl5UihmBdqvmir65zsiP+DjMLPqgOYNmcGewDdJO+1a8l1IDXVo+/l
zAR9+RAbbdz6eqhad9PqWXRpYSOzk7HNDWt0YLpdeM9hIoi3CY2jMvJsP/Yi2d/gnTQ3JIkZqUuD
QIRAkM2gZzHP1N60MMGCAoPuWyIwwNrTsgEk0UbGzYcwDEKYb+EwM1PcbR8xEx9TIM8udcpmzOri
aFIYsd2IMm82mu40Y4k76TIxvzJibPgj+FumFhwRRMVq74gxfzCoz3ZROjxkRN/tUtWArRe5cenT
m8tDWKMPIHE94bcQR6VkfRAa1qjKCUkiapP2M06SOmA6l3uCSpQQ2sLkeuEegGGfkWqhj0/WyEIG
kEV3Ak+OiCjsu0CW600aY+ADMST5TfXa85suhL642bruXTdSwTiKeDflEyvm9W1txnZPwEAV4Oof
HjmsF9ZFGK3TZsj3lhEm59psaxLja0Bw1tg81DIlbrxZBoq8lW1sE6V3XTs9CQrPvTZbDMV6TZAL
dttOC/1Lum13WQRerNLu1aFbzOWpHgemTRQYnk1RU4IzsuK0uGtjxWvhTj8JwIT3aCqJqV1utnqV
cS7UU/RTjIvaZk4S0j1PGUttnf9hvFHMykk80FBEX720yh3JVMSl9BlL3Yggyiy1xytmA6jceqNz
n4UNos/IPZJF4x65ks1DlKU1BoECPkidQTHnWl67bNmRH9X61PgNsZL1dCmNIttziAy3MlHziPig
VB60ZW9odYmkQVEfLxUo3GmJNyqVL3k9uDtWPO2xVt0tEqrR6X5HXFuqB/gXupAsqtDTkmm+1nNU
Qey9IYMttyJjxP3TcuNfS0/CfvqftEheUY6Wv02WyB5GctA9vY2GANO1uCMqUATZyGrXlFF5TN1M
HiFFJbu0yF5SYec0ooZ+6qQ58wH0MDDKDJgFGxvWTYhg1YQGl+3VcjBlGL1l0fJT9s0HHrzYM6gA
vKLqmJiNlALsBGn9tFYSCi9bFC22fheFeBxcO+u2lVzNDTkWpp9wEl3KvIs32bKwIFfzy1jlCCBv
MdQVu9PrpMICjK6hvRJCc0C6fV0qI9myCbgSi+ds11F+jmYf+3LhpnUMvuKwquKzy1Pd0acZVxcE
2QNi98wTM/QaciDdbTjkzg8FmwGQ0K7YF2WgWzSnPSwdlA9rkZ+wWeo9gnTkJG4IHXaYrU1Jb7yN
SQLkVbA+nZQFXy3bBgblrTdr9PdVTMnZLUMC9moHCxTL8GSD/2xCtsV0IMGk4xmi5OtSp9YDOU/Z
xaghAK4xjsI1jpvASGrC3qrWuDNvqwO3pDsUyGk3UhGRlo+ieFCRcnBxT28NJbsPT65FFHBLUTE6
uV9Dl/W70sRfCGbg9iIgNLHTV1CKo7fa2o9Uug0Pr/5wZ8ga8TQMl4yTe59q/DaRxQCo7sQrOoL4
ZmJc9ysRj55aiwdnWvs3xU/mM5zigetmeNJIb/OzPv5AwQPFVaCQHBPbN6J4enYq2+aXAD0qM2ZL
QHD6Q93b67YDmeL042sVsktMJ3JdjHZIAHi4rs/aI/ScdiwCNzb6gznk/f2gh/2uy5LyGTST5ROL
YXpGJIlLg/dVemEzqU9p6t1+dBbrPTKW/kWrnQhGX0UWGlsTB/9oLqltkUp1tFaBEzMrXJpbRdQq
oNK1Gh5aq1wfx3HEkMgsCmL6DYdpZBdLNd0XsUblmbGUYMVvh8+wanh1mwneXVR6Ey0Du022YDSf
rf4v6xw6HqyW32sfkp1sOOt+jlN7a8UW00U2j5UmvMpFnNWUUPXS376a3mIteiY7CLj+TZ8z54wD
YaY4aNDU9OpE/AuQ1aqg6Vgg0h4NviCE/k6mU/ut9834CqBo9FK63U1ezdDddMA2Rs8t2zmafqVZ
jOB7D7Y3ZBNUy6yYfNcejCByER/MYRkBSlLmszFYv7p0U/xAxHDOppV6htGEDy42yU0nK4OgWXzU
vWKBAQCeBA6TqgexOlxW1hV7w6pZ5mtjemeFE1+4lOqkK9p02Iygmt+RQZnbZLRfnE6Zj5aozT2d
F+oclTUc8DU3iyNDIrGbdbtMRUrYQ/iUgBs8sSosXnqJrKJcnPxsqCOqKAJRMi19A+xve3Vlk0tY
0f0IBzEZCwr90co+kdYzznkA4UQ54BGh7ekMnxOoMBlL/+k1LbYGciL2h5em/Dca6TVcySLu70lS
BS2imyfGNCSWUrdEP1CkuSoZ/eYQum47fYfYtxeEjFup2r1Qz0RTEDPESymfauMk5dku76L46CR7
6K8JKyQdOqbr7GVDlXeGfR+SRuAWZEDHYlMk74IEF0vj492v+V4VP679QNu1SXQ6h+7MINJYaYX0
U8/osxyCpOVSgS3D0/oq7YdKf7Hoqcq7ONl1NkWsPCwVuR75bzHtc4ZQneaZHQuq6rwwVUoOxnzf
M2Qa2DDmI0HdSL4yrra2/wNeRI3w22k+nN92OM/Fz4Bp2gyva/TPKFrybEjCcFGrxO02qp4jMumb
s1GnB8miWokHu3G33HrnKrypa6qg5pMH7eqTJnjSh+3c/SzML2SGjJG+Sp9eFyZTXRRMI/ICGiNQ
WyWT7XzaG+lRLCcnZtcqcl+KvZ4/lPVzyavT0mhfnJ5BP2S/sc/92iL+1vGc3vGr8ef21FT8R5NJ
bCAohBV0fiCdu6p90zkvozo7ZuZuMk7EeRyKHMYhTTQnw6D/S2NC4hChGgBXF8hj01MY4XUcIHvO
P5xAmwLC3MAsTtTHduLegZudAUbRy9dKHRSTCCLvNkk4bRrrGKM04hvDPeLzU2fxtjHuNYIwxUdU
3efGoY9/blBo3IjeJPkAL5pJIszFLW7brw9mLJP94BJx1EmCff8J43mZX/FMblhzdOISOruaNRZ+
GA0xTr9L0c8UMuiNnxyVYsGtCqE4WbWNm1yq8JoIwm/QamUXh3tcET4jOr3ZVrS7gLPRfhWV1rLB
HcVLPMrywHT3y8zM7ArbL7BXuqvsMhH06pCqRfHVtzNSKHHvSM0rLGJXc7I3OXTAIKtzaDanGLqe
ke9zguYnEpXgYYFgJ5ADDAniXJZLNxfCfLHIiREcee7L2HDyuuzVcgap4UaMLyCGfVgmXkM1mGY7
8trpofhbqSaXKMH3/DQT3FNcFJkYMw2+7N5TgL/xsWW/61iXDLaKm8GS6u/k/KK7j024SxFgrvUf
88md1r7q66PpviAWX/O/CXQ8C6yqMW6cir0+pqjRdrdQAlOCm14+kuYlIZ5t1PdhNB/UpHsZ0o2m
wmLvQtdmaE+xwAbhsKC6EcjfXKDjbfnUGa+dRXmp7altD5V5I+FD/U9+xeCysS+ge2PjJeSvHstN
ob5nqGtFel55WkOCFoSRzhJ6yM2ZJ2n3iIp8QHszTgTX/SFli+v33lY/iP+8KAabbcMtY+C+mrtB
8Llx3C7s5A83FSS7ySK+uItBRcKByHeApsnX8jJIOu11RH4Gf3PjhA+ZvJ/jbJ9ZnyZK8KWEH8rw
Nao/qxFbx/gM0u12Fc63EYBA9a6hBKg3LgkSaU5FWhhIU54JldTpFMHPl8tFEAhn4aWawzfposyI
w2MIFdUON30CkZokBCvQ0lND7o9zYwSO9wZktLFlE87CiJKVc7/xp2o9tUTgLGSaxdKPrNeyIsmY
T2Sm4UEQUCmY0VuWnjywZxV12KOv0EUFXv/I+ezNmwx1vmZL7xda+N2NtZ/FLBnKi1oOWvE2TP+k
vl+KnZHCuwMp6H5V8h5ygJcAA80ssIzq2NInlnJXEvEyEbOTGeACHrhXEwhv0ssnzZvtfytn7tT8
a7NnW55pLzay/oiGD6RkgUQ1gIIByeV1TdGw7yft4sx7UBS9w/twPxCqU7xr1QdTK78W9Lj2l9Y9
RbwpfbItip2ZvnbjP7usdwsSW8QG6NueBCkZDfrCUhsIK005skEoFV8khdsdFMfqwH4G/MdTV78t
zqmAyf4/3oBYDto//mJUjON3Le9v8WeutpfqMZ//WH5U3Q/62j2wYfrnYqObP8VC1pu7W5pz2nB5
cor3sGxtZIpWuluL54E5SrLeKXnP7balnvaAoYR/DSOTP0ikhIX+9tqujF7T8UFf3gtUIkZ/0iiy
Itvt9zdhMfKMhBNJgVBNES4FRNX0x5zIlR1Pv4fqWBHgbKn41Fj5/YSdkgcfb6lfPDU9jBPKwYEZ
YXE1XCaQKebV12QiyU/+s+ffDgFKChBYzjBc1+gW9hLwZfCW9Fdj7+CQyNKjrZ5i4aMgXaS2Y7hI
wMAbkrJAheuV0JDdOqu7kHhd9tqBkQG1QOWUq+FjMaxtFx0K5519Aa10vi3kWxz+qmvvkqBa7Lsv
59D0d6rmP5zolTdjsevZyGFnOkzxQY0IDCGxxuv5pucZlxeLUzUrODNuB4T4KbinwpkUw/jeLjCT
khNVPTrw9uuMh/zBIeYSFUbIVJnlviJ3lbPFMbDrrR+RfOqGc+r+wkfPx2M0n8kc26j+cnvT2Ejz
Eh1cKm7zmtSPoclCXtoB2Un8bb9VHixUecxKpu7bZSLGEoWrp/XaCIRt8pVmlxrtAZyUVQUDXjl5
Nc27xTi0Ha2svhezvR25NiznaGjsI7qtSK+KHcm0PiBORZd+XdrHZfqyDb4xH3nyqcWkRTsI6kn6
qLXL0Phs/wMIhp4+fkz2aa3uIftVLAbr+DwlJOZ9MfvRSsLS80PRPOsWqssv3T4p8RhOL2SPVNFh
lds2PhXFIzkBoAg8UVxdBrPVdJen9wKlbdJ/5knPl+AknZdR7mZusSTCqPIizecovR/Gsx4RNY1K
qn9P1RGGzLA61CtBgqOdbyj4ykfXJKnwoWaqPkrex/fVuHOHgEbOl/0/7iN23b7FZabC31kRjFGe
HaJNZQ4hXc+DFlAlfb7oH+IMuKIJdzUVG0PfqgaLDLqokMtZvyUJXQpSdKLqMNiPqT6dR/MzGsJd
brqMqokbaq90NJ6yW/oe4tXZYMz6DhcyEWt1QJlOwczsmg5AUzohqrQl8ZVQgo3NBeyUjyASEJ++
kJ3LaZceZyjXefcvQTVdEEm+lIfC+I1He9OYbykHgKmnGMZTj5l0QQE/s02Mpt9hiX0tWfD8L3dp
V4ANYorLUK3g1ze6V6Kguno6DO79LembAI7tSsDSQsUx24ENgbNWT6Yifn3qHocI2vcqOGUivw0/
Zolof3oJ60seSk9riO9hVLXKv7Er/DV+muovUt1raPV1ynlQMcJsNT/R7zpX3q9udu5rIg0FN1ZU
bEINoTQf+kSCqGuiS1SceIP5QvJ3MFQ5IOron7DYWKW/zUg0u0Syj5yGG5EA6eE44oJltc2ZC6Ob
gXPJX1mibQkJ8LQZHqXt0zi+k8+k+juI1ogvOLHDbVv+WCzYYVey8vyrnEANYmeEIRTblE68OcT2
sB2Nn6ZpQc4SK3YDew1Fe6gZger4cqAZo+fV3rV0PlTlcEBqwnR1jv7acOc4ewN1m0YQyTJzkcXP
iwnHtGoDBn/nHl7Bzl4lcvq/2iGDr33tlfVqZs3Xqisy1ztPWD9N8RdL+yRB3Eeweor8fWoTOnT0
bmwB2TWvI9lf97XGxRu/Ju5LbBrB0KLpXb9ndCHhc7n8uQ35QbhtjI8BROfATxzvxXoo8bksdIm5
+oxIY2z9dNX3oz2eB/U8NVuVUKvAq0q1jcFKmI5Hb3/IoRuaL2k9NET5sm6L51NTbXPjbrABsh6k
bcCk93FhBKgnvJ4aUZXJbiBMb0LVZ+oPfXsaxKllLa7in8KS3swIudcOJpvSmkFuarzY9mXUjB3C
z41OLwWSBlgtTx63CsoAL7l1ZAxuhtfZgnY/EK2YP8zOD1lB3ytgfFEIEJ7XynpGqLpJqpm5zy9n
vAivrXYy7EOR7oaMsD9+Ntbmcn105d9AWitbgLzdFvHbZIfeOnEaYUM6anyL2BiQV3Bm/2zJ3zKq
UYo+sy5J0LlhXIHslOZ/+nzRm2eJVrU8GylfzpQvtH5VNbKvfXtLPXBOdUfvI89j8Wcp5UekE7TM
q5JnNbBtAgxfN/eheskm6Y3LtW9C1v2UZW8Gyq8FkJDNoJ2mjy9AF15s6LZV+VSMr1rz5LSP07Ib
MUyXjsf0lxn6Ueb8gfq+7T5MOhjhnrpEP1RMM7KFCohUnyJ/JVnzbk6utXbCEUi28mNunwr1noK9
XpfesxW5jWTwxIBhCcJaDfby2O8shqsFLXVMXaenfyNc/HrYR/UlJfEuqWhzub3L8seFj0/y8S4x
duShWSY5zxCBo8VvUlLZono/JK8jFHycbSyv/yXTl9vzG6I60Kz30vxu2nEXW4tv6QdQ72i6+B6v
zvAwaESGwm9UFYIN8MZ9i2kbqvlKBohq8F8Ikm6y6Vsg7Fv0DCTbcMbVdWTcEG6w8r2SFeCtnNRo
qbNj6DLb15wrhkFvzcpzXi3sy3E5Mu8hxSFZAnPsjh2sPz4PG3GDk92Sc9p7CzrUYGjY4ZqgCEGB
NMLLIv3PaZEkmXMAm/jDjTAPMYstyYUei3KHsOJo98u+J1hCv+maSAZCG99Dxs5MHZH0+s8IzbsW
HTo8Zlowd2d1PSnKtwiA0W9KsW8WXnZ7mQ5OFb0Pc/UuhLZ31zFwlH6uKgIU69VjHLZRS37PPDOw
xvnIjP9DUiAqdzxOVvpA9Jk/Tcs2qUkeNu0KEpwKnFA/9I52LrLoFFvatmT7v2Gb8dtqajsU82O0
6CzyWVhNprfK7tDx1iQuuvnC+kD5Qi1BRAW3cbtJMs0D7/UkbBRgsTqUVvM5Zw4C8QrEiJu7R4ML
F723R+76ptGsYAUp7QHixd73txQPffekxEiJvJYb0711c/k766H7Kcm2xoxVwF6O6xrtUcPd567m
JZa7K1tyz9Efd0Z3KQvWeyVL+qHdz2F4byYjkCYQjcPaXYe1OJXaSFxv6Yc6ISoMl8k7PTkc0Jto
De9RFF5myF9lJN/Mut+MXJp9ZuL0Q5djRifsSf6wpC8GHL3ZXF+6tQtc/oyOOnJYIs+d00BwcDQE
sa3LikCHgI3IRV+x7jRpnLuq2Fsd7ymSyokEytaxA1aXH43m7LNqurTG7FX4KzuCrdhqkr1KsO4r
av69audHxpFv0zgcRRb61grd0yDhE6ASbc+tr50qaruOsTx5Hs5SIeEVd/rwM4Ry55raPuE+iXVJ
grZ1S7FiVqRvUbQ/aJIrWPH29st6inOq9wwPXK+Me0sfA/V/AAuMT9H5qMu8OG73TdcTONPvBn0m
cIQUKjZ8hFMebLPyFfY/K7u9P/zsXMzomX9d0qsmwz52xuqDdruqioptNKenkSFSb9fbSGMmpzP5
meXs5wzhGU396ov7SLh57cmRHGRquN+24nk7RVBLrigkto2J6MyihCSClTBeES6BnBGR5mg/pj49
ZFPuu21+0PUSd2e6a+byg61yTohxHPHbaNu2ZRVz0xyaJahzwjZ8e5pBh4Zb1sZEcIPpiNMI1HhF
3FHIbaDoS02VnDJnIkkk2oXjTGSxqyEqaoJ8rk9VxFnurC8C5evYUxA3YNMJqGL9Nd6CSl2mgbre
ntAXHbIF8j5WvtCNaUjIqa7WA8qhgbaOAE1lPRGB5ZMzc0fGSw4efN0VbfTW8OWFUQ8qa3goLRuu
pyhqKP/pk9W/ZiNdXoeP3FA4A/k4OTKa+kn22Ue6KLSAxE3Lcj8XEax+KquhpqzDEIoAskR0Vvgz
S6XQyM8t27C650im+uHrkXJ/NEN9t6Ca7GJeCqP0HFQQCFgxbSMBXznlw4SUIt6EuqHAoMGRbXws
w36ThrVfVuy2cTcQKYUksvbaiosIFiKya4bzdRC3zt5kwArfNUjHOch6e2Nm1g5Ev2/K8kqZecTl
S6dFUdxrXgRozzGxrrcKrxBOSxsTZFIyDxOkA7IgQGyQViRPYcjqm6NLpmF169liMkwLo9sLqt52
KP7g9xMvZa3vxsS6bVwuI53hyli2tlE9O2CuURo7PTjfkhNT4R0qh4zJnonLD5DxxXQddLYN05Xq
1NEQdlXuGdq05WQ43JTnS9f6Jto8d8pf6yE9DnOqe+hl79Y4JIxJFI+VRKaIioLOEOdaKsr3zhCo
QjDQhBaa2NTQL83IsNzhByWzgj/Ss56lJLul48Y7bFnBlLL5XXmKDEaxJvlhOHuwCrdWaG/+I+nM
muTksSD6i4gAJAS81t5d1ftqvxDtdptV7CDBr59T37xMTDgm7J4uSlzlzTw5qQg3AYVqlSJCRmun
wRoeIsmXrUAzIY/K57lgccpNYTYYvfhwrh3Ma7Jv4flVq9Fb5QToGoXeKZLJbe/y2iU0lEU7HFvb
1F7v691W1PXFjUgZe5wszVBjVvJp5lV/BdGS7VLKbSYxALgRzmlepS6VXpUirD8MPw2DeMvP66yG
D7Q9W9Xvk9XdC+S91hN3HtJ/R/vxJp3BDKe9f67l+ioKccLdfaT04gUA8BNbYep8SSRbdZycvY0b
NNHCnDKKZdNRHQlK7ciR7ZO4eHJHRlX2kBHJQKg9T6F2frUGj2jE5s9zVy4cxDBUxuY43tGhuZXM
cNnkPMeC65upb0YmdorsKJELLOxsqqeHnqizHx5j+0fy9pqpSRwIRw54dKn9nfVuVIQd+FOPLp58
ZBSW6Yr3XX4vUP0w3H/x7HHAkh2WuI/HcPyscDqKqngwCHSjpXZxqcl2pee8747k+FnxjFtlywcp
mxtvIg7XzEdfFc9kv9FD2c6yuL9xlX/jyfhfp3IKO0vCN1n90gAjvq7YhRujyfClsPF4M7Eu14l8
bLxxR3yen3LQNA3iNhQcSEH4uTgI8eMQ3jN7/DJYCekGnBF5MGWV17+w9lksxR9lm1zWiWSaGXFV
ZulrXNu7sZpIDmL+D1oY49PCr0jMzRGJmbVGTkyQ5sm8YMXAy0ESTMR4fV2oOHtaxOkxNQ1FkMsv
v6DTNpox9QQhvE2S2/42ryZG6NG9pWqBVUDSQmII8HP3bFj32WgpA8K4lnBJ9eP1dLVuLuFwR9Ps
EdrZOZyW6cSK7W9kxSHIi4tFZdTS37ep+nDT+TAlvbw3pkE+jIBYNDF3mmgXslNOFJ0rMwjdsIt2
6fXqqBfu8mRSXa4Tqh/uuyrhBu5dRJv/a0T0E0frXQ8SuKXOSsqBubC+NT20i0gACqSWnq6WqxuG
mXe3RBjSriIQmpJCiPH8Hs3ErhsRpLQNIsA3Dm9sGtRHBMr0+jJ0SNvkXFdlv2A+oiu3KzNGOfq0
CgUpQ3fpHlPDwfoU97Y0xrG2P8wVi9eBMHlt++ZGZnLrQ1PobMDQLZFXwCWsAk18nI9hVeOxnLCc
F7XU+wlsyrOzkM0vSNPdN60CP1yUHMzCfYr5graV7imvjK5rotl/8qKmjQ6UFI5HnWfEOecq+i6G
6I/bu/G9G3TsIDyYhe+rYI3lB5dhKML+rcH38QGypzqahbeBCSas0Qq3kACDfEpCekA2XVNSdC2q
h0ZhA4NfAJ76mGRpfZET7FCSDA63neBzmmV3prXjey2H6UjEMCcwXivScH1JKVmWPESeR7QzXTPL
NyjzMeQh5PmQKtzovW17/9Nb0ujRl4sut5Pt/aNE097SY58dvRrFoZyT4nb2g9s2hoYhe8LUq2+8
/6rtTuRc9F0HB+Q4rJKMG7HLE5vYcd+VIZ6lAdOeVUSKRyKRmIfIMBFOG+60/0NLDS7bgn4OEYX+
F32BuLZmPPFpO7LrK9Lkdsi51OtyssRQY5/VEyHqZ5xp2U3RkzFAI8k71NiueJ3KqX/SQ4CZH3ut
fchj9GMvFiBcfOI6TwUYjgh8SWoeTZuH30oHUEqWCdkzomcSslTw4AUyoQpmcPBim+WF1f8hTSnL
C5cQxMNAV8zoC5bZxWz0d+St62Eq+PTcCnwH6aSvyTomxRs1IO7MwAaIUe4Kuk9YK9qFpu55yZ7C
dWz+levIHTdvam6h0lcxRuwQ0Ah5YX95LTFL7M3kvmhr/rZuX9zWgXengwowRxYyDxZ1+Tyb6/t2
jAgZB8BVHuO8DY+BNxKP7I33yfo5fsWhbN+hvFD/QDUHX4plPvdDPx9SmmXObqymt3HwWQXHer3h
HkmuB1vWE8+KfKyhEOwb1+/+uhgmj91q51PN6hSOqsr5rhQJ650+FYzoRjh/Q1VXN15JCHfKuVcQ
K/jvsa/hUXCslUVHaLlz+fda8126sFCuBLaTWMRLHnU+7BYcJMwubencYlZxEacHBOsg1RxSHqIw
emD1Tob2av5c6+CAZS6/YIvxd/SnTLdtDTyFtehob2ZfY/tQ0/Q225lkRhyhAbpx80YlGePp7HBG
l0Rb3E1VSLJzBaF3nIyDxBISjMfmuuZpTRz+ifO+2l8DYLAA5o5EYgksWQ2MZVUbWISMlIk6z6Kt
R2Migi3HTw3m7oV/guPJZwPeuHq694HpcIDa6y5apaTsEBaOw5z/QKvPsTcbZKG6jAkrdOy/MlhQ
rDtaWuCqhp/GE0MEMJrKw0ovvHIHSA9Lhus2Qg4timl5cCiZyhHQb6fcUDBFt7zMAfQXIZNFGLen
tim/RbK+6tKSY7mbc/UYZVAjiWSC44jtgtMPa80p7RuOcr99KZijqIzJOEp1JM1DkAT1U2lFxAuJ
ehFupDK5oe/wypTwgjfHTqiatBAegmudfZnEZEMGtTyOoaY9qZkjTLtIDDvrUzcac4WdmH8/y8Vr
CFr68415gx6QzQd+9P4mH9aOrz/6KxPh1Ow0FUx0S1bpXxGnv5lP1jvP1s1nhTAkl7e0ahG8qVkH
qpHAMyBZnm6JnHLA6ST519NJ+OxOUfIzLspLWYon+U2YRA8J78AXY2R/lg62Qu3Q5AQRMuY8uZ4X
1ertbUAPfAL0i5FWRiRQq36Yb+C7sdlP6RreMfUUwdbNTOwBaJ/UtB/6Co4BYdf2JAgUbYFnI7Eu
6cKGpOjcngQuUmthfbyOCFf0nqXZgY81vXFoHaawhxezKDwewNXxgrMB54DtiZvCpeo/df95ID+y
MzDJ7jqJl9hnPlsjKt9xmyMzKetS7O0wNKtu/XRW1t3SOIJnIvi9WJ6W0c/3MwglnLFcWqC7J0j5
DhqasQx64PtZFzfDtutlchycXiL8FN1hWgbAIV2UMG4YTzN247kac4/kiq4Y68hPMKCT7aOKwIVX
lSWKHC5uH771bnnAH8v3Z9Ikidhzb3o/50VEJSauaBpfp9TlDqOZkFMn/FpJPewqd6IEuKSuhgmO
MbWMJWrhmAzbNl/gE7nEK5KY8C0+u247ZH2KcUE9paRG0m3W4peY+pGoSFkXzd6tkqTfzWt715rx
x4XjPT8rJjIsCEnx2BtR3Qy9ZElEUkmiomf3GNwk9wnHN/80r3FIX8L/Q5XcXySseN8azdWKSb/c
xglbvzidb+fwTxApvAW6A+noOr6DsxZmOW9z/VF3gf9EvmH6JHHkbg2kBFwH/u9xbAqxzyvjMfSN
AMdSWGY3LAzGm2jFbSOhOT92V9Nj4SNQhdxr9uFY6kOV8gYmmEVAWQ7xY1f5GBgH71yVdnggJdBi
rcw7BBvlkLFpq89orWDyRO0Xt9YJT1JatnztmUpCuCFyG1cDp3FUZOUdnALmD7fC4hDI5aFd1b9k
yq9zbWC/8fb+bRfMT7YLH2Ll2LskSwj0ejG3pNDt5nEP/E2m4BjUwLNxbYaJC0R9a9V1Wx477kk0
hfeFD50qOpVCml9i/UiGMrjoCV7DxsQmY//p2+Bd44HdB95VAKO91LnzM3yPkaEyF5IQ62HSEtvC
BVdwaZQq4qc8jdlVS5rnllQh8NMN/qLgsaQ2/tWN2DVhU2DCDvKHFFW7m7xt6n8mI9cIRJakyVgN
2Nj/oZHwGRTYcycnxMF2fhTGudR92b0nSVBgeegQBKZZvAoc12xAhvmv9geXnbF8MyOltXWo36kj
ye5klk5vAfcP7vAWoVYQTqdg9mlpm2eiVa9VRH5Kkpnk9c0pulm77mOEdnmvCyY/qRwwRjlEnVI2
5lcncKV+E8d5XYkI6ge3rd679BoTW0LWWbVxvBDfO/XNIJL0tptWFgMRb4oIZWKj5/FfVWsgHUWN
GIU9SAWsoDsAVHxXinSat61wYDC4PKbJ0cuTaU9BpsTQLxi0zUh8emYe3XadUx9VPv0OoJUc4WfE
52VMr90rMeYFWQBs6zOEw4Xb0RZKF8i0QfinSTTY9/M5brydLbTw2LFKj46NYvhHNbDeV+UMo2HF
cF2t4XeOEneom/xX29YkShYuPm3lrJsCNst2WsIO8WBl1xFBvNjXS6a/W+3qL/hoVxN3iSq5lz0b
szANseEr2XJe+5Scb8QUts9UmHvc6t2sW4GrFa/IGdw4eXthRxho+sybbO5OjomD5TD1paR2MbLe
Dc10hm9/4uEy7JcEkE6KQfydu4e66dsWsASl7wyvja33npqzI35aF/AhRaGPXmqm74qvdrl3IufD
LOqPLtn0Ao2rD+D3QUWFc/Azi2pqtrVvHsw8zO+BF+N6VgP+qCsdVJcgmbkeDq+sb19dMpK7KnFC
Akn+eOgq1viM3BkhB/ddZHQXnTCOSIoXo5854uXARSfcz5qb86EDxnQjgpUEcBUt+mFY0N66MB74
HwXcnAR7cRq0irusHJ7WnngfM5zPQFZ28kmDCGTdurjsSZmZNmU9AQAgkMH6ic+Eijy9y4cxRD/p
3hZloieHvqLDnM36nKjJ3zPQdOicdE1EAa0am1Bm8aFL4v6nvELZsJ0wKM6h8zjBk/oLGMteRinn
s/CH/sZOIWpwEtV/lFzlztHuyBXEnS58u5ptJXnMwGGZk8KPdDfHqrvJozy6qXrKLiNZEFw1Y4Na
5kn2G7Z+6A2nip7R1VAoxVUrJm7UQyJBxXPwdV7PDPBO8yf8GirBwym4b2q/+1W6w3Db9XH5NNgi
ufPFXHy4IZ2hvnGmrSnz5TAvJesmUFa3IWsM5kE61kmf9MutDNzvFXOaA/Vt4zY0Legidm5mouYn
mfrTPkAU2xahaE8oI/gUfJeTPOJHSzLh35o6V1+TC1l1CXKz88Ec7FyneCv/7+jCGUhogdwe7TjT
3uYO0lrsJQdv9n7WafxUC4F7t3CX3xGKzVlYktss4Jtb2jDKl9XFSudW1l5wcKtxSxKFdfOgX9cg
HzlNkCalg3vMUcWfVlK8Lpm1NkM8yn/hGPB1ZHreUmS8PBPg8reW/dSGkJm3YYePtKpv83i5EoOc
dmtLGlsLvJWc+6vJ9sPEkUuVT09DJrmhIW29Q2Rjb+e6bFSnYWlhIyBdBdhZdDDu+eID+Uja8NyH
nv/P+ISbBztxHRpzZz3kjN1/SxhMjwvI312TdUz9UHsuk/UeK1f+ACmjLj4bWUwx2sbMC6UCsXZl
2dgwlWwfOuelDctgVypLOiYRNWV9xlfRl5ra7J0ZI/4kXPg7p0ADf7UR5qPXsjg2BGhI+REjRv/p
mo+sGwcWdGW5HeCQHqbZU/9y9Syb8pSowDx1FaDIg05ZCrZxylvCX/rbTjgFUADXIXDJjA1JrfqU
pgMS0ZCVQFZc8g/qvBauHQQhadWdqKJeUW+gNftn5dRoKBmuJqZsrtjoJLe1U/8CrFfuqCl9rQbn
w4spX8JEPV/gU/VveJ6HexbQguhhimLllck5JspHYLBLv5FsaKIG9UyCPem/uwWGiE8R7mbisvir
aVYXwcqgq6x9cOHxakFaiJ+q64Mts5o+ZVqu/jnw02b8a0NH5fumiIbLFKYe6rqfn3sMW7dQQMxR
z8rgYSrqVz0SIg0r6kD7YkFfchd/ZsYltpRsY67W4lQDmyXgrUvcG6gqc3XoNefrPpA2uk+HwiBE
e+LcSSKPi06W04oD/kWyIcVoP1QHCtFodSJmcPHKlSVmoZqdHzsehSgxlFO4zPtqbZ3dGoYmRE9y
Mbn3Sys2YaSgMpVugL12iT7GHOW99EVa7mqxvotVsDCCGSWQR5MUn+eC/ailQv40et5XmfFiWtqF
TcPQLSuLzqLtP1d6v7HP+w1WAW0zf+u3E8im0BOPkdfPiOy+vM/obX1KXOBLdsYSYyd2bwC81r3O
hv5YmPT6L8Rv4ViNf3wPfW0YiAH4eMx2LAj0dpxkvNdrWf2l17S/lG1BcXidVEZtB8Herw+V97DK
NiLM3QeHdiyifcV17Va32cimjwXUoGomg8wL7qnUip86N5h2sRqpxXDQ5wzmvCUHemrXan2Dstuc
1sZ4j55w1DaOivGRbHZ9aP1Vb5fBsycU/3LbKpn8qWamDXRJZoVVuEeyr5g1Bo74nIrzranxxyWQ
C49V1HiUIaCkkxnHnxVFHq1eAQPbYL5MMbQPRa2Db8ABwNoCpHsN1HHlR2azt9rOOWZDmG0V48KO
3P68U9bTd2u7YFQQJY8T/EJqg2eQMiW9Fod68XLC62myG0OVvomC7RsvDUe8u72jCa6PziWKmPwN
r4YjEl1ztIOrD7mtvUe+BddtEyqmzlBAAZ1RWDLrGFLQ9Jt6+2jjkDQ7It9We8/Nsw8bLu6tdqf+
VU88ITgsNHZKRZ2x47ATraTr4NbMWoCn0I0jsCZQZVmAlXX/28vy7q9ZtH1Be5+o0aZ3s0t1e1/P
9ttVKr1nitA8VziY477rCEWt9SlWrXlc21qdSQIDyGPluFNjAFpGpDVpQQJxc8Sx3vbsN5q5o2s3
ZRcX52hc+UjrbtUMpHE6gL9Y+FaD/xg2MtxhWmfrZbOAcjikA182D4l+5/UuI2WZXh9gDrJlQbsY
CdWsn2U6ybchY1CjIy7c1vOooDtG8aEKpD65CFWbIl8+GDvRv7kIw+JQLjoFJUq7UPrtm7UlbybG
FJY/kF8I0NujBJL4L8M2RpzFJCdXkxwNNJ67Ga4Hoj/3GS+nV0Oq0iB2x/mBTZg4TiZjwOSjfLie
W5uQjOWm5nW7r+lTIXjcgKaa+t+LixM3D5L7RBFjT5a62PWApXCqZP9yRtWN8uznMmMm7vtEnDJT
vTEljdvIdV4qwcC20UZ2H5OqsPh4xrtMZf8jqeKBkUC8/i70CchGi6PvfUHoc8xt8BBSZfHZtRWq
tBSY4lqP1VaW/+g1YiFMl+R7yxtk59OTc+Mu0rlJE8nVmW3rvncloLww1Lfw+TCNZGvqX99rvLAC
G7l/uLqiHgkHZ4odhb93eD62mWJg66SnjlHDBdgIb35Pizq5j4apvzR5Pe+5EOHiMzp/YZFBcrzH
DZwDKc42Kymozdrnf2KdN+e56aszNgx+dNBJXPlTbNHNNHqXqmyRVaIRcpRIwRUyEsjqBeKYOE1r
7T2x+cHPPdS4z2aCCTh0rp9D6hVMH+sYDMirnfgdGLe+55kDtZBlP7AzMKrlApxPIrBC5A19lnk+
it0gkEoROYDrjQRpgtbxN5TKM5nDjk4iLfaWAPZx7iiZS7uevWrYIKb7dcdm6NonOA0CDqPvn1cX
R43I8Brj18T6NTZELLAjbSzwrKO/js8V8glqiH6xk3ysprTdu01qjkA93a/waiAH7xVfvz3MjTLo
MeQG7p2anT9eZfpDPkjbAXVt+31RePMt2BFDVUbxRcA62Wrt4tz1I1K7aece4rhbztkqkRVmWEWw
5eZDN/kuty1QuOGUfUG10YcUOwVws9JemrrhYjHGGJgcRv9dJlvmeBfnRKx8fczXIdynS9WPB2xo
LKPX2G6Fcrg0+vi1ot6yurTjOSYRu1yipQbklcg4ux795WOGxv8HjP4bAhVxr4HJ6dw2jU+TZjWC
LWddipkfIuBw8oGY/XjDmD3lKooekwzncE/j2gO1iVckFRl63kdlgSpeLE2DTR2PLmkjUjTZ1Ug+
4u34y5Y4uE9qmz14EQnAGv0YiAkILr+tftyMjSpiNRE+9tisxFNClXqV7x3tj6cMYsmRICypfpW6
8EZogDYt6FOVrtyhmMyPjk/6Z/CQavHKqp0U6Zfhjn6Sc2ueMvBIu6InB+FMXb41nMrb0sbqPNfU
xoW2/kjpYj6kMbFeOtsNyaAs2o/eIl77ZiUGZxiuPGesDv5irtZLPlYtm19FGmECjhye55mvlPCG
v9xmWaKuPhmaYiVOCqHkxZ/HmO+2ew0h4Lvn+wGnyAwzmQ3GnkAiFlcJcFM9ihGURzDENwEaOi5R
HcJyStmDvAoy8fN+WPPlkxzHsI0HYs1wFOdNoq6Ucm9h1usjPBSiZcgxVcnsOJriNhZ22cp6eqk7
BKepYmINjcPmF07UyQ/n6GIkGYCNbDp2b10z8NAUqW9ZaPeuWs4690HEzrZ4TVr9lwMYenmtrmug
pnielsS+BHpqOJVoTtlGIY5wlfmfC8C1i7RLyWCPtydmWocxmeVvdVfA31/xbiShzQ6Zi3gvVeLi
6VhFc8R7wGQfxT9pqL9Gbpf8Urz8uHZec25tR6upCZnz2h6QbAb1jldfjhkAjdF9SwFRYFXD0usC
ykYqXdOdsMqLNgU7hV3arTkasiNGBNROe1tX8Csb19B/IcjpPQtdYPQQ/D1F/hutIOYWreddRYE0
fbKkfVCGktNKhACPL44526LYOQn7jWJmhesmHNhV7pz01Ge/K0exJUAdO/mO7W9jCmZ2+CvwTddA
HG8r7Y28Vp3R8tEw0gIsLC/0+uJImYfgwC+JYtQg/qGjG+N3l8bnSvTcsfnOQAxvV67cuYNoG1c9
r/0EFniaEExFuZ6XczV3oPPzJj16XLwOyzIjV9r0ygCxtMElquhgcafDXoqhORZREbwYoaqXJU+B
KYRtcWVUiE0wEKxMDZudiQkl9LnZZ73/a6Y682EBHws22yNhnEjeW0IejLxJ/B+DSr1z50lB21Op
95LabHj3ohIHJgEetPJhRDIa+H81OFge3HHqb3vpFK8yYkb2R6FQSKZp39fYyRxRVD+JU5RPzZiC
6uT9/RXlBFTLmashdHC7RRknliUHH3zuAss6wtZXz0oc0f4ZjHuokUB9LLu+wj6BivZuHRWMX0kX
BFekmO0fZw8WiBOVw9ar2r9IC+JnnjyOc7Zte+UX3JkjQA2rU2LXICtA8kWqTdJxOfamTH+pqhT7
ydjxs564VAAgYcY20bcH2ZEe3UQcGCFwtERBjyw/2Okp68L83EyopB7WNCvma4RFmIxTxyt/RSzw
ubDjTRiXznnsskg/VJHqnnwELBTUqwLsSRI9asV1aReFGb7MKVuAlE/sw4T1IRJc/li1TRRVmHCX
uf56HweMEqQD0XdS8CaN5LSaOtgMAK4mH3WvsD+4yetT5IzhgfDwcgQ82J/mju4AFzfWV+Ubs2K0
lsOp4cTYyXXgPJW2vCwGz8fienRzF3Dok44avqpCuxS4Oe64LUOpNyRuIFJx+jXeD6MPQ1pQXV/D
fX87OAwUK22TezCRFOp6UCieizrlbhe22aNHrBwGP5i2m0kU0XEKjSaurrpj0q0juI1w+eppgTiQ
iee8gAPI8U90le3A+F5lC+gsqRXq/zVLwnhw8lgrvdoRq7hr3PXOdiN9wRQkH4G8ggB2ef0az3fu
qXGaD1y9/JPpx+xPm6zDKfAmvV0b+2cO6OEcG53/q+Hs4W+0w8ErTHsw9FEfAhQu+FWpOHgr5lwt
GXA14P+DpHsDFyoetKzxBnmsFuTFIvePFgL3ZhGksec0ALFQJON+FUOIn5RyjGac1WffGqS562G7
kOG7mYWT3EYWzXuT2/536cjot1x6NoeNapsbWL/9TvkBnwekgDT9pacrPLlT9Z61Q3IKCzI2CXUo
+9ptCmgQoXMqs7TY5+nkcLim9V4s2JA7P/o3SgcA1BX9hboDricroZZ4BW/2tUMjhK7Bf0VaYLM5
OM+p28jztQ782e90toe4Xm4ImuBLmALvJinZ1xnlR09scqididQvJgv/AvffOStQggwpMKW2ApDy
jmDwD9u4q12KqrBt7oawloaGlo6ynGA+lnFxUwW4tSuYaSo+Y7Qk2FYV1WdYO6AXm6Sl/Y+kTQbk
5eyUbfsRTGBmFAGz/cTj9CAYgW4LMv/bXuFAqYoivQvZQF0Mjz4vqdHgc8D9X5c0Js0NqMAs+MM+
SDwSMv/G3IceR9/5cTZq3HWpUMeY698tbRPeOfKX4cD7tz1WK4df0dcx+U5tMCnL/JCXQ/yL7Zvd
cI90N7SCYRxVFFRQ3DVs8x7JhAdwC60MvUTjnWzhg2xYuRR/EFthIGH6v2NELLfcxkmZOawGbdPg
sXRmhPyoltdJLnwFBEASAk4QqDmIh4RYsmsIfcmOmTKUuxZ0qxXK+eYln0twYhxMpljloUjC9IKr
Fd/fijbKaYyR1mvkwXf1B4JXuu8QErfL7DsMnE5+RrnL9osTMjDp1v23ZvFbT8TlTVUOX6kEwPRT
OFn3jixxf4irnJmKaBvBeUFNN5DizRri36ONMNr1KyaaTNvglPpYSVLACT0kj5B9670Al/DhpXCi
uZXMZ9/l6Vibtd1lxQrFKyMdWLvpM9yR00qNJgmtjv0cpcHMYEuF+EVe0Xfq6lhqktSMBmQCBsfd
DxX03yx0zbZxa/cGgRcIRZW3ZzfkHNrG114dYZbwwXFxAI0oQoC/COyUTXg0dvDuAVtGm1RnP7qt
4P6wt7vA2163uYdOEKu8OcWsME74awEaeMw1B+1DCLB5/T7U7Mc5ebMbAT8xxNm/MD23EC03NhrD
naGTZi/qLv+Q9ULzB6ohRk00/NvICcQHvqbgMFzHi3me2+Pooz4jicnzSn78VADiOmiLeTbPZzgb
Bsewlbp5L/OwfnYCgrbcnReMWqjfZdW+xov1DxwXMODYvJzG0g2fqsxpDtg3wnecnAA8qohNFI4E
Vp2NR16VBY2tJijyYJcPdOqhllr2pLvouhVSayxWIK4lnuXa67B2DDGiczTyksBBei04dZ03WWog
FVXWvznagsZiR3gPIJrf9djqJ/DtwDgk+MhhbYddEpgWALiL/l721SWp2vW1YRK7UFD/aIBU7Ip6
+uF04a4cpxODIVj4hCYTQCKMuwH2no1iYqQhA5kZ9hriBE0ZYzXftBACL4lGvuk7xEl+mTiNrfCw
D4/uEaT2ZxbxftjUUwboGONXUs2tuwuD8h/Az+aSt9HEPFT2x2HAtQuOw3uyqfkiTfJ7AGtxY9Zs
eR8Ry3fsY+fDkgKuy+sxZjTI1B0bteY4JDN3FOLRkBTox0lpPfrPiUUsGiBbjHixhSUTb8qSpaJu
VbMVg+pgDPMu6q2OvkvQj5cuytkdzgy2rrtmd1zuOq4pmN2e26jUx2iO5S5Z0ImMB+OjnUXxgr3P
bA3nG1MzLp+5iSxYTvTMoc6xgDdJeLF+S0C2vKzd0+CCOYHY7/4K2in4k/tXdlZIFkjBWdkWoE7v
vMSEWzWVy6FeE3WI3Lj/KMyAphByRaa5HR58kNkLDnPvm1OAkOngWnaEtf0FNF3eAW7kheqnA9Ec
1s9VHesLflHNdNUwgXSt881RzNQFeoRUhhsfMwDoZxZ85d63AlpSn8KLSlBUijLJD16Xz/S0XkGX
5YwDGrMbNGuBpDW303uOnevDZXDDd0u4NJxRrTZxQvlQ0U7ZG7vghNG8Kp8NLSJPMQh6nPXL+Imt
2z+AW+NioiQ2G/6jeDehkKcAR8RNNyFabksUG6zvVYX/Na/67tKVdYdu0ukbjqz1zRetc+uztz9W
3cQ5w8TiTYxPGGG4IhYhQbvE/YJN84En4GmC3Q7CH5Gpit9a89aEiHseSs5DZ8PonGIw304j5jm2
rhmPStN8F56t9mVaNnSnh9fEOE2gz/HauDe+nuhOQLA9Cr/MX/1rBMwNveyCaFb+aMES2sU0du82
mEt7b7L7eLTVmQtH87haLQ8O7WYHgCz0EajyPXdE12yHU9FQ5AInLkarjZDYaUHZBSnk5JOO9gKD
o7zJ9B15VUAkU8JqpB19Mh0FYkQE4eeKRBnf8/mK1YhAm/ZG4ybB28kqAOueFfkKVb9v9pwk+X6s
sU+S0wgOPAuUx1LDe6h70eOtb5L1O2kqySNwNXTUeXebDmmBtdWBzO7yZ5CR5VOwroKlrG12sRzj
YyT4uFQPgcBNQHnB9XlHY3a/aDEKTqponhO79gdHeuI/vxzh7BUoqmdjSo1K+ysyUXtHrin75hVn
77CCYNQBBqrRKolQTTQD7Gix0Y8Iw8vH3HAWsH1tTqYK37rO9ps+5C+ZveRbrJ7f0XDDHQ/eNOYB
uXws3MU3gbD5k8Ne5rgKH2xBNfK08EU7FxO/BnDwNKwQPJn4ekgghtdKFaSo9pzin9/kijkrHrP9
BJG4JivL0J5d/wDCTpyZ7Rg+zmXWvTUS/A4s3iw9x7aUt5j32p1aFtaerljuukJHvMDH6N6r0cro
66uO6RTzwMxhjAuIvTu7QHo2lri/dCjPjyw1cnCw9R9yKukeVnT6qLLOO9kZXlzB9hArka9vozQl
b6v95jgLaHLJ1KcPtlPfEOnrW6+ZCfMKEwHWT9bNwtXtnjopjmX845wX3Ng92yTPSmGJTMMWZaUG
5liyxkQL6dkece95tCF5gtxDfxAG6NBYtNF9Pw+8PmN5ndPIeRTWLVEO+dQWl8BSWVKdwMP+P9LO
rMdtJEvbf2XQ10OAS5BBXsyNUkrl5lwkp+30DeGV+77z138PPUBXiuInwj3VhUIBbtRRBCNORJzz
LsoOG8XgJrBBU/F80yeJ5/SmYTsib0uy6moHE+MA5glaGdXBHGycpjgsPygeXktgFxWoN6hk8nAN
OEnt/Ls33aDTomh/2Xrb/EisxruOsfdCTA71FV9x2z0FzPSotoOH+4uoaXChNRuGQHOkoQ6UrJEa
dAGX3NcSjjUOw/hI6IgJiIFB6mV9X0m4AaYjhk+VLHQKjK64A4YDF9zS3mz0I8KQkhMCh7WJXFvt
o9HtO3sTqMQjkl0BJCwwHHjZdVtMuxpQFznltBjssAJ7WnMhlNlxjpFC6vboPKHaUzuxig2iJu5y
EPjXltE6t0Uy5ntFAzzTjEp5w8bjVl1RbK9DGWw9PbHvYwCwW653ZKO6+ZKDIrypAMwcCnvE7LPB
GxHVhPCaenR3i8Yn21VW3NsH1X51NfUgY7PbhtkgHkZpftFbEwX5mFO1TmlSALC0Dw0EuoeoTsBu
16yPwgSNHSuNf0N3JUSkAWeMwRHQX4scfbekYJNQNeXOpRhI1tJ3+oC7lb/tIgO2DRrbvG1gYFdD
NZDvq+xec2AGGA38UIQ0G+Qe0vQGDS0VpHcT0hY1i29cXLnlAD5F/yWKG1KgUOtbNLVYuOgBKUCV
eMMm34Uo6am2SXudO2X+yLoybjFkGxGOGiXEQb/Ciy9Lf3IFghEr6/xNRi1M4VZp5EbjhQpCUYda
UgL9oK7HK10aGrkSiFEflfCPIogyCnjzg8HmIgVqYmuNsFRaUUKrCtzqc1mW1Yta4eHoFXa094Ze
2yKuZm4B5H6j809bEJ3Nh4xzZ2fVHkLreYXaAozsK/A88iYOEQ4wGodkP+hfm14WDxWte0hFtIAq
DaRyDIJ702JOtO207hv+aOoedr19bSei+YUxkXWnOSHdI0f9IVsjuS6RWj04nfPNlzZgtpIKAg20
n+B5tR3dGx6qQVxRS0LTzc47sCCiwTKrtaj9qdneFChHafC+EaYx3Ws5wAAUOHVthafAk3dw38p6
PWPH50Zy0yiG96ybdXIQvBsBidc9hXtK1Hcsqh9FTZ8iTzIeELbPQeS26q7TVRCklaZupFTSbQ9p
dyOGFD1Crm9X/QgJEyRgtms8Tr7apeOEG58PHS7o973i65B+KMhQzRlqrLEQPXRMWd+F2Fxs+RQ8
xX112Nlx+lvHLnGLplP8vR4odJuyUb4VGHpRbDBqGIfiUHCxfKTBhuaU6vZfue29gS6zKLpCgcHZ
tN+WDYWjrgWrEIbZTwbHls56aB2Tx0gW0o2yc7+662MhNlVZlC8+aefGzxHFBOdHh4K+qp5CWQeC
g4sKjQwd+ltkho8mTvFbLYEwKwJeULLHKWWju4N7q2NowgVLDqCIOdPUEamZBqcPQFIgmSpZjneO
06Jv7NvR59qlcm3rNB2qiKPBVDtcWBFMvIqDEGQzZWAUdMsKXE73hrckpeUoloiJqEj3wxrp++yG
No1yFUXQHVvNGHZAp23oIxAn1A5/oTGFKeng8LSt29rY61EFG70cMESg13gP1+QpjCL7FRhQeFWk
hdyDbUHKCRWPK8r9PjSBhqMfXD0EGRV8sVSqB7O2CpoOAGxoEwjeF82Qezu7lb89p2k9OqR9Pz33
FWSrYEfBmDG3WTcIir8uyGRkcNGYC62hubPApXtcAM2mLvGz8shyV5bNfZL2qPYZuNHn4gGbSOpS
BqY9FXLgwBYcs6XVaqK5qEwVv8CporeuqZEEtRT0zREsBKvmmXdV7lFRAbDx0+r65rdnoVIo0PZV
4vyXTWF2D/Ym3+P3Nky/LvldaYnYtgbNfF9ndyMKgXLgpFOqkoCvAhvR7sRH40f9WCCUuclKOpR2
LLptYanRvgSGeyu4VOGGyK1tU3HcwnGT0U2JtRMSpgiaBTYclcbREQSOrPKBJtb4ycIL4cj/F7OC
2ld2SRMoO9H4A7Q9AEggENWfSgPykoJc8TOyjIBXQoSHQF8wNcakdSBaWPuWYXPOC7qBcOejzxW+
tCHHujehhSvIK7e8TFu4BWF1GzXUe5CSt3c6/TvEQgyJMkho3ulaFOAF2l8bBRzknFYpevVtq+if
6GfDiRQ6FUpLWnfC5WbJcQGhievhLk+G8gPq4eauHJMCZQjsAWQZwGcj5yW9gSSQyX/ELasCi89J
+INqNRi0ILgSZYNmjWWC4/RMZW9rbbAHSkNHAY47nR+jfauEaD7q6HOhpkqZ6aUwQJhlmA1djbmL
5LLBWiyDAbhAUH6y6YpfS/fJgcTAHW+yJFFHIK6FApwGHWR6dxi+7DxoYaA+p7Zp2oivHneFL0VK
d2xsY/Wh81Pz2U+ozCpg7Q9qnsNO6x0Haj2QVsCQJcV5kwYvTXA4VwC+palp91YHVRKR8rexmeCS
Ojq0agCNnIdks6vr4E1wLG7ilmIFNXaxZ/FTmROdQIEGwFqADvgeITvQEipabJMeq6JwBwlVh76r
Bt+Iu5zzwcSCBGxMX37iFaztWzjhsKBt170rNI19E+I252phf6NzgIGEVfpHSZlbvekLMMhYjEUy
f8l66LsumCryEcUyXae6Y8cxqg+5zWdLMO4JHBMBfDNNPoMn/yRri5TTJtgYB1gIWw5gAUR6QT7x
+q1Qj7Wi7ZgMSIlhQLxxChixg082V3r0yWp+6FVYKOZhBCAFKC8oP2MNo+/tPO6OkW9anCosu0qn
oUonbaSnjISMHejiXtdBs3N2a6BWjIbWKiUtMYkhBFWa7cfasH9kYY21Jpq9G88FOXXZHf3ctNw0
dMPRTYM2jamrM9P3hh3Fk3jIXuAnf/TG/CrThq+XQ5zblhPCdLhMG7plCnXmi04hTDZh0WYv2vgw
2J8gr1kR5GE4iZfjnBuWMwhNOrrQyNW4Tf/rv/If3w4BN/b/+Zf234FfjuaQOOlLHj5RWBC5tzXJ
ok3wVsD9uxxr+s0ZootZevvzf/5l66p5GmsyuX8Xq4RxFEy+hS9D/5Z6vx3kvB3a0xr18TgBGHYP
hOtyRM04DylUKS2DXeCA+J2+5LuQHoaSYrqSvGQdygEA2ZvxBUYo2LxfQF6vGoUqKrX77qfjHPuI
omG1MuaF78imtg0peBTTIpl9x7inEEKjOX35HmdfWxhkqcPptr08zIWPCOlGp7iiAafEV/F0lHTE
jQRtmvRFIokN+i/KnZ3H6zjOjq5zfzmWeT6jJ7Fmaz90HX00cK54sakndbDfBPIS2vDlchR9MYxj
OJbJ3DlsgdMhgbaUnVoThiMcJ4gXZMSurd8mjglXHwvx0TTcXdu8+uYttla0gyhnCsgrT072gYQV
uDyonmIkufpbvO4u/7SzzS91VarMs25o5vT36S/r46JWFN/RD2ZbfSn1V2C4vy9H0M4WzRQCVIhu
cR5YnNKnIVoNFD92RcaB1wtoAqQkdBeRkBZ8adP9UHTwOV71ovfxV42CfG8WR6oXz14Y7/FlosSC
b9uGS9X+8s86276Sy4UmLE1KVQNyMv3qd3upyPyQ31xUx4hu+nWfUnWwYZLh8zCqz07UHKvKRG0J
Vjl33oTL89+HZxOpJFzNEvZ8RVCH8gH86SWvfiqb5YianYU15mOuy/opzDEXVMcgpOWgmrcV++Hh
cvhpzk+SF6MX/CU5MFWy/+yzm1C1B/r15bHXPpXjsUDGDR8aCHiO3ewU7/ZytLPlP0VDTB9iqc4Z
8CevvZtrm44J5Va7xNgQ9h8lm8L8ZeTJypSe5Y0pim1KFec+i1voPDnVKVjVzCyPIG/dNsCI/VfX
YaLZ7LihXh7Q+a6xHNOk5GlznjmGnJ0z1B+Lwu768giQ8VBa3l1nGh8uh1iaMxNrVkPVgSRo8zkr
06Af7bDEyQQS3AG5F/050mpEY0KEwi+HWloMUtcZDvtUU8UsCXq8pNTQyOojPWk8iI0v4GJuOgtC
dU3fMpbaE9Lju8sxtaUplKQEcoIQztmVAPBrQ1+aoAllR27t1rVPlSD+jSjMtUf8tmk/d2Hz3AGU
ah00MIIb3B6vi1oeLv+SpYl+90O02XFTF13pc0+ujzU6FVb7MmRQJovPl4MsZZv3QWZTjAxOBRi8
rI8NlpjKUzTcmZIiGqQT9YidX6V8uRxvcXaNab855F1NTIN+t+OwODKjfGBQKrX3sn4JXffq/xZh
lj8xd201ATr7SJfN4xYNobR3V7bZn7mfpylWP4V625b4F872mSMdtRPmUB0r5ZmqeEYpP9CeneJN
M9Ib4d4gXwCGPVtJJIsf613Uab+8mzxXVkmK8XN1jHuwDu1tKj65qNqNiEPxSm/iTUGB+PJsatMC
OBupaUiVLGlaxvwcdkE9IPPk10dsNraqdpvgveY+5+4e+Y3Ev20DOljKL7ATK2NdXCjv4k5//m6s
XoAsVO4FxPXFE6WTzy72citjO7u2kpg5ZZEel6qw0YQ4jQGhDIwT2x2h5JaaA+IxzotVPevNg+bI
K636ncnvmvektK9+/pj415fDL2U3W9Xo6QpSNSnuNDrF1CiOgDIfm4Fbs4vWyLYQHvIfUquvkqk/
6MeDf1RGXq6XIy/N7fvIs3UkfHQzYpstkqHZPOL5kGQrB+v51cpyGBgcNcNR0eybHXnaAGQzQT7r
iBeBY32yK85vBGN/Xh7H+X6QKnpGfD3aLpzjs2SCpwq3hdxkPxRfeGKRrPGcoFMcPyTVzVA82tra
6TB9k9PdwKVMhQwjNKHavBxPv1kY0kIGz8OqRCclRKy8kbwzTH2jIx5flmuXsYXddxLPmp0BPYhu
DzhvffS9g8uHCpQ7NfeQYtjWNpZUJVIM90V/12srh/z59zuNq5+OszWbkhYHaZr81odvXvjglwcW
6OXvd74OiTK9inVkmwzDmh0+WSYyFYJsfUQy8srPHsdqZYEsDoM2hK3ZKq+J+QWCHokx0OcsjxKm
Yzp+KrnNcjvaNcAdLw9lcWEAe7MdLiz62bnW2GqhgC6qjlpHxcfyrjULXkypowhbN/TW4vHvjyAm
z2FYFLh0NtlsKUY1bLvQEmgCxxh1iA7J5Bbxqb0h7yKJx8KkNQUoW1mJuzilvPG5GlmqyRY4XRmS
cjQyDrwPugidFlDQon1MkzfbvL08oee3H3Y1zzLHwAGV28IsO3rIVAwwzngGRdxMhLvDdOU26sVK
mKUlqEud0o+NPYWjz5agYpsNHTGjPlrQHFDU6fZxMDr/weJ4H2S2m3JgjrWCmdSx4BHTgJ2mKVkV
bxmtt3Ll9nNeiuFAex9rdqaVsqCfHUpipc+++xHkND2r68n7WlGPqnzguor8/xCrsN/dbZCsJI7l
+XQoc00vEMucfTboElQDS60+mhRNx6r5ALLq7fLKWFqBYMB11TaFIPdPf/7uZuDjlyQqkTRHafhX
Meq+SvEoG4T895fjLK1AKnW2Ljhh7LPHYVxIm5ZT1hwRasIw2QNojMZg011fDnN+DQAu7zgkDpIg
5P7ZB2u73vA8OIrHTORXFrjQUbvtsCEPHnUcRPO7y9H+3ExnJ5jGqCxHB6gnVHW2FqEYylhpR8Kh
OGd4ryFYtdQ8KNGLkI+6d21m/sQw3+ShvEIKfQvy6UpQnIYkjNw8terLv2fhY2qGENODklOAK/Xp
xwSnZcgwiIZjYN5bvoI+Kt1p506sPSUXPiZFO17fFO8MvuVsXao9j9a21sejaaFy/2OANxKGKzW7
6b8xn1pTMrsQjUyex7OxDLR70z7I1aOoJrfMo4dTYhjeSHkXtP3Kqll4gUjNAjkuLN6qwC1n6b8E
HZx5HA1HT8CMYvbSSFPBHxpICEBAx9Vc0avvoHXuxjBcWURLk8mN1eRk5aNRzj79aMC3jRpQwYAU
a7iDROuGCiaJf3/QcCP/J8hsNuNBR3olLYejw/7WcuCC+kttIphrrHy2hZRFINuBL+yYtpi3GQxM
s4suagdc7OF26xUu2tu/XuRcb6RJtYSr8NlRjVZlL8HydEdVR/g5Uz8Y6CfFvbmjVrOSf5fyv86G
Ega1eMpA8/M5QWQc5HrRHXu3wrXcARqWZbR5RWpDnNaT4Ar1QmypFOh9hcidl6bqi4+6hSpbz0UW
3LXat3+/yU9+0+xTDiZGspiidJxJwVWd/GyVQ6E/2uq3y9O8tCdO4sw2ObbySaFqZXc0aIT10Ysa
wt4KNn3+XNgvrbLr6leBmMNK1Cljzra9zjHBNdbmIWeq0255dx6ZGrfXEhfWY4T2HRLGsV5CTt3S
J8v7vfTizRjSg04/IglTGvlK9IWcoxuAFHSo5io/YrYVFSfuHMWWzVFzvoUIIFEoBoOQZveuubLp
p490NkxaOzznyG+kudNhVgCZqdKn7XHUf8cgk6YiUQ66JsxXSsAL2UWnXAq5gCL0+bkrDQTEs77v
jg0qnxwe+1HDIMZYe6Iu7hTYHZw7lGYl5e7TAdGHHUFrDc0xLo+aufPaWyN8dfJ9qz/Qvd7V+t7D
4gZ1k46GVig/XV42C8f+tElZLjQ2qazM8nfuGWmGKFpx1KF0Oy0oTIRfi/7Y+8B+4B6O0e5ywIWV
whnLp4OGCktsXrKyaFbzB05+1BIQEu6N8D8oJShrZCeANqwsy+nXzxbLSbBp9O/2RGEbLjhhO8dP
CsBAetc210r14sU/I/9VRhBreuPq8vCW5vP98GbzGbMNG2CR+dFN4y/4Zm8aX7+uq+EOm2ggCCgx
jt3xcsiFHSFI6jRJ0BlQka07HaQBOgNHdC0/tiBcPw0SHcy9k75eDrJUAjiJMt93nQM7zyDKMNx0
sDdE8LnCkqRxfpeUpqHDK/3exdsBbarLkRdmlMYb6wXPOU1nzZwOb6zbUanHuDjGwJQ2pSLuMhyR
Q3gYKB9uS9BlkbLWx104i09iTn/+bt1Etuk4MPGLY5FA0VS2k6DD5VGtRZhl60QDn653jCofEAtM
sLhNVyIsHUOgCqypCcNm0+d9YrRFCoThWIpldVtXsFCU1xg4mGM9C/cpaREHeTb1tfW/OC4u9BwG
lk0bfva1Il0p4sYWLMa2/lIY2YObhzf/wdS9CzE7XpsMUYHUYyXmouhpX3kYe9ZhtZIYtYX8D4Dh
n5HMdnJmUnY3EgRJHZRTAjSJuhH1DqyZt7oR4EBtu/luxHnTVaNbW2k2qPx+jgP1BqYa7Dr4qCja
vl0euTZt5Vk+e/ebtPkdcSySQI0jZtcFZw/lGq0EN/eabVQF3cbP4xFOnXmImJ4dqm1IeQfwWxoH
3qdH83a/8mumb3n+a6Qg7Qh0Fs1ZdnXyXBvtxEKy1SgPEtBKIMBvAdsvKm0ndHDkwrlue/Ou41fo
CK1xgu7LQn25/DsW8h+T8s/PmH2oUY1G3jys86x5kC1MVASS+hoEEXCFy5GWt9Q/oeapNnKjLnVT
zpMig1+lvVrZY5E8BuoHkUOz2Hfe98EfVg7M5XX47+FZs1zk6Xadx+10hjkPRvWY2Bwlz5fHtTKD
82Y7Zg4WYq6EAP69w8b6xbS8yXT3uuzk9eVQ/58l/M9wpt/yLrWO+N70fWHmR99/rLFfFK9SfppU
CFScE538R6u/OsPX2NwLZ+3zLc4ksjS0i22aZfPclOtJ2AN7z49GeeO2LeTcvQeW7PIAF+fyXZDZ
+KouQo1s2qJa9YKatPTfdG8vUVG6HGbhGmUapqQsRDWBusWUKd5NI5DxmuY99zYbc6Tud5TuTYQP
dPkVlPpKqOUR/RNqltJbSDBBZ3rF0QtvBvG5br80tNkquXKxXxvR9PXejUhH6jpKLS6GXQ2zD0l8
LBtgGlc2Rkv/ScawIKMLjb/OirpJlytYpU3bGM0Nz3iw0w9Z8cFqVnADi+mCqpzJpYz3PP2F0yGh
Fe/EodvlPCEeouR7k+1jHFCC9lDLF7MC6h+jRbkSdOlrvY85m8aktsKyiitOR8c9JjXkgKK8jjVI
0VE6/Ad5Q1A0pI5HH4pL/en4tELtMVY2GJ9lPZh5fkCfdI+U9A6sy9rjfeli8S6WM5vLxguQaA05
9fFX2KjFtwrk7OUttTxz/x6NM5u5JkHa2PKm0ag3SvPJip7L/HvgP12OsniveD+Q2amJlErUOi4D
aaII9zYoQdEnn/JAmt8rybPok2uqURtbfhc9ngcffOeXgcqG+Z8kQx5+huRxi1zgvOmlgkSDzFSS
85OWCsVkY11+d3N9JXksfrZ3YWafLQs0fbAMlmNVPpfBZ9dcq3usBZhlp2BAJNyPGUcHWl3Wv6zs
y+UPtrgsAFiooJ01mhrTn7/PS9CfMOwcuUYj/9Vru858y8hNsVy7Oq8Fmt1rnTYNkCBkqmAvIkD6
UaQfW3B1Q/fp8oAWZ4ztKgDo8rcz27VDV0dyDFnnIwK+cJR4fqyhJpYXOf9t2xEUUFhgp5OGUvOQ
xFHBaxHmfAE4w+ruA+ux89E/CZwNEi6Ydx5k/X007yIXMhGEbOeBCsXK8js78m2Oe/pqujRpu8r5
kY9nhd61Q5W9RrkS3PiZZ937nZS3+WA5K+lDm8Z0ch3+E8t0OI8lsIb5juojUAJxNmavSaVfhSFV
zx5PqWqL/mhTPTTowWQA2eGTXWV1dACvGsD70wLsVKIcKQ79qgoiStnqyhScnav8LIsdzpvVmFpI
sw1Sxs04KHlbvHoVLDWrxpj8Y0ZVSYMLY6/UzM6W8CzWtPTe7ZW4Le1CJmgv2/ZnHxFaKJtXfoh/
DhyIy4t46cO+H9UsWQ+qFRVF0RWvlucixgupsUt23WpVdXHybKr/nFigA+YAErvvE7PJiuJVTX+p
mMAk2lPgeZthVHBfWwN2n21MZg99JZapxb+dVQIL6SKVYwz5K5DbT2Yd3ENPXlmkayFm6RiQoyUU
2eWvbp19jyC0Nvg5Xv4y5zd8G+AubAlgCAYN0nmFDyn8OIhkxDDGJxOKPWRRpLvImGW1HbNbnLGu
sVjeGrG/b2BnReVK72Hhm00VRBtsDPVMEKKnixDbD81EKGhS5HT3baijYNGN8EUVnoYVgqVZFa1c
XRdm1bFUGBXCBgJhzEvvUDZNEaK59drUX3FH2bXOGgxhysmz3EIER5NUiq1zBAkapNDoMjV7DaBr
CBQyreBHalb3dYwlL+q5mr3r11D5C5v5JOZsrUR9bcSAL8idcCZrcYD1FkBcMvv95QWzGAeTXup7
luTImP78XdJI0KWgJ9pkrwaVlA7JgZ0X5v6uy2WLUNTqc2Yhczj0oyxhAA4QVN1Pw/lVE8fFEEev
I2LdlhPvOqooBTq/l0e1tCbAHpgaiDq+3PyBpkN3bwBih695XCL1bor8DpOitbfZ+WBMDnJ4Sbxm
Lcqjs+YBpGddoTHjv9adjxxjiqab2JVau5I2zo82iwON1pIAyw3aZzZnpdFnloRd/RqjdotD4BB9
lRirmZg4Xafx98szd75/LQ5PoP90sCn6zqsRrURjp8N+lDoAyijdpyx+QHQBneGvsnu7HOr8IxGK
yQN6CcHrrCLgGcjbVVQrX8PExRpJsVA3QFb+r4OAj5oOYBUEEZCH0wVXUYhD5Hf0X1230x/LPk12
ph3kK++K85Vg8wLjpIKxoFnmvNobRJ0Kh9BOXtMB22w0yYwB7Wd9Lcx5H4B5IpIg203X4fmbL3WE
7lp2px+Rht0NnXmftMUVkjDPyPvvLPBfiuJeiwEHeGrNqiK2lyfz/Gb5J77JbYa2nCnmyJ60GL3Q
LhL92CP/kJvaFh32eBig4eKLjg6D/6EdHhCGhqW0dwGQ9MGNVR+wWb38O86S1p+fASAMdQi69vMs
Ehc+2Ths9aPM8JwB8lb58VY2Lazcm8uRlmd8ouvZWAXIs2qFWSiVbePjczRRuMczcZNNSrfBDpfY
DKa1ts0tPFgkDhl//UacBvku8uwW744IQMSj0I+VeleOHzrv3g5WSjFny3ZCXXJUMy4KWbo1JYN3
yR8aseEHRiqOStnd4oL0EBhIyRTj9eVJPDs/pzAwemwVghlw+dkejEpfrTW1FEcze2vErWn8rqkU
u85Thbsmlu5Ym/9t/ofOxtNHqg7pHyfFWUQbK5w4MwLvo9KlB7Pu7yIQF/+3GPM9n9L286qOGAOl
/g4JZpmtzNtZ4uf9pkuWHvYhtELM2dls6EHqk2/sIz73nY7+cqJeGc1jPWnaIRnmlSt3gbPcT7wJ
tcQDShqWOm9wuGNfeSO2pUd9xLV7QCoOO1mcyd1HeNd/vfS4p/Ks514PnZoRni49PKRitJxq9xib
6k+Uzm7QmbsZ4vjX5aV3vsKn85lTE5wU2OL5s7DNQPx4OAwcYy99jET8oBsNQiPOyh30PCGdhpnd
ek3TR+tXd8QxHbFKCpBNRAjSw9ygXuvgLw6IJgjfyebKMT+fa/qwYRaiq+uF43c1cj5UI0604RoB
cSEM68AAug98SDtHJmRxrqt1YB09t79VpAszotjo7coCP6/R8kLQITqKCXRFd2wGbc80GY8j6Nsj
xMadisR+eq8WjyiVBFp0JY2tyhliZ3//sRiTxutoQrAwzNOlNxiq4o/gPo4yApralB+QPNlVbYLk
vr1y+zifRrYSxWxAnZR7wH+dhrIjzUOav84/Zk7+DQc27I2mSoP4enmVnycKSIUaV5zpdohj9Szd
NU5ie6Mahh/77KONP0ON7CFyhJvSlruhTzed8tfjcriGWOxd0L069ZbTcZU5+sGmlakfO1VT7jIV
pQvWos1hXJf1GlNlvrk0AKrS5j0Joo0H+hyDYGlDN4Z5MX60sVt5qv2eUrcSV3urUAG3x+hBrIzu
PKDG4UHFBtzDVBOYLRBknCt7wN3qULf91yKv8INVkHeX18kqT3/+5egivw813wDgEIKSok1z6MsO
lwJlQ7UWNk6Fbu9vrbitA2/l1Jrn+CngxHVlePBXzt4sg5VXY+OV4SH3pPtVs3vQW34+SeXF7nDf
h8VwF2tdvIqHmO8E4k4VSbBO/9uvmC1RJQ9tB+uF8IAfl3jSysFyN6ODH7DVdSX9LOc3HnoNkshW
8ZC3GVJgqVJjn9CjsnmtlA1y7G6IoXpkw4Uu0ZdZuVKeYaL5gbztYTMIntUg6WZL2omLJA4RkDsg
2VxgDB2jzWXVmoW9bIdunz5ZsdiodsVF39wUNpWAWNOgeEj3zQAZ9KuNR5A/CrY7qWurmzDGIaxD
7OvX5a2+MI8nP1M/3XkajwxEsPmZ1eA/NiL9pQhk4lt5+9dhbKivKg9cCis8O0/D4LeTZ1Pt9iCq
6jZuQMY5sLBHeXM5zMJOg3GhQj6ldgMVdJb/w6Ic6kw1y0Nq3owBTojlITDLKyf8fjnOn2bf+xIO
X5cLPABzh3sAMKbZlk4NF8kkrU4P/BqM4mrcybXUwsgzi/VrXwmcq1zifRezPO5RXEDdOu4RcqFC
Ef7k+loepd+/GS4qReMQhE/gK7qPmDWhrtd69lOBbe51FbJtVURh9E1fGnJtBy18eFDDU0WDxwgJ
cXaUdAquIZ6dxoe26W4FyOibApbKFm+ZL5fnaikQz1iTtDvB5OdcBMR7E+lgkHWo8rR9HtNUvUd/
a3gZtXztYXD++WkNoDMA6HrKDvMCCsJZwhoqnFJM9RFflRsb3ZVeIsheNteXB3WeZ6E6wEWh76IC
9Zy3IvBDAV3RRu0hFL+y4a3yf+bl91j9mvS/TW3twFoKRg2Z08oiu/NUP908fa5iqUmV9SAlRujB
TemUt+1YohUPSzy4zuy3y4M7/2ITPX665Jp/XlizXaTaBYJ0mlPBDjSfSsXd9vnw2iLKfTnM+dGh
U4Ti3FAd1iFL43RYYqSgoHhueVDLh8q3tt3w3NgPVv5UF/XK51oaEewyCnfcLc5xxmku3MbT9epA
QdfYjSLTN/5EkJ3UEVdGtbAGbRWg8YTenCDAs32FwXUGNL9rDh31qC8pTro7zf+cuZ2x1QtvrZ+5
MIfcCFXYgVTXmMtZNKuDUpNYnPdKwbUz2DTKna3f+JgfrJF85tU1jUNs4hlQMyS1Qn48/Vp+KH2B
wjY3C28X11iuIJF7eT1M3/s0p+pkbZR+LI336fmJGaIjmClpd6i9BDJZtJFh/6i24U07OE+RzD5Y
BhqVqqf+/eL4w/YlcfCoMuacaR1L9RGIWXtA5Ggjmy8dYnHeoK2M7nz+eBroPLp5Y5mTpNDp/E1v
cjtPneDQttF9IL173BZX0CLnq/w0xOwsb7LKdisyAsV9sN4ZAqeK/ABsZaUvqE/7//RDTa8cErqu
U+Xhc50OpSl6MRhxFRxi5ENBEcHtGF3McOTYPEonuxXaF6+otpWOiCB6IQ8YIw3fvCBMv9tgFK6d
aBI67zSxLy3hTWU/NCiyVGyb1PYQ2xd/S4qfhGdokVNkZGOifjPN27uyFHYynRhGLzgEYbL3RHll
a/t0HG5bu7+19J1DL+nySj6ra/6JyGMQmAHr6exV3bRF7NBxCQ8oe2tXAg5Fpj9stvWkRq/m3Q5H
tg5hf8fYhrY1bDLP+FEWoscJJWp3HdocK0nprOz45wfZ1CukgGB1VjIbq4LrKkWEQxi+DihO8kIt
ovsMU47ug4+DTqypu7r87lh/y2GeAnPJQBKBt6R1VjnzR70bCxlFB5Nm3Zj3nyPu4Ru/s0v85Y2X
1FgVlzg/LQ3ugIKL2f8qvMy+tq7neRKmWniw4QQM1f2YR+jZ3bS+uRX958a+FsoHr0LzV7+LaTGn
2hfMzrCxnvS9cRbQky+XF8PCruQwBVbrQOehKzFLnEUa4hqLRuOhLl4iZGaqpsA9dq13tJBeTqLM
DtM8Mp2I8mF08AJzlxfftFXowVkrmE85vfKQe2Q057p2nYkBiKWI6BAMdx22llgtItXEP6W4SZNo
GyHK3ryI8Uvv/v1VwaB5NJWoyDeSL3u6g1NT701kp6OD7jyY0XWA4afkmFOfXMf769OAUDzTudiB
eQdeehqK5lLGw8IMD9gwYdr2SeIf191eXhLndwTK/9gc0rXkgQjp/TRGWsIdH7UqPYzOq4mgYsA9
1euHzeQ5cTnSGSGJj+ZwuzdBdUOcRwLsNFSeJG4gbS87hLFfbWQn3mLfBtGBCmqefiya7MaiShAZ
/j7N601doJtrhLtKuit9/IVdgPAvVweoBJNq1ex3RFGPwDTWMAc9zh9z1/0ROfVt0gcrR+DCzHK9
s1mj7DR0IOZhWgNXxoJyhFPcVP2ubj9gYrQtM2tlXheSjAPYjv8tEqxLrArwJAzDg1U/hL1/m6JG
2IE9xR1JSw72KvdpMR4tdZrP3MDUeaOsamk54yAQHnApQrZP3Mnos94/Y7fj5rc6hlyXl83S10J0
YsKtUKs92wSeprZJ38bhYUjybWrfV+nLqB8vx1j6VGgaTeejSolkXiCpqlyUfkaMXKKhDwDUbT9S
KkPtVllpM56PBk46fHAKA1zI6eCf7gG0wR3SI1tax+dET18bXYME9PvycM4T8GmQWUVgsPCnwOKM
FWH1V7HxUWD4cTnC2jBmB4nbu0oleiLEbQeQ8Mlx8MbLV24Ki0Es+INT19nknn86V9rgjRX2iuFB
KtfjqG06KuaO/uXySBbn6l0Q/TRIj3slbyeCdCF+QD9Ld+WGujwITgywgpNE8+wwHENhgmbmtqPo
0VUJ09IG4873WfkgZ+0G1NyA1v47jjmbLFNvxwAR8BBNVnRJJ2Pg4rZNHhS4uZ7cZ9p1TIM3qlc2
ztLsWZTl6eGBgySpns7eUNbSqzMlPNQd2pnuo+b/+OvPM71Q7OkCy9HhzN7/SUK9FiNn7+BpODn5
93K09pcjnH8gqPFIsKgoJziALGcfqABsHhZJFh9D+xsaNxsTryMnWIMXnGcYokiQNJQCObPt2TjC
Nu4zGfvxMbJl+3MAHXsQBegCs8rdHX2kNfmc8yQ9Ef4NpCAQmaEFbpx+mF6YijJSpz2aeLuQrDGB
3mfmrwq1uNT4Uo5rPO3zhcCLRgUqRDDWwfzxHyHVGQIxjo+l8i2oYFjUz5c/03l1wTEpYE7vJip4
/NvpgMY8L0UaofOcYeaAxPovR4Z3dKW2ZCEcmcLt5XDTVz99V05U8Kkpg3oJxdVpvO/eaWY4rcXY
ag9p9mKoXnnbB+Uj8vC/6MT+xmPmrhG1f+f4f7ufqExOXRkNSqyJZNssr/o6uvhaX1QHIJT/j7Qv
662TiZb9RUjQzK8Me7Cd2Hi2X5ATJ0BDQ3czNPDrbxHpnGOzt4z8XUXKS6SsTQ+r11CrCgpofTTl
/hRufNri0j5921I/AegKZCGogdprXBxarF4Bhc35FtLk81HTOd+RllRR2g4ZtEahWZG33t7y+mdS
aepdkJlCIV0tgnFlSYxbsInXoWWVhhWDoiNHV8HDhFXb0iPNwX3Oiax/5m1evHON+WNQWrrSdkT5
c9S7yrnwZnfYDTmp97jb6PxPTfU6SlJdF7UCDUY+zd1Pd/RbaPa5EJ7xFAYPTdJ2FxD0hWCJiDpz
EnYIkXSPRW4NrcC0ha4DnTItgdqECbVeI98DNVlFXFcYN4cSeLnLsyL7RcZcJelov2otBLxtpL4B
1Yd+jqERiDoVgdIllJ4Osy9nCjUXalxhVF0LOjlD6xITwu5TDnWH2MqL/FKWtINCedUmvJnm98wy
h8smV8g9INgZeoWRh57W6juZSh6iCiLumAeSHQlZeQDjjWFHmQUteUYg3wXk+I41jnU7mnxWgZHZ
aThNjXPtQH/xNyTHRxpCGl0kODN6FrmQKbADLU39G0VHuhNu9gsCLBgj+PqknDitxXWgsgK0povy
6DrVyQA74GZpz7dgaQkNuSu1nzZJ6nEL0njCVAxQHuJJgJ2Wiablsf9820YIWealQ9Pb0ZizN2gs
pwnzXGinauYTG/IyLM2GYAoDQVPAem3eLeW/wKfkMs2h6En0cBDaH2kD3jF5999dBDgA5JpLc2Xh
MTqJ2EYtM0bbup3tP5VnBosiJ/THgs6N/4MhMMKg9wx/fZJYDpbRiioV1m3p3alxb6YP0/TsEbqx
qSfv3dIZxZvtGWhPLFiiz2vtDIsiLR6g2waBQi4vKEouVD58/S0n3nox4gKyh4FFNNHXJ0eUgL1I
OZq382hGMxR5mvGnsI5G/wBVtK9N/eukfHZn4JwH6gHDEQtWdR2DQB2sMAyQot72Faa2p7+lUHsL
RHh5eeF776S9oOJK6VmoQfadQ8Kxe0A5PBCOjOf61qihDPSzFpAK24vNkayTVwTL8I88AafbX/oY
n9da13sw4uCXw4HpobuoPpIKigP3Bj1UVRuSqYqE9sP1dlAFiQa1q7iHMZY/KXp2WfPagLBbHjZJ
oU9vNcFSAXeLLg4qC+sflS/BcAbWPTDYN5jVn+46zsHI1b1KzCF8vTfnTHn/jC0ZKo7c5+/v8dCl
Rd846Barn1A42rfSzKGyAm1hkm0cudNzDVaVD7aWV+/Diy2bDKJZFWz12pOJDQaoUGyFu+dsANaD
UBebhob/6u7UOWUVNDntJLdGzBWDICZVMTbs61U7a2W5OAB1gV1hHeo41GpTu5thpa8A3tGjkrb3
vTZubM5pIRbMrAiq/tfOandcMngo/+h2UniLyjTqWMyITXEHwTJZxcPQh1BuC1r2bHqP3/5CqAwA
9b2QJIMxbxXmaJkjoK036IlvAlM2xBT89NCM+drISQhsoJP8wcgqsMd4rNbpECJJihnkgOkvKG2E
rnNjiB0tDu0W0fSZTftobb1pUrqDoTejnqhCXLu18+YpqMzKfOOjTh3rp4/yV3s2SVQv1ISPmqFr
n+6L9lYvfhBo93qQMf56/c6aWiBXhocMDIw6ny/UTDQjMyFimzjl34k9zYRFahz2RXYLXfPD17bO
OArAMpEkowqDhtu6JIeCeAvQR60naD1HNbQ6Fx8JT2G8/Rc7eMRtwOUR06wOnsu8mutOpydVtjdc
CDHROLfuTPr+tZmzhwEMwf9jZnX0JmsiPelaPYFSWci0ooVypRYoI9v4nNP2F844KrfIjlHNxNDJ
KiuyKkcK0gsj6dr6UkAPt+sRxJquenbFcHA8NBPmep+O3RPr3YhCuw7uLdYLKHA5ZVxaHYQZax+j
dGOUm4is22KRD9wogZzbXJAIgUrcA7LuZIoJKsbVJOuMLLf9OIOGenL2vcIgjho2srZzVx7dFrRt
0VsHnm61HKRvbTNrdRyjiR5dn8VGvXDHeqEyQKQyjehFeFscxme/7oPN1TWxGcZ4ocarJ6bhBJp/
nOtLYorAlX++f6Y+ftvqfaOpw6YKSlvJVD+iXWvbr1m2Rf6w9S2r920w2k5MKWwgbvnRq+lHb6Sg
PUEymBYbW3XaDViO7od1sz67F1b2bjoNk57oYwGGzuumvAKlXOH4kTeBAAdKjJkjQc/53IyPXIfD
vvt6Pc+dFRtzb4jQ/qFZVq7AaiAzohWwr/IfJb2W3Q9tuG/zezT+Y719+trYKQQPX/vR2sojUGGm
oHyDNbRhLuzZjwsACUZLhHB7saHzo7CHQ1PwyJMy1L35dRyrqBPZQTcNDPrOL5n0wg66bBu/a7kR
n4PnT79r7UAgrtflkKPXE7dsAh+UAOmxdJNJYMSmOuSlH+gGjVO1QUl57px9WI3105J7pChSgTtD
rCniufXoKA2SmS0G9LZgymdd5EdbqzOtICggTA+xRqqVPyDkvEsxjAXhyStDpsGUAZGVodBfTLd2
Xe26qr5pR+diEiVAb2xHM3mQkHSmeRmZoDqkdJShYNlhYxsWJ3GyDajUwU0C63ySZKqC+y31l8NY
XTTNwYVyo2Ede3k1SRrULL2CvFzIIHa/0Od9bfvsPVjQT0sKDmbllf9yUB3R8PjiHlZ/fTyJjIFJ
BLQNY/dqjm85pk6/tneaE2E6ESyLyD3RsAIK6vO9z6sSQ4050xPpTH+lN0OtEXJWXnHrpTrmygYW
oVy5G7Vp97XdxZ+slhh28ezjJqIwup6bRJgN1ncLdjE3ExriqU+3GHq2LKxOWqEP0i0ZxV0CjgJ9
diBJvktWgnwS6Bz8vVAPLJ3Fz4tHsiyrGK0Qk1ESDXNc0C3O+jOhC15pYEXw9zI0u/z7hzSqG+y8
L31zTmphvZaqirRB/1NvFjrPmlkYcpCxIX1fZ1JU5rRjoItINB+62HtoKAYzGhRfb/m5N8YHOBuh
HhhMAelffQzVzRbXbZoSSsgh1SHoWfbXPUqLA3Vj6FPcYQxlz9r+b2e2ly61wkGysIMO5te/44y7
w89AUQdBNAZCzNVTlxvWgAq1OyUWStZVzK1fLfjJmdwY/jiX0AH5jv4COuzm0pH5vHee03bE8bUJ
rm4IK5cehMnCxr0sTW2HTk0wGT+dFKz99o3u/v7+J6Lsb+BBh4ALCkufTZMKyrlTb1qJp67n9M3p
rysDhVO6Vb06RX7g0Dho1KLSg9QVDEGfDRUqB4in0a2kIZW+b+0eshiQ2A7QiWdXZjbkcQqE0V44
zRtplREgAOBhi0pI4OdDv3HAzpxiSMvhCC9zWBjJXm1s33UZChrchqoKf6us7MrzG0Bi7Y3zc8ax
LIESeu547U9ppRw6pM5Q5FhcT0UQK78i7nT8/v59NLHyyq4C9aEG5dCkyRvvEoPNLWTRMGjbAk0Q
cKve4vc+dyX+jTCiA4Hzqq98JepdrdPrNex1VoS5h8CE0jTmUqKWbkw/nNsjtPV1HABkBEARfz4w
GoAeGVr6VmJCNHcCVYxhoBS3/3r5zjyiqHBh/mPJXxdkxGcjQJlYXW1SKwHTygB1VYZGYmb/IuYj
927Kfov86OzqYYrdWNJY8NWtLkFDPekDM2MlQLmgJ/PoDFpUKIqJko2Tt/xHq0cT3/V/hlaLB5VG
uxIEhib03y5aOl5DQBkYnbx6ZHjbI0+YWzf83GH/J4oI7Dz++7WCVj9nAGoSQpIS4JmgMMw59Dux
NeF67sMW+M+irwBo5Lo/qhfcNMe2IAlwV3ExO0e/8iNz0uD+c7kz3W/PXeHaLmpa2C2waCM5/XxA
iJT+PBklSdwpSx9BZWPGspGLyPxkaaFvK/vw9Yk8d+wB1AdADdKvC+jqs0Gp+7zumE6SymCRyG/S
/I9Bt6BH584hKsmLy9cxxLbuJUi3JwBJO/gqbkON3InMVN9Z5bXZbuQp5wwhcEN4DME6YKlWX9MO
jj95BUoI/WBUITTWHogibUAMFA5NyPOF31+8BR8JhtulL7UGUxjw6qXpa0Yy9M+uek3nndxCh50J
g1H8RNwNrjSAW9YHgnMNMpAaDgQT3XTUncq+o3rrRnbKjKM9+oj1hVBOhCCJ6pDhHN3o6288u6QA
IyxTHABXrQM94XllmnuMJEbW/xCy/DW2UDcfO4ynDel/WlA83EuGscgQLD/mQ1RZlRAaYTolCYKW
oCXvsj5M/v3XH3TuxIM34X9trK4Ym+jc+qDlSVpMe4ejPT8JMoIiqhme/v8MrZziAGJgajg4HSjM
7Z0c2rXaEBVbSLHlSK9d78fPWT0pIh/pCGUdI8ENLwLZugcQxG5cq7NLBsgGumfLnzV6vvLrDOwB
sEGqizp9aawi0NUWI/WWkVXhinekMjozxWWyr3Xpg7Iptgpn48aenmYkk5i1xxgZRFZO8DUC+iey
GxEWmnzKrjJlPIB2CyXGqrn1ZbHhW0+3BlUasAjAl9uAdK0xXdAN87kADiYx2Gjc88JXr9qYWxtW
zmQviPbQQgWoBn+jLPD50vg1Bm26bjISbYT4OgJdAHDextHF/XwUtgViRbaXxUU7Xk+gQZv5e9Vv
xE5nVhXkGehr/OO5O1GEnps5QyUwN5LJmHZZ28Yj6O6J1OI03agInS4p+LQQ3gLO/E/PbHV5szyt
Bg7hvqSiD2lOw7b7+/WlPf0UGEBi6yKpBVJ2zavi9jZ6dq42JGbV7HAkQtFErbarvI0P2bKz/PsH
T8dt1hklKNKTDJ5OamCR4bvUPrDN9t3ptVo+CMM7qGUgflm/vZ0B1fixIQNaJnUkO/330C80fFsA
vC0zy8Z9+B5SjuVkU2NI6s7ambI8Vrz55ZnV2/e3Z4F3LUxD4FJZT90bNV7imfd9Qmnigl+oaVhA
7Slq5fd7BIvcwILEA/7bgizV5w9CY7VzOiiigYt6X9s3g39wsi7wynuVvU30+evPOrd6NgLoJZgA
tGVNkgCBI1L1ouyTnFoB12+XpNjj8feNLJzxYMTEg3Gi6Kvn2pBjVHpIKn7fIWer9WtrK4s6d6w9
VFEW6Ajk1Ncuj8oeokiuq1AtLy9cbv30G3vHBxlx2zt+/TnLBnx++JBQuzb+LMHCSagMij+OqKka
E2/uA5cdVRGD/ioy1T3dlOc6tz8fba2e8lT6nUIxckwshUGER4AIQCp6//X3nF+65QQsXGeY6Fgd
OCPDBFCHpbOgZGFkw79Om0t+6u3N14bO+VCkTKiJLH2VE7SJyno/l2Y7JsiXMAUngmqLmf/scn2w
sFoue+R+SX05JtL8PTYXKUXbYksi48yzh1F2kJeA5BGQZpSIP69XnXbSq6YaRsanfHpk5GIuHZBS
VajW06Bnzx17zpo61MiFJFeyF/uvl/FMGQ0/4J/e6sIDAhTm5x/gZV5OB5eopHX48+CaFxjhuiu5
uJ49MzZnJ5yEeWkvYbmDdsLsyJf/9AO8hVkKTuok/eDAhAyK4MR4YA8gf41hiCTbCe2o908ejXt+
6Iwry9wIBs+dU4w1/a/VVZwGxdepZQ6sTjYPxJBoIpqKX9kW4+SWmVXlB8q8vU0nRyXCe3bqF97s
eHmxKQdwzolgGhQ4N9Qv0NRYeXnJ5iajk8IeSspDfWyjbK72mu/FhZ69AFj69PWeLSd/7bRQCvzn
gAHdXWdTZircKQevWZICJUvEcREh6sejocBggS5a1Wz4/NPvW6Z3Fy5SF0zzJ8qvM7NnlZuqTnJ3
ClhhBOXwAj0Zw48aBB3f/TaQWiKvwugkKgpAGny+D3Kw3TIfVJPoRRkZ/UU7P9sux5PZx0W90/Qt
brBz3/bBnrkqY1OnH/lYtU0iyBAYlR80dnFnMd8IdM4OGaiPv13GRYxNABfAC4ZsaM0/AWZ7364t
vU6oXmCUicKB0nCq/N3X63jqPWEGbzReNiT+AHp/XkdtmJjHlFYnHvECX7l/jBrA6jFVW42oMy50
sYTY0HBwKPFVny2ZI6nyOacNTn8VdPyoiSOGjAPdGWNTOzjOsWX3c2/gRzQBGa+r78pIG+i5fLS/
fiesou/rGfadkr9Jy7hiKe0CVKt2maxvrHqLo+zMyrq4BEtfbzG77vOkqeFmPaM88ft85+gyLp3r
YetYnj6v4KHAiuJhQgUK9GGfF7VSvBUI7HlCs7cOBCrduDGXuGVg+fcPobY+tPZAPBggzpOw/vrG
3dfn79Tzfv6AZRU//P+0HXJld4onE0uDwd6PaeSDaZU/f23mzPUFNzPKjuggLuoUq3VqFBsaoBeb
hOkSNJnSArtanSdgrnlKB+9Zy7rbrw2e3X0PRWpM1OHAr/0T2lFN1XlGk9gD1HP8EeBskbmXmi+/
y72Ic73ArdBNWOYnkJR/XkE/LSuGIXmeZNzgF+PExtumz7d48M6dg49Wln38sE91Pg3A8uMcNLp2
USrrB++3xAFPTThgsfYAaEdbBHQdqw+xzMpVAtXbxAdHkAnlcKCpNmoHp7uytCEx/rqMD4ACZ+WD
piLvdNYrI/E6sHQ4MXX1Xe1swTtOzzSsONABwGFDuW3dLRBQ6vJSTZBEuCpo3KM2xXxK9C0WurNm
4LWBnIb+9AlPG+j93cmHUn3SGPVBt+FL56z6iSgGbVzv++1iZHMgjEJib4HoxFxtzuC3IA9rMiOp
gclRTYd2C7QOOAu1LdjlmT0CZt5b+IOWYsIaCi5ob0P4mc4JuFR658YqX0f6+N3LuTQ9EKWgC2Fg
AVcf808hQGskqn/UAxeaCN3pwho3Qtez34Gbr4MLC3329QxfbkGqy6koYJAkC8oxGSH74A73/+FL
gCLAgcaE7gl1Bze9XqMy1RPOrjELkg6gLN8quJ39ECQfaH0h+wFA7vPV72mLV9NGwc0hF1nZBfZ8
rcjWuM1prArnDG5VsszpLRHdZyN5RTFFVAFsi6lXiz5q7dFnR3MCCZwtgnqr0XHG1cBTgu4Ivdcz
2ZTKSh9klICspIMdu8p/mvqt7T+TsaENuvRRACdZcLCryCodMAwomNQTok+/pCJxz+wcKTA/VMhl
clscvNGKncaJCbpTEmrA344goYy7lC4XGjOgT1cpo8BADRik/DmR2oM9/TDzYzUcvz5+59YRpRfE
jguSFnv3edc6aH9qANHOgP64V+bQ/Uz94elrE2e83DIPsLxucKqYPfhswkgNJ5PVYkL8IgzTDT74
NSc7+A/VJCwXeuIoJIGM/YSCtcMu2FwAxV7qzRzw2rUCfRojpzCLkPPx+y4IAKB/NPNodADw8fmz
vKLGUygcPWmbIrQHGlTFXVrk0deLdxr2LDCj/7OySp+9ptBskGnoCdPsH6zpg67uYe1NK7q9oz98
bezUT/x7hVDQxkgaorqVn+ikzGQx5nNCe5CfSCM0LBYTbSOSO2uFoFa+vHtQA1hfq9ypPVYBt2Sk
Wgb8zHwzqxog5ybb8N+n0+uYsUdY9T+W1silRi8mjk4nLBkkYOwudZ989tcu7ltAQ/QevdDcDGf+
7cAR/SIQhi5OEF3lNSFJSpwRPckR572QKJZNgZQ3Pv399Vad3tvPRlb31u5FyyWbgHTr9YtZqit7
k2fo1ARK5qgTLRGpAR2P1QE3h0LxRu8kystXfLoU8xZz0jkDGARdgCDLPPT6xSA5SkP5bIvbfCoj
cLwFebsRLZ66HqglAO2xKDejP7PO+Z2eN0LnI7udzAvuveXFPfrFaHodvt6M0xONFHFh9V3cDjQO
l5/xIbSuqAIRuCXq26Ue7xUFkBcN9Mu/nyfADKJq3Jp/gK3lBf5gRlaDOwtPr29TX8fkdBVXdEu9
+MyVWWwsNL4LCfzJuKhOICPeUqO+9XQtMPqD7aVRxv9QSmMGOegcoaniesA3h/pOHd1C+wLsDAZ2
UWFYQzcx/NxnTIFaxmF+aDTmq5uV+9mu3z1BAj/7PnRgAdcB9wEEF4Am65NhdbRt2jZlt4PlBCZv
Ak1gSu3bVIkGrGDgHyQzGItHIPl5x8as0ihGZurbnl3aKRRnBQta9RMk+PuvT+CZ1cObh8MOISHQ
glqr4pYiVo3S0JTfdmx8HmojQpcKRIIaCHmHeFTu09fmzoRGeMwxToxMHFCmk9HqrJlhUPr8ljq/
MjdkI9gSOhaWw67T95mP2XkaN/XPFGpGX1s+c6M/GV5dNem47eyaKb8dNfWjc1TkjuZVw9IjoADh
16bOgEKXjwSjztI+Bs5vFdHqGMoXlqvzWxNQoIz+9MgPa/hB+Qvr/djx3hz/3sRsRep0Yb/VuT6N
ppdoCawUSG/gI9dkiuiKZYaE5uctt947eembVxCFiF2IhIhDpuatTz3jilGMRXSGKiKykHWqI4U/
8mxU/Laab1zwB3JIIOuQfstKsDbbf5zsYAlwZkEPPgdwU9z4Ztz4LxvrfeYQI9SBxtES75oY4/x8
WwoOGj2LKHkLCfVrA3ymAdKvKM2LHcnMe4hb7/rWfIZgNXp4LGCmHg9au8um9IZNHUNkVEdGAfCb
NJu3r3/ayW4A6L2Qq/rIb5B4rl8quyaTMUtnuIMSR1nfgW5fl3ulgT7WCWpr43Kd7AUBQH5BZiwq
0Za+rqJoraoGRLdQkK9furoNe8PaffdzlhYYmJ0Rk6M2vd7txuazZhS5vMv9H+MIz+5cKevddC+n
+aC1W8/WyZWFO4KbQD0FxWkM5q6ukQbSYuU1VN6p3AkM1mHiZGe7D6m2Ueg8OT6LHZARLeA6ANbX
qQy3fBCFpL280zsvGpvsWggWGgbD4FMNqoctBoeTRx+iQpCKBEAI89SLCMjn01r5LViK5lHdoeQV
GOpP5mLeaIPsDbf99DRg/hyNSxQGwU17AqYSsp9TlTrmXTt2UMvIMEA1FhbYItyU3KL+3VynFKMn
JHXNvYR4aXNUqCYH/sxGFvqjPkHc0XfEfrRZdSW67lfruZDBcFPQklZ+Fxssc99mIy8eZvDkycDN
WSVDy0zTo6XM34411jcjE+YR7BQumLL8kUZUajxWfa3tfemMt/nYj7fa5DtvC+WgCPoK1FqdwQ1A
i7K/XOS73qVFUBRIkoSAqCTKlDIcMhdBkj8axyKlv6hW5jveYWjHt8pqZxq5+FOORn81yim/rME/
HghJite8zmUPNhfQy8d5h72uMms3SzSuQpHbr5J1kGzN3eJZis4pAy1r7gxPPVaqbcAYMZdPDKoz
UV+AKQWfb+44A1nMYKTzocAIUeD1RhnzVMM96MoHdKWzq3bS9NjstV8zRj5lMHQzyQM389hfbRrz
oAeGPoYkpvOTT8YDBsPLBwkY5sHgkoSe3btVmFWzAz42By36uA/oMiVUdv6zQsjbxh5Ge/YG799K
MTwZPiTXjGYil56PRQ9qHwwTsuPjC+WNi81p7FkEKWMPE28WlXrNT4+TabYhI9S6cQtlNYEna1ZF
dW16idUTFXRazsJUMOQ7pSGzG9dspt8YK/oD/Hq7g1rDaw3aUhQ0TFCSBJae22BLHbxHxavHsfWe
yDyD+AtlaT3poJMYoCIGsKw2ZZE+Q1w+YEMGJJnjj40Me02r3x0P2X2VpVk4tGl9WyBCOli+vEfx
9tU2xiSraU4iBfbCotX/dIaSQdo447XfzqqLWq+3mx+t1vR7Jeu/YLZ1053oDInB7cG+d4pB9GHK
0TyMAAAErjAbPKhuQ5ehuFNkeq6dro7sRnPGYCLqtpTFqyEwfEg73gYarZ+VwX+PudDAt5JbYeqP
aCfUvQpTq3CDguferuWOPPpa7wDEXfA6rjh0DiId9fPLbs4LEXBTPFiL+HKgF+kQOw4t9g2dM/Q/
Oh4Z6E/95eXIj2XJHqppzAK9Ka0YEpxPfauZj05NmuM0te/C6dohcHhWX4CIRwv7zn7tM3N2I82F
0tuBFbPxPthFGpQt5Fl7VnQxATZUJpCfB9hMAJfDFOR9QQHbxE1RYNA6w5s5dc4jg5IKOYDmNMuP
E4hTrOtUB03v3Mo5EHbXRCCDLsNx8J3IrYq/DhV15LYUsmiNZ1eBDYnDaueNw4yjZJOAKP2KTqZe
ByBnFOLYTswKgH8zQodCmbDOBGBVVWNduUZVHvSMZyH6Kl2kT2VCcrSvO2v8VTBT7J2KZaFKLTv0
iTDJDiq7hh62k/duzlrLrhQkNkug2H/UqoYYa9rIB8LY1US1pHIbru3ngdcM0zf6AMxicZ+O1Yvh
UTgeVYB1NLIL9cwBwFEXkECmV/Yg4dZ68A4bgcbNx3YkWDqEkNY1N3VlhqVfqodaZ5k6draWHZTN
s7sJHXAtkkbP8ZTYdVBqmbn35jQ7io7VRUw1t0/3OKnXpdT3XQpF7J6Uz66OtitG4CCHgB8Qti5f
GGO0vg+yjIBSwRvzGwn22EgNwwBBOltdKl3g8tUF10FEOY7eb9J53m7MU/13KsE6tRtkWsagnMD5
L8bseqSQtENNwcmCutO9n7IgrIjKxpZPnjSn+y4Xv4Ak1i9ZN9zUFTZDgxr6M8odHjigijYP/dIV
YKW20HDMc/D1zgqynJAedq4y26t20Jca3/pOpntzgECfro0Pc01fDDrwo0eEfUUqB0SgAscDt1kL
B3tIA9R5IJuq6UWEPCUNirGeduCen660MtXqS9MZQI1VsfkXYChU25vI9ci7aF0PSMMOghylGlXU
w9kHVW45EUFxKuodATI71I9nPaycxg+UsiDG7FW/B2GqsNIG+NYaLZTjyHOD/SgRu+lXPZNQofaZ
20ay0qzm0NR27scNy8GuRDAMWhCwc2vdmIi5gJJx2h7MfnpppsqLHIYOLCczu8xmUParHISxIAkF
eXT1y/dy+EieX3fuTKJ2kGYMFSvvQVdwrLYawCtrce0F78bfySoKPeyapo88ApKCYB6AHAzqXucc
n54Wxt7F81dGc1WN5X6aaoZjmmdNYM2dCSWivqiCvPaTyYFKqz4JzgN3Yf0wu3SMRl0cqKuFc4U+
nlHXQZHhJ+omCIpVpcx9o5kkLnJIMxW9R3+YY8mCqq/2HPzUqYF96Qb8MLzU/R0aA/oNkVkdogGJ
O2oNAhAMCmR/IKqufqxto9rxSSexXZQpDm3a3jnjCGRoykWigE47mECUX6Hymu2rcQZhSKf+TljK
EA8uDz0UQW6cCQpiS7ITMd9UcTbQFPdR614EBwV+QVL1Iiqj2GEm/KYxRBrXGu1e4A/VS1VOUwRX
3Vw0Xt7eehiwhpNwMeCeuqr82ZHUiIHe69sQCNK6a6CJBhW7H1pvqNeeWQTyKNIMUanFLeyM9EVK
9ttoHXvnwFNAgKkg4TCSNORaXx4dSK3ufbd/t8zuVlfGI+GWiFpf8+48Ts2d1+eODIuxEqEpUvBq
W056MEzIBKc8byBephehhdmmqyl3KGgG6vYI31wHNfWauCyke48HTvxUZtlf2CXYY0qCO9OTBspn
DHHmXpVWv09JqS59yMcFXj56JC71bsYgcy1+OKlhvZgDfeqIlz+qjjaBPXrisoJnCQilaIS2iKa4
K3CfRoR4N94sfB5rw2gGGTXr97bTXQzGg7cVIjUVC6ZUf8+qrqyjgev3Vje240FzhrK7HixwbrYg
tgsGU15InySdxYorMU8VO1o9LcvAsOZBgoRfXumFewvGe3BAAs4ZOLZ8ybzuhlPRHDSfFSEp8z2C
OM8egSgedzRP97Lth2MJru3I0EbnCGBeF6LXIQKpDxBNKxpg4qQxU8A08Y6bEwOtVY3meG+zn9ls
ZnFq5TIeNRDrS72N/OwNowws7EG1GeO8AELkmFHBOYbXfG/e4w3+a07GL8UV9IeyGq0pFC1Kf29R
LxKp/Z6ZtR7MZYreGJrYoNkoFnEGhnyvyMEIp/ARDu8gsLa0m4H1Xhjv4UJV/kdKWu1GXmL6l7RP
ZimKsCLOyzzZxUXZ2dfKJHnkevwva2rvJ830/h2a6voV2JH6+9lL071RgQ3S1hR9qMF6GrNUnw4Z
d5QfT1al0x+YCxEBOA+zS134M7Dlk3PpuarxIyJ7uwswuomorASUIfbVhMK2h5fOrvvmFZU6SATZ
FmPPfMIzGOjCzO8svRunUCuE+dYrV76Qsn0FhP1NZc5C2AQSbTbQl9xT9+nUjLdCdggIc7ieK73t
Bg4qF6fSoRivQFrg4bF6H73Z248eHd4QTcgI6Z4dMKtA7Yd2UsR5ponYTqsp9ktCL32Sy2vClH7T
dk6xEw63sRVOWYY0g7ZDwIspfSg7DiBRStrKvep6tyFBBnK+Ocpcjew0ov9N8264rkB1LB2HxXDJ
yCX0QhygUZRWYd0YHiS0WQbW0LpD8CodidVp/XzfwFWFyqjcV0uTzSXyCQw7zlo+qqvaYoLcV9yp
6wMQ1gXfOQh6w2pI6a6sBDgYi/xedOZ7UyL8a2wamnY/wRf2SDT8+a/vDx3cuw2P4+LXl9j+mJVe
+VRB6P5q5oTGI0V3Bbwu3V3nzAjtGxCkFcTu7jVLuxZyAJebD7LoIZv6ULd7XAWaIvXhkLW8x256
3d6YaEGhCl4PmXZJJlbnGL0eMFSLqBUFkK4XArHk/+PsPJbjRhI0/ESIgDdXAGXpil7UJUOUKHgP
JMzT74fejd1mkUHG7GUuPd1JoBJpfkvvVzSqa9mHYr9IfqAXkXtWdGX1IBZOF417NZkq81BL7RpM
USJ6lUYVFOag7vPUMoZN7Lbca6MZzAdayLxu7MQN0zj/racW51x0ndeal4wIm8f4KCOAdl/jAv6k
DFV0SAwRjWGtI5xRShupHRRjdfQoDCt8Fv34ebIj11ecnPcAQL/N+ffhNjWj2kDH/7KtJVNhuTgb
m5N7qvuupuEobgK9W5Igi9IHVZuJz2jL+0LtHyuohaPp1Rz9oqVn78dmLOKiuKnUogymRbTPpV2e
lnqtj1EHJ8AjzFdN6OZB01EzJxpZNJHe63zMhhtCrJRHtLJqe0fgn+67pmjKq2iMm+IaXc5db6s/
cSV2w6WIetO9FaqKHm5Rh9wXTf67sIYH1cgf9aa1mK+mfI5Vq350KRyqfUWfl+faHKZr2bSXbhHZ
IZsoUs7ac3/KZHk23dcyLsnKqBV1H9mW8jMtU9UnY99jr3QaPd4mzljcCaRpz3bEX29WlfMql4Ft
0DRucblYm3mun6p0SIIy5bsgSuitk1QNFln1bI4TORX0A/nx1FS+Qyshrva8DDoDIn2YPPWBM/Fj
7JrJMx4d55dhxfFxofKJbbRzcj+fRHUtKn0agirncptD725ymc+XA/JAdUvUprir3NIrQ7xTZb1f
zOGuozlsvEyyVfKc29z3Yg9JxTCKN03Ob1k/XMiGzInOLn7NznJf2XqRcZeqqZgcYve3IUrTLxo8
gBsS3tiUKFEcKt92oVhcp2w4diBOBHHuK35w/EX6wesrB0rebA5Wpb6qk/VqekMaVCULpFWor3qH
CkZnKfKXhJdBKH0BdD3FvLNG9E8LNEswu+QUOUMu/zbmQm8iHXrB3DoLMY9tHF32pRyO1GQNhp+N
9aVYIiVIOgumJNUlTc9ZZD9PNRSglsynKbedkFs/t8CRIBIbn2KrimelThTfsXJztyQ0Qs+LQU7s
6MbbKhUDf1rS3NpjSbG8Xq8Upkjbn+iv6FNYOH2XWc2CHc/V9eQaPMOIFiZbckLmxyX/lWHV/YEW
p5R7YKL2JnVWwICtRwajY94vInUfG9y3e2dskzTQYzW7RJ1qPdYZoba+tCkQbDospD5nSeOltg3z
sOj0PoWiUpxmW1aFvZNDs7XqUn3mrjyGBRzYtUSKvemKqvN2haH9yitaPPcyyoTPvQqTd8RKwS7o
+V6vElTkesuuntwfvHrhcyqBlHU5xM6L+lDl5rjPEoABR+65JG69pPeOauuMQZqTAHnd91lrXnoV
UbuDlejHpHPbAHS8Dc2xf3IAMva2or94MWUkU+U9xpIHI3rWt2PrUqTq/SiITF+y6LfT1S8czJzN
EhveYWy5G3qQC5OTjfd1FPf9pm3VPGjVsc0DRVXLkOilJGxd7jr9LF6dQYrAUvIiMMx8X+T6Xm/s
faXMRUvcoU5wl71sGo5Xnp3vjfaHa+x7myzi2XrTp6jddk2tXRgxATb+YIk3C1DkV+z0XM1LNRro
1lt9Cnl5wzX0Se8iQtYkkTai7tLt6Dmdnw1dfmmO5n0yN+rLrCT1RVE4Dtl6ov7llb1x1HLZbdp4
sa+FaY63YxsJrpuDHapO+lD0y+80qqydxEo0+50Rc29WgXlkXGPMzztrenBz77FU1DyGFrRB4/JE
UiizKEHWa96hyZUiTJFKVr5gY/kt2EUeYY+ktl/S9HfNEeEimgz1KonsJpyI/PNVFpmLxa31m14r
THCcQlF9aQoMEK7yw9PHk0k+/64tzXFTpX1yOeo4NQTiDj8Zyr9uvGbzViRwuCnFtIQu1xyYQzdR
X4UoEccLOYViSZxDZJEqcJyw7T+ZC1iYNijej2lo7SyUBGC5gRVp/Y3Zpgv6O6vmHEBhEohq4fiD
Juu90aX1Y1JGa9iH8yw9XYYyd7W7cTTqt2RoZOELVs7F54Tyo2Y72PUG193txPWQPCJ9rUW06/p3
Z2S6P3bNXav1Og4P3CCUzsZjH2h6+VBm9nRklwXxn718upR54mwnWb9OUcZiZMtxuB06vfnRIK1D
Jt8Wm6hVvOu4bMjyjIY8TJErOX4rign40PsJOEClcl90zwsE6I09kfMTuK5YeCyOKkdbbxKVoD7h
bEcxj4E6pHjxdPdp7trkzQMJPSEZfbZJeNov+mwEIMMLi0c8m5tF2M8aUF6+sKjaWN9QfcfZ76HV
Kb300o4sLFOmSRh1g/FTq4T9NM+ASIkYWQC9yPjZcwm9UBa3+SOG9RdXzRN/dxdOrZj7oAE4C3Vv
kBtBztaDoFTS16R3p8tYBNKsHF83Kj7Eshj93EzMYGLB2fZmFf1KhdrcFU7T32ldt2z1pb+S9mic
IHzTwR/1ZL1eKJnJTDKmiSWW23EjW/qykgUsJB0t8g5rgKrjYtjTzlSL+YQIx70yR8zYc2ERMM5C
cde3a/R4qpaun3uKpG8qEuAr/ULGFjSWHTSakX3D23xkUvAT0L1H0Q0E+QdLXlNxZovjyuErt66y
KbSKnQn83XKS/Jog+shtoKxFmeMadCToKALecxu9rRmyqD0WSHNJLmervAdwsW7qQZrfjPTJIxk4
8lYTI3aQD+RQFAPA65mr3mvaG8BcME4CTDJBbPBdQ9gnI8GqrYTuSlh/MACOCWI9FA8EE886a1oz
tvIC1kQnjirhKhW74hvjnLFqs965d3T0nGuDHC5NRIrn8r3WcFgKq9K41zxuApFi5UGR5C5Uattd
LcUSTYiSaoI0QJaiUJk0akpBu/1+0ZqLRXOzAzhncqdBZfgRm/SOk6xzzfcxXxrFrCq72SYRSQMK
vjamn3N1mcje3mea1W9zNaIbvEWKkqg1zarCSrsbdXGizWSpCkFRmXaXpszvr+fNJ+8YnyAKFcJI
IJLP/UoebiXVXlrj3gVM8vKHWafaddlxV/h6nI/UPK92jWkCVoSY5Xd9P0GnjCCnITGNe8Bx3xhP
A0oyjs5zxykYuD2aLodhpxcH9hous99oED5ScmiPoeSJt0DTCNP4fnBnVsfcFnXy0FTjdakVR0P7
hsr8OALVruQnrF3vaN3tdWb9S+lDj5SYurQsHyAgKfOcjyIfvvmpzpU+yFpBBBCRIVpaJ+c5zSw1
k2YNvOsPvUMYoL6h1/eoDE8O9thhOCzeHAL+sTPF34il/pEu/OuzWAlTvkF+PJRZfPXnsfw0JRta
JCbjYZ7AF1AUZKYfcQl+9JbZ2CUluFYrqqekt8Y3UejD21jZ3kVZj+Jv4dkFkRIq+UdmtS104fmK
QYSwb0ngSUPhp++bTsSclWL3LibpMvAGPb5xu24s/MTrIcqO0gicMRybiLvo9Ki4xDiXdbfxktbb
cROud9pgAFCCSh86AAt8JtkEfVl4WX4J/RDfjZ71gCJBDb+e1MbZ17O+GKh/VAYmQWS4xs5EPMaY
JEZN9tEDZjREzSLLriNHqx+1vopOqtVkR8VacPBUIg2FQ5yBldXWFWfiyPLl6NC6bgzWsdYz+67o
qn7HgqL/tcfxSoDa7VV9dFlalTRsUqU+eEun7VL6XPaaM8DJax1gntvVW9mD60iI0J1mxlMwJ7D3
AfeNzq+zQf3TNLyLQazlSfNkXACOfKe7Ptt81tcAGIxwkmIjegvORVN1L1yvcIXxAI3rm1xNpukI
ifT1y/6n8+RsFhK3vkqzCAcgrObsIy4Wp58yLzIfnNkJq3wnuh/eTrL4mj8B7GCMjCrM3lZyjLSc
+Y+t3drOT0kliSK/k6muKrAPfwoeI5Rb+M345N9/7brXCWSilfmgD9VV2+Sb0YxPdEcDA2Gkipdr
8o8Ci8pMo9I2evVdNuMn025VeP7v8GeLDejDMKQJw8sOuDWDDD0p9UVkfhcDfC4aw+BPKhbCHtyD
ZEyiN3r/nEs3eJQHa+Y1W/ENRdYQn3zrY51tjbxJN2Oa3TRu8mNSNlqXnVTzu3Dg89DWNWHgv9Vx
a5qaibDq/R+QjcTlAqlGN/rAsbAaPC3QFRVUsaofikbNr1BfVoc4zcx1N9YPzJ0eNJdPJCMwwFL3
g5tHQSS9v0ufWmFKBByg4oQYrJXjHlrsu1Kdc8vlP38xRcFITFZZJtTZ+79YbWU2oV+Pb7pesTbJ
pDV3STvNocQvv5Vs/9dzrZXkWZSOn8a2Gwpj3NZA42ot/yTlkH2zRp3PlTXohPM+787QDPpOz74a
I1XzNi/y5HaM9PJQj1l/5WiJFeQDhAVVYd9ZMM82Qj4IxsPwx4icoUz3bG6mej0v1VClKLj/eGB7
3ncJP+eLzfkAZy+4pUGrKxMGaAWspfOoybtWbr5Za84/8HUQAyHyehpUKcg4e2tVp8Utyo7oNhnn
iyyprk3F2DkKgDzZJDcTHLhmiVAk4uRo0Iil+/j1H/DZQ2L8cXQq1dY15uwh+95NQAnU6DaPhzBK
jF3n3NTzj68H+Wxq/HuQ9af815nFQcFjaIgObvWZCtgkRaQDYqnckn/99UCfPg0eI1xG5MmSU/h+
oMEaPfBtL74FoH6Nk+qPbaNj8OQ3O8SZ5u+fqcf3vqb5YTT8oE7XymmsktKIb9MkKfwhlvtuAAFL
tPs6H7l9GX8b7bsV6rMxUWRwcCajZD3ivn80fp4KC2wa33r2q2ft0+ShSI6UO/oN6bKj8x9aQtdH
dNGW4lXAUYn1+Owni5C+lGMkmRd5uYNG+uW02X92kv2fIRD/2SYNTHRUv38iqQpZYNmMbu153oGW
XbToRL6eD5SZrX/ov3dQ8jF5FG7FeEIZ6dxELWvgCSjV5aQsfbLtaOOGgy+ciKu51oKOZW0gqPUq
IG+vl6xsQiXN87CyvD7IOJShMx1kMNXd5Pe2oLdLeqg4IrClpYTABQSikzTHqL2X8Nh+bpTDfTQY
wB9D3u6TQnc30diZ1+Y8Et82DUbYI6C6qiZX7nMtejLqbnwuTGP6k1mFt7eiRHnKZvOP4iDi12Wb
3tlxVmy6qTFDR3YA9BbFh7RKvMKCAXEY6lIX4VANJcUKUyGoEquLLZbn6tAkk72PzFb6/WAvIYro
4sJL5nnTqEgHnA6pi9mkJnoAg5CqYrIoICsMmPzZ2FdxXV8NS+XtFvbsbZcPzlFIQEqtKmuIb8sM
0FSqaDZVCr2b9U4ne/g3XShsnFo03zlJmtyNGLJvPBNg3TSjv5WrgnZabX6TT1ZPFUZsB0IliDnK
Ki4ZMCpXhYEYCmOOF06GNYYNWOZmaPtfqQGlZlqFBq46ayHxhpVfxcSUO5GtXhd6qd51hUkMm3Go
QXzncoL1EcUmoW8duUQbHchcmoFXsyuOIdoWey0rbOr+saxiCZMU3zgRQVGYp4m6SVWLVzqmysYb
uuwHNGB1OVmlyvrIJd037cnRLvskucO3byA/mQQhUt6rUWXjfs5kLXn1BAOST1l6e8UcYnQq8Ys3
t9DqCKl/aEvijmhAzGgI2nZ5IXLd6gLC14obxVUI3CVz5xWXUGeGo6t7PxM3Ul/0vu82ytgqaaDM
jvOoz3r5KijQeYDTqi5xPmNC1723Vi3758VAb8GruWdizBtR9G/EgSn3IhPLZRHN2U+3qEz3YCTw
BZYzTHZoWglcYjfqCCWq9G8sF/tu7MAfk8gDvXfnaF+WtgzQ2Nk7doz4rlRTFzEpNMKTR577a1In
MlCVmCW+1cdfovOKW64eSijGJo6C1InRA025c2U0471DfN1Fm8ilvIHyinZwWgsvp0sQaMroMBVF
e53UvbnR+nQO4nWSzBbqTBoNTrVZSd5z8jsz5vRnGbnDTWzQL1nyMh5Tzpf2QVR5sQWCte9nwbv3
bT2Obh1UGteKVkYPeVP/1J26eO5q/SUTtkWjLIp2aS7AmSPCcUibH4syWVt+pOmGd+s9G3OvB6Wb
aSGkUB+CslTbrCncsMrUF2tRLAtpXaf7VTIQ/2zV/E/LxRINhfdkQocCjRdlqEZGt3EmtaNLw6Sm
z3OK6Mps+oEHdUnOIG55ml+d9FXqcRCJEo3FW5RbCwRJRhTKSFR+o9f8Hy0oRbtzUhqX0y5wR0+G
iy2q0Oq9dNujDghKwOigUBNta8i2ORiVZ4IFx85jZ6bqUSZoMPNojoKyM8xgZs7540JWN1p/NVia
riHkxUHfMYwKlIoNnQavCc2RYFAxM6N57qSpvILvSn8xgXMLp5aBnuTKhR0n427J3SIoAOiRUko1
SKy0CPRuKGlfSszu3skRpuoicXdIiqugHZzpL3IS9aIlS+11qJL8gDjCggiqEFPoGdLwuY3mPQuP
GuBXHsNcldoTypWuCrx8HC6LpIlfLQWRuZ+0kRcYabusGmR5NNLG2tWj4hDOqMlnfci41E5urZE0
DysfzaO7rwnrC5sqRcaPMspPszZ70Is+2bUJ9z1py/hCgpPcTmKoWcYV2BqPlpdUG9TrIUutba4o
3R1cAsnveTeEQ+8CzJUE1A5uVp2k0ttHRXO9fU+Z4AYJR/YDpr3Yp/OsgVCjIuxzFZF9UlVHuwP1
FlkP2zI0S/XWISrx0aCloaISIqfB0qbCu40UTYR62v3JBcaGZKRcz8zzZ46TlN9FCgAi7pNQorbY
qgo6IsUrl+tspIBHcZH5ZE3DxgBpftU1kOJozKWv52Q9Vj1i59YU5QbNJu6nGN7y2Db6mgmb9Zcy
7Ydt0mfD1aLD46mV226M2ik2qMLmwJyVKoyt2dxHkaptRRl5m8nwiqCJtOEnu2++meM02SxTkfuO
UgPPJ0q6qTPmtKxM+9CaFlCEbYLCKEjA4knzrho55IHdUhvUeebf3LOX+9aN2rs6rYtdZzCsM7TW
ljqHEjtYNj2Vfe6EzYg6apX9XSMIQRs4pOoh80S/q5Wu3sSsekevT8ZNXkh728Lj0L+hWoc2Q02r
tJl9MMF27gcSJSjyo2mHQ3ITOjVzp8scfePE0g6XAixEmemXCMYa+GQyuiiMejTP6IXMy3x2lT0Q
trK3hANpHEPvehUG02Jk0ZiVrD2ijdY26GuzO+o4op0B23fXVnl9KNpleGxoNAy12TVvWyQCGzYy
atIU2f/KhlV37c6N72mAmKnVj7uSJqY2THlZvu5F5cbKIS0yLNWHXBdGiLa7uahXRtyYPQrXmMR8
0kl/b05m8psMpDSkTkLuddJFkdcoxCEuw58K86gPDJj6usY0m7JKu+CTFaQqaPp2lVrvHKhDf+7d
ZQ/iw0cm3ChM4RUDZOqLbyy5eehLRVIgxMX/yEVwHv04RThjdPZ9lkbkmsAVw9CrzFl7icNcVNWm
HlT7WEeG3DaF5fiu1IsraJcosLsaDXRlFeB+nK5iBwTEmBDTiqh8yUp18YW50Pyor9pwEny2o2tS
LqPmrj+XdodnCQfzXFvepp7Qn5SN/dtd5O/WmZwXKbGKCWp6gnTQ1V0rq9RHH0SRQVKLfd/W5gVN
1xES9DjZIdarnrJFEYFuDf0uy0sjKDpUTk1E/bFaxM7WUqt2V4KxXXIqYA7OsvKnASlEW0lvA7qz
9nV5lq85OtowVCG7RFTAlTSzkoW2bjZpT+RhuroJwKTMu8msUFlnitoGmgfBasokD0itGrGaZdNG
dF2yL7t4OC3Q4PuqG7rrYgGuUtrevuY7mpEZRdFN1WXqdVtWtHNJXdmmmjLuqhHwYAYAdPwCbVmo
61q9TbNe9OEwOMP9rEdvuVVR727dNKsajebg8dkmN2YOqkVpfxrO3J20Zsj+mHWf/fAWO9pYKUzY
qMa/My1DtKWM2APEYqCk8IygkxxldZpH9pUlvS2yYnVDG0kM6bbmUi/utEHuOgWiaNuNRJS8TRW7
95dmNPeehho9V6ixzk3CrTRZvcwVgV3x5BU3rrmkoVHGoLgmySmRXbv+pOrGJjIrZRMjENrYVhSr
iL1q3dqZNPbIbTtiqSvlJHwzjp6jxYz9qO9buP86tjZmgT0iNlN5aQFz5sfUS1flrWUqaDP7IUzN
1jharddde5HzZ2yz0a8rJr2JAHSLCYZD6Ri5e+GNbDv06gQJzZGbOZX9wVH14X6stHjrkDL4YugI
24D/+wenV/Jj11XLyVaixEboTz39RRstFpHWpWiCFBpTC7AipjfdxIIQ6+RQD0SAsqWAmuVzhmI/
t7JTB+yOlbpECSfqfBuThHlZTtJ9RJUp6iAd6+E4QSanfi/UEXMJLZpvuSyHk6k4xX2OIPmibyTW
4lRGiT+62URsvV1TpTg6O1H1Cgm3M8uDRc5ys6CUWnRt3OdVE+8rb+xCM3N+9syFK1HX/VU6iuJp
auz0UsaoArJCWMEyy+QxTod5Oxk2NhyiD32jadQHV6+Tkx4pqLusJOY61Aw7Yy7djR7J6lHmDZ3m
C9oer87WQw8arkha3jHul5K26PpZ6dpuU6Z2cVmSXXChJ3Z/xY0nYs83mhsrb6d7x26ig9qmTBWI
eCIm07/8W2kYjwbhpjrfpkVE0s5DuXTgutWcmrrhZN9qLhilOYpNnEXyRN2j4iujk24Mvc+ROXLF
KOJofDSEpW/t1lJvPD7sh161q00ciyIs0zEOE7WQtNU28oJMmXI723K+S8yivzMzQpaNxUQdPg7d
ts1E4KbuASXvUyZMJRxSQMpIH1FHFqW81ifuSh3LYaCaZbfV9dzcruxiYHTquIstqYVIWt5E1iLT
sWVzrNpEu650lAA5OtnJVpHzLaMETnb7S1xW/a+8hK1HOmlcoaODzHZwD2djY7NVT9kxxrmCiCCu
w2xRd/EaNOuV6NgWfTmOpu1uepE2R+SH0daw0HVHC0FcniH1AJIQGXLfFheGKzxKaKmpdtE2XWp1
moV16nkAmAnbelt1D6ZW/kmT3r1RDZY526s5toxYdBLFyA9zlLi/9FYrwM7EEOp929/YRWleaKXX
H51BfbOdigV6aLVjOhmT3+GR8EHa8+1iCbmNwR4CRDCmb7XVvLEHlHGE1NsbZZq0Hbpt5Ha5m/41
9UEPRiNCiWln6TGphmKbIaPEzm/Fm25EdsESrmyQIia7xOpQAqg9h1DSro6u57ao1y2MY9jE/Dir
3ZBgQ9QxXpwfYCmti2k1ENAfShl6EtUvfZPOG3LRBaoqWQSLmi9HT5+zXyD+9tZttemSXIe/c5rl
j6ah8C6t7Gn0SJeuBvF7IMLivjXS+tTnAhJt0vVTpTvS5zgabSRZNDsO4mvzuEalU62PaDcrw8cT
FB2GBKG1bjfKcYgIBPNBTtRr1TME/iMMWDntxbE2agdBRcMm8mblxqQIEp+PWV2Uoq6upJmOt0WC
MQSh0v3SFzCItVp498IzbyhgVR4Vj/BIvtUq8ZvUi09xNiLDiqeryvCqIDXFX6/MhgsyL6ejLpvy
YLJlBQkqXL8CTCeVwx3z21JH913xchSGH1TnYK+y0ixNkWyUBHCWieoiqGmjQCRWfWE0mrqTpeoG
Te3KbRGLLGgM6wnDvLtHX1f+zSTOtGVG9CUNGtczi9zcaW6bGwQsOJR0b7H8qtaWOxui4mAPWhpw
4lV3KKn+tnnm7aWODHiKaDOYks64oMSeinVFu4zrsQjcqFZPDSE6vEKqdHpP8cLEyH4VRZbsci5f
27TNB0AFfFc4SlaPHlJmUOfWOgKfTo/VZFMkt6jcKKe0+JEpSvsspsQ+4i/rd32N969qPHmjcJ6i
dEpEods0wFuy0PbVKJZrttTGl0lh3zYJJAY3V3FBz7u+KepJ2Zu9g7yOhouY04UTb9WoRR2a5z1q
08LblB2HzGho3lw0TX7OJ458v0ZcjcrIdyby2Ze6rm85MC++Ai3hNyozKvKskfD2Sbtyhym/jIs2
efoa3/sE3CNhnTYVh4QihC9nKKVox15ppa2elFb/qXP7BmD4JifkkyH+webJu6BQm1Heo5QVh5Ss
7mrrJNTihhzW1Me08vfrx/iIj3ueaujoashywuG9/vN/4eODWZmprVbWaWB96HTn3sol+GT+06G+
2/96rI84MmMRw8eANkKFcxx5BmRplpoc8j6f9lkhj4sYbnEZP6Ad/K3OA1DMd6ztBz0BGCyiBRMk
mbQVRBln79CqPS8vkX+cSumg09WFBZjaHi0BlFTFGGCQwc3lw2Qom7FEuPr1E39kynCX42ZHL7FK
lrzztJp00Vu1xyJ8WsBzo2FXlKeyHX2nPi41GlVUcAoJz6owd+Tg7ejADszp7eu/4cMs4k/QIDfd
tWxxNWy//4VbZRKtMnfmqW7jkLZtjizfzNPPnpLwaN0g1nKtkTmPP7RkBDws6uUU50NYcGFL4x13
Bl9JjmUzYwK5Tub7UX2JrE0r9qL5Bs3/SOHCF+B2h0Wl4NTSzz8Uif24xQi0nDQLcbwexuuhbrpY
uHAinrhp2xBuNDr8x+/VgIFhw9Zge/Tz1GVRjuxNpjqdcv2PZiRYhr754c7lRHyNKiOs1W8Qm3zf
K+X0r29Tj9BeRs048ctRDtWP6LQC2Maxv1GWEyb4Fyu1N9YEtNt9V9L5gc1ah14TRtw1bQda6/3Q
pM5WKg2t08kYvCc5lz+y2b4HJAv/83eoc/l2bUJboJbOSLNi1uKMlKf51DWqDMWQtIc8y78TKK7/
lXc8DA/DvDCRRzEQGqz3D5N4lH7KVJlP/+jR++rCVN9UsF1LBRya775+pI8rzjoaPe8rq+rQf3U2
mtbC3nmKNZ9U797NUe7b+W5oXmptBJym2HSGQ+m2avdNF8enDwmj5dD7tmbznS10EhNZhn5lPsVD
x0Yh7YcJHVhmA05Yw44Oxm8+uk+WFVS3iKZUGGTypc5mSKY2Flc3bz45gIJZXFwuRvf/GYKIW9pr
CCJFgfP+d6u5f3B/NubT2NV/1VYcqTTfff1rfdj+1h/rX0OcTUAVf1uUE1BxyvpfWqn5RXkzlbhc
re3X43z2tjjQETNokDkCLfj+UWIWkhQvwXz6B5yKzMKfAA6/2V8/m3p0Ya75bixKHE3OfhMsuXjg
CyTqbYed0J8NVDvNhMesTL2OXnYKbvFRVfnFPOnJY4V3akus+uvXj/rJREQitRaRohjjQzj7IwqF
IAXsKSwd3ModO/Vd0h50lM2G1gUy+06/8+lwjKKRM0VM/LnmMu1A21abx4k4nI1RoaDv/BxUuRue
zeqb0tFViXO2kOCJYzO3SN/+uJs7rWE7WjWNp2lSn3Qr2mLza8kkwMLOZS7Fb12GiZ3/1pbvon8/
HZkELTZwWHH1fFEZTaNuhaYhKUUKNQ4OGRtEHJQHYVxq8rYjaoVg4M3XP+SH4xoKF7Q9DnOWjBdO
UGdzVlLRKTUXw4NeEbcwF9d2UQdx1YSV29v+zAlmU+j6d4roz4a16LWi4AmVKdPo/bBm12GEaL3p
ZNHQhZmH+kws/Do3LY04vl1Vf/OjfrLVUaLFtwlbz2pwPl9hOHClEqZ9KrmFuV5MfgFIY//dUfCT
FcBEQ7kGFyJuQNP9/rGYofDzejedFtMJp8W60bL28PUP9vkQLC/I5G1OQeeLDPnDTtbK6ZTV1XA7
u0CPdjdF91+P8tnv43DfcVD9W2xvZ6MUnmgtS6mmEzMGzmxvYflo8mM9DMFg7Sf58vVwn6zQxDD+
33Drn/OvQxA2LTnTnz6dtBjOf3pz9QcyfbbLd9GV6/s//7YdXUePxMVE+1AxNai1F0dWOZ3AQu4s
UbNGzuTbmE9Op/lUuAeedK4LZCnB18/36aLNdEdiSxDVqrN9/4AVLkVkwel8SipMTEIBOsCYbHVA
O38a77HighIZr6bxzWT5bNqT720AcnP3+3BmVhTP6rtEm0728ojfFBDqb638+ebZ1rX+7KVaSEcJ
iGKykOR29my2mkB4EUN5itQbiwVS7xKCvW8GYWNGxmhGGmm5x34V63+V8YCC4uvxP/kgCMpe10vi
23jG9Z//a+6YY9XmRqLqp6akOASUMEq+041/8hppVdX5FPjmuOudLZKJNP+Ls/PajVvZuvUTEWAO
t+wsWWJLtmzLN4Qjc858+v+jD85eajbRhAwsYG/AgGZXcVbVDGOOQa09kMazVZLaFEMjvRRAGaCy
l7SVi2opzQEZPwVdMiBH+e+/v1nOkFXpKGXieK5pKkrBK6o4oxDs/eyz6v+CVYHCPuTPoG/UlQRv
4chfGJYv9zHUIsXrtWY8l6H3UdCNnY+8QXeu5Wo7BscmXon7lo4E9hCzAY8La9ocmQj3s0LoUo3n
XPZ+6JH4I5fzHeV26qM+uuZheoDc4SeqT3BD05R/t9MgfcFVgDA8PPHWDO/eplEw+HBrn4nyKWzt
avPPPxggTKMwQFZCVeByN70qqEKza4Zz4gmfmx7uF3i7tJVYcPojs5MHovJ/RuZMonUrhqLVFaQD
LgZI5p7TiFkGwfrV+xRNRfEVbgAmLMy1YZulAzFVGlToWADkzt+5TB/qqPb/RtSkdLHpf4vl6lEq
13TCV+xos89kwhGkjhDxnDVisV6uHz26I7bmv1NobErCkY0g7gLABzfhX8T+m0NneaXhFfBCn5ll
tKfxbC083PaHhReON4cCjUpMOc3WXPqDQK8rq0KdHIQHIO2YTWL+1c3vOrn8B9eeSn1UhFTIu+dP
jdEKMO5X/QgFC/1WsYZUx9Re3r8aMipwlZPc7lV4YMauG3iSJ54hA9lZYXkMXSZjLWlnhu/PqSbA
Pg8MGY/Fy325byCBCF2FAWrQ0mwPUiwnEBsY4socxNLXYbMkTaSCdo0t1xM6Me6ojedBAaXiFZvY
MHZNdtTrlet9yaH/DpeYhCDXvP5ylWqq37n9mf6B3UbfU9qJaXK8/XVWjMxPDWCnSmnyyUjmbfLi
C1OrtrkW6i4a4cmdClfQQ84jxMgaoQGBV4e8vdwkwh9s2UX98fZKFt52g42i4Ddl1VcVKplULKQi
2J9NEEl31ZjLB9drVq7qheTywsjMxRA6g7kT4btzApNOXLymdDhy5ZUvY2X/YopuwjT+Q2I1DyQ6
tU2s0QBjGDJ/Zstief9XkzsbH/JQfykBXP3D/qHjQM5DTRhZ1cvTk8elWkaFSplKQ95MOnW5snLb
SIt+QEtBUkXma3hLL00gGkLHXWVJqPxUPAUPnQ6RWlx9QXihvnebgoYaNSTS9QSppIY5FTTcFTuB
bu7QwCGY+S3T48najOFSNMN8H/rqxGtcuMrlz2qzWIL7jlpMnpQ/Eil40PLG3whGHWxqMFa2lYjt
oUiTlbrIksO+NTvzpcHLO6INfziXWrcBnbBbLz0umphqxXxRqox/46o3b5VhBahiArdlZUx9pzX9
6nSAQqRvK/1eHKTqXmgD6xEAHIjLgDZZnwrJLkyi4lRYRQ7bTFZshEYNX2/72pIjMJVEJZnRTiZ0
ZjsO/VkL/zyOIIEUiaArdYWXrOpW/G3ppmZkFDU2BrfhqJ5ZKUzgXq3F3Rb30jYd6zsS7KoGFGms
xFZrhmZf0jPTtIYujlRxoP0nZjBVFk6f9AyYWOqX21u35KzMpBF5EPHT7Z6FOV3gjdxz1EBTQXiQ
uwGCa+GgBugFSpTS4i78IorBt9s2lxoPPJST2DIij4xIzIyK1hDK5UCcEEGqlwHjrejnWj1MXdFn
I75XMkJ/zkl418biKa/l7W37S27MzY7YOA8I1ezZhwyivgj0RqbHUcpwEEFHZw6AI24bWdpY3lmA
fwq9Vdmc3X9mGBgZKlcAnGDsPCiCMH5QCs/duEpNrhHFxi5Uu+hjBZPNyvIWLfM6Ek8w8WfOa3lK
DG6cPSebqo4TM0VJYWOUPwUQalv6WTJWApiFw8eoEK8wjQGVlGb2MdVah4YCHr4z8LrNWP4Cb1f7
n29v5kK2QXuRqE/l5oF8fvoNby6eWmzjylVb+azGkbFtkFhyIXwSuuZe6bVjqdXRZiKmAJAdfb1t
eeEsMijECKdhoQxx1YVTIlcKjd4Xz7HYBDYDqyeIO9yNb40vupK8P1Kn7gsHPIUTddrSy2WqncVg
Jt3kc1Ppz4ynfpyQxraQhM5grvWRFrzkwtb072+2VKhAvst9RBzdfovjb1KJcMuWqj39uISxq9u7
eB3nTBLEE8W+RgH0iiFBkiHG8cvQcLQA/Id351lfA/D5sGhu+/B829ZCt5hCPc2QaQqL9H6+i1Y+
6IDhISEE9eSXjNWMTuPBu4WQrHbKIeTU61/SBCkX7iXwtlL/6fYPuD4Ql/ZnO2sx1AyqEOIQwXop
gHyXwV2TSCs7umiEuvJUSaCIPm+gtlaXFmPEIqXguWhArSZ2ZDzdXshf9MBlkj813oCs0RSAd2WO
LshGSooh96hD/lrsyzaB3Lf3FO2j3wThF3YZVHCWPFtDVX9uclnhNssD3xZiyYWnNWc+obaq+142
yscupIIGRDMMvjRCYx7gRW7u1cD3zkg7JSeU85KD5pXRIVfos4gDdTXw83KNRG1TQcqQDv1dTz3/
6BF42RVVv9PQ1vH3tgi8p0RWeqgZTelLNPbCF2/QxD2kHPm59RlabEq4y1w99uHQG6HrDKVoYyTM
v3dRI6UHzhuMytmYP4ZAQEFtqMpLH1of66z+E3SCbAu+GAMkHIN63BOx+6dyGDyYc83xvhzM5gSH
bEBFvy30Pz0Njd+xDIfy7S+xdH5IQUx69JaFqs/sYsgyfkffeLojih08Psex+J0niMC6dx7Qxtu2
rl/HKb77z9bMffuiVmOvxNbQwg9IJ1uXV57G6ztV0RmJB6w7FT6uFXVNVch9z9IdCbbvJ2gamXbR
CuHTGCvdo9aK8UrrWpa5yy79WGWSesJv0Nyi1zR7i92m8doxLlNqxEXx1OXDSTIBFO/gOx0Z9jOh
H5PSV1PMo103RtWjUTNyCBGJb6OfLoJozKq7yqysjxmua+5MPS72Q6mmFJhNY6PAPfFdo53xNE0K
bDI43N99o6g6+Q1dwWkoV59/fmgDBRVsYugYYrEZKeFXOiyj2oqTXX/4yQpxGc/PwiWdln4mh2gW
OEJ7L1n+phvX3Pj60sKCZaA7RJ3rGqDle97QIw0dOQqMb5oBhh0Qatf/ea8Dw6hEOx8YJeHd1W6R
38JV04+JI6fxgwG2F5zCbQvXbydDvRZvDIV/dMPn/hSgFhBYCtxCklyFD61o+p9EofXvIk0vP6hu
250UQTTs3u/WIG7X32iyDGJB12XKu9rscEIrz3hDWFYOfCQbvT61lvfu408SKVIVJ9FhzHz+sCie
pCLxl1XOUD4KkN8qq0uYAsLL06jJOoGxiAQ6wqzzYE6CmibyTA8CPGztvLTTNm7JtNlGjBPDOnpj
E3zqDJqkupWqkFQzq7yx6raQQfAPAVxyvSZ8z1yr3NSiW26yQXthyyXUGzxg/KmvN3uB0s1T1Mrm
FrpTc19YsQDYfYAsLmZcrFfkj15Xa4+mqwnHEDJcz2bsfXzpIcpCrCWTvWMFyiBnUhZ+GRGNg/tO
LrqXBBJUu9PhfrXTSoCMvCrFYZuWubHWoVjwMDpLTPpzU1JCmEOzwqRmTDktJacUo+RODFXAfE3b
PjH3Ju1aPVYYoKsSlPa0PhOPADn1uxDizn2VeTKBzaB90Ear3pehpJCOD+WOwULvk6cbwT4vauRJ
bx+I6xudOAFkO8mGqFA0nWVUaTgUXgvNp6Mp7bCtlUJ5lNVgOHAy0g8IpRTKisGFc0BPE3AQQYkK
4mWWEEREAp430ojKfeVJGurnUUhXXqmFdhg5zZTASaSJC0P8o167BSzQjp8zpRqLav8TolXt0IWI
UU4B5r0GidoR0AuTtirCHBqSNVsKk8XaL7l+vyhsqEwL4QgMXs/vmyLuhjKXjNbx4e3fl4pbvChx
DQWyleXRsxL58qcx138Og5vt2wR0v5+jacpcSCLYmeWuqacu7QwvKaVxg0iBjzDbfbE2BJrIQueE
atRsGWeLd6nZUncpGf4nPOJQyBZoUNO3mo9geOg515Vmey4P6/sdgd4JnF4KLyO3/expD9FSHBhJ
6p0hfZwAQUL747ZrX79ZE6r1fwaM6du8yZP0gZ8uR2nvmOK3JDjr/iHNnm+buM5uJ/w1wB/Dmr7w
/Mr13Xq0JIYqnBL2f5W5xgT2g6QR01+Fbnk/9Qr+1jK3xk0PJfgIOdTw/mxiopDg9AKqmqCFs11U
xs73g1qBlaUDb2MxRidNnHsjrZXbS11wHYC8SKBMsd9USJs9YDTr62xUgtqx5M/SuNP8+6p/kZHG
8g9mVG0L/RDUd3GSrNi9vi8uzc4WKAx6k1QaZkNFG0+Jr2t3QwLh2+3VXV+DugSnHBExoEXID6d/
f+MriVf2Y8mMtDNEQrGJcqHdBG2avAhJ1O0jl4HP2/YWVkXAxlcDfA7Bzd+49429oMy7qtKnl3T4
mKhfVO377b9/nXZMAeF/f392rdetFKaJKkhOFwfiuSvr6kGiGQY3iNgqzFT4cgAToFishFfXR26q
SIKqN2lWcO3NzJpxKmRKkY5OJMITkcbRKZXhGkdi4eX2+hYNwTdIuUAFZDpHTUZyLFhhNIyOWebM
I8n3rccgcDisSlovbCRpBJkb4Cli3/n72GiEE25ZsaKg35njS0UJSQ7SB5XZKIi0bq/qOnag3QtZ
AK1eMgbCxUsv9F2/6qaBo7MOUt5T/mjuU19/1ZtTwLgYhCbvPloX5jT50lwP3y/ATzc7C9qpM6FR
7n/cXs+1l18amLlDqEtFLUtk80MbHqp6zyz8u88tMQvRCwBuOklXfsAkGlNeSRaANe5E2Dh8RvyV
zvZyY++qkPe/ez0X1mZXoIqaTQVtRXAOdAhmzPDR11aj+GvPBnk1JT8KwrLwKs4KBk0KyrGASfAs
GiIg2bsyRzpvjRZt0ciUA3HpAXOesxyJ8NUhmtsGZ7JW4IDDo5QJj1RHi5UNW3DoCbkwgbQRNb6q
MKfBUAGKlQIgeoc+vPfiE+oAaFNRftmWa+XsNWMztIRftEpjVCIvvfpKDU+EAh9RDEpH4kbVfrsI
Sd32huVN/G9xs+OTM0OMahuLiyBdcOGToyMJM81KkX7hDLGFvLsKry9J3cwfEuhUPO764BzrZfSC
SE15Z6AX9HJ7LUtWIKyzaMqLaADPAfWj4k4qYUF4TmTxSU5e61j+fNvC9UUKaAvkz0SABpvh/Gkw
2qDok5bdKutPdXoPWSjDyLKtI2kFsPcf/O6tsenTvXleoWEzOihag7MrfOxRtQh7hCBTO8nDLcqR
TOmu1KmWXIGAGrwBDaPrV8JAsguymtg/j3AEKPSFkJ6wR2UND7S0h8QpxF86AAcaRZfL6gaP7Lv1
/XNoHizrThKfFak7CDKsFuGv259r4TCRvDKZRrFvgfsyC/vOd5XBO6e5Zvtut4dp6E7sqxcpR2xG
EU9JVK7xFF/v4oSynlToJ+gGEu6Xy5P7wBR0VWjOuaSjhNkXsL+3nzw5Wfla18EeduhnABGRRPlq
GAJ5Ib2jst2eM0SIHunOtltSJnQq+8xAk7TtVuwtoBYngySCtBVBvs1ZIbVRbMWyZxo/oKjlIn3h
A3qqfwZoBeVO6fU7oR43tfTuGJMQAqi8SD0CtN28BxA3jLuqCL2dU2M8llnqINewu+0lC0nBZIMJ
Kp5gBqjmiEXU4oxgCHp4BtLW9ph/h/lIyo8ZBArom20ayB0ClHN6lCrVRFi5gP9WTy/rURO5PP+R
ZNOhms8hWKZaFwix12emDh76wN9GpbmV9HSPcuudDjmhbTExXCjKbkjhcfHKprb1RED+FGRlnv/O
A/S8dHFbFO3K8VlyZWhHyQ6nYtDV+JqA2mQ2akUNvFkRNokWave+b9L+cMt3arZTHGcTuA0Y5CRy
vCr7haYSV/TTqnOobDM/shskt6Rtu0aXef1CTGYm0NZUVWGM5/Jw+mYTQ4okV+dE708AZZ4lIV55
6qbwdv45KUPxQIhc0FeCyBBJSZTO5ObsatCi+797tDvG4HumGodCfJLiMwRLKw/F0qrempxFdLAq
WyjMSM1ZySXwEtKnRGn+4Ri+MaHPuuy526iuHrIqL/2dKD9z+V/+PpBNPA28FqHC5YepccBKFaP2
3MLfF8bRNl3jg71+C0CCTU0Y8ENwT8+fHakqDdUvlIa0JDgmqmjXZUNE135IYvfFV8LvkaRsVy6W
61IzNoG96gwNw2U6r6wEnqr7qKthMzpY/dfYfwTvhxiPCjzJ2wX1a1SUR7U83Da7dGyZLFKBwpLv
8TzM9nLiT1NG3EEuP6PZgrZNb+fDCpxz8Tl4a2UWOJqm0kiDJOLn5hB/R/NTPSWup30qilJ4zEYJ
FDb0jXYw+q+BVfmOjJ7gym9YegKna4lRXhrETHpcLtTQokASrKE5wwEJ394uMaODLp+UcgUwtOQ6
pqKLEENP9LBzkJIC38T/cx3RTO6aLj5UsuXoEX3ifHj0NNnxm7X7cPrps1uE3gT9SWBKDM9clTjH
zC1jGFnOkQGXUvsUlqcG/V+xcWFHXSufLzjMxMlOFYJAglt2to9VDjMjIqPF2crUXZe3B1HuP6S5
+v5rilot0HnKAxRX5gFEYZaNmzdDcW6he0CzMuyPtx1/yScJFCBfsCY2giucR+V7k8ZRXpyl8DkG
z0x3Ak3OR+TK0a19KPwYAYJXdF9Xzrk8lQDmXws9ei57sKBTFHHpiG5kDkpsldU5aKl4y6mtA5Yr
3HDn919K9370DpL7tdW/uUhjimgdQwwkhR/N9mVEJlEi4YorY9Opf/q4R720tPPiQW1XcClLH/nN
b5wzRfixkuQ6SMlzE3+h1KAUoV2JL7c/wJqN2Z1g0JT2S6WuGFZ9krNviVKjWbjyUiwcRgoLDO4T
+aoMmEz//iYrEhhEbZsirM7QwHWPSEUKDqJ7CupKMKChvKdskVt4GWDS+xfvemt59pVlRLk0vQ6q
s5HAUKMe1fwRfqOdH8v2JANf76P8PPpfb2/pwh03MXvQYAAzr1FXu1xuh6Ydz66cnyG/3ATFt0rR
7V7Yt8Gv23aWtpV0QjImlBQDFLNPJ4DyKSuXCwc+fVuTnk00tqHpKT/72SlY+4ZLt9tbY7NFqUOA
2l2DMSl/spLXoTh61a8K9gBVW4nGpr80O5lcnqR/XAiADudgLMitRAPWKyb0gi8F9OgIQd7eN2kh
3lMgyiHYA1xgEmFcfiBTgqU4qXTyMJQN9oFafizc6oviF499a2yMoLWrpvzgDgJMesE9ylW/BvIn
ZJFsWr7HMLI2SBjcBUn5K1f1MxCgp9s/cGkHIO+eXhGSUjK3y98H/RDa0QjRng3oBydwch2tbMHC
14THg5kOwEEMl86DahSHUVwuhZZRSzjzBq34aDbJsUA/yYCRaztU/fb2khbOxEQcQoURQN+kVXC5
pEoGWWG1QXd2S0aJqmb80ZmFsQnK6NRX3Z/3G2NYDsQ1xGoTZujSmKLktZmg43eGT9Yx/OSpCUGh
jfFzn60lokvrIlY0oDZgEABfujQVVoJZ6WPSnkM1/IpO+rYO409mb0Jtq/zDZYY6Al1dhv2JEeca
FxbDo9ATdR1TWdDgiU330IvFg6R4xwJo0omXc99K0aMWogoZJys+ufBOMDw3kdMTbTCbMXnUmzsc
EIRYJt3QnSsogDP/u6g6briCYVjaTN4H0D6wwJFdzi60fGQKxQIWQxQcnmBLg5oi+t5F7SeLOtpt
F1kqIHBB4yUTVdY1SQPctCIAr0I8j0aRfO2sxN3GquEdPAj+bKTE0x1Z2XBXj5G+7Rgb2SZpWTyV
vSWtnIyFwz5pZNGiB0BDF3C2sSlsIiBggZZLA/G3VdtJuVtZ68JDcWFidt/5kKcZoJ/Hc+tVm3r4
IibK3gDLMkmN+nsmWEHEPMMIv5+I8AoFDvxqg8a1LWoHr+0PaXzORH3lRy18a8D03PAIKpggRWfL
Nsw0U5Fc4+DI2YfEyI61/rWA4rvq48+3l7+welrV4DKgHwD3YUwf4I3nAgDQwz4WuHo8OHNrpqXK
jRI8mNk9ujTbqF9pRS48LjSOGV+CMdDSKG1fmqvh1WNGAXYAr5cEeH0U4xj5KAvLI/zOAFME0K5D
4t17I5SnY1T4K4fo+qACV+TxYIgA0BTYj0v7gqrVXdJm7Rmu6w99y3gLno4cgrlKZHbtuYAPIJui
KQ8wS5p3CFrYLsvGUupzCG3ZoD3l2qe4+qN1X5PhKMIy7NUFTMjRJoc3sxnK7eCWu/j9VQh6pNQG
aFNwfK5qqoT3qTDxSjhC0dmmWWx0bWXUfGFDmfpmUEH/+0nneR1cLlXfNLXhyDkkrE25SzP5WYvT
d98DpKm8xAwokxhfNXzFrrHUPC4MJ9G0jZQw1dnXK5fe9UmAFgmcLpkjgx4MY1+6Blz5SOa4vuUA
rH8YVCFClBxlBl3QfwZmcywt4QSUb8XogpdcGJ0dP0rBYlaVkeX0BZBoQURr+3D7gF9fJUwLUoiV
py4PkKfZc28Gguim0C46fpqWdupp2yRLz1WtTBTAK8Hpoi04Fv9KO02X9uUWSnoQq0rVCY5m/aia
V0352MqvQrBSuF/Ys4ky6f9bmQ/8y8zFdFWClRExFh2ubDE/3d6zJQsMjNDKodhFFDw5/ZtLsYrr
vFLa3HViP0OKXHzwMunTbRPTDX4ZxwNDBO5lAq+ntafPPjzEzYWc+pblFBH9BiQ1N4ku7TRUVAzZ
gyG5SlbK8kvfxgBLY+FSCCzNb17oIKAplViTJKibqkPyHP5QJT0X/srnWVzZf4b+1jTebN6Y9HHT
9hgSgme5e/KzasuIFmzHliO4a6DCBWP0r4EGcS/QoJo/lI2LlpgAPbajmC9hcSwA6Pn+1xANEC17
/0GaQPZcQ+iSAuqaO0VhCl74d+ZGQdgj+Zmk2R1kSxbUt7ddY6HqM2GhaUlZf/n85qGsbNRKbOad
7vTQHEHFG95HfnrX6PrWj/offdeJDE0pLzKqN52e7v7B+lR8JEmfSJbmDKNaBwGZ6TJbVMrpLuoP
Gnp+4lkc7rIiR107t9vm6K4hRha+I+OD/xmdLuc3TkPK2wuQ6RpO3wwbMWo2Na+ynyN5Lan8/5XD
t3C+AZqT3cJaBfnSVYKnl64vQbmHizq68K0I1hAWS8sBHDDN+cDgSXfmcjlp2psZ3TUBVJ5u5+6L
5nW2pvV7KU73UVTsb3+y6a/N7hIc8j9r09F/s3lR6JowK5uC48kS09ke0jtedF9a7x+boJIiQ59D
q1uGDmX2lCQp3CQxEG8nL8dTk1cfAnrqUbwWkS98HUAwU3+b/uw1tkIcC4SQMtN0QDaeyizfJYm/
ErVch6EQUIAKYKZhamfMT9gowTzc+rXrWKqwsdSXXH/K9L1ind34m1s9VuNaR2vBIZCr5K5HOJre
7zwT5tlFqLmWvHNfIv3Q1KZd+P0RdUVByaeGxrji4QsuMaFTppmN6X/nKNvBTaC+Qk8AajE0F/Qh
3wZuuxNrtVp5VhZmj6mw4xbQnoIfuYro5RFZB6MC/ZD13r4y8g9Mpx8btEgSU/4QpwZiLYm2pVqP
VADRsC+h8AKAfhUIO4Vns0Pw9nfMnx2kKhplbF3vDJd+5cDNryEMoshPlgXZe46ywY4oNr9Xex4L
s9a+xp5e34+Ake28HORfYmGuXKRLPvZmY/7m2G9OZTENxxkIrZ+BxOxFqG3r+BMQb89DoQDsE7JL
3bjy9C7U7qZ2B0kbDMog7+aNj6xQkfDUE/9smbUAcuIbPSbbkIqPPY1iW83b6mB0Wb6RzMLbN5GV
23IWMGXcNK1dlEm/Fau82AZeE2wJWdRtGAbxPZlKubfU9xeCp9/KVAySpHA0zuPtGh20IQcnfc7M
7kmLu2cmAh1Pi7aWla/EpYun4Y2p6cZ58ymk1tMjoQ79c2Eo3I3ffTJ8WN1v38ILARbzN0z+TwQ3
EwfjpREdSSAxMSXX6fT7Kh6YyHQ3UfgUq2sN+aW7hP4rcCmKInBizFaTumgZyabrOpr7IFinTgq3
6Cwzq+246hq546ItFkQxlCQC/PDlogKlF9O2VAUW5T9YPrXf/CmvBwYl0BBem9JZ3MEJkTiVPcB8
z3YwL2LR4qQKDjinXR4mu1x1v/iZ8KvzisM/fCyefhNkNLiteYQftAUqiKroOgkMd4r3Qa4GREI+
xPRdbhtacr2JFB4AFQXrq1AjV+tOtdrOdUbBP+VJ+MAw7bEavJW6xkLFDi7CN3ZmH6prqE26VuM6
Rm998qPgexdQGm9ka6ck44MQyJuM0ausUva1KB5qJfl6e51LjsJ+Ggx3sqtX3PeeJsQpAwq8qBEk
JnlnCznEp8JLjHZl+vG2LfMahsBi3xibLTbT+zqTB911vJThtBjBSG544xcijc2d4rbBochrfaMU
gbgRFAnxHVQdkWErkxA5yGqw5bZGjYUC0c4Y5OxX4BtfBHRBTFfnoh6rD66OGLw1xPIHTarjbUmW
sa9jAX10kd5mRr17I/B82NpYW9uEZ4UZk9R71qPIPeVVad0nyEdtLKRWbLp+1iaNKvdYim7DW6i6
jz70vht3kKx7y0u+51Ff3o9NXW/HegwPXY9YXNRH3alI1ewRjZdq56YICpqJ7j6UUfynb4J9EzQN
evVdUm7EUG8fhbrKN2U0GDatfBeG/Ko+yQ2pMSVMdUAsK74PR6uFZ2FQNpkLX7Knhx5Cml5yjNrg
6yDU/pZRVn6wPv7gBS3R9EOyw4Xcaj+OqmW3Vecf1DHJpY3Sd39Qfum2tz/r1VGh6URlDowh1+d1
AUZx2bSmxqgpnLv2G0iwpFnxnOlqvAgSJhNMn02dgukBm90wdcgon2K5giMGfmOPKEwKZrliQ7q6
xv4amWZ/ICflKpuOypvXZnQrmQJCSCTSM3fEgHu6J11270yIevaj1/nf2bvYNus632RJOOxTUS4P
jKGGG03Kg59iXktbJUBLQxujaLCFwlrjcb86rbOfOE+32lROyyr2zq1V/KT3XO+KZngyBOlhLMoN
it8rD/Dyvv+3JbN918XeHaUo8M5G4O9U098E3c/bzrO4Io3UnKxZu+agkXP0vnJfEBxd/zJY4qZO
7jXJ2475Mzil26YWFwOhyNSwnwaTZovxOjVIEJbxzm44vMSJ+pHJvf1tE4tH4T8T8zI1VJCK1uik
C5r/wUo/C/omDv5lw96YmCVzUPSWYZeJuIAJ5rv61SDqbYAYDb4GqvHeR3ByN8IHaG2IW67SLaPW
IXmpKw9pI4Ai6Z08/KndP7e3bNEB3tiYvtqbU5fTHtGUrIH/ohe2ydDaUvcjK3O7au/RB/6XBU1d
RhIeLpJ5JiwbcWAajACcmQzeevK3LpH3hej+gxWJxIrMESSObCqXSxphv1WnK8spE0SvRPVHFfTf
xd4/3d65JWfDi5k4meaCCIguzbREx3LeU6xo8zbcDEJzlHo0fHJtbdeWLkYIYiFv4goGGDm7GPMO
Sb6g4Yy2g/WINsgREfk7yFu3Yqdu/mFNjOnwoEwMR/MEn1sCaJCrc9FLr7r/yzWOqEb9gwlq61N/
VFYZ2rnctqKQ1B5wkOBUeeifBmYVDzqSgIe0KtZSi+k6nj1bMlBSXgleR1K2mSPEJmOkdUa7XmqG
j5GVaHaTeV/HNPjIPfG7HInLe1Nam6tatAo6ng4SKJCrzB4xO3HUolpyoNvbeeIhTHtbKz6H7q4Y
70cwzbf3c+EAMxwJ9TQlcZro89xVM11PaDNLdNzsj5cadhm4dgeroGLcF+AubxubfPpqRwF3TP0k
BsDnPu+KAxOsYSo5Udq594ZCFjAEbbwvJWBkKjKzQ2pMSo56YKshYt+3rS+cOIqrUz7Fvl6XkkFQ
l13khZLTSvVGlL+W5bPrCytLvC4jkw8QjfPqkmFT5Zo5qBfmvhVUkuSY8pM/ynbT3cmZaHvtPjS2
nouS7tGKftxe2V+vn20sKE86ykQ+zMMo09LfXMO1S+wfx4XmqFlU7BiwZmZEEfxdUNTiMRErZQt3
00s0JmVrG+VYHdq6TjfjWFe/zdLst3qQSY9W7pe2lRuNHYl6fZBLv3xtlar+mKKBbivFED10Re3Z
kSrIz3KBFKLkEc+JQ4KjFn3wVA76az8UybE3enkjik27J2pPNga4oXibxUG200vR3wsjSqhVMShQ
kVlQxfdkHY47CqihlxBbFFK+1vdZcDx6L5PcB3gfGLxmz1Rd+CPj/a3pxAjHkz1Iym8UqvvCyXMo
z4tXYGq3v8h1gQ5qgbcWZ18klgUhqzJEEd3YQo7I3BghjSY32NVWZrvJvTzsFXI2WfrRJ7tGf//j
Anxjmo4iFr7mlu0Lw8tlITadYtIuLPR7N6g+dWawcqKWnF2FvAtoOqBmoDgzZ/fLATE6gU53VKDy
jbxtUUE0xYUlZLbuf5eju1TVbCANt3d34SRfmJ3dzMEYCEEzFqaTeNlPZYh+tH2w65N/CKDIibhw
WSAsyfPryghoTueDbDhgduxcfm6DT7G5BmdeeJ7pdgI3Afe2QOMocsoMv6cHo7bKLh2QpBzlTZ58
r4Ld7U1TFy0xHQT4lIf4ilFOy5QmDUXPcOjj1vs+hPQpH8f2RUkssBJ6UH411EDYuxJkXHUfdHuN
Qc5jiBLwYYDg0bNZANAcQVDuuiAtTtD85ptGQU411/zoDn3E9E5H5J0ChCpvRpD6r5qe9Ru9yBFK
rDlwTV/p+7AwtZCcvks9O9PC8rluR/13iBTtfa/FJuqyWrSvEBM+E+tp4PJc84MfCLCnmUG5DzOj
f5TGMDgNFqqTfdUEjzXKx6RzUmbnlS48hGVjrjjcwqPMpfrf1k3//uZ+VcdSGAWBj1R0LwxaqNWH
UgcrXN3l41OX7G9/qMXvBHcZTgfklPLNpbEs6juda1d32pCJseSYZN9ZoN1Jz7ftTJfe7NEAnEDF
j7eYGtk8nKaDUYZhperOiGi0L32z3s9XwSU4qd1RNeW/K8K3Tg44WuhaOgVzfnr06AlrNG8L4QuD
hIzqwjyPntc8uG1LlM+p1roO05GbvG1/cRmessq0FZ/XpczrlW+zZm/mCHWbiE2FoLAjxM2jUqqH
1GuOnkwBCXrtrK7XWgvTTTb/Rm/XN8sSStfyFKEcXMet83Izkhs/ub7xG5VsNGKH0toHZQxRsORl
W9Eo/7RC+soEhnccjQHmSJgpX277zNLNa3Dbc3twKeI2l74ZimGl9T0tPM1yOuF32wDnen+EDwbv
PxOT2745az4qdEYiYqK2HhTpOa6fM3Nl4mfJ86eK6VRLoGcz9xo1DEzdKgLXCfriWyhAMGEawfH2
Ti0VpOBdAiTBxD97NR/IZPC7GlPdcp0WakAmPhl0PW4Yj/fh5AvRps7uqhhfDcKDC5VjPlgnXah3
jeF+iWP1cPvHLC6YOs3fnBbE7MyNulQRWyWLqSz6EqxfYfylQpX3to0l15iQzYzA0gW7onER6rLw
1FTmaGgTHBfhzqJRe3tEgusfDAEUIkmn4k16NnOQus9N1IZxECN5aCRlL0Xxoz76K0cd5u2Fw8fs
5f8MzaIbQxUlr6tGquutEtwXMMzvZTOID3HnfiF3H/ciZdlQKJUHhFGL/Tgo7qlu2nw3upq+T/2q
3EGjhfqL1BZ2k0eSzQzyT4XK8yGGauwuHY1mW7tUvQXZTXbgYJibSvrsgNIJYmmA4bGV69ar1mUG
U8VWsvWrjLI18cQhNsRglw/I45V1XG4LOag2cSEx2B9TCk+ttr2Pgz44WbXVZ3ZpqoVtuJm+NYbx
/0j7riW5cWDZL2IEvXkl2X4Mx0kavTBkZugJGgA0X38TunF2u9k4zdCel3nZDVUDLBQKVVmZXcCz
ydrWDamPNDG8rZnNUHVvxxJYQqv2lbEEBxuwh7uCIGIneT/s1TR3fDTh5jd3cnBxQ3R3N3aZtc81
0KRCmtzxh56qz6aDasaM8qrdF5grVqcHNU4wTGfNbxX+r4eee/VmduZ511fmu2OXP+fCdLb6qNig
xMjvTLWC3HLBN0prVI9Z7ba7YRjLwGiH2h8bAwOXc8LvsilXAFctp6B0MQfpsmR6VlvkHg1YP4Ou
yePQdmb8B1RENiB2YSH4+sibVaddyKAOFDKblLuOETMAS88YAFJCH5TMsHeYubc3zMV8FcDrY5h1
lgedyObVK1yw881w/A0Zuwpi45RBnylu0YboG1Rvkiy5d4omC9tsnP0RwBG/NOaPdnLmoGOauhmI
3gKa0lG/LpA+odHIHnhN1I05gtNvEqLWemXyUz9kGnBpjONHxt+hrKC/xTnXjl7nDF4AUib+g9aJ
ZoU1BNZDC3OnHi3A4okEc4sp0c+K89EHWr/6TJjyQx+6+n4ukb5Rr86e2aRgYosNQ4BephMQk6oB
8MnFNyhcp9pxiF/G2vWiVIGI3GzRGL91ck6QI2ZhAoWXIPHQNAkJm627os6q+ypV54CzxoO8akND
va6at1R32mh2oUUuXKk+jDg1vjqMKh4+GZI0LW98B4LQ6HpAbnirZiqgCl3xbpb00+m66sFlzAhQ
z9I/zTZxt2aVJDtIZw13Xm64IevMZjuapAlLCsUqQOT7x7KlOU5R0mzrtufHDHRLGHaf+3pjQygv
dJAanHoL/IIoImKhY5WFpVp+DF3MdnxIsyclh3gZ+GaSN90eNEHbzlHPTsDFeHBIMe2qpmt90Eqm
Ry1XvL2uUitw5jTFtKrm7kivjSHRBr5pm85EAxoCwnM9pIfM6Jsdnz851OlT+G2PsmNoAFS7UnaQ
5SWoIoLKDtkOhj8WAV4duDPYhMSPxCaC24O1fl+nYEpXP0lM7yDL/vt2EJbFRtEGB6AcMxhXE1Ej
cB9dglGvx3b09kYLwAkZ+z3pYkQFfQ1mIru+oHMFWA3g1CbSvMuIz7pcr/MMTf7KZBu90556TF+u
7KDExh+aKSC20UmEMuClDUXV5qZy5zzKqt4fHFRCptfbWyb5RuDHswCBArMHuvuL3KlJOqhfZxia
bCzvmHlfgCrM5zGgDmoy9Nd/sIVHJShLBOPFstM+uorr2hPJI146oNvc4i/kELbIw8O6Wbkopes6
syVc5Sxhy2rDbgbE7sgAZAzM2vm3mavoblC7DMA5aPlNbn69vTxJriGY7FFyEInGVaFZUafEoFOe
R2md7dT4bsrIMYvfbxuRuDjmfYD5wLESlCWL61/3MiNHApljPgwsuAj+VP2lxcMm9lYGw9cMLVzP
5Znrlg1cz9B+u+63WjH9uHu1yEo7UPKdLtaz8D8MC2l1Vqvw8Pk7QQu7AS9PhVkMK3nq9R//Ye9Q
NgekFi2oKwCGNVV2nWJkMoJGxATQe5Wnr2BHSJ/bPgPHiNGsCS1LPAIChjYS7T8UI8biY6kMzMXg
0c2jQY8Bm8ofclc9QHpr5eWwZkZEkTNf10wsCmzw2EMMKjUtWqrmXe+tHChZ8RCLQTwHwE/wki0y
XAJibArm0jyaGq3EvYZpTz1DMa205umeEYMHuAYLANYrswpyVqmhOXp5WCUFWcm1pT4DUTdEEtQz
3aV62DAUip4PWO/YP1XFvc6e4yIysgNIj1csSeIvgKH/WlpEka5S7DnpaA6JSExMxKZZBAXu+dtu
KS6KxXMaRtADEIxKHgp7l59v4gqLe/BBRlWJrGsMUuXnzOKNAHL1CfdZ9btf01+TeIzoCGD7xPdE
p+XSJLh2qTaUShrZsXkE0/LLOOC9aXVrX0pqB3z3GF0TLKzOYv90o8QkjQluV7Xvwt79oEiS1yY0
1mwIbznz/irnTj2XuMHo2PkmB0FB1uBJu1L0EL908ZFQqheBw0K1Bmoll1YSJzWTMjayyLJmdEw+
C9puoXLRAWtz2xtkhqA8AdYk9PlEu+bSkN45qIiCxhVx92ddHkn2q+OhQ9fAuhLP/tPxwk2Fq+rq
3ldZl1TmDLa3QZ/C2Et9Uq0lSNKVgHVXzFC5qGgsbpBZKzvVLqY0yoCI8m212bt5/WY4yl5p/prm
A0NAUAv/x9biGtGnNis63BtRyaE75Ak1oGZS4lC34nlz+wPJAiHG54S+NfJMMGsJhzxzOKXME2ql
PIWsoBt6SGgzMn+4vXLUaxJaafqp9+pmRG3Tjx1vw2P1ozDjv69HXfyGxcGqKUq/oIVMI65xO+hq
d9Nn9RNeIms5vNRPzha7OF1zP+duTFRECte+KymeH3PvKitbKjWCSjaKirieoZBwuaOaxzpVT7o0
qjDjDqBadjck3hoZmdQdz4yIH3H22RjGkrVhYGmktpFh/EhtY6frVaDpL7f9QxaP0JkRVJAYKbmq
L+MxqDfJBKbGxs79ytIw2rmpyLfbRiR3BlR4/jWyiBJELTGqDxJacQVafaRmR0W5U5p9Uf5g7U/K
VzqHa2tavHVo0fZJnsAcUV9j8DM62s4yVrKYlSUtI2ylzLULxWwsydLCSRn3oK3btyrbuCW7783q
uRvMLUoqK/FW7NQysJ/t5JLouWmB1ujHAmaV74nB/DyOPD3K62E39q0PDMLtD7eyk3/ods680Bsm
ZqvQ9IqSSdkRZU4BxddjkKywlQtrzdDC3QcWj4hNMGST33H6ZLuomqyREkltiBE4DBXjXlx2sDun
TmhuK7hETNPPxqd2+lrHf/9AEOJk/9gQv+FswxIQltPRjcFQ65Gg5h+z9dqzrTqfyuTz9qeRpJUX
lhYx1XD6ZLBIgjR62NAZTEVA+eoaD3KUkPp03t62JgtH5+tanGDgGqxSU9wsGrW7PP7p5l9Adgnx
2F//wQxmspFYgsZftRehtWXMbZ0ZSmB65UVDSk4EMh+tMgd5Yf64bUq6f5hxR0dSKDssixWEV1NJ
mZdF3VDNuH51escpCu0QMmhOvEtQbgNUbuX4yq4OlJYc3UDl/boKUxBq5ipK75GbzqCEmJTBN2tn
5SxJjWBeGqkfhsWgbn7pg6CuqrupsLLIbH/m4F6o+c/bWyc9SGcGFs4AJDSx8w50uFni7MW8W+HZ
L5AV2dw2I/U5oQuFcRGAMJZEBLPFHYJhBzxn5t+6NQUjtJg6+2s9qyuGpOsB6QFwHqDqg9tdbpjX
G0mDuzGP0PeHKCzKq4UWWMMaTFy2HvQfgINDvxVgiMW11LBxiItqyKIetEMohFSA8c9WyHrdv71x
mmxBBkZfVGhVA66z1MIw8gZ69qPw7ZTv0rh+VXrgxLiSV+hzorJOMLNfQPO2TndDOUNGcfLbyrkv
4nGHSaydszYxJbssUWkCGg/MdhC4Fr/3LCp6qW0XWewm0awajwYbpjCNJxDEG8OxoWbosSZKYvbO
+LC/vROyQ/6Hbx+weR3ESAvDg6JCAEjD/BSOyrYaxtAg+nbUnb2u05duWCPcXzO3cKRZr0a3qWEu
BdigGcZtYSuhbeiBVU2PaLiFt1cncyhwZIC2R3BKYY7xclsL3mA2cs5SvIry99Yo0EguUJ9UfIv9
NY0FNgj0zXgaAaKEl+XCd2lhVeCmx7N1ak9F/y31vtxeisxjUZZGCirmJ/CYvFwKyHarxLWyIqpb
XGPmeDK158Zd66/KIqPgJAd9G0AVeLNeWsH3QZbrFkVkxT/r5Ns47W6vQpadnf/7i++fsCKvUMEt
wFJxN2CUv80/SgzCJ+yEp2SjrM3myr7/ublFHAYdyKTFVCzH7P28f08hiDij9VmsfJy1bVt8fNth
aZf1WJbbfHZzDXDr++1901YsLGdga1X0fEhZgGTT21N+KryTEh+U+I1kv3N1DHj9TLtfhndg2tbQ
lCNf+3LX/ieou8UABuoYkHddLJFMOV6ozlxGTfPOp+fOOOrWXz+CceeDA0v0LnDRLGHXeZINXqso
ZZSVvU+VGoNJ0G2q157A1z4I3WtA4iHgA7z11YPOTlp7Lqy0RNn4qYo36BY+ldnTCBx51R9NGt3+
cpJ9A2wIUQGcc0DILz+c4yhz1ph5Ezns2KWez1jqZ9NKUi01Ahg5+KzwTEWsuzy2xMkyBZKEJHKg
Fb0vspK/m1nO3syh9cLb67k+UqiVoAQInmC0LTCmemmq0ECcAlr/JiIJqHrtwzRFBB3fNb4ZyYpM
pAC4mlRIH13RowLC6zjtCHlrrqD/26ISbGldF3qzRg+3FyS1ZIEMDVmUMLXIqC01rywDZJyRjgpP
gSlRcB8GA7Clt82Ifbl8l0J97cyMOOBnN3zsZBhhN2CmaL603YgWlufr1mOsnhQlMhQaDNPKU+E6
ZMAiKDIh/CbGls3FwkCzoZJqNuso634nxhxS9+P2kiSuIHTEHKQrouy8xBBifnF0dMqVR917MXPM
Xto/qdP687C5bUeykAs7C+8G4MSrWA87pj34pHxvmxUD11kJXjiY1UfMAZ3hVY22TiCbMkD4GJWC
Fh/GDRpIA/a9FqAC6BvdWklYgmiGPXQ6QJcmXjnLQEdJb6qtLgR9NUzSdkC2VFsNA960eRudb04J
drb6NW7WuP+k+4i6rTi/CLN/7pgzF5x1VnmtV2AurAA/qy5wLH9/lnBBoPeBBhmYKZZ9CAShIi8z
jDWVlQq+ei89YL6lP2j1tMYqIzm1OKxAhGMxaGItnz4QsiOpWeR4bif8nVKyKQzvhB1fCayyLTs3
s0ggaDWYdOYw0yr6O8/Ml4mtfRWZ8+lIHTEGBiw/FnMZGHpm5IQYVgrVCDGfoodd7oU5OZI0O2jG
y+2jJN22f41dKdCrpPFq4qBoOhebNLG+YsLa54P58fdmQOyDFxyq6hiIWJxYfaS1SkZUmU367Dnd
DlDIADixlZAq2znMkoHsBzk+WjmLncvUjPOe4OM4OvAvHcZC4+qZquMh95RNquRriYNs84TwBq4K
HN8rRKfF5tJkegufc6vct1m615Xm3rXWZsJkcRXFA9FnEcF7iX+dMzd3JneER3RKmA+xz8wnNqQh
kEArOyi3hKDnYLLimkl5NkvIyzoQnUkGpJCq57eob5O+37njl9secc1iAFcAP47jgngXz/tlH4zE
ZKIAUCXRhNha43ltdFsbM1p+tgVLYh9mqGGR/5BFwCimKwDitJH0iS96FvG0RsGQH8E8r+fdZ5Bb
rdtT6q4xQsnc4tzIwtm5Otl5SWFkbl+5A5Xd+OBMa+mD1Ah0OqAdqyHaGYuHGegmdeJhkj9iRvbI
xunA6iHiGKRf+Uzi31mkKRC1BEUZuLNwIy51GZVJb12gwGGnUXowWUI2vY23hlJEszUG0yReGmZA
OAPxNgYz4iG0y3xz+0fIzvX5b1gE3dS0Mq8z8BsgDJSTd8Wst85shxij96GFcduWbF9xE4LUBVC/
60IQWCMhw5HPkF3SqqdhtO8VENv16FDcNiO7R3DrIiZiXgr0g+JnnDliO+Pe0FCqQ1N76rcFeA4/
9c4CyfdtM5Ik0wKqXPBf2eIFL3b2zAzG4kfA6XCXdCYCLtF2dXPwIOqSABCeglPOIi/MWptgkgWR
c6OLz6VQvaI6lGQiVyCN6xRFs/c2jYNU/S8fCy9QsUBDoIwWAb+v4johaY9yjkvuUwWvRI9kQeax
v8+ckdH+Y2dJQwngwMwMjtYiCAFC0NmG6RptkTQcepYAUoAfCR/r6kspY6z3cxqNqn1q5uYlrtzH
mim+ypMIyMBXTFigwmpHBWSDlbxdOWIyt0fNGHV2EInp2vI1r7p8itUiFt8sfcBzOwK91i52jTXC
Q6kdB0xsqLLiBbwMJ8CcjagcD2DKaqaAjp8j/XCaNfE5iRF4NSaZMIkI9OYyDyB5wk2onqKlpIPN
yFIOcw+RtmI83D5cEj+HGRtUaLiYQfa2+GQJAMOVoWPPstHB6MEIWJYdJMpTwn7fNiRdD7A8gI0A
wH01SMGbdMgIBcpG0IEn3NhRzQr03l5p0ErNAPgFjWEw01+NOOjpmFN9QvoE3XjfmSjmU35x/a/1
kpGgYSn/WFkAbephaJOsyFDTt3pcjZ6v2MCh12uXsOxNBd57zIFhxBzVqeWUqNIBHz7iJRfl7Kun
lNuWx0FpNiHov32OWRGteNH0ForQT7c/luSyurC7uJgTiFJaFk0BJEJ7OSUp8PRvMTnUM+D56Vp8
l1wjKIYjVxNYhOsi88THWWk5+HFRsfheVnXQZ8Pb368Hw3To/+IvMCkLL2cUUn22OSuPGv3WgfRZ
7R8n7yfaJaFSrjCGSw4UlJjxxTAiBdbu5YFqnY64PG+TKE+QBrpgdYk3M8v27TwHtxclcXUR5WwP
XQDAN83FoszExPuemACkTP2mmLU9Q/3Sa63NbTN/iO0W2dOFncVVWNuUNSQx0ghgpftYsQIw721H
td9l7TOQ3ztDKwMzZgFH+xnVmX3vNsFI1rpbkizg4lcsrkmagzAFww24vkAFbVISVAVqjuOpmL96
8YDBewAR5+fbSxcru7Fya4EmzXutmrUcmYdj937GHhLoBo2M3rNO31lkiGy68pKVHAUHaYAK9Lkl
EJ2LRQ513tK6cVMEfSMsmj7s154sKxaWS4Jwj8EN6iHbyO7RRfRt+nF7z6ReicIw5vcw04Ya3WW2
1gweiKEM8PTE0yYxTk75Yq5x1Uuik3iEY6dQUkfJZxF9W6VTwCdSIb21nWTvTvGXZjTfMm5Sf5io
eciVZO2lIjOJPNdEAopR2asa0ADZmMYZkcV4Vp08uJOXhCnOhRgUa4Ocz97WGwry+fdbiZjlqRpK
KNdEN11v6j34F2AUlDpN9xOFt59xshKvZN8LhPhgMBEIWPy5/F69Bq4FjFElQL/+pJ4CUbA3DCKs
pPAyr8OnAlUaQNl41S382iHo95O8RmamvufdMW3XppllqxCEhYIMQIwcLAxQAENZDcbrx9YGunBq
0A0F3vyODfHatIssvp9ZWhabyJwaNCGgZBO99bl/4hUNwNLml9ZKj0W2ZwCqQIsTYBWAcJZLmtTY
5hMOkpuQAqqok3tKoeq3ctPLQtyZlWU8qKzSY5V4Kjpu+a4b/IEwaw8lp5ekcPe4TQOv+H3bq2Ub
CEwgHuKgEoSuz8Lh7JkU6IygTqyz2dfUh0pD9HZ639U2f29IlH9MAfO5ZiHiSjnkI4Gh2GqOMUli
PzWVHeYDwoTMa2U0yapQs0VvR3AdAOwh/vvZIzUBtSJ1ObTQSTqVPoVvEB3qUwn/6Poft9clywrR
pBJJBphAUYtceEY15wWL7R661Dy+czvyYbUsSDECC4wFlOvniHf50WvMDSV8LfMV//biSjy3vXR/
uxwzMyGwPaO0ZYx3Fbo+g3qiyrCprfe2AzvpsOKikrONGSmwrKLThBUvp7/6evBGL+4AQnCsAJHX
NwcrLL21AqXUDBrBgs4JIXdZzcDA3pipxYwHl2EfNaZBNjrep6a3UnyXHDiEKKFoIJ4oKH1dOkrV
8qbHN0XpqagCq93FfA+AL7ddn5AGUNw17Jnk5nLxfESiiMRCg1rIpT2janu1r40CeRMJprxAiRcQ
RX3vpMm+c1aOnNQ1bVMoyDgoUF6NlxEad23utUWkkgSUqk2Qlp6fci2AMKSvY4TVY2An+KistZzg
D/J26Zgo94qsG2Sr+HO5TjxfnbTX6yJCN8g5gbq/9NOuM0+0HEfg+lVIbxiNi8IfIUGMlyjmw1nh
c2uYjq5d/RF8vouzLoc+W+rkz0AG9kAo2d6mJe5H6kzNkQ0maH7Rg/r7J6srGs8gwQZM4Irbq9Zd
Zrl9UyAgFq/EnNCWMcEVRdZ6MrJE/tzQMtbbBWmg4IOP09re6BM1O/RtducU9yoBKRzfa2Zz1w11
CMrxELwYW8UqDz0IYm6HL9k5g+fjDgXtLo7C4tlidK1RwlmriFXzsYO+GsBqib5S7JKdMhDB6Cb6
2+jULMNx1ppG2hRxFXVju2Ul20DsbIAIz/iJ8tVx6NTKnyplDZklmboA8TTSMMzEgFTFMxeHbUT3
uHVzr8TgIwkMsOYmNjDHxYeV1T51jqCi8zgYP8ut0/7ORrriSNIPjCFczDHjlYuBGbH1Z5cQWodQ
Q8yTKjK83jdZvQeZ1SFOW+D/Sv0wIGktRG3bdI+zzr/Wk35yx/weJJQftz+x7DJ0XdF4hr8J3tHL
30FBoMaqosYnbgFRMr2u2SgJbTYZMEV+mhjk710KMlliWhI9LMTVRUxVagid9h5kguhYB+jdBZnz
rPHXv16UqPq4nqCLQ8BY1EQ8ta7GaUTg7nM0r9AH9KlQwAErHzSXVirrEveFGUAmxSPwmlncYCCe
tEageXLjOdOsTdzc0fKzLe9Z9R3cTsHtlV3T8AtmwX/NLe+ImHVdl8Qw5+pPkDnr2oMG3rW0vLdU
UNqN99mEwdAfjcv8aXqhyfM0jmEN/rXhB48/a3ureJ+3f9HK+v+cs3NHNsCB0ClFCQAn9C7mJ+qC
o+KJk+ck/lKq328bk+BmL5e/cB+n1npuexmsYShvmr91yamZvqvKR+Oe+pj6SnwqSe/HILUm+WNJ
Dyjw+LW5kuZIDg0+AuAaKOag5OuIPTlb8+TY4BTryzIqLAYmZWVrqeW+8PRH9Dn3t1csCcEXphZ3
JQMjh6VWMKWWpyrvQSV5oPT9tg1J3oHs3hJREATZEDO4XA5alE1WW4hFDVSvUvu7N7jhdFcGfbJi
SLYYdLoQcqGNg8flYt9Kr58bQvQCiC0zLJN7Im7+VUIuqRXc0Oi5Ime7gm6ZrM+tVh1wSScVBojV
oOR3pr3iArL7QwjggZsHYwKYrFxsmqrpfKoTpwAe0b1jWnYgKkcvHoMKGKTHgybQWwUcaonm5239
0tl1APb0leEfmR8CqQgVVMFtfoWwak0IbgxDVYIhgKlb8HxYG8zzg3a9ApkHtfkaO74mO+yo/KKL
juRHqK1feooAdhjeWFVRPjh3Q2X7blI9lEW6qU3nJMCtalqENR4ZqTMfjUY/8BoTiyb/YdH8nerl
A8uaTWPY93brrsR8WUcLHgUAIjBNmBhZDv2Jh5auTnEZQVPkl91SipsUaDoGMopjUqgcszAmhPfU
KdvVWn5n9+0Oc3VrEsL/y8+AQwjQG7ZpcWBTRKHGaK0yMqb8XgGDmVpqOyNFbMrrBqxK6YM9ms+d
Mz0WVf1mT/xw+zDLvB/tZJxk6DgDS7bI2TJStS01ixr228CgDzVQhWq2/b8ZWRzk3gRLjlpmdcSt
nzXdK/zXrK/cq7KgJOZvMFGOyvxVGa/tJ89JEruKdFQn1fZuUrxAtce9Uh7bzl5Zj/SrnVtbZAyU
96PZ1k4VOel31HIASYLAtqP63ADmM0+DpMP8VnU0zXtgDlfudNmhOre9uNOa1mzUSoftnIFG1Hzh
XhpgOMi34a59/taDqPj215M9/dCc/3dvRT3r7P5ykGCraedWEUjZtmOPcRr1RRvrDWNPLuSVpnaj
mbOP2daVbZb5pmWDDxxHQ71WGOcdSZxS6AuXox24xnEqf2hsDQ4gcxwUWuAzeLXgwl0sbmicvpkS
xKh27l5mC4oZtXakIPv1k9E5ZLEZ3t5N2aJEh/HPCwYFiYW90qYenTM0GLn1zMlB6Z/jfCXOyzwE
4V3Ekz+EGYskPR4znaQcJuokxTiXFTZMeUIyD+zLHBkd31Rz9Xx7VX8APYtHOoan/7W5OBF5yR1A
zdAExkzmtqwh6Gg7u0SQivXFpsAYVoKXOKvKEACuLWnBmWpnIZ6teKwic3Ch/ljOAebzti6FzjBN
7wDaPtRWE2I1QUrT37lZbDKdnWjcBErVQmiIgtTSOxmxc2hNe6NW88qXkp5yocgDbmx4xpUYug4Q
WMLRDI5sy/Ut4zB1k2/RcmsrT6Wz6fsnqvzqSuqr7ppp6Rc8s7z4ggYIBYAnQa+bKZgFbf3OeU3G
qOmjmNDg7yVt8Ug4X+fi21XxYOuJDkBCRfkLhZIeL4q14ro0FT83sghb9ogWGHRoUNq0i33d2z7v
LL+wOz/LzINdmRCZmb+hLP1m6u02r9yn0gJoyzKCdMSIyGB/ue2w4phd+evZDi+OIS9QEHJL/Bwn
u7MoReFojRNi7Rval1HTppA6chh2NSc8iM3XCeo/SXmYCr4tyC9o8fzfFrS4yPuCWg2kxLJIYSej
SpBGrjymZHU4uAnqfxirEYNdYsFn10ACis50Bl9elICdkXff4vwVubkaP4zaU80fXOtZmXuIf73x
5mtVtn5JNiY430xoeZd8R8pvGvlJR5DRrdRdJayiwn///WGLHCqbnCppJ/ywwn7gBBpkAE4kXaRO
B72fwsYAtIFETP85N7/V+gdvt2n8mfeHmq+8V/4XH/+fH3LFUQSAcq1lZZNF5awFrWI/jGjA+ZlW
by1oUM1UxYQk6FvMLlRGugPTfGDi505Fvtdi9Wgp/e/bPiFc7MrJXfQAgXBH6XuZ3PEJ9BnNBGRu
P0G9gB4AONkPoCXp/1p7W0SQM0ML15gh+jVrI3BTpj4daxSF+7o7MTBP3F6P7Eihmwk8MwhVoREv
7tYzDxxzJU7TEhfb9Ed7+6m3h6CxQO4C9qAhS3ZlvIY4lvrWucnFKZ6nNOnmDpG47HmQsa3nfh9R
S6DeUwFNr1EFWqdIw7H/NmZbgLoCXRk39vDQE2Qs3pqEmzQTA/mqIBpG/wvTMpcboHlgt2wEdKye
v07NDgRXfjXsWfNoQaSWNz9M+m0sVrqV0k0/s7kILDXpY20uYNMaGigmuUHdvHu24s89DTXzhSW7
2x9ZlpAhdRFSKSh4Xk3u0Z7lozPhI3dNtuPtGA6xhSLVcG8LbE+h72+bk+Vj0CV1cTzQicKk6uWW
1oWCF7iKM6vnvW/xnQWscFZvbxuRu9GZlcXtB1cwGUNNPmp445fTs2mf6qrYYRBk7F5q/mzmj7F+
B2o98MO+NgSP0f55pNuqWnnuSUPU+XIXHtQzVQfXFn5Imv5Qyidu/UZMyLJvxdSA3/NLa0V02tn5
d3DMcqfxBeYXPFMruyHSl2VcgtgIfgea4IB6LHZjpvWsEEzeREb9pNI3deqDnO7z3PJB5hl4MRhe
HNO37ac8XfnaskI6cn0B4QKOFZRgC9Pu3MxZMgtoVTm0G2pq7jPl0/fcaiofst4ftt2WGzXV4q1l
gz5VL/PPbNK7F5bVP4e8X3tbSQ8XXA94GkFJuRytcobRqXoBx+vMbtMmapRmbqggZc66Ylt2Rcj4
Wqoumc2FNuiZzYXHI7J0UDQB9NBRrQd0zja80DdlDWJmddoqlIdmlT/2Vf9jzOO9SrJQ43HY0OyO
G/pKir22/MXXsF2u14PIPE1wJWsOwNH2oQDPqJ2Vm8Hdq83X254nPexnS19kfZrCa4XriC1qn+0b
QNttN/2cnPLHbTNry1ocMpeng5ozkYt1+9rwwpJ9aSjCStwGiQoVcfjabYMiw7k6UGfrWtxSVt3S
qRLjZVlSv8Rt/bsax0MaE7+eKBhJGjNgNd+gNrhynKR2UbVSDQCNcSUv3imuYgwlxTRvRFN2r5X9
Xa027xjW31RlcVKV+pAVM7Tc/gMS0wMCWIdmEZ5mcObLmE0cmyhaDWiz7hX7bCaHFk1giiZYY60p
hUk95syU+NRnKQdJNRKbKQ6LUU4brinP2sxCnlcrDT5ZpoZZIzGcCgwrKM8vzVQjzcxWhZmipn6f
nf6/Bk631r4T/n3lJ2dmFn5ST0xvFA9m9Jj+KBTzE9IhKyuRu8S/K1l+GyOJq2FGRMNg6n1qpHd6
A8FnqNNBsVcF9LHsvs7FtCETeLxuHwLZ4tAngJQLiPhAuL8IJnRQco3PALAAwf2QJd0TPGTlHpct
7tzE4jMlNoFsnMVwjdP45MWeINEGzd70WE0s0MziAyH8UQHb+u2VybwD9Faiko5p1Sv9M5KABbRO
AWCJM1QgZroxDPbFLJMHIDVWVnhtSodCIuieUZkXLEqLE12DfsLC6x+ETQA5GXn2XZCI97HzRIhr
r0R/SYEFxjDJDBg8OA70ZVNEgXqllws2F/AAQHnrNxjn/XkCuSvZ9cNXVWv8uMXb2c42ubKW2UsX
Clk+G0mIJ1hQLk+cw+ism0KXPrWHJmgAygjUoTF2yA46zbcbp1mzeB1KsFq0QvBSQpdZX87QjJAA
Shodj6QWasRgCwDrWoGH80rxT7ouwd0AulOgJZf8APEwxy24LzCNOYGxjFndptTMY8m8O31a0za8
Pg5Y0ZmtxXVq28rsWR3icOHkx9xSTkWlh5BU3DZdHGZVtVFp+9RVfAXYKl0i4r7wGMF4vTiFc2E3
NuYnoNfOzLCrRyB0k8H3MnosWpA93T57sq8GtQsbRPKiELh8Q8/x2FikxriY3vz2wAxNcdLBIXrb
yHXoAu8unnN/RoPVKyCc3sVam/Z4qFvTPKJI0BYgUl5jl5EZ0QUYSZCWwAcXkdnR2TSYFJc1cV8A
G/Otag3JL9urcwuLy3IYrCJ2DMT+GdNgNUFDCZlHFhub27sljRtgSQIkxAYhAebRLs+unlmJClpk
1AFI7o9e2Hdfqm4KbcjGsMEf9KeYPkxj72vm623LYgGX96cOBM6/hhdbiIlqrZwN5Ku50W2ayvRT
9T0FIrmZwe2Oq8CGFOBti/It/dfiYksVqiUdt2CxyaxXVnW7FrKBOcZeV+xIXqiXSxNn/SzRSZ0e
yJ4Jhqpq1yaval4HHtlr+mea/uzKImzL02B+wYCgbxrHCswWJgPlNjs46cvtFctO99keL6cZidNh
olZDJ8GBDpyvDtazXrNj0ZVb1uqH27ZWvqe3uAQyKGl4gyFKmt6DNt2hlumBpT9Ggcee3501fPSa
33r65R5nPU9MYuFdMHuPRfah6h2gi3DY5hcDl1RcY+ylFmiuX9oa0nbV9CI5yiDlpuuD2NU2VMnX
kW+z5mPwIu7iuo3fjfkedD2+PZQrZ3XFf5ftNQ2gxCJVsGQPNLT8qdEOI3u6/RHFobtxKJdFsTb7
n0OJlOVLYeoHUPnu81TzR1aGzFFWToo8jP5zIr1F8Jm90YhNFzvJtU+whfgT/3Z7PbJb9fwALIKM
mypW7nWgZlMM24eQOHCrrhbyjGIqJj31ivvATBoN7D9gVEQIwMsKtRmsbwmJGDuSK5WgZTfcdFdA
FGvWql3PeTDUJJibbaEfyyQLabXNjZM7rJTxpZ8RkyRQ+EOie0VxPmsaZNQqBCBPfRghVRQXAZle
bOV1Aijm9g5Ljz3IAjA1LdDayxBjOpk65hlqfjHGmLQvDeH+rBJoct7p5qdDnm9bk1Rtsa9n5hZR
prWqvPh/pH3Zcty4su0XIYLz8EqyBpWkkqpkWbZfGLbb5jwAJEgCX38WdfY9rUIxiqG7o/uhIxTN
LEyJRObKtex65trzX8oa8ARwnVsAc7QHzfyncx+rfD/SlWfYohf9YFNxNUkDGpIGWQ5wBLk76j0Y
1A66/tH2V2KxtamcT8uHa8PK8RijBuywiW14a0AT1924gx8Jn9xB9SZKGepe/+WEKkewphbXsgpJ
TFvKpxoSrkltnzozO6BZO6rweGk1bYca1l6fRHTb9uLhRAccSmCI5a8a4WuAzDX0uONw1l3o1g8J
Ktb1c5G+QI5q68W/ms9zpWHzIOc/q19DA1DNlQI1ZaSoq4NhNtG3TeX/HKs8QlLiz+1xLXo1JEZn
tDrY0jTlfmj1BoqjCfx0T6o3iG0GlZP8um1icat8MKFsFY/kEFmtYcK2RWBmZ096uwQqcE1/0vOv
1rQW0iwegQ/25qvpw9bMC1cmHRSWn6mBVMCXdCTB6G/X2VmXrji8YecbYW5l8ZSjBvUwnhbCgzdB
s47PPVQ82x1y+rdnb8k9Avc96zV7/gzYuhyN5K2b9zUB2bVWBwbjGzF+J0kXSMsMi24lLlraDR+N
KVdQgxdKbnQwhv6JLcueiMc3t4ezaAFPnllnFUUelXqrp63PSs/BLZr7QcXRZs9WvMTSdkOXNiQM
kcoAdl7Z0dIaHDYJdCZm1Z+2asMRYmbodg4KbAUIQpj5Sp1scYFmvR28SIBZVRMKEH0YM3eEPYFV
iemPVrfC3PvW6NYOGuC3Z29pa6MPYM5ygYQLBE+Xm4HGJinLAu9FZ7Q3pJ8iablgt8lCOv5z29LS
LILZAQEB5C3wQlUtofZhcA2u1hjssBtzaDs+1s19y8Y5lX1M02Jl2YxFi3gJv5M8gRpf6bTwmzKO
qyYvnnPBNYDLShQnEqiF4vwhhT2NMmoztLEiw/6mg6Dwx1Cj5SO1Y7op5YhnWDLIcLR7fQeJnnFD
0KAaAAbeomdJjE8ZZLkCmZSItn39H6sRDSC/bRuBfqMLOuJPqAiYWlQS7n0f2liu7JGlXY/0N7To
oGsN7j7FJbV5z20H/BLPJAUblwa6Pizg5/OgIONAcIMKOQKcq8yWWft8gmx9gTYcpzto1G4D8DDk
K0W8pS1oeWiLnInz3CslMEswKwGeAC1HWn7QShJUQ70B+DKQ7Zoc+JKDhQwcIFguiNPAe3i5211v
ZsZP7fxZs1qxn5yyAUFB7Aaa264p1L6/R9THBOr94GcBLYcDQolLW2bpOkVJLGCke0AbbYndU02u
+WRbNbikUm/0As+sJ5TdY76BDiqSDFPnfcNUf9dEX4faYDVRh17AO5cMVjCag4SiSAu5L81nR9/y
WGRqBA1oPRu/lVlT3GeMiQNA9SxA1rzYWjUAcb7XpLtYaEOMlkhmPdGy/64NIr33p6GK8AywIEuR
AT9tce/RQ04xlKnnPldw2iEk7r6hn2Y6M62W0Mng3/Bc+Sk0UZz1BNjrHDXZe+E5xaYHuBFtiQib
RPFLEzTZ9TKfm8VQo66FxHPQmF6GlOX7weTGw+TaMWjOMzsAsdwRPCnOHhqsdtCPTRm4ZZUF/VB+
13zxI0WPVohSlNymxddq+uLJU/MMzdDe3aGRVmwLxkGeVssgjfMxGlHqBZVpN6CdUIRNYodxA5Y/
0KHvWuhvR7QD9tpsTPQAWHgiN2bZhJ3Rewevp/B4SKlu87aha8doadeBpR55d8R6aGlTdl03NRov
B6DlSyd+Ttzk0RHphpdrBaalc4QUKkpZgDrgzlWuWp43ic79HgDwGchSAx9tRWljbwnf3/bk7/k9
dWt/tDQ73g/xkAPm2NgeOSw5yVPORy3gxLiLQehpiyy0jDwqZgJjCNuartyMfn9MDfPNSafQFO2+
L6uIjEY0jmueZOniRFfEDFZF4zj6+i5/V23qAjrCogTbyc++e0n8J6PdxsU5QYPp7SlYXNIPlpQZ
KBMrSw06ls+2JQK/uuunGS4d3jayvKAYzewWAZZTPEgnocdU1h1acPDAi6chdNskyNw7JLZWLM07
8HpB/7U03zYfFpQ4GsviBpYAv9JCdMuwMM8kmK7jPNvGJqvAqQba1KTFgdEE0nW3B7o0mz5ez9i0
UIK8avfkTSl5MeC1JdEoZ8CatN6aYeXGXNocH40oS9bw0ujKJIVgjaGF4Kv+apT+RlbgRhyTLVzi
yg5ZwMfMtKagcTYAQbLRVn05p2WPsfYlJPdyox+COovHZz8lzV0D1fL7Bv4/1FMxbVxi+Pc619KX
jsJ7hK02jY9oIHG2Js3Lw4TX6a5PyjWRosUpRw8qCMqQKLm6CR0TIhDCp/nz5Muw1Joo04CyLl5v
L+zSvoJeC5weLkEo582/4sO+KusY6qQMDxowhpWzcu74BdHt79KTEM3uLecpqfiw0xHIPDhOba9s
q4UVBzZn1uxFUxYaspTzU8VxC8aUmXMflI2BMTgPMs7v4tre0xxiIdaa+tdCjyRaTPGiRzsmOpLQ
Ano53Nj0M+kPyYSaMag+i+neSd8INJjz7ogKGoEKeZd+oz4LXPp3tMYw0w4t++2ZL4jwApxOqItk
T7q31tQ977TL043oA+Rt7/J1M9X35c+CfApJkyQWx1p/G4p249BvIjNRbf4jO+vQ+ufbi3497Zhu
a457sLVmcpJLcxN1CkIsqJG32XmsftHqe+lj7fUi0vSft01d768LU7YS4YPphTWOkOJYVDHKdls/
3xSAxHjuK0+eqYjQ2H3b4EL2G8VsULMj54PX0lUBvWxsiqc7EUc+PVk96OOMOyLemHcs+m1nPVfW
n3I8Cbtf8SbXVwHIUGZhwJlK1rxifR4yu0zbHGiqomehRe+zbIZD7wj7ujK+92BE2SwXlhS35TiC
I3jMgSKEVFBgIu2+tUftl5kw77UCbW9QyMb5xjw3v6vK1rorLKeNOLq5f9SxZL9AXo8mAxs/T5vc
btvP0m69MMW20rqvCL7tI+qXMpRZ4WwAM3Jfkzj5p+CuzcNM2vFv6WsCPCVTt/VKyr+Zmfsl540R
tp1T7xLbGr5U+pRPmyT3syfWGMbfbEyGbu/g2rgHGJC+koHRsAUrw9YbY+8hq9rpTKuK4dlG+lPq
ka+pW/inySDVxi8bbVeKCa+4pC7S45g4bIeMrl0EYFYyN26FJssQCsLD3dAV4GpxUoKonaOiXxpJ
EgzAjuzMoQDWjBOQSiWWuW27mN9X6dTe5brNgoQO8gD+9uQOKhZNmMs+3UE20gIZEHpNOvT3bIeS
GlHSG/GzDu+P1BLAmoYl4B37rgsNMwNjPrc179tYV+QpzZmggT3aw6/RG8uDJrce439jn/20gIQZ
M7KXuRlBC7s6p7nD7jttOKWkt3b1RPld7jTTBkoGFjgsZrHgjopwaK0+dNHF+RQPLTty5Cu/20ZG
/mkAK9xmUz68WD4h99KnMhRm7/6gTs5DkvXVk80E2xWOyLHCuhShLuz0B+O6d2oQVRzRT/aPtO14
28lSCz3HyrZVS7uN4afuVmZ2E/puPB7ioQdJq1nF+zH1W7wGMneDKhNq8Y0xhbpe5HcAUDr4yjiE
bDJ+8car0bEjZCRtL40Qa/YhqVGkCV+1TA8LMhVnrXerV9kw71wYTf6Yom02aEBKf1+7if40xKW3
y2JWofwCur9WT9o3WnG+E17phiU4iHZuGduPupkATQhYGoiI8FwTBpRSOVjE0T3j9oFuly6Ug2vz
pyZM8lfvEX36OTqIoD5s3bGq4Juh0epdxjVM9liBPMsb8w33NLLxRNNvXaIPkWF3/M6JG/1ATM52
blI2wPjhWUOETkPaxUNo5LmxcyyKUKzy7BW3tuZeFJdtxaR1GSvyJ8Bst4b/jWY7P5kgp/r7tntx
Fxw28lk6EBegRp2ZkC7vBpdlyVTUU/Y0manzk9oudKeyye4OselwnAG8/LkVextX6+UesaIDUQXD
j1qHsoOrF34wVQWJuuEHUh6hDS6yx4nlVWjw762lgV3b7Tc8QwPOKHv5nFba+MvrsGMMJ9t2/WiE
oEszQvRoW0916pQ7r0cElo8A/0PnuYsoK5vHPu7NM/KJdEcMGW+H2KLRZMjxOeOERG1Xvgm/Y/vM
xhOTWLkbDRCnihzwwOzyquW/eF/W28rxf4sahK8JRdHClZkfNn5sPgqKdz7zva1h8+6sCUhGeL5H
gW8onOEFQk3lHs3PzoYV/d+qA7O/xdC4ZAqN7wanYrjkCEvDqsSGmGzPRp1Ew+MqNiFy32X93z7T
rUDLh3EXd5CpTQtQVNOyy54qnbdh3aX0NNZCW4mzLnNR0ENG1yOyUKAknJHQrqO8HopWa7kexxrE
JgHNC/JsLYC53J4wAEQo0tVoCXCRH8Jz/XLX0LLKXY2CPa1mO10M0XjXTmWExNft3Xk1DgSK1sxG
4iA9hIjVuDQT6zUC4Uz3n6l5GOutb6wkuq6/r2tIA3gIi2AIbaKX3zdikGJ2OSXPRA9qGdlr2a3L
wGueJqD6ZnlECDsDu6iSfbagONOJLJqTqUdVv/XTrZbuTOSr11jTVEMWiJtmeCTGgHwu5NMuB5KY
sWxGBk+Xto9l+TTwrQvHGIfdGseJOmMgAQYjKxbfxnpAyUUxlNZjOxWOlT9T5KT/1KvQvfn//zfY
AbgTmxXrAaQROAxmEbrLgRSxIF5LXQCZtL1PD35z1NeaXhaGMBMlOPD3yG8ii3ppomzA6D46EOOs
H2wSOmtP5+vPI5sJkCrI/5CoBcX55ee7Kp9Sf6T8eWxk4H1xm8+BFOYpujSgbFokW0ipzwYmLUBA
CAnRzx060H7gPOBGAHbSmZvvLgcw+FRDHwVEBJB5ZDt/Tebven7QUAbCJXRpzIBotZaSZjolvj3E
TwAhIM8q1rikVddko347wzDBYYLMBZzG5c8vepnqQtTGI2PphubIakZaFgnjc6LPeDkrdpQbmntl
QxINdtq6DlKI9PwmWkD4WtZCGQ4WAe8LByI9yCMiELcVFwgOidhMtTJ+Qcss6KpBQCDcXb+mc6Ac
O7TMGOhRwXWhofMOgYCyp2orJbGG+ve5N6Iyjmw3Ep90UTBhgucFdXWwHmtw6sq2MigOfBpP9Bz3
YNcy0f2dHti0z/Ffo73W+a9sstkYesxAvQ1SHnTeqBoVJuWl5bW8ORs/wCDGXj91QuavzzUz8OSC
4xUhk/J8JyO4eGWsVedKuyObWvvcrYfPgzxKQzAGjRI4WW8e3IccjW1PFkEIRs7D6AfZqa7jlbfr
9WrPLBrItCBcQ2JWzUvTbCwHK9bt81YUX7XUvEPdeQWqfLUAoC2Egj26n2AEJ11ZbZpXljWUWXfy
0HG2yYvNJ1dA+byyXzsfuvdk/rw5bN1duoaUv/71Lt56ACqhTgTchFrBLlrLrjo6DedkH5Nd/TlI
MNLGyBrATYMtCAkLuHPlktMJTfuR2cPZ0ORPu7W/pfRzAeC7BaBzEBWgTI7IRtmhpd7RZABF4blw
p/13ArKUz80/cpQoG2NmkPiA41APM+iHIVuaI7BpmwCgIC/+5O9Xv6+sr2W04H/I8P2yPCFRF7e7
27//8gSg/jxD9SEfCQkyHewYapeRRuLCk9PkHykeguNGK7f92ha9dNyzCbBAo7A+h5Xv3PKXp7jm
VayLfvCPEm+kf5iM4m7Dh+3tcawZUVyFrMrGwlvDP1oiLGmU6ZGZhXYe/XdWlMMM1aIyhxiyf0Tf
iByPsREaRlCsycorY0HKWzeAf7HmahHKwWp7SquVBgfdKTnJ9GchIl6gf/a5EJ8K+T2Qm+H70CDE
ksyduWonUaERkyKHRU+4qYs5Rl7xrZeu4/r7yorQrqx0qvn0RH/0bWitdSmtfV5ZinaSjVsR/HxL
bNxy18QrS6020V7Nz7xKHy4fwyauloiYnnz57H319VMyPIwZCuXIsoWDtcubbecH1psk59ubbG1k
StzW29bUtNyiJ2Lf6VPU8pWRrX1fCfvbthpTPGuwMHIDPTZrrQVo7ftKPIictySaxMrU8mhZZ22t
W2Dl+2pm3fV57zY9vp/wBt0Px5Z8zif+Z+XnqAYKdqDLVAbQJf2EJC2hJ897oc1usnZ69/v2Gitu
VzXxnsv/sLk8q0t7gZzlSQJN1+yhx8g+ycF0ZUKJl4Eg8JGcgYnYDSEPZugPfI3BZ3kl/m+iVByJ
nrNEr32YcBLIjyEB9P/lQv79/mz/wyzFOrhGih7fH4s9qzb85b9bBMWF6MTK9AJdhydZgvUiqoZg
XCuOrM2Q4kTGoirR5u2hQeyLMcFfRLdHsPj5mW0TSHL0qKlpFa8jkPlyGDv57hNxaoC+VsKb2df8
m4X4jxNH5gmZLWg5oY3wcgXAcTxYQjNxFHZeGo5OCAq9O7mmFXB14c1XETTdEMuC7BgNoJdW7AF4
/9rBLFk6SIbvzb+yj5xvn5+qGXcP+WKkoUBfc2mjMsB+iACBnYj7OHjbtlzD9C2txUcDilt1zL5n
0oEBvws5/ZHRNazn0iyBSB4JFSQlrkE0lc0SzKBsT9XPbtw0006H2HOz0qCwNIqZKhEYX3DQoLny
cprSlg80IU17st3fgeH/ur0Ii0P48HVlEUBBZ47VULYn4UVOchdnkW9HPV95ci1aAcQGbQ8gO0V5
/XIMNXRuEB4k9CQ2afbkpb+t4ps0VpzH4kRB+AkZNBvoXvVlBMKPnret3p6c4tBuTWclOlu6IABN
+L/PK95beh3EM4jWnuqEB7lxgn8Cnent1VB7Nt6vCAsP9zkxPp88xQG6fSWNnsfNibn7vt2l/p3t
bbssyIYAZafql76WUVsc1QeDyu7KUNybSwXNqTeCIX9KtbBqVjzW0rognabNwpFoPzaVurvrDCP0
U9P25P3NmgfTWmkFWRqBrSE0B43OjEtWTrlmV5UOcnl83tx6zh6g7sRcGcGiCSDscU6Q90AB43L7
dhZLB4/qzamRIc1/I0SrVmV6l44Iekr/nw31WTxXjGuc/+YkzdCy3oQVUWsTm2tcTouLYXqA5+Kl
gaeMct49VpaCZX5zqkbg/SLn7fYGvh6FDf1OF53LSBVBUGQ2/yE+sIDMKmg21ScdYiEZ9EKOaCaT
a4OYl/TyDgQTF55huJzmPLCK1eF6y4SdkfqEnlC7CqZs030T/r409qtA9Ov5gqmZpQloMB1XunI+
khi9LxxiQKfq4GqbsV7ZWQvzdfF5ZTl8s+2YKZBM0NqHjKIatyPJoXVW0GzX+/dyEMoRQdEQSW/I
SZ1odUigkGzdcWsFXKMyTcNz2ajzoN8BnF34mgrkyRNbWJ0Z16fipxv8GVxgD5+98tDlgHseLH6c
gNTwv97ebfPsKPtgtggCGR8MvJpaLqmla4F/EPvA8L92VSTHiAw+yAeM0JMr9+TVPnANDewUOKAm
/AxQO5cbexZlJiT1jbPZnGr/+e/tgax9fV7AD8dmYKjSpTm+zvR+MxYR8f3NbQtXG035/fPfP1hg
saNDYgAWXP0BeIEkA6TkvohuG7kexqyMpCEtibM5lwcujRRNPAEF1aYv3H9znNd8pblw7fPKNrZk
0Rejgc8zZ+NU2zVSrIXPQ2UWZxxsbAZKo0pkTYusNdPJjs+O3PNpB9zQp2dnVrH1Ee/ODQVqajur
WTLERI/PmRtA4sH77NPMhSgVMJooj4E1GeH75eQbNdVbV+vcM+seGTCjK+HP0uygHRApc+ykOV6/
/HxhmXmiiyk+8+Qgtmz6/NoiNoCbRXIbfBfqFau3jd3mpExeHLMB/VkTfPqEIfYAZRSQ3tDEQf3l
8uebqdVNJXHJOSNJmDRf6Oeqz3iXYfo/GLhSauGOLmrmkXMigjzZ1c1nwxx8HyV71CdReZkpeS4H
MCVIG5p9k7z4AB2ZEJsJxJow59ISo6YAkhiUdzBX898/+AggM3IQd3bk3CX/+I/GKqnEtQ9CfAYN
gLl/B/lUFfFqk74norUzkP1GItkWNDDl/pPAifeFuLCinAOdCNYz08xesnrTi5DWnz9nF99X3jKl
AN6qG/D9nt312R0Z/8vvK6uAX454ILOyF/HVTbcgRLzthRYWATwsoLFByAw9IU9xopntxb2czPKl
qSOAiMt7ULKQLLxt5OpixhYFhNqEBi6exjB0uZM6YKMEhHPLF42DU9J7jeuHDDIwybZdE4Kc3c5F
CIBmBx36eOjSQvc+YoBLS1WGBlU3591L5R3RllOQwPJXHq/KYEwEF86MycdIZgZ1NfnfVXj5oes7
eypN97GJ0xrMFcZX4QICUpe7JI1PtydvCTYMtAyuobn0DWEg5SIqJlrVteamT3DozYOT9dMDxW27
GW1ubGRt54cEwHK8CBvDfzJ7x7/nMiUHdGzGn5ze/x37h5+iHKaC27LXByd9mtlnm6o7IGI9S3Na
uVyUTfkfM8COoNHYhfdRnJvO7dwdCjt9wssixHs06JxXKtAyOZ5vz63i4q4MKbufFpSISrfSJ0Qo
ORjOS1A+3LYwf+HDhny3gNopGB7ey9iqn/al33S5ht0iCQCfnoRWQh0wQgJ0/0VQ6gqNNaW6JYtQ
FAEzO8iiAH5Tj4BAei3rWkxe6bn3YCNxH6StyY1eU/+Yto5XBFrZpS+yN+yVwS5N5+xxIScKONwV
0lzPmpLYg46dKkUDWRUQedbik9WF9xkFLy8gsPjpKNjPP+LDtRRnOZHA7qZPxvAUW1lQV2tvl/lA
qWsGTUMbOSPcfPiPSws1UDlN2pH0iZrymIr0teTjsE/z8a/MxlOc2mjBNB5BsvfQpeOflk6vt/fM
e3Cg/ADwLGCACH7eWb8ufwCEgHOL51l8dGUjsiB1Kn/XgV771TYqM6DQHI2cviv3Q26LqOMufWBV
2W3Gduyeh4nm30FQrT+6ph1vSojVh9Jpk9dGd6vIH7AwTE+mLTCX/p7FntwCnvwXgD36SP2yu0v6
pGWgstDLbWHT4VyX0jmlYBoM9a4UD2NqsBfEndi8mTtF6FFFx6X0i+m7wKqcYjG4JygyJX9j5jVf
Eg04/tuTs+QO319372CZuTfncnJKMRSaF0vzaOhU7PLRNF4r09bOriGrO5/GgHGgVQtatk67TXJs
v5Rm/taQevL39i8x5kyVsky+D9UeXAMzQ7RK+SNwp+qiypxj65ZFDLpY4oJ5PoNQMBhkR5duXEjR
4THqeWJHs76J0HLbHkgMtomOJWdPTwIgkcxtMbjNKSe6thnQwPWzoLX4TjOcgMCgc0+kbq+RUigH
FWlXoP2QewV2BwnrK+CcV6NrOra4fuTFFDV59wA4/tvt2ZkPyYfJmU3YeDgBtoBGF8TxyjIJs9GF
Lyr36KUGD/yepMDvxCPg1ANfMbUwmhkSC4+HSjke5YopsLOSEdt0QMNA4ldBmVr8V0bQJvHpEWHj
gXjTBigQWCrlVhoM9AED6T0cOYjxqiYL+fCW6muAaOXum+dt9pxIl70LjqkRTEbRQmDXAtiFydyU
EKLg6cbRHnqUUm8PZ9EQZDIBp0dMcSWLpbM+HjXZj0dd5/Vd2wqySRlUMTov/a5j40a3zc0xnrIf
fHhUNPTNjzp41stja/Da5QBVjMdhpIGVOTtPoPg8Bnn+s0OS1rcYGB2KFWexsAkRMeH1jk1hIgml
3O8uuKSnmk0wOrFgMp4dRgHo+1w67X3F3LkpARQiIAhQBeIS1+XdmBbDMe38rSlEIBATWs6f2/O3
NJRZcBR4RANverUUwMBSnUx2xo9p/mokTlQOP6ry22dtzF1piNTxD0DaKstPO2iFlzOHH/2+ObR9
9+h0Z3Tv3zYyL/TlRkBK5V3lCC7TAuz1ciPooyg4B4/B0QKh9+D85WjySeUhtoZNaZUreYRFY3jD
AiIMaNlVCspLgU/Ukmo6+np9V4lHH7QGQssCrbcDrVsZmVquwU4AmQYyRbMqIXKeVzkXadZlwch0
RMfVs2ngsdN5bQiE1xmUexBDYf6rVRQvZEgOvTm+3p7X6w2CdDQSu/MzAdtRTU1TQD1jUvER7ikL
a+3IrB+WXEPrXZ9i5NiBiQXcEMwoyF1dLp4Hhnpe5o045oy0z+hEmkLBNAbmBdcYDykwUW+FZSVn
06novQWB5jXWrYVR4k5EPweaOuaqhfKUnAaWWNzk/Mh142vZal9ASPTH7OIVx3F9paAn5V8zapHK
cpgEn9LIj2Pl/tUE2KLxwLq9Xtf+FyaQJ59r+Lgnr7KjOh16aD7yYyJ/9Ka3FdQHa20XgaB3xfUu
WsKrFY0jqIwBany5aEkHGIIOjPGxMMW9S4ckHGwapswyo3LqVurT745cOd9zbziA4Ki+4eE/r+DH
+NyPW2q6U3dsm7HZwtIYahVlp1FP3Ht/NKYNd7TQKp5AT5IHzKuTQ+7YLboWWfEioPe+SY3MD9rW
kZuGO1YQD0N/d3vuF9zCxW+cZ+zDb7Rko5f1MHRHVmqbIoU2TznWBwkeZkuv30TVbm7bW1oBIAXx
8gLH9KwncmkPr2ZvQLNjd0yogXxmQvYGHTYgOHvsy1U+69mBqguA2gReDsheIz5VHCzjdg2AfNsd
deOPHP9k5Jtrvg7iWYcYTo1WsINWkDub4R1A/5nMlbzk0sx+NK44CGYQ4qecdseu7tB8Zow/qTu+
ToXmh7J29uawRhmnVppmp6u7SFwhRYIOGU2t80/FrOVrdt2x1OpubuPT94BN2hFePgyFWZ7ft6WZ
P3ED5KYZs5PQZ+iwt5nOQ9yFa0nTJf+EJ8EMt0dX0FWY06PfrBxS2R/ZCJrmriVPxVD+mdI11o2l
HfXRjhLZTNlMYqKhga+mjzrPI1KSMC/TsK/rFe+x5ArnPDOoBufnsPoa9pKy9eKY9UeekuQXuI67
oCjy9J/bJ2Rx3pBQA/0K2qquqi3O0MnJEXp/BJrsWdRi77bTJuvSleTdohl0O1l4KIBjQb0+4IY7
Lx4TDMap99wVL8x3w9GL16QwFpfHBhcf2t0QfahOkKCt0/UF74/UT1tk5pp7MDhsa7znAo25K6qj
C5fyHBBCvcWYMSJq/dvPC7+SU94f3cqO0I3xyMb6OZn0Kow9ZHvQWrbVau8fo1lrLFoKeNC1CRwE
Yh4Ejep0Fnps98Lwu6Plv2hkj959HLE6ikkRiTpKyRsbE3iclYBbyXC9n3gE8yDVQ+UJ7yTFm/KC
li5Snt2x0tsI7ecDyGUgelUTO0EZ098Bd5zupniNEnrpIMw5NQTHQJ5e5ZYLP5cjoTA7wLGkhfOC
EOnX7VOgEr/879Bm8XeExmACUeOrjvVmWhomJlQOcuOPtdyg+wVJ856YQe30XpSg5z1MzLb8MtRl
tRGWK1HmZjq4t1o7oIYO0va67Q8V1z7JKTT/ONQK0GePxyLau9SIRU+tqRdZ0R1r1wiQ+Q7M5ECM
w2C/3Z6FhYlGucCbH23oTECC4vK27Gx0OmcD7Aza21T90dlazWZp315YMC4tCHCA5mNZgVpl2rbg
4nMbHgxZBdqpF6aDYW38iqcjiMdkeHtkC7fjhV3laq4qNGIDYIXbsf1KrST0OjAM77vinMdfP29p
BiLiPQr/cx1xxHXtd/M9bBc/oX+aTseh/tONR02ebxtaWqwPhlSgkq91aW7FMDShHd/yB/Skr2Uq
Fpfrow1luZDNriqTzEFFexSIDd0mDsHyv636r9KoIyxlWOj5VrgrY1u4LXBTzAVo3HzXejiGHRMO
hogO+lSV2PDG6jczy/ADmpjblZ2xZApc1/bsw4EoU2P0DE3pfqPDufh+8eCm1j6NH5i9EpytGVHm
sa5GwAKSsTui5gcp3LfO/ZmB8e/2hlja4x9Houxxx+18bfAQW6feXTKXAZy9Zbza5hfrk+Dqd3/0
0dI83A9R/GBKYqSaxD0Qi3stsc9uYf66PZiFexyKG/8uy/z3Dyam0q7AcorBOHjIJ/WvzNRDA5wl
a/zKS6cI3GVI7cxgk6vKidFTN6UldniRC/uQoFs7mohsNrdHs7Q06PJHSyVoSufs9OVoqgKBjpPN
z5Cy8s8DQ3KZFVoDsgrTi/qspod+kGzFmy9N4UejyqZLxzyd4ho7Wy8fUEJJTVQFHkj9+umhoRfY
RRSCogmwCkpMwNLCSzwwgh0z0ciTIem018rGu/PAYh8NnuhPuc/XSMKW3h4zCwDqwSA5xZwqe31A
/1EjdGwPSU5O95O5zj1Dkx4UpkMQt+2oM0R2+hin+WMcTxGTd7cHvXCeoR6I/C3QGXDyap204T54
k/KeHTuzDsbEglj4V8NcMbKwaWAE/+I2AepcrbdAd1OjFa3YMdX9Q5aAQaRlDxwd/UN5aIfVq1kp
vs2HGpQE7xRZYAFD+eNyj1rZ2FdFkrMjq/KTXcZaYORsN6TFT7tLyqgpiixIBuu1GljAnDScKppv
b0/rwmGcU0sz1QYC+Ct+u6FMYyYqnx7bMv/h0+/ZyNdoPRdC2I8m1BYpvDvBjd+59Fjo+9brH3Ph
QCv5xZB50Dr92bJWFnFpp6BJZF5CwPF0lQzDLMFcmlgWPWZ1+9Ph0+sAjASZEPbcnrqFw46zh+8j
fEXbqrp6fLINJnuHHvXcwuP7seJfeH9ysu+3zSwMB4DiGTQ3ay5faS+BXLjVBEqex6q0Dx3pQsmh
ZFysQfQWVglxOEBiqFrgjKuzBpKmoqZloqF8MP1pU+t73Pv/9Nx7qCoSBwKZrkDHn1ZCgWurc8kM
zJ14WLnXeI/M7X0xtUI72lAhiySXXkQNEjiJBSXQIglFDLZaUNmsLN37aC7zRrNdNBYiTQVY3FUk
N9a4m9pSO0KApwygqtWGIo37iE/lMWmQJ6usHR/730bWfEOU+5MxuW0J8kq6rENSdnEkdXs7Ce8o
OQn81IAYgvWcx+Y+96ZTO/jYB0b3WEo6RJrJXyF09mVKktBI2l3jDRvdoC9F3Wog4AWPaDJtYqQO
e1B4mdz5yiARiPQA2jub/mvNnH0x2qFDzFDv9ftiGHa4FVZqB2p9F65oprHASw/ZTHiBq3c1Op5y
pxi1Y9umxZMsPH4Ym854rCd92CepoZ8zABCGgE1G8wRw1W9CevYiksJ3AofvYudR/hhT3pYRybzi
0Y+dOnLa/yHtynYkxbXtFyEx2cArQ0wZkWRmVWUNL1aNgJnBGMPX30VJ955MAkWozu1WS91qqXbY
2Nv23mtwf3ZNhzKvGKbo9q6ATg+S4/tPSPXFOwH3A+TQK7K40+ZTOtU9uVQuLYM2cyPCpy/9MAeW
MUawu818o03CltEdrawdBC5PpLNgptJWR1i7fIcMmd8rwUP4qYGH5R6VzQ9V1R3xx4U1jFn1vA6g
+Yx7wyTMANoSnyo3H8JJ4dXUuUmsC5GfoGQJD93C/m1O7kNSm44/m93T0CTnsvCe27pLHlTdXYa0
RiU6ayNaQ9ONZ3tuTcOfxGqhNsV4H3ZDVvuNU1G/YuNeNe7niguO1rp6TFU1+rnRR5pRPJjLyZeB
K+2PqZ37gzf3xzaD13g52mCxuMUYKS+zwizPQ9PR/rgNDxSk89ysgqReHaRCa31HQr8dgvqZn0+Z
2DHUoFufpcVX5dKzrMTnjHjhWLlHu2ljYvQXwnloWemLEOlRMf1oC++BZSTIeH+Cd9dnSDofU5se
oO0H16ohnPs5zMdiB8T0pVT9gdftR4d14Ool5zktdjXqXbP4WtdGOPYkko52gQsvMtvoRWRsnqpk
OtST89Gg7KVIpTyMXqeH+UzPSQcGb9aO3yHa/bm2xhA12EdamlE7ehCfKx6rfEyPpSZDS7oqMlOs
BNcE84r8gKf2SU/EEFQeT4Jq9hJfTUW6qw0gwj0te5wtjirmyF8y1YeWsH9oFXF2NnyaQxScUn8c
q29W4nSnNuN7OsDUHUUI2kCZz5rCHNIme5KURxtE8LCHuU0ACUWUh1z2nWdpdyo6zwidVvfBTRlD
aGvZPiQh02BImm9KwPSBMnIHWuauQBvY1NTAFQPIskUXBQW/9/cLQJQaBvgUudDOqYD4gnAQ1Cc+
VH0bGakVeFBbs7whD2d9HneekZk7swHbsdO1n2Y/RY01hCxPyygZoEAuJTpfHl02/1Fq+Qsonl8G
1YXQ3xuPsyoKLNAkPXORQ/tQiTZqegg35nP7SdWjdaQaDzqmfdXb5nnUdMi3ji/lbD1rUwX/Bvuc
jWN+UaYs4cc9vVCviuRg703sn6Gxv7C8+OaV6eciKYkP+TgjMLoOSdFT3ysuvxFDnE29uUy2EWay
uThFc0zGOchTz/Jd6J9PIvuGKilSNSHnDP2W3ZQkNcQpzbNIDT/v7Y/6RJAK2sCWVqB33c5OJd6O
aNen0nhgtnnI+PzBKCzij9w7oxjx4XZGu7574mOhRQxzbuC+ripOaeGilJlJeiFCJsgFbeM3w/Qy
mNlLrWs+o/TOIfi3YrnKoCDqorQIhxNU4P6WIt48+PAGKkSvBnLRvV5/xBAT2N2M5udJq6spgPgn
Mj+xQkPfMXQ0pjCWnXnUM65HXfkHMhv7Cm5fGtzb1O+2DQUywqUeenTTrZY+lnoHYUQaVtYko7ps
5xC2lPNrzo3+nMM6eX979q4vEgvmED0ggjYQtHtXL68cwOFS5rNx8eYKCspp6rLTVCnxYcy9FpyP
jEHsPp3Epeqn+s4dmi5/+PuJxH6lYAjgpbmBlnFN1B+dgY2XFN4X59bq2k9OKcrjIFqoM+CZu4f2
YfoJPTPtCVak9EcBHMXJSAfY5CS6dYJhY3ciWu++QmeVnLtM5DtXNIXtEycFHE61WeNDORHA6KpQ
UZ6QH3VnJh+GqW7ywGz65ElxXb4sRKWIFAkkyFFD1V/NxtJ/9gxWLLYUSMnY1E8GmYG1gc/JV6YT
iN/VjvfJZSaur5NW4b3fjmdn7tnZ7hv50LppdtG0rA1RghKHyYCqjByYgDSykT0MvYLRhZk7T71k
00fG6PhJVg0WAC4tvw2zh64ttlmQQdeU+W1KtRL6AqDncya7CIwZaw+Xrns1met7AdAIBBJyYJEu
qt2rR9Uos1y0uoEBeWPpt7mt+caQfNYp/F9vr7nrBwAioTcP5b2/aKzVmsPj3GjGZeocK/NhIb8v
rK9iqQKRT/8cCKBasrQAFlmftTFCY6hhFrUhLzlx5K+s1Od9Do/eOOOWGRmoLt9r6VznIhewjoUJ
hPc2mF/LyN9kBp3M9lRi91xkT83jPGTzvmqa9leZeuqDJXQeOGoEWvP2MK/fokvLAfpIi2Q0XE6W
X/UmqsVUPrRaIS/E7tqom3R9J53pHwU1cCgiCuCu7t8mDnB076MQqxtgFtPIiwFpxqdWTTku9IkR
TYN1r534tzuzSgyocqIKtZRNgIBYHcC5biQARObyks6SP8rShkYIVL/jgbY9RCFn62c+ifniOCR5
7OZZ+87TPDvAR2kERKKsvorZzU4MmSBqWDoHvQnMdtm7yYsnPVz3aoPhJQH/TKuaZ5+WxByCRJRF
VMBy0FdFCn1kJeDA1dbtTsnCDcduTs5IIkPQeEL3sRnHQ6r6n6KxJYBCGtLMULfRpKA0oivcZmQD
XUyrgocK9r4/URV1KfwARjfPkNlU4gOjEjScJDtbERRmCsc7ZpbAxptTMzRbyMYMFVxFKbeLz0D0
/jaUIL89NdOgb4SIhG0MJ9MYWZSlot3zqs1jvRrQpBxQCPo9s0S7FK4wC98yODSmadePz4Kzsbrz
Et1IG7Bigy81HqOQu1wvi6ZMzFkHFvFiC51dxrruv+WQ9j4bop7uPLaWr75eFQu60oLuHiTH1uDK
uWNg28l8vPTaUO1mCHrFOYP0YqvBph0i9FbERF2cHbNgv3FSpv/FSBcd2kX5FHph6yJX3ucaQGvd
eHGN6Wc3AGVNOex8k+Ke9s5GfsQLezEbx+sSpcPlzH6znzOW6oALIhNT2gS9euwzYGCaD26SRrcT
x8aE4oKLmiQiLYJVq8SRc3tEhcaVF6sXXzoTApNEBm5rhRVuuSVpd/MI6mFphbfDbtw5wMMGMxD8
mwW/viypN+Nze0dzMzMbLzXgg0P2p84+peJYpEAmgPBQk++3w21N58L1x8rxUKRcjxJ65K2nFZa8
jPMzKq/w9nmo7M+G9ut2mK1RkWVxorIMV/q14NAEKqKrHCYvtHYCltilX07lF0flP/XcFovq+usM
7ek7uX9rcIvAqUshYQGw2OoTpsUIZDOX80Wk6Hcl8Uy+JUYezOU9ZZSrQIDT4XroYPmjzoV79vuP
BrSnR9ux5bHtnWEJysSXCs015+vtSdyKAsEMYMNQtcMsrpaGwYAGzynJYim/qHwEEMIAGcxBz/oe
32wzko3nAkYDmOD6c/G8sVGtY1nMiXUyinRvy9ofivpUUPdwe1BXKRJT5wHfgQsPsLmA2L2fusls
TFYC8hR3WrVrnfzjhIc37ec7uJW/hdN3+XGJs6jALbgHoLVXk6c8HU9HBRNEzypDq4FBFyolH7L8
woYXgKm5+NBAYF6rCp+rF+je31mKV5efv+GB2l0whNeYMlfUeSl0kcXt6Cwlmg+N0r4Neh9y1pxm
YLj/i1lFdvrfcMut6E0WAZilKVIC7fHcJNDKzwMDypP3gMhXV6vVmFZTqttqLMkks7gae9+xTl5/
Z8FvrA3kCgvSltDvo/hy70eRpOgN2SNGATJH4JVGUNqvZX28PVUbXwY9YxuIauDPgbZcJQksDL3F
9YbHjY6HiIaq8kOV2PK711Aa8sLhLx68LO5k+c2RQTESkqB4nwNg/35kY+km82hgg4EDE5huG0ze
MU2LO4fyxjZ2dGBNFhApUvu6J05JqzUqmfGBrNQf7OdKvfJ+8RW5M4VX2R3HB6IsqBb8c8Vlt8vU
LDLi5LH4iyJwlb4TDfNCfbQ/uciM/ggH0cDmDdnf/nZrLhOgLYgMMBH0vXU8l9fXDq1tAQiRvIit
No0gd7ZHN2IHs8hvyuyPsm5+d4RccjqHdludzeHP7fDXGwBVMBsjQLGf4O+lVPZml1WmXtoNzeoY
tXnyItq2+q5yU977jFth8Lv/PpsAHF/3hOTgFe3cVU1scyhv8dHuQr0Z70FsN+Zy0bmGwQ5FBRxE
oNUbxlImzzuja2K9KB6ZbsJ4IY1q79Xinypun93ZCFODApeGOq4o72yIqzFCnBVNcvwFFNw1KW0a
qTu33Jjjvpfesedav/Mq+F7e/mBLwnh3CKyiLL/izQfTFpe+0l3cptk+m9AFmnlYTm7Ulse62Nuz
8HEy3A55tQcREg95IFJQSVqE1t+HbGFeTEqz0mNHKnau8KiKS8V4aBYj7COtjj//F/GgJ4HiG0ie
qPu9j+d5VT/zjs2x6sosGBsSOVV59hr+cwC48Xasqyy2jO1NrNV0enVlWcxL9RieOrFr9XvZKah9
3JMT3w6D/A/JK7BW13A2rUnQYsEmjot2Mv25E0Gh3Mpvu/HOqbnxrUB/AwIUgsfoWq4VS2zVgncL
W4LYMs9z8znvHi3xvefpnWm7Rj2Af6QjJ0OxHkASAKTefyOrFXmLRqAW6zUEZCzlzzmwivNDReAo
X8L+TxpV2HWKnKHV3h8k2h+RK7V7Ra2rtL38DGRtoHMgJHdFxNfUVIN9ClejeTB8PYmSOpIZAxv/
Q5VLv7ln37XxGREOxyzQ5tDUX1NCvDbTiM0GDQfto5Z/Mem+/+cu/d8R/SfEqnjmZjUWfIeJlXnt
A68C2mThm+Pr7WW/NW84TQFtwIMbpZBVorT1utRKzWWxsH6mbhEY3tMojob24E2wgUjuWYsuu2iV
tJbCEnTocdJA0mV1Qal4alqJZ7J4nL9m8Kpru3s+FsbWwn8bYhnxm7w4abIZTI4QDep2Z1parzno
HCOHgoBWNOWhn5Tn56LuOp9Y85PpJbmvhum7pUgI96KAMeulzihszN2hubNbtpYNioVQcnMXY5g1
LauzeGMnjLG4mB9qUPEVmjnevaoCyuobs4x0uaRoaGhC/er9FMgUGiE9+g+xqVwjngpU8CoJO7Rm
RE+vd1ErKlXzs+GOt5OuNX6paVtHvbKco0QlIsRV/KvBBxip8eRXj7tCaPSgtupAqQSk9XgoSyJP
NUKcTLSaDq1uDsekkhoKXhKlLGE6cq/pfb03SuyPBBztwXf1gfo2yNhHeLrxED2AzJ8W3E4ONwRY
uTZtYNqZ7jOSfXMkNSI1yApFNULDHk3BgqKX2Q+uFtqZDdJM0BpAHesvI7o+7iTrIOlU6jezF5R6
Abcwnmj+lNSOLzpYWnM5mo8WvCP93DR6vzGsBg7vqjuP3CjP5uiMBx0sij33aH3OhFcGgFNpF63K
vrSV0zt+7arySy8VSoIqK+oQ9dAJhL6p0/bt3IhIWpxEIk+bJyghWQdQTpzPZZJae3RirHAaMnEa
O5adqpoWoGho4qS5Gvf1MpseeigzxWnqoGUnGyA6IHixB3v8Nc1g1slGh0WT6VQne+75IfdItx9K
vYm8FADBFM/msLfg8Qn9jSIGHJYFGSNFgOsb5rOkIqw0nDEsl1bUUavajeAD7YSjwZ/dhbmYUsl4
rkVqnzILNahkMPKDMlkTodKMujaUp32QjT049CkznDwbNh6NUqECr8hPlTOdm6kb8IGG8czcHHJ7
9kj3+qwPH11tqZVyh8Wdw9luxIM/7h0n80kGXe4CxXIQf9GNtHXN3dmEPVpMFFHPciC5ACOAp6mu
f7qd67YyA2pfuEcsOklXsNoCrnZSMOrGcLIInBTomdEoQ4B2Xvlgfr4dayuvwgEOF3m8068xnJlL
GhzBCYs9Vbk+NumDXeQXzVTorLs1MKN5aBTeHbrdkj3X2RV1vMXmCLx0CMO+3/doZBbeTBQ8asri
lFjpvmh5WHnkCTIVNZR86OH2ILfyDC7ZeJOhTArI4+p+5jojnyVq0bE3l7/hZRh1PLtDZ9kaEvo6
YK8t9TbgAd8PacIbdpDWyGL43gbC1s9ODa9M41dLRJRq3r9ionHmggUPQyqch3g+r44nQFMZL2vD
g30diBQgbuWE74r5HjZn6xh4G2Z1RHE+SihXzF48O3Fmtr42HnFm3qnSbK3AN0H+Yh/enIPNwGcl
XQSxhv3oPI/1Cy1hW5ha/tz86cmdmtSdIa0fXDMVWpf1E6JJ75Ol8b2g0wNDhrm94ra2MMyL7UWx
EAX6dRiQcBvbnRdpo4QFUmeQVD65NQ8Av7odaON1hS4YVFBRS4avw5roxqB2UjUOjL81ACDGPxlO
Jis7dSzyMpyewL8BgvD/i7gM/c33gqkbH1iKiF7f7poaVPHmWZFvMGL3x/qQmvAbgoT07Ziba+TN
KFfrnY44/bsJMVu7DPKqxIH0Sj3Apppy1xdtMCr7X8s4yw7DyxjcwUXaYk34n9Dm0pM0ZTHOrBlO
vgkBboh95dnP2yPbXCgeyhhLNQMueastNkmR5CjFwri9p6ECBK1tviVev2PiDoboutSAEQEYivYK
8ivKYOukS+zC6qSiMSjUcdXa+9KlH9tRYRLJS8+nCO3nwl8sEyEHk+49bv26PdSNrYe6HhrCiysS
7hOrFKnlY0KMrKSxMUFyppRJHUwzB4Sq1ebodqiNbIxQQA4DNwXI1Lq+mOe9PtR4vsZU+zyrQzLi
ZpTTQwYb1X+nRwGrsoxqIdmhOLs+zArqtX3mdhTyYiRImRvCZG+vOewsGWALRX6Xq7I5j5hF9PTR
AEF9/f0GNAyRKDELGvPM9Qtt/mhr+kV55M/tOdwMs7QJ0KhCm32dwvRm4iiQMRqbdqv5mmF+GUxL
7GuTNIf/IhIkcNHwA3gdArzvBzTqbd7Xk0njngvfYdbOm5zdeFfpfmtA0CJZWosQmkBr6n0Y+HT1
Te2mAL4NfdzrpvQtwMt30k6T/e0BGX+lOFc3HGw1C95TgAtc+8AvYDw9IyOJOxe65JPmDAFa/oaf
JR0gp49EygAuzRrKlmnbRS3NUAT36sLXuuZ3qcv6M3CfqvVN0RkHcOKgn0XKDrg7w35u82R8wEVN
7bS2zkLKyzFIirGZfdT0RUDsmoT4Vb+n3EBj2ujkh0TWKgTItjqO7dAcs7Sgfu91dE/txDunLUMF
BG4JAfAP4EdCk7p9TDTPejJZCpBlUk4BZLOgsMhmsmemSGNWw85pGkUSQcm2C8lQyyiBqUOQALj0
Ail2emyBHPI73ZZhA+Uvn5K6CmZ7mC8JH39U8K8Ams9JTiNQdEGP8xjwOB1eyLbKTyB1OEFjLKa2
Seftm1a3LkL2cLZu5cdk1NVe1WgBJ4S7Dy4gCfsUCtcBgGnqISly0fhVAuwbTw6zvePo2NVG+0Dw
ms58YCarKAM1Cs8V1zk1qJwf0ByVew7AwIPRzHo8Ofb0XHaj9xF67OZDnxA90jS9glp+rvu2svRT
SZXzu2IYUN5Z8ykF0iEsYJN7gtvxX7Sd9zHv4JQOUGq/LyrW7FxAQAJHNsYR/zb7Vj4kwdBAfL+w
RAXMopX4SBiJb7k9QL0J5Ma5WFyq7cUu0MEV3GFwdMHmqQKj5iI0gEb/MygH3mkso4FuZe6pBJP2
IltinyBcOT5SBbhBAk2Lc9uBZsxsrh1yORqveaoLLCxLKQjyu8anqujYnaNmK/uiaggpHmTG63b6
yNlQZLQgKGrXX+nI5oDVavJZpr+SrscFhSd3rlsb9wM0QyAJBeAAwHfrLu1I3MYuewo773SOquKT
NvyWChaIOXjF44+mv0v4uQLkIum/Dbi6BFkpsTUN0CsgKeOu/KqsHxV7zNIDsZ5REPN7fQ7kPbTJ
xisGIlTYhEtVGxCk1SUo4wNoXYTBk8UUoURO/lfbNrBVAbvEawJ/DgoWV737PIERiMLqjqX1y2Bw
g5+h0Evv0W3+ih2ukyOhBvodC96frL+WMgfcUoBpifOKaDs4sNeHroHwhDbUP9Qw2A8wjrY+Fzbl
wQQNu4CMehcWHQfEJneaECPon3kp3H9/GuAiBo44KlJoyKy74k1Oikrly89qnT+AOCRneNfwyIKS
7Z3Lpb21XnG7RKMVVCB0DVYNigQVrTydZzeGqUgbpiNQ23BI+awPhRnomfML0NYyZGYJ6z9IJAEB
w/O9qPjC94YUy+zZySMd4BqASiiEErM623XGrJ0zXO9QVIZajZxyb1eWOQw0XW75TtuhkMdpjUKK
p4I6K41j3YCag5oJfUhoT/deppII4NPqNQMpP6KaNuzs5KCXgoB2i1pTOFQ1/huvGBRncgXsFmBl
KOkolEaUHSGTAeWng9hvAy+P1COR/3somLkdeH63z9c707cmolFlWlPBDDd2RgIiNfs8SpjzUTPx
Xersu0kGRgWt19tBt64Pi04WTKdxK7pC7dRWTQVIGwgqp/PU1K+0pR8TDimO23E2t/mbOMvg37yv
vERvVTUDSjbiGTxlmW/D4fB2iI1HB0x8/zOU1fIzvQI0ElzuYjD6zeKhJ1jl9ocUV4Dbce5M2V+u
0puhOAANV3aHoSTtK7TFcSJ+quXT7Rh/r21X2eQ/g1k/K1rIWRa477hxU4MClFUfC6r5pt0/Dn32
K6/oB4y2BU/RPuRWduFc90ktwok0d0697cEi+aBBBx7a+n2l9dWEN1zvxlIrAg3EhhJ0IEigRHfG
u3X0ANa1QJWhNYyS3fv1QVRa5YU2urGes5CB/lzUxJeGfbAn62tH7F+Cg3Qzj0dnzo63Y28NEQru
NhYP2LtX6l9mV89l7TVuTKtHfSwxwpeq/3Y7xrWaCA4hnD+gReMgAup7tf6J5jWdKyZUnNpHrn0t
3QHsrgNxznr+6LJoQGFo9A7jAO1ochmai8qFP4x33qrX6g2rX7HaIm0JsLyaUffSy0ddcZ+nbqDZ
UV6DiOoGVfrbYOD33nlybW39N0Nf6+/nygQWADk0dso6Hgv62hfunS25PTCg2XDC4oVyBWxoy9SW
ZsqdmKs8btvpwW3yPLDrJgZ97gvJiu94KEEXnv3kpntnVv823td7dXlPQgpvqcOu90jq6KwnRo0r
zGC1eiAgQRs4M+uP7mAPB9o2WUDdpPpUZBOLYWaYR8DLV5ASBYXOZAlUyxvtZy8TfIFcyjBLWHow
pOns4DY7hsXklFHjmd+nqaPoBcGAZPAoh5aurr9KStBtBSZyl0+u8llldaU/mgC+3V6/1uYmQTkd
KBX0mUHuf78/K7dHSz11nNjMkWaGP7TXqrMcqXlwzMbY1bzMg6EGYayda1yvRAfbuNKs8TqaPKxn
rXyGjLi2L9NBPo8gPaIJMTugW+UZiXg/gDc8sdLzUW5mhwSXiwC6pPpJKdbtDbwPA+ALtQAdw/aE
Z5V99qD163MoATwxNtRRo7XWuSVohhR0al+97s723VzCKJtBbmchwpur0YNf188dDsU4gxCERYaI
/qOR1d9LKsoR/xdh+QVvDpVM2NVEDFyD9SELy7wPtRJ8tupOi2JzHFBQgbszJOmwWt9HIWkK9UE4
3cZu0340y/o0O+adENtb8T8x1u3PZjTMrhqIE9ewFyoGiuobnX+70DD1VS5j2+CRUtqpklU0p/fY
6Ft3ANgO/O8AvVU1zha2V3JsnVhB5DOxvjj0uUaFAcKGt/fD1kQu+jBA+uFafaXzBa1uIHjz2o2N
joHd6kEsTcvvHL2bMaB5jvW29F7W+G2tSZOUSstBAcn0aQ3qoSbNe6SWrVftch4t1b7l5r5aEXqr
g2dXp16c6AfP/AGIDnzXT3Y3H/LkzsrYSiFvQq35fCkYzTkKw148JRfDqfx+8IX14b/4LihsAyW1
bKl1Naz19NqFdrEXO/r0hC7F0ySc59shNmcMRj4A7AFzedXmY40xGrRkIEW0IBrlhYflNRZ6aJS1
HnTdYO4dE1ISt4Nuzh3MzlBkRo0b0I33G1cSkVRWsTAxIDYgyUMtH5R755z+e6dcn2PIDOgQYP5Q
sFythUQIAp5wjx5IhTJZ6/3oJuPLTICUFfWLI3KUZtmz7ooYFblnQ+sADLOg5jsnsAWaUZ2zvpR6
fhQWl35rt+fU/ZPKDEho695xv7UzAK9a1NLRI8J59H42cI+ausYSXszruf3htaLYtdw1j7fnfOs9
9jbK8k3epOTSdmvgCjAdJLX9YXbA03vy5kNVQFGDQlThztLdTJwAMwGObyyXifU1YsQNpQUSDfdQ
ZrY4OAFNoRBODFPigPScA6LvFn3/UIFUvzfM1j1itruPt8e8tbjf/oYlv74ZMwpcvZvJwY2JkIHJ
5xRf0ls8FsBUNJ8L0oa3422ta3T6AMeBqCWqM+t1XUPdT2sKN7bbPqo4JMEZCzsYNd0Osz23qFvj
/gvvXDx2349L6CiQSIY4KqkeEwIDd72rH4RnFb600qehdr7XtfomGAnsvrwzqctyXO8r903wVSdA
FyBO1l4G5MPsXnjHjx4v75xHW0BAdJ/Am4PUBDoO6wSRt7ZW5RA9ion+5FV1OLPTqCC+FOc1Ks5l
ZA5jxEwvMGiyF0YS3J7frWMXN19zoUMgI66n13NFj/c9ogNStLPm8o/jdbuZgA1YtPdexlsvxbex
VrOZUwDdawmmfzejrozy6V4k9kezmj8KAYWERNXHphl2jtL3s7D6OyvpesFCmQX7Ez5oGOdVjQsV
J1Rm1IjbTfOrEiM0jw5E+/2vs4kYuGY6wGkveJnVW5FOZg3hEkljK9W+VqaAVHF91sz+oaXNnRx3
vd8XoRndAg4KHcUrTqvWj6A42wNaiiX8krDb52+qsXzZPFjuvb1+vQ3ex1oNq63njMsEHT6zWpj8
fUjuWSleZ+z3EVYHWArNTpVSjIb3z6kTVkIEPV4fKMLS4ffdmsXWeFCsgEQWDiKgN1c5ZS4ckTqK
01hy49wybz+PdxIHJP+vUgcIg5BSRn5Ch/uqLJJoeNUJe0qeaA1OyS53repQms0QChwXfaDIQI6J
5c5RaY7dx9GRacgBfDo2PbDA0kvmJ6W15KhDC/mpqpp0l7i5/ZlnXMFlTEx7bKHxM3B95AXXi/wg
DVYcGotKf54BZmv1noddBmAd9B1MEoEw3EY5CmAfICmNb8hSe88U5BFb0UpovRbyUFRmEboU9CSr
T92o6h2+s0Am9Wc9T085NPlTkLOH/ARbqa9dR/84iP7QG4X+JGgHqpuZexGwWV/nVhf7ruAyTLu8
OWuDPe8Uy+0HEICJ9FkrLV/IeooLRZOYlD3YeECHBK1nWzuS8h9q6oFVqlMjSBoohdgt0x69qRrP
uZflEYoxEr2xvNl5o26HcBOC5S7EyD9YYAL7bQGBlFoNzDezNI08xi1IWprNCxvSMgA51nllGq13
jIsSfGii7Wsooj00LafQsVHmsXXsLw2KWmhcurYPHbzkGVUCGWgJmplGDxSL2xnlAzRsfySjkYZV
r6FSOcy/vXsq/depGSsIsKqF9wS9gXV/ZZDAaaYdJBg4E36to5/qJgHcy/z83yk0kExEFc1ZVA1R
CFmjxTxIJkzKEsmTyY2Dx9HRTNlD4zYhmk6+xvWwL8fnjtrfc1FeWKH/c6fjffjVwTAkw5Ap1Puf
6OR+nYn5SlKxH6V55wTYSpnguC6IOLB6r/wwHUEz24aC/hOTZOcV+QPA+QC2gp809fvKkP/8agLc
YyE2gqeM0uH6YBdOb5DRIMmTk6a7EsxG1icPhXMPi7R1ri1SVcDuA9l1heBPhE6h30mTJ1sZg19X
6Rm7KR4Hurt9tm0lTTgcApaJNy24p6ukKXlaWtCMZXHt1j9tAia+MNidy9BWjIUbCdwRrpVXnNNO
mKU+eL0WmxNq5hZY3cWdp/nGfRKopv+E+Pv/39yTjaG0u4mAgSBpQ6F57Um/LvNDIrxPZjs8084J
h346UoXso90TTtra0jDwWY5riDJfFTtzPrskcxoWK6fY8eJ7g4piMX3n85153IyDAgesIxZK8vpy
DndDa9DLGcz/akI//xMcW/zBebGrL7fXxAaIC9gVHTISDsy8USpevQJgEOW56PlrMfaWiSmFxFGl
QdEaVLXkMlg5ROrg9QiBHNEfgKk3wmpU7gGd+iy8/UvMjRsExIZQOFgcaoB/Wv2S2u5GS4GKFE8C
7UIzo3NQE08GpIIcJC+M4ss0QtYf2r3wNqNOE3SS8X2T6QRJnqW/BE65ncoT4Af7lgPvMRR7q5m/
ul0CCBW6zzuS5xOU87QkKprhT+aRh0yS30M+2Je5N4dQ8qxEtRMWi7eHtrHBMbKls2LAnQtkq/cv
ILtF85DDrS3WnAKgBStKCudZr+rD7TDXSn14BODAWWxMQRaFuNf7OGPSFGOhpVrMoI1YwUlW2SgD
15bzVM4kcEUFXR7N76AVDTmkve0MT5K4DxOaHwmtjpQMgZZ2e1eNF8PtIXSYHQywz27/yI0UDu8c
mFT8lZaC+sP731h0ZJwa3dDiaXhhOsAiRWjqLTrQZFdOL7djba0ouCyh+QPmLG71y295kylobgP0
nxXJU9Ywv25/ai4N03w/ZPtJMwN6z05lc/7xcqDQNF1ML9aHMJ7v8MA1Ry0eFTFgdQCDl5RYIHs2
HHCfGdiHUnjm84yy6Jk5rgBX0SnCRLAveCIk0Li0WFQuBrGUFeynKkCMaEpb+qOjiZ3VSucB6jf/
Q9p57sitJNv6iQjQm78s274odbek/kNoy9B7z6c/H3XvmaliEUVoH2CwMYAgRSUzMzLMirW8z7c/
0tLhZDJnehPg44B0+/IjFbwzchdbOADzzYOBSWFIBja23W0rC/5MInGDVWQaTr0a8a1NrdD7NGUo
r4JBkNA6gWmZgWy3TCQgCXC53ba3dMxISPAl5IrT23q5qjH2OqK/THgRaNfk1FI663ccPdcFI9Ti
yjFbtkXqP9HM8zDMjhn0h4lVZaxNmALUBjnDpNlm0NjkkmDDqGjfXtrSqQYE/h9z05+fnepYzeRc
i1naGGq2Jx0s5nEM672WnaCUGSH5+wuLWwHhO6XeU+59aU6DnqxkotJ9QQjqKHjBR+sqh04IdmUV
HPJ4XIm5pOnfu6zYACYGx0N8QihrzLE8Ri0qlTSNVgyV+lM2tnDxjQetxdHvuLd+ZMNDvBE6fScm
1mc5LD7EpLU1KcZxG+991z0WeX50xWCl9rHw1SeQMyQG+HBGH6fA5+yr60Mvi0HG6zS6+xYR27i4
F9rGjnz/2HvJBrjuyjYvnKoLg9O9PTMoDWEbAVx0X0wB2qvIuk9T1m3xSg3DdhSklW1eQD1gjhLS
H8VK/uHZPgMFdNMINpyXodUG2l/NkzKme7H60FHFtouNMnQHxW2P+ageIjkJibz0FSex+I2ZplUQ
wCEQmF+kQah9U0XWFqYI11aF56Y/tPler18s60ucrvi9xXPGPAVVTrAVV5FcmUMQB/iLcy2mWzXW
dqb06PU/M7R0XaD5iblx9ZWgTl3c00lBiKGhaVh35imkFiXGJivdF1//lPVACXVIKWvmUlTJNmrH
6L+ikSqovs3fhU3PsluAhjn89JWUbYS02kR/BlmICMenyBC3ltfZdGifQ1M/ZP2xLssNxJmbSpPt
3j0KnbwJVaTOHgJxwAGCh6tfsphZB/dgas8hEbrXPQfBd809atGdLn8XrC+DdjcWdz7N79teS1ra
XI4XTExUKvkAs/OMRjCBG5PJL17/UbW7ZHhJoScz/NGWxh/6kNqNdJT19iRoz2kXgq73yVmHnWz1
IC5RIRFDaI3WeGvkpR2ZfhJcz384g2fvhKvGgy4lzD3pHhSj9bZvvlima4OxZ5JQ2Q0jw5TSPgfr
ln8oMo4WQl21+CYAx9S0caeG/3gVxKBgw8beaRGmUVPoyyZW0d9u+Ghl6tYt1rLgBUAAv1cjqOHU
Tkj62VWt3cJowlCz6Eg1dhrmO58jU3i/027cytK90L2nak3w/KXOnzIgf5Gya8n2ZP+giPtEDUmd
FbtKPjQ9tV33QRLiA5Ojo/Gat4dWfakyp7LeO/U49h9tHd/p6c+kYGwyMI+5f7dyLORrdz8lvhbg
XkoX8ApeujnTHNPar1yVrodkt/6zUN0n0cNQOqA6CJze6+KXGtxRtYxWSRqnEzd7aUDUE6tNeqwo
7cxOpFpFLbTUhfYS6uqT1fsHTadoAX3E7SUupMQTcB8Y11SduVJHMEBvWHlRai+mHEKF+lhLf61j
zHt5bmH2NvVeM7ZV1QCPVh1Pq+xQ+XJ7CQt3lzqWPCFsUQJAmuNyk6xmUFovLXQoUtQntW+A+phv
YZ+/Mm2+HQzv2GtVsvIgLe0OeQwsdDog5at00OjkTmpDdqcNK9xyZZSfsxZEadqqawODV6Y4eqCv
p+STt4fayOXyQp2cKSia2IFwtUzf9XY/NivTnGsmpmtw9prLeia0bV7Ejp8O7R1zL5RBGz9+yWRz
rU1y5dJYDYjBKeVhfu8KVjB6WRp6yKg4YgfHeVcfxDA0bOa7mU9nBKvx0sPt03EV208GJ1w+VRkq
WPOITeoKDQKRPHKi4IuvQ177vaxiqLiPt80srYvhjYl/DgpssHyXn9CDhjFpGity6EKVyLUn+9ys
AJt1P4iGj1pt/L5tb2nLmO4Btk14cN0TLkal81xLj5xq0Gtb9KPXylNfcln929opnw8QCAkjLpBe
6Oz0xYCyJWscIydm/rCEfiX/UdRfbq/l6gLPbMyOX+gFvhq6YuQQ4/9EmfbLqOj39Llo1aBk4GXP
zDmvMV4s24Rbg3lVyoHzV2qkTjdkvRrhyQO78j/rXb6tlQ8Kd2r7YFZrxfbF7YLy4f+bm2OfBOaK
GVhRIqdrvW0ywrXbFhtv7VAsnXVaj6i6gnqDn2f2XHXm4EpwWeROVBn+J9UbtS9h4UPi/Bq4+MLb
u7ZoDDATbd2J9m5eBBy01IvJvBj3KsttplLjzIK7iboYPuaVR2rJFHLJ1N3grZRp019erljNlQBV
99xpKtxE9z5kzJyMP4giby9p6VDQwVW4Ubjcq1w50bImUhQhcxAUkfZCJHobYdT2Zij91OXwMwHN
o1ir9d9/SDwHk3rQ7fLOW7MHsil7JW3CMnWQhAXFUXvCoxGVg21lsrD1hlBesfeHBfkitJigilPz
UJ8o764qT9ogBbrQ+qmDzF1Iw6kPhU1HT2NDZ8808lPpC7sw66AXtt7qRNghGfkSR4MGy0QVdcVJ
1qh05oEUoiUnN6/ZyChaY0LcYMutl3/mtkujPZixcoed3tZzWHLyNhEfc0ULtnmhi7s8DUpb56/c
uSkC83rVBA+eH7qbvuyiU1Xo/Fu5EKabXEDEmiGPIkQ3tvTBjmYbVFa2Mfm9PjL9RKbS2nHcx4S7
nnX0RXF8LFtPuKNd7W75huELSlqptFc65s4kN/RsykwuMi1F8tGZjfQiFtKHmbnf8kAYqj2TNvTV
g0jcdYLBiIVhVrChJIaaMshl/pZQx31XBFG2rd6DDoUA+1XPUQeMmS9xRMm34m2oM8bgjn55F0rK
YPuSJ93DYu9+tyJZBsfNFMVGiAJ5E6updp/E6CroFXOzEmjY56QflG2XRR3iSonB5+nKlf1f8EXA
XWhQQYZGoUafbsHZa4+sWDzJdqROVP5K8g+3e3bzv/foFyZmjsiMJPiUdUzkwXddCe5i62DCxd9b
tKO9feOvwUwWLi4YE/i0aBFMJASzF8RPRjOVhSB1GEaw6xGQcAUoMmm3ZfuS+z+EcCUxWPqExJyw
X/LaU1WbvYqlh1ga6jeh03XFzmw6R2oKAPzG4bY/WjKjge+kZEtKTu3hcqf8xpJ7y+94fNsxP5hZ
VVHcCN0dI5TivzgU56ZmO1a4caj1xRA5rPhkdD4TlXdj++n2eiZPNnc8Gg0dqnXTV/tTgTg7eXkP
oRw0U5HDnNvPUYAn0pW6lW+28FagBUnHEoJjmJzmQF+tNtMk0tTE8SAtD8YPKXoKuvuW63t7LQt7
QzmKTQE0RsFtnnWE3diULnp8Tjz0NnqQTHHQ2VspFC8YYT4PQCOkfshnz2P/1q+VxBiSxElGD9Kl
9IXxoqPbyx9/vRbM0GMDwM4U57wVwfsG37kaJI6vNA7lM7vr5GOuDfvbZqYzNNt+0rQp8p8oxq46
1h74xEQRvZIB8c6WLcDyXbhTJUjmX3RG4d22s914JbVZOA4T6lfk1JEgXhFOFGojxWHs5o4VD5/b
fDcEIc1rwYQPb3d7dQuHm8ogvmAit4AffRakqE2RqDpsqE4VlL+VindRTldKdAuL4e2cxFaIE1Rm
ki79AWxfjV8z++50fnUXCd0bsR76O8GRMH1lrxZWQ96kKtDo0Zy6whcJQZn4QLIzR9Uzyp30CwRr
WJsxXFzPxPoEez2k3fMgPDEaIdPdjPWoxW6sqo9KVfdNnezcPPn7cwD9MxI1Godvar1cfjoZMYLI
z1hPkbbBc1/Jv4TADU515CELpcBMfvswLDxIxFg4Oj4iDaX5Yciqoe1hW8icLk6lp7E2/I0ctRaU
5I2xkZraZ1g7MD9iJZDXOjALPgPTBHZII+I55hlbSfXPstwgd4Tqq9DXWyP7VDNsf3t9S8fj3Mjs
sPvCCB5Zw4iuMIXYfopWOwyLy5CNKUSxJuXOmQUD9Wx46MbMaVr9URvye/itAdOtFdoXN+rMzLTQ
sycpaonM4Z7IqK6gltkeRsLgvm8gqXtWpW+B/+1ffDco/hiXgOmMEOzSXAo9dCZKrKoL6g0oDluu
Pt+2sLigMwuz7+ZmGllEJWaOlJpHC+I9CaIRYAe9cVLN0A6Sr7ftLe4ToB1QNZTPYTW5XBGMEaEn
oibmjHLIyNf4e+gKQOqusBJyTRd09njw1P7XzizkCvoiy7WiyRxDzgYEsFp9J1VDsUn7BliqUQuo
cnXJ37+/vIpToWoSSLpqC2g9iJO6JCEMwUG2v5AbDdY4kRfXdWZi8pFnBzBPxkSAoy13sgzdL80J
4DLU9Z9+9FMKt7e3asnUVCoiW4cGn/9zaSp1kYKC/iJ1Gt/ayFn85CbZFsGNipE7BBkSTV3xEktn
gzCZigTsPXje2Z4pqSDG6mCkjpxJ6KQEZJUo1UVrUx9rZmaXqscXSb7BugT5J3mrrRQ/tLUQafHb
nS1ldq0o2QxFqZrYgO2rgvVLi52gLewaUlt9Ta996V08/24zpyR4zB17MQuy2Bu1fIcBf9vKGc/i
SkCx5MaRnGUGgfkhBvxmUb8oJ/CaQCDqyKn2ALDqUfH9FRNLmwOoQoHFA5H7q9qN4ekDBT7OQGRl
tjK8jMJ7Y60EK2s2pj8/u0PaoKupL2lsTsD02Ajpddvaq8y/S7syDXfJCFhD2zSHgLWUpgpd7xNH
6mX6oC9lnW+V5Ee2NlK75MH1SRhjCpPB5U5H8Ww1qt97vZFnmSOg2ernx2b8UIr71m+3huJt1Wrt
Lf8T+8xdKxs06QfRyjDmCwOCFQO4jjOnD7XxwRC0cRMKpbIVe0k4hCZUAnrbvrkibLS5rA07GHvC
Xds1ol1mqBNLhT5sBkUpwUQL2SaQrezeZXhxxXstbTLcj4Avpnz4CiAK+WzXDbWFM0nfIzm3R/2r
3Kz4+8VPf2ZjdstHYOBeYnEfKiu/N+QO5uzxLZOV+yLMtzIwIVsNoxVMyeK6INggYFMRNZwXNyEJ
Y2S0IDJlPnpTtHd++w9dmH/hiSdSs/81MvMoPYz0xjBQrIU+caMKgV1opV2Fr7cfmMWlWJpIwsUg
zhUaxxCkSSpB5/NlD7C8HEaZYBcGqNtWllwxDzLt+qmKRXJyeT/CvFCabjAyx2oZZwpe3eyQWKU9
FK9+/PO2qaUFcd+BrEPeatEBvjRlpFpsRK6SObUXP3qmvJc6707wzRX4zvT15xeQlHFKtOAstOY9
KsNFJ1Fvx9QR1RxwgSicBNP85/ZSFpLvKctiKpKOLv+beRUrCwX0JQQaVPnvzj3WurWxBKh207sg
97dgDIph5WAv+MsLi9NlO/NjUUS8GPHhnB7yrUh5KjyAKySSOniP22tb2CaG9yZeUAsU39UVgj84
EYOI5lstwHUc7kt0gRNz5SFbXA60wVPDbUK4zY6dkiT+aCAi58jeVy3JDxAshhXkZFm3+xerAcUN
YQQIa9SELr9bU5KiZo0ROarwxdBBoJhf6+Ljto2lxUwBO5MfE2ffPLvSM3SnzVKdmspgb6EUQXhy
K0a53Qwr505fONx0RSGIofZDa+oPd+DZMRDCuh3LpowdSw2qU6E3H0XiphmcDSE4LYSZTtD7vgRx
sBecEIJCIdb2GY/VxvVz4ViPEiJekhjtrHqs7CJnkCbSxvRr4g7BsRvl6Hes+MXegn0WFZZSuW9b
bziYo1DutFyrtgb0YUd4+nrHrfLULruuP0SCGm7Z5dZhjqh7agEMIh7cyT+zuBYedJCRwPoqxfoh
5o3ab+TUbLZK08jbcSy637UalhslH7pf5SgGb16ihT+8LLOOmRtI9xrM/VuzidsDWOu3sE0ZAPBG
7xgI+ngQM1/d1/B7bFoBXUQ5Q/NKcumdxVGQ/kLIcSJGZNjV0/VoT/d3TUPyetuZGOPvUYWjRc3W
Xx4tnfpUqlYcLXfIfo2atKvL+EvnS48JAuC3T9j14CkwPeotE3iX3PnqiCGSPRax1EROMmmEV37F
o0PbelNmIBi6+t7L+oe+FD8G13yMo/HAKOxXMYxW0salFU9F2qnkM4kbzFIQMUpLMWHu3gHT6fRB
eBRbYmotq44miPLbS76OHqYV/9eWfPl1tT5zaXDR5G3GEnnuequPd9FY7/Pyk1ky4LvmKK5vFvZI
rqgJyvCxzl1615SG2uT0zZPW3eee9NjK+uH2khZNkMBxbMAaXBWgpai0alNrQU+I3APvV4Um720L
SxsEPojxa0ZJCFBmbtUTSjnTWlopMMC8xEh0SmHk2oERvpamsfLOLtqiBEi9Hqwfl+BygzpRtlBV
dkMnZFj3LikhFS2Nqt+2Rp9ufavIV6qAS19vIsUmVyAaumq06k2hhxnM6I7ae8beY05w18hutxK0
XsdDaHzxdkNxxowWsfHlqrJYUqOgSekSpTK443et+Mcc9xIVOQ9oyO3dWrRlwAZHG4d7rc1sVXWp
11rtRxREkvZVJyneaATNGdNUrnuAbcz4Z4TVfuUST/tyGR+xwjOrs4tl8V5IbhLyvvv9cXL8G11p
pI1oKtnK+hYtMZsC8naJyNZDkyOqQg9YSPYt7QGrdZ9kfaUUvWCDYw6dg8lAA3NNs1MoDpnIhE8R
OnmH+ngtfsmH+En2mpXwa8kB02PjTNASpbIzd/b9kFSjjH6GA6pseIxl4bMlacm+5MECPsp7b/TZ
P6WgaU9627V00usU0vZYf8yZW16Tr1y4ChwaEA7U8KgSznPMVBgKs+vVwOkBNbQ9ysKd+3b7bC64
X1DZ1CCnHPG6vDV0pVQMghU4sfKu6/42FtWDXz0WobWV0PTN1yhllvaRcNqayCPAls1r/H6ux21q
JHgTt/yUaOUz8kNHOBO/3l7WgtNillzkfaJAs1BEY3a2qQHAOKVbHr1W/PAz984C0Bs06rfbphY3
CQYohJOAGlIlvPQkRWxAU5bzBWHOzbaDoBCsh7G1csfWrEwLPgsIk7ots8o0Amc0kMkU+5OWeSuO
fsnExBlI9Erh8SoRJXkM6x7dF6cdhX0LMRpzSyvAuOvZRAWoEAgAHC9jCSD1L5dR5tUQI3/pO75U
bLPE2kSVtBEgls/i/kX3BYb5mv4XjPdPntq/5flaQrd0v+nwMB4ABmFhmpWrGtdDU3iOF8kvWnvK
639SoYHhsovsmoH3UNEOaS3tEKDe6570OZL+xU6e/4L5sGuviW6hpvyCSldPYua+tYG14vqXVzlp
ZxJLMjg4HxvUA6iHmFbwHCGx0m+yAfVpP0jtUTBr4RHuRu+gakTRmeECYrII3H2IaUDCgwCKlLLc
3b4hC3eeaJaa6NTXQ/1k9v51eSaXYq/5Ti2d4uSrVvzyspU883qEWDGZVydDBy1IJ3nO5p9BiM4j
lAYOd+QnJbgfPlLlUf2rLpo9BFMP6JK/KZHc2H4Nf/nt9S1cHLjLmCBGbJ7kff5mmFGT1pXQBg68
5e4mUnq01uNkrS+wZmX68zMPUIeqkuYdVmBks1Wq6M3qGMLCY8BCpuFKSs46ieelCVg7M8tAnpAE
t6jg/h6E4DOqOOXDOPrRccil4cWCOnirGP1a5rPgsAEaoN1GRYfAb16/LdQxtGB2DxyhaO71vr6P
zfFV7to3b1D/VhhnOipnpqavcPYh3Z5Wb1phigaYa7eNnz/LcKFuTDH0/z5O51QwjEAzbBoTnn1Q
N2B22WrGwBmUQ5z1z6byKMXNpqjWiACWPt+5oVmwp4ijWmYmhsr4zYUdW6g+1WkPhGyt7r10lwE2
U07+f6Kgs49HVSSXwiH3nUaTvK0xevlb72ndo14CILt9rRa9GLBca4Ig0AeZF3nzIa/CHLFTZ6gE
dL9SGnB9hPij4dZ9DrBQsn1ESHo92BLKt1stRHEsj0T9l9I1a3JUi+ueXi3EQmitz69GlIYthJKm
5+i9+SDFEG627taPVzLHxW00GPeWCSdIFazLo+kneeqjQuU7Ylb/MMPsMIzWr6igolNXK5Hu4oIg
p2MQA5wPOP9LUxNVmNaZoe9IgMZ3XTHkL41WIC7I+PCKf1xyK1OqOkF1J6T17NEfBHjLh4B9hE2o
f6liugJacdIqfdh6vSQ/lV6hbpWyGNaijenUz1IgJiDBF01FwamAc7lGC5UwWAV7nx5Nesp9C4J4
za7jwR5ygOvUuWIDdQ0DEtgNmhWozpZ7d0BZ4fY5XtpUukQQ0QEvh3lo1uzP3dJwZTNOnL45ZB2T
rTpicsOd0oUrF2bREFwqdD9woBBRXS6XRHIoESVKnNhvD1XxFW5cW6rfoby6vaClo4NAykQQLHE/
tZkP8ORIGFo08ByFUT+Xuhz9fYFmwm0rS6uBj4P7j/7bNMwzW02flcjYdomDqpNdarD7999DSLVS
4edtQ4vLMVENnZzapAV8acilolvqRRU7jdSgTFomz5lSfzRatBKjLNnBBlMG5JcEWbNrEAa9YvUG
M0npWBF7KV5hK1Z2GJPq7faCFh3nuaXZBlH+bUtL6mNHUoo9egU2VBWPnYBUaKzdBYG+1T1xj7TA
51HX7DwO3tRM+nz7NyxFK1P2xWmkCmbOq0ZeFVYMIY6xAynCB+C8E6yo+9sm/qS/8+sNdln+09Oa
anqXGydBCZUOQZo4VqG9qsUIB0aw7QqWF2UbfBtwA7Wyja5/VOg5RL11n2ThHTC27e0fsrixxEsT
BQ+1pLnXNsNRTiywf04mF/W2Egp4H0xmXf1/UWihZkl1eOqs8STOLniUREHQNFzwro/C11QLvD28
G15iuw0TrrcXNZ3Gq48LSHcCxFExneNeyrDR21T2gATn408jv7cAMybpvTJqu66qd7eNLX5Bk2oV
oRlsJ/OCs2R5dc/EVMppeQFuYyMiGhtr00vXrPF//nXeVh4ieB3mjKyMSyDYnlSpU6tw71jZ+KK5
5sEMQkQs2r0Kj1luDzZCuaq8lUfhCbYzZIz8Y4Um9IqrnnzK/OtqgJOn/hslnjkpIbx6eQdmE1RR
DJwI5c164ytjvpfM1NwaRptAslzAD5Rab2Bn1+iplvZ2mpBmEAmi0KtiWgKZjJdKReqYcX20Bulb
kcGpMRDb7Xp0TZhiXCMLWdpgqj0k/DRr1asUKRS7NnIrgN+D8JjkFcqDX1X5+98fInDSlkU4g/aN
Pj0oZ3E9AoeCHyP+50Dncijq5NCJ0vMYr7EaLUUzjGkjqgaHmEnd7NJM4EpETJYFvFz6ZkHR7nq/
xKq1feNroyd2I631aZc8KfzLJLWU+hlpnT1PSWJCz6makWMUzPwgNp4X48ppXDExL0lQ6xgjz6TN
nfp1cjf0Rfws+163YmUxR4fVnxIZBRgu+ewB5BYNpVjSVtKCxPg2uH1wFAIhgdWv7Y595EaHNvGl
OwiIXRoagbpPmyFea50snUSDnII7JwFTnb/CXstUcK23vMLCCHdi+jVC/C+N+5XFLl1wypwTXJXK
7ZV+UaxkDDkj+OW06qMJTh+486al8o5L8YVHK0SxSFp5D5cCpnOTs/PvEeEEmUXPuOZFMLN+k5R3
cmbZSnu8fdEWH95zS7ONHNWaxllS0wgPjGNaRsdU1XdNEu6bQLvvGGGyY3TbTEZVLKH+kqb6NjWF
18YNVwL8pXNL8ZpQB+5AKgfK5VU0PAOByI6ISu3hU4s7BM7GlbUumQBiQg2N93ZBSaWAmDJPaMiC
9vJfTTdxH0wDleXbX3TJp6AlP722QLcBbF0upM2gDx9MBoZ7pJJ8700NqRM8ZdpjDTmnIXy6bW3J
/U/SLCo8tXQ45jgGTxy9qk/osCk6Mql5ax2T2Lrzo/jJi5QHK27XQvmlsi84oP9anL7ymWu2hErT
9JBu2xBWT22e+JtULO+RDQZ5kjQPcKzuhVa3B2YQbdNQEbir19hKFjeSMViTgRbKg/MQQ2sVhumk
AjfqfZLjHyMDkre/6pJjASv0HwOzd0Gro1oIS75qkECIjZbhXSPGPxR1DXy/dM0BAtJORBhoGte6
/JZxTyHQF+jreaIg2drYfJKQFFSi+LsaaNt/sSbaJ9DcccWuUhYz9Y1GhArbIQ18Mgb1NVCTraGk
P2+bWTyQZ2am63F2PKLeHBK94tNpumv7noxGJKg+T9hFUYocxP62tcWNOrM2e1AlMRV6TWVRE1eP
X/t27sOUrq+AhW5bQXbwck0NHjCJYbF0BEbjidPLl8xY6Ykueo3/LESbD3DmZVLWqADhm5Tmsfcl
dJCKbZlojiK5L4bXfa7kNUT34uGD95DJWya9r0hpUeZprMyHGKLNZYoLbnvnidqxbwAPlend7X1a
PBVntmbevfBNerwJtgzXCu3C77d1qT62o3kX4YXbYVyLtBYXp9E2obih8d+ZF07MOh/EEuyd397H
AETyYVMaAnWHf1EImIZzJkAh805z4jEj0gH5+ER0pfVdFD4p+Y82fL/97Ra9HYPqoPvgd6FueXn6
Mk+JW29aSp14v5DS2GWC9uO2iYXTR2oPcTt8+5R95wkiuAlXFHjTpzHeO36HjE5RXdpFp32qevPJ
SIX3IUTN4rbVhbjqwuq0h2euIqN/pxseWAMaWM9gx+45qxtVa+DQHn/LvfBdgK0+89fgIgu3GYIu
OqNMRSLrOP+eaa51bWxGTPqaD2Ue2bAG63QMb69t4fyppPd/JqTBgM2nY4HKoikQ0u6H14YAzmNk
wj8OAW9ksQYHXjQFzkGiiqdPE7mXnzFI+ryQEX9zjIlnKvW2lfxb7D27l9eYjJaOycScaVJ/Je6f
kw26UViKqd8ENAwyR4n1o1gzsjNYzGjkwk4Og0PYVSunf2m32HeWRunpuvg0xkpLCSAPHDmMT70l
P3RV+dYNa/5iKawBCwo6k0QQhZc50jkxu8JAmLx3BO0u0rR9rj738qYqTfgi71vr1Su/jtCtKurK
s7zgGaGVIY2mn0q2O497k9TKuzBSOjBssa11P2LlIRHuuvSYeys+eGH3DBl+T9wISeYVkbWRtEoq
el4Hzt4RmochhOFu/JDLUzF8EbNic/sCLOwb1mhKMOeOC54XaJQETbdWUFonsfwnIdRPVaq9BXW7
u21mwTlyKoCvEkPBSizPIrW+0EZNaOvWiePWHvx3aw1FtPDVLgxM6zxzUqFrJp4xdiBls1exg70j
rjnpz7oY78z0IU/XeAgWzsOFvZlTrN3a7zS9bx1LMOxBJv3ibeQX7KP6xIT97a+3sElgvSb0HAh/
6FBmi/Ms1AHMImsdpXuW6mRbjO+evFaRWPBPsI3TL4I5Wrlut8kJMz5qKTeOq2/bjOkLVbOnGudg
rlEfLAzyQK5MPxi+OoorVwP2QxQnkpTItWOqLdA1ZP+Kr6n7jyu/d/FbVNrv/pHUxDj5vwRz4+t7
ACuad7z9Ta+Xy1sNj81Ekkl9UpptYF5ZPuVPv3ZUfkOs3oX+bqzR0FkJGK+2jqcTmiOWSjMa8qHp
3J6dS53ufiJbNTJ/ZSbukTHIbPjt1Mec9HrFcVzdMUxNBHnAK5mQgzr+0tTgxb7qFblwCozG3zVS
mz3EqbDGU7a0IOJQaB6ABlJ9nz1jbRJFTUf26JhN7wBreTA65SBV8d8eeRZjMlnAXP/EwDA3E6A2
mnSB7J4I3U5W2z1Tz7StVFtxf1enYDIDb7s2IfLkq55JLueGkCiCe1L6EkfRbbQ6eAaYvhnDdOXA
LW0P00Z/2N2I4K7obMpYddvI8pw0TcXPseipb5prrc2YLloBjjONOVPym7/9Kl1lvZBKzwmH3txZ
raFvRy91d395efhsFroxyMbotHvnr6ElBUNUG5rnWPLvavg+5B+5+NGn//y1FegwwIyDjYElZY7F
jNEnCGsz9gEYTeMHm7oGhaNl2zpci82uXo8p0jyzNH3Vs1vaBGPUi2BRnAotGOA4TisPoa21INW0
YB/Kxuckl3/eXt11y3AySvEJWNxEOT/v6ebmKFVyaXhO3UcAfCx9gsLp+a5SBe1zIMidXQ15uAmk
lDlHEWHkbKLgjmMYVZs4KOO/DYWnn8MsJ4MQEItdQT+sMEoTX6w8J7PA3aafmOq0FfWbYv2+ve4F
BwJshjYzWDnwy/OUT6oHWeqRA3Qk3YUoPUikAxwr3ibNg3p/29RV5jIt6czUzPnWsalbbT54zjhA
iTsM6SYbYxi1wCDF5bgZ0WsdRwRq23KlXb94nkwK7zyosAHMT24S5oPcqYJwijS4hscg/02iM+UY
L4DO36Ev/jDpga9s4OKHpdBPnQrdLTLdy0PcF2GadGruOYFSHJIuB2NfbF20d29/1AWXOWkPqKBJ
4SO8gpbkmZKohe57TgxyezMOlfQcDcgqNcUwQK0cmIfb9pY2cSp9kAYCaaR+ermsbGIy00d8DeqS
0NpCWAFKdMie2+ZJ6HdhsUslhhGLol+ruS99T5g4/9DdwQwwBymkDDrKfix5jpK6B38IIrvQIStW
vX/xQace9gRkRkNgDpkhEKCmEHm+UyB9XHg/KuPJ0hB5er39HRdeBhbzXzOzUktNzCf0ucB39AWU
bOPoO6pWK8/p4iebis7T56J8P4MHxKbYKa0JZKs2691oPJW0rpNmDeK3uJIzK7NkoijiphloYDtK
Vg6naCzju9SkhX37e62tZXbuKlca83ZwWYsHpeiArmybESrW5NO3DS0vh7YmrpcK2DwFUxkEJD2a
9r+3nE7UDpJfrfijpbUwC0rXBjQwPNGztRSREY4VSNmTScRjS1Wa7PxueDF6WVw5AUuLoWdq6n/W
QkZ5eVtRlDF9WBTcU+z5nyGaOg2evOIQFhfDfMY06UUff74Yv8EZCHXmnpJysLaVOvzslMF7YABs
TZRyydUR5BoTNn9it55dmWhCjcu5756qKoa7Xy61Q4b05IBz3eixaa48V0sL45mnw03fmVd4tktl
H7dKU+JZy35fJ0hD6seW7P/2aVsyAm6HsSEkdKA6mb2JA9E2yDnPc5oolTeJWxU7tdd7W2tSc/d/
MzV7kIxBiDQ3CzxHxNEYMQD4X2J2d9vG0nnjlZ3EUJAoAeV1ed7yVtGSMdcZzrXETdgEm2xN9Xnp
EJxbmB0C3Ssl2et5y8do33fSJhjzHSoPG6Vf8QNLO8P9hJdgyhWvHtau0VpkqzVykVzYuqP8HNdv
WbAGyVkKTZibAdFE6ku0N/2K81CXJdRBkBKapDmaH6jY6QfPQF9nGISKBfrDIQ7aDsxDZyYrzePF
FZI1QAQNXPLqRY1CpF+7MhJOuaGDzcxE9z4OM+WYVG68cpeWdm0i9Jn4qwgd5oz46DfmaZuPwknr
tW0nflX1dhtE3zguf3+fSINNKnYkkgwbzp48eZR6ZkKgWhiYuxbGYeOOykvW/bx9zKdDdgFegjD+
3MrsyesAz4uDKhhg+pT3xEr2GTKBgZXFGy/p4PbvVla1aA/aCnolEEpcIWAKEcB3qWfmydXcvdXA
DN5Gdjqh9ZHMvpNrakO3F7hwj4nvIOCBlRDg7nwYQTMEJfX90jwZYfd9sJKtOBRfbptYOH14NgZP
pxkdugoz91pwv2pzzIyT4T7J/mc4ftpiBQ+19NkYop2eJYq3VzX+yu3GIUxD66QLWWinsfQs+Ex1
NGryRTPclnxqjeH1T51qfjLOTU4f9uw+V7JSQMsRWKeu6Q5CXB08Ldv5ifnc0QiSfLr8oXnww/q9
aasXcex3XR5/0v+HtCvrkZMHtr8ICWwD5hXoZXZmSyZ5QckkwSwGsy+//h5ydb9M06hRcpXHkVKN
l6py1alzRnGbkOzKBPcvJgs2coBz1BFOK8YbDSBEwO+HA7T4TYOYKNhp4Mn66Flp8WMv013Syesm
nPyhUz8NMA2gB9L7VNCNm7Li34iJlxf8m40It8zaB5gKMW7qBBSgowOzwsZrSKYOooow1SwhRKyg
rYppwS3qmvPWxPzV+J+BGYN16IqcfnWSpZxboeYEEF5itxPe6MehlvpdDNLS2640E6jLpOIWPNrq
SYJRYNegn3IFUM/Py+f8vLw6/xAoTeAcotgO73f6QwbLjpu4SsPAisGaUaU1c6NJQTc2GY1jbKfd
V1lmqWv1YftQ1aK6zSvMnubgDXsJa1JALAqE1qEayoOBbRxcUWnlHcbn0rfLP3R1qz78zsWFbA0F
sHkcOgHq0QIMUmp0C8Ty12bETJdqLHHoa930HVFs7dWaK/i4QotLY5Sgty/bOAwakFhzcZ1hLkJL
/cufN/8nZzcTW47cBAy8QC+ebkNqQ16zF5ETVJTtHeiKD/HWW3z9O/4zsQSm9Cpqc2QLPOin9JNE
+9eA0kLfbyYNa3bAlYS8HkyrqGfPf//gZPKea5bVCCfooifgzN1yYPuo/fn36wXPjMFrdEfPtaQS
0rJsMuDJcgj90XSm4X66bGHtwIFADLcCjy0I5Sxite3kuVllDscMqA1+D+Umzlej/QEs+Q6HzLPj
3WV7q8uGFwpwIpAeOJvCTBwWhkmvO0HGmbnDGLZChlAB92Un2ZbPnS/L8rQBMfefrcWlhzZlpCqj
d4KB8Z+mcG4x8XbHnBHaRQrNDfOxr8FxHhK3L/TjLB84diQYbPL3edc8aQH/Y0DBEc+Y05PSiRrk
9OOITQRLTOWyjJrvEAkAClOl8n0yki0B+N9h++zDMXiOBMmaZ3AWqJ88ips0AatSULd2fwVkxKdJ
EcMD1jW769Ks2Ol1OvpVaZmvUISkVxmYLDFFB5Rrhzn/IBZdPqsydUcxyfbAIDK0r2k7K6Y6vec0
Jtv3qQj9oivJLZxl4aKFJo6XD8pa3jC33cBtOI9OLbOfpNHGpprsMEhpcqDW0TSPpl7uoDGAobcN
t7SSGSMu/7E1X5IPd9noIdKD7lcYRIWtnriRhcd2jMQPLorGU125NdWwVucmNmhM+IwPmIXmTw3y
ejCAP2RhoMXR+GwVTXo72qB47RFMPVqJb90UWnfaaNoBt3P+fdR0PXKlbnSPYC3Ymnpd8wFIz4AF
AqEk2p2LoDPxImnMUmiB0IqvZQiVL5XvmgJkmWDfcSupfsXhFnhg1SaK3RYgTnPYWUQCuyN5oxos
ea/dispv2WdVSk/rkMl/K/W/ZrJE+MdEr44yMN5YoEo8XW+Fyk5khzhMdAom8p50icvJvwQ3jh6g
Bb1jSDnzRQTF3JZCrEnCQAz0F4/tB1ThNg7qmvf8aGL++4eDWvZ9EsoIJkbjwTGvo/7A2uDyvdsy
Md/LDyailsaJbUdhgO7PdVSHX6dcv7d1vvHuXU0N+Sy3jvmT2TkuDkCLzQflgAqDKs/vBVNuCZ65
bhieEakat+QIdu0kf7bT4Edt7WXK2Ih8aw7mww+wFk5yUKYGpBh+gMzxLonKmyE3b/ucPmfR4EME
eat4upb7zAOg4CIEVvyMoSN1AFgoIPwEjRZ7nwFRPVpbCl1rlwoIJzwwZsYdvFRP924CiSekUzhM
xFaGjDahr6iskb1uN8Z11KbNEa/NxO9KQMgun5p5t5YRBwNhuGFIJYBtXlimmZ1IwZE95l3yhvLQ
I0uorwYgdNJi54ySeJo9uXm9hb1f89woq6KsgTk052yqtW7oRO12Qm01HbtjplE4LcQxjGNruleF
dfUPsRx5GEY2UEixUDA8XWGjgedOYjzjYvoSxb+Ec59FL5V6vbyaa0fTgSoKsE7odEBA4tSK3RlJ
lvWEB2gK7gw44r546IvXpJSuYWxQUK1eRAyiIEvACDbKYIutqwabItTOGaAeXRWp4ZO4uQZc77Uu
tCfu9DcGk09G2ll+0ZA3Pd8aA1s7Oh/tL7K0qqZZg3PFg65RbsZf5XRwKtvtunsFUWXRP/bjj8vL
+5vqY3laMYk9jxTiRYjU+nR9Q2xg3OQZDzS9jKEAXAHfExVT/ARdEPbDITJ8MJIO70EVh+Kuscfp
UFdhghJJ2kKeVrx1Y5+ChY6WDxaerrtOJdODFCGmJjLxuQBL0wHqCBXyzH7YAM+sHg2A/GZQEsAM
y/p7VzpQ6rYjHphtuUcF7NCHkHktDgwDfIDFu5dXas1nIZQBdw/acRAoL+KNKGhpdFnOg9KhV2FV
v2J+4f2yibUb/NHE/PcP8aYm0CAr7ZgHLIRYVPaOdNBj4U0zvFy2sxbXHORakEmxrLmCd2onakFg
DmYB2NHsxMssUztUST7slKNlV5dNre4RMAxgaMAGAd5yaiqhXaOhfMADouo71co9EqzrLhNP05hd
dcMW0d/5IBSyG8wBYngLHB+gmlrYM7VKN+Omgttvx/TniKqaV9iQinIHvdcORuOQ6wlv4gmdVEwy
lA10NfMUhWC3TDAnKGoFvV6a6RuOZXXB0fYEjszETzMXrjLTitrqLBT+JsL24MrYW8qvtoaI1rwX
cPIY2kXdBcOkywaRKnJSG5ODPNkYHsxE/KCYDbEycITGGkiF0QK1Zb0D99BTmdPbYtoCWa4V9tA6
AE8GHulg/V7qSZEuHUpVWChDW9y16R3NEq9unjEljQZpty9NzNTmtqfbGxF35d6c2F24zYkMkdIy
8CwW9vjdKcY3ZfDjAOFAt6HJFrfQyl6icgbQBqZ0gaNYzkxOlTViKgEVfRWpZxPKzqOp126ty+Pl
m7P6UXi3QthxZnZY5mSASgzFaKOmD6k+60okY+VOYgp9ZvefnCGxNi4qWUmYgLrRMcc081Wc8TVF
JWnt1pZwCsA9vpimiB4y0hpPtqTGr3hyGn+mk//clKBEnwpCKhdUWfEdiozY3q42qivVxvyOx7T3
k9iOrkqht57S6t5VFWu9qNQHt6lS2xN11d8KczIeB1ZFbieb2rOd0Hkrc6SCeNllWM7Y2F1ez7V9
m0Uy0T8AufIZStahUyStJuVB3EHhqsSv36X23ztW6ABhMhjNdDR7ljewQKANSwyMBxz6OJEz7GX5
YNZ8IxKt+NRZbQhYjbmQfcZmWulhC3GShOMFV7m9YMcwYveASu5FGmuuYWsbJ3HVscw4u1leAW3U
ZaCdeMxqMDvOhTHtaxfTZytWN0MqH8eJQHVDCnj20NUrbRcn7Clz8o1AvxJ6oUrwx/58dD/ExTQP
Uz0GN04wNO11l0Y3jWlvTACt3TaACGf6HUDdz8gV+qiZKgOnPAjrnFxrDqmeh6LF1LqV8isqBrax
pqufBBQmBUwSw/FLLxKTrmOGQB/C0O/NFAi+aEtweSWXRGYO3AgwIys8koRPpClK5JKZfi/DTwSE
HCCYK6E5OhZv/fS93VrCNQeCFh3m/dHBXSGS1JxCHySCXJ7IPR7mt0ST14Xkg0srKAE0aWjuNPRb
Ll/rtYX8aHX++4ez4VS5kLWGMvogjRfoUr21CkW4yzZWlxLE32AnBtbUXNLl5SFLYgkMSMCm1kvD
HvJDiatNX2Tz2LKntk78cdhIBde8FQE1A+ggZsniZem+bOoemFKdB1GSfHda47nSnckV4RaX8Jov
QajG1D2UWkBvNf/9w/KZMmYqRTM+6GP1Tk11lXep8Gxq/TQS9MBCxfTD5cVcPSYzJ988ozYXvU4t
KjxDcDY79I7tcAAEuRl9J+TxjopEejqIZHcRsgh/ZGG5EQFW7jioOaCsjvGF+a2zeN0BIk5BNhDZ
QdcNB1CQuoNh7vIBANsNZ7KyeQDp28jEUOxGNrbwVxV6rP2UEDNgZh+UNH3pteqlybaGB87pU4Dh
RvkEk2noWJyHGw1SG0pFPQuMSer3Qzg5X3ie1W7Dym4mJhe+3VvVLc8R9ajMdYCFDecAhab4wFsO
Z1DR/FA61nDr9JsjMGuLgLQfSA7glWZk++k+o6VR6pPdsCDq+bNW6kcT7PLgsQ+3QPorRxgiMzNw
DUNR80T7qSGZ6YkKrZwFFBK6MOKaQGNViPJGfLDJlvrU2iECfwSa96ixoImxOERTBv1AOUoWEC0g
Ve5TTAVy9jqR57++JngooJgItq0Z+rC4mJznNYPCvBkQ51nY0iX63aS/puy20G5a7ctlY2t7hYcJ
NMJAM3kOzFQiLazSyczAjPrO02ZksBm3oG0q7X9AAOJt9sfUIlfnoW4RDGGbQTI8M/UEed0NZ716
HGbC6Lnwd+7RUJPreF85LOgzDvAaH2M/U/p4ldgG5H46076dgSQbTm3VqDMnY5iphG9ZnEFLZi0H
mRhuvE78MIt2KdvFjN82+ZNINkLDigMFWQJiOjDclAFEfnreTbyk87TmZpCT/BcTysvt/KqrjE+M
N9/GPn8JS7KlTLx2QJD6YcYMJJOwvjiNEJ8Ye0fiNGKQ1ytlYJAjtXP/8ilcCeWopaEAjhCA9HYJ
Ds1DmUd9aTIMGd6rLnatLZ2wlTgOAxhnRKUdA/NnBHZGXNkT6qdBC66JUWquFtt+V//q7PsuR58p
OjjD2+VvInPpfFFfw3sDj8UZTzdPep3ulorbupUgUg0gjdw8TEMnrmORWgdmgGLRVChoWhZAFFMy
6d7UWfVNxdv6vipG4ok0+alsNQQppoEtsS/Qk0aiGNoH1deAm0twGLrAU2PG+/KPXt2ImWNlLqwZ
Z6Uu1iU5mprwcVGZuIlEKY1ByWPDyNqVmXvAcz0NudNySIjo0IW3y5YFk/55JLiptuN25XdSoe9u
dBv3c+2L0NEHvRdgV5jjWpzfOhMy0khsBpqKXyuokmf6FmhkLTB8NLEI+kIMeqPVIQvSikyu02l7
YcEBIBHYRZ3cuCprpRZgFDD2jnlxCgDJIgxRqmVhhEd8ENWR5RVj5lOtuRFJvutb+lXL6F0syx3J
40/tlG/0q1a/FK4AiRpCLm7q4khPUjP6Softoqn8qhrqnYZxr6BgRr83s7HccHhrzgevXH2uuEDw
gi82T5msaTI12ShRG5Cdp4d+JMBmDBtnZA0qgJCBaU9UQEA7SRZ2jAmSMizBmmbSzEwoFiYyKKfR
eoCyNEvmAjg9lJreQvRHZ291qCe+Y8nQ7W2heaUuswMEjMXeTu3eS4H79BlI1t6sqkoex3ZA7asI
0+tihMROVAJbS8Hu/KXIRHh1+faubQ+QbUiJkGOBuXnRzEuA6BNGVvPAKbVHEVrPoamOEWCnCdnq
HmyZWpxCm4aaSKUCLFMWGD0z/YkrqJXjgTR+/4ePQmoCR4Ek5ax6M+ZdCSQjKittYl6XGPjT7V3b
mHdDpG0k72vhFY+8/yzN3/zhRQTyYqoP0EoK6uZbnhtu57xzNviYwXBp/SPJdpc/bM0zfTS3OHQ8
FEWcM/RfMouApGt28MfLFlavz58PWrLdAgPZ2ULAgnJeB/OrHjPXzra6I2swDpBF/rdsy9qvLCte
1SMgwbQeEKnUK2PTW8Kr2w5Mpjpvnhkvf6pQO0BbaAfxpruCbLEIrH8ofDzCLEBGy+pbBgrFhpPB
RmXWuU9K+xA50RfV/7UyNV5dmMH4z8y8ox8OSJQKygBjQmEWNAWpQ96Z4ezR3N84h6tfA0Gc31U+
ejaqaziDIlxr7SCOPhfxVxX9yuKNtsTq9UXR9rdsKromi7OXCDu3RIcGmtDuzAITJSawIMkLyV4u
n8C1AiJGCf4YWkSMVLUNRg9Ryw7Hyi/rweM89OruoYSEIxk/g9O0aW23BkPXuCXsvHq/kGKYc58L
p2LhomiGUe0osrGMof1FJd1nSPxsXOH1z0NLYLZiomBPT0+EWQtl0IxYQaR/iSIxuJoqGw/aB5lr
xTWAvODQsscHWWhXHYS0BqAxLy/wWmKLtwcGrsEgBzzG4iNDpec2xODsoCc6ZBD1Tn1vNJZ/Lhq7
f9Icvf2WT1G/S8a6ceMknDYSgtVCBC7EDGSEHNVZNTNDVZ8kUtmBMVjXokgPaNv7Tdh6BqleHNs+
jGJ8V1Hygw71FfDHj0nWXXPZYZC6u5Yt/3V5OeZzu8y5gaRxfhdXZ0jV6X70fTS1XRFawaS1kZuI
pruNilgGelKPT7Vw2CEi6h96979lPDFlBNdzhhzDfHSeAedmBQSkR2AvUwC2sNZN8u5p6iZ9N5Ji
HxntUQz/gN6ByAZgNAAHggB8OVYZOTzWqwl1rSb/2rB3NFotNMQt5ziaGz5pbZwApkDvjNfTPA6+
eM3oYTZNWWtYgZ0pqVypxdw3xgpYxLhW3yZRfkIISF1S6vWuF3p2DWbB7LY3a/XY9l131SRiPJYx
Vd6ojdauzKzHy1u/5jU//MBl8mOJRLNIi10YaXLdFEjV8tpV1t8PTGKDjbl3buGxunzUZTXTQ0Hh
m0Es87Vm4XVoFW8hqFcuf8zaOYZPQffcAdHlmcRBhi6SpVkIaA5oDWStAIIf7ysrfDfy/o1Wagsz
teYrP9ojp/fGbhyz0QYDif2k+1BVvw/Lrerv6v4A6YmYAzAu+mGnJrqRxqMJCfdApdy1im+WUXqE
HS6v21pcA/MEjif4GKGXuHCHLAUraBTXeDCoqwLiMkNeHctEA+/qFrxh9XMwy4HvwVDr2VC9nJp+
lGaPzjMd3tWIcuBkP6MkvPFBG2aWNOPgekuGsoIZg41ByeIjHrk7am3F6dX9x0DI75bRLCRwujlx
ng5VjAntwAiHn1FW3JKMbbTyVo/0zNcxk4Gdz/hFeChEeBEhj3ekl07UBTuuEoBn8OiaYczk8kFY
WTdERYqCFYT+0Jiaf82HVA0sMYah5lxeZs9Z3rukw7NuC3e3ZWSR3OhR2nZZghI7EfLApsPYoe/r
bCTxK1sDsCsepagxImNfOl5p5ZzUCtgOR+9ewdUGJn2xxeS3YWPpO8MIw4rVBBjFkIfPUTPe8nR6
vbwhK4kKJqVtZNBIlwCOXHiYEjLDypC5FXSq2EN17qar+6chl35HgfHm0zdAkb9g3mcjbq2cOniC
GZNiwW+fYRtiA7PaNTR3A9nrV3j5MReTWHfG2O6paI50UhvA4bU4ObsecMLNEoloOZ0evFKkeqvx
wgpCSZ4Y+azEe3RrZZNf2pZ4CvVIXDeZAFrNaTGXLI1AynQfQmZzJ1imf2tTXV4Bhba1w2tHFc1S
3AZccojZLi44qdpSETRrAmLdaOGXAcrZVGxB6FcXG0qNJpRCZgT4IkcQCQUjToPZfgPomBlNdZj0
7HXK7U/YhWuzoRtXY+1MAfWKqvtcTcSI0Olaj6WpJUiwzKDOZOPWFvfjqf4C2OAu/60Hqf00eGoC
T7+VBayEGeS8fwwvVtPpHbx1yYhCPHh4+rT1OhO8aOS956F/+dqs3UwMKuPm4yhhyGrxiVZNmm5s
exowu+JejS7mwQTF0oYA0dr34GVro++MPunZQhq87Y2sK0ig8GAZqH3FJQEBpVb78G5bR3H2iosc
HaUc4E1nOak54pzuWoJu7wCsLQnqkUaAJIAqnNqfy7b4AjZP6mYWhLIqvBouL+TaWZlpvVFuBsL3
nHknZdHA0oGira5uSr3fcQWsAk2+geWw96Dw/EYdjbptBn7by5bXthC9vBnOZaNavvQIgG6lALlH
NNDb9kVI5yad5IbXWbvdeGVDqncm2YRa+emS5jFkAgQXNMjrI+iM3FDzW/Hl8mesbdvMlIsa6awX
sIxDGFNAhdYpGGoseFK5Ri/fJbSIXZJb+S8CqqpjhqFGPyxAiHLZ8urXwW3hvACffRbL86I2qdI1
Ghj10H1VvBo+cWiX+or0W1yHq6Z+d4rQKsAs+MKDZZM1ElsrWRCmxV3M5TE1xHVYJBvll3Uz2Ceg
dKDLs7wCRmLXxWBV6IBUd+V43YbfuPH6D4sGJkNk24BbACtweiS4lsd1kTg06Irqk8n6oxOHP8qW
///M/O5WfMizJlRmw76yaCAhveoXBMpCI7Sk8TQUW7LDa9EFrbL/+6LfdcgPpmojbWN9jIB5iK2S
uHhOaEdpF2w31m3q6RLNiJ4OW4/7ta0CSgtEIqhiIf+Y//7BqmrHmA1SR9d/yt76sLynmdyZYJf6
++36aGbxOrKMSAqzoCwYNVm+pDGLfVNK7Us/Ge2WqfkRtHTAQHri/QpXASHQxSNpMHRJqYjMAFUN
5nYx6/Z1EtdeaZtZ68ZRUtzKaRz3RV4WPq9Dy1NKG7waLIXIakbABNImPTYgSNwNkWG2bq/r2aFu
h8IjhV5fc7B+uYnV9O5kt/G1VZSPCcDBD3pSpeCvMcNjBIjQXsdMoz8WrStThThgGXBblfVuxbyP
0EZo9CdEP2gD9X3r9QLa7ZokxI0L/aup6dobEj6y08RY39bjgEYlit1AWDOgR1EQM9zU1OmzGUaG
m8Qi9lneNVeVWcR7vQu3Xutr4RN3GXURdLDNs/Z1UcZDzRoADxzd8SnFfAqkYbQRgPJ0S7F27RLg
oY5O1W9NwqUXzhJnSjIbnqPomluAkAJVhBEIqMyHvONQaTG3RtTWohceuKhvAmAOJe7F+W9ZE9Wt
xmiAt9Y32x73eH38feVmJob6z8Ti7DtxFHZdRhG9DMMfDfPJGYxjBcnMy1dsLYDNk+p4rYOeFOCs
05s8Femg5a1NA1BBfGoMdT1V08GSDHADAQlCTIa5WboFPFhZPjDaoqcIy8g8lgVJUFVC/tdSNBgt
7vU8dqsw3sgvVk4fkou5/AxyIEgOLq5zMYStVgycBhZ33iPS6M8tlWonlcZ2rDesjVxx9YtQ7UWD
AjncGctW39Td0HZAd9k02YXE9MtuI5tZ/aAPFuZf8MHl9tCqc/oMFloRPuWmc2w1cVO1kAhq879W
CkFkRM4EFCQgVzgVi5Zpao1I4QlyizEJv0UWmr9Drz7zARf48umb78nC6aKJjbMH0l/oyixBDyBd
6qssDGnQN+qnFhrC5RMVriTVP1nCXuOy4s5iAvJ0+cCJ2jKIwbKA1c0nlqQ7LnM0zvnG4+u3NMLy
i2ZKG3RXQC18BkZnZKqa2OpJ0AyQcBt1Od5g9srccV63QdyYpp8Xre469USfaFy3L6Y+jC5FtIYE
U5WA3NmySzyEG43fQkMlPibxTD4Sh92emM3wlvHB8oak5rdUVWgecA0M3pSknhGF6hnrmd7ICR6D
xbXpjbQUx6YLMUEANUy5JyHLb8IUJVTXVpg8sQWzjtDoqB4wKJTdOFEo/DE9Tk17VQE3ySOfZz4A
vodoyPwBZF6aN0Shn1v8JolKdoeogZesVJWvYyrjSYCuzSs0vboxeGc+Aukf/UKg5DvTSep9lfTT
vhp5vM+7ogb8Ue891SM8tlYZe0AK2b/Gwo4he5cQl6hW8xmrhx0NebZHDSl+slMtOmZGk+2aTt+S
UVq7XqjwzVPgoC8Dwvf0fMiI0VjhxRmAQNatjCfO72T+NU1fLh/4LTOLBDQcy2mgI8x0RuWa5Ina
9wNcrBGJjZu1EhIdwDFnEgFg4vD8Of0ezGPmtogVCRLQo42lPBStcVQccyfFVLoqNA+XP2zNAUIn
EOzg0M+Dbv0iIkLFNy7NnBKMTDf+YMb3dZJs1ErX2mqzXidI3SHpiki/sIFBsbppy9oIxtgyX8LB
iXZ2Ueiv2VD1fqGs9BME/ixfV0y9dNoYXeWKjF5C2tCXEilQJeLqNS915w7TPfHr5QVYW3CM5Too
ryPJQuQ5XfBq6mjUJ5MRCJoeYkdyXyftHQmrwU2UvGmqzZLB2pKDSA3MTQDUzVPOpxa5BK5Pq/C+
tXI0i+3vIiXe338TRuigwAjteEAsF0FU2k7DYmgDB9oQJMVXI+KeQst0Ytdtv0WGugbhguLMH2OL
TKTq82FE25ZAEACqW9oIcnmtJCG+zCTAxY/63mzy/Fgko0JVC2gug0LH7fIHry0p+ljz9JwB6OUy
HnUWUzIiBQXYpfzV0u6hLbZ4GtbOCUBI4HLG/CMY/Re7NpXSGCBRTvDOCI8j95VuH4v8daweNX0L
mrG+pujH4TWN6iYYPE6PSNGNINTJJA0UaXZIkl8wurPH4OUBPcOj0XYPCfh5mSUjD53qDVe3NnsK
s2jCg2sST3pzsaFDU6dWXCCDpWVaQXSE3TSCHwiCfAK65alOTddIFZCnXPtCBtNyhRMd8NAaXDlP
I1ze2fWlAJ4NnQ+MK5/JKhLRtmJCaA2s9LpCtzs04Qaj70Ch+iF41oiR+kLdxfr3y3bXHD5DCRkz
uBigB/XC6Q4YReowDVimwEpay+1jyQ7NaIAvR9cwZMubLSqJ+fgs8w+8GUDkyFCQwnU6tVdKe6ry
iRAUvUxfQGVDRrrXpbvLX7VmBah1sHSh43s+ATdGSpIhlGbQiO/QU/JAd+Ub00ZImUPU8lOgYzpf
EgJg93LpbFVFAjBHMxDJq1A7Ue/AJZomvRcPYOVVjc+BZrj8XWu7he6hjokGuPCzqIkIFg+D0+G7
dLy+4xI1c0GPU5980Vi2Ec7WfM0HW8smJjAJyYiXuhmkugE2pXgHqPrlr/l9w5YrCAaMuc4KLg+8
8k4PQz3YZSb5hOJQn1sPTW737gBcrukSbWoVhHna96hT+XEK9cmVoxV5cZ9cp+ZdTxm4A3poMHhW
Kc17KNdispF0IfPwDqlKtxiNJDA7SR9q1CF3mA1EPSQe613a0apxQwOZNkKu9T7qtriaRIeTOI5p
vB8Hy3pTOiahI+mMnsnGYtfRkjypLunciKiqd+0ivHfgHVSrvCg6aM0hs/X2pwC//yOZ4h/ErKJP
IjfyndkNYKlXkC3l2ZjdIGlI3X4q+j0Zps51ELuOephkG3d67fRjcB3QfCQjKJwv7phMWqcvyYCy
1BSZbkaGDCii0dep2LgBa8cRQchCCXuWmV/GCk0hWTNRoQ8cDJ490QzqCl0fJt+mKIpeymr6h4kD
dFUQKvAPI2nLRzNGl83RYJAQAcUF9KYbXu36vio23khrXwXOx7ndgRmls5IDcijQ0gPiEWgRBnY1
Ju4wBXDQo/YW1Xr/8hVYtYUKJVJ7hCL439MbQIcRbDOoYQZaxysPxQh5HRthdZiyDpU4AkLNx8sG
184GoF+gwDbwCWeFgKQz+iFngwloH/erWgMswbpKQBh82cx8c09vtoGiPyBdyIJnwvvFdxna0PRZ
hpGEjEb2ldOiSSPQvh0n4K+zhg838dC3fqV6c3fZ8Aq4D5bRdkBlBT/gzEWaVlYCBZ+YKDh3h0Jn
Xl9qbljZiGZ1cyshb4ObobvglHA8o8u/a9Pfk+bBMk4Iygb2XPRbhlSdam3SWyzQK3VFEV1dSNDt
q1w+h+Vf675jbn1mRSZo8QCjs+RHxUiyYFKgvzPQ3pulz5PI2DvTlubzeag7MeMsCi6x1DHBNCkG
5GnW2IfSDCXYYI380yByEkQxSVELzpr4airU+MvOB/G6sa3n5xa/AJk0MhXMo51nvjIp/3fkLSQv
bfMJo02ABWIEyLUi6clx9KD+68YoHCQIvp2xby3h3idbvMYrxxpoZUw2mByoTXM52lCUJuiibHA2
xYg8Gf0+HbWv4HCE4hQYSrqtN/LKN2MWEzASHCIQNi3dnVblZkbS0sFcT+ir8JBzte9DbeOqzsdx
cVURLCBON7+NMQC6uKq8yTGVylv5yOPuChPLHjOCOHtEduXp035jG+f/7JKxRc5t9D3TjKaRj23x
jpV2a0AOaHkXj9G1hcZdlKG61o1qriC5dedsDRuueQdgv7CYINNBfXep0jOwRBaqgSSQXu7N8JXw
W7MElvo4U8404kqxnRnfsS3S+dUlnovXBIU3xOV5oz/URiGwRFsCPZfHRLvrrMkL8xeQ2x910MoM
0QZ2ZuXQ4HoAQQVadnaOPKoqlJvjgWMDAWw2Goh2NIhhXy7v45oRlEPnrA20cGhhn36Qis1qTDB1
8wgolZ/0rxxzcEjbLhtZW7WPRubY+WHVSi4haT+yDCxarVekP+rBQQL2HicHi298z+q5+Ghr4bP1
0YHUWgxbfCrR6NJ3GmqUmD13R/Bbi3bcN7z9RqLSj5wx0DI0qP5/37rIhG3gbh2WWNnjWMdeCpmI
qrlV1SEqjyzZuIPnKQdo2RnjNjRdcA2WISOLgTogPc3A5oISKr2vbK839qa1Yeb8+XBiZhkyZGYU
BsI+joggrpOUbkM2HiirhxBSb6DqR1P+7CkZE01IURKs2fC1oeAs4t+JvtE3WbGBkUpMIs59wtnM
6RmkdVlgGjDLHrtceTbYt/LpxRF/DSyYZTT/GFncJuBVdR1QjOyxKO7T+MdArout7szaAYcNlDpA
RweZriXovMrA35uWCtuB54/ZvhXhdRPd5HiZtNZ3y/7S6EdN93Wxu3yuVwImwiUSMfRPkN4uWQUa
ruI6HEFjjbcHGa9sdlX33ypH+THwvfW08fBZSVNgbU6kZyUZ6Eud7hYqqbXMbCwkWN2PRv6VJZ8c
jA6r7oeZf86S6zz8l+PxweBi54aRd2iSJ9kjKKh3Sn2r66scyoaX13DtDKK6aaKTOycC1sIPpo6a
25Fd+mgOnzvxRSt+8majebdlYuF+rBoTm2D8Sx+nehc5Bvi6r5r4H9KZmUcED6uZuAqtz9PdodZo
SLxKysec13tj1H3Fb0rSbKzWinuDawMlFnid5tGaxRnotFABRFxXkHLtfMqOKfoxVfwDQiiXd2XV
jgPuZdQQMaa8zPKF1pdDkaMsypzKbUbH5XHr59Ho1trbZUsrm4NhITg4IP0wT7kE4VKzkUnY6tVj
mae+Sr7FKEU2OdlYt5UCJGS+PphZLFw55ISLpscHGcoXSYKiWQE0YedFdJeO7REkqW5fUnf8eyWP
U8OLSzRWGnQ2wKT+mE2p11v3khE3J1f/sIgMWjygG5yzsNl1fEgm7NKMrGLCdlXdcN3F/WEaXsNq
w5GvxDxoLWKKFxW6WeFlkUVAMpk6g42z16fjlWNmPhqcG+ndlonFTYU3pW3swAQUd9+BjvxBULn6
66VC5WOunBJAY87G46aYtJIrUT6OSXas6v/h7Ft7I8W1rn8RkrkZ+Ap1S1JJqHTS6fQX1LfD3WCM
ufjXP4vW+85UUahQRkdzNFJrepexvb0va69VPhkj31nuWlD8N1ma5QIXdmb7XhQGanV4waEinY/3
aBX+bjrHAUNLaR5zJ9XvFGjIA7NNne1o95GfR4772FrOH7Mj9onHxD6AHbt7U3Fe+ZnGQOzCrWzb
U+ePVmcSA9ujvWlI3T1YqizuGiv+k0nkFsrSXinnViBMKGOIwf2adh28kWN9USQz9xp3vAO4NaNX
VRHj0Y2T4qulszSgwgPhvj2iIj8aUCWXnAUOjyJfb0gaZLr0Auap6pBQ1ux4Av1ZEbvWYSy5Qk/Z
HgLUNuODAWDJRjK7wqhymrxWWS7uVAnptqTXra+eBalroMmc10I6Yg+BHfnecSaDiFK5jZPGw596
5DnBzOKDq9eYy3T1+N0jMUU/GtyuvoW+EBp807/GmVVsq3SbVPegncjvgfK3gdL1IBRSWew+Lzhw
XJjV9wcnI749GNpeEltszUaTwcgMwMELDligtNbExBZi+4u9n3ze2XWkMcuUx7D3PPvD4i3Ua3yC
0aK6v0u8tXdnIQZBLvSXXwY386oiFDtCJzyL6pMhjICOJ669myrzgV26y7yjvgYTXbihKKyhcQYm
pQWkdO1Z0B+wrOqUNc4m09OnrF3DHS6bQIkS0BcHCOXZ1ytVARISJ69PPVfdLrUybdeyzN3c9gML
LxxoqUFdA+5MVJfmhYEk1TVJJEYBY9Ham9SpoGfZQgWiirQjUogVa0snAmQfwKUAJQcm8NmaLNzY
FAIrsAatJWUcclBNtuQUlVkAecAVF7dsDLhrFHEwcDYH6FspM0XRFPWJ8buieLMRhcQemrq88YW7
Oms/BTZzR4da4D/Wpu08O+yaO8RQXIG1HkCSJFJ+rG1a98Plp5h+4eVHDELSrvxxe/eWTj0abECM
ADcPqrhZWUdPekB2eq86WQwkDN1dI0s/srSgHQ7psC9pE9y2txCloDYHDfjp/Zuovy8XOUaGo/Qx
Yieh4q02HgfQ8BtrzekVI3PgVxs3rdQGGEkEebDi7K7X9Eceqc+j8wCS+Hcxc3YEnbdDBQrv6uRU
H13+LNTgc2RHa6yB1hRTzU8GMhbE9qiTT8SBs4+WxLGG56U6lZZyDpEFZUWOmn/AOIj9bXPQ9spO
tY0BplV0t3jqgy+h9IeU6vctbdpT1pbpwWxleizB3hbIhKiHAaypWwX+jZe2NLNgqE0rSEeCajvk
KDdG3BZBBRWPt6G1vT1Le+UbnOMJ4PWPuk3/dJJl+37w5FYjbrmJuRsHjWfzDbFBeVSPKO2i+OmC
RtRggY5czNeN/mRF7egz1ri+KLtkZV59gZRpAvmBzBHAe1Qt5v6uzuMy1guHnYDAA+arTJN9Paag
ik4p8LpDNPZPel65Wy7JR9blJVi46YkkWbGZBGx9nTHtDricZFMy9wuxrHxjyjjbaJgHfehi+eYU
1VpBZ4Fg4/I3z7I23SiFrZc2OwHts2dSe/fa5CHi+runpbvG7ALWjL5nDQfgZI5ZBJiZWot5l56J
8882P11elAsoYrATUR+adm9CoPvzdx5JCbgZkW9dg3Op55ZtjdDoVHG2sdVjXb5I+/Pzafirz4zM
PmQlR9cFSoSdyv57Ju9AxLWV/Ggl1Q7oopUFLWBCLo3NPpnrlcTwQLN4ssbvQnsAFU+Qa1/ZMMVJ
b5X3TOxqJ6z/dWDvxfBRFu9uf9DFHQMmG28uGBgx+XTpD5SqXEu6FP7Necu7D89ZSVCW3j10LtBB
xcQx+sOzR8FLihj8Jfj7a/e5Uw8RiOey6it0IIauXPmUS+8PkPPoTyFyB/PU7Eta0jCZleP9caay
bRVvBvIa9/di/FW1h9L+vvLhFhoLmHACxyMoSjErOPekXKU50LPYuCJqO5/2tdEFGfTBDvht0GYY
ACBIbEycKMaS3WC6YoNQsYew+kAxwaAVB09zdR90BOnO7cvknkJwcJfbbhEAl14EWlJbiS8Jr19F
bfdfdIpXLss850mAmf+FCP6K8ZIcTDntT3ss5GtZpM4ro5AsQVo93A166gSpLRgHpa9bbWTs9b+a
NGsDRni0H2kEEe+2q/ymVuy1NHrxeegIYgDMI0OXA2EpqmSXRws9aNoamuQnmAowvTuyN+G9RVa1
su/XRxhnF9AeDJthL0BBeGmnSvF+VbRIT1bxv7gsfS/+dCZ/aWB2hgdnpI0Xs/Q0pu+0/l/XNAFZ
AxYuDARPRkDjgGlgwKPmyIYxG5Na41qCAKBDZoKGVH7g9DFjdzJ6K5GWttBN9b7L5I+kvzXvD0sP
idzljVhxCFPUdBkgTFhwiLXgsrqIIGe3qHcLplqw/pz6hO14S/wcigeu/UNaW+mcKAmL6uX2TZrc
6ZVFdB3RcQQLLKq2l/snK4CwRW/CIrl3FfoufteDCOrbp62g22gR/A9TQxhQvLRCrIjkyDsQI/Ym
IN0PXvbF6Q+l5CuB/rUXgn7nmZ1Z6K2bmtuxSa2s0L6jPBNo3snwqg31UgQ8341qJVK59q+X5mZJ
jOHGg+HFMEfMb2UWRsl+LD9AApuZ48o1u46Ep7li5OsUeJRrPLPeNqnG2ACscUx3MrdfwHJ70Ko1
IsbrBcEMOsOYZAZaG278cp/qzCZK5a0OiQh2iMp2rzX1bx1Uzz149riQK8d9cVWgfUR/HaDhq8RW
1cNYjtApCkutu7fTyHcZ8Qn5dfvwXR8K5N9ggsHcNBzU1eW2TQ5SjQSXp0mGh4z3L8JpCrwM6lcf
2Q9MqS9usvbyXl8r2AS99LRXEwB9duCTpPMwYFCQkJR14qu8hCyy89vk/aEx87X05doHw9jEvIgq
BGg05rcLqkRjPDaShGz4GpUfJVBgt7/g0j6dG5hdqyrV3VqlMOCO+37S4tZABb4mSrdsBNGlY4Gr
C936y7NnuFmpaOuRcLTYhqs2UNqLJTb/YSXoF0ChAZXbK1yJ7RjcBDkvCZM0pT7o/egeqAEMxYLh
YuVwL+7KFH0BMwq1lfkIB3oWRqy4i2NH6i9JVn2x9WLtlf+r4nXpvrH1AOOhKgRUx1X7wyR9n4Pd
E+uhWQzyFDi5hBw5F28a+CscXVlB3Ig/GLKo/SRJDx2tDuiY+AL9OMrr7e2vu7TkCcsMpABcPTbx
cgvJODqdjGw9zMykPLiDXW547azxIC3kWhN3O1whSh3oyMxrD4lmZ3FipiRMocytf2E03yeA5RpP
RlodJwCE3UabrhiCSj13/UobeslFApIEGV2wpIDvZeYiUXyu6kJXKswHCKz46FY3ga3l8usA97zr
DMLubHPsVl6aJX8CRll9muMi4JCblVsYqs1C6riBPQPzAsYA1KMtEPNWrS3vEeLLFQqtJXvgYSDI
GoCNRMx7uZPpCBrFJhYkFDrdl617EOyuoLssOnz+xJzbmV36ERNpdjXyaV3RN5U3B1Arf71tYmnD
ACLF1bYmdoJ5bMfziCpPHxUgkNXeTrJHm0SgTO6Gx8KwHzAVna+81Yvf7szg9Odn9b8i0bPEJTDI
xDe7uwd3+6YeXzvr841iOCqU+tBincCx8zHjtE7T2FbTmejrAEOLNaazs/zn7a+34JXPjcxZh4Dy
a5wsgZGq1wfMb1vbunQkZsXWYJTLhibFQgdAJoDgLr9aRocoL6dHzGsPQvsdtQ9N/3p7LQsbg/AJ
FCoIo0BVPD/UlQ4VGU0zFIaHHhvxDTQteWIDTfhy28zCSgDQnEp8gPNN3vByJQICE6OglgpNCO6l
Zf/YDtGWN2sC7EtmoOWFZ+yvtPecPYtqXh4nboacoE52WtOFJRhkAZ1fuaGLZuB0KOit8N3mk3tj
76CgLXt8tM7Yj1q3y+v2GzjSV6AVS06dWhi+BfIB7CWoiFx+NTDn5A1lMW6N50V+ZGhjYBbpHTLs
XS7M1gc34YHF+h2tFSTvq1+N4QlfZvGX25u34C3wM7B7aBxh9nLuaAeajCinZCoswBPWF8mTZpdf
ZUbfzShBDjZ+u21uAaiDoXqwhOMZB3vFFfdVB3ByBPC3Cu0+M3aq1rPfsvG6Q4qu3ybhQ7cdPVUE
UAktvjUS44RVZPVoyjgYkrr9U5ZuByJ/9MvhUEDGOtuAGAzBRJt+yUSR2oCgZow8TEXkgZOFty0t
YA+waGjF/8VNTyM7l3s92mgDi8JWoUEr+ZjE+XuuDZAGUblM9gUFLgr6qPSeNJYIWkzsbqTmrAkw
LcQqaF0gOAN2EvS/89k6qInXTil1FQ4i2ZpufWrNNcmlxS96ZmL6CWcPAeszxoQJIWcElz4dIOiu
bZo4B4f0WiFzIcWZsO8YFAIMZiIAurTkZYi6OiMdQ72oUQL7nhZky/UvZRxjQvpF7063N3DBHDYQ
G4fhZILnYfrz84WZAvPZrEXMxcW+MRoM8HYbz3017A5sIzzojHhz2+LCbiGUBhJcnzgoEFRdWsy7
GuILNjgjmfqdo2yQmmt150ULE7sioldkinMgkc5AeeiyyglV8SG0P179+Yhq0ub45++fHYaaS50m
HgPJstsFPdkKcLRAwrUeP40YQUI9qTsCDqVPCJjLL8UjaTDLBYUnad33pDQOTiR/3N6MhSfhwsTs
tGWjQSAjqIGnznM+eJfvYtaN6MsMh0/bgTMCZQb+QYtxXlOmGI1morNxzGpUdzMeJM3R7F4/awTE
vECTUvSi4X7nbk9RaBKBVF4PBeCeKFFtKyPfxwld2ZbrdwVmQIsE+U9A1YBXvNwWF8XgqtExTjwO
UHbSdtQ5lfqxzfcGebu9oGuvc2lpdtCSlpK8amBJG754/L40MNeanqri87W2SzszJ17TTCurwjNC
nfaBZT5LXvh1i8kUBtEJKGtsP78shDuTewMC7wrW4XoA9BQgsg4h+Q79jgRaUo+do/uGWgnfrh0B
uiX/GprjFquxLlwyGYpcYzvI7w3KsLeXsnQWUE6Zxm8nDsp5qNMDMIRpKsy01FByUlae+UbW/6zb
fJd2+U9D9d9u21tY0YR7+AtTMTFSM3vZNQ7uHqkPQ+j0zu+ClnfSWSNDuHYJExECInek/3jZ5yYi
axS6NCuUoOKfbsJQbd10+f72MhbCBpCYIN0HE8wU9s5dW1GYUSE7JFZ1/Tja4y5HF4UwCi3mu1g+
xtV90ZV3dfVpxz1Rp4BLD5M54OZ0Z+cc3VA3GQxkDSL3gkR1v3pubQmzvmOccCUwWvqKYOjDyBHK
YNeMElDAKXUImCDW9g6s+9PrT1ry9fZHXDgL2KF/TUze4+zpzkDjhWIFR5jdapu8Hx+FyFc6Nosm
UIpC/RP9hCvCc66VOs+1FCFt1kE/tmqfDNKv2Jje+8u6FzYFLD3QRkC6gEN3uQyA7Uw1CCxD6z3Q
+RbPJXcDWnbfC8xOgWCm81PBVxzD9HfObKIiPvEBolFiQGz10maNVrHR2FobQp0bypkQ6sj0ymft
+MQz48mNOfVz3fJBtrHSxl34oBi8AYoaGSUmfK+anUPSVIlkEq4PGMMkCsBXcPtULKQhoPk00VLF
pAhAwfNouCIailpaIkMTmDxZ7Yigj0Q7NC3mtNRBb5MNCPT3sat23rDWy136rHCEFAVD5H5zvPNo
AuPpOYUMFQV+ZcJ2FvzzuQ22DQsEWR4YF64ox6GUDA3qHDkyL91di1OpS3pnxu5GFSuHZMG3o8GF
LArkumjoz/PHGDDVvixZF/biZRJ1yOsfsYboP4p3af1xe9cW3AVoLFCJRD17govP/LplldRiLTbN
SJwDHdoqKLPqN3g7Vhzvkh0M0QGQgws3yVleHvw+T8uOCSFDORbhEKeniDcvjrvW41q6X2DRN2wQ
HupIvefLqdJC79NIhoSFVfY/q3uPzTtdHms7cLPvDtvd/nrTdZ1fZ+wRKiiI+IF4nEdkmtkwQJEl
NIUznyUgtv1VKpQU1uKxBZDJRGr9r6Hpep+5XK+f6AjFZKh8MqFGa7HhqFR0MGn9xk3pk7h9tvJq
VwK7E1jF7wzYXmxCcHu5CwUW/Ayw80wqdxMuYDq5Zz9DkNpVLYEXYQZmINv2sU8Z8nsSNDZFO6fd
tGX5Tkh+FB2D1hsRh9Q1X2//iMVvjkuITA4o06vIp+51r6lkhhMrLb8sDm53chwMJ61hWf8e/avN
BU0Qbgfo7K/ikQ4kcYMW4WrYvYOhS/ZQjcNrDfVMkYPRgYx0U2bWJmXvbhv/HEB2Vtmlg1iSBQ1x
f2GiYGNUw5N04ydHz/e1WTw7pb4VZA0+sXS1Jq7eqXWHUef5OyZZjGJMig9S0EPFjzkQFG6+Vihe
eD9AN4Dyko2jjkd5+hFnO69AzBnZLB/DKk8DjoAdLYTb+7pwdSdZdTwgGFiZyMUvLWBePK4J7wfM
SpqBA0jtyE/t+Mu0XxPyMxofXP7ltsHFJZ0ZnL3FcV15kJFASMu1oyYM310TJlrw44iSMOwKLBoC
vzk1b2y0buVw0oVmk33TlLdrVQsyOGD+80pgaNlOVpLdhatxbvBv8Hu2SZaV5m3a6B20WzBgPuwA
/wSFyRfy+dmvKfz7Z2F/I4EzO0OVY2KlgJ3c9R7J6N43CRivvWZ3e4PWlmNcnohG7w3GetVBXzj3
pfFEm1fWfQzO9raZhfuDLi4FfmUq6AMgf2mmAhcOgLtyCC1omAtj8AtUvMTKO7t02FD+tidBFJuC
buLSCLXG/3fYGJDHIn+pqs8XBzCkiZ4pmH4XoPfMbW3NTao+pDZoYqw0iOno584LUZDekCurWfpk
IPtCfALsHJhWp7t8dgB6MCJaFHwcoVQfdQ6OxiOIHm7vypI7ODMxHwZGSxTD227Xh0qkewAbhxaY
i6CpHor6SGmKubKVY7B02s4NzkKHhlm6yBUM0u5HWTz06bHiH4W+Eocvfzn0BUBkhcLaXKYUonIW
U2i5hxqGB0aGJmIyTbWujTQufj20eJFjABt6Na1Q1imEPuKmD3lD+gcMK/FHXOkiiCBo/eAMIGoo
JekOjhi9Q5KP9oojWlol4gQodkNIDwDL6VufnQ9RAReEFgwJ9epjhLat7n3x0MK8fUKWcvmJrgDc
BRP654oJx436MaqV1JGHHmKb+6BBZfI4Fr9GqNxV9IflMt9J14q8S2vDGDwB1w/+/yqTqsxkpIWh
SNgCkBngYhdPA7W6Z1Vr2soK/+YtsxBkQmZg5ARwaYD5pt9y/h01dH3IgJKI2407IZ5TckLqvavA
MWw3m1ZXAUZSfLMXfoMRGI3sHHJPNbB7bRlYcyz9Z91DoPoXkWi753ecr+kx6kvnDBM/+B6TmuZV
zufW3sgaEz1+Ze2j1gmqSH82QZyF+BRo9aOV7qnYoMsJwOwP27rL+SmPisAa4GHNE9TCKE82dbHG
fL6g8+qBKw7XCxnpAjWucFiUuwUhU7hslUcvdX1MqxOtP5XVT41lJwzGcYzTlc5xAJVI9VMlJbor
nV+rZh+Z3r0El5jWxFs3e+5ldnKFHsSiX/EFy9uLzzcVdDHENE++RM6ijunYXo6pczfxR/VE2hfF
+U5HFFm7SMaibWPdReKXxY6leV+zMBlAJlwwsPs126agge0MAGRHvtKwqux0+4otnHW0gxCPTSUS
NDSmV+3s/EWN24MTz0X3SUBXb6yM+Bgzk28pG9dqswvVGCQW6PkjU0cJYZ5aZHGn2Y3AltWaqI+5
KMfdkHXjvT12IgCRkHh1c1m/NJqn3d1e5KLlv4hzpL8opU5n/GyRtpHbeoYWVdi7xkZSAk2DJzE+
sSbe9YB/qmblVl89NNOwEyiYcDIxu47Df2lvVJrVk1xHDaiyMf4p88RHI0wGtorSAwDwa1OzV5s4
szd3xmCzEr3Xt2E/kR1jDM9nJHkskKiuLOwq3p0MTdUtJGa4fnO8eOEawH32gwx13tFA0Nh9QCHZ
9F0tfTM6jNMD2rvWE1lYnIlUEKI5SEzwTWebJ6hZYHhfNaGjEghh8+KF1UoPTC/Sv90+JgvbNrFm
QZYEYSL0iWdholtSdMNSBksR/cEEfcZQ7V3UF9uukGukrQursgCXQMMKDyX6o7NVsVTpTsxtHpbW
qZKYdr4jzuvt5ayYmOcKQBg5IDaCCV27F3Hsc/2pX0OALdoA0SV4NVHDxTN2edJLlDKTlEd1KFLw
NHZ22W1rvSieykg5nz97qBUDaYZJUHy1+e6UUY3kkWZN6HWlXfpVqw+gk+cGBq0Rw1VtUhyoVOlK
Xf+6IPLXLU7zESjneleSoKAgl6kZ1w2gHvftGNbRQ+08O/qbqJ4t1Lrab3n6HPG7co19yMKXuwgM
JrsGwgJAtnAa5zmLkkU/akbVhJjcy+8yzVEBKC60lZT8OsKydQw0/BV8xQ27msjhTjkMPVVVGMv2
tdCN987QA7BCb6Ii36DbAYJZWW90bo+Bl5CVDOD69Bh/OYVRc0W3Hhfv8vToUefkA+lLKDl1m5zE
QKESv5UrB+f6S15Ymd8Dyywr8AJAqclj5K1Hlhmptcn16Ydebtalidk1SGyKMYxeL0Nagg/+RYKH
HnjhvSUfZfy9TkLn0w0abBVAAghPkZuBoG1WlmyyyqKmlpfhoG8aw/FVspZfXLv6SwvTVz17M0uj
69CqK8sQmsi7ocChKJNDnTl7nUbHcSxfbjurhU0CZeE0V4CuN2Leme9NUkkhDjWWYVuBUcTMg1xf
K21O32S2SYACI9aBUA6GkeaPF4kqt8+GASvKo4fBS7/FqjxGttzkJXnQWkxB02Jv6fI+0bWtroZg
4FCOou1KxHUVjGDrzn/G7MOaDhNeBW3AUNldHqTp8BxX41ZU7d7BIAqQBn/SRn3c/rrXo0t/jdp4
3hwwLl0hdavEEq4muhL0t5CG9IpDItIjhvB2jZE9gIBza3dgNE1GXwcNkylUkA8ZKrsZKCVIQJp8
y4EvW/E9C7dfB00SaJfAc4rhotntl9ITVBmkCCE+7Fs8xJDbBorEK1YWriasTHw8YAUDzd/sYLVO
pfWj4xQhS4+ji+nG5yR7SRiYf5vcb/uX5tM63tOnRnAETr8JNzZvUAD0oqmyy8qwYc9OJ0BxugN3
iJ8mj83EbVgTpB354fb+Ln5K3BuCkVvg5ebwS02rVJe1cAcmP8hiO+pg3oxWcpkVG3PEQ1wVsmwp
1pVMCvMQLh3T76la4+VYsIIG6SQrC+jDlN1duh1XoeBBS4eFMXsf+HtevuXG26c/1oWJ6SecebZ2
4pslDUwkxhG08gfL/qFlcsXbXMeSAEmerWMWkledkekYKWJhq7+3pNybJUiekzGI85VJg7+ufubW
LixN/uZsOVZKTZUzm4VUySDPfztF6dd24kfJDvqSW6f46XAk6cwK3J7vGYWefblnfRSo6hkcvEGB
N58cSal8qh25AnVj9QFSw6DvHN/z8sOYQ2HR4P4g/hTszoAgS9q+gtVhp7wtxlx9z/gDfRSf5e+F
GDHYypA7brijb2KweUGxa+/av0n3NQcVT569jOTngPykrQz0GN685JHoay/XwlOCq4A7OJXl0WuY
7W/aDUZUlKyeqv7UqLbCzlau27KFafrNQAx/1VKtbEgNUTuvQ0MfIAUFVJu3vX1GFx6JKS3/x8Js
DYTacrAMWABr3wPSLj+O9ngefSjSa1q/9eTP/2APs7lQW0BCAkGoy0Ok56TQiGFUQGOUQR0XoDMP
Cd3VfbQxtIf400BNsFfD9QOfg2o89GVn8ZKNxMRq+6gKB2U+WOKjKNdYyBe3CGV4THCBRB4AqssF
tSNpwa9R4RDY36ziZ5WvxCsL99vG9NmUjIDX66r+aRZSQc3bwAZhBq2SL6nxteAoJq1NzK/ZmW2M
1SNmSSMddnCxUkfuuXyI3CeVreQ504GaeRGsB8Tw2A68xn8los68iF6mphdXWA8owHd1qTbgFrzr
hLvyGq+ZmZ1rpurSTUF2FWrR3q0h0cU2bab+gxGsYYok8RTiDFzu/TSXRYTl1aHLmk3nYZy+bfdN
lu5u35np088/GTrkGNwzoAMGaphLMyB5jFwrT3kY0drP5bObgPbvvhlBlryWyi+dAhtWML+H6tnV
LJtDIzOP7IKHowuhXQNMjAxNhazz7kDesBKfLt0czKQgULbBmnAFeR9pxjsrznnotm8E/t02/8N3
Ozcw/YCzo6YSqLSpKOPA1Gsbt3vQsw8LOjn8T23uP79DNqaGJzzoNKwxOwg86sYyHhMexiaK6G1P
DmkRbcAzhmK28eCp5PW2vcVtciD/gZIf4pd5tVejSUGqjnHIKf1i5JdOKmSzP/X4120zV48DBoYm
KQJDRxEVsOfZJeItoEU2aFtDpbtHh+k+hMVEVHzpI7lPCu0hM92VaAZ9v/lhh03EZChIgMEX3YBZ
XFa4clQ11hcaGQYY9YbqQSXApFlRp9zzLqZbrWBxkMiI3UWjAzqhsane3TLqHvqsB62OVN49tNbS
nVXGatMhbAlYjskN0yuyHfgKW2AqOvyp1wV0YM7GEsV7HvdQAEqohmEIt4P8p2ZCsCIzvnS1E2+F
Ei2Gc5t+i6k5fl/QTAVDq3e+HEYd7Bkd9VWbsCPKsdrWSFP51Gal81HgqdtmkNkc29YIEhzAOt8J
0HkIt/Wb4ks1HPU+f2kq5+492aqE3rkOD4oX7U4r+hPVjLu0M4otNNfVtlYdoBg6qX0HeK5AGnYZ
pKQufAVPsskT/N5hAKlQCsRS4BZQSB2EBB19PRLfMJBUJ2UlfMxOmfsMQ+5Bp/o3U9PajcZNgE88
Ue9EpyRWFBtB2jZ2wIHN2xtZ/JozRXepplxMdwooMsmoD4ge/3HaYtjwkRVbrWqZX5emhk5gEvlt
GjU7rQO3ujHgD2ypZRuRjJU/mo3p1zVozgYKtE1FvD/gUGI+L0drh+k0qFm5VnLXZwg+mjiyNmZu
Gj5GCKAwW+jjvu6LZkesMfETIzWCwU7SgHRQx9B4amNYXxWHWqrIN22sMKOI/HJaFBuGn/zNduzk
XpYd1DSlJ3epaWrPgH0hu4hcBZxRmiW+ltJhL7y22ZKBdg+eSGpcLWr6WaasQzY2YovaJNAqVZGl
oeDmr3GwyQfa5e0dzyC9k/QQmxyQJa6EgdeYLVwKOEoHZX7c96saXcehhWQMNA+dkd+57YOBfkJ8
TKs0APUHqdhONN/s5q3PjqV8oMNa8fXKU0+IPhMNeqDhIPMwb6ignMGGThhlGDmhNFO/wzD3bU9z
5dAuLfzl4Dpz1YNbtUVrolYRG/cJeC55kvgpMTcVBKhuW7oKDGaWZq5ajGY3mCnWkmgKwxV0a9kV
UpM1kNPigjDQBeZulHKvFFYJUlgIMqIakAFgYFQ/muGlIr/l2nDn4s6gPQkn7dIJSXP5xFlRLIQC
f3so4y8Ze8LaVzbmL8fLRfCB/0YHEw2G4+CUgdC4tKAwmBZ1kCoJE9Ec7YH70Os+1d2HsOnRtm0/
q7RTTc0HJ3uqnT0oVfdt1L6MfE8IdMPQ00DA55c0g/OJHsvG22QCNHNIG1kCsec69dWYb3qwBeSU
+O7wIcvfvU783hoChZeN3dddvJVu4YNrL86f4t7G21r4VvQaowcd8WcjsX1L7FOQeNaW/aIPYuX2
XYVf0xeYkDYu0M4QXTUuvwAbC9TJsoGFov5ttm0A9Ok2Uj9jDGOuSuwtnc5zW7P9dNqYwyv1qErI
oyGJP8Ibj9nanl4/sRcLmj3riWZB9amCEWG/O8UX4awUAZcO5fkiprtxdplJq6d4YfH3Y67Sl+kP
b3j9/B0+NzALiAs20EaOOJPSiYK6rdGFJBuh/bxt5VpR83Lj/yIWztbBvVJiQB/w36wh1ja3NPD1
4jrgVXXNrUtF56MuAD0+h5QoY2o2dF7xQFeA8W6BT/7B8/KXnrjfQMq8toOLx2SiewAiASyHcwh+
adVu7Xj4AHH0pMpTbX40xmercNPi4bpQZARf21V0XlYqkRaYrjDHj4JSVPuW1/p6tQbVXDwrIAzA
q4L0Gc36y7PSckvmjpaxMHWTbT3cmZSthJTGkitGheMfE7P7K2SMFESmLEQ6QzeioeOdKyzLbwx0
gEDhnOxN0JH1TMuCVtX9IxSAy4M99mJjZA00l8fM9ZWefHdyAJGVjeE/LhKQURYxaHtSsHONfEi3
CFvp1umByBzcaNw4vSV9z4Vfi3Qn/y8X+GxFsxh5gOxSCuvApaO03ItnKdZqfUseAhP2qPL+LeTP
LpjT5cWQAzgbZvaPdoTCcnVHjGJlY5a3/h8j83ZZB85QgQ4Z+hN6rqMmCMWf2OpWjFy3VadzDF50
ACUn5cL5tADLq56PQivDPKoe0jLa5JbaKjN7Kbm+sYdiCwXX+zwiTmCoYZtQ5AFWtb3tSRav69lv
mB1yx5StjGqoVhX8mSYZSuZvPTrLt40sfk4PYzmTXriJ0bfLmxTFgJeMlLHQjpDd4DU07U/LhE/f
8szEzLFbRW5oedewkCC4H0BLGTn3uLwrC1n8WmdWZpUo8Ht0bd1hIdARDCBcFnSpB43t3e3PtegV
zqzMjrinmhbq2xUDS9V77gF6Yd171WuerLyFK2bmzQzmlnApkBMPwY7xNFSGr+LMt4yfg7lSV1vZ
/jlAAidf472F9TRmhK+VosKu/br9yVY2xp450jQCLkPUWEuj19sutw9Zk2JwwV3h3lg2A0FYoJpQ
mJ5PwpQwM1FQMiA+H5WKISH5ionh20tZ3pZ/bUxf8+xpp3nfmpHiLOwM6mfto6Y5QVyMW6tf6zMt
78u/lmbXMm1pXI8JVhOpj4xo761Cznl7MWsmpsWeLSZ2vGbUJExUo+rR9Ktf2spZCYKn63CVBnj/
LmOWBjB99AqLwgY0dN/iJjSdfjtYH6h6dKkVeFkSmP0KDH1pj0AnZGGOw1kYsY4YODhyAyc61/dR
VfhG+uSxbVys0ckt20E3AlNyaPrNs9va62OPMhfhMMo8UpZoz3eQcD3W6QoKZWmfJuaa/29o9g25
pbXSrik8NDk2jgjYuDZYuHR1zizM0+ioIZhzMGChdX4R493kD023chCmHzk/COcmZm+ZkepljeoW
znO160qEwNw7iv8j7cqW29aV7RexivPwSlGS7TiOLcpxkhdUsrM35xEkOHz9XfA590SEWELRO0+p
UhlNoIFGo3v1arxxe+U7+Ax2Tf97++bmCHdEOzl4xxU294wXKXMQ7Htm7M1Ck2izlBR8rj3v4Oig
3BMFkqgFE64bj3UK2G2K6rnUQGRjHVn8M2ZZ0Hu/SvQcuD2Z1cUDaQh/UIN4QQyo4qnazF5lF8/o
zh4QI9rl9XNZ/ppQSKsMd9Lq6tXtgP6NQHghP4FqyaVhMHs0Wkssr3iuksmvopOqlH4l40eXCRF2
tZ64noJKV8AQpvaVMfqUT9ZOQxPv20u3ZoDgw4MV10TJyxVvGtErtOgwivI5n9JDhihh9RtQKyAe
KnRGL3bUKvdTRiRCV03DhVBh84HFsG11liHl7T3HUxFMUVCDUMIyZHjX1UUEByOKA1E4clX92Xoe
I4xvjE57sigCC8ekl1if1bmAOQDBKA/EWaKZG82u6moV0LESb1biPbZN5yfFF9c931bUqpUDGBcA
bESkHDErrkYTQaFiXzzXjfY4mtNZcSeJr7O6WoB2IyEGdocrOlPwRSRmpQBkxLxfavp1QMeZ7u32
LNa2G4CYIGoFahGsdoKvo8RqbrsR7rupU+9tOgBQ7wWe9nWy/qmG17h5svr0A5vtUqSxPK2I4yld
iqKa5yRqHhkITe0ZHTpd7aEd09fbs1tbQFysSLNgM6AWk8/+0mMA9xxDJ1m42AnC8s1Pgxq+shkO
idcC0FDI5qNxGE6tIMQ16GTTCkvokupFre37yEWR0u2JXDGOonEhrmxYUmD9AYUX4wej4k2eMSTd
52bQvuh1dJhIdNaM8phnP4sIVLrpc+7xl7j2oChfLeM7shygUgePmORD+Ia4vBf5hwAHgnAJ6LJB
XMaX/GJJ84RW2ui4/WfSeC+F6v3sStL7WUJMv8/SI9h47kfTvCvS6Og06i8jBlbfmu1e4tiK+/b9
M5CANHAvos+miD10qdcgfIjP0CJ2AMr4yKgZB900vI51jLBphkiWC8Iz35hdGdji/Y2xXAOUJJpg
/AXVk8cbCSzXIAIhCrrV9e3nGensI1heigeHlmgCi+J8JyFHxVa+omu7+7me6ANJrR+twf42o/a3
NvavLEI0NfFIqLoJmsXohfpEQDR9aJEa2KPJxgnofD1ATX6JBNUcgIH6PrbAqz+Oh8qZHwxvfoKl
2DmUBHmfIO4ylsfe7vh/Oh81k5+auar8pHb+RkO9R4tpaYBeZunOjZLDXFvHBPlFloENmTbRQU3V
e0/HKVf7sNCdeKcA3hRpfRbc3jaCsXzvBYe1QHIFsXUweQgXTImWKSp6ErfhoRm/ZRt7972PDiIL
nEFkbwF6FU5gjITdoNSEhsZ0aO3PwL50Mp7MtQmAVQU8iajeRIpI2PZRoXhzY5RdOI2B2u86Ga2T
bHxhgdx0GpIItBKhYexy8BH0kkfG9fjAqSK2j3jJe78swXtJO8xqSk0aagfFYAESQcFtDQumFjrg
AniVHxh6r12+2YnQJ69hEDC+dQT8Wq3PZPHAVRnA1MCBgB0Ed+Py3JkDonV6HNFwKI9oA5Hrx0EG
aha8h/9MA+2jQUaF+uYr98uLRsJMBSIqN7C7QI2CWdlnMozhqjYupAjaLvTRaHtTacPC/JYaX7xi
v10Z6EoFMAM6ma4UG2dVMSPTSsNpqAPFOCCZ7lOZp7qmjQshYrmxxoyRTrlDw7j+MltHjwVUO92e
h/COeNcGykZBbfDOqSe+WQjY50aW4lQkQ6B0e6vdAYNgpsEQB0ktOSHr0/kjSzgh6ujGedsWXdgC
OK6DIOywtdebOB3x3khJM+JfhUOuPaLhFegaTe8oLc+QTMQW/Ku605Me0LMujJUHzwuAXQEO47Ze
1vbvhV5s4SCOdoNqDJAUh655QEqZytrUycbnU7xwMtp+7GZCG0xhfBvJDiWOH/h+XjaJ5zA438Ra
ICWNUU/eGDQs0rf4kNZfPzA8Uo9o7gECuKtS8nZU054NGg3N0TeanS45FaurczG8sPqmPhvuPGJ4
VVf2yb3SF4ft34+kGKrted3eVQ21ARcvM2jRh7Ob+s8ESezb468ZWXjMoI4A3uK6iFed0AsArUT7
ECbYR2cNb9rpuk+TXiJnZaGQbQPFA1gXgCz1BL9ASUfwVBTdFNrRb8Chyp+bpwGMC6BpSJbjbhV9
0Da1JxCSOGOo5gEbDnNx381HpkgmsbJYHHqNpyyaEuP+VpdnoTJVUJl3yRT2xbGa96CpIeQhlQSH
VlfqQojg0aqZybRBTaewwdPltZo/cHMvJqEvJ5EwkmZWVE5hSu+HaIeiFCM/fkAbF1MQzN5UR53F
jAJTSP/i7u6jYu0StjEGzU34YiLC2UtHZZobG9qI6d0I0AKVvGtk2hYsn9mNWoSyKSwUyqYQO2Of
Z+/Rk/G3rKsbu5Y/+8H9LkipdEYmNa6mEEA3DRlBGZJXNj6f5YX9Rt2QlgBMNYXajDZgd2kusd8r
Vxy08Of7hYAfyd3CcLR2CqN5T7RDAxaC+nB7O62KQEsoYLjBEAXo83IKhhsVOcCXYwhOGKPeD4lv
a/vbIlZX6UKEsEqN0Y4FBZ42LNonkLnOzenfjS+sUtwamRUPmILX7xwW4DxsH58zMTjAhHu8fe1y
iTRaA205dGqoDZ+oquwo6IhvS1jx/wDFAjADLztsVHGfdpYFoFCcaqFH90N556YPevSQmweP7HUi
kbWmDTwice+BJg2Ej4LCi2SY0LM60sPeVAHW39ttGtyezdrZvpQg6BuUNYwAZ6uHwxBET+lhROs2
iUrWdq0DnkzwE4K9+epKGkCPM9uVqYVqEQAzVGZ3aXR3exZr6wQqWLyPwOQC+LywTg4h5jhb8RxW
uuIXWemDw+QDErCd3lvsoGb76tpW6ngGMCcEeYAfd6n/e/v4eMNzCgTcqMi8Lfctqj/wdOrqKQSG
lhjADX/gXF+OL6xQl09z2nhwO4zo2KnA70r20YoGwCSoomEC3qjg6BbWJ83p3Ftaz8IB+OPCj2fJ
9/Pvuwhv8TsO3BB4zCOOhDoM8dSpxoQCb7MZw6QI0PmWmifNCG+rQCZCOAptm2RO1EME2lYmYAzR
gK+QnGeZCMH6AdWOHmczRBjKYUo+jdTXaomINUVwvCQSqjAceEcsN1JczNXkQUpoHlM1cJXt5wC+
5f+GF4FDse6UtWpg+OGraz512fZLdDG84POZdleMpMfwVrdPlU+lsysHia1YsXgLEfpygdQqYqqK
V28YfW07f66QdkZd4weOw+UyGUshM1o3AsLejmHvAGCLtubp37c3q0TNIqVPosWUOfw8mOMP5Vde
/vOB4R0Nxw7xZN5IfPn9MZr7urQahxBZy7ynfko+4LQC0P5HAp/ghTumm6BroCUkJPVOvzey/Ucm
wK9okMnwp9Zy+GLSQdAW0yGs52anJsVO9h7lR/XKIIHU+r8CHOGcNW7OXBN1KaHrPOXoyoIAJqgG
AmX0K1fS8WtF1/D1eIgaWQ7coMKhSJBX8EZVq8NS96fflcTsyUYXFGG1IzhxRoxe97sefusHLMbi
67lNvFC0QmlTzA3Gb+ZdV/iR7EG9YlPRoQedamCVoAzRRyJxwTqmETTVc78nzaMOGsvs1+bNBBGg
5gX4AkT9YuerHAk7NLfN6zB/VGYAF7fb1MXwgn5VJzUSkG3UoTr5jH1jveylu6ZiHAGkhHEf8O5C
SxX0g6qZimJU4WQ+efSZtLbk0lk5DKiMQXYb6UzQ7Io1eOVEDWblehsmVfVpTNJDl1I/s2o/ou5e
r2WMaysmHPyYOHoO6BdwHoRrFA8tFHvGYxsy96RUZIfmE0Gvhs42MBz3OUBYA4+P83xx7rTlsuWJ
Ukc1GjeHyT9R69O/DJleVpYNWBRUr3NSJSBFBL0UgwsG5KZowqwFhURy6NFxuD3Synfst9s7eOWQ
cMJ4cE+D4A9VkoK1Ai+IMw4kakJrDF0kbInfW8fbIlY2GUpu4P+hVAPVcGLCCzWRdjY7eh2abkDc
o7R4SDK+GNpPOh1HBMXYYe5+No2Ajn/f/v6VTXX5/Z5wCmMGyl07MtGgs+Pvd90NsuyxYBIHRyZF
uJeimFVDlBiQAtxMfG/qAel2REanJlsr/vuFzUVEqPnPXOoYzAjI2UoslmwWwslIFJualYFZzPQh
YXuleYgUf5ZtWtkshONBCOnURoUUJzoW+U6vg9saXz1+f3asWF7V0nq2WYHxM/SpUh915ZSohzRF
y1LJ0bi9XIjuC+qoNELSEldgVezjctfRx+x7J3tbrK8WQh/gGAUfoZiX0mLba4bGq0NUgIJCXgop
WV+t/41vC5MoY2OwrZZA5+bXOf4EussyvquiT9K086qtwjT+OxHR3fEc0vY9s+uQ6UEGOtjER13s
bc2vK+SPCD7Xi/Ph0Ijl6MRWh1Q7oqug6r2WZJ9t7Gn9fn8gLY9YJup40GlY2L8gQAfbEcpaQhOA
0+Ql7fudZAdzsy04oYiq/JEgzMMllp4WEWyi1d57/Z1Z7az6nCmHJt5H2qdJVpqyusUuxAnpSIO1
Xm87Aw6M7U+1z7YDDniQ6M90hFuqzsEdnwB5FTbZ8a2bJKdQsliiF4dgWqZOGhYr1gLT9ltgvf5G
216neox2H4ncXU7FEG6T3EkYcEKYiqXH/ohuz/HL7S28ekr+rJUhXCRNrpnU7qc6VPIDClAt9cvI
7m+LkKhbzCVl6HsZpz0WrGon/8TSUeI1ro9vGuiOhAId2KzlKbTGykPDcn6LtHdT+ozq0o98/5/x
hVuKaQXtywrjT9bBSu4LGS5jXQV/xhdOn+Ph0edm/PujfWqBdcmPNlKp/NeEgCgLECVOwCksUelo
8eCAFTOk0Te72in2pyw73F6l9Vn8ESFYqakpUb/17hp6PththgJw6A8oGrSeFt6uHOstUmaMTlHV
fTriMKBx6nhUHQlMYs2cX45vLDdSA5aOMXFZHdrWoSx9kh10Z1+0b7cXiqtTNLaXUgRdoBlbnGk9
rJ+uvDXTMS2QCTskWjDLcF3cjN4SJGjEcXqrqDoIArV1nO1I9oDqOH0MBvXZlfGkyZZO2MPaGCEg
yWgdAt83JUj53M3j52z8wEvqcumEi6PsVWpMOTYABekUuAcnvHA+cKUDUvsOfUQOX3weVD2JRo0b
3PY+ulMBqUWpn6Qsd81eXYoQbLpSTrOOPrF16BZHrXtyzQ/Yq8vxhW08j93YpzHGd0Jj9rXvt7ev
7OuF7dsjeYl4Gy6MogKb+76UWfM1O3L59cKutWK7T0FzX4dR9VxkX9XkpMh46mVTEDZrAorHsp2w
jcbpEBm7Ifx3KyS4HxUFds2JsIV6MGB0AKK2EgHrh+3/9yiC80s7FdV1b0T8zta1l9FEY+fDGH/R
0q//ZhpIuS2lENwXc1VACthCHOPO2NhW9v1O+qNoEDgux9fsBFwwNdwCvUF69R6NPD7w/YbBe7Nz
Zg3xzpvdbujYCJNUjIE2o7jpI5aCk0mgFIPTuly5BSnIjwBCDLVil7Z+bh9BBQvWn9uzWD0OMERo
UYy0HgJvy1UC+WuekBnHQfXgcPozeWs3gvz/o4gLEYKiC4eRHBF23BN/zYXf/X17AquH7WJ0Qc2E
N3sfJ8RDuujU+GkmOQuy4Y3l+rRKazZ6CedJcY6lcSd1wFfP2sXnC+aOdIbeJg4Oc2kf3UP1/cWQ
PbhlGhb2UVSzorF5QMrKd1P6hDhOJTMY64sE6DJ64IFpTHyyqFOHcLSFSSAmlQ27TPYOXp2CxUOC
vActwudLJRhD1+SU1fCQCYptDjb9Nn0AwgAMPDBQvOM1L/VbiihT0pUWGwrEarU7Dx0vTCrZqGuT
uJQgbNSKzMXo9awIZ+OfqHoym3tDlTH5XykCwEBEaEEGaRlAY7zTlVwEDNBSqrEU0I2+dhnYJ97c
km41SoIA4fbUi1TXlLSqX/WU+NnwgCkcxgHkq5vPHYCHIGNA91qQciIULKgc7VIcVsVD9WrM5T0Y
w7JelXjjK2sF6jikFOCLIWsiVj66ihvFKYnr11IBCxjK7WWm9epoo+UzKisAO0SBE5JigunoMtZV
QHxUrxYuUPXFD7Rk6xUKCThwvHYTaAa8TZebVumzUvGIl77G1v0UVNX9RtOKXBV4WAFkAEwJWFDB
j6F20c92RKvXCVXI4EGJEsluulYBejah4AG3qIvkgpjwGYek7traqV8L20eDqkaWc7vWACgqQXwN
gIGL8yASBSpxmaI2r+tf0Q1WrQ92e4dWQG67eRboxslj8jh1qqeKEUcLpmluSQO2qbazAm+vtdQM
tmpiKUJQtKvGyqABUne24lMxhjL6qms9LIcXTBNRsqnpIgxfP6Zm4eeZjF59RQDqZzw0oEGI0UTb
m+VGNUs04xi7xj0T1uynp4ia+80LtBAg2CX04e0ZOpC55xk0YNSN/FFST3q9lXDCLmYgnIXWABjR
zjCDsaIBAlr+X16BGtm52qxpbiwAsAJZMPirRI6OaRyqCQXAxat+bOIxMNXNCCgXEV4kCuFSgooU
F+pSFcakq3M7eNkr0BS+e8dUWRTl6p57FwBnEg8HlHeK3dhsi5DM6JXs1cq/IE2caj+SPryt7Wtl
cBZl3HS2zZN4ot0rqVYVmcuy13LqAsvaVeauAzWUJ6vYvN62SznCuUg1kk9eBDnE8vz6Z5J6/u2J
yAQIynDR2bKmEwTUI9lPo7nTkq3BANQIoP0GjJPmcPYs4WBkUWNMGrOHM4C4fdUE7iyD4l7pGxJA
1o3twm0sajuXG6pwvWp082E8m33QRUHk7If2uHGZliJEhhw4A2lppxChHQzriydDc11tJ2F4wbqm
HXEid8DwRHvo/wHxne/WD5UsjXelay4Fpg9Xtop6PxENkFsZKA4nSEkeFDX3B8CVbq/S2jS4p4RH
L0zIFQ5gBFcWTYyZnacXZt8z8kqmtz7evJ90AK3g16AoHMlzMdjezFqrxs2kh9YbOjqqloRV7HqR
lsPz3y8c2HnQUKlYY3hjGPeteoy7ZvNeggRAGQwViCsgrwVDDhhD01exrocJ9Zmzy+ZgqxYAv4EK
YJ0Qc4CDtpwBUHskquGVhFOx75q7/BNt7lAcfFvIyjIhhsgbuwEpgzyqOIluLkuvNKywSuJdq7+M
zfNtAdd7CV9v6gg+wEMDXEmIhM6t044Nie2Qxi8Dm/3qR4twe22db4tZmQcuCF4HZAKorr0zi16o
2zJmx6lyxQqZd9CVnSGZhWx4YRaZ7jV4rWB4qr5Yaudn89YYEAhnQFzCU2iokrpqZdM2XtKqhFih
3Vb+bycrJEf62rYCfIigDG+ziw6nop4zj4BKrc/tMBtfW9A295oWeM72I22hOBu7Ft0IuSaWO9Yr
5qxWqtEOQZTse2C6jX5v1jLoHeCEI87BWXq4mi60POkl+sMOjROa2qGPA1NWvrSiZrwesPoqCD8A
HhOOXKmrgxEPtRMWSI/jcb9P91sngDo4ED8huQUhVy1t7N5r8hFFFqFBAlrumnyz1VuMf3W/EVi8
3LG9UNU+dX/n1eH2518fZsPjUUR+jnX0NxPWv/QG6nS2RsKhSHw0T3ryRvrksB+OuXm7LgUJO8ls
3ZjZOgSl0b56UMa9jPdvbSboEWfoug2mpyt4/QiaBRY1eXQ2vXIHrn7bfI2Yr1F1s30FSBAy4DkB
JXjF99UBlqSlZh2dZ3NXkk+xKXFgr3csH5/3jEX3SvB1CwuV16Pe0L6LznhSZ+wulYHHr8dHLhEO
Plqc4jzAF1+eOK9IPaX0NDfsAmTmOpmeV4d3OQkRh1Oi8e1y+C5K6obpiRdGpXuwO+8gsUj87xeZ
RTxLcHX+b3y+DS4Mho3+XrRER4twmlEEHJD+s7rdci9FCDeoNeWFoWUQgY5ySufX+tbYCaYAIiqE
loBNB7GovpzCmGR5O06ZErr0hOiDVyaSs7aiA0QpUWyCSmzeDUFwWonDHK9WLBK6X1OUaqrx5goN
QHA1OAAAE+Pli8YVyxlwolXHcjoS0ofK9MCHurEHL5qsLQXwGV5ouS3GhraEklBLs2PUOw8VO1hF
0OqBrXd3xHAlZnBtxUxAcUG+gwJ84IyX8vqxKdukgLw0fzGqR1sSIVgd3sOhQ8zMQBmQcAuhi1CC
2GhNUN76vfQOgFR9QONovMLZzTR02hA1PiQabWy3JGHLEKU+NPpmZ8ZEnbSKlBOnnrt6yCVmP/U2
9azQQKcabYe2CLevobUFQn94HtcASTr6VS3Xf4zbauhBOBW2NFD/UmUYlNXhbU73ZSLMfhWtZHXX
O82Q2aHGuh2tDkPuSCawYpZg71C+x+NYaAMvbKC61pIa8GQs0DwHTd2gZGaPDkUfWKULIYJhMtUi
NwcGISDTQSTrpUi2lmng2F3OQnCK67R0syiCgH5CvxDwjm9/rS8FCAdBpVWTJnyZgCgPvM+Ot90d
4zh0HYcMYWm8pYXrR0VvDTMmjhEa1XyPNtP7uZY8HFY0vZAgaFo3WU84O0JIlLeJovP5nWQrrWxW
VMqaeDygrSDQhIKWdZqgQkEldljHj+YXk223RRbe6CjHBcId0Rkhq1vYlIxML+1wSL+6XxTjbfMe
xXMNVEI6XtLcii9PclxpVTn00DAono0fyfTr9vB8dYXr30FrVLzNHfisVzdPZHhFPteKEto/bIvt
NPSdr9Hzt/JkkfsVNaPXJ2d998Afi4joch6z3qpKk81eOERvjW3tzbq+y6PNvp65ECIsVmSocxpx
IaX1pTrkMipkvlOExUKNCQpAOLmdDW6n5Ryyoc3mpCdeyKnLHO+XbZ9Ifm98TbXNWVhw30LbwGyj
8ZIBptalJNVG0x9YRbg0bDq28Pq01jgUVD/e1v710cCTF7cD3FOwhl295tAkwZorVnTn0vhdHK36
r+3Do3qZx+DAVIWqweUs+ipyxrF06dkbn914p1X/cnzB+pF6royWYvzI3Tmvm+lxPBs16iCW4d8P
r08wTIM3j/NIvOh1Uu9b60A33w2oWcbS4+2AXtxw/paL4xUE6Tgnac/szrGLPUij91tX/91/gRtj
aog2iJF7RZ8IwkBFc3Z09PDeq2TzS3o5vuBjdGpkExPN6YAuzz4XflI2EgHXtgmJacS6wSuK5YGb
sVyhGKQXaslyeqbD98w0dpOC7qYI3BeNLJB4fQ4giTez14BFRfKS/37hHnttGw9W3XXnmB0bz29k
xTGy8YVbNKFMSYwO46PB+uj4ye+tml5+vrBTR8vtnXyg3Vnpop31Y7JkQL6V70dumpNJArjBuyov
18ceaN0QV+3ORRn77b0GnrbNM0CRIF4MyFliq4qQkKpEY7h5ovk5Lb51+5J93zy8g2Pg8bAbFGwI
6z/b7mQXdZ2eezegKCOXmNHruw2spxfDC+ufRApu1grDB7n1o7kv+3/5+cJtkBfUIMqA8XVAvX/W
bny4vTxr3295uJttTpSBaMlSvdOk6fOsZOk5j/fmdNTIfpT1r1nZQa6BJ7SNNiaghBALJ01W5eAd
jdOzOqjoNXXfsvPtOVwLQENOBA0RdEO6Em7ecg4DJcDdKVZ5ZtkL8c1us5e6HJ6Lv7AQU5KlADRh
eLSeOlgj+Ls18DWjVe6/m4WwUXEAaYUQVnlu/CoNZlm3Nb4Rlw7MchbCRp1JNsBfxfC5OfmW+VXZ
T/039LrdfJoRJ3FBywY/DyWsYu0vUuIALSf5eG4rdEjM0eRvKw8YqCwQIwb+DaGF6/RblduO1etj
f7ZBQfqS6+FmLYApAyF08JjBXRUfPVQBcx0r1AGNLh6rwtvFUbldz9xTRWIMDX2QBhBOdFLG7TRR
bzonyUN0jL3N4QUQHFwMLzhecTpGccQwvG6/9cXZ3m9bH8TldYACgMIAmT08YsF1MXP42UVjzOdG
u3/Otbuto2NkUCa/ZzCQPxSc+N51ZpA7J8Mp/la5+6iRYNHEM4ArfjG8YOxioJRSdEoZTsYEUpfu
m24GWnWItwYlRTGCPcrUuNUiC2KYuavRsUrWKVy0d+L4gkGC6xp5NMH4pYdEw/SJ5hL/VLwUIACY
D+xOwFdW+n1oJItVNg7spDVnzQtcFcfgZbOmL0WIuZjIiJWsRQTmpOl+2+w29gJHmwrMAJYITYDB
cYmMzNJmp57RN5lRsFOvHt3y0dsamufjI1OE+CBPxQAOsBy/V1qt6pKYnRCEQZ1U6m9fHuTA3hGT
4G+EZ7ocX4+S3DXAA3BK0SIg8TK/+Ov2+nMrc3kdYAKIoOLZx4mKkeIWFqhLGEU/ipGerPpeIQCY
ovvqPW6DTDnfFrSyWdGumBd7wf26pkEHoiTHiUYjysT2SRRokstZNrxwFtAaDfxGNYYf8jdl+GFu
xVy/r9PF5wu3cjYlrBwGjK+q37X2lJ5ur87KSQO+A8EpBOkQiHnvwXzhWxRGYSAIWaCZfHPQ2G/0
K6x6GbfOitVbyBD2UmWhnQX6K/cnLQ4I2jLne69Bh12JI7yiCHChYMvagJoirSSciDTtRm/SsUT6
i6PtN/PGQA9oYOFyBC4ySp74SpiTzrLHVm9P3UEhZ6+W6GHt611edIqIOYokRB811rWiMWnTnnK2
s/LAGna39bw2PiLaMKewGHCLhEu/GJijNiyjJzP5lN71xf2/G1649ElKrcqgGH6yzlbx1kgShStf
zyH1PPyFhAjs3tIaTUWidImi0lNrBG66jxzJa18yvhggbKhSJjHB+EMWmMQfJMZ05QAgkYA0LYDi
4AoW46iGO+ZJUSvlKRvv+uw+qtEp62WSsXOvTIKnKzjpDd4ijgh0n92yjga0YzrVyaPmHjIZenjF
VCzGF3TcMAX+cIXx0+ZF9z436ZObSRZKNgVBz0aDNupGAhEqmql/sdvg9i69vnPA14zbDBh6mLyr
BlJo4qrHnW2Mp8T0dfM7Qpuqvo/iX/Pv23KupwE5uNpgJwyDPwuX27Wbk8KxwKx8qtK7ZJ+1m51U
lF+DkRaAd5A/wUFaDk/1JkHXUjqfxv6f+K7dCuMBPwRghRpMHMAL2EuCqRiZxTI18tiJgifAeCs3
p7T/IwCVK8iYw4u/stSMAcZq5cNpoL915/fGZqK8Qxh0jKUBGhZgJ3H4FhylRaNM8OEjssuOqGOX
2NLrgwABWH08A9EkDvmL5foPThYhK9+MJyuz/Kg9uWpIiq2QYcwCtLE8OwVaKVg8IWeRA1+YOmhm
f+rAIIYeJ53kGXttk0C7xJnFcRA4TaawR+c+jwHIK+yT9UjVr26d7zOv2lva2+2j8M7AuPTzIAft
ZxBEhZeBu2e5WDMxSRc3iXNq45P2F0qVFfPQ/sOm3yjFuYsqycNh5eRBGq/zQc7tOqkwlDFenxOk
9TGKuk8V2vTens+KAEwGgXkEJB3EtQXdz5HnVupYdqdcs/3P6LDzofERrkI0DD2XxXuagZ+jjeOu
OwEOstP3YJ+RbF5uHAR98HQqIm46EPXALyz1MVaqkwAG3Z3sGM3Xky9d8oVWn9xXtOPJZCypq4t1
IUvYY2WhxF5PIEup8MZKdkqzFQyAU4J6DcAMUG0Cxl2Rsmxs8wIuX4tn0M/OPkbOcbu24U7CnHiA
HKJiY7lY0dDFSpRm3HP1e2dv081+DT7/YnxhgSotnq2epP2pnD+h53TuSPLD71kuUdtA7yC+Dc/g
uuWMxZRhBotwf/LAIluaezW9oy8T6hE79c3Od15+X+YP9a+m2dXTbiBBWoTt/BkuKPDGt5dS4wf9
1qdwg3Tx0qgqz+t1xehPk1P7jfLElB9T8iNVnrKcs2RY3WmOv+jJ+bbYFVuNnY7yEYAI4H85wl0Z
GbXRFlmM8/qN/kD6A0mK2wLW9jjyi3h5APPP9/pyWsOYlo1ez+0JrcWU+qhsBUFgh6NHJDwrhLvg
u4gYPKqRpIgnpzuRivijE8TtVoQZJPB7Hg8n4Ag4qmk5g3bsCDNqvGySr9qv+efW5eEZZHBnwZQB
TiMCILICsOeZsOzkZAca3UUye3yt38X4YuuHsZjsyJpodprcXVvdj/rRkQWurzUMESgQ4hg/ZGNF
7z0yRkcr2ik7sd+pe/A0iQ1YncHF8IKNoai58fJ5wAppPiv9ARVIW4kdURiJMhGoFiEX5C3FFJSp
M1NPzQYzqIOIBCD0JOQuI37NNr+jloKEM97rVlOaNQSZ2otbf6b32zcTGsYAi4oKG0SBBZ9oHFrW
6F3+vpn67CDj8eRHdWmh8PU2en8hC4XIo7hX26EDIsxqs5OCBmPWUXkyfoK2pZRRw6wpHOYIDiro
hhHrF1wIOzGbOjed9IQ+aY4X6OgwzA63F2p1Jn9EiLTYaaUVOrPt9BSVe2i70l/cZMfIPpcaj2s3
Emt2IUlw71IykQFUf+nJ0/wuPeTsMIFUqZfcY2tH8FKKcEbamjZuydz01CX+MPjoDnh7vVZngTJ0
lPUiZoteiEsTmKnuoKh2nJ3IvDM0n45+Wdxb1em2lLVZoF6Ik8SiEd9V4zRTy3pjsury5BgoADyw
7WF57E9OzYWzAYinWJGZ5Gbm2ilezzrZt87BlXUlXfl+noN3cAsZgDyLMW29oEgspLQ46fFfP630
1+bVWYzOpV/4B8nctoC8tMUp1p8z57Q9b4Rvvvh44ZYzRoSQWvgCJ29+8/Z2/nr761cONepGULkD
Al0EzkUC9AHcHtHU0fRk9bDiZ8U6b4UEwYgvJAgTmJF612nDJZj7wtwPb7cnsKZc7B3dQkwewBcx
h51OWWGNc5ye2vRAfMRFbg9/vT68vAlPQI5nQhBVOGE2paVdRjB6RnsX1/dz9UmVFV6ueJiQgSQ/
nCSgg8HvttxBuHx6FD3DFnXf0h79TYOyOY7dwT0Mzo6+JYmvb49sLyUKdskYh7kbRkhkvHohqKc7
B41VZcSd16oxkQxGIumdEBiYvOW8FLOt+jhRctxLsa+RZxIHt5WzKgAN1Q2g2dHTTCxGn8nguSaY
n09K/UA8JXDL/nhbwvWFhCkA6oqdhQAo2vQupzA6k46GKHZ+6rsgN/Odmz7W3cOcJjsv2T4ZAAvx
Quf5JcBuBVFeNKPrnjJEp+qpNfa1I7laV9YKOBV0rEN0AYEA0VtW0iadaqbGp5LeV7s62+zioDsA
ip6Q2uM1N2KRXmnOiaaC2/3UDD9zVKxIjOzKMVwMzy/CCyMLGqI6pjWGz5IdSb1dag+BvZU8Blhk
FG0Be24hiIFYDN8MF0KQamLEpawKVTOoyjqYyjiw0rtO3+wVLOUIbztzzOpC6SHHacOh9qfh9+1N
e61qF4htftGBaQchAGEenl3kiBhnSdj9Zduf5k7iDlw7HXgZ8TAStirHeAobtU+dQWXIgSJK7H63
1emQPitxe7SN5vvteVwrHYLgbqAKDTsWfG9LfURN5k5J0ZMTVZ7L/hDNB3u7a4AHBircHERzEV8X
56JXhoem0koURuO+/lXJcBMrmlgML9hZszSbSvcwvNK8ub/qThI1vLZOKKBDvNAFjB5veDG3V7a0
1Fud5iEodgwDXOjfvDy0k4BsNx7AOgMOwKP3OBumMA8LaTJnsLoirNGUyLIV39natg5nD4UA8ENg
zhH1sYQDzkwjsXvTLcMvqLf2RxD63N5LK5pYjC+cidpD69+8JmVozntzuCsHiSpk4wtnGmnEAch0
fL8+3mXjwZW4ISvDI/UDL8QAuAqwQ8FFAONk2RZanYeK51d/bWWIx+IvRhdOdGZStyrsMg8B9QRH
KjU3Xw4YH+B/XpakI08sLD5rBqy8l+ThDNhNGkwyKPKKoViMLyy+oZEuy604Dx1z37LDPO8KGdWK
TITgB46zMnRotZ6HOlrUoUWxe9S2sk2hPBx0Cdz/482pYfiW5q7v49zQ6war1L7YzX0zbPYAluPz
KV5cb5Y1RtU0VnlI5juQlkmDztdLtBxfOMJVlDZz72GPRkVQGwHznvKtVI1YIhgHfvmgfRkg7sJG
Kok1GBNgISc8dhF7rWQ99q6PGcbHWxoFK+A3giOzXCInjqoiKiL7pLdP9Z0tg4dd35zwhYHARH04
ChhwkpfD503ej1pP/o+069qRG1myX0SAyaR9JVmmjaaLVS0zeiF0NRJ90tuv35N9sTvFJFEEtdMz
IwENZDBdZJgTJ8Zr6ob/KcJjx5zRcvcqOgC3EPgDVT4cXuAB5zIyFPZatdbJ16S4DMOBWrsV6Xx8
4VEuwQappBLGD+m1aC4K3Rh/sUYASqKqSkE6FOgntIicf39IOrRhDZX2KqM7YK7aWhXasvEl6P55
vE6rchD3BjwYPFC62HC+ou0gmTLAPRFAPXXnZqVbqMUWHG1xJzALlNwq3L5AQaBoFvtDa5RZnLfX
hJ0QxAwNl251M12cWYgA1wriMpwPALXQ8wWLOzPVzV5FpsA/Zc35y+NlWhkdqB4Q4IHrC9AMsWrY
rFEBII3ZeB2fESMLysP/a3iRmVPquq5OJwzfm6/k1MZ7X2UON/z368Ukbsx8qlcdhm+kY3DQ1OOf
fD0CfKio5sgGYenTtECWUFfGa/dK8nMXPD0efuXw4Ov/HV54llNF9zvfwPBjcjDRrSf+FG2R+K5s
LzwdXlQN85qrjfnh0aVojOK8lK9R7dvZ82htpc9W5gABKPvDTUOjEDE80+SDUvRjKF+Z5tuBRO0h
Q5eYfst1W5sHpMDA4L4tYuDzeWgW/CncNfma6W4xuOZWenttGvfjc/l3b+fQyVYRDhi/lt+y6MLy
4xSdd+82h6/wbC2FThLh7YpSBKWc+BNixYeofwqoXWYbaY7VWaAwFrVCAOqbomMYaixUSTlN14id
lMDpkvPuvuzI1XJ6L16PZECLi3xula+jw3iiT1dSufo/0xaH2Mo+o6aNohoCUEnEpIUrEeXo8RZJ
FRASpTOlrr63pgqfPxtfeD3LwWyw0bVxTbIDmsyi5Yi68b4t9wDZE4hBhAGnFZR085NUTanaFF2k
Xqka2sw/qtHB138+PkrLVZrLEE9r35ZVhXzNlUSu9VdY7lZ7GJ47zHDYUOIp1hiayE3n+WDQqz5I
z7WTl8lGanH1+xEBgyGDyja4JvM1ktS8Yk2gq9cAL7KpXNv4D2aAtCiQBcjtInosKO46l/tGbnty
peX7IF260+P1X9tj0M6gpAqhMM5OMv/+qW5NGlgYPoov5WSPGXp0e49FrC0RBwsBAAWFB6D4XESq
D3EW95UCxOFZHl+my97hgeJCATJUBaeNFUMvhj6Zeo14iSfHlWMnm5y0Oj5vlrIED8b9+MIJLUgX
xXWM8cfyd0+Ng6o0hzF9Mptu47ot12kuSFyn0qdq0UMQRcPpDkTK0WTvXyooOhMlXzyRIpp4idX3
qh/5mlcaoCdrGlv+EwFI8XFaFeQsRV4YSRrGKUEdnWdVoSPbEng3ds8Ao3LCEDDsA0whqCSLxKFG
Ol32ygBPtG2Rjdu2vA6wf+/GFzY7DJpBLweML7UOtVw1caKvj2ewcpxmEoRdNqLEioIGEtA2m6B/
aWcHP+MtwMPKUcLTAztbgWeioNpqfuU6PG2y2fayZxhvafgm/8Eq8WSDziutEEUXVgkSYz0oI+IZ
5jlQ3GKyrffHq7S2D/cShFUC8a2Kfsch8Rojsi12rn1kfn48lrG2SPcy+E7dGUqgfZzQpx4yEtU2
RjfbQp6tzgHPJ6CZiBQuNHcwwgwD7S3xJvWHmr5awIJ1G4bY6hRQccAtDLxvIgNDFvS51YWMeEXa
2d3ZVPcbMchz3wkQXFyFyYmWNTXxeu1re2zqDYTs6vfjbUBbaFhIIKefb8HYT1GlFRbxuvBgBm4W
/oG6QEb0f8cXEb4Bm8rRT3TiReQUR0/lflsey4M4IcUDAay16HLCSUiDzkdvl07/bDbvnx8f0DVV
AcIZzj+HWDMgt/PVaWQ20bCksjdqdtaCrNcG01O3Vd2+KoUgXq4gssA7NghSEDHX02SSvWY8sv5S
9G5enjdbZ6ztNIrzgRVH6zdkrgQ7w0zaSO9HWfaq+pA8x9Lh8VLxpRAeaV6OjIoApEDhHAp3OUk6
q5asWPYidHXMj/LvYjiN9KiR92ArNrlyrRHWgxjE9GATi7wbetGHlZ+FstcFJz12tdDZ3cqcM2Lc
i+CLeaeZUib1vTJiNn5yq9FvdYuPbmXLORcjFJOBP6jIhyGxElyNFp080yhsKW9sNEUcyGsSbezK
2lLdy+G/n82jZ7GVqJMnqYewdqzslG9RZvNzI248KjTB6YFgNJxqwSAYYOXkjWpNXkCexuEZ9Szd
l36LSnl1HshFw7zkntDCGa0aPTQ6efJGcqqqU8VOxf7QGC94A4syit5R9SD6WrLVSaYKgnFPd+I0
cdQp329dopgF+FkdIASAXYW98Oug6GD/jd7UODD+EvfxBVw5UsArfdDemvwGCvvQ+kqCp0KmXq0f
G/OnUYSICRy3WIhXdhtRb3TGAbkekt4ifLBDkGkqE0K9OH3NmsqtxghIst8st5w+2PDs1maEQBn8
R/heK7q9UtQwTQfVM+P6oGrPaNJNWzvdzYyPy44ih/+TI8YVa85XixbRqtebfxlRabe7K74EAYIx
WEgNvFQKAXLyDMxGGm9s/crtwKEiOFS8uhUm4fyWZ5pPczTV0Ly8eS2Vc8leSbOT8OBjjRCZ+3Bc
AJ4RDm+fBOHUyIXmRWp9IGbvDn9g6GAS/0oQHpAsMptI13PNS+P34TBsUU6svE/IRQDrACpcDq8V
ho/IFEasIKqno8uC/6JGz5Z+jJMXlN1vOqyr+3EnS3hqx3pQO2SkVI+1ip0qjlm4rfEHruRsQsKm
t201xvWHkMb5Je+P9ULJghkKJSGwSsBFMT9SxlgMklUUqieV5yI+nx/rqhVbBEVlyHYAKAXuLDEg
kVA9zTIS4EKktvQj20K6rq3//fDCXrO81ceojFSvU9HMyWmqV1PdSBZwu1h49WYzELbYDDK/7zLM
IGAnBJBz5ob0zKQDgBu5Pej7rWhcbMD+sBH8R9DtuVX3RTIkqjdwnrdD1G5o2tX9APUhh2QhMyF6
q3kyAGuoTaqnhacita0tdty1DQHyGCcKzOzIcQnaA00MSjMtCsWj/bFlR1rayRbt+NpjcS9C2PM0
7PsUORbFC1HYM7mD8pyHTrK7FAuaHCYnh3gCzrSgle39QNJzEiieljnh127rDV/bB1jQlCJ1baKU
R1infpJyotJagcP6ahR/aVuU42uvN6xmuABAeiGwLIzfaJoeZy0+v9X+Ds3PaXb0UZfUfabWt8cX
fG03eCUMt3S41hVcmlJBLHzqJMQnqqfIOhTTk1o/kS02hLVLeC9FuBaE1Wac5ZhOZDnTcAxewBvd
G6fIt+lv3/+DR5ZDUhBFhUO4qKsOSiSsRinF1leH6h8WnzcB+mu7z5PMaAQEr8ASic4zLZ1yix+u
TrtG6Au81QJtdVMATPzgXMIlFHRW1o206BDnxgzc4JMkO9WnYQt0sXbTOc/G/8oQXiUDnIuSZGnc
H/8eDseGnNvu9+OztbpMwL0goMN/dGHX47aMMqr5xFOkixE/o9XG3vHR7AnBchjTMKVQRT9/+vxa
Rtv1XoMhnad29aOXt27hcgIA7YIpDwoX0Au0rZoLmGQF/r4EG3p4mQrdZs1uoCIvgUKVD4egc4St
ENTxyThUUqJBncfywRwSJ5w2nr+lIkFNPkCEAEPCMlwU/wc+uKmTNlO9snGn5G/UbiPbLAffKXX3
bwZPvSgoJwFDpagR62oM0ZakUT3/06A/++zpT4ZHdBDVjcBGitHsoVHqTovx8MnJSweKzfr2B+PD
Zkaek7fVFYHUFQPvjBQho1CPTtqdGsV7PP7yumFd4Hpz9iKOtRTMtNBIBzO2Qg35BHitZ7D/JFvG
1Mpp5Uwb3LNETcOiBxAgNkWgqZLsHX1VPuXRXopcuHbcCgTvP0jAkScUrrNWTJWUM2gMtR4Pf7Xl
cHi8RCvfz1nsoJDQ2AYtLIWniKgszqM+oZ5k/t15bbl/h2G+GNgFgFJhEgp3DTCCjHflpB74d4v+
i7o/Do94xL/jL5zTIGWGXpnU68PfY/4aD7ltDaf9SwSFxElggaoF6GyukCoNxDAa6amX4ABF32t1
y35dHlOEChBbgfGES4CzOhcgNwPIWYu486T0mKFUL7KjYENRrIkAKQxeTVA90EV0pdaaBPWtUuOV
0zk0vDQ50y1C4VURBvqcgFcYJTEiWq5uI3SYVtXGI6mjop0hsTVzYxbLJxo67qOGGLCLJcSmChNl
8Euj94LhO6rnhvi5mBxzf5IQtA5IiEB/I2EOqMp8O5Qx10J51HvPAmN+WER2uDurAAGcZVaHxQ9L
U7hzVkZjJLWDwSu+xf5ndQuysLT75sML5xVNvhWzyzG8XADrH7pGALCcYve6YjeVnVmdK0sbaJjl
xvD4PxQIz9MvtQitwojoUpB7aIFr9YqtxocooE6xtwsubHK8RSiO4YTD8ASErQEyibWdSpiX2zpw
7dYmtn35cmNwmP4KIIaoHxNdPaAl2RBPI/NCVHkf9N/WaCvksNXFanlVuJSPrBs4+xdNppCVCaeo
g5QEiEyblqG95e/xhZg74DMJYh1cnnSpBu525oEFChQ+8Rb/zer44BABbAUoK5ASzO9IWNO6LZCf
9FAtmDk02P1wQ0uh3TFQXDy6Ito1Axp6UC1MmCf1NyP2DHbYhKGtzYC/2R+Md7xgcD4DFb0xshY8
U14+MftpDLcMg7U95r2N0GYNhWJEjKihaXZs1mNQe2HqMKM6N2Q8l/vBN1Dqd0IEn2Vqk7aOBghh
siuVtn/d+/JpH+0rkbjAbsCMmq9RPdK285us8jQ7Gg6q5P7B8GBTQFwFUa6F9Rpa4GT22VggzhUA
N/w1//sPxuf1vrBckVUQCTIryY+HuML4fvElO8nx5/3DwxdCLgHAVOREBE9ozIsyZuju5UWtO76z
3t49PKKgsM2ghtAIQEQ+qbpP0AFNaTz5+1A/D2w3LIlXYv47vPD1U4n1CiMM3+pueJnk3UYThodp
BjAvGKYWXhwK4OPGAFODF3xX278pqPMfr87K9QJ7EbJRgIIDri3ubVyYUhmOaevJUmXLcELT3DW2
IigrOgJCAONBnAZRJxEPbkSyhIKbrPUyrXCSgx9t5edX3s0P+lYg3NCsEJU98wuW5yB2aTW/8Ub9
ZSieo+Fl5D3cNu7Z2loBIwHTDFy6JoKYcylWU5dBLGGtximzA/arVn4p0hbByNpa3QkxBaujQ1wj
1zusVa19K52WbdzllTlwCCz3I4B+BonrfA4DUjhVK5Pak/xTrDjVtP/FmY3P5d+lgkkhm1muYXzU
JEvWe0+daYvfc8W2gNGHmi0EyXhbLGEblDCzyGAmjVdjhysyuqryrWbXgV2D9uvj27GyGbyOARxo
eH6gWIV3Qa4r0g6sqLxvxPLScWOtlqPz8meOHEIlIzqYC/5Ki8ZhjRLJqlcdaX32mw2G7JXh8dog
1IfMJuXlscJWTIpWhGygXlAEdlXF9m4eCO47AHsGTj2UKC1zwbJkDLE2IjwT/Hruwn/2rr0OmgkM
bgFOssQMpV3ZEBJ3mjd+Suu//GLDo16qDJTWIgqKOhIIWfSWjplWRyojildXdqg5leX61VlrNwz6
lT0AJSAH0MF2wQMqKCbTDEAN6NeSZ9is+hr6Xx6v0fI2I8kIH0gGRynIqxfY8z40S1IWphd1zecW
NESsogBLSp8fi1mbxb0YwcaLUk0dM6NEZzUlt8lkd8NuTw4bwTNPgOrjNIkdoFu9QSkmwV6r1U8F
7TE2vp+v8tyK57BtBH+4pQ2nRFBKPo0VneWK5mXpz6A5Ft/k/HVQjvJ0jIbfu5cK+83hNuClAQBU
EEVMNBRPSopQ2UEOnnd3KUVrDNw1UCagHFNH5wQBJT5pNJw6WdI9pthxcW62PKqVnZ6NL6gkM5Lj
USaR4ZFb5Se2GbQb9saKAAT3YMwAqQ0PVxEmECdSVo9FKXv1c9xd/HE3gECfDS98f6egj56U1LKX
2IZvAyi+e3dnwwsXoaDoXZ0NGD7S3Dh0oi0o6YpSQnNYE1oV7iyWSDg9KETyYz8BIExmv3Pl1Q+f
fOloVRvXYWUPZlL4V9y90fJogAalBLKNar9y+ZL4x8ertJyFAVcW8UjMBM0lxOvWJpKspgC2eX0K
lMuhbAFDsqct15mvxfxSQwpCnmg4zCMlos6I+rid0ARl9AzrlE1v0vjWbhVNLBeKZ8LBSIhQCaje
RN9zSpSU1HGdX9/MSrWhV3ZfBtTp4dt54J4rC8G8AJQRiXIrzK+az2yTJPb+FA2iSeA+Bd8RLFYw
uMx3Wqm0OMvMiF3bFNQhx3D3QZoNL9r1iV/icTUwfKh85lQY4fvjg7S2/hqyxQjywUFEa7v550dD
FZHYJNkV1EC20hI7341IQL9EXftIYcEAE6mUlCBLqzHIsmti1/63PN/9rCGmAzwhGsShLTAcuPn3
TzIrDHOQy6vCwEBb26jtdR+v0PJlgwTOPws7Bk+naKAydSANyUkJriwnlO3ceomJLWevLEaXz93Z
OETukc9FjgPRVphM89m0jcQmOZvKq1tbf1mW27aObpNh952AFFwHXuGDZ1QkZsjAqVsHPZoCqJns
+pPl1PsL6uYSBJtsMFM41QMkpC1z+kh2+/L0eFeWChASkODgcEKY9Qo/13cK1gJleZJbcnEtk+cs
Rwj3XLfPzRbcZXk7YC5h8z+Y2JCgE9R4MNZ6MeGOXOumQImJjXLWDUW+JgFZoQ/A30et9XweRhiH
gxWY5ZVGn1l+2c1BCYY9sBshY4MsOLxGQf1Jfj6RNIqy6+hfhthh+283xkfIx8CBgvkt4oEKZIMM
K/VTdBMHp5hG7UY6795otBOHNYPCD74TgrNOtGjSx4ZzcanHQvqkV88A3KblhtWxcpx45BO1xCjQ
5Gz7823wdZKmZt+xq2Qn1a9fifWz2rh0K2oEESC0deG4fShb4cAmCB4PWgNFLmnJa9xrrtSrbglS
/0G248Eu62+P123lYM3kCTNKw9LvqhjyunA86GpzkLeST0vrAGFv3EAYmjCVF60gOzmehmQAgaNf
Hk0/tFXTLtWNa742C57ON8BDyaEogjUYgHOaMZ/k13b8rii/pi0Ex9ocEHBFJ0vYhDxgM993khpG
m5oKSC5vtLGt6iVKvcf7sHayuI4CFgwPNVZsLqFMgPetQDR7zbODyi5SfEO6kWwc39VlAsE79AiC
38inzIWg6rswsyZh19L6ld3aeOMsra0ST7zj/K6h2cw0BOnUpGXXYvpFrc+k/KKMvx8v05oIRJv+
WzJIFqUgeRx26Vj62bXsXk3j1A2u4m9YIlzXza1ZZGgQaoIq4agasfzXKhsK6mWWXq3MkzGF+HOh
UHvEf7L//ng2K/sBXBP6IGFHUICyuOxDhoe806C0jK86ClA39mN1eDRaQIURwjaIb8232x8nv2oi
MCCm71HrbHZAWiyUglocJOARFMffEBuaDx9kZhdOvlze+uENASR7JMeqOqjhSQ52m+cQYHDmI7zm
PNjIZ3r3jNOh6NuqaosbzTLnVARbBE5rU8HbxF09cMkt2ML1URqV0GwwPgGv8OiCUMutf9bljzD/
z84t50uF/AE8StwUTGo+kzSJGzowtbrpQDAesq3Go4stR0UAesoizc+rsxflGkor9RXV8+rGqrMk
P5O9KRbOkYs8MnDJvH+HmEyus8Tv1DSsbhX9HRwo27jda1+PWmnA8DTYtfAn54sz9Uw3E12pbpbi
/mx2kxPh4+9H54fg7hAVbaa3RkSrW5n9cHS64WEsNJMwOn/Y70ZX4ybo0LCgun2Px6v0vW+/7D04
gKAgPorKRJTCIXszHx+hICvvgra6keiQR4ctmvDl0s+HF27YIMtpzVIM39avUfE53SIwWRkfCEvk
tlB0hVda7L/TT0GSDFk83Hqjd7W8cpWvu9cH/dhgA6CWHMRQIi4r8Os01KO2v4WWXYefQmn/+Ejx
8f6NeHaWvJk60cvRRMHVrTnWVoHY61Y8jh/u2bsDgiboUiTXEeIAHFjY4ClL0lExQu1mJd+1+Bah
lks+bkGCl6cUIUuQr+ASr9Jzav6IOq9IvdVXSge3qbNDuEUFv7LVMxmCldE1RgMTHTKiSHGj/ktJ
t/xGfpfEpUIGWUVIiPtEov+r5m2bRQQSitDN6F/QJseU/ZLHJ1Q9JnL39PhkrawZrADQHyCvz0Gp
/Pd3N1sGGWvKQON1Myf5nMgueArRFvy0XwjoTEBxybvMQs5cSFGoxA/6kd6M7utkHDp6zneTYSMf
C58CjzYqj5f4EDR19I0gSyiuoEvic9DYj6ewsu/IQSEbC7wf/hGdPA1hahrWjN4y6VBrDtnN0smT
BkhCcYcevUfFG54lsm8ltWXeGu0//Y+wTje+f2Wf78cXI/p6baDvCUKpt7ToeC8JFTSI+ha59soi
zYQIRhOpgtEMGYSgE3Kpn6WNY7Q2PN5NEMvA7kO4kf/+7qwqcT0Be6kb8B6efwXmxk1Yjg74Orws
0O2C2ge56/noaApKJRq19NZUL9KTmZ0fH6ClBpwPL6xNriaqUocYXi5eLeOpm5768WQku/P6KGe8
n4Wgn9Js6otUauiNTT+n4T36z+NZbC2SoMeVoi4CvA70VjTn7BOjGzu8ukjQRwi3Q/chXjrfAwAS
mB4VGr5ePpqJPRa2+iu39iassUTwDwHdRXtzONSCyvMLEiZFjMcuG1TbGnOblRuXbW2VgBFGA0yE
FuEu8mneHVQQ/LAsii3thg4udgTy/91N0/gU7gQYcwF6nE9xgbz+raWd3ZuuLzd7vWleFgvaAPjs
yKxA1lyCVHYU8UVFvX0p0DFa97eCDmtLhKwER+IjcL2I8oK+Polo0eq3Pk+dqrGNXtrYBL4G83cU
dgDaOcJBROwdrdnmM2gTNcQ73Ri3rv9rClwre+pP1dVi+2/ETIxgGktZnASWCTFF5KpusLs1Ikwm
JLiA0kZEA2BzYR/MyR9RBtyot7A+1N2h2SpU/nh758uEoA/q2nAjwL2DUzVfJmoyizFT9m/krTY0
W2GB7Ws/C/WzFeWOVDiktYu9DefxQqM2AukiADoB5RQjTn6r56YxFP4tDIKTL0lHb6+W4ngRXiOB
tAVAEcL9y7PGqoFKid7b0W6ag6RvRFGWhxfjw8bktiYQNSL7SKLpYdbSJHqP0WwIdHz7LwfGR+8I
8EbyP8VQltUWrZwCZ3EjSmUb2Qm4vD9YoDsBwqmq/UEtxhICCvlYv8vKbuUBOwb+OaKiH5WZwvBy
16CGvwikG+J9SQE85EaKaLn+GB87AKQftyjF4ExCAqnJe1+6ZcYLI6d+qzB2aSyhVejHpeAQtoXq
UKQGUTSiJe/m9MSs91g/snH3IzQXIagNNpSa3DYQoUkuom9ZsBehAHObR4xBhISnbsHNFgBvmWjM
TN5V+Sl7zrfYLFZ2ABARFdEelBHAqRKsma4P0z6bpPid/QwbJ9vNXYevx+OM1wclNqBbElYnKTMl
K0creUf7FNQn5F/3Hv/58ELEW+kqvTE6DJ+xF7P9VBkb53/59MzGNwUzBpR+ZtKpGJ+0TmFkYE2w
k9xOosqJzHTDrlw5q3CoEDRBFhBPthg6GWJdD1MrY++G/jlvO3sYTmTamM/SLOPguH9l8NNwZ8+U
WY3kfgEZ0qHoQSZ4IEFs+4fdmzITIphlJlj4/dSHkBwV9VP8MrH9VwLBXDw8aGaDjK9YatvXvs58
P2XvX+rx0xDvheAhgIsxEQsm6EmxAPolaVcNAQuNW5b8p8kdurt1CsYHOhRVZ9gLpIOEPUjzLkW5
nK/fBtmNnja7Pa1c6NnwwuonEppZovuyfuui4ZhGtzwZNw7RqgTA45Bux5OvivZYqkT61E09Fqgy
7AgsE1q/IWHlKiDbgEcH1UacFEBQSrGP1ptyaRo3cCF25UFPjv5Wm76Vm4DSB9jFcNU/rtz8JuSR
pip53Zk34CUdNf4rl16KoHLS3dUEClIPiMuAXxuk/kiOz+UUWZRG1GzNWxAXL/5ztmnCrKiomQBB
w4ZKGFZjN5i35HdVu6F11CLHSF1jqxpTWDBApzkgFS41MhBIkYtkH4FidRnIruh7pL18O+XsNfm2
S238VwBqXZA4QRJl8RKldd2A5r6l73IXuAa6FneK+/+ToMz3os4aQC9CTAGVEdLJ/4MJKCgogEMH
Uwb2jPAYhQyOVl4TDK9KpygOz/uMVb5ACE5zDlU4Wlgi8WbHSKWE+qC+U+W39SOgXx6vjrjB6N2N
0DTIzGAw8ZsnXDpLrtusCvLYC0O3IHalezRxe7oRnBGuNqq+4CmisIYHEYHDExGLdU5rM+jLEIXD
T6R6j6svA925Th8i+OuAFTNBPiZcuYT0JawyM/D86miSG4svjxdK0H98CgaUH9gwUNbL7/b8GDF0
jh6tKfAvZRzYRH1Xdrbc/BAAkxsocyTJQCgoTCBlrJWUWrUuWX+Qj0Z32P/9sFlR0At8OSfAnn8/
MQtjJIFmXdLur9dO29cZ7OPjkZdG6Ir3cl2AOQeZMiLnhoWGWngZvvbZhsezckxBL48ALj+iuGh0
/vWxLsV0DPvAqzXbj39S3VEsuwo2rPp1KeheDaMVcQ3RW88CYKSmQQ68QHmm6MqnOSE7NVvu88pl
4HAvxH+Q/kbiWLxytCvKDmnSS1pp9kiBPXnaSQTAtwMOHOC70Eo4SyKZPTH9ZqqQir00jaNW5822
WisLhWoUhFlhdMDEF4OtmRyZydjIOKs56L56W7aeC3BU9zvxOZgHdh1wIwD8dCyUKRzaITW1QKkC
6zL9bJK39Evb7T63EMDpeCkYcwAVELRroJms0gLTvLDgFYyw+j6r8uP7AZrBUvHmfPjb/NgSqUYY
I1XMiyEdx09avKFWlzqJbzSK5lF+hOiPGOWrhl7XJsucLi150pXXKT/u1RnYADDN8mbraO5AhbeN
1UGtW2yYLk371xA/hVs8eGvffze+2Eu89w3JJBHGt95S3xl2GpRYffwgawnCdl5FIJqsg2EiFj34
0wVBSpvKz8hZjvEWe+raHO6FCEe01jKt10FEeUlA8SXZO2NJizkIW2BNkV6jX/x0MVRHzVFD9ff+
LUa+CjW1JuotkOGdn9DRKEc9KaTpktXfLzX98Xj0papD1REHEXGqVISbha+HK2HRiLXahVhvpL5U
7GWM3h+LWFl/zlGA+jIkD1EoJ1wxuZDAOqOW2gVtvOz0OQz+eTw+/8S7ACvfAFTUIo8LFQTvRAQq
pUoyAXfvGxeF/TM1pywabXBU2GhHZsvEhXW8Efdemw8/siZmBeUtZslGv2k43l+/QL86Y/8c61ud
gbckCFveVWkS9qh1ugR4rDPTro33x0u2fB0AxUdwCZoDFGWLZmS5aTGzQHTskmfaQbeOvRrZSNnY
QbuTHoviEULjOSwXkBugqjD4l9xFNkb0z2O90dJLzSwnHG2p3grgL04wlwBkPurC4AotEruDJpl+
GpXKpc1f1F9K/0J2dkj8mANQifgX7ylHcc7nIOmdiSbfRL1kqd1lT5m5V4kjB4SVQXDpo9uTGG3t
iQQ31VeGi84OTHpJmtvj3V5ZIYq4DMDNqA9fpu7bNJbUrC3Gi5yiJfMntX6Wwr22N6aAsgVE0yGA
YwTmS6QHeaqyIpguaKV7ppmLdPsfLBIsV46yM9D2TBa0uBwlppn7ynhhGYhOisiJ1b33mttLSCZC
lXBmajGpmFpDrlcGHS40yOyM5fYfnCNAi4BChC5EP26RxcNsSmI12qRczKxGs6qTtMXvJcQc+EGd
CRB2oVJp2oKrR7mg2sYm9Bi2T30ROHH8d6vsy8r9VxRg2QAb86iA2G9QnhAviFNGL4b+U/d/JPt3
m9+0/x1eEQK8Q2JN5shSDG8XSmxP6e5XGzgmBE44qREKPMDFNT+waCapge9EHi8oBvMLO9l4tFeu
HM8NoHMLr29f9DGqqiFCrCyeLqT+pve23pzoTvInvgMzEfwRudOsaq3rQ1dn0yUyXPVHRQ5Zda63
mNQXL9GHENAgo3IeLrXIGFeTTKH1BCF0crXRYXujV/+dxL/jC6Eff5TAEh0UMACLY2edAnLsm7My
bASm13fjXymCAq8bc2xZBykU1bzUjr7RrXmsSkAVI2BlYDpcABR9VoNAuDXGi5Z/Yp0z1Jdo651b
2wqcVkSnEbKEGhQud9KY0ThKKsxYzW7sfAuPsDaD++HF4IbZ6FbWYfiwNVzlV+d1KB15/A7xL5wZ
ajhMaE+KC4EAAS+Anp/YsQb8Z4xRqYoynqhwgqdpcPSdbR8/roWKmm0wBII7f1FrKBsSmkhHMk5U
fZQOw3TYPwdEf3jmDPioBQI7gbFTI4gzXizjFEvulH4KzLO/de3WNoObA+BGhekEwNp8pbTJz0Om
RuMl7l/Cb23pyuEfzIN3ukNdCuLGgK3PJQRlF/pmNU2X1H/LVc9MZbuPHWkLdcdfZXHL78SI1BgZ
qi18ScFuMOKC1LKavub1M9HcTEHn1fPjrVl5/WAKIgJuIvvET9h8SpUZ9VbrwxHTJA+6JBuPRfWC
IJS+FfNYuYk81IUoHVqWI94l3MRaJmMyGq18yad3fzpq/dPjiayOj5wEP8W48KKdUORBRrqhJJfa
cobRLrey71vjC98vV1PAWpqSi2LFToLKz3K3y428Mse8Ih6OhB0O8Hwr5CZUsnSk8kUOE1txJ2sn
EJLfcoBqOAsrgPNozCkc38Ks+yxDNuRifhpjaqOR2YYxuKKrOA8rUlAwQ5Y8pi1LZCZxr37K7b53
9C+SdUDl3uONXrnmKNtBzB2BPp69Ed4lajDTqAy49l0Jm1YBH6Eq21241Sh1bb9hcSJ8APJXcLMK
xpSS+KrhTzUuIW0cy6odtjeIht2Ag8cjgCjwBqBmvt1VoGpMLnSYIiBd017iYQvdvj6DfwUIJ5bq
EwJJDZ0uannU++fm1/594Oh8NEdFFh7B6/n3D1VvNKNPpkv89yg/m/TibxFbrU6ANxZHBSYCLqId
ZRl9OMVWO8H0/6dgtgaCt8dTWAqgqLAHrJNzUQNyKdy4HLRxGolG/S0nz9FL5O/e4fnwgvcFRlyd
TAzDs1czd6yt/vTLi4CyRSzLR2ICyWXhOhssVnM507Q3UqL/3dGIztXu7Ao4y+5EiMhXWvsVCwuI
sI5tctxbOgWFxHGQqL6ElQmmONGHJ3nAaIm7/ka6Y3HQgo23bamOoEd5cTVEQGGIFKlGADAqCYj5
RoZbiwet1GoUkZzVLbNg5RhxGg6YNsBx8PTE/CbUcRSUEunMt0j+3r0w89vjU7rcZx6jQXdbXi7E
s4Dz4YOUNJ2UTdlbl9uy1tlGTe1qI0W0nAKYRDgVFKBZ/JkQL3M+ampC8/RtjJzcGyP38RT4J84t
mvnwXPyd2xWTpg97DcP72t9TdJCa10Pve2VzipsT2YlzxqlCksvgVA2Ir8CaFUwaUP0Zsdnk9Vuh
uLV0yvONY7VcKw4O5s4ESsaRIhe0RqgWSp02Zf3W/NOl9k5CyI+vh4HEk41AWS5SjlaSlmU8JfXb
YEv9aMcoj3y8F0uLD2WQoGuB37UWvA5R756Cbpy8jXnlNKFdWa2bB4cajUDlw2NRKysFURwsiv/z
mc23vUZspZ6oSt6o/pTqHtmJR+EjwlTiAUbeumpBLT9ZkTSVqJ14U9B6WlbQyXSr5d7y7uEcfVhl
MI8R4RLunl+PNa18St9U7TgVz+N0HKPj7kWCCNisuOPQ4mI6Z4qwgGmt07e4O+WhO25F3lemwN9O
7AFU+TLDryVBpqCR+fA2VU+SdQzoK92K0S0V7QdfCQj3YCshQCTYSskUB0RmEIFKOh/22NmYHKvf
f+04Kcr/CRGutaKh0HZAReObZIHbyo63alSW64Rcmo6euyiwBoRXLAcbp2nSEl9p3yTiksId0+Ow
Vaa3vHo4hUjIcqjfCvhfU1Hb0YO88Q0Xu0scljmI4KDxQruzLgwXA83WkBvkNNQIzIq2pUzCSO1I
2b75ag7U4tdsiwp+qdDxJMEyht8IpDlQNvObbZoSSZKkgYDP/meSOeZ4Qj8/5lB2qvrdZhQqcEHM
AVMcbI7/Q9p19ciNM9tfREA5vEqdJnVrnO0XwV57lSUqU/r193AW99sWW2hCszDGL4NhiamqWHXq
1E3HHk6ERGY70y5ovZbWx9iVGKfb08srfBHsB5cJaOtErCods6KyodQvY/ucpgdA6NT2MP3aesu5
EBwuLBnv0SQsmEaG2CqLWLvE2q7WvX77LefsvuDTQsEh2CZEXlA0NYrmEvf/MilgiH4qtJ0tgwqt
XJBrEeItbyOlak0QCl8y5AgjP9GAF5LYJpkIYZUmoNpKt4AInT1lP4b0oZG1f7qVAFNkwuFH1giK
XfRohz6Zq6J2q6Cff1j5Q1UNchYnmQxhFmB+Z7mpkSooyUtengwUSOtf7x8n7lIuHSocWEDoOVkG
XELRLg39kCRRYsfBVOwqJxha9KHxe7i47esUfb4v69aK20gQIv8ClQLHRAwRGUPct0YzJEGnP3w0
w81qHU28OU8N8JBAWoklrAnttdgwwyQw4aQz37W/3f/6lc1YjC94a0qlM4Q8MH5UPCjpiSrHpNqs
oPgU0EsMkRteC88X8Mq7dUwC65coSaBY426qHH/66/4c1nYA0C0TmR2EbWA6lgK0cFJLWKY4CB+n
7/l2f5nXu/07OtePV5+vKV2VACgeBzoxvDOtZZf61uotxxd2oJuLaVRdfH3S82T5Xqt+ZMrPIbps
t+BLQfzSXE1kNsrCoVzQZSR/OQeS//xv2yA4gykp7SQ1MH6pe/XgyxiFV04q72KD0ka4rIifCbus
hqVS164bBSTakV9Oe5Q+iFfOEWqToDnwKubXWVBMWeF0JJmbPFDN6HOhP6iIMW9eIh5/R7Uv3l2o
OBDOkq6TkSRGFQVh8hg9ukxy026XCL440tkIVSMDiZTOcocB2W4UVLl1ATH3KhqrDG0Gzvb91jks
hQir5MR2AyuUd4GbPw/aS++/Y3j+gkRCHk2ZRFrKLivCCuC5PlDmF9V8LDfStML3w+djXDgCuNM3
mNI8V8zaQqQ9SJtX1w83Fvm+Dc+paACNsPk/IVIwWnasKqnSB2Z+iX+yjbTgN8MLujSeTDXt3bkP
wnyXdj+zdisyEquDVAewhVDViBAId9goQRvYzVYfZMbg5QcTKM/727t2RK8EuMIRdQa7sqPc6IPK
2qXaTnOORnO8L+L2Gi/mICJtiR0lCmN6HxhdstdasqN//psAbXnNYOuTOKsxh87+Zf4K9fcMj14F
HESAdI2IewH3XUdmk/VBdFK1zOsdGVnJ6gIhIofoD49ziMUL1gjESt3jCijhOXlU6LZCz7czykmo
bfQRAhpMEbbYBaa9UUu3D9xTAoLOft4el4Zbh8EBqEEBBrTdcv2VOtb6qZtqOKkPdvrJqSXRvpUz
Ci5tniNV4QnDt1uO3zrV0Fl91wa03VOyq+xTl+03HyHerwZ1QlxR37gscV43JRgi28AoEWJ6Uunv
++PfPtqQyuJgc8BQoEPFRp4dwrpjpOo0MIyDYnmF9Zy4RzWRVF+sLRQsMqiBHE6vJ77aKHpgFnU9
0qDp/Y4+5PM+3J56x0QAY0MpPc+8i2mUMFVyZXZcTGTyqOpnsqrntYXCm9YA0A/If5j/5V67DV62
IephAj3+CXZZv8RDITV3erPZR0X1ogmyL4SQ+bkVFLdGGXNG1rZB2BEPzNeypPjKnUZqETsBljK8
esRKw6xQDLRuTadg+KapT4mMpWl1eGCnNIvjLcEatlwmzgUJKrRqCvLn2PphG1/vH9fV4aGMOO8g
KrdFpimG9IejzkArgsvNJ4BYtDIve1UC3lB4hcA2o5P1cgJxpKiIMehDYOhIE1DqycIkawJQCouM
JYg3eAn3UkCk0TjrLdIDXdZMz261GW4EDCH6bqMVFWc0Es+PHpo0NVqnD2a6L9PDSHZGf9i+CQAQ
Al+GCAzXfcIM2qkIJ2UeghYNuPcU/20fH4kmhKRNPMpxSpfjZ1U+4qHYs8DQXi3zw0Y+c252UFCI
2A5nyMc9E6zC0LTlVDdkCKLO2v0ijQwbt7bByIPyBBDqwRCkXH5+Rfs8mud0BBTk55CdtFjitqwo
U7T/4ik5HFGk/IQDlIQqU5zWHYKpf9aaJz259O3r9h24EiFeAhI3jTtlEFG6qWfEhedInPcVbapz
ymNe7gzMrhhmqyaiEtZZgKyFB6c4T9p57E+KJCSytlCoSEYsEnGR26LqKLN6xrp+CnrtFZ3B2uTY
bI+6IPUKMgMkHkDziafgcq/VZqpRNdxOAUk+E79nH+/vA9/KZXgK0AYeL3J5v1nEdZbDs74dHYtp
c1A3h7bxwbkRqs8ZdFLvFdnzqOzui1s5uQYYexAHg34Cp58QYdBbJE4LI4S/2qAzPdh8ExmWYmVL
DGg9gE7AXHELTY1dHTkzG9opIo5fay85OStNtX0awK/xchXeBeam1nPUW6jHNhvAB/4z96rh2+ZV
WgwvbErKSju18wSNR4BYa49V/g4FBeITcDZDTwEWIhbdNGxgZlK5XQDQWnpQN5bqc/23GJ7fzavw
jp1OelJTDB+hJEK5DOZGytsbAcIxyqmV2DQPuyCZHW/6Pks7qKycIoSe8SBBIBUaVizmVQz4xCOL
x8CKfeZ4afnUse2u/RtVOh63yDaYYhBpQo+zccqsIWhociyRaZjHffWOB5yJxwOuOABAt++HKUns
xEwiFtQoJfXKUqJkV67zYnjB0EWdkU+zS8ZAjXZV6b/nmiGIBFQI5924wVPkA1CIo5bBTHd0p+JH
YoTWdpmX5oHehqsK0eO242pGGNJkATDNHXpSFv6sb/c08PTklecAzsDj5p9wdRWGmIWZPc4sQB7f
2+MduX18EFbAMAAQDGdYfJQMTmT0g9WxQGN+j+q/WHJKV8woL1zkT1sbfRBs4fvxYpxZG4Yjbpr/
S/nZDh6V9cNeOURItqL5Aac2RkWvcIhAfDIogASPQZcf5uK4sfsLdAXeCXDFEIjkECnRXc1cooeM
u9tj8kdRPWZuj8ovBQhLVPRdZwIFDH/+ddKeYvaw1RhgeBS28/czZ68UlqdUVaa3GZw9ewy92fiq
mZItvr0FSwGCN9kPKCANgS4OjObAhn2TXtjGtvb/7AHCR/x1ziNJgr4ek7h2usYZgqw+R+RiSszx
ygxAoYEwEhDrnDRMWKKmAV2c2bR9UCjV3i6So4IfNhX7zTsBKkNUUMErxpUQi/3cqU1KI1a7oLtY
zN1ryvZnDxh6rgQIy9SlmlIauQ4BYKEdndCLdcle3941uKkozEegBCWreBsu1ZEROm0cuqlzKSzq
VYXu54okELMmAeg6nFUQuCFtK0jQE3dUCPi4OXKC5woHSWJBNr5wWm1ShaY7pO7FmPwu37VfN+8x
/KF/P19fLlCi2MM4dRh+pD4rShBuzZs1NsjbbSApObwALfL4BK8sQh11YFhF1fylAV0/2l55vawX
9eoSXUkQFFLTTNVYa5AQl6/zF1tGtbFy29AOh+ezYTn5+3w5gS7Tmsk1M/cy54coRXe5h2S7VQPv
Jk+X88JacGEIh4jFada2CCleALL3TKXy3C/bt5kDewDVVHkvasFDdfUKtqIP7cvoV+xTF0leVbdW
E+tzNbxwkak5zqY2YPhyStCZ5hSbB1o/ZM72o4R6LOB6QO+JdRJhs0mk6/loFOFFqXwtOZvlz82r
tBhfuAxola6oPVAel1n33fqgb3cf4fDwmtc3wOwN1MYoZ1KPcxNebPYh9Yr09f7nrxzUxfCCqkgj
PHLKAcMD6tb3njPvZLRCKzdtIUFYoBztSYy5h4Tad/p9rh7uT2B1eBsJBjSf4XEY4R044CGdlnYX
XgpT8R6MbHulD2q8wLCB7irIst2oImYUJNH7MbzsrKL3HXC1bP/+6/EFTTHR2FRiZwgvKXgYoyd9
foemM0zuGqHSC0dJbIyHnAzJBjDEXEry04l/ysDQawfoavgbHsbWaMMxgxpS2VNu/orMXxqRGOQV
TcGpFsBa9AbyFWegWaSaDBVLpHd7az+c8vlpsn9v3waYY8Q5weGFKk4hhFSHUQ94LOwB6ozhYXt0
lhH0rxxUE0ly8L+/MeWIecKqz5yoKQfr0r842kez/35/AiuLBDoHYArBHoV0mJhli0o0f0i62L4M
rHyMjVN8dqtDVGwk9uZeKkoF8drk6vT2OYhMpNH0FcT06jHa9/3x/ixWTtNieMEozK1VpWGD4cnF
cr84njN+uS+AD7CM5eGhCXgTv8rgvRBhf7Wro5NI45CLluReGDjdBd7X2HlIPm83PMjlITCPBwnc
ALGyi1hjlrcGaBYmo/aizs9cyY6vrBWng+HXGo4SMBJLH6N3czupjMK9RPnOdL1y2quTZDtWzuxC
BD90V36YXdaamdASjuRrbB3H9HB/M1aGR+ACT36AuZGPFN28pJoZlC90d/etBas3TqtkD1aWyEVK
nmedURh1Ez+K4GJQpSvjAIxCBjmhdy3RJW7M2hwQvUDBDwIAIITjweOrJRrGdCxHXQdG6HG2D315
2r5Eb/16kPwHCkl8ttUqa9noFnEwOk/MT7XtD2dkwFDxhvw8h3ILTiSiRwkz+iYObPsP61LP/XT/
89c24Hp8wfhXJTBadYHxqYGXiF/kfruRx5hrJGQbsfDwURGlFdnB7GlWorGdw0tbar6Zn6pSdorW
tvhagnALSMjMkCL6chn6YJj2qSPRSbLxBaXXNVka5xbGV/4U6c4c3nGErj9f8JAmxQIOucHwZQgv
3jfodvOMPYDnhTA/4hciK8FoAryrz0qIupXHRCu9vHuozM5ntuTVzJdZUN1IWICmirPmwZcXlqnu
lTJNwfRzGQbPmF8P/qD9uH9abzYCGWfeiwEKA0ibm5QqcfBsa9WZXPLcr2aPZlt3Qhhf0NjGBBcy
MTE++ciequD+x99cNQ45Rk4eeHlEs/HeWSoifUqcwskMcnFUcozYg5kdUWgkMQgyIXwFr7QdSYaZ
KrVJLtT5PGWofj8XdKtK4vNA50QYTx6OF/Muho4niW00cACOzPxSqpI9Xp0BCpRQFYh85E1aKoYv
idL0JgqM7BiinYS2j+j+/k7cHFR0XUDpPsjIYBHglAn6Iup0JW6Nzrykqr5r1UNc+VaR+qqsH93K
VPDo4aAhtJrkQIzlZuS94VasQUWo6Zwq9akqD46sHeDKVBYiBN1BgXor8goiiOrpAAmzxxhNsn5v
Xi/kkUDb8EZPhT1ZziOdaZaNCSpOnQxth05p7VeZ59LNRSW8cIzTg4E/nMf1hAtSoLCrycbGudjV
p6E5prHvxpLA29pyXYsQrkdftJWtRtRBxcfXKj/VvespynHUJQdsRU8ZgD8hxgpcA0jPxJmYfZpO
feRcYr9B7Y0LhoX7O7J2ssA1DCYplDLgac1/f3XNi7DvDPCPOJc694xsl2YnRcZ4trZU1yKES6K7
IDQ0uIhWfc0iz1b8MH2Ovt2fx+pCIeMDJg3wF93oEjNPJ2NOFfvSmB9IGKTv2AfXAkoMaQfcdhEH
VU26UyHmFF5i9L5RfEq3oohAmIcQKMrEeI3dTTWJXWZO47aJhRqlo4IEaLonMqKRlZ1eiBC2Yah7
0NJPENFXB6fUPC0iXrnZA8HlRg8LoBk46zPgXMvjlNthpepxkgYuMmOPTSpxDFZ2mTOsqrjYqI0H
Y8dy+EGjE3AyZhoUjm/trM3uH0/9gB4ezftQonTzSilUElvxpCZBG/lNjCDWYfMhXYwvXDam0q5F
L7YksL+mxoGR7fYUb10TDy0AJrmPvFwdrQAzhzu3ScAOk/FRUT5s/3qA3HRU/OKQQshy+NDWJ2Vg
bhoY7tlEGw6Z17dyQAEvAMsL6kjgmznC5xMHQL1M1dKgp4EeHgcaJON2pwYqAgTxuMdgpxJZt404
7gyNYgpZ8q0z9in6mCtfN68SEtt4q+O5i1I9Mbxkz3bYaHObBo2xn73RkCgifsIXrjGSVdfDCwYh
jIe2G6MuDdrZc8IfNDnE9BCGEm0qkyLY6WQChb4b1mkwk0eTolfmp6rFUvnvWSq04sJCrZT1uE1F
oipW08AOd/q0J5tZJN/W6t/xhbXq4hiPCFtJAw37vJua3Ts+HzADA+l67joJtxnxerWd6wH3gfyZ
Bm/enG/gn4/rgEwA3uu4E8v7RrXYjNyiyEAR7+nma2lInhErypS7k+jqhZASXlvC9xfVHJdz5maB
cUTF9ZxJKlbWzhAPsvLeHthesdSTtnHtskjLg8b8aVT+eHC1gyVri67ysIV4H+B48+ZViIYiK7Bc
pDwbQ62eIIXH3pqPLN1Z6VMe7ZR2R+DJjt3sTcTvdFm5zOriAc4NmS7PzgnhFEBc0NFqnCG3fQ4/
jc12VQ46emBaEfLgRMfC3qCvjoXG4mMepBFQdYck+bX57IIJGhBHbDy+VTxbU2R2s6MnSRD2H4zv
db210gRo9+vhhdXJsqkcUxfDx9RLjWQXs3775eMcw0BCwRbh9gl3mzZWMqpqmgR1DS1LPimb2VIw
BRQEwJoC+AaqKOFglW1edHNnxLyEovU7GSB35fwshue/v/K7bWtiERoEobjU2alwNST7y8+HcC1g
pVFfwrNBKBoThq/iqTDbESWfaI46dceh1zw3tb3thwiYTywO8mZ4cAlC7ATM0l2d8QLrv+NxFykS
DbI2CTSi4fFWmNOb2oYRvK1tnjpYo3Jf5Tu32qOQ5R1TuBIh7HJcFnPe5RDh1vsIHW927xmes4BB
RXC/bLnLZcXAjdykaZBbD5l9JJLhV1Ssi8zG/4YXtIQdaWrTqDF8jWifJKeavrg1GAQP75gEErso
vgVU46YSJ42SxLJZlQYEOKIwS3edLKDFD4p4WgE9+J8EPs+ry6ASvSxojx4xdkW98XtTbC5Mw2W+
FiDET6ypAaE0ydIAbSvK0yADOKx/P/DbnKUQl04Y3k07S49akgTEPlkA1ckY01bHB58ZiqsBeYNR
Xa5PkudNO0X4/HQ8KK43ldutDS7Zv+Nz+Vfr3ySzUU0hjmn2BchYezPqk68+wCvWW0upG0BaG9td
0rRFGkzZV6M7Tt17LvHV+IItYPC5s45QfP7sR8Mr5vGOC3A1vrD8Gmup5cTwhp0RjW/37zEFqDzj
5gwvT5iz5epHER2j0oEfOY2n791m+iEs/vXowuLoZd0MQ8hw9L/p006X9QVe09HXwwtrY0yENlE2
pSjTO5TtbiqRuv9+f/nXtBycbDQdRuiFs8Iv1wfc4MU41kDPuZnh0U/2U1/4rJkkxozHN0UdBFg4
Li9nm7rJOWSVwroOPAlBGKG01zx39inOTmP1gbouKMk3l/rybbkSJ4RbG6thE5JBaaAmn63UU7sP
9xdtbV8QyuBoCjD7Iei6XLSENKPZDW0cZNZuqI9zeuxl1kciQqzFUSgI1DqbZ/zK72r1pY3+Yu7v
+7NYU3ycYQWVsoC93XSAKilJzWLCEwhgXDx4s2Z7FBeFMf+OLyi+HAjyUDcxfut+TEMQL/+tKH9Z
mSS4J5sFX8gr9YrQvRN1cZmBpfoyPZvdf5yEYH3IRAdb6zAJ1vtj5lXhB3M6Sr2AtVt4tVRvD7Gr
Sah2Mnd5mmdBSP2J7aL4FM0HNXqHJUJqEeFuBIF4N/PlUsW5rZFRq7JAN4/GpTAkw/OlEC/59fCC
qi1at6k1G8MX1c/UPGR/mmwfqsck/r713ILe6I2ZFbFQ5LaE2xdPbl4MMyIbWQXAiecqg0Rb3e4G
WFAA4gdmE1WJsNzLdcKpZXbsdHmQaPCYkm9tt2+UR5bLCNlu7zhcDnBOWTwGAedPuCCGTbtR4RxK
4Ef2KlTnbqblAAnvtQDhbozGVOpVCQFoM+5ZOarVNyOM8Ug0eW80BHXRfE1cqlR1hm6OiyJ4mujn
Zvy0eafhlSHThDw16KbEikFSWo3ZOHEeZCfznMgSWbeaA6kZ1OXiHYrCRLCYLbeZaW7B6iihAUGP
D/bB6baHMZYCBDNUDaM9Wh0EOOmubXas399fnpVzupiAcBFKwmxlphi/pN+Y+TgWPirHUvPjdimA
wvF+kMj3Ifa9XKYkZR2o0dI6gBanp0F/aKJTRk/3haztBZwzpNx5IfwN6TJt1FB1UWgXmH/V7hdD
+3x/eP6NS9WEurqr4YWd6MdEqZhq0YDmg1+1ftHvnFDWenptDhwgjdoQwMmBol0uVEFr00yTjAZV
9hRoRJKdWZvC9ej8MFyZiMKac8vMMHpnPjYJRY836jWjBIOyMgWEGvDxeE3zOmDBQphkCm0b2dfA
UF5pGch49mTDCxaCoBIVXaswfIiNpoHsvq0sEbzlNwJ4jmES87l1W5ZdBMKvIGOFx3Swrl1Isf02
cMdSBQSetzkU6/gcYpVZDuxjoNHnef5Ayv6Y9NVJGVuJEVpbq2tBwn7bReoQFCIBYOEnWeeVTGbl
VlYLiDWU9QNwhCi1LmzGAMJfdLGbAHTRviv2ATx+hixQtqKgkHdFGBQBauhxsbi/QvY7K2lILln2
tTFf3HDfxsdS1gxlZaVgPqHBOYIDtSKCuc7SKG11dGcKessvvjNZfyOuGwTdsRheuNatqWSu2wDp
giQNGIWrI0m+KrHX033o39dSqxNB3SBuH3+MiWFX3a4IyxsOPWoOeubnVKJCVsfHZqPXHjq0IzGx
VCE6c9TeHBH0bv5S2DGhu+2fz6HA6L+AoBlAO8vhQ9tsm77sQKpYPU3NSdYYaO3rkZUGeh3FoejS
KQwPcKJa5TbYLYfu8U+qSJzX9dEB/wFjNEJNYr7GiajeqgwR6cnatcMLkYXU124br0b8//GFtS/R
fbUG7VKMtkafDiT+am2PF/MEDdjvUFOGiKgrHNOxdKluh1h9qC/v3Mey9P2td8/HRzEWTg4vfRSc
DaVQciOpef67e7SGF0fd6YYXurvk9/ZTBEEooUW0BlqWb9SVnSN6rDesxjzoczY4XtJvrgHGDoMD
Dz88aAaqrqWACl3eJ6oy1As28d5BIURqSO7xmtrjDUDhyXDVKqavolZ1WqebosBVfd0uvMHLAJyW
EkfzFRcVE2gbEYSAE44yP2EiFBThGps7iEG7E/1kjgdDfc7TwOoBD/HD5h3a41qceACsOk5ju40C
PfdpviObO91gX+D/IQ4OIDuSZ8L46NjAxsyGwaus793wYTJO2w8WQg5wLsE2g1CvsFyWlphpZdZx
AL5zR3mahu1xcDwkUPWCtu9vvU8Eg9ozalO0+YV67U5z9mA/bP5+3AZwmQBkDm54kSKyUA0AXAD/
CYhziuKj7K24YuZgcmAcAOlELFmkcJwynY4wS1Gglpe8BuP8PlJ3bvapHo+jrCnXii6BLGhxJF8B
ixPL8JlG4ix2zSiY0WM0PeTZi0JPxsV+h2ewkCN4BqRXIyPkPpTuvs7Up8Wv+1sim4egq/JErzhl
C3Y82dvaqbH8tvSHP+527BHOFE4tZ87hkGphHmYJdiE0HQDVb4p2lyb1ZNV5axOBe8ahIiiOQNe9
pU5E86SWDG0eB5Vns6fEfTLqXVp9lbwu1o4YyJ6AC8ebm5PaLqXQ0TXGWUERxmD9Tux9VPh6tnNL
T8t9JqvTX7Hn0Ih4BqDyBQEWEa7Vo2jI7bsIGWbySPaOI7mMK+YcreY53SloW3AhhR2pta5uJsuI
AhttkuPOizRf3w4h4Y4OpyNBYxE0KBEseuRaQ5QXLqI3quZHXmarEju1skYLAcITw0XQ0RwUJwlG
U/EjtquGd+wCJIAAAEyDtgI0+nLHZxqFpIqMJGjS0iNK6f2+fwHXZoBjC3cNGeBbZGcOhelGeQmg
QhJ51XRkymb6Ihdxfg6jh0MCrJC4CcD2WhXhqELdPrVgnpFxSK3NAK4yLB9P8iM0u1whq6yjgRKz
QH6qO44xOcXb0bUcdPmvBG0pwWa0n3sbEvLKa5Wn3jhu3wNgdvHcBqQGRMzCMaVgay10JyzAv6B5
NdnlMo9w5a7BViBoDWq1N/7T5QT6fChNM7QRjqXPYePuCz06OO127wZFgHjT84oD8AEIF3rOmFmE
oZMFanEwXE/KuLmyzxiaEwAArYWAr7DPeq/PA0LKecCGw/yqDtv10WJ4Lv7Ka65VlKxWSpIHpP3Y
Uw9N0ebNPAa80wbnPkGqCK6amEnNGGrcOsfNA1T2Uk/aGnzFaV4MLxzT2Oi6RkO/6KBOT0m+U5yX
FrVuskfkylkC7wlvUIeiFdggbgiv1onXqHd6p2UBjXdK/jA2KC54x0nitRF4RKLrMph0lyIU8Gwb
o2pnQGkn9nOUSxJSawcJfhrKMTldNUzDcnjipD2CjCgaqmnvsXMGsPD9+7y2ERxzx2v1AQ0SixYG
wy2NhuZFkAzPxrQvzeMQf4Nr8w4pMJ/QeiA9Q3/L5TRUJZw1moY4TROqFr7MIN6YSeu1xuf3yIGt
Ris2gJxEVuM8npCTisw8cNlHnX2IdE9pfC2TzGYFKQnTgLJVJHN4DYNoJtpcJdUIoE3QN4ek9oCV
mFGz5ByTDOVv3qC95tape0eIEBl1JF94HzXQ4AlHAb0c+1GfK0DEiJ8dK21/f+nWThqCqcBz4zmO
hkGCynJzI2o1Cw9lkHN4BX2p2+0vMt7gGVhMnttBQnt5BrqqY6mjA+KmlU/F8NXeTNQMjYWVgXMA
233LvOIM0xwxl4dEhocebE3VsdgO7oEI2DzoDWw7AhbLKQwkT00noYh59TuYDbK5/QOfwr/jizDo
ioWDYs9FEqjt6E3hae4+6JtJxSADIEBeYs+DFa6wDZYW52CFwDaYbnKiXjzH79hnXD4gMkB3gGb0
gheoa0PaGxrgpKRDcc/JGCQeyMq7glddO/BC3koeBV2CuJdGwq5OgmF+Lr6gE+/Qeoq+b5xnyz5s
vxN4hYFwGp0jLTj+y/2OEP0fxhaIHLPJfIaUZFhLJrN268Aij6MEtxYAUMERGWmfqoPBy1jKh+5M
0/84vLBWbkPSJOHDk+LHlPwMZf7ymoGFZeXZYFSHQjUtF2hUylzv1QZ3ztklpl8Mfiybwq0IrD1n
DAZpA9pziSmYSAvNceqh9ubwsSYPpeWxUaLPuRuwDK1BBNLagBsC3gMe7uUsyiilw0B7vIysJ6r5
XYVmiMfY2pnb0XsLQeLLftJjJQaKDPfb3I/Ol5r9vn9eV9fq34mIdimaXKcErQ/utnWKgW8Ed4C+
uy+C7+jNWqEuDaWBoNy7YYZiaWcMTpkn8AupP7o/qax0aVUArgR4FcFfehMtisMBOXQGFEPa+6Ty
QkdyJVbX6Gp8wWEjSpdOAJEkQe/40fgBmcntkUEUjcEbxJHFUxjPgOVxauMCazfZmEFi7atwR1FA
sX0TeMwcVN283FRMHdEk74oaHFTBJ3f+nNpf7o/OLYC4xdDdQMNAx4KIXbgOoT3QOOpmlO55FTlN
o2+bPpM9Yda2GaW4eMeDesdEF8HlIlXwZUxWsjio1W/dUz/9vj+HteGRJETKEy453DRhDv3kDHUd
IlRQlTs0eZGVW60dIgDpUJgJgCO8DcGIViwnNTiPUMtPTnWWeg5ado6bOcBQL3EthKutq9fLZDdJ
FhYQguJS58Bkj6O1JQJAE0hxIBt5e7fl8DQH70HXWegENX2FRxl+vr8Dt2ZaQ/3q/4YX3YBcjQ1z
jjH8lDzW7DE0D7Z5GOheT/4qE0mocW07kOcEGIMDr7Hty6nEmgI6rRAlPo39l2H8cPs/5uZ+ONhp
7nfjSuANA0u9FKHmRItTMwZ1g35Ih52MDfd2MzA80EngV4INuvEDaD7p02Tm87kBL1Gl/q2HH+9v
x6oAFGzyflC8a6fglVHA0k2apfO5Yr7lfojJdnwVatOQaEGYlJepiVpvql1qVU6fXEAr6xHQysWy
9ha3ZhrDovcdYk/IiICTYLkFWhjRrJrm+KKNO7DuZuZ+BvEL+iPLsrcra8UJkHiTNIA+0OlqKUh1
Jn2M+kk/0xzkLEX12G92kcHJAj8VuEZEJnBilwK0usyyaIrsc/msmpcylxT7rH3/9fDCdShGwpJW
J9a5Gx7z/FQyib90e92Wny9qPzQwUe0Zn6/RQzn8Ju7f7eaWOJDAGUAR0oWBA8/1coVCawA+ds6s
s21/yB6aRrJCwgxAZIKAEMLUiGzhDYRSnOXwdWV3s2Z14xmNtj2wbO3YHO0N8/emO/cmBa1G4QJw
lnTwzCylGGirqLcWHc9GYnvzl7DVJMGbtWlcCxBuhDXVvTFoEKB8iYGEMZASljU0ES7dzRyEo4pA
7JTnM0REJwVMmuS3P4cIvv+6v1KCy/GPFCRuXDxI8TwVs52l0jlh1UPKPHjEPTKvsw6WbLXedNyV
Y/MmBRkWBB/AYIMIhLDrVuc0daYWw7lsT61zSFDJOpzGOPbs/Ckzj8z9Mm3kL7wRya3klQ1PCC2o
HlXDeXrRq/24kejsZnjBho9Gn9aakw3nNnrt5ku2Uam/jY8IKg87IVmP0qPl51MwdahxX/Rn6nRe
THe9vjGq9Y8Eble5p4PdF47wnNkTUAJZf2693LHBs0W2Kat/BPA8J0wrzJ8I9enGsC00WxnOhfYY
Dg+Ze+jK4/3TK+jbGxGCsuobQIzSXh3OXfs4TKeNZKcYHmg6RPxgKeBQ3aBlWUkStewYO9PuMU0O
znzY+vnAjUMJAvyOZLNuipsMKIOLGz6do59UPzkbax7556PtGPB6II5eqY/uNeTk86lvz432HCbP
ieTrbxUUog+AKvGCOMRkLUFB1ZM5dDQf2/Mc7xLbx/lpTT9qX9JuWyE2nweirhx3iCppqHRhlwe3
SQD3aOpz+NqZL44s0s//fKmc0JLyLTyKOaA+QLgIU9mP2pzW9Tkh+7F+Goafre2Z437rXsPpwEVD
LTbcjhsmz5zNY03KXDlTdWd8HtTNN4HnYIEIhMrAfROdQGL0aKOeF9bL5HxrnG+ylvO3F433tAfb
CLItCIOLoKGirNQRzXHMF4O4P9Sq+hoPkvW53QXUeeEOoIQQ9Cw30aZEa53B6afppZjB03oZiodU
fzI6iftxOw9IQXIQRggiFPG9UttDTSOnnF7S+hVlfjJDtzYJgG3gWyKRDdSC8LbWU62wWaSzF5V9
dLRD2XigFRy3K1Y83a+kCAeW1HE2VYrGXpTq7xQ8S9WTIiOAufVvliKEu800h5mZBhGZC8QCTxGS
UZJgu1UfXARqWRCZe/MLlhauy4xQ7QqIsFvqWdmuj3/Wnd82Hgq071+9lV3B045jlpGQBIaBf8mV
K5BXVWP0FGDKCJwaLbqrGZBSxo0fMhnH3cqkcMXhceIEaCiZEkT1ah7rJlhQX+LQCxGdiHbO8Dql
l6E83J/TygYtBAn+B3i8TLvTZ4brcqrIH9RmxRubAkDtcmaV/58L3PXlsgHCPIBLHHNJJn9OP9H6
UMuu4/1ZIBi1FEHBAs0o8MAvWbGfh2NFfigy7X5z41UDGVyQGCEehResuPn9YM6jVVvpZSqe7AOd
Jad4ZXiMjD46KERB7kXEepPMjnudOHh8599D64uMDf1mgTiSAYFAFASBPAdWdrlAyqTnTq8k1UV5
bZmPyrhIRmq8KgHXAjE7vMoQFlxKaNIo1GM1qi6MHcrfrP9jOa8bjyr8fsAxQCYDnNht+jQzLYIX
WkcuSf6YOo9a+LmXVfjd7MJShFhjkcNRNo1m5Eyoh7E8ZLK8840GwfiAY0NPIQAFVSIsUtbkxtRO
CppXRJf54VP4pMvexWsz4OAhnFReUi2iPmie9NmQg1ta++FQr9zf3wLZ6IKj2ejuXJEKo1tV7msp
gje95B7cKD6sEEeYcg8K4SiRV7or9BHWG4T0anGpxocChVPsmY47TQYgujmvXBCiy5yLBP6CGIsC
8Xan2TlzL9Psg84DaRayEQYKlxntJYGYRXYN8VmYp+WVQCvXjOhK6F5oo3ias0/6euvTCAg3Axkv
FNFgDuhmtZRA+pykUTuYl6j+e4h2Ubdz6z+bt3whQlStNO905kKE+dw6uZewjaSbfJUAJYBZQOkR
os1iWWdYzJHTE9O8wAJFw64xPdPaauQ4ENBC72S0OoC/Jnrm5phpOQvRc8V0vEoZ/NpGJ2hZb+OV
A8XJyuGYg2IAEWbhbndKqQ8INzrYC58ovpF4xoftWwEFDt8cEU1O87XcbSXslMEOZ9B6ov3TcOhk
9eb/R9qXLdmJM90+EREg5lvYU83gqd19Q9huNyAQ8/z0/1Kd6NMbbWIrqC/aLl9UtBINmUplrly5
YZ0AWOaMnoA2Qv2E87rUczRruWm/1Y4/IKbSvZb1gchekxsazhuKohczDxrckJPabaIg91I4b/23
cqkOluXbNSjdigP9yHJdCeLTvXLXaGVaQz8y520xfEQ9Jme/MVxNRNiOpLHaIe0w/vd+Lr05Lr37
2711oADCBUMjeONgDAXN0wy0posz3imoPajsU/y9Kz6wQvwthpQL7/otuk1t3be4RTT7rR2Ky6J3
J9c63J/DxoXBactBMcm9Jhj19R6QLEkJy1znrYrLk97+iGJHskqbEt6rR/FeRX8OQYLbWnOsmWBR
RmbeUxpvAbL4A3O4kkDWc0DKxc6beMQcmN+mXv0B4wR95lcEnMubTpYJQGEZixbnLVMfpuF3k17I
TozKu4nlZYqws4ibo3H2egaW1fXUNHHXKfNJNYJZ5pm9pztWoQ8YWE43DAQGoDA3nExqBTJXkrTu
W8H8RvNH0CcbD/XsZ8ZnhObrP9XyVOlel/oqOS67wzoQDukokCSIgeGf9eySJIo6QhXrLZme2q96
t4+w5H3xrocXtl+N8mahCYY36sw7mfix93i9Z5E4pbUKTRStejOb3WzbaJCTedR8IDvLqPD5GB79
m7BAaJt+g8ag+kJIHc/W2+J2Hs0TL/t7//cjFgKUBNo3c36d9fLTCB7IbKJ6zvbQ0dQDoOwDC/Te
Du+9RQFSt2sB1ZxXLToqR29RftSzl2xnHSxfIQ4yeA8KwgiKPABAsKQD6l+it559cryCfdq9PgCG
8Z6HMOQAfwrHc1yWti9IprwN7cF+MWWpvFv7h6/HS4K3MkWQXMQXowiCLAAMKW/A9Hu8HXQtSXXe
XkMQgIcdLNM7ilnwa9D6qKaxhtZBQ/ViOUhtx14979YxIOwRGMT6IKxyEzqlfVG3KCVQ3qb5ldJL
LTmit44Nhsftg0gawhCwsusTZM4KiBhStG9Qtbe59+lf/fgkJUYT4BLvxwiUFcAMwX/iqOK1EH3U
XNpWLVosFec6edEcL3O9s2Emnrqz+TEXhTOLmxsBbaBXxPk0I1LaiTNFeLt4S/fas++7j+xqfGEq
ud0ye7Yw/lJ6SK4xWYn+xplFSTtAPRw5dIuJb5t5bIbYMd6sCPzWL1W4+/MRQUGMBtXtKBwWEfGt
YRXT1OFFQQbmeXYry6hufT7nvgdVM06VLRaT6QV6tbQwiW+s9boL+/WBr78anUu/clubpnX1vsPo
Vf2lIK8O6NfvC7hRaOAW4NwjOQ+TcRtqGpQszvq8ycMcuPpiskNzRrnluJOnEWEO1HIiIwz2byR1
QBWynkei0Fa1qVKGHXnWlGc3uD+Lm00Qhhe8+ypL+yKt4yqsvZEe7O5wf/itRbr+etFlomWrEMQ6
QuevsiY+HQC62ZuOEmYgZJap2eS9xWewpEelPen/4wIJdnukRsNAHlqFvXpRXjVZ32b+v69cPnw9
YOjwLRDvg8cnLJA6asmA2qkq7JTlXLLHaTxV7DstPxXTxSRn0FCf7+/IjRHHDYqMCE4S4ltoliPM
Z2qWMqr7qQgL90Q/46L+XchedBubjlaCoFqD0YCRFUEMLcsKCo6pIpwNhiDppclRuc0k6rdxcHUe
b0KuFqjomxTYDAoX3RqSKpxND57NwZ7L4/2V2pSAMgS8GwnYxkWHWImc0dKTugzN6BQrv0dbAtaT
jS84ZLQysq6YyjI0Mt0j0+9skSjflgB0DwSgDkUycCoF09Gj23XZqwoNbd1HPCiXudxb+8wPEW+x
DJSyeH+mmaopRbvQEFkpIAoU5Vjre70mnFb0YAVTGcAq0A5BPdLKSlUbzS/DLj66CCaj7HgnbQU3
sHA2kB/iSGVQcQkWsB4cd2kGNQvb4kj1y2J5KJWKfu4/S8itoa05yvC4LV9bcRBWaIWp0TwkJrJQ
qA+QaPXWVsNM4KbgcQi0p1yPT+1hynVc0biE+uffrNX2epY6R6DzRDYXgSmsx080PRrVqmEhSx6i
z/a8XxVAgcaf7dhnDjhcD1/O5tJqtZKHdvx1zCJPr3Y2PeK7DPgMSFgBwNjwldyqUlMlKYowrX2z
/2bNe58n6/FFksmKpTOLBoxvuEcX/Cr79/f688V23bGbRaY6Y3j7CTG4jkosBVcj4RbiCVlUEnH0
8A2nSjvncZNkVR4uFpjpq/5B19+gEY2ZPqjK7qcWlupamHBWnTEHO6pb5uGsPTmFp5PP93Vt44YD
ZIFPBfzTeDEK4xsZmywQG+XcZpRZ6/W09Jh2KE/3xWyoHBfAaSCBXrhB1lOjwIppZROCWoUVx6b8
wP2DPDmC7UCD4diKjWWYTRvHLss61Ks31fDMQrJOG5sOuBCvkAeUBEZQeJ6kpatnWUeq0CQH9unT
9K2ZDrK6qK1FgtVAgBoeDsKXgmLbhWbUdIKMiVV+j7973yh4mqDOEYxJqEW8LZKZWyxcodImnJPc
nw/T/JEJ8O5HvJLFAQeNcJhUBVbDnJImfMns+pDj7/5ThKwNbh6oxG35R66Vrj2yBgsEJpW+S066
9nBfwoY64PX2nwTBdHd2rTUO2BbCJc692CYHpJePyvCz3B1Cxl7wNtuArVoApYsRrCRd5maejDqM
f9TJxa0+oG9wKnF3gjAMXAX8OF896GxliNXZsuqwLb/NtU9smTuzdVavBQhbTces6hMdAgx21tRz
tBfrBO8FISATNfIwssg1rr/fyauFjMpYhXrvV7Y3yaoCNj5/Nb6gavrUzpGWYPy58dTR077eP0Yb
zt5qeC7+avnLfiFlo+AY2c1FcbwI8YbdmDy+Qui3DEA6yqGQQFuL0EA/bKXEqUKaPS+XXkaZvTmD
q+GF/bXUOiG9ZWH4FjRV6rHVjmOTSbRtcxeuhAjPK81iw4Qyoyos2MmBw3q5vwuS4UWmUvgwY51T
uwqtws9KeeH11vh4VCE9CoNt3gSJpyZxEKWkVeh2x7r0yG6sHLYYQyOMgecnkAPCFqeMDYzFThky
9FD6s2q9TOJob20y3gkWek8hiAhqgvUZMoesHmJrKsNxZF597qPHuJc4qzIRwjlK61KrlA4i3FTx
rMf4C612kvVxbxWpAE78gv9wbQrK1mijEumDWYRsOlSNF2ve/mMELePt31EpBqaD9Sq1UZqCnyJj
YaR8Ss2HSMaPvXHn4BJAQAPxMWTyHWEXdDa2btpaLFSXc5dXXp+UXpOf/74/i62NALaFoI8D3g24
pNezsPpKVTRVKUKVhEqNLp1QCNmtI5Mh7ATTyJCP6EkUNt+Z/dqww1Dvf1qhVxb39DgHNLIP61lQ
UABpVo8Q2TR9G4dXff8i4YGOgfH2wetWrC9tyriIFN3Owqz7ldNjrZ0y+wMi0PMOuDv+WL9paxUT
q4qXJM5DdABdlIOevKnj7/tbzQ+M8EABmhrlbrwF2G16JiesaN2MZOE8f6EDUCdegWrT+zI2Di18
F85ujNSuA8KG9Ua01MjyNOkQa6jPquK9Toq3l4eAKzaSrAiY8AbVIKQVFKNccluvc8hgVXt8VYvm
eH8O/Diu1wm5mffGVgBkcQ6T9RzMEgXjAxoih9E56hGR2X27cSpJUGbAtvJ2nYIPMyRKkXajTsMF
GIfHRhYGuFU2pFdhkYDFQkbmJv+dDXPkuiPNQoOcMwdO6tGS1XhsiMDAnN8AURgIEzZ5nBx9bhI3
DVNy0pYBPHzkYMhaeG/swkoI//2VrxTzwCFFr7qQ/TAcUArS3blW8D2jKBA8EADTInIieBmIc/Rt
mhMI+Ebar0r6efcpQloMcACOQcDTVjhFDhk6C+H6FNdD5lsXggzcfQFbu8DhUZxhDvstqprTpoVZ
pk4a4j1lqwe7fB1b/76IrT24FsE/4WoPmqmJ1bi2sdHZheiv5n5PDP4LL75A6NAEbauwBa2pD1HN
ImxBcWTNgUoetrcGzwHYDncoj8jcUnHEekvANOIoII+5EOuJOJ9d8G9PT7a++1kFQfyG4F43kBPC
OgGI0bnc7oXJlxLUXT/378L16MLllrtoDo1ebwn8Sb8snuFy3x9/4yAhbgsHgD8ZeEuO9S7HllGP
Y0PiUHWfJ+WFIRDgSnZiWwTvSIiCBdxugjInjlXbuW7FYWqeWva46I9KJJnFxlkFYBPxbR5IglII
t0LnJDTTMycJnSH1pz+WNJEow+YcrgQICq0082Kgx0ESVsuzlj2nFZyl3c9bxHgQIUFsDykBeH3r
nejVMdLUtoLNWOrj2Gkeq7/c3+vNVUI1NLBRiOTeBOoXs9QVWhgwGv25+Jx1l/3DAzzBU60cASJG
cNHOrKNFqSRhlJ8bcpn38ePh5keaGy8faBjetriA1uszx3nGlgrDt+7r+DWqP3BKwYZt8yQGsBli
ZQJNSqdaQF8Hi1p5mZ548Z/1B0wqb0Ct8lcDgqsiRoY4/ahlBclDNbvYhm/vbDLxvkScoJBXo4MU
UbwVwChcINA9sLCZTwvxU+cB3HHGTqK//yeFl8+BgA3EOqI+D6pRFCxW85DqB7vxO9eLyh9zN0mu
uK3TihJVzuUOX+Om60C2NHFndQULtfbsvnb5B47T9fCCRrPIjsx+wn4PmuWNgIP2f9xXh1tvGMgP
5A7R+gY8dTd4q8pa4m6YWBHqzplkRy05Efes72S/ed8M3nEXBoObVzHxY+gDTcCki1XK/dz8ByVu
H9gGfrmBoRW5q9vM0oBgTG1medhrD2n8ZO5GB/CgsIWUGELDcLgFrbaXJNUWZuZhGkX+XMX+KEtP
bp2jawn891d+DBidU8VIIaHSfRQOTNkHzB7itkCmIQOAqhphfDNqHXCoIvW2OC/5oZ8+cC0A2oD0
Mwp1AGEWrgXC5mVJF4bsKoov9UPCdgdjwNeJUm1Th9ED9FN4kYCZK2Z5ifERliTjuf2bfMRe8BYr
uJt5HamIa7SSvHKoOyEb5npVcs7KU2J57f4EH+aBCABnagLnv3iQAHkcFadGzs1VvmeBU35Am/mL
E3aPg6TFGpqp6BxmzS2WSffJdDFGbzSP9bI7lIFJgC4La8Vbl4k+QKyXnUVqlofO9KCll1zixWyZ
JBht1OdjpdBRRFC2qKraPk8xfMf8xXyguTewy1J8RAqnsUU2GqdKjCopUeqmmY1UfTb7JSroFw/t
dxOZXdrwyMATiK4PqHQHpNwia7WOJ+g0cxDQqPXzsrwq7msqq7PdsByGCtPBOXk1lHILy1V1fV6g
p3kW5jm6jQ+zZJ1kwwuGAwR7VUYiDL+kqNp4rPfDYxDUQ+0drgcHBYtivqcbkjkvDEbDDuiV2S8k
FXJbn389vHCB9oCYtpOF4WN2zOnXyd7Z2INfbcDcgABeg76hHkhYfo2UlWOkNA0XZMSWV33/8nMq
Ep0/SwDRFNNJw4IujUVPppA0J+fPdGf/Y/71UDO8qxBo4KFD4etdtyNzPfRD2JReX54MGTZp4/yv
xhdOT4sgmGnw8R32M1YOk3q047/vezAbOwwvHqEq1DIgJiYSr6VuP+YI1aN5c/PZPGvDl/vD8wMi
hNpWwws3T9+rRsRsDD/nHsvOFEWDIG8xffT6qncjibEbYHnlDUoQM7yhqFOcjBK1ivswSQovNX4t
3+7PZWuprsYXl6oqlMGY4rwPu6DVDpkMaL212dfDC0s16hXL4g6fr5sPKX1apse2lvgBG3cDwIx4
u6EjJ3x6MbDatpPa2ShGDVPtkaV+rl9KUNTtfwGBegYofpQNwt+7eSO6Ogp2ldhtsee2V5e1l+4u
nUbe/FqCsFSASpRuzSUklUc7sGgf9u40J0TjQSUCHiNc1Ot7RynsulQpacP0G3gKpvLH/eFvdxrD
cxwAylh4ll74fFLnzVCptAsJvRipj/Lm/VA3hKlQhoAnFTj8cKsJwZKBdjOePrUSWGd3SD2GEsv7
c7hRBi4A/ImcowDvUNHhq6JYRdOvLAry5zL2yW4OAWF4fpKvHPq6Ltg8mBgeBIcI43pU+Ts298bp
BRnCGrV9amZdRKMg6nUPnM3eSPZeP5CAQAwqUOG2chqx9SxcvY0VPe7doJx/RM6RJbLqgJuTBAE8
FMND3DwZLZykQlcmUHqVbmBoL5pa+jVeiOPuoAyEgCsdfcBR/4HAhqAN+qKhD/yQJOHBaH/p7a/7
B+nGJuHiQeiWA6F5bZSY7B5TahFkNOJwJrGfwl0Ft5o6v6S2rEZgY60wAdRcgaUWOCKRRgf9O0bo
BAQR82QOr03/sxskz8QtETqWCi8hgmiAmJFeDKXT5zqJwxxdQqxXdE3PhtP95doSAZApwAGcGATJ
yvWR0qcys2YtxSyio/Ujyk7m7w8IQAUWogCgcrthR2VjYZKyVpQg0V6z/AlGsJUpHj8wK6cAW46U
wP8XIXiVi7O81wnGIXP9Mnushlc3f2x1z0BLP1T9y15EG6YK4viTkTc/BNvoeskK3ZkIJqQEzCtr
lH5P+d7rAvNBhTlXDThQeMWvBZBIaVDP3kJA+bdW/Zr3m1qEu/mRwqMUJNGCl2lmat5pVq4EBm8d
oZWeSSXndmuF4MPCjHNMEWgF1hNou3JxaooJ6MnRBl3tzlZPuOSwQFfjCzvQDkuC6pBOCdz42W49
u/56/8zKvl9UispUuhJtygI2HtwBxJPOn/cFvHcTF4/s9QyEI9tErdu1XELq+BrztNSj35Rfeqj8
0t7/DspBMbzmH73y5tSL9IuMkZdvwc0HAL2BHmlw028QCkoKmtk0GhRcVkegOEECpcnomTYsMfCz
CEEh+oFQrHilT8kYWfmURgHLPZscE+dUDv5iS8IfW1KQMNV59TRP5fC9vLrZraVVCRpK4E5cLpVz
qa2f7Jcuo87fFAKkP7YMOAgozloIpY2xuOYCIV8XPfdK40eqerJi1Y1Tx+sKOVqRd7QVI/1KOWgU
jANRgHIk7a8q2xu8RkaTv2Kg9Lh6TdEJNZUqL8oW7omTPVmBlu0NyvLh0ekSqTRkBsEcs16iLo6K
paZjBJ0/qKafKYf7KrO5Ou8tL5GDRZMxIXajlpaStqYTBWqXeWXCvN1IVJ7xVRG7dGF3uf+znkBB
x07vUxzX+ajpD04peSttff/18ILNst0sWSoNw7ev6vC5SSTLv6HPq68XDEoSFS3q2OMoSItzpB+i
3pc2p94UwdvrgcAb+C/RVXDbQi/iwXbBwXBwlMvgHFpjvwuNoMp/IoRZFF3XdG0LEUlyHnU/lUHw
tvQYbg60C5UK4JkS/FuWWXSahiEKRkCNY/gIp2b5q5bRrW1KQfoGqVleuC3C13XK3MJW6yhQej95
Y4bXfmYyWtbNzeCcshZomiCK//7K7NGsnTJgAd2gS71+PiuLrysSP4EbNeGKQANs7ngClnjbSgc5
O40qVHdwRfzMUSJEvCryK9RUj7XkOtzSjWtJwraQWB2tYYSkgRw0x2/2P5tWExFMRzY2ltIBBB1Q
58dYf98dFIThcN8frlAMwIKEQ6tkOe7ZyHKCMfNiNODajdAWxufu79VWD50CHgwF42vF96hgXkpl
/tTWYfpvBki4rCWAISEex8pxAqt81a2zGR3V6AOa/U7h4qAWDP4bPwJXk2jaEtGihTqB2T+OwKZG
p/3XA+ogeM8QxOsQnl2Pn0YGvOYhc4KMPdLsIZMFEDaPKHB4SF6DJxAAqvX4saLoeQIEQzDZDw3d
z7LM9xg1HLzzDI9/CBqg2DFtaZu7ge303mtX7Wz9yT1mbCt3xi3Ap26aDDGjG2q1gYapf6HckskC
yxsWD5+NQhTOKIvgtbD6zOkNa44MO3BGvynZ67HED1vWKWljDxCO5fEJJNRARCgskjpTXRsSzQ5G
X42/O/lfu48Q8pm8CR0PUIAeYb3FeTUYSo1tCvTpRKyjut//QlMhrBCgCQDriF0Ik2ma3CJBbGVg
oJmfe++f+5//ntsQ7DUSW7woC40zee/m9ffPitKUozO5wVicrfix/8cunjTjmDpeMx/Hn9F8rEo/
tw+KxHpvWA/0WkMCEo9W0OCJuMjRTge7TkwncIonIztbzUOeH+/PbeMqQi4NISngnBA4EiOcUV5H
M5kMwISWh4b4U3LozDPKSECdf1/Q1hEDAQruO7R+QEJYcPSXoVOjoWqSkDj+CO5lU/Ja2RwfVQYG
7JQO3LlgRgrHbJt8BjTPKJ+U/ODKahg2FBE8rICCoaYKLy6RuAJ3RaPVw2gFERpLlRp9UKfloTee
8w/EKBDRhiuINQIySZxIataGWqqdGfTU8qrOc0HnsnsrEIdE6TN2HbZFDCJMRtZ3Cyo2Ajo+NfoD
2c1lgDwtL1dF6A5hbfxcq0taa4C3T6kZDPohm89l9/n+93NzIajjanxhq2mcVcRcML46Hsu/WJsd
24YeHQfkzm7v7W0qzC08kB54feGJCoZZEcfVEStbAJkwAgOe7aXIzvdns6HkeDfypmuc6P4GJtYD
BadPsW0EFTmAEa0mXupKrvANJQeTHAK36HuD0kxR9wxz0Bt7HI3AmYBC9zr94tp+YnuDcbg/lw0l
5FS8UA8QRgInI9wjJLd7Wx0XI1CXN8d+mGQwg63xebtZABtBEIo2xsLJKgtdA+uXHVh1ECkvebj/
8zlFEMgZQMIB/3w9/FTrdpKDmygw5nN9KGRMmlvnliNKgEBHnOAm7UnilrhpUjtBOx5ZcVAf2HcF
PDWtD7DVBybynySR30AryKSUtHGC2TyklafIojZbZxYwJZR+8pJ05N3WC2WqEZvdGT5hmV1m60TG
P3LZYm1u9ZUIwTeP6UwbNAVwECn8ZHc/DVnD880pcBqU97a7N525rETL+ipNnaCIXhb2kBo+3V3C
CsPBeyn+K0I4rSTTrLTsIAJgMXM4J7UEjLZ1JQFLAscNcLRbiC8KJhy4XdQO+tqrzYP1PYcXUkqO
0pbtAIscqtHxB0BfYRLKDF6USc3ggKJnlv6E+o8s8Q3jsuSX/WcWLhygk8iVIO0t3Bp0iWqrnhUL
74yzHiGcefjI+HDR3/sIAwq1PrNJpmUKCnZxgTNcSQddFuXa0m5e4oAOGYjK3uQW4EB2qB50LDhr
Po0ObX0arSOKWknzJI2abm0KqllwakEgjUQDP9xXb766KxBYANVLoA0eMX0nOyrKczP5FZFctVtH
jJPl4upD+vs24EKo2rTx7ARVeTHQR+kpBeeLjBVnQwjid8Bs8hghvFzBmlipGfdGA1XPk6+k+NbZ
n7vi2+4iIDwt0WkH+VGeNgEl6XrJFKvpKXJOdjBhyYAalOjihrlyQCwHjQfu1EbZw3r4OK7VxRka
K5gnr5gPpSUJcm6tEbw1B1rIq0NETm+gx6axcXorsCjwaYqntycN5Y+yRuvcqgquFdB7GmdX4nzx
Yryiqp1yoRUOcZw9OuzggEu/ynxq+7NDvXTwm2V/9AJvApBFcEZhkOYJe8+waWlnT9B6+wAqmN1c
xliy6+GFW2TqMrtQVQxv9t+nR9X+tNum4ELnLcd0eIjgEl/vulOUQwNGGStg9pNbvkrB/Zun6mp8
bgeu9HxM22puI4yfPxDtVMt6LG0NDwwzZ3HihRBiXiQrRsPKe8eEyfpG1dA971+dq+HFEpSxZsVI
agxP1cxvUjBRSd58W0qBukHAmFFmwXMw6+XpkrhZ4krRA8LO+XIa6wtpL/s5U3CGOE4XfNVAuEIp
1lLKuZyaKmkMfnHU4CmQISs3PBEOh+NUz3iB3yQME0vtl6Rw9KDq/ATEoKmVerYluca3hOAWhy3n
3G/wPteTWNoo528meObsqBiXJH6hmcQEbooAgR3qUPGSgRlZi0jixKjdMTGD2PVz66Upjwk57T9R
eMLABXdBfY4g/FrEosQkG9JJDyz2Cdlbs9//AECDKFBi80ZXGnjc1+O7CnhB0MhQD+zBq23lGJma
ZAZ8BMHAopjMwRbw7rzAP64lVHj5L2TGZivfO3o0vrUUgvyeHqriuMgKkDf0G+8w1EPCpIPkTBOm
k8Ul09xqIsFEfMB3PCMz94cSriUQQTdYo9joqqWSwBw+T91XU1bEvjUD1EEC6o+nBl7iwgwURrIZ
biFmYD7Wp25nw1b+tIdLAPQMivHfydTWuzEzu60sNcZ5Snzk+S45212P8i4BYSPIALBMNB5KVc7D
0FI9mMkjaX7HRSVR7K0V4oHtfwUIjkc+Mr3LKghQx0P0aM2S87qh1LywGQkGKB23T+sVUkpmarU2
k4A5T2R5iLvHdpC4NlszuBYh2I1q0KrFHHFK1fJr94IW9LttxmoGwh269EVV6+5IgqT/rtvf94c1
V6ML/otZV9qA+A0JyDdz6g5WrB/+t88XNEA3+nxGOR82YLqA88eDCfzACUIDRE6tCfI3ZEqELc5I
nMU2wmmVdpwPsYw9gG+faPGQuwOOBH7SbXejZqzyhBaTGdTts5qEZfnUNpeUOR+wRLBxHMIJWscb
Kp6sqnObxroZ5LpvTV6lXu7vw5YimAgKcXIWsLCJt9tQtzSrx9YMWPVqd1+XBY0LJP7S5krxHi7I
nyOoYghnyajRJ9KKsVIlCuM+1fGhoEfJadoUgfAZ8Mw8xqwJutZGTWIAnWQGVnS0GQDfuEUZ/TVU
Pz6wWldyhKmg8FEvS0D9Anc8pYYH3ov4A/hKFKMi7YZyS5DyinBUoqU1SqgXiFhizyg/8cgB0F73
57Flm+DWc3Z4+AU3sF2izh1ZKgRnLeNU1Z+jDzzr4Mf8Nz5Z655djlNm2JERJPMz/iiIL5OTm0p2
XTYLwflLjMXQOz4LZvnFp96WLNKWasA9RnKVE80gJLGexIQH1qKamMTSeZP1pSu+JrVExOYMHDwm
0CIUWyE+JcrWmjo2N2ZgRl/MF3388wPbfDW8cInqZqcOzoThNc3TnoiMH2Tz6xH7gY3FZgNktV4g
Y5nd0jRKE+CYB6O5UFnoaXt8RLZAi+ggNSXsL7GKCq4mDMf8WCqx18S/P7A8yHv+Oz6Xf/UMbclc
qKAIw+qjpfaLW0qecZvn52p4/vur4Tu1I2NjYPjhD2f2TPWcTxLLuiXBxitRRYUZal9FlGE6t220
LDihlfNQaWe9ys59VUmEbO3CtRBhl2k0m7GpQ4hVPNV+Nkk8jc05IG3ncDgmcqjC8FVhRyDvqMxA
d95I+dwSfzaO+/eZX6AggEHPdshabwT4LpC3Gx0zaJwHy6/Kj8wAiSjEsQDFRG+S9fCRtrTZbFVW
oBaHOf2alq/LbjJeDosGjgEJZkRib5Jpet7bXVllVkC7R8d93N8Kko+PvCnqFOFxI2i1ngL4TfUu
NXHpqLXfG4dhNz+bML6gCgtpsrggGN8kz8PwapKwl7X+uT1HPHmGux/gMySiRLxNbk6OljG4e4vq
RSZg5BY9trvrvpC/vhYirNOSM4BBcgihzZkxP5a1i7vVtfX4wjo5acX0iI+v/jM0n7P2815FAOAM
zGN4lqAIH+G99TaPaabndOn0oGsfUuey/z7G8Hj/g34HYOQbquKWKUlDGeJWkXNQi8kv2vnwgQlc
SRCu5EEZkkGPbT1IvsyoXCcP/9vwwoUTdf9OgC7Umyo/L2QYBb7C61fDeomEA1RWGrXVxdIRukj8
vD5p7XFCCuKHPex//kASj+4hLoP9Fl/o1VxmSTEwIzDdn85Dou3GPmF43vyRp0pxmoSjxNAEq26S
Aer2qzDgGH3avxNIlnGwBSgvVDEvELt1yqK+MINJDRT6hyYLTm4pGk8kg94U6C2krdeakI2tTVtY
9GCMHwqvLfcfJAzLyVNxIXD6gPXw6lwZirMA4aR7Q1171bgfXYjsKx5suM84IbUYb6tB9V/1pQKm
//rbr1nG4bRhS3m8kxee8pofEZ3XpWhvnBUzWGUijwyHQv/LHb7s3uCVCOHSLBmjsTlChHlSWKA3
knYzG3qGgDCPpWKX4V4LhoJXkaRofspCJTmCQ1BhvvLDTl46fb9FRWYUVzK/mpFvENVgmmeFxS0I
ndDCyLN7yTQ2jikAgODeQ5EH3s4ifR1cP2eyTMbCZHysjvZuUlMkPy08O9AIzsQ7UKQzaUqtrtDe
Hado8tVe9cyk9+9v88ZJ4uXweM/Ct+Aww7Ui5GozjEOq52Ey+FTzs/SwyFT59u0P/NKVCOHOzGq1
YDWDiCg/oOUtYs4m+gvJoKSbUsBnZiKjy2OrQoRBZ26HWl0N7KnJIbV9mp7QW02T7bfGA8vC/YDS
J+TeuHJAkjCZAq+1yqiQja66s2U/q64HFWy1U5L6tvvk2H+2VHLEuKLdSgR5FLJByPfd4BPQVNmO
eB+Gtsu9hXguypAnn8ze2B87cooMWeH2xkqi8yOMC7/HcTCEI5GZbqYBmpmFJD+0qR+NZ7r41m7K
QeRdATVEEg3ZVxQNCxYY3ZqauqRKBrbbfzT1qwbuSlmBzsbZXokQbEwxlugfXEJE2Zz69BdlR3X6
tVt9bNXAPQRjj2yHmAlUtAFkq86EJhzmUxGdB0P1Clk93OY0rmQILgnL2zbr+gUnO/eLyuvKQ6Hu
twJAYHOWbGRjeTe2tRUotCx1EqBtwin5lBdIvX8eZWGzrVMFlA2HYfPWuCKjeDfOBPhMtCByFb9P
H0h9KYe3aNrdHhfHChkV+CVwoXkH2PVM0E1uQPBuyEITjbWHC1Mlfs/WZlyPL9wnqOYbzZHOWWjZ
B9q/svQghaVsiABUBK4Jx8Qj9CtoBrN6K47Mtg617rHWLkb9MCe7Ix8caogXMQdEI7Ep7LfRdSDV
sbomLL+pKq7FMEJM9r5mbNyMqLkDgAd8ZRzEIywUbdIyJUNUhs0DjZ+pK5mBbHghKjG3SVxNKei+
G/PHs1v8vP/xG4cViwL2DV5YCQdLsBxTlVpVxuIyXNojY16SvSSzT3e3vgGujZOU4GGPVwAurvVZ
NQeoXMJAT99/M8GDkkmUemuJbIATkBbngsQ62oY6eZeqWhFS5s+Wn8jeehvn1L0eX1C1tKzKNjcw
vuH4dDnMzCeytjFb+3AtQlihiZRGrkZ6EY6IAOqXnD7m2WEZJYnATSmoaUbFDsDWNy1FQG8U1WCn
L8Il9ynxteqc9Z5pH++fqc3lAoQfGC1QZaCkZr3bVoQM2tRjt1t2BKjGrU9lKwl0bU3EgbahbMPQ
kWQR1BqNlFo8PFq02kvfjOms+8t0bqgEbnF7rNDYmlcGISEFDlMxM6uSLhmUJqVh6fiI68+D5Nje
rtN6fD7Jq6gssh5dMhUYn5je4pzc6egWu40HROBRgKVCHkcXM4+TSYtMcUE6nXT2oQV1abI/5Ihd
xqMAiFI47shgryfBrEoFKqVIw9p5Sum5KA4ZkzCvba3TtQhBN4ZYyfAmYWk49D4p/cw8xvsfsetZ
COdpBoat0xPMwmpPHTsyGf+6ZAqOYGadukLeJcf4fe2r8znXH439RopPAYcVZa8Gbzm/3ghXH9qo
0KIkXMihJycnOVgyz2ZrFjaqyEBVgBsDZQ5rEUo0jHPVgaHOGQ+otRyizw0977Ud8JquRHCdvNIJ
uxkGO8uSNCyxUPFD312U/a+0tQg+yysRUWK0jdJARGp/14DVKi527VumZCJbxuN6IsJ28F4IMd7j
WKvo2I6XWj19YKFAncXLweGRizUzCJHPKNPRke5XH2p6rIqzlCt9cwpXIoS90KnTDW1OktDuPMDy
nOJyfwqb4/OCMjwpgNQSX+StomV1l1pJGFueovqtzC3gS7x+T2Kjr8YXvt/lcakhwfi9+xozjxav
DpC9MojnplJcSRGOU4HQYNogzB+a+YnQpww2ygnvL5RsIsJZGufOahoGNnb7uwMsuuO79LEYJUJk
uyFYWfSs0xKkh5Nwmk+RfaQy+yQbXzCxgw74lzXx8cFLDDxYJrklJOOLCWwlLVwntTE+CCjb37ks
XC4bXnir6B21m4biMCEwUX+3JG64bHThfiBZpzuwfEnYdY9mfRpkvcc3TxCnwEMMD/gB8Zbuxtax
Z31OQtAmmfWZpa9p7xX6H/fP6eYsrqQIR2gaE3sk/0fadW1JbiPZX5mjd86SBO2enXmgycxy3dlO
LfULT5tqGtCABA2Ir9+LknZVZPIkN7WaOZpplQpBuIhAxI0bHXQS9UK7OiV+dH38zav2avzVEeKg
GWtSFxAnLu/Gc1HdiT2+gg0JeAQhR4HXinKcVrvc9hRodJGm7/omaFHtwY6i34lybSwS6kJB8Y4S
AOi8NVRhHvvcYtkAUrEkCXz3R6uLw63LBAAVHr1AUyMI4a0DTknbVnKmiX62nZOThm79ph92duJy
EkoEPHwLlc2X/reTZqSZSG2cazN0Uyvusz1HYEfCOmkkvbLg1YuE/HffCae9F8TW+ODaVY8h9B6H
b7z0AighnV00mXH2+V0v37I9BpLN8R1kpICY24Cl2s5oGwgMGGdqfcjz7yWejtd3eVMAKEWRKEfl
/MWVRhsTACM1TMByeNQnc2jv1SBeKg1VRQlPEkFglaRdXQYzH0Z9ECOgxyRsf9UMUL2e273+SlvT
QOgHGSTY0EumFupP6ahz3TjnAO2kH0eQhNy+Tq8FrGbhsWQcAfgwzm7xmIuH2xnpsEivvn+luTvL
Tim6pRhnmQRTFu3xsO8tz+qYtnK0x0bH8Jp7Gtldo++o7M09BmcEoPIAaaMTyPIaDEzUtBos48ys
EG3MuP/WNx7N251hLNIrKatFQt8j1CSisvjstwU4TPPo5+17DFYNdHEGggrcBCsfrOkleA9aT549
r47ytI5u9lSRBQGzFqC76CRD9PUumFrSTkDNnU0bXYn9UJd7jMdb+4x6Q2gkxGbA1aJ+/upRQuTM
csOb9XOJamKbHTNjL9qwIQEXDA83RPvAsbCOwVEgUnJXo+RcWb+l/nO552Jcmk7AglDZrRrtqOO0
WiMkl40GPB7ynKNJZ//W+Q1Aquu7vCUBJCrQEor9EWzEyzViRmd5s5frZ6k96ZKHrizCju1EljaW
SRXwgyBKta0HzHkppBG1JD1oOc9J80af35TP1+ewNby6a0hBKCKNtVnLpC+SwSjl2SdhKoJyL7+x
Nb6qG4fhR3nhRZUknSSqDOQ8g2dmTN+4+o7zsqEuQNqFLuZINyn+W3e5OqZ0M79Ouvn8YLqfD6GW
3q6OwGEHpIKyBkBQrVZ/aC3Z17Sfz/0pBdY/eyPNN3l2uHkPFLcZthlt5R0w7S8ngcCGcNtxBq4Z
rGAfi+7T3xkeSE51EcD9sV4jKx0cjYJepK6+1OAv92+HTKs6ObjxKOZULv1Km2bUm2Y9LwEiBKIg
PVY7N0Ct8fLZjMbrKLN2QCwCdXfRR2Eau5p3vXtu0iDHMXpXF9H1FdqTsPLjhzw1OUSgrD6JDSPW
u4jvnKNtCcjBIQOH/6xBKSQhdqOYmM4Zv4cD1tBHc48BYuMqYJn+EqE+4ZXG1upWn/k8u+da+EGl
qats0S/1p+tLtXGfF1LUV7ySYpeeKTuJieT6yS2P5l70Qh3Gi80GfxzSVkiQgXh6Ob7vNLXox9I9
29lXp7n3xJHlX63fO7kXAd0WBNWBpxVU0Ppm91yY+Tg2IMAykDw+JVlk0UPyzR/i6wu2uS3QT6rl
mCI7W11u07e1Gc8i56zZ30ot5N5bCuKJv7ErUFNI7gK3hYfQytaJJi09PoMdQGuCuY3S5PYLAjZY
1KK/cBdeFOW10s8NMY+gOvWPdnU3/HDT2z0aNE3DExR5INUOab1MFh/7Ce2kzwPopr/n+c4uXB5b
9OfC20R16AJZ1Hp4Z4LxsERhnrkIZxL4N7cBAyjFhhkFGAmxQ/TFWR5bgzQWL0pLnAv7fXawsvfX
D5H69eWtUB3lwKUKMwclSFbD94wzM0sxvPuZDo9d9lTeXlCwlLC6d7Y7VKJKiDgnlAZD/2HeU08b
O2CAGAWAfB//c1H2r2eemxOzns9FPoesd4IxJXe3r9JrESs1jrbs6JveQgSB7utlBJ4dt9xDO730
m17vBeAmmAwQz9jx1V6kzUzMcRDiPPI7sJbUJKhbcMQdUy10jcCe48GJnL3Q8cbq4SWhw4uFSgRt
38qGp2NX0a7v9bNvTqHHh2jaW7wtCQigOHAQkLS5mBbVCpjYupFn0qeBHfbJj5s3B04sXCjVzQkK
bxWLaxy0BnVYMp+b/ElvaSCaIhjzm2OuAKAhMgA7CMZ0GNrlNZwS4VGQl8znEm28i06G1Z4631im
hYTVGZu51IrRgITWC73fhz0itUtrgScj1BygmQoFtvZ1SOLM1jBnA7rmToHNH2ftKKaA+PH1zdgU
A8uH26KKPtbqEOyeKKwndDjX+SdN0rAc7ucBEZuSB9cFbS0XGInwF2KL2PfVcoHQLncLVk7gLf+s
0cA1djZcbejqMuJxAbsBKhbQQazBrJKPxjRYxXDOfzopf+q+ky/91Dy138Pb5wFvxMV7GBDEC/qr
vimqkjDRn+kY9YHV7uzH1jKpPoy4GNh2GPLluXXwEjYnwI/OkmbRc2rc3DQH/QuBy8LYtjpa63A7
MGG+XTt0Plv6U20cja83rw7qfOHbKuZVgHJX167JTND5MFOc84YH7LM93x4zQyExGADBW4nc3AWX
BZ4cwBenujjbVtz5kdijvFI6e3WMLPhNqh+PiTe2u7J+ZWtbQvrOeGYiCd545qc22XnEbOwwvhuI
JsVWiSDsymqYDuAhA+/GMzr+SPsx4R9v3wIYJeQXAcEDfHRlIPyMdXo5ddN5yHD60cLr/zf8aoc7
jwxFI/l0bkUk3ZDuXYBLb1wx6vz1+Ss9oeccQY4J43vWYeqDpD4axj1j8XS7278QtK6emLrGMQoL
ggiPujIovXf+jMatsOE3V4FAkEJ0AgqCOtA1cXk70qREyAiCmkjauHP5cHd9T7YOLSrfYbMR3gKI
bXWk7JnCKRBIqzTJB0O/JyIab08a+MiEIzik/nsZQ3NEWzsVN/VzDXh1NOi36g2YHhSk4WWh+kCg
v8VS7QH8WlisqHp07ngw54ef19fnwsgpAKECn4DyFLZ0zYHZ+OVQAarQnw3xyC0j0NC4rfnE97DO
Fzd7JWZ1NVzh9qMpIIbUdqRbFK02f795ItBNrsJEwjag+H25TGbazj5qHDv4HLH07mx54uNJlN+u
S7mcB5pU4chCAyLIgkauSykZIyBGL83qnJEQDDCBZtwMTMUxgglClk4hgkBJtJQgfdZyr4eE5mf3
UN4KjlsNvvr8ovdqj84YnJoPsxGNyfvry3N5mpYfvzLRAEMKynOjOmvefftxdk4VGsSx03UhF1f6
ZRKegiD7+PuaNjt1fC21OanOhXufdo9z9uDYOx7TxjYrK4SYhypIBC/RchN47dfo3JBVZx2YimAs
4usz2BhepXpRGGUpmp11uWwuLZcak12fB/30jIbb10ff2ITF6Csr13ZdJzCz+mwPQUaiVDuBuLra
Yyfc2AUVaQd8DWzGCqq9XKJU4MI1bs7OjfFxTI65+Gxrty/TQsTqNA09en94XcnOhvfNNB+7Orp5
oRbjq216FaYb+05nOsX4k/5UTsfUu5tByLHXOGNjs+F84xGBhDXaBayTB7NJ0mJMGTsP/WPhBr23
MwulOhdumWqL7SAujgcdkAnrFI5WcGrpicPO1AkGJ+TyVBsBKz5rTSj3AlBbsrBkIGxAnTr8wNXR
wj/PWN7WYBm2A4NFUxUDokUAfQGvcb6TtbjwdjAvREBAyqKY+GD5lrvTJkmjJzpk2R/oFLExTJtD
MtxJ8fH6KbjYH/UqQqEPckcwH+DIWcoZqMgSOcoKDDkRHsP9zQp9Nf7KMEnWJFY9Y3y9GCMptcBo
br3wLxIQdwRBOspL1m5toXutPTpQiAM/tOO71D4VSVDuUeVtrhNKFMHWqjgw1wkMoG2nnlZ+eZa/
aUU47nFYX+gTTAJvYBR2AWWDN/DqaOnWZHR+0tfnzD9OXjxzZBh21mlrBojdoMAGaSTULK5EOFnF
E3MSEIGaEhmwPXzNheJVU3g1/uok2Ra1Unec6rPoIm9834B7uPvI7dP187q5UH9JeSkBfKW1WC0n
p9IghbYhb9+P7a+JtXP1dibyEt17JYL09uS4EiLan4YX0OZRGyJzj6tgT8jKgHgubexyxm6USZCT
g5G/LbvQ0b/9/1ZrZUMkKPczfxpq1RrJLkKrCbS9YOf2huBWgDvqBQ6zVCBIWJpJnRn1ecpCrwk1
ETR6dH0WmycXZXzoZYPY4EVcWPT6rNFxxMnNI5oHqRH8jfFfqIZREgy1vroZdTf0pmiyGnp9DN7q
CKtdH1/9/sJGqZvxavzVzSiSpC8Yp/WZ4ePro/AOSTQN98bOG2BzmV6JWalanSRTM6SYxlB9S4pH
2/95fRqb4yN4iuA8TC2aei132kxnOzEzBs9KRmAjnfbqiTZPEiIf0E14D8O/XY4/D5KZPMUygYYM
1QD5eNxDMuxJWF26VJc5n426PqPKR/zIukN/M9UMthoOIWrGQOwIwvLVHojZEcPUOPXZt+/FDDO0
Uxyj1nh9lFQTSeQk8SJGrdJyjabJQJt0G7fNdB8KHtl5oH1Nj+Srae4AV7Y2+7Ug9fPXSjAv2FSY
EIQGGhnoPGR8+2FCBgGRZfgeCIOorXo1PoIh1GhqXz0lA5Z+cssf18ffunOvx1f699X4tHLAaFcn
8GsQTNPCugqFf6DtW0b/zkSA/UDGECWVF+8x3ynScm7m6sy08DPdi0VtnVgFWgX5n4NVWj/FptyV
Rpv1FdwOM/tgw4d2djZ6T8JK+enj3NqSQQJFQ1+wbQ2P3s2BTXUpcK8R21TtT9cVXWAjbRLNmCrk
0e9p9ZWNt75XMT5g/orgEek2FHQt99pJh4GWqBI808CUR5scrh+lrauAMBzYhVV99AXbaV+NZt7D
fQIXzEd7eHszSTy+XmlUBG0UvGodoxsroOgHcM2ceRlUIqB7kNitz389/uomaIKVRZnigKLYw6sD
59Y6NCQ7HJQbQtehmRpCyyulWhudwTNn6p8yDY1nvW+oX9m5YuoLXyu9tYSV0iMF6McMZFae6HTS
2RvH/9Q9os34bbuM5UcAUF1kC/AqnNflIfKHRBJPlt0T/7VK70n6Rxnrf3wX/5k+N+c/Ppf/+7/w
5+8Nm7s8zfrVH//9lH/vGt787P9L/dr//mvLX/r3l+e6y+v1v7L4DQz8p+Doa/918Ye47vN+fjc8
d/P7Zz6U/cvo+ET1b/5ff/iP55dRPs7s+V+/fG+GulejpXlT//Lnj+5+/OsXlIO9WmI1/p8/fPO1
wu99mJ5/PF/+wvNX3uN3rX+i/h9OEcICCsWrFNv0rH5i6P/0cZjUfVa4UvQZ/uUfddP12b9+cfx/
qswz+EqQVjdAhwBdxptB/ci2/wkOP9UmAuB+H4El75f/mfhib/7aq3/UA6KIed3zf/2ytLKqthxV
WAiaA6+BzgpAhSzPwlCirtKffCvUmJjjng3uu5K6PLIyaZ6qzkh+mkXjxFy38dR8tUZ/fspr0Ut1
/IdoVP8jtKTwTbAnS9FmlbY+p8wO3c4zgsq02FM+8jzymFHvVFZviwKoE89+FaFRP39lIsHUlhmm
rFGdNVlthDyBDPOWtZE2anse8FIH/TErwM7Aj6L4H0BmsxRlpCXtCMesjDyz7qfBniOrtead+O7W
toFSGMkCZDChr1d2YKjStEhYY4dMOv6pJ3NyGGed3Q9D3d4lpjc2geAdieuhEHtvCDX2XzrqzxkC
PYlgDYoDcWyXMxxa0ymLorXDVut5HaB1SX1X6WVzGCuihQ0MObhavNsIgv6Uit0DdS/k+utwuV9O
bOocSM37cg5TfRZhO+T1iXWU310/mGqLVhNEPF61nlNF8oSskMxeb+SzUTlW2Joz2kF3AyEHx8nc
d05HRWQBKRdlXpnEiFmKp4RxEl+Xv3GEcHCUPlB0l0g1LRe4zrPC8Eps7ii64sFs/B7Rvg6P9R05
S2PzsqSQg1iYonOGsV/JGVE+4qdFYYdElvKO9UQPNM/hj6zOuqhrMu90fV4btxCpDkRlAP1TLJvr
ddUETYbCtUKqGwS1T9MYzLMzf7J7sOj9DVHIGcCPBIgYqfLlEpZIuBDmVXYopvZ72TEXQd+yf5fZ
1NyRtHVYFJRHdYdV/HYrLZaMhc87O8cizh6Yt0hh5KFTpcYT+Pb4x0roAv0ebZb9qtPEeGxHvYqu
T3XjOuLNjXI4hVYC9edqF12tRjNlM7PDjJnaRz8ZwADlZvNd21fi0zBytNRO/L1mVRv6BycUfFqo
ujBghlY6oBEzE6mJ9UUNlRO0aZOFFfAKh1RM2j1l2nAcOt8+sCHvfl6f7tYhAvgBKgD8Pf5F+q9C
+4uhLz0rNMETGpTGYB9lSe3Ia/29xvCbk1RNQ1QgFNx/q/MKAgvoUCNB6Y3jN5EBevI74QjjG+Oj
81QNc34eSw00WDmzrD0zsjFNaB/lLcNLA/nV6ljluVWkOrOtsM6K8sTNvIi44dM4N5ps51quMHwv
egAVdoqHAqlOEFiv5smBUQOFA2SlHXgJ/LYcAq2WwwGmVAb6XD6WSW4eJ946H0jV6DGoKX9oerbH
hbjiNPvzO7DOcE+hHS7QzqA5G0eZ4TsyInCck+zT6NZ+nGdpGkjW6lGR2VVo+cWXYqragzboz9fP
1oZChIuGD0H6BpUs6z63/VDLFHwZVsjrvo2EZtMHwMKyg2OJ+kBJl4XX5W1tMoqWFEQWrgnx1fe8
cksQ4fVHy55wwBrRHvSckUi30zxOdW0vebShphSHHzwFoInh8KlPeSVKgioFFOWVFZYJaosad/TM
wDLm6YMzDd1dUqEYtXVH9uyyqXzbjdVeo5SNqSJggA56YD9E9y53dZ7n0dR5rZU4YzZggoOlOacZ
WirU9Lk9Xl/VjamiRAJ+MaJ3BOdW/fzVVBnrR9B1Z1aI5oT62xl8/5GL1rtBMWX8UKaWGaKcMo2p
1XtgGMv2wDsb1vu1eGd1m1gHMCFKrQhMtjqyqU4PLZ/3KtKWR/XFU0dICbW9CEXjT/bq6OjOPLFs
JiyuS5D+E7NyPrsumm80vp7ECXXoDmJrUx5QbbAwKvmkr+Sxsu7NofRZ7NQdj/yOT1HHamznlH/1
My/dMWrLPXyZHrjHEARCHhU1rutMl26miV64Qx/rjOtBYdL0IKX5lTIrOfBRNx4snzWRMwxplMHP
3tGIS5P6p3RYN+BxVD++C0DoYOg8L61e9T9CTyoCjDw1HX4/6HYX5+VkxB1wCefrx3ZL6At1C0Ke
KLdd8zIZQ6rNplF08WSgdr6spzLWuVXEvi7pT9cr6DtXDtPOti5N3MtMEYZBKg6WFID6NclHUpSF
RynrYg2hsYDmjX3KGUi69Fa6edC7jQj81BwOqWR7uIKNEwXqyhfcxQsmTH3aq2s6JHjcV2Ls4qpP
s7DXtPSxZz6qN0fXiM1W6nfX13drqgaSzKoDGLDjzsplcbO+KExz6mJDH1go8tS9d+2pDZlwnMey
Kdsi7InWvWe036NY3pwqIFd4r70knleXp8y0CuT12NrZnYoHt27tIOt78StKrRSVh9hb2hd00l8v
mD+2FUEq1a0ZkVpgLJdrq49oiVCnVhczRvxDXTl2zJxMGkGKAOinxnWA12amqyNgbPnZM7qv+eci
gUVHadYcG+Pk7jmMKyfjj09CGAVRBg+GFTGP5SdRTZS5lLxD25XpE+4XGLVSxBnSwu7D3jcBge9M
5xEdbEjs6Z2Atp7IwbOyvdzt0hD98R1IPKs+mC81wytD5OYVscbSAp32YFFInuU9nVIvMpwm37lc
S0vwhygEUxHZAYpZNSFbTlnzaz2bxqKPq9T1n6zJbEDKxPrfrp/rrcMFvlkVbXZQY70OBRiwdNns
NH3sd0YVmblfHkp9Nj7pgzNEQq+L21zTP6cFeCKoYIEPQBRgOa0+yVo319s+Fl1ZHwapi3vfI9Pd
RIo9oO3W3FCqib/AcQD81OoctySt52LAZpVl28ZMd+uTrPs5QBGnH6Vz3x6ur+XW4UDREkCqqm8x
Oh0sp8a7uZoa4vC47cbpMLh2f2KOz8LETPZqWLbUEbw+VLqiATP+vnqhWgIdRXiW9XHfOGbEbVl/
bLhH35ZWaiIy7hDQIJdpFvQi2atuegnqrdUDKNuQe1SdnJAIXk5TMmC+ZyfnsVc53h33pRWL3BzC
2R37g6lpw0d0DEm+z3nGT1kpff3Upzk9aH3jZkGWlMnbPtN5WKFtu/egUJJNYGlZcmcZPTL7pTt7
Ozdpwx3AIwxlE2ChBr5XX+nuxORJa/oDj6eaGk++Jx4FyBLOfl1nb0Uqhrd6rpGvyHjWB4KCz9P1
U7GhTlFOiIAX6iLRxgtncblepV3MCGQm0F0ZRSlpNiROPLaFnUZg/nSMMJPcTAMt4f5X1mlOxIeh
54FnFd7RL+vuU2FL8uv1b7pcERhPvLuVRw93YY3csBhrx96lLE68pD+42eAhd+n29+gkZ35p9Zl8
oibg3FXH53cgL3B+vy7+8vQq2w1eECAbEcBeY1NGi5HJbzgCHjbo2eyW+iFWiBxNPmj3bdN46I/N
08CYu3rniq5eiUr9IGehMucvtTrw0JabIRFHca1Bg2hkaU7M5vIIg6WTIyjK2U9Xk84dd6b0QfgJ
y2IyOuZbI9enT9cX4FJT+ECaQ6+jPAkwjTXEKHPRzaWp5yYmGnMjqzQN3FSjeOsiQXr3d0RBhaJJ
I9Zwffpwi5sGDDJNTKXVfwM5nh0nvONZgNvo7Fy0rX11FB0ljjqoQdeV2ROlNinIyGJgorkMimQC
2TPpHTcAvbT8LisJgthWuAIemt/tKaatQw1zCQ2s2gkAvbXcWlFUfKYo3og7mpkPiZN5Ya6nepiQ
Cn1nzUQ74RWrnainZQ9WbewADtTBWWpFtCPBYwPxlhdjuvIMisRu0cK8ZHExePWblI0T3KPMMR+k
rTcno6S3u4WKpAHJHKw0chPrh+oIsik0h9CquHC69JS32hiWXNhGiIbQ8iFPDdHsBCsv3xiQCHIR
V2lSVWywXOCEMHfKE7+KRwSXogEG+2kuKhdxOp48FAwB4NGn9G/cWAXiQIgZcvGmW5mbsWGFZ460
id2+T46ktOmTIDw9CNvv3mn24N63/lgaEbiGeFQ0PX3j9Nn04+ZbBEsHbhWEapFGWMd2uGfWPk/7
Ju6s0fg2G2N1JK6oDqbddTu6YeMgwT4jA6QyxUjgrVZZ6oY6pl0bj3RIn7np1/d1YoqA9OBSsHkh
95CnWzpR+Zh416gYD9pALPcVNJBNOnt1GyMGPNqR1vYJmpcn9GNia8kc6KU1fmmRBGBxjhjQkdtO
0kckTdwyvnmVAVEGWlsFhgnqTpcfgp+MWmnnbYxAuS/C0u+QAxOWEZGkRWzxurCN04ypor7LBkIL
xRorsyw9MrbNMLYxnXv7aagqcpbOZJ+o77+D8k/jUQMvw3WZau9WSgJ4MCRNUNeHONoaQGfbQHeg
aWQbp7Q1ztNoJxE0d/X9upQNNYywDmSoZzli3KuZFQ2+3J5tFg9+R8K5J/Q+oTkPQfBSypBM+FlQ
iKFkR+lle/QJW8cX7i80BLJP4DBRy/7qYV4Tp8tscLDEjCT8sWJoe49uSgnaNFnCODpZI53b1RK8
CJXJRKwdJ3g93X50m44kLPbcaghYX7ehB7LC30uW/ND5mKdBOmrm7UcVVxPMVmCIQGzfWhmbctSl
Xs0I/zE3F3cV9b03/STr9wzltb9d386NFcXpVJAgdU6xtssVJYwbTKMu/EdS05C11AiA19IejNyr
ghQkHzsew4YdBbwGIGvUkqlqgdUtxF65heeVPDaLjIWFhYuBx+jshjnJnKh3mumxM9DUJYQ+FjH4
iNydWNb2B4CEEClqdY5WE7bBlQlDhg8YZFJ/6ZJyeDRbvGM8IBUemW+hdbnw0mCo3ea3ojM/377c
4FVE8ENVb120YCmGstCngQNYDnqWoE+8Ngs4Q1p6RGnaPRR+dbwu8PKBoPKaANIoIAP+z7qzn1sh
wmbbpR95krqnHP2oQR8ljEjXxMe6qMndmA2g2pCaFgitKn6dBy0PC+GzqNW8cQfUfaGi8DHI6aKA
FHBD1Wp9edp0OrWDb/V+lLeAKnWisKPZS6zD9TlvScEzEWoQpQh4Ma/OWOKj7xOdHC8ibikPRV/I
oB27vdyUcg0W6tYEJBAEh+ArwcvrguSwwRxNmZpmJOqsCtEBtbozOnsKmozslbxciiKICqI3I6r+
1Mqt1B5LXag2Rzejzk/r3yfcjE/ezN1wavO9CosNUaqlOHK18LRRL7RSPb6oeoTcZjNqk1TOAdPy
oQ9IkdZ9KBpr3qtCu1A/CNgj7aNypigXR556eSDszvOmfLJQ9TI737QqGWM01GKHbnSRAKkm7XT9
ZFxcfkhC9ky91hFCgQZaijPonBLpChNZlww9kGqnfVMUdf9Wn+zxSW84vwfwp8qihGfyNHadZu1d
RyVheWowV2yjjUJg9KxSuKrXFsxlDbNzazCjEQqWh6kBIonQTYT1ORu9oQgrqyOfrUJayIRVqE0G
GKiY4RQLo8oCQjvR7Rg4ZcAuPghPKmA2AQFD+HH5QRNrJTXKikQe16wvHjOLoOvT9mym5ftZ4/ID
UCT9cyYMeyfDuLH1cEXBQOo7KOcC6G8puOIO1/oWeaiyyef7qSRO1Opp/1A4RDsUkjs7uucyzKvw
qbg/yKMCW4aUwlKgP0gyiMGREcJoCJh0BtAyYSU73N6yHHgRcJvheSmSCf3iZuR4QJFQW6CC0ouk
+znqJqJ714/jxmXDFwEJAiQ5CHHXvSxnYzCrGho6Mue5uGtal4VMn/0Yt3yv6+elH67gNDDz2GaE
32H/lrM3TUBEU92bI4LsXFx42RhPDR0f5tGqD5WPcB46U9axlNMc5WNfhAk6896+5fBOFYukQmdd
7MCo6bU71mSOBtdo7xq0IovMxMpj1uJhPQ1lGl9f343rjkgiUvYgHkFp2hpFlPNyyh1q6xGxsj4A
xXf7ZGitds+9Wns2OCFtbGl++w5AETGFEq6ttbPDG4ccoAXl7iAijfDcKpRaJDmiqRKHHDExem/q
vRmIhMtPtTDl89T4Tb6zxBvXGfSBiEgrAmFUJqwO+VSZdPaTxIiopk/ZPU1Jdk8qjdqh5thtFyIR
5LVB3VQo4RmsZNiLwG8sOZ4esCA6fBxMWX3fKw89K2ygBLxMj9A7sjjopexlMHelc2TOwGx0tXW7
DyUzk2NrjjIs5+xv2Eo4GIp6BD29LxfAKosOyMQOpFLTYAbFYNCgMVIReySbouvHa8O3UtS0oIpD
pgE+wNqXFOlYUp95ViSGuksjyiSJJ5z9Ry/rkiAtKMgYaoJCvEzzTrT0Sws+lmG/mTu3iya7z3Yg
+JebD5MGJlugEEEvB89nufgzwnzGiBReZFspe0pzR5zg0XbBMMryvq45KGizbjwiNr23FJcuFyJT
CPfCuCGLhqL1pWRK4FMLX9iR4FYOvkF7vNdwJXewspe3CS6Qgh2r0wUejZUOy2ektllu2RGulfnB
S1vzWLSZFRWktSJKoUB2ru+lgoY4uKzoEou0i7lOzGoZB9qZpE40SlpFdYICHEJ4HmCnb2svjdix
cu+QKEOgD3Wt8PSWKziVg6d5Ze1EMMZG6A0e7g3P3NAT7p5a3FxGeB9QSCgkg1+5FCXTLteMLLGj
hpJHMRTpAd0tSTx6yRiyvNij9Ns6lYqy3sVzC6B+c3UqdVObpGPgdWfOLfsIQDAqIICoDnuTF++Z
1LKgMkhyRL3WXi3b5kTBUQnTh/g0IIGriSKbWpNxwprmRheOjFCALjMwK/W8PCFfspeN2ZSHfAzK
h1FqCBbUpTzDa5I5RRws8pHaPLnOVH30UxvvujKp75ycdT+uK6BLZasYU1RHLuQgkQZaKdsCXWJK
g0Le5GABzZTkQTbb3eMkK+uQ+ijG1wbmhF7n07seFUGH6+K3povEJ8Jc0PeIkayuYy/Q6ZuWWF6T
zf4pSWxyBKQpRVDet+6lSPfy42q7lq4qummhrA8VZQqwtc4AsHlCcfPYORFNiu6pRA77g8YdAt+x
TyLCe/eQOumef7wpFE851DmguwNCFss9JdJHVNhrnAiIS+veT0kTZgWcJ+bNyWnWxvY4MfQYvb6y
WxsLIlIFysDLD4RgS6GGKIjfTqCp4V7SdOFg5N2BA5NiBUY2Oj+pnlZjqBs5BTgmr/XA6tzs4/VP
2NpcxVqukCEObPnKkeizeZJ9ZoIpJ+nt+0aQMZaGlkRMk300DP3ey2hLHuJQeJXBjCAYvtISvvDK
skJoMdJMMn/Xq8I4AO3Z/G4AWU8CThv67foEN3Q7wl7ACagYAbij1Qe98lRoqbOmGggB+6RBYBjR
38eGyxun7vD9uqSNqSFUAHZ53BPUNq1TGwUoC0qjkW7EALMueP21kXYe5zmaDhbtLgPlhjRgroG4
hlcC0Na611ZDS03IXHcjfSCIYxGEJNyBGFFLQQnA0Zlux+m4lAcNhBIZ4PRV3GBNadu1SVY5Wp7G
YjbKgwsDHU6FpoVVUUyhQA+FHSfgBQ+6VAOg4gCiBAl3hBDdNQcfK0dPEh2Pha6eze/Cyr3vnkT7
6moa9Te6JNaXqmTjOcuK9C5nQ0uPietnB73Kp0ekInQkGmoell7ifYYDi/fu9d2+dIVgUXGuUDYF
Rxw7sTxXPtGQE6+zJHLM0jnhZrLQnMvp7rqUrVXHTbGg+2HI4e8vpfBmFKjFmJMoL6bmyHiT37mV
+7FyVVcSrd85wZdKECk5GBiQl6G2EGmUpTSC3B88R55EVPAxNAEtD/2kIYGe1uKQ2W4Vo1ZrD0d6
eUEVC6Iyp8rA4fYshVqk4EXmyDS2dNDEGrLKwoKm1gFuxs3pGrh28JrhogAJpwJtS1HN6EvDYxzv
4jIT933quoHltE0sS0YDOuktCMn8PcuyMT/VNwPqB8URChC8FFqIDJwKnZMDZmcD26JXAyCr7vCh
6vt+J3+8JQq5RZTCYy1VM9WlqLby0oyCNgABdYP8ZInTogQVtQK4Cpagx+tHc+uC2rDQqo0QYPtg
kl1Kw8vPmaapzmO3Fs0zc8bu7TTJoQxH5KiOekUYDLU1Z6HwzO67PtRNzOu0qaOpmYFV6GFq/Mka
Ps3pBI5E4Gvi6x/44nGuNIiNYAhAtIqnDaHO5Qc2ZUmSVGhZLMa5bILOIPl9bjLtbZH/N2fn0Sy3
kWzhX4QIeLMF0H0NrUhqKGmDkJmB9yiggF//vuJiHhuNaMSdCGnFILOrUJWV5pyTjl5E41J1YS5r
8/O2mN3HZFjyD6Pd5E99P5ofeqtdPwVFkIKvAJMq9SEZGRE3wEnWsuZ309EsMyRqoJfZo8Px+Kf/
8N67n66aX5AhKKXTANvdxM4G1VMnU3YRevO17fTqxejLTNGksqjxgAAhMDMxnLUzw8UrpyeNRxVy
gvA/Vo2ZXsCMdCe7eeeJ8HVwCekF0klXc99vN1NhxJol29BKX7zsJW3KcQ4XmwpiGYzWF0dP6uvj
PTgyyHXhAaBxpQo7twbR52k1ITU7ogRvP5vZaL12wpQxYzLbl27Ozs7z3eWB64YZ8LkUzxjXrP78
p0DB6zdhOwk0KjtflmsPXQV4AniEbfFl/Hhpd6mSavgpK9AREETcj1oh6EW02AG7Pi+9M4RI32//
MQyYhRRGBT37Un8O0N2JmzYYT0wfrBLqNVkECS940H38pZGMjXXX25HUhH+BplXFFn3ryLaF+PJ4
lXfRLRa4f5QBGbLoASi/3VAm4g2UoiBcuPmyXZiQ41GhSGTc1SgiLf4yxlW9tl8yU5tjP63PgOX3
hWDsewprQlDv0SfaHaAMi+CGCuxD6YnHRBd5GIxz8dx5bqEjhFH2eayEmsZrbizGt2Bc1g+l1/XP
aZmcKfcoYzcXWv0YQD1QKils0Na+3YwOFIThpbBfUjOoo74zvLhhxsXbLynBAseKAXJUm/ecLb3P
ZjPxWjsCyz9fRdB0oQZoMfS7OYjL1jpLDQ9XRa6GgCQdl7upRCsEEU8CY44sOgovS5M270U/V9Hj
g3QXlqi9I2lQIDc84j70RMwCmMgy2hE+N/nHagm6rNxt/ippmmgRYHn78wri6ITgfOB/gN+S4VNZ
gKNu7zKjguDPsFfPinJjcn8bzQa9CMft9Otm90ZxmazhrDZ0bJHLQm2PYvYeZjeY/Yw4Cbydft6W
sLbb8qKnPUIV1gZCvUjeJhdILQofxLdTUBnKJlTrb89kbXrlZjbYM4WpPTmMc32h3eic+PH7r4cV
eowgVZhCe6eEbAdJmlGehgy1peUnc/CLizUE68elExXAzVULClSsRucER3i/mQRdFtkRNwEHtJ/U
SBbEnRZcBRs64bNIBuRBddTecj/R3zl+dTZU8d6nY8+mQsOUdh5uZ/d80HWvg25kalMx2c3F9mTz
IhDAuASGJEJKqJm2jj+GbW2fEdsOHB2mIZX46lOC19v5ljW1tQUctRU5ZpnE6bR4kZwc8zKMXh2v
YJJR8ZqHay3kEju1Ka+aq1lfdAfs7uOLev+4oDHKWCZ08lX7f+9xpxnMk1vg5DRjLi/Mmcwi3Zi8
V9dZz6Lqo8/LuaIsT3SHgMPOuY95umhmgmpEKiYn9jpLRoOxas8IL86hMU7LSbR7aA+1c7j/FDh/
qHH8HB2MlWUsYEY5ThysC5Ob2UDhVu8FXxWG7LiepL9HWwlwhJvpgEkiBLq9m8JdXNIFRBxKXxeh
oRdVvGb+fBGGedacv3fiaoICa6LYzqjlfWSXj1rpWg2mBi8Vl4DALrYa/wxhdbSBYBcoIBLSUh3e
3Y90WdMs6QcnWuD4hklWuWFmM9VkSIq/vNkz3vxmEF/Rg+H+cy3Mfc8GdbbS7DwDYus49kRYhfFU
lY0G23MYX0eY3dFoNO7JIbmPeCjjsTZuAVQRulK3H83oVpq/3mRHSYpMDwLXgfgsVymedW8hAWla
OXz2tb7+l11q3assdfnb4wt45ITUpGyuIPPXeSxufwBqLmtQggGL1nzN4koXkOJFnz8ZWhB8I9/t
SGaaINbc7mw69NHnpVZLgMNziUTv7vNacmxad2G//arrr6M99WHOeNOnIJ2mUIzWHD9e6Q+JoNuA
CjAOYma0GpCwA8Ryu9SmcvTS1VMu5BgsWWimjQtbMhX+P4tP4hubdWU2CIQkbh27Vuro4VrnzUdd
zu1vRtIUMrTrrrNDSzZGemll55FU5dO4hJKp4HMYZNXCaBeQed/H3DX+U1F0nqKmN+vxGcR/OcJQ
bJCKpU1X/NvyJvln6cpmCOkBAOFwik00YbfN3Qm84eCIKW4QmDb8AmGX+g4/ZSlTm9G/3iCI9xJ+
UFa6bmgF1cSctwyeaC+aaA3cPjKp1oXV1Jzhhu5zagIiyvOMNFXCQPQlbu0H1hh0TuJbyL7o+e+r
ZU/0ddxB/3upjDGNRDGIr5MBKDW0nZLtqHPL/NYbqzuGG4ONf2t9O6VNng2981ROIvns5KJPQpPy
tmSanCDwBs1VF2FK6wXuUVYvZwHJgWulNQzm6Ye4AanB7RIKBHKdbCCw8zRbxkawVl8XqaUhCfl6
eXxKj0w5dIxBJdDzA3dza8qqRNcZXEjODbBLPh2tGmPceDWq6aQ+q3717j4obtB/Te0exMZW3i5n
VY4jjHez2VW/bSo1CskCsyoE0SqfpdOejec9NItELyQU6hTEd7crtO0UOZWcFfq9OzehbY+2Yk6K
Ng/1TnS/BUGuXRJ7OJN0PdhZuqcUuqg+EW3sO9GZPzYy4/dE+mDVz2Wb96B2/f59Yup/v/kb8lpR
DyCuU6jGnaOp6nac5MqQOJl5DYBg6V0Dux/MsPbctw2p+BGR39jaReSyaecmFcTK2VjpX2e0cP7o
VF/6f1gR+lDUVAgakRfdfTO99ZfKZKAvnq8Hxd0HX0RrNq95m5xxpY4+k8FHUhPNFftidyrzNnDL
BERhZHU2BK0BugNQnfLZFHX28nhVByeRuIJGCC080sQ96HSuPbmYWUI2sw6AntCyuGr+Ql23m9On
suiNL6usnd8fG1W/f3frELNQDADV1CIHvt3K3BeBhwYfohZrzVnMZ2i8Jqj5x1aOdpH0moBCif8B
7721QvlUuGvP0sZhMH9Ph+bfXWN6X9y+/B/OOkshSPmh877/XJY3A1CdpRW1GbPAWqfnFTHTtENM
PNFOvtfRoginodLhi8lfdkeD8Ra1WwWLFWXmMsWODuxuEhQ123U9I/EefSWCaWRdEDQm6dqZylYm
IPQLvtEYC3nd2jR78qbkzUhHanmKswvTml3i0N9+pa5x/MVFESPypuEvor7+UpfmdjVZUDS7c/L8
+FAcLkrVRonbVdq5W5SrBavd+YL6BKXS940YybaSykvOBKGP7hUM/v/aUd/xp4hDvTimpWHHWuBp
MZK3C027F6B/gg1JjKB6rbjbJ7XDg3CSxIc0mtaCiULDziisltStmLQcWSNE0zBJxvz7nK/Ttc88
70M1+W13UnI/2k7yE6o9DuP2SLlul1kY5VgInaM/OF3zMm3dn02qmydZ3bERDolit0D+372Wqz/X
i+mOVHjqeXpl2DlQfbM800U++mKKYMbwL6CgnMfbpbRG0dT5ZFoRQKb8PcozVTRV+RA3a4aEceK/
W4LkP289jFRaTDWRCBoCckIqbP3pkBTGZHbGwtmvyA/iwOncL8Zs+d8eW7lPb1Q9h+HbkDNViWXn
B0fEYbMMoi0sEmbdLsW4vTOL3P/Y9EkX1QsxQIvuRNS0xdmYwfstxTIimRSUcVYwx27Xh1pEtwAr
58P5Tf3Z0qz8O6Bm8a6d+uHFspPm4khAzY+Xe38JKCSpyqPC0ELE2t1wqptjlXH5oF8tKpVxfHh0
nhbbzvQb0+POWJLH5oBzwhD6UTfbrTFPXVR7lLnWHSIryIMo4QGNZTH9vWrJGV7syBzeklF3OEul
RH5rbnIKuqIbV7ycBWwrYHnM8y6z0IDo/2spau2knnt/9xjnp6Sdlf4Tk8DMW3u54cHJSclcyK3S
iI4m+raZb5+0YI8OCngMClM/Cjf7ElgxIIYHBRGkSTDmH0l8lydtKYpI35YpyvPej6HOnU2XOVga
XSQERRThEaTE7nQCowwmCNl8OS1d3lVmlV2CGS/z+DjeP9hgv0g9QTk72NgHwnbvufVUYUXUK0Bb
r8nC3HbHTwh+lW9OZohzVAmFv0s1dd+LWyhEzW7NRTcLPYk1Sxahn/lbHDDiJDLsRkTSSc+oyQcH
0qVNr7pVHJG7BmDTb7ndNTx0mS1+N8rUf6Wp1XzXtEUL/aQuT+If9VFuQ0fFlwVpQY+KHucexes5
NU3bbUULzF+Xz3axyAukYy9CGSaNqr5bIq3W6leZZvUXPzPPRBvvvybkCGIHZiPTBmS7b69Dlc2V
Hqwe0Pw6Xf7w3UTv4wZy3GVr11ScPK6HxlTRgg/KhLw9HbBeNqmLrYER3JfDU5+v9vthW90nslTj
6fEpvWdAoEBj+z8o9JRPkWm4XVijeWbVirWOs6WaIf/M8qJzJS5BIdZ36STL945EA0lmDsRgTb63
Z3/4/Pg33N9H7NKtUq8U2jF74AEoGs21NrRw0OKVL3pudJc037Lr/2BFvbUEnIR/9i5GIhvnjFZ+
HS+mmJ5zolyQFdT+Hlu5vxUqUIFKo4p7rGrnNq1pkFrJ1EGQl5S7rXybX8xpTl9zd2GsqNFO48kH
PNo8fBg1aQhD9+jv1B4RSgZOEG+9NXyZjNL9MHf+eBI9Hy3LAxMCfkWpkO/rWHXhoW+7ZQ14udJ+
ziQSANXWSrTOZB1ORnpm7/5dYAd/sqd+z08B0trSU4aZ0sTeqn2owEN9R5h1fc6dtoCy6f8xBVlw
cunulgilmN6XAtBRrrvjiOhJI7o6Re1VmoPNZDkRRIvtDc+2Qp4beXsG27+75NiDEqBmiaMaSsp/
u0Qva7ZxKmZOipbl12zoaPxYwBv4lVP8+FD+aO/cOE9li+lgPw4J3OldJChxjy1CvnXMCNc1iOxF
pr9xluQnbxMz0nV53dB0W6torUVw6bvA+lPPCxMp5VIv3k9bZv66mRa6omuBJG5Z1dSR5Exf2W7q
P1H94PfXdfudpH58Ntxh/YUK9oxkm9XLUGuHk0DvcOfwWTRgeGHplt7uXNMh8yy5TnFeS/f9onvi
4swkO/44nk0QvTuHauMwAyBDqYzucQhCepZcSL3jyl3/cBa/+XNJ6vWpKaYM1Hw/FnNkV/mZ8t2R
VYUQA5TG/3ckwCbIiCktWcetZqyXYJMd/AdHCxMUc671pOnA9E3j8viQHO0qxRIIyGpmKjjN213d
ykIkvatVceWgQzYU5hqPCHBSJ2zOgNyHpmj4gDVjSDj53a2pZRtXLwUhEE8gwkInc/qozJckzqh8
v9Uf8wFR1EPgHYyAKjzdmkLocrEX367iaan9J4+uWjw703zRyiy7WkGd/OvxLt6/p8ogsEUbCgKS
EHv0hSYptZlAV2JDpsUQGnYbXAE6V69i0Nr3S7qN7zRZjGjylu0/eTCYF08v2pMX9eAAYQXoB7w1
Gg97AZegBj3YMlA0RovBi4dcDfGVdhc6SGF8DJKgD93abk6MHnxVXCcxIWV1Hr69zPxYT5AVfbuM
0TDMLwlSRN82wxtpvYCUeLzLh6aoTyE6DL+DuOz2q/aM3l3XBVPpoKdP41il19k3xcfRGaq3OxsQ
O0pVVNGd7pr0qA/OttVomJr7IGyTzb9qCCpFbTOclTvuQlyiH6VlB6wXcWdSuNtVpXWhYEpJiRBM
HcR6yhyRDq3yyJmD4G/X6eVlNpBOHRRiAVGps7ToaFMBZiupLlIJChO35nsiIldP0ioeMqMKZ6Gh
3NrpZmR0iTgp7By8tcBMAT6oDgFOYOfBN6/I+toRVbxZsw6DbOi+VglKVW0yNM9GbVVPj8/L0X2g
cEr05wJtofRyuzRLUCRxS1nFZWp2r7Xn9Je2M5sruj9bVBp1HRZZ0Z+4HrWI3aOLIPj/G909uvla
b/OAimYsE2tGQrmu1q+Qut2ntim9l9KysmtQegaDH2yz/P3xgg9tU84CewFYAdjk7YJ9Q67TbG6k
K3Ky3m2NPoVEhiAmRyuLhkb8WQaN8SqkewbcOzpEVI6VHC6KreBNbg0Ha9P4Wp5XsT4x43Ql9/21
0Ckg4K7OYKGHpojWfjyTSrbp1hSVrarp9KaCUmD8stW697WdPQjLQk9OqhRHlqyATi65iZLt3y2K
TZM2bL0yBluXR9u4aReGVVaXQnrD9e0fDtIotHeCPRCJu5vRUBcsXB13g0Ro87LWxdCHQVV/6ftB
e7I6GMs8khpNgEH++tjy0ctFLZJ+C+Y9mHPKPf0UcwM7RaBwcfB0m2bEZlBY137Qxxd/dbNIDHLN
Qi/3v8991g6hqVrpMzW2k1D16KbSLIdhhVvg1d6tf03yUtVNyniyi+BFmBlafXaTRX3V/Gn46GXT
yjmTdbtLofC7CmmihAHJQ/ddqS43a8YAr9jMoX9KexS/oPvjnxTUjq4kpBSki1QdA87n7fZOdbrK
bAxK3KuQnxqb7+mvMrnyWv7hJU63Rf3kdR9XFzmLk009eljU2Ad4c4AlmeN1a3ppZmSMhrqK7dkc
usie8uUixzJ9dpxy+F5Mnf+nH6QyCwe/XplT7OtnkxmOHL5i4IPDQN6DqOT2F0yi7DPER8vY5ZGL
SJ/BhmSiiBed6k3R2GeE/6Mbq15QoncA1VT2b+3llWukk4Y9p3CqyF+DLTZ6t7hmwVCd3NijpUH/
IemnOsS13ZkqBumNeWsR9gS5GQat70LlT8bnym3WyzJu9sk5ul8a/lWJeNI1o7q4b+W79mBsSZqW
8SyXL+kwitdJJ9CsQPG8OaADgkFJRvkieiP7eKRSIl+BPZZxXXTiadG57EDl52s9zPbJCb0XDVBw
D/6jG61ezL3fC8bGphhcE7FqufzdHMu5D22RIzyFcv32daWp988iKxmNgchpijvil7lt3NBEreNa
L0t74g3v/RA/Rumk4hJhX+4BhZWuefa0lfhhLa++tY2zlFHljPazu1CuCpO6G39NRdekJ0HDoV0q
LCgN+2AN9m1eYab1MM1FGaOD+rfUtPwC9MB7LxxK4WTba1wLx/r62PMfnSjYHAwlUCKAd2D7gN6X
XfdtGduLUcEVXMqrVzB5fbWYp/E/mOJVQysPL0CedHsvt0Wk/KN85gF049Xx840b07sMMhnO5k/d
30sTrAYHmBdbgft3Lmccs8kRNqYW22zDuYTrPhHjxn2a6s/gzcyXty9NvVogbICFAt28XdqQu8Js
qp7b0jifMn9oI97y5upP2XZi6WhlJAqcDgXWvHuv1ia3fG1hZZWbK20iaAtbX6ehzPPx61QtzQmI
7v59VBARomYIGWSV+49mm2uqea1XxK7RM1He08ZPvT+Yv7x9/4C9KLl/xWXfN+gNs6XGX3dFjLTp
HFL5cC9OSatL4HMuj00dLehnU+pC/BTpNLk9NdmEKb8tjU/llBRPCHjP/8NVJo+iEQmeH8b6LgaX
PIVGyvAbRMNK+S5oJv9DMiAt6swy+cujIxl102lf/uBsqDEjSn0Fv8V1vl1aOja1znOfx3TR/kkS
Sjf1ZnnMwIB/tsLpeftO/tDYBlJK0o+8zK25BFUqv0XcBB2Afrwya1N+hiP1trln4LwAk/0ohBHt
06zYH8AhMGs767Ei6m4eAAonbdQPXfGHzDT5EXjpWUfiwCPCS6CuQCTKTdvXwlDg87FoqbMohwgK
mBO5WYamcnEqO3JkigePwgL1TF6/nZsSQu8k7Y881q28C9OEySxzakz4YgpHj4/90SOr6pgwqohV
iHZ3GZOVlbC9cbpxtSR6yOgS428j0ewmTHKlrlIxD81nOEGcyUB/SlFNilBAqZ4a0TTRUrviz8e/
52jpCpagc0xJrfatJxuu+eJoQ44ou5Z/MrYq+YDTQ6NIT8/wjwfPqkeLlG4lrUooortrMTL8yq23
Lo+ZlVKFltcP17ITYK2zfJiRKDKSS1sG2/NbF8jrAzgAuBHKAyia3d6OzKSN5+slpKshDy6mFENY
ShyCU+TFSYp6f+8tqMXAw+C+0wnez3gA0u91epnncS2XKszHfr5AyWRWSwurPzDQ1n28tHsXCnpP
VVYp9rHIfZ4GUxiU2ISg/oZU3HdqvfUF3qD29NjK/QlBOskjV+Jy0GLeQzpEKd0KXnsWy2mx4rov
erSyRkbsMPwlfGzqaEFwWUnM0Ky6F21fGsTmGkNLYyJ2DdAbTOWFMn/82Iq6zbc1ISxQFWb+B6eQ
03x7ItAcpS04ZzJukKT6RR+C4uo66E4N5IZPJX8t9FKt+WXsV//tB4RHnOoi0ZBqOe3SFJjnngyY
HBvzAjPKZQrEdbTG9d/NVjAtoinXk7N/cCCJhhS7QXVQIB3crpShS8noTNhLhnoFQtVWUa2L9CUw
+/XJreD0nnzA+ytO8kCkR//VUCoxuxpf1U3oC9VEyGPRJ08dpF1ETjczSvKBefdzYr9auShOgpYj
o3BU8WFk9oiMqQP8UyQxlxaRuZQyhjnfXMxSeBdvZMaV4QrtvWum7S85s81OAouDWwE4+P+Nqq3/
yahuDmAkAEDQCXWTqO03/x1NqCUapir98vi8Hq6PMB2Rf27GHSl5KqthmTvOK8Nx178MY2Fshp9r
zTU3Vy0ea45S03pvZo+RB0JE5MpTi0bidfcpbUSFWplVMi4dWCp03dZYokn+SgwaUN9z/Le7GewR
ojFMQCXyu6/YiS1gaFYj48Jb+4hQZ7rYKFBGi1d4J2/wgQMgtfshBEjfi7fo9tsliTbOrehkPNK7
ebeht3AZEguSUVEUhvGMFo72lBh686G1luTE9oGLo72numGUYSiK7M5NacpC9MG28N4tX0cmKX2S
vV18e3xiDg4nc5RhHqPPRKyxL4cQNRkNM1yXWGSWklcU+RPPexeX+dqf5CUHhxOyHz1L5diQIdiF
M0Felmsb4D39hu78UM4bFUm9ea0d+n1VV4z/0uq5OjF6sD5EDyjhKT9q8ODefsBV1zZKM/kSu4EM
wqyp9Bit9fG58JYxfLyV6nvcPhYwuaGJQ1Cn/ILSwq0p1xkTI1ig+3Mi8z80gHCRDUXqC1W8Oi4o
/J9Ulg7tgdoEiQP4iOrHrb0VxEW3DMRD9ur4r3Ul8w9ZlXbwjWVa/9UHoj4xeH8gWSC9WaXTRtK8
7ziNftYv0tjm2BiYkZL28/QuH+V08hIdWEF5TgGMlCQQEhm3y8qyrbTMXhMxBxZqMzCIV+YTNSdO
+WDzKNpAZQSKw6ncF4y22RqFwasaz5m1WETUy/yULGn5XRtE/m4zhuSkCnCwLEWTUkoR1Kd4Z2+X
1TpLm9PUFXHQ2vpT583aJTsn2d/fMcJWGhHIkis7e6Ty5ptlH7ibiCdnzD+nw5S8asOa45kXg3Ky
8D4jbTKcfLGjvUSBgjAFMSeVWt4uLc81QbziCDBNtf8Xur9VlBZSPmcrstvFLM+kb+7vNBkYdUcl
0gk9YA/VHIMezldXz8yBqhmUk+X962BzYKjensF4D74a/RWQTdTboGLuUT+rKIJtnBqOfDP3r31h
GU9lRkry2HMcLIhbDBxMaTuzpt2R35xCG3yDBcmkqj6bxTBdCrtlumB2Jq56bwm8CHhrCPXAZOy9
z6BZlXlT0RKL+PrwyR5151tQ15sJObEPspNl/ZjjeesRsfbjKyGUjAvevZ7Ibc05Q/NkLPKsndEC
bxREf8t9L0TXgvRqo8vyLNJ6nZ8cYhrUf9bcQUGqKXRS2E53qjBhMvHf06Y5Y1QGU/vrsqzr35o/
5t/WzJ7/Jm4NAOr1KKE9r5SYrbBaTGuLH3+g+2sFB5ACA1IZSjNjjxKZITaUVppPcZ5SrwkzWbe/
lrSNUmhyvhUisg4JK1hO7tW99AEhOdUhSAUItHLkd49XgMcd66yb4hmC13eZbBqqx7OzGZdOiHV6
ysXiXm01Y/c6LJDP3TWx/qN5Q+eGW5nZwYkLu7/nyG6TOyoIBxrr+3ndMkurcaHDgPb4mL8byZQv
a1oxv2oup3dl7qUn782RPXrSoEZojXNm1eX8KXC2GfVeGsVE8FU7ZlSjjXsJeri3GdjJUDA/6+RN
uL/slLmZR05WgoO5e1DHmbZK1RJX5l7eg3UYuIFNeRYtH1lRrpKOLT13XPXtqhgACkwbMGY8N0Xw
1DIC90pLajg5sfcXXckSKVFDHmzikV1wMG+D0aaMl41T088v1N2GX+ykL0OdO/hmdIgyRYwKGZxG
8B5DUKyA2augJ/xnvFjobPXyR+0xjJWQXD67SZv+6/FlPFoaMhXIL6F3qZTRbzewQ3sNJhNxcWdL
PxoQJS9Cs2nRL7Pc6u+321KBCMeP4j0lm1tbo9YJDgxiVetoZ+94/ZILxafyw6ytzdmUqQMnw4Eg
VlWzmwgUdusapGzwBCnJmy70Z00GXojaXRt2gJBe+tWRkUmafnm8QLWAWxeNmAmxMXLUvAsAy28X
mBi9DCZduWjZC8CKefa1Lhehhgn4X1cUw166ZPau4zobvz22rP7lvWWUm8EVAfSj6bs7oTJIg22r
+Iyip6iK2hrSI/j/xf/rsZ2j40J0jFaXoqQhlne7Qr/yPIFEF2nHRoW4po8YVp3fMS+2kyebeeSw
EBrCDm8ruenOFA2EddHWBGkzLl9YoCp37QrkCwp/eOeWy/z745UdfDtCSXRiVLRngR+8Xdkmy5xZ
sSo5bRyDOaEgNEUedH04b5vxvE7MI84yEYSztZ0JrR2cVRV4kXZw7VnxLuQDnWGY9VASR6RbCU/S
qhhNkIMVsMxJ+40WYRNKr5NPjxd88ClvrO7216rSddsWCg0W4j+MKazWd0aayqgLxJmgy/ECVflZ
SYZybG73lkVrvb7i1KSe5ldpuytQlpaahuANZmb68s4vjbP5Fuof3V0J1VRArFgJbzt7nKSXtBIh
DgMVwFJHIDod0o/Jsr0dj82TSidSRVRkCHtJ0kouOgKyOc9ckP42VYX3pdq85DpYwjyjnf5gDu5X
RH2PYjcBFAMR1Tb/9IQjXJBsUwtCxh39+pOTVeJlThMb6HDefjSk1P6Z1mGKzdEbX9GDbr9YSzlt
Ec6h/LI5Dp59qlyHARvuP2lmJxGRxvgfeq1UXytnZTRcKs66jUe3CiYdKRqNb4Z87SqhSbpsbdXx
cprZpgSmkAavBsCVLSCjGB3n9pKKZrvQ19dOHtL7M0eJGZeo447pfOzP3OJOzlR6HjJWepevYe+X
3S96o/dLSME+/2xsq2+8COg+6Ynh+3tFOUYne6MkyiSIPYphni0gIyvF32l13es29cE7svsq3OYk
ebOLxJTi8SHqTBdpL1jtTnriSonPKlatgcPrzV2sDYv7ydHafgzL0TqTLTpcnMoTAYcAjtnLkOta
PyDZInhWJ2eJ8zxwrzVjNMLcHIznx/7p/uiwOPqqKPcAKefw7E57IszCRgcprifPvk7mVv671Br/
EwN7x0s3Q/ZzJoigul6eQfTvXx4s46lozlE8oXZya9lKrb53A+702m0yCkqZvG9rXrosWRA5aMpu
+Pp4qYcGGbZE65qKF5DVW4OErv0a5CpW9r3+nQeFL6zaoo3qQZrXLAcc/NieestuHYmPligdLJoU
KoPdbW1qGwx66fDHNWPQX/PBWl4DAwWelclPMfpM1dcWMMdTO3dbaG/Dn2+2bnuqnm7xA+iQ7BLZ
1Kx6QU+Q/M+16SunOUXb0Kp9fFgwTFEJv+MKxaz5UORiuhhmf4ZaOzjENz9g/94uvWbUizfFU08T
j/YIGJKpnt+PjjwjOt0/QgQVtK74vQBa6T7ffllplF5QB42ImXc9xshB2pHuI9z6eEePFoS340JS
SUQrdn9gl8Vxu7kXce/Ssk9WHM2aCCbBF8GbB2hQhKCKTmuCcEWJrd8uKOcPO8MWItZLRqYmhl2G
zYJOYbfWepRppypSR0uDSkjgwMqI+XZh2dwMsnM6XcROmTbPvoYjzaZ2+9CB1Iwe76JxcA1VzQ1t
DvqADKXanwtLdUEHU4D5g7JM9EUPOyxXzfuLllawhcwCdq5MXV6bp9WE5n/J0N755IvMqem0CRSG
QEsY4kKFuf1aron73mvzIkOCwFnPZJ8P90VNcESEz6JGrv78p1iAvhvVoGoSsZlPw7OYkaeSQ/Yt
T6vgxDkdFE6IExkVhsAAmEBK1bem5OynQW+wLXrbjddhbBlSp1HS7Yaiu/RD9rWAL/XELBvJ3dX9
yA+26RXK1nDyfQ4+D7+DIIJ6GwnB/u3pV2i4AqG6uBVVwJTVfHNChNvciNTWgq+Yem9OdnjnXDaY
bIDQdd9VzZgG19VFusQyy8WL58/UK+eZopuTaCdrO/DIEAfAn+MuyBv37Q69bgHlrcscN67FJAI4
Yi9bURcxo0amGGohEJlJn5/7Ldtiq87PkJcHp4k6N9U4bKusbnfyhQuVNm99ui15qr/6lfVXzfCd
f83D6SU7cIikc4AguWVUgvdw7B6JlkbPE2Scm866iKnsvm1Jn5+IAhyuB6A5RWbmJ9ERvj2yTl/Z
GbnpHKMitb0W27Jcsio3KJpq3cmXOwhTqNUghQHfBZD3PgbrvaCp6cDMseNm9a9iG5vXKgmsL4ZZ
muHcMZqqyQ0Z1pP99qoUIG9KKdSlDKB2wc4FeBonCsT5HNdVb8RQboh1+7a4rNlknQQMhz5AqfnR
iwPOg+e/3VDEjdFbcuj8DVPQX3WjTp/qpmgvssy+Tq1Tfp4dc3qPL6rj2d3KUAR++yTIjU52+8gH
EFZDMIerDFZy54sM4fu931ZL3K6o44XVNtJv0o1Kfs8aG8B0tiKV/vhZOEgkQEPDH4ZFSW/X2t0N
ezXdaito6gb9lNPxny0GU7neO39lzI5kAlmkJehFPTZ6dE3Uh6URjtwqifPtfq9QCYXpCPab/Cms
XKl9sda2+PzYytE1IbJWB4hQDCb5rRWvsHLHHpiCZ02pc0mSuQ23tew/SrM9Y5gf7iLnhmeEwhHA
hltTQboWgslec8yEYwQUjQSKbS7m9oIW5L8nWc+/Vrp9VgI4Wh/vFUgKTozP23Vr1K4NR7htu8QI
c0gOpRjbWBeu+VFUztmDfLRACt06p1N1GfZ9u2rYEnPJVlyOMWf+i+tMef6lR0Ha+dWS6pVKW9Ry
HXOpzjpDR3cC9CllAVwar8cuxly21bYnhBbiTkefPiWIj7t5FFeRG8sFTOGZQseZvV38nhiJtLoC
e3k3FbHez9ml6of2qq+Bf01n60xV7OgrOkyWV51ykL178QqlJzSLtZ1jDQzbd0buMSFbJLa4MBU8
P+mSnNnaHVNLQv8vTWAAQFDMy7I6wWuzUg9r1+wMo39oimIxrWVEqmgh3h7OdLJ6FCIBAFhd7fw6
iSmPsrnWLyBi387ho8MLYoO2m8qp9yWJcg60pTU5m602BE+o2/lP5gAKIOB6XB+7lCPHhR4OAxIV
9o3Gwu2qeID8xjHnOYZIZRuXhv2cFQvhzCsfHUKyAU478kyAr3euKytzSu22T1Bqu/kvtla5dBWc
4rXz7HRERXg7u99Hn0sNboULSe4K4el2YT5D4hGsSQHMEqFddVfY175hHlsihXlS+Tg0pfANDGw9
IIrQ2U0bc0sIdPW1uZQMDf3GwRDUBJzixNTR5wKdS4uEIimZ424bh8Q3mQGcz3GQzONLQ273VdNO
pxUcLggsucszStd3D1ZCoWvzM2SE4hYWxVPh1gzAcmfRhnnblSdv2pEfBmX2X1u77zRZreUXHgAG
1AaqJ6hM/jtPk/6fUwWxU/s/0s6sR2okDde/yJL35dZ2ZtZGQUEBBTcWPXSHHd7Du3/9eczFOWSW
VSk40kxrJHqIDMf2Le+ip14soZb9xa6nX4fKAvBy6p1bkPhbNlbIpm8HyRVFaaP+tzQUDC7R+8mV
qGD3O/6i4W7EZuA258M4RSGHamLTw3CW8tYohH2Xiq5TJz0HY/r2Sd4dDB7WhtXYMMgXz4oC4lWL
pSEnGDs7Ca3GSe+WXmmkega3fPgXowEIQJ8SjSIsuc+nZiBgpY+5/AVDqR/dZMIdZLbuRHFVu2tv
Xnw7bHXAPG2UgPOREkN6hgbHDuxQIWJ9TdQtliCf07HWrsCO91IDcg9SSLJ0DDQuwg93bZVbZXzB
Bqurr9qMsoBXm/mmfJ0dxr7Xw2rWimidi69vf8y9SgY2jahQo9+yOY9eHALhBlpeTmRZ6Giv9+6E
yXftLPVJDiMK74PmnIrSnj+0zZi9oJ+U3CvEEdcIte78UKd1d3KlsL7ryVC6D4WbVv8O1rj89/aP
3F2HrTfAHY5UyOVmRn+8kUbA+xfok/NJphPo2kITP4NRXnMv2Xss6NGAsgAwufUizpfcqSCmth6P
UpUECNRyPxzdbkHh3wT7gKvXNVL13tQ2aAuRLsgEIKfn4/WVkfGUzDzt+YKaWOXKr/amgV73/t8k
gTAKaaFtuSeSl+dDcXRTWpVMzW0llgzYQKmvSGqPbpQ12In8xZ2wPRU+ckDQuy7Tr3ozGISFQehn
yOQGEYL+pjIzK8LYMD28vT321gwU3JZ3gVoBb3o+sXH0UmFPVInHrYEvTDys58qmjlaKHGPtYCy+
vz3g3qJR2aRqAFyLhOHivhvttvetTA6ol9narShMBKGrMV05pH1y5ZHae3aRnkPlgMLBlpqcT45k
3qsXm7Hq0R4/5rnbazHp4OhdWa+dcbaOK9QxKIz0pC7eJc/slqpErDZ2Jiu9dcqlPRRJW357+8vt
jgImABgOedarTiuMnnLEeJhaZNl19XGsU/NWZOYUnP7/xrnY61RwQCbyBMZAs+Zw8ecG6FaaXenf
vbaLAAGADNqvPU5D9zLfcOwgGw2MYOPGtNLlzi3q2QjrpuBaGtsif9H7rP4xLbUabqy6MEhGhhS2
vQ2q5Ae+VqZ10BenuzV0oaVxSc95CKus8LjeTK//rirD0ELdSrNPfVYVZpw0FcUFZSBo+jiqvNqu
wcUawzGprDUa4NHmlBmkfet3pBIHVefrs1oKdU0keufAbXQ/VGJISKiaXZR4JncCOmZj5St8H9mA
Mls+WW493ti1rJDpX67xm/Z2DeEg++YXnPyyk5AnlR006EHEiOPKMpwmXYVe3zTX0uOdgJDSHMxa
QmkKYpeVB7NrSzk2Ot0epSCimaD+idb0uG5K47SqCg0/0qIrW3XnMtlYFTSgKUCS3128ACudxdXq
+Zg6mh43k5zzjx3jhfAD7D8P4SmHB1vjB0UEotDzu2QoqKrggt2zXXOHAliZf7XoC1+JZfZWa2sB
bLqcG5tv2z2/RbiNZo6mJiqadq2uvYAsnWQ4UR2P3z7ie4XGLWyhdb/pefOIno/jBH1ud6bfo0Cd
DXrs+rP4MBa4mkdVlbn/a7sJLkyrOjG9m1TVf8K8fflHuq5mHGwjx+fk7d+zt46Eb5R1cDuCh3Bx
KEAsNhLYKFeORe1qFYZ5AyL2v8ror4Gj90ZCDw7w1satgCN3PvF20mc9WXFI96mIfRsNul1IzOZz
mGA0eiXY3jsS21qSQ1Aag118PlY+i7zoLK2LjU7zjHem8DzAjKPU6shG2jb/GEjNL0LE/+Z/3v6e
e5cMJVRuGToqPBYXgenSFaozcLmNU0fHamTpCyx38Od5bwTCjWCmL3+xgDREIdl6NEehy59PNXU0
39a0kTCiMPNQ8zQPaWWU/RvXbK7s3d25EWBuBH6qcZeiCwWe13Y+OX1c93Z/i42TGyVOOp5Gtxlu
nU0D+e1vubtjAPKiBAdygFbH+dQUVWEiW+4YuxuT+7TWLCx0AuPOSo1rTY69qdFg3szRKSIBpzkf
akSrqB9RDoBC3DmnYVxklDZedvS6pP+iMf6VuOXXubpAKMDopVawlQyIKLcf9Nt1Q/Q3oXIKC6Kk
yROV4+AHYT/P981crSKcym7+XK328j9La3lYadymH10rr64dlL1P/PvPuDiU1Oc6W1CHj0c+C8r4
EDfRC3ZQQ0nFX7wYXHcgXX7JJlxiQNLUGrHFgUODYNsQZXZlgOKU3bFVs314e+Ps3eVIAW/nbzP+
unzpDX2SaKSRAaeLlke5aU4PlF71l7dH+XVjXa4hJsBURSiobIioizX0bdXN2jzAgq099yAnYzla
md/GoP6hGrv+9OBYsn5IK/B5dTnbt1Yu+hNEU1WGlL/m/qjywYPTQNHlBPa7fq4Sx7ntyZ+vxOO/
0O+vfquzycuj/slGv3ivTVQUK+TGBqhlqv83F9546tbK0On39DaE2g7P5DL3uvFkmrl6Bp8fvKS2
lR/x5pU/ssYySvwp/a6JVTNVV9ZrbxfSxCSdNFguksrzD1k16AYZ1MCBpiovi9op8W/AbDrfO+i2
Vy6VnZoFAwBCoqOA/MOlnHpNTbMTycLB8ywS5LkUhxyvkmjNgOYgmPSzh59908zZtdtzZ5LQnYAV
I1AAMe7ViVf1uhLAUdAdlagPfTtz0B1JUBcb1uznV26YnXmiHA3dmxuGtu0lF9VG73UafbhIMvHt
0B0QV6/syQuntqneAfs1j1mufzPnqbuSXuzOc5N4ow7Pa3+J1fG6Gv5oAT2JMuUE0sQpDy3Slid9
9K9JMOzdolThNww1yRkC59tv+e0WrWAuLZbRctArK7tpl8EMK68ZwkBidaz1vhcZSTc9CY0rRpsy
rAes5Y9tnRiZFiasX8TfSCAub/IEBFTa0/rCjK65X/2+fTDpXIfVcLXdtz9fUjYQG5stxaUPr+fL
FlQ+ZdhxNbT3TiWcj3DA/Ltgwj1FT1UeruvixSVS8qFnLd7Bl8m1J2MntiKq+r+/4RLx6kPgIB1B
Tr4xO/Uy6zSlXTxHPqF3UN1NcxY8dbLM/zwHIDalOc25Ic+5PLVdEqRaWQIfGbtxClHcMO8TwtYr
o+xEARu1gZYVxYTNw+V8OwlEWgEQM4qBq8OzSGUto9buvcd1WvRDklKpuXIb7bxUcH+3tiq1ra3f
fz6irmfdkHQ6H9NOlzUsA6XXoZkG9r9vv1V7h/L3cS7iGyiDKYbK1CLpgDTHaS6TQ9uAvJnKqb2i
ArY7JROUD2YmJIeXAWlhiFXozsB5QBUxllgoRHCur1Ug93Yh+quoy7AVMRm5KDC5FuqVjWSpBpsw
X5jJFvva82FYVBun3LU35eJeI2PtfkWUfDaNM/552ebx3Rq1zuFXRbeu7vQFQevewYoME4X0yvW9
uxW3wgG4Z8QrL/NrYwU20ff0rdwaLfQKN2UjXH3uNwh3RSyqrvv0Fztkkyiy4KMA+L/YiZOPjrSY
iZms1ipRlh3tSJZz/9HCPvP2b4YiPiNhAYJ8SckyltXXlq0nZ3TY36XLUsetL/2DV1vXiNt7K4aB
FUrr/JdS9fZK/vZA2AoleUPbLqu2br8M7Sq+Y+nhPEyVkTy/Pau9fb9F8htHHIGSyweXPL73hmlr
J+nSf4ZCXXzR0C64si92J0QZjKwWcTjy9vMJ9boG1aTnxaOKpx1x92jDKVfNzVTpyZW7aW8Lwi4B
xYzWA/qNFztC4FIyGz4PeVMM4ojWunZTKJk/r9agjsh0JVcujr0jDUyASW0aNnzG86kpqOgCtwIS
BHtu42bQg/epmOfQp+pxyFIrxat3Tf55e9X2vifrRTUUFBIRy0Vc7EqtaWY8UmJR5v4zNP8Jg/Ch
uU8mFNXfHmovIvttqMushNw5b/OGUovup+V8zNJMeyxqT2tCd0qDyOud8t3sVcAjue6C+O3B9xaT
dxMpU2IHSuYX+2ZtZGY3GjjtzTvoHdnm+8JReqyby/ouM9NrPux7hwFQFyyDrdIDvv18LU3cElGF
nYCF2zpkIduZj1qn/7msEyZrpHcbt4yb8jL865OR0H3S+ngQqXFr+A2mNvlVWae9fcl+3KTpKEMA
JTufS5qg4YT3F/tyHRYwOstykAUl41455tHKLVw9UqSp316v3Q8IcI1OCbAnQLPng+ZmaUrRUSYE
upefmh4bCigh15pre6NwBbPtKUmC+rjYFQkCIJabFTQ25rIBRoC/zNIn5eHtueydMcJVNEtAn5Mq
b3vzt0t4XuHgOiMbX6LR+TWT1RxC6llE6OXu3wRUG00Npigvi/EKGIv4fjG4FDS8xneO0qlLmDX+
NdbX3mkiFuVmtKAxE4Ccz2hzdZfpoEMQ0voepXV7CwSc8tSUeXnrebW4cnr3qsZEASBmNrACY168
Y7TzdIAXMCixTQajma3BqdAy98HW1vQwJcD4rbVxju0qtbDP3Qq3Ojs5reZyzUt+b+Z0mjd7DyTi
aCGdz7yfxsksvGmKaSsNPy27kFEJ1AX3M2woDCHtb3++d9Az25xEcDiGD3A+3uxhsTH0jFeZfX3j
2Wl9cO1GfR2tZbqCqd47DHRGN+gECgqvXdSzZPGDCV5bOqvgKIIu/zxhonr68wkhQkWUhXAggeTF
hIyiSC1jhgrVJKYWVoYU8aL5RK9a8BdcNqg5cNnYOZv4ycUdUqspBXmHvpd0+ySUTlKHrZGMz8Uy
LVe6Jzt3JC0E+ubAdpDxvCy4d3lHeSzYpMRSxz1asqvCpWimIyppCjqD50e0Za/JFO48qJu1J+kT
qv2bLcH53hiTISt8o58QX9Dkd1P61k2txiGyOpX/t1hqhSmaPQXJYF3ZKTsXGm09kIZ0t0n9Lzvp
DfAHunnwA0ctM4907n92o3JudCmuRCevtiTFoo38uLF17I2qdz5Dd8Q0PctSim5p0UVLB1Cgpun6
8e0t+epMb6PwurFwQJNoBp2PkuZtRfW+YJRxmO5ckDWPFVYhR4LDj+mo/bHG+TYcggxw0NkvpG/n
w4nCmtTYUF+rU98/afqgYm20JeashvWnh43GIaEBIlRcILwJl2HIQgczqfsmboN5uLODco27RZb3
qG1dC8y3v+qswMpQxP40KhHm3bxkzmel96L0StG0wBymzUuicUJPuflxqbTgJgHhG6Le0t42FL/D
KZj/WMtvG56cEBFUyGQUGM+HL5H3qrMO8E+J4NGBSln7sSk3bimhWKyqlsaXWq4FKa/OwTYozdIN
v89TcDnnRlfYipWijTe/o6iDkX6sNbw9rSwRx7f36O5Q5NwA2iiEs33O5+euPLmdYzWxt3rrqZMm
d4tLsN4ob7ny2L66y5gVwQNak5TKN1Oe86E2/yoXcEcT64HYWvZW0n0z02qYQ9HY2lNt9c4TtIz0
89sz3DnrgI42vMCWRYKMPR+25aeoSRhNPBs1cgXLSHQh6v4vvuM2LZIdnm/g0uejTFjzkvqyT6qx
r06Wo5mxn/lG2E8iOPzFhDaMAFcYJdJLU1uxeFpgJ0zI1L3mo1VySKmmucgNvT3O3tag3gSGk8cO
3fTLKfWUutPCbhD4ysqD38r/5iEAmDIG1/pKeyNt5DxE+5gQtfzzj4fOcKBRJqlj11j9Gx/QStjK
QH8YpdP86RPDJqR/xRqBe9hAo+dDCTaJNnlURpwmm7BynvSTv868pZ1d3L79/XaufxoiEN7ZFHBk
LpmWbIFsRMS8ikXtDm3YLYUu35nEeLc5Lcwsajy/+fbnQ9IcAPG1SQC/6s9jEGdlTBAP1G7KDtBH
7VB28xoaeGefKt+/1iTfO9K/j3cRKcxFwmKO2IM6g2FHddNrkZzN5dYfEgu9hjQ9NW1+TeloW6LL
F4FSBpvf4MV7ZVNS8Vw7nd5WsalV1YGauB4VVFTuVbEqhE7N5kGgSBFZs2teOXmvpwuPdLMPIX2E
Be9dTNfLHOU2ihusQmrsthCrFU89nI9RFP0nPZ/aW8/kqLy9pq8Px0ZepcRAigyP7lL8LjABrrQj
Ag3806IPUWl3M3lEaKIQ8ceXGLuV/1DOQGSJ4c4Px1ATmbGXabQWs/OlG+clnJ2k/FQqr7lyOH6J
3J+vIkKgcEvo2wGygIp8PpZ03EJbmRmIzLXPsJrofBlWWp1/K+aqhhGIUXDUdqXoo2E2unfAzXls
c6hnJm+VyL65SY6ogm8Djb1y8b1+MUiqCQu5KKC++JcHtx3rtsxtl8+gWfKTpDgX6VitfH57XV9f
D3SawEYgbE2JAE2p8w+AX2RfpD6BjdRN2OKZ5oR0j4PnIW9ezKn3r7QP9ybFgOTpVAqATW/b7Ldi
wbq4ym6pcMa+29tHBQW8fY83uXtN23BvWhuBFq4nIiavqpvUt6uVjdNCPm4RHuvTIg/BmYqwCjrx
2A3atYr+a31DWDwk8Wh0gw1i617sWmSddEpu7FpfpuJ2FnP9aNdLfeOyvQ6L7Wh5aM6m9g72iP3s
LQksQsS0unfJEAzfcjfo4iQP6q+y8t37rhf+fd9J9z+7rJ3PTZvauOlK8bFojIz2VXsVjPP6NuPX
Y6C7FWeRebhkgHgJKbNlZwoebl95oRbk+lO7msWdhfnmY+D1+kPlLNbLYmjBleRyb6kALmzoNII/
ZF7Pt8SC/tbsjxahdW//N8wieAzWtjpkvv1Fgf+9VlXcGw7IEfRbOo4bgPl8OKvKgkRXWRcvOBX9
rDRnvhlwwUALwvLDobSvFXd2Ls5fomYetyZBzGVJP6tcu+pHTSHUYY6Paa+MkOqpfdv40zXR4Z2H
gaG2LI8MgNzr4nDpdtrrOWY5ceeocT367dAcKp0c4U4ADr8rrM6PO5FlVyr7O3sHeA1VTG5RapqX
XRhjouJAt7aLZSGSz50NU+8EUa+b7x1r8Rvqp13+LVOyPxkNCMHj2xfYtl4XNzgRJjXirQHEu3BR
5Ky6pPC72lSxPg3DixxsxNT9cn5QxpSiuDZYX9AkqPCIMKfs41Ll18bfmz28BaB5lFnprW377bcb
LejWBOJ118VKLPlLg99G6KVZett6moj8TK7PSzNMN03tXes47OyszXWddJRPz8t8kVJAIHSMfh66
uPE1L27dSXwwdZHeA1kont7+yLtDUY2hib1VKC8hPD3MaPomNRIwFQ7G5SrscAC+F5UZGO+3h9o5
n9R6Nr0ZfyuJXrZG68GAo4/6Rjzo2NGcVk1NPS+yA8TT6Jfy0JnptUT37SEBUJ0voS8t3JiQ+MQ5
2aM76vpJRjbouFqUrdryMHbO/Kc8XZTy/t8kQSOcj9h67iI1LVGA1dc1Fq6iK9Qv64OTW9cuhd3J
bWeTru8v5avzoSatM7LEzhFqzUfraxYMxcM6NhrW1EsGQqoI3A9vL+DegcBYhGI2SSg30cXcmtRt
9DVDxDQ1hyxM6qq+Dcbs38zM1Aco0Mud1znBIyoI19g9O7EFpQqQpJs/B92pi7gYjYOuszKl4mTI
XSiFpYoQ1/rzLBFWGhWYDQ20tdIvLtmlLQfLJc2Ohd78qKtifWcZRgJdc+kPb3/InUOHex+tUipc
yHNcFkC7rqlXMZJGuQkOk2jztfE04RWB7O011M/OJUr0w7To5UFJvuzZ24thdqAqy1hZ1tBFsyHb
ezVA/0MYSOvufJS0vqTjVN1VdpU/yAGA3dtzfY192lpUjE+Bi4yYw3++TVffG71qwybwl89Y+k4/
x5EqXqvV9klZFGqM1PUPgvgnrHo3OBGtXzMy3Dkp0ClJWQlC+A2vZMWkvsx9hnW7XU7F0ZX29H5q
A+DJ8yErg+Lm7Rnv7NZfVUvI5hwVsJHnE0YOvZuTnAkjXpHeF7Wbfh6HLrsyys5hZJRfRSfdIdG+
eCOKwUg9Qg7mhIXwt1HP3TCwyvZd4DXNfY7xwUdiloaob7127+xtKUI6+OZcBkhfXYZ1s7+kk9Ip
AgjDuUlV48eVpJUkMjnddFmn0VMzzHherfro+XPx5e3Pu7eYUI1pZm39NAqY55/XlHmRNDY1AWlY
K1eO99ISVhxRsv1P11LzSq62d1Rp93DfAVYkjL1YTJA8dlplXAor22YO667q7swqzx5Xqv5Xjsrr
JaXrzih0XEzirktybO0HSo4tcmzBlCxPqeskUYmVRghqzzkh3d7EIktgQCX8kLe/qfF6mltGRVpv
IxYE7vRiTdtEdEMqmi72HIHRX5462cEcNMVFiw94EeqLad946+QcPG3024PuLfmpG6skP+Z1aod6
3yoZam5poRCowfkZ7an/ceVHbt/6PCAE90uBAiN0KoaER+cr77tC1tmEkKiaxXJvrttLNOR1OPRz
hQCW3z+s7kda+nEg7CkN9dl1bjJL/TGEjQQDHA8SRxsHnVbI+c9AWsJthBiQv6ot97bXxm+iw8pr
Ge3iaCCDepDJeq1W+nrTQ9Xe2CKbPhVEnO3Pf4tFxWrWmUg6WE440siDts6jERboaOon0OsoQga9
WuTp7Q/+elMQ+9q06YD10DW7zN8AlXlWMZBqDziQRDQfRTSPbvK+k4VzpXrwC7FwvrYeyanNdckD
TCfkYm2HhSMRlEhRJVpv42TUJuUadokVmKHRpNNdn6FKfsIfsq1DawILE42VO/+zKm20DoElEXfR
V8d/5w9KlZHmDeO3yVQ4U2j+4n9BDbdZjpgPiz7sKr17X48Fnn5vf67Xa8TaOHwwhCS2zuZFlAKy
t04KyaYcZKFH9uR6Eago7T9RpwV0ybF8fnu8neUhOyGEoMhF3eUyO8M5mb/ey1XsSVu46GE2wdOK
5OGzciY+25XBXl9OgNbIBenhcPHyP853YJNL6SzKw+W80Ov2XW5aifNtyif865HQKP1HUC/OFGr4
8faxVmg4TzrlIJOjR99cHotpE6peVNF8NekfdmFdu2Ya+nqdvhNlRoV8GNOEcom2PlpDOWK/EDTB
57aBxR1SR8OEIZl874Ncq/R5HdbGDHUPAfpjIp30vZf4w8Pka7qI65p4KGyLlDZyXljIJYIg7OoD
KCMH9+IEbF80aYPj4F6O7d/NCPNrieZmWrLjmlYSu0cItOKuzIvBCvMa8fIoKGYdThh6cME9/i5C
YpadyfHYa60/3I9EeOmLAu+Jc4HZCxPtwQDtW0voyQdrzo3mBpUyPDEqo1AeRTHX/742iCD9cX4F
CIJSC2hrqlX0H85XCICpmZoudWvhZUEo8GWPnFGUyCcHwaFYUu9wZUvw950fWRhIKAn/AkRslIXz
8TBMcY0OeDeA4SJ96ey2OfQIL32oJpTl3x7q9dEiNyVHRUeJBICM+HwofABEC8mzjc2pLU+Jb6T3
3oIfJ7njcg/t5FoC/qvHdT43GnnsKi6+7aW5rO1Y/WKBfQLBuyQObqaLqdavphyy4ZTzf3ioLCv5
p0OJV8REsIn4UCy1XUY1hZk18twkSD7X/jx95qnO6jCn+5vc20oZP+umVW3I49J+HXpbfsjmmjpK
monVf0TymUS/HcV0W2oS+TiyLXOOVO62etibWZCiahc4X7zOEi8OPtvPraGqJHTc0mkOpShmEa6D
dL6otBzqCFBM87/KmspPuqy0b/0IQg5Nicn/klJ/LEOVie6Wzm2xxlk1qCchNf1fsObIeDdBItfQ
WyoC9m01vpqDPXxB+M29K7rc/HcZsSyJXXvN/iG+U83BmPF4CZsC6973a+qXdEdk6z2lY9F9waJo
pY6uJV0ZNR3U8vsyN/zPKwQ78Vh1qe6EJfu0+bQO6ZR+8BLL7hE46ORaxKbQK+dDUqIjHgWEXRw8
9ALuCj+Yv1h96vSRZrXji6bKrIOZpbLlWHME0OBEPghdBqwq83gATFZS1UjypyLfbKdtIxkeJ3Sa
9HCoUK8LjZEa6bGmNvE8aJL0tcI3pI/cxF5kOED7uV+HoJ4+DPOqHYSgC3Zlf19e5ZtwOpEsXXLO
LiSNi/09ccxAAwP6ml3V3Bl9UDzADJFepBb+4Mpg2z3w+97eBvN4agleoL4AjTw/TH0PX2IZHAMD
VL2I5mLwjn4yXAP5vIK+bZ2NzbePl2kr4DnW+TC03+0WNp8eGbJKtUPli/meSlNycAT3bqjMYP6U
CGe4d8e2Qzy38O0pLHxdk5FRGe01ZCvertuI5xMnbMMpha+5aYRfYjNREDSzefHwn6gI6569odBG
8GJOoNApdzPn6yTwuLU7e6MCGi0yCmJyqvUGJRWJxGnVzj1QAlPD773pVfNlxvrdAi81pYAoRDWl
sRmo3Au7ZlDyJsG2gcpW0+tmBKCkT54aR+bWoe7MMg2TOUuMQ166uG50EC4ORpoMH9TYCf7tIt2u
nKDoQn/ya3EEqLiOEXaSSxUOzuj9N+lZW50Ca8yKg9QC44mbwqsORT8H75XZzd/LRNhr2GaJk53a
WvQvTtY0H/yhDX6MtsYRT5OOjz4Jt5uj1K3tH20zAurM2m54TAoY9aHoLGN4VmO+Pidmo33La+E+
eoiK6bDSlJgiwxGIlrZlkz9oQYAMXV5U+IPbrVnfyzSdxwdbH/yXWrX2giONKm+7dO1ElK9pqx91
5c/faPz1t4uaJYCQPDGeB9vvnVAbaqQec1G/p4lUy3gWK/Zwre/nSTgMfm1FwvTkO6jg7C6aacsz
ZHjvDusAwjv0pemhlHUy+CGmSTg69BBahhOpFQqcebGs96IoKyDjGKJEHpo73zkP/EITMMDdoA+O
gE9bYjvUFFo9HVthLxDT/Fl+cuHHGPGYOy05WYptY6g8lTdxMpbpB1ERtXwc/FZ9T6WOGrTAkfAz
Hb7KD+fEnL5VSE1qwCHn6qeud6t7UyNdvEa5VvovcyaURsTTiTwC/uC8UKxdPo1F7z+mPj6w0aL1
wf9WfvynWTUYOKDB4X7ra0OWka7ZwWd9XpP00Llp0sRLtRoesKHERKY3sxr8DCaR9NHiJeL9YFSp
Gc09LKIQ52IhweRYcxaW7hJ0X+rS736OWqEvBxDxzSP4MpoOVmY4D+XamnkcDG1phaqF/AswUdO1
OOhqeVSlhl6UQgvCOtJb9H5WfbH8SxLv8Ve35mD1t4XvQM5eC2P4j6SiUofUn9fPDqyV5bNnCSxM
MWPXuiir1KQ9TIty2shLfSnjMfPcJ/Rbsk8DbEjn3sn5eiH580abU12GDGnlZuWJcyQ+Kmv08ROr
1NpL3sR+fECbuQzuHGHXUzRmszsfNq5dGk69LKpD1br88rRaRuu26ubqBTvcbg5bz9NOqexxEECn
Jv0nm6vksZ78tsD6qNFfHGCtXlhalngaJtyWITuYdsyBIC3UJqf7YGtOYUZuulj/jqrw+tAeYOqE
M2otj2bqK7ZoPhafBFRk84TQVHGfj4nvPHhGAjBSLHaj3+KUYTuRlHnmyFBUXmVGDhazD1bQYr6k
zSbndc7lxyrZymtzvs7PCQ5qCaBe4TZhmeTTGAUzuKvZMpuWOMSwMcip4ZQ9uiRE4iYZs+Y9rHz3
R1NNngr7FTuXaHOrUke0bIYxtBSb6s6WVv5BaLYgLLeGxvva5cI8lVNGEuWI0orSzBXD+yExi+zJ
xOC3jTqp6gJpWlq4IamR4cdaP84fPctUfowCjd8j6drMnzwaD1XUW2kCKEf4RR26mJqPoTHLrDhq
qkohNPlJut539qSKu3K15f+0hLT1tpCiXg4Y/qT6sfXRL40AMntBnPDJ1tCfZ4Fb1KJNH/E/3Zi7
dpY/ok0OksRE06a9g3LqNtlJJk2dhrVYg/LdKFzxH50KzzsA5F+so2YPCAt4xaL/mCe6uiGKJpMT
KyO3fpJxEwvVi7RO60DZMdqEDD+gSFImUdskPZgcb/KAeJuyoNJoO71+p2l1IDiKqzVFcoWm885k
2zX8qR98bFLTez96hv1dZMGU3axNM7kfoAMPxbGtg7Q8VkWrPy25sy6bdmX13ptS1gR3oBSblKxY
2dZm0dxK0yl/6Ju8TIRD6fBkj6WfnnCzrea7ZZyrIdTq0viylqrnajbn9G5E4tOhX2HWL9Ts7BFx
qWr6ki+Im4fT6vU9JnAYRU/K4rjUcFDaY2nn/tOoDOxbZqP3nBgg8eofigFgTlhkzszgXeX/p+bB
UWAP2uoLx1IfQ3xftOJ2MhP9f9Je2+ZuHUrjCVcNazjIrnbvchT2mlNTFJ3PR6rVx8R1iR51Zbrr
06SkuNcIUYksEpZFdGhp33qiKZ61TNM7HsSu/JHNY22GTdvo/8CvzcwwSZb+nUrY5vE0o+91h6hV
V4P8t53s6KRBcOPO4wphCbdaFXaFjllOOvVjEDUAf+Khgj8Sg4tT9n2Qqh5JednMLQivNt/KY8Hy
vR03PHhg9P1X8AH9+yI1Ft5KpdB3zIdEb+5qo+HFxGks+0aUaWM8bwR1HXkjYOW7KRvTLLLxA2+I
DgztjjDVgUbFrl+LExZ8dQ5hNxts9AGXGoV5RzY2FtC99UWplrswW4fsJ7hdYYZaaxfith2yxQxr
ayyqD0nbwQes19Fs30kfeZPPK6F39lDTUUlDuitrgPFlJTfwS2q8z1ejDELXKpPhsHCsx0iMRmGR
GfQ+PN5iXVTojgvNn2Ey6wNQtLWj2tF1y01iyyWNC68uv+iFlEmYt3XzvtNy78dgl/xr0hUOekCz
Wt43EnZEJAQ31bHJAhmE4Ajk10yTzRMdZbs/jLnhzUf0VCcTy5q8lxGPU4LovddAFqndyZQRqbg6
Fo1YKEIIM9XD0Z/ZHapzpneN0a4jKJ7ZmB4MYyZT3OgnduQ0bfIR027K5oZoko+aZgxVJEDU/JiF
DKx4bPUEHfhGZ5kWXalHo6117zRlKlN3jQN54muWZURynhycr53UtT7C29J78VeqH7HpFGhHeeaQ
/B/OzqM5biVd03/lRu/RA5cwE7d7ARSqilY0oihpg5AoCt4mEu7XzwN1z/RhiUGO7tmdoKgUgMz8
3GvQacvK5Aqt99gLaCKr6UqktnKDlb8ViGBD/8IfTK0M5sa0aHwkmWYvO9V4E2Gl1XOKd9w7iaM9
Tx4mlTl/cNWSY/sV684NhZV3Jk01aWHNaj9wL02QPU5Q6JBWaZV7Ozc5iV2GBfShSJSZ7XU6534Q
t338BIQAsi8pnJ7eu0Urrah1rPYxN9yyCnJ7NC59Z1z5LJVhfUppMCBvphXaEUkizdspc7StA3d5
d+luIglBtxj6Mw0DgT/lrEgFJi/edXNJ2qRbcRofZ2/K9DDvRNqHrZhEvkO7wvgBQ0HbvkZisHUN
q9gVseWpPZou9Z3ViAQP0cVc2sDys24NTBjrX2HEEjcKaYOONkrcD4gSdZOGTZJ704XFBZVfeGM+
N5xlCdYECT33fK1AYgfL1PXxniPZd2HlDOuVXUsz3nkqKZcgAyRHXHXtnsYGALMpLEfVpgcFTVnB
w+iYledS4COcKG88ZqZmuHujqc1HUdMGPiD4wyHoZl2/pTzKisg1as+/TAs8GQM9Lqer0hJFcVYa
BKugtTLUZ2OmJve67I0hStWqf8Nzrdf3cWL2/SEvp+7R1WdGSdQQyY2YKKTCLkUILhD+1GKsKhdG
BoOO0VLi1N45mbUFGZ1WaXWgcaU5u46JqY5Yu8XZrVPizZ55jZYGzibWhsEPntkUc42Dt2JnysCm
5qBbhR9CT5IHCSXEWkN+jH3B+5FIDH2WCQo/bM508UJdpR4JZS2+FtIcurDEJYjLiG1NKKd9ctnP
HdppUpeAtEyGVRpdCrdbgsIc5FU9l8UYdJW7gtFzZNmGXs++DZ21FNbeTuggBLHwQYzz7SFusXIy
Bu3Uqu8yz5yaq6fyP+WO8gwyyN6OswDfHCc/xM4E4I/JTuuRhuHHGRTAmh9InG0SNdsZvaCbEuup
rdEPC0z8o+Te07o2/+jVs89EA0U0NxBinEcYfC2t/cp3y0i5ViGjBmyhCACit21YQePhOvN97Ef6
Vavkocwy+3y15pzHQG/KOFSiqOzQanJsi1arLtYQZuJshFatxhuxphMqc+AtnrskcUoqgsy97JsO
5xSz9mqXEIgk1U3MNf5FiYEIkrMv16BYnfWSm4G02mp6UhMcfs3nukjj276qu89yrbTq0irGRUNd
TszRlFpI12yMlTjMfbd40Mdl6cIxnkyHqZLnX+TJIm75IoYV9pQBezgXphtl9Th/SvIFnEsBYs0I
7TG28nAWiXthIrjicLj09kpMC8G9z7w6g8vGZHQXT45dkmy12i7vNbWEvuydn45YhX8h2iH9lGI8
wtdX4/xZKaZTu2LQ+h+N7dPWMkbbPTMaezRDT1rWzWwZS03Hrysv50KXgDmLtP1oNwlp5pjkfOZp
wDwpdDo86IPeMqshrOc2vjA7hOjCCYKptcvmtCrDMenS+xEd4Q68aw/kJfMzlV60qZpifGucqQno
aw73fTOLNRplajfnaMuL59TN7GKXDS3luGNMiXtcIII1O5k5wxT0ha89rLXZN6GgYdgczKpVe8dU
lReI2oFGy5+gK1bpVAJyrBoVrO445xw7v812bE/7O6Ev/pZqOeJR/dwq7MO5zyvM3uPhh+gGZV65
1VrKyPIH53lmSoJz6NqWVNIkpoEs8izfTX5Ox63AGaglbFf8kdXCluyHoa3mk+oStrGe55swARwA
yYQkW56XOEvPk3xwWuRJkIEJR3pij71mA6/EDb7ioOm1xsUolf2ASKT30zUWga+FMXjpLh9n6V5O
lT3c1spJvyDW5pS7bNRlEdC4lev5itfeM14Aw5lHxuXjPKqXT4Ze6BPxN6OnoHpP3ZvtlCXHQYds
d/Ria+IA6nP9s5rMKY8KErOCRmhtfZ7rcvym3LzRQixO9JYmTOXThCmnfj5uXLc2EO1qd4EY7bEL
lafcW60XTElQjLYBwsaI2RG54+ayJK/icml68wCLBTfWukssN0CDKPtZYimQBrAE0OWuQZ//GDA2
+q5ymRaUUUVd7gBNqYJyJicWsf3xn5unreJJ53TsdmRlZU5fUXXXkxvbfA2M8OgJuaPJOIFXPu31
bhSf9XZkSOD4+TgEVta4TZBzz9RRP+viZ+c41BNjto080Vyg7s4zYM3sL/7dVS2nTxBPkixMSKDu
tbnVBhKDWTt2DGi8AM5bT3AeFdPZAtGKwIonPG0lKf6nruosrNvnUf3Q6qS7LrsseaqKJn6clyz7
qsiW6VWjAv3QGcg1h3GdrA8LHuY8n63BZC1tbwksdEOS0CzBBrrUZllgZIl51S/UOJBNoW1Gy2wk
hxHP5bt+aYa7xctot8hW5gXFdEdY7GlAq52WEiFClL3bj56LxWpgJ818y31NDyGftelbq9nNz66d
mha6Uub24bjaRR2sSPfdIuhl3ccqLs6oBtRPsQ7WXcoJep7bBuBeSeukoeTXad36qeVAD+p0Zwpi
NHS9QKcGxdfeXryHjspwDFLaDd8MQzbpDlSLm0dd65B+o3csmayItb+hj7OU5NZDPoYMZer+VlCC
ZueWv8INyM3K+tKnTn2jTHP85hdtMV52S+lNjCYnVwR65yTtZdanXh1RfqOHPftTs8tk5zdnBaOD
Hxmt/gsfL8j6HFFJ9xatsk1gjrFjGyL95cmI/KW6Xud2vI2LMf8Oy3y6QPsuTkN7SK2HbCj8Jajr
mgayYpR75cq1SXBvcpAOBsBVyECqWjxW1axiblCHK2danPHD4pd0/w1bq/sjV3G7H+wq1QLHjLnM
Z+IZIzK90fSw4s6+XQ3CNszmgd4kyDiBppNuNDRK86S+M5xeLed0N+z7lWyZqd9I4RzNBs5KQUIL
fqXjWM5nY0XPNCwzXbJ9eo02flVhgRfk/VIbYeppfhktgzVXYa9KdM9MQHYfyt5C8Svx/cK7thkh
/ixxxH1oOgpezuKWSadL4Z0lcTXlpGx6N91yGmgOYZejrmWS1z1a1M5UhaWPTm5YFL31IOyG6cWA
V8Q2f9Fq47JLreE8pZERB1MPXfew9MnaRXFWuyUltTEz9JzW9mla5uwBUG7T7dDjS/JdnAqcBGSv
bBID5ug/42maL5duXH+UBXfqld4YEycU7vdwIBUez8XamPK4dKV2dBY9UQyGHBXvq8n364Mkf/nm
zzO1rNWu5r6Nra7aVXaX3+Ijq32w3da+l8xSs0B1jnsLY7n60mWTlkV14Yo2kJrJXzkv+JKHjhhr
SsPJjmkFzAuho6duFKHFRV7s0iHesMZy2Fwl62X4SlKbP6bKIzC6sdYmnH+PORbQX3WkN7IqOK4W
B6Qocqotd9FbZBj1GoGMoiNR8EX2FFujkMEwAtBCV2xOSiYypqwCOOvNHAClNx9IT5w7u5xdGarS
m8+TpjX8oHWFdlaOy2BfTE43nY2qUtmxXMz0oVppJF2m6Dx2+wSJ3oxcf6REsa1WfFkpXNJI0Ogm
POQ0rI6D68V+uDD6f0AOSOR72GeN2Kly6dI9Q9zkFsRUia+KQXOqbQz/AHZefRHd7F71s1YwZCtM
/Qxwf94wYeo5CEXlF5cG86whMMciu9FMg9jeq1HmUT3U8bcE/F8bdGPPxYiTM5wwr1ztKtBJp+7j
ZTRII8u6GCJnjOXjWtZgYPuWWyNAcrF/gLioPeVsgKcBZEMaMrOIP9uFmX+QAxlEuE6dxXwcUZeD
Wnt6fGnW1ioanUTiejhW5XlZKy3ZG7rUzj0uPidCIcWud3J04/pYyHKtQgfzhCpoM4fAI6UwLm17
UG6EOgG5F1UwFGbTzdK935tJE6Z9Z5ytNOqZLzSdOuRMxkSg0pnU1anGyaPJ3g01/TPHJlBz25Jt
JKD7fK6fhWGxn1+5feOTHonV/FGByfje2Ai/hoVRGuQEA4oWfpJxaSuU40PGb9IN/CbuP0zVmhk7
TkblouKxYPVn+2qxD45R6glFRLo+DpaY9LBYnMbaDRo9H7IJQ+Wh28z2Y1OC6b5IsV8ygx6gydWi
Lb4Rdn5lfBjXrczk8hHpBVjT5mOMNcgGKjGNO0EiLQNGaox1q7I4H7ekJ0R0TLt3O4REEMrKzQ8l
1U59G5vV+qMC9OCdNXatHrwsS26czttnSavL46wZaU+3vTfpC9hLYQM38P2rwV+mz4wsvPYIR6q6
oCDqfmhlws3Qzya/UVSaebNOq/TJLccBrCjlwIeWUIRTlbfSu41JImjquHZJyVlYabQV3OMuaQtv
x8Wa+DRvJtUdG8BedI/aEvGLBU/48rIvrZTL0p7y68WO5y8dYfvO4uNkYLkG82fjpWS9m1re5WD5
zXzgGZsPdp63pLH5HNMpt/iZnmGeFSBFDPxrLf2SctRlmwdYXdjwYqsRTCAf9taaYnr7tPbFV2d2
ySDMPs6ewEYg9zSg/JkHLhId/hUDXpp+Xm3ToMLfRui7hR0quL5LDUITOJP+Q1onlR40DpphOL87
QxI1dTd8tH08wy4Ugw0ZLSX0OcphB3Zu66wtjiE4Y38DTVK0+0Wjxo70KSfYmH2arAefpvsD9Ghr
axsLKpdlZOR0XOhaqWCQBVyytDcSMEaJW9lBkXsePSCN2EF4cJI6stcaUUGSPqPcZ2sBFDLSPeXr
XWB10yL2ozVU2nVF7xlj27Yoh/a5Tfs+vZ4Tb8K7QGYFCQ8+ltbCLZqZhRmV5awBQBkTIJ39tcoY
Ty+hI61OPXSq69YDCUybaEEeW2Cb/BnwJsJ0Zqrdm8Nse6jRmwUQqSCpHO7ByO2MOr+zEqcb40BH
XrREQnTprI825rv1dVdrs04jhqBjH6XuQKvCVtMky651TXvU02qqzvJ56tzt96qsuUjRq1D3jjGu
pFqat3rNMwajJqkNYz/WGFofJkOgGk1MlPnrpBtHMRfmdNXZNNGZGLRj/RMh63FtQsbJFGL7vnWS
+Gfsry7+0XYuywtZY4/7WOC8MvzwDGLnte41sRPOCM/Pnxi39PrHanTIhcLYdyrjS6O1Qnf2ZcmM
8Bgb48hQWVqrt/7Q5mYD9JDOpd9qoLPFgWV6ponJZse9EBIxJ/hs2ZrO4TbcxKRfViApjEC+19sS
qacGgAIdGCYqqDwUvB3IE1K54jiKVWn3lTAbMg01tYJhSTz2CxDnQe84UgLchffd6SzH/a4cr3CH
Q8acNEkDe3byVtKByuzqc+sRZX74lK5xNHuzlV3MWVYOH8TSIY4dwntD8jt159i9mHsoG4fMGsfq
UqdCtw8eDhtTVNI6X2+dln9/E+geowIk/HHw+5FkyVx+dFJdm7/Gy0zYYFay+Mee/c2jOUbhH2iL
q/HMGEZCZqqbjFJor039+aIpRJ0d6RbjUVYTXiJDXWYToVLJ/BpAVNrtm8lVzXm/6msejaKyiq8o
e8Qdda70+oiup60fe6Ama5DXy2rsLG2pXGYZNFvCRdi197ngxNyhCZjPl3IRVDOrTnyNhnlAFgG9
5+WLSub0uZ9Xoz9zuASK3WwX8Rct6Rs9SLRxekBlMzH3s+4Xd1lTWSqAPV9iskT4syNUzIrmayKL
2KXWsvz5mLT8oZC4scRnCcflhxJdLnY6WOflADDTeICARI9J0LP3A+XThwsg1Wg3TFKTcld4+fp1
6dzmDj608XHxEt2lYJJZJLs0qxkikCMGaQfdNmCEkl7V1N43HuodAJltWYkgduL06yATaYSj6Icx
qNp2+VyZ6zKRyI66vjOU2T0tiJJ/nlQxn2sk+yWwmMY5UxLBe4o0J9IszgUml8WZlecdmIFhvWQM
NJZRk4z2RcPpmYLVVIxv2iXGoNfOpuKydDHJnCgbKCOttq2CMTVbPAIYjDOZpwn0vVqN+WPbtC7t
U7cc611XAm/frSmT37ucG/GjrvWSnjQapphDCDddmGtYgBBKwwH0kfJ2P2adADRdNGP/GdyRdxcX
lVHskzp23bsG5+/HDkNLADv2LH74zVgsNGOEXHbxIqo6FNNcRH3iz5u2Q+Gi1IxoWBlOMy64l3Iw
JuQ6yq46G/UpPU6AmZsrAZUpo6QWhG+/r+llICfHvAaxSXo/k6mnl5DWRRm2Ks4Tes8S/14Cf83g
s4tdO+iE23/tEmJTNC8VeI6c0p1oXPg436o1Xo60tRJ7Jz1ZpRegqbQKZ8OsKqMsXtXDCkxARpSR
y/fKMdInhOw9L5hSMV9UCD+N+6Xrsq/9MAFX9tI0vxlaO2N0aXoNuMVlHZiyDGZ/Qb1E+YoMv3+1
0RuS0KicdAhB+jCHYbjKtHcYa5wP2grf1QDDUUmwGktbC7p4He7TlMo4wIsL8XyXTKff2fMy3wy5
Nba8klnoQcoNtAZJ75bceIYP4CoZJde57yOtfjBoaT4y2Af5MBaIUodsSxrX+Zq1F8lMihWNUHdG
LrfNlFCsWfel6Cz7o+7PcRlw7bNvTLkM5qXW9n0W6EyCPieJdEpqPAmku5F97u25jLx0j5lquld6
q6nQZXhl7EvDl7dCJuuG/RPmVZP0zg3SOsi8Vg2XeKCthbdEabYsNxnQ3Hsr67rqovedJo1ie8yT
sAN0MESxiBOPWQ9Jxt7rmYpvLQTa+qNQSUsv0xDd3jCrvNqr1vbp/1AA0oQd5jFUi6G+1sReOywN
dHAeoVjU667Twb7Rd0vdJNJTP0Ml3bXkBZOUpfls5KuXRauted/cRnpW2HX1PEYcbtQT8qqu8Hef
pW+fdXozXI0zLlchSkh02b2qqs/NRqOFnRpUcnsSBPNTJ8b+mTuU4VaR6VuziM62Tvk5G17Y55hB
P+R5vx5zoBQlPViN0SzwoOKhT3vx0ZgRJr4wiHe3a2U45ANvgzR/w5WBFkdWyUP1SCenOxU9qsth
USRV9GHbvN9XcyrOxvzdVU6psIj8IneEAjjKdD6aRydIeIqUzqnW2gvblh60W/L1RWOAfSrAdMyL
lYQZauTvPNpv+Lxt0V9wUBiZdBS3n/8Ffq8Sg0gUI0tt4zJ8gU5yc99gMXCoGOH/+VK4JgPWRT2K
qHJK2EKBxyiXonXD1gBXYHnZcEicQh1So6vf0So5RdVuesmbS/svUwiU6E4QeunU1hy70QvjvK2D
IsYtoXCr7LDkuRO0an2PxPDKBtkAw3hSI28GMvDk0xVLu8ZASHzwA4t5Vq7jfOZxkb7zAl97KhDN
cFpN5E9/2yCQ2Su3mHM/BMKH4ewEAtyKjWJXjoKxb96Ld+CUr+wNAx93k0QetgST+pd7wwQhLiUM
/9B3uu+ZrRe7ZAJjnqnmPXmQ194f0oioVXGxsxtPUKJQ5Lq20zI/pAPS3wMIcK9K0t533t9vhL1t
W/jw9NgRDvoKpzzdVvSC6pDPpA008ZuiNa9AbRi73tOsD2PnjWFepvFd58zGJyaLKjLByNz/8V0C
xwfMt03MhFGzvYq/HDhKOxeaBi9V9kDnw8wHqgJKy7L+1KvEgNy1bUmPzh3uz9bJQmaewuTG8BSW
rjvaARYD4MkmvTUf16l9T7bz961iIQLJTAvoLfekf3LgtNSQjE4o4bW0mL8zP2G4uaCJ8BmiXfae
x/QpYWN7so2r61ib7DxP+PIV5rk0YsYcNLxcw7tq3fpbx5R6T1bzRPerCuFX2LsiGad3qDy/X9Cs
uyl0cP42SPPJus7s9RoJPedBjGLfYtcVdsp295XftjstcZZQNypj//Z+efVhcSxmzwA2hoDz8mEB
k8x2VzBXGmhmwGUH6g7Gb9nPGA4Gg110kWl0IEkR9//j48/jbkYiG7/WhQH0cuXa7jAIqmY/jK21
+lRqVX23WCWt1Gmeqg9vP+XvFwAUXhSPt/hHPDoVjsksmbdj57NWnXgHfVq6g7EyR3h7ldd2qaCi
hVrE+TdO1Qcoy2PaqC4X6Cx6GMMNcytVVxcL+Ph3ItBre0WYML8gk7rbLOjly1sLX3YuCkyhD1rr
eh6W+NoG+/PFQI9Bj9bajqeAJCAX0duP+NqLRP8OFzQcFaHRbq/gL9eLluv0PxWV7TqZ1dfSTES1
K/3BmnZvr3NKld3OIMRKF0KnQHvMOokNUjPwPlgcHyoBVEEkYDlx+WDsmEhAnwTAgPmMEj96QJDX
k+X9qVXltjzXuHCZXKKLemr9rkaT8SzD5TBGJDu0EWsPctPFcG7K0TbUh/cU+F7bOWg2blqsFn37
U33NFBGOfIHGGnpKH/d4wNzGmAbt8Efz3glS76108mJREF2zpePFJk4jorIyMHzIi3hXda199vY3
fHWpzaPVRLYCubGTA047K0762PZDW8vs7whV4IRuZe2nNkvf8yj/PXXZrLX/s9RJMCLBcBSDJj8c
Ux+xahM/0YT+WYTHtwCQibfk2492emuagsRlU3TQfyk8i5P1KG4Qc1OFiiZtMg6wj2agWYu/Lzbv
AMuax72b0MKxllK+c5OdvtRfKyMMBKdwi7qn3MXcVHAaTVNFniy8n1XT+GcF01+E8Y3mnTP42lIo
JurczagNCvvkjnEQ3i+XQVeQZkfvJ5B6O4QW8XEYe+29MuH0+21PBV1s0wfe3BhOz1tZqt7MElCs
mjVfMXExPvXV1AcMJ5y70ivfY8Wd3p4st5FzUYoBs4jg5cmTGYPC+MTzx2jWMjCSjncQv0gTcCgY
mjYN/w6md+98udMrbVuU64S8zN4KPf8kCc3E2A1uAzLTY8i5OeYUxxEpkocervCejENENHma81R1
3rd0maf7P96ypDR8Rcoji2c+OfhjwhCtX6ohqpZ+OAzFvmnurCpRN1XqiYhRawNkpHnvoV/ZQzDz
faTNfHQPYU29jBejIplnkSEq+pw5jWNqa0iG6vxM+gwswduP+Npn3dj4trcJ4LKZXi7WKYAh5GYD
RCkrC/3Kma6bPpU3sbGk+6EDbKa1jf7OZzVe2btQppBpRX4Qc49TpfIycxM9KdoBJHpvXpu0bZm6
eM7wvRwa/9iN0/TRTdfiPB+keUuFVz7SFLaiDsZuh/8No7LYrzI6U9A1oriJrcDAXPy9DPrVfyUI
tU1AEIzp6ZafKdJxlc4BJesQ9LrBWwN2iTj2pSaPvSPKp7e/xWu73YXqAiEd7IJ+mt1B9qwry5lU
ZIGK1sAgamUcWSCaAMvM9QVeqtkO9lJ8UWSlPMZoXoz7t/8Fv1Qf/spa2w4cuZGD0z2iyEAoXm6H
nianuTkYRUXrVBe03aq9i//50U2yYtfKZQ0bOYgrqa9tJMoGGDdfOOqUKhilAHB6+5/z2ubEasYj
z0Yswj6V4gHAn8SNyYh5ndLqolqG5XbUIVdoqfhetInLjGnu3tmbr62J5AO5LyKxRKuTMDWVur5q
UzJEMIPy0F7McRtFDe5tvnhjETC8o5tQxbb7TuR4dV3MAjalSmAJp45oBlPwNaXNhnm55TA/GOpN
OFbhQ8o0JYU2q+npPi86+51P/uq6iBtutxxE7tMv3gzpnClRD5FultbRzQvHAVY85BcxrO/d2CwG
QxHIZO/cO9trPN1oHC1CGILYCDhuZ+EvSfEEvFeZFkwPBDPHhyyb5c5Ujnh4ewO9cqIw9oE2zgFG
L/JURwAsaSkGf5WR0zd55KM6dAYtABCFTH5CWx5Dac5mSGpgoeevrLO3V3/l1cLW1DHwtA1Qe6d5
B3nC0hdGylYqc+cid0DNe3gyHchQZTTUJvoBnXxPMOeVS4tF6aaQFWws9pP9SyRDadYnZinFDBnl
FKLzQlO9cOMsdMU0/vkZRerI3II0rsv6aYz05Ca47HhDZJeLdiEd2d+mIHubvQ43Mgv1ckj2i+8u
N3/+bqn8Sel4sSZWzC/3zwBjQoCmHyJNrcNhaYzqOIhWj2DZejcmeHUIgv1y+z9Y1Ka9YSKNsuXO
LxdtK5nppSAyO0XaXMw2fe/eE9pT0rbzQa/Na4x1l+Kdk/JKOkAawBY2eY8mCvwvF13i3HVKOx6i
Jq4kTW5L3Q94bJbEhx4K6ttP+EqSjrEFbGp2LYudFv3jAIJQjRMJ1wK32II+di6m1brXmGMGA+zt
0EKjez8Ua//57ZV/Mx8l9DAIxUF2E87aLG9fPqder4T4xQdPRKeA+cTSXXcMIX9CwFj2aWthj2q1
vXjy2riFuw5GGTCHZurnJcbfD0xjACSaU53uQDXBF3j7X/faqSIuc7BoUlJEnHwEMU66xs1NXPQA
q3l4pUMeSpwrJuN6ECfjnyr7/XoZ9K7pwJKT4ZXx8mUsqWe4XUfJkip61mJAvcCkOXnIzMH88wCw
6QODGxWbevGpGQ6zIkum8MGiGIz5gZT3U80pP3DBULv4vfjgm1UR/fnrxBAX3Tsk9PHfOTlIUNoa
BxC3ikTV0CswavVhyuol8mOAJTZeb3dvr/faTYzGnudbJHMeLlAvX6dX6/huLvUYjXasH+dUGXDo
5fAA+9FAe7qKr52mKd7rG7y2aRAyxccFyctNNfHlqmOW+lMCpyCqlbBCx+9AlpWZtgMYqG2SBNY7
X/KVm8ICIWxbfE/MQE7Xaz1uYMbOUySWpLhqRdY/9qa9HOinFV/efqGvPBqdcqTgeD5avs7287+E
b7HS61zXfGIMCfzS9ToXGrEDAVFTgL+Ril/fScteWdCGZU0QZ9a3afu9XLBubBgokCWiokvife1M
z5WdmUes0lrUj5r2nQ36yqtEThNdXya8aEqclkUM0hVzX32KJJdWBLKvOIBrsEGXO++Jh/9SdTtJ
hbY8CAc0ZL7oJp9cfE4KdMzJ5jka8nQ5CgvVgi7T1G2ucmPnTIOk/NTrm0xJ/Vy28GuE9NcP+qSS
rxlK2N9hddsoHFj9cdwMWVxLxPdJ3Ktrj6LvnP2QH2tILMckKYb35MleKxjgKVCk0nQUv5tcrYaF
hSb4t0j0sgEiFEPEEuYsLrCoqx8bkBxkscucfPaJx2dNl6E7AlRIex6sJoMUgiCA3L29N1+JYUwD
GJMZ5DouA6yXW0XXGoRRe7aK4QwaYKPK29SXRlRZQHS1hl0cV82XkCsb650C7rWV6c3TyGYWgVLR
6TUjFH7waTJHue7+wHDCJmFfh2sY5SIyBrN8dOSYBZP01TuZ5ivblREIcyVKNrarab585AT2Vz20
xhwhip4CL3OKAI9AKxLd+J4N9ytXKSrb2zr0wtE3OXlGaygTi3A4o9kQb+B8e6oOIHVmZrgz4MZl
7Y9uZ47vPOArx3+7abCgIDHQzdMe+mII1RcNxPZ2QeFEBxELVhu5juM6zTU3ANIebfj2NvrtnbKb
STDFNpugnXdaoTD6b4zZUwunL5PX0kjrg9nY0wEo5Z/OBU2WYsOiUEEW4/3mR9fm5ejkLjoYG+jy
HO5dFhSjB86IjvY7icxrT4XSlMUX9BCtOY32tdEuuedoSwQVmA591dsqFIBWUmBKUxm9/Qq3MP7i
ZkNEkMYkKuk0WAHenpxED5oMSFhkEzLg0tcgsBn1r2uDAMvb67zyUNw9FDwm74///Jfb30gQPUg6
a4nKER0EG84X/Bd8fhO/6b69vdRv23/TRXRIjbmxKT1+aVv+JfA5hY8EwdYwh7baHQcl20jCrtwN
Slv2tL6XR90op/3bi772fLTnrE1Olkrg1AwrRSMPsqoB6Aj4GroZZnZXL/Ts3AFw7P9kKQsLgu3h
yJVevkoH3psBanHDNw241AoJagn9OSDxvvuvedz/epr/d/Lc3PxrI8h//jf//9S0CxJf6XDyv/+8
yp76RjY/h//efu3//bGXv/TPD+1zfT/0z8/D1bf29E+++EX+/n+vv/s2fHvxP1Ag4AXdqud+uXuW
MHd+LcK/dPuT/78//K/nX38LYuvP//jbU6PqYfvbkqyp//bvH539+MffKNf+8ta3v//fP7z+VvF7
dFCnb8tvv/D8TQ7/+Jtl/J0eO2k//WYqW+rqv/3X9Lz9xP771pYjQ4A/y09+Dfjqph/Sf/zN5ZcA
1tDm4FJG1mv7Jdmo7UfC/Tu3Ju4fJOybFBdmTv/3wV98ov98sv9CPOimyepB8he/ONHbIHTr1yCE
CfiK7vSvxu5ftn+MCF8zDQ2meWQUT45mtDfMxCAEaGaLItxQDdVlB7vsnbv45UWyLfvLUwLFMo++
JIOVl7tytWD5QHJ1dnap1Q8tbY9Datbynb3/K6v7z331r2VQ48a0Ew1+mgon94gPewVPjEQgxFep
R0Pa2r1YtP5Dg/tpGfiZMD9aw+SSnxGBhjCtBvseSL3sAlTFqjFoUn3IDpDJPGtnSceH2DY1jYx6
ZSZP+q835PTMh3blPJOKSfRhCliVWQzzSa+Mq2wp14FEGvZdVMlGn/fuNKYfi75DGg50bdqGhjmC
yGxAV66BmJVdhC41BXB9KzHi65m89YeOUkS2M6cGTX+RNca3PF3zj75KTVyN4EEmF5Osp/u0hzUa
gRfWPw1eBoluQFgAypXTQDusrKkwg9wR1XgeT25xb5X5ZARGPOU5X1n32UEgD6rD6oFGPMKo0h24
joUBf9AtsPD6P5ydx47cWrZtf+gSoDddmjBplVJKSqlDyNJ7s0l+/RvM+xoKRiAC556qxgFUJZrY
3GatOcecpy4PijED7K9ApDjOTZ3AxaxF+yTNUQw4JTeq3AOaFOne/6BMNgonbE1fzhv9A8hjU3WL
RlT3qO0bhLDvySuJvBqOZY1qof/P9/f/h/m/w/p0e/H+w9vQwvk8mNXXfKLT8TXK0HWVRNL8Rqvg
cISS4poGGfENFUMvkRPrxkh7TyTdjDQ+oJX3uA43VKKnF4zxEmQWjEM/X+qyB2ld5daD1U4jJjKt
xnAVqWoT9Kg5Pzoj5E83wvAV70kxM2NvIGIlhrc2oQUuszl9M9h4/gRbaaWuTN6dOHAGUP5ms90n
Owkn6K6V7Hp0cf6qH0dU8etPRfW8zLqOEKZJtEec223oCYWwX08K0wqvDVRVB+BpHR9zEJ+Ka1uY
cyk6Ncj3NKWSvnRjV08upAJn8Nl3tndZAdTFMywYLm6VR8n3payIQP7PPxXlefRM7EIphm1PZs6s
VDYUhFXWMC4Bprpon+BY2aly0R+S2lFuqEY2x7P3sbHWqTnFOxaV+W1oopJZg0FTVfGjULN+FpWU
+jFNR09yavHU0ZLDOxalWWAPSfRa6RreijEvmsCmr/Yl0rLStzKj/YwOWkxuqJhtS9MQl+o+V3LE
WOFixfTdKnknbP5f8NjKG4P7Xb92Otio71ucnd8jByiynQ42YF52VC6EmBVlZaco2bvkvihxbLrD
NDqZ2yGF+ZAn2FkCI8HdgygdzWuQZAXfaYFfYKKmNhW1nyJtBGW70DMAJTPAMojquAlxsXcDyth6
hK8Y6XA/xjocetfRWvUZr6wcu72N/dfDSJubN/aYp3uj9eehnKMSPMXhma70Vqdodnqp6G1u+LWl
qo99KJdBZgzlYclK+caL3IgV12vZ6KCIF+Jt0gXf7sMybqNdsZy+CoyO2PIMEJ67ZBbScKPDeuEN
EmZqI9bq7w0W5HvosgIvDxCOW/jd83V4FTLQsVVRJbMX3cwfFF9g/9EaXO1VTRB1quEujbTOmbaK
oSIjiahHVnlrGV4XwNORRH0C9SIp4AiGgdOcjqS+jDLMgn0c6CN0Za8HZVjt0r6un7RQasEdpSLL
fKOwba+yMrvzxix2IL1lhv6QN22deAOg98xP7Q4t8xLn1uy2mC8sL0MW9az1ZWpDLoZ4zWG9zMIH
aOFqS5cGtC32Ly36OjYlsxweoRTjJCmxro2vg6sNyvg82NnY7PKOVeuurbTkK1SYHFJstaRLwPHK
lH2spQOTqSNh6pvQE35BrkiyCMZXWC75YskJfT4cvwodPhgmRJ8fI+ykkVukafFc1EZveMyohIvi
VxtcFDST7sbIl28VoM5WJKS3qC0g4XA2pAy5+YH7mNang+sgUImo/JP0TXpoFgVfVhqHOznTqxuf
0eXr0WhFB04jx9hUECaWBQRBq5UErtDOau15cc3GkbAH9XoQYwRqbgymsw+XDMC1y4BKG5QBEsPT
sTRPaoS5pMoDTZ8KPtdY2c9dPN9LeiZer68ZGzwsH+56LcoyAMV19Lfb/WOh5F2VsQ8JFISSD8Rz
aPsBchi05GHov9YOHW8arMb0kJYhbGCg2bjHYwGIIBlpQdy4G337Fa3ph8we7NZRParbzNM+JolF
Jegg4FtVgFU66vwkag79rTFmD3grK6+icPSb6kPvEdPYfV4Ff8HSmzg+ZiV6qNqk2QNizG/8JMpp
Aet/3xPNJu6NYyYz3aa4IylGKFC2ZgFm1hDRYFYpL7aCRN8l0A0uZIisnnoeEEoIJABf4ZYqefGd
dKUkRCjiLKYXztj5A9WQLFRykLI+yLjE7QPJw5BlgA3k/X1O6Gu7v/5SL4wmfl7yUIEn06fZcobD
iVR7TSSOn0mzecCs1tzzDcsfZam5pfE6XwawtKJeoTfADMF2cTMLmn1HrWqKJD9Xu+4zoJjyABS/
+DFHiULRtY++x+ZiHrGpLruxU+2fCeXrG23XC9/rej5kEPFzsYfcfD2LpU9QNMyQ2PZIT3Ae6tXr
YBbp3jA7B9MdiVC3qlTvQdgns/868a505bWySiN5M0ekstZkUl2Efk7auLHvu0JO/VzW8WmVdlJ8
LrWif45ClGl+buCncrq6gYdD2xgXRllMqiuc0TL9aGgwzAtICLt5UFmlAJNZn1NA+xwcYNB9HsvC
rHfXB8i7knh79xyE2XZTj1q7jKfzTUVxYJ1xLL/qQ8SNyQKoG6lsOwhXwPAaPJAGlnBZX/TR1/sk
xAMna6PCAa0wf3V6JKGFkYWGj9oR6i3lzXuffHN7ax4U+mAEQLK+7bzqEAWTth4tn/VxCe9E2wLw
zeqQ9KBQgOEwGY0fsKsatT/KQroXgw0hpVm0rN1PqZ2CyYG+kbozYN+HKYUJ4aKeK1rfIIs09yEB
SMJLIEk/5TMEOBBVZftHmpSeBVLSCAHv1cUoPHruyhjITpfnLknhMAW0qJ0mfxji+NWU4zr2WNI7
Ai8i8FaPyWJySAAZmz2FZi5eh65Xf+mFnf91alpDbsM+fmArouqAQmoCW3a57OR42GopY8GNDPt5
VpzlE9DH6Q8tg4Rs1CjmXDNawABcMaawFoooafAItVrJfAMu4YMOnO7bklrjxy5tYtMrFwN/cGpy
fEU/W3xLasn8nWlT90cxylAOZLIDLddCIvYjppBWuXNXsrSBVsdgD9iGxJu+t2cTs2yqSXuaGNMb
gif9o6mjbPqvBxiOwqx7/6sptJAXno7DiPK5TrVE8pnGusck1CTPkEqTGJyuPM4wJv/zrnW9IPLX
1WfDirvtL2F3J7tjLiR/DI32Uytm3R/qpN/FxKDsllbHiRLNFkh67G2/jN4adti/bhmXznaO3AQT
JnuLdeZgV3P61Oxm9FQyW9hsQtHhZxat25ajcVSRN/vK7PyGAhV/VDpjdpsujm+8g7PtMldfF1o2
AmsddVu1tcsFdIoKHrIVBexGxa78sFSWX71R7XUlmo9QUsWNGZov43ydXw2KaAb4D/+ymS+NVpKA
z/Li48jpR0/VRyurvKFs4gmiVs6RiaMV5HBT5GI8gNcmKKEAAfo6pgXQEbiilrmf4SDcY/iO8VhW
bNF8TLeTHpCNp79KJBKlIMcn+WcF/Esm4HDuuoOxhExqC31BmITwwWOvLTIHUo0UmwdebqJ6UA6T
j+ByothTMXBKkNVR8tCellf2CPhtPNdqBnYQAl/3qhgUnNwyn+xnESG/rRpb/wMftXjpyRP+0GUJ
xtDITh3V7dMpV/Z1W4UveTWCsrSkZfltMHvmnmGI7EknNPfnkGtzGijZFGv+oIAphZaVT5UnwlSt
3WlY8kdFyKxrdpI1g8e+zlZ9HTwBuA5ngR47ilh8b4H1IJMsdPk7gI1U9uFXkAncxJX4KTfI9rFo
tvbHeS4nUEQdGQ8uyLnh49IpWeNNWtV8rLKkBzjadMn32tQrhSNqLeDea2byaEFXo6MNRr9xrTox
nqtuADBkIhAkcXFCFeUKgDcUy+YBeiMGWilBJQrQAARPqEueOWj5g121LbR6w5LeErB3vzF5F5lH
h9t8yuayfqOXJvDc48n9I48TkA/wCvWhDYGxKZkdlx6dleLDHPfm53qonA80bJpPHWCvLzMRbLWr
96GAARZn5cSELXQc36ok8CrXUvR1VlSYZemILdfroDlGyMPninJlUrVfY6kFppX0KHU9RHLg0DVg
H68pUUewztNaetSByeVIa9l1+UlVyQCMUye7M80ZAgVEivQZ1hOYJlLLlCMgz4reb7bWKiMhouFG
5+XCjmc9mZC8RBEby+Vm3izGPDOqBNsFvFL7S2Ln2ZMtJMXDtNDsKWI5N+bpC1/vesS2aThSdGc3
fDpjKSPm6opWu1/VDsTKoiW2MALuUpSmdGtvsu4YN4s/9X42Voiv6KRv+7fo+KWsMlLH78MWSNaU
OwawUls6inRWAivp9c+LDkBiX5LceM/Wr3sRGXDFG498YZq0aXmyR6KTsObfnD6yBgEeqN7o+DbA
OecAI1YsgZpJHZWNGDgHTWwyTIKimcGiXt+eXbo0Kj4658g7kJZs9rN2mysFgrbQB6NW3InCHHYd
BbLjRAf7binm5hBLU3bj0HDhuIMGgkM2RSQilbeHBhgSwqimnCE1qZrYxxTaWR2WFEqm0xjMmE7d
ms/FODie4vTJjQXiwoBmPPOs3AA3sQ0xB6WhtFVWSUQoYZNMADNwmuoHz66QinpD3dXfrr9jNunn
44z2De4UDihkrG33Hqo8F0m2NKFPvEaW7BSoKT+ibOiEO7RLOx9GByaCj7KdDEJnskNlp8Q4JF7G
FuYSQPKK6lY2V5Y3q0P1Y+Fc0hHoIUvOzpbXWa6UEhaKbF5AFuVCxVEQRcsas9OmP8HPspkGmFgD
JWYu9xO7j94StsRVIPSojSDETVa7q5zGfEOBtkyuak8sB0JOO41F2zEfC7ayZOpCo/xaOb0YfMyS
jobDtQf9JGrsjNDXiuh+tChbBKQJUYt0krC/U+gOQywFusz0JVL5MEvvJLhCUMxKqIn8KjuUlsGY
qOK7KE2bJlOY957g8XseKGZRgMBb/bAsoHUrZpUwTKkDTe8mGmRCd4oyAkOamhBp34St9HmJ5+a5
jON8vQM7REquLdkALUaVXnMYjWDtygloStH02BcIRJR+MM32EFZj2B8uYBdVd9sZ/QhowNYkzCOL
+z+VGA1iJ5T0L7s90p4EFN/oU5LKPSRW8jj+2nMSWl7egQD080oTn8w+yaRgmmrgu6JTdPwTcTZM
btHHseamWGYlL+1EGz3UAox0AbgGOmY4dMChTIPzPPU0zkxttqYoQ7H/4wAEhalRTfLXkr4CNT59
7nu3Ygm+IxtCdVzUwoBHxyVUaWw1Wt18nfJG/GLmSXXXyvJu8Ip4qo9azcLO6WNuaZSxHLeuOlX6
b2adgbGkl5PYyxUMtGcN/Mea94Vpyw/7mr+lSGDjP9AkWZQjaOvO9MBVh+quwCEvXN2pMOHKfURJ
kh6dbXiVmvDMRtSM30VBIsu+s5IMRM40WOShSJBBEOZBaRnZpwJy1QnB9ABt6i+j1i7TAen29JPY
lHDybUmZfsnxZPyKHL4mF2ie85cdjGHd2ZlWVfsE/uuKDJSN5o7YHaJWzMqu/moL9A1O60X6YKh4
LDyjXbfDZGoR31Iu+vxtVMk6rw25TB7jRFMHj6zL9Ct0SP2XsoS1g11OYiZKTJjJzE8Exx1UIDf9
brZnffEt4DAKtEZjicDHjBLWqHbWfEIEoIGNHZYG8qyqavEaU5EMj+hNQdp4Ho+G72Rl+cqd5BUM
nDjPPeC9k3aEjqcn9yQgdAAgKWvc2pVfmo0Q83AaQDqLmXlTR4lyyyDeda2j6JpDaymGVYovftpX
fUUbyqCybWH8f5GL0QBYBc3mRr3rwhKP6EZBZEs9jpV+cwNWL0PVA3WJadQo74yxUh6jcFkJzfH3
61Pv+fLGCQTxEmsbZx/lLPm8hrVkTbrtO0W87pLHsgmURES/JaB6e6MGPz7OkPKuX/X8+ZCdrl4W
uhUYZLcGJtwFFXx5ixAKO1yOTNEz59ypells+VbO1/lSyqXWLYzuoEI747HMk5ZDF6a6oi5y9ZiZ
0coTpzTR91r2DOfD4QeMzeGNOM8bq9r5MsqVcT0r+tqbYcI/3bTYUEuF4pQW7Lw0xrcUmu48VPMT
uQe0PB0hgv/+Um2WFbz/kBXYrZxer4grgEdSQaGmqE2WJW35YFCGeekUpb0xPi+MmtXZjN1g1YVi
pDi91Jw6bZ7bMPWTtqTI1vTKTKwd3fpoxQqmx460z31Wdbf2oxfGjcb2D6IJliDL3Mql04RshLSV
Ga2mUJ7kCrD2Euv2l4UxeuNkvpH9rydyQoDZ/GJ5Y/9Lde70GY1yjORB7x0Se/Jo/FbPiewPYx/N
9Kjz/o/VpnqyB39rYoLknAwihJUm4L772LOXWmo9rY5GEghjXe+OWVy2N84dF14GNU8UnTRQMedt
RZ1WVTFF2lboA3UXj6qSLYcSUqWvO82t/tqF3xvxNtQfVDZshbezRJwaEJ4XPfStFnYr2W9kU1Rg
fZtGSE9lr44Bf9DfYticT8MK+n+ZDgnSVVw8m1lw1kwSVsj18jX6XdG+sFXq2flcKJynJX3yIluq
jrR7FRYQtZdfrFZO/pvY8n0UoA/kFM+peSVBbEY6zYJCmWo59OW0Kf6WFFO+yfO8mj1pFL5c/4Av
vGUa4bjCDMJIGdyb520p++kmdDI/rmaCY2PI/DNEMslMd4o+QZIn1eWL0YfNjf3+hetSXmb6N8F3
8C9rW+gf7VQdGXozzartt05KQBSI/r8Vp7qSKlDEbxwJ2Iw90Tj/fRFYzaTGe3scZdpmvprMUDIb
+qfsBwzF3lszw5ZtZFkFWJz6G2qJC8sAT0ixjd04ienG5mI4R6Su5kMhlrrFb1/KNtoTWDgoW+f8
9wxX+Qgz19Jd04G8HVz/YS98qXgS0M+y2vGSt01xIJEElejAaAnniT6VYzccqe7Lj1LeOTcudeG3
pALB1gHfEwepbXs2Ix4Q/RNqHWXBe/ag6bUUhLnNEbmgkAyPWM6sAJBoeGNFOH9ElcdbbTMoELBO
r3/+zxhqjJJoO402rdJp1l9Lbqqvsm2nRyUcjcP1t7kOx9OaxOmlNj+lJpo+FSo90ySibOHlBTxB
F3TQfz8G43hV9bWiQ1WcndjpI1GmHFTIvVlAcmcJIdHunks6Xg9SuSBuQ2S2u/5cyvlvh8ENcZ+M
flfD4rG5IAEZaUoWUx44YzMiZEkLJ4GazUJTB4QK1E9h0opPjRM7085GZPmSUTX8SnOt3RNeMkLl
lBSQfiV7gxjBWFqSKSvCyq/nPD0aSkj79vodv3twtz8FzlyZKsWKMtuiMzjNpdQxpDiIR9ILkJdG
+WeAanH/TKrM6rchPC/xQkV3+gDHUfx3sIre8qW2IItoXJHfe6KqrDcZAQ9AFgTYlH2byvre5jX9
DkJmwk9jocXfZbVrXia0Qmt6SFkIcLbFCPkcnJVfFLqduGCYCnDhiTMTeKb21EiuP+uFAU4Rm7I5
g89iSGwGuGIVGse8OAn0CXxtppL1PdnZjzDU1dfrV7qw81i5Y6wE+JDRs25lUekwk+ktgSjWKBjv
RNEpu0zDPdrbqfZELXv5UMmN+Diw6XzSK2QsmZGEHUfXGtpoBgUwTkuCiPvQoplz/d4uDFEIGqjZ
2bUjEdwiIBYQqoS0JPzghC7viVhedk4NlLMd0+VZ6dnMJyT53BhmGyrDugjzGYKe0OHOrCChzbu3
k3FOp9qRfGWc9RUVn6mPGF6XxiewcYKCTVIuyUI6iT27PJtV69WAqvlblYfGeQzHblpTOQXVoXAW
OomfRWO92YpGWmYxmJGzv/6OzrctbItXszxHKhnBino6byDRiqIB+3rQWRRuoPQWuHGJ/4p8eQwT
+87QUoIdy0HrAr100ieOvc6f67dwYYrkFiiZosXmv+8j7J/ZmCUeAqUSodkETbtrS2n8Q8j38vX6
VdaJdvP1r1QIRIjrSQCL7OmDNnOHpmBNXCU1Mm/cXChSsGRz4lvWgMGpAaRx4yM8/zRWiRsGAKqE
aHPO/JnFXKtV0yZGIA9zFVEUIO/QWKzmEYV0uJOqWPkQow7aG3PdHkGSZYTHRQaU6y6z2k+wn+WH
HnLBPlHoY11/G2c/O0ZKKrVIJGlm6jg+Nm8jhfbUtKZBFGdHVWxg7/+2lHMLEbXTGmVfTVChPTYa
0d9J0teIpcJEv3L9Js6+T24CqbBq42/BCLXdQs5RL5F0NNpBRXAlMrhiOSKnRqxDCoBbjHNGutGY
Btcvql14dBBbLF7IGKgYb9U5vRoJqUrSMBg6vaNEqOtLQ4yYWRKxoo1ZFTgloNVdlIfaRzUL4z+o
LbtfJgj1n6ILawqJmt38naelYXrXJIfsVtumlrfMefhDreRaRtu2mAC6+1z8tQQSeeb7vLV3URqO
L2LUCW4HOIxUPJ0JoIZWoiueyRy9t5MpLdx80qafhplWckA8rvIhH+Xc8hZZRMtx1FNL9XQyv1yF
XDY4mdxn/IGd8mjc5QSxmzf2Lxd+I+y+aIL4Ctct6WabP+vS2NQawP3ESmu/nIv2uTe1aEfewD3n
t3hHkcK5NTDOZgRmUMrqWJHWcy2ry+nonLsJZHpVd0GjxN2B1CYJpPVkoSu5PhbeR9jJpLDumFTi
xXUwoOsadnqhQZh1XSsLT2dryuNAS8mTyEjb62mrB41dNn7qEA24pof6kTFMHiVL5cv1m7j0htkA
07rgC2AS3DwsEjGtsckuDFpFTqihJXPAfCC8iXyWIDP15oCkmFSX61c9O2Lw5QFDQP+6egFpjZw+
OZjjAdHm1AVT2WnHcsGMUshScoROnAcx9gUyc7ofbYlb9vqFzx931ZUh2KDatJofN8tjLDWgaDKl
C5B/O99UGmVeNpBkAFUzLRZyFUkHbZVUugV9PJv/eeB1QDEh8w9gqNMHbpe0sIywQYpNCPXT5DjO
ftQy+Tj2hXIv4BP9vP6c52rJ9YLsP3i9JvWfrVqi1aWwJ/ykCxInk2e/TQnrDYs0bFbRBFlsES4M
M20Ly+sVrek8EqfnpwY6PztRtZVvWRbPbTnr/ZgUFWVKp7gJNy+gkqx4Yk3pAgkyQJn4bdhqjYcS
eYh8LZXS3I2XFgVNj4vEIXgwXfXYZaGrXlU0IcneVIbu5bYa8zu7gcUf4FHpBFEh6L7YUpu5RBw4
yTn7Nhd0s+FtxX/g7KbmHWLv9FmwU/xO7E+7brFVidpT3sou7A078YneZDucVSSWPXTDkn4jTh7k
u0isccTnjzwQwuUM9l+Xual8SMznmFSdV4aN9gb0LutdQzTxF1nKptolMWZU6HwoleFNkdwcuwqJ
4b4mQfANx4XxtIiCYGBsqeHBWWRtzehFrxlgydBC32jyavodtpRdA4GUd6/SdiEeEd0wDU3QQU7y
2jpdQsB00igE6Iq4OoSJNjdHdsfE9iQd2cYax4PPpVBobWACWrQDrgLEQaPWN+o+GwfrQK9aBuNs
FPPf2WnbJtCbBPnc9UG4fkyn8xueL44ATODUBtHsnA76OqJRJpK6ClppHg+IlixP1tPlYKyssuuX
ojZwfjEqfJRYOX7S65O3O6y60slkUYsg48zYv42SXn7L7ZXrOnarVk4SkvWTI+qa0Tsl0zd2R5r6
qexg/e3YGpEsbXRQ2xHNVbJH7HH7V1H7ENCDLC3z/RBG/eeMgqp1bFdt4h2JMpP6IMqyQEzepnWF
C8gaX52+rQAfEy+j+6m8yCyUfVZ+SnMwvl4Ni1lgZudYSnxaO312OlOshjty5D4QX2IUwYQVtyAI
LJVbSPEaNp3Bwr0z4lEl2EjGgOU5VQwFmL4lAigdGKjxYEBrbw4ceJ3nqcya33lSLsRNq0NGhity
xxeSqGXLd8CWRmRe6sgPCUiVPlXMBHJgRXH1QAuXBFfOAF1zZzULSZgamQ2VRzTFZHjQTqvvmdSj
MhswA+MjKuLBJF/BtA6kmEbjLptosjPnGBHb2lgZvRKVoe61tJKFP+cU/32z4Fy4A0TG4rYsjUVx
uBTlISnMCDd40Su/EytuijciXDXDJyKAsjDlZPlojiasj3kivtpFqogYJpNi6TfbmVoNwGREjyOQ
xq+ip1LF30kYypOu8+t6Oioc0sp0Yw5f5qipFRRKmaV4yDf6b+jv9ZHqu5b86dSssT9NWdhP+5jk
LxMpjwh74qRaHW8VLT7jriaEiBDKiDvawdYjHGGIepG/MrS77LklYOkljyyF1LkQe4Pfp85C/3Oq
9R3QVjH6Mxks4tFRouzLpEWJvkeFURu+KZmzb4mWkAD2gJ0gPUsfW4/UWxOnXm5SN3cMiXS9WZ67
dN+FxRh7IUEcbB35x9i3Dk2EvVNnCxG6SkG2ZAGP7y/tVNIRsGE27Rq+bvwgI8iZqHwrdG/DWFue
otBaPnaNLL+16FM6TycSFa6B6iRvhlSlkW9MXfeaKRPmIiUbuKkupH3n4Xmbn1DuRD9N3BOR6wxh
QQGmG6PfkTWmDt0/5FduhZXKcXVT6auXbo3DeNEGc1FJHhvRUvdtpvkEFc9vA+Cy1+tzwYU1ngqG
g1SQRJTVkX867cxqP8m8zAIccBlT/YkXb9UBHMpGRWnUT+pbnmrLjR3NhelnRR/jYGL6YXhtLmqQ
ll6PzQTXziYHXa1qI8iQFe5saiBf4kYY+//8kFyPzSn+A+ZYRz19yGHQp6EkgiYoydiEZ6BxEDBn
sINp1x+tcDSpeBW3tDaXdhVg3gA8UdthH7NVrEuK3MpaT9lE6qXeCtjwiL+z3uDcsjIhZWjGyuwO
av+aPaKNZMYDoi2bAzov863LdNCm19/CpbfO9hnA9apL5aR7+hY6uTDL2UzawJKc+EuzdCg8kMT6
fdItQUsY742hdWFFW+sqmKdpktJH2pxHsm4sSdrVh0Ctq/Rj0yCAQGzjPKCwSW78wBcebbVpYdJC
t8ZJcfMDaw2Z5eQdDgF1cvFROAB2SYv7bWMbfaESdqsjemFHvhak1yYlPWC2jKdvMjKacs5jSLRl
CEXYpVdHRWKSmowqGrxfRn2zw7WcH0t0lze4QOfV3HdGD2UYaFIrH2R9F//UYJI6toQ2rCSiWtYO
CC7yY83/1g/ZxgejAQiPpFlp1/epQj+C8CQtVxBQdobwOJFmmluV5rxrTFVobmPZtW/ObbGT1d6w
/esD7sKZzViVzwimVIs+zLu/4p9bHcAvGsYADyruuvwLPrroGY/e/KrXyWIRrBKJbw0W8iCWNOOT
QxP0QGx8f2NsnLs4eGG8p3cZ9IoZ3Yx7LPyOWVrwvqjRZdle782oeC0iGspBjsaz8xvi2T7FSjeY
/pikioxrOys+D9qifI1YNleTdFE/CQTbv9I6ke+WVBcWSv+c4lQlqvEriujwkx4qy40v6MLkjISd
kwBSdgpA20JYlZDTaHYw/ypnsu4HlKxBPybjvVyXdZCi6b9blqy4sTvUGT+bjSilYU5DnLONc/CU
FKH8tHuaWZadwqg0yvZLVUfazZLb+pGcXYciPwd6+PSc7k/HMVKUFLTDqlqrBm3epZNdfms7NXqy
O6GjsyV86QBwvN/lsd7Uu3WD/kBidPl/eMd0g5FosTwAOVxnsX/GqFNwxDXsegga8Il7XcjKfbvE
rU+FMn0ou+W3wsp9Y69/Pl1xuKO9TmmL6gnVvdNrontxnCjnmkmZ5sd8IMAqwa5se5z24oD4D+3+
xpe4/o2nL5tzLSsMtmGqiFBVTq+Y5qY5FPLCBDklueLrMzF2cbxUg7+GcH9QYhsx35KpqA+r3kio
iOmx8tRQaf4uZYPy58btnP/2GDQ4crP4ry7m7cRAFaEIm3kUAbFYMTYypgiNfPmDJGy0Zx2YgLKU
x8c0I+8FTkKCeUmPvl2/iXOfO07TFXLMxof2Gkyv03fiOGPbzYRnBYOidUpQLwj8PbUonfvZMTOB
PUriRmx8zhJH57Z9aZZ5Jix+tvUXKzJUaIx9tGY8tm37LTSnJg9SpZYIKadu8W2WQozx5pi1xywZ
cnEY2ywhBlmP1VsYj/M+BnMsbT3wdGtjAEfV6ZOMFCKSaGxEgOGooMu/dIfCpjnHyqTx7mY4WWjf
02NG1TIg3FshrFJCi+/il6LWKYPTqPukOlpdXdwlsVwH8qjVh+vv+7yYa6J1WDuQ67QCfv70Jut+
gudRDFNgsHenxZNjki8rVHsogj/iFJg+jOUgHwuknYE6pu2N7/zi5SkNyqq1IjfNzTdHnSydUNnN
gRmP/UTsvNZO7mwNVvhQWESBkYVDaxv5bm4IsmMJ51iVtaF0Y/l+b7ZuvkQ23HT6yDKitbF9DYth
5xT7ULawCtX2Y1cuafyQKMNASO7UYUOK6I59CCnmfqulOJaeDFWMFZu0wrkjeKzMDmasaSAZKjHM
bkYs3BLkygKApZkbok1HhVOt60ilQ7oILVb1SFK9QBHHhqXB951IP0otpaRdyg2b76nUC5TEYUVh
WwEAfWgIs9Bdgp75FaYBAfPcktkbiXwwXODw+BghT0UHdSGha1cKkBue5UTpsc2JOg0YPKHjVlm8
dHdjb3Y/7H6qv7ThqH+MzDjLPotQz44NG6vGNWdOALaa6/V+hij8YI0msUjUteUbWsTzjSj6GvxI
Mps2RBLbHRPh1lSwRp0P3ZyTh1Ln6JZXcKxktSp31wf5+05z8/Oy6V85UuhBWFTW1fWf5UQ4iyOP
8irYctRGj11Z4Sjq10i2QFynutoGMdWN4kmRooYDeARnB9PjtFi/lK5t5GNpDl38ylCkZXH91i4s
OvQMMWaxbaR0vS0jo/gcmq5T4SQvifSN5O7Sx3DR/BRj9xVQzOJfv9yFfapFUw0aOhsvdn9bhdPY
hPIA85kaU6ThSXbxTzJgQyFbKWr8MR92Vi5X2l3Y96R0OqwHrT8WFYGEkyB8O3Bwv4xeMY6IfCth
Yk2vFw2rWNZ244cxnMIPI2J2/cZtn48V4iVwR/BlImdgtjr9/SwnESZ+zYw2Q0i/KO2HcTe0AtRu
F4fmf78Yl2JSgnRMS3XbPCHWsotmdQETpDTWnbPMbWBbRXUf0Va7cakLe3EWOTbB6wRI2W+bQOC0
HFJxYi1BZcTjw6Io9VeJKvROz82IfEsuexBsM3csmhGO1yT+jFjyFiD2fENLsR6x1Npy51Bor3/+
z9dhhaB1BzBRgcHu+hciEut1ciowHi0cyWCN7xzRtRtkSV8fjO+f+MlnqVHpRGqDCg47N2aQ0wvH
0I7GsIGK0U44y+6GSJaf2m7JskejmOR6F7ddne5jyjHf0njUvpVjmb4aSoYDSc6F/YcGb/yhJp9e
2RkZjWHWePSYhNvWzeTm7RoIOloQmV09ZCKXsHdjTG7IOwMFMve1Oy+FEXpDpSO8N8PB+KVLvf1W
tXM0+DXKu+UuKeTpYzsl8uTZ5lCjz+HO/phU7kd3CmFUuxQno+zYdVb8+frbOftVeDm8F7rf+LAt
ZzvmET7GuholS7BW4zJAN0V9bPtOqYJMDAph8IKMe3uUwIlcv/DZOZoLI2BWMQCj+mD4nf4qc2mE
1AZ0In9UEZd3U6i2rCZ4cbAJDEb2uY5NwkURoyrE+sbT/Hb98mffOpdHWYYgkrYpMNH1z/8ZjVmE
GzzOOs57ec46ZxsTXsBU2S02R/frl7rwpJTY+MQYg8ioz5yxOmnJKHWXILIp/LlxSwvajcxJBHEr
zIdZ5zAwO/hinDiM9tev/W4r2Ax+1K7Q69T1MGlvWwtJInOOimolAFiEnxO7SUVN3MmbhypUStuf
/h9n57UzJxKu6ytCIodT6Kb/7OyxfYL8O5AzBRRXvx68trTddKuRl0ajObDG1UDVV194A1Pb6qAg
2npXpGOpoC9c0TNFdyZL7ojvFv3bUlXne+R2IeMheSoP9NX17JjMZjT6SLyZH/Cki9yDRHltQHQm
i8LS0Wr1MKi1vmpHTnoTLEPdvFl0aX1LqwR+fK618e8mGjEibHkvwC66st/Z239md9uHNwF3qCv0
VafFef6RrUlrDBFZ2tFzxdQ8qIqm/ZwNJ8HpPYkZKKBEVcdhZDnL61h5C4pK8NWnwFOduTl2rXRO
Zd+Z8UpSW+5m0sIowOqY3tntj3TlDK6I1dWSwnNckEnnPxN+ehVJY+3R9wkcfUj/yypN47pYHemt
PZ1iSHnYGOtLlO6cwsuchWOPgyHIYNIW01Y3mfk0OxXBcdARi6mw3pEydT+N4yB/C00QjvKU1rNr
0jMHmeO80C7um8DCCv6rCa8qgGWb7pyWy8uKXwQ+kg4bwoTs2E1gcI24zlyVHWsww3tfV6O8XwjQ
+sGp8FajXqsfBi5qrAib/J03LvoBXWVz16vT5KVv9g78ec4OpTNBagvu1eDd8jKkeszB1ioPjYra
YQByaWwODLCjH3i/R0VgWiDkx6rDqykZAH76KlTG2leiZHhLSEOIwWihbGNpRJd4Z9tcJHUGJRVi
l9jw4NBw0YnUhZ26mDSbRzwGzJcaclHAsdXei3apPhUYjb7e3qZX1kPZcNUIJjkir9ucJnjvAjDl
aBzd1oyqIDb76DFTlPyrE4+JRIOZptLOI16GTtCy9InW72AAdNjuztpKUZjOzWMntCjoe281iClz
VOUMCUciyyQzwCxaQhcqwbLTqbmyE7mZkIGhaw7Txt6O4qFaz3DHXfM4JrSu8UfXGR2pTafhU5yk
uBWVsrpTXZgw2mQ2D1kq1OTRBKu6c1ddefEUzbyCdfpM6bi+pb/uqjYXjeWmlnlsBCzQARL8954a
GrP1pVDHYE71Zc/N5fJ6hAhPU4HhkAPX6CKBX7zJMNvYOs4MvR6geYnqUBed8tjhtJiH/7yxaHFa
qzLkCnv4Q+T96/nyWmcwP5cs5gr60j1+E2NRxM8yLX8CCGl2YPvb17m6Bqz9N25jPD9Afpy/Ts+J
Z02kbRxmmMq/99CBfIARIvuDNkXWQwKqbW8bbwP8nxWRrkOyb801UKU9+4BVHRPGLVU5cnfYTxD/
B5QI2vqdiuILjHu9DnpX7EFG6bRvQti6rM2An5kIUo4Azs+XHfUqcuYsdo+oZ+ovZLFeExZzO3/R
BCA4v8GW86epRjg/tU1NcwaFP+3BYww8+H0UeSsZRlPfovcBBWu0e0NlqF3n9xXWvu8Q5J0p4yvD
agKJZ9L7NjGqDzb4AGQ51Vz8nNBAnMKojld2bJX034dUFf+V84ByrmottuMTxEUcILGhFkAYceNO
a7qQL4tbt7+WsnAqPxaJE05gTPACyGbxoFetg0gFXhPfkhRAAcPTZpS+2tdOE3hyokdfKx05jNvH
me8qzTICCLFgYLhKP36PAfR368A8Hg9r2sNfBez9F7tEREG5kFwHac3oXdbw+ILEHOpfedKBWskI
563fRXLOjnmS8eBdp0TmAZyS8tZj8JvgmuBkT9Ia4yXA3GO491S+9THLTQ/dJcXIflAgoJVRsdEi
f/bs7lNE+lkfo1ZHrFSzpIZ/0YR3kj8JI39W1BRqB5TmBH5ygT69n/YlaMJe62IdRR+lX15Q/8mW
QOjtSJVgGnguxrQqnzr+7F1UxijJevqoxMFcVWvaWaatpMBqjXfLBDghHOtm/GX3LlnhnJn9l5pJ
1q9hrKleKHpd8GxDXH/Ry04igYoh7iNE1ag4gFWZUHHJtOQ3kVOrDhkuEXogxIxzTW5EiMnJ0lwa
lEki1JAygAT/OULV4rusUrO7SHcmtDE1UGw+6U4DgrRTV+k5E23XwKrroQpIN2bpM4pOHpiMxAar
MR31kXVRrM+4TBmAPUZmM9CY5wqp4thjjIrx5RDfG0KzY5S3lM4B5jTOmL0D3fm5qBGU+wmqvulX
ZVo8C6DaSIiJ5XeGseJPHIbcIoBCQcsNrYD5QGQckye6uPm3zMo5udjN4q8sKI5tX4cL+aOWyIce
cUxzntray155cVCqLSUlLt8Oj9tYzDFGNXedyaxjLKa358fY7KG/6GiOhapRNye3p4PpSkUCOlbn
r7eX2iY961I05RnIrBMK1DbPl+pwzSjiBO+1vO0UGsOmNT4pjd2+3F7mSjxk/IGa5+qHSFNgk0m4
NKUXe/XKMhgMa0clzqM3DJGdNrDxIDyOsk3fdJq9N5W/Eg9hX5M0kWUDK97m2UiAKPSIU6wex7g6
qvGi3aFmY2A2NPQvGLNae1/uAszH+0TC23Hx7KafZG65LI7Ryio2jQgYne70r2KZh69U+U139FIl
8x7dNk7uSqNC96uDN/8F2RHop6qG6EEwtFFUfHZ6G+BUSZP4Ja+gsN1ZSEa0AZI7nnXQ415pgn7Q
tE+aV+pD0DO3+JEy2K3DqpkZTEtGnYjkpHCu/ShFZdTHSdh4VKJSHX10cuUb2lBm53uRblShKy31
KcmbcVWWKMzBV+CEKOCryiokx1iwUCijsQYrBVKGY65qdmBkhfFJKDolAhRW8Z+dyxlF5FZxlAMz
i4bBhDoOA+OGONePBTLObZDJpvkgLLmI04wk0RLCmMYoXpON9trUTpcgCqMTjTOZOUCZIiPtDyjv
aRMZX+UQcmJkL7oczIyf9wmaxA3GiS+RFs+o+FcMsVYFPux1abFO8sTB9H52Hh1Yf7HotgZL7OU/
pFpUz0XjqeLu9ua+IDChufmH4U/0o/gkNz8/RE5rzZGmjnm4GAlu5bKaECTHhgL9bwtlh8Iq9KBD
djsUSa3d94tQAk/k0RQUtYvspN1N6sILTIdfVWVIOIzNhOg1hVY5pPKDgRvjo+d2ktpbrfHIlIvr
e11sBAj2VEFnm/MLUnOVPCByDSugFjvZ2sXEiedjiOMSiaBnkZyvQeSvdE2s89Rs8soQWZQZ3J60
e2D1yUgXJx31xmMoFtHcoBXX/EY5ck5I0WX5A/5Z7BzMfirfpi32CQfZ1O5d06xI+cR1F5jsY6Xv
WS9ehhogtLTm1ibTGmk2wdPK+zI1oqYJwSNoQd1CGUhBqH8XRfrfmJhfeEj14+0N8Idk+nfpyAta
+Ux0G6GwMdDZvKDaRRhGNF0TqrZAosqoo/puzlu1PjZZT8+wSzS7CnRaYOXRVKoRWKxSzvJQ6UNv
Bb3U285PYqf4CPStQgxxGuzojd2O9mmKZrI1jncGPNkp3E8plIXyYM9a29B/sQE0uCBj32Kg3Q7P
GMwtjFXnujv0yEwt70WdGOkbPTEkhEPTAbyO8cW7vFRmBCHVKEdoyox/xSK2/rNACqawg71ZPuR6
0XxfmI6jAh0PDAwdd2DOpI4J42Q3i6uXVJmH13IZYzY1pFQUUzJt+AgvxSxOFa/4vV2s7VNPy3H1
i/rK+Y/aYxofLPCWqP+ABvkqppGGvpNN6bNnArImOyir312SqMy1uB8R5I5ldehbzjdT20g5leAY
FeCqS8JQwSlEHRQtWMOApGL80szaPB0SIxfdvdbZIoGeUyCeE7de8WlY0CI6TWBaW3/QiIWH2zvg
DzjjYgfQ3gfjwvSJku38iHTlYrjD6GWhkeno++WxbpDsq2bvR3YLjnGcW8dfUPm6syTHyddm2/qE
S8WC7U5iz0bQgr//NhT4LTyNRqeXL/P6OsCKkXFTHI219Qw9M+8CYjNphyFRGPb1vITFSEgbyWzV
qKrfeGM8PONUIKeD2xiZDMoZeXSuPsX5NeDs+7b0OvunYZfIRN5+BZd3LQKfaPiQR9BCcbd9JRyo
DKcyZR5ac109yAWVtSymq1yptnei1xfvtI3WM7V54zSMgHFAHoCvsG31jVPRjWPT5qFeJomGdpJW
9c9eUSyn2891mYxhYUBZDN+bwSJdu/Mva2nxhFy8lYUjGk3PmdPViHx2/RvZ6XJnF11ZikGxsYI3
GNrA2zxfCpQpLTtrLsIeJNoJnUPA573tvqU3o+ywPS7axIQsGBBrc4c5ALPpTUYW6TH8UDdNw8hM
RPNYCTt5iBnEey/TODMCsUk7yPEHoO9uJmwKqiJt0FJSLQlVcrGzO480sXiJMneBk2gNxlsvLwSJ
igCVdmCndMnDMLQdggCKFt+b9mj9HnVPwKXTBEpD9HbE59YyV45puTBkkcyGh0C1+u6TrHvDhm9F
M/Qp6u1dg4rLvWpzcP7MR8GIMos7f9GtUgMabIYyROh+roJx8oT3IXIU5VEpOophxR0na+fjXqhP
07BbR39/9HgAbmyxR2lZaGo/TVWYKbnn+f1g6ac+663HUijqAyxl667EicdHvEz8MpVYyqBz0y7w
jMq681CL8y0ENp87nEQF4reriLdXFoCUNVVUvt4b8U5ec3mT2kClVAZ/SN+g6LB5SwQqMhnQcCsa
Sw0XDTnGugd2aA16HnToV56K2ex2jvW1RdG/gJyDlDnz681xSzD/sJfRLUI2jHOaBgM1rKE6NK3F
SNjpysfBSYbwX4+4hzgE4YsShX+2KUPUuHnJndKF8DC6zEeJ0fpUOQWIsIZ+3+211lzwPGxBqIR0
BBLM5abY6i6acAZRYurrcFka70ild/TqIoS0b1EFld5LHasygIqhfr297kVsYQ7Mk2GpYGnUPFtJ
B2kTKpt5asNOup/oL2CJ5pq5GcrRaN/fXuridLEU016MxFArJ7pvQouCYVjGsK0JEYnLfxllb55o
JpWvzP7pzjjxsod32wLMgHWhmMfAS0etwiMTOz/OJveAiz9jEw6of35IMBJeUdcQApu+nU6lpa1q
O8nAn3NLPTD7rEJ04dydkHrRPeZnWCScOGgANCNj3kx1ymJsUCZIujDJUuVHpo1uAObCPkoLghc9
ssl8NOtMMWAQuoUvVOBQ0q2anThz+fYZOXJugP7honsBD5NMndTFWkSoFpp8Fp23HHh57r1WxJPK
r0Cc2b/9vS+2NNuZYn1VbuAaZnOfv35thBUTpWkfRtg23RU6jU3IMtmpjOfl2fJK/FUE2tbMCosd
zZnLTY1qERNdoD4k3aCPz1cehWF2C+JjYWqLXIMhp4uH2iKbJevKop3HvIhMPOaqD8/Z4UvT1j1f
jDOrSPjDfej2hvEdeIF21/dqfWhNfTp4MDLvZ6jRO4tefUKAnKj4AbAhvTxftBsNZvV4Y4UuFdNB
1WHjt42n3xVNPuxE3mtLcSV6DG1oL4LTPV+qypG1jHWvDw01sX0hxu+oCo7/mb0Tv729Ya5sUbYm
6lsoaJIxbjVRAPAXZTPpZK6J4jzIaR5wg1VfkyxxB1B6VBq317vcoGCT1puXiGsgabYJSPCDFTic
A/MbZSp+OFGeBM4SubbvWsygfX0ujQ5mWoeOvLTcD7cXv3xYiLwQ31QyrVUKcJPUJVnv4aftkhdr
hXtKOPaf0aMvHxQixVsokf+H5Tj1GlTaFfi1xb7QoMBmSyuLcOkX89lceunPLUM0K3byrxPaAsfb
j3d5KmjT8RkBwf3Jkze7Zk0jx6SxebweSpEt7PlBrUR0aIVofK3XlMdqNvagVOsHO7tE0RpE1XZF
sYBIgJRxvlVLUp4Z2CH3ppB2GJdz6ctJgTTbtU1A+WvRX2FW25t18WQ3Y7zzzJcnheXZTIwpVxW5
rZ9a40jPbcy+AB2k52+UxkUThA128Bii7ETza68X0RIqS5veGdC68yeNO0efKJSLcJq18anKKfqi
okQqNindV9SSJoCUu9rQFxgBAHygEki/GPwymN8it0ADOYuyWEVox1P9Ll41s09LyRQEMJR+by0G
fgrosTLAQFHsOS0y4TelZ7262BwFC1rl329vsssDDJaN7soqHgeHwNjEeeBccSVQNg29Uq3fVhLy
qTCoQzSzRIzK7ZOj0xvKwas7958/NS8elUINzgJb3Nts70SpKldiBRKqTZ5/HntaKJZei/s0dfcc
gy4oZAiS8ZFBJwEq+LOvzr+1NeDRRxXrYDnleHcWAj4vzI6Wt6sg410xWkbnZ7VwwykzIIlYEYyu
XCs+F5W6h6O5iFn8EvaAt0qkkNRsb3Tkf5ymtEYHtDigoFqfPzJuT9/JPsa/qsR/9h8/rwdXb2V0
gYUhX9wCQIqsMqbYsGc84ub2PVCRJzlq5pd8yss7VAmit2Ytulfh6Mrd7YUvnxN8MfrYOkUgU1pr
c7vysvFJyhY1bEVtMeOn+jJRqn7j5PH3vNL3ULLXltOAUpCyEL44YucfOEXJVq+zRgsHVOT8Gtbx
CXsOxlITXdVRNMqP2493mZEyZYBAzE2A0jtgsE2cTL1KlbayaKFK1+et6U3ZGxHb6alOyId9WYyt
H3k2xXmWl19kUs5Br5qo9d3+GRfci9UGavWbB0iyFiDbcB03ilXiy6iGPV6D1acecWv7RW0y7Qu0
ELBw3mQl04GKazDRmK7cEGcm2TwxCBzIkwtj+aw7HPpjGxna4iutOlkBrjEtgGsJ4cbvq9Yeggrd
4RJJ6wirqSqGqoXTQoas/e2HuQhF6+AG+ANkx7Xnu9XLRANmKKx+0sIafLkEPuU4nyRYsze5Ykd3
hlJkxxRhrUNhz3vwlDVT+PvWw1kE1jk5NmM6QDJbiuUAYkDgVrUE+WToQVy79kPWjPUOWGJ746yr
rOJxfDHgUBcfC+Mn3ewSdQkqTV9+ZE76rZrt4mVIPeWZIRDD2qTb0/65uHD+d1HGC3ChoCVvpfkn
14SCMJpLEJPHt8wHQeXWkdseZjPWP2odimlFAwMyAJ2WfqgHsMqLJ6sXEwfhU5eO7U5guPoSSJ7I
vLlzUYk6P6nmbOcJHiIqOImKOOv88cPlfUlwEi6yEuVonFpALDsn5YK9yHugLY6CPdkqtewfKYe/
Ji1WGXV1FQ1LoOAr6UdG6Z2ULvc+VmYd/8xaIBtZg7hBP6rzCVJzRce9je8LnfoS0SH5AvasDb0I
5LDpVOUduolAxMqh+DLHGGjEhZvs3I8XvlPrL/5j9EZY5nreuoVldT8jYA9wsDMH58k2GIbHqPOh
labEkEzszoF/UXgqsgzJFHZmbh+wc3WOjp4pH0FxktAM2V5384KOsP6qFdwIlI+wQwA8/36aUtM0
ivUVrzhM3/SiH/FgkaP3eVpq96FOI0U9IL2qxYdEEfQvTZRdFL9sVHE/02xl1Emhjt2SqqhvFAQG
Pzd2arylH5mOfmUB9whvR5VtRrn+Xo42VR7lM7n7JlCPQH2qYcwleL60f4uYefogcEc5CNveS14v
LoU/a8HIgkO9khG2TmFTYZOlFUBD0N0bPuqKU31UFMBXcTGK1zZWTR9oVsb2btKjVJw+XIS9J4i7
vQnX30ChucKU1hRjS5yx457ANaC+WxvLT0VLGcR3eCMHHSDkr1aVq3vbdO1BbGLnmlXR+lrvIDgB
5xuio3KG8kzsNBbBPK2XSaDQVrgDj4BTFzZF+ELUuXPPkdNPJchfP59n2fqNEU3vbn/rK8++6pyt
pDjAdhdZwOghNVnH7RKUTHt44mE5xJlZPahqLxG1XIydEuIPyWz77AjAkwpocCHAJ5w/u4KIWMR6
SzAgcnSvT4C7X6x67hmwQQQVvttHoAwLpSfBF5XI7CAGQ/9dWNAIfRNXI+SujKxDaCRS5OuYKeih
VCJBXNQxFuU0E26UE4Ig3TcMsM13cTGXbJq4Ge4te7CmndB87fWBG2Tz0sgkNm+SqFj2noUSkGSU
WSl+P9n5i3Sd3p8A4wdLHpn/CF1hq9IFB7kCl5EMapsjtgLJdUTfZdA6+XfhTWqIq6XF5LEtEd8r
CBJFu9zf3iIX4YD+C+moDZqA7Bt9qPMv1i4xuDBkevASNN3HcSlhALp5jKKMvufEenHTrUutTWGL
URD13iYFbuNlWiLFZSm9V56wJJmQI68kxDXLRmStto9L3Q877/Tq81FMreqLq3fZ+ud/XXMR5tGm
kXvVgclx+x3ISHLoOxV53FXq/ParvEiaeD6E8la0KWB7PuP5Ul3G9p9Rxzo4tV1/ydCZDewUUNze
zX11HZONsnZ5VtXO83UaTIsQz4W7WUbR8kAzhL6Lx4s95EsafTSivArQj2i+2WM5vkk0CXINe7Sg
skuUJaLBsX4M7WiGOZoWO2/g4sBgwg4fCkg1/QOu6k0u0+ntpEfoytM9NLwPFH3zEc6NhOopkVpD
6WinHX/l4wIkdm28jkyGmVuC0YivlJ3WTO7b2nFQBNIAfmAvFMSLt/dxrz0am/bP43FEt1E9TzMJ
SoFzgh83qPgMzGYfJ00w1H1xaqSm7LzKa49Gfb7qnEBlB2V//pH1SM0LCwLFQTAL/ZCUuNZVTtM+
Csfda/xuW1xcDRZ6MjwTYH8Gz5umugsqQDVRiznAh0IMdUI4HtXx2XjlsBhPPQYzL6hYjUrYKlZ2
VPNhONw+ONtCZ/0BPCYhDxIhaJpNYKgHNXKiClt022nnZ/BWypuqK9u71bTzZZFz+jAh65Ywg5zL
8PbSl+nbujYp8NqG4jhtJVeoZetBs+GsTtlQ10fbFNl4gjiCWTaZd3TXqtReD3QimCYn6Dw5p8gs
J2yWgd+av/OlakNHQ3X/uV0K81Mrac36/aIk32IkF9ExhfuzcytdCaNnv3jzueKyUuKO2v6AX07/
wbHleA/JLYP1aoLQQWL6w2iSmt9+T9cWZdDEQaNkYFOux+OvMGo7WHlRC9eH0YvS37Lr0N7ScqSF
yn56A85OhDEwiePtRbUrkW4d7THLJqjC19nEE9QcaAUqZX1IWs1LvqYegqyB2g9R9mhVaIIC/gJk
eWi60bwvkj7/1i/WkB4huc/z2wm9fIQlhxYPP0NW4MxdWGofbv/Ea1uX90Gqs1ZTsAzO30tdZKBN
E/KbcSqdEOe++eiO6A1qzNx/jwJovNqaZeg2xZ4N77WABBpjVXFcVZeszS2gZalqFrJoMD0zBvQL
VVRm+BDWZ5dOOF6w7fd/ftLVQJ3v76KscgFOafEoKxLA0Ic+b/VD75oZPjF1FGC/qR7LOflZq0b2
BTXGPYeAKw/KRAOVH9oQq87IJhKisZNmFs3YQxljH6iZQ3kvilwcdEUxT7Fm7gmnX9l0Njf5mi5A
DOKf8086OWYb1VHMiyXh00PhWlVyj97KrnbK+oXOkmWYm6TnFOCMqAA9bBZqkIeJ3ImpbGSs0LJF
ZvZpFFH/NHX9hG7NrJxapcmDKGGg6k+VGJ7tWcD9r+LS9ulUJP6k6dm729/5ykkHELGWiPyHLb0p
XzLpIaknNGQNAf+/CH3IAwXYxl3VRf17gHXGU5fVn26vee2Vkw1AJVvHLFx3m1e+5IVe4YWCp21f
HYq4sJ8dJWl3+mkXGwnUJJUoQgVrQKECPl8la0xtKpEqDUScZS+adsjQispWDKA+amInMFxZDPkZ
tP3AKfOJ/3Tg/wqYaUZbUGGyw2et0gAcJvayUQ0ndhbqgwATdbj9Cq+tRwRa5f7xZKCrdv5wTqP3
ujo6blBj1A6+e/ROzEXtZ9Wt2qBNp10k8sXuBc21UgTZwIBfAVmdL7gwoHD0WWdBXYHOoxSJ8wOg
yRwfe8xksSKeujo5WEuDerMeIw+WwMLQAw1gr3ekH01/qdY746hgTAs0n1gWWqlIqhBX1+T3DNTa
w2Ytbo+tgai136RN/jSlaTOecEftPV+JnWZPZeNi7/NMFEKIgsCF0MztdMBAhL+qmtINXEuB/KaD
kUWuB8rjsZKNftKQtQwNa1dG8CLXY1mSHzoUjJwIkJsIVxjCdhUBhkOTRg/scrYxoxoqAziFPnk7
Bd/FWVsXQz3QIv8Ax78Nb6VUERC3WMxczeDu3MzBw6Kv5nhPWfvaQsiB0GDEpY3x++bybhSK91Yp
vWCswJ+bgz29r2ur/Pzv+55JzmoOTRzlNZ5vw8muDbWQEoC/7gzvtQlru1oUdbAgqHY/tGhf3V7v
yreCLAnDj+4xsWpbL3eJGGGflXC6qpx+o6j6+mlA+ljza73uXm8vdmU/Ej94d3/2pLfV8ZhgAKUZ
Nl1IZ2r9s2bI34sxZb7Z5OLeq4ryqWDL7qSXVwLJqoSO5SmwHgq5TSyWCKRR3FheULsjhLkZw/gc
hG2gYEL6uoz6LuR/vVDOrkHmnSAWmP8y7lhZoedfcLZyDDkAcAQLClKg0MsS2wuK81aUJHg5Evhx
gWPL0DEQmDunhSK8eCd76sY7VB/3RNGvPj7J3PpzCNxbFAwCRlEt9CRaYRviVI41pLm1sVsmzhdy
+TS8/YUv8kcefs3haPxQfNBoOn94B8ePYkmIokoVWfoDebbzknvT+JTBGX5dzEW9a3vDxaVEE8bO
2td2FwRLE9/cNd3Z5q4mginD6MCNySLcny30l5/aFBZeVXb9B1Fm03s8kuc9ZvmfEdz2e8MYZYeB
3GbSvol2PRMEnNGKKKi62JKPSNLk4itYfQS2Ra3MfR3AnZUIFrhe8c7twboH06gNP5Slx1S4NxVn
hlQIRfPkOghvBfocue+jSJ+6IKX6qU5pwnjb94Z4aANMWLzywLuF49dGc6K/LqWafMzGoaK9DoRk
DMzRRm7XRBXo2Ng1SsAAOrzqMVfmrvCzBWJhOOhun75D9Gy8q1K1nvyuL8tPdmSh/i0NNyp2BmOX
Q6oVA7AOZoB+4Mf4hwPwV/Yg1Sjt62xGtaqTNuIdqDX+tqO6fGjBDx96fSm/oW+DppfwmnttyXo/
a7zpQ6EwmvGLWDZ7ZiFXjgWYAfjapBdIm1xgfYQrM9HPepBGlfhvaSd7vRKz8TFD2HiVWI7jnd7O
RVeC7tb/Q06TisJsPj8ZbdW09eRlejDMvRmIxZ4DUOraSZZALf1RGegyZ00LR5MkpKO/l8KrvX04
rzw0JQdZMNk5rtZbQ8wcaelujFs9KHkrd40RS5bsC9U7IkktXkQpobvdXvLyelmlawiEdNERr9zK
AtT4rzBcboygzurlaTLb0sf/ooAzKvY6v5dPBxqfVjOL4PV24YagJ7qgsmHQWWQTdZVaydAR2Wvm
ZulR17J/FcAioEK/J9bho2qSo27CvK1MqpHybwBsFJmHeUxOjVvUn6VGw/vfX+Kam/4vOBZvwvOt
I0e9i+vG1gNMdLzcn+tUvApR2U7ImArW0O3VLjcqRSIKKwwAuS6YaG9Wc2RKXZEYJI05HfQ6K15t
4WHhkGeaelrSxOsPQ67AEdbypn7Vi0nZu7QuU60VO49iOgME7D+39ZPXmY6IzQm4b9Opj0uxGB/Y
NGLnQa9tmNUMENgxrBFLX//8r6A0WbiZNgVkwGyu0aWyZWQccgP+ckXX6dPiEXRvv9kLmNK6Z1ZB
BWOdU0K82ayodi16WWkJZanx3DrUZl0cB9FjSYX4+1vgC3C0Cjsvg7Yc2/8iBh2UHVX0NS5a/e3t
33LtYEJJRK2FWR3l3Gb79nIY23mC5TXYCVaMdZncpYOtnlbLhZ33fGUpDfEoGgIwpnnhm1Juloah
OPBggijTijdm5n6gEo+e+nj+ePuZLjSMeL88Cb1P6kbo31vxD9zcMFfKOjNw5q56T6ut+RiR/zRk
BDJFRwko9FvACaY85m3cz/6cdg7O6z1cKT+xeyyaEqcSx1i0te1bNpzbQGth6f/7eV6NVckSaYjr
DBfPN56rK2pfjKDZGay2WK0DUQjRnignlCP0+rDzUtYE9zw/Wbcb5QJ4DGyBLhogFpooQy+MoMSR
xEAHotHEgsGTtiTv3VyacCayuPs6Fx4zAMSEpl+ly0ByMfn/AtWc6njvGKwffPuL2Air3DR8Rr7T
+fMzv+rUsstUHPOS4oiAgvFTYLIRYo2k/BjgRPcQLEpsIUBDpHhdVGool6HfeTGX6SIKv2voJl0H
8rCVbUmqZdWgjPHlmEYIwjNl5D06SVnrx56SJqQdY/GVqWy5M8G7tkvXTAjUHgBRKOWbTCBF2VOJ
nFINoqqYHlRzyB6LTO0+WUMsH+iC4qVVznWQtAspYKHE+rdRVeu7Yk7HU9X1xQeQPvW3qVaLB6u2
sl+398uV2IsFALuTdgdl4RbA6JoIoJZ1rgZ2g4mUgQw5GiSdnezou15iKVbVT1Aq1LqwPjl555tA
ulHdyhhnsabVbVT8JpAS3QCrw4/npoWwas4fGyo3fdWXUN9kCzxCJGDjndT0yiXAQAoXsFWLdO0H
n/+MyTZHx0k7lWSsTD7qedr+Z+pp+hl2tP04g1fd2fzXdh33DQpUXDtcs5vbVVv9lBsX6xELEYM3
levERzEV5YPuTc39YHTgtphz3t/+ple3HLQ5Dh1YTZSD1l/191XH0zQLFVNgc+V9X+dgD81UyI9A
satT5S5FCjc4in7btuy+lMwFTED9q3kL9bn6YsazLf0hVktQAu7wbiprDJZu/8Rr3wEEGxwRZvdg
FNZt+dcvrBfGTdwdmBwpahwK2XhvoeUh/geju33nmEu3s8+vLcjmY/IFQpzYuOkLpLknJpxMtWDU
6xg/2Vam73JoggaSlXbaBvo4okFz+yGvnS0QiCtVxKbu+DO8++shld5RG7OVWqBKc/mA1dxnPDOn
r7cXuXLdkgL//0U24SWvEreZmXsFslsd4iG0LYj6eXFVoow5zP+X1whAFqs3Jq10G8+/W7R03PoV
5lQozxrlkSJQTEf2v0QcsWW81id7uvuXLYa1jwNtDfYAXK0tmUhZTE2pmpRsONXL+0bgqTjnvRUK
vHjuMTf6ScujeajAd9/9+4uFrwF9iQYHmIj1xf/19bwhW3KnRxkBRDCsUwMn1CHvxhcIdP3ORrn6
jJwDrqXVTHIr+JkBklBsIn/Qe/HcfdVKLZqe5gxDaQbLlYEOFjJSYWxgSBXo2hz/q5s0iRT5AuwF
IGbAvLddyKxOiylxKVZ11K7CWCK40KlL9bZFbuV4+61eDkVZC0YKFm7IeuGDvomIDbOyGosmPVhs
e54f7TGb5jcotk1xgOwCLxmPcsDMlZp3ynM+m2ifd31FEVtIXQHhbyivkSm14eQMificqJ25J/x4
LVQgCMzElnk6lfsmVABiSjFPjvB4iqGTNVqKV8iS9E8YFv2E7rbsJAjXroiV2oXsj7rmR5sjNQgg
J9ZMCwvRa3iOpfF5xMXtLhJFcXKn1jnAOx929va10oQeIWMPPgR1prd5xsqxUmPUCE3V0onqPzef
kwez89r5CDC1AfeZoZwux0URvkgrxXiY+nyqfCUBpuhTKSf1/2FfUIgCsqSip/rdsr8AHmg1u08N
EmWulZMaW9oQAm9u8y8Amh0v7FqnL45DYyzTKYlTCHBk9RmvZyzML5lW6iO1OfhoX52xMwL2rsV7
m/dKQCcOcIvgzwLdZ8tbHXSlpFruVdp4LW4RaaRjjO3K8PYRWQPLJl/mb0frFCkF3N23zraMVcWI
jTtGnhQT93O9WJ9LId6pWauc/nUlAis7YJ3+43a1vYU9L+q6IW5sxAqm8pTGLpofNMq/Z+1Yfbi9
1OUuZylmUnzGdcXtXZgAYDB6o7eD0uHCd/+Hs/PqkRNZw/AvQiKHW6C7Z8Yzzl6vfYPOrtfkDEX4
9ecpX7lp1GisEyVrXV1FhS+8IVXUM5sJKwYF+sGiaNN5tpb5YCV3BwUZKPt8AOi20g3tajqQJHGZ
41kaKGDYFOKpAbhnDwXr57Q050evVY/0UW/vDwIX6hggyXglueKuH44CexpDbx287VL4p7zBqK/M
qnVB2qe8ODWOePeXdie2hohKp18CBDXZ2bkeEK2qacyp7wTdsqxfkrKhyQ7Yq/gE37g/gSCOXjSU
/U5Zpxsv0ewsn/t6OXoub7grEjtIPVxa8sgi4DbPSfCOnNCis4mwGs3JUdaSOlVxNgtECWB2t76m
D8ZTPDrz96FO9HfFKrW8rAgeka9ndvtTrW33u1VlzfBilVP7FbkGBDUTa15qvxfK/KNt3dY7e4Xp
PqWm1RlPUEyUL/dXUy7W9eljGlRMWU5AszedaC1ZzMFAaStwtHZSL3appS7+f3pNTT7Bbw+k9zyf
R66w/JSPRloHNTUK8/H+r7i9aSgX0HuktIFCM0ox15+00+1ejQw4gnrWQZy0svRDj8bIQdxxe9PI
fBhOuwTPUZ7YjLJiMdkoq2sG6jxp9cdWNIUSmtK8uVlJow8end3RqIKRdUkpGmuzTXEvHfPY9szA
w6u0e6JzNGUvq47wUeDYPXqE95dwbziKUIgdINcqZeaulxAFQEnqwjlkHVL3u+1m1WmMkvTvWj/0
kNj5WkiISxdmqNrco5uS14BpnjS0cEiiu+RfDeG+v5o4PYgTdq4VqVNO0M3GoM++uVYAH7ugKhlk
VRvFwH2hzs8U9RIIPnO32o8lahLf7y/h3s1yNaYMXH+PgXWAIK6oHBw54FCBakhOKCLN5wGy/Ucq
m/GnddHcDMfJab5kc6K+Ef08fb3/K3Y+5NWP2OwbK+pWUyycyAVRylOOyyzW6k2HTlZ8pAm/NxTK
+/RPgTOQmW6GAjvYl9QU3QD+Sqcjd7NGT8rackEp83pUG5B/2eamAf8M/I6IR+aIm8VtaBo2XtGA
m1BEYVyapDDem1a/GhdPK9s89FIdBVl7yNfpQbcnCLXAaqPy1S0bKnMaMGTyYvAU5mZbqVFsdvSl
2bt5b/+A6Fn+j6R9Fn5m6NNRRry3hzkgpN9gdqmLbAYTtO0rqBQMViCKI1ajeqtNRL1JrvaB7i7j
AV9273visMdYpKU8S5slNuM0zYSWOUBTHEULUTVwJ19L1TQCAijq/93fqL+KWNsv6tBlpMBFvgp6
5Pq4IGIIOH/kiJKu89/mNI1D0A7pCEarKPRP6Zoups99hdUObJrqIjqD0ksFALMYRPJBiSYR3v9N
eyuAuSVxJMQFeF7yi/x2glfUEeMEnV9IPOb4pYw7ETQ006FlW9rl/lB7tyByRCw1u9n0tnQpF5eA
tKAGGqTZ1H3PqKo/Nci2JQf3ulzEzSJT9pftVbJIcLWbRY6cBYvOCmRMYll4bmOZrP5A0RehpUEx
DL9TSvV7ht/3wVu5c1oB4AFbIEWTNbXNc2LWxlISBrjB1JhuhWhE0p4T4krzjBveGvvLYuMio6tN
/Hno5gIT72lwtIMfsRdkcV14MPbgYksi9vXnbNe5HtH68oImyhzEuYWirWHnABv2m3FVPiZKWabB
bDsxts0gU2L09q11Cq10SD+r07r+txRF/Q2MLQs42hpe0OboOLGPI6/RB67aQzBzlqx5VNpkArZi
NNjxZh0Qz9cfTYuAVUrwSCvMbVdESVOjF61U/pkNL6T9j+lEoa4/7KzVDorPt2cAExNGArJBi5N4
6nrR+smYaxENSUhnYHh2UlRo0EoseEqS6mBz3l5wDOVys0GWdyAobjanNjh5s8QdyEExtpfclmLN
rlFd8gX3YpAaRyCY2zNHFVUG21RLgYVuATgKORX+SJkSVB4qqjFm9b47Zkcgp9sFlF6b0quXNBEZ
D/krfrtE2jWtin6AJKKgtkypOOfFp0T11mgG79XbgqGoAsDDlynUFqDmzcLFBm2mMVqDaOmacQTE
IhVKXKM+37+vdmclB2L5wGps4fmRMDAQ9xZoTpEdnYuybgMU+tST3iBtdn+o222BjN6vvBfWE30Q
43oBsxFaZZbkSqDrBTJ+mWctp1SJFhBLzrtSNX/eH+5Gh5a0UwUoTLBIfR1q0eaaUBE4Rr0MmN+a
c534tFWQJh0i/FjxEEAVE413dZBtwQT6L+S1zhv9YbDUby7Kq9isOMYy+F7fWS3kp2yc3k64BesX
dNCw5fHXusX75uAn33YJ6QKQeNGYl73CbYE+IpAcaYgowRzV9ie7m+dPeZ3OfjtiSMhPE2HsOfWD
nRlPOiLJL3GKQun933B7xUuKABpEvF+ksVtEWbJYk0l1CTXiycaYspYI9aTVz1lX1pTBGv3R4do9
Ib+dPRc9ZKr7w++0bRif0hLzJz4CmXy9S5wEM3tgoIj0566EgMHOCTJk8X/ohoLlAyKtvV/GWf0t
WbTuY2Ku6ZmyrviBp0AHyt0YL1aieee6ECI6ZR5Gevd/4O3Ly+8DbIOCHHnjTSfzV0kuUx2FHp7n
nsw8yskLtASXomS8IDaxhFpfdgeDyhDt+rmnd6YhFc5n4QhtO3ZF2nf4oqOJTJZlfY2auuZ96kSo
N84QLqq9Po5pugSZIpIDwP3e/SC1K1BXpFFFyHr9OVrIwOA1CzRqNQ1lg0x3Qq+M3CfDqo6KJztD
ycY0gSq6W3L3XQ+lJHpaLSYrC8mZWM2ZcqBacz3N4VR35dE+2zlqDEaEBgsTcx1vs89waE75D49G
rDuL+y1t6iGkTTmG6rio2anQi/gnqjledJ5MtKlghFuen8zVkWTT3qylECFsBmbPbX89a09bcyzW
4JliQ5fGgafNGm6QSeS86V2rvNzfvHuDsXlpJSFiQ5a+GazuHS0axzIOvWJ0sPJTMezxBf6qoPEQ
nD9CPewNJ68yzrLEp25bKqLW1bbuYGu03gQURinqv0sVSC4iFcPX18+MO4PgnrIbMc4myaGEO8Ye
wJdAMclZC9MpH7I+xYJjRpH0D4ai/Se1riTCWL/+YlE/NShcGVEQz5mH1cRqxEGfifI/JbOP3sy9
FaT/YsPjRdIKaa/rsSC1DyWmsFFgmrEYwwpCeXdByxlbxNIth9cnSlRqQTIj0AYIjX1yPVxutHyw
SYkCHQe3l8Se8qAuEBknMjbig2Xce591gKgSr0eJCtbQ9WCpjijP2KdRkJlUMt7wHg5/RZatfDIa
rfq5Rnnbo9jTmm9JVR0q5Qjb4iSnuQ2KNuv874iPQcQNGM8ophNMYBJjG/m7EaX5H/c/+O4vldxk
F6Etbn1zc2zwdVsSFEjksSkbdAwKFy62EjXDKWsd8yMR3Kj58Zo075pWTZZwQYXxpIya8NOoH99a
KcqWKabP3ND4J57wflwfHMoYR4CCnbebY82/gM0h+7MlLMU9KmfVYhHMxY5y6r3ceYb/4CGWMRkn
yp9miJYg/s6t6C2/6CGN3F+onQgP/i3Caxx4VmpLA4jTcvLMDEBf1ZfjuRsVAfKdZzGa57fQRl6r
x0WABxqVZwmuH9zCbZ7RWQt1W4+rE4viJx2tqABTcEKkvpgu2vx6URA5nBwIvw7G3T7C5arq/aRi
gZgNQ3ruqJ+d4Dwkj96MQ0Fr5E2F14E1fl5F0XyNHa96THphP3ZidQ7yA3kMN+EAoEpEgSmPg/i7
wVWjHTAieq0EhtDXJ+l3i0Kt2T/c/5o7u4kkn3ub0JmDutUoIPZRvDjSk3DEv/EhX5P4vZJNHlKU
ZROUAAXPAz/aXwYUw1JtfK0zA18XGU4iHvlW0SLfXA+VoYyusQC6wflQO5eYcmApraEo1yVmaLWW
6rtIjhyEBTv3Ldwt+t2/YGpM+/pOGrRZqvqQurZa5JxAh+YhRnnOKZqO77+dCAQxAiqfYBQ5LdtS
Uccl7nESk1BbuzUNwH7Yf5ntND91ppqcdC+fn805XX1kiikLTDm0hiFOj/QedmZMxm+TOrsElpRA
r2ec9l6LYp8dh+k6aZehJqCkcFL8MxKoHd34MsPb7FtTqmoAYaHXr27VrFMsoBw6+gmcuKJ+bOgj
f+5sZbhUaV48iLJv/y7ywZMPa4U1OQTeR7NrYIoUVvS/sYUSPQ/QTQ4Snp1LC86exDnIn0Qx7XoB
OkAOppEBoFC89KfRgy4x4sQ92aXILrXXzwd35N56k9+QmVKShRWyCajX1gQB2egYs8wVrd8J7xHu
5xYSTEJr9A/mRskT5BV1X5ozm8GoqfYo1o8MVvcqmevsPXtF5j7WFfzaoDOG9WDAvfSN6ggIc4se
F3fTZjsBq1FKC0WPcDIS7SIGw7k4sFrDyIoumA+9AwNrSxeP4jEmAPEbHEff9Z3Qwh5ZtqfMQKtS
xA3ifZP57f51trfw5DGQluhpEpJuHvEMB9XFzY00rNXaPWer/bVDky3sxyg++MRyjtttjl4x0RrW
MgDY5TH4rVJEVVFdHYtLhJr0OzsZyn8GHH4pKNTDs1dp9gfLge3vOUrx/tVTpIFBBQyaD199e5Yj
xTajKKriUKmQxZvnFXuAPoV1b4g/iBRB0QNSoTkrydGb1QR25I1D08ZhLar1YmHO/sZOIC7lfXUk
HrDz2lGfArgssXbSLeV6OZcINf5SzsqNtejFSGLjpa7X5PWpEXrdUjKR8gvA2M2EYAclRWstcVil
IsaUqhu99pRN2M/3qXrUJdi5cziWfH5WkC7BNvQ1xABKJyVyoXJtPXul4EVbqjn109YTXRgp5nCw
+/dGJGaQTrWSOb+lDOfVXOqVwTW/tHV0cZq1DaEz/kxsI34DbuiI9rE3HEkfqhryg2FbfP3Nulhd
RetYcdi3rRIOrWaeuIcGP1kT90veu+kffD2ZRaB6IF3DzU1OtiLmE/W1GYf2RJSbR1Rg7AXHeiy/
/iCpBYWJ6alKIEjKvtkoVYuHoTClXVfbrGEa1V3glKn1IeJxen00wh755anLlQWl93oVnXWAclUZ
BfLF+urH0ag8qDH+Dwl+Qa+v81BeYjBpXQPWYjNUm6aeU61mES5T278z9NJ+wtV2es5WZTp4I3Yu
YtoCeGBJOgBv0+aJKFu3BFuf5qGeNOgG5AMSTGbbVa2fCzEfLKH83Zu7WDIupD0u/IMbpKUhRnd1
aIyFuaW2f4Fqad/08aG+iXxHb0ZBv4qqNsIqNzw8QE00pNIuD3sInpclc7HLaJGzmlYXByxY5b7T
aSix5nP5Kemc1xoXEipD/pMUNrn3ta1fYsvnbLxsysPFTqYLqNUPY5SWnxEAHR7rOYsO9sqtiifq
A1TVTYfhSPi2AOiZXkRhaG0W5mVHcGEPkUlt2I6mcI688mWgnvigDJVzGs20fQeGsPrUA8B7jivT
TIO6bI3/mdaU/nv/9dv51FTzMJMCKEFBb/v6aZXudUZZZ+GaChVMogK9JMmPqCw7jzvbiO42MHpE
JrYtu2ghiBqxLOFTL8BDge5jh6mTlKBvseb2ZZ4c+409EdG4s9MeFYJ3zg51NC4DUiOqwdvQAkbI
AkQiL8KiWLL/KkeJn+OptZ9StzooqO3Nk5Y5qCsKCUiSbK45fXRExYcGgVF19hN5Sf5ILKCeqNkb
pwm9/ufIGrILQYD5cP877rwdvL/0bTTKLQDQ5Br8Fj6NfaI2VsYc6WOmPwfL6k/TYgg8hq22fxjL
6QgBtjdVKs6Ud5gBZHr5578NOCSrDe8IhHM+quJM31f4fZZCj0sKnE6z1v0QibXxdbSuP/zBVOGo
aUSlwJm2mHeSnRQlHhbZRCTCR8Z6+tK7y/dFneeLW3nO4/3h9nYPZQO6wOTWkkuwmegC5MfMZuQB
hFX9PXdWHFBuxo8rGfSf94fa+4jSrZtQQ0Y4WxXRpkIusFrVItSnyoZjVmn/q4aifC80OqiGXXgH
KK3bw0+VjfIMxCoK+jxg11NLu7XrRa7gdZiueYCzTv22F+uRuuftAl6PsgkzsM/Lq7pAjaDTC+2L
qCpqa1o1vJ8nWgavXUCuGMJdXhQ+FOny9YQ0pVv6pFglbDRxPqHU+l1Za/vBA7X+pqjEEV739gVj
OGl4QvYGSHhbOjQnS2tzNa5CVxpl1CSpvZ9DUnurzmuH8gu+xb41ydxtxv+R5yxPu4O44HbL8BM8
agP08QFW/sLh/XYMmwjLHxVBoBCEm9uHemU2n625H58iw1MuBQo1rxZoxCJHimbI3guUj22UKiqT
PovLiCrdtFPepNpldROPBpR5JIWwt3MYDNNkGt9AMOTkf5tcbzYd9Z22ChGfGegz0694gXnXjX4R
Wd4B1mPvMKB2IJMZ/LRInK4HAwk2uLE3IYhoQnilH1T5+KymR2GAfAKuox45IxnHcXvRttuchhwp
RbR7UPtK296kNmULv7CFTXt61cPMmL3zsujFqdGH5eImEd3+SI/+u39Mbu9uXgH6eAAYKFTe6C6p
Tp64tauXoaiF5xsTmVQFFOQRU/osiMx5eWTTL6G6lOKgCLu3XaUiNsEVSQcQnutFxjd+daKGu2DI
3eWtlS0/C0sXpY/MqB1gfDKd7s9Upkzb1UYHQUrs8PgDrrseLyvAKMcq46nO+mPSVnP062qqnudk
cAKEmBt/TIbkgCq6t7wSg/LL7A7a8mbQGnGSthjSKvRMukJ9RDiFJAKCK6WVv4yjll/y1Ev/0pQx
fn3910E0QOoMowoly7HX863SZqBFhDCs0oxJYChV/3ZJ8AYaUIoKi8qqA9vOloM0eYcTxGNMp51u
CFuKeuj1qErlNrbwEMmkOItiUuUphRmkhW1854qIh1MMgKR6VFAOHfzOibASwim7A48spNhqP+lH
4Ca5jTafHTgIRmmSoQzgb7sMBIFjpqLlt1qd5re5sz4hq492lT5EP+/vsN3Jeya9P4QaYN5sIdxW
E/eWia9JWOT2FDZZmTd+gnBB4xPJ8qBaqXiup2T9CuKcKIyEUXxYrHi8tGbmBQc/Zud2kb0dXj6P
7gNGp9dfYsmHkjIaWtalkyCgOKzlNyF/xaxF6YOLgzRRt1s+WiiQhLWn5+fONo9YJTsXqcxwgCdT
5JJx0/Vv0IYIyXKF3wBaYMIQQeCS3tcPr58p/kkM9Ms4Fum661G4LUslyknzY4I/9aVNrOnFdBcP
3YIuZ52Jk5PatwhEu2fFTpO/oiLrJqRXTPLM+79lJwyg1Sz9PFh4uBCbRZ8zZcHAPc7DVeubp3HS
3YdcK6enqgYiphiR8VQPoghQehi/zHCVD66b280OMpGGMA0RQgDKOdcrsaQmRtUCOat1KcFCYwkY
zIaS+GJUuvD+TG+v01+kEjovOEShPCf//PcHuRibOcVWNwDJ58Hk1Zq/RJMvYdTO5aOCa8tXc7bV
4vW7mnoOChgQoUnZ+b/Xww51p82YNnj4pQz6Qw+3J8whpL9A3ppCDF252lZb/wS/4mGZ3PqNNvfl
wW+4+cYsrC3barycgEF+iXv9NnOl6PtiMLQpWLQUWFmeAgpFD6Au4EsJxfE1d7U+JvWSDhTqu7k6
UX4tHl+5+vwG2tS0LklDSGg3H3pSgFfoYHuQILDip3wZ6otjttkpyRTnwzQWnu8th2aqNy/2r0Hp
yyJ+IGUGN+lPr/VDLJoGIUOlbtA6ScaHqDHHU7+UX5U4Epf7c7wtk8jxpNIOtEJQFdsQHoa2MJB2
nhDWLL2/6sJunjov6Z+adV1CAzWoh8GzpycCBud9N2bRB3xQrYdx8MbnelaN7208LNbBx7950GU9
EWAdLXoZt2xBkVwnOWqL3QS0VHHPVd3oWMlXQ2B2xexbXj4FuYMomS6wYb2/HDdnW46M/MOv+gzB
+mbnW7h+eiMIgWAovPjUdm0XQp/PgsXpjjCMu5OUBVrpySPHvD5kJR1iE3M9ETh2p7xFflH1IfNq
D12ZNefJ85Rzp7edr9LtPYiJd0dmSJnPE+VvhWc8e60Ur2GSriWg7XVzq71UoMb+WfS1vtSa233A
xLKLMHdXjYOof2+B5bcFo0A/l7fketZ63wydXTM28Yvogjo1jH/HJaN7XZteftTpu7k/SUp5IHAK
g7QDOHFzgpFWmKt+hknhlk15WUUCEDPFWPfTNPXTpTbK9oOzjJhk3t9Fu8MSm5B50Ka/kdNEQ97w
ujkXUGjL9RIZk/2gVzNmrtmanrxfRi1l2h1s3Z2virAjOsCgEYBhbW9M8NckkjYihn3eZdgtd2OI
db3ht9CyYBWI6IfhTPHjsGbifH+6O98UGgl6tr+UWuCFX39TWuSagEGAjm2lVo8w/vN3rjEV/2mN
ph9s3Z3bkVou7yHsFdkh2hyafGmNgWhXBISAaNMIbJew2Wj652I0zJeqjrsv9+e29ymRy6XwS3wr
ga3Xc9P1GD2cvhW4YSbmKc6W4rEwPPQ01Ko7pV2EYuCcVq9lerFtf6EdKIFxQ2zvZO5jVwPGL0Bi
JfM5QmbuaWr6+A2M7+QPvh2dWFg6aMzSvNlUcFSW0+YgiqBDBvWSZp364k5dGaTuGH27v5S/1uoq
S5DTgk5mU6mlVbqtSg+9hbmDE4tAybTx3ajkGahZ3hQrgNTqJT7Ciml3XkxttP1W8aJvXizyj4Xp
RZOfxdkIA63NoaFEhr6EiGwW7w1FV6ygmtTEeRqK3vFCpYjMvz1C8pesKuLvLZr/OAAOdBn8hTLw
q8Fk1GMJQjlx8D15qDbXmZb3jZoIj6t0zMzn0Rj6S++J/NRrXv8GWPhR1/6XRcVmDaWkstwU8qRv
sZa2tsSr0RJydqApXKxB8I7/j6JZYflZEU3x0zpM+TeHlVwfRFWW5YesXYoppHiKqOboROl7V0Sl
51t6hbQHJdhh+ToX84yOhYWUsb+Oq/hUCG06iJp3Ti44Esmh5PxyE29WijZsYSeRMgckbHDOcaKL
f3Sj1eJMmXpJ7KPlkToHicJNZsTXYV9ToydXJGaXv+m3IFLDb6ybeg3LtGZpPsSe98+g1/rBtt4b
BCtXKvJSQYBay/UgZb+m2tDrhAxJMfpJZdqQYar8dP/w7NxDVD3Bt4FkANS0BZqtTeOm6qAQi2pi
feCTikdzHaR6QLw8rCUa5nnieQdPys7FbtDAoRwo3XpJB66nlpnL4JUrcVjeddVPsazJeo4Ux6Df
gALcQdC3N0NAdGjbsE+IfjdVHFWsvZHFRPxNk2KbVi5m82FAeO5rh/QjuhdZd3a72P5wf113Xk3q
yWDaaSijGLpFe2X9pE01dJJgrtVhCOLKTj9kC/KPAnNeJM4KK39WzTx9KYZJOfime8sLig/4IoRe
Knyb7QlaL9Uqj8tDdgVPY7eo8YWeR79KQqAyHTwqe/uUDSpZ9uD4b+gZlerNYJaSOXCqyv7GN9d1
X83so4rj3qSk8yzMGOC9sLOv98zqeW1n0Y8PcMNbMFtu+jdibownxDaQdLz/8fbGkrLvDj1eapvb
Jv3M66wuIzDnkRpXaCUz4U6vqd1zlnf9H5wFqS7Pw0Ws42ylOyokI8E1YkDQaaiHR2yPYKHT+7So
WnZwEna+FOkYlzbdW4m93By7cVondEg5CYaKAHnfmNGbvOqag/2wcyFTQMQRBD6dhN3JX/Hb5WiY
1WCUy8TuaxM6GVOjOXQPraH0LZHU7dNS2PZB8H9bu8OpDzwwESoKhtTCN48ApZOWJ8kV6Kw1qXLi
dKv/QZkyX9BxWn7i5Qe+Qsv6BpSFN5dqmKdxeVFbpddhw9WITb16/8jsF6KJvFkJLK+XICljgFZV
xtVNGcXP5sUBGzDWlwk9lIOp72xVkFu8fCRdFMa3pORsmvWMOofA0re2L1Y/2F/GNjOgyuXFwVA7
V5pFlc6ks8lhB3JxPSubstvYjVgSAeE3z95Y/hg0a3qrOPr8zlpz9cFt8S1AY9d4/+rlpEMtBUOw
FJRyHtcDpwPLGBnM0bKW5G1cNAbhRDo1ha+WxnIgsrG3oOQzUlGeRwNlwuvBRgda8rggtVA5ff4l
zyA/q4phPQPTzR7vz2vnpEhdO4JWyjLg0zZDma1lNyqGBHA0lent0mv6+Rd6tGeHh0Y3HeHSdl5C
xnNkwwphWNCg11PLPb33Gs1C47YaxTmmQuYrov1ia4nx4BTe/Fiph75b8uRt4kquNb4d4RKmiVvg
qa2oCJimYgwWy8xLP6ZH2Pvm4tlvYzQ9Gr82RPm14J+1/bhp68+6m9dHvo07n5RqG9ARTgqkTkdu
7N9upNGLNKh7rHNs5eW/iankHxfVW15sd0iPAve9NaboRY+T3iryT5s1tjvLTWMzIa/DwPxxNGbr
BEVKvGS4codSbA5Ad3GkF763yL8PutlIg5Zpa2yTADV2hWPY6iyPxRrDMk5yB9fyLH2j2NWPkuRX
qr39wQtGI5R+K51rhGluUtlctfpEjo64jxnWk9acodsrOMVW/fn+idn7krA+6EqQNfO0bL5kZ8Yx
tSRWd07E8qBV5F0FLJRwyGztYKhfBJrtzpVqWvSs4QjcBBx4/lTdgPpg4Ai7P61dk71ZFT1702lJ
/r120C7wvaxtP7ajHljZ+DA2pd36pdmlcBgK6yKDdyLo1f6BE8KakXOP1v+SEU3V+2siP+72d0LF
k4wjyee0N2+fO6+6DYwb7bulUn44czLrPq7A7ce+gf6N9oj26f6AOx8BtgRXFh+CpdmGEWDGqyHP
OE4w07CqdIv+paSmfHa6eP36B0PBbZLQJFoyWwMDY6Le1wl1RLG6Uz4aVQ4OKl9K7q1WGAeJ5M7z
xuMCcp9VJEDapty0C9qyspYxaF30pxWDhmPPOf88VpmCImbVPDSAKf1uxqDv/ix34jJGJiqTKjzU
Lzdxmb70FLyteQwKw1YesD+1Aw8CwcE+uZVyAhRBTUHCPTzJ+pVX12/XYNuQaawmG1op9fLJ7vL3
jtNOp8mNlZMZK9HHSXiZP6vwneLGROrRqY68m3a3jvSokuqasoJ6/RO8xTB7FoLXQOXUmrFrhopL
igtucAnvL+ruULLGj6QGBO6tFVYfq9CkMpdd6i3uA24CORqeuXbmVnk1OEEuLG16WERSQHuLpHHV
uEhWmoKB1zjRKRWUi4ZEjy9xMozBQP6MtHh9RKW55WX+GhVgNOKG0mFys2vWxFbLpDLGQKClfl5L
Jz8hO7i+dVGje6B57Cznpjbbc+5mBvaKdVEDxo3Ec6QW09nQs+kilAllPicek1MBjiOsQBccCcvu
vIcyMJcdJ/6Hg3X9xdvOjbO40DhVfSzejemS8UzU3hO8wOwTQoxeaNNpfLj/7XfeQ7p8JFREcJyn
LVrERCcBKBXbrBtn8QjfpPuWZ+vyoq5rdhFjmVu+Ho3Rc9YhI6Ako37kI743a06ZRK0b1Dm379Sc
DZR1EqIeQ5ndS9G785suJseLzXQMWwWvjVVXigNMzt41IvcBSgXUpNiL10udDnqv15TnA2HV7kuM
X4k/xtORW8jeuaLnTrVI3iTUJ69HmU29QTicy8ps2/6kNVX1b1v2/0VZOxwkkrdiWhLFRbZBx0Mq
tGwBCGPEnoGYNwZNH7k+4pLKu6Ya/rbtoXqrK3FF79LUQzVWFrReKzD7at3jCt+az1VeJt/u76nd
eUuMoCyU0X/ZhB61mBKR6/J5sKLhbAzKP6jOis80QOqDXsTO5uEJslDaoNIKCHlzZKo+14nNoyHI
vVqN/b4alcdKz3rTR8N8fZd2tfEBk4sjMNnOBCWKnhogHjeI4WwmuGbeKOq1HYOZ8tx3LWpdf7YG
+91czofs970poikPYpV6M6IFm5glQdY/4h4m8xlV89w0yfwFMRMKE/pkj5Lk6oROW/WRPw39gPEV
yofnPHXaR/Dn1cUz62X23SrLzJMwR+/RS+lAhbFSK6fJauc/2PLA66DNSWw9mbuczW8PZ1NoXZNO
HmbICUXYwkvSsMii7NkW3RE3au8jmNwXVLl+Nenln/821Kws9ai0DQvTQppL5yb6Jxmb9I3t1M7B
Ntu5LmSOKyMCNvWN/FaXpkoZMxxdE1bM6+3ypEWD/vn+sdmJToE6SIVhwOzA9+Sf/zahdplwxhwx
kh5UfUHsdyq95wLY/LdmHty3mZJ3P+8PuLeCJF+SYUbQBLP4ekBzsbppqQ1OD7pwD6Y5fNYUBa+b
tD+SYtudGhVC+DzYO1Nk2YyUFE3bToyEvhrBIeS1II0j9IoKdX4csyo5eNX2qlwyOpRxMBUDnB2u
B1wSM9adlrWkwxIBeFSTrzMKlk+GKXBu6IDWnHB2UP9WR8t4zsdIeavw+j6IvB3V11e4iP0JViW9
iHRs81n7duoEno5oG05d+66ISiNscbJPfHvMjvyM976oCzab2BxOBoL819MGNG+Q0rLOTRknZYD2
gPXU1wgn+oaSzx/vb5+9m4kaATV7QCvg3TdFrlnpCmWleRXUCEF9S/Mx/7sFlPKhhrM1hJO9LpWv
04U7eF32DqOnoQAvywYwMDef1nR6/mbLHIJyjvCRHfLorIy1er4/uZ24SJqyAX1henQHNmfDSEfH
TjtGybxhCqMpU33ofBCRl9IKIJjmz9FQpM9TjTt1ZImjOsz+8DQmyN5pM26jfyWelQhpL+6CEmZ0
NVsNpLfFOBnrMDyuzrA+DZYxXLzZU+jTmtHB+bn9tIA6OTUE6oDsboRMumlus8EETpBr6/ptFoV7
ilDry8J69qgMl5EzKb6oHfXgCrzdv2Q7/JtyMFEZeN7r/Vu5dl1XSTIFmOxQollK9X1vd+86i6N6
//v+ioiuawE0DDmVJFggCan0XQ+1KMVsZD31ESxrO+s0oWLxXkuxW/WTpcu/qZ2tXyLdUb7Pa1a9
o42pP3lplryRNfC/G00oz0jfup8qNTqS2ttbfFoPyI+Sjsn62PUvA0NSGbkTjZRKItg+vYrhUofd
c40DVZ9gEOlaftqvR4iv2y3HYaa0KqF23CBbA9oBc2vHxPMr8Ly8bP16dRdA6r3dfwNzqNkBMgvZ
xRCN+J6saGWec2PFjOr+V7l9J/gNyE1RIOO2vGmQrWXfOLDhRJDUor30aiHepvHQ/KXTuP5Mn+bV
Mh6yyMk/Bz0P3B0U/OulXp2k1t2UMu9UUnbC4CgPkw5nM5At9sGR2tnazAh8B6gvdtsWoTOilux0
BX93wXMctImIwbO4NlJN1RFBZncoxNHg3ZPbUaG/npWSDZXdmpSCVC95W7vSUan0tOqNrY+HdoS7
Y3FNgQdCj5jQ5XosXThFXDWk1lRKtO7NbE2N91DnmNqrXrX89ertATNXMkoBQdOv3ZyMJPFSVXgM
1rR4IESJ+TYz1igNk8kpQ22Z8iMK8u1bg5oe5SyCTHw6eQyuZ8crkBqYEVPYBMDxFpYjCO+Gm+D+
tHYOvNzwUk+AribgjOtRzC5XrGEmnVgQBZ7DxEX3wm+SNn9YZsf7nNqdfsqaqD5q9+/OzgbTQHxC
zH5T7I91e8HImosmUtwp8NI6vYDhUI9glnt7hCuWkh2XGnhH+Tt+C2zVEToOlWMKPEYHirYHxFsi
+xGklN7C+0u5O5T829D0lPHfZqi8KaJsoisVGI0aB0RJ2lMpxL/mWLkHNdCdGiFadXRJSLg5aQTs
17NS0IeQRUQuC7dvg87s6x91tbph0Zr5Y70q9rM5mB9jMWn/ZGm6fsUZ6YiMt/cBCVI4E6hecD9v
ZosqtjV4KPUFCSyqILbX9YxSd3awpjsPAy0+OggO2ms0pjZHHEe0su6KEgTnkqw8A1P0KKylPBm1
O74Mrddj1jdQh0W1+9Ia3pHD0N4nBTlKaxgMOuXtTbxnNJ2RWIJmzbim2XlW8jZEF4DWqj0Pp9fv
HoCbgOZl7METdP1J+2RW3LKqMaGuMuv/nJ3JctxGs4WfqCIwD1ugJ5IiaVGjvUFIlowZKAAFFICn
vx90N+pmBzv02+GVbVVXoYbMkyfPiYduKXaTi93f7HR/3FLIn070QR2INnTus4tPlyoqz50B6Q/V
9eG7MQ3yU5gV9V0GNezGTr2ygOwOmt4cbF1oV7q4XupFOY1YJXU2spCdU2fdXsy+jmo9hH/+fqOy
5hGcoz7KnXaxVbSRTMijgCYaKy9AbqkJfe1N/zYAb0tjWWIi8/Ynu4J8bW0/qJUguAax8ZLP0Ndu
NRnbu9oU2JpFdbW27l+j0Nrct8Pc/espJ1eQx8fGpe2v8N93tW/SXjkk/vNcYhuyT73GHL/d+FlX
jiZkVTrwwq0vnmLF+VYqZjcVXsDtUDVzdxDaK7vDqDSubFwa8qfnQieJaUDMrM9Dpr3HEkumMS6q
rHlyChwO3s1u5lMcrGrjg7LnUt4IR64c6g03QRSeGgfxyMWpQihndo28AD2BDL3zAIhidOGdfdiV
z3mHyyLPlHmalm4EALedGwWWa1vSshwsm0B+bSi256vT+i4ZuceEZYb3LDx08ZCn5ndj9MwbSO+1
keyN6QLdipaC8OKcFWGVio4kjb2HXXzbAnvCuslid531jXvyyjO+JYss69a7CyHifFI20VaG0BPB
ZNYtD7JPF8LYPoB6kdvpsbMWnLc7UPS3d9r2p17kMbjvODyuPHjkDBcxkQ+oOtDgNqFGlutYW3P1
t+e2zQ1Cy5Xtwij+xgnkYqRB43xu2BOZxeRAaDExyN3Vq7IesqG0v4VF4R+EcrIDolXeLg9TK2qN
wXl5e5K/OICXszRDbhbYGBsOd7Fh8il0Kprqp1hNOGCfrISGnNhekmSh0c7MkjjpaIzZ+6MUzj7J
WjVHuE4MPws6e+m3HY1/uibrji0eRIcpSbI7jfLrp0GUubdPS+0MB1tnlojyKhvAhzTX6D5vB08e
FtAw+gjdSlf3viuafWWnYXtjfq+zUUKIjeO+wQ3AKZdwQ4nbl/KIjLAxCz/ncjqGibcVcLd0NBQh
lakak6hloR2phollblcdevlf69x73yj071z1/u0lf7Wbtx2FqtqvPn+CqYtXo3CnMqdkCJSULu6D
Qg2qjIwuMB5ScKeDrwJaqQn4bmlsbB/y7EP/GpYSGNEM4PqlNKj08SGreDjidAlDcvNwODgDRNc1
WXwIoeVw4/14dT/8OjiQSRgLmsTloa2BrSRa5gDWnR8eZTfpU5WMdawCa74R5l8bina1TUAkIOa+
JH+Q3BYQ0ylWbNbNO+U6PcnEuOA9bd5iXW+39+UqQgWgrkcCuJFAz4/r2FjukNcT7VpBn7S0ainn
W12ayReaMocdXpmoKhbF/DQuq3Mj2rg6NOqnG8UFKsJl6dx2dVsYjuYDrl6G7q3lRIEspmMw6/Td
vElX111fRcMs/9iPiE9Jgz3/gPoy74s7qhQDJicDDOKCxrlIVdaKNrin90nV35J2vrZLLZih9Gei
IETv+fn6lnbvFm64KFwvhyoCSFx2c4gEZ+261W6dPOtGfe/qeEC6HqMRhF9W1EAi+ciUAWLDEMa+
LuC2d46DEU6A1SZFvlvt/FfHIyNkLekR4T46nx8RVzHrNd8s3kv9osYu3NEV2d71XgrBpF9uOYG8
rtDz7WwfVg7MHPKZywW1RNsBh9dEQAp1jYMhMKU5ZIKeptgeffe5Lrw62NmhP/LuhCJ9bg1H6b+M
bFxZ/yLTOmoGuwmioBwDLBAaWjX5l9YH+u/dP85Ith+L2P0vU1/y4YvVIfecTXQqqJvw3O/DOSie
kpysmcS2+vr2Lfw6y2QsiEMk6Kh7k2henORU5029SkHlRBjiK2dWfi2d1Tn542J+V31DB6xZ91S9
uAReHBGsP02jH4Mb8dq1/UBSzW4AfkE05yLXTRb6EApk02OjStZdmeXLo6Ms74uR5PlXGRjV57en
fW08/FlgJ28eQqhone8/pBsrmtl64O/RHp/npFRo3a/TgOtNUpQ7lctbNIRXYRTrzIVFs6AN4grU
eT5il5bS9PuOG3NoxUfaIM33WZbciKKuTQtlUziefNGtaH0+CH4t66p9qWIdLt790NUfigEKmlsK
EoB5sk5vr+K1B+f34baf8xvuYprwSY2gVTHK/fUuy60wzpB13Q1D4e3fHurqzAA8NraSTfXyIloI
xnryawrQsQj65R2YpPG+JRz/Konn2kgsXMHRn48IGrApUHAhQpc5n5yRhF5CHq/iIOj0KQzUEIFR
eFGTut7eglZ44wi8bp1jhyCuSOQHZ4QM92KK9LO57mzzpmbTbGd7Vw32ewtMxztQ5e4/CC1VgXVa
N+d7TJmXfE+Ek/qR2zfqE6Z1ix+hO2FWcUYB3r3j+qBjvrGsKYvaSnp2lBuV+VeRDRCh3Moq7wq8
3pxosuvih3bwEI4mpCutG9/t2hYBJ+MOQ89/E2M/X8WBD+O1LqsY+iu20cC5B2WXxjGk3HwjUbm2
RcBsgXIMVBZBI86H8oNG+o1LSauZy2XfT7X7HYCsjLXnClSArVsZ7rWpbY09VLa5R8gAz8fLjNXO
zWRlPAtwsxGjHStkQo6Ok9zai9eGQngF8hwKePQ4XwxlppUD6EiJ16+SHH1m3b0rloVGmKHJb+Sz
V8IrQAVySZqaIZVeVtInV3iTs2RjPGJw/jNBzb6NpLNMsWeI7h7uZb3X0mh32h279MaRuzJNcnYI
8TbVEs7exR3ZD0GZt7IBM7BqGXmdq04lNMnIN3V5ePt0Xx1qYwnCC6cYdenx4ptLb3cNwUaep/9N
qrUPlhwnylG6uDHS9m0uQmW6mHGtofKFLOYlvCjLjHZsgwc2bUS7L7bOf8eVt0wBrs3H5d4ARuU1
e5VmcP+GdGYzH+WiXRplXa+/dsrSE7mmrL7/+eLxjFG3hXUGOeriOy3hYLhYxo0xGnd5LEY93Ff4
Izwh7m1+enuo7Y96tXpbdyJ3CP0Il23SM5aJXlEBr5ghNpGW1YZHe53GQ1lqN0Z/2gSa1n+MMm7S
xECMxCMgEqRS5ycbCd9+lSODwm1J3o08AwjfauuwJPSZThDPbiRu1yZJykYuw97f8prz8ayMJhcf
mal49FS3186oX3ADd05sJ7+hj6pv73L0d28kUlfuy02dmzuFB24rTp6Pus7O4ALE8d50vb+vGh3c
hQjPYPGMoh5E1Gn/9qe8tkWpnFCE4vkGFrzYNWWRpy2y0kPcjmuzL/3ROLVC/wuR+1ZB4cp60rFN
wRUXIzDAy4b3rcqgBl8MvHOwmrNEWl9Kp0L8vTUMWgV8oxdYfirL+eftGV65Ozft261/iNEptZ2v
KJdp0vVbjDf39rwLCuFG5ly1j23trJt5gB0VrZtRwKm7G/nba4kX1E5JS7dnCIjnlaNBjzlO2I8Y
nHq9al9KWqA7EIdJP6sJBBoXFDv2C6M+FKNqd9baq/dDqBG7Rz/6X7kY/T4VRfs/YC1cSfwsNAG2
5+RiPaQ926PbkjBDf9F74XbWXWrbSdSEarnzUtc4vr3+r1lZ2yqE/E0QRZPCZZRo90EG5gw2YApg
+ngQLQFSadV5cBLTuL6YSzM4h7EI03vw2dbcaVFORezIpf9vCiZih7d/0JUtz+/hVKNeu4UI27//
PUDu8iC1DH5PNo+Ej7JxcX61/gaq+B/i400zgBL5Zi4L5+B8JBs2N1hLAWCAaEV2XDuyy2jxbQWl
062zpyK0q1u09ysXCFVJQAMa44mPL4vXvlm7kia5IaZRtjtMI95Dy6a9XPNQvawVwmhvr+bV8XhD
t0IMz/Zl0yPCm166BNYQ+3Pr/aPULGMlKouCR0pNYa7/WImf3bSJHAJHIw7yioUbqKwbK+UOSLw4
SeTowYhtsJ6jpcT/MhSXeYgPy9a5cPnMidWvMrczBzqTbEqgRZc/zkv4wwl1+vLni0h4jGA8jxw4
97bIv21JK1kr3WOPjsiAl53cAeFG3Ki/Cm/AVUqRC7w93LUTwEW49aRDzITHcT5cjm7jMpBXxHPq
jhHdNWHstLmKPH0TnrsSaPGpNoYDARByQBdHYOxDl37mDEA5cAbsnnPzhLp7f+OmvbYJN7IljC7Y
U7ww5xOSa44nnknFz2os+7kT2JdYEMoiX7ZGRFW3uRGPX73TiB/hgsPx33pTzwcMc3coqoBTRjNL
wx0CKJi3KtyL3sx3a6nHw6ICsaPlrdk0VrxotOrhmPa+c+OXXJv51pKFZBtFZXh75z9EBT3dEhbv
txk0ZdyteJNb0u+jmarUrutQx35761z7nthfcPRYaFzPLr5nTqFX5Tnfs6tS81Cmvhv3Yej99fYo
1zboRkfDFBBNCoK+81nl5BZmoEoV9/if74HDfsgg7V4kLI8b63ctOtiKoViJbpaHl7xSYMVe2zbx
lof+dJxjbv93ovv2HXBHDfiUrw9hiZgMsUP64e05Xl1JDj1X58bauqzFenOJuLACp8mm2vzStLmE
y0EfzNujbN/jIlQnFd5afMg/kNq4iCfVBMvJk0A0dBOIE7X//O/cbiTykHre23pAEQDBp5NRT0Zs
zmN+I/i6+iE3rt3/D3+pE99LnXt1yCRrW3pUvmf3L8Qb+pg2t/z09kyvfkmPUguhOkJVvwR8frtD
TSsTlinYmT25w641U+PIHkWrMigIbpLVjqm29QcVrLf6cK6eQeZIHL3ZCV+mraLIx5X54w0u0gKC
2mLsnMxw44wIL1462vD/h5luo8En3O7vi8ykcLutL4vx2jqrnsKsTo7LtLV+BnU1l/tkcMRLsY7q
ZTWD9sbT8YvCcLmhCOQgbALYQ4Pavvhvy+wpBWkhSIEXKbUsd7qzJxO9urX8DPPBsO7IQH0E1yyR
/aWLMfN4p6tyX01ZgpQEnkBerIrOCGl0gAwZJWU4tNE8z4aOhs63xH5xBuNLUEy6x5d9sp0ba3dt
Q3pgkBtvERHxyyYesVj2UGAwGqPeP+6JyM0smo0VYTOJLv4fd6sQrPw+2sVtubSF2RTWtieR3zrM
VWlQZs7r/D5ffecWHnVtG5L+ozyBxSLWUhePoIb3NugQtMFS3RqThdUnA33UOKiW9hAOMrtxSV+7
WviidMbwuPMYXuyEdK2LehEUbSFIiwcbjUgjcrxlMejmXCYZd6jg6d1ojtnnonKDf+fFoaf17aNw
7RKlxW5Dn6HM02V/vhvLPMuEV/YAY1VmPKyydz94Xn2rf/U1EYHvSBq3EXhpxqLn/XwYi69XJENA
00ObreUxx//0R9prVPAFOx/ZXy/5WDf4JKG9XNW73Kyyn34SdDnFIowuQQhTyih6nutH0diJ2qGf
Oy2RFvY6RkFfr//IUao6Duxa+lExiARVMc+ds8gSZi2f8sEy6SSvuqba6UB1f8zMYW9QQwXrADpC
J/0iIPQ7Wfb11hk5j7X3PAWJpFXXKA9KGTfe2yvnj2d96xOjaEvL0/ZBf7s+urXDb0eCqpSd60QI
WrgnQqwksgpY0W/vjdcCBRvTE/dPvhmY2KtmatRECWQCMv8wKYom9qWke3dFHuWfvLDEe4qrhR+l
BfKrd/QLje4HJVuPPeymuo5y18PUYF0K8zEABOujwpBj/q4fev1+WFjKg0xxhL6Rm14BSbaIAJLz
VnajT+F8eVZYwctQAPQ6cAYO+eLKfSCsJvZWa/ixtJnMI1m3nnvjVrwWz6KMAJq31fA3+sf5uNKv
vC7PSLV7u3KexKDdHfWNrI5aYBHahBGFprNfT2UclLTET4sII68P2j1H/JY5yJUtQjJpAdUAvG32
0Oe/BX67Wv017GJkIezveTZZe7ML4LsO01LeekuvLDjd4RD2eLtpXLykGAUCyMEMJt7SpGveBaWy
42mY0gMpHzKXlVX/g5f5eOMrX5khg4Jxc58QAV4WVrF4QtulX6HQ6g558nG07pzRMLD3Vv9DqWdz
UAYJ4LkGvN8ejd/PG+pu1hD0Qzw4U70PJCXUqZqtPdqot3CVa0u5nWooyRBQXpFb1yCY3boiy5ss
BCHgvVTxQNPS0ZNQhCVagw++k92Kva4t5baEZAvkz7Q0ns9v1YGXWpiSoQPZmbFTFOrgKB8uQD6o
GwHm1aEI8PiL1+BVP2iljdyd8maIs9rKjmnY2EcVSr1rxuYWve8aAYCqKv0ptMPQiHBJM89zo6Xy
D/TQ5Jy0kjbhmPpPtp+tBRObCl1Jd2wxmM7lvAtDKuSGLocbqcMvScuLUA/UA/rdL7Ey+KLna+v4
0pATIqzxprfeHVo+60eAivTT2ksfgf8y4J6UpajSUzBM9DbOhpQyqpWqAm4sP33wzZlaH1Cfd6eb
nrC8R+vr09vX/JWwB0dyAtFftXxQ1vNfOWVdiyyI1ccBSsrUc7J1b4/2p6E3q/skdNMbAP2VXUCX
HIYmIHvEBJfU0tZYIK144E+wcyocvZOWLsskfSflatx6wLYFvvgAW1scQiBbGziW8udTI9ibEnsG
ZZDdnHh7e/HHHUVuG6GvqWtOc4Mde2QmCYbW9iKOBX7IdeQJVxz+eIlpm9tiBLoeMN242AgS/MbP
Z+AVY1owJMbhfpdZ+bJ3w7F/aJsu/fz2eFfXGL7c1oJjUJa4uLSkQYIwryTldjh6UMqwAATmUPcT
kMAfxyPkMqHNvYViA/fHRdDczotpKc/GxCitwhOmIvh8mZlxqDt1y+D49ay2oRhk0xcEq7nYqAPm
8Fg3e308Gs18cOkOjowpGQ9VcrMX7PWZAGqHBELVkZcUqtr5xlk6v3SSNt3wxBUlc2fK7iiCZ/vV
s7qIskB39/YH+wWFnu9UFnATESVo2oo829x/e2YQX/VbKmTMDTDfjpspcNvDJEjFo4kz8lw0DvRr
7G1LAhhXOQ9t6YR4BzhBOiAxr0kdbI2DRpT4TV3uUYqy74s6mX4UQW0dkiRX5a6fZ/Mda4eToUSP
+a8UBY9s//ZErly8oJQ8XvCqKe2TX59PJGnF4hml6OPScfRPAPz6rkXn7q6p6TmLfKHUvpxFeOyw
8b0Lg8T4AtzepzdO/rXvt7mKbL3ObJXL7vEcTaeyy0ouGeFZe5H64mAMo3ucEsvCz/6m4cKV+A+Z
CXA9SI00/BB0nU877DPbFtutho+4+9jMGjTBVoU4yQqzyqo4ZJ6j35XcfLFKZ3+n2Leme1P+6HUI
wc9AeM+Cbs7cL/snnAX31FHxxNqpozGX8cfjXGUTYtUDkTvI46l0ilsw/5XFJtqEig0ASN3kUhZG
khjN1eD2cdgHdP347fIusfPhSYdlOdL6PaEu/PYuew1VIdYIv5IWWo7Mq6BF+0bTJptzWlcJuACd
scSVtpA176h75UK4+NRpY+dPVvfx7ZG32PninG7aNJiaUDsxCQvPvzNw4Cy1BIBbstmJZdMWj8F6
W4jh6jD0VPE3aQWiMOfDdONQrskc9rHhdMhKJN7S3gXDskQqscohUgijZXuBtOE+XYBdi1wUH3Wd
mzsjLLP3Kpiq9tAnWXZYMzu4cVdd+9z0425wOaRTyjvnv00M6FRaOWdrLVrro+3Q/tJrvzz4KSyX
nZmA8e3eXvRru3pTeKI5BMUlvBXPR+wSzwAlY0RhqGZfZ44TZyrwn1VYoj8neL5d0LEbg16b5u+D
XqT0bteutWdklNvH0qM4UXS7UBA5OF5iPU/J/MfqcKzoFoZR6tzMRy8Te8PQhU5LnCW8JVzuIJf1
UZf0Yo9J0RqN/qz3gJbOEevnWw7gr2ZKHYL2G1AgsFBi84uZytxfPAr89MKI3B9OjtOniGBsFhiI
+1VGeWzWOb1l37Lt4LODRF5KQEQSR5ck9K8LXD1Zs6JaqJ7FI93V9dEa7eGd2yfmQ+OZyS1VuFfH
aRuMFphN3QPs9Veg/tvrugylklbbkgGnq/Vcj7N1CLvG//j2Nn11KzEKzfAI+GwI+uvSjkEHEwEd
BBs9Ze9zSYEAqqUEwfbXiDiCBkkQzN3QLrdakl8TJRiaexAEjxTVRYzu/IRsQpJtK4DIlj4wv41W
m/0kqvUWhFChBhCK2ZvhtJ3/wLp7/YzmURpG6SzDp6To3WUvK8wyoYIn/cvbS/Lq5G6/ixcBcBHa
Emt//rv8oDZnodC06gsV2nEnE/Pg6ynfpRMxWz9IFyjExCXh7WGvfG+0kall0kNAGngZTfkb8znc
qOZenZRfmibITLBC5yb9+cr0wD22ojPIKSS17WT9tq+IPruezcA4s1EcKycLysgM5tyOdbcEn8CN
SeqEGKfvb8/vyk7bKsIW/Tf4mdFSeD5uieAgbSqMu6YUaZuhV4cgb52ozcx1H65miNdV4ERgkrco
5q9XFtFe0jZQii0CvywUdzMUKN4elG4Lf3w0E7F86HI13MB3Xt9IBI9E+vBrCCheRcNjVixMnOx9
KNIwLobJOeGO921d1XTKZnDet5fz9WeELcZmgcSFzjVs/fPlxCE0HG2Hcn5OH3MVY6wzHEpLpafC
dpOXxNXWfS8K+aeJ8MZRAw35ZQXIPr14R2s5kZm68LlW9NgOaVvPu7a28zgvZ3njPLy+bBmKG2nj
LJEHX1IblTO5RR7AoxmR+f6etXPyYy4q87kA/v3yP6zl1n3xC4IkVjpfS2FmmqWmYOkiou1/qq00
zfZempOsNEapfYh/VX7Ej6e5ZWl4dZIEoFstBfX5y6reIuyuB/7lMBpdcpSeUz4Ede0fbcDZGxvm
9fkjMYTvx5mHYUjAfz5JVNNcISyAHbr6g6N0aPo7hv06HW27C376qdEG0bK4/qPTZN6NivDrDIt9
Q5PatlENSgCXpCgiETzuBWcu7XurjOrAUCV1o7FD4T+V65fc8XR9SNep/+gGzfpfCFkFAeFqnM0P
b3/rK5cBoOgGGxI7bFft+TKIJCv1nFBHLeuhxhaHxtLYrJrAvrHc18ZBT4T2vy3LeGXLnpowSeFl
s6ecun9ILdEdFiu/Jf187dL5fZTtV/x2mYPgF5NENwci1ljSsYvDbTAk0MFbJdUBje/p59vL97oJ
f2O+w1z4BSxT1bHPR2wBAEWDqGZMCdr6iAemk+2SyvKfGorsf0/cwfcANiaSuYG275AdUe+q0M5f
6qSp7/3Mponu7V90dQlQO8C5gdSGG/HiByHkkJcbmaMtq+GzJ9rqfil98+8uqP1dgGX0Lcj72pkl
BtqgKvhNKI+cD+iOqu7VCjCWlCI/aarZu0Qu5X6TVbqRtlwdagMdIalwO72qDCl/1V4ARayjL+yw
+k11B9FA7QpTu6e3l/Ha9UCxk7ZDcDEw6Itz4dViLFQaDABVfuXv3KAYf6osGRWq0s4mF4tbstHn
xoFmi+L49thXpvmrk5M7giQNzu75iq5bB0WDxkc8oVb5OC6d8T7VPp2jNM4c3h4Kbd0rJxPcilCA
4JP07BLYdAY8MboezryPZVP/IOYywCi5o2aLE4zdvvSZYJqpl1nrsTfH8SMt8DModtALFTmZX+YH
EyrtB1F64tuyzMmHtk8SL0KboDZ3i5F0ejcEnRlGuGkuy3Ex3XTa5ZWfG0c5uvJH19uOPPT9qP71
mmaeo37tvSwapnx4vxg0p8W5J50fQTeXP0w1F+0JLyCnirpBzn9hKzO2EUjaFqQXdvUvMb35uQn6
3qNGIIOvevCn4bisbfF189FtYRs7g0fnalK+5I5N3Npb+FJhMz9kRUS7sPE4FFMoT0CuNFURcsLC
KIy1/zFNvVc9VR5AFGxSsnOiVpy9Qkyuk91c5b13xJcT9RQbp9pDFq5BfkrCJCS3Dxp/2qFt2WTx
0i5DtaeO0qw70Zr5fEAgpDqFstLAalIEdlTXS5e+76e0/QpdNv3W9M34FS9Ot4WsUcuBtk/U93bO
tLqPWNFin0m37/QENmSKnUjGcY5FaM3mQ1LU0om4JIp/G1dl4jHwM/MFPlmH+VbuJx/MXhJojkgs
oUiZVZDPB6Pxi5cJE5hiH0zQ+aLKbZYvtAFkeWRZalz4T7ri8zqvk01GhDKri+4ISNmUDY/NKnD3
WM2G3zS6ZjJv3VX5z7DxU6zT6N1PY2cu5+FZKtoBUQBDQeuQIpwF1ihy60ng/ZLfo/DWPOW+nzDT
LCzvU1fU7qEO2P4xD5TztZ2K7JumEfYrBMQQF3OU/Q3qAcVyrHlQ7X1uutQGqrlARS5xUrLgqimo
EzTYET46hrPofdr6HeKQuTk3UZr1eKxCql3qo5I2bl1NmnyZ6tV0oRogjrPrtVk4B39sw4rGnEaW
j8gSmJAe6im770wD4hqzMA+pcjPnXjgzEDcEIaeMBrvOZBRMyLCc3Mk3xE6Ng4WvKljQvciS4CcS
SbhcyQy0iAVVob6jraTAFCc1/G+ODjv34CW0/0QVrklBZJlIY7+Mc1Muxzys5uCuWVyz2KFW2bpH
O0n4w4SYl3vt5K5AMKJo3wdW1z7jiSxVVBn98K5IMvtF69xAX32s9T+eR6k/tjRM4CNuXFUJIU95
7r0ZJIkNNYkUE2t6aPyHdQhWE5Med4DFlgdMs/KnubozPORUH4i1GzvycRB5cUUq0Is0UtUeqqXv
EDsZu+Tf0fOX8uR0ifq3Tazmy+xi1QDbXTsAY/gNt4clXcz/ssIr3i3GnHMVeVk3Rc7s9/TT+6nj
R03Xhx+GVLBd26UDS2ONy9PMXqTh0hur90kqkbSeSQnuZxSD/SOOwWSSTWs1/w0F9Q3o4JNCfwDD
2TISYzfc+X5lu1FP4N0cKuAo8JqsqseTrvxkF0LPd/ZlFiTWHdyEttwOxfQvMLE9Rhq87iXEWiPY
TX2t71I30J/6ScC6XZwy+dub2Sq7BifX/m5K5+wn6fbyt+t0XrebalvzUi7ujKQ/X9rYySAUdVwF
Y/iivEk3eyvNyvROZKuekcQU6BhZjezSvR1ow9zZ7misEXwMxziVNkXuverLpIvalrboWC9Ib+97
sxE4ca7GintwItNgNxhtY0R9kxWw4412LJ6ybETrfcjHZdotZVNPpzwp5uQhbFrd3+cG3f5R5uOL
GKdqnqa7NhAV7lBqANFbZhQrTmKZZRf5mSHmf7I8nauPZLjODzPQGSYjMuvbRxgMFlB6ubb9+n7g
5+h9YC8AYujOz/U7s7P9+YiLeRo8sPgI1HsLzHMRh11VqOclmO38IVnFlOw7hOLaH549efXXNKsa
7sRl6USKD7YXoPlw9Nw+9L97eToE31NzUVYO7Dr1C2qeyOP6X6zSRVoz0u46ig+d4xbhz4VwUe6C
cml6cTSyZDZF5C4JBdBoNq2BLishg1Iu9Nn2ejHi1ii98oiE/pB9QyLZqCJlr8H6Q5jT1LkYm3iy
OyWpi073QxKE3FmxmYfK+Kjm0Zw/Q0tMkA4zW1M/oZuYqx/laGXWF+EUQ/UgeFXsGC3GNPmvt3GU
Hw8y2Bg8R/KjpXgPc9bSj/OcLU5HXhBCtI6G2hRtsetBHNufebhaTYMeumrHDyid5+1DOevOp7QX
rPh397VKv6La5hqS7WOM6VOhO+lg7pfO7bsUxB6CzVi7g/0xsNC7BYh3xgkSqbZl8SIqbyjTfWuV
dsF71akkkOgyQD/9wLoZ9g46kjU8B9QvUxGtA+qWyNWsTuosMeml205fKpvGp31hNMEi4xlAes6j
JQ10clJeqbInVYeT/Fnn66YSqW22/pPT6cU9mJwNiDgG+rco3hggNsVPSiZD2u8mG0vuu4wMOt1Z
iVc/Tdas1KnHXq+lVO9M8iFoUZhNo7BGr8eOvU62yTNSgBKJQdNfFyeIGqlDpHyKzBmp0zltpR6d
dZHhY1b5fhot9TgkEH/sBcGoCLfS0PtYDzkfBW6a0GUZqTkc5XEuw2I+lfXoWKc2cAfnrmxnlw5x
ow2Lg/Sgx0VOtQWzrbCrJl7rcTRSjAbCNPsR+OuUPkk4jla0ujUKdGk3LU5kjCOqUYPIqC9a9rI8
D5sMx25NKgJTWdkt5lCWlrhYoFBbH8a5tZ240yhedZiYqjzcYSdYUx8vc9Ogw7rB36PB2Wl7Jdck
22E9hpi8a47VMwxwRJrX0Sw+Zwrmd9xOyhVHG0bjc9h4qR1ZrQjH3TRZ6ouxmmqKKnoB8eowUn1H
jQ456ab3Z2pWOc4zu7z07OelmoevVPP1Go+OMPuIXCiZ7xsZesuOlpYRnkfeWfkezQukjTxfVfDP
Eov/3tBV+r12kViJZTilzWlx1+odVqN1sbNn2T4oYRrZY0IPwLJfpyR7nrj3WDgotZ/cjVqXRatV
egEPFvW/WDVdRTXC5/+N62IkOPALH5bZlIGpxkWPIB8CQNhQRI0xDMY/shxqynEq7GVEqBh0UZj4
0j7gpDeFxwABDDfSQyODna9abuZeduhQd+Y4YDxgjIv6KGulu2Oe16v+TuhoOREVvqr4mQldwBjB
KkEfk4F2sPkp1ZldHtZ01auIdNjo7mvQVMrwDyv22RZab4nb77vB09W+M9NQfDen3vhb9vTvW4je
d8udoXsdRB78a85VXuT+3sCpXkQL7Tw1dZ/AUg/N4BYnI3Hz5n7Cty2ITNTRxvemoQ2D+Ntd5C41
kmbde2R0/cOi5mU+znNnKQJbf6zZ6oVydvjkYaBr1iHgrFfPK0005qQRS3aD9Q5/p2zdhW3jmvsp
74nLIrLpPn3iMjbLJ0t7Wfk+V43ZPC8t+kD7wm77lv6pYP6AYF9SnWDq+Xd5V2Uylkku16OTA7K9
C/mOR6daXfaGQ9S7R0x0Lt+33mLb+0x2wf1QiPWnL6E5zt0WlzZV3jyVbt1/qbDmGiK/MwhRupmC
A0RdXXtRYOeQUf3Vrr5zatR3lx4MI7K6VXrv5KrkuG+N2vvPC8Z02Nue7ur/4+i8luRkliD8RETg
zS1mzHqnlbkhtNIvPDQNNE0//fnm3EobuzOY6qrMrMw7r5uif0r5S51XFM+HSWLxlldhh2x7oMEd
MieY+ibXczK875SJN3+ZVxYckQ5yTg/NWD6RV+DJdNk6nF7wAHbrHHcT902Lpp1S2uPpxQycbtel
djlpxdia8o5zWOJkWI90sausbu5j0cGHiIN61o8JAWOPnbiZSElpqS6lpM5TVlvzSPhFMyy/YjF0
r9Ty2EByj8On7jpAPd6E+r0UAb90C1nJzDSKXjozZR2y2NsGizBVETNYhOvBn19wTL6wcrBHKdQy
u3Zdl4xjLheLcQxvtiRb5qBnFVqX9mvdtEFLW+WQWbfGy3RfaWUP34Hnlt9lOU+oDpUj5B3vZHS2
NqRHP8O6r2r47qFtU7JDyk+lWjWniOzMkidVL+2UBq/5tYbzerLmZBSpq1C8f5gwHszD4guryUCB
1/Wu15v4Ul5i+MAsDSJ69ep4v6w+VWBop2Q7zZFU/V3YRObaSe7W21TG9YOjqIzFIV3j3PFqluMV
tGMaUn8mU+Rh38y8nGMfCuHUzSNRD1bShDONw6q8Yo1Iuv+xuHs3/nB2OxxTrNjG9nMfrDDJLDP5
bdq144xFyeglJRKnef1dWT36DiaftvGzYd9ElOmE/g782qXBxUzCNSfV9nt8V0uv67JB1Lb8ganm
EadV1JQ/XGornht9pb757Vr/tDuzf4+NP3/ORzQ+HYMwv6G32v4aUzp02iie5NwdAjWcy6kev0X1
WgKBNly8Eb+f9be1Rd6eehKJ9x7O8edch4m6VOuSfMXlapZzUJXKf0tk6wfFfLj+n9JydJgn7RjE
V8o4JTVo6FSl6XrnIYim6aEOaapSDooYless7Dc1MLBfsL9xvKd6l+ty2Yk/p8hE5TQ+9ovZusvu
i9b5NphNyJfOod99EKrR53bQrUAwoKw77qT+45tZibNvTfv4MtCYeg/+5m//aqSZMpc9K8GpH9+8
yLp4WqZsm1oy8NYA4ctj3fQsnTvYJTrPpRtbHQ5zQfzXtnXy0ZMrt14BMxo33dt+tB83gqOue9PF
ZR5YfqzOavFKWrE16M+DN+7VpZns5sVSw67vw9Fd98sSO+WpBpJZH8a9Da6hcqYgq3bX2PcDV4e4
8ZvbHtb3zniFfA3bazV63odXzT3Nhbd2KOpl7H13bEOg2joB3KbWCpJ42/rpwQgWz+346whRU7ay
GSomAk1/bHs5twTT8Iy2wi7dYnYd8YZu1BszzkzrfpazbPM98ghN8Gf+cIqdh/zPHaySrq1cGx89
dN9stLar/zPQuhuurhR4FZWh9O5Y8WijTDH7ei962eKTdKO4PAdmcPtUStOuhSJkcU/VwMOUU0Ep
bvR/+o/j182YT7Oy7DSu4ua/qZVHVWxhqO+aHR83nfZO5YEdE9mqH/qpnGTqbytQkdc0AQfK1I7T
yT6QVJwZ8lacJ2PL1PuUOiOJQ8TvxNOTG1idvpCbApJmY/dOMWEtS96ylft717TB/dEOkZ3aYNXO
azstszkBernBSUGtf/d04h7Z3GLbebJBCqo7tx1Xk6O9xYikdJv2v7HEEj/FMNByzrzWrnNW9CjD
Rfs4wV79yhzNfXvoW2IN+1h+2q+YJTMDWnWcxdyj+TJ7dXTeDo8FSqqOw2oFzknBqSq3es5Q8Tvm
EXNNtRZjMrnb52rRJxaGj1PQs7K/XqGhmDIlvK4Gf2PQ4R1NqgAzMxvsZOFPz2ljRdF75ZRjlDZ1
NdRpNW0gLXFdzawbdWNpZS42+M+NRYZ92rGuLZ/9+ogund23Mge3cl4o4v0PRA61n7raH79qyx/u
4s1FhGsNjd1dxU6fiFljsId52xn/rWVn6hef9pYm0ZFPf27BKH5iAeJ9DLx96ty789wX+OIE38fk
aObU83b5uPocTv/21fa/YXDtLAVK/PZpq1RsmEhCsB8gtOMXiz4+iaFKu3W2t67dPFiSi5XWatqv
YvKWCWtM13nd2s62LrUkgu0hgA3Ychyew/uR7ZMun8YmESf0bN5bPFgyQXfstjINQ6uUDH3/v7dm
T6y/oHRCvJvYEctz5JNsWcybX+2F7y9xn2/SWd4DisR/RtGpZpiKDcHV6xf1zZa4nBcC5XtSxBw3
DtU/Vg+a3USefN6Tc6eT3vo2jd32Zdxon/K1r7355Ph7f1vX8s3zOoulvyo2HdeU89P7HJzAVHk8
bHV58Q6/fDXupHmdbIseebfsOZ9UjYkSLqFs6dRLzVaBt+pKp5tZZ4/bWnHbttJEzyiawQ55fFY3
7WeELPmBvPKyK8xqUlcgly/0aNsy9zuWVujGthH3hm46fisEtyJry37v0iaaGmDDYa3fMKYvO0y4
aKAvOBCD43TB0r2ugqW2E2it/JBBh7QMMeIqM/aY4DebWsZ/mW30NbKYH1OwBHEeGhfsIVn7afta
E3deTtNie+J+DCpp/TZkBv5LZLOW2dLX/kMpe/E3BhjuivbY/W/bVjZX45ZVX9AyBE0a7DU5szEQ
4j+vAzwr6k1ifi3nZcedYixh41Pufre9ycnV5rSywKRyQ6W4+jTTfcFmof+RlJOGsKut5TPxRv2m
Q46e/gAnyuZKOh/TUSv/btCif9XHXtpvIU3BdrLsHXLzYFdAnmE8l+ee7YQ+pbSOz5ZheCz8WY7X
GBLQzbShh3wM9GDOOyaAzAnG6YfCrdv1u4v2ebliz9o/iX4pxzSqglWdHWvpL7Ge3OZuuAlIGHKC
YQLs6idaJ84INqPLffh7AKYfQM5ycDO1erTze7mzbjWEZi3zw43195iw1j7t4sh7scKmZh7Usf04
E0O5FpGb6N/0pn2b2SujWx7R4/cZlkb6h0jK4AVnw3Y4V13kf5OxD1inwrA1ZD8cCTDwFLe/N9Xc
brVrgiK09PjzRnvUmTBj67MtuJnX0R8Y4fCwwHrX2GWt0sVU8wsrrqSWDnu08SKIITrFu1/uTyqc
kwophVkL027h8rTFFh1TFc/dI23N0eRL07gq11G4O2kCdP4xVYSZfXZzN3CZiEVa3m0GsJ8Yv8Ym
Ex7py0/iaLYHH0OYgLeB5fKWkid8L+3Iy/jXT9Bs5+OQ4omNsdDABhCr8ew1IQ8cYLNIW7e9NdPV
Pk/nalyWglYOuZ3rDQTfujh3v68oysb7oGrKy8KJ8j6Z0X2Y3Ft8mRtvEwrhISnNq5XULis5xDql
GjwT4yHbEu5jtVnBF+BgIK7M8cGjmaewuuxmZs2S7S/vFzL57qukYoFis+P2cDh9M6U0XMtn7zW9
BYdj7Y/hPlm8+gRz4DR8zL6X+UPcLHlcVnbLZsXA+8mrmuxFZPFdAF519HDEVeQXDmbjiJvJTX52
ggB84ki2fkansMR2CuLkW6lbx+ZDyIDOYj4OdASl5cHHLNZeYm7vGyerHCGqFNSDl4dJCwyUnhPT
38gjjoX2ASLjGrSHsMFQjdteAKnVO2e05eTdgVy1CGujmofQWTh3NH3b/ARCebQPakoYf/AddsV1
cKray4PWPZ7L1gy/2jliVUYFxKh6MVGIT/7SctnwpmusrBNrbx714A3fVUAH9tkP4fq7V00QvPWe
txAquAab8xCTCHt3aL9RxU5SDG9U6TU+WOoY/u27pHJSSLOpfqyFvT+uywKPsshk++FWTdSCQGKm
Rwq8iVLJgsm9CIFr82Go9dNUtmp7l2pt4gIDCTmmvlcJmBviaO4q3dX9t+RI3O12W0P8+vd9+ulF
81BfFZOwVXg4+H/MWiueWOJ9ki9PAsaRr2RXn/vex99ZRuVDNwO+gSmegrrMt0lvUx5qrxSXedCR
vu/jbnw9eECPO0+I8ltMzp3/MU5DNGc1FLT+GYpW3uE6iADG2N5gZYN0NfickgnZktT8lX6Jr0JF
6bHiZ3PESi4lMLF1GRfLsx77Bg3C4w1K/B22XqixiAhpS5RYXJMfoy33fFeBOgrLar1f3rYuVupY
ybikpVZzc5p32LTc+J78BNJJrMvaHfLLGaEznoQ3yL/harfPa688NveQtrrZ6h4sdnaO3kUWNcn8
ChHPplZU1cn1wDnM/eiCBjLJ8bDUyrG3iJLvGhatu4Aoa/UQN+Hy3g+wZl+Lv21tJpx1otCHw5H3
TAEH8x8DeKqMDoN7N+F9ulSKyO+HxohAADuyWHg9cOjuP5a6lk1KEzPXEDwGOHVhwEuyrlZew1WM
DsDssHvag90fX5N9nf6RHu6TioXAi2o6VJa8rPCE4kJaKV+Ic3/h0iAjCy7IT6Ijm2TQXA6r9Kc8
wd3qRiGV5T2UT8A80IzJIxY6YYPeLGmxQkjm+Z/nM3Hk3riQ+hqaLTS3LZTplUUc/Ty3vdSZwPCw
5AQVpF6EUFSg3xTVLa/iyb3clF/4/4toa16gXPErgzQv/9hM7Jh0DJEFu7uG0mRx6MinhqhOmdZO
Y35D/0IREhwalClupHQq6EnpWW8GlPdTqCbvsoiu/R7GCZVjaE31ZxmmciiYufnhHWEvRrjs5plU
bKDnp3aIy78mHOR/fjPTbO+d09Cnj8Grj9vj/DRjmrKdFuFZBe2kVZ/mZh7X10Dt4uLQ3xnQxz6Y
0rpmYjqBvQfizHeJXKCv4Xj3FErpt5n5ez4rvVufSb8emA2pOXHOeHnP4trhEb+knV3rlxjWpS1W
10worZvy2PEqMYwsoEmrTcCZQx00y+IcP7xDz5CJyagZTuOeZQBNtLjOTKTtt63W0e9trp02M/9/
PkaWQPpcI6yGAze70+FP7iY/bGlqByZj6f+MTokd9GRNrHbWgx2eVby0Tc6vbN+r2Zqd92QkaCTd
3aVfTomcvQUzoegA4dk8aISOHLbwBF3mt8D8NosROzItkwZTKcY76CdcEckS0/IUi8a3866aquOx
xHbz2XgHUhyKk/1vXKL+oUfsvZ17uyU9rgt1WLSUlBsUOcw9mhVe8zph2SoTcndbvMk8ICyxrfFD
F8TCunrCmdqCSKBRPDJ6VlvKvM8g7w1hl8PmaXGXdDH0s8toClcdu2oqFIcAAHJlAczhK/dbel4H
6xuPqyjq0Z2ZVDZXDOmohP6J68LCuae9/ozsszKU18FvLklTtcudD7/JdXBuD2wvdJWHFa3XNUB9
22RetIOPLVOJYxE4Ci4EeIqNPt5qbjjhiVEnOu2mOiFPjQMKJYlneOmtkc2fop838TR3DXwk2pI6
ThlMxE/65/ZIGdT7MHUiWrJ8RI/6NjZk3d63e8QUZC0BeQ5YcHsnlnAGmZsx2tuHIJjFUCRVGQOg
BLq6TxKrOx4sQiAfpmVnI0quLhSer2s2+Jdq3qYLx5T9bXIH+7/APYioqG8KVZCcaSAJvHc6njer
1F32f3+tYqm85VSqbhx/6rGniVddYD8tazWgf9cj67a+Kx3wVetYZBqzt32kEXEyV5xCYBb8Pej9
FM1m/d41fu+c1q2Ey6K92e6hsvf6vDg+tJ1xKn66WtDhXDUiXgtxvb+K1OAALWE4D/VWQUYtWT9U
G/9QKrh4z2CFeAxR25zomXe8cW2y7lLmrP2aHF0QZdBs3Xzz7DBvqkPUn1dsBMWXvmYD49rgCfU5
w0/e7WY9pmyCq69omba9Px1itKy0Z5i4hVo44tsArvI5msNgobbfJAoqDvs1L5sFCyK2yNv5zoKg
fp9pm/xvTIOLePE9PUf/gbvXyASiBvJmABDSeb/XDhgPWkS63mqfvrpNLoI924WdNfZZyms5tDjH
LUfnN1fP0cuRo+OkVsOal8e/0DL8oGIIekep0dOve4vxUsQ/NqPRnCSnJq6DiHo6HO6l70X33lZz
86va4JHxapkqBAtOogybnWP7H5yGA8Fg4OIayrmOl9NhxOrmYAUIIejHkS3CVYX4eiZrcj8ekmC8
iBAQFFJDgKZITUJ8MSnQCpg46v9M8GYq1Q0oVOEMjjL3R9d5xUG+u2LRxZ3zANG7uDJrbEvRV2wW
5GQRhneuf1MfqJpaniG/ODjhglrDlItgtLN+8o18ng7MIcDGyJlLJ0Fpm3s0Bxe1TdTrWIbjC2qe
2X+1Xe7Tr1CY3lw2anmcLraqw/c2Fm7EplkLha1xa6mf4D2odTDLgHDu4rsJq74YraUVMBdva9iP
wCyDs4O89d4nzBFH/7C2lfwMd8r+995vekbQ25nP+e4d2ZasywdS/7IrbpZYdc5lFt/nfYu2x2a0
3fYKygLrP/z/qxg77n1uML3Oa9V4iA20MO33Qxz1nHaDZucuEVWL527TtB5L2EZctabluUmtuzhz
5xJrlwXjlR8+UAZPFuKQIdPEfownZ/A5qiL+8/e8B8EOqh7bH+Gkm7/2UbdViujE/pqWKKzvSzmT
Mwd5F64n5xDiY5fH8F8semkKXJ3a/UFsw5aQaxbP+IR6Nba8ZsMZ+M5xlurfYC1xneEdjZEjy4z2
GzMQ+vMVvLvi2jNkKTdGidUGzsr5vVDSs5Ggk73AEq76syGN+lhR0u98gdYJ89ifgSGl71tuLpOx
2n+JaJneiapPECmZpepP5FO76ArqJsyHCXt6XETmGVMi25HoB8ycrITn+aZuHpY+cnXadnht5V61
AN7PQJMPBiEAyqJDB//mSGHzi/X6/I0cN4k5iYyP9yEUjpNy9ngw1x12ig9GUBLzyKwhIaXAw+Xj
LBcg/mXWVlQIHC33X5sabT9TrdzsR+h3Zy78Eeu2wrXK/jleRleDVPWcYuWyGfUa7lYY5lIe+3zX
aouWQXbSfwxLbzsKrK7WOje6TeyC8ibstI4Dsmhm6JpiioU0+Vojcbvhs8fDGC9OeFKHcnxWoWZx
FKPVhiE839F/Wgp5IBDBxjXvdhSAr2UTJRTsTYT3JX3Ce+n5CL68BNmqAqdh4aScw/2UJDJ6pg2Z
fkJ4efIpXrr2stqu3i/TzK/GHKPvnhx/UniYzUI8W2MX/QtNT5cA4RqPJ3h4/1nS+v6ELJiClP0Y
BDYYgWMUOgsdxWlQI4C4lj4Ik1Vhaf1f59XmSFvUIbCju9BdTpeJ9GUxUCBiWPymmOdR2TjG4uYV
2FUbQ3jYjEwpuht6UFsg/S4IuuW8JklnpRPtIWuKMRgqFGDQ+W8zy0ZBtu7e8rc8KGP37Yo8Iy+d
3lG5uE2SjLLtRmNdVs3ztuhBfjQder8HiwS+j5uo1KSxf5hLCKq8/GScXb6gagfvae1LPeSoZsqg
sOhcH8wEj5o5u2UemkVrP0UPkQRpDb6/PWAMJd/rICBLjCeZEnSsAeWPSF7xNJmQqFL0F0efqv0Y
foXDFnR3nGfB115uzdOBgc5HsswhbuNHgNoduUT3DX9/VWa+DeKKksmOX8D4/fWxDjl4UiHrBK++
LVR/TeMDyePQU5lL79bd42G3DSopuHyADbkgh4jnPr6jSffqvHZgQPIjrIaPXRGIfUIRLe3ntlZU
HmZJ+Xc8dPs8yNLikRyp9tla9t3JWUlkgUAEif1+jMO6pMoiyxk9fHk8TbvZ5Z9gMvp5cz0Vn2nu
S6dYy1UlaBit5JcRXcBAiN8/qBKqIudP5KEVLDrlTedbVgb7aYNX0/rtSVJnlKJ9uW+9Sq+wB9jc
ZSpsvGdhBdtvjt39IDPGm3Thrs70vWpNh/5owd/zMia2ru5Ety0wnvOQPDliC/3sKGOoZYzAevdS
Jev4jdl7gJLWTfVMEZijvEbj+yWOqP3pqQow/gaOffeHuf5oy8mLsgrMiO+Mdw8PY9fFpzImZ6KI
jF196+16wi1yRXKEeqgvK0RyEwW10sv8BvWRpOVOcDBK0sUDfFpQtdI+xPWPfmv6pejiRHyUTUlR
QDEQvCCORcjl8P1ehyVIAkpF1Q7pJmd/edwGq/oJwErort00E8aiiaDMhlW33Hm+0UempwZXRwzz
9H+geixuYtlv+mxrIbgLLNEwj3XmMJG3WSSy37qtn1zkatqpMU63hieTdN6Pjf0K907Fzn7H0OZy
pnGqqLPrG8+8doBfv9v40FYmtoipgjGzCk/NpqJPg2N0+6Qb41ZMsP34MzisaCt0yCWhxjaGqaRZ
JruIjmgF+Kn7dru0WzKxQlt51RUsuh1PoxO296GH8hhOvOdI7Y8DlN+Y3v1taT+xzlXfV3ydZHYf
W0Bmi6d0lyI3dezxdw7X/XEsXh+e0fXvF5ch4Dbuy/kl3i23LpYg4MmMEWH9xCUOWHSvvBHpeF+/
NTKqqmzetuDPEEYojgai+b45w+i8N52lLFRyIeY+e0K0bDZHtB4na1iDn5Fa+z9N46hPPDLYPg8n
Li99mmVAsNpEpVsQmX8Kqcl2dsPZYmobN++hRzP4o0HFN592aJwIdceNdoaU29hlJDtbIPCma2tG
XxwZ4qyKtngU/f1aRvuYycVtv/ml5xzZjpuMdTbDjfIn+0e9Dmij4E7KqP9EweNPqBEcLpTbhAGU
MXPESxOsFVGuTbL/VnZLtcHBKX4obRSWp/3Y4z0Fq61+lt1mo6K1Age3Ka8fjtRqYd5pHrGVElUj
2gKMdPgxIGREmrU6PXlD/oTjzHLz1bkAkC5UeWdxQQ3b6rXksUZc3lgAFYscYyQtfjjicb157qXe
HHu8zE6gn0MojTZbEftEKd4puk0xmpHyZicSqbQKDkgX2wd4fYm60npDLoUoo1rW9ptScHRjqpha
73BK6Eb0VXuD6JmFbkYmWkWII0v4Z6ys/SNfZZTM/MIKOR36h8mkEyLiNa1lKU6A/xLCMDlqn1lC
VepXggfVn9Yvo//QA0X3ngwAkp2dvh6dThMmeZxs9VpUnnbdc8Q1+IiSxvULRHDbdcMtZ30iaav7
s89WbT8hxgjU3TLpfnuuHRG/wndOYyaUdF/aHQ+yOzU5w68R0TeSK98mO26w9u2JAMNwT7vNax4Q
mawzAfCD9QlDWKM7RqieuSLkpHD3oX+dhBV97TjnJn8QG3rrqUV17sNn7u0jgnnAR7H5yd9JxcBK
HsqyQrJSSvSH201NFqvVty7doVqDfvUw412wllqfh8UZhlyiLvQfIEPKly2G/z9pOQpgeK8q7ZNe
Wsh9a547Ygu8BjiIqfXdRv/anxgswpM8alufblkkbIgYESsUaxvEYgfpNhY6RgrypuZN/6yWST1v
YVyJ01ZuMwRBKOeSTUIbNr0LfB8kQFmexEDQDe6rHelfai/JhNl/T/X53Ee/k1/YunPOHcPcWrlB
1tY9evExzm/B0Ow6tQXNAsJ91Tnp1uktD2eG3FsATuOk4Qqjjfs3uosT67URTIwI+qcqvqV7Ioqz
T6SluOxBbOtxX42KUo8jBNIwOQ3V34bF6JCmG3jmnufCK8Z9pBZCwAoX3fHMEY75e3/guh3MX7sb
s3NUTrv0s5CFdUCfWG01p8bczd+c1QXWYVCFXdxvuwZIyed1OBNZN3WXksTrt4rs3e5B+s020lO3
+z0aF/F5YKJ+f/SV5wBYNZQ1e2YlEkrq2LWT+94eO4Ulksh/jLfdHs+rs+3jRUyNfeTjSicM0gQQ
nDqkInFgsz13mQNk3CwYex3CrMnpvhiKfJaLpLMvhdOgfUGKX5OzitKyvg96C06ojuqWJyH29OMw
4uNWIEQbC7sJp4lxNxZ8lF7Ln/5yoPcRapiuiStglXki4MN37sbyuogKIabsffGYCE6LtLKOOkwR
jsryOVZOg2CoPPzkpU6IuSm6jVyCx0gxC2WEdyTede2rYaTdCHuV1zpkGu0QLz1AN0/TmQl2ew02
H31a5bNwnTpl7MorZWtZGdWm6b84AthCdL+uFHKTxGMWoGYqTwGBRuhOentyrhvoBKkPMZVEkQT2
IZu++xtF8GQFYWm8vNG8bD8sYHaPasjAl6LCrI7ThNSMRDrR4mXVOar/5jb1Xp+GzrMdfBY5XAur
FgHE9Kx2TpqxIh0+bEX8aVBO0JAnYQ360Wqk/Tu6AeaJCWFugzwXyKzc4P/r2O7yQ5VDkO3BoZ5x
eRC6YDu9kZkx2wFBoNaxfxwhj0TaJG475Z0hFjY1XHfNe90dOod8RYuxWqF1VlQ1dVoIyqlPtfFv
GgO9l0++VgJ02hJ1mc72rr5jcS1f90mujI0EnTaZQHofQFmyKJMGQ9fozOu2wVx3nmbA3OEofwT8
yRfPi9b3YSErqhi5EDCGkUJoLPtIijsPpOQRJGvDU9S/OSy4HB3Pcjdde4prEWHjfzSaFRzUjzKr
tG23+W2PH9qUqvkVsTTgFaFY9w4jZ7dlHN80eTnxROhs2vgT4tnEpyggMpxLRmyFKGpGg7NhNzO0
75ZqInndysB+GN0tBlpz2GRc0D2CHQSTF97bEUtY7Dbs7RuZ7QsMWzQu97pTES81KNVXV9pTeAKA
5v/KjkM1A5xY31f6jjL11qR5BlAI4qLRgdc9R4HY3vfRs/X31qsr97oSPZl8jSrU137xpAVZX9b2
3wOmTD6NEkusHPW7j+W90/XruXR1d3YR67f/OeRThf9sYespRRiAQWrrLg6J4fFsvxCJAFAnzBK8
G+kNw2fImCyBYxt5e9TN7ZERxwD0bsn4zKf0jgubENtd7w1VeAm93kVkG5mhcEDEdMGW7tDDPeHP
eK1Yc9J8HwnbXgLa/aiqkdpioaz/N1a+/RfPQcRH+POGzyU7TEDtR8UGYwvUlJy3HVg72/CgWaFp
+w0Zud3630HPHFkI7NQ1NKwK/iarYJ0E2STqaQdB9M9VCPtXKWUSPspeme37zkH3g2PEJLkfYluX
oeaoBKTOEH6xGQNMK/dANk+KibUqWmfuj4zIbyvmtnT7xRfQRSii6i7Mx3kG9xgXYb/LGo7zzIdB
CcnAIr73SIKXHDTXXQqXNKa2YBDo/1tYV2z/WWE5/u1GFBzndom8NZ8IDH4LGti2Vhrmfw/YJFih
muvj0+axJjC4IcI5SxJjnltkvscdb/csPhsdIeJKdzWpX8Ak83r2Icg1A6q/EkXIYs/6rd8qt31b
RYCn/haEaOt9kwy/y8F3Hjy5AxF1EY1rPsQ4w5fVDprsHLZz3CNB7E3Wmn57W6ORRQ/Ozv1u9NWI
Ob81IJGEMeRdlYlPRfa2ntojtzV8qcNeI2W3qvhx8aY1vj0wK0yPHZq2yypPJvWPoT2qNqWFJI0B
9sbBX6jhbuAFVd03SArldVXRjJZ9CRkIynikDyUsS9Imi+HYc8tnQyWNN0cedCwevQUfwn3RsEvr
WTW2/uDlkurStmtrnysOvgtMGUKqdV7dR2xOneNLQR+UBRcZoaiPOzVap20TD0mHsUnuRMxDV82q
oY/ih1jbVE/aRS3WOsb8Xn1CCJ//R9l5LMmubOf5VRgcH4QSSJgEQ9IAhfLtffcEsdvBI+Hd0+sr
aqJ7eOMqOGVcntpdBWSu9VuLiqtoP8LS2Vf1XKpdkY2WubOISv2ecKtfAzUhxp5BgLZOdmF6+HoF
pLE3/edRnI0JWLMefnuh1ue8RcoamO2QPtrkXU2hKLr21ljsRe8rtwD+q4ypJI3XicHo5MqLTos3
eoGQLno9b3LTdqrPyusaMEiziX4BWXLMJVYz5rumwzGyyVMeMiacPH5LCgGJxsw6+ZuyWsFbMg/c
eRNrBCunaQEnGsoOlHY2MwHNUIPLsxdmZXHI4LLkXWtM6y0mC9xlU+8u54IdnStZ9Am3dieSPlhx
WTOt2SVmyhQ00b2ZR0weuO04EFRjiQeEEXMRmtzO3vVYt1VzXGiwxFpm80hu2a/mW2bSLA+yFNyY
xRo3ItgvOcdouHw5hOhvhR2S3OZZYd7H45PKGJlPZp6wKMnJiM419+VRSHd4rbsITk7SOoKPPysR
oPWKk2IXGZZ4nVpGtKDMmuHRwZV3hxMe/KQao+Ld6MfoSQAhg8Mtfa43TdPG32B7bFN5TwzJs2Am
+BISdBXojkkeyrVY7pp1GXnoc8wxeyUq4YY5d9M9sIsDvD1g390rFTnPi8wq49nPZMQ4XHrqVet6
fdPMjags1pSpa3RmQjtERcCyMQqkha1ZdjcFD2qx9WIskOxlk5texXG3wBnxbwKUoLD0BEriiJ09
KDE8F07pxUdR9PHl9ykTLCPJLBlgmewgRRxJiXPjpY+AkVF6IFUiecceI2ZwuKqFP3SwLO04I6rq
tiqFc0N3Top+lKjCpzKvjDd+mmrZIJMrn/WF091oGXs/IzXJv7oVjPeDrKUT9qtqi++h6jPncoJa
k4Y0rsVza1HCd0LbvFaP8O9OzMnTK7CbjHiq75Y3E6YuchvG3ywxGdRyYW2IIxsRZC0GjfGjyvNz
5I1yfkB6K09DS1ojwXEoCw5VVRvNweoA4ple1WDvQBFSFOMTiiGo1MyHkW7tz17IgnuGtCwi3ZKp
vyMACZdnhi39qUuF+JJdvJy62MwBNQu4cySC63yH9be+R64Wa2AN8mXu7cRunlNtGS9DWbRyMzB3
3JqdMKJD3RnGNRrPqH+2Knx3IUGl44Hee0BsoxyzB6ZE2fDzxaMVYPAWZ9VoD1muzxMUWKBPRAY4
szh45eDpvUzjpdnbSzPO2zgbkIequneyO5+e0vRdar/1bwEG5vG6bRkuw3p2975Bmkc/WB/2mlmP
0DqiY+buFmefRMJKDx3GBn0hu6xfSjUiMNQ66++Bx/LkgKgxvc2XdUzuAB9UEqSrO/2Q78/xlOBW
n42AmL502Nmp6WlwuipdN13kcUNXFe6wTW2ntrdfZoCmg1M6Xr0tFmnvy56y9F0S06fxbhEdmRCS
lbVwzhnaMfAtoIBwWBQubxQOrIjhMukkPxb10PxwdMdPq+yNcWsWGVRVLTt8MhntzL8GU/gZ2fwy
nbXH1rux04mQt8Fc5XayaicPm1JlarcSAYmbYgaxL3K+VxpTuIEdZylHaN7SxOhqRqY84lRPX9GQ
qByTpYIrZACKmidjMapPPBvQPzXAKMEAy1BLjCItPs9Ua30u4sYkpamn0HA/dXi1X0jrnnqoMDBs
uHudugzxjs2gXCzIg0qb9hQEd/1XDHo+s7JXOfpyTMvA45aBOBGPAZLcxrT4p7SzSncUE9QOyuvR
j8HKBD4txtHhDWKx+JBcAiYPGAs1IuQs3jkNsbgXhYD3BA2R3MyYcpKgKhpb75VTI74d3VVCfava
vjKZzH+tylvM3argF4KGoJivjvU+OULO5T9W6qBKjMdx/OQQqWc09oyhO2xy+k9qpp7C58KhE+Bx
s9pgWTHEhgV7IU4ep4oglm3f+8AmW5ILkpbKhEkq9afn4ZluwVu9TcbAd47iXlGJ1trtF6MAGjI9
2Y5PykWlq6NEKfFQUVLPS1nMswNOmevfcRDq3R6wPBCMBKlrxTPvvW/Y3Ix119Vq3y4CSWvsVvMn
tHbWHBDPuTf4z9Pldu2RnhxY5iEYCZ1fB1yUvfjGdwY4hk8hPpUCLwlCSLMoNnMiZ3OLgRVTpte7
6myCvhW7YvWxGpJAgMbPNpX1U6+m9zq09XADTwtEXqlqfO55j0vecrc8Y4ZB7FYNuKSyUsJZiCVP
b6dO2mK3dLHNURK3KO0TxN0nw+HGCWkLa29JCK8/VWrav0vd5Od1wQ8AXWZrGD1Mj78Uu8knyV4K
W0rtkbFLvZ7yrXwEZbRktZbhOJD/jV4xRnzDP5DdFsnEesdb3X6heCT+v6tgog65WbsHBgCCFCpt
4EYyugodImmRWZg00nLefdaoIcxip7I2duUny0H2qzUepyKvTpUj0mQTG5VnH+C+dbmJiRokPkKL
tXtzaMMwj8jJ4d1JNygRLyGY65CC8OAHk1fNV2x5qX8yWZG66xEJ8r2e7dIliaBMuc8Vs+1WCSL5
giwbl2s5XSAYM5t8L5w62+Y/YnhV/pGu+Fj2AOM85io3jfaBTCJbb+wo88+JYVwAt8jNbh36FH8E
IhLB/3vqnUWi4g82AX8NvCkq3CNRbVVxrgvQ7AczbYz0WK1tuoYRin4ErlVlAhFhc/GyrM7v2nzK
zACYRn+Uvg/tZFcVLOJk0kC47WNzTMIct/kNJlDsiqyVNmZtd5qv8FjCvXsMHlZQW+WAJHXwCKbs
8tKeQ8ucc4dLk7LSTd0N45UVdem3pXpbv3vJbP6Z4YWqLBRlE1VbvEfJjQLeKvaTXnxUfRQg+Jue
g/oWMYa0vnifyuhcJtq64ZxMOJy1M/VXmgMBQ2PB32deFUBr8pQTRJUdHTjB2ynpxz8eaqRvwS75
0JOtaG/nNeveVJfG4zax+2p6qBB8hwm2W1z7Da2LlRo8/0RZZnwQupxgPeM22aYWWcGhh6I63snI
VuURzLVqaN32OX3597cz49aUPw9+J/rbIk+zs8ezs8BbNWAN0UjtxX4ABCYwqsiLjYmiHk8egfAv
5nQRPqJE958rhY83cCev+YjHxL5w0BmlY9qlBm/jwyKnge3k8R9dQcmgngD7pE8DuiLkUpkfdeby
fqUZdszA4Fxrj1EWjW8O8+pdbBaa6cG2pm/HbKenOaN8gyFzkDsfi9ZH1qZdGSIeMw6i6vI/qu1Z
yHNZ9QFslkWGOtJlGSaQ2OMustNEh5Q3izcUT/qP4WTdmSei4UZMMu+hrFMRnS2KD87EmszyGCvS
uHcoZ7FEEhM0PJCGXK8hxj0MKTV5ItGZ7QnJjVdC+AcLxEMXtJY7SPYg7bxDyvnJweSx5wrMvfIF
GKkbr2LkecXOpWh0JO5RVL8M7o6kqMC3BLeUReo8bgdlH1o2IGx0XaOxhFhzbG2y7KJW02lmllek
z43TLvd7CYNbFfq+hIUEGjIzhax/jpz1usoYoZlnBlceq8byNVOLlUe7xQGo2E6eae3I7FLsxXAQ
iOOistnk2H1p7cz7BZfnYhnHaWJA2U499FQgwEdQFFBYQdDEOGm2LZKS2nM/XgThlsVtQ5J05yGn
irCBoc/MbimVhcuS2dwSRTONNKWVNHTuyOVeuWsLcl8CIufaj2nqiqeoq5byVCzVctvl0XDDHAxZ
KW1rQTbZ2c1VhG4Ui7URdQzh0hhuLZz+Fr4qZzx3lfbXF9z/640n+jph9bdQTjPMtgBuq8JIzivx
MHsEIe0MdyULmG9FeUS8cAqdMsVtv3f6sph2BlQjly1CumxLjkF5S+cvLy1Xn/3ArmxXh6gm1YQM
rqZ6a4vIO68mx33AYFu+NDIrr0dil3UYF1G/YwtTGNkAeY4MuiiYcq1J0qe9TO0cxnCXBVe70Nae
16zftbZRTdSr04R9GkU3BJr08RVQoZNkm7YUPn9WM74YeeycakzefKtQaPu5WOxx2yEiHAINXAow
n3pW+W1NFAychwzD2xgYqT3r14KIla+ykajHjN6cLTztRN5Po+3MQaWl9naMdAw/GSECeUA2YQNd
li/oEiHozXhbjpE4a9O9WIUw+mUI6g2JDOGietzkM7JzPHCWDUrbkzQYtPW8OKF3gWEAZuwI/xw+
9TVoUCL1N8aCVuS2zj33s+5riUafAaHdrvbsi1duuFqdZor3VqhzDt8gmXWLPWx2DfQQTrae3Bw+
pgqMaeyNXd0wEYa9aDjBKzSdG4G3P974yBexD3M3buZUjTfg5T4vVsNct2tzfKqXBPNZnpFTUS4O
ONAgOUyz9jtyhz5+RjmadDuH5yja9LohXUjBbmHuz4cW5y0GwuRuiKz6ARnRiB+WXVBtyOrwv+xp
UPnR08n4Xc5Lcj2o0SXUpy6dW0M6jvUnJwcJdXSCUiWoYTeG8DK0sxQkOcbDdlzcicSA6eIiW2L3
3hVUAXCpGzVAqDV03X2Z457nwypsY8qd026r0sZ+iC5WWCZuYZdbdlgbd3KHNAMHU6LFPeIKpHGj
iPXNxXd0nEukHkArJQhH2SbYmxo/bTpW78pL94xN+Bqkuzy6NfmoH0uMA2wcfVXeLdpOqmMSJW31
Mxmg/gEWCsh9DU/dHdDnetfo2XuYscbC2+ADqwEDRT5vfol08B72n8GmtQZyf1wCeV5bD/dIIBdn
eQILt+/boZ0/U1jQdzdaa3kj82wlzIYNGHCmrkqmAK/4NeN4+RFwOFHQr0P3mPMPuqAisL9hnuBO
ZBdLxVunvciSARUtilcz468doczq0oco7bWDaJ85CfqWuONNRmQGjARIxtaMKQ9KEO32O5xD4hSv
rpnqPWdGm5w4Si6NcIiY3a2FjpBbU8j1E03RuIYUMCt1ynMgyI1tt/O5Kbm/trmVxw3hVJaWj27R
JO1JVdHwR8N84IUiUOXl4mhNiVJI5xtOROYtL+Vy3rVJCezcdmzrpG2gs9iitkrKj8SoOXMHkbX+
Mesm8z5ZiF08mLw3cRAv+XhjDP4ybHyiF1gynI7Jv2vaYdyw12MdhROYsG6ahA+j9dfVj5kQORiU
fu70W1nRVUWUd4wvjL8kAv6y3PiqR/T17kFoQAqkCcnjdu8lfhiTlZJusjyb7zSNAa9GuazdUy95
QnhKeeNRhdbl8MwCnw2vnos0HQvs2j8bxPS8AvVcvPtNou+iOOevgSYdrkjmaCjRoaqsDvyqdx7J
JSSDYEqzlVuB5R49JMYDtfEzoW59s28xgM+ofUd4g1R3V7YnFUoNM+7vZOS57c4ko+KVMkr3D1+3
dA52tAoW9g7f6k60+ewekNhmJ5P2Ub2RnWMCmgEOEAzVo/bdrNTMQ4Cz9qprv5hZh0et+M8urruo
c6OX6UrHcdOdpjTyYNAUMTEbQCQFNALygAWW/wsQERy93uEDwCU00j2VbrCADLi4crFOIRMs0R3J
YvG2LWMc2WHeJQh0hzZGAgCUyshaE5uMVoC8NHM74wfao7Zo3K2BlY+hAJRPhBgsrTJYKxszudSW
uG+6CCc2R6Te4n1NjM0woFHYpN26WviIVNYepsnlfMkKHWdfJbtVT+YOlbPBuEz1e7Ksvj6g7bPd
QPRN/JS6Y/w8YoKHu3T83tnGadX+Aari+1JJ3r13hRCwQ5hKvAAfUXsFLQ8r0LcLQVyWnBO1x1vY
fOUDMdWEeaglCoa0wvcR4RRddoMep/uVjtkoEBWKXTJPyvyRVJnV3BPPjiEtcvkZTkU0WlPBuSYu
8cakzxXokgznpHAH16e08IggqJjmuz1be/a4dBzvmxgNW89/ACh562Hln3ZFRehKoFLC4EKZ+NHj
UIrMvDV16R5RAwzphpydeEcCc14clirp0zOiOy60DiWrOPmE2uoA5qzHn+GTH4goyd3DRrbtlUnA
mrlR7aifusn2n0xM1Pau5cW5mN61sR/qtIn3PJ6XU34wWk7poc53sLoD6qHZ8l47t0Rm2M0GAqbR
5p30B8veT82AXqNIrVLtR90NbjhhKd1d6Fp8LthPLwilDRSKwVHUu7mf1IPRakQfqV31Reij1X9f
SO7ywgKt8ANKdNimCMcxUnSqG9tgqC2nJBAlQcM8ty2eHgOmxEdkii2L8StlUZsdFITYi2Zy2S5i
wqQxmyzoiWP7HrlTn2e9kjWAAMlqbic+68Zc8U9sCc8wYj636A4LlinjDEQr3c2MC31Cmps7xwiD
6hAWVQJgyskx+QHutf88gxuV3pWZBfDZwE4FJlxjdJ6WoRK7obDIRCAfR9o/nWerG9X07QQdT3oO
mrmsq80A97InNmnkD/f8eGMBmVHpT58e4LcaQY938mSUiYPpi8VnbLas6krOw+rytjnWB/Yu74Ub
Pje3A4pPtt3U9D/N1jAfCQdg++30BM5RouxtMS5++023WpuSOJnhtEaxGe8Bsf2f2q3r5GhKERN8
DghvbCY51Ou2oYBoviJ0QqYhAxVzcKnH9nVtIzsJWkNpDMxGYiJgUQ4ze44GYzyabtnz+vhFOe+k
xkQQ1jHo/tZ1SPUgb4/iXdj/yPAeSWrAfOHGqG93K9AioJ4z20cTCLiGiLEJXnPIUjwNNH47G/LG
yDmY526m1E/YiiMEweJ91syZDR89gHMnyITPUmFsJw+WVzTMYIwI7rOM+Q8JK9GzdI0qPeAmsz4h
iwjmZDybiOEcLGu7gL2ZG1d1nYbncjAP52NO3lyCT4a7XIwUTjnjJYMa4TADn4feuwqIAK5+bexd
+uQ5zGabrOTq39L25V1S/BJ8mrxXPks/+SPDM8MWv5KmsHEN7cUzs3fRuN2MaK0mECVO1vJO+lRC
7memYJ5wcIHygYxODVa52mAJOcfCm1GgOT8gj+3Ikyw9AEXaRyp02JXlRniNPcGPPpl81bdFCzVx
ZDChOZ1tas5PiHbEpTF6zIkedYpE4etVBCdgyob+W8uGm5zDYl3PXjFUeEXKtVA3WGf76gYA2n33
Gii5J4MUGLVdwO34QANZF8EWa401ShbZundxqIKVDWncfPrIHk8l5q3lCpmbWPdywje8H1Xbjrfw
qdHtoN38U1R9lz4gAke3yDO4AFHiNGaLaCQ1JmIYHe9DAvlnJxxzaRZ2ZcxEkfMDagyeFlKwptO9
cUqsSLzkC/Wdh3yYsyeheyIORq0nbAR5jE9IqbQ488WMd36ndbrl+tHlZ9Yx82w7I12b/eCkyzV6
cqLHF7N135IceeHM+81rG7ddggTWi+fb6qKuBIFSD4J4Kuy+lsx2DWj/BOUCgfBQxS7iC3wE+XCV
+3L2dsIoq/0q2IDw6IqGSAp+jbNp1mOzIQ/Nd7djZo9qN5Klil7fIa0f20U2VMdJqvad9M8aikLC
Xx2qmWTI7dSx2BwyQiG2S+b3+tZ3+urNSdf8VREZyA5kRsvTsmaZvrJm5HRbxhplbWML/XIYz2sc
hb1aUGEmBDLxbsRotUCWTZgiFkH4/VlZyAhLyqoT4oPW80yA0LDXfpzbG76/fMTbG888rLqtHgoj
m4xn5MW07/oZXW1XHp2Y0Rb1ceLDmQmWJHOaquLADpe3153RdHdilvW4HftpTFEpZImzNYm/fMtR
ZqU7r/P7YQ+5klBu67NwzbWFygOSpOQiXI1s3A5+U19JqWubHBlvLfZdNFu8xQ4qXvYOoxz+9P6M
+qp2yADEgu6r/YqcMQnYJyz2ydUsJeGPea9fZ+4k5B6m0ZcBBqEK9gxMfsZlZWclsRfeUAdIWuV8
xzxo1RsyIQFyVa6dk5Uh8D6OrZ7SY81vAUyA9LW+Qgk6TdsVFdN1rsbYuZ363M+vpzmdIaPzbt4j
H02/J8PwBKVdGT+aaa3WEfSMsCfLrS4veGc4v1UyNvMN3K/X7rqi7PzTbOAEhDyYMIFDrfXx1iTu
kyCszhYvhnYGkJDV7bn+vQWwh9ycDNuomyrcCk558agZVBOpvhLkBa6wkSBvVmzedrUfT+SUuZ6z
rcn55kjombp2Zg1mRGIRwXyrNKZv1BrOb65b/NeqzLAdS62Xa3xvyTdTSF1ebO996E8z+r/LWR6y
+sywsskcP+g2A99FvAEiKFohM0i2qv0hryz9ZMmCQIqY9/YeGEByhVuso3wb9dlAK0dfDI/ppNnr
+kRG93lj6u+px39MkgPGwm1udlS/JuUKqGEqk0x4D7TTJ8vBImZLcWhwEWFveEnKRqtTFOvhZa3W
9ZEQDfIXmMZ/MEtpDh+PfmNCGDr/IDvUW4T1rMuTyBvnImZYUAS6PF33nUyyA5Va8R1rEwSU22Oc
PxVOx550SR3TG+LBiFGwW9PIAtWPpnes+7z9HpoJi6TVYqsnj7bBu6RAH5aDwI1Qv9QFIbS7S0HY
Hyef++FU8e7ucStH/Xnuq/wXRLETiMvoPXOQafTEj+JB+fVH3FIgeSh9eX9jBu9RlbLZEkqn/aCV
Ubn3Mz+mJqoECDnNWVaYkH6rBW7r4FRANVPnN2SVxcUNITUcxXrMmXJdCeQbNgUr42WJHaOTEhCL
W2Gtnt6K1iez1qnw0QU2cbLoM3G39zeaN+3Dbv3+u/F0dEXwj0DVPPXoQbq6MS858mw2zPZuvm5X
lZj35EAjfWr9or5HHQHF3fEzHzqiwCDw2RE/BPr3PETGS7AzybHEr69RbeZbI5fuLz9Wa24qMriT
o53OFmhNTQziJnKK3Dlz1Q3xnjwiO9njouQn4H85HlRWFdxMjvS6qwhJdActv0Q8gl2lXhNmlPYQ
C2KszaoyfhwR5ethrYbU2s3ZsOqLm6a8R/EKFmtPRv9HkBAkkWn0629ZErN3TXxLK3fJKPovguyT
H/aZ+SZF2nhvTxrbX1WY9UuuTPnMoeffpEPZv/n4JIdtbPgKi3xp49aarNeYQfLFWddpCmJyEHrW
tDWj3Zwc7GOOqglFXCpsrnOx9F2Ys2fgalcK1X9fD8QyR3bk3BbI7A2O0Gz4Yl+GvSym1PyTotH8
GAfpvYt6pC/CzAg7YtmOncfCGhBGaTp8uaZydzqTj+XKTQEwocU7lFgZHbWO1bQtgb3sTYZ5ud2B
chmPa5SuH5Zo2zakoNp5BybnMaeUiE2J4Nn2biHHgAgDAlugvpEj3doxQHjAEGMxKlVmemM06DED
v4/1tPUNtwA5gwsKuzZVA4Q6DARyVWv6sZesuKPcN0LlzBVGUlVkdwjnIhqXN443zdkVWZziuR+Z
C4yxiCiSHWegS6Hg2SbHq4xN5EvfvVGrb5K62Tni3cXncI96J0k2OXJUCkgrWuTJwoqGA4wINv6q
MdQrTaqeGRrMgDvATLKIhmIkbISSpznZVdx46AbQ4m1wR7XZFk8YOKZTEsX2gNxe4JUjTQT3WT3A
XM8XKqKC5MVqUeAvmlbL7PcJsoJLIkBXsHOlcMBB58ANkhyGeOxEfKG1lxS4NredlxH4gDzHsPaF
OdOvFAFAStThtVu+DC7RWWia+ez71u0u0bkl/6KlafvvOCVAB+JuMusTs5S+yqbeJGBjnuqfxTXE
lQVGA5QPQX4tc6sedmrxUVbnvLDyCphwzUJH1j6nruTGvjEXJBPbtUyNclcXg3plN6CWTbTELQYQ
S9yl6bIS4ddkbU9YDBPgtCvVytgdSaXbC7ccp6Ez4WgI7cy60LyGEz0v7lL89hVT+q9jMu/tSCI1
h3PZEHATEPJHRv7YwCIGdrZqd1tRGznBMQCdBElqO89TUmv4BmWB7WdNioUcPqj+Xty1nElnzLsp
TDG7jgFpZI1DD73l/pRo/M7t0onfi7AoDsyRnYDTB/QhGEgXvHiOkOwTCbv4j2YZj/ndZKghOadd
7WLkw8TP69hiem20zrBFtXG/L6l9JVDU9gv2T2NdP1MgHcLvdGvudOz2NpCOstEH9gQpX0cNOToB
7e1dcZg8B0QLP5pog6g3nMeUuODv3iUTmQgXf7rN/TaKN47sOGGjlPd35yRIFXZF6yxOsMha35C2
C39vkM9CfuwsXt1Odp89MeQoaizG0L1yR/GT0WZU3HDb6hvMTFR3d5Ewh63RRgKhdIFBkT8gzsA/
Sek+qanPnog/gY8iMq99ru2Ggk7sQOMXCV2NDkYKGn9aW4soJHYCIoPEM3XXF27CdMBpS5ZdY2e/
Pq8g6b/WmME62ZN7NTEA41FKBu+rJMJ2JG+K7JygYBX0AlKYOASqQkwTjvsWP50P7XpaG8YNVq+Z
yYBsHvfb7ZB4d1nbRhuriLg9tGy9a9TnGFxQIvmvaMqTg9WmpPG05YQVOXMI5N7yeyAJIbC8R7Az
K+9CsyWoLUzZ5NWtKGvrS6MJqI8+gZElGeWd+KbZw5CbJa4kltHK7bO9QK1+Y6u57Pe+Fa3jpmjh
NrcLTTpij+puuXHVPGBbmWNzDsvcqf8UcZy+RwgZn23Xnwl6m1tepm/aDEW5J/tp6AK3FLFAbDMM
9yl9EdEha/M8PaJ1YKZGZNcfla1NQqSQj7/OVapeFdH6zC/jOCN7KUdSps11/JOWkml97TvUe4XN
yokg0nlale0BZhLLhQ3RoWoFDqbPk1vDMJ1nwy/wAhu5XVzaPMG4BxIMXLQSZeuiJwZyuowB9Dvr
R6dfORTrGqcdbGc3djt3rJz3Ia5d7OXWKp/cFUEhjQmx2Gbw1Cg1yNaw4J5ttlPeocQhbxSjRYgc
2cN0WeMPDASEaLo1Fw+YyR6JvA3ikqM1TMDAthP5TAOnDUz9ZvQQfd+gA+nJK4MEItlaYIKw0g2f
5TdbMUx58RSTNBIRcz1DPqKd9Mctebv4DiI3n6HjIrWUBy7kNA6BQ+ziICVqum1tjfKT7N82PdQi
QYydeL28Is1+zMMBBT+nu00fBA+bId/MNnafInZbtZWluRZIlLC3hdJDyxGi2mFMxcGor2bqUl5K
9BCfg26NCupP2c9lt4ykZOC9Bp6Ia/ON7PniQY3twp+PyuvaJ4qipUf5nBfLqRHupUQHEP634mxd
ULzpRBGmONZg7kRg06vhqfm5HIf5rVkRuxsqy5Egd+t4btMZjFnaIiULF333c4EOzzrPdBDgC2PG
usQKYLPa08nU3pmjxQMyIal7WmqpqSvUfEtohrAvE9I4oaciWxwLhouS09ghMCJXqqcE8ZH4udj6
cNwOzHyi+usm4RT/ss3YWnZuRjj1tYG7BKx48VXG8UrCO2BgKdWdXSTYDwYMHM12tRJslVmyyCWM
kWAeuVGGgkBSjXK6M2znYSidgZus4HKq8ZAOQWo1Rs486bYnd0x9P8yqxGNIISFGbr25Hz9Wb5Ev
ZrJUVtjBytLRNTaKxzqm0C7km15AjytMNRLZUXleHCEFIIsf9e/JhH37inllOeFftvpdK8H0Y44E
LPbQ9+SBY+fVd2g/WVGhbpPnka5QFN9DLLMQOkgBzEdgHiErVf5mkPfRbIisXLxdDcf7ViWdOxM+
Y8ynvxoWE7YhWCavcLhlhCaoY2wbQsz/ahJ/mpqqoIlGyVJctfSIfEozyUCBSwF3MkZ4E4jmbuRX
3GM6xYaGfI2cgil+qB0YHVpdMuC+qiSjARhG9AhdBnIBP4DGB3XXtEk1XENlW8zwuo2jJ3OYxRpa
6Wof8RqlJU6bJqmCv/xJyqVitgvR1mRneAWf3HAe9Xz3l1mDWNQAhGHiRe43XF3/XMksvQxQyLAE
zuTXv9YVM6MYJe5ft7MixlqBWNFA3QoWUpfu7i/Mk70vvKjYatdK5EZweZ5ETgnPIUPDvPx/aqH+
SZ+RdelV47/iCYIqLp1D/08zliliwl1k3W/QJC0kTTmIXHbz1M/yMA9xcbWisftYonw5KoCD8N//
7X/87//5Nf9H/KPv/m8l6L9VQ3mnU5Cv//Xv/6xiyIb7Zpi3beGbf+s6nJhpPM46Vh/cHUiXiKQF
zvPP//pT/lltElF5NqJGFCa++lsFYJwtLZVBbE+GBblKCuOvMfTtDXvGfPrXn3Tp0PqH4lPOCVTn
tpDsPg5f6D9+mVOWxJpMLSplWyM9T+tg7blMp41t0AvhlPJP604EnFOwce6c4etff/jlz/jbh19+
Q9OzqXp1YaX/8cObZIxzfPh0R1RtdqxFSl8lUR27Lu5xCNpjQgZPXmz/9Yf+l+8W1g/mj48TCOos
/2+/4LrUU584qN7WbqhfhCQYu6ob45Y4/PS/26nIH+Y7tlSSfB/6y/72M0KWzT39BhjM6rrbVZ5f
hVhV+3COaFX67/5VtgmmYjqeTTKhK/5W8mVH1liTgU/YpOc+tn5WXM+y+bXLsbz5738Qu6RNC73J
1yj+VspWmK6DsIm0AHJyu2AGEbi1OFV3cOC4M//1Z/2XAjj+GFtRAunTs6ew6v7j84HDlsKV0rc3
HmmjZEkvVpBLDWGBSjigEGP8P5ydya7cthKGn0iARM3bbvV0BseO7djORohzbc3zrKe/H72y1EIL
J0EWQQyYTYosFqv+4a2HW47nys9FXBFw5ZbjxWUbIHTGeDVo/Auaj8rJ6Obsw5tnha+ncGlSqJQ2
jNWnyqpg5jZ3SDixIzv6ReyeIYyijNuqiJ/og7Xji3i/4ZHWtuH2usKmI7Q+4poCDzZTweClatcc
hWnRzK2QJzIGZ/7rzVODXSlM9rvNGhqrD9bL0kAWYTcx56n1OS47Gg52afxsESi8gFcN3xonbQPn
c7B8lAc4YEJO/berQMEPgAsSFJ2CGO91DgoyciBUR27vPT/GjVVkW2Bhh0STATtm9dXQOGglcQHB
GXRArxi6cAKozhzhrnU7BpPbQ6FEK/912fnLWQkfZgocInmWjeqgiEi9+QAIayU2dgLUxgHTiRnE
QqC2RP/V9yoFIMMxZCo1OAYYujywh2CML6E5oLg2V/HboxTjuaphWabLUq5iL14fQ9q7bMUcF+TL
OOiBZ+AZdmmb+Ofjnbi5hsLVkRpxVJsLe7mGkPzxzrEhhic1bfm5C/xTXWBQH49B/V8mpUOnVFlC
y9RXQwWk9IYWjUSpQaCTh1LAzfShXSD8YO+4Rt7f1vg7I+tJXw2AIp62y1kBJQd04yMpjBZODph5
QDXnHJCP05DHLvTnUNfA9Vqh0AWZwSU/Ta7Og/c/LK2jOq6hOY7urA3aCx7veT2i8yB8pcIDCbY5
xcr6qjpDvBOQf/1dywwB/rKKiYWl0v0V2io9UYOsLWiI6cd8zsOvSk0H59COWBuVoMz+UMM0eR/V
tfFMc6x5wQxP/YMrdz7RanduQHHsH1NS9j+AZecO73uwWXT3k2scaRR3FegvOxeWPJmPfu7q+ygK
MNXEcvRjQr8iyEM6sP6I9QFGFyfk2tVjNrURWsMIhTz+Jr/yzkcji+XOQBkFisvAyA3ijQAeUJbL
nD8sCmfHSrP6Z1dCAigS/PRrvX5Royy8Vp2/8yu2Dh3Bn+9lycDlyD//LRxDHjJiHXQPTD+0Jf0I
jfEGuP8NkfBqZyh5qO7mi4ACJxwYsGWtDh0ll7iDumcc/fZvE4zmhaZMTlsXHdkSEaHHq7s1mC6N
RUF6QH8Qq5zHLZPWkPq3tB3zQDsWmlG+KHZcX8xhTKnFG7DOduanba2lQ6WAjERYtli7GbtwrMki
8OBEwKVB2xcvAhDYfnmzSddvE25fgFGEdUYucHhfclPQ4cIT4ERpJP6sCNd6nkB9Vx78GfVcUSy/
PF4TeTWsPgCkYg35FIdaH1fI8lvncvkLJLRAxUGsdCrw9gatt9PjUTZWgWvJJaHlghKqutrW/jzS
fUX24NhMKpK6BgIptikOcO+n8+ORNkIr4VvjYhesuG6t9m466D1oO3I/ukP1bQ5z/1bS3TlSRpEt
CCu/9I0WogXpKi84h9RvD6ok1MQ6i5o3UXW1xbIR5mc0hObRVQrlQ2upcCvUqSxeoFynXx9PdWM7
m1gcG7wU2Fja+gENQhIOcMVYAIWlC4COTy11OtDUcwWxDOuznbXd+IoWNyOfEINuk27ecq9gooOY
p0lJH9Ba81QNCdp/Zeu81MJxd4aSf9VqWzKUqwnSGl7OawtnXHoajIF8LuPUpgWUNlGHRGkUIgKO
qdppMFTxijOWshMhNmfoCMcywdyYpiZPy2+RDxBnHaPOhCIapIszdU5QJCWa6LA6iuubvx6dCfTI
OcOOjdzocihLQUseeilJ7uyrH42qjOkbgDu+wqpMXHB4fSV2gtHm7FyLVyV3vmY7q9mZeqsRA9kw
ahC01UlBVOwVZRMz9iKo5W9/rrCKfELLsYROBrycX8vDCTU4lhJlFQukEXmOjV/3qS6Bdz5eyq15
EbkcVxjYwdr6al4JMtoF+GPzCOHMxGAI9WElxaO2A3y4s0G2Lmh5Ang8UNKB67maFlx91eo6poXJ
kx0cS6foTWACdnFFWF9BwzhEcjgd3HzgnTYNP+q66m94+dRPc6eRnL995hZ3Gc1zgqpprsJNk+IK
ZQ/oZGK6a187GFDn0W0+dwOk2P8wkuuihwW+h9tCBqPfTgavNwxK+QVkiwJDAehhSB0JcK844u2s
8dbZt+X7DFc1+r7O6rJoxhqIVgOcogTue0OPkS4b7lVeTQ/nCeFo5QY10fkPx5H3BfxbIjc1Cn05
v8BG53FCOBtEcRrAtAWGkYWW9m0ysms5u/7Oi3dzjrSPbIMUCz3L1Ycr4Dg4YkK3yY+K7oMdGfER
D575iqJG8gJLEMsJtArf/kwkdusSWqWR1lmrOc5I0IGvQ7o9BauqnSRpFJxga4t3LmN/N6Mw+vZ4
12xN07Ed9iY71CLaLVcVJTTDH9HxOFqT2XweZ4TG6wI4a4wj6V9D6KQv3aBM/3s86FY4oK6MoqjL
c84wV+FArXO7MgaUEqDCjF4xKdPRShUIAnSLL28eironNRmqgrIItFpRXLYl04zeAfRfzQupVr5Q
Vk7OaeX3Ozfixqwok0NzUm3ejOQ4y6XsoC9BympQinVV9ZyArKQXklrIXzs/H09K/k2ruxeaH5uS
/IlqjLr6aKPq+01Sas1RB1byrsa0eoTrmePR+XgcucfvxtF5BEOVU5nSKpQ6dpUnMdK24F1q98pZ
KS7W2Fj4jusITs2W/VnvwSyUXIeYINjJ98fDy4i1Ht5WLYAlNMosikLLBXXqvDMDW+fEq+bw0fbV
+U9Q3UiWOn1+rqZc2am4bpwFG69TKuTUuHRnHUE7sIl2mNBSdOYA5lFW2D8KtQmOEe19BEykPSUQ
yD/fPEliNvIvuq6rKg+J5SSRPka0H6z2sXcRpytQifjDojt9Rg8STRNelDvf9NeqrVaVS5H96egm
Z9BeBW83HSbapA3Cal2SfDfDzP5Xhvjvqg2lE+5UjT67Fo4hFKYZ0gdoruBTRgXS8h5P/H61Tdty
ySh0siycxVfHBTIH8k0RhVLVUsQHTBPTn7QkcECFgPCMVIJpHyYINsbh8bD3m8q0OabMH1oIog3y
FP92TVroC0cOpkr4F+I4luRSygSbyRt8lh9swmhnlpvDaY7sMbmay6W5HA7JQg3qEiAnqQH4CRyP
catTePGjMkLKDgtk5t48P7mi+HxBgteY43JAx5KqxMXQQP9RaEvGetZ+nDvDusWmP2CgWbQ7M9z4
jhi6MabNPULauroo9aqPMlyWoH66WXON9BL1eqwdPMX3k2sYKv5tVhTxx+NZysiz3MTU9InnPHF4
xfG8Ws6SAm1BG4mjiqcH6KZ6xGQwIeOxtbL8nxVW1f/itsE/AJLRzvm5j/JyZIvMgPe4BfxqObKB
stBUVyYXJvqlJ1rP9q3WHfGCzk+x0zLc2DtUcDWdqhylXILgcijFF3EZGgYQhxLNxnqc5hPcasDO
c/mx8HHyfrymmzPjC1JXAl1nmKtbJcnsUJkjoCdQnPNzQQYJzN9XzkjnpDuLuPX5NAo8ruXSdlLt
1SaNxQjHI5P6MTMEwL5WgpOB7g4K3/pfNH7FBUEjaZMwKjtZnQwqy31DfsWQjksayYquNmsyTDgT
ZXULBYT6koJL0Tmi8LFzJO4/HO8PysfsS0LN3RnsNTRJIH63x6aJkdSBFOAhQlOeUepEcQhnmJ3l
1OROWE/Llo8zOk+C7Hh1HGq1RCS51VuaTpXxLk55QYZxjqmZoVcRri1+fVHLBrKApWbXqsqQKo3c
9tT2gY6sx1C9qoiqfX68ne6/sYV+n6CUR+eZG2S1nUBeB1Dw+MZNlqIO0RNkvwZJO17QCbK+tC1M
zGs8wi70wHEDsnw8+sYncHlnkvXxD7yNVZh3bWuEl1vR2G/mvwPkj2m8YDI9QWkiBJ4fD3afJxGF
NNq0nBtTF+v2szTFRRARdwoVaPcVQy5Edux5uPoZlrkU1uxbEWSISXZtG59MoAhvrwfbHCLG51dY
CLKvzlNKiVRF4Kk7Okn8Px5EzSsO7T5Csonx4fFU7w8QI5GQQSHl7ma+y5jUVVjzJSZ4GzHmMI6r
sL1EtDt3NvTGKGRgPDBlakBPYvX1KsVFRlv1WdDZhfaL+c+TIpBKfTyX+4BnyxKknA30FrbLci4F
mrUoSY/Is0o5rynU+5ulxV/1YZ4v/2EkiwxP52VH1WyVyfaIlsFeGTB2BYyMn2lgP2WID6P3oae3
x0Nt7EVq5zxCNFSq6ayvP1DoYEtjSe0YfB8bWBKdeTZGMbxqgnr9IdOb5FM2wdtr7L760gzW2yvJ
qM8BGRIAFCw6natzj0Av9Z0MGBXmhfkL7fD5VAzoUibqaJwez3XrA/4CLbi/Pt+6IYgGTN/ZnRiQ
46mgSSWQyeC+x+9RO9zrTMhlW0ZY3HGZkQSyqAhKr3ak42NSpU2wLSt91j+id1d+KRVLfBEK+N5D
3zqulxV58ebrilFBrvGg1KidrT8mcj3jmAZGfxyBUj5jrFR62uCa/+EcYHBHHVDiCWjkLs/BMGEM
rRpItMM4RBd01tFq1ef6iJff24tUTIX3JPGDxioVweVQmoCxDMga2JONZYmNSOsJJzzzEOjIsbx9
c8haigQR0AE3V2dO1A2mQL3eHyu/mS6zizJ2SKP4nPbj98cjbUUrGnFcMxJeRXN6OSmr1TN3TnHb
qOqyu7U1L+TcAen/eJStzc6Fqptwa1HFNFfRqtR9Sn8x3MvKwTYEVX6koGuzus5t0e9cnndDMQmy
al7CmHyBMFllSTM6S43V4e2qmr19wR5lulZDR40BFtLp8azuzpUcipWzKJKS6Rqrm0vByBteEXJH
SZ4FV+DPARJEbfgeT7bmm9sbUFJjHDuKnRluDGuR5WIvRBeBa2YdJWllsw9KvDC5Asiq26/YJmqX
NEvEDyRXnQIRKLN66znjwfD7oKvNbyKFkwXhOKNlV0BOExjsoMrRnqdo6K+Pl3XjC9LJc5mhDoRG
vYMiRTyBBJoJxxLhzScQyyhz2vi5AQA3ds7ZXZ4nZwV0knYtawlgYrn7fcAlkT4m0pgzHbFmQ9rV
0BHgAb6gXMpeWH+ThyUfR7vZOXZ3N91q4NXWQdMFWL0Rzse21YYz70DUiyITqqY2x+UTauuhh5IX
DHzMh19oLGc7B3JzD3EZcPDpoFCZXk4ckb25rV2sTtQQE6pDpCJr6QVhmr/4SATEUDQqlEEmJC52
rvjtgXUT3Sm6aGScy4FrW0OCFactunxJ/xeqH9U/AhuiC1QY26tUe74kmEC+/aDKHjnVQK4/gGCr
1R5KxdVyv5CzBcR/pGTVZC9dm+fDv3OfK+/7sIkVKrhF/e/jrXwXXYEV8QqmeksBRQdet5ytVcxG
NaGAc0R+QZlhk3Sg4nEstj+9fRySTp100wVMuu69cV2IyqnhT1uUoaSjzlT7z2EIb2Xn821NiNBK
5YIjhwHjakJRO9tG6ieq1ETGvLXAf2Fu+r3+7EYEsH8fZXUswwSNdoQ/1CNyIO3FtnxU3ENXqhDZ
by6J8IVI1umRQM6kQbO6LtCRqrI+FIBurEJ8C5VJ+yA6m24XeCLv8Ufa2Po2SS2u9ZbsPa9xdBjl
OG6e+uoRxTfU9tCsRBV8mG51rzrXAGfdQ484+84H24hw5CuWRftAQ3zTWmUSqh3aCiZbGhJzWf0v
lZd/UESc3w3EhGco+LlnztJbzrURlX883a2PaMkKF9UE6v3rrYLZXdBmCbuky6zpAi0dI8YYlp9A
a2fnctralWTtwN6ojFh3YFmXXk8dmEiEUAAvLoVaVJ5NUWEnZsoosUij2SoUC4Hw2bAXnXXn0DaQ
/KxmXNyAV0+oR9rVTfrdnitpdzlUk9hpqG0toKyISHCnzet4FaPdEcs4bL7EsTbz7FSE3XTG+Wu6
wGvcq4NuDmUTQFTSdZPn5DJOqRVMKJpN4lhBSjwRLREmxKAM3Ul7DyK7uYrcftQVKQ3SqlgOlUSg
9TM7FccGT8wbJAbjVuKe8jTCXPxjMPXg8ngbbp06PhmRUZCp0d5ajodzQty2FlPT9fpHAl3xGrWw
5hIccr0WwwjMq+diZ8ytOfLk+VU2p6ayhgyUAN6DfCTsT26rHmetSmJvqoYsh0OPDyMi1PnL41ne
d0bYnC5XG+gZggt82eU0zcLCEGByCcyx20WHNPoleT262jlBPhnhOlTDiHPOOQpN1OjgG2pnv1Ch
mT3+IVvxhnnzhAf2RZNmFU8TW8MnKozAv8WOeK9gyKKC0bCGC+W04d+8aE2oS8jS902t78Hh7sfm
/BNgMfKjnE8tabkGpRJYYz/52HUVceV1hjEm6OQdhHuGm9R4lREOpzZrlNPjKd9HH4Y1NfayITFZ
64cuhH3qWvJix1vdONlT7L8maN9dH49yf0TlAKC9eUlzU6jrySXOPGEkN4Kl9U0CT4CZFnIv57Gs
vrx5JNsgCsg3NTnaOpnAF50i3WgL2Im6OLnJHF4Gx60u2jxYO5O6P5w00iVw17EAY9yBzAIrMpW8
iYDmu8iq63mBeriqIEuVO/4ZQKyC1ECzB1S6P530nQGF8t7lMUobZLlNOhsyd2cC4oO7GV2NCm/b
Gpu569jCvG0icMRvXU9ZTuI5zzuRXtN6PfM+SRr8p5DJCucOru9YExkKHh4vGfianc14fwaWg8lt
9FuLsOz8cBgkgsiuW4SonQatiKDTPXU2B6x64e3bBSE+w9V7p96zEYIEsC/EFMCey0RnFWkL1WzN
gN4nHffYfsXGsD8qofE1V0zcikpkTxEmxT52RMK0qnE8NjPR74TB+09rcWFCqJLsEgKA3G+/zb6I
XCdsVW3yplpxn5RhCi5TavvXJKtmFIamvZTu/lAyHn1oaCwMSAVmOV6KhCMSQO6Ek45wX6k4j5ih
hboXGN1eseH+w9oqQUZowuJZDBFjORRqMuOMVsbgmWXdo2rYN+3nyEWzXevapIMyPJp/Y7xSPwe4
se9sqvtlZWw+Kshmg8rKmmKVThp6qmMxeA5W4a8DDJprTkEW3SvRXEJV63Yy5ftllXkjjWDSHwcM
o76cK445o2JF9oAhYkXwduPxgJwGRqdq/fXx2fzV8lwmdbYEuHJ10lqTPa/lUGlYu1Tsg8nDOhaZ
xiEDT3SoDaxSgfrp3V89mlnvLZR2/gCVO6H1H9McOUiBaDwKMNg9DGlm7fRO7y8UWxCAVZJmeZWt
UYCIR3UqMGJUVHwV00HkfMKjPuTTz8dzl1fxaurwuEyZqFACuIuD8MRx3dIM1BWCBgUhqO7qEdBP
FV00fEfBpukAHGBKOR5yna1+yCZ08x7/hI0PTdFFjk6xDjEIuel/O6+G66MdmzhsalNNXkgR2qta
m+oTgHl95yG0ORT9NCg4xHyQv8uhmlgnC2m0wROz0uKFloeacQybBsVnWx+6ncfPRjCkWMyDSwcJ
J997q5mFPV9CRbIEJaRByY+d0OBLo6nzpENZPfatBm9dn6ILLGHnXTPXwftg1vb4nltfGBorHSIH
GDeMoPWc0RAUWjHiL6RpL5PQ8YmJqNzl2YxeIW6wKF0KxUtT+P1kMd2nx193c3jOFcHDZD+vH7xG
2vhhQuDwNC0x0aDUaCgnPbRoJzZH9BLBxwOy7lB5KLGJVew3460dvgGNZUkKkq/D1TdoLaAd3ViP
XtBn5fcSx8KL7nfmYeiqbufIbkRILh72MpxQqiJrUkugdU4r5mFEJiVBSgMH5eswAvJG6iZC9Ua0
l8dLu7WbAR7RuaWTqZE8Lb9sjClmYthsr6p3x08WA3gwHNvnuIz2kBxb0UgWR2S6BNZrvZPbTsU4
MgLrmOilKG5h7iC3hBEaxgOP5yRD7SoeUaPg3obzCsN2TXm106kvg4Ibrqh05xlzVPPkF8gQFV07
f2xNRK+R23JPjwfdWEgublmPkcgK8Qud8FsEQufUHoIEQT0rKAdMxPAK8kpdmgTVDeJfO2HhFyJu
PUd67MCNYJFI/sHyu00Aj7NcnbBsBn08aOid5y6Gf3Ou2ue56rX5NPhRW6C7nE3fEWUw0ZZHbhXB
30rK0QxUSIdDq8bIgSa4WrwDn91OF3qiWnAeOqTkZ7Q2/u5UG4NZpNv4RtjGWPMHRQsU/2DWQe+c
UGof26dYRMUrEw9SlJnFmzmj7BWdfIf0yIXpIFZlpzws6tQ2O0T5UMX8qBbDUzAgt4iHlv2UGlgp
vPkrQofjtQlI1qRgIr/yb18RYb++SdPU4InbuV+d1g5eCgQKvumin3fS3I0NA4PegTEKmAD6yGqo
ZqjQWQo7w6v0zPmITEz23KpmfrVGhA4fz2rjQMhGFlUZi+TkLpvtmhA+WcdQNMLHZ5Jrx9PaOXyK
Uxp08C7Fi8D8aGd+G5GM5JI+JytJC81YfTl9FrXtI0nmZbmVf4js6IaNBUlYPYCMb9s9jOHWHH8f
bnUg8lQ+qalreDN+V+61dQIE19QZs8SD23BV9XRIcaIxSvX0eHG3viMSmWgG8PqkRLrKMSOkU5Eb
pMg7TKP6LaFa87VSg+pzmmTz+8dDyXtmdejpsPBCMIBVgepZzbHRUD0JaNF51TSrJ4qImHl3+k9M
djDxGhVxLDCA+Vk1NCgeD7yxuAxsA93kY2qQcpbHwozR0er9RvOS1kaHZxDKJ1BTP4tO7d+NLbhK
a9LynXXd2D8uhR8qvvTdiXGryQ5OiXSyzZi9XztcFAiUvGaAAONDI3BpyifHPj+e5caXhCauSsAI
3RYKtMtZNsiCud2MgOmAFtI3TW2bd5MRY+FLK2/nfbm1oJLEzdckiFPmWg6lpNDDMiQfkB1tVdRB
23pw2g92m9v0QVohjqJ2nPdDCVvo7XOE2qjraDCRSZly1X8LcFFF6UcnifRq38dCqEUl9VOVKjXy
am5W7yQzWwvKZqWgKLNlIsFysNoWbRLRXPfy3He+6MVUYCwRYRphOdG0kyNunQ1TXocg9AGLrBE3
CfZ9LRYwmme7ft3gA6f1z33qmKh18RClHCMjAU0vcUIVoNsBzW8kqC6AH3INqsOMvkoQia1zXNUG
1gZmqfS3yU6Dq+2jNX+spgCcWJsK48/M161PWW92P/OG+tTj77o1fSqVEkVPZ5IfslxqfEFtc2gq
3bOSDJn2tDHj8WIUqflPmtTqzcR0/BSC/POaiUfazuBb06deA9pJMkrv8Au6GLuxsAYdsbAwT0+T
rQcVYpei+pi4QGmNwk+eMQywPJ6r/Qkq/B7ea2uj8bxFgUGqCnGZLmef0HWvFVSHQHTqOUK4rXqI
Ste4Kshz/IcgAUNYoufJD+4S9FBL4tBGr9zLhhA9x9DpLhker7esxOnk8TfdioAMAeiJBzyZ5er4
iCDXkDmLdQ+/ej04DpRPfuQDkOQD3i7Dc49d89uHRGqB80ONEVwy2jTLhQzMokQrrJ6JS0P/voMz
ecK3E/Ma/u/4T+mjW/Z4jveB0EHXCnUJqZMkJX6WAyIwXlsIBc5eqon4K3gNVK58RTskKnZOGX6J
B2SYx53o++vuWF6kkI11ujhS7IHSyOq0jELFAzrpJxRAA7Xwxn7UngfD9P8ZYJV/TP0pfGmDBkXs
qcyta5vFw2uC4/Fl6l31f48X4H7rkgWSNtDTh+5211ftUTlFJEKh8ocZwCcVGvH3HLzga5lX+ZfH
Q90fU7JACWbiSuVVtE4fhE5vOK7j2etQ2z6NmXBPIX61pzJrzE+u32UndYjqA7erfW2y0T89Hv5+
O8sklAhBh5VcaQ07D2BKW5TDUMVARDFHtSFBIi8G1UByJurqpe/deudDb+wuTZfICcpgoNCd1W3n
wJLuMSycPE3SMvrUqk96p7gnbFrm73ggVZdE2B8eT/M+EqPgTJXe4ZYl01yXjjEp08auQqKwbqLo
c5qJ943vFH8SCZWrNoRojvL49xyS4Z1wsbWTCH5ghUFh8wZdTTbIMO10w0TFehX9o3YUwbOSgu1P
2iTYudjvsfaOQ+YCtAK/H3bSurDatF2dDiYGFzqgUAC1Q4zCfIKRoFP7xTs2z3BIsZj1YjGMN1sL
pj8j8q5PyK3ihdqmyauo7OD6eOG3PjZNS6r1wLDIAFaHGnexGDMDQkk0QzbAFNQBjI5xU3D0sbfA
XAmh4Vvumui+PR5464uTSlGtgS8HglosY1hcYOYVj8PsNWU5vGAYJP7CrTW9OY2e/W8aa/VcIHhw
1hJj2NnfW0eK8AVCXPA+psS9HFkr0MfyK3STqfe378ZGK5irpnxBF6t9qsPA34kgW1uMQ8yZMsHi
0vlajpcB1B3sCHtK6KPdeUSV+kjqh1HE6BQ7F4P8WqsQTaxiNem4E6/WFd0iw4hXOmQikTu2H2hQ
GAjOt8PnN3866jXyTUVdinx4dWYqRAAnp4kn3DuzsTriV2jfqhzBHE1JyjOSm1SRmqjFXRSWh7Kz
bzY2LJka7F9yZJ5Waxww5dyqb6hWeXMwl7hnVdXNLAfxrsOa7JlyeXcYtbF4exQmneBul2Al9s7q
E5q0/M0oyqWCaoOnq2FguYEv9Fntzc9OEonL4wX+hRdYf0fQuuQvyB6Y3LrLLaOjZisSzB09GqXJ
EfHn5IRV5XSeB9P6UOpd8beG8rM34ZlyGlVcEU91rVoXPDSTT1FXoluPoqRxdCseRTs/bWM3024n
2lLFx419XZAklaOP2bSTZxW2eJ+4ynyz+676CPQt/x7gCndSJ+RUk6EOv5a8Gv+NsfxREY00ijOO
l9Fpxj/gpSUWXdUkHnZ2x0bln+IJfSv5Cjao/q/iGYTwcrb1fvQGs2iQ1imHIfUiZHa+Naqu2Gdb
wSf1yUIl498B7H9wLIJcfUGbGSWCnZXaiDOcQE2lcUdTFhDR8iNmMcXhsKD+b/a4VOKulwTnDoXn
Z9lpn0+ouehPE3ZrVwuPZATP3fzfbprK6FSgVeZVtpK/gos1LpFdZi9JPWDC1yWKubO1N/IboiCJ
FJqUslkg//z3t21f2fC91NGL/WKkRD8b0bOYiuyZu9L9G2l35HUL1N5ZynwqD2o7+X89XqiNEy3J
AzQLQNvrROTlLzAR68MxUuVwRSbWfgF22U/4GvSfrdShedO3CG+fcOtz3n4PwLhiSElbBLiyugfi
thI9HXu8+pSuxG60xib6R1jrChRqAfwBo3c7E7c3T5b+uGZAtwLFpq8fvaavYY4VDaqH41Bd/h0o
U3iN6XpWFwevgOgQNLhFPeF0M725skg1kbBN5YQgxnFbrjIgRANbpJzKUJ2UFT44Lk4telKlsJh9
Zb7iWK8Xe8FCxsVVHANlJpVc6dGT9qwueeifAsp0gn59YaF6p/lDgsVgVz67/fRdB4N0jtXu/egm
/WVEZ+VIA7j7+HjB7+MV5QkIdtzzoE6Qw1vO29DjeQip1HogzcQXikUmbDoTAacmR8v78Vgb0Qdc
i0oaK1EYNHdXRz50ee+oM4dlFkNTPGcEqNzT09D+ZnR1U79m8zQ5Z9eoJwNfeEiOx8ZHgxvPmqzY
o3Pf5wKAQexfhC7yW3QxlxMfIh1pE8gYWLMTVg5NpYWXGcucndN7H+WWw8g//y1+tEMJt8TROw94
mxPgTOp0z02JswGeHs0/btwb58eLvDUgB5bKEbgBGmKrPdXGVmeOWdLjRQdl0ilwDMLKFBIVDogH
H7jNToa8tY4g5uXnpKCAmt1ygphsagASmt7T+zp4LeYm/yTMce/Kvw/DlCpQy9CRbiJL1FbLCGbO
HfKs67ESqJozZMzEOrhY0LynU1W/n03Xf18liv5alEHmWb1qvH+8qhvHhLHJbkhQTYk3Wc6S0kZo
DDHjh1mTe3hv4TTeNs3rNE/V6fFQ95k/VS8dyAeBiMxpzX5AzLoTMyQaD1unBIuUMla+xJmwnwJN
w9qbdjxOILnwf/AySPaqbveifbLmRmkI/SH6VXftgErBaiAQLRONMLc44gjiP9tDkzznamtVCB+h
WPvLUvFriFfy0TfK7q+26v7Nwlb/1ERzekrKcERgsLdf6BG1fz5enK19ABkXyKzkl8I2X36HIhwN
LIWynlZ2V1LRRmToT8UqwsuklLqOb7Rjo3fXD0gYxbr6EVF3cyf53Nrv5AGopBLEeCatfoHv5IZf
u/yCwcSB9RD6GYDd2Gl2qr9bxxiOJ9B/+Kbw6VfhKcFarxe4zHmKovafq0JNcJrEhHW6uPNcnXva
xrfHS7s5MQpn1i+Oxn3XPmoMnARyDjIX8xd1FP473eKR8niUrYOEQAgaTAQNGD6rcAGdOy+KkHiY
p616ahXf9qKsxxysUN6O36FoASqeiglaczzfl3vFj0KibWgjmNE78aUYBtezQjU8+YFb7uRKW7NC
OIgaCaUoBl1tiq7QijTS3c4DUYrSa9e1JxEKjM3DcK8is7UxbOK6FFkUFKDWC9i2tVOaxPcJg7Nn
obaxh/F3jtlzbEmXi+HNQH+yArBeEqcC+H59T9LYyMsOPyLPh0SE1ndWX+qxCjwNG7fz472xEfmE
SpINxoIHCkng8oMBgNJj6mm919oOkrP+7B6DXIkBj/TNVQQujwTFAK45JP7Ood54UaJMRMgDiyTr
T2vB6lCAb6IN1HmGEjaf82SyIw9TTvugRQDzrlXpat+QmcYBW8VDbTqGA+VUXqFGLg3WMaViN3e4
lXGDXYMSMqL3eGk2NpjEr1LhpKordUuWS1NMTtnQTBs8A6eDy1yl30rsgdALt3YC7EYUWAy0ijuN
zxN+CEFTzuAGRg8VESxL9NZsdqp9968anqBwG0kbwEHRkVhOqMOAe+gUtrGYZ/Xi9n3Ny1dTTrWB
kqCj5uo7BT3BnUG3bje4lBadAd5TUO5WO0zQFuj0BqPSLrbC4jgrE0bAOpqhR2fIxXelzFR0LNRW
92JemgNWL7rxIdfL8s+ymlCkJnJ0CVmUHzzHPDsvnJjxy+MvvbUwoOhl142IYqwFeBLsCC2jRDkl
1hTrU4op60mPOuUUJC6llXi0Pcy0rZ2ovDWoxAHSVaV+c6fIiao+/qu233sOm/kah8XfKTCnU4s9
6Q3zMPxefeifjycqY+Ly8UNnglvAJLxohOjVTvPjZoZto5BpuEH+zSr6rwkCmZeobPMXpe39W6TZ
SGVNdfGc+MmPx4NvdGvIjjmO4B+lD8qaXFs6g99qlrxfoRQ0XtbUxbtosgP3MBWTeYmKNj1mvjqc
x0grh2udAhcamhywK030PYbTRkyXbzD6NUBeJSZzeRjwuUyDPtX45lmT3gix47shEP+0dj09WWPV
XB5PfivOos2B9YvM8IBArYZLcE5UKrwn5tlsf+L0A3+5zUrzZA4Vvuw4mEbPARJx72azdHeuk62p
OtR9aGnTMCJLWY4962pcYKndelo1uRc3VHGKNtE5ObhunZ3qatjpnMi5rHcZWsBcJvJqgfmzHC/J
ylBzO8YjNR1PaYbnsWLVxTkx7W7njbC1rJBpKfsCg+c/VvlGnM9TkmGm6kW2GKJT45j40FEMxb6r
aa48VNofqD7jYQpMW3x5/Ek3DrDkMUpQLyDFe58WERRJFjB2lyvWuVNa6UCGffCrw/+tjkYet0+j
VTmnx8NunGHAOzQ9CR6ygrD6mqFZpRztGgZsEFn5NVHVAcsyhRpC5Cvjn6OtD9WlF4r+cQLLjq5C
Y+y9WDZWHTQIRWBLNuWQ8V5+YAszP2dW/MZTnDY5u1P60S577K1n0Z3V0i1viO+HXsPlvXOKNnYW
uAgJcSXKoxG0Knr7kV27Q5u2nhJHzt940xqXdBIlTap8T8pQbE4SmiwpAIrC0J6Wk8zV2fFnFd+d
YbTN7zUGxk90psSl7tP+Nrdd6IWBFR5tLcr/6rBEtCBDANOYVQMPpMTx++AAPWG49eOoe3kAHJHA
mqPuDPK8+VqVeohnUm79MfhzpCO4Pvd/Z7C5B9ZzHp66NKqOhAnTOVCUwnUvtqprOEV73hqbs0Q3
URb/YLGucZmOE2Jp2wwtflRK8UkZh6cUVbYJiqmoD/TWJwXfynF+peZa7Tx+NsIS6CWePoQmoMvr
jSxwNwxru2m9Fruqb0TOj5VeBA3gV9AJZig+Pz43G1kWFTDJ7ZDx/k5ypKtiJySPbD2rKXlFw1fs
xCHL9/RTtrYoACLmBY8NtbTVFrWrxu/zUGk9teow2MiTLMJArmymp9LB3fPxnLZiAZBaeYuh8EmX
erlHcX2NzbSfedkpxvS5dow6/zC3PpTybmj014F61ITlUdvjbcnr+jQkWPQ9/gkbhBlwFwgp0LlE
YJyi5vI3KHgt9L2uwa/UzGpE2B/lWPQiysZ/seYcvEsd6PVfqIQY2asdTkJagvcBiiGt9m9STskP
LcqGfx//qI3QTI5LO4jEHazjOkCFjZtWqY6LMVDL4SWLsa/uW7M9Z0E+naK6EeEBNZ094bKNUeET
S/SSS25FP2q5EqFIXLwnlcrry8b64sIxw3Ow8o2PaimM6UDTxH1Owq54+2TpGwNZpYClc+eurtva
qXtwq+hi97GjNscEttBLUtDAObo4oZzQlgaqwU21c3y3ZivlAIE9Ux7kSlrOVlcjLbT8Gb/y3HS/
mJUYeUgYfgwtoA7Ks9rm3dkag3Fn2F9lx1V2AeqEHEr2WrFpXL1i1FyrE0cooPITztarrjV40ve6
m36fqKH/Gbu1nhxSaN7XbjJy66AldBQ8f4j/z9mZLMeNZGv6Vcpyj2rMg1nfuwACEcHgTFEiqQ2M
kiiMjsEBx+BP319kVbe1KJnU1ctMikQA4XA/5z//MNgw3QuCZkOscXcWrt+4MiJbwMNsIpos1p2R
v/1+Hf5iM/i7dzwPv/lq3ldCllcXSx8tGF3J1iaB2G2icrvzHZw5BLGNSv5pQ/jVBdnGGTPSWLO1
vjuZYbD1gOo4a5lBD9efMrq5lE1fnsSEIULy+7v7xQrg5QKnOC8Blvy7FaDWcAwLjvtdllXe0yj9
j12vxXVIovBuHeZ+Xw75nyqAXxwa+NxR6f2NfrPgf1x1G4NKt+6DYbd1BvEwVTMG5ImbDf6z/rA8
DdHy/wGDI0lGRn5uFM5QwI9XJB3Z1dMkJEBWsdToJyo9HYtwZYhblxF+adoyiusgdxdxWvTgGlXc
Stt+/f2z/sUXi8obg2zm3Oea+t2zLpk+ZEIOw84SEIy3QDqxkQfsYwWBdvvfX+tXzxg7Hobg+J9Q
4r1bRFEDIMDrPOyKSs4PudVsH2tzFjGXDg+t7os/IHm/WEdIJ8mJwHGJMuC9C23gAnXAQaEjbKzh
Hrs/kkJXsypW7C2n6nboMyq8cJ7/JL75RUVwdqxBaEghjQ/Zu9PTaazKs0dGYyXsm7TAE2JnhTTH
v3+av/jmsJYEvma24GBn+m57Ls2oDKK6H3dNrTok5u52qkh9T4qoHv7zB8nkiyECNdX5mu9uSHfb
JGZHTbuo9YYhzmuIXXWXhw88gTc0RcEehUOe/sf3FxHtiEyL+SKuZ+/uD8K02dkhTsxZK/XdvJFy
i1WoARfQqv6w9/9iYWIRcnbK+tfR/u5SYV1j5z/0lHBqKr4vQsjUqkzzCglQ8NB29p/EwL+6HtMG
2rtzFQFy/uOrr5pWSiyvp92wusGUcrBW+sgzji4pqewP66i8P+1vPwvCGD4gPkN4jFqKEem7e0QY
WTbzNgPS2Q12B0uAycN+AQcXVVzOVlfthtF0PlploOsLawbU3efbMB3y2aTQdAczczDr6jz7i/TW
QB5y06vewsyT217gYUk9sMhK3Gvex7NhhJPd5WObfyumfiIOzog6+Js6fGq6UIgkylo7P4QNg8A/
lI0/vfO8CZzgMIngmYM+v9tVad1W5ZWS24T3cl9xRO1WR5px07v6WHnzV57Dx98v1J8viSAfWOLs
7oYW5b0jSqFhQNZt5+2GagznS0hJtG9uQ3Z9DEYg9d6oKXNOCirPnyrDn3YapqfMXmhdOUEYpL3b
vceKlLtty73dWOExkebnpPsyYwH8p+/i+TpspPQDDNrJwPhxwY5hRobCQAwNzibLFm9YiSeL0ThX
2xqKL79/nD+9HFwLxQuMxLOYN3pvroJPRxso/Nl3lZNlh9Dpg2cpnTtlFFnaCcUx+B9f71xpwgGm
XzSBan+8NzsQklBLniGAkjBUPPhZ9L0oypnw7YYl/CFyWnwPfn/Rn9rjMweX0T7TZxiyPyEdBFVL
i3AoLmrmeKOb1bjTfSV2UpZqt0HXSTyyhm7t3PlTQsx5SfxQ5nJllChnPRoLDufgH2+3I2FYjWXl
78ZiMD7OOUS1Y4V1RmLn/R/DKP8u1d5fje8SO1NKK9bnu4c72qoxyYNHdhLhyxqPU+FeDQSULzFV
R3Vvhogc48zObdrzwcbm2isq49bqvPCBMBnx3R4E1gdcUTg7NDL6TPJsVXFRV5KyNyI67NqsCwub
iqxYT6pCNBXbkwldMsimropNAyO+hO+v+ux39fby+2/xZ+SZgYfpQ/cBNztTy971qG7hUbCRkbbr
89K8QipgL3G0eqLjY8pKxssaKi+ltesvlSfxygw2T1axsZbBRC6JE4jj7z/Rz+jS+ROdpfCgWbSq
74fq5ugWEniywzbMLZeUL7Ue96WTayPFhdFm4KE1PUk7wkyIyYdv3lz6Hewhc+LzEl2Z/phIstpl
bMKBb2MfU+5up1fTNfclMoQ6KcequmsHs8Ez3fG3F/Bur48n3OrrtCPk5HGzA1ywmtolHYOA5umi
1EtUEjPgWYh7EOp//f09/7yiMe7AQh39KpYsINE/ruitGVBcbW2/Q/3nJ1tnN0cpJvgOevnTpOvn
vQkFEuMcWiFG+T9pVgeJLiTHkWRnh1K9FLPrI+DyLYJ58PaLTZrBP+wTv1xhTLnoEc6lAoYsP94c
mXS5OLNgd/ZULSknPBzZRtYphRGazrmVO2MIzbiotJdqCBzHdsuypAi68l+Er//xQ9b8+Hf2/Neu
32SJ3/u7//zv2/6t/TDJt7fp+rX/n+df/T//9Mdf/O/r8qvsxu779P5f/fBL/P1/X3/3Or3+8B9p
O5XTdq/e5PbwRuD09PcF8rfu/C//X3/4j7e//8rj1r/9119fO9VO57+Wl137179/dPHtv/4627P/
j//7z//7Zzevgl+73l5b8Srf/8Lb6zj9118Uxf+kcTozXgGNwXRZMMvb+SeR/U94CvQ5jII4WhBd
/PWPtpNTwfXCf/J+snj+XkFnGchf/xjxFuBH0T8BXgE/eIE5/s7+jX/97w92969t9V9fCc/h3//9
j1aJuw4R/8in+XG5cprRWMJSgOVEK30e/f+4eApPtbSgnX9sQXv1TltJie6h2NnBn84ztJo/1iJI
wvBYRWANDorU4Wzz8uPFcMUAvwpb+7DmGAxcjba2KX3smXB0oaW4ZXLjWHvV2Jt/Ijt+ytPGMIgk
CQu9XOJ9bpKSmGfLFHdubz9sRSCfXHNot6TKZu+rubjyed2Wvvmow62a6IWjTSRF24/Y6MzkP+0D
ITglht5typ2e1WbFgQtlJLGtcZ0Z/veyPShEHni1wWtCJO0XOcynYOCSoOt27KxzN8UF+clQlOdl
vw0bhgjSm/Ie/4Tabo9NLrQZD20XBTsfB4w2rusmu2Kzj15F4WDVY8h+NpNu2Yw3PvFiJPbSDB+a
qV3emIa6fhxWfXixFc2UHbiqdbU2ji/32ebmr6Tyrftwq32xX0EVncOot0LtiBuDvNAVRPXFa12Y
xFWCpVe7DnTuaz8X0ctge8qMkY/YklA0R/uxIgP5Vq69ax80AEQAJTvABSXs+/yloKjw6O8N14Zf
JauSyUGJMqQa2vmpL7OBuF678B+lWXhr3ISuKBkB5fLjaNrjJ3urh+/F2ki2f+0EQ+I0a9vFmHLx
kQrX0g9FNvt90mKVoOMgWL1215n9+sVQwQbrA4duK+6AnpvdokR325WLxFsqkMKP3RkMLsY/FC40
PWF96dd9jXeFx8FzdsoX3wYHVzMsvQNtxWY49s9+bbWPXjcoJ0aBB8ndD6vqWvtbmd/OgcR2UVUZ
VR1yf+8b8+dMxlsVqC+jHMxnz+yHu23T9RIvWCMXyQg7We2NalXfKd88K87JQER7OG7lBejFuJxC
lfneBanCxvrmAYm1cYvV4vd1rqyLpvS7/jjaVmMkkxdMaicXe3vTZEnNMcKB2o29afWJYZ6lf5k5
+EEmvV+1VrqtAHdHbtMkNzdUm0NLtoY9udJVl2HY7JsX2zaNX0drrJrYtzKzjEUWFdF+wlloSjp3
rnqAGyhZiVvAzCUfqnZuh9waKjjfpnrwieN9nmRlixM9UvXkr34dptmMC13soTS3k6AvqiruC1Hh
gF3WXBdQpWmSLatVcbBzuoK72p/rMfaWnrAbfJ5Uf63xhumOXm7O+9YdZj8up9Bb4rrs14dtJBc4
Znpd9wmLur0/W6PwskVN8DWooI6nAfiquVemQWdUNKau46WbQ4DTVSIY6ysUI9ij6MHmmogGyEsX
a7nDSn754szN9jKsAkchYU2FIMxahrzytrmoeCmXMogjpgvfOscGRQvH9XUj4s7dwaQtXeQ7TBZ3
ncp9L23k1hCPZFpUjWwDk3Fj+KO68YugmBIdmnOPP1bX+PHiu2wbPd3gnAjdZgeMxbeXXHYb6vgh
yGTiGsyzUMovftz5ovucjd1y0Y2u18QbjdUlhWn4xBy7bGKMbcIpXqRnXeWG6556w5keib2ZoOi0
WYnpujvAlzJaz/g4kVHbx0NOXHyyDibcY2LF5xszXAvU1JM9fhvXqO8vNra3HnjG1M9Y8ZLEShwk
OdTRuhgfh8ZfM4b0Rb/uc98+kx9sbKP37JzrdJSsyHWH7dv8xGV5pkalu35nmGFxUHyZ294Hb2qS
zlb4OIXhIu8BJm0aiKJTY9wN+ZjHPZC5SMOlCW5xDq10IrtBq9gXIiToIsjUPf6yGxPsXm92vPX0
zTuRQRmMVaGCLA5aj/12M2eCxzxfBe2OzGE/2kXnnj3sVJDHNXzrLzANqLBNoiUopeXoQhNV/dgl
6+j110UR9F9Mt2ZdT6gq5rQQnQX/A3QD/5slsodYTQwmY7KGrObCL/BdSwp79j7rOsusdHJUdQ0P
lHeQ5q06VEtP6TuUc9Rc2D0gYoIQRn8N57G7azcR9KlROEZztj2e/d3Mnqb3NK1+vi+NqvD3QJ3k
4IqcNLmLWjfQTP08Qm04DnbvxM5U6vvKb5bmKJBCPtHhSC+GARG9BC1F766qsOZJpMlaiJ1sZeMe
Q+25saTywOgLdiyJDd1MyDjPVDyEvujznWDbtWO8xrsm7nOrQhC+esXnmlDV55LRZJtMhe8NsdOt
822+VXWW1GZmv+qSWDl2fG/yD9HEfDWuqmL+DrFpLOIlXL15b0xKXDAoaJxTmaOhv6QbU9GuW61R
pF6z5ldT51QW714+6dhHZF/Gq2zcYE+N25Jb1+VNGmwG25VG2a6JCQ9dBhh6dO19pn001b7Rk3eV
dc4U7EZDu0usK9F8yOjzyvTsA+QkXt95GlQ84pNrZZsPnVFPrLQu55BrVyze1p6dc9erVTXxkEGS
SVy2fSvWeMTeO11ktwkcWfGSgxK/du1gz5ct9nTquPRDqKiTmqFN+zVnWzMWnMR4ebBFCruu+mRu
GdzBAv31Flurnxu3rlMs2wkj3DZI7CYrssTJM+NLvrZTsZuWTIS4I439lvqt7FTK0SDTjdL+i2aD
rlNttMWtR2VkXjhBWwJW2aX008BWPk9mrLLvvl86dhx5xCW5tYz4/ho1fPBbnc9JE40zfspGRMEz
ElY8nZZlUOVBo9AfKfvybsOPc4Hx5tCOb3G+bg2nDKVcOuY2gNWAQu3LDKLNuQxGf6iQpZ6y1sVA
yanLS2Jw8Ky3lop+dhz09ma09vaxI+Q5Nbv+iz+5l4Uhr6fRRmUz+4Mp6cFC+dKK3ngZSR1Ig0Ck
5ShPhSuWpPcq2vfGZJRcyn27YRXndkHJAbwewuicoNk3F3XoTifllwNNldL8dBKW+eb5CMJx14ep
TSVixwRbd0GM34HrQvDM6+9wnHSiGqYZi7fUia0bPOfazKtTpTUwP9Axt+4YyruycH5ojoXE3Sz2
wXqNRGM5n7DZ+x+dLTgKFd3VMzBXk1lBqswOKsUgbo0+MPE5nfZN7jt3xNyN5BMpSqBYtWrDFj8s
8n0vnQG6MBpjEUx+FPu4VF2IYs3iFtpxRv1o+w+utupPfVBvMcWKtBML9kvSS7nG9A5BrGds/Ndq
YQ2HgkzNqLS+ZGGN52nfr06qs6g/4vKfZwhP/ZdQtGzqRpoJl4PCxhsg7rptz+IaYs8fLB5P65Kx
OgSY0gXM1B3MUZM8sp9g4YZ7RJelFyOLzp4XuyrTNQguVGbO61GYFIhkMZnuW6RXcTO4eXm0jHkO
kkD+/dVy3u7EumbXwVKThqOK5Wxta81xZjjqWhe5JIt0HZtXP8+jz9M2nZD7OVBAOFBlVt4QMdvF
YRFlNx4D1MQUEwEjXZBkFQ4bsT3X6qiy0DjUOH3togWgqiccYB+MPZSEejKO0JX2o2zuDKE/R1M1
fBhUXl+q8xje0TislOXwwGjNkVSC9fwybkG9k11QoYJrGEVl7XAcgp5r9Z7unjpX86LVA95wLcL1
fhT2p1FiuUNNpKZrFZYGiNNQP5JwdDX0SvMPA3FSyqAXMLMutdTwCaL1hSLx8V7T7UV72frdxWZW
JH249W4lnRWHBUNCxSU9ZsYlexv1zeS2LChNbbLObLyOHvujLInMwK/qe6VAu6SatgeI1Z8p4IHk
scXejvQmRFoYmb9f8pZHT7c44bQPCZ9yW31cTdHc9yQXJdRg0V45VXaciFOJlTX0373J2K5daef7
zoQvOi6qG46moIRYZcZuStJDOnfzuJ9ygWmy0T6abMF1kgVtgW2dWSzHjmyiCghYAihhgW0Ecd47
hOGcWWOSYtQcqdwrXU6HoWV7qCDwxXiF7qpC34aq7JOiDtxLAK2HMpL3qKvyREzEm45Oa934mzAO
c2Yd2LifnKg8tbn8NpZNqhczjxsgH6TCvnsw5mrvbqo5bcX2WPNardIYL63gnB3mb6lwqpdosC86
R7+COH/ZrNHv4qI2emoNXkpnsGgKQr/YRX1AoTJ4351lCROw7TUVHqGdEyvwejO4cuguy97O/Oyh
2c7NR4CJK3k/KyZ4IZQFXPLWeNZFkDQc6VE8GwoCLFPgi97f2v3SdFZsL/V+dsUn0fSQuPxCxI2C
2TVoZ0ulnK6tcXbiNtddLCYGSDHgHcLY2ceQ29Bf3G15Kh3gObYOecuW9LkI5kdfWdOa5EU1Iv5D
bKvwY8ny66it18QePXUSlKOx0TR9smns9jH3eyS2+IPqg7uptO5byWjUpE0ZUzWI7KYM/DsSlIz9
ZJO8G7MXsN4c+00T6+lBJTajQxC1n0cxXgbmyLOueb2i0nxyxm1NkZvoJEDdc0m4xvQZIOQbo0p5
UG7bNbTs5iulwxXvThYjvHkJDeOYR/Nd54crotDpqqXnGz1vbzTdfClxZQBIbc7N2Jw/Ba7SH9wg
f8YZhu5pyJxjaFfLvrSM6FU59Shis6zANgPmuhdM8WmahWVzD7UfcF/t9ITt7RXkUlpgJ9y7c/2m
OUwg3BVyROltXKjePSGgHAihDO8o+PJdix8tfGaVBMFE42UFB97MEdNg99qP6inOSvei6TvjBGr4
Bh2HiVrN//KEb6bynJMkVfesa0G9yhMwl3hGHPtiW0XwEUrZaVi6ixXMMW2Ik6J2oE66rLt12uvG
i3ZEPzSpYU51mmOxFnttk4xB5h8myVfuRXimF/5zOQI8B8Nl2/uXXSResnWdr/LA/zoZxmkwl2/4
kGyXjDhvQ3uZybjEUfjSMKz73NfV9bDh0OqrdU+/sJdueLQ6USSlXQdXot3KG8YQBzlEDnHWIo9l
EYa31Nsj3T2lbTUZz3bLTZFULNOw1AXFZPMA/9rlKKrdZ4fijGKvOeKs/BgG5b3eupPEEj0WHXSA
OJMDFumoDnH4+Z5rYoisPj+ghsk2jrK+2HnLRjuer8dya6BklpJmz3fXo+UItRvdCm0OXM2r1Wkg
RGrraYNEmZ5jHqhfjUz2ccQg5yhYp17dWSP05Gj5bAdun6AZRZ6c0+94nZovCqcaswTtoy5j0KQQ
EH2IbkVjtleiWMRz1ec5OZn4Agl7rF9YTepZjcFwBvTvwtZJVDsS9Z2L6EaXG5aCeMW5Y65nNnEt
b7ZqezYYUcz7jdnEfU3vUrDxDOZ9g6GmJTA0ikwMamuHJM6MIt9fit3g5DeOM33pta8Oi2Vg/DNN
O9vIu+e+8O7V4tSfWMBXTdgZj1Hr51c9nvpJh53+c9k1+o38J5bESJocaMK9Wxj4HW5sTcTLk7Na
h1uxJ2HUfKsVsctLY/H6TrfOShsaEuVQKCt8ga4aHAPb1uDMZJVmwbC3Sj09R2uzenQR/nDqov7F
s7pDOPnV5dDNVzN2fLXOP0xVxe1n4vOi+iXefHkYc/Elk+3dOuurqlZPbmt1d647es/+Cr1XmeLJ
aoZHxyRIcCUHZSfoQYbFL6+9AqQsY8aifLuJRaneisycTrjlJRbuhpnfnxbLfa6N6TCjHTl4zgZM
Qq40zGZWK65qCcaofVrVa327qND4GOnixhACji0QUyxovvbDYvO1EFa4JaHonIcWhsLKImGMbRvi
NHtmnlgOfQa8PIG0Mnuh5q7jqSjvYUhjoKqKJ9NSDWWtGcZyqq8x/j/JUB0Nq29iOtU+mbOcX6im
m0wtn8VgvIHSqtgcpYHXN+Vai0RjZ4iZUStWeJxyM4YTpJXtfVVfN8W2MyKjpXfuQRuMpZ1SF3/x
xzFclm43+UsFQ97v4zkLv9dEYBD0OBL6aJTFyQtEwavJDLcDnQHCs6L9Brfrij70lWMziNVofOa8
axNv5NLcjUtsM9eOo7YP0s4ybyd0S3HWQtwBfiidWPeAOmEW3bTRsB08pS91JCy69EjEvPLHCJXg
Pivs83Ygc2LLseiJS2NMPVnuKLAe66BsIszBgzm/XCqtH/LGuZjropjjVUVl4jnrWwALa2+E3Bpe
DTeZ7IwdJPwL21sfrWzCnR7gFfKdNye16I5C89Q0M7sH0L32AJMQSxpJ00/k291iK8eIZwnFCh8E
4xgYbpC2WFgmbAxOvcMF197ju8gZO+Xnj9/qtOicVOQ2vq+EYjz2mg1qLSYrcaPSORY9pkJhmZto
3DfdXZt9eTV48wcCxnawtA8dvvUdo7K3iCYlYQZqiriCbJjmQN2xFCt2Tz61x84DX44h2tspG8Ie
8a5HhbWAdO0W4HXgwHYD/prnrvq8DVbbplJojquVdVYtcjgS1UyDZDOKcu1R7QbTa8AnhXnynfzU
5wFteaG/m+12gR1Q0in3QG7M0whMd+3VufFRo6iwFvlpduevhBulUcZOem4b2ZU2AaxnWwoole8k
1WP2KJnSMt0I631mDSvA3pzDFIkWGRe9+jyHG6iaUYNBrIUL9J5HlxjZ0ypNLvhHdjZe8vEXPoAa
uXvTyJLRQSpV2v4r3gL6smuX7x0mO20XkmXRrduFinARaprprbV6ktSX+jHqmsO8dk86Kr6smBrH
y9Qf8bLXr5tNOSWq87lt1fcqkOP+7JdyQjb1UQzVhay2U91rJ1761k7mEVPPGrDSKAYTrLhsHxf8
k5OGetDtXZD5+pnNAbwut575JrcUjs2t4ABuCJFLVidv4643gLfDxQUCqA72NF6uCuBgqKoeu0kH
fCpvyDMLOz3TmLX6MrIL51QrQQHQyu9ZxMgSCMB+bvK/N718llfljMai3srPdGlmOm/2HJfbdiWW
8TlnkLKLZhxEYkwG70XdL9ctp4pcliBG43gZQVuNuftir2cGGPbi32pggw+d3BhGB9YNtmPFrmos
dZv14oMzZLzFA9nb8G/jXHGWt9H2YLKnFoN/B0x4W44FXWK5tgf0I96nLDC/qwqJGR7r22bebnBV
Idn3nwaSUqFpMV7wlHpysGSl1RRPQThDdZg7aOtmbjKi6A6VHKt0iernzWWvmeiYiNgq0zmfLnKf
r8OJuuVjMPdAVYzfYl37Lbq98cjM99EfyHYKC+QEBmZMDxEJpo80EsOu7bV1xFJs3MvBuR9mN7wM
1TLcBr11gq3ffBSe230bJdZDsS2qIW6Leo/XW0dvWHtApP4rx3OLQC+kljG7Tey7HpvKYaxuXbVM
+27ASXLy2AVF301t3EDenkDRveHWyCio9hC2v4VmM9OlGkdvDfObxZQWsGkUpYL5SSIaBBeRRR7U
Wa2aDhZziszILbxdu+kUVOtwAJz8BDVzQf0y6B2z/nIXhcu3rVujK3+1lQekmRfJ2kyfRT/0SwI/
SezlpOZDjVTgAEwA32LLTkHQvDl+8wni9hFh1hdSKMGS/XH8NCxmQLpmSBeTer09G4BNIfklbeaY
aTFAd8Yf088SFiTmBcVUb0+0EPMMossTg4PrX3oGcYMJjvqhSEq/gLTdtfR6HOlfNpPcZkTM2wcC
PXSyqGH7sOCwrhPL89xLABaguajp22fXp+fOenP4qv0l/1jZJrUh0LmZbg7l30JrFaOUXy5wFT+w
irZ+nxlkHlDp14zt8MBfHjj/VNIvsj6UlvjQhW2UVG3xutXOlkNaXqcqJqYJxnTEqKhM/GlMffzw
rtduiHLeF05mWUQNUllk8rpuNSERLc3USLEpPdl8t3X4XFmWQ1SZE8Za6W/TXPJarU7iFEQAa38S
j7iAQ0MwxxKPmcBKc1SRJxdN5G4Otumb0JV3kAUwHyS96SHvEY1osiFvVtdwY9pNleKOUmNHkeV7
6eXtU0sXMlrllygP5U6a4yG3rJTpPSNcgktuvEpax0GxaGcjay/g0Y6xFWpatK21RhBWv/D2s99l
H2CBuC+WbN6KpXzd2vy+VlaUTkgWoILkR2lmayIYkV66YGSXa1B+18JVuz5bvvpZ94Vo7mpv5tiQ
6zPZJVjFY468+HNmFY+MB2+9vLpvqsb/WOtNQUjVU+pVwyeGhHyR2Ga1nXM7rw37wDyEfaIy+6lr
nSeAtxHqWvZV64wqXY8HH0ZkE5dD+FpU+ZmLBYQJkMjgbB2qeF43zkevOgNrfn1tLUz9rEKD4gzq
s9+uQ0r+6hecFdSb2ffQbZAveBftYr2GZVbz8nYUEyVmbsPSH3y/pXWKiqs8dOrTKKryqfMY31XV
g2QKuJNFa9OH28ZBUzVQ/rrIrxxe0DPBfiuTyTdu2nlKm8BsL7fM3Tuhua8VSKgw966q79Q2OXfB
qgATS13vg9U5mb5qcDFbTsYAfocH73BB4Xcxj/7tIGSdTNKYhnjoyvXTMpGu5gVLdMCScErFYHcE
Jg9gtBusk1r2Jpt7Huy9TF4OJELFTuV8X6viwbBshgGDu69Kl6oNli6dvBfDcxYc5ecgL9bJpdUZ
hzVyLrpAXQ513mWJgf/HKRpLWSWqnx9V3QC+TuVFXih00qLRDOxX974UxWVQwKXsq+EYludRjXbW
07oIJ2WuE6Q4d4FzZczyCLxxHoY1tNp4hjb4uWEgfeOWE38WUw8vl84NmbhfBCU104XlU808ZW92
pfNt8RyGXHgDT7xpfXgyg8G5GKP2rvCIn4+M6lSRovm8wrSGHkzAXm2GmiKoN6s2lhGAAvQLuScv
rXhx8r64BkZcHtpe0v0RdK0Bc23bO7S83g98VvUNEZR1KuTg7Z0isEuEwVi8hVNphLHlnAsZn1lh
m+Z2yYg93KaINqWnLBmChdlARn5wvDUaA4xBm/LNtOp2oY889/ClAT5Z1BmT9D6k8W5teeANXU/b
1jU3hs20mtMYWG5EXZp17pgEZQuYqMfR/e717F6ADq82vduuJOn2RtejkaNRMYLHaehNgssyyznU
ax7crwQ2co74o4vhVOmiE9wC8TUiOvrImA0ER/wtYoXhpbrASIaQJNyuda96dzUup7L9OmkvQd81
J6XCRBhlFzVnWIrhg7arJ4QaDOGboEjtyDsyCOT0dHIKVlOID0pENeUr6cINFl8PWdX2H3Ow/Rdj
NMSzdNcXvbgaLEuUSKSU7Z2IhqGIK9yVvX+uNigEfuUV11L3XU/dBe0gdskOZjLVGLO5J8wze+nW
cf40bkZ9sWaRfB7EOk+8LX3J2MXIB0YervtgdDYgjc1gOthFxTwXjHSq8HNQl4JBbtPrR54K2806
g6YjZaWstXooakk3++3LMLjAhnNW+fSpJG7j5Se/BufNR+n1UELsj0eTP2cOblpr5oV2kXdHveYg
jy7r56xaMpqdiSDnW2GuZci25gcJ9kY33oj0f/IsKxHO2J/sOnOfmDmV7MDbUytHcatzjB7BYUt2
RMe5mqu8MROjC/mWmgnN19R4/4u6M9mNHEmz9asket1McDSSy3L67K55DG0IKSRxMM6k0Ug+fX+e
mRc3M3GrGrVooC9QqE1URbhcpA3n/845r15lSm9jkVc0UNT1SMVGum19s10PqcfkO2Yn+xFmsr+L
c5XcKtE9x3HFUtIxBDY2xBBlV269kNdiS+3tTStVO+mUPJhtVUXCHq2rKg4Ta6XnfuoQWenONFn0
OcnXy24SOj45s8EJRi/d2uYedkWIG6UNkosNRr6DG/D05VaGljFLifmfPoDSkfEjGIl7n0qq6Q5Y
TtsrCzjlKCTTn94N99nIOYrFOtvbcuHJpefmyS8oWl2QR9Yeu9umFsZHrqx9p83vPInV2jGSu3Q0
OwS9STESSoNLpJTRvHWT4qg+i4s2UfrcNQuVPAQ9bxAnlGKFW8R8kFYYU69lUKAujXrG6Nufmmy2
r23e0C8nFMkrZ/1AHgq76vkG0nJHQaBx7qtx3CWaVDQOfFlv7mKh66dLJyZeSZke7Mo4oFIZa5BW
2IchCJmzl8zglzm57hbIIpuBmTeUZ8NgLOayFutNoJb6yxmUETFCH/dtCyprFaiTTuupE9fzMbIK
OmKqmFm3GNJtb0u8M1aBoMjC2q3jiZTQZqGto7Pd9IYAb/0ztxljeSmToS6kGyiu4niVGI36aN0h
Xi2po1+CXDjfRttPUWzX6Su5BRPRsFn+qWzTU+e89ZeoT63pETrGO5KUBaZBkn36HLOe7Sc/l7x9
U7BTPCBPQeYu+Gu73ojgdyQ/e2i2ER+gDbH6ZhIaAbngVsnKQFmVTKZzrotoDsaasfwbF+SOvG1r
Nu+n1pJwCdl3JV1+X5Wfig0w+LKiWdWKnMlE6s4mGSnDKb6rxlLv41yke8lZb3WJLr/OtZVH8Qy9
5A6PRjn4V74th82IGrH2s5wzRbA4TQyuRCMAh+Tg4mYf8s1ieSpc8d/GtYJOeAwhd54MN2PgaswT
7lNiVNgLFgtuKXYJ1FVTWjJkju3nNM5yECwbAJehlS1vDIsIioirnDpxuKGOYxomxp8ZESkoN3UV
c+NMDX00Xe39EEt4GVd1hcPdIZV01C7Zb9kNQWRQUE9hczqGxkrMC/NBaRfpaSiH5oHmIK5cEMhi
WSVm7lNcDb6yFpTyrIekdS3m0xnyqL1U6dbjni6E0R5hEzIzcnqH06voP4pm0jdpbU1PkKNMkIYk
PBtOnW9EDjclHR38tPJxPBE+sUxUWhWMWHU5rVLXfgsbGyGapOrMtpMXU8/DVRejRiQquIWhoHHI
RUPjGkrdtVxZqnL5eZZwk5hTc5Y9B/ALjMHoIa/bKBdU1gZ60gcbu/bBLvtXrmzdauD6sJrpJUQp
FsdGuYwP0SKPeTffpLG8zzPZHm2UIZAxUSHauTdARDQzygRZyhDuWsLyzDxH9b1pot7ZQsZcZEnj
4IyxBHpvtFRPrEQfBDg2UofOQ65TFlpu1FUq3Hje4K4dNA5qJou3voE0CYEbo44r2zMjiH4XY+r/
joOwAQGqgfNWpHmaNU+4TN5Tbj6IKEHhnrE1PubuIFZVyEQlkjEYw0Xv8eJNEaN2z3PIfGRsvBNj
1nKvkMxyuA4fU0eqzC1nT86AYCYA8dQCRl5bxy9TOHG+0pMjuS5DoD2SnzAd6WcEHaDkZsXWld3C
sKe7blblexvW2YsQrfFiQUi4kQiX8Afz3vzadEV2WSvM8BkNl+uQ3Y3X6ZBYaBZFzE3YGlwrRSOD
68hi7Rz7oLBe0slO7z3Mkyv6FXQTWeiHn0ic1EMSfnNTTOFnZfZPWQb8YKXWl6ygjTQU3Lodq2I1
mJ1Y5Vb/7NfLhmwXey2gypqtxUQL7MORH5oxZsuwCc3Xuec+ehpUfp6BPp77+pJ6EM49F1VREiAc
9J+JGz40yOaHpQw5gGXptfaRkvzks3Pi8U2p/tOxhvA2Gxp2t2wc1dqE3WNIVm3GNN/gM553cMSv
HM78+2VsjbcwtRQbX0maaLUvA38+G9ViboM8fmwq2W5cO072VY81wXP6YEPNAx3MuuchdRTIfUR9
mlzlXv4hY7M46tH4QTTld8nGdZDabCiimC9HvseZzLGbRuZEO2vvGExAb7FvHXRfWpfsohRQFqsE
SS6EM7cvGAlOBnkGmZqO9TgjYswO1l8nBZIDXI8jsTTMkjuGkdwD7cY+cxmdnaiTM4oJUjJCwOSO
R09bzD1ZtvZeyGAibOR5voSPTVN5T4PqQ0U11Hqow51ZDL4XJT3z1VWMtYD8MLJ+3idXL7cyU9eB
KW/Y06tP2VvxDxYW+JnenPJ7jWR6yJOmufMaySe2S0vU6O1dFYUBBaO25QwISdLJ/FuIjrzcoanb
p04WbDvoagYhsbKKTa4gvBUrMojJxfBwNKy6wkifOC0Ux7juvvvaS7ciLg1zJczCyVd41ZB4W9+e
bzK/7tc1+tUr0E51Iyhhclem7rpgo5A/lxWV5DW7oMGll5fc9K6GNuw2Nie9a43957G1s57jkfBY
f8u2BBNuJ2faQF1iimyN9pSlPeF3n61RvzpNUK9ail426cTNpOEOkS/N7dDo6ypNNkuror5RIIGN
M81XDdXYdJb5XXMF3DzV6za0Opqlp5qUpoVo036bBJf9LDXiGTuelWcZGnLhTzsWVcZXSRGPP4kd
4sIV1IWTfTTo8wu7x9iwwi8Fc8fvxiiy8pBxu+BONy7meOul/tCtZew0T23YTnc5i6f35jRl/RDq
bHgapibr6TNMF2dbUsTAFW72g2ATWJhGNrouqrt+dJWxtpq4qj7DoUyLy5IrslM2mm52sGVmjodM
wkHg2beW+FD1jW1uwkv+GXvuMs4gWdM8nJeuHq1VRxxWuJmbZriEfjLc3xqZsJ1tUoRhfVX1rkXq
wiCFTfBJ2Q1RuoxVdeVMFSJYMQ5ollNnpcEzYJj4ROs32Opbt+ZX0nbzI8ggI410WATmw1T2w1fJ
zsR+aTB2Qw7DRERg9rhYiJzCLrcCG0lAW8zoBSeP9oJ0RfCgP74tPdv3VSOL4mGwA/WQyY4xf9Cx
zbLXMORfu9y6rZOgsXfegLfbzmPaTd68Bo4IFuZZcggjHHuD3I9JboV3SBQDdwpUerF20gF0LqgT
XgsDZtzDZ4IXiozmqsn2l3hh+zNzDO8ZFLNgE6wujKSMLbOOaP5iStWhARJAHst5ZqjncmtxEmLt
oylR4Q8B2pPRxMeVhk/slp+OTtsrnwJYE9jVcPVWJTXCu0o5FRY5XCRURSBvaxNxlNcUa+de6iHj
kVtm7AQNelFxDLvuN8VAQlLMzUwYBr9zLpuzBya2nTMYpX1mNsmwEkB/5r4km2XeBohJXTRZ0mxv
pra0XjzCo5gST6Rv7uq6BDAAZSmMnVs0cxHxENHrxUrRB7vCHEo/4vwGVOoQ6GXStDPbvbGushrc
IVQl8V5lJhKxbvQyZN9N1yER+YMDtlWmvRaPObXtyKSWk52LRtli5fEY2Ie+bhxvxaSJ4l2NoyiF
7l9KdcoWogHWDTc3cVMxQDBuimyZ+31oF0uz0cxL6Y6EQQ92rXaltwd4nQoKTFJyHPeadI2YpQGC
GLEPm+Uqb9vwZXBGv71OqGyqT8QZtOzM0IfuhnyNtDgBjup2xYVKcOzmwPs6M+tGocstHzqQuZaN
IoDDaudkWTccQim8ZOf6FVjt4o2G9RmWnk8/gIPJzr3K+y7pXpyFa/aPoTHHGPKoS85ETU7ZAbxx
mR44ANScxvM4UOV6yMaSk5sPD07BdCm8XQ/pNm0N9kx7N/KV5dfCyRUPr2EN4jDGYmjOtT8HH41W
lrUdgJ3cNV0xRoNPHCTuBeS1TK5EzYiH7RUQLeJ0igWkyeeuoHMqTn6kISQzACRT8SceM30Xx0VT
kHnSYE+zU7je6zzP3fksuKBqllOZvCGcVGrV1GFWR85Q+99jYE3uS9B1fsMhqy3qu7RNZXWQZmde
NG2QzJsUGwa3N8zgzhXMLDQfY8HEseYVKddQvnXutu4DiOJg7Lzed+aoapsebLM2ZzLa6wHL4ojp
J9kwzyvTmyJlbUAkrj310hSV068RW+zp2BWk5Nw3DiQfOyzTRw6HE/Qu0g5jiNdZzGP81IC+6X0+
USt55VYutAp1Rl62VVCYHr8D+NfdVNJqvIKxDoPICpL+E2/5OK17s2VCbuh0lFGRUSZySLrGpcva
6/QdcPTUbfI0C6/HxO2na0RqlUAME+Q2wiHmwdeo6Qo8WUbeP4JyMzzju+QAY2CT54SQZHF4p8dl
Knb+4kFbCo+jSDRmaZfukJPkvBnMVMXR7BCksAbBH94nFXBF8MQFQs0adoqdgp8Kjl0SA5WF7eA9
NxySkv1kGoNAKPdNKob6znc39Bxl495rGrYx0Vts0jYMv47iolY8IGy5IsqHbv6Rwri20ZKa0gF9
zMdhB4w8qa1Xd6l7zKcucbdjPBScPgy6vCMbzwESB8PiL+6nUFCVmoYmGsLGKjeOmSw/BeBuyj49
MYR2hyl4Co1QXdW2BUpZFK3VXs8qcOwDz7HMtkNfi3fXK52CjICClKkZZmLcN1ylf/I1TS3zURl8
1LOT/XR9XYMLE6KGm8t0eZf5t5abMOv7nQ61ozcFXRvFTVb05bxB+lbqCsipIBcynriDQEvazv3F
9z1s/+PiYfu33Hz/1KP3F1/fv/T8/W9081kkG/xzO9/DO165X/ZfxVf1/p+//KP/+VX1+LR+ea8+
f3nsuOW/V798vv8CqZO+/8Xzd/lrfzf9Ge6vjDfJzw3AXgWVPr79f1x/huX+6mGAw80siBAirYs/
+sP2Z/i/CjwypAuR0oi8bF+Cyf7w/XE3+pWkrYst0CNH0fb+Ldvfxdb3J9M1caiXjA6KCJgnsoH8
PcEYTnfKyjo9cqgZi23v05NTAEbFbbXvKmssn1wPgP4jke7U4LsxnG78cCzmsZvc9lPuv3/6gv9f
NkR+5j9/Hg6OpEdRuYF71SZgQ/zNGUi6/SyDsBoYVJOvzRBDdVBWeVN2TiScuc5+IsMFyFq1V5Lp
Siy6x4x36hd8FQQw1nFlbCZmhAIBIPT/m2yTy+/xL5+OrwpzOjHBLtkNOOL/9umYTBchPiS1qofc
npaoKVVrHykyTYvdPMwgnAyIOzdFUfJJbMQq7RVBe5tX3G23BL8b/p2VJIH5332uv0UEUETv8rDg
BTXJVCUE7fKt/qltwHZah/zH7NhVXlHPm8VU7nQ2ZKhEv2l1YQCJd8JeTHelTFm1z5N23PGArpn5
bBNjHosgcrQxL+DyYQVU5Iq5zx9LwpFfrFEW07iWXZ6lbtSNHmJ+E6O9FdH/1DrzWJf85+924b8s
Rf90wfpfuAz9S0/xP7ryq8r+sr7wv/99dXHFr3QvOWRtWCwWdPnyvP5uKXadX3+LlSX4joo8Ik7w
Df+xtrjWr9gziFlwKDjlHHpZkf5YWpzgV2Zd4CGBiX7i0F39760tvxWZ/N/VhbR8UtEv9SqEC/iX
mLa/O9IFjUiGr/JN0FXZNiH0kCcLZ39zwZ5dVyToUs5AbpY/PDm6DHZ2Kd5cx12j012lhhTR5D8z
Cj8kc/PiYAbu0+TkY1KRDLOHztnXTbvXGvGC+ZG7ndx41SVV+SyNPj3JvDlIrGZ9GQLKdp2guS8r
3pwyHK7NpN/6xXIHBhivbdxTx0laV+aEsZbeKmgz8B6q91apR8b35E8fSVw3KxeSMiKWKlk5afnQ
BuM+yyl/X1T/bGAiBf/R+tB6uX2bXqaHBXjaMHjE4iT5VeZWwb3IS3UHtpZHZjsw3YUl2k8dpmKy
aTd9bNQ3qn7AQPhkEjDu4BC8ox0J/3KbM61RE4wbx1k8E+VhQPzZ0k0Ds9WJELttc5PEjbdFLb9u
lDPsZ0Ce7QLn+tEzEiPxKj+MvoLKLFUfWVUso9LIDppjfst4E0oR+8NSTmdm+jTBWP02tyQN25ke
dhNhdWj5iUJoCXn3gyd6PDfaB1+Vff40oRLtS2e07gDJxOWgCzFKCqM9G/c9gziShJgo4XcesQ9j
DfTX5jAfcNC8QEF9OTbFb5UR2hFbIQXmTbXWvsYjzGFNO69ImMllbv8W+w28f8GgeWqablV56sHO
Ko0RsE/q1VR3Tz7J5dzOLndsfzBfDeEMK6s3n8LgxgzS65lyCyH716oJ7zshjiG1O/sOBha+o6FM
DHoqSbD85lXOYQpnkquzdrUYengeiyC87nuz2mLKfMNCqj/c2ibb1yiexs6/J3Y3XSIvX27LHKad
izFDcKLakNRzNCCDTvR+4lrvMxZQ2GoGpr/noiTxHACv3hB2f2vF+VcVFjs5M6wg8uXo1CBHQY6A
2nbyGjkQdzjB7ECwH7n5XHf5c0eS0MqmnOQjrcAVOWYP6BrYSd1Wx8TBxDgZzdLYSkP3e7pAx+dx
np0juaGcH3kktwzi7hsdXKa7RXLrVCWI14hwh8LhRYrx3RfTsIuAOz0FVEBvsvwyhcfAFHGo4Vxd
GLCw1WLviXNKN8zG53tOG2R+mSW+UQR7C8w2YcYRZPkJ4aj9SUOmvBote+OSN7tC/YRuPfgkQl8V
vch4SXHsg9ASjGpFxeDuUj8Z7hbYuNcKg0VUuGYB4iVJnKuBUZno5xGVpzwoXhkR81ky/VP3Yxe0
V16SVOvZb8s7RtEf1MURiYzCcxwnelxMhLGN0TATj7yCKN9tJxYsRrMiT8+Edb7KvPZCA9v9k8rc
NCKUO4WN8qoXiU5425tpa13GwThpAGxWOa6Jn4ZhlPs5RdWMOgJRgYXG5c407csofshU5PpL/mQZ
sXXDBuyPjDxjeyDtQJFZWQdiupdpPt3gONSnQvvVve8mFck0IN/uSoZth0mG+S84jEi71ZSrZTcu
trfRUAVPYZWyVkH6u2/GlGZH1bSQ7BJsG/w5WcI1tojS5s3sHOwUQfLClZfxkTW79YbD1LKx5hzc
OZfp3jYkT70bTOWhF1PI9a/m3mVNffpcKn6YJYAMHfHAnbmwzpAkMV99lmfeVR60+naCavrZOz5p
4ly0DouXDR85jMpKVqBX21lV4YHODFYYo5UfrvKtiLTz5dqaDOhRwaUJkhaO7AriDhiREdu8Mmwx
PqOGJOceClhFyRLLte9yVnHKxd1aDaUzq0ovFIgy8zt1qr/o72g0ZptOd84yifupNbsTI2P91YaC
2MLQ1ymuykaszLCan6ihNA4IQ1MZ+UPNWxXkyscmWX3OJB/tTV8N584x421paRvjdhBujTTHQYE1
fF2yFF/bnhG8EpaP+4JiyV2GGo3HGccKmjSuGDDPMn5v2wTRpXSL8S3XIrhhDjbsW2n1dwCaeguv
UuxilrjIbpMkSpTVbFORFk+ocgauREsduFdPx6WR8ZZQZJwl1BBU0TRbYwZzO3hfZZhbZ4WI8Taw
1izYT7KMREOvfTIqYHw5og3YPdG8aHwrOkpmnNGVOA/B1F/FPROrVQkKyipd2QRPlGKJwnrhgg/A
sfNQREEQRU3WZYZM6GbIh+0lZFsZib2pqYA60wW8rIiZECcTWOglSHEsJ54p78iEeB/i1CInDr3S
KhD0qqmutpNC/OkbAycBksxrK9P+A/NU/phA0hwdZduny8WJ7r8LLj8D5W2V8JoDc5aEd5/ogT3k
crPtQRluDUaJW5BZfe21+glpYUB28zAB+ozwZuGWdxyJ/DXhOHo34eVd1yWrXdGM7VmquVjF0vLX
qV78vVmRZ9yVAWwQiM8W+5DzBq3Ns0deCbD1wLjdiF+gYuZvt7TKs7LLZkOk6p0xleOTZwhz1ff9
duLaTnbfj9hg227mEH9CsSWbeUIHMw+dMz4kmQO52KZbPIzAkgHuuGGzABdKACHyKj7qyT+S+c3U
mRQMF+csVlaCBRpq4cKSKDDmHHTmtngcDFzCW5F4u3QUzOediVyBMb66eJ8CT732c72O3UmtuRVM
OGft4ouubHlPpVT+PEwMNcn66l9jCJSGksWbchbGDo3ZuYJNN7fUpGQvwTSG9ySqeCsToQHMQoeR
m+El9OrcPHKGuHdDGUnNeSvznJ2Yqo3lk2ZJi91N6abbsguihZdxLXVmE1MitoUw7kXZxcweQT4M
98eM3PMKI/iDtAbr7BXtRcxGM1F7Mp3Xgddv3SFRhwKhtMF1EoGqFtuBcGUA3OYwtgmQAlaLlA25
rZimmSrBIpfGA10PTGXcfO8OY7nthTZXtdu2kWg9zNpl+8i8twHw9zlEyHgj0e902QSrdm6/At7b
Qbf3E/SSrwHGBNxMtUkd59qkwGGFs3vjL6Qbtt5OhZ9TPd93nSy5e4X0lbHor0cT/qHT12nQXCsO
XSoLyo1muNKzk0ocrtukwoFdULbcik3gMDASyqYkyQ38U1aUW2kSjmP34ZOxkM1j+/O32ddwCsRu
rOCWp7VdINnhv87WSAc/ApC1YBQbYsDl0cOXRsL1d5vY/KF+aMaiL4i/aNpr17G3jTd9T2J+UibW
Bxd1j7PRJUIi2XmG15+FVyJKo61GNGaoPVpFh9/TDndeRvYre5/xytAm27mJZrvpk91SiR1lGusl
JBjBTSTVC+bi3QeZf0Ib1Zjp4zuSt5h8DY5p7gaN21O5412cWfVN4gXV0ev5uphj1CDs7qnthiEq
Uxb0IIUf1mt7ZtSxsdriEZgkXQ34vB9m4jB54BWHtzQ5FzDYmlyKXWhm38NEGmFij+IwVPCgM7mS
ka8rV9CJq9k6xILmPAURWV6KGVuOb2HhHuKI4AQ+GOyHMPFP3lhW2HYDo37RkJdY40t98LqgOPLR
lz2jZwBJ5hu7rgNa4dmNn8yYpJwRxeBGpcSD5LSqHDsbIDeEyAWWA6JuWse4JBS4u6SAFm3r9MY3
a3MvisG+tUJjvCIzdvzqlGrvYzoaX122t61Nat0JkXwBWhBBea4NEKMQ3uQxDoq22dhjUkZNCEyD
8ROVQvgjvoOYKBMqPq5dPQZH8HU3cjsOowioBToq8uiXrgK1y1WFz65dbtulpQDcsXHX1uEQbPyG
GlIdxNapJm0RP2WlokGb9gu9dfJsAxjdVpyx1hams2uQ2oaaLziXxpvzO7/OMWg7hfHKEhC8KSm9
0zRzog8xaZ7Qc4ZI247CGyDfY0DPSJRGtXd9LDdJewFAIaKTah+A00bgNs9BU+0QrMk92M0LMG4m
jsHyHWsihkjYsU06fIYGAFbh4PJVee6GeG/nyVVssxBLpHASH3bBUqykETwSWPvFabs/1FAHK9/V
Pzo3zrZdPtyk8na2MLoIzlNjPe/KNr28prPM112cj7sOg2QUw5MeYuIQViTlcffRcrwRinQMaxkj
e2hvCZsfnE0S0pInukQjXU/JK81hxC+UoLJjXgfwst4tCHTKv4/P3zRTDuMpNr0xLnKM+4FIPkHY
G2bQA4G6YgTvgGvG9y1Kn6agpbjLGMbdZMb4CGLBxK8zHAbXDBXbH8AhtV6VzGnRyNv2Qzmq34SV
WUbMudvX3iDXBWteXO2afsp2Ra+6zWCV+ssuDe7PVRPzHMApnF2DzyYbL74ymnzagqzUzw2WgLPd
1uQz58ODLdtp3WKyMOChp/7MnshmwazwqHrN/Y+hFhEjRBJwMZ9dH0IqaS8GbSKD3rNekStRpQ6u
AKsh7yUw6y1eruB7ClxjGyhUOX4ske2lX/a7DuAZL4LMd11cdGdmghrgu1G7tNTVwR/S+tngfruy
8tp/QL0cEAvHcS/HYdwN4dAAPcfxvq0K/4M+qITqG7O7twlfW2nbtU5j0aYdFr6y2AnWjQNxSs5e
zk17wF/46oz2LjAZwTim0+PG0pfESgNGoA1z/TrWor4fiMzZqNJ1Ci42PaZKbSki1fpxeV+SoAfS
l75zneYl53PHn1mZ5fjSs1JsGWs1HFMoWoP06TnG0VW0zQSpJQaNqJxYsuBcc/7ixq7BiFAfXxRj
nssbav0wAs6xqzoBzDDiDEc6mJ/DpYzAwaeSLe44u4U6pgx/P4nZARgxBxUebbboU8nwBmKjS4zr
8ZJPEHexi9E8v8RQTcWVmP3my/4tBpKgB8BkZ4sqKEj18qurDP7+2HdVvpno35q5HRKsSybBzES6
w23qFvl3lofEZvjJsqviwPtR1EBuvTEUd1Wh7BNgSbZRialwdbiAS8ojDAMX6chrXvYeN1yJqyFs
aVIHxVLiR2ktUFk0eOV3lAAwTaE/foNyNHLI1gF6k9TFEXxLn4Crvb0zOvqtMROWN6ZzQKh8UcNb
ajdf0lT2basd5qJu2F6F4Sw3U8IZJF+cAo9L42Y8CKm+osEOI9U8v9vJ8gNj9i1sIYulUZ+GAgNI
SWLP/5Qm+v/b7AVB8p9PXv7xnaTv1W8Tlj8PVvj//C58+oxVKI/zECmJM7YdF2Hxd+FTMByhRib0
L/I8A41L6Okfwifq5m+dKCbBg2zlaPd/yJ52+KtD/UwQUBOK5nn5o38nSZEyrb+OCSjfvaQo0lXq
OxbmPv8yRviTHK+axOw9w4g3VqVzAMnga2ZovDbxq3NaFlHh6WM75Cks0pgcjTH9Id0cTGz0ItOm
ncTqYKVrMZXU9cTC2xqVxZlEJUpi1o4v2qAKuvBWeSpONv2Y+UTiDIkubmXuUQrepq7XmvwtLXIL
gtYka5t5Y+N2nx5Q0glBpTdemhB08qXJh/J1HPzxanD9D8Iz1F0BXwIYEvYYQgPW0jISJoECrDCH
loStESRYrk0jCe5SdzaEtaons4JIqhOKlQll60JaEQM9nMMgC5Z95pZ4CJjO40pVxybwRrbJwjqO
6aCQf/UUDUZ26xMbu/Zi+nXNrL0uDX50o3VOaaze5g4GjHWUsTCIand0xxIloCIXjUgkfw0Hla9Z
Y8SOjCPAUYtzee+cgNXzHSZKaoPHFjyG0LaY7HsjrJjljrFXP/cLfqHZXvc9xzQryRNYfvfS5b44
5dni9hi1dUmhCOtz3yaFwMMJ9GmW1rciC4XKNv0Ai3HdqblPrhvAknJFBnz33HXgfe6QX/X8lUSj
LOQOHsjj4d+FkE9vbGmzzePCLr/6eXTR21oMmdDYachNIh1Se12KbFRR2nvPBtwZR1nunWnkmHjj
JiL3KtvW3HSVN+vnebbSBxU6w6lL9XOb6YbDnHJLdBEzJy7PbU4eX9utiRqucAfCC93WFUWls9Xa
5CT79jpByLLG/l3WI9gykunO42REehZxwGmhut1I4RVujUseCzPJGzK3SSqWdo3W2PDIjEc9eOkt
wlJqrgwoYH2g3QhZpYeCIWOkue49fx8P+bFO9JJu/SQBnauXoqHxoFuoWpeMWOHqcoCXPNBX0BwH
zPADyVkcXJq7okyX9NgQKFOuGWvobuuhkXVrL3cQEpDJV2aBO82l+wob2JISUE2Yxw7zy0FNOn4L
ORADufUjmKcieW3xpg0p6Tkihrk8TIVXYgydaJ9XhcIivvg3qKoJWLpv159TIwgNopR1NViVe+MQ
PILlvYosLI0aUXw9NJi5Kpf9p8vmN3iY78rJdo1VH5MGYg3QvZThh5CkV9EawjbWhWcau+JnV6dw
UCqnqKa53J28apA971FGED3T/3jY1dRQlF82L9OWZ3omtZqhBv1GizwKr6rwClXVg0sxKRkUE0DA
MjXEpKUsPRLSs51uyQnm0GXkGKwxfVUjrF9CesDEcWs9LXl/NGyzvK86338gvP8s7Mau8IUY81F1
4ylOdM5hvyI5AOsjRuxUCWjuTIxs/brGYABQ2xbbpa77XZANnIUz32QWOuVL9262BhKu44agIEvP
qWADsuIdla3knamKy2Smh2RM6hotoIeXubVVqyChpyZFeSBe/mNMrAQ3XKc50RR+jVojQlDAhByq
3CiT7yWfBevczOW+RO9YtBR3xpwwlm6N4jvUbv5ahArfOCjKb8mB4M9Gl+N6DmI5odWl2T30BCZy
GR5b1+dNL6wyQobC65o4ziPGNn1Ewegvjg5nR49Wt4aZJQawbrNKbjg4doelqENzj0vvzV2M/hjO
rX3ycWPhMGB6o1cubsbd0MQXj0HXOnrbekXI0jcAiNolzG3cUK5daP0+FJRbO/2QbPliecxIEarr
kcShBTn5ZDSd6i4NAVxEtbiEZXkFl/Va+eU1QH/zmvu9tqIu7HfEcHakJGTd/r/YO48luZG0y77K
2OxRBrjDIbahIzIjI7XgBpbJZEIrh8bTz8FU/20ku/5q631valMkQwGOT9x7rlN6j9JriIob1aPh
0CDCzaE99INRP4W2uGRQ1hbF4sFJakxnEEHh9bB4iTN9amK3v/bVsLZNYJ4HtnBnktmUCbfSND2o
OJU5wsLQbRhQrtcJk3QGCajRlIAtgS0kml0NO2a4AJ+pCXhNMorWyRboUnMsQM6himMHuklenWQT
F299miDT7WyHuYsQb9Kv0Y1pfB0RQJBcV09c5d4KpBh8UAni0bLvHM0uGo9KfQ589SOZ0k/hEg64
dgFS0kIF5g36RGeJjQf2x/FdziDSco0pemBrfkg8G3w8xvqYRmCDImg812aVPxa5gCWE8HMrDbO+
rqwFITxn6NDnQLvRKqHrfS8rvekRoZYN2AaAcsmq1QWPXErz0wIhXYm4XsTsIl/plDwN5IXg3gxG
+z2MjdnZIJa3t0xt2QQ1w3UpJDvI6p6I0rndDY1dcMLGTsCksSDdaROTB89cxPHxNBf7DOnDusbM
dshiOsOVgX7y2wz+47GNPeMYt6K4gEMtjXUCXm1aOTrWOEU6H1eGo4vHAHsLP2QEOYjhQdqUd4aF
JCsxZYpgO8TCDoWvTd6ntiKGI28hSe3t2J0e0IZa+SpGIIWtT3Tfe5cbd2fXvsJR4dTm89x58UkW
TrGdMOC+VL0l61Pbxjes+HiwwINgb9cw5yaW9nqMw2SLvPR69FzDXykaIJ4CqsDC4jbtW+qqyFrD
WrVgz/lBfutMnbS3QWZm5xZMUntlWg1FeINLxK9F/+aGqRbXYyNuLJ0mt00GOqArQHVkxfciMZlk
9XRkQQSYbS2Kun2c45T217HwygdlHqxIypXpFr01TMo8Cfdp4iYn0Uj/UXbjqNZQ1h2ejlmxS3hU
FlU/gvCI5D1KdGSUXCZRvQ1ZOt9CHjRAewaUq6sAxtdHCBsCJga7WAFBr0KZHNtNUK29KojKTezD
xsOxY+t0w75WVnusDx0zFrb17doyoyJ8DNvJ/ZEVzMoSpK1rIVt3OtoVldWGXxBx8DxNVflsV8u2
NMHkqdkIe+47AjnzXHUjdhObojS4iXAga2z4SYwmMmt9co6wSEHuFOTHHRIdGzOj09ggCFejz9/3
tjF8ISnFrGVo4xnNEK4ZLqWDAel5hxWf4aPRFr3cNap0Lr3gpsUrvYnGJLyeSvr/Bv37Li77Fx2B
5qksMCy40ZKog0ZQBxvmqeDsuNI2KbhhrKFVwo3iJB0/VVm9jADzQgIEzRFxim3eYhy4Jm1n2mGL
Ca6CXMBAAf0XbRhhpeN+rjpE3WG05DqPOdMlPFcTxIFRhYxL9TwfHa+MT4i1hbH2gvrQdmxgEBZr
4N/ZjyxmOJikUtzEpnbPwdQzWcKVh03PKCpxg3W4/1CupbcLNvBs5rWH4L/ZJPC87qIxB8PqOVN4
QsoAR8oSe35linaZ2+dJKkI3O+NBj4TlYPaPm1NslOM2SfSTCB0WI3MafZ+j6WCmmAHNscHxwuoX
IWniyY9OsLbuvNL64oetDmGG+9QfjDtaDqIeYxi+HjV48NJW7rhNDel/q2sL4nI0NvEp7PFOP3Fy
e92pjQJxmtB/kpQyeE8Rz2mol2bVQNxLw+GjN8z4CZ4YNKZ56NcOjNV90GcKw2UljaNfyuw9krTR
rTmxnSS+pvo+l6hFMSqqLyWpYiDl1KfU6BCRT6GOq/2Muj277iS7UKTN4C+gNCbZ6zz2+Wcm3X4C
ppbY2b4Yutk/ega+CCswYFBWc4cXnA1M+mg5c++v8OXy5zyRd4zpB4CyKzdjCn/2xKzUOVJLxhSb
vFgeNCkM296XDP2mAtrEja1D1AnJxHG1ihwcZ8Hgoc3kz/XyAWNB0h5t7ScJG+IakNMQor4EQUyo
Da5CvxXTXthAy9vFrFgYPJ+xwy+OMm90PpI+72+BLiEsjQYqvmFLQG7Cnm3ZbM4Pft8oPKekZWRs
6fWRk2DAT+sDh3yfi9ayDsjhp/S6mRl9dzksVbNj1uxqldZ3GeOmz9SNRLzKap8yFJCAelwISxSW
ncu8tSIuRWwmnCJ5bdvNI88RxNnExuhga5TZgxWLrDyhSQYr44jRYuIMnQDFQqDb5rOOTL/bDUN1
8UEeuEhcnkw9Na8OrK4ML17kvSjRc7InOqsHnhONvrCGSq+CIFYfOdwGd9X7rf3W2xlLrGjoQ7Uj
gLJASt9QUOVa3wLT5C6Wkf+OjjXB1la5d+PMoJZCriXdir0kMu5OISHBSjM2mKGwmyJKM3q1zTM2
1Ci4q9jYmTy8GLCa/PZ7c0hD/Dg2WuuYZWx4KOdAOjgZW8fd1cBoF9al76xDY0jtXUvX6HxDerO4
sonoJKcQ2P4zfh6nX9XZ1KTbScCeRpvsKFg5Jc+2CPV7d43ym8F034bOKtLxcqeSIvAFfc3JdiWb
1ycqGK1Zb/RLmRSmB/y/xU0Az/ljxBBTrywjNl8cY8jos/qoAC1op+Vt6lcqwy4eFFRxstwVlil7
9oHs1M6KTs0/JqzhePA3lWO++n4W1avKqoxzFofOAehmcKOhoGDhj+LyCY/LFO+msO3vwNG2H5ow
inU1y+CrKep+l1os7d0lf5urZaSazXQlL3AGiUocrboM+S909xV5B9j8RlkP92qws3VogW5gNa/M
fhMgziEkPg4KeAT+FLMR5SmdrOqoKZmGdR7dUTDMRbJLPfQgWxW0drCD6dK9LNqde38OOmyqGJaY
yXEIvJZYHINTQWeH7MjwsnITCfQ4axz050XVfs9k9JSFZrq3Kqoatk+juO19cIvcAxO76UhRFWCJ
zNLxjF8SxdCMUWwDLSp+SWbMtCe/j0EBNJZpUvRGEyN0IBXhNapYmqBBj8AGqKktb9rMOAEfvIw4
+A2+OoeOz45ZjtbW4AxH8ALuyFa5rNpzhES8vG3CxAe97idCnzq6re9hoQdyxjER7ahzeZQ1Q9W+
+XbASBzbtnOFb4UxJVcrpXqWGHeYOKDHjp7h8CSc7p1lrtoxW2Zbi1sxAc1xI9zEOTKJaW51BqYX
x2iJHckpXl3ZhdeUIN7Rp1950JaMvrEHtCkaMgj3kiZ9CSINEtRXEctRDEOgaJbJ57BJRS6u+8rC
A5fn5dYRRXMy/Wm+xDa/w7Ipgj42bHyDQW7AcbAZi2CKblyJLfUgLMOaHjBd2F+RHBN5ldZ9lh/8
xEgPYVy7EYOqHqtWx2WuN6AGneIWRgYU7nVWOqBoV607Fv6HgeyPXR+FfvqtZ996DRfBcS4uoV75
YYgN34d1V3QHO/C2plwQx7Z+SKrywfT4aX31aQAcfQEjzz1p1Y9jWTHAMfRtofinzOwO+itGTEKP
0bBNl45676Gi1F4ZrjqDsjooz4NQEITPbcpzr1Cnus8/KFrfjaS+85vqXgvrR24l16IzSflM8m1J
PICIjHhju5CngvneT5CctVCLawCY8IPUi7Ewd3tV3mqvvPOs/E1p+yE2jcuQ2eq6RCfCSG2JQ47K
Sz42FyY3V4PPRaYtsLNl+VYScLABf6nIy4MINnJUI9xT30EyiM8MLz8HHX5FnDnvoyBKqYCe4IMS
zVAC0SjD+uywP7Z+wz7MRJHlGS17G1pqBHGw66DcHggWeDRJ82QOQ9XJ1f5jkFwlVi/uo6R81g0d
kWL3MDkV0iITBSBBD40+Giz25oOZmCU6EUyEg0J+VM31tqimjrfgOtoOYfvIemvO+poH9E0waZ5x
cmoZ248XVfuHaHbuGeqcS6s4DgX77oS5B/6G3WTRU6hFqTCnh6o2m+Ng9HITiGTnmuOV0RQ3kho+
IIocYhEL1HR2SFSKrgfHyM9Fxb5xcssLS3nqEqd9y0Y5s6SIu11ax/5RJCPvZKwuFFwN5s1+EXgO
27zznK3Ztk/+5N5qyy8vlQyvSzopk/MJ/ac/1k84Ur5YcsprZFPeaVh8tAxt6isjrdEvOeMNtRaa
Btc9eOS1sbE0cakHP8KCXIo4mN+lY71ZThpthyw9lrERXzdleAuRbo8r7KZvJ/teZs5A+zGhgTLZ
yaCQqTCaLYvQgmeTUzGhcrGXrOh7qisBk/Fogwn1I2NXVbxBnv6oRJxTRLm6DmYDY3rt7scsu9GW
Go/EF9yXimUVTSRWHKeOWRyrRm7ZZRHEQo865/1HMLYo9mwaQYLekUhgW9vkAA9XIhvbo2sXF1xA
D3OO12bVV9PFT/vpo7G9oxMGz52cv8UlCGHpuHuZ4rkfeewRXnZvUb0jnozRpSbxPmdNJCtLHRLL
tq4x2BLpliu5Npu54zrr54saRcVSvdrHJZkPPIa4nDi9od7lzQMvU229mdtjaagP0MXfaxT2LBcR
vKVoY1aFkbNEJ1GRWbM4F2LoLh4TtVVXpY9sTO9VErx1Hgwynyc41QaDATP4kTGGSX3z7KB8wpgV
t3yvMY8h3GsNCuZTCZuQagR+GN77mB3q4MLcgQKgXkPw0Mg/kksbed9kUF+VWGRLt4doj/ViqYs6
6PvhsPIK+QbnRoOlmG88t+GCtZrr0Elb3ON9irE9PtaZfTLb2ltFExbQSx66A30kzINgG9dQWQ9N
F2bqwJyfQWmhnLD4LgsWc5/at4b9HKX+NZaq+aEpSyRaVSTu4PDKR/C983UPpmqtK/PFp83aRvgF
1l0CITMkZwGlYwP5bciy5gV0lrkqeiBNLhE6u04AFG8CoquBYeTcnqOx6yaG/6bQ7keXM9DAhLkF
iQ/sNKl40vRj/ZAEFpw5mygSb0FBDUN6DLEX7NwE9lJbMXxL4lOZlo9ePt9JVz6G1PmruqvdKxR8
0yGZukNGQSpssaeaOxcSyr7JbbWJ4rjHgzc5OydBf0Tz8GilLQwRf4nZiQGT1RQpB3j4WyaSV9y4
DjJK7lk51y/aRFKeIqM+5C3ecNEk86avQKxAqj3IvD27kulEnsYXUgKfpto5mAjMNjbjM8LTq/qH
MVMFhN2C8qZ52njavoZuhcgsGo+F3x0Hd4QSlgcPYdVN12wSMSS7KaY7hw4ygDz9WsHmOdQzykHp
HpIoT88yG0D5ArGH5Ng6b3GdfQdqpFYBjntQJe3TbA3RI6sgcxPVVbobPH1CXky6atQ8ahcCZaTF
STPhrOK+Zk6eFy8ixkQzdvh3jPCjQvk6BHT0uRpxomfDV8pNUqas2HAQl/mOfJ/lh92mtJOS+QYt
Kf9qKnpupa4JyTFAIw0y0l7RFX/i+f0Gqe4209b/1wkdEah90uDwgDfMvajzQ+tFr2jH18qansIc
qRXT8ifHrpw3lCsSvSMBEizCQ8z9fXrGLPsBYEN9Dgqd4eh+C+LipeML9SyL91zXpIVN1dFOneOY
Buc+AFdswqLOa4wDG8zv+JvF2IVHFmL5uunQrpoMze1dXKflrh4nhFFlUaKE0jo4dRxTz9LsXhGz
tVuv9gAoJm90J19y7i7pGM+7WkBtkTlsZqmY6HRybTEc2aAlq9b8mw/kE9HwBPx0mIbfbZsDqAOD
c1u7AA9L+9xLr2WcYNniPUs8C0eSKccAh37b24tDk6Kv7xfxXuci49P0t/HotBwsKVRu5m3uZYgg
HVUe3QKoEXXtu9JDJ2nsmcC42zDyy1dEVM4ZF8/4qcygebcM9WrOzdD4K410mLs6S5qLYg8F2btV
Qbxht+ffUHEV8jD38JGPga3HfIsMnBEGqB79DOmEGUaS7MopHE49KmS1QvU7P5H6McEQygYLsU6I
DKNbj1nl5zz4sr689EwVQr5jNeeBt7JLLFL3/VyPattZuksgA5RDdI8YXmVr1bKumRQ6JM3R8ZUy
wj+b3ZD8EA7iPqR2Vjw+qTTrTU4EF91PLZsTUqYBJrI1kPF15tO50SWq7VgRPWKYu5zZVgipnyg0
pmZkT6I/X6I21TqIvW9Tnp+xsDFqJdDSqRAgg6OZ1qgWgZeocieK1NsNscnUva+b6sbw1DnHS/Yd
dlBwazXICyXzHdRbcC+GgFFzy2NtNk+E7QU7KzQ+OW5uilmC+GuJ2AWXtoykRxiX0RqaUoJDJfPT
LR5U8akErG5uHXsDUbJ8relsFu35pQ5Q/KDcKGFG+t6+knlF/c0VhlYFz1eoWJloZTBf+oocQFvJ
dUvrLByaTVmSHRXLcJcmQYbqsernhmqggHfSc3PDWFVuOu86xqJkjth98Ip5Nv1IjMLuwf2p0SKk
pnS2nZOtIYJs/qtiwKJCHuTi2fzfZQzYlD7QC8U/axiWv/EP9xYeLbQBFl4rjthFxfA/IgYsWq5r
4etC44BCmZCof4oYLPGHS/8v/cUnaVIzoon4h4zBMv/wLYaOGDnxWhHvaf8nMobFmvWTdUtis1jS
f5ewSp+MbPFbHqRfoqZOUJEvjW94QH/WMt3M/f1P38df+D3/8lU4OBybVTDGM6xtPysl4A3N/jDx
Kl6KWz8MsRlkFhl/f/8qlvj9dTCzWfgimTyCnqfg+s24mfVRLMXg0AR1rc0mN9LTIqIOvFuPhVKz
n4gW2dSpR6TgaAtYXBXyq41v9+1t5VNHrtq+Kx7RGsfOFr6BVfL8CYU8oZDkBpKhHt1dgZxr2MZF
Gfebtg1YxGr84w17N9FRqFtBfJiRXuwtd7YBoIStRcO0CsbS5a30ZNRszC4g3ITer74K/UqiokbC
Gq8q2w7vgrJQxcHsereFS1Y41tYJRvndhoTqHeyxJfkkkJppn1doPBMsii8QIvE6INIerwbAUffK
jb34YiLXeJ6ECGDAOEn6BOvTN7fADsobWwwtYuqw7iCqJHSm+7oNcnTKnUkuAUhchgno+TyK7ADa
ySaZkfnj2/LMijgSyviaR5jJVm8k1+oZUxKsAyUCxVmWeiUJLJkfJPj8HZ3BC48LVpoqBhfcCqBN
66KYwqMWcDiu8fPY9jsJ8j6Al6Yti+dCI2TQyWzXB2aI020Q07yuLD3Inq53guIIu4dgIux/9XtS
Bf57U/njU+Hp6qunHWEBF7bZt7AX2bfY7NT3Pu7lF3IvVbwZbgBkAqBOb6HYMYV3oKUiWo0xQEeC
EXXXQI4JZMhDJdge3/sgLGixxTLGC2uvqa9M6jAPt8VYpRsbHpX4Bp3VJsxSgLzi47UAIGwrG8Xe
ZNY7bCffJ72RcgjbmwJ8NB61EwC/wa/JlEGGSctMJA2t4dXrvJazWaVFdagJgLwocrz+tA//1+D/
f3HX/3RSLHHAv+T1PixJuv/noft8/y3kl7/15xkt1R++zRDQxcKqFt3YP89osThskYzhGPE4/Ti+
fz6jhXRw9FvwXqXJvOqfZzR/CUsu2baWScSuw7H3n5zRy+n4yxntC4fMXrbhJk8PS/52eoaRR52s
szeVWOYjVH65Lej2T3BhSP2w8d5BLSMv5aev6C+ObCQi//KytsdhisDO9CyXKfivhzY3pS3J/8GE
WNLHQ7AIyS2YVPBqV6T8bTCyIGaZGuKk/H5h3uZR5z4KlGYf0pmnvcZNo45c6THbQydOrH3VtUo8
j07ihivhNONnH0/xyXWCxtwxbeSfSAgnVduma0fKlw5V976hIEM70vWvQeuDWzYm4obOQJelg6eN
0QMGwKldi8RRzR4PMpqPIEu97wW/Ns2WMHG+xx7SOPYSvBf0SEZVKZbOPRbSL8hFWFfdjl6tXiWx
ID+WLEcAdtW2TudRl9uiQHZ3nPmJm+zojciSXyMfmtHKQgaHQEKPkVYEqnqi87/zNA2GTTmTtnYn
4tL8YG1BtxHFyNjHqNKLOaKUZ5vtXPjM/xoXqprnz8ZO17Ec10NngaCzrUQ9EBAxPjMjJ4UI7Cpe
sFXUy2rnRzZ7Wlrn3oXzG+ZhF+7BJ433VaYDtGImtBZCGmFoR1FH58lF1WxcJvGs8yio4303GpW1
TFuMc4xikAQ0cOVATQqFacQEZHIpBz0gK5vJCTiQgxP55BMYC1W7Jwtjm7tFQD+kRNqZ6wY8EVyZ
GGH/Y+TmHxBt0G/4A48O1twDKsF8dr5VKRnwDLhDgwxa1eHkcFW37GoXLtMGCQSI8tQYGeUFOTlA
8CWtGpJVlaevke30b63b5uDYJmvyNqYfUO+zQrOrrWl0LCQngSp+1Y6E4BH/MhfmldlmOKHheT/F
unfegsibkPw5fG97GkOguUbX1tmqDLKIvDlkS/Vh5N84+qEdXs02ZhYRucmPbhjyH3mXzi5I+oi5
Fjq96AcCpt7ehGZEflpYFBuMAmO2JhhVHKpShjxf8jIj5ETYIbJHnYd6LYJ8uNZjymx2slXEoB4f
qLWScRB/YqEdSWqUgX7tELQBCGSN8IlyR+uNY8YVTOSpfiL9mqCXfnYFXQ2J28zKcxp0ZqpDsc9t
5be4A2VAaVBzvcxwCGtmSmigt1lK/t+GLalifl01n7nvx/cD7J1mZcJMu4k9FJKofpyayEmkKTz3
uJu8NNXMEK2BmBy4SycXHFW+7+Er7ZLIROJeVqO7t9AD8cL5OF9jR58x2M8FqcYZTcq4ZuS1WNdm
Xm/lB3KAoCl9XFK5iHueecQu451OhwZv7NDTIrNdSLvdjDUJQ2XZ6UePRfLd4jwg38LQ85lc3/5t
VA3jNhwWZL8FmLZGfNG3yvLihyTtips5N+YQ5NzgfxGk7BOXNo6uPFmEx5AqOtT1q02VAlk8c9wb
ntPT4zSN3MQs+/x7O3Om57Sbs3e7hwe3DVirEnRQLis3r894UsPCmG5LO6ej9HyjabeVMbLtyeYl
ThVvpb0Aj4vQ2mDrQEUEVSkSWxZ86QKBJ0cj3jiZSgn+DBi62dsahH71ZXOzPKQqdPWPWELBWoXu
3J59Z6L9lh7g6o0kdoRcM/jZ/YoVqBAr3XG5s/j0NMkkoskVISU25AVUIdDPsOJoxSS84KOe4T8p
9Qkb31WnJqzrhta9GiQLQQD747Q1Q0JTSCjSfsWlChnBjsOdN8+kR3iq7t1x16MifuZHxi88696z
yW2W0HerJnM9bMOt6DdDoqyUOKhyKhpsDfgKx3SHHd1zPpzOmKO94+Qx45KgwrxBbVl5BUcRna6B
eyyahyY5l3omlrjRQwvZC/hfc4C1H7GR7Kh2kdGO9VQI/mlyr8RNantpzCUPIcrfoyXxgJCK2cAn
g48pClh6l4SJDj5RmofAaKEGQPgjE/S0PKKsdZNKx3cP0BZohWcv9znjIkJZTH1NmNs8nKfGl/jt
TLLznMcwt2yPRIdYLyO5qCvcfeUQ81fgSRd5/xhgVBdvGjEZImINnxTwVa2DFysemq9J1cHzINit
rzqWij+oFCtxLMwQlpubmV2KHXsgqyGIbJ51KjJfOe2CL2Y70XWbmPkXQbwei+G2bjdMd2wQVhiw
CzI0FNg33C7dmXR4m5h1LUexDYeivHfiOnohlqw9GSYELuIfCWMy3LQmKbBl5ETFzwdmSziF22AG
2Ufu8ZBUG6fkOY5EUJkD2pnKfOLwIBN6gl1ww4lFYhsXr8mJa5BbrF00DcxcDdZOfV8HMApxM2KV
juBKsI5BR0sWmvtej0FirZRbobTJR2nNO2K78Y5TBk+rxu46bm/mk5/Si/RjV5hOssbAweNuzlL3
HhpZ1m0dTH+oyEiNQZrnZ+Z3LeGVM9rJwgdfx+JjJOWVUsQZ+KDdRPgRmm6j1zx0HQ/MMXMgtMJO
kbKayrHf36nB857ntEaKYNYZIWsVTYq7pViY9H4sZd6vNXyxaJMl4dBsAYH3b4NEA7EqkynyVhno
SQ66mlzENZhJ98nIVcrEKG+caku+kcXcNW7lgJfMzbB8emXyhrEKj7L0Q/E5clsrAKBd9B463D94
xQs6hDEEOIbEueuSDfvqUjDhnfnrNqa6G3tMEbeZYi6BFXvpiIjKWIY+HMFMFGtZmld+NEJA6TQk
XvYdKRzbwo8r50y0fMZTqCJYaSUMji9KnNmhXjOW19aOWTnHBOHXSwrX1CW7YRIx63HPAfA22hY4
25FUvgOy7xJluI8tHI3hlBGEngpUrWyzgF54w1RPxGJwMO2mkvoHXZ2rN3bTpNmxGcre3nq27Xb4
+FQHMEkSgcAw23VOMU6Ag7IV/uFeBKxoYmQDnEseJ64eHNbYURKgAuMP+yw3DcbYhDf3cKKgsvIV
A/xTh1D5GN8bYJEvKFtiDl+xhIiPudV8dq3hWugdoIOuxiGapnUOO59VP9nvt4nVe3c9+msaQBOY
iz8qzo+wJn7TdAx1A52w+OYT9XcG0szZnZBkcsOlOX6D2hWJnQ2UDb1vmxknD73qxRwdk+CfKYx/
VO083g6zMtodDaPxwid3XLSxYf9oGCYKQXJnFYo/YDeQMCfPfi/dkuibwJc/ML9U3J14wBP0fW3O
aRfl4WXE2PrNSzz9fULHBAC27HxNeLAOX5GZVbfQuqMzy530hV+rO1a9Yn2CJMXCU2xa1VcBaxwJ
kxGLR13PJNfY2ejWGzL79LAvG3feB3XTqU2nDJ8c2tJL3qB7t0seKV3vHlkZ6cITiPyZ+IJl65Qh
GMZeSJJrjlekdR+yBBjiHss3bFVK/JArNB2zF9xbg1pljLzZxYYJcoml1OcEiw3upBhBRbTibMT0
ADlgiepkMwuqX9UKR3w5OtcDgIt7lUUsrwLLXnJLZl80O9DV6S2gQ+NLidA4zT0F42poLPe14IK/
bbLEvvPb1jv2Lmo9vvzUttZRFDokkA0GXtAaRoQC2w2IYDXp2THXtgyiG8VC7keRh/JbzlnTg7w3
HNRIhc2hoCjBMQ0Yk13sfIRP1pGeLb1OxnF59Hiwz3d5SbAw6aez16/tlMNhhWiesPAEqCjcUeTk
SNfbMqhxpDv6Hi1ibq6BJxT+Fo/F8sfrropxzQZ1u8es090WtZHHWyoZrsHYL/WlcdKkwfMby10y
FxxNLoOjiztY/mtesXpYz/Es5SpEDHcs2yEh/CUk5HYHWdX4URAnlK/Jp8MzmwRpE20aXm/G95wl
w4b7L3IePDOQxdajTATsnuTzBQoUZlf2pRR5s66ZZjdw89U1EqkIJRCy8uOgk/o2Y8dISDZs1WDV
pA50p5RgCUBHCJk/rSCLX3NugidER361WjIlgA0x54/WlRHkH6Hnjm8x8Tc4Qa1SfnizQKHb26Sn
bbi/zW9F5FO3VoLUbE4A+wnlBjblwAjKW1SFPfiLsuT9pEkMX9smMhT4fuDfW2UaGLzjynsE4Agf
YkCft7ebXlXUQoPBZVGZPSWI1REW3ohZOwdQMBrfY+ITHZVVJn1PWxvzdUiNnG992Q054kFUx+yh
G4RnsegkZBXZsq0yamAdg4y6igzezn0qB/K11vW4HFPMDnkaRhhawhOHPd8vVkSxbFt5wm3NPDRe
iYCb7uA+ZdmWOyrtty2ZLovcqkKTTk2laLOcKQHpi8U/RqEmK1CtGE1QESpS1KTV80QcXYvcz5DS
hVWDya6AqzYaXxtakeK/Dsb4z9m/y0j8f5/9b5ex5G/cNv7Cn2Ml4f0hkJoJUIJKmi5DnP8Z/Ytl
9A+Q0ed/k5JDBfnPsZLy/8BfCucPxI63DH7YJPxj9K/cP5TpY6X5cy5j2u5/MlZiUfDLXMk0XYH8
m9dXwpE2IvxfBzyMKUSrGcxsis7EyjKzrmZzvcceoFg5Tf4J/X9x5dO37T0QgXupp3xxS8EeWOH4
8Fm0Bt2pKMLk6aev8C9mTwzOfh54LW+MYoDMIAU00xfeb2+MFa2RoKEyN/VYgd9pO1Z+As8L4ncw
kTB4sn+zOfjXbwIChWs5qLbAeMLL+/WbsM0BDuiYiY1LRb02NTt3LY32+e8/1q/4RgZspmL0YjJf
9Ni4sGz57VU6NKJepb1NLDsMEcEs4V/W1D8rQ4on3H7hUwho8raahujfTPOWfdEvXym7F6aktlIQ
N5dP+tsnDDxZU4yOZLbPTvotZEhxwvA/k4CneorATDJIaJ1h58OuWxmNB5pzjjrBdMF0bsBsOJdW
Ft7b338h1vKqP002+UYcfmUmpUxJWQwtw9Wf90J0BSEpJ2FAWo00dvBC6cqskqEAcVfTCpNbdJ+M
wyWuu+aqmlh4RtggD47Tmy+Uw1yA0NKNLg+ijZYui4J/8/aWH+Rf3p7DcNfnTrGE9dsP5s0UyqEu
AqJ+fW/Xpj7m3sTW72PZjQd3Sq0XOzegXjnM+vaWlbRrXyP7D0aHxIYmbK/+/v38flvwbTHL4Mzg
XlUeaPNfvy0cpuMEGjnaqsTjRkRO0m0rJD9bl9Cv1wiZzOXvX/Cvrhrlslq2PJcZNNfCr68o3DoD
B1rHW6Iw8f+NHSs8pnnmg9bTQGx7HK3DYhi+aIQWC3/T3kyVQqgorOpkBJHxZA6IZ/7+Tf02DV+u
GS5lgRMTqq0pxW/vCZ+EAoPkxNuAocYdxA/abpMhhE2g1qGgcli7eHn/zVf/+wEhWcZy0+JEF9w/
HJi/fRFdJTtWWcm2pHLae7Lp9zOaqn/zff/Fq9jLuWchRwWQqJYL4CdDeeEYmpyuACoBeZ0851uo
Cxl2kvv/8Bu0WDYLNhpAZZi5qd/2CUXMMZFiloMvMmVQrSP7WDhBRrJP1wZ7pFnOHtulc/v3r+r8
apfn+ONled7x0aiHpbR/+3QtTa6qzdiGxzUbwcGIlPFlW2NUIEGBjJVj71hMA5kyN4OhJ70NCnAt
a+QggmGUZ+hyY/Bs7PGs6/YhNeoo2pdycNfeVCZqjRlxIL4Za/e9ZvLAfAV14z0WM+TfQskLMw7r
roY1rrZV65oL8SlAkQeIEJcIHmvCN3IzOEdeUI77jg+zJ9VNlDd8jer/sXcmy5EjWZb9lZLcIwWz
AoveGACbSBpH57SBOEkn5kGhmL++jkVGVfuQ7SHR65SUyEWEO0EzAKpP37v3XIceRzpHfU0LXmrm
ONP3NxvGgr4aiFhJjf4xbWf3pGswSba0/Zojz0lO1I6gDU7eS4ofsEDxQ17yIMp7gOUlrTvjTGrC
BNOOZIqNLodmZHv71m2AHVoGhLagWMfylRPBGlNvLuXjzLk2pj/LESw0cpzSYaz3VsUEeQJvYua0
jZFE5pSI8sBkNL4nOI7QTTsXQVZ1pJf+/p7+8i7+cUvRNbBICoPF6ccHFm/HasaAnkMBQoY0lTLe
OToiW1eSGYBnirQgBtXR7y/6y6ZxvijeG9NGOuHSVfrxolMcJwMJjsTJWR39O7PyI1mj2zO12v27
aw1rn87Sxyfkf3Cqf7yUUklB6eRzKd6KC2PpdFLL8bi0Fkl1POfLOT7rT0Ay3OLkW3Pzr/3lv1BJ
3jRwx9X/+ce/+VIBdVsuE2gXmK7+85eaJGNMdAsc28bvobLN13EqgMIZcYfsnPrE7Tv973+nIHxt
CkEqQYPZ5Y8ftLGtVEuYTpCSkdlb/wznZKxTby2ZiP3vb98vuxisDNSOBlfiihRCP15K5XbFcKtB
PQX5ImTX6g4EfXA21v31yiAn4y+udy6yf9zFgSAbTG/Zwm3q6jMj+ftVtRSEYg2EuYBb6ClwKs//
9JCYvWXpmpFpWpnPtlcP005v0OWHaOXXOz0Wc7uDj2oRK0J2z84F9tSEvF/6jUyMM9+YhMaDqjWv
/4tX6t883R5rI+IesCbsvec94rs9IFZ+O2lAEsNa4hwaBnpZhCnogduq+f/jUtSjno8oh1XZ+unp
HscRKl1N4qdBJOAGQmx2yDWN+QSr8l/chH93Dzh48sYKAcva/qmiXzD6ePmYC47wTnw5rBBEVnZ6
skRV5kI1KfMLy7bGv7jqv/kufUeHBuOjRnH4vx+/y4bh05wi4g0HUdRRkdqkuJqI/IYEicbffao5
QVjC9mzfRw7gnTe/725bOq8CTxnQCexNcK3tuI/I+cNJnWPxQLJcXv3+eudf/YfSFN0YdaCNNMxh
O/1jeP/d9WIsmYgcKzdsXBJqFR2lSzx59V88Ib++q/xky7W5Equ7e6bsfP+pZNZrrW8rJ8yYtATk
Fw47gK3DiflJE7iF9P7ievzIXz8XKwN6t/P9QsL10zNZFr7POazW4QqMmoXybq77oKbj52+NfsZq
j/8wjUO1pO1RzZJp4TD1ZB3GyliQOHptfidI3QOz7RH5Fc5Mnh5QapHdvmgWNGzsJ3hh6DkhG67W
eF8k+fhI1c5MJV7a8j0DMkjamDV9qioDUzj0pUmY6sDOXVrk9m2hoQyQDzzIwxEzlew0r1X3Ouc6
ZYsmbFb9tvMTwNWqfJH0BOE060zp8VF2w7cUCEaHnyIpz80hc3qjicrE1o8bgCEYzeQFhzT93e7a
eQ649dUXBRLwS8Hd/oSZGp9ic6b9Po6wcQls6pldZvBrq6CQgt6cpwwbS4o+N29OA7/n6IvSOX+J
8XLjaMxjAhuOZLxVRbYwzkQ4cLK1biaSXWMuRqd2ZXSt9QAcraGgpejPyfwNsp3gvJ+41Ve37WUV
wWk2HzgsjE8loVKYO5EKJ5dDac1kJzJQfYvHjv6qaqEEnjkthQ0rr+6f0lHULb5Mi3Pc3JggUmEQ
K7Lf8emR0T7TbduOs0VrlF+KBWnuyuqdUCXtri3w6YaNBA6+gfnAVzh0gF63cZnwbygJnXfYoumn
awLl2ywFfc1tB0f5rlxKVNwmWoDrztXaR0q3nlkYRlZ41+OKh5rpvwl7u9IQ3U74qNHSNNiHgoQJ
D9/Lqnq0A/0MgN21al1cluscD4eBNu8XtPRuGsBKwRRhMZ484lkkY65YPf/Ot2rp7+QM5lk3SkAe
DBGJDm5p/537wkplgBXq+II7OBvBmfCDd3qtYBIvCejL873lDwqGc2tAG3A4YQXHWoJJTzzkek2I
EslWnnc1kaV50Jw6/TAbRjO7HGbjYe2RQEZFLutDZtW1RNmuJ7eju5oPXAjE+Ky65nGa6/WO5zrD
qpC24zcJ0YlUnGbmtzUrNrmNg2P+GpyEKP+i2vj1JHCWnSKNQlpEWsDPiyV4GKM0yC5APaE7O1kD
fmILNq8GTLMRZQfdfX2aQhFPHa0J+/D7pfPXUy3FHFEFiLNM4F0Urj+uarVpSGlWjRm2tYaNxKjI
AutKcw29xWhR5AMaHuwWx4+roS1XnX/t2424xlQNl8gZJigh0FB+/0v9ulXxOhMbc65SqMScn7aq
XiP0VyMGMSRugHmSbRQ3mid9zLZ+efv7S/3S96OUpew6f3ikv8CNfrqWjzBrsAk/C2k/TgeQM0u4
5E19KWzXvljcWX1NHVwWI0NBpJfZOaHaaQKU+DGvM6ZGMSwsVB7jj9//Yr8WCUhVIKtz/NUpgczz
3vDdnpZhi1NGXhMc0DX9JUYBIJ6W22rbxmvPWEC3ftR6rFa/v+ofXZwft1LCKCwuypplIsT+aZNb
81bPoP4RPhWPEL4yFnzagO0BTzatndhFlmKxt7i4n29E1otDucIex+aRqVfSR6vn3/8+lnN+/n74
hWgYC0TSDkdmesA/n8+Nbma2O1oJFcQ4HBERrxjsXY6FzHmRUKDSWDJz14lhOOE54jhitjw+m5iK
6pjwDH+MCz1TxDe1wENj6DzTZYr+lgGMrUeyo74MYqfo2gNHZtY6rNQzECvPB4YNbbcN2sRykMLo
OhTgAhR6bUhYDBU+O+iqaUJAKdF1QAVyg200NlkkEak57lMKCB2qP6wyFTqFibK56ofsVJpmqjYk
TjTJpvKgOwa0zdz3tp5ZZOArTPPBcssOwzqYii+e1zUWSilmFEFrT8nB4D48W63FxNmaElI7O8l0
hD+cqepdJo1dRtUy6N6xXOaSfS3TPFAxgZiNsrG3ZIia147VKhK50RwjbLPk9cC6C/ymd41ki7dS
X0M8Od2DErQSIhRxlbGfPJOQtt7Rr6qmw9U8sqYQvICeyAiaVC8fJcTpIJ2hEwJwqWl4pa3CeiU1
z0aNnfUyQaGC3TGwBtnfzE3vfOSNV2s79sUSZdm46P1DttI3+bL6qWPu5dKkFQO7Ltcjq27FcGTj
Vod1iuVpBgowXkqR++hvyL0uwgUgnn3IJ7QmuyXtiSETztgZJIl4w5a5mCXDoWOGx4gVKRVO4ZYY
hKZU6TViUYRYKN+nB9Q/jkf/goEDdzNxJbCXDhIFbDJoHKYeA33pLF29p0yWb9mok3fBQ0QKaQEL
gqKX1DwftD6GWFtrn5las1HWSMReOE8ONK9y8LlMqTMZHzxU9cy51QQgya4KOgV+T0QmbmPNJt8g
7R9Q25yX/nkpd/3SePgu60o8NBJ/KMqgct5CkWryoBHWgAJOxUUBeng+pyDXPKabTBWtxViNKXy+
ZJ4ZFE4O36GLe5yDNfPDR6oGBbou9xNv03QZAcErb5+x7YhC/dJbjVZF8TQ5lHfa2H6bFr9J963d
wrKuasMcAmz+yIJA5eFokyVWLfhnZLADePHMS9KsuI5YNAJDZjsdgKUv5sJSrtwdVFpYgP06Icrg
IYRhNIPn/5IaNQ8gHXLtzZ1ygZ8VCQl0qlU5xb6xC/LXnXnaa5XvJRHhe7ATBSHwz2u9uC9DP6Br
7EmKsAOcvqsVLqqjLOznjCxvTq0Y3pdFP/uXl3p+ndBw0pNh1P+8aqspg8TnSSOoxW52El8DlU3i
PWuNNmebQRU+NgXflmfzL9kq0IgT5pY8VMd5tfNvjlCgaJQ+0qQvs/HNIK0CwRWKppdC+tCM5zOs
kqpSuwUohfgvo01zz6sOnx1JR/lS5J77PJr+8OAYefE5je541SUtwCRNtdCCK1utX0w0aW9kDAtt
M+jDgHKp6G0U+V1KNA/vGUbUpSZ3NmKg61E/t4jECBDGdbZBrzQ3AVhd4WxwaeLcPw+aIlSZRRGa
cWmQQjKUBkGNivwUmYGA3EGJs17HKoW+CX1hQc8xtbwWQOrNg8Y8t46GviZAnJwT712BGJqiqUDd
cCFKYY/blZPlTTzL6Xmuauxnplt7XwqUl0cFmscK8RHMZ3jGmlwZY5wjqC0EWdCynLwybCdl2oFR
VEIylwEetGdjQXw1NZNZH5ISdcehHYTUomKsslNVd3IKup4TICJBEBARCTdrFRKfEd+2bdM8Gmmq
gw/w7WyNTHMk45rkEiqcJNeuidItSKoE7D1C9RlgT8kO/gRsxEJ/nHrN9yBKQDne+SsNTsbadvqo
xyY4LX/tGIU3c7vsmkxvZDjpBeMrBE5FcU3UQk1SjE/IwA7dJxbLRRbufmoG7Yk7TUYw4LMK4nw6
UWZDaHJHks2NrNgQ0ek/D5wRAKUnOfY5L6c1UFa5m0aIrd0vIx69njSLpvzI0OnU9DtF8dTribyV
OoOGkBz5+lIuSB6CFtYauPPBnhFn2XaahXC1tC5C3IQiqPMaUp4QCI5ooZz6OTbk+tYRpDzu06Zm
F+1HC4UxN3O4JC23YcYkHHq1faPhkSbHh9iizgKJ0J+rs6EZjGeih9sOuaLlJgi0KrJU8zibiLUv
NWTXc2WiAfijRPiPk+MfcAC+q5Z+cXJcZn06QAz++r3V7o+/8+fA3f0naF/GYwJjBl2/83DoX8Bg
E9ecQycXx5xh6gS58l/+BAY7LhYPPGN49GwGI/yt/ztwt/7p+a7ASOZQkZ1/3N8gBps/13UGbj4a
NrSRXRQBHH9+rG/RHpclfes2FCLGQNHS1mignmAc1rykL5iLjMtT2abjAxXga8kOB0vhrJtFylMa
kFxTHMSF01cXo8pxvK+q4vjLtuVp5yyAngUqo1C7YSC/qAtoItoSdnRZH7/7ym9+7U/T1fqpQOX4
4Z7n8jQoae5DVP7xg3iYMsR65sW4cF79/ZrIdACzn9rrUU4dL7coyuwjQ1R8ISpdfsMu4sFlkhMD
HnhhsNk6kVk2QuVVpqj+2uRLX3XZjRvblYWYfigvZsafeYgPpL/TkThCNEFNkR1msmOxXVsVXRPN
I89qrwl3lnsFt0BuJh1eMTKYBETUwsTyOR4m/TghgOSFhUufbqwun8wbAA3Vo73Qctj4CqYsyeGy
Y59s+vK9hYU8RlPCphGm5YK0aNIbl8ES3FM8IrMJmGNNXGwqNYfvkuQK9L/ofTAtbEZa3gTeFdoy
Bhnb2U1q9ROrZlsAnFNi9EiwAdAOCJebfDmL3rt1PfBOaL6taYxyA9MEqjsFoa2vXDTQrg/Majt4
E9x7wEre0XHquN0ZyJMQZ4qy/SBtQx7l6jsXeefRB4K40B1KKsEXcIYdFv48sfiSNCLPoTwb6DvR
c6x72Q3Ji7NO/Q18ZmvY4lnDzlh53nhi6j0YQAFr3MuUwBrk1VLA7m8rphLA/M7NLBdd4nWFtQ5I
p1+vH3HfdWdt7WR9ygJLBR+inB6MchgBnlqp+S0xJcq9FERLRFRgfjKINTev6TWYlxLgkr0BNMIb
MPEbV9gsQVkJ1M+0sqb1obASa7oTbkJIGiX/Ym1n6ahrvcooyI1pRRHVwDaxQktmzqWnCEOEA9h4
TehVKEe2Rmc7j0AEvfdsihc4MlqaZkGu6oJKHqO8DIyuhjCQYsYEW1kYs+TuUeuSndDN12udTn2o
1XouQ/Rlnn1JjxxJDLTXsSO0JF8/p3bmafZjz7ADvfAbteVJxHJOwsKKR36c0q9TW6UEOKDGeQGB
RnushOfbbOqxaOKIZsuUnFX09r1JagEzKReAbYF7MxTzNBHaTZQ7IdHYCpqtvsRSC7JswY9U0XPe
TF3h7DR70M+ZzxoFcrnG0xMCG5h/XeUNN740FEhsWl9PiLG9O8Oa1+nBgofxnJcNSCUMUtOrDdkJ
pZ+mIUJu627AsljXbnpYtFlHFwtx6VOTg/E+aClhySupUvuqbTxvl6xe+Vk7S39VCRgfNOGCQg3x
yOvgmxaQ8Dm50ONueqtoIh6xfJLXQsUQb2rPw9zjeWoPBjF+WHrJzebcYEA2bPt3FHetf/Dhbq+8
39qojkg6XT0kBDHuIiFq4w2q8mjsNCW9Zx8peb9P0UBjOGnhdHMwGa0sUMksIpppo06UeYqP1XDi
KQkGDdYVxZRhLQcSwixjIxXtOgBomvhUlIbkKPJ9hx7owGw7aKI3IuUMHhYkqO04b1m7QXHoZkwg
RCMVHAA/UXHU2aV6M51CPTl1UuPnKUGeJWMtix3Z1pqEDmn3TTiWmKADdiTzodcKXmbE6wOC7fUM
AE+nVAMZDHXmrQCLV0fxXEY5U8rktrEMwHUG14NcPNVQQLJ5yptotBl8U3Dz0HCm6XoS7Fa4hSDI
bQpjMiXrQHNS4UZ9Nk7WhS6w+6ps9o9QeCYCf924eMqWSWOgOZejxTlX4ipphzK5S3080oExZOBd
DIRBKML0pcVg5PTQomyJLIIzZhw7QWOR5IWgnBS5DS3+zLhJ0Oom27TKaK9jo6yaLR4NKCxUnrZA
UGNU2daHEnaCmij7vUYgC9+QmIR3WfkF6He/K6evptmlD2guIMzXZeF+YLWD8QD8aRwvXRb06sNl
loccpTHx4awxfFTdsGziRjrTX4+algGCUHBs7RDu9XKRTKZXhRPS1q8FvParbO5bMr/iyX530H9k
G57qHuScz5JF5AxHxgEe5L2fQaGdQAd+SVEplDzkqr5tVONdi7Qwb814Vp+Ul+YbYTFzty0KdE9w
VIaCbotSgo64X5jksWk0Owgz6skCLVm4h7NuM7nOK8FW0UwOfFSXp2tTyDgxLul8qa/UtYWIgBuC
lfGsJbMg+7T9EtCM6r9kNl2BDdHIyAXUKJyz5UVbdX5UBtLQW8b+lTZrDjevy5EsmGmRQYKkjf6e
Iriaw3r0Bs4ljYrz0ANJ9MC0gD9dVti6j5wxrXPgqWXcuFYFWNmBCELE1bR4S6CZ/YDCuHXGdJPw
iIViwtCFYiUDKDYi6ScuqGv8m6nr+4e5woyCc2+Kb5ZOQs4qrLQ0AwPxuvevjt5/yuN/mGcF1v9b
jMrYo8jqr/+1/aqa7yvkP/7anxXyP3HzojtF0GXQXyRV738qZM0hUsOiKcxhC/K30M918J8lsuH8
U0cFh1jIsqiGUe39b4nsQ7dAiMp+5hF+jmrp72lSxbng/777afHDaMfyj2+hTqWa/7G4LIu0MlBB
BoKTfWBQdK0nsnytb7g4YOOWREfYbMlkF/rurhoL84VydyvHdK/5qPfNCokM0h4jQgsd+SKPERPR
jPE9MhqM1hcXa5zCaS2LqDMXe8tcM9u35UqUDjRXXsuO0aPKm6BGWd71x2WibYYLN4tKT8j9gM77
olH5PWNlgG5qbEPki9dYFLqA0/hWB3jTLXFy1WKMijz29WtvPKcg+Jp25oKStTF0/R1sgyRsl/h2
WZanuB7DXBMBc7ZtlRKf6UJRe/LhbgaAmC8p+2lNFyuqqNU1n8E1pDuaA+exlo1PR+Ebjl1JH1ZX
X6oxd66n3rQOpUX5JNzqsyqFH8WU3jd4q9ZPxoCvpreUmDWNMlRNkR/MzFIR5WZ8nfuDfVF7U3FL
fq9xqFIL+Kmvxi+ZqBiADvFsHJ040UkSZem4s5OKUNnEwQE8hUvrvvqE5H3MOWwcltsZYhZtUf12
mWuC6SRxcAix5tbgqjZ+TgaBV77Q64ZiO3e3CTihT5kaTkTc/FBEDpVBx05eJS+0As9ZzLOpbtDj
iKdSxhSeQ7bixsS+dbJ4KyjQKzJa8VFaB+Xg9bzBLFBfZZ349Hs4zxsATusYmf3Efk+uDJCp2l2y
jQKwmO3cRCSTFeQ1x5QBsBQmtHpC+U+HmwN/UvnPZm578xuCoDik3NCv24r9KOjH0jQeSLbST2Mn
bhHwgXlfjYy4wbIkp1cDHYpFa6aBFcvissnWLmpyi0YH7czqOKNjvB597gaLchtxzlmv464F0KEz
zQVbP59K9E9EpFTLcU3EI4BoszjSkKl3jWEDhW052KzxQqqg+UqTHzUAxsces+YTmPIkBNTsb3IO
ZO15zrYyC45NcfD8eL1eOjc9LiueQf6Ildy2qJlgVAGynexLu9Av8wLsVTZu8n55FjK/or8UJV52
UQ+mFyK3gUyVkHtVcNRJyMeqtT3i3DDN8Z96qGawxTPpduSVEMW1NYpdiavOK9DSVupBwAR2dJME
Cbhym2KcTzOht7176K27sbmXTrdrxyVIzHec/hFtdL5P/Vl3cnU3FMN1PNLWtuWO5YhBLzhzulMX
JWcHauOrxKoBLlHKtmfAYm6i2uNA56/ePgO+uwevHOBe4a5q/oWHM//ArdpS+l6U0D48RnS7sXCY
yc6LEUyudUAAq46j7aw3Tsp107wAgQ6rL5Kcv+55bS6N/GZJYNvor1kBYfvcnlqd3eJlgRz8A+m1
ADHrw9Ln16aHkZf+Ik6jC5Sg4O0+bVYVRhXpQVnAsDg9uwwkOUvlcsfQ0Q4EtS76ry+ijJED4vVl
nVOvNOYBKuacM+ci+2zK8gaSOpqaHNzBoMvnVk4fWuzHkeRtPJiE782IrYa5PNVSfSVIYGdo87rv
LWpoAMzJFWcGC7qawqDHXLq8bQCxh4VG/BhBOQ1eWrkTOpUHfuP21M89TK0mA8JWrx0GpDbWyJQu
0gtVpTSlITh3aNmpvzGc+NsEBH+fFqFGIvWiyvukSL9lmv5WL3xVRuoVt9U6BStUxDYe14jmqbbJ
xaDd2Sg0P6y1u9M1Pb7rqjgzN4mpnfJ0bCyyAXxO5KPuj1dOvNDWbbVuP7XnA40YykOStMajb+B0
R0Xa0NmuSemzz4jsevXv6jxnBl8AYi065V/ZFjlisdkHojfXqGtBAYFcyzeIb64ANN2ncVcHTuY9
l7SdNxz95sPkj1RJpKlgociOqdX6Ry/xSIA28/YyJrtyk5Z+lLdeoMiZMMrpppRjyNmpQNLal5cS
rvJ1XMNb0tIviMnjsNH7J0mNbBdfwUQETprci4zZimj0b17m7hMC2mrV7McMQvI5bLqx3PkiGYmC
hE76zmHiyiuG92rOFBWnTYJvU9x2hvEuydYIOLiz+RjZvqIxRK/ejFrIkD6eDuBEhbFZV5gKnsgp
DhORQU2lEPUXJBIlWB2WQkS4acyJplrb99jQi23Z18dZ9/OPcTqHczf1h981x6lAJEk4Q1A5NjAE
8o1qPY3yuDotVXYtJQbivFtEMNZpVIgliGUbthhZa/vRmB/X9UU5Fsks2Sbl2+5Ifj8/dLAEnvxx
uiw7drXezqMeAb6jvWTkY1gFOBHXXJ+Eh/5Be3E7tR/kdCXs+YHuCRnynTwPMzCtDfMG3/Ru0Ovb
rhwx1s4HWjm8DqYb2GK8Sfr22kqGiwyu2lmf8SbI3ON0rK7MVT8MYHGJEw2Xurzypf0llulzbGvH
kSEt54jbBqpb0ucXBHcEQ22MAH70VxzUJ7eCZ7isQSWu6K1wztKOuMQeNHqSG9FpJ6hI39bxnkNd
umU0UGxwsCabcbE/3diJrNzZxeZXeyhCD//gRic0Op6dexsc6aI+K1Huxyq5cumO+B2hd5aen5rS
2HNIds+zipt8YBgxpDccIO3AQ5CLPVXnNTc3I8kbW89Lr1LrYoIeDXr9HYX2gZI+MskmhKkRwN0A
r2EjnJxfM88jBRBYYTo75BmbxpUfjzvEM9rBg+FbeqRGcCbMDZIt83KTqqeUs7+1PGFo2Xm0Yub5
fGowENboU3vUzZnk12S8YyC5H9f5FnZ1jcObPmbsf/DShoAdd/E5Qgjd63JwpIVLctI+3JZoaN/f
8oUFZ8zEUqaHhlEfAZ07sFjg97RQdx8crfvapfrOyjUa+topwWnMC9idYv1Mm+7vzI4kcMYatSYP
AGsDUflBbMsQ/kgWNDr5uznASkVUMMKol0J980r3NNfq2TSWLf24vV04WzjJQAw4u5V1E+rljgyt
Q0KvD1ehXgU2ENkd9hpur+6GDDNCx6Gv1tqoLczLhVxyzqrJ7SAGLIKWFlbTywoVpXLLBmp6JS5m
peV8UH859tUHt/LAXH1HgEk4D5CQeZtmlYdjYR9dRfw1hM1TJ3UaS5O4dUf4syBxgPAOzlUriNam
nRyp1LxL2njmTqg7XO7om8YbjZbYSugGQohDt6Y6OWoqNCe1M2aHNu+AXE3dE+7khJhJ6Tp4FTPZ
Wg4hQMxxvyr7mXZL/TDWIAosR/lE6vL4YdSBLTxrzsNiZc9G8wAZ+tS31n3TzKEzmjRW+tvUkxeI
QWAvTFh3URv4th/anTr2i0FWvLy1OxNwzrinR/k66d4NfrCt5l+akxamKwzSDOAv331pq0siLh5I
42Aap/cf5wV9W9nEuIhm3JUAjRiZfZG1edBJkDvXpuekLn+js2v7Kb0bz95MbhWKsd+K5cmmXyx0
u9zWmTPsAGWXDUl5BFWPQ5pGJBPQknccHnUyTJk0R5pvvifdW50u2Y5SHaMy04CI8c9jbVUv0Gte
zXKOjw5yKlQoLAEG64WZPyHRijLfPcBg4r4V7BmsC4jTfFpVJjtHVuCEFvHX3hmDYSxPVlNtqE4C
UTPErFQEXQVFH/zq6qqy4pOdnOLslV7IxrOvy0Ltxlo7OEq+qJHAzNIOpNkGWqu/WgkKPLwCBLaT
frFGhd5EDlDKdiWUR+rdtgG42sckErDGfJWutcsBhngZN8TRHsS0HuoMrYgLycN2QOgMhC/7PDwT
epPW3NW1FgMaYtfIYZ2UjhsVmGd2vc0E0I7vhHzNkXEEtVeLLex/y6usyGGqiwzP29Kc2wCoCMbM
MQ65jo1aCNjn7jYmmCQr4GZ4ZfEoxz7MFrGnkXVyFsimWvnmG8hLjK9K2DeLLd6M5L3U3XnnppIW
X34cjCerMb86BUSh2nrIugLnyUrT/uwnzjV8sbOt5KappfWaxkb84iWSjbT2cqltJkJB1o6DZGaS
JyK7jnQXET+mTUzDJDOT5Yp4ImfbZy01hNs3h/6cSl7Rad7A6aJBnTgry4SL1rl40xzrmUYU01O6
ZJtEOz+S7hipJLsxF+sN0GkWzpm8x8K7bZqJtO5JPZkyvZswoD/levGRn/fSGCa8Vm1MiNAgVG5p
w+qR2WaneNA/lNSOyBxAJeCMcArBYLL7kDYJKTxC/uxdIUc7lbYdqbLQArpLAj52s2Pnj8ZEg1bd
qZvc57hHDEBxVY8yP7V+5+8XvDZUpyVupWgs84FAQxjC3YmTrrYda986DFPh3BNujUMfAsdz74ri
NYYEA2hqBX1rm+rSLSnre+KxXrUEojOyEC1yPcO7GlfN3zPGJ/rYMNtREY45udu+XLVLZn7lFFra
QICwJkgnChHv2Z9ji4BxI/J6OhW5NRAu3mkFIAuP7PG6QYJKFtqQMOAxOsbBxhBPDd1PszUuG+rc
Se5q0msaf5838+CFcV8kzmOl48wPiLFMup3WLtoVnLUMlaqPRKcGkzhnZ4wZyXTjTTsBQdggRRCo
QePs5CMf5vCt9Ye+gxQ2qvEcKV6mxtEzuzUJ+jIh26NDQ8PAu7GNkC8LCoI2ioROLu0PWhwUFk8D
62jGfTM5itrkQOxXy8PettCpnGnyKxADsX9ODDISe1mYVtnudoIZf5gMFm+K1J6wt6y1T0K2pbmZ
cwZoq9IAmCjYL/ulI7TNH0r/oanYCZSF3JGSrFmrQGcMjx2MVj1yHsiVp7hXzBxcX+MO8h/3aPPo
7+P7v4LLwIcfvKK9pYVULl40KfKYrz1Dc9xtV6h1fUAxlKFYmh2NE6RPosHiG9mhkhzXoG3Hy6Os
m9TaujbvUkf0NGUnqXouIgB1kaw6GxgTU4GgCoKfZrx7bMv6oSdsHAMraYFdYe3ztUDStXEMabRX
ZAmcMUyZxxd1iGu/Li/zadZnql1jHSGLE5/G+VpA1TuVjB0mJH2MEe+xgZXGNw5wqfiW1T7Lz6Rq
+5g6sTs/AxebLvveJhXBcCvyqmaihuBBZnugLK5xJ+0BczIrgXERGwQIhVmGHmVX91D1d06PCGtD
wgqNCslqwnrW1t5Vji+j3bi9CXNjnGcSbBr+FSWBD9ptk9su9wKcu7pyFRODjV9oaxeMpKq/NQ4N
7qAm4Ho4xjPoh62+LvGBUJEUnqicR2dXJTG13tKDDdw0gy6u29lj+Iy/VLtzVWl9q1t/eDNNy7xd
jFl9a3oqFOjFTth3bbqb60UdQSI0Ly1hq/T4C8dcD5O+6GaAFxJ9D9MnMyKBo+53tbnKuzTL2+OY
xwnkghhRhidXAHcu8TNbN5vBHi2lChyZZs8ZvOqLEbXe7aD0LsJ/LRYk5j1tLHeNOT8AxfzWu7F/
cMbCv297x7uTmddc0XF2bvEXEkpR1JNx7FRLiLlbOf4TjAvnVtaTeT5258VE/K5iKOlKtdDYgJVw
JP+kPd/9CWNemzn+DecnJ5i1PCcxJqkQpoiGTNcYSOx2xiH4NDtp/6l3Hs/6FOv024HB3NfCsq7r
rNO2kgndRQU0DrXcZUZ7m3NKQQ1RGW11cNeFlW7udCThTpmY9wXL5TNCu/aYI4S8Z2RKPUIEC2qb
YaTbhqaqP1WZ6T+rYWH3rrI498MlnpOvdV2mOyKn1ggilfFOErvNBGE0qse8WBzajIlGpGqbNifc
jN03I6mveY7KjdW3+acGlJwHdVrHZocIji2G7xmevpeddIZTfURsAifdHIb9XQ4dBM2tSuwXi4FA
tylhYnr/zd6Z7daNbFv2Vwr1XEywCzbArXrY/VZnq7XlF0KyZPZNBIPt19egnXWOJTul6/t2gQIO
DOSxJW5yk8EVa8055pluAu8T1FOqmdiH6N04IFQhwrB9mwFzNNxeCDJWUjBXpMWfDLf0XIeJEZbZ
H3BrkuBYuxTJhOx4RDshYXP3jelE/golX7GDntvCYk2doxhj8VFZAcPD2amPxEwk6mpQkG4wsJtn
dD4n3x+vfQZ7J5Kn8ATSpLNLfV0LTD3EG5R4VJ4tBmrNerSi6cQuVPwxjgP3GvkPGwQXBoZNIvXN
uCDaSCtx2l3cifG86Mjy8uPmCrvCdGGB7eLhcoJT0bO/4nrrS4cVhrJDVdthvHFyOgQ2LYZDQRoh
/B/iF+NEtJCRaEnyXZBiAseQ/kug+l3hALZBtMDdPVTmmkRxOqr6ogPWYxa8TkW257EqGC3mn+Uk
rhVco6HeG2N4OpbxU0UEWlu4zBwZGYKhLMPpwAiMoiKi7MAaakZzdzYEbYRwM7PWjVvjWQEluwp8
Gs5WrfpzAnajE1dNgs1P7jx5pTY+IQ1Iyp2Jo+UOvQYVvrXt7Y8gZ9LPXpudToFUoLXIbymn0fk2
UDhk6HLN/lQ2dv65qKfpuSD2/t5ytXsSTcYmAIa5xS+PGJOOjK8OfRIwwgWO1GbUhHk1YmtVZXJc
JsOfiZPPnhwtkg85OTJf3dmTzKF8gxz43C1uTcQU9zDJmgunNRlCDVlrPMRK+h0AnfGIDbO7Adpb
ZcTehP2Hiaz2ywF4Gm13U3uPiB/yE5sEAxS/1r4Tg3kwR9d7alAznCVUSNZ2sPP+QWmX9sSg5Qen
ItkokMLcp7Phs+cCh1QROmw4GHNH+kNddDpN7sxEG/ojfuDk86RKaz8kILVCBBPrEsMQr8ANIm1k
BmEcr6KYOBpAOruWxVSa2JV4kZerjACPNb+TvN9ZnvckPtF7Jggk7uNT2lrZOnBib+tiklj3MT3e
mVyzu4HMhhGgP3Ti5ImQH4avdXuK3BNWYdfpQ40SdJPPAt684Z/5IR37WITXWFvYzOq2P7QT7yAL
bUxOQ9Rn1Lkq6ugWn22294hgPKutcmHKafy79TR/9Nv6niDu56wfN8Rgs1eRGZusqjrpaMWvcUHX
m9yKT3pd3qF12xKH4jz4U0djKcmMnYczupMdo/4qOjZBRiNm8G4tjxtf9ZFPSFNGp4WIlB09re3U
aUq6RbNKg1d98Bpx3Q8xHDhzbmrW1ejRDqpThhGbQegZr6ZxLxs6mDWpRkCZyl3Y9GptMB1iJulv
g/4pI88WCixczopk4omgtAiB88qtuC5kWPnbLug/wVxTPMfigqZNdkf5me9r0fdblvd9hKCYCGWS
LqpgugqQIzEX2sVFUu/6Pqy3rlVPB5Qn4ohN2TqGNHsPU6X6+8kuSkprVCyg+o2PhfgssJC2nTqJ
ae1up2Vz43jTpZWHetfH2ekyZD3omRAjAOkziZxK+4A185j4MuCoLfG9WJ1pE6cWqlGepZo87EJU
G49GXTB8DeZB0PAwd2yvmyOe0p6QNBvha25dFYneaub9WzvuiUIG58Y05ssU1EhPF7206PQnN6d1
LkO5iwYSmKQrBswn4NkL6rC1ZuC7xhDLE2iNx3bUh8Kl95glqboEkWpS2Y4XjBQwPAZetivKrjgr
Vd5cw8c9x+9kHTujvMGed2bH49M4+icSqAsqo7Osye4IBKPVN+hrKnhzVdbQhBuLnIuYxh1eA3XR
9oHxJUtzH/5UDml1VN2BdbfbIqYrTgMihig+OJmhq+dLz84fNTJZvBCERDBdBKTnYrRvSQ7siG9H
UntLKgLdqbqkf29T2XdHFPgEV+eXjAjJEPPRkGTFug8Qh1HGrxl7HwjE2rZG96EiQ6QZs88aFOvl
JLu1o6bqMmuleKjHPrjCtl5gRWSlo1oyi9NQx5QVo+3ejOwE1kXRo2mfXSQSNdZqhz5myZRl3+sC
FjqgUpsm3ro3h4s2ars7AMbJh8hod8LW6ZVVkTox6WBcdw30P6uHioVu/0FKxopE2E/2+TBYdHXa
PjqaWAPq0tpAwv0CU9Q6oDNfBWlo0wgc9oMTW8TKOzcY+QzYJqM66apSP47Z5FOMkjEsuuqKcLO1
Wc1nRJpcGa31aDvxnkTLPaxs1DO8ejUS2vA6r5jaxOlAmod9nCLjNM7dIwbOow7rL5BsoF31p1ib
NIW40hu3qfNtO9NObJqC1joLe1iMgFMb86sDfqspOJssk08gJK4alZ/WTopKW+FQStHENIa3Z7c0
HbzETHZQ3u+g0R0BLji3XRmedDTyqnwgPqT83hbkQRgTu70bp4yooxL1NERkND1ts1bDZO+sZBan
vpL3WZycwllkWMCEe15LPXY7n4iULe9lDDfm8Bme7ae2rK/Zzha3nE65agVpsQ3QM1RjuUvHeIyb
DS6KM0ecDElzmtFA+jh0JvKhSXzI0ie7GFBZZy19GUnAiE9+4siGENqZPT4qNYoPfTropzQeACC2
mTNuRoJu6KSniGxIH/UZUNcGTdIVCKPwsoTETBkcjOFdzBbEOGVCbnxwpqC6r2MhHsyl51bwKYlE
CpbnKWhMkq+o21S7JWiEuNXSKMoNkhgUM26FWo1pCik/9kDXOWr7D0BYgk3QJOY5etB83iifgZRb
mPNXP6HEoB9TPlOMxswRkQhpv+hYwAorjk9jh+ElzeBncyL/nToo1fWwtynM1on2oGF2wzSck3w4
0dxsM2UwQMQIiQhw+v9a6b/BZJiy3xKDnHXjc0kuiYp/loJ8/6EfUhDvL6S7LgPhRfQMxMT5l1ha
/OU7rsDJHiLQ83lx/CSWNv+y8LgjsfZ8wU0S8hn+ppO5SEGw2aMPgW0V4t0O/kQt7Xyn3fxQHy+R
K+hP4FFAa1iE3Gy2LPM1M6BhAEbuJcOLFtOuQ8tzq8uYYD8aT19l04TrsRnKA2xC63ICB83W0nDA
SGRQJawyY5/MxJpNDFZbFdh7BCfBHQv0I3GHer+kPWyA5uFfivVDWnoPDZ28Wrn381hCA3b8XSDS
b47t3Zh0dvBILZV0gg/RVg6pwNWZBl1x4k/xlW8ET8S5wfN0G3kcZ+mvmgTchBeMpNPahUHZwiha
JtEj/L/hXhODtB7nJL0ehxRP8NJqmWPTP4c37SCcmwCcx8y5elrH20rXOefZNvSX2nkXxAuEuC7d
D3izwkPkDeNZqEDMkA5GfaKrve9Mt1RcIL56fQJ48TKBIrgMUAA7hKKX+0xMOQslHvU89b112Vlf
0M1f2oBxaRVLHu2xOEEzkdG4rLfsok6DZCS4PnaCHUCeR5EOzj4ldHINdlTuMjuMaNt7Mw0IBwBW
XciVpGuHjBsCel0Kcke94AGTPvOmIWXc6SX6hGl0fNrq4Av22nhNH8Z+rEnXgIGofHFw7VKdJpiv
aTaxE44H/7YyoU4S9zed07Ax1o1tAkZ17HxtGUoRujQfy8A4Y4Bt7Qq03BdDjRhBw5lcp9MED9eu
rhJ3xBcyU0I2FUEhdmqf0yLI+KDKQt4NDF6OVIqiUXfOZJMjgOCaPzR7rFDeOhmEIDemZ0msyJ3X
1TdmHwU0CMd5UyT9HYI8vSN291xgYl2jCO4u7AhmttJTAPoHoT550RbmxOkA6JN9ADC4VWL19C3I
WHdted1aErhq259rt8OCV6GMMRV5tWlD/Hnl7MTyCbKgeIiaiKa9dSakdhm2AYeVMrkg5wtBT2Q/
suSS8CQzrl5T7xrXvO88KsvcRoFEpbxhJTgt8PrTeJ4grYXWo+qZN9KZ/WDE1e0ceLt8UbzbI07A
ViC3MaKdpgW2m0Qgt7qn+AcAr2BpVPa2dIC1D415CJzEx2znUroR/VVXwyevZeCY1aZxTFrK9IL4
Tzpw3T0OgZsmGaNrgavqkMYZ2ZSwnBCgeZvJZTJC1A2MDSTQEWjimjpt5JOnFrHyeBzCwkVM34wt
2BgrpKpR94grmdxg+Ebj6EeHrINKoHR/YvaMiXvtHM0sCA7h5OwbQb0ITLT8ZGr1qCkpN1ZVd5t6
+RLihEmKZ8hpl/bBF7OLvwa9vO0xG6zIHIdxXKBXIOIdkjVg+z0QG2+d+HzOgqkMMTSg910uNBzd
07yzwmNvN/PZiF8WSxfucgRrpGYIIMrOyDu8tlKEmdipySdgVjracEK8/BPswYKIvtza+O1w7Yjs
Pk3JpZmZMgZ27+wNRxUbDPu4piwk4KyNtOLp3K9rEczrsJQJtgzLC3aEwV4INW+nAGeZngMKwKpx
DiLt0h39YNrYFL5ctdy9mvxW3FCOBBsS4YsNDHxa0DOr/8ayptPS0cc2sxWPGtS1rEiIUsxbhrR9
eklgyald0UHPjNRaVw8um9QrGRfHyGlsxjEgoKOSWjycTZ/xib4I4+lRRUO+N/TsERsURU9JzIRf
shWRqX8L+Boprhy4/WJgpmk330JcfyQd7azoGXIRXe3RJJXOLorkp2IIcwBayYGxWbylofw4x3zL
he/JNezfiHhtnk6lmfsb3XSa+QDnhwEvs474PABF4kOU+s+56kgG/R657PTnoz0+1ajeCQShhTa0
9KFixqbQCILV9xfyHwlVaa7zv/9YfuZrjSQpjRP93WT07/86T78qdMTf9Jv/av9cXzyUz+3rf/Ti
N7f/5/tfA6JavFUv/oNXCYXFZfespqtnFO4/PsXf//I/+5d/5+7cTM3z//6fX+uu0stvi9P6ZfLO
gmT4Zxnrdfqs1MP/OHuuq+efaxd7+bEftYtBChoYKfh1LgSHgB41MtEfTi/Dcv5ygBtg9TIXfBZj
03/pWMO/lprGI+vHdilQfOqav4sX7y8qFhEwVkJ7igUGoe0fWL34PT9pWJfqOzBNEoGookDeBQGf
4GeSgZrQnEVzcGS4Yj1MpYthINedfgQCUr9Ds3jpxfp+KHxlMCotQA7e9yLu50O1YCellCRLCbdd
D0HorEyGDT9u1H9Ekv3+IL7t+QuYylxEwz8fxCZ/RMN2PzYWibnCZkEiN/vPEBh/nwm8poVAZvp0
nF4eZOycYJblcOTi6icP0+UBv+hwidAvuvjpdvqNg+316QhT0N6yAptJDcOC8JV/zatMSMlDfcxA
tdYrAzFwjCwPssB/5TBA3IAABwy/Xp0QONWwoaV8TCPNXjthOmSiOjm8fZDll/y7SuY8CNVbVNtw
HF3OxV+gGl8frtIqBi1n/a8sRNU0De5BlMO07wZNUJrTki9K7rtlHienkSdvH/DXiweb2LbBdOCl
hKr2inRlt6FStPuhsEYldTCgfKP5fxL+f7zhfndWPNo+Tk5hC9yXL8+Khv6QtKWD1I1QFZtu/Moc
3AEwkJluSO9775t6+3DeQmP++SIWpZqZOluL017soD4KBtOl/pDMnbtjHZGXb1/C71zbV18a2ysb
BN6CVsUL8/J4s9dSQI7VoZiG6kuN5Oqx6WamHLz2gcjmqTVFNGmD/OPo9biK7UhBbAB1oG7JRYhn
qiQcfsyhC/++Ka3J2/iw5I3lLcjgeS5q7xauES3bpk0QwzHj7h/o8AvjEmylzWHbVlrbt8/p9ZIn
TLDJwmFD5EGKtV4DyQgWidxUdoiAW7GHeqnOS3afB2KJ0h85dn9wb/gsdCzvmEZBvC7L+89fVuQF
iiAeKAsxUgeITf4arkP/PNW1WPcUSuM7i9/vzozDoKiFVSSc1zd8gZmgJRwHtiz2WxAOEy2wcUBI
POY3b1/DXx8tziz0sdUKmxw679VtOGaYlOJOHrx5ntdtxTyrAGj7oyHyj5fvNwdZVnBefrwxeB/w
Tv358nU07KYsQl02+sbe9Q0keENp7d4+k99cM2yWMHoxjMBcfL0qkcllWJ1fUnzXzTofiWrK4nhY
ZVLId8i8vz0SBxAmHQLWo+V0f1r/CHUPHGOsDxkD9rPM0tCC6qrZFkPi/BGdd1lp+VpMamfL40Zn
wX15JCJBbJSz5WEiRIXotUX47hOy8ecXbsFVCkiJOHFeu19SkUuTKfJhQBe1GgQ49kRbvEKqzn2H
x/u7+wDrNgZu0/ZhcL06naGMJxlNZPOFKTSHwUk3yi39d2625e3zcqFbzsR2PAYtPO6vg1+JLwYt
qrND7YcPoikmVIhdcz6UtndV2f30ZDVj8+XtK/jbQ7q82V2i0EyChl5+TYkZ08CcskM+y2RNXxdl
xGCVByJrqsM06aZZoZeq3zlPSq1fzpRa1CEHEF+VLazvS/5P96Hvdzp2FYNamELBtvcG82uLeXAx
HkY1mRo56jusFHRaw67R946pskfkNALiG6N2NAxUlBcN2+YP05DP0yryanXiQSX6jPEqq9YBS5C5
Qj7eEM7tkkaN12YOtkneolPJUWKptWwAz18i73TJL/FV9zHra9JG4c/lLalQFdh8LUFPoUxV5N+E
kV1qib6oTx7QiFTmFW5RA5UDN4279qQdfbCVlX1DKSFb5rtc7q2KjPrGIEOwofnemuWGQK+DOSNg
WTa15rlpdyYKU8nFwN1aDieOPTOOsWC1xNsWwNbWCkldP+LjCi5qK4vuPWdCMozmCX0IIdzfmD61
7n5Jy/tcLJSyDYk7yGWYDcfPRgXHkdEIbvRSLGCEOLb6fJMm5nQGH69mJO9H/dJ8GDtvE5ejlIew
kajLG6lCRZPMx5q6iDQs9pgTi7jMerpDIPvIZipcf6Kp5HupzYBNDAmE8dn93JuJxT9pe+K4Sda5
UCxnxTpydHQtQUib6ziNyDya4lyuDZrYTy5TXFLhUFrcmzi7MUu59njeFujW6bZU05MxNXScorLN
slWXlMSSoJaWp8hdERhAAkTHG8lKI/ifupp0WQy4S8SIIE14LqrpqnO97j6EPfMY8YC1m9qNYb1I
0tlumODUV0kTsX/Ww1gK5yBHY0o32h4seg4Y5IOz3icaBQ1fmV/O5Lc756iXkd4lllXvVTAW1noG
ibFXjbzxjLqIDnhIp30jNXpZyTRhWNHe6/ZJNPo9YtKB2ahlER7ngMc+0WQH3tEnmr8UBKedB+MY
fyLKesy3rpHl7ZYKH8msYt50Q/YVshV8yv7nknkkY33e6CmCc81OpkEYX+7sjARdbkjdPmKq8/vN
mFhFunFQsj10SSaeWp1i0wmjGHk9o6WmPM3KnEe8FAo1BBnyxbe4aVnW2qKw0T/qMnmYx7i2jn0j
ovS2MRbVNMFMtPoGDUVr4xYquxYDTY+1wV5Ss3Ej+WvNvIKGWmwu+o0gieH/IRSYz2PfprmKPYu9
EZHE46aLrHHchO4yPyZKz9h0fWLcEU6AHi3qfEap9SgR48X0BWnn0uH6kvRhyoNkdoBHWdPabeJb
wAMAQ5jW5RxZBh3fwFOfPEvW9cEjzS7aTFMR3BUkWDXgtqYZZLNLnNjWQy11BwttJAhPpih369h0
aYybca43iVOUt43PT610aLVIfvwOHzUY9fJrDlLuukhn0W6ngQf9ovH9sthgIHS/FVONgHUmLoI/
y4bYaScCqbwJ+S5wXpQBPSygOSwlKXSKr16bxt56SrIUxKrGmrRrvHbhANgF0RK+lyDaRaAyfs0C
Ry9ML580KQUqCzhvFKuFDySK4W7sG2iBjKh6pG7rotdZdBZNjo+POU7weeNrsRIGiK3+8Qb+o6bM
f67j8qF5rq61en7W5w/Nf4e2i8Ne7Z/bLjcP1fyarWMvP/Kj5eKajHfoL7DfpEYlspA34N9snfAv
ZjRkbZBJwSCQodG/Gi4G2B3ED/x/IYR4n33BAvv8u+dCVNtfvoccAS4OMsNl0PMnTZeXBQ1rDBsp
G50ZGQMQn93Xe0ZcUXasDeYWXRzhYsJyZB4AD4zx/qer8pvuwcuKczkOWG4vxCRqwpwRr/GhU+hN
5F3gmUfuiAQ3c4YO8dJcf7J9b9i8faxfz8mnH7X0XdhU+SJ8VaznIHRqWaO7MkdWf/Jyg80cIbB4
+ygva5cfZ8T+hj3VUq3hiXtVMrVOWJqhzRlNhn2JV6DCMG2nCLOA+iyMbl70bx/xl2tIT4QGAr0R
XEcWFejLI+a226IuY0HJ3BbdJIbEkfUpw20IsOY9+Ph7B3t1EZEZz8PkIOYBEzeN+8KunVtStGkl
yJEJ1ttn9ss39r03soQq4aSHp8/t/vN+JNH0eDpUqys6L8Zl1gBSZSCi3jnKb06Jnie9A2oxYoWC
5e9/qjatEoiMnXRAoJspO81TR5O3jXABYf57QeC/OyG29WytfLa/TH1fHSotnI5Siewd3aBS5WTW
PNDDOw/V745CR25RShHwAk/g5VFQDQn8ANA7VeNa+7wL8P4Tk/tO7+r75vbf+xHudL4dQUOO/QgT
bM9/9e3Yhl+CMsgRbJCq3mxUO3popIOmSfS+FD1zN9J3+/ac5ESJ2NDIpjOChaW1HyWiNryPpVI3
9sjTvq4WeP4uGrsogCWNJ3CqrIBwEh0BsOnrAJsePllP7JFOjNBYZQ1iKvJRrq0UwOxvQ5s60UY7
M5gD0Wfhg1f49FTniizqNXmKLYnNppTHlMzGAGJK7d/HriDJ8e37dTnj11dk6enyBQNdZ6r/8sKz
GsRtYiAmDac8WKyBHt4vv8YBrHR+5fXAFwvdWbt2NEGVgA8I/2hb/f0rQWNANgPMX+b9rz+Abntk
d+BIVqOJ+cceFBmozmC8s0H7zQPjUDYBtbBJr7BfL3HxPGOvMCGPI0mc0C7a4tTRZr8xQRR+ffuK
/rKasqSZtCOI11mGEO6r5YYkenhlFOsrN1fVkz/2gAAq4cwI/SEHXlcissUfNbS/X0OwHrydHdBs
dFxefYkgm9I6xdq5YhrAKWLJ26VpML3zmnj9jNq0+FyMUG6wtD9+2czDElcpmublGTWsnJBQMtMg
uQ14Hd++gr8eCNYeb4XlhWQvt8XLe1LlXlsnBtViBlj0hDg6fLJuO17/+VF+FAwB4yPxet5A/5XS
F7TCKghHZ9V1TbbBX5O+c+P95lyIqSK0z+Uozi8qFlKNwGLaaGGpq8vTuvYwDfWF8U4zZ/mCf36K
6eU7y+tGMMOiElvohj+/D7IQ1g9DSsQx7dxckttXbozOpr9SPtlduxorksjfvnp08V4fk5qN8dqS
X8gRfwmHqJiJsxvELDeUyvDWrVlBuSNJxOi2QWOl1TFAtfzJ7fuIaPhIIpJmpdHEwgpb7tlIYEtm
n2MXB5T/utsiPWuDjfTiAPe/IkBom7rOEGzh9mnymLtyemyRTQPwKhffLjFk+bdZDoW76T2t7E1Q
uyrboXTIyNN0dKs2nlnFxYkgfYntUJP1w8pyZkQCY2Yb0NznqllXs+9qQqec4VqEo/slbvmC0Osl
tlwVcaRQb4bOcEDpAOm41qpEU2wokAzFINtncPHDvDYG28PHPgw1QpRm8ROT/D5gmOGlaa5HCKPs
mKMi+VwEWNFogDQZnf5ANlhWpaW6bRskJdPmBD3xarIHBNqhcqz8ZO7igeDRivfYl2JEHLCuQQia
u7IfCbHw5iTZdSnAmvNgxunoYlKTt+jQA59G0+AibYrqysdFpxDJu8UGNnc3n5ghjfJl81r7n+wk
waY6RiNrrj8vbk5206LBACjJI4A6O9zMvIiwqZTekK49eiURGCt6k3iDYaEZKN2VSTJD2I/+IW6x
xwA7rJyv0EC6YmMEvfeoE7CAd0ZdRg+4cGe90gaPNtG+aKrDwjOeYA/4I4LNUt70XeYajw1NDUy8
DkYeDdmtPOCuGq7jxYp3bLIB6yLCyhKHpRFK41YGFbIesmusz9prky80V0wgG6Hd3Mu4SnGStNpv
4002IIfeuTboxbWsfARVhl1CaZXWGAc7L0sICQep00nnJO8xg+/wMvZfdNWbzRc/L7W7NXo3Sghc
ZWuw7+bGmXaGV7j4udqe8EICJGxiHlpoLGBfhgxVRiLp+YWm4X8xagtxZQWAZxGkxtznYY6+tTAT
jAJV5kn95KaGPcHPiBzM9EKyeZZmES9NCFPj05X5/JHrbmWfgMdbRKAXUaFvJ3QDC+3AKrI12tjK
wi80+Z/jsYrof/VNhvoffgLOq4YLW4UQKI7lFCH3zso+NnfwFXNoC1OOCxweRuN/8/A90i9rESd/
RVYzGhc9wiwftRRC3JMglDo7k10XWzjbvb55bI22xE4FL3CGh9t7yXxAPx81T9IkVB0ez6AQ9XTz
iAgEJFyDUm9IINpVpYHjxJsIQu9FIjqcBAWiLNrctMYS2bntRk6lvLXsGEO+KJoliRSNdbQiFdKP
t8JJ3WCl+pgauHZJ/D5nqmK35wlOwxKRkOsPsbtvnXLwlqQpfIMjLLeakOw1lCKkhGktiMvhSuf5
CZPIMtvEbPUQ0um5/jL1sX0sM3/sPrLkJO3OBq0ONqpKGkGfI8gisaiOnE7rZ5V2bGRoPQq0Pf52
xPcR5IdEkbWd32UBDgnMV2P6occpW4OgytyZ4GzfYiASbmdS6Af8CBDuLH06eyUonbGY0XhxWQMC
QFQ3bpvGDm8IjjcxiKQduvQBz+LdiDgpZu3FMrWaa6cgRm8oetiJrqdAjJSEqKxdtgkhU1MHUKAr
FJVqmCh/RpFrmGTq5WwXDoYOhdp0ReF1T8NMsPva6WWHsSRP7WRVUaUCixj7ODp3Y+rUbUN4jFg3
gDxoWs3ojVZBn5nuYfQYzkLla7ML5jG8soUziGGb6Vgwv1goCqjUg6Zc24MTfizceG42Ult8+oyq
BVwPTNtrPcJuujK9mG2MZKaJcVsQSb7qbFezTje5HEnCAiploEKOTppqgL/IrRZ/xO9WfmBHbsBp
6aP0mt/hjauhG4H75worxympeqzN1tSCnmRYPwRYioLEwhJrjtXOgmV5zZWyIdAbQ/kZHJgfra3a
K561lLgdcRYKdqpzFKK3A4OYnjh1ED0aAZaXTcNOAlMHzWO0ib3RkMXX+VjrSWe4cZjpdrsR7D6i
eIsm3ioSRn9uDFFl7zXdsp7dSBAtD0sZFjufVeVO+9psCBtV9s04VuwhGxyr0KtlzFaiLRnAbvEX
Ilrl1Um307RBvieGXX8paw1WABugxJCS1hLxLDshzMgdq7VvWfOdwajT2dk6SdDme3o45eEAeU+q
THNOTmCa0p01O5NgvagVEC7lIrhqAgcZqipbTlKL+LbLWjrmZTUouTYJIgDoU/OM3PIxRX1UJa45
biAjE59Be3rNqQZ+idun1XDL8A3KYtvRA67gpNhJ9MXlx7qN1Uof90prgedUCk/LJvQ6l5lugtR2
nUnTjq+70RXJ1iFHt1ojGh1qFGRFbp63ucFwNgXAG9C7hxXKDZqTwhgA5fDXZiMhitW2NLo9/vWa
xIAkjebjRHu5P6vIQ8lOAxaedItXYyLkMwon8QWdS455JO9FPhxL5gfOzg/llN51JpKUrdQ2fw70
s6OLphxBw68hhyvzLGx9iSkbZ3YbXIpYNuoR8Kinvg1Z1GGVdXJRHmLeDqjSWJhT6BnAIcAeNDb4
e9YW6xCGMrlVeRxJvlVvwGbZEku5LdKM0aOIQjIH03hCtOkNCRrOeQI0sJKuB4/YSJVoT7IC0uUK
mBFA4aRL42glKg9ehKZ2gnpgOp2ztscFH1IV7P0PFYTslFdzD0C9tEVnkyxhAqsSRj70xPQMwz6o
mbOuU8luEERTzjuMTXJNDZPWcX8iQtIOgZFSlE2JAeYgqcJBrCT9vwuVCtgyPWWLWo0z76096VIZ
No/Rr79NLLPIaNMkvvXR8nJPslKgOXZ85e149vNsZZgNHHbedOF53Ht2vJY0iiAGWEgONqgfMphb
1uBsZqcV7UoXeZlum6lbri/a1buynHlGgqKweMmJwph3vBvwUQPLFXtXaXmGSysi0D2ZemdbD5As
sGg60x0kOONDK2XgbexQed8CvjQImBKBxVYjfzG3fYTGN2JXT6bDN4tR631kmF5/MyZEuOzNiPoT
kFKAAbmPhYJBT+n3yckj8TUVZlOd5U3HKg/QHlsPk/RxOnEG+GprtzIwonmg85dBV9Wi3LYCiAZk
Tgz4f9rwNlNFgvAU1yyh9mNqfs46UFtrn1cp9eeobBAp1XcnVFQ7125JVuYxdpf2eauskhGggvK8
o8cPHK7tZyFWGshMsOgkedJFnYibwsvqRxfZY7aXcYRmXrGiwhXNZ2THgTA8f2uHwRhc+hV9nZ0X
961/gb6Wd6CVQ6x1uhQydlXY8gTtGAzG2qmtG7AYRNUnc1499NqvuD5LrNvyIsabktsS21kLgoNN
pmLStmJPgPecbozz1Enl26sqxYKIEr+0wEJ1dfNZDTlcag+EI81DFDDLAFMxsECqhkvcMhNeRWz/
F4CqH7SXncNNvrH7DuESXh4LS2NrhXDEuCftFQN3965hwBiuqdaKU6yZKtiJtmEgo90ejC444Okd
OdB3IdiL3RsbQ9thc0jyHSKD4FXzC67dMFgzliJDU/ScYEQiWNnUxFec1bGKvF2akMqwn5rInTd+
OkgiOpgRf5xRsFLL56rOdxMaTBgQFWFB+2DElb5yiWurPxamsKorFwhFsE7YsS0eAoNEi7jP7Hts
y1W/nUdWw0u22jD4yqlKMVvUnnfvmUHiY7GFqChIdvA3QdfEd+DNxrtsdqLww1SklrnPcu6LvRFF
xsK2daHDlmro+vu3t5uvmyq07eDNCwAPIW0V5vovN7iJZKgZgzlAxGxZtwaUgAN8XiZcoszM28Kd
upu3D/i6YfT9gIuqkiQmbGjLtOPnHXU/Zb6ZT3C4x8IsvkK7x1VC+y9Z1bO23ukR/OZYLj0jJiSu
zwHd191wz8EC6BLEJpQJK0dWwa6Y5/hIVPt74bm/btpFiF6WJij6nADlx8vTCitcraKMm1UUNJ8J
m57O4RSqd67drwchvJawMCqHZerzPT/gp+50JpGhez2zSbIis29lZicfoXMOx7e/od8dBQkwAyme
GQ/l1MtTKQPF1oZNDjbIAsxAmqdry6zK/dtHeZVRTyMK3DpaKbEYm9DK+K8OI/AIhJAkCFrgS4Ib
QwMZyJpheSRgtkoY66AzW/kxIpjEvs1HkpmvM7Zy85YtOyoLG8u4fcabSXrHqbMm/5hYMQjIyIdU
u3n7s/7uimDHDOgBMlIDcf3yijhhY6AQXa67r68cUuqOrVG/l9/724PYPnkLzpKZ81rSY/Vhb+tm
opvZsg2hrkX9Cf21Cf5MD8yFd+hHc5cyZGPg9ksuW175vVQ6livDw1pjDIRckXYZGLgsBphMb1+6
Xx5BGnSL9JteHcGgqMdfXjqUnjSuxKxWNJDUdoZYAMc6uFN2bb7zJf3SqmP9IvZYWKZrAzt+vbDY
LtkXjKRwFYEaXLlTPRx5m2X/l73z6rEbyfL8V2nsO2vpzePQ87p0SqmkFyKVyqT3np9+flTVTJfU
plBYLLADbAvVlXV1814yGHHixDl/c5elTYLIUAY5YbL+zN/5Hx7aETQP8BqVaVo42k/IwsTsJ1g1
NA+yqkVzB+UkX1aZzd8H8f+3zv/XERX+def8P+pkysry5Y9kheM3fucq6DLkAkDMNMGPodcsns7v
XAVd+QWNLdCeIFqBo5MG/HfrXDJ/oXsAh4Emn6aK1Hf/u3HOX0l8mm4BRkX/1zLVv9I3lw608d/T
D66IUxGfYbDYiBr878e5v1dzPQ16orqNggiJJmafEkspva1tXsEefcXu6gGxQylMKZ6dhpmjxqZS
vfnDiN3/9nV/dD2XjiTnx6uAAgD2H70JSuX/0AFUy5kIvGCePCmieEac4YQR6BsYqQ+rMJw5+YCB
y1HRb+rmMuzVnzUgf7IJP0ZBO06+MDf0o8P/M8cBimZLka5T3UqlmggjT8ZLSi26u7bS0hV57SNB
I+6j07bpBqfzzOwESi9DsfhLiWTeWC341CQdNiKuWeSpq3dTCV206cOybKn2/l9bbPNbP07929+A
qQx/86f628tINvg/ALHCemGHJ9f712vv6a0uXorpb9FQvtTfhv/tZi8NYiEv2d8ejhv9QQf/vz/u
t4UJ8uQX+ha0To7tDFtGouJv65K95xdVQ8hJ/90RisX8uxS+rLGYLcC54pER0K3m6n7Hs/BXBlg2
sipmEU1LOiZ/gUPECfuHFYEOKv7erISfZyK2PKqBZbVyzaPsjB/cTbgTQsVGJxetm6t8Ov5TvZk3
3YNVOvuIAoXbSXrqsZS7ix+y2+zHXn3dPuEE4a1+5eV3S5CdZKd3KQxcipcyqhtbsUhNbIRpg+mc
e4m7+roj+bGDjrKLAMxpjgpvDlVn4ufVlYPWLR7jk+x1wXpOHcRDwu48eLicefNZcdNICKlSuFKY
hX0EUdsXA/XUBSjyupsHJjvUT+1TclJcyS1uAzp69nSV3DZq/dbX/OqWUGe2JV9xx1B1hSvtBw45
5qW4GmF3k0/GnR50t+3KoopQkjqVNzCkYetX4RCUPrX5cDqZp+Yhvhdu5RMV3VtzrcLuNIa9R1rI
faZO4glXqAkOVpT4NBp2dU3vaP7HkLtxo3iO7yd1sdev1WmMVA8TOj4W3R77LfIGN/Y/YCvjSIHu
Zp7sxe8Qp3lHG+rfL0P1pJBPcLuAKkSISkM0+J54H1/WUxY0QeEJzsCdTUHtpv7id9HuKUF/puYV
9KH+uT8PbuUj0+jSfLgY3uIbQRGhLHRfhzO/tTxWD6m/B9YDcoJDZPrpA+7IDpYyJ5poRTA7mlMH
mwsi3UHF8pSe8pPpK+/Sqbgvvsmv1hfUgbgOrFPt6YODkosL0MGZPbwJL1Be75oIM2179oqgDekv
uWk4XYyH+G67bG7nir7oKk5td65+lz+Kl+rb/hHRq2ZGr8ihZtXRnruJbu9pN+VmXYeoeGqfaw8u
/Lvoj44WGW7Fh2T36RlzozAPtAgFZ0/yCj+/qlfNLYNYiVKqqPhVPRn3RoTtAKOdBYqD+VlxX58y
V3PzACu/T2rYnuTz8kmIKndzZS7W9MbXjJ83VwzVx+qM+mRooVQlOeZNfZTumYkBAhR+6XWsE5HX
vk3n8lm6z76yfnhn/mBEW5Ah3nVSA8HP7oqn/Jpf5FN50a/N2XzMrwYroL/kUXqqT+p5+BMOg/Kd
D/H3ze/vS50488dTJgUeudGbTroiYIP0I6twdLGUcGjq2MgIcA29+/4+Bri7sirLqI12V/VED+VM
V/igRNRAvOoFmRGndFCqckd/8WRHdAr7Y+YiPGIvjuzIHoWdLJTcPmKF+UUohcZo568IbXnMIid1
scByqW76hUcH1lWY5eNZTU5VQNGXP/BwHdOtgjVsHrQzNCmP7lKQBOhhvlU0So2TNjjD2/61ep7D
8VwExbOZ22uYBdtdG1rM/qJx5vOj4BiO8FF1e14bw/hz6utReUbS2EH8/Nn8nFzlSLol2cVkLl31
OyZklETyh/1RewRV7s8nA4+pMInmU3Ipz/sNK3tfvdMCpbk3eXdsJw6a7dc10ByUszzKlQ5Aece0
JV5/R67deflc2q81UWFhLeAX4Q6eeBpdxf72nvP7i8ua5L2xYzq5g26gyyd5Q4SiyyUP5yAnsJq3
Lhx99Iv9OSpbG/lODzkkJ/MRTN9Ci/mICM4nZpzbOi+6LUYoKzu6fVzcN2L4RQ14KFdUIS67P7uT
tzh4Dp9piTga/1Xcdh9Rbs98VA27DEDAMvXkQHMNN3MLF7NTjw6HXUfC3XY6vhfg0dfkDlgB0hiY
ijiUr/3UYwlEXYhIVZCEore6hY1hiNvfRidzS0f3endxMBw9F57oYM/qFz6Sc3bvwyFkqxk8RPzt
yX5P2BFml6hvYxQUaa4FSd62opx3daH42IWIZn8AmOT2TL/s155P11wlEtiBaA5zdY1nOoaL3G8E
Q8BGcCls+ZD01D4n7vQnZzgOMz+ec/6+jo7X/1BxWAzAnwpohWvn6dedraxxhoCUzO3CCh0Bnknv
7n7vooHhJgzl5CACx5PAloHBWXhVcJ+oGfroSvFjxmh8hBrhb15lf6sdGhV2Y6PoHMyMpOG2QXlC
g+88sQyR8PKPJTvxbav7xQz0YPbZmm1gDD6kB3bFwev9crGPaXNskvyFm3hcIZvrzG/rARbEkXmK
CVS9bxLKYw97KVv8Mp0weeMDcQJkjolOdVv9jp9SgmbnDfyZvH49m8Hk4czgHC8xg16O+TyESHXz
36LTR8WjygfhvxpaTAk600EeoT/HzR4f3nlILDNZRve3G8lJFGZmd+Eh4enCOWBW4hITqFc6Zo5h
dx8n7o4itaNzM0ytG4PGJo4vHzMXizH+3byQtvug3lwMwZzY0z0xGP2d8ZRcgB380R2yihOfx3Az
p5BJe44900O9L9jeeSwO8vPO9lUUbbQyKRg/D+eOuaMGuwvWxAFd4OhRxXPObJXYufo1jxMfLNfy
6RZJLqbIjhlgN0yuwkR3Kda7GwsHAXqezPF3x5iBc+VhJj7OrWHpHRujxkRebDT4WY0suqhmCzqm
cuNZ/J7kNnxJzT1UuBNeJBstBjeOjts5UqXRn87oe/j8El8UBwwQ7xDsY+o14TF4dbT/al6X08Zw
DFy1ybMnnwjioL3gAXLqjonqUk+9O5604W5hTQyg9uolfh+UXu88IV3CPWxMuNp5R3HftrjclKhA
5fX7WNBR5aJLRuUY5JGLL/gHbyQ2DsXH03hnwnI5oXweAz3Uw5FdOXNjzwqFMzHoLNwv4RBuzOPj
u1SyvGONgKHw0u8Tk8YB+0zPA2qDXneEqCRcsvF4BivvmBL1hdgUIqwfIEZri0yxlOCBwnqAU7xL
3uFgquTABvl1/xXpfk+nch0QrkKk/nu2ujwwmN9qgL4VEheByK7cfUUMNup9hMV5JQ2WEG7F95ma
3cxAPs2+EPZ+iF3n2YqGEDkRlsPIW3DpsxF4YzvYSENSUl1CtINbTTS+qoRh63LEqjKAWMCUOUaM
FouduTUjij4GX2Ewq2TGcvMY0YAl9WA+Lw/qjZjGs65c6Vq5x3i3LBvs2UPSX5dPs/Gz5IkAw3HI
kXxcRu06oLtuw2jhPRv33xARzGDhuSw3id8+Aj+C4aSrEyshJhYpXNXMRsG6II0WA/OqveosX/EB
GipbTO9sbvsiBA1hreF3Jq/5uLAc0fvjTpCbIwabTGnaXXwzjWBf5kmVEfmrQ9oWxi69Zd/iPhO+
W4pMj06bSzLnlAzy6DOwrnhSvsc28fsMX32JiHXsPMdq3fAE/B5l6oCV6ijkn0gVcQv9ZdCYJAJR
U3c6B38qF4yEJ/ljyjCS7hy7HpcyX1JyC2AxtmQXj+m35nYMdXfSuNCSYSB68vetZ5GSm0H+ISbF
bu+qoCNRSV2F+ASYDOTEtb6rHra3NTwShZHMJiNd6UMiB0s9DiTeZt0Q70a9lHy8ZB0X1+SEqFPu
SyH/ear96lScklMTlNsFG9n0bj131+E6vKVky5tvBeioOSRBol09lz5HqpBr8QW7cVBP9Jlgduou
QeesdnblVGSjQkeW1AStT4uXDIrkljwHvTM7s3EiICs60i6B8wld3uOPP9riN3RkOTNYTusdeUvr
8YD87Trd1ovu5D6C/N7uWcFIoraGLUrefLzsKZxK4kiJHevWhkqwex0pO6qNUXtG8PUDmvkjP4hP
xnOnAxry9AuJmIfyPU7rAW5ODihlxeEUYGcMC+gkT/8wE0yi8RxHzTPjy0RRXflu4hRSn+X7RQA0
bWfPSP2RwSlf1G/4LtxnAcPDe/OnhMvRP2dv1q0/6/dVkHilX1G+LezEAxidPAie4PVhFbBFkmYe
eSg2I5qXBILXcZ/4cjgJL8eclyqntHE+cGP7dQwLMikt4AUbhRf7ntz0pcYNzx43r7hkl6ThXDP5
SrD4rUeaF1I1ULsQYGIWWV80DWiRg33HUyy6GvOEH5oPvJmc73i8wnHoIw3ryRcVx2QMm+g4h1nf
n5vFBw5+/qKuZ+EL6SkTUBgucTi44HI+0EeVo6yP9iD1AYe7+WdwTO7rykOMXxd38VfvBeFzggJC
fEBObYNrNBzDw+7R1pldyFIxdxGstjf3SEMR1LOxLWNRJaxx3IQwkMFghTMXx0vRtQLkC6WAVzdk
msb3gbCKjP7W2EAPkw/yaxVlUe+hC6X56/vm4yLF1x3Z7eHXyfGr4xtKPh8uGtf4/SpsC7XWUHiQ
fd3v/OMyRvLkHN7bt/KxvG1JoPoNm9uR1pEEEdZi5nQbchC9Gh6znbCe+KhaujrrYeLMh4UKiWcd
sOfw4Ji7zsvoKGy0XLxzLJqWb29Ju4+kO/OPZPuY3Ptpd57f8+DIZ4/hOo4gaFFxORPHvGP3ED8J
xCjdnk9Y9to9W/ZxUQQUOycAyQw0msr8JHEQgHjLv4GTsPsU7C6oatvgFojvky2cc4dNjcNoTbBz
YWiyjZrHfTDoHEOD2hu52MmFo8adxAT5Ix20SKIz9kPT7z6ggutbEV5mARJJrE4hON7J9uusdxo3
oIbWiXn0oYsYLzalxRs+7j4wbYKyyd4LNCIww5bTBhtpcNRfxiA9wrB3jDJHAIIyacFlxpj0fSBj
FPyWL8o9lLrJ+EWbX+CCSaT8NBJP2S2PjhwbGGjmyzYnENVduRmZHKF946jNDnMcF4ED/VaR/NfK
At9Jzv/sGEtN7I/ptymsWbU1rXQlSSXTrCAwUFhiX/e+kafALXVANtg1mBN2coMvRoaJcwWHTtY3
qlNEQNWx2OqQ8SZR2d0kLO+PfGuNULylwpES4KhPUUsiM7VxyXuOr/G1v1h3fSR7c7QEEhUOi4x1
cKgxkVQvJ42a0fCx/LB5iOtGMfne4uhEbJHoT6EmrE7DFee3M8oO/IOGxrFpXMezHh0RcfLNJ2jH
bFvojH5aP632vcEmVAXD827Xd8M1fxrejm0ASAOXj1Csi2lhKNkNW8DwgHGP/TqzuCv2gyNUWbbG
H1BaHLfxd2A6p66G8bG989czy+iIapWTuynaI+SZx75iuv1ZIBpKrnnS3yUSX+pHbos7HHGzZvAo
LFGkO7aUnYPlQorK9ztUTpzNB7DAOWM4klb/2JRW1tviEiZ4z5GjxQ+rf2Q3GoUGsmZb/ggsgg35
KN8h4eyjPMCjwZbSMwIh0P3G3b/fDsbrJIUdYYonMrCN4KrrNdF+qpWHQWe52w2lrJmIPuJ+y5Zp
UEHI62CiQDT4+hO3ThiI7d2bPwoPOwtN8VZPOWE7FWns2nPIxhxsxEvFY3Fwzsr8nFzJDFbyn94/
8kjLReiQk9jG3r5xD7BLHW28s+7bq/gpf6jaMIM06+XXheV9BBGAVYnjVCRhYJzBKTEFkZRlTi78
3HPUOmML7D+DS3amCBQ7YXqzywcEHNNTfwSQ8DjacrhmzSJuzhGQAOMtd0eKCIDbO1I8xetEHzxw
eyo9kQs6EkPwi/4UsbUSS0CeculEBNIyKjkkda1yOQ4lADoJqUfkIo5d4tfyltwv7kpMOkoOFWGm
Jhsz/+y0rB2r8p+t1p96nRCkNdxITOMav0l36slqbMoQR773LD7uTwA45CsGSu6RyJqExiO1lPz6
XrhbqDKPn7Uoe9LumzNVtYf9tbzw+ntxM3wlZI/3zJNJSoJwMfXjI3uI75NT/TSf27MUKKf9vaG+
mZDzYCpDlROpvUgnMRwvHKBJYzgaRzMpMYc4vw+3u5JcQ7/vz8bzfqK+5w4Rm6ZXnBqmSHapLgNH
zOtnNkdCvyveCgLe7nkYaETyPfCWU3VhFyKhldnLYn+iyInItaeHQ2Q9mIm7vM4QuaPOV8/d2bpD
tu440XBeram8KXfybTgbEUdv7zjg54EV/vUWzv+J/tv/g9JuBjIfMPhQWINfJ9FbOfi+/7p78x9f
t7fsj23Tf/r7v7VrDuGd3wnHxi+QaYAC0aeXDzQQjZv/cipGnxYUFdpAqBEhGnswYX5vz8BSpsWD
riyaVXQ8cfL8K+0Z6UdEEr0hqFYSpFmaStBY/6FfCew6XoR2/LLVa4tW/1zqXe+gZioiAbkWdBgd
tdFrGg9DHNu9svUnpZMwgHFw6OnNx6HQkjK2lX4u2/4L8n89sOQlK3oiU2mg4emCsFaN178+4/6n
0dZ5nv9uCl3f1uz1hzbf91/4vfdu6r8Y6AYiMftdJBDW8X9NItjn5i8oLak0fEFPatohp/z7LFJk
Onk6DDd0hWi/f3fJ/n0WSfQMefYH8uUwkZcp5f+FJt+Bu/h7CAZNBCdMQYIZCTAaylD4fkyceoxU
srpOu2u6WBk1j0bepLtCBbv8Cs0ImYNSUAz1PIInoaaKNMX+8Q9j9c/a7j81/4E2qYg9o6Klon4I
B/8neFO2ZGVajO18aUC6ygAje916gjwkTYdPctqe1g3Xv/sYffKB6JyvOrVE1DGaysFOK9npnh2k
lfTP4AA/bk6MDAhfGSikhv70P7kusBLaKC2lhM3fWHLEanT06PvMXGanyAsOQegD9/oN2L06+AVY
KoqVSoWjMw7hWX4PpwULIFVNBZoTzTD9mdyZdHRm/vjkLBjemgxrFmggcY5e7w8pb6GUqtwqWnvJ
9Gxnk2lEZTsrrWDeC6tYte9r0e7jWSoUjb6F3COQv6oAZb9uRTr1bgLn4tEqZHM+J/JY7X6poQIC
wwfDuz+hBv4MrCBG0ZKGsqlYqDPw/z89YVhlkiqssnTexbVco7ke2zjqSnNfASuso+ylelW/NU06
PRQF9ltQpbpBCzt1HbM/aXQdX/WHQaPTjqQVDEXEx5h4/PDjoNUZojElbK6zHGOyCPeqGkpsC3aF
nL6Y8vZzBhUKW+l/P8dZ4j9/q8FtA+MD/CQDs/npW9HG1+t8G89YemqkOnsPVUnTC5GC+rhrHSS3
Pqd7VqvZGjRyxesbrknz47+/jJ9mzMHQRPQPsA0rHk7rzzOmwhpzHtDKPYsHAfHUKbM+RWqVg16G
C5g1f4mtC7zsgLIcxEw474fG5TEqf2iJKFsLo61DEQcESlFwDGsbtUOb26rT9U8wkj9C2vgO4iFr
AHwkD/YIjT9+VYexCth4eT0VOCjSxv1tCPGtV86VMQjVc19XKnQLbJrU31Kof3nm/IevhpFsoObK
eMpcxs9UYUFXS8Xahu6kC5CIAlPHdR6YkkxPO9u5URj8sDW7ZBL6P5lVPz9ODbF7xDnAK6FlgTzH
T7MKM+tk6JUaRFTSSSKWERUr/bdwlOoLM+nfzx5UxH4KiQA7YXojm6GhBWKJ6JD8OMzw89a4Edo5
GBpha7xEGLZ39AO2OVQS9FA81nVDccbi+N1buY5U86yeq9LARDhuu+1OMUYs2QvVirYWz3kDwggu
Y415RiNf9hZ0nFHNXnW7PbSzS7VSPnWWjkaWKOiPi6VnEIBqyYP0dlu1OH3CxGehY19acWdRn88w
IlJPorCvo/A2l1i9DX03vVtj3KNuOcx+IkhllGKNfmM6fK2mVgg0sRivGItRcNHE3rFkuC/lblaa
LXeyee4LaQzM3TKRHNPMu6yx8FhK8Ghbcfn2xbStLv3adC5m4hyk87osGBS5dthUn1He7B9TA4T4
NlcFdieISeh1kwR1XD0vbbE/zIu8ejrq7+6MJWSAoj2KWxDPX9ppfDeQp6YRBP7LQWkLU5dF2N0K
c5QAMSu4aVo/WwHDQFUjVXFENxkJScihmLStFI5KDi0aisfHWFooxetrAVmxrfEjLiY5iDfN8NEB
aD4k3WB6O0QRl+1Z+mriMEqRsMPDeGuwE1W14n5QdONBM5GhH/VReoCzUDzCyZzf51yjuphrVn06
cNg2VnBL/QDNQIXulUuc85NNxHCv1qH5wNZVvmixlIBaFq3ugmWOdsLracdmPB4DZB+sYNLbp7xC
xKtJ9dUjWgCTaTBCS1PeBkRwpLkqWIpwlpNhv+D4OX2IzSL9nKN+QXXftPI7ZNv0J/zbFKTkEcWv
VKq6DQJXHgQs4dwdzu4rwgSWs2F+jSdCZUrBjHq9hxEJYOm+EFVckgHfo0ilnWVpQEaNSpaY5BbE
uC7XqqcuEZhctxU1/+nUxNurJrW4+OkYspX5NkRCnaznmYT913kRwBmlfZWHqSAAWxxxXQsbsf8o
J2L5Tdk0CWOqYQlyBWvkVC/n22E/ZrdL7iMVgRSZ2F3RPhkTHqpWP+P9lbm7xROa1d3wSxwEnEpr
QbFMCEvI8kBDZdn2q3rYMxOTEbuT5ZhujpY+Gb10QVcWG3aj+aZDbbSXNomkdqueJC39tGHrhEtL
jvFwr+B5Lq3iZykzg1nDvXVMpvaCfbvo4DJxFzfzEsgNZmBKWeThmqzYVcnF4YQQb8w61Vz8WQK/
vMz5fltGg0qxnLehXLXNfa1swxPkieqWdVlyjxPBdsEGjvJit9L3a3UBeqEB+8nZl37qDqEw1mUr
zzOUW6PCEdDYSkwU4zRd35Q2Qym3mQrLzqS1vErpmBe4RSxl+WtaxCX+7PNW4VVgmVgCYPpp5Om1
hSCef5PiXHrveHJUnWqlf6y3WtPdpe7G8WbmaMx+sow+iz/2Ldt5hcldlmenGeB28W428zw5IOwH
/Qmos/itN9HvJR2c+v1+Vs1kDWTopkCWkkEq/d8Ss1rQp5pKsTnOarSmKlc1bPgOrItYYPAjrIsK
xGWY+8zfBPydyTGBhLvDNK2lb+WNnEbLUOL30GwVnwDhO+1tqNXFFTS/CpRqbSfzktTirjrDWmfF
SdsYghq2FHptl1Uq1fmGiSmbigcLtiRtliAu7R+ntFjp28Ycc+1anKwdg/UqAVhHHAXFYDSLekE4
UyuuHUpQ+70qduywsrDs8du+sT6uuE2pLzIWDtqp3Yb9GbMRowEHI/WkxzqMn8E3uizWfl07ibEZ
TGKHMwjleNrlplUSV0FFkIjb7so8QK5f8a3cY1+RRmN+hJWf4BaS6u1+P9arqX+odLOhXK5YizU5
zM4Zkt9i0oniwcayyZJW9/oNl1/owR2yG81ZHrKewrQ143TiVIKZLXQHRJ5Q6mFhjZo0Bo56jYH9
Iit4wXXKo8JhKM8unVhvKu3lsuvy6iqVuBQnZ22qFMtwumVFNk4jykPj2pQFfhZPGEEeFa3sOsjE
Zh5Y+zO2kR70tHx1Z5jeWDfs6T7ItSsVovEN1jfSCzgxbAYc9nUeN8Ez8mE2Amibpd9ASjRyV53V
YgoQe0f/X1BSs7ngElskJ2tFLuUjNspL/wYTlscimCLSiNiBpAgUwi7G9TTg+JnjmpE0YwakrK6L
6cu4LPiHYmUgljR0tjlu1De1EkcsEJQ91kYFlwhC3jvZR98+7OSme0SQVIfHJCZgOjVCg8SxtE0Q
MBzlQb/NAxqA1Coxro8/1yidErLiCQfRx44Szabag94hb2kvHKpgz5Vb2qHrSdrS1zbGNnMnOHAp
u2aEZbnJZIkUNab8g9BZ6ScjySVPyOLDwMPq5mAdii5K0B8AvtLF6m1UtPWLVg/xs7TNFpTsVHeW
TAIDXUr6R9LyTx2e1hG3V/tLzRkIdY4FSnFZnDH8XUq/m/ABtluYy/fWtL5084jJcK9mQWzm5lUY
K3r66sY8k9sh0tdYeBKbuA7w+GRvWVW6QCoCjWRcItZxce5aMJ7vUBVUHCvDUUSaUs1NsUlDqgYM
OJbJBs113FD9QsDBBzVfyntWAvFVXwksZrMW7j4juvComUnpmsI+UT3mKLq6nZWXp9Q0S4q+KCBe
DUo4RWTtKuVG7FfCrCqkUIGp7eXVEsPaWz5KW5UZNpoAcDhrvbPFStXOEGG3k5pr3RkJCsrJowrT
sGZWayNjnbaNbtp13Wpf5aQtA8xDNbtc8dYaqqmOxho98maXVkjszYbfejZ49ZC/qWhTYb0BRW6Q
DBxN0IlzpLVJHw9LYV5LjGetnCTgRarZXnrUWsAWpK1xly+9RZagaAkb3k4ntB8lEKXCND/j5d4D
1xkb+MzzrKSbo4BMFr1+XKR3KxbMS76pykc55jCMgQxKVkMrdAhIiTngQ+je2IjAewX+kcbax0KS
Nw0OdVKZn9XeSvLb/F1V0yT4curEi4cUcEhTt9bMmkZCbfYkQ/KEg9NOegBHvZzap4zN+pQkmfxV
SZoYl1V85+S1bGZntpI5UFpTwhVGk7ewGBNMSfsGSxE7n/vptCbj8gkVl+Z+1EDM29y9+Th2OLHY
LQ7lH+oKB3B3S2b5U4b2DSat+XpK+6F5HLMDoXoc7F11O6xnOgQzoagOmbcXM/51Waapvog0ge5t
8zJSzVaL+Ns4bdZHTYK15OhTO4r2JGz8HgUeq7Z7Ye0A1ZppY5dTDu55WzFp6WYxw8dnVCcMQo0R
RFo/0SLHssJuFYV9a843C6WSDN0JR53a6bJlff9lNrPiSSpXao1WN+2fFAxE2VDaMveNBg2bmzkK
4mBLYtXR/Oub/IruL/bwprkNzyMH/gcCepnyhjK/69e4DMdpad11RWrdH5Z5ybwk7xTI2JjdoCsh
6pNvIXt6TRQ9GcLcgiLO+G6YmyL2qgl2vEGflbdE8DDZW19QBIAX3GfS0zwNljMrO7gcSqD+gO9d
gPBn4w9xlX0o6vJFago15Aa12UEZWfnE0Haau+0tqjNNJhmuuFu6L8jpFiTpUJ87zk2Bok+UTBVD
AaoIN3q+WeSH910mLs96Ziw14ThenlelHk9m3hXIuhXVta2rK34/4+vSjfFVLzvzTkZuwBfXDRcq
DFWB7yxGH0C1R/vEhNOBXQ5mr0XeX3YxZ4oN8sCZShzBNepVf6c1u/BiclDBoF3Y91cWqwz2WdHr
z2W2tS9ojiyBOpnf5JoEk9uZzMkTdkWdSFcWDleZlYe4peOr1GOG6kpZ8taZuX6C/pa6aIpIQT6U
e7DN0lFsrgccscvek7T26zQWi+lj8V24gjZL9HFa2Z2rKg05kwOG2LQ3bRVSZBaqc2JMid8tsfUg
xrL4AQ/e+CSSxTpyby23EekUZzehQ8f6PnpQEYxfNSwpbwJWsEjtjGnQqIVsG2prRJo4t0GlDpqH
RZPoliYgBEHtLsjNIaNcDJ3TrcvgjCi+Ym6qlyeMiFkjXS19xk9Y9FvEi6OyVkVnzCiOz+YQxrGu
kI3NraX4ikZGtXNBvplVsbuLxWuvGAh7l4LlzbNAx1QaAcnpmF9tyEVQMC0Sr8LUDaKCpCyveGM8
t2pfnAooTictbxKbLOtRLxXjnTNW8zRzjrzlnDyQvtU3CLeLKSyPh5lB5prD1N6hc10b161idaEZ
lJhn1JrELLON3tQAEGijpthCs+n3Wa0JH+CLWmZgIkGSh3lt5GhPm2P8hdyHLu5oIYOz6dWjqIgy
7sHdEDRZq4+2mRQcyiSp+IgAMyQIrezdoo61R7HQFmpjVhkhsPF5Wub2cUlX8qgunu/rtgNJuFt4
aPYGtvP6NjoxeQLwFiSz8Tit3WyVSOk0xfzU6b3pDEopoJIif8xHScZEc6MIKJapjjlVeZ1EYpiJ
9+y5S1UuYm6rV0IZ8I9UWD81UzsXGJYbZYRUFHD7kSwIlrwueKU5r7e1N7YLaxvPpFm1LmuX6qc8
xo/VbPOHgmMITuud/FCrI3OdHSpca1n3EzEhKWOegAqTuyKqmjX3MNDNnnIcfW8Y+YhtOIsboHbT
qL6ondD+2nZdd0MPT3GkturCMuuEFwqnBHHksX1mNPr5pozOAyXrfXMSJZbe+wWdr90wSq9VVdBI
1LE8nEwy3ZaKHuJMUxjYZbRERk9tarA3WVo5Q9F8Sse+uJcxb3/EzQOsvDJzVBQ28VDkLq5WRm4m
1ssQtu38DbOSfnTmbtDhWtQZlB2jaL/sRg5ADLE8ya7Zt5l/69R5ZMMvtGFRMsu2TLJzUbqXhqY5
xcdeK3bycFbUzryu86HmDhf3YZhlZMD3ypDDOY3PVZ2ondPspeFwqkkVVM0kBcCksKyeRgL4lOZm
fTcpUvZilSMLMNvF95SCBpl9zHF1WVuMRSoxflLFUbw1+iyDGCQnvNSqPPp91s6iI0k1vB28srBs
tZYgUfFaFVv0FEpB9BHW1nBBHSUcbTmij28TtfLjNDm79YrZfNnglb2ruf5lKET5ZacW85/snclu
3UgWpl+lUHsaDM6x6M2ddCVZsuRJljeEPIhjkMHgzNfpVS/6KerF+qPsREmyy0KiV90oFCoTtlPm
vWQw4pz//EO7CXv2Mep9bhiWQAdsj5o9N+B76ckbnRQoBZQn33qL0Hu83rLNHKvyKMYGHk9TtCdj
Y3J8LHCdSZJpwki8JVfYKvElpo72/RuboKLraQgHIBEfRkUdntPS+h8sM093Qdvi8+MPyttProHt
YIX6ViXjfBU1sz+suQD+tDroLVB/AwcKZ1eUn3FjGtvbeeYtpzqSw0FUBV+sMrX3VeLX9J3DEuEN
D/Y1fiF4CNbSxkdznL13vZe5wwaDgfp1aYUjO6bTD3rrksa6y+qhyM6BjOLkNZEm8a4tQI6+2GOi
w6PLZtfvaLv8GyTp44eycM2YwttIpVXJ1RYR15Kehd13N1MghhE6RuYNDqbf205EhNe4uylrcSGh
NJzGi1mk4iYfHLmxtXeDNbq6IGteYahPnMxGJ1ibXRWdaKYaq76oLgjtCFw+29nw0MOYFGTgsioa
eknsu0vvBASmg7a2TJKjIaRMOm+cjD91tNbVRVNEeJ0uc8zvzG0aVxZ1I0bvvGF2yMBzY2pbXi59
mJGK1wze8D6RnXdRdlYVXOjR2MHnviLc8WIZxznex3i0QhrKbOItqxJ3H3zIm4ifmpsSEDHNmkK+
lg0P/O3suBOTqcpW+RrPEeb0CJl2U+9EP7TPbNzx9NVKZdF1mxgb8xibnaB1D4JBQHuIxiRS3zPZ
dsvbcLFLQD2NYyB6mkDP5gSRuEmJrk6W/DzxliG8cq3OMVvlpjgpgA04Kf/yRDPTQpHU07AZTjgf
JafRnPX5ETff8LL0Xfr4Jcd+/vNSKxdIM15oHnssikPsJZw2jM46LASmNw62AcVFgWrVOW+0mPCt
dcvUIo8QEyvgCd1gCrYle9tVV+NiYQ1Y45MJClJQS5+iPp3VeWQlQN+2HEPv2LPTMNsY4mS68ZO8
iiDGD2v6OmOC2DuJROd0J5SmgAVJMdnidM4iGgamQh1xoZ6PN4kNvNDv0BJ7xcVYTXV+j+GQpgki
Ur0jHwyv3MPS2wEWf2DM3Xy/iMgssDITciXvsZ/O63w79S3rCf/2dWRGbE97cC1ciw6xHILhrW+X
Dn1pFyxM9oLYa7PXJTZU+TmWL1y7CiltP7EZ584VtVBuqJBFc+3UpbgrUjfwG9IkxtLQw7tm2mdE
A3i8OZoJCZocrMqCed9k3bACu8bvGcFLK7hvWksM78dCujy6cohs/oXrxLpY/Nnz4S76oqZ4UiH0
yQUvErVJY0rM962IE+DhaYYPGy5jTnplGnoHE+dsUsJ0i3vdJ0tdH5oYS6YDZTIGU97kVD6UpGCp
rvIcD+xD2tYFwOJC5nl1VmaJ+BTnYTdPmxbDZRhj9IkwKFkaR47AUb5eKHWtPXQH17uoltbDWrjx
Fuc69VorhUdgGJDGCvuSdo7koSh61R0ae+FbA3bIc2wnJ0if5bAiZ0XCwyTLR+DLRyrBdMjcgGD3
rcqreDe2AhefsVntOtn4puasGjx+yguHEMI4bhiICMdoic78uK/SUyqeYVj2P6aieNDxWI07GfHO
KXupts1ANuNpbHwbrmqBFc9rqy0DKK1Kd8Nh7lWEWm0ZxupybJu23OVTD0Ufw1R52RsPmhlXNG+9
XBT6TrbCsnYzoQonANm5PqPVxEORGVwfHnITBSRd4bxqv02LmlBdNkJ/2UnLHvLLZsFrBlhBtNXF
5FVy57cYIxwWin1q2DWp8zWN0SpBtYtJ7TX4cX7md04GuOtJczNI0rc3mIXw9YBpOrnFhKhuv3p5
gdOm8Ibmy4wL+FWieEQkBhG5/Q2LfK+gKK153H1i1LzDyde5CUvF+1ZrTTPlLIn+5vKo78CICvfY
yameD8EkIyhMWR27xKBbTrxf3zC26Iim/lhW69Lo8hKxzMPL2RnBGo1sI5FodUuY4qXktONyrAZR
IrQIHIBB1ddLe+bkyh8PJYVicMDcVBcMhTShrgVJVOdiSPCBz1xyPXapnUzzGXaNJnnj2nHdnKPH
L8mjmfK+A0tNieQcqTFwwBYEci7gj0EdkhbKwg0PYScLUj1rKz8fZtkkp5B09H3YEsN372IVuIA8
O3GQc+M8kJ3GctzwjKGIUp880/POZ1itmX1hVAFwmtQlo7nt4vLlrhxn4BHo0CuLE2dRycnoGCfZ
tQRGRMtGEcpSnvhdWM9ndOyMhzcOO25+T/IfuCbHQFBc+EOU17CKbZbpgfEvyLrl66A66FzOH5u5
ml87c8FQnEGEYf/EF4Xdayoq6u7cjE2yLWQYqDN/wa/70GHkOY+bTtdO/JGAKB/dgeVHlgAop9Jm
n1bx+Kb0wMTeyAnTj0OUS1aE03WZezKVA/Os1J/6Ho0TrnZ8B1LaC0VYM1EaZy0px+EOa7b8SD5r
Bt80Lbv8lHZDfvA8fPg2vMF63iWRjUlXldcm3amlbb7YQ0bbjdug8KGN9+kn00TxuPOKvEQL9XBG
/BiVTiotkRBmuXjnZwGWJNwkv76uvRmHQsMwtfuo57QLLn/smGHjFOLDYOw6P0zCzvztTGcBBcry
3CE9sdqeBydXh4ujl3prEPxgV+nRwRAUTRmP8lQPqYfSq3e79ltgnBgZGiceu09QmuBkpg77UHgG
XwibhPpbLUJ72A9ztFRo+Go9Ot02Je2HSpmHbFOzJU1OEl7YsSyI0aMmJoms1ldo6gFPCI9ejdmq
bJJvLJBP+OvEVEefS2w7ygtvwgwcmKGZX7dW53m7nGNxeE9F5A9vEyrf5Somg3d4HyZ9w+s71cOp
l1vB8LoksXt5a4jpHN4HUIt6YBBWUnYaWyb1vuZkrtnkF9sckufusszNd86TsuBAsTNFzCz49WJd
tszz9cmYl7Z99L12BYRxcV5jUGih4wkrvyFpgq+xMgkkdS9Ja5SyvqrTdZsSCAux7FvSXT05FgIH
IRkojOdVU8962PhRPcJ1VK4aiInhpP+MS6MPK3IMVhIPwwHJiCCT8FA2AticetiEaTW8a0056Gua
iRltiOgIEArLHuPcPHeUOupY5beFmQVu3bj2mxXDnphyHCvVROIS/Ek1ezq9zj1LGJoCtpucscfP
Gsm3e5eqa04C79hmRcXRBSsj7HiLce27TOxi+CYI8AZaD0RqdduIolJ/Nr7T4QJgj0N5keS4n7/D
wT9LdlnSs85ITuOh2bnEiRLoQuujZVkJgiZ/Kvp3i01Nc7RLup7jsITWRwZN7XEc7RmmPkFL+et4
8Ie53ibBME9Qd6zkexgy+7yjZ7WqT0no2F9Cy8mbr/YsJH3gOKVBCNe5SSdqAGaWqV1sMFpMvsih
HdNPo5ya+M6fY9ZGDLwp7xmwTGjRuzQeTs2cE2i0WAWRAmPKKOLcrQq3uGgTCvl9PASt/W4Gz0Io
sd7Yo9tmVve6UiAolzFcDH1YVOcUNz5zfjb6AhsVjBQwdm7Lgxt5+Kh2CUXXtxSr4QF/v7iOoJHP
DSPFMm/pqFqRIgBZ1JXbQHliPrnIAcPXJkZHghdgvlwTJ8WxWmf4K39RVW9miFXJ6nWyMIXqz412
dH00cOyQsDVFtrwmXsxxLjVIOdrbsBzwP6xH2jNI31bdzZ9qv2wy0JHKHy9U01Xe20FwOB7V6lR9
39ChFxe5HIPlDNPcCj6QtrsonLZWMbfZadbGtbzK49ALL6Olix1GLVQsAaCIFutb37nWfE7P0Pd7
yKBzdxOusQV7YGDVQ73Oa7t1tv3oG7BCUqriZtfjy1oYkFPcv8u9glNh6TcYBXZCXlgYHxP9kJUU
usjRuCwE8j9zO56xANf2HXe7KPTIwYFK6j3jkvkc2yYYzHQy1Cpw33XeLNsbPLt1cTelPkO7NaSB
nqHkCX2SpeT4efgAf8u46f+GiAxd599x1f8vBVG73Or/zE5+31dZmz2xdXLWn/hpHyNerZZOLiuT
Zth9CLn8wU8OX/kQTbHLJJoPiudqYPMXsZQ/8lZatOBhB+BpcHh+EktdEq0xlvFhE0kooayIv0Ms
fcp5Wymva+1vs1naUKRJSXvKFconb5nsGe07RDH1uczH9GzxMpT3cT+8G2FQ7GazTFchUciAEKZ9
ga30lBz1wLglhAmDHKhRJOE89xvzZrdrMOrUxG1gAFtXS/+F13Z614Xp34vC4VKQvpgiMulnt3Nd
+5l7lbJib2pHxorUdeX7qcsZm5c9XiyilC98q19uqkdujO27q3MiZgIrt/wJpc5UEzRYmnrbb3HL
FRbmq4UcGJ6ni18fFi75nk2WNFUyyuT3dmxn9/TRAvwdX3fdC/5NoVy/biCh9sHigSGLa9izr9tm
fTKu2M1miYccETd26ivHp+z9XbRkHoc3hsMHM+vlrIWrcetDzLM3g1voj1BWu/xgNeHyLWDi4+yx
b9bqhb3s189Hxycp0AkBIp3XfkY7zGbGvktAslMVLu2FZmRwZqlGvRDk4/yywEjD4kKY6NlsmVBJ
nz6KBrKobAStTWFh8g+xg4kNwDM9GPJNx74NJ+pr1VstkHWlxuWEMQUYxhgq79sIjyW9zoyTXuO1
CajdNENt7aMkM2vGVm6/y9s6HLcc9xlnS12GB9w420slw87dhGNnGdKWgJoOM3Bwvmly7f3g6f9H
WuNToiwiCAJ6XRKA4fqt0SEPVMBH5E0Ij4qm0UV+3xfFAaoqQkNet804K+SDXTq+RBL+zQVJkSdh
DLYw0Qr2yj18dMGEw3GkeFSUDvjl+CV8JjfYDTFck7j4HMXmHZGYJzkQnqy929EOzmwwyyrCzxru
RrLexNYaXljsK6Hx8VrnLkjuASZcKC3WsKunH4pj28YpfQZqMX72TrOT7VU8f8dyLTqfgDu3JRDB
9s8v2PP1u2atrQRLbgHbt3y+nSxDSmKchyuQLKL6NHXs4kDfMVz8/auEkLJZu5IazH32FveZH7W5
Q/ApCCYasrFDOE8o+Av373ffZUWAeLB0HtJ/dgjMkxfEQ7VeZSghm/ldQFRHWP6t8CHWahByxtHB
wfBz0Ew8Wzrghcqa4BjTojZ3ynPHz6Ix3rcXbpiz3pIniyG0iXCIBIwe9npbrF/20QqdBKFAuMt/
NbJns7dTIqOOUO+l/h6IEpd4bSc3bYJb7zHxPMvZlcUSIigHxbB2zajL8bLv3Nq59LOMINbeLsL6
0lV+1x7bIJ8JaVi6ujntvC7B+mcyJJE6U5thnEQMhn+NeXnDPJuq0n2dOAk/69EC6jN4DZqjh+4O
A4A2zvtj6+ZVsatMioyTBsp7szQEwsJg0KToxaSWHhPieuVJU2U9yjseCHQbRWLcziT59IW+sMh3
ECyqddhjctzOWz0mb/SQuMdpNlN5Y2FOjrqyDpGfQ7Pql7c9kLL9Ia7TxDkZekDH/SiF+SonGp+D
MWrBAqILcnUMSXMrdgWELIY0sz16myZ0VLNjPKuhSsAjUodGA46cQHY0N7a2BrXr7TjpDirW/puq
YVC6n00U9WfxonHSLiq/FjskGjF0VVpnPBAcQKudn3lhu/Nikb6PAvAqANRUioM1S9goAjRhxMbd
iZoTp+srHIJq4/Ub221IEiIsxRf7UZR9sm0H4R5t0drmkOC77p5GAsyCOF5/OY0KYg02dpvYn6Hl
1cVeZx54roZ+0BzERPLMLtHrHfRLVXZMd/3kupsmjryMM/tyhmKABIJbmmxy3UUtD2O2mC2Q0nI7
kTXx3YxQ4vYQoAq5r/n0H8xgWATAT28ZOgs8WiZt4ArGIlB7UwwK6qGeNOEiRbzcFE422xdA5Cle
Z3jty4OcCZqYPaDDU6dlEz5zorkbN5Fxi/KK0ILGHEThwAvwyY2AfCl665MgrwAHPd1gtMV4Ut0C
MagvcZYyRqEmzbKLuSHQdhPmwZRfinppbu1pKLHriqhtjyhmcmfXQvv4NriQcIElsuGYiQIkECxh
bTrh2J4CG1QI6IVfTVvW0iz2sWcJcl0ZusJubMoSh3RXmY6y0Xcxg8sm9wvu/xEuEl0nbcYcVtof
0hCm47kWxQB1OAcMH62++NLMnFqMKhPRwbPxWjy1w6YrVkCwZt+rWg7prA6TuzlspHdcqWpmr4ii
/BJNxQSP3K5rgsbUZHm7xFbdpWrIxDiFu1gZRszNPFz5pYS+1Nhjhd1Z4cRkTTVkGW8JVhbuLhxk
iA/YnAawWCrt4O3jF+QjOIu2ukuG4950UhFSE171Q+vcBlaj9VXczgmctq71szNCheLTRDkMvJmC
kz2g2qFKmQ9PTrDNRuiRm6S1ptt8JA9nCyFoqHfEIwvMGWVbfZ5lNl67JAw5mETEYYR7x9j4GBqQ
BIDjBKO0YK8HLRCS13OBg0QBY2GbFUtXnjBS8muQDdE2G2MPoXuMqp4YJcnA4TRL2gIbMT+cKIHY
M+U2itIW/0FmgwFZCyvVjdS2iOkR4+ONUyoY9Es/VJeQKVNEyV5NaNw0wtm8cqIeNmLkNN43O2dk
fuJBcUpJRprSG1HWtb3VcaG/ETgSXjj0xPXe1TbncD/JfC8q2VokGUX6PBBNgKImRKCfQzZl5l05
CCCLsmUmCZXzmJVm4LXNDYTcAXY6jC7jnVoR1BMiu0rvotBhhVsWDtmIy0gdBtgpc9iehPfIMyct
a3OBAJRqKE9d4546tmaIHS5840G5yTeZ9OLSgqHdnKqoXsGKqIQOTAxtv5wUpSR3Bt3W2FwNMST/
Uz+AgrIFipDBNghmNJkqaJs7Q0DVua0gtaDjLFBzDkNafhSTkvUenQXDwKyCaQ884TaHTMIU2fq5
QhQHnXbThYt4s0xZBnRh+S3A3cK5tkkcHwei3hNnvJvKfR1ICxu4ZnQWboTU16UCTT0gE4AomDDx
KWEsOBiHOblIcJuAHo7VBeDePe9C+2n2RHBX69pCNc44CFG6SnFaGKYOopmARZgweo6bAYAqmWEu
FBbtoA4SErVtCRKCiiL0PzPIg6iTwpRtmR4Ss7zxH1LarERZV/Ng1djIjJaFKQPX/Ap9iej5xoOG
tbGWNIItnimDfVEOErvvYJ19yjmcMElMnFRAIqwbn2lvYL2BuirlTvVz/Q6Ta5KFcgGssmeTh/TV
TdEHOen4XvUyx1MAJaL9mm6KGZVbzBlkT8iu920EVHzqF676OK8SmQ06BJKj0qma800AQw9vMiuJ
MFxBrXjR93H72uKlJpe6CPVVoIORijEenA9lnHbRlq0kul26Rl/7Vll9gIPiCRIoUjjt6I51QwpG
RUKkD61m3ns22uLrUOfldBSk0BQn8zgT8r3ekEuXmLXxLG0bORDVbXoCNPxm/ApTvOJJBHZTcHpa
RB+xq/fw+HJ/weWpwhMp6BjRKaJRIq4p2UYc0duYvVL1c0z1LF/so6yQ6QlpM7xWErh6Ew5Voy7h
SFTZLpAF6Oqmz4wHQdfMljhMDNmTKzfxqumdJby8xJYEgDI8q/k9DERndCERaplw5i1zyiBBCzQR
dRWdNi3IHF5Ijhuzy86te9+D2avd1JC3o/ZtkQXBzyTgvwU9/f8Zty1Wwfp/BpfOv1fz3WPp+8N/
/wNa8sQrNMe00EhgXU+Eks7oB7TkuvwJpt8o2O2HFGqq7Z/Ykv/KxlCeeAechIkytdem4ie2ZHmv
QnyE198H8Vyn8/LvgEtiLekf1eJ0FDSKjEQQ4QvUnOvHe1yLx6mVgS2JLz5Bc8L5NCG9C7KNSykw
fpJTqf23Mu5G6xQpRf5dzjNvZkUekvUa/RpTp96LFvJMqPN7Cm/Kp26+fXQrr358lMdu4s/ggYcP
uMaFoPKnbbC9Z/3VWqBzWvXfgOYFBxUYkUKsANMdSnSvwxdwoad9FqK8NXkcXWe0JiKwDzzrU4cF
WMjrSSrimE52MDDKjxr97/Wfv9PvruLawE52RI8u/Gc3PU3nwk2dKqdkXWeOKm/hTYbDC93cUyz6
x3cBXCInGU043vPPtJxwlSQjjgb6hlD5YdCjDZM27WFY+sl5kcK6hC/5nfHlSyk4Tx/ZzwuDeeDM
gLT+Fyl8w+bZjkTfEJSalCezmMdT01oFQzyIFH++k0/Bjp+XQlAHfOaBsNjP7uSCYwMpToajTuSY
QHWUU+nS3CHxu7ddJV5AxH75YrQkvNsrTBxJKVaX8ccvi2S+J6D3Mdqak5vOa+x95JEdGtAx/vlr
rR/7328lXwsyDpcgQ0bCOYA88PRCuQ1Rx2vSbBMLYe2cPFP7yhsRHAUoO6GRkaBo4vnvxjdDp7eB
QhF2E3XMwnx6UeajWT6R374pRhOqPYqB/l709C8v3MVfVv96HRBzH6t2/m8/wzKGFTYPcq6zeGn9
CeElAaWZzr/8+RY+c/V4uIdS4IKw/s/ml88u4+f57HROlJIx+iAQcMpNLgfvJEuK99rAUUtwDstJ
ljRYeTXmyHI5FsFwutj1xSwZ+woDrBAsL+Bzv/v2gmkdjgPgUkC/T+8y4q6KBpTxaL74FUhOjpHc
EL+0gH6zUkFu/ZBNXaDgetj2H0Es9pKraIB9vlGjQexkC+Q1lIOtrrelOxcvRY//8hrySB0mXsA6
63HiPls6noyLNe4O89c8sQ4IFz8zeD5vI/8s8RHq/vnJ/v5ikK/RwjoR3/DpHSSaU4TE9sGNov8+
qsXurkVWo4AuyHzcx07TvLSUfn0d1ykMMeAclNhEOM+uGPsT7BDB6zjIsbnM0+hTKyLclsZxW9Cr
2MuJ1X3K5LyZWme3xHrZUetuw6FptjAh242X8GnnKv+YWiQL//lu/LqeHJxHgB99Hrcn1kSSx3tS
sJ6bfGZ0wQnqJj4S7rC4Z7yAP/66nrgK4C3wI6cWY4unV4GGxAg4gNTYtLDuziedJujw8jKGSgw/
Xr7wpcR6qj/dALkeVio83nX+9nwDdMfYbio/gQhum1YxPA6CEtwhLe492LoIrdyE/gTmY75l5JVg
q+dG1o2d5h5Oa/FY/y2Qd91LMHcBuqbgsl2XOKynXx9cCzYpJIqNKmQPx2BY+gkIz02cF774757m
4ws9O8/qHInbmHKhqsnLY02ZsBfCvLQ7rOv1+d3lcCadBVyeOeizNeOgz/SCgbtbVUOKmXzlEoTV
xW7wcYQFlh1hx43zKSMmULW4wU7khW/5u9XE4AtcDMMJNqdnx1stynDOSI/eAPstu5n98KCSsNtJ
AlePf349UFs8/7LrKcAzIyOEa/KLp8/Obl2ryl3m/lUCEfFYCkYhG0RrrWJzhOyz67NIvne8SWER
WCOZBi2mseJ08oVE3ixQjymIzzSwmLp0eIHqeoHOWVtDVH+hvm+qryZN+vBSGt3D1/PT1J021FuJ
Rny8NPFtR4alOLNKYG8WdDGSCgC0WlxbIKNq25tyhtk4oXS9wFSkhVqTdAvsOdtoaAabJBoLi3RM
f8EAuraXy1Qz19j2OZ9pay2D6Q7S6ZtuP0xBN+xGM7knKgKQ2JJJmX1LLCjZu6qFowpFF9nKLhKq
A/Iau6I4aaV2ceRUVQ2hzp3dAWymjs2us6dOnRgJ/RvqeOl/piBy1evClMY5UUGYYQJPYGo4b2CH
jSUQVRmm2JkPipYCy11UfSO2jq0Ok/I6ZfRj5Lldw/fPb3NdwXbcjLgVwVAaUoXE/zhLgaRpmxIX
O0dINRPTn4Z13N15jdtdaVVm12Gkw27btqoedrmxbbltMg+GXMGY8l0hiyY5sXM6ZoC9qvg8dEp9
MwaTDYCHAhFrizQYp2SkUlfME+LbTOWC07+v8STvedsyACkdRKeiNBEGxSjcSAiZ4IPvvFEO6VkQ
u9ntYAW2OV+QNQKpzt3smu1AHWg+AcAzUcuRU9yizIkWfL65bajOBumvrq6p15zFY1KR+hrGlneV
yKwKzxr4XyQRV5RZu15PeQA0FJcny1zWmr4eAuAGvkJy1xSqnTexh4QChQ1w7l4mZabPIRPNHz1f
RfjhNZ7CEWeKvWPSZAa3WRdKeokeZmx4xQslMFF1oZ6DRQTkxudpP71ds63V1hJz9AZps7xmLjr5
5HTYSwENyksmckZGR5eA0qPOpos8rFHabhZCFCf8lmWUQPVuSpJnT1Q4mhvwOpjBVdfpa6suB2s7
uwH20S2RtDvqIRG+r1zYDG9HlZt2o9w+lScaZ4lSbmSXDNXHaWohw4uks98V0RSYfeRUFra9eA2F
yRm8SKuKziuoVFZ2mnNUZVgA9FVwVJbJ8WlN+xLf4jyyr0LLzr+MIu/SixounNlVQwk7r7DK6DIV
LVBcSJNA1EKNsmvL1t+geE2WSm/8eYytTYba4bsPhggZLm0nuS8reqzNNPkAkDkwXrnBh2yRm1oO
Lrmx2BLEu2LQlY/3SWcDoDcL8dxBVU3ZJiAUmr8S4zCsIeucW9c3ArItEgdv2mmSvxmARZ2DL3Mb
4cdhTfggN/hWQRdnOG92epHtG3q5Wu512Kyc3BpHFSY+ggXR2gnxJqpa8GdASoTBoS7h/7aVO040
l5nAvz6t0F0FGHaQBpF1y52Qi39TYieF3z7zB+Bn10FjWOm8gMho6dt0HEd5WyzN0t54cV7inM34
+CtmU4K3AL8u54ScsUqe43bnu2eRCXW4F2GoYCwELQ20wVrsM7hsiWepXjhrXMhz2O8Hdv41jch5
PFFzah8duo5qr3MmZnydAlU3d2mSm9bkDQaPdhMihgdYCYhAVmre0pRAro9yQNetDrLmshW196mU
pFPWXYCtw9j2CwzlpgndDdGy6lMhbYbho3J0iryjYpdwUxeRGgo8Jv5FHKP5tTBB605qAPq3Ce4S
wbZEIeZvg0XngHFjznBjgAhSnlclua7vuoDhDqE0KJm9E8dJK635K1IjDm1hbLPvHwLixzUr3lpC
YuMT3jMy5EfU4yTKU/Sv+fLNz7h58yN9PnyIolc/cunFYNaUen82vGFQ6Yf+iuB259RqybQfUSC2
2ykmoXcXPsTep9gxkbw7lNO8r7IaeH1riPQk5dm4agwglHgkJZOq4Mw2mv+HI/a/uN8/KfoeVRu7
u+7uH9+rLuvmyzv1/X/8892//mf9D8h2//pf/yCw7B9X5l//u/qa6e+PocCHv+IHFBi+wmEKBHC1
L6Otx/7pLygw4E9wNoSChuEm04u1hvnLBfPVikORRbYajQFwrH/0FxRov8I6yl2ZawTBrrZ/EIj/
FhgIqvmoLqS0d6EsrvGFwA9U+8+pZkj/p7lqCEjJ8HAeO40ecmmn7egxuC0zc1HEjgWNpssXBuIw
s05DBZkAq4vUPRs45MudKkL1wZ6S5sqPw0TAWJ2Xz3MzkAyC8uG9FyTdiyXz016BT417J8qtAB8e
/gl48bTAK7x6JgP7dvA1SuZ4EOIqRSqUb7uiza8TeK+bNBqqa49JGDsAAnWywoLmnmhd98ItXe/M
bZ3po2Wb/E05Aa+zeUTifCrGBWWwNYy3g9LVex40ib7KXuZ9Z2fBa8FNxDofMulXE/vjdztbBb3V
NB383h2+5OxrF1YSh2RBDfSmxsBHnmvnUBJPndEyGlIQw6VoFxTDS3vvF+xdOqv91+h6fUoY8l63
jxbn1a9I6rMu1l7z91h3PnRFidFp9Kzq7jAXLMP1PlFp4/t6mfZoDEmc9vYO+qQNfcbPR/PfneGf
mMU+uvm/7gx3qr57sg2s//1PI1MRilfrJEBK+DYQKwWv9I+RgCVC51UEEY6WfU0xDHlEP/cBS5Bj
SHboSpAEG8RSjqbtr40AJ1NYZoC80I6hWa10xr/hZOqtzfy/20M+0coywnCX4QJAlXwOc7pBtJhq
mNz3Omsa69ZKffkmw3HDbFQHzx1ieoj7Tlwh1S40hYpq/IOp1gIshEnyTWdxCpeAiAbMltZsdrsx
xMoIfmI7429FEs9gN+MhqzVyUhXKdp+Mo8IUpQyCK89PlxDZpwuVIIGaR4SMw6QxX6zPkFps2jhn
rL9gzVvMDKTddtzHi2u9RZiCcVzs0YAwCRtmvUcDn35TgY78DQwcXKvy1CzRQXWlvspcD3ZMNyKi
G51h6vePHvZv3rSnXfx6AyGdMUIAv/XAjJ5Dj4YHmy1NKd6XiFS3Lb4nW6W8YffnqzzFwX5chUxl
5kPIkFHirI3vI4yvNGXXNzoT7/GjxDgmrc1hctt+tdNI91BLrMOfr/ebdbFus3wxzwU5wNT16QV7
hxrTNf78PrA1JutVDbkG2MU9oGKe7wuOqoJKOocQldgpT1mEI6pyV+OKP7HLuLqDwJZ7lfdVVYjM
YwYUAPeyqKFAwcWk7Z1r750Hz6XcOtqbP/Th7MfbyXXxSMxw+NhU82gIxlIywDEF5gdO9ouYQf76
cUE9BNuAjATl5W9a0cpm57l6djZ2HF9aculx3fe0Xg1Lm7eoz6Y7K1glrAib3DsEUubeU0VOZAle
GASmgBK8RKj95YEFWEs5DCtWKGK9iU/v3zi1ouunYHrfJdV9vNTnCWSgLeqvo1XE2Y+n9d+9959r
uup/HsZuKc1MXVePd9/1J34y/YNXjDkBRIlIZirmBhySP/be6NXq6BpIyggAXsoxdsW/ajD3FYue
iQjlF0ZgwToN/rn1ileUS6gDKMQkuzPF29/ZedcT+N8b71p/OUyJXc5oJsOUNc9OaHgLInZ1uRvs
vjoGcbucN+447HNrmV94l58uxb+uxIW4G0x+V/HC470DP2aAhqpEIBs5oC4NhJeNZ2ewG0L7C7R1
zDYfPYTfbIlPIccfF2SqBLufOgS+9zMIfenjMYWLu0vTIjvBm1R027yb5vs5QpxU4iuH6xsGGelu
MtL6+Odr/+62Ao9LpvCAjg+n6uMvG4+MByCM7Sob2d6uhZE1n3iiRQxr10VSvnBrf3c1gudZQJC9
gQif7ZITJpyVR0a0Flhf3Vgxrd8uefDVo3dthhfGSb+7r6s0hTFvwAz0OTBPc59Ca4f/Bbh14jkL
waFF+AlipX8a16HaYtniXhUO//jzPX1aTD48T4+HySZLPRLw66cLaAj8QkOr3g3/h70zWY4bSbf0
u9QeaRgdwKIXDcRABidxkERyA6PElDtGh2MGnr6/oPJWZ+pm3+ra16bSrJLJYEQAjn845zuC9nZj
0RGUA7FWwvuedQBj1/Ns5X9+xb95p34IF/LDJMC645fP1W2ivou6eud4DX5g4FHxRYkTH6jCBqgv
KJ1rx95Agch5/BfTf+Gf381fbkwOa6ZTLFr4XxZAv9yY7Cc0jlL3MLHNaZJ16TbyRZjmEAzGcfI+
h252oxBExBdh5gZIVgclLjHo2OBubTmnc9gbMIGBWB8QQ1b2rmFl8zukiulzUHgDgjxs/li/V/Aq
jANHfe31vSzT0hmbb2xjBfMx7fqfrFjgLVvc3qk/45NmcxqhWlJJ3yMc3QeRCRqmPNlEqMnYrHdg
maYHNehh2UVR0dwjbAggl3VVQCylbNuTBYWL7Bn2OE5i5yG80srfAoI0AYuwySrDkYBC6rQe4aij
CdCVSBmxB3frUONzDgKmo2EdlyT06rUocBu2vsBj7tWQKZelgO9RMJ6DnDLN9Tt8q+W56KxcHHMn
Lx8AQvXifopb4uUAwRBfp0Tp79S8nf0ADQ9wz0NbvR+z0O0TteZTd9G61cCdHDXVF6haJSaYKtxe
Jx3kKiWU3iEHpmi9F5iRBeGpmVUFiHJ1+SqF4KDpfC6wHRN75/PcOj6BjH2PiLmEKl4diqgy3r53
J/Snmy2Rk64Lpsuqj/xLexPD76qfCCcboOO+e9g7IXBnfUH6CdOpkwgKsIGFBjH5xVMSbce4yLK5
rOO+BQZhzf36Uuj8HOoF3sZ5jj3Vu6SlsHCob4NSMt7tZgaxel8sfaO+MPDVNhpTN8iy3TK0Enxk
XdrW1cqoGlqwGnsszayO4Ro/A8rCmz8oNg+Eb2MZbkGgj6acb5sFmcJdCQqN4h1XeXFQQ52T05xH
G1AgvYiZs7AZbZK0cGaWD4xUc3WqbaA3N0gJNVW5F8XARPOgtEJE5nZRy2unbgPrmcn9sCLgX6wB
/J0680QBba1OsL64Mid7D5e9W13Phir9OBTTZN6Nzs2c4/MubVgbHfsKr+EL4nu5dfwsl9/t0dLO
ox8tmXeIECP4a9IaKwTjU6tlft5sl0VFG9ud2blB52cv3F9dRwFowwpYQxBPNCk6/DEyzAAzyIoD
QrGzzdyOwCQk4vmwnHAEz9NTHZphA+7iocf1cgmrshT++gzjeH5aGfQSVQRMhajPFnlkkjPifWQV
Mz+3Xm4eRp8nNUl3PSyfDiBqn0RVmd1UYSdewNVmx3pzKIftEct2AoPeh0pax/6t3fYo6CvQUEWC
Lp/VQC20UNcyWjR3X7E6jwidts+M7tfvlrM4bzGC2xePU+S7ceNlpN3K5mGvC7v6JBtlf+v6KH4v
MVO/zW4GaM+uupHg1gg+BzTCNYNGWwvrXhgF4lqHgfddhmGAhDhr/MdmVK3BghHzeW5FMX/JlvO5
E7k9kt6sL8sfnqsCMtD8KHgLh4rRs0QK2qf+hCfx1eResHppiLLSbi4RSRYvDqU4vzEM/fd18WSb
GFFsal/qLN/Fyi/ROzV18LLh0FUpMnYVJ3VQZFbKXqD90mIUW1Mx8I9EnXlDuzlv6y+l1IR6sy0D
pDcZt2XBhFmJsD650ZVafrYB/ffaDPyaW/LFxQi8gcAhLTnNcTPw5ThO/mQFzRbt6BEZEHf5FDy3
UclWJFahFGyNrYyL3cQhiEi5wDSMYKImxvfr134qetRSpZPXBx/u3JiwCreGfeBtOVvEvqn1VVas
pr6JYojMyYyCHqE06sybrK/FmthuKMmJGcGP17ytyyhsW3WXRyKf93UfKw2olN0O9GW3WddPbQcp
89JzxrY7LfWIqHjzl3A++bp2SEJzETgfFu42srbxwuEVB7PhJ66p8htvYKL9BAESaBpK14o806Lx
psc6J7CGrbLoSBC14Pmw/OxBBvvF3K3IdMVS7XMV+MQEVlbUo2i3fSV/ZyMr48+ArKS8VvZazgeo
u3F1DEMdjFegSpgEYpSo1Lvj91N3DYsCk1eYR/566RjTwjvw1tl8Ktuh9a84c8OcG1G3Ec9pIDIX
ZWn17fcYi8a1xblm7TPqwRn/tmXbzdXqt7V/w/vatud+jMjrHCScax4nfpAPD2WRje7dBLuVTLG8
d7ojlUo3XYnetdeTQgQDktaKcwAccvaM/CYad4LKiu6yb5N+hLJ+Oc2Tp3eYBWpCwYhQwRxnb95F
y9FXJgEKYwn89IdqlXqY5zy/GoBZz8moLeu9N0gBnKheJoS4WhVH9PUApOlHz3een/eI4jsZkkUr
eKlDGQTWnLAy664w4NXIiZ0aAH6/wQVMp8ws/XHINAx7B7/N9yky9IaLjPujw6o82C8YnF76ufK/
5KLJiG6bu+h7vzaslLu8N98gDuTevox746E3cWR9Ie1o8A8zws4volqzqU+0zNgUgs9cnlFNLQOK
Zqu88ooxOn/f8wbCA0lgf3fmRp94+tNzI2zOomUnim68jkfdbzdz0TjOo7eo6AsmrZhlTMvsZQ8r
KerTZpsnd+9vhSCvOchnoIy4faPLjTlTuJP5UhL3WTohko7Qn+ob3eAQYhsWDPXXnAwa8czhjbel
tDT6ZqfNIlLaQJO9S3J/ns02xG9436xbOTsEGAAvcZBs+9VzZkqxXgQsPnS6keUg9ioQ2jsMUs9D
Qs8Nc3Yr64g9YGZhBdU8mAB0s7Rhv4dKob3wOeUrFu9lBqWxWs8fqxUt8LWFcUme05N8Rc223uR0
Y3yx03m+5QXKenVb4d70CAMHCjzFumiAuoaRDOLmOyTf/lqXqnZvTDPmyIV8FVoHEQwLa9daRt1X
fDWDdejz3hPfFnj6xOFZK9DWzPDlHIdxY8doYWMYTn0EYPy0WBEHJwWGyQ4wynp5gG+CNAnXlgmu
TAex8CkP0PNfd+UyqSs7XzhmEvyDrbevR9lQkilKiVT6khtj0BatUeLORcmVx0L9maAkiXMC+3Wc
eqUPuWm1w4b8YajpikKtZw/LfgOYPZlC30Jnw8GGznSlII3XGzIsom5P4BGkYyyuZXxw5nUFXTOU
HMMFRgqnS5bRA+fLOGgU77PIHaOTUvudm2JPlNmPwtNTdyRqgXvSzlVefAWa25bE1fPxRd/jXBQV
8AcxfBFBqL9ZcVDwdtx16hIUotgcPDr5Ny3tlSjDfggxXCjl/pgQN0JEdZaX3jT1w8ZY05sfgLZ0
IJmsuI5TSI/0T8M8ELTawKTdwExbF3DE1S0g+OIV/VvzNXDCLkxz3xsF0pGJp3aElOZ1nRZXpplf
KT+RttfeLsitf2DLqu5jyyFaINZd92LctfCBqc62lQh/8OtrOGHrnTr79RLOX0kc+FpKjH3twu3e
+9XZSDAZjGjjWg7HqdNNjwLbEL9Q6R4WY15sXyuQX01qrWH+Hpli8jHxGJw6tQ2VA152H/KKJnpj
224eY6hjQcJXb18Mji70fqiy7VPORA75S9/ZF+gfGQbksZwRW2SO9Q1/prlksw0JF8i+8FKL/p5Q
1bWs3sZ+jD/5sxtYforqDA7xkWe5umR6G8H4JTRJU3KZAi5n3tWfwY3OZh9TMYZ7QXNRw4YzPdBT
360/ZfYCS7nIeu9ZD/X8tQWM8tWvsvKWisxpDhSi8ibriu5lDTGXHDy8b9eBN+DUjw0rXpbZwXo2
fFYFz6QYRGI+W/KV48ojdBqG0fOcOfWQuCBWT7l1dq70sKq+OsXY30PV2pjLlTwk0aFjGY1JYyC+
YVzdq6BuAnVoO2cAGIpT6anNYlSxrU+7dVWoxQ93wmQlTNY8xhRC3olPoiIP8vuqzXJCpX2ejDXJ
N7BKPHcgdV5WHWYkSqenYR5pA2IK6ls7Rol/cLSgiWu8arh2RdRobuxiWX+Ojv8zHPwHasE/jRX+
+2JmfH/7y2jw4+d/zga96Ddm9RwZPv4cwZ6W3/RzNug6vyGKxnWNgEyAQjgzCv6YDbourA+GL1Rw
5FGd1zb/nA3Gv/nc4hG/5yycRB35b2FAgl+EbOfhAxshnBDn8THr4F+3s35kSvTt4rnvtlE8KTOZ
EOuTKQq7u8bUI8PfpT13kK0HtrYkEfr4Nlwic6GvrRcrd4udwm/MDoL7rGx3piaBQFHZx1R0x97f
YDbzjPAG99ZbYKW5hyyPRnTKKiiI0q4D4fYXZQ2SPNU5RcDOysAIFTej9imfQYJ47i3nO7Dq3Wjl
zUwegrZ1WB6MqB11REsUiW8IYYu1POCG4mA+zJATyvAiLDtIswAAwihBeKHE3pLYR9Nm2XIsXzHt
nj4SG6dnXKDuksvDiDIHDtQml7ksE6sswlMpLDlW+yFb3Q7/NadevqvO3+UJD2gQvBdotuwbHQCK
PKyg2502yZTf5AdmC2A/nC2iMjbjUrSpbjoHKW3RoB3b/LHW4Mm4+XctVwjb4agdboyWdDkRbFg6
37ovyhb8na41/CcaVY39WYbmWzFuytwKKTUUTELoGiyba1eSswEdbuySxgk8+lUTwTYNfR4Yl0Nf
RCU0a7/B1Jq7Mh6v7L4eSQemvgM47VYUUGye9FesNuCFow5UA20SvodF2kuL7KYynxgzRijyYn98
5OsKxs99mA/elbF84sPQlY3ezYJmLN+ZcmsMjcOSXRWj7HGtjo01HEo4Yvx5lEhUsrpnWX2smsZ9
B78XV2lLv17tSy7gdleReqKSYVqHhqFBzxBKOfygzDDSpSbTXpSGYLHwjpaeHE+BmO2vkT2B1fUL
l/8yB5M2eIccGPK9Vpj5mILEaJqQI1K98Og4M/WbGVkCArGNN+yYlXeJb26L8bLWHL0WT/h2H5Xn
/BLQa26w7BrpqFGnGeTqKKmrTDKq0SAyDdpNd4zugJrkdIkuu6tlV9Y6f5/JPZyPhJew5b+cnGDx
3uRcGu/Zxnypw4QH2znzhICIyb1sKIO94jgh5CTclxACXHvkwGjK9dZzd6PMvTuelibbs3AkwMUp
JH/UxhwNDbMPIypxcxIg07WO2/VYRhbdOPMA9WkEevXuM59DfVpgKE8QTWQEDWHPHammRE7FDoHg
E3fs8oWrlo9xtvtGolYrAH5Z0TzcdQoUdYr3kX/JSKrD7z6tPY710WtfKHhMv9ejmx1neACYsItu
eGU+YD+yuvVfAbGFX1rTQQVl/9tcV53UzkUUVnK+Bvc8hknfEsmT9GjEZ/yvAlcBXGgutqqtzrLs
zmU1HNdkme0MTI78FA52BMJyFvoSFgnmb4Sl00NUx91zFbQKjjADbCdtAdyQ0Z7BRgS1IKYXw+yy
SUhPreaL1vZXfd1ttLQh8UPR66LsQSN8Q9Kx3A22GxHs3koFrNGda0PmyBL1zWkQOdEGHFUrMSza
DYZHjeylumnkoDFdzCB741Si2LOmxBWFT7ZEqWuM34TROOH2dSixaTxYQzwsOR3ynC04mlyoqsS9
L77xCUzgNnUoIjrAYx7GA6D3WxvIoxvTDTlcpSDwJuSjttNdLnwc9W6e8Fvv8xpn9RWoRn+4LHVg
+pt1VJF1xX2rwhPWKYJBdnNsli61Qm0TnOPaXcR8GB0LSn8oq1p+Z1atptclzjqdBHM2tmkfa8f6
2iA8JXtsRxhtPiHqtZZ1ZnrqhzCpWSJEW3nZFJZ0kTuD1bWLi5h4G/l5s/vgLpc1usxBhv7nGYd6
dS176XuU4lPXHdtqXGxRP7tm4iCLJ4sIKoywNADKfhSS50TkX7ljjpmFScfwtWB8ZF1Po9uOD00u
HAJ0SdBdE8ENox5rNSGe7eC840r18oUZnI7p+UI1jPGhQo+o9tRKtvcg6x5RL8zf4T6iW8zTbszG
CvynRUwgowMGpKaY69uMyVC0I3/AfYvgc3Y4dUeklq6t6tuesEPCOcSGGgjbNJckgEtN/gODeTLd
Z+a/Nxh9C3JRWXsMiWW8sk5LVVF8es7Gw7QPBjTPKGvcu4FOaIVtWtXzsV9V9ikjXyhDDguX8ZI+
xqbmFYP5vReifRbNxvYujovwhjK+vZE8m86Xhm2falkjS5hzm6SIDc4EAN+53+zLXPQ8PTXPXXeX
ORwqh9ACZ3dA3SoqtJ8t/IPDtg7TmwVs913GS1TeWB22YvLLSBJIsiIWPTZkBFPJJOaZS4aRpMfI
z7dP86qLDmg5DwDarrrPDCNei7bQIC+NkiGu6QdZWAXMcpFwXZHSsuYJEPb5FXeMIH6+i1V1yJq2
I3uzDOmsUZBKm4FZm5fpikyUBlHSCK/bZuok4HIlwCXu54Ms2uD17B2BKV3h5DZ7VrVDmy4437cL
u6+AddMPEDt03uPBPwFbeuKCWkYCexZBGGI3i0f0JC082sVW72RFEMhCB72e3Cprol3bgfg8eG07
dbdjk3UnTPwPldk0v7Keq9s4nqI1iay1ecM33z7NFvP//TIJBgiJcPPGuzGB5BrLZeOsn1ehyNlo
+zyzLrLede98AaKMKWHhIBZTkB4vi2Hl5Kf4UPecJN6LR4pafgHpLP894FvmA60Lz32eUPeOnxtU
9OPxrDto0s6KlXvCpTXZR8yf4BQaYAOcQTEjQsoBAzllELVprfslQKT/DqVAALwQQ8hAYrbjjWYo
d78poCGPxvMZ1VvKsb9nbCCJIqjGkaeNNvW4X/msH9yJFprwQxaFPPhU9yRmh8Q1fxzBg5KOxfeK
qOZ7tXC5H8KgrgtS1CoXP2XYhG8lQg8XGrfC/Iin2buyh6DkG2YABW2fKmZGRGa7l0HNB4Hq2Wcu
WuT+dKPAXSi+t9YmOpS1MzmEMUWFZDLf7qytJbAH7u4q9ySq5hzHdKPnIJDNfEMaH0J2t9XwFjt6
OInOU1+tqdEPxJGu7j5cS7/glNPTDbI5Qte4FCmz/FiKhqCjwWB64Al72Rd2/QNkpbruwyH70S+T
/TxS+rVEr3jBUVQ2Lv8u32aTaIZz7uVgTfbv88hmk7gNk32x85kJYBDr7CuZBUB3jN3Wyz6eSuW+
LJVbT09aiDJsUokWPSSzDrbwzqroFbx/IeH7dW2P6IbcXUQK6LKQIbi/7EDjyQQwies4UcZlJxNH
bVXttWP393lYIqDpDbrhf/c14bPRdaAvwmtu+x+qoD/JjFw6JogSRF+FTllfIamJjltpLUzXl22P
Fqzf/6kh+xulAF3WX3at7pkHh7cGLQQviGaAf/+n1wuspeChgOBbr/Je8LxN+YzHvVNsMZmgw7xD
PDDt3LGJ9x414r9lgqXJAv6IOxVVbXQ2gf8q3dpKMoSUU1I9a2HvYzEM6eI27//zW/xVIkD/hsDO
pdFEtnc23P71LRYD0WoLh3lCWoNI21UY5sAog/eynM66wn+qX/7m4/z71xIY2230COCr//pamVP0
sstZmo0UXbtBWvVXM8f29dgx9vgXK/pfPLfnTw+RBS8UnUXLqBF+2ZNbjmGIvBADQ5tYpQJ8CHUr
mtmLzpiBiOZq3rdU3TuzFOYUQlT/ZiFr3CuP7TgxKpwLc+R/XRYzvLVVs55IQujWf/FHnlVWf97l
f/yNaH8Ikucr4I766wcySYwx5dmxVOhI78cpry58sjt+qkD+M2H5B5/nP6+//zZf+d+V/L37K2eV
n/9DewUKg+ue4SvXRxCCJfiv+YoV/ca3gYYlsqlAufXPsqw/BixeiPjK5yQArevDSzgrXHo9Dup/
/cOJfuMkhHDA7B+OpxD/nvgq+uXKcM/S/Pg85+HOZJ8Z/XK65lJlcOnzk54tsjKfOrv3/ZvJXoJy
4lGwuvg5dlGbORj0bC/DoXmU8VYuTAR4uxY0mHi2Bu/WjVf7pYZ94OE7R4A69mCr2LXVz1oO7DL2
MSF5toGbxP/XvWHEcuz7MJRnsABUnXx2X4OFfMbmRXXVedC4kCAyL0TGsF74DPdtDneVk4/Lo9c3
YIjmmnyC3bLNwbSPAEUtSRs15mpQLqsMjEqTOjCJ2R7Xsi+9nRcreSvKoc1T+GsEkGhoBxDv9KTe
pYcE4qiZKClo6ETFXDsip/2YfBfH2NYXAT7EZbPyizD6gBHGzjTcrI1lVRZTziYwxYs/LO3CggKx
rbggJUcUX3ztGjK5kA3PzqNFOkJ07EvfkzdmrOcnIMhxzy1Iu0XIG0cTa51m4eGGDNo+zMNI+EMd
tSS35NNQHlyiSqjklUNil9vgLErI62bNOWoOpMRXa3uxtBBK2MfXG5Qk3Rnn6Kykye7a0Gumo+9R
l5MTO1iiPkSYzMbpgGyg7+jkOLWGcV8HLuqEk7HyCSUFpzVVcxXkyyXbAAr2znW6b1gKFdw7QtFr
jDy1QkGRYJtl3nPwfoJ4APiQFXGS7ge3x/+A+KztGehTf8B9Mtq/JQl/Un+CDwQQ7R04IPsDDTRQ
ys6H2opX9nk/IUIshCEK1ch72qT5IA3VLsoV1s1R1F6QqWJqdo1nRlEplnDbxxoBTspyEJjRtvYk
jLFg629NEPWQ8z/QRxO/Z7mYB1SO904dY26oKhyyu0yezev9FIFQmvF5kiXprs1nIVZxj6W/eGnL
GPCSYvHwWWz24qbFmcy0Ya8jtEXq4RrhW3cDVRWIU/gBdIp7H7jTGLRi3G0f0Cew+c0XelqFvuZM
haLxLxp4IeFCxHYmffs6Y0hEekKxLHpnK/ThFyJagRxR4YKg6s80KvEBppoLgkqxghdEaBOyq56Z
450xVh9Iq9AT4K0gpIG6CtBLZQf7TMAqtwCHyvYBxpIKRpbTBgNFHJtp2hMof/1hKSyQWoPTileM
jTwvzQd0KxZnpqO0ICmAaTuDuc6OLnBOMkfcEX3Au3QhfVZgrPs6RiTwvfoz6WuCrvfjnA4tEu8D
BYZaEi+i+kCESVZPHUFYuF8Phg3fA7qbcdyVpBB613pZ1EvVYfkDbr4NjEI/oGReO8Zv1hKGBn4j
z9GD1XFinuHwxObYTab34TRWX4IP8FnZsOFKuVu3q4aV4hueT1cybHPsmEuq4/OVM1AYhlwn4O/g
TcrGdxiekbsjzEG4mMOP2xiDqLPjdoje8NXU8QlPWg3CkGGvwz987rV5PyMCFE/jhEzlLmtZHd5H
axAQIlqGjKN3tGFDrffkPY/Z28wOfslSmQ0gBkkpkUq9M4BeMPXzR2yp6pnRyF1MYvkW3EUENC3+
jlg927uQowSYDwAvai5iy6WMslgzdo+LBdxwD5Q/y6/oqdB/qbKIPLREBKWbR8KFwgpGJkhBjlx/
MrUkiqzh9Oa8IJiAjjCmvt4h2F7XmT6d1Di9I10gJ0867Dm/94hnrPDUxqxVv2TFJMhcGhwV3+ZO
M9S7CW0ck9Ycq/j6XM+B19wzyIsJcic/ZSZqMIv89nJxnSH8GuZgSi7OR2+d7cfIygvJ4C6M5Htt
cWudkXDohwCL4j2mw3MX74Btt6XHifwyZBpA4uHOA/wHiGI2uiVWtonehiJ3X6bZtazHaQo2wtCc
0b/3MzHOn9aldt4UQQXRDshLicBuWtBFeODj1LODUZisLwZKLt6IudrIyLNHxbAvoH+OWiJRjqPw
Rv8JPVUXkbEnmAnM/iwfCfg4Wx4czPFML/uIdKiFnTqvQM8ZRoyzktL15JqoIcyuK2IwkP4WrMF3
PvF/+D9bd54SuwlQPkilzxhT35T3re+q+kjM2/wZnR9znZjpW36JahHtEHoDbrAxIhd7744Kw7Lv
llNIR9dhRt05QWa8y6zSsc+F1NlM9IesdV4QqTbRRTFZgXWUhrsnxR1sOsY5kvzpBRVAhXiqQREE
K2fbiHivM30YMyt2kR7h706U0tWDqvICaZqfdwfbB853nCseHalpOikvGuUbcxmW2nkK4Ar5rNct
T9w4vT/6BHO0kXf0vGr7wSCG0Lcg65xXrmN0TnRbiNnY6Ch5N07OjNqVxJPiBHykvUEEtX62qkWX
h4rPsbxl4W4He1iUMdNz1uUInxQyhC6xiZ+NT5BnowPrEN3QmBZU0xDGFSMXiXEF/VfpIj5kx2N3
d40YyO4U9VlNUNnT9FiIgvZnNr7zY8STwVLYqmZvB729x2Y6tgx/8e2Gn0A6RlCm6jhg2bPI6Wmt
e+ntWK40j1PRiVdlHAzpyF/VQrzRurBG3UhNTcOFmOe9BMrvnqsbgUyMGvABbCL2cxrrWu69qFu+
bWjVogO6Ru/eIZ7dO+Hwp3Z3qKrEfiJmrb+irlq6u7jGUdftiHB2/JNhgJq/VbHp+xLVppNFzOgK
UZMdi+ipIAJFZ983DO2M6/JePg1OvDoEqoKDvB2m1ozfNaKrH4Bv+UonBTE4raqSeVA10hIno2/g
AtsUMnFaBCa4yLshaI89aFWxQ3XddKmSRI3eZz7xWBclwsrwEE2aym8ja1PfOZIElwNW9IVY6b4x
h2CwTL/L8tplhcdnkAKcQPM0kqoYJrVmxM68bh7JioyEfHPqyda7puy67kJ22govBwiQL63LZPDO
qdqwfXDrdegeLWX1SKM83f2Iq34ze6bWhAvn87jaJ5Jm8+rQ1qTYpipnvLaXNItrSm5FVZyw4qzx
W94sMZt6D5UTaXde6e5ziziw58Yr++qTSyz6+BgUVM/whua6m0rC1626pRRQRyCKrV7Go0DPs/bc
u5Y35g53IawWJKUMzNFfXkNxL35IK7BXJkN2qI4uMTQwM6cO7ZtFmvlt2yHLgrEtYRFYRRhmiRPB
UGZcqfmRmRHfcIIh6npU6AUtHToY/4YnrNpSKh9QoNYm1NetKst7wIsIBUPpjU6SoYiyL6HKeSIx
/UpyzCRc/yUqI4RHCxPiLC3tMwOflSmGtH5so7c2Ux5CQz34OnXOUVgUVzU7BB5w8004Td3d2PTo
PbPMmd6oWsieyZUCbL2tvnkNiR98wsNf2mk2GnlfVqBAdlqww0uEQ8LTriv09sKJaAbgEQpSehF2
2SGbWIqCTOBzRfmgwud8ZnLFweTDwGa4iqhj9OziB0gBYnzbqYZvogu/A6nglQwx8nMaqapqVOxM
ufIfMKg4GEbj8VSCbBBF2NJDgkThlNrfHBZ1bRKNaIrSTjbrI6vNkrT5YvTew8rFH4Ue1W7TULBk
SCstYV/Y7BinhDh5UhsJrdkuZD2xo2UWOFVHlMtOzjOk7J4xwbI+OOt4+8TqmqZKR2X8tyFf7N+L
jARO7Mfh2O0LQm2gcgIeHJG6CFYZMY2G+jkN+E+fjhKCUc//u1PnK3ur/tqpf/wXP3v14GxRBeEX
xdjLQW2dPaA/tRC+/VsMlSlEBeNFDOpcuuT/8knR4GMnCmnU/9nF/9GqWxilxDkEAP4O/h8niMJ/
xyj1S6d+ZnFhfETNTxMYRTiy/jrDETqe+7OHnW3R2n3LZw9p2WjXf1wc/7/ZDT9fBnYQlhP8YiyO
/voyPC/7jLWomwiuxWtksfKymweykYg63qtwDR//9A38zawOxj6/8f8Op1AhYwsOGZ05mM8DrCNn
E8yfhp8ZCo8567jKDc2bDe+nX9FFUxPVXk6XsFqDxVLUjBwFc90WBbVCq8wpF2EWkY/BaWhUyj53
uO8Iy4hOvrP48QEB0qojNs2KkTK6vabc4NYMVmYRrZoX6N12MJAkxgrLV56N4SAkI85LMUexjueM
sUYEeWQCIgShGRh9Z0o7bwxD1nVtQCb71fnQn787TjtN2XmRAD0grW10glM62R7Rx7sq1gRSpTNb
UOG9dGhS8nlHqLsvw3SxbQvBdNBXMbxk0qBI50sJxWNiSbZ0JVm8qrLxsmfYLMP2JYQn3Hkp1bmH
iK3L+bm0G8CgHG3fkCaKHmELeWKhOUB1nhBBuS72jhHNErWpnbHtzBKNMmWhuguWs0OEtXd5WW1M
mHZ25yET3it4RjPLw5wg4QDJWB6fw/VYOCPbV93o78qSbSO6yqiyuvuoy21cE+PEFKgqeeOI73Ld
1Vd0ztVXv66MuJRFTKlNjK2j2x3kJEe+wruv+0tG0atbJGFXu/rHWgzdEyq1BtYHib05UpENQctq
PEXodODMccqMIHKffKdvYd43JDvygBB58a5lIThvbSu0j3zmFjMrVhDdoc3aWH2fSxfLEbHVtMEJ
l5mzpKRQe/XVYDwYk9sZCAnKgdM6+lYiQYJenTMKP6DMWwnUqlyenxaPa8+pb3N/DoFBh0jNrxZ/
meqHdrMsfRJhY50NGDZqQeg0khXptbc04/jYys4WN1U7NuZhxeRg7SDxlPZtNduzd6VxV/JwZbfB
pr2Cm09gAqNf9KoRFd7G1n2efDjL6Hv1gfTDTFyJAeb93SJVOzppXzetvrIKHQN5zOkzh0sHK1VH
lkSFxnq/zCMPqr0v86nmYVKAgqHDN1WoD/KcLP4Cw8e16IBLf7Qf6rIXZToQVFje0BkW8SdPY724
BdXUWuTDR2X9aOVePt5CWfCcJ59aAz2tGzVgcrOtvljxUNM3tDHL8YEMe2JWc7j+Ys6q5jYnVSi/
mXKS8vjQ16C9NEtYS3MzSX9mE0VfG5suDVkLV8co2tr1kvmLRwK7GLb1llYcTcsYtsIh0HWcRoBF
ckO6vMOENxfOMadLDS9aRhbdy7n0ne/lZGck0W9x10yPiIKRqCY2RRV6BzbK5avG/DlckcVcRp8L
ZpnQ58zmZEO2o6AwFJ2rYAwD22v0a7M90KwHPS1Rj8FJ/x/2zmy5cSRL06+SNlczF0wjdrCte8zG
HQt3iaLWuIFpBQESAEES4PL08zkjq1OBiBI6qyIrM63CGJJC4gKHL2c//1/PabfubNbzY29nJL0p
MqsAT3OzJ65QzXCX8kMFZL0Dz8TTiZQcXA+5Tpj1uloXZuc4L8GlXIs6MSjEsYsNwN7K941TkE5P
xIQgOdlQsAIjQroXWyetsUr2QKMTktTWe0h1CPppvQsyLAmg+Ec2Hx3lHVCsoBqgw+ggMrpC4uC0
gXQ0hPrP6V70nBQC2FMHW8I3tjuobzauRXr3sItXJbYXeMjMTrdaD2wEh3bTWXZKC7LqxKHZz3Ui
c0jsdDMCOI6mDejDIep0OloaUUhn6kCXHaMTyHbydKJg1uwXRhrXPWFsaNBzxOkzAFr8GQ4NAtUa
cLRe7m6ASovrz8hp+zOO2sd65Ut1iVZxadZHiTvdHhl6t9msSV672sGRsxBGZcUQMkAZe1TFEMnd
P3AdKiWJ3tGnaZmN9A96vwulODGVYgmhNSQXa5zIgjKBjy/zZRb0FyVJiP4MfYMd0lCSTpq4pQOY
C54BDZED4OxHZbccbDfWZgw1aa1/zuX8XTNAfd4XSln1d5/puoDY1N1e43r00caHk025sKFqf3AP
QQY4QZkBgbW29eIs7gpIVbuPSyJdLcnXL7N3auW62ARIEdrPWTq70WZbdI+UJlD1LnZWtPLT/XIV
7MqiG3S7m7338ax+vUm4SXhGyM64KOgmURXK2oJGlEtpu010cVzoy3FUuXHLDX09l+pGSESCjWED
lNHYIhXR260DYJAw9yf67soDVOfdKLPuTZPYq0udJSAP6aJfG6vsR0oOKKrBy39h6rOYH5j6j/lP
k8dNkhfvQRHOb/olM6f/TAINsFWTJDPBcOU5fLb2Nf1nusQgaerCgI0F0GO9frH2TfDrScopAAHy
vjo//zsxx1Nuj48iO9DT6dkAYPS34NF8uWcUUR5lMWf2MMt0jDOE/nujeJdauW7viaY7zvEkcmDs
QkymA5GsresVFDeG+sLwyXTXF53aCuliIXu1WwegGFyj7P0q38OATKGKdViUY/Dqbg16YAX9CpWP
Ub+iI6yMCQcbm4ENoi29WxEwATDJ0WCTUsDaiV5XOgRLlNCkgM5ROXzoOm/OOhEJ7OF9t5ffgXK5
9uqDexB2pc1ru9vvODG9jx2dxDbkuq4F4XFcDfLyU1XEe84Y9Av0LV5ntf65guE3ebSAkvHvP9V7
fmXz/M8vfvufMTX8hRhAVeX93z8Dsngutj/979Hr6yrJ4//z02C7ArNt+/5AqA/4fB569s+0hxhq
1xk4mSB5/e088Iyqv6FWG18AyLFfjwPZvJ+BDOM9HCTgf0ze89/OL00CXfB2u/A9YNjjO/+W86D6
EN7rI3oT6BUBHUQB+FJs0YQQp+AW7pKeAQIjYEdWPUpjYo8jV7/IssFu47GzsnxOAosOlRhUD0yb
vm2M7BMhqpwY2mKYU527kpAt7iluU0Wr/e5eYmISEDIr3zZ916T3mYp8wreh0Qk7UX+z9IkQWiV9
LCmhN7jnAycdbvKBsR9H9mC/8CNoc1aevQtRx+vTAEs9gp7qeJ1tKrGdLEbO7fY6ezk8Wm+Hxzzs
mNNjNkvSh6M5yKLRu6X9hh99xmN+p7G/miE1g+/caGoA4w0lXnoIq9X20/HVuSs+lZ9geLLuuq81
FtsTgLDOU/Gp+FS95jR+wxX2dKDWbQ7tTxRUx9dj4lHW7dIxXXkW5JzpqEqf7aUhTmWYniZbQx5T
0uqD3TLU4r5VPaw6b0cgOTOKLQ/p5f6Xjp2/a4Oc0Zw+uCW3YQk4q/XWiKiKDffO/RqPc9WHssnq
3Kz1SzI/09NbZ+beV+Ps+nS7fDD8DrHiB9qYypqeTDKGsptJ6E6BqIvEMYKGUVLoS9CzhXOidZiN
0qY/aJhtG6RZ6vEX2CBtUsE1vtzz/35SoeE2KKFA+5YL5SRVQ+DzNAq/SMWUmU3wKUzy0hX1SlvJ
1LAgrbG95XHn+h/LoLarKaPmnQj6J6/W4NQEuIqbs0g1uUCMgSR63h3vLrcxlW9ZJ2ZYSTsEJtc3
ZeqlHode9nxEvDzxsCRQREHsxZ7V4jzAcfa1Uno/AKchnzJIOtdRtjBDM6SGwC9XApQFcwOoH80x
wro/yt2Y1OrOlPW1+3h4oexcvwGiozrQfyTIvHeo4B2u5zAQwokTn8INgOtPyTCDxjACk1iUN9lr
PNtpMrNpx5bLm87UcMRulNx094L/8X35WvdX3V9+Ia5AYo0YwT6lN0pQ0+GAQkFhib/c+imQ3JG0
r+Px7g1yyc5NZ5JekY4Gd9kYxpfxw+lxffAqetCme6++Am6dPpxxJKrxhmZ6SVBk7GyEfa/dbl/q
cHlxvNuPYi+7KgkVi+RqWdLdKbqWuDaCA/QmoLxRjE3fF4XblO4/pANt4RHlJQ3Ds2/r5/x5/QyL
zR5e41gYa2FPX7pTA7Vb+zA4UgNjrG+AJYYBc7UMi47cWB7Z18oV+Sd9lHhbGoHAJYIEYr4LozUs
e5LOb8r+W7y39mVuyPcfy/xXXOY2aULn6hfC63tLEyWJG7YOJnYXW5kiTDDblGx9J8zK+qC5i+PK
DNd6/LrXTSpWSljane2p39sYQFIZZhs+XdslG8rhe1yySXLyWWbbsIpwr7pLwemXt7m09GXZI+Ie
AlUjD95WXt+d/MVUttFttF6oYQ7/wxfSv6X0SBbjlJh4J7gmX95RohcL3d0Cil5HUSQNF3AE4PUL
SQ1kX0/ARiZnEfedHp2mBsU1QeeUEHW36YjdbKi6sjTwfUDAyQZHYwEjc4d6FDMheW+rukpqD1dy
My3X9VraLiI5jZa5Fy2vQelaBd3lbtUSZ1QFyV/tw/e301igfLu0k02SgptuSJLae6CuJCj7FOQQ
obdduQJJKgdLy0OZUbjUEd17EhgHGnDRF7UwaWA8TPJHKmccD1iKNqX7zWP6fnyNdY2zFa1jGeM7
YtkPOrDlUOpE6aJM55sL997uu339fo1v4F7sn+rJIdxMkpZ+ibYlbzKT/8WX3Grot3/1kqsd15SM
71bcagjmYgFOBxjsZlg+EmCPAaF43JLGmeQtir5ta1kNb+L32Fpt96oC1u+0wD98r2e++eakwrSn
01ugAp1NEsEtdMDpab80w/v7rry4iMVOPDzczOctUYnz4nx0nYY4gXnVBsmE6xyH8dVuAPyZ6A6j
MO7vBk/rwWZgYrbbEgN5AKOvCDshlNqCMhyxH6+nuXh8HHp+J/SHAOAJDct0Le5MYYtcTKnSE71W
o16Vcny1295PTFO+bA5uQp7QDOktXF4h/6JYVrNesLiEgWYJxbXsDiCnoqY4n62H5cUGPmJTOjSg
3jiDj92ptrE0G7PI0/5uY2nbMGd9+25n/qMb5pt6+938a43Tbi1iQpEZG4YOBZTgcPtpgJIpQgiT
1yuy2m2HvmW9tcah36fllsQS673zDs/ZwetdrK5pard0z6AAGDyNWq4N7DCR9g0QcoxroBSBLS29
MqLn3gNO6uNFbzsx54V4N9F/+IlpXbFGeuufXbHzDvhApKjEzXsZubUr2lATdkieySKk8XwpI5qP
Pe3NgKJaZCev80/vkoaR97vvktZJaMjV7zEJ3wogQulMqxgxf+JJRkM0GukSUFGgpEPP+1SIT+tg
H04+USTr3QepJ15jX2y9redePMjZ1jdEfz6fGtIVR68/Osr7vte/SUX/49NiUEP3DXn966DO1WXv
jsuq2rnb4sSguqEjNh6KRtozSxyCxbUdVkcBp3nNb9thMdoOOcj39oTC9VnxtnvmlXAY9Y8c/V1g
iNtO8FL2jQfLq2SvD0FqH3wA372JcE5mkT+7XUnt0vaPQ+Il/UFHdqTr2QMCafLQd70kpL5W8uXv
RHhJeXlwGC2CV7rM/JPcemv/dUMjsTCvLwlNdXxs59diEnnm5U68dmQ4WIbQpjCBtpD+w07Az8S+
dl9c75VmFeHLjRhSJx0snlDVT3G4DRI+1RYUv8jnS2sisvGl6zm+5Q96aChHrhmH7a2Evw0okR/U
0uHPJq/YBj2ZhNE4v0u4pO1ZV7D4MSYt7A7u0rfdsAruADIecj/PS/lse+OHvXc3dcUd4S15d3mV
ydDkcrkoBnsvRxmHdzw13sICOBz6ruDlxhCkwZPsBsUgF8PpfDYDclDsAkvY/mjrq8c9wIBi9HK4
AMozoFPJ2/o7b1TJl1sd0Q97PMo9lS8W78t4FyCGY4jlgvtRJSargcWuQ0F4e3k/GaWDjVf6RIcu
FuNRPlYftvY2wWKwH9b35RsV0zB27OVxmI7TARg/YFNLQ1RDeBCCw6VO+BCamqFxoS6rRhjJiK/b
pTB4LMXL9MEKowtXPPbfKnF7250BrncQXSHK8UqUzPHa33rde/9hOdj5tqj9YvCw9Spv752G+8CZ
MM0deRCDWIRHcRT9XPaB0xQtJ6FRy3D2rN+dTpWLey8W1+Au2dTHmaEl6DvkTrmBSTAowkRcTIDi
CfLx3vcunRB+vOHDduBrQ4YYHANfei1WX5ukMBtK/F8iKdrmp6HoNzvasQ+b8/yoTRVNnIu9P+kI
GtzkJ807eYDyyuHjcSx9I+QMAPIcxJfj4XA+a5medqHVMPN/CK0fQuvfU2g1bMff81C2yYeGWfl7
yk/qBr9h1ZDWUhgkmFtQjH8pzAHJik50A6rUFsh+XjdU+nHr10EdVH7ln4ITP7PbQ3AIyD1J9dxx
WKIld+fXqYyUeu4oT0HxCOV6oAXuEKIIqXlWQKW3zPylT2W21/HrvnNV9+t+R9oeBo3X4yeoiH1r
RsZHr6SzCfLbyjtIW4wrz699a1j7j/Smeq6vNKkdpoO935kDQzquPS2gEVauZeaRp8Fnx2IAtMxD
mk4paBc3j4Z8XPN35eJjNISv0HVcgiInrpbh5ZXp0f/D46qQYx1YoHFvWj4b4UmO0bS5GF+O7x5s
ggIL0V9hPtwWgm7Is9ZGTb+Mbi1sBeIZjsACPEpLzCrxoubmTQ1o/ob65nnQ7c9GxcvLC9nQoUz9
ZRAHqzDDeDXFMaiCta+mZeFtb0rvGNhB5q1DZRRQF+Wtwo/1NuvZstYNUz5xD4ucZjYi/6xexexV
0uVLrbyBKlcrOao9leFUy2gOwRMZ5AM3pJnWO/pG0CX1qBNEWWOFJ77VXwWxvwhSfsuJr2f+wluy
4IbnBAuWX/2tDBdBh2BGGiQ+reY8z6uDQib+qZ+FS5499JcTfF6wzLsXWYFJ0w1AohL0Oo6P9zSf
8s+80MKNvw+2g5N/9LD0aUYVenDwLRljTa+xwbgZHhqjonmY27D5ott+YHkOFnfpVzIblb5xYYda
0CUQtBrUAVSukncSON6wwZZBEQB0119LmVNP4y/6orzuDk5TY1aMy4E+3oVy4dM4KgkAixPD0YZ5
PxEC89wvwzzI/GA/2E13U0ouvXzIJ01mXiVo4x9mvAt6D7awMj13XleuMCQxDGVyW/M7KEPegU+s
ySbvBNi17OOdv2MqRsSdMED1sPBd3+bL4YYw2tXhITDQd8a9cRL0e5I2s+vjRRWIZBAPJLii4aJt
+7SKioZX9kNU/GVFhXau8m6GPt6phaazG1VmZ5m4iAp6aBEUW98OawT+IYhmh18UQ8RZ0pER6hnr
PgqVfNC8rn/kBEZhVx6pksi9NMjCjnyucVjZtP4gMWRxv8UdAKfCzzwYbnhUku7fcOjlk91kP7Dv
D+xnU9CFKk/D4wVlBx6nglaPgEYL5V9weo+S5D8faV50xVS/X1zt5GrYG+zCXcjhC4yQ6qvBYloM
SOpL93xykHZtZShOi/ps+kKgHLj5Yr8xQ4OQgDrRlcSTn+ylUo+Vbz2fgtpboxZPgXW/GpyQSiYS
0vCUnFQPW2rCllUIuyuzB/WHT3VsCJMM8xbz/xhJGfuRR9sYP2O/CONh4q+CbViG2pOSvUska458
Tb0iXMzV+8B4432xn8wSlC8ldV454X3IXu1JfYLWT4OS9wMcH3b8TEYevUeiHmWhetXnV25f1SsK
HotAfY+HqyAZav0y5CdXTHwQTMKMcSesC1QQcsX3JSNb+pm/DhgT95ijBVZBxQiU1I+8BfeRhXxN
YBLnflTkIh7S49sv1HgC9ZNxcicFr1JXPn9dKD2h3oewndb9DJGrxK6DAeEQUEjk5XKQYTOMT1LZ
DyvRm1nD7WB1lV6Z98UA8Y1u3U2319oQTNnADQnYnI2cA569MmaAGfA0rwpzVsGUC7lEy1U+GgP5
bfursDjL6MLbTU8+0l0q7aKzXnFf7UdgbtGMe/TSWu7kRnY9euGvLKmRUFh6C79zmQTLANpO30tn
9AmLjtdBvSvVVaIQNkHkH/urMEalHYOjl/HcLiCSoAwKk7HWgVLVi1DFKVz2F6ydfn519DQ5doP1
m4VhEcnFJMJoAIHgktzuMPbmBVU/IUhcMg/dqzRMPNR8hF6LJEYJjLTS3zBzFjNJSqZHFKiQnYkT
QrEe0u4x3o6dcD4pUZUb1Nhkjw7VGfhGLr17LQDDnw1eMsA1216dr8hPKH5aBoaMKYQa9Ue9wV7c
qjt0mRiGzPC9ftUnn4vKrTggjNaDztsrCG2tfWfWYwS9sOcLVF8thEPU4CRv+hF6HrusTyh8sB0Y
w+1YC/V789l+3nrH55idufWWY3dc9wf41TBUKEdb6BLzKxMjQjne5BTcB7XfmbC0WJ5wlIfJZWd4
CFe+fMuRD29vKzl7IZ0u5zfTx1Tc3OzFC1ZfxILJqp/e2FNvpKw9TZzElQqxbMW1ugronqLgWjCI
CYdwT4ZxeNvrbzzCIJ7aZqW/7/cuY1bYZaZK7OkjW0stKbThvBxCdy8P9/1iVLAwShaq2QLbGPWe
sZqJR14Iq2dM4RXhvX1gDBf9ISupzPGC6d9LtZnIlrOFIgmIMv9PecMK4XryYekU0gmLgRNqTJwx
tO87hIbykNuSU92z5JGJGctFX4X3hN8LffoCL+KLt8KHyiKEySzMeVDXxi0oQW3w1x5LCCq/v+Bj
Oi0hC3p+PrZSmyEdc+0m6/qwJU9yjtaVvn72SdSBVRaqOhRkUM7+yeFe+R7qQBdTlE8Q93XfCk7e
5toKNM+UsNYhYKtpPHL4fTfo+jT6xn1TqrNry4kyU63xOnjSBPChwcrLL86WKlJNyTEs1iAPlsMq
LJF3WK8zWFPDzXzlVROYYwTSjtchCUNtVITIaSRzigQu0FVK1mH5EttcqipBHrgZvbU0Lw4zfa7P
k3H1oE2tyXIcD6xpfVeEBwFBDypShUiJrF728A2ULFRyWBOMTUlZNMMyBHYKyddBparP7vBbPDbF
Bo/JxIZl2/TjwOWQqVVSAUZs65HmQ2t2uw94FeFcOpPl/rKW9uAwQjKHq3nsqzHu+gRsPQJ3Ox8L
Nr+JvRU2NnHpu/3dJgQoFrszQb4BMs+nRn4auoiXlEN8RGmDBhE8bqTErN6wPVknVnARbp9WODVr
T5/hx3H+lQuUhtqAaCi7kHCpsm75WQdqpTeEWpXqVKJZRdfV/wgzovJLCnk2BGPxTtmI2AxhcnEk
xgn9eZCHK86Ni3jk4acI7ZINrJRyxWTA2OtrxMcrzOouErYX7nG31m9TaiEDZ6yCtM5ZjMXY7jzl
AdzGd9yNQFniFSHWA7Om3n7wweUMevgchlBHWB3XHgK7h5saMyPQNDNnxmV2h5gbRDLDnWGt2AkZ
ok05vDieVIyqBMaOz1fuTjXoCokE5zg5Z1V0npl+h490HvajzmDBYT4/gtWwDneyN8inXYol89t6
aE1YLhV0F4vHzgxF7kdzm+QAW2kaee6Ar/NWdClX/axQgbC7AxuEYfWkNXU9gy+lXJc30aBzhWIe
ZTd1/zBSilltOPUJHVyT6GxUYJQEuZf0lTN44hA94XlvB1vaHxKBHuKhViNFaOvBWA8c/1lt5ASj
YB9CiMBYMqYAapZJdbEO+0mQS7l6rQhUu6wuDGysnBJjCVt5Fy5g1RLyhX3MBKnZNq8WodrVykMu
79RsoxVxdtjr10oNda7Va9VfYQzpq/9bgzTUr5TmVN7gIsSNwhvk1ZJt12IQtvrYTYDVHz72Dx+7
yi6LBF48MDbb3IlGuB5Gjd1pBeoMBvMiUMJ9i5H3qMSkPmkryoSNo0XTquffZTR/OC8/nJcfzssP
5+WH83L4j/i1uPwcH/sJAIK/yW8VAf0oatbI7GgdQPV6SnxTakBMehA62MQtTYBt12gkbP6ha7Q7
YY1UwQ8n7IcT9sMJw+764YT98U5YqxXdSFT9U1a00yKPmy0aXRDBs96BTMlewktJ3mM9UInzfGxc
qMSqqhwj/ygIVpDdtc45xDW+qUPc+OSZvk4eA/pi/0QcRsW3P0eNqNNzvedXFZddyteiJ7ovd6ch
4W36JX0r3BM2qAjiHCh6LDx41wkvq0D1OTRMKGKk/OO2uq/WO23Uff1177Q1/XXOpL/zjP5N019a
75ubHz4X+Fa6XQuY5S89yP2m1jW93qnNT7SOeJ2Kud3evtwe5RNB1YIqiFv+sPaIpo8oE9zz3VCh
dRXvIw41OHlPVydxUfJSUMXE9XVHXFBKMMwv8ott6F7u7vRLYwqj4sy8XvtrAtollSMO6aotoSVx
eXn5DCq6uCSquRKXhKKg1h52B9SkDk9h6VmE+qugIDq6CDRZDI4Us5aeKgk54FwvAsG7oaEcPqyE
M3t7my/EnDQAY+14L4k3eyMHADIef6CAgDqPW1W22QlGtyMC3+NKRPLlJZXUfpD5I/p/u/FuSW0Q
F7TUDVPCSVVIpX6qZ9Tdz26Zi/Mc8clQQZ5foYoKZi8fF3t8O4r+bmUavv0qWfaW7rIyqVVWjxEp
H/lp7wOGK+4dEVzTiHMHoKy4Oojrcy97SPGy8MeC+pcxFTQ39Mj4wOx6CSkPlbarSa4EOcmr1E9I
THAvKTHX2xdKbY7nWXuj9iX131oZZZRY+cqofncnDaP6AJu1ddDJB9if1vfRK2XW4X7ozJNHe9ad
6bPDJRB2ORSP0EwLWh+7PZAZZQfOz4k7pznQhP4xVd00h6fi2SbJ53WoxU5hX6bDC+pmqc+Aud6L
+uHjFTBUmedH424Y6r1q69TriLNxnGoJedpXlQLN5DNMGMKDVXKSxPImC7Jg5QPYOF/OFxPgz8nc
JWSEVExb1Qd/PKZzg91HY2qY9bsNhIPLtcqtkKEyJZkoUiFGsBu71HGpfB4FMWLbP9eayB1t/BoE
WIGp3e2DIbVLdEyR2SQLuD0nZQz2fMpQqYkhR7QnhbmakDPCaspD64EW1ZbKY7CAWuZUPf9OLqf5
AiDkDuNX2QIoDFC0JbVq+kSV/BxJ2arsgMoP5RQu7f34SpUv1WTiIBrjPuGsuFDVaNubFT9Velsl
mSPSzyqdrsqZVPpbFdmr/Z5IINKBSlgDou4Zs/h60xuVplcaIifwfOynlF8DKE1JdjI+EKV7tC9O
fl+V/Lhyjbon8csquiROt+T96uCcTiMIrUa8GhzOZUk9b0n9mnmh6hVq3xiCpCpzEsVv63A/enmJ
/Le3m/FrFl5dwiEILQbnDxkF2LNAVu3F/A2iDirUVHRcxbyV3lff90S+yVuTKKj66neVBVKxctKL
BNc353wyKdt/cnvpDZiKClD66Giw5YGwPtcg0K/bV9O7vzH6MF2QPQNoVyaIEgTvcIjEmK8lxBHy
pituMu/mZl54WXC+Q2Ti7OUlp/dOSdGPz8G3LcRfZcq5QfPdPuoe8qQ2KgZaXq2gHcTqotIsrMNC
VYGFGxbpNNbvWi7api3PXXjvrvpDW/6rtGXrfmiU7H+X/dAmjPWG8fTHnZY2sXuuDHy3cX+I3T+X
2G1YSH8yrd5mKJ2BIt7trn+FoXSu2/vAUNIbhtKfxehsM/v1hoH05zX7nW+a/Y6jK0QxBfXdkI5W
AUvgboWp584+1VTuXBSH/uAin28nWp8ib++VSgp/JV6XkxhLjtoDr7qhjF4mQ8yLfjaktkdQ7IN7
93yQVrillgzMqtAOTpOCSEwqKNSrJ8tzXQW8ZBhPi5seljcsy4vZOixykc42pZit8PRo1mwxZVtv
r+Gf/cVuz/5matntOnC8Qu9AH++XhroLQUqyUwZW9yjz64oSGfPO8e6Vaa5qYQ8exriEJlnqOCDL
/nJkn2tFS1lNVB1oGqg2EbiTbbE7AshOoRV1e6p5wEsvKLIKskkPl1+VHFVkyFXBJaU80mBNY3kI
YzoICk3s7dDSgl7lf2zItd5cw1r4S93cmQTjK8n3buUa5+7YXca5btbgdTgEO0azW+Iat/f40dTe
dYmChOElTJBUHJ2jk5fh5WxNu4wm8Uda3Amltj4aSeOIlBFIRiuLkVwEg+H84zVsvc2Gzvwdb9NS
M/rRfTYCBZZRJHYF6wXFoqqWdDk9EaQJwD8WTyr48jSY6uLxYRxCxol0G0wJ2YBOwzMXTxQ78rJC
EkNTYYWj/8kItwMzyC71MXSOI7efzeOdKPofz54a0UcjbmjHU9RzCvfAiMG2DUYE9D7+ePObbv67
PdjQYrtlYRa6g/QA3R7y4uVRLm+fVDOZNjYlFKbIimpi9VWFpqpEX3laP9BGqmxcefCLYOFdbTNp
vG3oyidisR8bUkM4RMKQq6uTvxEUp4l670dXHw+8ZV56Tf/3AD/IAgaXMJs90Do2a3Owv601fp2Y
XiMEvy4Pi51RcoHRji7iE1WhoGXJgtgeIdSOuFY744Tv/URcNRiIkE422D6EFTydiO698u/1Eqyb
m414WGPTbgSjpKFNRQgXeOHDjbhCF9LgNCeO9wY1DmV5by2ra6hZ+GD39Bq6oQOdCRy43ARS5cjg
73viviQArKLFnybqL7VXqnJWFPzOHz+oxeuEG+F9vFht567XEON//nPXU5LknaX8W89d2/ZtCNzq
u2/fhtD9a27fhrj+vbZvi3Zs8mb8Ju3YJoDPkax3G+1PI4C/CZgHZ5lmOl0YTKBW+PKE5MuOtoVe
zwyfFrQnbcMC4B6CjXfIOjnHRLlB3nn0UqgkVUvngtZVAuNrwfbrxRvSeXXa6UUHisBwnclymtJR
dKIX9uhPzsheF5lv9HOK7VU5f49mqgNgU9R5zi0aoZ5Gm3m8EfA7Q54E35pX0tOlJDyYGkYfyugH
StKD6bTLfejeW8pd1KE7ghsFTyajK6fwDDnv8t/j4BCqVqOUgH0SdPsp+CExXSQkaVSgNfX1/hL/
JwtSP6PEmifp/tAxoHWv6+neo7KjS574WNiCu9kyOQ2pfywTUCgjVsaDqof2Pecs8UcFqueIWal+
7SL6J5+6524a1VtDtzF/ccT937JYqgv7QG+5ESgdUQjVG/CpxztL/qysJtWJo/oR1ad9KgXPfX4s
LtVrwA/GKbymBYwiflXmD/+4Shn6OslBl46okzzQ3qWy7EBuqd8p96cjibZwh46B+txgsedd9E7l
ohd+rt7XhhoK6gAezcdT9nf006/bqaGfsliDSghGKWoKdNDsnmIxKOXVdYyph2m4FbkXqD+oPZL5
+eDTp7ujd2dIkOvWGD2Pjy8g2KDDU/Eyexsm7Pq1hJuKLdK2tq0bv6GX/p02/jdho95LpIZSLTdR
Xq8zVvFszqtIhXqoRVPmWxpcD67pIaKXiAbys9GfsL7XT08lhtns7fYW6IHXVxfspyX+cDRQFh79
tOPh29sbvYTzvnzrkI5VizvUhTrPck6LXkKLzpo+vDykwU3la9PhfOEfRYvMa727hkb/a91du9Bq
6PofQqtVaDVcwz9MaLVaCg0f87taCt80tHtaF1KoHnRdXxGRRnayOh7QhWipLcc9xoVHWxWIhOGj
HXTFatgio78JOQuz7H9fsnG7id7ZQTTIJReO9nLouqBSuBsIWHZP5oL201qrwyzVNjBvZlmQn8BI
NTWgRs2l6HXN+/0eoP0yy7ey011fQqv0BDGqrPPjJrSc5Vb09nW3bcTfNBh+HbHZMOWydLm0oi2C
EySSmj5cSnIWFNcZ4jghPrijsbe/Bgbk5lEVJQynMfj8LRr4HOX/yqB7N4SGQZdtHPNomwwBx1qJ
6KvYV41yCs5uJRQsjOobjKkTmmFdzd9W1EJ8bAPoyir6aAQNqyk7VNvlomQEE+Udv8wmChDxIgDT
Dw53Mb4ZpmLWcsm2eW+aHd9/3s9I5h/ddcOe2K6r3b7T4a61oMSSoy6slMS+CHWUlBWU4YnzooAR
QPKpxd6b0senTMNMzHKqCRKPAoljnyVR1q9F2J8oB0VKb7cfz9S3Zd277dFQ7Qe37nT0nGHeoq2f
lIWJVYbZSUhDmbT3XlhL8IjW4lKBLD6bAAsp2MZwulF+iGrs7vevlSWghr5X8RhJI/rt7dv87eOR
tm5ktebv/Lnvv5Fbl7ShSf+gJW0Tk4q17P1E/fFisu20NuR6Fi+N/XLNHszE5HLcEudt+fBmbfNv
+/Az0cQHp/xcH/FuU6YHw+pGe1QSp2XLAdaAKQGYRC4n6d1OjFUXPITF04KSqgrIMfA1gPtaiyng
DKri6UVlHB78j09K25luVv7+cWdaazEimiDy0XcwIlq00Xny3q3Yd9BGrZukIWOzE+zr643aJF0J
lFhMIS/WEhpgKxX0rdIJHfHp4OHzhxZFdEcCIMsgmlKLGFLLOKc3X7ZYJq1jakrTP8OYGvL1ex6m
30SW+f+q7W7zuEpgSRXV5vWx+ql4+2m+e9wl213yvG2yaH5Bqrn9v+en6b3zHnePX/zi5zvoWWfV
6+Z49bqtVru/UaCqV/5Pn/zp9fwp18f163/9r+eiynfq0+KkyN8zV2o2x+Dvc19OHqtNsnvMk8ev
3vSZ77Jj/uwaMAz3bAfGHc1xVVbnMwFsR3N+7kKX5uAHwADc7Tks2y8MsLrzs6GZkMKaPbcHoZrN
U79QXmrmz4px2oVUARxekx+/hfFSGVO/imHLMTSNi8CQA9C2relnR+ndodbtXa+oq+RT4u5LsXIO
8HAdDm3WvDqmX10EclnXgKfTtpp61cwyJ+4e4k97d7no58ddT2yTTmfYXe9t8W72Lz9/5vsezG/e
DhRttqHD5WEodtH3Gjy2Tr1V79h70I6rJZG6fa++2h1z6MR/62VgzjUs17Rt3WblGpc5wb2e2qV1
b5R15vp5N6uui+Oibsv4KXvjy3njMj3H7sFIasFu2hA1euImrlsa96dFlorUioy72E1xeCpd83qL
zi6IHGfdX8LqM/n4/r51YcvQuxZErWyPbkPuLtmA1cbs3htZGnmGlu0S0d0moCstS0hMl5nurWGu
nx47SdlCeqMsluYtWwZbBKojyFzPIad3+7FICnh9tdN9qce79OaQmftI7u3tyQqKSu90+ztInXTP
PkTOKigsfef4hbver1u20dcbVoc6SqexhU2Li96Qp/YxWa9Oa/2+Shemb5fxdbnuxBLvWPvNF+pB
UWVQJ2OzlwyzscL4OYujszDuO7tlGUSVRXX48hjL3iGOBx8vqXHmrv1iam3ED3+2XMexIWtsuNS5
3ensu+ViejoaMRXsZrLYeVF04Jy4xTqbJ5s9JKubxbIHQtKxjoZOLz6C6W5nLuR9R/sE+JNd6wux
3e0XBy8vovQpciKomquNbTxm+12aixiG81ye8jKPPPt0WBZ+zRk5ifp40l2hbxLXIogQr+yRUeZd
R7hR3YOm6pQtdmIfbbVnV3fNg5/Wp0VPmFFq6MLQlhQxdMy4zoCDMZxO2IGncTuKDO00ca1TNU5O
p+MhyKylmwT7slo/uplpmJNtpxflM7fXWdwZ9vLkyJVx6BZ9PY17pYDot+6JpWbUF+vSrsrA3Oyh
mD7ZvWUiOq5mzu06hyBR180drUfHKAJbaX9ags20yooXzXJSy19101U9iEx9c32s9/Se2OsN7LCr
ZdZx+usk3v5/9r6kSW6cWfK/zB1tWAiQvMyBuVXWXlJpvdAktcQFJEgCXAD++vHM7jejSmlU9t3e
4bX6IGur6mSCQCDcw8Pj2Od9STcrUZ3fDFb2KpNrV10VRRHBMWzKg9/N0of5OaZ6FTerUQEVHV3N
n0tiyr8tNTLJcltxTTOJafb5F2YTWnydlMrfrLMk4/08KcwH9t4mChIJ5QkW9kBJXQ7Xw8hFSd9G
SV0KulW4Z8hTNymnMGc498ala5bHdlj1Yy4rbZd605KmSRvMdszHkZFd6Hs791nUL8aRe7JKYu2n
vu+qWjzxFX3iLcYby9a9qallk8uauiG5ert0aTf6Q2oHi9mUYtJjddMyqwe6Z1E987XItCx7mcyZ
IEUXobsoxOuYPLdNMRTliAYemjP4oscVXv6GMFl6uyVMd42ItooX8fAhn6Hhj7Iqiqe+yJoBMzrz
49yrJAUVxKUcnxsfVu0zQVv7Y7ViGrKaUzXALtWPts9vZ1GYKTxKXtWKbrToha0Pqg5yQaNXS4kx
71xp6w6NZHnKhMy6oRf9NhL4KBRdqqIfjungvN5M40Db+zKlmt7Mc67owYnK/lhCh3lmUtjkLi1V
0R871iYfhJ0LOAVGqvleNx3HiEoP+c+9C80KDmDI+/iBFzN5GJOmyg8eUa98H5KSDxuWYELVIba+
XR/zTs5PuBZk8eD7Ag1PbDD1J9+NdXyYLeb/LZgHujIsBgd796HkrJ8O5aoScTuqvFRX1ZJa0CfS
R2tWm4LVN8yUw0elOR0w3MSZasdWxeAzxlLDD2Txcf+1KLUf96oQft36RDH8aOSp91k6F1Pxccnr
2e7H1OTkXVjGWTyzFePqHiAGZM0+CYLKj3XQUjwH1dLy77QdBxj5VYOYYdPcBsZcJqeWdx+GjqUE
w0Vx3NO7mg5Kqywf63S8m9OxbcRmpuOSJ9ng4GPzTq+VbeCna8t4eQ6iM1JnXVdgSiqhjMtb4ooV
77LEYDvDavUYkr4xu0SRCe7Ry9w8oWqsMTm+oog6s+QDDBLJHNFdVTvVZ2Hq+e3S9CsYSGabJ6ZK
/zjZuh4zb12Rbsemr9BRJXOJBjlZsR/TgAXdu6ou4ZDm5gieYH2swpaiCOEwyHou71pEFrcJbNLV
oT+ly1nV+lYfuFf5UyEa/975IdCNNxLHpSJdDmK4VbiGXFElcWaieX7Oi1i+68g6mG1UtBF0rN1q
YSVcq0rtOcmlyriZKrPJpS3vii6uPrmwCIIwX/tHFpVSbNIOZq8b7XKMs8F895lmiZHtwyIihHYW
KvneLLz4nIyT7TOpSf6J8rr7NjV0fvZy6TD8teT19zJaF7YpXeU+K0LpXT/IRm/ZWGkMiJ1GWu4W
moRPHV4fxmjIOkY9Ujgis5h16WeZmkpvTWTNzRqKEWNozeI+uMWVn0Ii268lX/oF94cZvo5tR+AS
Xi3dsfemqw6l4su98WxtjxpjDad94tsEnLFYq68ybuXTPITmHSOT+FK3xKvNnASDeto4VG+Zbtzn
0rPo3UTJ8g0RqkZj11SlyRbXHKs2dWy53vRzovZLoOuUkbWMf/jCJ2u24mOmzA8Lpuj21C7YgU1q
SBbGib5ZeWTgZDtaW2U9ckW6qeTaoPd1yRnZ40vnJY5ZqsdDg8PRZn08hgUnsV1x/CYeoq2pxcAy
Uejlnq5uuVmRi4bHICP+Y6r0eOvIvLxt8AaWrcLFajKjJ97c4ejk9129cvTKRkmOGWLp6msE2iGG
W3piyylbcUuicF4n/pswfaw30eyrKvOrLr6FOjYoJaalWLI4EMRCrqIRbWNBdveNy2NMY1yX/qtd
pCNZyWa8FyCr9otK7MC2nUKasRfByBnDh2OD5jda6H5brP0Cz+C5t5ifm7hZ73TbTbellrPatJUz
4H5Irj/iyBh2WHLDyw3PXYvxlc246E3Me/lGuMqv+3Ne9B/B1Lvqm+0cZvFcAlLMkP/W9cFWuHT+
90P/3bwd7ffv492X/vIn/xtCV34a5Pb/h65vv5vvxZfmZ9x6/o1/cStjfyEdpRSTATBxVGJIwM+4
VfI0wRBShQGyVJxosn9xK1N/KZSEoiRWgKhAYUAW/4Vb+RnSYuis4gzDZ6Ej+C/Y/i+wA+LHgv/e
bOeUgb9MZiMAr1jxCGIf4CM8ws9Ar8tN5UObP6mKsI/KiuadSOkybpifYDIdjYn/2vk4P/y0Qv8+
xR/h5TlLZ4JhOlVKf5mXECdFqAaTPs1RpLIktNXbIRTVK2X1XzDs6UNSwVRMwRiIS/X8wPMhKcbk
SRdR9DHE1j3rYvCvdVafkMXlAsaYyIhlwcfQE/fw8wJOST4g7Uie2qlseJbwInqKkmrewcKIXlET
f/7zyv2CqPClYoimsGV4LPhla4qu2RKvU/zENBtuqBdvi4XJWzclyyuI6ner99MHnfWnPwFIZVI+
0SV+WhrLtmWcqIxaol8hAX+3+2JxmgkfRxGLL11qVeHmtizVU5sn6Rv80FxkfllXjKPqyT6kddNs
IlWUr7AOFyoqkDWnRYw5S08zgEVCLzY9RmlWoWySJ9cKGKVGtsTY8xEj6XLc4/u1S/Xbyab5zsRN
/EEmTu2laIuvVaFiiJ9zjIP3dQ/zS5sO10vZsHzbmNZUr7yA364N+CSRCCASQS83lrXTkNYxgMbg
9kLrNdokdRRvWppUP7hY08ceNNErtYrfvPWEUjBigoJNw8znl7s5TGWJSjb8AOqRXXO7pNvV5OV/
fjATKnD4VYKYGF+yPpbYuQwTfUrbGcYBeYIh83Z6zURUsl/IFxVHMT4CoRf8BziIl9+lL4va2h5d
5escy52VcvmY1knTXdukTbptlaS6zRpWxzCB4Wyqd8ysc5dFg2DTVYBRyw+ZyLzYrq2Zl8zFgGkY
YY9XcrCrQw5Q2zK/VcOapNul8zBDqNZUvdFLaELGU5E/rrUZSTaUo4cFTVr172LV9u9s1CoYJfjB
/ihnN8LookjonEkiHDQMwPos46QXH/xsZzgy8LF+HnvMLAUYZ8fTnL9xV9CJ6Q2tKgcKh6t158bB
QA7JJ39bkEU89T7JOaiFSn+RrK78JorXGtYdsWIHEGHiHSSEBqP+SCreWDEImAObXsBvjdn2qSY4
ggeN/8CzsFgLpmKRy2fFemDqBqgYEHroW5hrOwDXTReAF3B+8vF7VJoBc/DYSL4VE/c/kNpHx8SM
cb2Vi5TzJrGkfIt1TI/cmzY9ItcES4IjVtyooevaI9i/8ZkKzet9Ycb8CG5jIZvecYMCtiwHWELr
bikPpmMzPHuU0z+SQrQhKwjj8OofxrW75UslXFYhhIVsLGWBBjZnyXfr56C3FjHhKlW6jq9hULMk
e59I/tmgDuQzWBCt3TYaiFCZTUo9ZHI06VtRyeGxaIvhvmvxCZtax82zqVUK2/KEJO9wqRQH/N9p
mSW9Wj4lZJluk6RJBGwOtH1cZydvBpoWX8o0PjGQ59xMWa8/mnPGVp2zNxd5cDDnnI7/k9+dcz16
zvvaGGN5tyV88bZ1SYH0+3OCGJ+TRakK86U6p5CCVEgnMfix/9qek0x3yjfZOfUU2ntM6junpOs5
PQWwL77Jc9IanRPYwtjwjZ7T2tbF1U54zT/E/aTggw6oA4xyToU75OrD1p4z5H+S5WWBfUh7TqIT
nSxvgVfG20F04gc9p9tasuWGn3Lw7pyOm3Nqrs9pehPKdUGyfkrfzTmVN41EWp+eU/z6nO6n0RJh
5swZBsxtAA20ntDBwFoAheEMGti8cDhOnHj4LJyBRUGBMRagfRgin5AHcRTnxgFEYDyMAie8bc5A
JReT/1ad0As/4ZjlhGjiJW4BbmqMdN/wE+ZZTugnOuEgfUJE6RkcVVHq7LZOO33szsgpbUt/P5zx
VGWi7jidURZgSP+1OmOv9QTDKM2LT3gC98HMMVCaMmt8PfN2gI/FCcaljcgxEmm2CrXaM9KL1il8
ys24ljt+xoJjkWq9jU8QsdHUfq7OuNH4tv4O5gVoMmdmfmYniKlOYDMxydBn3QmC9o5F7/0Zl+q0
hlv7Ga3SVAO5yq4DiuVnROtO4DYhEpYwxADy5qSEu4rjpdmIMyaOFwwx3OdnrLy0gyi2nRG92ZIz
nI4ArGlzAjqeTu+9q4G5g6MpBUHQA4uPZ1xerNHynp3A+hD6Rh+GM4Zfz3i+TVOBERgnmE9FBcQf
k0SGbXdmAnRuimQznxkCfSILFjuBNygRljFo6cwn4AKrxqzkfHkc+6J5WroQYJwhCbsFmywBw+dR
0N10Zio8SQsUVBoDBqM7kRka+x4WR2eOw46RfHRLSzCYYQQJworIQFBVL/o4rzJO7jwief+5nWwH
diPiVU72gLAMEWjoTJpiyEYn2+o2sbZwGUc4NmPWg/KbVjRm2kW8la1NIECnjt+PNhoLBGdRtlsy
o4B1TVJZujvX6Bo+MaMBsJQ979NNjL/DpwSnwmdxmvTYEOk6nC67wiJs8iVsk2Wtmt1MYn7DRBX/
MN2UYjyKr9fDKpa+2ESYnw3GMRr6zTLnc3Mlq5neEFNzDM0UhfpkZRNuo56CZaQr2NzNJBT5e9bE
vW/mPJV7B4Jw3HU1rT5PbasfqWnm76SU7Dvyb9Bi8AnBq+9tWS7HKS9KjDHrXON3ZEiip56XpdmJ
jkeUvU8qR5+HMNQNCiPgZ66GxBfjbgWrCks40WlM/Sht8FnZt6HZjr6RsJ5vavG39DULWxJb7a9Q
OZP1xse15pt1yam/Ek2vyQ7IOgb09kV8BVKwZrsghm6G19FAqt3c6xMd1kbDBxBSMQTyYwr7eXAt
sJqP62m8yVNsny1BuQwmMtFpZ0XgIzBCqu1VnEWizNW28zOYdmPUF48ygNnlfAFBE2k3D5u0WKYK
zbhj3mxkGNp576M24IofHSsyUOs92dE6KotdNE0KW5F65bOkbPJvwkdRNi4NhXVUbnF2mMVFtEfq
0WCuBc/LOkM2Y8UmTuGZvYlqWeZZ3AowIbJaWrfR86raTTpBophVgBWoElTFMmyWCrt+F2uUwrYA
qBoWXyfueFOTEte8srkb7ij3y7h3bEnmQ+468AyqSUJ9VeUohdzSppvLa4+rIN11Utf+2LpOfEDp
JDmq0rUYzUWU/UiRKoDgoKGAl7yOk3I7F5XLN4bkNn1uRYT752FlQwNGuLXyaW1Z/JkPC1jzPB0w
QcCsIyb4Mp1rXEKibZAxLXpos2Fw+GarAGTIHAvkgauGhU3iRA1SVSgkDmKZWyxnDiZyX0wjaze4
jSbYWU2mGjLIEw2EEGLxRRbXBVu2VuTsh5/ENF2BOmmASRhPDjzkxD9WQdR+D8herhnpfE+uFla3
bxURU3JlwxKTzQBaEb/k0o7P1xbdNeW7POQadRhUVduDTVmBhmtcIphFMdppxCsulwjM14hbzYGB
qr6BWes6+BMtOe93C0sdPQxzMUTQ56Fyk2Z8HXuv9xOjsX4Itb7tvDbXc9GR+ejXyGIicgoX3c1S
cGGwHYr+u8NCazxCaUHAT0ZifBzxPfpgItmgrXMK7HbqVY0RaMhUMKGETRPbjG1ftNlKBgCxcVzV
Q81wv2ZtvjYgi9M6zUq/EsRl1F/LgyfIs31SEvCZTNmbVs3zeOzrVM/btanqj1M1x80/9bj/4Z3+
F6Z2/8QNnCQZ/0ot7r+0kFq8nb80X7/Yv18QT6df+Yd4EuIvyVjEE8gmKLQRJ/jzj16C0b8imdKY
oi6t0FTxk1wioX/FMo5EgkmWmFAMAcD/pZ3i6C/UbyEHoJBSgLFKkv+EdnpZngZ3oSLA8Bh1YWR/
pyd8ic0gS51WjWxsF2K3PLAuCbCaI5xBS+3bNLllw1Ak+8kVJGRdRZvxlsyICB9+WrDf0FAX6q9/
HgN6biStUQT1xtkI5CeSwyjJXBpaPIatSsyl9z5Kj12Srnk2V0v+GRVRjnJX3Dcfp0HhQgQvUIVd
rbQMV1M/5A8QasTRMS+wdBuEbnettCV9RsMwI9FHaCkeX3nmlxAdhBZOJNQmCDl4btADF7xAXa8p
M6oTu6REQZgKEw5VHo/3naL9zVxwuRt1Xr5x41jvyFSrIwgDTCEaInZTzMihbJ0PaFUu88S+wliw
k1zj/3Fh/zzaqQiP+hOlDIv68q1OFEvHCBM7uTDwIwHXVxqKeudLAUu5cX0C8SKOxnH4iBAGB5JV
2m3DpqF55UleQv9/H0RJcHJcJJLJCzmAXoYhsAGag2hNCaJem5vvASXlRzmQZQ9esGqyfF3XLKzh
NbHJS97m38+OJWQzDLQvTy6U3zavVpbkMd6PEivN/OwLlFenGvaycwIElfRSN6iBTtP2lZ3xm+VH
2sok+jZxrsDjvFx+N9mcLkkvdqYoMICKeNTnCYQAVy6p4xr5Q2uP1IApRIklerMg5KMk59snXP9p
9wqzd+LIL/YC/NB5jAppFJ0g3sU2VWti5cop3/GejHRfxaQGUGJigPCQdjHfFqPp6mtb8zBtVuWb
Lz1bmdiofii+vLIwv74SFeGjcGYgIEMIu2CClgj4Ktcu3SVDFMosmt2wj6M0vysmjfttUU3+qQLj
uimWvrmvojy8myHJeZ4l3TfKoDrL59B/spEnt76u5DZADHE1rGP+4c9P+uu+PcdFlsaSCsiVLt7g
WKEOXdEFs35COQngplhuBuX7W7hT3fEmb+6jKYrehtAXrxB/v55dgftASIV1ilTE1MW27YY1n+3g
qn2yUsgLeA+kBKiA4vFCevqpah3/wKZm/aHT0l/5LilvfOQxki+Jx1e0S/z0WS/iCJ4AojO8KhD3
+PdCFjbVRU3BqcDcsaqQ6OnBKxzVDmHtdkSi9wbUkQnXHBH6YQ1Rwo/pPLgpGysPLm5M2PrkmkFU
N2Cj2PyBgcPrTCHJ3tm17jdrN9l5LygyHiJFEXYdb/14cKaL4YIbQ7ix0cEP5pWY9OuJiEByQ7cY
wc8HUTK+CEp1IxRgqp73kRzHq3lapitmTLNZyqXazkMnwPKK0GWG19/8PJOrhIEDfOUpXpYrEJ3w
EDH4ZPzBzYS/vIwRCMlFBRHNtOeq90h7x6GDeS+t2V06xu9M20SHP2/p37xMXK7i5EGFogXShotP
FJP1PQvpBLQTlk9UdN0ellTRM6eNSbZDBXVB73p/O6xdf5v2kl4HuZbXJ03ak+navx33zXvAFzhf
Bl6/7zsFwDLLm5KFDjVQeCRdSdoUc1bKtouQ1Y55pgSJv/35e7DLlEWckgSFzAh3LwSe9OJyE0RE
IdH5vB8dKnrgEem4U93kPkakGG7AR8qrPJ3AZZOivwK/Ebau7eK3i+ufQmT7fVoWMDDPuXoT4drb
yQrSkkGL5CHXAtNNEUFfuQ/Olm8vjxG0f4h5p9iH2eSX/pxTOmoSRugYksFWPwRv6hLMxvQgwVA/
lXnJrzgOzBH0R/smRtU+NV16yztXb10xKEyXrgO5ReW7fe4SNT7wTmB2GxEtyXy+hg9r5+FhtBr/
UPvxXVwQcCE2vyOirqHJinHFUjLP96DF9Cs50K+b+HSMGEIE7lmOF/JyE/MxGZLasBlKPxpunSaw
rBVz94BMLhxzEdWv7OFfPw/FPeRxEUWdFoLVi/tDTkLIOpd+z703H8VI/kbSUbntYJevtKjG18pi
v/k8SIlRf8E9ANnkZVnM9nM7Sj0t+8rJ6F1SSv2drD6+kXKoIHwY5CsB9+ww/nKnpCiEnYrTNKEo
KV8saKxrkxS0wDQ/20nwO5AZg7dq3y4VlBybMMf3pMS9M0wE0xGXmCERBoREV2NH2eMUj8Uz/Gop
IKJXr9xLv546PJlULGEpUjkcrJevehn7lLgqB+RuhD7kIWXvi7yEb0Cjpns/JumuVYp9H0eoGgWH
TOLPp/53H59EQKsUpx9n/yJ4dUMbldx1Yb9S7d9R0jNIbNiBRG0CWx03iq0n49+JkxgXW0Os+OdP
v3BUPUVr7AFwH/DuA+RC9vLy2yfJaKCelpja3iFnyZIplc826jEmeAjrtK1X95zOJn4ci/hYlWl0
tDSeH0SQCabFJ6Jx2dTnJFN1Mx6qyRTv/vx8v6yOBIKEqF5EDIku/nn5eKqZQC7RQewVUoErG9X8
oSu68rbhw/BxkeJbAlb4TYlTtTeNo2///Om/piwQLuAP7lTIKyCXuMiWKjd0q0id2NeV5eQN6abu
3YJC/XJfO5yqbWM7xTaFV/24c9r1qNAVnb1irIQ21ddu/I9TfzwQaFaIGCMl8K0uHqjI14m22kSI
E0tUZ/NI2iyn3XjniV4+xWy8nYiJjn9eht+8hBhnBAk/l9gn8qQY+AnDtmuUe6ggor0uHJjJOp3Z
j1HK9RBaFR+ieWm/xalhoDxB+QbIwl8TeZ8LqS+iB0qsaL+GGCGOkLpemuj4clG8nBWGQ+ciQJI6
rmu90dVSmWOACvLadrRuj6GahnKr8SO3JZm75VGMbHZQZw3mtHnztnvl7J64j5dpJJ4LNeAUmOj0
Wi4b7yoV+Mj4FO9zPeRwimiGGXOZ48lgzgKFMnqHdg5QbgELgxHbnWox0Xh2Tm7masRMV0NnMGAz
T8JVyro13RuN8kEmZkLjLUSM8m1VLTVUztW05ge38Ba8cEn8a0qMX6OAZGkC7gNiAJbQX9o+bNc2
rGcj+BDt6vzqxJY0WVIPoBxKVNJFhkrIyX5bOOjL8jTBeILOxJi0rCOpdyGMYTyA7nUPzOA3Nz2N
Ib8VATT7K8nlr1vx1M4Bp0pELdTjL/F/3KmxqVosOAH5s9VNkEcU6T4MvEnveBWaq2Rg4avsu0NQ
vNr/+Rz8cmkiwUGCBvU1lHvA1qeH++kcQMVR5rqq4n0KYeYbjZrWo4KU+FYzgAdq8+GVEWIXXa4I
zvhAxGVcDRIa0/SyDwAEg1OsFPG+jM30tScCo7CBebekjuhtLkjU7fJILle4U2FmX6R0pyHkP/IG
gSgmY3vfrbHeyqJ0N6KV/aGFJorsTAM2pC3W5GMZ91G2BIf8KlSvWgn9grEkx1UfgSFBniHxJV4u
V1nSmtCponuDHX4vbJo+M4N2gK5gxfvWA/M2npQYa1+F8TYNMt8wtDFse9/HYI9EjUnCCiaXr+Ss
F6KN06IKXHr4BwUCftLpvHwsC8qk61ex7nNbNA7CitmhhMbz/l2lorz74KOSdsclsP5UZptVt0PN
Td2Oq4ivRwiH54wQgoq/m2p7lwZe5HtU7cJyswwpJLnCVjNmVfPlVU3R6a57GQSFONlQMNzT/NQY
8vLBsRO4UTMJe5b4GHqItF3MTqOO82jQbvDJjMMYNjlrDOhD1ArYrmZs+TxBHw6nQDCk0IGQmaE6
6QxrMxKjSDXlvkOuTU8Zt2OTfCrjiNDXVvyUQ1w8OB5ZYcURXBI4Bb988KUf4xKK8XVfDTRC54lg
4xe0gDywRhRPhkGn3hYJ+RxZR54KXrrnpGvqzQK39/t6xMH+8yn+zWUCWphCfYQmN/T7XfpYj2IG
6kDOv1fxEvZFLma0IfjqulPS3eVO9e3WlfF10i3pdUdGf99ARHKHvxxjHopXlEq/Cb2Qh+F0pFAp
4pxc3uih6WreOo8Mp8J8b5EHyG7afnlDojI/0RD8BrpiSPXRuHBbKDu989pjsHnk5h0K9jDWrO36
2EUCQyTc3LyStv8mAgEBJRi8lErccud6wc8hjxtTxJYO697mM4nuOtDXWaryqn8k3pYdGnWqMv5A
AhkPKOIvdJ+QIPznKi2QADVtS7p96eOO3YGuB5cMmXuvtkmewG6YaDTLXa/ciG7bx8PYQ2uel92+
WSukmRVQy2tL/Zt9mMr4lE2CHEEAuEie0H2mRa1ntjfQWGVVyS1gqII+py5Inlnp1jvBkUcsc/FM
sCaPaDNRVyLN3UE3uNj/vA/PbvwXxwIhnSGJk+j14pc0u8Lbg7sm9mGp2vVYU2PuzYi3sWWSrlk0
CrYbw0mdkPJol/swglFy9DFpvdmXw4wOu3FBeZIhVgCZFKi5d6WwNNMop2/Wql3QbCMmDNqWqBi7
tqw/D3zYd0U9fq06X39q2li9//N3Yr/GfEBYiOFwb+F4sUs4YWsdiLYq3XMcsIeSaXGnbGGhVGj0
lzl2NYb5DP2O0yqgsJGn31EjRsuA7berC+WbkWr+Ssbw20cCwJKIcCdm7JKjqLtp5Br1ln0BoujW
KtffVtivGWjldctnFg6qaaaPKW4ltEnysPVI4jJimdqt+CoPKzXRK890wnQv3zxoukSBeaQSDNll
BJqdGDxlcb7vglQfQt3CAEzJ7g45/bwrSUfeRZD/vQL1frPfQPlir6EuhsoBUoqXYVjLep7aBNgB
IjeYGFcVvxpNEx9q1/oDK9v2Bh2Q3ccKmrqb3lH1YxH6Synntc4UqrkHnYz2jjSpNhlqvjeSO3VP
oBnL9IrabAYNCnwc25ntSE2a42r6/Lmbef2MiwYdEKuNX1lFmCJdrCOEdEhcca+gsiaAUC6/UWP5
6UqkOzQm2XSDXie1bkcu4+c65cFD2tLbFZIAUA9bBGGIV8TE06NvRyeyKAByogNwHE79IRCqvDe8
K4otN3WAoaCbKb8PVJAlo3T29rNnEJTMKEccVvgpOQi3ONp4tFHPUpfhI5oc0ayXGP2+Q+9iVkzl
vBl6aaBVGhgaE6e0QfYOZZqB3gDHRMMxPQwTcrdoedRQW4J/RlNUtVFl5D9Lk7g+W3XFwGrqvLkW
zhXLboa6YtioVrebRA0EgwkZREVbY2WHhEBFTYMeR7rcx7whdhOkyJ+wdJDZ17XV3y0E9/WeaDhC
b5u5KOabGVlOfsVnt9hty0fn8AXJpI/IEPQTiBz7o4K0Kc0Cvty2XcLabFEeWJLNwJp1V3VuuI/K
uUa/Uw9JxgYaVec305JWczbEcmCb2pMGWAGzwW6mfBw+5nnUn2Z/cQW0RE4iMnRLpRD8TB0u+zbY
FFADLttXTg7z0cGx0O5FUutsRQNVtKOzFQ+pC4Resw41tp1em1JtyyIZ6LYcWpoflnHs2UFo17zB
4iEcopkRC5Xrgm5wGjWM7TsV/90Opq1fQye/EPDYkAjnHA3ZKKFiHsIFy4X+VGtKhPRdyyp2XVNt
9hAM4bywoboTa9vAAto3/Z7hEr+OOqGPwI/sFbj+C9eGD+Ansu1U+AZsji7yLRpBPZwAMe5C3Y/H
RufFtakl3TVJdV9MizlCc/U2caQCm1pAROGtvApxSg4oiqS74v9QdmZLcxrb1n0iIuibW5rqvl6d
Jd0QkiVDQtJlAgk8/Rnl/+ZYPmHFf7EjdtiWiqIgc+Vcc4417yQmFqF//vfe8Ovp6f9dFTVOTHza
IQryz+VnnFj9p6MqCyJI5qdstzHbMKa9rkslPweVHE7//Xn/ql1Y4TipscG6yZ3CEP5y/hjbte5D
tUZFnGzJY2PK9qbsWn6J19XFojfxbuCxez6WrrrqoxN9atfr/ZjlYNQNWyegbdHUx6dwV927IHEb
HHSjNhn5wCc4AqwRE1llApWGpo6tHft365v/C+WG9hyFIVwLag2XrYI985/3LPE3XHgLDqzRWY6w
GPxIxddJTqHE6DwTqg33ur6VkgXtbEvveD/x/GEyWg47ORkMsU9bFWtzbs3dduzgUKX9KcXwRejG
RKkTdde57lvI3b22v1VtS929ku8b0ylWPQ52e5w/qd5/wIxZgVSLTFDfJq1Jjot2qDdyrfEg0sFd
QqB4Y9R/rsPDsPDNeuyJy4kYw/loi+aiTTUDD2q2Eqvgsg7HtYplP78mZbmrrOni4HY/Xye5aysn
KHpVDeu1Pdbu+zg2Yjw10m2PouQk8T1apl5ecHt6bR4misJR4kfSaSicw781R+mq1InV/ni0SGN5
W/F7IdqpHywQcv6ACKO+16oP+SWXquY4VXcOkyyPvt/ppdPWy+POC54xVxMCj22BKYOUu/nm23vn
nvytaTqWtNAx5yW8N5hwuvTVlbZYRdiRti3eR6AoOOKmRC7pyEROkXL/MYOuEnjHxRmF7G+RTPz9
qVHd4uW9OZgjZ5vyyXVZ2nd7PO732n1XkhTBIq89jFVrKf0/WYDi1yBIFnLJjehyb+uthH5j4546
u/Mu6GLTe9+be+uCaZazhNcEbUCyWeoXY3XjlmHB0+SuiYbBNG5t90uMQe9VN1XUZLUztHbBVpQo
lmF9fOgto0xxyEC+WsO8Kor2dX3aejOrTHh8x8GEPYPttibADjxElirKxQq3Qlt27574t0mSBjXC
cLo0/iHfR6oTz9T5EYa+uFrPkaOq/r2w3Kkrjk3q6YMbOYt+jaKhX8+Tz8ZU7ENt/cCXujrXKmDP
LPZD+2ERlv300armZD0lU99b2dC5Sp9QyyXuzdVHJZuFUA/DOO5DIXcCO5zn2xqDxKATYWPfT8z0
6q3i7k4Te/8xaVCXHreYm5BHJZbnLLCb5dxx0J8JkPjxfB6bxqyP69o6/Mu2XRSqXjWUp8YSMXMj
j1G+69lm19zrxZ4HxE/6V+3MITt/vFgyszH69TlPY5u7Zomqp9733aYoj028Y6C98NOGvNf26Grv
GN9bB2b/VPJumqtQBFCw5ZndOpM0xirrx0tEe2xru+bx2KNyLnjB7xZIb9zk+cBoXp8dDHK5QdDv
frbBiPXRNnbt37pxJUiPOhpPl2SVyZY5Agd65orJWYiWUBsXFmbfJTMIsscLj94I7cD4u0j9WqpT
ZU17dMLuipFKO/F46axyYlHn1MIhzyRfDZlp4qLAC/JaROqRH1LTZ2+X7bq0FmHiMhbJe9XTRn5l
QVl3XMfOVuXrcW/FGLqgH6RxFbtXrHVeVQvZ19Vh33wanYBUDSHquD85viqP/Nhrr832CgN/WhIZ
kZl0pRNkwt+T951efOfWd3vwftbC/AjUMrC8DRg2s3sySp9cI7v60pU+XTYL9VGnkzrUF98dJVDC
VfagPvTo9KnlyIEhs2VlKYrKxDFX8tXLUhijxKfWLPFPE9neJ78l/JwFVgD70g6wBTxMpLf8dOlM
HBTV3jMisl1WjW1SeAlDaUlsfC8HMpHF4Q36U0i7V50xb5gDPc86Doyslh+f5RB1deHIam5fa56Y
OWM03Ti/RTVf9ITZhYpxc1uhiybatocpaeWfjRNbXQE5KCC1S6zZf7Pncb4Zv6Tik/7hGLptSodP
td/UX62uxcXjLoJ1YghqqhUa62oupiCUF/zukU4rufCqo2QT3KrW2Z6zQMbzmz0t88dDK9gbJIbn
5imZGs10X/QC9yMWe/8v7m7QP3QcsNxCUyR9snbfmjK8aMejMVr/9DylkZuPNZaFF82zfbWsQ1IE
i1qF76ogscocS71xz9vGq3/eqIjXopFb9XFRI/HjmK6ddw2rcrtaTSOXa7tMw3uNDkA2O5y7/Wlj
JikTgnFztSdpOYbBusnRtfkUwUJhqdeuTKedfSZAS5szQmShwuHrzVGKd57RtV4wBKBXram6iNmG
sFJWS2znJJ14gGtd+TdPuV1/s6hOsyDpFPe+P8b5vLvwcdJwtN0PbTRo8b60BFv5ImE73IZ6OeZL
T21KxTYvH8ZEjg+0n6u3veUdLQD4OK9t3YWf1zkatnNr2/vytA96ex95wBIK3ZHWe5nbwwBOPyIX
7Lz2WWJJ+odgIaaZybpyEibK51bV1H7NgIH3mGycGY0zl7c6jDrDHi3cP+plKVVK+E94DzwHusRz
Led3Zo0IqJN5NHGKC08qFv3NiQpn88b4jd7BNpw2Z0x+1k3MfYlJlAO0iO1Rp5bxD+L5tcPfEszD
eN0AqTwc62qWPL6vXlBlKnbBmYrAxdeoPKCbnUB8Sxa0791gqctbwjHVqWnjksmf/CPvIlcfLkyi
Guem3H4aip6k5Kd99GTzYNC996vCJc1IGrczXW7oTN/ELKl1Yun3wbUMD9wf1iIVpvXeB/jJbX1u
MRcy9L3z3Ht8T80PezRwVFuJ8NU4jA/gAKoLnYchtGDvLpXetsdxjOnNHlItp1HEOwLZhsB8K1vM
9SQ8vZGqQCB4efoIwa9s85qFgbTxpMva2M8dbbP6YamW8DveNRg7uLpnUiZK9Q1aRKW6rHen+Vs9
+4QTgsXj0zjlH18iq4vGYl2hg2TxcOggJ6Cj58zzDvKBxP/2dw0wIKavHdb2Y9ki+1vkyLeKt4Xr
mhY87KwuCEyLJ9dzOA7tktqD7b2VIIAAcqByY+mjA+U8MQgmEGlYtdaT21vo5VGyrRafkdjdpV3b
v5MGgzWlIpZR3k3rDvtqj+PbHC2WdWl6yb2xna76KFBfU/TNdrkYX9fVk656LAcuqlaXOeOQMCEO
bkR0RZPZrqBB3PndsfWjlUbH5P+MehAQJ2o+y347LBUNGe97WJ46r57f/IRGFFgmzZNKSUF11B+g
RFKty4YBvv1RDVk9zcmNfdWfc2yqXZ9vOGHXS0+Omsm/jQx1oeQaMveAPKWbRSuS3KU0e8xQ5cXz
36bJM4pcTWtd5oAUWzaxkKdbaAzyuhz9MS+DMfavUV86FVehLBqC8WxdFhUf8zeET/tpCLUFe4Km
pUyr+NAD0b9wKc/2GNa0NR0PhJAOnA7mzih6jtW1xRwKWBrHGdLMjAChdR2cy9EPu8KiLdpc+YJg
hoalca8Y0MrjaTK7qV/8eA0Utj7Hss/t7jp/ITp55raN0rYy3yYOskq/c4to3mhQdjrpP/nCnqNL
L5yw4x0V3jeGPEWMRrbwEOTEYQ71bKydynIY/Wq6+LpVjGGenGjIedkHKF9JxUBm/P175zFFOKzl
t8rpoo8yiXuTu+ES2qnry8l9TUAVlfwula7S0NqiL23jV/HrOPaNOo1lyzoUj029XsS0hNXnezi+
ugSmr19m0DPTAys4OgxMk+3ZxF3S3jzjj7jbaBEyCWKbTHNqj8oJ0qQ6FvPY+Lyoj96BzPFiRl/I
q+gqURYunYbXepqoMOpRxS5cPTXQ1xZxbR7rZPHrh0nUpsEOjb/pPOglpMDQwsqngThGLjyve8cj
j6NFYInFc+XLiEOYIE1xcoZdPhAc9ft8DfYwKvxoNI+uU3KIYA92nKfK2GuJ+uLF3+Z6GIKi3O3h
R1PKaqBo7MZr2TtTlcsGCf1i223wbvImd7jUPoaxggNL6Vzqvu76lPZKBXJZbh6Zq9lwJVsELSfb
u+b4bovW4hwi6uqG3zSZs21suIXWxJZtuiVmJAEOpyk9vN6yCkELuDAwZah35mr6Wfkrja9NEv19
bqB6XUr36L57ROnDYjNjjFFqHhoGflnd9PMeTCqvg5DLcA7qnnjSNm0E7w2Jk7GwrLLqTom19miG
/r4MpziKgtTXk/aztS219a4jhbjc2uPuiw06X324vw2GGFSwkI011fiJfuX03uGJFnlwjI1Mx2Yz
jBXsYpCIsuIolhJibzTcMF8EWaO9+Uz4RYhirnEGGsep/jKtEu3DtEyA0SPP826zjLqwsP1xFDer
SYw5TZEM/Nwn6kN7xlvdXJKHw7E2W8trZfo4hm9u99+cRv/NBvLt5oG1d34zHCXCYm664MfUG8eq
cvvw7PfJ6ncPYq76Czp3n1GfOAMNSJL535LgsJ/FRuWddlJtp2poTPwhmfH65fEx0q/QwDzcAkUf
PEq47bovtHZKdRYWwcNiif3jA2incb3SUSofSYypMGtcR/lkej1Xnxxn4jyrKiEZG98sEYPTkyMC
zVrxPORl3NfflmicAiJQSiX55vJniEnzpTvCVNhMYtf/IRZLfFr8bg3pII/be3S7+p2aBvtPnoq2
LWoqpD41QTkexBbFXD9X49SLXAWr/KGdWl/8PZKw4UOL+iDa62HP/cjo7a2ktmCwjTvMmKS7uhuy
wJkc90zkYRnSlgIueqyP3o0fo37icoZdr4CH3QTNQEX0RDLgQtXdnUKZ+uJ1YcLE8nlvViqP3Qny
DdnunY+niwk06xGzToipnKw00W7ZvVIFtY+9H1uAbiIrvCTUce6Tty/RQvXcJeLVMu7s5sNqrVvq
ErR9N9kCwcDzK72fB7aW6CNdnl4VCW5EghmVlcyFV22T9zK2e3DemmX08CuWibjwxiRfPHygRYmd
nE2AouW4Jm4boKC7VhJmU1mr6mNdEahNXFnBMuu76FYnuwJNdSeoZWrXdllQXjvDza+ViAhLHwnL
E428SxxtR4wsjArkQX+CWTYcw5A1AmdSRjz6MCdfJ/WDvdf2NzNHsZUtVDo3nEe2ue3bIP0M0UE8
3mUpsoBGOHsxxa4M3yU7Cr90QoNbZXRZ9YNo1PMDiOgV3O/ohS/UWMoq/Jo4dhmFhyr84Q4Vq3t5
V31xUZJlXMVqouyo/NhOsfsJxXbYxkvWSKRnuFvNPrXXcW8T+RCMiY1MnvQLgrMoyzcFACs+lbUJ
rspEas6bsoTCd6AvnCYa/nu+0AmYXuohkcOHZFqs5NmT5BbxsjQRWjv+a3bJ2HxRSc9mRY1F1dDT
8837egESVlVyndNljMqecDIF81U1feleo92XTFbYe7aUydH1dNmO+5JpwbTrqT44L1/jdgHglYad
tj9tHGX3YjZUPsXqjONxGpvWAfQwtuW3polZBreO4xQtB4z3uRWXzXv2mDC80Hp2lwtPlb2QXkE1
e7AC4dkv3OToO7zBsMzCsmz2TE3j1rw4G4GPvDsO58/OQZTPpL0f61s5lqIu+qDf+ksjRXCO2sFr
rsdm7mdEPctb4/fAIBz6JjpTh7N9hjVnVLYNm2YblBXOgaTmYc1Gp04y0yMe5EuM/SUXka/+OMJa
7PcmY6DSTZNx/TQEI2fXBWNtfVJ45Niagm2Zn+flwPSOr2bODcO3xNMWrYagaFzH0zVSnIZfemm3
n7ahbb55axsAs5qauoIBGcZrJiM7nK6rFi5gaW3qz7Sm5mz2wpWPT+L9w9HLir4Ch+7txkFnoYE3
LPBVtsHzcoSq+iaScbVysdSek/XTNJJerZy6Tis4Yk8kdcoHAGLR+Gh3inN7Oa2jfwvYN77MNEwB
g9XG/54g+DFaoin78cn3EEVOLuzIPattTvhEl9sDsQ51cntIEmh9b2Ob4EqP4MK5mUaQ/2y6qFEP
PJiG9dgK1+iLp1X32dlBxAImGAb/RVjNEWTlvC/m6lTD8NTWVhd/UrPbYPQIa3UjPz5C2qCSJW+7
aqTAMKzueDM8ovKs15Hoy6YH+XONwoholB83f3GuH/rzOLZH+QzFkhZsPxjv+9pvtsLW7sQwEflr
Uy6NIKojFNcDaqtl3JgMrDccgL46oxyJggZ1SdG2SWM/OQfh5ZwfhToc/p/31qP1OFTHVfITL9zi
FpXpGqY7kNDU55Vo5ms9BjtDSxCMJQdDQ0a2PZaE41O/PqjucJG7orpmP9uTcj4lzj6Z1OIb7Rkz
tgQH7gl3WErnWw+pFFH3E6PNcY0hs31HG8TGIsuYCJp9OLnFeYuBSoPuP0OhaF1OTbuAmVKP7pdG
bWGdQwfCp8bsDrBDS9nNjDsmK3JQa1la32pb+yIfQ/0XUjecosQTmzoFsbHUO4/NKSwU9pD+pI4I
HqljSk/maBKJf7OXw5X3UjfessSKu/rJ6w1cTEhHlZVbghMO1EPfXIOS/StnSOuIv3w+qN42Duvv
9Y6ecYvnaetuDHCxn2Zmz7433siBTBOM5rgzJPA6D8s9K1fFhPJFTIW5B9JCOxzXrYQy2HKK5FRT
v1Zj1LnpqONDpcgY0RNMXzHdaE+H+gRvtDfPY6Ii9WxHexCkctnvWBhnaudvi9USQ95jo85DjVNc
jrb1tQsZN4Ph0lRnKsR+RhEZxye8qXtyBfvSNFQM1h6ckhVsZq6lVBAxg3n175pFFGeIe0dwnrBb
Ry9235LCgamy1/ypbQ//QMMcuwKwR4fUIrppuvCNG9iOOBh1UZKzWm+TtALrfVN69nGbIeuIi5Bt
mFyjZm3WHNoNbA+S/rH1KPSq2lNgjNmhMcvqeAAWO/30xmCl0iapOlFJQPE7W/tAFDu1kk66gGZr
+0pdOaOmHq56MVRNzsV0boSB3UmowROkT/110jhnno30jLxtwTB+9qG+fMcNDBOv7ufaPodycj6U
nqre1pI8RmYrW3NkUG2zPxDynPuzrrwgU4o9HcrIiHlrnwZItGBHlv0xoNr747BD9iZTeY2b62CI
6S6HB9+QZc1vcx/d7AtMhviPiBknqLolClTecSDcUSz1XrRUw9+Htqu/28NSfS3XRu8XCDIlHpyw
Ez+Q+JarbxYnOim73Hk0E0CzaZ00y3viQpWTUvCFIjP8Mki+NXjgmG4Q837LytaZPwXq6jZO9MfU
2sePVqhZXfUYDAavR2c3J97nMTxXAoU8d8BhbJepbU30MCR39RNh2NRPzuauQ1HzreJzvyr7JyKr
X36OpmYIv9K73ctHTo9+lyaNszintm/7+N2IJwkgwRZt68/Q3ZM1d0WVeLljfIyrDU+i93pMBxyh
1hPo4BRz2j81YSSfdLvS/6M93H4bkhq7UbDXfS43PzpLAc8FHdJTXnqPhpy5GXzM5JQc8d1AISWo
MSGg0JS7VmnPjyOf6yg0A2CvKf4KszZoX0kKiTqzorWNHigllzxkzymUD6jiNKGzmSD1JmZDXIJ6
7X6MLuih3PLHfv6xD/OCwcd0sJAOVTGwCbsU5/q973SbIgO0yVONcPVW9m040iPD75EltEH+8KdJ
7I+lIVR32ai1crYodgSD0uZ/Z4xU/EmXzjIWttfIS9IArL+JZaa97wlS/Ei7PoyGtlG2/GsLjqbN
DPbM8RQEfXg8NCKp6yNDH4fe24DDuYiBZllusL3/4DTdMNHBca2/2I05T43WomUucCva7/uDp+f5
IOTX8BIn40WAAg4fewXPnB4qgn0WyXZIsk529pjP4aw/6L7nhQV5ho4q6jFmcNDcuEneiNJtsqWG
pAvRteURLmOvW86W4AaASl4NqVjc0lFhQ4u5WR0E6UzYIQgfFmyVB3vjeecGpG2X2bgmo7wZaH9n
JXnW5rNRRw34pKu88iP9t+EFt8gcpPWi5vZhWUePwer4ucVZzm3yQmwsLNOjCl0rM3OlloJ/wExQ
UsPAsQcPdMGx+RcwetYfZmLhSsfuaE3OGl2WHLtcFjW0ZZt8Ho6Od1VNzzlFC/CuljTQEwiOemG2
aK96FqBYm9O6Qzo9+7REtnQHvgNxIiZrxwsWo855cIv1tVy3dcmkvyN06rDF5wISZMH66+9hmKMd
WlDIVizx+UAfeMmPEB7vaXW2qctUIAQnDdUNgFi10508C7DZt80J9YeJpe+zctoFYtM+TC4No9l7
qt1g0JmMt+PTXk+xc8MPXLe0FFYPjqnybKsAp1vra7yMoGbmsY0d6C/H8CcyA/dqrOf76zS3a5dL
V4zm3HUyPmsoVBP4biWT84yPmePUIKoIyFa5fdJdNPxZ6gCU/ErTMso82OYXg79YZVCXOa5McaSa
3DOx/7BO40En1kIvSyuS2RRyka7DM2/74j9QrZKz02sQ/uQkNG3ZDBUj4MQhTXwjgIWFpBwa+m3R
qgY0aXjk+DfuIDe6SvFdFnWdFznyyEO5xdZMS7HGZHA/AD3ZeLftYjQOA89kMu4nKCtrnW78J29d
56wyiwbZ1lczyPrRjsRaPwYiUT+31u+mdF2lJW9UbhLZgjj+qWUlXk59V8fNpVvRb1DWaKPm9WFM
/1JHNj6lge8ZniMsrP4plvQA6SEI9Uj7EJ2w30v3r6ZqPa4nklvwXgIhEacynLEveH53XByx0E1P
LQ/9OlPWXgIi58zqpWKPEWKcUHqcqaAWFNOycce7LShvehvtqtBTaH8VDNAMsJObbf2dde1fRq+A
1LJ/T3/AIiLr+UsMqGptzmzOAv+lRFPSaCr5vAbLzbbESn5wqH5UdrnRqXYifUL4cE7bEHLaXg7v
todxmdbmcG/LcYSXdoBr269z/XHknaWAr6ovji2DwtdD0gEekfrjfxtRfvVts9kQsuPCGVOAJSX8
xcQBLVuGK92S00D8M5WuK651FCW0dVbvKrWkidJHG7opzbvfWEiiX/2YZHHvTsvAd+gO8/9/+Wya
VEfst8NxWgNXvywBFrVy9h037WViy1PIjrXhDqf73Zx1CfE4VyE8snMXGc87EW4A4SDcLtQXNfZ2
gNM9RtrnlI1FzugWurpHkS0e2OiqN+hV5kMTueZ4dkQTNyn1qmkp4kcMzJtTLiX9jLCrKPSQ6Apf
jjDImcURM2+A5g8NFpo0oKXKrRufK5htf4jAv2e0p0NcN2vFHr5Ps/koCGd7GbieHx52JjBtuv8D
E+zySqNDFXbcbBW2ljXAe6LnKOxTrKUzEGubW82PFIo3SpRj+lY3ZRjn9kwXjumJbvPt2A532FOK
bav/jOhMMlz7gRVldTC0P7qjx5/u7J79uqwlthfat836rq7UepwdH9sVK3Q5fA0gTiOYD8b6inMF
d7ld1f6ClO2bAZFVWgjaXls6p26dpi8Q7Yf4d477u7XpfxtM//7ZQ2gjd0DEPdb4T9+Qj9aL+h4R
75TMHmGNjVP4TPXV5fYX3iydHMbr+l0l7Zc1nMRPv+yiU18dTyHcsBxE1fpiBNf83y/Cv6y498sK
oAB7JIz+jof/87JqNBMX6XA7YUIZn9nM7E9J3cxnHzjL+4HW/XniaUhRGFSVrkvpfQpCpop4mHYz
163XNnVN5/3GLverGZeL4tXgHrkRVhzQIv+8qNkdpwUK2X6y5FjdVDIs95PC1FxrFsXUcOi8Bjhu
fpdCuL95//yJAqJ8Ie400rBMQv/FKhhGM4WTTzNLM0URIL6m8mx99YyXHjsJeWc6aJye30NGErfJ
X//gr+lfZNwflyqM7JMC/fYatDbYbtVSK/33T/V/XR14D9Za0Mn8YL88QA5m6JYuqHNihX0BM6ah
Xbbd9DS6cll/Y4T/V8qSas8PsbmRMeDJwPHxz1+gpslce0vFom3N/vdFT35F+nbXxbza4oe7U6tN
YnAL4Y/7Uz/YKOJyjOhOl0fx//u1I7BFxD1xTdoRmIp/XsnczCMQyHo7lcLM71qO7shNIkmyeDqa
H//9Wf/eFmIXI6RjY9MkfPzr0ow4ueCuqI+TF40czCPsoWm/evQEB4JVLDxt/XmJOfEvFAO/+ex/
eTFx6Cf3O44xkuT+3wNo/leSTQNvpevEM78Iv35nOhoAsbt2XhprqQtGplj1bx4o1/31eSdLj6Lt
Erki9QDN+p+31lnqI3ZHpyyWpZH8ggCOahYleyhmr6Om98SyXpcqtFfMf+00ZHPvDGcELI74HIns
ax/7VCSQNoe/Ld1z8GpbbaszxzqQKVvKAZ4aOgFeUVIr5qWUHPmEPyt9w0Ymrd+lSX69hwEsc3oS
sFvxfPPQ/OJnnduNp2iqOcBjdf7OeeeA609q8QPLf/8wVYH5MsUTLstuZ03rIpiWQZugZqh7QJbt
N0gX7479nSr7aVks7+sWVc3jfz9k/9dF3gsP8or8D6/3P+86W/3WdbS5z8swRM5pl2LZP9qDFYnM
njdH3wi/LfO3//7Qf73Q3BoeUZexyZBwYnLt//xU7Eu28iH+nEfQ0leUn5HKzA/eUaOVxUHD/MkL
y/WidponAI/vB0YTedWFZvTv4n5/h5P/9zoL9R6QFevLPTZK/OeXCqiyXDHYtJ/OjKnBXjfgDnwY
tHafgrY6oscxdDvxcHDma595I0rnTAKvia6KsxNZ4oguRpqQivdykozJ+ojhlSYGHjLlPKyjg3Sz
S80/sZVmGbdaHdzxs/I4hV6sp6txWc7Soart+uJqRtkkAgNHGh4a2XjcXKGeOkwO0a31WedujdO6
5WNwILDl2qDvpLBL4SMIlDmXPgMzeFIOoMdAQcsZ6xHzvf4cgJLZv1RHYzcvg+oRdDe9Hw/jKpLw
wfOV7z27M0YmETR2+FjxqME8X2ryeIO1cDDGjht+jMh4l7lJAOy+Ym2rmacULiQjFEHY828ej1+X
gpDt1r4HNoj0UxL/usrucu7RGzf7TPDALmEMJMwvQfckZlbZEUQrbyL7l00BQFCCT7VnYQiUscmS
Uizywd5ig+dnstX6m1Lg112Pddj1IjBMdxQE9vlfAmLEPG3ga9V+PuRc5/NcjQRTW97W6p5U/c0C
wkb6y5IIfIMsCoARjjbUH9Ev+96wN1anw7k641yLprsBzBleymFq/+o8a9wLj1AEVq4Gd9jbkmjz
KVkYM3dbEAirl30lkHJulyqwv1bxwnl7CzAbvaG/1c9Jh60uq5Jq9R9aPEnOl8Hq5fZhqsUki4ky
eSvGUSu7CGJ6HHlgbMp9vcNCeioH9HaCLH/f8AEI2DMjnqo1W7j7TRFtppLnsjWWW/HHgtb5tIhq
2y9a+/L4GMGFZlbR5Hv09QCaOJekTfqzbxFpy+/t0c+JU8Y/56FERamcCJBdhSpHYdfPu1XAaeu+
ugynP9tOWIY3OJu4cAlplXY2MWC7ImgP0YTa39MvWLhVQPuc2upMR6yrcw30PaQfVS26WDxrLT9q
mvbnEN39DkTthj83z177Ex4kFeNLHqcPiXIJpEyTtfw1Dl2Ujkdi5J/sGig+XeIt3WfaNEx0mmvh
fNg30TDkru099cfYBtW14vjUXf0lWN95wxiyrZXlUF69qNx+eKysLPEDEfnMa5flQ+z1ibkauode
Tpdaf75vVkk64TCts6AxjkoHv45lGsbS+8uRro0UK+b9Z4+L8r0n/4e5M9uN3Fqz9KsUzj3dnDcJ
1GmggoxRoTE13xCplERyc543+fT9Me1COdNd6T5AXxR8ZTtTEWIwNv9hrW9lrXjPMg85upY0btls
hghUKc7uKSZ2qDMkSwhulvPMQDIjzGhS7kZ4eEu3yG3yBgFWNOxsQTo8akZY4gHLH7oYpD+DFphe
qkNPywrYxOQyNRXvwtEtHqMrV5SjXsZ7l4Z1CXRjKF88IJzmRpAwzzzLraNXHpBLtZZtiSb35Hk4
W9LbDOcQKzmbj5hncRybSz+ebMCyRzFqi7dF17cG1rGu4zwbZO0dcmhHRegQO/Oh5MjesTBi+sgG
mgMJNgQowD9AaTpdNDyAkp2KoW5tNPrf6sBcQpQXCRFjFxPsxObEjF1gyEpFojaVlaRvpN7JGqvx
BAPOMNICSGtrVGwvxkUsAWc2H0NSOjZS4nEuzZD1ZXxjpojfmeusEUmaNcluqxXOXAeW2xVfdKTO
zsYoVXrhjZmNfaBxnY9Fmgz6caZ48I6raL4u+OsyrDhWvWtm5Ahh4kW7UZVov9L9w+FlMjVzBxTd
m50tjrmjjKLXETjOg9q21RoBWNSCBXEygjwaDT8wy4LyaUoikPSytdKTS1xHRuAqUecHrSjvfVfO
xxIZwTuakubokrjHWtjMMntXkzTnH0uLTxCASY7mEp+MV4cafewSSLuavQ2bQuucmo7PU3osEQL3
Tlej1MEfS/ENW+E0ak3yyDh2aC/jvlZ3upGTXTEWtXFG0qm14dyLpjwzuIQXKRYhorvJJCvwQo6d
dEKULdykXruYL6WhM1HrUgyEGwZqXO4S2SKeMoMo0rCljFUkWSrF8gpSXcvOO8puSL9LyI5XjLYQ
sklww37MpAMLDz6FDXD3nqvhLClCIz/mFPJXOY+I7O5c1uk8baFephaTaK28RbXfPNsMycSmWhzn
Lh2V2waWF1cXy+qe3+iUCFYoMrQjm0Zl09OEHKA6ed5I9BNWgOeCmpRE+1krl7CsZayOIzEQz8y0
dBUwfbHjYGEpUwTYtiRMJz/Z8q1gJDDVJmwZo0xf8gzDy8EvmvQFEyMWmgiYc7M3gQ4/xhJdINA2
oTj52CaW3BU59zY/3nuY0jSNWQhF8qlqwQzBO3NUvl1Q/uwWqYpmC2W+wWFHTE60KxOZLqgtTTnf
9nbR+tsod+2bkmA6Jip2Ut11keuYIXGGqzwERrITrLucflMApUmZ35v2tzqjbt+OxSLqo2H3y/ME
hvnZsTru1BSal/uUI8hHboJkSYaM8HElmr3Gl3wEDs++rZ7joMosczdHjEJJAvKdrcZ/qAJRCwS5
ie4031xyFVCoVimgD0Tz5MRkiuOnTProlZjaVgQDiCKOH3IEr5G7OXhMZrk8LJC9io2yW/MLdVsp
A3eEBnCEFLbq2X38SsHitFWoEraIjK9Mzdwo3dYAX5u6yC/YNalHqdiWco4rldw5cZe9t9Ni3OZ6
1SQHt4TAyYGlDcUmVpHhPBnsVcjmbKEEneAvaPgq10wZsNHpk0Ho62oWjfJqy6rTDfWZVU+cG6p+
auvEHMPWK1Glc0yxbbZhEsL3mH17uSEHI95pPsKlYFmI4jjMPaUS+RgpgYvkdxQ0p2wBzH0+YvOb
LGL+dondw8uXleE1JLyZ1QeOtw5BTF5znZMGTQRym9z1kCSKLRam09zCX8BdOeAMW8xUrTPsqvnm
sYSFog9AYwrcWTniMLpWZN/XnWcp9NbDaNwoc/Hch4h8SwkMmipCgnJituWPUbMRDgKMUMoovjMl
Zh4c4KPat1QPHQc5Vq2Nj6iNKwIIfQsGf4lvcvZ+V36HACjk0g6v1kyqQL7JYm0Uu5RTgr8DqRoG
Xqzl21YovKG6MvWOp2nTEimZanl6kRBi8mBMs18cGdvj/2Jc33/L0GmVeC+aSL/19MLeigGwT4gY
KWmRgBkEohp189SDgbe3SYmYbWeIBLfH7AHCQt+arQ4Pv2B5lsfxXcap/A3tt0y5iJbt7qcODwfy
3TLdzakaHkWiR98cY/HVIeIj3SZZUX/NaBSXXZMW1YeIPUR+Ld/MIqhj9FdYFqpiCBu8xSWHU8Ys
bJpSoaP24NmFD8Ppl2DE2DlspqlRF4KWh22wsYzTQdNasDw9zS/dMECvKzMH1/MArjdid6upRuz6
oXK/9Jks4p1rS86x3LWIdul0P38Qyzx1PH785TxWGXxOYEDlMTdpCfjiDXxqfRmjaq0c91xHsCQD
nagHFJ+LjWdSpR5WP0+ZSJ812UvQvHU/L7eY+Wqgg11r5+GYKrsI26yY2bO7vpRstyv7XbVxQ0RM
Wpv2XqpMtNznHUP9RRdoO3uP+8CP6y9GIU2yFBE+Pow12ZtUjI4dFOY6ISKsM0mDeK5ZhxeyV+jO
GJ2Vm8VvFDG9fsw3aI1ovCiyZR7PrHOarwCucB4YSh+da42l8hR46WwQtttRayaLUROZWxppciYH
YWg3br5Er84YOx8Nx4mzGSfpVBflPJo3mOFY8GB+7jOXPAOrVKGsGyVPXgrqM8wKDuszXIy6XhGn
st7yPEjtrTkZdnTFl37x0M2Nauv3HFqXGjv4S6OeS+diqCnmb+0q1jD8JMA8T17JhxSurTQyksQb
i8DSUZbtTNk6Z6rkZQ79TLfR4cjKe9ZilegcTkggNiVgGO+QxFmCA3hOF41yAxjQdtZQ95YbwbrG
v0oi+ojQMI3FCxTU++U6c1xVbTzCqLwtVXW/HCjQo24Ik2rA9w/6wQilibphi16y1sJR5RSKsY5Z
5blGQuLs8rFqDB5bmmaFnWn3lyClteJUMND8uuiDyRh4aNJvkctnHeCuGfpzZSCTvWgKK3evQR65
42fnEB+7zZDxj8dSLvatJlPb2VNRdZz6KNwUUSxoP4otpY3/YiR2eVBJqnsbfoqNx6kDenOTdonH
CmI0S30rGFoUW6lpuNtIcejjc2rHvrzL3SnRdy6n13icvDxO7gVmzNUOWVvk/mRSL67TBT3JZQEt
lpDUto+nZ4OIWNrxjtzXEg006B+RJ9G4Z4lXxXc5eGzsAc0I7J6lj9vNO9ctIonEUOVkPdGFY7tE
imlQ9TeoVBDya9MNfNaWkVYuq9u475CxC3h3U2BN7K7O8cS89MlO7OoW9SNe9yVBGkB5mRbPOhl3
ZAb9ul//6wyJSh8di+EJ1/KhaPw4zSnj1EEeEA97pGrVFRCI1xoD37RhZ6yHxKn+HZx3HZz9eWID
OYQ9ARwRD2AHxK2fJuM+zXc+zfOwl3M2PnZWmgY8CeTdlPTDjm0FGcp+OT3DmRkuqXf/zjf+f3t5
BgDAxRgdMan86dcdPJcJc8tWQk8n5EtDpYG46Gy7fZjspHv0jS7+zPsK5VSVdmfN0j5/fbl/fv11
Y8N8BDE3F4L57Do9+dNslvHpTCKWAVBHshna4OBiCkM9dkT+1G+heDTbxavGVY2Hpp7asgl//QZ+
HkusUxD2MxQ7BlNpkmJ+fAM11YQO5H0GF4aaHMl1fNLSWn/y+dXPnjuMLw7P4r+ZvP8FnbC+KqMg
cGEu60rK/B9fNcaaZ7ZRAmpeyx7Z2KSncSJoxESrmoa6xOQQS8+7kAZwjRzZ9x1oieJv5j9/ufRQ
8Jzv8AQQxqblr///T5fe8ybMwnwy+4QytDo5LlC3C30axikAgNgsFw3kqPIuaez2vfBj/RqkSt/t
fn35vw+O/3z/U1QBNQFdwB7WZUj205WAy0L2mIFMXM4O4bJzH1F+6209Le+t00zjHbIVUwQt4xRn
9cj1nyaVeLrLgTX1l73sjPwytydTu8lKv+o+p77OMQGnrogvYltky4ESYB435DNDgBnrJd9GZFkr
Dm/Sph07cTlwtXYetlmDLCbQeiPXLxblIahVTVJNu9rW3egggVkVD9gv7OoZnbhnXnlywHhBMswQ
H5gB14AvXPBUh1wMkx1kLlOQ3VD5do6FHMfhRml2qU8Yhp3qicX7bGyHwSzesY7qxMeQFw1KEHDY
PeN3g3YHakp+kRUqcv5mSv6XxaQwWCwDkHEs2DiOsH665Doi2llkE84ysM6hQhlD5pS3hE5jpo8S
IcjZySt1GqqiIoy3Mq6hyTv7rF5358OcEqpUV4df3wbGX+4DFmEs4DzIlyTZMBz46SDol7okam82
dn7nwXmacJppp76UhvbYzwVcAC8acUaio2yC2PKXcjsIKqOrlnkZ35ESVuijIqGiPSJrm/U96h2D
wJqRocc73uru0cM2Hx/miIHRdiq15kUQ84DaUynnuR4cz6V2Fc2T1rW5PCmJAjgHlNvs4kJfooNt
Yi3YDI0JCVaRXY2goeVxWRfRTG0YM/bbEoteoxscslFcYNeYyhPTD8e+nUi4qXe5DV32i9e7cXOk
7Ox11jdVYu8wuk/aptekd87gH9ohKHvnyWyWNkfo26iWYfkQlS+1IYjHmHt7oNMF4NHuKsn4hCBE
0AAYtxk9BUbfO2guDLOXNzOFqjjR/rDwBjy9yO2sZDtcu4RVM0Esm/bOlrXOAxV5znx0AQG5j4MB
NyvWpIV4Cn2G+xDzQT1OY2V97TRnqC86xfhlmyTw2pDAEpS0KxfWKyikO3S5iVktyy5HXpZeTX07
0SB3i3dvj/bsBFkdL3cdX6wyqICIuKGkNkh2RaQxVRNOMaX0c4OPh1jiU0DMwDKMPaE/XjkjgXAh
mAYm5vAh2y2fwhKFeAznbNc53vC1zmObnA6QKydlxIhih0R2u0HN0g2o4vgVkiFxUTARJglKwre7
jR8VhrbtwMqn16MEcXOq9ILb3EFQNAYirqvpG7xT1PsbbgDYzNBWe9A8LMI06xy3/tq/Gp3Ga8Vu
vke/6s03ddbp9SbVRPdMS0YhjPRlDUPKzERdx53fuHfGUOUnxEwGynHPzRNsO+mwR/RUGbvIyGKy
GDVlOBc4AfmlUyBx6RVAg+gZqzsMdD/z7BYkAzSqojWiDzvp8UPl84RgbILaeCIITHSnWWuRMmlu
OT0WWTeIDZNgffibp9jPpRKAQ+peZw2/WcNTrJ+WnBDPaz1Jlxi6FnC8WPnt7dKS8kI5sxxLbrR/
cY+7vh51wgr14vMwxE8PLIrRYRhNXs8iN+4L/OJvMz6XJEBx8pY47fT26zPpL0tcXg9UtudDpkG3
AIP1xwek0HwC9Egx27nCwTgjWnWdxP6uxQf5IgvIMkCtxvxi8Ek59dPJNja9b6o9u3bvxXTjr5nQ
Sxpk1w6nRYCYhR0tvaCMpjQKfZRyAfVQdc7qsTwn2KLxm6b2069/h5/X7uuvwG9gmh6rF8P7OX+W
/ixKBtK5drEC+4LbwNgJfFGhKxZmrrEJEE1nDHgesCXsf/3S5rr3/POTHT0OwQykHrH592Gx/bSN
raoBXeQQuTsisRcX+WIGILebShxkke4M/lVpjviJkBsjde2I3FwO2iSXZ9U3zhCaPRTwgKIRslNH
j41RzxrMA00m3gbwW8s3N3e519yFwQROT5qYAH+Pn+w8Z0DMHDeGdlmnwgebw/xp/BfbBH45j2uL
aoQjyLB+Llu0cozishpr3MmzDF3mPZ+xhOdqGBhNUaJr8m/qVOtn+vKa/rJC7FGhUTFSM/94N8aw
BsEPxc1+mnWm3lFM3Iw3FFDqcF7yILDbKb0QjCOKvRm3rrmRFFZWiAPIGrY6GZdzYFc6BhPoHD57
HbctHssut3sUCCmmAfoxfMgisTAZLSyrH7ViUA+x2aTxESkRw/q0SoKcrlg/4OYr6Flt2R8zNBzf
arrD7bRujzl9u8fvN9K/lEj2y4x7wtm/VTWRUnHS/+/L9FtbYQrt/319gf/67z/+K5Huf7z+mgP2
w7+wNmDNdDt8tPPdRzfk/X+mv69/8v/1f/6RLHY/1ySLfSP/rV9/WpxW5Z/jxRyLI/V//fnn/5BI
BmXn3+6/Tmn+l7/zRySZ/ZvOt8vVV+2bA6qcA2r66Pp//oOwMmo8l+8eQi8LLQTVVFm1ffLPf5jm
b+hRdAPlDwkcrmXyteygQq7/y/iNn7OqVQAmoluB1Pif7+3m9y82l42LGn9Uf/z7nzPpf9JF0FEg
PzCR4/Pdd/iJPy98bc/JeE7PFuqPsTPeIv7M1EH589vPiK1Mg3g8YYoXB4YE/FEHTmwrdnvLiJvY
x4I/ZiAwyC507v4/308/3Dj/M+4Uj4/2v79R9snXEtXKx/c79/j+z3+sf/z3e8T4je7KJbEOmi1y
4u8J5L/fI5r1G3FAHk2gAbYaEd06evjjJjH4awjDaM51GlQ+P+6fP24S+7c1dQfWHM9fR0dm4vwr
NwmP7x+eEg5DFjRhCMOEvsItkQ7/eKwhjRzzxP+a1BWrTwoK9opu5ZqBJF1Ve2gbUztDatDFRmGD
IN+ygzTPYqZB+T7P4FUKTNjooxux+kNr3XoxmZ7IQ8tkvDkZSys1LNFraiVCAnCIfZRW1k1UNM54
AtO5ajEKJsQwcwiLKi86qVR2RhQBpaPEuDNeRKOZr764oQ+pcvBtDH69ZmCWUurHnG/geLJipwsU
/6W/13gK3yaJa/Vh1+sfplvX8ZnQGLIfo0Ylcu/zdHvKIFajGCBIr78wk6rODmAsOudrTnwaAoRm
MeuD548EQeJyKPDscYSzYDKN8dNrddFsfUmm7LGSaWdBtebC4KqzhE9gdO5mxxaIwx6jD32w8Ft7
X4txHLbeIvpqg3Wz7Q6yS8p46+R5jVMOQxmBXGTZnVU6wYNyxsj5KA0WO6sX5rsQh8xmy5c8OwSl
8IPXFba5WTqjhiLdEFrp1dSqByeD8wruLmleFzctvrKnRPfveQ12qEjD/MSGq7jzlwn9X5r7CVAQ
HF0PljTkB4CruCLGtk4va90jQo0lCal/i26zjtYJ2SR1HgoXIeZz9DGsVvYAIZL2oEU9yBNM/liz
/ElvuW+oaZx9UrEYhLwJMUBbl8W7MvKjZuv2dv9mS6R1QV1J8UVHRhBvgN5FWhjFtOkBOJoROJso
cFmMM2fkxiKaJHTsDi6uHdvtWw8uhx0SnwvzGl/LXualKl5rRIRgQDG4EJ9NqGkwagokRaknCdvE
GHo0o2ngbWQYM/ZUNCLwWhx7CNOsJGPVaRctANjAHNvgzmKpH6fgmSivk2OG3whz1jjwVrFqcvWM
RGON1wxYkjZuT15PsJD8zWbAG5KbhRzRNzhvaXeMEcp/jB7rNeioZv/mRnP53FoughENdB+cIB3G
P3GCzQQDd6neMJuw0ugxIt3qGNgE9m8n/RjAWF9ZHgD5bWYUkCzBO7G3m0evHUO7jYt3DVLhHIyz
MFHO5oWCxGdN4oENdMbyJR+7JIgA6lYX7FaNp9wR+RUQbybJvWGjfYKKN2SwUYfsS912oDfSxK3q
vTVEF+7odG+MgrMkiDM8crqMJ5jaPZJ8IkfwIwc0moSi6x1LLY988gFAr430TQH4Rk4E+yEBNpi2
72zqUN5hOgFp0M151ILf6HsRjFEX1yz/hvgTgxxqsRiML4b4peADTfWuOUcRuIr9OnTAwJKSmBuQ
lBLxkcQ+ICwkU76zr9qx/YKleVjjZzsTx/5oQ0Js8HfhEMKIPG8yP33PZekWm9bO8M/B9aFmzVp7
2sKUUKgCx0g7GfZUfkaQWkb0daX5TvKhzL7AHZ8+hUinTwyyndgkmVZNIcrEKA2G0jOevcwWz85A
qx60mYGDOm2xfE6seF8Z+1c3btUq9HWTIT/TRBIWES2m/3V2e7gkiGSSYYMdxb+ELxR/ADBD4hDV
JtfF5ZbMA81y1lWGvixbZl7aJtL4WI5mBjy3LdqaSOcJYtnrgk/1tkaMOz/Ghe09tzM4BgAUsDkK
1u0y6JbIpbcWMfSSvvcTvGW+UsWhXAEed71luvMLGdgZdl0wIUdODXbPTiXISCZIHSkhYAfxJCLT
y68sMegCGXvkfWZdzy9XDr0zb2qa4EsjS7Vx72Wp/2aYGBx3sZsQNeK3U3sNtos8g5agdqgKNXA9
3h8xqeRNc6ZBfhYbHFsQnhE49Dd0H8wEWWQi2oodgj/AmKi5DHWI/urQtWzEwk4J9x6dYlQFY9/E
1+kYwQy2VNTelVo+C3yNjbNsZaNVBCvnORndslQ+VAgYqEHSL6wFpdOVGGUZ/dVBDjqC7wv5J0Ug
y7a/l57IEGW7OFCgYwLuRvABOpnPvToPrscOExN/887DQJRhauBW5WoxPuTAbZEMg69mEesY0Ge2
NQwBf9PXIu5RJgB7CH2tivhGW6lBaLnRSfFselrDKSlsrb9k8jYlx5j7c8LlCqIBjU8hLWifwsX/
XTb2Y8MAB+CznMzsAmTi+CRMZQ3QJ/Tc22UgOPJNrtfym0tkSmVsIpOv23mMVGc8rjg0M1CYR51N
j4oChkAbST2seMA0YZ6O/ROjK4VPzq8WAO/MjzWC2THz4iXU4/FMS8mxbOHyepVFgrAqN2qTLdI0
fyovwwprJ0WDbXFcmuI1hqpKWFGbDlcl4LPsWfG2rHtwUUvGXcHYISzBN5BfGHvWR8NSknWh47J9
U/IWftpiI2HBohzyXTsXT2Vv2fVGlMZw3wn0iRuLWyI9t5y5dejnaKUxH3mRv2HNpz4j1KyKoe5E
nL1pRYppAGWWf/RIoMkB0kbJE4uY/K1D+6LnifYqvLm8wbkj6gPx7e2XKGlq7Uxg1nrkwa95bliN
LRXqrZguIDQYc02f0lzmF2b3znsRFyAQkCaigXV89IlFSZQ5L9pGxu+Ohn+pP/tvu64ferBfdnH/
A6tu5i+/Kru/rG3Tv/3HZ5t++6H6/v7X/mjRPLotaEqCWprw8O+N2O/lt+H+ttpAQMIySVh12n+U
3hoNGnIUynWUkR69vs9c5Y/aW7Pd31gXMrOnLic7ev1xP3Vkv+zQvlf/f5rR4DP0SRn7HbiMCJhd
3I/Vt50yPnVG00QHYxRkyOoTDCoz70S9sUU/vJjKxlg/amUHjwj+QAbDslnzWNigd/WVZSDePrvF
0CB4qFuclJZtzxr+hjxZrmy0F97tBMMCJ6mz9HG0Skna8VxKPW+2lo4u+oBdWu4znG/xyZxqo88p
gAYoR4zNpvELyjiARRsoopD7BJrKgZzbZu6+5nQUE0D7wowNL1SRRrYKpgTFM7Gd3Ve9y3oElT4L
x3ifScUibLM00ayu2fkqcEhLaUfjdkKT0j9MooaW25g2ZFiFOSu/LoiIavdZSSziF93UnOzOTKn4
3jqtE7dOXLr6rTO4tndCPdTB0UDdWIYm7oMRm1vdVAfUPaN3v1KGnA5jOJDd0GcjkL8VyAcl2WHg
Tm1mXFFVHKWbjv7lWPWtiUQH7eB8iXzakcD9C8HkCRAZh98VIicE0QG/XjW/OL2vLacJfkb9gbTR
J+OoHyFtfs2TKmtCOJ8TolZ7MXyOSmcmIvqAoBjMPR4c2b4mjki7q9TVPDRhbj1px6K2pPfpDV1P
iioCv+5jzoSBxlVZWWpD6MNrrqGg1D2QrIhgCdJDc9WqNFF42JdqOSCANcSn0nPXCdNyMTSWSkbF
x9YUeFwVpR4P3msUKDhngtmiyecXpOLhyU0EY5VyIdI8GtY/38JvxnlVWVcjzKLlWSN6E6y/UilW
3OOYu0b3ipmsi54XBuvNIzbJqrpBgLmdcr9hJJfe07ciBgec8xjXWX+MIf1s+kw8Ywyv3wE/Ryog
TPNZ96BNRbGdfL9xb5MMIZ9Npiu6j2laNkWz0m8L9AtcCKXyGwn5ynqyYjsaXhqYwxPBELiI0Q6n
kx52qU6+L+5ve/BCMYw8ToIu94v7XK3admnLagdce7mNtL7e8aFqxCslumLPgazXCy16tk3nZLwd
ZaQZOKJUui8NYQvy6DspAKeg8KcUcKfKWv1mojyKI6p+FwGq7qYp4GWj5jFP5Eea6uyWTbW8EU4c
9dHWUZljXmVsUpbr3KwzkzLKG14IFTO3jU3mWlCxZ7PoG3OiqOYueuGPmntZD1a96W2zyYIm5p9L
RM+te9KNlF5Yx5XQ32n1krkwPPuESNSNXmV8cXtAitpziol/fJsL9KjvHsIP76i7heYcNDzn6WUz
15VJ0a1nkAO1IY1O7tRIuU0Avg6bhSoi769byo7+sGhdcQeMAUxDj6wNdV9L1muAiglBybBK+/VR
2CqwxVhAt5m16kUbE/LxZGYBYkC+aC5XRDcuJ4OFj41iiou6mTyNcDcfmfmBNY1D1Jkt0FRV1AyB
T7dMPIBHfqfpD3kTtIMmz9msywrheZdZF9HS4yPvjbVYjKOKQlqvY4+Abkqk57EYGHbNeE4vNKsd
b8CukA1BlKtLH4yglWLLcspnFsDLR1TZ7oXhgnEcCYB8r0yMIDE08Tv8789L5Mx3AABsi1C/FolR
lkQ4RMwu2xeZ5m4jfQHwD9UrPvFGNCQUgkAvgWxyv7Bn26ZuyjsrQPy8KF+5zkptTL/F0aQ9lUgq
rnt+Zpi5XcoSyZrviOLI9zUTm30TQWQpzby4j2Ux3XaA881TJLpP5pE9xPSUbBWyJuoXTATVgwSV
Owd6b5ifo2kAMm4dLOna7Al4t6mYtnTRxn1sLQtWhHKMP/XeEs8ofYD7k9CBJ3RWIIagH+SnwUXu
GqWe82i71Dj7JWKTmxRw1zdmZWZnsklFEo5mBPXM11B2Ug9lWwP5AmLqzlIf5FE/9K0LgEBMY/nM
2r255wRYSfm2FrVbkpqy40De3ruXIwdLO6JNPNjVtOTmfJmDXHudwH8Y57zqiSGBmjtuPHOS1xBa
xC2XWR1dCJyvmFmNZAM8EqaExy+1KWN80WFMVl4aKN0yYW+xEDjUpts+TTzs47AGVdLsxWjbyKU8
l1NRJM+lLsbLePS0PRpG+x59cfvSosTYrdud3aREeldD6t42udIPo9BO6K/Q5Fr1PSmqzdVk+yR3
z3CdDq2cwbvXBZLqqXXmi97lsLXq/pCaPbQpPWqbwzCX+smadOehNdI3u6nLEyzyc5b4eMhhcfSP
0Nts7nrdvhT2cJ2hCr2vF8jcswEUfwAbEqqq6ol1jM59ZdKbDX17OwDAvPCXtRSwarN4SaNOnEzT
1e6mbs5C0ukriG5ZEjKgi18ITWn3TSHGbaM72mdOtD30qEYOwC21yr7FrPGdiVcB/2BQ6QYdTM2d
psv0nC/DZ5zKa1+kaP6b6CUyzBsBmeWLjbNliyzZfoLOVmKyrK9E3l+2RjMcZVKnGpy0Qv+MAHAg
MkouyGADPdTYyaOmkY7Tx12o2I4ccRJRLgDFanyNylkfOViw0FYB63hwz4ywonsFZXzHk++daj6F
cQw5GeLJsPczWV3UU0nsVgt3ZOxypz7WZpsB2651wtfS/rrsbHVBkeMdOFD9c7FA3SiK2HmkDNLc
14ZhQvyu3Nnw6QXK5i7LdSjRdd4soY+Gn8ZCRv2TZJJpnVpAn/eOR8sUjlo01IwCWU6vgU8UawfM
Raq4g1w2iReYEuNb4hVuHYIImA+pHIDz964e0lV81vGQzjsOOdj5PPKvvAFhe6XJl4LZFWDXBsqw
0AvIYYRZX1j47Q5R7xshpmXwScpJOF8A8sLg0ptLDGRZ4LgkWQi/7zdqZqha1LP3zDdDI7CPecKe
Nz+YmyrJ411FqfmociTNxxwCGNQ9gxiLYIDR0e9EO8/fVLLqz/0xrfpr246afdzWzTdHlea2Sts5
WIwpfx3BzLLe190xjNwRvAXeU38nOwH/b7brbVTX1+ZKItziiY7oDauYuKJ8njetYRfnqE95P/Dv
gmpazrTYGLCKuizPM1HVGx+pMrjKsQJAp7FGZY6HXS9bB3FUzjlSEyaE48ad4mkHWGHYdqM1na3I
awNUg7UNizSb3n2ZlV/KLMVTlDnZ86yN9rOKkv6OcRXNcQz2eTfqs/fktR2Z9gQq7NRQvS+F0GkD
2zyMpe4RClAWcJXB6glvyd+LybT2Q2brhySb3E3jo+OFyFNctyMEQ0wYA8lvXXo3TnYZdImG0GAq
ige2A8vJMR3jiWTMhzzFi80oQt9Xchk/TKcBZJuLD4wK2X70QUGyINdg2AD7HbPxjjKh42Ga2tjV
G98J3K7xbkz62KNcSHpofcEt66mYZ60eXWZV94G3iGE897/PONVu7lo+TfQK+AbCbhiKJ5u1fliV
er4focS8TVSSh2Re+eqQFbOHzinzvd0V5RWZ6/brVJX5fSeZRG7oROinNaWJfQ/sOQ5FOSOXnVry
4dktVZtIAKkKyj5DhULzVlKbKVRujjQ/y9QZjvlCfbHplC62kyBXI8gA++E9zXoe/tmUwzqqJ/cI
T5CioWwRPvuaSTi0BadoWxYeoxPI5QzvPI9BfhAhHtuThmw+FDJhcoPIug8rL8aOoCLTftbM1vl0
3Dl/M5thukz9nmpxsdvX2cSItRQdk6RW6tBL+q6sv7LCK05G2YEkx7lAvu5i61ugTUQIam0z3hYr
QzBkER5T0nU3uTnZVyMxR3tDz4jzJi7nTiB9vOqZdhNYUM7AgfIK6B3Dw4kwyNX4mg8lripzwU6b
6y13otUKBlKql0N22UgA6UNdoLdXE9zoVoOGDiQ3g8Fu5nlIvslyZhEogH1zb+dhOYPpCwWELKg0
jUUnyB07XfnEWtyrZcIFq81JVF8oR4oDJCXrrtH0+dDgHpSnEbprFCJk6h4m1kH6ZpL/h7vzaJLb
SLv1X/l2d3OhgEm4LYCyXe0dyU1GGxLeJTx+/fcUpZkhOyTqajdxNxMz4lDVVY3KfM05z5mNcOnO
GqLBJRY06JLcmJ+HbrkEhV/LwNAI/6DQxnUM6cjaUMLYNxa4tB3Rb86bDfKaJWReDzcex/ABWlR2
mss1fnW70mNKjv7T3eR1rTaTgIwW5IxF+4B1N8FJPlJ9RHCFWpld2yxKrC4lgsUd8s9ItigCC0c9
xHPHV7GmbkTwY+vfyE4pSWyR2UHjlHuOBzt9HTMjPWO9xk+sr6vrQXA+GY5i82I5eFvY3WrXqDDi
6wkOhAwbsy6epJWpYOSCOaNPl+RK5P6wSTLshpmdoJbtESZcQVdxr3z4ii8GJeVmIRjtbYQ9XYfn
GCwZFJlU1wWH4kHJVpxwUlQPledXn11wCznmKgD0OC765q6BPbslbai4WPRe/0IcbbepoMYc9F5h
XeX6ke+i6dvIKOV071lqul1RwuGTWjrcWzVhCAxGe2OXO+mbr8/xUz7WWbhoVnLZM4moA3VWgy+t
1d0ZArnHmKoBSlrlZqc2PfPzwcjsGqIygklH7dk6rI8jlpDPiWHIg+rH5X6RWvbV6dFKLvhVL0g2
0Uho6LGfxBC28O0lVw77hzsI2mxpaBgxtNMt3SamX/CAzR0EvMa/TSX2MHP2Oxwt3gHp63AqYPUc
Kx+PL3uEHr8oycH3nijlF9JIy0uTcL3jBF4MU3zKPa4l+XKF+LMhXHVfyAqaYgchZw7T0ra+2FKW
F45G+mJmxcaZ73jfrRQtwWwY9da3MkBmnN94DxHZprupkOnRiAcmgUNqKypaVTyJtWNMHq9c0C6m
xMgt6Qk5v0uDKC+ze65al9AZBzUSBfzAdiQ0ZLzyNybHv41jNihctM2K9gte+iFjekJRjUQhmD3d
2fdUTVXQo1L2I5RN40uravFpmLvpsSEB1g5J47JBmrYsE4xqFSOP0+wf+gFC8cWytmn2yize9/dZ
S42PWSi3DjhW23nLSrnsdpTK70U3gqbQu+lmrAQa+rH1vgEsGj93aaF3F1CbB0z8hs08yaPQ1xkC
I5PKVP7a2WqeH7Ix54sLN6AK8naKn33Em/tuFt09gw+J7Gwm8AOTnW4fLLvN3VBX8bKHPYoKUi/t
VAtL4uvLyIwXZ+NliyKrxBZnZHfrT6dqqPQMdbnt5zu14ggn+tQ7G/jsdyfWW2zfUMk3RUI1ft4A
AAh0WROyIdK/OuvCEKTWzc3su7DaO2PM8y3t6coup6SGPxBlNPbR7JnLicFO3wQaPpSHmusSHpc9
QjZYdEMEo960j7MSKc6VvmLq5cPBd8u0fBt6wz52yRnN7Dr32ACwzg2T9qaTbUrfazEKWK35Hoej
OFGgWhHzKZdZuqlfYRrJboksrHbmZEE5IXfoctAE+Sl9lV/xTmnECL/57HDUd1ETE0mmupK8RkEY
w9XiYcMp1Yp/p8PdGaBJijcruNnLtm/Zjvh4fSVY7TTd2rXK7pxafk9ZLvxNsghTh5xZFTeOlrJ6
YCdiA87FIA7gzyjRgqz6TLL0sCarfqcQhjB3a3uEzkw7Yg8CqsmWCEuZfd5HWaj8VNPV8Y0mG3Ja
NjxZRKUExFoJ5yu8oqF6HeIys7e5rdq+iHpPsc9XTrvWTyl7Z28/5HmSYT0lnkR+6u2B9TlPoSO1
HWimZPCjhr493hWZm9s3Hc24OEgXOUqYjRONTO9PvrzAtggAjGw0XjXpbfdkz433bcL+5X+ZvU7i
4dV7DqdN3VkO4kzwUjd0DiJ7zP3J6QOxsKg/CAQO3pYlhfQuJX2tvLWlRb4LZkXgx5hg62y79ljk
ojSGpF/RK7fR6hHbWONMXIPUIsNxDNEMKGcmAQAbT8RWV4JVd13+fLSYQhFRlzXFPjNGjaQmrjG0
i2hLN/Ew9hcCT0m6Jf5gHe5AtYxEVBMXQxIH3yb7cuy8fr1Qeb4IVvnSSvbMh0r3ogA5MOxgjDOR
DNZhNeSd5tm8OKlnmhd5vFHIuHW8jIfY78r+hr1ZCVbMIyd0x+pK17aYsapy33eYo26AhPnlbqV+
YYG6YNrck/vnyFMBBIMimTZKf2SWjrQP8fdgUW5lZAkhpbS1G3+ded21x2gY/l+WLh7kDGzYyLmW
kzaR6RFn4sVP0CVA2vBZeidkYUAp6OqTSzbXGrLSXbytA7kSGuyEMIWlXuncdHM5nTCFMmLGYk60
Jl9PupNivwoJT0FTFEg9COcc3fXOQiwaQsSk7ihL5zXtkL6NoGQfGWPA8daVexiYHh7QKRoXrKnV
ARRcHkmTLj4fbW2TmOrN6c009IbhU4ylIVCp2V4yf3UfbMCl1yMOgnMCngsvp6B1u8bj997K+XH2
yp7XOi9WS4isq39Mm+5o9tCzRidnco8SdUPVRZRjAi+zPecLrzm4oaRnopUUybNiF0m+D8gL1pEd
u3ONsG2xQiBOUB7DptL27qhohXFD9lXvk2E27dgrEu+AKj9sbFj6stSXwPD7YcNg3Lixu1aGoxlb
5SYdm0Qe7G5s0WSYes5QhQN8EcLfeHgMXzor8bY2UnEYyp2x+NiAR0u/XNWa7ZPCvQB6F+8zWMgb
oRFV2JrFXefZL6lTuFVQcsTfxh7MmlGP84Mzie6QLI35gB2x+bZ4TnLV0ZSpszSjAI7ncXedVUKE
H2A0HIb2s9ANcj+IvTpQ4+sA+3i5LxCw6JvsyopKvlMXcdrO3zycJNCNOr7YTpoD02kM5zXJxtNI
at8TuPz4eWw0B8Fu475ZEgiyXqaMLPlgP7kddQeCh/R+wZ6GbcwYrwyjWDaKFVHIvKzalNbIqGkk
0MEDHrTF9yS2epM8O2Cus11vtAgHFHku4WL68Z2G/GIPdOerIH33kLbLtcVAMcBl8GhUSRMZucZR
3aY6g9BxJI5JfhO4Ng8EPXqvNcSTEObOTYvThLQodP0+1tV1tZ8HB4oKKjAjSiaqda1v5cXoqubG
LecXSnotrPA0hufxDIyuPL6BrEL8I6lFfQR+8JYa7LXkSxs0kv3jOmc3BeubgCJl2hprUn1aa6Lh
NoUw+k2TNu193qcTsS3ZXNwBwL4l41PStA36ZtUmdFwDsHBRVOArpG5EsJsg11v5fZaAOZetr1Qk
+cru8qRrXsZcv1t7627pl8clzzGp4wERff1Jc1V9gTZ7j2s8hrzMc5VZE9CFeb0EBnWU87huHKC+
BPs1AkpS1V8Qd1xflpU3Hw2bcc9EXXtAdkbf0wDTMFKgyNhNwNJO/RYLr/G19XvKOaBj5xEwyEin
dYaDa6k3YNBMeRhyHd3WbXF51vv67Fcxe7/Y6i31FhjiHW0jGFYoz9HoxFNods4nztDx89BMR4H6
4ZDmZFxZQ4YzaWgBDAZu1u1JtTsuhanBCyHZkIveqhjCGrA3enO0ruHt5GSfWD1CjRHw8pHOrUoi
g+/LtCukk15Y8JevLIfHtlnTmcyPckGaUTw3sM153qTxqBdIxJnPwCTp/eroJiVVCgLMoLWrRxU7
n3A5pfRFkOMLq+L4do3n0lwFUCgU7b0NRgD1z8I0DCduuqGDfTYK4612khZ3sEOLRoTTjlqg3Ixp
ZZ9ENWjvvkRPYphwCpoJsP6a1I8QF/L9PLDuAndG7dcWnXl0gEycY3Pi5zUvqP3g2G9T12KTl2dn
arJTfh7ZH25Auc5k9ZVe2OD/7mkcM/uWPOlpR7oMB7kVN+eLYInfaUSpNczCCOacs5FzsOE5ruPm
CGQfoYJXnYZctk+GIoDAjRlcZwi3Qm6dau+yhueOcLV5g8fH2RNotqObSWmL+x5OhqND3aim9DSQ
dXVkOMgZngzhXBXdLXx3+4LfYfVVrAB2zLyiSdHT5FEMQ3easiJ/SPC3CghYM9GKKcqG4Dwc/qb1
lNN1N9SP5qKn0SByj6EJq6PonK0WrroFlGsxSKC7VA2P7MEV9peZGfIBJ0MtQgadeCpnF5iGn2BL
8dRg3jssD6PSmF8ToljWaNBQYGwgS8MAIboSN4tZCafeTeh9cUWp/lkySb2oFy5L8iyaW7bbZPto
qUuJzigtxEfqB5j4tRcGGBTRWr6j5TEuTUCcjyspHltrrXho2/TdW2wiMCdxa1T+ba/lHseRnJ1Q
EC0RZaQnR4bQGWTnwkc5kUA6IWoJt/vQmpHeeG9p1mtByToCh0DqkBq10t+TdikKFCpm0/SBWmIG
wo4NcYhNGlVtaV6jh8NvNIhuO6YDU6EZZmlfY1RmW9NMW9LgOIOQiozbZlkAGeuFvicrh00evuWv
w1odCZwsmLzrywUcIu2a8xrE8sLVTLGqAbiQ+oMjLDL2lmn8G5DmB7UsMBJX+JZw0ODqwhDfCbg/
eDZbeD6aBTAmIKpoT4e2zZfBYMGLyugHJcOfqLd/Nm94OG0wQZ8NHDpKcGG6Z+/PDy8kJ3vKXVlm
obIqhLQwzc35YrFXQ/8bX8PPDhWPtwEzwjWEbRm67WJW+fBC3jJlDejzjcU2lTy10e0zAmV8+Xms
qR0jnw8VCILtJw9G7EC2+/X7/GCG/P76pk8klGW6eFUs5/xB/PBGp9bzZU1k4SatNMSmkjGsCOwU
4YJIXKvaeprrN2fHZzZe6kNh3Ohrw6RBtLaMWKhrySn2G92/NPoBv8r3H+4fKWseatrC8mf3wnfN
x3+sDf9v4pvd1/rqpfzaffxX/Tfqbs5+6L+Wu9+nVfzS1Orrj5L37x7qPzTvuvhN6Oy1z1gQFNgO
qpY/RDe69RvnAb4LnF0mNjKetn9J3pHjeAIXtOXAriPX5T+yG8Tw53+GUsdDMO857j9S3XwH/v3H
F4WHB++OiwGXRuFMyv7oi0LlK5ZFadWurWT+xpUdlWoU4ZqunDuYpJ9QQZYvvYvwk3wvixnRLMdz
ZUVZwKy76yHJE9Z0zihb4oM9KSJRc39lXM9YW4UoDr1wbEcCLqQ7XM9mQ4StIvgn0knV0wLVaPDt
clOrrhVjzZsGV1rFANgvbrsByb1plMV9CjgwDVYj95ZA99drvYb2EDYkYRWhlACgdUow4P8pS6JB
eFVkx2NsBTBDtJC0izwPenQ9VE8Wxo4CwsYBq5f+N0bms1XlB/XS+ZO0fE5SA58J32Hb/mBApFZy
ezyU9Y7mdO8Qf36hoPqjqUP5V1Zn3V+5lFuFRSUc8A0ci4nwo2z+zBDGRNUxvcy9Fu8t26+u4EZe
OLIvSF0rvtYcN5vOt24ttu+voKrIxcU5frliaIvwzw1LINgJYyLNJ8DFYj3+8Dj/yeH7p+8Ll6Nn
MUvxQUP8fCYhGyPtVp/qXTVpxDCR00KK3GVhV1WI9PshY4qDbru9+fWr/mzn/OPTPD/nCNXONIYP
JAQ7SbIiE3O906zRC1mUWcwHJJlx5UjS9IpV+Nevd/73/fw9gFGKyo0vlIexU5zvuh9OXlWO1qxp
dr1jarTcaGOsE8DWMl2eoEllclWX7mzOf/PR/nyB/v4mf3zRD/da7ZeMaAg93/nk1QTSab2wg05O
ynrmbn/9/ow/+0CR/HGZgnlmjP/BsVfpI3oQ5Tf8GhcEuJbaKIooEi6OSPRpceI4jhbhx9vVL67Q
oscA+cbszW26PCoTFotDWdaXFbNWWoxB/5sb/s9+Osi1tkADxxXvfPh1K3Lfhtgt693gPTuqSy96
ta4H08+mPfk8v99kf2kG+7mc+P1jR3AP4wHaiaN/59b+8Ltu4hqxPvlIwD8R0fMExtsJSuPfvKU/
e6LYQp4hvOQAwNb48EQtshOKDKEdZHrWcxnl/+o0y64o8zG0Z0SNK4aPza9/zX/61tDh8c7QDvG6
P7+oQxZG3lu8tWkC9TRXKbs+PRv+5mH6bjb++dvCIMIQpsPKi0GF94ETg8ItBwhOJZ64h3i48xgr
KZ2EGFIiauOiUM1mKu+mCjzW8wDDSzRuiNKQReU3BnCG8rfQV0lLeqRODara2sLBmI13QucD5EfU
uzkB8ginsq0+NZFyd9Jy9sraFHF30ervYhCbRSpc+S+lXA8Tq06sw0J86dtNQg5WcdmgsGSWBonB
2NXy1opZLozLSVU9S4YpLNko5CtkqHgIXEQ1dp1u456Rs0L7/etfyHcn7M8fFXcjFR0iWoGs/aOl
TPkd4sg0b3dZqmkgMOk8WezZtxAOsg2zryVswZts4TPF+wT7UVB504Amk/WvbZfqoE9FeoX4/Ny9
QJJA8wN2M25fsLkzpjeBDhDc2/3dw/unP7bDJWZTfhDu6314ep1CjEtqKLVbPJA/DChQ/wfFG0mb
38qTUwfNxgnnZ+y5pBV6iOF3zt2tc/X9s/tHFecvVdo/6bn/svD8b6wpdY7fv64p7+rypUo/yLj5
G79XlKaPM9YH4ozmGhUUROd/VZSm/pvpmIZDXUiXhKWW4+GPilJ4/BHdDRfqv0Xe/zJRUoaCXNLP
h+FZHO4b/0THjf3756sUIbiDZBxYAR5x+sKPN41HTFaP7s8MGzaA7YW7pkMdIeIyrL2jac56MxqK
WNbAZQlZ3jUpAosr4r8yhN8qm+TURyvoXuMd/WtbHvpC+miUjTN6ta2Zcm9wzEiyLOMskUBUdU1s
atz5/svM5Ic0oCI22mt3tRLjtOjzqu1xpM9IQYdYxckD45pBu4T3x1UXWGVR1yc7FzH5Rags9sxM
z5tbNtaGezCnpLvTCZq+QFNX3VoD/JADXbp4xtysYYQsGzveLiRFXCN1aD3YGyRfL0HL/K98BRoI
rTfoiR+UJ+nmCkku9vdZf9QXq5BXiFuWZpeQp+JslpTdQ0AmGYMTz0VeGfl6Un3GLwKwwCzGcd5X
gKPwymR+IUmv6bH7rYPV54w6W+ZIGUzfIcAm6QB2RUeNVgjtj7aNiYdsIiIkpviy6H3/srTm8r7J
03XcqrabTnox1SZTNNZPAW8hZb289ncL2GbiNNMOrQNh0dZ2UWSBbkqWD2KL7DVNIqvwDKpxK0Yl
GrAiGYtLYdbTpyZzGodUM+Wi4YwVsEkbvn4XwD4XX1NGpE954kWx9BnsKbSOvGzs3BZMPU+rU7os
XYDSSEInjPgd9Vue7TRJKnWh20tUiK57gYpcYIzEVoSbQMCqEOszIUmB27YsRkGlHDld7TZk7q8u
8NoJk5TMVT72FQqIBpPbpWn4wy3KmnnrjPoDmzn9uQDP+MqOCwNdCkl1hIL3ptsVspsWdiwgWaTK
12zliJ6Ty4Rz1zAG+0LP5uxL0SmeHjebEXETMtbwtqbZ+2ZVzdCGo7G6D0NCwG6AtgeErSQmK4Am
PcN5rYv6voSCqW+UD7sB78UEbzm3gETHPLmXqzaPqLDWBGxxMrY4fhpbH8iwgxBWYIzIsV3FYFg2
K7NhM9BFr7VhZeT9XtkDpqfCRGwzA40ZmBt79fPQtyvLqzRfHyHxMNUlWhhfai/g6J7jytEyIdLW
AyDvw7oFeKweqjZlMmamNlYzAneeJyygbdQ31vIwdI5bBImCIcgGu+21/ZIy7w06qeJ3n8A6BJ0r
ylhTzmbNnBXKdDRPS/Ot7eLCi0qpsttK85lMxQyqbtsK+c0mm4UEgN6xDOaDHovPE6ozOpus5ldh
atQWZY9dGGmrlr7L2uyXU4/MzIR4Yjm3yKviRxzmAjelk8mdBs36hfRrn5yzrvOe0r7iolRLmtyh
ftXGja612TV5SNQSo1LVK3VurAKN4T/pQ4U784mz9jrFrrAeUpCAd2pw8VQK1ioHAF8S1dYoumcN
kF5/ctth2Y+1EEyQMfhepgB8aozBbTZHejmgChdtPuYhgY76taexqNhmPabuwFymZjiarUDc4w5a
944FYvpaW2otDsjE/PjGbloW4oy7FgmwkvPtlVYQZVhnm9WXmJ9hDSpnsNaTtpaaDGeAO4jSrTJ/
I+hYADtFQ4uCERTQYz+jVw5Ns8Kbmo21Ytk2omczHELHsHigfAO3NhpEEmfem0JmeONN6NbAOiPq
3ugov+ttOSRQnjSj1XhxuM444Ivmwe3HBNU5yuJiq0kz+Wa6TIw30FfrT04c992x90Zyc1vMiKeK
GtzbNmBa17BxZMfUgNAzMt0dVipB11m0Qh6+ZBk4zuw9WoyDIVwWS9nhHRzLKyDHo79NcAvtGYOb
IkBamt20jUtFYuHcuJWFdnbcWVV7g1Ig/uRATwLOI3w/3vOiiGgXXUh56BLLBADOr62PRstf0k1r
WnUSiVYWL6U+wQFXE+de1PLlFmGTkAu3dadJtqGjNzZ2m7jtMOQZiBNIpiLncE5sriqR6cLFAFFo
x0bUzRzytV7fXBl7j7U59F/X0lsvC9ecSka5MertbGTGYdQIGEI+cH52Vr0MnRXpGPcMe70hUqaA
QMoCfURFkzfL/QRMJ9tNNoqzIFvcCoi8jsgv1BAz2oHpV5Icwdorswg5dfXEbw3FtB3X8t0bM06j
wl7HmJkqh23o8lM+1m2lLgZWa2Dq53Upg37ysmRHC6jfxStLqY1XWgrAVyaGw8IUvo4ccxnvVhIS
iL6QGcPRBbnwc6GjHXOXM3SrWUyk7yS2Ki/UZ/weopt8Mm+seOLSNSDrQfWdjqmLPAgsQmfMCPtg
FKAsLPtb6gWzCblz3U9kO1ufDTIbrJCNULeQw0E/G3irL54HAHZ3ml7hjDG7lMfVHRt3P53NW4gT
bKuNdLOOYTRrhMKGExsuQlgqS3/BJaeMoMPmjC6jYvteLS6XEFN9cOVLXJAbz8iZgUDOjxMqQIpD
VKN3eoJqYAKYMjxty63GJmrBtPrI1VXnR3scTO49mO6bNEktbeMTl9mAuunomztu5GZbx4rUXVCY
54G56bufVm8cShyxQiNBAsdUQNwbT03ZNpjz3dLxvo3oJKcAkDQYWWsdWLPbWje88e+QxQbikfkZ
51B60wx6Sqc0Ndi+G1ZHRwRoCes/tLIykqRV3vtrn0geeX4jG0ERoSJzrboLiZ4JUlHn06wlC4dm
MKDZfF3tObtqZxN6uKhbvBE9U5k1wjXcsyqBWH8sc2PckR4P9xrbREvQi7c4XMjSxJ3iZaaawySW
+ScDp2kaaYbdnoDUDj5K2LVPw7LXOMAXEjue7XpYWSbjHX6sc99Yd3RVwISqXluHLaEKquD0Jnl3
I9aU3C2sc9g80NQAaRzEgoavrhq3DIEJIZ6nmLIf8LHUTAJJ02YiCeHlhhlmOp6p1yiVcD/Ah2YP
gEDaVhrTxcmhZma8NJqvwJsrgxpDei+sR+Mv/TwY7TG33Y5kgLLoyyD3Ou2OiHgFa86Dhhxk/ZJi
k8gzQapeOw6wNzTFfKUtNfdQisEZT2r1zl+lxWiihishgx8sEA0P6WjrYe2pRQMHMBp3UMusOwcY
9ZcJ+kOPgrrLdjbC5GzblB7655TIDOcGukROwaFXXbUt2YBR5k59jH6GipU9vuXMuXNa07FiT4/N
f91o7JLcVxdML5cNtjhvuF996qM6gD+uu6c47kayBco5I2lEl9V0MpfV8o9i1WoA9aw/CLYb9Mk4
tBNSlm2SIYZ8ww2WJ2gpcLE8WEvltycbmai4sxaJ7aQ39NW8/qEf+pOh5Ic5B4haRML8Ymx6IAOu
1/nPfxjhSGbHTgOpNwI5blwKlaeRX7vl269f5QMZlRQyYZA1ipwHphRRad9nvj+8DOueqkOLkEeN
wGhPlVHM92ieODspOTPkgIbZnBzoHWxiLUpEXU0tCuRUPfzzTvgv+9ufuuBf9sv/lZ0wv7pfdMLT
S/X+oRHmL/zhZ9Z/A0HGnc3mwmc7eGb+/b5aMb3fPFiurEewE1s+4Z7/boQ14zfYQ6h8WK7wNxD3
s5D5l6XZ/I3/t8u42XQcmhZa2H/SCovvEMD/DH9sUFgOEx+eIR2mL8lG/Bg/Pqb1mMil910MiIl9
xn0AntbpfQ6c6urJNHvBYN8hwtrx6ttqXbzLybDnV71C6k9sAcEX6NqjeLC6K/TGMwZopM6LqZsQ
Hqxmi6lvOcDNyZ44UB40I16h70Pym5MupgAa1gvR6zZCSBqJAJkPBGwENKio8aBag3BDd2THYDFI
Opa9HM+K19QCc6WpAbq0aUuEWP34KfdaRNAZUHmgEJVrf7HZ0GN9FituqzPM/tpUNXjg1lZOIGVX
Hp1h8jmqW6eHlNQ0q0c7arlFqBd+zvZiYjHNLjzdM1ts8sC3LexKdi+aW3QkTnLo9WF46hwjLVmf
L+K2ZPu740fpLktJog+4E+OG8SMzRWFMUb3gaXLmVLODvOpJ8kGHBy8pi+lTjCMChYrxIdhKJ9Ev
MgRGpd7MN5P7CcX2DZilgCiomZF2+61FKZ1o0208TUf0h68MKU5UbRvE02udHpHQPrqlTpLcgDZ/
dgP8pvcga941CXapVfS+tSwPQzOa10p4uD9z6h6LyHkzc15xlHmnrm+PfFTXXiLuZ59QcjEOW3g3
C+PMJH5FilFECVoCYDHg8G13ftHL/t2BtcGV4xufZ7v7nLY+0WbascTCE3CvFneTgVDLbuf6vdKd
eyIyvmG1fqQNupe2vuc22eRKbYmYRV+g8d9asxNEqlkYhLDc5+Eqa7XNGq/ZL6U00ayIO6cpH1Rp
tKfMnF5sC/FYkMp9C2Cmb4YhmlS+7ogqtcwLlEEYruoU9wvxw4FlIn0PjAkxspyU/q2e+H2x52Pi
j7xfS2YaVcKMkdHk9c7WkJeOwwFQUfY0Cbkc6UK5z7F9jJ/GonCGd6zA94pIwbj63NrIvcN+7ETQ
lRgjyMrpcAtTkYfAjFXCha/cNbBtJXF1apaBvEsuAyp6zRxwjrfleDLgG79oulvddGOMCtsa2Fkm
GHpYRBoLe0Im5ojCAJckXfnEmBVHxIhnPWFO3cbD1ZLa/C/Xv3Gz1idvudsj/Htm8rtBR3VnUaqV
sXmf0WYjPxFRbza3Q1ygTZ47PUDa3V0M1myREZ5+1pluc79RdtZJGeiODyyV9zM0A6nRSbKnQjlZ
A0QYhLBLCMDmlHM/BVjf2y0e0m3S2d0VW1j9uML6YIUKsoo5tB1gQtBp5xGwzwK9vcgbd1ea3TX6
AIZMc0vzpc8i7MripDHsgcWh6EG0kqpIQ/SdlCwUszq+L5PUO1TLbD4QuxTf6jacRpzaAx59b8F0
MhWYD/vhvUjj5zJVJKd/65fceCi8td1gWtaeKgdVpNH6+6Rpn5tKmNviLLyaLWOfl240ODiTppnP
Q88me9Nl1Lujo6YI5TuYWpBQ5AuDPAo67H/hagk0JtLbYt4xdlCB3FccBu52SLCXqmY1Py+zfxfn
1V7SCGBrRm1Xza9xmd/WySSYUTlRkkUZIUX33YjcE5rMiO6d4bWNEWQ3kBQE/+RN8tFFXemiRZf2
WzLmB1BtEcJ7vPvdG372/JVM1n2mBKOE6Wx2HkJZnvm7Z9CUaV+n4ox0se80DBehro2of8Swx+bw
SVd8HaGs7tN8CGqT30E6zWRgSfSdqthXlbSvMrdobng7ividNb3CvjFsMiOTe00ME4NO6xj3S4yf
Z9q7hLjtKfmfdOAFdW+a+FjNid+4m8iHvlrjY1caMI1T0w9mFkPB2Mv4kfHZc9aKXa8nVmQ5GG88
mg22hhXO4NSSGw5bPC7cnzeW1ViPzUSum/TiVyNlQOuwCFhKJD9FC1m0Xl3iFtLYDstiFG/T2EYc
PV4SmL2tHRq/YMSKWfLC0kd9eCnyvrxAvt2/1jOS82A2bfuNjIoKzLQUE9iYlH1E4OU6GrC1dXeM
p0ZmUir3Lk0mso9Djo6RQbGGQVW3rwo/G67KsVJJ4Chp3cwKRW2vlEHcyeJvY21Rh0nZ2QVy6wFv
yzl+vfa74kpVU7KdYF8BtZqYNNkduysNfSxxHGSK2eT9rDkQ/plV6jMh5RtRlldCMlcb4l1T7ut5
LPaGmVV7ay3Gs9I2D5yOlIyxnvbkZ3zT/BpX6qzrEVkTDrMkJmrbFLDB3uuJlKj1XG5d3kvnj4jc
y9a46bQ5jJ2Jj4D3MM7OUz+TQYNlqLlbO5thWPcyrhmgLPraR21Y5HZ2yy7qkfrTj3bTPhOd3EiG
mU8xBIMXjUy1h9hjCItco7y0EJ8+aSn0pAXC205YaXycsjo5ggvTrrRCLbcaYTKfU8KTSHujFOH2
XDx5yEVpcmH3zh2uq+qE2ah6AjJQvSaGs96nsyUj3Zm7CICJvvVKT974zH8ip9IZrRjL+ntB/o82
Qv9/1sHfaTh/XQdf1f/DSuj/dP9TUA//qDT6/vf+KIft31CtwYYWbJ1RB50lAL+Xw5b47SxIYVtL
1+Qj9+FP/tgLWcZv4DYBb5oGqBOXPdC/q2H+yDsLIjzLdR2YNKRR/AO+D7qiD3shWNn8TDoIa1t3
dTCfPxfDxTgN2NNyJm8ksmCdb5V1Bdn8tW4wjEDrAIuY3jDHfRykd2ys4uiuwyW8jELkF4bFVmHV
9c8u6PlQY0eTgFbAYLZdyvgkQvf7GejJ7VnY35tfNGlAGE5BxgA3gFY59i9jaqIfB39eYS3uCKOz
kSLxFeF4bl9MsTPNfXbvZ9ewLFQTcWMszVZ6G6cO66PPFrrb2d4RW/E1FL3AdS8JRkqSE8CYYdcK
ZPThFG8kFEbG4UNA9PuSBQx7Nku2KSoi0CiEN7qImuHGz29TUIv1ncwI0t6St4x6D5GSl7sBsXP5
FftxXxyK++Ke+yoqrmX8rX209Lv2kpOgjEP+08pt3BinYlts7WdNYmMMyi/esmvuFeaEPKAbCM+I
AMKb0q+JcVfdk7r50EI61J7MHEYMN2wch6ySSX7DUGI2GGt3uvJ2K2A8bd4B/cMqzrypXKNDMZ8U
8cnOcFtru2T4X+rObLlSJMvaT0QbOPPtgTNJR/OsG0xShJjBGR14+v8jy7o7QxkWsuy736oqsiwt
U0dwwH373mt9a9cM7vkavlQVQbcSSPYsAD1bYRIMz/OH9qq9zh/6X3/V//rr+mfy1n/+58/kTXwQ
nPHx3/8ZP7M3UPd7nKKf1oe9J5VRgeHHkHM5druIWmPf5Cexpu75pJXaUDCx4phneJVei0vQ+joi
X1GDwAE3EpY01J+LNwvo5YBJ5l6Fye2kH/Meq8t+YwT1MVm2E7TJeO+3G1AVeRkY9k7B8MBgUV+1
bDHLFZFsprjhZ7nGnj+ZcZX1ldce/tJ4A4XdsCw6uDLoKG4nFb5MgTf6G/pTJvb/s4Z/m7/md1Mw
tRs6Xf7rGFhXm3bLP+e91da2mjfu675sD5n8EN6VzTEoIXUWsCNxdG7gENBUhPM110mrjghBRk7W
Pe0/636+Tt5Za/3umvBktzqbxKE656goD8lgUcHg+i9uY+0j7q5K5ySOxbADOsUukTxO0+3EGac6
u3Z0TnnPPKoxaDuXk6AR96GgkGKkFXhzTRx8HMYJAdquFhIOnufhXKPJOG/tli39OhkOJjE4C9NK
fN/bigsGQOFu+uZiSjCWePmGbDXiCy7M6EKeinEz7ayzuj95N6/2QuybEVJI+Fdtf5Yk4GV4v/GX
3HcadfmAl5AMirWZfZ0RaPuZ3KeXF+Eu9Ioz73PXTGGtXaq3Cw1h7AZPkB9U6BWxjyU3sgvRLnaX
+jbpwm4hzO2ESrG4167GZLv2OeetHTNp2E74+PvorBAEZn5G6ZPHsSSfMfqcVGD1b5OGiNtc0y3N
vaDiJ0OXLm0ZwquCpwoiNMUFy2SZnMaC+DfAJTH9+ak7a4Hy9Aw3ho3MT3SPYFPq6+/m4zq51t9Q
6RMYKR5xKTe3ZfNJfAKjPooncvigPdwuTh8kcgj1hTgGFpgrYZ1lEM6rH2kNmzewOP4wqMYC0/uB
wSMV9N6Pq11c8KvxjWLoPRq4IYCE4Mx7zXFqJ+5PH7hOn+0KjMHyOJtE626pMRFt3CfGE1xsrnTP
eSKvHiv9US+2cjyfL703kZEPyyzGJaAWr3FxbgoiPr3t4ACS3Q3FtT7fw0u05G6MT8OF+6RYD41N
fVPe+MSJ6DitNhxE+D/4yy84uq9/m7/3nz91lldmvejn1wUNnvB//mt3QfezvkjRt2N7YWU6Z7ir
JOtUDpeKcBBgq+G08a4b69KOAmN+57E3aSpP711Rwtu5tMnUmMWTBpTACtFGbs0Grg00Cc10oQm8
4x4OY+3WbbUgJkRYcjTlt3CrY5eRY2pjHmYi4+HNEbtEHlv7oeQgu1WYxFC1Z8uQslg7z5BaupSy
U95yV2kTr3MGgMQ2WX3Vu7eJ+OQQS/2COc8baqwC/r4GssQxdBMh4C6UswNMsMM2JXHHbfw355S9
DyposKlazUVSXzrxI8QxAKiwPg7EMbiQO5Md2Kh5U1qBvZD78ly1HDEZS4AxAfMwbVOPd0dnIxHL
ds7FdY/2tsRapjVvreFvqzOblzbtnyybCGpscH5v74QLDLSOdgwMPmObcQ21rMA6mMGv9HsV5uKB
IJB3NvaXrECBMNEssSC/pXaOBVi/Bvm/xazIZG3eLMuNXpuhF4/kX2P1hTM9WMaxQ+GgFfK8wDtu
49oyYU+VK99Afar45HVPuab2jsMhPNWTXeZfa2Q/bxNj1fzGLBRzepPalbXVPH87pYsftMxvNkY3
ngv/qqQhS/ARVMNtzjFcrxo8+hj0hIw51uAqxfJBK/+VqSG8MeM02cWVW0yPZeH8wExyiq2rZMWZ
U5r9qyr1/7s+LHz9P/Rh75O39Gvpibznvzux1J3/5axadbSOf3VO/6f09N3/WpXtWDdMsqBpaPxP
5YlYyXIQe/oegVsmpef/9mH5YQa6SX8VqlKSoif6N5XnV5Wtw/yM7xwJJkWsb67F79+bsHbHWbX0
cK2NJRBZwOXs3fkCfCwzkzL5Rlu6/rD/7fhC1kSZhZ7f4C8exbhNS/rvH4Zvg2OyYQI7grUdMgdv
DloKwg+fcEyzCLDcNwLD332gR8uJgn+FcLpflLMZfERo2Gl74CSH75AkIO1SFyQROtCarjlom998
4Fc9OFeIChy0ouB7RRr4tadt1IS0TgVXONQMvaHtued64v3VUpsD/PfxDoyL/BHb6Fz/9sx9P/Xx
QPOjpeXjUdNafJFfNMxQ2iOyaBtuaWZmQebEdJQgnX/zKf94XvgULoy7idMI6umXO1qaC0BxtN+H
Zhp7BtON/VjGmkAwleJB/PMVrT/rl8dl/SwCaRDR+ijvnC9C2kjWdrX0qjkoVW+HAs8iDc67ARsv
VG1iu6vom8HZ7y7Od/FS+ZwFGYF8UfObqtUWZHfNwfXRBUUJnUZ9Utp+du2PP1+agXj769Ux/7A9
YaPoRnbIR355GVIwq45PYGLuqfFC5IX2MmTADenx9stNA16PKDyY4tvamrAGy4SuA8Zz5DyZpf1A
8qG9Evba/mgzINgE3Ocgn7XWd5m5E9KHrSJZBrWzS3gK1BqmnuB1nse7BA0AAHsD7OvWMhrjDonG
dCmguhG8AA//Gbb5PG3YqwrY+bVp3ORNB5gBT6Z5RziNZeMmLRCtzXEjSCavjFJuyhT4GeyToRzD
3LeqCEYdeZQH7H0rhKrv0GcBVBY3RhILOrqt67QcP+u8oNO2EalmRdMmxQqanJHruFoU0TCMgDMy
w3sWTUTrSNMbl8LfFX3+JBKRz3IzI/OUm85ciJ8nYwwEYBWgsmiTq4ZEqLlEpG9L9TQoIkyhxJl5
pM5HdNjkKfURVCTqYQf9h5b7fhqaTdW80BNK++1iiBHTjgktKwkLlQ/FS5UVcUZRDTK2281VC9xJ
ZKXrnpRuddqVns36eKqhgnY7M0rc9GwQQuNIGVmYbyUcB2STOLjJOYdtJLiXKUlT6H62ntd7ydbO
pEzOaMu2ryRB2xRM6O1q8CfpWAiq975Ywzb8rirPNTGXamfq2ZIGbkqE0Y4Rj4FCQeXgTYwcpdGm
RdJphbpeOXJr2AKiQGSWuh+kBIjqd2g7OC6uHnEGAvBpTLROej48i8lIH+gBusMjCU8CIhxthAYF
2kwATKuX1XiekNDrXQwl1nTs3U2VhlWrYe30S1Vx+nYSTPJuHOvzu5VgMl1xwJqTnvGDrWtIKknK
gKkUc1iXCFvB3yfTcgNtKLIf5rgllrlK0oKQRxHn5blhL7O79TDyFWrT+cr1X42E4Q7DhtYc/VMC
KyqlnkrIGllsq8HW27iJfwZPglyCZIK4etmVJtJPGZn20PK3ksnbJOQJVHS6jQmyZyKItMW8LtOs
CH2QoO1Gb0qyAYU2LtxxJ+38mxyA03Bq41Hpj5VtDBr/jPAvBxA4PLsa3AiEDgSNX5szj2eQx6sH
m7wD1Btk/TKJTJUiqqGQw5OZL74Tko0+cl6p8jbhcGXlF3JCCAc1MHKrg9VUWnI7urG+EPjYw/Ez
9UFZR6s0zQvMz9gHgJl1DZZqXRShR+Rvc8/T7j/EvYZGReZ6/1CnMUmoWrLQKah9e6KhHFUxyV3Y
1Mj/geWvJz8ar8qHQM9ZEC+71nWL88hyM6i6rLmcPAq85DeOI01FQpfsDBgKBkIdfRbWkmzoORkT
59xSuVynSzQY+Yx5FwomX8WOHMRRhGNszZeEXmSSROYcSgKB3aoE1kbm1gG3ey7CjLw+Yl/Ksoy2
lV26Q2CWnRouzQIF2sbOVPlz7pOJeRoZK4HRetk7iNB4CazYbdHpgPBp9rztw7VsaZftCGXtPyrT
id71TAPti3+IM48uSixvBPylWdi5HsiwJZuMnPq9G26klmEHNSJD+2nXkZL7wUyWJ5lkJXZwG3EN
3bRYQCwx5vRszhUH15oFiWSUJVu6XZ9r3o1XMrsjOGOWOfOraqBl3beIYPIYpwIwbsVBO4kloeJc
r0L3GJlHROxpBMOA7AhmdDBuAgYMOQcI9ibzwq2Y6QZkPkQP+tBPpG0kkdhHxMIXuwFmiHZZpSRL
BMvot7BViWADgOHTArKHyVcBiZLpkzkg6wpqkRofZGa0NMlbFQOxmN12h/+muRsomSAbuQn6pWXO
yyqs2JLkRdz1CW2AMo82ppaYCbNwqG6bxrPkMbXRr+2TpSOurZsXh17N4phHt4i4jnrsh4ahnGu9
NbqX5DwOFUdzs9NR75IBIoEFSwyLQSUMCyacqsaA1J7lVC1OxSFO06aHVMtKcjDrYu19ZrvK6qcX
35nknr2vfEaZtTwbnV+AX/anLNq4Bb15vjPFplVCEJiOZo1BI+jNgXGP0Eja5DjE8XDVDIyHplca
6OvOu6L2jpEKuVP6Ytel91KYbXuPlB6lU15DcAwIlIxoiUa5SaMDHduHQj9KuEnpxJIJIeSmlEyL
jFtZm3QYRZP9FFAqItoTK0DQrDv5mEJf10ENePYdjDD5Ouvx1kx74ptl720XoukAtGRm+464ID/R
cd4h7TKCPKo7hcpNeg+ScKN7DUfhealQ/xXki3bTTqBGCKOSzkzWC/OlTBvtSW9956knItAp5XCh
SXCaTCfy7tR3SI9HD6ntIHIQWW0FDI5hJx1apPpwsLShvG1ybTkvreVCiHoIS3A/F2v0GLGlrViu
U+QKB7tYCpRrmo95AQ8eEQ/mkyiNrTKTWybk7nXpzb63NYvJ/mxmkV1BLivP9NqYmIEBo954aNrC
YYHzZdIrXI/jDzwUqJcdonvuzcJwQ322byBnD2eWQXOabmt1ntXOOZcQn5ltuq64i/sCnAUZF+ZQ
OlXklZxpbp9IBrPJAM64GNqfDTyvD6LUrZ8CuSEDJSJw2M+mp1S5n1k9jmeWv5jXXQUyALRtFVrs
ID9BCuoqVF3GBNSZiMsJhNsyA0WNlsBCBgjt9bNBHojWG08ykvplJgu4na3dn2keSMBNqhagpRDB
tEPhQzNdTJts0dSmH2T24wK4hzcRviYeDkJPfOfG5b5c1rZwbvUp+SgznR4iue/9OX2v+EIKaBZM
PFv/ZNVLj93Bw3qcNj2AkgIK9GXTUo2zH8Xpma/n9NhTI6oOylPgL5uhRFwCZAjwIulca6d/gDVy
Dh4XHd9gNVLfM3ErKD8kKhG38JIgIX5VbAE0EfAxpryoRapKY4fcIDU4ps1zErTDzNSuN4guDPK6
Rx6PAc0mniR3r2zyCYlCSX37GYmlv5kVyYvQQ6bhWeZZ571QBLVPXl2r6i5HGvle9rjHD13OQG/X
F2KSl4kR14GXj+14EzuNRpNmWYqV5+y28KUtonmOIFiG8cVoTcP6gfmyM4/wcqbnNscj+VzP/nA2
NYbRAYzQjHTj5jqRTovfL3gQxjhjYEuFvZOZ6O+wELkbUnRTNO608Nx9rrkrdA5I0LNnSITQubA7
NLWm5k9h1HNRgZjS8iWSKNCZZRRIZsZm7NHdiOaz7OPxIktg/VLryFtzSFrjVrOBJcMEs4rPKTZw
OHhmYlb0l9bWclVn5bXezf6zQMsOa0hW8gkiYb3tGicxV3Hv8NDanMXXSQwHn073S4zb41RSe6ue
proTIdveeDxcVYDXGToGdN30A+nfcNN01Xjw83VzmWuIYlFTlucRXKWNyRmPgNMoXzF4zfgIz3P+
6JTnjpu6cIuTrg3R1SIF3vEON1AbGJ6MpnOGmJSEoA+j7I0IZ2ipqd0Cs/dnI7uCgKbdO5A8Jlqv
CWviNJP6clVERDfsmfXHz7yxVLtt2Q9PUw+SLClE/kYsDYeEoWuja8RLrCv6cmcn7toZTAfz1Pgj
1NZMa/zb2ps6mtpuJB9mb2hIca1GGoWRNYDPbun6Wr2kR5grdZhraDqpCf+bOJXyBh20zivtxIi5
0KXrWiUDKPykVuXZUw5rYuOLbH5sYF1vWD3z05BSaNYarfA2Xk9iKinFg5ZpxWZ2qC5cd6kpggYK
bARlULyEch7b0mcqwqzOV6LbSrdtPqeqdbgPnH8Og0HJW02yQTqc9E9lIpMHRuT7yq+a49LWL7oR
nSPdqK68UhyzaBXGuCXreJVvNL8/SQ6HoePk5zHUws8i149G6lDPeki44MynBepgzUPsFBtX1VKw
7PhsqW4VPzHUi8kMYKKRy77dJeuEhJkYYFL3UiMnHlWHRWQa6aixEwcLcIK9I8pHKnULUrWxj2Fa
72KE7wQYRDud0cMysACRAokydlHZW+PTnzTc8hy32L0xuMlDMi4dAv8YQ7xlFHvitwC1LVlzTIV3
TSoqql3cZSDwPa3aQBj1H4dxRswcU11Hi7xK2vycfQJaLz6rQyOcCrBO416QcmdvRWXPm0GZfVBw
c+jwTuqWXEpQgE1yaCPXPmqtrfYaIWUNZRcinuTMaxO+lyEbglEpcUBn32yk2TzCkd95Gf8u1ily
vdy22hFLj4Q1N+9WpiNrJlUeTidjefHd5tKwGo5uhYo/+PHz1ii6OpwTs6BTLn8aenY+ddFwzQjV
7xkz5KfW9Xel2RsIvWo0MEXnn5FALnamD/B1qpN3Bz310bUbcP/6nO6qQkWCLxXKylzbwHO6G71S
dzFEJFQN7sXsGf3FmsB01xfT1AWoKbSjJUW0Hdpcv0eZbpphVthWxnNcKxrDg3nUgR45ISQLEu5y
jiO847qFvy7t1VOKmoRECK9LnkpSwFhhsBzQiDcvc9UX92bljqGiLGLIJ5d3z8h/6lZp0GrouvhI
nhlvDmU/JEEHdmO06/D8bFrk7q8DgNYLlGVViMaaiG8zJ1grsndY7fIMDhHOZ/8xX9Qza9SA2G7y
t1ZKPlXvzhzibJ8ksra5WiqgYgOD8wsX08oJFCrmMDoM20ZT2k+TzQFdupKX5AB+8qqd6nK+hUvX
I+EvL6CuYZ1ujr3jHmkO3nH6vm/0wj35dfmQDwzQiMwYd+DO8M8MtsERhK6gZCSE56bIEFqWg14D
WcpTeSw0xTFamk8kJecBq9lnDAMNWrS/44wBAmDy/KtIa+o7Q4niLCcJa1PCieYnM3WCF5DvnAiv
m5m3t04j+A4MFY0b8Lf1jxWPcu0OI5VcrD2NVhKdw65r7nHV6bshjhFFdSyMTUtMIxko1c2EPDZw
OLAiuIvv8q6+Q8ZvPmp+8uA7qRdWo2Geuc10biOs3zjkFW+mqvNu3MSqXugYVR9VTlpY1MrLosHc
rRk8deDczmMtvh2K+LWG3RWi38+JxorYct3BeDWi0n+uReYaDIwmKO6GeWyrHDIU3o2PziGWQ1H0
KiDtEmi9hioAM+XEEcnId+zIpG8ATFYPeVqOR9K4qvdct0vzwumhoWx5XCOf/kDE2LRIEPmaGIfg
hUJnZATfINTU6Q8zWlFXRp93N1bkK7TnTgvGG5nWq53xo6ahsQ953OY3w5iVF9T9XtD3xd3Qmwtf
glH3SLV05xIoIuS5PKvuC7COTqBki6Y/XpvEMwX/lVQddviW3jiJHJ3gmsBXzlt68gR0+wrIm2NO
H66aR4rqeGUQus5ZJdoWOZ9Z74HmLiPjf3xdczHquDNRgD5huhTg6XUApug1qykYhqS8zpf5LqYJ
h2LSKeGYUUgE+JjjBe6CRho26sN0Pw+QNhLcA2nA65mWwTz7oLABgGO+qspkZy6pfkPAAM01hxSQ
B/ps9ksJ6ugyLhe9Qe+QzJ/GrJDvLfNwR4sF8anjVA07u28PTLwLQnnYnRiTuY7eDIe4F/p4bsmm
f2s4DbyUej9XwUjC+o1pTb3B87uQ4NLnPN8I9qJMC7E6JSe3jgdI+vicEX/NjX47Ln4Ow59u7gqx
Z4EKBqi96VYnA+Cuq2ILtLm7SoFxs/k14EUHkw05fkgifYwaI+ZNw6eBRvEKnLci25IcAwik/QKp
cwfkmFlYMnTYqziIwQhgEJCdlqhyiu1iJTDs5xxgL4HbVrG+E2V5VF1njTvbdnFLWjJtP6feh1k3
papz9jB/OVZ0sRKcYSfcappTG1dyquxmM5PTUgUFNOpn0bXJaxMb1JNGNiObIf1qojnL4SvmFCPK
27Qea7KmRpXDU4YtTbCSR6OK6SGZUQixGxKIcDpaXeBUtNsZzXX+C5l9YPwgw08oVxzAplafLjed
5LFiw/WLetPZI8rxQdhaeyS3iFDXRCM3d5fDUme6oKj6dyZObCfEwVsgE20LqpQO0um1CYn3w5CO
HIMZaXBxTJW09B2prfkeRyfQX7L4sos5j+Cs9E2Cmj3JFMNgtMPFkTau6gn8bEWzqZpOxzk7g/4P
AFcSDuLpIwRj0i/l+9zZ8sLqsC1jwUWLGiwyYY0xJZzmTdHJ/j1PI3pRBCukD8ssHT+0nIHqZtLH
ar0btsWys9DF2UDbRmEyScPyQlXWC7xTI5qboG/A6dtl6TEWJvCCpB6KzyVAd+uCqaZPiuwC+++G
q16hPCZ9wwdaie2NMgcDgX1Ox5pHN5XzzkU6uI9ookt6wDQgNg4Zvk/N2DoTD7Q+9Wv5UQOh6Nsp
hhneVONuqLQuPXjMBh6cuUqrNZkI5i7RHstz3fCsIOIwTHXUWcA/Fm9Kim3R9uJK0g/4yUuHDVYb
SQmhwS7QGQ5ti48tBkodeKVFxkCv2v5eiyxkIWI0TghuPXZu6OyosxbpPTVt656TTYLV2YfEfpRO
Wb/69P+CSHZPCnN6syH4keRURV/EJcpRzi+OsuUhdnpmQiNSVZSgUV04q1lnlLAqXfpNGaC9y8US
vXbp6QYQkEmtLalqiB0bQ7BLi9YuQGNv9DF1RAhsYXk3TZFc0A+LfshOCnQ/uFcHLF6xjwjK6Dm5
zNNMe5+IYdLQPHN8N4dGpaExVR7beLcgTeqXda6QLxNs1KkmrXbTJxlhJSPcYthQbK36blSTYWzR
zbofVIjIzPTeLW8ciizca11DUhyuY3Xr6LWtkAE0o8NS64y70XTH+jAz9eOhVKBtAi/2M6rT2NKd
a2ddswCIZ0URJGnOUbkBzBwF5qSwP4z+hKCgg4rIRjs5ubftyA17GtpMYOSgR/hMMPNw2zgWABdA
c+LKpsc8krknkR3Eup9K2rpLS6Ua+YmPDAcDIiWYmxYcjvrug4g70qEjRAaI4rm/G9cbeA2j2UUh
J6SWwiV1sspArTMSIdmBBz2xpVNFDkOzhowq9peNlpNN1dlks+CDNQrOhylM+YMiyeC4GJ34dGVv
MfY31DD8dIfIsY9tMtnTWeSn7gGdLzhJnnqbo3w2DZ+EujXkJFUSzdo0Lyxfhak3123b6M90god3
3mxc4d6c2z/6LGJUNrh/xQM4c0qoKjlWF+T4Ia/z2YBYtnKjuvcqrX5ePQjGJk2JvGCsoJc/aGej
wyFZnC4CV5Wf5yVK2iAecgolei9QauLK5QHB/1lf1YWH8EtokuZGNLgYcStdTu+OO9lVWKaSuPGe
STuKGMtYbitqiywUkDnJ0l5MFMVGpANowsqAuMjM+sckitsHZEZAVRs9wbdWisSB/B6xKaa85k9t
lhooHBWBbZtYaBZ2vZFW3saVMn7BK8g+Z2oZLYRmkpbY9yK2r+ws5smTbdaxkpXFQEw0vsYXJOPW
h9YQPR76ZrWooK5oR2EOp5wid2tOhhDGOmojd86dcmdbkeKQZsVvRTbb7a4C6nVymJpFexc3ypEL
MvkUNCs/TUX6AYk1PHCK+fZParpRDwS8j3K1geDQ5AxycmjFAACuat8N7XGaER9hzKoOFCIxTX0E
IcXGa/xmV3g4CIgIo/xRhmaumTl1w8yl1rUneBpoThh82PSZ1/nPXhQ2pwmYHg6ThHGYDbZIwnxD
gjJKE1LxwIubVrJDKjVjUA9MT0vBDJlEwjwsymqfRyu2P3i6qhnla9+SdCbFbRU17DQqrTGVd55U
55OeTm2YuMwUt3i+J+fMbkxKsTKKyc7pPRac3O4NtGTkK42nKe55wnxV6gUs5Gntq0CC/pB90jyP
Cj7vhq1aLTvHaDg0k5okNVo8E+KfzNXpWxgc+q6xYGvqLZdN/EhbkBvhwKpAHYc04yMuOBbcdVbn
ZeysGG03qhU6AWR40RkudUYrdthtx24fZ66V7NyuILWgGaMmJWMG8y/B0iMba12Zsbnz2s564Xg4
aWGVz6NzkWA6rwBEp1PabQnxGuWuzF1NYglfYxeEQ4eSojvjItuiQX42z9loboyR09GV3xjd+0iY
r40PpaqfGSc0a4Q1uvhtzOSMTPqevezIJoFLLG0IdjvjXFzZdGP4WA4L7CFMO0xY4z1Px2uTCLkm
XJrrmaWLGVFikqJ8ShuhLtzExohPSRwbaLBotlIu26K+np2BK0gViYbbGMTMvWoM97nsXdRdqow4
8TEPZjrB3QTSC5iwfyKYQtWnXKjB21aiNii3YP6XYYxZnMRwZY52uGQspERgLiIKl9VdGJIVYfBQ
KBDOV5Gnqh89vG51Wzra4u86dyRzuXZS7cURiYfOUliUavRcV2NW0s3azuHRek9A5z8ZbIQ4jOvW
iW8ZAPCeo991/XtCe8keHCZEf3tEWMsVVHV0aZ4HepuFw8T1g0MQnMUIKaEMrT4CbuLorXXEIpGe
ZXULDEbwdJ9Fib+8x1gb0YEluf3Qek0md5UsZ4SwWUtriMMhcrwBqDO0E1sVQDYoodmOYjs5b2XS
IcFGWENyXE9jWNVMRclGNIzXskmwsC3VRD+inlrzjeIT8rBX9uutjrW6AzAwQoFQNh3CKPY5OE8D
RkMqJ2uWAdbniAWFOeuRGqBbAt+gQAztvIsqSMxOIQIqInGeFbo2hVyRPFWFRh62cAg9j9lDUACW
isYM02IDQwmNcmPX4r/fczTwHRS8qXNr+nD2tmVUtA+jlkGub5ZOfMQJzRdO+0u1+7PK4h/yH2QV
HIMAJZJbKpDq/yqxsA3NdgZZc1oblP3i6MP8lDf99NR6nCewa2TxN+qYVaX/i2IFQB82JoMDtXBB
lH7RdJQMrFpX0/qDFRnDW4IBJWF2jW1EhlqLKuo0euNEMqzB0WefVsSQUFsVpfbNdf9Dx8KvYUEu
FY7OcWr1JvyiszLroeoZtg8HXRrjPU+5hrTeawAhJNU3mOP1in69YhPwsM9HgfaEq7f+Kn8zgZet
6cxUF/3BtSqMB3EfZTf0/orDv/0mTYMGAbhBfE/EU32RAjlNXa4pEAStCfaoJgPqQR5DwpEtkuC8
0+Q/dDXc4PHP+jdiqn/eQT7P17EmOxS6iNZ+vSyWWSJIprQ/6H1VhYxexUOXgnF3msh6/POlGevv
/vUWCooriAUoncTXa8vtxnVTMfeH3M/tfboAslNrTFWDoItPVH60XSkF5+5sz7Th7SUUBolurZDu
3Z9/lX++L6YhLOziJr8P1e+XL7OQSAWYAg+HssyOul3/JB3jJcLDuJP6/+G5MR0fPpuJuEt4Kyft
b88Nc9MldmOvP4g4yg5TJO0DTkrjG+7s755OtJMAhh0bGabx5WtsLSqyPmsJ1dSQT/GmDbgCjPab
a/ndbQM6h47LdgEvmF9uW5JlFD5D0h/miZyYfZv7Wnc9+zRoz2Pac3Wo2Ypp75+/q69PKKpNGJPg
Sn3HxDrkf5H7OVLnDConfc+Zpv90bQfzKD2lJN/KWYte/vxhX9jbLg2JVYOHTtW3XAhh/hd7kkdo
Vet53bRn6ocXqyNabYMAJSNsRNePvo5Le4Ky8iC6zv6QsaKaw9V+iKqc2D1ivE+C+vH2m1/q64vz
1y9Fmcpi69D39798u56O3pF+zLSPyRQhVa5t78wxp80vMAVzkpBbmVjjlVWvGc8Fs/W+aqLdMKff
vcK/+S5MFkGWWlZcpo5f1lt7AUlrA8DbY2UmYSeN6s8yy9SN3jvO9Z8v+usTzTUTJA6JEBGIZXDp
v743EyQjhcZt2XuMOAIiBjCxeLr4l+zd9VP4on0fzoOju96Xh0v1jGgssnv2qaPTjhxHIn7DpfTn
eD9zPki+EXr+7v6tH8byDoUXOfSvF5WLBT2iMc7kB6cI9aAGBpSfF17sNvt/ffscHH2sb8hlUT6v
r/Lflp3J1yoN93e/J7kZQYup0wcwymn350/5zfWAx+elZK/yEX5/WdxKPKBoXcZ+b/WF+mydzDv4
sT79cGrmh3/+qN88D47vsuxA62Bj9L48D6Yiz62zmK/qFo4jOmTPJiEy23/9IXgSMS0CaUUm/lWI
29eEqmjS7/bNIn9maeVvZ6sf/v1Xs4YLgMzWqdg8/csSY/fgWpPJ7faLRpezsqzkrCr89ptC4jf3
Cz2b61KpINHmff31ASAvSMFat8Y94riMGIqcSGWaI//+AfDQN7jQORyDj/myMhXs31JrSdXq5lrc
pBDL0qATjnbKEA+M3zwC66/89/qBl9XDnqrrAsYBtPwvN86sQIKYaTvtqeZH+kiIEPVQkOw5ncXD
PN7lDZ7ub7a839xGDi/sOrxEFhDcL/UYT3feoj2Z9sSkz5cEGKk9wb1e+c2l/e5j8OsakGpWCr/4
cmlLWpd0fpnljqjemxvJBMrZjZ1e6f9S+b3eQ/4nsPSyvTlfxfN16dO9gFm4d51pfFW63f8wOB5+
pKO7nP/5Zfrn4mBgFwavQ0dN96mBfn0C6XDTCaQjui8929yb5qwHY9XLfS1pUf35o/55+ziJeB5r
qgUcQLe/LA4NiT0jEzF/T7hdRvQdEtrCT+qff/6Uf16Q0Kmt4AXhd6Ba/vJKpT4qk4YI2X006Nm+
rKvpXDTkgGOP757+Lx/FIsGS53HE+bKw9tOw5JAnjL2l4QT005IhscrH0MXy+829W1/RX98qrspd
1zuGbQ5tn1+/JroXQ6JbGYhsn+bvMBoDWcJuId7aBCH6dqz7+2pBvBAxrPhm9fjn18YhgLcZRjG7
PCv7rx+NgB5AJ3GB+9bMCoh00Uz/Shf/eiVEY8lGCOx9tXOsDqO/b4WMPXV7Ir17X9IJOlSLG52E
+H/cnceSK8nRpV+FNvukpRaL2UAWSqHq6r6btO4rUmudT/9/UaSxCwEM0sB/N8Yme0GzckSGh4eH
u59z6iXIz4W1iIAucDFv70PJCoKBjE6kIVYsv0dQHqixCpLg5qyI64/s2yQRJEMVBNLv18J8Kds1
qg5fLIIBVx1sEO59GE+3wl8cy4BVi3k2UgeuRJm3nqHetKEtq+7Dxos39WQmUJsAnoSOOb95f7g4
KFxAFm2Ia1EOsQMCO7ArWqL3C9WlGeU7tVOnmyOsybwtGBsChKPDjnX65Wi/l5an1QDMRWsymJA2
YOJXXzhM514AHAoqBagXhKc50v5oasa4HYjKfach1Mq75acfxkv6ROdxiIqLCtAOORkBMJMuXYg+
kWnwcoGRt9pjYOTuo+EVcGXCv1Le/tkg9xfAPcIeR1TanBzuEToyjrlXxRjoGmJW2Btrw+hvdmwT
XRHcgLcXscCVY2vvo1WQDhAwZBMYUsdikItB04XtOc8gSOyYMaGS49Cus6V7wgiyjnIIKnvq5FoP
jQlFdtUDVaehl98V6qgu2LvgDhZBVVdtkU7ycjt1OqOuTYAqqrlXuCVB6bjzHV18f2GPzlcFAaIF
SI3yFDmP/IghrHH/eTFDnXVeRIcBYZx8zQSODwY/66d+y+hpmyy8nMRPP702KLfBm4ePESPIKU6X
luldjxbrbO31sdPqD+iQdhTyu87J7uAGRybADWpkL1LfANOG+LhhvmRz0TcLaxc7Jv8MEjQdRRpL
wBGlHe1SGzWsrrT2mV0398xraUdLAck8JeP4amr9eKygvbn53qIQAeqEQ+6Rw8tJYZW49FWT1NrH
wBAh4hATmfnQba/nALq4/k7X5kLFz7ngZPAUFvSF74M9dKxKjIhms4/qgcHN2rHKcccIsYD45K7/
7DYFnF9KZPqA3COaSHuGHJIfU+0q2sF2emZo7LyEOdcKrb5GAqRAhaNsndE8INbafmnbaBwhqDDt
YGsZAjTjBUOur2v0hGhGWzMC7RoF2O7mPQMRyOXFP9RTeQmfritpm8qC6LgFENjUG7AFD0FGRj06
k3rg6e2uu2CKFpLR8zOCTcugTq4KwOqbXMG79/AUjZVdguTce1k8fyCXR0tUnbw/tcztf6I6aCy8
Gy7YI0lk26iTUJE7s1fMcahPSrPvePNvOuBhu77wle2kWta9ywzlx+vOcn4ncBGwQhYnKFEd8Xve
rS8azSxJocbfN3WcHZgYn1Yp88nMVcJec93U+dKAGXP/CJUrDSiudCWQ0gMTVVLcsqrb32keqDBR
IEbqkx8hFG2bN+cHcHSSVXHRabZJPeN0aZ0D673hq/U+KlT7HswLMiNWAI3X9WWdx2rP0Kk5kQN7
Kk0NaVkptfw5ioZ6b7Vj+nUEVLNO3CBeCJtnVmyd54OmkYpwdeP+p4tJ0W+FoQAFYxUR8QdSFiom
tWYfrq/lzBuwQspLmQFCO3QZpagIIkc0f5t+Txc1vQMkF955bsQkTdrb++umLi2IdgVxgMer/UYq
9d7x0jmobQ058v0IGf1nGP3Ug1JlxeZ2K5CoMp4NjSu5vOwDDWOyoDzRPVaZ8XK73vwyVlnd3uoD
fDfaOxQ3NV4KxKbT3WGipXNK6JD3jAGZ2zFAfygd/fzGYj2PBANZSciEVUESoEk+0BdJN+Z92u/t
AL6c1q96CE2Ycrj9kzk8Ekzs6KYpRwQwllZsm17H0LzgcUQOGyL3Kf7rdiuCy4u0jc0hAp1+scmc
mJZkfpxicFgxtFU3+jFAPWN3sxlxw1siw7FMKlqnZvxZIasbo34/VcFY3OeQtI+PQeRk5e2GYIkg
BvAiFYKI0skpWn/WmEzs9rPhBk8KAzy7eHTGhWxXZOgnNztVfNpuVOcYMSUSSFYMOOo7Nys6xCkM
Ld4FyNTE2zDLy/xpDAr9JQ3U3nkaml6113piQaJ08+cUr33qTMBBLFMmzs570EgDMPJ9V5fFs26B
TkTeb6ma+lbOlpfJ6JmtcSO93bunuwaGehztiWUiOR3f64EZfYF4UOt2c1iHr6E+0ty03PBbAXvE
tq59b2slkbfwrcW3lH4EtXtImKmfGWT30plGOoT6jB0N8FDNxXPYNMWOwTn/oI8AkRhuqIYXB9DL
sL7+iS+EYFGSIielfsMlKR0M1u1zMr1+n+dQIyWArDaq1StPLdCl/8IUvCY8b9lUZkGkV4aVeS6g
IrXfhxb9KyZdhubHBI71scmCdCn3vfQ5qVIKxm08B7Ha0z3NJ5hkUw2u/8pz47uZi/gxrydICvRW
K3dlVLHRjZr+vP41L9wyuJEgVhFvUO7PU6suc50QaPQ9ZctMe419WFBzrxlvD8ziUe1pPKxVKlPS
h3SSYDSsOkCXO4HEty/V5iEEJL2wXWLnZYfkOHDFkCGKsHm6Fs5CF8HFTPgfq+mOTAFiJ5WpCeTi
S6bEN7mSR79v/3xM76gUJGAa4dSfmhyNqQJLNPd7tfIT9PYYaQVpYH/7b6yQZWOAt7VMQtPSboDv
gEt6Amt88GZY5YI0DRbSz0uuQLPpP1ak6keU1bkBMKzfl75vAPpn4KcbdG9z61oMFSIjS4Qumg6y
K4yMJDGDGXV7uq3Fdi4Nplm1Tl+wch4kaKLiCiQbSOxRKD/dl5TbQa8r+LhqJDeZ23U3Uw6TQRIk
N9dxaAMi081LEj4bkiXxS969D8okays1GdkbpJKA1HbtQWUuYiFVP7/XkIfl9OjcoSpnVQoOMMha
jeMnUL2Ms20y4llTvQYQW4FWjrr8GzrkL37W+wA0hIzJzVtGCkpm5RLlyaukJboZKhB+SI7gNKCn
AwWmhg7auAX3O5tigQ3oxIwU2ONJpzmItvDeBUpNIzJGg8alutNlY7EJgtjaZonglKwRBwnnOQRB
w2DxDHvGH7evV8w/EbAYTSI7Ot3SqA5w3sjv9siaAILzUvPVUwr783Ur5/GexxewM95FJJM0P06t
ID/j1SqS7nvqOUPyrBcKDAdT5Q5/cLuMD/Gk9O62thheXri3z885BUfqBJDY0n3Dp04NN3WetVCz
t/t+CKqj3foKzOaJs+Cx4iOdBmPmh+nvsTpmkojHp1aGMPYztWhEJoTMMNowiHWNWb5nvrVe8JxL
puhoMKNH5YwGkmSqTWdz6BPiPgxW4BWUNqNAzOx/3WvurdUO6kb0K5k24hMynyedQ9+r+46aW79v
w+ApShi0V0btV0GqCfWYvrCuCxtF8Z5ZA1Idkykn8f+/Cy0DI5OUbvRuPyZFuUv9EjxU1YXNl+uO
eCG20K8kkxLvDMrE0rkDzBUHqcnbbJp1mADisNkyQWtvzF6BqXwKeBaWTn+vdHm00DO9sEBEPFyX
ijHFFdq0pwuk0m7nHpACWHGLcttn+fSHEUOOvxC/LvgHb0KGN/mMtNrkp1SazszBweS2B+M/RQdd
YaJ6q4O8rjYFuJ7v1z+n+FyS49PrYy6N0PF2tk8XZWXIDaZAZPZNAMdpU89Q3sJGjvzB8DYpP/YR
Iny32qQILvpwxCz6wfIsXK43seLR0Nz3NeOiFHtq5Gzdn8XYDPcQ52sLidb5vpEPMwABjxvTfoyO
nC4xTEu3rirqjKFVUq2aneK+oHa1ub6oC68clIdEq8wk06fVLZmJUA6pVYdXjucm+yia/1THOl5D
cvArQF3CHKK/TBjeNw1PPgFFv/kpJ6xTSRWewwyOZN1SlGAgRyE+g4H8XXt68wgL0/T1+iIvfUqa
0TpcjXxNQ56+gcwJyAXU3YxB+PrabpGsbuDC395uxRY9DPIhit5yKzpvWuTIoCrau4oRPEAq4d2l
g7YQG8UHOXV8DjN5EDR7VDBpm5x6xVB7UdzmWb1nYiBcV3Fh/WzidNz5sRm/Xl/P+RkTpni1kD+y
PXI5KYJx1nLirt7nMyqn6GaM2SfHLVXjztJ750NW1eWf1y1eXJxHnCRlNag8S94QNYjr0RKu90Hp
wGMewdYBuKCbyg0giKZdcP0L1ggf9LVcqvhUZyVrGhDeOVObZl+bFqzW6lRv7BgVH78x4pvvabq2
ZHW0b/mHhOd010oIK9DaYmFx25lM62nxZ2ZCxwNiFtXCqs4zHobZuKHRThfnSu7hdlXt58pI6b6n
hVKu6yxv6xcNzZNoB+IIrdB81NWfg+qn88Iw9oVQQlmQJqhK3o/fmNIHrSotrgLURfaaU9Yvqlp1
j0O8sZQvUZ/A+G709gaupnJdNf0GHHJw8/sX8y4fGNMisRRX8LubXA81vU5nWK+gEw23U+Or+yiM
Fy6ec6cRRmwXMAkRnmz91AgKJWrY2B3UGyFdwhZAzbaLPTDV1VJf9DxoYYm6CMyv/C9csqeWNHcA
om7PkHhBl7ULGmrtVQkC5dYjR2WCYgjPN0ZoEFY4tQKsEonVkvRn0pGc7D0BU4wbb+3FfbwQui4s
iAlgeiGUjZFpkCsHtaE0euVwfzJYlXyPos469EOabd8WdBNx8f+f8hqiM/7/VtfY/fr5q/6z/fXz
Hx9b/tX8o/j9j7fvkP9qTmXYxd/5l9qGZhv/FGGWQ8MjiXIx3v4vtQ0eov8kG8YrxLgJfRGyxn+r
bWjqP1U6TQb7KCInnvkftQ1k6QSwBlk6k9Eo3PcmzuPTSCaebCQEJMt0qk0cRk6AIiNm3g/mmCe1
iQBUAFBLFKDGUGpBfhx4n959rZd/XaH/gNn0pYjytvm//+fUO/9tjSFJHJRRdcon0kGIJk0Bnpc8
FUqPSI6xNdWb4hMWuAKYnBXtTS5w3r2nFsa+qsoOPXD0BBCWp2aL/Dcyvwtp49lXI1OkUkLphwvA
pFt3aiVzHaW33LR9Ki0Y8pOOTlBVZ4hUdWW4rYDPr91KM5dCv7jA/k5L3tYmuk7w/wrL9O5OrbZR
jpin6zVPjdMpj5Cb/S5Bkm6SwnPhHqEcWWumkCkz4800iygGr8G4znt7qTv/FhbPfgnuR/5gU9+V
i4WebgzQMBn1U5tH7q6YC0F8VmvflMQJ7vyhDbZeqqMAD4sjvAEKvGKZE+4Hty82ldprh3FMku2U
GglMFDwhUFwxULqogOSP/bcCsdhNVwxohVSdu9cyC8KdyDb7B1ur/Q++EsZQVSDPta58135UEVNe
SMrevOR8fXQ9qO9xMGQQQ+pSs4D3tXmqQq/eGdbwtWAOYyXeEqgotUgfjqXx2gEpXmUgH58tPALM
b+Uf/diwNpoewY+iT5+Qkyq+1ZU5UdJCWgPSLdJJiCEP14/VaRIpHINpL49RWnooIDPlGSJem1OX
EWGeNEb19oPTOTvIOox1bQz0S2pQvNftnR1jXkwCq0RogpadUftTR7RSL0+YCYme1AgML0p4wbiU
N77BkU634NSGdMSM1kYD3jKip2abPYNMtnbNOt0EW2WNX6wAfW71x/q+2KirJe8+/5oUe+jv6qKR
7NEUOl1dqSqo/c5W9BS1EGKEj0hZAgydHiZzKS94Az/Ii+RZSNWAHphFq/fUlE6hFQkyPXpqd/Y+
+hB/8o75o32Pv2vf4kfU/vb543jU986u3DWfg1/ek/f6XD4XB/3YTiuzW1u/gZz7x2hzfYNFlLz2
u6QomlRmHlXJHD0Zw8OkAaMSygx1u/cBiscRI56Zu47DhXmYM68CJiDmbyyiCiMullSRQjm40v0u
Gp/aKv9tJhPdOHjlri/sbG/fbDgMYNLyPn8jaF0DVsxIxycbHkLqd2urI/yYL2Py67ohqQbMmZQs
cYG/T5TjmLKhXWPJWCG6d2/dxZsf1rpeN8dy4TI62ywsMWnGHBE3Ofgv6bUaTED7bR9LsVmtDbgS
hgps5ATF7deo6eHuQtfaWah3Ccc8cZA3m/TaSUVcumAig3/3DDBTxm0EKcaTl+YrCI2R6Ha3Tvjk
eh+bVFuj3H39cy7ZkxMHpTWgPsRe6PsrNS2eegDSgfabmu8hgKVXTxYMXnJGEjPAkqRG4l+nC1R5
fDMOVoxP2gBv4sBuryEFnRfc8WzrqGTQJhWze5qYk5QCKULtXTpYTfXMANMqRIuogq/MUxBJgrsq
oFGL5udh7JsFjzn7mm9myfxEsYb2ouSbcwraeoyr6lnxoldVSRgwIY5D0Qox33fY84Eu67evlF42
1URmcyhhykNNlaNopi9WWkHgUmT+gUf8DpqW3azWa1/PXjvkphrvcN1tzo47c9aM0iCYABqMsqIU
X1Eb9dqhBJXDAOSGQZStX8MZoq3jMv9x3dKbQ7w/EYyLM8QnRrq5ZPmPtJVukdZmCLHak/mkHM37
4TmBMXutf4IyQAvX2r7c5lsTrip1bSzBM8SfPjctjNK/ozQgReuxMASjj2U8zaO95trcCCIskJ3I
3zISisXrS71ojstf9EJMHiHSSr1+iIwxUIynwFXX8fBCQXyfDtNDZMBWXy1Uq+Rz+PZZ3xmTdhD+
PnQIyjdjD64C7d6H64s5//sm6d3blI0JfEreNt0pWyNSbeWpGvxu2xUzJFCT4i54vwiHpztkUpKi
qwp3mc7TXNohU6sRRc2K4DmHwXUHYdj3Ik3Su3iKjN3N68EKCTiPR+KKXJkqaIxkc4ggbNvE0RMM
h+6mD42lyRX5XBH1QbEweCzQxiDFJBeA/n2OLGXKj6Fi2PuU5uanuS+1vyKkBvawSi7Ug+R4hTma
OTQFROGLtofYxPe3Td3H4Qz+8RiP3kYLw+OQGSt10jZTo38cSviS+oXjfGGBPFPftot3+dlAaVmF
M7q1fXM0DACYrTYcrACh5CxwHirKstf37Mw7WB55pmjF2WDn5Zpag7hFMPp1c2wJxybs7avYdO4z
z7qpNgTymcsGjAYFZ2addK7u08/oJ2UOtXrTHLu0eIi6B2Qw9tdXcnaaJAuSX0xtEiOxgoUKRbFZ
PaKqsBB8LnwrMYOLG4NPhCxBOkklQCC9D9rm6JC8KSqDRAclKjfXlyFB/P/9pf62IjdHM0jyfS/B
ivm5PDoIyn1NIGNsVt5r9AO2nPTX4G+KeGFp4uOcBAnx8d4ZlerXzphORVZgNILyLYKGdItaY1iv
rKX74sJx4uwyVeRSgYLiQoqpjadUjSv8rRhL3qTFi+krwypGhX7I6y187tVq6H9e/6RiX+TF0bNh
oJn7GFy7dITDQINT2Jvrozut9WrlPFP+b1DoELSE66ZbiIJnD3jh6mK4njETnqhns/w2OMEEVErN
Blp35Uswr7yd8TA/JE/Bft4nB+Peu5+/Kz8Hd1X+Kr5eX+ulU/DeuHF6zsw6G+q5xzis0WujeEmc
esFBL+2gC5RaRGExsyPtYIbmRt9nWOA+2YRWvk0ycwMvUkTkmJ/9Kf9e5NFCEL5wKEAtgrti7pn5
hLP+CgU9V+8NZTjCPbiBYfuFZuBjozUbrTBRrhgoHZq7Ovk+qgliuHAxDRZKK4fr3/b8/DMFBbBA
gBttXh6SHyl13k9OHc1HTcvXyJ6gxHKwvJ/XjVxaKjcO6md0k+hxnGWrtTtGfPrpqOkrH44sbW0a
K/2H+218HlbVX/2X+nOuLOQI51cOK3tnU/KaRoMf3h8CVpYHa6i3YY2DrZvCh/WysDr97CzSnmXy
n3ubF9wZaKiaIyqapQZ5F4EGRmQEO9yN/tP5jrAtHGPNo/F5drbXjZ6fiVObYl/fXeE+IxNBok7z
MTS0jTp+LSFBvW5BwkKJoH1qQrreDETgwxTmh6NBqch4QGF2pWz7Ne/FB+WgbKIDahH7aVhFMLUf
6n32O9x7cDEuHM2lhUpXYNOUAY8ElIG9MLrXxzvHLheepm8J9mksZaGiRALXBRmrTJI0607SGfDo
H6d7CNLsffEl/NnXB5QdXIbK9ulH9+Mzikev6g8fgelX5TV+rr8kn6qNt0Xw4aFbSCvOSh1vH57G
v2jzCj4RaW9nqrBOZWXqMflC1YHSHEpbELd9NJSV88fSk+7i2XTfWZO2OSkzvXVUYe13/9MyDla1
R8SwYTQWRSe4GJXVBJxl5y88RN461Wdf/Z1daWON0DU7AxrFY/Y7+oCe887cJAf7xXkIP0aP4cNc
rdSvt4EA/u3SgrYNmgoKYnJhV6VqDpEFNtXfpvOY9HfZITU+clkvgcbfMnZ5dULuik10wGp6UvTp
Kqvg1rKn4/it3UV/Op/mH95D8SFBxuVB/UzXvsnWQmCjW7vfurvrJ/fSkaEfpNGyoQximNKOWgqq
HdHkT8cZytxRyAgvZY0X8gEeRe9MSJvnmGnpqDMBXb23Nv1m3E2/Ie171PfNfX6ID+Y+uUOb3XjO
4wM0tUuY4qUFStf1JAQzshq2RESDlFU5KrsKVOpC+njRCBqpIoOk6iETXLip62qI8c1HxeQ4DMm6
qRbymkt3L5C0/1iQlgFQuFLKlLjT1F/mKHlIJ+euytQFb7hwDwrUAzOd9JYQd5XSYFrWaOuIMN55
z94EiffXOt9qS8POYsMlfwfAo3INivkbWnin99EM2yRjuf78HATm8wRXePw5D9vXaX70FHPh7jvP
fUW2xCg/vUImiuR3lzvHKMIwIvisx6CA+/Dz6B3U6MHzfRqU4woluM3cL5UcLsRJwHYgS0hiaFXS
3D1dIWN6bR1XXfdcddpdOc+HyXN2vqv87pTD5LTbrLW3aZ7v+vqvXnc3AFR46fS760f7fDNpoQGX
Y5BPFbPB0tWAbA8Ddok6Pkc+HRR9cnbU/ivwJ82nBvrbzXVrbwO/J7vKJB/ddIrvwHi4HyXfKcOk
UYYRPXSfp+hqbM1toQSHNs0PburvQ+pVkx9/V/Xw4AYf+rrbluB7rv+Gs0MiJoUF3I2ITW9fHmD0
+5h2aGB6z1EFCWljlnROrCrYmUkQLTSEL5oCsgGECCAidD2nO2zkFcTcJOvPvjVb2zSNh5Xa+C7a
X01yqwvz0qaixLwTTXUUfaXjko6tGnWBOh0HuFJVOkFj+CsaP89W/Khm/brWjmG70GI4OzXCpHjn
s52iQyaFbBNSY6RRtenYQLlMdfhu9LRNZBovVFBQbm8PEyRz89At+JD4aKcuRNUfUAfYPrhaKJGf
ftQiAruEamB97PVKXzO63j94qT8jbSQE5mL1ORpt7dCDWVs4KhecF8tUACCDEPPf8nAEHa8qcNOq
wXKyLyAjt3KLKgDPcghv/6Kxsw1iqN9RVLD0fe+72srulxChF1bPN+X68PAbzZTHK9OmHqfQqepj
MisqQo2ZmWzR6YFVXvOanwymBYSrUnvptXqpKvEGCpe+vIC9wk7JIIp4ZZ5+eQuWjS5BsO5YW0qE
1r2tpPvCSbyjhQ7ZE8ia6cHxwvlhqiHPRoYuXg3trG1YB0ULxxvXwxR+nVB83sz1ZKwVvzfX4DSQ
jEV+GumHbjwkCBmsnDK7jUqP4wdLG5cVcCBR28BrT3+6j0YcYpR+fYwGr9sOWRxtRsX2Fk6ENPv3
LzMU7nj20mTAivSFUKmbx9yjQhQzDbcWaLqtbXXf0FvQHnoXHQFznl+DHPTgEBvuNma2+cYerVgo
k7Em4y8CnCxfZXOU+2Hmq83R7ssOpa40342Dm+6vx9Dzo09BVBwC6GREoVJep8fIgusbzbFpbHOr
unP25+Dn6BBO0/AxSVFqdcIOzYk+HZ6Lykw/XDd/6RBwDsHeE3ZEU+B0N2tzqNous5vjEJvmHokK
VKSK3tiXNOO0coh3dq9QnzOVaX3d8FlSwqGjcM9kJaYFwcCpYVfxxxAVOvs5aengdJ5R7XUUYNc+
fr9WYoaC4VP9caNNpoAF3g+eBkH2Jn/rTKCQQycwOHV/KcpTNPhr4AAbLf0yBEvwq7MLS7IlrW8c
ELDqSh9edlR7EBt48ObmoYA5/L9Zkug0wkkEdkckJe9qDcUcuBpigfrRRJ/7V0C1EWHRp+7rdSuX
F/O3FclLgJq2rRqTNfXVeFcU0Mf392GwxJB35ot8Mk/wIYvYAmBHssLbCI6eOdGPQ72z57vJuB9r
Tv5WK17accH9zpI1ipYq/QExdStoISRbSjulCIKNrOgbZHJWuh2/BMZC/e7saAsbsCTSkGWCkZHI
073R0NdoWj7cMTQ9MQWefE7aeQXxxGpG/MfXCjQWJ/2Q18HCvX5+vZ5alsdLKA512uxVKu8jxEm7
IrojT0Jh6UedRR8K+NKaGclmW9m283f44DZTbNxf9xjx/U4uOPELGABm4gdq67OMhtvdBT5cake4
83aOEmxD7+s0xNsue20DY+EQnOf/wpqI0owKCkIEaTdrklMnjCrtmI7aZnDsPXIv2ybUN0MbfzHH
b36qfwuLj9ZQbgYlWc0dMgjFEinDJZcigYMmg7aTmEo+3e48QzUNlhsYl2Zl0zTfDfRFnOan2igL
vnvJr5jTIIMiYAGzkdK2OQFqXtfkocbHGE0ihBmih+Jn6n+ozCMjPtc38tKqBD0D7xlu4TOcWaRq
U5MkmnHMe/cDFLoPw5g8wYf3DdnVhfNyIcowo/G3KWkXxxjdC2/UDXo1+ofA1nddOz6M47BwOi65
pni0MKT8BqgUP+NdyIQnpYPfcSYyxyYqkrH3DVmKaNWa3RcjGe4qO1oafTkvyfA2JcsTTBp4J6/w
U5Ml3OpRolXtUY0y91s6ae2qr7P5HgmlaR1kWX0gHP5K0WTfOolZbIe82/Zh/4hAb7HyVa4q9LA2
cxFVT1M6h09l0vwotBRdCqvpv17f8PPiH9g+hjtUwv3bWKLkxwjtoZzcpi23ZG+sTTf/o/Laclu0
vYUiGCHZJBV96HVPWaF0oG5Tp+y3kxDjCvo8XHfhYKyyDvnGIvX03fUfd753Ag3INaFCVs9LUJqb
q7kehhIuxmPTu95Wb+PHuA5RK7XGeWvYyoPrx0sI57cB2NNQRjWNXh7TpgyS8kw63Twv1NshEvOu
A/JM3wO3C38OCdqC09Ahbkolfvg+ZjAOruc5y/4ougjumjaGlpBW/eR8HCs3enYVM29WBdOk9WoK
/fhzksbK97JStYxnj8NcsDJ50Xcj0hDfGnAShCkRH3iNw1ZlNDLU5/shbq1Xs9SVZl0HaeOuPB05
k7WKyN4n10wU/vCoz/kaUEbznCsl5UxNi5I/qJ6jKZXAC/fdjPXhNUEIKVm1ZTcg2GbT2e2zOPuk
UtZmXje1+y9MiGV/DUNXI/BTZcFxHGhn3BhVaMkyUMEF/IaXQmrk9JuiO9QwOWJXR0L3Jhi3E3Q8
BkJkiPdedxg5psiGpMM+KOrQGBWGUCTatEq/dtMj9IALyxE/972LyFYkF8mp8xR9jhVLZYa2CrcF
cizXFyL+xHsTFAio3XHHwfsBZ4FcKjQhsWtzLe6PaRY/B2GGXIsXI9IeQ4WLbt/CFSMviFbrG6kJ
oxrQgFJhPd2fGFoas0z7/hgJeZlJRV4ZQaZwe31NZxcZ5VUKLLyvYMwGLyd9th7hx15TIoY0wn5b
NwM6oa3zoa2GXeEYq6lHdt5z8/UUJTd6Be8swZ4m8hJaq2dPf3ewx7aoMh6Xpr0q6nzlIBAGcP/6
8sRHOt0yrNCdp7zB5+T6PP2IvOcYYjNyihwKFLjd0UWVvGCC57qV8606tSJvVeS3k2YXPFPjNN9m
nv+V3sOwu27kbWbhbC3iich6eELJNeTOmgc1dGPeia2/SWPnWBWorrW/6OOuk7ncwq0Fl+dA7JpD
bqxpZRiQKSLze1cqS0fh3G3IfegeCwgpjzkZRwqva1eMph++jEq6zj37HqD9Zk4YkdLRc7bMXdW+
Nrq3cCTOrh7AL6BXYWcGDXDOmGtOHkjEyopekD23kPQb760ZxblD9vX6pz7fT642Sg9iKlwUeKX9
NLO60fRciV4QUVR26oxsU2bpS6W/s/oKLyyeP+DASVXfZg5PnRNlJ8QIA52b1PDGlZnoGlM+w7Tr
NVQeBwc9xso1Ke80fzYTL5aoKJcG6+SF8gveGh9kfCoVMBndmQ9R1eW51h57Rq/XxZRBC9JmxUJS
uWRFijGakjDfXKjtcfSCo5Ux4O+AyFnwjUtGLMDu4ptSM9b10485DlmajtRwjyhmcW0mal5+VmZN
XTiF4re+P4TiiwGuQ6QDYgRQ1JIZh6THLaK3Q+jkO8Q0600GecZGH91oVzVVtRDAzpZFiiWYeBih
FuBwR0pbjdKMrdzQqmOAmHTf/q6sz9d9XfjyyYLeDDCtjCMQj+WTzPvGLtTeqo6pA9tqRB5Diyj8
8r8zIjVKxjrHAzSMRPmAVPzXYf5YOUukY5c/1d8rkbYmTyDKUiMyAK34DpXcCjmnhTgvRz1yDDbj
bwvGqY8h9AZja2hUx6Jaj4esWZkc1JguNUrd22GpmbW0M2K97x5JhT+6KUNW1TEzPmnQLxXDAwWM
hWMjh1R5SeJHvDOilcaUx2L7yx+sZz5UJqy3vNAXzCztjRQC3AwJaSBJ1XFCg5aBw2jpibD0scQ6
363DiMCvKqNZHV1q+Ur24lifNPf3/86LpbOYpsiBxyk2AuhrVPdPI/tidQsV76V1CBd8t44IdLgz
97hYnAE10xjNSr+mi+3ohe2QB06HuYkbaL+rY+9Ga+ReVpUZLez4WaA8PSsyPULasIiy0qujo8V3
lQO5CnPUerk1yr+u78pFDwYeAMs4gA8qiadfTG39kOFHjj1Pi61Lr8YavjuTsXW8D7610BK5uDvv
bEmnxY2AX+aFeMpAsN05j1r/2c7CzfUFLRmRzkqtqFE66CKOwZ2fGneqq6y1/+b5Bzbg788mHZh2
gBIMXRys6OG6tKp1o+grTK+7JZ3CC+thgJL2BoVImuWGtB5b0WuvUVSCv12iRd+teC+v8nHh4FyI
zRSTmCbiQQtZooxEqLom9su6qY6GR8eYx/WqzJBdXg0GXdW1u/TcvLgogA+gmSjVgKY69Tq/MiAX
Ngbcu/pjpnSVGMkKHOx1Tzgrqr49at9Zkf1ttFIEf7FSZVvxcnkuX5JX6N3UctX0q+rH/BS+6ksP
z4tLQ9JNZFJ0NGQ0ctJGuqKHHfvlpRvfH37ZXb8x03yhPH3RzLv6g3RdOy4VcjoRJB7xnyOzXqny
nHQ/r3/AC0HopMYhXdg6WgetpWAj9tOdar7W2uemjfYzisvXDV3eqXerkY6T0cRD38KFcRwgNtBp
563Qnn+qB/1bkaKBXLh08Tq4QvUPllOuUy++7x1jDwXy7WH3ZMXSHeUUCWXVgRV3cbupXH1jtKDX
VX3vlvmCqbMHqVxyke4qzU0KDYhKdWzCtVVvcn/Vfmo+OHfJZ4RgjGxDH6zI1sXOv02bihbVaelK
FmBMNCVNBmFYi9NNm6IMML0u7KeoYkpp8fvv6MkZK6LMiObxHSE78L5180r7K6lWSOgk+gZmzMxa
cKAFT5UZ3QJNKyaPUYijMVqbZHrSo4Tx0nzXKv9V5PrbU+XRywhNeERPsRTp1daM7quk32nJl+vf
b+Fwe1J4zLIuqJu3HcrHO6t7MMLmoMYL4fHCzX+yR1J09OGeMQuDPVLRQNP6ejUjG6F3w0pJnlGm
3l9f0sUL5t13Ezv4LjPTyjpSLPHdeo3sP/GZAd6Xc7HxzM9Oy5kHKdxZS2+aJbeQwkoPS9e/jDLH
Tlg5hsNnd/w6NwtgCxEVzr2dnhnAboGwltbmAdzLu5b0vM2LXWKpK0rRK5shZ8crd9Tpnrv56/Wv
edkinMa8o/mv7O8FfboqS2fuz9KDOCp+LJGhz/OZaSP3Q+J566pdGjY6Gxz/V9j426Z0G7RBhBhb
yFs6N5X1YHwba2fjGv16HhAqLyBe0A+atzWae2MRxHq2j6A9mUyEq47OE6Ul6bILC8dOG12xntvy
DyOtNi2o3MIqNszWb2/8sJIlaZGeF7vmkAX2cw2xbaUejIYFxjxV2+hzWzob2gu76xbfSisn3iOZ
lA67MdmDrfmYNPcb/b75os9remYjLCrNikGSlXOHSvyajswX636yP7jAhh6izVI/46zDh2SbKeiL
gNBACgtl2ekBrZR8TnuE7Z+jL82faH9u6kPzof4YvDofym36Z3foPhYvGKeFtllsf1/c4HfGpfti
GofZt3WM208DJXP4Q7SVEa+NZt0/NJvsZdynn4t8Nf5aog8592qxbDF7y2ANKac8lpkYmeGia2g/
j/WmR/Ao3Eztpla2Ubv125W10Z/sBRc7i7uSReneV9NpMpICi9Xkver5J22OUKboN7X/ZYbK+bp3
nd0kp8bkdqPq5WEVNsKfQYHBgOs61Wb01IXgvmRF2r5UmXPkqVhS0eyCuOYGCVaF9uP6Us5inrQU
KQgMTCYbmS0cNMz2elvw1PLujHrc1hlkPVW9cgEsXjd50S2ZOMcxIH2hd3p6JtxqrumL+dZz6vqr
LB3XVrJR0vtwCeR1+fv9bUcKAVGa6v08u9ZzFAB7Mp5Lda9X/8PelzTJjaNZ/pWxujMHBLi2TfWB
pO8e+x4XWoQU4goSJEhi+fXzPLM6S3KpMyxnrn2UTAoESQDf9pZPCobPnuX0O3wXgFXfWlf2Me7Q
/h524hkLnSQCwarzP7nQfk5sf/9Q/36a02/y3Uo2J/CrwbzsshkTchN/me46klRH+D2/z1/UM8Qz
YA41f5bVfvYOz2K9gjUFfLvwDju5Kkdortslpc7DX2+IzxY5qw/Y4Ba18BGIPCdeRVW1rvmHrD8T
YP5vLqV/v8GzK8IhgOHEFPtOdqvFu3JEGr9FX1H5BE8OyaBbGYhPTvBf7w4YiP74zXoJBDdKAf9y
6DcsPrThvQThoPkMR/LZMmcXhTXCK9sCH8kvRErDAijg505nNP5Mm/undPOHPfiTOyQBDatmBh9K
VLCwggB/ciKGb6BZQpy07NO/3hafPdbZPTERh8C5DW9v8r7kgbcXwzuq/1SNLPvrhX4ulIFigvgs
Wk8BeEM/MbO514XwsNf+pQZ/r15SfquhUZZUX+MlC5K7dvMZk+509ZxlJwA3gL8PPggG3ed0L88A
Rj5iNnwZs5URDhq3/w8HFyuc5oSIwJBcPNvsMbDizHGwAimhGNqyVq5ND1G+sPE/C72/OL7fL3We
4zg8WLwSJKNLHtRpN6xqOqbsM2+OzxY52+NR1JJqAIblksABpIEhXiBFysPPdvhny5yFQ1oD1wQj
T/8yDFXqYfBAqrd++Ywg8+sNB6ALRronouF5OyuILeRyB+Jfunf8Mn8c4C9IUM17mW8whkjGIaFT
Aqmcv97nv364f696ds/21pCeaazan6BJ95P/HHwmw/ervBub4d9rnO27EwEKCuLWvwRS7ejTxFt1
d+FlmY137TrKZLZ8q9/8DUv5mr6TKYlf+vd++//1mOcoVy8HvMIdjH9p3Bn1aZyhNG37h79e5Ncn
+M/nPDe37F1YxHQ5nlM5j6Z8s9PL3/v5cIoHEhHgVWArgIM5FyxvBpJPVTHM17K2bQay4IejyWc8
w5/4JqfL4YQ7PHlHhNASP0uRIgAG3Va6y3XjdERnkc6d1ygal+fG2PnFo91QZ14wj091y9EOnUuv
QuEAb5KsmQv9WCkX0HLTUvXqBsLXKSAYRZsIsFmf2MnkKNVoVpuEQ2CrS7gjJwds+2H6JIc9z/1P
TwGkLw1xnE4qxmf7Op6ZmAqvna5L2tr7pRuWpB4Hjk5mWKady3cnGc9PztLpZ35/g/++JoRDTk4V
0Ow7D+2snXk/xGy6xl2+fLiqVikQsFXSKYhO+oLZl4YsDzBK2v31vvjFs8L54KR0CXwE8CZnX6yO
3QnTfqKuIQh0o0q4QJe8Brh5xkwBEmYlnIHDj7+/JN4sdiHUGVHRnV29pgWmUllfXecRVEfLfPlw
cKhgp3E/MXuRz+1nrtrngR/v9vQp/1zw7BKufQjxDixU15iflCv4a9/HPFAJNaBjSZn/zXIEq+Gh
oHEKLxwowvhnaYYbiaAuiFbXcV7StDFjfRvk6rFvw/yrHOEI+9dv8xcPB/hOCIQ21gOK4myzIsDQ
oC06de2HUAZiZp6yAkJwsMhp8szph+iTHPSntBc0OkDpgFQFqg3TqPMzXvi+FKUTses2/Fax4taH
hmcjvG1DkLvlNNN+dKCKX8B+6OjVnzXkfzonQNFh8AUVEWBUoP18iknflS3xGPlODabdNTP1q/Zk
sTOkmFLVTY+xYEMCteAwqcVnKkw/UR3w1D+se/oM362r8kC1RjM8de0+aeOtS58dlEPBSRWJ7adE
Ao47ynxXK+iRN5qBjNN9ckecxwj4PkP2AdiMCMR7aGmdfeqxjYgDP43g2m9IBHcSv0uUNJ+Nxn65
CjYNWpawKASt4scndfF1xxNN7bp18mHTcdYiyQOH46+37U/ifidhXUz9wAaF7rZPzlk4YdSzuZ+d
6gZmhfMD5VFUp7nKyVVs865PBt4Fb10tQW5oq77UMM+aIjcVYSfuC6hk3pCx0pvaTLsCfsxrW5Bh
b2un/iMU/I8q+z/QA//ui2Vv09v/+uimajKXb/zjn/94fePvP8qv//4f/tBfZ+w3GE8gSCJgQWsT
rrf/pb9O6W+/97rx9ydKEmabf+qvO9FvwBODhPf7P4A0xamLJ/t5Kv/5D8eNfiPoHIMGh/QECnjA
6P7n//mi/6P46K//CJPy7M/fa6JDtuzH2dapAQ3bUiQ98CjHfBfJyI+7eBLGmcFKgs9Tk08QdOK8
q/Yx5UPSUll1LaAakW+BXR+D4pscXf00TDmPPSBL3UJB2kaF6qtm2GCbOuqKYR9zQrSbTksVffjd
7FU47rzg5WVb8gaW70HY94+whI8k5MOLWO9sXQfuK411015z35nGtVu7DkmjypAbmzes2MVO10Br
OLdld1FUDhszDxLB84rP6tkTXWfW1plNtI6Klg82MbzhJh1p7Z4w85NmQVaImIwH2vLAy4SrpAaK
szDOcJNz2Z2URhzH4SsyBEUEJcZ+DrZhiTixCSzxE5cNxWtvKYbuUPyCNvNS3lvHXQ4lIuadHqMJ
UIZKPw+yFXsTdxF+MTnfjdKKdZX3L57gEygY3dc2bJuMGlcdFF5uAq2JKZudcHiDQAhqep/YXR7z
dguPTBg9676+IGS+goU6NPHpbJKQc5G6MbylmlJ72w6WNwcpmy6rCHsxUwXFIUGiQ8dleE05yVe1
R967oJ2zHGYd206H/sqU7CkGrOiACRBYgx7pvpXan/b5INgG/l8kBW6YZYMUfdIDCZqUQzg9Q2U8
T8RkfDD8cwVb+dabBINClOq96Wpqg4Z2aT2JAbZyTlSz5kEHYjHrJpT4UMkoSD/ewE/Mxi8KEHZ5
iBuJ/5J0XU1PxO4ZJOo4wcOPXgiOIevqOWVjsVzVC+oyp4YZNZheCiRUPrSXvumvO2TqxSoKQOpc
dUEzpksP4iWgwH5DE9T/vk2QRtPggYq8TKSe7psgEElUI5kh0eik2vFgxBeOdlVzEN3zcYBpJ5Lk
pC4AZk68DtZdK+TkUXxbVbQN1oETzxfwiIKGSw7ihsWcLEzNEg3srixHGmHkNy8vy5hH3haZcZXj
oi1ZfSGLoYcek6wagITa8L0kJfF2DsvnZu8LUoJhwsZX2WLL9EEHXdoCE4Rig84SFducW7Fto+6G
WlSnYymmD+tP/g7tBO+x8axEEDfudeczjBxNtwXuRqDBhuz7wCMnSikZQ5n5PRQbslZVEDUpnBCU
O6Y7+UWiEqoS1sCB5OQkvXFVWNvUWUIoCiGMj01mdBPEuyg3gl4HpYimpHLpcjoH9ugtxS2jAiIf
tt149fTBpKDpAhR1QvuBPTn4cf2zjOzQH4Rs6jBzXNLsHWPy7r0YaugLzq0nFLABXhtkuun8Ab26
AE2GKmwx684nX9VflrZp4pTM4aXT906Tjmrx0YuYZ9WlXreUQwqS16up/bLKehN+qXq6axYpjrig
3DDh9iTiUEZDEKeiGCq5AzXAf/I033t4zm6tmpm8L6ZjgG6qBTNWnEumv+IuEGEyWkgvw/96NFB4
gr9bsC64riCQvCB1WzmWLXJfwcioxp6QNitVV0LTpF3yCq4EnTOsliWvgRJwbANCsEcw5kPEyOOt
MyxlDVdhZ0gWMXvwuwj8Ixgl7g0Or175hvcXAL/Dbq2o6k1XtPbFeKOpNhCnd9JwkSQjrPjq1S3A
Z2yeIbnjkV3pzLxIFmUfDGmvnH6UaMDDXYwCCbI2c/vRidAcelz6a5o74SGqJ3aYeOntvaFyvkRz
5ePiLPoqkX6AgaHrzWZYj6712DocpL8O4/kD/p+QQm0q8zpM3ZOEHcW64qHZt0PfA/YchweIASXG
9njuxp/SjvlflXaqi2Vqo8QqtKqwNbwnBTGPpDOV3QdVOQLbvugxWXpddAnzluYYBKHN/HyW27Yj
HzGym1vct/kxjiw8hnLt9klhAmhDwZYAaBoe7HxoWALtFdjXeir6tUNC+4pCsmqzOs/BTWu7dgeX
4uYmGr1uX2t+hVLhG6zamykJozzaB1HeH+FFCnqXnqc1hiX0trHR/Aw9brXBTRvtqmYp9tEi8gem
4R7r4xockqH01A7MTHVVIcSMK6FcyEB01H9rFj9+Aa42XsW0UtcwaKpvjDdsvCjn69Ad2Fa3VYei
YHCOwgETTJRdnDAV4CUuKZH4TcLgqJfpUFVteBkqed/l3PEzNsTSW3nW/xaV+tb3O29XC7gsj3V+
LM2SzfmCd9H3217QN4GOjBvIa4fPQeIjXvKhI3cU6kbw9LvhejgUEUvDUOo1lKrUgVYMavtC9GnJ
pm09zsPaN1ORdFBjSUkFW3gKg8EZn209euaWomuRmCbIRm+Y05KEO3Sj5Arv33uMvZNwv5pEapQX
b8oqLC50HpE1oj5ui7LN94HmE6gbTvHuufO8t9bSjQ9WXFYuYX/htu427Lmf8lghyfXNl2Ip1E2k
7G6syvtRGi/pHHoFH/KtgXH4/VwttEVEhxx1WpR2k7P5W7/0N40QYH2TOZnYqxzHrKjLvezhoVLO
Oql1lGlbPhWDypaZQAjV3Ye0RpAOojWrquKibpmbDKhSgcw5xrXal1BXWhH4nCbI0B+p8rdl0Ke+
dDyb+DCaDsLmUA+x2WkYMFEMwDuzob19qCuQjiIQLNZ+SK4DFeFZ9DruGUEbMkDkHceXgEmO3wmO
Wv5koMprjV+uqqBscC955LZs8vi+iQc/tUtlnltnKB6joauclHnS2LULJcA46Zbak5nQ4cjWsaim
cmerxRkArytRrIwyaN8os1ei8yHmATmojAXo8UeLHNNptjiGHdicX6gq2t0wgR4/XbgNO7lnzoIm
C2tbaEiZZl2BbYXLuiGH0ub8KVKRyWJi88SMls+JHULYLm9wgsTaNZztIjN5COkzv5IWRpzIMsS8
p3FvX8aOkrU/GmAN4UgXrr0+hoZgh9slka6yLoALNQ82EYn022JMBFKrAgGzzWzt0iGtTTcUiW0q
6IMzqOg/LUUwxCt0bupuVS2yuCZ0mq4soK5bAEAYkLs+OitDYdwiUWZogqQUS71TsXeyeWnDfieZ
a6/j2niXohx0tgDaubK6GdKlaOZEz/jolLtgh3aByWTeeiuQU8mVKCZyQUuPJaAHjpnylvkRvkXt
jTLNzQjS6FVTEJsahr1rke2jZSbMwQd2+cL4823l6JcBnYWbCCl46vXNFVJAffTmIQKYrmj8TLdT
t24FvytkjQ0NOZYUJPRHEmDwD9n/IyW23Giv5CvZeyTrVAjiaE5JwsLuUkmirgoc6LTvyZZUDG8/
tx9F4Ly1oVvuy3CBQEBYbc3o7GRQqzc/qofMl028UsROO90PJsspAmeioKxxj8+6vPBylkeniL9o
zw7rZRDNtpf+k3DkeIkSiO3UDCSIE3R3LsFGDU1oylUj5LjyetyuqSOmtoIUQ8VXOLXlMfIRT9LF
F/W21Qu7HofW3infNntWMgZyWXTRusbf+IEudgtDLPErY+65LrsnNxf5RgUhT0EtF9kiqnita+Ov
4sVBcI2nr2pmNxVEiJ85aVC4c/LKJjdKA0X4TZ47kJHkuvgS1zQ+9pElz34Jo86iR+4XDP1zZS1J
i66IbqGKc0eqjj9P1fwVreIdDHzKFDxQ80Lksq6hWL9tC+69942EFQfsRW+nGapB3ZgX72IKw3f0
J+YrsKa9h7gZwSN287BGppL7d53CESuCfrqbiW0PjtZVnXhLPH/zjWPWPlTxNo1L5MaZQsQ0Kp1N
QIfwFa4u81U7qC4pAqKQxleDs2Jee298/NpR2+s7sqgd/MPphgjP/dKSCOPliDovXqu7V9mcKLMm
cleNnuurRZA4BbyOX7WRIS8V53RNghY8p6h7Wph2N5oBbOJE/aZX6CotVWFWdRuMu9mLZ7QiaJtW
uc3TPrR238KMdGOlW22GBQIDCZlpiBspHvODzl34pkP/5iZGdy4aI4wR2hFKsWAl2esmgHej8eZq
71RO82CbckmrIvA3OKi3JTrqe0N8CT/J/KY0hGV9ObmZrvs+UWHpHzQS+axf7GqpnGFHgLWq51o8
VyNxb6axv2eEDwfNiovi1PNsgrlMItSaWzZFzVXvMH8lRqFTWH/Gb74scd6i+QUEqfKau0VwENal
d65k5dFD6Egbj9EsqIpx1efmIe/jfaNaBdmPkt3Cfg85vkPipHZ1mwXdKBLdjt1JbCuu4LGem/sF
svPeqpldQLvnDm0010PBZxBovtZd36yQ2lbXPUhItyjTUV1CpkdeBs0AiXBN07lmgNb7UVkcht6J
j10OuXII38kEJQxPYuuh5jAO7JCFZ6+rxSwHx1fVcXaH2wVcjnRSLmqfwkcbwOGAPgxtcRFBXS4p
UGQhPsJWIvcwqTXg2mwHg5FgpCCbUtFJrutG+LfdKf+plIY0KhVfSJjjhA7QUGtiOMLkIKInOY7n
Dl6wbkLBu1+zUT7WejBJUBaoQ2Gdgdpb9FvTehUCUaXj1Nfex1B0zzX49w8QvZrBh/dmGN8b/Y7v
5e+d6fdCuXqWKPqfsZ13eV9UaWjbEtAGL9hAUU0MePwAo4mTJAlHo2DM6tgUGuVgXmftGIP1wAjQ
jn6p2xWo6WzvNbWPNLqIEhLUxwJjgE3u5xcYbtxSCnmvGt3Gy7mMHvpqyVzSxzsRRxfMLPOJtGlS
1TR4U118E0OKOHXnJV/ZoXpDn4Qj6rfTJjCNd4A443buapvUg92Ron1duAcv82GCpP1C4kenrWhq
oZd0ZZDGHvI4F7DasVGr2i8l7Ypt6U/zRSTDYEvRLHjNQ6vSqgXbV3O7gZzBAbpl4s4J6up9OUXn
ienVDF2CO1mYYxuE4piDnbkuvJDfD2Fzj8aRfJRzrK5mxIHMzAv7ivrgLRLOZe92XzpZdm9Ky/HY
mqZvgXBTZNsXIkhdclKPcxqZMWqjfSjECopkzlOJXuQGsoXBW+0G/rNWHtk4dDi2S6lTXDJem1DL
CuT2bNyqaXG3KMJfWe/OyexNz4Gnv2KL5DgWrL8SgFBudK4IsJr9ES5lxapnfb32p9b75uWeug/Q
1Engcxmlc7yESW8KoILnXCZF1ejt5LAvC28HDfyOrDKKqXDWuQt/0Esz4d4ux2vwoqYdSrYgQ+B1
MjEDDCYE9VPPLaJ9iy7KyolNn8Z+CxMt7rsp6YmT+d7gI45B5UHE7vAwLGiNONp6SdspewPIYrsX
DUUFTL5ZHZbr2CXFuic4D5moHXknjP0KH2NAwEwEI5WOjBedwxEro4EnuqfdanR8aMkxJjc9GcYs
Mos+UAsgXDHYS6ADj8qET0iPkJR7XF6KXnAoUY7esY1Yn/ZdC6RUOOXhK6y2OqSG5TdtEMvbE55O
LkF3hIOyWIV5HB6BsWrTSJgVKf3HtswxORhtCT6NhdrBHMOerGJ808hOv7WTqy/l0LdbH1yAbOAW
WPnBrjFrCY+VrTmWpt6HU+ROSrjj3bQzBvCQFsszt5j4RQ/j1Yyh/N2j/0rvqo70a0nJhJbCqa5j
Vul0jlATDsIZN7Ar8lBX444PUWesIKV2MwhVZv1IaILRAN9CYnXYoT/u7NwJMupjRb+hAxWhhKjv
JAUaCP5HABrA+SsJy07fLA1ghehufqNLHR+6hQVbTsNpC+NUgsR/AHA1Hq8DWsNKx1CSqqACojKS
fK+QP13G0URVYgCgSiDg1iCNRKMx89DRTImahhTnx0+l7uYbJ2j6dcvjDu26MUZ7tJVZq6OTtoyK
4VrI4AK+SL2kod8+IEDD/8ExdtXlU5h4ObQf4qAj6Vg6r4h4zooKRQ5RWPS7giq25rV/ZTq+gwNj
fXAh+rQZ+xJ6V3mI3BH3A2r7KYJNo6e6VdRE0KLS6CxBPcrdsEHqrKHCXU35APM7Xz70GDebAp1F
tBfpa9GO720fXFGeg+uM2eTjNMXytLfkjroVrF8JvdLAGWZN4H0QRNl06stmBXnnZi2cEGqamA6l
Y6CGPcWg/ZhjHA+Ltzq8hgILOq/FyfFdq50ttEmXyaCD6JVveslztkfNPuUQci0BK1wGCa/yJuDN
cqRToO+GsvP9dTM3s73OIYPuJbzOSZeFoNWwRELCFGqezNbHihG82SBnxKTAncsTVD9eyschZJhH
5XlZJCau6+5ZyyZABU0004kIoBOkrATXV6CJCxamEvfVgv2WDJ1w9G6mOc7OWIh+TupYoyaMSpdo
qCEDc41g2cIHPYNOolnWIRe48iRpUaUoU98JIgv3w5nQrrsJA6WcfT321EHQY4zbBMtP9GZaCAru
emCzzdw4nwXs8UZK94M7xCgb48ktD8L4bFn57tj0IBm5rt07dUCXTBWmHfeewllKbBlwfeQBmeEN
50AOb6pD8w3KH1BzVwsZukxLkCiTk5v6NTr/8TaUldkGXXHP7VyvFxMgTeOYPocPrZvbVLZowBWq
HW+7wt8Pnvue084kDdQSVgtvZEJ0+HWZXPuIjaAe0L+tNwHRhiKpa82TK02bNDVaHdyJ9VpqS70V
bUCpEV0kLuJakqJL+8p2p7Q8GiYgVpf6UefDON3Ai73Dfhh1uI05GskpgTHcbYUGUr2C9lHL77pR
iQNBQyhtJNqWciz4UzNHUBfkSswXSliMJUp3Sx3wOGTZLGlLrbNC6Owf9bI8tT2/50OYv41R493O
4F/cCtd0KXSijpoiRQyGoHuZvBq5xeTf6UKgLMAlWeJSonwzzKK75lMpdg2cSNHuRMv80co83EGb
2F8PdTU+U1uabyzvhk1IK9D5mAggGtTnz209mVUx6TJhS+Hu0ADwYQaX19/icYb8Y4kbI8LMoJfu
RaRHIRNfK/erhlwvrhArfPPGA8PplldLS1dIxQd/y2avLDbY9HH9WFUy5kk19VruAEJ2R5YUYhjZ
QdPar6Du6eZD6lXDiAKCYvCDEhnyRGHWwVcYzmJLXK/iChcC6JuLBFOkD3md9JhVdveN548aPbWm
QlQ1K9PwWZtsGoy1wxZiOZ1EWlSESh2jQb1hFARWGMW3WU8WapOVheatBctEl/01WtP7wkDAhJYs
TELTj1vXolMLRGS06zBSQsneYbKsDNljRlF5SVlFyDr9TkE+M/DXrEAb28dtl1DV2HQuoot4IfUl
5h2JQrnyUowj9A58Lx0WDSi28op108pgS3rtQHNr7jOBpmS61BHBHKHGTZIG7jLsciEimQjJ6aEj
VrxaXobPxZKHR/jvVivXMvVaDlG512iRYlBboisLjyl0ebnt18UcR9to0MV+Lhmf10pMo8D3qaRN
ZopoL0rYIWcttkzajB7jsDgktE5pR9zEz5tbiBy+2iJ37zAYOHLX3UGCVsxrX5fqmx1HvXFHpOWw
gW9SpOBA3tIgT1s5yTDllaEp4qe4WnwcXbATHS8R6FStw2Vi6Md7MAdLKFo+T1bGvkgKB21cjfT2
JRjkh+zRY27HKTgKJhq4vSNxRpYCZ1pB+4tJ2+l9EdHVpFBw1TOcTJGhx7uaaL0HIV+0cOSlN2XP
LoN4dDbjZDbRUl0OjdyOIogPbpDPI+JRfeLbLcWFh+lAqmSsUiiQjm7SFsJN+0Vi7DMZaKEiRN87
YQ5NL2hsjyimb4YQu5KgCXjLvPoiGKr1Yv19hXHeCPQLx0gTGmqAfKD5HL75An1qz8OUqYzr4tY1
ZbBFF6C8acO6X8WLRzeBpujelvil47iHNlbcvAtb72S8vHWiOMULdChh5AXBFI0gXdxwQfQX3Lf8
aRlDhdM45OsACtaeI/2sCKeIpw46BNnIGnSRGHHVdhajf8cCwPgSkvN6R5XLtqyG2p6BBOc9urIf
KigeuE8w/sK5O/rc6G1YKJuZyALQx+PLIA+L60LgGyZQIQqR6EBYcYFh6m7QmDUBdTFm7QDNy3zh
oGNOzLmcXZA1XVfwg3YGtSo93M840JFz10b9cLcszW3FkcTmvbesI8w2k9KFso8jqN0VrT8mbgiJ
mG4On7qakYSYSKSOAqqFOxRFIDwPYcYs34txQs06F4B34qWO7hiuUMDVGeHMZBWyOcGd5xEKsdsl
n5G+1fAVabgENgQgkdpVbwoKgWnkIHPPTFlHSYAr5NCxjl8Ukwgyrwi+dKGPIU0IeFQXIRawZrkI
/BK1lsvtjhX5Gg+IdnRQ/94qu+xIg95xZ1aBVs5r6MFUR+DS2uvF55k7AyiaDU1Z3i8eotihUcsy
XhqJNKlIfJkHB45uf/46jkvur6ZW6/kw5K1JFgj2IO6C65MrVeiNo9mBKIHSIxbIdgdPBfsg57R6
wOADenFNjEJ42xjVTxkqwnJ4zwEHO4x5kAfotFIp/mBO/A9S4x8nvbL//V/oh5+AGun8/vaPf0E3
dl//+fu//gOl4YTeb2C3B2BNQdQNkMQTlEd9yAl4i8j7LfZdCL1AUQLSTBDY/xOnQRlwGgEG/nD6
wt+HJ5X4f8E03Pg3VLEebApP2D1YPPwdkMaPOCOoTuEnRT4IbYAdYhn/hEz8DlHVD9PUQLcWiTGi
5npkLvosJbXZdy/jX9CQ76EgJzzYv3GVf6wC4WkPKtAUHgb+GdgQqmChUEG7bByxsEQPfZNSt6xx
OFn8CaTps6XOgFMQEFckdNG7hCT9F39ywfmMcg9alg35hCV0Aj2fPZQPoLcPJA108wDE+/HVRZFq
vZbSeYPBcZG5ve8c+aLkibtdis0Sx2LDJZFrWGjIFwXpb+ygP3fYL17qLz4d5JoAFoVcqAsl3LNP
59Ixj1tHzZtghr0McaAQGObsM/21X7zPE+ruJJ2PhyXx6S18t0GAQ5Nu3gzzxhWOc7D1UO0RYR2o
5Zu/Z/Ty+y6BoR2YGjCwoyfg8o9LuQpFiiXdvEF1Gm1CloervERL72+/Nlh3YDPC/RLOm+faih2b
RRGF+bShJI+vgDQJ74CP+wwh+YuPA3w3cE/gAaAsPWcdz6HCRFV40waoBu9gep3fmFh+Jmz9Iw7z
9zeG7wL1ONwPxMdB/vGN9RONVK/otCloN+6QGU7ItEi0a6c23BeAL0I6powzXpHP1B9+9Xzwv0Xp
BojZCWT748qkdkI+ddO0mWczpw6mbCtVBWb119/q580X4uWdCKew5wEg7WxHQIEY0wVOxaaDgHba
a4yxXRjYpS7Yhp8Ahn+1FPQOoXpMPZzoc3WyPPYNkQL9jMHl4d7SOdzxPhgvh9D/e1Z/p68GFwqo
0yAewJADm/3HdzcBVuJZXglscYKKR46QrnBovXYs/XtqWD8vdQaYZQNAshNvsdQk2bb3GowqCv7Z
A/28GX58oLObaFkgfi9Gp9/w/0vame7IjSPt+ooEULv0NxepFle53N22p/1H8NLWvu+6+u9hnQNM
pVJIoXoGGKBnCmgmKTIYjHgXritMBQ31KS7D9O79mwEfQRPbayDygBgvly3Okzmvw5C5LOF8Z0bU
w1wkC06JyPf8djYn9N+h1pFoCKIuaEMmhAiwc2+H5uJbsfbP/zSf9aVo9chWlYuLtkOSO35E0eMQ
jYp6aluwFbeHkp/58qriAzlYaAuV43plxIuUejAHghZa0pqNTznUvItFl3uxk/8kGmY7X2pz+aTR
A2RxbM/W4PsoVJakc+jEITupeEoXFccUXNjp9qSuR3Fw6oAlQgJlyBh0uR/qQbGLPLcLP426Lz2F
9TNCY3taqFdhAbslkjcEFRy2LVf15SBll2i8dkTmd85AYU+Nul9IF9cetVW0Ot85odexcEHB1x3m
y9onhtsqKMkUM78arOl7EAbDQXdNXB1vD6PK43ixGxhHE0hXSQ9Z5AtWx7U0VSePii7zhZNGzzRP
4g8F743zmJr5h6Up+o+qFU1PCqJTH+oMiwY06M2vfV8syVGlEUvZMVqe7F4B4BhMySM3QPtnoc/V
jv/i1a6Vv5NFx4BGd9CAXXE4Ao2GUNzFmd9Tz/jWdJBGVausfYUu0kkkw7vzD52xEEJnUYTU2l8F
GEOLhwIpmczXVOhfApwq7eTpvbuWQaS3JSMhH4Hp9+WGSqH/QxyoMz8NsoZybT2cA3PYs658va5W
31hemQJPK0GOuNYxz+peF2CvU7/lM32vwOTMJ0vRC+1QGA6KZW1SDcdqbMSxWPLpP7oe4W9uWuIv
IjmoXF6GfzpqqNHrqe0PsA+EfaiVYUwP+dAuZ9Q9S4pKJSA56t3Vp9sb9OpgoxCKfAmEPgunBw74
5RJpOug+LpHUT7PZAdrclXeNAgD79ihXuROj6DywcCFwUVhdX/hgSUTv1H3qB00V/D1XCXWfEcO8
ebDiRxhCzYdgnP+xl6j78/bAr7nR5bdhZOi70u/olX5xOT8d+oTiWF3i21GUTIdpSvQ/TTBY38sK
DOZx7G17OEC9mT7NiaDcXlegh46AXMPlQ+W4HLuga91v6eTU38LIouWRmlSy99xmro8fbwvyO2DY
Fg9QRy7gm8y/Rz93nKiJ+IuV6acxS76ZUaEDeQf+Pi9AtW4vy9b3AHUkSPbwRbMNuSveDJe5Yeki
+Z/4aR/AJC3M7mzKp8fRAuzsW2llfOvTFLeP2So+3x56a8OxEUjFyNWRSF4FmkijXNZGfULH1yrP
XdRZRxqpezrkr0d79d15dtg2mSyIJOLv5QwLJDdR8c0Sv04aZMgz3DZwOsunP2CpGw923OgP86xG
oA8i4CwLctNjPQQYHgA4oAFmuO+9pnUOgHzTwTkkgq/vtrhc0AKrrNhvgSmx+RWKoDFth3cvLl5F
0u0OSUaAKauA1yzztPSZGft9BDoq1HLQT4Bj/sdRVp9QjYO5r7gufJrT+TnlPgegnyo7MWPr6HJy
cQpVcbIigK9CE4XK2ulnI/LnIf/oFAJwPjCcHDyHCfIR7GbfHqt6NqxDpVjxX1kpehB2Whl5TmKJ
+9i1yoJ/dLVf8AX136AnY+fdF4yU5sHoj7oRydfaMKYrY0UNAyfyk36c7/LFWV6MTE/Ot7+qnOh6
L1sqRhmawVud5bjcy2m9IO8RL5iSpPn4YLo1WB63j6hk0wm7PdR1uoI/lObgUQDhkOCwGioa0bNK
nS7yqa78nlCjb2MjOWSd/bmqAg+jqh+3x1txK3k0SQUbGzoT54Pq2NqtLHLUYWmmIqLrVqd+3sdU
fuMgROWQJzz+7MvoK43VPU6JKA+LGRZeVerRC5/S/Hr7p1yvMifn1WUIYwFSUBmi38REVSvF7Kbw
f6sBDrTlwAmOnAm0QmzlO8HgOtpfDrUKTuWCfCN0GKjGpNUg8fP0zlT72celJ/xg9bXxP44nr4O3
UzNaGsKS2izmIvWA7+q/4jSdjjBxpoPlavrO0b2q1hGEMN3F/BJyPKu5ChAJuU7nijLy9ShQ7+pU
gAeK7TikfT4P6pNSNOlxtKsCHdLO+TtLAvX37W+5ta1YYgNDBZJM9GnX+1hPlbpV2cchYsWfmhFY
tw0W5dgDP3gc+cpnsMyZn81G+uCGIJF6J0K/thrub/+QrU2Ft6quQmOlPmWt0txoKm2XzioIXnB4
h4ZjB3qEphguAWInFm0OZVDhELJQSsHt8iMH04A6YhlGftOY6XHB2+OQgqymD17tKaZv7V9IZTC+
dbhaFBAvh+pKMPY9yvJ+LaIIEO80nvPGhKQ2w7mZo2xPEvI6Z6DkyiMKtw9CEzfC5Xjp0ChuDW7P
T5eofCyaQf0t7KLYqUpdxz5GIWegyowBp6auTkk9JVXX1iL0RRkMX6sM5eQ+1FVPs8F9TLzLTlWT
7JV8N6fGDiU5MHW6EKtQEFJrJNUsIInpovpzKfvxU6Tq404A2EiHsDCE32xTdCObfT0vbyKAojjT
lEG+85fMyD+lSwr3QjXaB/zpgmdtrO2Hdrajs1FoFfUxOOxDYU8vto6qDr6pe3JLK/WW16ivW6R1
IJGpUlGZu/ygUb0QQJKcpcbe6WNKBveliBaFG7Stj26S6n8Ip6Anac56/U+ZqPpZ5DOEeyQlnyot
DO/1AtDw4fZZ3foUUiaTG9bijbI2zclp3oJHrkO/qVwdyJOEslgDXfXbw6wMQv7/5OH7mrDAZXFg
dVDnUcceqgO9AV7a+lFqlXvOmqZ6dIFhAe20Sky2m+jeDVvlXOVV9WmZZrAj/+ZXYI0OsR4FEeot
l5+AveD2ga0ogPqS5T/F2BjHpCz6Uxdl7bHuO4cSsJueOki9z0tsIz4Su+V/bv+IjRWn5KDSUKdM
xntgtRKDTciqMGDycvBln+j6m2cH6PzO5t+IVjTwCK0YjTHZtYiAPHaRVYyKFy7dF6Wb2idAMl5R
mxPxy915cG4NxvGiwS3kFeiuzrMeI1ySDvjLTEnaA6537TP5hPliZoXzSNRP/3j/EtL1MFRSJzQF
9NVVC9LBMfusZ3K6u5xGrDGPSmynOzLsWx+K2Mg3kmtImeBys/TFSOLUN4pn9+CDkfsgFwymvXLN
RgA2dFOS4fmPVK29HIUmRwQ1llEG2DwvIbDXs9vKsy/C9tiX9fjYlG28MzX50y+Taykw/99BV+cg
hBzbdwuvl6RbjKeuGrvHuptdHySU8cPWx+CudZzBh4aypwO/sahIB6Fph7QIVfZ1ty8tFOo5cah4
bhgZvhiI+stQLf7tDbKRFrAZkbRnlnxBXf79TeSPU0sdwXC5nppb2XFqlhBMGmTwMlaT4+2hNiYk
xZZgc/LolrH9cqghaNRsjBrXi6LB+eyM9fLYVN24k1KtFGFf46fUXCJXl28h/vFyGCQ2RYNptOvB
cZu8ySrhRoGmKyW3QPzU1bHwlkTEv6zEyZbjZA7hz9Lo1WdtEalvW+lwmrlzX9pely6Diw0SqSIQ
HtthqZ4Anzog5Pvxw+21kTIQ633mgLTDaMZ9fcmtFkfwqAnsAPaSmWbVs5GNbeAvqt4gXQu8O8/v
EqUH3Es1c/4jzhYDzVcRxT9TpUz/0FIzeIlmYIWHThVLc8j45NXBMiCDQ8YM+/Dl9q/d2DQydZbV
KMr99DIul7hO3d5S1N7xlKFQz27lxod5VLKz3TTvU4L9f1/zzVDrtqMYXZydugnJhzaePnJNgD/W
pvGpnpZg5xvszGrdxJiHEeh02TlelDqQb9NG3Nn0Tj7UEeri/2IBdZqpwgSvAAvmcgH7MsX+lO6w
14umQdS0SqL+mOoN7iVOvicfuHHukCahJ01Dlct0XfVRqPgM09w4Xmd2kP5hs57d0d5L2rZHscnC
5Z1NYf1yShnDz/CHHY/KfX9wixaYVVTkOzFkKztiMv8dZrX1UjRKxJTVUHWHukbXr6btHSjGB7US
v+GCq9+x6OipCcTmUfQWxAgLiL53++ttTpUc0JSBE70XeZbfxMzRBhBtiJbt30BMFaYO6H4ezZ2p
bo6CY7oF4gNn5bXEMwoaKTaiFTtfjVWf/xWxqnm4k/1sj0K9FZVyh/r76n5z5mQGJFg4HkXy39FU
h56KvNtO92jzZPHQlh0QHmprAcueIg7vTbY7znPGcxQp2ZdRcUy/rYK9ktveUKv5lE3uNKHFIa7T
Lgdiarp+BzH9CM8lP93eBltDAQmTl6eUhrJXQ2nWEEnQj+MNIoS/1iXtwzQX8ckdO/t8e6itr4Q4
FHkAum0801apT0vTjdomR7gUwiKDK5HEdgZtJyptJFiventIESEQhxn85b4OirZLoZLzmVDeeKjn
OH7IQKvdoYkF0FRzmkd8hquvt6e2OSgZPrAmYVMGWR0mKIZKMaSWLRm01Vl2wCDjGeNj2XXLR8rG
Ha0GPd4J9Vu3rYujJOJhr/bQq2AFGccenJldXyWp9ZzDTvQ0By6wmfX2kw1p/v0RQ7pYkspR3dct
S37fNxFjSM2lEh1nucP0FCXkrkSpZazf//2og6t0DyiZAtZZbUhDVwUKfoyC+spwHkM00QreFCe1
qgsw1R0UNRcBqNvfb6t2QL+GyrNJnQLP2tXeTMq8aqBQ2R4JQ5LTmtTaT1oIV8+z+sL5u8+IkUal
Fy9hW1leFcuOGtYBxiNyTNq9Qt6y84s2ziVgMmFSNKZPjyjX5WLrojfmGWd6OJdBfMrnvjkKEdSe
4br/5ruaGKdTwdORUzS0y6EMQJpNqjm2V6VN/GkYTdQE4I3upLQbp5+6nRTwkua5vEcvR7GUchQt
AcjrbPZoL5L8FPfY79z+kJujgF/juSgNUNdN2LDHHy5IGAUet+4ldv99aYbCf/8glrAMnjR09el4
XU4ltQdRZblqezGyq2d9RiemMTHm+BejaADHQKLIN/RqwRx30RCnH21Pd5vm6GqlcxidqN/5LFv7
DDSKjvmEjbqbWM1Fx5CosSLUK9p2du5GJVQfAiXKP2GivqdpuTUUb0DAQbJ7xxG/XDYkOjId2oft
NXZhnXATiM8KrxCvQGBq5wttDeUI6hO0hwyVjXA5VBqpqEJNoe2BWMDdN+vyuwrs/ylUxt1kTgak
1eOaNhLZHF1PcDbrQrGqJuCsgXl4amOit6Ok6EkpZ4rU/7EVRGiU0P5cuIgDoGFDzGi1b9Arf9ze
KpvTBWXCRjHAT66T/mCMgzSlF0j06guvNNFHyFMD5m3tjqfbQ8nU9Gq2ZMeULgjR9lqT3JycLs3F
bHmoZymPYWlqJ9RbomMZqOqTGSOShsRGfW66aPjk1G34L+4g7lfTpUfI9fCaWb+5g0K3SxWOnuVl
TmYc4EHAtyVW7gTf69YKHiwUq+VFYCNzpa0SdFQIUHoaastTShfxwCKGQtbSDfgF8057NBcVXT5o
FeemTMrPPYIpXlz07YuRLNqe6dVVROOnEDSByoBeonkn//5mxkutahPCFpbXOSJ/NKw4e7AG8fX2
V9WudhDVNQ3dR5TGZblh3Rgcq0nRB3DtnmGV/QzjH3GFw9jkwC/F0E+eg0TCr0BPyaZqoSCgU9lj
9Dy7C6pjth7BYBqNWJ1O3Vjmkz90wh38wWyL3+WIlvzBnWxu1SaohkfRZ3WKnoOaDogRauKz3dK2
Ow/qWKKMZKpDgdqOSHfCnAyWb7etQVdFVmBZRxfc4jrNDWd3rJx6GCD01+VTy2sByyYH/h3uN+IO
ElL9WSSa8s/tZV2v6uuoFIlc8CcA7YxVcK3MMM01BH18q4GgnKT46VlwYw9F07bn20PJf9VqgkQh
LiOq+jyD1k1tGBeB6XDXgQXJXW8wtOhlWVAnnEJNeYkqQ3hpaDjfu8VJd2gL66WlKkrOZJOCEm65
FeXf32xQN1IiUyuWAXyAMf+mLvtrEVV1ypuwvkstJ7yblnb6fnu264V9HZPKMymiHNhenc/InotG
G/icRtZoJ+jXyUFEpXMEXjfvXMPrLJsKnCFsQI0EVwL82iIBLSEl1Aur9gOuUQ9D2+rUl4LzD+JR
6gO5O8u5DrByPEr5bFVDwlzEajm1GKmtYehrfyqkYsIEdW0IE4QfenQgzmqEygYtdOseDRbrkRZ7
ZOxMeB1wXn8AD0FUp+kRUiK7/J61m+C4Y2W1P3ct2osmFxz81QnJ3tvf8HrfcHvQmHg1FeNUrg6H
06u8NDRILa4Tw5quCm34OWESAeWgLOJ7R+31Uw6O1L897PXWYVjq7pINxbW9ZtkYgQaCj5aMnw7Z
t0zqEzdV/deiotRwe6CNdaRcBOGKEhnVsfWH1CtnVGp1Lv2JlPo+R1HsMIfKfHd7lI3pSEVcyq5c
/zxdVg+XJRyFVQ1N6aM+P34d9UC5J/cuTqJQ0r03yfWMoJW5NFkdXvACdNvlzljUtHGDOSn8SJEO
4naLxJmlZTvrdn3gwOxplNfJrqmwr5t2opxFTBEBPnrYJyeU7I0jzTV/RMYEp99gz6dwa1K8fKj4
8e4jl19t9ylpqrTgpecr5YDejVQ3ydJpDwq8MSkernj8ujoniyh9tXQJjGuz9Hsr/Wrli35MUuOu
7eCvIjc+7Czhxpz4yNjwaBJaBqHrcjT0oGHaIzvqN5NYPuldOXujK94Lq5UPLMTEgTaZMMbAOV+O
YgSKiaGkWvp1lRkfxkydvugovOyEo+sNzihUBITKBWMSgy9HyeZibrLOgGqwiMCDAUWZXh0Mf8r1
dicibS0bTUYAaLyEdEj0l0MlwqzTFDshf6iQaxLg/+jT98s7U1i5bOxuACw4CZFGryakUMg2symD
pjGOOGNWSwfhQNlrvG1tOBxWANuSJruAlC7n4qK8g6i6W/hjWjv/ieZWPfeza51Td0CU1q6DnQRr
a+1eeWncGtTn11jUrFfztNaWwu/RePUcW4mOeaT8i8PKRgDbwZ6mjPiaxr7JNaa+GjV05gq/BFt0
LtoM3L5V2u/fcjSEIExAFOAydldfSDdE2KixXvrROOR3PDLy88KyATjt3J2hrloB7AYejjZlF9CP
VBNWMbXKujhXEm4JKrQdes8OIGX9K73aH02U/c4zZLv74k8cdh+ruNlpC298M3l1SFcUiwC4rjCM
TZCNFBdK3+3D+ZioA6oCdrE3xY0DzL8edDLoToiF1irAaoTFNjBKRilbAMGdlF5os08xYtWn23fh
depE8R+BeN5LtgrsejWSu9SWAhmi9IGhR15Q9+bBafXeD7I2edaXUEOaxS3vgH2Gf9SZ0e5cxVvL
SU+fbgckTSja8u9vNieUXruq+7j07dJFl1jRECAO4m5nx2wcbDoQXMFgcREGX99XJBq5MAdYSlFn
ti/JogDyjhej5iWDoeahwFBmZ8TrRA1HAErM0CVhyvGMupxXqiJKNRCH/ayd60feh7z+wtJ4atQE
bS3kTbQDAIO62YnGm0cD40dybrYNj6dVJmxOYVsoQUQImxaaU+jZfA6bIn1wGs34OZVGjKp2pL90
cdE8aGSKX3pQPjs/YmPuJig5rgOSRfqP8mu8+aaxkY9qL9zcR5QLqaMpyZ4MQc27NTHBLBNteAIR
8F6MATEBjJ68HQRlP9jLl4NCeO+asSIDakCO3c1p5B5sJezev12ls4wkJ0mLoCvQBNHaMXN0f0Q9
h58WtNpPCpWF8+0zKe+Zt+9SORc+oiP3qvyOVy81u+iLbMz9oO7ij+VSIeJUDK/CTdEpqOBcJnWk
HMq6D3eiwUbcQaAGw2I2EO/iNVa0y3st0aXBU15p9UHwUDqk+lx6iybGnTfbFdbvdZY8nDj98E1I
hi6/GP8v4KGxyn3Fsn6qVfHBVLqnLkZRJmtetG5AoyV3ySjQNpnrU6ok51oPEZApv95e7Y0QRFma
nJlCJICDdfkbC4Gw6Li0YFE3RMC8yA9dmi47O2djZaEb89qXLyngz6s4m5pOUakhMvrKaDV3wUgk
LcbhK54U88433Ah2LCivDolzpgi+WtduzvDSKAAxT4WKEpzdO0hVAb+NJw9Zpve2xPmKkkjHZiXB
II9ZJek6Iu19V9mpHzeVQHumaP42UKd/vv2NNkKKfERBXOHSdSmEX+6VHBWcWFfT1DfddPoWTVp7
nhcs4MspcVGlH9SHBAWtPS7oyhlWYolovBLIgU5wFEk4LoeNFjcpIngbPpDUEqP5Ps38HMbOnZ1Z
uKEk4XgO8ln7hACNisbOQstZaTJvbA16tSZKzmG16L4Z1PZOFnLVe+OXcZvR85Uvb9nquPxls4L3
KUjX1EcRE082JbAROS9CoD/uB8dA+yrA7FUT4Uc7yj8kxfic1452SMzp1+0Ps3F4wHxQJyTBJHFe
Y66SBg8Ns4afplid+tC3bu3N6IjuBMTNUQDe0tpjD3CdXs6WUuPUm4WS+EY9tiCireYB54ift6ey
cUIhNMpPDRpaisVcDtIWmVNhOZf4AWi70xRFy9Ft4Uj1br8z0sYJpaXDRqZLyeFZg671CfjtkszI
5E1LegxjQlxrozV9IPlfvi4h4uO3p3ZVm2e7QJfC9oKMgH9YdyDaYkyzIYb15ixx+GBiDVLijqPE
f45daPqVi0ixMsXNqc0c9zDNc/TYzGVyXKw439m5W58S1RzJJzZlT0v+/U1yIJOlSUX+ylfF0JyX
MleOCuDKHcj+1rekMu+AfqXxDlbnchTHjsIsKkUC87YMvT4faowqKgB8RiF2QtP1hF4LuFQO3NcS
5CoAijkyRjvIUUjNR+XeCKYfLaq397c/4KsOwWVKwCg2LHsuZprb6wkVCOa6PWJ4flWg8HEcZzwg
PxnkcggIoq3THgvkpdDNjSbUq8ahausDV6r2USLqwcgG4/KD8i9+gi3IcY2aEA2xU2RMzSfRpu1E
8CirH2Zph7/SCEoxWP886B4Xq+1R+iddtXDRS9Ae7PT4rzFvpvu5zOfzILTmY5qMjX5QVL3FCg6R
69wf7RmzIz3OhvJOIQJ+EV07ln5rzs2Rgd3THKj6t1oHcIIiAcJ3lVWL73EwZv8osyHmk92N2MY5
SDX/iGplRqw064M7QzGX+qxVJZqZQ2qD3tSMECHAorHjnYCzkUez3jy9CAUSirsutM4CF49O02GI
J9WCxptr/V0npnJ0VKX5VOWR+qTmhuMBUdQe7EKgb4t8pL/z0dmkV9+cMA9aBXY09brLTcwTNNMw
veHKsZbQm7BcP0yV2R46w957rmxtYrmxaGgxoLZWPehHhP5bF9UDrbakMHyQnniDv/+x51Kop2+O
uAEkMG01IVwJzaJ2m8zH3EK/M/NxeM6g1u2c/a25kE9Cq5WKTDTpL5fNCFOWdBkhcVXlX2KATxFg
p7KTvV4HGIRj3gyymkqkzXGEpBv7I05ocyZO6leYdxzpne+RnDaH4iFJx4jq7hX/sAiXvrSbIfOH
UKBsbaE0iDsgmrbT3O3M6vpiYlagdV5rujQpVmET0Xh9RvefD9RUxQPa2LisRGUujhnC4hHq1tMe
6eU6sWNE7nQKOvJJtU4fk6CJcVJgRLNu9Sebqv/RnEf71DglIveIs3hDor+/VsWg1F8l7wm4yzqt
S9OEWqYbZb41xOPDUOox/di44hJGbfL2Gd7YjBBM2PC85+gQrwvzzjQOS1G4qT/H+fiU5Sijp7Wt
vL8KSxdaNsFom1K41FeXkN3m4APRmvRnUxuftbZs/+6KMN+5hTY+FieKLIK3BdTJNRypzXPyf6gk
flJm4TGqavW+joWKwrcl1KdxiK0TapjODmRvc1S8vCVMBGD/OveHFdlbcz2nfgg7zasNvT6q3ZSg
hZkKrwyN5Iu1uOZO7N36bsyRBpCByBEUw8sgYuFcJAtTqd9V6nAXu11wqG2cWt6/O2hDUTQFFsKl
vooiLKWhtmWX+uNShx+mKsjyQ2kO5U5ElMd2dZGob4eRk32Tc81dZBkT4nu+iSz4vUWeax+mLv+J
rkzquXFr+VniQnSY88h50LvA2DkEG19Q5yZFJ4fED8yPrHe8Gb8ttDmI6iDxl8LongdEvo6TEdbH
aeg1ZNCN5l7J8/DL7bXdeCLRRaR2yisONTES+stR43bOk6qu0bIwh7g+c9G4z3HV2F4UtPrv0XGa
n0Mj7EfSquGgiWS6ixQFKVhYjk8iT4OdHbURxmkCAo6xHCREOa6XPycndmqTUiU+1PbxCOcyOxez
Kk51pEc753Rj86JJKJVN2LxAdFfRAJHkWcsmHmVkFZgdRnV6xm1xL0famhCmC9SOSUh5yMi/v/mq
RiwaEcC89ANEVH0dQWqvQLL5STfHvU7g5oRkw5b8l8fL+mlmlyJQa5Ohotr9FlpO8SDiaI/wtbVL
AUZAKOYOBKu1+kD9FEF6cbTE1xGZBjZeT8jWz+EHI5qVYxRa1j2Qz72X2dbMqBKTcVGGpxO9SlaS
IC97l2VDXCAYD6qjjX9MQ1l/vn0WNu512oFcsq9FUnf96ELaLDC0nAenbcbjxzQMm5cCv7wjSt5u
h7m5bu5EnK1puTBZ6abBmwZNeLk3krmuuiFsKJyopeObitF6yiz2lAm3snRekoibsXSgcdfVh0wR
+WCkQ+K72TA+iGic7sdcjT/oVZ++hCGUbRKZ7B5Eefy9bRfTQ5l8KXeC+MY5YGnRWEMhizLIWmit
TdCod5aQOOMsqA8rOMrVAuGKJhj26BQby8phM2nYMGmDrXq5rP3Yj5OTYxFZlKL47sYGu7N1i9Pt
3bI1CtkYzTMdzrvjrO6+RBvBcM8pYjGK+q3OAWbqNUoFtwfZWjWgHpKWxMVAqfJyKlSWqXMUUexP
aagcKesNx0K15kOu6d3OfDaHIt+zbInCv+LT5PhRWk1lR74aKX/X4RRgaay9KEqy5xe+ORDbniEQ
qqPScjknbj8McW2EaUrbCo/l3IqzPsURfl/v5oXQ5YC681p6ox9+pcdioLiCsIKGBo5RU/9rgLDi
ruicb3+kjcQB8SnKrVj2uBK+ejmhpDGHXAPy59MHRDYC9kQQe3aVWu2Zbzqdx9my52MAAGbBTRaS
B49xxdzhEF0FL94+VD5kZ0dyYtdvUwkh7cKW84WIZvkxHpL2iOVacCBTtE+YWQc7lfqr7S/HA2wv
S6uSg7UKyRhtNEheFYk/2Db2TWLsD47RhTv7f2MU+gEMRZ9MVplX+9+wUNXlwR37qjv+rJV+OAm1
CXYSr1eG30XmR5pKzY93AXVG0EerzEtMDSXkuI59hVpCRQ+gBROCMe05i1r9Dyd202drTIKTZqDT
bydqHx/yRsufbA2ZwRDj6fzoqkPvLW3YHrIa1ddGH6fzBJjQy0xFwcQxMo8R/sDY/en1/KLMsbWT
yF2dKjkHvHFp0fBeoy91uQlxbu4aDeNA34hwyjrVdWGQJTsWVoITCe3p9pbX5JJcLhlUZQ4ULXGb
pvGa1WLEmIGFyogyi6ah8RDOdXJ2AkqkD4LaSfDQ2hJ0mzUT1IJgqn81yxw+u+VYolwzl8rBCVTn
AdJ28SuydMUvZw0n8jY0y6e4sIfnKDXCc98H8VO5jDao1h6jDcQD8dBdjPuuSxy/GERzl4+Gfl8H
yndQ1Xt8+uu9xxSRdoBOCfWKKH+5ojHuXSrICMScysx8ntMWWxzszXfO0SvraL2S6GKDBbHB1sKZ
vBzGSvRQzZI+8gMtdg/9gqdgpf0R1ZhSBu6XttceDTt4QYkvOxi54fEqvscgDBf4ojlGxfwyFcNf
AW4bh1GM4tCMjVdnvX7ApuhY6tNO6eN6TWRFSnJTSDABHq5OCuxvVzFoNnoYTs94ypcGzngwLZSd
/XUdzRhHPgAAkMDuXKcsYYpkBgIGjpcHi/5nbCfFj5Kyf06vPsv/wJVm7/bbmpikddDcBA3Gfy+/
QtraE24yoeMFOGPeuwnvLn2KsvcmfODmJNpBcutk93i1pUw3hpVIswOKQzPeG30Xn6TS3s7ibc4F
rAgJuqwGrDnhll52S5UzF4xzoqdQ1CM2ZWm883y6DjgkWeCJ5bORjHtNTIwcrRzSEWZIV1f1yaqj
w+CU/xQAVHams7EXZDYHQA+RM8qVqwPS6SGOSS2O40UYzo9jnfEE123eHoM5fq5na+/cb4/HXSPx
hyDAVzdbbJgdrtAQQXLYPd/GHqFNK0cEqkN48zyWqrkTuTc+lyTiAUjl3oaDvjpTS1p0Krpeludo
nfYYRGZypmY0ebcj9ubnIhUCJwp5Denwyw0Oed9FvkzOSgc9FIFJuWv1eUIjyNoj1G8tIHcRgVMi
3YArXQ6lzw7Sg/oCxYXqLy7Wtf5ROgqNywezSaqdbXi9elI+EBkgOusE0TUyq4vNstSDWPcabca2
uGn4UKOi76R416sn23C0VCmGctm9XodvXvFlYi4Tw2ieU7s/FitVjyZ1Wq+BcrJTx9uaj9ReIzvm
UQhK/nLxunrAV27UNK9xlQygvNmf8jAL3h2ImA/gV3rSfCaut8tRZj0UY4g3NG3oJDnEaa9+Vlq1
/+u9ew4YEMwNUGsUQ+GBXo7iIkEZlcGoeRVmtB5aNDHWSKbAdNAMdobaWDbuTkmyBX+gqmtu72Ig
hlw6k0beXd+3g2E+9rm9JwS4OQgfB5C/Sk6w3mtYbgokihnEyoqZar/tPMSjstdlui7JyayDHU3q
IWEV66pqMWRovOa56i1O0fzVRF2G0IpAVvKTYpDYv6jB2LaHVFQpPLWgqMShglsd3pdLuyA0tSD7
eV4sc9gLjNfTJwt6hQcC6JT8g8vPKcIcT2+4FR4uQ+k/GaBL+v+i3ukUX0cPyuaCSrakv9L2XxVF
3HzO28wsBItMf81xZmTmw+zDENXV0cyzZudkbw4HnZPOtNQyXytpQ82C6ZKH2K2r+nJfVIbmxRba
TOGQR4cJe86dOHy1iJKDQwJAbsP9CV7/chEHnNnwbzRMzxgs9wCkvziLBWfy2yfvalaMAkyUW5mn
GWzDVRSpxIIAXY+1XjvHv4yhs49NOxvIB3Q/FcXMd96eW3OiSMFTwNJl2WUV8KcqTtq6EaY3VViU
oUJfnUNXz3Yi/dacwJ2RdAKdpkAhf8WbGIx1lxVXimF4bmSF/uTSBTCGZbxvKxvYqBHtyXBeic+/
Em8dohcoFN5U665b3NO26dFL9ZI6oJNYLUMX4B/SZs1xqQ3gAIZRVRGlaQ1993bJNPNQN+H4BTMO
MzkhPVdWR33QtP7oRGOnnrNSVXQujhoT137sAGVnYzXvNblk6L54T9A64OEClh1CCM351SntEzKp
RK0Nrwmz6WsB6OI8FwqGshVUNnSTnA8TsIGdJ/R1zHodFZVhKiCSTLq6UPoJb3g75H0SLlH2XM6D
++gi9vHoZM5wF9XYR2AlXo4nM6wUbB0p/3sUAstno0yCH4Nu9Xe3D8DGlqSwAR4N4rQUc14dsxCd
h8FIIOq7RWQ8z6gIHUQ2t++9Rpk1gqGInFBXlTYpl1uSclmHvUyHOkZnzB+MsbKka732/uMFxIL7
QJVK3FRxV6Po+GGiZ294MyYcR3NAAbs32GG3V2xr36CiAEhRJT9EK/lyFPwUU1sfHd3D2KEMjrmT
TSfVhSh1aKy5ueNJZNxT0Xt361eWviGYQYqxoUmtCeZTas9qppO/KTQSD4ARIOx2brOzhBuTczR6
2ER4oiGB93JyY2H0ou6F5hlS2dtVGeeM2Jp6Ckbu8wMG2Ritxlb35faayjC7OouoH7BDQCWRUa+F
/yxM29HbnEkYpG1oP0/ZX8k42We1mh1KWkF/Lp1AfAqc+fftgeXHuh5YNktgf0hVzsv51qqNbjmx
h6y4b8/dkPfPKdr093NvqTsn7bVAsR4LbQD5giHmoF5xOVba9HHV97PqFbGAZ93gbHlEga1l1lOl
pKeAktvPyEjMk20XzpkmdX+2EjsxjsZSdmck5ZoHrgz7mHQUfdrEUB8bSukPWRjh/WJ3yP0qdM3c
vowf6/+j7kyW40aydP0qZbkuVGMe2rpqASCCQYoUSVETcwOjSApwAA444I7x6e8X2dl1S1JZ6mbv
7qLKTMkBDMDhfs5//oG3JK02V2aTcAiA/uO79m82DQavsHTZOJjgfy87S3Dosnk+zjEJxvBkrU2d
FQxOfvKi/durYCPicoWzmOS7+6Wlb4OiGOdoheMtWZTRnSlq5ycr7/xLvnsoHJHn7Z8rcBZ8VwD0
GkBztSfnKKydXVfMXxIlXSzH5stN06v/L24cNWHEVBA04HtyeCe8ijx55RwNQSipbbzostkJqPrj
q/wWE/f9hwJi50RmLwTP/+5DkfhajO2q7KPdBR3ps10yPhIsBiwIGhJ/sRpZfewrtxbZ6uHlBp64
LvrYzgCVaVlPNtLI2NFfB28tVDpi+/nqRXp/WopxbtI1boRPRG81CkJJfdLeyZUmcQAzPw6v1p92
heF2Ej4FUiVJ7nsbvmb8H+Lb3nNmQRFeeF0qar/7VS5F/JIw2Xt16IGJzoyXD6uxhA9tx/MfiW5o
1hSVd/DJLzUSAmQwxkltVHuwW90YClvrl/aaka0Zvoub2Y4zIk0Yj6Dv7B9asTSP5Uhmbub50p0z
MrH3MXNUvHZn0UxrUv7wLTj8Ne6jqIp15xznoq3DNCwhCad2H3dffvJoflhucGfZYAGdOGxRV3+7
ByRxq3bIT/aR1iw6uGur0tUSioCo9WcuTj8qIugkwUph7Z/dhonf+PZadjCNjd6H/VjRDA0Zfd9+
SdvecfZKKcbLdaxnC7fAqp6IDS7Dj4SPqC9uv8g3k+iKKdvaBZTUb7r++U/fhbPJEwMYrI5YqN+t
z3UdVN0jXYKvObhZgigyZ4DopK4afgbA/7jBc1afg0Dg2LDJf++Yxd5XJmNQ7cexcJYDbrn+0bLj
Bc7g/LMb/uPZyaXODTwn2ZmQ/F1DNtnGMnEfbFhvFvSdzlCoe2f3NzilfmndYd5FDE+5efhY/fHt
/HGjBJnAOQ45OL4TELa+fdCBCdqq8NftuC3JftX0xdckWOyfVAasmh/XLofWuWY9SzNQHH97GbV3
ZlydRB+LfmmS05CYzTpI39mbg1ds669+MMAfJnbe69PQJOHHWcS1zX1YQti3pD4XedWvrZMTmFu7
Kca3pEgL4w0idZzFqQ5rogL3wOG/+ocqWIf3a7L3VbYUYq3hKOPLcCI6EMxqkMk6HMtWo0cP8CE+
dG2xead9qYiXXjVwa8qGjyMKnrx1mYkC4OutkpIglG0npjmTgVt+HrY5tjIVz1WcJ52Kr6Ghlf4p
LAfYpNHYJ6lqFve9PU1Dmc6LtKhCirqcD3M4yuZQlFLch7CIJROXMibv+mzsnheTXZ4/9LiQo00b
cZ5zOkWbe84WqtQtXPlZbKZ4gKvf3s9xGb4MxWQ9wEqzG0zPlPMQDY7zafKm2ErXMW4n4px6euxB
90EIMdhdbvzWcWEMB2ty201jX6RJE9VBtm19tB51NbSYGUfW3l9LnIKYq+49YpZZWBMx3ENMQzao
OBFv6b+kfdxnx9yBXWs0H3tlfxjmuBVZo7y5wfZilzLdRSCLVHhYbVwMoaokKi6XDG/mgc47fxmF
d1haV6uTrMbpoxdU3hPDUINBx5n1LcZwfhtaVtWmcclb86EQSr8R1e7uh8FPluosDOu9C9Orrsti
uwnzOl5lnPpB6ZNdX4QBBjjBBreMLHqPlLDNuZ0Xtlji4hf7I1ks/nikBimTA0tlvG/7c3z6VDrE
Jzm7a8BFwioxZMHX1kkPTCBTTB2tgl1+3x4b3QzctNjiPa0mayNNS2n6sTlRvMNCME5KCm96jovA
/2JNocEcQ0biauenv8zlsPFkxpiibdkbfQ1CsntHpWfv/Twn7UQNZleGt75ckix0VzckaGuqvnZe
71+7wSLumB3i5GC1sbhrKUffxeXQUhcmUTfnZohB7e3aUc/jvpBjNEXtwkezdNFnbHYL1uKTN1/1
VRN8aaAFMNwC/OOTyWT3D2Vdbl/V2AQP7jKHEdbqrsMUyoTbki8RlX5GaCqoIxE4FZtUH0/7CZ6N
lhmZ5PbdHFro1ENG9pwdSykOPZL2SxnHK8yXWqivbh8Uv+L2Mzx2MQrDVNMV3WsAby9zE1pJCP3O
eKPD22gurwehiveLGqyvNEyaFPh50l2G8Wr0uiAceKzryXUuxqT1t6M7e1K+aUOfm72IenxGnRR0
BNVVcXV0p6oR6RjP9dsOhm2dkT4fP6lhmF8FCMs9N6dALsAaWjMb79PXPqmmKENkbnXpQnrmE97z
0/ttW2x10WOYzH+NktnknnS8Pptwci7SXTX1e+BD0WY28y0n7RDWf9EJWMdhI6cyyKetYIE0bVB8
5scEvK5pCdOmXOoqE8EQHSD+hZTkgRW9M9aGa1xQN3HqOdrctZ7CoItkzYhVqauzebtIeAS6iyqV
etBR3ySLWwyXBXbk85E3KrkNSz8mJWzdmI37Tj+WqQ5dhooC87soBRpb3lMK7WPKE1xq6ifHexP3
4fbOk7WdLbWHMHexN/9q2BOHNetU8XKl3UWhbKUFMhnGqqVM+YALYXFRqN9YQSjui9CsXd50bUCg
ymz7D0VVyPuwGnTII+wdsrxC45wCQP+7PglR/kQMSiivsK4ZDtona8BKTAcBbhLXOyao7wffdfZj
GKlguOqImxtg6ljoQsaFrTQTc1Ndn+NbWBv+Eq7HnrdtPu6r6buLeapVB5jVxd2pUeMMbURIOJ9r
rz+3oPg6q5gqXsRF6bPhqg4/d6mX4DqeRiTZrTs4b21YTmG2yHq6cQaNp5ck+PCCKEt20Y5EPXFF
JnJpCBqpFuciCGf2zAGlyPuxqdvnyrWW8iIQ8VoezVx34qLFvIo+iLrWuxDBklCjqoqtqS6F+pUL
rMCWFeUJ8tPEeSABo2EiPVpUAiOVWAdz1dqaDD9299MuyQu9GKc5sk8EvLpVGvAUGx6MQGOzJnIN
Um8q4j5F22g+y1jYWBXUNuKYLvL3z0RUk3K2S+Pex27TXnoTA/9ULEO/pp6HAv9QR6XQp4LN2M7d
coosHNX66KHEATxME86sm5GXLrqKImXZeIT7bZu6dde+tmIaMerCJeiRiff4pse/tYBr5YzAmCqi
Dt92td0VyW7NxMF0kj18LII1jeoa6XRt+d2QaTypL9u1CNKebuBiGiI720tzjexI3808fc4iark6
dQn80sdAqZlbgOMDuV/lOaOSofB054u1rFPYXuWjDiw5ZcE4Q4BnJFVf2VOgXnogNhq4YArqtPZt
KmzqYEvlbd1RBRfbNjhpqcJe5NsWWdeTxN4TUCWoHj3fhDf7Nizigo3SW3NluZxnlVNbaZTUhCRO
0h/YL4d6vQumWj/Kvmj7zOsjsbGXBg1iqcVRRb7D02jSflmCOeeFaZNDKWfztDN+uMBSeouvlko0
p2Hk6MjriCL1qQmacD+IZimdy6qzql8je/ZVrpbZmTIGU+LUh/V0MKvoj1ootFe+1wxO1m1KXnMv
a/ow0es+E7tVqszFq+7t3iI3/eJvKwDr1JjwvRoD77VKQhSuoW4X+9CaGE/4jg87pbXDcZ3a8cj2
YPpQ3zbjOLyagYPuAjNBGFueLjaaO7Zd/VouU8ypZIPLdoW9fXK8Vb7Ou+NSHQzj5r9vZmt5NuNL
1R6dWu4vBDHHj2u7d1R0CvR3LQzsDBcaQZxacxQOOc8tYPxJMOT9MMXm2Uzt/KnH07pNBzS7H8Ua
zS/0J5R3KnTUkm6uprzzcQlsH87lyX01bVZ1MbcVFpAJ6VdzCqMfPcYYmGnJMMFYq2xfdzQ2diLm
9+PoRp9UHJjPTSz09BaJf/eM8rcJs1g70ZjKwhrfRqsWXwPTuZ9dz1djVvpF8ZWNjaNZuz6wCymq
skz5Pd27ye+cD40to4d52GyIMNLCkZ3Jfzvkq6AEy3kb2+SSKipcD03vrJfhznKCRXtePQ0yAdxG
KhSjcWmie9KzmjZdK1WhnsQk697uW6/MF8t0j6pogtcGPR5FdD0nH6zArTxU/IF81UVi3Xbj1t3U
i7MexOw026FzRnkOLxDTk5T98LwNBkmWLAq1v19QpLEkxFo99EtC0R6VjRMRWIhQMJ0LDAX5DM2G
ILjrmw/csGa+mnFG+Vj1lmgRNPSWersPo2Plsw1AmUfs9yoFt+JAqhsRRBfKccAt8VUog7wtjSto
VLSsb+0l3PoPWrBpZHr0/D1vVhuqIzuBucdIfFRZl0SbSSVL9W03jvY9kvSQZAl7YXuj8uq2VIGE
ytSpyEhN46lOtrRJMP5LGcIF5clNiHUj7m0dRcpAV02HxsTlRwJjk5eeGROsuWit9tTAfXtohpAU
HBPa1q+SBJKdSrqt3i0up2gqBEjUOvrFnroVLJl07cu+T62Cx8nr2JXdVWCctSInYvbeSgxy3Qsd
TuLrarqJztptijypVxkh8VrPvUftOSYjJUJN2YinpnW1kD8lMGWIq/d11M4++99mrR9J8N3mUxLv
ZjtIukDiEO1wYCBNxijHTOJaAQhmOKljWOyiOw3w+a/d0Zgtb7wauHhvk+ZYCLfXGMl5wddzyjKl
6NLFwWU/9esLRMtIXUnfK8dUW1EBNOOWMmuQGXz2vJ43qTERB0k/Tqu+dcnsladynNokG5dANLmz
7uvHzjPTUwEFscyaaa505i5GPYlEjGUGQzF67uqd2NOp6/YwjVueXyaIsQ5S3zLjJ2MzHIMqJeOn
tp+w20NLCt4kZVBeY7s+WAfbhE598LSqCHbjZPbSFVp4mbdhbZe5tZczt2cXZ3++stnlxexKFAtu
NNeCXBKsPC7CqMWOYgknUNey7r3lLb4R3XI36yj8YEVYx2TOYti1bVtEp9l4k07tIga1wjsWwzr0
IRt8UXCwLCjnwT4NuvXcx5awkOmtpbWKM2yKuptqK4f+Mmm26q2kTgjTqen8LqUPNY/Y7pi70SGC
PF33PqizxKIYzXizkavtgTsVWUeb0VOwMEhO42GrqdrrtnnAcan10mnuEkIx9aSXNMRouWMGkejl
wvC44wuRkHSRxWU1V2/czku2N1RGJClEyokv20HZsNE6PFWzto7Gh9Zppq9dw46YL802vFuYEN3L
qaHmr0vawzd1oVv2DlQFRHSp3lTXlrLGNY23Uc3kQ8oGV2yx8sat1dKPKe47/hNScF3lTRiou3Ul
Y+RkUQZcNA0TxEM/28WvW8OdzkdKuyaLzWDfq2mgaPQWu68P8zRb4/nWRNM9+HOf5KaZjE7jPRm8
tO48bpzx3FJRT9r9RA2zspDAeBiDQ34LnDeNYOO5qubR9FQgpfoUWbYRlw3CncfYxmUg3/dy3HOZ
dARyt8uGzyEVlLkwE+gnxsEF4Zpmi9ZXiVfBlZ4Dmtd5JzMrRRuG+Y6tBlmwXcVyTpG2lzcazeZd
XKnw3rVitmxnKKV92OKhcNM5pHoGRq2bCKBEVAnXmhqVJVWcgAjsi/0czyP2aq5azctQM3c6oRAr
jv26J0Uedrp7nrQ32vlfvWruFfFhy7E5N8R941I8DtZqB9lfVUjLPkgG8cDzESW7Wbz3kQJ5KgNM
1TKcZInXwk4hqVJA6NLnuXntA39z8jP/yh9BNww74YRi/Y+rFiKYb5GikDzpOXZbAKmSIS47B2dB
2McakljwM2+rH8EvZotojYH2kCj9MPSbYJosTq22o+hnzubJT26rpWpf/izEBt7FKD2GXQ2Y+v1c
zBHz1ntbtx7H2b/BTzOkvtAgxn8ayYsiCHX4HYeo8oFIv71x9TZZs3Ls5WijKYUBjPSps7efWe3/
OPMgsJhgRTR0zEt5hb69CqeIrkrM4EmEmuobWVfybpRJe+UUgXcc+tj7iUnDvxl6nxn/EGLPBgqY
rH2HjO5i8PYgKJfj4pP0F7AzyXHmvPbWjxYGKGncDX42YOScBjvtiKzv65C+YPyzKYgB4iHvrN/z
ztMrKH7ffvDRzNQopWswIKqX06LIbepwOvjTD5Gr4JgDV5lP7HxvrtC4CGtKbzFHhJroqsdIU/CQ
IPPHK/KHdwzHTIZWcPHtM4vhe/IqSF8r+nLGa7xY5pu6JUYGfDm4oEFosz++1A+vGMnWMEqZDZ3t
OcHtv71tZjWq3OdWHgcT6WysOnGnV7H85BU7g/7fDq1Q1ECWwgkPjBmThG+vwh/vS81z4eG0zHVm
itewfl6LGQTRekRxBr/7Z6TyH24i3l52fFbLoRoCEv7ufWsn8h6NHfCourrJHFlbeQQfLsOn/09L
89AasC4orngFKNG+u4nuroO9CMx29EmrSQXN18WORfdPVsUPj+q3qyD1QKDBQPv7jKa2lt0y+QMz
CGXtBzqCPd2d/k/7ep2vwv/O4ersvd/zmEoZLZFjuo1RyhqmAbjcURgyHndt/e79/B/P63+Wr/3d
fy8A/Y//4t/PvdpG0nnNd//8x414JnGv/2r+6/xj//y2b3/oH7fz62im8fUvN09K/+U4dS9PRvTd
9z/zza/gSr//JfmTefrmHwdyes12P72O27tXVEHmt8vxN5+/8//1i395/e23vN/U699/eUb/aM6/
reTP+uX3L12+/P0X+Iv/8kKef//vX3z7JPm5a/Fle/rh+1+ftPn7L27wt/OQF4LqWax/luf+8pfl
9fyV5G/8R6RSiEA5gjG54hpdT5/+918872/MwmCwMIo8k3J4K3Q/nb/iJH9jYzxr42F//PbVX/7n
Y3/zqP7vo/tLN8m7XnRG//2Xb88ZOJBw+KG+eyQTn8kV38/eNKMuXY07I+MZoDIxep0OcWeJu8gp
x4doDNe7f7kvv/8B/3rBb1/nCAY/I3VIfAiIOd/Y6r/bQnQHiDLjMleubZ2Pjm/RoVtf5m4sjn98
Jba9b7aryIPFd178eBfw4WCQfXeW0Cq2dYwSFKh4c0tIa4oOx34g09XyNpl5w8w0o0KK4ziQ/FYb
o8Y8lnYzts5RjiH7qUhFZRrhZIVTl6ctNF7MfH7RL7T0a4aV0V6e6Lft6LoNPQU4UbhZAf4ociZB
zcNk4sAihGFF4chcovWuE7b+4bJqk6XNKkdNyQHfHad/Xp2RyoWgIKKUw2gPeSKuvfbDqRM6KI9d
7eg2lw0DhLz1423KtIyl/7ZgK9R3fRgK92AstTU3tSrXZzx59ZtR7Cp6kjUekDeoVSNqTFHcqC0S
zxjrziIjRkAuacBUCL1RgaIPDzNGNNoElNBN29+2tV0gWlobLyG0u9FxWpHUpLY8LACpZLrg2x1f
BzIavczSXrvk6C3Dakn3NRy4MSzv57KcnfYRsMx4tKGWrIc360a4Qb5Smbp9hlW2dN7E1bAiSwhW
KlA79RtnDxFiuaEONmYrhb97h92JO3+9aHuJQU9qBBSHOh/gMyyfh6pehpugtLrufbz0GyB/1wfB
DKo52LP9MVrWRm+Zcr1Vt1nErDFJDvESLLtB7Rf0tDLhShS5SbfC8iBfahJGE48GXo+7f1UDEKno
1gCzSX0vLDlEba4g001lBsAhYzuVvr8pVE5VEO13kRmcrsmFwcdE3u5TNNnvCt0N8hNJgPWOkZ2q
3DJXu7Xop5ZGb0h48+Jtu+cDwEnMFQJjZimN9PU4ZIGqeiaMBGwjD03RsdMDRjS98k4Ky7/FFs3S
ENLFLPPV38dPQ7md87hn3BCOaiRlBVjVDrvcE1MSpDUqsDknH8Nr8t2EtTzNzUg2+OpERXlcIjk+
77UCRzVqqmfOP+WVHydgqRFW2eja85xus5nKWzoaUWazi31iisV10uduh3cephnx1GD+n0QDUNRC
e3eWqSYXRRKIk7foXeb2UM4A4jL2bsHaNU/Tq7lhXSgm72VxgkVdLVoG/VsH5wrvup3XoX0jtrny
5lTZmxVltr9X6wMjEQ1WPgznb21XD1iat8JlktnYdXnudsPggGagcGl0m8Y+1Zti7CjKKFSvdt/6
DUMRNDFvdIjdYKZdZ/yipylo0yYQ66UwyreZNYgZik2LZ1S5X40Dx9B00NA2CAuNQdOn+VjAhwkl
iTJrEGbgbnK+wNogKnNTVMq50Bq1SkqD1QHyV5s6uVBh/JRZcyPzAqj5TJSpgimd4JP2qY0xTnOU
M7O/ZQQ6O+F5FtrH0nTICpXAovzgWaZJ7hrSOPVJTXJ53zilW94UvMho7wd3ch7K1Wf5Hqy29euP
fV+s4YmhlQJc9fwuGOrHtbMs5EeKuYi5wWChIBxi3S1x2jS2V/nku8BmMK8IofPqylLXXV3b1aXl
xoQejEtRvXTYnu9ZtWOPmhJnPAhGilX5divH1svX3t4fhNPO1TEIFaSlgQ7iDUyqeE2XHdD9AJEP
EMflQJA58YfT+sCqxAhoq4LK/7BYLtze1EEwAKrtrwmb9SOsd9RfF6NKyJB53LA9cN4VlbMTfkas
+db/WiHlc91HcubKhHXJSK3ydAl/GfdbN/Ud2+3DA5KyeFpeyqHr9BBnM1hxr7/M2E0QLJ9522z5
y8vqVloOH347kn6vT745fv9ZAv0vKyX12j2Y8fXVUCr9f1Af/WbQ+R//U4j8UB9RJYkv4psK6bef
+GeFhMsn7qWonmx6vnNU9n9XSI7zNxr5CKY8hkr03GeP/t8rJMsJ/wZyAZ0dpSMTr9/qqt9rJBYh
X2OITZFETk8Il/vPFEnf1iwgFnjZYCaAhUtMrfaDyl9BxnU2l5SqkJTye72aX7UT9Iewid2f1Cxo
AL6pWc7oCOgCMjDgElyr/R8KMgD6bSzFAMV7ZOgyLcNxsbl03crVykxXMGEM4Kwwep3CtzZzFLz0
1uUhkkX3pIzXvQV0Zx46VfIylkFzmn3iSWq8QNK2cl8TK/RPSq2fRJ94V3rS1p2YXJNTP7l3TVv4
j95Wxg993L+tHCvhRA6Sgw7m121k51y60nsWluNkzG8/s/m1dQqkdTYhlYxGYOVuA9t9jGq8mMP5
VktzN7uDeYXd04zo96MvcVBpAFBfp0IzE/TX+qqdNy8rmKL32R5J0GoGmYcCQ+QXZLMQ/WjYMjmP
ymMaKIaHcYAlkivIAtWBCX+k01Ca8pVx477m3loKFIG6B1QPDPC/kF5pjeZBWonVOIcID8zWfkB2
wcwwPvVS9AXMtinw2+HKTiyXkoBZ9RYtVxHw//IZX52xTsmTKYlhXkBrbkcsj2CKORNlVBlNPCPp
i6y1O+8JhiCznNKe/EvqbVgGfm9Q8vXaWI8UOuE98+P+BYxSvHPIGYgzVYjZz2dHzyarly341eDO
nly2SgbUBIgx+pTEpwQDz8qLPm99l0A4MvUOQLzY69VkjSEprmNYnPZi1h90j8EUgVShCK/8XQ9g
/gNcnNSnxMcLgCKjJRbCFp8YMtTmytLNZqclteCQlozvkqte0bKmUZw0zZlUOgUMRRssxBMu3Ofd
GAxDaqQX9Ec1lNVVxIlFzPBW42TTMAD5GIT9BnQzhOY9ORFLkvoJnhgp2pPwa7zG/UbK3NxyNbM0
a+bEFSzTAvdwaDz7GYmB4uT6MFHtCjcNOPyfdD1XFIkOsul0glr6OheaMdIoWvclVo21XySRTj7B
0iXBu+H8AaFmnG1lcxIz5+7JIL/a8Y6oUiR0xZR6swg0XkznldtTfz7X0mlvfTIjx7zWMZQ1+mY6
oRFx7Pm7zfCyk5uOIDgqmv5gddEQAsPjjpe7ow/xA6PIzZT32iwb+wKb0qb0azPGfpXbploe/dYi
7a2T1nql3LYhCBGi04Djfgh+TzquMxw6C0OqqwGvzP4UGSOf0NE3n7exGtu89ZzVHDdn5uZITFWG
Q9xAl6TyaGzsiRkHFvlYROW9F9TxM2tC+JdkrsG35eht2EWiGntQkjQ2khKsyj8Yt3HbI8TeURya
CZ5QyvKRj81uWw9uHTVxDgDo3+6OjzOeoKiPM79ed5dcAtZMusCSupf4vkXnSRtpR6YdmaFuvmc+
1v00fdCUsNGl6Ru6CHYwzCt1ZCGvXxlBnbpw6SssnG392jEdJqOEUecBt7xpg04xh0NqMUseDp49
u/WdPa/LS+Tpcc0q9NkGY8KuaLDMtcDLnUF8ttdiKj97deK9rE4wPTutad+NRSW9vF98/CwiaxY7
JWNUQESbZekfh8BDNaHTqGp35oUHNNf6rlALwy6tpmo4OIEU+6mfyvEdttRxnapz/CqzSlV+xbgU
ihXtgK+u9nFQaz4V9dwcRtN61cGWaz/d2v62877I1UTp3BWA0DGFd3UcKzH2B3cZKjurCvwfrpJ+
D9TlgMn1fpgrzK6ZKAT9kDt17X6e2tj1soXR+wWVHPZp1tCdXyRIgOU1sgPhQHdYtvCwd7ZZU6Ys
g/Xe9cby2TTwxdIwjquYriaZmbRIfGKhfC6fYzG47YmAojmGKcIwJhOuVcKIkFLHnzQDC5khZwqv
g6lnH6j4Y0deXobIHQosNyttZzM3bRLI8td+LQPzChOhk1+pzfb1S1+4xJU2LvU4WQfwRcd3TFL9
+J5e2NqDzA26dtvSagYYOGytspeH5Nwrv0Vc5cysrag482TOCKNJAyINZpUht4ma8EystLyLadzq
5Zb77Fhw3Kweox07nLG28/j9xakSVjO9KavN5yOtEGPmKC1cBkVfa/It5ckwoWiYRRnoDBDdo2CL
jv3gWUuX1lvXiQz6qLMPeQnxkB3Jjgb9gWp70yLb4QvEHyMUxprNmaCxdwrqk5fHVJv7qduC3r/A
Yy5qDwuoAluJKVw2v6GR4qpE3RGeghYh+51l6nYI0sXtOUM5aKfP0qmI4rA7APGLYqpRY5fIKnmj
BmTpWdjXU4dDS7cM/rtG83acCKufokurlYmDo/PWOPWLtzhD8ommwpD2MiYBVFbVj0P9jMrPNe/V
FM7uzSajVd4EgXLovaUP9493so+qa6V5oBfFDBP0g924+5yD/87VhVsHveSvpwc+NJZcbpdl88JD
BfW0umH/XZZXs9uyzuemlMH90tje9Vqxv77B23CZc91UnssdCtfuXZOgErmqqiJ8Vo5fbjnTTZgy
QrddlJtdV9PdtHnul8BZyunruA1F9YRKU043PlhBeQ2vJnIvG7s7j/h7OzEQVNhG7Sgl+GgIMVBR
az0f1OiPG+40fknbbu/byxpIOFGrYhRUC3mmuFIuUKXASBs3lRDZluzBaWoVDJAara6f92e6ouvp
Fh5fTcVRQE4I/PV97YbdIylB8IwLGaiD2FuBETMCQWqG9WvQ2+1hM2xbKatTA1bbO29yjL3VuHa3
I3IOWJGDqzI1B+y5lvIP87wMl6By+Pbb6C+6YkBWhDPD5Tz3+8euqeE0TkCDOePXKnNJ7E63gByP
tPQD66Zz6PVGF5lEKMgvBTp/y8ADZmwUnTzlLdeOo5cjQ/MXYCF0iwbiWURodNaUhToOEKbx1Fhf
9skyF8STuQwcG0aoSz99guzS3SVrs2R1VDmnkbDnz91SFY9rI0ey7nq7wvcz7hIecusmY1rsLoec
u1FkEtyEQCWKhmNYBye/Ld0DMxZIDpqkCRa0QmCWjkgZ8sIno9mOdus5KcIvLBN9t/qOlXkG5KAe
/elm9GAErS4p0+xWqKUrb9rvtr5tcnY+dTWEQ3DhBMZ6Ln3/Oq5Wkw/oZnJyw6zbIiRuVQ1Dc1VH
2/gwh9iCZyKaLJtdDJu6WFdfJ6R0OdVczznZ+XVeJiJ4a9bRyly//QgMWKTLCvVp0Yv9ThXWzFTY
jy7/D3tnshy30abreznrAwdmJLYAqorzIJESpQ1CEkXMQ2ZivqO+jnNj54H9h3+Tdkut6FVH9MaO
sEyBhcrhG973+ehPdTAW2+Z9j9bzGvqPvAbjo87pIRP8NCbKOrqqx9wMZ45TwqehS/uLVbNioCUo
h2zZLK6swX6/DGF2sLq8TxwcYpQO+/YgKfpE1dJmT2xelQTZOHwysTTGhbHY14vy+hdgbel9uiIH
72kLUd137vKwfbT71ozy0jDO6gH50+o1ZzMaqojIOOFvLlQkVDeegsJcP9TpsskjssfPHiFuNI3+
ct7Styd+N+thRujFpk4GQ/hfxhBfl7NwrQeh9q59Lk6kQvMHMDPNp3XyuD+q0bmolwDRbyO7Z8Qu
U+zoobuwt7o+Z6DC+5AZf3E+84vvRREVbc3cHkqnCYNYF64xx7btP4YF008il3rXd6trfWQkpa9e
bG0X551rw6waPZQGIptNAMyohzjkUeKEvTGMCWV00Kb0iIbvWyPGhNzeOMiJ8JRJBk9l5QXkOLWX
GFXlnXsDciOqTqjr7GEdXxiuMmV/dOT+N9enA/HDXsi7//cf3Elv2if7j/yR7HvebwCnaU3taFh4
azsS4o9knz9BkEDbA4MOtEP8/v9O9m3zt33QIfk3E0HgcOy1/D+Tfes3R4ALw15DaEpE4PxKsv87
C+vfTU5ybro1ZDlWyAQzCD1v0ZkMaqAsqlOVtAET524CtIxdjB1NI5yjaM2k8dXA2+Y2DThBd0KW
TpSxGvOlpTARRUuLWhARCZXeEyaHped0bEN9bnGQzfEkiQAuAs5/BJJejslUyJmhLXRLmNKmHRMD
iqdy+w7EvdEmI9saVpa15mRI1NmfgR+HZMNYCt4N1MFV4qoeex9XuPaBHI76zM1mZ4wnp39COt19
Q+cTfCXa7/5oBf/S8r79H1aksnZi7Q+KVEX2Xb0uUv3+E3+sW8v9jdIM/XzYORRv7R0L8Me6tfkD
wX+lckXRYS/e/LluLec3GnVIbEgS4GQBsfpz2bq/Ablj6DEtQepKwEHsX1m1f7SN/71sKZ6xMZiG
S2CPfR/xyJtmV1CTOZdjSlce38dyWk2mcEVkuGZ4vtXmKm56Bo4A0JuKKr8eBxLNxCF50+dlhl2U
8a5+63PZ+uohYHvrBGNVNt+GnZcznd0jcSiibJSmuOgHqy0Jbm3bRli92MR9iaV7hpzJxjSKIwJZ
VZ4FKy7puDfLzr92Wy5Qwt3O6MjcUYAjFGXGQ9T5dDzjacFAjcWSI59aj+Uuka5JH6NRV8616+XG
Z6rSGIzkOJs1evtgvQaBmn2uysIpY6exV0CiUK34+xqXQoQ7VwUVfJEFPQMkBqxQbjU3W1ySnhSx
M5ehSog2BslVGcwDVatcOkdn8ikN+2bRd+Ralb+eoTqtn8Kgsm/c3O2YSJHV2a3ahvALlSPvqcsG
8dwT5qtYrx5W4VzhatsBcpb/lNo88iNJKllw6c4E3lyyYXMxT0xloTllp0Ey4j4V5y74ne69s6Gm
SbZ+m+1DFWy4JII+EAhbp5zSRemNghq+dqz3XpeP27UH/vMq9FNBwWswagwXSKM3xiKlUt9q0v/6
3C6RZ6PBtqtL23eWgSLUvDy1jA4ZjzIUOQnOtLQpHuNyco9zaOTNmeZmdvZ5AyX+vULLr8iTOyva
pAi+5X6b5rFpr+6HufGISFATeAerrobTiCdVAodvxTdMTx3Zz1wwtIeuskf8YzX7xHJmqJmREJm6
LD2PbgAOqxU9bLnTRCkwEW6bq0++Risb+P9CSFSePO0vaPckh9rQGcZzPqGqI2kpiksr1fk7Yyj0
i+W6j0OREeHnmlJxjFq+p1tTiuL9ODMhmRdUyWPN2FV6lJtSRkT84lAAwxkBAxFxCaYzz0MVPmF4
nNAWEiZSHOijqfaptqX2rO1oWJrliZPdgWMux/abjQFaxcIZMO2BJ9ruZe0T9y6WVTRH28GUzOiE
iVE/jCRQ33O7Sb+lc9Pewrq0vhbmVtZHnXXLHI2BxETmM5a84p/F/HknYhOOwndQp9RMUeUVa4hb
E5fK9gUnY387Od5ueJFq2ShqdGJITHwclIRyiU4rB7BB3DUoh0SHdkcRZ552ZhSyM7U+u9is7akm
BfjGyD4XyXfT2e2lJ8aM+uDY9Pp9m9nUroI0LIqI9LG6s0rPfoepoLqyjG3AIKoq8xkrl70ds8Kn
J6WnUjyVXubfD/4QPuHTriFc9lZA2FYzVvc8n+vmVtYd7kk8M8DmB8p5iCtReH+39WpSoFJy76Li
1GFSjRQrCjSnQ6KcLkv9OOcZBhUHocz4uM8h+MTwVL6fsC6ZTL8OaNkS7HIcffTWbSuq/aVjiIUD
3oybM5PXoSibR9PmaYc0KNcP2zo7+e3UaIXN2vfH6p1aXJXibzZ8EA9EvmcMhpczaZHvDYcMEUSN
iWdWazzKzs0Sh+ybDSV9Rb5VuKgEwrTJcJqNIP8R3I5On2AyaJqkn8rcPBZtlo9R1lX7pwsLKqmG
2+FtRp1fXGsDy0LUgaOoKIIKnClCOal/xPgyfTLMoPu0G1pGXCvGruaVdjYnCMgc9FejWMHgjBkF
ID/Aw1cz9emrZiziZb8weC7KQo/p69WKrQN/peu8Y8Eu1mFNmzokiXTz+VCQPddJ4TG9ipa23gW+
zjbMsCJGp41XX5TzAatRn9+inMjPVTVWyJXsIHuHzZfIZ0m38djakjOZhkSK5rg2GgZNSd1cpxvS
iEtsUmUTIZDOxoPLHTRSKfbK5ijSZggPPu3jzwUaXJfJ7dnS4mEIg3c6NdDve71PnlkP3Hcs66X4
VBRmgQpftyZuYLbag+v6iI631Oku0sa29KHKBGLtzO1xyXCamiZ+Omq1VFMQ30SDQaOATVobErlf
V+ioK+3mA0LotCXzNj0rkvxjjc3F7D/gZaaOrMZ9sORUwPeO67bxPuVDXmVx3aVFovAe5Adp9Xkf
oWR0n5ewMGXEXV9+ouvsm+25O2tvnj+kuHhtVAa5sp7noWlvxm2jrYnLLjj3YO5OJ4T/1Uu52PWN
t/jeo20U26d6tNW33OAsjNeu858tPWKJXRn88WHpdgcFtdHuxc080LVb0F3W1rZ9Lix7vA6h5+OV
TTuUG70sUWlKWReU+2RnvVuHzfoI1gnvbRN0VUiSuwVPqXSQWbqhvb2rAG28VMYwXdCrKwpMS+5w
mutyG+N8CsJbyPLFGpWmaXnRpGxJGQ443hRh5rHOvTFgzTBfyOdoZNMUcE7nyWGjTP4D5G+IPxUV
azTdqTvIo4v2e0xwl87Yn73KvMYgkn/Ti4EREwaBA2airldxnzmbRZxbEP3f6AG1Y4yqYEZ3u5Qt
pTDueOx9X6qQojs/uA3WeLm7I5a7bcOEjYbbxwx1ldHtrq78zJhKbpZlS9sHqMIDBQVBSTwJqmBJ
z8bKUBTXQ+Th1vlqeLV5T0VKWLhYcYAkkMMAsFfofa5FJ0V92TJtQ0XBVlrfApLT+dlasRZgVU9r
I+EExpiNn2jEzDYzBWn/yXWL6zV3vmYMhZhjxwQTB93ad1H3IM7HhI+X0kzP9biO+Ud/Gwz3QLOs
LR+GdWq7pE5hu5ylxZz5BdUfZN5xA4zDuQkHe7dIb3pKP4+uq/GYz23oUs7uRNBFuJ0nV3Bw1aFs
jwqFjPldYqZRkSGYmnNiFJ4xb8mEpnBAGITASFyFxZCuL+TLZnWjOSDUcXAaoa6LKuvUdWoyWec8
x8K7eYeG2GKZk81szfqYz/0YXGYVSGDYOFmXXdkT1aCvnTJUmOTDYvI1lV6DqdWlcnqwoa7MZxT0
XWeJmiVz3OdxwV12kVXTWt2RTZpbrAinjRNd+8G8QOwwydhcWbtntTSkf5Qmfn08E1vnxCA7C+uD
Nje7OGW78y5iIXvLI5bkVkSth62bIhOl6uBTOFvWE/aExT5ROEhfzBHt+Inym79ySlS4zRuwP2hL
NhZzsvOHBtCZUzCctbWq1nPeeQWIw5wKHfuqlMMtM9jN+jIv7fG7QRh9LZY0+AwE2AyOlgCzT8dO
a/vkYGBfD3NbtDaNTyvd4s7zsV5tW1DQddmm7qYXGpbCikeqjyGxZdmVwQdDw2Q41hoJQu0lUn0g
v3ImFOPRm7RgqdPhc2Pq/ZO4HYJxt9iL2ukOdESQbozc9VgpUluCLkKiBULGrIjgw6Il/q426Rz8
0ZaYt1qGdiX07ZeaGGQaIHjS6cQ+4i3sN+Q8nHo99+ajGxaYJNiq8qFj8Hx+HNdg8FB7zS7m3tRa
/EMfFOW7Xq246m0fGW9NPa6JQjobl0Of0m/ThNRD0mGSzfAvYXmNtMSOG6mw8cWFlWe8YhWY+UfD
6gOckn5WmfHgqLJBxjZSd5pkZeZ3zqiy8bz1umIhvF3H7tKda0xYa56udJdnDN9n4dwBaKrwObmU
vTD9XMtF+bSlaiHtyyrsVqZ4OsrIcbkEyOTAoMxGYph8C7SN/ApJUbeJPGY+bVsn5ijzNB5cBEER
Fod2jLNZr0GCx3xesUfBeqcIVRNFa8paWV9gNJVpK8uvfd1ThU8kMn/uZPyiW7L5lgaLJrtgEmMM
LNin3Noht4I8s2H+sibGHw2hh4PbywCPRu3iGOlhXZ3BjquqDYJbwZmfXsABKXFFqmYpPwbevOx+
JeUAKYgVwb/7QOhZOgQI2HuG7X8LX6iMfxcB7+ip/7x+gBTyS/O1kOP3V0rg/Yf+KCG4FLEY00MR
h+YdGbv7ZwnBMSl92cR4CFn41+8KmD91LuZv7u/zkkPQ0cSCOyrqz9KX/5tgxBCwIqpVglznv6Vz
4ZcKGLjK8Qb7w+FZ/+cVlZJesWfgcSWPMS0DUlnnXTWjKO+lr0lo/vJq/kEH/Fqby6/MsyzkwBDs
SHPN34GVfyFgVsQRk66pgolwSqc4BRaB53txuPs7/ASOwHH5k0e+Ft7//kg6izgkdo0/3wDv8a/Q
Ta8SDa1VCOKGPw/JRBmPbln+M5b4P3wwJqAj5qYeQ/XwLfO1JsWTKRPtojyD13geeJaPN1x4I7IU
0uBo9lpUxz9+mW8FSrzMnWrEvWzTgGA5vP5keV33gTcEM6HWukf2K863Ot+Icfbz//Tjh/3TB8S8
QBGXBvhuy3j9sDJ1pGVXYo4m3fY3Tht6z243yzOoXv3FWChEqj9+4P69/LuyhT7dg4OMCCz0WCb7
mKvXD2RBmlNXYWyd5vzS1OvXJU/7S8QpH1AqhldN61/Cujj8+KFvF8v+UKpyPBHfSUBt+fVD8yFd
On8pF4IUblqz8ReKrN3POLB/fwpuNXi9SNT2SXfizUebZI+E3KwXWB/9dFMEfXEtdfD1xx/l7epw
8GHDpUROLUzE7G8x3MvKsKJeIa/uPUs9hphI7yrcwedAspuzX35UQHl+NzMwwOVvn0e7WYkW2yM5
4H4myG262dvxJ/OTM1O4+sl3tK+01wtDAESF88mcgd1k9ebtzQUO5063W2SUIj0jIUo/5v00fqT1
nV03FM2xNJaL+ZPN9nb98zpxLzh4GHb3Hynm65XBpSxhM+HaqS3s70W6LZelCFtGUAEeWNfW9H6y
/v9hkdD3AAnOMWlyxO9//pejcikFxZHdg1ekUhzCwknPRLAuP9nW//wU/FW4rCC+vd3WhecyD7rp
NwotPQWv0sqSJXR+NjDpH14ezEOquEgzafG8NT+l9Rbkm6nh3JA3nrrKM25SWQQXdhHIl3xs5U/s
Jn8/O1Bt2iHnx/7B/obBXJX2m66XFBOc7Yy3PP1uUY66YXzqG+u2xOedDMr6yWiRf9hxaI9xXaEo
NrkI3tw0qFbtBj8HrkkcygdF2/LIgKjwLDUoYf14x/3ta9vPqN3xh3GSHufbmXywvoyxdlbo6cLR
1/M+lawluvzVJQhMHBzp7iijCYdr8vUS3AxkhMgxHIpJBcU5Azlb0g+D9f4XP8x+SpnOvsq5oWml
vH5MKZlPJIaKiS8+nErif8ENTff/F59Co8beh6LvF7SPA/r1U1B1DQHTb+wolJgJ7Ym6tibzSH78
lL+tAXasCUKWEaZEUry9109ZaRNNghQ6ClxhXKhq2+5EgGmo9PXP5gX/bQ38/qjQFbSlKA+/Hfhi
onld57J1Yajk1AXXZjTdc+aFB/bhx59pP1BfHbiAcQlYdo81U7kIRV9/JkVWAqN0C3Aq+KnFmb4O
wVmBJxTFRLDOW7znwmvsY5AZIsNdUFuJGcrX8ce/xt8/L5VXdpZF5Y+vMHjzatmvIAMLSGrlMi3Z
BZSv0DzZTgMI+ccP+vt3uA8I2k8PAlWe82YfGymsOOWFQVQvXYtYQgbRNm7jWeb09sOPH/UPn4kH
wFe2HYigjIZ5/Wr9zfIk6Zqgmr71twE0prOuIsv85ae4GHjdIOApnPX7B/7LVbK2mT87lNOiUrTZ
oatoErTjnP/ktTEo7s1CEeQwJjlEQGRLZPOW2ewVJRrlgAI+RcZhOdTcX5paVC6fAzGk6pOhYctW
UYBbeUwGsHPoSaVK3eyUIRtr3/tKM4nNXqjPHBR6T/qGjFK1EtxGlXlVVLCKAo8e967cq9T3FMRT
Gbupq5t94pmp3meOnoJjym2sDlspF9AYFtAgdYFmdKPYrHOHguiFDqnjUFK1ptUDzAekzw1vOKSz
VZxLuwyL+zJf3OkIaj7zqZrQm5nuvQX4GcWjMnSRX7ajdR8E1BAjqy/HKWJYHlwARsevwWl1SpVf
jqXuP3h5Z54cZKxNTMFN97fIn4zgU67mtb42dRNskcsoXS+ekPqa1LW6ITyritBq7+BZdOv5otet
ujdSt5BHSxvLckW8vYJ+bIMRFW87l314mtq5QRHGfIiUO7XyugAalV147zq9pPkx14NwqY0xnvO+
ajzKWRUIu/vS2ix6JfgF0RL1eqavpAmuAKKI3juOnrbbJ3SUmXnRDV7lPGLyzLcs7oH11F/q3GWA
fC9axwH55eRUm0xvbJKhFXI4U+4UUP23ui6IlD/vXdtZ0GFT9I0ThJzFI2AzYzsHs2HYCVQMN4dV
rDoMqGvuP4ocRMUZ5ZZ6PmfQtPNCaXMxUUX3G/KfOugU39qEljHRRZP3MfXD/D4bq6CLmyBvrAQ6
cd0Sh/K33+eogQvuLubfRU7jQRbI6RUBaBmberipctMPL1pE2ncj8gr/YXWFXs+1xi6Vcpg1M0gf
NWUlDaDVBI80JvOic+OroBkLTnFzzEXfqNJt1OVcGJ5z6I1yUs9Fs27nyllFGjt9TaOTXjWJmctZ
DarELnzA/qA0B/W+Hyj+fl2V1zsO0ANTqPDgOf3g6LOKViSWQdqrKMGQyMosmA5QKHEkJLbMzOmZ
HqE5XLlC1vr7SMW/b+OwGsItO7qrY90gX0VjrvssXw6T8i15xi+hv1WmaNF+hkFxh/FVvhja11YU
djR3L7M5ZO4GfeO26e6kZVgD9TLtOBMGwbTkWx0VnorzcNn86as5w6A8ZWNYD4kdyoo2WOVh3mi7
EjFZWGJkixQYPBGr1jeWczUVdRBveSGz+6VmBBZOr3AKrxcIefqUZ033LNhU0ykf2MPfGu3kbiwQ
QV8OW2auVzDqjPo4i34S505eWYBc2DxzUufedANVJcsuFxrg9TvBCCLmR0CztQ+5IaV9sJw8W5It
V7As0hBePXMOqqk/UPB1qc05VSNOOWN6aVC6u14YShavwVgB3UJISf1bhJHWh5V25nQK+Cvdg6sN
lr0O8rw6CJdpvmews6h7D445drGre5nGopyyKkp1UH3fhgBVOgAU8IH0X13QjCOAo09e5Up9npPx
hGcFA+Kcy16jWb8bw2z2P3ao6wvgP2Bwz31GUWwnMGs0gjc7qz1GQwzhR4k69NrsQyM72HXZfTet
UWfXeS9Xtubgtij+UwZ5HOYMZ/R7qQQQB8OkvMkXNM5f3ClEtN5UXf7QzSXYKDRIYRlXbP8b9Iiz
ikdLFOtZkHUILyzN0Juo9En4z+Yqt7yk1TnEkJ0qSg/Y0Ps7q5t7PSq0i0CqjJtqreR7Dv6ANr0j
jOzkQBGlM9RqCG1501cPfSV7K7YzsSh076mnmRskyv52TW0z5/sbfKyuhdohlI4hxKH3yr7AFQWE
9+havVRxt0A1fMqIakjdO5lbV044QIizUEKeI04I6IZYXklHLbCL9tOQjXkJO2kLP/k1F2fMGLrZ
f5FyzdErWFY7XEL/VAAh13y26c6IxrjypVmoRLR17WMusbQXIUkcEbduFj12c2gprbv2CEgCu6y1
JTnY1ynutWNYkRXSyosyExPiRc5usY7KKE0dQ2ddhgsJKwuNjt97zUGs2inPpWmmDR6durQfh0Gp
PFmokYcXJlc5QCdEBVu0UBQiRvHXUB6dlsLNobL74CvHmjSv/S7IjmPmuRLpsQBr3heIDbC9d27w
eSrrKYwXA9P7xTpmtAr4JjvqHflIUaJfNz4Jiuyuw2+1C6OZVO9th1C52dNKixG834LuG3c881lp
uAZOHRvzzpjKUBKt8QYBcMNi6qvvmKxTdXALgOUYbVFSYEdyaPhMu51nWnNED1ADsboP3AGfi1XN
70uLviOifLQ9cV0r47Y30mAnkJfTHNV1kPWJXU4hBrLKNtD0hAZVfwZ1qfIY5JMEOiqXyk0oNZYv
dmOrJh5Ca0ZwOjbrV9FLPcWl68ziUKEx4Wz3M3DOs2lpuss9vdaDzQjV+sxs+hF+nz2Rr049QNyR
KaG7F2KC/KTxuX0UQ5u35wX2JJzBORQzeidzity6K9Z7qn5rG/u6R7ykbKMXR8Ts9eXAMFUR+752
PwTb1NJk0ha+IMZDmWXiTCNCbSbS043biV73+bZBpmIP0KL2qtKDdRb4Db6+tgpX0L8bThyNpWrD
Pex3TzZXH1u+3bBXTVIFNlVH6TzngUIBZswOZS09tXCv0cbS6aH/LOl0b1wGiRJ0NQBUVu2XFeAV
zESnsx4mAYeIDoktLxTq6RzObznXB78tg0OQITK/cTTihSO1hUUQINUypkiSpQwBxTdtH3qgquXR
ZnSavMtS/N+3a173YTxkohmcCMr9NF9KWjLOAaSCWaBUb7v8uqrqBSuJnMvlvb01kxd3gmkxN25J
d+xUuUO5nG2my9pp8tW3LlNs0dVlvyuCH9Co2cAUM9qLxYXvIHAJIiPXTHCJYCIv5nZsjEK4551k
cgfdSbiy3jeFUqXnfrUl7u1QcZH6OL+oAlVxb0CW/EzYYkNF27SmfShnWrUugNOzggtRnyY/8xnz
kWGIi/oaUmeckRwCN21HTaO2a6clplG0PUljzcYLVQu4022jaKPjxFjvxVjIMMGmb9GuNKB5QsT3
we5uAlxJQuFHARtdFC74XJY2r1/yCg58M97FoB2tT6M71Pem0QF79ZW3fYRHkHXE4Kj9k0wp951q
5ukCwYGDV5sT6gpzjIteYlX+QLsJ33yEFRoq9DwwO/RpzGznaSW3ZbnZIQM4zHRogyg0mwqXJIj0
7MD/h6glcIfIkXDSqfX7+B3pvGk6oo68yxm0lVJ8UT3OB83ViF2yNW5MRRedJd8CyS67lRL5RE2B
iSlWUT6lZs4JYhgp2qzRIUhE51BMfdRY5fhFcanP6HAMnBawAweUi3U6Y1kQ7sYxbGPm6a3ef9Al
0nOAmvuAY3x3gx9BjijwXkGVmw6rLdR0BnkCG2C9yfbBQ4VjQDYwUPAT9gV3vpn5ZuTUeDxjp8jL
J9suVBkLb2LglBB1C/ejT1eeTnMmkgyNemfNpdEkbkOXlSY4iKwozyFe14PtZ+DFe7ZhKUutEgh2
Af/FCYYPtPjzb12lKJluAhFpQs42v7Ri7T/6Remf4U0nljLB8mFhsdpOx5lR6as1UOxVTwFh4L7B
shDBRSoF/cygbyKfdOgLANLgcgOZ0RzsrKz9w1J7+R3qtaZHaK8kYs880Cylca2CRKLUPkKfMw2c
an7lH03gjEDFW2+GOtu19gDqQXLrVWu53Y9tmQ1RyGV6hUopyy7ysjUeodAG5mMvbESYSlXT7SZd
527RI/5dkbvGu6IMcwON5eQz92wcr4BzuGM0ALQQnGp9h0456+4mcMILIXZVkwzbvtxid6R9y9ff
1kifDT9NT7Y7lst56ZNo3FPzmL/vZv6XusdbkzSG5vYsvMpWqISW9gsWNHALmemqRcfQBFcrxQTj
QWKMgrXd8C/0quWYZvl0pb4MOG3CT8a6Neq+Mo1s41fMq3E90pU3q0enbdoBEIO9Zjg4Q4dJ1bd5
a9TsSqM3tZQxARB/Ephp8AHzz/Y4B2yvQ1233nQce6fWCfhK7ynD2/rgkgoiJCQLpQW/tZ1gKZUr
JJFhEeKI0Hy6XDaC9jjYNtIQdivupRg7bb4uB9sd8u9KGuBl+05sXxapx2cECPkUdwyRblmn4Eyi
3kBCScaT0aLmyEDuBwYnPzYwhoY4BQSdHtABEwFvje186ArH/MAwEhQ2najN5hQG9XhW4g2pDrJe
zJvWdeqG7wF1Fv3wrHnOxrQLT4HIqye06E6eDENbH6veLZzYt7fwyVtGo7+zK38GMsH4LK//OhYk
cg91Q5PsM+92tbCYzXI95AuhN+6X0X/MGT4PLXIybB/ZW8B84dRppumYudvmXjbB6D24vj0uJ3rg
xGKc03II73HM5+VlGxgiSPygQjljT9o8UZCV36zVcznbfPSpUTCMUK5dq1qmA8UmAvKOkU17f7wn
U5j04p3Bh6l362GhgP8DT33YNmP8nPmhhuFbmdaTWD3/ul35S2IJ7cUH5O1PH+ZCmcCulSm9AyuO
2IHyqcddO/Y2XHDwKB2cEtWj9VFlVp+k7nHo+9DUvjXhBIzXoEuLog/FoRWP4NwunLYbl8MKhB7l
AzBoK5rHbvzCyHJVXM1eZw2UQUSgTrQ/Ge5HqDG+UxprO9e0WG5aSzfhwe6kgbd+k8u7bSis6rS1
u0F4ngyjOFH2c/ioowh6luHsnwUBiA5qERSeI88wLXnTFUVI2C1qP7iaGit7ahWz1ZLC73sI+TBA
HgxgpNArJ4LdSC/+HrvVpbosmpEZlMFmlB8I+VYC0Jw7NEazyuaXc4CaTrltg7QbNa2JcDtkFMA0
uupb0KGliCBrTdR5AqvCKMdd3SesS47DbglhOhlZE0KXzcpdVzYW9WfQ4KjTmRBJmL2ZW/1oSLHd
MhRk+a4ayVDRbCnUcDH30/TMuswcHNmkmi/bWrXyZBIbGxepVTDDaBy2nP40zIf6TKhxaE+gIbg5
pSVG50jWa5qfm8YF1dQ6ZSUPyhy2r4ssOHfGJrfuahRa3TkedQW23FcETVOhBBNPtmo10mtjZcZr
8z5fR5f9Jce1PM3AZsR4Y/b4SpNKbraVdBuZ6jcKB2Xz2Sz9CX+osvRw0llPmSqSJbn6Aw51Kbn4
Zts3nmrXLPL3NBUDbKSQoyv2ae6ZtX5XOzVsT89faLjIai4QsKX+/AIdCSYc5MyKcxp57lGhg5sw
y/nFVbWJ9Lsnp+aF4Hb81E9ACT7CwxnrXaxYTgwJIIRGu9bZaOU0M4Pe53nWy5NdiyF/YO6AbVIF
kOXHIRvetdUqFEnEgKEeDful0/YEuyVDHyzkRDCVPfuM9/xZN9aVbNUtM9lfyHerJO+D57a2l09l
KPShEdmOCWY2wh5yMo/lJPBbx5U12+63TLhrfvl/e7ZSWrVhiy7fsNpk0oVxx3QUR4PcKxEf+T3z
GuPS0MMnyhKIt1fMH/zeevZuGTa1pEqR/pGgt9mCdrc0mfWhyvEWda/1nswM044Y94F76yz0XR92
C3eMHKvHH1ds/1ZJxcpBRwSUmcVURm93nfy1YovH0mNl+gwJ4G3HKSXKeOnTMNGmsfxicZjEkL4L
PSS0BD6+FIxZf32Ut2AT2PoZJaJRVNdMqFgSd1iX8x9/oLeFbp5CS8Sk5U1bxMJM/vop2kdciKLV
iEY3UBckQe0VwhbnJ0/5XWbx11YFjwmBzTJUi8q9a1tvesM6G5RrD9oA2mHU6VGBA8GJNTHk4BCA
vbgpBlfczIFJTlFl0ngUXHgv2NIIfX78ef/pC4T9ScF9b3i6wZtfZPJSTK0GXyCB8hjPQxDGBvB0
9oTxr3bFL3my/osgxv9pzi2H1/afK6+uvn/90r5xHO4/8YfsyvF/822+lj/cWg44RjYSiE+ajayR
vQX9L6mVg8ULobttMvzRpq2zGxD/pbSCx2giMvCZYE1rkoTP+hW3Fl/9qwZJgAGSu4KNRrQDhBZw
2+tdAOZWdKBVrHjxi0EdoEhkz3XoTDl1a1Fds7kzsNhD9QmF9noysDCXCYG68TkQyheHGvL381gW
Fo7Cvq4fi2FOv1aIMtxE0Y25S1M6nNSQkdEnDQHrZ+QYUNZrtcD0qozqCm9m1R4z1exTthGC0DU0
NtKIkh5fy99ZpoggfWvuEzNM55daht5jW4flQzm11UPaTjk2ps0I3nfBvN/FzMG4YnjX/ACstbgx
pnEdknIqMgjB1uAfa5K0PHH8MU0schaF1HtVT4NjpWgnQ4WemlA+u8n/P3tnsiU3rqTpd+l1sw5J
cNz6SI+QQvO44VFKmZznmU/fH5TdVeF0lrNDve285+ZCUgoBEDAYzP6hmUlxbKuxPnW9Dsq/RhFv
PM9lV5aPWj/6RxcPNUJ6B0NsB6YKk9oaVPW3ICp/pQP+L4dqAuiqGXp9rBTJF+szlX6DUeE1QF1x
UL8b8yRe23BEvqAA9IQ7txkeFSPGzCbxk+nkiA6vsqprg5MeFsg2Oi0VEj/VcTkEh0L9xTAn6ZE8
qmjDkbRBHdOz8Dso8WDY5WgZwcTptFbZAVPmSSnQSxB7LYCYfOBXqx+5oVTFPoAUaKEAmQ4fYM/E
T01jqm8goBAXeZA1Da9VF5ys0ZZAREM0e/yzzc30Pmry6bsDd8I90xuFK+cD82p3lZsPxywtyPZH
WFNv4q62QAmj6UfCbc5UwRA46r4YvhXkB30YxDd/HKgc8TIqlH2B4o3XaZ3+M6VBdVaRNK9Ok6sl
/2RAYH5Bh4qrh7luUg3YrGL9zXJV4OBnBbkQo4Rtt7en7CLo0HFful32V00moJwsBDXLozG6MBVK
rL+yE0SCMD7EUF3CfRAn9buombVm1yK8Zh4C1fE/qmKu/ilw3sqh1tot3odm0nw0yjn7kNppnB4U
GBsaPMGSShRWNF/HaTANuoadWv+LZfr/0fR/SMjSfx9M92GU/v0cwSr/+L+RVLGs/zBAdaHmDubk
/0RURVPRpEXanexBWrRrJv/Bf6JXbeRqQb06iLPTRueP/mdMxZzqP0A/gtzXAOb8P0rZoiuLvMXv
mE7DmabZElGK+AqZJM+0Ry00mxytg8JK37U0OfxPOi0s7VOIm8Rfz1ZmBcWqXeOLrN93haSsmyh/
YetoLpCXvh5qUFxT54FaLaIrZxsR8XwOT5Ze7my93vNkRZrDc+0PWpHsVbwIlBGdB2RIW4hUwnhI
MmqkMGDu/1zXSQe3k43AvW5LmItmwUyWSdizPj+V13lEW6E9F7YxHJWE4GtFtFoAm9sbCKtrEN6/
Q+HbKbCx1/jOIJCvh0LyFnZL1Z4V0y8+BqbzgBZQ7A1KkDwMruTXJpW6geBhPz3DoYCV1DVUfXnN
Ai3gBbrEoSRwi3nWIG9RNRotIvxpUKxHkitDhuQh0+1oAxv3W5X4v7LJfwcEsiw/t2GCsl1M0lfi
Sq91nQGlQSXKX9YRTr0FYYPaWVcO1SFJKv/cIj12DNvKfjTNuvQabXD26FTgg5m0w4+yVHHKaSlJ
7n3Isoc0isYI2tuIOsfox+9pdFDxMjP3NVKs2JHwgMe/pXTO5di3aOX09sVwtexRkY9NnEYFunVV
dTL1xqGbRX/MSgSqQnaWHss+M0/3t9R13s4S0P2iOA6oCYyKxP9cf+eizWwueDc4iRJKo5um6ako
hv6lo5g2MDOA7jIvMm5skWFboRSookwyYWq4H0y/pz/W1RujLI8HIrqA70EVA5eWGK3FS2eulURH
68o4tSQfn8EuKHCnzeFDZ9nav7fIlTb6f693zbJBRERTggojMQ4RnsWyYScEECHhUT0FNqwxRv40
ZSjIOrPRvb//hVZmBbad8hmi1wTo3znns0NfZJMji3fGadYC82hXNI8wx9TAnYcvc/SQsxKAOG1y
YT6XBtL3ejPEej4jXRhSx7WR2IW1Cic1VbasuJehRSAQImUNyNfZeRz161H8hiphO7idh36b/k9e
ajPgkNSI/kl9l7A2N3b5wW1gtW1Ez0VQNwwk1w2AmyT8SF3hnn49rqqHatUavX8OgqAwdlaf1l9T
YOjJKVej6Etr2jUOQYZRAQFudHdj9GVwI7pxWaJBAk0BCPXyxZ9lOiBmo5E6bTTKsN+jX+2NDYn2
3oZ6/V7vqXttBNTlSku2hzxy3NES2Sw1WZ7fF5RP6qwltTv3VRF5RN3ga2kN0u3LFo+zMxdHOlDt
xtFYRhSQzBqXBv8QWDgni8+LYe2MlKRTeFkuJZAR4n5dFWG04WyyPBW/R0GUA/g7uFsmeT01LOWD
iQNYeFXbZI/454HikDpNCRzTFxVQCI/cDCp3BItJ4UG/8Vzo4Q5Tti88q3bnw4DKC6zQuT++7JjL
UTRuW9C+4PrVJbYuLqrRnsO89IZcL8guGpTITgHGu8ATKuLQm5cOx51uMjcNbQKTB/D1+nUUecdE
b0dvUI2U1qkIHx2RoR7fDenT/aFuNwQvbB7m7ENudfgQ10NJKTI6lkhvqL5fPyFjV59Bs4wb4Oy1
UaB2wFyhCAWiXr8eRaH6FdhZM3laNimnlnK9B67orxdPhVod1wUvfJSMdHnIn8ViGMrU3OmRe2Wh
zccYUXpK2FHY/XN/mJtYwWqp5EH4TWkAzqW1xPNhCgx0K4NHpKewJ9/YuIm+0tW6QuXfmZElGaef
98eTZYnneZDBeJIiJhkXFmTb5WEyET/spmKk+WkE76ykVYBToewbZ1lFD3FIDm3Z6kcn9q1LK6Ji
49PdnmXw5yqIX2mZAUx8ETES4qWNKO7gNWakHP0yUiJwVDRL0srqP92f6so2sdnyHDFCooqRxPXS
VpOaIeGhDR6qObiFTamr712gCWIj9K7NCQsuyTSiOQ5Z4HocH1hQHOMB542Tkf9gRe3Gc/Im0qTx
sSgu92f1Gwt+9QXZjhRGBfB3yspwB6+Ha6IO8Q2RKh4WxMI5gYCsnLd0OYvPeaAoT/OM/ua3mN7g
x8F3nPcIRwnniA4omtIFVoLxRnTWbnawLAOj0k3FWYeTpy3CSzBijxcPquoFrANeo9HYu9S7cjs9
6XNowI9tJ7M5Uv1OqgPhHSffJLRQBjViME7nBO39/JSatgJrXIHgfAjjVvmsgYh/q4/0ZQ731+/m
AMjiNRe0aWnc0jfLN1o2vQMxTx79KFoSvqIO+xCo1z6sdVMqDsQnN3Oa1509SLzONGxE45uLWo6P
vRk7hq+HxPn156NrWZpGVk3eJCp/p0Pu32tDH50x466/Ut6OXuXMfWPT3GxRBuVtLWjCqDAVl40B
IO+AiHNl8qIo7r8nbo8dBc1k7JjxgG7+N3/4/zpj5hBgSkMLgvQPiuGSBFICY6p7y5y8vI/6iw2w
BuWpprL3eqirG9tvbTkl3ZVMi6NHcfd6OTn2/tC1HL60BWPe8eSSiPKo84DADsfC1sfjaNuBsXHm
f6c216eQOXI7cH9DTtJ+a9A9ux5CMKiz3YyTRz8TRv2M2/lZb/HnFpEzGPtYzb106k8lneEv1BXL
NwYk+oAW/F6ESDSlI8Ix+KEowO2kUetGYrZ2JkkDJbmOUjdZ2vWqoBin4H0Vq95kwOMP82b6iMoM
qk1Ki7aMQFHl/f1TtfYZXMo2JugtPsXSqAdVHqAVQ6aikkvZMsly93UlmuJTaVTBsauFcS4GS3n8
g0EJhJSfDJXalPyhnn0DbDpB+4TI91bpQJ8/j8EGmIBcPgD0Cd+HQgXTG5eFsDc+/sppkpZEAgME
ohXv6etxxwo2r9VGqoeVR2nskZdBqTL1e+cXmvT1lxdPko6e7Lah3EKmsLiwldH108S2Jy8EysIu
arELNyOrexrCJj/yc3S0iLvmpYmcvMfIGHUyRg3N88XdafUC4ScMlDzVwPJyh8sTsBh1wNv8eH96
N5f074GIxnIhb1nkThgKgbTXDJpdRQMUu20PiMqWj9/aKFDisZLiLUoGLM/L851S+faotYXmtXNd
9AfTH3L1gHQg5Iv709Hk51jEBQjOlNMkhZZ30eLk5VbqKn6iaNiOq+p4nOsJ5B5uJ8EMPE8un2aV
2cemBcB9GIBxFLsSfhxaOGFth/t2SFFEVkszibzIicx648dbWwcydNsmNFOBk+2x5+sAWD4voYhq
Xpw6pXsoUFVtTpYRzlvlhbUj8nygxdHkrZr6k2AgM0cHFyBrhdd9iQvQe63Gp3JjWjfPfUIcrHna
fbJfTHnrelpV1XZAj3OiD/LQ+yAUyhcrbvVLM47Zh8xs7DdRLbFkmcCm/P4HX0knDFMHIwFDUOpK
LiY6+ZCxU/R4gSK6gBCRHlWlQgcQHYlG2qWtq74KFH96oIdY7qc+LV/G7OTNyuQpdNAKxX0D8uDi
m9o6Ns6u1agerJQU73G1aYaHqGtK99X9qa5sHtn2JA7h5OIw6PUq51MKphiDak8Fi35AsQBr9qnd
IqCvXF28UMiQuFtVWZe/HqUR3YBWkW97vqlYNTr8w+geAKdnPwlEWFI3kL++3p/Yyma1ZZmI7J09
+7vT/PxU6PAlyipMba9QYOPUgd0cxTSpDzwB/Y33z8rsfhPrTTJl3uTLe5LMyMHjQDMoQ7ftdyxX
8rfClbrUbpXBhasLu+42cj9UpliyRUziEUuVj+sZadzlG5PaN9qN6FN6fdtJOshIEnBqtbZ6p6iB
YT1pai2ARpllG5/BLtc18D3d/NkGAIdPOshbuBZ93ptHC8+2zxACq+LQELiLSxTrU71DhDR0jj1m
Xp8R4a+7fRT5enQIeiNO92o++x/AFqVfAKVkT2o4NtVXAFS18BCdGt9kwIBwCWiw0j301JMsuEMl
+uZKGkOimnSsnB7DpGqd/WzUxoDz92RDY3Ay7Vdd9+0/5H1V8SrU8VDbp4OefK4QwgSrkbW2fYzS
pnhvdr0B07RRVJwkmgbeVaG3xk/8RYZpH4GIht6WayzJMCnu185FZn9vQn0FKmtiNHAa2ZDDHsGx
sQbRL/w3tGX64n0MQd4/2KJ3JQfHLMyTiCvYYQZvL22XVQCxIBca43ethfbyJo66+nU/mAKkYGjW
3+OSvHifUmL6IUlhzmXKomE6IP4/fW77svtYtnlO75f+6kcRxQr+PWCjnKY1qnPTi+Gd5aYlmkFj
XEIUQMV0OgA0BiIfT6Mp3iFtgGc7Xlr+OwRblWk3oXv6tm1KDQYLIqI/w7wdMbiI/fIJpbLe9phT
/wmKkum/sbqAoG1i+F4d06LOnrpcK1GCoow07msxKGAwzTz7DtVCiLNonPQT7iBacvSroQNC3k+B
1/F3oBapQafYm75q/nQC4NWAzMs8fwyzVgVgO48oz6GqSCfCMjr0af2OH+gEZ8qp0FzkMfhOndGz
xz4BxRLKuIAx93TjUVbDhxDV2FZXBx2lyD4BVp2FupfUJSzNUXcLf1/okM4OQTWgWjn2ifhZmAEq
mwm+FqhH2ZgjPzhKmf4YgTf+JHObLxPuKfEu16Av4qpY1eJUo/z1V+CoIJtFm2mnou5SdW/7qpIf
i8lRviqBajWHpEnrdyW3N5d3p/JjsM+Co6O2gwr4UoCBVNSR9taQjplxDLib/vmffYI9WhNXglsL
uNypmCg6gjKPyi1r4ZXrETQIyAYgTBQOlvIhsSjdSvEbw8Pwog53tZpWyTEZx/BrHYygwwOzzr1a
ERBE/L71t17cCyTX7xtKUpZ1qPo0WK1l48kskC7RtMDwMn2u7BM0WB0TkSpL3tZaWD3OQ16+Dyps
I4xWICJozZH2rkC89WXO1P/+HCYXpEG9Dd3DZXslQ2kL06VS91p+yqeajsUhS9PwcP82kTf+MtoS
bFlonoe0ceTXeJZrwpxoRYGosac3qIdPCC6k3PyO2mVwe7hB030nUvuv0J5w470/9NrtwvVMX0zQ
yOUWvR7awCFBpgq6N4H3gFccmdMZRfL5vVk69hlcybf7491OFXUEOonUfXht6ssP65d+rmjhYOJd
BY8DXxgF4o9bIRz4qKARCuobP+bxFM5g8Pf3h77d07ZBDYU6A2WN234uTSctqpQxvpQTnpzHorUR
Y4xwjcRmc3CgExV23h0xrEDmSA/xk9p4e66U4Sjc0qqTjxbeZkuwQjuFloHcYnbBqisMvN5CvXeP
EiBWFCIgzz62POm0Xa1gweTRBwBO0xs1nqtxo7afDDXPk40luU1jaOVR0wItQArMNrj++okSVQK/
8uRSAR13dm5Tu49To5kPfR05P+4v/+1OYywp/0+bDUPxpexRGZgVprlpcsmBW2HrEcGblbKloTG4
J9MBBXd/vNudxpsFyABLTuUaQafrufV9ZDhROjueE8XJeTQDrJHMOXst4kk7Rw1K0JCVmo2TvLKg
skAIWJ85AsdYDAodHGyGKVyPKyR9IqNodvNkzcegU7ckiW5TNFsC9GnUWBZQ02XjpA5Cy27NxvUK
s9RPitElD208bXXNV74a6h+cGsq1dLKXiSAClTwWyg40ixor3GW+8qEJh/4YDerAKdXCjSrCbzGg
61gowc86JTK6dybV+OvPhu2YGEZebdSG9SKl9AXNY089Q+AhPFTiXVHlg3UZ2qTJ9gNQQv+MZU74
phlq+y3WuAVErWGktRj7tfLRn2ycQLVGZOnrWIfUv/NFNHfnpjTbd7Ha9v4TEp3GN+RO3U8zOrVb
AIqV/QAQgNcerTs0+pfd7GjSyXHN1vdGVR81cCB+FR7RLIK6OwXmmLx8+znAf6hbMKQs5V0vntIg
qTCD/PFKaB1oheZ40B2pGtcfDWS5lI2H7MoOlBKx8EWR1ZFx9Xq0atJqBa8gHxu3hjw36K1vnZXV
G1ij9VFAHwA1oi+z7Mm4NSOgBux7hQWVE4kBEXef1NHSnI2BVu4HB7cGuqvcEzIgXk8nsY2+slCR
9pBitYHQ0nkiDXWaPdKkGUoG0CaOpTOGryJoYltFgbWNIssBPF/Z9upS1iylXqz0je57Kgr3H0nN
Wv0rOrr4+yi1UX68HxrXBqM0CAqPNyyAsUXxI0DYZHDHXvEwyVQgC+NQvSuqSr30KMKe7o+1EkDY
+NR3AVaQZdzAbsY5T/AyUbwAL4RD2mNBoQb6cGrr6a+J4/HyqE+zAmQelTQavsuoaKptO7qZpni0
xsM3uorFo4Wv+KsGSRB8snrlUmuZtbFzbis64FSkFQjiT4L9I3//Wf7W9pAXubsVTy8zCKRBpiIP
m1SIBBw7qxnB4WWDhZp9lA8/FN13IJzAVdpIL1buOwotoP+YNbWlZRkxyUcrM61O8ShcZpoXFj7A
sD4wh+EkQCirB9RTAjQH/Kn+cP8Tr51QhBONf6tJYGeup89RDPuuyXCgqmbrMYtnZR/wrt6Y39oo
DmeT/hfpKspM16M0SjmbsM/4sskUogBDH04c8s5t7I2B1nas8ztB+w3uWCYOVu8aCU6ETMemmhS7
LaIgUf/LCKi51uD3N6Lo2mHkWJgyK6L3vByudaM4LfE6AhHTGAdDFA3tJ6jLE/z4lx8Oeuiy9wos
ja2yCNiOSYNb71Kpdt4CD0PmtXunhlgNHJKsw9A7N0qpL1C57suDAPEUygO5rw0GYzEw4txRjgG3
63V+23qUZdMdnhTWJyShKcw0dn68vyNX1pS15L5Fdl/Xb/JaM6WoLl+1XqqZ4073tfgwhY6g+AjK
/v5QK9uSJgthFJMAWeRcnH1a+bnQoEp4JQoNT6mO4k5n9fH5/ihrEyIFo3ILdJG9v9j8AdAAzGl1
siLUER4djHxRAtKCv93AzA/3h5LORYvXKKmr9dv3mn+xU64Pmp6WtYbwv4u4ZlNcDAo9p3HSY1kF
sIK96hs41LY+AktBB0qv6XscZ1znSy3m4Iz6vbNR/1y5ll3eigQ0efpvYLgpFRYY1fL+b0qk3hOn
KM9FV/cPyEho+0gJ0mNUW2R8XGjVxlqsLTuSdxxKeV5uWsVY0zU2wiG+R6+ljl8NFg6jZFWwFC4I
GmFUc3/pV4fjjUpDlAB+8xiPRFR2OXReb1Tc8hJao3AObInh7VBOMNbvD7YS5lzTIavn3wYHRf4w
zy6twZ/dAWV8l3QHKLU2jsqOjEfsfMAXuDGpW4q+KzUdMlM6g4CUdf63zIUtpR+gw6Nw1qRzO++y
VhcZuiqhMeNOotZwRwo/iB8p8zfJGWuVvjiGuUCyH2PdKd04UL8f24t3hoTuI3zNruJSWZyoGJ16
A/0I32viITP2LkUY2CVFVoRv6gLVqh0EGMc/+rPSjwclTZLHPovHv63J6r6GpVPAv+lSNB6cMYo1
7gWcX85q29kPE1UtPH78ofKPL/9iMrv4XRmTncnrL5b7mKWoc+h7SGvVf5fQkr/hf1h8Ay+XToc8
7k19Y//fnj2eYnTK5aOCJ+0yFKDo6JuhljmAAuahOhtNr33zTb9SD6Ar0vbYlFGdHADlGB9QR3H1
jS16G1uhwdIi4+pQ5Tt3cW10iJa4EHod8ipRI1kU4Ah7SkYAfhv30/pABmBHYDYS53y9siHIX8hf
ju1VQeCclTDNL10L0er+97s93kyHWwLAGsUW9tz1KE0a1FZSNIyC6epJm3GBRzEWUQZAexvbe3VC
PIGgpwBHBPh4PVQ4FV0IThmXDB8QjQs/wCv1vtvIJ1YnRBpB4ZCqDlnZ9SiAbNW5mSzbkyJDh8bV
qn3dq+JiK1gY/MHa8ZSmGKlJQNLiC+kiMKOxHOg5ECr2Tq5Ox9JFImOeCu1PZuWAhOE25/pbbvo8
I8FG49f25nD8ogEWAoiNtZmTlMPG1XYbgiXCysYOVgD/oCJ4vX6RCcpwtkYbYFfRXiItd05qhgPv
6OY6JCFhvjiAMCceRwBgBXCyZW3Fx5sZq2DOU15Y6DqqGKtX6dwcIcj3e83CeuP+R1uZH7tdcKiQ
zXaAj17PL0/ykMShJXzYsfq2o9X9jndb1bzykXX6qfo4MW28xFZ2JBwIwJsA9iQhanHEgqHFrUop
HS9UumkXFbgb0cG3D1M5lRuxcW0oPhzJAammdgPnstuiBT8mHA/JLechNNvmQC9qPOQG5m7313Hl
NFM15CDLFEimgNfrmLiVsNBIdDzRU6Vt6yY5jDXGovdHWftaz0b5fX8/SwiEFoPjnRrH42gAvnT1
iebj1H+cnKj1xsyy/mA3sumpiNuEdpKe61kNpG8TbWW+VQEh2cgL991kjRNaHejuGkaMAtX9Ca5+
MQqmrsvGoJy0CIoKijvU+ArHs3s/QBHA7U4WgDzabeMWm0R+kevsgiIw7ERoFRZVYHcxVGfGDQlB
zlrW+BNidxMfEoMdiYhtgiWNUD3kPgABwlQ4IIqh/7o/05UcnvGBJ1AFAVxHv+V6bdtixojdYm0H
OzZKL9KC5G+3mjuU8SLHTveZbjXF26lK6uHs1LpdkQCJ5kNm6c1DSYmMtjeSOtnGPl5JJ4gFIDzh
uYCpWuZceT3FXT0Km7qTOWHYaBXaa5Qb7R9dVzXDnv632+wchPD+0SqTXvT9RVk7RXS5ILpQYoNJ
uNhvmYRGVy4Jr1UrzWFMrWiPKIByuT/K2iZjcwlwY1Aj+QuuVz4MbGNE3JZNllTTU41qFkT/yTk4
Y/nz/kgrCTV0EPJonmhAUXgvXA/V8kszBR7HA3vRvxlQsJv3Gn0OVL7y1PqGAytqpxFCohdV5bHt
agNt51bZaiKtrCsUSQf7B0L8bYugE5GAYDO5Xu6GyVOXlD3ajvmLofn456CrLuhWoc3Ni/B6sjVy
fPpQa+jp58hh/a6OgMKeUIbbiBJy1RZHVwLToVjQZZDlpuuBwiyQAI/A9yAZoHWUYsZVHWpcvz6n
qW9FD6ikVq+F1qpbxfuV+Kvzumd28DhvOx9TDQQgL1L2Z5por1pW+2FEa+u1EdTtPp8c6/wH+0fi
DYH2sar0na9nahc6OWKiUSUxRP8tcfzytdXgpOcLegfh4I9HMyJHhe7qnpsE+8ZBQ3rv/g+xNmna
B+wfCNxYUCxWezTaeW4iulhdbSbfxrhopMpPhppTmaNFf+QX5uR4f8yVI0oKDqGdhjv36vLicV13
EJnLRYcnAA5jCBLvROGWp7hGR+LlQzEWpRsZhsmSr5dYmBM6kGbIHQei4lMaucbfDcHZRPnWDKqN
nbsSXsGq/tdg8qA+u8BVdRhzc+IVY3WYjO8VsvBv3Zw2lxH4GAIac6C9BXXi2LsChPDo3Z/qWhjg
uSEb+3DVEE65Hl2n92i4k+J4ij4UT5GRDK9gCugbKfPat+MNJQONLosy8vefzxH3XqvsJsLrZCIt
K6JgP06WcQyr0t9YzrUJUSmlhQxQ9JY1Y4TBjE0PWZffxdUl8ecI+V9ceV++bEAw5etaNnJvQAFt
DMcuTywvRBjvPCdZcZijqtzYhyuUG8SRaAuSFqONSvn8et0oYI/lbGWWhxFkCddOa95PQnF3HHBq
ekZi7RG2DM8llquHpvRV7L9V+xUoNpqWRqccVGXACc+u6qcMGRrs7WNz48uuxV3qhPR9eXmhDrH4
CdHU5dMiKU11A80ktUAcTjscsWBVj6OGkev9ZV+9PJ8PtzgscClRBg0Cyyv7Xvvht4b4xVHts1NX
1IO1z2oj8eIyLD5CFDDKB8AzvXF0/bnagoWs7WjYRQQz2SQmK7r+MoWhY3xi9ZanDHH71Q21aA+Q
LHiTmPmWR8PajnZISqVHiSz8LZaYLx9ayIza0DoVsQdVMh+CEPDl/aVdC+kU+hET41PC3VuMAox6
QDFQ5vXhZF/CxtEPAtQYZY4if1sZfbjRr1nZOIINgAUaDwlUfhYhAdJb2Zauj35hP3ePfo8cQz1n
yhMrMO5H08yBjzV/ENhpfQtSa0o61MgWLVQ9cX2UoxlUtCnalVgIHDBrNj29M6MNEPXKesJBADgj
eycc3uVODeceOY2QrxahnmxpRnToyyI4h06TYIiLXtH977eyIa/GW6xnqnaYyMWx7eE0K32Adf3J
xkqCF0IVb9wZq0PRzcDkAnIMKeT13i9HZEYB/lpeVuIXHYC9fTMg4fSpsPyNSa0tIpe9ZOeCEic7
vx7JFaKpAHYFl6GIEHaPBqQbcc1+nDEB3se4+WwkV/InX2SRQtrJoacKxP4mi+yjTBGzaIOLqLFG
v7R+n3+KUSYu9kkhpOP76KLlTD0y2NHm1x/bpI8v97/jymmntAE6g94UCe2yOteGo8r96wSXrmy0
o4mg+YE7qNo47StJB6ELNjICIRILstgtpp5GaVWJgCSjLfFDC/vXljPbr+3aspCabgv3wAphwW23
bvD+/gyXSjz0PujiSQI+EBR8gW5MgXjP40qF4yLK9m5FJgAAnG5Q5hivumYA64wjNvXBseQ1iVoM
nt8PZtrT6UR5uixwlumMcz1axnySeg/zrnJiuzsPuAwkB9Mpa5QYNAmZRu+s2qIQrC2cCaeGtZP/
X/azO+DsojRdgBGUcVHV1RW8a7owfJtGc/vgqoCVnKRRj8hsOcf767Z27LgE6DRJYNdNN9G3Cx+l
zlFB5l7FB6Kb9bOPYfYBv8VhYxOunQNAQlKJgSzq9o3BoVOxK4gueRcm7rkC8THjBV6m7XfLF/p3
pxfat1ExQKBEIdbTicYLaIM/uzZddKJ0+Z6j2bPsdInUbWsj6sKLo43R0XVq3HPt4GczhfNGlFm5
itCZ4ymDl55kGMrVeJadxkkcqHgmAKxxy87ahVEATSrqlBrbmQxw5K633HY4RmDe441zuBLgqPfw
gKK6ISFgi6H1gbqo6BvFw6nb7l5nvRNXu7ovePMX/N77xgi7auNmWllYg6AqIa2SJrKsdYxhpJco
1ikeGOlPadXmn9Q0+5S1Tr/xBdfWldUkAQRLhBSA/P1n65raZqdoeuF7WEKMOM8rGa8ZuJwP1WD3
CAsCLchBTRTZ1pt8bYawGXkG8DnpPCyujUnV2g7teZrPKR7zh6RUchVbeS0WO3us540UeCUkgBXk
62GZIIWuFrUju1MQWrZoN9djqQdnnFmgozpT77ReEZt1gbKXY/0d2mnwIVeCZtrYQqvDU0hS5bv4
1nM1UfqQ44qrJqmW8knDhbs4BHYzpbuGNGN81cHkLTzDiYv6Us2ISH++H5ZWYoVUwKF6T8+dM7SY
PjJHhYbmZXiJs97uf0HsaMOHgv3XH2b0C+196dgxko12gh4X7iZ1iYRwU/5BYV/C/WF2WVgr3kDx
AMJVU4JHq6eMTfCYOl28c9IOzpIdZBsHaIUT7hgODWHJtWBnL5+zRe6kCYqaioc2vxK8dksRqCfk
S0I8PCaBUYVdlBAQO6VBGyG0cFT74mZBPO5VHIDsExrNdXy24Us+mKOidI+DokxPY0d/Z2Nrrh0E
vgyhjQv39pViZkOpunWggKYeOhP1uiT4rvR9bez9pEYv6f5OWAtmbEJazwRTPsbi2GGCgoZWAkAx
zC0eRmZVINuO/aq4BKIMfkScn+l0f8iVbIkbEbA41g3UzJflC3Ic9A6Q+rgYk5adkGcvTmiib5kp
/rbTXuSFJCqWK32bAaYv+5iJM0dj4ZhkLHUbZr+qINGix8bUpmhX6zN6o5HQcfqZWhcN1E5FQf1S
dIMJzQbwVnzBnCONv1QGkpq7qRb18Igsa/cUDhFmHq3oS3M/zbE9QeSwuulBj+2yfo9dbYyAJ1lY
uxuyEnOLGQrElk7LCr0BhieHBpQu3eCb4zsYGmLiqhZdFDcV7kWzZnukjADUZVdNkxu87mIV3wPd
R1Fl380NK5yZRqOfhFDSp9JN4OC9/JtSK+IsI17JM01u6mfXhqUpjToIK7qgiVpeosoqcX8Dznd/
lJWjQV4DPhnMOr2s5XsXezHk4i0numS2GT+opMNvEzS1z3aUa9/uD7W2SUnc6IBTt+SfxbmYs7iO
6pkl1oMADwSAF3sNHuTGsq3ctvLv5phDlyFDXMThVK0SlapldGk7cN2KXVfpbsCc0StKiGslEtuv
Ay0sz38yNxYRHS3en8u3YDr3Iq9aDqAeaIG0FDOU+FBUTrqxhiu3HOQbyS1AdQJKg/z9Z5vCR7m9
sII0viRByJOIOVKkjGxdYDaT5P54xh4uKp+o+vefUF2JXw6I5r3DBE049chOLQNNUM3laCTotRhT
zbMMT+F9lVXlU16rvpe3bejdX9eVWMpU0RqCJEJxZNk4QfMhKKmkhpfMbOPTDCzYM+ZSHKIpnL6o
Y7wlnLAyHvVMRGEBGdDYXUY4UF02JIQquGRJUx7TEBPAIY7yM8pNo6dW+R/cTCi/wit2wJfetvVs
MQQprYvgMvU1eJA2LU8TofwEj3WLnLJy0hmKG9AAYIB23fL4RWOMnWkSXBorcgHKWfpjpZbapURP
7HL/q60ORbmWrSqBKMuXBGqqWlrovA77AdrrHDfpo18FzgPGU8MG5WbluKO5SU1Q6g7SlF0k13Oh
YRDVJeFlnswpf+wbX9S7kgehOGCiDdV5CuPY/2pmWGN8uT/LFRQeXTZwZTRlyfluNqdmJpVu0p2+
FDNaT2dAJDBKR8ctfjVhqz8mI4nnqZsrXxxomk8o6IJ9s064VITp3oq7btorojS+9I0kg1ddZ7/q
LH7hiJNK9BSophF+vv8jr30YIPYaBC+qD1QAr8NHAjcJVEuP/2FlBvsA4p5HFSh94OWzJS24VqOm
wIFOlmzh37KHFAM4BE1dV8KY9Sf8mwwS4WI49joOX1kVhscha8Zj5UfRoapDdV+10Zaq8Eq4RP2E
rjmpHzfCMlw1jTPUsYrfIzog/T9FMfYPaGQYBx8x0/1kRMN7x8z+9uOq39gbK3cdrz3qE2BGefIt
wX9zaOI+M9LwTXq/9ZAGsd7a6JdvXN5rSAkyFpdzhmbrLWVqnMpOjMj1g8EyEqTMG8XwD1PUduFJ
z0T9DRgMPiaZ0n8x254/YMRhzlszLIripMxhYp3tdnbDjWx0JYhStIMLr6Gnw/rLp9KzSyrV0iak
cw9WFlOt15EdzP9YbjAjiTTh7YT59df7u3rlKwNDY6H5wug53+AFBztA+oVe11DTd3Gtf2wtehPW
1msM3r7UmvhR5MBV7o+5Enck8dTmHgYTfPPabQZIAXUyAkAORPGt8TM8rhyEBIPRpkw7l7/UxDI2
Yt3K6eXo8rDg4EpK3mJdLZHhLRsUkC3c+BuVpnbfIDyFoM5cb5SC5N+0SPRJBSWYm+Y2rYJFEmXV
eDJi7kpjOzL6aK+0OrJLjRWX467CeA1DQqs1+0MRatVfAd6C/t7NauXlcDjycFaXT0r7bBmsijrF
/riioKDhhZzt7ES1nhrb9CEGWS2OBPc/6NriIm0lm4zUnG8SYbMZgbQaFEuGqEtBohTBZwyPY2xb
++pPJvZsKBk8np2PPsKBbsx634uaOD9XnfJNlPFwmrRk+IOTSEEHshziR3AcF7djhkiFHvsdnJls
VC6lHqqv5prg4ExFu/9fnJ3HjtzI0raviAC92bIsW62WWl7aEOMOfdLbq/+e7H+jZvEvooUzR7MY
QFlMF5ERr3Gn1rz8wSSSc7M3Jcx1na5VhkExLa/Dq6FmiOAh8KxiStp2xX+Gtuh7CM2tM8jbSKos
0OO+6Z0lQq3VtrPhethWG/ndlBTpE6bKVnbU57miwJLq0rcJ9O1eS3prt5CGA07mkpftyNdL6BmT
PcbIp1wXbJJPUun/SZSFesAHoj69fU6p4NFWdgB53WCylCmxZzeG91SX0XLu6bMeWjNSr1rv7lWA
t74KfDAVEnChoJVWxx4bPrUCoO5cs3LMPxaqFnH2ZrzNlqreY3BsXTEkTrQFZbv1JtMeHU9ki0pj
sDJ752ONYkLQh6b6DDQf0QCtG9v3PLPaAGLp+HOkNbP3vt6KGmApLSl8LJO4VS4UmficjRhIXss4
DNVAr0PRnxfKJv/hlR7+r0bTuj1GY258J1vI9/B8W1PtvehWUNjnF6w3ED082g6ec3WKufjQFfZ0
rtwWVwAw5N/fvoEoPwLjgeMIAlf+lN+uGwdP6cSi4Xst+wFfqdRYjvWQZA9qq/8BRhsuJfV7BmJN
11e2oc+8rRSGaj13eaxsA8kaQG4H3F8nf8iavQ27sYmYPAmmAQd22xyJrFT0CYbbV4n+bcF+WcvX
GhRjQyWqjH7OVkb0agTiTjwiyodZb5P/7k/uRqIHKIGQzC0rmU+rIzPj2rUYJcAhvbKcQ9N2+XFA
P/90f5SN3UKvkD4lCAvoTut2m+Eig6jHwLX7yXXOY23GsAj06ZI2mb2T2LykpqvYT9qONhj0gQ3p
ibjA7tHqPe869Go2XK0xyTBl7uht/I1o2Oh916o8xAui7/Pmv0jprMdlMpMnrQqN6ttiogp0MofK
GZ9GhJOm89jVc/5NGQenCbJudjSUpTCSel9ocfG5rOi7YOHULE/20PbKYcYSaXkcKk39TAMYnykF
6fD+sszh/K+XVuhsJGGrG2d9nOtjDyZUHMa5izFKz7EQkGVnDU0pKMbxw4wvXOPl3g/NGefpGWE+
rz3oRoJ7vUja/LO2tHhW4GGdDEe99cr/tWafA3Ku2qo7pIXQ0bjD6uovpaz1EJW0nq3k1m38yc5c
rNorOzNFkHdDPdBnMKsEzJ+HW4bapx0AJJU22UkrKmvx3co1n1JvTrPvaOQZ6s7e2Mi24fbx2OYU
sAHXx3tuhiXFFdK9UtVSDuOYVoGC2R8aUtYSDBiXvz1RYjwJdEJd6VYlJCEFDa0Reqo1qs5zib/H
Q1cBvBpUb+dsbe167kAoVGgZoW4g//tvF1c3oPCC0mwUxJaZlWenF1F00LLIbc96koo9BOJGOkHk
k/YN0LZotq6Pcg3Ygbezcu0BBp0Jj9EXa55aP0W++ZiapnmkcjzuHLfNb+RvlWKyYJvWJ7u2Gxxh
VNj3YhjbgMULnxDzsj9AdO5O9y+RrcsS/jkCuWhC0ahbBbzWmcx5bBv6EgBWBjpCekTRwmoSLMmU
JnWPRj6X5iHJVfMBuhWqcGnsGPX1/q/Y+mBwR7LlCuX4Ju5DTS8gSlAtrOIx+gpaFt+spXG/FYre
7uzUlyC6vsrYpdTOQcyCTV59cZE0jtGhrn1tSATnz70nyl/0Q50Ks3OMvc55vozzuddDkb9bEiV9
jDoaaH7aZ/aPDD3+pwLL9y7AhFQR+MFO+JKqFogmKEg4ij0nke2JQzJZDh71cd98rXORuYex7VRk
0LpMKQ6C3shfYDfSb6SqQjlDxtYe8DnKY39E4ORdE4XJH7DNpNi8J60qgGWu9/FETU7BLlBB9ab4
mmWGd6lmGwlmdTJ21nIj+EkNDsZBapsQLE/UqwOa6h6CDZyYrMtRty+4e8sq2VnGrUoSpWZajTRm
uA3WPYqyqkyvKUyWMTGnx7o0kMWwpJa3pzHFqTDNvyu4+KfJzn6MQ5wgWKT9d3/Xblyy/ASqSIB2
N9RitJ5CpvAUjilqAFfFzPLRL5NqOQEU0s5aJqId0MDGMeHao8BPsDcl+vr11LaLnY15i/JIBrzd
xwM8P5gevse9Quy9/22bq0gOzLX3UidbnZJ6mYzU6g3lamH4c0Xda76OXmPtAB23RuFhLQFdUlV1
XRRKRI1LzBgq1zYyZ2xaAMbrHRje+9+yuVckSA4hVUrqN2/C0sWPeJop4Kth4wQelNirmAzzw2BT
+ba8afkfPWvV9s3Bsx+NwlriIwgw+/n+z9gIJQiquIjhcaNTw1iFkskbC9yFEsr62RRfZ1im+EM3
6YnUFOVnb+ovtA33dAe3BpVYJeAHYMthY7zeMjWdqcKMRrrccYT2uqqED4bWivc5cqKYJ4j6k97X
3U6FYSOooBrDBuUikKYeqyugaevEniaETaI4qb5pqKSeoq4GpLgYyXFSmuLdBFH9EE9ETk38CQND
4k0wxeKBc1u1UdGoktpsnEuanO9FV4mj5lX/hS6VRkm6ffNRoa4BuAMcOky8m/ZXqnVapetteI0X
R//iGDPexvjW75z9m5epZEEAxTIl0Jl/5FH67Vqd9bqrO7oaV69q3edmaKoPvae3xz7vnae6MBxI
eBWgRPBLb35oMDSkEqnlSDmZnP710NilhSl+Dv11GuJe9Rc7rn+14bLMviOscI8if3tapXQ4j29a
UrRraUu8Hi6aXXOBZIsbzEAejShBqeRIgqZL9GFwpto+ahWF0MOCo/YM37DKdT/XR0FObVlpuoNn
2Zh2Hsj468rTI4V6Xv+YNO1sNUrFwLcLNG4zgPvFKWI2vqd17/5w1bo3z1FrODhvxxaPift3xsbw
VJRlgCE9IpquruF+QdZ1pMN/JW0xDmVHYcnvFrv1RZYMj60A1YlxrvOg98X3t48M0Vm+LInlN80K
D8ckiizNSAAIGzRKqvydKsx68s1CjBcNs/F3TVP3R6DVYXB/6Be3lFcpGnpPYBtJuGkRka6sdgAK
ZXiAeNZ4TRdneMiazsyOswj1oz7Ey2XSWuWxSnvjpzf3A12jpD2nqhH6td0usofZ+Kjhxf/0odhT
/bm5TaUQFQGfP0AO2YbMCH47hKUBMTpO9eHaj4r9zRVIYIlqcS5wEJYvjRcbX3szH7/en46bNIPi
G6bbFBQYkQrcag9UgGsiq9X7a5VXqnpC3jK/tk6cfBi9UmnOkBXNPcu6m7gs630mAmd0bCSff73r
0XPX06gartjWd5A3kvmkUgY/3f+wzVHADiGGQbC4gYp1bWOKMGyHa9P01t/o/VcfKC8YfzAKbzSi
EHgB2SN5vWa1mbuiSShaNKNroRo9lVjyeHudgq1voWHvqKBkkY9Yw97a2TKreRiHq9kp86Fq5hjn
tHhX40VetauTQT8b6yoAXRq5/CoDrGoqFTZaA1dzdNxLr5dRcxShrX1Mo9pKjhXgeM+nAGI9LUlZ
fsTns3SPqF9hqzBXubsX+m62JuwNcCTIqZPQ0FGQ19fv58GBw+9o9SLFCTLdNwRVF5TQ1TL2ba/U
FRrf0/zvG3eNHJPyGs5x0DxvmmxdVcZDCwDsqpCefuzNrn0qqnDc2TWbXwZZFiYMcZ2A9PrLsKC0
LPRWF1IYZHtLE/vGtE/qT7Rv9YuWxN4elf/mpqcfzlGjr0aSRta0OuXRhBg4qz5fl9xMTx5wtkdH
NOnnyYgrf9Ii56JrZX2NuiR6awdRjkwvgf8RY6glv/5UO6EZBApEvSpKXZ3NwkiezZlegu0p3d7F
Iv+uV/tXjkU8Y/UkKHb9OHQNuJpdpSxXoM3mqQm9+bFr7Pjz2JjFHtvxNpFgMFTv4BmR/JLBrG7r
iQ4hsnNY44y5Un83Rj1+Rz7qJudibAbPH0w0yPyutbp/xsgzn9zBw3I8pSK4k0Pc3A20aaTaF3cD
dC5aNq8n2I26asD2ZLnqtS4+QtboziDB0Ip+68HQkDXiha/r/Alz5fUwQ9GVVuqwZdlgGKZHNcoX
B0+Lpr2399b3/D7QKjpkml4odW4sV61QzHdpM9SnIsvfjLpi1n4b5QV3+tvdgr8o+WE6L1fIxq0f
i2F5rsz0n1BfhiNC+NNOpnUT2uVw+GdJzo9klcqP/m24ZkHqMUYm4ooe1nIqMUwJEtOcLmO61L6Q
GkBjQVH4D5bst0FXMynErFmLOSxX15q0C8pDxUNUj/rO/rs9dPiVU/Di/1KmSV1dLRnWOqa9cA7w
uJ4/xvpcnzonxZUZqsPOULdbg4QdiQ6omMjI3IihK0oad605GFehZPHRjEHwmH27R327/SA5ijzS
VJzhGK9uLFmxBHOIaQBO1fVBn/PxMBpT9Tnpqb7fX6HbOABghY0BgwDo6M1TNjX1PMwS1bjOUKd9
F1fn07y07qkriuQ4gsb9fn+8220oLTBJvCVnAmCs/nobduzuHLI7NgFePlwwE6t/lWWKdm9URckp
zbHh9oGyqjuFmK0ZlX0CFAFZPepLr4ctoQg76ESYV4Cc8RGk3nDINZrlpWKoO3t+a0apxUg4BdMK
BOv1UIKXXK1iU3at86wO4q7Pvka1vTwu2Kj8582UbHfuRXmIXsccsGYkTUQDIs+N3LKFeG5SxbA/
RyzR/kIb3qkfIHtDSDCqokQRGY8C65I3Bd58VPoDYerlP/dXdWN6ZT+XLIl0gkx3FYlCfWzzKhEI
cIW46faeg/FjFmon103frJNGT4TTwaYlO7xt7M5zTJcqghaPRGl8gRRnHxfm5nT/gzYWEWoMhwKA
KrX0NW4UCqhVDFyjZCu1Q2vOQkqjsvojxNHqgsEHjqb3B1xdLHRiCWxol5BjgvyhAPJ61zigAAQd
pjygsuI+WiFy1Z0Z773vNkaBAk1kAUECwHj92s+bHgvTNs/h62TiCQvK5riU7h7Jc3XG5bfoWOdR
xtHhed405xyzzrIK6GdgaqL38z7TToha/O0M2lL55oz2jB+BhNiZwdUxeBkVQAyPOmrI9HFXGW3f
dRosiyYPRisRXzDIaR+GENNWdIfT0vPLrJY04j4BNY7kjvExc+mn/clvgBXN3pQchjX0UjHMeSKo
5gHqze4nyyDhwuXK8esoTA92sjTvFcWrfXtOix+52VRf72+irYnnrUM7j8c0703533+L8VVO63co
mzKgzYzC5TwaP0PHrn3ys+6gK7p4DzmMW+/NoxpQ6pEPoE+PCs9q6y5jM7XeXJfBAtnsOepU/VLb
U/utVSf3fVpl/yVgMH7cH3NjI7O/6Ng7NLluqzdaKfJuaQYReGVtfKhLpfZjRc2v90fZ2FLADwjA
OrUaEPerOg1KTQDkakUEGibLv9w6TbPTWI9ZdSWzQe2q0CNRYq8UpbaflR7yJlUbNsnz/V8h5++3
+11ubHBslPbJ9GljrVtbY+d6vWblZSCLCT9Cc/hnFrPlK0mvf7k/0tasvoAOyRC5yNdRMtaqBbfC
ogzqMOzOXh5Z58WYssv9UTa/hzvuJVRQWpaz/tsujdskbsxmEUGb8vSkBdn4pRE6vFSUN8KdXqYO
Zw9KChB9pBv266FayypTgQlR4DiT/m00chihvcLZfY8YsMyA9XKwgyiN0+pIIdIq3n40KM1QyQCf
61CuX91J6MSApE26Klj6TDm2/TAHeDL2p7E0iyP63WQ8U2fs5DobqwgIyTFUquhSx381v2NaRpiK
DWUwRqpxNsK+9L1p3LNj3FhFWDH0QGQfH/zc6tMMhPl564ciiLXc9LOkqi6VoaNCpyjD6f6GWfPU
5DIyFgURk0e1XM7Xy5jl1O5VhdPe1nEzXYwmrFsfI5ziYz7ihXeuAJ4/RnYzzMcBPZzsUYexp5ya
2alHXHo9sScWuDXFaPNgGg89Tr+Rd5yKOOoXbebjh0n8U+tjBxkev9CdN9vmMMRPEFYU3m50Tfup
zWrynTLI6rZ5jsbMCTCgVY73p3dVmXmZXf56EImyD3JDtq+TXG8mrxaBNXiZ4QuKmfbRKPpUO3dR
PD6Yc4zSdDoo6aXUkYDcWd2Nj/RMngPUw6EgsWFfL66H0VyktEsT0PowvihWOT5oXq/vTOXWHkJ/
mYRcik9QJl0NQ6dh5F1SNEGkmOpXT2nCD1WjOhel0dpDlZnKocLC7zAMS3fGvNE76NlUf7GUItt5
Qm4cHHq0EKbpWWo8R1Z3UjL1jd7FUROAAhFPg22J75SJalQUo2Hnpt2aWjAnvFZBEvCP/Cm/3bRp
lSyTltp10NPTOg0C8hx76I0tWAlWIhmXOlCQTsj8VjcBdOdQ4aWcBaojUG/N2Wl8zegNnFHCp3qm
FN9+jPRwfKOv8MvIZDoSmwAJ+AYsnwtSobSGGEi9MvpkdPC+oaf2O0Tqm1nk+wAPEUAoxpJXrhYs
9JpOuFqWwiFzel9Ae/TFXO+d9dsNKoehWwD71eCBut6gRR4lZKhhEkRDzRmfC0gIvtUUXvU0ZMUY
ftXjblEfxlFvjfOgDglg9sISyokOwJK5PoIcqR7cvxrWci0vMyzbopKQywNlnduFlWh1J27TQFSz
MRG3VNLH2YwKeqMTG+6kFuEcVE25OH7spt4/Btlv6MMPU9N3YZzIRlaXZb7aYAzqT7bR/tRmyEln
zOTiL21TZQJBpCzZY6rcHDImExUIMOgQRkkxVmtm9oOI8XHKAlRgpnepLZJgKnNsMvPC2wm3m0OR
XICmRkLk5v5SPJrEhbdkAWyk7Lq0se5PZeZckyX/en81tkaSVvQ8fgGq3vBto6IEwhZ1KQetsP3O
aLogDycDYYVcOd0fam3q9bLw0F15xslCFLfm66tjQLE4wkAsC8g19X9Lkz4Z1DXD+6rA6JqxPM6L
XzVr8CtN1Sx9sGHdur4W9epPSG5Nfqib3jTobWdK/96qBuu5yztLOTl54pSHSXfF32oYmpo/tJPx
rXQxhfX1vABtOkbGvPc1mxP3UpkHXXR79+s1SH4a7mngjBiUgSFO/Vpt6sNAY2Un49u6LHjCI9YN
4ZuzvEpVsNqMBbjlNDATDICXfk4egW5F5/vLszUKIRucm/Qoo2T0enUA5HZe7jhpYKeee0xjZI/K
ZLaPbx+Fk09sBuhy616Aie5CMb9PAquYrSN2c8YZ3uEb7VjkTuMGB/shwa6StfP6WxL4KnGJl2Uw
Znr0cXJR5bbsvnj7Jc4o5JEAykHpr5vMs2KPwugjRlHn5gQPKTujE2/sZBkbG40+CBUwKdpOxrq6
dhrFK6n+ZdwFop6dkxNlLcqLk+sK364w79nZBjeZG1Mn2SSS2EoOtY7vWREjwdgtaQA8ZL72gysg
keSw8jz8ir9PWowouJoaf6l5uveykjvs1aNUDs3D23q59m7U0trYsWVBJQ1KrzGOjRHVCswnbTGu
E0a677V4Gr8JoG7/Q73Y+bdWrX/v782t8aVks8XDHIb3+gTYoZUJ0XhZMIiinM9kfW4Dezjv3cD2
sizCPLBunlvgd/2JGwuzA2Nxs3InwZLruZ4FxGcBLSAoeJs650iEGrivZEGsDsXFmFouYhPo1qdO
S8XnOEsT/aE2270S88Y2MyjV8vwgk2SXrbYZgugj6rcWtqSjZcyH0BW15SdUv8HeQmN4e4DjEclF
I0tKvNvX+Z3hgMawhAjKelR1X8Oi+1Pt1tG/kzHbeyndxoy+Gkx/fRtkZlhbVhPyYu+z4p3iptER
nX7Vb9OvSqr+KEOr3DlEq1KvvH+QB6DVghIuV+r6EPVJN9ZeZWaBhWL04Gd5On5pBWrDWGEnqiuV
lIrp/f3du+YwvwxKc9+SjX6KA2uka9ki5zngdB8Ubr08o/MeIT02zVe07nCztsV4HvBvPk6prWGr
WQ4H8A/Nifyx+budxR79ZWvSCYzg0nFRAxK1qnOxe5Kp1V0SCyvlg9Whf5g8t3rsozg9hrybgItn
uBzfn4SNICYvStJqSrao3K6CGDpOmbCVMgswZ1+euxIAWK0q7t/3R9laXjoxUAilQIq9zt6R6MHa
vSORWWJXOQssss8oEtSfG9AHnzL82neC5tbZ5IxwLDkvHPVVOLM70vPWU5hLg3rzsEzlyYp6LGrs
Yk+cf3so8nLqoASddZNCnewJ44wiC+xGt3yrnv6uTG05zJ61Z7CyuVTQXgAJ0mG9uQLSNlGUHNB+
EPepeFQdZXwIqa3tlFs3wplUFCWLlqyyG2FlT23a3hl5aJlpsQwfRNhGkz95yVKfElT5G1yYI0M/
euFUOw8iLuP/3d8qa20veSrR7eAmQBCJ3Gr9aljM1nHahVQ+Ey5ijiDH1WukoDUQKEuTjT8MLXHy
76IusXV2KaqPfqLMqM/7neeUX+cktc1jWqVNe1is1BQngZOmffYqT9vzHdtYEH6pBzmAGHDLfwJn
LIy44ey0La+aLE+KdxQ3do7O1iDsY9rC9DIZZrWVh9Ck+gu6Okho31942GS+tczVTj1k44DKtyWb
GPw6tdJVMENBSAwdsqCBNTbOJy2ckw+tNSV/zZWbf63J1ffsArYGlFpJ1AteOpareOaAaFTiYogC
pSzrY5egpdlN0fzeVZafBs3v0/1d9ZJarpIEMnV6oyBd5Qt/VXmqQuw6xnKIg66oy2fDXmLTh8oX
W0d63uKzNoZD+d4NVRuuIB3P69gvA+V9c5wf7HnRrbPRZ256FLLl9leaFkYBLiCN56PdFYPhq3MW
hYcuFZN56CddA0usGXF0sr3EyKhquwZ1GDg+ii+KVFMOZRNlCOhKCZ5zrhbl2XNSpXmoQ9fo/GbK
U+NYpE5D1xr8pXNutKlM3n5HUhAnoSD+8b5cz0ipC9OFxoqGzGzOp9HFQAmyjXEMu3beGWprsemq
kotzrGWB6nU+kfOfRsqr8AMmbw5CoYsvXVfmv+AuqockU/Q/2V3UMhECQTOKwL7aziG8CrOIMHUd
td45RqXxFGkm702c2B6WRdmTPtw6ozQ8qfVzeUlXqtfftxSZ2gPewUNWVdtjYljRscKcZ+dm3og0
4KSRopId6tvutIoOeVR7tnLV9E6F2lVr79qiaT8hCJJ9vn9ctj7o96Hkgv5Ws4Qghjqzi4xSi13d
wVSy4uKUiFH9wSgwDSgKAJlAROn1KLa9TPEgGTNR3jR+Rl38QhdvzwN0I6DRNAR0iPSbZDKvLtA8
iaccH4coCB0DQ5BMU07QwZMztFr9obCb+BK5uXqMcu68+9+3te29F1SeCWcDbdDX39ernQ7viBPW
T3NyaDnyl3LINd/L+NxxKKzD/fE2MkhKl5hFSi0RkunVrveghfEOdZAsM2fl2Ww195xR/jvPEQ5z
aKjkEGfnPUDg5qDS7IGuEP9a16g6mq15arlxMGp6eMrGZTj0TWwFSNI4x6G0uqtHTXUna904Csg7
YYaJHhwcVU/u39/2p9PadagoLXo3rtCeqszueOw6/Tdl8Izz/UndHAoeFehcwjxH/PVQGDbag5sT
f0WSuOfeDnO/UIroya2Hf/9gJN54QMgJwNaa0JQKr7CKCkU216rr/qAlGCjQYCuLnwW2mHvY4zVw
VeZZEHxI8Dh7xOAb/YApiqsui+Og7fr+0XSV7Oxgd2/4rhvZn9sRNb+TVSxLcTDD1vxllkb9WC9F
sdee/f/8ENn84rDQWlxt26iqnbrMUSNPtNo4xlqdXTD+6s+jXmFlOngKb8B6YCq00j2gmsWtFPbN
6f7kb5xVeTsQo2DP8QjTXy8zrB4xWhN67G3WI6WWOv8Wht4i6ZRZFFZs5w82sEHTj8ouQH4qe6+H
y8vR1MNSWsnL+t6xnPoEemIX/92Bj94Tpty4zdlN9LmoIlOwXjc1pnLB5aWslGtSjOMBZl7zMGeq
Gtyfwa2DIsGLUp0VXPA6CM5FbfdWDvl3qpJ2OFrgta5zBq3LH7rE+Hl/sM3l4h2E/o4UO1u3u+JR
tctSh3EYQ9+yDqIrWblQowuSltpxXHgX7KzY1ohQEBDcotBl3hhpVaYzEVvgsMNEQCffNYseGEMa
hU+5Ys/d0coLR9250LcWjsIILXwJCr2BoNaVwkMt76MgTVKOYWF6kATsvVG2bnDSMvIKKg+3dewQ
bhGtPVLxRig9QAwb8+BLA2HtjMp8966jC4HvuBFbl/truLFhZKsZfU0Yf5CdVlmhN1JcioXKtrRS
7SGOy+SUGaPjh8AGdhZv7eMjLztbAhdkKwpWsy1X97eAger3MnvpkARDHBXqRS/Crj4WIg+XQz/q
jfItHK3aPhuFXiRXYVtKfQhFCzJGX0KgMWqqup9VN6aPGmVGec36YviaF21qn1MrtNSdxGFrZn7/
tasbsVHmNO/aAm0RgCNHcx4Qrxs73cdS843e9v9vYsCL6ai149a0fvjlbUr/jh419Z9l+KJOS3ko
Ba1jQ2nrD2Vfmce26/qdlZcru3qMSZIUGSTYal77q8cf0stNXTbkDI7w0udu1GbfVrT40OOkfXDt
XDmigWH+ZHnU49B7xfP9jbdxlEHlSGEGao0yDL7eDEMZ292YRnFg68IQx6jJaZy6Vlfol2jCmMOf
VaffewNtpKE8DwBBkejyKlm/4wsEyQBi4qbgKXryTuvL9myNY+YvSq6xiSixalgAAhWM30i9eVli
kjOyJHouFMlXnztFVZrpYDADpQrtD6WjVjT8Yu2gp42zs7BbMwvpBs1DCcajLfJ6Zp3ZBqtXyF5I
GsqUvja0S2Fn+sWuqFxGar3snJStWYVLwasI+AGklNWAaV+kBgjBNIijIfo+tlkF4KpOT42lzc5D
0vZe6XNlemde70qxM/jL377ax7iVkmjz5gPsui5VWb0W0tWumdk+TnuIo4pZH3N4HPGDgehJc4rS
cqDfOUTx0eh48tIFiVXdbwxXfFDidvwaNQqw2CzSW/EBymljHapICx8co++y5zBMumevcZv3aPLi
h1pVbrWcG9cqxc6J2Ag00E2hMXFDYqO43pxTE9cmUqRxUFfp9AGTUS3yeyyozvcP3tYwHj0T3ic0
jG6qTNCeMhQI8zgQgzI/uj2iSsJ09kRAN25PpGORzGALoqW8zift1lp6e7SLoLJgvRwNGCjoYisV
CDmTsvCv+9+kb2xBFw0uAD40T0FQrcLYgMlTlclmSWi0bnQO22oafBBa+uekMMf+YMeViHy2aadf
Zn2uUh99Tg+GdTvN+a9Ct9LlzHck+XFO5/5fA8235WBOepNfndLhL5gKBQX63nPD9lIu0fQ8Qs0Y
P5hqHI2fO9uOsoMp8PM49HUYKQ8o2tZErKHP35lRL55hNi31zkJuTDFMPkR0gN5RZFnvF4RQit7p
jYJsWRTLIayH8WJEZlwFfcqfO2nQmqotbzA8UgH/wPiBj7oebslFN+DuxxQng+Ye0LnKtUNfqE3h
CyuP+kOsd8WvDvPE6lGFOq5eqkhJR9+OHApM4Epb11eGRuupzxvoMo5LUdXH+/tga0pgxIHrJ6dH
CGN1ywpVK5ZpAG8vUpf1V6v+rExz61t5/katy5fpgDQK7BMeGYjv1VCdWcYxji55gFCqdkYMrfsn
LEJx6PVF/O/tX4V6NFwP2V2lP/T6Qo9kd7tCAiZQu9I9z5lhHzt0Tg52Jr7cH2nrGBGfAMhRnkVS
d1UsGcOsz5a2yAOqMb/yInFPHuqTvopoyrPpjcMBK5fsOGpVuvOU2LiUXtx/pIMsILh1MhJ2VqQW
FrNZll11MubZeT8D/np7/1aqwlCVQegL1ZDVLZG3Zi7apmV7YNd2XTKlOsUTfl9Kr+0pu8vscBWV
GIp6JJEJiNI6pUs6NSw0NeWD3Ch+iItRHBqbF1nSzxoBSIkPUPzLr/eXb2P7eyAg2CHAEW7xzmEn
DVAGqDPJ3LSAodrwXaph2FY6yQ6IZGOjSJ4hBkrkGLc6O12iew23cRaMkzIsgacj1/sQc5lWh9qY
YHcsaTlNTwNQU/tzFLl6uHcdbWQ5shvDpUyAuYU9dHNTqFGpQuBRzeSfUKFmj5d0nH7R7Dyv/dax
iy+IdVGpRfovtT8pcwXRpiHjtf3eMpMPeoeH92VAkeEdGC+MZasxikw/D6HXnu6vy8Zm4NFDY5KI
CDN4XVRKHHPo04xuWkVKdin0yfZLNVuupWUsh7wgvw+Tadghe28uESBNXpPUl+gyvL413Koc1dAZ
sqB3cuOn5pX517kUI+9yM76kbZc9Fswv4U21gvufu1VMIsPgFBOOeTGvh6Z6NAvMILNAd+YYG+8C
KrYPU2VJDzlS7PWRSJPnCIqUlTgMQ6YZ2Ny5BhTtoVY+3f8xW2cCCoCEjpMc0qh8PQ2dMHg7O1aO
+qRduz7ve/1HEpm1tG5Ru2lnpTfuMVgykGSoxcr0R/6a3564vLKLuKwIQED/HGgOLUKM6Msd3/5N
5LtUIyR97UaHKCJfoXDYM0quOc+AaA0/VmdxioiLOx+0dcxIRiloQ8OWJdHXH4T7YFYrnQ2DzQqz
S1sUTnIwptj5PmVjbNAv6MXXt34cLFxwROCpSObIbF6PiCgwpH0vLQI9R7zdd03cDZFerDrLLxes
4O+PtlGUIBOm+0lh2eY6WxNThEkZUAm5R9zBRVW8L1O0pEVhZd8wFeclYxatWx86CILVs1eOceSH
oQd8fG4sZb7YBOKZ+nA0hCcx2ml8smtzFKda6F3oY0NRm29eEBSLkWaSWQfktvXrTm/RNRHIfAbQ
yZtT4k3WA3Iq2CK7evah87plZzyL6X4dyGAJ050EowN16MbMAzxdRd2lTIMQ6eADaUdzSF1sHYQx
ONedtZDxdz0W2QcFUopR0DxW8RnlMPzStC4PuFTm9hj3A4LstpSl9lGRUL+UPNt/hnlbl5fFaZL+
MEPXmHw4qmkEV7quMr/uith+Byp9esinyPsXEFPTIwQ7qfAYonGMjlBd7fE4pCPReOf367e/n4bI
i74mMFGaqa+3rrOggevUAKgSR2s+hpTb/h5D8jqonvpiH5rQMv/j4ejBgio8bqDMMdPPRZYV86Mt
cjSSY/g0yU7Sc3uCkalhfwOMofB2o1XOfPY4zclQrZXVFy1RbN8YPe80FIP2teqn7/cnYWM4Wbnn
wiXHutWcTxR1HPMhyWHO8R6JUS1/6tMFQJNnU9Qxl3SPNXMbXDm6ZMUAAtwNrExqcsUrmQX2J+mS
T2MMJntS1RnyvuliDTr3V+TO05385/aeB9OMIDu2RCSs9NRfrzRsgBIOWzYEVabWp8Vtc6kz7ewE
UnnEbrcULVMetWQ58OfWnS+7SEJ1yHIvaKPGiM82LJboScyOdfK0WYn9YsTc/DDGk/NT68ayPcXW
1DpHZBOG2S9cZfgXExahS1qa/aObrOhDFeZx8WTVLV5qjVYM9SOskq49jGKaS9rMTRwB6dGj9hLO
IWJnddRNw8d2FLntJws+44cpC3Pch3u1aFC8d7y/GjVXfpi1VXwsiLIRZTw9/OFGUbz4dk5adQR2
qPxvQdlsPoplKJ+0Iur+mucpLx69ZZr+sbRhSKFGWIM4GBm8jgOfEuc+intoBgIYa7/9H0fnsRw3
sgXRL0IEvNkC6G56UhLdcIOQRBEFU7AFVBW+/h2+zSxmJqRmE7gmM2/m9ysscgMsGp1nFQlbHFli
uyecyvpnd5Dde9L647tnjna5CL9fX0UKrn3ymuM48n7RmjSgreq6f1jEiPF6Axty8jTrhc6niEzX
X7oaFAEi3EZ24UXrGOokczY7/a6bAIzQ2jn66bhj+qfR2RydGuZwffFJZuuwUejUctc5UKV3knOp
utwi03e3m3Sse4toPAj+7H3WODnmSvr4S0XrcNuaex+5uncMVdFktr+XfuzQ8ZZl8p76oZp/ycip
6p1rEZO5n4eZs+HK8Wcd3LfBCDdLFLBxfUpz4gz9ck2mNsLUTz8VW1ygwxoM824QfcIsDPEtC7y9
dPaY12L7zsq5MiBO+1Wf7v2nqPztHcKYSUUiZ3jZXCy4r0zP/5CjstRD2SrrmxyHxYTgIDT3E1l4
Qs8FAqL6Kx2mICy4d2yPfBtk/zHaWnPcLWsNaTGn6U+Mjb0eRZgUb3NUTTMnZkv/n8LRtS/8dGUm
tzS7DI0bwr0T4SNyzlHzeEcujx6pTr8MGZorLuY/qxr7tcLzEHsgx69tXaJTy/oSuNe8VlZ4D4wx
6j9ERGo4iWntltPe13rJF7LutjzG7r8v0gyr32KJjvWLdzwqd+QVP+yaDU3eWBXfOcOWIrVLIB7l
6HVewSbSFW01xVuxZ6L54awLtr8Rfspbzpn/dtu1aT8Stjkur/Xc9bdtFAwXZ5DTHxvEMrv4nfWm
ciU3oy8yTIh/NGqM29wZ/N0UPP5dS0wiji75ckTJP28PqveDpLybsTWNOXFVQzbY4PZBXyqXPnMn
5tnnuKSbwhsBXj3m7qTX261pLcrdpK5+eIfbvGe00B5b9ab+NXZV++xG8/EhnHY9iqgRni1av6r/
koQknLzx974pOq4s69whhsyWVZcM6dXkKfMa+HPwlE19sOXNWHevpjuil6wON10cs40fNomytBRN
qv+OoWP9fNtH8MslTUfBBdcWcPq/Ti0G3ols3FKMu93ybDx2h3+/Zac23ZaKpImxfcSgtfb4yZpk
bsttHaO5DOza2L+c7fEqr1kTiXKE/+uvHDWHdxLK7PGoRFZKLtRxMiF00ubIDsOjUDvnv+UIuSdz
iXdfIftV/3SCeFlLq7T/GNZBzz+iYSnldKSyMIeORCGzbXhvuqX/IjY34Gx4mDx+u7ZOFE/hMDzN
llT7IrLN9ibqfq2L2dTyyMk/4QXZF6Nwho6G+U8XEXqVVxQzWa4k1FZnJeL4NXZb/bXGaf8aDFtn
TireVVRkayyeosmJ6wt6cg6B7DBvdSn6JdqQaAEElgz8mceUU1drrmvHv4RrJ+tzMEIi5Xu9Lvem
892OSif1S+X7gF9DyNycj0kb/G3cphYnu2AYde46mwLtwL78FxxDK8oUqIy4VkzgXlZHVFshmzh6
A99b1Kl16mXMucs8vhx43u8zNpMe+eE59o3g7WEpstqRV0vIUl3oufMwm8CXtStjnpks95xpeOLG
rX1HYIEGbF/VbvIsc9VHXVcz4UnD6P4mL0K99WgtsDBY/e6jj2w8n2ps/eI80wrfx6Th7yrapvm+
seDaLMrbqpm+dIOEqFyiuJWnfTdJUsyp2z/6nAP88LhKMIUyQihC10TwyiU3GKTbbOn0Uik3VijS
9uH38S0w4XX0nOV01APRiX5C0mDoSeWWJL2ppUgTYV4nrnQYTYmsjUh7Goio7vDWxA+FFAMvPxYf
40xAWzx+4+E4klPq6AQNTuIgX0CniolqiH/g9ehWUXVZx+n74i8JG74U34D4F1HX+U4xTL4nT612
/FfggXHG7FUj0NvGMfhcZZbdc33EuWFiuXHJZzluA9mWvf0RmH26izqxJnlYL4ibaJHdo/UX+xKO
3fEy9jPPKkZh8VdaMcedxoNxmtrR+Tem7fB87Zc6nc+hIbYuz6ZNWWSV2IHmTivD/i6Y9/C6qTfx
ux4pC6QjCtEVtt3nlzUMRHdud45cdmD+8QYrnmOG/gnXazOt3m/CB1viMSb+hA2394Yyv7n1aVgS
/TXtR4ClNoc9oMlypQy665jdc+RQ1aXdbHLx/GGdi6CK4qHA81P9i4aqj/JjcoU4t1Ylkreszr44
4l6IkKWaOPkx0i0LiQxQEObaEAUKBy2/tibeD2YLMYJFj31ocw9ZgSq8eqn73NND9ihqgWmKayNT
2J5wqzwM5vZ97zfxb5x8vZdVIlMLqu3EP+rAHXn/IyccYJz6iAEDV1MESjTWbub3nIfbsD4eqb+t
hWVk/lk5nMOdV2r/9RabKiuNrBiOJzqRD1ZotxQ5dYPzLad6dN04rpY3Pxz9AxFO3T0v9sj60zAi
gM1Jk0ofJ/wG9jIxFc/k6CuzXnVcq/0LBmd46pyBQJ1IhlIXdZpOXaHbbDel7b6rFiyG/WHqsYmv
Wr9t7rGqIr5iJa4PPUe07E8dCRL2YkeO/M9UCfcpJRHeMBR49jRucsoeWOHbH8RbsPsu4ZzIcogs
UjfrfMsl6DeWinzU/XRyG7dX+VS7tB0S20SCIU7vNneOU09jrpaxnwrNsQX9cTcTryjV/t9wqPYJ
uzS2fy8UZMaSSnL4V4cazGfmbfVljYco431R5nmM7XgrbKCeXVfSBrHch38Y5nWu8tGnwhbkSUid
y9Cl+Ttdh01KmqA7iBcd/9enLW+YeyzBTdXKVPETAH3m1UJRLrxeT+TnOWIf89of43t2ucbkCQa2
Uxm2weaejm70/cKImbq4BCaKSkQ6yIh63Bl8XpEsfUQERDJHUomqyx1tq4HHTzh3K6YUMp/mdec/
Nnv2OPbwdvSZhFThSmdaX3YFZwh/1jN4taQG/Jv8aGu4zGeIRU4pCSrtV59npbJb90n+ramwShbe
Lymn+sWJtuw9WV2afN1T07eWmKeLFqJazgspmVgTxb63gFBPzkiKjYkdHvjBgUKJh/F9z9x9Arnr
tityX8Vw1ZsmeJbL1gfsH14T5NPio2nMtsUbzu7shAi6IzQaJawG5oeuHqrHMP2OVBYhTDFapAir
SzasnrBO6wt9FlA1Cg8yBxtow3nZljtx1P3Z/OFYroZQOD+ldDEpWhGqv3jfApEiWjBQy9sY+XiO
OsK/GqRj4O9wgCV6zOjtV9ZMs1t0Kt0/Vter7wRZMrbolqCfr9iTvbbgpIJO4rDsdIyHMnxYwmqA
G0yFd6Ot4+mLRHa35n2qt2dsUiI+tRv1BH3Z2P3opra90XGlu2JIMCst1DyZtxnRnsqFt8aaIODA
mEJsy65ybGCqicRx3YmTtzGIF9nAZlPyqHpDAZW0/BVduONWlDVJm9NlHPfecxCC3LIcJH3uY5vG
KrX78ufcNOOaY/3j/+XsPGIEyQbMqpN5kifdDjxkIUEtOsfwY36qkTSOOc4D1Z9g89TrMcnFlIbh
Y+B7+t4EFmnkUu62UwDnqemWvIK0RH0zz82vtT2yRw4W6P9HbBd9XhmTwryds/qvmoPqN7SnJ4so
nd29iKtw4q/FRvhhhEf6XMKICVu48U+JYeCSD87SPdSTCwFrh8j8JlAIZ/jM4w66CMdp1aVl8voT
Rt7y9u0w5pw188i7c3jbF659suOGdEu/i7S0Ku+YXn7LfufH81e7gy5zB/BQwcfos+/0zV9WNPPV
T71YIQR6HtFQTkvHNrHPOm9FSBGuTMQH1trDtKVnx5ArEFMVqHsUDVFYdMPU/yU8avkb1hldow8x
eMtnsR5NqVonfA83drMiNIl+Z6GlkFGw0EmmlOe7rpZhU1iv2UXJmDd9fz8SSxF19PYjMvE85cT3
sFtG/hF8cCjK5OM0uzJlF2X9wv3SPr43VaM/o00i5Wglq1OOOMV5ZGKPWF+3ua8u+yw9nW+bMvya
+2huTgTNrxwvoLNUdEVj/5MNJnS5ShbXKWjw7U1FGArVZunsH0fXze3om7X9MXhIgUZHxq+CQ/Hu
PGmbcYwwTllwiwF6M5XpKutLWi2qK5k7JwQsnt2ni9yxZ8jNYoOaObsaB2Qn/sbmLEOf11qavnCr
+BswljVtnGSW5R+huWmXa3s07IBgf/3pu2l/HE5oVB4jDepKanT1YOag+YpjFbZltDr9z913m6H8
fqhvR7JUGNzn2J0L7gp8Ih3aBKBtVajnNNPjr9TG21KsWhu3QBLi0P6cbvvsqoObtMw5xihnyTVX
Q5vNXs5otbzUqU1NkbQ4UOTOsji/e5rGn8rE40cX1Aeuy322UfujMWIjjpm6vNB4KeVvcrKi7af1
zfZJ1BCrY5bkTN+3v1p3bH4jk5l/4L8kP5b48JKL2b1ZFRlm8HW+xnaiY8hhGwtxyITyL5ED55IN
h+W4E+HvbVvUQ9Dw9+YNiSCfZupkz9Z96AofgTag1dCro8KdjX7q+W8/+8bJnEssPftfJWX2s9pV
m5WVg/CKN2Fe6MwhAH7+/xOhXCBruN7b6hCF028BcrD0iPxS66F56Zh9L5lMsw99xCF1PBvaiHqH
TX0+TVX2D8+fucsZBpfllC1V2J/xRUjbIkgFBdVWWr4xNXp3Gv/0LQ+nyCONPfHW9Ty6c/rbVK39
CLWvbiLv26OO6Fb7SbnmWUlVxF+YyW2gSqIYrHMPCOBT2Sh93JJjPgrMY5s/zEdZmNvUGW44ylAJ
KMWG4gA8YK6uxXSAI62ze+hLm+kWyN5t6R7xsSQZC20gLy2bublayBhzOIqPHO8k1n69R7dibdGo
tBlpTDMQ1ODU/PbbeVv6fPWHnnYWWJ3eOpN2XzaxbI+cfDMMHaEUdwzNrGtW9PWASmLdCaTefQC7
5nAC5kKUfn0uJvz3TzLy6x8uuSFXg++PP/Wxrg5hFsTO5JWXmrHUlUim/Eh3PWAQkaZNIYTl7dg4
qQAu2317SkPR/zl2L/twHbW05O5lHoTsfGRbvqfWr/MpBSQvtm0KngN3Hz9alRlCTpdUa8DndXKv
2Rs3zcSql6Yg3c71CgGwXOdRiu1qHU7sG/E+iwfXyfq5YKITzpnDRNgO7iCjn62IvaHs/Q0v3QCA
y+ahF2N40iZm/Iz7nZi+ek8Oen2Wrq9da6qf2gRVVUIy+P9WfpqHLvO5J0y8Pv1hGmX4jLL9vkb2
k48KSZbMu5alLF8rQO08XLL6t8LOsS7kOE90mFqk82lia//nBzoVJTbiI21F7cGRR1PAWeiIsPih
CiQ9dQagWc/e94XdjTrm/dHpWynQA6rsaYqXjQLtuAfARrIEqnRAW4fTEY0ODwOMt5e78vBvxm2M
Qz5wFb/j5cI1W9rv8ocTeuKeeBATg+iZ8S2x2xoWbtyYZ936Nd9XbeMbZxmd5Ab5cepBLG21weS2
TuIbcszN14Q3G7EP6Oe+ptACy9Shi521RI7CvKL67XOK9LbkVnX+HZOZ3S7y+9QvzxownsIMk3lc
GGM/hize8KmBjH/JiIsTLORrO+IHuaUf5Nb1zzvZCrQKg00qOsiUXaw7xv0py8ZWsGmPvncK5SFj
TqoS9xeEoLNcD4rdOs8qP37ooyq4wWg48/N0r7cPU0fyDxOc/xVICxcgyBEmnG4KMPKZqqQTTGyH
t1yqoXFvuSGdFoTV1WjKVNfT7ybYbAqFltUrJg5ZvJ7UUS+vO1ibz/Bed9OJWQBoMdmOBsNoKeav
3p3dFQ6okn/3paZ89mC2aanT0eHNO4x8WjtPfKHQYcf2521/PrzVPNpQ6P94PoKfMSF0fwQoZ5eb
FXUo1pjV/CHxi7iv67H2L0e3178tE2NaLK2FB8wSlrH86Pzxrdb78N/Ree77PnjTrwWvoHdHrkt8
0egHH7nXT343TV1N2CLari1nELihPBzPXNCloSpkyPT/HajA/1sxMXrvByNNgdURiyuTqv8pLTh/
iZNUzDO38ZJsadBhnOd63XMcVtjndX6FqCSk/7t5hjVzllvZZ0sRucaYS7aAsDC2jOoV4tr/0SbZ
+GuLxHjrzU3SXSnpuqLs8AYJC00zMbkSgUsKik9OYm51WD9XzmxreDi/fdOZcCibRhPhMI5L9G9w
EgucCuXzfjQbjpuib6YQaLtzpxOcj76ZYm0SVA+JevVqX8wUtTpILgMW0mnOc4nkmZ8OqwG7uXcU
IspbU40VzOvk7V9ICakqrhXkR0Iujc6Z7+ub7eMxf7ZTYtgXFFvOdTAZHeV2hEfMp6wzac7osX/M
XA0MOWcvKVhcyyyb97ACQz5PTUiwiaLC5BIBdgNlsvFgBbXf/1sBGMCzPRcx5rIGwzlEW+gVoSJ0
vbRi4RyXMxFK4+z0rMTHhKtKHgEU2nIEPa2RkvT909bNRFYLLeORnjtmWVG383Kjfezd+Ijt3paS
APP7fpZZXBDW5L5WZom/VuiLX0O9M2OojudzQ+m7gBNGY0h5Wp2MvL5+ePMVZuW5aZLmZd+CPXgh
yCX8OSMlm4ZzOkF6v8FZr/+22Xeo8Wu6kYx6Wel10YU8gOm+87ONfWaWy53XoOe4woBvlye7j9XH
Ru24ZjI08txOaCiKPlbjZ9hULb7pVZ8u+LfGQM9E3WWszuO+vcyrFqCs1Gxx2RO13WdKcQtOCvz+
JWb9vbGxIP6IbDc92cZLBpwOlkAz/LfyXk+e/9Ttxm1OMwdaTZ6Oq/1qZRzcjiKxz9HkdW+SpzTC
6XjWT9YEy++xnePXAaIdBK2JWTeHoN1eeuTW411Cbs7CRtRr1srZZ3jepdcCCe17xC5BIW3mhwl0
dfGu+jEN9g4QJrJRALTv2lG5qJkSX8aABctan2AFhoQpp7VM7i7C4O4kFq9i5/KC5mYi/49/PRCj
ljup8dxyob6+tE4XPKUgp4wbSHH+aUyA3rZudd4XPouXD3j4W3ih1eM8kW39M1FBCL3CihwUKA7a
GwWmNZVinb5xQKrMA8ay/cgVlq/nU1vxcWA1THzDacQQnl3BgdBn73GtnIeQ3wrXuWpnkskYKHHk
YqOnOCBDU3i4VXFTPUQmdE2xW5n9GvRs5isfq1572SUur9/ggjtd+Zol7hT50uynPhjqt8FBJwt8
sQDpEKMo4sLF9rUthRWHunXjuq1OJjiSrByGOFV5s06JLkekGCljiRp+crFhW4h5OyPFTjRfRJct
+hdAxLgWbda76adw+whWMBWLe7Nu3hHlCd1TFOsUMJ6ptOo7XibG9AvEEGEI68biMMfTLMtZytmC
n3K6cQq8wWUBbGoXN67MIvA4ExdrvCfScHakm/S4N99WKeD/EH27Ok5hIN1TLFvzuiebykodJIoL
5hgqKw8RXxyP/Ppmv1AxjFup9nS6pWnL933RwVXW9vPfjg4mrnaUud051Va253ies0e5r7IreVmA
EFo/mQVrRtxlp9HjWjRvtogBsQFgn87f7dG7rnUzJvcti8Lfqg8Jr5v34L9RCTuWbe8NQ25wZxmL
rOdWBde5w/uKhpDJJgcOU/HFSyZfPdmo2Y53QA+z3h9A4PEpZIwRedXr+h9XfLW9eFB38lYSecRK
sIlEvo54kPpnb8YKowQUDOdrpMVtfd6TRYwPoZ0qk9f6SIZrDZy+sImGJIXzXjAEg0Y39kYG4eq9
U7bYaLKJK4Qmb/SyxXnf0IMfjNs30ZOTYXwS5E5mjTpxPNo/M1VV8bVr5Lg8jv63QKxLI+uX0h2P
z7EBCvy9fR9vXhQPmuKVdyHuRON6p4CS156amnu/YldEplN1B+md57Te2E15fqBSPY2JW4N1sOL/
HKvwBjeqWN1m30P3C7khqfnb9s628gZTfPKO9ZHva21W84D36kZpG912wau3D4L7xJi4uWHblV3B
eUQLkK61wDm0ouPHf8c4mrILUL6siz5d4UdEVGf7CW4iexU2c9ACzof/N7Dhan72Vbxup1F3XUZG
8s6Ius4wuYX0xsa/6MnO+h6DWce7OG0DqeeQpjKeqXPzlwmcxSUXusK2QcGFnvvD059T3YKDdJU1
muEl8752/vD9Dghu7s4BIKZ6SQQ16GKPgeWR78d7HF2uz4qJCwUmXGx4gsLDXkTd+c7QXG3TTsAe
dj3bnUeq4vJJY0l1AfM0eE9ONadBIdIpc55CBrgJs4Zj2x+ySqdQlLz/+oc3bou+B6tOwncPQ5Dk
tJo1hGkZra9vWptqdc874KmCLXPCp1PxQpThyJV8vu9r5P714LmXMm2A5q8D3ffTNbAu7gLo72ki
inuElbpFs7haIjWJMoobvV78DTlRzuWK9Z974KE1l512AXdcoPRitqMZ7odkpRf07LFrqZcBgbrB
u0bmPU7QfY5Qwr11vb0FdGqCxRb+FGaK1QiD1JsM4O3zmCwcM9r0VZ1YXKvgXM8VToA19WK/G7KZ
5wiK+zClYvQZf7XfxxP0qgZbHLOZzSlHIqU7PuZWtdkJTUBsimpU+4ffHXtYZBxGHzkPnIqv6j5p
1XntjpgtIiOv/uQP+6CKJSS7tlxJKLSnCoc5vxQqnO1bl0rfhawMt/g5WicvucngVlkS8TUsAmfg
g5N8p16W2VRcuBBTPRY7R6amWMl2Psqm33fCb5VVytx8+3rb0hxh0564qvH5seKDexrhLHp8yPQQ
/eQPp0GO/HCvq9KrVx5qy7C3gNf/ZJNaHzBBqu0VJJ94C6vvdkSyeOreucK4+jxlmski0sybMHYO
Y56IazndtLWiL3bCOeISBcgB+62SYLIFMOoc3JBhFP4KWW9R37UKg7scsLIbWBuq7XgdrTvLnODF
tIJeGGB+x2yrqrO7u+H0AhGx8ovZW1nfAmSgAlgbpcCY4bfiU28EQkR0ZytUdt17+yswvKjPh6lw
G+VSIp7LiewfdN5RqszDsCXOfYS8Ir0GToin3JncxruNwD5etr2KAEsFgjA41NWhgi3ZADQXdiEJ
SQnKw6K3Adb4qy8nEDpPVuKskjqWeduwTd5MR4QnMKmA3k+QWVYM2S9466lsAEmVS7V+iNAbj3LU
R1MVMj6mlai8MWzKdkC/898kJZNvAD3V5knQD/3VMjar+5h13FCe5S5T997F744KvgMZwGnCkzD1
cBoQRCdGCEx9+krH6sLDeBDDvqyc9oi2B+T1UP46D0GF/PxH9O3I8dYpIQRk8A5be5rair03RHkd
/Zrixt3Lbcdg+LNVVTpDFlBHe+Zz8BvAWZcHfXZZwi7hAmT5cPhe25QOwtfgpCKdqauhDtftnKEP
FL+2xSyME1zFDWfj4CQ+9bsdrzRpzM8SP+rbhYjrpfQbdcAqovMoA+FFw10StON0TZeTKA1NA0TS
qBWicGmCnfT6oJHv4F1VXDRzWgliYaLtSx4qbjAI6LfweqoXTJl2TkE+p8lbHzXk1zu37eb/uIkL
EaCUDc5AxY5PzBDwwDPBbaklui1M5tKfWqfCS4iR2GCCDOmFuiA4DwPWgc941yBZT8gi/Nduqzlu
BoqgPjm6SVGBUPLwwZ+gbTSvm/8T/cU4uoXsgL//jb3u2wsXp50sFnjspPSHJN7PcwhNz1mZcbZ5
zJOj7Yj/dt19n+5rbMV37IqBaO7QvDb7OW7H+UMtaKPAqLYGZDFzB+wzsPasqIg1ceyrf3Cg3+/H
8sY2IffHJcrEHVfFS30Ri92D8whIDEqwd/C2a3Z4AzKbIagIsOs6kse1SlH3xAug4Dq7YZJHXKXJ
3DiBvm/g7LNLoykmhbdCGRaRNL4lXGthm9uctdnOQzdPF4XYqi4CgqrEnQ9pJstq42L4KsUgCxWu
HTpbErW8TcXoW+8oVR2NWwHHQMemzTcBvHa4OYWNkvreEDeEkfqgU5C9rBMPCgknSiKxRfxgjXec
4sZTwcVmw/JfOyz1w87VMlqYhs/tYQgszwd71KsQc/xg+dxDkVXpxvZdN+ObNr3/GxOE7mcY9dNH
XXkS5cV+hMfTt/ImvfeCHdAV7dKKiQ2g90ScXzoeucZB9qPpoknkgUr7FQjEIZquXuPsuBzGGf55
DS/2uTeVGs7kIEbRhZdRpSdfJHt/xjkCkZQarZ0uvhN35hKjKFiLtamT6MxB0Fo97xvLcrmE4XdD
GJT7xh/mLXeKgdX7TeZsFl3G0fH8chT6EOcpjdfsbFvCTH5u1d68hG3Iq9uMS/Vfl2YrCIYJgw/o
HnRcLbZhv5QFMDyZWkcfS80JST6z4MEVM7TwylOYXlcwN1FUYpm/NLG/smzghh5ABDtkNbFKnrAG
WBA3pNHenmHXDW+SLyo3d4OxQW80bu6AWWAdg4xLd3gRo8leWhtPX6iGw/4+tG6DeFly+eDvYy+L
ZBRgbJHbTNy0zXyyXyqaR3GFdItsQ7ODXD9vyTdpwaS9/Yj1bP94aHEkZpMpO2vqjPMnBF3b3BGK
SMOv4ngNbwOr1vVdo5dMzhW5XOFlEdSXG98B4r3Uxxps5bwGO5oZX0tOUCsWmxZIyVxvTaJ+Yc3L
I+o48fQhuWX7o1Fe/3AynJyLocZkhjeSNOmr1mAXUIp5J2VkOio3/FZnBaSWookdLtW07z8PtUv2
6WXCFEbB0Geln1q4o9rpFXCdaMgKmCbWW8Qc2q5XCJk2XTr77D5xYgRaNop5wVeUfVecJevgv3FP
DeSUTSCjl5pH7283mKXOA98cPijmbuZrRH98CQwSU74SESLPgVCeKGOjwv/YL5AMAKJZ+bqNStPB
t52eRBAtrHbObciIP/Lkr+K0AcK2993YNq9Cd31XzmPmuacu2ZbxPZmrIeaXFsCiBKTkqivXU6HG
WUi6f1SlEe4gxo8OJFV6/7Mq58BNYW42dYVSiMiEJIpIU081aTxl4nfRo8s8rD97cojDfAug5wrt
rlwQ94MjRhReS9ycRdjiLZvhuYc7XzBNr9rH6fq86IUEXWpSF5z4Zw9vwgo3wOt4PM/rLJXmHrU5
3j3RVsMFh1+8z5DthepU8aAC+6K0f2n72k3u57iq0SrUyqtPRigwdDdz4hvrbBNgkUjmHg5n+Z5Q
McWMCqLgEIzUHJ4DrtZuhSIJAma4HnoiYcp9SGtTon0TApnJBIy1T7UiPXdKQQe9MXFe7SDZpPi6
/nOdlGDdbeKMDGYf+rc0u4AmQmvpIoKgQhP0WfNbLo+tT5arBnL997E2wGcJ2PHOHFd3DBqNmJ/3
vcn2ayOM9y9eRVydFvDvH+2xIjKiVQouK6Yk/qYn5XbiLDvmpOR/lJ3ZbqRIlIZfaJAgAgi4zUxy
8+5yVdl1g1wb+06wPf189EijrizLVqsvW93hhCDinP/8yxTbO+aJzlMDncYNkDSEv/AihJuzmujc
L64o0oMfFqY6c3wO2Y5yWwquiLqhI3YWEw4R/Xy8jygbvYPDi/9t8rwa6tteJYcconL+2rU45W8o
OZhJbxJViiNjgeiMMt7QJ0SlfrbyYJZ66xYT/b0AgmweKxc0fSNKD5CvSz1ruuLcTMet49de4K3a
sU3PRME6Ohi3Fgcaoxi1X5TF+RnmcjZBynQ6hOkKpG3PDi+zGwuCacEXCMoRINgPz2U7tzdxz+vf
L642PzE8Gx59T/rfRCmYescdt6MJPm2yeSAqmr+T1jeyTc9gM94xCLLkPvMnhhug8DmMsAkgXDdJ
+6hG2xx3pOZMSDp1WXubHuLcCHG5G0UA6p4x9LMSAX8cjD65ysg0aZHLWX3EIB9c61mVsjKuE0kh
sPMbxsBb28ywqxOxMJYHOBsgb30T+u5uzE3nJocDFj/OFd5GKTnWRae3sFKSm7yfrPJOLmPLkK+b
Y/8gjSRZnfQ769FEh4k5n5GI6aHxqwjxsFn3v6aqT8erCQy4uqMkmVdPAy+kHi7NyjwweqUcsd2+
EfcgU1UfGHTSNaerl36tujGzNzIUTvu0gP9STmUR2DBF+GR8tZrGGK7n3GI6tyAucW6Bv/JhT5qA
Y382qnyRO2hdE9Cxm0hv7VJGtBuQluJdR2GbbLIx7Q0eU+3fpzRowNcMRs0jhGb/RcL+Tve9ttk3
vp9PUBmlnH/owZ+5A7OG0XMEk4ZNFfbRb6Nu/eER6jiDV5uxantvx94MixSwaLxfpB6+QajNWiit
MPc2zbC4xcHuIUMFUe8bHa7Oc9dtq0kN94tOxUAhG1YvPYVQhP6kMl7m2qBYzB2BqsmXxTA+eehA
+h8uoDBUcnvsEcdUSz19WggOMe97ACMoE0LbdnNMxoELKoIR9yDUbNvgII7/tbRy87XxW/VFwtTX
a5/XvBRRnvqfRJhCHhdLkfrXo1lH+f20yBWx8hKvOQhot3B8JbfVthYMex+WBGTpum2bxr+2asV8
we6H7JODztS9NXot0gMVUCgCkTFIIanIHwxwLiNs6WzdKJmuUwc8Khi1O/zwuWqHbRfXNUd1V5kl
QbANrX5oWR3YP/5vdymcxGLjJrWGflHSCd/PAEjVDq+vMtxQaRRkt9ZLPmygxba4YxJJB3Y/rW4G
9F0DVUu9kHvcUoytCXVL2G9VO1dAYZXQchvx3LGu0s1YUV24Xr01OXDXEhbd4K6amX0D7MOhPId8
gv52TsAwt1lTeBX1S92UW2yQ+Qs9vzbb38uUShGv/Gg9B60vHLG1gMVfkmzMxw0aUCkCrWJl33Rt
xXu0O8ybb/C1gEJd+6LunnIw2mU/k1Gy7kYfUA5lRppvF7cr870NVWWGikl3k+LkASeK+5pLcHCd
Z6sGaNpS6VrFITO6ur0ahyx5stq66LZDl87GTk+wdJnISjjLNvj13UICh7En7LyQQVlHUX0erSaN
r2yvHqhU5QBHk0dD/Vkm43xbYpqAxVeTV7irTmmV0nR2ZUfp7c9n9CBp/oziWR1xDNWPjYyhD01N
Xb+Ojsp/M4v0nkinARLXIoR+TwDqjTCd7C5H+Xw/llXfBhOTChieehaPOYUwM2/G3Y/2wCXETBML
JGqjse23YS6gP5u6G/Zj2Un/GpjSUjvtxd03voaGqxQIgNG4NZLqUFGFvhTeMCCWmFvocHPkeL+j
yRdRkCZdNm0hxnX10Y8b+bswoLcGbg6pgkaSzD2sc5u0dplHZ9N3jQTg69RxR6wzbbfb20uTmXfW
zDm/ZYwh2pNMdLgcMijrL7CkEEGIufCeLJKP27sakl4PZKWsEZzFC6s77c0c0p03YGM3TJ7zGidZ
qg5AHUzLqqhLzlLNPqIGHOzzI5d6D/VURWagHNUWAZxWyHMdGsyrhcpyhmmHweC5sHzroeq76hiW
FYQm0YT8qDkZQwqZyrTPnio4ZWVbdS9DYQhzr+KU852+nUOWP5ImKUtyt3m1uFA+T7HbtdsYexwZ
mE4svWORUOAHqKHsmiqndPCGCqNKoXupYZal7lj8mHJPf51no9FnQ5njKeujwX70+sWbbQbLyfLT
rEdkPXYpGAWMeIm9tLDznauFg2sHwTwtUeXWjb9ftEP/BXY7xcXeMiYrQcIw6vvYMMqfOH7QD8+m
2X6rkjyt9lC14CunwwC0X5V15VCfl+ZXotO6+AkdzviZDgVN3eTN/m5euDdhTUgTdU3LPTxTqn8n
6nCcdkalOcgIyIaeZUoP+nNBi3mbwrn8jKkA4za7iZsfCq5av/Eyv75SsiJF2ws1YE63ZMkV0Af7
B8fbqdt6sXC+ERyefpkTL1GbjoFJvGlnaB5or5Nl2Nh5nMDDWoeH1x7ZM1NghR11peotmOKIrqFy
jNIQICjdjPtXj5PGk70UEXMLeBI/lEbtfFLDuKCjNhe33SsBUXwbmpNsDpIyLVzn+n6yHRhkBI0R
U33hYF/9SPgQ43NfIlsDTBQi3xmj5IDVRmW3XMyUtNdFwUgDJn8DtwRGIQT6UtAQBHnnGV1Q+9F0
i3PS6H5feJL4rFAxmle1sgtUUqkWwz5OfC0Dd5RzdszVZDc8L4czIl/yHsXPEE/JjrYG//rNRCHZ
kXnCLASQvq6+4b2F6ItXIZMds9GVcFSb/nezhnm1gTmeJ7eL2eVNYLge3C4qEtvm4dolZ3PZDKHe
t4hluqNnALozyl1gzba9BcbcwX3tdiSKVD6MmxmKb0L5jXAvIkYswNFbQG2J+9tMjfWNUn0X7VTc
R+ralbP1XU54FzNZHUb7ALA0zYcu8cf6NetUJ7bJAEf+vLLF6h2xGGAgQHzesHONCJUXpYXnHTtr
TNObpbGqHzTH8yPnWZYcUNIkN0bn6vowTlHiXEES95+wp0p+lL2eMTmD5WxDCy5b4r+qMolpKbHw
3hRq4GqGVVUmdCXQTreIDZAjMb6NAJkq2sQ9jmnE+TWJ5GqGiOcshGoPvX2PsMpK9qHo02tsmJc+
6Ch1s9uODmNfaonvlm80LaclEYi/CfGx0zPEw+HZt8Pk1qbTmHbQEftfkWuq51oiu7r1/LGtjktr
9g8qn2T2YoJALJ+XaBiLo9fPUc8eRUWyK1Uz+JQImepOaaS4Wzj8rM+ThevtNrdzTjmKfY5dbkCN
ryhdU4cbrVXaB2PUtrFDq1A+AmAnvytjMH7U0Pjo6zTTRKiDung1ipIKUVlkFxyZGblJ4MR5RvmU
TnFAsuo68vJkAkGJava6BVEod40JTRdtu8zsILOU4YDaL+p7OcUM76wBpRDVS5Mtu6lEZRrkKoFP
OGDDJo+uAYPkkOpFvCgNo2pnQczOD6arwu/uyJ/a6lDjeMQ87g7VCFQrPUGLWd1w4PL0RTn3Jwfs
e5+589TAeGAvFQjiyvZrnA6GYMyzOhC20hmnQwP22XAoFN4rGmL5AL1CfOdUH9yVS5VFe8DGJv5k
xaau4fZzR/cPcTZWTHBgmYZBWkzzyPXjJNnREpGgznZnmkto7mW1M4DHn6smtvVBzrRazLSiqriJ
BSEqaPvCSt+bsVN3u6GZh+tsyEr4ppAjaZ0kk8AbhBeVCS02WRj+F7ImWdLuEz0dDQt4ewPCah1F
nbsmPK8JdQ+ijS7dYQhUXjlp2dh3ZE7E7d41VhimG/zknj+o/AbPmOezWZiTUa/NVgykQNJy/UmG
E0MPvQw9NF8s7VHFjNXcnVNV+UXgmzDUMvR2cPExK/cOnHHmcDRiCKyQI/yO0xGw/AmC+kz97DQi
uolaXfa3o78sGh2kWmAvmMghGF30aF46jdT+AKYfqkf+qBL8FulOuB1DU34OKwa729pKaHdVHPsh
ZLySw9iPoQzOpkZ2PkAfuA6F4ah9iejhKsvY9A/KxDnpSJ8OQZ8eCxKd21hG+JxnkwYPLavxtwMR
YTnRdrXTwWDMK8/Q5Sk03TKTe6juORspTbIbXVkj7FQ48k+op2B/sU+r/JHi0/8B5TFDN6wi3WyR
dAk6VgxC4ye3iaNXeEZq3tdYeTp0EmTzodiyldg3xT9tJ055ku8OzP2HGOt23MCnTW/AiNrkTNJD
MeDHlXW/JxGDcgMGwftvMA1kAzUlbzuhcF/2pqPr5VzxKUe73E6S+yQqUhQaik/5C7dziRYAZkB0
E8OW9s4QyxO50xlyVMiSjHF34dw3V0Uu03ALgud9bTCdyg5oB6lkdJGl9Um1VhafLZFUpGsSDIFA
hxET7plEn4PNhsy9t21ud/XXscr4yoRIMbXELo0YBKc0+z4A7fbyO4i6uO2704w6ZRZ1dEd0XMWt
O+RTwBDADoMiHYG4a0N6n8lVr2CkNPMY3vCRQbFYm7lPZmRb+pgvHpVLqDyOCNdBqOQi9vV2ndVx
9fuyrtxrPSlkBwoYgMPXGtXNmLnLc9I68OU6QHl/W8iQqZufmfQ0Ih3m+4J1eCooFRI+4JpOJBOq
TLYm9AEnkCRvjEEh0QUGpWWDUFQRuN5GtzCttm4k7OwAHSfz9iLxCvswGQxL8eQq24PpJdBrm26W
ydF2w8TeD0ksV/6Yk971/RhWcNwyt75bijYpH/h+K/cUWsY4nRBSABfntr6LFUrabVXHA4RRHiK1
OPZVwqwtfYND0OSd/botb6MZQfvJn3Edgf6SLfQQyezBfgnT3wtK1/bEeJP2CUjKT8z7wnC8eoPF
Wmaz29Il3xV97FS7ljHq965glB+ozqjabaPAkCixluihQxcwvTa9ZEaWULFlQQg5xD3UA9OuYz20
isqReITfkisSjYcin2lnuiItD4O2h/G+t6rMRdyXz1/UiI8/S7iFh2BBtldeNUXmwezhvW70EjGe
wPKBg72M0CuCQzXcPEUGFWYzZa7FHxqmzD0A53Loyqbh/vRjFbXbSExxsvXaubGCAkvr0+RzfG5h
W2Jz6izCbbm/prb73A3R4jKnIl2pomiitG4jPX/ustB7iBjxWJQOUPp3pt2T6W1BTILvXMXInkvs
m1F15E43bpxQNa+MQhjb+6Uv6WHtGKohDycBs6AuzI6Qya0sEFItQDWuthOmYIiKA+xzIrW3WsD/
0wyVBtCqhH5KCZaZHWAg9Lpdo8bE2KZZx90W4vxon6YFQvnRmQrvJzMHxFjAQWkUyKmZZLBUxfyZ
r5hxImLMeeNZc2UdZIkXLYYKg/3UwD+srit/nPtz1DjDFz7wNaFv0FFQ+FX1U/Zy/g1dN0FB1hgz
nDCP4tnVMD65NDz0T3UK3m76Vc/EG1GdfzCmbmm3UxSGS9BKSf/Edr+v4Ej9Zoju7+AArlokkOn2
eZmHJeWPc6mFR9oNpCVD1NwxpGooDyc4Lycq99GjLm9bb1OFC6ee9LF42CK9KauAEA8H/kvDabSb
YmzhNxS189fBd/pPsrG6l6lQ8zHHpig5N+DUVwqntFXEOiK+yQlSgcer8P8H0wrT6wYO3LOIW6+k
tKysGho2BzdbXjVTgKdVCKJJ3Io6eqPhZbtZxkiD/BHnjdiD7HCoIfph6WA0HowELyrvCQprXrC7
jR+TOTNeLF0y2CkUt8k13li5DAAqB2cL8d27VumEkITEHRsilEmon8wUBIkiFONxHYIy2oN0D64O
w+6ms6f6u0n88RjoycaIAEMFNOPKqyL3MJHf4YMIQjl67GfXp8Hj7tnQLPlfOrh4CbqZULvYDIXO
kwObOWVEI6YnVSzNV9fOiJ2SVhW/9px6U5CDP39vDBhfG0jG0XTAld58ZUvgHEqbYtIXqXG6w2DC
Xh3zFscmR6TNsqDzddfdk/PSQqqWi/XDbZaSboQ5XLmrFG7au2hR9acE9x8ZNLWO7hMspH5ymSt3
Z+h8FjTSloRZW+b595JJ3QQFvVH0Nctow7KTGSOtdqigEy2SYn6p0azCjfUy56gEzdk2hncPeCTw
YN64Lf4UW2HFTDTsKfLxqEiwM+oZ0OhDFlVDyDU/us8ksY/oW2Th3EUqoheyUl8+D6ES4qArNT2k
SR7lVy7Eld+uGpLnzqj5lgu+rX8g0kXvcLwr1BZrpPiLqqp0ODbJgl5DRco/Gr4U4y36MHK+Bn/S
8ClFIuez58I6pXgcQEOqjAzTTdZP7ss8TtAEJu334SFjLH1lIdpL9jXpKSalUbfCxggi7cNiLPO1
bvpRnwQSPH/nZjStKA5HX10xJe0KPsKGv8LQFUA0Os00YwaKp8TOsfq0vi2jEIsLdq/5OeO0KA9Q
tsh6MmQ2d4+Zq9P7rJuXHxZqh9Nkoapc5+QE0vdD1USkxs/OgjjJA7D2Q9cXW7umCjiVbmObUFEM
POfsJM6ig4M3A0N5x66i3WRTXx5A5GPr29RN41NlD0a3R9To3ix9VLQHF0uIl0TTWQCv1sUjhM5y
3IwOD45tgFPBlhsTt40xdJfHKtfOvAFImGHvtgY+bJHlwmbRxkzLQ7c/R8cIjDIQ5sSEP00Ky6Zw
GZqfvfBoEnqoBf2mH93JpttZwodCF9LYSwQEP8w8l+7JHoX8pZfaKYBWXPM+XLICyn3l6ec1Qhqy
CMJ/SgW79J3zAtGSqHdcQ+5KvKugMjNM0ue5Hpxlj9i8vPcAwLk1cCB9HRHQA5p7Tvfqu0VsnDTw
2qcGfUK6QRKd3PawiFNmQLV9bwGFs8tmySxAzFUS3qA/TNB5Zq1/11l5Ph3QZRLCK9aJDAya5pNh
9QBTZin8OHD6vOHzMdpe3/ljNEXBPOZEiXU4v1dHjicqLr+wCPRlO+ZEB01elrOfFF4iSQl3JI6Y
jnES9Z481MJ24O/8gxAVqzIUbINrajuj775yqmlgxxWwmCicYiYxeLhoqIEWM6vvWRv7dynXG+4w
XCTfXORd7TmJw0gExqTAHwAkRhkoPEaSHdJb9SjCxYLyLuu4IK6iVfd93HDKd5oizyga1LFY4sDb
A7hgILdhnhDJ3ZKFNfiaqNXeZC4Fx6mMpbPVzF7AH02zeqRIo5AbK9NC6tZxTB0WR853ucUZuhlm
xmijkyZrCd2CNy+Dm4KMVUm8TSZ4wJshJEzpStZm3q1yFErJ7/Q0SuEI4og7njN3ieOYJIahp58f
bPy4voZV02G+EEt4+EvCCbLHtatvzyYdzGM0qgwZvlMnUIQQVA2bKoWOfgPsABAWVZ39JfSy8L6P
lvDGZFITXtmVu6gtnhvGGPj+aBWbZbbc+aqObPzTpt4sfpM+WL8YsQ6/zJBHl1OGI9dvhh8JgWYl
FIgNqOKAK3gTg41ZoV9cYw/NoSvtIf6On1GsDpjKEZY4z/ns0v5gi3AyVN3chXFjgcC7NF6B0zLq
4zXEJTomxw3lURmQ6NHjuwtsxrZpmUFUnrWzy6LZZoQNOkfGYowqYMek4c5elAd5DaYz2RtZrstH
NA/6fk718CCLquOYhtDewcaPp6+tvfYn6EeGM14M0Ma8rFDjFWdcaH5iNyKkcGdZDlDWHMcKohCw
BCEo/LUNjelqvG/241XoTXAlHcPBLZPhXbF1vcgyo01GxNKvhgn7SllDabwBtB9etOXBAKdPaR/j
voayjxvOVQVLygnCmREcvk0RerRQRsnPqNHWtIMyjvXL6pkhNguUj3DvgLv0GAZI/6sTivgLVu3V
p2xK+HASu+yPs1uZJmOY2L5CoBOJTcqmwfqfeicNnEziKjEnpn+o/FReM5XtS9K4gbnvSp3DyQGo
dp563xu6Ta1ly4cA/ScEToi4MW3Kx+52CZPG30SYVTnbzipXFXdEXRMYkZU+u13aLPuGQYu+50+d
HlsuJ4z5jcYHQXUd2QcLcgP4lNxdLo/LYcJZ2Ev3Bcsnpj957tU/On9Q7caKXI+rItcoNyBxwBmx
2x4mYLSGI2xTGRbJoTUnmD6Y4hDdARoku1ux+MkTUL/r3LIRczxDhavDwGoc7jTAf0bnkYZtDWjp
NFFgZiOOMPynQxNgf4xvQaoWrPDQM2Lyz7NFcwV8BPCKtYNKd+0w9um+w9I2psGKh1shBnM1EfDi
m2WRhvcpCu35qVg/RuCJlC63rnz3yYQBgr2BU2dXUevlEocdv3seGHpOhwKN/W3BhUCcWkksbMTY
qeJq0OO3HmvoXzgm2Ne2UdhYGykv9LaRDYn6jJLNxMG5rqYT7kTOuW2JXNwgbIEVsVBZsV/p851v
FoDoVwuGJmUTnCMATeSb6pMrclkHQzu4ON1wIW87REYnjCiG5sC/i7NNN06Ib3Lh1uZOoiwq9p6t
52+5GkG2lyH2o52gAy6+Acp6ARLfFdKRLXUz7Z0hjxAK9XmQAziS4TUOdYly/FemZyJHhG/F6/2A
OzR6iXyUTzixmZ+mTuQ/DPbJS1dM1U1sR/MqGwk5QZ1wLn8g1DdXhbIFXOZjYvcrLgzC7Ji/uNNm
5v668tnp81VuF/m9kaWZs13gBacbR0E1eMYZI0LtRg4x6jTsmcHtFzpF7hmGzbt+qsfHKU2X/rFi
XIduym/7LwWYJNRQjOifYViM3gH6mGxgAZWclIRCKmfTNDSex9GsjO4bg3Gz3IoxaeprcI3qXFFf
LYcWWowIYjMykDRA4cKkp5jiB+oQ8c2KQqrPcoE2Ame7hwO3mGnTY6dD8sOmYa5UASvLOj0siz+j
KCtziufaNX32XFzalMkcgNO+oIXjFKg6q76D5prdIqZp0+uxzh2oQGYB6SqLZAlbOLWjwAFLrikh
h3UO2uDC+IALGtJ1x0q88gRLxpVbeFnhKw5cUXpfa6dN90RhiDJohT9CyvREc0uAc9NsrMTkr0Zo
I8RZeNC/YWl7+SG3ijw+A5BW1G3EEw2wsrrZfO692vhJN17ydMdKPcxuYUO9nNPW3WAbqZNPDdSv
vYymWQe5mOj4FzF0EGBlWO1h1aX3Fk5HWEVVVb3cJk0jiZ1FakMAHOzbqLj9H5iBrtEn/XhyvSE+
Y89Zq5tBJKG/WdQ8Wbv/EaFsbUixxWkJB5KyrKKsSyx37DIPRlyBpz0sdLPif7VASqjSej7W7Vyq
INfcWLPmxSGcyMYP3D3fMBJ1KXCw18TdlR5l/ff/ssZl+Dkz6Kn1CcNoc2s5lYQXAn9X0Gd+ZA69
Gm1eGIliEgLG6mJFyT8XRqLp6haKokefNDYJuxDToyBxhXc7Yw6zBSFS34xwoZ/wqQOZacM9q6jG
EQKm8gP3zbeMIpUkOp6xkCKW6cIS1GBLA5eZ+tSppd9r/DCxyU6Gw/umm294YLoKczhPyDXVQV7Y
URoRMO5MG3LSYfuJFxh9lTDM19micQI/oIlqcgTZ7y9qvfmUMcC34DMTHnSZaVIigRxDQMfTOAzW
PTQG72ALy9jaDGT2VF04F8GvCYrOXXb1mDUbwk39bT1WH4XyvrW1sO36/z9k9ST919bCbalVrctD
HooC9z1oVp5nJVfIRYcPIlrffJ3QNQiEWo3d/3J4dSc3V3arTy7z44P0pHPrYhv3gWf1m6soW/G0
pITYdvE6B/gp2oIhehKks4JO2c6xGlsneP/9vblp/rXKhTO27CMXFtakTzWi6BMJFVHgMR36ihNX
eU5biJTUfMMH38Mbr4rIH5MQU8tU5Apf/DQC5H2ARlufFH6IgVPP/a3OxhDzNmR/7/++N54iXFBY
NS50JdzqLwzQNWZL8EFSfSKoTqCf7V1vD1WS4fl/XUewG0xJ+o2FFe3lYROXHOeQWNh9aSdvq0VA
FV2m6IM98bevLqtQRkpboZH8y3EWs0Z44Q47L8Ruce9Vjfgc+pMxnZckFSdwwFB8EM2+vv8/D1Hy
qIiU5OxSGMhf7nVB1InCj6g7USLoL7FDm2GkeRZMpRthqbx6/WduhftbKMQHxrf/BHVcrK0ITfBd
PMfJW1Xru/33F83UBSFYspz6wXCtUwbRF+sl2/BpgOtSVKdBwTs8tZp67MhUwG1oUyznrDXqhH1m
+g19VYimmBk9vi1OruZiiyQidI4lclpIBAU+oExaPT86F8phCl9D797kSPKLgDgoGLIFnicwBfPF
flLtIusPjs+/tycu11wMNowZm+yai/RBy8+rJEnEfIq9zH3CKAoewxKbD+9vzr+/t3WVdb9wQhOO
dPG9tZmR2cw0ZkZV2AzExtgjLozFaayX7vD+Um/+IN/1Pd/GQhFbpj/fmYlUdfEixVLkZQeZDTK7
Ugc/+Krf+kGEXJAgJ13bBWj/cxUMpPy29W1CBiETbefOwfpgoalDs/BR2uAbHwDIpgm2StejmMr9
uRTc5hLdojedIhqkapMXI/5QelwtjTAwFPE1Nqvx6+hraLciN+b4g4Nl/f9ffAQey1u2QrLKXODi
AANNTQttN9MJuMQAQiyY11YjND0Qh6umMdOdK6uPQsjfeL4eCKBDUhnHDMnNf/7oOqyTVPXtfEqN
hEgPd8wD1eoxkNje/PdXyVJrToJNggdBkn8uFbkpJvIZezO1p2dbTBp1F7NeV9rFByu9+ST/tdLF
pukbAwsZXcynniL0Ee6We1v61Yw0RgynBpcTZrKeu3//e3hzUZ9poiRIx6Ti+PPnoYejgfYQdHSQ
N77zxUQ/iprmxSuFdVNYWrzOTF6/v7/oW6/P5s6zeai2Z176hSNbixjqZOMpQuNybgo0VoaN4gGI
uv3gob61lOcKGy6ebwkcCf/8fXhP06KO9XQabUzBR7tBfJQMv/Q0+h/cRG88ScgTpsPYg7uADKo/
V2pmuyoHyx1PaTf097iIyv1MeMhnRrvNtRdG0BcT88f7D/LNNYkKQnPGHQgz8881kxlE0VrHowO0
4IKpb5df5VjM75IJ4yQ8Akzsf2bY5Pbx/YX/vuilZXEfkEdrumvAx58Lw4UrM3yRGi49J0Y+zbA9
JwPjZ1Xo6pfEpCT64D3+fW6zoG063LMEfbiXoVktH94Yi67By97o6BnxkiuypPvgHb69CiUtxbPg
7L7YLVZX4u449c2pqCboIz60/Qc/dcUHP+bvTcmPIYvW42oVf782C+jUHsK+PbUjfmawd7rl4IIn
jrsY9+Lf77+qNxZz19ubVC4sfR3v4lUx3ZpVk8T9CcMd46onfnAfT2FxO5v1R4FL6xb/8y6QWHBS
DbnWGqpwmczlj47DQCHsTnXdNf1P/JrpooSe81sMCmFNDwwfhzMin/CeBKOcTtfiqn//577xCjFB
4vPjbicM7rItwQFyCTMg1ZMTxvra7DV0F/RGX95f5a2HSrXi082RH+Rc3npeslTES1X6FBci3odL
8YpytwiUDdv4/ZXe+NLWb5uwb0XzKi5/D8OFMbYm1Z7cdDEPevKiFAwbM2hmzoM+YLna//fIaXpC
gnxNWiCuvss7oa4IU5BYE5zM1pjuuQ1wFXIX/0ogzN2//+v+KSAvtgwXOPcOn/TKX11PuH/V0Cj9
YngwmCLZaD+L8xpY1zIxR56zQVVhnzunrX4hjR1fCSMQAeeg+SSw+f7gPHvjfbJhhCCCRFK3Xd5I
MJsn0YiVtwCn9wnvWsaUXtIZx7mAXv/+b37jjfoSw2GOM1KRuAb//MlKFbmrk0SfEthdV8ZYO5/D
RhcI/jqAImwgyYjZ/dclbQjkHJ02BBWChC7OAJg6ZZknaXciYgInB8cNmL12OxPb8205olh/f7m/
v0GWI4SRcBWTMaK6qGSWEbgr7r32FFuxPmF4UR0MfusHq/z9zliFsncNLDPB6i6eYw6v2A7HsD0l
vb/cYrfjHfLIh1y9Wr28/4Mul+JNmcoFq+PmcUnNurgXjMbGuV8bDNDboTl3lexgqqpqHznJfy1Y
/lmKj116eA76f0U2MoCBRdbm5okkkfJI0fKMcHBcVVnRB8/v8i1drrTu0399ehYGDlnWVwRUxPW4
H3Xo7mwD+473H93lnbCugoTGpE236Lou+5MhnS1uCm2dLKoRHFcd94uUvjpRs6tg6K00wBXSvyEz
pQsmPA4/+Nje+JEkdUm+bYs6hVbszx+ZEZVMdhGWkQLSxbk0PH1MVrHB+z/y8pPmR1IOKQgvCB09
gJw/V8HMy7UTTpZTmTlo0wt0qAk2nuTIJLC6iYP5j8k+63r/V6MI9iQynD/X04tBNRQa5onBoDls
iyVLn9tW4Uf3/u96Y9/z5KiDPFgy5l83wQDbZzZKV6BeIcMV1XS64LHUA+SiscHf4IPl3nhZME95
gMBhPnKwi8vAqRp44+gPaJsdREhNml7zctXp/R8l16fz7zuHp8dBT9shTEUQ3uXBIXo3pZmFhccX
3/lfkqqMATjsqntqagMOmEe6WwKmEsX70u5m0i8aIbhuF1wy4a8OYmtEiYXhiadVso98sz2yt61u
23o+DOdmiWdSEDhWkaUzz3uo2rI3dhjquPcLXB2gm9yQ9t4ds8R/wZh5xg2lFgP8a/QEgqEYQSfn
KTQzvcVBpoy3pPSYcMdhfM4f3L9vvWCPpDbLZOahACz+3EhTJPCdwbX0FJteelrQG25SI68AExCb
vf/Y3/hGgE157ES5vwElpSlGFvjJL9hmxcNXRYLNCTnauNO2rn9N8/BB2vJ6x1y8ZMnoQPKhrPjI
ZcPgtaMuF5PliOnDV2iJit8ETXqfI5Iqtpjfiju8PUh+Lsgref+H/lP8/bW0Q6tCxwIMennbFnmU
dk0D3QpsN3Ku6tJOnuFD+I+D4Tlr1qqHp12so7tFG82zKHSzh9fvPjVhJb6O/0vame3IjStp+IkE
aF9ulcqsVC12bS63+0awy8fad2p9+vnkixmXUkjBZ9AXbnQDZpIig8GIf0EJ4XNPyfB4/VdtfOnf
9V8Q6izKRbk+HxUljFMdG1QI2uewEe0tuh/lFxB0yc4CbA9Fa4vuq7nU9T5uKkefkTKQTL60kNGM
LBvQOkZcPJQSAJP/YlZLlV6lCER8X13Mea/W+KpzWyJkAncJkWzhZVIUPcM4F4/Xx9rYwNryfjIp
cesYTa+mVU+kIElrzz74gDl9C8ntvoyACR66DFGgd1WdpJ3La3NEmIxL5Unjj9WIkZTHoZIWs68M
lQXHHklJUG84vXQhddgs3HOmXpcTCIzck5pBl4Cs7eL91vZSZdWpmPw0ClVvVGE99hVIKuAZOUjR
8F12NPMvM+/fY7InCcRkPLQfV5slAseZhwYBuLDKZ8Ah8DmBAN+UQxb/P4darp8/Eh5R0r8Oe3vy
Z9VO4mOB+cBTnoINcqVMVqedrbm5mAbWspap4Wm4zgmQCjbtCBiI77SDcjcg8H/T6Vn2awHPn8O5
qt7Qxa129ujW0VNhcen0sGkrra+2BZRXDR3VSgPS0acRgcEbUTUxckhwuK8fh60AS9neZjDdNq31
KU/aBp534YzQ9FWaFGFZn6EpKtAlU5S/BrIfbLFwKQWAu1Ol2Rt5OTZ/fkfETxNpKpgkyMRDnVug
n5wJUdGxcM76qHQ/+6gFU9CYZbEztLI19tLD5bBhbWuvr5XaqHoa8ClftW+akptcBD2IxinuPWSC
E/uA1Ug0egXPouFgAjH2J3itCRL8gXOLjpatuDIEgOhgF3qIxDXsaNTVpjGw3caoW8yKZnWAFz2g
+3O8/sG29gZVIJIf+hL6RSaeR3mgTMid+XVmZ6fBkSwP6YCM7FG2d/b+VuAioZBV8jji1vq9JPdI
POvDPPt9U0+nsIzaM3Y5pSeH03wfReV0c31qW2cNqUDagCT5BqXejzsCOLAWhoi/+r0TOOpJ77Tu
AWxLED72Wqnafh4sqhJK2orn6wP/7het73oQI9APuOrJlFcjmyH3nIzAhV9Ko1qhLRHr3xsHFxhf
WLXd3OjgIOwTTl1pfByaNELdoIb+As5yNP4ZkE0oPsM6SVWk5WPoTEGpD7ZXTTFS8TbyAumphfst
n8u6T77kKKEtWjlB1UHgiJrwFgz+/CWpexmM0mSYQEhBr+n/ihA69gFOknifxTyjF2EDEfJgz9Sv
05BYIJrtegSV36F4d4dqjoZv0PWF2dgBVGvRCHO4TciyV2F9TIrWhLM7ksp3i4xZpWTSXZJGw7/A
bZPs1HZdXJ/+fkzFokRGnZ+S/zrvqvCUiHohUYEv4dZ7dVVMbDsiwxHAa6BAVu0pevw3Y9KB1g1H
o6S7SkCakOrw2DDmpFsBH0EB0CyIDSdDGseXXnZ2NtxyR632G4ALrkpZo/xOX+PjTkegUOsDROj9
MMe7wQ0ENjYHA+HuPeDMxpHSqU0bPJFMk7xg9QEdFGIhnuWjr6P2EKEwISsS2j45bqVotabI/Efz
fJ+0U/L9+opuhCldR2KZ/Jk/aAp/nOE8JK0pG/T2VGTGsYcw48k5Ytmj9cdeNdSd9uXWPmWPKoau
IHdDPe7jaHo+olkLkcqvxdyhbSQQAtVjSR09S8zolZgImO/E4Y0rhBaGwRbl8UqRZ7Vl7DIKhRbV
M4gkVDUfRLrQg80oNYE85t9NSXqwCksbD4Utgp07e9kd691Du3RJ/xUDT+DV0KihFXLL89QnptRn
gn92zAUAvcbWEx9HWf1sYlvlFU0izW7V183Oam99W9PhcY1RgUbtbrV7KQHnJOcKUUEUTzZWQj6G
Bz9mXFhurm8iZWskCw3xpfbjkH8t//+PHCFVUNUqwprvSpqkfo4Sg6IqxAOp8FDpoSPiOnNePWhW
BzcYz5fi37qtizMgLftNzgsNFCLMxh+cgtq8jcGtCB9pZepI13/nxnHmusI1RFfJoiiPffyZYFSE
5eTj7OsR3E21EyiBt7CQd0ZZDuvqu8OXgV1PXZEq9zprkVQFB0FkIX2FWz+7Cfq8q+6AXYe3Hf5A
EJX7odHg1SjJnYURJ2pPYTF/o45b4k46plBbANAXN7IVA/q3IBT/bGWQ3SgpqxomJ7NqiQOKYqj5
odcDxYQnJlZfQT5B90gcJ7F+mFKLqC2S0LJ6x/swm852W2O6bOpWOiBkmluoBFdi4iPFaYUAvyBY
3/fTlPwY9ah60uMw/KVWZi68YFBC2LsBBmwHzEoxqkEpv7nVUKULvVwypwKHnEG91eQ2L75dX8kL
OCHPFZPqvbK8BOlFrh+BGYKxiCWEBs/oLlbfyQqq4T8dYj9f4VdH7aOstzpv3rg3h7u6G1EMLfgw
0YFC2vTLAiSe71xAGxudij5HifocSem6m2ArCFxmtaL7Wgnq3Q0N5QuvfP0R78Hx5frkN2Ilb0L6
XTbvUaa+BLY/zpTsNMVQVgbemhKxBSk3USOlk1h4DIcC3ugzbYbo7x80lFGoQQKjYch1sAznWI2R
/tdQg8hN80za4MSnQcWD5p9JV6y9btty3lYHxQYVZCCgt7z01ylE1E40F2dF83MNDrcGa+GmMbEA
QHk9/wp8ezjlcvV0fVk37gP2E8VjU6eXoazBQjwdrV4UkU5X2wJ/itCRirW4nQ+PTe2QPdc9Zapw
Tu+gQId7gOeNAIQhPWBHoDuEZGf1TYd8hnOP3yKoVBS6oTohn4Wk+t+HOS5ykIF0SiGSrJFyQ4x3
SjoVpp92xoA3pYXNdqTs+d1vHAV7QQQtkE1a+OuqeCIMJ9BJyPwR+XvPQcsLqzUhHbWSzuH1b3bR
tyQO8AY0kKpyHIXVW9b1j7MADh/mLhbNftNbsMvN3LjXbREfY8mYz9ZkTVSKc/GP3vWaF0l24s34
nuys6sZ5XBAnfDkKt/yS1W8w4SCgKZVYvgHt6GuWGAJRcyU4lfZgfMUnPNxrDG/NGlCxvtT1VMCx
9vKL/pi13WZmBdnHXLLdAkN7A7rMXEDRdIzKo5eEb9+EPU46jKiwhvGAOeNs7QS8zVnbZPmkiPyY
9XFJJ3kao0y2kOZ09FMKK/eAWw56VUAKvFKzkr0n/8YRcWSK1ioxf8FvrzCQEN8zMwk6y4fzlNgI
hDgpSrV64QkbaxOr0hfbazt+BviAcJQtt9jaU++fjKRxe0q+Hvrz9k2MBs3b9U249cOoe+r4SKmo
xMir5EEpkaAfZMng7Nr6s0WK6xpdH+7MfyMkstL/N8oqQhgIJGGGHmN3kSL1yrX3L7706tdx0L/3
CADftoPQdtLU342eVRjmoqFjTWcXIo2z2tlI05Oy29yyVZN3kltZUtecymKssEPBEdgV2LjA08kQ
DfhcoGcBV6lCYOhBTdAUvk9l0X9DrHU643IT9N/iTNLxe1ALBHgmlFIQCQGphcQidN3w0AxD+hyY
A25GqdqbB+qjC1teysY3ejgSDohh2Bq48xmt5cUgVm6iVKDBpmH9C+MQGX8sY5pECTycSYzg2Q5G
cEmlttQVQ6D4odcOaDsgsmvoey3czQOpUeqDjwrBQdbVjwfSQhwLHenWpBRWTs4pSUjebprakqOz
kuL56raN7kiuMsXWWTG7CQEGFfQrhKwoMG+ub8eN8Lu0dtiNUEgAY6/OiRN3yuL6YvoznYZjYobY
oyUq5l5OLu/EgI0rk6GojC9Q86Vj+HHaqZFCM7JVbq0wjn6mcJzQLa7wJwyb6QHi23ju0CG4paVv
7KXS/M3rnbmgGiifERRovq5GzpH+TKbZ9NsZ8bfCUPuDPsZ7vbKtpaQHyiuRLAvbr9X+R35xSmPb
MvxhHjFLDJWcyJZoXxGq/fL3H43IBqXBBi5FBvlxPrhl4BGj5dzMDn7PaRqX34Hcag+xAE5xfait
QEKtGEPpJVmlEfhxKKlAYbCq2B/5aGm3oSHVr2aeq/cxj+57dURu3TKbndxqayEdXlfUZzgchMCP
Y4YJomsJbqS+pYWddZRIwvJDbPTVEX2VZOdxsD0Y7wLQ2CSt6uow6o1T59j3GH6MmzmRoVz0y5Xk
jMSTvnMALofi2SqTMELIIz3WVttwimMj1XuCsqNm813dTMhVB8b8Us3RXi13WaKPO355IWuYUlDQ
JdVYDYXeQ0pQVQ3fgGcPO5pLPkf08HR9c5iXR1pZwhgY3QV4dlG8c/ooiNQu0fwhNGrnZqRroT4Z
XTlEdxg/Fxm2fE53t+yrnwU2FagXc60iFtamr1gYyq+ODq7w0ORJjWyVkqi0zZFrs5B9xUsNr4VW
KI2XBMJ+Gy0T7rkSqcWvGW7DS1+Bzz8FpalToRyD4N3M4DK6khGFX2CKlfm9jRqa7SYdtUcXkoWk
HOw+MN+zLjW0mxiRwHfLQGsBlWzJ+A9Ovdp7g3HfZ3xV7R8Cdd3ywBO2n+ClqxXGh7XV3kRO1Vmv
cM0ocaXzXPfP7ZglxV2KQ8PTXBhDegr6av6Jg2KTn4MS8X5vGoAEIadZq68D7HgwSDUo3wPIrkI5
UZPD+UXPikFzQ2QC3rM0iPpjOSUCpRAS5oe0kkxM9PJayLf4MKIJqMi57HbWIqeemVpn7lzjG49l
Gu9c4dbyYKTCsToQsZBlXBNSzScLxqERmSsn/CHXEbchBtWK/tBX2gCOIk0wtIxMJ0OPU7WGR64s
5etsV06zkzH9TolXmxngDM9Ihc2sWOvnZC/6AbVImcZEHr3YuDEj85EgSIae9dg82JMljvg7I32R
0LoqJd3xIj1KkBzSNHpMEuJBVJVfr299ZVmG9Y+iUA4zi7cEDdhVDJ7zElnJrFR9PZu6FNkQWyru
4wI9DnabE361ZjAs57GIUWRpET5PDrkjz9It3ByR3eZVPiYnPc7xqNz5YUtEXv8wmsok+oC8KVWu
fhjtL3CmU4lcVVSWPapkQZUcs2monYfJkbvvs+Skk9u3qV0ekHOU8QOgkYXXio6P2Juai1E+S2g9
aZ6GU26FLIQQ32nPT5+rWOl/Xv+1G3FKBddjL6hqso/1a8jA3BNL1EajWZ7LLymOpeNh0hBy3FkV
53JRKMCDLAb6y2jm6hrrO4hYdiRrvjwUzresDzFwAMT5WSNVRdsGu5ociecBAaKxzRA9qrFSUHaA
AZdXKbcLqH/ERygfghXkN/7xDpPgfiMTVBOT+ZcXPqmNWmyuIjeCYnyItO3knDNgkTtPga0l5iKg
qwM4XgH//HHYuELFqRUzxa+5V7HgzZNbHg7qziHduNtUXQMOgMGWRh97tcBBBpMfToru0wXAJh7V
FOe9c6rwSQchnZz+etfw0CCVpCAN92wdosjq+7FAFNsvq9zwJwxBnmaRhDt1742F4/FoUeOl9wrY
YTWlerCLBAVdzSetDG8DGYkbyFz1p+tzWf6W1XEFuQFaT3Uo9fIi+Ph5illYgTbUg1/EQeD8cgbV
TD14BTrqly0H8KGgZ70z5sZO1OEyQDQmObjshxezOdpWCf1LqbX230Fe0CnIjbgWMjtehXbg/VTi
5Hd9otoyk9VMMSowKH7AP6Fgt5zRP/Z/q2FbHY9a7/cpliYPuVqDlUOan94JcKbmkeXByQqrUbEI
yIb0uFH8Mo6h0UbVIhIPN2eoIpxD4jxPFC9EUTH8PMIu/jLEM32uBajxYGV1gW9BGlXKaxSS8riA
8RfP5ZSA+13DXCX9VnFVfZdEpJTnlIDRAuRSY+s0ZClCsTnZdfic2X1uulG5T87cWnv2FLhMyj8y
X/7jKliRo1l6LYSfJNr0EmDoglEIwoLAWYR6GqlfY42i1MPz9dXf2GZLaw60Pv05eLfL+f1j8aOi
RsBNB7+uQKJ6zELUz9EFsg5QXu0ngpXYCbhLVFl/bGqU9CJ54C4k0Y/jUQLrSKABkmOrajwNhdK+
I9wVHVBNQHi0EfM7QJv6gPpTsbPPNo4tb0tikMHTgZVebTOjUtsqaOiBdnqLDBoiYzdGaIw319dT
2VhQRuAULdEBzbBVhl3PdjLUlQlHLe6QLBFGILdnM1FU36wGM2TDlunsYlYkSV6GDNF8Z7TsiZcO
E9LUxVE5ED+bEIOAE4GuR9xMbVRwP6U0fFGxo9Z3fu/GtiNa0ldbuEuXhCLsRfAubhKaeMg90B42
q8cpyxDf74WWdm7cBJlfjiJzvOvrtDUuIRo8AZBnVV2DSqpEQzgGkX9fKq3qnHUiftKbEk/gPlU+
c022CLI28dv1QTe+ze/aOJW/hR657u/3/Yii+sIf1Oy5QiFRxt3J7u3j2JVvAR5T/vXhNnYcPn80
Z7lfZbrSqyPdFKms91hX+m3bIf1h9Q42DHqV7cEztlJzerBLtgnJwCFQfDxUs1HTDsTE0jfAQs/e
EGrx94IK0yLtW0zYIkeN7ivo9/ZANdL4RUZvXb3p9drA+FzVp+/X573xbS1SGo3PRPIG+PDjzxmD
QkJPVm79GItN7Lyz2Hqq2Mc3olPLuxSZMfWoZFH594WWJVPkWGjLt73o98xpKse0JGAU9giBBwHu
iVkatueetOB4fYobeSPSy9Q/eNtSaFk/PSZn4q0aV61fzpFyMEJTcetGdg5yEovTqFXBjRLI4hRz
lk4RZnqv14ffKBUqbCq6ScRSahRrQEcyg22P1Ur4SGfMgadaHZJEBTYFjzFi1bDULYSwQCqx249a
nOlUWRMl/CpHKP/uRPSNDM8ihySDhS8IGmEVV0de2Ug9wtwZ027yTDA6pqtLY9d4bV82ez32jSNM
BIfBwLkCira+JnnvAt0SLdyuoQSxJ6LuzDOrcx08dDwk8oudZ+/W7CwCJMUMvjaZ8se9HOHMVmlO
InyEmiFt142Gl9BYTOE3PDla9fP177pxO9KU5XnGRcXWWo9GQ79CRbERsMk6cegkBVF+Qyn9LlGk
kzWiEDwqlvFUowa1E48NlYl8vJgptyxpM9NcerSrzwi8JQnKDAIRDL+Uo9qTqmP00OWzSxlDpgUG
deTTnNnDi5NEGCmWuj19RfxbGjwwfAFVdtsOzGM4z7aNEnQlYxllBwMCeoNoMXmY6zF2JzwUFA81
qKo5tkOGeF0bApa5sdNyXFTUZxRBQy1QfuUO3jNoOoaT5VpBZb0oVStl7oyW2aegU4xfqaVI0ckY
6Rr4GjWT1zIMUALum6ID6NF2L86AAMXJgaiBDKAwJI2PN2FO2VuD06P6Z6aAeTEj8wxYiajrRMHw
q4wQuPMh7QnrgO+LUXgNWpPBQTFjnOJcI0d0+RDWkWnsbLPLD89RBstJuUzhTbZGuJjJBNEPKTYf
7exKf1mEGJxf2Gt10Q366KBJoryBa5IQbwOXlE3dg75t/wDyIsoWsnIB8avDCEs3S+I+NnWRPM8t
2BpUitv6ISSbu6FnlHwC3NF+nmCU/nN911+eafKlpeVB/kFQW/fk4pZe25xqM5rL3Amyhc6ojJGc
OyCicpoG0qLr412eaRIOkkCWmucOajMfz3SWWlGN2w88A70tjjEK5kejkf8j+m44XB/p8ib8ONJy
6P7IrkdVLWJcK2RfYIR+FKPTYcDUI4LPnXhSIyyAjHGqb64Pepl2MCin2FbI5ylFrTJQkUzw0SOm
pwYUUYdYs2/7MW12khtaxJcRgyz6d82a/u1F4C/yaRDUT5aueVIMb1qP3O2/Tl2m2vfKglRxJ+uR
OtzANsNMXcQN+uIBOtfIxGdoLB71VnVqn1QlpSQFeC1xK3MSs4cZr4rlb5nPhqspoqrdDGOwRUCv
qpK7xMkoiodmWnXo74Ct9Qg0Xe23lZ71j+QWs4r+v93/rPQAZmwU1wLt6SiYJeT/Fewx63S0eq+O
WmKr0ioC5e8swGM4xM2uh0Uzad2jFFlkoYC6o/EVSJD0xYwTtDHDLOzCO6O3MZXDZD78FZhWanl6
hVqtV3cxnUfdjFp3HlAePMyYXyc31P2rT3S04+y4VJdmZFti87NOryRCdkQU7yVJ4kk3AuXJBvz+
2PDj79TBwbk0jEIZt0pMwlpvnilFoMedJPU9hGaDwjOa72+KUOz0EOFBNjI9oX4ahDIn/7Qz9nQu
lXFBpT0gF+B6zJvqXzvp7OaHyEqKokh+OdGdgXLg9GmWpeRNTFMUeHXdDuUJyVPnplcLTbxjihO/
IByapzemiTr02ca4q3yUS47Me0FNoGG+UhViy2i2ILnErL6g5Y+WVzt0SXasxqorH5MaatpBHg07
/q62lEdvW7vhapFYGO2g5I2KqqFR9M4Z4f8g9jm8qIfM2G3AIq8E4vNpo0y3WMTa9qGIoOB9zgSw
LHDRBSYSNp4fwTezSsxbIVR8vCiOU97XKPf+IxlN21MSV9LxNZsr1fFs2C/a5yBO9OoI6yFPDxb6
zfbbEAIgvJ9rUIRvJhrc5fcwTSXFVa1GnLUG/TXK/bI1unqCSui9JIJwcMexI7uaaVnrd80c68k5
zMuG91QLktxFFFhScMKezBjP7bluTwgmcutldkMPQE4Mrfrat7E1fG0NqVXdrFbV72GtRe1dGRd4
f4RthKDRSPyVzxNuoSNuIks65wit/GwYJmES8qUln7CkkBF0NBHoHXNAvh4fomg8QSU+RoDWVPTk
KBp80kHjzdmtXOJ9fJgrQ/0Xa70AVV0M9EDLZmJ6wkYLbz07xJTKQbZZ41/N8aHM06lGWrOIukMK
wOJHEDQmtaE0T6q7wnbGn05rxdxRQ8Vnp1A1YokeWYbkWwKqgpvh0RrjMkqOc8zwhTBdXhDY8XE1
q9mh7W2hYKhtaz8aAxzEkc4PHX78Q9FcyiPR5l6oNnLsFaMU52cl75QcuFqAXH9cOclbiXnxnYmf
G01xO8ieZEOYxtFOwKrfwuvpp9vKUeL2ZM1W4BOD0+EzL4n4Aa8RubzJBlM0B2y7OVhWNNFcHKMp
D+9lRQzaOcvk4SVDeekd8juuunqGAOlhNswu8oahDzHPqaQE1Uez6dJD0CISeoPfwPwwNXZ9x6qx
6HSwaWXVtKByd7LlQjnOiYPJI2AUs3sbZdFYP6F7dFjQth12X9wLAWbVjcrdOxnFYpoHJAQaF1fW
zwJ3D+V9VOX+bYxF8ahkqvLFgCYT3sRRFvvD2OaKN5VYm4FbrJvmhr9C83ubl5dbNgYtG4SC9pLX
3yniKoX83fMjfQTOTgHx422Hw3WJPIlt+kNth9IBcwrjE5VnQz9QbXFegVgmvyA5GPhNgYWr3AWG
2hzaZihMtMsBX7gUSKzqhKqdVN6YQT8oHtbBSXrqbcSEPCwqG9sLHbNqHodcqB0hcgqLl1AClPow
zTOEcxgTi50Ib0T0m+H5DwcaLrbfz81EUStJtXfac536/tdXLn1wLlxALmBy10CCuuznCWUPyxd1
kZwj/MnuZrnodnL0y0cnXGoIA2SK0DAu1tdx4r5yJM2ivD2Uz93UpN8wGisrbLCFomEQZkW3RY7K
s6s2dXmD80399fo8N1pulKOXJvVSQnEuKux2WhlxksW2H4g4rEnYI/uk56r+XUcj8CXVJ+3fyjCy
h6bSmoc4Du1TG6rm4FqNEf0b9sUYHDF9xYYAJwllp+ywkUaiCoWGBLoO6iWaQzJj1R47CTWCIKgP
RLbqNDrOeFfIzXQn94Xx98kdGo/EVhocwODV5ff8kdyJEM9CUbEWCU//pwarlNElUcnOAeEqcovY
dF6nMujern+DjfQOiLBCzcGgXHyBvMBGChXkdLJ8B90RjzpEfx/Qmj1dH2Vjr4EigV1AVAEGtD7L
HSdcOAE7Wso0J3N59wc4hieD9qnQ9PStqaPiTjeq/h7byOF5buZ650htJOlomJnUtFToP9q6y4JM
Y6KKhtXFH0h4rQbUtApBQY8YoJ2vz3Vr42jATHn9LCWMNa5EhnUsj53KXKl/ugGe7Ly6ufdxEnA+
KbDcds7x5tSoT1EfRmPiIkFXk7bFmYJzrKjRdz0069s5c8znLJjlnZlt7RWOKt16AEhLdPq4RUFB
qCk3BvDKMOL9mw3KJ6Mfpufr63f5ykERhBYVdqww5xD/+ThKMJlq3Suj7RutJN8lSShhJRtZLKKo
zjR9ysOgsnuuD3q5iCgC/L5o4L4s7JuPg5oz3vZpT81WxRgLzU18O8AIGPAOeuX43wxFW54dQpt2
fRbwZakDeWioZE5xdELuU3Mj3Zhu8iSIdo7d5QejqggajbY3Z/sCW41vWxyRu9t+HcGhqOEcPPCw
qXfKTJcbnlHo9qBABB6TQtrHtZsz8FPJoFs+kTyQj+Byw8zVQsPC8UvKexe9UgTZ/34RHUgWFMRp
OHCLfBxTTlpOAy59aNaqS9rMKVAO5FrSwRT1sFNOuYxeINNNJGRRgEIZdN11bts2EhglGX63uFK4
KP6E0XmoswR08wBi3RtHzcZCnuQdA2WAnh5N3bHZOee/5bw+JkQa+BROOh1wCgpryIXcxkkToOrn
a4NVqB64E7N4GdKq6e7sghLpAWi1kx8ynkivPXamLbZRMvbQMPdj8S1CU3bwhIQl1RlCG35hMvqt
9V2dDJZ2nKQBkyIFP8k9WvTGHuSxTwJnwr9dmIkfv1Q2W1JFiqVTtFDmY5woOU5iGGj89X5Ycj9E
n6h7sSdWe3DA8dNpYsfwi8VxWaQ0CdwqJh+c60zd0y1a4tzqQ2ho9HGkKBsvtIKPU0rwXxGhDDFC
4k186Jxx+qefByvBbCWaHnUymPrQRZZ8H2tiV9ZiYz01ZkhjRqZawpJ+HFyT+1BLTXD2tUXZLpzM
9CAmYy9ybJCXwXYimQZfFsEH0O0fh0ETpbWaurN91GrFA3w8pjdhmP7UqhKadLxLJonCmizUmlc6
KSTsl5RXQVpI2gDRXw4VzO3N+TskLoBtVF5DcsoyUUoXgQWR46MzF9iHUNPPjnaaNLeVANp9wDQ1
fqjppQNETrvmm9lzHeEtFdld71lcDfIRMp7zbisCtS28cbVPTs4rn+efKpUH9Htw4tbmAqVbTCOc
nTRia/ENurEGrCMIVesjmPd5wH9MbN/u2uyIebV21oDh/H1wQ/yRHghRh+qpuroBS0cOzHAk9Yzh
5R9GYaU4DRT4KtXTXmjbnBCoXeAxv/U9VsXLXs0Isbhakjy0skcN3PAiMrmd6t7G7brwpv53lNWE
KOglta6nLJsaz6B2qvwUjkH/mmAotDPURvbAUMhqLDBsrqVVjhIMcValYWT7nawMWC9PGEzy0sHl
ktrQvVPTrIcqb+2kDxtXIAwmjuMCcbfVNYkpmAX2YwrFSz3ChMbI5uEkD3hF0lAYjw1OSo/Xw93W
Z6OtY2Ejxv66gAXmcjP2+jBYfspafppx1z4APrN37r2ttVxacERW7nX28ccY4GQghuIeQTYqkM63
EoNvB8tO6ip4nt1W7SD5GEj1e7riG5sFip2+UO3IWC4uDJsSX9bw7vazEauPuJJCH5M3vOKcyN5J
xTY+G9GbRhwvIOhn61ST6A5Or5Ad1KaiggdJaqjvkiaNn+jyZA9QKvMdcN5GpxWQHBLA4Pa5OWj6
flzSEXOHEB/CwKf6Gz6gr2X9BCipfaU+5byO4B+9IhUExDl1vFTNzac6KYPxdH33bOQzFrkTCCDH
BDSxvr/IdEoU4crwtjQpreP5ngx3czKN6JSgUfAWUX5w8KyK0ujgqEVIBqcUVbwT5DbWflG/wUeK
Wgdql6uVsKIcKjUgbF8o8jy5jizlEyhQafpVzAEhNTKjcid6b9zbvOdVdL8AFCD7tdrPuoGAaDQ6
Eh46c+yP4DceS7zyDn08Nec4qke3cKLZ7Uk3b66v+MZ5hde+oDKhv2gXn30Ic6NyZoqXhiWsx8HE
R80pnGznvP4ObqvEBKE2BJN4yixZ4vIz/qghJBBJw9mpJRwPRlnBaR1Fql7B7dNNBzAGLnBu+T+y
ZKWPCbxoTK2cKf4sYzb6XVVmY37NozQJXJPkMCKlNubxUxnnZe4CMUdatlJqUzk4Ui9wZgmlWDkJ
oVgBfk2JjH9QFzoUOjGXn489ZNb7Fm4leiVdpgwQnDL8wSJzsjFTn+Ihve8z+gxuD27dOFdhqLzC
ZHCGswK6mt5G2GvP7dAGX9HpiZ9FU2Sql2LN3R5ppUTiZoIH+zSjf4XB0rA4gAveqyDVp1rHdjZd
HIb7WB9fzBT+/iFFgm/ENr1TPuM4YWJXZuTZc19Euenhmlq89mRrODzaFZmGCCQcq4wYWOmhGfMG
OGYtrNbLe6fKDwIbOtMVoYLbnEF/6Jlrpgfdj+RK50bdWNPLKcfiySgjHJvwYsA83C6yUX0sEiSH
gIxrGKYmqT3dFrxUfuWGUH91IQDvamKNj0PY5f8iSpk67kg5uz3INK5/wDXWXps8zn/Q0gy+dU3Y
vNsZ3gu3SZfMX+BWYYpnM9UG6Y3OvodKC5ErsaTshF0YFdKA4gG2mIhKZVDbElv/kkuWGe3cvRuR
e8m+AWDReF5o4B+339TZraZ0nQTfPP46japJd6BR7KOuF/HOBbg1FDrSiGSQh5MlrTKKGoNjfgaJ
ilwU4xPyK+VjgcvWbYy/684lsXF2F0ijiioG5ICLu5YGXxJgImf7go7JOcXk89OUYJh1PUJshEN7
YUMYC8qPuu9q7UyMpTCut2wfxxLpHz5gfRfFjhzDVNFsnkylXfbe9SG3JgYOBeQPqCqZ5GX1uZI2
TGjwUc6ekN2QrL5/yFS4q9dH2fpS5H6sm0OZmZLHx1HsaFDqGLy4P7TK7KV9Pnp6N7wDJ0t3tt/m
fIiwcNYXTq62XHt/RD/dlDLTjJiPhR31Gf9JDE6rYK8fvj2f/x1FX81HgghaZAVANCph2SFF/eKG
xlF8EHBgz9eXbmtC3FfUhBexG2QOPk4If3s7xcyPIoeCS31LLeRnK1nJj78ehft3scNbyGkX3Qb8
j+1MaiLHD9s+P2pdOZ2Usiz+/hTBIZS5lMDUkVKuli1B/iHH5M7BFSC2FV5oQ+CccZUexM6ibXwf
Xky0ZBbJ0kWO4uOiCXkO8rxtKGhXXfeaDglAAVVDPY0ueh3uJDFbg+nsNPBVYLou+Ahq0FN+ETxs
IGMEHix7ULhtP7q4iu15wm0kLw5QYPzRqF9bvHQ/zis0CzIXlUJ9RvlDOuDvSX88SO1Ec6dSqgSA
gN7+UUS44Sm8u5+ub5KN8IRCMp+OJw6p0zpWRBoKVvlMURbz6tyVJglH0CGqdFi21fSKrkm48xm3
pgsaERou/QL+We39OaMQlwDO8BGESN/B/WJ427fB7NELyj5JGRhMGBnyp7Zv0Me7PtmtrwpNggYp
QlOUg9djo04Wd8vrCnjvfCvM3iDVMRrrAfiHru7Ex41DDr1Lw+uEFwGaWqvBWgJIMFulBSovNI+N
5uSf7FzNdka5nBKqFJTUqW4vHcX1cvZah7li2wa+A9zhDLKhdbs2Kj+P1q7/xwZnDUVj9McMWDoO
VdPVjACYKnSpo8Avago9Hq/0KfKWslFMGUOzv/CkaIYDxrHm4LUib8dDmeN67uqVXmCLq+vkh0dr
bM09mO3lnlp+GC1VuBhw1tYiIDIKQ2ZbxEt+Mofhibpn+gOBUf2EA7FSIbPXCv2gTmETu1mJLerx
+rbaHH4BUlG2Jtiuz9BolxhuyErgx11n5AcMs6ceeSPQn64UtuVdP8jaV3CRWXwUA8pmf51h6DJp
HoURNLsJV6sAUjaYYuK1ESAMDutHlxzHK+SqPxaBoz3nYbrXx9l463Kh8K62UY/hvbt+bjVNXdN2
KwNf1vBP73UBoxS1A/Nm6vA67RQhHw0lwQWksodH/Iuxl9SH6vn6om9tfB5cIEgomFoXzQmcFvq2
dRrJj8ZBO0zOCHk2E8Xxfzg7r924kW0NPxEB5nBLNrvVLVm2JXscbghH5pz59Ocr3RyLTTShvYHB
GDMbU02yatUKf1ALy9g5Y9cnWVygtEyJGYLKvnrBVtqaYTmW0lmdsKjQE+ppS821/2EXMcBEJ42L
R0iVv74HrKXrq6KwxVtN5qOsZNg4dkXiTylSUj3WKYcsHbVDbCHiePtViv/y6+qS+xuXCCGmCWJq
3eSKeoh5waIHZ3R/Ta82Nf1d2NeFZ8tS8V5iArF3u26oZeswv8VZZc3rUSDObzpGX51zXsAOiLot
T9XvKISF9ZMxLGZ+LPK++GJ1nfa5HQo98ywc7S2vCOy4xJ+6bP4OUPc+amVLd+f2y9iKcuAhAVUL
XQuQ3OK0/5NtGqm9ZHJTMa/PjDQ/DmOaPstmoiLWijrfl3GWleoIfbz4LktOqLtI4xcftdhSm8PY
W8ni1VKlpDtb8LqzAwSVdIRTZ4g+0+pHtalQQ2ks65zE8tPc5w8lMuSn2GmNyxwqmU968BuP7eUQ
ZnX29fYbue4W8h74HzUMghFXfoBmoUaamdMtDBXzXV+khzRqPIBI2WNWRsDeUNu8u73ixtkGOoLv
LdemzTREe/0JwnBIJa2unbMTRADAHXnwo0yRf1fK/PbRN51dkkquM1SNuUFeL9VXM3wvcEbn2MpV
T5Oa/gDlq9v5fJsPBNNE4HLQ3VonHmmskaTSgjkD08PMlMKPCgOq4fMyahQbb397BjR3/jNMCknL
Xz8SGlSqHkyU0KEJqBDsaXFAEsfA5znYqwHFtltFDsDYBCzuPQaY67GJXMJat6XeOeeG0cd33QCF
zA0mrDFcTKem0pPNGCS6Otjhs4zl495h3YhcrE+aRU3A39boD3ofNikWcUS2peVgQwzwF62rD6U1
ZB6ktT19742bACA4D2wxsIXOsorR8E9VZRbFfN8a4zuKIR1V/Xhv5rn1VDRbIGmRkHPBre6beZCY
A1CYnMPZMeOLESrlcx5rhGG5soLeR2zo7Vh3orDNMBdJgo2x+4ilZKuGVHHWqP1R5bZ5qPIleEcn
Ltujdm6dBfRlUYSh8YKhyeodzlLeOyN79DxV8oi8K3rHDT1JT0bceKc7u7EU00FUu8F9CF3Q1VLy
AjxCm03tHFmg6P1lZPJBy8yQ/lZRm+b+7XO3dXPQmoVmJQIX6hqr5dJaWcYF5aIzyM7675hriIGB
O5ZTN8mokU/zUpbTk9aMC2r7YYNAzODAnj6kqdrQhW1hs/qTXMnZzv2+sWttUBO0oNhLdGtWMQ4B
lDrNQyj8mS41XxY5/DIZhfR0++k3FnFEWUf5hjjV1aRMjgJNwa/ZPCuVGnoKncKzNIPuv73K9dEQ
DS2gGuDYuZ/XqWcb1EqvC1Rbb5fVR8nsnRnPrtgEKrokP+I51HeC6XWEY0GhoUojxUD7YnUWU5Qu
rVZBbw8eX/CxM/X8OMVO9VyCG3GXORq+wjUqPCcx2p2m/+ajigufHh7Q7HUYb5Wg0xJ5sAC5T/MJ
SFHFMEkzPRXCLZNI7e2qCKi3Gww5uTcYhF9FndQxmfDXYDaDYTqVU6DcNcNovflqR+5HNKNUBInJ
AVd7sVcR2qRHZJ0hL8PzkrXwoWiWn446lG9/f6iW0igSu56J++oa1K1+SNURuB6q2eqj2jvAorsW
3dlGUo6LHBs7XcrrNIlJI0QadPOYGKO4+/rabawhiUyYV0AIED9PzLjxJ5QmvEEKpouU6LOHcM9b
Xct1cEOClW1yG3ENryd+ADMcdWkrZqqNYx7iEnsQNlTlCwX4z7eP3vUBB9IGfEFM2BzqlFUXFrBP
z/pTcDeZcfRxaMfmbFfKuGerdR2zxTJcsSiu8RLXrOBZ69C4hNt3V9q6VHmSopQHKIl48MpqujcC
2FyMvhf4SnHC1xrJSCTrhMY8uJtlMzu1fYUfk1kHd5FS78GAX+aer3IlZCsZ65OT0Cw3ruhrCmZn
dm420UWabUB7EfIcli/3KTJIzax3v+a8GqdDifK66cpNhhZRb3TFj2JxksIPLaNAwX+a6i+FUeZ/
xoKm07Ff+rmk05CVPyPWhStWj3Xg6UZvZV6y1IBhJ82WrPdayDdT3TDEr9bNlkS3EDqK+8wrixKF
3VxFHe2w9GkYHLhM5y9aHdR/xjlNQN8D7OpRkALQQWSf0TYWjFaPWG9hl5jObLait7rBq8agfm9I
Cy2ufAkjvCoXLf+yFCMiWUtTDH+XJGzuwBUZyiEqHAWn9rHPIHzIS/o0LTY0mDduWPHChYkOk1k6
jeuaCQZiXgQ4IF2CqQ0PjHqKc6ECcLi9ytUWAoHJCeQMUnGBJFyFGTmSkCjoJuncggn7rMuVdsgW
pX+MAu7020tdncCXpV7UIljpCstqR8hAGAboDKtpY18bGvV+KfI9EMHmKtwD9JNEW2Cd0y9Z35vo
e9BMGzPnhIqk5Bfw13ae5ep2Q64F+RKh8wkK/6rrXS1Okwy2EZwZLqp+YHWZp0hq/DVw+uSiN1O8
522w8Z3ocqObK4BvXOiri4dRWGsueBRfMPZGsraVrVMAFs+NomGvKroGdPJwWM0zpWCKKbTvX18F
pTKrNbBM6bxEQf2ZylLrDqKZ9qB0yTK4NDeG4RBnfTZCdVxGjkpkdhcsA8OnRE2mJ7WY5OfJ0LoI
R7pJ6t2yVBPb5+AWPxk9N3ujr41PTlRCZ0XEWz7H6t0oi5lMHVS2s5UXyUe56ePvkCvlHdkgbesT
sATTDsagwHNWN6QSplJWmw7EKluKGcJH4ehwJ2uUGHMDV+4uHSZ7cdsgRqJ1xvVKugsZ2uMRrnT2
jzx2tOijVoTSgOL7YHzFCQjGVIRUlHaXFmkzu8wfO8sfZYLn/YBiT+oZkdFEH5VgSg3EYnIzQUZW
7YyTFMdS6wFJT38Ukz7MXjsY4BVRxiyIcCgMar5h9XV9jDQjKGl1y2AtwBktf+kC13DfgkDdc4je
+gqkmip/URehNP1610hGohi4F9DHTfSIYFvPFy2oIZTejiJbX0GQkFAPQuz8KooMrToaRV8E51qX
il+9oUXvKiWbdNdEwP7NmC9OAgAzcbWixemsSyJlQOSD9nxwzpIhhXa4qK6hZvkDSLrBv/1cV5m6
WAqeBJ0qeoZXU2+E1PtAC5hOzPGke6OJ7kOeZrY/y8vw0NLYOkkFVjr1ZJp/bq981ZxjZSFAR3Ch
gXvVHx4ixCole3TOtQNE0a3m1LiLc9oCaDfWnmQjyaiaGfC63Fh8OGvlTua5tXFAS1C4IwpFyFlt
nFFZZK7T1jkbRRBdxshcPNQA8uPtp9x6vyAYZJq2SA9An3q9PdHLXAYjkJyzbjVI3OFHM5wyI8q+
CaLXnSSNP5rRaj1AeW/uGPB+mTiJ64gpB7nh65WlEvAWTtvB2RgX7VQ1mnyaQDmBLq6Kt3YMyN85
y5wMZmn0XsSr/qf52+oDCn9ivwZ2kz4UqlzcF3VvHZtq2KssN74aWxVEiBAzvm7TzaJFh+ZKeEFR
vP2v1kLB+MyHHfm+ja8G50bUJYyXqRVW784s4T5OOgJ02mCnf0N1GE/FAMPWr5rR+b4ouUZcM4ro
lKdVsLNjtp5QsDhe4LpiUvT6ZVqpZNsdU7BLVfbGCf69Nh5kHTrO4fbOFM/wOrMGgkwvgAKdmRS9
6tfrON2SFowNwssC9csHZ3635IPvxN10h6fJnq/2xhsVPCY4hLQ62M2rNzprc6yrURhfIq2q/Syz
nGPVzyamOmbyWavV+qzaefO1g0CyszmvKkxBUoHPyfEjzDH0e/2cU1o6iFA28SUzwfhNymCcuixL
P0Gn1O6zpfkLPz7Yabi8ROjVywXMiQAXJhUMptYRfM5NYIZWll2gJlSBT29ZQkLILsPWtUa7n/yu
LfPk2MVJqd0Fk9IOlxxEG7C1IQq/ZPj5Tu6MStwvmPyq4Q56XFQ+bX+cQ1SnN9ysLdvO1Qa2qdvq
UnhSpMnU3MZpDJswZsjvp0hTskszmF11aaMm6NzS6jBNj1G//G3nM1wCyYnPQ9U3qluVTvwItjb8
auK7+zUI5fFvHMrYdIU1WC836hz1F3iL7FuBWUHom4gBRY+GgR9vlxr6EwPa5dFiw0LWX2Rz9tBa
rj/d3q+b35FzT30LYvWqv1s7hdKPGZoF9MiZe+WL0ilurjqj4bZ5WJmncca8zZsgjGo7R3LjqqKo
ZmF8U+lRvLBD/olv6LXESJnn0SWx+qw7ZUMagmNsQ914KtO2eceGH39K4KXfkxb36gParsy1bj/+
dZ+Uffyyp0Q+TnBa3VexomX9qMXxZU7SLv2YGVzb4BmZ2EMkISy5PYqqiyfhnvwThvr0YcKvSD5A
AG0jT6mt4XkZtETaqUiux9r8LNQNwd0j/QdFZhWuzGkMwrYjVJZF2w4+C7WVN9QVzJaJIaTiOrkS
GydFGarOa+fayFyjNfXCtTNd2akqt74TkGIEpTQmOVdIFb0HMEE7ILyocNYPYszpJ9UcPGYZGKsg
N/FnlYriEE+w0VKGxr9ufyLxqOtDD2CRuR96j9cFTDAP5dg4eXgp9KZ2bWk2HgKS6p1zsJGJIjCO
kQkoNTbleq4+21SAEK1YJaTSBPaEJgqrHMd62Qud20uJ4SmjXdDaq+SFMrS1AiflikhVx+/6Sf+o
Jcp4QMOi3slDt5ei2c5jQdBc189V2JPFJGF4SfKxw9lK1g95sSxuP/R7U+HNLUs5i+MWFpgCbPT6
RmjGLCpK7A/PWZGa9+jOFL4UaMYnTSraxykuUQiTi8yTUQg9dpMC00sLsv9u75XN4wzin0pCdCKv
9AZqnMXiSCGR6ZXZ+saYMyYHrpvqfStnCUomWMbmpynVIzDdKeHtHX4a5XIoQ238VuqK5LiqWWh7
htRbQZYdLIwpcFq6gqfKab5YRJHwwt02/ESKfQLKnoXyZyvo2nskNdGfUEeM4G6/jZf+5OroIBpF
JUI+jhe5rr3+JHhODkwQpfjC1AUN+hrjlJ8luPQf5TTL3wq1r5+G2cqKJzUZSpRLarmXXdh+Cfo6
WUNR6nSd9YQCTvJ5QUY3c3NrkX7gDTgUXrH0yietcubIjYu6HlxZGyXdQ8VG6Q+2Gc10FaSqOQ6l
rkIIdrhY67FqYeP1ifWMJ0JmXDS4f1hNRQ2+tdEStd8ZXxTZfY7p4W8sfwcq/8yqfBzhXqDqyNx4
KABFwNbnLHlK5rr+LSVxOXolPAAA8uidoI2UR4nmp0UZtETGufzR2kqpuAjY1+iyJVr+gdJQKr+2
tlHeAxBttedwmVI/19ulva/bKflVR5nxJw6j8ffOB7kOZa++x+qIVOFsz6nG7hyN9Ic6xJY/N1bt
FXq63L15JRjZQNZhcTLgXMeYfqZwGsmDLrMO6M0Y8O0qxsE6FPFkfLi9lPjRq00m5hrCK5PxkLUu
U4q2RoBZ6uLLUDrlfbdAmzfLpjzcXmUjkqH+SS3E3AsB6/WFaAGCxXJgSi60xPsvepDGj4UTxMcC
95ydNPNamxSgJEkmyBbABPxpFaDpzqLna4TJZZSc+kc7ysv3GWbhfzLCIM991Y3vx6bKfyj1EFd3
sRyN+CyNWl/5o24H328/90bo4N7lzVLWo7uwnhxFBgjjoSY/AfvWPNrdggYR1ixHJr6Wb5SJ+tUx
MnPnk24UMbZNO4aoAUL1Su2hcTKpqEslutRobfmQESB3IID8GPZN5+FhEn7+Hx5SDOJoU25wxRDm
6peQp7wkcUyPSaiVP4dKYfHHLA6+Mf2fFlenC6XtRMitvWsjX8kMBNDIFeKGWIi0EzPbS0S5G7ta
YS/YUUf20+3nu8aYsaOoVwQu3cB8Zn0Pz/iSd5Y6R5cmCqAoAxAcPsl6hmh3F+jInlVh9kGCg/mr
LoLp3A5VhtRaizurP+Zj7XWdnCjHehnqnQ+9daoENxEiA5v9ak4YqlAlmj4i+1eV9HGUrPE0Brbz
kC7p3ixt41ULwT2KRfIQ0Z16fRdl0WAWZVVHFzUa5O9Wo2rHboEFeftNbxwXB4FZeAwECzzDVkcX
E+vaWRw9vNQqF86kLYe4D7xZTmYvSKFc9eg9vT0yAefgmqXlR4t9HWrHqUB1s8PKtDCy7KCboXwy
FQbyJiofO1F941yCrUV4Hs8FVlw3FxATSyQ5G+NLNbfS/ZDY/eMSJ9LsZWT93bGQSrXfOSEbHQaK
QiFQLNA/DJVff7YKRK8SKpwQWcuadzWZ93Nr2fM9sqLyJYqj/t4wW1tiwpdIvX/7Y27sTnFomGeJ
o3M1nx/UxbRy2aSNWGn5Sbfib0MtlR/Uuv5ze6GtvYmrBNwU0OtAAVZ7c05BGQ3ieJZoDb8HLvRD
Bm6wU0ZtLULSD1oZKSy6iKs3GeCKqC00Ii5Ki8/OhIJo5Eea3uzRQLeOAJeBAMCAQrvaJJKhFHHU
8TB9NzzXtKFPzK6to95lcQORUa68uIFbvbNPtr4VtSpIMeaO1zhss0C3DKc+IomkBx+aasw9W8EX
xiznPRPnl2i5yjgE/51WHjQsAuuqZoexobWhWWUXSLxTcFT7tk7eI5Pf/210A+VH6CPId01dqB80
+o2Wywyj+1ChNgF4dom+JcmAmqQVB9WPFqjQLzkM++ci69BczAujqt3Rqay9ZPz68xvMZUQ2gVwx
sAz19UHiCOntnM/ZpdJsrIj6QPHRGq52Ggdbq4i5mSw6ZNdzG9vpSXatkA7ZWMSHBF0Uf67T6s0H
k22s0bXhU0PkvgoKfTRFXVcjybiY2ZENn52aRqnOaQPb4q1Hk2ENdBIxBGZosx5f1o2dqO04JhdL
AktfZW3lN2W+py50fWbgTtEB4rgoNNvX08B87vo87JLkInfov7pqVy+dhz6G9T7omMy6ajUpjT8A
OdmDYrzUYK83MxMp0gIxJ4IkuZ4FmxRTKEvG+QV8kCYSkVa1vUHtm+lQYQsSuYmy6M5IkRWW7Yl+
rGm6kjzJP6pM7T8XyIMOhzHpoVRym5oMm4Y2/1XnnYKJVB0ieBeBCQgfnDKOAL8CE/9DG3J6b6Cf
anqQIvT3uhPFT7ViopdSq04DkqLMtemwdEqG7V/X2aaPVqkGpDwK1fnE9ypmL84WlNuNYLAzGMyt
3sDQVvLOsxshzZK1uR57ZSXr/y1aCV16cAxCTlLOFIB61tiICRn849t75ToG8SoN8nZ6Z8jcrecL
wOLBU2oq12PRJacMm29fLavUK63U2QnmWxtGcO3h/4LVuRLIqYI5GiVtii8TAqcuiFXzp5424Hyt
oXmGk4JD29S+GYvLJcg8lhhLFw4l6FUIGfpO0eqUNBnkiHLXzhBe5NLBEm5SpQNwznrn7F03/oCr
UNCZFHdgmq86Om3ToXRUJBfFLo3sEKeR/itpzEARZMAUpVhuoKM1O8Xog3ixfqlhjUz57W96nX8I
sw3SHQzTtmQqkyiV2mAg/6iSIvCGYA4/0YvO7tt5zB/MTq7Putr0yMrw+3fW3tpPlJuMOXjt14jy
BiDWrI6sXWSZ4wn8o9BQ1lHFzfYavltxWzidmdQhdOLXrzqVakqcnP0UICLsT3ZR3ZVO3u3E7ev8
EXltkilUT+gIoez0+g7KZm3h3JrpRZVyr8zy/BTQf3flGmkXYBc7ubiy8f7wHBJFK490LYURJlkq
GSUYmlDtVZQB5tC8S0C/fbKjog18EQ2mgxG28I7tgW6O29Sp9DDkoIqaOM68QsK68M4ckQ3zAojq
94kc7omlvMDqVvGXzrKYYAEB5eJcvZMpJOKha8ZdFuIMcFqAv4CEYSKALVOHPPiDgvSc7Nd91b8P
g0nvPHBeQ+nHfZV9krFg/IsVcL7cm3Jcng1V7oSsdaNjUhwnlm9CsUsO8hDbEBAzuSrPGf0v6YJP
TjZ4ti38oAKEWCY/D8w2BZuZDO3ONt7YWwCNUASxROmJeOHrr27SyYjnns+goAbySc91x9XQkd4R
6LOEitP6RTJexawTpgOIydWLXLS44h4HaOTYzTRfYvTiFbc0mY8BzZOK5h5AJ5rbfVwbykejKnXJ
01LGF25rCCqbCiwvR81rHgMvseTiOQgXHVEPGOmTO/VyR0u31XtU7wa7dFVsD/Kj0wNO9JKwyBov
nGb7HfUIEMbZrOTF6+U0/pV2es8ocjF/5v2iPRnlPGquAkQuduU2ihM/VSfbPIS9ZLSHNoPS5St9
baqHcWC8S5fFmv4rGy3XvWGcw7uyNMbOzWNF/l5XcfAnrwLzUTFnXBwsQLGf4jHTfkKhR1C4K5zK
uQ8KxJvdisZncJzTZfjWLFEuuQRxlBayUEpGP+8h1D5YId1BtxxHqTk4WCl/JsOS0uOC0dh5TjP5
tx0U1uhKetP9zOth5vyC3QzRQkEV3aWzESvvEr2e/lManNePNgR4g7xg1vbK3Y3uGFUMEC2egib7
1S07mxFORGiBn5t2QpqZXukh0ZvQC+V8ei/6hI9Om5RMzLriXS51/aFjhuJZVq/uRLOXynq940A7
iYIKHNc1AD9UtTwdZ/uMaImm+044RNWhTtq6eVycqeZkqVEc3qeOMyanvCM7QOFeSuO7Npkaw+06
Z3ROwLSC+ahpIxr0uYW0SopIruEatObtB8Ymc/9HVpq48xBKou2ds10+y73RZjjALhGS8WEDv2eS
Brl8qnp7qI5ll44/88zCHgDdc6V8Z9uL885cZlM/NJHZfEgMKflqVxi8QsbQ05z/29Tyy7t8nj2p
tcbElVAT+BaXi5wec0vugIvPMYXJEun5+ASpnAMzI4xeXIa5Ly9jG/fYChNgpkPmzMp7WVuwi7Mc
9tlOMNlIfCguBLSHY05iIK6Yf4a2Q414zjKVzlmVccmt1bx23I4a6zAq7AEpbetDRKa7s+rWpmNZ
BCrgljNgWo/nglIAdhvJPkfIE7iJCXpjTPPyEFc906y+zDw7bwOva0lHZbUa71Hdak5aO+9BbDfy
Ea5nyhF+C0zfKxwJGusJow9+CNSyw1iny6OkTp3PLMp47Hp5QtU+t46GsdcI3rhMVaFtgRikLDS7
V1HcAjfgaJXY7LJTHIM2kb2kdvSjkGo83c65NtqVXFTMDOmE8KmvWhVTwahVxwfgbKdT9xFhHWx/
ExsMtttqCzNgM0+Xj0k8ILlv1TKTTAhhffypH6Xlu6YinlAjzgjbyQ3jQC7ejDAD908WIxiSVNJX
zZoJy5VRSInYUpP5aZwvF20a851Vtva5mJwR3yCJXOG8+Bd5PkOyx9swkRhuAZz9NKdOI26P3rlM
fWrhyGxE8V4mqGxk3YLZwKzdAP16haADmT9aXR1J5zDI2snXmlCIJuaOAXaFf6WD0O8qRIONYf45
GfH0h1jUPbFvGK4W6axg2htpneObSmDUd2SbqXoIrGr4MgM0Y5hnJdLRnhrm9wk16dPO1tn89aKa
Jd0GUr2e09BOHhU1hJ9eLUQqcKTMtI0kawEJKLn+MGvYWED+DI9Vqcj3UxCqjUtdbHjwwfTHEa8U
r5UG6b2jTdJxsXv5OZzb8Q4sivRV09vpFGXSnqbPRlqMYB43GrUzMNR19d87i9U6EZBj4kh2TpY8
Oo2Vnv9Jpin9FOeSsvOSNo4yBBmhxET35LrdGKU1nJKO9aBPZb8yGCa1Vw598yHk0t9jHmwuRkPc
wgcbRYZ1e7pD2R3jOlM6z1OfHGhB4dKCq8EdUmzG8fbH30g04aoTGgVC61rKsUT/DZEYnotB8uQp
C24H5WxoO1Xp1tcSGGd2NI/Dd3t9A/GEpFNRQY2QAT2p6iXzdVpEp5BE6BCV6h7GbusFctvRBYeS
ttFPhYrSYA8SnKfc7A8GmZUv4aPuoqbx9iYqkV2IgDGNUbDiXjU29SCwpiwUjxbP3QPMVBnpZRvT
r2yId+Lb5lMB1KV9J3hiV9CAbmTM2qfSWa+G+F0vOdOZrmX7PVciy729LfaWWn0wzGaUaAoTjhei
LEdLtmmtwSX+HAbxm2XP6axzLZj8xbQUbMPrvWGBARyh+QbnBEueyO1nrfEwexnvJosgcvuxNm4I
2iIoIYiCmvmZiIT/ZEJS06kJmBL45mkf+q2+JI9RPiQHy1i+1330R2+Vcedi3niT/y5pr3KAsViM
dDIW56yYMfQw3O2m5xLt1IHktN2DEGw9H+0CMCsvaOd1ylULiI2MGcS5ss3iUcKh5j6tW/2+MFvU
Z8dw5BJcrJ2+2tYTCu8E0XWhr7YGtPIPl67tAxuPVTm9mFFP77Vc1GNojOXOttyII3hhCmEthlvo
3K625Yx/q9J2pJTlIHWHBVnGw6h1GOfpcexRqpv+7f2ytZ4QZRUYNlTl1zNg2MFBPxSoO6T9kBzj
blx+j63xTe869RKbg7NTj2+8SaozOj2MQUlX13zzWIkLKWsE1iSK0CQ2sDTIMd45IS25Z0axuRTf
6uX+vObRTmUMbxG2wYXgOz5ohTE/0vUxP/Q2XKPbL3ED4GWgg4ZgF0ocjNTX8wDDzHA9MwOhPuoo
x2nOJa+aCv0wgcs4SYo1U4gsEGshqD02WtX9l49p4alKJd2HIR3v2z9n68kZ+5rgFthLV5MorWb9
0lEhV6F66s8Q4O7I6SQ/pFO7g0rZOI7oz7BzxLXH9ae+DjdDMwSjNcDtwwttfqjaMrxTYkk+NkuY
+U1rfJikMtkBn4gjsCqwQQVwDzGup3/60vL5J8TJbZ4hbD9L56QtQt+Zi/Qjs4hmR6948yX+s8rq
ySo5L03ckqTzYCYx9Ti2lm7i1LGLLjTgpdtfbKuSBJ8P95WvJdy8V1dEH2SL3mH/dobmYf3AFN04
j0hRHIYAhgCpqKN9qHFsu++CyflPqVPd8uJFA0pWB29muVNdQLgQ0wrKjKtaWmso3hON1Kya5ezS
mVZ2cUJnz4Jp8/UicSfka6DurytWSU6sMMmr8NJqxnSxM0A0thF1j46T/w/DOt4plADSJMGXXr3b
EURhUteAaO0pAoKpOsVdNuTPt7/g5kEQqm+0H2jMr68IhAicxg6ARgd4VrmzNeOdZaY4DSbI4A5Z
3Hp9Gu34NG29w5fADXyH62mtEwI4SZksBHIv+hy29AbVEnNY3mYaQBq+/XibSwlRCeIbf1sXIyXh
M0O/DP1oGHjePKeYbbRyfg6Qb9vJ18XnWB9vQB2IdEMguQZ2M0FrSrmmVkOgNTv1vS0judKnR0RU
k0Pej8k3CjDjcxdO/0NLGnCiSfIJkkWwOV4Hs3FCQAexaKJ4VDmnEsmtgxX3884AYit8UWDRLiGd
FrOz16ug0K+Mhs1RB3iMFkgjyedUVdOdO0DZ2pAUjkKJACsmWH+vl7F6hXGrg2SZ1BhL6CJRVYOi
7YZZcU38i5q7wFq0PwzIGKQ2izJVh6adh+aUZ4sh+lbTULlMAjrnYDkWcFqxNyK3zJb8t1wsTevT
3lT3RkFb20yIKFPX0EkhhX39o1V1iSbcuqRzMcjzZbGb7JdTqJpvWpPyPxxYC+g+UzxECa/QhOhk
NaNcZTQ0ytw+CBiVG5tyf6q6Yjim6Vy4eVkmO1yzrY/yYvuGdhtdenu1w0A2OlEjAzeTgnFA+1HB
AhMjCD81pI+mPUNXgJL1PxxdQYY3KU9p0q07U44Kj0bFs/xiKaH+nJZN7KHE3fyareXb7SCxcXKd
l6Y3q1CVrnd2nixK1SbA3KQCpSTGCXpzr8Wh8ogxmoO9pBHmz2anV8sJaOle4bNxrKhNCfB0Iun0
rCOUlWB+hANseDEmwLeu0shgNlHAlXde5+Y69MDohAmcybpzoZeBGdWtAUu+SavRHYzROo7Ytv98
+7sU9oBg92Tyq/W7jHKUJBZ9oImJUtKFYTOiVjNgUOa9wQXZ+c5zQmiCWH7slftbD0hrkXzWAed2
1ZpRGXaZbUCbtenz4YmBVg3dpNm7lLcyHuph9MsRoLE4g6swGOCLYs01lNUoEpKsS1y39gGygtDY
reaFNuZYVJafJ04euFBTxonubTQyLFm03vK0ptCqnWR268kFkRYMA2jNq2Z2aU+hkZSw73Ndnh9b
ug8wAqa97HzzySnwKBYEGJTnfx3kjAyBxAqyyhl2hHI30Zm+4JlVHkITioeWSSp40Dx8BH0zuU7U
D2e5c+pDP9r1Trdl85eI2Tu2CUAMr2h2o9FLA4fWPmcSSiaHPALCAC/ciOtDYc6WeYcEUY+Io1zj
OK1SqPgVIi3NUQNqYLupZI7Jzk/auAAc0PRAV0QteqVIYgCtbGYjDc7pHGfHBpTOg5ZMylGAB/+H
rw0mTahdAOC/0gXOlzJAXCxmn1ty5BtdnfjSVO8RkDbqa6QT0VMmnUDYcH2jTXMRaG2NL4WZgqCK
6iq8G2QlBQLUBIdqSX7dDhtb7w/kG69OpVt/xdBzKKbLrBTOvCYUf7lBGqIqBhxkhjR7+10mfPwE
zEiQi9edA/oTNdpUoYSIWRycWq1NJFc3m+phaBdDIxONFM1NjWj57/YjbtyhpNlERVITlJbWOMsS
MfUO91RKJXwYTk0vNRfbmsP7ILGxvkCC4DK12l5iom3gCBwIJQQGQj7l1urmjiro7bhMkt9XUqH7
cYX4khdHaLEw/ygoxyBy9pceT2/NTbSo+dU3NlZdVg1IDipmwEUvp7p0gIRizXcdVI3U7WFBl17d
NHPv21E2fpwXRwJ70qQgRZW4nxIXK47kB+3Ficl6vuTxsUP+6CvWjGnowfdtvskdzJMPrTMMuMwB
grpLqsa2vIEQFu6klFvXOyEL3VnELEEgreKWJUVVXFcVLWcpKhGVn6z0oZ4r51hbCZ3nPGrLc+Sk
DvOfKj7d/uhboRkIvQ0/n/B8pbCaGZDIC6VGxFtVY7+vte6Ux8EeimDrsDoavRCwVWIpsfX+6SyU
OfN1eeTqk+okuzPkRganiulzUBlYnJRautNXfEFXr2odLtn/X3C1q5oKj2GIB6ieWqVJf73NPSHQ
/T6cAAjyJ8fVZ4yRMgBvrhqg82XFTEpuv9rNh6YFSJSi30jx+vqhcRZHRwVeGiGjqt9PktMc4yVU
PanWDDd0yr1J6XWIgr/DMIF81EYy8GXS+M9Lluo2GSI0Y/AvGXAXHnSUf2Al+GaQ7RVB16Hi1VLq
6tHKBICRkwjZZtsqfi75MnoOakoeszvtsWVOzTvO96SCRIf99TfloYR0MyM7YWGx+qY1GTbTTb7p
lKi8z8ABDwkIxbfjIBvczGzLj2lI98+RWgyoMvPNpriCMQyiVOGIQh5fF35pa9jLpPbRRdPy6H00
LcWD3dfVck4AtwY7O3jrY3JOkD9AX/ZaCqsd2lGVcLK/pGGYPWpB2+GmEkwfsrJLdu7rraWoClHs
fSFfrFuNkx7OetJkgFtNpzp0iY3JEFIFfpuifn37SGwtRf8LqzIbxtkVvU1uikoOO5ix8RxL97Mi
Zb9bbegO1qxNn24vdX366IHRayAFE8J3675R1ufSzLUDxJraU2q5LQxtDI/p/3F2HktyYl27viIi
8GYKpCnKyLeknhCS+mu8h425+vOg/wxUJJFE9UQTKbSTbZd5TThmPkWS5XR/uJ2Qj/FW+7XVBI3Y
b/09f5y+tkvnJBrRzEUq0f4s2jJ0pyUEjSwVykkMwwwCzdTOODLMPkZX2VONjZU3ZYp2UAa5fU0o
tcA8oBICwBx3lNc/xMzHWNSCHxKOffreqQzH00xyU2QLLE+fZsNNGgnsdymMA0OPnWr966HXx+aP
OUDkKDfEMGdBs8hyB1Knq3vjJBtZ9rzYaPS5dbskwqX0DIG4UFotGDAVqIMhD+Vzx8PcM3uNdnRx
7LwGWNGgeYH4IUf4RtJgGmhiCfLzQC2xjSjLzrz00pKcUzGR7hV5/aiJLvV7IWwWrY0vaTXK/2Hr
r+qLOOSR497k8J2uYFfBHgmy3rC8sGzl78ow9J6Ju9nBOuxtfWo9q3UyZdkbSImQo4YSEkSqrF6+
IqVQyp6NGo0vdbX1qaSScHCB7M4vAQzBKrLTeLxungMt1tGqMKQ4CNMhP6uxQoUrmQvNHZTQ9Cst
1E9Gy71VqUr8zmio2WJB1B7UD/a+mkhmxfQSv5Jjv9586NTbZRfBllOa1P5bbnvznZiz8oysRveo
E8EdCYztDsj8YtAJPuiGymEpaRrmDvemYrO1jELOP85SWjxaoxR/yNGGPgjV9h5dEh3kFlB44Abd
3DBVPGRajdFtUAwoVVjjiMtgOWFUVw7pTGorQr9Nde3j/Ytt9ytBd6z4z99l/tfTGkdE/qlAc6h1
xPR9quPeLaU4fRmNkGZtlBxVqfdeeVo1v7kxUJu2r6zatIXcl3YcWI2J+96IVIxSiO+zGRpo8hcL
xoFx5s1ky26Zz//c/9i9nYyKE5LyMEu4z7c1PUNUlOkdbCxD+lS4C0YKIpeKgtrQRerN5VxgmxWo
rWqdMQoYnymXaR9LgZX8Qbq+3pSbWEehHgu7DlEwxJ83a202xhTn0xAFOf1sN0dg4VM9SvJBkLE7
ClkmMG6NQ7NFb9nMsJ3b9IrmpNH+oTL3pUGS8OvBnO48SOTpOGfR5qeOuN23GnWPZlgtcuRSWgyX
MhFlxGRJ+udBrvFxnqkQBLIdW984uXkG9hXRVLcUoEvdfADz60pxuLTu7LAZXWxDh8hbTDzHcYNo
jN4fSrF6S1ZZJh096utbuV2GtVTHJbpn/JUTZztJoZCKm3rjeNIYL0/pFHf2JRkSXb6mxDgVoafa
f4sKWRi+ZU/yoxJm9Y+oH8Ins8rtwicWqN5sP7DanxNFIfgOsOymjDnCw8hLQwJUJkXjeWp67RyD
pf9HzSv5w1QuR0J4e1uFyIWCIjoJK6/79TXAVrEkgchzoMJLDww1RHxogEP7/v5m2eHHoc1PAAVK
iWzxph+G3o8UUwWLgiJPc9uFJBf/iENT/9ItasNOKELUDKEmRT/UwVKmZ2nWiiuaRa3wFtiv3Ys2
V5l1Uos1J4HeOX2PLROEQG2rkn21jNxuERUS8zdQ/tbPVqS9fFEmTrxv2mmD8MFSFJ8qO8RQ1KWn
Y/fXEUUx51QNFX5vBjRU210wnxjP44REw3Xu7XlxZ72qHkH3OZE7CiX7VM61aj7LcTrUlGGHqL2o
YCX+tvhPsn/7GH460No2sk5dTYh0gi/TRJ8OZnJn6xL/qngxApu7ucksdcmqZe5h6MqzFoDeNl/G
riuv90fZeZPoG3JhcltRHNveU8JJKgQA6LvUaSU/tvXYPJpl0gX5khUvsA+/OFWofLs/5k4SQVrE
VQIuhHbitsPdi7pTi4qtj85C7U2FXjw09IB9GCTJwQWw8/gBHYB0TC8dyeDt1cWjn+bNAmhobqpf
tWML1jSbP2H24bwLI6ccDoLEnfHg7VAzWB9Amt7rVfpHAD2HdgSopAAiEGozBMoVMnBucomCVSRp
7eRBt5TTL/fnc29QmhJryETCedMbxKU3b+ZBhA99IimnZVR/WvHSueZcI81YL0eWEDvLB3+DuYQ5
ysW6rdI3VtJBUKI/MbTVSLwdrbc3/9rQvSrR0oMV3Lm3AHNSueWd/B0bvp7RSNfqSG5W/EfVoBAh
Y4oHZlA7eEh3phDJTnCwqIusYO5tAKxDwq5N2qutTBPl3KhUJz6ZoxMDgXbapTrVbRWZ/v1125nI
3wghck3KtWAjXn8ahrFGh5qg9NCMeoPm4SKdszqlPUiyezCLO0PRVwEKsXIhaLBsvi/v5jRGtAzA
SiOqs0X6+ixqLS68Jj+8uNSdJVvDXJKXVVzspv4NBdSU1EXLAwvd5fIkQgU6prnIhnANQ7Smm5BG
/moHK/k7KYqhcHVFTBk0rVz/X5alzTM3br34Wgtz+VRnKhrPUxTbZ322lb/g8timFzu16kC8GuAI
SWPf/VSEKv+j2ZGJYUqVjp9s3LSO3Mn3vosgS6WyT0nnptSqTwMVgknKgjpxWsTu59oPsRI5uJH3
RvldW6HqgfXq9njpvETGFJGDG/qSX+sRiRtHm49qYXujgGqEFUaASvixvgt/XlSREiW2JvIAJGD/
lMDL8rqqPzJXPBplcx0ODcOMapcHiQGUQJvM+KyajfwfNvd6Ha28A0Kc7XsCPB8mO+SSoC5kyRs1
6kX036qzDjj14J5Yf/DreBKsAJcEYrj/J271etpAjUxdt6RZoIRR0npkE+0pNAv7o1DMIvK10bDO
KP9eNSuLD5L02yNMlE/Z9HflEruVzRF2iAtNedKzYCn1EmOnRHY1XcxBLA3zQfKy95WgFmlgWSvQ
dosLixGfK8m680CLIbld4i7thnNrTXbk5SUE+l+qJdAr0AstDPpphoB7/2LcHZ8+M6RnIknIa69n
OWmzkU40s9zXRvmoL2P0Qv1Udu3OiK9FPKUv0NjkM4yy7mDk3UlG1ApMP0nDDa+7V60+ASfOyIus
LB4e8fZPA8Zn5NpqfbRvb08HqkAcPwxmGPImDirHOh86lPyDBDI2HvNz/AQzb7jcn8zbCA/GABAk
7i34/TfeIalWjvR5SwjTSOqVqPdNRuGjQ9BVrggb7tYm7sNnk8LLUdNop6S6khXQA0G9juByu49a
OSqHTsuKoEKC4ktYtdNznqemfCpQC/sV94b40Hel5aOwPzxmmhRlXlbmVe6aNq5i/2FpKdvBqgZD
c0umj0BUp2hq5NQ2689NXFgPsRGrPqzj+PPbZxywxIoSXePArewTKGO1H8y4CECm52gLO/KHGcq6
6+R197l1hvJsgYI8aDrvVD4Q2EH5aW0EICO4vR860VC7LaIiKEVVn2czQmNCMab3I5Vmf7DUf+Zm
cC5Z2yPKmHfliZrHUS94b0Oz0uw06iZr3rI5t9IYoldgZUFLgfwyNLbmpeB6D6773S8FlQCUFCTK
bcdZ0u1IkUMjCyanzT9gdCocV1YnJ3VzpY5XlPk4P1V9FJ9sMykqt6zN8cuCg+EROPk2alwBrauN
PYBr++a2CNURujo2dwGeKtni1po1/qwzaJ9IZ07RqVSy/3KY6Z5xKStAoW9oQO2AlvBAXLBSiHHP
sXlcH8eOpr+XjaHZuEOWiMxrVdEaB8dnb23/HHn9+z8CBsrf+Bp1aR7YlbS86GNjBpgXtweV791R
yHYpUdCnA/38epSJAmlUNCFL2zlGGUACDNE5TaLB8e+f0d2lA3SCyBPgvxtR31geyTYcnrhQV5uz
of2DEtVPjL5Ur3SQbr4/2M4VzG3APUgNdk0N1ddfNfTyFFmZlgbZqKrpZ/ok2VcVxwz1XWZa4QUj
hOpBlofpen/YnW+E2kdLi3sBXvC25NPrs06X2kDzvRtAQIuF7MALU0pgiZp1j2o5iIPqz23tF/FS
hCFRsEU78EbwHVinqJOWWrNZjlTX3bEZ1ebJlnoJVKxdiY+LrArt3JRJHv/boUjVn4sx6vXPb/9w
wLKrcCHl/ZvFRVFJzRg6CWwA0c9QWiu/VlsBTK6KnmJrOBKF2umb8d0A6dGjhu9+wxUSXIi0RlCe
sbUBk6w4rH2RzPpTay/9pbVMrEPiDMmlWe08vHJaDyvcx0yKlO+EdeJg2fd22/rugq5awVvbVxeR
9kHXKewEVZxR0cwHXSrORufMf6HOlfhi0LsHp1ait0sPgneGLwV+YQVabWsfESpuYVbQtYqisPD1
pcz91j4rBXD/RDyJ3nmvpVZ58OztXBgEqRjSrLWB24Y0QCEQDMKhVSaHyLfUvfXiLNURF2wnLGQU
VABXCYVVNe/1AY4dtXBIlBA8NaTEg5zRnhdlDv25wLP2/t7dGwqi3rqLVmzytqRfAmiprAURJ2cZ
4T81fYvrU9Y7IWrOAgfJ+6PtXRFQlCDYUOBfEe2vP6yRYBl3sZQGhTzh1JaAbukBEFydJfm5gKt6
+61LfkZ5DDAS1YFtjBKlS6UnrZoGalc0D7S5bb8cte6BFDE7paHRHcS+e5NJEW4tR5Ox3yDiSkRE
BlViPDF2cRCP4XLqUdXxK+SFTvdncneoFZlJx36HcpIr0ywlyKQHUkFQUi+lesqmTvna48N0MIu3
ex5CmbrW1lH55Jbb7MauixwnracsQJWe+JLM86T20CHvf9BOmMUwOvYyvCA7NSMg+CYbX2UYBIY9
bGazy5rOnGonsqH1a/Z75MOai4WkqSspk+6betsevJy3D8r6Gywcv8jsUd3bRJRT2iMlNBNRGsbA
huEWv05Cmp9S1tsba2cyXO7zysX1C22dOT3iQq///+t8n/HRGkSdlh17Ux6X+8hEYdAmHlG7NnVN
s33M7K49RfT3vAHkjyvqZf7QW1lycDJ3F5mDSQkN73b24+uT2SvdgMx6wewXcX9akE2/dKWuvXnX
/i6M0y1dgSawPV6PApy0TJoMIasplkKv4l95Y6tYftS10sHFtjeVChKX9EOJXG/A3SuPXnL6mqHC
vrqOltWfe2OqXUteHHhTk3wGRTmejb4zjjhaOwIpfCZ5tkpWBuNnm5F1jd4rEmWMoBGl9WGq9PRX
IQzQv2snQlwoTWLOkcdS8kznrW6uTm8lJx6CwTenLvncLTFYE8Qd31zS4WfRdgFwRGh9g/OINCFK
STOICyOzmUFupeHHBVnIzpfaFtDw/QO9t6NgFQAfR4cBguFmR01RnVvYRadBiHi25qKPZX9u7L57
uwQgX8VhBRC7kqy2eyqxaLwvSZWS9Q+tOKdIOn6xEQcW6HXY02PVF+T2kJPzCEVCLTzIIFRl58ii
PITeLJDNWyl9Sxd53TtFGizL0mQf1aKf0CzToiXylVV58Gsx1QIpp1JJ0BYb01GdfQ0km+aqCuJv
bmLrdYwvQlpWrpSADPQno7O7a74s3bd+UmsoGUMt0HOcQ/NcF/OUXGVZaKG7zHqsHVyAt88Kymwr
54J0iL27rW0aqN4WVZmlQSurRVBk0+T3tpFf+0U72h+7Fz7YcY4JSjqUwDaXrRo6StMJkQYxYKp3
ldA1lMpQqTrN6LOdkiaZnm1jRM4Jgtv/7D4Gkadgm/T2XYqGEZJ0cPToM21upLRPhsgwEJAFZ9i/
TIuQPKsorIN7b+8sEKPiRUcXnrhxU0xFkjguexvYQpE14sGwWumKZph9VCDYWz3GQAiTxUOPYzOj
i7BFhdwc3dVWMf1YTkyv62FsOnlkHbCybyM5ChAg49D5AoZ+o7jFpT1CTBmJcpa6f1YQiMeynZLl
JBThL5o9+/fXaXe3gJWka0adiyrOZgqHbEJ7cXViyhdN/oka0CxOvVUK/TFXrFLxW4rhjZujLpi7
TplV1vtkKO13ctZDYbr/W/amGU3etcxJQHSTeVCzjSR7RtI9hiTk23obBnHqWOcUh7qDz94dihye
Hi/n5EY1UQdFAhkUWG8FVlD4Si53yvOIzpeHeQt93/sftreo5JWUTlnQW5BIjDWKbEkZKVVvlN4E
pOkxSsEeOEmo/wKEeQTv3V1U8CEwjch3kKTevBFqjaI6JTecb8JRzV00DvNHrdf1+orO8ZJ5Y0X1
AHWq6PNcxmlzqsM2umZTrR3VZ3bmGXHltfiPnplO/PU6MOmYlVFDr4uSyTJ5hbLgKAPcKr2KcmwO
nozdsbhcyQ9oxcJweD2Wmg8sNV40AfBm9Wo6aXtyLPh0mQIJ5f6C7tw7tHqpNzEKLfTt/EZjq8fQ
iNk+aAVeiqKrz6EcHvFR9t5AYh2MRanG8BT+XuY/inXaPEHbhUARmKi16i6ClNMvfKWUvwE22S+a
UlZYdYyhWj4Olah5DPEenH6gtZ46J9Ta6y+9M8vDSUe+/1q1fST7Y52OmeJqyowtqqKjWu2lZN6t
i7lJtgJ4bOukz3XuvP1oA4EhGSb3RhdlG7nhOU6HGfXiQDI1LHkbW3HzIsqumZkbB0d757AxFFcn
zw4Y1G2uUYhEE+qY5EGFvvizIg297bXQkb4ngzSdNT2clYPjvbfxoLhAGiIkBvO97pY/linuF9Q6
CqJvXCrm56HT7UsjRT2iiYNzkE7sRN+4eAA6Jf4Fk7n9uHquFgGtjy6QHSXvpdJJH5Y2M6sLk68/
Q5mzAvqaDXaU8AwP1nBv05PEEMeAMiL2Xyf+j89ESwroRsHYCToepxkw5qk3kv7gC/cmc1XG4knn
uuS9fT1KpQkl7NdumtMUjekCazLQaJfSf81FTw/qCntbBRwp2HZyplvSFZqaKTL3fY5Pm5meEjWu
Hycp+lirovJLyx4PtIH2hgNGsYbukALYMa8/bUR8qB6B0wVlVeh+x2vzVzRAb5Z0kV0KzThqYO1N
JSVjYjA0o2isb8IWI8msVteLPFjQpfczdQx9tmTpl5r09pYRPgGUgygdwvG/wcCQr6ClAkorkEMR
Piq1aE5pVBw1lHc/CLEHmiaApG5UDoFXD4NuU+bq58jyJmqzL1Xt6O6CPu+X+zf8bfWVD4KKA4Gb
mvtNqTATFeioOs8Cu+2Xs8S9SA8stt8BnS0uXddlD3kTym+ugjIochbEy9yTNwjdEgRf00QZF0lD
qGxEiuAtq/+5/2V7uxBSCnVJIi3aXuuX/3mMCyzTVSizgQaKFwp661ZOM5+jWTS+pJQH83g02mYP
6k3Z8Syggi2qxHiq8+JH2mTZ+56j59XdnJ3uf9zeDgHMRqxOmQet9c1wjjrDqyijLJgFPIMByIEn
xbBPo4oTcH+o3S8DlAxUD4XYmxASH94FQWM2oy5JzjnR1PyqdlHvJWkin9p4Euf74+1dv+x72Oyg
jG9pd5q6OFZpU3hxMiU/E8rXQbiqKt8fZW8CiZ0Qt+CZvu1x1TpWvs5QIQJnC+dkQMM9zVQqr9Gg
tv9hregwkKHSbiFI3KyVTck4H02uwyhVk3MVJrHmS9MynRB/FsXBYHurZSGpS2OHKtlNsbWKFquN
NO5CKZYhKSrx6CUWQs7yQr/OqrojBMre/QHqBmQqpEEAdOvv+eOUgTqBeVLyjM1OUX5pi75zEdBN
zkndyV/Ql1lOaiIdwVZ3BiVI5IUhE2b1tlEW+7Bos7VOzgR0QZWjmuzmvdl7s9lHnikVmBkPbfft
/pbZHZU7clWG4uHeqjRJlgrH1FrSoCuxOkzIoC85LaJz3sbWIzI95XlZKuXt+3QV7KQ3aShrrX6T
4dTCWUSdtgw6d9nLUC7xx1RJMr9QJ/0ALLZzJMj7KYbBLyK32C6lasW6I0J8CScrVuxzaObNuygD
OflQmaQ2B6nFzkblPlmxH7AiVxWN1xtnws0j1+KQfDzLrb+buAkvYmi6i5GMUufSax0PHp295aMJ
QYq2ymvfwI6ZxKUUAotHaHGSlyR4iah6HF21WBXnEni8p8tYYd/fM+vZ3hTk13Rgbev+Dog2y6c2
9iBMbNqDplTq95YyvZDGmufEwpfTipvkMkfldJkw6/p8f+C9xWRM0gOk727rUkrZDhnAEwpxCHul
Hn49SP8WIywmYZrhf1jLFbRO2Z97+6Y8NauEDKjDJ4FmVnHvoZFfd16t1THFsApK1Xu75KE/eJd2
3gkeQN51FNtBK2yjPjxnizXihQ639lpMp8yfbTy4DhZwbxR0xEiwiPi4wzcLmJoNtKiemndTGLWf
zWu5sRblwa29Az3jvNHysyD+kFhtPyaN8rFGOhsgn0IQ4Qnyvm9OU0vvW45h6mWoVpRuVzZl7Sow
gfwo0o3YXxKAJrKl9QcVhv2fs4JTV9L0aoX2+nBCTqgKEIyEFxpYj0hUhVfin/GkLKX5FZfw+luJ
TjneUVJxzem7+UPW9M/RhGrk/W28/0uorK5qbjuUsdiZck6uQkKdZ0brzZOePBmplLClzdwJujDq
X1ql1c9zZczvUG6Wn+MWT3lcdPq381wBacgO24H+M5pHm1nBGthcyopab5vFv3I0Z8ja0s5FdFW9
jKnU/IetR9TFzc+1f4sTjvIOCIphElIq6fLRsJrsXQxU4eDs7lwUGpG/gqvDKpa3LWAjvmHOEbrp
AeCz8dRp9q+5i/szoXJ98L7s3IUw/rkkOEYrb3s9an+GCiK0J6uUIeO3Vf1Dj6t0eijsLn+RYS/U
bhcXJZiXBtOLwZ5M6XJ/J+2NTuEXeVe0mgCsbwKVaLHrLqdcEUjUXmkAA7dJm646K+0UX7NGNy8t
vgMnlYvsYB33ZpgyJD19LmLe1vWX/fHdQxQp85wXlLrlbD6llmT7sRVmFypV1cE9stN/BjwAPAIq
Plfidoei5MIt3I1RkC1dH8hy32IjUhRe0UXTZwsNf7fELu1ixXhFujRZ384SJAFfHwFeHC7mbasf
24gR826WeBbZCYbKcl76BZ5N3yU+K3swsTsvOjcmPxPqAWXeLRoEz/MKDcY2fChTBzUmyRBPthXP
Xiu3s5/Rtz3Foxx9vr+PdhiDKwMSTWfQA6SV22JlR+RdRTkvgoxryHRaIouusLmYRXFamgqHFwFa
DPVqLasUeMOj+TE1+hgKvmGGwpusWvmqKBG2BbY9/iuPcd74aoYVg9c2hfSU1WGUw7NWEahtcb+y
LmKZog+JMvU6bkJ9/RhW2SK7yHJE6blvu+qb3lbKfCGXynKXJnz/g3ZRE59pdrV/YVGb6Cw6iqn+
nDuJfS0Nc078Qomq9yX0wMEfkIbMf1EeJ7lDy2E5Lf2gR9epqSLlq6r282f8Z7sjpMTOcUQxFmoK
7V0mc9t1zZBMhOCYxIGRh82lwKnhLAZ08HKpTv+X1jRk5rCMIeMk8vX+Au7sGugIFHBQrCPy3LYN
41Bp2nKkyaXWcRXgKwl7c4qHD1Q90McQUYsganaEnd85mMTv8OixFQHtvI2tmxzLnMGBHVkMUX1y
llz2M+SyvzaqlqPSk9eXKSqF11ngz8RUDd/vf/NOFEO1YDUtBMa0gideX0GVJdIMWigBGkLkD11i
JWc5X9oDJZC9Uai0AOIjjsGpYXPB1wUeWc6crS02UUUuPr7Cr/JyOigv7g9DO2ItR8A43YZk3cLz
EINeNMalLNxijoofZVwdOVvsJChoG3Fhc6H9jjBfz1m06tSw87F7jB3jubbxI0o6TXU7BBP8alyO
+tm7n0Uwi34MpB02yevxtBGnKKckiC57qQ5Su88/Tbk46rXsj+LQB3V4i/nj9SgI+xtDxFNPvQ+V
fz+aZcOLsjxR3x5W4HcMrJP3jih8i96wUmjsIJEQLxr1PnKFUpFvVVYHbXmUALm/fX8zEtUiaFUy
4JTXXxVXipoWDZi5vMT+rK1BZMftodDg3p0FywYWMGEZqJTNKGY/DHUDAinQI0164ThZfoq429Ni
Zx3KlpPlc6OUnqJMbxfZ/m1NBe9GRYnjpoS0SA5csQzYqLLQwJwrGVu6RRo+wBr8dn8md4IVOuQr
KhhOBq3MzS4cY1ub2qJIgsisxffKKBu+LOk+TwClDxZt74CtSvtQgWkq3Tibp47Q7KTH0xn/T/oQ
rRP0ap57Zrn81cf91/vftTsYa0Y9eN3221gBwr0taZmO2fcQ9c+OkcRuMcj2ucad+zQxFwe9sp1z
tn4W4gKU8Clyb/ZKsuhqPmoVEjVFOp8JJOaHBS6pf/+rdlaLUYhnid2g221Dy6TPx2lWJsy41WR5
N3W44Zh0A5+GbjxCce5sfhOMDZElJ+w22DJlvIMwQIkDGi2OHqRylqe+uQzttbIlx8Bb0EwvLZv0
L6dZzIMrf+87gY5C2qCnRF66eb9KrcI3Bp+hYBrzNvPDsVA+hemY1r4cq/P5/qTu5ZzgCUCm0OWk
qLk9A1IehaXZmGWQo2F4UmYt9DN5yt3U6qWzsNTwmijOZxJFPJCN0oGUrMS+PWQHR3Fny65ubPg/
8PzQKlz//o+8Aa35JmxTUQS5WkUPJUo43gRW/WwUDkGaSI9ilJ0VXkmE6wW3Yoy2n63KlaQ3iVUG
ozbJLdIiSfxNniS18y0lnIlcEvNdl8WJP0NI/Of+nO8cF0B+QEfAqtBe2z4XjT3ymId6EXQFED8W
ODTeR7LVH2ko7QR/gNOI+wD+Y1yy5bCrxdIbEizNIB9FhDKxgBrLe3wqO0B+DZLeXtd2xfU/fBwV
RzA/CJ3eJL5RWqOH1iploIdy91jobfHQjmlzkF7vfRo5CSxYynDgfdbl/WO7gEPV60yay4DOkPGr
E4t6DRUr++7UlQabJkLKCe3h7Aizvrdya0uZwogB+HiriwtMBfhiGJdUxbPhlLVWguimOh7AxXYu
ADo90AzoCCHhsK2PhRS+oR7lVSBrdSW7wHi0723aVQJbyujQ1GznJFCQ5uRRm1YwXtlc3k1PhCak
kJMQms5wta2xe6bbIr51jhKXvqUBnfTw2R0U8JfzVBmX+xtmDwDMD4AIReuShGGbo+ihkrFrbLo4
ywQ5ZRn0THbBibU/uthJMeJrjHq5Cq6N2LWyqPhHw7X+ryXupp9Nr9opteU+UlwJrnV48GrvrAQv
NkdIAeS1A7nCPx4NQZOfFqGlKkf2fLa0XL+S+cgH07BzARKC0AH/fSvdEMIkIPwmNbCcWK6pfWOp
xBPmiAPWaKv1OpTrg0tod9q5abmEgH7cOpJLRh7BLgb5MThh/9KlpvGe2L+xz7itzvY5mWRpwT9w
ymS/Q/LZDLTcbD+htoqKuzVIqfywFJl2BYOPnOX9LbE37WQ7azkQWhoG269Pt1THY6VM7IgqNYpf
UjLDbZeQ+AhHQ387zJsZXx+A1UbwpvgrqXY+EW+gT6Al/xqh7jzZ7SDOGsWHL2//KHpb0FAoQa7W
Va8/aoIxFCaqkQfZnFX+LCcJ2RUCc4U6Wwf5yO8Ud9OJoVO+gk1Jwm9DaFw2jTlOmiLo8zD9eyzb
5UM/5kvojpmTPSijo19MKjCmq6cF2jt2ZZzGnvLNm4+Pw8VCi80mQb7FqqRKKTlppRVBoymj7sEs
HDIfrNsKapvV9kgm9HbbOBTriSDWdG8l+72e4SobhC3HoMut9dqssjn/azbNHwi9am9+5BiJDiXx
KETYm+K44FUvQ8TnAxUHLdeQw+WhqfIj/M3tI8co6DChaolD7s3FSJl81ISd0JhAf/cL+0S+EsRl
vzTwdpYrx+ZwEjIa8werdnsTAQfD1YmLD1zfTc0o481Om3RClHAx808oAaswmqvuxZz1JroILVHU
8/2jcfusMiLJLDV5eAE3cGWraknQDD0JxiTCaXvsC1+qLeXght2bTnYFLIsVB3ETdmkVl11Huz7o
mjy6tlWlnOZisF8SvNXOpAL9p1XO8+1HkbY9Qrm/Ez/+2EQqcUKioixks0laqm4WcvQWZ4g9CoXz
pxZl239HuqUPytDmZ0QII7eGM14eLOneBHPLAURauzkEha9PRm3rI3NCM4dKenEJYyd8JHg5KoPc
1v1oGsKLpFJlglDeXtvgO2YF64c0qCVpHi5zojtXicf7c6Si5XdWeyHL8N/j/CMA3GTw6KS279++
k0AYUmlV2UncO68/FNm+qC/UGO5AKKIHTZMUf0Qs96D2t3dCOJpgNqlfGcRHr0cZmOShx6AmUO1o
8eZiGt5nrYoeehT9THPALvc/au9e4zI3qWEBHL5ByJWouODMA31AVrjcpFbTcKWJ7Yce2bGDjbJ3
RnBxVFaE3JqObTaKKFSN7WcB7Y7z2h8cA4g5WqQwTCwzXlWW++i6lPPw1/0v3CFpUxWBvLtylHn2
tznvMEv1KFck3JHRTKFnA7TxpimUnyIgr/8aRdf2Hpx55WJE2ey45Ip6eGqWxX6H55ZEe6eM7F/3
f9PemVkXd2XgEhVvM9ICBUS7nUUcdGOi/cwiu3yvi/9g6Lo+01ShgFgCod7mgpItwdRoaQ3YRh8G
1ogMi6OK+dls5SPJ/N8NsddRAQuLBB4XIO2qGzwnuTCSUw4Xe5olOWauqDk8NcVYzO6iNR0YjSzC
Ji2ykPU6pzyhn3ETLKKfbVTFsEfU7qsw6+Gd3PdF6/dmI7SLbbHlKdH1i+kucaUrLhKOGj2YCVTs
2e4d44RjTt1dpEGuT3Vn6znlhCb51mvOOHtaJ+gDKNMCestRksryFvC6mjspUicObv+d5Vwlu6iX
okR1K5SK6DSxngSCYqqcz8qQm885wuwHaenOSWUQ9jA+H9yF2xsw0nK1z3otCSAX9T5+4fQE1KV5
NMQoH7yZO3cQ4FwwIetS3mZNapzVc7NiXvRRVtCUX8Z3Y6/Gz9ayqD9KeRIHN8PueGuvk326I+Ql
rBLJfIs3WsoRSUwS8xs6nPlVUL18h4KvffBu7i0XuhzkheRStywJqXYE6hgxOnWtPNCfU6YTDPX+
YJS99eJ70CKm0nZb5G6iRekqmJfBNOfpozKYtV9JquJBDasPkvr15twcvlUynABglQ7nhXr9ZlTo
MeJCAsAhbo35V4bWpDfQv79OQz54tWSnTxZOUe/79NC0aucjUU0kn1q78pTz1dcjK71Cc1FDnMyh
DGSc0fXMXpIibb/nqdT/ff/S3NklgJSoI8D4Ykq3KkNmq81IK690AnlOztg4VL036PSMy6yTWrct
dfUggdsWMCnhkcMSJiNsAtzN3FbykgmDNtrIdmC57yL349enl08fjtpjm8jmZoz12fyj3OTMQq9p
OdtB5n77+3PkPoXuwc2xTcdvhti8vLNZF83iMER3+vDt+fP71H+/eN9l9+hTtrnhzUDrt/7xLY3e
5rMxM9Cj4yr+59jnYwr/KO49mDFjZQL/MQp0o///Ocv53TvHu7y07hEN7WiIzb5u6OaJMGfhC/fv
2Pvcuy+qe/QZO9cQts/k7HT1oG9un+dM05ZySuoiWGKp8kxRapfV0eh0/9TsnVDIKhS/1r7Gjf+V
KRkwXpekCNpOp38SxUmADbTpAXk8EoLZG4oIHZIA0SudmM01hKra4GBjWwSovC0/8KuMQo92r/kt
gQH6z/3P2gkmkRsC0mXQiyec3IwlePr11MCOt1LH/FmZxrn1wqJTPyWhmpTupCoVWrxVfvDS7w9L
iRYjQoUO4rqmf2y9YeW+1zMo7daeysEdeLRqV8S5cYonXTK8Fk28YJZH58jMcW9u6fGBKYalQA60
+d6ZO/j/SGrjNJh+gnvl51LDV7eYZPXj/andG2ot6dO1Wbmu2zhdygx1ygqLQKMvDfSMsC9wrVrP
T8WoAaa5P9je00U0A8YbZNetpsmIAfdcmLi9yKNhfu3ySUE9WeusBzNvjYd0qbWrAjftOS1T/Yhy
vvehNDAg/zGpuqVqrxdTB5c96z0xq2FDqqoafTnJzf/j7Lx6I0XaNvyLkMjhFDq42+Px5OATNJFQ
pCLDr38v5pM+jWlkNLsr7dm6Gqh66gl3SOQpSdxo5ybZurv+Xmq1b7JuyKJq1MAkuHl6KlK3OQ3k
Jr9nI8HRSsbhvw/ywdfjWfmntbxQd54/m6E0skoKPC46bfidmH34KmuSPSggWQx/ZpV5LGkU24XG
I53eVZxEZidhiAUkL6xiy/yQUzzPpY8WgwLru9PVUzYnjeOHoS7aAKkmqwti/CFoxkBbwtinKPLA
0TplOtvStatgiiz1LR5KxmenySPHh7eV1rhV5KN1UM2ssd9Ms6h/Cwhwqe+6tfchElZR3Hk2YiZn
w5VadGziomx8Bfn3a6ZpSnvwchGqQVyMw29bLVz8fUpX/aLZhacfIjC4b/t+CN+J3p6b45DrRXWw
9RF7AC+N+lfK6DXtSXqp8cUtlLE/mKKLZFBkxpwfMm5E79BYsu98LJoVBRvbeX496kZlX6qhg0kx
KBA6Ag8S9Q+roW3xLqSPS8wIbaGd9apuINdOM1OAHkHDYEpKkQVtqDijP1ktgI8ZUCyOm1NeNK+h
s+FjLTM3q8hdy/F7jpwl+ul0LsE9FdH4aYxG8ZEo5cyPjecw9fRhkmTWT6RMR4RGGi3+2qQyGS55
ZXrnvIeRdFH0oYmO1IpaGhhCdbNjqGbCPqp5ZOJRYka6QVxLDCUojTR5PYNGyQ44iTW/iB6jfa9n
Y6IfI0WpQd0NadF/TCdK6MPsmnnxZi5l875Kpf2AeGOU+7M9jPUbUpK48rPanr+4lvB+DPY8nbwR
hzS/S5CRulM0u3bOhSpz9DOHvn/diUIXD0Mz9IMPuzlyD3QtBorH3BLRYc57mMnCG8z5TsV5MfIj
lVvviAmEkx20qTProBpsfDMrOp/NnVB7LfejrJLmoW695L6YhqbDVl54X1C4G9ygHQvro/SspvAd
oGDug64Mw9WqtCFDtxpGeaBy0Yx3fVxOElERNzcTzHOaXPNbD14eNLJqaA8Z6Dt50URs4+zGZSF9
t4/an9JERNIPM8WWmCGCZwgaOeXqfdXO1qdOCWPghVZaBFlXINlpCxAQ/gSGMnrT06po/Ny1pfKp
GGvdDiLI+1elaub3RoqFwpsCE+fZpyJIezYl+eVlTGT9sZ8aq/XNqjU+V1KftRMyvnb5G8NTPQ90
rFr28puN8AocESkYeoP8dw1THtOxmbNBIpstvfLtGI8TBpXhQNVai9PLt8j2UkiHgGwn5q1BImlf
FJGnwoMMB+iqeRHNsDMq66Qr4Z5L1xI41xGPdIPJKQI+txSNJJ7BeroF4245yJ+LWdkPrWNQ+O8P
tEgDE8IXyaR1UzVKkLaDy0DxaPTsq3oeUy9w3dT6tqjnzv9+CaOICTCCW5iG8vqyMNvKmLyC+lEg
VPDKS4zh3DMfH8+2MZJXSS8ZL2ZfaMdS1cb/sk0w/qYryLAdDM6q4VlIsId0yNKr1eCcmbdmrfo6
614KpW3/XQwYDBGwCGSJQe7doIkKO1HbeKaNrGtIHgidM+S247nBi2XnnW5kikvNCNwMOg9DltVj
VWKMYFNDcrO63HgDySH84EnP/ZHT93wvG+1nPVbTzpo3x2AhtyGvR3pIqn/jQtEId3Ak7CysyqYk
aBYcc5Uo6XFSrO8v789VfbRsFJJvoFK0UeD2rwvjkZGpag1OfrUbPfvqjl7+NjJaGzynl7ZfKrSP
z51oSu6dafwEFyKtji//gD+45mfncAHGclWyYXFFvqlrdFuxSwR/gUukWToclnb8/VR7zffZLNxf
dmxyX6m5K3Q/r+viQdh17D5MZmUohzZW3OwUjlnyVQ0LFUDAQNvk5d93kxgtPw8zP3guTN5vDjCG
sJOJGW5+jcO6CArd4B5p5sE4ZJX3rY8c4+i6YxaEYbFHz7tJNVmZSgHuwgJQRgT2eeZXakk8RLLL
KUPC8agYRX7Mqqo/W8KZX+mJNe117zZ2HRMZJLaBLFM1rPcCwtYylDELFnhmX8tJHYla1TsIT9lO
I+NPHF9/dDjaFCaMuWk4rxoZeCpN4L8d5tz6HPa+PkTwAUZ9sKKDabQ192Io3dInY1k4u7KQCCZP
af2ki7R8q2IR9kG3EnM6zBN6C3d9hxS7XyRWE98ZnnQ+5k1jD9iMVOIJMEr2NdNDkHHTyOMde73U
5uMgjflHMSpIyVZ9CHQGOV8tw5ixrvVPhJSu9dNmHvu3dUwf+Og0UJaZ4aLf4JP22LRswYB+lVFk
jT7lgJME+Nemnk8w6Fs/KvEWes2tIN7XiIyFvja5w+eXN+bN/cX2gJXKRAR9Rdi3+vPtURSxPcYF
pgkJz3q057D9aCWKuPyHVeixMiyH33UTZ1UnxVtNzfKrmrU610iiPNS53NNMXffn/oQhpp9cDxQh
t7PHJE0zOwOxfJ2dMDlnWTgcyXfUw5ikHd9fC4M4083HOGkTPAyt+SmuHeNxABVxePl5b6I9b3UR
ayLzg6IKx+75W7WHUKVPCqokEeZ0xOqKu1RpQD6oxngQrsKe5O7ZOQ5bMYblOAom7rY3xE1Omjcv
sCZ6IFHxK7Ly/pIqkev41JfOKTRL8wn2YfoQIvm+R+fcOvSoRS28AdAtZMDPH5itVXHIquJqd9Nw
X6tZD5oxxHiv9/bEpTeXQkKbhj2r3WgnpUpFubcA45A6d2mfKxE8KKQoRjG7O3nkxmd0Vcb3aP7S
lGOa9PypqCIiY0IN6jo1XnmeTFFdK+HYR41BVlDJuLxXnbDYWXTj+WgooT0EKpf55DrXqw1pk5nP
+RUh9/bJwO/0nNRd2/mJPjt7uE1t43qgX4YQFcOWDUtVGmdUED2bpqZs9Ove0i52Xed+2WRIXyaT
6kMGSY+16NzfA4PoQ5WA6BS22tylULTOSjFbF7pg7aKFOvuhVPe0sjZyC8AEdIOQAVNBsq4usEWX
ShtH7pPEcgDnIR+aEyyRQDxhHFJ+wGqq+TKDTj+NAgUytFyy6e7l07z5jpYhPEd2mWeuYqR0AVPV
lNrXWRf2vdpZb7A/Qfd1yOHh4Z+zk7ZtLcfUkGYwQ/Fb4czKlsXMPDO/Vq6mfHTLBlkLK0fXtuqz
4+xM7biz4LpPv8TNhSaNlSkIuNuReNNXhZflLYjo0K5eg1KLjnlbxah6WSL9ivPVcMpkWzmBUXjT
h7BN+wtMunInR9ra+Ax0EIAgj7x1n9VHJatzEwhXbjfJfQ63DlXoXvqtkic78XnzFePLRqZKLgY0
8fnBzjN1lq4Y8qub2e3RiRLvjBpPdudVkXPfzrXz9eUdtPVo9PZNYJfgnXjG5+vp8VgNg93Bto7i
5omVrDlA19v8aPV9be58zq2HY/tw6Jhnoua7OjAdVuYRBmkCJS+824Um5rMmdXkukb0JOmeM/8PD
UWfgt0pLk127PPxfTfBMK4QTzvhwVJyU8xwW73pvHI8Jhruf/v01/r3S8uR/rQRmSYtm0qFrC4Th
AOhQ0Pei74Y78V7DdOuLUU9gvLXQba31mdcbPIY8jYp7aqrSL0GJPmRNi2cZ3MqP/+GpFkQy3VDY
k+tkYYJVjdUz2LtULdpr4nDYD6VLfBsw+VN2OgnLTlulzAshwGBq8EdNb/UKBa0ylS5Reu3iqAsG
15ju48qdd1KRrbe3yLaSmlsbdfXQ2InZArZGBX02PqZzLI5ja82nam72itytB6LAodygslomz8/3
RJ95VNSSMXATZWhe0U6+Ag3bw0du5FZsBJJXrgGwFOshCPbudjpKvOygA6O6qzaxb7pTc7F6Oz7G
Lu3ZRPbNmYRwL1RtvUoydAhCoExv1QpyOwOzwqWG6FuawAZSpzvqcBFkoyhPL2/EzVfJDQcGCTjA
DTGmsUcszGI7u5Jew6WfWhRbe2cPOrt525BNwSekJmY+uLpOUW+Px8ZZSo7Q645pk840StX4/WTM
6YnkMkt91LfaoyFmehVD12CH7ZQ7zKf1EPzPnbdwniDHcPHdZKxhh1osxU+GU32rR8dUD+2RXnpq
nvoUoQsgS24O51xBxsEvC6/uzmWZo5ctBH7AVNt57gNU6S7k3Hs9xa3NRszhl9GSuqUC1H2UFqHO
EKAAjH8/2JIhhu0ob/Kk/D6Eo/rNQwrwqWfksHNzbG0AQgPFA3XaLXlcD11bMbwqu45qbz847ZB8
RghnT/hsK6vmlgcaBhsSm5jV98fqRC9EledXJ3GiH3k3Rl88pZ18bURCAYDa6HujkOeX9/bWMeKR
FsWnBW68DrKtiUGT2yIWZuWW+pBrU175oee0pg/gT//+8mJbH3DRF8R3xqXjt8bf23XjzmrOYvwY
CNtGMlRn1EhC8uM6Ns8oTsWvR6kOB/pzzU6pvQTwVYBfkPDUl0go0PFZoSHiKouQfCUeMlAy30lN
+SnGzPuN0VtMDdz19c4oc2PPPFtv9TXrONR7bxmBt5nWZ36ht9N3b9bTw8uvdHMZmPawlEhpbnJw
wj/k2dgQqEOUyoMiYcMzxN3JZLZCE/IeC08XYJF5o8TP11SZW2KS18d6398hY0UraVJS+2Anma0d
FNtONN8qOlv347qtCx8PpyQ75LjZ/fM4Gjk0xIGBj1N+clBWN7XqiJrgR84oy/zJsAQe1W5nB2Ca
y3+/rTHOwWCDmIznzHoyo4ZmbaQtMqZdl5ef2tKla1WUcE+zyf4PmcHyEUFRLXOgG3h4z3Df6DIa
cS4qJu8rR1iPcVqFB2fsnZ2ybasdtDQFCTU0JTj5q9QAk5lCsRs0+6zG7GA2TXr3OxdV+b1WZfVq
TLXwpGWNRCICh74jBN3+ohtFp/k4JRo7+3cj/rCj8IIG14jGiec9T1Ompq5cRSNJ1u04+tzVkxZY
Q1lfsyyaji8flZeXAob3fKkSE+1+9gDhxVOYBGXXyQOSaPlrxaBwfnmpjVAOKwWdTPow3oK/eb5U
Y2A13SwJeSw0MEsO7JcxTpOLN7biLNHdv5viPezEbSQAuQQYlf1KAccN/nzNUU9kmxY1rfQxxN8v
jKwP1I3qnuL0bRxlGTYjDaAlL1+XbEYcOdbs0Uvse3c6JlFiPDSDUhxCpbBfJU2zJ1OxtZ6OcCaE
czYtHdnnj6ULWRqzRtsniSvNbyotfNCHWLzWjd4Gv4Qt08ufbus1wicGqLFAGckwn69X2KPXNhIW
dBP2zvtO0cTrVtXkziq3exELMmxNmPgaZDTrMioxqeVtJDeuA6n/DxSZw5Po4vHBUMWODOHtnctK
FKCLNgDVzboOECbjwikGPgdhqfoxe3hyBU6rWmc3HBkKoIp7sSymT4mLHenOMdh6l6y5EIuoeHA9
ef4uwXHAZTcA1ZWYdl2acdReJWO1h1Pe2iF/raKvvpgZxnE+6QU70mrVN5E+iVMVT9PJ1rqvCrD6
nYxpazncOxdrDDLCG3xt2pGYo8GAkPZUtUExKE7qY48S3Sd215wb/p8ddbytL8jYmYxXA252AxCw
G0MLBziv11qTo2/HDhAbFDoQkhzD9wrMAJqSffq1rxpvL479MZR8njXRcwIXxf5Ziv6b+g62SEdB
lV+HdGrBhjhkUH6L17wW9MxHPlRSaERRFSSKEXZXMXbKKzgh2KRhNfqZfM7+hoCvqH13zNMcGbSw
39nft7wVKN/MqjmxpJSLwcXzTebqwhoYNkAfBQvyLhKlOA11H35AIat/hSP5fAfEC4v0DMMambuq
jyK4EUR94z5kpRPvHOw/e3r9xgD08IsoionGq59jqaChkraHy41cROF3dh7WQSoM8zrkg1v7XWwV
yQFrzXw6KUNZlQd3RF/WTzQjcwNgTWbuu2FtuwFQcXzNI62NkzdpWjdO0PYpbndOPoO9SmKXDv/Y
1rq68wjLqVw/AXcyOQghAdjocgD+6ibF0o3LxLPzq0ftdzRpIp069KtgHLv1gx6iHeVlyBBO1VCg
8FvvKSVvnC8L+1bcHxaA7E1FgsWzN6WxXlzdvlYeB7VvT5qVWee6nLyAntCemOhGcsthNtD2pDCh
k76OkBwupYgi7INk6qmXCRfIQFrGZ3P0ShlY0zxjwlWVADyQAuhfS2nln2DZjf/61kHocsoWCSj0
VW7u1bKwsz+WSRd8ir/I2szfIK5gL2NX666u6vzRmGtQYOqcLXgs6/LyrXeTsDCfWgjoEL4XB4L1
cIUHszGiGe2Lp8A0KsGNPTI76h8YPYynXMdAl+bpHrX/T/R4ttOQY18AtFxQDkTXNUJ9dL3ZTdXU
u3gmopavDN2GAtUMwhT3pjV6nxAzd5EQy7rEt2tXvum7SrX9PO/S+CAQjXukl6cqd6E3MTmcQxG9
L9i8r1Ub1d3ZbOZ7sgd9r/642Z/8aCQvkPKms4uk2xKu/zoeNKrHMSsV99LL+HOKfeHZdCJxahCS
CNrGlDtZ68Zy5MU2dGbA77eMMSwnm3Cx472gBTq+C52mCZgQ4y4/Rcp3V9Yf/nUjQHUGnEBTbZGF
XW8E14nU3sRd+FIahcFAS4TdK6PXvyhZaL7JkUS9Awna7lypN9kQfi+4GuMoTOfWpGf5/JWOeSV7
aiPvApZrurimdANzQrtyGJDOfPn5blISlqJNB4eTYSLznVVw67tyjMJmZMvZqEQeXLQLozsTDMjP
l9e5/WxQFSChLVQjXuhab7C3OE30qpyLHDL3kJqZcnE60FPhnCSntpLazja5Cdqon/HZkOtipkw7
dbUrW31wZa437sXqovqtJ8r2TgKouIusqrxqo9f7ilOWr90RJf3JyPfa57fxAxEYih2UDulr34Bb
pJl56txqziU31PAR4ZDsK2PLjlWtwnpCNpNL2XNkdHj5Ld9uHJZF7I3LggTpJlnv6hZPAjgWl9hR
5rMAXxwgXuudUKpPdzbOxgeF/ksSRvOI0cd640R5hKal0Ssce/UjAG39MiSqc8LsvTj01Zh9evnJ
NpZbrGUQgwIuzslfpRFoYeblorp/Se16yH3IhM3XwRXJ67HMsXkYpn/GQ4GOgJfJR2Ssv0x0n5/B
qYGeSSfAu7hD4b5XZKX6KYqiX4CdM93R6t8vP9/GhlnkTJfSn7DGvnm+XIebJLWq5l3CpaIbYHK/
nkSnPRqKI/3a07rLrBrd6eVFbzLp5RmRwWDSs2gBrFNFaCjAU+bau7S56UXnCB+9yvfyBfYxgzIS
FyRClScrK7RvZV63ez7Yt7GH5YFnLJqBSxhafVOUfrvBtgnlNQ99mlxD3IU85E7XamsV/jriv9zj
HMZlZ/11P7mpYXRh63oXWUvzs0Sh9lom0T/3HS02CwMfC1ALyhHrdmoeNWPkKVCznaSgDa80+rGr
xF42vXG+n62yemNubZoRfX4k+yavOUqvAjkZGqpP12HvWt94bcCw2ZPcCXyddcCOSra9GaHX7LSz
PGjdpF+Mzg13AtbmKnwawK46/e8192uMK29QyOiZz+bzRRsFWPlo/mdXTD4O0yqHOQ7ECi6E51tA
izQtlzVSokZafJrbMDvntZYE0rGHnayVCpS/9TyHI09fMBkoKxIX15ABPZeDPiYYcjeD6zw6pYy+
9KijPGqzGqd+ZwgErJIiMUd/KHMk/MCF6NmnorcQbAj7zgYJGcfAps0huUMuBj8Pk6bkY6xk6W+h
R3BAONKgqRcmmXhIbLTpDnHaqT/UMrY7H6qG/s5pHUCiBW09fEvT3nyI3Tyb/Nyk/+wLUloswhXc
YxxAzUngtUmvnzKtlfoHkvJc9S0Unvoj4vYOiWaWq+mhlHhQBtgKM+uanNJ+Y8+iUKl5FCc7KoPJ
zeZ1mvvTdIVawV6IuG9EPZpv3KmjNmqi2Zv9eJDz9Jok17q3mho90n501W/l6KW/49hw3kIgj8LD
oOBm4Nv46vyCF1q8yzIEDc8F0f8RBa6wPAy2A/5S7RRhBD2eQp9TpSifmr7LvWCwrNw9ZH0VDvir
OvEH4cKsObTQ745G6A7dXdiN9oPslbG9ll1SZwelCY0vaQsHg1a9sWB2YqEch84YI99G5VM5CS2R
r/JxaJJgEIp4SpBDS+4KROVG32m02jvhuh4XgespEvxogpQI/JcRMbtOt+Qj7nmaPIRjq1eBmeXS
vMwNkmGohaWfS1wHJP6eMRQXJZk76VtN69q+LeJeOcAoc7ogLfnHdxWrekQSWxEHGUJFP9ikbSof
yVboQLRcwK+nGgwUs6LJuHdyZ6wfFD2fmrdNZKi/inLWjEBIND38XspZvtFDIc6pXeLdEtGzUnyw
LvWPiu/cB8MswjSQTQFnxHTH8u3sjIPjW6kn6ztF1+VvdC6y+FKzJJ9Ch0zjW4mbem/stNLVx763
ac1QmDSviLUIdICEq0BjOZnzDeudWECS6vP0XQivtNxRQtkKKRTKTI6BtTDDW13cdiI1FXJZcp3a
aLjXjCY8WnZR7xSIW5HY5Vqh5iHRusHpT0ThEQ8cNHS6ITnA7pmZQ3fpoQ6HPUOmraWof2k8LIJ4
jHufRy8MIFFpTTKU82cFrykqD0ASiThTBTU7igAbS5FiQZWnU7PRp1f1physVCqXMG2NIJV1fqqk
Hb0y2t7bQ85sZHTwDnBW4G7BF3YdKFvLxnMPSDP+IWZ3tCdVHK3Syr4peZS9GvCMrHcy1o2NwVVG
xoE4/zJhWaVYGcRXveyL8DI7zXjIcfM4SI7ZXv9tc5llxrG4HdwKnbVghTOsdck3yKQOmey8wKtx
uncRUvHtQTd/WH0t7uwpNw65HZX3vZy+g+/LDtFsF3dDpXdBW5f93cu53kaCSRcWNT9yZ0bq6zSI
CQl2P3PkXhq7wuYh8mJw6lI9to5bPpmTbZ3Jx/aQIhv7iUVBOC8Ww7c8z5CANGfAii8dPdNDiM7K
qZ8jhtyd4uwc+9vtREt2aetzJS9C76s7fppdJBitSr9oUZR1fhyNYfKpViECD0XcJN/KIdzTz7h9
OrYTM2Y63wwP6VQ9P5hRAbN0bHrtkoyDe6jRGD2GOujttJD94eWvd7upFujSwqzm6W5FpEIXoKeJ
78CFasX62kdh+4lUeW8VQODr7IVHoQDh3+VV3mAuKgS2J1cyh0nN3pVHPLztk65GoR20MTIa/jRW
zm9RtBq3Ytamrq+aueOejDKs0gB/BeejzggsOtAwS8LDOETwMBGzHLmbSqf0haE38hB3GMvjDVzq
jwmU9BGn65KsCMFmU5yUZrDeeDUW0OesmNqnDJjzLy0V+SfLmyL97NHR9i5qhL/DK4PAaAY5A1wu
IW/Uf9ptbTUnPE2GLw5yjdNdhU6Tcwzpnn0tsGNK4PpmzXxqjSw7zdrQM0GrS8u5LEzr6qR56eQe
7B55lnula7jeI+SPzINlZokXqMrQIR2CL094jMsReK1GRvWUQ7Qt8S3JZerrAO6tQ+Iqre7Xple/
bxpIwlzPLhAA5BYdLSjDjoIcoX7DQY+9r2OfVKQMfcWzJ903s0hoX8e8tEuA400GuUMY6XcrqZMw
4OYUPyImSOapSDzvi1K58D68qMjuG80L63NNdlAGmWk38amDo/5d5FqYnTprbN9poupSnCiScvQL
eHKZXxqd8WqY52G+Nyovjh48obh9EIKB+mINiU3uFzsIgueemO9jdRqyg4vAThv0ao2bvNmF5c8W
h2AMFktEGw9aEgoFbrNRvXK9TPQBkj+T6adjZPyaszx/Em1r3ON2Uw5HPYvGxnecNJJ3qWjUO2xQ
1dbvvBzcxFAoP3UbMUpXq62nafCUO9Hr2feubuSXusAvA77AO9SMyi5MzLssNLz3kzCm9NhE5HTH
JebC9rXztPDjOe1/8dHlQ2p0s/YG2wXbPrp632Vv8SPDVraHkFkfpK5MH/pkhKGTZ31/VtIpMY5m
mLdoGVSJ94jwliLhbA8Jcwd7bo+5q6fxpeiMsAww+KyesgwisW8mtdWeGm9WxZ1jh+avcqw8eaDS
UkCCxY0pDlk3w3sbhRWepBpVRaC3ZpcciqaL2AKqMtaTP2hj8y6E+r64sZeGfKVGJNt+WzSWcxjU
0BA+BpAQtcdZae/sPpu9O9r5SGmOWPI+SiU2OQ328G4uQ++hKU31/RQzD7yrojZL/Ly3s4/MrbKJ
r2lG9VG2rhudG8donqCCQIaqYFj23yJ9HrRD7kmNbF1MljzHCWD6PGlq4c+tLOMg1txqOLhVn9+N
iVbVB0K9/q7VYmt+7Slj87Uube+7g0OEcj/Ovdrex3FESq5ESXk/xHbsHqM2HYDIjEam+RAI2sda
GBn0SqjXynlS0DiDlRh6H7HBG4f3CHzxKvWUHc755Cp5LElU2vfIsybN21kvmijoMurBK19FB4Y+
t59DtOOss1nM1YeqrOW8E55vLh/CJsNxDjc4fAbZqxTNRrW7KxaRLbSxoD1EatofXYvOZiIL0/dI
jHdymZurZ2nXqAuVkrkUvY1VLjOoMa7gLXTiKIW03iqqcY9I5hxE8AZ3+icbz0avnTYANAOcatc4
CqcPFfhleJHlkczvpCjEsc7a9ixLtQqg+u9OQW4q6OXZ6OyTwZPsAv57fq0yq7TsNhnE1WyTbDpI
dPgUXIWN7G2upHP9S9cEUTM29IEhh4inN8WIQ08fT5rmT1OKkIRVjM5d5yyOuv94DfPToCxy3S9m
LrBunv+00IzzPjaxfVUyt8F0SAvfNmHXvfsvq4A35QPTxl6rY3hGPSu2cGkhdHp1UNBEfk0s63++
vMrWFvqDW6FJDh923XrpO2l1VYGuj2mV86tQTj8zZ8K0OTH+2Sx3eRJ4WIxPHZqM6xmKmQ5zg0yh
QK4ZqldfUEfDOFB8fLD3hpc3bf9lKR4GkzFwYzdTw5bJu4okLGCEEo22qKudrx68oFOG0t7nsrTt
jzxyf6mSCIqUAlhgJwu9hQsvPwBYCU0gxg7YeD7fIX3vWGVZhfixto4cz3mR2J5vSNWrjk4VFqFv
0E113tY4rv1y20oTh9ajJ4S9XwiRNBMu3Os2th0/0hTrn9l3/Dg6YExV2Vi3QvhIknhGY9mcrCjV
rtVsm2faJsq5xORv56TclBvLUssii7I0MKzVe0B/Y6KpwIfAfRMGVq5lr+3CFv4wMKjz45BeTdnM
e4Ozrc8PrIf54NLVvuGAtSiGI7mMdDZeydYRMiwRYpD22SADPLf0Tj+iezsHYojPWrxn3XIbKBEI
wGWA0g8w2E1wcIwB368KOLZUrPIjvkmKHyFn54e5IYSPg4a6U61vvWMwZyDwGRJS1y5v46/ONt5l
aqi0oFBHywo/9XGkBLhmhL5oh/yhq9J5ybSrnQ7nbdjgKf9/UdqczxeFQsnYKU0we0eu+GyhEXw/
yIXvJ3fVkW+KHvYQ1sZ4jC5d25tbFaSW7Fz4V9d+1Em/6Vk8qqGodxD+y0581rD9s8riTIgMOmpn
y2f96y0acQebLeSBaGPq7zC7zE9NbxUBCiem5pdjbp/TePiiaI13fDkCbz0fhT3JIePXW7ZXFRPm
MWAUV7zLxesUifsnJ7H+0yr0v/ksnHxu8ufPl/dCCR3uk2tP+x62Vd0R8b3s7uVn2dqLCwYZgA+g
3Zuum5vjHgMvHZigTIIRkYSjrnXmMUtqFH3mxj725T+zbvlwC+IMftIiHbumpDsliCKQj5Dz8mE4
tQnWbVVTxwemGvXFmZ3k0JvptLP9t74ZgYthNp1S7rNVXCuq8o9RClICYxN+6nRhvqUlvKeLu3XI
EAGFo859xVBw9c16zUjmGjHcazbKPABCpQUI98h3nVnuidBubX9SVyCei5ogofr59qCfwPQca48r
hXWf+ENXYcBXCwgPSDOFfotXJYjoMjsJI4m+/IdN8wfoQlbFnb1au0wY/jUdwGsMXZ2gqVqHqbw5
HjOnJasdE6EElMLq08urbrxcGA/gmgBZMKVZ5855HqPSNRCnlSpxX2UK4gvSUdInRPn3YABbS4Gs
4ANikcnHXKWyCIa0pKK83Hk2RdBPuL9oRl4cOmzSdtL0jY3JjkTY0F0u9xugiuGGjTlmGK/phfaY
0GG8r5Fr2mlubj7PgpxdxBoZ/q8+mNVCNeYkomLUxCGuyGHk49kRf2i7cS8sby2F/zGbkqEqwomr
pUKBH5GAvHYNWz19mMbMehvm8zD6rRiHZKec2nh5xBIiJBgfKABriB86BIYXDSiZ67ZQg8GIk5Oh
1XvkwI1H4iwvupOcanwFVrFjssVcMkdNr2WmPImmyA+jkusXNMaHnQpiIw9CBgqcDd8IiOxNaJQg
KeU0RVcp9P57hPbPzE1Wa8z1dfC6PpphnnxbFY7zw5gKtb5HIDfdAwZvvVSYKUwTFmvjG3ELrTck
1OkiwmHensBtxtHJVMo93uPGKlBRFmARqa12Uwm3czlSmzMdSVEouPeGMbYCJ63cvbxncx1aougG
eYsTxerjgcgYWxttO9jSiYZZcxY9ZjACd66XjWgM4BHLK6Yi9jLFeh6NNVfY+pArykXv8iJgRuth
Gq/N9L+k/tqtUj2IcSx4E4Ec20mDNjYncd7+w7gBirEuB3UrVvsE6exrEoVI1VlKeET33z100Rzv
5K0br5L2MvcN4iP4Bq9hJ5HRDzplAYbMCBe8qQdH+wY5Lt1ZZSMjIR/hJ7LUH3L281c5JzLplC6M
rqWLW+lRk5H+yxK2h9rPmNXuCcJKNV7KiO7Mv0fJ/2NjMRkEIrXGnmVFX5euDkqjHej8ebGoD8k0
V4exUOLLP99lRGGXtBVdWfBDq0Rh0JokA8eGSUGVYKZLx6MAoxglJ9yz9P/wWJQayxgS2NfNbED0
AiH90IlQM4w6fHuy2L6b4KAyVk6KYU8Uems/MqaiAQQGGdL7son+SsuH2vJqJWmSq5CUjQ76TIdB
htbBTZS90djWflzaaGD1HHoh62zL1bXWzfSZ7l0RRg+0SqezYgy/X/5St7Bqm0kxM2koSYuW0vpC
K73aGmz6AVf6OdUxNUT9FsWoPCjqwTiOaSsP5Ol43KaKfQyTwUKZc/pnIAy/YRFGQC4P+R19PQKN
E6dL1ZCez6Dm8pIZUjsbA1r9Mmqmnd2y9VI53YvUocYFcLMzlcRT0wIxVZHF7Z07ptN5FG6ywyrd
fKvwkEGPMf1DveV/nJ1Xr9RIGoZ/kSXncGu7IxzOIRxguLFgYJxzrl+/j7mi3VZb7O5qtdqZobrK
Fb7whlU6SmpAzxgGwVWuFNWPStU6liIXrgUN3uvlPvNHBMW8EhEat5n7/H0d6H9NXlpWFTYIYHtk
2+6gkPE8D1koVzFU2rI8xpRsAVyWowvoJdtZ1a1TQeWRuxM+PMDr1XmP8Fiv+rYJrwBXMaPrZ8tt
pqn5Nre7zcDNoWB5A5mjaneXF9eWFukGHPMrpPvkoKKK5mtTDA861v4atoq6CiBLDgflTrgpqzB5
ERfTnEzJ4dj3zUeAM9ZnhEkQS3DMyNwJjZYVWqX7SyrMcKAO0NFYvbASp9vSCyRdpKwbjrIs965Y
KNhqk0gnuajsH4/P/cYyMh7D/cag3R17WeqTUJXRzOkrkUeID6vdW41C3wtwrWBnd2w8eYjHLEMt
wPE7gu6gVyOchYXyCLAg8Q1iPR+FBKdAOCHN+T/0NDkhcGt9fDzHjagFfgovArUMiKvrir1slFqF
eCxpjlqKQ6NWMfebnD1rQyujcZu0NNl6+bnI8vHvoxZaL8hXQlhZ8oTVeZjyXOKUGEggdOPkG2EU
+ThvZocp33Wf3rpq2KOYbC7ijNSlVldNa84oeWV41tOt1mvXis3pUKnKdEwK04S9r6n1sTdL66pK
AK/8cqp7803taP2Xv17tJTSkSUIL6P65qiQjDjNVwjwj6JunSEpbj24Bfes0+JWqeEXL+CL50wTL
7PHAG1c6A5sQYxbd87utXKZCmyuTelyUq84TVHH9qauS+PB4lI0DQxrLjY7GE0+HvWzyPx7+Isxq
3ij6TSollk+K3I9HNZwXLY1dDdnNCf0x1OouwIl2sCZaqdduqkzfUUTmW3K/15PYOB2L77VORrYo
rP7mFP4xIRCuUdUuZdp0HPPv0HbDVxX6zqki5rjoSREnMAiNgh602Revjxdz47a7GXt1PlRtHhqZ
oulVT/PigCyXRSGJ1J3bQ3Fj1nZni9xz6Re+PoV/yv5LaL+uNpZ10s6thKgUwM8wAhARZpekS+0v
tEXwmBx75KzcFpCUL89ByMydTHtrhKV4QjUw3wO0bO2lRbKAZiISzwil3O6lRBd8fQwfrzz9aPVb
dIifTHAZlatrY//p79caijscd80AZvX7/vjjO9NimjQHiAa6QtW3gmrZMUrQrYbkGPuZMv01toqV
RqlkeVe46u8qkQ4KRqBTZ2oxsVNdI11vvcTSJT8KTWOnq7W1g8lIiRpJsK0783Y1qoMx0vBq1hqQ
IsBFg+j9KJVopkc98J3RCmm6NrEZTD7YrPTv9zDRx9LO41q4j3kon8+TgZzgVY6FCeyo/iXPSN0Y
atW/T6wk29nCG3sGQRbMgnhDuYPWT4oyavacgTy+Ds3QvaAapf9Xh2P9TzVI/d6NujnWwiylVWne
g/Jsg/51byKk01nG9LYITOOiAN679Ab0yse7c2souB4E5Ablp7uXsgho12kK12rUDdE7IY3iaIb5
8CmRavX0eKiNa5UYl5sbHgu92HU4lxajKZcBVcJsMpKXCWDwGfDK//GdCEtZORXm1MZ3Cigf17a8
dMnr6J+57WqvA3z0NPSttjMhdeMAAEnguSWdgRKzPtoSEnJJgMrDdbSFJQFerqzmUI5cJccJuFDs
aU2e9B5cMzBjamGZP4JCR+A3aTT5Wyew/SY1KWcQroaSfmrziX8k6kYTcxRpaNHxzUL+d2fMBnTO
kUDYynMbUase7bDDpM7J4DmRI8U+XlZs+LDMtV+4pY/JUTYCDAjizgaF9PgrbmwYWvZL7A8JCvPo
1d0JMq13phwiAzKq9QFG13xwEJx8jtrx5fFIW6uLHSkASpQ0SKSWv/7HxSnZadA2qMWjv6KibAyC
9WRPZnrCo6HEATDPPa0PJ5weMVh8PPLG8wiwmo9KhX7hQK7m2FtdE+RqiWPdkOSHhPVw6zQdT0kX
dm5eyMPOTDdOBphgAEI6L9J99wh0zoxpE6jx3tTDQ1kG4ivIemcnHN/6cr/54ktreKPBoUaRAI8Z
XwMBPy8Z1PGDNCJMhvDuXuS/NRSYGPyLwNyS568/HXVCIwxlCgqNWfp1HDZHOCKZm0LW3/lWS9y3
Stwg4S4dTHhWPObL2v65S2ZI97Ia4M6iJ9J4Mjut/qpKiFh5ThnEx3xK8vfQTKvw/zgHC/oJPTAC
uDs0Tj0qlggTm3EjQI7wpaZ/8mB61wdW/eHxbtxcTF4dFPyIIO7qCHQFgBAbRny1pDBBaS7UPdRG
dW9Wyr0ge2vjL1uQWjYVi7tHrht/N9bnGO2fOfdMuLLfsyCTPcMJ57dWTQHl8dR+myKtvx7WCQRG
8KnZLquThpeYCU4VBSBrjIyvNB3ULzUo4PcyCN0vRpVHn6asxpwntppoQIk9UP8rQXt9tCHWyJ7c
W9LsEe/gAGsNdXFBi6CfXbvFjXHEXrc79ok1fB+M1q4A1NQTNKfJqHO/UUvjjS4Kfc+mcaPDQu2A
iaBnxH+ty5O8FYOOYkxyLXp7oKEu5T8r8t4fpZU0g6cL3ab+06iTL4A/v2qj3YqdR2nrLkEGaCk7
LczR9XloDXuymtqC2S+M8otm0iMu03DaaStunTr6l6Cm+HKLAvTtqYMk1A24DC4ev3MB6DJuT1Oc
vzrOVJ8BPjeegxn3+fFm2ToHFF0XZD0drLtEW5B5toFO62+wpB9QjpSnKk2is5p1/U7BZOsY2Auf
mBCM4tM6PxAhBQoCLvB8Qpa+2ZKufNfaLA3RNRPl27Et9rTGtp46BwDhb+gADMHVckYOdiimsfjB
R031zJGYPSfGa6qSbN2Vq7H7rLXSfMgy9u7jRb3/kBrFLIiWkCQ2YJytBrWnLLmpO2fMDvh7jwDA
7elgY1zsTT1uqXVuRDu75366DEoeDx0SJbe7VruoiWCSBEdYKeiKsyrpP0Yz1b1MhCpGR5nx3Aal
4asYq+7UhTZweIzMyVzEqulZrE+HPRtaE484tuhllX4FypMZ7hgLAQsRW4EDlGT4zkmTIj7QOdLI
vWM4n4O2Ld/VeDqpbksIq3rtkEV7V++9QA99L6gVC3dE2wCRon+uqiSF5DNGYn0GJVjQRUdGPfAN
ZSh+YTBWGjAlpOS5nbviRx4KAiK9U7V/UuAfwqVzmGc7j9z9ZcJvQt8Gsi9ZJRW122OulFMpZT3B
tJz33VkbkDc1GziJj/fg/cGmrAB2AHmCLXFGq0gAVZWEW06QG9dBSu3Iq7JYUt1ed/I9056tzUcK
B4aYYsSiunU7p17JY7uXuKLTKJbe5Jkhu46cTQeSSfmUy9p87MNSf6Mj77MTqmzOk2QKpBHCpXfe
RFBoYD72NPpBO0JtGMBANTXPmKSgufR4Sbcmuehpww4Cj3xXb6m1NslhUhLrhVF+iSCzxF4ROJLu
25lU4AY3B/bnOmirN4lAsnVn29zfn7ReCFdQ9VuQnuv4OUxCM9H5gtdam1tvzuL0vRVakSvKMTnp
ahrtvHnW1i1GV5XqNuIoizLP7TcFTDvHdbk4oA9a8hSr3VjCAa6KDtJIg/w7tox5w8eFJeKJ0oac
mtGx/G6lTmsfLLufygt0k7n5gLgb7Beh2bBnozEe3w2a6OwvQzxK3YGaWZI/CUstuRV78Js++Z0h
nRsznYITvtZx6rbBrDh+pGN/d5xqp9UO+QAqHynXoGhdShW9BkFiqJ9Gc0g6rLgCE9UvVQne5OkA
baK0hfmFbrQdunJUFwv1p9SfgqqPZA8k/1BB6u/KD5kVoyo6TpJWHtBfyuNDI+B6uFbWUDMLeRdx
tNCzYYG3auiMDTT+JCYdlxCIgMPhaNbP2oRukzn8MOAJqP5oTBYdzmbIOOSxPVte0QqsZFWja2AG
tlIx+kJuOxgm05CabiWMQfWzNjDto9rHkeJmlZxPnN9Ir65Skk/9sUcMvz4Tx2mveVHJ/VMOdaXy
62mQX2Q6/LHbB+YQ+aIbFe3D4yOwddoW1c5F64wm7npP9Gg78HLRbp+TUPMp6+BKSHh4qseu23lE
N4dabEu4T5A8Wu/3jmZ1HZsZ7XZH5EcusMZDbyV40+JM/3hSWydrGQhHQNqbd3GXAXld5PFAXxOR
B83tGzP5QBJinrrJ7n4YtbwHVdt6ASgV0xpb5IDvgq7OEgOYoRradG4VhisFYY2jo8RR2rmxtmYG
g5Ea8cIIvdOLks3epI2Aa7uQk8Ybacf6vVJ3LhW5geB+3hMS2/pmtKYAbFL/5dldXRlToKMjbuOi
o8miOmGnVPtlOrQfenqbh8cfbXMoxLDIqrCMuBMBCXloBrmIkqsp98ObEHnwq1Jp7WGeTf3/2IkE
yMT/GsxaZW2mUMzg17NkYhWLQj9Ibaq7dRg1h0iHf/T3s1qKQLQmzSX7XilFd6Y5aVGFkPKcT8jw
SeOUnJERCwLyL4TOHw+2ccFD4EV9jvLIb0Gq1QWvKzOCE4unoGanniYcu3fhivQuCg3VqUNA+h0p
/h4u4j6bo50G3FaDsUBCpy1//Y/aQpWVKI7KhAr5pMc/6NjUh1RXatttjAlrbQr7Aa0KEzwxbFbH
fA2l3tmNC++5t8CV+McREKagj3Tj7Y+w5IYrmaflCpTaolpT1NI7yRlRIa2iOnuLDoudfwjhBzfo
3gOb9HC4qV5zWc55emP0WnY+xcZBBa64+CcttU/6u7e/Z1JydTDjEgHtqUQID/FFt0lK1TWiJj2Y
XbBHrtroHS2OCXDU2WSUJeTVAjj1CJjKIpqI1ER1u9mZznUvbDepIstPjTo9m1ZZHfVQhIdUiIQ6
bB9chY1b4uNNuHEXqgSO4FwJG/nP6ocogyHHuU2WlmRZf7YCI37v5HpwfDzK5nypsNJXoaOM0ODq
YDV0AhFFxjsksRcogp07RzyddczPUUhpB7u4WE6FGAApgtcYSIuELRgXndrzTli1cW+BTaLiRHOA
n7KeL1J2ZWkh/HCd5in0UfrjMjFS4WGwvVcI2tpUkPORnKNmTwC33lQVhmZqxdKm2Lu6OcAIb+a7
v0sIMn6aoTXsvKMb9wmORcbSj3RUtJNWJztXStFJdZxcs7JXJU933ubIT2duIIfaz6GQ2w/5YFc7
+2fzywJZYQ/RBVl6vrdHJ2/jIM4BzF/1oNYGVy5b24C1qzY/iRGrZ7gQyWsZ98bZiOa3I8r4pHqF
emmjdk/mf3P+ixARtCRucHO93qrJfEXFpzVaCZ5wlA1v6G71L2Yf9yeS8eYzVYdp73naGBbJB9iw
vLmwM9blsbDrqNBRUb0oxYQhYSnsSPE0VEyPDVSAwoOVj3xQW9nINz4+VRsjI6NGt3CpjfFnrVAa
lRW25tClzkU3OuuoVkVxcUZrOkk6dOMErR/MZYo9Xa6NCwPI7GK7snAO76qBGgotVlQwaIyPwxGM
THYwB2ocj6e2cUxx+6IlQ3WC2uOaFwr1yaZPiHJ0AnTVl+ok9BtdO7bQwXc28MZ8cOmjDM2FS3Fs
HTOFQkRAFbn1K1AX7qQ16ksXJurOKBuIGiSBmc0CRmSgdYaOBavRYapiXmrMykZv7GrpQ6LYLWHh
GMaSK/rK1J9kOFkLHr+qEZ6N2jJ8W1PYSf4+duPTcQ07CF+waVf7Bm3ZwArkLrwGJIvHEgWG1zG1
DDeyxJ604Ma8F/4QqGReuSXaWZL6P8INQvsMzBsob7PAXLVwAjHzmCvKj1bNRe0lilN3h6oSwcd4
0bnwiqQdnp2u0X4+3lDbP4SQmFcX3uJdX9Ouh2joeYau6E0EmEmVsYfrrRa7FMoCONetcmyjavbU
WJ39PJ5UVw1089fjX3G/rVkNVEd+c8zvTdbmujQqrH+lSy9X6DvzexCKsk1Eh4185wRtTpiNxg1B
mMGWU29XvipzPRpCQ7qki1GZp4V1orlxqeEKm4GeOCORoHanMpKlxLWCwYiOuRE2VzSQYWI/nvbG
IwHYkflSGIV2gibq7W9hOCftDCOkd9ZGwLbLyvyYoPP2Lg+r4d9E0mIcnIT+Yc6a+dKXyFwfMAfV
NbcQERpdj3/NfQR8+2PWC6PIvMcCxohayMWHyLBQ9BqV2XpbJ9XoZbNiI9EEOdmxw5cKXbC/vwqI
9wC2cgLRT0QO6nYx6rbS+gHluyuK3qhJ6KQxv5HRPzBvIL7N0sp5Nw9lcETLbxG4k5wrayEVO7fA
/cW3QM0J+SCsW4vX2u3PSHQ2Y2j24TU1rO6cG+YseSKL235nnPswiD+bWsWCW6S1sv72ZWc5kTQq
sEn0CZqwlYDLNMr+KAwzchFFk94//rxbZ2zxE6G07Oi8yqswKEJUSOjOxO2WV5LfTtV0asTQu8im
ODu8i62hFsY34Bmmhzjs7RIW9hAW9sidkhhS7IY09fzQFgj0FQiN7KQom2OByQQpuPi3/BZj/OMi
tRKjyIsiDa9dErVQ0QBFGq08gS0z9tptm0Mt9ACbtJsmyrJz/hiqSAEQTJGJ3m0mR+8RxtFfc3Mc
3mH25Xx9/LG2NuGCh7YWvI5JOf52qDaQMLc3E9hb+jAe9CqQjlaa5Tvph701zMKOAUpKMEHh53YY
LQ+NMhjn4OLE/RQfrViXu6cZGY3wpTOU/kvcpJni5Zag+zxUdfc9hrmTnBCfKlIvKp3S8Hgg5hgM
n5N8yuepTY7hQK3YrbtZ/jk1PJ1uFUxli9BRE6f4vnSZfmqILIQ/iJnKZRuZ4X+xnjSVy1uEC02k
xVPilU1mDX7XSrDnhWXEkadSUfqvQBqE/McwphfsiabApQyWTc91ULKdZfQwO2901ILEOGks6xza
cq17QxSZBU9qph1hz+Y1YoC92fhDN03OgcJGOuDFAJboSVaF/Zoo6ZS/xca3Q6gaRczDrCfYLLZ4
ZJ0zq8jBh1hVlJxFamrfzAwzADco+jA4pNOQi5OVjVJ7ULoSxc5KrjL7LeH+fA5DtDrdRcfmnSaV
YKLnUeo/N3aWB5dIa5qf5PBOdJDkKn1S665GMWrMEQGCaN/1hw4MORpWQYw6ZIMIS+m2cht+JCuE
SRqFeM66rYrVm1sUyowQVttQHIwlvfxO7T9Odh6KjXMAGmhpmsqKQVK1il2CmHawipbPJdHH7A3v
Om6+WQjkQ1BtjnbO9313g4R/MYbhqYZA6yw/5o9DFzRNqYVFE18dM4wP9BMmF71w4edC7g5oovhF
nqG+aEV7A99nESBnKLMsBUMDAuXqHejVstcay46uupymnxOcF76Mypigw67a3QVXYd7irgrNnflu
vMK4sRlUohY9dqg6t/O1tSjo61SnlB2V7bPNopxRnX8edVu8SRz9X9qa0qmZBgrxZV/vXNwbPVNq
ltTQIQYBK0DJ6HZ0xxCKnnd9fEVGtHDQChuqE75MFN/6Dg5i2+hDeUVPU21dqMX5N3BG/UuvOSST
yLWm7qQ02imO+vH8+D7c2HKUY5ZGk837dQegtvIwF3Ejg5oqcdHk6SR/TPrJn2iK7ezure+OqyGX
LlkAz8pqw8VIyakiaSI0BWITSqnovczJf8laWLpJ7zgHesZ7nfmt6XEF6wqMlAXetHowo2TOs9GG
qIgmjHrkAlEuAQJrbxNJ2RP83hoKKQiSSLLzRY3n9gunHfAzAiy2tUK71aD34w+NMmCJXcynxx9t
I8IhH6aTvEhPLNYvt0MFo2MDTtF5xJI50Nwyc8K3Y18OHW33pDvFUMPkndOzMSTtyKUfufhSUhW/
HTLEpQXHPTvEZayKDngMGJ/oP4VHJ0LgLTUmaefAbGyWpclLhwZC1n39rky0kQoGEtmxo/JE99PH
osnKb+CyTU9wTbrGOM//x80EOJmVXchS0ExXN1MGHNwyJ4fcMa57rxlU81maC5Lnqc08dJc7b6qq
vzZv5CsqJgV51ChQijdXg5rIMdqDSUw3GSWijyF1V8sLOBDW//EJl2iEGJWcFBjc7SdUwrZEtU5I
Fw1TapeuTeRpSWn7iybeqYwz6fB4l27EQFT+ofQsSGKK3avxgjTIE6ubpEuTNtU3yy56z06NvY2y
/Cm34LeFiUx7gZYhVbH1sZPiQSRWakuXrC3U0zj3hVeKwvbasjH+/tjRBoWfgxIEV4m9OuHzNDt9
5jCUrobl0yhB+Mg152uS1PYBb889HbqtI/fHcGtCaQKG2aQ/TO4eObEbRYZymrWi840oUw+g0/Z6
ElsrCRiNx9Ggw2GtFUM6LWpnK5icy6yL0UVipryi9Kp7/SB1O1jdraEW9jFk50UHf12cmitoHAoi
npd2Tpe5lNVZryZWsYdN/ngX/u7WrTYIO2QBoNHEvq/DtA1nK7UiPOEKtTibSI33gAqS8WLTvH+a
5IC4bkwbJz1gY538bPS+Gd2R0jNApX7mROrabItzV2ioeWckz+ZHOXZE9wmlY7076PjIyB7S9EHt
56WQjRdM09STXaTGl0TvytEzwOa8ibLC/GiVwviCsiuxu2mKTHtHUc4Kjjzz5c8q03IEQge7ewrI
hcIfNoHn7ML7wNkrngCWeZOqRLFvgWGX3VEKbMetdCDyLjL/nf2jFUMnH2Cxht9izEpmNzNGWb/Y
TSGPXhDLw9dUTcb+hMSa8Zl6HI8UGQoq+VqEDI0uKWHqDlY7gz2YreS/nNI57bHHH2Mj5qQMwb+X
/JWHZNkXf8ScwjQTM67QwI7U1HyTjWngzwpK60sXjOSDpFkCJPIrg+K7c3Y3dhxFV5hDEOwRMVtf
E61CACXjxIsfhlEeR/4OP4ta6j2zMX14PMmtQtiClSDERRWU8Za37Y9ZdpXUgTPTpIuEed95JreF
IialM/E1O1DKZsnl8Rq9JjL1Z73QvqOqVr9//CPu54uZC/h02hM6nad1kyDHCbE3CiCJeVc5ngmM
1wsaS3zSulTsPNX39zyo8SU0oIVNqrte2jzXCys06cePdL/ORLfSOUvr/r/HE9oaxUb2z2aIjSqL
IcDwVAXhO6aOyttyHvULirzqHuZLub91kb5C841+lrkAZFeBTjfVqNyBswKtZ/fvFbpm39NhEqaH
8GU2eECsKaGjjNE9k812r7gLiNMcQ4uNhWJ+h7wa/5uMjQNYWY4+zdgInEe28+vjxfgNDb691Ciz
0nJCN5Tg9q6+SbkmU+1ijK5IfrfXklrN7Mp9lP83SHZ4Jq1AGlWFGvh2LsKBvDcXn3KRjocqkSzf
GCz5OFi9+TxEprg8/mkbG49uDdIctGvocRirRzLqRTzhC4P0vN0OJxwGm7MRYG9TmErm//1QsAaA
/Krky6gm3Z4zW7Jpg2XIqnRSL/ty1uO5UNTBIdPSXRGjje0HHB0mBs8IWM51r7MgLAARRzwaQvr+
PlBCzd2SMmN6CrR+/G6iGFt5Pclr6NZG0D+D8RkGF0hT992krNG97UKkLya9HXQgYVR7/Ek46o8K
iBfuyzZkGRdBNTEdo1DuKO1JZZ269aC1n3BvjL/YTT5GrkYv+zyrU5L5SRgoS+mlnL45BmBcXzb6
/qVasNi+Zgpk6FtJQd8szycUMJXQqAzIU7L2vaMHQ/k3K43GHXhD/pvGMrLdDisCk4bEnNSeindI
QDW6jD/WkXD2QEobO2SBVJJhU42mJbT89T+uR4mOV9pG6Krkdjx46iSKgwps+/2klXv4pGWzrY7J
gjTAR4KOA9Ygq83YO5mhBQ7pnyiSb0qvRSchGZ1n51rjq3YrvziwIXzc6GU3Lrp5Z3/e5zDwASk4
0O5DjIcG5u1EFWAVdp9RGG60VPbzxul8aMi1FzoOxsLwQoA11nvSPFtT1ojwF/dWZLfWhyIcrTyV
kDq/TnJiHxr6L5fObJf2fD8GH4ogmEHeBHlwiqqSukLdN0CEH5/LrTt0IS0tcTL9BmqgtxNHKmec
nUANUPDuUvadk+UX2kCB89+M14Xyr0OhqXcHGh+XDtRkfMbciUdR0EaXDk2hqy9jmtifVVEY/+lj
OSLmZQ0U78Uo7cEztpaLZgTQfWpDG3WZWgeqZjXBJTeFXQMPATSH4HZMDFhRvDLdLo5VC+6OmJpz
ZYaR/KrErW7vLNnG9QKWmp0KJghctbwKGYpYJjNKG8ITzZm9UTWzF73oqr+mZJAgsR1hDCxM1XVG
1qWp1aI9L13mKpZH35Cc6MMUokfnlXPZqEe0wqtPj/fCxnPK5rcgJ0Gmua+KhBkxZtp2wUVLcf30
G6kyT20+zM4BMJLz0aa5//p4xI3rBQQM+3+BGEGLWm2+VgmAnrdhcGm4EGuC6kOnUS+YsjTfqZ39
rseurhdieRTFENFbmk2rB8hI6yCN5066jJMpPemRk1kuyaiQvbiaph9sOIEJAoArEMhVkc+XNFHi
HyO1m8KXiqr5jt+AVruw7ZxfgYkSpKtLpvJkpKPxgqPKNLqtUieKJxR5QlI5l+T22AxSYVxntaJq
ZrVU0H8pLXounhqOEzFAUIUOzgxT86EfY7xM1XkKwPalavVqxC1FVZKkKMd+hlTyMAz1AAQh6Lsf
tFuQSlInSf80KILmUlM5xYtEp/TiUM8iYekk3flAVCK/wbxMUXx90M3yiet76t7TqQJlbfdJLvxA
ycB9D3ot3uuE3JJnF04KDTcvpOYcpwWa/HZRK5EvqY2OvRquiicHOmr2ntAfQI9azmhFNLYzGR5+
B1bnxb0q97hfV/1zLXdNTvXUonkaZfJrD5fkY4+sU+NKkTQ8xVldhYjOcCV7YgLCWeaO/VHTSKgA
bg/WOw3A22dbaUsb4AzykX5cWrV+jOiagnMXyST8QoipdvNmoNmFuWXYeB3rMrgixJHJrYsgsn07
Mm3uozzIeh8Dn6T3YUPIGYIswoFgMpUZvBM1lGTXSqviH5gS+DIh1p18frzZ758YPD+huNsw3RD5
XOfsQ9MZNr0/4yJTTD50khp/zdCTP8r5gFbxZExHrBb24q6NBGdxGmXXk8fBKV6/MVFHMmMYjXmZ
URdDJUmvdXSu9HI26EkC8HdNrQl/ZY2G1xnVSZtPokbNnL2BsJS2O0twf95vf8xytf4RTiBDxMeR
LNj9aR76BXaEh9Ks1cMk7zrqbaw2jorQtalr0WJeEy0tM+dgjap+Ubg5PeD98rU3yijHvVI4R8FB
eeo01MUef+ONCQKeJYjhklkaJssV+8cEYeZ1cZ8P2mXg2jwFplz7SBvAzRj3NGM3RiIxByrAv5jl
Wlg87kx8FRJMd3oA6n7dGcmHTo7kN3VvRF8fT+ruXfitqgdQx1hgbLwPq0mNUlwNauhcKlX6IFjW
qzK2n5w2RkNQaOHeo7A1nEpjjQeBGd61fZVCL4ElJVic4rdzEFGnewQTiuckgebpudiz37xbyaWz
tmQmxJ3APtfy4bieREYgCzB6gZW/BkMXgK+SsDitCiHtyU/cxTDLYBTskETgNbortGIQGBoZsoIX
I43j4FyAIzK8rFDzQ62abe+JucZvb8BpJOSWjLLnthfFjljc1gIT7/1mQRo8vKvvKVTaEdiaWheb
tvVTOOtWdhqA1NbE9lnxpuIK3Yksfmv73Ly+TJtwRsMVhIzzLiXTub1zgD3OJUptsz3XSpsJX6OH
BjEYLsYAqAr/k0KJDThwTl9ovtINwc+2GNVLZ/WQlyM7DV+rOBrBN1Rt2kKtz7q9mtddaMfPpABD
WxcYMLX+1fGVbMHzI2EEWwNj/KTiB/DLGrS/1r9dRkH6EKoY0E+i7tvz5Kiw1VDMxu+1qKdvVT6b
YKxmevwhCkmvj8/u1owWmhiQPsoPd4ep1JwxEPQzLqidTAdi4v5NXMWq/3iUrSOE0IkDqWiRGVof
IaK7PCdZYVcnY+ql+PqcqK9WbuBQU3081NYBIqkHFwI3h5d0FceZY4vjIij9S6sUcuhaxqB9rXi3
3/d9HnzJQCVEWDeFDaFrMIHgM2mbzDsZwNYBAqiH8thC42fStx9QwaAL06/ZvszgAxc7UMoGkMHa
IaGQW0jyBTPSvXlvfEhKaZxaUgJ98ZK4HXPGLoPQXDUvpDS2XxR5fdaQnL48Xt3fkMvVQSXDIk7h
cuJCXLfV9EaxpUTGHi+ERVa1finasTkQXyQfcwQFukNCImv7Slu3HTZYJhKe+IdlzQsKpkBoRGyU
tYeWuWR8azB5eukDJM1dIOJh6MmK6OZ3DrI40bvAisqvXWl00hvRI4zlzY4V/hx0PSfGlgpxRG7X
aT3ZwOpMDyQMw3ocdzDuahUtu1RjGXzuCiv5afdp+hEXbM32UfaZ7bOq43nkjU09fJOtGYzJpI/j
v2Onl3sQ/o1NvwggA/1YBB2oGdx+EXkcbCsdMWGz7KY5KXLYHotBk45llxbHx5/lLpihHkJrjlce
VUMextVQRTZHjSlhwj0Ta3uAQRy31aPEh/kiToaakzIhI3Z4POh94XIZlYolvU768XcoDEq4aWUg
m3hBokc6kpcXpAP0bz6WiqJcY0LJ0Cvo6T1NQ208izbNnyQKGs+dmSYXc3AgynS6an5zkOONdvK5
jeNgsOro1UDj59etrgEeLkMkFbUAVTLLfwPJEO/ncKr/n3UnnYCIo5IQr4PnRGutLq5t5yKVaNQl
CASVXpBFevPWgtDQXxKpLf+tkxRB8cdrv3HLEYosDwQJwUKevt1bjZo1VZMMwQVgMq0ep3N8MTmB
N5tJcRiTUr52U+YcOiWcPmDU+9coWL485QeCSza4frff8OWdUzxbHIJLo79UnRN7UpLl56zpK9Ss
lOxt4+T9oe1H9VhlhrrTpdiaPYA8+jEOIRmsz9vZz4qZZEodEwHadvN5kXN4NrRSZukt1PqUtvBr
JWtdEsjRmyx5Fx29cb9joslztojC8AuWk/9HFM98ZzsosuCiL+xd5PLa4iWxs0Txu16oL5NQpYIM
sal/JWKM2Hip9U9tRPobEB2jgmiy0KZzRyPzWxDoBCmFHocvE+zoamebbF1BDpzzhdf/WxTo9ofO
TYrB9UDoWsRN/W1SEwuwQDKTh49aOO488htHDqwb5Ha6jksOuzpyVjhNUhOSBqigWumUdsZ/5iT3
/zze+RtrT/4EQACYLsWa9doXkZLJklTyAKXCPKO8pbxGc9cd5UCXZK+r/5rjBnuZftiC6EBx9y76
T7WuqcYmci5jWgSnFiHx5GDlfZPvZIb3chcMBMZUUwFv0Zr4bTn6x6YSKlIcQULgUigdfkyZMps2
NYhe+4Y7hlR+dIJ5+NGqOuK4PATddzWLdbzBHJ3as1XE1TWxqnj4+w1086PU2w2ER6mFa2dtY/zZ
zEe04oP3KhbLh1oOxE7gdl+JWBYAtAIvGWgogovbsWqtsJqyku3LpAf9aYzAPcUwkF2rdKpzzm3j
QbTQXI5MjMvqRJGqL7J0ZxNvnBguNp0q/1IV4WG7/RFVUotUqloifJ7bJ92U4KM1ZXBFtXfPl2dr
qIVtRocSHeK7ML/oRTMb/+PsvHojR9I1/Vcafc859GZxZi5IZkqUVCqVNzeEytGTQTKC7tfvw5rZ
3VYqodw+GPQABVWJLswX7/eahpHV2TL7NcpJHYgqlx89t3v/8pw5MzMZuHD1d5U8K/ZJeWA4IGkF
3LlkdEb70KRZ93Ybc++Cl8yZmck1dkIk3OXn8PDm07h0BqperKi2j3ouy+uZtJCHgledRVWg3G8v
P9aZbWCXIO1mBmyFQNJPv5UsG+lleusn3QhNOfTmvvhaL165fM6NBsqV3QX54zbU6u1So0OOJjxU
L02Qc6N2V/6SFYfbAb58JzeBabM39u3sJTh/zl/pzaVXwyCIpPMnqy3DlCNAHiLmazcaEsNwC0dg
u1l9QrQuzJ9nfAwOGju0xH68d6lOl991S/G+UrqTBDnwZ6Z8KzScuTqUBi7Hjajlm1VtWuRgJXRh
O/69354cClBLMGd3fxMcAk8mjUeYmzdnvZv4nvC2g72M9rEn79UPzcm0pjtMLsUQWuhLr7vASt/n
0kvfl4G33a9jlV6awmeKYRK2dkYyi8gubnw6LFKOWHldp05iNsNIhB7fJ5wRPsQutihHQwzi4DfD
9vjyYDwzx7BI9HAShBj8XAXOgg5Jvm/cpFHu137r21u0CPkFZObMkoGjNJxnhN+E2Z32QDlW1qjY
eTRZEE/W6EuPb/iq1m8kbLr94eUnOnsxSBp0XyB4E7Ry8h7LbM8kX8Gjy6ZLWqxbbvaw2zgYZ/vv
V+sg0PA0aWnv/Z6TTzbojZvW7uIkoDiwMxohj6vuVBdmyNlxStGKZJ5tEZPCk6p50RtrTtfSSTZ7
6auDr7cNzj9NXb5Ne6OUUb8Z5Z0qurKKyLDN75WA2hS2y0y6c6s3ODL//TeMpn1PDqN7/qylHXjd
ONZrxUg1u/x2AljqwhndXRXrk2+rC1vbuRGKegV6BYS359AiWKW9bP7oJhrtvUjSS4rINK4vHInO
jRpEtxBuERazlZ58SpuUoantuAptfMR6ljNHld2vR9g36n/w+lDhs5/tvCisLp8OUKwMhSNaLoUe
oArrYF6SoFyCOM0G48Klzr07hiYr6G/S9GnVmReDtgkEoonuac3NxPVgOi6XwkDPbCaYyuzgH/0B
8sFOIYMAqMRHD86UK5rghyQWPI3STco53NwVq2MDauoPaiQXj6Nmqwke79oqtuwZUOvlofl8M+dO
dnLfbiNLtX3ybseMjrlfGE7iQaJ6NVXVBLNSutlE4LXX3JmrNC+dH85dcqc/7TNhx5dORo4LY7XI
KBETE6XaNbql3fYGydUxI1zyZrHUJTT3+VAFHoCWzkf9HctwsnUDok+N5RdegoBgistmyI7gSc6h
HWAUvvw6z14KQALjuB08Pu0uW4tuwZB03KQmyhLVtE4aKJalx34s9QsS0f01Pd2MeSp6PlTTHjXs
qVsGFRiNZqI6E0sM3kFPl+m4yunRKBb7UJUekGjup1hn9QQ0rOVl0t0uh3t2fc5/u77fdWFzP52V
emlpOfQfL1lIJoIDkQ3vSMwybvUpJdWvN+arzRo6FVYkLxWh1ebzPd48l7gK5144ax1oGJSV58fE
Calc6diZl+ij0RxNxBWRba31tWHSr3/5257BwXZyIV+XvWXXqO738teTWwfDGM23m0C6xkAVAzDz
e13mK4cWX3tfw2C40pwmeDcMi5ssS1sYoUKmebfV+nw7+FZ/pYqpfOupavn18q3Znvn8azC8MRHB
ThDj4dN5bJc+jw7nM0mrLJgeKb+E/WZ2akOLLM3y+qO9uTiYeZiWmXeoeiRM6VVb13B3WDOOS64G
EqBbp8cBpKhgA7pvhNDaUdw5le1UD1T8Y3HoG359OA1LV4STV/W/4LL53c+1dWV27A0YrHdSb0vz
rg/o7r53Ck4EoSKk3r8xuymDLrTq3fYlr4OxjdzRxjdOc4KVOB3XyspHSD/9HE/WqqwrzbMa41r6
hrSiQKSuHeHvrdJfHjFbDYyDBTO2iE52Vr4ap3nAohR5+hJPeMazHdmdeqzdvKyOMPLhcOUNxnRR
puEvErW+amRMfUtPYsRed32dl+YEcK8FYx2OQ9nfqLWY07BAk7CE2PhjYIfnk/ngFx0dlGHscdip
qtVoItMqRmpP6NE+TKNl+jY43eRGhZmrPNZ7xb8cijR/wDqvVzdV0RvpdZb2unkgxQ7e9pgF8/ix
UlZjurEHOO49bvNgZMfWHr30ICyI3YfFL1aiIeDQbvUn6Bm+uFvKwmhv59JZu+NQcyT4NnfNokfQ
290pahfT7g5Fq3DB6rD9HN7otdBqfEa39evQO60do/So30lc6LVvJHB291lXWXqMqr515mTcRkPI
ULmZbr+qV7Jqot62lrtdGwWbYpLON0+ZTvpguCNoNw53/SfH7acqxl4Y8pghc1hYKKtNPcQODtdf
fEf0icCr1PyIrD//aVgqoOIyl+Wu6RFrXrmC4fMWAW7zSIvD60PQ+ioPsYcxPq+pqY2vEWstRjgY
rbTu6PNY987kbjOWWHb5Q2FfKj7mWV2vV+DN8x3mWF3zsLEl5Icic8wyLKdqHUPpuMsNITlTepy3
bvqIFYwZxKupzW+N1HFudb3SPgYr/8OzeF3ZgwuvidSap186jnVOqA9pNcWzXDccEQKj9YJQFV6+
RchMuseGXm4W2bawHgZAjunWxdEHQ8OVZwytRllrJKye6K2c9eWDN7fyUY6+MuOgKelc6PB11G2V
Do11VWmFpa6LSbU/kVqJOW5lW31rAlX1YRU4gxUKjqPHTbrFY4FtyNfGIyE9dPUan7BMm4MPxZjr
Bn2vylBhNqnljSY0asGyFMUYBg7NuVD1bmEcbYidwRGbQzJfNI7h8ZKm9FjzyTM44xVNm8gSJPi6
shqRcpN28aokS/yHnH2jjw1DLB9Utrp5TEKP/+BiktdOsTsslvdmMdLGjqwiVc6R7jpyhcEWueR0
pgz9k0U4Mltl7Wbd7YAiItWiwZXeGlvIpiH25Q5Mq1bsfMTB9jhfz2MepFhizA6Vn7Is7a1ni8a7
BW+THxpJn+/RX6uaQM9RpfkrYygN9+NSrtU1xSp0+qLLR5i6fb3M8napMit97ZlFMbwqHeF1EQ6T
wS2dclkeMi1YX4lAX75N5QYGhnCA0IHS6O03Iq+k/rDhRRWwFOINw0pa298NWiBVhF41WG4sf7Sn
KxqR490CEOCGNUlaWdjh+4KLJFRu+VCUC0zKdOpJRNwQiYSpZUwwz4ay/TST1YjgwVbbjLwcbO5B
ibG+1/B1T6+nVFTTQYEoZQy6ZnXwuCu6t6JrDXjHK2+sd7b+3dhX3fzRyFVaHzKWl9ebkqWH3EXT
v7rC719jqEuosTWOuoG2u5OoWoGl1hB3680LfSm9Bw/3Nxu9D/Zrd4bAZeMNCj75eRs05oeV+cOr
wWVsH3P2A8iiQ+VHuotOJ8INvF8j1yJ9K27xblw/EX9VrcfMgs52221GQQ5MthTdp1wbpXFlo1B/
l6u19Y58Wz+4Z7NfVUTa2fRapF22RHAC5/mVWD2oaLjCeDK2imGrsIrA5jCsi3VsQrvX8zryunrq
j3VlutlRtJTTbHGGqg+WiSE+BYnRHZ2GdLOoyCbYX1NlOt+VvUgjbJVZYwDPKS4EyGPwrsSGhd5a
d28XmC/fDE0VPz1vsB7qBu8Y5Ixt+aMYh/mHXnluGYspG71wRlmgx7Na7Xcg5SXMVGPTEckw/j6x
IY9NHKhu/RIYffpucpfxtlva9dfiuwtd43pVHybO3awT7SJlSPph/2k2t5p05lrbhmPdGO0HzxrF
F5EaxTuw5JzAm6oWB+w9DQIxisn/6lRgxgTctkUVt1j3/HJ9+gI3qZ5PXWKotsvjecr1152vVX2C
v3Nxvyl/dqMKRjkZ1xM5cxGGUvkHjLeFx6GEUR2VuteIREL/LGP63u56JzvX+ZRDCUoJh1CeHmLi
vfyafTo2OGkRHOUjJnw1YIBsh87g4DJcu052Z9etqEJULTk+7asc4nQaWc+cytuAgqUc+WTQA980
9Fvocsps2SKtLYvvm0g3+8ChgiwhW9rj1ynrDPFpWfzmI73FWUOK1GHK0zo5Ky3JSpqXqFXkiU/S
RMe6YQVf52kV321SbOwDS1Gjf1mnpXeO6ZAaZDXkq24fZC/ae9Nrhi8WFoNs8rMpXyltMD+DJ8gt
cqxRLaE1cX4JO5PfdyW6tXDjflygvYSy3oR/46GVttCGjdMQVkNdYAuBtx2m5m7Xvpm3bHGAvpta
RemopwmlpPfZ5bBXRUBs6Xu/xcg28td+HB4oIU32l7oQqHaDMujiVdO276036U7YKUJW4gGKAmdH
z12tm0Wafhmj1V+Nw6LVi35lTs5wPRrSc2KtK6f8rja97e0wdb19tYfJZ7i/bcvHoYZPGSlpeirK
/aCq+SI9B+5qgJoLFckhLI96QdwT5Lat1w4WqZz5s3T7ILOcpwzg1b5tumI2ItudMYhcVqvRcjS5
6eb+aOXYD59eLnupvM+UveSvAkRgwgBf5+T42lBhbJNvmrib5dqjwFstxTa+wEHc3QarjoZB6VUk
22maIrfx9S2sxnG861NLhxLSEkB2WDMUfwQokEubsET6j+ZI/EpYAq+WoZ3pUx8POtOZUWp1pKD0
evC4WsOGNdTujhPXXpWRpWmb8pOdTdryaW57s4qE3TqfJ72yeUdaUcGp3ISLMW7KfqFjaFwS/txA
5t8GKViyJ/wsqENEoR0qM5DpDb8l3W6FvQ8yigpjiHMBKFxhMjr7r1Na3uvbsff84qBNjfCvlr7O
Hwahr/bXwbAWiwwdE4tm9jIjiwRYA2YUOXMri2sRaE2oo41Jr9xsmKnLUmN8GwRjt/v37kE992Vj
qOWaLq+Jt0DRLiC8faO5ka7LVMV2YeHl55e6ZlyBYC1VPGmZ4x6LYDHamPW3VXhEuH133S8eu31m
mqW4n1wDDwGI1H35wcPiSgt9PCyLWySTvTh4whb4nZBQTCqQBfP8g83p4fW2QO+NSldaKhKq3LYo
szCvDt2R1irHzVV/WBp/ql/BJHXebU5QdlEeIJg7THlmNAcjyDqShvGchs8KLmlfi6nbHpdlMz6m
mIqwCjRCZHea4Y1tCLTOsLebrsHSoWiK4QoKUf+ggp01ghlCE7BEm8v+FzGBO5ikcCAvA2fLwzXV
Np8GRCa0g5yGQkYebjUck5RTjlErgvGNZvmNF2ZMIXnUZM87iKputd63wq1VFjaBO0vi3FXd3zdp
0Q+/ym1oP7l64VK5OPbq3xaGn93hYEhiHWVcpSJIA+lNP1QkTAat5mN+p9fdeNfM5uhcr5pLzYRK
tPkYtHXvwiA3HeYB/cdP06zcGyEWM7gaV6NE19lk642snaELReGk0xXx78YWS9evP6sCwREeaJOd
h0TQW++UI4IvVFjluyXozduMHogWqdxp6jvhQ9ALh67VgmvEuepVba8oveZq88prnLrHNBorMMqj
rEvWrAYeZBcT96dEyFTVsXrpTf++yrFTgQ/ZYmM09lkrIndqukfbJqiLKVgH3+2syWfmzSbsA+u8
Tisky2DGI4k2tsiEg+9g2NZNb5Xe2tWdXqMOR0K1pp/sptkaDMD94jPbk1dHbu1s7wMQuV/T1uvb
oc/q5X21LUJdaShdJbbP1v47y6WojtUwuW+zTe5kcd2TnEFbp70XU9139Fwc6wfVx6a9WudAvZtb
TCXDCXWlfqj9oq9QEKyed5X6quCk2eCKf+xoE//UaleskOvhKIWT1VgNfubO+ha3rb6NcuANM7Rw
UG+SQLTDVTE2QRBJHI+7SF+DTI+oHpr2dingyGD5oxd8LCXRPG6Bsrow16z0UFQiDUJdc/vqSDFp
UVgSZMtH1ZyjNecKYNVIl1tlTqqMwDyXBjGioJvmdXJ+PxWDT3clMMf35dB5ZkxH03Ujw6HwA/Su
CY0lr+ZzNma2eeX02RKn5SRwPgJAziOZjXpSDdYyHZph0FRUrRArksXMMEI3prR8oNx3vzamyocL
HYcz+NCOUuMBsHed8RN5itl0QbsYzrZZiZN28mDMLSfvmcNYgHXKBXzozKW4EvwLwm7IezsFxOg2
u0VajxYen04KBjGr+gpNrbseKoWc6gJw+xypxhcCgrCNVRX5KacoKu6TxGVovplsE6wjKiz31SZt
50LL78z+SnVBD4oGm4EPzMn+WhJd1Nd9piP+1otXg8N0LMzGvXNWRBeTrototWrjb7fY9gYjFik0
zM944uK2k3p2oesJMSrN7Wj3VdIF6pK1xrlHowFCJ5dwyr399XRk+JANTZtsnQSqpf/aBAwGipDj
A3Hx9vu+D/Q0XHP6+Rc6DOcuS6uNNgYjxMPd+ellZdbIYiuUnhiW0N9oRYmst3aK4wRUYEdGBYkr
7IJy6i9c93nbGF7u3kvE93037D/5ktPEycHOKyNpvMZOKq1Ucyz1CuGHtQIXh5meZrcj8Rl3pfKM
/gJYfW5uQJE1aDLsbP7ThgfOOnrN6d9IgjrYAa2seMA5pQmFW17ycTtzKYQe9MVJk4E5dIqLc3ht
ak1ybiXkY44zMKfIS9PxepXib7sj8kCEB9EAsw068adof2fpWZfPvZO0o+UcUnJojhn76JuXq9wz
/ZLdfJYmt0lHj0L36YjpZKN01c1Ogt5Ko3h0lPi4cH57Z6XzcHRxbv7+8gXPvcF9XdlZfywypzNj
soeumesA8QoY3MGYpHk3tx6up3V1yWj+zKjcw2/QvhLzROLnybMtE6YKRDTbHNM6oz9s5G8cUrGm
7bVMtfEK52KfTEg5t+AIwsgvpZY9f7U7lWMfkewO+FydrAFNNXJU6DrEMzKzj55epLdmjQ7JDiY9
xnh4vbAbPV+0cbfEZILpD6fx2aesDewWcCiykm3HEuFEjLE5ZcGFjehM/5vLwFzkiWhCPfNEMryW
03lf2gkUcVWGszOOr4O2bAeqy7n9Cb2kfb2OrXNV5bjshoFbCncXU5t4iFrll5dH0/NPzE6Eq6+O
9yXrzunw9TeS1j3AwISsr+4uSAFqNNNUNwDg3huw7hJD0UCFvt1UVy9f+dzXhTv6m3p1pkUt6340
vZENeRxM/82iFoPD9tocbeW397ORan97ieVJ9zB0+IrY6Z7OGzvH5nMWvZXs85hFXHax31vFsU67
r2nQuJ/BChpA+2E6vvygzycsQQnM1l1xgebsdHXVygl1ruWaiVtnG15wjooXs/KBd/X1wqWeb19c
ChwXJ0CqKnI7ny5GYHxVWTqZlcD72eK6GbNXktL6NVb85bGy6P1Pruf+7VoHZivR53upswvB9iH2
l8bb5K5jp7ZST6Td90mg0u/Oql8KKzkzWtBj8frIIyWG7JTQIKa8K4jT0JPFkG4f+WpuvpE3LV+R
7BD0h9EvnAvS7jOfjdGCho3/INOdFleFq4g7yKwtWSvqed3JC/zE2uKoNL+5UMc9bxbvCeZQlgIW
OboeJ5+NDFJz6hxlJCQBbYdtcM1vu8feFeJO+2bAmiRi8x5w4VDAXfgIX1iRzrxb/NJcbGCwP6H6
Obl8kVe1V9O3TCbsEA/DBJe9cssUkGQrIzXb/4MJAUFrB4V+O8+cEtWaipZwI/UtmcxBj8RWdfih
FlPiOFN9gQ353CWSIpLBuXPQeMEs608H5+C4c+soV0+atGNm65o3Pu5hFX1ozPnwPagJjcIhzmpF
WJaBVkbs54tEMj0Y90r2FZpfT5/IC1+C9m9XDtwaJQMOmjvX5PQ12JSzrgIJwKO3cN4OlrV+M6al
rOLZF/Z3YYAgXpipZ5YHVnoIgjgAkmd02iLva+SurlehToJ2lEz6uMTrZpFM6gh1s6eARgr99sur
3xk2DaIUjgosSJiTsUY8/QJst6Y9oWNKgK+9XQIz0JmtB3/7hKM+nJp+Hpw0Htl5j6JYsAUzZNPE
VTt6lzJrzsxo20GcQ39+z6I/nWaaRH9iND0b77pVxxRAOzH10TkY/XiJQ3TmUhiVUHnuC+LzGd16
UhbN3p6xe3GfFr68rwyJY0mrmYeX3++ZomWfSS4MLMIDmVFPXy9ys7EbSWtJTPoCfaylDv0wp2uM
C2vUuetgPYiMh8fiGH1SjJlLXhcN6TWJs5TdHVz/Nl4nU78wWs6UI6yBCCERtcFgPX0a6vNWc4St
J+7C+EdNg7zmuKxlaR79shdT5EhVflupCmklj2116dj5m075lDdD8gqBaftGzbw8HSOIM2yVuavB
ZkZpHY7YJaNeqVqANzqPtQBWWmc9hJJuvsXAgjY5OlH7Ox5xwefAFdZ3vVrmzymx6OQP0Wu9Vz2Q
fbTku534TPfya2XN5vRoGgpQd6B9H+oKGm1iYXDw2qIOfKxy3/kizCLvY4LWtTHyRk99HZxyu7XG
Smp416HxiMUKbHqhRjqzE0Da3aGY3cj4WcaPU/rdWEH2SyyCDQC8F8zJtYy+L3hXhM5MXai4T6cJ
kjB/P/TqfPSd/rX//C+lw9hYZuu7iPPUlA80zujU21otIq3JRfLyPHFMftdfv+xvfS3UYAiEsNRZ
dJ5eC0OxxqczsLAOlXT8RlD1+1rzFvN+qyDSR8GwyFscFwgr0LIi/wJ7clY3aMdw05O0vM2onLuh
+1za6erd91CAowEu8uOSEgb/Y3Dq4E6f5agvod/nrgtaOzsYGE6OUcUYVzj56zFfHLrkg1BdtOzB
YVFWu2mGvNzTv2xrsJFeiGuoPC61jjOqKfphibXRrcdI29VWISFqSKr1beiza7XoyydHM3NYso3L
A8nG97M4L2fRPszzPB6dRU7rvZ02oIcj1q7BtT0HhfXQm1kJUJRNFR4n7MUiAVcvsqsOUNK9hpez
Ekno02v58PIXON19+ADsAwb4Aum0z+WRWKrUGvNAJYUvfAwfcFe7stJU1bcT3fbpGqjf/Bx0+ZJd
UgI/24O49M5E36XtYH+Qw55+e8JSTFvT3Cmx/CGrIj8XREXlc5d91bvKm6KcxBDtxpU4SieG1IyP
zE4czZt6gx3/t98CECRTSweegMq6T8G/DHlPlbDgaXkl45hOcYeFQlgapfs9sGEwuKIRke2N2YXF
+9mZkxcARAEzDo4c3O5T5ixBAaDtolPJDC9u4iTiBq+NBjAck7cZU7PSXmjB5Gva6a+aJUM40We9
dGOtFCMcHSMrL9kCnk59Dz+hfT8BowHe4/+fvoe8LcoCt8o1sdsueJ0prUx8fbbirR+rC6va6dbF
pXjb+wCg8DGf8XlrVKPU+PMGjKHKa1s29Y2Abnf18oc9dxX8YqC148+F/ffJMaipgi3VzElPtlo1
cb5VqI2H+pK+5MxQtjiu/87i4eU9I+k7mDzNfsUSXRCAvjuL6/gC+uPB65URm9UeTY+8piv620Dr
3XujbecLi/bzecwdABUAkuCPAWr59Mt18whPx171RM11eg3DrrjuEeAeCy/1ksoa1qhzs+1CYfCs
kN8/IsdLZjBup1TNJ3WONWFwV8+YK5LVCR/HTD1iaTU0zflRtYueTKLqbRqF9FgMcx2x4rP1/hZ+
XS5x+aMhmnuZ5sGLxCflwr09k+P/vjecFRA1sLc828bqLMCrI5dbUhu1eduVs7t3cP3+m7eRUgOJ
ZWoW3OHolsbj3imEAxRsbaJPg51HUKyzNoIFiiXUKua2CNEyNeb1IKkuIk2SBxq6mHwNkSVB3KM0
n91PljW6SzgIrGdiZfbjg8tZYol0SBtfyBQeBb7a/UTXknba48zsf700eTmE6V6+hIPsmzbUM33+
RYxFAeQjvbIIHUmPLqzh1T/YuNh/0ZUUl4KrTgu8/VWhE8Axhs/03AzUdkVaBHLcksEx0nvdab27
psxI0bC3KvjRwsL7RYaxGo5eN7jvX56hZ1ZB0DaOntgBgDg9q5VRkJkj82dLIOsW3cFbTedXleFN
EdpV4y07uSp93ZeqrKORxbGN96LhUy0XshsMWwIKvnxDp+d+XoaJQwWQ1F4AATs+nUkaQgI7kFJP
RNN1xbHHzWHCDos8NsPCODqUeUVD1oDh1cSrbRWwdRlEjy/fxJmFGP95Cm4WL+DI061hsbU2S9dh
TkQ3lMDy+nrQtSp9R+EnLiyRZ1YOHD+pv8AwKY5PZZ32mKYU99uSbDRGX/eygt/R9CKaM6HftKz8
cVOV9b9f8n99X/5X9rN7+HeJN/7rv/nz906sQ8FMO/njv14V36HBdL/kf+//7P/+taf/6F+vp5+D
VMPPP149ivEPlo0fj7Lo2tN/8+RXcKX/3En8KB+f/OHQykKub9TPYX37c1S1/H057nn/m/+/P/zj
5+/f8n4VP//55/dOtXL/bRm39ed/fpT8+Oefe+Tdf/311//nZ/ePDf/s8F09/uiG03/w83GU//wT
pvc/aPwEaNlsDMTplJh//jH//P2jwPwHpflu80mHdp+x/KjtBpn/80/jHwT5MmyoKmwkBgGfGpRv
/4nm/ENnLKF/pCO5H/f/z309+VT/79P90armoQO/HvmtT5eLfYqy0tMXBiYne/lZ3aIt+JdX5qYd
AImOyqveWxKX5+ZXC1WkXhDttleqfmzbj7V353vTwXBB0YlNJ4MXzo15lZvDQV/WC2eJp8ek/a7o
Ye2Khh1LQGp4stXX3ZL6cOiDg9J95FscD6N5lMFhzC11QN54Ebp+9ho4c6HkIlGETjGf4qR+hVdX
TpzXXCyR61ELe7d1mnuSBwirnIiPsMLMsoeBVHngrYjDQEksV9Vq74B9YTsa6Ti14YID2T3UsGII
mwwXFs6dzkj7QR+1N0afy089cfHDAfsWH/ofHgNwyRfb/CyWjdIwm/LtU15K5yvxPkt2lQbrKuLJ
9+fyXTsimTo0prNBzKLySI/7k7iHsVajgfEu7K8rd9aHOhTBUPg3cKz5mnXZVvj5bqZ8m+4ABo6Z
9XYUi0E6fLH52ZXmIhKMa02R/F5D2T/mTaa7YScseEpd3c5XRe/0TriotvyUOY1lwSHKDXpRZVsS
8wOJ5kvPQR3xwUiVIOA8QPI1zHqErIW8Oy4qe7c+dJaAoOQglTIKMqreEN0yhpPl1LUS9jUyn4gj
3/bdT/slD2mR9MFNhTJLREUDUB3iP9LB5Mzm9fVo+Uoc8J3k9dq7MWK4aXXnhnjQNPKQwaJOQ6IU
nTxSmua4oa7Xzge19dRMS+dDhoZRAkekng15nZEkeW9QUV5yxHm66zB6QepB6S36EdS9lMUnu44q
i3ppVusAUWxMoKQH927d6yLsNMPWsO9Y4JFqZYA3f61MEaEbwvv+LwvQfyb6Xyf28wEN+EswCN5Q
lLKUc0/vYTQz4dfwJg7d4MFFrgtJHsjOFSxvNq+F5SW0uXHCdNF77DRp1I/Hl2/gpJ4kKAE+GSjH
b89FFjHn5A6Qd2iD2ir9MBez9R7e/vhAKtscr6oZ7hTEfprhWXuExhtEGwjeHUniMwqdpqUjlnPQ
nqR3AZ59eoLglnZre5M7Qr69dzpOj4aaK4pVx78kN9L6VWAP6jWt5+HCMfzsVUAlqTnIIcNW/Omr
z5bMLEtVcFiwlvZ2Ldr6UKebdbjwfp8K0PaHQQbPMONwtbtSeyenBDAW/DNSHkZ0lf8QTL7zVg3S
/mnYWUxMtn2PiuMzS7MdCzsbsQypLrlknYyxZ3dw8qC+0em4j1ZGPC/GL89uRdyNMMJKjv7YWXpU
HekaYtvaXug5nMyvZ9c9Odkibe5simojngiXutmEq92Uvf21z3tohNBJxVGU2foDWRZ5MY3erQ8v
v/qT3en39SkrMQLHVZOoppM3r7Uc2jNsWGIGdXZM7SaNiDpR6AXG+sajE/nt5eudlNX//tR7VR2g
b9uj7U7K2KLTmtTcXD02A7LWNZ/881EX5oe8dsnx8JYyceoqeENo6nS/Gc7yc3Ub751TZzRaXr6V
52MbjzIoNDvQRElz6gzY6SzOKzwG+G1rGjLHzLeonqsLjZunZezv52WGgg/vhxkOwfsA+AuEM/ud
YXViMmIIWOV7bIi2pK0W772DtXsIUwKkN8vr9EI/8vmzcVCgTUTiChAtpdfTqyokLwgJGM6OwNq+
hBN42Cbs3l9+g09PA/uzQRrjDdEt201K7JPSpusyZ+Vz6jEoVH5cmqW/6iZWxMYo6y8vX+r5OOXI
Q7N634j0HU54+kCEbFNjgVbFWz7Nr9pg7j5qS4skVWj2oRPZJR/3c4+GFhfC3L4DYpDy9HraQvu2
nXw97oquv3ImraaqnMuYjIH8Et528mwsyyx65n6o+11Y2ye7S+65kL2rzEWtME7bITNaV4WOcLpv
1pr2EwiJWQ2hQYwkcjXItNc0ojo6Klkv1rvGE9BaZdYvD3MGo/tQCYnUbyk4sOI+qbEnv/wlTt4M
d0tlzYEMmt2OzlonFYHKpI0erjQPRY3VpyXXLq5kuRx1C6r+y5cyT/aFf1/L96zd6JIjwilbwNjU
ptpqNQ/KVfrXGUwESXvqjB+GVgVDRLK8b4a48cKBpc9hYVmT+faN4ZXzGqF21omPxHV9wUZkCx6b
ks3laFcpcHmzWPZ7nBz0NnQ7HJpisjgheqbGWhvJyw9x5n1RNtmYoju8Ls4CT0dSVcGkhwpgHYzV
8u/M2vJvNnNYb72pUm9fvtTJWrO/LlYzavvf4Nf/5u7MtiNFsi79RNRiNrhswAfJNU8h6YYVI/Nk
zDz9/xFZ3RVyqeUrqu+6LnJVVWaGOWAYZufs/W2c5G+HKpu4zaTN59nsYm1H5OFyay1hy8YylWR3
lmr4YFGxOLHC6esT/0+zhAoWwxr0v/hwIxBmI/Z22Kp3VKZiYWyKMmnv0qYJSz9DHLzVZIhEoZPa
EPtoe6azLpu0ka45mm4/DWMIQJnRlva+W6QGUhJzyXlip0u16/sk2VkSWbU/tG5SgifWc+swRSSV
7kjZaNKAMA5CmzMtdcbg89t4tHj+vh6cKGAjWD/hax/N8NLpxnZUOaXoMuou3b52AzEtpzTG6wpy
fNcIM6FKSWGUBe3orQ/rYizqydE2MG/zC3vo7R8V+UzRJukI5zTCotlm1kiGem+6Dz0fphOfiA/G
p7dikbNjwkGiuvb2qRV8dFuSa1g9o/JCSuNQ6yZ1z+YKI+nPojd7r3TEk2nU3z+/u+9XO86mCO4o
eoMPJp397bgNXe2kHFVrU2CJ3mSLbM+Ikx1xBTTJplOEOPE031+nw2IFWYg2Eq2DY5Uu1ATbJc9F
J8e2lxduZeT3ANnKs7V1idEwiY2Nq+jKzsRs7JMUTNDF5xd8vOVhPnH0592gd8lWC/bk2yumaIr/
RTRccTyG90IUjvRn3Jd08NyOkOGK7jVVCLoOuVeRvpv6apX0rmcbQ/mIrRYey+e/6P0Ep3YjmHJU
Abg579g9MbtwRRrmhr9r+U5T/sIdd0rV/vuy/jPB4VxqDIBmhfa4uiLNjy5bWErXYpZRN2qWhoun
R7b1nQaRNgWQGIW5LVjcb5JSszg7dsLRiSKmk7Ab1TKGQljnL/TEqtwT/bSs6QvEfnqVKtpDTH5J
uzXSBAOAZlcIREx6nV/aLFuKfZQ5FKexwKuxl2CjVraf37pjcsR6VTalKng8iJxctEJvH6YbEclc
Jqa+QYW9bSNEDXpqj57WF/b3hTQGfBgkMLwm8yQIRRiaftdVEG48jWCmTYtH3TeT0ro18Ws+fv7T
3n5ouN+Y5tDaw+/gx8G6PlpQXIWHPWdSBKAtmgC5rTF5OiWcWyfSrKe/HAtdEG0w4lLWohuiqbd3
oe/HpgUrJwLBl5m0iKgI+m5p/EnQ0v7boTgswPbjEE4/nj/07VBubOLQn3snoJ4ELmAaxYbKzbCj
uSVuPh/q6JzPLVwPJlQwqfcj6BBrpfTPzXqOEVpdasbC43218KtYkPrB7wtNfIeCJjeQPzBqDku/
VXtXP4+x5Htuk6G879N62+A3OHE+fPdQ1+07H3W+rOupyTnaYuudLA2tBc+cKua8xflpUdAb4SfJ
+RQX79RQ60L6x0lFEBeilzlDJXElNzNVDcQkOQtlBxD78xv9dqOy3mcKlBCFwRSttpffPbI/hsLV
Wrhh79jBAkviZlDl/FTRcbtbptm5HdpIC7K8NE588N6/uuuofHGZuSoI5OMvnpxLdA0DzvmZmKb7
TE0Vz53M9MxdWn1PVI7jQw7AgBPP1cYGuXDBml7dxHYifwya1C1vcK3hbkFV/vcPmWPNSqenTGxC
U3p755dySCFhdwIx3+Ru66Zbgkn24xbeiLr5/M5/8JApxXPjDWKB0HAeLcqoGCpzLGzoAUul7kkI
sS/ROGVXq+Di8fOh3n5lfj9khlrr/et3hlXz6Kq0uoGxsg7V4tezclZkNZpPLQ9vCzf/HoXiEfuo
NTvjeBRon7I2jVAE8STydKunmvUCmgALHeLpxRt0t7/Gp70cHGBGJ6bx0Zf9n8HB9HAzV/wo2oS3
l9gCtDXjqBfBYhv9OZX0fhvRWb62i7BGUR27uwhrxhNljXxbiCY/Y+effI3E2JzyBL3d5fz7l8Al
pTstqKYdN+ZU2nK1O5WCOvWcX7ZLmH1v7Wa6Kian3Rsl4nFR6fWjGNX+oW77U/kTH7zQBODwTrHm
//7kv70RGZwETFgK1BFLmQ4kJRlPE9SAbdp3D+z8+62V9acyTD68ZMIHbfSgv1W7b8e0AUIozlSI
gLifBVipTs2Ow+9ZHTvKNz6v82EhC/xpbOdplxb2qQCMj94kSkfAwThurdPv7fB9pmWpOzUiCEGn
bGPH6LEvZ+FlhyPix+dvkrZ+495spdDC/jnW0dKs1tUoHfRFwWAV0uMIbhE62Ro7kiabA7gWuReZ
AFGQL8OtBXTgSsUs9VIalX3ZZ3P8X6wh1EV4t+kNEIB+tNGYzTnqE2xEAcAQnGcN6yjuqV9shqb/
x5GOF0YlKstMYaQSr5kfUmhbA0U02jWk8Jy4x+uf9f4e/+eqjvYZuaqFQ563ItBqe7xe7CLaQA3R
r0GyeLXdpBtHVq6fNyKk4Z8Yw6Ucxy3Am1Pnwg/n1XpioDZJXV9f//4f38aeQqXJ50BAzpllsKwK
XX3sjO2kJc6Ja/5oKITWLM54XKmEHk2rGAsN0HWWLyOezF0uOwvs2mQEOeWd/ee39+2p75/1ifmy
qpzh99G3eHtVbl47ij2xOR1L2otmbJevrir7AxKAAki16E64FNeV9/hp8u1hQUSlgMHlaOZEc88B
AQZWAL5OkKGNib/S9b8MuFw/bkhSuSRqSdBQjysf2C8LvdEYZVm09rwZF+UKziT7fhUIioSJ6Ltd
YlwWplFeGcgsT2yNP1p1/xz+aMpOZBkIOayLvkXdPm9jB1iOXezi0VL9jP0yrm493X3+JD+8sxhp
6fM71FyPC9rWEKmVwmvAkzTTIDfLHNNLeUog9+HUtEyOW+TC6FR8384XJcmL2hRcWoq8lThvGCtq
1HtChKd0NR8urrxTFAiollPcPBoqk+xPMs45EFkAQvhKQx3ETrqJGOWeQLMEkyuOm+1iwv/v6+fG
EstXmulIX2rquSe2FB++JyiK1ovmqo/f/tqUZNECAwnSgTOmSujJpUnK/WWbGk3Qj11/9l88zT/G
OzrxqPFcTjT7ufjYrf0G76SnM96JifrRnKE0iJTawXvAB//t0wyLQcFhy9ra5kpxB8srCpQxVv+L
a/lzlKOVsyvHQkuWmnceWMaOGEqxbevllDFkXamOVxY26tiSqZ5xDD66lnaielkqvPNkVcjzWUSJ
4qESH1+GmfaZVxlJQ/WOM7MnZKNpuxwMw+bzh/bBy7H63Ekv4cmxdB9tPXI3Jc61KJ1gGqP+0BP6
vA3B+4BD1Mynz4f6YIlx2WNRPqPXQ7fu6Ftvq6FUJ7IbAggP5cuQy4l8OMtv26p+lXzCtnkVqtvP
x/xgtjCmtZqdOKZx5n87WyCXKaS0M2aUwK6O01Q7x6x5qnn14Sg605EOGWK24y8SibYgFGXuBH1b
loGjV7+Mxvi3nuyNnOxP6cKHtw81Nf9BQME39u2lgJDoZ1vjSSVGgUZPUZ1sY7DivSxQF6+pL2e3
Y6oZf/+6Ub5Y27os0bi3jm4gO3HDjgdGbahNXFJvNQ9ZfLKTu35djl4EKK2IWKnNrOjoo6Wj1WEf
FMB2gmycsl3WC/mlgwO3deJiuaiVrntIF2PZNaUqfUUd9V1W6/NZi/Xc8pSmOVWS+vBWY65Hfaau
a8zRrR4IGalIMOG4GZfu7I2gjqCh6M0ur+eOpbsYL5FFIvD5fLJ+sBxwF/4z7HqX/tiuxUksFDZN
xLrPY7vR6yH8uSi12GREawVFBMrVE4Z0vdHBFdPB/zwx/gc1K/AalIcIqKRBypv69gck7RR1eRU5
gSyn7IkPHL5PTVqd4eVOK746gzX+WFobaXHUqdpDpZfmVyWnjYoJZCmqTb1YYGd6OHynjua/wSXv
ZgiVDUo8Gluk449ZZ3exMWHaB7JpIBzBWZlBosmVK07LzlWSK9rz1Ju7tO1yP9VDcD1WP3uyt+eH
ZTTNn60MX4TIQ5KKcMc1bpRu1cRJrwlRBscEE3k4USL6aE2gRUdfgqVrlSi8vZczVAangHgfoHYx
fDsS8Zkahqc80B/NVJDSqOGZOSjBj55YE5cNHc+UJ4Z8GkTTqEyeK8JxqxnRtHPLWY/8qFL+NhWT
3SpccHgaSKgoJLIzfnt1ZRmlqXA5RTgaaT8x4p6NFHG+Tbs6Cj5/K95XZRgKsxacC5sTxvGTH9Na
6V0Eb4E6lsVNO/bg0dJxwCIWo0EpNhBqwfZ3YAhfRTaAqvx8+GNn3u9LRUzEbOdC0Zmsb+0fb+VY
93NROFEYZOjDTR9ab/YzU3r2UKgNzas0193IA90C/iYtp2Vjd+O9Qk5D7LVGWyeeWcYLxHa1L5zA
lEs6erqyir5bG1GxH1pdGu3UZjC/JrClBn9awrDb8oXUrxyio1JPF0SYbyKhyju25vrtWpj82sKU
W3zIv1W1LcpWwnUsmum6BMlandghvJ/IyOYpBiHcWgMa3vUC6DLrZcpxK7OScdNWIr2TVDn/um65
WuNYdnhX+Ggd70Pq3kqwMmbU3mRPV6ckhddahp+ZXkwnNBIfzSf4haxv9tqXPS7dOsgM3bZnJDSr
9ZlIDf1R7Rdja9TSWjxl6ptf8O03o2IZp3oCH95Kh5Iafndm9O+q8h9TSe8ybBEWVWMOdRphD1Pd
bviuJjtDncVzSIjKTth17UWOaLdDwqdQ0qs+sKhpm7RANIY+/paMmfH28zn+wbllPd5ySliVW/yX
o11g11p84/KBAtTcWgZtp1a/t5GDPtAHMq8mq44KtBFa/n2ODPKzZecgnlwcXkIfS2jU+IXdzyfS
Tt4vbfwmLNMchSlY0Vt++94loR27tjuLgFlZXeVpF3p9Pyw/NLOqgqlZCEBoiuiUgub9fphJiDiV
piYNMDY+b0eVuF7qgaQXLBjF6Ee6VW45R/3QJs05cTzT1gt480mDBIc3jKnAphhV6NEFghZtXZiE
StCoTn7uoFf2amOK7lhu+ovESVLwsPGov+ZdW2x78B27irx2asFNeqcvRf3dacz4Rz3p6o2tkNPg
5aDTTyy+77Yk629kYiCH4l3BOvf2doRRpMQ1ArqgsfLpprek8h0mavi1zexldSknsbqD3D396vlp
z7O+tLvPp+a7V+boBxxtxeRYOrFllkrQ9zly89h9XIb4VBXy3ZKwDsIBjI21RvqYtk7FP97LFAZq
2vGdCSD2X9DKO89yo/QnxbiQ1nDoTOvOauWJ/cGHTx8V7IqEo5l03GwYG4jXtpIoAZC+uPTGiMhz
ElMlp9lmB39Ief78Rh4b+FhvuEiHWFxs1hqn56NHaSkoGIFShoFQ+5WWHVlB2rpT7s2pKX9NQ9F8
wxFpIe4DpD+TIXFpA7b8/Ee8e7vW38CGYdVrYIU6PsNMzLMYsqMSJKhkMcJGDR1Q1SJqp6/vPx/q
w4nzx1BH+y96nBGCGSZOWU4m6Xjx3VJo+f7zQT56iHhJgXxBtliJeG8nzgzMc4qUVAl0PY/DTbnU
i4MN21F3YdGqXwBlG78+H/HdqshplruEwXuVS2JneDuigqEaFVbjUk0K24Pm5PMlNv38Np8iYMIL
FrJtuVjFiWXg1KhHS1UWdtGQz9INBtcFlI3A6JfeRIQ7tO4QYHmrL5S5DU98Lt8/Qb4uiAJXgxCB
zsfqwCZbFnuK9TAw00QcTLW0LzQtys8+v6Hv331GQZvyG2ZIc/zo0kaWF2fRhzDIXW323HhAdx+b
dGyTEV88Itsi2hWQKUevSvPkxPx5f+IC0ugQvA2WCw0NW8y3jxPgXjnlFRyS2dXTq3Y9ZvlD2TUP
ttFeANfVgJM29dlMXt+9aDL3K0c0dWvTyydFDoaV2UBC+/sbwlYPkxVugFUs+fYngXlNZCmbMEil
66D0q7L9JAz7KZQkU/omWQ6XWAXHIij15RQHAmEEf/rxRxGXCMlRDlLWd5LQUStmLBpDtImNzjlE
q6rNj6Zq6TfkPakqp392P5Wores00iZyNKxuwiqSjLnKi6cDK4gcRQLXthrb2sGPTQyMMmr+ha99
/IUG7E0VGoDFapo/5iZuY8yVcWaQXeyGVUNbuVLmZBMmlfkc970b79YwG4QZVStviL00TK9UtPHW
tAb1ujdklnipWkjYpZQvKs9tFTIpm9YZbI+2GXrpvjAQJdWY8lWvkIPxQ9C7+FWivr9wl6x1N5mQ
6Zeps8CwlXR5qbNPi3lv1HP1JJHAcD313DxZ0IAuw0EAGQZzW7peY1j8tQRCNfsA8teIMgTv35du
gjps2R158fiA7ASjS2VO50IdoIp0oZxjYqTGeqIYnnR7t8gbyxfwzDkD23UP8djSZ2Tsqmy+gTSN
osBuFrAcnKYBqpd9uulqIzECu3aq+FYBKOwXTpo5D5lB3OwAbr6RpU8tyQGtbTnKXm0iFw1G2Uuw
wfVSSKE/avSKOBgJrq9oAge5AEm9xL6Fj0lk0OJIHLV60OLIcbRdL7q8oDFIDKdXErEX44kCQ7jR
4sw1fDWEKhRYdq9JCMoxnRKlUcXXboqzV4i8Zgqe3m1y38gJP8NE41jsuvsMoHJB/AzrJZD81tfI
7/k5WIZ6W9OQ/hmPmeg8FfIm2ShKFLWBg4NheWqdIhq3NgTubN/aZjOAyVW72psmGkNBrSk28O/e
YdvWzO1wTxAxpRwtp5gV1C00Dk/PGpC9uQGUfiPwqC3n7J2djk6EmccEucw6kR+xESmbJNJQA3XL
pPyaG+bAZA0a5RUzkjdUWiRF00yErYffO1a2aR52THVQIVcOUFvTz3tV6n5cWbkna3o4VW4TYVPH
yvyDdoBIg9kQ0V1jsPZ4GlTVmwE5IykoRAM0nAAMdFckFmXPcxmxPRiIm75me+ncdhC57xEl1ICE
G4JPcICX2s1cNxi8W32SMJUMaxzgqMMw2Y4CTLKnISYYvFaF7+Lx5Ox441qT+qLzsj1S6RnGjaVT
0fGXyJZniQSE6KVWZcqA/dH0jYbz8NVwW/4guoF4DEkQXwyseMNyT26Iek/jU3+1qAvGa5RLNXuk
XMqHMm+taUMRdTBRBYe2Heh9smYO1TPoa8olyc/OCOdzeKqQ7Ns8iW9CU5+6c0MrivM1AbbctXz1
Ha+y4kkGaqyM6AbHJqVNHiECb+gSRhfEeUx3ilTE6zJk1o3Vii7e22mMgTEPMysoQkfPPGIho0tT
SZfJI8JGfB97NzKYfyPIBtgg+uKhDUyLwJkxK5HMFdsLdfHYrCBfG20fzKVh/sSzvOQ3g2JEiR/F
qTLuidjQiLjgTGd4a0pvchbLrHxpyNR50cLIeGoVgCqe2khAYwKk3KuTRvC6Zz2sKV3U0Kz9ohhD
andJVnY+lcaIb1xnsSeTRrwbU2N8sKdM37dA9LFxusbi1ct5T4rEt4l8htLTyFR5ji01mck6yiQL
sGXJb7C764cIqbzmd47dPUMvsrU9WYGzWBeGnjyJPosf1ci2H/W0z9qt6aRTG5A3UUwvVM0M8pom
0qU2cxLrt1MSDtOOlyLkVyeG2n8ntCLX/WJGUe0VadKKQxLNSncWmlB9t7mkMuVp7USzG6x4V3n6
HArFrxUESmD98wyqbtxXua92k3oOlpC4D5vyuULdOVNfazNb+v1sVoXmDSsylhIXpxwvtQd1DgQA
ijyY+roiQyfRcVGUJFXanlN34nWY2ujJtEj88gjYDQHZDT0Ws3lSlTbIUhuKYAW2G/A+YBBrj/V/
BLVnp46PHSTr91puG0+6MvQh0RG2LM5aMQBAV5E7weg21JXUPRIGte3VsICQb0/KLo5b9ZdO5om6
MSc16y9yqxglMd/sqP2+NcfwEXRTW94YOn2QHSkUHZnKCGj5u3hMyY8iTGkOiAcan3vAWKU3W0nm
+prRtNqeCCceFbDuvvjRZek4BrUzJaVX2G190HoSmiJiVR/Vxl2eTXagxoYV1ASKb4TJF9uQOHrT
EWvEVdZhXdpkZlmm36BT5WDwdOzUKBJcGqNqn1OrNcD2e9lS964vBLkNg9K6BXUYShNBnqUwiRY9
Tl7R+01XS5GO2R1Te6yCOKq1faolyndpmn1/ZvRh9VWlV5L5OI2X0uuAHbF2uJ27GOdJn/MRAERP
tAtnldHcjgh8rA0iTNQEeA06kgZme/6SFJ32BCOdcKQoyVgnFPYhX0kxIaokySR5ImQLwNswO/Mh
It7ouSHdhyO7MXEeUNrBGCCcE/nupzKLvxilIHGhytrysUBGpAdNNWi/lGbofo7GMr/glx558Roz
PYhQEtRew4QfPHcBNwuqXa0PJFdM5bYMIUXtcpHkZ5bV2rM3laV5QyElf9VFrF9Ji/isYJ6rqns0
ZJpcdiWBewF8x+aq5Z8KPZqztb1RATh9iw2N6MgkLQvLn+eB7ZztpMNPXYMiFoB+ti/SWq1f+0r2
CgA9Les2w9xhQHaqyTp0hMJ2Z0myNN3OrDPF8bW81NGZ9OiVfXOIWT/dZbHkFuONeWvG5XQfls4s
d0SVOyQ/LOboBPZIGZRtXE9kM6YjNiJYQKqGLymydqhnxPkGM5ax0LeVYf6adaQFsrUp4JMN3JdL
RVRIokWFZxyreV4NfpNO56EuR1Lui5/GEE+JXzemcpkbJL8FC20ba7RxNydMIb421JCGXdxV2SF3
6sbZqu6YvhAC23f+0Ct5EpSy7hc/70zl2Wk1XkKri9uvcp4nyx84wVsbMCnOeVmtQSBSUXFXasjn
vpKPsSP4kQiCgd/rFYWu79JKqu23YiK5epMUuZ74plOE9C0md3WkckCw/KJpQ3JhQECdG6C/1CAl
3uAAID++QjtG4qfaCfMuJyWPMiOwf9syuWoIFmyPzYY8o2DU6xxH4FDx+SZapOrQwCoj+TkTEb4b
g+Skg5M6arhLFYQDG9KbCQNj5SeyY42P3TRF1XTkLCXND7OY+l+O2rAjKiO7uHSx2lhetKa3ePmc
2iq2KEcpfI5N0vClvsiQDREG7DWpvao8rbGinoQtJYOuZrNwei7Ne/ztllW2G7gjxKlwyNJPVa1/
twXeHiQwwtCA4a9rEfFYnVpI1Jz5HCsBnpQYixDnmNoLiZg/zFSRvNAmFMcgZIBOCZQaR3TjjbU4
TTDlSXif2JVyprRi2bt9JO6KxbUoTMOBLuVgedYwGFDL8m4HJ1X3x5LUGJgDiNeX0fHSrF1Iy2ge
Pz+WfVC/wV+KqRl/jQqc4tg+3yzDMoadGgarbn+n2T2QR23R/Lo2rUvbJZ+BqIb0ig12bPoT1q2r
trfjE1qo9wUczPMc6DmfrTf3uFAsJneUw5S7gannnT+qaX/HWsN2vJybvz+Yvxnq6ByqkIXSVCmV
jrZU4j2M+vZeiXKN8kYhd/mMUWKpmwfSvdIvn9/pD+oOGHzwUsGkdTEXrUfUP6qBdmHKkb63y7lC
6ps8y5qNAmrjxDH7wzuJnJkTNupH6LdvR1nUMnNy0K8BDrHiS0EoAKHxONh2VN1OunQ+HozjNBVA
AfvgqMjh8kU3ZUL9xkynKpAVTVJ2nnfuzLnp85v3/vzOBKGY8b9HOrp5VSHJwRM8NRpi0z4WYbV3
1lSIxRIod6N6JBAmix8+H3T9+UfvOmVN1AO/6apInd7eS6sfw7jOeyIbMf+BjxRZkKhXcX2hheEp
C9Y67d6NhQWJNo5mYyI+ukAJGb5rRUHOdKObP0e3tcbAsDrzvpoAreZDUj7EpZE/6/2i7abK0p8+
v9YPZiel05UnR72ahujRvBntkG23Tt3Y0Efx1OTYGgXxbv+04/6NDLr554KOaEVH//P/e3jR2n77
v8OL/lffdgjo/4QXrf/CP/AiTfwL8i3IAVZBB38UZbt/0EXuv+jurb0SVEB0MpmR/4dcZLrwiSi9
M1HXFdRev1j/RheZ9r94vzFt033jWwUC9W/gRfQx304SwZmPToYNWglTJv0za/37fyxhKZGVsYPF
2VfdITxvkXG4OdrDkSZjFIutIZpzV7bsTnZGre7Jhu44PbwKWk7+oOc2X5IyfnCtGQmFqcTZ45hW
G3Q2/hxNRNQ/zGwevTi2dqFR+W6BWVpLLNt3CZzy0D1uk+ShnQ0z0MzubNCGjTQNvNFx5GnEbDrR
cNa7RIdlz/QdqwvD/UYe2/msOyBqQqoEk8wCs034cPMai/MsvtZ794ywrtyjj3ZZlrqP+feOioNf
ml8UjcoFRTCQqmdNATg8V5dr084o+qTJFz3UG3+ccn8WykaRl6PienJRVt7XuZrPL3iIO48N+q7R
8FyB4ZYlRs42fB5mZa9nXexNKWglCrQyeq3I7Y3Hc61+7ToXsYXzbGcbdr5eb7wA9aprwiKnL4NC
cuuc6cZeuEUwtJQAWrs9J3Lukbd1V7bjIwm835d4qYlszR6r5VyfUXW5mbt1su4ib7GAsV0BzTcd
3EzZi6H00SpuezOLzkfOer6bxjBV74yJQDh21U+iMfzWeRDutWgk12kB1KZ0PFXTtUxjwy+1ot+R
IYN5W8S3TWpvZazuQf/tGr24UKfXeEjd2xwFwBNlneZBU5L+Ug2rp67TPUV2rxEX2qoqZ/makkPz
opv1eZdxjJL3wGv8ok0ib4nwnBZxR8kwMvN1q7XPscoK99viKJdsig4d0POgnupNu4znMOGcIJuJ
E2GJHpwmeZJ96zcjMVyUVKFnOdUNcbJPo5k235amH3869ZewLzxrmr/KLA2i0Lmh3XEjdSLBmlv0
r54SopfO1x3SFAVFUVd+UVNe9QQqMtIyiVE1H2j7tk+gmx7nlWk7FWWxT6o53TYppv0OMJLXVyzc
hubTHg5ESRmzfESwsBm1SyhYt7pdHzjtseFm6905BFCn7lVIdTekgdf2yR6v0G3thk9VxS0Fs5xl
52ZOrnZGhdq1dyQyn4UFJ63osrZJeEwJMVU9NTb3aCMDXBie1ItHh8ltiR9pVPhVdchEcd0WceUZ
deBYB0vvt/MwUACg4uy2D3rs3if59yU6APJ71OsD/+ilbWT9Rh/MwB5eFzIL2lvKoedGTAgEnni3
Rj0zAes6uLoGyari92vzYVS6b1ooPHVqJqywt6HO/0/uWNrI0Jet5CFTIODoVTbJYzOrN+hZvsyR
c6Uu5nbRc0+zfWN2NS+eyEoQ57mDH90FfNO49QMporc1wOkpPxPhoAeFpe2LtrKp75MipoPZ9og9
oTRPhp/SKr/gTiQHy0lvtExeGk3/a0ySV2rt8WaZ0+cqWgTVD3XTDAbnopRgagWvakn49XdtaaLn
pa6d2zGH1JaHZYcNE48vBsiH2ByG82Vy2mu29f1WQr6CmaXxaskp9gnPGrzSlTcA8u+lUd1lzniZ
uXKXwg37lS2zBfJtHMkZRt7c6FAQjIx/XiF63CdB+S6Lkq3VxueR2u45n+KZUQOY854ULVVCh9Sz
wgbmrX/TcrmncHuQs3Ifdk7qi/TFRHKQRmW3AUtM2Dd+Cl9xCOyMiGENTAVoZxNtouZrOJHdXJXC
rwb9ujR+QdKF5mFPz71JjC5n1bofvjhGF20GO4p/jOFIMKkF04tcSVKs91MGazF0Wt8QktM01LFX
quLiQpNECMalQ0p423UbkankAJJDeNY4RHhkraUEbXOdpe0cpJFJQZW+YOIZzXOhOw+xJtUdUQYt
X4pF/T40DhHtFSDadmnmDfW/TdN8wbtOvF4OYSt8lsW5Qovprkl+ED3H+5wLomZJaeYlS/cDL0c9
eUT8KOI6Uc9NErN7d9cZ3ytJYYVXgwOlgWUpr86KaHglMirGPxXu88g4z1p1mzENQUtSS/2axCzc
UbkxktlHw0sIW06dW/WriSBz2gDUCkn01eKdOj+3rGckOL7AcAoEpVsC+cxsxzlbbHJRCW92RkLB
nU06ygvdQZ1apHexZd9jlKQ2S85ifqgL54oSx2s7Qe6K+4lCcR4MYOgGeZ/oF60V9AD0mCTElAaL
c+uY0QsZ4UE0lj7EL1TEF6Z5T1IzE0z1YzV6NVMigShWKF22i6rJH133mnwez6lIsbloo+ewa16V
lpe6OR8M4VkU2OCJeYMmNvR4gpgeRKZEV5SbdqJSLq0pf0nEdGY3j0Uun52aPGRWwQOyqRwpgjFv
ShXPuRNWFAjtfEt2priy64juC3VfYl0bb+m00Wup9itjdksSe31mLjU0lCha9qD7/EJcgabbidgl
Ujm+yk2K6QNPeXZ/mLPcRo0eOI7kuAz91Y/zfIex5jClzVlPAyuq2WggEyNQYBjO3JKk2SRPZ5Bd
2UulVA/hWH4z8/qACyjzxiIMipSKMDNYWext1VXDfV9q2zhzfugTDSI9Mn90tvul01ygL1FH5gQt
wAjZscdh0t7OuqYcQsUEkrdm2bklidUCLVj+MtmUvjm/ACSBWWiO+bOG7/RsalreRd2Bua5QNSu4
GHV4aCBOYVPt/E5JthyfaVnKZ8soHhQtBHW4aNumq7dxQwlpSBBQ1Uue7EyWKhC+W5JstxmusG4B
n2FP23Da4TvyK8q4qd0/ddCz8Qhx8+uGWEW0gp6qszNZqKo62qGqyus+pSBApr066uquEdydZibN
NjsnExgDivBCczwk5Y7dQdUbyRkfMd0H9EoDSewWTjT2lFxXFDZ7Vfk5GBKkhAhcTP9kV9zXRnE7
K/01Rec7Ja42E1SRF8MkH7K377Ome1HVXwUB9X31CzjN+Yg2IfoaWWQGG+XZqPaoacY9ttUdTVFW
hItapWNXXsb15eC8hvq5OjxpvNEhGMKEom99bs1fSrfcNCoJ8+meXqlXaqVPPyhQ3CfC6Xxn/NoW
zsaS0xbTccK/iBbD53Hy7MxgUq2HNLf8spr2oxbzuShe03WD16ml/oVcgUAPLb8ykGtQs7Gcad7r
o0MarC0OyCp9MSTEYvb36ehAvyQlF6bcL3RaAfyrQ2SOF0nlVLQw/4e489iRHInW8xNRIIN+SybT
uzJdbkNUm6Ingz7Ip9eXFxe4uloI0krArKanp7syyYhzfjtd8/QAAnVS5bKp4QyvSrWbbLT+dGMb
+oriaC9v9oS7k2qUcOrKPdhcHdLpi6aqNniFn5xCML6p36Dt+5mUoqCbtBBR3FFkzqFMwPD0VW1t
p/nl5X2E9u7Z6C+i4zGAHxmzH1cH1gTt9hv92KfiaK71HaFTtlkrL0WsV3DOj29t8uj0orY0i43A
7FCr2DPNJ/6bNcG8MTpdATtlFVJQAL3IwWnZms6zT/NuQo60E1AeFuqqCRTfBYUN3nbQx6Dqj6Z9
GStF8Xlp/jj0PjczPwKYB0TV6D4/DCZ7Z5lZKnJxB6b1KI1GxNj9djx92PiK78RRzYlO8+ey9r+g
lqLV0DA0GLdhKQ5z89duoCVtVocKVuxY0gb7sN/1dv4yrr9qUs98OGfR9Ac6gAlAfxBijXfRy/5o
dN3bYK37zF/e7XR+K1xxKTPjxD0RzoK5ptFPCKg3mUgvomn2grJV4jXGk+pbQQ/RRPEqNhXNcatt
LaxtmuaCg1jISObpqSXUQVojNDI4fNuRit6Mr3kPaKgBpA7Z68JHTp7kpqc42M/X+jzVwtsgUYdx
moZfXgUpTZB6Gs35usstuWB+tTcyH777jC1gHvU/jK7dp1Nz/kOo6dekciwOj6mm7tUEAR8Nq95o
iXA20B0G5ghXLIGmtZAIMtsnYtm10jD3uDvsQ4lVKhvil9JZk3uptJo8pE7+6lZEj0FKuZ970xZF
YjfphZSOSH1rTTW99LZ8EN0Ws/QuNiZ+xQG1r/2tO1IQwdEno7TW3pXXxHdSQyNEDpDcCBG2S0yl
XWfKvTvar0rTrh7ptTzwHk+kbJS37TRawW3dmQJRr/vGY/FrcDh5sD/vqcc6kNdu/KU5/p1S6S4Q
NhO7IYrbkrvrVsxFfyiLwQtk0XAcWG4km+ZY+PGz25l60DTymmaNDOu6voNXFwhr/ma5HWFOFRvH
kmbUZoUW5lX9TclFfs/ypP9LLWy/90oibKCWwzljdGtNcw1nN9d2XqP1Z8D3OoRQZzLIsrAlXefs
DFxkMIiBB9V3tCfrVWhlugHLbcKSTYv8N2KfxPckenPb1GO7J/VF28zt7MMUEtruTp15YP7ZSeq2
ZinzcNFlHZBv6/Elban3hW5cb4RVHjK3e+p1/1Yx/qUZYYPF9NddaeG11jFwumTjruKfWRfnenVu
7tgya/KyiJHOjYrpcUCmsO2azAnXuU5vzPGI8Vh2d8PA1xavtRNKu+q3S2eK0LCXip2o/5Kd+Jg7
49mUYr/07rlpW7pJ6pviyT4V2U9reZ+dPu5n3/2hYIEWpeLfAynP+vgbB8FeVH88/y2ZjTcTGJd2
gleb8LtjvKR/NNf5trv+i3LtT1cbnzOTn16zxK1KuzLqVudbJrwKehYtfsrIrAZ8P3JjNm2QZX/R
aCyn1GlgaWODOvrJdAL6lh10AAUBSDkfL4NEPq7vnW4n20bLmNphcHP4J02jN7Nfn4RU6d4sv6RB
TmbyKN3K7OHWuK0T2WVZbpyxv2i2Zl9FX1bIXZqtz6KwNvpzz/VhlcVRKHmssvF3qmqiWlEBcsg4
qARKTN45qAXKgiZJ3ss6fWnq8krq3FUK2llKhim5/p2yMTC5eMO0M+IAxnUD3e8GCjFosczRQnSg
XuY7tvLnUk5bVOQFeMbyPWvTflx7JKte8pMx5lCXcSrb6U4Syl9/oJWpsUhkXt2E97H+oAN1qzup
DEFRGdrrqO68jy6v+ICofQnIV3qYDZKQHuckN76yfLhnaby3kcGZj4tEOC191XkZEU/FskplvFiP
peXvut7myTeOtWGe9HmEsB5/2aLSgrSi1Vq528kjhcWYNxmclZuZoc0oGficVIWz0DegAjcBIRpN
8U7k8xxkFvCG0bNmy6Cbh0M6OoxS7reVNfvK649jxk04yMNoAmmoWCsDn8jRYPHLc8KIukyxce+6
9GpnBMSZ2huh5iQfasgeWpqG9IC43Wmf9HI8u82SMooqqtAWIqPJmR7emYjGs9+KPxZ33aCtG2Nm
9PPSHjSNWvLrtMwqYRNXxiE1l+w6u4/hRDPT/2AkPPUEnVYmGzqX5qe8nxCm6N2L2Ur6VnRz+Rik
OM6yAJRCBRcMU1qHY97/Rq0W+epvrqxNUQ2vaaauU2b+a2pr4MSc22tiSk2GttUtv5LYmQsAqQqg
qeXmtaJx0RdyHssu2bp52+xpD9Kfyc478deGgNb7l3rhG1x5SaLh4RFSprpNVF9PdR82tKkG/Me3
km9e86twbtpLqmfbonJoyBs8LI04BzbW8PjM13LjzS2UeB+lZfoW203kWcAy42zbZxswB1630UMo
ZN675UOW3qGTi7Wtrb4lQnTGEN03z91YZOdxUUvkZjUMvCF21aCOq8mlTKQplQh1Xry2new21TLp
AaV51KTLwuOtGnlCKvWnavrINuRwz0cSSR4oBUlgbCL7GeNePE1bo9KTLf3F8DeZ4rEfpsS5csgX
754A2MvZBTivP8dlqEi3ZH4Z0Ep1dpYGUHvLFe2A+rVU2YLFTU9+CopR4/HaVto+a5M/phiyXSJN
TAmF3dDsw7LFYXosJdpDzTlO5ZuNZCtr4jCRKHC80X4ZXVo3MIMXSMx3EwWkyvoxM7CPYtGiys6e
VFNvzXzdTnHCQua36yUd5btm0iKodc8zL3GAYumZzro4SGL7Z0i73WNGMZ05ivVzmp80g5hRehst
u3+0wLx65h+T7OEyK6OhNJ/9elo2VWte3HH+K+aWW7RtDlNXnDL6kfdijZ9zq720wtjpCmhqmfi3
08CjTxk1Q0KZPXcVTT2uT0hngrpKo8n0vYw/+1ydxfDsV8+tU++T2d5WcjVuAFMOpE9QlDuZKxvB
RWt8rf3Sh31u19Gk5xtJOrzVq0sW/5bmS7a6PRoQMLnO/Fhk1NkfAlwOTE+tVehN+TVTWrhyLWkD
3K5Wx5HV9hOzyPoB6HEkYWxvGEAg1EAf3YbrrzRYBoz2ZYo1FrjM/sSbRR5h4RSBw4QOUB94hfec
STvIB+cLUn/g4vYjuL8sNAYyYea8PeX2a59gzOQwG7hjR8CEOslOZWMcPUjWJAMB6vWc8PQFjVqP
8X0GRhDWIWHtQdsbinlagmHx3lWMWs6OvWDWsHin3DbEE7dBPXz22q0HlUa05UkROdw8i612DOCB
0+fk4q6cR2vsJxsSWeaPNHmqtK9moLm+7sFIkp/HC+ZMiGHrdqd1+gdFYNSNzQVw/XKdkxflesfe
tQ9OqqPvywia303+e8Hzo2L9aayar4LUjXCa4gj9wMHH9klKwEvDcREvr7kTbxp8hDOffa6GyzRZ
u0d4ezf7u1r9UUb51fvpZo0/HICJcdrOi/cvZ8vRAEALmomqNQ2dRd857ngs1ECqflQTMSteUvVP
VN+l97GUUxCnfwevOvkdnQqjCJ3is89+gWroVbaToNC6tT4i75FK21uc46fMMK6Wr22L6dGRV/en
KvmR6AALo7p0sQqaRN95BCDGCyqTtLU2ulWG6OdDQ/eCWObeVkvfXafYsujyyVnJUaRfqTAPdVkd
tOleGqDIhTPSEmbtM62gQse52/WLZ36XI8H/JOJMjXiuSpb6ztJ2o0Bna3XFrc+KU8zeFuQ1ea0O
ojFkOPUKSk1HxJOzzr8rK/nbYJ8MVC/vJaGF/PXudqWfV069ts4OpYfHBlirPhKn9k7RdeC07+10
rWFC4vnNoERYJj8KPqEtkF681/NtRpzhV2/Novhw+9By1uq+anQ1zVZ90NRzMUFHqN7ZOWqA2vaO
Vjad9Q5DVZNsJvMjW1H0yPm1xHaEYCSf3OepR56yEG6rUhodTon9aWUeyrDpIdxwf412MwfLXJ7r
Pt9lbXlqhlvsjwh4sxTMSdu3Dzleo9gUyT5FWpHTpm06YY14zRTLltrgRxxyWAjBxe+FQ31vUxc5
IobL6nm2XutxDciKqi6ImZPhaxTHBcB3OKCHYf8eHtq5cNKP8DxGd2aXsoxTJS8ocwPqI+L0WHiH
nuodLaHpZeSKjwqGxSx6dHest5Jydlv/0rjG87Nsjipx9zkzRKperSm/zFlUkneFcZdn5+hTeJEV
2HRaGhJ5ZB6roaU1+2z9GyNa9HP1VDZV0Kp3z1rwjvUICHtCX7fN/ICe16ths0bO5paIrTtRaVFp
mLvc3BMLdCWcwy5gsZpCUYrGqAS6lnkT5jdxcFv71jIwxe9cAUHs1hENU3Z9ssuLo6Pz3DcDcNHW
JM2okf9U/Wb2EF8R8sStId1nOpdO3EWXOAMSEeW+nJytRtJxUGlvFG1HxMoY4YTwqiUmxFt3izT3
SMRDrxwheK4dkq462bX+/GnmTytCzZqQJhfQPJfnmgjdbAyBiAeTgyXjmBJby183ljJ+G6v3krpE
OXfVnUhmAVkBBeLZCF7dEzmp7SbBWRsIq7pMZe6jTHPfMVqYEXL/PeoI5sQ5KhraUg0HwayxoVaE
LkIGzPQqVVzybuhulIqseEVsJlgSRoq2wEXs9BDHpRFgrKsO1tKzoJVnaQDaluO5X4dmX2vyNqTx
9+w0X6bGgjuM77blte/5VNZH3NaMhUYhL4vffRbqY9VX+g/7/k9TZueuWkNzpHnDQdhE7YaXbgbd
21baDZ9M8ADJ6SjZda7GKUwu63KLaeUwli+tbtmErXBsm+wX/mogjj2CRW2v+p0ShLcusLYPyPe1
YL9oVxpikbdG1QitJs9Ly8BfR5X/thhvbX41RYyCbaDoo40ans/FLLexOFfmdDf6P7OpHbKmOwjv
m9ig5xwUVmT3WB9gZbrIXRdmmXbbgSQXzSEldmeM0vhDzKfafgHlvnaVyfw9kBdFhSQqPECovh1e
1jKn/GwwP5GoYJj59CZ5lo6JnBiWrUW15rbEe8Bw5eV60Rfzb538tgCPaV5oIl+oNkBuTuGUW1/B
C0ywKKnCwprOk85fstezsJ7tfWX3xa2mVPzTWWNnS2j3nXdriHJ4kog4Fg9Ewtc+2bN5nVxYoH78
LNY6TIt1a5bmU0KLJ/r97B+p/AizxMWfkvWYqToaimTf9mYHMMeU4mlyg1iYjdAAnQYO3WiLu59c
zYdYLmB4O+13o/lXFEebSdOtK20C3snLhukV7eI3YRY91I96NkCHlN/90Nt8WHIK5JciGaC9QPx9
4MmwG+BElHry/Vz/HmzN2ffr6B0dVhR3HcLW/l6g2gPfIs+2r4BYksmpDq6/XHps5pHhJnTLxIkC
E0zbJ82On9eR7WO001++SMwQJFKGaSx13qc+2eeVYT5VxjbG8cJ4fZvTlmdLm+egysxvP10zYNRk
YeVU1q3lPAq8YZn3DQ2GnFp6Fr+zGPo8Qv56yo1k2Hmzrx2rdjRQOmJJ32JXkBur6vbSVe+J4tto
Z0tFVvc+z95eS+1vLN7bgjq2gCDSt0RfWcHEti/ngE6lmzO1BxjibeLxBPbpQQr9PPj61SVHosw1
onmFUkcEsQFS4PSsUJZvylXTdz5P0t11lpPRJBPa9zpJKECwy60u3UUGU16W72KUVh4JUJJd31si
3egid0fWJFNonCfJa0bwEnk6fQp4WaT8uZt8yXcz3We9NIejZlIgBItjnkaLn6mHdQCjHQrU3DFd
71vkwM2u1+tnmwrZ58aAIPXRl99kQjyIWedDVKAL/+X28lLM5Jizajbh6iLJNiS7zSR1takaoIo1
1YeXFtQlAtE37viX0oR2VmfYm2sJV007AE4HR2TLUzu1cOQPs9aWYO10rxMlFlSm8VLE8s/oEYhw
rWOimcMyaczPmXTIn+kB8iYIeUM5gzSVRdv9rBmZGX6yjv94B9G/xuZ4W+nBicyiA12pcshgqbWX
it+HkmGZWKtWzE4sMIk1BRAUKoLK/DvJpQ/KtBT3znHfJh+IzJLxPke8sU3H2vyEcoeYbuR4GwUV
WpZucHrUs7HRpV5i68/8j6R4mBOo4f7yPPGPFAtr2GMqs89tP5vfHT3LpwS9wz9Z53OFG5XJHvkx
6gttT2ESJYL+2oK0Oel4Rq9f72fdqs+OBujUxHu+i4GzUdnHuu3+DZMhb7afsjlCR3LfKjeUXE1g
PdpkMdfN+iHVmMt0siWuRrnYH1Ptt01o9L3/o2cYwAJL16adKLstsMdsR1neLHQ55WqHqQbcN07b
HvUyfBZ7cLmU/zrLLV7GIZbPU616CJSV1qd5/Rriutrq1Vr+8yms6jY9YBFU7CRNbuOszp965KaB
tjK6UQDi8yX7bHeTVzAYVCL021l8GjVxP1jRxOfAXnOQhV1dxLy2O9HZ4lqxPzDhSCaqBnuq2Ji5
gRGDJFFuxTmG/yzj1uG9Npoz6kPgwTn1drJVWWR5j7Zpv4NQiQvp7Gr9UniLBpOoLO+vtKcqeiiu
u42DuuWmN7X/u+w0Y4c82Y0m0hMusWvrW5354AhCzRDFXXrrJ029u+RyhKITzr03ln7r0HEIWClt
59R1pn/1CpM8SjmghDFZKUyf0KZAtXPLOuFMv8s5sbtdpmnsLHGph53Z1fqx6z3rTL6J8WwMxBMw
nLlNFPvQuSxgC2UbRE2huhgg+syhvyAJsTpA4SW5jwDA0UjP9r3AQtEGCJhhpQ133vo0zV1sAzY4
MbH28SqzyhVi2BVmYiehJvV3L47XbttWmdpbVel9TQXeWAowq5WgbD3TnkWB7Md1tb+YNBQwwxL/
rYi3Cqoa0glRoRFlyKlqIIrYv/oJqElXYoIYctfja8nsg9Hbd8qdK25NTIpRLIsEaMPBXigb13hH
w2/eAXh8TFeOLI2rUxTI8/M4rtgPpEFxhTZGmublBu+saM5gG+DfuY1T17If6VRoB5fce3JlsuxU
POcnnbbzqCHyLExcx917VPE9U8eVPUn2i1a41TVnkET0Mcc/meyWOYjbxLtQGn1Xvlx2KUV0Rt3p
NOWZELnxCkoshQizSSYfuOnwX8/2+9zU7c0aanUXgs7RKRdmxI9FtQgmiz0g0nBqi9j4eByFW5tK
nxtepuXXrE98CTwTz0kh7N3SSX6vIrbdIWX6YNGc/eqMDqiLqgxCtRHRUI/mP+mdGJ9AqnD1T92S
zdgKKKrfpDNRJgRpWDapukP1K4VJiL3ZonO5mk9xsQxHb+5b3ohE22A+9f5ZGaVuue0N24bI+ZB3
CFKltXg8DMb8v/mcLhcAud/NCGPee3LnrxNM8lAAx5Rqra9u47M+5T3jPdFR1sOnpe8dYhuO3Wzu
Fh/lTO97B9dtQPw9tw0bvSUAcqmeZG2NF0hLa2u0armYS79E2lDyjuVdvaGkwHlWcU3ssjePt2Wy
1R7hfvHmNXjhYG+FhWt2VuPVhCVpgzhDPJ7zS3dFuNY2faCxg0jJm+jM28J3+/AAaGYEneTuy1S9
ZblXPpFXNZ4ny43fccbqIG7FhwG6EGLAMDarUs2+a6qtP1lkDk2d3MRMjb98e/wgbsCL5PwAR2nY
G9+82UzdoGkTCmRbZwBOWt1B7rsWG4WNz+yCmB7mP2n0LeMPPFIJK+FZEJUrBOmNxA5kWcRMPZjk
kypm9O0t5bRdsX4B9IDPNLP6HccmJohSob2YnREIHXuDkt2Kyw0mnY1hiUUkVQXgiZMYtriiFoDY
yyxy57JG1Z4OXBoMInXRy+0yTocKNK8MBoP1ZY2/RFIYFge2g2jIZwfZJI1ffGOSpvBFICwwEW9j
YiLPLxhbhWnQSdCcDG0V/6sTwzsvwH4t2prNamooefJyo/sNvjh91o88oMXeR9X7uyp8xJmQkjdE
HCZ/UOfuiNlyYHkMoV3x7vBz48uOaRUFgUmUc9DnCRKI3hpW52WIbzxt7OVZ35ZoneLsGb8esJfv
TU2US5FRkwIKxB/rvZdl1+9blHVL4GUTX0tCfd206XuROvQeVOom8MIAGaFiu7p6CbY+1+pAyFaO
5HPEGoMxM3+X7AhovtpMYIVN1M9ctdnNKleHziFsUXaRqh7UwldH9K8wOin/v4z5eJ2Ms+fJ9l5Y
S/y7J3m7DRpn1G9LqbV/l6FZf4qybI4+3a1FRLI7TIE5PRhYlXyhwLBvGif5VgBAHfHjZQ3iGBtr
8lLX0ZoYw2kegcnndDD2q5r6zyFZk02CCRWLWymf/bHNiN/1m6jCNUNhGRZE9gfexEYDMBwQebyO
sVp/cKA93C/xtCUimo5CITRcHyQPhqOO8m9tFEH3C5CFL2zUsWW6rPhBWnSs1ex1N5X4e5UXVSi5
kg6OVxtHgf0MKZKqL20v6fzNl+WmGuQ8XeY+x/CTW3z3+WfqFa0TYmQbTqM2NhtNOVGnpetXi53n
tR985Fl5A+XqquFN73moApXpHQDd4J5IOkegOD+ZTvIBAo8YQV+6a9nm5m6oxXhT2Okrgr5d/1fn
jHLfOOW8myoDy0Mz9k+m9rgY1FRyC7kVJ+mwrmjZvBr50rp41xXL+oZ3RjtjJbN+dwkfZmqKhPsz
aaHZsctEHtRQECfr/LTmOZH4k6OvCHycnIQVlyOisHPjncPk9wireIAW9gMLaCGaZ23Z1pnKL49m
OzeMk5x3YbbX+ZtYIP/JSy5lDPWRnnz7HldpdXSSpPtb1Sa3U3wmPmIHnh24zsAI0MXr1jUet/mq
ndoEnNIaawiXkz2hOuywexsWktrqZNXZsBk632adjFfFS++ZCd2uWuzuGVDsP3AS1ic3R7xDq1hm
kCWu/cdvtfhtrOp0XwJkwJ5D0WP37XSNwT53Nq6kzXZTlnWDX7DtQuGlu8roqBjJ3nTgvzH0ViO5
e+aR6oR9FwOvy26GPG46yr1dwPsswUWuE7649hm2xiTQivUce+Ob1vArhC4jvAbJt5d//yF6/38y
Arw2Ff/873XE/63Q+P+u6Hj3r3k0A/f/+//q8bf58790KP/n3+7/Z7MxOez/J3fApemaP3+a/+YO
ePyO/+w2NugvJmaHmBYi5Un3MIkt+s9u44d1AH0+STxAd+AKFtr8/+w2Nu3/QQuMRRA6FV84S/7L
ICD0/wFzoWNyIS6I8DK8A/8P7cbWf4QL/ZeJhewd0oTB8k3sCAQfkcD83/0B3kqNUb0k391oaeup
Yp6vruzNqKoq1Ams5+wiZJUnQ2XJzaBo7LIDqRziLR4vRG6jWyszUVOzOJpJPS73WQ2djM+F0B2w
db0zYV4sgjF+KrWshQrGmqCD1xxYyifpAKekFR8Y/RTod4U1drQYXXu/fU9E0ZQ4B2LDfhjvW0EI
WhLmjcZb4m0E3vLRe7U0micm4EJW6Jq+UiWGaTuudjm+dGk+lndC5Uf7g0Skksu+YYG7O272GI89
ofvfWeVX+ZFyYBe8tR45Tv1KccAUblKU24yyX/0IeKthZJwGvSW6nXykONX6bjdaAg2nbXb+4+aY
9eFGvkL5qbUN7gN3Fn2316tJbza15yTfeTXDMMXcKyB4aHhceG4YR7qHwbb4952AU9VoH7f7ut16
BNWi3By9ekJrJLzmRpWTDjk4ydzd+taCFWDoKrN8anKz7iDD2pF5tsOPu8voI973VB6hH7QQGaJ2
HVHVFGWhpUyxdvHRewUDJDr1JJyHTv1IJ+7HP1YyFvVVUndrnDgdk1etNx34Ds+M/9DIBKJvKuiA
XxKTvx8HdCMufRFlurdm35WemhYDD7m3/2gPTPMPGlDW7sZa4fcnhnbTica+4WZNJ3cyj9XSWk/T
THo7hv9O/a5ERS7+UMcFSD15788amasP+H5iWdLK4YFgr7WLVChJVYFDmJixMGspgkPS69lfFOHV
LyuAl7npVDK9osW3im2VT16OjTtx766IlRVgomJqXryCMHp+qYTrbRrxMwmP3uWCWJSXzGwe0Ulu
/Ug6T/Xu1rmzx86VjfU85Kigy1625H6UcMhxYXb4sXEm1rs6W7ytoWelfxxEC71UMLL1Uc/MtWK7
9rQuWnVeZjR0GtBZmtV+cc1HQ8IcADP8kqMuL6lbxfmxspHMBjmhb8nN7TPBhOJRgEdrq2N8ld7Y
OsGqG+sPSIFn7vTe4oXRW810LqVlUjm4DHr5XMnZ8A5cm7a9m0rBN60n9CvsHCvrtlmJ9GlDHU/5
jH4dcSt8qM/qlXVas6VOhmtdOS6m3gWsqwx0lIslSpqh63bNwxcb1rYE0R7JpfH2YyyNT8I6JIrk
svGtB0wctxDaHY1kG1sUE1+b8GNSHcZxzOOI6RT9FlqYh/NWWW2GrM9OO6L11vkXtENa7bRcFE9p
2rCv4VzCa9TymUyBNTqYJei1rHF0xI/MlrIqtXMpTBBM9GSqQzCTuTn7J92nAYBF75FJKCHeWrbl
V47b5MWqRyQF3JadF4k4hlQqykanx3u05/KaafqYIj9nhQ+w2MI6isrQ+20Okpl+TJOaDH4AWWQ8
j1rhsfRUBtobe57vCq79CdGIji0KnE178SnWBKFSWjTWtfdtzOSkHJgrLLq4qeErEB5ZhRuSsCTr
KMmEMrdTbTouWr+adSyXRgHnN/eq7vaZatB+0WdglFsxtHj+A6BSXTxknUJ+iaqpT7pFr8BdyLlv
aHRaqK62FL78oFVa9k1QjP1UTS4nuVDO6O6aVYL2WnnS/hBkIfYTp7x8r0YEshEpF60HgWfZxvlh
sic/aCZua8f07H8scdy8UpfMp5XPmlRny4Vkjxx3mtywIh46h0uwZx54GBkE31NOKhpq03FJr/Mk
LZY7/FkLHLl0xNsoEfN4Vl+M773m2sP20VDI5khqT0GsC0kjDxu9me1nJzPsg6UcNeEdtbXmWqtG
f6GfpO0fChEnP6YWnp1tRtnX7yk1mYv8YgYHMrqiMG86LXl8d5rsMb2aBbOqhQ8M7KdfVxTb47As
YU/9PPkqS2pVZANVxjp14WQUCUGyBJKijIdtKtrlnubWmDOF4nUai9BZs3jk/VwXdH2ByOJmFEGX
jtp09Eo3SU+gkhlFEWvhDC7BsOg3fpOmRC4LOVNdBze1lGz/oWZXifwrBuUVwaL3jfXHKRr9V08n
FxjqYk95rEL/0XPcR5MrWvfWJeNiwc+VFfAswmsdfQJZC3so2j6hjooDHWY/r8b7hJV/2WX1wv24
sbpphA8tDeQUD1IxnwDkzALm2vFIOpAgiEWkiDIy8CApe73mj3q9A9FrpKIBJI7Jrhm5zxBWmOLJ
8jIXT0lRmW1y0BMNq6ttpFDLRAL09tk0vXTcrUniFR8FFWeI0vMkz5Cbl5QmwtSlY+r1CNEgt4d/
WaItzakvyFJ2obKkKqk/tzVv+PbWihCFIOENqzfGBD3MXtYuon7DjaNMLEQr6gsLNbNZSPStBkFf
kYyXOSb9ZxgAZmoVu3Fkp2k1nax+7FFAaGiRd5YAwGOWSTsdqpYld4S/4Jbr45ADwrMiE3aHhKVG
NyRUX0Z8b01/oGkoG1QBXG7aLUJTYNjFiOHwwKObcDaJxXfTS1mZmvPVDvbSXyZDBwef625meze1
LO7epTClfR4QeIuLGDvNOaVaPhR3WAZgQTBecqpRcjbrdJcEGC6vLcH50ycJFfpDaNa1cEbMRUt2
AP1sXS60rOq6Zzt2HQkh5SbmT9NZ0OxlP2t1ZJGDEH/GPipqWiM999UQhn/hg/uf7J3JctzItmV/
pezOkQbA3dEMahKICDLYNxK7CUykKPSdo8fX14JS716RUomVNauyZ8/smd2UMhGBANyPn7P32i7m
E1eWz7Xbh40MFuwLw9OoWtARGDGjmWkAM5yThGoADUmsQTFlQ1c8NyWNbbx9Qz6cTQ6v8SE0Uybl
JVGd41VW1AMiEopc5zjrqzKGtyBkcRIa3liSLVQu3UPBk85TaHKouV+ztW510ZePDplc9mdnTXwm
fmDW8qhezFXFnKl5QC9XIpPxHTsnJnEYdX+wvDExPqHQrMYbDvAKweHadNC0EmPo+0MX0z2FpTfe
xAzwx90/Pxj9n516LuvX8rbTr6/d+Zf6/4mjj/jj0efLXHUdx8jXsku6+fD1f/7LUvwbfx99pPoL
GvkaeAjkmNOMiVf/75MPfwLrgAY+0ymbomRNX/xx8DEs+y+Hw8jKMcf2yWmCP/vhjV7/DJC2I1d/
v+RPzX909nmLClgv7LiQDbFHgwbhc7+z7xuNNbDssahUArhfCnf4DEpGRqiYeGG8XHwAeHxrxF4v
B0ZCsCZ6jMcIC+RI97MRW07JqMK+9jddG2K2mfH+hfAVP0IJr6b//5znflxGsTW7NH2FI99dJs4N
xmE5pmSr8Z2dOzTRSRaaUyD4WqczksejsG1xLxuI2lBsecMFs197+9Nj8AMZ8HNAxfervP8UwGbI
gLIdvq58hybQU2P2Ex3fTVHr6pm0neh6yY6WFOdMVVXqa9uvisEKX0bh2OVmseKBIqvUGiVyVnNG
y2C5JehwrUIUsHLCZGCgV+TXvdLDJ2q1FNV1l50lrYEcxqxyDi2GieXUBS7nxX7o7ftJo7mjZoNF
Y1Rp0PDqZzsQjWUA76576VWuYhIZXa4/Ou2+iuz+KS7L8Qln5JX06xCbW26hfYmReXvF+Il6geGG
odNtMXgoPxgT6fjv3+8fNVn+P11LTB6C/z1k4ahPyte3jIX1X/jRRXFZFMh7WHsV4BLWnIH/Wks4
L/1lQmYTPm1FSAvmf9aSdSlx+esmhSZEBTgM/15K6LwQyQq1BgIDaATb/UeYhXfQdHIy1v+SY3rs
Sr5HPfDupUu7KepFEZ8betRfJkaaUZDAvXxNu6V2tmZSoOazWptMe22G/a4tOM/jv0vTZ+XRbScM
tR3LD97BlRf7n1fw788EKp3FFVYQMuJ1+fsJ/FAUZWPaU36+zHN9y0FJPdbjDK7HkWH25PvR+Nkf
c/9BqZ6p8E+/3G9e/7cr649L+2BjYdlIS63dq58vnXP+AVCanpd1auwjv1RnGDMZxtqJedXNVvz8
zy+HBcc1HdsmlW3tsP18OVFMwiOl89yTOY2VONbFS9ok5VPo4RYb3ML9+ufrrR///Z39+Xo8cW+u
hzBF91zPshcOS5lZY55t0Zam/M8/X+ntnvH3jeQ7Adtjv6N1+G4ZjRONgHXJzo287M5B/qOmiufh
g7yF3z0osOfZLlwbGPf7ixht6vdOm5xXXl8dzUNqfdOUTmeU7/nBxk38TM9hJFXEsT/4dmtr8Zf7
SKq0qbiqopv59j62GeQjjurnEZEbImDCSfJCNkY33qK8m3LqB5yU/oozc4ybMK0ad/N/cXd9a31E
yaGy7XdviO/qOVMm1+ectat1AsJwpCP/54v85l2gkcsSQ7AX8QTvAz0zpsVpV8XnNHTUS28yyLTw
k19PWYbPsNbd1Z8v9y489vsjg8cUlhTbLxe11l/7p9fe5viobBWdp5OuTvVUGw9Vgt6vMkV47XFO
eQRj3R7NDrA1EyJBu4dqg9ueRJV5/+eP8pvXhNdx/T8eYTC/737eoRxYNcPovOvZRbs6p5VLKBbO
fRB1//hK30NZVoYWBae5vkY/fWcOTllZhO7ZYHfRA23K9KB93N9jk6YfFHHv0Gvfb6+gqIWFR4gg
2X7vbm/RsJK5qThLzMT61HErn1ysKM+1Dyr0ZESed+eGcQpRMy6yLyFxNVMwp/X49Ocv/Js3h3Ka
b7sODdj53t3aiYQUWAzWmU0izdqbo31dx708r5es3hXmspzPVlTcLTPK9SKX7Qd5HL95piWjWYo7
avs1C+bt/Ua+n9LGFWdgebxjDrrdPstjwgUz3Pwh3bfDn7/t7266tACLU6l7FqQ5Nv83v68vYzZe
+4x6s0HuptE5Bb3rV+AbGrd/GAcxnWlcoveJ4VnHRliKe50y6vvzx/jdTf/5U7x7yljoQxfB4Jme
uvrSnufowk9D+jap7VybqjWvy3SmF1D5NWgKP/7gyfvNViAtTjwORxZWEfvdVoB5P0Y2Zp11CB9O
ss5Wx9YQUcL/+Tv+5p0lo2oVlLkgE1kZ397pbtShWdfWmYE+eBeqwT7q4sIMWqv8KErV+t2lON0J
pmKEyVGOvb2UGy2DoZj4++WCemCIZzQzbhx3ewOVG4SCONLn9MHGQ2LDSGVindE8MxoTNrpqPrlj
VV0o2YiLKR9xNtpKex/lPa3v8rv9Scq11cCIDroaKK43j51XtigT1HRm1Xo+GzUjc6v08ys7oWsE
OXK6WVwdvYaVW3/0wK//5bdXhtUlhSNMNkbX+p4V8NOC5jNGHxq6QQDos8uQfj2hhSh4nMFBDKLy
MWBgJTEwADNOmT1c8xmKQ+nY1d51NBP52vTGD6qE37yE+GA4y/lklIAme7/yiakfKzJFTgddIS+f
s/48KhJoQ0WNhdqNoxs6/v0xyQkDBILR2tNRH+7+/HT+ZnOzCPKy14xKQiA4TL/9RdK4WXxgN6eG
SNrzylrcMzsKwwsiWYytVm55Y8haHk1pap9Mku4tCoDyysEzGXzwQX59eL/fCR8EJ8GKdCTefZB+
EoMFYocecPo1JPViG6npYGUwavphzutgLqbuKOp0cywaM/mGO1A8SO33gRWL5RCbjrMpB6kvvHGW
H4A5vz8d754emw1qPSnRW2H0/PbDWYlNRpojgEPRT0WXE0OZmWd5sPsJDVnxBS9SjrtD0XebcHjN
rLhBBCn5NKy6uKEdAlz3g/u1bki/fCRhuQ6bpkI4+O5+RbKbiE43T0Wf9OFGuEV9tSQtOoaO2iOq
6/xm9lsd9H37JYZgzjin8g/hUM3XsY5i8UFl8rtnmVR7xcmQn5H6813rhxlJSsKiAJKVRUfaDR1r
oydLIm/VICeqrmZYNFc3E6OqrazLC4Mp9Qcr7a+LC4JwpTzUBesKKN8VEn1H1Ek72kxHOxdKHmxg
z+qhd3SNyDCigsAfrfYRwaT8YCP5/ePBNXHbIz/gjPb28QCP0pu5a52mZdscS7DmyFcItXVVbl7n
2reerMnTr34BKWidY4aHyQfTxbSK0ZHugKn53Qdry6/3QlFEEOGlVh2CfL+05KUxheDDTpOqWr6Y
2uJRXeao2jhZJCFTdc6Mv4sS79gJdb/986P5676qUMuvqwm3wmLne3s3iNWSmfBTeEd1etOh4Dwq
czt7/vNFvse5vX3+uQrdTos1lPv+vmJSCV7vZolPF3euLmanHQ66MMBQ6CHh+7lyn/M4ABYLk23I
EAqLUy0w9sd4yfAWLo9VhxBqU3pgG/78yX5z69lqTOxWxH3SEXn3MORhnTuaD8bdsY+nyiouCukn
eMhIi/TIEdnMVVjibQo/WMrX2/r2hhArSv2KCoSkv1/YqVnHXKgsDCyzuLvwCXnY9+pxQKkHkB+r
aD6GUNXsMZo+OvV9P9a9vzS6RU67Frv6L1+583y49FN8qt0VOYn4c1OMzOfQnt21VQaq3UHzVizT
dTQgjx9HrfaKTKO9wXECh67OrjSab2zQYXfryubSt8rlerGUPi8Y+QbNEL1os//Uj6k4wQOU7oD5
+IHWrbFz+J8f1Aq/1uLQRYVkP6RaoGB7V5W6OslZU11Mj+v7kWvNVDoOBe51PA47YS/R9Z+fmF9f
mPWCHo8MBxDPcd69MDwuhb1I52RyfQh0Pc4dsMjlBxvsb74Vb6VpI0hS6wnn3UXMJK0XI1UnROmE
V4ytC2AYBI0Gs4VcYjMusXH752/164buUujRMOcFXdfj9c9/qrjKbMSo4eoTgk2Srd9Owy6PLcyR
MPQ/+GqUKu+efXpUlLy0C/nd+ILi3TvXlHk/pbmzs5dMdvsmUnYVtJFZ3pNrNZcB0lt8VE5YLPd2
zcoF3JpmPapkMZQHpw0ReY8WJa9CoXNsjhkSe1IE6ESjlYj7HTm36SWgiqTYpmiPCAjwp/CAD6L6
2ldL8WpMZtvcztLOkOv2NZkGqFTE3ajz7GwQnf/SNu0cb10rrr9Yk3TJCrIJMsUTEqtxN4Ze/qLr
nlljHcbwF6RjpRc1P1fPmbdr/b3d2wUe5KmAYiFB7AdVm+cvXWQvZ4hJxxZBlNAg96vWhJgwrdDJ
sc6zK9dcmHw7tehfePn1N6Qz02lWoSvg744Z+Ul5n39r63LqttA2nFfiR9MbTqjmN+J1CENNRkA8
MQLpNazRsp5L1BIkwpMdVuMOzp0vaeXYwwb7XvgkC2vGEV7mudiGsMtPiSXIrvs8b70NGTzGJ5oA
dnwU5nldI8Yp2+l0SWU1Btg3LMS+9lSMcBdAx01GmHLzcINuurqvDmm/Ir3gi73iwRGfu0rGOIYR
zPEE1zMEXLfMO+sICWTq7Mkpurf7vhy2vtWNzT6NI3A6jQzjBZ9D6pO+hxkkCWxHo8YuekAPAlkS
iLTcedBl1gGcZqP0CF0mWnZTtYsvA0JYZlymXQR/ggiV8bQy5JJse7q9LcyzfIAKORChQvxU3XNw
KmPQhCVIHZxZbIXbVnjjcdsyeNl0Tbxi80VSVAG6svByza3Ce+458DUzI7GvCPIx4iNMI+NJl2qs
ZNY8N1GAWc3xNlmt+TyNCSFpFzqk/eHLzGr4ZWHqEaspgBls+jYuj2LENC8qtRMJoqnj2WpFguLH
z8vhjpfBgDRmqhkZidJttxNazgfRigL4LPIXsKpN+IwFcv1hSEuERJZAC+ttV9+xNBJMGs2T+FSU
sN/iFpnQLmsn8RUVFz1phdP+RufCBhTSVUmPjmBG78HDuaz9qlKB9J1mdYurzHj0YsHliaxpUnzO
+UhMRJOjsEo4NW90NzTZcTRoPzlJYr9KCBNL3XRjtD2KqrAjcHFjutn8UmMlajZNQULGxoogzCYj
mQyb2l1ATMJtSXysBEsNOMWIS7VpeYT6U9QXFZQRoL1Mvu2qKaHHrna0WaNbCkJdUC4VIyqKoHY9
h7QqkkPxOqL/J8mkrmA5llE2PDvY+BH7Szd+chclOn4ugYkExgJRJqO5HPnTGqddqW7VCRQZiosy
yi9rSkLSQQjCIczMi+WZyH0sWWOpouZgVUocT3oGQRsiDsSXOxsFaSgIl06rOltwsfAjD7uEmIln
6UQIukVGZP020m2lQF8VRndsV3X3GHpe2l26XTTeqIkcxQAfMQwFwY2MaAt44V2J9moM4GFiYutG
k+CpXCYsNyHySjg4DWEzGEQ9hrpJ7ZmkhSVDn1FrmZXYDK3jFjs2TP+lnhF57/IlJOHCR87unWVz
bQjchdWKOoB5fQHMkZVHhrX3HBGuSiFEa/xlYTB5UpiN90mkqy/Y4omEL5ZlRnFkYXbSO904Qxtk
Gc6ZwOrr9tZhxKi3uaZNsEHpkQqaZSXrdN70MIvcei2zk8TuPyMmUhm0nKpM1wgP6pKeLAXybYzl
s/DwtATRYBfHUVqBAkNyanxzE0n8+yjRRm0cNRnXSIQ4XjkzhXaQYidacNm2w3k/M7lk+akADAo8
BZs1vOHetIbxUWHFO+dOKXvjxF4KVrAbbqLQNW9tktRF4BVwYkB5ElO3qwogUjvPWb2CUA5anyQo
Ky73dpS4tyhw0a4tFbOEoBWpfeYItTz6PQUYcIgcR5EYfAukD5464qE0JhGMeSNyxmFA3LOdJTtL
MI6h+KpQc5zDvU6JouEb1sfKWOJbW4r6HnwD6i6zgjLiFrCgnNgoPiNaYSEio/DOQHYCHin0yIct
SsPZla2J9yeV0ZJAChpILYTDrOp9l4zmtRkr5Lhd7vPL+O4EtlzXEi9dErXWsqEsN64qz+7YAOGn
AA4U6b0tB+uVhmx4BRODSsSBjXNThSxouPQXl+kalfZZjrSTw7VeEveI4r6GcwjMcWTdJKlsu5hm
8200qRGhwa3Ul9G2SNOrvdzpofK1Gd5gHspqW/c6q05apcYHf2yhQmElcPODST/ooUn9bAAPG/fd
YVaWo0+hOhmfZkR0QHd7UrvysYg6aF8+OAW7LPPPmTX4JK02oXNpGg0xgX2xhjmnk9lZgVO4Xh8U
HqJZhJazdbZKpi0YyFimAL0YrN0KmSaYKvCQK5l9rF4nBjclXFb23WBeJNGHrlb+cKiJyDhZUsoJ
iwXvMhkZrbwqrD/HFjsOxB3TLPuTCcpcBrcOfBtM88q71LJKkJuKiCUdEZd4kkS8wbGZS/DaTQno
c03OGh4z7SAatdtyWHl8xDWiyjRugLSgBJhtO/vqMS2bgyme4G14uXQB8km0wkEpiv6GMzc4Xy6e
EwTWq+KldYZp3EtXD+35iPteHKLcd47LJkd+wHxVCha0XL3ESxhddItTv4yJhjGGbzW7loULGED4
EeaWpZTwHY2ayMmu9+kBWTKXHQb7pmHB8dNb4XTTBbY1TKIFVTubQt+BE9Vh1BqbpcnNE5MzyXIS
hu5o3BcVVrgjM4z9/hCOdQkYqNRr0p8CT3tusf5QGc4cK64kQmkzEOhvkSqbxPKMYI76dICsVOZi
l9UdjjW74tHcTHlaATfr6Z7vYn/p75wqpLIYmqSmlcZQapc7Sj+0jZViaHPdCDWn68T3iamdr044
JmVQDhQ/m2lK7K+yd8drxbDQ28R2jpMdgZlzPYSuxQpYRKTs6LkAriOwNrNJeVTTKN5HtnNvmWtz
M7jRSrnzhHqIjSQ+myPHu12WaL6dabx+IpJKqoPxnUbH4YtUqAJoarLzugldGVlN9WmH/THZuoKO
P6r4+VUBicOmMAj1aWoht/heJNDi2eTWbxY7JEbLNevwEqSZhcW3wJd90ygNaC5TqlvrLMTLwShw
1sAE9uohKN3Ut6ACa4b71Ap1MKU41LEQ6uHaHef4qTAaXEKEc517tmp3tZV38REVPWvKOLYI0KUw
7QvDx5S3Dxs/Q1jOP3kCMUqKWTyZ3rRqUtS56ofh06LMojmkpmzr4++2TwLK3CMWGVi96VzLZQfw
jUZASLBPuZFYJ17D2Cxu6hy5fC1LeMAdSstxa44L+yRMOjkGbWIUToClo0FXbri1v1+Kzoj3MkfV
u7PNDHtUSGTKN6ttahTTYVtkgAkGfr7ZJ/ns3M+kHe1rX0awerxOomjolxKV6hKqW7Li8891zL+1
z9jyQe8abfc4xCkqb9mCzT71EBAuge6S2Qpojqqv6VylX7pkKhIax/wmW8fy2mfKXd8kp2+Myn03
dzR+8MLzm+SzV/Vbv5PuA8xGmgKGsxSfzKZQlGkDFfsO1Bx+QJNot/s6Ga1zxsfL0+RN2R0WY4EK
t8ckWdvjDJRMe/D/hraHepS5IySGpaH8AXBwBKuhCI/F0H4aqtQ/EobGBE1ajl0dCW0bu5LSS5yD
ueSc4KZJekw8rnfGfivxiCamS4kNYa+nFkph5MZwtYbqpl6QK4GSMh30ipBjAOZlHbinanic83K+
KXio8m3pd2m5MWDvr6LPsnOOWV5DSr/ZMrNgSfPmlDEMNBGfdjO//lwDAU0nOX3VZJGhiV+paTgc
62VXt+3wKKIBAinADvsrutRsjb0Q9b5u5pAbLOC+GrMi9TBq5+yCiXT+zV1Sc9z67iIfKlsN8c5I
LDDakVWV6gR8wjRC3Jun8RjI9prCawO9xr+rfbwn5AKu2n90+sfSnzpnCw9Ry8DoFTRTqPzzmTQl
wtliCFW2D8mphXiRh5gDmjR6paXlDgF7r9NhwjamB0envTxyRzP8liPQOygxh3S+WI8e16HERYxS
OznwK4w71veSdGDbnu58zavd5m1x6UV5HwV6kfF4JjDS3IYRJ2B40x7QKuEPzjkBib4XUPu1YzA0
M7ENWR89x7rFJiHrCryhj7+23bQyUkQFEtsKYLpMoRTYhXHV2xJZfhNxqtlyyBm/LRl5bHs9Wwag
2CVGC92UvvtY8k/O57Fpb9oBo2wecms2pY3re9M4of/Q9iwS+7rtXMIl4eSQyurEBUC7qDce0CsR
FwGbzBT7UZjFt8wtjU9NSm4nwd4k/lEu4TiDQJYnaxFqgYXwVZQi8xMQQwgQoFbbFeMIfM0oVHmi
NBPavVY9FXNRJVA7CqrSteYjvStoy1gN57pW6bhzqmnBOtTH/pO0NcFs9F7INTF9o7qMdORXgW48
PPSpqeuLhTWeOMAehkhQTcb82GlBAEmOiL3aj1XqfdJdrPUeQXj0+XvD5r+Fcv/yaHb9QSf35bkq
f1bcrn/9RxSR/AvdrEkXC0HNKm2l8fS34Nb7yzWZBfkKByIuP+Ez1/0huLX/ou2FOo5+FA1qhln/
1sgZ4i+f0RaNUs/12PnoXv8Tq+HbDhuKFLkGqArfcRGk0eh/N/CQOTwDhG+bWDfpNXmA7bZOnHo3
tba4+OmGXP3dyv1Zffr2Sp6JxpbBDro+k+bRanB828vrQACFxQzLyKqTwG2Yh04YD3Z1HOrdn6/0
thf640p0J+mCcqN45d5eyUtI9J0U7D+q6q2dSkIfp3na/vkiv/k6zGr4zXCuoH/038/OlKcbzSlK
JW5zzAsYXbaz7vaeHRPJ8MGlvg9//tMc5xvRSUbX4UE4Yx7iuu8ar6FARxIRuCtCm0NUX3VNeO7T
7s52zUQoJvD1lEZRBKp6l0eD6E996VGUNskihk0fOqhrl2GCql2XEV0OL8KtFAjyVDR2HBz8tz7x
y9C+ZlEMmDlxN15EMYwvIA62Puqo/l8agjWjHbrEiaDlyq3ufRXORRAh+7cuDEDZ0Q6zg/MtQTjA
Hmli6NiLalDfkiUxUDKJSKbXc9FwYZJgra/SmJJohzmuwjIxjhyNM7j73kmY4pIIelvo8cJkcvu5
7wb+2wJrBedBq+D4r3Xnvrg+oeqEYYUg56bMh+ScZS55UbBX6SdJDGfoQNY6Ph9SpnglDcpN54ri
ZIhVM+45S7ev9JeLcJeb0/w8hOF0PxFu9K3IE3XeVNnKqSGN52aavCXd0zmI2FDpGzK7bRP14HHs
roOlrIzntm/cz6Esss9hpzhnJDIk+dnuQXNtVitr/+ClKX6/rRUXeCtWFsjiVdzp0svqJ4B85Y2t
QRJv7A7IIc119o0RnCi9y9bvHrTKs+cSlvkzb03/JaaPgF1nqRwRhJWNxc8UdvuF6p4tZrH4ZUwj
SuCqwu4DhcgBDRw/JotHZkmWOiq8Gbrr4grvMaJAv7BF619rHQ1AGm1BhovdDNn9ZHtsdejwL3Gk
xQCy+i67JSMeiCOpuvLOGibD2Fj93DwnBGoATc3HuyYzwKYmzpy8KJG1ty09fZxxczee62ykfzdN
RCxDj41IXKGlFWEZymGxxvVkvprjmL4w8sxT6n1GtBtz0NG1TVHTb3tZchbTyhvQyZepddJAjAa7
0SWr0TCnfsqSErDO5HdhtR3ZWq87E/JFkC9ahNtekzgI4jLibOotS7FcT8sYXZWQ3J4wo8XPEf5U
98bTSfTQ0xeC8dchOV+3VPprhGqMlBa9CTC56exq2dFRdECZdzrUpI9Z9dqbhzM8JqierJqMgY3N
WOAlq7qSrpgTw4R0QqYAPH90x4k3NzIaWSZa+6qDtbwBQlPclIzezsJMxlCkfAJjNzSXwGil2IKf
hjTBTp03qDA2E5YBqpIw5y3LuSLRnqGuv1pxC8TQ0IoRRNkbo6Ts7avPtICXzxnLvr/VoMW/9hwv
4Di2sfuINcy5tjX67aDKXao5Pky2bErKx2uTnrZ9Oodr2EqXwVnc5RM44Y1ZOz4puIuYRmh4hXps
WyN58SDkX811n1bbmQ46rdAWixqxxfQZNsrHKhAIJwTADINjeFiKkRjekfcPJm0/39CVeqj8kF8L
FBTcWGuaXz3waN6mb0IoWWFcVvnWz4j0ySLY/FuvNrF6ZVXaG1sQG/JOs2Q+6dW/tFG9oAPKgkM4
t++EJV7ymaK7dQSFuxnNOt2T/h1VAcqPkl4wjLACyixeJupUMZ9XRdPxNaUxXvLvFZ/ha/AXLDPl
cM2aNhVbAObi22LxqEz+hFzTrxywvoSg06gscz9udwmAsWsbt3u+sxlO3ER8ARzFmMMoyx3OVZpR
9laGUePuW1pjoKIBAoEHRT9IGAJOaO9oaBVl40pgoj+VDM4pI7IRshiW28AqEj4Tyl1azHXd2Sxm
9BiuVGgZ8tg2q2znJ0iNtlB2aD+bihgnAi1MqPmVBf8nSWLmI82UdUEuWJ/dMNwOAjBi72mxGywX
RH47TiYVLE25K/wdNM1BaiUvkqeVLqXd+7RzYy9nlJX1pGhX0QhfPIYF+JjX4HROJjrQr/gSldxF
Kh2uZE4DC2Z9XtsBmSLTbe/IvOIrSIKnihRv0XFW+mA5xFT5SZCIuYsDGmPtCwyuHk6ZiY5/Cw2G
xbc1AMX4ZWT7m2QsGXjUrpb3paQhvmldjq0xduFXdDP0A2bsT7TtMLoJbwaWQxFUmBtOCuLYWOzm
QNy55weN5cRng44VgPtQns5YUD6ZWe4/GzQhnixvylsosm3UbkfdRecKwv1FBwZNHPkMCsCveAnV
NRZGEqIw2yefOc2bz2OVTDfSGnURsLsb2VHVdslVUYYAcCSdixcIcNY97RImXhDfaVWGwzrKblJo
30HvuM2zydq2y3tPlNveDqvncszHa/Kpxcp2tK7YFtyLttbmGBiTvbcN130Z+e/PG4vGPrHHTtdr
MK2jd4mjcn3OI80m06SoVHn/yvYTPYWY0zeBfXuNrutrJkPbCSzEB9aWc8jCtuuyfm0kWrsTI1nz
niIHOFAwjya7j7Y7bwo6K9aHjofvueFudAFukRXZJMhmdjmKEQoT0QwiilxdTlaZQBvo2zVxw+KN
HGK/uY0G3MZJA6EvCJdhPK+lA0LAkHandqJLiwN7b3uEDRafDyPo5Z5n0/pS+USGb5bJYgMBMJ91
R8Li3LgzywLQtEdGy+OCjijbcjBlBUhoJM7AQOV06cpOFmfVrBb2FHtOJenjfvOoePhAZy5Vfj17
nvctNkV90bNR8Bzx9kUBkNLkye7W94MuH2gHWA3aDdB0lfeuZyUknLUxC/ugjGNZR2qfiCKE/K3F
SN4zgeqra39gdxjhgn2OxpY2pPkdrZHPsqONpqe+3rszk9pNmiJi5i/a+PG7JUL3rwU96QKJXcVK
5JgW9xRuTpftQP74MSxJMGzXEOyqjCQrmQ+nrdU0GTCrSAHddxvooqa9HqYRwbZ0Z1SUzwErfPM8
0J/En2aA0fQ0ZuJpyQc8MUOcQJ+Fj5CdloMYnYOGKEmYl1tZYteNyXCVRjZtmN5rhXE6MakEXD26
BgTbBpjQBrCJ/lQn1J0bupsAMRUtz6tuZCa68woPOGlJ9tduKpy2xUid0mvRPTQxnraMqCVj5Mg/
o7g9QV4KMol8AeQdMutjcUlwaCPYSAz72m5Rl++rIQXvAJsqta+Yi1MT4UJm7zIX2ztjqOEO+6Rz
4Pyk9HzkRezWhEHNU0thB6jVyS+Kxpm+QMVs7I1iX8wZowo3BsbmDV+1LcEGezHH543sRIc7Whaw
+2wm3QjnSVekCUwLIw6ipRtO5FS1X/tlgBesnKpErRUZVgH7GnIR7UtNf0P7cCICo3WcNpg61mCz
ms3DmOcI20j5yb0NZIO6uYbe1rbn9E1Tf+e3oSCATJlEhQ3YhIH9G+QWbIFFg3G1UCQ8u6PVuugX
dCZ3Ye7bLSQo1abiMulye9/7hr0cCGvIeDFihx1oSbryBJXVBAgj682u2CdhmFgsOTbcTUbD2Ii3
LU6h1VQeMQ2qqCmcL1ZM+U8+IIcQ9mUzKp3ntnZJjYQC4bEdDBFh1ueNJ5mVWWFeP5B6HlkIGtvU
vAsZkNZfkoRpFUCxtnGvVmIq21QdsQdT1znZ6/fT03+3JP6FTOvPEKSjKv9S/o/b/vlrAggkeel+
7lD8+Lf/blJANvLwTzAYxSzHUffvBgX/1LHEKsBBBcgxV3Fm/y8UkvhrldhyJEWiZq+YpH93KAQG
P8/mtOpj/fpHXmB7tQn+JEijI4GXgsaIqfj/DHXodbwRACV1YyjB4ZuZs0/QE+FaEApSAurG/jB4
+T7l/V5c6151xZWWGKKjfjdXLuGqjtyRA36qCgfmIueppbg0iP2oBgnl3T2l43uX1PGFGS+fB/gV
iCpIQ+1hqwHbI7KJjEH7eTajEy3Nm0oCYzcyJCTUvF8LKoliYB4orG+OFzHlbYvxCJt7fVThHXSz
zHmthwEVhb3Y1uep9PsjpZryAj6GOkFF3wVjagmQBOinTMaLd9Bf1UbYUBFN8IcEERSsDpbhXce8
W1n7hX7e2uZLBUcl56UGebuNcUZvZ90WJxFDjH0JmecSpW98LDGIbWpeKo4HTB0OWIpy2vwaEuWc
3Uamql7cuOoCDqfW1rCBZndpr2DmCUpr3bgN5VYTgiYqPXXM9nTfkONCWhPNWTopzMhw3gazIgyJ
EugKjM9BrMVxmDbZkdvr29p2Ybw7bfyi8nCnK/5O644nGRyga7+oD11DMFQBuZ4dmfNrduSDrc2r
+TCy6YRmfDKrBArBKbkYp15aHpAlBbq4A8l4qDj+hGa5N6DgehAwEk65cI1CoLPx3RwN/IXqIpYe
oXW6Szd53T6ryIXV1F/x0z/CnCG6iyhs76Fmp198AqpkeVjyo5b6zXBvCY0PjNIPnBJ8Md9JdgSc
+c6ZFRsgv6f+qmzm8rFOyRZjbO52ZJ2FEac/sahtquJlZ8m6PVh2md2xS9A5L8OL/8XemSzHjaRb
+lXaeo80TA53bGMOkiGSIkVS3MBISYl5nvH0/UFZ95YiFFdhrF23dVUtsiorhQDg8OH/z/lOWiB0
mGYwcaa/DsTYfqFP8FD7o74jaCS6LeMDRNQrWtU/bNbsINrwsW3IMqMqghKNxpF46CKINP30rYpr
fA6igCTVhlcR3TZ49nPCW0dUWduTIggRmtMavA0j+844oG4tB2PFz4o3Jk266zRJbhNPpgfQS82y
LsXNUJnp3rKpt4c6mCCKgRKatn8LbygjfRjOou32Lx5Yin8Edx+alv9vAy8o5r//uQb8GPz4X9u3
9P04k37+Z/5llzasvyT1f4v/AJhzlMHf+mei1QznL1TIaEUpB/P30CT/90zLP6Vm5gJ6f5OiJsq9
/55p+VuzydqkeiwpIivxodnWMI8Lp0JaeIv44m1Xsh8TTOLHs21RD+jvEg6vQ9hT5YNB/Jqllbi3
UomQjmwuLytubSNs3EfZsSFZDnXpPuqInb5P7Kjqha+r6GoqsOVznFbJszXSSaVJFbn7pM6t584L
iT61St2mmxNOn3NngripF3YfXJWVJrUbcCmk9PRjG1L408vXygCGsJ3MoW82gkZ7eQi1QNcRkiR+
uaQkNAejsfN1YrhQK9pd6tUNFbTXLsQ2ugwl3UqynfKO1lw3OenSDvu0RlhhAUk2u57g2jiAUum4
YcbOtWK3vhzbLiTlWKGPWRdTRlWXP5L+WFFaOptUdjYkfuneNwpuSLF7Ezgnwe12gPA2M3IQvlbr
Ap1XtN4hrs3JLGNJNbR2Go9+O4dldoZx3ZVLzezlHHvVRdlai4fusdAb5uOWjt+iLCcBjbftbHc5
2XiP2MtB0Vmg1hxGwiuhDvPdBvCGdTWixmrc9DmOGjlQ/7LLZ3BYibU04F6Ga2cAzbIkAYK93VSY
YHQtCwLFQqpKAteaYLGYKKqIZOhhUuxGGZF3OvaBiJY+kY/DDg1DMHI+JSapsyfzOygh29+4NiQg
LFAVJ9jSylkiO5lH+nIsejKmOZ2aMJ3BTfkow1qaY2rQJsyZESqvJ9i1IYXsglPGoptE3OzYH5P2
Wzk4nTljtMkNBjJCiKSXwhdEr1SwSqTl8LkLWZRTtjLJCn4FcsQUxYRa13ljUjOIDIobLXEu/j81
+A9NV/+PEiDEHztbh7ck/HXbyObovyY0+y8M6sjOscHPmzCwRP+ez8y/TJuzoW4AaHGkof49n5mQ
IfgXalQwKELnZPzv+Uz/C5f0LGJXJqiZD5JkwNkc7R4VmvHZwMI2lDYXs5vNfPurfFwZGvvBuN7Q
iNfFjs1Zna0oZIbNi9Xzy6jUa6By1/Am0e6F7kACohaj9b12XTzCW+GURffZGtjSHFI+rQiSltd0
fwelmdfXsvc6wJSyaPdEmBB1akbkHRJW6CTDHqhdERBUqwfephBALJ9krNXlcrCm3tiVU5WzLA+0
c19KSQRdgHogzPoHVRoCpVQ/OHye1iADRB1ZmtbfoyAOb1NUgiSI5ySif6dB10TLyqkqdx+Ndm/f
giUICV+JCWFu9ciW92GAn2IxZGTCrGp0uN6jLnsXRmbeDqtw1B6b3v2Wu/2h4yNbWVV879naTWWF
ljfLliKqKMJu1BY9jsG3pZMuWB9wgKknXa9eWxeK9H6wZ5636fDxT7r8YofBM3hL92oq3TpbF4JC
+0qLJpUCnW/VuJwKHHrrzCdETguAizzZeU0V3bO0AbcN1Uz/unfj8krSxKufbC3Spi17SRoWKI/7
J7r6EyUs7qDK9vGQW7dwPb2blpYZqJhYG/ZJDnsUYUKRkkLqkH8bkPv7SNIIlu8g6DJyaFvChfcT
uTH50itt47OF8IO4MWh+CkphHgzvkRrCYUNoz6BvgYtaPhFdJabiBHDmu1kb3ifLiyZ5X2F58OmB
VeQFp6TgfKVZMb7FwOHu+9CxkawGh94TzqqOLY3OiCqdz67WfZmyxtyPoWH9QM0WkCwcTHjfFgBc
g2CDat6yybaEIby0acJFW2GPWARJs6CGpzVu94KKe56txzrdxkFSJa9RSJT41qNH16wiQK/2mqZL
6X0OKK7eDg31a4teix/LH/g/E+NHPElneIClX/Z7DhEuxOkhJXeb+BNE13ApjbhJqajRJiotZNfG
FFu7mtkdtL80o1jfF6ifzG8OQiF05XDn+2gNri8NnotGTPKr1EedamcFW+kHuRAE9y2UFWAwwFtF
2Oe2Vq6X5w6nLmXnKzOx/EM7K8GqjV7xUa7HzHQJAstJkHt3kRH7e9ENpXwoBs65Xyy/rgmZDiMw
7gEtnbzusUOUTX1H8G6YfCIvE0r5in1CYuw8o1LGmn4XHWERtobbGUtLRoQLYW9mZ2PusaLm14gY
1TYWXbU1+zr7pEpyNmnrHNBgsBOO22h8oBAnX4u49K+9yDA3vhT0jzJqOEBt4ve0Zx0My5jckkYn
FB7+IhEfdY+wi230jpS9dBu5XpYsIeM4HKlm+BpSTmriXj9M1ybn2WEhxyx+pOWck4EwkjKCCqZ9
Gtu2umaOi3aw+52rLMrjFUEafwPk9z8NhfeYVIb6nNNYu8JDyHPPfZQycYvHcdH1fA+V4zq3aYHe
XiWkRSzCDHibzkx41cOepYjlRf1m1Dg++MbgfKFnMN2TG1FfJVrT3FQjR7Wxrhyw7Iog4gSa9RIb
Tfdsgx/u6Ieh4FmQsFipTT9VZNubNE8bHAvXumpJgaMui1IuVt1uAk/61UQvTrMxBHbe2VQ8A0V3
yw5N1PaIhNnbjMTCFlTuKVhqezMJtUPb1XcGTbllRPF442egtyc2SEtSo/HsDpWjlqZpD49SFKjS
oAxcD9XgrpOe5udEzujS6cYDmNfhXXQEPnIcrz439RDuNKTxS6Sa+lJDQbkx7dgj3FgzrsnQa67G
oA9esKPKpZb3eBF0p9pIxGX7MC2hXFbehixFaqLAhLeToJuOzIkEzBQLG0q76nOoFeG+oyP6NQUx
1CwcS0MwFBTv+INBvg59++Ir2d6XDUl1LeFAC4PwY55IvzVpBV7rWUTiW6q7S09Lu70TJW8Y9MOc
zitvlSFvHKjL8X9R7J0E3ZnVMLTmJi3qcWkTQLDWKO3sAtPp9+0gzcOAdf7FjEzn2iYZjFzRsLhi
U3rdmVW9mhxE1SxZYp1Xbbaza7delYKCfOv41hXiTu/g54GHBk9gSizy6m30umpt1DSPnAJlam2m
WM2n5l3yCtciNM3PJbWJNE2Cm9iPsp3hjNa1jcbra6I7s3wpdeXGxrHCthyfB6ouV78rsiR67PHm
fjXDkKIibg5/24DW2Oeyse6MYMyXmu8pfY+KtIXT6ffZk52I+5xeHVAx3cRvrqyVVgdAgfVipMoB
oqyT+kNXCbmz0sh5rbAgI/cl6i/Ua8KaY0vNCYzWsztKDvMmDGGs49+0pGVqCVEa8uc1XuQtHReo
LxRNmw21F1kPeuzoC1IOKD+zG2o/0yAm8a5HBcDUpZZVZrTrklYfA6jQDhRk2kVZ6RNK+CpvPgHQ
YBUHkkUYj0Z0TrXJJkveE8FR3pjxEP3dT75V37R6EIW4EOgxtiHxY8RpIBarNmNP5mTTbvsgSqwC
RDcSfXIEWuVXwOrDCqEZ0V815jRtHQB8BVGLWSeMK0BtXVJ5CYcaFUjpoXq2VBRY+vzCq0B/wMhO
s2DY963jtUt6l0H7STlanf4ACeJ4bybk2BjDgC+a16Y28n2JYpPBS+r8kFBdIiL5NSlTyJ1uH+2i
WoR3qtbIF6Ub/hiLLFFbDXEKQSkARmhY0uvfAHnDKNMirPjcIJhfZWTNHKi/NOuqEgVBfaDKN6Kp
px1Ul2SF8Q5UtizoYkCAXtjIR4NlQ7lob4TEgmhQGm6mQKRPEMRTwKdo97/1Jrk4C5EHAQ2ZnHpT
lsmNVSZfMlJUqAZp8mpusHCujKMDka3RW0Ew2Ret5UizbhqBojDum6sEFqtL73UiJFa543NduwRf
5zEpc/0kfpATYc9eK23rT/Kt92bYmC+Ne9VBolap03yWbc60wR/IsIla2e5dnO/awlYyY3tm0oyO
nYeiVmpFX6RDZDRq6hun8hrNQy+/lCJ98byxecjY18DBBjlxX5udtSnnSUvXzLJfFK2XbMjvEs11
kdeVuxr8ynzocYaVLDpJFm0n5B+HFv/z6zC4DwY9hTuSjPhm6OTS+w2iuzLSeoFMq6YPgN6Q4A+K
hBENbCd9HQj3O4SRY+6mXBRE3/h0CVCdb2HOJLucBiQhbpVqH1XoDDehT9UzoOmKBQ4J7l5FBGVA
DAEHNE3vMOfnpG2ShgSN3JdGEvUqOW7OjoN8EGjEcwQHGazhcdfUIb0PktstMlqV/tJaJf62Ggos
Sidy+Z57VdrfwBzXX1gZu2zZ0M/iAbbxpyADh+MNlrEHTGw8BnSXDkLr/ac096L3uBr9YeW3+fCl
M3WSIId0XsrTPlhnOHUOo09WaOAMpCsbqXcV80e4S1sriINNJ+cx40h+bY8WZgm3jgmTMCb2MYUY
gy84/v2DXYfDtCFVpnnojB6Ci6iAIce0eNSSvYZXv/qEUuDfM3O7/zGkmfrML32uNC+nf+b1Mf3W
IjTMd1UCrj1UZV2Nt0iHB/8Z3Y1h3uJu6ZQCEq6mYYFEtW8fDVr3xUHTcs9E8K6segV2nqA3tilc
xV0gG4i6KzctWc/batDEAcvCVK/91ELhTB+VzHjbp1W8odwTq0VHM9DfKUHcCHT6aaEZ+FWGOvR2
lZFSqS1ZkDkXLKO6fOa+irXf47qClpby7lkAF+zXin2KRONGIzzkum/Fe4yz/jBOwr2vSzu6TmM0
zMAMDJri1KCcliJIKu1hmRizl9Mg1V4U0XUgKN/IICl2TRCmewfE016I9GsXA6M0O+JfbRZ9OXZf
Sf3BfcdXvRrw821tmNF7pzWD73yg1oPP1L20G1Lbmn4IvhhYAa7c3vC2qPqcA5MpamkNbxQ+Nz18
qx3icwevs94oWcnmU//T8oSBbdrZlTYSGdIOvbHvRo6DKwNPdkRIue+8CgO62FXfGSiJ7Shpyluj
aaPkGUfk8MM3bJa+EM9BssPJR/ZiQIDYg58V0tyVXS9fW/jB2dqyPdfb2GnY6nvdStBNYyUTeyra
PA8tnO1nU0qjfq33eOKWxOHMXjXPycsdjvHCWiuJk5KzF/aGA1U21e5bkO72lTmIvr4dEXwNb7aP
BIAOfet9C52K0tnw03uHvAl5i/rpyWszCAhvkuQJ7TDXhdN7TXY8OujZNP8RhDCdC6IAribXzbUF
1m7CUoEHeBKwSWERaGeRoXefeJ6RLKO+Lvx7QyBAOoCGKcSqJqF+WqYYJbBMcVM/Okdk+SfF0c9Z
qlibxKbtptrbxVGi7NWkweRZaRL3Y/DTCAn6dE5xr82y2pVGSGksbcd2p0XtE+jS5Mqj/Lm2xtbb
0IPUb4sgJ+508lDOkPv9TZ+a4LWd3bRySpxnrYkQ709GtvU0r9hGgPEWbM4V6VQmAsRFkA7J+0ga
PFp4NN47G8nGtaLjsy515yWpiORDvCLTK3Ts2pXfm8NazBT7WIsBc2Gdx8hZ5u8YCFMEe2wLvqWI
fUqsMYm7TscUkQxxG9VOE1XzfUym/ErHaPReUEFhDoRG4a6QFdmb0SjQdFBZKcdlRnIUjhSQO1hY
rGKr6dO4caiDEAo8+1qR1DX3qUdSNDSybkuYqnk36hm9kXwyNtJvnmQ+gi5HBLKGzVpddzmqn2bK
zBtFDglcvtk/i+5EvbhhWq8nU2/erVxrrxO9CjaDSbQAFlXzu1Y01XVAjeazP9LUWOilQqpEdTGj
XZ0Gi1aAa8QQlg1LXISc3/ngN/TreCgT9qTS9O6tkYhWQJLedU+LYsXxOt6D38Dui1LOvWmoJqJ9
xe9CamD8pfH9eI+3EI9wyp5mj2sIM0prGnvczxHIjsG7Dvq8X5mmEe+an259vyGoqgubg54o5e08
ryy+RmETxxEHgqx1b7FJQ9lqNEIb2EgKf7iiI1mQJ1oGrtjGlC1pTEpCFv6FX/n/Fcf/Lan4/c9t
lHUVwuJ++7XmOP8D//RQbOsvPmCYKKZCEi1pS/9XydFy/pqF8pQVyd+haz3jav7VqzYUYGvXUVBo
5162NTfN65ykSMDYCO2hHwkXrRk1QshqH4ntOSo3Si5pQKpBrWbSPuG/nqi0Q6ElaaDRHSCv0tz0
vuGs40Frtr88jTM6+rlo+W8tOH8sp3b+w3UskDX6KXKOilBusq2jBxEn5Qsm3mEns7y7CtIWy5NE
YPMhpfvPC9KygnRD8JEDDWjuGv0C4Rgm7GJyitkIEoNGRwOwGkbd5orSR3ThUscNqH9davYG0Myi
IjOLCn691AhXAexQjhKvjLPXOhuLpa8VweOfn+AJGPjnZUCy2JJhwkiy5rr1r5fhGOoHVF/pucdu
cZdJD4Wj2WvVAwkh5TJI8vwHGba0Jmx06JvBkO0mMerspabUvbGNKbkAjjz2EvzzeyxL5988YBDq
JwMHrEKPQ5vfE9kCFoYpPY3KUUPjvzWjC6CTs9cS9mxGgdkGXuj43n3k2ymZvUj0kXwwi7FNLGRM
8oxMUIBdeNBnxir2C6qRsxgEiu1JAR5L7kjKIWe3ABnSlVG53qMjfIUsQMsPouvyu3gS5VWgN0jN
KoM6eKkbzTLMTJy8GgDCVEcAushJw7iOmmTckGPcXMBmnhlzWCsYbICPiP47dcCMvOjJiFMHdQlh
DJ7lIyow8Tb++VGcuwpqGZcOK1QrmNnHj13PoAERFOgs2FcOtN4mIm4k9ZwLT3y265xMDowgZjNa
Hohv1IkrJcRK2dMwQ+pqTs3GmSicRsowv+VjVO2tlGPkIjDYAKHpMR/+fIfnvio6QUo3wY8ytn6i
JX+ZJ0y76KPGD1joqyCHz9I4cuf6eio3NBiMW4EIjFzBzhSoW1VAgcVFapPRPKoXrYNxvROkwPz5
N5156ow6aWAEgvTL9H/81MloKh0wEMyVqfDu4yIeVpyq08c/X+XMKFdCSVsK+lnsZOZf8cuNa4HV
Z7YbMe8bWrrr04mDrB5CLiJUTEwb+Ojetz9f8dx9IbGi48bNAc06uaKHK73MQ19QRaowulS1T2OW
DcrHr+LOoiuWVBdhwsk02ZuhIScfQ6NLkYttcFLBHdPU5j+4issF+DKY+dXJlzGlnWkMKQKosC66
O7TDWMmpJl2A2Z2Z9hQz0UyFZJLGOnfyjszJSLBmCKp0tr01gl4svZEo4l7T5MdvCA0HpwDWZgNN
9MmkJ2k+OVqTCs6to0fXO/ZW2GvzC1/6/FhOvnQO8WxdGHAQm0+nLX2o0rTRG65SOyAi9J7QKmN2
iDmrnEJPMIaYtC11h8T6woR55lGCKESJwr1Z6EVOXpgirqakrk2S1Yx4LUSdku3XOUt8qdqFxWpe
jE5vEg2gY8zyF4mk8PityTSWzcBSThZ1vklazBMubItA99uFlplXZd1eosue+bLAqNF5lux4WBVO
JlDh5gquSIOEarTIVarTGvJSdAnFf+4R2kzPqC2ZrvXTfY7ppOWE9oPId6TVuxyz+obmWfWpb1vr
wkd8bpyghiBmDCa00k8x/L6d9p3TazasJsffu74y96mOznFu599EFhUJU4uTx2ryuw1VDf3C5c/d
KcBzYNgYVW0Cho7fYA4iMXMaKppuimdKkil8cFDnHeBSFP/BYBHCRbhkEM8JZ/X4UhmgJPStuKqw
Dt4Su/15JMyJbIfpb8eLbhQn4AsX/H2sSCiJrC6WzSlWP8Uykz5ohuQ124veS61NFHvmNZJEsf7o
/CjZOnGuYH+CZuKUrjugkm49jzjrkKb2StaNiVgTrPqfr/L7e+IqjkBFxjyM1Mw6fngC3hdxYPQQ
qrx0HiI9cL8ho2m+J940XTjAiPnPOv6qEY3oFvtu13BMU56MCTMOKm6VEwx7Q7hXHtaIdoXsYLJW
dDfELYLWlm69QhEKcrOzEBPxl8nKKHu9WWl2F75OHn/KwnFzmpd93dnaUkA5+DsEwTZRhC8lyk2j
Tc2FZaXp17gP/HChOwkxpLlbhYcR/mS8Mpuut+giE2PtBjBZlmGALn+Br9hGDwxy4ZEaux0jhW1j
NAWhnSYgikLxDpm2+dtiUbwVhNw956qn2V8U/Gp+L822a2Fk9iOYMLb0gIyyeuPzg79S/27TtZmF
4saVms8tIvO48qQKYrLiBaFivVtrVId8qpTL1hJDuNKT1FYXUMRnxq2BzoZ9GrpqdonzWPhlv5IM
wOsCX5/ZW8I8pG3xqkbD2394QCFonDMWXM6qqMSPLxJTWKvBaFvI7uLxOrLMbKcKN1hCWKsvDajf
xxMqdWoByOHnT/FkPEUlHJxchDZuoDTZxk5MBc0bBXmUQJ/FhXX3zDZXGix9bOX56Gda6vGNwaEN
YCtxgMpkgeGqFQDu4qRw74h16BFClwk1b0lFH8sHfh8cnOb43QpqOHFDHN2Xwm0uPOqfO+uTD4on
aRoA2/F/i9PCQ1tYlJDZ4i6KxkyuyCSt66VnhYKqJy7pBXZJdSgFo21hiUiqJarH4VPdOeQ45sWE
ocUPBUrGwco4hwGt8e7LQenjheny98Wc9z2HM3AklIJSzfGDA9qVg4Rkx+KVqflel8awglMh/ubQ
b/7oR8PBcx61Pz4+DNn8cxohrtk2T236tAhCPcDrRaaxsG7wYlMbBDO0m5pYuwA4OHd/ioKCTl3q
p4Dt+P5iA9OWpmADioCDLBG80GXkcF+F+Q/sTZ9g408XnuiZSRv8AJE+Cn0weYAnA59UTpFG/lwu
aftyVxfCfEr4H3FrA4K6MO7PXYtyE0FvbCZc8RPe/cukkWVoaKO8ZptOq21v9BqR971V3GjldCnS
4eylGMpoEyjO8a0dP0jFajd14DEXU2P0O1oVjI6Ek1tjX9rtnb0SYxF1IN8PuuzjK2EKQY7acY6y
R5guOesqCghogMSOufDU/jwUz027LlBlBr/U56nx+GIBMAmReUxINK1jxCj2tOHA7Lx/+CqUrzlP
kRzE/vz0oEPAiNEZNdNTUBrpbQyrbjfpgHk+fjOmyX3QytGlK9z5Y/hlOLgIvmqtZzggUlT7LDCt
G4ce1u7jN8OuhE3JnHyhn8bmMJFRAdMtPqmm7u6h0o4rv3TNCx/uPPGcTJ8m5R8bxDlHUGqCx/ci
aOOJhiguJIkWi6Kd/u0Z7Z0RyhvEhM6FB3dmyDELWfPKq1g9Tpn70dSOtKC5GAuM9WLkUm1cHb1P
FZgfr2xRSuXwrnPSIOTIOFmCB1uDCtk7YoFlV93U06A2Kqi7zZ/f0Zmnh7HI5oDGXm7+kk6eXo0J
GjEkNZZElztCtdv9kA72Q0lY49K3evNCsfTnTHPyuqigObjR9Pn+5gDLX4fe4NZy5GlRZypwOy9l
FpvPwrCbK42C9P1UGNP3MJ6MB2OMURgSSN/ten7f9uO3TdQFpQSDohen/eNfMVnO4IEmEHgWi2lX
RmaxxrVjPpFqCxDba/oLn8K5x8zMgQmEz4Hwk5NtR8o3gl6Hu/YrPdtXoIE2bh8EX5qJTHAmbO3+
z/d3ZpzSEdEtZ/aXmORWHd9f1Q0Uw3/WiUHlblTrIljufNie0nn5D65E9YzphGBAitLHVwojmwif
BJlHowO/6IUhQLd02XXSdv2HSxeSahvpDOjLf87Dx5cC06MZPsA8ysz2XW1l8knzy+ngKGJB/nxT
8+s/GaQsXK5r0Ftim3062YsA/arpcaXK7OI7VoUHJbURWQIpvXNaerrqgDfuYOtfIumfWWYocVHj
sqjyA3g6+eqrZuhjmiuzuX5QX1iLvIWZBNOF4XFmOKIYYcmiWsKZVJ189ZQ0kIJazC1KotFT2vSC
xZykYyP4UXv9xydo6hdMlhQQ1GxIPX5tpTVxMDOZM2dMMWsBflBBnjMZXnq/LqimXBgm5x4hnZa5
k0jLi3be8fWSaYIlgnthEVc4ThJfJtu+DS590eeuIlm8IM5D8yJG6vgqbLbgYWSM+2QKvsSe0677
6OLZ4OxFTNwWNNMUk+XJDiclF74uPc6heULatgNb9dOsfVz/ebSfmyyo+lNd5W5wdJyMuSy3SkMr
lViMnGa3Ntr3qwE1zyo3Iu3C+nn2hpgECVZAz8Cac/zUAiAk7M3Y0E/oLzkqD+4NIBhxoVw8/+DT
z5ddPLUdunHUWE9m26pSMftaRgAyQQKukWqtFfr3TWdN074vAWRLrbip9J5BiIntwuRx7nGye2N7
wLo1J9Ec3yOWYtR0escnnMb6Ez5W/y1sXfM2A3H84SOEYtszZ1Qw1YNqPHlzeoS4aKwF28UOewY0
n+4hyNtkO6CuvHBXv0+JXIr2O+E+Yp5/T1aUvjSDKRQTFWskOwE8V4FTpSzFW6gNsll0c7Gc/Pi5
Zbj58/A8c2XOLXOUJgshz/TkeyaQfXI0MBUALoS3jTkEP8S5UF84g84cBUj6a3Z74WoaocVdGK+/
v8ufNnikAUyW9JxP7tpFzTymnC4WDYGPy/lgtmsAp+9xqU8XLvX7p+GS/4e2mROhJJbv5Fv3PFUJ
xIMWZdZW3sVZ3+yxK318feFwMYflUNDlmz+dtiiy4kRJuCF79N2lGIWGKNq4JDo4cy+Q7miVsing
W/9ZhfnlfKEwHDIxsx03sSDsnBLRlNWk+vrPA+PMy2HoM4vQd+fYftpEgc+RWkYx28rTSV9bDVJb
d6z8JX6haf/nS80L4vGM4s7uXqrqc07ab2WjMTD7FLEwN5TW4aPfturziHb7DQ6Mfs8cHay7wDQ+
vJBxUZqSLGY0apicjycSz5du4lcDRU7f81+HEaRc1mn++59v7cy7YpuBJIXwIJIg5cl0ZYCFDqWJ
pp14Ln1TTyi1aAqNq//kKkzJHJ84851epYAMgo+Iq1RZ5K15bUgY0mS6cJVzI4K6JUezubP6W4Qc
+HItiBvTWtA2mdaULaclgcqkiiurvzD1ninbMRtyEMRtTfEO0Pfx2+npmpEJwhgvJdER4Ll0bMAy
blF5s7HcD6wAX8PedtY18earvjfT7xxV4YWXg11tEy1AhluJ/jO2RnPVi/FSZN2594pgymH9o0hP
Dtfx76ucfLQH9ssLtMTpzs6lzi8JL81av+8keQp8DxR8aJfyMI+v4lcwZxAX44hAxPtsSZldxTUG
yWUCQ3LJAhleeMVnbguNJ5XS+aIsCycfxaga1y9KXnHhO/qhT6xpg9V5vNBQOXcVNkNzQYFTG+Lq
49syMU61U0hOUCxxEPAzXnBAXvryzhSj54lYuLPKhhqWcbINHxgyo2jmLkZe2JhUlbN3pgzARNWA
Apehnz2nhLtA0MjyQ6z7yXfMaGCf+y6qDzBD0guz3JnPh0rDrBSj9kSJ92TIjBV2sjk0duFzuPwM
hz/c5k7ZPNjNZF5Y1M9cisXnJ/2FHjTb6OMHTDyyr1folxdR2gS3KbiLG2dMagwFXnWhYXLuUpSh
Zh8zCbusGMeXsnKZ/dOCK3NVvisnI6o5Iqun6wh9uLCIn/kcxLxPpxjIpowyx/G1CBABylXTVNTh
OuIUHqJPgUaEBbpgbVOP4aUG7ZlxSs+UQitz3nwsPHljrs0JRBmpTVXeE+soD8Odo4+X8rZPnyDP
DIwP7VKL4gV11pO76htRNjAZafm1NILAa2KJAZ3zGCXaRzWEhGzrszqBcj+vCjbv8QN0Rtp+dZzQ
8KZrt9RiPYJm3BQXXpNx+tzmy1AKBjVHb8FBg3N8mQwfUhd3XAZLxEKkSIHbaIH7YzUNFmYKuZ6g
JQxxES2IsIOV4H2ZdDDhPoQvgsX+vDT+/nT5LSzxVOUF39VpBcVMxg73Nc1bjFWgLX3bZJnHuZ2D
lV/9+VK/3zbFIAamybukKKROX6STNXDYUGSotIiuXCeor2uTVI2PX4VeA43Wnx12+2RHYSV4x0I+
fcxrzvCK7ad+LjEGffgiDEnHRmrKHpORefwGx7INCtykxDq6MlsFsVkvbRF+dNtCqQ4GAk0aTt8U
nk6T5p2ibzJMIYRiW6pcO+xrr0Xmxpdei306b8zXQYRgcbJi8qW/e3w3Zt0RNGXF1oJscPEtR9H4
2oFteZ0cUohxUMni76Zwhy9x4blvVm+Ub3hiIvpifQSPJEC+1i08I4VXV+ZyvGPCExhH+gQqVjfo
8jFOR1y7Dq6UahsSL7b3p7zwdzIsmjucRxLea00/aM8eOLvJsgiBvzN01rcxwbOxDv1R22VdbsGc
mkarXWZ8KjXFMSy+IAArCXvKxBYUiL7EsugEzVerwm+5TpOh9XdkUBJ4wxqidglOireaJJd40XUp
8MbBdEKxyfQk9gPMoiSA75Sn6c4yZ1Pq3xJHEH9KRjk+deTZtMtG5OI24MOtN0mMvXaTpNVUgHgd
p2qv20kJlzxP0+cc2P6DGkP8ha4zhYe0Kq1HXTXGW9Gbdo3kv8STVidGmm6hB/veWomhObAhiF97
1ZTDBqONbWwqsBLuoYw85r0gNPNoH+HZN5cVOzt/66kIB7SlBldbkOdBJJmGlYOErMHJ1KqAKtVt
TeRW/peg7IdmWTkFsHbf7ZJrrCdDtMoaUuCYuzEUkoKpVQUWy7J/K/TCeAJxU3ZL8DaQrqYscx9t
MTj1Pqjz6VtgOUjuahe78JLprbon8SK+s7HggFH1hvSFbUuIszmqcm9JnJmNVz8uZLkU2ErB76ik
PJiaZT+ZeQbCmKiI+EnnrxnnTefsai02YYsPqmw3UwPSdNW5HtN/hKo5WTXpFLMxIE0WWDG2j5qk
Dkhvsy3NefeizHwCFFTlO58kiZ9UGdjRpRTl98yvAoxCppjwmFia9ejrxJuszTTynmWJEWcnjSL4
LLsWL6MH/RIPvbsPA5twvpHkaQvZ3KLHR/A6ap7zRAm/Jv7BkcDcNKvpKwCkFpQ1fHiwg6yoIxMH
WVo6bGsqG9/1Qcbhqkj7gcGuVKgxCVbaO2tb/EIM/Wx8a8s5lwLJxwAUIOg/V9ADilVZsONc1LIs
U8gWhk9CFYzOaMXpFxMt5DL51NU54JuJf/5b1w1JusUlPdxkrqrAuDdutEv0IoExbdoRrzuqDHfO
nR2+N0Mi3/sGZc+ayCiv2lhFFDwPFBsyIhSd/A5qlE0em55XFjzcQZE8l2QF6NQxKtpgTbtiuqlU
mA636Cict6AKBd5aNxPlpolxhEPRc1A42CWplTfg9qL+VtSVZT3CkZgw9KrR52MoYc0tMztKrVXi
uD0Rhw7hGPfoJOqvwdyi2mKdwBCOAKHzvkZWrWMeJZYDWiTRrS+VPQMt/KEU0zIrw/E5qQl9Ix0P
yrN6LSdt2hgugI6bzCFiZFegPCSZhV7W1yqYoEeWckyYH5oMtkMsioCYkKGrXlp9IDbNEDmGSJ7F
PrMiFSLqq1V4VYjWnFaN4UtofkVig0e12T6j10kGNl+YPfqVIvYPkDsEKEQUU+d1N4JcH2MXhW12
Q9BKWkEBj3h5U2K/pqmjPzD/169Fg39xNdshwdx2xSxfKoqvRTeSw2lpTon/LDDnAKa+iqsl/L7m
NhojCPj/h70z2Y0cydb0qxRq3UxwHhroxaWTLrmGkBSjIjdEDArOpBlJ47TvJ+sXux+V2ZWSSyVH
3nUBBdQiI4JOow3HzvnP9886Tom0nHKvgJtdzZ+zvExvx8XNBywnzVWF8NFhSAHmoq9NmzrnVxW0
+9T2qm9Gbqe3ZSKxjMsx1oMGAsmLf10vmiBcuB4Ai04ye44k7Pl0VwezTOIhza2boZamGQ3VClQh
WEwoIGu+BFM0IPZNz2uvr5Y0ngehzAN50Qq/1zVopo9Ll4x3qaFgJXpZ59ufpT0uflg4g/F7YtjG
751iK7hQhjNb31yX/jj9MCYWpU4B/ON6Yf1Ou6npzK+aMY4N+3+OOR+Kz9KJ+8Upb8mnMTel1fU5
3FPNZbANf7OcDar+Dkp7Ad/VL5V/ZgJKZw5UQVDGeLAu77pgHdfIGQlHd62hyzmWeCC90/JEfMxX
DytFhHCec0Gn8/iAhAszRD23JoAoM2qNL6oBK3KAyWB/qutIiM69ULpV/1rSTixhkmEGVpbjBCs9
SGjX2ApNZszS6DFb5T7fhAJ2I3j6RPfz3WgZ5YWVIU/bycb0D86g6UbU6FL/fVrZBaJCW/zvWoZy
n/ebqwdBB+aw0QfAUfQku1d2GZC4cd5iAA+0JvsE5Heow8nCRS1OWVDkwqsq73brCpuQ6VPlboz0
2HuPmft45ynDSiMk+cmFpWErtZO6z2+3U6wIY8d1xfd8Aqhz5qPFaSLXltw91lrlh3zwp4zu+Lon
OYudEqnZYDUgCmlBDfZsTsozOZX53WDk0xpzhHX4XPmLcz4GMvjg63iN8SHdmb5D6k9OZKRsGbHN
lncn5tzYbEeVwJmqtTTWPjZHIyQEQ7ssZzGCAlmlqs7B2Qd3azLOGKiWUr5T1dy9U7j3ZbBx1iTG
tA92j2x795aJvs6bUSmES8PKwELaZPHHdwvgIOu6n8s2uVkTA9QKRnCJ9wtkhKbtsbPw9RsDWWwR
97SY2L/PlTtUZ0xrb7jRlZ2zdxjM0mvTzYBxiNXN3Pe53bP35S4UhH2WJ7Z734NrWGJbaUqemfg/
sQr71QEiUJmL8T4IJsc808okMw9ceVp1yFavEjjw0Oa6T4o+heEdVNO3Tgy4QyyFsjCpSujxD+c6
s/3ztsJOL068hKlqkeRuvuLuY/16OyB+cY0wtisaWgGK+FzXjsteVln2bOcLfQzLBKbbrAFM2ml5
47m4Jbz9qO129DQbSrS6FVe2SwvCfyoPz6NVzTLQjVhg7jxUppxLrgtVAMYwzM1g3ndAJy7wezQP
vVjWuO9VE7/9/FdfFdECCb5NCHmsIZgAWpRZ3XONyddgLwfH+gTgaY78qpMnyh4vbky8KtV4rvTu
Zt/yiLh9ksnOyqY1F0A3YZtQANYMezmTYpj/ZoqCAYV3Zus0/1BeQex2NKCu3uBPyMll4pYeFx7R
l1L2gGhKlyeuvq98O/ScW74AGRPVhqNsCL251TqsyHerEvK0WcNoAKwEdt7PXOsdG1m+L1aRXavC
Exe0K/s/3v52rw3oYzEHyQP84ePnA6XwGkI4JOV+Is+WJRHx5FBGffspr80Q2l7IWtA6hATp6H4v
FFAHJ5gwtoNhG9szSEP8ecE2TUnwt2fIRt0kG+l6SKleXBG7ASO2rvGRduRAr1aqAtdu7/gPb7/Q
y2HbnkJfAycb2aUNPvpUNmN4BhEMGafQzNFVQ5uCFDkXw4lhe5kXMbaWEMTw/I8W2K119+lj8hz7
Ci/lMVpfTTfcv724cPC6QQEttKjrhf9u7mdFpDHO79za0OJ2wagX3/RiOvj9OJJoTjGP1ILmRDFk
WwLP9xwq+S7JJ0LsTQ56tETqRfbYcaCgsVdX/5aOjrbXOYD3KiFE9+lRg8+EWfr/4OMayIM2qRCZ
WvsovZ0Ei2o5UredDjJfD2qEozOzTuxnr31cShAGJTlq/YDzno/6XKppYOe0Q9XU/h4e9Rddn08V
LF6mGOhNpRFsszIjq+1vS+bJTsaBlvupy/mAfh8TmcFQ903bg/3pS+8O+ML8x0v9pwP+n2wm/74B
/r8aovhvT/vf+eN/tL+b9m/oK/i8XNo27OZf7e+G8Rvleypw7B9cD7ytje7P9nfN/m2T5VEzorwP
YZpD91/973hJ/UbOiBIoOrptWdAi+Tc64B9VYX+tMU4gBEEbwJjfiMbROJaFtnTyWhTBAVibg37W
4XOMhWItVI6kwMfT/LZORufD0ucFlK15HQ4EkxSQTRksP1PN9UgMZX79TS6W5YWqL+f7jlvizQK1
7fcht01YgVM2fekKT9q7fiimd+hBMh+t2IDRio0Lgx0aXMp/0BKC4VCAAB6wWk0+aidhSgVhVyxk
KyvYeB8KZ1YdOENfh2ZntwsgOzJr1lky+WnwRc81pFmroeyPLSFrB6csS36l1FDqqExBUcVYUE4B
pJEq/7wshWzjXMt5Ahmx4qPnNDTkBUAj2qgFDa+HMw5HRTR2Okmb2Sl9e0cEhskyTp36SMezMXy2
pxy8hJjKpibm8Ui/4KhCu0DozdOUXmtlV515Olk0du7FFyt3AM0s8rgW2HKfiAWfbyh8SMfc6P46
laVN13PcYcqFdTUX1z3kIOBvSsChX6BhkuF4MrFv/5gYb3kCbpKMrTd8a6hA0nhcAQ1AayjaP2+m
sbQgrLW2rM+7zZf+fMQbPD8RdP5RvX0yPUmPPyIgyMYiq6FZ5Ohwasg7UW1U31160KpIWmV1jyto
/S0Pgh6ddK612UWA/Z2Mvd7FboaYn9wZdfNuirM5F5dtSpMEuvRs+lpw582ijI8m+4dqUL7R3qfp
EjRngua2W7bklvtQOpD78Icl8S+txRhwc+p7OJEmES60QO5MVghiE8/yvJvnC6vDTQ8xQpUBlKlT
cY2TuzbcWoPRfvHtJUfBMg7WFK2258dYMtvGrtLkHERqnRzUd1Nu+B8T0rBeWHW2Vcert1owNX3R
RbZiAw9nMXSCJKo1LRde7o4COjcaiL1TtOqnXmfe/cLcKndO5xdccBd7zM77XHfP1dot2B/njuaf
OU7lPAx+5hDeiSmLplLhHFYA8huDIZb9vIKoNqXgIqd2RL8F3MbMcG46b9HysFvNuQ9FudbfEVlx
B0glSUwyNq42RrYlZu8swHv5dm6aPrjAQciaQotWADhYWVl+H7DRbfbu6AJuJK1d6hF1Ufyh8UwD
opOQucGhJAUhqUhZY6GudTk8tUxL6n21lI35fl1pcCBJl3kTw9Gqd71V986VCwig3+njlFz0GMJz
wFWqDC47s/JNMh62+pJZATr6pfNEs2t9fueFLay1QANTyKt1yqr6UOA6+7GrnDwNNTqnzf1aldaX
dTR7P0w6pS07kyTTEHP38FpuVzXJqwIuAEZyvYSpMWik4rYU/vxBpAmCoSyFXRXqsNA3G6LGn89m
KuL0EIxF0u+kv4kuoSykgOuaEsH6UNXUMixr1g4ZOqMsSleRQy4ipS6QSmOxDXNJIjRQRqHjNtXm
xucyHeXDBObygasmKMBRg53CalxdeYEtS33AaFlxF/R7SHZsfev5QP8sFn75CF2z07GqXZ13YCWb
5kLkHeUu3ypKGMCzre962F5fLJhknybNFxc0Kg8xFFcQZ56pvuSMohl5dlcI0tA2lK50skoTSWSt
wHahq+3jyhw70pjlQuNSRR47npqlMEND+WMWDWjfbwZjtX+4jPGXStNS55JGM2zEzM4o/d2yLKN2
Rt0Nvp4j1UDfNzdLP6zo3fQiPW87/NBN2MsLXRJqLyyfyoVdLrnaUT0niaor8sLUFfJyD3vPPwzu
KjFBtnFNxylzMiJuj92n1ddmwMaW2X00snJ+cNRkmeRoyLc7M9SyMwrmnbPDurvCXXkG/5QArkTp
UWqZiP2FNtJILm5yh07Tgpi4CvAjQb1q/a6l+QVwAklAsuhm63/3TVVda8syG5dqFf6vGV3mzaSn
4iGjJtPFmkRaF+lQiTXWVoeTfDVVzbpzLav8lK2qu/bEOv9SNZse2Zw6uRc13mMh0yP3o9QgB8HB
N5kfAhzP3y9wYCHI5mCQw836DeOkHP4RmXczjap06jwwg57W7P1FpD8awFNfrKxcNrdDmqwAcsKy
ilaf9PqO3C/zDxp0fo5pxmjsW+Qs7xO/gfXaeLnOgI1AsTe8pi5pmtflp4TjESsMnMke3NWBDYW0
ynTDNqjoT8Pmyr9CrNP66kczNzjabVZR9OBtNtdhO/W1f5WZbnun97OgyCVnoGBBRf8zAoV0tfEQ
b+keWC8Tcx38XaaGtg0BoGrjhSRviTMjKEUt4nJIVpXtAWcTm2LhZVktK95jdifuTGj3zc5iGxgj
vzHzm9Uj27tzSZ1ezwXYw1jQQvN7CQfDP9dwF38AKmc5ALmy5VMnqUKEhk8vO+2uHcrApu+bECJm
0URtSkqxO2t6S7zjsqS8yO2bXK82gaRxRrVL1DuUqK64yCxigSjJyjaNpiQH6qkyX/889YPx0CXS
/0l5mlEdKLfcENlr9zPGgkzyRMt/FelirWHiVlJdTGUdODuvl/RZSdwnWUK+coALtJn6hSesYUep
lqt2T0JSx0d+meGLV4k5y7iyZa9IpuTomEY6EvAuw2KwCIHgUYweE5dM1ghVPQ/zZW0+ZiLVfnRF
YH8FFzvckFPzvrRdp/9oyHnhH5n1gqjHWv2Fdeo32A32xoRnTYckKhKpDtfLZ9zps6RI+KXwNA3g
ZpA6eWSPI2lsSy8SUhMthMk4t23re+bWFB8cc5kI4RboMlLTh5uE7bfZpdVAjGVn9CFgF9Q6n1N9
yD8MzHfqQSSi77rSZN8XlZ7A0iZLh+29WjEEymfNoG5cTV8Ft8lqpzRqEREJgjWL7FrUF87M6qLR
B7eEiEOwvKVpSnHoLEHrYGKfDbeAtYknkWBVP2qrER3dZ5b+S46quS/HNPnplzplUhda9b0/Kj6+
0VDajLKkTgc4Qa37s8ocuPL+LLiXWcHQmHFVzu7Htavcb9Dv06/1wKILm35Ap6CXvcRHQ6e/OzTT
FewjcG6knLkfEMuQhR/vcSh074eOXXuPoxt9yit5HjlXlyV4tgkTyTzFToncevurNhaPeovdm+8o
wra/t8KzfjjeNKwYa2p4CHkufPSIopDEaB63wvFK+F7VcaZPWXcLA7y4H7kEkDDPywL44bpUkT1J
JQ8QBUG1z3JE0APKraxiJGLYmfcJZaU4SzDO3VGgxkbIxGLOuMK8b/XOPLq4hstg7YX4sqSYOe5m
LdfG9zDmAjIQ09R8cDQ8lN9hUDHL805bB2ZkY5tzx22jhQKI56ZjDwZwX5R1xvcGXOyIY6uZLoiV
6T8GxBu60KwddVbS87PIUAECtAU/Q0/XL2VOSHkBmK9eKCP3PgY6YZNOzrRXzch1AUp8t+bfc8wi
7XOAota8a8HMO1eVQIkO4rQ2IZMTNY5Jfau58H0X8sK2idlS5TiY8VQVZLppVxO1atbOrYBm3y6r
WssrOnS0JN1KSGv208QzWNvXFOTQAeNs6f5shu19qP7lYLexaqn9g+6POgxDI5tLXe3WqUGwgiYX
HqJITIwGWoxGEjJ7/sJVpszHxTvrPSXzT30AV7eKCgnF9fO6yLX9lKusppTeUwb9qIoa7gV6B+Rv
e0IRs8Mfuy+kQiZD3xK+BBZa0hDZXEcmfeXykdJ5PxN7U272OEU1kvgduE6karjQQLDsP2GtrQK5
6zPynKGVaqsX475o99da1mboDWQHp5oCqze0lMH9EkIhmEvLPyR2J/UbJSk77GqyQtOdEGNifjBJ
RLkU9VNK8ZA+xs8Bjrwsv5JkflguNeENVRJs+xK8Hr9M2bz86o2ux6ym7EafS540q/OG9rb7nn7Y
JHbmYLyUWB/7sHuTifDE6jgNG6jHHzVi6zlsCn11Y6QT1HldZzDTq8L1yJ5gjLzquzYop7PaQPG8
E/5k3merKSTpMmVjF5HZFQWWdnXEIXCywLwwJpnhiYblQxt7FoPP/Epc9qjBw79ptTeh71rPrbqR
G609Bl09lvHSEZJHea3Z4gLyR5rHRSDSXy3UbTwN/SbAA7jpu/e6U+frOV0BkMXtRCe0X4xquJ19
i1/WXhZjndoc3UCdQkJ2BKHNZBMGyySj/Et5oXo/GY76YRaB9XPl3pvea7rM7yuBoTMOvklJGXMs
Nxp6382bMfn006S/p7hNWpsN2zEzD4swbNMWXr1Vce0anN4NU/uhY0rgq4F3+LnfrSs2ZSgOuUzo
S8XN23e6+TBmnvqE09bw2eEUxMdnlRgvVlDYsdNBo3Lnty1mC/ZM49tZ1luVv9O47ebhpDfOjVF4
pR/pQZp+1MEcf10Jl+jj5oTQorkQVrWXmZaxhLJ0/b56hY8t0JxBRsbHgjzCqM+5fTCdwv8hEy+9
S2iKxRBIrCU1/65EuwG4WOdQKiBUskQMLG4er9T/SZr903kza4atUKf6p1mz7c//6W5o/4YRFKl8
1g/JDPR6/6JG4lODat3QfdAEG32KxOmfabPN/JDsB+wcxOY0OG9KzD+pkRb/Ho1BYFLIgtL/SXbk
byTNzC3r8FdWgr5HUm+UbujiN0xy58ecrTaw6dgmbttBous6ZsgkDVzCS9RKeEKoD4hIxjuyP8ZV
QHH4+5TV+Nq3ttF9nws30UKv603a5G3xqTBgn+y4RA7fWscV9z1ebwDnleFxLS8GNFTemGcNlngl
1Ni3czlbivn5WwBYoxuQ8aK9hwTg8+xwJwAc6J1m7BxjgaCes2y0vnB2xWrLqPWoBdf4SRXq699/
LOpSmjcQv23OZc8fG8zCaawqMHYLshrw5hGvFpp6fbPO6wU2jNdTh9nG28/cEt3Hr/r0meRTnybC
53nSLDFszwSRbyR0IiQTzWhSnup1Nrd/6fhJjCYnPIAH5u1RrQ0zFA8PicKE7WU5mC+2Zj0iBS4z
GRa0KnwcYEBf1hnytrBVsgCLpcNspse8i+c8dS9hfzvnVPOmMRxL08lDQRKjxaoekK7RmsY39nr6
KrElUirEM7a9FRZ6ThQMkLSjt0ft0Snq+G2AJaGFJ71oILFgRT0dN0MRajU0i+8KzsJqlwkjCHZ4
jmHZQdp6RhuQbemvRnlzjGoei2MNUNZ9sAp05NPkVJcrEO3rjQ8x7TsDrj+hkhxJWyysGLR7/ge/
oasjxEkOZH2lbFJwcN803Igf39PcXtkuzfKAmA2wOj4CjIkv8KXn0shQkYF1L4N0Wrs4YSRxhMhV
SOck49tvQ51vgy7LBUhk9fgtJm2SMYSvxEA64ad6aHFGEEpntf2w4NPC+cb+gcGj5bc4pc9qlhF2
dBp4eK7gALGp/Gc8xIizyUaWsQ6B9askptXCqTYGPxxow07D0UxsuRPWmMxkjye7uOozEoYQv2ds
62rO0SqyZOEuIU3BeNoNKdajMSCbjI+7WEMCV95Iiw9LoC5kWsxxYTTmeDHRSrMz3HV24kY3TRHW
sp6/YCba5rvSNGuc71L1HrC2/RGLjPErka2uX2WGJ/tbHeGSEeEeUr+vq6E9ZPO4jHtn7af1p7PW
NUBpLsB+KLxgnt/NZb05L0xaLnF96Zf3eHWuKQSkhagT99okPXNJldEMaxf4n8Nd4qz0B8fTdpjf
GFyu0746KIeYFkPxvMTeRjfXPVD9xdz3+CnF8G0m0qj92C47+pWJ9ybNmT6aydJdmHqOTJO/xTSh
yJASTwdohIgNnP6D624spj5JzV8ZOe4pZD+2HtrcwWGVGN+SKB9H9Y2+h+mzMFrMvFXOh8Z/sCbY
K1puV7OjY5anoQSI5nGU3WXNV5t3sKeqJU4yMdF1KEl9OH7nyl1LRfC+3zZphIazxIyQrdvdNvHp
cT9vtq297U12eX/b8IFwG1f9dgh4ljN8+F/1guJwkFiwroEWxADg3XhOodqEbkBwEtr6rPlkC3Qg
4eQSgo9EG6RZT63m460J6zcqqR7lRvxx6MZ9vpgntA5T5jGUJGFvGqv+6YNSiWp/CNiK8itqK5xM
pvmL6BizogF/mc69sp0OL5t0fL+sBHfVKVkHJ/zzDYbfBO6CkxQMFIfq0Xb518Dkvccb40vGy/vI
bkLncUycx/GpBg3DdLkN27IN4OPA/CcA++dWbfz3ZctYqm9D2+Xfqn+cqbx5TvDe/uofsRiFSpsk
BgEVPU9UxXUO1z9MUDezaZ9obBMEbf1ZW5vu/4/Ffnv80/ynjfgByZX/9GcspvHvoR/lr2GiAN5w
g0T+jWDssQv5yYlL2ZJwDGUJIKetZ3gLIp+eUfnMbR7wNHeCpvS5/uCvTuVy3RjGdd7ca0orfi+C
lsqdWGDb0mUim/mspn7XXVci9aaoZq3AGXWmlaqf52RenIxued/0Xs8OMOnwErirqx/0+2nfHOno
1aWtk/EK8cNpWSamo6m4w8PoI81diUvaYbKHPQYx3U1il8GWxsJFyOMQVLFWoXfew4/EclDAWLtS
5AVkqAkbDMuTr3n7xxA8rdUdxXfYi4HLJobeKIRgP82jtZXanBLC4eqLH9sFeXN1b0DYO8zQC66q
QjMwN0OuTvGqTb+8/eTntUimCE8GmcNGg0CGL3wUNmTUYC3eC6F06sIOFgOaPkNcv/2QR/XC0w+P
YIVJt9U6aWIFAHr0fmjll0655a5XhZHiECcnfFLAnt/pGiQZ6+DQZjleepva+04b9fGu0MiXG2Gm
KVXGnHou8cqMpWlbUyPaUmU9VYcrW+vzICxpAsfysEqtOlQUNMS+XmxUxUbjKfQUU28PO+6+3ifs
6bayYTfIKly1Gd2jPeO3EqlhGpz9kFoq8sbF/oAjuP1zwZKnjXTEpdb0Hk+/6r2ajPlrJ73sXZll
5q+unV0U66m+rBebEO+bpXtk7zITMXxoGnTc09GG2zX+COI7eTPUpwiW1x0NVpa8qOkkKiIN27Qi
ppSvF9czzV1rRKGNHGvfjU0aSzL1X0lJ2TJe8T188DFaG+h7Wn0zLtckl2Fb9JANvRS2FqUM5ern
tkTefYdxZHsbpARXu8qELRbbwjTu6WNJEoyuFELTPB3bhxqZ9nw+TnL+gG2ibp/VIjDJBOVFRma+
MPIgSnW0/pcQNHIo4muFj7jnd8YSCpREiJlpu5rJFX4HqlhRfyO53P+x5f+Y/3f60L6yNB476/+a
O/7GIeLyRopuuyhyGTmaodra5mXV/2z9jEhPdtrdCOdOkFOBcTdVY7hKQaaQF/46URyiS8V6VzeV
Hk2yFGFFufL8cTL/5wz6J9RhdE5szegdt2I+naZP1nn0bfj2jwd6Xobl3bf64f/88//93+pb8/Mf
OLDyf8+yA6/+Q3+qbIzfOEvYBIBjBgbNuzzijyPKCH5DaMns54BAbUle/l9HlKv/5mxJBlACzASk
b+yffx5RTvCb73GcoYyhEoe69u9pbJ7HODRSAtLdnu8RxW471vMDyu5KaeRk3SJMsQKkzGo6RyZ+
IYuOO4ztzieu9dvU/WtqM5m3e6eOLghJAXrd4OiuO7gS9iBC/KhAixALKI70PFS4Uet1gmKaRO6T
7/PKWtrO1+PnAd1BYgas2CEp8/z1yp4NWjqsDU/bFshkDNfOUqlbvUJTQOtGRXmvXYZDkFVYUIP1
/mPp/Nu1fHTYPL7vJqCleZRGZu+4Hb1E+W74otYjCubuQepS2zWFU51QBW4f6egtEWPiwE7Aiorr
xVO6VBjmaPARKWPhN9i3ZHBdAcc7X05sTq8MqMlHZMrQkg0GaPvvT1R7negL30JGHZW2P5wP5Llj
ymJB6C9tdW7kGQmbIHDiYdLWyEqm9sSbPrJ/jl8VqB7SU6S0LJFtwJ883+ae10iCIRpPJBL/wq2M
9y4/ic54xWILsejrzmSnCuosUhTX9Sbs376xkmGjyezD7E40DELxLz/RogJdLR1HPY9qpeHLa9rL
zzxR3g9d1PmpuXhMaNgmA6Aabr7kKjYQyVFMUFDoUDh3Mvk5dWKXxNsOCUEaB4Wv3dYzbTqzjgtW
w+0/y4ouxL3cOTC5m/O+1aob1k1+TrBWRVqSaIe3F8pRPPb428hooqInNNJfpIZmrP4akSQrknJk
yZP0xFmq+gFLVORkvddFMveSqJPmKan5KzuCSXc6WkE2QqLxo0Rfa+cNLk7WGiUCYxRvWNaDHKcl
asb5pz72H95+zRcrhXcjNQrSEhEa3hlHnwDB7BRo5YzT19Yq0ZhdgIYQV7bAHE+1Ub9Y+tujuMpi
4wD6i9vJ85lqJC75gR73qFa0Z03irzdqlPWJ99muxc+WAw/hcsElA5dfSndH+UpU0LZLE6MdzcOQ
UFgZZFzY3c/A6UAZim6li8dTJ7aAF19seyb91CizsTXHUfP5i2mG6mnBRHI5YiR4O9HedD3aSRYF
ZZeiWjD6j29/s0eg0ouXBOixkX5JXbpHa74u1WxLlwfm2GJjvUkttyNrE9FOkNNXVn7tx3S+VBsZ
omZRndeoHGLaj8oTm/nrP4TJg/qa+8MLiqHjTvUy+xpAGnoIz1XRy+u08qx4qpI8xC2vvuBCN+zJ
LZEMdGZ5wN8TbdTIofr2kLz87MaGrCSoIJNLpHg0jV0hRCZrfHYwFMXWMNeTs9YeYopl9DHQ/Urb
rHkKuPWIYnr+GXiox0wmUALC7R19d3ruJN7FAcZpKLrQbyU7zFkXeNDmQu24yGILz9uzVNt+g5/G
Ok5rYYnyeG9la7+Dmt9sgbceZZ71zpKktQK0KxE9DMOJCfPK6GwcQZqjYYb4ZAWeT1DKs42r2ZgP
KFW9d91qvaN6X7+vhPu1HfC1p7nPP+UC9eJc5FJJCQdXBAbHfMGJsF2YSFsxI2ppLLsce50+NYfb
Usuu+lHP5h9Yy1tx4MuEBkscLN+eD699G9At7DTMiY1ld3QsuyYkgKb3GVy99xhmX35yahAOc413
aF9Zap9jyBSTvQqiBCVLNBTolRY9QA4CmpCCc2/ulajdqJs4yMtWqJhK1xAGUMijt3/sq0OFW9a2
gFw8VLbP9+QIB8gm8grERAQPKYCMpHXv1nYwI/o2RVS2+UGmPkno6oFQsTzRtfHimNs+E4SgrVcM
3MQxrN7Lg9yYej7TMPTqXZl02Y5IsLsQPWnx1EjLfcpB+JHcxCnnjJcnz/MnH60eWs+UOUiXSUmf
buxbhGeoOArkCcu3t8f3tenPIYfqGG089ZHtlzwZX3CCtQFuUI9mvaVQ1wnCiRmFb2oY2RlwpvwC
gZp9Yga+9lGfPvTo9WiIRi3k8dDct+ozwxbeeZM0P1bIqK7YcL7lIjENHr3LNRMnutW2f/toY0JJ
T6aW8MHx6Ch5/sJKeT12Gaz3VqD7lmwtV9BwmkPZ2CMoh9w5MYle+5SY+9EawQ1mS/E8f97STwjc
aANEltV4Ow/P2TOM47/TKBWcuL68cuIQqWy3Q7KRJsv76P6CEm1tO47/qMGfJ6J/e4yaBovSpbfr
swCtzg5LKu9s9ml5njUnQ4OhPKovmXlijI87sUhD8Evwt3NpB8Enyj/6wI6t1y1gbj3q/L4LrVHg
zptD/28a5FReK/wbDX/w3VArO14b3HmDRTY7aJCoBMtW39smXYotN+XD27Pd2Ibg+Ou7IHMoa8KQ
hc3//GtkC121aEOMaHTSHqkYfeX+pqRczbDDbgSJYD0dMjMHsumQDEK20sVBxxbYGNZ0IjR6belB
HSaFTHGGDe7oc5mYCmU0xhnR5BnjnmA7jYUr8nNQ/t5dVgfpTdKQuXt7BF5beuzFFAQ3p5UXcGBX
oVHxRsOIsKLnRmGP/rlbL9faQGmWdHAeN85Ekhi9eGzIoTx7++mP+dLj8d+yqnTCERAGWzL96XZD
yytXEpLsEWIc9wAdVFwZuubu7cmHg5FUWezAfNk12x2NhHZ3MVjJ/I4/tu6qGjCAsITYj6KCNdbb
AmCD+JsmhY9TF9U+Pw4uD14+L+JHt5uzVBl45DbGTnlFvreHgn542L8nSK+vbUW0S5Fg5mHsEUd7
L0IGt6fwyHo1SudhRFeMA0Y17OTYTnt4Zu6JCffyPKMFGKIKFEgUboC3ng/+xO6/lJDGonlrUa8G
Xez0rpkPSQfHxZTGdeA2O+Su6ee3v/o2ZM8/Os/dIgNGNODetv2uJ2cMUAEXoR4XVWcx8/dpoLeI
Syz/xNx6ObN5ChYHNhUCIKGb0ObpU1BLo9lPKJwq9v1bX7g0QVkYL2WVDYy0XCBvt1l9LhykrbPv
n9jmX37L7enE+gR2xFTH31KNBYlpgC1RAE+BqNUxkef66SeAJxbGAcUpFvHLzYNSFWwn5N9bcG8e
TdPJqJwA2IgZ1S3BtMQROHSg7xFl10WUO/AP1j63T9wkXvuQZB63ywQJObilz4cY+WpXF9tD9cae
rlOitgjcmToRHbw8MdkaKIlAUiP/hzDy+VOUY6V+3ygzogW6idHCe/EiFwW9wP+byE0W+/Yoj6rL
Y3Hv+MS0iilPTMkLZaJYIqMW49m8YvSk2r+fzNwehe2a8WicR3fy87fq01GhpVxM4Osr7htV+T3D
vDvK3YEEGEYg/5NBxHRQJ01LvvlY77K6yTqMDnBOWfTFrpdcQcHCpzsTAPCJR70SdwB43T7X5m5o
YZDw/NXMVZYdEiEzmnGr2k9JO8aZrxFSGojol6me6cEINipwK6I0SMfQFYu5GzKN3ou3d5qTP+V4
S9WEDGr8s6J+Qtoz+sLfpRzfe2ugZ4NmhznCqRuLUpIB99T8DJBKc7szOvpj3v4lr61P4Kok47dy
LlWw52MycpR5flMakTebxbkPHGU2b1ZUoaFjjPQ5pc2pZfPaDsTBTiWI+wrb+9Gra6kxIAyD/iMw
zIjLwjXj3vKLSBfZh4T+uBOHyWsvCI0ZgCMnCW5UR/MZP/bZyBM2dYXd48HS5w2YltCxoZo7p6Sd
btbp/nl7UF87wIihSYZCm4DAeTSouWuUDfmr7SCBC6S1mrgwTTBlrWV3tErIEV5Kpp+50vdPPPnV
wUXox+mCFQwFoOefU2aWsh3EcOhpzQAVTbfE9WQ0kUIDHvMxT62p1/bAABEJcEX0JC8Io9MwF/ak
MbpW0hexVStnnztNtjc85vbbg/qoljk6nrkwEBEAJCEhselQnx6cVqKbk9PkrJlem6/FIA+DTm8C
GrggqiWtzHDh6F9sDkEFTm4RenDVmf4nHWoPUZHeQrWa/Ds3BViRcQTi8utqOwTjewuC6PlkVsmZ
XrVuNFr5Jz1JrXPdyYxPJh0rlxD8yr0zUCptIAOdJS0dCH0VUCvoSRbRZzYdKLZ6h9pcu0tnAoa8
eAjTUstQ+7dH4ZUBR2xrUuWntx1d7NE1jf4TxJtA86IME+PIFWZ/R5YDFI1M1xMr55GM+2LA/3rW
8TFaAskSKcTtaOwt7aoG04BSr1zJWLryMBdzF1EPH/bC0ux9ktCxNfbpf1N3nrtxY2mfv5X3Bthg
PiSwWGBZrCyVZNmWwxfCQWZOh5lXvz+qe3Zc1fWqtufTLuAZjKdbOiRPesI/ZJskSbM9VUTgl7XR
bbMFUtvTCD/WU9TxnL1945NcWfN8EpuGIh9l8Vs6XxdBpsu0qsiVBtbpAeWVD2iGpc+wig3O9xnY
+ttTcHU8Gtr0GBcU1aWTgxChkg5LAOd2ffBuYWvumsC1NrLD4tJE7+nGPFydciqTSJIQzRDxn7+f
EhaO29rwqBqphfev5HyFovIaiOB4Y49dIjyWQINSG34KlERJvy6N7BUzGZRkKbPkMm+f5yjIYInM
hvIEwgIjhzKN4sd0FOLRbdWnIR1730rTeGcEinuKs7r6XGkjJEL9Jeka7V5iRIS2QWPaJkhWbBo3
QQud4FBVo7tSgjKiMla18JZU6SujC/2RFHPsFl4GXZogqLAgHu2gh1moFHOxqutKPGOEjuJ4HQXW
IYDYLVaakjvgmUFVPo5uLA9Q5pHCt3uje18jg9Oj8pOJU0hMbm6KOYseskxHbSALdfubBb8I/gNk
nB558DKrt5ooCmsTwbwN0RiHQetZUwi3zRJp+8UNsvSXBvyE3kQXVtvajN1PWGI5n5yhHZ6sRO9O
orCnzzkg5B6UoS43qOiVOnd6q3/KyXoyPIksiZlnUDXYaaLX/nVI6vq9OlnaBgMIfqzRMvNU4Z34
xZ1i7antiPU8NJvX1IPQ4C+0cSpWrW3gRJiHUfMztLoYY8wsCNQVJjFs04bkY1uFBuJDb6/9K7cp
RQBOYYxyDXRyLvLimRgCflNDqZGOzC4t7M8QzOK10dWo+dk4jfZ0p2+MeW39o8jDdhNc4Axwvv7D
hZqQW4xp5POwL1i5ntFE0xq9subG+r86lEGlA6NAao2X9hBWXQeO3rcU3TqOkqJSm22Eq9/neWZy
3v6SV0oMOlmDITSKbuRkly50eqQWXVf1qt+4UJ3hJVpHxAX0XRW6d00pOkQH82JVqU69cadQW0tj
clF/i63DRIC4CuNsWNcos++H2Wq3gd7d0ly6NtcWQfmCMqAK4i7n4G/p8Ow0o65Oo+oHYQ5nE2mN
FdVvRGPbVnpJkA53fSJuhKNXKnLA5mB6cJATV9CSOR906Ex9FH2D/J+R0u6eOXtgzk7Sj0Bd/ciz
xIa9BnX+o+WEEHbNfAw/9okzoi+SB++HOrNaL0ZX4hHaEGJCb88ZSi9/qxDoYCup8aPDv6gVnz9d
rrdtXWmB6qdz3OGBAYYp9UpNgo2PjNE5gi3TPqdk8+YqBxWtrJQxQ5zcMICqUeaLPxdRJX9ZdpHf
hbENTStsTPU0jxgpkomhA4omx7tqjuIKvnE4fK+VRnyEl23+7IxJ2jde58pFptN/VAHIUIpADuz8
bSyHI6jIR2psikCPJp6+NlUHIdRR443boMb39te7sp5Q10HceKFqIPh4cXYQeWjBlM9MbaPCDhPA
utGnD2miRfZjmooYGVG29duDXtnRVE9p6OKcQEXAXf75b4tYzk5fF6Il26jjkHpt2axmwCb7tgOO
9/ZQV4q2JFGUOUBDEYLTqDsfS4i67Geotj6QmMwPp7BaBw5XhxhazTMUPfAFFLi1O8xkmrlzHKHT
bZR6Sr6KphxvTO6VMtNrRkdSh/ceHhXnD5M0gysD1CTZOG7NGQPovc8j+D5xMXmJOhTH3kkA1kcD
6EcraW8M/3dcCMpzOAEsrCOQEAj1nI8/iMTS24gCriFt8TPXuvj9bM7WEeuzdOtCf32Xtg6l7TSX
Hx00St9Xc0XLqq34VNAU4GkWI8xamyymUacbh++1lc/2fYXbAGe4XIrz6GZBUlL7gjyjbStgm6Yc
t7riRAfEW29ZqF7L9kHEIZlCy4OZuDzU0C0FMTxRUxkbODf0y3QvRbxzG6t5g/g09h0VdSRPtIaH
zoFf1MgIUI0Mb9xuy36+iOcB6iyAMeotwB0upkS3KliptBD8cNnh8ZChwDn0+o3i25WFB0KchhWC
WkIAgzmfeFtkUPWyQfetzNbelROGpFU4QRHq23EDmKjwU7WX+8KMw31XD7coVNeGB4RNP5S+DiS7
i+HpFEUZMsKGP/dU5QIobijJlsJPgjzdmH1m+a7oxSrJ6g9VJJTHG2fAlfNmqSyRmgEEh7J48Y1R
CBdq3FGpi4PZ9rI6s4/YlLn+hIHEpsVAbLd0BShHjs7aycZsY4kEWQSYNV4y2NEaEeIUo3fryamG
6sb8XzmASSEw7Fuq2wRSFwdw7PboeYSG7k+i6n3o09qjJDzZGw1tpdQAhDshmHTjILg26KInuBiw
gOO7PBQRTwcKZUcsumndSZmejK6YNzGU7F3WzeI4tbeaessxe7nMCXM588jPNMrc5wswMd2oHytG
dAcD9y23SDa6Opb+gD79XYSm6tJeRBXBiJAQnxRofyigfUhd+S1zk8FTLJSg3l4VV44bKLWgNvhD
9HAJDkBvyIbPVOm+McbyvSLsbqv01cemkvZWzzP5zwNm0mHsbmzyYkrGF+XvNKTgZWSF4cdQ+tZJ
ZZEjIfCG/Efn3JjdS6fZJWFcDKgpy4CNh+20vPpv96vFfstCNzN82sftMbYqeiZRm6yGUUv8qY/m
RWMGhqtUqFbnqNlVkV3cOM2vLTEiMnCbfGCgFxd3fBxaSMKoPAOi2zX7HlV0dRYfC9WVntQSZVUl
5fe3Z/TqkCCVFlwKG+pvqEctLiEejBxyaJGeCm3ICGMkyJLQKX1ALYu2z+DeSk+uXaqE4q9AUcwy
AKuef+1SmrFMtYCFlBrBvs7Sap2OnX2sg2neOjVUi7QvnTUzlkEzaRNnMwOk88K2kL49Fe5aTfDK
GmBurBTBBL39Ua4tc257Dj5ufkDoy/3z21pAHt0xmzwyfHNCjNtBRWgnqmBEl7231mYyurd2+vIL
L3c6oDWUHBHWoWBxcaCxFDChg4S5zIKz15ApWtmJlm4Cp6y2gVEhJJSOB+Rjwgc4J80+yDkQqt4p
7nH0gcQYwBqti2H/9me4dgXQYlhc2Ogz0Pk6/wzIvaGO3sXAMQEtzphabMHOTX4rjOLGB7+2Conv
AJmKhYd/aReJZEgcx2D1fNwvxJ0ws5QaLyIvrTnmi+aWegyN+Bbm59qgIHno1SzYLPPyfk+AKMeh
2Zq+YhbDehrD7dzKdAP3TAdGUX4AovThn39QcG+Co1yABb8sSo1anyWFTEziCJGthhpJv66BKps2
N53WrmDOiFjotVkouJKmXGblsRGFliYHRDpS1fhqh328s1T32CUherxVx8GWu/E6IuXcSoEwCrRw
PCgKTP0cq2uPZpLNYLSVal8R2K6LWcsA/VKbnsroxtF7LdAhoASBj3smloIXgU4SNiFq5K3hO8ok
aIuH34pOk4dIynoV9Gl66Ky597QyQhQdUveN0a+0OGgyIJYqOP0xkroYvSjNogvLELkrhNlQN+PM
7RoVHaGuqbZUF9V7NU8+2M44/Qe7yyW3YgnSWKFpeL67ooFilxVkDBxZFEWwyDqKUcGKodLa/2Qo
SEuC3BiYu7g4z8zSCKOgZqU3QSFXjtrn8Nz1ae3Uebt+e4m/9h4vjzLKiaw8KkELceXitRzkjfSR
umJpJM0JvZwOcHozr11F+47uTH0/4j90gAr9g46aTgRjTStrdscthufgCru1Wirq1m2adKUXBhwC
zl0tkyoOQ44KPigbjiHXxTa0c9UrowAxfaU2b7zFtaPBBaAHlYdDCbnu85eYpJLNYdKbS9993EQy
Bz5bmPWhFrVcdWHTExZI7Ua0cy0EWXRGSPOpEC6IufNRDWXq0qIZ+HR1Fx9TTi4vD8CMjFD0fUlD
1Tcy87nL7XBbIv547MtSu7Ebrhz5HE4W5neLugfefuePENHtQnWLlYKOQgMgKa8ekPH6Eo95fMMz
8frbQqEj1iLJoc13PhSVXXfEKcnEK6IHe9vSpK+s8RdWts7GTst2Kzqkw1V0PX3DVpTVCGP4xr64
VuggtaeYQvSHivnlYrVM0N9qwDxD5kj3AHGMlQhKx+utYdix+tAJFHW8sc1UQW6T8j1OZS5oPzc4
5HFo3Aj/rj/OsuaQfAY2dHnhlvkUKXFKzhyV6AoarYDdoZWoQ+ithUSigR96388bg4htPVBz3WeG
IVdYrLiribv1xgxdiYLAGMC2NrlDeJ6L6z/W5kBpsYfz08TpjrPGATVjE3OPZKLEPFC7Ac66tvQA
oSytKKgBi87OWdBVRqiehWHOdUzn1HN0Jd1jCEJKSQ3gxoe+OhRttqXbprPJL96sCcVUDLo0faki
HVhaEUev1VfeWCu3ltjy1BfH4StF8F9DLR/5t1CyGDLcp0o2VFKi0KCiwrzWm6H23z51L0ipCw2V
9btUZF5BL+qla6VwAtE4A6HaVEztN5tCENI8iGk2QAL3TZ9ySmpasVdDo4Dhjiixq1BqjjvQlk2b
RVunS2+ZW14rFi21E1hvdLsdmurnrx6NsqnH5YKz6RYB/AU5GBmoyja6rDe6ncsfcYCQYTsX8/0A
DWcfySbaJgP6Hm9/nWsLmXo+ZAyOGbbXxYNYE3wvWS7bKqlQO83r5J6MOvPsApRIGaXWrXB+Oaj/
Numk7RYBPVpTxsWAlWHBQR4hF1Xqo2lkA16N49dQGaxth50TfYd8zrwaYXC88pIa1aLI3cRjkz5H
cohubKurLw8zB8DIazvi4kSv4tLK5rJhAc5dvHIDDOybrK79erG4R7Cgy25cY1fuTtpAND4WAsGS
SZ9Pe5W0VtbWNUmsjFTk4uzYa9BEWyll+YXqYOK3UX/LpuTahn4FYGtUBFlOFxtaQVK3asre8FUj
DA95VqDbWVsoYMX1rVv69V66nNzFJQRQDzA2RMPO30+YczgomgRkSBV4rcI6oiXcjGvOL1ydirDx
EYRFzzdtXb+ciFezLtdWQOCVjUQbz6egHa71VBMHq62qfVHU+Z1jQoDE4mnapHWhIOxqZdgw4SI4
RNaEeudgrCYzK7e1lUerYjScDT6x9UMGlRJPokIHqyJuFdmuBMYm7Q3Y10uX9G852Ww6RdKZswHg
MY99iPmur0eRva0pMPlV1lJmTqNpL7v5lu/otSVLLA4VFTUskGEXKwjaElZ4ZmQCLBXNtqvK5jG0
sefr9CQgO1HV/2CLoIggkCKxlmbwxXhpb4tYN2vOh0YgGhCPNnKyiIJbFaqHZWzYu7fPo2tf9vfx
LrakUakzAkZsybJAK7LtpYEESHQHGKfdN+aQnjppIPqmTfL09sBLLnO5dJdaGv9Bsw1w1fnSxfma
NhkSFz744PSXYxXOIZmIaJ15Gj7Srk3vc1bTKq5FuBkS9xam61qnGAI0ZXtcj8FEX+KSFSmVPCVz
8Oekcz01KOMvAWH4oczccR8VzrBqG73d5aMZbNBB0Xc1bIpv8QTsTBTyzu1CjUJ/I1bDILNTH6fF
jZm5+oQLy5ZciaI/n+n8CyVawpqfap2SByhCuy9+GmNNoiSsZoulTLWqhDN4wZTkYNJGfeO09B4g
V6t3jW5jNzmJ5H6oK+Okhnaz7gm03789hVdvVUE8RktiMYG9xDlqjVKj8JctzRUlLtB/wxiuzPWf
iKtOm0FWMx4UNeLoYWpjQEgZ2BZ29qAGkbxxq15bTBA+8UQWOBEDqD//VFbaau2ItqlvIg3sYRyJ
6Cra3XtnDsKD3dn2tuvNLzMR5CaeRrqHb3+I5ddfruXfh78IrPLIklPoAqIbx8ZEOjzFAKGgfOYR
W358e6hXsOHfxqILspwN6A5dkijiPlHRYi0BZqWh7g/6lK+7QYVwbVrlvoO98hQ6enOnV3NBnJNM
21Aton3lcOuNRWA9kc38zPXkvUs6eQCrafmWNorPxIXAdQvFOtECwu8vs4HMowq2ytF18/Qhbe+i
bta+qAVeelqBmWpS4mNgWWm5RYIW1I4eFncB3dHN4nO5qYvcuLNoRR+sTq83aM90a1yShtXbn+NS
qPA12MQ1hJoxexXlhIuZ51uYhdaBleSy6t5FEWRfiHsCCHAYrBAFMO76qhMHHRem+6Sfq40TVcNx
jlt7FRvm/FCKpF/TXio9oxbC76pufq4HW38Iu6rYGnaCMGCcTC9zCqTW6sWtxsq1pQMJRFtiIm7y
SzggtahB03NnEbTj0ac8klvw1umWloe8cbUs58XlyoFdwxiATxYNiItNYsa90/V00aY8TTf0eGJP
Sbr8VFHJ98TYFf4EX/eGvNHV9+OEQAGVFxSXxAykCnLN7OjSWCLrNkZv5c/DIL5pwMVupIjXRgJ2
scypeSWH13JBAqUwkpRDuwezfgjcXn9MhXErJrg6En1uOqGAzQBunX9IyC41PF0O5qHNqr2OCega
Jlew1sWg3FjfV4dC9grxGSq1nG3nQ8015TqAdMyZWQK/s+tsIxDI9+PIqW9kCleWBxwdeqywIaCG
XVojomFHlTOgDSKbsN2j+BRuLa2UKyCqcK9TGqqTcrPVdeX9LHpLlHkWi7S/iUlg9BA6BcJKvj04
i6KgmYHGskY0Nd1bpd1r1UCaO3TwwKyglONcNDYaREbcYKKT0ruy2E42oMoY7MhajVT7XokNpEvh
g28wsx6+JlFRI6O0aBU4UepDVWm2Sob4WuCGwBmRCvG5ta3NXCvOnehD9anEhwRotFG+VHpLdSIL
ii19o3AbN9XXtw+9a5EBeBhac7Q/X30Xz1eFVunxn0gLWEflLoZzgfh4E97JTIaHPqiIjjuMikWT
JRtEQ6etParpnZnl5SqoktxXh6T1Zb7Yk/YFqqWuXT6//YhXSg02dQByXEBdZJ4X0R2VLG0h2gIr
n4BQm2KUhyRSg3++5X8b5W8b0enjZFBLdkdXRsohirJkZaIvsEsj7A/efqErEQbrhobzomTBir1I
o7OBaltLPg/kwYL/LdJ+29RdBQZIuOvY1oN3xLPJk1sY1R48bn5jc17ZJ1RT6DsDflhwBhdrV+0m
1jXWAv4oUXvryjg5zGb7Qxlks337Ra+ORFiOZhT9NjSlLtZWa4AhWVA8URmW70tDDFvZRRTODeyQ
Xof6R2phD9VL8b6VLy/t/bfqfyw/+qOsJhmHUfs/z//a/Pl3lNEWta2zv6xflbfedS9yenppuowf
/VN3afk3/2//4V/6XR+mCv2uH2WH1j+/LYzL4kzcm2Pzv9eiXH2rXv7r+UX+fLn8mT8VvhRd/wN9
UNINMh42L6XMf0l8Kbr1B5RTF6mCRQaSbsX/kfjSxB8cWTSjgBS+yoIxJ39JfGnmHwBJEalZOpZk
jYCu/vXuj3/e/Xy2/16Dapncf4cIi/suS5iGP1QIsIRAkc8nP8xtfbA4kxd5IWuPTRT/M2hc+wsQ
BPPQp7PxtYJ9Qx1BGngSR3W7il0s1DZFiHteqSWHKOjseo38s41sfdZQpc7U7AHtRPMbikz6sXNU
dEiceHBSL5j1Gox5MTmfA1dTHpIuBTeXTmX+Ca3H7k5Bwn4sM+HVPQD7ndRc5VOHcGC5SvAZjyDl
fE9UU/lm5pMReJU2rE1MA1aWPRsYVvTTnirU4BO4xR9/m9S/vtvvkpQXUSffCcgJOrPIhYJoBhFz
cS2XE0intDB+cVDoHw0VmRnqWOOwtTqJ/XOY4aldaHm0Cy1c5b3I7n5YbOABkWGBnZgShuN7JU40
1UuE3j8T7+WTJ/tRrhIlui8z8ErrRFF71WulDANP64CDF6k53zg/r74HqS8Z0xLHgG05n28Dbomw
hvJXXUXRUx4EL5GRTtusQtA7sxVr5YblT1khBimwnNiGPRbUeHBPq3ZqkMUUVFGDNtS+B1nQHwKr
Rc4lVwEwD/reCSN5TIvefDSKKNmHWhnfOBLPKzOvc0DmDkqBpiX969em82/VbNB/mdG44a8iD/I7
GETmnROGLQrOvX6npUbpvz3nFz2iZTyu20XGYTn+ddLe8281Dxnu9Lp46Yzss5JaH6Ns1tbQwuAr
lUV2DIZBxcuFksVQlaz9Md+8/QCv8gRnm5MHEMAYufM5l0kWzh8gT5pRtmP5Es+ZqhG6W/lAezip
f5ZBof8i4KjVVdD0e1tprXhd9+r0PTd17Nfm2Jq+DVod9WsYKM5dBhvRKgTCM92c1V8R7srWGEUI
3IPUtkK5MldigKy6XaxLTSjPZayse1tNrU1otBEe8dJ4QgFa6XbArMJPRVGET0qA6QwSo051g1u9
6Been0kgBwADEZu+OkxfWmabxlCGUdT+MOA71V6p29MBjYThsxzrIUJlMy43pRGrvyJ11GGHBBRs
OAuC5pQ5mf0+sqMI63ja6MB4hnLCxL1IHA9Pwe6TjWj9KbJNun2jBYnNaaznMRqHE/+XXEVRbaKv
35X7oorkPVTk+APU8XeCxHz/9tT+bSmT/7GCBZuQMJjU7Hxm2Rxl2Evre1Wjf0IffsZLibKtFmpY
FCXBLQntV92ts5XEePwhJ+M+YTlf3PF1grCoMdXfO6x7P+M5aK2nNE79ImvzZI89m/7NwIFp1yvz
MWoDvIDSoHnS+8UnSscdClh92N/h+KbkvnALe9doRRpSgTCVLUINYq/ArzBWxIVtt8LLEOu1SW/e
xU7dfyD70BWvbsPhgzZW4Hfs9gj2XxyBkxpLzbrVsW4zesOzXFhHKNT/WipkDxbUo5WSSNe+Edj9
fXktqRUMZgDqJIWXBd7cjM1xzOcf5AY9BqtSBchpIa+cyOhYecjvc7vcGPI8xOIkQfCDjcxVDniR
Gs5FLBnFsWitavyhZtLZU5tHjTETIeCYwL11aP3tQmfPcEgyzQtdl9D1fGVxVeeKLpsfk9t/tmUJ
vqdqm+yLVgT4Y7hI8kKImHcpnH9Eh/HI+oqNYno/mfZwiwV3kX4tb/264IBIqzwQZKDzR0ndXDiR
7n4vzVH9kk5z3nqda8pHPZHF4I19lfYr7I7ExyQYsAZTzFD5HAFB+KwnqCMX2VA/jEZXZr6mdjOr
dCxeIFsgDI2VQo9rWx90u76uZOMJKYujHsT0qDEhSqBABIHNkLm4BQpdwrWLwwm0DLsW92HqG6zd
85dSkTSpM8X+lqVU6T07G+2faoOYnmSrP6BIjC1UAdAELzOEYNYVu+dllI7rIc9gOj4q9tgXYRfp
Lk5kA+JWY7tGGhM3RKvQim+4Qky/JrvnVIAxOxJJzPp7s8maUxpO5ud5NPrnugz0B85iAAGJtkuD
On6HwRuNejE5YGvi0uEDqG0oNERuymKnT930BWsK3VxXivI+Q775oKD9fTSxJL3TMpHnntaDK/Rc
a+EFhZqZvEOGHyF9N0dU4MZeuDChWZYFPPkFgcYHoPigXoRSRt82QxPq3yTcrS9mJ1Eh0TC3bTw1
ynEURBJdCl9zx/xoo8uwFxh2rdI5yQ4JJlqJD/ZdrReaHhIx2ScBOOGpjmXz1KRtFK1gsDb4koR2
d3RHTOk8BW7xu9fD+x9lMffxD1k25a/2PGV5Db3/nc/8f5frcCMtnRF0qwBRIeEi3k5+sriqXiTR
zn/9qXt8lgNd+11/JUUYkZDgUJSx0PoFJbgocfype6ws/4hbaqmA0XyhJsnV+Zc2v6aiiUwjmW0n
4LQhiPLvrEj9A5QhxTm6ouTMiDX/k6wIadPzXX756Jd3hBs2MU7i5nI3HiMTw1LtJWdvmZB+FMzx
tOkE2VAf/KleTfPHOtzgc0tjMrHWTrSyggMij/jtmmLV0h9Jd+JHanumunftp7p+tIPT7G6rgJrX
TsyfnO4uET9jREaLidJz+6M232nmXRB+6IM9roYhuPN0pVnf4ui9k54UuLHVodaPjf1YOndm8tg3
x5T/PioBZe6HZqSUjLBPcNQ0ST/xJGleigm5z/YkTDQYAYKk30WxC4KnwX224odSeUll4XXmSc5c
f8C9i35TZfd58mgSXGqbPjha5dpetO8gOKz02leSnS730fBNJ0KT+OkRfq2S7imf3kfGh1ndK+kn
bf7ap2zf+6DZ5e3eno4hlQV+z7Cxq12SbS33ztYCb86eXQszpVU7emX6MFK8QoTJeojcOxK8JDs2
1W6MDsZwP/WPk+o1ARK4h7n/opT4ABae2m+M5BHV/sDYiX4n58++Fe6U8bD8KTez+Ska33Xph4pw
XUmOeX5fWCdpvq+b90F2n0Q70p4kheO+pqNFERBqfptQLTxIBeC1p6f3lbbR6Xf8BY74R+fIhzLn
z+UhclYV+X+kDMJF+EYZ5IXiCX4c/+uXjH98K/7r6aXqvmfxj7MDgd/wl+y5wEmD6hb7G/0SdjxX
wF+y5yaeHQQLizMCQESqxP/e/dofIItgIgFRp1DxCu34qyaCtdqfVzKdQGgE2Eb8k90PdmmJTP4d
LtOWAQW+UHYXaB4dpktEPDmWqFuZbeMyzxGwaQcL6YZdWxUNhQ7b3JlS/Wpjl7tVK7f7Cpu88Wkh
taAV3fKTJvrxAdlt7IFTRRSbMNDc59SMvxt1KQN/rnpAGpgEbqnGQRoNhqXpLVXrRRjJdLByzfZf
f+NYx6OvdNn3CUclVP1a8M9SOCXLOW/j/WQW1V7tqvE5tKr2rraM9MkcJPbimEgkHth9fjpRktVc
y+ShrGb7YxBF0zOWvBxLXfMTegG/EYJqtG+sROyqtjfuIU9Bp9f4WTjLnGlBVtxnRQN2N2sfIkR2
H2Kr+5kkrTiJDKkfOzP0fYJX087AliAPA+VTXOTtAygj2GHol3xSxk6cIisstl2k9Pt8igUpWdX8
ipX4e58r0X75SWXgN6rYMn1QuuFnLYPp2Fdudhc6PPIwMDgOt9Yvus5iF8ep2Dlz8l0Q4/izMNIH
iUCFsXp9jagQ9q6K+E6vT4mnaPqg6rU4DVP1c4j5qXRu/HBRuoibrvHL0bJ3kFw0LIdb65eZqOUn
tzMJ6SJ9aB86LVd3VhOlaGwH0V7HxJQcht8wCusXszrWngZ+Yq8qCoEHss44Jk8IiGMMzAfII3Vj
t/2widEMP+EmJXa4SKcPE33TdYdm7sNg2oWOp2MiTrOt8ybwmnbgadRjRwqLPxVmVZYno0zd9VE2
IlvAD3hajf2LEUT6z7zjdw7wWAy8PikReK+TV0+tyrks0u3ycfF9t3fzmCuGV02B9SsR2fe6QM1h
NoafuUy+y0bBkbWmn7x81gLs5w6b3vShwHbXN+r8+0xPedWThPuiCu1fjjPBvzZDlIBKJiSbIrFL
jAa4QmCfTCudTpMiza/g5fmKTn9KW2t4BN0/rPoGvUH+1Wdad49aRiNj1delvhdOjMpqB/P8vaxb
sU6iQTxg4ZUetTaIt6IfADA6neY8q6kmfdRZ1QernZw18g8Ooiqqug5tl7aIS/VgQ1VF8RW27anG
gnutVmNwhPpk3KeFSward/JLnI7DyjbHeO8aKXe2ZcDlE+2IBXgjwp9zLq1dIQoKkpZeBjvROcZP
bDXMxd26pGQisfBe54G0fKOcm/s2rKqVUzrtS4J7HOaHbph44ejOKxM4tyccp3nAkuy7Q/vZm1xc
ZbwcQ9qtMFP7Xa0Oxqeqc4anxBTlWoY6rnuZMUXfsOedjvNsy6OTWdouVKfhaQpFcmLVd59wmtfW
xWjW/Srt6h7kthqeGlsDsDIP6kbLYwAYTYmURKhRoy31QT8pUx08uaWIFusz97FTKQPUSWqtbLXW
79PJnU9hNQImCXQYSGnfYrCoAn3n2IhWUhKlhK3b7yJVHWoM9EJnG2NJvhYYip1auzMe1CIY3qtl
EG1qp1NRBhLhIauQHPAAfdr3Q5ca33OG3UxjZhFflT86YTdPGkfl4E39aB2y3LLWbuGe7NhQ/CJE
j0Ormw9awdyuh7SQa0MNjDXSHzVPWEiazGwJtNGIIoBS7RUdvcOuyIdDr5jPZY3XYNRp2onkJv6I
bzAubYVifm+ayoT9oqutp9gqPl05CpiHHChNtYaAZuy1SvvYqHb8yc2E9amr7IMxW6Y3t0P0QcT0
gKm7OSw4Bbaclk+7eB6mxBuKqD2YRRM8Y4AeYb7dTrugLdtH9D+7HdU4o8S6yJq9wcBGfkiq9NjC
rru3pQieqGa7KzWo+pqEEr8ey6aKh/WbAjy9m+MYuHWc/ayqYInKiTGVcWdEgB8me47fd/j/7Dql
mtSVw95vuX6ArKljC5wjkvanJin0vdYWuLnLMd0hfCnWTafKE9+/I/xDiomcKnmIprjYODU60eFA
ImuPmnVA6il8pIqtrKKgdXxpmeOX0RDxEQsF1F6bzl03WM971ljjRZXq2TrSa6qVsk89tdSloIMW
fps7nXeSEVmqXre+Oiufse6heD/KUmGrjGV6mJ05v5+tLPR1qev7rhgRno7b3JNF0aTeoPXuus5H
d43T/C40EaNWg7b/0ZvdvUTBwkNXo/EcxTpmANV9lHN6oAGTu6uCbGzZolZ5zPIc0BvWlfdpXTId
WhyOqlf1hnaMRlceJz2C3qFJnQWlWfVThKjajqAEO2yVWvhEr2Iv1d7+JHs1XyuDM/xQptAhBqg+
0F+N97Kscnip7vyMyIFzhN2lLlvCOIko1DmEzUk/tBpmFZ4d2m3s2RgIvovjZtqhHm/tkVoDWTOV
8w6yRL/W9SDzEVtBf0wJxFqHDXVCKzb0nKiptzkPslZc4Gs4pbMhyJz2sheHZq6Ng90H7gOAuJZO
d6h4FPCiPfddstfJat7RlnjKum46hdbgHuN2Tn92A+2KMgD3mZXFhyDPOJ81fVhVhp6/hNpU3Nu5
O2JRWbGK0QnfgMAsH/OseZ+HE/ZTpR2ITY4v9Quu1DneH+OUkBkYTbNzg1w/Osivv1NzOwk8VqoA
qjVoyHf09YNbperPhCrSsTGd6Fm3xy8KUsZHdeotOkdmV2xcK87fZY1d3k0hh5pdoo5VB/PAcozL
J0j7ZriSGhULrNqDh7as341Qbrd6Fd2T7Nbv/jd3Z7LcNpLm8VeZF0AH9uUKgDspkpK1+YKwLAv7
lgASy9PPj9UT09Wash1dxzlVRFWJgkAg88v/Cvlf8QMKT7tA32fx+WtLKS+DMlVhSif9QzV2JY4D
hXCypDw3ifUESj5dFGwaeGBk4d9q2oPEc4CdDR99anniXZ2DuOUh7lxzPzqiC8qmKc+OaC8dJVZB
WupfkqwK7XJ5Q4cxh9GUJuvas756kcZj2rvGqhGqwkubWriNyKdpnOLBSB1tLYQXr2prUvflrFg+
Y5oSqFQcPkU0Ih5YaUjMHA1tTZQSvdUAam+LnOqv1GTVqR+5qTgTuTPtlDIyz11FkbtjTt592nje
pqvHgWimZPkQ4K5iVOUDmofo3Oqpcoc4U65MFF5rGRszuXDscwg2jE3WuvXKSlux1WtFrKRSkA42
Iv7LZttY49k0vxupW9Fa7cztajY4MRZ992izuXGenFoSWWZN2Zn6MDd+VSucodtRtwKXMLRwniv1
0Z1K+/us4emvGHwDzKnJCkKyCedoQI879+0a3HJaG0Bna1e6TqAOJDZLLKoJfQEY6Hil94bVn5IF
5bIcCnvVoZDaZ1lVYl0qT4Xp5X4r7H7jya66oz/TDN20sx+NvnzOhD6uFk1vV71jKju77JuNZU1k
PCQI7yAYTEIP8L2AjEWUko/Xqa2zteGl9KCzKAYaSoGQMpmS6nFr2daVMnMERYMNNmgGbiV40RIJ
29Kism3Ncdi6Wu9umjlLNwoyo/c5ye1N1nm0J3TGvOJvisI4HZaDpRfLZWIoqKgR+I4DjYr4VHzt
gMx94qqy68K8ssHXZB7r2WQalu5dYyVn6uZB2KZk9BEsqA+zqp17OBK/0uNbQ+jsbtgYeryVMJMr
6Snddw/3wCt0YP89SmYPNkTydNXqoqEXH11trUZzwzqeK8apR1me0nkLKhcachgPnluLHR5a48Ib
2+y0xbRObiOQErRan76oTpeTwJ7Ud5GMeiK3Z2v6InsFoW2zKGGj18nWW1hShk7TAo22tlNZjMvB
dUu6ekST2mGDoQ85ttTae8sU1bWEmHrVjESoAbUK0WY0aGYlssJw8gAV+3yRcavcD7yiJaCMEb1Z
dR5tmQm7J4vOeUDcbpl3SoqQE2mAdU49u19HmdVucJdkhd9nyM39rHHdy+g16tZRVEwVourbq0y8
yqH5NCL9jM6+YbeUTvNm2KXzzkax7MCpyUnt7Ti52FJfNn3Nk5doLnl+7eg8UVs70iab0OCnylo7
kQBQ7qrIyy6pUTUl1EtH0zup+dkJn8hJU0QS2k637BOCGhOOO47hO5mehBNHpXtF60OtZ7CyB9P1
k6b8lmdNHJZdJw/uVKUrJ+kFQXCw0vhxaYSJrZepS2faa7VHqiTJa3fku+BfreISPD6uZxZp9unj
EOXmalI4nZRL061ax/3WN9myaoUctrFI5NGM1eIo4/5bjt2Ab3pQ1pNkGo/xKrDezcm77M08iEt5
7yzNxkW76XOtxE05YFRjvo8He1xJmKjATVpl7ZVDDUNgnaasS0+mvoxvuU3qBR1+5ofmNdp1jOP0
6OkZ2pgKtHyZ03g1GSqJz7N6dar566xRk2SkMj5NvK830Tc26zGy9yRLxPuq7ZVVTrZ0iA3pOJWd
BWTedKGggWPTKMly14gh386O1J4iS6FwyZltyHoqDAnkOcp8fmftzP2lStxt6ZjrWiT5SvXKdaF4
T0Rsf8mn+aHsLeJKbNykWTp/qeoqVEWHLUWOjxPkyK1b0HxtxmQ51GXmXIw5qh6Vqb3xbcbTMsjX
qFyqy2A5CedALQp0XoUT6k128+E9bQDl8lJ7m0psw9PgSSwLFeOWsAf81RkZksYiHlWlLo80sne7
mnl33S7ZAxADuNyQ+2Y+5i9FmgXA/8sZBAG5USre5lR9gzNFLacYX8TELulFeUhfTQIGn7fBZOVf
lbzKgl6zHqJR+ZgqnsGlPtfq9FqPtVzb03gpLQSMldPNR8gYZW/3brRebCMsDK0JlyjhzyfTxB80
5VmTIwuMshzHwc0IX8gdlps2W3ldrp+MrJGrlswVIgiYJskxt/ZK7gJYmE2xcePsjrFUI4zJrPws
I5gWed+8auy42S16kQZJPxzJK66/T7Uz53SBqdLPLBrRPDa5EEJ0+oLv3z24i/S+Qvt0BAlb8UoW
8b5VdU77nvFdZefaj4Xr6xYW9aI+5VZpnT0cApuMWTgABvqYe2fYjbNBi7NC+FFULzp5ngTtI7Q9
ZLb3tTblwyLM3icy8pSm3kGm8gMj9ncjttdVm+9R02I1Z6ZIe7DRuooOkDnjCSTnLvGiTQEMpBjZ
IWsnVja1LFdT59ZrKgqfqkI5KF722KXNeDKbWblvIrxeml5/2Hm2HoT+binLLkbbGOYaJ7newugx
NGOYDASL0sQgV72mPbeq94zoIQp6vd3Kyjo0OducO3ixX7vdnsRfAltzxvdRsR8km2TOA0HBsfKa
u1PjCy8HYZ7GFyK5wlLR8LJyLIztkVTZDLWAMtSbyHRAnJHU6W5i+UZWDmHRF2Xo6uMUtG7ac6Rf
PnjAF35mbtgD1E1UTk9NbJVXzPSEvnjVHo1UAwBQPKpavCkLekNL/Ids2090GxyboZio4h5+gM9V
PvfjtahMBCykZn7Rlei5NJTl2mTqa00YqN+O3YumtNfaAuU3y+fW897GOf7ITPcoKd6NDcQxhvcR
F9qOwj6uvNB1Py77IpjM5H4Z+m9J3Y6HkZBU3FgU6thFt4t7W7xAuEFUalp+7mGFmRVRRDpkuK8s
xXDCIk6oB0mQ1ueFrfuKaL0tO17je105bwgfCfFJk4MwyKCwlI2kRGrqDDB0c19i9YIitLcE1r5X
CwXtXA5V5e1yyKL2lZv50FfJti7ru8pNbv4wuUbHwrY67NKYDLwyUUAESCPcUqvbrouqts/VoAQF
5zQylLQH3J4xOJNcq2lTobpQm3WdekHsNPc5s3lsEwA02hybCufSE/pbe+XelfZOpDW06MBsOZYY
0Wyxn5L0qVgaAn6Tzi+H+JudGWwiqsHUN24Am6JHpyf6haCMdTTqpS+l02yZ46/Kopx4HzZ8yr29
ZGcdom9FiuSdGWW7fhJjMLvFMxkO97Jho4zqA/4sJfDaIayz5bFZYiwOSaqEcQ6a0ZnJtWTfItlw
ftKhFNQiOptDQk24oW6KPJGBl3tQLnkUuOmwte0m/mJUXh+o9vBqRx0EBicOWZVmYNdasm1YyjaT
jj6i6Rye3gSH6aZuKDhZlsL5JoTOGTzPvKB3FLcLlFxv7rtGPgISavggFW2fxLRA9Ij3N3jv22IV
VVn3tCiVMHyypgEwvErh8ONm8MUOq2Ki9MuJZkx3N9Rqv5bp4AA4tDcuKiXozQAaWiEq1PY2BsAf
1P+6u8ixGAKSbnqDx6PGMy1rGno7eWJSrd7n3CyeFy8W+M+XdN87IMNgBJNd+GIqqwdHJMn3qCu1
VyA2c1sQsHZBr9Q9ii4b/Ewsiq/3GbmqwHT7wsnnfVxjnfO6Py6pfmIyoQan5vijkTq77xhUw7nu
fyyaUhx4bUk7dipu8BzP5M3Y08UdnOq2TkDoKsh74W9tjnKJJtauusiV5ojlnC9NdJp101zpqMYv
SctJ2Ww07yUfBlweqi09XybtkyOT6ktHmNi3eM7bzeTW/Top2JUMbL57VYzU5xIdq3Jbh3Sja4NG
DnaTda9IQaLQ7icki0JHfdhJncBZZAx7dejHTSEceeS0DuDQiYYTZftKOiCoQ0Pqv5+iXQ0t0jUe
HB1htje2WuCUU7vtLMT8FLJY2zYrzas7Lz/mOItO/EnRLqs7uY5qdIS2GnPg1WI13VXp2O/ZUbpD
VbjthjhTnRxEYWgvdjbKE4eOapWw+a5n6sPDUdGBSYw4v0+8GSIOjdGONMXifRh65z6xuhdqUPUu
dAblVHIYDKuUMT5iMN43lX61RYS9c5jr0L5FEbRUbYWCC/oWpe780Fidum4IU/WBuqYNY8zwuoAb
QNK7c1DpdOuZrVCCoXcZXB2tOwjq3h7btuM8rLFiN5WdHJObWW1g/zt2Nl15JhUb+zifdzR6g9wM
VrfDHDDsciFcIsdM5Zyo2dfRFEyrNsmHBseWsmnPfaHGx0ZtIDLc6kuKWe9eepkO1lzBRQ49eb5+
wYFhjcGip9RsjH3LzKodWiVCAvMlPwq7zlnmehhYsgtDBJNa6Zeko+742Pr7ksvhENWkkic13ThD
fPtiRZWJfSwGCa/CfeDJXMWRrZ1GHMaBZ44PcWn0qyFTW3bzKfJp4rYI2r01dHhZvYq7mXbtWBCI
7GqIb4jOD81Jxvs0K7Rvk8YZsddFtopvq4re281pmvitHCrHgPgDqpu4GeuoGvpN6uliT1d8GsST
ZZ2LWX4ZkOne9wYh/HWsTrt6riTTcp0FThFd+9ly19YsMMnN+bJvu76mZbcm1SxFUdfWMyP5DVzN
QNuCJsHmu2RJes+T279j/9JvPpTYLzI4EwgbJ0x1oa2x9zxERO8+9LWdrxbIm6BIxuo59zIK4uzJ
2Q8Z3waQdR3mjmhCQaYgsfA6iY0SnpXceOtOa0GYRJS1VyVX7FM0WdGa6znVXZ6DI9rGKauM8qi7
+VcTe/q6x4m8GyLZbhrVAUDhzFVaRc7qiJOT91e/SG0czjKnfUsn3J7S1zHf9lpCRGA8vA520wVj
brvHqDKrLRG3+QZ/4JskiwG/dAENnupLfOiVSb3rZS7f46yD/y8JXN3Pcqw2iamKfa2KFgOJk60Z
UNdgXCsp236tm4PGvF3d5F2VRsFI766VWLFWFQpRks0idTOBQiC8GdQVmpd0nVn5D5mWxqHPkmln
TM24itVMe1Onyl0Jy5jChGzboLKg8oUNPtuoibt2l3bay1vXpT0ubtizNqwn7H++UFrW9WRwT2Aw
zqM0zOIURzikxoQq8gYuKMAZei9IRwzaUnRfcnwhpJ/cqoftljcwc8V+ng0v4/UZyJ+3im+QjcWm
LdTxRJBDFiDCVZAqO/q2w0z7JV0a1++LIlrXtnVMSpPRfrGGJYjzNqf3wpyI4CVWw3SUjj9S2iiG
xaQG7E/29Sb0FZR2djETdD+nD5Ju801dEipWOF66SexS6/ylbqqrkxPWT2ia/ahJWDOt85atsnj9
d7UfmrvWWsYfygCTqSnS8fyJ/MhtBGNIfwEBoR01OeseTOWypBVoheMoIL8p74BWGTu7XowXbbnB
q11RPrmWLMFdzeLJ5uQTFir4M5fpXeYUlgsBVrEvCYUkJU/KR9nK9zQt47uyY5YB17fHp0Yq012T
ZpTbL907xbw3FpcPGWzM9fpAsGVY2xIxF6/4RZ2diOVOEy9mkXoXOgBKPYhUa6CYmFWG0dzI1ed2
xPk5tbZ8Lcd5bIOmHi0rGEyy5AnbqD1fH7i2OHE/JoYi8Fa61UK3pP+k05p+L6tqesoEgq6MgfDr
lGTKcyP7flu5cb8fbFe+qpNXXrXesWCtsIrdGY37MVZWLn0FLv4Vv2J3cjxpnp1GU/daPsQpaDI3
E5U565sDzCFgIU8i7utnqXL3IOc+PAHjK+Y54rgJwWlO3IG4TxYoMAVWZyHe8J2gMhtqZspY6uLs
rXW98doaxMlV8wz8pZgqTtMZRtlQEaThp7jkYox2MaI5pslUDB84S7osLGdJzgfO1MfW0avCLyql
CosFRCPh0dFdWHeLvIkoaDQO1gKtXBfMkls0JTO1KWXHT2dVjJWoby8J6sqz9MxopzngqQNr8s5Q
hfnS0pKw4s3jzi5GM3H04e/1JDz3og3ipYogRRFF366tLjolnNwJhngEED4t+AaTcLaWkngFUbzJ
fszo/uabNp2kDJpCvqM4nhDdFVw+TrJmB83e7OtRUYPMHOJt7JTGmUXVu1QW16I6USkDXYj6bbYa
o38f7LJtlCu/pj/oFl1fxJur7pNm8PTVkNaDbxiL0xN2Jd8r/tZL1LF23UpxbOBvA2S3L+blYo4u
nJzx1i45AoEar9ewmXOV/MlRo2QKrI9oKAMHQbhMaBzrG1euGsXbraqQsubWmMb3CGg38KqimsFy
PK16hWYX1j39s/F0EgWp/Izr5sdcysELYKuT9pj3fTqGNOnwSyNtHsWdNzXZj6XqSxJvs64pzoRc
kE/h1o52yOZ0oU2Qk2Ryj5hWPzeRanSur6iEJSNUoJWoqwqrYzdZCs7LrAvmsl6WYXqKQFGiBzFm
cggVN77PUgJw2Tdb1a5DOkfZkfRZvOua1sDI8gZNHOHLRdwNWZJrvt514kUtY06/IN/FE9nYNrtp
tyjPZbyMznNlm1m5xoaaIxCrZX4oap1pYy4bGoh0SigytqvMexmtXBcnaJrHQee/LDTANN/KuKuW
O1Nie91MtTvs3bQmHb3pI1V7Sqda0YI5r9R2h947nsOxyARhO6n5uNQsuxhHiAVxSNh7Ua3O+iYt
2d8po1SMLZFROs4AK0fkrkd0E/tIzhJwiLa64qNQA7gmLYKCjVlItw5P1CFGphPS+Q0X57rQnuEN
01t7BU0drXJYVDtCh6kuYp0MnIugIImaT+I63cxF6V4At1kjrLkrOcuMPXwzc4a7N81mKp7HLpry
DXETahl4XZJlqxH6oxg2QB8VhGjdt0e9bQVgJT3ubRrkk94JmDvNLEJyA8ljdFEtjH5NrXPKaDbI
U8Jl9My/ZhUdwUrcPiDowv6B2QFXUjrWHOQKsN84UB2veCusypyDWtfb98QisOKs53VMuiv+iQ9r
ibWz0qoYCxx+2b1H9G67NpxlgQmrsvZeZVBSD1lpzPkB9rSxQXqa9NyYZmyuhlHx5J7ua/iwPmqR
MqtIU8n6p0PF9OrkakrdCROTx903aufWaBsbSrHqdBZm9G3CUwPpLA7ynngsxl1JyZUCW5Iv9NtV
Da0l626C6viYai8LKgFf7Vj4qHj/iNiJZjrgtXJnLHO/9hTVPoOI4GWt++qo1UO27hHjBIADG9pW
+y9MyQY3rc9+cDypOp9s7WHlOfOK0c5OmC2KJ2a00wJuIIwc2Di1552p0VqjWC6p4ostg7qdqit3
M4XJm1+UekboHM1Xp5ZqkBZA6IwgfaAMxnf4SMbfun8m/bI6mhDiyZyY68xWvg71YsGta9ceAONd
DCwWDUtn79FmSi8vwoWMkwno9YHMBSy9ox0dG9t4KIUog9R0d2aMlTm3OCFZVQUuUZPGTKJKsoB6
JBh0aocqIZWJCg/bDJQmcg7ZcUd7QN6ul2bwXmeHSr1CU71gwRez5vtDy2ixyZa2+2WJzRatCoh6
Hbsgoyxj8FMrZ5L9SqVc5pkSy4pyFY0TYTaphO6gPm4I7l51AvE7DyorYpWCAol6qe5SyqafGygQ
4KSmK45NW7VfLNzyp2SOH0sqUdbO3Dx5ILRjFHjWqDiBmXN/8YfMVnlH5pZLOq1u2Q0IUaRlN76a
cm8MUsGS1yTF1tp0ATSQe2pi2wvjT7rpaZ9LYjINLa04OMN4tcoybDLrYi7NFsQYH4dar1ozM4NO
VS6AYyIYa+aLshRXuolYB0hOKH0PV1KQDvOILdC7rwrYXALA1r1BAgaE6RFnVRooiXYeVPBcDCPN
Gi9bHFSEZUN65W9L1jnrapqqB1Xmrd80kx6M0axvoPvUACT4MGBg3lQZIjpEvyRw2j2jY9vFNgTB
wkTOEYha0TnR+Q7j7NJ6QJ6J6Am/aLJrSV543GpJEOszTrRipYAO7vDQPptmiYm/jbfAgCBaUVMU
ey9zQfi0oX6CK0XSmtaAaPQtgVCmz0qT5AdaNL4SCZ7cT4X+OtXEWPadpVBBUEObjdSb2CJeGR6q
2XbRd7Nr3TJ82J3U6F5o47RS23zcdqZcNk1mDD88J3rXcnzpBOLMITGYZlAYzVMOgbwj5tm9Q5UI
CLckxbGocuVGODah0cW7QjGmNaHBeqhbMIw4fpZ3VqYUIBh1hd3W2rG0hIos1sGc43V+3Kb2yk6m
F5Ksn4YpqY+mUoB0xN84R71EHRHTg4YMxTLHR8vSWsDyIoZMkYrfUd10NlMI596cv7kTh2ajsjkA
ZOYPQy/1mLWrOrvaAnHtJvWar9VeRbTJbOU0af7iZt+cUs1udCyclz6g0LHmnnvqjYHjmg/QRu+F
QhPfOE0uICMGdVTKp0Sv3F2DKUQxnYkNHxkhGhyoCLzSr3WuOxvTgMWYrS3ohxLUk/k1kyS3pULh
+ECAo34UlffdHZCq2Dodvx2rtF/GlfiSDZBKmpZuPY26WxGvB7UH9Vb2c2lfdI9vvdPdYjfjL7+b
EzqpdPmWZQ+1nZ1zheGopd8emO2gqtmdafQynDPloseNgryZZP7BKN8cUYRzE5+6ro5eGlk/5325
mlPBoDhCt7cqOSVELnyXGa3rspi/CEuHj5zvhesCa7nOXhPiLtGXelUNBenS+VcOwqHbJB9qn2m+
5wDbmJ63GgXwm5sr6zQa93Nh4NysDG9DxhQTul2fs8nK1qhT5r1WxjVwZhytusx9mczmJRMaLl4j
N02fIOvSV83pOAmVa5Te2h5RyXSOHpd+r1sni0NJOUzjWbfTs20Vj27s7pKMrgWlKXcLgBTHEMlZ
S755GU0sXpl4q1rJ7qwiA6B2xGPdJ3uSjcMob74ZDH85bSx+31XfO0vbyLjoqZCi+KUmtOYc4QUr
9OwpdtqNETeoCPsr/bEH7GZnJx23FEuGoCVbI+3vsrqxD53a5aaPxITJR1YDBzoaQ6p0b5YI9eoK
+h+xbOgIIIyqrh8Tt98QpRpdCXItV/WsrJfO3PdD/iOT+l1etweOONgGCR8LM8WWPkbfo1Ek4P8u
gTF1Nr1pU87UAJy9ioza+mrkKIdkkqQB2QfISjK3CDKCcjhe6/aNr9PXQplG4DxnvCdCytjJUQMb
13rkjiScIhqSjkVwj24e7aHX7jqTfUvnCYiC2IqGcQ603rKSNBzF3JdrBw3pAqHT4iA86LTO+F5i
ooVRZ89cuWm105LoLBDZnOkc5cSDQMTLubDiFqPesMUs0rovrPwJG0UdkLdVbl1OIEplspVznLNZ
Pc2lPYrWDJBUcY1CLxQMOqSBOFUEhpoMO/hLeTaFYQb4fJQLxWBUSZF6Vxh5EziD1R6r0sV1mrVd
kOTjNTWjzQIVzlkiF6GaD+YGCMfdD12Vb8ZuOvSGuCNl/4mt7aBWmPF0wayUFqqJiFWzt0QY8RCM
ZnntjdG4tLK0Am6/DNw8Oma0OhFZu+VwAjUJMpRHzSZpBRaz5g1wGq4h67VArd3AXFyFulyx653x
qPQCFCg+qYuxI9D2iZ0IvdpEP1b92BQjCt9hBLWpmbP9OYrcd9NtrYpE0J5kI6Qy1o/RNNJTRjPC
EXbSO8XQofskbY3Ml8yEYSQt8902mOPStvzIPbZLlCdlWFa4vEKnc68a03EwznkUosv1QjYd926E
MjuWbl3+M1jmP3Ib/P90LeEU+JU34a4WffJfh1r8+PZnO8IfP/VPP4JmqP+wKRuC0qLYheByPEf/
40fQzX/cCoMpWsKl4Og3v/z/uJFMAz8C+DR+dE6CeC7/5UYynH8QpKER9qDziYQq6P+JH+Hmh/uX
GUEhk58kZOJyPgX1jTKFzI2n+N4DQobni7VN4i7qb1L5fvbpn8yZjh2pahe1yrXKrNeyZwyei2X9
p/t8+ec1/jk14WefzU37c+xsp5H5oBtlfA+ddfbKht5oTMl/88NvBs0/pQAYPaguO3N0Zez82pCr
satiDvt/78pvf9GfP1x2eEsjrpyOU5qEXP2g4IT8jQPydoV/9YV+cgF71mI2vVLE96ZCdhSnxPpb
gfEgjGX5nwX//uuZ+eROHfkNCtxjfK/Nw3SoxxyUXo1+k/D1s6/1Zpr7081xGy+f4syNrkthx2Fk
mk9Tr/LO/a9t6C8emZ/dm08JW10kMyQ8qXd1ZK36FI+qN1QjYdj/Xfzyv9u///fWfE5z6OtpWkBm
3CsM9nIqgOS2wuo0xCwp5hKiiwjwGN4UFc/Er/+kn9yuz3EVBefBCWGDe2XuvFviwvOLyPyds/xn
H/7p9aWBmhAG9GlXoh6/glgVQS2s519f+B+35C8eVO3T+5u7ggS9bpDXrtVWOseLEcGdG+30/sld
Hmux+G2DZe6cI9FRiJMyYkqIvkegvAjnol3tfY/gwH99MX9UmP/VxXx63znT0E5id/I6RDcgdVxD
zyjl/Zid7DgPLePtxtJOCiXb+k66L86Y+xWvLCnD+0jFGcLk+c9/tNK6/T8lR+VEIlJWZjqlP4zI
+82V/nF7/upKPy0eqivQqSRSXg1U1obxNrsUw3FHjOkgqrU2zhyj0cAIN1zatTI0gY4WyCmmQK28
fY6u6jd37Pay/9V1fFpnCq/MFEFMJDrr+dafg5eDfN+y3yD7kpQqcxNGAniaaxSvtRqCRkUwGjga
sighmGMjf4Ib4H8mNBAXiD/8tv70J2/559iLcnbyFNl3em1LmTHkObtxUl9cZs0clRc8koo1gfk3
aZoHBAKMrcjpr5GVPUlXHDu1/UC6fEyb8gXR670+K6fBSxExxo9oun/QHBwiHN6PHYkSyXxwNeXk
DPCtU9Lt+sh4RIf0lpcqCcc2TLc2fWWQRBnThl6SHAZlBpKOtsIl02hZ7qD/H5gL9qoabYbBOShJ
HNBhv7/dsVSLwjmZ7zo5bBZTu2ZK9zWlXaKCHPEhOLeeFJskLa4U73HqUyBfC7IewdJGZVwDR8Pt
3URYI1HkKJWsFMeOXm862eLzkXeGVt0XRbNG7lYF8xBd5vZ3bc8/WwU/reHaWMat1eftBWkI93ma
Jt+eh2RDXGd5UrvKPCcL8Z/R8LtA9p8tVJ8X9gkDkDVn/A2iWaPfWWdtufr1g/6Tj/7cWE3oUGp6
pd5AWPBAQKeBpDWvf++zPw1fZl3mrt0Y7aVtQdUSLNuum97/+rN/8haon9ZuqXRl1jhWe9FUt+v8
ebKSa1Zg0sxa2/tdjN3Pbs6nNdyojNkx47m7zKN3HUzSE9T88uvr/9lHf1qRcThoXkcZyUVpFVqm
i/p+yIBGfv3hP7s5t1/6pyFDsSZXyYy4u8ibpUVBZO5rMM2bvFd/l8z/s+v/tD6S/OM1ra2JS6/M
lwX5v0/w0W+DQv568f1cozJ4tlXRHiUuo8N+41mx2I4iT/7eTPE5FRA2MQMkLLoLnYevDmdk245/
/PrG/+yufHpRSw/bl5oM4qJRcBjQhHYxVaP5zZ701x8OQPXv36rjKgUuWJadItLMwOPKg6p0/ta7
an4O9s4MhR4lRAxUqnvfF2h0YtPV38xCP7vwT+9qoYsZl1PaXyD4N5WgTLIDtflbRxnzczW0Uc1d
m6N4BXyM1k2HWXaMujn8O9/n/2kKiKwJAbvhssq0ItlK27BIsqR8+teffvvi/u+MQSrev3+hhGHk
UE5df8EqPfjWUq9lkT+0eXbQiuVjNNN91RfyYsEy/ybU+GffxKe3trPtGY3R7WY1pMcrRWBUUfeb
0e1nn32bpP606GCHjXMi38VFFw2rPQEkfm2a21/fKk79f32vPu25vZ66cdoozUX2TvWtKi3ldcFB
7hcycldIedQ1PPAcFFWr31FThtitnaM6yC3tnpGhPVdYjdaLMw+PE/r5uwKa/eb1ckKFgBXEBvN4
FPPwntud6duS+IBfX/fPbsqnBaHPSwcFjdpfcL78wCCp4bnpf/PZfz2GkOn37zc8GnBOe33Jl+nk
wOcW/tDBcJ5UU67ssRDHoUyG1X9zdma7cStJtP0iAmRyfuVQk0pSSdboF0K2Zc4zk9PX31Xn4l64
C5YF6Km7dU6zOEZGRsReu2jUfv+la3EulnN61yWTtO1wmouzsBNvGu3ckv3awS9iBFgajM2kwlK7
gE9XOpS3vUNs/vfR/74ggtH631ulIS9eC2RvJ9OhChyvZnllTEMZ9Eiav7SgwyP935+QmYnk0sq7
U0Lv1mP41whtq1o/CRUfvEfO+e9/fFxRqzdDOjv9yR4WxubN/hdc2882OxfOBP9vW0+h7H+P7szK
UtJLbU9w0Yy9OtTa1TClP4Gekom3zRpm86js6VDl10svXL/P9PasTnS/eHUXoaNmCjJnPKw7rWV/
DyHvSlbu738/+Y9u3EXcoIti0NsehlNtGz8b1QA0Nv7696HPoKW/xW/n4uOeolmXZ33oKatnudfa
xYLKULnsVxVBG7+LR/rC6CLzzH5GLEjjq0WInhOsDoygSwzPi2rrrlGO8t+V32zmia/LFIXP5JYQ
DMxF8ZUoYqqpHFiOo7zbrsIqwqpR3W2RmA/tGJWBtuJFpZSOQEe6nunbCYKQKoqRHA/lDj0DA1/z
pG/QvCMOV9uWmWmz2SfFgirPkumN4qL5QX7XB6VYnZfcVWp2fqAHmMsQ3+plHl6ifKIH1ppNMDE7
Fy6O+lMufearWKsHS9433jox+nvG920ny32xx3IOJ+EM3tphypXS2JpTpaWfw0jXv2/+B8/10hCx
Z8JoWeaannw554hec5QuQ/lJpPtgYbYvvgcraRyDudXmNMdp6SPJZs5Hrd5hzVBzcCq6u1kTwWvK
2HmsdRJ/kph+EKUubTRHhuz6WGWgkVAOTyaqgN66ZbuH0PnJL3x01y5CuJBFwdyu2pxApxyVEm0R
WIHP/JXOwfQv6cwZe/ZnjMrFVEdMLTYnSvESfTfKkpFeK5UDZdlrC25wX3v0F8GcJnrJ3LLWn/qm
vQUd/F2t6od/H/qjJ3ARxOc0L52lndrTlJT6q9Pp5X2l0kfurVwN/v0THz2Ci1i3rCCQ7XRhajVR
j1Oz/Mpy5/nfh/7o7C9iXdcsIpticqSuSMUVM70Y20hLvTbZHH/y2X30ExchT+oit9VloNWfqkjE
emXc6Yyl+83izF+qkBvW+aP8Y6mTirSXbhHWyWo0y5uN5TFzp08Qzh/cfOvi/V9tq03HhmMrRcew
QdZdN/3XKvuGdfn6L5OMcZu1TnR5O3PLAOa/n+pH53zxutu5oywmcyGnYhz2pTu9xbr7tZzl0h9S
zLPVIkKxTnbqKvhmoi7MJvggXzvx8wX98SA7V1mjxXHNU5toauAyZeJDy/qEZ/3RXbkI0fpEk9os
mDkxlToLumK4iRYYff8+8/Mj+0sk+2/B//PM55b2NAOJp1Ydm5spopESu126ky6zXMgn0eFjWhL8
+8c++KQuOWmM5HR2P+rmyZnb2UfkknqO0yk31jh/5k7/0c26+GoZdszFGZJ/mprUn6z2SRHu+7/P
/oNDX5ovx+m0iKZbeMgtIrtY7TWo0Npn7pgfHf3ie3WsIcmZMObElwhVr1N9GxPta8uIefm9Jq7a
6qnVnSqMfDSN4eWkMV7+fVfE+c7+5Q26NPCBc+MkmelYpzk7VoO9VZ3cL+aNAAeDKq5HlpSaAViV
uXwX+o9Cf1aN9UpHUd6jGuF/tYd0zTfrZ9YfF57i/z/Dv7RXNJK5BmhX2ieH6WQLpaszgwRGXQKc
fY+elkaFIW/tNtvn403FbF6NSlm2xnZuKTafmxgteKh/35yPHur57398XROjPatlFfWJ5GBTF6bu
LedBrK8d/CIuVAwEN2wl61PkmNd23R4moXwWiT9ooxmm+N8zT6LcmtTUKRFYDtNPM8kQTjXxG8X5
dNOsOjXQ1lz2c9r8SKLxwdCapwbE/j0UC91vQC0xQmehL87jFDI8fat61NJAb8R0O2pGfFcjh/B7
/FJ2dd28pj0a+3IW32k2XOtt+5nL50e3/yJLmGn+o4zpKoA8yW9xpqS5zrh+cvs/yAHNi0izlrXV
Ih4oT+1cXNdIErzlLE9yl/IND8yvfbnGRYYw0UFKR3iGJzue36SMfyAY+tLbc2mevdp9rbfKWJ4i
2FglDJGM4dZPbo34INAbFwEnRbPTJuvMJDU9y30yr9q3Rq+zayDVAwrwNN67ZQ8Bz3XaLhhiBFBA
BAuk8ZBy+qkpNtjJpYEDJO5Hktbj0dErdROnlA4HdoLMQmgPpsDRMBomcNn60AZTPVlBabJrKdOv
deSRMf3vNxAXazTIauTmD7CxRYLm+4vFsv+w4X8EhnRdKx1rhPzEV7S17OoJNsEnAfmDl964iDkA
lNm5FkN+Yizx3W3cF836WkppXAQcFfmVDTwpO8UdwAujtzr0Vp/ZC3102hcBx7Q7XC3WKWV8lFlL
jXHsYJHg5D5528+f/F9WqUvXIh3jwmbVZg5vb8Zl9MlqKI7dVXJPy700mSHB5k+t3/Tz0p4ycq1t
S4O5WVCTlOZy8B9Y5uIGjATDenKMZGOWsxcDmYSs5dfaN75Tf00e8ojaQPPMYAM5MvBj8Q3tadhT
neSXBuflPNVrDpv/+7MMefqfXN4HV3cRiyZVERlKl+I0r+qPvCa0qlAkv3Rs/SIE0Y3WMj2v8xMw
R3rlM1gHsf3aoS9yHpyBYgswTH4Ck3asRX+LlvtrR74IQHo8ob1COUfcpOTjKEiv5+Lxa8e+CAsF
ASZZTKs8mdY+Mk7tF9fzM8v4z2ShRsenTdacn9CMigD8XbxvZGdvvnbWF2Ehj/KqZMPJ0esWka98
oS73/LVDX8SFqm7LvOyM8qSugEFjmTdY4eVV8LWjXwSGxKzhPIwiP61uVwd9nUPzEJ/5YHwQdc6T
oX/ec0Q/lmK1MjstRfysWUnv9zOgo6+d+cVXCWnQ0ad1rk4LCtBN3HmOjo35l44tLr7K3FCZfyOr
PWlICcNxcsi43Ejsvnb0iw9zpeoUW1panozWeC6z6kfVsNX/97FxM/t7tBIXH2cUN3mOujk9qULZ
Eojh7+xN64lYa7bOHtMTYAf7ft6fY/S8DmEyPFvUYsUifMwCcbpki10qd/G4hrqEbwNcYQImnD9w
hILCsF6YR8FRICkTreWO2q9nlMte145pDK8R9UNcP9fsPtEgegimvQGeXbeeCOBNZe5quR/VzTlU
g2nxUExv+QtiOk+Z1D3rByi+fWV9n2vm9rvhmn8oUBVg7egNzvLDiX6pzqOGG7dh3LLZPbIY6Kvz
q8ObAoUc0V/hYTm15bdZcl4WauzUUfejr3to7eGbGbfezIWkzX1W7nOuR0neIejxfH/2ErYzv8Mh
ERYg3GNELbvmXwMJE3IeCJKY3KKEW/7f29gX4L307YBIgZ9vzmyN8YZry6J3OTYbbgir2ag2h6iA
wpKqQWlHXtW1h0GF4QUHxt6c17gFb5ByLG5rTV7hqvQc4b3JKidwgJvio2RbAzs4jIX1zDnE1Ffi
otwJ7aVDSGlV5mtqlFdRNYRli2BSTULkkl4/XAvraJ+RGTFMPSqoyOn9WNXCeT2zjeTufAs1tP9s
yqQKk8oKOPNheM0q4GvTclUh8C4SxgebIG/252sU8sXJsep08ete1aD9YlHhv03SH9laMtHuddG6
n/oMubYWmd/j3vrkczi/9H9JTP5Lof84dpz0Y6k2bCNgGj3YAzTJbJZDqCPH89IuQXkD0PST3/og
2v3nwPPHb4FatLqRmZBTnsTH0awfjdj6xI3ro0NfrAFt3jZ5Jfv8ZMkEW+06Ank6Q8D9d8z46OgX
a0AjZ9eKz1tdOjYv5YQqaCg/qcFq5zP82wO4WAJamtamOenpqeLdT+bE17rpwAeWSDPk/T9nPH1+
Bx97GJNdsmo32vD076v66NFfrA/whatizqLs5OjFb3peyily++YB9Wj+W09N98aRy2fzXR9d5uU8
c7dEhgXUPz1hZtBeTXhB3QGd1r0qSil/gLS9rjAC8uOslb4RSReQM36Ke/xxAD3y4e9TO9Y+WV4+
uPDLUWfU00XRFWV1AkbRgGsUxc3QO8VLqhouUXOJoeLAHvn3Xf7g3fnPvOHPlz5XDGtdsupkItZs
C+elXOK3fx/6g4XscvC5QMBadgyxnLQY6D7GZoiV89H1M8A6ezXv3J3iFksg4Op9bQumXeSI9qwt
kTPnxUlU2egz4EK3EY7bvy/nozt1/vufdwpXQ+A4S3HCB++1qoALqOITZ+KPDn0RHqCt9opjyOKE
2/CTZo3fqXd+8jJ9dOiL2LBIJR8yQ2SnwVafoj57Bj78WRnso2NfxIYaXteg1lpxckf1OcrdTQG2
5983W3wQd/6zk/zjbmuRU8vCNdJTZwtAfYuKMNssjYceyGmYZCLFjKpy6C7XSivCYkIgb9iQdlwT
QlQiUw04MXLmIsNkD0r/GE5znYZp7LYBRQUNdHxseMYIKzLnIoJJ4MEXJFEbfXIB/22d/xI4L+dp
u35Bm9i4yUnOlZeb+aYikmT0yqvc8VD4k8+A0wn5DxWmQz7STyDVmqxnOLQhIvJzRrUiJGJV79eT
yB/gFWazwhXlW/7GpnqwyjC3y5BsLemM8Jw6jA5YU7KtVP9e5veyHwPdoCffG7th/KXKl/Ezf/oP
Hr16/ub/eDwweQGHZlwdiW+6bAELffLcMbn++4pzOdDbuXU3UR3NToXWJN+WtJEbiqfrowEyezem
AKhhqHRhjpUIuO4i3laKUJgmx4hrqzm4YjBuHZHhdBVC/yESPmMW5VMukNJOSo9JQdVrJW4lIFGm
LqXoXVuWN9rZuNVlshKnpvFmrk2kqnigo80wIfuMoi69xhq0zdBM+dU0VL0Pkf2MvWvIREA+j5uE
mUOekKE8OrV7rxZqYM7abTJ0JNEzeOrCZCBjWBeknwVyeDtpVvxfKxuLu2pswMel+lFJXJ1Mfqk3
qiz1R2OCsrKIKg/1Qkl/Y+aSvaH4tt4hhzTvCXC921UHhpLmbh66KyfBCLfptVKTzxEm0SFfCPa/
s11RXHaEn4JSOEYM8eMZNRd7PVOcoNb1O0fDCjiBjx1pioIBcNHtsiGZD8zZ2a1fieyImCje5i1g
aafDLX0ajWvHKN8NXcRPyZq8unjuPrelgQ+e6KFGGwYweLUBql1mDH5UOhrXSi2G7TTMcrdY0goK
BlT8VUvtg9GDoGC2gkx1QgBf1hAu0665yZQmCxSMWZ/YEwEydJ3GejNazbjNhu6O5doflMTYLa0R
hxwbCLI6LJt8kRr/Al3pqe4nP2vqPCxsO76N8j69TTEmYBM+YN6aAsObGxTlOWFkKWFgjeUCeUnR
cABR+/6bktl8p43xm8EhY+uIuAI8Cgdg7ZRHWTBQncczU4JjLLlVY7rslzWNcLEFwPEjG1wY3hUW
57ifDTtdaxUvXqGZpiUu6H2cjLs4r7R9hp9ShS059odiWOK9ipPM1tLL+VWdTD1wW8PdZ+BRtgP+
m16x6AA9IYeGcInNk+LI6keCt7Dm9wwEAa5vskNkZbHHfDdZmb0sD+CP4EioCn6snu4uBl4oECe9
jtjK+FhjwRh0mUDqB3YtUrOlBcZehx+K5Hw9uqyhd91gxO+AI+twjAr9B1CWDjBiHtU/4PplUFHM
LtSkqm6xUnSCxVXam9qZdYBdqv5cmr2OvbMSDW+AF+w98LY4hN23+BjamxCv5Nj/Vg1E23qt5gec
h4q3tHNG31jYXUrQ0PSKlXwr20VsRivO0NpDd6GCa3mOCanbG+U87Naib/ZdVcu3yOzMQzPhuAwz
qgHw4A5nI4F6j/8tG17JlkpvNeT4LyYmqy6Usw4UXgC1adq1qb0ilXHdu6VIqkPlrvprr6b6tbZK
QIza4qYHyYdJ6lnE+0VZhrukb9wwZjXZqpPTtyGQqfIJ9bx+NBWj29bpaNAxKxYb2kChv5s5bH4c
HFS5YcAErKOkXEPhNNVuksSFpD5qlQWVRJ3zq1XHv4IqaQYoVwroEK2au+HZA9eTplk+QRTLMKxQ
o8ehHw3k6VhiYTuZOHPoamV+ZjClKGigOiX7NRHszdquXL9hSmP5czutv3oT1K3nFM1iBQO2CMum
zmpECODhNYZfHYXlRxh1f6fDbpXMgc/DT2B10flApnySyK9P5HHT7wbL2SXMpDYzbSZ0eeesvRWO
QpRY8bpFH0ijnRS6ExXmJFGZ+UC6kQ4CxblpRTlu16HWQ7ORqKsMG8+INRbVIYMdSM+Cq6kSDYAq
DmGehu952C2JfizXfrhqe9gTZd1RxKwd8BMIx5XAsucYw5tJ3qkUCLGSttSwH5hqy7E98tNKj6hh
d0xl5Hb9ng3D+tYzG+eZC0j8ckp96Et+hCUyNPJjMwmMYaaVobKKF372JkzIdlkvRWArMUAqXJL8
KDUnyJ+jJapA0Ev74YwtSqZJNU86VkGYlzqTAWyHoYqqGcRGN0GYYwFchLPQu1Ca0ggVS5hhoSWr
r0FxOIl+EqAj8V9wUjfpAiPrB+tG62ssHPiv34dpkM+TXKdjzCjurrXl3IRD5OTfxtaN7pIhHc9O
WioWMk3hBFK4ieKVEaosXBdhU5Ro+L1GaU3mymBGaKmlvemLOfxYSujoTqW1N4PTYnI7xOXBgCyz
15OZCoIGCLKt+Y7AG53Byrp1ay1pP3s5bkDSW+jLV5GID0k3VttcjMYZ4l49Km1X7RLDTG+aRSt/
Z4mFTG+eb50+Im9Je/2Wq9L9pJynd5BLy93IkLM/NO74o4QbvTkjVJ4N4CL7STb6K1T8grdLxsF8
RnSiK7e8OFO/a2n2Uy3t2wQgrA9qTL8ramP1jAUDIFOT+IYV0bdJsACURjF6DmywYMSmNbAcp+HN
m2Ugpfm2GgtQr5ITcgTGGUVFD8NJlDVAwFleMyY33Pbl1Ht4wmDxMOo23+hKzqXBEMfATSE2Yv+K
JbwZdjq5XZsrwisLRjRxgwY0aNu+QtYKwoy/x/obDCxwTqWPWydmQiwZd+QzP9UKHHRm1hb/nqtc
o5zv9tiTQXxvwI/moBW6QmzcFsRK0qXbsjtfUTzEmy6Bh+zEY/Oqqk61dQy84DolAjWWN+r9ZBVa
SOMuD3NMV5jqhTS6TScMntjZQwkF9tQ8VI2r65u61wryLKmkO1u3MUZo5ajuo1UF6zkv3QY88OSL
zLU2CzSZbpQ/a6nE22URUVjUOcsYuXuolxCjC92RvPxzechVly+CbzTCiQfPETuXcKyj2hhw1DLd
zVjF76OLZ3Zsp8UZb1mNKaYvSgH3DIOOB2txsL1mJxAkGmR1tbHybe/Wy5ZgRA3P6NVtVwH5zM7a
zFRT1oOujZgDNBOq0aaL3f1YtPqR2bV7IwVBb6Rm662GEnk6AmYmHdr3c2Z7g1BXejawW3jG9hCb
nmOwk6hFPAR90kFSBrzhp2ZjbhU9MvZNlQDiqfmmS5lVmF+R1pSA6jD1shTQzO4LnEYLBLGhHMtm
eozVUfgq0777sdX0V8vN4iAz8t/dMtq7fKif7EaPPYNEjtJpznxIt5rKo4EF4RsVUNXvGrPaVKRz
z1gAZhuzg3eRLJvEdORrzwn6vaGBxVKwOXPqNsIyZuqOK8tncNZ3utXyjWAyBZBZITyuavLTSfN8
j33IuhdtDJ3NIWrzxcLbt88seqOHIArx1N1WaV/6iOxxPlVmXRyraQRXVNlnw4gRpbDbDb6ra9+A
A5IoumhjwXlbx7q046sGK2rqj5V+yMhNKm/oKhiDZje/g2kUtj/1C0avUQU0AANroL8aAcJrjGKy
yWhc9lAKeGSJJ9xN24v+CGWV7DfWRnlandl5qLsOVHosUv1nIlRtY41dfDWuzS05o3jIxvFp7LPI
nxj7DxZc+IJFEeV9ltdkGsyLhNmku7dd1IG6N/LpELvpb8tt1FBvUvG4WrUyekjb6x0AUW2XWGBr
bCuzr4sa1lMbqVTea5ng0NCypcByO2nPa3YLinnECZbJam4MGE283lSQSfjLvObVsI7gW6ESqUaa
Ewsxm0wy19nItL9Z2ti+Wpc6/W5YdbZF5Gx5a1kWgY19zm52yt/U8NnfyD65yom7YL4UdTMPlhpE
UfVemPbgM4YxB9yw5GbRBV++RsbXiLFj6lRbNl1mrn5r6S4CiLzzDM0qdhpYy2A0EoOu7QSMRsr1
ZxKtC6AeJ5v9RUndNMzNgTCaQE7euJ1qDH6C+d9Kw3uA+9y8lGrkHLNKIzskiUGam/+s2xHbtaVu
Q5HHNW+UujLJNYLHOUSVSnbRueJqSiAlZU7ZhPFZ24vFxBwqaf5uqJN1p+vdEkoKtJu5wlHUk71S
PriNUSKBKKmsc96/ZFOO+zTCnSsTmb2Zu8baQooo9y0MXPLds++ViouBPkzNa2vV+vcmNR3IO6vq
s3xamHynMw6QbR8o4yS3ZRP1xynV4l02rtW1nLV6h3UVDsLR0nsjM/F+Zkn3RkIHfuzqoTmaQzf6
PaMAcN14pWIEFViLEd7UoQWn1CdJWNcsN5mydESpOr7JsRJgnY8cn66Dvbf0pnpypuacN1jqUeUU
wqJPLcbPyYitpUv8uSq6Gy2JB3aw9M5aox9C7N6SoOogNZEN5N+yhTOgcm7vkdAAVKodxX3uB+xL
cIKpXst+MPTQAb73hEHkkHnzoqHxNtXhuoum9bYg+fCLxjZ+r9QVVhhKAFDZx0b9w7iowncA+f6K
o1zb1WCp/NxSsWOa7YTRhGTepKb1UsvJ8TFRU6E0Kr8NXVU3AGH0jZgjg5jq2jJoUU0/uDGrXlLE
5VVsSOtqqVUtaEAxXk2FXu24vHUz4Q5Bk2iwDmqlMdYCX/1HPWfPXYXkq2PHwPYm026ntXcVCN/V
sDPT/jcjBm9mjlUJULkiwfPE/TVFSRqWWoKxvdDkru9ZsYem4UbJXr1hJwxYEIKMn3etuVlyIpQj
++V2lES3pYHSN2Xxcs9Wyr1fhII9BZzpUCrQIiuVB4TqwQqqYljpQmFX0mEW4GGuXWORzJ7EFNj6
dXOFnTOeu6GupKCvHXsFX7WY3wqHLT1RiE3eooyV7/D23Td9nYQRAgcmfkabLwFCY6W3o+qx5YQx
2tUo1kQJM46hvA2WI8YGi0s8gFy9fcpmYFpoFtkhJenvOF4Gfxwa6HGYTgWolIqN5opqmwH73Naj
pYVThjK4ErgvxePc3IyiS+Ep9c3vpI7SlyJP4ysWSvuxxtlxr5jivF1vDTzWejL4OIp8Q+nYPa6y
3ifCWW5qFz6wXqwGNlrmchNx1O2sjth45XYbaA5jkNE6LH4DJd9DajRhPhVx8+tE2eERsP5aWt0K
FJUWW4n73yldaP/gF/GzLFLlzipGBae32np01jLaNaTfVy3VX89Z2UzMZbRgl7eSdegOBtgZGinE
suZD2RTx9VpALRu7qgtGE/1DSXpClg9n+FrWmn6viSHaGMw37aH5d8gBzfERTTO7CnYa+9EYu9Bq
sWUxLGR12O7QRbQdGpV2vxtYoDwFLsNVREvBSxfbvrEmOqyyrZxrMP/VcZghcg+Wu0iSzHjcLRoj
B7hg9LwXVbXVOkpWVjymL6LkNlW2aZ+ofhiwDeT3KDXQ9jVW+dpY0HirrrzvwEiLcXG3+EIVgTOk
2U2PHM+z60mcwBmeaqdULc/El+2g1gkevW2s2jRRbQUAfOs8WQCA/dVOXxxZ+0KFHKgO6zs7sJci
iV5zKN6/nTJO/U6CqrdnNZCzFIsHHzHxC2v+rka1uXeQgYd5u6Q+NEPHH1jnHuhGx8FAIWfTp00e
1sk8Igoa0+OCX8vGUfiUY2vAN8XN3jCJxGtJMCDB6vce2bagVFZMoTawj5V6nx4odN3lTOFRK1mr
EO9fYMpw/WevICsKZQLKopCF+dCJThxqGN3sdKbdMrfyXltnZVOkPxqV/ajDSOU2N5YT2yN7x8Z7
9O0znkgWeBwn8a1RjrzJXT+xO7Pm56FX7V95Tw2Mb65x7nM6z1ciU8Q9xHn0lbosnzp8rk7R0Kme
rbezNzb4DiRxx5R7rlkHCifaTWqyQa5hTDN75L70cr3RE+MqMujjO1EB0h/jk01eY+seJTl4OjAt
jyXlhmuV1PRXJjPqSArgqnFYwOAm/XVeZ4/cszQojOZXMWgt5SRXhlNp0ZCuh6dlcL6RkJ1gCbBt
1sRb6hYPQ1lle4Z5bb9Upmr0ItNhmxux1MwTVYhFv2GvMnh8LNcl8SWasipcp7XYd3gcaB4u4tm1
TJX+qKDpod5QzZjVOMt3e4atP5kdngvA0v0Inm1bm5u0d4+uzAwvrxT7kI2R5P9jLt4qF2tD+oTL
cJJS7HZl8qS5SaBmznEohB4Og/VimeajYZjzk87ruku1ujtaZWI9UOpPNwpQ7i1enzgHl5HD4zSD
SMptDTf+l4wlziOdDW5uwGP4kFiFtZmqQd0ZtW7BAnZaL16sOcbrhfETzywZyZ4a/U7RFRCFjhPq
VdptFQApB0XvIQ6wnw9qiM8bClhNoCausSu7Bi5JV5obA48N327LJASwNwSWothBNQBD1toZ96PE
tQ5S0O+ViRlQJ8ZsWICdte2MTYMaH9QG0+yux1xIaNOmQo13lFmu3K2izR71jLvOk3avHFG1oYR2
Tf4lbm1HY6doYkWDPwg8sIodJNnAT3PAuzGtjR5+5XJL3ILCzuJ5jd/XlYzqo62l2rGJW4YrqhHY
qlYqt5G+vGECkOCzSZJi2ioE4rkstgp2xWQA60/rXIVi2g/3GujizZDZnu10ekBfKQW30f3UuvZF
Sc5jiWp6M86M+tHuWKmSandYBVwJPYJPEGPBVtpgWxrXa4V9bCfEQqKXx67rMr/jNfH6Xhz7Ghpt
jpNkmI/aT52lrZ0b/LXKjIQRjmpUye8j1RQsIkNtju4M02XTvuIXrJYggC2b+nXWAr/EIxkwz1KL
K6ByJp5BjuVbLrTUsUkwdBYHq6enK7Rti2+0RtXT1trHpBXOyal64JTgnw+tO8S+ItjnzQo7PqGA
SBwdNcgtS25Uy92nSY0ZVCKItjlvs2pO/R0DptlPTQ6e0aiPvBEsgQpWw5E52J4m1N0EPXGGWUOu
t7PG4riq8VuvR4e2qPHXhmZeKvNVut71qxXY6ryFzI9Lkj0x7WEqIINNq9sYhti1Yi19W3G9ta3O
ed8L48HYnFZuMC5E+qW8H9fo4DhKvrMTF18d0sy7IsdnUHevBha4AT+NhdnguMIJaOWd95Kyu80a
/dgplTjYpXykeXqCrXOlRfNdjyuxD+0TtUCOR1tZrNNuHCdsjC0NlmcqgfGn1SnP3Xozzev4zYlh
W8OVf4kr0WxS5a1rsrdVp65vQDvwLZPGCCRfdKOLnW4cu7N+mOV6qJcRQ+wkAkqMT1ML1Lpva88t
micps4eCnlc32I+FAeWzxxV8VqpXO2/f475gkprFIsJi5azKPKYs9IqdatdKFd/TYvHXcr0TnVru
hejKYBA009Z2wfi3TJ5mRf7ORn2nW0y/Nu7MBqi7p1yQbzNrcgIHZ0IMyMcje7pjMalDUK3abmYO
1s9zjH7s3s2vk1lV8CTm9LVpDY1MvWqZZCb0lLlvVon7bR3UhDki7hnAUgqhcDvWwSj8tjVD0Ebf
TLlAxEwjsFEYq2P3gLVS0uCrEjMdK0qLGiReBlUhIX47/RIaSQTdoE+OeYuRprq+oKpSwwmHYfjv
5Ldz3Lv+WERUn5YZp0OGd7X5B555OxJJrKbYyK9F9tPqAKyvQyKpg3U7Z662VZO+Zm16ZH9+ZS6s
/dGQNA+Rpl+19i9cj56xbDnoahx08y2pQZBj/cLXladXGQ4ok6A0z75mUqfVt6o+heEPoHYiXLha
vun09GWKBvvKmJ3x4AzU/PBO1a9LUd9TyzWxr9YfcirsXjeth37oBiZUkUEr2qT4wp5eU0F0afXh
Om9oh5rDyVjqQ1/Hr9Q+a1DWb25VUwBr/ISx+dbrtPKotmypu1TT9kkHPH3Cuz7q4gDjTkn/QNwK
hXH7uNO6c2zK9q1Eq+Guz6Wr9p4xNduFwZYKrpUv6aVh+9uc3dqFcVjXeBPH34CaXGnKSZvY187O
d8L9daS/T33ReIxVk+3Jdbie7YLqazG/xwYWEElNiFgM5XeuKztNWO0ejcqeLU+1Z9Iro9Uiix9T
VBfKYdRgYG+Rx2QUstfY7gLmwgo62pBnSeR16bFNf2wUbKqIzHpMyLRnl1k2Gz9bMf3qFVpTdDn1
/8PcmSzHjWRr+lXaao80wOGAO8xu3UXMwQhOQVISuYFRFIV5nvH09wsqrUuispOdvWqzWpSSZCAA
+HTOP92Gon/wz1PV9VJCXx1F+WaVksOK0cPsKT0atL0fvSYI2I2qu5pqSnTc00tY2X1yT3//1UiN
cmegKq3cUKzSpLwl7OSqEw4hGxEyTaLsnTUR8o+0xt2VKK3vBKGfXOiDFlmsiyBM8cemKUHgfJFt
K/9r1I9UPF2xMsa6of2YfJ6sCHPZNLvMvSP8cYJo+36dNMxZo2+CBWEKJ/IPF31avnac/0yBx5ny
rYqTbA5HbjJBfky5MaCsG0R+LHrHPaQdRugBxdU8EF5Uztmh5xH1U7ckQeZAiuVBDfwq6t5+F6fm
3Xk7E9V46Mw6vx7d8YRUZh3a7VbJ7rPyIrXIVet9w+lzS6b9MvEphMDEX4KM/PhhmF7jpFmYmUND
WhfJsm4QrE1YoRnpja6Dk1lRcpd2rgAlR+Is/U2vyTGc/HiXlYaPnU8e4hYt4q0n2k9DUysiS/NL
MM6UZQiYxO4xNsEnekt35muRQobr2FtnUAsysTS96PiRVhe9MTdMcMYDaOu6atUY55zvPidQKpxY
e7I7Y0zuTcfm+TRXtgNBwi+fWsbnsqnae93EONzn3YzadH6qLO9rGiVPwmu+gjHOa0MTgWHlpH2z
wbhLIy7uulkcY/ObJWusuUMn3klY1cduSNLFHLTO0sg9+UAOV7m2m/DCwh1vlWtAjdiwq9NUOc6q
bAvCNVpKpzDqgZ7pi/uEVi0MchO+RSMO52VqkrdjtOSG0XSoJpKbnRlyWmWzQSmRlyfie9jWWl9R
S071Z6rAk4+L1DYpbSieivwSN5/kTvtGvYxUXy5NaSU7t+s/OYXRXJl+5K9nbUFFdfJ2E43JeJfK
KvlEeAWNYRk2dxpb8EUYBsMlyJ+7Nkbt3qmuV7dl0T1WoZw4f2gLw4OwIGW6aP1LSht5lxmRec9O
YJ9UUHBIU+OtD1iA40+tN0IQt8eLUV9w6K+2KmtynjVruW8O9qkqc9KNz0dVr0oCe4XSpyPmoAmO
xNvDJmym4t6esMl3nPhE0gnWKRjSLqhK8hVhOt7t4M76IKqclQQnqkUko2ekrPk245C8dOcBKwML
GAsGgtiCLExAz06wm6vsfqqilpXb7m/T2iHkeiQW1yPnvgkLmt9Bit+C0Vz2HA0ObqmIKkC3sCuM
c8it1fmokMpxNw/FZrYYvROpHGu3toMvrNi43nfN0zDjvbkoWiAVD+nuynEKsTbdoDpYSSn3xijE
OuqyaYkRA5klolnmsfCuUgJV6ATi6r2wkc7dh5bMj0LMEf4kuFKqZLolHwoWQGIiuLMt/NrxPmSj
9PHMI33tGmLCeEs+8pl9Y363W95Xkjv2vbTzdOUYLcBj3c2rMTM+VyPYAPl2NdUEIP3gEUfoStp2
PQtnuWR6EFQbdTHh7mVqPOCaQWNpROPMACKKSTVOuutEV+2snp4B3UXXWUWkwBzGkIfYT069D/yB
kQxNJhAryRa/ahoZ3edJM10UjlGu0sEZbgZ1bjnIARt/P805SBnRp6HDGXOeGu9WDMM93QVzUQOj
S9Zzv9vNfeRdjbMOjqLF8dwfU/gEw1Bv+6iab0k2FSTFO/hklXbkX47tGO/dMbKfq0jO5AqTLRjF
AnJ+K0GySnneFMjY3rYRpUgCxrYF9bV5Z2UmDziTR7RhfY0/v5t98xuJNVCfWRwQ4ZEQJUJ4uv91
qPxk73qO2LdVM+8H0ckjdtLklYRunL0MTKtrfrmUy7Ay509u3+LelLbF5eQ25klhLv4kE2FfjENO
dRr65WepB/srIJkLB8bPNjFIHiEwWGgs6JjKVTRP4SWdz2A5BoEgwbX2Fo5tZnSQXZqpEQrYoyA+
YwsKFq7LSCGfS5pmX3cp7byp11tQaPtznZnWTc9L2Ys2bw81pxtiqcfk5FVx/S3oxUQ2p0+UjpkR
dwLYBh/fguIStVBnrKEyVrPRhTcjTbPv0gjJYZlpty5Hvxj6Ze+TAxynvpeTtZqk2MWQ241xaOdT
z7HMQK+ON3EHLeEcraEu5j6Jr8ZSzd9sIp2YIzVunn3ZPdcmAZmEani7ZCINyEmiYhsEvnxl1HeE
ikuylIZCn+a+bZbaZsCDMmXhRD/acR4DEYaXda3zTdLPlPhWgd3uAoRWItMq2jHcTsQOhoshdJvV
1ET1cbDH8KbNA+uomsBYZZEq1rFsN7EZA9nRDNXbivuEm2Mr+G/VqJ876WY7C7f6TdR1Z7sB4gDJ
ntBCPLnuWHLcy4vp1U/hhoIWApYGefDcG2rYm6at7sngJAxBKzmshGhG8BoWXgBpenx0A1yzZwB4
tAELXX2PGblWnDdXseJlQouT+tkBa70FFM3JJnGH74XXa5KufRpsQjs3ba1Y6Ksx+D66MjlFbaZW
qrOB/XyyIbyQqZfWBUiOZcebTHLMDdjuj6lsUOBMwyF17XqfuhLqxJi41ee5YPMhICkkCZikBuKf
doaohuVQ1dizkom2S1SyHmC5r/1xKugqGegGikGjdNfhFbjYp6Rk5yQLmlFi+ncpyRAPc03e/DKg
q1GssyZzX2RArk1j8OnBMBLCIliH46StN8JKrGPutOZSDMBB5FcWhBE15rNpeMFVqXpgpiSql8C+
6rqzJRYnVf2Im39Vv2UssSaGs/Mqs7RH3kafJY57gil0pG4HizNaMATnQC1Qk5sCWt6mI3fprmlK
KAIRITuVx29TrLHUn4nbRC1l88bu+TpGFxT7Er3qKtSOWBtJRamuCvuQaz98jhNASDNMPwdFbixy
VgLCUI3GiVaVlVdPKnCLzwPPZK2ckd0BfTHGalCAph5aDXlCRCFUYfM8JHUAFFo/RVqNW7TTzU1C
QPWSI7jYEZ5SXqXStT+ppG12MpoyUDib1tRYctJvnIn6hmhOs/DbtepTmB5OOiyzuYStFoTg4RaH
WfI1n4QzudvJHHwCRLSmdNZqreKJTNjYSmDjgxfP3jBuPG2AFw9ee9nMCdk7I9hQ4GPBbA12u6gA
br6VPvy6Ia28ZQfxh9QGNC0zQeNb2x9pdJlBchkoQhUXrW0HW2FLBmWUOyu38T45kWYmsD+nj6Fd
19fFqF/c1qyPYghYFJrcZGcR6QNrfr8Oycju2nsTE6g7OZW0CurC3vudShcyVMlhokd2zAWoeZv3
xpJGz/csczOMqNrsOAxxxfE2xpNzGNq7AX4muLozfHJGn/i/wQTfwCIcQXJCo8bOi4bAvmRaWb6g
EvSZ+m6KDZ/AmerakfUjw1/t53IiL6Ktst2YNSYZ6H5/MZF1xjkJ7lLTBuZDXBswOZPyxHGsXE4D
8daBHxLP4TTjSiitSLyDDBfmaQLMCBk28tuIsBJJXR003H4MpbOWMxmEwwwhyLWZFnW+VsT7rltd
U6+VpXcF6Z9kL8VpmrQ3Xrubfgt1qbe9R9MqDE0iLc0eVoTbNQeXbagAaRvEoS+G+FiOUpwiMcn9
WIz+1jb8Lz5JLNsxTIzjGHbi2a9q/lm10zFRvbMPkWlvpRmFJFcW9bYs+uCUjPQFFv3gGFdR1ZN0
0dv9S5vFEykjubzzRlHhN9yT2WeGUblV/gyMX/cvRC9BIqbavwnSc9y7m2jr6AQqXpKUKJBmWfJC
QvYpV1nT1c9JQUQsZznqiNTzXpLOyg9pI90bfDoh5ifGly6Y0mNbAUsKKbJ15dNwMlTfXpiI97Z0
/aarOTa6VZCR1tXO7fzFDkLi2DJlL205NQSKefV9NWT1ZqhtApn8hvxU9obHaMg3MN4WfV0QNoew
REawLAyzO9FIpw3e2HLREeJ+7Y9Wso6ES0YSgDafXRQkRmXki/eWuAYA+haA161lH5EYFVYwgbM9
QPhq0FO4kHNDWPKMAVI4mP09IUHV2uiniKhVSGMqEN2LpkdF022uL6qpJO5v8vlnEIFAcIYoFs4o
P/GnzYXDnrvD2fmFPGha+1TEW9eP0ucZX7yHQSbthoXBP9ZdHx5y6J8YTtje2p2RPUykQj1b8Cqe
DNlol5nT+KusNz913NWWpytPflDUd56rq3BR1l20JmixWvljswpGouWnPPMPVo/VmGjFdIdQkrDC
StorNaX5bW2RozYmJZx4Uen4OvC0s8MOjbN3bXUXEBfG0+xUJLSOU7vqReVdNoBSnymVqTBDaWcv
BmlW7tIvqYPKWNHa7kR7jEmHvaaCflB2Nm0xU3WwDw666hhYA3Hw1LWimolxs/VzHzniUOOHDQuG
xjLAYwIUCSsSteEJD50nJy5etB/EtAIi+quYNdC2cMvhuylmoJ8k6yYW1bxdUavmLPjUGLj1mV+F
8u1tVjjxXpZeibQNyNBfiCCwq2XUiLHGBp7/nKaFsZucINlp21VXRpg/GcMEB3TGo27nelFxzKIJ
XpRG6ajKJgZZLnPwV+fWTtzoxvILEC4V1bdTM4/3kcKkrgStQ3IHYh5mybBNYuMpHXW8hInl7JwS
6CQ5e0ducU0MDql2whWgqL2yAxYHTEf76gr+8sNkOMW2lmW6z/HNXPb5jJB7dh4dqCuHKOvtL46G
jhKHfbjxRv+Tm45fI8z7VkmWyTWECMSABUOq9m3/VCR6ZzpXwwzhwo3KJ8PNoqtK1/nJqQnEXeh6
BXmF7HkD3WA441EP6z0Au1i4qXE9p2VEJ9/+WrIgL0lQ/B5rd9M626C6Ne2mvRJt0Vy5qBPnzg3W
voKdqIPQuzTT6WtjWcTOlz3NXqKv2Lu6nN2Wvl2aKUqcPLP1C7HtdMZaBZuKWDl3PZEyuxmjCl8+
+hTr1oEE2niw8VBafembIl1y+sd0x/SVsYL06965LIHXoknCmwoGxGNMetx3MRX5vTAhYqi2s04Q
OxIWoi6n326ohRH08WfHILWJVNzsnNlpTCtI97A0DbHzO6O8MDwqwHXuiPS2TUe4RPRsK2A/X1Vf
PYE+FrpOuS4hYe0sIFh42hFm2YUMoAen1hIeLNvHUMjthDYViMsob0Jac/vRE9FuKnyGc2g1R3zB
OVISSOA3Q3ZISasagbp8YPcgGO46iHdbyF7sWEPqrz1YifeVWaQrTvXTrvTjYGnRaz+GkUmmJlDh
kjxdOjXgKYs3k1rfoC0ReIlHi9b+qokwZbGyDNqIyWx418PIQXwIYm/rQbb7VoGxUo7PEJ1En6yb
Pso/Va4s4B/W9EKWnenFK8etBCF6jakPIWFS1jKltrhMpoYACASXEWwb17mNVMteicdDSzXxvaGN
f9XJOIpXgdvr7yrXUNQ6eDs+iOjWz2b3ikhQWj9RlN8NmRD433t0Jdt4+urBTL0oDOSEZUL7sHeQ
4/hxHz/0EKdoSPXDoa1LiBC+V7gbUWOwZREOxI3AADYmr75sYK7Sio+hG5C6elJmBqXE6AUpkbD5
OKmY21JUX2g+hlu6p3xoAIV8Jh4PT5Hsq2eO7RU1uP+Q0dfaetVcXBRzMrKfRRQlJQO0JpNzR0Uk
lpad1Rdel0erjsLo0xzNxDc0fcs+ZGGmGbrBBcH3zUVfD4gBVAyXYxROv9UJGda5n3vPfU9Xr3Yb
f62ysd6FCaeZoi9GwitAOC7moRc7JBs9h1eX84xHiRZOcCjHJDjHOpOR9Vg7cl6PrIULN47Go4oQ
KnIicsOdw/GBwATQTduKYBqFTvvaCmOMlrIpii+0q7PT2ED7KCLDP1TYH62VDdY7W0F01+bdcBw7
yJSYiqKZyahJSOHzwMBS96Ss8C4kCHNrEhrJ4mw9QqTp4mXCZqjt2t/BmC22+eBb+7ZUMLhkQE5X
Ebjyzg50dZxgzDH2a4LRmUf0dhyPqQ6iFfounXxjdBcDFsJEcTOYfAn5lCI5+9R6OA4sxOBO9G90
E669ziYsr/KDp4CfL2PdUxXHbJ5F6WPjMUUdiXw6XjdYBK9LLyhXeE8Gy9ShqxHgzIajFWsu/fo7
B2r7Cv9McMQgqr42RGZQD8TDLoC4vbSMqTv01ox6PRqSfe7pZhPN3vhdOT5zwWMH3bL9lMuCrRxw
dSBNw2h6NClNPAdr5Disy02U0qoJps+NRvpOf/hlNrtu3dswK02bdM0lvu3GTrrVUygqYEsIRmuI
O0QiQEoZ0IiQv0GfFImHqsZvgzOXpKkCf3aqD1fxEIXbihl4ZcYzaqPObL8AGafrIkEROlOs7s1J
uxdpqWOYBH7+lCTpY2+ZNDpD1hCpEHX4xfRoGMWMNEY6cMMbY1nC5z0lKBiQ0KdM5clRTgJ7hLAa
N+iYDrLSP7Sm/yg87b7I+N9/nf/mpSgnxEhh+9//9cu/tq/F1XP22rz/pV/+pvnvtx8Hr8XquX3+
5R/rnC7UdEtUyXR6bbr0x+f/+Zv/tz/8X69vn3I/la///hcE5rw9f1oQFfnP8WegwT/p287f5M+/
O9/Av/919zq9hK9p+tr89kc/MtMc9w84WRofAle40pVnW+cfmWmSn5g2pahpW57mkI2A88/MNMP+
Q1nAzKYpLMeCEX9W3jfgRuG//2VYJn8nleU50pag9nh3vD1ebv/mhzyRJ8fj/s+/f84e+9WpSgsL
5p+F3M1V+G+b6r2UN5+6WtAL9GHJSGMzFbqm7hroQk+gKD89mT8v/fOlflUU/nkphS8ePQruyDr/
/CdlYU78SCaF9olImkJUFkDXpSJf+59eRdmmIpyOp6agS7wTl1cF57OoSqGJajtbuXUj17kR6O0/
vopDs9n00IsDsrz38SWvFxYYRlZLntO8y/yzTqttog8kpu+8/M6PTCnXVdp0SNVzLPvdzUhi+CDp
5KgU1PSt6o4V+RtjTvkUd8tYSM4z6qLMQMWo5XB8W3Wk9jhBsQLFXZhVj0LoRpTmpZrDu7+//18V
7Ocv5slzmB/4idDs0+/Ex3S7QCxMESzjzPKXFXhTEThgCTocVoykiZNS9JGz+9sA+Y/g9sdFhadw
KLctLum8G0B9mA+tH+N7TZSkpgg3ij1quIYOhmq2DtziFcaXw1on8bDvUS4va8u9ypGkbF07D/c0
oeEHOYFe//2zEL/PIc9BJ+F4wnZI/5Xv3lI9iMkjqTUimsCYplXhTRtZW8JYqbhD5dFZPQnvgTVZ
pzkd79wR8cAcecVnDVMYhMoejprIie2swmDhaxW8GlEQKKQVATSoriyCJ9LqjYOWYj71As9QDFA4
ScVGJEkShui+BHmnYfL3t/X7dOWulGZlMqWwLfPdXQ0u58RmNMPlpOZxadtRuq0CWrN/fxUWsp/c
J97eqaNoALumabm2896eYU7syXUimx3UMZGUFe6IRixzIQpTBgps1T9YhP7qXTEwtaL20ryxdwNX
yoiiHLNkdD8psoQK5hHxXy5UlaH8f3iA2jZt12bZZ7Gwf13v6nRKzPKcrq3cOYfkRHBYF4v8o9H3
q5r67Qm6COCZEAodgnxvlWh1ZRvGJk9wlh7CkMEcYZG1yHsiLbec4cyNaUU2mh6FP2mqAaZj+Jmz
O9Dsv8RUkJC3YV8md21IkywkPPcmzLyREtxwdpWInzSMLLLcjW4jLX9eCy2ag4Nu9Yy0QfMPyLgT
8Nn32vPTD9a/X/0lftyae96WbPjVJvf26xMkaRbX/XMHqSUyF0BXN0sxg6EoLyVP2dZwiGV3maD+
/WCU/MXYd+GMua5j2ragM/zrhUVtu01QIZgLJzvceUgqFwbl7Adj/y8WUbZdh+x56biIL84//2lD
HOCN1LmAZARb3ma/msbtPNoA5z2gux6mcOOzoH1w0b96pmCNJoiKY1mm9e6iiN7Nnu0RVmAoYQmN
cQLnE3lhSvdoB5Em+tzZUwprK4/+kSfd29tkX+aIoZTFdHDeOQskzJEZimdEVBvsDCMnUKpRVffB
fPiLCe6xLeq3TYJD1LsJrmmvejbUD0oFKu1EiHGnKhMUNDaCD4bn2+Ho5w2J85vFECHdVjJGtHo/
TKaQA0hbQoOtLeQmKfYU45knGm+HWuQQMpq7QLUNxldldDPV+X2YpcNCuVogttLptoTZgPV/6oGR
wd/9+5X1/Rj+8eWUlo4NZMXq8OvognBfaRsOENUawWnDPGeXNPrMD2bKm3fS78/gP5d591ZpsGgX
+huxoHRP1+Sp0qTvSwgh8zR/TUyflAOHBo9Z9NN9lQZolzuaYlEXdrdoDbGWrP2XEWH6Ioqkva89
q9sQVfLIlqHXSg/Bbe/FwwLuVra2hyTaZDHSDuqp179/Wm9eVr/eh+QcLM5rNVPf9d49LhbmKa2h
0+JlpvGhiKpvo5uCvGAHZ8KO7762qNc474jknHCuYgcBhUU7tMOCZFE2YfpIaC1gjGTyWuz2CEsS
ooGmRVWgmUvzxkD/UeCbvYTsK8dlEg1Dt7RobgeoMlBEroRs/IXTBT08rxm12N/f4Nt28+4GIZUg
wmSnYM1W54nz02pTAaAPik7vouqIeS+iAr4d2Ol6jELvglNHsaKO6ZeYEdRrqqLhFMEtirzcXfuQ
dTNg2A9WovPsePeFlHBM4UmX0UkU669fqEGOCM6Hfh5HmPETLLjvyJaNxVRRd7sSjPiDB3A2rXl/
PYJvPGlqWsXsyr9eL2sTCVBG0McwjASgW8cz2xfeXwIA2WX1NuFAiaOK7y5rXaFqSDKJr8L4wbQU
53PTr1+DKcGiz/mV1dd8Py8n2nHnikIv0FOU68FMgvu2c1tEwlZ37EKUyyP8gUuRNsUB22A6qV51
hkUKvS5HqBpBGVvPpYDIXZZZckGmT7tIDendE2dS0cmTr7bwPrBder+oUoaani0FU8RlXXkfHWc5
Be0lH2qrW0Pwp7/zkoIUQKopkg/e0l9eySFbSUEnpOw5n3Z+GqVtVZV1f7YUMIwcWDKrtuhhh6UX
mh+Z8Z8n9C/vwXLcc6lIwpEgOvztVP/TlaZSThbq2mAZVZaze6Ln6zqbIhvwXoysj4zQfxvrllJg
PAy/80na9N5NPmsOu8ob0NW0zSy2Ekhg6aVyW5RrnYJj/v1I//3ONDWZ5Ujqeig4b85LP90ZqY1k
/Q4sVr4743Sm+wIbjwLOmJk69W2i0/lgYbr/wU7wVln/8kBpS9CYoB5WNqWq/W4nGOVsti34PCLG
ZqXN7p6IoMuil8Tleoc4Gi7QOm3jcDhyrvtgUv02aphOwmaT444ZOu67WiWdIFh7wxwu7bC3IaCW
GBw0MOoUGO4/fbhcyuVg6OANj9L4LWDrp4eLTqmtlOAUk8J+X/U1QCesAkVkU2MQA+XgJFF+aJb1
lvj767NVkinIAxYcbn6LQESxlzl+13IIpijbVl0ar2IrDy6qYQi2RSKWM6FUKrbL6zJo5bGq/fYa
QM/bQ3R/+PvR9S5CjI1X8F1AZYVJv0jZ7yeOjvpqRu3He24BY4VqRuh9VWcukKKXy9RX5bYkJei6
dDfEXYVLE8VWa37kT/X7fqZtx2M5kvCLGObvk01MnIhMJGzl0uB0fcNSUl66oiw2NeUWKpLgW4IC
kIwWNJwixq/J9ctm2w7WtKJz4LyMmb19ezD/qPl5Gb3URVN8b9+3Nn/pf16Xr/ldW7++tpfP5fvf
/P+wCWqd5/L/jqf/rQl6fC6an9ufb7/+o/1pmeoP17Yd18Sgy3WlycL4o/3JMviHqemWnNsLLI3n
88if7U8h/nAoTyhSPM8SNNk42v7Z/bTsPzzErmxG56aYRRX/T5qffM5PW8CPqAxFK/XdyaMsULpD
VfP2cr4O5KoxNz/d/s2Peflzp9OiOP0/fPS78gOD0XyoOyPdl6yCixKWs1rM7As7qDEzriGhOKGe
dXB8Mb1LK44JcYpy8S2H3RpAj54jXNfYS+AMCabYwgYeq1ZzbU8bpYqzz0WON7w5OhICjZ++2l47
3eDmgUCggVX2ufU9vWYD76/nti1vkHcODzbT9Skb3Pqs/Cg+0ZEI73Sl21fUtVA2SlWihdJ2STx3
691pjMxOjZkNX1o9j9eTBALWgJ2P1dB3e2hOnEzHCSQcnWmUfAdQrE6Ra9hLTEXsO8fpQF6z1FoR
Bgvtt4BaucRWwERW2jTotyEo5RdzFouJrQBybDZYOchNP6br2QH6S9mTk1WWqPRziyhxYTZxTHcm
ybzNaA2w+NSsvuJi0q09w8csr+uiah8bVkSA15RdQyqgqoTg9W2cMzQU/hgdprydDtIDTcHYxZGw
w4S7q4ymunGlZxFUW0skKnF8wGcN4V062gGio3p4lsGcUZyfPenyRI1XjutgMpfOsX+F06W/TLLe
XRVIqtZeW/mXTSUxWoiUfe1WPkZAwp3GlwGG1mMXyfFL38bzDWyPZA2Hxjk1GapbXh8uwXhQ3IG0
w82vKGx33tT718lc4vjstT01eqWCfWeYE0d1PB9RvwJxl5bOMI92HAQS4o0C1sKb9dFTpnYGTddq
m+/CmMpwUTeNda/mTD/QBxqqBQfLDCVpYAd3eOL4W18k7q5PBB5kSFL3puIcSZiEJ+/tLneL5QST
4aaURncZlSOw/Ix2caMxC7lLIFNAStPRjluIDzU2h8cOy4p0NZPbJJddGQ1XOGCZ106M6HA5leCn
HOwG/7tGtL7RhWVuZV/OOYJSDQVHh9OagTnc1tqtVzgwO2jYkFgj1GrwQy5T/2EupgornXG6tEmQ
3rk+uGWE1uum6ET0FHPQujyndF6L4ew+4/RNshvTDmuBadDzwicx9sF1R/11QPWGTUnIUQXorbwM
EEp+751IotkkvGYxgp5lG7sq1M0E52g/tXmIEjWAUx1ZuKX7qfsta2R429V5dF2GWbQtnNzbBjoD
g1RIgGOkasuZCbGo67SijOWLZwaQZgGjCLqPZ2BqCdpZb5TXWCjLphbWPPf3TSNS3qMoGBB/YH6F
0EkorBNaFKULlVeE3RiTKqO1MwOwY0WXV4su40SASd3wBOcp+GJ2yORK2OcHWVnFQ2RWEER9I7uO
dWswZLPmcyty+eA1U3AVR3P33Ds2lg89TOyNy5O56DFRuXMYjzcVtkrPdq8yA9F7lMPt7jm1ctK9
KGw4KBWtprug5JincnZZOWV2dSjTbuZL6bY6GS17spN2xmWnAyCf3sx6bxHS4wKRxAWJTmxaipsh
L9SBoaCXmB/6V+5kj7fCrEK9aBLPfrTw1suWjc4FV+izZg3JsNvziUwpzzMe3ckYH3zD6Laj3Y33
Xal4eSVMsqRPgaThqIxrv0qrLVxQjd+G2V31VOTrKknsLyaEoi+BTKxtVJ8rrL6uHbRaat6MiGxW
3HqDpA1PZKcc4GzGYXqhYrhbuFINX7yK9qg1l9aGTgAyqX42hsNUF/ApjLjrT+3sn6mD7cAqB+h3
x9HJvCcxx+aMPPrVknePAqFQo9oTt6q9hTbVeBP3VnnE7edc7yEOfYU7EH+Hfz+2uEQ18drw3QRz
93G0tkEWl7dYtGCYZ866PukcsU0VQT/rA2wkY8tobhNP9fuWdNwd3Ij8G28juh6z3rns3dnbuEbf
f+7SQS+wzimnW9sKSIiDfd6UNAhFQTSaRkTRr7zGR8/EGlpj5YiYMQ1KdHEaBP7ZsQRGp1bi96sB
yeV1VEutFqjSBTwutJdgGoW79ctgKrdzlJThZkzj+hYkvt5Xo3TuRgJod7009LGGlHRjVlJ8lhWE
PqgJGcxW9FtHXOAY4EY6b4LWMGEJTva1OZqQLgaYL0eaNtNti5cRCsyo3vBqF9U4JCcOH09RhAZ+
Qjqyq+KzmApGivPdNeJxMyEu3Vhx5t3j6HS2XImx+OL/HWhJ1+HK61hmyr6OX8oyHPZtIHuEL3H2
GE6p9wCjobkIutgc1zGl+32YJMNNCEF53zf0v+wmNladLjz8ZfJoF+Smc3YeCZDjsOUNB6vwnK20
7ZEFOPKYrAH6x2A8W+/o6DPWRt66r+rqbgCB/BoKwWLCcAofMnQSZHsZ+P2xmAXHdiIsyKyy+bWX
DXY4Jtzjy6BW3qpDOL2Cv9w/FqNtbGmelY+Gbqf1oM1zkks0GwcjjuW2tGNqpdoxO1QzUZBdaT8f
rr34nB5eDlBnOfZm8CV681hbub3vw2ziF8t+LZoeeIGuxJVtDvHBgD7zaKXOWe09By6qJgw7XHMq
8Ne2vaHFTWoe4edk+hamXcQmliR3eMGGe03XdG8bdXo3lKN9CadJXtjaUksnmyp8hdh4trgJtGJB
7Nq8VkEO9ljYvnHMMUf40vQA/PagZnxhyDksWGTy5GDlg+3TAy29k9Pa8a3Eh/Getbnatn7RCvwS
8UKxoqkuV77lkbwcwgZVK6cozINfZ94lbWT7ovE946imrD35hpzWnIfyfOW3rXfpS7iEKjLAQpRT
+NfCd+ILBzLTSy3Mefc/3J1Hc9zImkX/y+wxAZ/AYhZT3lL0FLlBUCIJ7z1+/RzomSahelWhXk68
jrdodXdWAok0X957rm+h+GwUHNEolyFp2bX55HVB87PPTI2CrK4fBna5L1oZkdoQN4o2sAdyuo1i
9uU2UOP3uEeaHqHsR0kfeguLf+XWJrUH0wvgwjtZsuzbRImDleRBbg8R7WxTiakeJKTY9aUFErMw
NDH3fdd80V0rO4DVVDZZi6FpFpqWK+ZZWTyFONRXRI7Iez7cYZ24gc8Orfd2VWArH8BTwCUaqS3I
AUBeN+/Qsh4aU6DdNY1Wfk46PXhO9dRaBSg2l6nbu8coEs5GjLfBUldqx06xy23lNYQz6KNwmZDF
FoAokqB8xoE12kWGIfG9jaGm3DZqu5pb1Mfetq2DVijdLZoebRtmpf5kFJ76rUvV7KZwDGNjp8rA
BXAmS0/2oFdsOSQUYGZb2WuPuWM05ri3sR2FKzlocS0wpvM7A5HXItU9Io6zUnOXRgZsdg54M1o4
8BLyRWc2rxwX8deTHVGwxVgzgznboR99acS46SvqogoAjdh56hS5fUROZt3Lpe3et07rH5LMql4i
MeTLliyIrUOYe74KM/PdsZAbd3qJ1btdDmPKcOrIGINgGBowpIW4Rf5qrBsG6s7yqwoVJXyGqzaQ
MYaC/b6yDD4HYicapniK63PNreuHYLBxo5de3N7jX0bbBw3zpxGq7isUajys4RCSB+yqw43GZnDZ
xp11BXvC/iAuKCeyeiiBPfZRTPKxYVbWTNWQtwJQYbWfpV5s7ioH484M+RqCQDNp+5WBbf5RbUT6
KEP0Zv5TQ3/Okc4uOPEE2c9CMp1jlPeYVQs0rPhGHLXfqJVnXg9JjnXbslDxdU2HTBPOaQK/qYLs
nEjJJvF7oLVO3GtLCF05qlV4nzW3/leKG7R7FxIaTkXhSmtPdRRnRmhQtnJEU6NN10CJYBFq9kSa
WPusGHsExUPMQcirC8foXLSCXnGtj8dAgA3mWxDV+p0HAQt7QotsPtS8VFqWqGtvSMDwr0J94CbJ
QYCJocV97Ht3DFhpE3HPvgpxVjQAnPDUoSHX0QAqVmO8BiytMrRYd9fcIyBsDlB+AmVkS8wVakIG
S6iV8htXqhZKuiaHMEMyDOlZQ3zIjFhaS0ri7Xy7SuDNOQMGuFob7hWbCLlSZO210QttZvtqelPE
rX6Fwgg4Ib78eKE5RbVWqNFki6YucyiJUFYk5Jn71CfFcCZUBNXIx9P7aJCwM3NMm6dG4B5sCTOF
2kjqh4BRt8ZWnn/3M6PZp9VQLrLQUd8yu+I71BOEyq4H7ZFpsx+WMKXigwi7di3nbv2ExLljqS7c
XZup4rqoy+yuQBx+0I0KEXyrGd0i1AP9mnnRfVPTQHtUByUA6NqrvcIppPNWOX4XzklRq2CcBDqT
5IlZzSAy2cuyMKSjUvbkr3uh2uytQNWOdQDAUI8q0GZBDGuhHGx3BQqLI6gmK8HclCrtu6JQSE90
Iy4QDqb9vHSBL2GED5+LVEkf7ZKRbQe6TKyLjm4jNXFnztnUwXBoZGtugzl5d0PkJFYmU4lLveSK
RJdhXzRC5i132TIN1Dae4eWN7gcrqrmEj1ngB6uxPzIUutWsGwqiEl1Lf1JbiCdAWoseJ6KR3BeN
3W5r27EfHMBrnEoDAFq55Qt8Pw7k3FJuPIdoH6P+UM02BslK6fe6L2XxM8/R2SehEoUzg53ulWoy
YkYNfnwdlWIbuhKeiZxHNjMYSWy4u7h6hN5p/UAGGBR76NSqP+f+lyMwbI9XZNjR3hWKem15DHKM
rjA7HK+3FiG/Ajlwx5ReDk59ANgQHgPgc+tA6qBAeNXgHlUwaluOjgaSJMFGmrWcwigEggGn3nNY
N8GrgrF9lYeGeSuPtIY2tgsV4ZJrbLXSiq4hCsrr0JGSN3A42ipT2WbgHWwwreBv0Qb4k2FRgUfw
EqyZia86D3YK2sgcdHGspVS+yjogkWU7iG8qft8K7putf+u12p33BRifARbdw2AlBemsgbnsgMHd
mYEkH2zH654qPQ3yueR39rHFJrVTRbzJ9IaTcxty1RKA41YZp8HWSDNlZhSd/S7MMnzpocXG3CCB
jig4NN2TalJuZTcO76wWrGluALErDKVZDXIaPmpSNnwAJKEo6Qogji1cC3OkH7a4Bl5a3QBmx30Y
aQhlFu9NVviFNYJF2A9EBzIOg29x6yEssgfb2PNaBqDltnjtOAQ0HL17u59V5HPsVX7KWu/gUtu+
rT1SY8I56bvSho3zfdtLw52V5PoGcizYsSaBWMb8Ny7q9QqADxp6uRAZeqqhX2I3HZb9oDVzV1H9
qxqDZssf9+4PKyiehZEb5lIv1PrZkxUmh1ySv1Nt4LiaVOPYx1mw6HORfK9L5w6oWrMUudIfYz/l
1MeaByBzSNJNaUrwQKREUEMxK3xi3KZKww8hwodSDhEZa/ivV5VZSzdKHUrHNC2zp0ZTyvdASvQ3
bjb40XlTQstLZWcls1bB+JOSOdRcrmqzgZDCrMcKlNi7ToHzMKRMGewKxn7rMVb02OwT1gI72vS9
KR0NkbBhdxPbYZlUqYioqflSDIrzDYBAjmWW01LcFPE6xa27cjspvapyM1oHWGyP6JGjq4b6OA64
Vh4hqHI6rIY810viqlptJC7m2TXeLD2n1mKVG3Ymyo7zOBsuM/Liu0oL3WcvTCnw5FWz4KNKbqNG
2G/CVMxgrnqZdzBVr8Ekm3n+D6pyWjcvGriDM1wA5BE4jfimwaxds8fLjojL8yX8yCdXxkZlFBly
sqZq9lpKANYsSMvOXXWUoBSWk17dKb3OlilMmy5lg5zmtxqunDUOPpddEJs+A+Ejj1XpJCte5a6W
467SVYi1nHKYC1Wd5XBRtSLYlIFc/OBKpUN7LpiYua3wgJG74GGVSqluuhgl7DjPcQ3up7p1zcnV
3tuFl/zkqjDJVgrW1SutksxD1cqazNZLa5e9FdQLNk2RPm8kDZQOWos6WkEwM+Pd0MXKR+aH0ZM+
VG6+9t0QClrhO+X7CBOnuBBl+RFfrXUNr8BXFp1XxcMbrrv+ugmECfBILRSCFhyAH7PGb4t0pgmT
sRT4hntbo9INZupg+OuyCbKE2mCqP+pR1m6TTGAe7Mq6W5pmVT25TgBmXkhibyhhvEP54UG/9Cxg
IThpr7LcS9Y2DOEGOp5vNKuE9UMF7ybHTz6o/H6mylmcz10DbkWSO4YCozsxHzSdKeLaMZphHSuB
caDiQG5IpVntIh7C9iZs1G4Ozbl8wy/X7ksNpxYxGQUkFVEBGjbNpn3ojFqac4zUH1rJlN644HHW
ZpYVRzOGNo8xLK/uIciItdDjFNuY0z5jnndtTnVwrgn+HW4yhAw3htSAPes5M7J/t5JtDO62m+uJ
3tzmbuq/xyrS83AQoTpTzUFZ2Rm+gSKEyr/1uax9tTx2PstU+EA+4iR1VxQ8CqYa0P1eVlarAqkC
nuNEkj5yJjgwQrmd7IxOhCtY5PpbHOrypurZ0GLu4hSo+t6wT+VUugo7UPutV6WrWpRyRJyeMbxY
ncd3Jyj2WaxgbEKT0OVrsmt/ZvTWAE5Pcu46KUqfa1313ylRiu8mwTKbKkqKt6GW9KMcBv3L4A64
WczMWQu5/W4ogwqLLtDyQ4Jm4oV4z/6WKwGlX4o61nZRIUVP5dDXa8cimCaLsRH5gYZ7iKONW0Lx
yfGuJlGeEnWhFz91M2TJ7SBXfqtKO1rgewA3D/xBX2kR3lbwC9ajpaYREUxCP7YSuPlGDqW91/ub
sCQcQ62pj6CaSxxvo3AzUXnOd7Xy/bcgtfQViMTmzjGl8VZaABFNG5kiF8JskDElsgQZzPzT6EQA
hC/HnkKGQI7poGtS63sKDfWDMJzuocd0szM7fAfUT5Nq7dopw9dgUdupsIbJxmEBeSWfZHRuxqBP
bOGAigchGB2pkxo/fT7MBm1QS3Q6kZ1bVVGcfaAJG0xXN+Rr1LPwB2P6sYzg06VzN25rYgGYCeaS
jPVthko1ypZxX1l7yY2YX3wu3Fd5o7vPZZ3Gz4VwhzuVMsytzWijOJG4R6Qv6Q77oLZuK0lCamBW
oAwUzgScnDjM5L1pYwHrPCg3pqjvayEHkDYkc1eOAKUe7gPlwqTOd4TXx/fGwOwHNo20lixN1r7e
9LADS/NbmXfVTa+BIlZlSGaiyQHnof1bVcwyy8jR2huT3QJOn0HatK6ureJC4ezjNPUuRmVxBS0s
eApkXHJzUUvJNgwg9LBJ9R4TlyJYnMDqXUFyLFZmnXIfG/Wp/loHfr6pur6HCF9lz7anWQvDK4ul
HI62fWJXPXSpdZAveGB4pIamYWPu2Hd+60dXcuS0i9atubxVdfMKVEixcUusYywI+qHzwQyGci8j
3JF9qkluXMycoktWBVcn+6iLYxj9oBlbL3Q5C2sduT6QkBauJlk/op7T6JzkzDJfp24RrGuX+6hU
yNYRWpkIFmpSufXCYo57BevUwE/EcP89UhrrPilAm+2StEv7rYu3FcZNhL1zbsiW+QiVtT3EYdNs
Fa9tDqQCRdJcN8pe/14mLVfBedPZyYpgsjbZUlZqHgaMZcfAMcEfy67kQ0IJkVJj+OWeq3FU6I/s
7s1mVvCNvvrwrB6pVIKX9XvnEDRh8QTjyTgWYLWpRJMytYSaCsVCDIPF3YxmlcocMo6wVpUlwdfg
xFTZ2En9aKOWOVtmlh0Jy5nb93cAVxAf6UrlkHVREovoO7ZyBdxOekl0DSx7Xg0UGs1cb23u17R0
w6xcI2Eyh+Kp6GKjnVmKyj9RNr2ir+WO4sdSMrLwPtULB2kaM+3PyumhDFedGeI8xalpbDCA9QCy
sDj3cwiDATOJncID6EyIDzOP0tcNhLQ0wh1SaM2GucxZp1Fou3v+2ax97XUldl4Mp68awMsIPGcB
mQqccBlZdtnM/SGUmbYjs4CuG4+ztd4a8avfDlpx5UkjdMazBzW6rbyKe44hMUXJUgnGHlxCAJis
IOUZWSXl6KUBYyuGOz1o9jaNDT+FSSRhY2qzsu22lW/F2jxPmV9QLvjeynKl8ja22KYu+U+niIlQ
AlHltCDCrdNBDVa1zD3S3E0kZS3LfCSDRMaIaca9twnAtXWr1oeFkiMriTbUC+NbmJ1Q/CJPevB9
VfqmENDUztlyp0+JsIJh38ZVdltkUfA2FHW6JmunuM4DRFsUZeN14GukOWiC8zfwatHtDQlpxyJJ
g+EjDiRySEJHVFSK8Z0+lxqJLrPMT9mXyWbJQSkC6ftguEkslkU3wAFP+HCZhoYHQfxUMsuDDHt+
mdXBRrQF+EinBlgcqV1z72sJCF65MLdyMgTGqnSxO2qE4fzsZTjpnldVayut6uMAb54UhaB+Giqy
IAIVWc8sLuF2k22UP8WVP2z5bhMQIy5w08KKIEgaJIPYOUWZCLHzfRYl+kctx/FzBWUBfaNpYG3Q
KEnN69AuMRJDOSAGNY9WHkmQwSxin/peMUtGMyRh0T7vlfLOV9RgaWPjBbVntNwhGdVdLAh+Upxa
B1wqzPqu6Gv/tgqAslL2TW9Vr1P2fFbNMrM8ECZmHs81p2ruI5E1dz3RQodSU/ttZ8BN5cJBBfI4
ROBIMg18aGZ8GL5hXNluAiSLEh/3b77LVUUwWPljbzbhSsPyvGuwdc1E11PfqQAUzP0waR8rP7aq
GdqYYBv0LrcgxP28Blw96OTwlMqqk6r82tfKHD1lX0lPVegkHKXzmvQmkmCbFY7qdtVASaXu0eqP
blXU4aLszeCbw83+0YLy5M7k1tW4QDTzKyhHnCBA/0jLREQ25Yncc0ni1YwRw2B133I/qA99nThz
kTT10kLBSQBQqMjLhnwZLCNwTjrK089hmNsxVvSoeQmcPrQgvZfWTuE/BygmriNu+g2lN7/VlYPm
L5Jy5a1IlHShaN5wL9yR1v3nQpr/Xy7CUc/1n/Uz/1uXVfEa+aRvvv/yJG7f/ue/xn/lnxoaw/5v
RDCUczha2IY2/sk/NTSK+t+2qqg6ylzbxFuIwOVfFkL+HR3ZJjoW0mVGjToqwX9ZCHX8hchu+PsW
ahoFE+KfqGhGSeYnbRpCTYhoSGpl/IiWhiqLP/+kiAMQr4eAa1SKEmBtQD/7O5P90hw4dpHvUWfN
Pj2cE+qaiZbyV3t4HzER2rjBDHsi9st0Dp0SM8RBVvRFEL2o8c9CgXaRahcaGn/4tGMG1szR1IXC
zBh/yKeOxaJAod64JKGU1jb3s7kFJCDM/kzxOnYHf4uu4/Tjf0Ie1ZyfWomYTYw0TvUD5fT2vuod
NHSyLxZhVGqb80/uq97J+mdTGOhY05jUpxp30RUBC0aBPrBVrTlnZrTGoGYvJAqfeD8CWyAWDErL
aLvHX/GpQw33MopiaPohaXN/oTXGPaUAwq8zKzv2TalfeEtT+92vXhmjsUQdFcr6VFDdsMjnlmrp
B+RntTqXYhE/pG0KKbDzOxC3UBGJSvCNoiGvo23kXYgpmrNITJJ4mdqlsXRbw2nJpRmKaN6ITLBz
JsxupRikEM4GLwju064idEiTgw8vHxWFaLaa5xElU183fWtvAqLduXzr+MML3ZvKLX91D/mcwUgU
CoKkySisy1ZGiARKT/PJAYUHDxzQdxeeZOkbmYuJzpG+xXr9kjnVsIsghXGZZmkXBOBTce/4KxDp
MQGNPj00xZOPnNNtblYND5l7IWWhEkBB/N4RzxL8pp67RznnBq2aJbYMiBfCwfmBe+oh2Nz0Yl3A
laXyf1/HlM7RwCF12DjoYZZy4YVKIVFuy6IEx1xVEShDfSFTSFvYZrANpYLcMdGZuz/+FRY1QkwU
QMRGOfzkV1SWGrD9qY0D7DVIFKytG1lYz00ThBtfZdfZR3J4rPuhXkt5lS0Vx1c2ZRdJF+TOv33H
LALM+Xi/GfSjg+zr08g0m8qXlUp7E57vuoc2escOybkwMf3+zmmG222mJlPmY5YnMklNV0qtVGtp
z86TktiuE9mbHUJNwK43JqRks1ahgJUX/tG9O/+oT/XQUEajxujkEtrkSXepEraFizbBUnYFhJDW
vBDIPNHIC9C3hqZZhmHh3FKYEr8+wjQSeIhKG2A6lWPu/0GlScXKLzhpgAwMNy53k//Y1vxHq/1v
8+KkyclbK62iiMtQ2HvxLcqfFfXBoqCtPZx/cL+tWZNGJu+sRYAKmsS096780ibIcrZtdHO+iRP9
YB+iIv9GvQtzabL+cmAqyRb3vYMkDfPAZecJSL9zbyCZrc63dGIUfGlp8pJaUhUUIFLegYPxKjWs
de13T+ebODEOxk0VbiC2MGjrJ7Mr94xqF+eBd2hRoKybId9aoVsuE9fch07WH0vkixcms1O9YsW3
TCY0Fiwx6RWksrrKMe0eWrdY5337XJji+nyvLjUxGWqEo/WAEGiiIFSK42bhzjKkoucbGb/BL9sj
VCOjeprZAae4YU0aUbgALADReqB5b4gA2lnSumehrRgGCbkW+V1laYvzTZ4aesIQ7HSxTgEemEwL
tdznakSY88FVj7KLeMe9kdobHx7s+XZOPr+/2pkOcSWzAwB+LfcqYbHWW5zbXo9a6nwjox/mt+fH
jm/kGQAIMSdLKvW1gko/jeBNSDjUYSWMvjVBvyaQVkKxcb61k2/rU2uTgR6HoRj8tPcOMWUIZOk7
pZDfgCHNUluD1IRICLWf0YoLk96vNfFcLyfbWw6OjRQC/DgU3i1yiXVJrIeb76iHoGf73uSgYF2D
i44CynI9j8O9F71TV4CjN/ell7bgevBni7oUyjhIUgiaUGiR6cU26ZAEfHQpiQ2WO1OkjVv0f2Om
G/fk/3pDE0cTAvTciiPZIy3WW0G53/AIFx2odcpX59/OqWnoc0uTgd0aXGdSLfcO2GILmfDcwXtz
iyfXJ+leqsv5+dZ+UQ5+eyk4KNBOmSMMYfJSGptoMzFo3gHFM2KdDY4Wu3xRuBnmYuJZo8rqcorr
8u9SQFDvzIluxtstD61COgiEOLuguTGDnnQ9aC5i5ZIRcP4XnljGBPCJf//AyZN3gppSlWUz86eR
vZLZ+l3VI4tCH/pLy/Kpbx0viWGBppE57U0+DF/uTCWrFe8QpREiI0NHLqyTK3i+Q6dmrs+tTJ54
35jQQI2Oz8B/LeuCe5qXijSX+E+xHePGZuRpMJgM7lKBGHzd2ARRCUmq43sL5XsvSxfErf2Nd/NX
C5wMvrbgQ6lqi4auVBJ6MNReVnHzd/YxdGM0m+oYdtWpWbdOq34o/ME7OMoNNxybVEaRoWUXDsSn
hhl+QTbRHFfZD066kvpZomWVwxTM0Jeax2x4abMLp4aTbZgaujcVGgHYpq+PSzVT2fQD0yM18+gM
2jws14Fxierw+wFpfO2fWpmMYgIO6WHu+YdOTeDEVjpR9KZLPLjjZktA70dTy74jPkP0BKGyrOKl
q5E0fH6Qn5rFPv+IySDvDBDxukpXh66UZnmk24se5DyXHqjqLMldyml7qXxysk0uhvAAUgSQfz2Y
T9UGx+9lApB4hVtuc2YQ+HAr6XNd/dbfnu/cyS/4U0Pq1/dodCZ8RTFOSQ26Le3VoGLDIjX0f4jE
+ccX/KmhyRY+GE8tTWd5h9S+q1Bfok6aG9rOyrLl+R6dHJlCxwM9niI5tH3tEWubrXHv6R0S6cHl
HrLoHyT/0gbg5GPDhyxsWfCCpryRWs21tpAC/xCgK0TeDt3etqKFXnkXFrUpHuofz82i3mmM53PK
ol+7A7ZUEgXYqUOjmbMcHq5FDE17TH6EHoUJBD1zeaR1L+RkVYLju+QnP/E0AYLpmBI1dsVUKb42
H3JXRYji2FH7odIePM5fl6aSUyfyL21MhoZayFXSGbRh6khfD67Ymb2/zFZVj1QpL9dS9EZ2y4Vh
cmKBhNbCXIxl06IeMJlaagFIG7WLf7Cc9ibIjQXUFW/2x0ORcz4jWzVt7LrTNcURNUkjSewfnNrg
dvZB0sJlgTvmfCsne/KplcnJq8bvUXXkoR2wTs5qojJt6md/3gT1IRyhiK8Yh+NP+DQdoVwkLMyu
/MNgHesENRgMyvMtnPigOKhS9zap4FL2n4wBsPuRW5G9hU/m0VcRLxEtoB41ObpQ8js1npkaQFmD
iRlJAl97wmUdTr7cYDybhATcSu1Dhf77fF9OHEq4N/irjck3k5ZcGQSRjjTYG+qdG8L8qlM9W1Ns
38WZeArsMryRrfyGBNtLx69L/Zs8R67Sc6luaLu0ru3mMTCeK/vjfPemHvVxSvrSv8loGCxf6brS
9A/SvlTIq96YPdKdGbTsmYaxIyebcK2PdgKCJuNLD/fUQPn8cMcH8GkoVqqGB7LV/ENI4toIJDWe
/Jjw6vDn+V6ebIfbEfiELP6/jNyf2zETRfI04HWHBAbD0ij9W7MgRrYsQo18Rf2fjNE/KaOBb4Hv
OK5YKhbwr90SoS7Fucp0JFDllAiCzWoXcdXtq5ce4ImtBRVvmwxj9VepZrI+djqhOIVgti0AE7MP
VQPCDclY00c2eb0//xRPLV9fWpt8b7gTuAwOaG0gBu4pxuVZRDfIaLkw8co9aXCzrHtoUyYtsXRD
0POw6s//hJNfI7dCXF/zlzYt6CQdGn9FMLN0LqdslcuAeY1tdlbIjb4oFOSvUU6CfNHDTE+hKdye
b/7kB/mp+ckHaecqMtDxcZN3N6t9uEDSw8Xi5a9dwOToS/UIivH4aUB9mbxUHN0WUQS4EQIMBZL0
LW98RukxiL/7LAp28SQelBT5Ook3XXjhKHCi4mPpysh7HXGwoEO/Dt1aNiklebV/eOzTcub56SwC
BAMtnpjdlSb+xunmS3Pjh/tpAkiDwI0jIgcO8qirEIR8vQ/B45+/tM9dmmz5XV3qhNrRRtbs0vTV
r29648JTO7nr0RH8jDwIzUZs9rUfjqMQREAmEYZY4uvQF6XurZvJ8NWlt9rLDghaCNbD4BqGV+d7
d7pplfECpWpczydNZ0TV41VgkYgzV9uaA7x9u0XK7SuEhggZLY9L6MeaapWCSa1s12Ycu5f6Pw78
34asNgKYrBFqa02KIYEU+bmsyPRfvSFIOl2FJP4NjfYW+8VR49lr0rAdi2BaBpVRWjft1k/kC7e6
p75Ojgr//hGTuoJckYUNxsA/5MrRxsQilzcXL2VOfh+6DvAWnhy3MpNv0zJK7NpVynagAMaN2cfE
HeomyzoaiE7KanD0fb+XjUy/sISdmul1nT0O+CKAedMra7NF2EwMkH+oyCDcKQ2cIkUZ5lZiNgvh
GtbCz7t+e2FsnXytBhe7MhAdTZ6iSFEwNzjPCGPtMDTV+UPYbEjITqtqpWCDpLpWW48OQUi+EhEq
gGzn+fwPOLUb1mEJwYoaN6uIQL5MD22FLs5sxj134BxFpS+4bJmfb+LkoPnUxGTQWIFvmkXLhltO
H4eMdAj5qJn5hU3kyVHzVyPTIk5BbI8qPBqR4uw7e60gvOtEjWTNv2n8n1F0YayMn/xvX6MJZoqE
BNzHv/hun2bVwXH0orcz+oS/AGF+FO2onULkP//oTg5J5GEaNnMue6fiE5D1Vg5Sn9FhYeTBDSmM
l8ggqMO//N2d7JJQudjnHocq2GQbruDE76OOtoLOwieszqv0I1P7pdFemspODgjBAW+EWDGlTzbE
dhtlVVYylae/XPpv+ETUemUZ+yFy5lvbyuZcHfkVsmQya9j5YBtdtf3b+Ud76UeMf/7pDSaVYDFR
+PCC4NUr/DnJFYP/43wbJwclNY/xSIsySpm0EVuZJyMV8A822yagLhgQSD28dr2VwKk6XGjtdI/+
am2yTLlOOBh5wanTQCRcFGRAKbPMuznfpZPzxacuTZf6RI9CcsOZJNV8bjovbva3vuRPLUxmJKEh
o0lLHlpSzyvz1o2hE3vDKmq6uf1YDO6F2enXS/jtU/7U3mR6IvI5KDqnoWIUOHO1+4YScgYyI/W3
48VG7e8yonxmhnwbGPHa0GoSqipgnas2vCQtufBsp5NKaCpt4Mf03IuCeSBuHCecnX97J4cIMG/k
HAh5qLJ8HfTDAJeBnGpmSb/+KGsxbAfT+J50Wnphz3RyMvnU0GTk521udJHJQ+3CV+xDQNHZ6uLI
c5ryQpcutTQZ9YpT6GixaCkZRlR1StDdDZf2qKlfzz+7k2/nU5cmI99KkjrTSM05EAnSznzznVzF
S2P/0vuZjP1ej9u0qGljEA+xpy2T8gdGseX5jlxqZDLgKVYIzZMZZhYvJXQ+uD+/uIk7/VZA88GC
HM9Zk/cvB+TJ6h0DLVaidZtAzo4/erk7VP6FgXa6M381NHn9mgtxmHRMCgG5uY+1d6u3lhIR2ecf
2cl12GLbi0QT7OFvrLiqJZJNZfPduYbATKuJGZLcFJeQsSwiX9lbLv7y822e7tlfbU6+1TSCtYbl
0eeq4VXGOMaIy0iLOd/IyRUKNR1SWpMtxnRCyGTU/CqBYgcuf8OI+PCGYKf3MTXBJHxZ3p5v7VSX
DDBVoyYZvvJ0VOAhrwO7s6lce4m8zlNJX5CM1a7LMI0uNPXrSmE6rXMdBjAT9R3E40klpazDogas
4COwGTaljWWNRQvj2BhrnWZru1qNh8g2LJdh0y/EcGOI+q6q9V1Jam8oEW2M82F9vv+nvgoDSjiy
KRXJ8hR+rlrNAIGO3+T73YKtnJJ8JPB0u0v481NTlYGWGCCQPermJh9FSzZk1VlRcIjc29794Ern
fD9OjZrP//3JVBh4I0hNioMD/jYLt62mEPHnPmUQ3QsWSByN59s7eQJHQ4wMELMrde9Jg15o6DkU
ZDpkt/mqyEN9RcIquPwuFRs3I3u6jID44j0B2+R28Xf8p5dI1acG76jWQuhEOdC0ptMmKbKpYdJp
xX1UXdJ9SZ4zH8939NSLgwutgB43NKaZyTcfJkNdYS4PDkkUP5Sc9meInS5FUpyazJiSTQjQpEWg
Yf26CcgBZPVpnwSHvEzg88kA0mS0LQu8Lz9J9mWxtnFlnu/YqRHDBSPwY64aKe9NRiT12qKX0z44
9PIRf2tjRPMwfVaceB7Hx95OL8zX47uYfvxiVAhD6YWwPXUH+JFNxd2rAzJVxGOmzaARBOqmSzZ+
51wr2TXnzwtD9GSLpq6qOokK7K7G0fPpOJFqsh9JkRkcmnLJngeUP+eWMZxNdyllipmbd99zw1qd
f6zTbCDuFiCRoLBH2c7NHFc0X5stCWbPvM5Fu/BTrPRokcd7JZrXP5x3KjSdMre7Q94jXpujeG9C
skLLuYdYw71YJj9RUuWXYJMwx2CVUVD79Zf0npxrQkWVF4I+nlX+YthIhXNt9vlWNh7a7r1Psjl2
tDmRuVd9bV54478PMJrnHkxRCOCxf+MR55kwe28ovQNrAbFqBYQZMHwKzPRlpT9zi3Whvd8/ohFZ
y8UAlgPKuMaku1jJsO6SrH7IRTn3m5cy6+ZN+5O0Pi8O1uff8qm2DKwnkAFla6Swf320USbFXgoI
86ABXVTju+FeEgPCWxgLf1zfG3Hh6BARQSG3mQpu7NoTMCZYoCX9g9idmR3tFHhO57vz+6dCahSz
G9fzBJ8xl37tDoAnyR9iSjU4NWdF/JB3YMBee/NVSt7VJ7u9cGI9MTJozqC0xao73mJ+ba6I1Q7r
L7X+tI24TZBgIz3phFOHW5B8bHjezvfu1IfwpT31a3sS+gc/KTmGK2a0ynDcEoQxUh3XltI8aqhU
3e5jqF6kbeRjFfxxofXx4X2d+caH+1dvJw+38KyOZGTKGpInbaAmzdKBnGCR7Up/F4TOEZLhsswg
EbfVSpXTRdYYc/boF76OEws2P2O8WMGzIkPsGIf0p+kQo4aVGmPlwyQ7QYWwp8svffDYR0AyohI+
13Nfu7NGu7S2/b5I81HaNtpg6pns+ybtOpCGR+qAd7CxoVo2MK6i5lb10hA+UTRAtI20bpS/U/+b
jmHKqb7RR2irh/5NXnvyIvP6eaiTFaTj6Y1nD8bWXA/NhtDetLxwSXhiOmCapTiOcZwbrF9rwqdn
O04QgOh8qkripzLa/IP7oni3g+sg+HlhNI0zy2Q0fWlqsuexRK1bEuZnvGKvQf+eGld+DFDGvQUO
qJs7x1ql6dOFNsfv40yb0yoImDUl47KD7zUsZ+WVZ2z8dB846+5HVdx6hj7jL92mwrW+0PCpznLF
Q1WEoiSH4HEi+fRcXafgcUOCpPxy0Jt3OX8N3/+PtDPbcRtZtugXEeA8vIqaSlLZLtvldvuFsN1u
zvPMr7+LddDdEishwnUfzkEDBiqUmZHByIgde9ey5vpx69rNZ93296m09hifE5/lak1mJjlKJuVI
1m+NerA1tOPA+3WodnPh1bPRAaLroGYrYVDQWgZ1d2VpkVvaMaITqKHyJJ/QDYw+S/UfWaXueBJp
DrOTbi5BiSKfIRL6oKop0/gfvXH4bTgJv2FGxTD3wD19CRtXWzzU3gRLKqvtJElxKwm5Nc8CjmDC
6umuHKcoFPBmIEMCloAXL3Z29OopSJUxZKQyh3S0OSbFe2gDDOtY6nq80e0vis6UpeVtYbTZzV08
NYkvQQRBO1Ri93+M4JPHuv/7LYu9NxGm1aDkoEhFSa/IHASQv8coqZsmVNqwh0RB6K5Wn9c2YP73
q812GAKan9vEYCV+dgp7C1nh3u5/vWFpDi1meFt5oC23uS5MZDcSh+s6KcfKPmits20acwt/9a/I
3k665katfLxvdN6v5a2xUBMwmDMi1Vx2ZHNm2U05UKiNJIDyO4jJ3VSDCu6+FdHdvLay+JhAkYjY
cU9xRJWSQxOox7Z8Qn4K8ucvbzCkELiZUKW7PesjXJ9UOhhdi5Q57kGhawd4rIBH3Ppb5wLuldq3
V7I84e6RLOtM9NHUXs4eNZNh9yWspxcVArR6eoKVd/uGBc2jdaTHcDUsCz1xCzNOKRHD09JxNeNR
kWFs80+r1T9RnqHO3ap/DC12rh2lbBpmQ0pgXCx4WspAdeF0eKCKv1XqztyE07BHDP0nZYE//3+L
XLjHoBl+1czfYXM6RtO+TD4UeQRR1rjihsLj4l1FyYg+LapQt95hF0ymeQZzGuRTLqMhWjrt7q9E
kCIzK8Dc2/x4MnnU3FrQkgrN+sYAZ69mW5qYHpmyCdNOE+4L2sHWsPKpFUUmZhMUzo3/AyZ7a2+E
Jzlioi+8jM3HqBu2tZ9sVETB769q/iuvgsSVlcW+aUYmq1IOKLz/O2/QvLaeQPZPxff7Vua/cs/K
ImsoyEQZC2ctAyx7cVLuyuEcD+8GxHmLaOWc1la0OKfUyeimgjC+tEX9aEfjKQ9+DeUfalR9vL8o
oSHYIShRAriRX944V58OCBU7pZFx7Vk0US+/wLH+WMvbwa9WvtJCT7gytPhIg02qDH9+C9ZKQeKs
zM8zx/jmZaWx8skQnhOjimCInHlocL5lV0uq0kJxsphzYnjbHbUT0lfRZyjcIRLKg7/vb5/wPl3Z
mld9ZUsBDTlMEaAKS6+n933myYd0tCHNU35VtRUesnT8YUJOt3KthKcGl4dNsKBQubxWSq2metDS
wbfkBk44fyZtzrxPkN0ynx1Ew8r9EsYlh1qBhWYvcWmxynqSR4gHMZegtAkteMyXmGmuFZ8XeQhl
X5uHJKQn/MftXk6VhzZNkfwPv8YdbrSn9RC7ZmRxscLYTjt7hqjEyqkxKsYhH818jcRBtF8zhh6R
aOorZC23K/GKEpi2QyGitrTyk9JBuG1IUb7yOhQ0PtBPvzKzOJbIb/VmzEj7FBi8jllUagDVkm8J
NK77JHEg0WqQv/KrqX0hot8h/SJvO08KthmSZ7tuQp6lT0ztqAShQ2Y6+Sf4PVanGOayyzJuXv/M
2Zmv7sjgq+b/EDSV6uZmT8sdUQAfNgHNONr6qfXOmhO7PMWa1QKUKBRQ5UL4T59FcJdkGpoBGUg4
UaEhWTgDn7N3lZ7tYK9JKY0E7/UpXLmYwjRlzu1sVKteqqS3i+1H2lE+yiwXoyicXQE78TbtkRCV
sj7exWoVo8fpZ25m8yAqmrz4szLy7A2hdmZSIFvSXy7t7W9Iot5sA0/l46F8Y8rNiSqos3/8fuCj
Es0gHcBWy16Ks2d+rPaqF9PgsrayeirRN0FwN82+0Y3365XW70vl7pULXVlbeLoCQZ2caYSGUJX3
lufKkBxK/vhEg2PXNcVeqr6l2khCA/GVWj/cX6rwNhvwYVDJZAp9meJ63YhrSYSMwUu3UAmi5r6W
+M1R59X6rkwsrog0QM1u9QRYvez3UFHuVXjNxvYYyZ9z7YsxbFYTM+HNuLI4//vVpWyMPpK0iUVF
+s8EMt+Ng/QNrDZQkAW/ImV/fwuFUffK2iK0pxDH2v2Et0QAZ6eyej/H3Nav3lB04JOom0xwwyYi
L9zEU+xOjl4Q7fH3MvoRRaf1KQGhL5KegxKea498EG93rqW3ngQy1ZUkas9NnrtR+nkyQXE25iaZ
6d+0nonxgHdx2B5geF6rSIr2kuoRLT2o7GkKLfZSgQ8SMV+ekIb6dwL8hcp9i+n7BybIa/jr7CFf
Y5o5S/4fDbp4OUMw4YI6KzVcNGFauA21LS/lbQ6rNXSa9w0KbgAGLYc3pEnoXH78wRKMloc23AVc
lAsB/Xtd5kuhQi82ospshKdWPjUQBd+3KsijgD8yeAzKWoUna/GhRrKiKluzjC4IwyJzYUqf6zB+
bKQSVXbZSn4/LhNFwDmDEoRmwFj0JxACGxJ9iF+a9Ql9sUJ57O2V4p/gXt/YUG+904gykOFeFF0a
umKj7qHCOqJY+ti3X6rQXtk+oZfMxXGomqjAL1tjXk8KpPlddNGnl+Zuio6hoQd7FYGTfS733yWI
oHlUmr/uH5vgCtDd4R3L5Apnt0x/cxJ72Un66OL09qPvNWdqqN2wAl4VhH3SUNiQwGxTfJIXvlGb
XSs7PkYsFVwFbLVrE6wi5wMOzsCdMyN+l9EKLnqDAS0rukAHYjMiHu5NMHOZ9/H+Zok84trM4ttS
axB8pjr96jCBPiPZq/aDegxhIdWjr/ctidzh2tLim0IhptSqkQVZ417qKvjRZfnrYJS0f5RNZu8S
7feHw3Q4q/7bwvkXXX3FMp26sizr0UVzvhvWoxnuOiRHGI34/y1sDl5XZhxrbGpyoOjiKw96D3OL
lF/mCkP8JS6rTVJUK8FQ6N//LWtZPI86zYB2XcO/J/p2locA4cz+1qZ/31+X6FvG/tFaYtSEAs0S
OjXFhhNnEop1XQamxkr/VDX1Qe6rd1He/Cy7fSf/qn4ZAUUiJDTWiCWE7kKvG9QgdEy0oW93FUbt
yqs1CWyRDSyrRpjAVDLGgGEkLix1V05wyPy8v+A1k4siBEQ/3tSnmOwV5X3SwoiaQdsWwSSAdAdE
/rvAz98QkOeO/j+rXIQRmPyyokM3Bfn5yC1QodpXqZZv8l5BHSRIjmnfxSsmhe5DDjS/DuHSWHaa
igkqyWqGfarJrqXxGlETq82V0rLQiEUjgHEWiK2W3EwDMiWMFlCY19vvoOyC9nm1kSU8LR5T88QK
hC3m4nYnRRBBl8k7Juxh7h0ZB5J/eAVvKYBo6lH1Vj7P4ttwZW9xzWMJiZ+sxB7ypk9+2W+m4mRP
j0q479Qaom+kLlAkS/4s1l6Nwr38z/ByEMqRSplBco0qqfKQ6UyVmfaOdvCH+84vtgIYbP5kct8W
22k3qVeHgwkagyKslZ+qpIL65nDfiOirCVUc4s/wac3cXbeXGvowK2xSjESGcomr5Nzp3vf7JkTr
mCFQVPigXYCM9tYE2if9/NSnhAOqecy+684zrGBvsAGBCyhwfvGr9mVmpHlrhCHpaHOSmM1KR8iR
KfnetyLKAECI/mtFuV2J7XdwZZg+cb56yrRpN0D5rKQnQzJWPigvw12LB+aMRf3X0iLWmkPi+Wne
8KGE5vlBSgw0JoAWHRvUDnZVWCC/qzXWE+qCyabUU/NDpMLz3fd/Wr0VbCQfCcdc8We6fDvfIjVR
Ij7aIpsbyBCuVvYftukzsJwzo1xrvvMA0z0TWWESHKyhaS8NYGuoA3mldH69xvIgdAeSzxnYTAd4
iSLwCg0qDIqelymKXCtpdqTVobX2sXrBk7zaQQYimbphKBU02O1Zad7EY8kHmGokewCqJ0cbXVtP
Z+S+uRvV6FlNPqn6jFMF91M9BWb0RUFWqjM/aNmPNgq2U58/1P07GFORwgQGvZfVZ19SXSPbNck7
CZ6lDU69v+9hohqhNiex0JfSPCWnuP3ZacSsPnznJJnFOerTp7ADjznlD0YQbeVxuoxR8NikoHqz
MnA2XQDBat4eynrWqA23KlqYY6iipTvKK9FWeGxXP2xxi2PNjIraAGRrtoM7RMUmPNW6d7y/fGE0
YtAT8OvMZbKcPyvLseQwKxK34WPkQOAur8Qi4Q2+MjCv8iozDOqyHqUQA32yhReRs1fVT7H/5f4y
RB9C9crKIrGuFBupiZHbqxrv0HcdAJnC4ldJDhXevzi2+9ZENUxglcw/g97Aa5a71k42BN8lR0P+
oKmT21uMCQ4puJGPdb2NKuXMs7VDquy+3fkGvbphV2YXe5l7kpJPPSWAKtjZcM/pZIFoAQyuElib
WnNcc1A2rVKuQYhFD6Tr5c5nfHWGqJ/YSTw/yzXvvQyAhIUpzP0Yzq4iDb2/RqEtBknnWYWZs20R
8ccaQP1ocJKddUrQBNjEKHeQ5RxrD1lpdY2zU3jJrswtwn6EAGSnV9Q3HP87UrTMUz+jcnl/ScK0
Cbw3fGRA5KBOX0RGp0p1Ix+AYKveYLpKEZyQ9Vam7x6DpSkkEn5zKFLpC0yXWRU93zcu3s9/bS+D
fzah1jogOMT9++CN9RGRBNQtrU1h/3LCt9RvrhaqLg4v6KQqLyyg7RJPB3L5JD+0oA+fMiSo3gBv
hPIelpV5sIOe2CJu60qQV3lPaeVcGKWrFtCEysNKWV24eVc2FiF4aqEES3slutRyu2kahNLT72YV
bXtYnmnM3D8poSteGZv//eqWcR3GHPbb6JJaxR+KFO48w/pLdsztfTPi4MWQJ9QRDFMjAnRrx2xL
vwkqJm8KrdqMRvIeualzkZ66PH+Q4uldkZ0Kx01/rJidz/5V8LJnlqaZ94/G863ZoUXkLp0wW3po
YkWWmxbPevm56T4P6C5rHUJydIMOU7kGXRJ+4mzyeT4CsJG93M6rfZX46kcTpPWQlCN6a4XD8NB7
cn24v741K4vlIbrb1ZU6W4Fk0pWsYtx6MeHrvhXh15Se/cxtSANr2WfWSwDc6UDWraEuPFeCDXdK
ZD5AI8LBjEW8yRwEOHTrqCWa8/242rq4HYxAG/nOydDqa38bEAw1n6MsfcPezTVZ8Dz0BS17ETZG
U7fCvicIJ81EN/ZhDPTd/X0T3a1rC4vTUf1Ii1W1Jje1fuY1TV3vfVmupgUiHwCxBlAEGABMo4s4
j0CqlEg938mqPjGpOPhbO4q3jhJukWMrRndIHpX0KMnVPkN/O3uXedXKgYkCFiMw9Akg3YNIY/6F
VweG1F+H2gAHpsMdDF8zvEGtvmtNY5uF5nYy4uc37OuVvUXM0hOncZoUe1JqPzDb6mpt8Sjl40qW
KuAN0xnt0XSmGOEkof1xu67ST8IkHRgGa7tiW1mPTj+iE3mihOMqVgdtWGBvUl4LGtqdA2S8n9s1
pm2hB139goWPhpFcdNnIL7CzL21l7KfUce1ojYFS6EHIvEFjB08CvHm36+xQmzbihseI7Wk/At9E
h6pQpu1bDu0/I4tDi5h4zrx56I2ne1iqJ9tABC1bOTLxfv1nZPGViY060/ppTqzC4uj59rYYlOMq
WlRo5QVEAiUZs8bzu+DK323UpXJbJuHIUbbaeC20UXWXDJtJktL9/V0TXi0GVmeKd6Cn9sIFCyUv
Rj/CVKCYO+urNMabIT8avb/T37R34DFwt1mTaEn+mAS5QQFimlt9spv532bIaJ2ulCdFn5IZ9PGP
kYVDa3pjEPhJNxw1NDfK1KMY1I/WXtPTDN4dbQ2wJ9w/Y9Zm4qE9o3tvjyq07ApJFxnXNiWFUlET
uaDfg72kxMiZOzrF7bBPV97QoqFAjSnEf60uQrIepMgbVzQKpro6qfXkmop8GBVoY/JsN3XOgzV2
W/W73jn7IXT+Atn9zjL8ixl9mOLopElPM1piZmu470xCv2V+jcow8DTE6G83g45qqU5I1F9S6iSx
dah037VX+SDWrCwWbySoDxqlw9dA5oFBT8t5Nse1eqbQj2jXvghyMcK2MNL7mZySXsWXXLW3MJ55
MrRGzuhO3YrDilfzjyGEZ273zMuZKhglKXqpasadfpKtZoNQ1Fui47/robt/a4aXixzVHetBinyr
+s7R1ONtskpGOZ/wMh2eu9z/2zYGRW/N6DXq6uAHmDz21D2tsw+MpDpR6LbN4zzsA1575S0j2j4o
25ilZhKYMbTFp6Xo+6CcZIJK0H8Kpl9j99iGazVAoQ26tVSdAbrTNrtdlJoXsQ1pKWlWFh2DXD8y
wRgZwcoJibYO5BaTfaSk81jzrRVJsmq/jaP4EtYjOtsIqdJJpSqsIEMtldMmila2ThS6DLJfHi4K
RLP6vOyrr4zGHJ02eU0Msh4t5Kwdvb/8KbRcu+xsdxaC3qme8pZ4CXgF5voZ6A7n7K1Rb0DDsOvT
+KLrX4tsz6fuIH0xAjesisP9YCTczytLC88w+gyZWr+KLx66svN0V+DtK7tjcJuI5JS9f5S1tQAo
tsnDghkPRl+X9A9d2au5NvXxpS0BPNLgyg9FoyUPkxOjLRIP8o733C6MI3MFASV8/kLY8K/lRbwa
c28oMoj1LmM1Mjyn+OANx8e2Rd5dcYHABBsVRY4q+gEsc+VrJLoepA5zWQtKFEZCb480Sxg6U3Mj
hq06/mPIxvFBH+Ov4Wj6K6FSuEgmWhwoBlBJNPXlIsvAzpOQPFLri13uGfswcLs43xs/as08d8WX
FMXc2v7rviOJ7smV1eVwtjp6dpfqJJa58hg056yQwCF+GvwTgosrWyn66lybWkTptFehgYtIL1Na
7zW4nbJ6rEOf5srz/TW9IGCXgfra0iJQS6xJjmeUC1L3WZjsyhCgxpD+AsUTexQtrG4fy8lGH+nn
eP3XFk3b4ZT336e8e9evXdX5Kr76MeARGCiGyYH28a0HtZafWkFONc+sii06JUNa7O+vV+SjMMb/
a2GxsSEtBmgUsADb3raNrR0bu5q2i/2TCRvaLWSCryYQZM8i4wsHMtzAOCTMeuYykwBkhJ637Sd0
z7VB3TRte0ZtfsVzhE56ZXpxCe1KCXNvIo+vkr1C/PaHjZMi1a00bm+uklLMB/L6wP5b6OJbZVup
QaJN1hs4z4D0XNMP902N5DnArUOtH/oBKjdHft9E0kqKKXQVxpjoQGnQbr9CQXqRpfrGDJHxv9ve
376/cjGEN/Dq7y9CTBGiLhBXIIvQMSiq6r2VHYwg38GLurIQsaFZkmxWVCWBufX5aIydIRkpwupq
vhuSCeEh5TBlewk08H3fF7oG+RFcKTNP0rJvbugRed+MYmpS2a2TcNY33YW1vSs1Y1utAcSFN+3K
2sIRA62O6VmxgZLz6Nl00GF3Nr/dX5Fw70hd6Dqg//BKJnJSnazuYPW76NGnRt5q2rcI7oMVT5hP
+pWP/2uEkvLtAdkoJASFxGMGT5Mg4IUDVDWZ4P5Fk+goaahZD2vFf9EENyxdtCbxCaY2l4OAkZcF
Va+By2qHz73xQdKq7UzCC4p1r6G2CRvDgDyThUB6rllu0LhpVu4KWN5OBVrhb9hkKBbAPMNjrSxh
ip4UKXFT81tC2JCbKXzMXyIZ1Fn2W2rZM5vDP6YW4aQY+zZGMZxLJweHWq42taKsZIPCS8CbFDYk
HqavQGcwuQa9OfD+0epHNbC3EDhvSnNykzDarJI8CY2BwwJHzSgGOdGt6zh220lNgbGqDr6gT9ro
1V7yUQuFkaRAB+D+QQlv3AshBj7JGPziU67xrW5iYPxUK588K3ar7JQgQHTfiDDuIpsF3BdwGcjV
2yVVfVHHhhXGDNdJ34zIGj/IDOO+v29EdK+BfIFuZ94CiuaFHzAvWhqxVsQXecrQJH+kiNQAHQF3
nrUrpkRHBF0VMGLkmKl/Ld50vZEWUtSX8cVStvKkHbIk2NrJeCooSiHxsr+/MNERWdREYA0BWMR7
63b3nDLpjKwllgyyuUlzpFUjx+0Qhr9vRpiAXNtZuEImj75EZ5mWQ3KBYnUTwHRn1X+UIHhg4tor
drUZil91vBa4hAfHC5wuAbTaUAvdrq9LkhSlS2JF1p3qHgaq8o8g/SuZou39BQr3kfFQ+LcY+wUz
cGsHzU5AsSFvZLivirjaMQMROGsKP0LXuDIy//vVu7gL8jhUS1w9zmh2gbNIPimxWYP+PfXNGt/6
a1lr8EsQ+P27pIUjemnW9+04x4pxn0mo7xlQdvqu8mdRH8xcvYyT/T6RP5nJ5Pr9U9CAtKrLB2bM
pkDdhv63tHpK2weQGo7Cx/0jI2ftXEEaSuPj/b0XfQ+B+qMvpkG2gS7H7baEmeKZtc7eZ4nrSN9U
U9oZzV8IDCKv8MADxX8LnPXa4GJn7L7WQ7MFQStX3rZxiu2MZ83Glf608LSvlrVwXVos1hDKWGna
Xxkk9FJ8lJ3PRrRNijXFL1EMpRPOu0BjBp9i8+0OauDnpGEkvHWW99OJj109/Lx/RsL7cWVh8eGJ
vEFp7JIqQF/ku6JKI6iwCjdqjHB335DwwjMDZUK6RY1lOQwVpLUd1iq1Iyf65lHfi/tT70E6s/bi
F57OlZ3FhZfzsPcNiSIOFeWh65F/OA/hGXKLQ1F16HC7XvIjUJ/bNnPH4ez0xaMV+U9wjx+zcaCT
Ua9s8NrvWVyCqoQ6tkEY+QK7ZxAde8P6lM9S7GV78JtwDRklPE4SI8pl9JBJC28dJgYob0pdzpVz
wMaXp6qbNv3anK6oZjUjXanKUVbhG3VrBGVEp5+GKaaJ3H8tA/1JC+s9HUEz31LF2kfgeldyCRGB
mmbDG0xdncXBKXNrcoptJuwYQ774tub20rFLTx4ipBbN3fJs5vlW1yFkYiamdU3rz9/3XNIYmxYU
L/RXb4e8d8ZUSjJsSx+kqXtwcqaSk9bN5DWpH9Ed+c/SqwcE2m21VMmcnjKVpyCT9vBW947xgcx/
5bu/ZmmRXlAyaizTxJKTNAxVj+/BXj1KaevKYbzG8ynyyetVLXzSieM0DCR4lMIJvXbpW2V/GLLv
bzijlwIqs16geZY2FKpBKSLql6Y/6Hpw9uvHOC/dZKpX8gkhute+srQIyUYlSb6sdtzn0XYp3TjA
X3eOt5WYk1Jq8y+/Hx+ToTo4afphjFQ3tbInK8k/zCRSyiQf6+91mzzHUbf3fYWyvXWI+z+DfjqO
cu1smPp7CKRm2oC35Aklr6Vd4osEy5ZhISSJ+sAiPPaZn8Amz8/P+uk5MjTI7A/V+FOxA9c23FqK
zwjdvjNS+xz4zYaRz5X4LHQ8i04kmPy5/LsIh23eFj1c9Fym1IsPSmSbD12eal+0SSnfVdIbpCzJ
1Gchd15VMiOjs3NepWYoWwwRkhM4H03ArS635r7JmD6EkFQ93vdBYS7NhBSkPDBQIZy5cMLOHOkW
S9jKvQ+dVBwmy87dPCk+UQg/yfb4bPvVzvS6vZbWH+7bFiUK16YXXtkEzVCMpRJfEibgUQTpwCl1
6lrVVXiTbYti1/xGZV9vN1MFPEauR93egM6Vm0yPbr0jIvIQXtygXKi+Onxgbo1MHrJ+de6R3mbN
w2RlD0FcHeO2rTfAjVYKXaJtA8IAOwrSlJRRFtlPHmt1aWUSD2E1/mRRflXzOloJtaJNu7ax8EC1
kTIz6Of1+LDCDo/NlG1Xc1Lhps2plQ1xDnOiCyN2iV60kThEpWbYJ/63gpZDELb7CMLW3/c058rS
4nhGh6MwPBtL2t/oH2zk7u/7BoT7dWVg4WRFqXtxgHDJJZQPlLM2MdiP1RRmbb8W+QSctpHHpDLf
C+lRSyiyVI9jB/lptn/DYgA3gJBnQB6Uya0zGz2qTXLBYpjbyemdA6tebSIInfjKxiIdA1MUj0mA
E6PW29Wo1qBqe38Vwt1CBZ1zB+jP2/N2FV3dMLmTxsmljPNdVTeHRnsq42bnM0Z735KIRJW3DmzN
L4Nnr3hYmNrxy8xpCTF12G/UgIROkuJ+qxgdfP2t6sfnzvdkSGAqaat7zVdt9B5bdIrORheH21yG
jdMy+k1lS+bvO+bNT1s4piUNQ4Q+EK/LrnL74dQk5mZ1Kl+8ATM6d66aQSu/CEmS36Xt0IKHgLV2
6wMdiPznHs1szd/k3hdateZwkqxuo/uFG5rUFxjWkTfBG8Tc+UBTKjfINADi6YsMMbSUTrZyqgxW
Je0baefEqqvlz/ePW3DXb4wsvphj5tsvvYbLLHsYagha2PGmsdaoIQX+y0QTo8tMU/BZ1hcnlwRD
SI4AhECKrC0KjtAcbCVcGda8378pEH5Q75jBmbzDFqfnpUZdmRKW+B27Ev6koC32inU2IPG5v3Xz
b140G3SHeVqw6xDNwGt8eyfRHNEaqeE9TUWZ8atGP1kZ2PFJqv+kcpS7XVj4K5dTdFrXJhdhwCnM
tDEUqhHAPzeFN35M9GjrR8r2/spEpzWPa0LsNRPBLNOouFL8bFJGTqtX+02HLuax7I5B+94wkjVl
U0HsZNiL/HAmfuIZNf+W6/Qw65LWYMr1kgRmtskM1XAHp1p7vgo27sbKwv/kpECmkZ45Kc1+aIdN
PMtYDWssX0IrbBrTIFDCI+V0uxZ0vkq0CaPkgiJt0EwfaVjbTbmSaM5utXA7A3Hdf40slqImQZja
qIdeytzqdwBXPkECYGyDqLE3oZ4nu0Zq7W00RSsPPPHiKBXPLMEoCC0S3ChoW1CKFKllZQi3clmj
h9j3W6v9/fcJ6/vPzuICJ5Ljhybyi5esiI5O9iWw+o2TD67VHe97ueD+Ygj03jxrCXhrcZn6qoRT
rKqSC/oFRw+ekq2qv1MT9dhJCqyHcfBw355wAxkteJEshSh8YU9z2iqwqgzutFTd827dSqh9JdaK
e4imSOFA0QmnMyiN/7h1QibxJzWpWVYP6p/Ogr9BHHxnxfJjwOjo2HrvevtHH1lf/cZzm+kUmMBG
4HGIP8NyC1PAs52trVwQT25+0mLlhhMYHuWNZKbT7nixxEh+8JnpoD24v8XCI/1v7UvYj5J39jh2
dXLpvOfB049KjSy0lbvZsE/bfMV/RC95mGBQS2Rod06XF9c9UOuGrS2SSz5KzZc2TaKHsleANwG4
cqU0zZ7swm4/ZtDu7KYojrZIVn6HkyR6KrvM+Xp/6ULvMiGKnRmfaessro2JXEAeTXgXLHCfJbnk
+2DJiP74K98GEQqJtxrESLzmUVZRF4dpT2ozORJ77E1Jv6FW1RJ4jKza6MUTHN17MKsHT28PHRzT
nnzQ479Tepzxpzh5GoIVZxct+uq3LEFI2tTFyaDiWFHNo4uuezDku9WpSZFXXVtZJGIz3h9lHs5Z
jv+Q8o2ub1Ch1Yw/15rComtybWcRYXWtTmvN5ubKhbZLqZenUe2W6TOtupXURei6NNapHc8REPrV
2yDRRKbjSzIb15VPVr2l+0dsmIyTEj2o9TaQPknWLlbcqPt030tFFRpS6/8ML/LNQuv5tIU9rc7B
g3jo1Le7Sdvkw95sXlpn4Ic2XZmsOK3QT66sLna2aKvED+yWmxqZGwks6SziuPpyEFqBytGipgWe
Xltsql+nY91NJakMVEB+DU9fv852IXRGWrbgj2Sgd0tWaEb7pMqMuX4QRgZadYh5E9SwnyBYlqwB
t0Tjwnwa4dSa0U4K/a9bNwG9nUqdnqUXW293jao8gMc4+tO+MT/BjeD13c4vd0b5LWrecGBAHXn1
MNQOvGbehausMCTT9a2wTi9e8a73aVKhdZ+sGRFt5WxhnnSdoQsLI0alpGZtOemlssy/2l7+jM7W
fkjVzwVIoQF9i/u+P394bxI3YiY4IZh+6NzATrH4XIwDNVkp8oczZHU09yRZ2QekorVy9jX94NfD
yh6K7LE04v0szgYF4u0e2inSbEM/9Ge1dfKfmRVWLoHd36ImFO27zPhOo8c+5hGjKPcX+tptWCmc
wjwdGA+FH32xUrk0vaGS+/7ctIyvpEYQfxxi849Qn5xjFsfvZa38q21k9aJlUXcJUIp4cLRMXQly
r46XX0FsYzZ1vi6v0Hp9BitnIwXDOW01KpffsszYJE55cIqzTEv8/ppfxW5emkBsDB6dsBMiSX+7
2VVnxIUfWxzu8A4e9V2sG49AO45hZq64kcAStXuqjNQFqGq++uZJ05BWaAidRzBeY5+7jh3vVCne
pMEaqkJkiuOD3552MRu5OMdxqu0WAr/xPACFd8oT0jozEWIWf7m/efPmLG4GExSgw2fdrhnqdbt5
Vpqbyhi141mN/vDLr1Co3//7IoeE1QvI3UxZIb+KYw7toFSL7fGcV+Fesr5ESuaCWXKjPLvYCez6
GalvYbmT+hXk7eG+ddHqAHLOWRlVCV66t6vT5HZCv94ZzryAoVnwUyCASbnG+y04K3gPKVpRoGP8
cJn/NYMSVnFDQ72WjZ3ZyE9VKD/mdRVtKsot91ckiCzwR1DLwTUUJCsWfqGqE2QOtc92mkW3bTp0
+7qiZ3YuV9MfoRXKF3gdaLSl9W/zjsPNRiGXbBtIFljm+ZddfReCyQrHMTWGc4EyTKA0szuWv02X
Nhth/pv4QUmCycRbI7Im5UqiBuNZZmq+Lg0XI6q68pwWnhf8qTxB+SzAT3trZITJX4vbcDy3ya84
bjYKGbvTu/bu/lEJguCsJaLZ+kvnfFleyVVfr1r0As6J+dOS9gadnCQ56Q6I4m4N+jA78uIac7Xm
t4duwQmw7PQZmtR4YRNOZ4rhh7TwP3dTehq1vyNZdVXVVarn1hye7q/vVc7FWWkG0EPaYeA4lly0
Q59JJT9lODdmtPH0p8xOthQQVhxetIuEWwZu52GyVwR6DjiZIA+t8VwA6oilXVFrv5KxeNcW1rlP
spUzEwSMuRUGC9ILnd6SYi6X9aqKq2k6Z2Fb/bLTpO02YMnsj/e3TuSBENvAN0V059QW6Wo9JGYe
6cZ4DoMayV/TIWZohva+i4n2udKoKwhwUdSYqXv5H1Vtytq3Hq81eu94ljadlSw9ysVZC6SfXbWp
rHhfl9MehtWVPETgj3yV51IV3CKschGm6qh1kDgN5PNkNLtAmXYZ44yl9sWsD6m6G/QtHZUVk4I9
xSTQHEhiTULUwmTTRrUEjxeCXWWwb5x0Jw2wdf3SypW9FDgk9HwKI8IQZfFRm6/FVRwcJ4vKjtnK
Z69WUOsaI/1bDuvtvjAD+yAlevJenrzycN9hBAc4l+6Bws5qsdTWF0ZNI6wzS53O4fBk1+3eS86x
Ymwcz+ABF2wY1r5vT7TIa3vqwt6Y2JWX69O5Mx6s5Klv+p2jHszksWiSlaUJwghd9blfAOLXopZz
ayozDCvLx3Q8g8s5SDUo1bTbVb23Mr4pcA8eGkSqGUaFtcUVaIayyUa9GM/joESb0KueGC+M2u7c
FGu9MpGpF2EDuDds0tKFh6RxXIVZmvF9Kdy4iZ8lHUU3o1a3NkPl989JtHnXphZOn1ujqrUKphLj
oxIrG6K+N60EK4EvgP+irWNwSjMpxe0BGTxy5CYaxrPZ5htFf6//bDv667BHrRW4BNGXsEuFeyZl
5VO28Dr49VCtigmLsBVuJBCL6vTr/n69LoLwsCJxYvaZD8qMp7tdjIRqmTLoCovxi6c8/OD5R4Zd
C/mh6v/Hihxap1j+fN+q6JQYUiEuzepL8jINxSch/g5Uwr0hjRvEXo+aFocb329//5PMuCd1dc4L
sp7lXYq0SPN7i9XhDr5XQkLHe9dZG0oWb6KBifmJh53FlbXNvhpNiXNC32s7Sn/H3vd+H77P3Pah
k96Na6gLQfCjRzCzclKim4nob8+s8SlbWVIynemYb30Z8GO6keBLiNRTNY6nQJN2989LcIHn8fhZ
ZIcZGHAltwY9OZ+CpC6ms45SLoqe+XMY0ID3mMbcF5P6876117w2zCGDmLJRGyMnwOatOUf1A6sd
6ulclnp/0iwU9QbaXK4V9/2xYIQFhvqo3IRo2Z7jcNCOaGtn700rMatNODrNOU6nNXEUwVWklUuC
AowWwoDllIyqILWhNg2JUBvI5I+wQnZlsTbVJ0gTmPyeWbn+j7Tz2o0bWrbtFxFgDq9kR1HZtmT7
hXBkzplffwZ1gXPUFG8T3tvwo93FlWrVqppzFv2SiMVn1/PuLm1E01fFvCcu8ZC/8CB6PJvJr8SI
EedKRID9TXxWhnzjOK44NDoCz/pIJKAg+C1ehULLWdeNkbHpg+3V2a4bEWLCV9fTrp1+bqzu6hip
v/OXc4nzuRyjN5Qse80YK6NxC1k8QYI6lZ7+eWx/JcmD5n2B+HFHYxhj2pWFW4p7GZ5xmRLD+E6q
PadiIJ5CJbavf9faHicnZgBnw9XiMC4/K5j0CVJgO7mK8qzKd1Ef2ep0H/274htNupFqgkcGWRlF
x4VP9010V2SNw6v3X1Trk0Fdtkzu8uqvJjUvUag6pvXg6TeC9+9PIgy/9XdFyZls1GJv+XR1nfU5
OcT1z5LGxz7Rmtk5uvan+h5odoAA2PUZ/bjQ0OUoSnGxIDXzAeQ/isgHI3Q/uZqY3eNWKLK1rGBx
28og3vtzVEj9LtHGjbj34+Uym0XKmc2lw89a3Gi9hRio0eA99ORVUI6N9WkKNzzURweMCYCPFroX
c/p7MZVVm0DxCTCBXM44hruxVxBNeLHolil2+cH7Z6gle2Yup8H/ImejLmO11khqQVM5oGIiy6dc
pbpHQB58l4pwo+L9sWT7Zgr9CbKUtML58GoYJ3XA+05u8Ssrs2MqtLtWrW+rZrCbMtihOn+o/QyO
S+AO9X3flE/phHJD4uSt31HS7R01kTZWdG0jsWFNzgs4KP5cHs2Y3Ig0Sxa5UvoN2L89HlrqXvKp
9m8b8mYbIeRHT88zjSMKEHiGNiz9E0n3yotViRnoX7vpp/Lv8T1kCVgLFJ5gQn1Q50LlXM9o2Cm6
IHQPKLpwLoL2RTDCjUzjR6+OHQYAVI+sA5HJ5axNJl1zlDIUXTmQ7UhqD5YV7mBMuKMf7DxrY43W
Th2AGMiJPDll6iSX1qpRS7XGnGcti3ZeUuwKaiTDuCm2P7vHy8QOo0IahScteCBuyks7Q6FV3JA8
/AS2vx7avdLSgm7M0BQvd33wO7OqT9JQPPSxf1QERDA29Qznebv2BYvdyD7MPC5L3FoTHYSgvp09
gOVbN2N8IIhNxOYFkZFD6O3QQY4bZxC3EGyrc00vcOYZqIi0fIB4ba32XcMciMW9SUE2126FZoPg
umoD6UmuRBIk1Iou51kTuqRoOh68ev8jm56hUGzmNteONSE545gpbaDWLk2Ic+empvC4kHT5Tgim
h8SL/0BPfVHkk+d1n5EvM2g4sJGuWBsYLze2KodjTk9fWo2EpIt7MRbdIq6dqLoT5Afab26chtWh
vTOyCCaQtqCArkWiO3TWS+G3+3zoDrBrncKUHTOWkYg2DmkeH6/fuGv3EqEpdVIV3BejuxxbSBfB
IO9LUj7VZ9141FGNVdQHZjai0fZYvV63tjaTMBvI5lJJoN60OAhyUoyUUrBmNcPXWvBdYahv6ZJy
/g/MzOEwZQuAlMvC71iqOrpI+DFNJrET+DReebVwMNetfAz/Zlo6bQCo0FEaWRZgrTYra7C2omuG
pxHYf6c8GKTBu3gj7bI2aegHIFXAe9GCd3O5RJWn+FFVd3j/qHLUAIkuP7Cl6Oe/j+a9lcXSVJmS
lm3Qi27/1NZ/pFmY8ShvAcHXLhgcMOlM6BnUDuahvnusCKxLMY6KCEnoPuPX1bZ2Bt+xunG/ndBf
uZXnppG0BuHkktdcvAmzQebtOQidOyHX5jbortsRCl2frs/bRzo1qUzaaKPUhluipLQ4uHy7WEWj
17ll6pbG1z47eDmSTbem/E2QXqpy50U34x/1EV3INHNDWN3JeGt+CoWb4ESPOzW2PUf9qbS7Ojlc
/7SVV/Hlpy1u2Ci2Ms8M+LQGsuh01/uRreQ7w9pnyjlAkuxbHz+pyin4woa6bvrN2S+uvItZWXjq
mCVR+g7TVX4OxbPiHbWMbI0tSzdafUqjVxXF2a8Cevujd/BSJ/ycC4/FATZ/JSS29TzpJCj82/g0
qXvZ+tPIx0q/raY7n/+c2/Ih+BI9F76dNeWpFm4yE/7cZHvZxhF/YxVfG8ZiD5lG31VKZ3VuDfUw
vEFV3vQkW+6/NJJuxyQnDcOOeG+2wWHqnYDmbXd1mh984TmMjjEowSg/m8NXrQjOqqv5X6XyMct2
mprZTaFCStglU+xoLT3LvkTC37r37RBib7Rxt7wl1K8NY3E168FgWOXg966aPZLrHtC8ommf7p9m
/v9kd07+JfiV2tXZ8HYTHqbN7PhByx2dVSjdhJJvcAqNe8GJ/dfR3CH32XTBLo5ectEpdbd5CJ+G
s38j71VEaqx2z6TZLEt1I6Wf8kP+KAyOPD6oT6b1lEZfYuF+QEjT7j8NL6Vkh/FDd6/Hdi7bA8wL
+Vb0Hqx0h+CAFWxMxEopnRNBoR75Y/p0wLW7dEDFaAr1wJPDRfQDLMmY1nu9KqdzWuYIhw6Z7EZ5
ktq+oj8kY9p/TusWMa1h3OL6vTHvL1dElgimJeIYyqeI719+iJR0Zdv1Ye9ObBfAPY6kdZ87UkRV
KztT1bjmn5IWnxV1wbyU9oml7xXxbI3faaRmR72yHzR75I3V2AL6Sgktf5FJOc3plySg86+IGJ/g
NMdWr07mnAyDqmSmblPrJ3FLG2lzLItJldtcLgsrADAj3KCfbnzVTgLHIn9QXD+mAbMJuGs/DCfk
AEMaaqUB2o9k8/NzLD1ED4phq8Ip3IfdMY8dT951+e/8ENyQYDCUp7y1ceP2VpuiFdfI/IOmID4g
Qcnz4HL+QyUgVk7S3vUgy5YoiafysTHBLObOnKMTpHurm/bNmH5rldu68O8mPdhKr7zRAz9sAkDO
iIwT0xKCXX6EGVWRmLZRTw1zfBBE4RFVE/q1BY95rN1kqIoWcgVwDU+Tk2Ub5Z1YOp6XHHPZem7N
6VPQjb94Yt8FlUkLxK6+60rvRC7ymRZMzLsTSsrOh+EhHCxEo7Op3zfKQTFdo33uM6Bwhu74wsYR
+xgVMbFgDyCXyBZl4MWdU4hKlyZm1rv0Bgd1E+3ytCNDuPdIFF6/Y95i0w/T987U4gwVlaSWlV/1
XLv6c+VnUJuokub6E9zpL4oW7pJMAPNH22hlvOv65GsXF7vsuQn+JHVjw8k/daZot8qPvrpRUtWR
teEop6eNr/wYhjAhc92M+IB0/7J/ted3Zl4HU++ivW4cRqE7ZJlU71Jf13eZQIOWXPDuwQvilmMk
5gX6czZqF+2EerTsMskkZ6oFlbPRtoeSEuZBhax7G/gZFN0hy/Zhado4spTn46Tzamj0Qy2rzfP1
YXwUgIZPgywXbSdmDwqz9nKvAnqFt2zVvZsjLWXISEu1qJEJuXZWp+5Ya2fTPA7jD1VwrOAOreSD
admZhA6qNJ4Lgo0+/iGXWwrsHx9NaLtD84HqBhUdhMPlR8kAsuap7d3e9J4z69jkT5KvHto6PQGE
Kjs3mJqNoGplOTEJHUdHn3fW4L40OZSwsqxYxGRcOVN0g0jVRtCxOig6gM/S9bTKXDZkKRqjF5oE
5GPGHR0Ex0a+N+TEqbtjQiWlvcnHDUzeyq3INJLwmTmm5LOXoLzKEoY+GRiTZJyiPDoRndxp9754
X/+qXrrEO/hbDTFm97o4ukg3zQKBQKmokixmsfXVGKlaqXfNwrPT8bvlCYcwfVaC7tym37utBNqK
U7owt3C0o6yOZTwywI7uaTn9l/3fhnCLJsfG5vj4VJtb3/3vsJZQwKwcrFw1xp5Ez6lr7+sBg1tV
h1UbsM3IaIFUgrpxuQGFIcxopMr2AC53k9RsDJpVZVuY8/U9MaNgxZkhAhnx0kwDszKGO8hQCMM7
eTq1Xy0t3xuZa8Z0VBdBbxbf0EtwetXbOABv2J3l7pjJq2C2Z5TeMjhKpqYuGk/jXiyDJzU51vqr
kXRHNbudxAeNnqat/7NSbTWCCS/TNZO+IL7b1se++jzOH2d9E62Dr57+XSCKBuUQoMgogcOkELVw
gl6Yd8hDJQD4wuei/ytM38f+5bqjXVteUD9QF8GtfmxrKQqZ4RcSJsbhRy3fD/lRNZ6um1hzMO9N
LJZWg3bNxRMPgPc+GVZs65FwnBLqEfqxEs91c/p3uvw8b+R55/oHQtxLeGetpL0RNSkg0rSHK1E+
SMPPQOju4Xodr49tdfrIkKO1g5ILIM/LbStHntrIMZY0hMzuE0GzpSLbCDzm+VluT1BZ1FVoWsdO
WOyCOJuSULeywe3R1Ov3FOyctPwct4/Xh7Jh5g1C8C5ZkopD1uY6ZjrzJFSfuulhUu/Hzbfh9cG8
cW3eWRn9HHJzWzIY/as4HINAsuNqQEhm41DPLvbjpM0iKkBGqEstrurUQJ/G4/HlDlZE5fBe0suN
ZZl/4aMFfpumPWC8lr0gUl/Q1UorBtcE1KC/pP6n8hH5Fnszi7Xqn2AdwcEGx45Wy2IsKMfLZUcK
k7ooL2nLvxWVnVKfo4dBER2TZrfm+JRZZz95DfSfVhDYVnzw+nPY/Ir97NXPvkRDd9+Mymncwnms
Hu13X7Z41pQQ+nK1aNkz1asqC7aS7CfDln9l4ZM/t+McN+b8IxVrPtn/Z3B540meSk8w+sW4UXlO
HqvRB3T0qlcHv/tcSb/L5HsndcjSPzWbKabVDfXO8iKEaOhzH3q9OLi+mUu7UhhAU3mCshEbrR7C
d1YUNt274xHKUkLL1X6AdHGqZFvq5sW8Ube8/up1+34e59G+s6ONeRz7LVuK8L87y923VHxoJbq8
erZS6HNuJBceFNqHX/cxa+4SACYKgcSzOmX3S7OpVwURzcIGNx/R1B6OHR3r+vH5PzBCMR80EMQy
LF0aGei2mUW1wpUm31iF5JTNk0xb4P/OyOJMBjncCc2TBzdRXvzWtEX93GQbA1nbctq7gSxOV1So
dBWWsWF6n7zop4CS7/VBfJRj5jjN+AAwTGQEeFBdTlVvmmbfGBLCguEXaCUkrL2bxiidNtV2Zg31
p/4Djy0bPxVlRepchMFetfbof9v4jhVfSqV5/gpiHQt44uV3VJ6vNpGhsmRJSLO/TlOKH6YZBjeR
PCZ0ako0fbTDXiSpKyVi+skLChUwdCRJwzmuDOvUAa1LdoJaijF8u9S80bRsuKVVUuuTpi22ao9r
38szYg6J2c0fMAhmZCZC07Myag2yLWtT4VdelsmRvjOjk3la4BqTIhyvz9Kq0Xk/I6wJyGD5bBrk
QQwRvRncsvsi9z+s+lwWKnfb70L9dN3SyjGdoY8E/XDh5s54l8vRIU+X9AmW4kFRd2oZ6KdIrugg
27TWRtSxMihkhhCOQVQAWOxy5X2lEFpVpA6E/J1YxuCpplt0ST3hbtTTz9eHtfIKpAhEpogetaB+
lqDO0apUjz4JFFY78ZWgl1SndT9DYpT8XoymHbjsjdB3xZ2DokAVeQZK07dTXkwkrzcQmZLoZpXl
H9IptnYm+r7nFm5fjcTbxg5ZNTdPJLE8sLVlcBVkZpb3mUi9Ey60wvtTaNRjLJp/fKPacoArCzf3
56L+roC6/MBsD80UWdk+kVw19xBoqJxgmBzaxx10dfpcNVsPxLW1g5iDggxbEt+6cOplERh6QwkW
as50CMdTU1fWLoyEvekbN7WRfS116c/17bI2mzNfgJmkEgrze7F4hi+KXmqKbvxXSZW/aVOiuPWL
XsZ//wM7LBkZJQn45rIm3oSVgSh+K7lZ/CVTY2dy+0ay63/vJ08ibWYmsj+gQlCNuByPJJdaFjcd
DNo8+GpYxaGftB289o1NuII1ntF7wNuAGStErIulyuu41sk2Sq4sFNOTpqXNLiUqPUiDNOxNqzP2
49DUf0wrEpAi6Pxzp5lbdN6V3Tl3GZi5VdrMUFhcna0cD34oyJJrUh5q4u6QmMXB9P27xpL3Qfz7
+gquhVMX5hb3qKTSNAsFL8k1IpH+ydqxMMqdOvzEhVpJfNS5gHRaxQ2ZfgjQSt+4xudfX7xEsI7U
ERUGCtBLfYJhlLwyg2jv5lJuGx5X3uQde8ukXHlXFMdEVH8nQrEBQls5kNzX0DNmXAWahIsCvokA
Q83sS26aBZ8R5c9es045C+LnXEsOil5sgGLWFlSjaAHmGoPa8vybUhZ4VkfBDJ7QLoso7nrFbVjG
h7T20XzXvA1s2trwiL1A2c06i+JSnkCOJ1nM9VR2/cCZRBJC5Pr98q7zUeeobiOSete30Or4UJIj
HkPs5sMjvxnHVs+bTnbzqbVnRQvrVkvCU0pVNJW3uF4rng0Myf8aWz719akfzNKoZbftQKt0UulG
Ge+ZNAyDx6bbkpReCWPhlAPTAlSow6xfXIKBnsixQQtkUAqw14iaKVgj+LS7PoHrVgCHsyu55Jde
R4xrr6WxjezWfUNdJdT/6lm41fH4o9zdXIxAx2a2gJ7Em9zuu3cToI6pbdSWZaLTWmFXTTQ9ZmI1
PvI0r/e8Cnh5p9reL2hEUHgI/Ao5ui/RgJpuMHApB36p3BTipNtcLVvKxR/VZt6+DjXCWacBuvvC
65nhMFWl3MtuEExQBWUECa1jrFvnns6ZaeJ6WvqjDVu3rp5E85iVhu1PL1V6RLwXQtwGUHdtR8PY
pQcioSTCgAufKAhilAoaDoJSd1v/sFLI1fnRo8uMHm+YWlt7Ktv0REW/QEZN4fJmC/xJq3NZkFxA
yO0pZq85SQzE8voOW6uf6uT5OKBv76UlSyzJqiLtWp8tliJ8lU+yeuq9oDtpA9Mbmpn4PPGM2eWm
/5p7rLMGvukI/POMROhnXdXbc2v2w6EaDWkvNWV5GOTJd6q+UxyVX7ajygMlk6EUaTaJfBh7L9/V
npTsTRPkDr0M9VOnFZqdZaW0a3raCipxeg46yWNaxa91O6iHuE2D/fVxr7lCE1mvN6lqep8uzm9p
5HHXT6rsll4UnFpT9Fy1KOJfalB/61OyhbpUmbshqZSNwGjVMGnPGX9JbWr5Og1iS8kb35LdSdAP
FeImWZAdipqeVWhFKP54kyfSxstnbSdRZwP+RuhCbm8RIwlwiIdATRQ3IOK1/fBmqIEYXJ/PtVc3
wuxzd0hiE/DbCyN1pg4D8Gv2Ed2+AUpFCIH2e018NaM9XbDt3OJF8hKJgp1Ef4HEbJhf8/4WDhJ1
FdKJFD4uT8uQe9xuvSe7gmBOQBDU6tVLSmNyVJTyzmle9IdO1Kf9ZEoU5HyhPJS+kd/kvmruNKv8
lAnIpOlSE+/7MKtu602M28rzEwVs8Alge5GcWbqx0BJEXRYixZUKc3rOAcXsZaXRjrnSb+Xv17bY
/5n6QMWIxzGzlMRX3EnZ6zRb1NWzJXtg5vIz99atvNWldi2B+W5sRMGXk9/Ho17JMWNr1eJmLLu7
MRUPvVDe8644RLyxC9mVlOQg6KMT9CW9jn5cX/7VEb+Bmmd1PZoRXn4A4JSO7n6hQurCzGFM1F8L
UdzJxvS90FFWiCb/mIVbRcS1m2l+ctMomioJoPhFRkEXvUHwI95SoXITD+bR03xHHeV7a/rdvPpP
ZUNGe7jzjcKlPdNu4kNKoz+OqC5UW0JGa3c4rXW4J7gmYZUt0+meb9GFbOLlaswoBu2zVwtuGepO
uE+6+7EVbbkQb8TiwddPVfqsZ96jb34XPX/Du63cj1zXMNpYA4j+xmJKAsOvE0XtJdfL71npxy7w
9uPkAUP8E8ODuL7qqwswi2zCO5ov5CUiPxv6si+8+UFEuKxJSPxl49Es4tde1wAYgpgsdmGT7BO5
JZp2DcPfZan/NFT1Y5g1e2EzFbz2ZjIQUtCRo4AgChr8ciN2ox6kucCrpRLLl0n+Eqie7SXpJ6tL
99qI9vRg+rblD+dGeZWzLUTA2uwjhTFnuSgRsRMurbexrrcWqWK3E4RDOt5IdbzP6ElKgVWynjcm
f+VWIftDQEab7blatLhBI5bDTIpYdlWlI6c/OhBI7eD3U1QBQ03tnkayejM6YxM4UKhL72mErnT9
G9Y+YdbzISdOSRQlpMvxWnobxWprsel9s9mh8e45lpH4h+tW3rgJi6co0COCBQqvIDuWOUqwcyEM
0ZBYv/OOkv9TMrTPCqljvaKWrwQ3+VC5nbejn9tZLDPbI5nZToeiKP4Go3S08ApJHzqh/zvPOmeY
0rNUBMeuFM+Rv1Uh/OgISVzNsr28mhEpWb6aE7VAqTjmEdRUbU+wvi/9L2Gzr5Wz6NF3yvhzfWpW
zBHCQAuCbkh38iWrUqHqLVUDsXnhd3PRwyrtSjtVvO/CjlYWzVzL0vutrnYrwEM8HHVwclhkssj+
XK67ZAUZ7keS3cQHh63/TGmXlFo7S4vonXyjo+40/UrK3yqkhZRu0XGzlYn5/3yBxosE9hU17MWN
ByDcEnqoyfQ16iOnnnJold5tK3p/R/NnKv0NhOiT3yNaIdR/vFDm7s2cbuiO16f/Y45kngf4liAF
LaRiFud9CJLMJ5kvu/qXVDP2AfC7MT20dDxpLe1Uxk/jVti84uAuTS4cfFblfkpfZRlISwsUNVbK
gzFNyrPcRP3eHI10p0Zq9rtW2/RQJUriNGlo2kJb/Dsb6/JD5oDw3aM1p2tJiKOVXUuIhMOQBOXj
aE3JQa068en6NK84AGxRVYKbwPFnxS9t6QIZvVxn0FWgHiJVBfykhi+Rtcs6zRHqh9B6QrQyp/t7
4QH4zsFM2NNLozu695AOB3P4ZVBgQkwTJO4M0kau7foXrtyEl1+4mA3fD+KmamQyO7n3WwUc7DcH
xaLXFphXb7gpkk+ypB5C8dUzzylyh7njS/ehNdmttPUpq5sS1CqJdIIAcYkeCYrEamgjL7uiUvd2
3z/QU33qb6vCtCNNOsvm7zIqTlJ+HDQ6RDaHSvo8huWxCQwCt8MICCl2TH+jBP2GRb704QpxGpko
OrjNLaQWS1jKRZkLBW+guu2Sz/IY1vvM74adOE53sIOEh0mLaJgKcPM56moLd5KJe7+RnpAESGwU
Sb4ZbdPvLE83nTIPkl1omQiiW/UP/pGLWKVIhyj5q9QYMcXGJHvKYzm9b5uk3Q0UjR11Ssdz19Zb
HVLXZhskvjYHWzN9ZvHumS9gveuEt3ds39kkecanXLIqx1RzwclN/VGxfCOzc1GybIOk9O76zlu7
AeBUzenoOXm0VEpT0ZiUlQn7eqfuSgom4C3NIrQhQAijbldWuoX4XkHRopZGzh/gEJc+67k4jYZg
eGWQKW6qt7A+OrH6NIAP3rVhEvzSMmO8VdRuRFynRmVay8XYKSbl1o+l6iQn4birKt/60ReN5Phh
mfyxctTxsqQMboXSUzZOw3zuFtuOi5inN/IkM4FqcU+QsE+iUuoUV/SnY6nKSNaVrbxrh7h1ZKAX
/5wzQh6H3U3DaMhhxKGXU5MNnRS18EepkX2V1ZBa4L/fOFRjqe4B2UKHZ4lA6kK/Uv2kV10vq2En
lLvSNG1Ff9JDz/GT9pTEdv16fYd9DGoR5KA10NwsC7DwEquZp3lnFE2kujSQ1k6pIkZ3SQs3RglM
yRHbKNoXrb7VeX6l3gMmyUR7aua+E2EsZlLHiTVqEmpuNeVfdV89l0rw2Qut09S2D4CifX841lN4
Q/uTDVe1cqJ4yVFg5RVFSmCZSBmszCq1zlRdq5LhCKlTsI9ybdhb3aAfwlgA89UJ4Z8q86uNxZ19
4GKzzpccjWApShLULSJ6z9Bb0+NN5yadBV0iZa++VOPGZfoxZqebBG+GGePLuVjCGM1CIlVDMtqN
KyHa+2No2JZQKhv5oLVJpM5B3hyUPdXBhbsfUiGPolHTXLHp3B4dciP4MXjnwA/2BWS5op4+/fMu
JTSgzgFcEj3MpdQuDrpuizzVZ9BJlh7E+BgC6R/91MniYSNnu3IiqECCyycnrkERmQf/LvSRh9Jv
ScrrcFDkY0hHV6mU0IAVjgq9ia3g6/WRrR2Ft8BHV2fNDaCBl+ZaqS4pudNAhT5N6nSDkl4WHvNc
CWw5fupa89ZSd5CqnetmP64gOjXMKFh6CMLItlxarUqQMtroGW7q9Xs/kzoANATSll7Z4tDvdIW+
5lY1bDU/+rg9MavRVo0IBpLbUnCotoIp5yFnunIVj4dCArEWR/75+thWsjWXVhZX2CiAGcnVzHTb
Mviq+AivS+Ez52HnmflBqT2geOVj/6r4kNYCF8wnYhW/uyjcF8PGmf+4l/gS3CvpE4TvSOBeTrMh
lJEgtr7pFjAw0/CO/GwxwheDNhj4G0v68TK8tDXHMu/2rWfVZafjtt0siB4nc+B9CiMveShofL5x
/lc27WyLXCCxCeTlpTYY1A+11KrKRNKJKRW68EcY14MjxkW8a/2K0m5eyTd+qg+IchjGnV7G/ev1
VV7bSgoREakY8NoAdC6HO8Q5jOa+NtHM6MDSNU0PDFFVNxZwdaQohcLRZ7ui9LrYS/BdVRqvt6br
R5+GorCDFJFr5SEtM7Bt6THySnvyaQezpcaztppkQxBs4SGuAfK4HJ5sINtU+MxwXqblmerr8KT5
4p0RDOKdovfixplZM6dq+Nc3dX18+6W5WKitrIsn8+1yEoSHvvoeBrwjpK3swtqyvTe0uAWtQcnH
shxNt0sLh7dkZG6BrNcssFYzCQLFG2pBl0MJzapPx0Q33TT2GgeoUeUUEiLD17ffx9scDBZVPaj1
lH0+aHV2jd4OVVUbLi3p8kF0RhphJlu62ltGFqtSxBYCaWFjuBEqEXUnzmrM/7WR5YoobWZ6RctI
Et+Ri3vQMbtwq7K7MhKSprwqZiEdmb6Xl4tiSTwH5RF9oDH0T33iwZuJnVKtdtdXZeVaIzLnzJCi
e2MFXZqp5L7XQiEVXR3GjeXnDwUEfXVXJerrTB/R62ED0rJybmBIg68HCsvZWXalHLMpnXA94AON
o659NpxcqWwr2gha12YPdgraSoQ/H3WIMtEf2jGdRJd4rDuZYbKLIeEcguHfwdb0/8MN/D8EIpHk
5fwZ9CwRG5n5i7T8e6WXThZYj13Vb3jVtfFQp5v1APEgHzJrwJJ0Ofcwo8S5HRh3QfSp1b78+1aY
iYJzjoS9oM5u4t11GBSxWKhWLbpp2dhjhW5Dt++KP132ajb2Vk1w9saXsT0y5jPUUJkTp8TXl8Yy
Am3QMWwD/77x7poy35W6jirczVb/7BXnhmT6LJ+K2+GNPu/Hd6OKZH8SI6MRXUH/qXp/+/yfn7gM
5N3vL66dWpIRdO75/Wm8N/Mf/9nvEzBQpp3jz7fr9t33K8jyJnqJUkxLC1ycJtzD2KpO15d+bXvN
OLJZWo239DI0KLU0qIoICG2c/0mU0hmomUvZr+tGVpf8nZGFb/boNUKdX2YkXUh37O6BfexrwQ9F
/J4jknHd2JqbeT+ihY+Wa9+PuwaULlCroyL/yIbWjvV4p20BxtccKC5a44p+U5hd7C9l1OlWydK5
iL7kkOJfhulZxaR+SLfew6tbecawosrHkVmKcXkovlpKbeGra2o+k63/B+qXbwpc7DPqtrDwF0uk
ar006S2bOUvTH3KjPotjeUPrmcTfYtWurQ8JmzlfNnfBWJboA0GbjIDSlqsrh1S1tZJ3lZ3TB+n6
Nlhbndk7UwRFPozSw+XpNwHVBCmRj6u1lt3eNzTVIO8o0QpbFAO7VzeCwrVzRL1zBqLzdiFtcmmu
COMgV3gLu4YnPETUIvk3+zz+dn1QK/iGN6Qftw1Pe6q6C0+dRoA3NCOc66rlXUb/nhB1aHgl5qHR
bnSrtZvQt6WqfW5y/3YQkx0Sstc/YW1e0em35qaS1DuX+lUeHIywQpfaHVErUduX3HycG02LI5I+
uzx5+u+sLbblpBc6/ZJToGdpYFdqsa99sbfJ1Jj+AUHePciGfCNaXXNW5BZooTynGAAQXa6kmMVJ
JTUaYYp3VOEEmX13RLNoVo7uwBz/+/gQOuZlyH4AubEIwGmNF3eQ59HpKljGwXJbkgmmP+6QNwac
ZWvhFpp5dXiz9AOlajJ7S4t65CvSkLNRZRCDckrnw6y0lfREJpMgc6suvlKl464H9QKVZ276sUTf
p1OYW1pMYWIgLAcCw9lQncb83EvSblRlW6X9Yr3vwl9Nu7FR1waKy+RdSLMghrt49HLdtXLdV9Kc
LJrQhsz9X70uOMN4JBY8XF/GtdM/a9waqGbMZNXFVSAFndKOPrb00tt7sfaSlYXT1OnG1lw3QxM0
CjiI3CwjmrkfyBhLUBms/Elp7ZrV65Niw8iaf2ahZvVtfCfP+Mv9T7arFIgSJbf3S6ePjz4K7ZX5
OA0bEPCVOw2xJJCAs4jnRw34TC8QQpkDdUSCJ3ugPnOS81reX1+ZldHMZ3hOSZCXgLBwOZpJlcYh
zwZk/dp02PuKWu+VSbI7f0AKtRA23NXKAvHwIIUFkPUNAH5pLe9zTQl6Ah01+hQZd1P9XEzH6wNa
N4FSBDsbYYHl9enxmmm9luszAWFji75+l9HpzwnKemN9tgwtLtDBrOOiZLCuXvxtQ7cInkZtI4Je
NUHqfU5N0U9hmapuKHLK4TyWccpgWd9wudjZ1oSt7jP4MsgHkKT+QEtLhVAIgz6QXEXymrt0tNQz
ZbLX66uyus1mQoyq4AZEcTFZPah0LZYKyU3UvtkVnhY7gqp5p2aCQBhaoA2v21vzq3MoiMQLdKOP
qOGptnotbzPJFaeyPfeCMO1UrYwc8jAiiRwh2Bthqh2luGSjdxFgaEkudp3QbwFQ1kY+ZzWRTEbB
lfzi5ZZvrJCARIiIB2gD7st3teW9dNlOF9rn60OeT+ri3Yi01oyxobBITX8R+gzkjDujLyUXLIyt
FSdv5EKmw4dRFAdV/XLd2EqUM1d1wXMpc8f7ZfPewu/HQayZ3jyFgeMKJsBB/fvUFjtTeWnNDbex
Nod4c7wTiL0ZLbWYwybCS6YMrZNswfhZpN97jWbB2X9w3N6ZWYZuSW/B6Ou5+mvztdMrRwx+pNbG
UNZWiXAG4aFZEhQ1tsuhTJZZduibcRMqBf1d6inbq3R7PBP+tE5GI66HiY4j++urNc/PxdYAYUUk
A/KO2j9Fk8XWqMNIhBlmWq48Tbbs+efe77427WGwrHOnFnY4/e7j4OW60Q/OixTG7FW4IgHcALu9
HKlYhWpXdbLgCmn+IJRnxN+eLa3ekIv9mFSfzYCkmyvd82NmGY4mRSpYqie4SVruJOuz/lst7RJw
PnwP//A/pJ1Xb9xItK1/EQHm8Ep2kkRZwSOnF2LskZlz5q8/H31x4G42bxP2mYfBAANod1VtVu2w
9lptWN4N2UahbmVl3GR0u5BBBCi/zAWzeAKmrIqBGwOZQEG56Sbk4DYcZcvIYl3wO8tKCqMvkpu1
rVOewemLjSdsbfPo4IKKZjyKCspSca4LE0vMDFbSZx+ot9raZ8v4mgwHf7hv8p9+OqI89+duMddU
gcGh28dk67zus6pNqatF3qRT4M5ymKFV2YxlOUO38Slf3RjkfnQ7IL6ciw88oZdWej+gTN/ogUuI
5QhibBfIiUko3HU/b3v51fd8aWgZRYuZqQu1rARuF3kkJp/T0PUgFgLmKG4hOq49giydqZAZRsia
ri546D5yvdJSN8TtyunYJPCn/vEdyB8+N7I4nq5WSV4njAiBdy9aWBDqA6Lgt3dtdSkMbc5RDZIN
SzikN2pR10Vq6k7mv+pQO1lynwUbJ3Pdup2XcmZksRQ4W2NKOUrqGj4AibTfd6mxq4r4y2h2j1aU
SnbvVbbcqvtgBHWkVC3sSaULLskZqgJ4/lZqubZqfU5/foncUVu5dEp1QpUnkILQHaxvlWg58/dV
Mi7753t7bkVaWIkDCynRMHQr/U2rCzuVPrbylg7P1lIWUc2s11uEsxHLfw3FwpHGZqeF/sb99It+
4fLhonhIr5QmP45PTeVyLbUchnmViqlbd2g5msFpRPUlVm06pmYbP4ptsc/RGGPU0pXyz6H+riTV
oavTgwSWLE7eOdiTWKt3cljYU9Xvbu/09SVD6kS7jl9I3ZEx3ctfZ4lBXwDkyN1CrYHxIfN3aCUd
ducGot1RacPjbXtXkTo9wnN7i5M1UC2WYiPI3RL8gTrVO6/9P1pYHGuctFBI9nHuDrHv6Pp7uBU3
Xkcil0tYvGqd6I2BprEE+kBdO3OoYEd4l/SXKtd3lJP2+rARF2/t2jL4iWOi/SLJXSXX4KB+7Axx
Y9dWPoaLc1lcNFafV3nrobPSSsdhspCwvNficANKtGoE6lwdRR3KAssxyFELAz8ZitwdqUU7NLy+
dAV3iJdV73/uZfPbTPbEB0c38tKr4xD1EGMqczcNppnFPAzVD8xNbKEhVj4eg6dZQUKG2gMMHpdm
6gbm7JBYwEWiNS3ElzIXf6r1HcjOrfb6igOwZ4x6wL1JVXY5cJX1DLR1epa71pTlD54eyAcrrD/d
3rWV45kbOHBOUBOdORMvlyOCoy7UVM3dSPTru0Gq/O/QjEZ2Q81j6/Jd27pzW4ut69HHoJ6GrXB6
E8vqTtO+DrxkKuS5txe1Eh/OnSKKD9xxNECX9DhNN8KZ2el8O+gRJ7yjzhS3x6KqHEVJdp2YOnnp
PyWBDo/i823bKzfFhenFhpKJI4AoW/j7LL+JV8q7hAAuyPdN8p8VVTYCfy6azFv1+9WDRHqRgUdC
LGrOlwfpKTITzR3uL/bmzive2iiAycLotsroa15JRkuZkukv6pWL9YGuQpGoHXGYJlDvlTwfduO2
0vh1eMoBwiAz4xzRNF/6vmxWWqx6fkHIQRNCSB8Go/1AGeFHyJSUbanyRjq2unugmXEVSDngKbjc
PSVv1UwxODUzRPorHqd8LySVechFNJZuO8jaBiKOOReV9ZkUeRkbxK2mV0pcuFbpHWu5ZorK01oa
8rfNrK0IDAPfNcAtQL6LTIJqcsovyAu3Np9HxNMDQvsawdnbVlYWQzY540wAZZCNzed4lhU1YWJO
StkUrioeZUnEwl8EK2TKxFHwrDFYvnw/ggZhn6DqSjcOi2czTx7yYHpX5eBdy5Q/fg8ZngYFTqgL
qRCtosvFtEkaZ5IVpm4U/Svkn5FwVo2X2/t1fSqXJhaH36Rt33Z5lLo0L4YutEEJS9nbbRvXNxA2
QAlT5YLj+IrzZQpCr0ORIHVRL7jz9IcyeCv7R9N/RfFMRBtJ/GNPA9rJdwoTE5Uh9u5y2+SYf6gU
pm5RQybu6w9J+KgyF3t7Vdc7x9uuMYjLEMgvQ5dWzCj3dSEbUncY1P0wvnZqttssLFxvHUYQAEbD
lsoCD++lkbLkUit1ssi+nJx8QPMAVYap+xkGg8MUT36s8y2GrutH8dLk4j5tRrkx2o6UMtIER+o/
GUB1OKh+qxa5un8WKkhQUoMJXL4PoAtCfRBl7PTqPgV6bzFQugmkW1kN7Ue6yAR79Eu0hX+PBY9D
rBupKxeJgwwYKUZKdip+3Dyq65uH2/PM0uJ+G6dULBoNS1b7ORwerX6L8OHaALAMhQuHoSNUPZfV
MtkUJCoXo4di0AlR98MYbmF0rjdrBtfPCDAqqyDAFo9OnAWKVNS59YBQ6z4WPqHkyQxfdp/JxcYn
ej29NwMyQDAwNg+8nlzm0rHHSSoqRSk92rX/Zc3OEj9RLz5MhmfL6DRP8qkT7pmiE8zxe0FaXDSu
X90pTbhHbOFPv+NfWpdUV6GDgSNxsegistpJ6SbIUEazdwujg/u2p55bWeKWqMM1qoI0AEdkkogK
vI4a+uWqgyoCABc3HkXr5liY700Q7ZUmPw2CfD+kybOOwEk51naXfA+L6S2Xoz9OfmbYyFxMRneT
+c7Fi9JDxFKTGAgPhdLtZMUN/bcMeaXbOzr/kctiA8tk8pCwhbeY1sblKofcUpS+oZRXqt7BgkqZ
29EfrcMYfEM147at61sEePRcsZ77lJBhLS5IU6tKpej80IXR6XtifMuklzjTPt02svLlcYHwhPF2
MSO0pEBCr62JSy323XAo293UGTKj7epWP3xl2ywiSwA34JUYu10sRU7achqpggK5eWT4/oNSf4jU
Fynt7tXx++0Fzbfe5QmRKNJJQ1IPal3alZcnJKcBHAWeQNXJ7HZpAAPpdPSU+oDqjZMUPzcFGK9P
CXtMa86nxBe2JHZqA0LZKbBCV/XGkxpMrlYIDxbz0reXtdzBuQxKrs044Cz2yH9eLitUh8kI45aK
XZgirFYL5U4x0+wg5gIxLaxiTsRu/OEnxSAJVQRgxuAL+PcvmaOziDON/EQlcYvcOrsXpLe5vdD8
vL2upf9hYtY1mPn5aHdddYBqLzQyOQ5jNzBaH3pT/6OvpVvzf9ebh7baTCmBo6PDuewnhL0ZWfHY
xK4HVMakh+sZ8n7s+h956CEdteXtS5eY18SsE8wtgDIMlrU4q07JRA0KHdeoqTdGNpW40Ph6e9+W
0dMvG2jnzMJCuPqyeWG0ZhhV1hC7GRrjI4T+oGf14ZkhWXto/0kru6u+/blF5tR4Swg7SaoWZbkJ
jr+0MOPELSrpR9WG03OUq/2TycW+K+squgs8fTwOZV8f47LeIkNZftbzenlVIO4g42cUfeH/MP+L
VSVGiataDEZHjXkqWu1LY/a7th+OynS/GfSs7TBYJPgq+bph2lo8aEPVqKEMy4trTnK9Y35Ncby+
OahiadiJEEeOlij5Pq1E5FoYMt/43q+iCBZMfgxAkWuM8tcSQie0QmsOWoLAR2sSrIZlddTQSEPu
khKlUffFUWyKch/LRXuSCisabH+IrLtsGFrFzvRs3EOr3b3mjZc8hGmVvyapGD7fdomVj5fBT2OG
bP7Cnizu2s7XvChVpMQdEiPeJ4JafUs0odqoF1zRc/zailnXhcl4MFvL6V3YYjJTKs3E9d7y4mf0
BK4qP+r/wIHlPcayUwxO8a4Ip9trW7kzZmwt4CrCGT6xxUdsKZ4pTxLHX0g/q+49+CAL9+nH6O22
lRW3vrCyiNDU1shTmheJG2cPPsFRXNiS8Q+0J6WW2OIWm4O+eBv/30b+XtPiE9aUBiWVSEncJtUG
p5crH1IETdx7iQJ1aN34u9urW7kIaeozV86nC5vAMrjo/DgGhCIn7phDlMV7f5+qG03ctWNiWRB6
zAP5/LXLu1ZL4rbmC0rcvC0CB81g65GkKLjPpMR4zuUExbhqK9JcOzTQBFyGhNUUjBc2qeyETZzi
j633PO4te7Kl6UdQ/ozeb2/fyg0Euzn1GDIWlbrSws5oBqVoVKThdScwWeb76iu6BfVj4WXlfuwF
7Y4KZfBhzIXvoPO2+jyr1mcSvjlnZnR94SxCzKwlfAupWw7xAbL10S7Kr0YJDrTad6ivTHXwLYs3
PGbNQwmuqQtalLAI6C+Ps1f7ErycTuXBQ6KeRh5851710dzf3tk1x+SFRqOYYB6Gs/n/nwU2Wagh
KVZhJmnua1gOFP+x2Oot/8KRn0ei89eGhDRYmjlfAD15aSTsfLW30iJzx+I5DFF49EUH4syoflFE
W8ygO8oPaUtT+VvlIVpZPOUWpPLWvtJ9u4+QhPEUQJaN4WRD+FT3X6Tg5HXBfTFtZaxru3H+Q+dv
7Gw32oKf30V15irwCtIVtSflMMXpxp5fHy1JBkQfxjy2AL/9wpvFthz7MQZoI3dv8atCLjxJyQlC
0a3n4no5M7E8rwKkaczULz/PpmwBaRVi5g7o4kqQdAjS97KNbHHKnXnyXOsBlDTBmxR/NEWB/DsG
Cofka6sdAuG/24628ozPXNBIzOO1xE3LJC7rmdQYdQ9ARnVos733IUGTb/ovTO95uA9B05/SSY4Z
8X0wh/8KLXwplcoZ9Z99eLj9S64vLX4IoS/bP4fyS8GEcqiiEuqzzC3juDrEyoTLmUblSEnbHkUt
UvZ1oHv7LGu2wuGVg8fynC7PotBwHVy6lzIlkS5HUebGk4DI77FsnSqx6+bu9gLXzMAQAY5zngOg
9nVpJhV4IcShzFxRSxKCYOiF1fyxSgIn3MrM1/ZSJxDVgOeBvJbmq/Psg7FGWgFWwQczVBACaQC8
2s5VvAfYWsAZlF+1LcHzlRAIGD4P6cyOBzx2iW6czGQEGhJkblLeaWJ5EPp3g4VF35CKUNBfTo4J
vHC+q0mnfmMY9Aomyz18bnuZvDMc4zUg2TLEpn9YwbGWqGX6X5Oy2XmhXeYv7fAj7w7+ltjXpt3F
heFNRRRHOXYtUz8YvbVL6+c8uJPuLfwoV5yphWNq/JZDIn3bk9YuEJQz6RrNzRYqhpfHG8n5lHVj
xaciVJETxFlEG5PygVTnW22QNU+igwY+EKputnnhSYE69gzQIOMXahD7IUEgHFvG/6HI76dDbjXR
PtKNFsqjrNz4XK4ku+ZjPTO91Knq03JKwJ5mrq9rjhKrb5b+rekPEkKlndrcSY1uA3ua4PL6aI07
Uo1+uA/lz0OVPHp6dRybZ2q2J/lZL0k4bh/AVTFx+dsWR2+ooWIwh87RW/eysaulkx+AjJ5JSg7+
+GyhneyglDlYzm3D83ZfPtnsCQk7JcwZ8qgt7pCmanRLiHuuquzYhrmTj09TesiT7BjYZWTZ1VRv
WLz2tVmFgqMAh0adZdk6hF57kFsIYNwomZB3rvwHzxKRDAvK0+2lXV+P54aoky6culJqWY0bgEGd
+eDFxmcfRpBKNZ1K3N+2dJ0VzpZmECLKPHNr4tISrPE9qStda6sNvpPSt06XpMFGoLjiIpdWFi5S
t3obNHoHBMWweOEbqATerbJ0CKOdMZ/sQKv2UguZr7CHRri2C03dKIisHh2lxpk3Fdj+r1949gpo
aj8Jw7yjhvVGdaySHkX57fZWXmc3LBI6zrmfoJG3zVt9ZmKMFbWMWhETjYbzfZaij1bdOmF1b8IC
d9vWqoOc2ZqXe2Yr8JrSLHxsNdAYKPtRChy/3P9Fwna5pEWwafpmlaajlLt6+NMMIuoZrwllA0Hf
HJK//pgvLS2u8bGN06xIZFAabX5sjewxMobKRqzMlkH8ddnBG6WnUfE3kN9bZ7a40useEv5EZ4HV
pD4mnnoyom6n9SdSG+TbN9CP62vk2jBQpwJEPx/q2aHV0uCDIdQwNvz0wv80lB3RkcM/pDR0jOdB
6je8ZH11vw0uji+baEuPJZsqad9R4qvN0qnvPPVJf73tjevfN3Rf/7uyxenpHc9wAHuLG4Vu+0kT
zH/GZt9H38aqO079ySLGs+L2jjSiQ2Jlw/jqFXZmfHGG8MUlEilC4QLfzOywqGNb0GIKgBUAJ9vX
xy+GNFLjBO1k7KPYgtFJKcPPnq5HOz2NsnuzEeC5EmCW3Phl8+V5+ULh1POY10zMT29xcSNoSlpb
4cilE5jHUP2C8q/iDY7+se6dRvwqo3pvFse/sokyNZTA6jySculkVoLka60N3AyHUdT2nvWlKz/K
5lFXXoX+zZ/eh3Lj3lvbf1hbkPylCsDIweJyLySp9rqUu2gqsufAsh4badzfXtXal0MpmzbtXD66
GjftxWRo+8zEv4xTw6fZpw9B2zu9+Jx6iR0030p1o5uy6tLnJhffjjJBGRmlHvvYfhGbwZEqj0hP
glDegnY6FeGQrHeqBY9q+GrWr8Ho/SlfDRQVyML8XvTio7L8MmxCVQCFqh6M5j6OtQBeh9qOjfSB
csVu2uJ3mB+NpbvKIDhJ+OHM0pbhjSpSXtQ9lqwmp7bznCA9UVfdiKHWXi6GX+EHA2BNJXARtQ1T
lplDB7Z20P5DU9NDzQX1Gl/b+g5mr1su5tdCSKMZg11mmGLnBxNtJAIbP9mZ8hfLSaTckRBUhi39
KH/v8o8NZL23/XSlgkAWQurK00zfhUGmy69PHNWiEiY1d/1PgnBPLy61o39ECDKybKccR2mwy/+8
8FCWx3J0BnVXtxu34ewUy2WrcwmXYf65zLp4Y5R2UHrkFgs3If5ukqewVW1EdZ00PMrKY+FvKeiu
2YMalCSeWgXHujjOtK+1TvCVwjWH5i2v3tQ8fMySL1kRgOe0TkPdvNze4jUnJeon0vpV6F9iQ6RC
K3IrD0pXRjHpQy+P7V3SG/dJNUqn25auwLLzB4huy5xi0DJhoOryMKVqijMTElmA5l9zIXI880vk
PUaegaK7cChK7T7KGl60jft01YnO7S6ejVo1p3mgpgTRNRzUdNelpiNYkNu/sasSFM0l6j3+Fz85
SK+Q/+v5U+U3TrvlSvMNt3Alur3Q2zFNbs3MRZfL7/QIpdOenxFb/Y7h7ghdbQluGWXW2sg3YqO1
+xY2JsQrQH/+GpK/tBaPXTrWA9ZUikHEzVTqw6+TRpfUmO7ECG7E6VEwmfyNx/2oJaemNDZ+wsp6
Z35UoEC81jRqF99urCZZavZp7bb96+y+aIWMd4H0FEHteduzVj4amlR8M8CbZlYo+XKtoRqIE0pH
tdubHxph2CnJYy02TjbdV8OpCe5uW7v245lHC+Q/GDd6pNSlLs2hZRXEdVoEbuJ/k5NuF59M07Gg
x05kww4RbC6KD5604cVXT/ZsVJKJQQBakC4vdjMU4szSmj5wxViM91MnZ64wAvY2uip+zFI5d5iy
i51WqZ/qeAo36mBXZ0nlbS6YQL82cyQugSVB4ulTPsxDiUkauT1ThU6spt7eKo3q3u993Y7HNt2I
964CIWIgBP4YgSDgA1q1+GCioVDNJANvlMuiU3rS16HutkYFVhYGCHtG8AP/ptc8//+zHEKJTXMy
C+YgOb+PoVLa+vhM51go1WdpSy96zXGATsH5JhF4kbQsLsCuFUdTyyR2MfpctTrp3wejPCYPfrxL
HtJmOg3F+4avzn/y4tKZ9/DM5OLu8+VOYEp23sNieGVal8ZL44SDttPHhnFM0umwObTe8CIO6FsY
zqS+p3F8vP0r5oO6+hE85PPUAKJWy2nGro6mYpTZ5DoY7SSdnNB4meDsuG3l+sqb13pmZuEvY9xk
GYVrzrI+ynkFbXFuW8g8S+FLuHuU2l2Wv1aTDRHQbcNXIdjC7uI+yOW0F2DTZxJZfg9MhLkG1elD
O622+LT/PytkiBsoFBzi2mKF1iT6TTYxVRibKIKEBbzoxEChY035RymSQgdg+VepGH/kTZg6Sm4B
jwmyf+CV0p//fM0UZwyIaaGYvBrti6tgyMaSNYPBuNfCvWl2e6ufbGHDztodAEEhzFiKMT+ei71t
LZSf6twMXC0u6mOby5+NXi03Lpqr94MDPDeyuASiNJciZdRYTBW/672T/yjQ+fUl2DDCYqcXbeT8
xe5RIiTHm5kMlcWD1daxEg4yq7LE53j8ahmFY+hOI3+8bea6i8DCfjHxMNTFS7wEDpmar4P+6kM3
73aBcaSs7UTRfSci4fFxKu1RdoRnmemA22bXtpMEdsY8MuXAgOrlneqrYZZp8Fm7sXgKhgOlZON7
5Tlibvf5nxLQ0uukr/rb1sI/+jbw4jDFlpQXTg/N7SYUas0Dzy0snMP3BnkcRixYjFkJzFUl7QaM
Y+16nHvDM8ckWIPl5EmCwoM5zqfErJoz6N80rXCy+k8Ltr826reRxUMgypUmiALLCPw3tSVfEkub
eZj97aNf36zfVhZHn3hWko3qGLpTrNlh+7JZQd0ysDhvT9VzJjQmSARkH8LUlxqZ+P/bEhbnrVRN
wxpYQmvwhVhMKIYbTfr5Ny6fQ5lgjsuT15DA6vL7ECQpiGWToyglwynlcZ9F5t6qv5XFxmmsfohz
5ozqLnCP5ZxRp8FWUKbz7Lep3iEK88lSnmrllVud7EZ67OLxdHvvVj35zOBiZb04GpFOyupKxpsP
iKKsHnt9azDwirdg/uaJCUU0SMCYQtV7uX9w+KeDXOuhm4yH/mX6ke708sHy7qfiRUtUd1Q+0V+P
n4QfflBQdd7dXuN8/svTO7e+cPE6SOD2oUPnivW/SmcyzC5CZfFo9u/p+De3G0UXAm/gQPDTLGxZ
QR5omafO3q5bdh736Y75OH1jRWvfFE/4zNei4wn6osSpAbWRtEIJXaSgTpYV3Y+IAN/etDWXZ8SF
CUFganOx6vLIsqZuNYQlQjcURVtFYPqLPn6CZv22lZUcCbiJAmhRheIJxP2lld5UQrnxPaygUZnZ
xCgHxKAd2kfovNjT2DlKsElQOO/O0h/OjS6WhmyYVqg6RtPxG+XL3hNt0Kqfdeld98cDjbo7b4si
ZjWRmCsIOggfqO+WEK5YQwkgr4PINYaBMPeIJJsxhrC6BjRPX+gc2BE0nv1WBeNKr2j+8hjxZOad
KgbZ6OJuzOu6RAUd31e4F0OVzkCbyo6B+hU1jNL/MH4WpKfSK+/lWSPRkb+nd115qN4j/R+6pRs+
tXbaMysPpGFMBF4BUeS6rkOxZOPl/q2cpUMUkzahU0EDCF03gFKoZzdMrl2o8/Ap3wr4xys0T+FH
cQiaJ3KRebjX0aYz2ke4ysrAOvjP6ffb3rwavTG6NM+kzstcXt+h1LZC3iaR2ykQeaa6o+nNT9/r
7FFFpDwun+fnXLHiR9/7GtZb0z6ryQZ1T2muIoHBXKJLg7qIhcGvI7dqhpPYvzDa+SNETyNHBK9/
aypH271tUW6vbjD7CgUMRVeaLpdfMBOZWdFFfeRq2idr8k4IV2eWq6r/CnddtanHvvZczQhueBaI
UqlSXVqDTd6CDrGL3DxNnCE4lBA8OWVwCs29ftd9GpQj8Mj8U208ylREYRC4fcCrDnxmft6Ms9pD
bFjepCG66MqP6ogcDKOS2aNh/EMoUOiaXW7509pNdb7cxescDWYvxfQK3KxW3qPIOGZFeteYz16u
O5525w0ffMWWk60oZGOXTflymXLXFVNXs0w/Dm1R+NZ1T1W5Ed2u+g2vC2WqmdRqKWIpqvksazpG
bpwfU/VlAsdp1a9K/6iNTwChN9K3tQdznnb/X2uLg5v6Us8SkxV5atruY82ouAfbrarmmpUZ+zyz
j83+uTiuughoPaC+6SIG58xT9X9MmDVf53Q1oCNA9Xmmub08GQ2RE1UNLa4z9b1NnpXiZ7oVLa0+
Gec2lk+GUkEGW3ucvokIUVs4aJIfci85Nv54KrzpXmjrU9g3L+jIPZlW8KHrEbVKhp0wjUdFKve+
ZL5N7ZOwFeevuSXDGwrFBQgarxjQ6rgWRyH1Y+b9q10lHVMjd6KtIdQrscZfW/zbyq+X/OwbVzuv
1qDXiV2pugujn9IQnAzzZPG9D2P3PEC7FOiWI3eFE2VghZT+FEhO6o2IjRZ2MqX/9IJhZ21zVLz8
MBUNeZt6ikth70fVvjGUJ0usHr0y+WjFnt3V5f72FbUStzF7wnQfcSFJxJLfpJB6WkNpA01cMQEW
hkNFCRyZ4dItNr+1kIbJYXp8vOe0SpehbtoM6jBA3uSKTXnKzeSprpCI21vQPcRvrbKrOwRTEmN3
e30rToD/M4nPrBETa1ff2JhUsp7WoetT0a664KDoIDryaaOKtWFmGWGPvhrXbdqQsTT3QRftZnxR
A7n6ny+GvgR5HuQ3COXMF8qZr3GQrRQBc3Zr/Gffiu+b2feKO9D2+G1hXueZhVKw8katyY2TKXuA
q/g+NYdDVY2fplY83F7Myo2OaCGcrNR0CXWXjNheNTE1K5Poy8k+7sKdOUrKPhmmXRvtB71Ojh3q
W7dNrmR2mCS1nGcKCbcWeVDYw7gnWexfP+wzkFJV3O+jFmyWlZ0o/mw8IlvWFs8i3RN09gQ5dBtj
Go6eb1g7IbVA6KfDe6shIYs671bqvBJxzHPI4PUIYGcy48vzqwu1kP2czLms5NesDw6S7zlCI5yG
SdqXhRDO5UFh2CLuWHUbJkJ5aeaZviX3UyKnlafVGlWhqP8xaNPRkoNdHye5E9PLv32Ia58aE8JM
jeM8VFcWOaBI5VE1YzJNLRKPUX7fTPE+LTdam2uxMQMdv60sPrW+7IDKTmxkoLZHJiUP+b9Bd9RN
V1K+JekxM1AN0gPbr0en/lMtD54USBZmxhV0UXlaFm6KaIigayVtOGV6n/yXP8cfLf7+IgY3FK9u
up6/74c/NfHb5iUy780iYearBtAJzJzXd0nl05m1YY1oabt1Uf6bBoyvDrK1Rai/5nLnRhYhWqOl
Sa4VwOdC6Y6SahyofE/PZvvztretfcR0Q2HygeCOMfiFmRGtzCxpWcsQuXo1HkVfsGUAVUz7CdFW
xPIL33a1c2fWFhFhEButZ8aU16Kghy9G8vJmNwa+xAxjg8xpK3f7VIybf3LGrCaj6mZkQ/+hbTNt
10tpveuz/s2MURa/vQmrB/r7Zy0hcuZU5QZQQap+oS84PcOQh7gSqw0ra3cXyBg4mrm52OyFW3Zt
NjRNW3KihfoxT+KDMHh2KPe23sLRrNqFrN43W4ySK+eL8APTS8SJUOMtp9mlJpDmEgQ3F8oPTRc/
1HXx3LaMQzQzpCHwT7e3cuX2urC3eBQMMx3KssQep2wHdLsN/3Es/+I+vrCyuCMDBhrzQMJKYT2q
AxrEP2FSavWNnGx1LVxRoJnmnVvyj6mwvMZiSfESybtTokV3si2aG05xPRskQW6NGBDM1iI8cdZi
w1pYxPVY5SKuozY6ZH54VwuB/1w3+X6MQskO4yw/5Eb+M+7i2I30kkqx4n8eK2W6q4d2C2P4Cy+w
+ET5PXBDQiXGEMCygKH7WqimCc+PbyUPmV7ei/6/Rex9DsP4YAW6rRfKMVayO2buGO+xSYpsMzmg
sH404ngm//8qRvr320616sTUcNFU1+ZZzMW1gWxm0YijxWNV5PddIp/EqbPLQLuToHKvovx425x+
fb/zKs3cWcBU5t7DZZAhRVrjocZB5IYMPXMz/S5RvijdRq135dLBCnEaqDJQBUv57rJW1aidKIEi
292ifKMZDgOWWzXGlSj0wsrifgeYYmaqDKFKZd0bZu+otXL0pudajGwNHs4m3Ags1o/q96oWR6UY
dUSMHVKi0ZqHSC/e4uRbkTyLOhTQQbURgd5cHKO6i0AilSqVxJxqZqTITN7HdgiuXPzS5k+xHDib
Kd4v1oCrbwPwC08/0lNUoi4do1PNIa9K7FmNH+6j1CiRUAlyZyxjwR67LPqnhTsETag42ZcRwHbf
LL8MSt0jqx2qsHvVHpy7bL3alD/HgYqnH0BMMYVd6uB0ljMN/b9aUiNiJWWfgmCMd0YaeQ+Ui0y7
DhQIkeLRo9I2heMnqy08p5P84GnqfWmHCHTsFGUClWXZMTxjDbmjDvrgSgGYVxUS+L3k94KdqZUO
1lRRNi6y1Y8GVAdFT2Ay8AZc7g0fk9lSJogY4HyRfFcZT4nYod70N9/mmZmFP+tdU+n5iBk/8vaV
8lb1huPLz0P06fYdsHr3/7azFB2QfWVUPBk7BjoiQ4jm82NOTe62kdWPhZqExsUGwHB516p13zYM
9FKGq16tRERgo2VSwbSNd30LTrlqymBmfs6rYTtaHE8CDFAIkUdx4VxRQBpktWGnBjJwxX2p/83N
RqpEHsrMOKi0S1eQpy711J6yf9sStdaxaiDz7L3d3rvVAzozsnAEZOrTyhAJ8rPhQ6O9a/l9EQYb
98vqpqHPNEtcmgyULjbNJ9MmMCAyZkAtmCp7SiSbkWQ7F91+S+dtrX6E6BSwYkRQCAi0xavjF3DG
TNwuTNhHKvxG0wejL8WjjwbLzh/b0KER/qiao7ob26GwB1Mq/sLn51oisB6KqdSTLs9NN4Miiyv6
JaXf7LJYt43se6lsnNta85tZJ3YTSSoaf8vmt1KCqg0gzHOL/iERmfkj23Wb5nloEzuVS5h4mX3K
VUdhw+P0JWrNQ6819qA9G2jR/bkTceHSewaYOn8blytu80j3hoDfIkEFuSMsLp08SZ66eosZY81b
GaIHT2Qxd07aeGkI6kJPZgo8dLtJfp+8zNorodDuQr6L/e0lrWQZPE4zIYQFX9s1zDZvhqAwoBrz
8vitK1q3GJ8y8S6YZKeuv+TBszBtibKtPcPs4C9R45kQdLGL2tDGQ1UPJDaxf0hPlZXZjAaOvux4
o297WyDCtZfm3NzCTYO0yeVKkkgxQuNOstJ/EIihOi2VdiWGd3+xm7+XthQA6OQcXF3H0sz8E6A3
O+hhn7AQa4MC40UJpp241UBca5oCriXGoAAEUHnpk1lThtEUimQdw0GTYiTdad29mtKwN63UTqJd
gF71UxluzQauxaMMTkMjSENhxtpdumgmyXqHKglBdhn6PykYNM4slfQXd8y5lUUSDMPP1Hc9q4Oz
5FQouyKIDlOzRRm35iLnVhZJVZpA8tAihu4a8vhNrm1Fnu4Z0XBCdas/svZh0/lnRIFHlaxp8dbV
OEegisS7HjHxqU7T74CWRAca3L8oUjCJQHwFwIXXekkiMZRm2nlz5KNPZrNPpzjYJXW5Nby/6gW/
rSxLyPLoG4KikpUIyjtkZY6hCRt37mqGScsC+C+NEvOKQbzJvFhSGipbWrm3zKPfHPI3UfhQ+tBC
PFjNezvcjf+BjNPGL5GfOcnkpPmdXD/f/rLX3naI2bkkaTbg7bMLnXUClEloG6MsQEHFd2HvH4L8
rgw/dPp4UIItfNKaO4Lw4IZkdAgI8OLGEoyqaoqKVkDnpceudr6mie+Enb6xs6tLgmGaiXMmTKUl
51NVNnqC0jRAHmr9k+ga2pe4ogKjfa280+3dW3N75CRhvoD5cY5eL3cvRfEriGfEVTZUr3qpvQZ5
c9KE97+wQh0CCAewKIbXLq2MAX+1ARXupg38ESRW/Udj3FKxX63AMN1I1+kXebG1eL7aPhbr4X9I
O7PeKJKmC/+ikmpfbqs327TBBgwDNyWYgdr3vX79+yTSN9NdTnUJvtHcITk6syIjIyNOnJPRx5ia
Q01Jw4BK1fI+pra7ywvPz+Y7Lz/Z0Qnoq18YD4rqHG8vU+YesKDAQAo0x4V4+HqZqdok+jCzmU6T
9IC+vCNyM/OeAfjGD5Uw2hhxf21OsFqRighMHn351a4uvRLklUfm3E31buiY4apHJGgfVavauD2l
lojDNBpcJKcc4UUXZ2zpPSesG/Aaw0glJevBHqtxc5gAwgS/qzZCdUhF0oRRGFBljAOuQ76rVEVr
kaunIz3pRDOSu6LMIeWzY893ndQ9/e5Hu7a3yugWwendDj1NDAUQmffTKH7i/5tQ29cHTZiByI35
Ad4Ga0q1rqnDcjDBhbC+b3TYn4o2e6uE2RbkXdIQgqyOKjH3GCHEXM8RBYWbu0XIerSs8PUw2jm5
6tskwnWYkDNCjeQld1kLiKP91lf3XeUcbm+oJPHhFwhWJtifbeMVm45atCZCa3hLFh+6pkIOlXQr
2Yd1zpGM/MCMdgNyNWZ9sDab97JtRpaBl57Y5FcizZbDaqupo5LUKweruXO/VIDjqOoAX91H89/T
vK+tYceQtcFO9ClzFcFDkuufN/ZAJFnXFSaqwDw0wUWKucO1Hqzq5eUYFHyFsOiAxJm7FpLqKT2I
JqAdPPQDStX9OVo2HrrSr0+lE8IGiHxBZa5euoi3g5ZUOD2mYvlq8zfkL4comk66Nx37qHxMuuIp
i4+6NmA8+2oV85YKx+vLi5XzRBJYQfrXa0RoUw1BnUQqj895fAtb7FH32u/caJ9hS35sB/PLxk6L
KPdqpylP0AOFqNXQV0G3X2BQ8tB5PDdquQdf8RArY+jPlfveenGTXat+bqZ7i/FAP1W/37YtXaro
gILY41yvxwIdQnoQOBpHLdq7KFjDOIIwuK/E/a7eaiO+zudEW+E/WyJEX4Tg3F6McHZMBs979+/O
M/1YU97fXo7YqVc7CdJR0CSymevS0lw0A89YvtzCBWl0ysGdTuXA9IT2I1YeXaX3y/K30w9WxfYh
lcXcCQ57vSrDXmY1WmwuFovzYX8Fvq7p/f72uqSf6cKI+PeLrUuaslrMyiEVzr3ykHh2eBg81V/a
NPErp4v8pt4kRpLdmPTE1V+QVR0E+LXNJkH0Tsmt5Dzpnwo18t30kzN9Lel//v7aGMSlzmPAukfG
eG0nZjyk0hu8f2IlexrEw3kOrAHNuSHe6WP6D9BSbcOmpMJFeYvaMPMV4qZ5lQ4E0TDnHqjDEamV
z9P8ZEdgVOJwZxTebsoe3Po5dzZGk2QbatLgRK8IN8E7rxcK+9swGK6enKF2UJRdkFBcUp7McktI
S+Ysl3ZWzrKkNnTPECWeh6n5rpYf2jQ6eZ8Z7jrOSuBtJPrCC9YnjiFUWsmi0GO7q6+HrrA+FWOe
nuvl6xgGkOROfqV86JUHvYt28/TjtrPILsdLc6s9rLgTaYwXQABHyy/HZ5cxkc0pNVkUuTSy2sDW
Q08ma0SLc/AA4z8FY7bXpmdr2nvuIUXfU93EwMgu20uTq8NWKN00NQUmw/JUNHdJ+ImpUH+gvKM0
n7v2pFl/JYv5fHszpQ558e1W907FhNmUd1nKI42hA+29ww2vae+Wfqu58Jo1Qkgme3RxBRMimf6q
oNO3ehp0S5kysnJqbIYruswPR6/2udzfzUp8ii37MKHR26T3yDYetXw5lB8s5iEWtXyjBv1GkiFz
Iyaz0GsXoLhXWguTlnWWYjXpeVYfHfOFhHkT+SPb3F+vearYyK6tl2yiEx1PmZWeeT/52vBTjGqH
re3r2tbuytyVKjY1bAf1UuZ1ruMKpOaeUi92ei4z34zuw0F70xUhEtWZ3xQPxpJ+3KTwF39yferF
ILH4T0g7rF4cg2PMamuY6bkxJj8hQ99scErwOWJ+U9zlPAyJl6vA0jReMMY19Xg3fGejc5oojwLZ
O+4Rj1jeaFW3Uw2qgi9AHg/teOztje6xdIlc7L9oGgRQ83pX60iZqjzkhkh7tzhGlfJSeMEW+F3m
h7wv/jWyOoFmFM8hQ0Dk+kFxNJrUb5xptz2GuWHm1214kT6Ebe11rkEqn7X6fTg9U0e52/ZDqRWa
+GKiHjDaOvmqKm90tdxgMQsgrkJzIRQqtG+K128Ne8guHR7WAJyZ8hX4y+tvU3k9PQeX1KRSst0I
EXLk0YYyrYgnmaed+jZU/bCKNmi3pCcaqgBGCHFHiBqvrYaxRXVYFfd3cz8rDtopz0vP56r/aHmC
RYNROJXBiFX9wOBzNYVYHpCfu8Rw7piosRKeBrFxzMsZqoutfEj66S4srs6zCtQZNQiS2Dqd7436
1M/w2lgb+Y/0qzm8ABgQENTdq0tAqBAF3YB/pPZf4OraoxXca+OnuuLyaZ5uX23S0yuKugbVNJew
eP2tuihrciqutGSdsXsKc115V+Z1f7htReoRoL8QEsEVX/H3DxZ8q3XkUr7S6x2F/R3Ae6ilnsot
CXNDFuMZ0UXkDtIPMcRyvR4Vh190EvKz247ul05Jrf0cwFpLRzZ6CATKOFlC3qvhck7qRN8xjBL5
ptnbb6pBOVBis/dqlpt39aS9RIrmMB2lZ0fUPrJ7bTYYDQiqZY/2Cjoz3WQdmSdRfTem1FIu2fsh
b0bfSftob0Z69W5I+B3h1Gvwu1Tx3ZSN8a60ASaopT0f6Cmnp6HMozchf9k3ElruHsOyGze4OGzr
G0iwP/H4YtaMlOJ6QxiMrt3SWoTOaPph7swPvKHt5yxFKbauwuhLpDRb0r5yk0JQgHcDEM2V/8a5
lqpGglJOtS+99mFyvoTND8UI70fr5bZfybwXvgAPRC8VNwY5rheXWkDZ25LFmbUb00pMPzZBvbGB
0icQXYdfIwgMpKzLeVQ5Gq1XZoR/XP1u6j6nXvOk0t32plPt3eXF6KtZ7ffxx9trk9S4ic0Xdld3
XsxfVQaP3CEqlcof1fRlQZTmXWXBQJ5PYfEcFmECi+I470fXUu4DXfurCDVjP815dU/H6fcpZ/hB
MK8AcKfaBrfg9W4rbat1qG/h0wkw1OY+y0GD54ee1d9euixckG4jQa0iQs2T6dpQHJlz6rVOeoYb
SKWMqHWd73yLfty2Is2cBEqEyR+hI7amhsssJ02GcUjPg/N3c6AQkpn9F6Xo7tB9gMWH8s7sPloD
hJ8wJTiZPxRb7EGySM9DnXo+MRa01epwDsbA3IseEK1Q5EwYvmrgRanqTzMilq1Nslhu7Kzs/uJW
5mHNYDyJ8CrcU1qITS1H1EmL4crw1Pgf0Ktv83TraS2xo3Ejo75AWwvN2ZWd1hycwvaG7JxXP4H5
MDFQjRu3pMRJaDGBgscAeN81N2QYp6mr2EIuKHOO8/AogK6t+mMb5COujFUEFQ1ANOAQMqONu/JG
qiODEbV0tJLkxRkfjHHeLXT1PZhg1Whf2Pss3jXlYcyQoP37DxLfK+Nioy8yUnhBlqTi3J+zMTg1
1mFU9ZO7HG+fBEnAvjKy+lpTD72mXWHEqj4StnPlvTp9htTb23hHy9oFNB/xcx4bFsqEq62MArV3
MoXp+QqAsuHD9B6k4Fu7T212CGu/ynzHzt/lzgYoXOYql2ZXSYFuK21mxTTIncQ5dhNosHTSz5rd
f7OHaItATnKmWSNkmuINL4a8r7+YzQcLDYs1prp9n7Qncm2tCI/ZnWcdW+f0+1+Oe5bUnkMNO8Cq
L2jGQWBVAsHZov6eIHHDC/fQls+xOjGSvHHipCu7MLb6enkGHUAwgJswovmt5bSPYf/FdoZ93NQo
Z6XH0dxi9pF+OGgrge2L/sK6aOaGZP5VASoxaWlGzlXdnXobQF/RmJqfAM66u72dcns8y1DFBUe+
RkF6iZKZ3gCeL9Tuv94nCSFy2hJnkd3rVHnodopyKjnx6rSp8RTqrVPyKNM+qVWF9gMiC/EHvf4r
Mu/H/j7UIz/LAhLJH7V5lzefb69RFpovza9yprmI5yULKtgOEJXwQe0hfbF8oOf7/rYdSSbOMoX+
DY9PEtfVoauQIA/BAoCNNL6YqvXGSLq7JofF+lutPWVJfhi635Z20CCpvDC5Onoh+Ab6NIAhASy1
e8b8fpgdfc/crjfWJguYl4ZWUTk0cmXRcj7hnDQnFCz2FWJrnYsemmHXvgKvwe29FD98fQVd2lu5
zBIrAahM4ZfMOsXm+97957YBuVP897FWTqGOvacFwkD10eqjXVV+MK2NILzlDyK6XNxkdQJGaqjx
u6KHICmLn82+3avqE8OfRppBIfPTiLYqftJl8QjhxWlDOmCtHCKo1TRYNFE2ap3vczCku0ALHqdp
awha+n0MshAxHSnA4ddrs+rMcotOtGKnF7u/U6wPf/B5GF9A8xG+JNhJr/9+HPUlyT7tupExtNyi
8UOjXR3K420zsvIzkMH/7Kwy/ECdU8UeqTwoGqaCY54yHgxW/ycPjNPo6HSdanOXNe4XYIedX7RP
Vgo+RJ/OuRjdBNZ9+wfJ4jFFZ1E2EJOn666rApmkYi38nsR7aavvHSmeOT6Z6UZeInWTCzOr45WH
9tgxWEXBpTiAid2hmbbLsq1u+ZaV1RlzJnMuopLFGJDv7WPFfu7jYvA3x0OlBw1SP3yFNw3F52tn
wUODZeEsQTATeG+S2XN3Rg75ap2iUFH2Y3NqvNa9L/V6r2jN1iplSQJ3G1VNYI9QMa+ShCSig2Hk
dCmzbD40TncfW91ubIdjXn3U21P5+wN/okL2n73VNeNNzOs4CvYc+IpMJd2VlMns6vNtRxR7tg7A
l1ZWgaSsWq2AQo/LzJ7YQ+9xab13dtc9DF51l6S/X5SjM88MA7S1Aty7Cidg97w54f9zYy7qrszD
aWdM2rK/vSZZYYO6EPMQsBx7CE+tzFRlSVNLJarUVonK7p1S7ht917jjabGL/Zxle+bq9wyHbYQZ
2am+tLs6bhUcMwpwAFCx+VtvOHV5e/QYcKWwdnuBsgN3aWcVNRVvLLpBrE9vMz9RvqmhenBTzf8D
KxCqCj57iLLXb5qxguR9shS6yF51GgEu27m53WqVOuCFlbWbe5AzqAvEMZb2yYaWp0PCcMzUQzn/
aI2X2yuS2oJHFcI1Bo8ASF8HEAVopTlTTDvTFrRgiofkxUhjdY96bXIi7bHIxNP2dNuo7GMxJSqC
FjeQtoayh0Wg4QjIkmvmD6pMu2xgFu5PAr1Jai/4ACHnX0O1ApaLojZd8cnU3g6W+jbsrLfT7G2k
h9K1AIkT9EZUr9avsnA0pr7qKnr9ai6QNTBUwvW/0XeTGoF7nsEj6OBZ0vVXMgaTjqU6shZqV/Xb
JC/Q+oh3t7/KL66ddeCDD53LF+oECHJWvqDOrdk6Rpyd1QbJ82xYxl2zaF+0uVRbfwnsgAQhp5Rs
t9FhCnp3B0K72pUmCCK1Cx7owlQ7w5mLU2KOChBB2/NDHkD7wVhgHZkGpqZmY/l4+1fL7iDmgMGJ
qVyDwNOut6YbkiQcGtK+0H7T9y+Mg7/T28H3BsFq9GM0msNte7JPwZAzU5SCrp5Iem2vVsOy7DVa
oDn6gfsBBZY3BiAF32uSLUkUuSnGg8U4qwps9trUko29BjKd6xXNujZ3dhEcSd4WtlIWoeGL/9eK
iBAXuXpj0B/JTKy0erF3U8i252zn9d8Wu//wB1vHl7LZPAyuwVOtrsEcLtjwuvibBUF7+LxZwJMu
hpEBanewmNArv16MnfX1nHXcplbyMkPJ6cDSaXvPm5mILO+CQ/BfO6sDaXptqugL11reGwerinem
Uu9qBTKWyd1Fs7rzIGCaoo0NlN7izLEAoWAyQ2hoXi9vjkOrnUduuRkG5yh7N0IrFla7aRjv7CKG
w+1vPXR20P5s0auKP/wqNJDiAT8lPUcb69pwVeoJOjVE7CxJUEr4iaDLH1ytQiHm/yyIw3DhhqCe
zSZqyWSn4IWZ/gDlnbH/dNsBZZcdCBfa1QA7gRisVtFS/59jBcRgWrnHpRz9yXwXhCfHBM2KIvxt
Y9ItA0dD7YMZDECs1wuKbIbAw5n7xw1VFKnz4qkss41RgV/MCuvvwp8mpaPVSlRaGXEmuxm7JqFN
Yz176DBCIdnGD8fJ/aboh678ZH5IzJ2afQ6aQzL7VkvvEXeZ9hXsLqleHG8vWba/DGnioNDBo6qx
On290i3zlIF7G9TiUOTP+lDuZy/13fx53FQTlUVH+NwM0IEIXtARvN7fMoBUBXpWXPIeHXW/9h4Z
q9n4hrJjLg6bkEqCvW2dnM+aVwUT4+znvkMcKgHonmeHqlH9dNAalpXtjZx2sKVMG4ZlzgN8Seiz
sY9Ufa8X19lpp9U0Vs/qWHwo+GbjlN7/wce6MLEKYWkPm5sS8BBW3R2EtB806zExmmOBgPTkGLv/
n7HVyctdhrwUC/SGkR3TsTo3oW808TE0pzOsDRvGZCnB5eatQonST1qbBAIqwmytlS17G3KHbMwP
TvC2zYpDpuuH28v75QivziFFeWrJv2bqV1lIXnoNKICWfkrLM84v5rzsd62Skx+pka58LuyiSfzM
RVbMV3sNkF+itd2+nEv9u5l3EMHH0CBWDHRE/d8MzrdP+ZzGCZMUc3ysFmbsyqAZf4Rek8e+0wbq
x2hy4kCMOgRPfaa5AYd7aOJHJc2mjReq9KCh9Q7qGTS3vU5DgCylaY9a9DlEUJ4nVdjdjdpWKUFq
xISsi+Y+6Oo1s3YQLqE6z4QOJUh9fQGgXvuq+e32Z5KeKsDNonpHLv2rSXxxx+RKVthWCqBUH4P4
Tews86GcrN8niAMe56iYcRkGRVjo+uwmrpfGKHfyfPNe0uStEzV+F23cZNKVXNhYBT8VlUGziHl1
tGMOsW5ZKH4du+3+9n7J4rlguUNEBCDAK36FaZ6j2c4AUWZxPiOA3re7zCmWe2VYyjfKqJ51i0n5
2zZljnBpU/z7xTfSerVI2g4kRF2Mx0WtHnNqS20z/dHSGOFm2p9GwrpprcVt24wjsIPINPaBm+zr
xNzravHk9SrCOhvEj7JFUXlBWh40Kmwiq0U5UxGGWcfLqi6fQKFToLAOSlIebm+d7HPBNEMbHkQU
F/DKShUbhZUPCltnMZ3IsAxihoX3ZlDzc1VuCRpLlwRijdaZAC+/un6XmPfCAkAkQIBXQ8d8dPze
/pMVXRhZXYOKbQc8SXXu33LaJQPSKPFxMZhODNy90T/f3j75imhfgTEUMxfibXHheeXMLEId4RKD
2ggY/RQ3/jD9wUueKbZ/jYhveGEkKb10hOsHUmDoNJIlOMWDtbfUeMO9t9ayuo+GfJnbsAFoPVrJ
rmLYx83bU7w1vCGLQheLec06ayGQXLMY12p3Q9/Cjr/RSJKuQ3DUcHhUnaN6vV3WGFhl4AiXTqA7
8b4nSQrzyVaaJ7ViMxvFgLFAzKze9FpRd8h4sQ5L/Vk0jyGDXuTrGyndlpHVJ6niDG7FzAXuL7Dv
1qMQ89ic0hA+us5DwBkzqQfGSX+tQ4+Uh9vmgIzy6LPR/yyME4J+9ZY2+5aV1e2jzW4cRWNEONMe
i32TaGQ2T8OwcR7lVhi2AoZDBWQ9B90MPCbQQsjOrVXc6dFD2nlHIzt55bfb515s/Os9+8/OysdC
N4YorEqzs1Bz072dWqHsMEKb5yBBYXzPoIvYvL9lA52C1YCLRxN3q7pKErocklWEUbNzsTwtAmsI
Q5rS3mfd7tcAq+q35o9q+VhDslMb5uH2iqV1BB7awJkA6ALaFL56EYXsVNVaL6HqW5kBdNtqdjLj
+a0ztIccZNP8rrdCHygGOWWxEZgkH5WWKcpEXFHAZtYV9CXSonma6uycjNYd73yzr49Zelckp9tL
lNtxaQRD/QFf9WqF9aJUSa012dk1lZfJbL8No3NfzOFDSZ67cbIl9y5r+s/WKqbrdWrNpYOtoSYO
5nE3+LqRPDVZ+pxOYIHqLUIfSdwFISDmwUXVmYbY9efLDaNuS5PPp0afF6f33eR4e/ckR+LKwGpF
mZu1xtRxuS+Qw/cHJKROYX7vPoG6ONpNezK3VNDlK6LIw/gRlbs1ZW/VdJaW6eK+Cu0fim49MYD5
8faapCaYnwZIiHgP/crrTZtaNagVlWNeTPnd4FrHaNrATG1ZEP9+carQTvSCGorDs0vvmgJnF1Qb
nia5QwiF/61h5dVRbBs5iJ7sbOvPNe3CrPmHiv2GEdnHp3YKsI0qqoDXXy9DbdTBpJQPnlMdxAAJ
et+zdyekZ4UEkDk+a7P6wdKju9vfR3ZiL82ufG6au2wsAICdo+BRbX8oJvUcKN3CrVKmLPiRtv63
vtVtP1HuSWyd9SWCRjUodIh3O6YZByt+yqx32ay9m2PvazGaNg2PIN94C0iqE1fmV3lAqA29qVeY
b4J3S/ZxGEd/8fu5QiQZid1gw5p8VymQ8X4TVDArr4+HNsoqA2sm5FhL6+vmXskeCmsLxi3zTAI6
0k2AjXlQrVaVRU7rhCKuM19BQEqdzw7FF7fYChRSO2KqT8zWsp61c1Y0saEsyc6d++KG7r737sdq
awxAdpCFBD3iy0yVMJp8fQK0WWkCpWMxhqIU+7ymWqUk1pZsjezagFeWfBP5Eor5q8M8d4VeajCC
nlvN3gfjc6A+1dpDkw97fQtbKVsQgYMim6MixrIm6M2VsXDyTsvOXlU2e/Dt8EuX6bxRd5N9GwAa
aA8DK+KErXxNWXRriANQ2kmcTb4RfFn0eJ95jMnfjhSyjQPJb/yq5KBxuMqdZiOzo05nNbn2UDXJ
HYBwOzxpqrPz0q03tWznGLYE/MB3Ik9b+7URp/ViDfm5rcMj7V1Rjbi9GqkF3uvsma4zF7BaTaYr
ZKARMV0Q1SjV7Bdb3WNZDEAY+V8Lq3Q9r4bJMtKcvm77rU3zh6L/qWYvoZNtRHDZ97+0s/r+SW94
YyNuJ7ES0cNp4AvYeBDK1gKCFJQYmto42mq33LSf+5RJ6bMeGCelQRa8jY5L9zUotwYOpZYg+gTA
Ts3T/CW8c3Gb13nZOL1GpDHUT2X95JGXx0bse7mz4c6ybQMkD0T+F5f5uqMceV2AhueUnZ3uoY2N
e75Nuhk3ZV52aWTlx2XTpVXScTZD2yK1f2i7LXYz6TIM+NP4D/HoNXtEYvbB0A9YGGF16pj/bK0f
m+OSW0ZW4d8INcXWc/bKjFGq7H+K8+KN4/72kdyyskpFRnMI05ZB9XNVhOU+G1xnN7l1CztF4m3E
TFksY/rJErqHggdG/JQLL8vUwFOKJcnPXrPYaEo24z9tWLl+FKnK81wU3wa71zccTurZ4BdgbBNU
p+s6ITTTjL5laU6cRjSZad0mhYKxGPb2+OP2RsosQXan4xWoO71S4oiVSKnLgtkxzUKMo4BN8hlC
F+gbNqaQhfeunvBgH8UAIohcoeez2sVhnorKynPxIJrGN+m3cnwDKmTXG0IzdbdZZpGdJrDu9P8h
poMQaRVRYWKYC8Otc9xw9hfb9PutVrUsS6TzSNyhqcRdt4pzegtha9iworQO/D6tD4X9V/wF2iUX
FbHtGS5pUkzPTHSvIMnkEF/vYL6QE1R5ib2gfWrz6LmkpBOqcMQntuJP2few+DnGRw1u+t93kUvD
q61sBkYZ8xbDbdSckGTz53g4BvlztoVzkR1q6BkEshjqBPZ0tUK1WqYWGCTQZVYS7+b+YQh/3l6M
3Ibo+VDiMLBzbcOwksgFZpszBxEuRyEjuGsM56c1a+HhtiWZxwvOHDyEQgo8IteWIN6stGLAkjt1
I5gwbSBztMB9eM2kQqETdo99YNd3S91pX5dB36rMS1cqGA1wGRLKtb90oZK5VFT5bG61c+EoKZed
uQWAkoUPxpj/NbLyDcUdiZlIlpzjcDyF4bQfh+fY1Z825wtlUdhGtYrRFfi9tTVsKEsh3KutgBnX
CHHd5rF1oRFWFf+wcbHI7BAzRDkTKj17jd+xOrst3MEkTunhPipegvqnmQ3HroUjaNjIxiRE3roO
/5ZoZTgAJNYAyCGPhxitDDG425+dwYZ5oil3boFGSBcdZjBEQBim0+j9SNv0GI36Q9dbf3n6tKvT
LeIQ6cJhp3C5dBh0tlYHQw2GsdeTqDj36sMYGccepQWneNNZH4LRvL99NCS2SEOoq8KSTF9q3eWN
rWl2axX+WqXy7Hf1rMJ6FuY5mrKgGp02L2HRKrON86hJrYLBEcGT4XRr9Wa0cqeLjbCJzyDcdsGn
0jrmtj95fq2/Y5bt4Bnxk5Y8ZsrABPnXaeTJr33Wyv7QMQtTbOkoSw6OQWUQ5SDYHhinWx0ce/SU
3hogz9W97lgcrTbybeUU11sjxnI7ophLBCK2rm6NwrIitdAhM5+CpD4CvWt99D6nA7jJ8Q6saL1x
fiT3LtwVzPjASswLc30rKko7Lh4bfZ57kP9LGhT7frL0DSuS2HZlZbV7TCfGDhNsSB/PH0bERKP4
WNjZhpdKjcBILfpngHrXVbaxctrIbEbU+Zri5OhPecVU/xZrqPT7XBgRTnuRXVZ5QZ7vDlS5ACUn
HwPjB+IIxu8/yaj5CH5XYG6wGq88Hz68pdIcVjLoxkOqHn4s885t0o1C1q+capXjXZlZhZB4tlBr
DKB6D9Nol2oPqf0uNpVTZc27sTM/wIkDLeqzVrzM6r3HQL3XTvugbvem/hZ2Tr85eBMzwd9Qnkcf
tTHuOMtnJW3vyzEBjPPOugfscOgr5RC0j+6WvIfsa0MFJ2RpgFfDL3H9IfJSD4fOhEJY6U9c6rs0
JWfszN9/TBhiNhjiBlBxrwojU65R3xZWCmMXZA/eArvWU9B9Np2Pvx9iCeTgQKmq0DARfnfhV9rk
wM7dUz21rAVEgxv+03Sxvl+CXDlZ0KTsXSGlc9umdAsvbK58eYmUMWt7Fkcw39n5t0l7iP+Au4YB
Vig/Beu4Bervel1WN426njH1TJnR7/JHJglL5xQeb69EFsVALhKaeSlTyhC5/8XuDTO0g7HDiHpc
BH7Wfo+M020Dsu6icWlhlR0q09BmeiCmt+30RDX1aE+dP6gfM70+TLlBw+ihsZ7NYe84pV8Mv98H
wbr7a4wAwNi6chKazaAmGROzTh0yR5AV1T6C0GXDHyTCz+KP8+YjegJN81Zh2g6KmjuiYWBQOVrJ
V5jRDsz13VW9n/pmGyM45fjUVIt5Dw3Ae3O8o4xrp8MRZDGyTvt5s/4lSwEuf9DKe7x8CtowBEnv
wAPQgIyatN2kOzsTSahl2rg/5MsXsy34EMyu9uoMWlGUq1Ff8I3RAK2CdL8wS54Gf0UuQo2PxmPx
fdKhMxmOUDYfp0ftvTofQ03QMGXIWd12OOnKL37L6mzWyayg+soXt+29s/w9Kgzwl3el7VfpVndK
xuQCshceF4rmUI6sh4cygxK3NTKAEajPReKCrev8VHtU6odgdo5BGKNosne8j1V8mKq7WQzcj8NG
vUEWiy5/w+pLR3SlzFxwx81hvhf8tpa925RhFYd0feHxugPZTf3ZA9JxHSa8uJnraWFcAvYdsh1d
f2iLhzH/rhrnYfhmB1tNAvH3XtkjZybGikfdmqDGWqrCKyw2ljpkHVMmzpC7RGGCyYbb3iIrNkCF
h3CAqG+QCxrXKwuTKlBo+TIeng7Izr2vNWcnarlBXO28AWQXwYqXwfsNsyIgvFog5AS8/XkVkEde
m82NNHGQNhKkut6xXrIdQqVB88/Y+No5TbxHb3nRiuUh2ciPZCQQcJRB/mCLFICq27VdTY0qIxvh
yPP0vxNkn2OjPFgW0oXlmyIK901k0mGd/S6ElWhZfDtu70isN56D0q978SNW3jQFRZy0FqMjqvOZ
NvJuZEAFYPF9ssUTL7vdqIgBcRPUKHBvrlY72RAmCOXiILZ+lFUz7iIlcTZcSFIeo3pCpVnjpSU4
4K6NOEnpJm6YEAQc9X42RUnbn57DSWPiZ/CDdmPzZOcdgn9HAANxoHX65rhxItpnHMXRiHdFHTx6
WfYzaIKtoC4LpDDLQ35JTZhTv7rTZjsMvVRlfqkzmjtLG/Z5/maBCKXeadGbbD6HdeHH9lvd+wRf
STMeM9W+awfEzz6G2lY7T/Yh0V+hKs0vItKu3HYqR7WB9IZhV6NK712nSw5x2Gobeb0syuEmyLfB
bA8WauWXRbkYczWZsJMPwSnKlEMRgwiK2j066X5XPLT18Jw41R8EcNBxSKkxBkoWtvIfRuuAZFGu
O0eDu2NSxalSmP5OtwOObAMvjYh/v8jzNK00tREk0HlpnqvlkxltUYr94qhZR7RLC6tPFCy8/ayS
zYu8d6Xd7wOGDKy8fFAZiCmcxc9D8Q7IIZ6O8ndJ+qiQicAFhvTlqcq7Ebym6fMsgc8qfrBK520y
HsJsOZrGqYV4R2vuOv3oxFtYf5mTX/7q1SdP50YBvC4+OVzD5SGcXD/IvsbZrkv/oLfG8wTKJJgl
QP2sYQkMuFhp6RF6mWLYi9xAoTqRacc/+NDgiqhVcrcAy7r+0AuzH0Ma/CJBdcHkxDsl3aiSywIQ
nJr/Wlh9aKXVlmnq2LJSA10x2js3OpfIz9xeh9wK1MI8HUUCv1pHH5pZ3recCmdy9gNT5+I5PM0b
x0IWu6G9/tfKai15HNSRZ3Es8uVRD6y9N/6gPD0gsqDr+0INf59XBKE9sPc016Hfc1beVo7zZOYe
c05x8ZbSQD6ljz0ECDTjwz/ZPlq1VMJgw6THcO0GcROkRRvADCM4CGbuPG982WYUFr/31Zm/sLJa
D0tdSkeQbkR9dcj6+dkdRL3/YWm3YNGy0CyqFZSOBe2uKc7xRfxy7LTpnIAPlcFOXtB3qq2dlf0F
qq0y04M2HCi23HZAaWS4sChc58JiXDihEsUcpLYc9oGuH2cP2TF3CO/KLvrcBFtVW6krIg6H8KrQ
9nz1xco0r1PBOZMWjedPUWPdTXZ7XxRp5ddZGO9H/OmUTclWCiw9aReGVx8xggJhigvueVtMM/SP
uvkDuOif+COkzPAlCrmeNdY2phEfLAFEJoFnnAB9pLyOW/v5Dz4Zk8g0TYh+r5RpwiBqQbwSM+ht
+L2R3E+fvWHhVilPXrpFUS/racCTTOUXfltTgPWvHcQsgqHtFOKgWyFfry13cC545O8D7aHMRw8v
elQfch+e0uzk2AdniwxMcvhAn4BuYqW8y35RKFw4aBQaimZlqAMkSsbjOqz+qqMaCi1UjoOw3EhS
pMaAbAFWpcqG+M/1Yp2+mbJUYVxtVOdiPzXZsCu73Ni7DGKjbo0y2O1PKbUHYyPYWvE91wlfnLrW
aI0d0zaTAex80B7yud2pS3HQ4+jv27YkBwAwFZJ7v4Tc3V/tlIuNzGtXr1QOH50wgHVhNlEuYNJj
b1ZBsvFW2DK1CirtXCaRwtjfWQt4V8a9r02J32jp4faKhOut4jKiKSLbYLpccEJefy0lm4e8dwBl
N+MwU2xzj3U0frltQxKRifwMRJkezxF0AK5tRGNYOJUFTNqskWZhLuuNGqaHpTwYrXYo4/wL06Gd
8vO2Udn+0bGExB5ieWZKVmduRika8XKXdA2oatp8zaglKsr9bSOSSCykZ8S7nJIesKvrleV24yQd
74xzF7a71NOPavjeeojgBFZelq0CpeSaAVchzhQDmrDjrrYxn3tbUReMlcWnHKrO+KuRBP6Y5DuA
B7fXJd08cKSA1QRDyatB7qpqVAa+WFdSGn4YKOqJrn6+q5p53t82JV3VhanVm0ZZMp4CFX4e04ZT
u6/j+H523zW949fV1v0lc3YgmEKQDDoFatnXn6sfqj7LR5blhe8HG0QK1JK3VyMrEhHhBcmGi4r3
/0g7s+W4caVbPxEjOA+3ZE0aLdmWB90w3LbFeZ759OeD99l/V1H8i6f7hO9cEUoCSCSAzJVr0QN/
aSJOhtAaNEItLQNu4FRcDScq2JOXpJIbNfMxyn4Z5P4ceQtlvxYHEZuGQgTXeK+DRC0rRE2Kttdm
Sj+n3Yg+VnEbxc4++hdlIaq0f1sSX3IWBXukLrrYpNk1aOvSUyITZUR/VD3bSOUN71hzxHNTi/Ck
zXY8FgU9blX4VmZvqJ/Y+u31JVufN05nNhZ5yyUZRW1mTlpYjEbWY6+ATNAqbvMiOETdRrBY8z6a
qwUVEkyxiBlcTlutJV2c5LAX97BiwXchxdnx+lD+4OKX0RxyH16NDikfrk+XJpxykODqFg0pqdto
zV7dF4UHxiU4WfOnIXqb85uYegqSPAMCLOXXFp6Z2avSVxS03Pg2Dm4gxA+BjW982NoyQp4Dihuw
IFXqxTJOk9TWjc13WTYMHtLv8f+BbXttesnLkgqmd4rAtfDKodJGq7ccAkk+kcFXAPZspUTXwv25
icUw/EBFsw2ZzPs2i0+B+jDFg2ciJZVnH/w4uPU1X3YVMBtj9bmtbbf6lBQ7Y7KOhZLstPCjEd3V
5Vbxb/WbCDesOhUlLniXSz5pZZ+glAdE1ioeVPNTOP1S4upOzbXHWtNv4O/bAnGJUb5zMoqA4q4l
MLOLiU7lWe1p4qedp3hSlOpQWr86kQXL7szs5bpDr5VNdAEVw5lJRnOMX45ulDLFDBLaT30Vf9Xj
E9cFD8mBUyTbx2Rqdm1J4qd7GCfds6PoOW/GJ7u1v4IJOlz/lLUwwXBBVNNdAa3KYvfqflKqo0R4
7bRnIxxcdfzal3D+fLxuZo2AXCe/R/aHpyuhT2yls+Cq1Dq6KhaJ6K7SPzlG/csJ2js9Rc1hjj7b
+i5J9nngRn5t7ZTaPF23vrZPud1yyRDt68SQS+NNJ2VqBUXHfaId/dnyqjY8jEW2cUiuOdAfxmzu
nQavdPXSSqBNmgHZLtCLpHfNuJLANuRg1IHMlb3+M2ykjWzt6rBghIB3h/UjyF8aVNQhgAJFpwhP
JlF0fFfOq2pvOMh1I8ayPORIiU/kMSKqiXdydjuYJ8XeyKethTiQwv93HEzd5Tgkc+6GVIAJpP4W
8Ql3W15qdWnOLCy8bw79kHQG3mciJqHR8Q0N0q+ku4V3d8MJtsayiKWx7KMuQ13ifrYfCijMp3Aj
Wq+9Os4m6w/a4Gwj6X0I2tNnKHPnkqstokNjuP0un940+1PYbVjbWP1lMnUMJX2MVLE00q4KywPq
NfvK3IAorCYSwM8KuBKJhHf0FXWYh2YQsz9liezzqLrOrKLkax17hxR5PUHq9A0BwDDNnqPOoqid
HtF5PNpm1rttslXMX13Cs69Z7GN7VMN2svF4K+qRhh+tj3qpbVXOt4wsPLIYEsUZZYZc5Mp+ql6m
TNpfD3pbFhbnWacbbZU5WHDy12y4K+StjOR6TD+bqIWvAysKjaHDgqR9iTt978c3U9zBXb0n1xoN
t0rY74os9mx4x6+P7X/xmD+1OVHYXO6COkIW3REC3IOatLKXd4apelGXdJFXjlmu7Gy5mAyicDIN
LozPw3Os2HAUV7M1Q+9UaOWpU5U8Ovo5JPV7p41IRDu5ttUdt3a8AhsgAc3zhZafxUFvKrNqagL7
Uye+BxDH9aeDP1S7Xvq9MSPCK5fXl3NLi4Nc7iPNDqaAknKTerEJusZ5iKXP48cWjN2L7riKyWaB
d05TPl03vTpGCK8RNAYJSjLkMnwbjZNKuSZoyNXMjWJNcXvbQYBbu2X6g4380dq90DwzJn4/C38a
apt9NwJuCaP5dRoC7cbKR/EMDWWv6mHxmKD6O9hTvXXXX4278O7CkUu6RzcWhlFbqI0wo+rc+n85
XHyj4cOk3gfDoQ4+xCSnyXFen9bVkZ4ZXDy5U0OR0ADG4NQMRygASH8/jnS3hArvOcPYhfPGi3E1
1ttgQcgdA8daruNcwVlEppg99RZr+e2kNF9MBdjQ9WGtphIgOBYzCTgbnu3LFRyoC01WgZkcEDxC
NKH6s4iOk5S6Sv0EYtItKkqmW7XHNSelFZp1A5BJZmuxEf1a9bPEwUnpyqjb57K8VYrA7YYvG6MT
75LlNjy3s3i3xDOy7HWMnSn/UpMdftC9MnSjFAooL3rMd7L1F9zwJufadcOr4wPEIx4vBs+Kxaw6
cyTH1sysOvUzGChnfIWd2uo2Tmqxld+NDoy0DjcoILclKmkCghD4WUtJyEA5s/NMiBid3RwgcbmR
qluN8MBJABQCAmVMi6hS0KGWZxr1O+2TBQeBfRioSdvRl1FRDr2terye3I6qqNXpNBN4fvJgZD8y
YMbX53X1qWbRLUe+EGyCYou4exZwYjkzx9hnyAps+uWvwDxU5b7vvPxbJL/W9EuY8+g6qKpkxv2s
3W6lYtfQo9DjUV2BmhupkXdvlyxKbWMUdaNS97rkpz6Nrk4bXT6chrcsPgwQHA43yng7Or82hr66
2rThCEgP6e1lu7Vsh4gAhdR3VLt3ceax+B4hCgdKQNJPRScf2uwIcEbAKdnoXqs/y23lzlPpCvaV
LcqmtQAMRk2wf9I8DVz3ciFyR0uNMhUokSS33bRGwrtwPkUtpGpOkgz7OEUcb6AuQx9N8n1jKsTp
+c7xz4wvTtekLetaKqmFwne1C2vls65974N7qs83c6w/Nl3lhlmwL97CLS6H1Y1NRwKSpMDJ6T+8
HDb3q6BoOyrmUMu09kNkow/yYdzqlVubXFFaRpKP9C7PyUsreRHVJnI6hMe6vwui/FYtO0ZWfa5C
lYOn/THXyjdJy35en9c1Dzs3u4iWfjNT+Z8xqx5bSoZBme0lP3d9q3pop25jK6+db5TT8GTYuwV6
43KMk6lJZTszk0n5BqNcAbelFW3E/7VDm+YGulDFnlWXt4RGT8NQ4qqNZwReoX3nqNGLfJfE+wmK
9qTY0kBYE46hKR7MMTBc0cm2CJOyWhX/KZqXRuVFzY+ggrGiahDqenZOXSodypAnb7WH1txtpuhU
qTyv2nlvl/aPMpQ3XvKrU0yNG7g7VB2klS6nuJPkVJdC1lPTa1dSXhINrJy1hYxZfXjQGIDmD+g/
ouPiajRMcamiQcieiKhy33Rt4sqJBWKp3/XxHpi7XnpRjvb2xiG7OjwQ7qLRmNLYkr8FdRcjC1vI
V7PeFiQhxmjuBn/DTVdHB8IYBWf617CyGJ2qtGqqlR0FsSgq7uwcFfFEg+Xf8eX4pp3V9sDLS7ub
Sv6rsL9rQwXZPm/iT9f35loTHTlKygciwU1pTkSms5OvrfvYkXhT3ffTU5Ds6mhAT69CluJkWfti
3huS9gARVTU3uyAPv6v6ydcfJOh8C8GQ2wan69+zNvnnn7PwdBh3jZpSODRYVnzqgNnP40subfnW
WiCkJRRwKRBh0KyLQD+3Uj4MFadM1lh7y3mdxvqusIDtmXRqNsGjpVZuVfyLBnPRiPo/VhfhN03N
dEpgh7wvrbdM7T0bdMH8xRo1N8tmjwjpXZ/LtUMFbBIpN6gAOFYWZ+nUjHYbqHCvO8kL3dkHpMDs
KvQ6e+MWt7pmMLWAWf0DYVusWRA1fmBPxANJfwslCIJg8WvVrUzHqhXSygBXoWDj+nvpqAEJt7Zv
qX8WTfpgdL9JJR2C+ff1KVs7qhA7/R8j4iPOdsNUZVXViTK1bjXeVL3J8EPpT3O2y4d6IwKs+uCZ
qcWs5U0SdXJcoMI7aF8VmqAzs9uPtX5jpQgNyPqN7Y/7KN6Mq6tecWZ3cUBCro6oE3Cr+6Dxf7Uk
Yo1o/DWb0t0sE8evT+fqwfUfvUcLxiUAAJfzWdOQZQVCEaZv93r4LI+ebD7l2cHuP+TBDxv2eHt+
sKwQNeCHQP4WkOoruOeP6dbDftV7eBaCs/zzIYsdb5SOOuiiel5GsaeoL6qZuOV8vD5c4YLL+yNb
gEY23jQGz+vL0ToJqKSgx3uUINjR90Au09zwmtXVOzOxWL1p7idT6vGaoAkfa9PYWXVzCC39lxA0
vj6a1Sk7M7U4ofyq0IdejCZq3uQSBGL4u9zqXFi3Qas/PGZ0Ni67i40SuLYs8E+1nHu29Lu2C5cz
/d8M5G8ji7VPnTYrO/bbvT0/C65zuX/op632iNXIYf5tZBHch2ya9AiNknvKrIikHUvps0L9ekZn
qQi+/5sBwY/Fo40MyxLAr8r9BHoBJ6gVQGP1S2npbp1seNrq0thwoQg6FBBqwtnPQmEfZUMfigsK
3PeDS5dSf7LHwj8gvOT8f5oSn3JmaihSRfEL5s7Pv+Rdthuq5wnM/PVJE9/7bnNSXQdDYwLkWrYE
TXWUd742ADGprZdhtn9Lm/2yq+kMR1R6//Ct0shxOZDMCk09axCvyKyAnsiwf1T07C5HtCJou0OU
tU8t25TuwAepJE3d7030wYFThLtEC+4H09/I5Kyu4dn3LNYQJHTvhyaojUaUV4Zn+KHK5Mv1eV2J
SNTTNd7r6KeR7FsEvTrvGWeHn+RddxplOz7C9FjswtSa3EHeonJc6+y6MLcIgKXqFH0wsoxZORzy
mnAx/KXM8ostD1+F4EOY3iTWjdQgu5Jle9gtd5GyEU+EiYUn0XFACwttSSaImMUqS6Ovm/mEsH0R
o84J47shdV4tz3vEGZ/i8Tkc//m5cmFwsYyJGcoTZFUg2uDrBqBhTXvdz+0NKysR7MLKYhc2CK3o
uc6wpuINdv7yoCBKSomh3IJtrmW7LiwJlzrb79wzurilOAanxMfQfC6jYddpD/MpMZ7gzNvpBaI6
Dy34267fCAL/i2nwS+LlChHzYu0g4bLlpIFmNzI/JZzOQUm3De/KY6JEextiA8jPH+zp42iqj1m1
Bfdd2Y8M3KTXDAik866pLR9jYMUJ5Ppzn+2S9jYB6SalH69vyJWLJQV8gOFAfCGW0hbntl2mgKlt
qmbRG3wo9bOv36UGmtfzvcptLzN/Xzf3Byf6bjv8bU9f3PHgRQ5quadpNswOQ34T3ien8LlLd93w
Qa4TFzl4izy1+nmiYVCh9wjcffNLMT74qZcbu2Bwy3GvfJCOylaf20rEB2bARhUlOZFIuHSzEXgr
mnQT7y39jWx5YW+MfHXD0KdBpUFFR+WdfG7csdahSAONyl04fIkgoQ53gfEGVHkDl77Wes5YuLoC
36Gtyln4bakGJAwi3o6KAgbt65DtFP2L2s7uVEMkl32Gu2WX6ta9XQRebx7y8UNoHKq620nctk3z
dUuhZv2DDPqkBX8TFZfFB0V8aDg6fBD0QqiMmuUueaT19BCor13+MU3vKsuhRLiDVjHSX9Rd2b3O
+imE4dzJ/oXuF7UDdDhYCYdOTrFQZ/HEksNkniL6c0ZwsYbx3dlK+K1uqTMDi0NnrjUld0Y8yW++
dPZ0HKrxRrNvjepnrdvfR+1LSkfE9W21GirOTC52sRLjB2WPyTx90aPbIO6pL2m760bWynRsDcSu
LMoOFPnFV5zNHCGqUOIMoHleoo2SkjjdJ45jHVQZCR3ZadsDuKDZDeSRWqgu+cdeifqNc2d1cuFF
hKqKGj98NpffkJlDNZBPJV6VP7SveNGeZ2IugxDSZs+2nq8PefXwZh9RakFR9h3vWC9rfpChPnNP
C/OHxOh2SO64zXAy+vw2eRrltttYyNUodGZwsVF8uQhrbSQ70rcPgdAWULbcf3UCRUKfLhkyeMtE
aRKVipHYKAUKEtg4/ZF1ntJ4+V9msvfz0kMEbGNI6wYNUOiklsBQLiJ+XMa8S0Qrr2WgJFvq9/E4
7/U43QeZ5MXGTpf3ob6FCVjLmKI0r5KTpeWTTqDFLq/aOOziIEQ/SFCHV5kSedZYmrtOTf1j1kH8
1c7aDNe2dawNJz6p1lR/nJwg2vDX1U0DSB3+WLC6nC+L64slpw1VKOabU9U8KoW8V7S33hgOWf1c
d6+Kfx+mG5fsNSeCo1+8xEgtQPl9uUcG32n1EQLRe2i+3bB6U83v17fFWgUUiob/WoDd5dJCO8ld
bTe0MpS9G+v5D3XYj3dy13/Pi/5mbD+oFG7GL0H+EtDqMMuAwM2Nnbl6N6NllKw4CHCyJ4tP0KuG
WCR0fc22/J30eelak3KgFcaT2vFDaqUIb+6MkF7f4NQE6q2aq6eNWRCxZnmXAbtKdzqqa+TDFz42
xelYBg0pU0kJv+SoDwJu2fuz5GWmelJr2ZMhkzByaE5hwBkhQbhuf21jnZtfLDO6J0yATayAiwUO
m5L2z8pVfynQVVAfkOudZsUbR8DaOXNuUnzS2QmgxLFRjaWIvt2PPLJ2omAWbAImVwfGzgXDhXIV
IN1LK1HeFvKk+KCH5tRtZfpYw309fNOCV7m4z4zqQClp4+27uk01GkxFvwIs/EtUY5I4iRE2MtvU
ajhLvrWjQ4nuW5T5kP7OHk8Mf5ifs37wri/i2l4V7VQCCU1v2tKuFfZqNVm0fQSJKdgeI33rGbH2
5IYLTHBZcfuSl1mzflAmxHCJBqXzoEmxm0VfurFyN+vFwtuXu+HczvJkDtU2lAKSprk+7tLWjzwt
1bhhqd28nwjFXDyTrerb2vl8blO99JR2pnvLLsltzcnBrr6Mv+zitUMbfXDTvvkXK8U5gnoC/U48
5xcBB7JfTR5iik1d8Sb5lWtuNV2sbS4uyPxD1YM2xcVgnHGsJWsmvTl/ipsHCWHuqG02Ysaahjig
PBAcIBcUlJsWQSOWUbpzUh6VbdSqp8i3p90UFe0ud3oJQUxNOYGgg1QgjxxP69NuZw0tJLlGZbiq
XZevaY9ojmPvisD3PRrAxLE61fuxqG3PR1DTc9JgS5x0bWI4PLk88NVU6hcTk3RaGEcyImO01How
Atq2a/ZbILS1jchpwgahz5y2toX7Rp0PyCmM0vuUNKnSv+XFVrv3mrPyFmOb07OD/yyOi7FpSj2U
0ZPgge1J3CCzJvAa84FYKlBLm6S5q9N2Zm+x1HrOK8TmHQ0I87nO9ENfDN5mQm9tUNzfoJckKw9F
zGJXhEZv5KrVoCmhmu6UsN8VysDyuHfk+tAV8UlvitM/D5nnJhcrZfRSU6A1CPt78IPk3k6G3vi6
hdXLxbmJhcc5Ml0otT+ktKb01tGsB5DEcjjcOVUVHHPu5/Apt/OxlOmgk6KSJ7SGu2RhqjwjVSdv
dUiv+eb55yxeBemcSp1lMOKQO7tAuQ3/oiorSlCQEDh0Tr4jq4OE1E+zHhkao79T1Welg5VNerk+
q2sHEUQEIOcomqJCIkZ5dnlIQqOufUVMauF4fT64MTgNxUHreuMwX7s/gLWB7ZRGb54Wi9Xraq2c
+lxHTwPJkXmcj7r8GhuvYW7c+mGxqydrHyZb76pVnyGw0g/PSQufyWJ4QIQlCZ5VlC9gF5EH47nI
By9KdRTNPg/9vNemr5mVeBYSBUU47HwH3Nz1CV47gR3ArA45Q+gWl3wEBO7eV2ZfjBsqI5H4pucx
j712tG8nK99Lm2pxK7vfhKdNqDXZSAPbixAz60NRqCOqwLUkmivvrHLX6x+mOfFMCIO2DsiV8cGW
QQMgkF3I2pYd/H7e0bGfsq6heq8mX/PxZ/2jLB7nrSLFmh1LIC8UklUmUIWFo+aJRUHLRCkjv9P9
+8Q0PkxN82J0cL+pyo/ri7b2UuUoBjsktP7e03glTmRbvbDWWJnqzr1S7soGuamkjh0Kdc7n1Mn6
2yG1Wq8AhYtetT4cE8COx+sfsrI94VkBxguESlwMFqOuSqWWlQ5FA6muvL78OXc7m/tbt9UTt7I7
QeuTZBWcT6TWF2+IFmGjfBzL7L7WyR8NrdvYN9WN5njKDDn17zz5FxdgIKKIlBLgRA1mEQ7KOMrG
SIhPxCaXUPmTVEY7xRGdD1t8X2vbwSZRL5TZLELcYgpRPxmsvDfS+8LfS3J8SGI1dw0zPAyFg4Ri
lZElU7f8RwT/xb37D68VyQWQKICwL71VzaUwsH2UBixliB+R0fuu+DRv+o4fOu6QFtD/l0l28MEM
P3bBXB5Ve8xfxiQPoZwe5n2pKbzirvvSytWDngjB/wJ+VGhNXX6TPqDaZvsomORBnx3mLO28KGSf
Wr26Va9f26xcqP7EBGq1SxhFnaAwBR0A6jzzb7OebnsI7He8Co69tFV5XgOoEFqF4pABMMTRF8Mq
FS1S+ihHLqWuh8c+tPy9D0Ac7E8Y7A1ViU5FXtj7iJKfNykDRV2C534cBBHUUDd7ZUDEJUzl4W6c
8/EgN5uE76uzAUqQzk9HEJCI38/O2FbLM2Ta64zySlEck6LUjkYeOoekMNP9bOjRk+77+c311V6L
HACtBGAGcOK7t3MDsf7cgoYChtc9Bpb2NE3falMuXNnfIrRfuQmZHHGw5gFIFvQTl+NT0gipiRxn
L+tbw3xOi60tvDIWpOtAWv6RoeQOcWkg1wK7nQOWuDQ+9tFHCdoRRfEq/XR9ylbWySJ7ZepQHFJ1
W0Kd2oiOzUSZWKeQY8Z+TO3ZNUbJndT2php/Xje2Mmkw7HHZoewEI4G8cFslz5zADBV2Y/4hbh+y
fEtgdc0Acga80Dj/iLSLSRubPEmVmNE0RWnvE02R3LZpreP1YawEFUuDJPCP5A5U8wvfnlj5CT61
7L5rElcbZ08ZX0gebYSu1bFQDqVGBPkM5cBLB6BfjLa2nAZtR6f8VFMu3JMaVjesrLkZCubkmihB
0Qa4OASbbOwKalAFrXn+D8d/8kPrMCT2KUj/hSAjpV0yP1zQoGRddgHBUxpp1YykiVRW1l2tN41r
hXp2ivRA219foJVBUVbDhAB2kkxbPFOq2h7DXHLQvJHSHQ2s0JhokN5BZXLdztpVmwoGSFyyroKo
eOFvRpaXFiQF2b3IkXyU9C+d+Vc93+eG7A7Sne3N0Oe2T1K727ArHrOLo5beIyF0LvD1XF4ufSMc
fXGAacjDFO1pCpO93n908uFuUOitHIOHwqh50N9ZprRheW1mhYAWdXoEfSDmuDQcdI5Puh2nFG+L
VoeoqPg+QjClvlwf4coW4+YHiy4AYATKl2EpaMDdlV2U36fqWzU80DKmhP+8pRATVNQcuGSNd6qa
3cxdRbay/H6UXnPrNaTov9kptrKHgeQLCmlYYt/XXMJstMPYLP4Mw6AW0Wyxdayux5mBRSgqSnms
oXPI72vnAfjejH5FVT9splTXzPDgQRkWFTMTUMLlskOo1NemEuf3Sn9X2mj7Jn/1wbeo+HZ91VfN
kCgixUZeCszApRlpUuW66rocLW7tmO2bgNGoreds9S2ttQ/QTfQ/hv4k4c9uJ5OVJLVU9Kx957ia
3e4xiLp49MxR3vR34jYaDZWbGp/jdBcd5sC8txvndobQrP8tO5//8bAp6/65tFDP5ni8HLYxK+XU
hiTG8/xV77/75kfJfIq2NLJWttSFlcWbICi7oVBy6lSpM9w6eyNBa6DcIo9aK1/QlAeglMNEKIku
Qi94ezWydJLTVBmLyXKHI3NZybKgFzaM4xyZrqrl99cncHVo5GQNsqVUx5ddKXFWKlUMs+59JB/D
snJj6UlpN2L9im9CjQkpOyc5LItL3jmqMZaVd4AkdX3a9UPgTUVxSMC5+0m4EWSFmy+i+4WpxW5z
alCBlY2pSX4w4/4uSlvO/xse6J6U/w6b/BRsUfoLF7tmUoz+bEP4Wi43Ywvk0h5fIFAr7izLdBtj
3il0TF5frK3RLbw9rGdZlSxMlcbe/zJVxVNs3uXda20+Vcl33yk3ZnMtrwH5HPBWLrqOA2rkcmxs
Cr+eFHCIc/Mcy6pbS/SJorQ169puCkNXFwT7nmoFlKQqe4NUeM01z40v9gMvh0xRS9ZSRUxQVVxF
eza7X9dnVF9ZvHMbC3/hBRFMQ44NpS92EO7tArPaGMa6CU5j7tYa4LzFhSOG7bkcdF7zglXssQn8
Zu8rknVzfSBrriGwNAjCQCpG//3lSpFs0/K6M+BSE4IkzuAFoQ3lElkS9VvT3iTdx3zaesht2RS/
n3m+JE913VTYLCgTQJRPMd+t40MzdSe6dzv5t7PVNr2214Bb82qEZ4uH12IDqBE3Skl3AAyo35Xi
Ae2CEyxe3D3S+OlfzOeZpcXYuHn0uISP50ejNwylNxp3c3MXJC9qroBWFYWSf/5s4YFHvdzg4sMl
bdllmqtBZEsG5auGisVBUYbnoZajf76nhRUerJB6iELZwh/NKa1GLUVBuq5GxDCkQ9x7lWYc1V5x
m+Dn1IH9H6O7/otv3Fyf0/fnAJbJLfx5YZJsXtSZzKaMOGkoUOjqw5Cm4rrVaC90F143swLKv7Sz
GGE6RnI6qxTN0ko+FcG3GKIaHSayBDxF3X5VqxeFKzhSZdNnSA373KKMoSBjI5UbTF7vtz4fwvOQ
1Dp6OXTbX24QW6o1s84YsJk9am3oGfPL9aFuGFgicbXMqRG3LyjHWJXr56/xFhB95VLCEEQzocA2
iOz25RASW+uy2mIu1VA/JY1xKJunXH7o86d46hBguk1HmEOnLRIiEa4uD1XMCuQTZVzi2TKcTQbq
cr2COrSa7rmc1L9U6SmLsn0r27vNov3qLKIbIyo/Ymcs/GWMFTRyRmEstFxLeuKauXFwvz/KGI5I
FgHl5bK17DCOfUMN5xALSYhQJmCbDmB2UWxdzrfMiIGeBWQefeAbhJmM8qXo4Gryh8no/tVgBGRD
UO7ynr20EteKanT+/B8RcnpMwHdDjX/dsVe6PiBXwuUM8VSmgrM4/OOUNK0uQ9uYPeqZO7FdGy5U
j3F31NVXo9G8wG+9cEpomAzAaG3sq9UQcm5+MZMJiJvIz9hY9uRxe33MzE8qesa2/CClipv1O6mk
f7N7tWNj36rVyYKHNJNgtDc3ewzfn3mCZor0D287aFKX/D12U9h+prMD9WNV/wyimv6W3zGtLtuT
/j43cmlqcYkYg9SQ4opRx+hl+tUhDB6nKDkg7+Bl0a6wM1cZvPzn9aVe233n41tEmNI3236aslQk
Eyz9pei3jlXxB5axhDoO8D6uDByvi1FVtVzI8kzlXZZZQWtfRR+D4CXQT+ZxfJGkjd2xFrno7ife
o2VEY+hiOOksl7k+YS0K+vCglLQD+pOEWqfVJDdmZ0Hb0NExZFnp7vo8bhhegimtWssNO8BwJpJn
p2DYpcrP0TgayacQhMV1Y2tH+dkolzinOAVE0WTgYPrCdg39JTACd8pzmAQO1w2tBwKVerh4pMIm
uLjyWbS7WvLYp/cT79+hfcuC9rEMH5qfhXSraj8lDa1Pfy+jatbDTLaFU1mLqFQpeLmSfoUlexEH
1MqKS60E7zBmr3SURM1DHr5dH+GqCVKtHDwUEvDTy3AqzzDcaJOa3mvGTdw+ysNBrj5dN7HqGtQM
RKcECfHlxdKM5UANKo3jB8aD8EEb3mq6yvKTVv2ibO1dN7Y6njNjiw0wj7U9+wK5YYyB2/qoAYTe
sKWHu26EDgJYSQx04BeTpvuQ09kdRqzwRZCSmNKXpu63fE88b99FDmht/2tl4XuQIytRrAIHsVCS
i7pd5580/X4wvvfWq2btqtb26KBP0o9C6/L6LIoBvDON7CRESyAYaJO49AqtQEtO8lmySOnGYzBr
ujvZtbJTshoKpsrWtirsK3hwgj8JXe6pf3bawtVhXm6HKLe5NevzDuIjpXehN+t2hvYwoPfJueAh
H+QYz0lAwiEhWb4lrbvqpmdfIBb97Pqi0E8dSB1fIHuD8bVOAjfOj+ktOXor3grT6/P792gXDuSY
4cAZ7/MKmumvCn+PySfJp38p/nJ9HdcOH5qU4EAFYM5dZrkbLIMqYRtn98a3sLoprF1jfc2j6ckI
Pqhtu1cr6XDd4J9C3dJzoABhMQFBigbdy1kcVYOWyjSkzuDU+m0zaJnbakJXru8HOo+TjFZScz5w
+Y5uuqkI9+BJpZPTNt2HISk1Tyn68nZofelz4fg/civrSPGSTDAqhEpyoM5uTlPKXghxHM28s2+T
sIbhWh+dB1uJnDsK4sHN9TGtLRYUzyJ5YvEmX5Y00qCQGorR6b1kNwdLA2fZRl4rJ/va/uddWPDq
w/r4B0TH/VOEhDMf7I1oSEx4W+6NZnTVGtahypXkjTVafVXRQCh40GGjoSpwaUXWEZULBJxlDlTf
m4cp2JV2/13P58hziuFHnHTpQalTT9cziB76aX99Qtc/gEI/bUqAiNGXuPyASDfLphok3L/e0Vc8
37XZIdUfQu3Z/prkbv/9ur21O6zAFfzX3CKQxmMaATpgt5Gz/FWnL4qPmJBa7s0s3rXtRuukmLx3
GwBGDgWYogzF38LY2MLq5lgAVzTJm/OD9DNtxsfYvjHs+MOU+V/HYottfXV44I7JslHq4Sy/nM0J
YrO+CfvsPsnaXVDdCZVAB5xSvpPC5F8crxBVCbJGuoLkPy+XMwetu0SdlASgRlHVh0oq93Lh3Bbl
1nGwPqS/zSwcxJp5imRxJ8yA7irCY0+rE4WWnerPt9Fsb+kVrqSaqTYLfAMFRUsk9y7nUA59GCcs
IGVq8WVsTzE0CnVen/QAUIXs1XlxJM0XVt/aZksFZe3YObe8OHbUNCRxahbZfR/sGiPdydnOCMZj
20i3uB0Cc8/XN8Pa3YXWXpVELWetutRVVVIpVisdfI/SPOcmUqfRQ1RsEfGsrd+5kcV0miN5KcvH
TVLrFMJPF8fFbug8Jzl22T+HJ7B0RGYdnCVwmCWkSjHrQu9CA8yAmeler0y5N0uQMED2uDWs1bkz
ofn7Q8bwrivamhvF6voBt9R68y5W5mlXyPaNmhtbl7+1MwesjUCPcv2DpvPSHwsNxuGp9MEJ2KUr
deOuC7/IdOYm5UYsXnM/nJ6x4AtErYX7xYnc09gPsicyDtKc7Ib+o6y71Yvt53u76z9fd77VYZ1Z
W+zrECYsSOWAknA7H/dzpAEO7SxvLK3woFvcca+bWxkc86eQZQbQjMjQwpwZD0Ye68TiBi2taUZn
4C8oCtT2Nq8es2RjY62MjQwJZWBKgLzzlz2TTtEV5dCJjVydpuYeDHxoQs9tbyzYig+S9uLUpEz7
ZxdfekYC8CjIKU7dyyDADdurultjU797Zf+CQCUacgVhREs1ZG0y5slJcD+yn2Gg76Xx1YRLuTNf
wRJsLNIKJlLkRwCfIgGFwWWGpJMqmoPqJL/PVJK52mfbLg5ZpxP4reLeafR7rXmTwPTK5LAD3X5L
ZP0YHn1SGaFyp+XT1vesvLtonqIEQjedUDxcXMLafGpzHaAleah9OIaubVNYleoHwe0cBk966mnO
ruu/BQ6koqny+7rP/umfWlwgME+lmnI8cGpDv1xgXWqnMWiAOORJdCz922G4qaS7OpRI9fXPBJ5D
0Ey8/hqvHjvZM/KXQa6gMXsYTXoi7gzpt28duuQ4dI85Ve5Bue213zlPJkm9i9Rj1t7YW41tKz1h
dGOIIgMITkhQlzqUdSZLXTg3+X1l7dKInIwZnFJH90CJhZ71KzPcMpj2kjKjY9q7fFUvIzLxmAwP
Qqmvma0jl+EPQ7N1nxZz9W4uEYAA8q8jzraEU8uj2XOjBrYgqUWwH7knHUu9arfSxStxhvyMuK8T
ZKhtie10divqFL/RjZomBudTONz24U8r/462slv8H9LObElqY2vbV6QIzcOpVENXdTXQQGPDiQJs
WvM86+r/J/limyqhvxTGsR3bB9helanMlZlrvYMWe9h81cP8ODbBW+drXH9vs+9h1H/o1NolveIm
+NDX/sYtbSUViXoRkGb6bGD2Fr9n4BNZgB6EYFfitWn32s3qcY6t90O5dSSuhULvETwtJTKh6nk7
9N6PZr8SYmdZlOzs8KQasVuMsefkW12MH3Zwi48J/59LJ6gvMsWydUi5U8qHDkPJSLV3qe94UvpN
snPPCIw31vh3c4wNnixTf7C19kPoN7vQf2i1/hBQoWGqaWhKePS9u79d18b/A7FKdU6AnxZTHUu2
WZczAj9z/afiHzCoMMvP4xZucCXps7HARXMzBbe6rMdMkOSoIsPxpRBoz6VL19D1398fyWoMEjAy
tJoNzUG7/ZJmDdoCqUZqPupHY75kQYZ08kZuXZstAYr9X4xFbpvkNPOrmhgUK1yd61qcHFjFbjRt
Ie1Xdr4NAJGjn94hHbzFd2EL9KUZ0quPijd6hKIvStD352tt019HEH9+tel9B/BGlhFhmh/kkdad
c4DLp8ku4BScFH4jGM07qhBUVlBQuQ1m5VwSrU40Qr9I9MldE4tmQ/4oW++brWS+8oAllSOUKdoi
dMsX36hQ88Cec3AVedq8tfTmgxPIb1KTIpwdmx8V7C2BgoO8ycbX+2NcWRw3gcUCvZpQ7HbLNCrZ
Smow7hpdpcjTYDBiuLpcbyTItTFy20CAGO9dgSW9DRXoMzbUPboLM0f7rJyc4e/yLSJkyosmN15q
qof7Q1uRL4JK8TPg8kLFq6dL0pYTwi8q5Z1htcEBO4zkTTC2iPzXXXyoU7V1u0SRvAlrF0+j6eA5
I2aYEXRLd+ij/jD5TfgxG9LIBFlp5MVBhbx+QEN23EAOrD2Hb37u4vmhIQqB8QvCEHamXULnJayi
d7Hv7DX/MULymwJenAW7bpxc2/j312hEhLl2gVdlTS9RCwmQykQNmSkjyfetggeZ8s2WqbGb0kbC
U0VGWxwoQm2SE9JGJQJA8e0q8PO8skqVswsh7MNY7e24dUfD3iHi8KA1j1r2GCAtTGHYa+z8iBGA
Yh3y6q88emh9ZyeXR8f0ipFCDyo7U+vGTvmn1m3BnFag6iydf37lL6oB7dQEqV8geNhk+775zNvW
naa3vdYdJMQ7gND8EQ7zn3l9avo3WpdsnG8rWQ40EAY8oO3QoFn29dS5lKowARaaCn7ms+mjgI6P
Kf7Hga/tQB38x3iLlZeWQyLNA9+kjS5+qroaZhiBcyrbzO2pAEu/FY5mKRI/FBF+vE2uck4khfg6
WEwu0gmuZL9IWuOaIHIkROIk9WMXNBuJ/IeB8y+L7gePRkDxOQxvF11JMsuNCTFCY6D03ydgKWOM
zrX2XEvmroTUrOUPU/5Sx/VDOsiHyLc8u5pfssk/+cr7bL7gG4ZYS/y2LQ6Fcwg0+9P9ZLWWh4Wt
FKenEABa9utsswqsOtLJw31Pk07CHVe12kOpTntz1qYNgOJaKmbqxfRzu6NDeDsfYWl1aoHe1yUp
ir2eaki/stmz75kWvKtwhGka9fucmw/3x7hy2RHfHPyIUIjhO9xGbdscch8ADnh4HyUrx23kwZr/
vB9jdR7BGwtQJNCl5bu2kCsg/hWXNiv+2ramAJwJlYZoS2JsLQ53T4i3olmISOjtWPwsqP9P3EKN
zyUeQLIW4F12MIOtl/paLrgOtMiXktpoeWBye2tCDNmq4ONoPyPB1+vtcaz9vdYEx/szKC5py70C
JxUzNuoC4KMWa4MOZ9G3P8AZ/ssY6E+5/iT3Xmlb5wxXsN+IhQAFlDrhdbSU0SnkoQ9aBbScHelo
Tw3dvkCpoXTetEn0gNLrlo7K6hlLb/+fgIslWPttOmUmcBdcrmfpkIb6iyJ/Q3JsV3Qepr9YwOx8
tjkqKfdHugZqwFSNnj9+WRSrlg8p1FuMJtYBatWWEzz0kgAUNdWMBWKnU6O1pWNu+uljnlTBo2lW
4z62++dQCTDGqVTjSYFvsZEV17Yj3gi6YNsgj7MsuTRWHzpVOoAyakCnOa82flPB1qVvdcapeYty
AH8DyXu7UarWMvtOU+jw6sObAW3pYrR2Rp+dlcDk7+1RjZxdI+lno3tO2vnwO9Mu2gwg10h0+uJJ
ks9abo2DxR0+SBHx9dV+V01RupexTHH1oeo9slLr6Unu7+JutEGLjrnXmjzE+q6ULsJLeGMprM47
sHCqASba28tXkpyNRRoZos/fpW4SW/gsfUm6LWGctW3Ml8VsndWObvPiRWE7edMVg1BdaKrdTL9x
L8el4/pRFx+rLnvTZBt3yLWAlCNYR0LHgkP29kM7JhIqfQ/IuInNp2z4rMhn6mP6XJ/NKDnd/6zi
xy9z1HWsxaKaHdMfZwFRbUKh8a/60j6YdGvjvFpdu5ZMBxppFYSEl4TFQrfTIXDYs7FTlQfoafE+
DG3/APsXUf5pGB8MuZv22qjkezOdHcXNc7++THZmHu8PeO0UEGBSJMcoQfM9bydXK+rJ7FOQXvpc
IkQiPLkC5HoOfZCMXqqFLapnzschavuNJLF2znFDg4cK9N7igXAbOA8qbMN8ZrrXXmtKno7+1HTx
zv73DsicNYjLCIFxRTg838bBBagZdZ8B9u3M/cPWkwcqrdWunYKtt/bqkOCfYrOELiqPqttQU49K
alNy6Bha5Bp1+5RgFhomr7zMN7LP2k6ndAYNSkifkvVvI+ml7g9Nx/rJ6vdQQdwIBVk1m34jnyAK
qiF9wsqgKngbBTZGk1c9DZeCC/QTN/mXVguth9kJ/I3jem3muL5RdVR/QCYWW1wtQicwbLotsUjn
lWsVb8b0LyPceAmvTttVmMXunua8xyoPMj/tHDV6DQbDdbbQxqtDEfVayufCRWzxacZCS9of+BJc
FkO/3On2yUKzOMy+3t+4q2P5GWf5lKPdkdd2zvEXNbXwJAnRCyyTjeywlg55TdM8EjpQxpIsTmIq
Ew4S0qGiQb/Mdj6L7f441ufrZwjx51dvtmGScqnNAcmU/jH37Z2uvgOCLf8GyI87+88wi7VsczWr
1ZqRpP4pV14651T73++PZGuyFql0rOuuCMDiXpTQdqWq8gLZ2kia6x/95ygWi8tPw07SK6ENpFiF
F9Xhzgami3DW7yQYh8sNRy6OSTTObr8K6EAnsHwCdXpy0NSvWlKeFPv1/oStfXq6nlD3EVagIiEm
9OrTF2aYB8kAroDt6FhfGkNyw7HcjXG7sYzFtCxPdcFk5l3qgGRbpsvILCd/duDpm9wM0+eo/6o4
9NgyL5T+qMdgr4z/+soCTg9YAegT/uLqcjuyKqHlaw1szmQ0T9b0brYbV8Z0rlKT01B//rfTCKcG
WbMfyhHUdRbfKhkruHo5HdcmR0T9dSou5fAlgH97P8yvk4h4DzdtEKQoUv5iCCYXVuY4NS3kQT9E
pox9dnao+5KzZ/KswPRI7nhZTA/3o65clYRmEFoHCH3gmrskFRvaMA1ZSAEb/ZA4Ohraqzb4sQt4
w5PgQCZ64o5R4SXzdJG3fPZ+3W7EplzHhkM/ByrK7WeMUpnaSUpTgHPvVGpo9QwjePit5fnrPrgN
s0iBehG1ul3CD0TE2I0zPFMpWynvTftwfy5FjrvdBrdxFjnQNColn2GWXOwh2ycV8LLhadBab5w+
DvKWOvz63NHXA/aCedfSzUap5jiWhpDLUP42Td8qTQu1618TzsWAcNoGZimegYt0OMn1XNpKwNkR
y++1ynHttnpSh60q3/pQ/gljLm4nVS/5mSwTxuRdlTZPpfJsWn/f/zZra4B0i6CpDu6E2+PtUutM
Sx5ChLEucvwgf22+OF0Acf/7fwuymK+2GfQ+1QiSab1rDu+VDGE+PfE2+3VrucKEo0/Fn5YM0s23
o6kYTtkLLuEglnJyGgER9N8HxThbErS/TPXSLNs4G9dmELwfD3IVqMcvokNKbVrjLCQrrVh2OeVL
OzhEfbxDUfX+LK4th+tAi22kmYM6qFlDbalJvYTHaPQ3TYmN0awGoT1sIZPPrXjpKe0YM2Q5EUQN
UcnPvrfqcfOquhIDxyUKKDb/L2B3t1+p0fB5kRsZpTg9phVyBiTkZjyS7k/XyndR6KkLFUGZI3ip
g1ljyg0FE5RYPkjP5ljs7MYGzvd5k18qrguL9EYgYV0DPgRO92LR+b3d5ZIFlqrtRjEc2kEb94iV
BCpgTZBYeU8iYrDYPyjV1PFQAq8DbZnA4+bu5aXRU+UEh2ZL3HLt4/wTS0zd7ccZJzPpY5mPk6fO
foj3ra5vK6OuBxEmNKJBiKrMbZAgDZXeL7kYNabVXhCtTQ9S3csU7vpg4/BZDUWmBqxCCQdY/G2o
OIcZoPZpLsRB2jbbcQOP6q3HxFoQINNw+kUTCAbubZAIupLW5gjkBNFzW6Hb3LYuUmj/+l1MPwXZ
MSHEg3/NspDdWrE+JULtB00VnWZdera71/ubZnUgVCsQs8LGhRf47UCSWJLlUiNEVM6ehJ1JJpQ+
jY1MtrY1DVGC4ngGVLnsacS5kvkpJR+eE7gURxqgsmcccKw42pixtY2DNheAIvaPkKy6HY7VN5We
Jmp+cYL3MPwaJAKEBI0MexmR3P39uVsblRgSN34+kLNMOKnF68WqHVSFovwU67HHUlNw2A7nLVzv
yrBUwY6h3sqwQEHfDguuNxLhJcyHOcUFuDsp+cMsRw9ZaiACsFG7WBnVTazFipAn05ZCiVjDWZ+i
XSt7DdLkWx9qLQoJjiorCRs5xcWIarWRCqTIwaO2eeBWUhC5bfXXzL18Z8mZv/GlVpCGaJddhVsM
ap7iMLEEXF7+0oT4LDTvm6w+6NSX2vqoVx+N8W/6h9rkZvHBDmAto6TWDBeHnhg7ZCdPD9LWDKzs
vJuftLiIZUERZ7HDDIT9IxJY8/A23GpXrhxUhEAQlg4fh8myczGntebMtqAnTJmbBO+V+uX+Dlgf
w88Ai5OwSPGTCUUAC/MKVLXz+t3gHP5bDDHIq8d7BUd4aiSYB539oQ9eBtt3m2wjP63wCMX6+DkQ
MdCrIEqn9zF8RWbKMDsPQdX2AwJgQrZhDLwROslbrQzQfzJxBJnTpECkXFYOkd4mp3Z0UjcOVcPr
MJl8f3/wW19wsU2CLLCtREywbX/Ip7+l/tt/++8v9kUkt5Pu4zBxofi/d4zmscO56DdCUC3gusQl
U17W33uAEoGUCC05+lVqeB6brZ20OklXERaT1GtRbvkT4oFFV8P5l3GGON4fw+o65xoGWFLcX5fX
F20OusCUZrQs46/ReJbzL4hy3Q8hfuTiUolj0s8Qi0FM2ohbZ02IrkSXqvQ69SB/mCjn3A+zNlfU
cOB1UuhwflF30eWmj6tOEDe6r3L7pdmk5K5N1VWApbrL5HeDIkfcwh29PEpD95SZ8lMcJK/3x7EV
ZvmkMJMgHrCxvei95bbWkxJK3lYRdGOudPU2KUyDrknjrDIUbHIV+6Nq/31/EGvfHAU7wUBShQnP
YvflfWfIvZirfFAfEDL7bkpvSgvyWDtvQWhXx0L/GOAjBMNf7DKUXLfCUGYsTflpxMOkMLakt8V5
tVzAgr37vwiLLyKVhjMKgdeLP1evOYqLLhSEomo+WvqfY/I0W+FWxK0xLb5PnfVzZ6liTCl22elL
2m0dC+I3/zomTcj56FT1ncWm7LJYqbTBEiy7tN/VSvjdUevdnAjfXtPDVQg5ll08G3/iG3WS/d+o
o8FCAFQNJhk7uSW4JJ/KeRqhNHLtKwfXD8Nz1etnK/80D/qxlmnz31+P6xP6M97iFESjnau7ySnY
Gy9x+b3vn+//91c3rdD459GMO94SymB0KMhSDEA+VzoYyIpO8mO66XYjNs0v30w8/NB/EoY6i1Wh
BVz4CyuAFzTF36p0dmc4Y2bzkKr6bquYtgLQ1dHsBncKX4zS4LJorCRdMLQRj80h7SEX6VMA3jCY
H2Z76j3FkHxPhnr1wW7hN4RaER/ipnou4/hzb0utBwUA6mEQBNgCxM5DArYHZlaJZo/TjVtviNXJ
50Vsi1/MQbO4b45poVt1lnMOBz6WB6IHb7jjlnTAvSggDpaUHgSndSkIiVJ136bypa/fdPVvHMZw
fBFgpvgG/HaRaPS8KGI7rPOLb/tv4JxFyF/JIVoPW8C11fTscHMGPQsnZvmYBKlazVLO3XzQ64My
Rm4eKgCK/T3o3fsbY6WMqYp3kCC28zxeHgRy3MJIaFlGVgtQNjjYw872/5amvwY7fqCjO1lbHYe1
rX4dcbEaUnsa5rJBDdmWJTdxPvmbjgBbY1rWsPpyqDOJCBIok7p/VyE+1Zrnylbdpr7o7T6JP9+f
xbUxid4NlCqaKfxvcV5nGbqVs55fSuu7FsMWi/f3A6wtbh7gaKGRlE1n2axsOsWMrZLUgtx49tlK
q9ozrSy8xD0OLfdDrYgdAPEDbof90v+pvN0OxtJav5VmNpIxw8ovnptcPgRxtJfVSykrz7PQiDW+
Z/bWZXptjAyOfiw1J2QPxZ9fvYSquLDKJoTGaFXTvoxDz4m+x/MG9W0lCDRUuCJoTnEZWZp3WWE8
jGoIetcyUvNDXQbjQRu18Vy2vb91hq/cSzjAwf+IkhCmjos3ahnV3RAIdd0i8g9VGL3VQlBHarub
q+Nonf1iJFHLA3ojLypcSMvpn8H7ufmTjQ51myiZqzoRPRK/25B8WEkvNz9MLOermTaHHjUQhz6n
ojifQ3xhIlqpZhQ/xNZGelmBbgLTuJqDxUdtp9wKjQ68etJNB1wYqhA5hJfORgxbe6toD355Mcd0
Z0b7MYnP87wF1FwfKigiNL7ZQEs9rMLo5dTnJXhJ8sadglc1gchpnNT0z/u7ZnVdUeP/X5xFVqOQ
PaHBSA83Gyb/bTtk2cmIpo/QYrekH1YjIWYBS1wYpC3hbLYxS8ZQIjKsgZc28PjCiboYzcP98ayQ
nPlwV2EWKa2vQNSWKq6J5uxB8ItweJXdOfcPs9J/S3qdHFDtwQE99YH+Ri6Gg+W0R10dSzeT570d
dJ48bKn2rlywQLoBfhdUG6B8iw2FJ1wx0R9hQ8l29IDexS41xhezrp4zufs02uOWyPhqQJD+HPai
Qr30bxv9oQpNCYZXAGmlMHby7Bafu2TYJVtcstVccRVpsU8wi6Z6XRFpmj6qykcpTlwF51LTphI4
HaTh48bnXTmxABSjYAUohdLCcmRx4sRhFdMoH2J59uQqi/dGOYS7VJMDrx1T3x2rpN0poT+6qOv0
p7wPqge9RM13DpNvftmOu7Au7Y3DZ3VxQ9US9BYI0EsBOXtQx94QvpdNfgab61Zz7ardh/uDX8kJ
wLbZOjgaIY+01EdCtKsvYwWeQzzVzk6fnjvxyg7K55Bq/f5+rJV5/mHIQCVUGOwsAcu5T/ixJC8Y
ufalrtuHsGs2KEErHgM8OeiVQiimjkOY23QeF30vWznginauTvi4uH7Pdd9EAzTxcpUGbvWpSD7N
WeGCq/qsDrEXjOPOong4KIWXT5Sc263ftPIhb37T4i0E7J4iu23DME+0P+dofkjphOlZhHayO4wf
MtVwc6Xf9e2bum5Ya/LXWC2+6OSZRI82DuKVXXzzWxZpo/VjdZIDwA1BmOonsMCWKydTeba60nfT
WcoOYzYPG2+F1Q+PAZvAbJA87MVHyaOwHNqBj1IZceOVYcNlV5Hn0/3ltXZZw1DpZ5jF2IaocVK7
ZGzZ8IJRlKtyqZDrVzt49WXbq2GghZb2IFWbnIz18dngP7lMyTB8bxddWYTVPOvI2kqRodJVG9t9
mkYgj8tWwcmiV2ZMYZz6jxgD4VPZjdIb3qPJXpKqwFMkP/bsuOncIvb9jSvH6spTf/6wxYyYXTP5
7G9gJnKOsUC1m8bvv0FhYstdBRGzc3WDGvREa2qbae+CYB8ElttNr00I1tYO/31GvIkkktlVpLZJ
Big2qJyP3bmC3276JzvdUsla3SFcufEoBMrEE/c2SNJVVF8E/KeNfc/oDmzSuPnmpOe8+Hp/wa4u
m5+RlvILatbOfBcSvGIN57l7H0fmxpYQv3VRhaEA889Ylq2nIOvjuI0ZiwL2OVHOGaajmfUulj+K
w0RoK0B9vT+o9emDDwQ3G/zHsvBjFji3hxNIlhkG+HFu/OC5yfxj4Phu1g0R16IufrkfcnWVGzwr
qJk5nGKL7Veodc734npW6Z8TVATNGGTiFtZghXDMMr+Kssjis2lPYzaavJaG8KKPXhHvhjx1R12G
ODLCQtQbV5qbDx2XhsGuQ3dIGhevSwQfxvLsZM0esSh3MAJPr8edRoe6NXZ55/N47T5YSr7FPV65
RfF7Rb8HTD9s7MWs9GMv2rv83qgMXRPVmSH8S9POqfxn+2RaW2+L1W9gcoHADEZgfxZJIGpjhtKJ
O5RdP8l5NxzbTsU4b3A2GuNbgcSfX+WA3hrlNis4TOk1eYb1bLXcDoNpYxWv4VB1MKgcV5gqKAzs
NgxeubYT14Sp8rNS5Z6Sn5K88xCAYfPkkbkL2v0HK9+6ZK+mBB79P+i74I7E7roaXZFmZcNtAfqu
+qxbwZPVOxtHwuqyuIqweJylFjQ2HV7EpXMKd9QsV43kL1HwiD9c6trhZdS3rj9iof2ShK4iLhLq
lPtROQnYZhpKD+h6wIjr9+hhcB8L3CZ0HszhFCvybg7TP5rK/3g/OdyfUcTfbmc01tVUTizGW5v5
SW2zh6LaKKOsXqH/GR92yLcRYJdyJRDaK9Wgud0cvIOE+rbVTVePt2CC68sSfCBq1tQpf3Hg6COp
GOaEWEXVeXXcH/vC3IXTfEIIA2cwbfAoX3+one5DWIeXsNuCqa3OJnps1GKQs7GW2hv2IFmSIpCe
zZQ2rgr+8n1e1eO3+99sDShC3YuuEYJMQgFusfscNCS0NIYtRsXEm+lRjJmymw1uzIHqFeUjrf8W
4wj9rA8fo3beJ72Mw2340CaaS6P7MCnVqY4VdCGiyxCaX+//vLVJuP51i2tI2eZZHI38OhkvkKCx
IeJ8uh9h7dxWMCkQMHSb68YiDWgdSrVlBbg1S08BzrFxVB36AXb4A4cgb5n+Idfj3f2Yawf3dcxF
YkhMOy9g0zPnwde4170g6bys/OgznUnzej/W6jqGBwd4jxYCHPHFxbTX0zq2sFK5WNqnDOBDVjmn
Ihg/J72B8Kr5pPd7pUb0KzS+REmxdUdZUaMCKnYVXnzhqzRrF3GY2cGEcHrvItyTHGnKgL+ujn0l
P7Xt+0AKd6MJ4Kh+rKgs50PYuzUPJ5Qcd2FXHwCfHByuGLM/e3oubaTo1YcMeh3wy4V1A8DG25+X
JKZWFw7viaJKvdQPvb55rxiFlwXy+8ZWvNr39+jA+cixbXwXMe/LXH0deZHLlLSB2azK0MyG2Y3g
c4fDm7z9Ppbfq/G7ps2unNMXrx4l7jaKr++bra3//xk7YHL0XJGlW4rtyGqAbgA0jEsnl55VPRd2
LmA+Xj/N3qyChHOyc9A+1lH/cH/sq+uft6lQYqA7vyyotZkx9H0wCPdu9ZIZ+VHHKqQrateym2MF
ufx+uLV7jHgK/y/cYgmmCgy1SBiupMF7WFFHKXx2fgeISXvpZ5BFHp2j2lQQWOVhqiFzUzlPtfJV
yc6ZA70LNe/7I1qdQCC/PwQfAFMs9rRdDBWgbNaOWjteNOxrI/Zi+UtJiWGONk6IrViL2YO4bOe1
eHFH+T5ueFQ03ybJ7biCm3q15Z23dsDja/zPwBazWCYjGV8EC7P+IFlnW1EPgJS8lL1wfwrX8+JV
qMXRokW9HMiSyuMTtdO6eEzUR9+AlB4X3mR943rWxyDwqktZ9hu3mNX1CG2aR6+wZV3Krc4SGnJO
TkpU7NBrsXmIKm8oN4Ksnms8EQAFc3+gC3Gb2OzUKZS2YybhTB7t4NzE2S7pSbX+oe0/dmrttors
3Z/T1a93FVMspatcb5kllgMDMZ36lKlfsJdwIcUc4aC9/41ATB2dQovT5UdmuwoEStxGAqLiAE3H
6VhMfc8lpZxRpAoct+2KjXv16gfDSxefW9FUWkr+hW1QV+3AEZqiMQEjuI+Q3tmSp/lx0/rlQABy
w41T58a51K4z5bgvWuFiMjjprrWb7uRbNFmMUvGyzkZNLEXsCK/3+a+4SVFcCd1eOaAA9jAjhTLZ
WzXx1Y/pcDTiBce14Uf592qO61ZOu85hldbdm6rJZtcuOlfX570Wc0Tf/55rE4zENkUFoVdJL/Z2
4QQGwl2+KoxC1FedUH3/0m/ueJGolvN7HWSxOpHcaJtoNCCbheUOT7QMcMP9YaylyusIi3udMsSD
2oZwe4ci9dTub6U/mqHmtjSIVAD594OtfR8E4ITfDQ0L4EW3czY5vCYDLle0lAuvytE0GqdTE6Jt
xm64H2r188C61xC8BJelqrehShrDXAJsSLdm7NXqLm/sHQJc/y3I4kzLLBSMQpPJM5yXvG/cKNqn
0Pv/W5DFYab7ymBFmgWvsT/bkuKZ+ZNUb+0c8Zl/WWjg54SPHBerpTLx3MWx4cwQCnqz+kgRzqvn
5KXr9POoysemKP8KQmdjXKsrD4DZD80cjEwWi6FXeynReMpdoqi6GCYdbe0UlTQdgGdRCrs/iasb
CTY0klP0zMj3i+Wg6X7VtKhXKHLLYSlbw9GOtXLjMFlddCjYCs0dYNTLRddnWh5KYwZdIHFyT4jx
e7rZKRyYQ368P6DVrQSXVgjvCP7RomwySrFj1DLMBAcGdql/qsPgMHaJa8UbIm7rY/on0LIF2IKt
svwCdHuJLXfdj3tneEk2dYQ2hrNkHyJ5zaNmhv1vWD76o/a32n4XptU+M4P9/YlbWwmIGYNsoYyG
Isfy9TQVaaMjvHQJ2hmgg6l3yV+FKW0tuLXVrXP2/lC0AXG7CJP2mt51JsfDMPWPk8QZWAbl97BT
3utYZMGe+XB/WGsTSEpF0gDyFni4xQKHxB0ElQx5pqprL7e/xzjbB1JzyIfn+4HWaBgM6mekRT7K
LLCTg9wgz2IXtqdOCMZaTmM8N7qNfrlsJ1451e1JD5Ie8KjzvTP9wOs0WfJQObrEUmV6DQqAv7Ef
rn/VIptIURzhtMl+KLVPlv23In+lJxNm3W/scNzihEw11EWc02/ziDrkGf5OLXkEuwazPYt0P7TB
RrZay8ZQFoVZr4n1y/IibKY2NlwqPAO1QBDYxjy6K75YbXVuVGkfdxRGoy2z8bX1w54ADopUGKto
8bSvjaDN7QmcdtHNmhv271TN9pQuld2x20qTW7HU20kEKtLahkCh06j/M4/2XRrvAl7svj/v7i/W
tV1IlQwyHr1+FcWn20hcbQpZmjAQ0dTxEhvKxY+lPeoDxzQ1D2WabLTP1x4woEQQiwd7qKvL67Cu
1HqZtWAPp8zJXLMz3zQjurHOY2gIN4Mj/9bZGc2NDL0iIwtWW9gaANpGlHL5tNbD1BylEPaOEVL2
CdtnP2re5rziM1s7agYFzzn3siJ+kqvh0Zx9Nxqa30g/Dr6UuM9A4UOC8Hai1SmOJtWC3uNM1Xmo
rD+yWPPKpH+wqq0WxerqofALVpBPC1rkNhRrMikUAxxujsrH6AxvLGA//WQ82ZuX45VQwr9HRzMS
HQbsP25D5UgROQ7ukxc7/2TXs1fj1lLlFk3fl/vrdDUQTzWQlkg+AL2/DaQqpYFgMV+wUp7wYXiX
Z6/5dJZM69+/CtGVAKtI1RxN1iVa2mjshLoVeF9dkk8BgKVMbo6/w8S6ibLYdZU+ho3dF2B8qSvF
1nOEh2dcbKl6riTJmyiLLKLNbViGAnzb99LbHrSVKX1QpVZ0qfI22vlWu5H71/YZEeEB4d8hzoDF
VyqnYTCiUmDNLbNz8XJDUfPZND5NiN3I5b6oC7cIereS/wiGwAVKfrq/SlauYgaLg4o4BGP2+2Ll
F04u9UMhs8/10S2zV14CerFRg9mKsXgPNiaNBbUjRqYjQ289a7buGv9erkxoB9FO4JnOmbNEAURp
SkOshAEeq69WTq2gfo4Rrbs/W2t7SkVRn4SM9SSw/ds91c2V3FdFWlzmSC+O3WSWrp9p30u5eovC
Qr1x0qxGw44d8iQNOMItoiG6aqCvCiQ7mE81eu9BVX3otHCX593GwNY+kcrxQpWD0ouzBGZXslqW
pi/lF7Mq9rnfnqmrPiW99v7+/InVvHgSwmj6GWaxv1S7GXNDi4vL0Kd4dr521ZaI1PpAUIAQuoK8
msScXpVruiZER6pLCgbyiQCm8yL3r/cHsXIiC1rWPyEWi8AaW3uOoNVcFJhGeFH0teu0M33lfRKN
j9ao76SqfJQy89P9uGu3ZAqZwNmxdQD3tcQJlTkXqtYy4LsWtXZ0SrzRykjr3Mhvc7KuTbricnIc
R9X4NGgWXKPS8pI81pCqt/QT3TZhtD4h/HP/h62tUzhX6MLyowT553bOy3oIB4dS5EWtpiMi/Vzg
58OkPRXzVrFnDWyJHiU6IuIqxLEmPv/V5x2VvuESzTpVYuM02dVhTk5aZe+twfHs1pPp3g2R8wAp
3gveOa1x8K1hNxXRu8EePbX+YOpbMJS1JQ1HEKtPhk95cHEw1RNEziAqikteGZVr13rghbr/75V3
eVteRVlsnHoY1KLXWHPj2NTknNrwVOxKXNufysP9r7l6JHEmwXfRcHCnunE7x1pRqJEy5wUFlFer
UrwBAE8Zic7bIEP2fyyVh1F9nHJwlY51QvB5I+2tbWHeKWi3QlPmirSY0WnIq6ztKma0kXZRepxr
fxeOG9fqrSCLCTXGDIalVReXAlAP9wl7qlzEqu9P5WoQHs/4DyFLRPX4diYd2W+01BoJEj7zxvWq
+inv/727Oced4CNwfAvT+MWF0hmyueAILy9l0BSulT6VffxdNSC2pL9z/AE7QX6WxyLysCIRXO2+
Jg46s22rEqsz7JNy6duk/qVk0SMb6/7EiSW2OCfI3jqsQfIJCofabaApliOpSVr83HRMuZ1SOkht
cLYtrsrxsDOyP+6HW/lON+HEHr8al9X6GXWdprjY3eT6xVclobGx6XK5FgVzPNHZsLmoLEGD/phV
GIfKrGuQkHnbHIOHyEg2yEVrlB9M03nD8H10CDHiV1yNxZdDVvRYlpdGso+Do78Lg5eyi55MWFBz
U+6K4isAQi+Pa7fxsyNYAjzB242Fv5IUGeUPFzU4pyAKbn8EqOU8jbqmvNhFeSrq+pxvqeCurBCo
KLKwiacCS/PrNgJl8i7t4rS81Jg+VP6bUD8G6F9qWej6+MzcXx8rw6H4ypFPY0bDFngxHAtvBNtK
p5KnvqLNO1Z/9cUIQ54g9+OsDYo2LoZaUBXAIC2S0qB3/jxPKvnCaVMsE9T8ZA55fOgxGHT9EkaK
PYdbRuYrg+NuSUuD0SEMaC82dUajaejRGrkYablPhKZ/E6u/waBk6nD61gWRB2777edqFduQnNEp
QWw79rEtpeQchY501oux2dgBK5MovhIaUNyZLWOpA5bXckeRkvp/xD9wGI1eO+tVF7nmbGqHPMeQ
yCpabeMRvDaJBKQqhJQn+tyLSRxbp5MyP69Q/62/SqEA5jr+8f7qWMkfQI3hTVJ5gqOzhFZHviHX
Y6hX6OI/2ZCea6eEM/wbghHwXFGUxSJEdXADXHypflIbe4j+H2dnths3snTrJyLAebhlTRoo2ZLd
drdvCLttc2Zynp7+fKkD/NvFKhShBnr3xW5AUZmMjIyMWGtFw3WS3rlL86tI/wuJDmkDmAsuX0o2
/89tGJ1mNb1RNUEy2KfIUfZaHR36Pry7vWFy089vERaB5jcNIfJlhNTOzZSiaRHljXit2VHQmN9s
Ziw2RecPyZbg0pal9aalVc61GAuQ2p+c9J8ihApif8iUf24v6NLLWBAHiE/DC4Tzer6gCtmAqOeu
D5SMSRTOvszs/W0Llz5GDouYJHc7EQ/FsXMLtGfnrrKx0IQnh4GlXffFjTcO6FUbFL7kEGE+zhq9
qtYlVbbI4XJvXtzkC+Jp6HHfXsa1jQIw+n8mVg5m6U0b1ZPNl3dnvxzkLOTbBi4/OIoKnHbpWkTr
tWuZpRrPuamJIGuZBBXbas/wzIoWZ1Wlu0kZl4060Za91ZePytKcVHoxgS1CY+eadXg/Fco/pQoq
zmiKZqNic/nElcuDWAoBgRESutzfP5KIIlTisjcW3EAxxn3JYBHf5E7QxuagDz9ro9tPmlD8cB43
juxl8JaGpUg/Vy0zDqTv/GF4CJfEMUIyZjADBYMryogBsU8Mstsl2cvtT3htjbI2KhUQoRCstQkh
T6R9qXPZek4TFMiRMI4xRKfULY46+s/CdXx764K/9Espdi4nRZBAg2Ze7avIhMGFp7aBYfzqzKd2
a/7Ale07+/ur7Sv11GF+LX9/nBIeiM+hn0YfROJn7sbmXfFHYjfbxm0EUGVNYJWqRp6x6C0J3s8x
f8YXmOiCtutW5nV1QdIMeoHceWud36JoLWeZwjaIbeuucqBaf+4VsVvq4SG3NnoecnPOrws+DpVD
tD2Zm3KBgRXIgC+6mnRcF4kvYMqbMZnlRgi/agTNXVmfkvTxVSrZCGWJXBMjEfsl0i9Df8zbL+/2
bCYR/M/GKjdWNGQqGGDawVFXd26ePtQg65gcuZ8T9RBXv4wRSfNOTzay16vOzWRE5Dff8pSV8zWD
GdrzXHRwpl/L8mUct2p7V52Ol43Bn6cWsp40l7sCtopou0CtP+ZTyHt92hORJl0/3N7AKyuh9+XQ
cpIVHYTfzqNQU9aqwYycPkhgth4MZi3dt13ibcT0K081Wj0Sb09XD3TH+hLplC4Ovd7sg7lcdrmX
fxGx+zRo2nHMOmbaja9zX7yaS/lgJSc7e9DcL/bw7fZKL4MgkBKgC1LAizfAOtBzXdG1sY0BxndY
HmK6psdU0ane6WPoN3qWH+KItiMyvvfWNBf3t61fflCsg6BhaKBGXWF9uruKTKer3SGA0bIbvMXP
1RO3rV/ZG+n5FYw3zT3uExocqK6RDp5/0TYJG7e1hzHoxrTOkCPM6wfVKN1DiQTYLlk67+h5RbgD
kdr41RRpR0Vtxen2cqWR8wDDjwBhz5uEvJdWxfmPSLTCTjscKyiWcD9F8HbTyVcac+McXtlVSmc0
k/Bf+hTr+t0UhuVsjWgVueMh/dhGkiIUxFW5YebSdeTzCl0p9GlJsy35M/64qltKz7mTNWqgWbX6
WBn98hQrsBOMIf/eOegL2rPa3pn5/AlwqrGRJ1yZi+niOfRRZcnZcNaLrJZhcSfhaIGFCsJsose+
fK7yp/znmO6zR295nfXUZ/pf2B+t7KF75Q+d5vDz8Ls0P2XhvWonuy21lct9dyV9z+PDci1ysM83
pNBLCyZdrAfJ1FaHuVEb58Ur06HeWbEloNJUFMQ3ItUVx0ZGB9kBCaLmU687UkOv50OXLyhqO4Nv
QBYpvB5Ckusjx+WbtbcXuXOYl/TQ2O+PksAgUSeGLEStAl7N+XojLc1Fm2taYBQKkxEy2wrapKs/
3z40V3YV/AHgEZJsOWpxdXLrvBnAxEbsaplo9+pgN4ovIND4vcGTboQjuxErLk8pV8tbJkCjjxXK
lOQPv67TZXKdatYD+FA64jw2whw/8sZqiqd0Eom74clvlarzqEDzwHsTH6GpeNE9EQ2l51S0WqDa
+6LemQ4DBfzK2CMEyowB77kAmj+9O/Ce21xlCGoaWs3oCu2NpV2NH/u9sOodaoq3v92VEIGEGl4J
/Ad2u6ufb2VWk+tTjNECpzCHZrdYnVbsctGUPCfyrBY7IIIoFLtVt+yjeIGWUiiINN3+EZcpJCmx
9lZ2hZxMK/X8R6Cd7yqTMvAjFE0/Uc1w9xMCKkctbZx7a0mOY28mG8fymk2ZGqPwwksdCve5TSQ/
l8mgKRBMsxvMdvw000DxheE1iAqrAaOyNxZ5badpEHskEiB2Lkaf5gwiNjtUi4KyHP+NYwhM6Erp
BaguBKbuyjTbKaL166zZ8N4rh4VbgOPP7UrnfQ0R1JpYb5KJmAcwSTm409h9F3rh7bq0HeaNfOlK
JIBZLgffaRLpvVaR9IqC/A9d1sBUo9dugHia1YfeRl6ClOG2z1wmgNxqJphlaujyKl35TDYqVTMg
X4OmqRl/r+1mOOpKo25s3nUr1PLAkXHu11CgyErEohGBAqCciV/MVX+XVeMWOPXaJ+JRzR/CLejd
yG39I56NYyfG3EmNwM2ZBq0a/W8zjrpdDXhrI6pctyTpg6D9qF6vdq3ipGVplhtM4rZ+TKP1aba6
Z2XYGoN21Qy3PskHmTMKL+cLomNIhytn0ny76ChLTJF3kkWMu6pWl41SlbzCVrGZtcipoGTHXOyr
ctgSq5bSRrYeWEP+ABZjZ9Rf60bdFcNHQ1FO/HPb764sjaYJUUODycBQxNXSasfR4x6WctBP/5RL
7nsQXvQtPYNLt6NRiMcB+qLC57grI6rJDFfUM23kEpm95lXzP6k9ZRsB6aoR0CTUwqXkq7u6YUTS
4M9ThBGz7dV9XQs6M6Nbucl/MYRyJofcouC/RuF7fVaJ0qptqdRV7/SyIO+JlrL7+d4vw+enpYVo
M2EdLtC506lLY6bMmbGZydMW6qH1nKG+G2ZSIL8vay19fb85/E6lXUINnvfuubm+C5tWxLET5E7T
+4MzfDJj985+P7ke2ML/Tz4kg8xYmVn6ekRuMnGCWKkDaQVdnXdXVTzgZRS80B2Xo/hW3ublcmi1
EjmMR03+4tES0ohxfta5u8XOubwepCGkJd9qhwTt8y0zmSI5h27m0Pf51mbKZ4FYe8EkOW3r3X7N
kEXLkZuBuXHuekhPM/ZqWMWINdrC20UjWnwRVFcVDcetz3Pb0sW0mRFUmNqrfB70XA56981wq/3Y
o93lbt2tlwkLicr/relixnfc1R4PUiwZ4ZMmmmc0SCqlfdaimkfqhp7K9VURFBjqgTDn+i0+1hzj
pWb/9DSJd2Wkx8emSj6KQpSPpdtuHNwrgQhsjpwHBHCPkvLq4PZItPaFOpI1xDRPfUWLvjiAK/+9
fV6vWpE9GfJMMrA1EzPJdCss9VpHkSOtar809Oakkfz9um1GHpbz+4ix9m9IUbaP3HLl43WldVFV
IAXbOXm+Tz2YArmiGrva1qbDbVNXVwTqHLEEoOfAe8+Pk0h0rRzbjszOTIYdgoMDmgCOu9FouG5F
zh8jPBDA5X//IzlBJHBx3XiA/p4W3ivyI+nRLmN3f3stF96NziBBGyVnxszyv1XRVRlRiIqQKQn6
IvKb0HxtaZy1Bte5Y34yRLuxdRcOjjkerIj4gokmS5Ff8Y9FWWLppjns+iBDYzkn/niltyuYOrN1
ai92D8yuVFL0gMO98RLPDYUTYLhU03sGkg1f0LotKGIpW8Oo3uLZmdNJKzJHRR2CpHjtdL0+VyLq
2yVopKrgzjbmPIKJPpg/ckRKu72VKqXxPCnukD+madq/ekbseqdssHPnSYTCtIDFGe7ik+/E/b41
J/un0VVWdQgtJ/nmIr75WYSqxojuSQIpp7Y3n41xzPp9rWj1a9GUGYq8lfC+iCk2fotZ1P9anb58
yFM3+1xmevOSd7NyyKOwSHlAG9WnASVL6l7MGxP7aunH15Ra6oexSJcO9Lin9IeBsu6/eimyH8Uc
Jp/TMM5L3yor8RJmi5nvqsWynwyQvfEBhGfMGUM84e840wn04TCq9CLicT7qSzt4J3B0uXUsBpEl
n01RxsI3cm9+asxGMY9xoitwHi3jhx2maufHwA/UJ61O8pehQOr5uUwU3sWLOqPwFNchjYG8GJXP
kZpkfy/OIL6NTuvcp2o9/42XZ7mv0rkSO4P5zN/LNIfS1hZi0PZKKHLYokPff4ooXajHyTVSbV9Y
Wp3uuq7kkZHHXVv4da/bf7WLMfWHtkxF6HP8ve9xwnCIu36aU4+y2aK8DGpaF36f1J3Ye22sId1d
p6iqLUz/+ScpI7Hc9+ydzejF0eju5ykqtI0339ujbuV8NKIpMNq8ayW94NzFEz2NW32cxoBZZiWK
zfPAO9YU9hgf1cUb832YOupr36Cv4he5l3zqROckbIhRmv7QCz6FVntDuzNmrfgeVvkE/iNLdbCq
KZtuaWWTsiuU1/Y6UxCGQ666FnQzOykcX8uc7omUQi2A+cKB2IUGad8OxUD1ifJkcUDIv/4X0E5T
7z1t6X4piIRn+3Jw0YJ0R4AwBy3T48ex8sJPTlIUyh1Uk6I/Ou3QTKfOa/p5b4BcL33wLM7r1I6q
uodcFOWHYVpmEflWy3QGv68NJ9mVDbWijfTsSqziKUWJQqKKZa55vr/pPFRxaVOTHu0KTunJNuLj
UP9S8i1R/ctuB4BSmA6QROjd0MxbvQ5dpRwmlOooS6eR9or6w+R7iDYf57RSD2WBhkbST13q16XL
JB+FSNGHjnIUDshMnpzRYTTrdEuX50oEdWX/gcuBxxB4gfPloz2e2Z1ZTAGPh5nrQEH9xrZ/v/f6
gdTH9jKTgqbcRaV86vtW9Im5BDxpj5BYEAXtHvrWLuQAVg+xnfebo47Io4HKsFTFP1/TstiDKZZI
DQRAwQ+97Gk7Fc5bgFUmy1qcnZFM6rvvPK4gmFpQC+muOOtLIndbZ2wnZUH7L/UOaI4Xd20j+ger
NQXFRWtLY0DeoedxQdrjk5GF83JZI0SHdhJ81FgN4jRxdlFkVk/eoAx7ax6UjRzloggAY4E2BzMt
KNVwo69zlNGgbqenaqBa4Xxv2eV3vXPH05R4XDYA9p5LW+t2uabUx9sf8sqRkQhYiqfc8IB819Qq
VSmTSOjGAuq73nm1flDd4W7svZdeqrOgx6VPn4cuY2L0fSLayU/kyIAqTF9u/463j7fabIBHJDII
FMIKXHsUOJjWG7pSC0zSrN0gKJz7zmgPfjqV9SGmh3roq8beESqn3bwk1c5Lh/ZYJD0jp5mk5hfj
8KtOHHPXa135WPSq8qSqy/IXaiLjEb5+s6fjmzNGbvLuyjquPpVz3flzOYdHlM/qZzcS3afbi7o8
+QYMHpJbiKlU+mz51f9I0tQq0asWVlJgTPNzpddfu8rY6sRdcVL4vIBxVb4dsI/VSaxmZhCQ0UzB
AnHjSdencI8/Jz8cvfc2aomXpuTcG4tXKSM9aS6uAhnzlhMRG5UeiKw2fc/q5jvESoqdOXXTxnmQ
f+rcG1gPlzEAFu48NK/Pd46yVcyaPSNo1KR+1Lt2PqiDZb+WhdE+cl3bkqXa7azJjnbeMg9bmryX
BAVuEUIXo5j5B4T46iZpPLoxRmgYgTbR3EOkLvRQRs1+KEyw9eZD61Ync2n9Sh2PQyQltu9vu871
H+BR1eJ4stw1yciFA+sV1IoAFTJndooOWT/tcrVGNH35oql/1YgBlo4BMd39oI4tgMOtJ8aVzy07
2Tgv/WQ5iej8G9Q99udBIyaJYvir0eDsUf9wzV0chqAcb6/3ygeXVzcvdenL9HHOjUElQtLX7NSg
UFGJI39eUMEZTPPoZO34ZVSS8NDqQ3YsnbTYGYsnDrftX+YoFI7k/D1mCON0a3KaG09KiDepwdBq
3qM1J8PBFmlLwmnn38pSERuh4TLgY8+SYj8MD+HNucqJQk1Rl5reAC3H1L5DKLd8iEI3Z0CoPnzM
s7B4VsLR/OAKxOJur/Synauzv+wzHU/4TRepgp6H7ugOLDXX410ovJc5nb8IdP/SftxZqfcSi/hz
myJZaG6ha66sGtNSadqVt836mksiM55chVXXailv7F04/CPSwLQzv3KqXdKe/tNa/2dQ+vgfEdhI
QspDPQa9evSV+p/MzY4QiT+4lYKQaQtAPHko67r0R0fbsH3l+IAZAD/AOrnX19OqFpoUTJagXGMX
brHXs0jbZcVAJ3Kwsg1Tl8qiUK8BRVEYkl0YPOp8mZB77Yknsx5MAg3Ryi+REncRnFzC/KeatM8M
adkrWX1f1cnruMQH/cc4Dl9Trz2gy3YImZgSM/hiSX/DrjtE4xY05srhApFCaQQkhRwxvIokLrWw
KgUNFlgGqo+22CX1t7SkudZshZEtS/K///G96XHZam1RicsQYFOHp87ujqFFi3trfuNVQzSgiI9S
N2B9F0I39topbHQIZN7z2HxLu4rJWpZvvXtkMp+W6wetHAiZzE5aBUYrnSaJj9CDPM33pf1dVPad
YYwH4NkbOf1ltoIlOkMEfdlVNlYhyQsdZ7DMyAistCvvIqf4i1t4S4/yyr1Gs5r1OOwby1l3HbRM
sVFNzkB0IKKOpHg/3gPwYC4l4BGmBSTWcrDtqb1rAEjc067sDzMZ1tPoet1f9GuHjULx5aKhu8o4
KOeRSI3Hc4fpYsUc4iZTg7bVEUNrl/ak10O2vx2HLmMBw2yAmEjyC2XI9e2WAZYxDD5kgHT9/WKH
qLH295G9kTRdRldyMwKNAfeFB/cahYCol5Kp8aIFmd4ekBM/1pUlgVmPszp9D2v9xdiaXXt5Cmha
0qiSXCKyyjURrDC90RsgTgUmePsXrWqHfVaG9oNrAwdTRnt6t4vyQCDxkdg2Ob1ylRYq1DJcsTQk
RZ1ePsbCbhH+ilEzvf25Lp0CRiAAOuo99GMv3iKANoSZqJMZiMK09p2ZtadRRO8/b3T3SXIteeY8
/OLc9XKlyYa4xQqSMhbzhihWiL5wN7bs0vWw4mFDgu3JZVfFrcUpynDqDDNwp7BGflbRfnD2vZe6
bY3D7W2TOfF50o4bY43qFbo1F8SOttCWJM1TK1CqLj1ZVcFdopYqo+R14zSnw/wlVvqtu+/a+gwe
sIRJCsjoRp7v4hQ6YVGKzgqSxhwKdIzTFBgcxVPTN1sRbeljXboG+DfAcMR8giRPg3Nzopz7ahlr
K1iK2tq5TIk99m2nHG/v5LVFUbmTelg8hQEjn1vxUKBZakQ5UWUofbF88LLoTkv1jah07XvxMAUl
zlGC9bVqW6GU0Vlox9tB4iZgYwczv7dzY7xzQxHfeR11bnCz74aKcGrZNzJfmoFQsFdLE6Y9DQCS
LQQOq2HvxvH0yPuq8mfN6zb88UqmK20BdGB1ktG2+ljGbGWNGXpWUEOtPIliVh5z+Ex3kLT6oHea
6L7M4/5uVmxjZ456+lhMs7Yle3HlxqM5iHakRosaduIaoZZMQ6QOYQl6QC3JqaeHzowOZvkP+os2
8i9ox/qRTVEeYuknZzPlvuJKFB4ohVKBlUgJ+d//yIiqxlOjcFEttP2chJkv8bQ34zn2yVyrjf2+
aoqXKq0psHBk+OemogkZ/b53wS/Ysas+WgZs/o/pnOS67ynDZGwIil8eRZdUEvQUQ+wQp10DZ4o8
j2tUgexAEWH4ucmd9lc1hepGbn25KGmF7EBqjEmSyPmi2sVWiK6qjf6z23zXB8845gadHD/J2n7j
QF5dEXkeXBfEbylYntsSjmLluZI7gdfFY+NTEhvFcRQQ8jcuhauGaCJLEUbeKM7qEGq1a5XtwJfi
si6/5KFT3KmKWm0wtC8B1BKLIUvekizOEVytp03pZQhI4YEVeeJvxESA8Kat8qEZm+GhHy31MZoW
7aGclPmQQo4+ZqlanNqi6F9rLb830zRnxnGYH5y0Dk+uMpjf1C7rvqbVXH1w4tHeD02X/XTomm1k
AFe+OgpB6AXyKSQBXIbOP06NMzY8nJM2BFXKRGMRUSm0C+uTlc8bn/xKjOJw4l2SsG/xKl9l3b0z
0Vy09DDouL40X1Pj+G+buzo/UHVI/q2FFDaN+3rYG/YQl0c3G8WXIbO0rSVfiiLrLgkq6TAeQbd3
3acQOeqBahq7zD5O032VqtPnRom9bu9G2REsRXg3MNZrnxWkdc2oNIduDp+Twms+oM2SPeWZ+8Vs
0O7ICfwf33sfMq6GKhx1R6mQvFaFVrV+8Lo+chFPsOfPdkTHTRRR9bJQqtg4GpeXIq85QFhgVeQg
hzVvuOtljaissqfRK3Z28a+BSmKDQKmoPOjx7w4uoEx5saO6St7Ov8/dbDaitreEUzwJ91myQrQF
setv7907WU2ntkaBmDi1LqWyFBpHmZ49LSVNx2LSfprasOzsaHOY1MVrAP0pWm8ohHBuLqWlDcRj
jTgS+VPIZfohzxJZuIwdZj1Y6QNHZ2vq+EXNkFcqzSD5/JbyuGumY6w6hehpHD+VhWp+mimA7Aez
R5c/Hn8tYWftRhPQtxYb3qvOQPuNHE3GyLNsF+sk7pSJiQ8U3lcXQ1+HndF0g3gassh8SstlOTAx
azq1cfcrU5gFLGK12SGgo326/UEvPFQalgLpZBPcFeu2lNGjQroUnniaaslnMoyoQg4qDCPNn3Va
Icdi6ZpfaTW9m7WAYQIUdVreelKx9dxbEwXAdanF1VO/oBgOJU494E6J7+Zjt3EwLsOitAWSCrwl
ERjy7Lmt1CpRgjWK6smqx3BfNpUHQ4E0TROa9hHMbPzbHVLzIeymNPedKNE/at5U3t3e6bd3+fob
c7lTEEGZA27B6nyObhTTpa+qp0Vr7E/Q2BDMsybZmHcMNgA6UjrO5VFVRf+psHoEcZI8m19m0eX+
4mX2Q6dYzrELvR86eNHj4s3HCXLJLsy66vvt33pxY8kNkww/2hYU29bRu0oGy2MedfWUhal5yHX3
uSTLPlWla/y4bekiecCSJDRzMRpyIN6q2EjTJNMQHhZPi6cl+5ppm+jlTsVGHL4MJvJ0Sd67a+my
w3XuAInbhnVi1wbNvbDL9vVQ6tROG7t46Vo1HZET76wtysrlHgK9NUB4ksDKssbqrcxbfM451TYj
95Zo+VTW2RT7yHko9YdqEukWserSHCQuEFykrqbremsKqNUb44LEjBswABIMkUND0n1SPUDIfqLG
UftuIIJEVnGi+Aset9i61lWZTVsrs+sEkZ4Zic/40HQ4IhUaRxuZ+bWF0baSnD3qvReAD1xmabIy
cYMJ9NoO4V60lkFBZZ/GMGbc1XvdEXznH8aku/6RqlHBiy1GF7tBD3TF50UlfHtK3XdHe55u4NMo
CQEsQYXt3IoLUnopBgXkbz3oJ2NpEInGi+BumXHqj6NDsmB1pvAbw8428DOXAZ80lIoXbQwJEljD
m9uQKcajFXsoTUz7aggfkymh8d1+XgbtVCuf372fDDq0wUsCPUYHZPU2iLpZjCkZYtDX+ez4s6Xm
yq5z7cx7b47NNB3eOEiNgy+UJaPzLTXdWuMNUglIadld4nBf672mHDx9q+t04Y4rQ6ub2q5dIywt
5PNye9jr5W8xvjhVsnFXXERFjPBChM0tJQNxk/PVhOHcxolUlRB2B8FZiM+l2hcbFd6rRt6QRBTO
GQiw8vUmVnIldJE16YcEjJ4V9cmzinBH+d4zJReD0BvfRur0XEQmL6dk5LlIAUZJeD8WDG2mK9tu
WFn7Nbc6Pk0aA15JpWm1CrdxV7hNz9Po0Z53lZbt+j71Q1ikznyaovvbXr32AWyBQIOL8jZ7DyrZ
+ecZ7dmxKiu0HnP1o9tNu3rvdN3+to2LdOHNCNxv+vUUQEBInBuZ4W5QqfDsRzW1FeCZcfplMZ3y
y8CT6KGevejvjrfqwwL87BQZS7JzodR9VXs7erGnJj/1CmPBUHdsH8oqh8ZXmP8K4Rmo/admtDXv
7y1s/Jnc8GupP5MxIHLGzqxf55WxzI1b5O4jkLJiF5qluNfQy9rRjmlOCE1N+3Ju6kM31e4+dZPs
2W7b6aR0dhlRrevDB6G79SF0RPzstG345CiJ+NyoonvNC0kimEfltCxxmO5RylH3XQdRE8J2b7UH
0wFV7McaONKNoLJOG1gUPFfJBgVpSElzddaB9BbLtNjuI6Rw3mwnTW/vlf5bRunh9sfeMrRKDSt1
BrAAWP1xWB7p2e+M0fCL5EM2fPkPdrjhJO5fXtorx130susSJuo9OtbMJF774JXJt8qsD9PiHG+b
unIeebn9z9QqIM92L9Qidt1HlMY+hmjLOvWxm586S/V1fdwIZdf2z+MagdZJfk1x5/ys6HmfGHCb
vMd8QOV9RNz7voWnfOfO/bPpzNrGNsptWjk7DHY5gI9dJCdZmVMHIw41gbmx8SY/s8t+3+jJll7B
G5fgzAwVe4kk1uB044NrzExGpSj1nDoORj2p6h0K4mF1GOJu+NpGg8NsFWfUv7dwHohAcx5Pu6md
+36nTno37zLh9Z97Vy3jfYMSd+RTjTaQVphFZhq+Ec3Lj8Eu8he7VDXjUGamzphlKzK0f9WqMYBs
z30zuntaJTwCEz2qt3pJF+rA3GtI5fO4lwOppfTV+UfT5j4JHW2KAi8FMjG4L6Ch78zGipmgqDDl
7NtQMyDLYIZpW3xd+L9SnNbsh8OsbOHeLpz1/Kc4q1dIQT1AE8kYBZ3yUKgpuUN9yvWTM7o+2r2n
d56MN2MI9lgAbL0LuCv01tmKuzkKkvxrYiiHYf49xJ+ZGPs4TH/fNnVxUUlTsjMCNxMV4nV/XGHY
K1DeJUJ9uN7r4cMERnzekke7OHwIovCsJkjywJI5y/l39Cwx6GhYJ0FTuE99+CXUstPICGOz30hd
L5ApeAyWJM+USgX4evlL/sjOB88Lw7iYwPhoyqPliPFgkMh2tSE+jbUxn7JJTIdcY9iDHWnZxyl2
2+McI70wxu5wgsugv6gjkF+hkbvVXI0fQ/LGD31pvIrBc14Bd6JZf/sTXHRs+NGSsyizX6kRtuby
zAmg2NpI06BOf8ZRzXinea8v5gnC1NFBqqaeH1Gz3JdfOYy5s2wUO6+apycHtpgmDA26lWvXEAqa
WbVSxL8Z5FrDHWLkwUNnDT7kB1iAE3HF+mhZ/0TN174193EKrOj2Flw5XdBQ//cTVg4itCyzMstm
LOP8PUphs3V+qOyHTt0ZWwAX+Z5YhUwyWYn2pL0iX1fnHhJPjom6N6sN57ux/j2Fix8N3wrGlOrR
Xxbjem+v7NL1IW+ys7LwytWzZviPpYFmsd7HgZYEdEB2jZvsS886WMWP24YuDzIVBFq41CVpiFNL
Pl8X9H7VFaYR87rXJbDaL5S/inYDvnJtNTJeyGcp9QpVfsc/jleal9Cy8igJavFLUXbRS+k9ds33
968EtKAL4oLLjdGB50ayerb0tG8TDmG7y6t9zqhEbd6qhly5XACZkpJy5uDDQ6E6N6M4keGEtpWA
lv7qGMVHNRIn4cSvbpMdq4Xhq6iBN+bfXlRNvts1H5ZZ+S0psUq/8ZS7tql8NpcnA81FftT5D1mm
ufIkkAHBqodKf5tR2tS9P05b2iXXXATvIDSSlJCryqPxx9fLkzqGpDymga2ku3JM/N6a/CjdEBi4
thzwQPAfwXxCs1wfMFMo8WKaaRCpva8QLSGr+TxDBnMj2F/kWHSYATeB3qeVRQl0FTRUbdDjKATP
2abdR6EVoy8j7P62M15bzZ9G9PM9AwSv2cvUpIGURrar7kNlCD/zXqLG/S/LkWPKPXIeqXp+bkk3
68nzsj4NUqdI/UZJP6jKuFWTuyh0Q7mA8QGsSUNciaLLyspUi6ppcnxg1ofp1MTaeJi8xdo3wLko
Jrn/zoqhUuG28kNXTt4hHL303cGeyw5AhtRNlnKBq/uGNHJCsVBNAyex4r3iuY8NfLhDrBq/57ay
9pPJRX37K17zfKZpUt+ng0JsXB0xJE+aKcykT6beiUfCckcmme1SpqFtLO6KvxB/aUqBvoAUtm5a
2JXa12MZZUiI/RbsHwHSyJqdZPS8e0lnhlYfMor7vjJTJQ0sPT+AKHwIRyuAmXu4bWbd9MJfZOIG
0he1FcnFOPfKCLrgUCRZxixzrz5UYRmN/rx4P+y0aHeUjmM/dUPNZyraGEE3HDcb1lc+3dkPWH26
RUmY2ViLLGg19W9mmJ961fqQz8pdqNqjP7nmc2obX+uovpt7psBRkAbtkjLyvUiRDpvyQvVR0zH2
t7fl2q/ibUfYoSkBiWj1q0oBcgKaaRbEjeU7U3rIl1enst77aGXzKY7SI6DMoFtrQFGdGnEP4kCu
vX2q6++x8UHTkzuPV8/7l/M2/gUiPm+tNR0hqVo7Ub2c5RjNQTPhKTk/2vrdBTi5HF41uNOblXXA
7g1nDNsiC/qDTccqLv/S2l8Cstdft1cjffI8xWP6FOENEBRQWzgH5z47GoOXjg3DqhWd+aLNUAky
2fFw28g1D2DkGSmKFE2+mHRfRI3RtlZFuG7/1vMvqX7XpL9vm7gWS6T+FSwrcBLU+c7XodVFCPO0
xkT0XISvU3bfh3t7S7Hy2m4BKeIyoEUDy3/1Veoe4bTJImIZYql+AdJvd8w6sMVGYLxg/slI8qed
1U3atJVAtSDOgurvPCt9hakGWgnvPPRVtJuaWj2FRf6QV7XPwLrciZ9Lzdw4T5fPDH4CuYkUwqK3
sk6A2kQkrTWmWSCUYE6KD1Pe7ez2bsxiNGS3oOdXHIT3O9m/FN6jDrzKtvqGITpOqmVBMS1+Z/+O
2tLPHWvDDa/4CBBl0EH0NOTjceUjg1LHY9jM7Kr7Q807X4mOUMjZ1i28ztXlUIsA/U5H3l4re6WR
29ftpHOx9Y2vi2i3LA9z+V4oNE5CmOPcmrgjm7dazliXSZs6DoHItfGPaKe2zX/YMT49NXl6k0yp
W/lhPjLzhTm6GSNg/02Wl2FIuNBqP2s+vfv0SuIBpCpcjVRnVbyy09AE9+SxFDJHY4yh+Ec7Iz+h
srFxtK59Go6uxKZQmWXwxXmcoCTXTMCVmK9dIN1kfvUg2TvvlbiRX0Z2V/m35CivMXzZUA9hMbQY
QUo6cg9e9EGLn+p8q3t2JeEAPS471bJJAIJotRhQs1NbYKfNmMCZZIemSe4zu953gO9F9BD37gNA
z9Ptj3VZFXhD9pAa86E4SavDmlmLWhTDnAeL9jGbfOZ9VTT+jz/N6uttQ9fOK/GcxzN4v0t1wVKt
aoVXPNs4ROC9fjD9wB/Udrf5VL/mFFK5Gti2hP2vOxOD2sS9N+dF0Hbpz//H2Zf2tu1jX38iAZKo
9a0k23FiJ83SpO0boW1aiiIlUhtF6dP/j/oAz6+WjRidAWZDMHNNiry8y7nnSEA6uxkY2aD798gB
7/l/ZlYX1upsU0wWtLxV59/UdbGfxfQt9Mprz8el5eAp/AOBQjS0Pn5ooOaknqFMPmK2JhkA2tzy
kS51FH+4UuS48CCCgQ9VeyBOcNbXoiRoeKCt5iya4aQMUifH+EcQXqt4XTgHAHIhcgQ6AQns2m8b
2sbxOOPAdR1LCz9MrM5NUQ9Fp/WKd7hU6MB8yQJZBtvNorZxeqPCqInEEBlxKIdbiAkmYDB0xVsD
sUeFzsRPW99O7EdFv6Pe3Dh+OvXXnPrFtS6D1Ug6l9nmVYRR5q0kZiTiIO2bEMGlAkFpzlL6PzxR
IP/DuE6MeAnFqeXD/lXfcBzpxxpcgCBrrHYS3AIogVnFlXLpcqBXwSXGSb2FiGJZynpQeggUgHZ9
Lg6cgP503s3CSVvy2Oev1jXZnwtOCe8shhghzYw61RqI0Tdo7fgcB7HGrG6iK1qCXqSsdtXkmb0a
EHJWAL0fGSDv/36rF/ArWBpQWUG0vnKHyLdct8I/DqEH3dhfw6HU/95QAb4XACGQPC30VetyB9G5
VAUtisPQ/1DAPdk+sOfDbYVZgfgqfdUF74GiChop6GoueN7VFQAfQhdY88QOc6HSGgLhFBR30+M/
u3Y8V3+YNYEuQLR7evxAGFS53PcYKPYfq3nIbP93AL2Z/6GbsgBr/7OzLPavY87CYppHD4XL0H8K
8jAbrO+lfAKK5orjuHDS4f5QIV28Bs7gKoABMaVpQYHFwPhbbiJEMBnzHRTlHZ5MFf82a/Wv6uqI
Mf6yCJDG6cq8ziEK2CsGGk+ResgQ3PIJyolJYIsra7t4IP7/2s4o9AqhytqpcxR/uxytxdHGAoPv
ZgivvCXX7LinK4oHSPZgZ9mhAjX0REoI/SGuvTaJeeHFwhuPDM7D/BZy7NXJA2A4535Uo33S+mYX
O/xGE6hIfHy8LxtBUxvoSDS01x+Hj51vgwmwXOrlc0B/h3x6/9jCBX+HZfxnYfVOaEr5IBxY4Ha3
Ed53sIGlrR3eWM4Rg2IZYs30Y4OXloTQHH2GPznHeiJtiEvMXAQwiKr8Q41RNHtqXz82cX4ACDSH
HEC0FhwANu/0AGDIOjdOBR9uqSiVBU/6/oe5Vt4837jFCJgskJzhOJ3Fel0IkTuUug5S5VsR+/cl
+cwC764w5qGoeszHhjcfL+v8SQeWCg8EWq24svCpp8tqc8uLgcypDpiKSTQeIvOJRi/6msbeNTMr
v81U3hdtrfACBhshfJawDuWBqhFJG//6eEXn3g4rWqq2KI2HGLRc3VQ3tkRU2mOFLt1DztRrjzFf
Zbr7WQEYUVwTJbv0xTB1heoUor9lpOx0/3J7sFCFQ/hXlGjFMOTRlnltPHBYt/1vQD+v529nB3G5
V6hHIwRb8NprLlnQ1fbGntVw8ETZZh3ABBlIC+QNGcy1sekLpvCqY4gNjaZFInaVE4Tod8qpcPSB
s9w7VkZ8MSV1t3PoD7uPP9rZBUYnA32sZdpxQXWuixJtHrhW02h9QL8is0KVFWL/sYWzdPTUwp9+
yl+PbZWLoGsV1oJ7ZCXDYA8bWGy3c837GzTUy9SyW3fr+V2cGW6czx+bPzuVi3noLwIzgUYTCs6n
50Q3eQGQuKtBl7WlEGMO3ReateQeyukfGzq7aYsh8MYh8UaZH1zap4akKkH8E2GdXXAnwIiTQ4O0
DMF89fNjOxfPxl92Vgua+4Y7hYMF9fYrJ0ePvgpyZQ7wmonV3ZI5sydWevhk5JM2P8boKMm3j1dx
6dyBsQIDAwtBM47g6W6BoK0kYJbRB5uZxIY0oiHqyge5ZmLxIH8dPPA01l1BYKIvv7n9Q6mfPl7C
pV36awlrIjbR06ljIR0Pom4y6TSpREO4Dq40Nc/8HI4VxlnhdoB/CDHvd7oKjOuNouv5eKjf0XdI
S/+lq3Zab1q2867haC6sCBODiE2AoIHzXHvwaAhH4NewItU+1uWLgERF+fLxpl1YzomJ1XskpVIh
ByvIwXW+SvGO79LIhw5A+U+OvPJ9LlzIE1PL+fjr+7uDAjwXNJ+HSnQIUL+T6KsBi6RzLXa4bAdV
Q9T0/vAcntrBUEU5asKwaySNxyitIyRgYAf14jn7ePMu+DKs6D9LqxO9jIo4U4iz0Msy5eBshVDz
hpPUyiGsdGX3LtweUBNBlRA0tYvko3u6KmpP7hQpMR4YwAe1NycjspaPl3Nx48Df+if8weD/ypP5
kE3uQdQPmlH7tmroFtwCiRfceKa6+djQpX1DoQEDEst4Eh6D07VEjfFHTwwG6PghYWYv1FtUf13y
Ime48tpd2rYY6KE/HIIog65MuaWko+115gC6OwxSkrJIh7b+5+AH0+bLwCv+idIhKF1OFzRGVSgt
gwUVhN8F75ZLMza9uXTjODvAIP5xOgi1vBNrqzs7IeuKDdcGFdcyqyQkHfNHfW2U/kKYACOIrFB9
xxlfg4laB+Xcrm/NYWruIMwGgVaw5TZfW7As5O/gWfOGa8WuC58KZROUNDDKCyKudcUaRATaspgx
h5EcJdrw7TWp4QtLOjGw/P0vB0RkJGxvGHEWuNmMvExRLszBCwiOH+GGSZmoq0LNFzz43ybXwZYZ
m5kPFkw6DZyRfywQGyNf/vg6nUNgFgIFKACi/I7axpkEQQk+mkgh6j3wcq8nmswkQNjdbfQQJLzM
bNyyEJpvdvB6xfDlT/af4dW5B1SqxCAtblfUHUSXgfrDHdkShX9rhi+EyY1t/ETGPzzuJ5OOkshN
Rn6NNeN8DmO1/NUdz2XdulGA20ddD/is6OhxN4OeU4+fU2IcA1Ntc5jl1RNowol5wRxppxJ0ZUWc
2iJrhp1utlLne48r9AB30bzt4/vOMf/TZ8J0AKrGwECAFPP0/EUOHTwAcs2BoU1shEpaFKYFipGV
n4Ym0fl92W8HaJ9//JUuuHUg6v8zuzr2qGxMflVM8Lb2c0xlIt6ol6OtesWpn9EfwC39ZQejXKfL
K8BiYbce7JD4eyR24pOld9NnaB8vH6H4qum3LlOaJHPv4t9ZOl5Z58XrvVC4ouIGvNI6/nOVT0sR
YHsjBsJYZm1G9RtSVdvZ6lKX6a1lPlv5/uO9PccALIv+y+iqbCCGEUwjAkYxXfsYQfXWx0xCKW8x
TeD7d1SnkfvqhWJv48gVEO+c5ZV63DlAfPkFuODgHw6XOtbq9Dtz1Izu7ODy+1W9I/3LQPimz7tv
TrP1bL0ZwmnfjE1CSVbwHvzk6g4T9bqwoD0s95zetfO3MD4OIr+t6DUHsSz/pLew+nGrkGJsSyjL
Efw4GvhbP6+yPv6UDztisrw9grSoeHKmvcqvYdaWm3RmFiwcCyICu7OebagrWeXzuJgFRd5Mdz1J
RUWPrRV/n42/iSLrSlbwJz/6yOLqK0BLgUMUGxZV7e/nebihTUp8N/EPQbkrimPnOfjTK7FBdYvA
jVpJy/d6tndd+89IrmXP0YTD6peun7c6klDusaSiLn7KsHP10XdfFLmy3POrBvAcGvTg9cZ/AF3e
6VWfp46wSTnTQq/1YrVph1y+mjHKu4GGFKLTr67S7x/ftHMvBksLABe0aCARWtO8xHnT1YEIpgMI
3nJEO5icc8qsuwopPj86p3ZWH5JjpHxuPX86lC92kNTtzgKK9K21HwcAmT9e0nlwcGpqWfJf8UjD
Y8mdKpr+hMEQ9c2DDvrm/5MRoHDhpJCtkrURowWhI4wE3hbEps00Y9OuDm4uvv30+C9L+c/KEvH/
tZR4lo0KLFjxyrcaQyW7GlIq8LuCfINWXozxSGL8Kys7zyIw3AF6WHRy0HUGUfipTUgFTdqFoMoh
5Nsy/jmWu7C/VxByqciVl+XCh8JoMmbHgdtcmCFXL1vvRFPMOz4fwOmDxQwPINOYWbP5+DiciYxC
kg/dQ7Dj4eIuiI3VQz2ovjfjXM6HUD7Ip/agcp5UCvVMsBk8mCjpIewi8N8+Nnt+4GEVCsRo/qKU
Cpqz020MKjmPysfiOg8D5PKuxvCZSX3yQlHI7dnNx9YuPJin5laLxMgWyk89zM18mxdHrxXJ2L7o
8TZ/4hjgDa2NRzaWN91MhUHS8eNj8+dn5sT6emS3b9AulaDaPNTgv/fsL03wNn1BjzUdx9//iyU0
STxA2ZDjru4dBPUEPIk1AV32XFqf7fxb0f4m+S+kax8buryjAMUAIuDjC657ZVGsB8xXFTPQEGHW
lAwCMCyBb7aQdXR6izadykHsA4CgYz2qbxqwo49/wflrgE1d+IOACkRBd+1i3Mru7Zjik05glQ+S
wd0589bz0BgSaRPeuk8fm7uQ7pzaWzkbtxr6qo1wTyb7aM3P3XfI7HwhdhawCKMZe4Nh4o8tLt/q
1LvBIJJh8KovmijrsfRwAg6R2zg1/YyRVDAMdnOboMFWXCWtP/c0p5bc08voxkHv+BKWPHvnoYoQ
VHPmz1tuv0jxpc5fVOFvWr1zbZoq5exRYE+nbt8PV67J8sh9tGBy+jPaDhJvJpbzIc6/svgHN1c+
4cVr+NeGrh7ZaCZlXxTNDNx0pZ6iHCXzB7fJuFfsPv5y56OA8KnogoFsYWHcQQpyuhLV1WIS3QxN
VSqOEP6u0p500Y1l2wJsU7N1rMahSwjI/FIZqI0IZbOv2qFE5krJ9uMfc2lXgYRbBmwA1oWfP/0t
va2dqWEu5Fean2HxUF/r7Jx7cswNQW8OfCAeUoJgdS+iwslz5Qb5gVY8iyy89Z9861PJIZGUjP8q
LI5aF646QljwQaA0vQ6x42LmoeQ0PxR1k3g9RKb++YwsrGsAJIFeAcTnawbBaFQYe43gtoyLua7m
vtoQ/uiB5eIaVdb6MC60lEu1MwBVIdCz686vUwXaNIpYBwt1Esrea6UTASl4wOFT2Vw5kJeMAfmE
SAy9PbSnVkFLjjJuIOeSHvtuX3/CCbypQN0doWNRzFew4evjsKzrb1MrX9JPbesqwemR5PmemQiz
a421bToEY5RWSQm6bhuzLx+f8TPn/P+sohEMiCZK7etDGEAXrhwGywLW0CQDfQnm3Tje0CPbG/Wb
zg6wcu8fm1w/P38sgtVw4VTDgfFXV3ySbh52FrbU6XeunzXGTuwvqPsmYf407UN2JeH+w0z/t3P8
Yw8HHkUGnH/cuNNrLDGOKmaOfZ2ZeBZGLtRaidNRxEx78rmonl32meYY5LlDK6VcBpxV2umdrouk
mBKtfrnzNUTk+oHCT0KfH8V0gsowvNzyrPwVfksPB3gYPXqk9a4aHrri0eSf0Ju48nHXDuyPGcAu
l2I65g3WOmRo6bIaTgaHN9Jfc9buKbSDPv6Yf1rpq91FLA9wFjIWTNcHq1Mr6qgZAmdAxty+6ugb
0kGQemf99LP9GjWfpy7zC5Bnbqz2vTtwII2bhFWf/ausvxcuz8nPWL2AUczAxuLq4ijyPIkxUh2T
R8/K+HBL+K68hnc/C/2xs2AmAVjDgyci3rp2NUIWF2IXIzvG5tmFdiy5H2mbhujFFjf8AWHN0b9G
UXRGtrPYRAsGGHsMxAGHvFqiYzDAbuKJHavuEG4bI5Nw24a3JeR4H8EESOKt12RB/iLYO91WCXhN
7TyT0ZUzdRa+rn/GKhawRAXYczCzI6HfR8xHQ4oDvfqHCgQqX0ZzN6gXV2Wq3gTekFr+28fH7YLv
wBTA0nEAcGWZozm9OAaTeFxhqOXIg7eoCJPch9pgnvBvMiwT5uSbGswFH5tch3h4+0EJhUwSw+3g
71oPhMwKI7EDauZHrV4YdLBVi5rhzcc2zi7qYmOhWEfnZqENXi1LFIXGHLE2xyFUyYgxHV5eSxvP
dg4mwEaxcAQtuhrrYZCotV09TnQ6Tru5e/GtzP5p6i7poIsZ7uP6Wm58xdyawFYXASvjEeb6dg++
OMiATr+HX9bPYNjIKqmL1N3Pm+7OexDs0VKJndVfrrbjz33T6ZrXfcsuipiDxuh0lOqTjQr3Nkxc
nkDvMC7Ay/RSvFv5nQSmq7PuKGpHSC8xFjaoK+/6+cXFjBxQAYvQOUKWM0WCXOt4Al2lOFYuqiv7
rvvcyTprvrH6zYFcYYemoH2gYGWYjmOOeSO0OLqk7xJ0aGKQfX581C78GkxPgYYMES2YtzEgf3qF
EFPUnVMXQG3XEgVu2dAjjjfPcgUq8djN+43r02bnTKbf9O3c//RqN97Xsazu+SKQLKa62NaRyzBZ
PFW7sZPQnQsDupmZbV+5F+d3D7/Vw1TgEiJDzWHla4zrzaF0y+6o5NeBdJmunktzbSgUvPiL6zx5
xJbwHtQzIEFARo7PdbonRrqyIa1lXkgYFl4iUFCckyFn7qM3UOc79XT5cy6MsFPMOehjbln9r2mK
ArHrKw/U6ONU1Yd2xPR/xtrK+dZCvf5+miz2Wwoe+Ama9PHtTKANuxXKMFAty/xhHvvwta1HwPv4
6HM30a2GMJNuLU1vCHKa3YjGtNk5YJ99KQYCgaoyKAxJmlygCuPbfNhNMz5xAhY+y9kLX2OoQo9R
nQnMY2EuevT69wbUkK+tbAqyV7VFhtTpNYPIYSjmV7vpuo6nYVPJSR181ZmGJjVz7PJ3AWoKig5y
lMehTkzZjfMWosOgTGOQSZu2jEfQD0gwA17+mAYLRMucgB04K309o3fIJguDjbQH41oygXuzRRzF
vS5xggKDVKJjpX/vyUhW+y6u0c91FFM8yckwjFngizkH7qtErZjrjtiQFYZjS0nDo2rnzsHAbvBT
UBCyoGD43lPE7ijQe1Kkft456IzYqChiqKD2E10G/ZuMclNm3O9ZcOeBWwf0yZ1T7Ato3z41greQ
45W+OhQi6HUGTHn3aCqbvs1l1f8AJs21gUxq/aNb8rhHiWuOniFVETe7EjS40KKevH7MoKHrZ77k
mqdUdWW3MyriNC2Hsf1lHMy8ZuACakUWRXYDd0imstxOjHDQi2OcfK/6yv3V+HFu7WqAUm79srb4
hsnIzFCAWz63IUMIzWdR9UXaDVZPd2Buql7y0EYX1AXvlpsALNFaWc/CDuJChI9e2se1XW2WhthR
dHFEUbrj6gFDUuLZ7wHATKjHCKg1W8BcMfQq2kdg15zybi68FmtSRb9jo8qdVFq2O92ETdzfjcae
nNSgO/qLB5JZeyLzCglL27vdFirdOBWTtP33UkJVJulHKeKNaxFBktbY5LElY16mhQYq+WZohxDM
HE1nO9Bw5MVPWUXDz5joEURaVtc3Cz8IOqCyjnoMtzi6TEww43tR2g92SgO3ZYjbZ11thCqGOQs8
HSMJ9Hj7mXPAhpMGk55TZlUdI1kbB1Qno0aGAQ5mZ0qnSTMoVy/cyj66/Bj1bCcQCJfQ3kyJFUqY
tFGaixi+xhb0HhL03gzkvQmZnWG6HSFEaR1DIC+iY2f5EG5yaibbbe/PHghwwkB/NyBfe4FEQ/A4
YhsfB7uPd6JuYbsutXnXQMCVicuQfaYOpDsRwkDGGhSKrPxcgVH7M/WDIk9cAxXWZNAU65c5jlgS
miF4s6sxxBd1wuYXmYp6TMqWzLe0ZLj6PaqcPCE92sxoXPWdSOdcyj5B3hGDPhrgW7R5zchfnYFj
/N1MtP1hamP2jlVNmK6s/OKuDouFcCHSNE6BLg9ujIxNl2AX5YhfMHEcELtykyFS4RerAVYeki2D
0MjjynzO5rwqNnbTLk+c9C1A4SBTmnBeNZ+V8qsBMGdXYLc4s+DSYrd6F/3YMJBiDvihbA5ElPZ+
5bDUgqwoTT1pxxNq6lH+AlKPxk68HH0zAGJ9BGUhFIXe/TYfu6weixiLDkAcl2Aw2fkcAtgwZQjZ
gx9tCCmSZO4kn9MCSuAvNavMdzU2HDAjVYbqpiqWjwpuDvseyouqg8oqdMqXQwaHELt9e2vlLRBd
vA7gsHpX+PVmDmeb3JR2y38MRsWYpKO57W+I04CnCG2K7tbmU57fFAj8xmS0CXdSz5vwIfQYjwFA
R+XkZ6j4jyC+9OZepXZekS+B00sPk12D1EkMfixQeRjqthhJ7SKI1daIaEpOh30dgHazqJrQ2oVD
Xb2BlN5q91Hcyd1sm0HtKr+RToJvYvGtkFUcHYsCfD+PwPxSN7O6atEhm8vxzgwUNHfThO570opA
HLsZcgy72Vj9MyR6rHuUk7l4Hl2rKw+WPUgHtWuP7NDspkBGwOt/wdwitEMJdLt/dEMIhRsUatl3
g57F8wR5SZK4OvIfhyHsmzSqw/Zl7gUvE6IMxBFj5RG0nMPK1rsIUdO8EfEwky2jZqj2nrdAgk1E
Vb2zGKhtkxJjYi9gHiH2jRMMVrDr/Cl/MA5emjQAtNxJLK8Kf5gOxNYPs9/oPgX9JyHPtt+i2uGR
vFFH06noqDCDgb5hA27PDPr2LodQW9MPmTv6dLqz+rEossJ2dJB0E6nrTU372AHPP3596uB8qjRA
gRTbCAWP/NMAkaYXRBqjkwg4jPmuKpoJ9lovmgBd6qlKHRfpf1qQtvuKdlX4BGa/4mtZjWOJB9oB
WbUfM9MeujFvhhteWeaRo21Qbhtmo2ou/FgGCcTMrY1tDz3oohZjWVtEgGUbHvl7l/ZqTAkUluPX
GdSrVrIIbdLMr9tBJ5HVz98omLpNkmOjQfJujZh20coigF+G5FhoVbnboi48F0Pwdm72ftPGOkXl
jTGEqMNEn5WiMc8qDHSOqS5AUgKnIANxSydOw0fNYpwiVdlhn2pl6y6hSw8tgz/382WopqgBsMDh
TvO4U68RDWwFTCbUrreOoJDT8nrl1RubtvS38blRm6r0wwfwCi0pEng8eCZGC3wDXTA2uKAMxegs
R0+wzaxRuoOAwKZl9yklsLIbaANGN9dCSGPatuhv8S3sBysop/yuc4aquPEH/HVn8lgHO+3I/iVk
mGdKda46e9sEFW/uKGPWnZVT9V6XvniafD2ZrC8EKrYBVQPDRHo/RsjCpdftYzBQYRwG9OPA3tE6
jHEiDUoFkrja2VLj6Efh9Zo+S8KbFvqcXUFf/L53P1e9jOIEEvVOdxf07qTxmk9gQwMworHZa40p
CpmMXo4yFSIPuBsQ1k5j5kHYr8Ts7Nz3id2r4U2Ojv171kLV6YQ+/XiDfhCjCeLp2NnmfSMQ6yEG
RSEdQsegfYe6nN4O3GFg3rPreAMl1kiBV6cf/Rvqug19muvYLbJIgSMhq/ngiOfcgCIhs6e8/Nzb
IDvMqJ0L7xDqcC6zuRsU3c1FK/09WMHqeI88AymXAzBk/d2icUifc9yhKrEsgPqycYhGGxEWR/yE
aCEKx+lZcjA33tf4VTLToSFvPU7HNzcPHLXNZ/zLWPS0epQMORZQw739hTiWKVKC9v9TZ9H5p9/b
UbFx8qh6rFB5vJU6QgqhmeDPFDodzb4dKvsJYHrUV5dHF2ElxATekb4W34aCT9NTlfOIQjObNggf
MOBWbO2inlVaDE7BUl9JWoKrTTdFIhExHGNqm5+e0FGUjJgWijPes7zbWEGLb9jiESMJxGQ8/NWl
1TtYWgFng65H+7sSMv/chNrpNg1co4CkvB/1CYkAVUGZsKVsk1chKRINZvaDO9W62sKRYXaflSG9
L5nbIXCxG/cT3pBAJDya6q9yQpiTQGocScXERtwjw+d5SiqKXU6ikRUx8g+hp19OH5aPDs9n4Fz6
6ifEFVS+aToNx8jKpgAGHDXdN7f2A0QdFghl0Xcm0zFmXYHcxSZztXFLvAaqLyCmbsLqVRkn3/Ha
FccYmlI7PtvRG7UwQq+tWj/arZ3nqfByx9sQ3Trf4sJGnQDSPyU+Rx95mV36Hr+JSBHig8ohKHYh
tZse0mGDqW/dwVZ6w/wxtxMMFgHfihI61Ko7r2/He2wR4m8WtShDibi1xG3cKOuW+shXN77hzWvu
DigaFRHC/AQz1LEPRhgzmqTr3ciABZrH4Ya3EqDqsam0i2Ak91jmgzNYZkhm5hqh+4x6JgpQwJyA
L0YVqVWGcfNrGkPsOelAkZW2JavKnQarTQ+3hefniPRLtru29Ku9T1vGbzBj4bmZa7eqewy7Zq5w
MfFmCQwoWEAMA6Knt10oiEjBsF4+SO2hlmDTJdJwiUCMZhsQ+Kdhi4IZ1NUiwxK8ncGXoa79N9KX
SDiUN4Jl3orKhid1r8d7a2jB6zkGoL1EzQydLnSgtWnTSdJIJJKqeePDUzup26JgnwSQHLBTPjYg
uAIT0XBHfYDkKr/CqmJvlAd3wKQFIisnum3YYFgaB51okzmy1JxwOzaoQbPwC3UZ2Os6iAoazLZN
lZP6Xh0/GCI9lYiGBpAZG3weLHy6nKeRYC6g+d4w/cxpKOwExEqizIo+0BKoPVU/QmTBercxeYGK
TqyrCdPBrajTIYjqGIdS1DKNGSuejd96jx10W6KN17VhlzQWNRA6qiC1Cs0niDRMHgqLCXB2qCc2
PUMkOnZ0/N2i1An0qae9uwZ/m1Nb++IBEB2k7RXh1S/tjvze4QWtN5FqcSXLoI5YKhA10VQwTsKM
uqGPrn5Z4zf5np4+2XZRtlvbhaOBR2nCF5y84lmDAlYm+Bu1MicWskDZzG0fjJG0Bb1X0ZjMgAMW
qb8nx08VBYPdhjacIYXSUXlLZpdDPixQEBoOxqG+HwJUEalTQqUFgdtMkcYa7ScFtCLBwYCu/FtP
RPkEybQA5R8wnbzYkttyhymswE0KZTdT4uI2QDnDAwdyUrmK/yqr1rExbUbhBgsdQRo+DubiJ6jP
5qeejd6UkRwlDvxPyvIOO9uCesYJ5D1YMqweux5az5OL0VpHEmlv7LYMgApzOAkyF7wKNHE0hdx7
Hpkq47TEiFuOafMgi5DZfY1E7tmbsQyqh4rNBtTglii+TshWoyQY/N5PGrDf9YkoRAS2zK4GiBSS
DiBWbS0WP40QIJE7j/FCZABnYJBuHHy2AR2go28qFPzRuG+lcBJQg9Kvjufp+hbJhHQQEg4o3LHI
QrpaQzfXRR4mGrkBbTd1NpRAz0GN5RRuxlEUPxuhq08S1c/ixm04aW6aqmvUs4qpwGM92J1MR12j
CSWaqqIv0qlbhuGNufeySEIye987VfvFcBnhZez8+JVWlZrT5QkNE2+2FdJgWyFloVC0dG5mYRq+
k7nfk61TIN6NmHEENNz0ALEklLX9tLMc5yGgJTy3qe3uoXUdieCaWy7ufYU3Nsml5RYH2TrtcOe3
AxJGCFmgOOwVfoxY3/PoTT5BaxfobGdYPKULTJ8qvBpBbF8RlQQ4gijsmjLHdrkepC6hvOhFacuQ
B2Qojr7i/87sADtBxamg/vA2R1KatG9aiWTMQmn/obJsCOpqKPniLTfFrG6J70D6w2v6NsrAPQvU
NcNJcFMHogFO0nHAHpIwLDvwqyF9buChOujkBqWb25m0R3FP4ipWCZIjeLvZrj0C5nXqlSkJqTsl
vKMy3ORyhtZHX9UNIJH5NDhwfYxsRqfk0MQZJWLJeiBIfSeSWw3kAgJUrD06ob8UIT35Zc/S+jo3
fu9sA0TXPR7Nhb88x1kHuDIY+vgBRBNxjtIyDx8UqM5jlAmNUyO6hEo6QsICIHLZUje6EcSvvsVO
M7+6ljsBUKIt89sFxT9yGTI4PPM8E6VRPuVPcWPhxI8ux/sXEopnfEDj680qI438ArQdfhKjZNXg
JtfTVkVw0Ujeh8XrzUDDbZFPK5YGwuuC44DxkXw3TCIUieUy+NiB44tuBPgd0dOawqFLx9LYUVrm
gGynhQn6r6SrjdwUJW09yMkDipEU4zB/j8aBvNcTCVC+qX33WTdTNyZFh9goDWsPlxkktxIs74Hk
eENjUv3UHDwVICNChI/iYFvBgXd00fxu5VCnEFKo70YRC/ixkSF5ykHRZCHv0ovIqcvlQz5O0byJ
bKNoJsqKgKXQQAQ45XAHv4TisZ1oz5ZH2dYEpUEmuzfX8QXZ1fbcH6OokSybJOo0CSs6uz7GnAfF
TRDqztm600jcbWlpNH4KXtW4ZGDk0Vt0FkbAx33SA8rttjbNLO2Q8kbDt3+K/VJYmcsCFJhQSgpZ
2sy+ZA/+ZJXsbiQlJCU6xwHovR2lchM+RcxLp2bof5Kid1Tmo7QCiitX9mOqnIpFG9147g/wQYb4
NjNvdMoQ7bibGZJ6bapbd3yLdKjvq0lqvAKukgP4pJv2mzVYMaJX6O79H0XntSsrjoXhJ0Iih1ug
0s453aCTmmgwJtk8fX91NRr1aLp2Fdhr/XHJ174LGACqpuN2c2T4tQVXCFIjMrgMiTVsFznY1ZhJ
cviHg9UvwTkBzTG5QJXjpD1x3OdoYQE5JEkn6lNvhIjTqyOSs7S04odxtui8GCumqiFdNUdDHiH4
QTxouLAtAz6zlKp7GUXbARlvQxidmpmEdIyZC1zlamJN1nJLXM+xQlk1AGr6cZE5orQBl8U6bMdk
VCDDI3tZlXclbYztGFhtjk5CgOmpyr+d/DFS55IaWKLLW80rhok5LvIdQLMCGRZqzpxRR2O+9K7+
aXjKhmztupahVxKP7cikos9jdZsbawmFhVDa8gBh+BLbm6nlBmTM8uXtsLZAORqw9MG3/U1lCVvb
WVElM+XtoG2CSlsx3M3VYvMRggXmEIE2jop9qP/EVcwZWBr7A1CnNbkzGI+BqUeGyCgzDkTtIACc
M5d2yhGkaI7/c+okxKc/rJN9ciV1vmljKnvN0a/b/ZlBRAwZ+Ya8T/xcTAXGr6JThP2s+lo8Vfxi
IjNVVjW6JvpejtKdzgN9djXAri2sm8bpx+24r/xHCsEDCRV7y4htnmsiuVoUYmAhs5go91jV1JFK
1fC1HZ32Zis7OjIDWjqCLltQbX6Uq27ls9WtpWOn227XLk2oCYFqukUbNGptDEzSUtw2O6hKBr7i
BandDeueq7bQMo+AiL9MrZmQhqHZXspQFF9BtQd/xqLZ+y/qthb9NHGFBG8ul7a57AXG7ic+pa7y
3Z4CrrYike6tHRRu8bMNaucH60d558hNrFmfdOWQ8X6t2J68aGzzUnvlt7KdmIfB7+O3cYtRYhX2
KhhObF30r0a2G8eaEBMYqzuZMt6ybh5Ee5LxdE0UpWLMHx43X0/DpXTnwSFklELT/pW8WIffQq4h
lSlN01g5rXIhv7Qa6peuG2qfOc8p1r+Eus4xADlkAWs+fC511crrKbgoKiLijrQLWEnGvbeh3F9W
GpFu5saKXA7svrJyi2l1u1nn3XkHHZ/vx4gF7tQyRVSHUq1NcE90j/pddrEyqIV7f37wOhuRuVcZ
AYLNtsjqnQxxlE38P4mLaNd1PM+h1l2+TJFeb1bYKo5py+lqJjdnuReTMvJjMmFXgzwMYZVfEXg/
jybpnzu92OJMbWRlWWkQ67k4IQxqncPYFLGDyTcS1Y1sd36uZbXsb2bdsCHSt6VL0o9FAB+Ez/X6
mXx+rk3a2BfEsPHxFhFGtwB203RgMg3o1u4XFPm+o1BDWHSyulk7r6F8UexI3aGOOUdzr2yL8Rg0
TlmckN55737ElMLXFtdWXs9Ex1XYRpkhF1kU62FHczGfnG3tmsucTH5/qx0qWWkgiKiMDdtZ1J/b
zpF4aQrGmwKMz5AukHJNzME/jxRLc2vvTniZS38OyZW6mqgBgL6ENUnzt57LqPgDUqejZ65XjyXE
9FcBjRIMSZUz3uz+MERwV3XHFNuD1DDaV9Z58v0BoEtVA7UZBdAWrACaGqMBxxTG6TMnlbKzPekH
859ah13cWkEltmMlo/5xqp0RGYm1e0xpatqXO1kpt8vqUfb7S8sc8mE1DHiZCcPuDTkGVE7WWoOx
bpI6WeNP2bn7qRt3ZokdL1N3IZAZOFPGtpB5OdG0cQrFNgSPyebUWPlkO/12ao+OKEqSujaVjm+H
53jp5seINMwwNdPsHCh92u8LSmpcYp4Z+Q7eIPZbPdgqTMsiQcXj96r561atHd2vw7jYYFEAYQyp
oQ4zDpypuvG8VamXYHA1PMcg7OpYNy3DbtkKH0haxwKEc44rVhFXMhb0Yr+4Y9y8VfBmCEqtEJUS
FQPzy0iGyMvKdF1f4PSBF3ruxjCVcmAjqgrb/eDLjJ/YMPR9O2/hz5rwY6WDX62nqN4LellCMX3v
QTLTlBQQfn+sxtAreQqi0UUPXM8ApJsKnx1wTAFeEEYmLcYx1ikggBlSZwuttxbI3UrLQRPy0PQF
d8EG6q/TRJpIAErXvuLTUGCRRdzRvEWjaw4Rp/XbZmT/SwHfPTXrzBxGTsiQ+fseXOoO7OkgDZte
5rQzn6n2OzXmwl/t/3rheHPqy9H56ipr+EV5orWkctXixWfA8vOFpVsfJlep5w3zRpHiBN4/l45W
tlnGfXDYKzPqbLgOmPAXYftRhTtLuQgrqJ7QrYqPtpsCBAhXoH5m8T5otAg1s+zYbHml13rL17YL
E94HX70mcNBgVHNtwmwCSOmzqZLJl6lQIl06hv+HHQ3va1mvcHiFM9LzW2yreewsBQTtmGr9VRYR
435Vd71OHZCzm6lv2vC4OX1zKabNQKnBCWFgAMrkd2SR5xklYegMBRQw0DQifDJgAB9cDt4fVCUw
Q1SKD3BsRLu/WQ23OxvTIj88vkiaiQR3emopYRkg99r9FS5T/DB1o4TBcMaxzax4XjnEPFd9zIld
PDs+joB43pM3ExetDbWzGit1agXQ3y0diJ2uHfWMYjggC63lvgbCK4PPxd2q+jRGujpV9M7VqYKH
utMbUZWp1Zr6xtPJDDsz+M2qspAJ8KITn5jWHXbmbxnBgaSAn+KdOpoeIAzQ8AVzQr8dML1MCR1N
xsaJ6FSTlwUdQzQ7xFrwS1fGu4lw6TXpqOv1T2X3s0+Q0AJQ6wTbuJ2ZIVcfkB4qO0OMLyDNpK+b
o5wK+2ksRrplNw3OlcWD5vddfJtWXSUHIIq5Rm6rN5caArN2+r1di+a/TSZjn5X9HMEiNXP41lv9
4N1Nwhs+YPv3Pk02duCsn7p4OPFXuw9l5dd7Om11cmo8JgY4iGI+TqKuX9S405Q2tjMPlV8bVmAx
1t31JTfDWY5NB7Vhiva1Gqdd0KlM2e4hWLC0ZbZn4j9746GlXkSxvSAQaJ8EH/NxKYONJ2K6shos
xfPXYM3DHcBA+des1cTqyNT2iy6g/V60LhBObMIb4Vy1r+ucBK9eVQV2avVd+F+vdzc5rM0S9q/a
g2rjGTTyssw8Vsr23U92iytkvkYomtayH27HpSKnY4/diXnIdi9VZ4roMHmBQfcUttWvpNPzcyvB
FdKZbdkcwSd1kZGLqX9ZPp2KR+q05BcqCaaeuAzqMGestALkAct0s7kGFzTdQ+sIDFmP46UVZpPH
hpH3Naq8ffyuKpQg6LCDgYgVz0Isl4nIGo8WWaPj7TIlMM2hZ65PWTOu+znc3Mo/w1e4FXQ58beX
Ra60C+tQe96pmq3dPTddIj4bXjUfpFYF3m+w2Nl576LNU9/MliXqig2vFfy3Vx1dqxmcjIPb+QaA
78PTrKfaPnQDhVYpa0NIkxVpTWgqRIS6alkcjCFIBufgyUYXwDhYF3K8CXYm2dyFEf4Oe6jxvOCM
sg991/pIJqD3kV6yfdRn9rJiy2K9Fclx32eMbX4LPHVKGqcbkW6bEZAi2oZ/cQIBBfLWzB8RS1nM
0x7yRa7I5NqMF2L+08WxEIgpd+TQybJZDv2Jla2OnlgAwVPRjP17X0LS/In5x9GtrG2rzpT0Ei5O
FAQLdEQpvHxXtbQIlIb6iHJF3BZWClP4ya0spua9W8DPOU+K6Ckwof/fMhq7OMyxI520NHX0E/fO
BBZhLzZsMEz8MQwaazs3FfJhdI8spIiZbHILzOSvLZTpPAAZxFVrTYdg0xyy2gKePFLMEE4HHjtQ
Abhqf07RAvVERa4WL2pPYO+TN7R1/TgFA9hoCHqCEsJHXXPD3OovEKcDqSxr7aMgKrhyRdaRbNln
nnINk+sYB6+2k+wrpLFhlQymsYW3F9G4sewlFVCaZ7fdERlM56fGR3IE6xn1UHVL7Ly3rnPlOTpc
XxdttiJKh3gNHc7tJJizrkpYfhYm+ji1IiDSLYHjzYDj49+8xxrRiFxmGEk9T3RO4Lww726ruPFj
sc3WAemUbG5UbTc8mHsFLbYiowgPa8jWmnGgRssRus94OakcNV+QacSQt8L19GO5TQ4Mr4Kf2w+W
OzX7YZFkkj5pVYblcZ5goJ4CDz1exXm6RsvTBpq25fS97tXNIFfRPqrQruzT6nfudknUBlwvpsa2
npBU6epch10SsW7q/p6W33JmCLeStXkHwGupi7WlGl48ZciwgvHxZf3mFEGbXOIhgnRZOisI+IaB
mT/pCnfGU+8IMPpkt7c3j/Xs2nKpzDUvoZq6XJtkM6ekGCLwu8bq+Ostqf+iFQMOs70mWo9JNdbW
CbTSG45tu1OHVhjI1sE32+/Vs5bl6FhFP+T9EBudWbsqqmzzBwR6hs8FwcJ29ySqdSnJnLQT7qd+
K/QtwrtZZGj0wIsqglcA1oGgQC7F1ifZQksESUOtT+RUJ9yaTJZ5B5GNZyXlSykqkHou2m0/OG2A
znisk6uwyN5CGtzGeP5myymfI11eCz+imuTkCR3DCPKBN/Mwt/16r+D596OwxrLEw8Rg8dWs0byl
fi3j4siPjBCu72B/U4Gkec7lJocEVYW7J0AffTHSOVjVbeoTfNocauq4Yz6kpxGVqXHQXx1SReLY
lDutHzt/5fA8FSjzDksgvOplXWDPv8rYan1EaAXRHoEzdMzchDSujwqF8P1oiXr+dFxiVPMBWR5v
28rlm1FDjt+/dCbSB2Q51nwVhZFN/SoEDA29qdbWAQND7gJqVXtxb/rBhy4iNL9K4THC/oJWUvs3
/RRY+wHAutZHuSR4SVaZaOfIhBqHB0Ccfk0rfvLiYupSPVqQWMOZkmm7eV0SwKwPO5aVe9Nz9VR/
lz6K51vH4AgiFs4O9NlsbXjnDNFcnaiLE3vWV8bBoB8iRLkvdIf9CFUl7sll30HnKive2bchFep3
eu296c5FoJY8zIkVL9++9BqeLr/c3JudOSfMYfsU6Z/8sSLf562BjkQwsuCQ7BxurbaI4jtau6Lk
tGj4xXPXzUkLVhoyzWXzxPtzggmelpRQXt85khlGn/pIGmfCUzZHCDKCya9uqK3hqdwQWenTONhh
/88ZbZpy98JD6DbLJBFwYtOgrffYb0VwaBaraE6oNHSbW8HqyEdO5e5JCodrcHAiuT11/HnJuVe6
Kz76xdLri03yCx+d66q4b7eC8VaLtfzjWFie7q5Jb0D0YNTWLewhKTsdeO+WE4/sNH83HbpECk0D
xSylHnzYU3D44kJzETdYO+0aRoqDW3eHXW+dc7Q5m+c3C0pnvtI28H3MmzGaREDqorospVv+AYnY
aMtEdOOZvFemIMMTDq+7LDABsMmJINLQ6hNrOwZ2QPCLcZu4vAmtYXZPwe7sbxHZufvZMo1bEecG
/51Oyi/+tCHt0IcFQ1cHS8K1PaRgMQC7SF5YNtiPaR8FmJdLDjOO9tta55DrI+GyRpym3KuUZIrm
szUslrrlNUfIEO/Cb3/3HfsYJehElB+2ZHXD3F9pc34bHVeGGHl139yGQ7TeUpjCCmhmC9fn7O9E
Za+6cQCvhW/VR8u0CEa8YPD9zJ0CFL/cklyrtjSsBapglh6pVY1PA9pjnQqGHpXaazxbueh7ckqW
gtYxKH8rgsZAoOWn3EBIIJt+DJvvdpjtn94f1xHMQaHDQ3eRqFRtUfQNQ+xHpyAenFf2o4Dhemx8
jr5mGusHSBOxnXQP1XNpeu/6Ls+25t1vhA6hrULNNa38cMzGVqng1tpte2Zxw0F2Y5WWy0OwB4Db
btA2e0ozFPuVWlzPoFvpnfjSo4A3Z2sfGihZUTKQWX7gXSeIiV30mpCR5H2BbII1sIvlxV12MrIp
Bpr+E4O7/1eGTRMeBNzK8z6EoDXJ0tvjgVFm/+DkCB/9kT302UsgQ09jMen3zarwziVDP70A6MvH
JB5rCmTXybzWODO3Uz32aj92LPc7asLR+9fzNAUpMA+TTe14xocypVsZlzS9MXmRxPN/gTUZ/1yG
i8MfH0RFCzpE2CPrVGD9gkSZa1R3MnyZDExbRsCvomq6n1GUqdJe7zVXrbn4TCjO2TFJQu/MbAzl
H3quPu06cb/ZzuTDSuynSpctsdtsRW3snBW0G0FlfiMRjodCZbYJ2jKHd6UuR0bNeD84ptRZTDQk
ddUQB+8RQsDhHBk0Qr8VcPeCNJCCjRz9uKhvgCn8kXwCsdrpoocYVVnJM39AM0bpGxsED1xLKQ7o
whTqf9Ha7SPml0lax7lcUVXoanJ26rF3+27l7WlzWiU3Rthr9muaBB7Dq5pq90RMQ4I0oI+Fe+g9
sLV8QbLLPeN7pqZEayDss/bbuT/1Qz1XOa8rlriIVnkgnbiyL7sXW9ybkdetOCGpT7ftax2vkmVX
cBdwaaEw0BWNqktDxOPqMnTwgk29PMy2ixxRhxC4rFhX/WDoklOcbQO6JViFzTHEbVEHR1+NYeFh
NrL1eRLN+lChFO+B4pggUrdrMJkqoOXtwGjcnC0ydeU9FHrylsD/d4fIXyx08pMIg2yxut27NMhR
9Q3MAW+DtSOrPgjae0v4x7FHx9oAC2VhXY6CIT7S73HIfpSBcjrlaQs7OPx2SlR9UKHwnczeVxuW
Tyzji2psBo0gIoFvCwOJpNasRXh2l5jPrMgL9uY2/hcMjfWKJCd6WguF1kCSne3d8GHAv3Tjdl0m
w21FbT7GWKlZA8yfmaz//ksracs06o07pW3YlMETZIVXDXktLNLlc4LrHffSwdHx2EEuO6jw0Rof
lD0F+3sVA9+mIFA13d2z51VZ68ulO07hHjw4/DpJNgSqHu+uWppfQOKCmrR9rKfM64fypWgUE73g
ybqBKOHZ9wJ2yiOVPNNrRcacnwYGMvE0z6UF2jnZxRfn/R4fGUH3IheFBJpTE294FpGPa9/3kWfO
3j6VaG3N3DNq1zPwMn95a31F0a7YPNsaL8u6eX7xM8MEna+5XwFCDR5hcwpsMaHxV61+tSyfzuo1
BvL46WdPsa/IEX8/aSOWQ2ASJzFQRmueRWF6NF6hIjIskvhKjpSxKH0jOOLe4GHiPypA3Xjp4mn5
GdFQVPkY+LxdLvri7VyrSGApjCazPg+k7Ok7tzJT9Rn5W7Ud+W6JomYQtD7WaYzCQ1NyDmdjNwf6
ZhvKQkVoO3zvbsPNsSLGUh7+rpqe5xQUYV+PUVsk4XGt2+EKy7TJTySd+He/uFqiAu69N0uo6csf
LRuPEsRUc+jDYjHZUu/x8yTbhvuWk0Ydu7BxLHyWpayYkj2yLmGNWq94QJBZT/m8xiu5CM0SjK+w
KWGXRwODaBZtIWlKtpQg2lQ+2j+Lv1ZPzVR5VP16Bqix61jXHtxklyqXZa1Rw2zWqPKkn2M3vzo9
RhAMrT7crXfHDH1I8bZtBaypquq65ErgIDuwGYtbEc0xl5pfgkIzV2HAAE7uPinBmf8yP7f6fmgV
mE20rUt8sJQ7VJeaX+HfHMi2/fFt7CBgUpw8+bpsoBWeUlyhibR2nU9BWc2HsJrK9hc/ICWxNRvq
kmsso0SjcBuLPPT89pfkeny0N1v/oMFtgyzeA/RLo7MGU7ZPdvhr0d4YHGdOzprFMBytd6e92sSg
nrml+6FIzG8PD8NjK9Ga/Vaq0dZlQhVt5+j16vG2WTlmXvcSKjOrwwZUAZYXPPiAiUZ0F9DkYvrL
GOTbxzkOtXvTat3LR8tRinNN75uXEtgPPxIo5TkoHZyi9W5nE0xFjkAQiycVaav/EkjtW5em4RA4
79wL5KWVW40WT7prdVL7tLXHyp/G7hxMpYhuVq5o6wJGDAHqDCM8PA20s5NzO1b2sXQD+PGSZQzM
Iy7nl3pK2NbtwB8/tkqGJpVhDOProJl6DZO5pvyB8Zv4EBcbKNKKCjp0FvHI4b6H8kEaCy15CPe0
HpFgO3zqwiCLJzhNI7DbPQ4NyPC1P43KGvw7HseoPOiZPT4rHYDwlLhbyz9xDu5LJpySksfEdlDx
zajC+HpbuWQl9dw/eI3H107NanlOps7zD8NmF7/DCcVJ3QVdkW99Uf0ttV94aTl7dX2vI2MByGDJ
qu5c8nJ+g2wkv9chYgVutR3ELx3bPjUTPYq29tRClyExhilcXgv8T0gxKjExfgaB5l3co8I+TvVs
qssWIP/lnLKrLbeVN5ojBWNxcWfbhcvNtcWufCLRrqrzRdGoCIkQRlP841vsCjyknfncaEB0To6j
ELzHhUycuzXcYX90vxvvvvARwBydyN0ZNByCsyN56DFZjAsKnw6BGyhYr2V1CmoTSAQNgyPBAwhj
XjImQcO/yUJk3IvEt+4dB1i25O11Alp4IKLlm4By7I8CQGDPxqlwORsS0f6ted7QU8KdRqw/zrzQ
pdO3FvfcNfqxsZvN+xW1HiG+ZeJtuNcCsJUctLbawZ+ZxbZtVb8lPNi/xPh92HKJI1GztOmp/ZFW
3AFjSKPe2oY0HIZwy7WG29luW46orpSfCtMb5NFqD9+71Oubss3ivSS6JIBykEv/5Sqx+Nkq5s1O
g753wi9y0CTK0Ro1b+pWWvAA7tsIlNgwTLnZpgMTH70Y4zhenWgfjtpM+tb1SZFPkant1eMGUuWw
MtcgNAt5PMMfX+4Ax3M8zBSd4d7wxGHa4v3DVEn8JDArKeZlt4nubeBKcVP4xVze0UvcxAdUXHV7
79uqL5813VWeYnxKaoGSgfHKIKAcdPxskDiv7xDjzvdkwxAd8Lxb3aGa0bpwTFcRFy34wpaW/bKD
jztB9UbSSLueVweVNTSP1uLRK9yr3wbP3cYCSA7doegsbo2iq5o/EOs28B6igSV5CpUtyWGIyWvJ
eBK5X5BXx9/z1Ii3NoLjwUkjBLAs+6tznNok5GkqqplyKiypd1C/bK/T4IsH9M9XI6+mu5fWVRN8
q8jexRP8J9OTJnKozCNnEj/gVh63GFwk2p8lGHBOOADva9jQLBzsdYhnor8KnO3a2eI79AhQbd0S
0YsVsoR1WdnWbcK9LOH+i4B/+h/wb1leQlCk4ViHSJWYOhDac4rNzphj/HTEfeF0lXOomXgRwcTd
iiiysz2xPZZMjPVli5p9Odl2r34a2GsnD3fPrOz9DgVcUVON/3Sgw5/KHiXHRO80WbPG7dNQbPGX
gxXkJ7IahRCxdDAXOlE8BXm/DNhDlTO0P2pbLOeWuhx8EkjZ6/Xglsl0abc5iNMCrVxw581bvXw1
KliKlFc4clLkm4XKI5pYh3zxLdS/MvHITWv6zoMLH3X8yVhNLUWIKaFKsULgS0Pxjx4yKYzmF4qW
Ql89G3Qo8dUzb63tHIwZ/ufZZkgPlMnlJJzte5k84MFODLo8x7708YwmV+cdZBIDfWZBIVX4Hw3+
MhcR93OgVu8etGJewFi7+U+v4wi/TQASCtyEjWb/x7ykPzRk23IspWQcPZYR+tmeuOVuy92w6ghQ
Yb9j+fZbvWRxXZDeN41D7+ZFpbBZ9H4lXockrCTSERGqbF6b0T4MzmoN6DWK/hnfJg9b4q72DYN6
Eec29Zev5ND51u3uCkfljV4K8zCFlWD2VTLx8wSQv2QECzmreCkQdyjlzJ+kn05htkQwfgXRDisM
Xaw/i3qpts9d74DRyg3rBWnX9THdytb/B1zD79DgvyzO9rKMzN681vxKevfcDPIw4Jf0VzIQfZRZ
eTT6Vpzq7QpwFPt1VBpLD6fulMBqIqiv7VtTJ4VIXVH7bxQYjwV2IBchTliWE3haaVlLbvZleYP4
7dHkdHgQwP/rosgjV223MxJkYFG+yUe28/YxnAssRSBRg8iCYdmWQ7w39pou09UlHVg2lG6N3ZPu
qyF0b8FGlp+1ddYt1Wtj7gVLHxUAbVHoU79eJZuw0PaztvlSHtYZxuICrbZK8nem/g/iecmaTlXs
A19go0Hp0LZCg9SeOjpJO8AzrL6DwQhZIx6JYVdPk7XILi+7gY3fSvgQh8BX8S/PW7AbAIWiQhe+
uzCKl2Q/ETy94/nmdRAj6oSrtHOzaBPJ7Li3se8iEsyANZPPkPrq373dDPx3UO3PubNtuuYYmbMB
1umjLBiZM3/bB6wDS9E+T5jYnDRGtQjKCziXIicHX+FSQvMrgZn/cPoS6Y6SHssgP4n2jroutJMG
Xmd438uEpDGmpSW6r3d7fipryzxVrtPbORS1GE+hSPR/dD5ZU9oEM/whQejLOzyGfMeCxDUVe10b
nJ0JFf6tgrn8I9oC18LeemtwqMKqfSGxamXlH73lIZDQ9Fc5ANewnkbx6mvVuQfibVBOlrtubgqi
dXHk9XZ76UIZRCz/jlf0PUdwLZN7zmAL8VcRuDFaAseq5Y+PHomoC1w+U/OrRhGJYJEnQtw4vjVu
uQqCBONISQLgs22zhz/5Yx+rG86u9T/CAIhpZ9FaqtMogv6TfhcrQN/VDNNbI/3BOtZ9Fz/U4JPc
rbXND8sfgqhutYFG0n3wkCLIxofQY02d/VsHT+SI3anT/nYQPUjmxy6C8mnTEHtU0I32S2vHnbpt
EorcDrMnvfphi6ZA3Ra9dxVmL4lTHTrN9I4Rqd3/YCOGP2LPYbBhDYR4higuv+OJ2Yn/RRH850Xg
uvy61RClDv8aqN0Z0eFZ7VucZH3nFo9kwtTLYdXJ9LxZ2vEuAWyx81Wownvz52b6tfvONqJTWiTh
/51kZUWwkMwRAgrRUmC2tAnR0VFUhOai7M7eb3HDDPEz/mrz6vUtggjdjNjur4PZfDPJiBxHDnxs
frg9YNN018RW3kg1IqCsN684uLbgskBIVZyhCtb32e29T6CXpklRQpHYj6I4jmlXLNXPThUyIu/V
NnaK6aP+pfZk/k6Y5HgBtY8dRSM+/esyIUEjTuA4GfJovX5uVrtA5S2cikeYH8+nglyzF+MpmmkM
sTsscknJccQS3+aJGbRPKaxAMr0CRAzcCTsU4UKdJ66JXlbh0beZ85+TbUuSpwjXECq/aCtfLFDD
9VGHW0I4g8dq04O6WwhuMXQWc6atHlGNwKQ6Z/Y4KO/sexVKtJadIsoNxF6SjX45vfVtsOKfW7AJ
wfxGxWH1Pdu/jNMgoWyqSH1LZU3TaRUdXtZqWbrcUXUYcnoX/Yg6nwhoxi37WxIzDB/dywHAtfHE
2QHvvdrYlDiATAQT74/eRbY2Lnvc4rvVeaNCpbzBD1+gb69ba/ti2hEeQMDW1w8tApr5H2tcn+xp
VwhSisBIu4h7vTIPEhfBx+bOiGf7mVki9Vx3G18N6Ufo+XY0pXzcOOg+mEmX+jLKdv3bVhiUUgRL
I+eDjLzvoLfMQ2sbHsKhHmR7XMdFvutGi9eo7nYgiW00PwuX9d8VmUp4NUotT31VWzKnTsW4qPtt
VL1RrIPXoDBoCAMVe59dJa9HgYkKkWG66zt+D0Y9dIBoK9N6nMltmX1kYXnC54xSw1n0EZA1geJK
1eXHXFRt/eqh54L/51ztXkdXV++tiLVBqzgvT6DDSvIo7phpltKO1zOEEEB8UM4iONoOdt1UAkD+
iwxzZj55e/MwmwKHLo6zCcUL1ri3jsymAo2uS6IK6fAGkw2VmD/zLmMMl5uFXJWr8ZfN661yRKT9
/6Sd147bSLSun4gAWcy3ylK3Qnfbbts3xDgx58ynPx99gLNblI6ImX3jMcaAipVXrfWH7yb5d6R3
4CI2K8gc6BgkrWwuKVG37ygq9RpcxCA4x4ljozttyZK8rQgxj2AjvHfQSCDq9WwIkGdDuuMdildT
bFDfc/OtA+rJBShehvk/A/c4MZgcqm+8My1vGasJ2H7ZL4sXsCedfwC35PK/jbZL9gaaL+nzEMX1
Lh+KglVCScln7WoGQGgKA+99CX5oaZZVcwqHVPteCECnCxPDAvTpipZUt2RD6AFQZICaIjVcftJ4
pP+E6RFX29gplD/oduCL2qHQi2QsNXqEzht3nI1a+CDs0S8aaip88qBDFskyCrx5JlJ1aYZZ7214
/yTSySyG9AsJMko/rtMm7xy6yakjJpCX5GktoqXSr4uFqXn+T06AWllACuvs5x7VCgrGIrAP5ItV
fQcUNg5fNVQBGrqZkg0s6soiTLTD9mhqoLM48rKWKCMnpFr4YcSB00R6aXxuFKF5/0Bbcb1tYjTB
M/Ap1Sa/iLQPixZsRkbCstuRXMnzXenVyCroASDKpSECh9KLJptiOWRmCzdAT+xfI8Lq2FBFkLdD
abU6AXveF09jLvkfH8GKEIiCqX4OdWGTO+9azzqnSlvmr1Sr4JjF1ihtIPmhUpwiNanCdW0m+tcq
cPtgAdE5ODtUnojlAT59zZQeUksjkoGiueT3CcYKPU9kuwkbKgCpGyVkjkbsBll4FgJbAbOXSG4K
4n0z75VTUg7uWYZ681wrBjzsBQdcEb7F0Pbsk2G2iUKUVgUwv5eyJkuKfEKEhWfEJg1y3bGA9tZ6
+WOIUQ8vVmRvgcsuYksz226DRH8j1S/A8ZVcuVh9Db9qq3jCj+H0wAeM3Ve7R2Ehf7JUkMG8FHlv
qe7agFGvmxBUYIf7e7THLQm3CF2JJOLUwsv/MTJjkHkBgnpahX6TQUxPDNPZ+A5KsskqLYRIfaDH
RN/hMm/k5E9WujnITKrWbXuUUvz03sCoD9ZapG1L5CX7yCioaWU6i1pV+t8q2i3pYXAIOCgxaFny
qfWdODt4nIT6qo6s5LuNppJ8Kannj2xtDnnrl9TErXsRZm9TubFEaKPo1vlRvQ+l2By22EJWCTLW
RkPipXXxSR56o4j3fdZ66q4i5+ke7VbIxiGyPc5MUQ5evGrlwOzeKvY03hGJaRhwM1BE+JLXIhie
SivUnSMMI/hWggcqLC5qooAhFHZ/JRYA8qBlLRJ2l07cCoVkTeajkF5JnkDd6UIKuAcJSTrMx9CA
YfcMaBSgYxQBznEru+dnKaU3C17e7Zjoy9Gab+MESBxWlZe6t0KQ9XWnDFCJbcoE4C6Cz3pTGP8I
SDTcF1lrvyrZkOBBIUh59hQYIQtFcUBkw72T8BC3HX0Rmk5/0Rxda84UqLjD2JHa51K1kLd32eOn
RmoaBA+Ybvsg6YX9s/Ny90fIAAxrD2C4TKKBzM66LozyZ+y1hI+t5pMINXEOQ5Go5Td9Z2hhzmli
+JYNruTsRJhJxY4iXvelScx2kxiGKLdV6XTNKekKpFcsUAVvjU2iD/AETOBd52SwTlH/aVkrZoha
YMMKPA0pN+yTZwIAAjzJ6YBgUOCsKXcXuyEeqnydVnn62vd/7ztV6T7nKqW4VSE8apkQaBJj6dGu
ufRaW+nIlOshXJO81rqdk4beO6IjPq+GOrafobOieIKTU4q3qYLjN3gLsKq+Dhh9QQK3Tncc7xln
ltag/jN43gvJLqVY8GwnXVfKvMDGxJWirkuYmG8U8ilQq3kknXvPI3FbuDHUdaex6z9ta1Q8T9lA
2ToAVcFTnXxxSpIQXtrJhSLqIPyQ4h/VkUN5soYK6HSHMwzmBGj4iKdazSzA1m4JgkKmQJuzoeIu
WHtqVtI116mGZ2GSDIWcXjjNsi3JTaMuogw8SEpNKJeoUDt/a5WWN9K08lx+Fg3sAgoIEnm7rOia
biXHvLiWvH9lEBR9ACLLTEsIJW6D0AJ1uWDhlkJNVyJ0298A6Hn7OcBO7YXimbW2TUvThUjCfb1N
0RAc1qiD6a9ejmbCCuWO5kVuLQrdtePwcAKlxzqLQL19rpxco2Rsl+XK1Mg4A6CTixcEYHzyWRAX
imcTobEvfdp2zinF0eHdwhh2FQpRN996lcI32fTeDoh7qdqzv6nWQpdF+w+UY9HYC4o7crJEERCB
FyUgFbkGeQLSVUViANgFTzMFxmahv2fjs2fl6Gbu8sVGFu9tbXA+F7IJ65nyrf5mZnK/glrenPOm
iDYDcFcXNL1R/YLED4IHfghZeITqeGwMJH/lNa94+YzcjD3ylamWLshAhjDWoXArawmWE9IdoJFB
EoKcgFyaDZTbRVxE72HcRs6TFUVSB9I7kldxYCAXYCsWf7czHZWzVm+HY86j/WcK2QCqutQGr95Q
6AIqHeSYBTjkWqVaCcJ4E6Cir7LO7PIplRVHZGSZiuQ101zyKImclH8Spcl+pKSG+YIisXikkzHo
fzR6XJhry867c0xqq134iaPavw1ZopCkUqHfukpox0sQR9UbIhJGBnPcinkVVVmCXbSRq4dOK6ik
lInuufvUKK1hZVOIytZWLZC1tsDePymj0NC6T73mzMHahGvKTWDRFI4DaavGqamesrju2yf4ANAm
WhRIlH3uwxCzeVSDBpTL8odhmja2X4lsGxfy17YGOxZih9nZCEo1Eqa1IVxDTwp2RlxDBfM10/sH
3kAALri02+rsuZ1RHtW6G9FpjeIfNTgU3jms41g7yo3TUTaB0OKHG9AMFgu3DSEGKnCAf/rkgP/B
3Cy7gB4C801A0ZjIBNkwHvm7SI8mBAdpz6ulEbCDqzRa59SiUhQhINKQlPBBqi0cYilpaSNhHm6K
iIcTO8unNrj0C1XCGypyLOfAKYdupK5KI5QIcT3UaJqhrS/A8tG3ZeFnFpIm7gDur1rqvlarZ7ek
ZuAt4BP7LZeaB0OjWCoc1vErOaABhibK5vqmrfBZ2tl6CD2RklutbgaUILWnvqX0NmaCBYuX63fF
03Twln6kVL/aOlcvsYYObLS0a7I8xx7JfaSoEkPGfg3ZoCp/AmoTa18VBCUoBeuS1L6QovKKL2Am
PQjVJlgCbRUAegETIygSkhtEVyX54puN8TPioAEDolKjMIdGo+rTGmgyAmwzo1VbAEYHE075dRNn
YeXso9ZozC1aPUW5tVsCFi5EkBx4ZgVFmIF4NmwkJbsiqA9pEsNJ9ppCPXadK7s2WWpPUX8MiVY8
i4Ts/lcTWJdyqQAgysti6CvrNciq3Hm2oUqSvcgkCTnfgWa2ObRb6auilU2KHQq/9haZ5Pt3dl5Q
0ocDIwDhQRIPtXglHDd/qaQqEfua3IKFBJMQb4HwXXs1yILgOg9b8D3SSIhMKEbIB2JeN9h3Ljt2
5zErr1Wh8Mq0iwqpgdi0vO88MLtyi5plfWmEmZdrvzXqBrByJbl7mMWuvMyatIfTBRVBkZ4skveI
djm257w4YSZ+Bpnk5vvMyjHINlSbVwgEX+M7R0qFvlBFyQ41J9dqQpINpmpRQisBxuRf04ELMINF
F3vhwfMCufpuycTb5Abgwa9Tv8/Vk446nbdLA/AICKOhHrXQSeThrxIFbviOUEvrjkhdXX5N8zJL
z1ioIFFdqFpZXko7B/Q2MGXyHraQS8wuJF3NP2l1ZlCorkuSHk2L4tsqLj0tvpA277qDagD+kRrV
gA9gaqkDma1uNCJFbByPqMsOvzSr0X3AuVXwY0Zd9FbJViBhCJZEl7EC18VELz1sYsUC/1QdQQ/X
/puI4nUMEo8GgTjJi0FyP7lDtKlTZW/tquWSmZqTnh0FTKdinpYqULpH8Bv+4EQ0VKKNJjLd+thG
eb9uCuTMC1BRlGjbbMeTnFQgkby6Dbu83kiG+S2BRbaXG0+cXVgDzozg6o3WtyKw6IXQRhV7FDEd
FeY/aH3rNdI2XprWR2oR66bfBfFv2/2KZtbMyN8o1f9tB78b4FUI8ViTkcc+qxbQheqj9dJVn9Jl
3+3Noy6tq6WpfPKTY7FS3W2MNsIyxbnhHM/JrN9tn7zeaCYu+IJp+6ZvilSu6iPc6eVQnwaEJIj/
XXkLKd/m7tAzoPZ/eImRiV1nIxa32vfqH9FKmywNZ1bBrXIsOSlZHgcdj5wbC5CigvnYIOZ1pOBx
dvMNVaVjkL8+HvO7jSjof7PKTEOZTi1lS7WLQPYfFS1+AeT2pNavgfb2Hxrh9UZmnGBFaBNt2jBx
1crQnOaIvusX21B+Q+d+sTx1RqV42hcWJ7cyPDnTJtWmT7WSDckuZUvPkBfy3wvlVZifrXymielO
oAlFBnWBwK5OGKVMVgjBnl5ZxA/nIHupwtfQ+SPsH0V9/nfjNW1lPB4+7DcfGe0hKpTgXBY/hP/L
ss/DnFPDnbG66sjkhMmkzvE6Xw3Opv/Z0U+O9ktLZ5SP58Zq/IQPvUDLq9Pshl60zkV3T4yVHLz2
5b9cW9OxGr/iQyteo8LVkWkFKbplpKC2YH3VjJf/3YRMDkAfuLkGjjA4qzAYQuk3KnTw92ZmfXrv
/N+eEJmoo5OkrEx6QoE5kzLZCM6jmNWCystBruBzPu7J3UmxqObqHOQGYKnr4eIlACwWBfqzl50t
JEkDNCsV/1fRzlmvK9PDdOyO0NmOqslLXFUni9hsEkX2+jA6+9Uzz2O/fLZq9ICBoQ3Zt14n7UOh
BJnFzSDOjvk1RCFaxWivI7XvAeGzUZN63PVRgf7jpTr9IPW66101aL3k8EHeINYRKlq+LqgVuqtC
ymBmtYvw/XGD98b64whM9pjUpI5RklU4N/ZW/JMgUBhbFMZmR3rqhDft2GSjDWZO1i13o3OIDGYM
9BXCFvASVMPsLapsNgy+sNuYQOgf9+/vipyOqKWa3BGqAlp4umJrK1Rk6AXR2U6kM/w7gFkXNNoA
lKP/Jr2Fr+YPnhrNc3wwnmNUf8ijzqn03xtjS7Mo6owBimZMxjhQPb3ugYCds5VXrz1JX0DFQ+R7
rqvjwX7TVV0xBEB1HTOSyRj3iuWAXauic169kjNcILoVEeUr35yF+aJt0GUCERYtZwZ4akFgCqwy
uPwNmXDEEMbkSAjBCBVkKPqLQA9C5iFUIi6grbKgeTXaT0r6RGYp4MVfm1tL/Ojy6DLOBQiKHpWp
bMezeaM38cxX3WzsyUdNDsPK9/sO5bD+UsPf67tPPnx6G4Wqmuevkm4eD8HNoTg2Rjyoos9iC9wH
rjdthoikHjuMgOm+kjpYFMXvf9+Awe+PXhzo+GiTG52cFxgVPesvLWUgVUXpWfr2uIUbf6JxFj82
MemD1HS6xduuv2SktQzr2dN+0eeTFq5b1J+pq+5Rkmhye2ae/j/t8nowTZ1wxZ7sDZKGSOglTX8J
k1OTfUNVbyWN7C/7LFmo6fzoalQL85mdcrMh6SzDaOINhFUEAd/1hJUwInKKwsNFQpO4ikHYsyeB
Phy1OfP2ey1hbabwQtJIn8mT89zKHado3Vy+aC4K3igTOcEe+WmQNsfHEzjX0HQc7aQLNTeSLzUk
9RNysRL5LgRY2bjRvupta/Uf2jMFCd6/ob81uaN7Xqe84jr5IspwEVVvNvETIut5vH/czs2FKPDT
1Q1NCPJrphCTqdJdwC0AJ2R41Oa50sNtlX9y8wJlHo38vrg0qfz2uEVxe3bQpElsg/ICIfr0QIuh
SJda28sXM0WeM9KkH6VjWJ/jgVpBjGzUk66p6aGk7nPQykH5Rboo32mk0VZIjpanOKAmMijQTBeO
G8RPXQVYGhEw/YAgxaKusu8VxAkYvnq1a9A3WFTkzpdSK51iSw/2SEN632AqezM77d5AqqPxsWKx
4oU+WYmgMVJ4DEK+KO1b8i0IOQeXQ7OqilM2sxTv7GlegkgNkhvgOFSmTmDk86W0zGy2F+LTYaZs
MsNY+8NBtbplhkhLB9WjHZAHGvr147m7nbrxGLERuOaQNAnsrjd2WoYC34duuJiGtIFEj4iEtGni
gwcAqlS/P27s70Pq6r4VtKapFp5/On+IcU9+COtD9GUAWZrDxS1RwYGk8uQZ+k4L4q9KTPkMwVxE
tqofyPlvId+sKnX4+l++wCZXxcwKlUfl9Rd0QgdQjIDDpSwlllfxhdTX3ulWbaDvYfx+h28KnNmw
wkVNZPe48XtjzZ2PMaCOlSTB1XXbte8OQUnh9KIm5SfrUJpLO0ne4uGPlW3/Vy1NXcA8CpcwAIy/
s5ouNMjHlDQP8RDtpRaqiJV8edze7Vk6phmIiklP6VwQk3lNVJAjdujKF3p4qA1ng5ou5Prs1Wpm
Wrq7VQzSeKxaHIt47VwPInk7b9DkmF15zo0U7PzPoPyEkVMAa0hy8KWO5HWemnM79G4PPzQ7WTeI
tKlxWNCsZJabotn6VQEHIDtGgfPJcQSw3LXnlkc3KxDbXSGXVEvtwbfDdUaCs5gzRxzj0uk+4rwl
o2XqqFwZk5XUibRJEbqUL0kb+Vu76f7g2NLuuhCm9eOZvbdmeQPosq3gBaNPV1IsEh1AIP3WKGGE
A0q3O7BnWftZhwb6uKm/7rfTXn1saxK0DUWX5VoUypdWryHOYM6xpIK306TkM3XpUytUaRlo3fOQ
Fy/UBZ7iQXuLI+yKkQVaItUbrMsYPKmOTvnCtJE9ShQVVox8dtHb9YbqxfUVhOCkYlilZJwQCSC3
7Si/PEvfChBiy1w4a6NpwbWKcu7ouw15qXYhH2DZsiBbZk86Z+KnDIKv4FoWOtKwanWqw/pd1odg
GUdJtgSC9gNN2X2aa98prxx9yztERSqgYqo7oK3DzO1293tUXTdIruk2X3W9jwi+yJg6tXypuE0X
rS6CJfBEbaaV221jcUPq+Idgd0wOdvLAKqAnS6rqiotVAArPxHNsngZ8o4CjyrvHy+duUzq2tUIm
xLLlSVPgLge/JsvH6uHVgnSbh0wj9UwQ/48but189IlAh9POJpc/jQtQMIkGo6ehoS4RhxD5sK0w
0dm6qerOxHJ3mzJk6nM26gyGGEOUD/elpPRxVhMmXwrKbH9gpvhL12+Tn4Zv/Hzcqdt9TqfGoBFE
kcAud3K+qajf6rZLSwl1XyrDy6g5ULWNEexJo5l0qzJGTtcbncZw/bWwUcYyfvqaCCMtLHFHENRm
M5RHAfeYn/Gw2Wnmp8r8HlOr9P0vkK3QddyF0MlUb8Yc9HbxU50ziFU50iyKH5O1kngQlfIWPwKr
BzFLGBBT1IuN/7BQiPVNjeteASI2aQUlJYUKWCsuhH4yBXgN2JJIluL18dTdW/gfmxn//cMi0Qp4
v1hBiksacVAcJP8F8UggJ49buRO7MWbjNU+PWPfT6lVWDpnkoHx1CdTfPRAsKfxUoduYxLsw+g0u
YqHF71UClPTlccP39sDHdiej2GdkaVWzFxeX0pQWa09mu1OyavO4FUXcWZMfm5mMompkajvEirgk
KQRqy1FXKZZH67IgRzyCzzAOqJo9sXJxQjPYP6BzFx9DM/Sfe5jQM18zNjbZIBbHr6ZxPnN2Tr2P
tSqBXdy65qUHIMCLlPcRYh4LtzDVNUqn9fpx58dwYdKcbfKCszmjmdlpcw7JdiPU0Bprgu8q4sVk
VJZu9yIyVmwFgcCtn7y8nNmDt43aMrxeXbMMkkCE4tfLFsR+A1smNC9+ruykZDG8Reql7ZXnMHi1
jINtzLR3Z4Yhxms24RL+xhamjdcNqk7QAd1q7YtQ6nWO0EDpv+ThHr1olK+KRd5Q3a4/a6qyNKEW
cnjMjPLfWOl6mMFCWjC/xpOP2G1cgh82qg1S3wq03nuJ6390+wwzbqEFWwXkTdgta1AEHWJvDDli
6lL8Akxq6I8m5Ax0Z3I0imojxv/ul63nM5mJeyNjWkTutopf4ejHfP1hKQRNEAOKcwlB9oPYkEti
rAP41wb8rYeBI+kDOI1fjY0/60E6jvpkUJiNseimE81b5uSKawa1AuDnui9tLb5kxT7Dl73ekIZC
bPto1t3aRgeykNC6sYdtGh91/6JIO9cvZ7bcnUuJ0jSBLg8YLFV4qF4PAiB/uBhK6L5AzVqp+hd5
4O1dvKU/BVXpIzhBOXWXSHqs2uyb6c5cv2Mvp6PwsfHJKGSJDondhw4bJtYm71FThttta9/Rll5m
gIsUJ52Z9HvjTslTVbmfZISNJ7vBxzMB1orqvqAUA7/JBzyDap29Q5thLpt/Z6ePwQXbDgCTZk6z
+dgEDb3Zm+6LcUTDTvP3SXcyW3sRGeE6zb9J1txGuwlmVOrrABvIMfBMlKcpMFA8wkABIXgZ+pO7
i7R97x614E/DmIbBp1qjPIoidrbpDfcUteT+lkr3M1ihyiIthbS1pacSOVQHBcU8k5Z5u4Uj5KFl
HAX+THx8E4hcf+nfJ9GHI6HFwhEPsTZ4KdtvKn639e/HJ/vNRTL5/cmRg8STWRoOv681UP+tfAld
L/f/aepv/74dSxikygyuD3Ua0VlNUSX90AcvVfuuFeXJytixsdG/+G4rzYzZvdm1NJYTcRXXljx5
uSS53lZS6NAnM062cpdGCAHmPKOGLN2Vfd3sYV/NBCHK7URRISJStSkV2bqmTwayKrnuqzJUjnEM
dtTjqW286MHK/Tq0L7p7KOMXQd5M/YTzB+aO0sKUjJlu3/kCocjjRxgmcfr0kC79sBJ2lwvoH/Up
zovPGBVs/+0s8rtYUxMF2OwcefyED6uxxrihrpVCHAMDw0dkR+RvZvzHMOfqbve6ImSOfU4EFTDU
5OxRYVdLENgFQstgzsNNqc8s+7+/cHWeAs/72MLkRoOI7JpaSAsSEL8RZj9qfT/JDozfdJ00p7LZ
FtmPOpH2mf5u5StMIs2ZeONuJznTRySvKatT3IrQJNOPfV0cdXRtBxlX4WD1eLpuc2FjL8kp4BUr
GwoIlev5UiPwhakeqMc4cDaN98yNbTcJ9nMp3O5ftn+y8KZQs3jmqrw5z8dmuSEpPwm856clmhJ7
NGtQY0hB8TLwExDcv+H8VtY+956l4ClP3x/38+Zy5KkGkMkg1SVzxOiTDe+1Q4ivpGUf8V5bBiHs
tChbiwyHdlRTcgQ58pkO3sYCqmFbmqZRn1Wpafx9C33YCGEeZJZCof+oQ+WXCoxzHHTiFHSh+3qV
YJRhJgeYJgsJwTyloIIkIa2g+YvH/R63wfUivv6KyZnDEVq7COQ7R1P87jFSSs65ObPj55pQr1eQ
JEx4VX3kHGFrboJob7eHFgW1/9CPURaL+SNvMi0PEf33pGwa51i6JUqblyp/ru0ZlN/tmjSVcTPo
45NCAWhz3REN/xolGgbvZIUH/atyztS1HPwq7XOUYI1a/Ou9fd3a5O3SY9kxpku9k4u90bKOocxL
JQjux+Om3C78MTQmIldVgy5Nc3Re68VBZvrwOodkH6dvPg7wzhJ37D7vIT5/iTFagQ+/hj1bDPtW
xVHJzEYy4Bl+2zowmrXTWzMfdRtRXH/TpOu5yKQqbN3gFGj2Af8QtbX3bvTSoGE+0/tx7V0vfwtS
Jf3WTK4JYsfrKY2Ql7a0NgxOll+tcvM9wzLPWzhn11vZLwRkJyTVut+2fnncrnqnh4oJvht0Bs8M
ngLX7Q52UOFU1USnCL1PD5W5BfYbCwMhjKR+apQfSpgsk1+qvg3wIkGkDkHNhRTtECESEiLli/A7
LC2rfpKkdYseXvAeUeTxYLvA2TnjZRDkZ3i40Xe1oOK0tOR3G/2Px324vXvAzow5UBXFdTJsk90Q
kKEQeWFEpzxKf1nANzQod4+buD05rpuYrANM+GytwpXr5AKSSZt9Z6z6YiZRONfGuEI+HMNq4+u9
6GlDR/FRfir9tRAz8LzbtBY3M9h5ExYULpTa9OCQUT7UnRKrBqnIN6V5UYo3jQcRZHXom6tI30Mt
WbRluPXm8KC3cex1y5MRdNquVoe0woHQevuuphSOIhxedyWEkMdTdSdOuG5psqJLCrFJ5tbpCf67
qaxcC4+bhU9J2dpWR8S0vZn7827PeFZaFmHquI+u5y1T4ziw4c2dYu2bVBWLBlFhkX3Loaf56Ng+
7t2d7aoRH/y/xibHhNxp8Wh7QefgVsAmVut/zHQLuH4u2hpHaXIe0RDUAU0hc3UD20LJdCjCmvny
WgwTlL3hHWB0mxWguOCICltnXPBAoICfNqfHXbw/geRGwEsRUUJkuB5QLCRqJZXy9IQ2fOGht/sZ
y9Eihdj52ZQvhfPcBTOn4L27h0QIkGjquURD9jjHH/aeXPoWmAozO/X1P9rvGGtDz8GCr1yX0vOQ
7ox27fwUmGFbx/bchzYi7cuu+2Y2a8Nw14+7f+ca5CMM6vWCu92UJ70PcMGRzSTJTmkGe0BvlmHv
LsE+BmIn3Gzhqv3MkrrboKGZAD+IV0x90mDbV65HwjI7lfpXEPxLuT0GjrsKjFOZtmAxZ5q7s4KB
7hJr8qgFFzGlpuTmIKEXIzIs8jwA1ZjIk/JCqCio58Bjd+4FndVrIHI31uOmiV5EvCmT53F+gtSM
PlqwbMuZ8OBeC8Rf5JNYrGRbx3//sGxEVkMoV5P8VPqx8tRBg1ojqDF3wNxvhXQlRzYxpTbZ86Mj
YJaghnTKrLJAFCdTLtCO57Axd1sBrjEuAVIa6qQvYDTjqAz7HEkJFDzjp1FF/fHKvrexSXuSdrX1
scInT3aZj+Z76dl+fsKyZ6ECqzsj0ShXW3ubuEeFm9XCO/RxmzeXKppflGN1EnFsbt5V1zOEK3id
lQlrAKZMuiwQK9sZWLGsC81sVo+bEuMFfXVkTtqabCQsxNFDdsP8FHef4uDXb0zMmmW1kqqnHldQ
SzuXEPyzFydZYXWtV+fgO//tfyBJ23x29yWKka6Y6f5tamDyTeNL4sMKbZGUUnKLbzLUr52LQN3e
U94k7xuWASS7F4iahFu4/C6SIf12aCEpbR6Pym3IcfUFPIquv0C11Q6gJV9QtX+cneP8GRVu8vOg
ouIybHTzSzp8UXJ75hS9uZTHaFZntRG/C062ybyrmVzhQ1XXJ6uN15nx0igHYSbLqBtdd3497uLN
GqPQYnLOgASi5kIC5LqHvqnWeW4YxSmPo69Z6G6SDCOKuv7yuJmbg3Os59h/QUewNckMXDeTQBvU
qcUXJwwP16n65uvZtk2PLZaejxu615+PDU3Om7BkaOOahsBJfMLeG5K0fRy0dGbY7vRHJ+PAowOm
HG//SUSIrksGvdunP0jGYuRoeZ/NbJMiAvqvu8NC4OTk8uJZPr1QMwS2LZwxipNJkakMLv564JX8
uI3bVa6z2uCk2GMGnieIuJ6cKkDzS1eAdyqG1B/TJlep8SkFRJEeW48AqaWwdPAYakJkGJGUGUGO
8MxR99w8/pI7Cx8kONUt6tf8MQVLyTFMywxy6kk2mwVePVvZ/xlqydIx/ZVmzz1bb888+g0DRxv5
fSSPprd5kASjTYBLmTj7Nrg/0xyuhrdSBamx5fCstulOyi54qH/uso39va3cLV60CNd48k4XzZLs
i2HWCyDkUXO2sYKdmZfbKuTf7+NxOKJ1qbhNFllYhGgfUwo41YW9q7DGM356mDeo6nflgGZi+Ckz
F8i3SPIhCnH/VvdZdyw9qAiIf2jHwl540ZfHEzTeo1e3xPhFiEcoGpAaSgiTlVLjGlyhmslt3ufv
sF6WULJn0kN3NjDQa4iXhgZCiMv2ejHCdPG6pM2rU6YMuB8fOuS5QmNm+95ZaCMpACStapDdvrnM
69LMh7CsTml4UIY/uW2vgsBeCm90GJkD0dw5K64am1ytEWJ7RmIU1Qk5sqWoYX79bLLfvjGDW7sJ
hXWVOeHCUKF72dwd1wNHTqlDciGtT0b1Q8ISyIJvpIDMJ68t5M86yafHa0GMkz1ZDBYkNp5zKjkY
FsR1g2rrZqpmtPXJs7ZqFax5rqJ5U36tEP9R7VO5TxCGMdf9z/ST/BTu009289kOD6zUk/FUarvH
n3O7bsbKNBEmZFogPPq4dD8EC1GMPW6k+RRckktl/Lbi5wDtqX/fBm9KhSWDLO9NacnT0khCPaw+
FXhB+e45SaNl1czkOW73mAY+lx1AXgiM199h/9ART221jMRWfapVtEErpTsLTC1mevIXv309eZrg
lWpx2iMnShXperh8006LWsWjItLiY/vJaIngKpy+8qXnf469l6HOvsodClGlc8BFrHewQ9LwYNCA
P67dT162btGvi44pdmr5G4J9z/hzbrDOkpzXx4N+Zzz4Ump58K84eabrGvEuheA0b06OVUr7Kmpw
Wij7348b+VuTux2P/2llctZmRYFrBVJWp3g41gjyaDi4cQto/3gXLcaXGlM1LK3t9NLJyZfsj+Ft
cFVzRTSziu90FhYDq2tMJEMHn3xGkxoO9qdlfwoEVr8NkkczHb2zTXA7IpRQx6ten6ZMJQ9xDKkU
/anEPt5AYBgSW1RWq8fDeXvk4RNqEPMhvMjx+vfm/bCGDUTG06FDxFhJuh0ClAsdt+UkeRfZTEN/
7+jreePqRiyAHABsDJbH9ToerMHEcTwVJyz4wmVi+gtHeg/wMNV+6/I6xqgJ+LfptIvoNRVfinKD
Qt8mTNqz7wA95pmIoNuuQbKwX4s5RPbtiUxlatQPIGdAkDitTRVe7BuAdbTTgALfMh0UbTWgIY2f
dYZjghYbSEfIoFUCxOkej//9lrlHTcJuroXJC8K0Ut7IJS0XZN5bsuM45yxk1BD3afnVx7H3cXO3
q5a0vwqqgAoI8YE9OUwsUw6kIQi0k18AHJGyTSX5M6findsGwBOQH7imnI3cddcTreBUTI7L1k6V
t84uAbTPaj/glriNf0en+Dk7ofofikX7DEJU1TYV4nDKRdn4K2WJwvjj/t45La4/ZrLqAsdOkDq2
tFP/IiOJbTwp2pLaO6Bfv9uX+L9s4vzT8AXmTF/txMau9zMfcBvAjPAv4GlAjnkVTBMeqZW3PeAo
7YQ+N2Xcpaq8+E+OmXzOArEw6kPkHUV9CK2DrqBua6EKvQn0H0H92v54/CXqGFZMNiBfwsEp8K6D
fjUeOB+2uqTnZm6gBX8yf1oRJeyFVmH/fZaW/kX3z5jN1dI2zo/5kzh4B+0UvBjn4hC9Dr/hYYiF
eFfMHQUpG6rLMmOPzJwP48qbfh1vG7KjNkcqtf3rrwuLUqRZwNf11c8acf3KfonVP3+0ZlWgsZxm
7zOjIe61N5Je0DABFqpPzm8XDp3AfUM/qed2FCNeVJdu2Liv/jrUN2icRVsUi9rulVokllXuU/7F
Vjbi2HwbkHM9SptBW4tqM5gvurFLUDDL3GGN++3W1+Y4HLcXwciJ/Z8vHXvyYd6qsMA82oh1ahrN
wkCkGYkLXZvLTY/9vRl/cnKaQcGG+s0kvSA8pXPNskXgAkmjAs0xjYjm1RdYWOM6ASVV06oFzmob
4/9wdl69cWPBtv5FBJjDKzurJbYtS7blF8KROWf++vPR95y53RTRxMzDzABjwNXcoXaFVWvt7u/E
e6TkNPNL3GCCWlGpRs8sW4gMDInQak5Q/NTOgrtNpS1MkC0i6cOxDi4DHLON+DwGK5+8uK5Xdidf
ebWu2uBKjVbVGv7ocxm8pOx4/p/2zgQBxOdRUP97J69slHUHD2s2ag5SVM5oRMfWrA8QvK+kYktO
hiL3P2Zmh5kiKkqUfa85WqwdtC7WN8aQ/ywpdMSTWCD0ovnKQ7Lwbk3PB3Uo9k4G53q7eBKMezEt
Hc2J87eoPAcIbUcacmUuFJ8BqFth5ZQsfaHOtAYVADIZEFu39jI9QjLF0zUH7mLA0180uTuE7qdJ
lL2Hifj+kVx6JSdwAMkzIdH72dug7AORmSLHpKqEnptl7LKUKcb7VhaqGjTgKRdQo8bvEeXffpPf
CJPGuKw6OtzbqdlttOg5iT+rUKaI6k7noIDUFe1+18FfaCCB+yNK94V1qic5i72lvMH1ZteiZjfJ
zixXjtTiM/4XKE+z0VLerbiGnkEjR7rqpGH8gASz7QLTg9a/Q4fB12Ub6viN5gob14Vcffweg6dv
qkMibRTlxbOOYMAs1XY/IWfRNo9o06wciPc1Z9wG008GlT2Dl3U+b1IOY63AnK86EkBzTUFe0+7K
6uhuoRj87m6BcTTac/ChE8ztIL7C43Z/9xYP5JX52YHsVVJtjjshY5+gUOYP3S4IiwLJvCCxWc2C
zHpQVj566WCCkjHA4Fr46DmwG6o1ozMGHi1Xhlye5le4RVgq3v/7TwOpyGNMajAhgG7PJXj+tq4Q
DAciAyV++GoM584o9q10kYJwZRnfg0DZxmtjM+/vJt5YmYOqOjDz7/LygV6vbLyq6V76gZq8qu6S
V+XBfAzzswuF5P0PnZzU/M27tj17AahvKhXqp9iO31SoW7ty2/yXuAZOMnaNfhfsYdNvuHoBIpgp
0d7AUXrDt6w/ttNDgybWeAmqs6jtSwhE73/U0hmhHAeYEPc1YbVvDRa1WUAKT1+1cJGqih48f6V8
9T5lpN5L75iiHHErhYlbAwhzw43cTga08+BAmkw0/Y2W1Ip7XNocC2gik5RAdN/NP4+Fb6YB7PhO
i6xaMzy0yjFDzer+Yi1+y5WRmQsWtLq0fLnSnZ5zZ9IllkyYDG0j+37fzuKmXNmZRbeVQWUEAQLd
QeU3hYSmAvhURMPKu7W8ZMYE7kKAm5T2dmfE0kT0oe11R9EQaVIfISCUlLWUaunlZ9JGtCzeLh08
560RJCJaD3EG3RkgMM0+A+3JX40eITdSuezH/WVb3J4rWzPnIDMmrZYIIDiedR5/iowTMDUjVWvB
zFLuwYzm3yL+NFM4u6NS28Bb6xe6k+fQhiqnqhIZcS22ff+RRw7Bb9uynu9/2cLzwT6RduBfmdqc
d9vNPA09RDF1x0Lk9GxKfoGUnHQYc/2pIqdmjjpYsbhwBBkbRnQJrQEu8ByAgS6ekXgC11YppS9S
SD7cVi/3P2phu25MzKoLRpDJqdjEuiNFqg1jngD7pjruk+RfD9rAnANsh+AMIkMZVNztGYxHBAMj
CUNF8Ytem18wUtuv4FEXLtONjdmhGGvR8IwSG3X0jW9pjKPUrzAgLK4XpR+V2TU2dQ4dsfShjVFF
xfvEeoqq5fCi66ReqlDFdgQa6v7uLB05wIuAFDTdEAnpbhdN9tIkq8ZOdwSET3ftRO0vjZByuJUv
HrQk8A/QVK1c4EWbgAAZbQVuSzv51maCQkgKop6NsuqXOujNTWQ2SM1SYVStwW41xiHvf+XStvGJ
/1iUby3CWa1LACl1xwRHWz6HyBcHK9CxRRPcXKZlOIIs562JLu0TGDQl3VHHS+d9GgH+debKVVq6
rfSt/7ExHZ2rsMHyqlIIahWXNHY/e6n+CZnN7v5KLe0NooVTUoW6FjC8WxNthcTikBmslOape9mL
9YOXZF9zhNfkRk4uOhC57X2TSweeSgZMbTTjmSabmSRMiqTOiA1HM16H+ETUl4XhRs6if/8QMtrA
1BSEOKAy5mXOZIBGvZQCg+cWnJSYQuoft3REOrRWVs7b4ir+Y4oS+u0qxqlWFpomcBiq8lOotp/V
Xv5iBFKNrt6gIVDXt/v7i7h0/Hh6GXilVvMeupcib9DHamk4lvAg6B9F8bfFy3jfxuJX0diaBgx5
5+e0OoIRaUPrZYZT+JBpUE/+UGUNCZVGJUj5MIaH++YWP8mcWlwKJELUSW4XkTbLKAduDdNbgkjn
gIyS+b0eX+8bWeikgc+j+glPkAJsQZ85I2PwVeRvGsMp3cH2uzPK9y1effjT1x/Q4m3NvWWCQBU/
FKjj1CgDNxsECtKxstNjIDz3bWQXHXqicCkMbvfkoRzpxtuq+SCugXDeY9h44ACrEPrINNjfDXJ3
fV1WZT0YjusngKaUvV+f4VBBhhTtB6Q69WoALytb/2EfDDZBhTULYpF5laXsFJO5IMVwpG7SJTXq
j4KQJgeXEsFKl2BpxxmVZf4CvJwMb+HtjlNQSrWY6R8nGPUXHp8XvTQKlI5kceUk/42kZkneX8o2
+O/AQbwjv5MK9OByzzKcGIlptdlaX4fsl9AdtPrgpmc9cUIffUydTNcCJfhDkABVZXZZnYZsp3by
ph37fVCZtlQA6RHOlnIC87LN9fNQHZXwbIYkDsxXo+enMCTjPyRIvzbRpWr2lQCpD3E+ZAO26AQ6
NdSk2na6a0NqouXDBkXt+0d86dWY6On+71unP796NYSwr/uxNzjhrWSHAVNkaw2kJQ9OC4E+xhS9
UiK4tVBFUc559UzH6D/USMHGwYuppJusWXFyC1kG3D4SDo7SsK7os4SpLeTaUNA1dhTvuzh8nxTo
0EIq0u+M6u9UM9ndX7j3AypcuGt7s9A1LPpCqXPsGeYP0XtyGemNj3rVOYYPSjsvbLHYJChmxFvr
HIQd8hV7Nz35SJAwkFvLiG6UPaTKO2VAtTE/E99vXAYDkk9VsY2ltwGaO9fbJMixFM9x+9lsP0Uu
KjnRMYKm4f63LDqPad0m0BtduDktUt90mVdoienEJ7N/g/7P9ikkntRjG51H1elX6uhLJRzj2t4s
5PKNSLf8AnttXW/GLPmiWV/Ext/oFxhmPetjbhZ2xpzCGOz06CNiNK62Npzz90Ga3/Lr3zB/QXxm
BiaMGIPnF9FHt+eTIaMWhC6cBOXqAUyerH7kndso0Cgj5dL1O0P8Lgblc+kfc9+1pVXY9kJWSU8D
lB5NFVD/xnSVri5jDalRGUQcqY79d5SCLDL7mecbHe0u78hw9cq2T1fv3RJgjm4jUQEVk1t7CEqg
R+blppNowJ532gdtdJjV799QFE8qG6rDKltJKd4PdXJtphn1/7U5zykGHQn2ystMR+v3daWfWzhy
9KTdALvVq4M/VJu6ggocOPkZfuUqWwNeL8Up1/ZnR6/pvbDWOuwXVv6gCF8RADLEk4guseavcVQt
7ifxCYoH1F6pfN2ub6j6KLq7JddqkGymCDdWtY2JG0LjLOgfZKXYRGvFw+WrfGVz5tBjJVdKBaCJ
oyg79dAZycZgcSmy01VCUuFL/iq5f+6fo6WXmb4GoTNTbqDFZp8J+2ehCGaHnK4mbuv0q0inM4te
7htZ3DfqLXC2wR1DA+l2LZmJl9SsNA0nDJNNIB/dLt6iolqr1UbwVibeFveNOJZUB3PvInRfQK4t
7XBPmp8iTMi5GKJz1GyJwPbR0H+LSmQp06/3P3Dp/aKwLdPymwA82rQAV5dflLKGCj5GzUpB5Dqx
4fY+NBaDrRnah9LrfWuLe3ZlbfZaFnUZhYXGMdG56Ln8Q5V/DUSq940sxs+8koCc0TjhdMxOxmAl
USoLPg5N+Jw06AvpP9rq1HQvnvc1ro/I5zQABMQAH/sUpk4iHXt05xIRdgDjR2g9DdPIRzMyjZDv
SiX/Unv1oQwOuXnIu+P937p4cabGPoOaEhnunLnOk8YanpHWdCRv52u7LDskzxAfa+QXPmgj6bla
879LO35tcebujUT1whASNCcICNm9UXjzUrhYEOQJjJ9l1H3teHPuf+Waydkha9ysCeMBk0MU7eDs
h07rpY8vGbB9L+52qqCtXKU1g9OfX51qFBPNsWr7yeCD+5BUwWPk/iq8ZyPQt2nQHu9/3tLFpSxL
pEnfZOIOuLWmNbJSwc4F8EEnByrPknnsBFsHgpDZErzcayQo0w7NHlCT7NDCFFBu5qBu7UleO1iy
REGEw7MzvB9yXh1rw0TTt1q5Sgvu78bSbB1jIUcLrsBS7H6rxdKeAkwU0rZxRGIqrCzj4mcB/LFA
G+PR/4ZvV5vmtYi1ha1voNRKQ8gP96qMqJUOR5+4VgxZAvmZk28gY51oA6zJUV3ZipCz9oqCwgvd
riA8gWcbjZOe/Ry3rfAW9bvIz7fRayPY9Q9YyYIK/VB5I9cPzUnpXwb9IEdrpeIlT8BPoldMskks
/PcnX/2kIkIEUEjgyEyQ9lXH11J6Vk0077/lQnIysg+Kl31WlC/3j+7iBl8ZncUlEcU0vU8xisYu
etO/afVv6+x3A9yRwvLKaZruwbtziz+mEs6DQ9HmdtFFRM3ToMGYGCTyJo5puQtxsTZ4tniMrqzM
bkczBkgCjzkZu/QAhSbE54HZMvDRRXaADuz99Vs0xsdMAkW0suZiBqNUhHEaVtS4wjezxpWpP6rq
iyys9f+Wlk7niabHOAHx38UhkFYpbUKdpTdfgtEx61/3v2PpHEwgEUIduF/V+RhGabRuDezOcKA+
sbXirVdj20o/oyEPPez3+7YmpzE/BgA4p+UC4/luHqNQujAMRZlCh7ob5dLO5E/xKNjtx4paTrzy
9PztW9+xNqdDoDgYy0CADMShzZOSPYmZtFHDt1I4Sel3X9lH7qbU8DV+fA5jf5uX0i4Wx4c+Lnfw
QaEm86Wvuo1YnUz/s9Entmtd3O6jn+1ad4MOQtCjwRuco+JBEk8Tqn6sHhh6OkGNY8IXnz2DuGdo
zE4FIInpI5wxzWALybOBrKA8bO+v7MJDBNLjn5WdFw5hWnEDJq8MBxHy564+mLqwAdUFRPcMlrQ7
1dJa/XXpXJoM4E+Da3Sh5lXlzkLPNqJw7yRGuAlT8ckU8tP9j1q6YhxJkNiTDgXE17deA57iZmAw
3nCiTEVYMJatDeqLsi0mJM655xkrz9D76XdKisygUHql3Ef1deamfKhXlE52KfL2O6WxIadP9HPk
H/XmJI6nto82nVNXsNk8iDTjR/jAgEfQRxzsem1ga+laTszb4LumAfi5tlOkKqPfDUTnXjXYev+m
us8MsaFo/aFEjvr+Oi9BkOlBMLkxoRyZDZ6/iZYxZOwneSN1Q4oxxdH3D6NxHPg4dNeBwvMmRNuo
QV3X7kf+J6yk4YvWvaz8kMnQ/Mpe/5DZBlgmwumSWZiOUBz1OjgKxU7nw4fnDOYK60ACm4Z/XGVT
Etr/ZmZuWGvLLJULbpZi9oYUUt/HSJyajh9/y4x9VTWnFsFqQdsbmt12Hyeg5Pg7R/02yU79Wt9u
KYGZsHZA/KnHcPRnO2E2cStkbW3CcsPgUynvm2T8pNIMreNPoXKR3ScZtePwZ5380RSkwU/DzxF6
JY0if/gmBsOmz21JqexS1ugEVLYk/6rfkk+9seJcl44MhXHwO9RyReBRs7vZqKhaekVlOq71lRTK
S9xtC1rehMNcG5ATViM0mM8o3/ofFCvd5O5xGLeATbfS2potOCLI1Ql6+RfwUn2W87WelAR5J5Hz
oeEIQ1e8RkS2MNP6l7590i2a3si/m3YVn/mekuV6pZlObR4aY2sdhfqjpD1NY5PFx1xX7aI6B2vo
xoWrMHHG/2N0dhC7JqgKN1VNx0pfNOvHVJOvlf3KfZvWZnbfJmZcMhTQesy9TGt79WWckjY3MwEv
I4bFVk+glIJrudjrZfaa1q6xaf0+3PdgrWi19OER3oXySQwb86MO1aEt5dZ/KJfhgcFUsaFozc25
zyu5SBOpZjdr4UkqDu4HQTvH1EST5/ufvhCKUNgBZwK1NQ3y+dRmVRehWkQsb0Q9QiTml6MzvOPU
gL3Ro/W24tmWdvPa3PRzrhZ6QMTbrUqFYkvwVMvf8wBG22jFja990uxKWkKUN+PAJ4UN5dTMNvM9
ytu2XOyMx/A/xNrMSLFN6BqR+c5JI020iKNGzSwnYSImkl6URrdz4Wsjrx2IJfD9jaWZS1SZ4s6i
NGUIVM6/xABmh9hOS/VQuXujQ0jdso3ie9WQxm3rNSTZopuDohjyaGQ3aCnNmklSplRWExSWIx/U
8RBFH2LjOUV3S5EvkWTRKjlpzXNtPeTKiwBVTPiqMCvUrMQlC3HQ36yeQiTsliDabw+POqhKUGmV
5bSMpdVMFI5o4pmlt6nMlerJQtRBZw4EzjQ6r4P7vrWUZnJQh6Nggd5Nt5r3OCSNXYcnKfhodp/v
X8ClG/H/Tb2jw0ihW+ut1nOdRERKnRk7pp7oYd43shDR4ddkIhqGGxhvmiNIMjcIByHk8ATxp0Lb
pvFGa75KFalH8OR1p5imaXDqkm+GQKe8gHX66DYHwB61cFxjBn2/i5Q3JEJL/sNDMi9yxKBK6lbn
xsS5+JZJxVchVKCZNLp9rFRrCfdCTYEhJYZlKC7CoQQg+3YnxUICm9NJ7KSkbRiizsspoNNIBswg
3wzxXrTVfHd/td9vKTaB9ZKrIvwr6/KtzS6izNzXoevUhMNevW9kf9OtdOWXP+zKyOy5r2p5EFFJ
cZ0q/hOGz9Y+TW0YW/RTOf4UFHGbjmsZ+Hu/Ck8cdJUMP1IvhzD/9rOYBRtEl+q94yuAtdy3LNCd
0lMPrf8rTh9pof/7VZx2jblt6OnQw7s116q5z9xiaDkiQw3D+FBM8gMroxOLq3htZOZUK4VBvlLx
LUfVmp2kPCIiURmWLdfyIQ0/9tYX3f01CPnKnV+IpFhK3gvQ2WjHkTveflvKe1xFI3egS51MDh9c
q9jC92eXp2ZCNBj7zoei1wsgrV55gBeGMW5Nz5bVSrLaMoXSckr6Un30+rFHvunYozRqu+Eh3Zq/
LPgezXZvZDtBW7P+vvM5WWdujU4r3z33Q4YKr1rsT+stpY2ddr9DwBdPinxMR16zkULnRvG812pV
imfp8FJVpTQ9EVi/4+QJi0RpvZS3Q3/VOnXH4yHru5Y6oyS/rapEL0zkoFAJdxb8fzSUCStv9xd+
/ibTzZqza8IUF5B/BNqhEL92rrUvS39jlntXxTdI5qZ0SS0Hu1eejH4km9KqzRBsxeaXWO6NmKIQ
JCrVwVgbqZu2+TbinX4hFFiMosFvJ05e+ioQMyUl8nR/tJxU1z/4gu/ZZemtxJbvX1FsQLEPvQNT
zO8ImjMpriskLSzHgq+vYjY07J+rrLULUslVYqvFDaZIMLUgmOE1ZhEKw2iZCZkl57pSNpF0IgHz
gI2ZZmZXcmqHzBopwkWMDgFiLYLcb0z9gF4jsPFoV5nIfJgv3rBGpbfw1oG8VywG6ZnzAKx1u8pq
XPqqEbi8Pspe184uFTNJPgVVveIr1+zMXHMjl9VYiMQrQqM+VUF6ZFTiQSVTClcAtYvH5uqDZoFR
IGVJblW8OnobfTf9CA5aWBjvO/6lYwNhw4RDRv743VBTrPbqBIpxHUPz7ZS4gDEPJf0iVrLttyu4
7qWn+trWzBEzPCUJbZLyVHcHQ/1WJB8LbcXE0sGc6CEMYgHqWPOSZFC5sWvVfI7fg3TZWiFaJv3Z
VU6S8qAb+/trN63//FqD2sUSQHW0zWb7oxcpkOqxch3kRR95uDZAeLeCL/zWKceWpvwodz/LbiVa
XjE6ZxOpgzrIdZSKnGZIAd9RJ7TOpUhWAHVXPcaJPRjWxpf9tYBkcfNgu4aJHa41SPtvb1ejpnkS
inysl/7JoxdT/VUI/yVAmBi1/8/G7AYnbuUJali6joYoQPIgn8qdiiLp8C2MnmAryTxtLVSfosN3
W3hlcXaXFaWGR0bGou72l7ZGusOwRRNRsP7Jy55zaoAw/+jSY98l+1L2j/cP0ELhjywBgjwZerKp
HT87QVmi5+OQYN6kR2FL+m5IfuTSd6RSrPyTlBytWrFFxY6jh2hQtul/eDKurP+N166epXGcuuR5
7QJckOwCPILWG0ej2yZP5DUrTnPx2DLpBXjf0iHZmOHBB26P1mjc/YD3emPU1bYPNGOTte6hbXf9
13oSXZcOK+u75Kq16a8GUMtvnj8JVVdYZp5IbG9Qb7LkQNksEo79uI2hd1WLr7W5R4sx8L4F4NL3
YbYpii+NtEquvuTIr3/G7JSJYgYWsONnRI0C2yrySp/GfOfthr126LewX7h07qH/KFgVYWWTlzwi
UmpAX8E8Tm/17b2tzMDrswCPOITHOnqDhRYUnJ0jqVlJm0xbG7NcPNJ/mVKNKdqhiHJrDzFyWOlE
Npo++KbXk9dWPaFMrrr6Jksf6zpA9pfYW0SulOK2qJ7SNbXtxS9mlEtmeAP6qTm5QJoPoSiMeEhG
LjZSuLfyA7Bkt9jK8qO5Jiq15BanubH/MzaLhEwEpTpNmoyNrxMSvXyC0Pe/eKlrI5MXu7qoZjwO
XiLge3mj3bLcRvK3WIHES/oSuMlG6rxjwmyP3XTjHon2tI/X7tG0aXM3yeFhPUWDUGH+0rmNUsV+
YrhOSDEoVjegGbagdIGAUMFIznW7b+IfZv6UBtZRDvaG8Pn+RV7yHlf2548e/EJMfMS6C3P6Lq5I
J/r4udgM4j7X2k8i2VSwihZeurN0prk6AF9ANc42dhDDUGhli3vT6YckcjT551h+Kd2zmMUHV+1w
XcY2ijdS/aPwwh10PU+6tVoKXErhKALw3jKASWl69iLKtVjnsJgJuE2wysMnvzmZBZQHUJ54NXQz
fWsbTMUVSuhkmfTp/qovJewmjzElOUamSS1ma+A3XVVGsipM506Po60f7BP1ud1FFyuyUXyQ1yDT
0yswO2cYhPGJ4QdU6+YZa+8aSRzFsuBUhripC2EHPKAZEH+pkEk8GPkf0eo2yurxXljlG7OTR7m6
X1IiqTnLJzhZ/KmH3xmdoMhA9h3+wRiOq35DtFVtS3+NxG55gYHh0G1Fu+ddeU7yA18Z88ZF/wFl
0sAGSp+Mu9oEimnX50aFCmmNxGPhSYSVd5JEh54PztCZLwk4671ZYnIQoINTNqEPIaennRlyPN0/
Pgt+2CSqYRAQfj6dydTbVa2zptNDgVevzcyTSSJoBuckMY+mHmwk5YsBkdB9gwtodzhGmcBmBBYi
ReSebi3mYV8VgyrjJwUKu5TKYZ8Aw97rp8BMmDT4iDTMBpbFnZRBg2HAqwZKRyVJJu7chvLX1Psk
e6/K2hO80E3gdyEbAFMxi/FuOsT3tEBW0lBw2hjyZ2GnpfzzGCp4DjIVKbWREjt41UFOOgTF/31X
/9b6bB80yfOaqvEFx3DHxK4qoBmaoyNf3mpwO6wByxZ3nQlN6h3ge6A8vN2DIC5lGF9zrMGa74cc
66Q5DgpKfA1w3ziHalharSwuOGumHOB0pVY61SRmyUlaN0LDfgp0sAeALjLKSRer3mfuJUWnHcwx
TFaUJnwIlLKzXFzS5Jz1K2/U4ofrEzcO+lhU/WfLjCh63AhBKji9fjCLem8UwdagCcZtLpVf8F+v
nPaFyAN6HKjvYeKBXVed5Q6VDilfj1AuShu6uLVyStKBIKXb1sjWhocX/ZTE4qLxwj2myHK7qXUv
ul7kVdgiw95wlo+CL/an1o/ovsfZk2cx/BfFmfbQZf6w8SV97SVcXF2qt+QO9E4p+d/+AmHw46Hx
RcFxOblWTK7rU4Q/N0xLh/WbH39ZcSVLLxHWUKiDlB/U/8yVjFY39G7CblbJ2Q2jbfVH1TdarV0g
0TS0yCZBFdf6J1MoPn/9rm3OdjSCpaBRJGwmpa2PuZ3vGpAv8Q93c//jltYSYY+JVY4WmDr/tq5s
21rQLMEpdfctLbJ9HsOYw4R9/A34t1p7K5QBS/Zo79H0JvnjsZvlflkkyU0SsXeNsQnr4CBcqoPU
yBuxeOmT4/1vW/IE17Zm5yQKAtHNpnPS9aMdNOCH19zp0gN6bWF2zwtkitM6HwTns1/LOx1pX2E3
ibPd/46FiNecxGEnPmCCrzmtvV7qtZRYhF56oT/15tHrX0z3lBeQQkoFD8jO/3jf4OJngathZIni
MWXd2wumoRlYTW1YJx3hkhYsxHnh1lXEg7imqLHkuGgRAiSH+0CBuvzWUtFIuZwmBHm59rnTH1Pj
q782rLP44l7bmF2lIuY0lpQbHRf6OndXfR7No4EClntKbWMbKL+t36a5v7+CK99lzI55b9axO7bY
tOQ/cfPHtC55+3bfxKIjvvquuRvUFYFKhs7xVvBBYnyW4D9THNE9UuUsf3tfxnKNDGrpQjHVBegS
hAxjT7P6gVV0ddCYoncx4k7cjoo22GOarun2LZ0+qn7Q+JOwy+8mrIvKzV1JoWWOcBNkabvW+tGW
ElSL1soxX2rJmYxxA7akcgvmYPY9Zu7Xphno9KasZhsxNRGM34sHRvrTDjhwjtbik2/tR1z+IFHF
dR/18C0Zn1f2ccnVX/+K2R3QMt8aBd8A4pH8bpirfai/ltYryQDo3d6Gm1CEWhf1V6cPNq78yC8R
mscxWkPULS37xHwDkbIuA4CaXZNYhOSvk3vXgRzAziNgZuFTMVp2G9Ur/mypLkSZ5B9T80dA90Yz
ic2RFjoCGqZqI4tsPqR6eGRC69JZLdWZ5yiF1s+UnjT1uVyTQFs6x3CoTiP8EzH1PLWswrzS0pRs
pBKfBsFn9nflbi5sKddkQrFMGBaeu1u31upGZphj6l0qC+6OwON68gJF3/yCBKtaC8mmnbmJFdDS
mChhJzl7mCjmlWNviEOlaA0fZVLamdup3ami8Y60TfCYG/uiW3nDV+z9dUxXKXIxjGlXZ9iTghRl
hm++jELXcLGqzxD6b8v0oVyTBXu3nnyhQc2J77NQIlZnV6SRai/rXNW7tFW8K1L1WHaHOPpYWOqr
K2zv38d392CyBT5gUir6C32+3bukyP/XFmgLWuKHAlaP2hAOq83qNUOzRMXsk8YLI9O7NO6HolMg
GUISJ5HtYm2SdNEQSYjM2ZjIXOeGqNuUxNHepW+VbcjUgal+CEfrlMk/7i/d+4s9rZ3FBuG2RdDj
08W7OhlxKMJ71vn+Bc6IskNFIRy2pP5bNckeeiU4xzEYFuQtGQ7gjIjZt9VvXTqb179g9q3ToGnW
9JF/ofHbu9FJaB8qPTiZarKNqmjTxslW8n7f/+yl9YU0w5BIvCiqz/sZhpJXsWIl/kUk5WIcWEWo
T3dPqz2xZTsGlJMAc7gL059frW5bMcyo9bl/UeOj6P2eJtaZOvb/Ne8am0jS+o+ZmfMKC8bh9Boz
rTfs8gDa/kizu6jaVIW4Pub8PoyZzE2wQtrOVFjn80V5gfgQuQnm6mEj4cPewqCzXURuzXanvQ7C
1yiUVu745C/mHtOcZNUZdYZiyZid0yKv296XOh/6NQDijx6H88kNXgX54K8djumvemdq2i7mxSc0
3HRgrzYtUsZAabPev3heyEunNzrPurf2BLyX15lWEQw10DcCd8LpWzPw3OhlBJPTRdJCW8++t8hC
+xHgkuEnkjqjGmzkpD8gz0tNpOiO9VhuIF/aiNFLqT+ncB93QsZ4gbIF0nC4fz0WVwCKJJIJtK2B
d97+NF3o4yCURv8SwSUTxUxyrkRQSwYYiFJF2FbgRp9XfJouUtsus9jNWOOKFxxZf0Dx9v5nLC0x
SO2pPgslMUHDPJ10A8oRtelfpoGj0U8gw5R2Rn2h3mkbx9+58WJKWz34LCQxhHh2r27zwY7ykyj9
8eMY9/4fwER0Ua9/0mxp27rRCnPgy9s2US9mrkknxe2+3f/wpRtKCZVCKt/HwKY1s+K3aRtQo8en
Rj5obkjHj8iJhMpHhHkimzB1bbTx/RTK9F1XFqcdv7o0jFDXka+4/kWJHkWzJ4RiSpYCyFSnLmId
lNyTOoTbGMUqozHPkuIf+hrw0Vkwf9XIC2rDj1x+872Xrmdk5dCG20aDhcIPNpxwbs+H+yu04E5u
fu7s0QmTrms9XeBkFNDaiNsQ4EzDzLIVf8nigrm9bHff4EI8dGNw9hJEiVeJicr60Br44FvuthLP
lutvhWxl7xeeUwwhQESlmvngOWGK0lVy4DcRDPPiW9HWtppuFWngLG8TBQZ17U0bv97/tPdUOdPe
c9AmNuAJBD5LnVW9TMMyi4OLUn6VTLySVCOw68sHWcg2gmudYN7YWUJ/0oNXVRA2Tf1hlOnod2sE
CQtuBcA7ahAQZ0/o7dkhrIJSrDKPb+8NyYehaICNKMn/9Zz79LlXVmZnp07FIa1hxL604Tf1EGqH
xv9cpzuY8u6v69JOMr6LNRC9DO/PQuigIWqrkda91CN4dyfzHtw2hZOp/ZEmvm0xebMhMrxvc+le
XNucvX2u7gZCImDTOnYfGf/ZqTuvecp8bQNn6L83BZ6MMSx0BBgKmwUtejEExNBZeJHqTTvJP+1q
uhrqB7d+ElYT2L+z1bNHHUgZI6HMKtLNmT/qbdtKDIfWWEvEnYDyQxtOPYXuRcgPric9BS1CKsji
6B8Ff19EB7MEI24FL33IknedU7S/O0H5mfxQH9FvL/vvyPUUwZeGBkXPwx1WJ18/Gkz/16dQ/haq
ayQES/4DgUzWixiI4GrmPwJ9bEYhLMJLMNYHCuggUPTkMZGgQVrr/C3dIogFEKeDTpUJiNnGuHUQ
xYIVhxc5+EVhKlwr7y2da51WD5iavwn97O+vimDQrIitsAiqhHY8heNTET9CjW0DJurqDkz5v5as
4BaRcDN2SF+LSGD2IIZGBa8I/N6XVAc8rbR2GD5Qwlm5PYsrd2VlFtKpxKfUkjtWTg8tO6nNX1T4
1jQCFpfvysjMybFoqS5ZTXgRsz998qRZWyn9LJpHX0d0L3sL1+bQFnIYmLfEv23gSdp09lFSpwzE
USyd5G396DEWkTJX4X9I1+jOlo74taHZh9W9VqFPgSHZ+CRq1U4yeP8vgVHtU3V73/csmqJ8TcAy
FXvmICPmpfpAGCtuU11u5fbZamgQCRur/BwKK6nm+wEGahIU5Fm4SSCMQt1tZCRGloHQB3G+7Gkf
kiE9mqVoT1TVbjTsInfcKhqceRtTeA2CNYTkwt5heyJPJCaY2K9ubaux2sWCjO1Wec7zYwrTKS59
Te5rYTVvrMx8k+71gkXN0b80ppTZOZAxPXxUUJ/qR/05Uk/39+59DXga2+VzJrJY5gasmblBDlTE
Fv3g0oSyeHajuNiKsTFsUPpudp4Yxzut68ZDLxW5XeaGezaqIHzydcPdg3pPaY9k2eehI2uqjSZY
OVkLtxMOb8qU+Ogp8Zg5mkr3JJdQmPDL8g4VI7/wdPyq1cTuE4biFHcrVfU3tNG+31+UaSNnz5v8
lx6Dx5u+zBwqqQuIk6k9j2nX5y9RlHxKocVRlLUodimxUMjbJoQ2rWRlXkjU5MqrQyOKL8jvDYch
sQq7GUOkSjwH1VpVrj0CvsyGlLsh8szXBHMWPhOxCe7Q/6M3mb+CLUrySZG08aWEoDTqN/rbiM7V
/aVcOM3YYPaGoRRIFOZ5eSimgeuCxb6UpRnt2Drx6X84O6/euK1uDf8iAuzlltOkkYey5Bb7hojt
ZLP3/uvPQx3gg4ZDDOEEcJBYgDZ3X3utt9S24gB8yYK/LKUuPwo93dJTWDZKOgUM0aypSAmZq2px
SASm7KchdNznXu2Aw50s4RlASUrTOkXaFlB7PrHfL5a5MWDaqFVD8psBYtengiYF5tRoNCbk70U7
HGVFctUCszhY9/azY+075Xtb7ftUdn1L2cXmBiFvOYtz+wZCwFjszma+S1e0wfSdIav85FnzE5fs
20CxNzb+SyMzK5xpRDV0WYJNSdY6McDL58qoXdP4NlSNK206vax25V0riztLTCk3dRymzyP55p7x
y2dOMQqR99fkzRNrHjL+gOCcnwJM3/WUDXpfR32jJM9xrBxrG2eKALO9+LPuPyhnSznJRvaopPZR
lxo3cGo0f/CT+sONMX/DLF5L2DaTUpc1IAojIrUTpi1vgldUb0hesVL8o5Iccnmrgn6TmH5rbb44
QYdS51sWt6xYDWStYv7SCdnhYt8RdpAmmstcCY/1Oh4eQ2dwS2L1CVXbIvg3RYTv/rCv7UrSVPNe
0VBUWb6l0XL2ywqx6meZs3Vn91w3grDhMFrQpfyi9t0kH8KH+43eEMjpOZ6dPIhIPkKGWqZX4YpO
fm/TqgFfW/J/5NODOuTfE3Xn9LB/EVrt9+h9ac5P2Uj3WDxGUFc47I2NTMJN7+dCGGCC2cnD5u0x
//xdSkducz8JwH692JokH2Rf3pkYveymcRIkbgxksvK0Pt3v/Lxfro4m2sTfmEw26EbKjYtgUzIC
aYg1J3zJmzHY14GqgFNVp8P9Vm4X19wMOkDcI7h835TF9WqW7MDS/QVqd9P/0xTlThuVY9aER7Nw
9n3/rWyegrBDqQsDP69Jmo3T6SY1iWbO1RcsDvwBhIjRN3b4YiZw2ZO9ND518QdDL76TR287xaUw
kQwpcui/hoPEez87twVyKKbbqBfJfwAvrm1908298PYc584jbsG5dYkTLyaps9KWCe9TJX8M86g/
xYminDUf4lopKs2doloBJIYPQNwb5iUu8mbf1KF6lDG0+agH9szYapr+PDUKbouxn+ykAi8TmWt0
X6TN18DQf0otZmu4t0eHICBJdH9qlxHvTGHn+6lMcGgg2bdYtHj4lMloJs0F2+b2kOmyieeiPZyi
IRL7FOufrWh0tUEAFtiQg61n3VzvEmMKAklqyuYSCE/P0le7eVVLTECq164aXKv7UfXKo5T1J/9b
/dgHT63xk+NrCqyNK+ItX/J+68w9hynsULGldsHZcf0hwulw28vr5oKy8aNQzk3/DQ1zzL/KYCdE
eNBLRH/8J6ez3FJC0rr7KIKD/zFpfwqjOxbikunmQ159h0wT8BcCYHpXP49fTUk59VviY28b+eZr
sWzhY4jgURu4/tohJJfVJENzIdVxHnLXaXWEFS13TPABbD6LuMUS6R8TEDdp07OWTYe6MfbILafm
Y1+c02qWPfWC2thlKNwZzidjHGZ9tY3C+dtLcPmdYH/fIBYEvEvZcbmqGtTnkvaSWGkxuVVvFC+Z
MnspqVPQgoIQcqjvk8pMHLcVVvCkjknou+WAr5scUiOzIWkhbKRjhfy5LIAlumar2+eo9Ifs0KaV
4kVxC2mp9KMMXINkp7+mSAAHLUQb/SpLoxeoaFbFZSDQ/hHElUxSU62iYa9njT0dMy3WqC1O6ZZc
y3wC3fScPBC3PRh3SEHXM6TrIcIUBtm4GiW1wg/3RvdvpvzAFBD+8wf7T5HH3DXc9UAF0LflfbFU
hzGVAQ3JIJcuIvQvaeKzMKqzZUxPsXTR44Zw31e+/eFZQZNUhxRCNEtDRHRx2QST0CoKaNLFjM6U
1h775jLwqgn1L3/aDmkGKAq4dHAm8TC8Hsl2cFBFHQnppQkLXrt6qMozSvaHrhg3YodlODrfKe9b
WhS80qLPqjoxhYcx+U6VJtmV+ua31Ngb5ZP5FL1aG4t2Frs3qctOUICgHb39QJy2LzLxZIgUalj0
K6n+NCtNt+YYbFbTIThC4uJ6ADst19qgZQCDxD/3r1p58NtLnP4gauFG3FgVN+t+0djidSQpuaVT
oqJvWXi2UXdG/dUtUgPmG8iIenKR7rq/PlZG8333ltkoU7QTEiS0qKefwphsuO3vJ0ikMKQC8e/9
tm6uq+veLYlRndlKelw4wpMpIIf9Tu8+ZETPo7mRB1lZiVd9WqyQIaytTk9oZ8q/U4JFWVI9KsXx
fmdugKKLhbHcwcSHg57FtNJL30LT/tb56dfMV5/Uz8lLqe8lEb6qGTwJY2qxKNngci9j1WXji7ff
lBeOVik+q9L64vT/jOkfxt9vv3+Go0E+IRp7Eyp6F3+bue/36SQJL3Hg1w6KEX5qTbXfCaUqjl1Z
5F7ZDlsZw7V5g/lJ6RjwEWpdi7OqS6Vp7MMm8PpE7t0IvOU5tcaMa0beamqZKpv7x+N8Dlh4n1PZ
uN7VuMKFBLp14DV6GUkHCMREaHmdgoLjgfAxqVNRoapU5sOpnMr24Mui21LOWdkO8wsAjy7IETr8
yOtvSBOOFjGGsSf6PvxLCx1QpK3fH5ShkXZjUdUbRa+bBBqdxgsKC1DcJWDKLSvzuZU40+A0sTd0
uHeoPopHpLGwWRFVf4inGP9nf9eaoaeifbKxW+a5W5zaKFuhR0QuAZO3pQhAWY+6MRlK7KHql3yN
nFw+jVqJiYWjxbshKRQIvYp0KB3pr0bp+31Z5mLjglo5XAlNyXWRIUW7e1mHaawiUqVBi73c6cr0
OEyT8anuKsAWthPk5TEwdTnZaVmZhXs/jIMtlPda+9xdqGbzGbBvFvPdWH4mmdkUefKoYT0RlcnJ
aOvui6yKYhfz5nySA6k54UyvbkGxV5YaCGnqd3MUqbMArpdaOcmjErdtihysIp5zhFROTlNhDJ/b
x64q9dP92V5rjpccmwsCKrKbi901Rq1aW1WZeWLKUB7hiZan7Q4j3R0Y9C0DpZv8FMsang2WRszP
TLmZx/3dWZV1sl31wZR7amPvLdG6fWI++mH4EKsXzJB3iDPgWe22irlLFelZp65Yp9pTi5n7/W6v
TDDS1Ab/UCMg7l+MclwHTaCbZeGVZE0KC+JpkJ+c2D4X1dDuoqh9VaXwcL/NmxIPvX+jGkPRn4VN
l5mxaH7t1mpbelVuP3Tib6l8KdNvlv/s4LtFddiImodw/CTULe3ZldMadKhFNlVlpm8CI3vMoSYq
WekpevZvY4lDZPSwj6It8+y1dqiaz/lw9C4AV1xPbx/7cefbTuHFMSeknqSma371E8PcmL359yxO
KF7QM3GbLaJB37puJ6K4iGVVXnpjHR7SCrYhuSajD4968lkzPt6ftpX72+bVDh8O0y+Kw/MOerdm
Rdj6Epw70js4RL4oUpadBEJUG4HQWpdIaWGKO1ctCP+vW8nBfPqWE1Zeoe04nR/sUTmVkbh09Zde
3oJhrexDVuDsPMd1Ol/ji9ZYqJLTY0/qYfqHmYkEdfI8tjyemmfjlB7M4oc/fchwkEqtH5GztRxv
+8ozCqIsBYx5KyzBxLLc56OpRYWXdPDsxA9ZE+TVHrkM9k6ouX86fdeNzWv23fS1cS6NcREXXtag
rF4BeN1Sh5gH63o1aiiSkezWIVjwLl0cobFt9ugp27GnyMlhQHAjhhMQ1f6H1Co2iC23G+y6qcVT
tMXOZxbZjr0CVeYQF5/XONmCkGy1sYhXpSqSKiS2ErgyGQTIrggTJGVTe2/mTfP1/uSsrISroVtM
DnWCPi1kJ/ZSUbpT/lgmrAT7Sdby3WRvqEZttbVY8+RyjSy0mCb5JTePxvC1+Yl51y5Jt/g2K8+N
61mav+TdkjOoZxdRSksQX/JpN0C+dxKSV6MWfAqCal9In9LoQ59goAsuqFe2opfVnnK9gesD4aZp
ixl0Gr8NyCuzIPtsl4nqW1T3R3kM3ET42Ad8uT+Ht/E5CRmuFdYdj284RNe9baxxMgc5TrykxPno
0hYnPd43xoMUX/z6RZd/329u5Ra9ak9fXN3qVCdOFUM4aMRBzp/SAAtT3KXGHcKHokKTrm5ch4Rg
MWw5TK6NK7knEELzqMKEuO5pXI22NmmAgKtB2oeu0D3bJsuV/Yq32JM34AUYP3Oa639NLRZrEJeW
XuU0NUzfMKGdFN9V1e7o5xgwPuTxeNKsvZh6ZPdwGcdZLvSPZj24NZZs94d7dXbffchidlFbLwVe
Xomni7+UJ336C30YtDLaz+kvOdt4KW+1Nf/83b7xE8KG3i4SzxKnDINZUoi6dCxLN/2NrJvRbVGx
b0pob6M84+opcEMXWEqfzLxwX7HaxJuk43Sscd2QfqYAltLpQZlepfa3du6mS2ji+JXup+owtkdz
K2m18tRjh7J9EOZnF7GwrntdSVKcWk2Sot5baYrLq3AQbhahsrsTUafMGQmrbCgRtPm/KSlfDApk
GWhfiWnsfziOwYETX8xvrxseSh0NQyOXeeIZen2U0weV5T0mT2n+PCTDxsJau2bet7U4JEs5MoXF
PeuRKRf1l0T6KDkbWfnbIJ+RRUGekiy3Iu/I65GNNbNo25qTyYn7PV57vFP3gY3uCjIvw3c72spU
rLWH9Bnjh2o5olSLQMBsZH3KujLx/OkiZkeif0zzUXRPo/mjdx7u78vVSwY1ZAspTA286vIFEwah
nY+yRGP11zFyU1z20EKJugFlR8WVJTcT5k4qjYM6/Rq3clprPUUySaPggcE4+dPrkc21KguDLk49
Cb/RNA0ukjimFr4+bbyT7AMed/d7u9be/Kqg3su1ZizTkZXQtHBQBrhnoXw2pCelkna+/yr0vZVB
Ym+RALjf4NpRhJTBvA8YWuSZrzuoJ51ctqmeerFbmJHb+C//jAH//VXUn4W2BSBY65496xazdnho
LFlLg9VOkK+dlHPIdwXsf1PAUs52RsiTOPuUB/7Gm+amrszckSjDFRLFKbhFSxq7lQhFqWop86aJ
2jKZrDbXvLH8orVPjfa5c/qXxPYvcBcLQzsAZN+pHwSVQEBOxdTBFzP2U/hLCs/tt/vjfqPu8/Zh
pITZQVCqYN5dD7wjCryC/ST37Cx6DDvjqWrKn5pT/DZARKJQ1bPgDCiAei2fSkndVbxYAlcEhFe4
ah79ytzJ1fRRik4kQze+beX+1zEWRpqEr5sN4q+/TTOrXjMHKfcs85/BH58nNXJt9ITzaS+k1ww2
efViTvG+7QJ38B90u91JpCml7nHyB3ciUXr/g+b2Fg8PqKwkVHhCzbiTxfdEaaX7Ui9Sz7f9naHD
9dKt7BL2kbovxKf7ba32/V1bi+O66jLZ9Cd9vpv3UnuijLUrGfg62afWlozkVr8Wmy8VYWKT9+Jq
0IKDBrNN/STJzTHrN15Ta1cvyx8WjE2wxQW8CDgikgt27nCMVT3q5LFeUEXOsQNCFiCWd20s74NE
O07wb6x0i7u7cv/RNq5Q4LTIKy9TypBOxyjtwtQTWHPmofUYj9UXZ1Ni5AbDMm+o2bSURD2CyZwv
14tWiTvJqv069TTQrVU9HOSw/9CKT631MxHOvjHdydT3vR8+iLr/W9e/JJvOK/OeXa5TZGjkGRAK
i29pAlW2lTZNfsbxZurJTrVzDGEc85/7C3TtQiSMmiUaATaY1OKvOwpKIA6Mio6G2b92Ih7TID0Y
g/l7zIazAeTOCq2dIbIPRm9cbHlft8P+/hesLVsuRC5FsFD6ja6dWnSGXiZlCgWH1hqACujPC4gE
tRg3zu+1xcOaRch/pu5Rk7juq5ppTFbfzMgGWXHt1pFQTHTUg+Jjtn6/V6tNvd0SGPmR3ljUimsg
6yZMsbmp7DAIjYiwrj+EPGr/U0PzDOLthmTdok886somtHrmT9PRPfwS9kAk443CylpvQPKDVoOv
iq7W4vGoQelJc4dAQkLA7NBZ6u++ymXXbMwt6Mraop8rV+RDgWICor2eIj/NC7nwiSAqqSeZ8ZKH
w8aArcQoxryroa3KWEXoiwVvdJ3tDGWeedXU5TjSDg0Je58s/6mQxsZ/DCSNZ6Pkj060lyg1nbio
5PTwx8uDlCV5bYwA5mrR4iPQpByroOky4ClYizpHAN0O9nX3G1nLV6IqRX0TZ3ebzbWYNqewUz1K
y9yL62qP0CyK2APS8mNeH6rosXF2Q4eqycHXH4r4axWeJYQI73/CSohmqIiN6yowR1Ve9rPLE5gG
Wpx5IGvMoxUG/qECSo+YI0wJWyuOlYnJxKQVW8nStQMceShIVjNgH7jnYl+k4ZCrAf/yuESKv0u5
6TGVHfQdgsP9Y9jY8+Qq0akYQ4zf09Lc9Q7V31CJ0hcYQNIu0bL6+OeDQW0M1wk8GgHELAKPAX+Z
pEBT2yul2H6qckc51IQoZ7Uo5bMoHXGo+mLcG3ogv95veWX/ArKdfYpJxDMf88/fpQjkYOxQl8wK
TzKmo190D1m0G0v5dL+VlWCHTP8MXmHAecgtlpvsBNPQTHnutf6hLP9Wu4dvvfHvZuZsrRkQy5hZ
cOaRf1jMLJW2oc7limEsYmYxiYjiBvmxn7TnvJuMPfmALVLqyplB3p+AY35psGsXEc+UBkOaxXmB
Or92VjJojkiTJNYl15S9kTx0JxmF+fuDubZ537e5RIhlhdYgy0Ctrek/2eISyj86+7VN5Mc0G1id
zzp2d7X6cQIgl2afK5Gfiq2U7MphPJc7ZiYBuqicxtfLxlF8qYLXV/DEmXbS8KPOt0LJ+ZxbxDio
b0P4pajI1b887mVgEHFW9hQU4wclOsiggwveb4eu+9onX5WxdUXyOYkPW65FK0EHEFauZRJIHMNL
llM3moPvazzk2kStD6ne/K2hP76LrVB208Iu9vcnc239oMcwk1DIfxKAXA+kLMV5m45jTozTTqVr
hnLhCrT4XpSOUkHnPJY4tz5WXVRi3SbJG2HPyiFM/EiIBR4XBdAlIyUn3WpFoUThyAGkWgc7HAPi
5FhpD72UzUfxBtR5ZdnANCQkAdmOM9KyFq/5Y9xpRUXtqP2mtI0bbfk8rHSIxKMys2gBmQPeuR7O
KAFA0IEQ8iJNrx7EiHBqbgzjx1pLYs/JVZAukipQGhXWRjVk5SCdk0Z4yNgUrW7wyL029LVdTYWH
2A+pI6f50LXjQzT9h/IbZ82sO0YkBLVx8W4E1dsq/RhTqp2GXSBMV2iH+0tyLfCntA3uj+rDXFFc
3EaQ3dNcdSiri0w6Y5j9qZuaXWntbb9yRZe/BlaNnAX+s31pu36THJt0y1JzbaGoPLTwLIS9CV35
eh5HUxeY+VFg9+OQisvnuv3nfie3GlgMY1fbE1yQpPTq7GmQvw25v3FKr9xFuBcRGQOKJ/27pO9m
QZlG4ShKL50VIQP5YiGJqh9yDX2645/3BS7FzNxg1ojGrwcrnQrZLvK69HILY+y8nuSdSMKNWsJa
fwgUFKSHdJ69yxkx5VjN60IvPb2odu2k7mXUoM06cpFReeGluBGLrxzDPG0B1ep4cXEsLiIGJLEG
e+zyCu84bDbEcLZa/aRxXLrBRsfWNi5jx4NiTr9y5SxGLw1kov248uLILg+6Uz73cZs/ZOHGilsb
wNlTY4Y9zHyB+cJ7F2lNKPEOdatXRFrJsZcCTylOEJoozxavm2qhK8sbbX9CeyAqs/XnYnmbRRXE
kZnUOLTkXydnwIy53CgGrDVByAPmAQEScsiLyCdO+7GnlgX4pu7g9lt+dOjaZKsEsLIObGIMekHC
hTBgcRA4PodRooBMUSv7qbMiV5rQMzHTfRee7u+ilZaIHDHpgYPzVgS4nh/JzJNEg1jjoR+w18Pf
Tf5VRodqU5vsdtwA88xy22BtSN8ssTaqlBaZ3oEiNSfZfh4Mu/+BO3Oyv9+b27iCVijDgaMgWcW5
cN0bOVSjXhHEFVnQfdD7LINu7yt7TTTOox9BFx4Gu8DtrJYOdjM6h/ut344lIQ0BIghPDgxQrdet
w/kscq6v3Kv7Ap32JDJedN9K9n4+kDsarGCjtys17Bn/RtqRCj2ZvmXUNqhongZ6UXhaL8BTTlKj
fKjlyHYTRbI+DHUWPU8197JdpeA8zdo3/zK7Ap+EDGLJ8X7nbzc6k8uJzxexkJiG686HZtoHps+T
KlTGr8hwfdDk7xgitHW5s6ytY3nlNUtryHqgVzgLW75d5u+OlaaOgx7x+Bkipubpvq6L8jsnjNG7
epeoL0Oek/OVshK9ikwK9b/QhNHVDz2kShw/4wopM62TSjwxJqv44yuQkHKW/0Kidk6YLgYiqoQR
dalPSFTX5sMocv9k+KFySOLI2Et++AlhFXUjDFtbeXMGj80Fqthevo26Uc4iPSI8aqrgKEtSOrv1
nK0yKnalWf99f6Zvo805XUiNmTCFeHZJ/VLSxsgzlcbqfHTnDL6DwNc07kYfZ+HYOZCj3bgW17Y1
US0iADxQOBIX12JOlMntzHFYx59U+UehHALrrAm3Odf678jcOn1v70Y6+K65xQz2be3ICLiUXh81
H3EKeBjM70BCthw91nYM2imz8p8NIHyZfdUjUZRWxrOAH5/6RBzrYbwMHWG0moAYjv7DujS5iXmF
cALfpJ7aQQrbYpQLz46VUxgAk52c9p9Js3/K468AQv79VbI2iNQF50w9dUHAnNfnQRy3Ut3VegGc
DWJiDRIXirgzbgkbrq18hH2QauHAZywX8UUg/NKx2pGQGauhrJaL/WiI78Okf5J08+v9Lq0APSDn
QfgETg2EHxrBdZ+U2vIDKVZpjPwhLg0PQZ8fB3UH8ynUML3maVIc1fGr5XySYx3rDOKc/lm2LmP4
H05btjmUxtlx6CZfmjVDriWlXXrleFBNrw6f6uqzJR4MeaOhleIWfSZVSrIM2hpCwtd9DpspLrjy
Sm/Co0sha4hk12NS9Y+yb7iJo1DXGr5ERfJlKraetSvwJVLB2ILwEpoBpstsSJUiPpREU+l14JYI
iIHpV+Wlqb6nlu7m0SVRXg31bxmmZOM/xTkqfqn0EeuHP46V2TEzwHvWcpoL3ddDgFbzlAS+VHqt
anmNHLqh+oTF1ef7q2seyOvUz3Uriw0z5uWkhpBQvChJzqa5Q6vN5VV9aLKNKV3ZmW8PTK5q6obc
ntfd6UUeGkZYVp7dtQfZTqB6q4+NNvy+35/VZiwTqb6Zrgym9boZqRXl4E/0J5E0B+KcCqK1TJpT
QGp846xZuR/moPJ/TS3ifknG2gshvsoLut6144sRiV0QSZ/CBnnA0oncuEQrw9+qnKzOGJArMteI
pFH7ve6h4edEWGUwv20iFzTyISfQ0SPnEOcbK3CtJUpZeHDwWGPTz2P9Ltxpy7oex6iqPEFxOUzM
vRafIQwey+af+5O2tt0xRieUBEQOKmBZ2XJqvAUH0VeekivtS5yP1VEpxulnZqjNqSryyC0U/akL
rek4yeq5CfMt7d2Va3GmrWC6MPuZE2lc9zVCe66CD1R5CP/szRTjuOGzkI6hpB/L9ni/u2vjShkA
pxFagiqzuD2kHMEmP54qL4u/iAQJ7x+gx3zly/1WVgImaFhgPlQY+whWLuIJ06kls4m5o9DCSZ8D
vuN7KuVnOeL/Sju0D0mDDzNmTn9Oi6SyQlaXCiWUDZgO10MpuloazB7OQdIeCue7EbzY9UYudW3r
vW9isTKrLmmzwJBLL05I1mZIg8gUkbLxVXeagyx/TOSDWp7uj+faCpmTFsTWFrnH5TO/rUkU8rPS
YwF2Rrfv8Ad23Klrd3olNtiyqxsCeU9iGMJPCsqL5Sh3IlQ626y8qlD/lkJZOXaWLXaVbpR7MPvK
EcPu2S9UZPtaAJlpk97ZCLjX+osFGyVgnnrUyxaf4KSdQE+CHEpTn4vQ+UBA+UmE4UkRynNjbiQ4
5glbXkOQfMgMIdDO0llsiYgcb9WFYYPXWHLgKEUMJPGVjQN7bd+9b2Rxcoo6A3qnBo3XYMbYR6fJ
+Sj1bjH9h2MTI0oqNiTFqXEvmpEgEQV+WxCvOYN8UZV0l47WuY4cfR/kWrS/vyzXOuWAvTNncXSM
L+dpfHdI+00GhBpXOY9lUEJNRw63Uap+nxjlg282zUZzKxNFsWYuJ7xVzJf5TzmyKMElfu1VTcPa
M+1yRwY7BoMTbFkerD23qS060O1YFBgBLgNfzY+doGobzwqKAij1vxm2qW4odG0/DnjVN2D3j/Yk
6Q9JK2vHWk2z5x5312OQBjZIuqLbmNmVzpOSReAAxABDvZQaLEN7rK0hqrkkAK4I29W6dm9qGwfN
2uYnlQ3RcH7pEv8uHp6OOpRtUAWtZ56c8uzbh7B8aqyaesBjnudH1QrZ+Y/3l9FK10iPyDwxsJwh
8l7s9sxPB86AunsLZlrjtVA0N2rl3f1WVhbrVSuLxVonotSqqeq8fnKL8Wvb7HPlY0/17X4za50h
NpqRY7yYGMLrPaEOkZ80Wdh7Zv67D86BstOaX/ebWOkJ2S+qDfNSIEZfHFhw4nOZFGnvpdMlCr8U
oCb9WD04yDPeb+htlS+ORrJ6VPTJMM5PgUXgXI/ygORq3XttBLp2DIoPVfmN/B7aUVqfQs4BU0+2
TXMe8lR5rSyozt87sWtVBPR/9uaPyXzOs8gtmdBK5w35Mcmeze6LGZq7sAd50sQPZlS+3P/qteEB
1UM2HGsUBLMXHx2mMKMnX+k9K4z2mbNHD96tjS+hGW6cR+sNsWhRa5zTXosoZxyTIjGttvfqIj2h
itCV2qsI84+jwA32fp/mVXMzETzEkNQi3YU65/WqGiZ5GOJY673xJKLH3jROpJwis3erTd7fbeyG
Uwn70IClTl1mGWuEXTIMcgQX1eyovXOYN0/RPgx+lcq/hfTv/W7pN92CSIzg8jxVFNCWvFcNN8aJ
FDYvQGNwBw7YYYuEersdMc0Cs2GTByLntFwM1VSaok7n1B3Wm3sSHG6vY66k6H9qAcRagxCD2QIq
VZRsl3dhVE8mkVlEHTAxG1cO8ORt7ZMcovkU466ayF7/3MXJRrC2MoAkCvA/BoXLebNMg/qDldTT
yINM0csLKkk/FCfbOARWcu6UiGfzJm0exRtO/yDXthmHxIMtcgL7ZFIwprfSZ7MJkr1Too6Hswau
2xUJdzWwMWmf0p0PdXpjC6x19Q0vB/+b+8lZbOu2SAo7l3nE45h4iKXsoPs/76/G+TdcbzLKT1Be
yBiy9kEWXW8yssx+F9RW6RVF4aahhhV93KU7tfIvha40e2Hr//oqODG53Libbrc3cTb5/bljgAqW
wvpSZxikfqwKI+vkweBJbwYXMQNiYvFB0z/d7+btsQWeB+4+empUbeD3XHdT1QE8wkzr8O6etMdC
Q/1ZtYNoHzTN+GhpubwxcSudYziBTYGbIq4wFqEU8si5knY57eXNAziUb4WP+IOEm4Crj91Zj/Xj
/Q7enmB08F2Di5VSxWMqCrXsvMyxHlQoGUG5t0BsTKzQ2FdPkEVO91tcDCmXPbgaXpu8djHRuXlC
KLrQ+gET3UsZKWismUP2aPSJvdOVaHpKGmOr7rY41d7aIzkI/F3h+ge2fT2FGPXYhi/nxcWCwKNT
AwpJvpbWj/u9WgJE3ppBmQxqFoK9ZJrnbr+L7y29thOqLDQTAT3H0sc4o/qHpmxUFLvJ6rVfzZjE
r12PuJcyjtaTr+jDXs36/jyGfrrxTluso/lrwDyA1MJggKhnmZR0Coo7oarWF0kf66MyhV8yK/ps
GpDwHZHqj5KPxMv9EVgZZ65bipuUDxjnZTohS2uBWZFWXzRWMNxCKUD2L+gJc6ZgYwktCTxv3eMG
JD+JTDH3yGKw9TzVUKBUcWcIlNg6ouHvg+dr4ac5cSgRgYdmXALeqqpvQR539kFSEOR2c00Sv3wM
qf5q6056iduxst20nSqE8DDc01B1TfLqUKEBM7jo3smBC4Gw2EiKLAsFb1+PX4Y2e2Rx397EpD33
hlXa9aVSkqJ3YxGVD8Ka0n2eW1j/1F0vkbIW2bFuzfwUS4P8NzCqRnWDtpSOUhkhgSRL7TkKMc3T
faQ4u8KvNqZz+bp5+8o5tT6r45BOWc5nHE/BGGRWfbGglcO7jqqXWhJgXIZk2gk7KY9S3SY7wwwc
Mv/YNAscjTYm+m3XvLtm+Ij5BUuy4Y0kB/37elflo19YgkzVZfJj/JFS1TfEXh2mmf/nWwPilXlY
f2V/++0xAMDUHivwZo2bjYP42Xe+Bk6mb0oiM6Urn+10NHaVYURnNAEyQabeHgseiAMSh3YQmNnP
cBy6Zpchtss7oRPaZwOhJsmVNX+aDsnQ+jW6MYP8+U+3zmwzjxaThgHcDHm87mUVTqMZ92NzyVUl
P2RVrcA65OnQGc5mCncOtJcjyr1CfMwJTN59MaJtaVkR5UbaQmF174tE1XZNHeH+4/j2Phe+/2Ww
cn+vS8H4UGktG0GdvuNQF20ssLmh5YdwWqAfMIujIkdy3WmRV2EhGayv3BocZPLDz76ZxA+Yp5KH
ifA6i+o/u1zfFhPZXKhss2EcbnHXLVq1blSxPjUXcypQ+bQIu5pJR7G4NcWBddafQPQ0j/fndhEo
/X+jwLV4HJizwPgiUAo7gcVWpDQXbLCqF2AhIaoaWb63ynY8EA3Wp1YJ9FMwjsHOn8zsvzRPuM0+
nulnyzKyjIJH2rZMt1mY1U430v47QtIKwtz67zit00dTl+pd3FXqjsTpVml+WaObe0+pgFiNG3FG
uC6efYZMKdL2pe5iynX4KTFrbBB0Gd1CG2/7EGWtgzaE42Fo83YniN6PdVNKO8KcVw2UxK4p1XKf
Z734ZnXNVl1oEfq8fRsvdcB0II/UG2NsuR2geyh9cRGCzIPdgAzvdHzF60lxS7JqL3Zn+R+LxNE2
Itjbm5I7kmwtrDloLTcKRtRJio6iVHXpMPQZ3ErUcLkcyWzlEy6lurWxBG4DLjgGCIyRpSLjzFRc
L/vJaoM+Apt+ySlOvyQ6PBLdrMedbRQgxuPCCL/dX/LzL1zsbKDbnIxv0uEIy103GIooiKbQqS6S
Gk1HaV54JKa3KkGr3ZqTR+RaSKouuY1UVPra6UR9aQffTDF47rQq3pG2KqSPoZ9MRHqSr/XTxity
pVmKvUjRzroniDcsRtMMJ6BMc+fU8YdigNkBw5pKHfqOzcYTa2V9EkYZ8+oENUU+83oYrUJxKl6T
9aXEGKZJjJ1lNgcT47oWcEth5ac62yL7rkSxBCVkGKiQQHwheXLdZtFXWdy1bXfhZHK+CSP5NphJ
fiiS1NgHBiYxzqAlu46w1Y3xLtmRD6PoF+oG1lOdvyXBtbKQ0HqHg8hTmvN6ycgaorzwa+RIL7D1
9NdgENMx+T/OzmtHbqPr2ldEgGQxnpLsMKF7RtIonhCyJTPnzKv/Hs5/8KvZjSb0GoYtwIB3V7Fq
1w5rr9U3W6XyGx6a0iAcbcgTAvRaz3SWVP+rKFL7U6JlL53t7xNT9iYJMpD5oahhtDHF26CFGxH6
jXNE1YhBRIBq7PbaMY8K2ufmUPenOuh6JywGlOqyH3ITHivteP8+3giXga0vtDmoT/DWrrmwsoIs
vPH1/iQrbfRJ+FJnHDMp7m03bv34xYi7/GPiW6XthAI/7cllA/ytravslwi0ZD/IhekkPGMvQRmN
r3T8vldJoxyJcZuHOpGU114gy3b/V9/aIHS5KKkiPLCgrC+PYgB2pxvLYDi1IO0H3e7BO/Q/xViV
blmnh/vGbtw1Kp0L9zcx+VLOuzRWGoPI6nx5p8a6d6d6Np00TX+1gfoj7FuvKUGwae1W3HfL6iL9
yyAvX4WM/9Jq3Bmd2ZXRcKoN/VOTPc/Vv316SHzikHa3iNreX+SNg47PWkpu71NE66TQGuJSGtti
ODW9cRwDE4q5Lzn8fGWys0V+yH/5w7RR4V/3hpZHlkbF+3tHh5Sy3+USrYkpgkROh5M5W1BbZJP1
0KcGlO6QJh5aTe4PkBIWxyCaEi/TrW/Eme1OodbpZHZ40Cdra8zzxrFaHkHc3PL3FQhYCUw/iLNm
OCFrET/Bk9ceJirTBxXH8CCl89Ygwi17EPsBWOD+8SYuZ+CPusDcjYrU8cyfFG32CsC+DjfvZyCK
b8Si7d/fGZBnRDOU5KhCyKsDlbV2ayCBNJ7QBv9eUcKx5/9KffocGNUGpvSdZ2b1yFN7YxiMJhQZ
/5r/K+YRimU76k6ToU5v0Ll97pr4u1z1pSfH8/wUqKnthbUw34DbF246NPULgiXJzpSjCMnISI8z
Zyrz32gaTxXQa7v81LCwvU8F1wljX3XiIhkPkCOo+4Gqw8aNX/drOJm8ceA6FoA0Wcg6fmgKybTq
JhlOsWbGDBRLXfpA6mB9CgKxT/o+PgZZW39IIys4hiZEnYoKRHcwcjLdKDP3ZShG2NYM4bV0TQ51
Fdv7ztbbY9HnE9owSosCjuE7cmp9DLNY8kK7I8+BYNnN8EJeUqaPUd+DDOzbrTH3G18H3VF6LRbR
F2CINb5yZCzFrrN2OFUJejWAZqJPcd8EbxE9t90w9HXmhI34zLji5LazGPa5OY07dapjr++GeddN
fueMTd8+QqXqP1o4KLemwXWw9cA45JPuO7kcIbYjUPWOu0LbOMjXLz+/fyFwXWbo8VlLCP3Hrall
Nel8XR9O/lz6jMRJJSQsyIjdd4jXdxMrBJA8+rhF2JAvrVjMqcpJji/QWqn18kSZnwO1GPapKfee
OXbqxqqu/T3leNAnS42QcGY95qAYjWjmORxPRtarbmKZwzP8NLOjhaLfmUkRem1rFdBd61usZ7cs
QyZDFQXSVLBTq7gu6eHK9Eu8UDOW/iFSg8/xDGPg0Oswgcrq9Ny24lA241Y9+/rJoeEilqFDajcI
V6y+o5F1BoK79Xzq2wMRmAcByPhBN5pHRTpMpdtskRwtRYNLr7TYg37gvRCpW8t//+PcmDSVpjyO
5tNQDgc1ihyhIEcUfKgUzZ1zY+P83FwdHRCFOSkWd9XU7JYN17v5xMR459V2BcjClgQ3XbcdZTLP
EuBAb6qWqpNhzBun6cbppZBOAsRkJ9Qua3haW4q0yCe442ql/dEomRelPwbjd4ioyv1rcmNTMWRD
/gOHMZCD1RvOaIypDHIznxhbCOsXOT7r3Wc5mVy4ee5bupF/LPBCFsPGLKBN9fL7haMvGXJqT6eg
Jq0QgFB3UejFidtQH9Dc9mvbpk6tHnpD9zZML1dgdXQWFc5lEIkEj2GJS9O+X/StGszziSZo71JB
aweX58Ha8yH1J3sMK0fSI+pmeph5kwk1SVj10UZWcGurmbUCYckWEPWu4tCg6UKr0vgRXTR7WurM
1ECURz0NXTzyxmbf8AkklRRVqASSz675zmZlVMex0OQTVYpnyuXWQBSk828BA1b7TS3rjfjzuu5B
FQJPsEBxCUHXOCEq1WORVBMCx3r6IBFjvyHNGDllLm3hDq+3EUsQ8yPXBriB7bz8lkYZlk0z+Mqp
gWdR/WBVv3rjEVILh+nTjV28tShcGxU2YiAaH6v4Tq1FbdpppJ5QPGqf8toKkQyQxL4rW+n7/SN6
/SjC0f//Hg6K8ldaiW2l1GagT+IU93m5ozfSueNsbS3o2q0AmaISTXi03MM1rH408zyTB1k9db32
SYWxXK5tJ0IVtk63eOGXz3B55TDFLRf4FZU0ePX+EocbxhSZ6glKoVche4r8DDX9PpjkA6POh5oa
ByOuGwWc6w+2oO9IhCjBARC1VnklzCtDYre9gG/Yh9+P0r8EqXcPKdzGybiR+2BpoYbENxM4roEo
eT0HaZyxvNJolZPetz/6ljmhLjfKfVYEr4qGvlslQZ/Sm+hNJEo1O1RxQ2eeq5cqav+SLYiIl5I/
YBU6gsQB1M0ubwWFsX4QvixOZZI7dfZb+F/uH9Ab5d73psIScbLFV+Tzlh7U1twoAp0mOY4dpRMN
vAI+bLLahP+SG7X+ElXRkHtE5WQBQq9TQLHgzVq3iaRu3A1dO0puqOpF6KZyCPOK3bXZxkW60duC
55Hof1H7YHhjjZi3qzEs49EQJ7NsNCdNUvPQJXX/VAR25U1A+l195tQL4SP9VVn/dFI3bRzDG9cM
mh+OIM2YpQGyclGDnpjdUHfaKbZ+im4htDnmdrbPfHXD6964ZDCSoG7GpWZieF38mXxEReKu0SBN
ngCC9GippaZkIEecFgddLuNdWY3pXkrb8NCPYpN69tprEVtTxIQJAgl3BmAvT10glXGt9KN2YrDk
SSvQp5fj16ltjqMcPQUJU8viQYt+RkpE1R06Wl1Bne+1RyXn/uG8ce8BaREpEWGY7MY6NPT1sSNP
1064a2YFlMyBCv+J6dG3+3ZufdhFvWUJtXXQjasQxpaTto7VUj/ZsMHazXyYYGwf+gAJtg1LN1f0
h6WV+1Sj2ioCq9BPSV0DPfsaZdFjI/+8v5zrp5Tsi4kg+hV0LAg2Lz9fXZa0XNFDP+kalUF9GAcX
YbLPUF0wSNwxiTQp6PPet3lrYfA2gOBF+/gaF6rlfsM7YumncaAYOkwmQAkr1fZlW22pSdz4WnQq
6MuRBjLFtm5QpaEwGv6hnYKyfDVs0Geh/KzXvyqIZu8v6jrcQi2aOTkgIvThSMIuN3Iqo9Au0NA7
IVXxKJmPpYi8UIZiWflH1L9zdX/f3I0SAPYo0UCIRlcR05f2AKj1ZddO+inTZxl1XCIHlSOvTAel
m8faHavQfgpgpvxmZTmsvi0tvIMp5UwFT1pVNMdBmfRzpdiR7PRGn8xuqotFBoOxLXhw9Db8palZ
CKTcTIfCkYJZfp5MszQcEZvRP/dXcyMxYDVExSyJuJhS7Wo1vmKgBqrqJ3Qq1CpyTH9yUik5lIxz
WrIbKzDeyy8deO9pGB1WvvH11si+5fHEV1Ndwzp/WJfWNEH0tZRBTmaAuHjhfxxSpp2aryKMz+1X
U37MusFp230aqluIt1vPFfVDviMxMx583SofqwR4GtwsJ3X8Gc26C8ruR9K8wlJJY435WRG7hjqW
DNIe7m/7jbeDRIdyKfBs4uk1dipLFhi9XhknvweY4o9BvwuzVjrmvQ17uSoXO6u2lMSRyhEyYXpD
u/v2bzgCtLmBiUGQxrz8ugxUQelJfNUTi0Lv6QVjkXo6cFu3isSWrPX7WlbBKG8DhGxMrzMXtQZG
+OGsiykkWovneAeHoxfb36vIf0kAOPrCncKGyT3EhIJ+b9RvgbZw7h6n/Fjq5zL4nU4HO4wcBQ7e
hpJDGjJ0oOzNlvF38XB/U24dB/I2+tYL6BialtVL5pvUWoSRipOmfPeryKsa+xd9O89Sn5cyQFf2
+3oUxybZouS7gVxa+nHvg6HwY7NVl7fQnwvJigmciGiDoyqCg4/6r6Z/s8rRRT/dsJ5l9K+1RD+Y
ovX87hhG7dHPx32th8c0ND7e34nrt4mfwymnWEDT5rpKaCazHkKVeEL+sXDRDI4ek7jWdqSVZBGg
VykbWH/96C7EnoAJFwkdvOsqfZhEbJW+H8Fm18wI6TZ+6cWqmjlZP8XH+8u7vn0LjQxRtAyLEcnl
6n2v5dIw6lZD27i23TIVH+qocYesOM+j2FtBR0Zm8O63r/fNXj+JmBUA25e4lLu3XMo/amhlqIcg
sgzjJOVvU/0ajv+mAXXDrffw5ur+MLPy6KqUp5McWMZJxMWeevVvBdyFyLuXeGD8gRgRIi9vkDZG
g24cGRYHITKRHlD6dYGlD7u6Mg3ICKt6KXeERvAUjmX1kKZ55llS2e6sEs63+zt67caWHf3/Rlc7
2oazYYYJ9Go942gerQhKvn3xLaj8dnff0g3fgCnGA8g2KWZdlSTz1p/0IeHM5PbPCPZ60z5yn101
lY+5+pTUj314DMutb3lzgUSIMKOB6b+imjFKDUBJjwo3OYWTIpmsfDH8LYqKLSMrt6emdZNL3XJg
RsWrTcPxY/251P469mQDgUvRQkP911qXjgI7NqA9svEpdhDsGspVbpflvyg39RsR2uIsLx8cLPG8
EdHwxciRLu9Z0JdjpUqheYp1cG+GElduSS/9f7ACg9fSDCLbhZHl0opVyXWykHCchhwhdWtQ6M9Z
BAz3z911cAt7If1UQs0FZSZWJzwxZnCgfmudcjmDLjerZDe1UwutE7t5hKVidoai+icNzS0NhVuG
QfTR5IJDkZrV4mX+cFbwwk+TJI/WyR9mlFyMzNgz8pWh+xfNuzE206PSqs1BT/Ji46q9C7esvh/D
P9Dq8CTyFq/5PoQYAAhLg3XSy7dZ/oLY3z6LhuOcwfwV/RgBTCbKUdOlXa8/9kshgf4Vo8JOrE2O
3RRH5j8eLchdIjl6NJsFc7bZBlweo/VP5IgtMQLFPPiXLncnyNK4NCPJOBltGv+G26F86yTZJ1Lw
qxdN0grXqkTikbdrh9KYqb5B0w7lW+hCjCV5Vii6faUM+gttKtmtY836HNuDAVTPqLxOkf4Zszn5
GMnSsHFqbzwOQPZhaSPaJu5ea3OWXalZ6YQbM2fFjSfdk3Ov6L+G8sNc/NtWr4r+/f4BvnEZeWh5
2UEqgp1fwzSnaLLLyc8hY9Glbqek5g+/BfN038iNnjPJH1d9kYTknqxZJM2qL+Ak9I1TOlWnwt5l
5hOV4xYWeSeZncAO9/P0j+H/zuPQycKXgDkQv30KjLOg9aLkwz6yhqeG+Lt2kmFXW2+ddazU56Jh
dm+XhPS7eqPeCAfeZUhWh4hNockPMoyhrTWvraRRS/fxiid5VgrONpranxSjtt+i1mgzd0yEfFA7
s8+Qv9G44Joa2gHQzXz6r9MiBuMqej3zHqafiK5zWBXf/dqOAsdUfRl2VzPNAaEOELiEZqK2nprB
pRLqWfvvOOszEjNDEglPSWbt35j+euipIspltwlTJHb6yO+ZpyraLt1JOvx7XhnGXQYMMF6EFfLJ
/qFXjWk5upRVp0U2MgFv6TOBraY6vAdtqc4p/bqpeSQU8j8iDKV808LEJ+dtVBLmQk+UDl/mS6bT
pUoSu5Dv2YfUGrSvwSzqwbFHvf7chpkcO3Xf5F9TWPlbJ2iKgChZtzvo1oIy8YDW0W/3VSlwJTvi
cWyyqem8aYDb6dHoTRKauqYquNO7wogOUL0Y5UPTNt0PuZcUdSdBpqEdDH2qfhQUX78bQZ/liNbq
fuCaXT4PR4TmTOGks6qXO1j78k9yR29iIw9ex08A1eG0Z9ybJ3KZiVpFbUhp2+3cSJRmIrk8FArU
eUo5xp5d9P5TNKjtzg/lLazcbaMAAUn/dUU3V4GwXCuRXPSRcZqSY/fFKjRvLnZKs2+jv004l+XB
RMlrSfzL3MNqebUcMkEkSmJfWzh+aHyxq+6BzH4jCl3+N39eKVqM+Bria2YFl/nR1aOcRaVWyplM
Qi9xA3RP9WH0GQ5CbEHer8oWiyXuLP6ZnIXJR/XyBUjz0p/7vtVPU/xrbJoXEVeHoX+O8sxpe/1l
tMRBzj+0if0zGbYozNZOHNtAbADVLWeFla5s65U9S7NPKOVPC7FPvKdX5uS5/mjGtaMw0qagD9tt
RCLrKHExyslkyZC+8YfVWUlto0kAJhmnroqdsI29Gnx7AIn+hitfP63YQeMWaBtkOOSB605114W+
otaKdVKK3DqkjcXQKkhWlxEZZa92reoFqRG4cAQ0D3Fozd8aoyn3Vm9/S0y1e5qyQTlNPmFBWsO2
OOmtOEkGKlBSm8QPWg97sK/nxt5Xwi1iyLUuExNhENrQb4OOkZlvzsXlmYhmdJi0JvZPURo4IkGT
OZSyz30g72X/2bcOlfZk16YrL1QGvvQ8TPUuLycAP51bZp4ufTKHYFcHilPTBI+trd93VeujuEYR
Btowfhr4iSth7DoJZKqV/klRfod8xLjaK82HZKdVgZfLM7z/lBoEjlxpnot668uuI4HFOsAjhA6W
5Ftfw4HVFkED0aT+KWP8xikiSXZC39gIN26uEXI2KrPL/aBNffkNJCU0S7ggeVSH6j9h0s6N1aP/
W/JdIZ0iv3nTg2GvB8oetkgk+raQp9e3RECvLlBBoboAv+sqXg8LldI6cdvJ0nInkLO9zFBrA37+
/i3ZMrNyp8Lww8DqJ+mkRpPT6gep/KWgkHPfyFXOyxd7x1FDLE3qRoR1uZdNCjN24tvSqbaSgzr0
DiyJxkBzV/9e93Ctpo3vWmXrplO6Ade4QlYvphelCLIeIMrMf16azuJWAgwfB2dfgf/K9CTNPGJd
N159pYXzsnZmof+Tiv6T1LWviL39O0BM2WrEI+OjmhuUB1+j1LWmj/f35CrSfP9h4Fgoj7I5dOAu
f1hIATIxqiw4980OKgTYyV1hROeq2Kf6g8ncLSMLQf4xQ9oT6uUWFjS1+LiIJCD44inZUQEh2MWf
42Jn2x+7eq/G+a4cj3HcU+Wr3ah8tBptQzfn+r0gNiaj4sViL6/YFMDfxMJXS36ztJ/AlmKJxkIX
QZ0Wm64ls3WlxVAHQ5v3d+v6OV4ML9QdPPk0B9ebFcaazjRpcLYj9TyYgzMx2I7+0y7Jwoe/NfXe
RYOtCTF0/Nviff7IV1PFDJQUVcNz5VuW15rxvtGUeRfkPwCd7+/beqefuAwzFmPAtggCwDqsAd9A
bIQkkQSiJRvPrWMkQZ06fsPgj6uqsTI6SUebVcCDNzqSRByihXb6akroTDvhbE9PRQV1hjxb6l70
oMcdpVeGX3adBl+yrGg2LtP1V4AUAk0mogXopagmrLaGqoKSaXOKUgk9apo9xyD3H2n8LGNrG/fj
+qhd2lpVcU01LSvmQRBlndJl+NcfvGKaPJsp7n0eWt9iSZv3oZxED4EcN8f73+XmQm3iPqCY1OrX
MXTlc/qpKqRnKX6Wg71RPKd15NndVkvjRvAHGHIpZCng3ZeRpcsdpYBaZ3YWZ2fyJrcLYMWsP5fa
fxQFdjNtv7R3hvBQ5ZKnF+ZGhHv9iuqwhr9PGiz57lrKSFhj6tuI2Z/5Ze2ntNKUp0xPxIf7O7mu
/kDuYhM9847Cmwe18eriVrAUWOaItp7e+9HjSLvGBf5Ygi4Z1YjFyeJzRo0Pzd269jdu1y3bC/so
7gI5BtpTl5ubQiyUjxJScD4kaANqLFqVuKEExQdsP4kqPpSi/Pb3ywXsScmJs7PoeVyarJROlexO
IOeH7mQ0c2bFwYy/sc/7pGmZ4vxy39513gWAgfYbsw+4K8icL+1Z6lTkYtSzc94zM0xJYggDySuL
cchf67GI1YOdWHN9BHqSWL/u2751gBamIET2OL1U9y5tt1ORVk0zo+eXMYI1Ty2tNKHl3t9bWRCJ
TGfgEECbX1pRkZoBoCIjwdrmGa5YVl7sUpl2963ciPYAMoCyZMwL/nOetkszQTbIWdL62ZlmlmPq
odsOTJ30Rxn4dRiOe0kPdogkhpn1SfK7U2ptBWI3Yn7GJkB6ElMvdKTr0yqbQcZVmhC+A+HuyEbc
7iszO8tm9lPVO38PX03oJIWJOxpb3821+adZtce4lqe9D1X5IW/TN3iVMjchr3MWwJobtGq3M0Wm
7SPlf3kogUpQHifnB427Hv+qZtR/E9hJzq0t7eHUeRkJSJr6tfa3dNBvuWMAGcu4I3QZNJovPw6j
IWony312Vjs/+YLOoe8hxDa+DqmtcRp0deM03LpVJMPcK5hQVJRVL+2ZnbBzI+Nky+lv204cwBkZ
8cDwmAdbuorvImmrCMC2wVeS8ZEOX41/G7DsASeW+OwoGn1Ievg41ECRjzpCwM8h48de3zKdI2dS
vbMzCc8JY6cHICg+xEZd7IXI7GeShdgFESpcc4h6Lw1q6UMWBMwOK411nOzW9Jom1J8CvUoOdPFe
gqqUdlqcl4chFsGjLAbDUduq/61ZyK1LbZG6SJJVUDqK+mFSG3LlwrT2VMF8JsGSduO9veWpCYMY
1uWOEw2vPnCfAjikBId8lTT/Jn94C2XfUZRkz7l2tSZwJxnQ5f0rf/NQ0WVcxgJgB1zXkzPJ8tV6
rPMzg89PtTIhv/CshfnJbL/fN3R9mvAq+EjSVWbtOL+Xpylp20hCsAFBUAIZBGwzJfVaLnQymy9Z
P7/dt3YdN/HQQivJyAMVHUhMLq35M2mpbZT5WRj/9uZxGXjIaqce/tOC9Akw8Ue0Xe9bfAcBXx5h
TEKHRA8cECMSBpcmg7GNBlmBCF8P0aQBUzq1hZNIkf2rhdtldgqmBcn1hF0XLmULQN4D+jgvArXm
r3JS6J9VuFYmx+zLuXPMwhCdU8qJeJjbXP1edH75yQ716mcAmKD35CwLmOrSS/1Hg+jZXgNht7Gg
Wx8M7DawiHfYwvrJ6YO8Arg05GepZSSllB3qxwCJprfEGly9i7dIFm99MhJBemNsIX+t3M0YBk1C
9lbQUzceJkZNT0E+7VMk+EJfPtoiYWptS47v+sbhNAHuwSxlMTayHk2ZegPl0ynIzwYMSKW9z40f
lVU80gFvwnBnk4/fPyQ3Il0MLkO0DBcs6LrlOv6RVlmZGplAaBGQlaWW2j3jzt8yENSPwVD6nxlI
sHo3E4n1KQQObBA3pVQ7x76A7SrUR0Cp93/PzfXDTcAFYVwG/Pflz5nn1CbXqnKelCRxtZiuWpj3
yFz1SU7LzS4+BBpkRSgG2huWF1+2vi2UXMkgENpaYtNLyx1dBVlOuKDWqHm9IblJchCh/NeZOttM
8E3jhq3jXbm04isjuk3+lJ8H5chwuJPGH3taI0Mxu6Y8ANxPdlRGNhDT1xHhYhQiANhbQMSsa1aq
nfSpPM34ngHaBe2FBHsjGry1eTCvLeNcDOpSHr1cVpUHth/Yi9gtM+8F8VhySjdb5bfuv1jgtDTk
6cuu09zQ9BVBHJWfA2QiE0DwlfRx9D/5QDCDeSPNvX6FloFvKFgWlDtp9SrubIOxEtMo2DKR7uZe
I+jsXJHPO7VvtgjQlm++PnnAgiAVIqVb7uFq86KpbsNqkc+Viic/+CSXn2XN0QIEEQhtfk7Wj8be
Iqm6dSQAKXEImeaFAX9lkynKBrgaGqp0/vx9Y+qzF8N1sL9/m28UGJlhh9uNK8UUN3H05dKmfmwY
8WiKsxKWyBTQZX0N88r1p7f8iF6uV1q6k2xFELcOI7NwXGGmA3huVy6tF21izuiYnzXzqczeUv2x
lrcqBLf81J82Vm8DtZW8D3s0dpt4gofzYS6Z7YW/GDYswcTZxmm8dfL/tLb8mj+cNKyftSnqAEkb
Pd11iermZumI8kvctEddbKki3DobwFEA10D+y9uwuszy0MWx1JNz6TrgirglzoMKeqvBduOGMcAE
F6pNkAJya7WmdFSqds6T8hwYeb5rZlNUYJM79TCNWXTMYdvZ2MQby2JNZKxMgDFcsJ6Zmu04LfO0
Q5y4KMN9QJ/YgbzkLxU1aRHR0gLfueQNFl3/1cUaLSuKJ6uvz9qo+i99B/OMVUqmt3GxbpyIZTSY
mWSIPrC0MiOBOk5gRV8UFijsDm/lGD4n8ptWDySd5WtKY7kV08PybyiFdgKyhhClCdjunSLr93QD
PD/UNkpX78CrC09G5Y8KCzU4fhSTvatvWsG0qTes+dyb3fg9nZIodsuY6VBvmLTi2FYikt2OzkLs
iSiRvD7WjYMmmHHylC6rdAe1XPNnApbgZzv5qBAEVas6nMK6cad40j7AjlQDIq/tcOejDGLutDYc
RreqG5CBk161INjhQP0ldaoW7CUGcA2Xufvhd9xZ47hPDX/oPha50Q7HuqwT4VTQsTSOOdhqtAvM
fqkm5n7CH4PJAH9QwiG68eUWl3e1R5S9qJhz6K9Ub9TELge7DA2i2Eo8GFn54MsZhfNmkB9yUICu
Obfm5ERh2KhOU0Op0NvyIio1RM9WUaUbdBTXASCv9jIuAkQFIBqljEvfgtAKuSgolTOfqXWKVDwU
WesJ+6CkAjbO4BEu3v3MNE6QxB/mwd8IiK6c9bt5ClCkl4Av17ytUZ4qVmemxnlogn1eGQp5SuSG
fhFtRLpXHnsxRNVg0XKjebeexa6quIv7uTTOhZUDHoFCI63JIDKnbhlUbp8Hf+OObhhcs1DZlS2A
RRXGGSi+00FPaENx2pSeomuOmfyW7C8bJ2uJSVYniwcdbDvIYx7bdecqssywHWRuH/jgfoenKp5E
pP03dwDvszBFJywqZu2tqYCU97ko9uUwGAdpURm5/0tufVMAwnxUfCF2Vkcqy0KtR+IG8FWteJ19
0JQdBbSN73nbCMgWPipB7Tq0IEDLDDjyjHMLELChSUpbHb+/cV23rKyygsymZBP4OVaax5ZCo5kf
NH0jALw+KBx9itP0Gql38MfLGwhfJfPwhSaQJ848hrVU5egnD1A1uQJt8sjaOJfvXZLLc8JNA/9P
Z2O5DevCRyijDlLrsXYmhMpccLMzRLuTLu+y6IOavE7ad1n9IlM2lrXcbalb1f20R1/0FGjMd6Rb
L+at5f/xc9YpUWsEowgafo4Qz5oPa6Hx3NpfWnU/xk9DvtH3uI5IQSERdIBEWNj72e3LzebsJ7Gp
SybCrLLxPCa56QQl8EGfaG4POrM+q1nAW8CT8qHXy8mt0KLd378fV5EIvwG9F3gh6MzBz7UqzKgi
TEBSmuY55X2k++Ql2be/t0BVnjcYqBmMRsue/xEwWgszjz031rmUJc1NuOyenJZbYhc3vhwlCuCY
1GOgnFm71KZougKhQ1xqN+wl8RvA7LMUnbQHNUo90vS/ditUROhqgP0AySbWFCV9hEZgLyVsmyU/
6ipl7RxpQK0wtsQPry89nTcSF/4J0hTM6eXuIcJZKioc7ahF9k9500a0+KMPim9v3MSrEBis/J92
1hdfbWgeyNhJhtmxoKpIoi+Ad3fl8PeP/GIJ1AoNAf703mb54zxEHHGrX3hVcpzC3uoa4chBkDod
2F3PT33poW9n/wjHKkRN/ijtuy7XcT+5tbt/MK8G3UmnNSS7yC90sQThq8BVhjdPMgMfbcVJcgYk
nrLsS6ju8kx785kHrA7m7FXl+BLr+adyHN/o2S0A0TSpNn7JVXVvGRDisVxCD5zgeojACCoQpI1q
n8lR6PEqefNQpeZwnESe7Ai8e6YDfWVftYH54E+q8nB/I26ZZ1IXIlO+iKDMcHnGQqMqYzvHvDTY
MEQGjVeahIF5bKLwaz/McCcbOeqM+sayrxIHUhP6y7QlUbmk2LDyfzEvDXh/vTtr04sffdOpskXz
byt/8PWNbOB6hRoFJ8g0gINBybIGo/mTlMDwU4/n2YbuUurQORhdyf9KzbAaNIp5kgu37cZ7fX2l
MLqgmRCLQtF2PdUwDSIc9EAdz4r+EQwVzyks3K+5MW1EHze2keRuscUY3cLcfvn5mk5GtiY0x3PF
VBn8Ik5n5QwGg81WPilRtREhLA7n8sXWGChjbnEBhHJqlgflj+tbBnLX+EM8nZkFeR5o0JcSEi35
FunwrUVR9mJ0AqHe61RgtOJaoqs1nZuGydThNQyBSedOCwvt348FL6nin8ZWzq+zwLojYTCdzTnk
ILhyUXu2HJxEmv2Xaz/r5rmXyueiPEbSxre7tZu8V8t8/AI+Ww8iypKs9X7STufQeIhM6SFPHANA
yf37fXMv/zCyumdzXjCFKFfTmcLfwdQiJx2mp+45CHeztPXdbhx6BAv4m1IK7CFrdrSRETLbTOr5
LGIgl9F30aiuLP9jio336kbwxEw8Dwjs+4Bv6PpfnsPa5ITnRjefpRp0k3mwvskto0NeQXgI0e4u
Tzee/Ov+P9Syf1pcuclkUBPm/7FodvPe0oqP3esM0ZJLKQOFzLF4Rnj+mI+O2v9PlmkHUDMnj+H2
Xa41TurRMIJhPusvfp7t6vKQkZ/vKVgayc/6A/ifZv6Y/W2lfulvMRAGxJgZ2atHCWbgYaoUZHzi
mEJfJO2SMvl7t8yoDiVfxsOJMdcNH2WKk8hUCpkmutjpUknwhsxqVLcNzjnaNVN0Fg3j6Zq8cSNu
nFIGIHjqCN7Af69xCQq9O2UStXw2++61L4559tBY/yRa9/3+zbt+d96VpZiAWk4q5MSXHw5AUz3V
caCcoSJs2me77J2sRCPUm9TezRWxM5tf9y3euBdM8AkBTz3HlRmIdZY4a2mrJIZyhgRHmzMnbhRX
jf8bUqhS8ieje0z64QHuy9cNu8tSLt+FZXIQsD61pIWJbHVGhd5ZRL+6cs6fJes4awplNTjhp3+h
/GXuq80/VUa+U8y/jiEWszxFwD4osa8L7HHacW06SznHDRP+yVMi/WhRZYxeImkjj7nOMC4trZ7Z
vlRbJR5NvmUbO91POXhT5S95lXjhow8B2sZ2Lu7rejtpMMPARHYor7ImuTdbyFVZVzPt5hcbp81o
vq+jfxYrkK35MI78CvB4983eWiP7RZuJBpBGcHx5XiMbihtdy9WzZTLJZO/D9tVEz893u+inJG9s
6K2jyhGlg7bQlENFsDyOf4QStRwlc2wV6jkDyzoMXtQ4aB9D1bTLKieqTlKfOCnaHvfXeH33lynX
hRyC8obAm15aLdvQmOY4Vc+VfALB1SXNLp/egm7YeNpv7CV2luUt6HyipUs7lZ+KqDL+j7Tz2nFb
XbLwExFgDrekYgdRdrudbghH5pz59POxB5hpUYIIn+ObvWEDKv65wqq1Kvk0FLVj5j8ChJKisABD
g7qcpT3ABX9/YFc6K8QxFxYXq5dkQzdpRs3q5bEdJ/CR53bWfaU8LihOOZT7TtiotYVomWETr9tC
YAEa3+T8bzP8qrXy0bP2TWr3JWISbLM6NPaZr+8T2XA0BbT7Gmjr5g4Aq8V1MfN3sesu5yiPUrnV
21I+FcIu8mJbjqpNtgPqKZUQyJW2Z9DcukaZeCPNDG0AXgORDlclAIdLq8EoFdSmO/ZdoP1GPMUZ
rHArKpuCwED8jccOsXFltwa8ual1uL9I828vzjVPArudJDfQ4WXTmKRV/dRWrYx/ZGrwQdT5bvKS
eHffyo13Bx0afAWoZiBIsBbvTl+Vk5kGHjshyl68YTqVk+LkYbsR9IyGYJHlVMhp1SuX8a2Znbk3
CawBMrGci/XUg6qvBPJdp7z7BQNcj4VRQB3XVobNaNooASt/akHe3B/tTbMzecjbMaPuv3Bwg66U
i7oSyCKCdkfOvBbGzaCntjkcdelrERevurCTwydYvf7ZSYIz8p3lxWubA06OjdjXTvlQVnS99ngu
DdIo9wd4azl5BuiPR3oGwb7FtCpJqGSRF2inyKOOFtOu2vwdy6MAY7Pfddv+QxkZ+/smbx1NitYz
SRPYQ/oqFv61OGnUejiyJ7+2xW0zvsjQ+5XRvs9fxcTY9VNsSys+xPXZwI/HmZuTajOt32IyR3p/
BQjmp1MiR8q2bUP9WAtGdbw/sltWqCjjGs2cWlcncAzUScmDYjrJEw7tGKJXA13uv6pe4I/wjBK9
kiIEOb30/CoPTuq4LKeTLkzpzgxhXjEHJVy5Ta7fsksri42fp5ZOyZrAoEPE9MlAtGWLDl0DXaop
HC1P7Vfm7oY93k2if2q9NE0tYW+DNcmJF8fSyYsU/XuuWeNO6kzcA80LKhtswJrg9nV8jB/7RiD3
vx7t4iKbdckq4hCcLordwJe9JqDzCrosIS+bbuWYzcfo8m6GqxgRaPBQMsdsmdQNsgG8F4JapyoV
bWP07WAYeZI+av6fyXxUopUjdj2Zl+YWp3oohT61QHgCVIocLRkdDpyDbm/17xnXS0Pz9fLOz5LJ
H6uNLxqAUPJfSPg+BWE02a1sy0ZgC8ajIGgzQ2frqt63HmWY++dt9jquZnXOatJvTqi1pK8wzEK3
YvzcU0oj7e/RP+rfiuRPDDfXfTvX5xr8/9xWMdMFw426GGVSh0EpIDB3mir/ZwrynIfOS1deuOv9
iBF6vqhoEq+SdrucSgmZs8HMU/NkJWnoAM9jTFSMAN03/X8ynnemFt6cnmamXkC/QhHIzGxDLbJt
OED5+R/M2jsri03Y+1PU5SMDMr101zQTWnxrvEK3NsD7OVssDGzKddb5LExqbDKhyJyUel5rfDL1
BDaS6PX+gG6dqnfWlkn9mQQj1z2mTdKSeme1Xrvxp+ZltPynuBqnlf3w9nPL3U0Kg6AJ1rk5gX65
IdSprsJOKc3TOGYbGbIrr6mfa0vaipG5mboHq2n3CLMdVbl1xId4TOywlfZS3n63Iu9r8THujD9W
7NnKtFckgh8S/kEsuami26O3MSD6YRfsRyD1uWp3cYdL+vH+hF0vz7yPZRIwOBa8iIs3ZKpCaH3B
xEBINkwg4Hjb5U0zbFTvmKnm2h17I4tmoivMMSWDTPJ/2beuDkmBcnWs4Hx/iawDrahpjmaIYAcV
HIRhOzre0PxVhHOQynabCv/cGU6/3szBiFODqwHG8XLBamEGjgqFcuog9dtQ6VJsNRLXEB433Cdw
0ya28B1mkuKFL+OXgkD3S6ifSqWwsxolxi0xn/EZcbzqU+9mQbVyzV7ve5L/cCiZ0BnAWvvWRPLu
krdy+jZ8rwLo0MHALZjllyIl6STG34TS6lbc3uumVMC1hBa0n1M/YxYX14baxtDIhDrIoVjeltlE
fU7O9sA3iG8t+ScQqAgdVpN21S45ph7nomnivVb8GbzwqMiFAmNCUj2oUjc+jJX28/6WvgErAPuL
DACeFxg4/MnLRTZbidYYLzBOvik99oL+VDXeC63Udm59lgmDEIrd6HV78OpkBx1kqj5pykMtmVup
c+U1DOib33p5R8xfM7fggWOda/2XX9MLQ295HsVi+fOAY2HSE/3NgqPWoYlLa3+Gv6Tesc5Ge7g/
C1cHG8IwwBXMN68rXBGLe7fVY7mGQcc6TV22HYOv6O06Qn42pk+wjN43NS/3xQhnU6SL4YCnoks1
9XKEgJPVNIsaC9yEvq3zF+i/bQFt1gQ+pPyr+vG+tautvrC2eIQVqfML7lPrlOl/m7G26Zyi+/fb
LBZ439DVa48hdNBoX5t7VNlJl8OSKn0UEivwTok+2iUPoxx8t9o1Np5bVshHUeQHpUghdLFOYtSi
OC1EHk51BUvERsp+KunKibhyjkhAzShkOOJwjYh9Lkcig0HWxcIXTpqe1pteywVb6eX0eH++rm89
mR5eMhvSG7KNBvBLMwDlKyFTROEkVk8RJbtR0+w6/o6yY9dktupt5AIwhrSyTNcbnUjE5LgTpgGq
XVKpItkihFqh+C5diHY3/baa2u7an4b0FamPFVvXO50sPplDNjmwWtbscoRl1EWxkE2B22d/hlD6
ZLbPYtxuQGZAhaVu+jXZvysGaJ4q0noU0wCcgK1dvpdtFdTVhMKGq3Km0vpH68Sii2YJgHwa36en
RvvVQ+jVth9BzqO3BpJYaB6hrtmHc7HhKxoJRgGzqZU4fkUufo3v4cbkA4EhTTC/6URNi8M4jZPu
WWEfuqb3FBc+aRYNTek/hfcVLa4Vl/iKrY/JIE/IvqLLk228bIUA0dv3Hpzbbta9RNk3r3+dxqdR
62xPr7e9tJ+036Vgh3ixNCdmv7LKlaEyU790hQJzySTaCozxzYy19dfQedcnDJ+CfT/TGHLLqYuN
ISK/PI6pErlSCHSuzsi/JoNnrbzyVwTHzABbnMNMvhy44TJjOo0e6UKa1F1N9m36qTeJGB/nWKSA
h8kXzk1eHttC3BhfvCG3icflgJIymKvUpwCUfKE3zhHwUsdiO0a75g3YN0DPoW3ScO1czhfX5asA
tmwm3H4Tr5eXuBIQPJ4RjGLstoFTZy9qXu3KmXxZ/9nK/cFL0WZYuYBubEawWIQzlC+o6i1xrkEm
S8lkmLFbWQ9B9Ulqz6H/0NRPADRX7oFrP5bqwfyHDkD02Xj8Li+CwE9LCDK9zA3ybgeEzg7j0a4Y
aS9rduFXLqEo29DbxONnycuey6H758EytzTCUsgAwQei+PIL2jA2it4rtZMgWE44jluIXxKyFpKc
7M2VEvT1xEJ5OFdNwNTP3uXCofL1Ma5kM+T9yLRmF6ZCYI+DJj95uQSqX61VV21X2bxvG4VgDepy
CtBXqotJMKWhGQunsJDg7laD3nQyy5e2UwIKVBzr2mmAtn++/4hd3/CgWsjYUZLmOF+dMCnXO6mQ
B4E8gllNTlaEmo5qL4Q53PB57dn16FnU4EKxFrcAONI1gbkbW+uNt5k6/0xjB/v/5cKS5UhVqZ/4
As8PcntI6NAHBBY8ZSSYnS7joHZJmm0EqBDtLI3hcdGrA+6XvNcayHXuz8e1e2KCXULqAGkFillL
Vx+dZDRuTTFxA3GQtpkgDw42KSwX7VoF64YpUm+0Sr2J+JpL/H/WkyetAit260FRNvEMyxoq2h7K
YVzjm7rmUmBMsI4AuoPrmEt13nzv4qVcAJ8VtlHqFog9NfQXmGUNWWDldI86vgr3hjy8co6fuES6
cZNVxqFJ0n1R7wwtt6tq2I1p+bOmg0xeOWvX8cJMYI9vAYkSyKCrGZeULgmCJk1d0bPQeeSpl/bd
mG68Akz0d6lqHUPbKcgMNfvGeExS4Z9XHBIlc25NQq6B+2Vx2Lld1UbOjdT1xAc1UzlzySZdKzBc
HW7AxnDvwWdgzgKeb67ku/n31Rb6IJQq8GvUh0CVnbb+YEFR0Goudczd/T187ZgurC2GpKlC2/qj
n7uT2R3NsrdF71gMm9cI+jzIDLSTrKx5im9ELhfP32wTwg7CofnYGAubuGN1Zw1V7tYwF9iB1OXb
SM4+0HP0o1LHesdjFT5GXQg7b5uOG2WsoweagSHfFK18U3iR8CPIhLXq5615JxcLSwr8REB8Fu+W
3yljM3Zj7lJ/YReFBg2DTWeAf42+B31Sbid1nWFN5jAtp4KqAZx8pF1w0hdGKzPS677WczfrUVPQ
alU++ip9g2Wf+iREav9g+j6vlyAIGz1OvUcEWr/lklEe+7Ix/65shnnir76Gr0DLGHk5ICuXR78Q
Ybs1SjV3hyk/lJJu+x+qsdjUXY06dWjH+kNrIQGyQeblvuWbcz8HKjTxi+hULC52KxzpNp/8whXb
5rVux2jrlbQmy9qk7qNMNCC8m7Kf921e3akzqJ+be369SQ4tr29NAAIlTFPuhiT6QMZHCHMVreBU
wPK3901ducCzKeqFoKpwwogGLudVn8Yap0cqXMP7rsivuvV6//fnXbJYN/oIZqg0MRgljXmo766M
XkKAIrGUwtUs1zCPebdpYmeoP44vgrZBqfe+tRuLdWFNv7QWypPeJ4lRuGryoiEcrH0IfvjpJ5Rb
7tu58jcIJOeIAbb6//3vpZ0SpZJYM8cCeu7NCO1g/7fklRf9F+jNnHgoN/fN3VikC3OLzW9awojj
grkJybLoU7tWxL21SOCVABDQdonjsEh8WoJpZiFJTzeRK1uoP+njQ+z99cqjVDo6AoQdveT/PiJU
C2DTov0DrquFRZkkDY0LLJSZPQaCv1VRLfnvLMxz+m7j1YEI8YyJBToThG0a+3CXjKQR71uZN9Ry
e1Mh0yF05UEkx3BpRY+S0YrDvHR9fRdASZt8kNPMHowV7OOtDfDezGK6Oiht8rqezSBj2GQPgXy4
P45bBoChg/2FIAEVwXnDv5utodHHAg+2dE2zdqT0OVt33m68JzOtPAKXhAWAEBZnM0HqSiPxULlG
+wAveKva+rHfxPhsirETw7MkH9DEHrbDwapfw0DdokMe271TtRtN2pFtTdd6aW8s3sUXLY9VFpVp
PRiVOwjNQYzFeYPYWfC3E9eSkjfuJdyy2XmicXRu2ric3ihtG1gcDVig+9ERu7+6+RjiPkiRD8v6
h/tLOf/WYkvSF0IURF0BWqKlOsIg6klZpEXjtvBLOqR2kLCto+SQRBQ+/90UWwbJSPr8qWEsHo9e
70jlB3XjTr3kqKiJRsR54/6+kRurRBfo7PhQquOILbYmdkdzMprGTeGKjFMa0eP4h5GPD2VfrLz1
11HcnKCyZsZ9kgOkrRbuX9TX3EpwSLtoSjxK9X402Jrqi2K8GLHupGq0i2HF9AT1UAv6PkjWqA2v
x0prH8lQmihAYkEvdblPVJgaoekua5cPAUT3J5E/ecJmQMzz/pxe7xHCFOB0b2xobMjFfoRDO4xQ
w6tdSYBIOsvhp5T3Qr6WcLl+JoHTMCCSLbMK5ZL7roFnWc66qXEzNbJ76VMeHRHjHhXYncfMKdXj
/VHdMEfCAaUVQLD8WRZPhkZRmj5WGtwm/bPQ7kDWdLUjtp8qZyrFtfrJjfgETpz/N7fMr0gwJcLF
PTaunv0aow5p6seq/CYhNuRtwtA8Rp5qN9Hv+2O8sXIob71R2JBooJHicod4cVKlFRpobojwlto9
zsGsV6xsj+vraiag4KiRUSE5uvQ/pSQtijH3Gjcp6MWkc7kng+JlgEw/eEaxcl/d2PMz6TeCP5RC
iR8X57vpSBSZYd+6Y5T9nmjej8BmVJOE5OWaL39j8kCQzeAu6tiMbf6Ud6+c1ItR0Shi6zbqq+WX
Pycr/j74/147JEajJk8mijCSjMjCTKvp6MNHZev20bMXuZriv1TaVhAe9Oqv3tMs7ZPYt6RDNKFT
quQfM/9wf5Ncd0nOX0BvGVRgNGvCW3A50En0YB1s89a1zATqNbsXFTvwH+V852nnadpMSeagUDEG
0A6eGyLdwnpawxDdOI0X3zBvsneTLcu5N05D13L4SYg0T62SPJmoz9bwDyLE9W0S10jBby0vNTlC
ViqonP/F7Z23ct2DrGtdeTwE45+sCOwi361M7XwFXz6vTO07IwuPr8tgETXjoXWT/rEzQMNIzqDR
fit+VIZ94h8r/Uv4ct/mvFpXJgFIsaco3l95TrmMXHcK8xfbNnQU9IOQH8m+eNpaEvOmHejcYO4h
5geWdblik24FaaIrrRtG1o8ekRczEH6m0ZdRXevZv/HQMos6GuRQ3bBHl+mqqYukSSwwZUX5Uxg/
N222LensJHG56RNj208Uf9reljoPmonhVczqFXXma4/38gsW6yjUQ6WHyCy5SVedI7l51YK1+by5
H98NcjGfbWRafUbR24X5dVtLgW11T6r+X45j/oh3x0zxgjD3W5XrU842nbQ1+rVhXKdd59sEXh7Q
92CN6Lu8NNH2oYiglzXfJuqnpHwOfdpVnTBwiuaBlM1RS/SHLHRU4M1Ank+xqT35um9rQ30UCwor
amerwmhriKyY/UpkdB26Xn7b4vVISt7D3mT45RaRYsKJD/oHKX6lDcIe9PNYySs+xs2dC2iHEAlx
L4jP5n31br6DOm5rRfA7t20+iiOVSSt89sK5RC4/T8PHjITNNBXPqVjvK008oHe+1kZ565jytIBO
AZ7Je7ZwEnWIGEZdnnpX6CsbKdBa7m2l+qWuURff2r4zdz38yeCGEWu+HGlW074cW1LPA0ZYVByL
n1M52vevtluPBOIs9NLS5T2TalzaUCAarmQjGtxyKreR+GTI26E5D4O3KYbtmgrYrb1Cdw/dI3ht
5DQXRz61WsGT9XRwhbhz+iDaa7TZcMmUTfbYRYZdQtkojpv7I7zlS703urgEKoE6SJLGA17inyDe
GQZF7a96fsRhvG/ousz8huKBxX+Gc4BaWqxX30FvmetYMnLfmRVLM7M6tGLziS64jRf/VLNvWWOX
Ye2GdLAgKbfXpW9F+CMXuu96aO4nGBX0KtsOUuIUircrURxoX5oS5mkx3d//2Gu0Fx8LJJ0M58wi
A7T/cuElLQggvWYtUvHQ5hv9K5Iv/rC1xsRJk5/NNv0V0sr2BwKJwfsVlHa3EurNv794Uy/sL65N
COmGmqo/eyGSj6UhvJhDvuaFzZv3ygaNsiJXFDnQZcbDqEIp0cpycKch2KA49N1UTrrWPKe5G0ym
XQPbztu/oN62xqStTfC8mZfGYWicKwZgvIjPLyc4abVWVbx+dJPW6h3ZHA8iikg0hCneJyHsfooK
dAB+I+zDUi63gYiYW2tEm2GS+pV5uHHGNdrkWXCyZNRU5vvs3Y3ZCTjETRrxJar4rcz/iFZ7RgXM
6QUA7N9Faw3neOPeAm5CmYQEI4HgMnqBjUxT+6YbXdkoHMkfDmqx7YzeGYLEngJYivwHsBVj8SNV
v1Sl5VY/Wt97SKI11oWbe5xeRbhGSXwz9MW7aWa1mfj1NLpN5kbwWLSBLSuPRrc3je3Y7DrD2hd0
9UMHeJxbc8RwJ0IUJf3JNH9lt996tegBoXBH7QRqd3Fx9XXoaPqtOI5unT+2hRP9KTZWZ08gX05y
tzWeJ/Or4a90it80Sj8S2T4QZqA6F2fME6YRhpZ0cgtklgaUwIIW4mpo1ydSe6BbTFIOsh37k12g
ZOgZ1mqIfv1UgqOkJg/+Bt4YXOjLraeH+VAZmjK5ZfQFkqGn+gdT9FhGVumUfQkPc+EIooPEFqjX
Sjj4bW1L/u8uy34H8c/7N971hQNjChklKIhYBzpfLj/FVEYkX2RxctsBPJNeTkcahP+ZvoQiITA+
OjNp5uY5XTw2QddrStVUoqtFvpMbsk0H+d+k+/TvQ6GXiBkFPsVLOh/4dwfajFDq0YRSdJGAfexl
I7SV1FzJCtzIrtBXRvxMPAIw2lruWKECXULTgegG7YM3oNL7EArPTXRKvNqe8KkUpC4Dda3v5tYq
vemac31QfluSfMpFBJ+1h1UUXEYbppt4i5b1GpDh1raES4luUuDYMwvM5QQGsaEl3Bmim/P7Vezt
QTa8IJ33owjC7b+v1XtTix0xWVkiNokmupI6bbvxGdZP57+zsDhjJkpjSlmqWBBHUBdlbltKsuJ1
X1/pBL5vGEKyzOy5hcsbRKFsVFoqzlXKGB0KERFXafrngRDYqwSksDBQFF2WQo2g7iSsyK4Pn2hT
7RMEue5P1fUw+GmeZPJCVNmAzFyuu1ULQh3VieKKyGhGSbXtwbSnlLDvm7neXjgdxCZzLYfLfhmv
DRWJrryZVHdEdDUWj80U2pP2EMZrZdAbhjicYJTnjkk8+MUDZwip3PWxpLpZU+4iPTwXnvlXqcG9
NumX+2O6PpiwG1JyBdI2g2qXpQZCnSyF7tdweVTsQPxecLPdt3DdkTzjtsBvkXuncAIJ5uXqNKOq
ZVOTm66hOEP61JTjh9qTuEZ7y66jNgOwKvzQwr4GJPpswXu98gHXs0k1lCsBaO58Ypfp6xDg/zCp
oeUG9XPbirDSPusVGg/hClZpxc6y22oYO78OusByhSByvDCyO3BJsnXskp/3Z/Ta8ZsHhI4Ms0kt
aumIDaMoV2MXW25hPY/yAzG17cGr1WY/JF860oL18b696w6XeXvMsSqAUvDsxmIFc13LYlrKBVcL
GhUpqEMtPYh5f65MkbakzqH1G4YMuqSerenDlAR2LfwueoU3n35p4D7higd0YwKoqs9yjzTEUuxe
PJQKPHVzpSc4G7mwmYQfcascKqHchh4EvT1QiFUY2NXaYoiuhFl2jjoINZfLPWxqPRrLfjmTxr5Y
I0S8gl81m84Q/vaI+N2f7tu25jsGr54Fli9tNVVbpYHZ66fW1MaHsK5fzRrViaqsjF2kKcnuvrn5
MrkIaOamYticwNnh0uHIXpqrCvSOmkqDVbHbFC3UlPq+q7oXVfc+6128Zu0qVzD3xsx4UqoSIHDE
xdXmF4Xa1PRJn1rjq2586Ur/EbWQBpXtDA1dbhJHbdcm9HqE2FQh8idmQRl02Q6GvHdOJoGmy6qb
IMUqmzPO177qvNJOk1FzNAuA+v1JvT4y8zg5NTM4nYz58l7t40wq2rgxT2UFHxw2D7mh1/vcF6UD
hcpHpfWipyAWmn2cZ99yomUHIhS0K4NJf8mtEnmR+kzh23M9HUHvslslqLh6NGcZRd6Wed1h1lnW
f40e1W76v81TJKDunUKK4bcpjXLpy8pUzK7Q5QbDEOR/uH5cHzQ0Xm6wVJA6xHR8GB2fGe/nqdlD
XtehzNS8Aqe1wxfl73gkHaaip3rf9NXjxhBn5g9iM7p96Am8tFxXlhp0bQGZY5T0O6mi6YGOAXPF
iboGN2KGKBD/Ccea6Vy4H5rlF16VqNbJECv9++i33P1SoFpfDXmqf5ZNyqU59r71daJHsrRbL4x9
W+CuKXbD2NMb24aBkRyCKe/2aWX2a3ywt6YBImak2uCcpYQz//v7uMKvxbSdKcKryZ+e4FDP7UAe
+5XJvjUNyGLPmEbAW+SzF9Og53RC1rLnnUAVFI8T3rFlS1VMkRhNIluf9HwfG6O5VeNeO0kKkLVM
L3yn6dN2K5iRsS1aOUG0K15jH7q6c8AQzax4c2JqZgxZ3HB1ORSxGMWpm8py8kENA2nve0nzwfOl
2glC+iRAFcMiZZYjmG56M+/vwquD9mYe1ZxZrwQY2HL6gzYU2yIAwmyk1ibrxHAbT15IPq78Z+SN
zm1j4slplLRkKIYvV3oswwQyCjM4QzLc/05SHO4ulKrDWCci0Nug/XF/aNfRJAbnyZ2RjnNct3iJ
Yz3T2iT0w7Ne/1KHTz1aXVA87cLXQob4Pyh3nuAI6hoTxtULiXQWVxabDAApN+xip/kBggBlbIbn
TFERayxlf1dNjbqN9bqwwzFbU5278jcW9hYvco8yQUFcyyiNx7L/iL5NDG5VI73opJDz35/T+VK6
uC559mdHA7+OVhpU/C7XUJBQD2npajqnGomcDH2lqKNDVtV+QqP1M0Z/esUBuDGb+FIwDs6cm/O2
uTQot6oqlG2SnJXwSZrQXJvOr2O91mt+a6tcmFmcQqmsVaii0wT6Un8PlNvI/EfJD/d5vM19z0ko
4rWKeSgkcyX+vDr+TOj78c3jf3f9Qe2eDEYsxGcRdUBteIwStxwgUTlTt7ChxtRRj/33JXxvcfHu
9ELcqJyK5FyNJ8GqNqjB+M9CsasQC7xv6cbakQVFCpA0sEEUt5hUQ0DGQw7l9KwihDx14T4NPytp
f5rkNV2YG+vH7Q6r1NxDjnOz7Cw1q8hqJjnOz2NuQFuhOcxjODhwtEdpBEW1k+WNrUUg2e8P8Trd
CRx4Fuh769rFYVmsX1/lodwbE93adfO9HJxxsmtSvdZODrZNepSS0q7EvRQmB32VSOV6fi9tL1bS
ShqIIEQJ28NLAENMkh3SFn3FLytjvEI/vI0RCTDSMVSZlhSHWZQ3ZhSX+VmQzjUaqnnt7wfvKbIe
0b8gW0d741kTft23en2tzYP7P6NvK/7uYKRzxNq0dX6WGmEjxBaHQ3XS6iiJkAtPlYMoy7f7Fq+P
4qXFxcVdBUPkixPD7OoPvphspOk5q3dluAn7E3IOgFf39w1evb04I1TW2bJz4pZO2cuz36RF1vEw
5+dK1J1OEja+KR/SbIUH+jrFMfs8rB2KF+Q4QAddmvH8ISNmDMqz4KHKRKq42/Sow9iKUivbpuTv
6iEWN/mAjkyiDOkX8M2pU/tGcbw/3hv7lYoQXZg0K7159pcfko1eyNOpFedQ7QkaZumWB7CzMGWu
dVzemFlCVOpv8AdSZ1xivvKCQhe5muKct6OdicMZbXY7Aop7f0DzzF2+hrxKZNzJueEcU3C7HJCl
prE2dWl5NrOk25WBCF9fO60Jot3YlzRqUNSCvoNE0dJKHUxlXIVjeabst9O8/oFeyw/RoxCO3yTB
/DEm0770V87CrXvtwuj8Ue+OX9D7Y5ubdXkehfwYR5/LilRJ9ZAKnZ1Vg21oLUDE41A4mSC8+lV4
vj+ztxaQ5pRZpIXyFWIRl+Y72RiCtJPKs9doqCU3Tte120bIN/+BmTnQJ19KaWF5e3sTiRWrUMtz
IFAQK9USuVxzNxb67/t2blxmgAL/387ipjaDUOupF5dnzTjKZUU31ycpg7nyKU9cGstW4DHzry23
pTnze8ydKuD7F2vnt20aB1pVnYc6az6oeaR/bvPYcqjtQJCey8U2kqJ/FwXFRaPqzWmjM+Ka/8BI
yL+ValqdtSg4II2bUfXTpF8k3GLlI/QSOPntlO2FZI3C58bkQntI8QuAB/WpZcVVosRrFrT1nyct
RxTC/NShfroZsviDRndL2JiGYwnUq+4v6fXZnzPGMkZpeiaQXzg3MUXcNBHq+jwaFRVnKQk+17oe
fbhv5YZjM2u+4NxohMjkExdvRFamohCmKoNLx/hQB6P+oJVWuFEQMaeXXKw/5mU/fI6E1tyUeivs
YoKww8pHzC/f5YbiI0hSIFoAFSrlksvTqMdmEyeSVZ+VqpRthNxI/FTWDwlWteM0ggwzurkB1tNS
J0/afItmtUVKMPrnhpU5j0GKjJCOhD2Ql8vvyGsYO4nc63NLOLyl+N4cpigtV57lWyv73srCD+jM
ikpGSIYLJq5+i/8Oa8hYN9v7k3p9SOex8PDOLPw0OC6seLR21WHKnEpt+ag0XgQXgf4rkoO97/ua
E+jtCkTi+krFIEcUk4AwOS+XkyeXYaoIFgY1cUSoLZB+yZKHGLlfrQkNXr/zBIc6FaK5mXauGV9a
Is1m0BRSNee6+t0Nn5X2R5m+Vt7KnXpjAi+sLELRjPTjoJR5cyZ/BFEz3NV2gO4SdDnwkWVqDOI6
M9Y6rpd7A3eESuFccEdcA3aFxdDGih4Kq9WqM7iD3imKsiJLG6grQeGVy7Y0sxib3BTZNJQmGFUT
oUGZbn5Evvo/XkcPav3BCP6MY30ERJ7/4x5Z2l08u1NfDAn5yups6Z/7aN+Mr0P0+f6+n++K93fJ
m4l5DvFEyXcvLzRfpVyY1H59NuLvco2SHnA8hOW2IMWhNAS4rmo2IlQrt/Vys8jgm7k3qFuSuZiT
+5dbckSAwvM8kuthYmu/sj44Rqa+KVG01FVrxXe5gs4ujS2uyyIJ5CD1peZsJWQ0dmKmiqVdZ6P4
UHWQ/iNOH48Pw8D1cFCzwdC3gpzVgdO0FWxPmqF54R594m5ulyvk5OCVtWE6SRzSHqGHyH9tiq4W
p4OsJ8AhlEKvE6ecuunv/YVanmJGAYJtViggiwXudZ7Sdx4gYZevN8nUnZWxi/YCRYB9PAaPAOyj
gzdW2dojc2OJ5pPFW0dmibryYs+HRd4raZL0Z1pD5OcwbYTXekyNox72CHcKXc35LqYY7E7dOUpc
CJuiUGAv06POoSwmO/kkH6KikBxNEORjhDF8n7Re+85lNMy8zJQ+SMLOmATu0st58YVRHRAX6c9R
61m2LuePmlXV31C8rJ7Qr1bsgZzVttTz8AgQXnqoIEpeQXZdn6EZJDMXPUHJ8MwtbqGsz5Qiz+X+
HPZq/0AO4iTQu/lVrYpmGwpD7rah92r4ykkqujVeyLeC1OUBngsJXL3kVAkrl+jdRB6TBPmT4Rz5
culWiTfsNFkZKSIEk4OTIO5ihXaXVhK6J2tC6UhPO7QjS6vYpn7R/4iSKDvFjSI7US9A8JRoPfE9
yhMKus923KObgrYhF11RGQ+IdZSPUdHFJwh0eqexVM8mIoGmLPc0RxfHj3o4WbtO7PyD0OkvVV52
TjOKWwEHze7TBjb8LMtX4r4b9zM1OYjYIKybnewlTinz4yoJxHA4B9bPNpc3/og+T/AZOv+DGcvn
wQO0Iu/wxF74wvvH8sYxuTC9uKIpFcKLPSK0lMnaSYu9l0qXvg5WfKq7h1joo5WL88oBnbc7Bdi5
lY+6KByZl9u9LmBPGcRkOEtRhDqCuomghQPi5ySyYudC4yhNfhQKwAS+urs/1KuizdL2Yp+rWdca
lZEN584YUTko6SyY5E2X7FvhR+oZjmx5mzGjYVit430f7gzRdMB8KskaQuzWpL+FF/CZAY1f+k5W
JE4dwsmsd9TadFiJPMQd0gNj/Ze6+8rrf+1jwKTEjUtrOYccSrnLGTdGq1bqbuKARQIVKE+TDlpl
Vf++jyAKmpMkCgEMYP9LK6YSpJYZmcNZT7UPXYAYk0rTzW/Votf8dWUdb0wfpRgV7Bv3FXfn/O/v
npLc8BvIDvXxHDblIQw0uzI/l+NRpbNg7AVbsqYHrbbcDC2TgOojYx2twM6NQ238ykCuZlWyv/9J
S2eYu5tIkagfTCaZseUcj0PlaUUZTmffUwkP26GGdy1pHsKRh/i+qevlxBRG5sHzeC/DUwtZISWb
0ukcz6owId731suVbHPfyg2n4384O68dubFl234RAXrzSqYtp2KpqiX1C6GWofeeX38G695zupJJ
JKEGGtjCFqBILhMrzIw5eYpwRwzbg/QlC1+scadlgh9W0nPsd80+ScLmXIhqbhem2h/7UZDdkfYt
tIK+f/BLxdjpvWrs4Gczd1o3dSg3e8ZDbOXZwQ/S8rHJE+loiL3hBFWLik0gtYprQQW3EXG+65Ze
PidUKnAtGpVQYOLLceGuSFA+NyPlefTTHSUDdR8g//tbbW29OGiGXY1OZKN1wmRvuIOiJ/s6zfeu
soutat7KmZhniGk2IQYDTf389x9O6dTmoq9LmfLcEIpmxV9IIFXWFtzjOqp6pxueIYFsFGCKSyPQ
UXVBHaXKcxW/QdFyiMZ6n/RIwARbccp8gZcLy1Q0+deMLwEZdWkpVCC7bvRceU6+6cLJ2JfHMTpm
1YHyj3A35U5/0iQ73SL2WzntlOygEwTqCNpgSSAU9SHbGU7ac6Xpd2M5qo6mxdb+9mFf2Sk81qzX
M6Ma0OW9/DRF7kN1iCvzuZG6amfETWKPVfUwNeGWIt+qJZwFfSX4Doj5Li2pcpfIgy+bz5EmhDvN
CJud2qrpzsqZab/9USsrx3CZCAIYahQmRxZuX1TqJg0iw3wWShXNaKpP6OsMW1oGqx80ez1YhkAc
La0YQq00xSCYz2mtVOeOeC3E37bRlwYSYvf2F13ZIkKc2ZRpE5PxU4m/XDxD8IukCBPruZbF3I09
P1cOgmwOXGrmcLYEDa/mn+dDB+IfFMU8BQKa4dJcyKSLWRiGQFSc2BYE15b3t6H0iHEd+za1lXh6
HsuD2nYMPJW2X3lH/q99JyB342+gLa/2kp8yS5i+00mAglzspYQ8a1h3ie+OOcPPU139jid/i9D1
PdO4uOE0HkSuAVNfQLkg+L78YKNp85RhoMAdwy/cybOmfhK+opea1RCnJNNBUc9a/FoET5k/OnL1
6Mvi/aA7lWltBGpXTo0fAuiYhScaBve42GhRSus6wq25jRqdgjAB3141BfNkRmbHobJxUVasUXzh
P5IP+pHLeQfBk4SECdvILbvJ5ogDZ+p2IhqZyf72+V01BNEzkR+uGHTM5frivYq4rbzINU3hfpr6
k5VO/0Rm7Bj+1rjtFSSPwwtGfAbjKBCBkF1d2tLSRDWZTIvcMAqeh+JbOh3F7nObHLvhH43gRNTt
SILyHFD3RKEEnBp1YbtCETH6pQvJ8+0vv2I2fP85EAVTxKPSSvBy+XOytJXGWuxidyTgOIZ1lCm2
ZfWFXfTBnYUI8cswoLAnW5QqIylnYE+Lg3Pfaf09Sxk4vlZvTg9ePWg4YAmk5DzTMxOlze7mw/vM
pBCCYIMau16fvCJp8yk22/0odrb8mleKo+THjF4iEUtnigEMkZOdbIXm19nQTEZDUUSk0UC/b6ma
CpVqEjQw4ru5fk/a9BTFbhkfA/WcG+da5hgKNPrFeCMJu3ak1IfnqghDfYAV35t1H74c+g/fJJOP
XWI2O5z5TYvfbbAFDFlxWrPIJrV1YFM8D4sIsgt8sdIAabmhZA5OmYmkOp0p7DaO1uwMFl4LcWw8
Iw2FWZB94SyKyFA9zewT15NTFO4OlUbNNmjOmXZUhAzyhtFJOsbM88GWmnBXmfdd8hOc164CEaMK
j6kXb9zzq2Ynp536Fq881AT8SV18uR5oheY1wO+SIPlseea5y6sfWn/QMutHWXTO6Hm2MKLy/Qux
miYeD7eXZG3hCQhn1r+5D7mcQRGEPtO7PEjdbACBKA3jeNB8WNhuW1nxZgx1z/gYFD0oXC2udBSp
WS+lTeqmXeIoZXgep9cpjT4L6X/6HgAHTH4CvaNadHlROxpWXaDqLGeWI/F2bvxh4xCtXQjqXsyo
00HhWxZhWShNvSKHYepWYJadutd/eEMLSaOQbU3vrN140GdMu7B4vATLCDBOQIS0ZZG541GE/aDX
D/F4GnTXC19a+VkYX0vxz287HDwgF/g8ACJLmjxDMac0BZjrxp2sIbTSCbYlKGdRfrt9IK6qiNxy
5OJ4siFPluTlgSis3B9zNcpcVXltzpBCixSxrLemfYiql0ouNz5r5d5fmFuEZ14VGVMyZpkrajkj
8aPS7dqi+RWOA+KhnVXdKaa/pdq9cuaxSeJN3R8dqKVqt97VkidN2IykX1ObHDS1cLTJDf8YhIkH
gdlb5V4RLEB8v3RqnpcKalJnrh86TWQdJBR13xg8ychcRdLJ2zv3zlG/8KGY4z/4tml4m4sOg5eZ
ESTbae5GyeQ/KKEa7r0m7p7lOht24mTWx94Xh13j0zqqClk9lJUsO4agw4/sx8NBpWDq5BoiD5Wg
1AcI9xWmU1XLGaJCP5fDIM7ctsFO7nXNjoIovxfTWjpZXg+FkI9KQaY37aHCXx1Caxj3RTHG5yoq
ooe6DDW7A7f8lkiT4XgsCgC4HifuB9lLjE71sUrR2OtaOkxC2ex8QQ7uKKcWdzIl1U/1VEEjbbTt
8faSzS58uWIKndZZpp7EeyklWsm8Nvxl7o5qmh4VT8oOAnovjmZQ1hzSRDp0lVG9WUm7de6vi8Wc
DeSdicTpnM+O5NIdBpOl1KlKBtQy66xKTifJR3M696E7aMe4inalOD93xaFL2/Ptr147/wxRECZj
l27zwnQhmJNZNlHu9qbJ4MZfXVi4xuyTN96WNVfy0c7iAZW1Vs5RFsxdrzwo8Vv2SVQF2/C+mjMv
ZvdPs0WNOf/u5W5+tLc4/w2jpz6Ii9ytwr/N7qWHqtS6ixOqXZye20u48tRQRAFBN5PZ8qf58f4Q
e+WIhgIhsTK3lEP13Jkh1X4TFbE+aX7dtrS6iNC7Ua2BL/JKM8Pr0jzJUj5K7R7yQXNMuqN6FECT
9IPS6hegQvVW9e2diXe5kJSAmb0g5oMLdLFxgtUReHYCDjLYSQVy44FtVt9D9bWXW1tLor2fnkwt
Ppi5k3vBrifgjmztRFZqx8Kd3zpE2XK4a6yHUUzu9A6FCg1Mgfn650tDvYLon62Ym0+Xm2C0kxl6
Wpy7WWM6xaQf6iLeTRT9BbM/FF65F8vgL6ZgNo712jFjIgXSOAInqnWLY2aWqRQoUZG7JuDsukud
IPsdWj/05DWyXm5/4Zp/+mBqGQO2RZ5VlYxH1yqlwj/DrCQl/aOpA7FTJrnaMz2OSF2S/ilL6fxy
fTS8eJYHmg2ZUOc4xiH7POmtPUoPRVnshvBrEv+8/ZFrJ5wpaHPmJpGYH16sZ6xk7aR3Ve4GXmgX
5aecgcz4k2hGe9kKn/rkUaz+uLzM56GKSyt7hpYie3N5ckh35EJv48KdJKOG9Kc8ZVqa2pJSqk6C
bOi91WkovsaTcAyGaTg1QZAfSiuDB0CZoFzTw59Tb7W7ulSbkyl1ySnziu4k8856UpDubi/Qmr+G
PIT6Pd1pHqtl5GyJHvUxngpvsDpmcNL0bCaMBfq54NtDUG1BS9cyH679XOWHFZSiyuJiTUmC1q2X
Fq5i1gep/xyn3xLt7HlwSXyi4d/m3zvT3xUmkPaN4uD75MbS9aBVgVgFsGTk1hb5SFtk1sg5L9xm
KvZefE9+/7lRLEcNzX0pt5/b+CeMD/pwN1QvZdLa1vOU3I9a4pBSEhX394F4FGK0Hvq7Lkngw7zz
IzsVtmgb1pdoLrdSR6eYvpznDdShtixx4Hd2fncMqoFUNWGiAImAyYkqObkL8Nb2IA/lqdG08UmO
xvQYKq21o3Eib0wXr0YTBreHUYe5urqEH6htKbWxUBSuWvj7UjrViK/758y4ywRnelGMEbWRp/jH
7XN53V3iGqEpIsr0ahjIXzpg6jpjM5lZ4YqhdAADnDNk7f9MgsI2fe1XVQypUw7m33F2iDM0f03/
se97py8m3izhqw8Dj1r6p0L4XSuxbW6SH6w5FoY36U6To0nAyy9veQF5vi4ObeH2Rf838ZXlCDXj
1qqZNme5YJRfiU2ANJ2g7oU2rw+3V+f9lVweZXaC2j0cLzMD6KX5xmwzwczKAhK6CXa4ckiplEWm
336ziNIf+lL3ZuD9hBIMp/vUdSW8OFan1OcmiuTCHg2/uBfV2v9SZC0NUQ5U9zDIatHP3RNYRFMl
/rbxm2e/fvWbZ7ws3gZk+XLuWI9EvyxUkXMkj3e5hgB76dlRRrDW+/v0s6LfB54zVaoDH8rGs7p6
hnlSEWSH7Rj/vHgHmniIjciSC1dPfxveY2DO9MovSfFtqkyHDuze0m3JrJ+srbjxOpjj9M4EpTPl
wqw5eblRZVKXmZFyjEMAVXA5GMHPdBMIvWVk8aKaQ2JRDcWnyq4/5Xb3WnuPfm/aXVXsouiUJm/K
N0N7iCkTAoXZ5QU50MazN79ql5tLrgFQgQ4/EHq8++I7tdJTm7Ev3EFNDkravXbiFjvLSmGEvALq
XipKKFNw6S5twCgqdkOVlq40Bk4MdD5B+BY0+jlMHwIfjiVjdErxr9zb+La15aX0M6PTwF8yvH1p
N80VE8XKrHRrzSJADlrPETSlZOrL38RhzudhuY4abxTeg7weLYtLW9UgtJAHVqWboS8UNupjgWKh
wUiu4OPdy+JURMK97EHsZ2XPGxd0fuuvbOPoeZ5JPCgFXdouvWksB8Y+XAscHoOrvJKGGOiAmiLb
YhZqKMd8V+tQGEZ1neyzIawcc+zrc15X8DaiL2ff/kXXISobPkdT1MBp1y/zWA/noI29WLpKJn8G
dveidxnrb/zItREF4uxkDFuOYt7L5RrMZRuMwnDImb5cA03uGIXu89Lt6mhvBDAn68V57F1qpXI5
Io/p21TbnRiuw2xEpcabNr557bAxHDLX4uZpFHXxA5QWJDgtBg6b3hIWJbodJDoPLfofW996Hfsx
pfzB1PxTPiSaUZPmUyzBtt3l09/DEPGy/vb75LdfSHeTUTmV0j+EuuWI6mgPcXpfd6rjBwbPvXgc
tdNQbEFK1r6dbgAimoTr4hUtVhuXVhkbSekymW+LiYhiJ8wI2cYKr302bHlziQ7YEzHv5WfHagKv
Mgm9q3vdsS5kuxatX4VanJjJ3d8+wGsui0IM2Jh5Q1V1SbajlqISDq1VuaYn7EuxcMTOdJOmsoeU
EszUCa95LkChWcaPenC4bXzFJQNqnbVpgUARuy2eHkrLuQExVwWI5jXXf4zGxoO+so4k8oxooCTM
qNjSXRSymA3i1FYuk4uCTAN8epSTR38L37FyKEDqgNN5L4jQtLzcrqoelXZqp8pNwL+LyX6EVRW1
gttrtWqEUIqaKn0+oBeXRmrRCJMCvJ07qZVTBrDD0wjtt6ZJVlfsXyvL+rcYdo2utqxYlHYHIxEc
Ufldyt/N4L/szAc7y3jAF8My6bEzNWfTg1zDr2wrOhbxlrNa6dril2mPyjA34zCXRU4ha6M+ymXO
d0KfGIIDpaPSmiI0C+zBtiCChBwwOxJZBW9dZx5v79r6ev5rfXE0kjCL+xIxIRcGeEdRKhvEH7E+
Y63wXN42NQeIi3dhZtln5JsZghnucXlAskENvbxOag6ILh6UUkiOgtxB+kljPumlAv4sWZx1CdNH
HRDN/rb1teOpwJdBr543Cc2ES+tgTHIpB7LvjtULSPhD0kX2NOYbVlYSz3kKCRjJO6E/yPhLM4KU
1a2sF7VbhhLTQWV3yBX5gKzCvSa3B8sXHor0BI3F2dLbXTQpB00TTre/dAViMv8GupLv9PB0Gi5/
g2xAOSKZVe1CT/qtMB81ULdIae5HK7HRs2lJuYtMQLVBtmWjzuxSKh+ESTkFlX/otFcp2ErHZ4NX
O0/wTtwHmcsV/5SfI90LZ0/tCsJ0HBGKN8cnpfpu+i+SyLT9xh6s7vQHa3OM9uFNNoNIFhIgPK7Q
FAwWtbE96m4q51vnee3qzCnJ/37VMsxIRCEi1qzdxrPV7NUyJ7uRv2abHuK6oMl20sSknq1AereM
ZzuxUIOWoUGX4ByqfXnvB2eIO+xaUvejtrF46x/1r7HF2QnTXEs1H2Oov1vWN998o/WmUHy7fUbX
fMHccWOyHOgc6taXezSUOY/iMDZuSfwvZj867WsH3qkfjmL8Kvv3cf71tsHriznDrea82SLfR4po
8ZSHSjfJmi/kRKWlE/bZrtZKuwSxDDLVEk/xQ9SWRy0ObQ24wJ+O8UGEOHfV5zEZIDDycrjOHH0/
jHNKHYn1RsASVY1dd/KfrikQdyhrmU8hXIInbLF1fjNq4qTr5Mnty3D2z61+MLyjJNwrSYeK8AZa
7uqWLazNO/zhliWx0MajqBWAjVzJa51eDe1S3sJXXuMDZzNE2DPYmN2zFgfFyCwv8iyzcFGhn+cE
9NJJjPJu8EXBJsdQn3slAn1MInVKzSw/yoIs7M2kVQ7V2NzzkJU2lYV+F8wtw9tH6upezj8NSMyc
1QIqWhbGxyRCmCNCNrYOyWaK7KDgzRLN7mvxUfE3jF2XXy6tLQOfttT8qq2xlhRMVsEVqkaNg26F
E+fmo5h3dkUpqIkCm7tbGtLp9rdeBcIL64ttEJp+SprJKFxN8OD60ifPCY1iqyM5n9CLdwIroEOo
bOMYNHhELs+USXRgdh7faKbHqThF2qkTGAg6pzQ2jI3bsmqLQtpMiChBrbN4JcQp0vMgEihnGSMC
YqUzeI9m91CL4qnMo1cQv1tJ0+oWMt+PFIROhEBN6/LzlGKMWmuIS1djIJwRyp9G9bnspX0Ro6S0
qwxpX499M/cw9oxhu7d38DqPmhcXwQFeEYgE6S1fWs9GmFvSii0MVNjN899Aone52rwGWu4OkfDY
GSgF9/6LPm2xpV29Ke+W54EBhu+oby1CrynPU0mL/dJtSvHYQM8ifK9q6wjN0Pn2N675JJACElob
CKDAoHf5iVFQwatRkfiLCVqEfmkqTmBW9H7pzmzcx+sLwW0GKw9/0Uxbvixed+3YqWYulW4yJZMz
GKVOlNFs6aStHBnKZe/ET+RVNH0WN0JIEp33yCjd4LVuIzsfTLtPjjDPjoHi6N5hKA9m+pQIf91e
yHeWtcubiF0OCmh93hSmAi5XcmjQr5XqkLSgkmnQB0SQ2kCAE4qFcIRWQKb7pkfMt8b9rmdQnqEy
dAssk6lqsUveQAtChOVXxYuiBsO+ysTXCTbO04jUldOLfXpIhfJQeiJRjCq+5KofPMajoUDnkfRw
EqjdIaxMyRYModrYuKvIA4oNRnvmhh1x+lXDfprKzlSSgJReqfZRFezBph9ymFefqUe1qNLZctvt
by/n2mGhNWjpMMvRkVoG5BqY59hMC/LvyQLpKjIQ20xiudFleqc8X24adLJA9+l8E/wv/IuQVTnk
Fnnlytq9HyRfhrF2AGfOnLmUGY5NEe10wYJSp9+JaNL5/vQUTMzpIO9ghj8UPWUXmS7JnYK6YJx8
KnqGYenXFeXX2+tx7RAUkLhMWEFFTVS7fMtiJS3oYKaVm8afp+Hef/MYeJE25j2vn2eM8LZT50ZT
44p3gr7pMFkmtRvZey6b6SEKO6cN1Dtqkzsr2BjuvfY8GGNgAkAq0/Ewel/el8yzmP2PKwo5hujI
cXkSI48gZYt4etUM/RcmAOfq/bKMHjRcHbkWK7eB6mI35WZIxV4RT4z3bnFMri4fydosUQC9/zKR
rRTIQgZVqtxavgstEWqWEwLmduJ/8ZuNxVu7kvQGGFxnfpKS/cLJhWFZ+hGMLG4bCj/TmeA5sANE
5Cs62BI1VbH4IpZb2LJVo7QJmEkASMkkxuWO5VPug3im8GG0R8+Dw68LbQh+ckch3kiNY9z+vH3o
1xaUJ+n/GwTCeWnQ6/WmSCeBBRU84bNmld8DqdkVVZnaRtpnzFkr5kY7YtUknNaUI3AHhFaXJiuj
9LNoLgSU8VndJzi4RgImffTTzTme+Z9a+h6Y2KCZhAFhPjCXpiBDl2jykOKPw98hwakTqQc51neS
dg5M7VCKL1a1RWq/5lbBFpFWETPCXb74PDOQG0XKy9qlu0tTv9lJf8ouR+ec+cx5sHcuadJ3vfwq
9DvzTJWGmpjpJcr+HupTAnLYCvZMHO4DP3PUYKt6cR2XYhIqlvdxYp7geU8/5FWmEEfqWCm1G/ra
nfE1ytuj9JJA+Qg1wF/kIhvP4Za5+e8/mKv9pDU8T61dsR5tD4b1roT8Is6+V8qjJN8XJMi3r8Gq
QXpS9E2AMF8hMxI/N4S2kGrK+dp08M3YJLww4yNyuunJ6odmnzc0FDzEZjbczJrzJJSZKwA0pcja
Lj/VrJQIsiedla3bOXIK6oNvROku95tkd/sj107mPJIwD4LTA1smF11QDmPlhY2bjHm5b3o5sw0f
J3rbytoz+tHK/Cs+7J0iTVIsWlHj6olnh5G2V4MX339T4bf5D4Z4c2YMCcx8yzaF3nSa1Xht41Zi
6chCsFO6t1D60lhbhlbWDVU0ax6nACkKeOXyi8LCquLGCDq02aNpL8Zt9mR4fvynzWhGteahHA3t
qRkmuPBVXeL1gd9B14zLfQPT4E4Bgk5acLy9aivnjWrPPCICJQJzm4sMM00yq1IKo3G7MLPpR9qs
miJtUXus+HjAecyhIVbCYVgOWHWi6o1WmLZuoCOLKbRZ5BR9/bsDVHVIGdF5KHq93nAaq19GRYZg
hroHjFqX2xRHqSyVQoDN8J8m+KSkT0K4kYGsnG0SLJpiMG0xX24uTMDmVw8mwBq3Fml+JL0m74QC
1FiLIs+uBvqyccRXTp5Cd5y8kS4ZrH+LMwEcwhrlQGvdrLbKw9joE7wVMNPdPhJrm8UdghESHiUa
fosjoXmT4elx31LggHbFqx7ySXOUF6ksDmaSvdw2tpY8MkKBS3tHgTFLcblNddGJgR9qvWuhSfsU
NKm2s4RKdplV0k4CiZcTlBZkaaUgHxIxlO86We8OVQw3yu1fsvbZANmZ/yMOmdk4Ln9IqUb0H42o
d6VGz46qAGC1koad3mSvsh5/GjneGyd0pdwLZIgyEoOQTFzAM3hp0qqLurZUoXP1KeTtBAm3q6Qw
PFhF3NDfKvKntsnEHbGF8MR7U9ynvkVuLQKpFg1hS6BzJdi8+DWLp0egKjF0vd65QyMWOwXB7n2n
W4IDnUe2G2IlvGsLhSmXtm7vpM7fgmSsvLnAMQgmQFnOHGgL81bZhHmapr2b8dAalfm3UT82qe5M
ze+pnE6BJ24pn65+8AeLC0fOmJKFbiMWkwCJiu5b+RZ71WmeM4BqyXgYgy+3T9iKu6BiyGwi5SW6
e8sHNwcKnHl6PrgTDIeZ21uD7Y0UKbY0Qlc8n0qxh6E/RlqvJ1IUo9M0aKsHN4Ixti2hnIinu0z6
evtrVqzQvkNFGugqRaZlmmcCWKoSuR9dRFQekLAddr6a7IWm3uJkWPF6vLbowoEJY1xuWZkT+8af
4OuZ3KjThTtouOtdWcjlRuB1bWVubqOCiwdQ+N/FXSz1fizh3+tcIcwBnFW2uoXDuV4wLNAkI5cD
M05qf3nby8AXfN/juNVjubdK8NCGETkI3225lTlJu0xzZkPEQLSSie2Wyq0xYWknDU3viuOjoAQP
ZQ5V1hS9zB0k2S6mb1nwy+t/IMS88T6tfeGMwNcpb7KW2uJCKX4XSMyDDW41lugxNkzf5U5j/r59
8FZ2CiwupXeoAWCbXKo91J2A+iRCmK7ofyqKyG6nf24buPZE7BLQcf51yOXJAC43Suq6qNIzX3Qr
I+/3RSSqZPv68AxiaZels14Q2hn7odfSjcdwzbBJ/Y3ECiQRb8KlYaPWpCSeQhG0rwk9zUEf0A8R
nEF0wo5+dLLFFLqyX/T82CkGuajJLZtDoenFvdoFk1sOrS32Jz3u7GE83l7N+eIsTiMDAFS3uMPz
fMbiYsUUU7iu6eTm4ymt/wkUFQHgT3NZWMs3TF07WCbjSeyppqF5dsVeNxbZ0CtWNQHWNg9D0r1M
vb7r0dcxhOl8+6tWDqGKdhSFUhYQ5s5FtEDlsjJDsRPdLk0sx2jFYFdVZbFxlVc2iB4M831QG5Bv
L+loPCOB5N0aRNdPeydL3MkvHWOLuGU+zosNAmwLPSJnHh6apRpiHFZC4wmK6JbpfpxQs0aM3U9Q
wzwqCpR3qbeXxe+3V29lo8B6wbYLLw1EG0uaQfCtXhxrgui2g4aQQp1Cvhj1kx3r5bmJLXFjs1aO
II06KH2gp4G9fTlp7UmlqpZ6KbnpU6VlTmkYB0+6N4GXDNnWiPqaLVgkZA0XSBq/BELkrWwVtadL
LjXjMBx29RA6YRx8KuT7/vPtVbym9mBSnSldqJNVhGbpXV36C2WU2qhKatktBPXoDY+B4EP5VNk6
rGaF+M9Y2zD+wmwgHdQsf0w6by8G2X7qi3MbSE+F3x1Ez/py+0et+LCPv2nJf9ZqDJzlQyG7cRHu
p3A3eAdBv2vUY2q+tWqzcUFWGoZz5YvCFyhSdnc51zQE5kTrLhZdQT8lfmp7ymtYJTvoeIz0KRbe
aOQx3XS4/Y0rl5/nATmQWezsWtoxzCu1b4xMcpt0DOze6AbGzDxlw5utnKQLK/Ml+lA5MVK1M6Y6
ktz5u3KN4Q2pgSJ/cnx5tJVoAyqxZm3WisQRkJQwlHNpLaUaFcRlJ7k1esLwjsveI6N0Q7NL640T
snL555Rn1lCmwKwtKxuyFhei56uSG1bGXou6GHblqIOSFkRhlmwVfVfOI1UNGW+DAq/CY3f5XaXW
Z702epJr9fXO0/0nBs0j7VXq/pYE1Gl69/bRWMnpCO0YX4CZir4d9aFLe31lxEmW0BmXqXWV3euU
/1ayxsmk8axp+yEXDqYHs2f8YMXWQ+cNG4fmmvUO/zb3KdBQmoPZ5ZMRGU2im37J/Ut/jpH/ZYTt
C6r3s9Dod4Wh2CPQk7hSjkROh0gSv9fD6Ph6dy5zF4art/AQPBQvTGneXpbrMa/5Z2n4e+7NHAMv
XFWbIGZRGuT1eVPtlASb6nNlulJ/SMxvURTsA4qttFTiX61lI+HdVaBmk7cO+s9a/AUb7UPEOItn
bf2wNQfCDwNzCZzMgllksV9JBt09MCHWi7xiRIsi8sddFBa2YbR7vzXtUYWZIBmP9aZKy4obMQhV
KMHOsu6QeV0eFansE7Uxe9ltWzTjOqErAQoLW4ola9eNIRPYTGApmOfILq30vSZlgGJkVy3/Gvpo
p9UTVQbl4GVbND8rLmT+98Hpgji69sV1FCoBKtuym03KLk79HYgGOCp8O4Q1ojD3t4/UujWiZFMm
ZCYPvfyu1B8UBvXZuDQyjUOphdbeZxruMMBBZw9UE34LfZD9eSSBABsMNLSR3oHQl0ZDXY8Dwxhl
GvN/aZmxA626b4XHvmmPerZVkFnBlfG6kC0SPs/5znKGXq2CtkH0VXYlYdrnCEC1kB/ovrKfxHHH
8LHj6cVJD5/88LtVRHdt/7OQTr3C7PzYb1zgtVNEzYJpXlJj5twWqz3ovVRO8iS75ni26i999xoZ
n8ctqu5VKyrVBAPIEy/OwktI3WgZQwOjqBglz1I3PCpVmh81s/nHs/QtwMM1BBmfNE9rwBVFy+Bq
DGXUozSP8VhuWlOUro5WfAAFfNDq+G4Q689++JJ1Pwpr37SqPVniXk6aXZIa/NnYGeUWH/LKt3ND
1TmbEMnal2I8U9YPWZQlqpunR2voYbdIbW14hYDl9r25xvKDBfpoaLHIvqcpWTLEGFLvhR4shR/v
xhY1VGt4ULL482i+wAVQSedMRnpjSv5Ka2FDR2Ylr2FKk0CDd5nsZpl4RkY3FYDXVHfKPH8fNnl3
8qJKdHIVdPftz11xsh9NLWEcKHGGYhkNqpvm4oMwJK8x9F+3Tazt3DwqAKYLUCB558IpwDZcpKGq
umLWaC+1TPc17XPhPCBzelC3C/Rr9thCijxkhczMLexlqMNoPbfH7cZsX2nNTjfeCk3d+c1GD2pt
7T4amn/IhwhUasU4wh+wdiWsCllo96Z7e+nWDgJXHTwcHg7g+PwLPlgw2yrpBrnWXPo0JfqdBlDZ
DYjN2jWnNv+vjcVyIWhRGGJaaRgY9mPhBPXZEuJ7yasPo3guZBCqU/FkJbt2eLa07q6tPhXtWy8e
KmYQbn/u2s59/CmLBRVnBtsUjAEvZLLP5dqZFzWEv97aevVXF5ZHikAeKmoQXZcLO2r1SM7IwiYJ
JDYZCltvcrRRMl2LdakxE9XRRJ7H0xdGLL0smTU2NNdLmySxY6kmziw0qo5G1e1yT/EfZKl76dTU
SEA4h2fFYwwhb43iwVSDLWj56uLyMDPtB7UmCPPLT4YNyRtLKLTcXFZtY7r3gufEi5z/trQf7Cyq
dGELUEvsLM2t4sJOo79VWLg6YSPQWLt6dBX/72MWFyNv/cwPKozwIbX6oze3gL5rq8VKoS8FOSiT
i4tXwLNAjYhWpbuB9aOSJgB/3yalJdv7/cdHnt7Au1uEKY2S6uWueBCzdKGaYSeAJqVGMmGPylO1
z+OwfGTMZuu71ooic5WR9goTa2C1FttjFHVTRWKou734Ta5h8DeejP4+q7OnJPAdHfbDeNSfQ/0Y
6XaqGSezOXdvagzxxz7bYvVcWWSk8/7fY4vG3rK01qr5FGXwC7keWU+avwiVtzOqJ2vcQt6vHJcL
Q4uz31atWYBZ4Ljovk0zEf7WP3+yOSgUO+bZfCLBRcEzpictTt68j/JgFxHl6NrVvJfbh2XFa3FI
yBGp5wCBWXYuIKtsTK9odegbjvSE7TB4gUZ2wwmvtJw1Os7E1SI9BP2Ku6wrmkAbyd7dMonGh17z
3gRIbHZdCbLISDIROmMrgApV1Yqz1JnmMZ5ieF8BAMWHP/9eyiBgI3CeM8jv8nIoICXHvEsMV7Le
DA3hTP1Q/peuDOAOxnrgbJhZOZbvX9gPfWk0BkXkMyQminzv1RsYvrVz/tHE8jtav4ilHBOWQs0o
kL63xdc2AbEvbcCHtwzNSeGHeCGQgoERgNJwlepbHJi7qXvzW7drt3qOW3aWL5vg6aLZttipz1Ov
fU798akIw1+duBFirZ34jyu3cMNaZiZd5eUGJ54BvcGuAxPG/t//4Zj9ewKWMXDY94kn5YXhRiJ9
TYSquvAu9Xa3jcxLctlGoJpHt5GQnqYEx/lya4y28fRktCi0oW+2xyPJjh6Pyr7KJ8sJwbIHoR+c
ArPZqvBdL+E84w8KEtYXgtFlxWtSmqRFXUJxUddzguiTQZMT4cI//zoG8mDGJOyGsm3h/pRoUAxP
rRTX7L8bgLH+h7Pr6pGUB7a/CIkcXqHzxGZ3ZsMLmk1gMMEkA7/+Hs/VvdvtQW3tpy9K+1Bdplyu
cOoUR22d3BfJsefbsVaB5j7WNpD84O3CBDLo+hFZXZ+l3rVs9MzJOqMbiBGynGzNgXZbm3ibBkTY
Sz8qqr8f7R0C4W/xt8gO5Z2BwTS1aMAY1plP23w4t4DZV/SUBqqNmh/fKSEH7RG0wFGNkvmQrRTk
ijU6XecWaJsIKaAfWqmhgk2va/NXinSpGsIdAOlNC2weY+h0e1E4n1LwyMwKd7RmeuhrogsN8iqU
NaVnl3Yly3MQA51tTY/KeghJ7YSJq5Cyrs5fKVJEk06MOWUPddAO2vHisbWwaMBoQ+YqAnqVOpKR
axly9hpD42dYXzhUccZefe/77Yu0ZgGuIBxH8o8XT44Hl3khTm/hImE1tH2Xl2R8Ekwdir7QmjNC
Jo4Bc6TJCBGkD1MHA6fm0tvnIfjkp08OZg/jAHQmjTl+SjWLhcScJkXIvnZpwWQmcg/4Il3GqVis
GfIRWwXO4Fvc+u1vEE8tJehDx3mDhZa728e4ZhOXwiQP4SdTR/NGg02YDw35ZjfHDJvLHYVBrKkE
rn6RQYIoB1W5az+kjX2/YN2cfTZ5/upM2yXA9rR7w80OPdoItzVak/VegMdCGcwGyZ/MoowM8EE2
psjI+N2tyzC1fpX9uM0bxdmtmCBMDzgBxJk6yOLFNbgIIkw7nW1/yt1zmiztkVOsDclp0f67PsLL
YWAEqCW4OunWthgNa4e0QNhVDQB5jc55NNqodkEAqSX5D4ekX28f4IpJAPgMghbRDUa1X/pYzmIX
LlCv3rnB7QNTS+lEHnPuKFrtkTPrh/8gDSC2d3pX1PEkA+wLDmrPDtLm3gF90piiU7nBEoNpiCZz
8X+4gESo9nMIDaQQQ1BJYpESCJNw0SS/PgzEmu0Fr5TGMLxsRUsZatUxr/zHOsmf2lTV513xhya8
CCC+GNECT6OkI8MS9qDsHOucGHzj1m9lNkXLpAIqr363CynSd6usfmGsht8wl4M1GmE1pJgaH0H8
oXhHVOpIx5frU+HkmMA5G/Yy7EqjfnM5RaMrYarNZCtJOLAd+FSgEoCPN3T55Cye1UOe2qDVnfb2
ctZm8szS8a5CrYT2j4EVmXMdsqI6tP4I7s0nC6sa0wi7qpaSRg5jliLpE7p9MB2Mq2CiT7CfymOH
lVm2etIkFrCXD32Q/JmpGZHHzN0vybnpUO8uePofbgjgAaJZBEIX8JtduxnQR2C2qGxQgrPM0NOr
3Vh8KuffGchMbl/Fle+KAg5IpwSDJootwt9d+DPsf/X0XkMpZ9Yefe2MjsHoKrL/FRu9EiF+woWI
fJmbvLN6ZP/LQvZ+5R5R+Bs3SQ4qAXibWqHRiocWyFWB1QHBOF7xa3HpyMGP4id4d2qS3gUor4dW
lah4cNbOzTRQtvdA9wJ/It0HHztfSD8Wzjntc0TzOZrOoIdQcuqvPGxodSCqFugDsWHmWpnORRA/
jxVq3PY2x/w8rcDnodVo5r3oU7u/bQsrdi5g+xiHBiwITS3p5EoAZalNUWFOgnGPoaGIj5u+/VHN
Lx3Ndjp2rBev/0HiOwW8WGMBUsFr9ZqAp6NdQ+Kcmi9WlhWnobReurb3IkxH4A2iJDuOs6ZhFBQc
sreFr9klWEtQ38cBY7+MJJwheEl0rccdw8LX0vw+DVlIky4qgvNtQasfETM/2LiFtAxT2ddauhj6
cu0FlTytp9te/91bb14b9wPfca440BVIgot7jMo9TAbITFe6bL3v5dQoUGrzx3mXc/aSuh1Wqf2u
qzJC7SrqtGnfpckz+u2Ke7d2nOiko82LPeQYqZWGFQfgJ9M6WMBE5FZYlo1djiZPIqcPnnyD/Ll9
oh93sGLj0qUw6dv12CmJeXvQHrnguSTYgeLq+rZ0aHPvjUbw0wB480As4j4HxXgay6V50Lqh+D5j
r9ouM/xlCBOErmnUFaYKxLZ6DmjFmugPA1Iq23SecYNPPsUuFlb/nPvvZjqAKaD8XibKbqzQUnqY
ULMAEgrUy1imKI+t5Qlj/+tZ6xmLDZaNZmySyjv0PbggjTCrWAha4d/9VO5M4+32F1jzf/B+OtDu
LgD88jqY3l+6GZgb7+zXj2kGGnDz9F/SPQuEQoDooVWJErgUCFCH9qioor6VlHc1wIiDai579bbA
62BCDkuBgBwQ3/LiaZqNqvSnEXtzdC3dA2t8pAF2lvhaVID8naVRO+lH0vIoB9vl7fNbsxLMfiHm
BjUaPp3k2FFUQ4YpbkudbDFvsTE6L+ztE6gZFF5OOG3ZRi4EvR/BhYoBHbViBGPb2c3AkjBGhnOv
GaicaGDCw87kwFJUg9YMA3gIALVAAy6gpddHOljt7BtN4J6bxgn1oMYEbBIW7X8o3IEy7P/FyJPf
Rr9YPF8gJms9/6nsDH6Y+PQTTEWKR3EtnAB3NmYAEc4D+yB5Gg2MMQxVQu/ce2lY9nnEW7r7d1vA
zCmw50iVwWBjXh/ZvFgYpl1S3CUN2EneRYDKlCZ4Kyrt3300zA3dC4yo4ePIgLW5mTIN4Z579vRX
jsBoae8SI1wq1SqglRfvSo5kBEk/LUOZQyPaHj0/9sHaNHjlxjPPszcoyjUrBvdXFsaJpHcn4AP2
/wiD03srNKeD5mMjuH34508EJg+BS0NChwkLSaFlzsYAjBfvjgKsQlYFJvVsaSOjBVC6NT0Vq/GK
1QHKZMDc0P/E/IMUigW94Se+iQyZ9T9rwwUE9NNthVZP7UKApFCeLoueoLeOtXrfCvrYWRkeqeNt
GSs+Dkqgv4+6Ahhm5ap+Ae7rrpkr7+z0R8P50yz32KvQFYHCw4mfKnm4KzGSE7dHy9DaAapQlyRb
p62LfVCieFvVBom6bn4b6sE5MrcOPmW0Ubi7lYYgYDSYPUTBEFp+2ERvBUOWLNXkn528i8xxPlRj
aC8vSA1C32oPWfbJLN8GB0AG1Q6gFQjFtWjJNZlMYwvxINqCTMPqT2277I2s2GA0jP+sbBqlybRN
LftQBVjTk1BFhW9dd6z7QmcQHDSgUrl2XLzIdZONhQ8se70bpvQ00+yEbHXbozVqJ3emm93lYswq
9+u4Lr7eNq+1O4JHBrEPaqZiqvlaOqN2gY2Is382R6wLptQsIqLrqiBr5f1EzyYQ62FA9w3M7bUU
TAjQumSAGwsOgqn9ltd0x0GWkYPniez48Oe2UmuRLSrAIFNEbIUZATnjc3K30KZEB7wZGNjpU+Fv
6horBA/AvR/Arrrp3Xaz+J+1cXppWNhiHdoYqCrga+4buA5Af5CUBXjKr3UuHKyDTWcUOTXubnkw
HlJE10O6bVz3mKpmp9e8BLCUSMAgEY1myRN5A3OLjqOjTqeG7/wKHR3aWc6xNBt3Z/ql6m1a83zI
9wDxQBVQzFReKzfPWqph/S/ylABYB91prBBVUSyey01Fu2JVM2yHRTYkUA+O9DL5I8U+2BGazWN/
6DsPWHBeGyFL7zPiKh6oFZA8zPNCmHQXnR7Apg6h5nkyiJOHfKbuoXFqvwgBHKk3i76MoD6xu42V
knprTOXWMfM6tHrsqU1qPawWwFe5BYoFnnjGs981bDtRZp0Q5lcHbc5zbPTrFFHw2hUWR4PekA72
MJlkLkPLS29LF2iKen7RLfOI01I46HURiHgC8HqIuZvrz11krJrRLXXPhLq/G4N9n/VZxeqxdl9E
Hxkwa0GVKQ8SmWnRTX3v4OwdHqFdvkf7/27ykyg12n1vZoq+/5pdoSoosge0ILDq+FolUGGVpAYJ
zHkpufHgWBTtjjnge9vM5h90msbzbZ+0Kg/0bmIVNN64QHIHwTB37hggaswsN3TmZUe6Ouzqhy6o
drclrX0s3BdM9UExxFqSEZcaqJ6AfkV8OnpkB5zNGLkuUzGSr+qDaNsSYHGMhkseoOmcuXYbEftU
fF+Y9bEfzWhpkB7RQBECrSp0IUqK43yHEGNy0cgBwei4IWDMCf3SVVGkrLk0RIlIiByg5Rw5xzNF
wzrNCCA0CZiFNBfrQDJvGXd+kKhyFZUo6QsBDTKiLyWi7drd89L1w4FgnQydFkWAupabY24fw5Do
AoAqQGZTT5p+Klw7R1ZUPefjH80DVpnu6bQjXhFiWes2IM+pCoiyahqogKJjibgVu6Clq2UELA9y
CHWa+lQOYs6ofrYz+85xu/g/2DqeecGvK9bhSKaRsYTPIwUcSbfpo5WhqaLXikdhTRukrYhKgVXD
sKf0tPY0ddugnLzzyPojD9pdnqSvTabfYyfdj9varLnAC1GudHCU+wVbfIgq7O7kuL+J9cUc2C7A
4EleKmStqQVmLdBNI/HD/Kr484uSBoZ1jcYo4SXMobwn5GSmGE2bWKQBEXJbqxVJKIWLkRKEf4j/
JEkpFpWC8B4RdtMsVYQM4quByVS/B124HzBVJrtyhoi6UIlCSQpfTS6dAFZrzVabBeepI/tqCfBq
gwM2mrU6morhd2klVGEgK+4JG50FGZWFKqItP1wVMERsmOrg7Lj0NyMlicpJC6Lbh7jiMjDSiLcR
bSy8j+8R78XnKg08jj4ZgrMBrHyo52Yadi753NjO/ragtfNDoQb8L8A+g/NQssEkyNiSWW0g9ip3
1SlotZ0LYbTGkmHry21Zq0oFKEILknf8W7IMRJbNHLRzcE6HGGiXyngoBkXksmZ8yAP+X4RQ9+Lc
ijwjGO0fcW6BHaH8u8OuYpBJVBvCVZx1ayeHmF6E4ajbIVK8FmVOpGScQZvR+zHm1ql+aWkbLs0b
Yp3/cKXQsEajCST1KH5KH4ljuzdIWPXg7JH7trsz2f30xdV/3f46KyUBcJ+BKR6+ADgKuaKGgU2t
8zHEcOb8e0deDfulDDa8w7aR9Mm0CzASKb7V6gFeCJRCpNHhjp+aSwD8BPZ2unSrG1+L5RljQyPr
FJd2zfRAGYYAEIC7j2RT9agbs5M4wdm1zx3/PNbPnKlm49dsD2GYsGwdEHR5lf3iglq3BI/ceTR5
BL4hp8ZmUfuPab7d/lBrumC0WkA+A6SAMrlbRWjXG50RnJOsLzaAXjWg0dTLh8qs9rclrWqEEXWE
lSBowVzktYmnPWrQi53A7qxX3TbCmsRlgIhWYQgrM9RAhaMjgpqXiebzB29X9liRq+sJOIqdfAfV
u6Nv9F3U2iCu61lW3Rs0/wJCvXaLasMScY9rp6r2qv1QGtpTPhvjxl6yZV9mlr61xgIwAwtkPCZ2
fIa9Y7jb2+ciwgypevbe/cRoJqZhHRn5w2xvnnpMVZwxmPKQtOlzpd1XySc6jnsHxfs5+HZb3lpc
dylQJnnQNShiOElyzhzzV5AYXig4KlvklmjUhqQwENwl4PUowtZWZU5r5gaQg+hLoHD0wdz8hRZz
YfnBmfA3MDqFWv/Db1TZ4JqlgatQgJkRRqILeG1pHqe+Rfo8OZezRwXBf7E3Cutbj129IWrvjcKh
rrgesIwK5kqwC4O5S/yci2fC4KCP6DNcVceJTfKHDdiDSmI3A99QrrCVFbeKeFU0NWEnYH2UfHfQ
LECeNVQ7Y+h9Y9f5PivnyBjv5xFDI3lkF9jNWasejJVvhtAVKqJJh0F32UWwVgN5/2xr55yb+xHg
4qQyd0GhUO2jFAEVQckLL9L7Es7rU0wN5kxTg49mBh32z9ihFYyhaSsqQh/jrWspUvbU2IkRoC2d
nN2KR4ldbzLVYPJH4xMS0E0CEztKanLEmugClsKrBAvkMM39FUSgG61/KMfn27d4/bj+ihFGeWF0
A9fLxCI1bLzS2jsS2MvJSKpDXWG8+bakj+aN0jL6LsgDwT0OC7+WVJIOj91oBgI8XyZ+pOs7D437
vMvDwlK8rCsFbQ+0lZCFkRoMIsjsXa019aXRNPg+/a4cnvR5jBz7fuZlpNGdWzxT83PKtR0NakUh
bOXZEJIFk+U71YUMF0Qo2XSNg+9Wdz+M/KW1wspbwqbcNe7etOIl23UMQA7iPyXPVbvTta3mYej6
Sc+Kr3bif25L1RzBx8uOX4TD0EFljOOXx2uzZHQsgtoh4Pbfq3EKiRuN9Qkue3oxhyxKFd955Wqg
i/O+WA9IXtzB6++MokXbI5pLzimFK2lHkPCCtUO1O3XFbkVICB4RjLSAxFv8+YXdck1PF847HDM2
IifFFuEHFiO/3jbZlZMDQBgeGXGEA4SEUPVCSO2Rgmsa3OTCpl3QRXR8zYCfwnvTzJt5/ll6v24L
XHlTsXQJdTMPrSiwVMm1EsPidl/1rXb26m5qt0wzxDZYgJix1nrppx9Yb5+bIZC45WcNBe8hYgBW
YUVT1wf/3rkUBgy+NlHSx1YjSXmnGxm2Tjva2SgddOMYe5uwT12RUq7wEECKcNXIVdAo+ZBFzOMU
zLUFhX0ammZ5tL1qg4HV0Jr9KOh3tNp2/YNvFU8Ak+4GDUh6vr196GumBFZJYF6BwAdjoqRo086F
kwSedtaar53/bM0V6BH/OWhFeokJERelUOxgkfOyhQ8GX4wyjfMU/OHupmgegiWPhkIRlK3pcilH
crIe9sh2vUvTOMsBDZnZiYkxhEbhXldc+ZU20qNBFtaljltAm3xBlfIkmBscN6ywjm9UndyqhXiC
BRtuHOU1eRyUTRipwLbuNF7qb9TaUnuTG/4BW/qeHfuYNXSTt88OZeF0BunCcZiYCqGy8hI7YB5F
sImaB/ZzSA6Na45ZJ4udxiJ91ywwq1mPHs32ysmbNXeD9VzAYQEtLUKYa3cTlJXvZaTN4v55JqeO
/J7au77BDrj0DXQEiU5UbV8R5l2nDGDY/StQDgOrxWntVu+zuHJdrN/9zbR8WwkFE6yr1e9rA+uX
SNzQvFOEuh9zFQhGcQdrbZD5Ir6+1lQU7r1hgeCibXaF7+A9/MLRh5htFIUffOwPun3F1z7hpTwp
Z6z7Eg7S67I4GIywm89LkYRYKzsrUZtrNwNvH1JTuG/8j6QYc0xr6iqexWZxcOYvTXeXuT+5X4et
dw8wAWKeOn0wOzFXZSzfp+pTp4GYa9wTpnA4a47g8odIGnsk04FWNbO4He9o+r0zX7NJYT7rIrAx
S6zo8kxT/PnF60iDfFoy08riBnbSJ2akF3XYj6rS7ZqtoEAMCgvkKZg0kTSZBtPKAxc8PH22Merv
U8NejfKQx73XvxX+5383lEth0l3HVqi24L2fIU7zEU/Yd4XxjClws1Oxrq5Z5KUg6dFhpYHWdedl
MSHFppl/G+C8szsDeaWKyV0+P4DA8e4I3CXy4QCf6/ozeT1us5WA0pxV2yDXd52xadgOgJRNtmyD
RPE0fIi8ZXHS2zAYdg6ke8HPNjw1it5mtTGyH4v3M3Vj0zU2/vxrJjuHKFqp8sVD0xkD9IgH38cF
sLX3WkuzcYjjJJZ+Xlq2o5qdh7bP43bSyqjuimNP9D+3LWVNIMJqpNCidQGo9rXA0mjb0S1KA5io
IGQViCf1V68vwsQh0UhShQNbk4aoGjUIQQKLF/5amslrD8QEjXGeClJFTuf9SCp9l7T+12GcsYDF
VkV/8lvk4VqLWRIQiCNZB4zlWiB2gNVdA3DredGLCFzi95W1vOpafcK4boRVLM8WS7Y9U+0BEp/p
8kWSxMrdp5l4qTsXEItq5p8gK6JA715vfziVCMlF5xg7RT6RJWdemKeS9ju0Gra3RcieUfTPADFE
YRDXCON40tdqmzRrBo+kcZCWu8ULwKFrHEj75baUj5/oWoqwmQv/C3p5MiYUMaU+gd0dewMrK4hK
4xOlxTFD8tkHD2gBfLotVKWa8DYXQikpE3PsIdQaMFaSAkpUg8bcUNxmcUDXZgDVBFsncETARnhS
fWou7KWZHEixqy60WvAddzziw4nmqr7+qj5grwefH0p8gO5e68Odapi6pkpjB3SFVYChZ7ZRvpQf
0joYBKo4onGLC4WSpSSFaY3u25OVxnzyAGVMtbDzMJlDn7tdVWTvA0GF4dINBirPt7/XR2uHZJgX
AkoUJMB/da0fqFTtrhoCnGRmlgg7sDViym1vd1vKyikiUUQ8hygAo5lyac+t7BR0xwniK7M6YsAw
7I30WLgKEq8Vq7iSIl2rVMvMIkNzMDZ8H4t0Xxr3lPXNTmOKObcPKYf4XKiMIuVA9o/MX6h7YeST
1eSWXSLksJK3Yih3PkhGnOrcTH9Y+1h23wfdCGfnyCdAYcd9V/7r1PC7fJT/ANLBoWK04Fo+AIzA
OKUVwftlbDKHbKrpZf4EVKQqLl77bgJ1KfCQIHyQKbjNtPS7IEOMnyfLvhq9B33UDp79fNs61r4b
JjN8VH7RokYF6lqdCbAQn2YTiQ2HYOzZA63wU6cD2tYoim+rgnwdaQVG7TDBJDknrGxpvcGfSez4
+466x0nfZnoTeVOiKFus3SosOUUhE1wggrRH0ihlaVGNOokTK/uepGURGjoIFG8f24dQStCwO+/d
DZwerFB6qTDBV2lV1RRxObyU8xmMaZvF6I/U3vlFvfPbNFpAQInkQgXEfi95XPtfAbHDX9jC+36j
r/Uzh1n3U8vKY7HI3QFz3OLvdRfjZ0+TthyYR/ZeEw3kzva6nd6zTUu/trmt0v/j5wRQX+TdaMC9
W871r6hs3mi5l9I4LYEkPQb1sUjiaRjuyVgcQMVZAMlBHr2i2fvZPqimpyA71OC4hVNQfO+P90Ss
5gHJInZpwIplDtbWJhgOH+cynulPq/kVjFvGFU5HjvDwsTFeLgAjwPhgsZPkc7KMOrXZ1mWcOE6o
sbsmNLDmznnIUW28bVdryoD7Cl17rJlHD1XKceY86cuBszLmw3TkycGtwYpmq7jrVj6e0AShKhq1
QH5JD0+79C3Iko0yzrBC2kaR1qQ/9IQ9l/Ov2+qsPK4g/8WBiawbCaJcTPBIo6dzYpYxWPAjgk03
w9e+whxvcaqHLjLmPHJtBEiJCmvxgVNSfLJLwVJmuqSuP2s5BLtNnHEWjvULsU/NZO9p2UTFqG0a
/KeIwLVswXUP8x+EZW6374P49hHIKd77D0GxWHAvAfthSV8UnAdAuC1uGbNxCNM8DVP+ueZHF5fX
9sCvVyosaFXee2wLgCewW5LiXkZ9Dwk/roMxv9hNb7chbao2KtnkHrll5JharOgur+3xcFvTtVuC
hCsQFBd4pGWsHa1HbcKgNlhp7OHkUkS53sbXN8S3v0zapBC25gZBNRHgKRHlHJAZXDsgRp2Wtdg7
hJtS4rlHx/nJzhuyGZpkk2u8icqe9DuntLGyK8i0fe179D5hvD0adZkd0n4uNv5UUQU0Ye340WES
hMV4VLHl5/pncYxrVDNrqrgNqns7cV5Klx4tmhznJnlk1VOba6qu6qqte5gMwXQ1Uhu01a5lOkaX
TQNxq9gzHqevGd+PFrzvxPboXrF0P7IsrMdn1zuZRheK/njxSk+NivBGvKvSu4ReBJDZYosHcA6S
odcgS/fTpKrjNgXaf7GYvzXGfP4P3h6bY1yxcAqrF9/HdS7CP8vBKvFFh5QMTywxf2E3jq34hO+m
I2mCkoVYnSrwekBqXZ9nx3uTo7BQxYsehKhn29pXrFjhP+29P2PBQ7Oxk4OZ6SHW7bbuidI3EGTw
uwTcZuWfuf5aPWLkc5m2vN9zZBSOuRv08F8b9nArOAAsFgEID1NBtnTNe23Iq8nAxI+bz/u57341
NginslZV4fsw//Qu6J28Df8HuhDJoJfSGYzKHisklTZ2DDf+huR6BBTgdnBO+o+GvDZowDVOVCQb
TdkfXXmp0G7DhA6IQYR08ecXnxv7sBdeZajI6iAr8B8X/qgZp4K83fZcK68u0M+I5gNU48QipGsp
xA2KGZAgXNpEQyBfhD0rNnmmiujfy3mSYaFIKpJMDKFi2EkKGvUqSDQtw0VNl0PXZKGWPo2oOncB
GMuLLc8f2mafLxwZWh0FflyRXZe+gQMDu8DLkPin/IWQp3Ta9VNkNENIg2lf+ffYAHnSuCJcX7nN
iPxRl8ToOcIrmViK9Nwr4HSrmNYgNHB8jHMMTTEpwsi1zwsgCEbrsU0XsxbiV1x83iaYlml07Spm
/C3FcnkCur56AZHnn9sf+GM5BpAWwfEEgDYYX+QZfh1bu/yip3XMvE8BIGKk+4PVWtEMFErwg9Mz
T1zFM7zyGF5JlHxyPvU0z1B0j32QibBqw/Jq0xR/TFZuRk211m31koKgAGBF4AiBUJIM2Mis0lps
XsfzHOU1x6d6rb3noOuw86qPUuK+FsOxHW3k5PaZEUXuv5YM4b0XBAXw/sCCyj6CAm6DMgMirboJ
QZMf6iR7SPxxxzztmTfz96rGlqNh/FxOXZgs3aJ4FNaMFbcK9Vd0ABGASA47m0kyZjNt4kpPtF3X
s+rL3Gm6IlVekSLoyEB9i2QDT510ewM3ozllRRNPrPO23F+mY5m3hiKwWTFVZP0IbZC5+gjhpLPs
NJcF3mg38WB/pekjqbR9ohsHgxjYOupFHkfvePxHxBR8K5A4gDQBL4wnz5WuYctqtx2MmsVl0ftg
YK6taBxtFefUypWAAFgHpu9RjHpfpnFx2emSVammdSzG0PVnnW5JOh68lEfE/V0yhfta8ehXsqR3
o7Fzn9XIfmNnRuNrse+ybj45AVdY/sePBaPXURIC9B4IHhk35WDZIOlY1ca6vRuGyTrYJrN37ZSf
8rx5NEn7ve91c+f5mWrq5GOcCclgPBOBEJCwMmiB4iLMWN3QxnN5qnMkMMEjKh1aXmysINYT1Rj0
x/MU4tD7FrNCqPrKFjKaALd4bhuX7qYb77T6ETADhctcOUz8YuBjkM2jjyJPjLWQbQS06mODsztg
bJ787ntB7kiOeorrf6/J1lKGNx/vdPC+5AphM/JFDGdcP0C85SbzurzHkTXObua5WH4NDNjt52fl
9DBAKLb7YLZPFBKupYxuW1GDukPcej817BZwatDSf70tY+30gCQH1b8g38ObfS0j4AUjXuMMcW4Z
G51gWwiq16exo9EJS8z+FA02z9nd/rbQlWosmKuxKgxAX6T3+Odaas0rtyuKvo+d0nqq+wCAKOsY
jGmItgPLnPuFkLAo8q9DkW3chGzG/DGnncIxr1QZxK8QW4lFkxG5x/WvKBdK8mSo+xi0uBt32uKh
DAe67eZvtvVoaHpY12PEANZVaL/yXa/kim9y4dGwiJFxjk1G8fCH+xvfDgstbkAEsGycx+zV287Z
dkJfxAqDKvJUacrKq3ultcxdX6aLg0cX0nWiv7XjL873aWqHk9Ft4cXn7gCCDszVb2w8urcV/+jJ
RZ8EO4aAgEW6KbMvTcDiePnYQnL1y3GOJj8WDXppQ7h03fa2qPfy3XXMfC3LvD5j0FoVBTIAWJjg
edg3yVNvv1YcE5hgQAYt4My0sPnxzeJPVZei3nBfBj/R/mr5dlKYmUprKcG1Z3SUu3TsYzMbj9gH
hh09e+q8laZ/P9tEIWwlVxB6o9QLt4TzlJNQMPB6IE4q+7hxqfnLt7h+QjUnmMOl1ts/wzLwNiJz
0i/bAnOpQ+gnuW4ci7at6p098mG7JHnZPLMeLZi0dOwfXZU3NCQT9T7VZWU2mCktuLNdXJOc7bw1
uw34SQttb+i0KfdZ7Qz6cerc3LrztSp7IhavVHShq+4DhRJU6kCjjZKJ5LQIsMDY97n0cf8V2+7s
MD2b27K4m6afi37I2RB6x5ZtCkMRL35MO3C2kCZga2jZy2t8/YbnxZDNuLdkoFHjJkk4mFV5mLxk
/OKVSRorjFiHkX4w4guBsukUVd0GICiI84mFJWEHEwAMzzwWXr3pUZIrp9fSXiJNNbaw8ryhPA9Y
Mf6N8qNM+4BrQv3GMPuYlKYVFWnBQ2dcVBuc1twgMLHwv+DRRHolPQKa07e97tEhZuVdT74l5m/z
n3cEAWWIKsBfGZKL95LU01PwyMeu81UfY0ZPY7vl25rdcwxudndAQHQvbjjcmd1Dy95SQveKbyhs
Uf6Gl79AcvaVyZd04MWAIPmUpcND22GHXvs7KzBht+3vfKu/a/nwuS9UE6trHxEFEJirGFMEw8K1
B2yyzgy0lg2xtvj6pzpH9ADsb/JyW79VKcjoUaYWC5MDST1Mt6fYAt0OsePU+pGaLTs6mEtT4NJM
YenyKWJoFIPfYPLBcmZJmcwa+6Eh5hBzgqEth0wFmNmm4bvN3WyzNPlw37Ta8oSZFy/KLKO6s9wE
dRHDx8484mFh7ZL2G+T4+iOm83J0LEv/SKcKi3Kzhe86DZNctpmwV1YE9LHWl+HAU6JC7X8MOAAV
FohX1LrRCf5ATDojFbA74o9xqTXZL4vRLKp4azzXPDXulw7Lk0FfRTHdCeJazNI3S38ywNj28/Yn
+3Dv8CuQdqBMCYJAMPdJSc5geWM355THdmEdCcal2yw99r2K+OCDZQgxsAvUrCwsbZJbnVo2AzJj
DhxXz6FfU793p6ipOdDSt9X54JXf5aDcCi5CUayRnKSlVUXK55bHDCy6G2qVf6oRrDs2nUHZT+rN
bWmrhwd+mv+TJrS+iN3M3HeqFAFE7AZVEgUu1bYLBX9ni8LB7r+IQlNEjMOhZC29clXB2ilhHY9R
IA+ZmZxoOW48sii6lOvf6a8YKVJiAHnkFigw4sx3PmM4MjmZY5ApMt7VY8N8J8j6TOGTJTdB9IE3
JBtxbHm7r4xp67L2xH1je/vIVm3hrxgZlDMEduGPmLGKe/N3P554MEdj/omZk0KOQh1L+jResTSO
5uDT+Bip81DdzzG/7PaqzWfCq115PdRVcIdQngOaA/M+0gvZBIVJimTisZ6z7FvtJWANy9pkDLmO
rZk20LqbhJjzBnsWVFn1ioZgvkAvCpPGgKvIDpc24Kf1SjrFg9ZFPkVi5LZbbFZWpARrGoKkDJ5C
F2PnMsooMwhOzagnFHe2jR2b3RwSOhlRm0G1wQdgt/xX7D+A+FiFDT8BSCBavXIH0Gw60AGZywQI
glWGrB3q0NPz3ySrgZKf+vnwzyZ5JU56ufzWssbc5VPMOd8F3tKFPQZdwyYpp42T+IqHcuUyg7ME
BoNqAcbkPsBlerOtrEyf4oqWB1sf92j2/CuQT5zfhQjpKtuDyUH9Yk6xS7/YHd902kNhvyWJiit8
1QL/ynl/TC88bdUOwMea1hQX9Au4oLdGgQ1vwfzvjgn+FZEFllMAaCAzkgdD7ntd78EAwalt9b+M
7iVZFHH8miaXMqQTa4Zs4lWtTfHUzVHGimhoUSlNXm8bmnAGsrMAJ+U7rAZFddlZVFoDkG2bzTGS
O/1T9j+kXWlvnMCy/UVI7MtXGGbz2I6NncT5guIs0EBDszbdv/4drHdfZhjuoOQpUhQp0hS9VVdX
nTqnAzE3QrJsXzONhkpD9Ac7FnwlBbx0ftH4i7QsSmBAnE1DP1uk2uv6Hp1gI+qqps03KFRRnNm0
FmIridn8sBxifqmqkW15qsTt4faQlwIqYBUADgNEWUUAOt0H5+YVKRWqYGY58qau3CvGySqQtxkO
wyB9rmfPvbX3eHDb7NJMo1yCZP5Hrn2eN7ItsBVkPBPPZv9sKhCKRh9v/43bR56+3La0cJ+hTQIp
1IkP1kYr2+X4SI6qSeql47PjIVZ042YbV7ntOxVVAyM216rDS6vpTO1QHsLUKTF3ac6hueClYohn
kRjts9fykfhW1tjD1kuFhLxY4xqjLxIB9urYrpK1gszSxOLGAScI4PdY1dm1ahYy18pBl8+SNSde
k41LvT3afn8VyvgGP7rmYq7s4SFvWmAONgGBQDF8Nr2DaqJRBwCb5xTahwK6hGDQCprhXUl/lOX3
v1zKyRZSjdA9QCUDQfHl3GqGBJZJcfESJXxbAkaRjhAdGZKDrq9sz+tTAVMozED+APKfAJXMhlXl
fHBaoxmebbsPbX6P7boz43Hbxz8Lh/lJjyROSl56e43CeBrDhQsykYafcgbAsSCffAXborjtco4m
jYIlwUje3fSIpqWgwB3+NsTWrv/reA+9Zrgi0O8GcAf4NWaxfwFCMFmVRH1utBMDgXacsid9zLZV
sdZUf3USPyyB8hxUmJC4mg/NRRNfk1eZChqHL+Bxq8UuS3SfrQZEC1MInlqg1nW82FEcnR2BRCPj
CMVbFW10zgPTu9CmGRJxfu00fgeeRzZm7xVdiRqWBndudPYE0BIAktGQqT4nLaDs6UFNfuL8C+P9
r48Aei5RYJu4MPCMn4VCWdmlPYiM1Of0p6r2vp59tvU6EMbKrXDlxeDAAPKBQhjERhFAzy4FBmZj
ruWt9szS9E0Xpt9VG2pqD2Y6nHI96NM1mpbrlDoAAugagsge3qKII2YDSwYtUY3RNJ9xGreyE4FR
WTu38IJSL/xM0cE3OQZqz6JaRZaS/Lg9rddALlCGT1qTmNWJBnL+uILOpFJZtnSfu7bfdelDCZbl
sgE6hIaVGnnkNxvfMvlU7mpjn5E8tO1vyif3b1VXcF2grujCv6HjB98yO4ueKCHlUtjxc6E0IKy2
S+WOIw+BudDW0nrXfntqvcZ8o/kaEc9HEvzs2ieumOpiehpRFWQgJ095RO1NJCyI89eVuZ2++tKl
YVaxk7BhcQFfPcI5OhSoI3oSGW1hHZOk/so50R5yAaITq1ToF6/QtY1QjSJoC1Ueas1+bKGhdczL
DkkoZY23dvLdF98DUCyyAcBr4E0IuOTMt1vMQLlOw/cM7mM7vPCSh7ljbFdGfZV4nqC3wGMCGAgg
Dzg+Li8rpmsxIu+BRCM4anv54tAIQu5gigtz/XfFmlDXBx8aoLfNXj1eJqtQAPvoOsHtNdtBqp44
lV5gbHmdhJYwg84qN/8/EzPfYFpKXil9RyIQ1/ix8ZOkayrEV3vzA7WMSx4RIurRc0EqArVcO9dh
IYPnnvBWm9QBCWzduc8QQPhG9WQlf3PlvGcGZzuiKFLA0xLMGpTFfeolx0x/b+yvNhtWDC1tPdzr
gKAhz4brfbY8LWmKXLdGEhE0hG4GO1b8AhFGwF31r+GaH2P6Y2raKWcHHGhkXaEVTIkiEooLrYrY
R3S6kny49tuTGYSaSFtPLmt+qds0yUepxzhM6q+k0nZ22j211LgnKL8W7GB856AfAFnIQ+6s1UKv
a1gz27M7t4iNRge3F4lMJ5BFQNwN22p90MTvtXJfQ1gsPySDP1o+wuDbZ2Bhw4DDDw1VE04I5bPZ
OiaNRWxtwOFWHbRf1OLZM0fPL0rtCQ2Aa+DFhU0DYAZgsXAiQAbOjQEGqOScYCUbo0gCvC6eFaso
d4NrrIxq4dwhuT4hGZDKnFpdLrdMyd0CH4K11B6tPqrNECJKpAmpXLGzOCAABtAFgboV5u/STmE5
qVEShUSI4PaK9wqBhszVVrISV1EggllQ9yMmA2oGKJ3Z/u+Tvkn7psgi6NfL7ESgMq9oz5kGOHru
j6zbGGu9HcsWJ2YYPE3wSpltijazapAa0iwa+qP3hRVPACqjLdmsQ93aKT9v78A1Y7PhlY1Qugwd
eVGWeiGLEUcnbuCMG0eJqIcePBdBWhLctrl02DGnf0Y485OD1WR9kWGESQyko/lSq/6IPn0DrODG
GObxr4RvG7x6rbU2oGuY5cdq/rE8u3QKuzDUUWA1tR8QTzwMwIYrr3Uioqw7DWMCV+oE7pAGXvbQ
t8NKNDzN5SxguBj2dG7OXKlZDLVKG8w1aNrKsGCDDEkF3oCV2V2IGBD6wq2gIRBFpXnE0FAGwfus
zCJwKJq2rzu7ojoQHbrnYQOla3nHV5z34h46MzhbTpZ2Fs0VGGzi+wl0aEUcob6GRzWoOqqXLCPb
20NccpvAmQGDDT5XtCXNDCraUIGEAPuHs4eRb7Xyd/GtqVaMTD9ytVpnRmZbpTaSTCRVm0VxrdNt
L+33VG80IDYAALg9nKULCCs2yU8hXTBB5S83RomOk7bGoYg6FEQ15yi28cE49e2rZR+T7Efd7MVL
k0MfZFRXjuJH5ep6lH9Mz0bptLpVGqzLInd8jItfrX1ndEFbo9ko8YV61+qbpv5hv/Tfsz4w28+J
mfrxj4IJv62fLO+L6W4ztia2uby8f75pdk4oBVErRCfgHjIl3lh1DtJvVOU2imdGilwjqFqdgtk1
ghwNdAKcCi6wTbeNyeHniwHQ/PfEGj51HYE7RDNUwNhx/J1m2oG7+1HbZvkeCq+sArRfwj0/Gcah
L9LN7Z2x6DH+bIx5f7mFbLhlV9OnWQ2aokVDNq2JEudtK9cIrckrgn1pyhdNPPLTAT9zTEraK13S
oTxn01D1HmJR7KrhpTIaX+jb2nstDlnzCsGtO/bTbe9EDwqQA9hUtLfb37G8En++Y+650MQx9qqJ
IwfCj0oG1rYvoWx7X9gCp+KR2g92tulY6+vWBkIS/lhBA2xIQtM55e2TEu975Tu68cznlc+6ymJc
Ts88nskGyYzCxvQMQ/oGZcSy3Yt0X9SPCBLbonoy+zqQNjs2bJ97P/TsDapKRHtGYkoYoHzqTT+N
90xsy3pTWATIjPuEgrS8ce4M7heuCClZS/8tOq+zmZzFEIUhgOJ2dRRc40RuReuOvlnHTdA5fE2+
6oqTEaWGyWlN5Um4L0gMXe6egjaoGzpwIaWR+FlFA0KTAxA+hrdh6r5LJfItL4bc2l0g3cGP6YtI
pvZbkwYtIhun82myspOu866zb5q5EOBTLIV1NaI2V9m18s0EUw3JyKZS5NbofuSF67PhG1Jf29t7
ZdGVn0/GzJlwQ5dm3WELp8ldVUZGlfkGeXRqCMc8VmSLpHZ85GzDnBNZa5tfCrvPTc9OMeO14WQS
ppmqfMFSKFlyogwCl19dfa17fskxndmaVwRt1nhZhz9RA6UeUyX+uLaDly6BcwuzR4RpZmiK7LGC
VBf7QugHCoZwCY561UlXWg2Wdwt4PEDtPDUmzlsSpXS6ph54FrWgki5AhbIZHHbHwlhv/LzfK/Kr
sNcEs67bX6ctemZ0dkQVG2WIFgXpSB+oLxgkYPeNHjQvEIIVxyohPt4YwEzV1ZOjfG7pykZdchDn
1qcFPnP55dgWjt6OU3TjVrsEr7WNN5rw7NA2WrtepvfzPMY4tzULb1I0L5dVOt3n1Z0tA6reayo6
HSmo6HxlPA2cBEnziB4BdSWwmnb8LcMzz6SNzihzAcOpsx+N3zWeUF4w+nkX74jz03m5ffaXronz
Yc58Tq54VsMQeUekfGig7pb1PEiMb/HAgjSRiKs2t+0tjw54ebzl4XnnqlDDqOgKmqDhdw9WfQB2
bjADxne027iR0axlSRZPPF7aSL2iOxg5p8sNA1RyT5vYzSK0Ynu+wYn0pYUnxe0xfbQQXS3ZmZmZ
/9RJCRgOwcWVFY+p4Wty69SPfX/EcfHN0efWLzPeGkpol34lUt+AZsWaEPt1En86mWffMHOkI/MK
aWX4Bg6x5J1xp2m+CmXogLVfmp/GJ7ax84dCe3HZsVVKlDTWCAA+KFv++ySAp+ZyrpN0IErRa7i9
VCSvj8nrUPqW+9qj353uarY1832XP+f85D5VX0DQ4SlHUoCrBGQMg57tqEP8Vv9E6jfuPmdU7P5f
awS40OXnlUXf17GHz6Pqrsi2Q/+Qdru+e5f5FswQjbuV8ZOSnzp1OKiK3GRy8N16DQG+mEQA7xL6
QbEpJ2KGy68odAjnqIlOIu8uz5C100Vokp/UOZXdt6zp0UGpbRo3tIa328NfupgMALLA9gxQNi6N
S7usEymtyxYJUStD3/ajSl/B1xqA1GjFey2duHNDs6NACtkBXFQjfT1ynxEeWO7n20NZ8ljnFmYb
PR5qy+laDCW3oKgL2LPkp7x45Nl7XW6tYQ2GumgORBqQ38OjHR2SlzNHNWIqFhck6rQ6AMPCJs4L
n7ZiEztWFlTgM9kYWbNy0S0tF/rPVdgFsQKwDJdGNUJLbnMkI7MiDuzhDoLrXfJkeyvOfzGGMKfm
OsAYIIE876BFZcochIGchJ33KkI9ZdwQnVSvDWlOOqiTnkCELHxa197J0Iruk5lb2eH2ck7zN3cb
558wTcXZne61rqHQPssiR9uYTeen/WEohV+6d4r5D3sTCANU40yk68F9fmmqV7uxVGs8TBO3do+U
NZaPp7GycsMtPkwdhGVYOAdCNfMWGqcdKlwICAIdEQ3JkdefsSkN+bv+VQJSYT5pfe6Tn9LaZu+x
uuHePmYhf3Tfb8/r0kE8/4rZMamEBuRli8A6SVR7Z1fQ3yzVYg1/uZibBE4EpVQAG8CGPJtT2dtD
3GYIyYo0NBwlGAc9tBR0an6K8Xyz3KB27yGU0/0c1bVA6aMuPd8657ZnW6eTI3cab8oAjI8ltMLi
Tjn2FT1QsNirx0G1A5Zn6NJ409kPMhSB0LY5BC0U5PUPQ/suLPQF7i3t0Fbg/+83SfxdYdkh17K9
SWiQUOWQoU+ADLvbK/Nf5gxRNNA1wGTN58y2i7LpBGIgTsOke6/UeymtvQJintiXn9P8QAbwarGt
8/m24WktrucLyE4TXeST/vTl/u+k57Uq7tqoTc3WZ4WHHisjrXdCMeztbVOLu28SPPhfU/qlKbvg
SEdxmUUjEH4h2LfknmnaivuatvCt8cweIwNktB2vU/EYYdoe3TGNCOwk99MkjuLke8zd0EnctVhv
mqRbRqeRn/mrAXh3XaVYPBd8hklsBRaIHRwDj5CebBIDsh9AL9jyhO5HNROb29O6tIKuiZZ5BHqo
/82j58IGvI1zxLPmOPahXlnlVslTZZNndvkPfhkRCsiEQGSLm282TgV468rrvCknQEHh3B/JsAFj
ZagOdpiUT/8wLrT/wDGjoxfp/8tJRWaptkWW5pERp62PMqoICG/BqlTKtSfB4hSemZr5RbMUKCBS
mkd1V9i7HI+cMM8TslWpK1bum0UHheLbf4Y1p65V+1yJ9cwuIpU14Knv3KYr/MRrnX7bkEHW97HU
OBVHxULSIFC5YTKfEw4qRCgDWGGOUgIJGToljb2Rxbl2oNJJ+rvO00d9o5MM/06M0qiDnjsKfXKS
ijS/NTWtkbCx9XEn0KtU+VbZ2OLO5ToIXxJ7bOt9o7K2AdeCCoUMKdJqklUAb4yzMv6lmxBBDGJt
oLWAb5o37NYyL3ACuyJq3J+a3RxBkR/GJljXxlyNlOpXC/nwVEHSrZCnXpT3nIRm/lLyGGLFv0Yl
iq2fHml/3t5rCwGdgRcvWgYATLGu+DRKjxfdyBIamROLN7q0S7Xc2oUIPbaF8IfP+Nttgws7DhUt
BHPAbUJ4ai62UqXQr9cHQqMOVLlB6jq/UpZ+tzS6dmQX5/vc0vQlZ77J4nEMkUZYEkee7/tqh1Rl
LF6NqtpAZbxS7stQwYPDCmPw+nx21S8W32fDJmOvt0f8Xz4E6EM0S0BUeH7TULdkDqM1jcbmftTD
fAwKdQw9iKq/6l+b57oOyyeIHWboSlWFX5DnUvfTEaJkz7c/ZCG4nIqJ//cds2uocWqZ1UpFI3Q0
+57YaPUdCh9yDJI1YoylMsAE85p68yalxTk+tytMNBnaHeY+/tQcbPeB9cG4UaHr0/vNWzMEGv/R
fU7GY4n2PCOs+k/14Gs7p9nKb+UaTGkpI4Gv+aD5nWRH5xp/tJRDodf4mv44FiyQ8dug3FEXaVzB
9p1yh0JQar2Z9uPYQw1paP1CIUcrXaE0W0oso9UNfOFAg6PlbV6E6GQ+Kpox0Agyjd9liQ5St/Gd
ISwsMFFsdGiEaJGpvKH/gxtr3me6oGYX9cTPh5sSJHWAFc7yEWo6NCUzJY2Ym6MU1d5R0Krd3l5L
kRwuYvQB4c4C+dycJ8wqRAtBIBWLLo82C0DD2iIzeErtwPrcvHrQQHDCxlpJTV47MOA6cDVPOBXk
fueZDL2tncw0RRMVYNsw1Nz30i0y5z32GSU+CODDlVFe1+ZBboQ0szHxo4CpbBY3Wtx0KXCfXeSS
Q4r6Rw9O5xPnpu+MbKPkBzTMC2sFwTLF7perB5sgVppewBPf9yy2a0HmUVdV1UVmZt1pGXDoXvqz
GYztoLPft8d3vVHAIgUSKTyCEa3qH87szGvGIzWJa7EuSlr1BG5LxB9kJeS/9kOXJmZBh5vxktmi
7iIHfblFy5Dv3Nc1OCo1VNRWDt3KcOb05aXI7d4isDV25nNS5FsjXkOkrJmYbQiV2Vml9dNwwM9m
JZafJV9ur8n1HsfiI8BFTx/+RgPw5U2WtnFVD1aBNWEi9nWt37Qg3JZox7WKKsxq/ttTmxUU+5rN
2WWBcqCJ7lXaRTTOAsOuDwJ9syX91AGo3w8oBZr724Ncmka0AKE9Z5Jggxzw5SAzI3NKs8Q0WlLY
oXAyy29s9ettI0tb748RtDldGtE4fjLpcJCs1gwVGVnegOsgokPQrwmwLZ3Zc1OzReM5Q3FX4iC5
7Q8Gavm22L4qq8TLy1YclPwhRIEzO/MMmlmnLSGwIkdlQ9mOaMa2MbL3rl8joVyzNK3fmWPwvDQb
K73roqr0Sj/Wk2cCZgDU+D4rdbXSFXkdJE4NusAFoocQ2nxz7LLVdWOeWaKLRJ1syhSVb+1d4gK5
vRkWLqzJDJYBfAsTdGK25Ti3JNMkzKTNfQKZRU1vQsUrD8wlvpOGupM8pLERVInx1WIyHJPxr4Nh
fMDUjgY8PLoM51qIJKHooyrVLiryt8rDMItTkq4hUBYn88zIdNLPFs7uQSxHUw2j9JRtytO7QuGf
qLIqljW57ctLCsx8uPvRKoJ9iHTfpZ048ZTeMWNsEPorxlsGYOEApVgVOOomA98t9Qv5C0ItSP9R
QMvCbKBhXyElVWWPVl4FOhFBTV6YTFc8y4eTv/VlsxlA4asmfePAfyLk3CjNJn5ugIX6HcuQPjh7
rgEQs3FenQdr2No/3ciNW98yo35lV187H0wQag6IiEHXhVz25QT1nVm68TgAT5t7Qap/GnXtrqBH
UH9b9mredfLP8zGD7Qw0ImgLQU57NmZFUSzRmqyfgDiS+IIemvx75YXWt6T+jojYB6pCob/Q8Lky
yms/jnIm2h4/pM/B7DO/3dmIPi4HqOHU+WbZd03+vnJqrwMwGJhaSExkdNEZMLuZGjB5V4WZDVHX
8gGc+yxXtfshRyXkRHvXIzv823vXFLc3NiZ1pePbee3sdQUF2M3tb7k+WuiwmFhkEXgCkD1nSFBz
meRunI4R8hQa2aBRCoxJwlbZBkS6ay1B1w4YxqAfAj5r9FYD6DXbPgrVEr0ux0gpioNJRRswDT5j
zEbhj+VaHLg4NAi1ooEEtRe4yUtr8Sir3m3ZGKEqpx6FHdsPo6kaB5DXZJ/+YRbROAohJaCQEOjO
TBFbzcFujIEJdBcDDl7sdasy7owYKObbphbnEM1Ok+LXFEnPjmDjEhBxx/oYZRVp/UTfpzmzgMob
QaQsZHjb2AI+ZGr9xYMfpbIJCzmbQxRfOEJDJiJ1VLxPXmK3UKy2EjQfo+fTk0HiCJZ/QtKxAC1U
0mwd2jnNkdRO8c76AXhfp4qLEfq42vDScVrQz7c/8Pqo4vvwHES7J9gK8Wi7nPim7ytZAmscxQDq
3FHHLCfw75q+2vWco2VmUjHEC23qWJyFKI5MHKU2FBHVwPzeofFFHG0wMINkuCUvqslX1Wmu/SwM
2uhbRJESrQsf9EdnF55FM6PPDVMA53Aqurui3WlfMvvb2OxGYAtd83kE/0HnqweWpQGSkT4fn5r0
Z22u9YYsvPgvv2R2ZCWzrYSNBrDpSWj0d/Z3m93reB/X37MtZDjV0vKLndc/fr+9rguVzEu7s20O
Fi9FIgEnot77yqA+ku9buaXxFjn5L8mPNVaupQUGgnuClUDhEzxIl9vIGCCgTttSRiTXUWWoiAAy
KH70SB37g141Ky/+BdgAIkLcLAgxoKMMOYdLe6TtCoE7QEa9oW9s8isnfv0SH96ktu8HNwCprbu9
PaELBwUlUvTaIrRBh6Q3u0yFp7XE4KpE7Gu320zN2FY43RpaYPqVyysbHa1nVmbzWBdeCnqaQUZu
UwWNFu8qtuvvcwN47TvXy1YeeEunBGotIF3FYwuX2OwaLbqizDTmychzE/qgIhj2i86pD5rSGrvW
rKIhy6rDP8zjmc3Zyg1awzk8EWyqQ4ZiKBt3tK7c/b9YQakBKQygS64wyAgooX1JkFTXze6+cOVX
jprsipGlTT+RHHh4rSLImXu1MYcCQ68ic693Y3KfaM5Wj43nwnHLjSAQ3r09pOvbGFsDrewge5oq
9vObBAknpYoZVSMJP+5zt+9+YJrLB6iz1Wu31nV8NdkCizfStmBymBMzJoMpzTZ2ZSTBAXYYIc+B
CkVbBZDAFkGZq8nnoUOe2uEMBMRNIY4O9+yVkGBxdlGSgH4UNAIRMV8e8QlWqTkcD3SJTNcxy93O
J0YvwPVnIXSW7s/b07t4vl1AcaarENZm+1LmOgXtJNq7nWFst5Jqqu82TFlxXEtWgLtzJklMvNeN
mRexqKLXFk9BH+jwpzLPaxBG989/P5JzG7OJq71ecUiBvZ9TRfPJ0CXB4K3iHJY8FSJwkLYYoKZA
6Ha5PE7ulK5BR1gZwDyG/ob2znGFd4jHic9ThSBb7rZe2CQOWiHNBjiaRNi+FicirCXPQ4so3pa3
vPG1WshNr9jkJWFmEaQFhJ1vz8jS0UFvIbLDwLdDk2x2F6L0Upce1VXgXOJ4A7JPNKh2aCTusyKP
/sUUqJ9RuAXhypy/B1JHZdLmngrR4l4EepEOr1ULRmJLoMB229TiXoLcDKiWpq5bexa6jZZFSNEa
2EtqnzxI6IyHpt6p/7KbzqzM7oiuoYZD4LEj3e3Nbdqz6mAXvbm7PZbFFZr0y1EanXI+sz3r6sU4
5HaiRRqFjkoGcsqQST17QN7FXjmCC6UgoEz+2LIm53cWGzITtc1McdWI4tmMnL3blMNJG0XF94kh
1f40CGIIX2nl0IDFvaZibxAPhSsNZGOoYhVWjzwQmN8hr2C1id81FlpbKjNTO/9fZsUBBYwK2nIw
zF9+aa9WvdJpsQp4d86OWudYX4XK2ydwbHsrSfJpgueBB2hAAVhAkA4k2OyIoPTvsM7LNaA49NdR
Wu9NrT+nVpRoAGUiep5qkd1KSLW06Ghinu4YDxQmc9XqJjVlPbawyZtJhMWq+4ApabpFPXGNGncp
0gEp2STSa4NOY35VC4QDg1YxLUqz0id3nb0Z43Botw1fiQmWDuW5oen/zzZXHMc5KC2raSOXn2hK
giKhK9mVhYsR1xNqmUjqgNZmTrLEzek9Oe2KpE2OZdfuMnQ5+hangVO93t6AS3E2yDHgMtGHajjY
HZfDEUOTeuOA4ajgXAv0ZNjYXQoB+rEZH1yzUYKOVPzUNaYZxJZ7b0NZ8gtVDLYyqwtgbuQEgA5G
rIq9Ap3Wy+9gBZpxkjHTULe0/aQq7kcTvVf658YtfIA5g/podmiPTfQNZ3jGCvuhLfqwL4ZHWlUH
pUzGlaO5cF4uPmh2/bGm8hSuT+clhXQe2epFdRdjFnrB/ZwL8BmdzDWw08LemmqAGD3cAd5YM1fs
jsxUU9LCZkI3ZvZJBWHq7fVeHtUfC8blNI94cnnQJEQNuknjbYEajDdGPSevzdDgxU4g7xqfam+N
jXgpS3Ixstk2k8hdsqLptEiUP+38i/KQeEiTSPGSqeauyohfdRCAJ4Fn1CH6QR6gJUK8Fea9hVIA
Jhc076B7R5jtzcnaSlkiplbgIwBUMGIwSio8yB0LjMIaMDAlRYYtPmZ2t4210fbLzDgZ4xr/1rRt
Zm744htm28ppcaN4AvdgA4br76qi4uVXDkP/ZRwQKUmQjp14PugbSct2xRsvupWz4c+uYJu7pUam
4TtAXSruD0Svgem8y+LvM6bTPEOlHUUPA9HLbBs3MQFxLQR7Irs7mUaktFtTrDCrLLj7CxOzfTwM
elEIXsNd2D+K2AedhE6/J9zF/XK4fWKWZ+3PYGY7t6Pc4raNnUtlMEi6t1zqV3b1CE2C24YWIESX
0za7oREECpaoOJs9soJ1fmjo1m7NwDB/6aiOKSnfaFqgZMYnmdPt6O7YwB+RzmpMsRWD/cWkxi+L
qD9vf9Wiwzhby2l6zq47DY8ljVqYaFd7S8kG6i2+KY+cfGuVx1J7NNLotr2ltBbqZcjr2SBsQivA
zGDZZyRD0gAX+eA3sY92DcG+2z+p7ru637Dndg3HtOwWzizOrh5aSVWM07y3aRyyuvYd6e1Y/kRE
sjOV71V+4r2+Y5Va+e3w2epWcjSLTv/M/Mwj9LQWqR33EyzIa3apq2V+m9RZeHteFw8M6pDILoAm
BTft5Tp2Cji4FBfb2ATNpwBheu/qoaK9UZZuOvn1trHpx66c3Jmx2RomfceI9DCjrGLf2r4oAzfT
NJ8WRf4v99mZpdnacUc4XIywJK0upNZT7oaNsW/tE3isGZMBcjUrFhf9wZnF2XJ5lNOMO7DoDOXO
jfdi+NpSYOeH7e05nH7n1hzOvLXZ6FphfSxYQ/004tlO7aDbYSZ+TuqNRv9aeApU+gjT/7NB5gm1
eDSzvLMwLqjXtqBONGMIXqsrke3KxpjjqqhWkVgQ7EKdeyHQGLkn/Vh9vT1zCyuEGqyhT5kevDXn
4TPlntHH4DmMqqaxTh4Qos9xZanv6dhkm4R71t/nsaaiODDPiNY9Y47cMTPD7dIa9gZnJ6y7Ea3W
il5uheLsbw9syTdeWJpdrNxTqwYJMw0duiHUbmtP88vyPtuY9VtbPAJMg8zr34fByJk5Fsh0pxfc
vI0O+hXaWEEBLWKl5Ae1YcUzUIbl1sM7LOx6VT6D7rZAx5RpjvtkNNeoKRd2zCTNg+4lUGKBuHTm
SpSh6OwKCZKoJQx4xiYsOshJii5cmdo1OzNHQj2nYkYFOyg3b6w0eexrd5O48lgbR9ZpQQ56CIta
io9WlkfGvYOb50c1zXc5niSaWOuYWbh2L4Y98zIUihxJyi0MO5EviXnUKnlPQOctNOOOFGbQlmqo
ZGsaUIsn52yyZz4nywlKHxWs8qLfdnayjdFvnoO3sRvEyoSvzPfHVj+LK0alyjyHaxqaDInPTfnV
aR+kCQKGlXWdAsGZGz2fyI/375mdYcg49BUwJJX+ps7XoSmO4G31pVaB1AlhVqHsU/hV1Cu2Fdrv
kNgN7JytDHZlNT8ikLOPsNpqqJBy1yKFMp9w6+iOzYOZ2XdWN4A4pz9AwSTsjLU5XnrcY/AoTU9S
u6iSzg5PnQ12jYoDJjl1wWyCFw8BDhtAuBGa7DhUgZQQyLOcYDTUoPXW+J+WEnFgzIOOoTlhn64w
2Z6XW109uFpU9hyiD9k9R+uzagwPsrWRsuY71OPxoLbvWnky2zwSmelLsrcV6fdrDKiLa3D2LdNG
OVuDZtS6UcuwEYxiy9UsaEF9tXFEmIFqC7wY+b9cChOaF+U38CTOn/JqotRFayt48I5vtRFwudVM
v+xXYkd98vhX2/vMzGxUrea2JQcHaFQWLXD1lED1ljVdCrKPbFDQXA1RriDj6INBY2QcUGtkftsx
Hhpu5W1aV+ZH0EvEO1ALjeGgizfijNCE9Nr4SHtqhlKXHYgVK7khrTk8JBTtgrdP6EL4O6XTJvZP
UEpq1szncCQCbNNM9CiP68euqaKkd9dISpacDSjdJjzIhCeaN2cQN+sHR8swS7YQe2IkzsFtIf2M
ctAagnIJDoAMKgC8IHtAHnLe2FWBU63VCNMjJze+oUsNjTY7rj/oRuZbXpQTfVOo39MaecO8Da2x
SoISiK3bc3oV7IOoEllQ5PNwY05Iosu9DpC6jInTti+qxXwVfaAmiTex8ZvZySbRn28buwpUXUCW
kL1GuwPKiRC6uDSmEEWYmjK0L0POIqXWn8hYbRPW9T4Du68iGfa9ytXdbavXvmUyixb1iXtxoved
JfmTWuGSGmP70kqxdbthx4pTkz/hoCGvv+3E16Y4MfUl6cJBG3a8BfPGzrTWyD0+2DgvDiA+A1h9
gKcmvSF0KF6OPm+zlAvXa18keZWPEO6DAEAx7Jzejy3fDMUuUUKnPPW/Icws2B2xt1QL+yfGwtQ6
QjpF5X59SrUduDf7/ARJEI1u+vFOK/xeeWyjNQLXhZ2BTh2UkhBLIeE7LzjQXtaJBzDqC5Bso10F
vf7FgcyZVsFXwGusrNHV5TvV4yDICjYSS8NyzSanbgWPAfNt/4e0L+1xVNfW/kWWmA1fgZCkkhpI
p7qq+wvqkcHMmPHXv4/r1T23Aiioz9WW9pFOb/WKjYfltZ7hmnTlgeb1NWffQPMFB5HveRieCwY2
gKyDPdr/5eRPa771qexu/IjFESl+hAbUCphoJv6Zrc8k4EpHSqO5MuDAAZM9qlXih75euImmOCOH
2BTMoqxuF1Q9tYEzfN/4ASsbRCBnwMdB9wsi7rPUMoght2/mMb9qyVvQc7sv/kAJ/6hmud1Syabl
c8mi4/C1qY99+Vim4aGOIO6nunr4HsvMKRVtg2qyLMdiTtBzUsF2xbsFiqm3qxaFbb2tMpVfVejD
1eoZ+B0S7gfkRRB5LizotrV/42FvJC+VNNhmVu6Yqmy8BcW8z3aOCj9bCYB2sYfmLt9GD7khCNW0
17CoZDuxRtUGY3NwNmZfDGURBjxEVShQqnA7ux0q+hujJMlde4XiZRM6Gdsx82usPtEKIkrXoHCl
wm3b3xtRl4vO+tCVx2fH0oNl3CyqlbRMStBeg8XKlHnj0zg42tDZun6CsyjuQtuwh+EwbebViw0u
fLJNvJUgRI4dN6deQoWBK0PcWV+i4moqjxWBnH79LS4fUxTZ7w9y8QFhmYMCr6B4wp0PRMDbMU5y
NKmtXpEvVInsKvmZbZkeL8eCTQvOF0Ty8eUAO7sNoFdoV9R1F19VXtqq3thm6ZmW5eCEc+Rwy/1x
LRpasFBNAt8clZBZsqwRsAPwVkA0E2AsNNyKb8qbBh3FLd2g1UBiNQJKh5U/P4NTbeyKnKvxVTEr
4TiQXUs8NatDFW9s80XKCxtvnDhoJKLih6f7bJe3eLjrlMTJlX6B7LgdaemuCLhdESdFe0VSdkO1
sdvWhmaglyOUHoB/+bi0PyXZRgL4siGliGiPKA5TRwPduTyx+sv9pbc4UjEyKs4vwANxdsxXRqON
hpEznlx1PKjMPLIbB21vm8p+f0y37szVYFjooFRC5tmkYq9/GtTQc6zzWEuuXWvZiXng7eTySj5A
20qoCWVbgIzFKxyDQ5ceaHPkq5DDn8VTTGZlpKvYtWiMYw6l8yI4GoSeydbrYfk+nEUS9/enkdVt
hftyQCRAvVQvrLyq9QJ6Squ95hIkLO/SFjhwa2yzLR3VVqmSvMTY2slOopd2eOriwd6qqS/bybjt
UY6T8NGQC4ORcTuyOGO5XDCSXBXq1u0pS69h7yIdjVRmq10MNWvFHqdTRw79nn1Byb3801ju/UW6
HCt+g+AeYQfiSDbEq+TT7EpTH+kyidnVGA81fQ7iU1A9KvLP+1GWWw7HLxYmYE9IRNEzuY2SpmEP
k4GBXSPiBY/aU8MOYyBs4f8VPyIE/9GfR6YPCXc8OW/jlGUX19Dfza8EHNzJ9NX0UR+ftdax6leh
CJ5szN7izTaLN5u9knR00DXEk4InpUtdtTrFm/Zd4kffJAe4XwCFAUQF1Q4kqbOtFhvhqNJaiq5N
/VOS38qt7GNlEKBI43yCXwLu4rn+UpdbRQcwdXTV6e+Bv5B8HwdbhftlMocDF8gNE5BDIPXQwL/9
MkjmchKURXKVw0sxpLaZvMjpozTuC/23qXjFVQtP2ln/YXWZg5rP/eU3n0FsLiT4eP+Adw6azkIF
f+rjBr5mxTWEyhDTgRnZ0qWcz+H/jwDZIAwPUebXJSuGqhzGpLgWU+oO/JxGuJ67r/eHsRYEZy4k
MlDkFoSJ2zmsLIa1YEjFleoxWh+/K+OYsP0/x4D2EeylYZyG1/k84Q1zwqqCkPoKKlOSWraErlG4
Jdq/MhCRWqCNgwoAeLazxcDUNJM7OFlfY/mYgADBoj0wzPb9kSw/Om4mkfchrQZBfj5bemrVFRCX
qC9QCNcmqUEgC5emu/9blNlQpJbkfSEhihYB5V3YBThQ9yMsigiYJgxEoAWRNAMiPzs89cKMkyZA
iFZ+mDTAMSzPUBzDmOzwBeLpo8edrnDgEENUu8qPeb4BY1idSMGjhGQHztV5ti4zg+lqmDXXoeOW
ndEqg9PlKG8Ncz0Mmnto4MDtal4rgdZOMI4hSjS17Eo6BCgdyHbD/E1pbJS9lXeJfe+m723jRp0r
b4k3zK9BMceo1AgwNAg7KEbfbi3YTaI8HKBCUo71QZfeAiPZjcrXJtlalculfxtIzMKn+1ZGGXQU
rdkrz/HO02S7K1/0rU28NpWCnyfgWSCYzXkp0VToWSaX/AoZjOgC2qDlTlPUHO4vzEVZ6WPS0KOE
CgVUL5C8345l6rOhl+AxfYXNR8F/0reheQjoO488+pZojhzhmG88VtmNvM/JBHUFa6e6Uv57VCsU
GM4Q3DNocY4ZceGN4IBrAvZpZuH/nS5tuC+GP/oIU2R4uxUHa8uGe22OcPLgfSNUu/Dtb3982UI3
uCJSe5XaHx38WOR+i3S1tqZQUNEFRgSqbob480+fGhLhGh0S1l6jJkkfBl7kxzo3ayiYWxZIC3Ll
bnwPkQh8ThTE90AmKWwo0VFG9ew2oFQ3k261WYtczmbmKaGoFF2kyLOQOROboFDuZ6/T3iivUDls
33NmF3gc2D11K4jQu1qz469qcpL/cojvKT8tV4HywTkY3Wgrb/p4dt/7qbO5UYZOIkpQtNc+249s
j+ZGIf1E5SOsHWG/4zf6g5X5Wf9clZOt9ifYNsXSzxLWCfCsRnoMMINK3ifTYY+0di3DHa1Lh54J
22lAjmgPveJlvUP6v+Wx7m05t2Wyr9lzwXZwobHYTobOLPw+gpeksfuycQKwAvAfpo3d/WHZvj2b
5W4yPPUY/0rC+GQC2QqVriHYOvTmhR98MgGiRFaCsx2iXPPXb11nIHyMOFvpMZWkX7HRPmpvyQ9K
Dobl5TW/mu3X5J+FTD/CagrqFrhPcKaLU+rT0lSLOA0EGvna60DaNFP1XUusdykJH614kjbW5QIR
IKLBOhRiplD2Ei/9WbSkjvPWwOGqqClQsddGb9xS0lyKjNx4T9RneBw026K+4viZrTEoN4iUViQb
C8u2nsalRjrU7qA6GduW6SlJ6PJX0D+hdAbElrxDfvOslRsZ1MrBgofOh78vLJ7Akb4dLTQIM62W
wvZK9MdCCaGevFWbWbRvxIR+DjHbPSSqTGUaAn6t5H2JSYxy0BujfRd6jDyUTgEjWLv/2e3D/uv9
I+ajCbyYU5F8oiKLLsqcbwMhNiimaVF7LdUdTZ1g36RP2YFJpwy+e4odPEvVTup/b0QVSdQyKgyI
BJkW7iKzi8YkUpCrDQ42+ddwNAB9CG3tu7TTVC8Oj8wJpBd5PEMAvv2ipde2sYmrOJxtvC1Xbm7R
xPnPj5idrn0DC+rIwHIy07bfRWCFOX2sFk5nlG/3x7u6ggT/CzVCE8zhWSQrHCylKHX0PyBTUTxK
NXfuB1ioomEBiVxH0KaA318YbCc5Wt45RJqvvHrEfRwZ9V5PXmvtta6mAx92RXEtK9tKUYYDpV86
AFIOA3o7Qi+meKizAOy7/FDkHkxT7v+ytaV988tEJeHTydT2tSrDMwaV8OSgVCcdBf/uJVK+5czV
pqeAeNU3/jg9pMnP+4EXS0xGkw5lVYE8xHk8LwrWZtTztlIrH80vi3ml4ShaeGnHFzid7OQ+AJxn
qzS9TOxRGBQsSnwBgFfxRW7HGoeNNmhG2fgReQ5HP7CIO2jPOac2uGzjG+TKVONctJ7awynRBSNJ
av/cH/WiNW/iJ+DJr4HbCDk6FIFuf0JRmlEUW7zxWwqMg024M0rfU/gTR4XkyTpxDIpL+Skej2l1
pJFbZS8K+TuNwMR31bMFP9rfIbFVOLuRjQ8yL2h+/DI0faA3hdalukgudd7WaFI3vtpEbqedK/KX
N9d+fOeGdVCDLSbFYneLiTA0uJSjeopq/uwihvA+AVgPrCZI1TpadLKG2DGal/vTvVzdsygig/u0
ugvgstMRWp9+n/2lvLM5p67VVS68QgwCc2jmJcohDzKnag/59DrE8cb+Wv/gn8Y5O0pBoNH1EFgL
H8qmSZTvKeHQ7codSsZjMxWuHDsaK+FOaGfs27ehOmvsO+evAF3ugsgNigcNnplW8oJ2nxzmGy+K
1Y8grH/Qg9QhODvbEAUUiGIjmRp/QoGmDQ9D0DjplnPeWhBk5eizgZUNKfdZkNY045rToPE7k/yE
YH19YHRKwfaztnBdywcSPjd82lH4EpsLfYDbz92obcRhHcD9TuLfjTjYhcPjFDcu1/ZKCL8pDbns
SVYPeeY26qVrL+rwoLeH+KU6JcG4LzN+ntIvEUzl0Rj5HjvJrkfzHYoGXXUsun1B7R6gP+jfV1v1
rNV1Ii5bURiGk+pcIqgYmGFOFuU+I/KJ9fqO9LAGjsZLHBq2VmhOZr6Q5m+ADxWBfZjRn8g17SZ+
6WN0HLLUZqmnvLeha/HSTTXJJVjV93fTypEtCJRwHUdJGWIIs7OLy0moG3XP/cjpsscWhUMyXNTR
7wxHzn/0m+1SsTBushB8TVGxRz8C9bGFxk6MwwrPhLD127+cAxUDxZ9LFlzGl36obWQBh1j/R8Yw
zkDUsGXwISGIKwpmt+tnUFE2z3WIguD1MEFUrY92Vqgwp9n2LRIp42xw4qSleIoA3oT09TaUVFh1
JI/T4AMg4ZYKTNKs0CmqQxtuEJxWtt9NIPHnn45AuVPCuuTS4Hd8T9PS5slDO24BghcZlJi4T6OZ
Jchm0+C+azCanr2Fyc8y2MiDl7MFNJHY2hIIsQYi3Q5CU9qUUcgt+UURF/tIL9mJ99LomtNYoJWj
hO79pb68DFGgAPoArzXgECD5fBtvgmB0x5R68MOYHvhzCoB9EDS7DGph0HKt7TDZQqQsZxAlYFjX
gD8OGwhsstuInQY4dScpg5+aVriD6gMg/ZD/2RjXhxTb7bJTZBmvGZSahS/D/IQcwWKOzFjHRHYV
PdZpZnqoBCtOL5XMbWE/ehgIYYe0Nhq7GfO/ndmOu3ignR1mQ7gDtjm0u5p1Hir74c5kQ7pXQzBy
7k+/GOziVwqmq3hMQsdjtpziTo+tSo1G3yp727JiR8ogHNebrtl7yaYa4NrU44j5T7TZ1DewA9CV
EQlhVxVu2OgHrck3mu5rA4L0GySAKeRjoQZ9+3VHvIzbXmOjr6KZELzGOpbRo6F+leTL/Zn7kDia
Tx0EkCDtAqUJAIxmRxhLA2iQZO3oR2XhRel3qfZMUtoJd4bn+oWGg2eZb5HZu9UgO9H4PU4uWbhP
4MMju7APSLtf+rc8prYpkHHDRo65PIuAhvuokYKRjULMbBp6SjNrrPrRr1h4jnUU060KpNkoTzeu
qrVPioakiRcXZFOxhW/n2yhaqvSEj/5k8qdQqw9KFr3en+nVEIBKYJpRTEKg2xCUaG2j9RhLJEfI
5XNZx2CkaWMgywKAABCihYYbQmBe5vTUsTDkqjb00S8CSPcFOBf2IZW5W4OY70SCeK3HTXfISVQ7
2Tg2O2PQswde142T8UTZOD/WPiAeLlSBrQsAOHOFmDTti7JO5NHXG/qsY+GkbfYMkPH+/tyuHPd4
EgKaDow6cNLzpliaUqwNQxr9GCbEORB6bMp3df1j3MLgr+1LoSiFywWuUMY8AYYJmqFUKpv8pkv+
1Mxyc/zLRpHQVSbrCi/IrdrcMofCY/dTwNkO4FwJVbMPEbDl+15OHLn8peXXVDrGpa2Yv9Rud38q
VxcQ5Iqwigy0mnHo367TCUSkLEOrx8+SBxnCiIr8EMCXxO64HeK9GWq/Ryh8jFP4DH2/Y5OHh/s/
YG2fQBEF1B9UI6FAL2bkU/7RJ3KlgnM1+ZSmk1OrYbknirrlPbdQ+gS8Wqbo2AlNK4qnxmw7jnVE
siqmeNVTdpBLtxvdOrYV7gaZYSdfVLoHmwlY+H1JwONsK1edlBPwtQ2K2zH73huHJKseaq5+uT/8
ZTFW/DBAI0A5k4H7WxDPlIbXuY4fNpBno7ygPuFEZKfAgPZVLb1Y/95vlbPWNikmAm0igNaEisjt
jCsaRBCYpk7YPeGOBKqHrsgxT7d0CdY2qcBbgewFaQbIms7CKLk1pNI0+cPQpcCRJTLqElUN2XDA
mPvo9/15XMnIkAkDUY3SDRbyXBiYRyWzBh5KvlxwaV/E7NVMiQ6NWZWfszzJ9lkt010HQ5iNE3hl
NhEYTDcNCECIYs2yg0zKVLlMENiCUUWlGx7c/bxopC//Pj5UWwVJQMCCPrbxp20yQlZJC4pi9Gvm
WcYfNC2dWvIZkGySeW22eKQrxxAEnMQCUaFituAChFEp9YlVjz6V0h2NQjQC4d9muiN47JJ0yUvU
s4Prv48QCbxo/Aqx7zmsRqkn0CxhCOvXcNfV/JGAbrHTc1CcvC7ZgBGvHQcgHwBTAa8/AbOZLU7I
gtDMrLTRHy26o23xXPS5qw+JFyTGkaXnhOxqdKL6Fz3u9/nEvxI8YoPflvEk6U6M6qs/mr/b6df9
KVjZMje/apbXwgSiJyTGZT6EALqZ3VFJercH4h6a1xsp9Np++TwBs2UbmFi0UovXeahoqd3kra0o
4W8U0W0LayrpMfn1RsiVy1So/4LSpYKcs7i1xzyEl+MU49zhkh+E+zKQdlZ07NKfurG7P5Frm1KQ
dhQcPTiB5gZQgTyxrlaLyUeTtz30gTl6RMODJlGn6ng/1ErVGK19jAmehxgXpGpvz7liNJpImsrJ
ZzDwUb5m7E9Kf/FnM3Hj6YnXX1Pylpcnnrnotvcnnuzvx18bKq5PdMwBtEODa3aaSyZpeoijYVa1
ge0hAPLLjKdwNzXwX7wfae1QQO0MZ5x4dKEufztQJaKVNcq4N/rByS7ql2J8Vk+TEgPX6oXR1gJd
HdenaLMFWg9TGZLCmHy96m0OlvRkxruqDTdeXsransMLHhxNNOlRtJrlH3xEmhlCFdXXOhdqHRD0
skrfsr7ldQn/ytieyl2iHzpSO33yu27cAG989hKodsIequZYKYmdnEOYxyjTkz5c49KE0g99NLa8
atY2LKpr8N0A6hDP89l3DoZKG0w9mHygSSRbrdWXFtx7p2O17FgRXMcaEJ2dwuT/Ra0DWCPUHVBq
g6TqxwR+unmqsSkbCjaKT98ZGP5K45oh4Cvw7B7c7O3+Elv56MgVIJuJjAg4mTmcnpE2HPGEkXwo
Wlg7OcqgscOLeFe36ZZ41MebevYSRhdD13BKfNjfiAn/NK4ksfreoL3smzS8GqmUuUWA/C8dZMWZ
xlqCPyMQpENNEm+ajGw36ZPstbWUHUIcZJc6HvIzM2Lo77QGO5nI4Tzadb2nxnFo16nVPiaKlrtm
KtfnkhXmLq/bMrUnI5Df1Q6+dChgqjs0L7OXdJSiyxCFpi2lXeGmbRhtnFIrqxyQZvEsQyUOfZXZ
Ki9bXiVRm6t+0Z4zXj9m44sJ3wk8kTdegGvH4edI8/MI4mZFBVcl1c+oN9U5gCQTcpR6F+XFQY6f
aApuSRc7LII2Xugl38fg1MLIlA7k2/21tPKwEIxGvGwkSLGi3H/7fVu0dmrLwg+R5NxtNNRst5AF
C8A49sRNCLGcPy0hTrJpsHKm+kw/GcUTrQubIJcQyi90gLXhE5VcGaXBdDxzA7qPtZ0mwoQ+SC7/
zViR1COlwaU3x1bKrGENNyrV1yVyVknnUBZvPFTWp/M/IebfVemAekwzhIi71tHhoARQ0v1BrDyF
VACDLdH4hUXYYpGqQ11OZk40vxmOg/G30d64rY1/2sDLflUQnvHux1seNggHJCcK7OIQmKtENFyZ
6kjPdR8LxYvz5yE7SOmWftZy2mAjLVEV0AzUEIGjvF0i8PdoDAaamt9HBrfHnINwjb6Be38oYvve
nmXAcOMsE90C/Gsu+kmaDKaGxNB97hkVt7vpTBzostX6+6ucbFFbVuYN3C1hDQzoB3QQZjdzyjpo
mcah7htVdq4AvSBurnYbJPWV1iyIhqhIoNYNINai9FIPVOpV2mBIQVl7jcxriIZw0BylkZ3zIYp3
hjaZXsV6+dCXNHPSlkZPVOXFvlLgW9frLNlYMGJg81kGGBZVCtzBuKFmN0Y9JeCHdKXuNzuTvsMS
sdJ+9fpBJ/v7X3N5WAP2ipVhADIIKtaCy8MnA2zzRvanyNUl1S5+GYOnj1ugv+V3hBsH3pRIkoEj
RonydmlGgoQyZoaMp1aV7sHAKmylVq0dijT14f6IVt5bIpbY1yo6PQA23MaycKNJeqPLvjy9xY31
pg7JDiYnjMHZudl1NHZa2thAEnNzAshlHxvKgWk2VBpjAjjMtdZcBrRD9/v+71rIp6GbAnQ9FrKY
aWS14lN8OsErA4z+GA0RvweViQd20/YvZfXeVNPPDgIuFQphaQc2Zig5avIMbwh0k57r6q2Q+ivU
V20jV36rk7nxDlxuZ6BPNEwUTkOUj+eHhtz1fQ0Vb8WXyQPNCrsfCztvHLOOvGL6OhC7HN83JmJt
MSDxgsYhpkLcarcTMfRhLif4Ez+7jB08qarATYo0sUOJOYTjGpcS0+6eKgueKepz1O8k2LoHHT2G
dbuxzT5Kjrf7DK4TIMAKLDAoovP1b1YF6/ox0vy+DiyYLUG5roK64qEbq8YvtFKyy4IEwOZonR2Y
hXEgWpgDHt53fzdmRZzOi1+C7S7ryJwA/Jq97VjdZEZIYs2nMly6ox0l3ziIEY0JSyi24+kTd6RT
lXgl3d2PvFwBmIJPgcW18mldSpxRtdEwBcyCLaU7gmrPMzwsncx6IOyliTaeQStlYB2kUrEbUMLC
hhDr41PAwCQyICe14UfnIrpCrxQM9z3xExTUSG/nPIeUrN1YqieVG031lbMBoXHcQctDEA3maEKm
ZgEJu9bwISltx5lqW9r3PqihZii5UDZ14pTYileXOxXGLL9wTBT1rkwPVlAeRu0xTo5hmO4sc9j4
XcvTXvwsHPbgEJnCXOd2RmAQy/NE6w2f6MpBbY5lCM73JLt5oXuwgbr/vVeuOxiQQmkEDBkNS23O
i+4iWetVfaR+m9pBda7BsxVlt2T0kuTLGNnZc90/FtoxSsYTlTdyu5VEFprW2P0oZOD7A9J5O9a2
z1F3tzrqc3XXgxlrBDB5OCftl7T7nVYX+nXYcTsfkv0k4NlvwMmMwwarRdw2s6128xNmiZIUQWVh
iHvqwyBUJp7CvgLphyrjo8lPCUjw9+d7edzdDni2sVVTnnJCJurjNWo4fQl1LFqOYLaYxdb7efXT
ouuAPBBZJiqcs8ntcz5FPNOoP0SlM5ZfI/RzjJM82d1JK/gRxYIE3XzqpsEja1/uj3OZSmCcn2LP
ZhWyTQmXuEp9i+7j8qUIYHV57jcOj48dOvt2gAuo2CagroKAMjs80BfX8yZVk4tGJKyQKg0gMRrS
oAM9KW+SyrUSGd1JXqkACsScseKxauThLS7DsoJaJ+HBYZCa+EcFLaI3YlkQDELlPn9KsgEkq64Y
IUNl4T+G55+UAtfcxVEeHDhLJIi3TulkQgcFyEm3C3v6p+3auHTANi8yJx7k+tWECva7Fo2Q5ZzE
4xy7YKL7RM1wu+v9RI0H1oak9TStRNVOjoHAckiuib+Uk9TpGU9/8KmB7BSIePnDoAZQwEprXUYv
gw1vvdQGvZvHRgf2hCpnDkSAYWRX8IrmDjOy4j2hQxu4qV4Q2Ov1imI36LrpzghdQ/NlqJG7/5Gb
AuoB8D1FQQF42/FnnfVNbg9ZoOdPE866txaamJOtAfZ8ZnKaVk5ZB5lrFEnPXL01YQfVV5ycJ0kN
md2j4NW4BuaGuTAz7H8aRtTAkzbr0PVqFaWw9mTStfBHZkG63pZavai8uNDAch6zolNfYRGXnscA
GKSN0vvKzhOuBJBuEgrvwOzcHjW4gZpIgW3JBaT/lwQ1vZD9IHTYSOzE4TxbkSjq4++HyJAB9OJs
z2V6BnZmaCUXoutvJOBPZh8bG2fIyt5CL0bYG4FShK0t/vzzlanKXagNBKWgLHE66Iv3D6Y1uHV3
/ec9DEYYJNnECW2BuXEbh6gBB/k9ZReeoB4VRp4Zn7QA8N9449OsTtqnQCIp+TSgYUAOCH9GcJT4
zyB/nerX+wPZ+Pu1WY7ZxSVIkmPBLhZlPy2J2JbR/jOaDZZF/zuEecIWGqQzsHLZZQDTTYLDj83j
1hssCNLcH8vKMkYgAQJENU2YPt/OVRhryDdJxS6tVp7HqTqUmVLZrA2O9+OsXIuotCM9wlMb45or
0QRViX5pQE0fx97LpDA7KHXo3BkPI/d59g1SPxsDW/tIaGiK5wfSEDjT3w4MLLk8QAHS8tX+i2w+
QC/7vwmAgWA1AxOozl8aitQBVBF24JRZZ818nsJkI8DalAkxG7xiDCGlM1vGrc6HtKZB4BdccQL5
mUyjHTeZ16qQ7HvVKmmrVLGSKYrGC+rjYNTDcnwWUIbKqapUERG5WzZC7FNz2/hr3X8tu/EIzd2h
ctv2i1V45vhVQkFUy+zA8vSqdJIta4blskRVRpTpBTEZjYLZFiuKjhVgvhMfkAtHrQdAEkG1Sjao
N2JAt6crhFU/+hAm2ibSR8bz6aCg2phrkZ7GF4PjXQ6p4Wra5y/p3yiWvTD3Ymnji65UBinOPvQO
P4oi6vw4p0SC2xTDpQFxGqeJsr1mvVm/dJRHZKeV04eJRo8Tngn3995aWCgI4FmCrEYBCGh2widU
LQoDfouXBnoDLgDYmZchS94Fat1fgAfJj9TqB2QmfXSEwLL8arF8y2Fu+UWFMwkKlADIANo61+Mh
XYb6TTPFlzIeTZAsKRYzL8ix1IMtwuryswpZPOEiAXUQGHzNLk3oMgVp3iX5hcowgYVQr436m52b
/jSlJyiMgVK4uz/DaxHFYwfsArw7cMbdHjZdGGdmLKX5pVbQVbIny87Vc2i5Ret0Ghzm6cYX3Yon
/vzTwlX1XFaZjnia6WbSBJmhnaLvoGeJY9RMr8rl/vBWmiHQqPzf8X08fT/FC9JyilmMeER2TP7D
gA18e4oAVuPlIQNVLXC6+MirAltVcyKfxw5U0+7/hpXnNcBFOjhlsEtDZWfO9syaVOoAjs4vojKs
n+vxqSM/gvBRbq9ZcWrLX03504L75d9BRrscbapCdpo4tdUhPrECiW6YPUz1Ft175UvgV+ECpboo
jM+LjwlP5YoaSXGRoY/E4fSFk2o/lLjf2LlKH+nG63KZq2EShD0OGphAf80fuHnbJkYNEaFLBDQd
uygm7uzsNSy3mP4rAGoknRZesuCZQxdkLhzYNDUfE9i+XHr+Q9OApghOvYuVne2+/a121t84gO/g
tdHPNC6AtT9VGzncsnim4JwA9QGCIYLBPMeT6eYwVCjqaheoMttd8yWuYhsGPaVM8T8vFC4RRvJs
jbltdMHGUluelyI2uCmQ9MRTEPWr2+3VA98akRCxDflRK39oyoNKCluVjiiRq8WF6x7eNxtbenH5
gjiEy04oi8DVFS2W25gMYFQWpsy6KBCH744pOVWaA+acugVIWA0ExDDQmeLSm08sG1Ngs4LUuozR
38AHlX0Iaxuciaj27u/Y5akhhvQp0uzaydo6bOCAZV1KGJIXbxAD1Q+VYbeXWjoPmmONX5Xoe6Rr
mNlDm4EHsKX9sdgtgoKKfywTmEnM6eyYNAqWxxNhDF5SzB5+F92XEfpN46bW5yLX1NB4QDcA1TUh
1a4qt98uGgCt7UPWfzFJlDy3oMG5SoWe6f35XHw4GBECiIh+ooiFItcsisRJ1Ue5BudDt9N3Og68
Ey9eJs2/H2dxU4s4aAkLLDZysDlNWNPHNE1Iq0HE9yxzPLOJE5vf7sdYMoU/goBGDyQIZu1j7Xy6
UXL0+CHjOGlfuDew79r3vLNxkFvqryx4Yeyol4OdslOfOQAu27IPUJddC5FQS7cNFK7Pm4I7q7OL
Itn//KDZYkVxQU7GVNa+VF+zcVdAvyLRzn2qeLAEvz/2xWpB6czAvpNRhwd5b/4O1hgf0DbSDPjH
Qx6kfEMl636AxcNBByIOfT0UYcFwBbj8dqFAqQx9bWjoXxt0Sa51gUOy7gdoLUc08UyISjpgLWiX
zoq2DH4XG05Exl6AdSauKHSLbyNHahx2Ewg0V1oczfYgVY/Wy39BmPuIgksJtwIy6fl2CwLgOpME
49OrCDCVHUzPbY62UrLXmuloUOame5mH+3+fVWHFACwX3kZAEt2OTUXxggOlEV5RlHEmA2J2qlPm
UIyN9nLyS0VN6368xTaEeCpqniB4ohcObbHZA5YoMR8bDuXFXD83ycuo/w7Gf34kIwZuG+xxoAzR
Gpgt+tHioQqXzfRqALoyqJ3NtjxqlmvxNoLYdp/2edomSZUodXrtTAYN6KfMzB3ovhKhRHhBk3tj
0paNUIyICk9d8G6AirBmXylRaNI2usaujeoPrcMJ3nS7sL8Q9azl8k5HMhFk0rEAtKXWvaQZ7Vxr
3aL2h/JsRNCtKbx//4zYEUBW43dBi3T2GWsla3sFmdTVCODJivMUhEtYAe0A7PxxP9JCCw81AqTF
IA6CDoV9P9fqLFnCSx5X2RWV5BHqzkVY/tH6NiZOG5HiD+VAC7sR5dNZpbR5H5VhNODgGPSPhszh
B2ESK8Fuakj6CzzHttrYQMsGwuz3zaYCFOwxDCueXVlxGvIR7jTEjibtGEqxq6S/C9kDhju3xxCs
hddoQMbVb1xty6MXM2QAEI5yDQjI85qNLsWkz6ZUiM5CCGjoYM+mbQl/r8QAeB+VJwDPYScyT+RK
sFBCOHtlV1Mqyz2S6NCBEKK1sazWPjbyACq8K2W8O+fPISsYaD7WZX4N0Ot/tkitvANaUfukbFsn
Er/PlqXOMG1loCVmtmzkyFbwuIdKu4Hjc8/NDO6nDcwnUV2KrCba+IXLKx66bgDxoFuEogOqfuKA
+7T1eUDHsDRpd5VKx0SOGdVx71STX4V/eOL1hadYl747Jkr8hUSWXbWROzbXsI0cOMqEgauSHcyM
7BJdxC27uY+PcFP5Eb8N1y/yQwWTNy91SZNUQbiv7q8E0sOh7JXBT/jRQrXqAucZJ5gOY97smF6B
gO7FJD4G3f8j7bt6WzfCbX8RAfbyOsMiqtmWKZf9Qriydw7brz+LBg6ORQkmcm+SnSDBjoccTvnK
KqkDtb88qwhX0OxlMF7Qo0DoWqS2qlhhtknDbwYzF/0ORsIWfjerDzD0iNCIMAAchL2oOrakKC1O
szge8WH5wsl2oxyqsoGx3EfOF1Z4jL6yDnpS72r8YqBNjQLb30fE9WkMhPWMXwFGZAamLk5HHAVt
3AlK72VVn5Nc7VSLZylvy3H03cjV7IKhf3aMS1Yyqp+LZDHfSJOhRzLfnAj4FteAEPkq0PJ67ynD
s68AFsfbReAW+WksTnx0L2kk8p+M4SniJIrwvDQEq7yT3lVX5LbZnn+MNTPWYeZxHGBtFlBFuAsb
pNuuvJN1W1FN4TBGmikMDzA1Ka3oXjRsLW5JWZPhUKgOgJqVdDa+RMP8e0KvqxK4aVDXwjbUwTqD
pvXlIs+Vptf8mus9PoFcAPRNa/nOkGHCRjXZCacDqwCuiUztQaFwvAkeVe1Q1QPRYkc/ZiEJk7Vi
nzTf2cup/v1Ei6RnqIGfH0O/9zooJgh2X0Ep7z4xoP/e0tKALJq6HwNTRv12r7pq+NY9+SGpuXuF
B5PyhetMraC+vsFiPIyhNWmmmB1yGZeDCdMQyd8kaYWVA++AHVSvwpU+71XQgwohiGSQy0FjD9zI
ReadiFokl3mfeLHPKe4AFDCtp0E3e6B9VvbC1Tk9DwV0CoJJwKbAebj8co0Of3RU9BJYI6BMh1uR
UVFvY/r3AvkJRi8+B4bBRptpFXP6tgzjIPJeZprYFFDZHbhNHsiFSEs+8hNHqNRCocWooZaetnLt
TCljNU3lNNLRrB2BUu8qgAcJN0V6SXNwc0ea+yNcCvxQ6ztzKKMmdmLGOijpcPCWJgNK5qCnSb74
WJWSgQ8JcamOZurYpKRk05hTUNt7nElAJEU2sJz9W2pwsW+zKQ8lCjBB9y8qYqik8/WocSvHwHUE
MB+6aGMCioJTAP+8nHM21kkpBeEcDB1bu29slFX6njC76aw2f5J3zSeAMsDRrHzrH4nCxVcApBil
dxQkUD9cylEHiJj4QUXNLAtp+lmbkdmUVmfWoZNZgbxh9a6oaAdsyhYe0JAEGMxOorwFrdCADK9F
RrTZWHuC0vp3ttWsaivZgBnqNckO+kHcAuIXfFUJqSFv815LQPuS+KXf53Cc8SF1AVHBQ5oZRNjw
b77uwJZAftYTGg5vuDKi2msnp8utOHVblXTBCv7n1qSjfzxj8DD7UDaZN8Kve1jhQB4LqxaMfMC9
lL6zJelrlB8MYPpz3qyhZFibarfpW8dgb1XZrWSj83mzmPr5bJxZ3dDMveJdYBkOBQ97ck/SnaZ5
Ktm93jrKmU/PPLOztRbLzdEgZ43jAxpPQCBdvuyIek9u5DK2G2z5NgGkGInP7vpmE/THNcrSD3Tq
8tVweKD/D4AjQH7Qq78cLE+yNjICBUqcVD01gPgV54f01NoplOL2n3u20em420tPrUK1QwgPRlBs
4tW1feMDXzzGMjPtRWPSeiheeBVxTYO4g8m9J+QzsQrabDji1nZn2gByVERGm+t4MEOiuJzlhvbO
HWlgorYivd8px5c2p0zceYNJOrvYZNZBITzU1K2gtDbThjkvjXOn85b0oT4ISBccOdj6jrGXkDWR
UCcR1c1hWzkHNCEOwimkGQkg43OfumgotvfqN1RpTRebCb8Bnlq7gcB4jVROun/+hkPUYOrH2hQe
m9yM7zvfrY6nfF+2VvGk2QVt8bjch/6mxAT2aQRG970j2eNpaGix97cayRzBCe3DfaE7If068G5r
O6X9ZRDFLIiLVU75bWUdoHlGo2QzmDEDIJH6VHnnrWk33FWke7zTrZCauW0ZVKWhWdoAi764FYEr
KIEWLbQlYOVmo4bo2ooDAVoDouIE8FoC/5a3vbPBzj4BoGRZGkqdycF4CHZlTgLyoG8zKyH/ersk
HQVRECkZ9ERNaFMYX9pOdGW0NDJSOsf70CwG4qoRelaIGKD8/ABs5qn3zU+F9kQnVU/3b/x75myf
q92xMpWnO7GzOvIYWNjRmZdTyeXMB39bnjUPDlhWTz57G/e3xT34ltMTaAPDgOXY9SYMmCyXbc8F
3Euo4oQm1ZkbuZGtHVNCrRZQMhoC0AW/DII1EkOqZTI76rtWuXnsieTyJP/+7E3xbvN57p8ViZBw
a6Kl7+qnwQq2Mgk3pP5Se+JsVSKSCeDPAyXwdQ/gjUGlD0RLniYRu7Z9J/7SqOHGRxlij8R6BMXE
qszE3Bd2RyX63EEPkWrbxPxmAmzrNjVxt9KBTg/HyOaJcKrPIUmJl+H7CrQ7Hl38z3ZPIGrfE4KS
A57FDChmf6N+HhVSEqrjh2ImOPoSmvn75NgqOeb4V8HaZcRG2PPMpdbm07eK995GNZJkRCa9GZWW
kVrHzTNNv2TnrtgdGcWbVinVaGo6UWNpXukY94Kwg42VmZy/XAhcYeXv/T1tt+Xh09mADlKST34D
ANVm0uytk24LcjI+g5yE35E5vvj2Wbt/K+zyzAoz3xYtiU1sNJ4M1kDHDZGcrcvlJqwOdBpajOaH
o0gcqny+JfQE6tYJgC2yZWbTULJJCab2wwb+2T2mKH/fNbvUqhNCNq4FjS/TMC2NBpZ4D66FmdyV
ZDNSH3Pz/RWSxEGYvTt/vmR3T/DdfggP8ZuZD/a04bEZWHrYqnj/v0Omn/NqeazO/cZZNXEWQ1pc
WCOENoRG0jtPQJ96NAvNEn36Grh8YxlPo29q89r7e8yrxAg3BXgCqAmIKB5pS5HwFMwT0ZeBfBtp
c2bsCVFAUJpqaHX+998j/aQ6i7cDxhBMLrBPQahZ5mB52IllGga9pw9mFD1HElYp3Ia13i66Tag6
DEQJyYwQDiokFu6ikUwKDSEpwdM0s/wYXxmwPUiExKEZT9u6fGgqhy8fVx5zDsWWjzlbG6AUBCUb
BMiXd1uXoFleJwUyNjBBpcaSIOYH9llWSqTj3wbdVjkDjgoQiId9SnH009eM24zaWxwC1lhuC/DF
pLzriAq6XBiYOr+2SuYH+OsBF3mOGuedhLJC70mP3F21TRvsoQbyu4iX/RdVdY/TwcgpFOw6TF9r
8mu59DXYWAejAcxL/IWeDOTbLmdIjdIkKxoRPlpO+wmaXHgUNbcpbPxZWeEmPQxnxZmskfRraNhb
OwRNEzBqIHSCX8vGlpSoUK/SkHXCJQo7WWdcN4GcmEx3aqbIyBtYYbQmEo9RQlJaRRVp01oA63XU
mWr5TGy/gcAQPv5eM9J18IUZQeQF0RwFhpbi4pPwU8IVQp8MXipCFpwKDDXGbSqRgaGBHAI3BONH
SDUl5kxDiPVTPH1Aq72SHuAAW6YvcOlIcSkp1XuKjk9OxPHZmAqrqQ+F9A1YGgU7ORLfQVdJQJ0Y
0DCkEJgdGzdGQq2uhK03TgS8Cwp46DIgal6+S6HEvNZL8eCVKY3Vr+4xL0IivSWP0vnvWbv9Mf9v
pOXZU2lCUIsiRopdQ6YoiYfB+zhsE5Hy+Hr/otCJJ1r2KyeedGv/AIE099ih+nElWKOjpZ0gbBzQ
qyEJ9FOIOlqjVUPy+THaTvvBIJ0Lt2eZKi9i6Kah45eI5xSSoiM4bJBKNFSE6j7QvkN/4Bm0HfCR
JwDDXT1wuC2SzE49prrJyo2xBo27LhNg0c/EIgF8QXi9LQLvlkvKbOzk3pM7P0VJG0fRELUp5SZk
NH9/nltr+vdQi3OwH32Y+DFUrnhHegGMqNJMDTEQl0Ea257kldGuC2U4VNDzma1aQX8Fm+TyUKmr
vpE4CW+WQnZyaqkgh2YKzY7QYRPg3WaZp1b6OWQHKARSxszW6qeXGPjQPrmP860kHwxIbfgpybdR
4ypBQICwBrXJh1fRP2Z4abHzVdQnP9rwpSkPRvg5JRsp34yJHSb3cgCH5J7UvrLv5Tu+OcbDxk9X
cIbX2m3zO6LbBFjH3BS5MgZKlbridVSoxrMUkpZz1S0XwVmAgh6h8i/FPazZotf2qf2uRnBHkCLb
hjdBvv4Inf6c1msazddFvJ8Hgvo4bJdQEV7edbWqZgbE5LHXTU6xfI1HFt6RQXQFDRHu4xBu8oqU
W5gDQBOxQgwOg5yI1tsgtrW1ftGtbA6zAz1wiGijXLGsKKoT4zW5wsMMtam/DWxX3wNUVdW0tVSv
eFBs+GDIYrey8G4PO7dtUX6Df87PcfGrSgBdVqlrEqzzJNk0wYPWPsafWSA5UmblINLxeyVEk5PK
SumudWVuHbWzncj/Dr2ooeplHtXyiPXQG0eOoY9LhtE0lN1YmsIaWfQa2zN/a6A0EOfB8wjH7uUG
SxigkNNcsMXFLcV0SGh7J49Om23Hca8VZ8D3/j5Abp2zANbDDQSBJTT6pMsBx5BP/G6ux7bKJ3Qa
zuW/fKLd2WirlZDt1qEIZSWsGCCm4L29mMZeaBtJHpPRa/lOshLer80ugoxoV/bGyjsJcwi+DL5U
Gdc8VK0RJS6FHhV1BPu1zAaPFTt5+pf6uBbMEV7ulu6bCX+vQmA5cWcYjMnLzt8Temts9HbRU0Vz
CV3OZZRRCxLDN8RuDU/SLOeIm/LvEebrY/l26PLjagG4ALO5uF6CIinleICjRN6DE8l6qiDrDtQN
lC9WJvJGCQkNMnj0qhAKEIEhXHw0oW9qyQdN0VMdhSf+FgRQgEcfJxN7zSDGO0xooVBPy31uICUh
7VvwkQMK0xC5OnRP8RpZ8EYwcvk8i8nl2qnl0wnBSJEYSofcqzJcgSkwPOFLJK2NoKEvWwtV5Rlj
px9nbjs4tT0TI+LLcMgjvZxB0f/v73Fj04KcgD4d6DbG7Ky52EPKyAOp3dWjh7bnsM1LCZChpJLR
GwRfpY5Bu/b1LLQ7PqsduSzljd8naxKVN26Jy4eY1+WvExLKqlEXVPqAhCM23DSnEFrvZNrZTAEn
yvZftZGCa5XS8ikz4XGQ2IqO1h5V1pTGheuY5PJJ5pPg15MwAHDQKtAQulUmt5cHWkiOVmzkhKom
P2wPMVqo41EL3KjdpVR0eDq+a9LajXF9bF8+xWLpwuuhrxLBwHyIBEG+KJSk76zIbTQ6olqSJUSe
7gXjmRmfcWer0Qku0ICfV+1DprAV6t7Ppr/csngYoHCRWSMeQ0J2OSVcPyYMhH1MCQqEGsqexkZ7
1PJ/rQF5Vyj+2kpqd53D2VkCNjxkbmxJJ7V4loQtFxMpe0aYETY2uq78tNNKlCXbQ5u4ZU2DlWP6
xrQB+oWMAmBmaC7/IG9/fbxEkEalHofRY+JDzjUkNY5yLRDWojkEd+RyhUl0Y61cDLf4SlUTIBWM
MZyEieF0jcj5A5tbqUKB8uWzbzBaRk9/79frExr6Hf/3issgFiDLzEiTfvTCoAbYIzTrMdz8/w2x
SL5laHuPYoohMhbRvH5H8+T/YQDkFwgIgUXE57pcUIZWNAGbP5OeoBaLHKkpVjbQ9X2NWfo1wmLJ
ppLOJCABRy8S/3FiYiLXJRHKoX+/x3X4cTnK4qxoOFYG2jxRClxKdYas2kfIkxvUSD+UZmUbrr3S
IlnyOXEo4kgYPX6C9ZL00XcK2LL+yvV8c3n9mrjFkm5SJVerlB89BEPIRwOUZ1Xx/e9puznGDJGe
MXg4VRafX44yho4W3sRHRqxLnyFb6wzfnKtfIyw+P9qwlRJreAujflGq5zy3Vj3Ebx41ePyZCAOz
k2VECONQBXbo0eSJ4vghxpHJjIEGQ/PJKr61hAQ5vN+PK1/n5nsBUgP1HmgAQHH4cuPIFQTewBaZ
vLo6+Mmxbu8Fbk2CcW2MxQpgRStERZNOXqy/F6wjhrjlVvl3a4MsQiHZSP2UN+LJS4GYlSS3KwWr
AiH674V28xvNKlHAGiAJWn4jfeK4gfH15HXlgxw89nm158uzr4DR0+FW8NeoSjcXNvqxKPjMDk1L
OYhW7oMwG3OMJ34V3KmWvb/fZ+3nz7P663oLol7myq7Ap8n+JfpZ5VaIIbd+PkwSkFFBO5A3llXX
OhbBuG/VydPU4kUK6xej+M9SuOBbgl4DDggAAwDBL6LNPummqYIWpofKKTFGlylPxWj+PU23Am1I
GiAlhOUaEETLMIDX4kwsGA6YPgb3mvYGRM1hiWug/if3cuWDatNEPs2kiQk7dTQMKIQIGvqoQyf7
BMoAqV2lxbRGmbi+LkBoRaseTW3AZ1Fgvvx8kBBrUybm8GFiNPVfW1KPdyh0hdIK9fJGvWEeCG+O
/g5YtMssbiyNSCr5AmFQZvJg50GYWtmkwz41HqXKlA+V7OQt4GEEPayVqb/e2BgaTBsJhEi4ci0h
uX2c9lyCo9CLU9A84aTXQctPccTOldFKFLaRKak7v305c9M9VHt7fSW0uCZXgW76+wEWkzxl8JKA
vOHgyZGr80BpJZQ54kf9xAA6AWiwIoOzFT+H3WQp4Qv01lYmYF7Al8HyxfjLEhMy2hQWxshkapNp
5ggVwxPQarVvdShzPRmHJiRsU6ydPNcnHUbVAAZF5QXKY8ullQ5IDXsxHT24gaWKVRWWgsQhduNy
l6050d1axhpghsBlzMhTeT5Ffp1C+PBc4ffy6FWSE7UO51ujyz8b7Uop80YdBFSHGa0GH2WofS4B
9FqcBDWIarznP4zIf7K5I+t/ZyYqg2Hx1vskmEzkF0DiGdtRXgntb7ykCnlrFVWsma2zLFNwjGNA
H2LwdLQNkvZH1X/jd9p/1nCCExIIeFA+RxgEcvhiLtEoyOoq1XivRnYrWOMpGh5a8S2YMWKOscZw
vEbwz8OBh4MJRU8Nn/Dy01UlL9Y91EY9Rnu4WG3K+zKjZQXkrGGG2W6YrA4VapjpmdiiYonPKsVW
sdZiu7FYIU4LvYKZc4pPu9iiWivw44Dl6tVs2zuRaLcQq3X0ZK9rK5j0GzeBBlFFtFkB3f8hkF2+
cMFlTZH5k+gprcXXT0nsaAMJOVoDtAr4I/wwTdEsB+/vQ+C6xgU1MFz/gCTOHa5lHBDI+Qgiei15
hgBheasALKTnH6s1gOyN0g0gvyhkQwwX3CC0mi7fDi4dRuB3E++NfjNZKY6+1yBpy5DEJW+QforE
faEb4yYy4G4EFxDx2DRjvXLbXJ/4eAhEpKBnQ0kBYdblQ9QpbEs4TuQ9mCLG6dyZtvTi+e8JnbfB
5aGq4yLDAYf9CDGNpeCEBhEcvmgq0RsSD+J0JGLyysV1cwSgYoEbQF/gimucFGKk5KwU4QkPFiVu
SaVZA8XemCh0bsE5QhVw7swsYt5AFwOZ1aLkSTJgCN2mA7xqNfO5seIRX8y42Ln7OPewLz9HrPDt
NPKZ7Em1Gxsb1quU3ycNjU9Azqh7NlKmEXEt0r4+LiGChowQflBzqM0vDhaByQOfQm7CGzszD80o
3Q072Y2UleLHPEWLdXAxzGKtxa2cBQy+fWjnsskyGOASUGR+a4cZa7ayiW+UvcADhQ49vGoAQ5CX
VQquAVmn6H3Dk0yJ5E6+zwZzciYanLm71u2eFac5x9AtVoimHOBAqeY2KF4Bo8ydTuW/lNQtHPW8
QHH8r7+3w/UBCpVviH4itpvVaeXFN+bbIciKMPS9qQKidt9qmVvIgMBCK4Clqa2p5t/jXW8OjIf6
OTo6IMNgE16uqQyI0GSqDd+TgZWOVaTUK2fI9XeFlAROMMB2ZJ4HeehyANmH2HXX8LKXEMATc3Q+
qKIR6Gsn6p26Rpu7XqsYbFbq4KEVoqMhdzlYPUrQ+wHoxEvCBzHbd8wcOapwZGWtXrPssSV+jzPP
6q84KWuLQux8RfZa2AGVd/p3l50hKUeG3Gq8ccf07aoIyvXFcznk4mY19LHLG0S/XvT90qRPBbdl
+sqVemMtIHDAzQYaKwC6P+fPr7cK+KqEt5GkeLIKLVgFcjn95u/VdmN1g6QPbvmcvoDctzgneejT
t3CRUzywBvTqmPnb6S1MHcNcE3e+EWEauLlwWuLiAiBuKSKKZE8RffDivBGovLestEWv2/AhDbI3
GRg8lRQxeRwrR4qcv1/xBr7pcuTF2tDjPlDTUFG88gMqjrUni66Ku5PBMyAH6PNVfzUMyvs7SKAb
ADA+9itpyg8O4PIkhXsx2nAGOLfIRH/gRr8+Y1No+mD0DefpMCAfAL/UPP295pw6ulcK4gvltpde
i0kjaE9lhZ2wB9iMRMZAIr4kpQgs+0GJaxJjmtJtI2+SeA9USpbfdTrtBhcGN2B8eDV3DCcL3u3p
F/TPVuZw3qd/vIK8OJXGshjbUq05D7Dmb6l1Rbj6ZS4zDqjrlA+ci9pox7yVQecf+tegi8MjDTMt
TA0MmjMc+I9JypvBvSqd0E8vqpqU3EnM10gGNzbE72+1rJlUsESCr0PJeYpIq8b2dQqEuMG+uh3I
bJb0VdUu+/DJh6aQSSaJWcFGaeW15xvl4rWxThBjoicNUg+K9osDWuGLQVV90feqJyMiOiQfunee
tu9VZtbGI8czsq6cfzXV89oEkQWxEuxNEV5enp8jtN45n2GJNulGaZ8HHnqNu/4xEAgwaf2ec/9+
x6trAUkRmu3ITFR0JCCufTlcxkNF2VA5H6kCemxPZb7jdNzmR2NtCd2YSwPFQYQW+BskJ+YKwq+t
V+gVzITyhPMquPIeY2Or+pZIBx1+3h8thRZY2f/nVHp+tzn1A9UdN8QSFSQIRcK6SuG8NLBY+VSo
Oz64K1sSGjYzHD2l6nCMXlHA7junWaPTXt0Y8+D4BUQZ5JsAvbp83zyGSgjMFDmvEO46AUKSRb5y
FFy3j/HjoeQIAgzIgqhfLpaKUPrBMDIWnkX9iOuPZrErJQ8l96LKsFTIbY5mFiy8qR885dKrvpMm
ipcdy60i7pTYgnbmygF/HTzOL6xg6SIUR8j/02b+9ZFhWV8Xka+F54l7CFt3qB7k/jwMzw0uFVB2
CypWTyJYq1Lz0onAGsN3bCLTU9y/aRrtgAOE4Cf85UiZfnE9jeBfOhV2rx7Qau56pK+rdaur0GF+
4NnBFMkcjA6Wwl6BVvogx3XBGV5vvinY6YusUY1A1HliMI+mugRzEqcK6IgjB3Ykwfff2++nGL84
YmCyBQbZDH1Bg3MR1GptDxmqSgnPkIMl5T1cxFozBJHW7d+gINe/TS2ILc3TVB6E6rUtSwLoHkLv
96IAtY5ACcFU7Ewmua23FDhvEGBkq+DeplN1zgwKyDSvnhAkRxYkEnjFAvkYEFDB8feGTg0Ipbjq
cznR6Ri5zIfwBMyUzWIbqraf2tGnj7vNaw9gVyC5zojEoUpshm99YMb+598TcY1AgIAb5l8EBBlS
16DVXe6XTAxlLRhlLObpgLpXBIDqPQNuTqmDTQVkyiECfDElxaMO/gK3UfxHkF67U6tStgYHuobQ
zM8CmA7gewaCpCUYdEQvOJ/GODq3SCtKdxTM9A1TWX0psT0mAykTrw6oKADbt51PZRCr49lznJRB
ZImpzUFUhuaJJXTP/Vq34sauB9MRf2DR4shGrLiYqDKuAKLPonPoci+Qvffvm3jDf8PaPDj6qLYi
IwL8lvuYvrLkX8wfAJXlHsAMWUleroM5TNIMKEVffhY2XmrCFMOg1m1fR+d0vDcesU6VfXZGGMnG
B27mrU82iDoI7iaT153qUetWjvdr2gMeAB6nM5eAn4VsFxMRwWOmFkIuPsMJd+hoM9FCo8VX4z8X
Fjfu+iqHqk9HanbE5cnVp6Gwq8DqdVK8B3eJcvA53Hh2A/OCU1tT5f7vBX2V3C2ebnH+10PYTNL8
dGi/gDIQA9NU4KwDhaA4+YCDtubf4123AMBsgR+hBJaLipLE0rivqic2Qk87O8fivgxN9Y33LRab
Fb8rDr5vYy9HHl9vBImE5yKmUwUHg5WAaX6ny8NstrlHTgvvYFTkr5amWraDHyf5Oee/DRzzSC9X
XnIONK9HQN14vs6hSrKYVcGP4kQN6vzc6S57GHaS3e6MLULyoN4Uprzj2Moqm+/Q5YBQ3UDPDkBe
0K4X5zMkVlpOksLi7NffgMkO7VNX/FdeAGTx4Mv5I/qM1rqxeCffyAKx7drijCsHnuHiRPLYkxtL
eOLWoBvXdbLFWIuQoeyqOFWmpjhrHz2UDEBX24XhPomfuPZOfWkYhWFmWlh/f7WfnGQ5iWjRoOoN
3Q4BehGXR1bMKik3Iq08hyDdTbhnYJiWux1nlx0NpX3XmFli8ffSdwXNI4TxbQLRjg33EBh7TvkX
CTGgYKSCzGZBVAiTxxAQoGm+0TRIZjyxxp1gO9O4XQQC5XbEBQa3sBHhREwL9uiveVtdrwgUS3H0
zosQUdfSFq+Eo08Y9X11DiNTUf4V+UFe8/m4PjswBDhjqPsCwnll9pbmjc/5xlSdg6Ylw/BYg+kY
nXg46oxu/qCe/v481/0RqHdg36qzgs2s4rdYFKBDSCPPN9VZ8sHzIdB479ywdkJ2BEvVrE/CSbFK
YiQJwpJPtXK4lQ1w63WNOQDDHkB3bbkByqbzJaFvq7MymaVP+kF3kkEyUwOu0m9RS5VmjeqlXGdZ
eGU0apH7QGIDNfzLFZkaUutXbKzOnSkNdoHsPodWoCBa+nf1xFBYBRPXyjnq82aaW0JkM8gKyHQ6
pSJcj3dQOZqln96qmLSWCGh5DDZnQmsd7m20TukU0OZ++MpLOkBrjrll+Q6mEpsOAP7X2UZ9Fxva
cRu0oEqEc/fFSi3pmomD2Bu4ViSSaOKhJj6//q84XBjESJ86BRRWifBgsaT1c5zRoLLrZKRSD0EG
h4c6Smgnr6NyGmRT7h+lLw11D8XsY5obpJkAZ7SMbBPDQaTRiVy7aOVOoskjehdprG0g6B5qOyaY
hWHjPyrt2m3yg1S+PDYu32Jx9gpVWkJSU63PEBiIDFObHiXtAKlqY9o339M7qtBIwn0n/ypSErxO
uhvHtqA5/kg1fdPE8D7firwzmqNqxu2mzx1juk/5vcxBjM+ufRqeFOmuuNf+RScJEi/Sc9CHCBRI
PFrBnfzR+pZW7FO4DjwP3K52IC2uGg8a4uCvKnbgdM5FT4nhNMldItgTt/ETW1RofSyQppTHMS6h
yFVRqEFNDqqeIX5KuOXAwFQp7KvrfVOhN2cLHR37+/AdUkWVISITxV/3PWqM4ZpK53VlFosCnIH5
gp5NhJbVjLEupKThtPrMgwieN99wLSLqY35SHDwjyDoryeCNAPFivCULTcp5NcM6rM/iQ/IU7Drl
NL3Kh16nTQPFxddpdHGuFybcQgsF+YX4+Pex9tPzWS4fdYZBofM7Y6EWpQ0lFfM+y/C+xq56Ux8a
Ouxys55sUUVMuIPuEgicUFZwwZVl3/xzCZKQWSFRP7affEyND22TZRlRID9QdBa84nwCbK1RURC1
DFhiYM6SO8g9CU4/7X3amtDQPAYiYe/xQ4cFAWa5v6bSfN37nL8hJF9gtQZMDSR7Fxu7H1Mj06Lm
DBuicMCl+K0WBtXzdMPEPc9XFEIrx1r7z7EsRsXdgEgffuyI+C9H1fkuUyLFr8+CbIEIxp6GASz+
f+Eu6B7VNSzmdX16fkd9Vn3UEcpeuUdUsogiJxc35xA5V/MVtqKttoe6eEapVS43U/yhdJBnBAwj
2IIlmKdrZI2ryuPiAeaa2a/TE3agYc8XSXOWEzcVZh0KSD8k8H3eraqG4SddLdFfr7pYomiWSGMm
41X5xBUgfB1D2XtYud5vJIy44ZBWI5RA7+dqH6i5yvtqG/ysmbh5rRQvVTbKXZagI6qd1XFXMYcr
bW0kAGAg+66gKhZa7fA6oJk3Ony0Aum9kanMD6QhGsTjoDy3uJ0qPUjHTsX8ajjwWHgcbFgpCLhj
QH9I4dNSUg7SUToAKDWY1/cp+OnpNlfo3+fDra+MoBStREinIu5YBKXMb9WyUlp8ZRkd6cr2w6ep
+PCbLQoe/9nCCSsKPTcNWCWUdOVlYlSVSQJL3bA9x5D0/sCxz6GEgiQZBS6UVv5+rxsxPgZDVRBd
KrgFoy54uXxDremGYqras9TvdOFF/+Y6EXhzW0CVPHAkBbqmgVU1yVZMVpKlW5HkxdCLnSOoZVZG
UDU91x/CeyJJVBpNGYpUrU5gw00bwmSzeFQVZzg2MlD2UQLLsp2+FqLfPEJ+T8FiX3UyHJF4oWnP
PhRaejMRDxWHsk2MEttDCwd3RiFrzwtU6zaaZ3QrK+vmTWtAhvdHbBxH5uILGNLkF1zL2jODG2xW
7krZkivqD4eyVazaiGkjkBFiL77qrXz763omiq6/Rl58gDEHZaVBJ/EcNxDBmv3KtIxm0CvlUfr9
Shpzat/y6iMbHxu2Ew03GJ+BlBteVx5jHmZ5riHTFGTUASSAPhbXVJhETKoKnGtd8m88dBAvsAd9
TizGfptb0xtX7BLZ1UIavQh3Ohz1yrUIeL6Srp4AjXvkFEB/YeNdbgJRTSJJbLLmLLwAFXjfI59u
Rahk8RYf7WIrlx2/cdDoawZ73PmkdvwUyjTxV4sAbVvXhDejF84ZDrCaUwaqRQ56Pt1/pqniWJjR
Bf/7kPMR9euiKf1KNGIF0wR75BEMZVCDsl1Vohge0FV1iZtLAzqisyQ8lshSJYRpeRIqgHecYQ5G
C8SdoX/MYzPWVuKuW+cqoHaAO0PDfHYvvHypNE87rWRdc9b/h7Mv7W1cV7b9RQI0D18125KdOHHS
SX8R0kM0z7N+/Vv0uRfHpvUs9MU+Zw9owCWSRbJYtWqtPfc0hhno9qzCSPqnbAvYR07ouzW+skSF
JdwyVloWwVJXAO8zFoxkh239Y8OXia8+skL5cigk3CACp/GGV+kb80v+Tmq3GG1e8OVCZ8tddGgD
87HNlRQDMMTgtUR/mQTRaur86Mc4FJVBAtCmi6wEGzStPiXh39cJS0RYhEEGTQROb9dJa6R8zBOm
fcvGH7ECvqHhBJJRcPgJiM/HYfq/jOnKHLVYYxxl9cIE7Vtd/O0hJViqv6o03jh5VycOeFLcfXjq
oBfudkyIgZKlkzGmXjNSoGZBBpCl/wzmx5aF5hSONRYYS9znt0YqbuqZOUn6tzAA05+kTx0wUlt8
FGtXKfKNGlJABCZ7V3tW0kXrC7Ho3xTuJZaNMvOYcQ/JFBPN7KEI4iw0qTCtnYOOVxj3ywfvyEZs
v8vzRnJmZZMBEYyuCEjOAu5Ip5UDoVaHlC37twnp4oU7dOjWfeztK5cF4SUglTi0RgG1ejuf8yK2
Vb70/ZsA0jBckl3lBb2btc9iYD+2RB9NyIiA4gOZNQAE8b6gOXqHrA+g3Mv3Z7DH8WO+r0b2ECUa
aOy7UwJBqnQLa0NP3n8MAuJFCiWQ3aJcRY5ZPukatT8zPF7ag3IexHZjX62aIGAB0nqAQjft8uyS
FakWD6D3QHaUjwBT+MdNdRkEiKUILRFJVFPBlKxFTJHHDcizFtlmtOdaSHWwbm+M45JlvD5niRmQ
GUBsGkkr8JRQZrhFbRfcK8MZaZDYlUVTrXVw8DFWynkR67I+X+76X6XXWpsRM31swDTUL0iqAO0z
ROHt1gN7NkvURgPLkIzMSGzNh5I1yuTYv6Tiq9SexX438AeZf5ZAqXlswHj22C3pDXAxj+IneA9w
ZAG9SpnXqqhOyno6x3Fk1Ohl6NU35IpaEY3PG5GZIOC3qFkGQA/NWiqBhoON4NaWil6qMQx72EJt
tQmggHYSB0jS6Bp0o0mBCrkpZchN8MsjdnRyEWxX3Z+gtWSh0efmR9Tu0+p9BOEbMGOCl3JOWYBC
TK86Q+b2wBW8ct1eLtEKyAPGJm4cRneR9X+m6r+fT62U1AQj0yiYqk7Z8TMiSh35uPAl1b6zVNcE
tD4b2UZPxJpjYsqAEgDXKJDS9KkRR2KQRtEwnVPV7FoXxGW9V3nDnhet6kfJvc6Z0Wu7IT1Knz2q
sI99Y906oLiIY3ETACtwu2BJM3UKu3TgxWheROgPNK0XzQGY2BU9QHlZ4HS+cgvCG1vtmMQCfVo5
vnPqlqrj/TED1VC815GRAZky0Aq3n4E2Qw1x48SCej1ljIoHkXiWzsXGIUDHqKjkomoIBACy1rgQ
6JRhXfLMPEkq+k+g7SBkh3m2R/aZS6zHk3p3D1zMEP10SFKRJ/LtYAZlYAE00diz5IfTIR6tKv4c
OEGXLsCDZcPaXSL0Miq0ZwGiDfUNVKpvzc29PCH2gTmuOtecq9Rui9ZcITfQPx+D26BbKjcSF6PN
q0PS919x3X4BVW4ks7PZPbE6w6gPg5KI1DPppKiwpFAxI98ygSEgnDJnSQ6g6k6FzVGTSbw5aTDJ
qAOj3R00CjheqUlepFpECjjmzlJrifOpOIuFoTIv+QtPst8RIqZmNsP+ifBLo9xlpmm+kY5YW2ai
TY/4Fs8Q8QIguHpeyWpQKRCw5s7Z+L1oTped+B4m2cwSMyi9bAm3rU0tphW8j2hpwlahBpwLLa+F
0Ek4Z9Oxb98brwaQB0TMj333rs2ReBO2B+kRA90V/vXWm4oRdf4pbbmz0lrtWw4UayY3hoCUQgJO
KR4q8Tyu6tOwfOZKsdeeN8yvLauCciHOQaCUcWvdmgdJWoh+mIY7CxFoS4GcaNwmylBAOmnDz2nM
dTxnJ0gHdhIEslJTAKNgTjoEHn8GCQZo5yJQdh4bCpJydIFLAbQujcSJO/OyXYLXdURq+qt651N7
GN9i3F+PzV3y6rQ9oFywb9DZhIQhFZw0vaS2VcpxZ7k8ppxL9N5BZxcMxyUyuxHgmkVyBWgQB7YW
mG31lrwjENXl1JnkMxq85dCXJWMqYj1ZLNCno28ib36h2JbtyumwQM56zq2q3JikuzMb+Xq89zVs
P6TScQDdLlU9Ko1Q1YuIc2eoDAIlNNAtVm3dUGTFqbmBCC86v9EAjjYlGofTtOBnWFRlOVdtrUvz
j6R7nROnFiXnx5TFBktYIostB7irhMD1kOPECQZlPfxTpVYkE7tq4OuBPSfSd/gFkq9BdZTFzqY/
858uaA0l2prOu8Qq4mu4G4G24P5DKygVaqf5kCnCAo+uFhQFM8HWlvc2wjmG1HVYGNXQvOLZ3Irg
yH+L+I23y8qAb61TA666up/qgQNt4GAuSNzUaCQOylivxF3ViYasuE3Ke4D1PHb9u2z9ZdTg3wQS
Gl03LN2sOWZzr85qiZBrtrNhzyitvpSLy6G+KabHaP5uNDsJAUGbPElqUcVUXvBudTpIBQx/un5j
J64vAhCbpP5FwKZUACuGIa+kWgNant8gj12aU724JfNz+JYHFHxfQeLZu9PWoXd/k2Dur4ySnXZ1
k8QiIASciLCTAcuFyrUWaLuGya8V9Lgk7jx/MB3AOju1HH+V5pw8jRwwpGAgXIqvWTx0xdvGmtDZ
zcuaXH0PtbPZehhjeP9EWqHmwlNSTtdKSy5QODmF3POs80lpbsaAd7jI/5glXVh4OQCkTs39ko1l
zQ3jdGb30CBSxBelnZyQR0tY9TNRPwXFruX8mEAYgnnVkNufykPV7tJlJwwHsI/l9fPEjXoXnYXZ
kcUnNa43Trz7y4ms038/kFqnIQLSpWXxuklG4aPSmMiJ+8hjCn7Z2I13RTV6KqgVUCCIwgB7PZ1D
9NcGrwq0Gzi+Q9U4rWxGPitI/M+mgJASU5Dvm9rggwPTviTcqcleOWgAhp8bPsHfHcMS4asiaUNc
VEgp3/qoFC+VKoTcdNag9jFZRV6hLU9MxS9tVhe7kOq/HbIwT41UBxbLTR4Dqhgd/Z5fY6bmG++0
+5uHfAtJu8NN8HihTspEY6YiaUGol6UFVlsqRFC4ytnGWbC2K6+tUCci8tlZLGQYsfSRjM4APVlO
ZwU82r+Y8WNjdtc868oWXbOUk0bIGfCEnFPGZ/JPNf+7BD/ln3zhx4IRonAZpW5yLKdXfj6ClV7a
GOpKAIIZRQsKh3gWPQV0ND3gD+VW4qezyn5m6lPH1npZDFaZuOhKGRNPkcEKzcVPfdqZTfkpd18z
5J+WYsci8FBRbon+gkNazm1x8roKFd7lZSmctJWOKhO4rToaFfPcdjUEQ7j9KI6QmXg8g3dJDlye
iNiQcwAwFizl1COomjUplXgGJKQAa4hmVdaJpQLwDaRw1SWASsyQNlrmZmPi+NVtcWWX/PnV0T3V
YSeLqTydWygfBIMZI3cvVYIhBs9KZqQiOP2ZH1zlhMMBr/gxhN4z4PLQAh4lM5I/8rQERTF6EbB9
C2+LsOs+n0FmBa1oyCsg/XQn7Zap2IDLAN69RoQKRfwnq45SZmZI6iY7yJQqI6M3+wCEu48Xg1+7
QAh1KNJ6aM7GJ9zOSsaIo5SEWA0pGuxEBiBHVj05mPVKhQgACNjDMANhJEicvQbNvtyhqs5Ja3Kg
nVhQt84XwVNCu5Cf5xJZ1M2QcuXzkKkVwZ5LErbI599+3iCPBZC3yJs20xFVCr2KX/jImFAyTgfI
UcznEMyAsy/tHk/Lio9C8RDlSgBQcGjR6dpMqYtMbZnhvLDvLVc6i+y0ZW1PRW4J48YSkMPpNmpG
ZwFIKZByRFMpekpvh6hpuTqGIiQJxAmU2JE+jO9IP8u8P6ge4ITiy+OhrYWPeL0QvCrKF4iXqbt7
EJkCgrTCcAatYfk6TSFvVbBrw0vAuoHMkYDhn2Is5isfjso+K4qtAHrlvFbBuAnaWnwEtGqpIVdi
lvFNrA3nFxWU/n0v6mzplMyfbIFG1ZaUzkUZlp5gGfQQUGEg7SQ0qjRD/QR5axn0w/JcHBdRYl4y
pQN1Sp2GqBZCKXQ/9fB4oSJ5iA6SZQU6OIpZ6614XnifWdT6LyMLszEHfY6sJ0CDvZKoRo9I3Otj
9S3lI8FUeIBBFyWV3SGooA4AakQTVaPOEhr1C6oTlcP0EWczYxYjDdKJeo8UsC2ys1TrbS/gvJGE
evn3wxYks+gEAOEUGotEantPEVuHcZ6O5yErfkh8dxKZX8p4GupjK7xtONbKAaviVUwIuJHsuXOs
TO0ASovK8SwGlibukjLYachCFhE6ZsfvISvNNs9/zO1o5Aqjz0umb3zAfd4FiUm06CMkwzZCQ8jt
TqqGPlwUCFmfa9EOgB3uoeHL436s0Eo2Ll6z7Ip4nzPAQoi/2f617NEsVctghP4oknDjpbDm4tDr
Rq5JAp0gYEW33yIVizSIUgVYYPCz7n/P2hO0BRpZV8pjWWwMfO0EQZkd7zIR/R4oRt7amhUUcKOi
H898l/xaQOSVKrLOLfGT/HtgKsiwGj2/Bd1aXewrm9Rcg5qIr9DfD6LrgPkN+a0kcMoKV2i4L7PW
YRaAbfvJjiHGEBSLyUPre2OxV+IwDBhTDL8Gm8El13p1nS9V1/UZ10FvEkKNya7ufSk7pP0Te+A6
KwZvLYSjmsrjEhyhi1kclq0WitUVvvoAams1fV6LM/E2NPdYUpbrk1TYwTP41Zw+To9KIW6Enlsj
Jh90NWJc4XKSyFjmZOaOE9fu6lzzpV7e6udau3OvZ5aKphngJ0otwczOTOtyKWi2a1y88i4GcqpQ
0DQ4L7o6RHYi6bnkPF7W9UkFvQJuX6SqaDYdJmhUZmgxRiX/rFm3S18LRWfmFwEg9Y2AcC3kAhsf
EhkCsYYXyu18xlEIdDzbjOex+DvGBzlSjIDobqMHxc9avQzs77L7fjy+tawFoQCE7AfGR/rJb40O
ZVew3YB9AyaaWR0twZZEJ4N4VG8wkMWQXLXvdiDsjf4+NnzJcd/dgleGqWu/qjU1K6UR+2XZcdFL
HExvC5vqpJO0wdEUyRX0QRKdjUGbEXoZ+k5HoNRUV0O8NUK7comrXSKeo/q5Zl95qJFOvAPs3BQg
z8JD3Vt01eH98TevnudXn0yFCW09dlNfYq7kAflRFV1R4eh2zFZZe21qUJUg3aZoSicK87drEk1j
2S9Ci2SBdpDsyAK3gdCCce09kBw0LmaQyQixAfJT9qt905ozA0JVIPv0UgueeeaAt55cHtA7s2+O
cv88Lc4ouBNego9nY2VroC8fRQwc8OBkoynZ0JoWcRVDZsPJl/0UnCRhV8dQtRGfammLPH7dGICL
gAXhAmOpsyaIlyllcgn7EC3IhRsK0D6DtFv6m4WGRzFskVlsmLvErFdHWzJJUrXULBKqWWvUrGzN
xVe4Dx0Jrc0ZZCUfz+RaJpNQHPzv6OhAQayELi0GERdm8hpA+otXWgcyqbsCYIZG7My2e4IQn9Lt
VDhbMLGA16PMqTRPTdDs+bg7QEF1Y3XXwnJ8E9R1UV8G6IEuZEjFwEPbG98ks+WzpgQVMqoZxHGH
jlcMFRzkKExKEAINlT2AgmAOloDq3AhaVp49eIHAwy4gCJZudwZattciAate1aeIf2GNMYD8ZAhJ
PX7jgbV2Dt6Yom7PpJ5KrRFkOFitPNWF233UhIkobn2W2ce/G8lMgL5Gr8VWZZkcGtQ5SF5ZSBuT
CxOn/+1mF9IgaBoOIh1goVB1RhtFXZuSLZJIyqHBS4WisgrxBRSlVITClBXwUymdFo28rzwV2EGR
johk/CgrE83gj52ZOiTvLFGH18QtqGMKAw8arCcIyOyGzAw2QWh3RiQ0A5KmD9IkhzISdVXOS9iw
KY8Wdp4/5fN+aAjQgZU2yrQrVogBPIogn46EIXXowPvUlI2kyOc+5OkLhP9iDVb/l3+cL7zngaFA
h6GA+BHsP7frX06inIBOJvIFBaoGTmxwipdtgSSojQRuUBBfoDOZI3Uw1KWokagQTK7hz7FfmSJ/
KHirZlx1/ttyG7kDyplhR4ScDt52kGUhpVjKzhjNeVaFdeRrs9+zJrfFLEKFnOT3wZtClA9U/A0Q
x9vJEjKoMAhKFPtJZ80y+u0QkW0cfGsm0KaAXiaIu2lACtya4OoA7Z1xG/tAFoE6cba3aiQrcwTO
YXS7kRo5QT3fGtC4uIpQh4r9YnDQlzn9+1oDNYuHHoT6iKQLvTeyTEv7Zu5iHxXgKf06F6pZt+fp
H+kTyVLgNOFx9wOoglclNYxOVLNFZarEByxMDA+s+rXJXryyFASxgJXAJSDjGU/N1JRoQiaUid+i
Wsu81+hbVTfqAfcbA3G9SLp+0HmIQIY6rcpkKIsWZCX+pO6KYT9O+wwMX8eksx/v8tWhIGkoAKyK
M4WeLZkf+mxq8sRX9BR5HK3v0fywkVvZskGNpWPFRJZb2BCCvTp+cQCuVP++vwUBQnREsJQj8JXb
FSnTOJ0UhOUADdixoqvsxltvbQjXv089CgTUr7E58Pt9c5zR5SubI7OVnVizIZI0KrA3uBM1ykYe
pAnLpGPiR+xxeuFyE0/lf19sZHtYnmCZ0FNFxRKttgRVkjSpL+65wCh+/iP96mXrgUUcyUMUFXFx
ULdfMzBlJ4Va4hf5UxM/tZH1z98PrlxUK4HuRlhK92kF86jWYRLg++e3zs2kc/L22ADdBkVGgM9W
cD6REx1gCcqPpjwaQ6nO/FTvofbWOH+r1ph5IOv0+VWpQLxnfgdfG0bvrnOYRTkc4CCkv8jpfms0
K8IonRUFZaYPcT8eGKgYx2/hW3oQn5Mjs28gDt3+ml8eW10xCooOJHoBHwTSmqbpqPIWu6kQFg/U
jLm1BFbnJFvkI3cejVIJLhIgQQGpwbJR/pAnbQHYc7944549zX+CDXemExOIfIBoQWIC/ISkU/PC
WXD1GhqbHqjKYlg8ca981O9TTFidIN2MbrVyt6VGcj8YJOAxWyQXgUwlDStdwlqVExnKREF5HJlv
0C1ucmaShb4KuTEelCnx26S7CQboU6zrgaVNwxgMI4xBVIiR9Yb60RGIAfn0ePW3LFGXpJj2MTcP
sJQw+7+owoeCIc1WxTiPzdyFFGRAoPkV0V+CG4YuoYxs0aGWqC0e2MjcZmOz3nvw7Y9TY8hFvg0X
FT/eMfu0fKmiwwKSicF6PIS7i5gMAaEp6SziSGXgdnPyIRNNVRwsXtG4AehmGQ9cAwni+tF+bGht
OIhXUNbkQEeELqZbQ4UWdXUdVawXF5Y0gJrOSwqrSN8fW6FS4BcXw2WPlwMSFijxUFsy1FIBQPeG
9UI3444omMqzPVgBYxbOZl/t2og0NCsjowOHBgzwdkQQg81QzGBZDwrEM+QdWSPoAS/ZuJrphAAZ
Eggn0SxCyMdEkY692blttUkOBq/8GnaZ+bI4s/0JrczPxzN3PxrwZpF3MHo0CfM3dXlGFRJsgpyP
3k9x9yw8P/7xey9DxgpxNxp68K7DQXM7VUWVFFJZTqM3Thb4OtCxNEnOLFnDVhB+v/GJIbRukEc9
Gk2pEkiQqUGOh/DoxcBBGOVvXDQ7lKcfj+beyWAEHBKgr7zcAFQkU4j5UpURjGQ7yBLLhvrUAmkP
Odx2I7JcWftbS+TQvroB+jaTc0VdRk/4yJ3+b/CZG8K36Maq3m6xq1LZfrjZrSniH1emMn7p8CCA
qeS5eRZYnbF6OzdlGxK0ha6Yj2dwxdluZpBytgXnWqVMMDYb+YuYmOPTuEUWQ8Oi7wZEhR0JZM8C
pSFz9xQ9D53e/Rp+9Ga0Z+1+BwKp/sfjIa3c1rcTSLzmagLRS9u0ZQF7nd3ENtgWHcFhffDH7IDq
D5YNH6TbAenh0TyR8dB3Wsxyo4fWtTo2chfJJVTYFo+HfPEehx1gbo5qs7qpDFb0c8sziY/f3uUY
LXkhArNwQXbdjlZL8jxmGOyB0FsEs/zbleZUwpQ9jLaGHum5xi6PrBnyEu7jib4PVG4tU+uqMDxq
eSksi6mlJk4kOeoyb83uqoPingKuFxhvcOPcDq/K+zDpBh6nYbETHTztPFAKyUbyBDJ7uddLqNCy
aLc8iY3xeHSXPAc9sYAU/4eIAokQ6gZL+DjqGojCe4kvya4aGXbmRUdUp13mIJzkV33cCc5jm2uH
JrJUCM6BhiTwvNvBKsga1r2WTV7wBkYrt9O147SPto5mmtDz4rHAtpC2JeBcgFy7NcNXY14sPMxk
vmyVbmi1kNE81gdprxmNO+ynvfIc/1ps2QmfhN3jIa6t57Vtaj2VvFClZSkmT3YG0GNDzm0vvz02
cf+4wgmKxAwA7xBMQAafspFngOmJLWw0JqcvrrqLnc5NHcWoHPEFqqC2uhEakFvzzlWuDFL3UM6m
4tRVMDga4LLY2AL86pRd/TrlFVMTzME04NeZV7t+qc6tFX6V+rIbdHW3uPG+NtO9vKt3k5O5/Edy
VD6D4+y1z1sX09pJg5QXYYdBqQYJ9Vu3UeWlrQQySs2O37pXca9aqTu4sd8c213/rzWh/3jplTnq
eBESOS3Lopq89rt1tdcOvirYscV5lTs+jx/RMft6zV+3CNpoVCJt9nK7XN0e80LYM5Vy8oYaLFOm
6lQ7udb1wlRN2eT27auoo8cgfYaolSGchj23V/8P5+ql1Q6IMKRPaI6SaEGsU7bd5NWLow4GYuaZ
tTa2CNkCdx5L2vn+xwY1uWVcDcmswkZ+AsNP8SlBnas4FMMLhIz/yqwObdx4S8iRRmb/z9T+1yh1
MctKKHNZ18KorEOX59fiz1+q07iMDrDbgf2N20P+nbh74RO3JlPp5dZd+XjUeNDferDY9VOqtQ0+
YH4CsHLfGvIfNNi2I6JgHbjwr77a2DRkb/7/5/keCdQ2AxuDexXZD0tlnDi22m7j8FmNd+CSgCsq
CnzzTp8iqMc2aOvJS9/B4bIDxGpXuYFbGY2T2ht+Q/b43XhwRQE/jhzoXScdZJ0iVga43gNJ+JMw
oN9EFz7G4/JDC3XZV/bjH7k3gt+EO04vwq0refUEurJOTsqrvRkGqBugywVXcm4ooDf8Jtz/u/Bv
yut8Zqiv9R/0a21BT+km0f+47ZVVym3LGBnThRswv4EFISYOR1Ft7Aav8cZEBwi5cP0qN+OztnFV
rt9j/zVMR5Y9o8URcD+Tx56CA6HJUyzNqKzRVPXanPaNvsUcvRp/XBmkbhqcekA/ZiO0CO0uNbRj
YKsuyILrjQidTBjtRBIRUwFXNnRbaC76sRmR3uJ4KDKlugr9p8JiKkuudzXqNaUBbajHTrt2O6Pg
AOw6UoR4KlJek1Qt13MlzKEN2yg2TtK1DX7949SlOEVSgo5H/Hjqgj30g9l4r69Gode/Tx3UJC6G
5iB+nz/k+ml6mkxgk+pT8sWdwnNnfOM/tvb4ygMUYqgKhAJAZwhkCxU+1ZJYAb0r8F5fOHNr1070
3n5qix6DAPaP/GtzfdYeiDcGyba/2tZdx3I9H8Agnop6mFvcLybVsy/5FWrcwlf4HAomocDfGufK
aQIeecBSJZDdoYRHhcFilSpcMyi8NwbPAyBFT+lB9gfRhngId5Qc7b1/bra4wFdcH1A61G3Rsge6
OZ7aYUJTRmrXMJzHtfv5HWIGBO3wQ/blbh+3zmO/X0lakOI9MFQaSojAzlO+uTSypC34c6+HcsLr
MNscawzCbhxctC3kldkk/37BwmeQWiaaa6DkpnHkA8PJfVepkjeFZvgC6gN0OlUgpwn1btbr3Gh+
foNJ5vEw77f3hZgE/BwgdSMkqrfeI8Xx3I/5rHqsCN6093mLLfX+UBSBHoCfIM+ExxI9pqkfG5Hp
WNWbmEUP/gyn/klYnK4CTnAjGXPvHLB0ScnjPQ+SBcohizyVcjAYocug/AwK8AgZfWhms2UUUDKQ
/jkyQT0G+UUcjEA4oWn9dtpQY1iajm8RTscvlbxHE5yUbEUmJJ66PeiRksDmujBmE2jnrQ1+ZAHw
R+YB90njL+BvFNwo0530zEb6ljzryjKhmRrVxkthUKS1tbmql+uoga2GM9GyPdkoqIl/ajwB5Y0H
2coyXVuiK1rhNI5pO8CSpKvAWDu9Yh27xej/jNkG/ubucgGNACmfor8dUAMUbG/nb+4LbqjRy+DH
7C6KrRBN++rHP+4eygTZXVdnL1NrbJGOc+TL+8JuXh7/+P33o85MQlI8GwFeoyWMoqgr8XCNY1+L
/EpSdLl16mVj05Db+8bHVBFlVMCjL3mTO8QNB+Hskemz0s+BSQYw72NsG4iEbeyWNStg5YBGLaIW
BNrEJ66miUuDlkubsvRbHcJIGatHkasMu8fTRc7j26FcQHCCgN4YpGboB7YcBKS/N8l9bbJD9jAb
0GuAIDW7BbSm7aDQBOIw8vIjjwbIzd0OZhSkfpxBAe0TWR8XkfsEvs1GHzff0vT+B0ANrdBA4mB5
iPwFdcYscl0xPBPkvqyYIlRuDOapt5CZBLVz9Kzuh53wUgKpPOhtZlflcUn1eguwcXcJ0t9A7aFK
aJu4CZnc78yP0YqM1NL7j+64NdaLL18vHm2HuobipmOYvNNyv7Z6i7MHv9uJFnfW7HKf46/0FO8X
b/A6V7GeUeS3GUd2weS/R3/j07ebv4LcXFfdwYGGjpXbsb2V6acV9lDsudAUAZ8G+I0E8Stq1eWu
1upChWzoC3i1d08hmBLe5dL42+icUeiqDqVui0f66sdnaDRGavK6ZFRgroMgH/49NTUzsALrscvT
pzYRpAQDG+qQAGWi35GetVpti4AdS388Kd2+NipIxkVG8JFGG4f2vc/fGqJ8XuXrIlFmGIL4pdib
TOUMsi2d2a20MX05XAZ0mV/QzRAlg9tZTvqGEQN1Kv1ZMUIkiwcbJNXQtkEfmzX9K/ME1hSjkkH3
ghAWjymajjIPtYEJRg2H3zH2wH+O1oy39Ll/hZ7usvUSWZtBQpKEZi4W8atKbSR2EatAYMC7P+6f
oMGgk/+DaEP/KHWbh9rCvvqKP7aeinfJTzJC+AY6E6GELCKovJ1PLtVkuVHi2ifGQrfbhW7oNrsR
WyxsdUgM7Kqdug+9bpe6oPcA480hzHzWnKzRj7Ygf5fu+NtNju5ItImgow37CCn026/RQqUTGbmq
fU8hM/De+YMpQaC8dCX8989fSDfrkRmCVPc/f6XG38FYjNnkLMjDG5IBSKgxWTP2EyTGN1aIvqMw
VeiykzmsEfADABXdflyijHw1DEsLtKDOO6hA5WAe29hGd/sV6lYoGIC0HFALQOAo9w7Etp9Afh/5
EboyJAv9KopmB7aY/Qy3iILv/I0yRT7l6sot+T7vkUOIABPVQ7S+foR/gmGv/iPFH1HsgrIJjkTA
qJFAozGWQ9s1isRwkV8qZtnaeMYfFOaZ2YgfyPFy4ziwAgwn4noV9VbM3O1gVKwNn7VL7Md6YG4p
Rd7fcdSvUyuPKD8q5IH8eqMvP6Ao5/5W7cySdffxaU03CVwmC/2kwEKRKx1b8nYYCy/WUhUCuhs9
M9hyIvhEXjNvNhHbcZAf1YetxuTLM4SeOGw0UKIRZlegFm8tpk3RNnXLxj5/ktFD6bFgin4LLYCW
rNTLf0on0c50dOB9Kfsk1Hd1Ym+1392d6JhcaLgTkWHCrncHlgpSTg4SLfYhbcDgCAqtxVefQZ2V
GY9n9y4/TlwRWuyoeeDuIOnc27Eyqpa1E5J+/mxNr+J7cVJRhOtfwtP4Iu9EW3EXJzNTfzg1IKf/
tUlKdVf6oO1TqxuDKUpjBNgHZQqeg6b0e3qeTNBAnJCoiH9yzuJpFmOh4WgIjqgse8Uuc7eqd2vb
Hr4FvhTSEoLz7HYStHhE1TpNEn/ex27y2vOY9M2qMhkJ7VWQZANrKnnR42+3RsoqbIK2gUbwTLQa
01OZmMVr8rF0+uiMz01ox0+gZf8sX5lP5nPcir/vMvaXiZZZpIFAMH5P/6XwPZpEJACV5dO0i6FG
8g4Fp/ojeA70uvj489itVv2XZOsxm4gVaNZvpeVRtNMGQIq/FLd/S43yCWjy1tsKMFdPISK+9b+G
qKta5numBIdHgkj7exKNc2D2/nIcjuPWkX130ZF9AmgZMPdg+4Ko6e3qFcwyBhUBMNvTL8EBqPDX
4xmjn62X5fnv76uUdwzcBGRzjhkT7NTfyxsh7/o2u/p56i4oizhBuQafP9izFXx1togIfNe+Mx8a
yo3hHikSPDDn38Gn8lPkdDwE7UzS+dp5PMq78sJlmKhmEiA7Igd6mEwSwQvJei1muP9U3NmQvO5H
bIBY5BS/1tYW78O6218ZpBxEYppBE9Q58c2F1yHLmZ9EZ6nM2ldSQ6qem02ZYXLv3W3zK4PUvYjm
uYQVQ4wQDAfWfNLscN/6fxYDL16r3QUb5/fqRruyRj0xSkEesPsu1iqfN0RgAYZvyfh+vGyrzn9l
hboQhR5arGozJX7uqs/Q8PC2XrJ39S7aL6gTGETjRREJsNB/oayh9wfUS63KSkwB9cTO6c3JmV/S
ra6ESzLg0WJRu3rJC6imRfAO0YEEQvoT0rlma7Z6itA53WsWGoDr82xG5g/GYV3hE4TMTumyHgIB
F4RAemDM9lZScfWjQEOLRgk0dBGQ1e1Rg8CkEtMYnQaKPTC4HICbh+rU8CdzMn96Db3C1xB/tIDN
tH7ldN/lR+vkZ8HqrH7Xm9Ux/F05WwHJahR2/VHEEa8iYyHg4zCb8FHMU2ODLMZsjQ46wtEXea+L
9mN/u6vOEHe4skYz/858XAH9GJDjSjRiI8bD73eh50gZZM6sM+ZjczQN9iXEvDZHnY4LP2Mtcgyu
twpzdKePP5wdwRGip/FLeGKt7tfyo7HyveRwbvBU4XBMDmCY5vXRDZ3uTSX4LCfHi2zju9Yi+Ovv
og6vOINwSsDiu0z2wDwxO9EQdgKamKDEBDDOOXZTFHQEt/hiLG4vg4NJV06RBczRX/B6tgiizuFv
wWCfWR8gxONWkWL1ML/+POqoa5dcYsoUqyTgIfpek/8pxueCsHz/N91Yoy0HpJtp1bDKajGBMXYP
Ri5dcOwPThf1xPrajNTWjrvrcVGHUc+wiZiqxPtwFERPjD4gTxbZsx2aE3JUgp4479+Pl3r1ALy2
SW16KLcnWjvDpvaa4nk/W4LbW7kDiWuDMQYLeJyPYl9tTSqJKujz79oqtat7CJdG4wIHY534ZXF7
Iz6JZm7XZvfz8fjW7qkrQzQ0HxTugcz2GN5oST56WnTNSaxRj06PzaxEUYQyn5QBARZD7Hl7SnHA
aShcOca+OJqd/JUGv4KtTbnyVkCvByGbwWMB7AFkz14dhFzUtAyTibHPdQYbHUAChfqCDa7lxyNZ
eS2guAjIvII3qAh8xK0ZuWz5se5kPK+5HUBfrFGDlWRB4X1TwXbLEjVnjCjPQgtBXh+yi1z41oQ6
xGwSa+68YiP6W526qzFRx5kKMYOy59SLpbSw2nivFkaQvo3/qJhDznO0GBJOXrDoIYVHXesg1hpj
+f+Rdl27kSNL9oeWAL15pSknllSyLfULIbXU9N7z6/ekLvZ2MSu3Ej0zDgM0wKh0kZER55yQUqAE
rWOafjXy35K/vg2A6guhKwUJAvot17T13A16HfupMjmYMb4FhutH4QfFerDYQCOncDjX9xJj3tHk
AagKpFGRqftGk59tWSW0ujxTsJcEwY0XT7uph6dccSOej2b4zXM79KtPBF9BG3sj9qE1O6JBVuAG
waHm1d55Vqj92hpGlc8RdlFui8HpNTVeAoVz8bJNfNM8scAXRbE6MqJ0yHAkQLed0APEt1Kv5nEU
GL6KrAcAC0S9CqecOuGgFc5ZE8MlVk5bndq3kcf4ZFsAhh0lAaSzae5lZNbpUkGMGQ3gR7eKBlcI
OSlG1vsbgwCtC8pysgI2NzWIPjOSUkRSQz/klpehKarmBOpt30O+Q9grPPwM81ScmSMLd7aTyyUx
rchAoiY62T2Hlc5c9LNvU04DnNlODsAu8Etkv9S75rC8XT+GPAPUZVtkigLZbsxVkB3AvjWnbdwe
Rfn5X1mhqZx92YtSrmAYwXN/a57ip4kDEGDcF+dLTnmm/zGEocxqZMsQLEuxjWbcZriLPsbOs5KX
60Nh+q0/K2LR94URKfKSw5KUbQD67E0PrhYSsSIv7c88KOB1A8+DoiDYtutt1QphURbQKPZVcZuZ
CC7RRqHm5WCY84ZXHYIT6KdfwLCsOgjyskQCrs29JPZQpSvRyCt35sireFkI5jk5s0UNKB6HMRF6
2AIcCoC2iHPsWfMlg/UISB4eqKDbrecr0VpS1ijBhV8+k/Bp4hUXWFOFbLQEyiDaU2NB1t+PJDOv
DJGEcc99Cu1d2/wU34LkLuVl9RhhKaSt/hii7pJpUDQotMy4x383bzCVTvbDInh64PIS7awpQzxH
qrSQbL4AOJpxS6ZSiv275rHfjxwQ3OXXiQQ7lkQDTwI4aWq9F6BN2ypB9jB/0TNUs21F3l4/i+QL
65cCYdMDEvQtfX8RQwi5POrL0iZ+Yj1L2jEFH8njgjdYwyAiEQh6kKO+6G5UhooZtCR3ViAbmG0L
9PHgbd0L6hzCIJBRdfO7tAsgIvVo1bNqrJu2S/z05QtY/EPjav5H8BZtqhfrUG+Eg37KH42n0L0+
f4xE5NouObJnV1ddz9KsQfbED19CcJ9VR1VtyO6J+0o+oI0AclsFT1WH8aiETVLPAOqOCDaR+T6z
qTfdsOQSxlraQmnfDfo2ctVT/TyJ9qDb3UNtohcJtMrt8cf8cX28rP0Cq9AxA6UMjGxquOjKtURJ
L+M9e4dRFndK4fGQapdODgQlhMYojkNPBiu6Hl0NHm4qdHHqGz8kZLP/vuyMqikEnEjnYFK2oXyD
ppeQrYjx+f63gnrNZM+jjU4+yENenynWpj+3Q91yYmuk8WxGqS97b6LNyQ8zcjTQ2EG3adw7RI+K
btfXhHqlx8pEZEVs4BKRMnGsH9KT8SP9En/ln5Lhgu/f/m1nerzAYBbrD9tYIuhSrdfGHBK1FlQl
9WeUa33jI5Q28q/hXbR7dKJo7eszeBknwBj6KUL0F13sLnjf7dxqRdX02Aj2B/LfziHjOD/2LJ5Z
oNZo7pseZDhYyF/AYM/vu93iVDvF+4zQ10FwTWSGrg/p8gZcD4na21nYa/NEhjQiB266xR4iZZDd
5EzcdxdF2qufzxzlIKBcmwdJCzMToS1qwLZANGEb2+FPuAd70/qH0Y3dH6GH3gJIu9b78G7wnr8W
LiaLdQjQcgjUV8RHqLNR452bvLBwE2e+1N5P1UE191bLSUExTECMDZJWAAWj3ecF0bVdsqwuRwB1
PO0HaLW8RrCMXQhtA/BoISgICf1vVsWZs4V376u4nDIAZ7fo7z3s6uGIsyXzlGGY4wB3AfECodLS
AOcotAQx6/XMH6Wt1h7HxDN4chA8E5TrC83MnJoEJqbGa4sDTAi8TB0jnysjtANdlgCogeyibCyp
3glZj4Ao2Go3wSbZQMMfcMB59/nMuwcVxmW0skXd+XHYF0JNbEH22/plAgp5E94Ovvi8bDQkWLOb
D2nXudAo8uJN7/aPiZPtard87reFq9zMG3XXeAMpQ6CE9zhvKu45vMzDrieD2v6F3lRod4sf+CK5
ojeBaIuup0im63bjBO6P8iQiGfdi2TzRqe9ulZQDWM0M2dRnm3aKzVJFIwBkM93erm/7g7Qx97qj
4JoonchJ9tIuva02i2vc6G7tSLc/20Ozj5CT3iouKvqu6KqbcgMk+qNY2vImu5eAPYt2YFXixypA
cMbgPvNysGQ66F+NRBa6EBsISXGe17+6soK5ltUIcQ1Qo7uZB+9mnWRZgowYLhNod9JJjbltEkFW
8HqqThPWIXTScZcqdle9X3fyrG0JET8iiQOGGIK09TAUYarnFJ03/Cr1I20PCBjQyCYP+cGaLCLU
AMw6EuIIaNZW0jlPg7A2UM3wrQ80670+BtbXIZdMsqyAzsCtrr+uZakkl7WILBYCpMdxd/3rrJUA
iQ6oCyIiBsmJ9deHPB9mOa1xs8+btHk3VL8IXaTsXC4hjOXyzi1RJ3AcABQWZCyE3Nr7KLIB6ro+
FNZiq3jY4JWH6gHe/+uh6Jkg9mJfpn7VekHqleHBKLbLwEnOsKyA8WuBDgVdMvRoXVtJlzJAXVlL
/Sby1OloBY6l3qeyd30srMk6s3KR/paqCkA9WBkHX6q36BYq6afrJlj7CslqpBWRHZUh6LQeSIMO
OBO6qiNb4hker8LHiK5QX0awAT4c0G+0GmEU6/qoJzgSZrEVAT4RbEXyrHaTzA56OV4fCGtFUCAA
Ow28BLxpqYEkUCxvTAnrXjd2P7oB9Oi0Qyftr1thTRcaskM2F28hESdxPV3R1BZIjOOgLLFtOf3T
9a+z4l/4Q3gPYMcAf6I94tIJwaItZPMuG0T0r+ZxtofQkZddE6Pz74O2E/PEEfut9syxTLwT7eoN
HZ4Y1xReeRe4K3GEIHU4YGCWLQ23aLFSH5rC04VDr2+7153FGSprayM3YKHmBjgkhrqeSGiflh1e
LqnfQdw+2iLPwZPTZW0IvMOwJb7bVtCl0LSKSdHVSH1TOtTvWXAjZR7v+cC0QVQJoUyG5L9G+c2y
R3upLs0R6/5Evqa/BTIgVXnNqFlThW46OiCFOOy4AtZTpaLtZJJbeFqCj4Zkdt0cjfjl+vIzDioU
PaFJSDJmqC5Qt8tYikrWhwJWv3xDBgOyERpy56KTZe7v65YYg4EwBSwgZ4HwXSczehYIhWJZ52nR
ZT4oIdBNgCZtNHAeIIxFIRkFGDDwHr8AgE7gxQrTjDdx1zvFZ9XdhNYu5JX0WeOQgJQ2ATFF7oKG
SWgJ6t9hVmZ+btxUHxDo5rFnGJ4GZ/GPAfIDziZKH6tZRdfozFcA2FXskdfKlTVLErRewHwDLvlC
k1DXAylSreL77bH0B608FNkB9be/X26gq0nTZAUVdnrvCoaaNOECLVSYCMZ7ASbG++sm2AP5rwka
w5QalhCKZgO51YJc+PnoLPXG4jWgYVlBrIqpgpw54Vyvl6MaOrPUMiXzVQ81pRSpcsWJDc5QWJuK
yGeDTYfpgvrd2kgmlU0XgkzgL9i8w0srIofDyWAzKonIxVrQAAc5FBEKTfWJQiOW1SLLSIQXhIcZ
0L977VmX7RkYsNltRk7gSn4zdbFAt5Mkm/ECBb+EujHrWS2i3sSYhlf9d/ZYIPTeQcevbX78gyuF
aAUi+wYdRxA/KEvT2FSDFRY5CmZB7Xw0pnt9o7FW5/z71ImsikEwmzzLfdG46UsfYWU4cKIxlgkd
JAz4eXAqNTrV2sWahlZoGILQb43yAKnLYfrrmhKW/cwE2ejnfqVWknAS85xkgJBwyOKjMXFCMd4o
qNtEz6LAakyYwCgQf2MUavlPRoH3EIAnuLJEOjlTZbGeaEYN9qn4E6MAuOWfjcI00BYJFR8wkKmH
RBYgizbnWk78SienNnyXwcuVse5dQwVyGLcUnAtdJImLxTJaQfm2Ici2WtvRo/k0RMeRJ1bEqovg
DYwcECkUQB6JcmCjrGUqNhxM/YbK3uK3MgR1T1A5ngM7+6nzZMLJGlPHHg8wmQAiELYAZbveZlD1
q8tIUr75Jo1wU+/RUuWrSjjO5bu8QZsBKw6CeiCho8BIbTUpySo5zAHuqD11O/jCDvw4tNLcV6fS
GbdFAi0q0JdI7snOwdtLvbfnH42jHJ4HT9uFJ6TkAS7dG9vCSZECSvep+4ICkZNss/3wdd19sKpE
4FX997fSsJ1gTMNC7ZFNke+NVyO2+8Vuf0LCMX0274b34LV7n25rSErewz1yTLNWAyuPJpQGNDyg
jLJeDb2KQ0mQULcsF2eEvpONS7I9hnaMNqtP3W9rcqWfiT2H9vzUPpnOdeuMGwCXGR5MEPCA6jUN
j0GRXzN7OUx9S3bNbrO8d5kdDk78y4Q9zvXGOFCET4Y0J2mfItHZzjYdlzzsgMqYNE+e7qPaU97L
yO9Nu+fVXlhzem6K8g+JLqdVAil8EBDKF8nPHisEmryFYzzLVuOhTq1aRksKNgww6rL7sx/tKkfd
JVnQqBaAPi6sk7VFQRlBcQBPULyd6J5EYxhXs6Yh+qj0h9iOndJNn9K9aAd3pV85w0Y7CFBF58EQ
GDO5skod4mWaEiEXYXVGKtSwv4wtDzHHuJGguieSngIgGl72IRL0dAwTPAkqxW7fhtrpEu/6Jmda
QKNXgolFOY7GkfZ1hX6qFV6bEF8eSiLCU/39swZx1B8L1Bk2lSpsQVDGe3Z2PqxuE9zkvC3NGwS1
pYOlr/swwiAC+Q2NRJvhfflHK3E2CmpDD8tcRHkDE0sF2qNmedbu+kKwNhOwojJh/BIxUqoiqldz
ZM0xXsshEKN9ZQf1MQ32o3n/ed0OiSapm0cleVgUxiE+hna3a5dqBppVGpOMDKDkGpBSU16uf59B
T4E+DMGm4ukEap9J3aBVsJRlJZtY7yP0W3xxZx4Vt9toN8NOdrX7FLQn/TE+dnfLB9LaLlAO4KIL
23CDljXAlhtbtJCrttd/FCtBdf6j6IsExYIuaFVsQuEu3wmoWeSHYCP9CHaiL/vJtt/Hj9ctMhy6
Cg434MV404MET23JnMCPhQizMA2Pcu3EpYfzle7CfdU9XLfE2jh4N4BQTbhAKp2sRG606yYd6N1o
b+41lFOc5p7bQIy1a86NkBN4Fn0v0YDYTNdif8Pjb3/Li9Eb8vzTVGDfVwA4VOTTs5e5uZ3eKNsE
7JSfqtv54ld7X5yWG+lV2SSgt+QOSi7gdkjTcwd0uMRxhgyij4xWXH/mkjocltjA2Vr4LRYUE26i
z8jRXjXUHidclpkXHBRf2uQ5Om1AyKG7mbboxJ2e1Jv8bfLKu+BXftfdphv0u3y2ECpwnnHfQfW1
iSJb7mwNhmgRgyjEQmP3eshzYld5IRJ33gyF79A2D9Wb1dmAJ1rOvI/3k3A7fqJiCRrCztj/uz1H
nXEDhKh4IXsux8WavcRuso/+vlJxthQXuqiCWHURgGyxD6G9I5Tmj5zpvL6jL1RQYw3dGTQBSy16
Hk8U9PqRRPJgvVKFGoylRlZKXxzoji6Q2OC9i76F8v7/3XDR6VOC7Go4mLDhoieL7PyG5udb4qa3
svcU3ozPcW1/QRNY3qQn+WaGNOk2fR2esx2vuRzrfbZaJ2pXLpIYNnUPvouK9wsp6Eov3TY99nfC
aKOvIceRs276PwcUoi/rmR3RTFFpMlAIChCtf/S8htWcz9PRkKJHbROSwXSf863gTI/pNkPkNduy
Uz2OmR3vmup2LI8z79nJjGDPBvY9zWeHW46acpZqDKy0K9fCf3yQkcOd/NZCRXvcWreFbo8+t2Ec
ma8ru+ibaHlmtjYm6PQXMNu4yBS8Drt0HzqSw8MRMM2gxQcB76BaRwN2M6O3KmUBJ6OBX4W+VG4r
HgA2aPR+E3BeUizgCNHk+a8tKlIz1HkMxAAHIzhm7gKFCnGj+KYPvxhD5YuXM2Ie9TNrxM2cTaA5
K5MOJhjcFHBfeHzvDVApjM11d8ubPuqMlZmeiC0ZUv4bvem3FQTHhWdVBEP/uh1W0AKYAXTe8N41
wdVZDyYa8LpCGIVlgnzOhBulqWwvlE/TyDHEnDWUnyE9I4HcQlchyhgVVnMC2HVjoLg6bWXZS1Q7
5OWlv9P09PZG+h4JIqSI8LihVifuo3KYSfc9+X7y551+iLbjMfw5Phij3d/n9+hXbscfoH8tUHAv
7udNiVi0f6x7G43HXHShsa9P8IV0LnCPEIP884OoOKobEzMNyQ+aHWNjeSnIuOW2uUk26bO6Se+U
t+R+4WZRyLJdmwUqwoqyWRlBLiDU2GibnD4Ct/GE7eJI/q/8xPPQrKU9HyH587MDYTRdbjTC95QX
my8ouNk8eWOGWMV6EqnjsLQqBFZHmKjc8tYCFuPWah1fddMb+dQ81FAZ7yEckW6kQ/AW7ptDvxd/
cNaRAcharSM5sWejzHJAD3RCoMj2mqtu00NnQ7oOtyvPc7JupLPppO+FNo8XeQwyZMA8oLIVh9f4
9Lvv4ZXN8e1Oz0YyhEtj6gVGotzVoBRPeKoFTvWmHtB+o7xV95AWOkxb5VFzxs3sxtussFWv+Eg2
y+3sTreRD2w4hL8hxvcR7QqHq3TOyCSdz/T3y+7s901tqP+HFiM7oyPaiWOAHWy6+V62Te/6qrLc
3/lcU4dzKYY6zytMRe9p++aE+x/a5jPH9fFcwHckcDagUO2UQSRdR4/T5yndT3ZrD96Apf1CgXxv
3eWcoIY3KupADlI313EEe52rexbwi2RcPLIicSHXdhF1JFWxMmNrgJFFsoXb5ZDCxvXFYShRrU49
rdCuDbGEYYCEhQo8njvVHZ495UH2dFd7qe5EdPtwhmNxO72UcG/957vB86OsFwOICgZqA6ibQ95w
feYhpVlP7VQAKi+jwIlWyqXLGSLDgvbdqhm9bwFqo6F46BEtdakGUBMh6aDx5luwDdD0YofWzY/V
U4jU+9a8lyJPsGyxdiC6rkWeKJ6KIHd2hR2+8dT+Gc6HtGSUiCQVyD309akUFugTfQRYuw15TuB5
OG70UkkR2rXnBqgTFyrCKE0lOBQ64KL5OzQpt9JrvjM20a9OtLdPJXLG3uxr2+hBcxTFrr30Ntmn
SA/cZZzKHCtuXP0W6pxMyyAUwBak/pFwEl6PS+POi1fE7njq2tRuI/LP9QVnpaVgE5LnpLhFRNHX
W6psBEVPI8IhcaLNBHUWtDiQEEpuYgiNWdB4aAM7nmOOWdayopQK+hxUikWIDK6tCoCND3FKwA0x
EvObYvqpdpyCMPkE5Q9QcoYssQEJZPkCTK+Zo1obJeAyXXlf21PgSgmE7Euf0H85it5kXShT6AuO
+tQ3cRIykOvRjGVb1JFU5X5Tu0izpVBr/SF2B6CmOIvFcKRESgxeCB0igD+hEtlxpgZDE6A83Ca7
Irbl39UpQJIqckw0qnkIsXg/lu30W4+hUbvLEnfizCnDx0KrEaUANHzUgLOgDkuqo0/iEMy5/7Ms
HSu3w8TOeHLvjMlc2aB8nF6g4lZPsAESKqqQOXAphYNexiKPnMUzRF0YYjvMeVDCEGrtIHQQ4i46
R5VIlHLONc8QtdkDWa+FUYWhcd4uIjokVj/H2dUXzpliLA5pYAqAAkAwaPVFjacSGn2qJSv3wzqx
gXUu20PfHLl5WJYZ4IMl4PagLmLR4WAVSlWRQDvPr6VjOd4rhot9zpX8YPlCgANlomJCdGVpuKjR
RVpkmqhswUPIiau/C1DjRnsk0TbBkIAQnGAX2baGxOb1M8Y4Yiu71PabuyUIxUBM/TZCGRz5Kx0U
gnbPw/Yw7tmVGbJnzkIwSBJmSRRKKHodNjycCvvbUFAEMxmNJ+jyR2lNLTDWc+qDESj7PKzQNzCA
8nb46f/9PE3fL1t9kIIM5ZtsPz+r2/wrP1hO9gi15bvGO5SCM3vWvnN4oFQW/GplV15PWW61WZPl
sNvaYDq4k02Uh1Q783hEaMbNgR0HRC+QK0hD0NosQiF2UpgCOx4c28IVSDvotHVBRzVveaaYS/XH
FF1yC+VIwBkAlhdMqbTbCqNzfTezknqALkDIELcGtLBpp4C2uW1QBCjfGopj+Q/VTXoQPOOj3Lb2
L6UGwVbcqZvYvW6VcbuvjFIOzyzQemAwYLSB6PNDxxkTwwGR3rbA3CIRpKOQuN4HgRFJUpQAcWuA
ABVP9keNU6rmm+tjuLSC5gyyQqBFiDsxg2srqhzrvVkgQhkkC0re6FqqJC6vwnC5/EgWE/yzBqVJ
9B2g7nOzkSv082tAlIs/zfwYzJyFuHRm+D6aZUCfB4D7C1DCoo5ljrZkQMIOdhzu4Sylh9btnHr8
uj5bl1fc2hDlzoZEQN8gDczFZvoaVEf30Ty77e0MD4Z/Z4ha/CSfp37pMKIEfPhoBrc1dheeq2Gt
PZCkIKkYkDQFRHm99maJnuNWDuBl6wmQ9JMc3juOOV1nBsi+OPP+A9IJ6UTQqtVecpFkh4CgyElC
f4N3124aS3Jmg4rVBNHIplKBjfKg288qxCJBFDucLK/aobdB5gR2b7de43wW8ASOYzoocNYeujcL
nF/yfVSu/RJqc6RV2SRtiV/S+PJstzf1Tfoe/VJ+txPYio1XbQZHQ0+kB+HRBKeRV1FhVFTXE0Ft
mT41o1xCY1fkVAxoJkPb2M4PEH/KK4fIvAkgMZab3EdwkbxUXmPH2FLgGt/FG2lbvC8v8kf+IXkS
sj08P8k8nga2mUV6NF1wB/o8VZJeADIaGo6uhqDdl3b63oh3188M4+YkfXIgEImrBJgoGlFIHltB
GxkArP/qf+J9V26rGhRO6WF54eIyWWfnzBZNqy+7RI1T2fzm/hY1Acdr0l7UOKVZRs0PQ8J4QJMG
8wbNlNYnqASqfBmkNEcCVpztzI+eZKgGDB8huh6P7sCjv17eaMQcKDe4RDGJ9MNHNmu1DAn0N892
ePrMBH5zfZFYFhByoGsFSjlor0z5nKrIgPVWpNyf00Op2o24j//BjXZugXI6XV90qBXJuR+1xzL1
hsbJg33B09tiuDY8gLHHFAhegxlD9seZawszbdIUAa8QYH/7xpmHo4m6cO0XvK4TjI0GshfQ3rBB
XiOUf5PlOReSQMCrStqCvJCUh8F0/wFbUVlZoYZjVFoqtQus5NJBK2ykhGS0GeRtL8akodceIJ5Y
fkImpDxkOKlNZFVIwpTZQZxsQXkn8C7j1HNuT8acAcMHjB3oCzAmUqcmVJfYVKsm9V87azvWt5X+
OvPS5YyYBhhSuADguwjFk3K3hVhpnawj+Ju31Y4T+rHmCWxLnA4dsi0XrQA0aWiXLsAToGsPeLVD
7ta6acyb39ePImuWNCQ3gJlCFhS5lvUWVqYmD+ohhUzCA3hWs2rLzYFXVGGNRFPBsgKoGFkjWlpP
SKtGngPYkF4N86N+MPrnOvRBUL8+FIYZC9IFhKwCRTSg/tdDKTJraKc+QMK4cNEiQoGUl5tbfx1l
otUgYSphaSCWoFMPMyGTl0VusKvkbYz2zyFUsSUn+7o+kstHGYwQGUL0WCHZJ2pb5UE2iUkYgUUE
rMlCkk/CeyJ4RJ3sSeUlATjGaPZw3pilCQBx5gcQX1jsBemG0Q4yB/muBuj4kLNKl74fohzgvuNN
gyYoAC2uV0kNcx39L+vCd4V29yGl++tTx/w8cnaoHCCBDl2O9ecHawSaE03DCeMawlhg3/wDUglG
QMgYcC2IM+jXkp4BwNuGUuHPpWepxMRQvF8fxaVfQdc8vMgs8PiJMj/l73tJqJaw1wtfst942ZjL
E7/+Nvnzs0sr1vNFjSqj8HHeBfWIbGObH6Escn0EjHWQAcaEXCqa/hE4wNrKIrSp3otJ4U/ddngU
pMP99e8zRgF0CxI+EO+D+6LLeq3cL6VOKDEb+bf6+sb5OuvXg4QB2WKQoNArj7qjch36RXWXYo4G
zW6/ErFHA1POTmWOAHkXxFkgvV0w0a2uV3JQ7Aq/Ct1u3Mbq7dI8m7+uTxN7IP8xQljv1HFIwOSd
wRcsSBWvszbx+NglHBPXxkFMUDeIqCdgrOQYB4IgpJYL9ViBA8A7EbyBUG5DSwTFGEdiRb6Hl7Kk
w7J41+fq8v5AloWsBQTSvtuLrLdsFibog2lhribRl6AkBTYQpJ5+qsHTdTusCSO9s1CJgsQgrpG1
HWUsF6Oqm8JfzF2V3GU3/bJJU44RxnwBbI7wGhsLug3fSjNnp7zR9aU2RuRF46Gz5X0AGkjCYRow
TSBsQIdhZNwg3EiNY+57tA/BfdvaRuCqiE2d6xPFMICAFw8QpIyAjqI5qGI4VWYfWkh+RVsrudPb
fRG8XDfBWAuYQMYLFUHQjuhqVtrLTdGPMW5acavnIJm/d88iTyKZ4c1XRqiYIWvLqBjLhKRYhpPw
+9+NgFoFseisqBBwfS/oGCofl90AFQiFU9VhrgTyg6j7IcJCIWS91HqIGv0sYyXcQryVhlPJa/nE
nCLCN0U5B6RmWvI1kkthyHTkOVNxlzp6v70+SezPk8cGwinQQKkV6KN+slIpRJQL13HsH//d1ynf
1KM19JJN2EQ1oDucfAZr5sGMJ+J9EmImWltJiroxyrUWsTPQcvFt/pTyqN6suUF1GiVOiNuDfU9t
oCKd1aBqkMQQRwc5KR7UluFV8fxCcRrlBehDGtTUixpi2VgNSz+ynpvAXvJ9gtYY407h5RkZM0X6
65Guh2B2X7TOnhK8N2UlRX/excF9auS2NXKwPQxvoQE3QBoAIPhHsnR9DKowT/S8aEqAUQ6zfMh/
thDT5JxnxjDQMwFATQT/oPVceCQtSIrSSBpfQQRrLM/D8NwI3vUNy7NBHWcwu+VWSdIGXd4UZ1uD
PSGlHI9xuatQUUIbu++yEqQjqAiqTQy9m5WhhMiVNNsdb7F5nyePmrPrTa31OIx6fH70WqfnRGaM
hBviMgsZZWjcoCctXRSrpjGfdNzTfjM4Jp72aK/zPNSQu4YebVwcpb/t+gy263fuHVR+otxOq7NK
g1kEYWAMfgqoQ7YZq82oOUt4FHTOjUqmZZWdRocEiCHitkObUPIYp6YtaoG4h3qEn2Ubrd79nNNt
sGsVZ1S9mFfuu9hkKMVA1wZ3N8IQKEdTh0Us9DKZ2kXxLc3TR6cNtiPPt1zsAlTFIKeL4471wnaj
dsEcx1Gv1IXsbxbQ2q6fkQu/Rb5N2j0QlTAde2E9Vf0S5kExdjKCD68S3AR9dU9RdvN83QqZhPMF
wULoGhFKNYHAJqrAaytVIgaQpCr0m/DFqLwNOhp5w3F4u26EHgqMIJsrwfvh7gaQjri1s8MiGGnf
y6Vh3qRo1hS6R6F52HU85ZOLkYCzjvcSEvtI7hMxhLWRXFGnRUs0Ac242vp5QKf3nSg5QrINePqy
Fyl+EPg1XCRwxd8tIul8eNUCmmMiMiRy6t2mvq3t4mNu3EN+x5PvuSgpwxSRiMcLHEE0nvvUDlOB
Z8njEcIBUWBL6l4KwRjfi6qdn6yDhM5A7+1nELib4L74ktLT9WWjD+t/bCMFACdKOmNTtvUiiFpJ
Bam7z10hcNrSX+5LybaS7TTaNa9wRV6Cq50IWQk4IaK9YnwLva/XzwziUE4MkOBB3wb/pj5mdu1E
OugxvIDjwr1ieyjweBgfMoKQ5aD2Y4IkczM2YQznPfnBQXcedBWaWwIqUTy5t+9SAj0sPOtMLCLU
BRDerIelJ3Mbl0WL5rHb+kF5Fb0ksu3G2NzXHxmSzycewPty0UgM8scecVlnZy3V5jYRWthDZ5fY
2+Qa+j4399aXymmPcYEZIpOIaxUyQND2wx6lDNXojFkZOSDAxp10p7+Yn7oL7pu4a5wQf1/fiRcg
amIMyWFyFeKvS9r6qIlh0S4E1GzeJyf9EKKu+JA/DE+SX0MStYRe+rzreXuSxCH04iEDAwkiyE2i
WkBlL4yENDYgRBywQvUZrJHxlIEY2u4Vj8ejYM7nuS0qJqqWZJIyAbZGxyKNvFv7B17/oBl0Di8D
R19bZDbPTVF7sm1EuesIl7D1NHTdur5W9LWLj6u4DpGeRMMJpBioccxaVyHaFlElzBzFkwuuhDnD
UeBSJ0JzpAM8lmW9w8s269ENAsBdM7WLz9p09S/zrUJpwo1K7691iTEcInJIeAJIt4PfvraW5X0z
L6OE4RA9FN/qbXFb3JnFu+z2n0Nqzzxo/eU9tjZIed1KTBp1SInBJxkMaeEZoGRP2V9fJMYVhu4Q
pH88eUyQXlDrYSWJWdb6gGq4qdu5ZxYP6QYdDI2X5StMHQiscMyRNaEO0soc5SyWMpQiTVCJvtrN
YmS76WcI0NrodWh5kjpDehMnm7Zy+/qQbq6bvog9sH7nA6XCqApKaflkAZCgH6vIh2DzJ6Ay5se/
M0JdKCDVLHFoYDandvszeU/fgGwNHq7bYIQCCANxa+GaRDIKKcL1kkWgkS34NwdlVEEbzMX9yA+T
/QUmSegUnoZOhLxGmBd4dWz+lUlqlyxpOKfqGOe4vIaNeBg90UP3mM4+QapyP0GNSHOvD5JM1Hqf
4L2jA3ZtQNsFqhWUQbW3sk7oS+hlzY7UeUZ/u1S3es+BkF/6WjxAkFzHKx0PXJLeo6bSLKUCjSQG
f/ilyveqs5cMO9wXD+VgQ9cbakuc43Zxpr/tYRviTYq6Cl2MMPNST2tTGrA/nPILcsJ26Va9uwj2
9em7vCcpQ9RGVHo1kQMLhsrMrV9yR93HX5YHspoXO8+/RTfdcN4PF8eLMkhF3WEYR/UgwuBx+XWK
XOnAu/ovdgQxgI4VqKYhorhAQIu6GrZjLQ/+8quMoSVeyq7HmbSL65AyQV0oYonXSa0pgx/FD0nr
xs1JVe1u5weDXWX28BL+mNB2WPsUNv/SMOUVK60OlyyEYe1OttD7BZS7qHZ+jBtF3GmHt+YddFyO
yYvLkxortV4lQt88J9OZRujIl7tW5KivFTocu92DVWwDmbMjyUlaHWjYU5BPRSkRtQ0cuvVJayMA
/5IwHn0ZPQD3+g0P1XXpoigD1HUZKZLQ1mo0+sG0r6p9OXl1dKu8j0/AwtyKN8/xHdT776/PInNQ
yMwArYLHuUoXHqq4kPOswKCCyZFthDgNL95lbUlwPwAfI6WBi9pcVGSBPCBp78/ST5FkMDaS09iR
/TsDdlD9iSFxLJJpulin/zNIqmjrdYqGdOoagxh0KrQIjh3jozPsBeT2BUV5jpdnucP/jg7GqJtM
1Pt0NJNyxE02/7Zse/r9zvHwDAsAkCFINICMwrOBOtJZmYxxrJQTHifDUwv2guRVtdOib0/Oce2X
kZQFHJmFOBSxIehCdF8gIcLNr8XD5HfoyAp1kaDcisJu0u0FjIl9yetRzrVHOY1mmkZrVrrJl5tb
CW3pHMNyhlsxP0atLaAzMO8NxPDwq/GRw3D2oBwDSR9HrZ/ASB42rZPclc/Gbe0GYHpLpGWv/ZkD
qv238likCEoUsaFpKSK9RmdzlrpJs74YMatufazs9wNvw18+zNcWvpMEZ+OaQyhnVirWDfDTjQI8
bvfha4f5tUOv98Apf1x3GReyR/8Z0DeRA6gEaC6sp7Fr1C5XR0zj6ESncTvscaTRr1rbtki6qS6k
fW7abeOV/u0yYR8JN9o+d8vN5/WfwTgXmNb/+xUAkKx/xZyJTRoO+BXZvnoaveCt9yuwEq4bYbjH
lRHq8AXINNYakPD+08nhgeoYuxHfBnqfFJWhLUIFOKiiDnNnYV/04radXMi2tpbdQVGZpw3FM0T+
/Gx7NHpiNtU4Y3tsRsHeH/odD7vHurpWYyGLdWZCmORhTKOJ7HHZSbAdpA04A270PmSQTETX74Tj
5C8TX2TPA/0M1BCcI/5vbVGZI7lZemnytUdh9xQgjAeT/1S71j7m7Hf24M5MUZG8nMdZVE8wBWah
tHkKXPC2t7ce3OI2u/V5KuQsr7gaGbXnijouEsTeky9IoPE60uLqvvBbyN3qvnB4ne4vTxFKbwBp
IImCJzT803oay7aalLCUZv8123SeA20RTtTENABQEQJf0FXwYlgbCGYRiOtQmX3lFdzCKXGQNz/1
dwmvW8uFxhiY3hC9/WOI2hCy2KniPMMQLi/Z6T5CqK3t5hcF3b/i/yXtu5oct7VufxGrmMMrGEQl
Sq2OMy+sDtPMQYwif/1dkL97LEGqRtmucfmc8YM2AWxs7LjWygCGXbJsvT+Na+jkCDfHsfbjx6P+
jx9r+hGmhu5itOMBDfV6tRbg5U9ag+2UdYSyja2uBSfkqP4NTOF5pWhhpqUU/KDKPGOClCd1JxrT
5gTANtPtvI7ieJBxZdpTQGZbc9EEDPyHxi0xo5ABdEcnq5KsGsyjGPicf3HEtMSH1CJ6ODFtz+jQ
JBWqUrdH5J+B6PsUYrZ3HYJk2Nr/bItvBghR/UIDMtpw0AaHsQeWMMMY5dnIymwGPKNAduWy80S3
cmdYG8H903tKbE8biTvVd+d1vRLLlkiiTBfGsivmTfdpPo+6nVa+YHh+ZzcU+fFEEgFsIZxbc5sh
oWtFOE9L/fBZLOZxmPNZrqcunwGNWLld7FSxX8NvdsPH+GCtQvuxfywf4j8Zz9bdxqjnuVk0zGIM
FEkLxpDXhlJURl3NKF0Mnu5um12GISP8WaokJF9gQuGiA95aiGuRjPqYvQKklLGeN6ItrVXHWIEv
ivBSuTfIO2flwUb+38JYzoLGiDLAEEJK75Y72X6aSWzP/u7wMZBfkSPZ5UKx80WFGR7F5ngqN/gf
VDYqxLRKDF4vkW10LhstxAwqZJ88xKgvs38itd/5uWN4u5IoKwlsaLpXrjSA9L/yLPwdw3gtnXlP
xqhvByGFdH2F1L99BBRl7CXbxjeQSTnZ+AA7tBtH3aZbYamugVRNeI43PcLrkAyfgOIUni2wIAAf
5NosFkCnqKL2iCvkYTRud/JMN/I0p3XrJSa7JAc1bYRocH9kVOxJiYyjy7Ed95QMPa4oJklosEMg
f/0FmaZM7RAP86Z6AUdJdmieyr38bgxOGYyv8rqzFXuAuSzX4447d0p/+3b1f8tmwhxDy81SFfsZ
iOlHMi3kRQOIntMy/B427QOed9WpAQwa2e+/avtFg4nu7a+JpO7zInh+NoEJbdmHnLxH9q/FEyi8
wEyO4bPWdt83EbBqNkETyJ5md4vH53GtH3jW/Z5FuNw55rXp59yQqwI7V2DOrFsXm5w3kUNP/3p/
0HSAURxQYdEAl7V1OZhWQzXWzE2n2nsAimzKFQ+z4c7bgeIvZdOFBsDPOfMoXjioidyquTGm4cZ8
Pr6Ibgy4tNbOvZMtevISoArEjTERPnLM6Z2bD7FoSkC3GZoqkOy+VjstFoeylZtw49WxO78WR7Ic
PtQnmPK8tRc1mZbq69QRMXSAnSbsebgbd6we5GM2APMPIAcFHvy1fKGIlLEvunCztnIwQssvQpD9
Lr8w37+0flvb0amejvtukfqtD5SavRjwRmLPwD/M4aLJEdiJtOCJfWceFKmrJavSjBDBInhWd8k7
QPM8aycvRlfzkkNLci9b6JjKn0lCng66E5F98KqT10Cyi/24BOCTI3sDoJVTMrsybgfHMtyGeMiu
UDoeDAUC7pgNJBKxzsPuJFgbdSF42lu7qJ5rFz1Kr+ixC6rHciHtY56zesfHvxbK+ImAYgkxgh6F
m/bQrecFdMOlfAilzeu6uKeBFgaScPoGFofhrWsNCKtu7DD5LmyKiYTbeD8slTVAF7a1SNSluAz9
OABK0bO6jnZhIGx4vRCs5UdKDKEF8AOoeMQAjN09TVHdAKIt2jZPOzN1kq2+zKDpWOwH5xzvS0L5
nha5KbXH9UJrTDCUdSxgCUh0b4B66uVO6jRruL9AP8ULi5lhgoHdnbVvfY5s1oKdV4mZUqQ4oUkw
ZNeyc+nUgAICqwSkH5zTXbjqt9kzZn/UJWbzNmmQB/2y3iYi4ea02IeNikZ7nUXZOOh4HvO0oqe1
BMxVHW01IjXb9LN+DX/VO3DZ2OivWc2KB+gnYaM8T56w5HWEnHGDLi83K5y93OOxn8wawo9u7xYu
aGZ3xTvqoHa2TTZaDAqQ92k9uOJjIOwHgXCb1ti3CfIxZYCGHgWJS4RFzJkr5Qjk2V6Ntu33sJpt
Tt/lzSg8/XkFWXE6mwYWD7b+H2PuAG4buGHSpbmoPXM1O8Wq3Wr+VnD1L0zDgiFwZTnztn5IQdgQ
wnX0fcRACMjyrYVUxM9qduPJ4Xsocx9mI9HbiLYEZrlNERvHqDol2xiEcTbwtl479IqgmSMmiYp2
YOQxa1fdnVx4ct/TWnRAq12tw9bm6PtZqa7OHeE88tGoNwKsFtvOKJ2kycc6y4+nbUEqeCOtDbAb
AN7I6MnX7fkN//n3x/7X5GT4yJm8NqjJxGj+OLkAzEeAqpM/gj2Q1xlFMKQo/Z5Yzgj7bjsijOA6
cmp4pcAiIly7e+a+Yr8cHqiImTMQ36Pn5/qm9p0w5lYcT9vJ/r1dD45vvzXO/Nm7kQ/fXLbBsv6a
kN8Acydvqkt2Xuks9KWG6f/d0w48jYQsfz8tPwcSO68DapGPDw8KcVabwf71XZDV6KlEJ/vC7vCA
5bZPMyqBtMD/bZzvwX7/7t2MaEBRGO1vfYcJUU/BX79on9hqtBvv0SQn2yTZMicBXEFth3BksVEW
r6PzqyTPm5y4vf2zVp2bR3/YEja+FYZq7FUjmrbr7e+taANN+aUiy+3X7+XisHW2u2Xj4p+Nu1q9
LzZ/msWbz3mCz2AyP30B4yUVySktRglfoP/unGaj28vfO++P5+1dBwXfmjy6A1noZEFc3w029ou/
cQnZkxVZvDsmN51xY8yh3Bcqwo7K6JOqRsaMr8kA2vdmAMbp5w0/tzz/tFzGoy6HMAQtEQR4LyVU
a/u2q1AwXWdka0HPnlBEsm2s+83zDh2u9Gbh7leLzeMr0DbWzw/Qgy+ej3+eFGU+Cf0D6HaitE4U
+O76WhiCkY6aMOfbN4EMjtMtozUQjIJ8d3JKk2g+4NntoyMtGt9c4pO6hRmREJfEaZAOOHrf6bZ7
Lk+cJMjN04aOnnPjvgjuVwDlMb7D0bBQkLfSdqtnaKp/sjBQC5Q1k+g89MqbXgO0o2JQQAPjPEae
4Swzyz/qpVGfrLrbIiSdYAUiN7NNJ3SKbbHEo2pHHs+W3xOJMjKsKKRKBoj6rndcq+dYNoSq3xbv
yJjVHbIrmgunbPrStqMXEtG3UhJLXmxxdpVVb+Tp0X8A/whzeRi+OLumF5GQBMa+ThjkdDfgTevc
pie97je53/UcPecJYo5Pi7P8hKZvTOWpdtvvFIy2TW4je3rDSS/c+LiojSLxi0gHcz3obmSZIosp
lppyGOZ982kBa+HX/CU9iisL7BeYpVvKyyEi4kisd0DcPfVPgOzzfr7RN0g15w9AWyzdT412DV4f
pirM8aSap3k/rqKDijQWnmMh0BDNzIv6JUj2Bbwva9n66bbQOOd5PrDLu4skHSqLGHfAYBMaxtmO
nLq3ToWYCdK+wqN1XI2LanTTHRi/0qOXc9tyqCt7Iw2FfB2zO+iFYFM5yiTFSj2H0l5qnFH3Usf4
jQgi98TN8HziSWN9ekoxiu5IDDwAgwbUtYylBFF2E8+lFT3UAG2I8OZi1r13CjQu1o7KdQ7YSBBT
i0jQobMJBZHzxM31KWpWEopm1qcP1Uv8qzoSc3/8c3w+uf0yX5l+9xxSpHeO5txsJ9JiKP+hMR0s
9nDqGE9KnHCgR0Wft73duyNAZJFMXkoAE9oVnFtys5eQRDu3KXk62o4NZi8LrSqMZIjErUJOzmkp
BIlteqLP62JhXXIMqFyJYXzUyTIA2CwIWNDq5GR+BhRGjvd5U4/7S4RFu+pALobkxvU5WYlRiIKa
iNtuiTuOhIFJWucz2tsrgFBvvn4+ofvr+Z8w1juKLSVJqxnblvmxY9nyhsdccGMmzxv2twDm7cnD
9KRM4vlcRheIrBvZ4QFt3FTsmR1jH5ujaM3tOMbi1njsKlIcbUoIcjhtsH2v4Q408VjZ6CT7eB0H
46f1EKLBCUSOngF035+3k33T2S9hHoVOi+RjMabitgWgNxVrrRKHm9Ohe3ZlpJg9ZezxmGtmW1Bd
75wROVfNMx31k8gYbOKt5/6t+vv0mFtVRWHRDynWM9nROgVAufEg+wIyuD9v262RZ1bEXCshb9Wy
KXGCmHt2ZidGGl9elu/DgqeO58HLn/aOsUjo1x5rbYCk8ME6o+pnvkSih+y5XluBvFTsoye/hiJC
Nt7YE+8mMLFZVLdxksiQLIOUsF4rmGPh7iNP/xjbMQOf51iccF6zZ3nFyVc+wn1ml8Bzo11pja0H
1l5tbat3Iu76bnoWzspPw3eku6nHwqSJjiUwzrQ4p2oJwuRV7sjLo2MsTABpco+R+o83x3ghizEr
shxObWlmItqZendyM9/wQ6f0Y19xK4cHMH37csLoXwijH3PhU5ZANZjbFAtbHvwHjubzFsJYjEbN
2qMS4bcHPCeJW0DvR+fkolsxcritHveeY/gbBtKlyJgDj+F6IZYyFIJQHsUtSIVQnwMk0Trb19vQ
5vav8CQxJkoVBjiNCiTRV7IloYM+xVWJyi7vVt03HRdrYkyUlBaKeKRrGt1h2RK0Z217QEw0i+rf
eBgXghgbVYeinEdTTW3UyVFt+lwaq+6/bx1rocp+qkwNCxqcYXlapg7a975tUFIfOKrHOyPGIFmn
wZIAWQ1t8CpyRKLLCpB0s1Wf18F39xW52DnGKvW5npdhhhX1eBVzBJ7wAe3uQeQs6K7x+1sMOwMW
1kIP3kus5+TQx1deIhSyeZbnjhWXEAeZOsavDR3p0+srVJsDuNats2LHdgoh06Z4/ecHcyWDOZg5
VbWoN88q3ZLUQUaCUI5c3mtxZ7+uxDDHUluZBuaOhh5LiwlOEY/f6HMtAb3pjKW+lMJ2SEViPiVz
0orbI22btzvULiRULko/sScZeQDaJ83ZP2rGfhLJPA591gBTp8fClJ3+QO2qYJd+npPeEZ3VN88u
3Hv3gIZtIbpBiRfJemYfpbCL0mow6LuHznYMuJ1wi4z3xMm5/thtLgADjhey2FLMaKWZUXdnWUUw
DHZ0wGSs0yJ2RCvURn4Md5JdfYH2YCWuwwPX2N49zL+XymaSiqJtLCU6i6dmPXfa7V+3+egN28aO
EedxzvKOr0vLaxodrKYz3MxdQMVPytPBxOYmRIXbhAoAEogKms9ymxdD3rQlwYOh0SoaxBGaA0ST
eR+l+JhkiZ5KeEtkO3fA7fch12T8RfmjattEARH9xh+iyFnkTaGJlcu8lvNJE0plhFzaPmJZaN9L
kPmdN2OAR20jv1Aa0cXYgwIt3HXvtM2t5RSDbnM8dOm0f5v24sM1YJR4kGRwqUwgL+hX2q6Onfgp
OSQHauIMtwUO8FSRBGWBQxnQcgfPStzV6wvxrO0W2jyKuyyTtjFGbDpn22zUVbdJfM+TgsXJjt8l
W/qece7cad57Ko3aGgr4KDkp+N9rgy5pYyWLU4szfwC7lN9uYzy4oU/vsExkVGt4Kn1Tdzuf9oVE
ZqtFfZgiJenAExHbOozvaBuP44L6E6XfgiYAUR2yJRJR1icQTNIoMvQB7aiT8DP8ROLr6PGDk5tW
CuajWMj9VEjiTpixDZav7cwHZL8e+tXsyegjiZ1cBG5C+zk5w6JGeWtANH3kwuPf5IzZT2DM9hgm
aV+p+ISTkzsx3IRqG+7l5WwD6mQr4EIIT7zX/Ga+kJXJuPaIlVpdmHqovQuAnsxXzlFu60yOhjGo
R96wxD1vlZI2/X9tYy2M0SjaqJiNtP2trGM4xXQsqbZRTPU5dvNOXHEliDEp3Qx2xVzEwhRcpypo
bQFFOxCY5wSTQlyv6F7S6koc44U3fWGFM13XiFL5CWeXopY8YHnFPoS9QAvi8j8ukHHHEeQY4Gqj
J4fLQmNANLDbxqH0JwfkzzwXlqsojN9nGadQFUIoJ2AvnCKwvL9Ob8R4jbDiIcrc1HFZtWSM0qlT
JqE3YCJ6PETDMjWJ5c1O5wgkcgHR54cwAsKDBv+2tg0oT+TkSDRx95haItaRutRWxlKZkZxEjY5T
7VfdOSkTolA27KixUh1hK9ntntoByxG4mbSbmh2zBazfqGMqwSrozTQfwtUxgCl0FaIH0WuHKaAa
u75Djm2Hqotv2ZjTHVb5i45at925x4EYq97J0ZYS2fW/TMBdajvbOVEcR9PSBihD5b60gJUKnf1C
e6AciBwlv+f90KFCCehI4OxiG9xq0EekGMGTtjqmdo2zxRhWA5oKUp+bReXJYjS8EfpRb5OBOiGD
Iz2ePDr7NDjU/pd+tO+IgXkQ+iymuNAGN31EVfpW1/5eKqPyxlz1SRJBfL+y0HKBrC0evfSfAuT/
pVV/S2E0OtWVMClLbOhow222y13yQM0iUA52/yoMuTg89kmFrZdOJRApkG2hSc3hKXQG+nri+GSi
/rtIC9xQwNIF5hzwjJn3M1dyZHcm6a/bmmKMYMZwSOTi8JYD7oPp8dC673ptcBkBlwdsLchkzqwY
DcC5joKEDqLp++TIL0q3fKKF9ONGmNykJn69rbx4WyHKExYaz2e9p7F4S9GjgwohMo5MwrGfQssq
6ljeWrgZJjSUAiwkeGzgpXOSP3cf7ktZzOYee1PMOx2wmdMC4fLWsk/oXkAnLz8IofeMvQiXkhiX
RE6KU6umWBXgerz2fXgy0J8Qgtey+27ey+DogYsEK5w42ZO77telXCb4gZ1Jj/2AFTZO+FAFA3xS
bQ1G4m8DUAHKH5F0aBX4F/YNgGN0GlcHVihr5MMwlLJG62W8c+jM2FWrCJ0hymI+EXHNC17vGZhL
WcwJSnrVJce5g7b4tBKZ/GmXw4JXH7z3Yl4KYQ5v0DAelR2xIHrnqemEW7/Q4OD9vHE8McxZaU07
hlF13rcMie9hNToyCV3d/VnM3dTG5XIYL7KZatkoykFGVXXYtQ/KOnIrpImGhfqacBAzeUtiPMhO
HmVjzkcqCv4/uA1BL3eCtvNOiLsmxnFM8MaZGjo38KZSfz9yqVk+gfhH2h7/TSbvcv+YNzUrhGMl
RVhU45ycMUjcGLn92Ifz9h8VgrHEVTm3GGvCogCMtqEJIWr3sSieGaSncGOcLi4s835WgKUAzgcW
1K/om5b56vsU0CC1Q5G6R9g0Vwvri6OFdxLVaH/5n5VggU6VIZS6NoZQWu8UkZgp7Hk1OQ0Ge36W
dM/vRt8pyMGASQAgOJM5L6OY+zhXJxk1ujHIfHQSbBTns0MJHh2KIXl/xkVzj4+PkfPwwNvaO/bp
SjZzhK0ALkxRm+Xt+q3ey262Bp4DGkzReoneKeAGpW7h5Qve3lJLwRzolVTmQDvjqNTyCSvG/I4t
Z4gzQpxjuyn2p0CHk6k8/bzF93JslwLZTE/bmYOsYf5va5Ct5ETr2tst924dtPtn/4uzp3dsypUs
xuSnswlO1RSL610VmawEKdKUYD6cc/nu+UFXchirb51OSac2WNPbkdS/RFtATX5eLv/Qvvxfv2Sv
cs7QIyHafzm7eccFAusAkMEwBoM2PxYPNkFHjITZL3ofT4jQ0Mi4rdddQOvX3LYD9Y6qXMpiLLTW
Zkop1VSWfc6PYhggRRdRB7a5YYFqpWMJ/AiIWmNWPwEsgfFbjMUCfp156fqizwopVeWtuhgQ/qLu
hozU8pAhzpM9JOgcEe8eZ1Pv3cRLmXQjLuq9WqaWKsyAvJV24UNx6NHHKrqK8zSQ89TxSw5w7S5Q
3NHnCL6nr5eCGfMTgkIUo7iSjD7lcJWtPzI3csUttXcDAQWcMzqxfwriEa0DXE3iLZoxP4PciyBE
U+TzsEMWYJAGlCJCAJwtMIqeKKWg7ikgxsP14ZkEnmjGBqlSLZedQS3fx/ZDceig1GKxR6L5tHjE
yD7PyN+7Mxe7fL7NF8cLiK9KrUvs8mTrC4CzHcnud+4sMeoMY6vD0jc0PluP5Ou/bvK5EHAhOu4U
Y5DANoZxlglFN4HMy93TYk+j6vfK0ZAMfOCFoRydOid+L0SqjWycUAujFgII2CTFQGCP7C3PI70Z
QURkLQNFkjaqUvhUk7G1RiMkx6rUqP7kFUkxYb3zdgn5A0yCxtUlOuD5zbku1Kze2IYLkYzZVTpJ
SZMIu4nCG2rl1eqItEG3ag66X9vcCsk983e5QMYSnaSp6+MjFhjHyHB626fofDXkN/FTWwkOb7Tt
7kN5KY8xt9YA5Mcq/D9dUW3gbruVjd2k+pkDvPW7B+Luzzt69yKi0daSwFKGJmrG/ggIqI+doMvb
8i0Cjfng1K/ocDwqrs7DmbyrlReSGGuT9dVoKUdIUiRSYGRGQ4SbwJh/9l8JD4jp7hNyIYsxL6Le
NI1cmvI2wdjx5jDWGGb6T/vGOqhtG82qnmA1dW+fZDJlRP0yLcoDX/NMCGfj2HlOLYlyzYgNGr0k
BWm3IOGqJ6JE9uTLvEM6P643FwywFxhcxnQ7ELuvH0K9HUurMFNl2x5RjdSPpIjsY0JEz8QfJAp3
4ytPBe8l2sHLYImigak0gN8w10wTx7yWsljZjpNb+CPssYpnt/08AiNRRoxm/eKJvLulqgXGEgpb
iEG761W26bFR+zRTttbRMXMiqk6pkeRrekqfTzw2gnvRJ5D1MReBKTJgurLoUlXSmoDLqpVt/x0d
Cn/whUAJTi/ZU+apBsc7vLuw/8lC+/f1wsahn7XRKrGVmJ6siPSkKyR6ir4q55/Cqp6N/4UkxvgL
EaD3jRGSTNPWAD72efqujySXvZ/v2b0c1cXuoUH/ekWZ2uhyRuUIRNwmv+F/6rhjBSqS2X7ym+f2
w1iOAJR//lkubyMZhzAGuFAd5hBbNSRs0J7vGaiC79NDsxL2/00Uc+XExMLgYQr9EB6zQ4Z8WFiS
6gnYxZX73wRRq3nhF4QCwECjrjqvyXyRXkOBJAkRHqTIlniptzslb0oZSZt8KcYkgJKuhSloAOqA
3ok5YXdaTHbhElTqnNSLFpErOYLbOqaD4iRpFgVcesx7LnQPQJfes/RlcjCM7hg1IDXCwIAEGhOu
QNy5/hbVGCI9b408EBfaZ7+YgU+QuqfSV7aza2l2DxKs2p14d/GOfwRbRueSKN8kLCqz30ab1aMZ
63WQvM9euf8Q7HGvYjzSNbFieQ2/On82HN4p38loXItlHtruFHUqoJXrQPBFW8HMUPYsL5PFaW25
WW53KTymGbmvGNPjdCQVgNJobzHd6lVtOdboTovJ9acwdnae6mgSa+xAupzBxQBuNrz96HkYbPHN
2h43qf/tl7awN8Eq/bOu38neY5YCaGqYfUEl7aa7ZVbEAp1uyTEAWDtqmIDxw7hptJM55aV7en4p
h01uRLoCnrMUcgYvf+qeZuQDJJLuBPfoDAD/EVwo/DZGv34IbI73iUSPsWv6hVcu+o/o0VryRrfO
3v31Cw60Lqg7hplNjFezYFoWGKGl5tiB03YJpgbAUWe+6Kqutj4RwKvo/uzmh9p+HtGn/Zxz4Rnu
2Otr8YxDqWpj0fQNxMur8kl4S9BrL6BM6izQZrpBY3hKql+cnM+dVgTIlOlEu0H7mBTGgmqRdjS7
7HQMLF9epZ/TkYS/dKdxW6BnhWv9I3KKD4560WXc7PKFSOZuo21GTap2OgbxUvtU3rDcF2AzfJTr
ZDklxFqlB1p8Q5cHL3K+zYxSMDYKrg+QQAAksGst29jM4MAEwEjDfLq3zxE1r3jzs3dtFy4OVSAQ
MYMw4Npk5uDKFZQJzMiowC/QOe4JLlqCYjCNbBSUg/u18kXxRb9T3oTcPWON0tD/JJ8v9sUr1RTl
BJZ6SNYwq9sgRtcO+Vrdzfa75fRrg7OfN+eoKQBPwkUB2QiKUSKjrlKiZqk6Tk0wvajgBbab/VF1
e4vjxdxKQckSXcJoIdBQ8zIYb6IuRb1N+xqI6R7GlZSSRIjtUBOOOXJuojmYoks5jHIArkRr1Q5y
zAmWX3TNdJEWi2EmJm9E9Y4kPO2Yu6UYR7c4QO0xima0Fw5B6Xg0Y50SlfNq33hgwAO8lMA82r1+
tNJYgwR4st4REBzJ0vQeeH7KbSMmLKQI/kiqAODTZb3zAV2YYl0MEy5yKRPlLTukT/0LcD/3rV0A
xycn0T7ZmyjrzeAWkckXt+J2ZysRGIBZB1zeiIPYhO7YlbrYtc0cTOANOAHNpn6kLT8ntNyV7rSe
SLJHIiVdzI8/2zCqDFcmDCu/lMsoS1IkfSkKxzl4c/achNttzMP8NmMeVTnFnHSD37aIuvgY1h0y
ipr9kAHf8edF3ECIAHj+ahXMBZ4aQwB1FiRN9kexSNFBaC7VZenPi/atdd5bfwIKkh7guQXCCOrc
buX//AW3rw9ma87kbBgPoKh4jKkU1PI46kWqBadhYazGTQA4Q/L8Hjx+OT9LMuiuXZ8YUAM0Ohmt
IThH7u3aKBu1ohvZqKhB95SdiIu+6INlbw4R8X5bxPtcJARp5CX+agSCY7vuZvXq/iHvm/fnx34N
oJKvmKz8R3ex+eX7D77/9vT98AhoDGftRMHbGqM664eJdz632n39zYyWRaFY193JUIP1WwWgLEQC
GAqYnYrIixywiEeCupd7Iia62fcRkbtVu4GaGI7GzXefWY/Y7QPNIwaQJQmoiWxuY7KiEoARuR54
y6VgL4GY+Ed3VPJpuIb9J3T+7BNAQgA4DTAF5NE3lvnbCyDiyHT44kWXZyfsp09htLbVo3gqDXxK
QaZVQd7eLPKx+8A8Dmk2bx/e09J0/hQ2ICnQCrz/HN9KoCnUBHYW3aPeO4WeybyHdeX265eeS/Rx
Hilgvg7XitJ8qApMEptF6Osw7qVC1IOTVxBU7Qzyki5e0CDs0qkhpAftXUT+GO7isN//2pvOgUxe
STZon3bsEZl0/5uPdHMO0m4+Cmi4lBcZMEYGs2WdIjZ9AhihoF1NK/Tg9Zgi6fB9GhB+ewAFNG9r
QKes3hTAFUHVnv5UKMrh48GcQxADVPbhzxKog9lSRwSW2Cpy/4YdxmgFUwF7ky3TF/CZkdfBbj0i
ElQMH7i26tYNAJ4BYCokShtIKVuv72+Um1pzTAojeKPp6wbq/5IgLZ9jogxBMOpcObob0RUDuCUT
PeJvMlrCgS7hF5r7syVRaUqN3UzQSgLoHwESHEpmM5uxr1shVYygtwfvhD8arOMEQDvcSwQN6Pw/
lMuTA5pUHPgOp30iGfC3BpciHOVkHy3+RC7ZJHYrkxjdmKuHh962ODRmCrVnN18JGDtKs45cJJv7
iee8zqfCMuACGCRfZkBykTxaRQG+TORLDi02DOQzJ5tqWaNiT/vsRvj8mh0TfA9nz27fSyD0KkCO
BPY9oit2z4CqBUKVEl/TYF8q8oYclGNA/QqiEBwYkhwWoi3dxlcdwk3k/vk0yecnhU86YuOARS1+
Ug2bgHD8kDklYH4wVMEr2d6Gf2A/BH+YCEpH0OjhPbrWMbRd1aEeVSbuLsCEAYwa2ydfADXQiexN
8lriC+g4B7DzAgSjDm+g5gYLCJOmwLYRVWCyYN4UI7TX8nVhAF9xm5pBTRn7lulSBPxMCzDECNhx
Akzak4XNi2VsXkVm1Hc/IvC56Js96Fppw8Xze0iK5eYZtbjcBjw47iIycMCVev76+Tzle7eR4nMi
1BBNEzgZ1186NmOJ10nXAlp8NVFMB8+QX+8VD+kp8lvFmL2O+hmSqOSJQgYP5Km1Z8MRO7fkjRvf
8ZcoXA8oPsEFjhwVC/gyKqnVFWJlBPlbJzofc0SUEKErWjoP0Uv+++eV3zZa486bFEcTKWngerN2
iBK0FX0XGsH2TSPODCMqLwDOZZC339uP1PmooNVv+HdEYC5terNU/FnouT08cz6FmrzrK441YwwJ
43kYv7pBDdK1umuSsrUCDHsdnmJbgqH+NGwd2UHBphiaSJe7Efk9E/wVp7BoDs60puhqJeofdmZy
IqhbFwvfg8ZETNzJlDiRUd+kiTUpbQQrmE6uBvaCYhHH/IbPmyAeAMoXUtg2VnWe1GyuIWUO7RCc
guoiUuzs+dMA+Ee/nwzOou44yZBnGmgrh1ga6VyrumakYi5NRRhkRHgUYafiJ/Tu4lo+Ib7ucLYG
0MhgRo1VMMBv/fmMbwM5C7UPAPpg0A6HbDH3LMRKq6xpQlgETHjV2FMyT3YoYaJN6znOOP0tVp1A
aIt/gIUHhB1GFuj5SlC5p2GQx2DldXjQ07cJTRg0mFZ0WyOrjQvE/L5sjsdWFyUhSDc0qXvCGLVA
JL9FkczGLPXCXCauULjy6JX20ecZ19vkGsRjG5GyoMSzSFxcn2ORhHLU1LUVDM4RcN8tbFNCDLd2
fz3X8AhFn/fo3Zak0c6OQg5ePKBsoeGIcRRQmGujXsnjXfGtAi1S2OVLc1W42fZ0AFhk+BjBU0U9
hlv2uXn6kYuhST0kNGiow6bsy2k6dvkEuZULGFt/fADL7jJuA2Wh8widrBtniMoyZJBGQVERHzBr
jATNBHHJEO/Wb78B2u3udhIBNOKXhz41D8YRXQ3k4B4QWJHDIXW8P+gDqOAlxc7TH3f/9Bvwvn86
dAZs8KKuAvtX4O5nO4jdr++HF2v5sJ5s34CLuoKD/Mt/fPhCaPFgPz7Y7sr5+abdvGjMQhjjlVc1
ksJ0IVGg7kEs5wNDk5efu/GCzjIsUEUDmBagH+wNOJb6kAlNvBNXklO+c1K5N+YXlwdZGCg3pvqR
KGO8F70CpaEUmlC3A9nT5pifN+jMYX5lH+jvI4gQVRDjospNVeEiuTgig5xLoRXv5k88LeTJdJ4+
dsBLydBiBqRA6ucOpFu9bn65J9v9Mu0VefeV0+Lnz7iteKPhVIU1RIMbMqyAr7r+jGw2DKGz+nw3
TuQ4wYNUQYMVAEw7RU9Q+ypz5zZuQHAAEi7DdGDV6IMCkwfzAkhSIwy9GRU7dBCYTheiKVmxO7zt
dJjt8evru9iNXChqVh+RDwFbpEJr7AAw1s6p3ovdluap1yMj7LZAMA6BWgQybFLoy583kyrc5ZEi
/agA6AxocSBLgStBVepSSB8NQzanEZAsyD/tpMLUEN4t9EGcUdYRD1//9lSrmRHVRhTUG3l2tyc0
PRcL7dnEbZc4b/SNbbdQsgHlNVjlkNxHvZSx7UKTdIUxmBkSWZZXrcAcsTz+wXQyBR+G2wz6Syle
HblFStYBo2LRZYmrjMQS1JLJXhm5XE2FluXUNSCiWzq7w2cNYHJUqDgB1E2q9SwKHDI6wNshkw2g
4lCde02v8qBcHumYuyNICJwwPnood/FO/hVtx33nzujHSEiGbEd5so8FxwJIrOtFPwLOHcZxoZeo
BjMXoRWbZEr1Ag2daH5WUBUt3gqZFBiv/MIMSsRF4mS9H8hDNe7M5gugOjRaXatQUeWxqR+PVZAU
zqvlDjRiRaoreH51J+QmXnoUYXXeItnXE0Lh5CGWMKjPddtRUwuxUgB/JShzrxxAz2ABN9KpWh+8
CoUjAQmQt6+s4QYNCWI+uj5AI+EpZQx3aw0A4zuKIIQF7XL00KUPTWI3I6faehMnUTGIahEoIbRU
gMZyvZsSpsKA9CHVQbPJsu8eQPqgls4+W9AGAy7gmROdnA3UtW1BeASYAB2uswmuI0ZcpuVhFcbG
McgaohuYOq5I/qklpIzJshpJ2JOkdWYeV86N2cTgJ54o1G9lYGMjkr5epJzkIM0sILWYdCQ8ABA1
YnmKw/EW2JcceykBqFXFI04h5ln8h2QwQsymp01gTS9a7iefIa8cdU8CTAs4unFWlC7heiG6UITg
ahiawFwMIALfGcPHP7X9NM0B0jxwgJvg+mQEoDGuHltFaoK5W1T1QlF+/fz7d7QaVSiQpUPdoAcs
elZrGKlSHfM+SMgMmN4k+H+kfddu5MqW7BcRoDevtOW97AshdUv03vPrJ1Ln4oyYrCmicdHYGw00
UIvpl4kVEWcfC6tAmYA6CJI1KPsAbgetb3g90znqhaYPlLEc9x1vD+B+8vdt+b70jtHn5scKsgqc
RliHeehqT63EYlP2lTKO+5Q3hRf3JpoJMt28qepGuKQKTG1f2EL4hVSZjPwTTg/9kAWQNUv8eJD3
YWB1COMPB354yXLrn5aGWMHaSyA4Brcpnkxq3hRRTJMG6dY9p4HEoVf2ykb1FxKQ1P79jw04o4Qo
BKZ+3LhfrkWRt1LS16K894GA1Fijl1rdGxdcXsp/+X9GUNMBTAWpEFrvOudkxvcSSd7LuJnH1eKL
R28wDruLheQWXgJOIXWP6dILkidHMWhg9oL/4cdPjG9IgW88XgzqkYMSHgJTqEXgzfmBJVCPHOg4
I61AM9MhKG2Z21TAeAXdJkyd1MrYhceN3l4cKtx4Y2ALmSsS5E/HU5UZK4V4HQ7NRxEBuKW7217U
l0Lt2YgoK9SsBWKSAGcOK+yZNdpT89SGECvTvgpuYeroPUYPh2yPX3uM6/laTEYYEjJdNP3n+Ovx
0tAAJdS6RAI9RSyN+cJKUS+z1vtulLPRgJzBYOVvaqH3wJ8hfhX1RtQjGTQhIKN/Q4nwpXSYTfwO
KszaCWwfml5f/Vd+zjckV/34q34IWn+9rOSrQLqEqjcuVVGWaAJXiUmagOU7FJ9f94Fu71HM0t+R
OUfcnfzUmEAJM5AYG4kVz1pH4C/HX3Tf/vwkvHUcSShbp8vL7pa9Ql+gtUjq2EdynQeiMLNzKNAg
I6IHaJI9Q8GCQW/U1dIvzm63+T5vAVz5+/14RD8go0cjonZMqam9Ak7aEcWKDCmD7ba1eXCUhOgJ
1mygtrf1KjxqlruTTe292tWOJBnBsT4bqw74HZT5V4K+cLXQUR+ZZfR387hV8LzDn6A2l1urbORK
GQsx4gzlcVRzNECxAlRwXp5QRWT1g3hZmIbZdUOZJPv9135OArEdOw0mReFNNgjnJKGhSYwb6iWF
/h5g6UAu9So4yfpgfKsHYe0DhChbDWnssrkYZPg6D45l+62rFzYd7fsDLYXwF8JIwDOhfgi27+m3
FSMIh5oxwllDa9Wz+10ee4Tbps87hQpd4cczMZsIGBOwsxHekzoIS/7910TInRcCgB64B4U3I81E
ijDxt+oSkv3umIAGwLOOzCRKedQSl3AruliBmRF12fO4qiFgkIA/CcWy2PCuj8dEYx3IDOKmJ8Ac
hNwKUK3TQdVhLEbol2UO7lN54m4iZ6vAz36hXjEM9ka+SK3FAakiLcwlnYaEd0uE9sAIBwEFCA7S
k8mqXadUOZ8dpatCGJtysyYZt/5bMHqc8nUGCQebW4pYSb5scqRhFelPRHAK2kYFuvOCY3xJBsVt
fuShMvoc1gan6GVhpJBVXNqbs/eGXIWgYQMNHZzyGeF+DA8wdGMlP0bf+To/RdBBNQvwHN38RYZ2
chFRo4JLDvcMjycI9ugYKsq8tvYijKqCdA00nAojR3VwF+jyX/eWDnqmrkNUA5bAwHcmExUulFWw
hqDApycTDZZsjPRbfpQAAL/F4loAm2C0CsGu0diPt+nsTQXOG7kMRIPwexAnUmfCYzKIJnJKBV3G
UH2Ku12+lDOeOSHoscWdCop7XCSoCtM3Se/2ox9y9bH49s6VeFB8+6kF3+TjccyuEGIFjhXmjLyV
dPzUZVWvMYlYH0VHMJVLswufHhuY77qpASphDF9OAwcIDPCoXssovslQ54Fk6MJ60HE0ji+SEQgF
ANGFri6EEalrY2DlTvT45uivkUtbt3/YTXnznHoTgeLEfW2dx8OaX4qUPeoRYhOXASU21xwhJbz2
NvxNXOeWYEnrultYortDA3AU2hHIawHbQQ2tGZW48yuxOea2gHqhWat6DnbdzG6Aj43NAB0OAHu8
VavHQ/zRrZ2eYsBJZdxJGp4ZiHpRdpOmGIKIwZQKq+C9QhP6308f1SALOs0iurZw/W/bVYxLEr0x
r7ynV6v8K/tESk3GawxZVlWHln34FSxdZPcnREFAAHnsH6jLdK25cdSUTMCEhGipBbuA3vuAuvzh
e7tpkd+O1vyCy3HnlEAk5X8Nkn//9dAGQsOlgQyDwyZeA/VgdMLC8zO3gCwwcmkQqFY1AnqdWuCi
VPIVaRyPcb1BmiHJ9xykNV3z8ZLOgnQoypJeNIRoioLEs0wPJGuTJldK9piCdtPQ0CHTQEuXN9NN
vU/flxjnfqLX6Q5CsYtFHhakF0jU/6ANf82bpta8AqlS5sifkZ9nXqVaX7u14d3SDZhd94z9eHh0
EZoovImgiMfND0EbOF/ULFZ17cdVxQWnDtjkdqVZMQhzOFNAqT8GbRUDF58x7A57843/k5wazpBS
o1t6G+bxEBBYSEqQHgkJQTtLxarDEPRKmmXZqYXZ6Km8Sp/RGeJBaNYg0rSZIxvJLrPZbQLq1WGH
3hUrdsYTe+Evg1Pb0nopOTN7rQjsFy8JxEx/kk3kvf69DlUB/Go2AnkCQhosxPvymaTvebyDJFQG
VRgS71B0pC6LYkxQNQZ//mkQ7fAYPPFv8i3Ytxt3l35DV3EDqBxQcFAGW8feJlwsd5HX8PdOQ6EQ
XQQgyCNRH0RvKPPIUCiMlITCSd7IRgoexVMJStvALhYuxdmWJoYIaQxExtGfCFzPdCoFrQNznpAK
JwGxRmIVKFGG9h9h426hz3l9vJ/JR08GRfYwsnfIa0IpAKWuqS21CJmO0VT/fLQWhrH0y/z0l1lG
g/wmiqBnQAuMpZCQ3m3IZqEOiLsMjKTAudCFwNpXNT/Ukuycm14FKC4v61lpsBHCaXYNyHSuZ43u
o+NRbxYm7J5lPFfI1UEEnpTqpsNq1TGPRybJz70NcPsSM9xsj2FcUEP+6RyBq0ET03GxV2VRz+dn
7jXaxoAsqeCGCzGMx6tOO37wxH6SjsikYIvhv+kggJzqck5IirMsb8dy03OOqDmhYghLbcPz2cJx
IThXBKwk4qEM+WLT5BLXlOfyVTDFU3N7PI75HsPPEx4ZFIaJVBN1CxaNp3JD0+PnTVFfmKN7n046
sSSkHUESSPNC+K6sZr3XVOcg1kdUS9rY1/1xYcFnRvAYI5DnRZL4R+2Xcl21Qq0iv3XzMwToo7/l
eINf849ThHw8mlvgWqAMg8uZupezlJHaOpCLc8+baJUtCvPx75MvnFwg+H3yyqP7CIHYTClLcDtt
iEevPDMvyVP0rqEUmJjSooM6u/thBg1VQPoR7DHQG9SOHdmMZ1K5PPOQ1okZE6qLoj2g17YFujwD
qK7UIZrnCFd1WaR+tstISQM0PkQnGeRaP376r6ct9yrswsCvzhJnZu/FU/Y0PIVHFzhQBfiK4ZVH
Xq5dP55W2lnDYiHAJMkQBE0yWn6n4xWDmBfduOrP/Z8A9VbknxqTW2obumMEGTUZtxnpL0VMMzUi
ocU+g+yldO4bJ222bQXF6U49Px7JfIuj6PTLCLUBkdBNgqiEETlx+H4V+Jc2WmiyujMOpKdAukBu
NRJiUuOoA7XyvUI+l/xuUHZKsu1AfCYsLMl8p4PICSvBEeg+WvvIQH9tg3SIPDB9ZxiIaEvuh4CU
INusumYT1gtO5ux6xjHFDY3rAOkaDdzuU0taxQlKJCfymdOjPbJSCHeWaG/mexoaIIi94GeA/mam
oSwG6SDngSufu8hy4s56vObzBZn+OvX2S67EcHKMX/dISs2JjHh04qd/t4FaEJxCxI9ID1NXZzD0
nsIVhXIufUtqjQGoZ24fNAtba7578esKYn14/QR4Si36ILtZVA09tpbs+PD1rovn485iw63ESyMD
vAfIAZnLX9sqr5pWbOpEO++92nbZVVsaKmPGsfnP0wW0CAkWUHeC40Sd9bjPW3esVeXcZZbHbpvE
0ForZpz/PyuUdzRybBcCN6OcOdDDj5cc5JGukWcL52P+GKBVDUhOQEMIooF+mquklJKuq7Vz2Rh8
rJdrmHIra0T+4H2xRHvPGCDmhJAObj8CgOn6xGUma23Laec20APF8AvrEG6Anequ3lI9aRY7o3GL
6M7+1xb5ll97YYjU0htKVjtz4OfdjJ9crWuXYA0BC4uJLHVJyffO5kZuDOE60tFINGrUauViDTYj
tnTPJbgFkAFH1Uq5Pd4Qd3Y3ymI4OYBOAENBA4fc0PeyNmPcc9dbWmW5uG0q78NbKiDcGQm8AgTl
P74UVmo6cW6qAmabK+65HkEqFOk+4y2STM2HAlwb8BMy2p8xohmoHuzGqLuk7llJdQn1FlNyNKfv
//mcKojq4Uvh2kH895OY+rUFpFSRPQQIzLkDCUD54jaOWhnSUjA7f8tgBZlMgA0JZoOGYDdMXXKl
F3kXr7kEseMo3VOYmcM1kxcc3FnNA/qwaBMDuhGAJsI1SV2gcuJ7cKBq7/IcoG8ITA663JnJudkG
iu5HSNrjRBmla+yMpFiwfWfBSAAtElY3+CA/p+3XVBZ8rPpu23oXJPBc1DArpwY/YeP0w8KtN999
GCOa0JBaw5ziL9PdNzI8pzKy4F3i8pjnlto4fvf2+BzRLypQmyzykISsHGEvhKKnJlxtSJloSL1L
zWxwiHrW6jMnkhYGQo7Jb2ce+COkO8lzhFofYlzqLSoDF2JkgRtdsnN6WeL0oGcJP05KJwqiBU4l
mPjpEAJ+5FoNXO+X8rVojtxeXPr6+RzhpsEFig5meGfIYk8N1JyY8Jin7KI6odE8x+hyWvAGaPAn
Sj4/LQsI2ghWC8mZqYmq0RCdS0N9kYAyzZwexXCBSDhuWCtfg4iI17vGkbfX7BPMc9LaVBawPLPc
EPkAmYDLSdpmDkZzyzZ080hoLoPB2eKHijxfBunF/Bk46EO6WGWj7wncEsAkEwUrCFaR/03HG3GJ
yPlDE1wFNNl9K8fW/MSYvwOje8tAPgRtKT22IOQR6v3JXUIQzp7DH+uocgPmjsMFJ29qnRf6tB18
WG9fexTTwRKrWUGmt9+5nj8tTi1Zu8nmJ2P9ZY26qZggTvmWrYMrlI0g1c2gfQtyowbXmGhoUq3H
55kGSuPiJdbg46OIJwP/Q+0kwdWSxuva4Frp+TraemdEeZsmBAaENct9t2JutSnlC8mAWeUbVglB
CLqn8LQg7KPGGAk+7w2pH16z7y43fPR/pqb69sX/5dCtpvOaLq+qJVDtfM/+GAWGHmEyjqZEXY9c
OqKFAPLT11Ewku/skKAtsXPGtWzk0TppDXUhO0h7bD+DVHCRAbKPgJB2DxP4wJXGwp5sjKvQB2hE
1qNUH17+Pl7D+W1ABvbLEDWwwgUsledgKHgevvOrslW/ko/G0zsrPnIJaekVNm87Hh2ivZFeCLT3
8Qfcn9lfH0DF1hUr9uFQx1hOdMFehl4HZZ7N2lC5utWOsjYXzJHdQZ2QyXip85h2qB61PcyBslk0
3vmvk3hERRK9uc5OO5nh1xJB9f2VBMgFQEg8rLT3WImlWqK3MryyyZZH1r1P1uAyfvJO7FJG9P+Y
yv+aovO6maj5at7BlKY98YoV7Vo0GAvIZakv4cb/WphJsjCzmYSvgN5MsGBALX16s3WxGEcp34dX
8Sl7j6/RudgnTm91N/HFP0dXZinTc+8qBRYQ6QQklfFC0m+jF8iQRGAxvCq1RhRYmQ/FyCGK1u/b
/RJbxv9hTAY3ALJXuL2pbekJUZV0aou5jHfwh7w9d1EMadBlYLdEM7gOS6X5O88UvAp45+g7QWGO
paZzdHux7Xg5vA6O5psJOnzP13gJtU9+hF4zAfgdGekSsMxKVCA4dhHgnN0QXN3oufG/k9uBkfUN
W+ve8JcBmdTneWGTzPwZXC+Ee1BE1I6LhqeiwZBjlJzhtOCKevwf5pr1JnqPTglS0avCjP4KEFtu
jdV4WjB75x38bZZOPUZ9PrJjAbONEYOG4ui9CxfWHt/ZF2apDe/ee4Smp5/MNzYKwsTpOdCGJA4K
Xohgq7A+R5CFf0FCSf/jGaD1M6KlC4y4K9QSIoWHcAdeNLlOKP+2k7u8GpgguQJRwemp2TKG/iV8
jE/NNfH1hXm8Z4zgVX/gvci0UacgbBIF4TWMlev2mjhNobfP8cZIjuGmWHjxyMVLjwsPHbL8yE4j
20+ZkvNU7gBXTK6pHZyzJR5iul+Y+CrkHf3vz1P3vuIFw5C6RXINBkPJzLB0wugWxvqwTb+Kzwwi
Zl9jiPViX4ZV+qQeOnDbewvTee+xhZuEZpmf3rIZxVVfuEWpqn1yBbH9RbRAjzR+Fk4ABKZybq0n
zakN9lODy5+tqm2zMMGzejuZAgKDRACL/AwQXtONKlUCyJjZMbnmKPd3aDALIj22gWky3AHtlo0Z
nZiNYL2t66O0629OemkPYLxfSd8Iq3XxEnw+3l00987Pmvz+IOo28lGzqtQMHyTp/Kb6yO1PIjAQ
/oVcMaBJELKXIALZGe5XsTpnW+BX9HLLXP5UkEX1HO1JReEkWNcrbx/rb4JVO2inykd00De3cFGE
8MeZpffn74+ljnmdFbXHt/jYGG58rCfnQDbia20wJv9icRfJalbugX1p1rWxejxPcw+CqP6iuwJJ
R/gQGrVuuRClbVHm9VV9guF2/QchWvmcLKrA3fEf0F0FHgqZNI4hV0wZ6rxSjAsOhgDsfhrRVR3t
kLzRxw0aFcx+4Y6ev3dTY9TiB3WaAWyf1tfBGMCs9qG91wOYyZ4fz93c3ZtaoVYt0UoM04WV3vZv
/vMSHHZ+aYESB9sUxQfS+EpFQP/6qdPfouNUNuHBFyMOV/ksfIIc6eXxz9/xaKa/T3yDX6kkmfc9
lwnw+7xvRO/R1r+utUqPwBnwlICNaalsfs8ein9IM6CYJZOs/dReURahp3gZd+WuMUQTQwhajIoe
Phe37ih+Lrqj85VGdxgSPsinIzpEjDY1p2Q9Yqa04a6yavBPaxGWCBh6x0M7LYZ/aLCXhQklEza9
ESYWaQeYZ/wh7Mqau7Ln6iM1C+fi/i1Xf8JDERnukrH5S0wKqaRShPwQ0oFk+L9Wj/f8sCZ8GNfk
OfxbVHp/kw7da3Jid8iZLCXV79wExBqaxdH4qGFjU9a8IhIZJWC4a/7W1zpS+K0+GpvWSc8g1e/0
9u3xVP64gZOpJDkEIDoQ7hL+WDr7iMZOoYoKt7rla+Uz+QqsFk0miTVCX63esqfSEmC8WpV2bXer
ZldaybXb1uZ4ZA/DKrQef83cV6C+hnJFmEyMGDXQqhsPvcHCqtBu6oH1JgRAg/A1//kawLTx7ZkL
9/wMsKkAkYv0IrqE0Sc05x5iwh7Yx4JXryazstefAfj4MPmGIW8XLNG8Q6jKTy1RhyXmpVriSlga
nHxXrlOz179SAN1HEK+KRo2GH5tDi08Nfmh/1VqBo5oySMI5KzD9TQJInmePp6VImaYFnH0Vtesy
SWhIKkSFJz1AIjT8q27SdQo1E8LkLGw5kN/GAEp86WDUAG15hz8slHEYh7cVB9IPeuxEaDiKF3Lw
s/eXmizK4x5jgUUuBpPVGQBPADBBqLtIH9PCtpu9iJQd6vnlqkzLsvDHTvZMuIGIew+Gkz8vH4R4
q9q5AFH9fWx07tYQo4C8IKT4aaymdoLGMl0ipZJ6HW0iyyqspNW4CgxuEx4GtKaWYMQ7ggjP3GBe
nce278wrbmzovSERDX+U1n7ohFb2yzBn4JLrWWH0rO4hf5frSDuhN55dqq/xs/saAhMQtUCtFV4U
oQKYXqFqFGV5GHnhrQZ1XbP/FDeD8Q3ZrGOCNiwPFX70rrFm7SCngKa1JbTCDAoPJDE6WAgHAGC+
qPySz/t1g6tizda9EIc3+QmKHmAhz1eVbTQLzzxPDsnkKqXMUJdXxxVhGSJTeUt015HAHzaAP803
EJjy6xJ+s6j7hwaMcAHYDgWd0BV5oPh8vLL8LOynPoKa6hioDaUK8BH5q7diwGcBJW0EGJmBvA2a
K3vw8qATDWroeu6oOrZ3bEhHCN0bj7/jx8egJwNMBMhQQVWHYLqnc140TZB1bhXeqo/IQkrF1sB0
54JjnwcXnmInFr7KzkHu2ENQ8fNSg6wWIsFG4GQ7ySihgwlpxTdZb9bgvnNYB++B8Y2oHiKwiOyh
89YTXfBFHPJP89bss1V0qpGyJg4m9dl+GLZlxIvhrbUFkNev0WJJiIvOIxoZeVAfDAYLUfB8XTiQ
cThfGruzAR5ds7YAehf9IwFQve/1a2Ayp0XirfnSAtfFAiyHxjOgyOl0R8/3mVyyUXTrbe0ovBVW
8p2fQpNHZ6ji1KvSAmsIyEkXooVZDRY1/l9mAZWcrmQH7LyXDTBb7xpHPGdnSF7amjVuGiSL841i
Ym2P/Ofj/TPr7YBV+JIs/HtSkZPp6g0bIDGSe2x8G3fV+ZWQ5OI+DqzQHhGMXpzTbvfifJ2+vtzX
7hgdmVxvl9xoculPtwJx+dCPgJIZyA/o9HGSaCHKtkV6c99Tm/ngrGjxtM79HYwSaC3keeB5YJqp
IGnIucJtyz69DRvxuXkHa9W7TxSIV8xl+Ftb3dV9wZbaRxBCyc1FWXByIc1GCOoAgq/l0YpMxT1l
J9RJ4QvpLYfip2iNW8954VCUS3EdwHFfcn3IRnlkjrqGuSFq4wjdhHA1k1Vy7jkjMdi1dii38hpt
CCvBLJ6kQ2XXFtIxTnBNn7Sba4HQ7UWB4uKBeYuflq7LO44fFuDXFFB3NqsFIZNr5JtMFGHBXFo4
vi1BbYw3M9sFZfbjbX1nT+EFIk1z2FCkJXl6lnop0XpRzsLbEYBm68Lr1YIm16zdGefml4XZaZX6
LOH5ARbEd68wuufoC6Kc2/izM729LqyG0BLXAdornwClWBK2vnNBYVyAayDNRYJB6qYQ01RoBASf
tyTROzx9q/K8iEieHRnoFAC3ByvI5pEmB+qBSxtXqb3Ey27prvtm/sDYc/HMfyQb/4rCsiltIlcf
v8FtdOpu7MIWnkVn/zEOrB3BcvFIDk3Xry27MlOHEMZv4Kh/8Q3/Ku9iizmlTuDrSweUdkuJNVCz
QusPCTsgK6jHKGy1sWhENsPmVGW7eIoSox+RN+0W8pMzB4k2RA2r6OokyYsxuwmAuhjeNnuKt9wm
P6irpUtg0RQ5Ib98MXlkc5UHHvvGbN19vo6P0IbZ+RekDf+14vIzKJTHwCuD6xvAkaklcIoIkctx
2a3biJaPNPNn/qI9hURw6CSFi2wZs6wL7CFBgAQzHGuUpEVqEksEWTm5UG/CEcnC7lKd1WN087fC
d3BcOml3dsbEFjWL9cg0ns/ExS3aBptad6Gt3bwssfrTlxU9IOqy8mW1B6ECjPjr+CSs2CPw0QsH
6u44kFJBHwb8VpCSTdcocNuIj/KiuI1/ug/h4H8Kpc6/uB+Pb91Z9h8jQQkCaQ7Qf5B8LnUx8eB2
QxNwVtziV5SbtxfHtvutjnfu4OovxnlF5JEfm7wzdz/gAbR1gUcXzQfTgSXowmo8tipuycUDv/+x
BoJ5CXMyi9qRcQP0gzRfgc8IBIOUEUbiMtnP5OpGeIs/QbDRf3pfaWXI0H4QMToW3B+5s1I6iA6U
5pnXN77e6JJJYhOiXHwlrPGPxz0L9X6+SQUclPSEz3OPyjiMvqoyNYIgFQR+ycVEN2pqc1soDDjI
ZMUreYtsAVjytfXCNcaTq/+3g0HbpvyZpmjRxqLBNhhpX0CeEkLaqVzLm/ZY2XDP7Wz9kdmJ+cya
qh1bSxy/s/iPNk9dOHGbC1zjec1ttMEJ4aDLH14r6+RrN9YR8NgSEF+K0QFgkV/4XX9IN0v5kju3
K9wZ5CpJhymKlLTinNSFsh80bXPzciPId5VnycyWWVUv6V7bLe3xOzce4UxTUdpCKx0gXtSAqyFS
YiZOGrxPkr4Pr9J+BY341ffjLfVDxU0v628zlI+G7nIlZUKYGZxwx2+kq/SH29o2dNTlU7lyd470
rjvgpW31y1qzwg+LWZ/PEGp6PzfITF1zqH58/2uYTdb69zdRR69Mqjqtq7i58dG2avdCbqxgxQNh
pEb0Hzpw2XwP0NAIIWBfOgZ/Mc/xEl3mT3RATQyoMhBdo4sRHiUdmVVa1fqj3FS31/fjJ3JFjF6v
Cz09gVA+0CvE+yTmR7TEQFzEAwsP+YNupx+KVwa5tMNhY21YffMRr54ECwpluDEgzeYj1zggBPjP
n46o063Pj9f03lElDdDwaYCuZWeOVCEUbMmTRK92fNb0/CRCN/MK4ccn2eyQUhQsCGnozJo1Ofh0
zLrapk6x8hdchDvvAuQ9EHcBlg04G5Jh01tazkNeA8S4uaEJ2y4hd47s/o+cAlQK0DEFfeoSO8gz
oWFmLilhzOJqbKGJcep55UUvHRvfb27iXty01xyKWJa3AWc3WoMt/hXp/t4p7EFZuqHpMIy2S8Wc
HSgPPZVx61tllUii+IT0ApnHaCch1y4keDdcPbNT6DNoN0XnF0CwM9AGZZ5+i7XE9dpMgHlmm++Y
g3LQLv2LclD2vdN8aid/v0Rj9n+sMhEdg+MOgDW1yiWKx7LXh83N7fXkObrkV98eV5qR/QGvvezr
wMQwb8LtWlmsB8iWe1iCa869HKw06cPDhUxofKjLQhPyRgkVtr71O1AMrKRIR+Psk7w0s3cX9pcZ
ygHlxjIFxIiDMNK38Id5jb5QqN+J1+KYZgvZvTtx0HRE1JSOQ5qPgQBTIzir3kfM4T4GTRnS1Vt2
1++1Tq/fHt8YtBofkT5BbQb/k0kDHfAk07OqsCOXFAn2DZh6yjd3Lb8lG0nadCZkhMGXAFW85MVL
dXmJs2eWIqAM032OYsUyRHGxvol4ysud7Giv2rbYc4POfCd2cFrEGZFnc3KtI2WKlgewBBD6ELh2
05GKwxAWidTV56IzfQ6JkSyFykzsWgAVFlflL7Jtw8J7Nn/KwecPgC28BvDkaXOWZ5eTg9Abe3Sp
6pyyahvDH2wkaqFaIptQFmuf24XtStZrOkqiqoQ2AUIghCZsapRw2VVxqHz2zF15MOF0Dt8ZI2g+
vrlmYevcswT/GHk8FFSRzKPcQjGJRw2Yh+Gs7mOjBEXY8yWTDABPF3kZZwedYDLRWwa3nIA5aBXv
2FNVN9a4AXyJQBIh4lR9nd9mC37uncXicRxw0tF8AwdApI5CWDYsV9e5cB6MVDBj2UmMLDYUp9xE
pVW4Zvy6cPZmjjX2BJKxIC1ATZowdE53ZC4NGYpJCaSZdXVfojKJP9zWt+UOCbweYlJGIcJNWLA6
u88oq5R76RZSzAhMFl3kd4imfbkncR3tmp37Mv7zBiHDg/YB4BIiMK7U8EjHRI00LGQPYxQnIK/N
d3oJQvpd6gCZtjAqctlP9/3UGDWq1pfScAxhLFePyUd3QK9ZVZixBm1eaVMDUps6g24u+urESZ6a
hSARUlboRoWjjlLcdAljplAKNw29y/ZzuISvkrwZHam3snXwR4SiaQ6jjwc6i4AJWh98qGgQBnZ/
xrmptEPXcmyYXpSrV+l2DznYaqmf5Y4NnAL08wN3QjBA1MPalHEUqKKWXsAby3g7Wd0lb9yHYPiK
zkJZGM0IpSPtu3Vl87tFFYi5XwGKepxB0FTDuoBhTqd0aAQ2kIGivxRWvssO8Vo8y2f03YFtS12P
Z+3dv3Q3yXFtEcVcbb0kmjkr9RGK/N/2qRu0zL20xwqIF95I17kdbRKn3qYrcGwiu4Feecdby3a4
8o7Smj8Lp8jObH4FyUFnqb47dweIpo0G8nPwaODao9uDCznP+yIopAvghN95huJ5svd2yc47wZU8
LlWv5/cf2ugRyUMQDVcREOLUXmYHVa4anpEvr0gfvougZgV//DHfq6M+hottW3PPA4KWwKUgWiFX
HwxP17lqi6pssli7tCsQir2k12LPv7l2t1NX0TF0KsvfpV+LwuGztwS3EWJ4REggtCStgVOrbs6G
yiD07qWR9AB8jxBA8JyD/PT4lM5uI8oKdRtxsZsnHThBL4luv/zzBU79OLmTfuV61SZjWHbAjzeH
ASmq4607AdSY6wCGOY+HMXfSiCnQmaLpFS8wuOimpoo45HumE9wLuIpLnfmj2enVfWPXgqSHgeG+
aKdFpDs5XpMbFd326L5CKx3hfoaCxNSkO7Ce2Eicd2VW3jZoTYjLa1YPjM61WbGf5V49ZC/ItS15
arNXEWaxH8AmgcYPQr40NSt1hTT6ou9fE9GOGb0ywBYmoGAOsL1V2NWCr3FnF4I2C5RSONyQk6JT
jABNa0WXBv41RfFXQVlHQMnKhX7p+78uIOmJAIsk5DZxk+JwT4dVZq5ceJUfXz0QFznyV4kEzov/
wuBG2YGI+Uv62y+UymZDoyxSE9nzrgeRBS++cn9SlI9fIMhV7VKQBi7Rz8xeKcoQtVHEri881sPQ
AqKtI13gVPPC6vH8zc4xZYO6owa+hahPhMG0J81C6uDxr8+PF/Xz1EMLAnhwfQn4ef+WHQAUN5VD
JK+aV+CUJGSdQgAVly4P8sWT40WZpF631hVcrxphsrM+u6eYR0OldLbUGhK9f8+usHCBzGIEyhpZ
w19Xlca2o1KSAYIGUEWu+BQ2NsDe4147iUtSdPdsgf4LTzdamkkf5dQWxzdawVU81gpao4A3ghT6
zwAp1xUD+aHF9gtycKbziLcZzhEuRjyW6AWaWkuSUSyKrhevr9EHBhdcfDt+SZ/lP+1H9PJ4m8yT
/2g2AoyAsFAALAtujaktIR+bio0k8brtDMj5eiv0ao7ooPTBt90bb9Xt4wNZUZQdljrU5md5apiK
iMDek0a1L4gA6kcy0JThh7f2F47Y3MuZjA5V7unoWDGFZtXIw8g+v+brT3cdOdqGWYP8zFrqSfu5
WGfL9t+pBFRwagztCH7A+ZjKtlyxmdEelYvgIc1db4KdDD329iC75r93+sFb/rWCwFZOzcbZqI1s
iImMnoUbD0RqYHFnZc/sAfe0Hu+W2ftJmaKuRS0vYi7Epr2axXndPjNLwcHS71NXosL1TVS7nHjl
z9A5CnnTPw2J2YyGB7nAClJS6OPYyH/GwRKDpfvyzqHD8Qb3K6oxRD+L2o+5wHS9l/rStdwxurJ1
d7XlHrFPnGq7RB8x94ZJavF/bdGoixCdW4UsueKVdfpdaOp/IBpXWtluqW1kBi3B3pgYorZk5Qej
yASKeFWu5c0WQDe+Zd/EU7oFIAy8oYJRPgG8CYDuqVrq37rzAE1tU/uyLXphEBNNvIKvydu6p5M+
Osy75IxgP/d8fdHgnQtlMlZqcxa+5kXgHRPRIDVCRBhUrQ6RDH58Aua5cGpGqS2a5NAdK3pGBL45
XKenYo9asWuWmFDBaJ/8TfOyxJk890Wm80i9BgDalejFw8ZUnUzf9dbCmZ7fkRJicWAtQHHDSSDK
p9Yp0OKEuMrKNX9lvxUbvSeKxVTQRo/h+wBB5y+5JrMBIff6Q01ICGkAjqQWqhYEvxQG3geCjkX5
xFtz1r/DY4gNxBSINzVQBNH0KQnTB1rQimhjWoubftcDr1btwCJrLcEh5jUhyhI1fa5QDEokSv6t
tJkVs4L28abYlysw3VjuijsHa6DDN+ViTor87OSxocxSkxixYdB0I8x2G/8UrEQjPXHnN7TTrFWb
WS9s+lkAQxmjNn3qNyPDALhwiw43L9LF6wgyxnBfrJbwK3c243TdqM1e8KznQvvDvzEr1VFsb+P+
lSxpwwFT6C9yO9/diL82CeWvdokq+HGKYQWHI/eSAmmwNJ6Z3/gzcYQ8XgFYE/zY07c5FbRYiljB
v4He25I33qpfCY57RMiysEKzyw+GCCCUQF/hNtL7HTmeTI7kMrj9D2nvtdw4skSL/tBBBLx5LRh6
ypBiS3pBqFsteO/x9XdBcc80WMRmnZl+6ZkIRXAhq9JVVebKzEbdMyrmY0vZtTvVijajOTHKTvT4
HWpmLgzgW9WYZhKiVh8t8iATojPjJsPsLjcXw2/1954V3GHFX9pK3rHqp24LJZRrJGq35B4EVnEL
pNpqUeSNlgD7h2RXu4zlECdtvjata6BJbWYHC7/LAnecRAIzvnd8bx9/ObqlHAbHf/becC3IynpY
Szjt7QwvH8KRy2vgDfBUE8do4zQWLiWEf2/GEAxvHaDnndowaUKDIE7kAjOqQtRhNlPHqnDUHwTb
xwsVa57ObWHNtFkzKErxswAlILjVDs+FXe5jpzBj673FUOJkHdj9usvJ8Cg+6A/FRjF5DBYenvtf
nwWesc376sn6DpU6AIQJSnuLGt/RgWVfgGXUe/0J1528Odipg9f7VbDpnOY12sSX8GispumykaNt
mEp1k9peL4hKZWK+XuhIHfAhmAFj4YmuMrnn+sevt5CUhxJzq1zbtVnFqLfXoABFqTr8D8Yeg3CS
MpkoEbNW6aBZraOWRNr75rjD7Hbd4h+Kff2xNcOn/FD8EFi0Q7eO9RqXsqAExEoofgOu9yGjokwU
cJvO6ii9da3XGJTV9LkfTGV2k9VwqJr5qVruKXH+Nf0/bnIx6gvEQqAfR+kyzUGfu0JeNgO6S/iV
vHVX/BYD4vBaUDkBniialbuqVuVa2I4olVOdDBXo3ZrFQ3t7XMA3oCV4ytBQnofvuXYQ3ajrmdrl
ybn5qo4o0DP33qb4JbyEB+Hxvr3cprcThdI3WRTIqad2mmsovCSi6XRM0nMJ2oPREhCw9I2KKawp
Mba4FV4zSyCmj6e8LejcZTCh4mYWpF9UxE/BOAY6vTQ9V6TA0dWzDfPR/phqIB9ZIWTBsQMKjDE4
5U0DrKk0RtHaIq/dLD1H5iPraHy7SaBxBzU5qmKn6lE8QF6vXNRFeT+KfYTKTgvkgwMGh1j2CV36
qI+5v0k3mj8h4eocDAdILNCZcI1UuHobF+MYnSNiaYPTmrhxLSfOifswt7oAHNCL4KF/4oQDs9Y1
Di+XaZcYQozmJRSpHSWrQqMFxuPa4fFDXscgwWBlMTe6QCFS2qe2TTu2nhij6TDfHwJpm3Qm2FDN
YnQm7gj3mfkMdhN7p1FICIV4/EfbG5hqr2UUct0dhCBJUFmlEXl7QHXRpraHs3V/LW8cIgVDCRZr
/pDUTQwLNpOXt9MX6776NjmiACiPWxm5H3s5ANyVtqvJ/ijZITH//UsGBUM5XV5rxzyvJjnQJxlC
9XRy9HE7yAjbt3cHFA6VPijB6FZGgm2pnd6BSI7jEXmjE8/UtiHq++7vzpLtYiAWihun/lq80FIW
1Za8XgbSBAeql3oj/q4scPdgeDKLQe4mTZ/kmgFR6ub3Yzh0eZCcXwuC3i3UmiYOQ9Vuj1ATBgh+
8cCFwwC0+lqlUeKCA+mQAcN5wLJt9tH+9MTMJRdM9QpFvEYJ9aJABQFQwCkoEEdYo2wV95wvaJH9
erq/PUuLhossvDDBdaOihVKGXtDRCxB46ZnzyWvWo2om9Mh6fR9kwalO3H2YajA1n4DK4VqerDSk
QpYaxAbivksPKXjn+HplVoz2+EVDneNM6zpL9lHozXFcCpzX0SXGgXjnOibbE5PqeWnR5jiUSmex
1EtGABz3SQRPkPqAQ6DNULXJa12FbmjaHIPSZrnwMe1DrdPzzp2mh8afPav5btEy5xCUX+MqLWuN
psJyxRtxxZuczb1L5onxZLoU6q4kmVZztiv8WEtKIECSEL0HTrlXSKpvtPJZTlFd/cI6rS9Fg7lQ
lEILAtjFhwpCJST6iAJismrdp4W/szF0/WMsp4JagiTsXG9kK9wytn3RO8++n25CzVN5qrPHz6tb
NyeKrZJjaa4/B7TIFz/umyVLAei3c61Uvbb00dI7mI2pkWTLmYWV7AV0CDCT36VkYC4XZZtGz7dt
1pbTviARcMSQRE7gcBZD2ximSaehYaf2XDlC2TBh79RORYBmYHmsTWLpAGWcWdwP3RBh4Yqv0JE3
v43dxgBXhB2dhrW4E3eedbm/VSyxqBynCznFywcAWsHz72S/XbNEYpgNzbiVuTHvSjwAXmWUv8u/
QMmwuS8CC4FyA11ecM3IwzD1w250eoLSF5btM+IMHcx82RvRUY3N71C3WKxKGw1ePmFEzMUc4I8m
o8jr2p8NTcyJWtVOmjyY7b4gw2fnbNc62kI+7y8Zwxmg9fUaqvRGOSklGA3aEkLjaW+/gKu1I/KP
ykdDCqu4hRE/MRDiGq6RKk/gucm1OZai46E6B4NDvM1N1hIuJTjzJaScgSd6guvl385AAaWLbpbO
aCnrcidjXqZpxiZjHad1+t8+G8U714J5lS5npTSZT0TeMSsYHEL7l+iBZUT3Y/bNUJvaLcKuHrB+
mG4hbypwdawZgtz3oqipvhaE7/heDEroHs6L9Ul/9HembeqsnhimIky2PAvZaV7VHSdAEP6LYDb3
aJrTHHWWF73vETBx7BqlTSUBg3OQRnUmrn90E8/RD74ZYOxg+5GCDkX7avbcKrVZB7pl3OllDlcK
mIJFLWLklb3HcT68Nzp+DtXU8HK5v0/LjugPArV+iRJ0PJ/F6Vk4Zc8Ydr6VcIEVru6DsMSglk8o
lK7kXYBAp43nzllLj38HQKVSvNoHuLwAQDKSGH1Q+q/w5T7C/1C0fxaKvkLGqOGxGwZAHDoQe5nj
0ZZSe4v5Q4xT6LQWtw7gDw7lSF2/RV6VRinuCPgLCOgfXmKbYZuMPae7P6FrulzU0KoOhFno/PnR
29v8wAD5HynbH0EozxnmrTKUWggXg5baBI/xHIlWlRUe4zXLPCdvf2/NKKcZd2UiJTWOhuF+BwZU
R5dASPQ2HlJzzbqcWnacf6Si8imhqNsuVALcU25fMXT8xBDl9qXi+zD15/cpi0+NKhDKBnsjVFuN
CKIlKEQ4csfK4knilARUQb71/Bz9DkytJyKyK4ZDWFZ0EF6jmwLPBTxNeSsqrZL7zXQ9CgaqfiMQ
bY0HEvRVmKxYN2nAzbbNkCi3gGLSJs4V3DKLvwswP+NKxwc/1K4/oCeXkWwvH+1mWJSH0JI0ToIW
Ug2owfLMbv9h2vF6+3WRkKWIDN1fTLr/gNFV9bgb68aUA5i/8U9m4dx3RYvedPbrlIfQCyNz4SDS
82Xq33tOfp3u//6ie8BV6NQVgOlX9IS1ApUMCliGEbl7y0rWGHqYEGRW90Gmvb3Z+xkItR95DnZe
oUeeo68QSFcvKED6OwSJSn5LDvVwvocU238FRSNUq17xa0Z6uLjRf6Sg59GiPfT/z3qfV08MjV3c
5dlPUxmuOAR4e66wQOIFtFJbjCNfM/aZhSBhi2apU17nRoTaWbgyvAfW9sl9/ksRKLfs4mVO5wwA
xI8tmsFt5hF62VfNFonyxmic6gZfg6o2dvL8MzMfwW65L02GHAxd/aaemy1UbJQSkIAyPL3+ND6Q
YX7+lTHQLtcH84XQiADwz2jnXmGAd7m6j7AYtmYLRbnaYaiTTMFLzjneeC9gF2FeNy+eW2YAlD3r
Wc4V8XROkleX0pJ26J+EzwjA5PFXgtCuVZO7MYwKmEVx9Eh0xmTsf59/oQYatO+yhE5WjX7uSgoX
B4paypC24GSemYNDUo+lUUvJ0RUKFeZzVKwb+CfDg5Pk/BTIJtr0eKoZWOn9go1f4Ux/n6mukBVp
z0/S4Py/mRZsYOnugmah+xgjhsHRgyMKXfkTyVLqg6gtw0ncAXsSSP4KxpbfVlSjTnAOQS3WiBEm
usABwn3HjKbLQ+5ULznmJQkXM/r0CcPaF8LfFRq1ZEaeCWOdq9n51T04fGHKaJxpkf2Uv+9rMguH
MkkwCXd1XE04qIvBCJ+j6R5ZBy8WBmWViCGcorZYucFUV5iSiIiOeh80o5/vy7IQB+drRt80R7XW
adGEY5UtyVrmZcKCdwEBAw7AqH5AgQBPrZVRd4LAjVir4NKB6kPfBBvMWApxs8Qy/6WLrCsoaslc
rlPDTASUgpJsDYcWxwfbITTAtwfC/2Bd+Czu0B/JviPczECrUGqicJJMIYbDma15jJwvRnhZ9jYz
ECpjBGFJ3zQ9QCISbnaDPR5xT/LCyIWYKFTGMii1ofk8UApbXh2iXWF6L8LXy/CDAcRaMipvwZya
CNUK30vWfAhr9WSn71/39VlcuL1CP+zEYor6F1DDUalL1gld2WnydER2D9Ex3wzb5Oiuzq4VHIID
KhL2b/1l2GcWyhHs+9gL2QbGZoPzDF3fqPehbalNU3TtlwJOgIKV70aFvASW9XcQlD60Go53ktFN
98Ki6aj7jxOrYGopM7uSglIGiRPVQaz59JyV5LUAd7DkkVTBffATq4NoyWKvoCh9aGo509US0lR2
uMlj8xU93KVZxOb09qBtWKw0C77uCo5SDcMXhdZLALfjf3cBEd7u782SGV39/oQ/8wgg3YjrEa2b
5/EBL91aaYKfJSXrS7YWn+9DLSQHV0hUXC3wei95ApCGlWgeqpX+a/13AFQolSOlDCV1nB5SePMn
OL8YAix4gisBqLDQg/49TUOYCq5HN7JdxuRj/cVIB1jmOH3DbDuKLhC7JoIiB6iVdYbGHqQ1687l
/kaAFeEao4zcUs00YDRfh2wlW/nF/becLVML0D9OBUOfrxEiCTPAXR474b6A3eTcGcTMLJMRZ1hi
UDbvFmor6AXE2LW4rH7p/m3bLyUDZeexUPUgH8OLQkYOAQmtZ8OOWNO7WCJQxt3Ieer11YC7Dx4P
c7FVWC2jbG8hX77aCcq8XQ4zu4R4ch/B1jDBb8GcuzntJXW1coVAmXUfBZXoukDgdvz2ML0coFu1
d17AhsaoWb9vG5gueq1VPO6px0rDjhQF0Ynp4TW+WDP9+0IsvpKHsvI8wzDrqMaevOJ8IZq8rZnF
XrtsGWnFfb8OCvNrYTCGIJNSGcKcNzVhJeKMlaLTPFimbIQxfpxvLRChY1zLoS6YF6qMlfoOLTNf
lSWJXHU+/GFnSs77VA+tkuAxZB357rtdsFVer5Qra77iZlAwhTgOfzI/M5vhdBcRMHsABPZgfZNv
8n1VR19TK8FINFQUZSNRnkj3yciCpOk7bwxlhkLteJVKY+AZIgxlrRGritcFTuBODRIU0NFkINOr
zXbFo741Q2IRHdXVukYLTfPjy/7gH7asu8RF1/Pna2gVAR9MIHE8ZI5I9l5Yb2jUYazqohLOEKgg
kIlZ5hUuEOqaGCb3uOtgrvcj/qJ3m0FQqhG1ZZ6KKSAu2DYVKJlL7iOwhKCiQIgHEk6uoeNxaTkB
0fc+5subDNVg6N/3a8LMkOLGL8SuA4hC/JZUdmsZD06oWdn5vjAsHCoYyI1eBUWN5RrM93J0DLMc
TVt5uQ/CWjEqHpS9HlQqduW8K/cO6vOs8lKa9yFYuksFgqDt+ijrAKE9OO0uXLM8G0utJhFn+1Gp
WmYUFfajzjB2pAavzum+ACwAyhUY6Yi3Xfj/83h6VTAchFlbvOia/xjG94FzJoEc9n6U+DhQgtlq
Y5DX6NgTPO3FW8+5LwljK765r2ZATS/lNSwkPae/MvIASw8+GTZ+S+Q/JWIzWSgjr7imURsBu13Y
NehXeVPB2wq4ZvHYGqBTpC1N7ckuyemTVRDO0GSRsn1F9hswL2GXEiJYVUh+bDuifN5fP4ZJ0pxR
w1jkQ14AI9x0tn75JazAfv377/zL9yvwbJN6vTFyUH5OgVrJ0GgNxtq38viXIJTdS24xxGiXhN0X
FziwY7IBK67JKlFZelm90gbK9qEo9dBOCmf1xqppcIW1qc/Fa+TIP3fymgX3vcd3gjb9OhlWbtu1
FZTvtd0Lqh3sD+fBzh+jHj1D/Va6mGbfW5BTiOwvLjP/483GTPspVxE2XqyIIT4A5aHe2tvKJ52c
NEv/Lye2PzD086Xc9l3qT8H6lV/thu9CjcGzsp/3tX35nmYGQ+UEo6+leeFi93qEBtSCfX64Zrpi
2NTSDf5cR74zsZm+Y7BXOmg+1gz1lJ2t+JarW7hKw+OKLx4wTRPeg9XzyZSMchaBG2jZMNmYVack
C8kH7tECZw1qwb9cQvk6OPldWAxygCXEqTR5CVY/PlJTe2TdqDF8H/0uFfOcqyWC8l32CiLwTWuz
WimZK0Y5DLSZ9YnSA+KQrB0n/Ewxa43FSLooBnhqp+oSzEb5piqZaQJGRBY9JrEgUwBv0lsG0gd1
HfwXxzfDoCw0jwKVE2JglKIVgb5I2Mqvw451iboYKP6g3ET0AnMrGlGdcrfwTXpCLfpU8KoxZFm+
DpzBUAaq6l0yasjfztZg+o8Ghk1ivuW2PjKC+s3YLjQQgmDkn435ZoiabQxIC3WvzoAT5StMfHjH
+FmwBRDTBqnJZnuszrtwwzn6tiKYqgaLRc8Su2B5sskb5z77CMpmM5C3qHkwCStmO++pMVBhhRjy
wyfcKrFYsWRZ4WdwlOWOvpv33ABF2R3EEtW9QjsViogrxs0CE4dK84Mk65Ks0qajXYLle20tbzt+
fd33QwzLosmny6SNA48HCFqxistO7AhORmjIuI8y+YB7O0RF+6A3fBdsWihLmeafd2AM/U+5/mxT
JjlnijikiT8U7aSIKsYe8gHr9oIlAeUdArFGi0+H3+/RD3FMmU/7U/Z7Z4XowC3q9TBEClbo+6nS
+enZwcb8CNnDMVlAlGfwOxG3YhwEmd72RfNhnObipM8lswaeoVl09G571c1cDxIlBExcZkP8p0uD
RlnuwX8EsTq/avEyitYV7Xxf1xgelubp5PQunZ5ip1O4ceIe2rOOEROqz5ohvCgeSAKmejcUWtNF
XOjBKuFfDTid5lLvos1LxJ5Tu3j8m2FMezlX6i6IuK4Dxk5dpXt+K2B68CCZH//tnKmjhxU8M+AI
oLvCRS2MAi8IMuzVBSMYHf6C4YsK2D1YznPxnDkDonya2iZNVfAYqAaPBipTdMixSm2X2lfAJ/NH
Fiof8VJhFOIxmkpxBGSnA6ZK/+5NxHLLJ6xb5kVdm2FRfq2v+wFUyFi3NjKPYOPACSLA7BBWNF/W
gz8iUc7NGPUx10LAvI7WuH9UH5r9E5NlftExGDz4rQ1os6xSHq5qxyEOuXR67m+d7KP7QF6KuaxD
RmRHxICY+1a6nKH8gdMmmWe6XYVgdeb4HOPazNEZLmAXIY+Y+f0q2IwItxxHZ0iUxyuM1GhDBUg8
aOwffEsGJXECgVjKsKjbMxzKWvs+bTipLlDOAi5MDnGO+w/9v4aGKgWQiE5t2vQjf9PJbdQlJdQN
LDCqOeUd03Uzu5p7KdrNgaglS123VzF7YzLT6BiALLrF6Jj9z54UlvgLGlHti3Nt/peNmqNSC8hz
tSuPAxZQIuNrgnNlDda/FndCLKAlVZ8DUQljL7RcPyRNdtZwLxi/yWZFnlMy2uUx354Yes7CorLF
OOS9tC6wZ7WDDG6whcmqnAoDmeErnPtgS+5oLhflXZWhgRKq2LZ2YrnCSPm3zAJ/IssdsbRj+vvM
dLVKMnLVBwyGqH6zhYGP6AHUoVD51qxtEHB7cINMshcWLOVsUScqaLVRTQ5qxPQmsNlY8odso363
tuNj/y5cVPZQiiWjni8p5XqjGCW8Uf1tCWNGmstga47mGK/dh296eCjTdJNX7OSR2W6zGMfmyJQ/
Dlqp15US4pZYZTRxmfkObCbgfMpXTEKGSQnp7PMP1g3VrZTEqhjLk+I44sR4uHeEvWomik2GE0t7
loLZHIvyLThmh1yNVhEoafwp2h751VnNxt093beFxQAzx6G8SdflXa3GwKli8jOxfed3badHEaye
/3rg/HQKnkNR/sQYo9zrMkCNjozn/x7dZJiqjMo/ZnKzvHiyrID+ElOF6efmWAuC0q+GqfBPw5sM
pgoTO8eJmzWMZVnt/8H5jqkzE0fGq3Be841TvXeOYKer/1DDaGCWnYg4Bu5BDFu49iKcLnN1rPWT
HqD/bloz7qB8sAn0J32idVsH/QfeyjGwFfMzr3G8zuAqT4Ju17AjJ8XuPCqrl8j5ZOjbkqOf41Dy
KEI1+K0GHPBP/qpIS4LN4BgrAY+/nsUsOF1ShBkavUF9IMuJKwINo0jIz373a7xsWYw9368Wd5aO
rgwY3a4s/MktdGBhTwimjD20looJeThiPzyPloPT46O3kWW7/wrXW2PDoq9dfCaYi0kZcRzwYtLy
+IKx3SrZ7mX35B0bjC08dhukPbp5fw+XIswcjbJjd2wijRuBpqDzHRcJzWv9cR9hya7mCJMjntlV
Lw89lBRO3ftAbVvrm9rmPsDtlBj4ojkClQNo4sDXSgUZSkuciFVGK0UtskaUTUJeD94TJouRznmU
Pat/sa2PbWp+sbzU0tF4/glUftBwmjF6ypTyoOc9wkWqSL5YnIgsDCoZ0IIE0zKmVKe5bHK7tj88
iyXGYonoXA7KcxRVWg+68q0OGgZvnAMS2K7Votrjhd8Zj/c3jiUQ5T78mBeyZHIf0oMzwfTmgIeH
+xjTb9yxZ/ryufYytxpqxClcxIgfMknAZQ9OUkaEZ+g4/ZYsDqMY9AFQOqhdDw30zePX3wlCuYVU
7iud47BYVoBkk0TmaEaoWGLV9S36AwxB0VWw2MkKfSQ2wlzIshbDy98lZ9xEj/L6vhi3HJuTsf4B
oA/BORelQjANYrdS33bUrWr2ICLAQLKMlIjqx7Q0mfzxk4u5UYIZJpV/hVLshVqBuBvByWVERcPw
lF2qVmvyjlk8/K2M1F6JRZaXUYJFRP4smxymRIgvsROZ6rk1P3wM7+WnJst2xdDC7wh4K+fU+wEb
xoj2KYLOXG3bYTxzoWIePG4arfCtMn2eZOdt2BNWprkYizEH8P8iUSvKyXBGgwQkBRMUSe1gOHKf
WeOqEZktLSwoajE7Tc16wRenCOWEVnTYb6fJvcxX0Oln7q0dFQgxMDLQEwl7VkVrXNdi7JBM5F+C
bXajw9IPFhYVEpHQpnkYQ6TRacHjGfqgNZPM6uEpQJsE645m8U1Zn+0VFR6rTkkTsDmi3QQsQJKd
7I0SB/F6NZ0KULK3y9Z4rjL9FcPQJxW4XdCJuV7DcBb1O9OaKWOUazzHRxJuHB42DgrQusO+Rz3V
f3nDxHXkPzCUdLws5SC8k6d7G4M0MhF2+bv6k2VZLGGo+B7VoEgVPAiDKreC+K9Ti+DeJdoFnHf3
120xYM3koaJ8w9fcWBk4hvB2Yv+OyX46VLGyvsWT4nzVptA825zSyBuvmDbHiveH1AKTLGKvZLMU
fTma/NkcOsK7msypPmDSR8vprcauXooNf+o/OhKapdX8h7rNmVT0ixIX15mWubCr1zEl+TFHvWPK
ZB769qI3ii1jcBaoKafZRpSXFThQUvoFNG4iWBOc18AyL01gRmtp7TviGbXqm/Y5tl2WEi5qxgyX
8rkoCJDVPAZuiTv+9+LlsXh8uq97067fk4xytTnq+kKlAsLOPaAlzYSnZewQSwbK8ylp6Q0FDwTJ
iS3hmSfp6onVFzZZ/LUUCmasoZsXM+tAzUxfGcuyV8eZITdna8MKRtPn3fvp6y24v9i3OeP1Z1KL
rYzN4Huj1ID7onKSQ+eYrGdB1kJQIa0DWW/nyViIn8+PrOpJ1m9TG6n2daI2Gn47MZks9AunkOul
oX26Z3CNoODHJeu5skCsYu89hKjT5+lyfw8WKtuvkSi/nsM7ce20RBHZgF+2IzsY8Um1iGOentPV
7t2CDdiWjQY5m1G39v1cek+ZKE/vou8vKlsowMF5716CF91OzN+gCT5Y7cOzb3GgcjbXwck2G+u0
PmJqu+k5xubz/gqw9pEKBJhmE/JtiY9wnnGDx4hlt+7/enUp99+0+oBJpvjxnvxmWfnCZfH8x296
wfRGUSrPU5rzJbK5Y7LKf8YEpNfhi8Wx+Pnvmz3dFPY3C34zxlMU3LFUxGnBHxlbyfpKytwLrnLd
oIAu//UvT8izbKEdG8lwJ1cFll9W4n1fAVV6eN/A8UnQDfhqhRDCaLu6ndanX+sIZWKd4A6aPmk3
pk+ZEokwTcPZT/euFUnXhfP6MpDV2v76y42gbGrQtLTleIjUE5Px0xJrkymT6nMUBkYqfhuHhqgg
0VO22toP+4E8m9ZTQ/brD/Pz1OzMlTXxX22l0CpYWR3jE6h72PvW8H0z8r+d4M3k+sAXUO4/Qp7d
e0PwAhpazsHdlEQk9m8wpd9HY335tYX83W9NWDOb6KVMDNscH249M7Lm2xzpSmm/z3OzX/a9Sii1
AL+Mah4S2cpRAedpR1izlkQWDhX7wN6QcVUMnFcHXBSEHB448/1w9mwZTzlr8NRfdjZPTpc1i5qG
YfLfV0QzAb2oKoRkcie4g2G5E5aB0HWzmt7nHTf5k8uudRzfOod4/kjJj/MGI9qfydreKKvtxScm
WDY/B3PrWaxXnu/SoXs6TdmoK4txUfeQ79WyDs+fDw/rgrydC+LsMpLYeHt3HJC/ZiYGTrkWWPpB
neERa8Sdnvm1eupN+2Rv5d0pPmzJY2A9f4Vkvdn+Xv8+8mRl/pDI4eBjIM9at+9rtHg/I1Xp6yPO
aCv0+SGiCs6Dax02B6vDp747yrqCN0GNc+JIZI8pHdkD6+KZYZn0BWo4ChUmTmDXEtNmqds31dGd
/aArdtXOT/ti8jHW2SOHzbTSK9P+ecZLjk9QuJtiuKP1GSBEDEiy0LxGFMv81eCpGx6VcQD6ZkC9
9zHXPuj/SLkac5GIjwFlrbV5ff7hPcmb19XB2hSm/lgTe70yyQn/RcElbsNV28YHmqv1KVzp6K5c
s7SVYYz0NQ3na7raTpsOMhpGdr2Yxxs4I2OstohSLpmSVfQHL6kTrcXdzKEUMEyze9XX6C7grIo5
72zJm82xKH+s+HgO5Xu1hdcMMMzyl0tO017eN5GFexNFmqNMqzlzXYMbJFGvKiAGMA/R88/EjD9Q
BMckz1zoHLvGoXyzEetVZijA0VBt3dnv0s8SbMogCkvB+cihksvHbbn98lU69wVkrSKVMDVViIvJ
+HsVMWvyXUPsOWndf2D1vhaPypD80BjGIId4VuwSKSHurwRKEcMC74uzmACivlPCvE7je27N9X4p
vhZlbq+359eDgJpfxINyzYGN2MebVrmuURTnYQKVtol/T415BcPYlxzqHJ3SfyGX8iEoJvTm+bna
pPbnffEWz0BTJwI/jTBUNDrY8aMbcYMBAzsY6DBXtyFOjbU92mb68pdIVEzjNElqpBCiWO4lHK3K
2kZWZDXraRodc67xtC60j5yJRQciMCGmZRtArNxSSIfROQJxNzyKTcFEqqGxnDCEu31imNTxn2Wk
o08k96OXCBAufhvXynFlirg59Lfe6T7OQnHBNQ515SO4fuXKgdGevV2erWVLah3Ozne4jRd3CeYM
xAcXMd7MyRaDV4l6LDTCMvCFN6Lrb6B00geJdeVPGzmgji2y67W+F+xT8fOvF5VyyG7IcWgwwiYO
oAJHCSAYwZ0X/fgfmrGuBaJcciiKhdEO3wJNRCQJeuU6B0MCVkyJJq90Ty0ppxxgpOcQ95BoGntk
gP2gRYcRCqCPUwE0xhHCfUUkQE08E5mloJRbTnmuxDTiyc4dsA89qha38oAoPN5X0GXv/8cOKLcc
yn7K+Z7XIV43l2gVgzruI2A+SC10pl7vGOVLGkk3wByPHZOfOt9EFw5UY3XA7VuOJNMwXScAW9Sq
dc23bXzgNt5DtWY9CS9ICuIwVRZFpCZgD6MWNOmGvMw4fELrvFZgXyhRUnZiRR9hUghKYa5QqPVU
G2McPYyfO18M4ptRT3pQYXmkskS8tcR24Hin4ScTdcF7XqFSyysnsSQnMpSldb6zLpzmBJuYurNl
0vouWMQM6qaIsnLFwCsmi0gIj6YDxRatE6u2QmKBXF+6/x8MoC88D+w5qJozdulb6gTbei3bxZPx
PD7F+tQbgodMM0coz9Zf5ZO43sOnpmT7kq/QmIDafgttwRa/NpjVU0t52tUC0B49S4Y0nXYYa83r
ZmEaeBL66e4ff+e7Hzmedom6Hgi3GVxcP9031iVPrgh45TdkVEVqmMR2ndukCu9FYQhrHUwUWbv7
/UfOTKC+W4duVHgGQoWLpAs7PPQDpLCTo3GUH5oXb6tuipViB08RmiWmSHVM7fWudzry1eBd7yt9
4iz834AKOtbxfikBvxKaiipGpPRFpeF7Sucg2rxMVr3dHmu887H6dpjrSwWWhNPyRq0AZbmr6aoN
5HIvJ+ONdaZYdEWzFaaiCo9CiljxAXP46W0fdahMR1jTNhdNaIZBuTuxKfhCHoCRP7r70padJ5xy
GckuSw7K2UWqEHp87SJGhY+B/YtblTik/JdIeLX/lHNDfaYYljwkKezKzuzGRnUNgm7Cnta2lFzP
oehKpdgTegXhsAONGnp5d9LOszX7mDn1S35gybV0LXAFRjk5Y0SRi8xh9YQH4ZWHIzlsNKKvBMtB
Ffe7vB0O3ja2VPgT663ZmOmHss5Mztzbkkzg2lxiFputf5BQGiOircN1jtt1+3bf4yydpq4+knIG
IT5RrWuuRVuRu1V+eLu+JkpCVja/A6XZGhM0gfzzs0ALZ+BcGODLOqxqEsrSMP1Wp1aoV9VByXys
0GB2H6/+Fl3OtTVlYcG2O8Q6GoNGMx+JHZzlB4SEBn+NSLczLNYQ1KU7a9CQoSAc+YMu3gy54UVO
8jjMg0EeGLa4oxVIsUqt5HexeezXAYo/33A3fwqJvEPdsMUqA112gSjO02RJBvEXT7nAVCpdw29x
ipAaM/qNcUHJBtrPalpYNOcZCuX9vChXhdTDcvNm+cmZ0RsuhFlMXssudgZC+b4YTeyiHgIEIfqi
oqwxwOGnO/Pk6b7yLBzEFXAi/7NklP9r+IIv5Rw4YEl7Fk8SDjzr+wjL3mIGQbm/sUz0pJ7UE9Gi
ffj9Fq8z64uBsXAMuBKDcn6SgmaIMgXGYMafwjrftdvq0wxXLObWRVP7I8v3ts1uuTy/BWXDt4ZB
u/sN96w6La5H7kuzdBqeS/Ot5zMU1Q81jgsgTe9IjpOB2vs9OE7NRrFVJ0R/UJ1pzJ+xMQV7G8Da
GZcnTHwqfxLGSipjGXZ0eRcSU9gF5zNSS85sHDjQx2yT471dejTQQ5seGM6MZcPfN6dz2RM/5FMd
2MVA3s8GGDoD0yWoAGSp5WRBN/nbbCspZ8HzngaqQ7jsVyuwDwdxKx2LV+RKCkbM/z8cVCcnfA+O
9hp6HY9qiT3Nc/LjTbiEZCc4a3ZR6PQ7tzgSRubiZlm9vVnOW19sXcRmg6CTJuWdwlJAE5k9gsch
BN958cicEPA/nNUfTGopoyJsEk8HJh5vUh+uCrN7A+erY2zZ0jMM7EKTZMxWRnD5fuGa6UYg80Ha
5FGHm2x0CbsXIzKlXWbWOMfpTrw236ZjuUg4S8ZlkXIpV5/WfctcPtXMvoDaRRmzsetR8rvza58S
kAJ523Zn2MV3gX5I+F160I9glMIcwXTFPL5OZne7tX/Ep2LCYEgy10cA7xu0e21S4u5t0tr26b6Q
S6U/qBHTVEXGGC8MoaeEDEK/kXyl7BB75C24fgP4OrTFmn2KySKHYC1vC6KMVv2jCUl1xkycXV4g
nPMhaJ/UH9EJ/65z1vv+YtSdfRQlPF7ftFGNWyTqmEAQR6Z8fgF1b/XjvuzLqqwLEgpzBVkSaNZ2
T9HTIAYV+HnYjnjcezNfmG8/ixaqIz3ieRVVkvTgThf0xr3v9pMk6av6vpOf4gd10z/3CUkxee79
iVVstHStpKC5TsJ24i5X1qgNzdAJp3Bu3J2Dr+gyTVGbLvsDc+/8+HXEw5pH/j/Srmy5cSPZfhEj
QOx4xc5dXFqi9IJQtyTsIHYQ+Pp7ijNjgSWYdcdjhSPsFyYqKyv3PKls5vvBwDrkwMkjVjROfF9a
bAEPhmKXymNnOL2apr9wl2vEpR1cjB59oeUptoA+teawiuzqHFkzTxNTYhIO+02OcjfCyzwP1bjo
MDgOlOdia18BxuvpvWnMHIkFbDLp8fK8zMmSouC50C2VflZ2RaZCXkrzakenOjV8xZBBLXEtY/36
OiD6uLxymK1iGOmJ5nWcc0SZ8vprb/AuYVt1/wK49ZxoTVJpWOj2wdu8XiDRy3AVp17gmCDlFfi9
4F1mDY4aePpGWCe6lOicXTOcn+lzIXcjKAq5Rpm6v4q/hEJOhBWSqtjx0tf9zaeH2dZX3+DcpPgn
+FjgJF48p8myJskK5TwG4UxQ+ggHk4CrtD5oaCu8GtsZM1k9/Q6/CanEix3ZL7Ur+6EmHHwGAila
lc+xLlqanR3nwNhcilhya27f+VVuNJkeLbWnesNKGU4GqqOz0rGi0PJtzBX4hBXB3WwX3WexyV+y
1eCki3dMW2AVqWtFlhs53paVlyM390MRiLKMmYe5wv8AbhsSj0+SvEeGoiBJyMBqmA00E0NUuMsR
DeouRTXBKt4LaGzqpyw2SGpqCbPs/EKaV0fPzsxkZZCmBfabJF2T8+ZF3vXd0KHyLa1SxN5uvNGs
JwCLBpuZOV8Uv1nbpW9O8ANO0mU5z4vz3otgQkyyfqPaY7sisDEwkgOpYQ9NTypwScBCK0kWNVGl
eMoNSQs0bREGa2GHnJGZGNOXd926fouWPSNXNun/o/TwH2K0QvWaFHPGFYg9K0hdoRg9x5oBHgP0
CcvPmebiiBSl0LQm6eUu5ZGtsBV9F/EWoG7RHZHsa3RiSBGz6XfSuRifjTB69P7TrEhjgFuTvFk0
R9oUWgaYHPoMsQDDjZnyMXhJJttfBFXhZcpbihEO96kmER8Dc7dooiJu6tX4w5tuYLG7CaZPhlFj
eBmYrscA//3JiDL3FTW6olt8jq4o1I0EY1kzM89T2QqyIwwFfQ3LiBTKNkRXYeBmqDSeQmztGbbV
EzOFNOVjQyQEThDnaCORaJkQOi5Oczzm0ky/Nu3MkBc5sIktI/9sNxwT+HNKJY7JURIxZGJXzsSO
iCDxjTanDOP7ivVCUt2q9XVEuo4ZRkwxcUyTitZ6T7pWiHw77NlDBmuHyf0LsJDlRYpBu3VsXkzY
H1dijc9OGr8xWcoJzfImDYcBZC/AfcOk2A7DVQKgHsQOBl40iXbm3A5dXMXqsirNaHOxULhiBHBT
PgwJa9D4IitYN0epsovUeKlacaSO+zsxFWsw3hOHhTE9GSWOqNxey+idZxHcJL8QOryGQv+9m+nI
ihtYa1Hr9TFeRyulYKVsJo3QmCT1AC81n2CcGwfrLfFzOJn2m9muRdN/ah3Rjf8EFkPBTNmEMT3q
nVxnGYf2NdDb5MAiD3Pjc9jGWAyHHDtx0T5YibfJLKIE1A5RAR6ZipL+vYbxazn0AhF2wYQVqg6X
pWciq32QVxGzd2hKeY5JUVqmafvZHBuaSfmQrC/uC90zUVdF7iuzzOo4W6BcyuInuR/aoo9pUoLJ
FcM1RPMj8UE5o9n61p/GHFA0zpiFy0mzR5wkVeBVVQE77zkpVY160SIPLiCqKb7ebAN0OfO2bwRW
ub86X48lZartmOjRv8hRklJzA5fJBch1ZMD8qm/kRE/RG2IJxvyZW1v867bEJolSN9aKYf0ieSOs
qY5N1Egff8mt5+sHj0dfQinby+WSSV0/g8yqivmmfsZ7zb56+kHJV8avr/q9Xxv/j7rcpIofUaXU
rZY0dZvmoGr6BzvVK5fgifBWkOntly5EBt9i1C/YKIwJj0lNNyJLeQBIIQdxVYEsoFoy3eFsFTmZ
nAVVKpKvf8RT6llW2H9XtSXItGY8GNmCWyqN7m+R3nxvLQLoKO061HoO5CENumIob6GTbvjzlrOd
V+0d89YOKnRG+8XZnbl95WzB2LOgaya9E8ggcgK8DK9Ipi7eS9I4zjifeCctUpQA67JaxOU+E3CF
SYm67NADSm/eg9Jgm1c02Cd6/FQbsc3y7ybVxehElDFVRGzk8KLwempK/a1d5CtRr0IdnYfuPwAX
AutGpChBEvqqyaUER5KxxbDZNpthqzlo4IDd1B8/0MlkCijB+Sepa5XW8VqGKRhegTDl6406AB6i
OsxRMNw8Kb1+sb9UF1XUahGtyk3nMhyDyVcqyzy6RVWRQy6AUoo+/NprC9K13SwHM6n1YpGaH48P
yCJCaV5R84ARWkIV8kvP0VaJjjpAyjgIuY4fD3J0EErWB63EVHkDGoWVfwjLuSGwTNVUrQ2P6C9W
UTJeDxpfJjUoSLpZHNDJAym/Wlcnth9za9qnGRGihNzLhUpMBBBSHYlH73qfITFivPJoAm3M5oV4
yKxU6WT2EHETdAQKDYh1KWuVAg4iBuIlsVaAl/e+pFAPXmPrKXnP8lVq/rMgdEyQ4magiUKctcH1
dP7tX3XgF4omKqSdW7nXp8f8nPT7R0ej2KllSOyrkQZDJL2E2E118IzqvwclhaoY0aCVBQbYxZpo
Wu4r/hVgDxZQnZuVb84YL2kyTTAmRNmdNCr5eujBtvDrnFqZvSiA7os8wYrxnKY1ugIo5DlH5EGh
TtSjK9jLvMsVkXS89d2dYrykJww2PL6badU3IkOdpxV8sY5UkGkkXQ0MKUGW/uLIp5f4o7bSczXT
5fUau0JbZ7b80gK9WP33+x1xdaMvIMprFLS0Q8n7pYQviOCmIY9c2XNH1QGl9fik0zc3okN5uujL
y2u1yAlDAyOyvSfVFBevyb5z/0HT7vhEtE4H+EkkeBUoXSx/GxgHz40xP8lyKycdre/z0BnV4ZJE
UVOCinAMTjJSVoXJ2Uxo/mnFNCJDKSYu8CJsLQYZ71PYAXzUST81CytQ7Nk+sfINso2MeyKG4och
GRGkDMklzStfTkGwJdmxy6Z2fUdYbtFSulixMEdZPKSUIBdz3bzxQUtzY2CpXnXJWotnjnEkFhVK
AUoh9jQr5Cnzm1mDmqavc0dlowJbi8G6KTsvixIvAXsHVbfbfOnoKWXS0CZckF5R8fJX7VO+03Iz
QgVDceYWttl5uozqzEr1jODtH7lrI9o00ouiSpgWTEDbTnbBzgueWqt54UjE6jGTZeRaaBEZ06Jk
svaULNEqpOMuX95mZcpG56CWCEzBq1Wj+1TbM/g65duM6VEi2XPYf4km7isptvnWObRmBreQ9tkq
8RBPoj70dfEM1jTwpBsik/opipccB+/0XjEWqhc2UUJU82FjY4WvaBywE7M10NF9/JqxZGfKuxpT
o+xNKKTxHIiN11Ni9tscfcSOjwhpOfQsUz31vseEKItTXvwoluXsejKFwSwtXkcvivvlWTIwNRn3
RuTgh5yMOEiZFiyGKedhhTOds7UCEHHxXUiR8GstloCwzkTZllgOg25OmLcCzGX7oqzCRf3mYnS1
YSbzp5TJiH230drxG/f9eZ/3IOU/+wUw0Gcms144mUcc06Dihb4KkjDpQOO5M86rePsmoOnVDH8B
YzrXjSOi6+fHN3XL/Ty4KZF60YOvAiW5hfZY7Sojtn7/LvQFQFiEwDqJZtRbzdrgVkffdI3rxgDA
9l5afDAT1ORBPfoI6pl7QRoL3pzc4ia3Y9/wF9deN1zXtz/cltVsN+mPjJlM2Z6yKIWyGXDk3jgD
RnknmzJqThHKzKziK0tkKEUieUnNFQUoxboZbpGcxYT7B6vIOrGFCR64Qooj6JNCLEspELXLk6Qo
53jX4nu9S3ireW1/yzq/Rrx0ENBA75rHanc0uhVCa7tHoQF8ZeUnJq9w9BGUcqmv5fyiBPiIZ3NT
roOnuW0374XeLg4vKVokWFB3kznN8aEpDRNf2rJSItDLzWcg6xdG8WdrGHvWuSYNuyoAPQuzJZJE
8zbt+0rIseAMiwpPitUtAJbAGnqYNjcjGhTr8jgK+0tCaKTvqYKBbc2SzfX81xIT95tLZLDCwskU
Hnak/HUoindarZVXLgRB7u1N0fll7KNeeDgcBr0w/GXq7BanwCx8M18Wxy93f/m9Rw3R+GUA57m1
fDRIGcc9dB9LkMk5f2iB0WdRujyJ1UJOChFGQ3auq37xWNNN1hNGp6ZrNElwkZQ0x8/zpe474nGJ
bcz7PcOaT7747zPcdM/ISKStMi9KFUTMtDBEswQOE6SScZIpRmHKWZkrmiQKgJS890/QraeqCZZY
nM6rN042Lp0uWMZeM79yI/k0mQOCkzZiTI+6GI8TLlUreDjUuccEsgaH9hlzBubisDgoxpP18op0
nSEZibusnV5PM931d8Dk+Hh87psnSwuIggkvzCfzgqSI1HdcYq+QM7XrT+czWmkG4N8DlnlwMZB0
BXyKvtat9wgzQ61zROLb+fJRTASKGYP7rK+gMQ9bvmgqGWUFDCkJshPqCkbnPw+pEdiaJT45gNM4
ci9f5Vv8xyix8e6rw8rsobVYnamTvbEjbkiUr9DUQdsU7RXcMDfY3qbv4iUgqkUdnzLjDMCjYJsu
4ITx95VsOv3aWixWzH+65zK6+3gACyoiGSGl7HYXyUErenV3mgV6suaX7Tq1RKyoWIXr2tIQENQO
j5k/Vs7u5yO7J0sZcE8u26GTQFbSPVyAuliresLelfbzmYGMKkscUtOyDFyB+2eWKhHvcQoqnqSv
cAb8oWXJ6cKW36Fp6yszfrWbI2rWL4+F/KfBuSdKsZQThFb2lDkyxk7xq7K93RFuifuYxhT/RF7k
NfQPq+oP1E4sZOhmcqEQ/vVWbAWm5GBmCZOjj8lMOFpoRx/RoSQ0SeuwKnLQaYzaDtHdV77MsVE4
x9IiVvLi1qJ8rxvuaVGXNY97JdIuoNUts/VJS/VdgeqjYgaxJSzOeBhLYBpid7bRrFSjNuUljyVQ
1uWwcPzAjN4HDAJijXq41qzIM5V9BxgxCePr0CYbkxmyEwF99LHUJTfXWEz6BvVmQU8WhbXBkjrF
4heyvswdz2Bcw5REjW+Bei0lN0gJmiPIbROducGmWeaBfsZ799ynHF0vagZtJoL75J47jD/7QFNQ
jNlmBpyW/z7/dk+M8ncLpS+Crrtxj2wrX3k2lhxVDId2SrWNuUaUw8iQw9Jc0PwEIsVm7qBsyCpR
Tr9BFOMxdM8r+KX730/8ru769Fat3fmf1vtXtXp+/PxYFCg2NRXWlMZXUEAXthWZuasSiBeT5bVN
eOLkOr5PQnGqb2SlnAFe9STZu3NiwDTb6mv7nNpMR5noi5/P5psS5ff4HmYUrsntRLvQiYBvAU8D
087sptLpB/pNifB2dPsVx0WCVoBSZUVAK4Nj3OniUQYeCUbMfLNYsQYpJ6oOd1yks3h9keZSpIGL
z9W+QG+NsU13vmk8FokJH/ieCqWRo0CMW01GtUbCEq3fgcm9ethBjBYMxYwZhox5IkojYyNvwHnk
toCgYWGpRf9BOqzdf8Y5RL4E+IcTeY5SpjI38ysJOycQCb75e9jnHNNBMzPmdFaHxUSkBvaNSFGq
tMuuShHPb6SQOcCcXvDimZE92/oYQ3bSCi1fjAubFPkRRUpNVLLP+3mGqle0uJq/4811OaBlxbeB
xvaY0qS2GBGitIXiVVklxsi0Ftb5qujYk5UYrC5mogl+vN8RDVpTzNoyjLT4ilLrOcFrSpYMdrEO
QSkI6cKXipcjw7lKyAI8PV6gesHq3JoA4biXAko5zIVBamYNWJWdSzRxvgXHTWWgGwbeBrA/lpwx
x7KdEtB5ORpg+A/xlcyHiLZqW69yg//AVs2neLGUFp3PuERyvgcMpkPcZi4Hl6KAtGzE5YAgFztk
mJCOE1iZd8enQ1ztWjd1KoLIc5vpmzfPSOCzYIbS3KhPnohBCk4PrO3yoGOQ0+Gw2+QzcZiPnnHT
N0U3UtAABfWSWLspMk3nNsD8AvRB7r6mi+0v47IAWOCB5ZlPkEQGCOBpKAkr2FlGCZeWXCtsc2ww
CTgATNOoMSx2OTK8jikNQ0pI+EcS5ipHn0u5+knokQ6IFG3VczO32xVsAQaZEivQvzzWjN1Ewhnl
FQyDESQBATP0lEEo4kyc9RlkeVVh4x+CqQ16g1sTDqkfYtPR3EjNzFEPaa2zwKrECdV2R5qyDzM+
C6VMhDItvlpzhtTTda1GJvmCc7CBLsciBn22LQDvbwSmYnQ2/yQer8Z7fLxuxRUGXNdYOUYkz7cT
R3lieE8TvYP3nKHMCi+1pZSS0hNBoJgjdIjxNZLVAXPNPqpba+ttpQWrLDrRFUCoSmhHgUuFqRnK
wmRSVRZZCA0mgCLZlx1vMQPuW2gbVIDVpyyPnZ4tZ6YEVLae2VM84fbcUaesjZTOlWvpIV/NObwD
TJm5Cy/eui5zXXnLnMsLCydlyh+B4SatFvCCRU2mmrBiL28bT8RxJb1czM3GQdygS8sZUH59mxU3
8MSGUepRlOdkuzGvQYdJlOIuk+baxgrKDAi5lJWNUXse64+iXbkC4Ol25uSW5e7RmqlbxitgJX8x
XWXCvwcfQB8XTuUlqEmdo0bsOYfnAKj2VbxBAm+7zApdANrNltmbTt4RTVTh0AtJ9j9wczpPdB3k
NMgFFdk7ftlbgBdAymr7hAqj/+exCzFRiJDFMSXqRVeSwkUhyRPG7hX9CglM4GAXSM0JBM3CP2Xo
jRwMIOJYs7cIC/x4XwfKteEqpzl7rmPC2bj7GMqhKWs+bjCNC1uIQ5vYb2Xpa7K+rTXkFYzVnpVV
nzIP48NTzk2WlmKkZgq52wuM78tri1SoyeAw61CUBMccqv1JRu4S67Q2qT40BoAiosUmW0SL8oOg
8uSKGS4UpzEz/VVyeNNSU4M5Icb/LFrjqpF7BugWx88lGnBr5tWcJ4V+j8HG85u6eUOVUsNgxdbU
4esQf4egVDw+/MSk3z1NSiPnXoT5gwg0ub0EsZkfyWS6BcjUpwDd+h3mENBX7jHb5yd5LnGSit5q
DDzR+HgVJyPNWoQ99rRggZmhLbeswJZFgfIshrxCMr8L+lPqRqZmJFtD+3jMuynNp4zOQMnNnGt6
jSvJGXTht3F1WHczKfx//T6aJqCDRu6YF3EXvu5xApPswM13tf5qeL8fn+Fm+yhFhiU2GKLnFaSa
5zffaUQkKQhYgMr3p2rJO6IlgdIhXmvGp4wGm3bP1NYT13JHj9Igg1hjHmYGetqRJDCRUKzQ7CUv
fKfDZlcFHfYcqrknxikn1LVEOg/RfIJpDfXmsY1O6WNrXYBybo9w9vLcOM0mhav5p1oLGFFkhTIT
9kjCsi7g5aG+qWCK7/7a1FmIjcJe3598tB4GZse4sYlJEPnu9ykOJnNMJQ7pvD+tVptbjQKplFPy
53Qx9IX+Z91a63itv2IMwMis5bHcZMB0/kAqgqE5hEmejs5JiX+khVhmjP0r6C/Y2N0hBJiGr2vb
qx4dDwehgnFaY2pYP4aZnu6OX+rha6WdPlYspM2plMiIHyr9TJRZHbfXFCUbbh88XRfpod3N3fTD
R8biwjjzlDEGQNkctTJ4OkRP39+tFKmhnPbgfWmTRbCb3bA4ZfbpukKY5DjWujNzNADV8HaO2uLr
45khxhOuJCBFNGAkcBJ2PN+uZCTGg5IPzXy4DLdM00p1ZoAGmwHPNNNnzgWg3az8xZRzJ80V+M1Y
fwN7JFO+axcPPVl4MEDFbVq4OprerssT//x7d9nbemGulVJ/LQ/pU6n3i2NmsAC8phk++gBK2EXp
WhdpUg2n1fka6j7mJZ56a/M7t+3UOIRGYVqNmReAq7OWPBCHgJqzQ+KS1aJ3SxzTWnLMB6LVRoyv
xMGXhaoYTs/Pm3z9Vum/+4vh687McNCc7T9hB3qLfYdkjUYEO8C4d+Y1UE/tymkeVhCD/Arlht56
22n272pz1RefoeFYEeKm0rgcj4DF3DOf+aQ6+74BGqVQauIm5TVCe3VWnbfo4038NUCzLQDL11qd
+bp8Py4792sJYOlXwOj8inRmAD9lNLBtFKgSGIRS+FvvxYj9g6hVUSQNYL9kywaXoLO6PJ5eUh6T
mbXVAQLl2KS6wrAaEygPqFCKgFiYoxCLkQXq1kO5KzPkded4bjPeCFBXsotNusFeh2g3+4U8UKQv
tSWGr5au27jPLuO1TyhYIKIImNXBtBUn04ABghqmqY/NFegQ2IhGuCxMKPSvPUO4pgqKYzI0VECh
xqUqDTglEFh1FBrSt9LyX9np/wl35o4OlRXxpCTo0w50Zi4052b3+4qZQWNwLEivfty7rEc75dog
f43cMlFhGgDk7x+t4PtF3xbS/KRk0NXBbuHgtQAwx1oaj2/qZ4ZQgXSgTxnT0Br3AzBRTWS+CJsY
jppd6f3r2hiY6D8/Q4N7EpQi9tQ+u3ZlAiO3HFa6tV5ujz3DuE0Iwj0NStf6RTjMCgXHIKAqhbHQ
171pMVg1kZy4J0K9KT6EPg9qHGQ108XXLfKat71SLLU14RXc06Hc/xmHyumlAp3njYBGtuzAGmlh
XTqlk72+vuRNSS692vfno3ww/yehuh1wpPM0rBoZhgt+v4JLlenYp3t8TGCixnjHIjrnHAot0pQt
KEhAPIrs0Ahc1/1g3QSDT3Ty1c+HtGglXET8rr1jLJnVHDaR3b0/BvXMg2iW1gNaFeCHArPWAauW
kKpe37OGGycAHe8pEfdsdCVSdEHEJ4LSsNucG+N8fgsMd3cxfu82do5uvyvasXcww3vGRf00BPd0
qcfP5X5ZSeTxz89vTy222FlWpP9ivMyf6pkQQdORhhgJ2pJ6MFkk16FXXtCBhQwxFDM8On14fXyS
CfSKeyLUoxm0gp9V8+ymKX8ddmR3lns4+JumNg/rfTyYWg4IPJ/AxjAoM44nUsF0ALwmr+RBOVg3
ByTi1xXAM+zQwX4KsHR+WOsv1mWB/v1fKH4rr1/+gGZM1RCY72Eiy3PHg1sKfyRF+YxXtJIDo5/V
X8/Yt6DbC/1JMQCb/WJtDZbQ/o0i/Ote6V70Sq00P8hArsCSMGzH7lZ78x+pqm8S1Au8ijJaX0l0
bQLF/GK8ACw9EhkXOFFUuWcb9fi0GrB4XY0L3Ji2bX/yT87T2iJ9oJHxzILJYN4R9eKuSqAofQ6m
IbYd7J09xyU5pZu5a2RFsCQJq7JY/Xc//ez781HWt+WSssslMHFYNbahnR7L/99oye87ouyu1GZC
1qcVTnSOtxuMJZyQUdQDN99itQGDFvnU+2jp/iiUKolR8Iv4C7hnbq6Y2IpsdGIZunUMUfbSTJYB
mOjZvCdHKZVLJFYeJ0IyVqtUNze4rsXiqTWcz9o9wLtcYgJBQ9cZy7D9jb/0F0vpntWeq8Q0m+GY
qW9Ib0uIoorqVeUyypfTBvSbDOU3X7CbQcIcB3IOF51byDvT7Zgp8J9lwzsW0nhNfdqHpRYQeTfP
dmWgxI7gFluKsRzumDto6WYFHaxDUSpD6oMu7ouiP8m/JERz9gKriUXTQc8psEINFguZV0UpD0Ge
18pFgohkwAwz/U11XmL8Zr9nXNVEffOej5TemAdCjpXBoAMxhM5APgzlegcb9lwNcDfMQSOWPZUo
pREpxaBxAAM8PWMD3tvNlpw+9T/IRCGmMrBUmoW9wDInEqVHNIAHhbIPirGO9Y2byoZN2THsCUvX
S5QCiTzkvpoc0nE2UVg76Qtk19Dzj+GClWqx3vFEduX+0ij9UcUV381VHGkFcm+gF9gH7JO2HStD
0RLv+mv/8cExtnNPqnueV5HPA4CteAteR14AOjsr+PeQFKXRL2eAtzzWwfzkix79PiWJwFLMPKnF
ixb0Z7RVvb3tFsjYYJ1Jg5FBA2NgrBdNXuwPpT8iSIniFWNM83kIggTYEOP9JLA3bNViLYkgT/UR
HUoAE4nnpLYB4yQsOOteHrNtohwGWRidgpK8XC5TZZbc2Gaq75g8WM+XwOBztSfgw7Mkb1IJjohR
gtcofSW3sxSVggRpAyTLWYmJaX30TeHm54ykzG/82UWJcJwcOaQd1PonUUdIHmDmkKX7JlMUI1qU
nWqFHkiAHi5Gs6Nd7iLrD+zcD5ZzwXg3t5zd6ER18p/rF46hIzmPr38i3Xx3/Td9O/p1v+LaJiHO
8jNW6ZIy+1vs2qfCWTjItK4HozOt7TY1U9tFlMc62kS+8Z46ZaUUta9rXgMHV+ikGBbJHEMfJWZN
gA5sVL+BM+J+uMdf3IrZp8gQxJuGHB1by2ZZ7ANx6aTs1IWEbCZDNqb96ZFsUI+2nA+zuL6Qk5lI
IsP73CHmqZFB7kxj2bv/IGF8z0nqGZctcKoAVkVSWYCDtO1/KT/TkoyluX8sM9MZrdHZqFcsaZmo
ZCpeMRSfpRhz59VY7vf1K4MM43nRvcylJCp5TFgYXnXutUalwcMmLINXWIEWQ5HTwHadVtRJQyLl
lclZkustd8X5V/uGnkeW/mMZKbqedQ3nl3laEFKp/lzo9dqW1rD2CtK0mMy24vOSGQ5P5lK+b4tO
CveAXALwDm4L2SLdrLAxrzxqG67VK1bf6LQXMyJFPeeq4JtUivCqEJWQoOQTMARwKizD/VrtWeNH
08mpETXK4HNqNPCSh4OZyOFv7NRCQXhxqEzndWkte/3oImxYfTwWymn/E9kiTA6KKmC/KZ3Pt1e5
zueIKgUAgezy42mBuIFf6Nh2aLiYIfj66m6ZOAbZaSPwTZZc8khf5YEwy1X+RvZ83mFYE/B/Fpxt
A7tV4WwbX1qn5+gU4lyUS2YMZTZRVyDK5Zs6FbuETaMkfFn36Liu19HpbbPQrwbon7Zb1lj937yQ
b1qUDEVCXPvSAFqrZ0CNk3p/iC3zDtZ3r6E7LTjEj1n7N0L7TZASo8IXscqIBLUkEoTaBK6QbDrI
S+3lLYMWU3ool1FItUqWFWJtOeeMBuANcVI9+8Wxtu8WvFTLdBmnI7/403n8Ph1lh1q1jaIr8Yph
YfUUIoMatvNeOky8v7+x5d+UKAtUpFyV5zOotuf6j6ILeB0LJ3MHeOAvAOgcsKsW896M4/2Nmf0m
SpkiJaj+neSsrNpcBSjVq2vdQWN8Yxgf0mLvmx/PTJwJIoJ/z1N0Et0/xroOxFYjPmZpmtgst1Hc
HTqIKvPqNIzz/Y13/p/zKRytbgIlTVMSY7xpO89c6CJy4cYt0mW1WgiEVY9ORamYOuwwFxWQoNC0
zR1xnQ+pY4erNyQfkRnB+dZry50bxtE1AZDghuY++cVKbU1n7f5SNQo9hgOVrqSlcrPFaLI5hTry
JPqwRFzP5C3h3aMDU5qmnSnY31ASgcUYE7qyMxeBr7plWAyZRYbSL6rgC13ZgYwa61qAVtVzbwh/
UizTS0L8H+mTh9td6YtMxWcs/jjO+nW5RLxytCx9Edie+efPC/ohz+hy0vaXtfHhIZhdLi2Etc2F
FUZPJ45GF0CpqJnsVZFHss4m8DDyBUYiZnAb9gy1NO3bfcs1pZZCtGxfPZIMuKA/35i9cbaxd1mz
7UTjPLpgSiMp8+yi+iS0HRaF6ekEpOjxMaYTKSNmUeqn9fmar644Rqwjqbc/o1eDgF4c0Ces13iq
W8sIn4AJc9yvmPBS017rXyyky6VRLnkaRyK3DahWhmZxf4ylXzOcY4ZaV27yMvI8YrWKoyvJFQGR
hfhY8FadloAkWKVxxAQZq7TCUOkKXT699FdEpBFSYau3gsxtwME6PAFNX+f1ryUwPI8RIwZmifyt
bDw6YpNfA2641ejkpdfp8z30gNQh3jAfiwuTEKVx6oDL+5qEuxfHe4W5B1yne2QKxmNfUaEbXCPu
GqvCFYLxvMoxMKltudfwmBj7m2/4+EQTbWJjzxCjJvemsJ3xfijNiHQ8bzZzmPwUIHwOtqe4qNke
DVfAcl8GFxl2iu5RiiW1m2sZmLgKsCoUq2/8056lnh57TYD2vT+WD2jGGuscSOktxFLIcpeev4oX
gLgipGDiVt0WWT3QUzcPdSR/QS102TyDxF9t822FNvzN7rQ4hJvPU7I7oGeoF/TPT103KjRZAnZA
W6+O8bF3XRZnGa6wQifPogrRaUaeXmmuzm87+/TUprhHpH6URWIwnGHWa7hFAqNj90I4JAU59sy1
80D3XMDPEFApxmUyrACdP5PCyJcAxkoiNhmL6TZqrg+JyTGk8m8Sj3+pYzqRFjXevwshNvaYoMCt
GQfdeF+ito63x3JBGW/gFhqPWDf4/1Ekqw0q0N4T0CUeP2yW43l7+CMKbY0sTyXjlfWOiYTSbhHZ
9eoPtD5p9WU1vTI0Fp2Nuya5NKhXSEK4/CzYmL8sCaCcDSlPBb8gtW0TfazEnKCP1rHIzaAi9vw/
Mo5SHcE16WAtcRaMLb2dkM/EGvlb+WGV/malkxgHozNkWRvPuXYOWqvui38tt1+MpzMxpHun3unM
WNOESZQR3zV936D3Njachb0RHRvycPAd1Gb1rYVud6ypR/cRQwSZxKmAJJ+hN7ascLqLdUYu//Rm
mytxMy/Mzhhyy2v26s7oX8y9+3VMNtEFumP1P6ooOndWN5E8qGgjgO4wAWkGVxW9EAn+GGedLjJ+
O5K3EYjRcyszYY7lOuQmw3f0WCkGf0ZLF4MKS1yoSAShVXS5kmCyuBi5K+uXU98zSDAUk0D5A32g
qCEXo6cDoXG4VByXpSoYuSiF3go5z7RI8itQOG/SLWe86TkSQ4DTc2YLxktmaCW6P6wRxLqRW1Dq
DODGrn09dg7O07Y8oKzNIDV/HKncYvPR9ftxE3cddPrJNDtZH9Bgrb8jnRgwPF2GAIhU4iKZFU0d
DjgRIroLgKgQMYiMKi8jxQVAr3vXSZhxuZr0yFR2BkZRzR32lfj6J4JaHQM6Wyy0R42+AgY/C2Jx
Om4QAL+vYb0lr94EZ8RD3p97ik/svOY+27F1ks1PZEsslLRJyqLB4PXjS5v0EUf0qNfkXWdBFWW4
M0lfXV3tV/z78e9PR14jAtRbqrHmMsEMFyQdMxD2229EXijJJbr+ukXBar/6Z1I4IkjZyUxQYrXx
CAf1xcLxbLQU6Z7VHx6fa/JZjahQBlLN0+x6CYlvPZhAdmCp7MnMwujniYYaiUHgJ0mgFeQpyfvQ
SfRbXp6h5ViyRjvKwGP9t8d+XmGunnSOfyImXhul4R6RnmGdaTLU/z4T7Sl3g6AGHUlRB+vfuBoF
W5BWMuZzNXP+WrHKYZMqfESMv2egxGkZz/+LmLlJbO6Pa7LOM6nuRiSoekIix5oW3lKNojE/vCDV
jiiR5SNPwArCeRlREe8P0iRtlYYCuJaYbwDD/rxiYF23wgX6W/zceizUTGKUNij8ru8FFcTM87lc
p/qqM0S0TdriK6fuioVbNTaDIvn8H1Hj6Hi0eigyHsAXoEiWxV0cHSlaHVULV1qwpJ11XZReAGA9
/FnS7YpKNqZY0C/kSKj7rlGxQGyoLTqM4T0/Ph1LCCklMUNnRXapySsWS30WYzCDWfdh8Y9SFEKo
5a1GhDBbhJvrSjOuaK79Is5dhH8ZIj+dKPm+LdpVb4arXGgaqD1vkFwHC4H6ZB6AI4A/lH/I8Cog
LhsdqyIZrJyuk45IUxY55uNZ1GsQFKymRMIZm7aQrOwM7ZjvfL1/+tPZ7XJYChs/hgvtuo8vcrpZ
YESdVidxcWlT0sy5eks/K1uChO5V65k5Zs0QUtpVF4fe5y8DGCzoHkAot1ioy6+X7jFkZUSnsySj
E1F6JeRrrYtEIpsb0jsH7McYb2GJ4hbAahncm/TYRrQotSKmQipxAXyA0jw3FmpNMMy1DlhUzJCh
DsOgxnh1P7z3i4+1QkT1m+gL/O3DcVscUI1A/R4L4Jj6mWGpaU9ekiVvVveg1hibQvetuQN4aMa7
m64njRhIKRIFB2oKkr5ulskaQKVfwkpKdR/berdAoP5i+lD/R9qXNSeuZN3+IkVoHl5TAwIMGPCA
/aIol8sa0YQm9OvvSm73sSpLTX5Rp19OR1SENzu1c+Ue1+YpxaDK0AaiGBuQd5sdzRzrXXi8/5V4
fiHrxY+pQpWCCG93dpFp6shP9L+aZIt8695Xnu6L49gE68+bJriSlYAqBKpmaZsT/cDzpHkfiZ3Y
aOP+Kjf00NCCRg6/aJ++izDB3decR5NelztvJss0XOjWxTBKCNpgL9Iy3t0/Kt5fZ4ChTBRZMWnW
eK2DgeiyvP/XeUh6466deLaZbJX5Rcafb+1+5Qx019zPcVUt7TXPRZ9HHR2RlGrRbWYMZsca2pSq
BDGc+at1sEYb7Ku8fSXUZ/jzS3yLYFzAQNDlwswhwpPW8mNGZC688JRgvsZlxDDsOYDXgn7gzaZ9
TxyldOXXK7ZmYo8BWpKQL+J8ofk36FspBq1NM+1r5QqR8nuG5VQPj+7byvbvC5mPPVRRpARUoLpi
hzCk0Yykrmyp33fGRtAN/DE0rTQEw0EYksMzxPEfZgFgIo9xH6ReOTd0DvBp/InNx7ayAm7eV2n+
RZ2IYOxNqbu46qyOfioMtaOXa4dBgiWyjci34WFNeSWBeW8MjNyKpVigR7MYgdrlqhYjZVlq7TOJ
L2T0KbkB9creI8eM18HP1REDDLGXb5Rkved1kc2a5kQ8Y/xXPci7NoL4XbiHiwKK+fsHOp+EmQhg
bF+IdLOTArBWKSR62ET2zkuc9nlJDuIn2vGGxRGTSdkzLwUzn8WciGXsH4dthNdRH54GZyTn53iB
ZtdLA6+Wo9+sSU7k6L9Hdrk1COLZxOaJlxcDX810rrvq9f4RcnVhgh7a59cYFXRZO8FKCNGDgtqz
9vbJEUO/xB84OFGFmsoE1LHdqI5UurWjOsSgVz7cGglRNzpeeQpRm74niR7qRBJqRn1mnKFQ0oG4
prnYxEt/hYtQW/JCq1u95n+LktkGKVkzo0ofYX5rdGbqv1IZDHVqvKhDZM+LiIBrmfLyRZ64/XT2
RoLB5bXGMZF5n+Kfg5XZzqk8bi6Xq0TXoThZSQi67HKSH45HLkE2x1JkkQGTMu3G1AqwrGNddmuU
r87ADt9Y7v+VpfzJuaA00Zgn9FA3ol2+XeJtBm6Mq4EUXeAaJS9snH2gJ+fH3DGrNwK9V8ERd/6K
UxI/rkLeSzYP+xMRzBULsfnLuCT4RJg5BcdLusZLRsC6bKx+KO7R4Q7s8FRi7lqq5aFoZPQEnf4H
FlTR7HDvDG5NfJtzr2WeLOa2dSFYns0Ysl4cSkxauCArdort5r0dbfNIiuXDQ+m2nr7Tagy2Y/8y
503lyL8Z7eS2x7V+1toLjDJ3mo+tCxS+b448Bdm+oPZclb2VUgw+nYLVMnYBX568RN2KRvhO4a/9
le75tsON9Knl3UEXtkFoAH9fXFh0Oc6m/FwO5Kn9FRKv9APVBlugrz3d13Te7/42U7Y9CNtA0eUy
3OQVpHcjELmmD7qXI0vEkXT/XZPZEkYZa1j608JoqFtytbG/6KH0f2aEdn1ufxTYnuZwnLv5JoyJ
csyTXRR6UaoxrnnhvqhfzarMyIo753Pf35FvydOJMWZWfGnVEf4OpqOFn6o9rM4dlordP73Z6Gui
CYMmQ2eOZUJvt3f4uv+XuRbAXGazEoq8a/D7owjOBlkAN9AIhAQTb4KCY9psXaFV6mFI6UGlP5Lj
+OPfYQJbRlByPVbEK05oEyw8wztzMI/zldlGG9NIq1ilp4QmsBQF5jcwVN3/EJxPzPbYaFdBCssC
CgRLjAJcOJstOVEBmIR/95Ckru2uRk/N9LTpV7Q1t3nIY++S2aBZQ9/h/mjb7tv2sCg13s2fjRy/
jZdttwGBtWxpDb35q5O5h8de9s4nb2BxPnScSKHmN7mHatlhFugMBUGkKHnvdAp9Ad5EpPHBlGxz
28noed0B6tsTMhEHfoe4j1N6nplTN8SWCc4RWUsUyLjuHu8AqXFOZElCiKEcATjW1gR7vc7H0k9e
xuAY8WIPHmKyS3pTQW/qluJM7V02AYLuesFnC5hNI35/KbZcIEtFECotju4Kiu7XalN1xMaaOR76
c64s29+TDxfZbGXEBP1qo9vmY2p3qCNhuOfq4OTWyiO32ZHnl7MTcGKqiNlZhUjDR+bSJWht921s
kuS1D82TPU2OkAmyLU1MsBAX36nXnAILmLbHT+0ThR1ar+L55hxgYtt3tF4Rx6qB9aUorMQvHfY5
dE4HEvoriLhqYjYrV/TuY+HNGbhzuxTm5U7jtAiDDDKVFgwPh4z8bMCnA34YzqvB040BjaJVZFVI
QMdtNSQOyIUH6vOthhq6GcAualoqO/JRxV2XyxYlgcbYYO4Jh3TzZmNjwOoYew6XJG8+fT4Rx6B8
axRmi613NKFNx8v26frJXKo/Yyy5sBx/lRD/6O85T+P/+FjfOjIfqy1FyTpTbuZxt/aWnmCPByz4
++IiPDXqP43iWw7zsS7Xc6d0Aj3LNRgUd8vAQf8wpQ2qwfMPsjOuQBrc3hPIeF0N+AbLKIDAGm15
dBgK03qU5ZC6rHhX8KxgttrhmP58cPOtJQP2IgZUWsWESb6sIdLb9D22tDwGR9kRSRba+2rN2znz
P1D/WyTjAlZi1US9iA8IFpALMR8fKB8ZmJg4ms0/mf+IYcO2CLRnY00jgJfsYXO1Rw95i2JzjemC
Ku5sIMdYbjpP3kzrIiianGABqHL0vPf8Sf2RpiTwfhSty9GLd+nYmC1MxSZXKY0+hkjCteZ5mEP2
l2SFmvfxedsuFXgGvDYTaut3TJON24RSClSzgJWcDSfA4rIo5mjFQy42XjMCLC0zOgol2NIjk5O6
QIXxpTcXuoe0rsN5ZXi2wWBIYaVhjyIQgHiNua/49b7p3d76e8fFQEcXKGGeajeIck7yCvvXsJ7m
g/IiDRg/iO0Gs8YP5yV6TDJwJDnZgrslmXueDJiUjVrG6QANy4fz9iN3gCGXh4fXBzwHPq+9czbW
NrACFtMdWJHDOvsVFvTIZZmgT/ECkqncPWOlNaVQvH+qs03Mmo7tpuAYxFYFlk8ao+JVpF/pOLMD
3Og+Chu8T8Bka/tLdx7Ruhp67Tr09O1nCKZI0+WUpObuwFQ881FzrTJRA4F4bMQp0LUT/eLoN4ch
UwHMJ5OC+DpWEapD64334f3Sl41Pmz1R9sphIJ8vgndf4Gy2dSqQwX7JOOd6f0atCAQva9Ut/fjR
5+08pH+DvQpTGQzYD0OjWmIMGaeT5wwg9kkqTiQ7m1KYiGBJptOm7hOFfhjsqj8mr9VP1O7Di/3J
XXE191ZOBdHAaQLyXSt1Zkzn6dHCHqwC5xHNIxl5oH6ir7sv978Ox9zYXbfm0A5KPEDYxcU8rctD
9NngAbsuNRmpYdQ+2QyGFLYS+HpFWgI3MDIrNcQEY1UNXfZCia2svPTYnCFM5VHvZ3p4Mlp8+xjy
lJgkrxmJ9jkIJe+f2WyxbiqEXrGJkFCq+6GTIaT2Tmt4UK37nr/Frvx2sUi8bDRkxHvo9uUHItZG
VtzJ/Vv6jTX36Q+gD8/kB/RhE+uaMAIkUuQ8Nh/VgiA0kxZkdH1f4rSvcL8h84xdekFD1h/qQpi7
cUCKrT/RhNoVWnLQb9btNlQZdUdJNxTZpGH2RDNFloSx6un3g2In6T8gmGzJ9ZWHGbeQ/I9TnMhi
LtoVzefn4AJZL2ssdXwvHw0/2Q0huTg1eK6cY+CiQexo6x4I1vDQcJOs8wc7+QGMsaYpRpx6CT/A
Ob0HIJCD1+/DQzV4fsjcJZ8eKmOvengulHMJOWuQc5Sv4fH+fZi9cxM1GGssUmEIhhp/PkPsIi5b
x/VrLjnuXH5lqgNjhG1UFGA7kHBW6AR6X5J40dmq8/CaY9zRbom07DnO22w6YiqRnurEFMewKKqg
gESaIjh5nuBePHI8cudjeJoxD/IQq72M3QmUgwcDuRak2Cv1cP8Tzb5eU2WYR1g1roOUIZdMvRrM
1GG9oErkVw4wzrqDUynMM9yX0hiiuAwpJTpXR5gDVvWuF+7zyg89HlTQ2/HH9YWPhoYa08QICSNM
L3LM4GgKhDV0+4AroSroAxA5J0cN644YNrFnBVaiipIKMbTX5TQ4xlYl6DxG4eqvju9bIza5dxky
LTBHg2rkbXJnWI+1/WiTCG7u5/B/6NmeR9uJQAaAwkhOZS2U6egPxotOH4qjOhm6Er94qs22NBsT
SQwEnTMRC2BTnCKuEjIA0eMFY+cj2gvWjyLKusDX+CiuIfdTd3kXmWMobK6vMMuLib3e4CZ3gsdx
8XBc+V/a0rR5n4++F/cshYEoUHdb6dhBzrpfWbclweNesvca2tnu2+S8AzI5TQaa4lhOL5WF03xJ
kTtH85U3YNbNsheLxRZ37Wvv86ifuabCoFSpN8VQpTAVp3a0W9PX4CmOvMxfZGfFO8lZSJzox6CV
EsmhGTW4CE5HB82VbXESNKA8t/mXd7kZDFFHvcoTExgvIhHQLYVttr783H71yCdW3PUivM+mMs5N
J0hlch5whtW78oqZIFUhjUueXSygzPD/0IRiqos9kt+AmoqbtZ19pr8Ple0LLodEjaUa0l8uLlYI
hltv0y6UM6liMu7fxNf9C68rdf7VmYhk8CUAZ2MuShSiTwVA8/AG1PwCf/4L90Ny7jjbJ5ydMUdY
XTQcrUt5McuGCK766n/ev3izjhSabLGMTsG+VpG5d/BYTXOUTbSLLsatz5/nm9fi++8zlyxtRFnv
dPz9ynXAiEvp/1vv6mB48L4e857nRBHmgsUY3+8CC4LQmWw76SFchZtRtPWW1Js9yuRb7Wng9Fr/
DwT5Vo65a0ZXZ4mkQKYGOmEiuthvh4rtT5Osoop8fnJHwefiaENXYF+ihHMzmcNU0/7aBdQksKFa
+Mh352cNzfAN8pbNc4ktpP0rf06O6vDHE6Bbpok2bCSqbtRSE59RRi95YwXxSCfgwWgsEM2PJFte
DjVWflxJ6vn7zJZFm/M5VY5Y5p5F9dhZsZyMcCFh/FJivz7bfrv2FS5iavShvqch85ArDbaLyAlE
Ofp7QRQvd7BOwTugs/31F6qRj+7rG10fHZDn1WqFNsETjTngW6BU9PkJFix7+4YgZw8E4DyK8/Y1
OXt6SJOzD5EdT80Cv2yj+BqgZoudX+A44K1q5sphnvlWBEGVSL8xVNsUG1kh4dIu7S/lsVjrLufL
zj5QE6UYxOnVTq/kDErBJTxhjwui/K2EA8xsXi/wLJ0cllD9Y7vMfQnGqDP1KxUF/hBzcVLAsh+m
bvDgU04U37dBC9oQvcd0NuazqcOGVTnoyW/XCJS5iaNZqJ38GhahjCjUMjHFKTvv41ppPcu+vcvR
sxoS7pjJzQe8Z9YMODWC0UiyAnG0pDk6kbc8LKOdmdtIV8WJ4wMUA9uU/RJUAjDj44ru0Nm/8FzV
2Tf6W2s2ySj2SiSlMWwLn6B337F31AselAVGolEMpJuJPv8uvpmIpF7t5NqMl8S8ZldoHqTEq1Zi
QgQ4Bws3xv4BX3truaV3zpdlU45hEGFGQoDAtbqAVyCdUaBYiesYO3VAMvDJS/PMx/ETBRnEUpM6
kceOykNvc3K87nwfNIgc9OEAv8GAT1rGQ6EZEIJq4xnki6hpchPDHOg1GOBBDl1O2iakmy7XnuVp
ou3iIQNjJo/IgAdxBoM6rYC3U7hAmxc4itgSMZAQzOJ0UplzbLf87517ZzCgc+6NDj2pAS2z93by
YGCYBKiDVKq0FUF6fFl+7VFjCWzd5bqMnEfTYBBGC9qLKNQ4zhTrB5x4rxzosBxmBuxcIP8Oxg0G
XhJVD3GxqayarE8bObfFzxL1aCxlJJrzd8Hat8mzWdQyzxsjT+kj/X5ZpM/hBtR1R3Du9ER44KVh
5t2sf54Nk8GPOI/OZV8AsjbALO8jRyiar8EOGR/99V96yBPNGE8Hg5TXVAAlCu34i3YjYl2cIG/a
h2f/JgMZw2DJZhFSGHbS/WCgYIFuQgeBPI9PnyuJwY22l025rWH/mIu55f9AWvOALP6ai/OzscXk
5Bj0MNIwVRI1GlHpQaMJ+IQofTH8Fl6DCQ9vTQY85LzMhESBra9Pl01Hcr8kIJGRuUOosy0KE4eF
dfADtcjzc4ezuy6igsAZi13BNSw7eMgbUl6dsiY6uTzAW/pcR/HW6uz7t/rW+XYHvEwGQQTDKoLk
CjNBFgZzfbqtrAVQETixC+6rZVDZAWhivR5dlHLshrbp40UN4UvQeIdPb8O1JQZkWkk+p3qFW39d
eV5lW1dsGwYrrbBE6QJ74u4rP5/r/bYndidrOmLLsyLCnpA53GAFzhLcuJvDq0mwjclafnKkUaNh
j9pUsUBAV0wZS+AZ661aWetGI4M7qDjFRsF018KPd7n9mWw+EeZwpM3dlak0xoRHZNeKzoI0zIKQ
3Int1yu8E26EOpcwnIphHr8xKzq0cJxvToNAUjDp+dcPXvFn1iymUhgrzaM8znvt5v+gGz4G8RZo
vVFm4lauZ7uVp5IYA7xWiZR2AfSpUbdrRiyxwjCyTbsCET98IWaxsECR963mIqSJ0NuPmvivmZYH
10ij3+rkdCJd6R5RcjsESJ88I+SJYp46zRxz8GJAFM26nhwL6YueXE7qGdJePrPTv7NCtj3fkJC9
qOmHCxbRURmJfkbBlZYBEh7pwmwr0fQQmQevBn90aF6g2XVRYfBp7WEc1MTOADQGhkSznAot57a4
puKNpYF+3OCWjeWSgsz6g9MfwryHaSR3UUNvnrNxmoZAOhYv439fyBkgM/r5wnFAZ7tTTNW0EN1p
2NvNEsdGZ0GLhRLb2xWMvcJa/0uPw/mW9Hf/iV/fYpirEVpNK5hdDvzCRBKmpMFx9kzrLDxvjCOH
vQ2qNEqNSa8g4pBwH2LRSwyGOoKDu6/Q7OM7Obfbh5xcOyNCpT5UoBDeXY/S4wz+AAZtZPPom4O0
wJqXfJ2dPpyKpKg9EVlq2ABkZhCJLmDwj7xvFO+80jbtUkSJLMa76tzXcbaFdCqQuRVK1wlm31Md
s10FAlp/f11wRPC+F/33iU79VR2zti2h02l8SCti7RN4S7TJ0vnk7V+R5h/Rf4yQnVnJVD0VxQ62
/nICZDk6SvXgpPExLs/RilrzHWu/jRtPtNJMMdTluKLxoyPau8guKlL76pOx+joab3TT5f9h1yVP
O+Y1FTRZB/kOhI67FzDh0xRz4pTr9CF9AhkGr09wlj54ahzMsxo2RZxnErXGk9cdk8CBm4dlRyjW
vn5+fXEpz+ddku9vxwCIeAlRGlYhjpJInBz4mr5h909cAJn1SUxFBpe0BX9LZAzyejkPeq2aSCWD
cqrfa662shPZyxbc+HtWo4kkxqVr5VQNTSiFA9ReE0wbYdJIWGK4nANVc1UoDe2ikmqg/8zE8r3f
75gcnfMmaFRcY3XxVH5Yh/6trtDPsw4/7tv9XIHvN0mMgzDUuiDkpgZJ69PO+3hqXg+W++snQaQP
+u/M7onG9Yxn7hpmZiRRMi2dFleYDxaIUVEVoTU+6cjVvAiksKveNsGA6lbO87HclIv/DD5+8sBr
zt9DDUwC3YyhqCI6/H4/2Ph6PUupWoi0RzxYPdGFveTt6mx/YH8Cl5DtxgfGgMpv0hj4D8sc+8WH
VrylaAssc8IN/2F5F/IRksQ7gHwku21re/tRb00P83GlDdIMf41Q6/5nngt9dBmKy6AOkAz9ZgYT
eIs7rWzzPhJRPVtvZLdSUaGGVy1Cov9lLekKG45ECiaM7r9JZD5yI17jYcDSg6fsERVbwwBJJtLB
aEa6vu7hV7/wEy0zvu5vEpnbee2EJByDRKSlyI3iBE+UrgrpFu661jlP4jdJFNcnp5ln5xHMrCms
qEN+djeOjvz56tutbz194h2UKSucjTZO3iulzjwYuizJFlhOwMsDE/5dcF3ICsK8DAalkcHrYMTj
AzhQXCzvNgheyMSm1VFkZdBWXy3MNxPl+o/s1VrYyWD3ax9rQsBjbEcv5cE+745Ox0sbzvWi//YL
mY/QRee+xjIh/MJ2hcIESP43sLexXjQuCN5wNDaxzYezSjS6pdD8AI1ex2tIn4PP334E832qVE3P
kYhjAgexRjDpipqEZ5KE627R8/7DyCffg3nAkyS0itrKoS2i7u4ov52f3Oev6oMX3s9Vun7TiHm6
+3GEaxdBo3blOL7VgC0a1dpgv1lrRCERpgBLL91YaPeHR7vAUtoNNjzAIIQXI/VtbtV4Luj57fcw
b7uc4iXWO/qZHedDfRs/dCcnEigKG9JhPpDmjNaBxUngzMV8U6lsN4pwCeRLJlGp6811G+/lClxu
kfOoLhfhw4A0AXYaRe6VgHIffXWX9WfoXNftBw/aZoHm+6uzbSmJEUaDZeJnXFFERBYEO+wDb8B+
Sqxh/+TAKHXY71gYS5PWh0Vm6Vkl4n3GdQ8Spzv4SExwp8LmMW2iFBM5yG2k1kJ7E+QhLZ4pRAqR
Fh9sAXMWmLSwoVyYc7c03Q7rnoIMpKVg0BGLroSCBbm66aqwRz8kHzsvKomGnphtlpHCgZNaLo6r
YWFvQbRjtzE4jCjC0qAeJXvTTl//pnj1m7UxUFZeitGKdNw54OkJ1SsMRGErGf/dmvEqf5PDgEhR
WmonBjgBpINEW4g99VON0UA5Fh7Pcjnvh8rACObjslwy6GE7dOmhG2K4/IEGVK0fLXigNQ/DiqKL
linJmiEyihmDFEAtmNSL5wQJQQJBRL8r/WR/c0kmghi1emXorehSU7Xo25euWu8tAlDeFzPXEQrP
6VsfBvSQTGu0IICY1m4c77pV1gHI6h7IzyVANyd+s7kF9dmGm0eYNZFvyezIZqKaYde1kDxg19Ir
tqiHnwkZBzvD3eTudpp91CbCGB+51cGpIFkUCWT3YseA9AA3EBtZjtxC90zoNj3RmwVNHKms7CKs
i4BeCtmsJTRfa+5bveDF9rzTY6BNMwJNU0tIEXZwPN4wVYtWEHQmcJ6nuWzPb9qwUGbVYLSk9q4b
tiP/ChzwA6slpl3bpeD4n7QLJN7t9/etcq4x7jepDEyZcl5lfUzPsLOznfnQevKp2Trl85fgfEYL
7k7cuez8bwIZ7+psnqW6NCAQw+2Sc9m0LTl+tR8AEe4uY2kWsCa2yEDI5ZKL5lmjsrDp5r0i3jIk
Gci7jtzU2Ryh3G9qMSAijgka588QVTqNR1cnxpWNAVWL6HbqCodzvB7tev81PvvHfPFl0K4aDjxT
CX88hRNlGXzB1pTIsqj90BCtsPWfL7zmrLn4d6rk7d8nF84Em8O5aiCitW9rRRGICiNGpL988AHa
nzzKlHmvAikZE0GnKEkmcyXOqSZcesxXPOmruiT9pviVbs7PPyN/1aTOsd0hHFzTWh/nJOcvxUQu
cykGo02ksoHc6GF9qp+Qq1FWiPHtI/rrOBdwJpuhyxNRzHUQw6GOLwJEpSR7kraohB8/OVd8FpEn
IphbkAZhXZomRJTOZte9Gi7Gu45+tuCl0uajt4kg5g6YlZhprXpF0F77yNmdSfqFgglmzWh7nezW
JpEOtds66ZPrlphl9oR9jwiYPPPafeeugiLpoqHAZrBrhUmAxUYkBpo+0jxNmdpKRRyud0IPjb1t
iiwjUJHwH5WlBr+kaXgRG5PeNu8QdG6Aftd6YX/te/RnYGyV8w154pijVbQiuV4LiEuJ8/4+kt0C
bLoZ2T773Gaa2ehsqhoDJMJVwCN+oaohPNycdk8e6HsXga+CKQN5Za7/Nfu1vo+Sjcsy5ERNLfv/
R6nbwxnOEILQp3AxuKsYHFMRL81wC3vufDw2BMuUYEzS0MD9jonykY4rQXJjLIBemeuVu8BI2i/y
EJDtilC2Gl1f7R1kuT71A+i1foRguXA4X3cOBCYnzoZpslkLlURPXDy79WW9WBwi8JH+fLOv6BL8
shvZ+6vBU30qk3FrhKuSaNkFZ7A+nSLkT8nrdiX7AXeh+JyTNpXDYKmh6GGIdjDcxaeQ0FVLrpXY
y8WCoF9ZgFtvJ7+AqhWXgWXu7VdkdE9IEs1c6ox+HQpn2EwQIHwQwN1KTqATw8xcMZChslFH4H3C
OS9xKo6C8ORpPHd4Ly4XiINb0z0MiZ349j7AMNTyvq3MX5ZvtZjjDIyi6C7UVIzDEd10mDu8//dn
376pIsyDJAdZDColAYo4g2xHR2mhn1bqB9Zb++GOOyI06/VOxTGPU9jIemLSy4/dl5njlKp/9ULb
vXpv1XLVvPvcIeQ5Dj0Y/vcJMlB6TnoT/fxQEFXV3MGCEWw5oWSAi0fKTm7TUm5PTLcluss72/m7
8C2aQdarnIaymUXS08t1gQcS6+HSnug80+eYCNtTXRfmRSlKHGlz7B1QHKAazomJZmPZyRkaVNGJ
tVeXvryOWCQBl4KSEIJC2aYjeQfzARQE2P7144iNrJ/cbzdXoJ5+O7aVWuni64CN2ThAp3UFfDmk
mBY8R3qu0vmbFAY68lHW6i6Hhbw471lCsI41fBTJs0hQ6A8dun+H53DSv/jng/SPYbA1rcEcSqW2
cJ5tTSQSLMczbSxAuhsFwi/Ox5tNrChg5kcRQEUbCEv4koy1Xg3aWXpqr7YjPku0uLItHm3T4xGz
zbVG6lNRDJh0TSN3upVJ9JFxxHAZY/TObXerq+Ry+6JmEXiiFoMkppw1YOjPYRsnJ3VrX7EdMFJx
3PVZP2wihAEPvR96+dJCiGNWRPyp+8fzKweA6Uvxhy1MRDAg0anlmKU1Pk8PW/BD9+lCKttcGu+S
vWp0LoHIzVO9I4+9y3kOOnwFib2n9cXFpHLZ4TrTgdc2JC/BAp3wJP84HFBydBJPAzuQ/hSfMGm0
XLnVUi9Iu4TDy+3cmEXK70NgL7p+zstWuybSU2mStPfH0UbW5Uq+9DPnPeWZqMFcdqvSYKMCTDSX
ncjC8KEf7f3V86oqCZfOjH66e0fNOAla1hrn+IqjpimCzWaZgD+qI4uHh7fVikt8N9fpNb187PhE
LIxnZDUhbTPEBGvsEls9Ba88Vq7ZIF3RDAVhOqgJdJm9Em3YKG1SwF7tcKs41SJYKofcHw4q3adZ
I75DVQVZduUzJfrz/csy/xBNhDOXJU46PVDzSoL7AMbYzU63d3AzDw3SPLU72LSG6zvq4a/w+lss
y5FQZlLVYNGN9KSVfu5v7SG01TWK73RvwF+VCScHfKtrTR7bIZAaJcDec1QSXjadVxBs1rE6B6nw
NZe7atZCdRX5FlCOobWDOU9NAXdAcK0pYHuyq9uI/Q7YqX1Zro5f4J68//XmX6JvaewxxnJQtufr
RUKehZZuwtXwQQcZ09JBtZkjaxa5J7IYl8U6W+WoKdBss0lCR+9dVUarZeU9N+/HFBsfFrynYrZr
AlPT/z1Llkc2qYNcG2top5DOy2X7YQXGUHdwZQt1DOdzPN7XkPPpbu0kEzNJ6jIoRqWXnrx+kfuq
dxQ5i3O5n4uBr/icjkLWQ0ItONfHBpSdKZZjLNe82bJ5TJ6cHBPk5FGiKm2Ok3OQsYpdlBIxLIee
aj7fNAWnPxB5IolxUJoLJty1yyAhr3JyaIj4JJGn6rmwl+bD4odtpzv/mLlHuH28box53JyIZv2V
VutTuW+g5Pp98+49XSuCJWnEzvyIiLd15T4Ptnh3gIHqMT2XgdpAW5yrJtliReLnfE1nxI/XhhyT
VftRfNy3ytkc/PQWMIgSSUaklBZkiguExmhi6t14Y9W2sLAv5Sqz+fmkWUfw+2DZfFKr9LkRaTDT
F3CvRDa6qsdFtbx8mLx47nal7lgPm0dK6v+ep1aAuwDJfo+i80v3ht6VTe5ZB+3w6/CEhXHt8+AL
EdpIiqXeo5DDCyypmd77IfRIJndfLhq1HiRqS5j9r3eZl4OR7XT7qJQ1EhV/zlfl3BuWfsII67rI
EtzQBv3d3nuztMgFGex1D0/DW+kfKFhxJM6GSJOvyoBPVrexpQwtvanSDrtrr7dGJfUJq8h54a3C
O04Gf+RLZInmCFmVW3uUZ/+UP1xtE3S3BcGolbQAB9fb4LqvCxWMMJjAwK5LVEEsx1nzDppnzAxA
abKq61GI65M/UBv7uNj6rsaF5YZqVKd7JsTAkYRG6XNgQWdwg6sLsN6BNCt5LfFG5q79b+2VAaIm
kCTs8oawJLM3a++j0uyyXJhbB72LiR3/DWmxPgEhlQGhglLv6SLMdQ3vEAFVTCwbL6QfIM1z305v
7u6dc2SX35WXq6oVMX1RXpxiFe0uCWaDlstdjiXcgkaahQ0ncZ3Z0QaEidnmk9s7eVtacO8XMJ5O
eA4SXW+veKa9zRqLNDa7i/0Rk3S1pDzbbuavSiJ7b89H7mwSxwXRGBgKz4OZdyFgaOOga/PyynvA
5sg4pt/x9u8TnAs6CVsZpQ7fsfM26GhSvNIrnnvLtVz01yBqO/YfuW13ixUaBRc/O/vx8HhetOhb
fI7A9AIeh8W4EHfbzsUy48z2X4Z+MTzet4DZlCY2LOo0GkK7t8hc2fjSGEJ1FSlSCT7GXLPl4FxS
R4s9ISP90npZ1dikvN7zEjuz5dmpYOYKD11kNVJ4EyzuNZLHBGMBp414xYj+qn0Tqw0GsHlgOesV
TqUyd7kKM0uqQEnzhJTcabc5H9LQls7ouVI5V2vWLZxKYm7xOW508OlQSRa6oVU7b+wOZ7lSXGlj
vN3/irPdghNhbNMMaJFbtUghbI1BlbDy0vdopz+dI6dd2oWBN6dyfaw7Ojtbd6vYq9z1cbF1g/De
PVqrZG/z9Hcwt1mMEHgXNVW6jhzhkF2JXa4o1819fWcj6akc5u5KYV4NZ2uEvhg22u0q+4BFQgvD
dskKbxud4k1sXhV1Di+mMpncS9sUXVSN0G1o7Q8vQRYebb2rc2Pf141noreelAlsVGr6HxNdN0dl
8QbGuL1p815q6oDc+1CM03BOxlDHx8IBWrvNJsXELvo6I4s2P37yy3f0c9yTxoBM0hWVHgWQFmD7
fGKvVt3iR7nac6xvzs2bfiAGUay4a/ImlKQnOV0KB5Rmx8gOBN5c8NwYiT4Vw0CI1lpyl5vU9l7Q
pbNDl87yQB5fsUIcw7THNZ9PmPetGCQZBym5JBn9VuvGcTTQAzyjC3dXeZGGLk1uVmXOd53ox/Yj
DH2WYU4Y4sC1Y3n5Go30WOGBPgGOnc/5cLqO2RhdU2VJY30PadQiSQEB3VMx+gZN4yb2+NFHzvMK
1ewEvgc3gzPnKU8lMujUSIUQFZICr3FdByQUULtHMIlM2H4vPNzXbtYWJ8qxAFVGY9v21Ehwimpu
azjEl/siZvFoIoLBo1rvBJDFy9KT0JJqo72Cl6W1Yw+Ny/flzL9kE0HUPieAlI9ilsQddOltJ3ss
7LomdNpyzeXu4lkEA0pNGBldEOP7rLuAwMtebbG4Nd3tj5RjhluCmbXziVoMKAmK0CSDoOKtMn6W
bxL4/M+Sk4oOkidcdj2e5THQFEVdoxo3c1h777uRVDAHlG4xBM+NHnhqMfBUiYWFMXgcYumAy2Z0
ioXxLKwAE7zKHL0tf4D65PwYWBLB71uYjUYzhpvuSTqsZOeZvrz3rW828zS5tDrTHlWUcW3GOcQg
oawuTpv3990SzfpY4/jgohT4bK+jxX2Rs10FU5EMTnSpkHdiCssAT+CmRigru1HtJdt1mRAEQ//y
IHUGK3qzbhVLhLiXk0DUJcr6aJW4rxIHjtj+ksiohkZKICJKSP9LRLuC3ck8i5h/GVGqNejkraFZ
DCKF13MvpyBsRUQVLPA2Lr3lr8fYXuBhBEWPjR2P/PzZrMc5kcmAE5biqU0U6rjFGBJ67x6uWwEM
7Tzf7+Z0/Wns36ox0DQ0gxxVFyqGblTv3ZGUXquggw5tM7yuFgoG92QxwHSu+848I3p4Ape6dAjI
ihv0zZvDtzYMHMVyrUlRZVDoQ2xy2lTuZojAyaps1NN5Vy6+fL4XMw/u3zIZXMLamBr049AK6cZT
LZMmIoab/QhL8v9Y+9Le1nFl218kQPPwlZo8D4njOPkiJDs7kjXZlqzx199FP9yOzKjNg3PfbjTQ
jQ24VGSxWKxhrWfkqzl347i//RHG+KZevurRNYWCVNjyOH18mkbTxPo/RqezhNxt1cRxokAXw/tE
V/HT0zSf0Gw4WuBOoMyyOeJGw+eBOMYfnU21CXoN4gREE4fGPT+n82IPxA+HI2jMpRsojlIIXRV9
jIxdiE2Upx3aIDDs6QRvm8wBVAum2zhSxm6ooRTGElo01CdZBSkoJVhI6qvEVVxQjHG0GW0NHcph
jCBOL43SXSDnRgMCSIrdFK2hmAr9+ABJNK8vcrRPcyCOvagSuQeKegZxQGhxvBDxxM5bG6RC88iy
26JZwSBr2tVPnsq3bnPWyMbtFgV4KDE4OsmX28srUHEeL/VokmX4TYzlZGDZvUQl3dDWWe4wh03A
sIluHXhkQFZ+WQvOuVPHfNdQIHOXaa2RKKixy4g+ZD/piPqO6CD7RoWhcZdrclw+nezU202fnoCG
3trxHjk+zQbAdmahp9OVXDcnKxu1Mx6W25hHGH4YczedtVaQixM+bF+gDcTio9KN+behAOYi6vLq
VLVnutTesrRTkSj+/8O/k954t9Fo+mMoi7mNaqvNS5GeU3SLYrgNGZDcme4Aiyq+/YlfddChnzGU
vb8EvN4v3irSvx88BdRr02o1tXEFfNrWKnUf2+toNnKoGOOA5CyNyu62S/PDewQ+3SfDXcBaY7Bo
89MS41tmWbIFNjEMmTPa1GJ17XLMbOzmwId7f88dIJK4lp85mDrlOL2xG9cwfkQxigE2Nmq1HKJE
f7/8VHeJx/F2ow00QwmMV+21K0aGU0g4P9cuWt8pGABnd8Yd948SjEO1KLi6EUKEQ08zmCmnaJvh
t4SOhvwDVdie0LY/q0ps1dTKPK9b7qL1X/KH9h1hqPK7m0xin7c9/+Io/1GN7Svrgd/Sin2Fu+Kw
9ICXBw/lbxC40skyXh5itOoy1I9xkoFs1norQT+AGuxO25CEszRCrzlBhc4Hh539fL6Qb4BWCxva
3PvFscXRDONQPuML6RhK3MuQ3/noI4CrQu8mYnPejUjNgY1jh2IYj2hoVyPorzAXDGaUJFxeaRWD
Y5P/4gp/No5xhakJpID4Al2QnAA9MEkqAALGJPOcs3+1Z9+Y89p+H4HszjkLYzHZUDnGd5wRQRfV
CXJhLvC85ls9ET/LT54Y3hoyfqNr/9chzh1ze7DIsvq4TtQresVi7BpQY33a08LRbexNNdSNcSWZ
1EapfIRuAKxfgkHtRKIPnmK89WN8ia4HyflMr7ATSTcq6hK3ySqedYyHI/9YBwu1qxVFUpkKTBB2
rnnTz2SGJvp+gSDMsnG8o6fVzK7m6lyeY2SAs4ocDVnoXT3XBHh8uJS5J83DmWVfvKM3B0weR874
nfyjI+NNUMCVK6nHSs5RX2yvpBFoa4ODDBPgDz+zK2rUfJK70cGEgY2wILy91YqiVUE7iniFjqAb
yBwIpTCd8GfjL97cyL3NJpTc5wPnSLBzluJZ61Awpuva9o43RcMfEBOehQ1tdwfaMLdGzttHxsMk
Td8ZJwXri4YJkHIqExBOlzaa3t8ozn7ood8KZLuPN5V3H7EwvalsnJFzgJIYXgWEH+7a3V8fcCcL
FzPjvCUdlWZKoqkpqoR3pq4yYZ0VZ0KQUBWXvYfEDXoAyMV51fwZNEQzLOFoN7akQ3m/lvRqqil9
lgDFbIaUXkl2aNh2OoVo9kr0ZjYm6Sy0p/AyK2NRGMZzDVlTaMSnMc8hOT1HdQfyWhitV70baBs/
8479mHUORTCnUYsvR0kpJVin46w/G++Z45xHg6OhAPby7q1Q1lIIQCaKhv5olsCrFuNALkYwwEXD
kTfmQYfiGNMQTvXlKhyxZGZB6hAd4H85AkY7T4cSGGOotKjFNAQkoJaLetonyWgEBAC4x0bHlcPc
2ICSqoOqhhy8tw9APYzsnW9sEfpgwJ4jin4yG/kMVWJu7ejYpUg+3VRy4BhTT/KBeIajxMtzjT6Y
hpKYq7oqLhHIOnvqnNDDJ5WA11av1PNHZAZUVoePVD4WHAwlMhe3adSnAqkObNeFqDsEdPwbjXNM
2UzK6XqOEq2BiIq2zSF2RDSOPPIrOhe23/vHe8Wxb5YTKD9flNg4tljAzo2OnilxWXY5HoHNvZ+K
zsobqg1wHWJg+8wmNg8SfzTVNdgU1oGneVZcYOA0IXA46LZq7wh8wsI97lbgnOWa3WimfyiPObNq
lSRmTb2Cc5AO4veJFNM1GjkzX23sHtM3k9lJIi+XiGyfv7g2P357/OPF2We7VvZq33RUuNOAAIfC
3vEO8FhMNdSPPcDtpUtlEccKkwXlUwmq9pxkm9UERJloAuaYIM8z6cwhrrugk9OIWshh2QLfztuZ
zpNPWv/lixNXjGYJhooxp7c85+DkVGDugMhWJuUf7e3r8XkaDQwHEtjHe18Ddx7MuVBmiQtQmRwJ
hlafn+hgBqr6aGzznxtQSc55hU+Oz2Vf8LnW9r0UYxGP/pbbK8jzs+yIl6TUyUWs8Ot7R/szj6ZI
56JYV+9UzU5TYIYh38ItOv1LWPaPobPTXlEamJoQ3pw7ElTghQCa5mfovgHd48O1yynviuT4Qnaw
UwF+c2vENLQoNsfNMw+Ul+el2BmvRDKKFH0s1M5PuOgTN5uUZEmOIVFCotYA3a4S3Ma808xdR+bm
PydJqwA8gJokOHz7SeRQWuIPUKlOtmhs+T8eZ5Y1R6zbTO/POAEINJae5OwuYFPVwIM8hav64rkq
zmXJEuUEWqNdYvl23jRv+R59hdtkk+xOU/iq/w8HgXEgZ10Os0tLxTmI1g7LvegfLC+W7PBEgifU
i46g7nvsUniHj33FG0XQA2fz5o2RAvHWT766893Z7Da/xsUE41wv7Lv9Yh6VLjegYYOek8NyGaAK
e3InVuxueSQCnNDAZB4Ll+x67VXltnfB5rTAO51X9hgtXA/cMftOr80TKvL0PQLIbbxaAUv9htLP
M7LpvLtlNK05FMU8FZLscu7UHMcMLU+AsMIjGXnUEEySG3NByOINZBOgPAHhCWVX4YHO8JyLyYQk
aLaNQlmCogAq8FKnmPi+7aKBCE8J2njAeU3c4GcfhPjsA73W4lpLOoirbGSMkaMG/21LMIG48cnr
Iv9A3PXcvT6n2zOFN+cOZI2CCwwXm4lQ0szQW8OA/ITkaFBRneBIvhGNc/TkBQwsiw7QUI6CoFDf
idJz5kZoReflibk2yviUThcMUNVQG0Ws308U/wWNFQ73EueFJiwpjoSc41G6QE7hHdBbgQfgLkWh
NnCepleiOgS1R9u1J4lg87ICPHOxmMxDDdTIPlEg+kDbVLzPKZikcCu0E0rP6bfbwPN10oJ4YmGv
MBdAyrmw+Eobwk29jNVwBnZjMS4H6GVJkdY3u0FiqZ5iSme6o9ke4Cq8rTSM6lBz5ThwzpuRbQwS
FOlsyScIjaZXxznOiu8ZkL8fC+GE7BbjfVpTV2OFHgjn/XXy+KdHCybDRWN8i3Q1jklAcy7esp2u
Q7RooZspcDlieC7MYuKUWpCD0tIgZr/UkNtZt3jE/dksAD6EBlyHs168RJLFeJBr0BeFQTdljkec
975sntbTJwx1Cv7qarc+EIE4ZsA9f8w7pzMTPbncUlcYXi2mvYMSL1oyyHniohW3dhX7BfP3FL2K
s3/0dD1w1hbjYHpV7BKxoLZRO/VrDyMHhzhPu8dCDLYpKND/V7t5usAN6O1wugGa8LT589p5ti28
cS/c0UgFI9vw8ybytmzjoFm2FeBRBDiVKyqJJVk/AR3Ix0PrTCjHL5DA9rzu8HEbHchk0o9V1+RB
EAfyLp+Kvb/qFm+ALXBPTrmm4djzM3BneI3O4+/jgUz1Pj19TJtWsSrIdKLp8lzbPVG/pNkJuLCU
sY1iKnLsZdRfDQQy5z1oKix6b9EQMFSJjApwAC4z+7GU0QfrQAhz2uNQAbaTDCGqLW6Cp//qFTL4
eeZ4Gyc9j00dP09Rj5ykd+td+9nFC4ql+GIXL5SY4LFCo1BE5kAkc76VJhOOVwUiMXqakqo//LHt
fGlMAVFiF2dvy7VGqsOvcz0QyJzrxKqKSD6GCuiuvybf+/+qIX2gEJvLMPquUMUjDG+OcKEELePJ
9t9kB7ncicMzh/Hw+UcZNoFRJKEIFj2c5oQ0NthC0NWzRuJTRw/tBnHJxwfEzihZFK8Tnnem2eRG
JESlIkiQPD+gTYy23Uw3ZGGStxAziDzAqvHX+EBPxoNgVK1sNRGbBrxSwEOCUBZMZht9518xLQY2
yPCTu7SjrnkgknEgRaEAiE7UoeAcM+/r+jl1Sj9y5JhIeLECviOhlTwHfSW8S4FzyNmUR2GelBQF
NxkgOvvlMtosk4mHkBONM46/MPyFDf55EEFOeGkBzskwGOcSJol+SjIcxc8dTcBdl4+POncTGe+i
Hq9FmtOrZ4nOQs8DaoC/IbQGBS44XqQyHn4Nto/xK4aZHcO8gcXM38utZZ82oHvkjez/yyFAlAiU
MUsVb0MBg9a2/hhLsSIlCjR6x/uxh1FON7hLZzGIY7YguOOF4uPPHvVHIrNHUglwi45KnKfT93qK
KSEEXvWSlol4aYDxYG8gi9mv4lhhLP8KWZiicN6Rk/Ke4Fn+ANgydTFbvf36emwgo0BdGAP4ZzmZ
PQtUKQ8vegzX7HxWTxh5ySonBDbYpQWPxZTIU7IgrfsBHvPJM+rn3xFJt/TpMek3CcEdxXnHUnG/
b4qfz2FuCqs5q1JSQn8nmXQNyabZs8PL5vyLnf4j5HZoBiZ0veQBOm6h8ymZnF+1wiMTTG/u0ZTw
eHE5ytxMeSAHnMTGtT9BGe0T7GmUZEDj+K3Rma/B9t3saSDirBZhFmaRgnz3Wo/poOvMacikRtro
sS7jiYwfQ7mVmgaSsjSP+nOORUPxH/+gvR1vLKlxHF50Mh4t/+yOeh9F1qDdjqMzBM2F5+g5qICC
PAmft0eR8LD+/+Uq/xHFxI/nNpWTY0yNf3nr++5sqIWUmOi+Zy/pPNwhK9RgXCBdoYck5vlmqsgD
W5cZv9JUZhaI5ZEevYP37k2B6UJfkgSd7zOKTEchQ3n2Mn7P/WjM+JfaCMveoDIre6/PSjR0zRCu
CJv5F3eS5F/unh9ZjGs5ddUlTs6wzTnt2/UENIlOfSDTuXhAAi2foxrvsDGeo7k0ly62IM2JAiJt
r/vJNy8A4zkOFlpMk8xKDjE8v5vThhg014Ks7TxPgWai8nwHVxaTidJOYt+2Ej3ZS0+3ixicqqEn
7HhvKN59ygKKdddAP+u3XQL7tu4v3z/JDmPSb2+NA6gq3i5x1WKiSqvLs0hPqNFLCPFMvA3RRES7
Ex67q1G8koFjvCX6Bu6qsqI0F28XyWF5nr5/CgRvfAR0GGbyMViB0hzAO852h3ZaXs55NKbTTNAI
ipoI+EJGRU2BP1bUk4IHQun26O3gXCvUkn/5jcHvMw5SV1olK7sUgbmFFwggOa5E/Op4YznjGeWB
GMY5qvDBgUbV2CMYNpZIlONx/XiXRic4zYEMxgXW5jEoEwuqgNzCo7VTdNDVc/MINP94GflnhztS
N+oABxIZB9gmYQCy8JxujuxfHdSprAQJ3dssJ+8moxvxaKMYB3isrkacWJmCPHbh0J1qF0UKOskJ
UFp4K0lX6pEsxv2ZfZg1qoqVrCDH8SJHR+kUzzTenckxvpvVDM4VZZ3oVVDE7uKzU+6e0TvK4//k
Gd4tEhmI0M650ZwziNijlH55qUna2RfT43pzzvbcXNVAjpxcGjMOIafz5wfdf89mQktyNI9ceIs2
Hjz9WN0tjBuIsswiOwUadgc4kSC4dBFVNIR2+3LzfqMpsYEkqvRAUhoIl6wyIeniHpz1DT/7NoTt
IsK153teFXb8+hjIY7xEXwa9VJ+xiMqNUXeJWZMnw95cwSTxhjECsKDxkn6j8eFAIuMzkkvfXkEZ
o+yOe13AbBoap7bWLntNyH93Nw5EMc7ilIJloFSwmAmNeA3weKGFE7M0qMJgMo9yPnP84WgQMxDI
eIzLKTh2gg6Boq+/z5drDwWvflX+ASPqf9Aj8HslTeB5yKoFShNZVtl3UB1YgYaxbIQzWTLpPYOo
2+ji1PLsmjnmK0e1347jXhgTzzRFrdZScsGpBmx36yCxA74Ga4uaCf5wbsiRTPS9MKr54BRYQn3J
wHwFYRRdr18UEYmcKTqbyoqWhHjifjvfe3HMjX8p1aLuG4gri8XV6Wx5dqEMwo6xXBxtdE+3lMnF
4Szo7zDjXihz8qL8mKUtQLLQ24cnS2OBFq3sPGBGgTuvF7jx6G/Hci+OOXZSLFhSUxUwFoB/6ST/
ENHRN3msE89GmPOWF/UxbPIKzqtxPKBsqhsRvHa2/VjKSELnXhXmlHUF4P5VA6pgAli0k9w9hZiI
6NZqZVcSIgGeedDtv7+b7+Uxd7NhxlddKCHPUdbLYpcIpF8iUcV1HxwzZJ8nXQ/wnkK+bVH2t3jh
Gdxv53SnBgsZfcbd3+sX7A7mhTF+J+JkIaT5Azg41c2iJ4Mjj2Pf7MNEwCRNf6arttwfPyKv2eQ8
b8vZlxsS68BL1GFSSucKCmHsex7v1MbRBS/dn/Hi5yGhjUS694vH3MuCdjSy3oSs/dIR0EwXTGuM
v93IvzjrNhI/3YtiHIMRAVXBDLBwgkXAMlZtIsjhpWlGEof3Uhh/EGUn9XoyIWW/PFT79861SH+e
VU6h0xfds2vr5A20HSvhbb6cC+vl3LEva4otMnH+i5Dg/lsYv6EfTw16w6nhH3VS+X+TqZISIOnx
ygQj6bZ7QYznSMTUrPoONyZltHaaeGrYlmHnOnG4rSgcX3ijXx4YZyXFYXkNayQPydw518RcdH8S
3pQK76JUqdcfSOlLSVWahpolhj8d07dAabjeEd+PdfQA7zmO9/fj6275WGjjvAjAUC5inw5t6Gqk
WABzMUTjlatt62jJL0jQQ/XA8bIUWKWMEYjohDVEi3N0mS1Q5jRsR9pYGEDjnLqRzP29bkwMIF7k
UkzpSuJSCd7RhAUIYyAgPfkgKJku0LTDvS1595jK+BSjCq7hpYF6DtzxekmyZTO1uTEpxw+rjDsJ
y4sZXHtIAY/7LOsIslHXjBDhRfPhKVEB4LllTqShMp6l7DorrRVYSb/em9sLakgVN0cz8iK73y7G
ZRTR6Ro0TUkj7YPTIxXVAgtpmUTuY5PnLR7jMPpcDq+NRb0kYA7nOefXea6ehSDOzlEh1jW0yPYn
nZiz49kuzSmomk+e9WZNHuvCk8YiAebgxba04rZmtSPuLU/+qmQiT0o+gxfn5LITgGDvMixFgShK
Co06mCcuS+/yhpuMl60bmUy/swQWX7jqiqMGuH5lp6OYf9ALIC1ZZI3yU0mm4Ux8LnK39S84vkBb
4kSGPKfBQg9fcr1UujPuEwX1hyXIMdBodcRTJVsaALio0Govkxe7AnRVvuQ4Y879ojHOQ86TKsno
VZZeXbW3d4Kdmo7Wc58pvJ1k3IcUICStCsihIAZ95OBdlHpIJiLE4mgkUcfwwN1rjOOQyr7LFJBe
oZVmv7QwNfqkrfp3ZMFC1MS4mTBeMMCiMMl1i2cmfYChW2F5/jTJM5XCLT/ztGJciGmoWSZqENPY
+4Ox9hzZbSoXVaLedSdXjfc4oj/3aBGZx0ohn7pEp2/ZvSYhvp/3ZyL6AG1owa5VTGzgGUwmBpcf
lOeP2VnCMFWzupPpYkY1OQc2IEQS5xujEc5jJzbukIF5p8jAzRLZ7r/k1MZFk3QIjisK/iNs1dLm
nOp/0eVHBpPqqC2p6qJrQ53XvH11kXsg/NG38fP7I4RJcVzMrGj7AEIOtD2ztKeZjW6gFVqBZjlY
eHm+nx7T32bxI44Jb4ykUcSyQxQwX4JicGmXDqX75S0dTwrjlHQ9V/QecGC7/VkkAbjCHm/+SPWJ
+vofLRhnVF9lM5EK/H4C1iPFkVYYdUNTD0fMrXL7aLEYR3Q51W3QtjcDKD8sr8d4Ef6g+/P6Zdn5
6nIkzcLuQMlC6fG+4xeOluMB1I+WTGzTGVmgFhXEe2uw7PogR+amfXkbxTilYw6gaFWjGh5wQaND
eL0DatsmBLreG9b0eQbeim/euRp9r4MLTNRkHF+d9RFCojbXq9HjSRSReJGs0jfxr7quprmbYKjp
OZ7wGguVETXR8mDKEgD3VRltnjgVg+eRqaFdXb4UMkJRzBilU6SA38PCXqcoWIWr9VSaPwk2iJEW
rzp4yc4kDUGCUC3Kxcp9qf1n3gKMXAWaqIqiJBoaeBY1ZtXTTBON8BoiXLjah96JI2IB5PIMMjvw
XoPtrZm0saOvAt6dMLLwmoRVt1RZA0kJ2/txbes0vJws7Pb68l6/BgthNvtWYqJtON557E69k8Q4
AIyTh/05gqTCA8V3vLPcBGC/wDasiGkX3uODMhb6oU1fsySsKGaODOauO6UXFZcBrDjBpNPykru1
TPoQj2AFrQpPta2i3b3sV8Ky1Untv6DOwJ3bGbmP0DYgAsQRtA6qojGf0IVtW6iBgPBoJq8+28n1
SI4TBGOG6GdTwESDbbJfNzxvTm8gxkFBaVMWFWDDiNJtkm9g12KTZIIRSNYO2Ui3nsvTyzQi8uuW
d4BG2NtNSwLpGxZXFOF4GVeUCbGetxcFgpwOxKCXD5FWW4t9StY6Zmt6IpDso8Z/KUspsl/jI7Lm
ykykGAymQaQNz3GN9D7ffxBzhGLJyq+pIFu70g1Xy9Q7zkr7PZwIxFilKalXsXvCNDyvT4v+6q/1
HiwDs8tBEwVaKGIZ0iOxnpIFLPqZt6cjzmGw1LrIRB1mZZWlFGrWbh5PK7ez7LrxrJVKyh1wG3OH
MtbP4hPPNTzWTGebHfIw0dTLWacbLM+aD8VpShJ7ma3poDpXbFc/nBxuIoknlPESUZMKcZ9BVaeY
CmBkXFFMoce+4Xd4ZYno0jBVXVVxUljwghbzkdfTJQl2B9Hd7SIbCcUDr9/5Bvdwbxb3QpjToaNF
yjoXELI/rP963ty06fQeRpGlmmSTk7/0MJmMtt31FDNg4SRab8Dpidm+j9VqpcyyDYLkLaiEyWx2
9MDWACJ53pvqlmV/9Il0KwaeIjyCgCLQ8IkOOlI/P+lYb42p0UODqeKdv5qhyaCfzSS7dzGhPQsB
8fR4H0ZCNqyRZpqWCUetAa36/gP6Y6jJRREESNL3Xl0TbdJPmrdzR9LJaS288Wq+I4/IO3ks0Eh4
Ua6nprYC3ED59FgSwCyJ7mV2sS07WoVvZ9LuC1vmHN6RiNESLSBqGooG2nroeq/l8XI22/yUq3TI
i1JyqTbwaAADC3CQtwV2+wUFYN7ejjTo4RLArY7mX7QqITK+FxqWaRCXx0bdIayRHPRHodp8cYL1
6qMhJ7dyDdyKzx+P93NkwvJeKBMb63kUSMAnVeEwYNTgAwMP49/AmXrLwxxgUl9fp4nT1JMLmJdm
M9AubfWMWGey3T/+jrF9vlOeOXumINXC9YLvUCmA6WmWOsdtuA02U9Idcld/VT+F3WORv73WvebM
UZKB69XFl0rdgUPp/Qxq+mkRerwQkRoKc17v1GKOSxjLZXrSIMSx1u/636c+BT4JUs/bx7r8Dlvu
dGFbB6IyN9pCrtWd6Ufrp40yE74eC+AZJ9s83R3PRiBakNCvxfcrnk+KgwZZtMeqzqKdNYcUMBQN
x9mMNARDLdC0G7JpyaLBImskXXYS+rTD6mHyES25lCh7uSMCnX2ZP4G4yLc1+1mcAz4hBwGiMuUo
PbqsA/nMiRRUwNdnWksPR0bx+uh4/sUGIHS2nCb25pWODK5enqNZ5CLXxNnTEfyGe+2Zo5mFVX6M
E2hfH44f+gwns5205Ak+1928Lk7TFeaOI17xbsz13a05cxDxoMFf0zWn81SOt9Ymu6kuoBUamMIU
q3323X3SFQfyIzf3O3paBuvNHEmlK/W8AhoCLWKGSKDv0+cp6beum20+1AWFwbGt/6aKeL/OzBlV
FaM2egO7XLpe7uzg/AAoS9w3g2fPI+U9SDJESUUgg1wXOzGmW8c4D00JO4rj8ynNpz7oODBXCxTP
ydHpCK9mPwI4dS+QviQH4cLpGBpXqYdAwI4ALnAKG3oCSJLuAM8duezcz2085bg50lHXOtCTCQhP
KPKhVxViUZVdnj1JnaYrefFl7Obb9J328PPSiGNx0d3KMifV6LOTAQJaFVUxoMgnk4tfT9rXk209
/UXNHRCQxP14eSmWCVbZmm61tTE13dRVVxyHP358Bqozh1a+RuCIyPAhCerES6+etqBMgp88LhYL
BaSMs5ODerz4H1Qvxq/QgWjm5F5iPZO0BKIv7h5dIGgTPvlFh3hUBF4Pz0+MpAbuTYs5NTKIgE7n
swhFe7vO4ZrE57dZiX6dLU3vc8J/nm4slo0WAdEpCHoY8hIBuUlqpIrRM047xjGTzvG8I12Ud7qx
WDZmAdINpYAfMpeXGXAECPHRr45xCYqamrtHx+DcNCO1vHuJTMB5ipLkmFwhUUMm9N3zk+nk8V3G
8z0sok3ZXzMzbSDh7HjaJCTSihLa4oGAYISXyRm/un5M0WQcwFHRCkXLsV21Y85KItvO7nZlb0A3
KPjpJPMER3B4OKXj8cJALOMFIiuLZSmBWIrATJG/EKJ4U9Mh5A9ZNA4eR2A59L4mvHZv3qlnYW1S
xTDT7gTB+wNlFvA8CYf+9CIAm/zPwsU7bPYsOLmd2rHNs9XfycB7y2FOfXxNy0ZtIBpw0xvdliis
Kfz7Av0+LuDOnpE+2Zo8lnjqxX6FtYOFZi7qrDNjJOogVKRN+9jbHSCMpz7gWFYy2gM4pstTkXE1
cZSkllrB1cznemMDDGlCSypcoJuxt+3wEmGBbq5aYSaRKau76C16lr90FAOEN/AncAF1b308D9aP
xbVpLXDciokCe4kW2jpZYXpvWe2LheR8TgF7diVPT7iyFisZw54rnSDCXriG/xaQ4khny5PP/9sK
s/A2cdhIfUXPq+xKAJ8iQNkBZrJiR6769FjUSI39zl5ZUJsrOMl0IDRTTw50APHDm7aEkKMNc30B
dCPM9Zt3RH4XYO5FMt6oRuNCKuYanhFnL11r15U4RWFuAoQpy2nmAINHRdp6ExZlRh4re2v5ebTP
jEOK41Ar0iuUTcBgbhDRvgrOk7dTnMq/BASNamjAo8lutHvhHM2d+fPk2X57e0W00NtvYHThHSUq
8NEHMeFJpF6K6CziFtDBXvUp4DExlfwahA2T74p8PdaeF5Sx2WZTPJdRV2LdE0CdVi5SVB7QVqZH
X8qI/OeNDsQYC+QXQLH7gbQhHOXjD+Apy3gpPUqqvItVXKqffxIuv6PEWUrGK5XKSWnA6qHuYhxb
AgQgwKa5jxXgxO/gZ7+P39v+egS/BjyfFs49sDT0QP2PbPRHC6iJCKSpfLyLrk/gvr5YE5HkL5yj
Q1fol7lYoqGLqLoBepyuweD9IAZVeIwtC4c1X2if6h/gknAkjEd2AxHME0WoAyNSehiJaOu26Pqb
11cJYHuU59HhBq2jD/qBMMb8iyguAykzVYzHHChUCJ3xfXoBYzYXbpe3csy1LLbXUC87qDU/5k4/
V53edBxunMXTh7HwHLyBaSQZNOA5oO27BYvaZ+tihPjofDcTC4APe9N+bJPjgaRl4JmuK6A7u9WY
hjYRW3CmaqShfd5J1zjKcKXfzRxh+OSLW4+jce9vA/xHGNtDX2i1cGqSWENc7Cyd1ES6ySQ25nu5
kkYviR+12Hb6iwlUwjA8arduJTTCng5crKvxN9NABtV2sHRdYakA2A9u7+L3Gtw1vuVT9HnBSf09
Z5t4K8ecq1N/lcwugCxrsnQUVOg9edq62duq4o3TKaPR4EAt5n5FxTa/iLJA37zOkpYj3tfLyj1P
ndL2dk/gLLNA+r0Au0W1WGHSd/b9DRQlbsvv+Btq8BnMZdtaQRQGBQwT9Mt00i6YetVUnvP6OUbw
2BBODOQwTiQ5qlUVByEOwLx2LnDFSExikjmfI8mAggSgM3N7u3V4YCQjMwv3chmXIjV1Gigd9Nsf
lgfDq5b9dvVCzcfmxvdj3otW4XVTF1VZZse166q+KEGTartyhhLYiegdHvjC/jhVDwgVEC598UgU
6W3JHnQFhGK6jJKLIlrM5ml5GJwMkUokZ4mA3+9D+itywrHR63QohNm5uopSwaxP2o1e+r38SFbA
o55n38vDEU0GSCU43eI/APAbO4pDsczGqepJD849Fbu8OtGRji4C5NUNdldSOj7gLFxQLsFkOPHX
6Ct8KJe5HdRT1QtNl1GXZhDA81C4B6BiLdwXIPNw79axaOtH2q9Y5VpqdSDLVMsDermU12Qxq18A
a8QTNJqdGQpigpI6S7SoooIohw6gCT1kNgEbCDIPgnYfjQ+SQH/w320TvSn3bjtWzata0XUE/0lK
u9Ts7y/+eOvo+R7qxXjswjrXaYl3CsQUzsH0DRQeDXREnOfRUxgTx+Gt5G1o5ZFijOPu47DSFBkS
kTU9LDUkDQ/CRLyQ3nL0P7Yz2VMQvG6Gf/0tJoVeXmZub7/mKZrKbMzN875n9H4crgDjBBTl0tad
gu9B/t/L3JPfPoGUT2kI73Ic21EVA3IazcWj1MvsaAGgmarNGggScrK0DjJw6rwQmdpn3hkci9CG
kphNVWvBtOIKkvpnxJxCaoM62KvhANDaBC9H85cExsS5/Mf891Aqs7GW3GVGe2m1XWyRLnEyX7wi
Y9KDF29LYTZkJP2+eJlv+pusMak6ZcFDJ68ks9NEdYX5l6LTNGD1SsBxOKF3iEgk8jTLOU8uhRMQ
UJaCisSuJlkAILLOf6z0qHcffgCz1HHRCkKb4gPy0rnsUbES3yx7saiQ98MtSQz/1RbR6BNt+5i3
3mO7bNB2MWguGRJLOSBaOeT2kYEkHCAz1sv96SncRil5eWleI5RZOFY1AqdiIar/kcfsb5ahKbMy
IG8enxHZRZKtOzUQmU/2+RV9asj9dd5i1hBroQEX7ORGfof+7YnyX7SngwZUkVUVtFCWbLBP/LAR
EwqNY+xSNB+LKomMbeNpsyvNK3eT5nO7VXtCSak4ez1i4HdymastK4woQIu6gYccUB8x+XoAUbG0
++xhcE/qVN39yYGrN+vfZ9flRJh+g9z88ReMdK7da848/0GQDPAcGV8QTrRXzBJ9YjBluz+os8O8
nH2FXjfhbPrYS5m2fBoamkPwJL9lv4evhzOGYzN0reyaZHPcyQ6S2d088+hLeVvOI197e6zibeCW
OdF3AhkVuzQ/hmktwMrQKyhloH5at85xItau8JJNP2bPwep55pJof8uto4aJCuYVcJAJmkMff8rY
na/KMHlLx4CFjNrh/RXc9brUmNlF2AmiU+Ai9OIvQXK1eY+7ybOJubalpbh7EVEi3nJ7kEYimzvh
zGnrU8HCaxjCFdmOZfvv05rm2c9uK7ho7gd874SjLb1+7hYeauqKYkro7ZXQ6cykfczKFAWxaINd
aNre8rQ6P6tu7BkGSZH8Xrl27aJibGdrzir/TkszcplVLs5mrEUy5JbS9PpazEGxCszN0lYmeFM5
u6WI7HDqEb/0/F3ueH7oxwgK4mj6nLqWjuag3E9tZfN4NX6/625fBfY5LARG5tmEg1lfgzxSFfS8
GX+UubXV7NkLb/Trd67yXsivRMMJsEemCCF4u2YTeBSDHOZnp45cfZP46Iw1N0bgah0RMTjtwb0h
e/yNQTu5590lv6yNfgm6HGVd0hQJ/3Nv6talq1M516GuEqCStP5cUw70uHTyAO2ws6jl7PrvhA4j
kDnm4kUroqzWgl1bTK5XNNbVX9XSWPZusVplu94FASce7fKEI/f3JXYvl4UJzutzHmDFg908+Z4f
ktWJgCghJ8l74L0mR9oYgfIVjY+szRaMEM88Dz56yn4W2mCs3UxPKTgHzWB30ohYkqtIrq6wzTa4
MuBFHhvx785rqqyuGqoE3FrJYCuEVVhZV1GNhN1c9YNtvMkXgduR2EWx3FZnQDhETxHwfEO/R4/w
W1bTwg8ar5+/H3/H70uE+Q7mLSqh+/1/SPuuHdeRJdsvIkBvXpNetkqm3AtRtWsXvff8+lmsmXta
SmnEOeeiu3c30ICCmRkZGWbFijznGA8NV3Zcklwx+Y0eG6ERWj+R2WCA8nppxsht2wYlk9JoNWAw
YET1mZOR5CDDGjZW8udkhTEG1G1J/yEK5FO2HH69Gl+fHScxlc/P0fg8w4VYchtmVaYNqyKJgJIJ
3OysUZZc80u/9saaQQe69eIj+p9O3T54S3eiHq9Uu9/2HFklZg1nVXS0VfMRYfbKquSIsQRB52ZR
1KdoYPmBozZ/C0Cm19e8UPsGTOa4dfNQzR3smjmAMxep2wB51CXX4c66NSRWOA4DPAWsnhLWhFFb
lUrEzGnU9NB+dDHyD/Je+vnkjcTszg4yVspiW9JtPKeBKf0fsTRqo4uVvKnSmEECwoixRjEim9KS
LXgOSyzq9y6YxktgfhfwB49H83o/46HX8iiHrG4urj13jiU4/Tn+OM33iqCaCnZ/8yi+5nukW1HX
/IJ69etWX8Jc3QbV86IvPoTSsbgY2WGK8SEva4ylK74t6+Nju16vnQIkFfU+g+rJ+n78e6pL0p7N
9MTNcUL5jjclW85dzHfrRs1geRDHo4iDHpPrbcEEETFo2x53TyHeNgOMOdT9yOgtHixW3/nMgrtE
6nd3BzRBE1XUjDRJo4OCoG49ifXk4MxEerAvSfTG6+oq0BPDAqmbnuANNVHwzcjTXjQSJzbM4rCK
rU/l01FcyWgszen9RR/ytryvoblGmJu1WISpHK0hXlZFbCfE2bm1MftHffLeUbwQjR6Tt1o3ObP+
wkt+u/WzPBG3Doh5WaIRN0OacYqvZdkZHew+pnX89F//B6zdTd0CqxI0VQFhGHKngMpeH3AezjMe
yiA/F+5bwxM2WssnxmbX1Yj4b+HxEG6USUWuRAREXUaUf9PxF0Vpn3LhUJ79eQYP+t18uKUobvWk
23q1rj21TiEaj4XedoVp10KpZ1oZehYFBgjdDif+/GV9RcdkMpI1Z0/6qkH13DJ1xUbvxVFy9ahz
FsTPOeHrCwQkPrrsFAn9yTxHTwsJm1qQK1WszvwqcrfM276105IkjY6kijGZSUDkkLBk+luAExxl
FjOzKxsTURe8pV+KBfo7ZFTcoMCApnO/3tRF9Fd2TICWIrU6C/v+R/mT78pd4wYWB1iuf0o3FiZt
wqrokxXvfKJsJTvagaIZj+g5Ia86OiDBecaC5BBQE1Z/AVn42ZFs3gr30UIe5jYy1jBW5eJLqcem
LAZBqHx8KbevrBpezkxRPQE4rRqB5bmexe3EfQKy8nbprO7o56VkuobXx7JXIktRnTWH10NfH/AE
IEHwhiF7PAkteJKG4ObrTJfePb1e5Wa+Ftw5Xn2sM3cMIHYAVLOwf4IiA71+fSflKasCQY3qM7va
MvvoNFns5x7AcVlPnWauOcP2NTNCTH9tAeROXVxYkuiZ3pifBSmtn8R1wDYhAevkW4vo3Hu7pM5J
G4QYCvSa+ro863NQydbNGXyu7ik6Sj6p3xX7qCLc2ysGf3i8G7eoPOiDBrUVZNxkVvjN211obswF
g5QobXMeoZlP6IgVDT7Ty+0YEe1cfPyou2cJZj+0OP0suelaNSOzJbUjufwCx/dtin3+FI1XkaRk
NQ5zra4PRuJS8PTVVX0e9ezUygTDlHJ9sltjfItPoxuYmpEv+Jy3VRhK5nwcF8uv2igH6eyvTA0I
oGLTomwhGHgRTKTs5h6fjTCTLpsZOOkfb/1v1EoZDTSVihwnc5rEcyLl7bfeoIbARNbnfjXqotn+
LQkrkcJondJsjOTJXwtfA0kIp7NWp4f4U9B7tzNZd0BZatjFx6Vkyt1Pgi+CHCkmbPMqPeaTqWSR
EaS6PVdG4g4GZ4h/A/QZTCh4VEjAm6ob6qmr7mO3B/XKAY1+gDDrwh6uhCk6mPpBFkKiO54j0ix4
01gAWdDtTFtWrfdUrczz9sxlpLTLM/fFYuiCqem11cBqKnpBMpSyRBaoCkParJHNVCxRX3fItg6k
XCdLWnrrreODBA0pXryxMlrMrzVm4IZK7bqqPa/TiUzAALrdHiMoD+N+RHlr8vHQpKTbGMWK21ZL
gep8BS5VRkM/OzJtHBrQ4DHiP66Fhx2nKq3o92e/N5q30WQjU7Dzv3UG4PMWefRx4wPHouq94XCL
eXTamcE7KyLNA6dx7u9X6IBhGnJxKpKyO+WR+zZBG5ovb4/es36THx9fjRvI7iwKbqCEE0culaVx
iK3cct0UVh16e2S72qi2ulJX/Yu68h3OyAzGVMwQfdily+manbvFrnUDh8fUG23JwbnZcVTa51w+
OkN4AYaSei8ldFPGIf73adhrx7wi9Wpwa73UxZO3URlS+aRbpZvNe++O62AVcgtG4sY+A1WAV1NR
ESKgMUWmwdptPmbx4CksQEQo2xAQws4Ijj3mG3YATm9eW2PCFTgGyMQsjkS/STn+ClclNPdynAis
wex+XVjHNkrDvlEy7rSFVGCyRPuNR+WTIxaGRqFvw7ZjIIvdE0dicyLAkJwFE39/zpnekfws1iBv
7NN/fxB0A2VB4JvogYid4kVJKXssht4Bipvrp4/tB/jcYn3SW6u3SyPZVfbaOR53O3CGxq+P1fIm
LTCLn1trWZUVORgByp0fhyZX1Ar7oVYkeJvWoT3sRIdD3fUIzuEF1aNTjRCmgLoC4QNeRLi2lCcA
hzdOGKkGHO4NoRAAqX8fr4Y2ZPTvU5o9yX6ZCWEDQPW3CnoK5Ffcbq1K9oLfN79iVybrehl07lZr
hTLqRizjg1sHxmi0C4eysE20W5kqo1+WDH6fMzxD23Lvj3fphqCI2qbf3PTFHWikEVO2Ovz+DLVR
8E+/E1edS4JQzxdk0dEMLYpyRjShL5RCgyhv+xWa0jZaeD6Wtop6uorQk4Rx/n3+J7BUjfBLnQdL
Aub/f7FX4Ri3rTSr1MwBroBLWsXUV6PdIFc6zyTDXy8Lp7OgxL/otwuJkxdkPatgSbVZowsbZHQY
ho6/fPIHkZU5WsNuebbJfPMeqTTluEWTIlRpimWik0XWmU9HPXwvrGs+akoEbAzeW/gYgizSVBEx
I9fxMDe3btltduT0fNWBnDZCk/e6X/CB71zQK1GUVkRhOChiBtR59h6vFROEiPx6CbO2JINSDK1T
VIybgQy2BP0WCXbt0obdOCcgnkDpVZlzHwICGeruBInCNkzCzaqHeFJHtGQD7TeSJTl3/IErOdRu
oS2EFxkZwHIf8ZL46fquYMdPFfF2S5n5+ZduVOBiRdSeMXHhVVmIFQGa7y0EwXfP4+K3qYc9nCYJ
M9Tx22lNkCnpN4tUFEv7RN0RMZeqop77HU/pYBzQsiJaAhqys8NSPH/HAlwdCPVMylnGVVMAQWv/
YH3FuoDBXgtO2J37fiVi/oQLI+NLyKpFDID+8mrrrz2jM3uXXXgm79j+Sxm/rtiFjAiYORkjaMVT
eGjt5EUzlmgz7gqA34RSLRwnhS7oKZHPeyyYu04C4QwfabDHFmvp52d9uPh+NDAWuZji5+uf6Cm3
pxEkUI8l3PO+VPZiBZT3pXoc33gwAHO2fOagPRwG8nel2TO33mNRS4uhjIky5lk3gO3mZEij1bd6
fnr8+/ecCqBEJE0UkesAmmC2Zhe7lcRp0GEeL5R2poQLyd/a4Bf7ru+8xldCqCNpsrHskh5CAqMw
tc3/5xKo02CVUirHFr+eIzDhdQslUgkdq0te8E1hAE7R1Sqos/CjsIvrDFB5oB1fnl8yV7I4B7P0
lqbB3LUjF0dCGfZ+EnoYLaxn9l1SUG6dCttY2LO7ZvdCBmXScR5sHkZYy8uLAhmsDn8F/E8NmPA2
z/+HaZx3DdeFvFnPL9RMk8MG3IpYU+i4W+UAWCgaJtdvO2Nz/nm8tCVJlLnPp6Lqwxi9SPxzYonu
ZgIGZik3urR78zdcrEYM4jxSG6wmcmsSblZLrYiLt5Ky82M1taC5wfFs1/4uc08n9HmKOXl+vFX3
FU0DYAVYKTAzUlKmWM2qRpJm5pDMI/nfNjDO+RJK6Z4QwAUksEGhooYmgeu96vJWidQc7Qijrtqj
ySEy8gG0rBb8iHuG8lIMfWmKdoQRQHOJaoeOZ2m2v3+8Wff06lIAdWO82leYZoIA5Eh/yjP/9ida
jUvX8p6vcimEuiZe3jfjwEIIm5DoqSbCc+7Ke27lG7WzRKq3tGPURYlK1N3lAbJ4m9t4Tu4uufP3
BYDCREGeEllTyuqjBg+s74BWqQlDJkIiutEEn+jxqdykzWejDJpPVE8RoaCqT62ikbsorjxhnkX3
JhjVa7aW9EEvMEPt5VmAiWn/k0AP1KKA3QlIRCHzSSnCxPpjk2M40wl87Vvir/LBHlbdTnfYdKYg
/GasVh/2S6d10070u9ALsZRqjLkXeUykgmT3zZBYEh0xQLAAIsn4eQYm5+cnAW1AoteOiqKIBBzK
knd7mwmdd/riA6idBrNe0Ck5PgA7PVl4Al9eGiMG5Tl5ejocuN3xJzAD82cJz3rTCf678DnPjZLy
XCujbnbWeX3KFtH8HEJylOrpWQaItABWebXTTQ7H7Z2inYQW/JYsrvpeNPebZf8f6dRpSx0fRg0P
6S+YBfC2trhY91yQYNrvKxRNj+XcQ5nZS+WPu77GpVjqtNGCxDVyDbEeICrqd7YCe8ncDPf49tyz
zZdSqCMdwkJk/QpSWNnYzyhOTLL1XVB6PhZzA/Chj5B6L5W6aZmkg5wac44xgGjbH9qtlBioizx/
L9jQ32IVHa1eLop61eImbhgpgTARkwGQJEuI4HhP2uELAJuP3oxePQPu+oxMGLDibp3KTzk3g5IL
PSzQD9tgsG72F7BN3zj+rM6fZ+SPFx5eaX70br4R1LEYGod8ukTTFWKIhSzFav/fLt7bL0WxgjSV
as8YzsGZjwLEzOLTyKH2iWFXqUn+/ImB3gdNT+UUZoNiXG1Epgr1XznfgHb3xAfr7E9h//x8L9q8
+8YHRRABjLeihJf8+hEXeD/JxxRJoNrkn4vNgL7CU24HVvBauVZt18R3vT+ZLeircA9MnJEbQF27
C1o0X7WbTbv4CEqLoiHN4ynBRwj7ZCMA2pAc02181rYlpPlWsC6fmCWZ9x5kgRNYeEfouQVo7Hrh
Ra/mKtuVaI99q/XMndxeJGNlrIreXNCJGzzEfEkuRVFXnu8ZQU6VXDyhmja50mvmBjpX2trHjwK2
ULhMHnKXquWDKvrxxt7zbC4FU4fbqYC3ClMB+rpNaOJeoC8kWi2ZmjtCgCUQeOCyUUCCHl1vZDaI
Y9Q1HXtaa5JZ294fD8/nfoHJ4Y6hkcTZy8SJoQcAWIJrKUGolsKUSQMoZnnCTUbamUSriORG25GI
qvXyeOfuvE3X8ui3Sc6UkJPE4STaSXOUJqNzxtHCJZwp04D5d8Yv/OOEaPMY0V+S2MZSbu4Gq6Dh
9xWUYFQRCDpkVCgN9RpZbttAAegp0Fnds+e/Klew5n8H+lBZA28HqwUje+d9ArBLgMOFWvicyaHS
Bt7AKyCJavtTk1hbWUbjthbo6ps5nY+1syBsVvzre4+eIagMsBgzJTUNgZW5jEvzVuxPGmZPebal
jAvP4HxKDwT8RmMX4VzJFL1YjxCwlki39PbdWi18vTCHvipyRix9PvWQFdGoev2JHR01HK2uXuf6
UFSkffdbu2r37VoFXwfgFSPGsGWfi2Tetzfv+gMou9IUXFQlUjCcgKOwulMbI8sTm61d683TXrIE
6wOTDY15wu1o7LrEafTBnhuz5HyJfvSmhQC6CjdKFOVfmhAk0K6vp++NaTsqMXQVqJFGT2r4ryNh
APGo3qLIlqOI1OKhfGvqhgiT7k07rT00euu9L9zbuyd+8SFUaFLGeT6lYT6cpH2HejL2nzvUAF2h
nYGzUySHE5zIQYn0zgcHTb+Z4gNXWc2k13FrNKU1wb/eB5yvA7b5+NPuqgtutCLOXUycTF3nOooA
j0Ih5CR0OdrNy++xWQfp52Mhs0W/UXgJ3jxu7ow8pVRCFZpR4iKcQzZwDMmzUFc9NjRk9KblXrPR
oqXmkbv7DYiKCigZQPzs/P8vblg2xF2fttGAEaFZtBLqKf4cgyhbMP939+5CCrV3gyZ4icKV2Lu4
FTdeL/rrQggCK5ca7fh4B8VbDw6qrEiCxsIrAG6NkqW2bFaFDbZQ7ozOwhj0FW/zNmt7Z8bCCPQ3
aIs1/DEil10B2zjuc9vfvMbuaGkfreW7hdlanN1b2U/wKSl63br4szOPoTWTvz3+1jvZpOtvpY5b
EAdBlAtYgIgPSA6OBk4mg7f1i+eY54laOp5/aLZLFF43DVm/t/1iiyi/wisjIZTBTHRiim3IfuTe
sRNcNdtLYOxPnwoOVubxQu+e/4VAysfIY5UDMVsynJQuHBGXD5WZt13lymooLTwZv1fk5gopgK6D
i0LGPaUWV/FZk/phNZxys181Fm9nT5zB/JGP8+lmP/lGtjK7dh4v8O69vRBKLbBjBhntvhnsJ9N7
68gTQr2ocnFT1YFEglzwSRyjafyx0HtvPVT9n6VSAVWaZ7WaBVgq3+fm4EgN5j8M+8rpc6vKEMaZ
vEe63mTSJatx/zz/JZguFHHtIEmeACvNSs2ex5SWMTdVpl8whv/L9fhHDP0YANuStE0xnFTtacyf
Yk3VO3YVeoRXvv33LguIwh2ZJceAn3/2RoMwnEZGxyKQ/xp1K1OPj7nWh9iQdfxU05VGJE1o82Vo
wBi70jDpjWe1LJyEzDeAHzZE7qnO3rX6s1Rc5tNnfvhhLeaMLotL3vo9rxL4138+jlJvrmK6LBZw
lVLP9CO7bp+b6KSKxti7qam0uhpbuSHF66hVSYM5Ntq/DQWAybqQT2k6E2pZ3zA4+iLz0YOU5ptY
MZui0pViiaFt3ufbcwDMF6g2FD5/Lf3F28QIWdeJFV4NT3zjR0du32UmIYH9+Bb9L8f9jxjqCfRk
PwNDWw0jzFii+Ip+GwQkxybd1xImFUSGBJcH6PNBNRLomgSFUEVAv+F/pIrD5vuBwaCicM3Fnc6H
3MIdX9oD6jULGbFU+a4ZTh2iCDEO9MyzJCZ/boelhNp9w4lpLv9vuym1H8Df03Fsi1chzq0o3MTa
riyj90J70iIn84v1xL4L0yFlV1HjeG1rREy9YtRNqTH/waJF0HZLABWyskKPkAzVoBmkfIR5Ucrh
Uwy7WY44GEMhc5suTTFJ77EOzEpLa9qlwNmnuNC0utHEKCgRnfq7Wn4S2IbEmF0eWmG+SvlkQdi9
twIgWfQwIermbnr5VAyJ5Ifcww3+9POvOnDZXiVtqdj91+NV3ROE8HMO7gGOVkTqQD1G6lW+6MfT
UJYG0gikYdozinDOlId7VVyy1rcJWcwjUjFxAwV4EVBUyjKMcdKIXieMpylX7Lg990NqpVOnq+1K
0NZawa2E8EfLavPxKu+9RZdiqUfQ5xoBfELKeAr5Z6VeheVbHFuPRdxTjwsR9KDWSRpQ7Wfk8dTV
b323ryrA3gMrTESixqcqXnpd750bIKQc0ANz/USi7jwTeiW4uZnx1ASAEccI+5RnvnXUvnWCaqmy
dStMBmoZvjIHZ5lXaOwi2nyGKAhYJEqQCamsjv8UPnKeKPHCu3FryK7l0FdMBdNh6EMOg7Zc5WNS
3opcHw+PD+o2mrkWQpnypkukZIx4+P4iX+q86LErJh/ZBXW4A7iGGEw6YxVgbmeGjWtzocXcyHaR
gCB1QJFD/YL3MwBZPpgTY/g1YabOzd/48JsZX1JprYzfIzIIRcAYko/uIDFyguZPEP4VvbnJL1ML
hxddPjd8vDR92+vl0rbc6u/191J7n/dhKCn9BIuTP43Tc+PURieTnDdk/9/OWF5Log4g9aW+7ktI
qhQ3UN1YKs3Yf0UJUmcj1srkBYTJnTQf5OGBQLpegQbT3bFYFBPEg4aVxclW6AKnLsyqOw4C+jr6
9pixdqZafc2SHtSrGvr1RVb3fSRaPLth3bbTuewzyj4DoScp2pWChdL0rW1Czy7SgOjhwcQl7deB
v3hX+k5V5aHmx1M7cp6pViVYfAo01XZx9Pex5t8pAs7WAmPh5i4htIhTZlDIObVWQAV4Eis80YPO
DZafm8p41KTDJJtFue/kgMTMsfIlHRNzpPy5YJ7RcCqHP5G0joLoT6p+K/yzmL3L7Zss6EzrW3mz
oCB3zMDlZ9INIj6HEdujJ/KnTox5i5Mns1HKcKVJavwUjE1oPN6WX0zn9cuO9w9AfHRcsniU6EkA
FV6lNFZEkNqhJ4IBIRuoX76+vkT962nz+vr6/v6+232uzvOEPNRqEv37sfw7xwL5yONw872AUZ/3
40IDikCWe42bpFOwSQEaku3BkqxaT7e+HdrNWgDlunBI7cmRXc7M97LJ2igqJKvo3DqPP+VO1K9i
Attc8ofJYgGAvf6UUPNVOdESGRwCBWiumtL0fDMzmffaWcx93/oCqoCWNcTgPNqAADS4lsUFkRJW
rSKf2FXwjomtDkriO4yBcqqFzMIdmAEkoR0NvYCKiK5N6rEcWSESMPZNBsYM3bMt2KTeUDD9K2Ly
FmZ9gY5hEVB+p44JkQI2EBca/hvddaG0Sl8UwGKCP3RbPZ32mGwEalt91LWQfFnu3KJPThaBWTnU
T47j6M7KNG0SYfEYubPwrt4JCK+/hrr4wdRnDJsX8kkhoZl3Rn0GS0N4ihxdL8E7nyCbtFpsEb41
bFdCaXAiNJrThgFbgIDzRf8Yv8rEFF6FzbTLULl9aYCwPvrHxwp8J7N3LZRKB7BhhBA8KLHvoBL+
2O6t/R4kRvtAZ+apcl/zpgMppwokd6udgX0/gmTpk0c1y3mWnlrybw9807j5g9B8gyhFw1hDSveq
LJH9cahlNGO0h61VbZLQ2rzylmbaExDG3F8gA+KfcaUUCyHEfKa0VbsUTFmVAFgkjuEheOIMXs+3
2rHq7DJG/G81wtvjbb+TZcIqQSMLWgywArJ0GDFobZmHbIMblqJdo9PO/UQ8+Wnwt96rEurRIVjH
48tjobdeKapm4OyaIVf4m27pVIaI6cPBV0/FPPvSPBf2Emzn3r25EjE7TReWOQu1Ies9T8EIDHGl
4e5EVmgyekdeX31ddEAfs/AWLUqkburExq2Q+KBjG0B62uuYkrqr1vGZO/BGbkFBnWy71ED8a/4o
TRE14AJQC0QSBTXB61XKXDkCIlBjlQCSdutA18xS/wqMwJh5PAqSWjmYBw5om12Vdr3tMe1p3oPU
9glrHTDEz4kM0BpJdgVmhAjkkxGQPPPXt/ivwkbbM6a5vY6Gr/dryU22jNug5d3TA7c0QazGLPIo
3NWMiwVRqi+nVRoySqXMsyD853O+XwJ237Ad4VbPDH1AX4IgHb3flLesoKrZgJlQOTWGqAtr74k5
FBY4GtFSOjnxR2BMjr+qbe61tiqirnPgGwLS2I0d4xC9A499YEGN4O365Xd1lk0d5wwGR5sl8mEz
VeX1cUZqF2ZqEqpA6I/oZfqoXMWaNrxJfIzC1b3Xx7fwTmoMW3EhjrojEJcmUxapp9bsNjWq1pZi
Ig9ENPMzR79/ZAczB9bi2LM7MP5rudRN8b06ECsBy5TR1du4+S4ELKgjlflaup3d7Tzz8ULv2NMZ
QYMQArEEEhiUazRVoVpHyaCePDsyBKdZ42At1ikXXLAlMdQDJqglh6wpxMANdAbXf9bAv1foyvvj
1dyp5gK7dLEcKj5NVMQJZd+rp7cMLcCBFT97rnbwt/JmpkrIiIInEknN98VGyPmHafUUNNRdQBWh
acglXqunDFc+T6RRPTWbciVj5mFiVKZoKPZ4jP9IT4+XOSsfLQxM48heiIB8KnSjOxt5JSjVA+0k
lGYoElgoFNH8jEyLtDl3vNmZ0/xfkqj99BshyCc/0k4a5kTqUuDrmEkvGHF7lM2e0/kFl242YbcL
k0G9JMz07Sql/TX4xpopzbRTtomO8pE3pv9o5/4lgK72N/nIjd4sQN4yDmcxB3/DWuKCst+LNyQR
gQYQTJIGI0LZUdn3NaWTSw1wP/azXPHf1U90yEz+sNhTeu984CUAi6KoCPJo9t429cRWaXoMzcas
30P0R2kIsuQJ6QMyfSoLm3fXOF1Ko3IcTSx3oeS1GtJzhGMJX5Ick27B5LBWdmysVx9CRPiULEX4
dx6+2RX61yKplzxqGdXjOYjV9s0+Oorf3N92iWD/noG6lEE9rlpeKFwYdxoc2qAj/ae0U/fVT241
SwwZ91QcQ6h/AeigLKBhB1zooUMzzcCRGdcYidOfXf5pNDAMtt5wJqCKyfmxrbiTKAI+EXVvsIaB
Cgqx+LVlStguY9QGAtkVaNkBkJwcad3i/QxQFQY8GsTzKTAAAkhZC71d919LvUP3AtWrL6D2Nmsa
fxjBmAm+ipz4z0QxA0v4qm3Zfd3xRooBVsk5sst/25YABzEXz4ApAV8L3TM4qlXKTQpYChV2sjze
LStuNf0wTW893uDbA9XmQb/YWxUUZqjZXO9vJZd13RYgZmS1YgU/9E85+YqTZsD5FfzALrjS869d
WUgwf2gcshiIEDhoEeUGjUIsh2wR86eEgRGO+yozck+qTF5oBf3xwsSbO4E0vAxDJiDQhxdNF6Mw
QLiNxkmQTsy048oVW6zVyC00omBksce8et53GDpatGUBM/GP0/Akgc2aP8NL0xXBHr5Z/7N1FO9Y
JPp05lDBxr//Vp957mjqsa90tnwO/fU4hKT1LM832tpoMPsESPqqNpOUtK9xQprOlEs45ilqYOch
Xgv+AkLn5jHFKvGEwq8Ef79w8+aIbdWk2RxRZoHqmWU9YjKKgjRiVLSMmYRR6QR84ZtlO3oLmnNP
Mtg6ACBEu8hM7XetOaI0CJIHVqETWl44mx9ikAgJfOHWAzYZtCqprdRx9ixp41Kh/97RSjMAEG6f
BppmGpTaM1XpR8iKAX4DnARHGM8jbLySsrMAeuhtGlhtvvKB7o62k7+K1H2mxXoJoupeZzknYPQp
INKXNq6nyaor4stPXBvocvHB+06smkIXYioBk78kP2G5TRtPR9q5Td79VO8k0sa6uubfspUkPrPq
NHP0er1VqRsB//VYh2/9+F8NBuccptOLEkjNrvdYFkMJLgXScRHLPyF+qgDVTDDErix8p6ib0ahA
WWzElQDKFKl+bhKZNeKxPPpy2ho856m6pHlGn2Y/6bxC0c9zvRFSBTwAQiqQUpNE0mGEufv4u28B
IDPWTgMyDf7sjPKm/Ekh4Ht58tXkDJrfxNV4Lt3xjOwGSVJiYnirdwMo8wVvsLQCdw0ucWFJaVQv
bN+tJwMcrwTKWQSDcyaZNm5dLtRFVE3eqYjSnDRc/hzhyopVTzBBl5Q4yVhungLlZZHb5zb5AtEq
IneMmxbBckT7gqInCyVbsf45zW2vB5F3z1kda/eNEZ77ZgU4puT9FfmFusUtXHsWizVzYFsDvpfm
sJbjXGDRUuufo1ZTTZZBuaj3WDAe511g1yHIZsqurp0JJP4rPmA6Sw4U0kZTYahC4JlaXzZL7uRN
bCGibxsYdTBq8yKy6ZQOi12ThXJU++cqFpFpi2odEzglXVI0yaqEfLRaQAqNuClVW/PZSY+iOrNA
nBu56ojxII818zZJgK/RoJN4e0DyhUEk1zfKj9iwaAH/OXNHNdDTeDv+sDXm++lsbkeIs0BL2ptZ
aArenhPN2rcAzcnFkrDpPsn/8Bte0MXCSSMzQT8hqmPfY2dL0SqXTIVbS4KhaS/K2Rd1hVnax9k9
vX478eWY3Y1ZD8hvIM9x/eWpJHV+nvbQqBdPJoGPeFfYpM+tsitFjdTNW97/HdfRZKfyEjX6L9HO
jWxEn6hQ4U+w7F7LHoWe7/yp8M+8uoPx8Az/MDKAxpGgWLXopOicWHxqJIv1DBDFfSbP7KF/Ec1x
MKRozelgHuGJ8CSdUtXowbHAzKT1S7DsW0dtPtqLj6QfpLaUlKDM/fMAu7JnansQTEFZ+VsJdcNm
z5niOn2d3gTfUZ4ZWP3KAPuetHBMv4UhaqvQNIBbOINYZ/zG9VYJGWa6tpLqn+s+NvPnsXzJSnPw
bS/XZe9vw2y6wi7b9wyzUARxE4x/KtaQOVsBLmiQCJfZyDGAhCLalAhH2MJMOkNk7GlcSdEuSczI
e8pBuFGZTOy0GuESU3oWvlEh9Y7aoYncqo6BedMj5q8oP6OrmrTctl1NzbuikcHX/dANj/HYEjZb
oVF54XbJd3T0avGU3ReZtBPTUPTP8raWrZEpST0cQn+rdaD5DqPXsiSZk8avfd7i0SZF+J49RbkT
S8YUbPzGkqVXfjDGb9l3feYgAhmerxTwSsFia/Ve9tB5Vh1gbUg2nH3eRDNXKeph/6TIliAS5cMT
XaU7J7FbZnugDAOYu3EjgzRw2mbFOgGuNCQd42K6Q4HCcf6SVUahmOWwBnOs8ly8+eWCw3vnBUeh
SQZAHy4acisS7fGiU89nGdk/N7Ellzqw8aXvgn+zMwDWSggf2mqjj9u8sbnY7MHZomdG4q9kVZfH
rVgvfM69Z+nqc2an7iJ5nmRa7ve155/HbSqSWLHq2OhRRA/Y/+LsO5ob55lufxGrmMMWIKksB5m2
PBuW0zDnzF//HXpxR4JY4n3emoWrZqEGQKDR6D59Dsn81xpclbIl85Gpi+WC6dtw/HohGPfVxGI/
JjLnORB+ShJ0XpY5NSqNKKpdpaRMQawYpws2b5/8iI0R/cPZo8llYqG+nm7jjZJclp7v1PyRw80T
jv3B93RS5cBTpKSXciuqBgJauK2AoLnVcRz9YWPoS5TUtyA9jET6xW+LU36NFXRNwlws5EbynUxX
OiKiinFUGrFfFa0m0G6o0n2lxfpLJnSPXs3Xu9TwejNLhp6oviCeM7Ux6MDHkSkWQvadc+4S1Ht2
hOicBHO2yIMsRmO2Ruf6WpBUfuA0rrQug9A0tJICyl5pq7yy/aa1Km6Thq3pZ88h9xqXe6O0Iw1w
5c/7d/RtvQXF7qk9eeqmAHxLZRy5msvSoKI10VFXESBNwptmDwc4q0imorsRlTUyhu/RA3rQnPuW
bwFCk2UDxnHDAsKoMLFKCyyGWBl+7KjFMTXs0ttp6jqLoEDiSOpXqB3AqeSi3YI/1qpV6ZM0CH/O
xZc+z0w/FSjiGQBNzx0ozYfYpXoebGEqJVxNJeXb11de6y88AG/SS8yQ5estLsixzCHuihxRTSSn
hxuyw66qgOKJRSspw5TKfeYvBPjTF2AuOdT5EImgcRVJXDY7waXA+AZ8GTslIBH7Kls4t9NWu/fz
zDUSiF0JnDp+XhiO2vDafWvSNj+2Ol1K7M/Ey8hCoF8HYKSJi43tutPKxM0kyNw7QzxuvfAgD1uh
1A5usy+cYpStLnvPh3VLEVuYnOy+3N9vMw8UvJ0BfoD+5pTb15m4KoF2a+P6ru+UwtRfGUKUfCBx
Z7fxAaT5JClX/FLvyu1+uTbJHK540DlXaA3fGf2cRmJDYklAA9Y7aMN+OCSZ7s9wmsD1lwTkHFSX
ssajXQ+KG9e7Ew3GParTWuBIfhebfjNWhM94ynVaRO9b+v1UN6bw0vvlrECqkFnLrKi8XtDC0MnS
3aA+ee1Iexm9ZuIPMjrKR9tacQpJHXDndntVfzBqezz0uHaaiqTiLlqq4M6EoxNJBxK/cPdg82WF
VbU6D0ORi0On5g5dT7NcpAn3rDy5NjeSPN0kDzpKkgOpHiXHUB9LNKnnSPP1REsXlua2roQsIsjr
kJoF0hd5E+Y85XyflFleh04pf+f5S1s+VdyjlCh08C0vIKpbb5rQUXpTQq1Y3roGorNoLTYiETPr
/mea236TwwD+ErUfXDbXGyLKir4T+A4wKYhO0tZowNovhTVwudm4DrUiNhEkLL1f5oyC6BesyhNM
HlS/10aVqPJBQB5ETuzr+lpuK37TNe9C3e6AQhrxxAuNhUh4JgMC0NgEhACQm8dUmWM2FG4AwRus
6ih/ycNm0MBdmeC9IVckOfUIxqvAEhpLX4IFzx04RYFUBIqhU3aMCbPErslDPMJDR1Pb8SDEhyhK
0OtSl+OC75ruFfa4acIU0iDEwl9mglLT8YOm+xESHD7hpQDOa+GSmXPO4qWJ6bNeBKsufDOXKGHk
+JVABB3Kr+BD7r7BTM698un7IBGos1bRPkSL/QLccW7HXJpmgiHVkwyEQ0Xk6LmiHbW052gYC4Ak
5RqeuyBtoXGYJKv/fjagUzX1LoESGNfB9XxH3xdG3qgipx5CNMy+uFJh+pJHwz7HeUyWtujtLYuU
P1p0UPgFTuiGgsLN2sgfM8wR7aqCnaHngNSQ+9iOwvjMBSVHmkaLTA+x6lpociDDQrTqQtQmMGuu
ROe4PqZWBIy93VTqtxYO0q4JuADU6aK4tBMmB3Wz2VBuQqIbHVRokb9emRpECHkyCvgcya5RkHZF
qx7RpWOVoat5i9ZUvlpFS5xks/sPSwSuikmGBOm0a6t8pgySPCiRYySV6Q3V2ihO3EiT9AW5bqm0
G7zQe31X8SZ6fnlvKQqajio7afTQTbVRg4eSgHhtvuZdMR/FHAI5WRscuExHC7Uex4+h7DuRG/AP
6ZiNK0V3Ezrk3ft/3ovIX6DuBoQmCEp+Y/SLs6dIXpT3eR07TRCh23YnKWZXWDLkM/I/9y390g0x
87wyxXgSrk8NN5Kq2BEP6LncnLXYrl3rrTkHVAZiJbbRhLnNI6qBCD95CCMyrL0HdbEaPZlhhzHJ
IuCm/FVuYE5f6ybSGAVx4iA9XZmZKJBhjEis/fcLEHDmf2amr36xsIWexUnYRYmTjCG6lLfyaPri
boQa1FKuc+YdBQzzP1NscCsWns83OkxJJ3E1guH6TX+H5ohuchoET5ACC+weLDen8bTwRaedebOU
iHrQyK2BmOA3KXIxR1/iwrYM8sQB3MxCwv1jcKpDaP+EDxAMD00d4JLOrB7VnYfcxw73x1LwNXM5
ASz9bwDM0VEGNQCGME2ckk8hxKwaseVFQ2rfn+dMNgULfGGGiSs8OQNyP88SCLqo7mPTmQXJRUtP
Sa7bnLiuXsRyq6brBaszd9OVVcYZqnpVKrKByWkP3+UX6ONXTWTK554iE7wpqbSl1vD5dN/ozF0B
m9DhFIDKhz4qY5P3RA8cBnXicBFelH3hfeLSSFduMwnatQG3ajqxp3KaLQFKZ1LP03McmBoA2pBT
NZhjiQqOh0JREztxU/gPYd3nAq5iT26ol3MCwFhKMeqnKff26vHRUJM+zkpln2dZnVGwlievvhe2
3xFnVO033nvVgFR023Cg5DD00kf7SAFa7FKQ89LkQ1UbD54ygkckKKtcRTGiM744CbGy3UcZCCP9
BGw7Qtz7n1IfeIHZ9GEZHdoq7lOapSpuBFmp0868v/yzRxlQqYkFe9LYY4FuYtYqSpEXsYNMQs21
pl4RwQM9gvukGbTbKyhY6xTanbHfUfT3orP1/gButFrwepMuB8A8IYAXSsMYtCfOEK4bhQeEtAlU
kkTbyiOSRKOCaF+6aPc29AZylEZsvyLKjmtA3VP/Lbmz/4pVjutn8KEmSkCM5FSoB1Rb/odhAuqs
oOiIQB/8T9fetUPj65CHY+yM/E/wwa/DPefLJBBLO2jMtrPVkrQ6wSOJFl5DS+XMuccESOyWGmVM
ewTn0cZ1LZQpI5GW0abtNyVkcaBPo0Hh7WVhtHMnWUb5HBhfoDXxMrsebYMEOTf2Quxkw7pQd00B
UTXotneoDACwK/00XWDVyO23oUDa6DxAo9XdBmKPwREVBcxio0uvxkDVDt1sb0P4PADekJhlwZFu
qeg+5wHwhsJDHu/56el2PVbOL4NuCI3YQVW/Nb1Gzc0iGVxiYMktlFNVEsdJti5LbolMaOZJMyEF
gVOZGnJAd3NtOS4zt4hUGauk8t666iWQo0nDeFSSIl+4nOdiABQeNdSLwVqPq/PaVK4VnlKOARy6
JMigemoGKzSyV5R5tnxULJVLZu8PBLUiEH1IAYGc5toch/gyaMDj4vAJ2pwEww4bUlfUrV/UAbyI
VvAWjebgL11bN7A7nOVLs8zt6Op+4IZFkziFStTiUVMODb/TbRxQLtrl/WpYIhC/RXFNFqe7A8Ax
FSBw5hP2SlEJvj8mztAiBwFkEXGrTxFg9Yo04huKIfqjj2gotLjBbCuq2TxuUoD6jXAjjn+FYevK
C2+tmeAaI0K1XNUAnUGF+nrp+ULggobjEBv5RrvtBkAVhFo5iVylHEC96u+ErPAozyUBbYDYXXhe
zqUHoAgLlhsV6SokJpjCRKS5fqSIkMTkqoKo4VkbUN2T15y2laRV2ter2Hsq9coK6iVHPk2Mjc1g
FKRRkwITlM6vJy4LCVBELSx3CumLp4pPTWMESCC0ojahJZ/RSn1r6z16+YmX2IoKecnpLZhbaLMf
BRTyfDs2Hor02AevemzyLtX+M4EE1DGwXaZsDV5fSDBcj5EbaiUUEiF1ajemnLTxqhacGAdjCV8z
Ux+CIby4jSk9qQIkcm2oKBpVzyMpdeJ9eeI2kImlE2UnyFefv0oiVvS+w5/LCV7ZY3ZdN6ZtDYXC
1AFjp2/Lf6emjeef8fgY7VXylhOJOlX4/3F7z5z4K7vMRQMdhUofQzF12i+8AyJ5l/ofqbZSshyU
GcFKLnXiKgdwdPH9qeJ2LoaTm3Fk9WgdanZZbmVLWmsz5+9qRJMnvngicKOsunh2pg6K5FOXABTf
+QS7vieC/1P1i2Qhs/YAVeMVaG5NqlvX9oYhDrQqh72hR/vkemIE3YBv89TjmwNZT3lCc6iPh8Rq
C0rXHTG/k51bkdf7O+CW93Pa2hfjYI5f0qLl2DewA3agIQG7voSCMKkgSInex+Z9VZn7FJBWyJs4
p+7z6Wkp/TqXCr6yz1zjVdpKhVBM604AZ3V9Wu7xaslCMC5nLqYP9l07MJ+8z/vznqt0XNplmYeC
oQHLRIB5N3RQCJrs8cimsWv54wrSoPeNTd+ScXFXtthrVe6CWPcxR13btUJEwvrRHV5772cRGDOX
IroyxVyliR7J2SBhWtIDJAMNZGLQGdzuqg5PW1LKx/BPB4jiwV3KaM97rn/7iC2sKJ6HoMLHiR6E
dQY964zyB/6VH7fRD5A5Y2RyoF3JrOIkqgv5mpkY6WrKjA/D9um6eMTq8tKTKgBKF9p9T8XF4HjW
Z02pbJBUAjjBsmmUncrJqgdMp8LtJsyjYicCmh1ESBBwEOvTptpOZJcf4huvNJTXbSM8Ij+ZoEho
lEu4umnL3G6pf4Nh3FXaCLHfC/jOYX5ofavHu4ajEWejDT4GbmeXmNxSXmx+F/8zyXis6dELchms
s6TshdCuh4jIZ+CKhUUqkZnQHl/0nyXGJ4niWIZGir1kpybaGsF5+kBHd33/UM7V50BTiYrIxCkP
KBmzhB0f50KUy6nzamckfPDN6hD0pE4I3U5uZ+Jz7dYn2gEDtXDtzoBw4HQvTDNLaXCa58Xa5HRN
u/lB1Q1do6k9Er3dpOt0pPRvfMg+uxycx1FFzfsTn7/0L6wzy6s2XRelNSZeflVWDm1VBZfqC5Ve
eXNrNFZpP3XkCYl2c4nmdd5JoEYPHCiyN2i3v770AonzofKI50wMcmfkqqXMVMGvHkI7IHjW9dcK
vIp1jMaoDbxUGYNBNVw4ODOICh1PRvAXAAWLAjsLh9PkuBtSvkycviWhvgLYpq4OngXsFo4vHX6S
yB5Ck49Wo7wxVtGhfCgL8PzKtqpv0r3wMyYWEmn1LgzW6VIj2pwnA/sA8kpwpCgqMNuiC71W7CI+
cQyhRpdohvxFMaQwHeZg+qiXAIoz71gZvL44ZzKY2HgW1jIgx1SohoLMbz+sxyROCbBJT2hSX93f
cL8KDayzwqrjSMMWYLTMSZMGZKpatU4dFT2Kn21OMu4x8YiB8uOr8O4WhP+p8p5WHcnzbbQpfRvA
8jGg9Vffr/jc1EITN/OYmLG89VD8EbfRm7gHjaz4CDo9F87+r5dYuGP87un+0Gfv08uhM5/E7aSo
bvwGV7dqgoeKFh1VMyAiDnyJ7h4u3KQFydbdw5JY9C3fB+IyfdoMGlSb4SuYWy2IBs31NPhAV6Xa
3hAIajxm0JqPGZWpAo7PVU2Q0iq+g1XluCEZWksEhpt+xRWp9oG8aZSFzzj3aL4aEhO0I4b1/bbH
kGrbHCygaX/sjfq4StFQ+5X/ldfoQE1syLGuGio+3/8O0jTdmy10sRzMFoJWAqC0woj7bqM+RR9n
+e9D8Kzt1E2yD2i5A4Fhbf2llUm3CRhWlc1RoN4DlSj+3xbNYMGLzD2XZfgvY9IORh/Eb3by4rXA
gwyqHookc2R/iIpNqDVg9KtdKTm3oL57rYOp70UKhqKkrhikp2ZM+Neh1pNzJhmxt3CfzPkNkEco
oERXAN/5/XAXoxkAIlDwnsqcpvahMF9lKY3k5KuqeeXUlnxP7n+Mac8z3wLFfNQBZeQr0M7KhOxG
r4WNUmmZo0mavNEDAe8D5C9MjTMUKhV6QuIyXsqP3JLnA64Dkv5JMRy4KHih67tDHIRIyJs6c8TY
VBVSQhpBNctsLT2X6NJcCcOzbBaHUt1JwlrLSVQiNtMXFnrutQJFO8DeAUkExRnbKiwN/iAqeZM5
3FoVDmJJOvDD7As07A8gWaaNyW8q2Up1S2zsMSf5l7bwlJjbeXCiogbMO8pZgN5fL4Pse6LmK0Xm
fH5GYGBI/mQvNS3s4PP+N55BX+qwY0AUAZkP7eZyyFNRGnkfMwXsjWCi1fhS+AWpsZsKpKLlgiQq
OlgUGnlIxpQeHUdLeY2MhhZKsLTsMzcVqLmQPgf1kqYIN5NWtRYVlhTfHqTL2dbZnjhzC7A6QZDy
/brQ6Tjn80EUApAMuI1UDbfj9RKXrQ/GEGXI8CRFYIIQYFcmRE2pcixcCNBoKWJtshSUzbwu0FOF
vhxEouivZF8XyIBxQsPzmdPxOQTnikEjYiPI61xxwZ+epQPRWsmzABh66QzPXY3tIhLvlwyFOdg4
XPjYCD10iF4zl10rFKGLk48xuC7/hnIS9532QC+ZqeiikCSUmW8QBFDg6e+6ICdGBqqwoxsphr8q
3DaKTAA4UmC1+tgbwT7XNOHekAJAuvkhEt/SXJLftB4a45T3q64iMqQVcGdombD3upg3iCF2/qub
i8prmVZtZScaJztSm+a6dX97z91lAFBM+k6iAGgtyzEZQ2SkdI08dzKfhqol5Fje0czQq5CnlCs+
xXcMh9uKIDh47KA73whU/ezOha0CRQuAdAgKLrB73h/VXHyMNimMByUNhIEy41knRHoJXSDPMeR8
pVmQOge12VHVVr1P66236cxOc8Fbb43SQgL4N990/e0h8oCmSQTnYKZHueF60xeNJ+tRnwaOef4z
WOnmMJr1BnxIYDvDQpCHSYd+UkH3TR1UEF+E0BN0qZ7o1iWdud9PNFktiGDekauCuuATxHZOp5Se
csgMpBDr2m639LT0nri993BgJtkoFGMwdvbeA6NzUkiG674IxXvaeeg52kT+o98vBD639921Gel6
aXw3U3SUxtyXhlcsLz5WQMKCvZQm405KllTuZhJy19YY7+NlBS6eCNa8zhxovtHAklP9zfeHwwGK
PHTz84WiWr/tKdmPf6NHZQEgO3Myru0zUZ6AhHDHT/ZNdVUH5GB/TjloZCflx8c3HplAFQEVGl5o
Q5oFP3/r5q9NM0GeLka6Fk2mNdeW879C9BAp6oKN20Dy2gazzz0v9xK4FfcFoPqiQffnEjHhzM0J
C2gHRnV6KhcozAfkut6FwGfGvSQQpfpBHrPdHtEu9H2AWJ1iLhUjb3MlkzVExlMxHP0JzJrxheq1
UtlwL+B7IH29ASsoGbijVnzW6lunLAS+s19o6lTENTV11DLRhyuW8sgNLawpoFuoVon2Kg3Zkhu8
TW4Z/NQgP3Wo4C9LCjeMHTBoKceBeT+ykpW+18kWWl0AFCxYmnMgWBdZ0SauATy0rk+2WnS6VvUu
99KjstSD3q6SSFUdCvTN3/fscy7k0hCzblIFudcghyGQnuPtJpFW5onUg2mP/4rjxWTskjnGY1VV
I1duaXCT3E303EHRi8MJxvv6S6BgaqRbdbfwUJ47VghJAYhBvARwIrOSpVRI8ShjgrEBhgEO7ex4
t99fw5m9hwBQmOoV0EBAOe76Y+VxVTdikHhOrJZvZVDuCzQrED9IrPt2Zk4U2qGAVcZ08OT4LZJf
vKZ0LezCdkR/cFplW9ETHlwlOhtp8CmBdbVIWht8vgvHaiYrNbVg/bPJfLBe7n1f0tEqerBBOhma
HsEfKE7/bMhqQ3DZQgPOPcZ4054Wot3f1hjm4r8yzbgroURFte5g+nzm6atqvXZ0AEmeQkzb3hgW
hvD5Mvl/5BtKj6Q72VRJY9J6hSxhtd7lpvl3ITM7s3uvRjRthIsPoHGSESp14TlBYKzV0bVahd8X
vWAmZU2raqlHfdYcnMz0qgLSkgU9hEIOPpzE85wISXzRChqFqvo6qncA0i24gbnLFUQjAnArQC+h
6M1MTYS8dN3LaMZttoVOKw8LKpFUJ/0mfKgfU1NxaeWSOsYF66EQB6E9F3yk8kdXlCR7R/nv/laf
AXwALXgxHub2AApfKApO9ByzsYTzIZRpaEuH/i+oDzzqLsSYU/TK7rRLY9OHuPiuvVcqUVsZ6EQe
V8Vzu+eF3YeCRJJyGPKFKGYGn4aJiehhUtCCPQl7Xtvi+ppPiij2p7LmYSSCYA3f37vXGLmp724t
LUFb56K2K3tMTj10faXlA9jrwk1b7wTNiXZ+a6M3HapbgbtGfiAYAWCPzdiXTEnetcGDwJ8TYyPW
u87iAWDjtlpqaQpn9uk+crWFuOf3AXmz+hcrwrwtBj8eXZCN+w7ICAti2Ch6gF+GILz89rb0KPwR
Q7MmtfXz8vBgP++5VXykpyfzfNitT/Jn8AARVLp2rW/NnKQo18Xb/a04fzT+jY/lxk8lLR8hu+07
Ikikgfx/q9DxCe1tYB61bahssi30pJCJ2Ihm/DSoh+IFTRj9R/3MpXRAr7T/eH9AMwmnqy2kMPcN
ciNB0FX4pIp+qN13gYPgpbGW3NzsasNRMjurSCch98SXZgncYW5Kpmb8lPpBbz0Su4stuzN3LBAh
SNjjjY4OSpajnB/Uvkj5xIdcqL4FF8RqfBMfA8qfO7A+uS60gfmFEzt3FV5aZK6lIRWNpPYz39HK
NZrFh8qOzXT4g9Q8qOv+l+VGIUKaaM41pDOvT2yDDG+rDFjuQralhIqJKZ/Kow+wo2F1x5ikpuY/
oLVBC1ejBdbBeKTGy8IYpjDs5oxAqxV4+wnq85uUv/BQzaCWiZE1+OT1alTBacBL29D76DxaiMjv
puEGBfaV6Gok5iuqLJUkZ5J7v+BtaI4hvsFVxHgtpVXbNE5hf1gppPibAYlFMgDxKI3shXt/1kNi
sZHrQQvapHB2vd7t6HvYToPvJFxie9VrNFqJ6wP18iQGu1CVcdvTQAID1XuRE48zeQ0UKa8LCz4X
010OgomLx9zg/T4ZfafRTuDtMPS1EO71nuiZOTxF/tMwVKaQBaaMqtxGxBNfRVfq/THMFGNBRzxx
06i4LiY9pOuFiPJRiMcaY0Ap1E5iU6jJu0TTY3p0HCexI3Dq+hOn+6JW4uzkp0wy2vEAJmeblvtK
0cHFoMLjUSguoQ+Bo+561VrWh0K/s88ldd3ZOwpBzv+zx3zxALT+Ra/AXrM1+335kj5GVr3X1tlB
Nf2Pci0dxy23OoL9IKcxCM+bTw9s5EuffO6MoYMIggV4r6LRiznnpVc2YhJXgcO1p5g3gyettISM
iN5WM45JtPe+ua20BBefjXIvrTK3X+ArYV+2sOpL1D7/Ofhfkzwmuj+me/CMl3m6GagGLlw1sB6B
QiUDlA3o0TnqaO4viXMa3nZLElxz3hVYa0WREXROsrnXG8/Io9pIALx0gnzl1y9ls0vFd03a+X22
BPOayWlPNHfI5EN1EiRYbPNvBNmlMZZ4pPc6K4Ck/XAICIg+6BEKLQoV/pe7E44FnMcTrBPsDczU
yqQopYgLnKzxLEX+8jQiiVYOPLth2I36CFRnUFlc9rcufop9Epo+xCxUmaLBPDaWHt+TMcarY3UV
5HrRhY2XPrPOKIMVReChBdWoV2q8FvinDvS8ysIFNvnmGysSMjEwIChgv7uecg/5ACkepNBp6y0n
0Rq0rtbgP+rj931/Nf0OYwdwFfRJAjINrVy2mC7KgP/WChc7UZObPdj+kPCRm01wKKV1IKL5QQ7N
+xZn1g8U1hC/AKE1oII86zcECH5EPZD2In2ot4O9pCoztzmvDDAeuKzCwU0bGMiO4y41xR9Q45QE
8R4xTONlmUJzfkITLxnUNJBsZz5VkSIEqGXYk9HKUL2hoTYdt1Bvub9sM+UUJKbB4gDfDhIi9Hdd
7wghSUqxKsLEea0sAMRqUyMhCI3bfUGEPd7UI3lugSp/TKEzkKZW/Qql9+1pfX8UkxF2u1wOgnlx
+gA4eW2DQYDsxZLHHnpzn/ctzKzmRCeEjYHYdOrJuZ5mJzaa0FVo2xV6XNzjJghAmFs8eQu7cGYi
E30dYhWQY0AjYRrGRWxWpm6cDxkmUrbJq8bXui2U5VK/xVwEdmWFmUxrCLIv1xNCyXho2620dwPI
tSbnWDgM2VkaV4ACk2opFrst/qGd6WJuzJ3YlHLpj7mPvgsaaRAZ/1uNTyEYX7wXocJ7aLPYyj7j
RBDhQh4ZaQ/kIdjQo8wCA+qP6MQE6L6ByEYYPQ/9ewlBW7Ehuf+09B6/2SNwiDCEDpaJhhF8+Ncf
r9XEuMjULHWCIYSiUAymD2+FHpuAxpG4sFFuHDFji/mEMphqe0gfp45QaWbYGuCSspOqXQVubzb8
1/3Nf7MrYQxB9JSWNNC0YTCuJEu1odIC4INaOCuv/WzL6vu+hdui4GRiAj6gBR+5frZUmQtx2ApC
C5wigBU+akLt+Sy4NFRs71Hc7bilzXgTlgLhgOMFiAV4lQFPZ76VlBdhEMVyjvI3HNamNTngwYEG
V4m2GmlnIhi+P8Pbpz9jkfliqMOrfcRJuYNmn92nR4JVSwP6E9otGQeLPjXke02jL3MRfD7z9aak
Hy41sKJMvJjX2zIL3CAKvaBw8Lox/xg7lwPfN/FE86NeGaH5vVRvuDl2mCjAFDoSywDD4bFxbc8L
MlV3+65w5FWGYjeImxWfoqk7/+kXMso3sSVjiXm5h4mBNKMGS03wHavmqeHJaVji9liazrS8Fy5Z
CTkxbScjCZEHmspr1SCO7ppP9/fHkhn2ClO5SCxdAQRIFrRSvRCJaMOKwJn+rrwEgX3f2G0wMq0c
+u1QZNDhsH5v9YtJIU5UIhyPAttf/aP/sZM/RnVsNh/t6gRdr9b6H8xNVPM8JEJkkNMyk1MhzVjn
wF06wL1qZBd8FJldyeYbSLpOnqmC/n0hTr3Na2GCsAR/IiKQhGO5/mq8K+dV4HWlg+raQMA6l8c2
DwLPBw1ZKzTKyi/QdctMzQXD9KnmnuOfcSmivM07M2Ngdk4bJCOegHXpgGGh8Q7QgM0TUvuU5gAK
9Ip5f5HnPNrljJk1zjWtdQujL53S9tbxLl76hnNu5PL3GY/JV74uZWpVOkWwwbkm5sHWC8JX731k
rqVH7aVc2qRTyH0V1THrx3hMpYoiMfOa0kmNg6Ku2jMnYveEyVPhbo0KsFmylApc3DZMjBJquRLV
EraNlB0EzhwTwE/f0DqZ2OFXLhK5fciShiSQy0wBDCQCF1HpHVAZZfHI3ERLmDzAxOjBQNIGkTVz
59ZdBAQil1SO4D0nvRmD30ADGb1L624ddk+jtVRjv0XM4xbkJ+IIgLJx9n9zaRc+ATH8ANoRt3L6
8gwSddGJ3xSkJJMJph4edaId0l3XkXGr2xISRfd370w8g+ZY+CPwZMnoDmXOCs+3UhgbRuXkzTkE
F4iptqckJ7q8YGfmylB5EIJCiQ4RzQ3bD8B+iS5kSe2E4fMorcEaXB6wkcDF2S9UZ37Jppjt+8u7
D4AhqjM6e+8iJ1I0HHLnDm+B7cz+BM5Is71t4LwcQijmkI+tiOwLBd8sSVfeQ0qp9Xwqf3bngpgR
6RYmPhd/YDjIRfHAU8LjM+d3LAZDcTu1BqUD9RObs5PCSvfBTuv/4suuY9KsRmMX1RtlXIsQAkS+
nTPlo/43PpfRgjO5TUdir10Ohjna3hiEbVfqNS5VsETsPjurBcyVjDYouggqHgTam6DKtjSCni5z
t5S6mfFl0FrEHkCgiV5XnglRhCpXWy4fGqdUOagHGBL4hXJ5cZbTJcPuACAd8SqekIYI8K4vobJL
JLfhJjNjSYQ1J4K/cxOsjJZUiRWCoXkN3RBNI95oyd2qAJga9A1oGWk/9O7NB92SvGtAhO2/3z9r
t+weoGlAf5c4aX1Of5mrAo/5sNESsQcBIlGfXc4aVm1pSV+Rqa1j9LF5K9A3DDntiv0oml1mCdJD
DGJEfq2lZhftAAZvVoNg5tW3CxYmC0zYYWa543ckjgsX+S9R+fUaXo+VWcMkjrJI8PjeqdC8i3Na
m39QNZiQAyP6NwPrJd3lR4WeYopI4vv+Qt3ybzALxWxTZBkDPSvGHk/WPzE9DBZylmCMNj+n5OnL
wSB/3gLy/qGsBOrQ49vHgv1bJDbso10cWT0U0vH8YpJSnCH3qV4oPcK0LiYRFNUSwA+jEr2znu2Z
CvQ7XfxbMDstKbvkl1aZ05FIRq3LitE7dX8cFMRnMZiZjHWCps776yvdnsPr+TFRmqiMshxUmJ+d
EPvB/DNQ8JpZI1rFasAvLLpHlvpTRAY7WRm0JGA5R8/wjsJbk6U89W0vCrPW01gvrj9Q+/RqIbg9
mN7TvfQmg299XD/HMOXDHxW0xobzvtENbz6hbGBai6yotzf+9WIwpxIaoRIUizAAr/gWwEUMmTx5
HzUyeIvfozCfgJ+xt3Trz54v9PzDEQJ7DkbUaVQX0+YCLxN5gcO0ifBl+6fHPxvuq96Etkryjw9J
AxrWfXCPEolX4NflgE+7vwduUUHTuoPPCenISbKA3eOKFxjiqHuDA/NDTA4QhH2Jth55/pG/V8+b
+LRCr6BCxU/5+L3+S0u6VJS/7dyaRgBoEhgpJhIblieDA12o7CbJ4Lzuzg+HYPcp2cXxAaWqgDzn
u9VqdbROA9luP6rN0dnGkD8C6PdpSR91+rw3p+5iFMznF+JazFwxxjqItC3fQPhCsiZYOHFzBw6f
EywPkwowcOHXXxvQg1wDxdLgBKPlVpoVC4Z1/3veBlhTLf2fBeZIl5WbqX5ZgHssAT8OZMUkCQc3
WnmCZirQLlCHJcE55TZ2vDbJnFxhCHsD7JADCMFeDwcUCzKyG57O58Mfnz68FIcXXPEmeKKfe7IZ
ycbdeORF2m0Suvo/0r5rt3Vl2faLCDCH12ZSliWZtuwXwvacZg7NTH79HfTB3VOieURgH6yAiWUs
FztVV1eNGoMQ03Qyjjj+Brcd0Z5Wl5BszPSA5ljnO9X/GI8nZ86zCgJ6PNCSifbQaYZQZMYCbYLD
1oLSupVO4fCei2aQqAvLPGsH/IV4OwAuC33z+2UO3WEIk/FM5ciFj6lPFcEVKwNAUX0/HtHcrh0L
62ihAdALXGH3lnJXyJtei3r0S2stkSQ0DMp8SxpkQP9Phqak8mWLuYvHQ6olby6/rVhQx1wfm5id
tX9jmRL2IsdT5rUY9o4SQQfS2yV4GHDRq5cv1eoWJm0KMG5qydNwm/ZOLXZ4YKU4h2k2oOXIXz8e
0dxxv1mdXxS80C5kegWG3BZvKg11/myJwX5uLNCkQ4gL1zl2FN1vgFrlxYyNi95pwFPKxQCPegfI
jzwexw8Yeuocb61MAqFW6VqeprCCVBGk4fE4ue6PrHm0nvJVQ87d9nxu9LfGfPsQefLBEgP9GY8/
YTYWvP2EiesEdqJxxQIbMDeu4I0CmTDoZCzreMZVZYNMRjilZPdhZsZlBRxFrC+4jrmlRPpdQxsP
rwLfMDnSPY/OwZ/9X3cAiWcpUaMFion5lfxnYfTsN5EARJtkL+wwwDICZsE3ZO8l55YQev/LSv6z
MnUYUsIrZQwrQbhKyMs+G9EJx/UZFJmBc26fvkQCwjgCMRbjgGhvnEv0YCz4x4Wh/vCm3AxVaUON
ZVV8RDX6R+2v5MSe9Xi/zJlAEQ9vv/9hU56cC67paK14Pc4FurfLVLJcqq6ptoQXn3lJo1gITA/I
vZHWQKPQ/arFUSgKNd8MwLtU4JbJgLJF87mxjvbE3PFQmi42ykeur5aay2aym3eGp9W1kU5HlioY
Fkjh2/JHEG3Ld/aJNuC3sSkEwZ+yz8dTOhdaIEhkx25NXGo/keTNqrFcEVZCVg5OAhBTn5oiQAFh
fcY7+T0KF7I347RNHQ7soJcfLagsHsn305r2NKVlyw+OCv6/Or7UXG7kAmGvTHjShHyT0KWendnH
3q3JyUqGVZplSSkMeOxte1C4Ai4E1fN3wXi2PIckNSgmibCEGfrZ6r8GitqQjAwFehqmuYCWTyMI
V6uDM0SWFlu0Ywk4N41EeA3AZ8ju6hpyTksorZn6A4eQ4Z/V8Sq+WUqvhpy8Rt3BacBMJJO0MQEi
VkS9qb85XUuegicOFADJ1eVXj/fQ7LreGJ640SJuKMvnMMxrT8GG40kcvbHZmy/YxQaEk4+NzQWm
t6OcbKJMcUF7mI7GvFPLeET6m2d23J2WsCXCGFT/XsRRGXaUkJGm1Y4IjbVeIkiDs9+X+tZCFmnV
PFOHMW10MeqBxRoOp3/1lvlxSuAi6lVuf4dmvT0tXFKzAwbbxqi/h4M67a3lqCsEraYNDjL1gmpV
K8HXU32xsjK7iDdmpvNaZrWo9TCTghfo2FPSwhGkRNNV7aXil47I7BMZPJHsKHWPXIwyXs03m7Ws
uQDIMp91OLJeM+bZM5+Pn+8QLn0/fq7X5zXIVSyPWcQl/77xFYDZUDJDjg5lVHXykqJ1ndY1aGcd
duAdRsp1SVjycr+F+bABkW5H8R31wFGF6H5oGVSaaFGHrYOIBjexrGuf3BY3MUmP67/p6usVAuHA
z43KiZeV4xJ/9bEBTdtJMbzXx2dlJv9y/ymTWQbCIFdiL2qdF4EIR5B/EM7CAw4QosQGUnrNru3X
N/TIHcrj5USXcKq/cUyTmRjv85tFVhklSfsI5lXn2n+j918/cgQk6KDLJGd59/UqHmXydjiAO5v4
79+o1j8e//xq/1uJiUccIrGUoworkfevSXWkykKtfGYX38/vxPNV4A9TPBEDzI3CaKyrJerD2H1V
eeTJhDrYerfRV6s/qqktuNwZZ39veXJc1ZptlSKLWwSWJainWLxIDc0zEsjDxiByUUDxH9s+dyyk
pzjdJvlit/Fv93j/AZObdahUdmgjzK1ArtHhHcUY33gWVus1EQ3bZK1NvrnAIy5FmTOx2Z3dX2Gm
P3QRN9rdNgjNwPMVW89/z+Gr6ZKN7psr5mmFZtnH+2gmuX9vdPJUShglTPgMRltdqonRGe/7z+by
HJ2es816bUvma4zkdUpY6w3BIam5sQQP5sWlyHTmUrr/kMmDqZfaNAt+fAs1x+Pcmu/v1bNGoPOL
l5OsP4fG2U63JNnt3qDkeYAPJ0Af4O1k/1nYgkun+2eL3pxuXqtplqXY/Mzq5Qq+C4rYStattWtU
W984/1XMnamgyx+6Z87mpBmnhdO9+AHj8b/5gLpr+iTxsSr8vjLARIboDvcHJiEg647Y+eoJ8gCv
prnBDMT7k28vvKB/38z3izFxb32vSknDwL6P9kK33aq5w4HaxE31kC68I39zzt270p/e8ZuxhqpW
d9roSqmZoKS3F83j2uTXTya3Oeg8LhJjadMvTu/EuYGvPq+hltI6QCVIFmes/YtHmjEuwLvyDLjT
bpcYcNwbdPS//oF2p3xe6uufSSPfT/HEzSmRywQBP552kBpsR6AC0ArspthhoaMtfO12VNN4en2t
DRUUEqbQk1HPFrrox5wAoo6lX60Wlv2HQes+Mrz/qInri9KEekUzftS+NY/INeJuR/rzbH8ROL7g
CT7fw25fIgP9eTY8sPuzR272wKD5TBKNdsGfuE+IUe32loJeW9c4n7vzjjAnbAWg7PAuXThqCzv9
xynfWHbBrONGLCwLYGpHvsrq82wbVBD0iQYra3jzsb+dgU3czfAU7lYUZeYnOewVxpV+7IUd4kFi
txZKdE8Y4sWzjIVFnXmz3ZucRm2gIGWiGCZzw927tmQFG3clHt1tv+Q3f2cx7i1N3Fac/P8bbOzV
2u+bHYiMj8fUSHSPuDv7CSm3VCYHwbxgG22XtICWlnLitCqtKzNtPFFyYlel7aLjPin0eFgz0dJt
NVOGuh/pJP6KVDfPCw22etsIA3LFFUWJhfITBro+Pyn6l3p5y+DHDOf7BHqD7cK2FUb38OvEgBFb
gOyQLIFy7P6GUPu4DMMUUZK4315rpDapbp2j/Vl9Dlrd9pHROa19q9oKZ1QtIHwJymA9PY2X1Uod
RszeIpBzBjKCObn5pMnqUy9QiyrEJ/UnETpg+h6unKyVAfhR1/oiB6ToLjreAgtTMbvsN2Yny47W
wIQmApYC9FSGrOfqWxLkukttSLk9Prw/KKpHkz5Z9QyyfXGj4d6QSH9qIOuCMgmCf17/TNEFiqXH
P9z2ucAuWONUHw68geIvtHNQJ+Kt4mX3KgDGy4IsqCF/i4qc+fVrbb2FB2ljgiTIOKFNgN8zO7lf
mqRx7h99+eTG42Of70QxaSEcyx/qiHUYTliqz8+/ybAVR0A7VGimFRHqpjTQ1DFsQkZKGSMWZKNc
nH7FHA5ApKGrw0QPyypF8Wzrfa7oYvvY770AIT9WkxUICKLPalpfGihfNhB1RKmEjY2wqta1yxQ6
6yYHaDCRlFVi4/GW4Mb4+H5i7yxOC000bbg29NPeMRieRH/DUA+hYX5iDGzGBVO/veu9qUmo3oOn
KoIgaI9QnbWl43ar6ts9uLAQs/gGXThV41b+NS7UZeFhxvzXFGHHNVlVNB3GBfrxgBL0uxoLp2kG
PYnxwHmNMFENNIaTnHdQotuvH1CIBb3G2HT//u6tQEswkNf+qNbkoJ+GJTWoGR8F5Pyo1QZuV8js
TutPGmp2XVh5A+awNlsAxj6P52ElG6UFnG+2JroTmi35DvWleG/mFgaaXkRjBGiC0LYw7WN2I7wo
mFrqnbDe9K2ZKzKoiQ5lBUgXeF+V6guEDSTNl5KKv++Je7OTMLPheZ8PKMwic2ritzMIMnch1IfW
j3fnby4F6d7QJHQMaaE0PrrVnRck2VLjiHxItH0GTx56/rRtqX+W9jEwS51DtjEGr/RxvTP57SYw
HNAN205myavG3mwa+0CtS6Xj701mXVjCkh69t0tAlrntDYojpMvGLmOQj9xfn3IF/aFc8geoF1/S
LaWOFlhR6y9s8ZmHBiblxszolm+iS04sqVa02G78pj5RiBzZXzGxTfMwFqq+L7GpryprdVl9REZs
P16QOVeIfCBcsQgpMOz3e9M8zZM8EdLB8VxPr7SjKwCPFm4ZIUE7pLpgbObhANUGHmrgEAEDSaI0
eb1rbogqZIa6QLpjtjlI8rAFGDwezor+iRrdq4pVdAmzR/aksJewUOPWmvqqW+OTxeTdsijqGAle
L17JL7mMYEdBlpf/LuG2CooApFoknpjz+7c2JysLcWat8RIMmNt1aOHNV4qiBwz4jwuB9KiGvlLl
9HhB5zwIGpCgRTOSmuEpMgl0uDaNGyHmGkd5hcsHpXFmUdEQtX3juMkad/pjezOzemduEuzURcJQ
r2MbR9yEBnriwLnJJTpTPnm+7VYLrBozu/XO2Pjzm4MixoNUxSXGJuoKY/WpQYsrPVbeQp1udg4R
GYxIXpRs0Zh8b0drKjlUs6p1OhYqnbIU7dUW0gy+20tmTQtm3YYJR0QwWCe1r9mS2DNL1/i4Mya7
FQcFigngVxsRtZNrHAhVGUpMWuMEHcTsbCkfmSyZTfLKn7NP+im0JPl8vJLyTORwZ3Iy6iSQubxx
YVJk7bx4qz8Z7lMM9DzYsinhqBFEJODWfvfGYpk7Q8r3ND3l4LFN7U7bx+5L0h8rwCklcN7+jbQK
fK8btdO7fp+5ZxH/N7QboW/GYvGkU/8O6gK5s/zBSCBURPVAtePUrnPSXoaNgKpk9ScEa+4mZXVa
vfrxlyx9pe1ZrnWhXUsl1OpdSNuYnbIONjRswHFS6SB2lfvd42n5zUoogWqAh7NCUxN6+6SJ32i6
GjWSAiUTMd8Ol5LTGasWj1E/tlRl/qbuQORsCiq42Z9StGC/Qojz8RfMXM53HzBxIkg89LGQBkh7
tIbYk+S7979Rok4au5YXdv5MfwEGK6ITH80hCLp+9sjNCRPYvOIrXEYOTy2J5LvGyHeCYYXHxiqs
1I7XW9XXfWvYJo5rDZCx3Qu6ayV4wl6U904vIOhsH5iFe2MuBrz7qomTifOOabgeXwV6y6vkkj1g
syN8ljGvDIj6ymBb+7aeOwu+dMbdgFMHen6gK4eO80+W5mYyEjmXQSccd046yNiirJ7WCI6QUqZo
2wuvj1d55sALEJcHZFZF7ztkDO59Dgqwapy1tHOUigleGrxOiSh37sJunikfqAIHRWpw1gL8DXDH
vRlJy3zeVQHTV+Js1Mq0YtfQOt8AVVPekEJxBpRXUaWHilibGAHUwPtWj1tFF/uLXGzKEtx1BbPK
fZMTrMczMHfS0FenAYyEs4YOl4kDClWP66NB6ZwQXVCdVSQ7UcrJifp/eXBhoFgJRmG8pUvDZXRK
bY9dOGgzT1PIId58wPSoJ2EAhwzoePIChi/rvTWvhvcZkdP3CpWVFXhdoSTHvzUsSfot/stSDm7m
pIMFYARMA4sFJqfJ/cbTBvrsBZ5TBbDryBa5rbGPVtZxIOxRPra74Klch5vV42mfAaFh1DdWJ1ui
agfwOfEALm0rKwZigkQHSgTraD2fE/tvRXattftSdMBa2/Wm2zv6wgfMvY7vPmDyKMBcIDwVx9cx
7gHOAqVPY3QfvAeI1mXhXp2bYRS+oZUO2BvE+ibXap+xjOz1LCJQ9J9JKFR0L+nwPCSrXlsr6tJh
m7lRIckOxRa8HtAfNX0eywgV0rLjBsdPdOFaf0SAUSD59kRk4+v19dCYaI8FdeLfSxFhpEvTumR9
/PmN+1J8hqqtAusV3YODE35TQOMP0SBh1QsgmzdrELtEK8XX+WefHnzz8b6aKdGCmQmwbUjWKKNA
4+TeiqNIjvKqB7RKseje54jqfQMIsPXxko3dnScdh2blVaRnFyzPLPKd4enAi1YBX1OH91S44rmN
JxNe3SliQzJe97OF19vMGxGdNNAaAShVgg7k5G7SaF4zaoFnRSXsmk9R+y66Z21JanwGjo6X0ZgW
UBUo4kL87n4tKV6IXKXhdhDIS6+3pnQN/8jf3Y6zwHavSxYl74PVGKw+7FS7/eCs/bMNaMOg5x+4
pemuMXdvaHPYmPZuZ370a84UIdu0fh303dtm831a8GRzKyAqIOOH3DOYg6aaZkrasG2Y8b0T5yfQ
VWrU0CJ02lQQnEHQ/HifzZSFICVyY2yyzwo0tbJKAGPb/VH+iA3QrTtEOVerL9s20RUNAkkGnOv8
a7vosGdeP3emJzut0YQaEEyud3ibIiwKyKe1/fOyH1UA4xfN3nwwa2nBg815yzubkw3XlnnqVhJs
JoS+KOQarvfcIX8JF9zH3GNdBAIbsu+gTAJQaWInFquSGRpMa4YEWGpkuow3Byil2TUesCXiL9eq
TPWaGPTIrJWnP9IzaC+el+R8ZkphWN2bz5jciY0bur3f4jNAGM+Bx/dQYXL5zXA1xSPjNJ/otezQ
vAfO1/WFQz+htLC9xt0zeYgBgo6/ZLRYgG5gssSiW2aYBZy8PvtbhodSPT/evj9g2t8G8Ljg0Z39
G4E6hAOKqV3ZOYBzvDdrwRh24ou6AXZfBpwgNlAusAszWtPCUGzngtKIZnyPIgEgV2OeGjQwVlAP
6pE6WTrF80P/92WTexlPYMomXdU5gcKW28iT1IOkxpfH4x/n78Hwf7DdN7dU1WqVwOUFjLj8G897
9QtNEV2iayndP7Y0Oxy0uwHqPkpCT3OrXo/GhZpiov3Qv1AVvfbC0oW/ZGL0izeDEaRSakK37pyX
utcTCEBgSY+59YMJ2iVrtB/Kgv62uaBG/Xhss6dVuhncdK34jhm4H8tXfrO3BPSZZfY5sBG4G9Qw
33jsj9W3to5RVVnKrM0u4T/b03S5nApqQ+umcxpZWrXQrtQ+WXkwH49w7p69GaAyidzYiunAT4TN
6GV/K9dQulcusEI/Mf4LM2g5QRIeO+WXklxXgsCnEbrOyXNPV6tPT7Ca/FLi6f3YztxjB/HCP0OT
rZIMEXhU+L5zVK40kxTd2pJbEOygjKRo3PYBHI4CJNNC/lsIFT0H817ToDzlSqJFlW7t8eKL1iUL
O3i0+us03nzVZBsJEsDwGoulHFDEfOZLNbL8uABQsgL+xPdpdOob8bNgVGEBSjjz1sZ0oOqBHkL0
bUrjybo5OQmkQVyJQVd0mVenlg9MSk/98CKl/BYa3gsx2wwsHtUdtBrweAGjPXSaiO5SBq9+irys
WwIsExhyQVINiHFSQkRv+CNWaO3bxK8VmFxA19F9y4k+CGA+XMhnzt7lIzHGWD/DHTs9OZLUaBCu
AQqYfife1eVEIxbMrNmHwociWmEHER2o6gzadWHzjeHidJlHErOxqKaKqN/dz7bv8w3rNh4LsAer
Z0gT75lDTpIn99VfyKHM5VJBY4m8GVRsUSScUkSkfdd4KZ8MjsG9ciA1+bRrFLtTUr7WCz5wJhjD
DQohHhQJJcTJk4BFiOShcFPUMsJ1VeudUQIB1/UkPi+9bEAc/Xv+gJ5Gx6sEFgYRifb7+aujUqyi
HEG/BsWSvdYNrmyWFZLBFuiNOZXEtOJ9nQ6u2FkxrzCftBPda591DWOzatrJxBsfhiTycST0TPAl
0Mg2MpP97QS/ip7rFMKG6JFQRY+wHsDveiZCY/6syF4J0FFBkYcI4iyPd2qlBLIp56KWmVmC7O2f
KI5c1oKaHKMiwapmga6KEtsbhdiw6bHzE2mUHEPHsjm2lKZWWgPJSnihAumCBlEIgXhR3wdG13qh
vG6HVjsJSRMLx0zJungr9hnv7Qs/KBhD9hlXIAnH56w9ZKijbEGswIfHJK2k4qpkSpM9NWFQaOuu
AlrSLspYyHG1ywEwokMbi5bWxQIHWfK+LzZ8IrtjDYF35T3PsRTNKa0rcFYal94zfKDfXZI+iMu9
L0m+ohcjIzQpJArC2awIQrzyNBGk55osBtVTlLR5aA1AjNV2kmlqYYhD3qM1o0+gfhe4TAQmHj5m
a1NyecFfcYXaBaB1omzkZGLcpF+SlADJTvwBWbLPhM95aJlFbsb4B9QHxPwkJ60mrpQOxPwnhdY+
esr6QmAIX/E0M+NSiXtMfdEFg662SZa8p2Csks0ACYPyq1J5r/gSyzrxwF41lEy6qjNRazcew0jh
Cxht/ND00QUbP2dRyEeUFCU66aBokITyoWkUKXAgv+ChjQ01IDTRa1GXo95TNBqS8p5XK6Mst5xy
Zy9r68GI8WdaESrV+HeupVAN16Dha7a513jbskBi5Dv2uCBuN2UTS/6BqWtZesOvyQGPSJS2ea+E
qqogX5dqz/EQ9z3pIGbIm7RO4sxwKQiZTR4zjS/SQqU7VAXj+2bdh7xse1kchLua13zohPGiG0k7
JGiYYOsWLpvumRgJMRsORMUvRYf5VhjEmiFJ02Sd2QdZ6pls5pY00csikyJdpegHBv1VmfbFswd1
QyGEcorWppc8z5VhlyoUgiMx38WMLjJoj1oJacQLpqxgkjiSI1nRGviWyltX0FdNwdadppxZM4WQ
bGnGppg8v60kqKUiquHQ+lZFakfQLKkxpCnbhK6TpOXoExgIYgXw3p72/coNmJK9SGoHyMygyYX6
7rWKEn4OWZFLttczconChxw0ZuPGWq/zfND4Fid7kYClEjrxMMhgScLZqOmG83sZpBU5X7N2XBZx
CsYWymlfTJpAEIH1ak8yBui9/dWQ4vEtqFh6/tEvcp85cEXKRWaceLQyGTXoMosLeDYvSMMy8WB4
aEZRv9s0ZUzQtQyvHah9PKgetd3fx5fMTFcm1HhHmhG08fLwJ5NsakyDJOsqdCoh0VMT1zXVDZB+
8SXeNavhylC7fFHXssFtE1WX9yU0NOyuMxQUlzxbLTcVOsxz88W38KQLT0uXxUygA8AKyHogGqeo
nDT+/Cbe8LIOMJ+gYR2XyoXeNhTZZS4CPwWmkPCdCx3MAdR/QcfQhUB2rpoBgUjwvUrgigStOH9v
WhtolLZcy+IdQvjToJ67Ev3F/aeyKSJb46xA1Lvvzm5zHan46hA8+8FC3DF3fY1CeUhagWH6F4eQ
yNMiivCoc2Ipbo2hSXrCU7Tl5m6z1C3OzTyJIBGDigYiAIlHS9D9aFkJrhGQS/bneYs0FWCI7+U1
J5vcfrzfZtCWo5DrP0vjqG+WtKzBAiqwCYvESAMaG1BdkPFPtdkZ3kq2IcCoo5ZIUM4KGrIB0Eyy
wYVRP/fG9+MvmV3h2y+ZRCJBrKRyJeFLkMMfP2KPJi/7CV1PpbHbhOheW0i3zSVJ7oY+SZLkFQ57
KvyPwZEt2WgagjzYOL7G9HRdh/7hQl7ktwwCVvR2kJMTFJYeL3g1Fhbwss9P7WBvPEMHWeZikm30
E5Ng9c7Q5E0StEpdd3DL6HixjGGbW+JaT4xmbyyFqnNbFXU+jce5BM/FtONRCpNcbYBddTLiBfq7
X5jF63COUKd2ydihVRt/wgUnOeeGZA5ADRElFpQ5JgsXh27GF2XHOpbE6NyZGfTNiV9SNVsyMlkp
GcG+RGMYidcQQNxpOBU6SvqasbDtZ95wINz5N5jJQsUKU3Y8B58KIZLsNX6DxPFLqJ38I5CBoKPY
QpADN2scmpVq+goRl07B3EaRFdw2SMdrqNtOHECbabjA+5Zz0AxTuSSCtCYox2JLvR4cPVpqR5jb
LSqSoyADxQNAmpKUy5SqauuKvcNk3Dort1zCWo8ndC6zjTb8fyYmA6KKnEgDI/TOcHEjsIR9vFvo
H1wXW9D7niHkQrQ9hNxSckBx8oQg8M+C/fEmmp68W/sTP5ZFjApRNwxRdaQCfTfG+3NgZrZqBHbU
bsaGLziXFQPf4prSn6VWt6UJnpwNluvaJFaBFczj7qDK2apm8Fp/PMRxBI9GODkaZY5j2RYKEvie
BT5ZyEmt1ZxapUuf/wtDKBHJoChEE/NUoFYqfEkchBBIMH8sb2vVdzZYorh+bEWYWzE87JGpBoJj
bIe/vwODOOiSTHWBrxQI7gHu2uvX4mpcgbMEY1Gic+hcat8C3TRzAoHZfntxyid9yWWP+3I6q7df
MVk5GilJWIQMSG/yky/tGXnbLlH3zC3crYnJwsUBBzw/OMQBVspIpPRABfWkqMEtKCwli8bM4q/R
oOoGFDIIrwEGuZ/TKhD4DPq+Y15BuiYrbgtMfviZrEElGgOs+bmwhDO5GaiM/Mfcr5wQbVUfWq4g
+cBTCthtgDM6A32e60xHNncHDhPTeXOPr18I2KB4cznVZFHOaekbJsnWNgm8RBx8VFD7PVVAXJSf
WNXwUJNo0dsplR9BbTLRolr53AWC5y+LLBEEEQBPuZ9pcWgi5O2ywQkq+JlQ2zahgxOpBA5QjUST
9l363qjPNPoEgp9QP/juutzQ3L9BAmUI7fvxSsymrn64cgVwPgMiOzlMRTKkgKaP4FjPYioCmWvO
BgBFJZxkqNR+bG1mQwOHi3sLKDOMfkqrlGqcy0CpgXVSWU0sgVFfJDWwUrYOjZDtE+uxtRnfiiQZ
hG8RLyMqnkq0CcWYsm9Ae9KHEjXSKvBMIO3fHhuZi/2R1ATgCBB6kDv+tCfdRORCVash64PwJGZA
SYUCXp0fuBrTVwHOIz1LA1q3K4JSTWXGHkj4tMLIVNWQFxlt5rLtKGEisMNFDfHdaRcBgLJeFHFI
+CYH+cUbUSb1Rim2mRUOazAQoE+YaXVtFxWkXwIBz5VmRiodeA9U8GWU+O53tRLHsRzSmnUa76Pj
L1n8GlQibgAiDh9JAL209skvo40fiZcqaNYh49p0ZGa+1oC2JZWuBiuK/pjqg/qZIXnf0gA80FJ/
7czFgQAUmDCBQ+oUDR33HzkMcsxHIjAT4n5/BTTzfYuIo/vqLLyEY0TBGfhBDwA/Qb0cvZ0vCxtl
xt/cWp/mU3sP8n3I5gxOV27qc6uQRHllGasTTkGJFttiSXVyhmgI0i5YEgm5aeQnfmWlM7VpGk5G
AaAjvRLqnaeZbuCafXRgkeMR/T1QgRv2OeFNHlj4heHO3I9g4ABWBG+Nkcxp4lhCmQ1qv2JGfqXS
vHaWkfV2zJigbQZOoUEjoPnY4FxDy53ByYU89OnQqZLHOh0FqhPo2qrVswauLDK6zzoaiBrrBZCN
efPleXaeHxjuyAiGjJezbLeiXQQmEntip+neUi1mxufL6OxBChpM3aPq9/3Gg7QJUzEJqPeQDn9X
QSPwUUYLRa1ZE8AQIJYGEgmyYfcmisoNtaLBAUwIo5FhpTndS+wsTPHMIwt5w39GJmsKxdS6kpGu
Q9dfYfBgOA02iY0rW9YNa7DyXbqWdlYr69DIwIaqbLgAevE37DbdB9ZSdmt+f0MLHB120CoAW9j9
kFFRb3hPyVnHU8SvsA5MvlwXbWQy8TeEceXWCpm/dWBBf4ikiwiVmXeYDH/HgwUapbVfkAklS7tQ
GCjrtB1DuvoaELZmdVYmUQy49ECQdCJ+ylmZPxAmf4nDp8drMVfek0XQkaJ7C0VUXHP3o6/jIVFT
H2vhhpdavuZI1tv1i+rpvg+RBvEioCwklixkOe3Sh5CDUdVHAVxKjz9jdJmTuBFITjxGoZPCooNo
dLk3tx8CnVwOYpl1eJkI7BN9KTQjWJe+IUL2tF9Abo97+LcxZDIFcSTzm/KYKWo5iC0y+A6nAqaP
cySISJAvvLDHPfzIyOSS6Cnlu7CBEa20O/kFjPMc7vXm+nje5uIuTNx/xjK9MKOGlrzIMNg/vaIr
2lvVvCTh1vdPqrSPO7NBDMatH9ucnb4xxhOgHorS/2RkWadwSI77nAOxPe3QeAu//keM5NfM/fv9
0yFVEUUfAZvxjuB5ck9KVgxOLKvkvOWxcpySwBvSnqRhOnxwbZFcGEgpiAS1mZQaITIEqD5oyN8T
0YO0t9X2eWyGkguiz1ZDZsdM60jbdeCxww0WcoiN3arGW3mAUqtEWJVCKzt3wTZpJi0T/emSuH73
UYtvSVcMuBGQrBw8onaJ+lH1/QC4l9dHIQnKlkttTmraSs/xfAWXPoMUi57miXRkG8QmZiLE4kvG
papo9CCNBam2FFSZnfeDb4XyAKpeV6LMtWiLrrMeL9n8NrmZ04mPK5ss0VByRbqnKpHYUlbgdEK+
c9B7H+IHj43NpWKQvv7PBvl5eN8cZrYVeso0IecUO86wSohJxOvBClbqX4vXq+NwhvDyod+poEXz
t/VziM6IhS+Yi5Fuv2D0ujdfULMienvpuEXZJ5WBwi5KUUdJ2NHYzIcnVN+6fKWmqhEXFkuvoqwZ
jZwaonvqfSuqwKmgPmnxUjf33K13+1HjO+Pmo/xMQrFThkeISxOOhx302H3lFxFGczf4rZnJDd6X
FYq3OcyAqzwUdopvNpotIIeZlAsndTZaB2xVHFtuQAc3fYdpw6gkzGGhJSJBTAv1gi3aMaBNkMCh
hoDSsjtx5RN+FW/CU/sJwVc61jIW0+szWQdsuH/fMZnZKPfTDC3pnJM0RvVUQbFyq+7SgZioKb8+
3lpzqfwR3YjSyUhM+UtvkfXjru6zlHNYyLja6I/kGlTDDO3kXTfuV3nMIWVxWS0YnXtx3BqdrKk7
0KTv5Yxz/DWispKk8jjFBcAohnpsnCK34iXxjNn7S4A6hzICqX9htXnPd6EcnHPIp/KbLDXq0uT9
hVt/9kTc2JjEHp6Xl0nOwQakTNmTnJps6mR41pJ+qTNt9s6CnA9uK7zX0Kh0f/awZqlUogvUUWPb
jT8lectmC1HFeO39urZUYRSARfD8CwNcZUMrdHguOllmUsgWoPfJ2+UyYZ+kbh0sMXguWZtMXe97
dSxksFa4dgdc+9EdE2wR2rzzhZzerD+5Gde4iDduix2qyOMbWFJjo0II7D/R0GyaT3QcPt7lc7sB
MD4F4fAIFJpiTvmi9/wKYZMTfEceuBCrAIi+t4wFCbj839yHt7Ymg8qQc23/H2nftdw4lm35KxX1
jh4AB3biVkcMPJ1EiqLcC0IW3psD4OtnQV19k4QwxHTeqpfOVqU2jt9m7bXSpuRPwy0LZ0INNIZ7
J2jdUjM9uy3X+VK+bm4Dnhsc1/NsFqUmEOVehcEIvRVh6hDxKf68Pn9zW+LMxDQZqgygmCAuTDRg
bjWH7Uu7SR8UzvAX8h+zAdO5oYkzkVOQqYkeDIkFqIA8RfeHBxek8+XrgDUD/3gnHJtj4TdaF0ir
64Oc9WTOjU8iBaXLvDbOUv7kq1DjMrB4kBLnUF85AJuypCi6ONSJI+GCAalqeQy1Kq241rN45eV7
plrn2yC7G9hOj2sraJxqUSJ2fr+MzBYg1YBOxPjzs/0iVEKR8HHFnxJoN47ZHUMB56fglPltdx9b
YgqYmGcquQEUkmQNi5DbuaSnTEAnAu30bwGgS/t8lTEuzigScbVe1scUhBFGp4smydZcaLPSthJW
nWCoezVYCJzm6jKgm/llenJUGL4v6xoB60l8tyJHtIYVjme5hS4S+BstyNeneqFHICRayQfBARdQ
vOY3PKvx+JexGVvYDjpwk7V9fefNPYi/Pgs41MsZCUUIaqDsAd0DiO8hsY/mgusG5s4vOkiAowbW
dAScXBrwmCLvXFpyJ4rMqp37Bs01NLJ790i6LjjIc/1maDVDs+CYhUGb1OT+6zOQA3hCB1/U4N5c
A6yqa9QmD6OY0X8+KDweqPuCNUOSp8SPXV/GkUc57gRME41ax1Uzo+Mrk7aRUZaFBvghaEMWjM4m
09EKIxLUXFnuh85H7sps2+cKgm9w3A9AIfZmtRcfXMB2zei4yTZLvv0cOllCeQCy96ino5Y47p6z
89oS0g49cIIjeXi53VE7lrXC0j1DuLs+obMOKArNIAtGLMsi939pqejKCOByl4PK8QtlPhl5Rb0P
qVqlZm6Xoc77BsuaZakHzyHdFNzCIz23Sc+tT8bJCFWvutloXdo0mS28Ft5jpKxK71ZEVnixy3jm
GkJnHNJC6PJG9ndKct8FFX7UBzxY4aJB56GJpmrF8ERSEw0cQKAjT2SWuzRykveqMI9CbILnFkBw
R1xBPrLzvlJvJMB+vr4GM181ihajMQbFECB/Jw9gNYDmKRtb2VRE8UMRgLh9qaA/d0IvbEzeuaZP
WolPYYOpBIsyiSUwwlaqTrRxunIXeruOMfxS0fOMWllxy5X/4y+YvH1Q++CbIQKiIutR8GrtckCk
XglmB++MYza1623aAqh7t9Yq2lmCmqyKagF9NzvToFgAq4AsIBaZbDfw8FRd07H9qSftS+fKOhOG
C4s5Q8wMCeozGxNXWpGzXC4GzHRv93a49Vf+qjJfIHCHf+1a6+6QXFp9s0+vj422lAGeqzfAPMqY
gMV8n6zL8wxgMKTKO0A3oJf05qFhj9HBtuhEug3IyGkkagKNgOPbhyXlr5kH7dzwtM7X10AASSoQ
Kw0E56UbuXml6VMsLRQUlqxMzoqSDRltS+yiOgkSXS2afZUozhAi5cY2jHX9YP4/JhOwdU4F1giC
bZeTmfv/nsxGr43d7ja1KjswB+1Ow2yCvbxZgQvr8LHEXjm3TRH4Ae+G7vtR0fnSbNixYg+mLiBW
pHXk3fHQVb4+sO+LbhJdIib6bwtT554jXVgiq4WirEZ7XdlBjhc9kLf32JyQU35Qd+qu02vtPdE7
7Fvwxxu82a1A346yyuejxqxrW9Q5Hdl1nSEaXcrfzxEjXHzfZJmZuBa9NMD3AcaJ/CKyfrEVWpmd
7dy9O0p9mTcggous0k6s2ET6Fr11jJXqcDquz9TcS3zxJZMtkChUBaBmQBON5wg6SDle0JC7G276
8Hc22/maTC5ISS459JqjDpxgyNU46RiysvKNVgPcC+ze4NOGl0g3IINZ8HC+ncFr+2HckWf+RoTb
JFGlb9sv9wNsg19J81eJBrdDw6J32v69sXKz1Wrnc/sI1i4NnZSpHu88o9os4s9mnysUcDhuLNyD
fHDyPYJQEeL6w9hpXaINw8kOikHLG4EcE44zAM5oFC0Ch+VqYbVnMr3QWPtld+INQQKnUeoYdnkb
AopP1aeramjxdYz/oZ3xmjub7zaghHoR7ERabbFrQxzAbEi1jwUzc7elDM4CEBrKqONPGcla6Hfw
hURZmBHfbyGeZ0Msjw2N4QFtYBB9dm8Woq3Z43JucTKwAR1ThKOwWOT7VETbi6DTGOlENOO3W3+n
ijfuEh5tLoZX4NGh0YFHvzrKjpeTybCCVAgdQLa71kDq7yWAPOFKlbQG/SrmwozObZBzW5NIJ0Be
WOGjHmFbo+2eqILmfHnYGeaiYvgM8T+iDYyIV3AKOHgrl6NS/N5VC8oBvc8qemMX8lbFKeTWycrW
7ka5XKuy9K90p4DSwz5syP2DcPOgGlmFq3BpVcfjNr0eIEQDGhVwsgEUNA1Wq2FIOQGj3oVP3kHW
ubVe26N87xcO/8KmJTMZQgz8l7HJ3U/l2KVeOS7nZrDeXqyXxqa2srawde/uVL3V4s3+/tN8NF8L
/bG0u1OsO7GpGt5xOd6cg/cr+BZ2VLdWRHGKkaCdEsUqg1pA3Qrppo8So1RjBWs+oO0QPRtrkW98
Qx267JZlvJHipZc3USplD4GUsisRpTk7ZAf5ps2Csd0spzZarOTbCv9oQeOpCzfYrMuiKCDuQY+t
CL9lcoMxQ+DnA+OOeQXDtWVWEyAqzBqhY+BtVFeH7O2LMaBTsWo0RV9Cu8wtnaIC9oAKDtAeUxg/
6AMUn2bIwFeDOXBvhLvvGcvXcrFfeLCWDI0b9uz+VMKE+C6S/adWPr0ITa4H7SHHhOZLlNKz7vz5
kCbzGUokw5CQRpFTDUqB8EcalH7N8tlXNBFNfBDJ1KK9ssl1htE+nIeF+2bu5I3cu2PNBDyo0+VM
0FXoxQnM56Wnx/JOJJ9CCPLuIEB/3dc3eTI67doCFUetytecZ0bCcH/9I2b3FPIDY9stMPdoE7+c
7TrN3ViJau6UevYofaC+PlaWXUNpBlSp3vPNen2Qn3HrcEtaTdzMAwb+dNBGAZOK63DqCSsJQ+Sh
BHiwWUcaBLsrag495ht8Os6B7Bttwd2bW27oQslIu4yTjvbcy6F2kRILwTjfG4Je6U57LL9GzSQo
OmgohaS6ahSbVCerB8e5PsmjTz+5YlUk6RBojKR3aNe6NFx0uH9IyQOESi01fSm895puY4jroHOD
hAZ4UBZigHEk1wxOjpDIp2iYRKLtFL5z2U7mSkNSlsB+M8cUgTbHgjATDc24kC4HlfDg/MoK2Eja
Xd+agx4MQLwu8BfMYY4urEy2pyBlVe4HsDJUure+DQ6Rw5rgsXvnVQ+SQJKDN9FJ6AObmwvbZS4z
OGYSkKIDbprHM3E5wEDyhUBtcdsqKYQ4lKPKbbPETNAEmmpF1xglU2jdJ6ike0aPq9OShOLM0HE5
gOtp7JyC1zrlbghygUvaoeaBHeUP8vsIxYhMm5Nv2Cc30BygECrTNYf99b06IwlzaXayroPgMylY
WvlTWh6k3jP4FKC6nWop1ClbTQFLfi5bqoFPSPxX8Y5FnkM0hG37oEYgjl3wTn7eEfgYHm3pGD8K
6VNhtdajVYRYlof7two0f7NQiJ2JRS5//+SgIIVOaNxAtA1wSU2SV0Lg60gt6uKwScujIEEqrtqp
oVH0q2zY1e3SHvt5UC/tTyYbSYiuTcbx8b2WPXb7Srx3I8NN7iL3dXiNpFuZ6vJHBpYZ4FevL/SM
a31pe3K0crlvSSFi7HGMDnCrrXKNyfbdY1E5JXDSplAtlRJGB/ryWoJFAQg9VC6AYZy25TV83Uci
iL1OJKpjoDXZNpE1uYnRmitTSThGLs8emypojaIdBlGnqS9Czb4Ep4smFCyghW0ikt7qCiXYDEmU
56B7pt1bNND+NWOT4SOTvSIxr0/Uz4vu8qsnYcEAcgRelYAQKgUfNJmSQ4DbjvyN2FV6qMQL1mZ2
BNphRtzuiPX8wSHCcXWuZGjDOwXio1CslPA+aazrA/r5HEFIEOqIwEqPzCHTFrsmVihJ+3bEwEDe
qor1vqhWjB8Zcv5AYoPGiZ5lSymQn84O0l0Ar44k5Wj4maq0ymqjNo0gACQSlSF4eOLXrvWZBddx
xqeAFR41FTCjgM7vO/448x1TKiSeG/j8SaoA74/XVakFwq7xIQ8Ru1bbFqFWlYOhNFaQPJWx3SSH
BNR5Yvi+xN40U3zBpxAigqIRGWm0g1w+H14VNVLUJvzJ3eX3IM8zRBOcyvmmMkxFG8xU0MiCLzdT
gobJEfGNfjg8GtOUAOMrfcOKKNX1h0wDlTPEGAWDu+n0m8gQf8N/QxYarf4jxz4H3p/JuUDQJMsB
jQEigKSACRhj/sG+8nqig5+Dg7Kw1jxJ+D/v6GNoX9/AM5EbqpGYWSCOQO+GBvTLuQ16iXEZOB8n
P9NQxwIVoeOu6o0MFjvI1NXm+rNYAXZ/Qui4um565go7tzwVy0LDbxJ7fE5OXBvpTG6zYO+jgG6a
AyjllhhxlsbJT1wQhh9oxjAYJ/uVG8UNMVbeOtHRZ+zelqaAxkMXCcTajnytWKqnzR6lszn+DhzO
jlKtDELiRrCd77taa+zU8DYE3Zw665s6A1qWDeZXTx5/I+VzsbhTb7mGB99EMgzLuRG9Cnp8K3Zb
UWfv4WDES3L1c68g8kqQzUFqEG2I8mQrpTWSa4raAaHSbbpWb1XtwxOtXDWAjab+61AtQWLmLvgz
g1POUX7gVOjTt3h2AeAHMwsP6hZD2oI8QVzT7av7uI4RgyxF70tWJzsJie6uLjpYBbcZm+pVA5bz
3xoZCEkkhHMQOJ9e8QzlmzoKCfA2/EPNCCvCDUYN8kiRPxVEU5hVwiovXPpVuWBvsvjQYVyHVgtP
wLheEx9DRIsjIJ54RTkwcl9eDbEfZTkbpORE9W4VvzUrz8J8LvlOY2XgipXpIuagbEKrKayMinnC
S2c0NvdSPGUrlPGXEvgzcSveewSuI4EC+JWnIXpf45mJQQeIIRmJAxY1PtU7iI2903fl/cRrKqdJ
G3433KKV3LcIGM7v0qVob+beu/iG0Uk6uw26ahCjTMQ3RGi/UfUg2JO1C6HQt0Xm35m463K4k3cl
iNlQbsbhgqBb+rA9W3vUyPorg9pttVSMmjkWIyu48D21Yzr2clhM2bthN9raiebH4i6Z/+2I4SRp
BCp+g6LPJq3hJS9TSUZAPJ7e87qVOKCOrAzWMrNnbBPj+tM0F8xgML/MjZ9zZq6MZAVA3HGNtNKq
vqgNYDWeQ/a22R4bpw1/6xAII54b+BkWgNlLe6LCFXmUNgQKKKFG1y0xeWUXvgUHkANpwr4t79hh
W6WLWlyzexEqUmirRFMzaEcv7TaQu+FoRPmTAVLOAaFKqN/4WneiRySODkt4nRmQ2ZijwisAqXRQ
mwuTGLFWoqb36xzAksTMWSNSdbcJjJiN0cMYmV6sGGgwxhxs8zzQaJ5pPjlwMhwwn5ptf+LijT+s
Y5BkV5lTAwSSbyMeuhpHyulCqUsvBAJivcG2HzHqKEtKRDOkOfh6VBnUscyNLPdksvwcqGkqNvzp
AcRsWuusIr11WFyOiPDAfZve8RujkpEvBlXT9f04wxx0aXpykENaiFHi4c3pDzzE7EujNtxDa6ia
GGjkkS1N8xm5N10ItOdn+6bdQZtuiTJhziUeAwEeFTL0zSE0uNwrnYemLpXH8040SEV6me5yIPZF
P+iB/kYsf2FqMtOSGwAnPMDUg2E8CevC0yJG43YsHDTHERbQLjMalJhcZBXVUUkN8dTEGrJvsldG
eFrFp+qVfZA3ndHek5vIvJd1e8uBnAgke4fydDyS06mEDuVj6myhir4+HiBzen2lZ7I0F98yWWi5
60mK1nrAsdFoCrIvSxSw3MJSxmLu3IPGFCQOwM5BPWxSqWrFQo56ZSCnWrwLVS1Jbc/s4BqmZhCd
ro9ozvMG4eUvW5OHoWc63gV7H65uA80x6hEK7G/BiTF7a5u+Qtp+7eT6l75gdS73dmF1cqO2qHZU
IeXJaSwBgKV2666ldXsPYYO9ud2W0LF8HQbdd0S9+rg+4LmnCkxJyApIIEsApPbynARunQ5NJCHS
UPS29TR6DOnzdRNzuwSED0ho8oC+iN8B8/nzNARgzKswuLgHKFcFK2+zDZO1v5AynOkpG8MW0LQg
Lz1mmSa7ka89RU4YDIWinax/8B7ROryvQPXROhoUzN+xQRESv0MFlDHfSKX5vc0tzKY0N53n3zDx
QitR8EH7qJBTJoLaUuOjKhbtlAzqo1r4xamOsh4Ui6L8Kbmq1BhZ46JbXGB8edd5A3oB1aKtE7Om
PQgUi7joiSZGcDE0KY/YNz4RAMzJWhSVtKJgKlEnHlgh0Ufipui75cIYeSpPTN9jSUhiS3IT2SyZ
5m1Ay8lN7zc51LbLoXkGHr9ZDVzXFEaiMuJJ5ivpHsy48Z7PyhYpi5rPCx1Us0Wmk1QinlkB0eTh
f/v9c5jJJXKlXJ47jJDAMatlFYBzP1R2kUhiJ4/lwfFzyfvgRdR89UYQwd6f1imnDUlbr5WUZ1Zx
DlJILeZyudVzPm5StMvHLDXTEm2YGqgEAJ1O/fKVjWnJahKljaujUTd6SzBVlTZqtbW/49X8WjqI
mVyeBBq0aOyE8sYpvC8UgJzFowpWTj7TmJW/cU3Vszx/ISE36/Ke25zeNopU9SlKrid/K+n+8TY0
vANnc+CFiM3YFhcO4kzNDycEFWQ0UOO0/+gYUGicqmHqYnea/tZorR3kcAoAkzLtSbwFt95rloOR
1JBiXWcy21h4LeZHKyG3iZrKSN8xORyiELi91CXCSWiNljkM2SF6ENAoVGrsCntKJqDCqnZNd9Mv
YePG3zwN28gvy9MXxMv4JB/EQDipT3yuRxopbT7bZq1dtfsFd2D2BoBvASZo3KniFOKBnlDw3Hap
gID7Se13TQvQwEL1Yv6mO7MhXG7VJO/5QGRho7R2G5CLgI3KN+4+XcvbthAWWjvHL0dePSiL8e/s
4ACZFDhgqhE7jT8/u8oZMjA95w3CaRPAzPVnYnRcfqzR2e+eeGwNUscyGX93fzLXJx8AwOu/f9Yl
HPGe//74iecki10IKhwYUELHtX0AC5+yFiU9AeU8OdcGcsgaSVOzLa0XnLZvb/Pa2CZPUwFq2CQv
YDozd7uXWwtoLY0WwPuAx3K7LVY3N2teM45yqEGi/fqwZ73x82FPTl3nhXno+awwth3s+q8XxCOa
YKJBaHUXb+z86/E5ub9Zn4AgOTjIIfzWof8161NUKsPlLKEhht4+cdvbMQBwDQiU9rfHGuhHO1zY
RbOXDAI2+P0ITwGyn0x1B+JsjgtwpUZAO+4gGyEatdnfr8Gz8+EuMYXOeabnxiZzq3Y09IZeRBpB
MKO1rMd3Dvd8ff1m0HfwRoHRAK0U+FbBo3l55tI28mq3iQWkKqx8w1q6c/hwlpSSZ3NNCOmRr4Cc
l8izUw8U50IRZdyQQam7X9ZboaUu3oU3dXO7em5N/w6U3zc6uJhP7SkyjtfHOOchAug3EmhByRZf
cDnEWG4SArE24RRKb0X/2mf3CfPa8+Z1KzOAWMzkmZnJGBlC0liqCG6vp/HW9PV2HwIxVWhv91Dz
xnkQNG3LHBSNbvValyLQogZQgmGgEANWuAYVh+sfNLt7gA0BOpUDomL6HuY+X7B8Lwsn9oW5jakt
NauMN9BBIS3U9ucNSRBOUxE2Ynkv51fmwXWdKb54qg1Fssgb6zpparaRky+RvBEyc4uD1gHM26Pu
HjThLk0xnsfkSQJTmVlB6Ig5DtZA9Hj1soOcU35E0+6nNyanYo07xF8mVDnuQdKa7NGVHBggjTxd
n+K5agbqzeBBkglSw+Bmu/weN2FUzvOxtYwd1XflNtNQ1tfLx3iTbMW1L0FzfOnEzghQYxef2Zw8
z4ro+kwdwyYcDWQ/QL+lveCNOVrYZpr9rm3NutBNZyT3PRgPCwOeWwA0HQG+ArQT4LOT66KqhZHp
APctc8xj1SLxk+LfEdAEdakJ3rOwy0H4bsP9YrC7l5Lws2/sufXJGysE7ZAJSj8OfWeUe/VRZtH6
qymh/gVeRWdhrONmmj6r8AqkESeM/Pg0QzcobscxgSScErTD1CtoWJZ66stGFLboC1eMLjRq//26
0dm3/NzoxAdqgj6tcri38NkfntwdoFza7rbSVp90v98/Ztst0W90x9Eflq6LGQcJnAHAB8B/B8+a
NDnFURG6oVQl4on/AkkJRZrXAFdNtyQPO37/ZFIvzExOTCZ4cVRD/QDZliG3h1DBnDJBqPcuKhDX
53Iu2wJoNzxZ0AiC6XgasntQNBSHthBPyEVqIxfvnb239VLzR/3GzcLRGI/dxcDwuMEazgUEVPDI
TF6ZaGALGosePaVK7Bl+g4E11G8WXpmfidfRDCTyICoxPqfTfjSKTLxYekp76m6jG84gTrJDWvwT
dF12oIu7x9oUjMpQ28PC8NQfp2FieHL2xEAMUzDa0JMn3bjlhjnWK5KsAt8CqrWtX2X+I+l1X5e2
aLrJrMi33tTXWDChFx2rz3wF8kgjuYMu9a449c0qCh7BTxHzerz17dLVqhbdGZVRwW02vfvsNov1
dqueuPBRSXTfgAhlGd92uS0WehWADszJj1KxL7laK9Ggxmihk75Ct/BQqZbHI84VnBxtvusAINBw
m3AG5Y1Ej1CjhHSQp4mKSQngKHwN+dRu7N7fFWKioTEIxfaaeQSbCfICgunvhLewWmxtH4/Sj61y
tobjg3oW56hugGK0IrcnEQ39D5BRJTWItrccyPzwMfJBZMzKN5e06348098LiJoUh0I46D2n70bk
9608LiBn+bcyclUuNFsX7swlG5Pbq81Q3IeuBT1tBBvdb/mGXzrT89vw1ygmDxAoZHul8HDMIINg
pLcQF2sfImwRrdi4rwv3x4+7ajJjky1P+yIVW260paFZUMwcEpvi4cbVco3TC4tuOP2o/seiXqNR
QGAQA8N5A5f+5eZIeqmoajaC0bpqrMaNY63nos7M6KpMgDjqaqjg+uwSY9VPXOi3Xfiv6HEFNFWY
TGyShQmUQLF0YfjCDuhX49ENc5MG3IgnrliNgHGys6WPgN/mn+xtqRgQrNCEZn990n/kUiafMZlz
4Cb7lE1DOlb7U4tBGbzEkF0zQD2nuE3kJR3r72rpj8OIIs6/xz05jKGYDUJXY76Fwqp9TVShRRGE
q1Iw6vdM1OQB0hQZKN90aQ/p+GQVyU72zn22UFhDiG2yHxxQhNnj9VlYXI1J6Ff5QZPJEPjB1sti
J2ruRE7337z8XtUT6AqtmicabCNMCbS5JCNiNkF/d/0Tfkb2WAkZ7Axw9SAJg+Lq5UaEDBgEj3KR
nippE0jIEe/TvUr0Gkrk+bPoplrniKkWrwoRqh1oGQk19Y4LHjti9dDUQvMnml9E5HKpRkKb0J0k
rMRFnM3cVTq+gyOBJZzwafa/R3VM4FMJH1lq0jrssIDSIRVWUm17nR0H60h8qdS9SI7XZ+dnIgBG
QYEwMmUQGZJwkwUiiCorRoLCoY+LO7irhk4fOhCbF8E+JC+dxILSZ13yFgdtdgYKWpL6UjYLyNdp
KIAmRyhfKOjVg9Ypi/B2sncjxpUrsUGT1ZNgP2GHKKGmPCOwtDM7sYNGB1KtdyILbSA79w7IKkPa
pYCSiN//Xp+Q8Xo4O0Y/PmUyHwwgZUDzD+yJBaydRFSL2BuAud1kYczTGGBqiJvcjwQUDG3EwFAJ
hsOA++jcvVLkGrjtTLEUrTrRkw1pII5ev/RNal0f5eR2+mF84uR5wdAKWcWypzq7z17d5Diw66B1
As7gaktiFpJrk9f0h7WJS86xjFIzPZY3QjFHug8ohSBTYyTlbQKNsesjW5zXyXGHyhXbZSLaMNMV
a3qVVbBOCmE+EO6Eeo3b3xHNbpFe43u1ptsGeAsQK3ASuFK+A/4zV4gLyl4eeKwmyqGtYkP4xwpB
pw0dEqAvubclhpvZUY6URrgqIOkEmOflpdaELEhRAcU/hYIpxrpYO+FKJU7R7+FE+vFXpdolXlzO
fV+Y3rm1RI6ZRdoQbDTA714aHqJChjYy2s9I47sPUtNTu+NRUYNeGq+RxO9f+qBNHqDVGa44Vu6d
hOnRhhdnz8lQfkVcQu1KFrJDDCzc7ZDxwC2x4mveh5lz/UvnDjIK4ehkIrwkqFOsc5ewfha7+NCg
shq8hj5nZwZRUv26mWm67Htzj54GECTSiJWauKNt61YU5QwQgpYG6kR6uAdL5z45SGb4Qe0aAgqM
KZpb2QpWok2NZMVaBUplIDc9RIa6ghwG/PXAYpYczPEIT3fk+XdNd0jG8S4h+C6Z/5SS2GmtugrM
Dmkdz3uRKcIYkuriv6z+r/fuf3uf2f5fv7/653/hz+/QRywDEMlN/vjP/9NUdfkaB6/pH1pTfr42
f2Rffxzr1zqo6uC9+q/xl/33X/7n5R/xu/62ZbzWrxd/MKEHUPeH5rPs7z6rJq6/vwJfNf6X/78/
/OPz+7fc9/nnX3++Z01aj7/Ng5rfn3//aPXx15+Isc82wfj7//7hzWuCv7d6/4xf048ff+Pztar/
+pPhyD+AgQatFcLnsZo24szp5/ePeOEfwIHhtQPwEu8cN7JFpVlZ+3/9Kcn/AJki0KHoa0BLFafg
R1XWfP+I/AMdFKNQE04dDxQu/+e/x36xIr9W6I+0SfZZkNbVX3+OjuevfYEcOUqK+Ae6BAqoun9k
OfuyF1m3yVpTzvzbMss8kPcWnV0oHcLtfoj1mM2rhUv58iyONtGbBOjGiMfB3fHtJZ7djhB19F3X
zyuzlKvgtaVdanGUO6SK0u5byi6pp1/GO/8yJ6CwiGTmqGoxxYXXbO1mESkqMwVtl10JOUgbeCDQ
2TCXFo7ZrCn0aULfG9bgulxeh6g45GzDRZXpcQz4FWXVFxFLoH9dYzNhiUn08tX+e1wocECmEs0i
QO9eGquSMuMSLqvMjJTRjU/Kxg6imLwUYZQca4ZKRhnzOdV4qSl3gH4I5tk2/3srnW+duWUUkapB
Vg2FcYz30n7Lsq4EecvS9KAWssmbCinLqCy39QC9EFoAdfEb9lAcBgAVSSIcmkt7kLnNeT4hpTm4
bnGnDEWxkzrSbliqKBs1XgLxzg4PZgRwUYEqayocUiSNSkVPKM1cZqB3z8SFUecjMBFbzaGqEv9H
L9S/lnPUgiAgJ4R82JTprOrzIA1oX5q90klW7UncnqWxukt4r7gFzGmpJWW6VwVIPUPZ9/uVQtum
Mlm+WFSaQYi60kxRaNxHlR9aFZ5uAzCT4Pn6yk3KccBOTGxN3ASVp1KYkqI0mzStVvD74K9DUlRn
oyDVUP5objyP33dc1h0Ul2luQIUpbN3cVfmFPTQ3aGxY9psGEa0KE0+Xhn2LnhR8SK8mqdHLDHjc
ITi8aZuCvl0fNG7oi5sVY0YtFTUFXPqQ+ZxKj6LlKvfEwS9M0Vfh9QXAcInADx3rPotVvarpO8QL
xcT0vcK1rpue3gyA8iNuRCCHfQtB86kT4gl1g5YfxTcjGilahu2t1y6SZLosM8RMVE9eKZFPoMTQ
Qgazjhv7P7SPiiSePAU+IYFk0XfS9eyCz7lILfrCQ//vQ2AyNwKvN0+M3fTGcLxu6Mccj52+uA4I
j2YUHprxl1dCi5J1wGSlZ0ItOUCjusQ6g9h0W8X3Ir3wuA/qC/UKvPbywt03M8N4LCW80aN6ES+P
++xshE0spFxR+bHZxmnpwEiJy14J11DhZY1AQcK3zZjWLtpUMojnLvXL/TTPwzFAWRJPGh7Rad9G
oYIRMXSRTUWnwWDxHhk04oJhhuS1xJl8LCFoJr0I1ci6VpwM7kW2cJB+zrwAWBcAA5DqxWmayltU
cRqwYBXOza7KkbxWwo9AyIheSD7Y+ss2Mwo1hUgAx5YLe3veMCj8UPwFrnXKA5GDKoSTsjw3pZBL
LFXNVDNi4tQeWAJxoLABhqhv7xSfDRbe9nEvnXtKI/XMCKQFTm5s2plilNjeBUSiVzJTDpXKYLo+
t1glQYcX+GSNLsVBy7NhiSxwZrQAZuIMIarDozdtuaASE9YtlLHNtOi8LfVV0aqgpbnKE1XWodnL
3VGlUo6pKgYLO/ynZfifygg4k8diuzhuwbMdTiiVu4qliUmg9my4EZM9e2z0kPcCcZRGIMBCVrvY
Y8UF2M/02QVqAzRNWFfkiEcqgcmRpnzBxBmeBFMsSlkPqcKZ7CCSjdKTA+epzOr6DTKpdeP2GB9b
RM4jLy5KhFNoeJAxvFqEFWOQkBte2wBJD5lHBwNkQinrKJ1bbl2gx1GHb0N/6w1qsJMZhrxBV6w0
iwBqBq3QC6uc5tU9I5TImvAqXVgL3N6j53ix+4ADBi/mt/sDh2+amEOzCtTNY04yXLlLE50V23J4
4dAuAzGdqE6KG1mF5M026QKG3Xh1EBITlc8BdHaiT2I7Hygf2h3tuvhYBdlQitrggYPNYBuXD14a
t2HZG5Vgto6u3ySqLpRV3iHvl4lkHXWpXzkuZNfFl5YHSb/DgrIrMvqqL8EEEGYslB8SsBUNa8Un
CC4bdGpTvefzqraYMI6TG0KJ8loVQyI9unXle7tcaMvccDMCgfrIC1qQ7TF1/cZ2Us+vGd9rH4a+
4lk9Z0o0iaTYdYHO8sVw55EOdFZ+R7AkCR9F4M2E/gevuVXm7gvixx5SyfDTLKjZ9ex9o1DhM0IL
mpOKaf/UA2VY6kpfpqLegFEGxIIQwtLlpAaBVZtTRS9dlUn3g09ogzbvQmWNPE6kFjdtzmwLnMdR
hy+pXlWhJbnliyW1ExUv/KrwQhlMcEOLdsFB9vunJhHYQ1nIBViWB9F96Skt2rVXMh3Eb7sStSql
YzyDIixJtB7dSLkdqW5e4m7xAa3zBcKMpP1xymtsi//W7AI+sku+/7/sfUlz3TiX5X/pPTM4gAS5
6QWHN2i0LI+5YdiyDYAkSHAACODX13nO+qIspcOK2vWiNxkZ6ZQpDgDuPfcMIsG0MF6/jAv8WRpC
g+1Drpc1rpZOOvgQbuBSnru1s19sPpo7QO4IW9qDrTX3xti5r4RWHKJuIaOgcpHSe4kSHgTjTaQ3
kZ+3kuPvm6s47+jd6Pn0A8lC23iMFygZz5ATb7rCfQtV+Z17dmpzEZ9pu/jxhkYhd7XmoZqvOAuD
JpR9ERyXNN3YIQIRsivHWEgCiMplpF5ajF3pUOA/ZMs2i1oh27dritwspuZ7TGFJzXkeI7TK0v5K
kI5hYBC49YDzN2mbDvUVOyZS2r2OHJ/6Jlzdfm0J07wJ5o5tZwz/R1PpaMakZUCFqc9FNGXiAMC1
/V4UwX6XAfncqq7ol73JEcFUVD31kIco6N1gpKRQE8OhGmORfgtaWbeZQbBwT2LRkGWLxppjYxkP
MOrr3yUjE3gNSPtiCHZqt0PiEUXzNtZdAEPoLWbdQ7gnSHxIeyuvQ+cFZOdxt+X3iDnIDUSg03q3
723C4DCckkebJTBT4lMx0SZ0YZs/qm1cbpS3c9IUnE64wrK7vN46o6Mqko5hFAwLmOW4uGg/hqPu
pqNOSfuGDMsKPSQNu6kcVGewnOZ1Rk0qFWjhI04gjBttt2Gvh6bwfbQW7QccLR0M1niYt2VStMUb
bdsRoP+WwYhTDkOSVJmKdYhEBjd9zdiK4wJVaUBKuhfukhzZzeYNx7AgfIj5IOcGeMPwQGKWBcdk
CtUBuvxRNoNYpg2PI9TFG6eyuXiDHqSYK7WKRN3ulNrHScVRf1XIUN+IJUIsduz68cn2ot+rzWrT
1mk+tedR2MhXFtVTVxUiovjPfRyz0gwhtLXw09DwOW8TO9Ujcnsc5vhDCnX2vJugHA34990Wh75h
Po9vg4FMSMvyBT8ZB/Ck3Hwe3m/wgm67VbzhfJmTSrQpr7GboI/hktCtCocxLSotu2j5yMCzgWG6
WkdzML3CHC6f6cbvtYqEaKKFK37Vy10BFpx2LHM+IVn64EYDnx4WD/t+SIGthvUgYReowQaBTaJB
0AGqAYb32m0gHL8l6ZyamgzhBrqJS/PvMjTwcBYZutVGZHOblBlM5ErbrUZWW6L844ZQ5b7Mxsge
fL8GmHkh3zw+zMsegq8ABy6M38bCYyJMuQrPcdd196OD1qEehoIl9zok+gMNFxqeWKj3h6Jg/F2b
u+yTHCWaHTOuGK2iQWhPfTTEusxMC2EHt72CoSdqNFHvsICam4zavS+dHX1WGxlEmN4bgaSXZN53
WcGgenzfszaFT3I7dm+ypRvBu5+5AwFRbhSt+ZzLRzvlDhuoy6JHOo7saS2MUhVqNUBY2QLsr3co
7c5Ttk7u3GOds8PICtcfvd7MeiZFnx/2idO9hg+GxnGUC/Zdsn5eqikPBTvOW0TfF1ZwiIn3qE+w
Mbq2LalsEfSEdGytSzW4o1238SrTLQJyQpg3Pyo7QUW38mC/9iuJYb/StcOKbQCqlaNrYziHjBNF
MBVMBX+MEk60TdTFWXTSvs2rddVxWomRK1ZKtyDFDliOBDIsMmxLLPbdrS+WfS3jvQ2+RzzdHqSS
Tp2daVWD6R7BkRqpEKPmrkOYJg/C+Arxz5ARiH5thxq+ovl8aLsWC2Nfk9RWKJRwEulxcqbabUR5
ne9LiuTdLAGvlUgTaITSo+jA+nDx150P603I1+JrytN+PnA7FnnZmmE+OLWARmYnSVTZF8J/ZZEJ
VAWxeX+Jc9z9hOEuze7neHZwUZsykzY07HOOP3RqQ7e6+7aSfL3i0/SNEZQVTUIneoeh7vpus7L/
otnAr9aUj2GNIR1hFaqT8WtqBiWrwBB2i1NwNXVvHP06EaS5lcUcqbyyOsbUeysG4ku4GG62tD7v
wxuxzenadG5Zb0kk/DtG7fx5cFuoS+7XfHl0dG+Lo8rzbK4oi9i3QLM8OwY6R5y2XHx/D0vmAQmu
JEambJAiy7Q0wdA/uYm485IxnTVt1ibyaCZWvHP4rAksGuBEX27rBQfxfY9Qvsz0T23bzbJUkeZI
Isoz5JxPxl5KzgSlD/SNc1/uKOGuHdV6OEti1+Gw+6K/CrfIft6hdDipvIevSEcsioUBL1zWyo1j
0JgoZ++ZpeYAyqtTzc7b6Hu7hTA/noJN7TVwruKNFSLlJ09NBDxoCHNbrgEPaQUFkhtqVEw5oouC
Laz8ErIHRQa8rTWPFnxDkV+iW2Qiruth0ApDLyi0CtZAbtvpigwRnPOiDIKk2pIkUddBtI4Cm6yJ
v0xpP8yVtBa715AtIznNcUTGpsCCRgqFNwgRizVTDmrRofgAe0WYTOZfUU2S5BYzdIHJKQdilGyI
DRU+5FVq1UcTWfFhJALhcmyZWA8Qj64duF3Evg9CPTXEiPzd6Dvoe4u5dfsVR/39bUchCmwm4/G7
MTDsndtHKJIDO8iPHtbwcG8BJnssyOaTQ7FaK2/HNuuG0hQ7E5UfYgtnqonN283qMUvX25qqe5Mu
81XX5kYdFB0VdrFAJfvZ53tHy0I6efKBzIZy6gGflINJ4CXiUkSoXS1+msBCowpNfrDPK6t6K5Cy
xlsEl94tJjT8kAcr99WerUaf1D5bVc7r0POTY92elHYmREJDlntZMbkPUQUsbP88sLSliMMYl/wa
Je8mTt1SeNhrpGnuKx/n25fCSYrl35pRlgJjxGuQTsL12LNForLJW3bC4CKhtV8VqHK75ckp2BO4
vw3wI9NlH0Xr1yDR0ZPaECZYOdZmlRfpktS7Hj18TDl8iCoAPNG7sBPClZkPArjEbRxL1IciYhXW
82ArC8r7gabzfhfMRRwhODDHB0thDguVNPH49XjMC/yFoV+x+/Socqt463PTWNfmIH4q1T1084Y9
EeTu8QQF32JPynJlSnSBuObo4vzbJghFKAtx9ingRK+odWfsfJTsm6g5ZpMIse/2CRUnF7M4bWyS
spwN3HdLMtB9q3fY/bXlQsGYSEbRfTE9cJnj6laxlYMuELY6tMWCrDwqLsrEZPjYAexAAmi/YIWK
XNMeoNEenxeVbCg7odhoUU5G0NwAI9Ck3BZ5SWPM57k4BGu+j1Xc9VyiirPziEIYisAzYovoMVwL
aH+hAUy3e4iBwSgmahPqBFvpAFXIvqPKTkXGakwYlGucC8K0nrep/2hwdlkEIUS01MRmGFtGamAl
Bobikg+BOvPKDqEhTYxSby8VqtfSJP38hktN3zEbrld0s0tw6HdQ57BlWMQpkDQIG42lvWAoIXSI
4izYSB2koFknxTKcxmCNTakDrT/0gCfgd0aVjqtOBZk5TtBg4IXiseLDpA4BNdR6lTUKMVrfuh1A
4BUJxjW87sS8Jt/yfHMnYopJN90gxq85pKEEzDMrnzp8pVgpRGucFSNNYJ2zYwoHTSlOunpGlmRf
Qr15Cf5KNn+kxbbFTYbnFBxHSFXhBY902cMY6yGo1b5N58Blgz8ZKGmf8EwN4mXp2C1gFKH3LcfB
FFdusu4tuliNA9x3KI5IhlUWBZjb3we+MOcllgUomzPz13OaO4GiNAn2U2Co35uhs9Pb3qgNveue
FqADabyPUiIdE1R5Sfz9tPRkxe4b7u9NhzoBP+6KDr+S0W8iFB4fgmxIF6iVAWiWl2HwgyYhch/G
GSdmI/ycwJCSeZS+3MKdQQM8SCp4gFB4mITwmMMmi+0PUCui07dYxGU8DOjOLJbtciqGZINXw76h
pONqBAfVhCMqlig3MdzzbZYf1g1HzoKWTtd0iAdRLangj6mcUTLkQoTvh1yy2sxsyhvtVuOPpEUm
hkbi5Xq1ClChz7nABjnlMpwrllphD5viy0Ezq4IytFucNnDzB1coFQnQXwzF9g6OoTudK8J7f+pk
ts5YVwQeFLwYo6+Ztnw/zDymj/lqxhtBNicfQsnzFiG9nUWFNzlYTcdRviEwmQqceglgEXaP0VD2
jmgPKkOwsOSWrJoSbGzxVpQoCqAgzgIAF9eBHBxobVyDYSKGABYXE9IhDKCkTd3xgmp3Vire2QEz
Lzw6sWYjPvkxztl1PHOqj9j0vanG0U7kKLuMF+XAiqzBE23bxzzt+kuDOqWi0p0k6yFVXi33OgtW
8X0QHUvhdq6xV9cad4WRS5yg2dISBNASQ8q+OM8dBUNlmbvOnVK/LaLaOhLOzQAquD+yCeU1IDCV
v8uWSft3s2kjgaJYuw85uJzxIY3a/dxOI/TUgUVBV9ld2L99rIKTjTh2pIx1OJNCofR30q/+hgXa
YxshqdhvhIdPYLXyeATfrocCrRYoO+zNFEdSV8Ds9daE0YoZ9JRjG65XNrXBWeVxp5ukN/NDG9pV
VyDnsvV+DHCCl2miE3G3BZTDghMHWVCqLqYMlB+G6eTcB8V8GFAbmzqbCipqD0+bsGrXXqI0Iyw5
GO3SuQ4SK3+QIaC3qoh9fEhgjMGuw4UwnPhmzuoMLRYvIwawGHJy4IXIjEzWzxRwWI4M0ggHIZam
AZG92Pb4yiFo8u/cU1RoFo6h2XvrpUa2p4yjK6s9kt46jIsfqEsYf7ScLK5KdSFoDT/0bSjhMArw
F6kE8dMkF9KW2Iq7pQJYIBEFFw0sqfAzi73ZUtFFlZ1wmJfFHhTxAacVSOYG6ePoKDbF3oeowOCT
PJqFw4B2VVgufb5hHub3nB8hpOMwj5b5NpZsDval8jIMltq7ltOmH9BDorVYYnba+z5nTYTS89wn
+NG663Z9CyyBwnIBcVuiHkma2jpS47LhqIplXIVagHaKoZv4gqgqfcdR1GKhTkkGO2HAaawEuiE6
NNLL4MvIefYhkgK9ehvBuWIZWJ9VKuT0xpNg66suU+0PuNsNX+WW5e+XYLWkknMrcAfEYPjhc7U8
4pKpu/LFPH2AgfViyyTj7TfulslDyeWC+MTRSeJEWdN2gDfdTO9RIXp3yoyQ8BhdPLMlxoRK1R2R
uat6QCDYe3y+UOzL23rXrYzvldTT8pVGgopKojL7HriBfg23ebonftVALWwOg/p1zDaJkhqoy/UE
4IY3CU/Tmw6JzNFpy2IvzvOswg8LjpyPxMgdhKBt79+vVITfZhrZ+E7NIyAyw8WW1CHBD579sLPj
pGaWHfgwdyeSshgTZGBlYLh58oQx4VHhuIkrw5IMAtJuFke9JuhhpwWFfWmDyL/J9o6cXef6bwkS
fgucDEH0FduHnt+ihubZaYWje15mFAVEDZyhx/eOdow3UZiiGgE05IAsYib0ja1Ba2GIEPWwKNii
sEnXBIjNSj1eNPFZ8PeK1hANc5Hjn9QtZLoWfphh0R4andTFjiIKdEi11jjIPWJV1jUgJxfysFFa
qK4Ok8ECTkwWd0iFBNYA7NGsjZIxvBH23iNcjwq6fZJJHxgEs+A0PpjIhF81KOpdCQgTE6oUpJDH
LiN9ft0uds9hLbcpxIl3w44vtkAjeZ3BEP/AZj1iKLCxFo09o5upl+SyZl2wmCscTLI/4FvAmG1S
gy3bMenvh8Rb1DHTBjZnx9a4PcZ5MMIQsCs0VB0kQxdlABf/ja2uHy/fA7vr+4J9pwHj8HwI1041
wKE7vLKZ6v2oMPoJS8mwHGAO4R2vgtkFE0bpEgvGoMLQDYbbU9PjNVaTDuR8iuYE/VSiZDs0cMiA
8Vm/6GhAiz3PBvAdXeBlaqbP0CkRD+MLs78dqTQOPBmfLeXK8misKLf2HG0SYhY2Z1KeYM4hZ1xh
xT7Uj736wEKMoc6Fwab/CMAGwWHSkwxlD2BMcjBep2u1sI0DqS6mHhqaiDuBsNgVnTt2igjWJmSa
aNnBiwQC0lbPaFxGxeBBFBhYPOGj2+7DCQ1xlA4FWkMRzYcCuQOg6bfKrDVyvuGGnuf+YrUWMLmV
AHjlHVcabEvDU/8BWA7mWHk4IT7Wt8A1QtrtnxAFCaQhzvhHuK2atEq7zPBqQx8ylywJurF0w+rw
toEat2VuHFw+FFPJtw4bFkAlStyx9V0CMVsKdeDeL/N7PJ1IVUkw8GuFqRFsqGFKfU0nlEDlGo/p
ERsCOhmze6srJYd8qpHkFAwlOj7Fm0EVWI6BypYW85aYTidUFiFKCz/r6GAjBeR9RPmMjibvcltx
SP/jKvIyohWGkUbfbL1w94Fo2+LghihdD9jozXQTTtjUj7lHHtjJmlCiqmHw6qptKpbtEEdq/gw8
t0cH5KEbrJkZ55Oj+FwqeHQN5hjM8fBu6xyXpzRl9MTBxIlKivbvcw80l1RtEK4PWbKk03U3hAwu
sm6zdQc2x32bTslWFjgU2kr1PET9wroR+PPakhvhWjBFs1Sg+4rJLPoGKBfEj7Dxw2u4kDkRTBfL
lkC7NCW8Eoz1bwsmEYK6wpr3CxeTTEsxtjQohz0xH6zIA197v3qcspgG1WrLl09IpEC77YA7tA3D
SHCsc5qOa925HYItlaWDPm34Pv5e3BKhHTLrON5uncdXOBU+foqNgnefi8f8Kevn+B3xRYaocWC9
umxjWygs8xiUdMeT73RdBlO5Uc8fsyUB+3fOASUWbRBgvkGl63BAwv/qIDhUdw3GyokFqWj/BJqB
+Wr3HThJK9qpDtZ9Ho5y9g7TEdVid24BgSSw4BnQ/+tiGLJmGifeQ9uFCddxCiSEARnt06pgfs5P
cnXp2wKdESy5V52tbzg65Qhw0MoeAHD7t2mxdrxRhE/i6GD8Gd+i+kPHMgCQa69JMpn2rcB8Yq0H
aHP2H3PQF8OCV0lX+h7jliKtB4dR5HGasV6vA2c7/hBLKpM7bRFme593nSreTjHc9m5In4nt77Qv
oIfvow7oMqaU65sItmcwwCORyl5jOP1rlIy8JNATMnCiEVpJXyq4CSw/kO1NbJ1AT4Fc1yS7D21c
NNjkkkPs8VH+eZb8L4YAqBiQcIHtA/+0EMzO5yPz3okFrkIpcGTFsUFjnFCTYp9OGRlg32m5qUAZ
+e/41P8Vx/ZWPC3TOv3YntNnnxNz/++9+j4+bsv379vtF/Xy/3xGw/1/g3eb/pF2W01ywk3/Sru9
/MA/rFtyYdYiuQJ68iJOKaQk/yHdErBn4agVU0iBC8TDXBgV/825DaLoL9DuwD0owJ4C+fbCLVn/
Id0GUfwXXi1G8KDdYp4Hlv3/hnX7Mwf2f8b5SP7NEsiRwZ4E+/biKv7iU1mAR4cCDmKlYnpBlnmQ
utMW5f6t9iJ8m2xw1W13JBg2JJrNUziGfdn2Sj7G45puDSLr/Hkax8/DMGKYTNjCeFkQ5O+g78Y+
xdFZAdQ3cnrTrpDXVUUKs6wxatup8jnkPWW6Mv1uT9P2wxDtggO62Ya/1TLKGzQPk0bxHpSBBqpd
M0os0qpI4etOtep26EP/yXFKHjWGoLRk61QLyd/PLJw+XnA/sPoGhW0xnKPsGMIxlFXTnjd9vrcf
RTphaFcsiAr489J7aQaHBwoqNYJBQC2GJBrc2+drjxcycoN0OArSIXrnJ71cgTg7dNXc7/nDBPTs
G9RwQ5N5lOPVvu02rOZ2nd8WqMA+ImF2/+FnYDi+3VRUylZiwkm8eAQsg9nyNBJz1XG0jqd+9+yV
X/75PnX5GFJwyUA+uWST/dthagg8g2vZmEKOYoHIF2l7HGNnASKIvJk7Eb7CZPrJlH3+9T2/4OUX
+pXb04Yc464hLSXKkqAL76VEU7lOMJkjD44gTZDCAZ3Y/CrUySHg483gh7thiK+W1n2MW7AhoAO3
/X7681skz0gu/zyI7CL9wtoDXS5Jnv9e8bLaHR98WgJ8aUvfyukq6G37itbqt1dBLikswvDY4Z/y
/CoqWGek3yp8KkG63SxLBB5Pos0rL/WnouTFQ4YOBN4DcGAkISDx55eB2MKDr1BkcFzNIfgUEwmA
/ERId8Vkt/3ANY/iUmAA9jHMFnR8aYZBrM7C7gvai/kHD1PIQ3GFBAjDBHV3t3nka0nZf48QYI4j
07dR47XNeKN5MKMX5BPMSgu4HLTJrS4YgD/gGB3QT6YeDertT7Pi2ZVL5QJMG00BuArTglpbY4ro
43VcqzEazjY0MaRCnfVnGFVifv3zHf//8+r/IB/il8/9XzqR2y/DN2G+r7+eWD9/5J8jiyZ/4VtE
1Yl4qUsJcbEs+kcnQuO/cCSBtRyDAviP4OM/Rxb9C3tdctG9Q1pCoKjAD/3nxAr/goATbjKwlIGF
C84YWOX8L4Qiz/mAiPahBQZyF61XARU/yK/PP2dM053IIOGuhXlbZMj0YGMFeANfCnggFV0WcR0V
r2TcPl+puCa2BEgpQM/LwVAHaeP5NdsCcyl8+mG9zWNfR+j+UFbH2yvsOvrbywCNghIlQ9L8T6vo
X7bDqFUyAdKCcUSelTHFqLk9QXhrV8DPJRGfMQ7p4dFIqnW4mn0zo81UoK7XQVg6dp7fB1EV0Kts
uFMBZn7Vhq4SvrkRwIIKppNjXHnkEaDG1/U+gZxWYfY2RI0MyvwGeRO0olOzm2uFZhXcmqhEl8Nk
1X0BEPOlmI6pR6BaE8b16g+drN2Te5qh19prMNEIN2UWY9h5TYubkT36ACOavSGqVn1Dzan39WvB
8//6DvBOLpZXCGLDvgYVz/N3si9iDiOD72CO/V6GvW/4XrDrrjNv+xTnbQq8DP1q9vDLWnnzz775
q9jkd+8IE9WLMTPNQKZ/cdlhRHTexHBZ6PjsIfQ6wrRrVa+QT5PnxOp/vjioqnBjl0oQdsfP786s
OHdn0vqa07NZ6pnWZDzy9XYv4PRongjsUOMOfJovcvywDndRei8nTOoRT4vP31W+g1X0Qs7RO7iA
5vbNUnzsEUo0hvc0vorotVjuhbEY3rdnu392yftMzoAIPkMAYfuvmEH8+aH99nZyENTR/UTxZRU9
v50FdZqVtAtrwFVRBvsRXdGhO3BQiYF7T2Kq+g4BxvCupMaCr4E56v6mg4KU4ksOMWw5anUvwwOf
rwf/JRU/An42M2gL1FbL+j5jN2CVoWM/9xj8YLLT3RWkhiYBSJOt9/4hA8sQIDzVr7B2n3da/7ym
HIcrxG/4CMEDf35fAPNbEIcyXw8XnDeZ/QHwqq37vO3KVhusFszJ//wsX2hY/rkmcltSJDKhlYSJ
9PNrQgWOGUqcoiIm8W0hIHns2zuekps9VbIM5qytRK9PE4ZhlVYJB9ryms738pH/T0nx81cgoHfA
uglOYbjvF/XRlLSKLmOGAAU6wmM5vknWpZF2fNrBUzn++X5/d60c1H6s9Mtyf0k4JgHV4bhiA8lh
QFpb1PMQARzydgJgsIfm8Oer/Wbd4RTD0VfgQ4XvwWX5/7IFO5VMHta3ro635GYCF6OcOng6yzid
gcItH3oKLjh0dUC9Xlnyv9lYcGU4QuAsxiH7MpnPWhBi5w0Ud2AXiAImW3d06NxfOWN+cxUc7EWG
dQhTB6DGz++P6DAegadgX9nYAorVzJqWJK7+81N8oTv/+YEg0agAeT5EQiUkEs8v04tkGhMdejgl
DU3u+hV8A4wYdHQBIjf4V4DHFwAfCuzCymDbX9mkf3M2QPYD8whsnJDNvbSR9MU+bCQzHg2hx6sK
v8xbYevQGdvkq3NXLL0gYMsrV/3NZgB9FbRWl3jyMH5ZmRQDRvXpwDy6NNsfeQwCKGgPTSi+ANNG
NHvXvgYs/faK2FUpzOKQqvAy7LCP5p7tVqEjnsDGQL4CNnEOGk0LIBaMdRiY+K5gr7zc3yzIFPMU
9LmXDwl83OfvVqEbWjdjXS2j+xR8IHC2HTIQiumHy5NXPtffXotAunbxPkQDc/nzX5ZjS3Ye9D2u
1Sp12J0ImsnCISXrPFiMQfTKEvzd1XAliMZQ42K3ASTz7GqbGBAMsbq61++Ni3e0NpNAUJUB9zgi
rzzGyxJ4sYei6cNzvIiBLxvp84slIbOxoxF2GhhPVLEN9iodOHkFCvz3LQEHpD/VUQRI4EsHRc38
zkLwdSGcAUcmHf42pv+K0TIoFRAy/HnV/2vvREBSSggmV/BOJjidnt+RmIsEHRwN64Lg+Nu7fD9p
zTjmYOEHt0J6vET+vPasWjP+mnHspR569jRxbWSaQiILmBUb94uugDundLLHlwJDPPllfL92cqgs
2ZFyNu1VH8ItHZ6kmu/yYNgKfqNf38+CvLY4/rUi8XsA7IUGELjBxdzw+TNoLctGcGHCevfbtxir
A+EjBCTb/tjHYEuKwL9m/vrCcwN77eWSgGsuixHNw0t9ZzeDSWcNSExJrzEe0i00z8VDNm97ORcI
P6QifoDd0V4W6ZyXGDz+GE3RbDOmpH9+/z+P/RcvAWpAMG3wq0Bo+hJMhJ8KxOEYEIPY63Uj5LaB
HxxcgXwffJjz9B6il6Ec8iQ/FOHwztodNNAwx+iS3wXE8FeKzn8dAmg40STGFwEXhL8/DZh+2TvC
zmHMD3y/doUCTRFIOHZjsHNdPe+AOl3Mr6TiP/78DH5KWp8/A8zB4GaJd38Bj16abGMGBd8RkSMa
BlxnLX9ADlEy9mlS37FmQIYAuNYe2rEJoJnMDoX/ILM70t+F69+D+aD1OQ7+5sWdwOwRlOUHcZ9e
DfuJ7UUtwbgdj9pAPPAd2WMWSzg/0wEyqdpFjYrPE/vQuc+G/5D5w97f2vXVVN/L/vfy3jDHQNgE
wGIIel+UfT7IgMYoPNFuOZHwKkD3SdNvLn8jQR1a1s9w4K9Mdt+6d9Nw3V74U+/y/npXB8nRwqR3
y/4Bdm+Y3z4QPZdi+5Tp40Y/5eo0oq2FqRImncVhno/pWeYllDdqqAKJg6xizZy9YQj5hkIB9KId
dPHzkNzgyx71Q4C0guHWxNeJ+jKNt2Q/fLb9CSMtmtU6e0ii2vI6+WQ/I79Mbx8NfxyGu3g7pfqm
QA+VlhOI45+s+AQWfRb8APXFk3PSHYioMObFVG9vG3Dmooph7r6fxvBChn2zLdegCEbz+6k4ISRh
Ht/tT10HzsXbEXgZYrkHyDPq+D2iEsbwDfd3KMcHjvs4IIq9UDUtMBIFUehasYcc0SDjAZqBMtrf
0/Zx1lVOb6g5onwJ8vOlFF1gRkav86XMw5P5vM6NhSclwPatZlNtnqKbtK0yfR/GB9mfHSkBK8rg
qivuOvcEBT9v+4PYzt58lfwrWI6OlqO6Df2JLAcq4e8EjhoGEhh0fgnh1niGijTO0Yw1rb2et1OU
1i05W1GN+Ssn/L83THRPFGse0BK0tC8DC3OcTnKkKJr4lOQlRFfXKAm7hgXyo+lgYJljX3/lTPzX
yVtg6IL6N8XUBSZ6P31Nf9kY+jaaQFK61Pj4l0oaQ8p8COVru+FPVOjlckFlFuawVoG7yMVw5ddy
YhY2BTcCFN7d3A8KfUuVxQ9JWyJE1D+tGd4kJh3vnH5rybeEfF8Rc2rWUw4qVByeOQQaFwlViWmk
N7XOm0CdNtGkxXGPjmB6VRFUJfmnDnqZUTfGfOIPGGi2b4NruZYKjJqGP6BpIfAZRBl4vd2wK3or
oe0BOed6u93grA7rPfzlc1Uc09vlbn6MKWxAoXapwISXWTk9AFIAl2GOjuzODDdKnyRI5rKEM2l5
4co9me1dLiD6TUr3wx8gvhznGsRKyAWx6BW6eAe2xC4GyEQ/Kv+0Tf/F3nks541kW/ddeo764c0d
AvgsvShDcYIQRQkeCWTCP/2/oOq+XSQ7xKg77onKhCQQQCLNOXuvfXSSC5JPjDH2l+uc/Fq1D9IH
Ka/b7Ggau8CK5/GeioDvhT3t5PkwrPE4XRG3vhJ/iLWp29v+WamvTrT0d8n6RVSfsB2ENl/ZaDz6
NZrkejr3xhqO2B1d7ZvtH+32xlKUw8jelt3tWJ/FcPSsu3J5/v3c/2avxZlRZ6mhRGm72z9fvu9e
9JXXdTbv2y0Ijs3H7450ON449sWaLEn8969GQhgBWYSqceZ4NbpMl1aQsqclbiYrQhGmkUlAvdxT
iRE3fvHO1d6e6Cj5UovySagFJwPn/eXNSexZlpUuoBOQj0VLPZIsanlyj//2yh4YeW7pzXsfU2ei
jPtA2s47y8/29F59TWyT2cvCk+D5/iqL/OWrLbxWZEPJ/c5rwHKOrDRuzOA9BvZ/ugq9VerLbJZp
l7y+TV1hwvG7OXaE/wwFBYl9ML53CP8PA4W/HMmI7lESB0L68lmaVTBatko5QXnOvlqxlw/oXKjU
goz1/PU9qOvbjdB2LYpFW94fhY1XZ/6iE1gMR9LqpHC7Y6GdA50yWtLnYe80cdI4LON+1r4zsb++
SXrdYDdocbtU/Q3+7eVN+i1aU3LSR3he01ecKrRj/StzfepU/h5U7PXBg0txGbzqbErgab5GMRTj
3KTuRLd4MoLhiuW1LX3Mhl3wCRJHaCbnMUedbuXL/vef4Ou1a+sK+NwavQFw7b+a+3+d4A1ttcy5
TVDvJMy0gHqKsDZKGm2NQwD8FOur5r1zyTffoW+wWhLGTVnYczn6vxqgVqYbgz8Ssts6rXseNHml
j3nsYZtaBq3crY0Ky8I0D8PQ0UFbjXdWtbdvFTIBF6auw+6Wg97Lt4p4PBWIb0QcgCHyCvrcMLvW
SC7UGvo1+PD7B/x65HKzG0rZgiNDtwcIw8urUV5yk0or2lifb9QkEnqLDdZVI0Og62X7wfcf++bn
76/55qUCu+FD8QgiY5cLiuzlNVt37Fc2sk2M20xGGAP5JlGOxZ3WZ5Fsh59lLd5DevwqDf11cvNN
i60PRQcOAR4FwFc3mjtKwxGOqVv4t2u+B6uy05NLX37yOutmkPgKkP16E5juZu8HS9S2J72+5D9G
7XadHstyv2rHTCLYfMzGT9gt95rY5zoo7vZyEFf8uoiCjj5H3jFEThfye4P2djA+8Xd45DiUe4fe
MHvrqtz+qIaTyEguV/Hp9w/3zfDhPiFckOZgUZmjFfjy4foQrJ3FR2mKMfM+maRGgKWNAHEWOL3c
1npntL6ZGDYhA0dA2iiE1wHbfXm5GQeiO2d1HrMhiJcBBToghVCrW3NXVdXP1UKjovT8dmzs29/f
6H+8Mr39TXMMjfI15nElxMboBSCBpSh/ZLMx7TxULlE3ZtoByRZWvTXy9Z25Bu9c+O0T5pYpCFIx
Z3Ngv4bMYSotlYVWgy6lflj0dKBu7nHYWvoAned7K9mbZgTpnNtzNeyt9kLN9dXXgmkdjU2/zrGo
FI0qFUvpugj+5pMzucu1UDP8i7G5plGWEk2GRsdP36u5/CqNv/x6qILQD6XazM9CM+bla7Zaz5lr
OaOvM/Aog0zWtTAdPxkju1FTwzeW73RQz0fdSD+OGt1TOqz5yc7UoalODHhUOvtELy96kiLLb7W4
xLEQOilmvCwl227f3Gd0pvx+r7u3QXfiYM85FLX1YCAkFeDYin3SfaP5YpJu12y/8hEao4gkBY42
RRf/ecr3fTCyJ65CaB2JfpnwV2c9e9G/3R/ilcCmo+xOB5nqR/DqaYwFzto6wYovmuvcmNPQd+r+
AhPJAgEAHW2D72oQTixT5070qgtNJ8vi3w//NxP31ixHRkAhFZjNL2rkX1dGPXGwMa8cBYwRHh5S
MnTCeGDGz97spRFU2t2aavvfX/PtyGcldnwHvOWv1uyrj73ysRz0shvitV/jYRjwXRQ4rFObsoit
h7+/GE0MBtWLQWdR6qJYjESCy7JKvRx0pMbKddIwCOh31nfxgblF/+zAoVh2ZXqXeHGy4FCJtO9A
cuh6OJK4yMuRoo8K5zLCkq3sUP+0XqSnGadkHdfJTec88+swIwO/qZao6A6+sdcIUfBwi/TWt3m4
xrtGNcR0KLGe2gyNWVjBzTM/iOXrbB+JIAjTgBI5Ay+q9YiDEb8iI3PdyO3CYghtEFl1XKDf6SjI
UH3YOWbkdbHfxN5wnPtYBXGJbZbAa0oZ2b7Sjp1zSApACOG2605g5ITNrXWz3vYTXeaw+uh9wd2B
AiErMSIccbPaBeakg50+N/6eSAlqz+t1wJFujOh/UNQy79GjCvdIskQVXLfOXso9LAvIZYV+atW+
Nw6NflzWa/gL/UIN86DSA//TXvYBeC3zsPSnstk7IOOnffGoihsrPRtfiXHGaZ1dmtfzw/QTy8Sj
edAumx9YU8fS2aXOTUo21HK5acCHcV8SgL18Rynflt/z+q7W8PaGxm2bgsw860GMRtrVo+A5u1rf
maHfLA3bwDFpTyHg3Loar3ZwWmUsxDisDBy1MAwCWADYt46jRQiCMVvZea0rO8o9M411urmndwbu
fxy3dDcYvFu1/HWRFuXj7JuD0cdkEO6ExIRCsXJakNarwudtOfRyxlIPy2RCIDDW9d89F3D7LlIA
aj4eXK9f5ey/nOPgubSFiw8jVhgq6wyWhdsN99XaURVp5ncu9mYeYl9OocdhbdK36ejVnODnmdd7
yuqxTMn0qJbkigo9ZjQHdctSfUt7BkOB+eSd2eFVIBv39eu6iIV81kWfVsDLyaEu807KySWThUjU
gzGam37DNLHgFvaBWbu+yB1r00DgkpvK+aavXGenjbkR0SNd45pt2k7g3YBrpOJmMH/Ua+Of2beZ
dbQ6eOz7XKO+mPcJiIpm+ruzt8UWgsG57fBtHZHVy59+pds4asHUkfPZXUhnONKCi/KJPeOgkN3P
k/gyFe8c799su7drQk5kS8/CAWDs5TXduvVVoPqObVq3HlaHLAx3OI+deUEjR2Nard+TW71ZL+Cj
0jVBmL3l89GueHnFMekDSihIoih89OdKe6q0NvSnQbsmmeTj77+6t+Nw6wUhI9uGoQEw+eW1ciFG
nHMSLwVr0aHTqcZ5M52RQNsVHirnNAjObIvf4+m/faiMPR0LNwoiRKava0RB3gfu1IiGbdDYhcpQ
O+Q2+qFKzGVXGfpDWQz1O0P/7Y4QzjwVKXpw7tZ69F8VNxpHGeQYlSI25tEK6QHBCBmpabrrABbJ
1LD2utV0RkQ+hv1gdvvGnwjzM8q/Pc2CJN5UWpxV0TK/PscNbWnhkLHqWC+3VBfHpJKDm9PO6yjp
Ji/sGMJoVnEerXe/f9lvB9bLKzsvX3YxrYPX+9uVvdib/WQ3BnkQucrxdmnxzuN+u5i8vNarz6al
/gwwwalj1WmPkBWgkg3QsLw0tPrrtb+0zaLbGwRbv3PdbV//cvfDdZlWmQqokqH4fHmPdQ5cCl8b
RcAUnxlG+QHrcPP3BOnbNAogn5oOpwvEqG/wounqFGRkm03s1FgAc92NF2sKlYRs4oMTfGex+A9D
l2iCTXnJKZXe/OulqViUE4DOacjZq77nbvlTaCpaRiO5mlg5RNLtBHvqrPK8E53H9Egr9J3V+ZV9
4Ncd8yM4TIAWtHaUjS+fayppVrI4NkAAH9tsK6c3OFvRMzZgiCGm6RK+rNCmKuxt45u9aFqY0Aio
sBOChTOmS0lhI+ISII4HzA+yYM/pZ3ULrY6EIZU17zy0tzMbzwzAMAONoxeP7eUPPFhOYRnIYuOs
0G5anIlGard7V5Zx5S57ylUTHARpvLNCvfnENl48JSHEuJTcHffVHsqHf4cKpQCi4+bjXrTFozbN
eLe9L1Zd+v+Xi1ls9E0KjBxrtm/hLzsWkfg2fK6MWIRcAg0KSnoapfF1aNuDom/7NycPjDgGiXoc
3hiAb6TG6Jb0SWY0POZUPmHPaSAoBYeh9mJAv+47L+/tY9w+X/agVE23yv6rO0vUkPVahWme+uXR
d92Dk9hjaLI/Defc/fn7O3uzGHFnYOO2/RjrLYmpLx/jouGpAFOYxx3Ng71XYM0FuvGNUKzQqL3x
VGeT+84s9cpgwuf06pqvFiOtplkz5lRDwJaSo+eW2NNdUumaQX8YlLGjckEbuzMwA7tzBM7vSNxo
cC7ZukdN9WVdOZy5s2ZfeIkP/8Dy3tGtvPl6+PkQC1CnoWHkEnn08pnMy5Aw/4Gh4xSgxUNlVTdm
/9SJ5OAKMNVBmd361dS+M8tsr/XF5I24BxelzYaLUfYmuLGesYOC9SuoNmrJCdvPkxG8W///1Ub9
91VI/DJA1aDU/2V7Y4J4/Y2iPUpNM8njsspAFOcCYW9GeVqvpzvF/3pqevcOCJ5xXMBxxkNgPINp
eljs9SLLFsTm09qezCz7xsTbnibic3CtWPdKWsU7n8HLRfTPn9Tnuzb5EpDWv55NBmFL2HVZQVXS
vQI9d9135G8NKi1OLWfcwPqa5eklvDv7ndf/OuaK/S4ldCrq9IBgV78pp2dNag+0g/gmcqJyZjeF
QbgcZVdV+0VI86CjilYOiuLESPPdMme7fLmoxYmQSvmYTuvn33+ir7oLPAn2iQH1k21ZRzv5GrY8
F9rk6bIs4hzHUmzBlbT9WEshHAaq3k2pEIe1Dx5Q3gABKKkv//76L6eIf16eopG9pXFgWHJefg45
9N9xLLj8CGMlXpb5ozYrzAT6baeADalRm9+54ssP8F9X5JSG/Qoz5euDWjsP7kJTgU+hAVClO6t3
C6huhe4TO9liHbvRO1mJ5/w54v5rPvrHr/iP//cvf88b89FJyW8/qhfWo23S/tN6ZDl/uMzYlOrp
M7NCbM2tP61Hlv3HJrDfhgUaw82s+r9uWWuLoWEHytpMfsyvGJp/WY/MgMgbjj0+Z0u2UkxEf8d4
xCr8ct7E4r+tzPTdaKUGvuNupZW/bATsrFa558G+EvNcIElwqvVBJrW882dzfUho4Fh7KxnVjwWU
12fOOku1B582eXfeBmmNLOEaGSXmerZiCNQ5zCdNlaAmaufa6JkF9DKoP44YLVvsrAT47mY2fp/1
Uh68yU0Bs40UQGMoujqAP1BX5i4RWif2teZ3xCR6yzDFvSVm/TItrAmHQDfYG4Au14x97vvVhQ3X
91R5hXm1NnIgdKzWCy2e7LrgCJYsXbKTmuh+wBBWPViguW0uetsGBVGb0g4OWt+Tcd4ZtS3uTSsx
0xO80pYUPBX0VzrJW+KUKJBWR8PsB7m3rKFfojQPhjVMG+hVUd8AFgHGpGsIVErXGI6wpYfyNA+F
70M3Lrqn2R2gl+Rz40AXExUo1jb1QXSMTuVCFRj7/BQsquyiHG6YHvptjrYjqf0B5G8NSoX6ejXe
dbJLsC/N+XQo3EpQg2wSXFvzMKgc7owOUk2fGuMK6y0GGnCS9aFdguVRbxp8MsqCijGCblxRQdXO
pdXPU4NoEVfxVWIN3wrKStMRT3GWhHPtQDnSEARmsVvkQUtHqUFoWEirRAXrWVV+1zdm9Rxo3vqh
tipWFNAxyTFNOxOHqZX7l2IDKe2gjyQQomd4uVSnEv9ilH3jImghchdFD8EdcZcV8KM29KpJbKYD
oHIux3qNzYlxF5me5L4MXS5UjyW3GrbNIDTgmHnwgzlNkOUrIbZGdZGK53EUBPX2S6k94oXoCsw0
AgoOsVCUdT2/vKoDCw6J1Rja96DPcHhkatCBrEHJJr5odfyHdrTb81SMBWzWZUohpXhF09zCxiyu
VaFPjMxhq1FtEJMu1BND+7kstoBCORvLwQagS2F7gESGgc0KRlSFXlqNx9p3CIGqRGc5VwY0lemi
Xkirn8ImkUvzgJh38EFjWF1yJoFiVaHrNIEOW95L3ENTTgPAD5fkjRAJfjtEdcoub3RyvfhQQFym
Sx8sjcZH02fLGXNJhfbIFN6iwrRlKTgaWkkon5z8lB1L6QVOVDh58KHuoJYdwSMvq4gG2GLNpQV7
Sj0rfYUyBbP8mHdm882ZOkHptl98EwBDhwugLIzuo2AQkPc655cdiWJAiL1JHsqhDfZrZ5lRMAb1
OyW1t9OViRAbwQdKXDTRr12LtQgsQ4PdGYlAqd08ZUCAidLC5J8Yf0Yp/nc9+wdRhn/Zw7xZz65B
MMsXy9n2+/9czgznD2QpLg4pGt3AqnX2nX8uZ/ofBiscikcf8gN1Vm9rAvyT/mBaf4BjoNZhkwr0
a637XystXAh0STgUqE9gOiOG4e+sZ97rvqlF6NlWid+6WPgMEQe9XM9y2S152oldklbmeFEXK8Ep
EB1Qrk6ddJ7BHCBoVUADvaPWbtQhoYCWnq0a/t2BBEiGdgbXuLxNNHw+52SzBzxnMCO72wmA/bUO
c6+ke9Q2a2xPXfIF6qs/hbOLU8yZ++xJzYV/FfQsDeHgVFBSISNafJLwcZ8mYEDppcYnfPbNXhxM
3U32VZOM3sUCh6LaJ0YNzBMnuvRWh7hGiNonEF6tvNrYhuroEPyHvAGQMU2yRNKdZRJadysn+Tpy
0iZbfy5ru3iX7rgYIQkORXv0C9crdpy4vRSBLbthtM6YMuike76LRd1xRv1H01VB1+wB34xENDPD
+h69xqkJ7GO9eL2164tkTh6BNQJdrJzFsq45zVkGTPGhcEmLcDNEQusoLSv0NCd5plc5fOnKZaLb
tSTMlAsL3n4YxxFChOuPHxYvncpI7xb8Cjqx97floJBuWYPWXgpho26azQ6vGlCyJIl7XR/aKNlA
hrJozQ/kB9TkeKX2ReLqCfXXpXpYDGBkodCC4rpfNB964OLW38Vo/8LYN9k9nlaqtzMn4XCS5hjX
tlM81hYze0gY2IC+AJJTgi5FylPSaR3x74GZQYJadIgVgKrsa859qo1zPONGbBfDVwOcmopGf71R
JgjKEjDTIRemtZeZ6X7IW7v9zuZQlaHsphxImNE8LL2x4Z/doInr2Vs/r1XtPDewe4yooVwAV97X
tWpv2akxRCQRlTsg2OZ9bQ0jhSdNiDU5TmbKs3KnpIdmazmp+FiN0OdjqhTe8Jh2ci4v6xQ0yGVj
90AmGYruYiWHNXWV9W0qIMkbIccVtXUks3LZyx6AYSRzlxermasBF1J1AMV0ZYuP60IKs93JAKyb
ezmKGTp6/3MQLamrLT3pJcGqnlX5KR3p8TYaIb4yd4ZY74KeJvlwWakJjFxWNU+FIz8uUsodkgk9
Hlod+MLs+d8n2cIPnUkTIDBGhMY4OhsNxN9LuiapCTouy1hFixS2bJtpn/tK/1zaiXUQdq/2K8TE
sFra6sAyejm3QQx4pdz33PNxqdqDqbzPiW5BdMqPyodmhUqK0O4FOrumy3lXrvqzmpuHdXGfOre6
yIW7Wzm57u3J9n+slf2sUWYHuHWrLat530hw3fbEIp2Lkm8/gXDZmmBMocJGCyiTuJq851QHlghP
3oCcPCEUmfW4dFoa4INxs3YzpKqEUqyYFU6sfsqfRt73xQwG3a0BUsLRoMngmF8akX7pRXomB+DR
7rx7SILYj/LqMXBIsu/AJtLSItXNK9KvbVbfAQM/rcVoHQsDjmUFq2X1qjbqW+0mzZIjmPwvWaqh
6iO5K+bAys4QovIn4mLdD6ptPznt9FWr+5tpLaNSkRxRpBVmgOFqTkT9CUBCF/lDL34SEaXtxSTS
yMwdJovZm5fz1Loftl4BfO0RsXY6u8A7cdRXFQwQNnIm6qB6ZrNISyUEJU3yD5bGKJnhJwL0zfe+
K3Rc/UN7LEhjtnI57gvHfYY3Wl51q15dN4G8TRui1I3RAoKbuMGlkmzpJg+h8OIo/1pvXBm1g/NB
KuNLNen7QlhEa2d2edcHVCRg4YWWcE5KD3awUL5mrv3UBF0VtQWBNJU9f+nnpGeekMk+XXVn51oq
u2pyQs9KUuU5QhXHdBxbRNBWPMgOGE6rbJ6CdWWxn71gC1ycB08r8S2aRGmV4wU8x3tvULetVjCF
tHmGyXj97lj+h5rG0tkdK3mYvOmhqtL6Xgq2N9U0d/GkI0jMe9M8GkmPlnycr31ZWWCDcnCeOp4k
q7vsZ3vXm7XYqVIrvuaTdQCl+lRPg/1xnOybqlax6Afy6E2GadEZwbHOcii9/dgenUl+UvPwXLvi
qizziwakKdP18LkW1lfla37EZKNdz/3ibZL3Kuq19q7KHc4y5vyp12doATbSgmm9ArhJ+6k6eGQe
IePHrg8tDSLg4rLxTg452+tyMOB1ZaghxDhGOHYPwgmAnBFe0Hfa7TiMz0Kvz0vaXcOnO6lV106o
2O6Y3+prb+Weex+Bb5Gbbug47fPSzJ9o+P801XJ2bQ6hgNLw2YvLMV/IZIZZtF8b7Q6SNnLHAFUA
GN1T3dlnwIb9UzZOO3yfM9CIKY0M04HfDXYZvlP3XYjlduMHRmnbf/dS5O9+ljcXtszhSrAVJlTA
3FMq+rAOyPs95cb1GDxr83rT95V9Jwrn7E7e1Wr4xYq7JfHr5sjSTgcdoB3nkO+N7vTdT73Xy4+9
YDCGUPeFbofFqPMGggm4I4ZmkPfC0zXxfTbm3mZJ8SwVBVm/Gp85ty/7JPV6hCqZYTKm9kr03fzd
s3ABksbTm4ZsdqtRt8TXpZ41tHGw+vm2jk1+5Xsf/aEsp0vSrYoTNcRac6KmH+CV33E6FKB8dY0V
R/w0jcETNQFMWmGuu6EKyAFEDl9g/s2zdCpi+Pe2Yudkqsm8yI0pXR9tvetnb5fIZvaNw0wFoDIP
VqNNTnFILGHOzUH1/awdspReALr60fzEyzPFeL2kmn7Wl4yYhKWb75TK9adO5zuKW9YKiJ0sDNl8
D0OpFM7R0zKXHuiGnONwvKbOl3JqKheoTwkiGVMKY+iuMvkOMdlq1qT3J7sQqer4uj1HA1hV1Chx
ocu3af2QLEiiQUaKT7oBxF+7yXWZK+M0EGHxdW6qaezpCPU+yJEmdMxm7annDbbdzZcAev06AoXX
ZfYHmnEJuGVKDWhQtbQrDm1VOlDE4M6rgxkUa8kRNDAqqPmJJRccLPrQobAzQNd2BNK0ns/jtdbG
sUKyfD1j5wvOadCEawtXlV95zAvlykJznSVSqluV6JJJlggp/26pl8WLLNXVhxkWZBWlga/yr40h
H3sWgvyTAVXMu5+Nok9PCFpb8ZQj6C84NVe3UqNoEY+rmWCDSGSfXmV4JERcB3KcPJYdxBt1GRaE
6zTjQY0I4pgKqrR3w0ZydP8xTvqS35KMOfcPvajnGq6iPidx1rEti+aZh27beQ7fBVTn+tFPOe3t
R6XRuF59q1r8XS6l7+37KSA4KYcEfSinGlxo4Y3F/KWpTfWB0lK6sdFc4FJu11aQnsagszfkcSZg
gS8USBoA+m3YBzCEz1aluccEcbd3yBK90Pm8bSPO2DLXO60OWEBXA8NWOCZBGU2gTUXMl16T6mEF
sJBDDZl+qmA5IeWoYToLIKs3Ekq/h+ixLqsTHGbT/pxNPV7VZpKijNt6VcFu9khY4aGNBAIRI9mF
k8gr5tcVio3UXPmADj8PzZnihPLL6lz35hagvvQHiQEeFpjVfh2qgi4CC1YlAzLFlWMCQy0o5Sda
quJ2rofYyub+FBR4kDgdaJdz4ImT65b2ZTkO03G15wlPktd9EBWznbNogxMqtRXVKubNdQX5jHrq
6FVOdtZ9pi3uUiMAS/mxJ134dQKG95GsI9axNS0v/Aqyvwdjdm/lrvioKq2nPOQjJhWtfaWNbfWt
RwAC0k0rPhezp18S5iJ/NkvHLtFjj/+jSnT3pyRoC8qnZ2pPPlkBVWjylV/PLkUjAzRF2GK4jTv0
I/regIrOvic395lXF8jclI7fG93+JsWYj8WicwDp+usgyeS2rjy1ZNWHBJsnEZU//xZYXvnEmRW6
xpap14myOM6zyIAOsVaeZK7PeyrjT5pwppMsa3jtkiwGgLfg6LSB7KA8ZWLUYGSfUtRFe9RVfjSY
zQPLThURZtE+2Djqd0GJ471uk+wz2UBz7Ff9RTAo4t9J/cL81XI88QbX2AcD8w2ZWNb4JVAJxu0F
HnnGEYr0PNc+zl3/Q/lduieCR9xNU3dLzFp9meYM+3WyPFKUWMvLFSIQXcaSA1kdmNTLOvI58+FT
MtnZqdBtbefX7t5O0f2LdHR3aasbZ2IelxBGdf59i9U5JF4trurGKENjMIq4LFR136WSs+OE0nKy
x/YLd8IWdQHjexAbwbjlQEkinbFeT7VqT0MCqzsox/lgwfeJuZO+3P8qP/y3EvOP3xdidj2E3Tb/
9tdazL9LMbb3R7B5LNBbWsBsdToB/+osmBRp8IDSc9iS512TIsg/KzGG/cem4MNVTxaFCfmVPuo/
oWbWH2jjEL4jeYDzYW2orn+1PG7/7IGCLv0+/0/6Q/zzv//KlPoTjfDvXqlHj4K0bcSY6EJtm8rJ
qz51US2z3mNVCNPSEN55rKVza7ZOR4JdZqbyLFmASOmpGoDSYakjq/DisVy1r4rzoULlYZvyocuk
LSMS9FLcod44mPIih7L01WJ9yM4kVWYYhWbOrbHO8lfujKx1MRd3pJIgLRSYzzLS4uxDQR31K+DF
5FaJlVoJpRGDhd/ZdJIroPDnvm3Kx7IugT2rEjXOoaiM9Z7iJx6zXOo6wYUAuck28FuC6CqyGO5o
Jfa31JkyDZ8HqRkH3ZEp1Ke6pMy/dlNbxgXQ8wszADl6LhbOYURM6NI5EKfVGp9UXtAG7wqNWJ5q
YX3i9puU+Uj0QRKPqDvT/VwTB3q2OEnrNw3SGHmoHY+ZAVB+NhMzavoqcuEWYfo2NFmPZjjNuJxu
CkF4EpoOMtbcSCXdMrUQRtxiCqe+37BSLhlObdx4XlbsHCFbKtFes/F8OZk61AuWoUzXe2/bLX1E
OktkxSkXDovCE3DVeR4uyCDp9eFu9EhqTjCB0GsOrodJd9X0wdTqBg9urTIx1Kd5nB1i2MJ8sAEu
f1jdwixpRXBTLWxuBXGbbZ2VTwR3DyKlLgHn3NuXolbDzjVE6VFd6oizap0C0X8OGvXRoEOE9JsF
lul9WjKjCtd5i67TA9mM92nF97KzWYVE6Mym0XwQXWeVV3SAVHnwqhE6iUXMgxa7jQ/50egGDoW+
DBKX4IkVI4GV00w+rb0vejdKyqn1AK12QX5cHHM4qWYg/27ok4CqQCOIcJGFY8KGS+Xs7d0lRXGy
pqNunc0l08WVWKbc3RH81XwMmlqRrmSU/S2HSP6kYTHmyCfz7FhplacOPQGJt5lSsxGriXhdVIbp
eMkbKm5yp2zaYzD4APBKK58fPFjr4GuFP23jFiRPvicNqJhPI4mtZpS7TOqh76tugmAP/uUwO71D
oneRWyQTVD5FpMmRs/loan1XYqtpFJnm1jh0F8FsjpuQujbp4OPibOWdEUgPpms75RvnXHFqWZMk
2dB6YFA+abLQ64OZ5ZOzz7eaw76saISd0irJzBP7r7EaQlo9TnHlLJ7CnJ/nie0+4GARqOygYRbm
ruhtP3sYy9EjVKly++rQFxypHvs11VHDO5WjaZj+6TtR85tLkdwQBjBZV/SryvE66+o0iUTTO+K7
UTQrQQlp5t7q3dgEkYWebDeMJeUT063ltVF2HWFXxmTj3Tb8uw4OfHWs5pa4Slso7YIQGQJiJmGh
oYU+BqOwm3NDRI5T6ncU4OAM6loGJ8jnuAGITS/xInnkC94P/uIcA1i8QzgY+bTuFjZXdymJHAeu
yrlABSvnkwHEICTcrqYxSfQUEmid3tLJsztBOlLpY+4m+EMMBwry7ZOTFktAWCPxSnjigqKMtEJD
YjsYVho3jJE7ik3eh6zIM5fkCz587ONq2xGJcnTClCOTvasd0ddk7xBUV4hx+aZ0S6fAWFMN4oSv
CK2E0Me3IMu8+kGXs5ZhqS3+07wanR0LvdMf3V7TDRqmiY/dyAnmaLJID00S3c+x1Wu4VMfFsZqw
h/YHbV1lvrkTQQJYoiph85NOlennNZUbk1G36p+e1lQXspf2p7Gpuuykr3WSiS/E3E/3NMGYRxYj
GH9gMPScc24p9iop2KmPebbY162hd8B8R90F5ToZWOs52CzXLoEg5Y701Fow/F3lHzImOup1oyvv
Vrkhef2sp/otLamoOllBtl6WzHm3TQnjfcfZiw8qNUcs4XYVGF/J5QW4YdjDciedNsVURdSaXVAg
ANN/syBzR4xcVUmK9UjXcWWsLv1jEbWBPpPU4pUWr0DWym13QOBtVjrfnYIvLQXNNkyQbMG0MbWZ
03nvc4ghKjGdQZpPARtjO5MZeA7Nde/yAv2ztbddsudYMx1yGiqakl+kxi787C5FDkjK7MFcTOR/
eBFqcOPZ1KXW7BwvU82ZFI0iC6Fws/pVDaKcnd17QRVl5NE/k++1yoMpg8ELy7ml3U2KY74l7c6V
dKNaa5L/z955NLmNpGn4v+w9J+AS5gp6skplpZJ0QZSRYBLeJRK/fh9O78a0NKZj73tRRE+rhyQI
Jr7vtZdWrYD5Gm4aflAp9xZ6EAA5HlqvmakFpoQx7vLenT7ryJuekhVBKG0CZXfPT4DPSiyWobCg
F4jj8oSPDaHXvKwO90acsr9x1gzVpHaFk0bTxZ9W5bBs551UP+neDcIT9waQBrgZ/vx2KefrmzS9
knEUZXW9QTRRfgkUhXDxPGVT+iwyKdpPVj563VsxQN+AhDXkn29VIhmSkcv1io6gKeywwFYw2da+
JUjO2Q0h29VmoB/N2g4Fx/SmInoHOEsHxdW8ynq8a7LxmkxpleZecfFUXDUCnEok+N43co7oD1BC
la/8PfMlmMfo0RSCRdApF/NM0l/wSdO0ADqpu+6rtLWzxvWyBO6ZSvEQAqbX0U88LGu6VWqqsRzp
/Cky3njvUGYNT5NG60s0Jt533ur8rRD9epurFONp0OcgdX7WP7tze61ndKns21cej0eyM6L+ahFh
UQVqzWfeddZEfryEoIdxFg0RpCpBaYwyboMEVUZpQ9jdUoGx6WpZb5JBL+PGrqv0yBP1apqiWHPv
511aHUBTx3PNR6Ewjc7NR/rn9LTJXau5iZTTAwpDhH+hV6//NKcJoMe0tsVjWLTDhx4G+ahUUnlb
22rtdGfCIuliP+mY/cZMJIcS3dm4mWuNZ6rSGskygm7AZt3aPvIKWdV72msaUMG8PdMe1vdbYKn2
g3RnoBQ/W/qvTGgTOsgoc985YBcexRTfqbhbFL4sSnX7uyxoa1Ld15lYWe4TKhts+iUQhGds02Od
ILbX9qBujNs6DJxha737mANEPOe6j+JeRshBQmNY+arOr59XK3Xry1JRYR4XVcjMU9fN6MZ09fnD
IYJbpIW6n/1vFr1hkCkoauqbjB8ocXCglhz2YupRq4y21+5WCwppS5B+Gm6HYKzWuPSG+dvkeMVX
RMsd/7dVBkUXrr6CXWOAQQEQTaAEs7CpgAF3Fh/9FOb0SntVTocZHQ8ldI1JMPbUQ+rRQG3Cz9fX
17thSaB14tKFIt1QSZeMAaINGUY8MbqJ7iCU7FhwI7ezjw2pfdVetat/tyRu5mxHZ3FpWi8WBXnT
VOIWILG3D4JpMD/4NCCDYXueP2zTbLKOS52sINVDFWIS6pNwX1VCP+qETImDkQyLIK+ZxxWLR9ol
KJMqJvmj4SNZT3oh/bctu6X+ArCzllGcgDFFh7kq2CMCWsasR7QEdvDcDx6KJL9Rw01C8wqGQmiv
BzEC//DxdP8CDVCX7iGP0EDszSp6TuQ8aARska/bfLnttNOWTazrhAHQENevYArI5JJ7Ejaih36N
wru0r7lH8mxaHhN/QPjSuK29xDXyaCu2GCPtrXAaVDMxLgS6f5KxYlqAyaFpuhqiaZ/OLSVwaZm3
l1oJ5FXIiOsy9it/YHdv2vQ1r0fD7WFKwm7yMCkPzjWydatqeyoAn1Db/6Ep/P8V/L9g/P+TGOJ5
AvD5UYOcvdZ/3sP//p/9oYnwfSR+ZHUgPEB17jlX1fAfmghJsQWxCzb3mG8RNRP9QxLhOX9jc8c/
hbqNvBvv+i7+dxGXfyP8AykEhxeqwf9bG8Zvcnh8+tiVUAxed3BU8b9beueEw6eEXN7BoQ577ZFM
QAGZvTFay4PusukvEup+02H//fVC1BeMpDYIgH8Vp/5JT+gw9tD+jgirUp0H5TKS9xwKTvq/ELn+
JuvlsvHBQpJKcCuj9Mch/9sLkRHYCNKwdqW10F1ZdPj4Dp2XB5/GNA/s2wIhQM5unEbQycpP7HNJ
PU5LO27iNX/xZn5TJSEBQfvC924Dekgu9VWM/acPzWkDkE6uxy7jQDgS5pE++0VYI/FaQcv/dPv9
C2DlegH/DKvwWiFfJAmJZBa5WMF+fa2lD6ZuMhzBtADxzKk7655qwvE0IrbCttxnF1Qg+b1w5uH9
P7/y71mI14+JkvyPFAaJqvW3S15YmSIslqBFKAl9UwZe9jDafn9LTk2ERu/aSxqHmA7OM4LRu4zr
fChJjX4eFjb3rdX6yaVoIZH/4m05/+KK+CERTgjObbyxvzk+QN+LWTAZgGN07T5UWXCsXROCpeIs
jRLKSBZ3ifYuFqutaKflMK6iJliPrknjJfVf3Zn/9IvjKoVEZXGdUDvx0/v1C6phJ7Qc+YKa1TDq
Fqrz9SYveDRsNEMLmYbpWv7FTfFPv7rra/KTQGDM78L63RQ5VpWh31BcffK0YkMjuyAb9HP95yv9
T7eejweYpB5MkOhIuAd//WRV1MAJM2btgqztqaEiqj57oHZ+qhF3iOp9ERW9pzP2rvbYqGro/lDk
/VtMMbB+M3pfc+OZbVyPcAKU7e7vkagFbJrTYw7btwsbX0RZsh1SSh4g/t8Q5zW9zg4JdAtx1987
e84/eyBX/U1kog7mlUfxa23c8keZJiVQXFbJetda+bTuM9LIoi3tlvAzSL4CWmpyTHp3teOXdyh4
dbZLlWee4eet7rMJcXk42nggU17q/PTohh7vBHuLRSwBlMLnguQOVEXkX1P4GtYUn362ZtPLPA7G
sl+PIgNjJFvEoSYu6ABrYq+3nXbTUH51k1NkNu7EpKgz9OXKAOaM/nhfKED7RQAuEbiI+3FT41XV
h8YZMjSzEB1BdRw66ft3nVe2FHIG+U0ANQE+tAx0Ab9VjS9HIh2IsYbo6unQq+/HDEEFe73SNqSQ
TQdAa7P1os0FDPxJgIhnnuZ+luOR3sTy2nJmrz8rA1cLeFpl7x2RvwJLnPQsFqYytOHHc83u5TKv
oiDmSNkQoO581yi5B8Su2fo9d8YByHSdxLLnIEnWfa/b8ZsCmh45Na71c8tiFd/0KhYwB8+Cg+qc
AJTD2HPkIF92RHjxczTJsaaZc9x0HYch0zb6i4uVu/14YXu8rmoiMv2+WBERb1ZK9IDYMhdiFKDM
E8dWOihmK2cyt2OgvVunGtCQtFmLBwQPk5w2fdKCCOHYu8ZPU+0St8NIN61LiScE3Jxlyck0LEMI
0/z5Z99EmfU4cCz6ZwugZQkOLNjZlz5QvfsNbflCie7qI3XLpNVYO7fsK/k42Eiut2M2Z9bbGlGr
i1Kxb+on0+ZIWmUw2NFtg/ksDw58PciGCu4M/TJx9VBGyZECQcvSQ5jBLnI2iLghtLjGZZ8ClcQr
batm2BnaetpdScY1gclNxcrWLQl33eiNIFBhESCigvwqu3hCVfUezCJXZyppu3S7guzKLeny5I2M
kLhyuwwzxrEgdFo++IrmaSsjpyh2zdCOGTZ3YLu4p6uRWMTFraJNYcuKmkpAx2c7mLxbCGoK3gnt
lWrbScQJlCVE/r6sQh99QIdmYBv6JVmJVuNb/SaPFlVu6ertPjVyphklr7PpxFEq+CweqsWt6UoP
ki1cy1fwId8cok71xX5dytK66+2ssbaOXTiXwV/ZtX1kzD8K/nhViWvrmBHBdr5yu/rjjQFCsC8j
hcfgA7TJI83SwVoeODCG+Xvu1g43+ExoFXmjkPnUWi6JPK50YtaHOdTqG7FCqtwxBaFuiOhIRAFf
tT5ScK8dSIlN8THsVoQIy6EZWZiu55i+gdCdk0OauvSE4yQzCPADkrSPvSr9vcQo229UUGfutpjG
lkV3rDuqT7oAinzIihn5zCSFvSsTruwGUMY5BFWJ7tWfyUmKu5I0BmxATQpRmFvh1zXN80+lMzVU
brY5msKSHXTe5v5KMWJnOvujpB/zBNmfEbCiPPumWbP+e1Yo1z2Ua0iWgXRH8VM0MyymjzJff+rS
IhrjgZ1bf8I+beReF+58U+JB7L9C13fWce0Scn3zKpV+sVmhRMhjNXkVFqADwwz/Kzv1VNMD/zpQ
nXWXw/4vG7HaM2BU0zgTRDp0PoF/Xv4ltFc57BLYLw4yytuap9KbKYXnKEzKi1lDxOgjwavmJkBH
Vp0jrZExUtIub9geWy9ORzEnxEzatKW3eUuUKf0PbbkflpXvJiRNerqZPVxqB+EH+RRHAHjRbqjL
8qWeS4eYQ9PPz6ZNdXAojSt+cCxfyziSVJASmjnuR6QYj7F0Q4js7fya3plaLommdkRhJRUTbr3j
GLYhNGq3To79svYCsr4e3NMaAMic2yzoZSwch+MmDlb0awctJMGK0AjkzDiTI5xY+QiRMQlT33nj
tmL8kVp23T6u7ohcA8I6eOj9CLysHt18ukGK7N+2oaY5p/RIa4p7/ngCkpgceCUiHOLIqYufQrbl
CHKbdndR0MrwkidRH95auQd6sHf8rrdhiOZybAm2XXPCi/NlvmjVkgZejS3SvmE27ntlrYIsvRI0
PM45/fColom/oKNsg+PMOu1uTDQ4KLr8mo+oEsTONQAHqXt149w0zBsRj66G8O2iyQZzR7FYa11Q
m8r8BY9v39ywNIvyE4xepg5pGdGmreEZQEW524fauSsx6KLTbjknrb3IkWAdvdHVUbTN+rGYsZ2A
VABVVF4fDMgQtdNxNUFqcCR142R/5UlBJ7F3TcW+kLDbrhR4WuW4nHua/aav+Kul2ngK49Ihbxcn
PMArVqfK9/piV+lupFEoGIL6zvbT8ppVJSbia4PuGk2MVwm122K3+XTX0utKxjm37Uvf8twD+UXw
c6LwmrhgsRT6qacr23weM1kvt7PqEnEPdDfcB3O6DDGQgpufwVjkreiTkrD//KqO6IiJS58iIdKf
1bRW3Q1hmYQrOwvCnv2KUKM4q8lKh/cE7UCyC8olG7727VAvmyXyan3vd95wnwRllX2Dx6Bi0BO0
bYK0DMM2EfUkN1nnu0iQM37yL02qpPzeoosDUV/tldEw9x9HMjPWeJn6JNgDXqVohlUNZN5Dbm+G
ldJftKkRygbTjU5xZ/coubM2IVJLkqszxjBMZHLLLlX4/ZmJnJj6pISiZyJdNL1BESSDCdro3cuL
+TPWodrfDSIK7/nlO28BgO+lW8WQwdn65sNp5/WBtB7E6gLt1VOB+4h+8nztPhWJH7SXFPas/OHN
TfpI0AjI6ThR8XajpxyVuzXzQIqdNRNvBmH4eDepoGQK4ZPb3zTeX7XziYjvnxBuWLeFHy4GyaQ3
NBe7d8Bc6QOuxDZzSh/do6sSBgoLyW5uzUMVFzJgN8/S4MWyUCruxhIOIw5cRcxHR7AC/EJo9d1J
Uief7mYTSHiCCn4B9I6zgNLqPqNoGRGMTVaGRZO3CJRAzcVRp3FZcczEDhi0R+B1kpdHRR8tWRcg
ETOEQAXExQGffSlVzbdb4jJ7FpOLONouMvWT/DWYr85UzYdG7U5Esx91G8kjD6yR/mmf30vKG0rR
V33286B/RUMJd9miQ/y6NtS/0Ha9Zm+sau14m65MZxT2VZrCkghKqj3MdYJH1u8Wf3zhfhjCD+XB
tHyzrA7CldmRwoddn8wpgyq1l06xrQavkCcfxbSmqAsdgjnmcAzNK6NR8wnrK4EDKAOzgSG9dKOn
GYdCdnEnFdrjRhrs8GSU1Qmi+HBOyPCaSkeSMVYyZ0c8I+vU+iGdNsTuWAUJlxrJOQl6wapusmnW
38WqchqY9DR9xm2vq08R4+qbyJ1+2nd0o6s9TrDK2vbCKPLPE/yRER48grGMV4Ybyfza7HwgjGwX
2KWPJNGM011hkeQB5F1NnKq+9jFYGvSAcSs81FKsXckPiwCRcquWIboxXEAcvt1ikYohg96FO08q
OGpVKCS3CBGAgyv364xmN9iuved+Tyml/8bDxht39ZKUtHRkrCEbBKTz98Ar5pRc60irGM0gmZw2
8SElUvGFp4nr1djJR6rNx33gmyHb1g0Me9yF7vKRdoJYtrQpCrmPQkGG/Ugx78GUBZlwjWvm/tqK
yFNZWYNt78xVE7FtrS54t7hPho3AC9ge8m6kfNGJyoUHVIpHArdb3X7IvIluvCSIEgq6patRwyG8
3RRtji50aIfgIchX1R5NNIY59kR7fHFNSqMSomSEz1LlAZrQirupQYy37tKpsX+M9I7CnNfW1CDC
L6Li6Iz9apByjKt1HoXwvoH2ud4x4Xf8KRuz4Kd0Cj6B3bXm6reM7PtJtpazC+HI4Gq81r+ZwlYt
+zVLi+xk6tn8tAeLo2aAq+dlUwQEB9dbnJcxCrD5hKOY9K4wyJU3a5UjxGvsUO2LQFU2DRLuxBav
be3f4q0rg1OFk4MvQHmDs+waa3B9MsVdNe9mr2vZmcZ1rje0yxgOPBS48UKSYnUNKnS9eJaByMBB
vOWAUUvke6fTVFXkLMZWnNoqewEKyQhkXyRLbNmk3FFdn88epXtD+uoWNjsmBkEVHMZ6mr/haLfc
Ta3n9a1eijkiH7xTZKObYiHUf3DWkKTgNXMJtrNAAN2+noajUztd+VEhlqnfrTJcypMve0ses87L
iHotfCfZlSnT9R7la+bdcT7580byP/hbMpcIn/w7nvH/oPZ/hQBE/96wvu9f6/cff0azr3//DzA7
+hs7U3RN0iBeFlveFTD+A8wWwNJgrkTihNd2A/RhIFv/IyuT9t+uXU2SuGoiXtiHwej+B832KH5G
HAZcCIXswib5/xdZ2a/gGmSUh+mY4jSSLSz+KfwN/VSdTFjKifv0Myi7I2T/+sVTMjrXkOs3kKSW
9cdN8m9Bp396RdpniN+UpEeQZ4I67lfQy6pEOw7NgHqh7mtEJFevy6q1TcXfwkC4l06+Pvzp2/gX
EO/fEct/YLx8LgI0QvtafHMtfyZt99fXbBhwG7AXftP+CuqAcgfBAmRc4SJWW4PNkrbBDk9/UuxK
+p2+Tl6Dqo4V5Ofi9uWbbh1+K6yTC+Swq8P9f357vyZaXN9dRJUy8kEJpxCQKf3ru3ObyU/G1EUZ
0hg8UHPNyr2FvfPvpA39Ha+lDre1bMz0F/jjbwA0r+w7FPN5NqF6NFrRRvPrK+cTTsasF5CksxQc
21boMva7eCyuQfoWCjVrQuThO/0dfu3evnT5xJgCRUqNKEYkXzFlTnn5KNFfib/AYP8OPv7yrSG0
vCY80NmEY4JUpV/fnbd4TYV/j0iXpFkcVgvbv++9YYkb0kewxHUc8UfRC4JJJVuzf8CY0PxsgB4t
RINi+D7JMX+oJjg/ZPd5KrbGF9Ff9atd48Z5I/94o4Ch/jUNxcJvew3qt37PfKiwgUSL5GIQ5ChP
eZr0Oz5NcVGqtI5kpXw0ZbHugLb7L1g8vLeuLijW88pgvOvDurwxRSq/+WPm5bFdz8ODQLGwKUxJ
KN0U9p1/6uZUfnVz0WVbzE6kpQ6ztF+nPjLjptBzuYmUUdmhS6OSsLpQjCsiPp76D9Cz9hswBCLo
1kmmBDhu6mt1vxYOWIyIGtd9KKJqdXaAfG5eo7cICxDBHAEDZQPI7+Z9adtrcZ/5OgcfC2oSwhKw
2wG9e4DdIJ5HPxifWK3JkG2TJXwLxGSVW6pXxXCakNHskS9V9QF/FBKrZBQB0hI7aKkyK7jnBK6P
/tRP7eDcGYZWc1ohajCNNqNAJNFLEDof/IwIW3rQX9MgQ9261hE/Bj+zvfzG5HJlglkVJbI+5h7c
JIbFe7ZmZlDacp2HfjDpFvxLUlQbDPmttwZejwFtwBrnEBlkYWQqHZTpyk81M5fC/Gj1HpdyxK7V
HTrQ6DSm85EC6oqkqOVghGW9pb7EmAkbzl9MZTVtyrJFoCZ12p3bJLW9/bjWWfk8I5K8hIPGXqdV
Vpi7iRgx5KVNV36xAw9bQJRG4UeJnpUctJ5G3coGft1U0Rq8WQbkLw7aAoQw9crlHjkI5/SaWPIi
5nFhfQZXlygtBo60tgmt97DPGJaLKEpuQ9T1yCdbQ+R1Sp/ETsganUMTsaJNepx3i0mnk0cTL/cg
6i665pd6jZNiyh6wj9Bu0TDVgCphO1wHciaGyrYfQCfH/pwUSo9Ub6NYe56u+x3aryaL6HEKaUGK
6u5epkuNH9oZ6xfByTIfkTH4T61sG5K/xRyyolWpfgiVh2B3Xtj5YhtThtyhYG1OnSQ7TajRxm8S
vqJeQObni0a9rqMnnHfIr37PMFh8mEKyywkfvzNvwSz2Tk51R7VYPYFc+Rew8PUDc5AVd9OIsyp3
KF1pnOLWQmD5HIxWteIecmrew7qMx1FDxYyJrE6pPw0vsmdqdEfEFSVwx7ZZIAqyYWz2cpz5/IaC
Pr74kEjgAbUk4r5mJpofkXRcS49712tHG9XxFeYeQrxAtR7s9zUN6Woa88R5sesskRCq14aWBsjt
2Es5TTGRX+GeefmHj+foGZtj9BMDtWT95b9H2DuU1XPTWi5OljDIz3a/iI1R4TVC1m13ch3ap8Ij
Wybuxrp4URASqK5DLBUa5J9jhq+bZdIo+nisNKIHahg4v1Zt1jMJMfLJWwv5li+mvkPNumz8rkvi
dKqDEyFUDX5y3yeqGwwUEbHDqdIAW8ybZqShd+8XJE/ty4mIP7BP8aMJo/62CxjYJzQ4y6Zukuys
PZO5cUiuy89mWPPNmpCEsjGZmPERa6HuaXgi024J0A4Peb8+WmxUuLdD76JScqeXYhAZJn4xRZey
EwrJaWnP8TQuyLMR6O0Q1Q4RZcY8uSxrvVMoXHmqIa76imuEmzXxU/cWqifYD1OX3oe1nR8KpSB3
EJsNOxga5wHFNiKeYXCPwRB6G49E9C9d1NL3mJscUVfWiHUf4Xy3MW05zX7qivBYgDiozaS9/ExM
rcFBXcrxpklL+sJqyxwQzDltXAt8+xi4pyee/OVb6ON2LWzcuVW1JAk0MMawLTqHfkYU7HSPleVG
/ZFmwOnBoOy1Nlae+BcUcZSnzWOdgV8s671gd4gloraV4ih20TQbOhq/hvW7mw7eFNcN7rCV4AKe
PmnjhQ9qAuR6qLjT2xOC8TU68kAm723mp1Bt9bBk+447lt+28j4NgaM2kfb1bnYsKr39jJhx4mG3
YpDDeSnlPZD9yXPDZ+IQHdxSxuy1GA8OAHoX2O+IAR8xHf4Y7PbRbiKcvM6bSdO7ftV7D4o9F6N3
kv3Q3XkuLANKzHCK3QlTg8zsp5LctdG28GXm9EAsxMMuFWYD0nyqTRfUbuwl2t7Z/Jox7ETobh3p
7+uWPXQ2pBxcrR8nnnQBUWV58SNpkQF50J8H7sFgp3w9vrH2LZeZlwh4+uBY70OuI6Bz96Up+oRi
d4ulyqzLsLd6CJUY0L7GFSHNZPBiR+1lKmzEf72FPbwHYEePpMgBovDZXmorv/UrRfaSLTJrH+S6
L9FSOSpJX5H0TZS5JaF4anM8CpzPWXrKC99l1HKrUh6TJKUYR4cKHUiEaeC5sThUnaK1ucKK0DWk
1slj3cF3eKmbaAyFwIB0eibpGRGaw6w7ypu5gxoMxnwZDowaehP1i8Q4mevlk9JFpOMwmnR/45p2
2eWYyduN71rFvI26uRt2RAjPRzvs5afO7xjfocCuIv6GpIqNWQKDFGtc10esdC0/Ybzc9gZTrfzW
TUGGWoYU783aUTYTFyU64H3AHPWZ32x3g93MUDsuwgDkDbRxW4DQ3K8cQPvCFabeEfRWfoTkcF+v
UbAzMLvh1iXR1sN6lhfPAbN9RMk8ANbGuJXvHEK4rIdA5AnoU6R+on0Un7sJYHhHJ1R9GrI0TXer
p648EDh1lCrn8+K74dfM8arpTBlSW2+KMfea0wjSzpNjNvqA86A7ejUS5mVOo21NfvddU1V1duRp
Ut6FIlq+TU7VPoKj9WdTWeHDzL++JYL4ZQ6L4Rwoz7lt3DL94hhdxVPmjPZ3yRp4Qf4THSHF7J/F
4Aaf0wlLSd8k0ztXVn5D/Gpd+OK4Y/h4+NuqHn/BBnSuf/G7BgG3v6zuDidiuTV1/7Y4zULegl0g
OMX5PziqNzFhysuW3z5TQOnh3T1OaWmDLuMAD3sVne2uCci2nnmfCrC83itvvurWm5qoO7wxxl2W
s18N82HqtNrqFnlyAunwUgRMfis2IUjatAMrbYkuiDFym70nJEw65gx9M/vuJU+L+VwlFGsmq88f
lg7ejDUVm7Dl5zYl0ylxi/TghQRk7Di79Cf4+4tGlfc40SKybkzqzie9LFQ9ihajihztZwWEf4Ft
7D6BWpt701beyMpUR3ulm3qX2D77pbWchJnVd1bTa8WnXh6wB4kDuewCnL7y1rvMrUdEyBh6oFDZ
iNgZuw9sqMlNhZvh0vdi+Ix+wsYd6XXnirCrW4ewhvuOTpC0GO7wKdQ3rZlAQVkAzmkgTjUhCxAe
jX7Fydt8plpGH8rSf4CROTDEIY/NmuHgCauLw2Aub/pJDhuMjlSDAFru7c6ebldBqqtcHQJndKn3
qGdpA+uJASkswcLYVe0z7Ce7M2bfg6kNPFaYUfqQK/ugTXuDbYTKvHScPkVQniTFVNnFCcqehICQ
KkWXBlCg1eSk/QkeftLmYmCdcfRr8czIRTqMrMVl1mDNccTXzffe9QXodxZsCdJxvpAuUB5Ct10v
uiZkHg7jDTNzxRwydTvk9jPCtXw+QA3/6DwY/f2k1grXhZdcOkHMWZbR+ltnxrkTlWmebUT1t1Vt
QWt5yM52C/qCc0subLzC0u/DIBsvpgV+RLhhjioQcgsHRN4lRN8zSUI/Ix0OH5WO1DadF6RqWOPC
mHpbjV1KJ4cWB/ehtEbBuI9UA1VPc1Nl1YdJmmTP7E0ogU9ddeDgUx7dzv2u3IR4upbOBybx4VOA
4zpuSvTbq+XnG0J4+9ivmTySlU19xhB2KHN1GDy1PmArcp5RL2COxTCzL1EHMoLUXXQ7XRParuUg
yOE77gMXdt3i3H2PmAx/kNC2QgeiyrGSxDlVQyJuCb9WBzN44WeKk9mdyEXQF1G20y6byy/4iDlz
JehkUtb5BlFH/2I34xa1YHEemyicY+36rFb2zKO/7KyKxUWTnIQS5ToVW7u8u+rQW7y0ekyf+E6W
OHNzd5tkCRbqSH8JE1lvSNssT4ux7gd0wTsXKS1rTG2QGmAFNzkMbD4SI9213CKzT6Ie6jKOl8rM
+1rnHEeKNcbm2fKc57lLYFSTn0LmCxa62n0vfavaV5N+dOE8Dc+CKHuxcnFfpvlKx0n4w7ekc+bb
xr/Po+UU5fmBvBxoDLzKBgvhhbOA1U2L6ol5bT0qb8SJ4Tg8S4lUc3CCm7iuPJIFkiiYdoiTzWHG
OI/Ljcd7ys/7CPSV7BmOv1WBzg7Ec7kvVRFEt51Bw0PiHEkZ9TrtAz1xjqjobYjCJ2emMqdNUBW0
rU3EkF02e98xR8EPCP+6594sKiw+4Lr1C0YPLsGSLssJyX7smrW+L4uyQgMfqOApMXSYz2NQTaiT
LYYaScSMXNevuczW/eC5E8uYnKhwSdNq10E5blbcqdMpXHww/moiSYaM75mvsFtxZngBW5PXsSLE
YcrwYREZlIzNS7ks4UdnxuLCf1jdBYQ8+0Q0TfLWI72JDs2+974C63tnfyZFQpBQ9Ypyur/Xdgs/
mtB+cLSkfPVayx83fti3t7Pve6+lZ7X3fmEV584T3m3v1O69N1TeBukJ8Tt2bmG/FvKcUGRwIHiw
PaP+pBQJ3bt9qvtyOgui/m/HvF8emqykcDSP+MdK05M8CfdprBYBtOHp74Rc2KSyjOggBcaag6w1
xkY1KHOED1UuljArOkk/GPiDTWBw8ex1jHWf24B0okR4NOzCpH+43OEHjTJh3wcNZNiA+fFSJTVi
FDG1hwVnSb2LEkVKCWAqnSj0xpIzi1qI9JF+qNzPgePqiZRNydC5jtFLs5Z2vgkqS/6YxTBhEki6
7mGAHv7irrzStmjnifofYc6oT682LtW/o9OJjsq23a8NIUDntJYfIi/rswelvxFI6J4Z259KIgpv
uoKNNvbd9UGjL3zJfEbZjJTao2VZ2RsyCfWjbVvON8dnzOrHQ1NaA37hNboZ+5oZCef8czh34YOF
03VXcNMco4L4G13Q3IPObt7U0+gcGpOKR0fXD4tps60np4epcez3clhwF5LycqtmDacTlZhcbLJX
4mYR7Rs5crN14EQiAlU1dLiwJeHfxeSaHCvCyL4uvSSKp1HikvoFcn8uOGShld5W9hDQ/yXwQ+VF
4Z/desE/s1QVQA5TrLcnX5v7fVymdIOmMTyOpjfJY1sapY6zG41iv6ITPLSO8X8E2l93na2L2zZt
CPtKluY9I9sHYczsyNp+gIWcDajOUN/NqpTJTstOU7XSX039E6nqRAusyKF7DhaPwh+1ZF860CdN
B3Jr/Td1Z7IcN5Ju6Vcpu+v2MsABx2DWd9ERiJEMjiIpcQOjJArz7I7p6fsLVbZ1Z7Z11a1l5yrT
UhIpBuDD+c/5znc7bGHXM/Az7yEHr4KiZlqIYm0ET6G/yhsPQfpxLHrkpWCp0M4W1712hiUtpXcA
dCh9y45O7yfpHgWP03FFPjO4Ud0YM0TsiyU4hvBINRYOBJfbViZIaY2IiSTbHZOzqLdtQSCaZMze
nsrkwM63ZJQ0h+aB5bQuPjooWMjchZflzPgZ6H5lljXYd2kxlt4vFLgCDJi/jHrh/pprFs+NKF0T
752KIzdWmL6174nGkUCjG3TI9zmnlp+j7VRfJBcCMLileSIuP8c3vjuVr7rqy1duT2Ap4Hi47wTB
KO/O6kCtd9bYyOyQqZaiAjW5d4a3jOt5LlUadXOaVTsiveslaZZ5ODFZtKEf6Xh46GUc12dfGt0x
W5QYjt26uq3LViybMMA9ufUBn9SHGqAQR80xeUwVBgtcBmjEPFrZ3G7rui1/hQbNNYI776kXcJgE
YZusZ00H9lOWu0S2KIfUd+puN0zTFGPNA3xxZ1twavg84XZsVoRJKsM7sq6bXkp+fb2ufK5DFTI/
WYdufhjXkdfbSzx3fEqxZcp7nB38crpXGdgXSHlfcEVJPjC4ROumnYaphzuhGaCvSeqOYEB6ZDwm
yBwm6kXQUCxsz9o3yVUdyaWYL14++Os2wfj3xsBjOo5FWqonD3P+poyVYL6tYnKYXBK5M6vawWZU
JeklSRhAbB0zV2nUAMSztgMPhAWSg5nxNk8K2IF4CUlHMTFNmVhOOSo6Fvg63qx2sYLWmTW+Ec0J
LAqbbPIfVwf/EmbHOPNOzpg5iBqtMz0kKhH8ZGoGppW3FvXWy7VFoRmHNhSnvJ6/5ClNfVG2ei6Y
33FhAxndbPZOaw1/L4plxZoxN+1P4kl2BUV1Hr5NGKseBsepf8LcMa+epOx+GNvh3h0seyCA6OPq
VescEx+v5ulgnFi5RxIE9nBKS9KrJ8xG6LTQD5ppM05quB26EpIcx6oHHGGL2lKvW746nN/fFjnT
Rtb4hJjajjAWG2qjyMAtVrntw5kRPYdl/wMiQYgHKm3Ypec6oKu79cfqDTchIbugosvn1xiOSPZ2
6pviSPacIz/6c13tkWFwG0BeVodQ9envzNEy7/nOnY9xBES3cUQc8MRDZSGX4PP0OYWczvgMsq9y
bfovQUJ3i90XyQGdgUfGupZpRZrzY3LUWq3FzUqaatoSbgJO1jhJVcJrr3iV87VycKfNFgcrIWz5
oDA6OzcLQa1+oz0ly5OQWW22Yux8Nu44ATfko8Yv29SuwpsZO4u8J2THwqaLodyWi1ZnQ4y2OoPf
xALOXY2HG5e320ce4+/3DJtpv8mwYj67GKSdbQrGoN9YXNx550wlTstA6BxopM+RYgEaEDRZGvK0
aGL+Q+oB4CJ30FdHosbF3RDoUN47DFAlggSopZ9UeFblVvguf4Wet3Lcehg89Eb+ft6tIEk/Zxpv
vZ3LNe8OQLh0onZkyhkMNsA9zFTN+6AmByjRBCEBa7sun9Fzgw8cFMX7Irt0PuStU77iG+YtANvj
vK4WWsDG1DOY+8Qnl9LqebwPeP0oMqr9+c1eCrBAQ4i4crKyqeZiDZGA1aCShbdLm1KDdk7iHOqo
k1h3bl+r7/GI8FzpjhfUJPrKlbNnKwXtjYVwg30A26MhDyQih6QFSvdCU2QRYMhNchwjt8wwF8Bk
ruve4eTlr2ZKyzpMuhfMN2Ph7XBgkGXIuhb3AleMWJ8sKQf4TjaUvAMB6JIdo4f8EI316Ja7ZiqX
YVuN7dTsSv4604aFq/R3ppLdfR2GrHlswiZC55jjPRecqr41+TTdDu4acE/0tb9C9akafHu+oqds
cOVyo7gfASOj2oDjaTVJIunDukxRHzTdy6T9FmtU1TDnWEQO2vT3FGup7KoizJ65DiCr1P6OUTy8
G/OgX3CZyqDm9i6JW1KOkzxjAIbyd108sQS52M1FasJXzPd+xn000E9hhm5yCnqarzBtJJ9DKDPY
6wlnuiZzw1M6IhfBkQz0q1Ix3aW96Z0VHnml0Lk7tjoMw+50S5Y2xKA61OFBiQCRX6Py18cRG+Z8
oBEUj3BS08tjS7LeRRBW3k8D4WN5wN7bJXe9p3l5IZtRw2TNI3hWjVCCs7rw8/XYjJpRIvdnpzwR
1MX30fWixQ3aVz3ueIFTX6yieG2dzlpuprmQ8Te5eiv9tRIv0gnDeq8/rMwq1lcZX08HgT35wU4V
Y+hDDPVF9+zG+QJo2i52ra2hn3sNsdAIBYg4ujeg+4xxx57BECVLTyE/Ja6XU2sKva18dorv7ppm
sEjmqa/MA6p8PjzSTCdfVrM2/m7oQgemIZYXtQ06ZdS9EQIDVE10KBitGwKW8skkdbGHKWy/+WWx
/kgyK74orDtcf5W66bNkfXNVk3HCHoYnH5zIsV0CiikT4r6O9oIjOejivpMgbiX8AigsMRAuDnN8
JdlaJmIq6z+7jqd/FJWf8Phczf9WmnYPzLHLT7vtx1/DCgiet2qJo7Ucu6csB195M5mKZATJpj4S
xTRlW0EzwXZK4uXNt2bgp3m703ivKDBJV/99dsP422D54Yvg6Bv5mkfBL9IuImijPivM2S75fF9e
xiXXJ3+srfuUbI5/TPEuyPMUL4BXyKD2Udbk+shioI5cq3rYmGsOhittPRZwMxH0WCzsh57p0g9n
dfOjKGcUgGAKbzw8SWeFe2Pr2eAslhTiQTIX/l0aUmnsLRrg3lytcRG5s3KphmKTPFSUQz2nmfAs
5li1hZ8bxPslWN35WKIQfkiN4dP2w+KeN6gVkU+MOYfHOZgfkxPi9qbP2WboPea3mkIZ/G/IKB1j
6awONwk33T2+0rDYNTix71f01mSTtQOjVZUsEDvsFqSk7OLqmbRD+otZNoudPXJjSyvLyrdIyvQ+
91Uqt+Q69IT9H/YG59r6POnWGeCaXTMtpWn4WO1im48ZSZKQBiwqA8w3D/5uRMqvx6y+JnTzlgzH
7PhNwWth71GxyLe+DSt/t+aElpfJ/hVkbn7XmvHFVwAJxNgUuwVF65b56XI/tyllhwKo3VOjJwXW
LQCMg+oJET4e1FnPmCQ8R5gvIDWCj6Wcmlsbi8UDYioP/jpBhoZtZNEr1/FshEkmcY7je9nyrYUJ
5ytJ5Y5vuQ44aDHhDmw92tSJSqXfK2cQZwZvdKX2bQ+yJOsP6TpBPBF8wcgNJnI6E7fjbTGrZ2sO
qlucJA1cXivAE8wk8Sj5mTGt5qL/4BrCBptWTc1ljdvwxAW5fGXiUGGLI9Y/CwjKGA0DrOUuLu+b
HJL1+5zBV91ACWpepjbw77I1X76FbSd35HJB0iDQv1EIMKHoarbUrOkRLJyC2NHewP9lllyVN1SJ
F3cLebBkn1gSn7lofwlfjkdVt7qMrhah7X9LJ5suAIzsZPZDdFHjarnjx+4vWwrDOLMlcXPOM0Sp
QebJtgymf1Vd9mdvDtaOa0cx9wEcCRKGl3N1M/0fSdSe9dKqWzyvQ96xUl/bhW/W2Iw/QAkzb7Mq
/z6fJCfLf24J+rNJ6veXJefsYf2yiIj+X41ptSEVuC6agXYt/IC+atyEEd2TjD9I9HM58Osx+Bdf
07audp8/+VjoTiF36/vMdQheh38x3PQDbvaqZPqsiXOhZuaNxRzKYvHa4CDS/T6FPfEFmC9DXJsz
NWaIID8y9OfGNxbeqnfp4oESLAeSNFpk4EFrf5jbNyW1EidPoJiXCDN5o74zbuYM3So3/wXycckZ
fge4VODPcj5YchtObAj3FXwjjSvszHCejqps6sccWQM/f7k6d6PdmpeAWy6QQM2x9rHpPRsbkGVa
fUxNNRow69NC2/IUU2Bsa8V4Ludi1H0H+nF1kIi2YBXlpUMqoyDhS5hBJ9zQES1OVkzrBVOlqWu3
vjeusDFq72l28pJXi7vC92me2OtSeNw7yNPe3hEcLgEkuY4bUUm4ciwUVTygwXmUEvYpzK8TnIgx
jZahXk5eaXFnm5VC/cDk054JVXfMTbhfv1EUQQyrVY34rOog46wBxMQ/MLHKvnllLdUBb36gd25s
Lz8wfmbWVvSzIfMxzoO1y8cZY0CXrtg8W5RoLprNzBKAOia2Vu6Y7lSSKyHqQ7VWuAn9vr8J14Jt
JlinvMRBRKABwFGzQN5sgZtEqcjqQ1INGOYaz3EAH3vajIgNaYksYBchyze2GbVZroBsl175cN/N
y3pqw4X8z++X49+ymX5p8DdU//36e3407cIhINW/aXr/+78u2Y++GZpf+p/+qsNnc/dRfQ5//UV/
+pMB9f3x3V3LHf70H9iOMr08ms9+efoEgfmP7wKm3/VX/lf/598+f/8p5Js+//M/fjSm1tc/Lcma
PyESrmV/LBT/bx/qaSg//9b8+tvlz2iFP37fP/yowv07kiovt2/7vk134LWX+A9DKixDh4okgIWO
w1vlWny1/2VIdf/usr/TPyZR1jiCYhQdGqPT//wP5f6dnShQvkL/hNoQ2v+OIfXPXjosiYiUTDtB
EWBHpJH5L5bEHvFTEmYDRerTf6PjjxmO+QapItjoJlOPfpIfghn0aNO26l84DtWf49C/v7jN8NhB
+nD4q/yVgWBJdhlJTc6mabsMIGnsj0cSVAATcy85DZ2F1NlPnqaTGjyYMG6xzUxmM1CahvMQOHCI
m6oYqI5w8dOzxJU3Gs8XEQDrK57TBEhu2lk3/HRlhA2FYYFfxA/4iuYfyOKU38UWpLJqsOJd0iv9
1lsSa1QApu9YLZn8yZmIcGwz0Lmzz0bOTCzTstkFoPplxJD3lkRg+FghNwJ4c9H/E1FQAT+QjHzl
XLj3EPI/hFWTys4dbbLf9gIGe527bnvpN78WbatLoEBN/eNH+2+9s/+1F/K+/ayfdf/5qS8f7f8H
byWBw3/2Tv6PWn/0P3T240/U0d+/6Y8GmICn8I8X0L7++x9vHGftv8P9uJaIhZxA/vE2/vHKiUD9
HWc4r++1gII3lu/hLyzRf8YWtYHQ/fnRp+LRt8Gb4k/HEszb99fKdzyThcRlGDL7MWzgvazORO/C
LLCrM97kWLLhEz1ppwo8uP7VImRp6yF2lS0ePdHlhd9tmoqL6UR1clHRTNAUJKbFhSxbS2yrxFyS
d5jL8tWNwYfNLvlFlcSpImW6NBrMPkFDd34eXM4EYreKzszjuXa8ukrvksBakmnj1v0SbHqXa8+2
x1rk3jcalvuF4ZtNNXzI4R//Vb/0Py2i2WjKALqWH9olYcXETC/sW+Pat6gXCcWJ0M7WqsHpjsUO
ZTMeRFzgGAVGQeLHrUAMceoKEV5bxrqcAphFk+fnPbYLRqJqvS2TsSvuWm2G7AzpoEWDEFC7mh/X
nLZ+W5s5fuLDCyNUFFwwUW5PMr2QEw+nt2JQC7CrJInclIzlZkyAKuxSX7TtYziq9oWvUH+EYQfD
WaQBulbupNWWSIfXHJG4l/Ngr07CXdaT6QF22vizhBvFdLxKvYdhjYmlbxaolfkt/s7sUDiUxHzV
2B5OsGztHZcC96PQfUIMePFSib8DsimhowbXHdD4LZRs+3Ucx37ZZb5rwUDviylZjvywNHcLDfqF
hh1quQvUaiaCozucddpT+w4wK9JmEQUm9sq/mUMzK4QKf4WXg0s1arkG7bnMx9bOTlS8HHM16PUw
0zbjyuc+5fl5hW8q8l+DQbrjpiUEcKcZP8C9KNM5iTpL+N225yYtT9wCTc4n7SThTR/IrvhuGbc6
BNqWkQV1nMISldyM0u2oevOIreFOJpqXLvDg0hpONC52cW8mlUWDZDQ8IFQxseFslpLbekCW6hG9
cHS+Bx3L7ozXB8Blgka+us3VZSWUBfuzkP4QOcR3keFFvC/8xTnNHIbe5NBdLTTeQl4xBr3/UuEF
fgg9Bwu7atfsCzOrEbW17fX8q8YhqXcKTNz4WCt8hJiOp+G+Wxw+zp2QC7WvOwedPN3VJHiPOJvx
QmlnhrdlO9q+tXtY4ykhh+wyVqXHA5N7ngX2ij/iJusZZOyw7SX4KWKG/GWAU6sMdLurMsN32Wdj
8+o10LE/Krt09hb8nSPDXkjmhgntCiJjiuUnb3C1SxD8zhUfnbil088dju6yjmQhrSEONrPM+9fK
xxv2MHNXRreKnd1A3cJ+KDWdhV3rjp+Tapy3cM2qI5cL8XU0pkAPjtcm3tB2Ul4Ak5XPYcveFHNk
siPK+dJ9AzeDh9PIHn0lXIf7As8Wn3xau4zNTOzW+FRRYjei81UeTRO5HAa9k+kiP64TjM8JoE4U
xMHZGbMGR7In7W6cqfLexMYpgouLXcx6tCwzYdFVpZ/84MTbv5Wc/NsbBMpgPia4N4v9InxR7EwK
+zXCH7MeJ1k3TBBjIePb2c3KyxgE2ZM9zc0bDv7mRS9yeluKJYyKalRWxCLBJLVHDd7WSZPi11ow
ZVa7ulH9zi6s+LyOs3sAPZc8jKUv7UNiBi/Z5kHCPUq0k9iaXAS3TTvnF8mxjUlKjtl2YO7wFkwN
/2wQ7gqNXjMCRnEqZ+WBWPw7303iEc3Bm/eNGf3LAIi4g5YW1M1hlE5HNm3x4+1o1p5ZhumDbR2X
yV0AkpWoZOPKPdHrWjKFX4nxQ30W7c5uWDu2dA+099hHicUOtb9SCDCv3qagm4rlnm0xCrMx9y9T
N6rXGBrwvKH4YRww/S2wIGZqGy61gE8KsiSe1TcIh/kDoebQRDFdkNz7m9lWG6fUY3wr4rl6bohO
3uLPnJ+Z2BT7chAkQ61S2U8p5RH3NaysV0Kcnfi1Evgrohk+Nr5tyLZezXq7rLtULmWMSFhA+K2w
nmn8zAxsDRTYkQDA61A5WbdlEG91Dx33544LYj80+2mSenpEIMo9ongT/Q1Zpt6RPVPAM56eMOkm
AHz2XpV3R/DSbWTXCR8fbYlpFCgYS8wEseKFuIfHfsabovzsyaPI4wamQl18i1mfztSY9w3Ypcan
5dKKm0dPtQscJgdEB1NE67EJAi+gmEi5jyGhRMkcaklgc9fTSxcDvGKSyG35ExqN+pqyLnUb8o4W
H3NJvdP1ZUoK2Kb7gdcTTGiQStL+moeEhO6Q37d0rlm7eM6ZIRqXO5/wxinEAexrzGBqrR1Qe3St
HCnBQJjjsgr9kd+pm++dB6f0YOmK3RefcHLEh9jax2FEOd00jgEOE/L/cA8KijwDkgIAJoLNoFxg
J0xG5qwKvxBHB4XFcRsPcs+AB9oonNktXGVZb/nW6FY9TNAw8a37aroPsoY4UIyJoN3PnoIRAlgV
VwGiEhicBULAxMrnpNepHOBXzknr3miWCMmFaI8TsCPIQcgd9dkt7JEBEbMFflaC839iMOyBS9SV
9X1qbKvoInq/OBjEZRpjxC2N/UBCGdV5GUhd3nNmWlj+MJxNq+anBYCQM08OY/NjrFoXhm5joA6u
TNUwHM51bh+dus9qxq4FP5uCjfAKZ5lF+RLSSDDvOkEciwRATKwgl7RCKj6yOzFRrYNxcIG/Zad1
1SNCZkV9stM8IeDC1GU6sOVSWtE5TbW1heuiyzd8TGGZJFdcoqKZp5C0d57BzeI4aNVqk5FXs/uj
ttc+OSbU/TCTyRc9PpmCLpcLlzjYvlB+cQ3Kup2PtXWt3WmCUj7KlKvZVpmQlduu3fxN8p7b28Fl
p32Ji8X6YoFQtTYmd8MXq195ev2yrJ/SNAve8UKIbzngofYSj6MCH8pSReIMIYZ8e55zDVxJiu+k
lONDN614i7CX0uEQ4J/K3ookpazpysEmamTqnlBEnLi3RkhT3wSrsEkG9b1in+osDwxJIpyf/Enh
ZlVzVj8FjepmUgcI/EcZuO7XZoJVP5KyBoFPvhps5E5Ji3lQoJ3lBLmZeWfG7KrYptDUYMmEE3QQ
Ea4oJQ673HtraNLd9sMV6zTBIaieYFskV/hkME/Pq+ynn2uWLZTt1ayQ9ThrQ9E83Tsbn1YhWt7a
0HscRQddEOGqnV+YHMTtjubfkMeX6vFwHzuJV+5RrsNbPmJtNhNJpiOMYvW4ilZ+zF7bxji65TUX
Z5peb7EIQTZFLwYEpKY6EJveuNx4fUayIaW5Lu0WAZxph3Mu9t5z781VvSuqIGxueqtzRHdwVvwQ
PTbfKYZK18ppiPzcm75Q4FP8HPxhEFt/LkU0DANc0LJOg3VLr3PLEXzSwfMotbDP9YyiFRWWVTf7
sc5RpGwJhOtuWWOOJiUTWAa/Q9BfGmLMbNrhGA+EAFyYBH3hcQbhr4/73JbJd5w2iX5QNQyps1Yt
bYyljp96nh51aFTlt9hhqgzwb2WCeic8FvOnGRxy91gyMWORpD2FUOMogw50b1w46qVDVqeNjQH9
zQByJ9iOXrlUByeEprXBqMGsMPWD6XtcC2WfSYcj/7VdzZjNgNGALRKGYj/atbxVHLmImuaMAqHP
i4ZKlmlMh0jkeOkJXU14VD22pGKfJMpl1DBbkPHHMpzPJbZVSp5U67vQcCr8FB38jyc9DwiVcJWC
U1fjUtlwqL9aIDymffvOZcXn4xjVbVxCi+KxkFOx78as/ZWVBQ6lafEUKQ12VDDPbXKHB8xBWoQO
BC7ArcnDB1h15AP4Wd/dM8Dp0rNfy+B7pancRbWM4zMYkxwHfk/RIQysGTesK/L0Hev4JG7YdjGE
FEnvDw+Ins5nzxURsIfMzaWbuSec/E775sYie/aB2SO9oevSe6xyQZaemEo6whmfsgvXTqhK/Oma
LmNi8BSnNFwETuWahe6tnMjtoBZXLc1xQyN+tjI1Dgj3xCq+Ywaox59WAvthk7e902PqBsj8RoKl
+r6gCx/SbiwpUAb14mHA4qCWJN+hlXckH4dKvQGX0O7VaJ2+UssMX+MKW3z0xsx/5e8MuMRrrxjZ
rA3x8LY440HRVIWP8ho3+mW0tIwvZH8YtbIqZWabUCjhXOxQqIUAyFx2r5ODteFLYdBzIpQ1u3ia
raXqzxXe4iZqm4Q7H14auoxOczJZ1mWaeR52WDAJxVQx0xpy20761cmZsB4I0i5fXPQqi1muIJzm
9UE+3snZi9+N5Ie8G0ciB2CUzbokhzWTaqY3ys/nT5q8WkUEopDDoSI5gK9MjYds6ZIns/rWK7RE
+VKNGE0rK1vbVxfvdtRDRv+GSU8EjzmuC7MZUY54pmFLRiYvoHfHdtDh7ke46w94K5PglPhOJzZ1
APw/JGtxTylkccSFGOANEwQK3BTImy7iiz3TQmrFhf3KkKXiqRxi1TL26AYWHdxohLg5wkXKr8Kr
H2dSD97q2fWuz1aH6glC6OuBVp5iJdszW+Tg4IknO+/q5eWsa75xDIXXZOj9PtKZutzCQwgBgEOb
DCHlGAnsomkye9sFvedvY5RQxpksxmJfA1ih85Fnob60inqLLTjAFNtpBUN7E3gq/1LF1YArunVB
IZkJ5oLjuqDY6mE+UcNe/Gg480eEeqrnGcCIdZfP3rDzgbbdz5PdXVxb11wgZoDzmOItSNu+VcUf
AcbikeNyMtw3cCyg99AvcVaNO99NdjObb3BBkrPKg+4sy8VPbyiqGG9MOaw/ITz7/g6jX3VXUqZx
mEOmf4RjSHtsgxrdJ1r9Yn2qJVZxerqvqBIizfq5mHPSPASNCAWP9dpIuOHp8HNVaf8SO/7onYf+
2vsEpKibuD4y+fZimTyblFSWwzQCVWZ14f/FojfJwbj18qHEYj+LybVfswUbftKvYt2VEN0PTSDH
DCtBOnG0xVjBJp+vdxSJ8omuATXxJFkGLF7aczmvwY7kE/Emw+QYZMbhOqu8X/ADHcKxz8LIzzCE
8gUH+msottmFBHXnW4MNPN5mPfkEnhKJOMslgu69vB+dLVCmcmu1w2BhHYxF8ZWIMh+cFbR9AAOK
s/+j3XGKfeBSHcSf9ZgnX5NJceeceUrPQCCap5yc9bUMrGsB6Q2Jru+hahPABYMUUtepLcoaKsfq
D5wF2h+2B/j0K0Qhj9yTYQJ2K5KyvV5V5YW0GMhrdjTgm05unYDKUW/m6qz6WodNsJx7u8+2tIWG
j4HEPbQ1RV88B8QFvV2xzPT5JYMANLMC1blRC2iybTIRBT/Fft18XeESdJu2z+KHZMVjRtHbwI0H
lgWbW8qOf1zDMXiZQ16uHea1pcRe7+vxVC++8CPMiOOHmpVzcTxI8qSZnTtCZeOP1XXpjW3QlHaJ
DpODn43JW9LiCN0YOS1y69jJfJuMmO11T/kuHKlFPWMCwvQApW/YhAZrwB1HYn/Pfh/ah8ajTIOF
Nan2WVyRxO1I1vaP9JdMXbQavJLPZV7z5NiaSkTMAV06sTd3eM9OxElgYBrUBONBY3rO8O1ubR4x
54OJEuVHjDChEMGK8s92vQTPDkwqSJJ+fpAqKU60fcWPOHuCB8uhYJk6TFN5R2EVRaSVHZ5DldfE
zA3pz3lpihexptWxqgyqO1Y8Nl0z+c4VguN37xX+ZfuVuPwkb3AMkSbn826yTeJM+mRYqoCcl1c5
4tqcGvCl6M85sFeGzzC1BH65vMS8WJhyfYx1mr8L7DF8R8gNFyBlXP7B1pV6L3RIKMXyxHikKiHn
xzUF4htHKgBoxMzqnxjgPcoq6EzDCt1zWxeiP6euJFIDcCZEKMnDJj53NdTaLXKifUlzrCi7TjWE
kHBrQO54wUHbmvsCRtP6C8f6/BCwKy13+bqghmF/41hT4bWj7jQd3/Lcahd6hic3WnxLdLtekZLJ
o7XyMMCmPWvUnc9Eoow6dNRLqwEGvFBF5dJW4MymxrhUY7fmSDzAIW7xqaD5Sq//bOvKek/DPkj3
bW9V8z51B/vKFgHaGD6uVxYoed7Q9R/o0tOEecHy75OCS+4G45J6Jdnu34ErUcx11EjDoZeJuoZ0
PNS3XtUGmF4mE189tcvPHJWFSh9mwdN+Mit1BA0h+1sO+e3RkwkxGHy1yz2v8vJSxfH0RGgcJaDP
ptT97Q2NMiulQ9VuG5eoFjYrpLgiI7ODbXmX1477FadncQsG67oKeoOZ4UXxgBCjSovg2LaTwZ6P
DjWfsGFNECbTqfzaJRLv4SgC/UBhnH5JqeglprsGbnEKyBSFWxposi8VpmJcuIuBLdSvNs1yfV95
422WkntrR8t6L4cio74DwIM5LsMyTi+LHZj3sQ2qrxOB022VOtjC3ZJRnEfQ/iyoYkFP6ibzkuJV
4EJHnc2yc0iWHTPPLajJi4dwObCc1s1jXIiQ7oQl9YtHKmCQ30QSsnjjlQk+8hS5BeybzhJWgbK9
p4F1OlTAGN/Xriao5FVLRAEioR38PlvAYyH60uhhGkUDUUf8gIQSFrRw8retX/w0XSWx2QbpocQY
SUCNIkdCDfNxJKF28npb3Y9NaL0X/TRSDjG0BAClOI7pqm5yjOb+oU5tQVPQItRnHTRlTQWzXo5m
8doDzd/JZ0bE6KXoQDxc6rmZQYcCGn3Lq7J+TGqRH2ONEXgD6HE424MTF7TfCGIsVri61Qbvos9U
/+oeRsvCXbXp5zT44ZQrdJACcIaDPHvqPJ/DNlnzfO8US/6aMaerJRHsUed7m5zau0SM5zXyG/ux
j1WanZE0Ce1kjGvzTVEbf96FdWYHUaXz4aipQe1IQuMMBlMWrs5ey1aShwPfQKiHtkwHk0nqsvlD
m+Nsb7tpeBMTOH+rcY+629mlR4XflAtMnk7nfyI0YjSD+gEaXlB7TX69MEjPPasZ8fgpPFBiwRYh
5vaOoCCJXeTYZNp3uL7RE4SzMjpwr76HRXS8csZLHkeorPSWe5RS71ZypRnXCC2R2wNZPgDBMddi
2eQL1bBexrKVMohQ/RRAzLMXaR7clMqGYOTQN4MCcSvUtTLNsocRK88jKSrT35E4qmgPGugS+8W6
F39dlfGaMzCc4DLmnXxAYecjcCpxpN7E7SJ4Rt61t9OVZ5W1efsN/1vwYZRfXuISm6Mqiu5r2LbF
sKWwghPqCt7iSFCCPt+eg2e1Z26LbGlhoK2PLDTiFm8wFal2GVOTMui0uIelWz5CjFzqs+iCygW7
0wYfDq83JFoFTZXRlDVHWRsXe+Wi+jNoovmmHYTrb8esxga/6o7cJD6MgL2ldhvqppeJ2nM8t8H8
rP2kOFQyUOelK4ePdV14eV0SwptEenANw1Q4R8pWwjEKPJHdlNeC8ogZxvCeajzkuPFI9Cd7vK29
HZGty09BuC7Q9SYsuG0AtNU4C3IKtkZUraxHlOGajSulrjS9UZz3l+8Bh5zbzMJ3yZGpne/BNrg/
EmkacLbCPLGuzNHk4mjf43yLbyFK5+XOZ3iTHnBgudTSkb+mYa8lNYxtiKqbdapzfzc6ExXSXW8h
E6x0Mm1nAAgvvYkHAA5O+MsihPCUNIroW7Km+zwfwxarvk3+scGmAxt5rtQjOHbZsIDY1q/e9cBY
F9ppzs4oOXd79aJnVsPSbY4dDkZgMh7i5TYEr9I9Io3MpC7I3T/4uAP/J0fntSQ3jgXRL2IECRqQ
r1Us295J3XphaFoSQU8CoP36PbUvG7Ga0ahVRYObN/OkuaOA0Cx3ygC1vnCWsU9034r4vb3RZ5/x
/Fh4GvxS9BzEcC6QO/z4tJKdYbTvwvnOBqGgwCmG23mKczh0ZVBwBFjGsA1TzdoFYIDVWX6yMTcL
D2EcxmlEBPToTmPsf6lkGeShFg35S3jdU592ngO3rqq90ktRPO0Ibo7XH/7aGwAFhc/UIBdURh48
WPFlPWAibL+zLR6AG9NW3F3I+9PnzDwcd6lsuRB55AG6S4LBsIBxpvHNJzvm7Vr6gVMGSqYuAKcd
1/fKYohKo/JNVVj6UngdHmderN1p5OvpwExoJ0WyEj5ASls2uRR0uTKEW0DnbFCkkEbLZBc6CbjB
/Vqj7u7hlc2nmbv/bSMIQGk3fz5QgqnV0ICJ93Ilg5dI/ILCPq0G+cnvHV9V5feXJUZ7Zbc0/t6E
FT/dxKzvMVDOJQ2wc0PV9XM77kWPsZYT0rK01zIatvpHPSezcx9Djh5eQqoJHThJo4hY1FHbi9Ei
eol0N7VXQKBNm26bkffrNFAQwhmy619aOI7y3NPR5Jyypp8yCuJ6OX5lJhPdryA3W/N3g5dMibCU
jP+Bh7/1OFR9Vb/4hLuohVKJV/DWr+z8R7dJP4FNGYP4MC9jSSKaDR7bzJBVx37NkuwbnQq5jAPL
/Lu3uH7OHR/nDnPQ/JCFlVWP64yTDrsL8HUSLQQVMZcSKojBTddfEWxjfL+EkA4JCf4z0TP9X7ey
Q9kFJbgm2qA7OrPp9yVUfGEO968jDKECEiemTjaFZIApgZIPddQut3TbSLp9iKfuiX2D6538HlXk
nReN1Kg8kaz3/JAFRxRUjZGIVpFtV1JjzSlcpyV6zC0e4ENDYMxroD3ZfnoQAu7WxUNhNMe4Mjdt
Hd3jo6gEVyn9feO/pRebuJqp7dSVLzW4Y9lAVnto6OVOTYVHJk0wu3rvCzHX5TrTanl7K6/dV8Zm
Hp30/4L77SfdMAEQQjsu8zzOb23XiAOejfWzbyoGo7XwjaIPxYInWIZi9nDKu+oSDc4asa1Dp/Dj
Zq7+Q1x3DiM+7AWPLznAUzR21cMWgrNkOOpnGOlW3r4FZnmNaEvCO/FeVzKRe7z23NWxDKezqIfg
ANVmATXW0k0FpSV5y/pBmvdQZlR+j4TAnQftEAu8eJFD49gyeYe59tw7NrL9TwKgkrt3mdZkTSlQ
9B68WXuveLa9Ke0YHzgHr2sYpY6ilQkUFuGwWxDuw5IacinQ6rIQoJYpK142Yf65dNVwx1GcxdkC
qBnqUNxH9YeI1+23O6qN+wfHwg/eewQkMHIind4v9BBs3pnDjTtDHwzQoj9zwMjFsaEeK3ramK6Y
7KXp1mOJg7h4Y1KVJMigicAQzdF0YKXDF9h+GbP54ZqyLuqL+5zIz3jgHFEm0cHQlBnm980osEUf
8NGTxz1uXquj5FTCbqbCVk4z+DiskTb4byFTcQuc0vv1YFE7pxdX8Z7Y0nw0TX6hHrPAs7p0tt+u
ZNMCw9M/Jxd7RwafZtMDZauBaC8Y7af5swqLXDx33SSLz6jIyFftN8MISleuBtC9hyfmOo9CMFmn
Jhome1o73PC7pgAFeto8SjZ3LXua5EuYMelIWRdMUcV+FS5NYnCPDA6Wwkga0jKE6eMcjD0WnHLR
5m1gAUP/H7emKt9p2suzjAHaoNlfO9U7mNe7MAzsmt5yPTk5P0oxHJUKzXlvgPYfDQqdNfTmM/Xm
nPCg/wJN+o8eElgoI6QhQjMcESyHYinQkrhcgpAGm4zTAgsmlmWMCGjYw3MDYmZ5JqRYNsOewvIM
D9yMLUemC2VdE3wfU+clzR49MtvZYXalXYig3Qh/vKg9DskL4ry3hyFgx7NCsl720Maq4q4S3aCe
eHJYztOsdlkHNvCnvB72n+nmcM/HSKVq7gA2gWg3z7XpjwkQuY5yTVpJOwfwu53k3y6QWn54eNzz
ewbZAZxOGykaAktJ/q1Awt7uhmyseT26GQlR7j/05R+dgy3vEBu/bg8s+3m4tdSwygsFGl71iJBG
8CWxep4vm4ptRgg7S5K/GtNOY1IcTGHXnSGGdn4arNCTQX8v4c0O1OWKsf7A8mqW12ghcOThrnHQ
BFkT5zR6+FiOmdQXWMClf1ayUOYOA5kVN0Ga7EW+wz9S/NEE/W57ekFeDwIKDefYhmvCZOH8aqo+
97a3xNV+eMJKwy6ek5IN3JNCjfE5jWMx0bs8GfywhZWP22XfSVjT5D8DO94tkAhLXM/Yt+SF7YXt
zjLJl/Vko871D/QsTNV+0HmFHNXZeo1Pri4inZ14NsyuOWuXmyg1zsA6uK5WZ/7LCqbW+dGPR4eS
5hgu/0VteEnABRSL+6+MMwdtm7ui/2/IHRYr/+iwtGyAg7YNWGJxWKYPKPcFwRn6WKkc4U3khrxB
HVIMjnb+6mUwXRqDtqlONf4SfaRr1p2RhJGCWcqh6+36HP/yo09+keWs0IrmpXiNnMfSrFW3XwjC
Js+Jn7S8RlUP46jfm34uu7eBXudbsWRUrGele7oZ66LhhBpmdlvYGBdK/C4BOrDsilCzvLucJCDB
pyrU8p9p5ApHs3Db5iAQl02VVpsQ8IJrOiYfpi5o33Gm5glQKS+p/ysXF/zcSqtgWNEAsyGetKyP
VZV73WVbcCK8jz6xMnuolBOWjxVivThOA4uCwyibwj05XddTvgBfKP/sag5BFM86i/PrtiOIMBkj
33zxeOztPp7rvvqROXLVj2boJUAL6pbzaR/Xfb7dJVTZz1DQW9H1x7HgWcfbYiwXmFGKLrEjFICi
7269EtArEpO7QVrrenV4VW5q+R1HJhdfFjGUGgndc3jeJS6vgLc6wKl6ahkeHPjKXm+2cB9t9HbW
PLEki2S2glQ2Au7A70MLcjW69HiMUdMQTHFaN7btUW5eXg8w5zBYXNFyOnvZOB9vn33AXHsdnGx0
6IyhszVJ+wnmFWChTgwP0xiE8T/+d2XQcoO5s4+xZAvVXJBGGM6WzivnQyNWrkhGnywuL3PZtLQo
o4XBkAlYqr5SR5Pvb+RRUCNsQcnfMFItVNoEPjBXhpiMj+axZX2V/ARBMwCsHolCm+tMPq25GqwL
2UlQvu48LxH/B4qo61P/VrpmLYkUDF3MGStROAie7cALc78F1HMi6qxCZ5dozrvmWNPG0bz1bd/6
rzw/MFVQ1Y3l8bWsGgUpaiosj3NIgs16nzvE8Th7T0UDpbyR7fgjqK3T/Z0a5eZ/icCN1StP5I5N
VB+YLNU8a8S9puY6OCJUVvYHI1icn7cchem3pHFS0uEo0KaeuMjn4WNb+gT2+zoHenkdlbLBfe3N
1h44YrI/W6OtuIGsPLk2n2vRsUVdu3LNt+tGEjM8kvypvH+BXHoKdlwbv4RsAiKKRoInmU8Cno4o
Q37IJ+hhWQDTa/EosLwAeRiXY2StC+kCOXCYfkNrsVjMOMPAQ02n0etpyAANo8o7ZBA1DTi4ojB5
WreY74lgf8z9+10Bg5ump2nslvobYzhDITJU0VFnXk+c+/17gvMQQJoa1Wpf0KCkgeO58KS8UUbO
oZrykV2U8CrPOdQlkKrXQNVbL07zbT3/Jqou7gmt8CbFi0PTjlA7qqTa8ovsCdCAQ1zMuDV3+DSm
bTlWUOvjZc/HO/gPeeiNwSNTVEPhkKcwbjyD1+Dr7iusW9UZ+wke+oZ3eP6ZCdhjhD1ts+as9CcT
cVidJgn/xAQjfyjwSvFSTgBhbtgklx1LhLNuGYbmg/IpUBF6M/4fNSv9NRUmeGmcGxPDV469H4c+
ClI6GE27b7VLfz11ID6G3Yb8AHSGhJDOKYvDeDvomBR6t2tQAO2BEgjQaqwvJvWaCV97xySztEja
CdnvCS+XmL/EOIuE9w/5GpnvqADRekfnadScsEyOXLQb8JSCkdYN1ntv0cHj0nTFUWcDATfyPJg6
C8CSe9e7ETSMUzgow16gn1uTJWfC9rfeBzuo89Zu+nHBFwa7x7PwdQenS3Hx5xBAy3kD7pYHT8qw
tmIVM5RfcCaiUzH50TX0oyJAz9T+xaNW/SuKAn575qDwUAWU/+jHRKYF8MbfHDeDk6H8787j29i7
Uw/Zc+FNdITHiGoCOvSq3bBOiX1u7HVM4T+3UzM9KeU4YldvI8A7p8qg8HN4eMwX3abC3/yHZM1d
Fsdo0Jcunpo3d1nEPlpa+SqEot1wS7p6j1QrBobuFYMfT4gfoJnGA3nj8VNiI6Y8iqyPbHr6BAYq
yOeMbIOTeKHFzqb7N4amFvEM9tOtWaC98dEGh9JaAQ0QwbH+LGE8pHShLf9cmUfrE6sdao02XQdn
VWXqjzEzbTgh1/jtaanEdx1set0nsZefBvKp+si/j7kzV5K7Iiwe49EvfzX5iLPF0yb8wDCLLyNY
I04H0+hfdNTGezrOs3sR+UiMTo4xRcwFDFZHBx7A0aHHbNlBWzCAtjWmSW1S1ZfNYQxrcS7/781F
Vk8Q/iEB73gpuI/+wtgJsTeTz0rAu4BmM+t314b4dvmB1YNfLbPYJQUXYq7r5gGKT1NePNwk+9jP
oBz0cGB62BTE3vYxfTNpArPsMbITTgkZNieRu+rgtRYrDi8ViBjooKB0srbcY/SJg3M7D9EJEEzO
tk1i504MeiJbYaTusmYvD36MWvmvaMEOH6opwHeLaHLSkQq+kLKqo2/K5USPV3xkS4ZYOAYeOsFc
FhciYz5Z3ra9rsAmY7bp0YY+iYvV3kKyDWpb1bzVDkt7FIN4I+Q6hKRZ1oJpd2hjuG2MjPuZ5S5C
pWrweAHgHZlqKpazSm9AJgkqttsxE+hG+zAX5sCmMGwfUSSB+omALUW1DnHqiD52Uob5OsVN6F8K
vzLnya20YnNBEJaat+EyWt2f6QqxFzWgStZtM94V/OIn5tn2rRgZTkkr+5SzoAozM8TqXDT+/ASq
sLjPYpU8uFs2Y/tKkuqRFA0atBtF8lU1CZYyP3QC0vadc83kEvznovBUPF4i2QeXVXRUmFO4sH10
mVO/u9BAPqAFJ1exaHGoDbioylu3/Mypla1GNqlQ3dsx/iFrcs83xl2QW2+775FO7se5NB3rG8+7
p/Cofyiws3zGwyDFQTeVf2gbuEH7W8AhPgc20XSU0DZ7JT7AXehRPvKka4uhKOYlo2gIgNy7eOpe
Y2cpjrb2DGzKeByvAY6XPQc/kN6xXuxjxUbvs/Ux8y/03JwZjNujXreOBWoiBrGHIfvF9VxRTWXy
dV9y2jhoJ6ke+hpQ1Y71QfRoeTnh7WTPyVuCndSZjgJut6i12TtS9HY/MqF/Wjeor2y19aHDTJrv
/A51MBe4iVVWT89JH29pXfrh3iDTHkO/lI+EuYf7pAa2G2wUxu8Lj4Pzs5ntoIkQDOVbJ+P5WfI9
7Hlri/zo8cz5u+Jl7Q+ExbLTgFXuN+evZD23onXTjvzla0uw40zMjOEWEg3M4G1Yip8l79mvol4L
+BcVLeRcwGzbCADPDNWQYop0mu3EKj8Kv2mHyd5UrwO0Eg4uKC3wDMTZZ+tR79feTFA2WQq0Kb1A
yTOD08w8EDYfBq8wfah+8j7GJF8vBi3rRFP43D1t2Fy8Hfmq5SPPWvcxJ+bCgqJPXjw0pIu7aApN
WSRQRk0HoXdcMzc45ejNfzFghuHzshj7hgJpnCOsijFJR86uM/dojny5rWWQp5mpp1QPTfs39Lbp
oqLQufL+L/W7Lhs/SafCHbpLCeWDY4Ds43eJD1MANVwgnyyFUvypUwgemnVeRK9dQIVMJzwDHzfx
Pm6OiJhgzKYucJwhOeZV25zcIVHrKReZu32SLJUlmuTC7z/zwdd+in4WjH/yRQnWanXBHpDNPm4f
dxEkQ0rpFhe74pU+OEFSm5l9RxdwGFSJKdsnGIYTrYI4EauXjKj4/yd8j3KpXTiujJEZAGv/jtfd
DFyhALvGRnUdycmBaKIRC3N3XaRu0AtsyM1W5OTauwT7OyfGxaKZAf8p7mN+OKwI7AlnFsb82z8x
kjecVqpxGO84gSXQ1cfIfw4XWJ4vTgLp7kg0W0MWQuIKGCB5Fl55C9L1FY44QDJJjCAdoFhzenLm
Bf/ymKNsQ4IAk6UcL1MY67DPHy0PnQ3I0DiS62b+w4uYJOYrKCSDYtz54ZGUf2//gDQhtg9Z3QLa
iZzfLkeNIV3Dkb+903H4MRg/ubkGHiKgQadqxMSZr/IYlIFUZ9rYtitifwH67BYY2ehsDL56OwzD
T+hZOBq2mfzjXmlHII46MQtZ3lMcgSUibQHduAeplZXBzXm4iGwYALrORr6rgI/hRB4+Gf4101Q5
WAf4/DmrgncQ58SaQf5Cq52PiBmYXhsJQI9XSV9XP8xK+9kJUkM5pBboHeVQZTl8k6npLW/rNfJe
e41IeM/yZQSmkSxGemmzdLK7rFYRajq4oyXlvg+pgw0vqJD6naFUKEIfVXv1EnLmeNOhRD2rpbXJ
raRgBtkUDbz/f9iykaCAVpIK36GnkSsr2fCFbGzQVxS0PLD9TosiOXMGcXpOUIYnVOrOlIIC8hEZ
aDqwQ+esJV9BNbjpD9Xiz9kT21EHRLyuvrWf19jVXbf5nW8TM+tWoKHsVEXzCjmq9hUMyAKTr6yj
/UxXWHJWXgFLfHSr5d5BfM3YX4AtPhA2M/N3EsK+3mdl1tz1S1DKlwz7zV8MyECGItsMCxs7XtC3
eBzhC7qRv8EiG/5yW4WMt7jRmWLt8m/pmPnKci2KzjZx13vcv39dI2MeVKWkl/NrWzQZOuSvsJlB
ug+8b/Jgg0+2l2y9ePANcKwfsVh18PD5APPvYQtCc4J/Z/wRlCCbWVyEa2PO/qqyqN4PHR0jzZ6R
LnHPoMZcCCVkG9wjgL8M3ABU6IU5mAgV1ixQOXXx3M7sm08UIdjm07H9yhZu0CTVj9Mii/VX4bpU
Blcc2/s9vbMTaS0xDFx3srN/N5nA8BNNGyyk/mYMOWjnG4YdtTo8fvwRLWYJjWHa07r97l1PLXf4
oiX5DoC5IcRoWupFw2FmnpI/PcvH7QFcMnYfugrxsKxYwKoH1aqiTd0pv1WE5RvcipMboMIcIC0A
snJyA+du63HeL+dCN1TywjoK2/8gRSLmXecFTyZNhZFozDV0miS7MWHdTroYA7YqaMK3Ol+hdNxF
0tGoKBy7wBKmsFIm3PWomu3yqKhlqDtYbjoYYHysNgDDcdPBoXiFHm5glE4qOaJiW39GhoKvNx/4
c3mIKM3hMub0EhX/R9Lr+lJVNvje+KRq/iiXNuJDOMSO/mo1toNb3e7I4dpniwmgVcYrxiUl/Z4q
hrlv4T9MTjNzSzQBzQFeF8z8saMIS+/Bjv3ivLidKqPgA7GqhEVFU0VCrRriOhNSYDXu6DXs9LCP
FYGy+xyXsgV7QYK0+Qee0BPfXqLYYx7aAcOvO4XsVfCzvwx1k/tXBl8v3AuJsPMiTI8ftRO+O98t
BR8PfY+VtxwCnK+UK2QVoPkKCxSg95s+NcyLe/Q0AinueDo1eCr13cUhc3XHMymHtcJu6opPHxdh
n0/fFVvFtMKL5KeCAxOZprm8SpXN7lEnbXD0B0nJK7b26bfuLc+gg/FL+ipCNc5eclyCwPASJZUW
3oSPVc2XvlchNH1+vopchBP9gfdDHGcLdflLOtaepnlbi5PwGwn2JELI4CJd2a3XGv7nzT7h0bqx
xhMkx3k80jeqF9QevoBDGIz2QdN/Ab0OIvYLFtjsKoBLvK1YYzOmSb08ArodPq1hNZB2ggz6NOYk
eVnU9vOT72hcsquOPOxPOGDHC36L7a7yfUIleHFrRVCM1yQSMQrBtJsoGi1Pg6s1vwTd8AJ5r6SB
wTCE2UUUz6j7UXcXdBmVsTNtBS9hmADBC6W7PghaK3uGaNamdBZAckP8M+4T7J1gvK0+caxXTMGv
vTfFhF1r7YMnHxu4mjXgLW5sU7kXX3WQOxuCMcOxjdjPA1ZUfdpLUfz0vZJGaNCv0P9UxSatxmzu
PEZbbU5Uq/JoC6ifc1MafXhmDCiueygn8UJ9h8n7Yxt4Ciy3CZjiiLqZDbtCxSqKINHCX5ezW/K1
KKd/l6qJ4a+RzuE5OGRmuzR+OHknXibz77Uja0AGB5dOX0/qQ4DJ6PZgqWnXwXDS6LsJBxdB0C2B
bTQVU9rT4QcKdPTVMTMrxVmOYt1GB8Pwg2YeNyZcPK5/VUhi926gyfi1UXNoLjLcpncq78C/uc5Y
nsI+U93RTZgnj420wdkUpaBEsfGa4MmgpDy3VTFch2AeAP1Lel7KmqRgqDhVAz1bALDVyWW2JgKr
W4ffMpEz+oRCHg+Cqn9mOubr2hcZgD8KHlz3W455eW5IY565VdSBaWXmAGYQ3a7Fymx38YiFENSs
9JY89BqT4HlwcMQcXX/l/NYohz2pg7MVu0w2s1hvEhWeJKi5g1twTuWlOQ1/bb4w2jLDRyh/Gx21
3lD0dyW6PHdzb52vRLG2efMavE5pNhkEj4BIG/kNxdqY97RgaGjtqbeymNN5Mqx6bd5zapoq4Osi
xEKAWpCMl2706NmmDNN500mJquMPGfpXAy121/TNwMlduMlTN5uM4zVByx1szOhl9UpifMsNJlxT
hQl5dnTGZ8hT9GpXTnNdJ1BvczDhOxrhjTSEH/e0P+MybCd9w1tX5Fq47QYmzlpSIzGVOg0HDh7s
i+VwXEPRPFFQSx8mAmcaC5fGcV2LLPXw9Tr4/B28mxGiOTyIxfofIw8mg5Iqg5OKHexNRTFFt/V7
Tp2F59e4ihB6OveiY1s6aeQMCbaCMetPG+uvq4M1h7P3SAD4iBsGg/MmS27fgm7pPZDriOhSKTAF
KteyTxZjFK7nAoM4eet5jDlliCBJPTYIZ+vO3rHyK3Qy5WXOH4LioLfrSP0KNZ7cHWVH/kWMBkNM
a2QndwI1EY3Fz35RoRn/CKpmdPYa19SVhFl3VCHoeeCMSfllXc9/C0UIQBzitOh+DI63APIIPP/Y
si1iMizAt+24OsAChIWq/zjjGD3TlOHUZ1jkkHVa38EM3FfzdwP2Pg0IPb4A2q/SBjdzSxnQgq+h
d27ccza0l4Fl7nNZrfrZWr/OXgu2ok+QxEjQYC1mlqowHCHkt77aCTi71B0x/nW7wsM+a9yOAXBu
G/87mts1+93SlnPPNoG7DES69BlC8ogwNhLX2Za41hpqhGL3aWw6CxjFYoVw1oWVIU+D8l0Nblue
x8yNDh47IQ4/o6AovluQyzBHl67M3oLQYwC2RLMwgjVL8W/WBpazo9D6d7Wf32jgxeik8UjIUA3+
6h4FvoG3NVsx1yKouSdtNAVIQdE1DDkELb5jZyMO5k7xfvAG8+SWHhzPvOOxsR9KB0IkXK/ogYQx
pDsUzOxx4ezyYx6gU+4iGyo+oGy22KVRuAQdUr62dUh5QTW9MvSq+EFam1+aTvv3sdBLeU3IUkAc
6tjdg5TtSSe5AYTKn6xJSg6obOn0ZaF8Fwo/eXNsvKxXwVNiW8WsQCLAfbgRyYcb3Xf8jY+gvjNy
DW95kGkk202lYCoySOjHaKCUgNLm4BGvR53vVDCgpuVLZ84ztL/fnd9U8w7ZfL3wj/1Hv2vxzPIt
OuIqEaC9h5642uOceOrq+KY5O9AuP5ldW3u/UjS2XuZ+ClG4e96ipEkAK5PWkkOOSg7f4Wpvw2pD
dRgJWuNO5cUss0V5dqt/hWmZLvol1P82HKrBDqfMQOiVCkbeT049iWtGk1v3PtN5xUEhSHJaNxqK
YskFVGy2GoB77c06SSU1lSDPTtAF+amBP3kQszcTo4Kg1Q8f4CspQd2ttolwlzWrF1IpyxR5B+HD
rFSq4NtOjXEjWAhYVusDHm5OI66Y7HAiwdZLKo77isMgrbxn9ncJmRpgIZDCxfzE4VXrTzIjJM8x
qPndJebsFJ+3YMqvG00QvyKDXLz2boNLKMk+KU7z7ctNRJ4/BxmtpNHY8nZQ10X1Va7oFzvG1+3D
w1HDFc2OF/dixjz2KFTjuSklEsT/ysgvzrqRIj4GnZ1oDiugLzAh6H+wirIPsXkGPXnA8VfWhQhY
9HgwCTBhVts+qISVQFoVPnzQAn1OTgPrTE4MEX/RlN3samrevng4FuxwmMr9nNUE6VkW7mw8z/lC
YhoWcHZrfQK8StfPBinsaOrAN0E6jAQhThuEy/9ENPYvFk/CBmsrQHTkUmDzX2MyfaGJOXpta5Pt
CQqOqW1pSnD6qT/wfCnTVQAl3lucZMt7OGHHCLfSnvDSJcNr3Lq5ulNSqf7k8wIoUV0r8F0z7FNi
liuZ35T1kriHPtefHbIxl85XFJcEslsRfWe2Nwnyr2/4i0GXGJ8yrHbXHGH82wEh86kVIAJeWlNG
UDnGZdOQNTq6k3t7bCpYDgwcQcfGp3COkQlNdF7KgO4QkhdmPztCN+m6Ao48gYAhH2PcYsT3O/LZ
dcQlVv673Pchf+mO9UJKZ1QM9jKLF9kgVcDYccjOc2I64ddYf8vMzGc9TEAFOM7CtwluOagO08Nf
bsQWiFOU20fGSuFTwBjUr9QqZn9mbwm5nhBaofLV02kDz/qAo4Xlrpmz7UAioH/a0GAu4SqmE4Ua
NcbcsUPgywXLywOfi/NmgTPDW91wq5YxG3+kHdsdJjCm/blmEji4pBM+3Zx789/q9sb95axYJoXd
MHp7a8GpnFxyk05yGp4IHcUX47mISNVkE6ao3A1ZdOV0BlT1tqDZtHSF4OV+08w0ZzOoiWlGteWp
QBHGzA9AGKiP1o5zrqXHuWIIyesfHWJwNt0GNHHi1RHfbGjikOMTtSZVzC+TbjEzH1+dNI+UNpkH
yFPVPb4hAmZ15oVcd5pAsVobwmlDTtRExra5Mm4GByIh8R8zhiRSNZUWe1w4Gvy+cdmSAtxISAGa
GQMnSYP3sAn9/kfZw6RFbZPzrkJZqc+h7AniVsrUPBdigvIsi9tIgyT1i/zYewEAAcYaerclC4D6
3dM2jFmo8u2ximfLcJ58aeKDJ1uv3o/WV8m5QUoGcgyeBeuLZKtOFnaild3Dzj0r8kECkgrL5hDW
fu8MrvdMznScHkbyJE+Nqph74xmR/9mVBgc/JskAVwN7tZNH5RhiH9+8s4uJrw7wP2AolmW5PeXL
bPhPRAR5CFT/XFiWvXPOxMwYBCpq7rA1F/O9O64VBr15FOWp6W0cH7s4dMx94fWJd683NwrYVgpM
97R7DOcQ8eYnZtXy15JUE+0KULYnlPi2/9AOcxRsw4xusw1fHt0XraMgH3jhiYws4mPIhpTsa79g
TLyVmI5Z9VWA5v7jx0H0UudJKB42r5mLO+YBjIy83emKU2gJCK9oz48trJlv+oiKJ8PX+YKF/cbH
lXUZsxMTywqdewS/egH9IvwXiRfZP/hUSsJnQBO3UGYIMeyjGc8Ly4uatRBld92wmzh6C7lj3UCJ
AwgU97LozOGwTttbxn/wb93Ar2Fr7iT5QebFyCygPaKMpbJJfKSfhneM1lhMfsgFu/opphSiP0g3
SS7rWMZUiav+qRspueWjAS6S8tNYIkWY8y6mnVe9px9x/DlXW/8vioelS+s1IsrcRpzQdrIa16e8
w1SwXyhPo04XB9S9jJCdHpd8o/Aro2c9gKVO424aK4mQnVH4Uj5scV6/OLKv5YOz+ThZQi5aeXJm
Za5ic9ZDt3rRtfbj7NtdMDvwFI6MvIOJ7OcPMK+aLV1dOP4p9t26u6rauk/0nOmUlWX20nWLea+w
FJtdmGH5uus4X8QQk7aAFV2F1S+iqaEiV9I4Y7vbqgbdLEfTnn+NIx9QfQtyZljcQ3qDzmzh56e8
zKgvx6bfHda86s/h2JYPdPS6Z6hLq/hkWR/jq644OagSXzKHOjvYV+fWQgjSNovjC62d25mt1koK
bpiCt5XiieQJcwQTXd8R831IyF9smPkcP20m8ghmSdiFCw9n3XV23OBYOgJT1R5Svoi+ag8057tu
TbuwF20BEBHHSgTnY7i+mCTZ9fsEuQblvZPm4cGAxUGIO29M4scqmxZaJs3YoNHf+O/E8qI3LP7J
+II7XzKke4rHQIyKx6YC/tnwkgThNtyRF62mgBmHcADfiq7+uRztgg+/6Z0EP14UzjTTTW58N885
fJ9OdTgqiORbmMVhnDEiFgAY/tCtZ44yrt3wwaH3Autnl5uQjMDYbKyxdmhELshrSFICu1Xiu5TC
y3F94EYZKNQwMIoAQKe1SLC/F+44njYHRXHXDAEUodZPquyIWyO8livncZGI6B7QK2OWWf38hdxu
j7/A45AQMXc+1JmIfs9xOVAWYxNyKs/CIVRyBhhFYgD0AUFgCnmw9dN06DVdPT1UMmnFQZKD0umE
zg7ywVvn4n5kglCnxrdI3uWE/AVC3acPzO8c8sClHeT9rSJl/kVMJvQ/YJaGv4eQH1Tppi2P/chD
kBC0gbA2zN7thSNpiiujUR7Rcd3tEqAX7VbP1vZKUwZpxxkm3f9IOq8lR5l0iz4REXhzKy+Vyqr8
DVHV/TeQuExMJvD0szjndmJmWiVB5mf2Xvs6ehnySkA7PnuOZpqD73GC7H/KhoiGG60TG468D7k3
bJDG8985LuWtY8EFjZqdBmLCbVOVDO7npiyjf9XQtOKDBYSdnVA2CNKa2BuiFVHh5CPUD0R3iOFQ
24RwSd/f9dVYx6zXI3X2qSjYSLuyr5dDh6CLV9/H2RLbpk7uaIIXzd8aLz8hrey1HYvuI2UrVTyB
/I8eGA4t5a7TXdzB42H7JcGoF1BhTdc56HOi7sISk5OM3aB1raJl2iPxrDCMRiicHRjiHfkvO2BC
LewPBOwCFSn4pjdrrNF+ab+OfgAUrI2bESITX33iTCwlZ7Rt4zRRUIe8GlCW2ePAl+EIcV18zO9o
alF+geniaD7AfUIlqhjfRvvENst4mgIXjlTFYPnDKxvGKgwWSwZEgUmRONXLtWTyA9ZLoaLa8ce3
+HDThLkMCZpbyn9ePiwXL2UiimOvs1oCYDOMJaQDJfOsSUCZNoHKdAIHB0vq49jM7vBsOVGKSDIM
C1SjPf+VsHBW4cvQP/MqT8+wmJyL0HX1FBgTAfOHL/+HCX98j1Z8IOCE3EFcKFSWoNuQd68orz78
dNW4TkSKdQ+aL1jWLsyFiy9PJiRZY6n3HmTAvpzRyVSXwS8LfkRSKbu1jWj98pGkpAjTiutP31BI
kntijjO9X7Cb2Lg07fk4+VQNx6m2Uh9Ii1TBHhyy/d6jp2eg6PsQ+zJ0wMOJFy0CDifzokabhGii
viyB6cmDqvRrFyMfxlGSmeoIA4eExkDUpBRAbmpeFvrlbWDy6qFj8T2Rvx0H2xRhCLgItGkRosHj
gFhnb9Hq/8frjyvK6l2qLwc3KMCqMU7Pchqn+DSWii07xq/lTS7aTMew9i3/pexgNQMv6ctqGyYw
XDaouULG8TEYhS/s5QsvbJ+FyXMvmGKRVxjKj5gPPgG7sDnhakqKSxjmKd7Y3GIA6k+9o7c67pcv
RPXDD00C2W5qmKHDpYRvsc5hhJghVzssNIA3Jy8X5gUsFuzDgMFM7GvWqCvZCDk5mUaOjThOOIhK
WazkaMa5OIPDwAEln2UWFSjP7FAcmrhR95PD9feMhUm794lT+Re/9mubbpxd2Rmpe+fdES0Bbynx
YvdbQKmIHfzajcSSYAW1POSRivOHCp20+Ey8NjwTKlkZCFZjH0FgKBzzogenfotbaj6Q7yCkTVdK
8hDaReyiEI7NDFzKtz9M3k6/ad1ap6lvCa9c4Fm/VFYQEdLoQj8OVtnt1lRd5z5hLPCqA0WphSaw
iiA8+XmRz/ssteS1opa5h5zAziDx/J6gII1E8hzXIwmYhHnjTKYHpeQaYlPLYzfQTCLIX3ymtVZi
P1fOsrpzZ6+S6KjM5J8crJ6XGpX9Dn4ZaRlhNi1nnYahd0hRJCKTqnnW0egmY3vOGvLNvDYpnoIA
7RFYLqd5bZFk/0m8NN66aJ+uhey7/yYSfR20thrGRmbb91yk5HU7KvmwsVoSS6iQI/F0+eZeI1y/
tEwstyBHegychMzZT+xqcAg6hp3cJcmZT77OflOgbnLhntTf82LZh3TCEUmJntr80zZIpX3uStYb
9EMIOinaW3mdMhtuaWHw9yhmHO4+DpPloyrH+m85GyD8hEuPeBr8AIVZR0maWNnssYkxya1gOXGV
rSzfCj0iIObLh3IW8ELoMLUJcIXFFL2K3mIJKk3o4VcMkDKu/guEA8MQnRu20epZoZZHJxt11V/Y
CNglcn9iGOrZ0XpQzmzHoNXJ3yXp2uelmJffXEf+m5VYVnSF1dhY94xNCl4WtoEeY4/GM/vARmPz
Zgo/5nJitrJi0fR0x+I+khh6uBTPdRHpc8YEMDzM5BdbuwpHxpGLNc844cX4yFUM853UyfoQVzVh
XaV0xDEaqxEcuBL2FdI694NFHQTSkSfKArGYNL+MiCGOkqEzIITo1xlYPvSnZUkYJdoaegR+y+rM
izmgG/PUuUPt6W+qZE7dfdogSAJd1XEVwjfDKpNVQxvuekgbOXsZT/yxbZPvkdxHdx46AOponwQK
9vcZerhuCHdtrTDH8TBELMvSBFN3DCj1IpskAmcD7KjBcIuphsKNXRprIgenFCFvE8B7P2Z6acg+
uIlG5bjYJO6c5yofKM3TeSbAc8TlHo726D6CYVjco9PVfU7mJuYMOFph/iqZRoPGcTqV31NrZPdk
WYwncKQUERz3EON9mSTNEyvjpXuEr4jyCiJeH1/JCWS/18y18i4kg8w8u6AXkXCRYD3v/UG36m6Z
4T6jx7EavG1egmE+ZddFeGno4aQeFOBb/FQoC3dohwlTBpmBQjKxM7f5p5a4eQi5vr490ccvk0XW
s28ZzqUyR8js2O7UsPxtWdP7CPsfRFspeUAsEz8OgdO8L4EozV5qZW7ME6P8JcHLEhXbugF4/5Ut
TtICF4vJTURvrJhsDCOWde0zdyBqIyMszqfV+EfYELbUTkzRV9QSyJMhIImxpHcR66Vq9J49ouUD
/mozLa/Uyd56YzGxqXZZ2C/RqaLBkm+hTtvub6XjrPilwyiwN5DuUl7ipcN0zmKImzdi37cglK1i
/1DFGZGDKqrjf9IEyXuQ5QA02HRz7aO24Llgy9rrV4aBvJn7ARfEQ2ARnvSI5BAh4qa2Z5bGcxEH
H2Fc+c+T5ZTtSRMvevbIpT3BZWhvfqERVtl+gn2xN9CjVJJKIoeLbr4IGcTfkrTC7E+DE+O36ThG
WWaGTffHBHUiH1J0Ft4ZliFhxx6I4gBADTcTZls05vKbtk7Nf7FQtSW57LH7n3LcoH6KVsqHzS7A
Qw/ZpENz7FALYRGPaSg3XpTGF8HJex+YuQ/hgETuj3Z1ePISD5FJJJt476UhT3k/EohtR5FxUG54
3R7AAA1YOyWYZoBgLGeBKmr6VKMfqi94G66gzpkz/d27yhhu5SL8QGtg+heeFKd7ByKoYEdMyf+l
0TAFxMDdlk+cEQBgOpMj/egZ2auwy/Z9RPCIog4fAKA5ALGwu43+qS7Jsjvnws3+IWmPmh0ntftE
4TpeknYhpC1Ba/Fbqlp+SjFhuhBZpk44PIaXHlDAUcad/NFAnx4Uuon+FttZgXrFcpP7cHAnteFT
2Cyb0UMCq6LqEb/M4o2THkaBUAUjrRc3/N8UZFWzHSVAsmmR/PGreXVg/qZL4QEtbpEJjruEjPPy
i5Obf3KhYEqZ/aT+g8rpnGYqJ/fSEYuVIH5abLYuxiYodRfAm34n1wbzZdAL0BWYTaJoy9fofFHs
RZBY8koJWGJYinmiJ2vMdxFIYXMgz29oPjExCESAlvb1s113PP0bF2eNvI6YAElJ6meYNMGQ98dE
RJqBWYtmaIf9sCigdfUYsfxYN85TUOiKgnxgIth2AW3DUlSxhce270j0Er1027PtLU2A9lVOf4eG
cvwq8pgBsO5Edp3wQfwUCbv2bJ+xukOjZrvsUD1wphPwiRRwWl8t+TN9OkqovivZhvXT9Jx6wLMN
YYfgRRmgskFpsAL8tHGXLbei8Wu4r+g6jp5i9cQOj4MHkhtRvsZVBNTmXLoIl3mi6+G7KZvwXmBF
aVgaEiTwn1aitrlQ05K2DVEpz8wKhVTpMyastnqrCyiO+44qTRxmt8z2lQuf+JClchb7phNJA4Ki
TOs/NuY958MLFwcJgw+h8G3Et1B+xGgQWIuimU3zC8xK98bSTzBtKeA3lnaUSBIt4Un6BDrzNMm8
PTYeh62kp6+vkZmwWBMN4Dyvuaj9NiI394npd1rsSweG7Z/BzUceEEii4XCktMFvAnGRple755TC
xt2xdkKxF09dTl5cMmJTQG2E8TIooo2Ny/PYVI08U1Vay2lxY8t6bQYw3sd4zLNi3dk72XXxLBB7
Xj356q43zPfvB54edSz7PqEO9BnP7rKsGK48v8s7oK2+4g6SiJHVgOKkDW0irRqnUL/51I3lRnmN
KLFx5ILXIvY9fbQD4FX7eXQMDDTS1SGx0KlDLiIkpZ1sMcEpc6t9gvCb4RmmjrPjBRDTo3hkl1K7
WCg3lZO2+478titLEXEjQBRFiPD8+j2pgJjQ4bT5D9us7Beqpw2FxGik2Wg4+W1hkWxRRXpApqwg
q2s0bKRQ9d8lqYL6JCa6/TJk9rmPwO0QVqRtPLCkM62pFOD93lfMmaB25m3ed9Q6ycbz2IXyTLVu
t0cWqnd4vqCQ4bOAu8SAaV3GQ4wE8tU2BG7qMG4eGcRj8C9IYdzCb0AFNIeBTUCD4+LOapgVBBg/
YWsSpLQoPA69ZqKShrPd7xeXuSXPVTc76S4Wi4m/JAcS2FbJLOMGUdAqXsKC4cWNRSIVQeKAZz9R
dcz528I5mO3dLMcYRdN0JoNygD6T6mOQt+zSS3++IMUH/AZl9DTj+ZUb5QuWGpWjI4wz65ts29Dq
j1yGRWBvMvQHisF7B5MF4chkfmO+w/nKEHYB2eY4ONpQ2zcEIt8NPA23hce2PA/oEXDBDbhl0cuG
8VtcFeYHPoonPywMFZgZGj5GxlDn0oRRdBVMaP7RWaaoFElWZR8/NN67SN3UOzHdFtecVpn+tPS6
7AlxiotSYjYspzOT3TMvYl8mMha7AT6wDeNrnwGf9v3nobFARQbOhNvIZy6+58QKPlHMWC9t6aIM
9Xsf0i7YkftphHySg3NlR25k+9OC6Lrrm64/0HbhVvLtmhRC9A2vBH907X2Mv3kHOsKyoZP5Bema
3lw95qpzFzzY+Ie3pWNY/bP78vZseed2zx+obzPN7StC+NA+hlge+ZpMKRmLTyXo/yAqL32gIuvQ
yjR6DPUQsdScMzSIyAvc4T1PiF80DhNoPMZdizyPnM47QrTAqbB+cN88FunNmVA4Q6CYa/fFCeJB
ep/1XH644db52WZIcBGtb1vvfLYRZMMfqlA/eRyQjHa3KRvL6C6GV7m8xklX9F8dyNBDQ3hQck2c
tvR37kJd9bgw8d3FTjd/uqTZHtfl1z8YhwiTbAWYtgmRWKVjJ7/9eqbOICK8D7aFFOUVSnI4PnuT
x8SkpbgBeRXYaCoJUjthrM3cc9dRaoxxwN5ckWbJqWDN3be0lunTsjCeg7RSuJEGfQQqEoQ8Dao5
a8ttGOcFfES2cHOsHqJYo7dZVCXunRgKzQskDDdFCRa6J+6Mpc4QvKJh2TNwCL9skBbP+DVLYCdt
wihp6V36RSTWu5p6AW6OVYxHcAX09eCey//yxJpYKesyezADYbU/SsSI7KYwnCNIN2N/9J2x0gdd
gQTejojyvS31bv2lQhfGqmxxjJsqiNeEc8d/5IaIbhXdK8ITL8fz0cTlL4BadQ/Qe+pxb/feExRj
sasLzuk9lcRy86Ok3M1dZDVHDzf/vvFTTKWESZV4TCCxcDDZRwIGg7fcYFffZKH2v4YZ/zeNMD/T
RF+/cyz6PXpHq3i3SSa44WyQT7hhftCkml9o9vlpgjbD8L6sLhVSmZMHTJARvC8Fw2MTnKMoAvRT
rBZmAgQHcnbgrZs7py8Sbz9YZcSop87sZ9+Pw59ecVij/Mm7U1UTr3qGvfLhMkxgSDQql+NhSMNT
6AYstv0V44NMgU/JqDj/R2ho+YpLdf4FM2lBtwhSjx0f5hXXRk6NZrJIHidjN7eej/0Fu7Z7okKl
FPPBBeFKs4vnSpvgRwhXYhCIdHKf2Dqc7zIvD6MjRltsK5M1hUdT0PuhUIKTFeHKefCdhuaLSoHs
WbT0W1uB34W5inJUz8u9i+SeShPiM6t0JGY6yWvWVna27Hzb0+EOTVHx0eYqf6/o+jnk++Qhl1V/
k7IAm0U9U36M0fBZdGSYb3SJoKHvvebeSVP/i/zg6i33JhyQ0SCKU7hGci3+/FfmsTmKbAmeK9mJ
8hTz4u09br1h0wVu9KiaDtlNiOnuOpIgpfZmCEecW6E6z8rjW43k8En9Me87nDEHt82S6Tfoajs8
WDBXDi3MALHJVMF6FNk3KlkLkVzPr0WQSaLTkzU1ibuzBvsWJ755sNcmC90Iz29uwFAiME7u3Fqk
LzaThA2XVLXz2Xqx2yDB5NJLrzgzpd8TDmgOdR5RZ2Ex78jIzmV80VqNIE38Zz3lAOD8ub1YY5G9
zzq8YbWyDi58vnsb1fOpaZz4KcJMflyqdtZkQwIJ4CyS9AtIpZud43nupeD3gWDE9sDZ+J7x2cSM
DmWGXzXvM8fwBdwdvy2bppwdT1fEHy17zOXkI9N49rmsTiJP7Q/kD0RXIHpmqRqB/Qi7ZSx3xvOJ
BeVm/UGa2b+SjocUqArFB0JM99wEMIir0dUeKnzQkEi88z9sivJ9QYrYpgCTuQl7PlczwbISo4Nu
mqZq13oeFKwyMiEAXsM4mKyt8hFjA8m+eZy85CybaOl1kSELs0I29sKvcnJ6oHchqKjtE5os81dP
cvrxhFNTzg7f6A2nvVuZCa1qnSbvJN6iVsus52X9SxFBtjNRGLwjKwEG20UdkXRvQHAD6qWDHdED
DJ0+lUTsbMHVuXfIKWhE42ga152nIHd8aotLhNGGj7pAy62LNUzepdQBe7rtNRNtHzD1xiFB44kF
FbBo5j5iomDq3NLjOMw6EhF6eQZ90JPzMg79U5ItJ77rZC/Vghwwslj/Yan9cZEG7DpHW5epMBcs
1UwrZTiIf7GT9xtrIJd46vlWF+jK5W2ZkzjejaEh9wTiQY+VSZHJnlVcaAC5PjP63bVgG7tuXQlR
HqKSeiJHI/6y+uA+D5S+AxeQuZckczhUHRDWD/aIjH+A+rTFHQ/BFFXNPcVSdR9Mq/k8RGrxm0qH
7zsgmVkmZRweSArpHOgbPNGWY/0nFHgwcsIALeIzODB3IXxxNZpUyouaLQBRLuI4qm9lG5VwLsvK
PcdMm7/iSLV3UzRiQacc/qVyb/7UdftYrQ5LXt004n9M2NHGdizn28jqse1V9hnDMd8MbEQf0zis
D5DRnXxjMrCuWxEk2sZg03KpF/5vYznVMxcWebRUWnJjwPJsxo5sn5PyqJ8pbiHJeRG4EGJ31iu0
4sZ6JwwbgC6zXL7BZDgxpbAZQPIxF8XsQs3FfEHZg9o6F7gXEIWoXV5FTA+obTeU9MmHmjKsBGMb
nZABAeAQ5LZNolKvfdXTbBII1CM+ClZk6mKKfRsGBYfM/78Rta7+spxKmr0/Z86D0kvmYmhgZjRk
A7R55cHmMkXzC3FlIEsY9jaCVzXkb2Waug/kuIgXn7X5ruqJhtxgGdfTVqEOifZev+RiV9VjTsua
EeRcw2zYsOHv1soi/zOl7nCj1/+SqZceCVscNjjqqRBYkRJBUKtvFvGGAFlbqjvdi9gnDnd0YQMw
oPueoezk2zCQjb6ze1p+NXZ/mQ6nuz72DDCraZQvRWjHUKcS0nsl63tkOWJFi44g33GHu6+BZwjZ
CTpZfSvh5McF9f1WdD6Dbdhm7XGGZPaUdVq+0KVwloRa6r8keuiNHBekBLqpGbXIIMi3nAsRcTsA
fvb9EubDYZUrbOkqzZZQ2yvHrUp3Vm2h75gyrIhuSe+DlrVhmxHaFzdlttth1tohJu73rS4UhoYa
q6otdLcNp5FECNHGatgXi6SUbVFXkcgldyPASo6T+R3YHPpHz1jDticZuUjNh8yzgD3+CupA7QT7
JvvUBl8pFL0Eky9K5XyaNDxz9uwhxxmeCsd6dWfWNp6ny6sdee4nM5r8S0e2PCdDEuqjU5VHCJGr
/Kjk98Ee7uZPacMw7BC58Bc7hXNnS9oY0pi0I4fHYMAWhTqDdbPOBYvH9mgNjAd9HYW3Clf2LfKC
fJfgfyOXK4GBFvXuR6V6+9MC12YdK1JZf0fi4JE3zLr+Uwa9uS9QYyXA3Ynp2rrM+1e/OMU+CRw1
J8dYPDRDWN35Ju62SseM+uE+YOgAvpMOIe1yi12oQBtPAqGE14jETp4KEWMUKFh1kZzto/Sb/ssm
hFG4JS/CxljeUh2jqBKfDF74x8bkuR7YnCZlfcEkkGxkbPoPAY0ej8o0M1pfyqx/0+X8mqVrjSB4
044GLTdCYD/YzTCF9uEQV2eMZ9mTYuXwJVJvTd2oI8ba667BnXKOTzxOlFxA148sGZhqxHZNvo4t
H7oY8qeYS/Vq4FNsy1J73RZhgrPqFPPXVev3juVhri8pQw+qqSxvCQQC8XpdwKjvCULpfzFgJ5pl
VtZwwCUFSrAg8mZ6N9fy9nKYpj+tEuwuSSDGOUgC7Ycs6nRrSQfQv4NX51vq0tzVTGe8IyVQDJ6b
TTheNB5wBLdFbTHRRVcCl/sP9Inpg/mJfYyrJFAEXfXe8xi3XX4uHdbZh37xfYw8GOH0xrF09891
fK6iCTHpbszt4S+Pr9Mcazb2b64oTPNta908Lt0inyKYD08G2Qm9nUocnP2xKVdMPwibM2o2n1Sp
xAbWK2Bxml0PjR0rT+h2Yf1C4+h3TDskNzgiV+GeIq9ZKXppbe70ZKbke6TPixBK9bg3UC1ZtwXZ
7fyXCPj8aYkiSLNMm5CJjEsO2HDRorkr5piblx9QiPo5MqMGwrHI8lK4UQ4zry1+Zzd3uFXRVgcH
gDRB9YQHwDV7A07sgzQ6ai2NAe6Qh01zojtEIy3GJnp0DOi9ePAFjW21xLc8KwOAchqx381m9Ftw
bMCzoZoYPcKBkT00+3RwrOSKAsYNt0NVB/tCBPbeKPpu9ILwC8uCyL8DjWvOqA6JjJdIKJtBSISa
z3WICr9NrkveNPZx0JP/H3vT9lJ6Q0EHSLAH4epkil55C1fkMSEEB6gl/Z8CueYjUxyyfOrE99EL
px7aTIgOLCBjjEV6pzvNBMiGVcBYB5v/dvQZqh+COFq+0NwEehP5S/im+2pudpndhOrRDJhHCanr
UOMOm2oIwAUGXSFWMpxLp0f2MGhu0gpnPKj3HmC85pVFljWjzlndv982TWz7mfuoC5AYSJYp+Cro
+/mvSxfbaTBZNSUXCU791u2ZSimUvFlPnHG9fkzMUeIGzYR51JZdh8OnYx+Kyyv3yxCOFKjVLX6f
Jn32sjLPxA5xVT4pSlsG0MWJo8HKHCakXua9JGgqsAyjj8zf4CiK9D2tR518GUzyw0Ub5Pz4V1pL
I9TW0Ohaw21ETqF7RB0wmFPOuypqdjy5toBztKld3Ltp6tnAqeE6QXOLyYAoz2VWRBOJVstiD2Qs
qW6qicwaiooSjv9IoDoPHezslBtZig2MNkQX/9hG2uF/poKDYgAtFMKX6Dmq0KiXvEpVir6C/rgM
wOHBfukOjJbBgHPxLC/IQpLVv0IS5ksibKs/qRR0ECEqXCcbmjAHy520k10dKlKRMnQOG4yyzMXy
KWOAjEi6/yqzad1LVa6+p8NNQapDvqACw2Hib4YuUOVprM0yHHTi11+Eadj12SpJKnDwA407V9il
ONFNk50YzmYRD3DuRHScVeTF5wnOWoqks6HmBCjjXrQ30qNA6WHxFNC93kDzQH7cWL4chrt6SJng
oM1vGxhbcTG94GtCOdxoorWRPrnl+FAOUxSc6q5JzIEA80VhsGv1l+uO8Hk3FEyTf6V7MacedyRy
/KqLulu30jpaZ41qRPPq0DivSmCCF9MCkzyqhn6LzyMbDg4sr++2GBGH+OCtuWvqwH2K8mBemVkD
8qY+JDnljDgsns+d9ML84Limqq/8k6EiUlQhyOU4CIk0tYb3zpqjZwRQ2rySUdQ/hpH2+aOIoQFU
4nnq2PS1B9QuYSLjuIqGP0BeRkFLEjBne96+USw0458R5s8fAupwQ7ksx2PsZBj475EodB+yyiVo
W4btz401Dv8SH3/ICc8rktYKSekDc0RPPPrKpfDx4mnPY5f/4K6I+rPFdHUTykw8Co6D6qhNlZeH
hui73zAkJ2dX4EEk5oLRZXYq4brl2EALPif84foOYFhIVJXlFv5uKaU7/2MeP750mWrHYzJ38S/E
OBtPNQmKjBm9gRo6BK5h7/IsbM+tL9q/PXAR5kq2RTZdvxj7zmbL9o2fdHqZJ2m989qS/oRaiISz
eBRjdO6D1HkwdC3+oXF0eZcPsH+pziRHPb+88A++KtkQdwwMsGxg+2eBoURyX0Fis3YZtgxaRU4g
585US/uOQydk6E+jhKracQscLVPk0Le5oUeTREJb90ASgoiIcJIIR6rQVT8pIRzXIAjTyxhgJefC
NiXcG6fFThj27C13UWOFr0uGrYP/D1wgRIVmLXil0Ymu5CnglQotyIGrQyfXjPCqsN6hbgvK9xou
ujnV41j/WtWEOG1kNsszW0wO9iEARb++wKOKj95Jo1cY5uWNX7RhJ9BV/YXYj+jTCejhTgwBXTRI
vUZ8XDTxeOgaGViHmB64PS4eQ/YdzhS6T8/2/enQIYHT+FxtDH49nu+vYjGpvKsC6MAXRLB59rfr
8lrsrcEM2d4ySlXnFDhjASmWEDasFpNzA3QOeztk17fmeVKojZgAn6NuVAxEnNQpt1VFSbgxfJmg
QiWYcW45MzwL9Ft3NsTN4uhwK/4QoUjPzP42fKEqAWiqq/UTD6PNvKKxGuJwAlHhijdjwvYitqkc
vEpMaItrh3NbL9KNjvhcIDdzUuIu7jl5n3ES1J9OG5B5y9OLoSDTMJJ2JIVBYuNKJB5CcRCddVYU
2Ws3M3rej+Czxi3jA++pABzW7hR/w2umoXPtJs/PtqBjnXtrKGy8KdlSXtuhofTqGbrWX11gdd0b
49Tmag2LyfBvGVlcaPv8vcKpMRyZrPHssQ5rJhCgcCJ95PhXJnL2xck4NZw81T9OHVcYaaqF2aeD
h45t0Az/cn3msuas2BeiniHezEFCibtX7Brjdm8Aw8L5r5vWBIJsaocR3o/wNDIFSk8vPFEQ6nDT
d7aDZhoWc/4ylA3fRjk7hvQjP5wSaDwJk6RpapN+Pxsc/RsH6qnZVlat56NtrFQcdRHH3nGwGIe5
imdnI40afmOH/fYhrKS5Oohy5I9knlwiaMi64cx03MqukkDR8OhpEYZUUBUQGcNw4aWavBh1U0fJ
jbVUQOULcQ0RbMLWDdYJM1mHrzrUmbFPrAWG4psN76ju/RC/+cl1/TZ4EQyb7Y3djXI5VW1PxpjX
miY4zXYn4jO3hWEgXqxQ0yGjH4ZF47Iv9WyQ6ltbyui1wRZJ3hRQqOxn0GMjLxm3/z+CWtjT8GN3
N6tDvbnroYQsD37W2P9QJk+PY2aASssCsgvGB8d+mhU0g91koMZcutaN/qFjYEsX+nYRbSNkj/GF
tJEl+lbQQ3djjARqgGJI9VBXxUPU+drea25ii74IM5yDrHc7V3l0WeKELGRKKyZwosuB+sF839XE
S3IYEJHsHITNvvPmAVw7VyBxKB9M82eKEEVvdDegIdEBPOe9kzWMBgZ/BJDYVGp47OCGUFHWmpK4
UEXwyt+U3qbABgvHnZ3YYOZSwpxEHLfjc4FU8CwWtvwrRM1+wP6eX1vlfNqKVe9ugN/4uJgJ7gpZ
eGoTAHHZq9ZesONb3iUGMphxUIco3Zs4dT7wow7ieR7tAEAVc/Cty7nLGsRyHyPoQjbO5zpkENZa
Tw4a9KtgnlpuawZ9B2kJAgnX3IeuQbS1rxiTn5FL5JBGpjo5Ihtjr+8lov5cao2/tfaIjDoaPVnl
tZs9hEragRg2qITvQqfp4uyhpSnJnitdqhJl7IIdqRXuf6XCE5XXEzdS2zZrNRV/rayYBz6DegDR
xi7VY9MqkTpVpbspTAvLrKnn79CrO8C7C04VG3PKxXe914xR9z6t45VapZ0LyimoDW2dfMKP+Qvr
yAfDqs0TekPefzEuvATMbYPHiSbqBWzwxIHHRPWA6DF7H6zBP5Yxj2Fp5pyci7pwYOjntAGB9Kp7
KAZoneZk+E8GQ3lppB2ydi2Rau6ToqyviZuWp74S4XsbV9yBLLLxHXWQgjdG4RhHLRjnYsOdEO2L
AFky4KE02aghcYGmYSA65iOJ1CjB8c0NS0cMeGna6L5w8DiD1EC8pjHLsEmBUuL5yz5IfW5SYAYP
RZmHjznCt2vsEDXEdBp6UcTIFK2lVL8j1ca4o26bX/XigUGiEk/8n5bxqkfJyx+2nTyX0VTLZcGg
TB4rHgH7gHI9bfn2FHfH3CsIPI0sp24/uGMxnVnn2ulOV/UAeJbKAh8M78aN15q4RUbLpTzoKB/t
XeQrWf6Us2aPEFgTR64AvAVQoCai8LVAGYXeRmrYZGijwxx4B4FvIAhQj52B9AYMqSe79dXBcXj9
djQf9fzZ2zJvts7Sx93jZGWDuTJrwdgR4tjzefYTlA2bLMWSesyslXPJSQC1SjJI8baVa1AEMPRJ
kFHafnL0pa5Whi0pP1wvWfAAnWJdow35f0mGowx2gJzXACBOEFIQEc2D/XBT0kgOrM8JukUvUQMq
S8hBo+ceOZK9xtak5TE0I82ur9HI6DmM+OMdus91joxcaVvktZq5jWpnZHwF8QyFOYLpXeNm0Q2a
Fps0/nnxoZqW42yOE/ntpaz5tnCPEm4QPLzypcdny887Ec25n9Du4vfCjowtFb8s6JA46scDckv/
Bo0sYTWHciND5ydkccxLSp49ZzYrSjHkSQwxN0VZH3Ef8ZqTxwzVM9cGFmMOOmjnN64/n/AGGb3t
mmnwjnhU3eTogTg6twmAF4QdudaMTtT/ODqv5ViVLIh+EREUUAW8tqGdWqbl9UJIukd4D4X5+lnM
28REzB1dqRv2zp25sknvSEc0zaHPuLHsRVfTRuGrrgaT4hndgzOs/Rge7fNvhVHj5OuJjdwaJ4Mt
C1IQW3CqvWTmSVKb5oEaGZREPkl0ziY0EtuXlm5FiyhX2ca/oDrAMJfeHH6ZYMywm/RN0uxSP8+5
Ptlh+2JSSvi7zB0AbXqdeN9j2K1Y8F1HrD+b9ty3JerJ/jB15iTqWii452buEloEKeCzg2pe6Ati
FXHYmCwmN76u9NEFgCb7ZYcjlhURezJjIO2+etnB7bbg89npOB1rwBZ/Fn/YrxLZ17uWc2pMFx6a
xKNphXMI3LFgPfH1Js/qTq3Hzcqn7oWJwE8MimrUygfAufDk43WGPhdy1+HzZGansQGHtdXd7H8a
oWVYWzddM0M4WUsJ23RuLU4NXf2JvRRQGxOCGQysFBThWLgRqLZu/T5w8Dhh+LS9ucKBMXQeehP7
zL6vHHhNVg4qajN4OQwN3VhxdukQRyTCdyWTIxc3wzxJS+Hg02FdADXU2vP2U93zEYJHooYtJ67K
5m5TdDeZYpFf06OjCSyPhx/PFBtTcZmWrLeCGd/bcc7iiZMLQYlORM5RwZ+mD3fP76HKINOEtXPC
vGJHz46Hte6BU3tHwYas5PQphV01AbBPazhkuWf5W8wjSnKXxY5F+ZbXfce8SLodqAB3lVwp2tvG
+I6fpySnGJIMXy8PkTJGuWcIb+3XBDy/+SJYuQwI0W7iE17g87nDiJJndwM2QHBIDMLnTBnt72T3
K8q8mMoDg2D0PLgERvZ1JciVQ6aZvDtTicQrYFLrHE6D1OW8V1MFb9bFD8hxvl9dqkyk6g/mMMc8
JgfpnefCCv8mOaR0UuV28jvHor4rKK9GSoHywt99cfKQ/lDslFiCfLxALVdVjixwxj6x4VUdMq4F
84ioK3a1ODIMSBlu8o1moDVKbY1PKWzUuYiwZhGoqOdn/jv3ycd4W+8XGyddECNEW1tC9d0Ph9jJ
2DGqNHI3GHE3PCDbZjGX9L4EwipGyTbZ4Uq6WpFXyA8jJMRzmrMUgcdpNQXv0CCHbDuF6XCnRxL+
uxnbSblHYqqbbUTS74Yngu03bSH0GbF03vJZzpcWj34HRrZ2HyE1U01D90bTn2ZmUx60LccWzUpH
rUWXDvGRtoLuzxyq9MfoEmbhscNGebIIGIuj5G39MoOu/ANTFDaPpUVQdlNbxXI/MMQ8tF0q78uo
5hwR8jAFZjNWxlM015VxV3RN/h3TDP/P6SMKwJoacyzCQE0tA/2fzg5+v8KSpzsKJf3WgKqmTftn
NQ/ydTWS9F5xUPwPrpH4xaNePnrRjDktJex3wO0EtdaMbBrEOFhBgmvpGiH7l6xgLd9VA2c0O2Ne
c4RgmCUFar9T3NKnW0Zn5ylvAJzvs1LhWKsNh9NmW4P4eoadadW7FrPhT22yl1NEYdZvgtIxd0s5
RtIFrddxzElbVKDVc+bfyGHT1iVFGhEVJ68KhSTBW0dYWJvuzp3jmLMqaYS+LvzvsElaNBS4Sos9
M9I1/IQNp5ogqZW6V0bnvMLIvGXV/AKI8TFP0unRmGbKG9pJ3OEtg/XTxtEDedn5vuUjlYC2nrJT
jhH3pCyN5QK3cnzqdKcC3jLZETN280zDz3zjmr/s2fCoqZxc4wsDo3mhpJfnszWofd3R2ZUCngqE
183vkepfxtIZ8S2k6daObfcyER26qrLD95x5xrn0JnNndvJz4YOyD2X/3ACs2ZWA9/Am0GyHk6fk
OIvyyD22IUTju7H+IKjwzsHe+82JOj0ZPaQC5vvkGOOkpPc5979qBSopEprDWY14uwmrPOepOnTB
7DvqSwJVejficqVXDVbxWArXvNpjHG6xc32FHuU04CLdGstqDQECKaS5I+70svDG3/SkA6BrGe2O
sEZKq+GU/FYmdLl5HoxzRl3KU5FCaDDzdn7EPEg7RmvQKOR57QUfdnHJsiH9qesI+EdapMeWTsAH
Qw/Lu+JLuWONdUkIyeWLlX0+8f4k2hCDHX2fEpKL6Pryn1ub/QWm0gq7bMPflEl+F3lLe/Ebr7mz
SCMRmO/KIyau4W3AIsZht2se/MZlu26hRRqm27+0VMWB0SBxAlpn5t+r/Elj19/2bWG9mpgmt55U
1gkGt310dG+/hWmk/g1k3A6tRTsQFgTxaIkue5UybT5s6bHfWxXpY4sjdt0a+TM9Yc1haUwCDaSk
9wZIFFU36UEU9T/KV8o9GAlEvBxJ4qI1XPCwwhktte2g9mLhOoRwE4i/OB31PNQbHeYccyyjCt4w
GxvaTmeZuOaNTt5gAuWYpRkc8ZQMwSBUf5SqHK8gXWH6DgoBgC4ihEQfdZF0H7cLZJMT9IMZ40s6
epx4Jm/DuOw/8mZRBVzr2b0fHe95IFlyzeKlUTyVu/FkmUb+jR/3Rn6k/rQHcjh+PGCTraYT/Uzh
W5X5gYGI9ilZhy5zV1iHCkMEAVPUWvJz3ZEP0CNp4Y+k4+UscmP4IwZIZpWdMXem7pFn3KdbLsl7
Jp1xB5wWKcqCAVVSsQiluUNdR+N6mxLI9XFJ+ofpXx4sp+G5AGGQtKrdufY2pD3ploOR0oA0ir2o
/PwIOrh5pHuMJGgxuqeFbFCQi/5E2M7ENVL76Y7Wb5a2vpOvM56QT/4UI40LxnNNNO/TyFgZME+U
dxTD0VLj4KkB4jcQJiqpej7WVuwcJSg26r0hFXJkLpFtonH5LUQ8Y/3vdbCIhhjVOLwLw8Q1Tpus
4hobQUYIxwGdkkWA19uYzM+KanAqcI3oXbVNuJ2p7HvJdEwh6CIb9wcKyviQ2VwhN2W7EFEgE4ci
j0/U+om6Tu4UPCexkXWfQvuP7PprqYunuJZgBTp11wAbxWpT0JDBPyMjM9aYWwpa+/c0LvUzfxO1
4X3tHgSpdwRmqf8zHdP/cEeMkPEE7b5pZOHslwgzfwRFDO4vpplduUTixZ4bQhzSIuRpldSeUoR9
E2mFCzuFIbdg5HTTV3aQ+uBZxbTLlxw2Hkbz+qQigOV5jVvBqVBgFS6GBjjmQy5NzqFdtXyaEz0g
U4ghn2OhdeE82++dkVZCYWG4cKGtn5rQ/xglUP+e7emWRF7yh+iJf6JO2P/NrEoDN1HujoQBWQ9m
whDNte5/LBfRmomXfhuUeRp8GhfUX2VjNeoYVAkHCIKi9AthgqgX+L1Nc/ZifDeZ8tn9UL63beg3
x2gs/r+QkslgJ3pPBlN/EPNjdudgVZ15GsdfeaSsS9vqf6bGnQAf7StxhH1pLKqxR4oBghDo3Fb0
lobwUUb3nLCIgtrczHe4tcj15+YcmH1f3pNVAT+RtRxSupi8aJWqsiEqzWkOvF7z3aepc009HT4I
OaVYBI14aw7yDRRs9IYAwwkax9uDYeTJ54i08DSJliRhASO+gUV5pXbggdYC+zHXrji085Q82obQ
71aOGbfPRL9iSVfUq1F7l8ZL24PvA+1lELTJe4GUuCdYQvJXDXqLxlO9VI6JGzYbm33lh9YWrpMO
0NvUY8J3gmk5pgYRyzbpucXt/rIQCBg2n9G+cZ0JCZJrcWwQBndW3oe3JfdANUS04+FTDK/apV6Y
dZp2JIxe9jcZMGI109QxJjoDTyvSmRcoK1BvcGlMb6DUqminfDbOjTQ5tfWR7dzNc1JfSS9yyxeR
tVsQ3e+NqBZ3UCa7yzR5zZksRfPutiyQSrjNHiV4/mqj+AlIJE7ayHsEj/tlOrLGh4pYtyksIjoq
Lq1bCPYi6OXcXWyr5u3DazBQarBPYs5vazh4T5EVhPrMMrid9ONh9vmFjG4+NNt6jNjMPNn5G40D
7CEhTnnW+BueXdmL175vFdR4E8ThPiTt2W9KxQJ8UalUR68rzROjuzhOc9vQk8F6f2JnMhk7KutT
LXZ4ykj6n5uF1cfnzLBrQ6X3A4YOgU25bZ/mquiPZTJN7yT2y6PXl0Dd+MW6EAY5iD5PTb1c/ZaT
ujkZ8aX1K/sltTx+Wq9LfWQl/sArUGN4MNrM2GZG/DIlsA6pDQAMquAlOdvRpCBCaxizE4EtbK9e
xFHfQYoEzerE300XVjsxhuGHNvt78GHyyUpWjlnhhuHF7lT8kFdD8UpqDRtsDszUH+if5WQ7VF9l
ikjDtdH8zSzKVcq+Gnat2+QQoSt6LowhvFHpwUUR6vEPtdvON0SXw8jiSooH3sadEMV8KOGUsChi
kS7RHgd7183UuJ3TjjvVitzfJWFixzvuR1Q3YtXEwGhUMzbs0HISrtDFsjfzPjqEE0Ion5x0W6bC
nvFd8lYJG+YCe1HVbxzr/iCn3n3rJ538Yg/GXwHSaycJkv/NpcAGwDOj3fTUBR8S137vR8KtG3+W
47gjbZ7fkEkyeOHSNJ4tkiifQ6k1DglphIGqZHifjCrG582asKfc+C3um57KDOU84m+CPMYTPGPi
m0paAhyyGCkVG8RyuNB8hBQpvLCS4oWz+2iHO9EL2kIah6gQ4s9PRzAfK3CdJoCY2TyULw717oSA
rOYZ+3ILXTCcAVrQyJ0UU08bMB09nA3zgcl1bG+EZZYnYGoG2/3souzluT4lkIeY6GaXLofa29Es
GOLgjIZvaRdmUNl1easS5Se8Qcx4FwnB4TfyqDuoworxoE1iqMy+OlFz7d83ad9+97yK7sbcdV+J
YA27Oeo5CrB4SxqebD4ITbtk/gYxudqGqNffWU17PKeo6U4gJh8T8iW3NKYjcWfbZvmZclb9JVUZ
BxRgcmbLzP6xq8EwWFmc/NaWjQvKGNbyrNC5YNdL7xd/orRyNpy3Eu/rruqLIYh84a72v9p7x9DR
vnKaDE+2XYRvczPcV9XSn/sUiH9J6c1PxOK8J+nBY2PurE0MNGMFpQhQOx4t0CIz+jPWyO6f2+kh
4H8XvhieyTrcSGrnBtj6ZxjLMrDY9Ul3ufOdCsV0KiPe22PB2QYJ0urvE+aimvLYlcali//GuRzu
Swh+VylJj2H2hKpuTkQM8yL95eLP0z2JjZWjq5vvYaJEFkHvPAHL2oB8jv6hZGUPrAH15zxpmmka
LcrXRVtvhOlQLzq6B7d1z7Dt1+7w4EM7ztZkeIk45Mh3beCzI5TvjlQtSHVuF7RNHfKeLYciulm1
bu7TptcA6qem2NC/Nj6BUNQBX1GT4gXDO6Os+/3BRWnCzPD/PFtjLd1t8iJ97kGOdGdaEocj/TLF
tYUDulEja9YGMG4PhSwvDZ67SfSZyYFCZIJoapNHUx4kY8SGiST8Jru2JECbcqeF0nrLQHceqBzz
IEOZ9I8SCpkwn8I90sQtyIxsLNBz/++eIMlha3pwsbaSJ2NyYCnHP1TEYXjEZehPN/pOBnWHhSjb
0SoRPkPZEEz6EJMqMPxrL1m7zYFKB62yW2ohvLWQxUvpgxZW9x8QzuSBniyZfOnZ4+M2sSfw/X/t
rIQfqbX7D84h2S7nl5VvncVT+1TyWoyQmd89wKYUhE5RtRkNxajbY+tGVhqdGk1B2MdJlfVh8kX3
E/NS///txPvCI+hQoA48kkfIsF8IuRSnxWjaBLXW52jFfYb6R+abOtu33BufQpJGv2ELCzVrQgUT
r3D+Ijm0CDJI4nc8dXxjI/nmkFjpmpNLxl4F7eR+gS2FNF/NNmVDIGWONvV6fKJixjZuDYTj6tk0
FtCqkCYVMOR/wFNqcU1rwhNbAEDtZaEr53nswUKQN4svfjI1/+K27W6hX2ZEcpv2M+GpdCZNq3cR
Ra3P1H+kJ59Q7x0n1P5gKOahpJAYMWfHKPee1SfH3GzbYu87dXsThlrejCJSlzkzpIcxD+cg5oYC
dx5SiuJP0pkBnPh4108yOdtWgb9smvobrlDz5KNEf2RNau0J02Uo22Un7/PU6DF2Mpmpx9o2mo+E
QyUPLSSUOnRm4iRLnRwnrJefXRTNP8rKl8fG67OHuV4kzwR6LbzGFA+iU/RE66J8d6hT3fWh8x98
q45eCpCmXdEZ38ZI+c1k6+TowhJbTfvlZzdZ6PdrR0VYxArpSsY/GcYPLgGldVEUOm5GbSdk8Umc
weuIXJBm4CsewxjH1AZspDpFWtngfMr0aQVwbXRMrZQa+WSnogavQcyqY9a0cu+R/HT/Qly5vZbs
ePR5ZkE9YuMd7CNYGPuw4HVANHLmKw2U+nvpUgN2xILan/qayAV+07LsGKUQGSOC5pNXnkxeZuT9
/TC2r0ONJcpE/MfGmas3zdbkb8CpvROKIE1tkDb5DMNa35NXHp+WOOpPJa+2kjQspSGOIlVuw9LA
4QvWgaPL6O3pZ1iCoVD5IfHD8RWISn+h9Lq4ibV/BBSHg+WV4y6XREBSaGqd8G+GxN0BtxlrYkpK
4CYL0spUzLB5E7fWaR9QeSq/GKTGKSiHnq5A/MjiovB7i8AyOLfDN2CUbjnkHYYaSjLvbOcDqTYl
AJ3oESSoN1M64Vje3TxOLiCNKZGo710y/ALQEBbWMBXze8eLt2+rBBePPykKMNYMSeDgknovV9r9
E4KzUHvwcNYZvxk3IGToQlL7J6Xp7xNGpBdujShPfeFy/UtSytp+CC2OTyjgkQjiamzq7Yj7ZLrY
cYenl8q6KH3EeWPRoMR+82srYdrbIueQcsXz31WAh+P0EyUSzxNlpPGyIe6DoVlkkyy2Rc0vA8FN
5Y86aYlczGlhE1rLRniICONY8Pke40umYgifss9y2C+TcdX5ipfBJYvBrOXNRg+Tmz1nvtOjZomk
4DaT6TSmkyfGx1D4bfQ04ka6wVDCIBFnBlFo+Cx7yIEM/a5tl8caawcTSl56Hf480XLe88EknQpD
rPxM11/+EVwgN+Qt/Xhu9SKWMyzL+gUQM0C4lmM18IRqncRSV4TeI5BXLr+kqHhbOjGsISBlmcFf
W47kJ322K7SvkizjxSLoypch6QsqjLyoz48aKBj4+wkoGAnQGuwbhHbzMKqOgEpaZh8jJlXGQkJz
avUk0wmnq9q/LEnLXyUxrQVIH9zfLSQ+C+mM6z0OWlZgt/C5eWonhvTRGLAt9tPsmf+yzqAKhayU
eUlAArBrVjVwSv4lSdp0ySzg4xVSnsdxcN17kjo13/taUKRsGq5xmYUuwr2lRFnsWtAo9aUQvnuk
ks1sTmOWQ8Fzp0R8r3RTpl/dVn+2HN2gUFRhbFLuCy+cXruFKhqoCUFDhdp4SYTp/Jl6YHXJY6++
AoFwHuhocd8jHuassOigL13IkrQXWI+p9QVWdpBFBczG5+0KudP4BHZqnuDTaoRWq6i8ANOl8PZu
wUF1h+yFI4Oeo8PY5OOzhd76a/TZKzXB4FsiHy2VLDuJBgdyip6/QQufMd3iyQ4za8ZW20zPkFa8
CysNg0fEav6OeZ4CB+pRUdXAzIeZ3vvAODe5Zb+zOSIw6MI4MGn7b0k7/c12mgR0p7DsqQFt3Sn8
Y4PNnlGCmAPqdx8/4bugehUHQvzPHvB18GUAXK1+Zh7X70CdzpIY6Waiaruyx0caHbalJCEOHO6R
kOTNW+OKPkMkudt31Um8i9PY0mkOF3df4LPaiUER24N5SN1iZAU4qAi5qjo9Wl2XYwnxhoNFKSJY
StXck2lxH+seCX4b0soFumAeA3ImHxgcxyu6tXlJo9o9mdITH07fh2c4eTRceYZffS51418zvXql
QuclHzC2D6af/Dez2B9MMtbkakGNVBhscp+DtKM3VubdeZM1XQXEwW1emQpyKAk2PA3xS8PBTG6c
Hn8oDMQb8rJ4QxD0ruh11W8UCv3oVeuQEl7BDgGwxMHhXdxc1A9MAF67jlLLsV+d+hlT6WQJ7ymG
/gomCm5CIVysK21dEKtfHGgVObArINHvhdf++dzVA8A24dcMRulfSBc3m7F2HiVQwyAL62lje8aR
axiyd+HxwjYJ59wNShA5Ux0vnqSsXiNDPg2MmCcBWyVo6Ym8B+qQcU7lEcWd6xhlpEo6PzSC0orr
TYpg3e4moPLXUsviwjKLBufduBEmeCsadYESHBKGjc2YuXB8Fks+OxuvhV+cjxSZljxx9ijK3Bxw
6h0wmLAucrtC7xhwJM7ysyUVsekH+83jtrTnrFNsiK8/uLUf3huTdU0JzW0GMtcBoCR+VV3e7+bF
1cE8+fUOJbjcLwYc0UF29Q8Ivz7AztoHneO8xzNxSErZt8zxgCXBFzPBcljwTde7w1uqzlJjP24F
FVptiN9Ot6SeLe2/5BHMOGqEIcKon4X4I1BHXdoXFyP1qYxj9c5J/CIXjOKiTRIakiWa6iA+51n/
ZzXZtYOB0DXaspFQzeZih0V6sF11wq3q7JQnKzSdMD5iTc73URujIlZyDqq+tR6R/L2LTOYLUD20
5nB8AajjMAstex078wWf5VcsBpfYTQscG7dygOfpGwgkB7aIPklsnOAiKPla7YURwdDFisbHwURL
yal85ylhnmnjwNUz1e6unRxBxs6enWbjxmXzKfAcB2NTQQduRlzDF2o6XbXVLu8GvhlAWYXYTB4W
Xg488gATyXpqVm8D4yvj7Jw7+04DnhhXTh6PJ1zUbaXuG7yf+NFFvDPpw0VWo6ecaXUnSEHjhrf6
I2ExrGmj0JtY5/8Km49P7y3GrWUKPHtm2x2BuYzb1kuqu9DuX31uj89RayM1pVgcNb2jXWgfatee
foQpWScc785FAWMHAxkE4qINYK4B1SKsd4R6lN13UGMOdW/8aODFG2q1ekzCZC08pTqaMngUHd2k
dX+oF8QlkuVjRRU9sVdTc3/KfaHvMZBdCSzTMy5NrjjeXFZ725nDU+4abLtMzsk5LgfkDQABh9E1
BScMQgwFJQCQI9OG/lqaChxytlRnp4K6Q0N9kurue4xpuYSn4YqBZRw75ga2V0+AVCT3DcShALBU
s2v8OnmNhfEDrH0Yz15igM4kHf2H3dgEJwO3+oDnv8I3nVDybZSTDJaW8lqE03E6MVfzHqzs4QLN
xjim7lA/0sWSfrLQ449KGoffJXpbUs/VI1UQ7p1l68Cff50qcdCIWvKxK2AMEMVC9rAipqiUpU7a
R7dIzSF79HJbbnzPMm68bjCujN8Nxpv0MCEQfjp2r/7Tg4d3RkTzvNVp1Fknzr+s9cnn0Dnhg+Kt
dEFXDDATeFdSDnfSdulaTUsnGnbcDN5LjRGfNyx4qp41IaHzp5hybNjVQISUzz5Hsv+SzsVR7jfZ
jv/gn814qeeLWMroPTHorfZCy90i0Hn0Aqnv2Z7/NaPWT01MjbkDjATJIP8xvRDfR7zceTQYPDQ1
Xi8zKu6aomm5iloZ5uXM3BfU9WwXnB/5RkqvDuZx8F45C5PmyAdWyoEGk0NqtbyVGte/89Yj+5Cg
PtKuBJQjikxxqaeWF2AtixfuK3TO8rWeHLOC2xFnr6xXPJC4uBFl4/HvVMgBqeTGBHZUFe4DN/yH
aB0bwcPl12wZmrNd9laAKb96ppo7pOiaWqadZVLeriIClgXj2hd+KtrKh/61NTDFFaWn6Par4CXV
LrOUyZW58VfaCNfn2yT02Rymd6+JAr/HYlUSrlkme4K7XtZcoa3iv8ie65puDwPiistIiIp97ZPU
fcsWilumOX0wpeKV1bTyXI5hkLfZT2fkIG6g/PugBNXMH5OUGcGm6L/OWIYLiR64SyPPa7gu+t7x
fRuZPmkPc9yvP0MXPSgrXl9+ypZ3hhd1h0gk3Quv0nlvjhUgEKfo8w9XKfVrTiL9xV8GUSVOqj0d
ddVf6IaPSUIYZj8M/UdnLw9apYgLE1esbU8xQLyo7qas+jD0cEvc9ifCi7zlVJUSmJrM4yhLfcdx
bC2QXoEuGeeaMdZ7iZVxyyvkhwnuDJJ0OlULDxqHWPbJamcyI1MfJZuupYRt0HWxR4ItD3IwPXJk
w3rvqF+5Aj2rNgtJhETdJTPL7LVbuMMMrqbAE5VUczmsstfK5rnqGhFRV8i/x8HzD+DY/6F1L6Cs
u30Oc+ySZPgrE+DeJ74mzrUy4sM0k/4a7TJMdx0i+K4tLYjWyTAanIG5a8j6tcWLs+FuDlZFMPRO
ZgGkU9Lbkzlrl3q+yHsSdqPJ2gwVOuw+/VofwXAUXFeKCtSM/5ilxLHcEAcGYR56udw5OdGcl14Y
v6LDhGniTpcfWHmwYQ8vBlVlCrpITeoIiwIq+gLb5BC5lcfgXXaapjYIowbEvcMwYjcsx+xodo0I
GtcpnjR5wX2VrFphWtAA1eUMw4V6iJz0KAjwES2dum/8+83Bdow5oO2P4dtyYfUNQ33VS3zzoNMw
kkB0LuA516sMbglZ/ZBRTn67rHvmCyRo7cynl9LB8M6VVf6yptPQYBOrvmV13l4tsoi0jCIdW97w
1UpJ2GWjRXKLRwsXtfKjVd1kiMoAbkLXRqhRSX3n9/oBD+FTLTA9z7QWbmCW/Pi6rC5gaKp9P8dM
i3ptHc84HF9ao25OvUr83RSRQHRL5rYk+pmLlpejMzkBRo2XWJQPdd3yKkUanYBwRO5xZBy6DVwz
yQlNuJC5Q+Vj4h067RrPxB1X8ZY7tYVBd/3uizd7xdOlPmMOFs38aMj4aeG8gxMnq3YR3uknI+wf
8wzKLkOFuUerMfe116T/mfgIeMzwxe2lnx0mBKw9T5AWYhMWpT01l5IGemN4SoZBU/NDamOD6TeN
cBKtpX2JSj5qSWaFCq+11Lu5RDOnTDAAgebnrGvHDQiUsOlFYHhZgIFv79rEKY9tGkNwCmHMKO8v
7OI7By815FPuM5n3zTqgTgv0kYM12vLq8mg/GCkJ4InPRRnycoRgIvZ4dllpEUv7MahDb3zxZFTt
EumlL3QfnBuuOVfbbex/5Go41Q1p+GET1V1RezDg6sHbc1N7izxzIGXLUuSRvZkn3DrVgqLuj/PI
+Qs38M5ch46dETK1EsynSjvyozMI4nvfcEZUdlgwmU1VwnkhF33N4eef3QV0Ip/c2v3yC7e7tYZ9
X0Mz4MSFNH/C8Y8/Mfb75BJ7EPktBo4Nnvb0Ycm4mwwDrQIp347XsC2S7VSL7mPhRIf8QQE3VJrk
nAxRpE6FxKVaoYcwy6OJgY8G1Ae7h3XTymP7QLIq3/Fdqw6ADloSLXD9HKrmwDO7mJWZO2lMAkLK
L2WajAcYdvxmZG58MIUCwyc6tsUmeb9SI7nEWsW5xhNJumTm1Xix3Kl4dqaof9WNbO6rLDKDLl7G
F0EbAPodctG5U+gUspgvuaZQp7IKZkP6gf+AWPuMk+OaqXIpdtphCwSAVUTJkAf0LNX3Td3ZwdCJ
78wvz9Lrx1/NDnchACh49hJ+mbh22d1fzC86P2SFo/AVNg1cgCRdwv5Au8PIdTUMH7FvD5dIRyq9
5Yg1TjBK1KCTEh2P/ZqVmYAnKsQmrrtOcJqp3LeG9MTeoS760U0QpI2lx+mN4bF0eAdk3ZPrer9i
SGK0qtY+5PC09pOa8SRnli/hMqtp77B6BQuDxKHy+N4UgwtBaSJEFNH9g3+9We915gQMh9QthnUn
W/7TfdJ8z4X731x26pDrNttz/44zfIQF32XUtuMCOuYplYXx5dVVSIXUml/HPkzE1LPo44V23LCY
5sMGuOx/sHvJV1q8bVa62jajgfPA4tRvm54yGX54aBjxutezy1fnropqsvUEy52IjjYs1L21Xfz0
JMsEs1zTaiyxc3PHIxMWAW5xrNjmML93g1UBGCJFxcOSmsv8ZbA5VZ7dcUyxbbQlH1PoVpgV+5ib
IAID/TAJv5EAw45yD5ADulNeYhHaKgxkB5xrLWfNpGjfaIUh2gtTxpHnAvJBNd672LO4+RqDjtd5
DOOEJvJaJRjxzOFuwb4MeEW5cr8U4SfT9nJzyFGbG0Lq1hGJSp8G8AovhJZd4CKYAt8aV8Ppx4pY
3Ew9jocs9rFc9vzPTbOL/uBPDnufKswzkfgvkhvlccHAvprpaIQt1l52Y4YmGkBQacq97VbOjem9
v2QT5DHMVwh4vhbRQ6hatU98PpdY3TFo1CNarZV+0BPTnWPNAZ8FtwVb6nIOI2Q/nE14oxzT0SE5
/HNe4FIeY0Okjo+2DE7YP2TIyMrasWdtQE1Rl0V3o0eKBXENxWSD5pAdODzY6T4XGDcw88fi1cr0
WzqXyJDzDOOG2L+NaU82f11cgPkEUorqbu1Hd37I6NndDDE2I74/u6kcvHu8Nura4tQFYgyksXE4
/M6STiXeB/8l9iCCsJhjLmDjW2TZoFzhzEGSYYc7NcsyYAGpsxBVTrvjmW76ZZMsOl9pP0JcBjN2
rx2D8JFoiE03D2RScPVU6TQAwDCvjedJJOS0OAbtc4rZF7taUBGOZsMVoPTj+Nh7DWnrBMK3k3f+
rkWHwWbKk/eL6Qoze9g7r2FsvfNbXRVwvLmbyEjvltBd3ksHfmHVjVjaWos6zSUpH0Vm6r2nZ/zU
aXOjh5SjfQjWeW28EH8R+gcswPWcg74nCMZDouD/ZD0wIJrzpgLqCZPF5enLp2dud16Lhac2Kyal
lL4yGt982vma8kILyUApZehxWOqyfbpOoiG0QqoxJg+lBZv9jmTsprJTpkh/pDUKUvhDnbp/8+L9
6wnyE6iBTNIbdF7hUMpxW/YOJtCFevZ9L12L3Uni/YRPCIszSavA8srVObOU/AMX+UoGjRp35ark
kxfJEyFP+hUEIXZg5Qz8lHot3DFonw7/R9mZLEeOo1v6Vcpq3bQmQYIg2vr2wudBo2sMbWgKhYIz
Cc7D0/fnu4q8ZVl2NxllFZlylzsJAuc/5zuXGSYIiYW5m+54/taPE8nM+Ujk3CVKxR8zHoOZVQMN
sKMyxntIhXPqcL4eEFWLQ5p2VIQISvqY4OkN84GKMaeDVVdE6XnCnnEJ9LSJ4Qrvle0y/s7tn0tk
7Ye6ocUyh7JYjzn6Viz04zzSq6AmSkfy2RwDQxcVJjDrPaLMF+RjY4fcTf4CObB2Psq2j82OdlGw
ISOk0NKX3Z5NaHMqFqxeVGOa+6CZxaFJxivFgbI4LQZiBK5mxpOmZ6ZT+iHV1mV0RbXxoODij7XQ
cPNRTBQA1djcm7EFH9PRqBlccavzh6F3DeQ+BfbnroC2co1EBB+VO8h5O6XzUpxtmOdPCqm2OmEW
QK8YmvY4FNUIzLQJwruh47a9Z6Bb5dupyiA9xHPRjzvpL8RiN8z9ypbYTSHOU3NdvOuhfpqy6ZIK
W25EPfwkVDSZ9TzgtkQfYudnFnoggZ4Tim0imDt4pCKMbBL0wGbiZHgoEs0XONny19RpcwrR6bA1
Iv01Qf5iWSQPoxkd3cYOFoNOXzUE3iMiuRMT7WmK0CZzzD2ZnWG3sHPYRCFxYNSaxsnPwUK/q5zz
8SbzcqhvjorqdW6CgqdtOtpijVmBMu55FK8s69U3u4DlzXC4nLbNoqYntNbhyVugj6fEsA8OiuQp
t+zXKyF7S71Eu41soZ+xP3dEfeIRc7jbtYwobXPy7To4spkAeZFNaovdHMFOUNLyAFFhzskk1yl5
6Ci8kTyVsnvLHZzxzAx4PkFW8bFuBaY7YLMYNaMODEwp59SDGsbw1nEWqNKdyt7nIvc/DWVCF2/J
3VeaXZkK1MUQrARoaO6igeqgNcOqiIxISA92gSSgARwAmzRe85Lyg9/qvDK7fvC2qBW0JS4EdXe8
RcG2bJCEoFnFw+XkqzC5JMDYbscAiBmaGCQtEJHptEvmicBKMcpsPauh/RVUTOVbVSM/sVLtAp9D
dsW1axXJHG/BTQB+r8mjHUDY1VyDHPHorcXRTK1smmyAR2GFToJ5YxMTOSSFVnfVkv2ALh5tF+LE
RONUfYr95q5ol+cKVJUYGBkBZaKexlqa7y5CPdSqwovtj9C+fU8xXyxya+X7RQ0SIpb99bWewzLJ
vwqsIFtd9zU+rEQvhFitbNc3oXew4Tvj2cyrt8VP915SPPhx8jvzWQQI4JPG7lLCCYwheH6Zsb7W
YkhFRXhipesohpmU9mB3I3ig27JFQCPg1xavQ+dnzMrAb6PDssA2eJl2Fsf+oz242e0ykLZvUZ9R
bhgUmVAfWixkh4xTgiLhNj/1tL0/UJtccdHMqMB9PewS3ckz8g1HZ1X0+4o0800EYOg7gSkATBjo
E3Ky5viRi+pezbM+MJUWOLAIoS9TrXatCr4Vhd9nSoDYckBY37PkQGiVKR8Ct/FOTewRcLQupMD8
6t0wSQioIV2on+kGuZZN7xyqQLw4esorMi15/WPCnkN+F5JUvMsTJR5xlj9S4uCe2isuIRTBXWAs
eYdHkGkmg2V6ap0MaH0cPsZMKTcUWwq1wUnf0QTSu3oLC3J+qfvO+Rn5mIBFQD6qTyvn3vQO+5sa
qrN9KHXjb2RTFfeFTqeNS7LpAtBQ6t3MX5er1nUHONmYnM4MOc2rK1Xd7IYhHp+yIRd3SxpyubpJ
eiAZmZ/YCzIh8QUBceCV17k6m1tGR/Q7jxaeBL/Ou+EyKmk+uybyfrCP6U5ZNFt7MzjpWcdd56N3
WN4eyJbzhYgff9uzg+EdkTyf2/JWTfnt6A33FYMkovSayPiYJ/llKftsR5/HtWuF0NNaj74Li9ei
vJqyqmPBiZd/eCXYaZqkmSpQzFHV30kCDkg0LOsIsTzwiMszJSyRc1ZLWQKJHZ1LU0/8EO5Z2tvz
dydt693IaSVd2zZd99JT4W6cSmrEaPCAzaFpNmTyeYxrWKCoV9UywzJiIH0oJycKiXR0rnW0WM3J
gFX1eGlFbU1oME54U9el6A9px3fxtAAuAsuZ+ZyMPYDTFPZQmjnA2tjQPYpDJVRM3D1oMnsJPHLv
tCG23UWyLtQj/DJJKRmq+EAylNZg3/mKmVreA0ig7NvwUfyO1ZIf+3xUFrMdlrvSph9kO5KEuw9w
kZ2hVekdV2D+MBfy10Dqbxs6sJBjCcaQVEGzGrnb0pHw9OwPNKqDn8i/tSRMRmaEMXyHhvQ7NRGC
eOfk476V1kHIIie+Vz66nC1wwhNpQNChsCEyMZ4XUGGMBByGII5vib1raj4UklNPoNbJ7NIZhDpq
JlBUDDZ3WPYAaUwlDm9/8KfbhbwuWlAtQwRcJD9MiSimbqAhZZV+dYgqxgf4pl29PMuujf1t06j2
YzB2kdPVUMzJJpwwwa5JxHHTYY7oh1dgSphtvKq3bxQt2iedZpZ+oo3N3yqnBsdagk/Z0hctfjuE
gR99LwqH1YR1aTNgLHiPW5h7qyz23Ns6nDua1zB971KdLOEeh3vZoAEVw7VzkCl9NnXoJ5Nou+SJ
A+DkbsFiImeXdVBsWmtK32Ussp3LKcL/4Dw+9kdrMGO68+yWKlJ4WjjUfFbts5iT+rFqwFNBPw7V
B/x7VTzECJjeUys95kpAHqr4ceBhUG11qE15D2xbcuyjR7o3p4Hw57QbZGrJq4gW37QJVY5mTFL3
ibkm0RbXjoJ2BQmFDsI155Bol4QElpFpKJJGGBMURJslvyEn6lJmXVoBe/xJzsOImEHBL5MqBIxj
4akMxQNXJPbeaoCildDJHBhvIJKdcwZbKbNMzXn2hZM/TaBbrH2XqNEOV85QV+ghuLToyVo+m4J2
urMHvOiTiKrY5aWMlnt8l2mzbcI2ml/YqhHgR2dPyq/Aa+Ujm75C7XMvCIk29ghIbSHbOyu3M4em
92z038k1V+beNY5c9owDcLesFgdtcD3HsFbMCrGph3yYgf4MrZAwWCI8nngVLWBmbU1ePnH7dUjV
HLds9l4YdjXt5pV7JKooPz0vpdYcG5vc8Iig9zVMnf4uYZCY30TganHSYAw7LmlTeHdOBY73lq6E
8sLhL5MHDkAjy242kRsOHTCjqzjmva+yAG4V5Jge9uPI42JGTuBpqXWRc7d6gpqBXlXG2bDqJO9s
D10qFW1TvMxN1tdvAO5UyjeIPR4swbBvwpTBe035bHiiQ8x2jkXcRdMNg/ZZ0vfLcWsNXD9+q4qm
Upsx7ImwDHzwN0UivfGE56xsIcm5wQELWCteiffSaepRHbr32Rt/pTR0vDIMqeVXMnnJzSg7dqiS
GeoWeEt2gmHT3eejUx7sa5iksmmjWlkGiR1Bw79a+4HkvKKoZRRRlioKPyp2rOOjj/uYNYx2abew
PKpcqra8HneLngyT34bJ+Hsi8FxtShmreocBZ+p+5tago58pLefjyRajyG7yTvXHwUcxpUmoya9Z
9LHBk2xF4cngOLIvWLOnC4FEYIBNO9CP7RcLUHuKcGJOP3eYlwT2t4TlYnIT7F+L9PrkpiQDl97Z
haC/MZpFenKxjBvoNLHHlIyz8pAjINLhcCjtFKOvU0cZLhk3ukSDpplA5g15+77IaYns0vnGwsTd
MXCWyZu1lCjtXkk78n3thhYGWBeIlk/bt7pNpyV463u8wytrojQ+RIJ/rY2Rm3IK7UtQmfIoE7/7
jIT2FXwTIR3MleTCznqBMpsk8G2h3s1D2dPoiuKBXpxWyR5RjHq+cYjseC9cAg4s7MQNWHFoduma
EM82fubqw/Wj3mWnkA6E/iZm9UcT2eMXBVH9+5KhaMZE3vJ+2kIORw9tIrg3V9uFE5pj2NYCS1fe
LjjC7dquTilYDgCrWdQjtlH0UkyMXWBKgwwiKu8uYvnp9LIbX2mfiNpdOlXp1eYRJ3R41FMSpPtm
tL3bhqP4cnEdbHAZhCNVrsjdSHL/9PJQbTSY+iGe6WLAR0Zp38rpLZp/yhIRaDswq0WDRdvvzq3V
9R6CZqSCOxsqfwhYIhE/Kg4zkBbh2Tn7mGatU42mPeExFdYLUDVYBJR19AG81ytPOV43DuNqjnGt
ACJ7CjJM+jUSUkqhdp5G2ArssLqWWzslHDwXZjA2BR7dU9fUz1kNX0FeDb6vpm9c/XsgHNzfkzet
4MnLgbCLxXATK8ydM7c2cmZlq1yeArpcd1WIa3Ld9NCrbpKxFwOdCm4ZH03ADuHQM+ff4ljsXtwm
AYxmoorD69Voc1QexAYcuwB+KLJSX2z/2y3db5iKIuCaD1owujwbB+vepfOvDsNurgRc0obRJt4+
moDueicPyFwnJMBpy6Jqig6BqRBuRfpu0LiX87I+Ds7VGGhfnTS71Oj4Nw0ZTnCHXOkXd9gtPVyg
2glqwsAOyjtSZCoVYa505NGjYrtzdi4zT3Xv6ihmssK4YuMusFY3bFKz+WbqeMA+2FWD6oXRqD6r
YqxeyXdMbJVKq33LbVFvs6Qwzjv7tuKYsDth8iwjH+gLZu32xRAtjxm8uP7GbphI7kUUQuHy4+CY
Fk34S4HqR0PvzRlMdniitHm8UYlTQMrhHXg0Grdug72zI/aRMt+DFCqxE7QcxBh28QdQPDfO4QWo
AXs8R8d4h5m+nTZeLAED4qHysI+5HgNY0orxNnIICp/LQsfXxouuX4Kz7wkYXGNPdqXjWiD8Vsk+
37fQBxgSlcp+CcoruBkIFtKiWJJimzGlLNa6nsHlk7jkHJezqqzToVY5bXWNu47ZO78mvdL3/JrM
9XDu9leb6RzfK4ZbYiV6t4v3bLxbTMSUbsj7Bp/u0QoYzBI0n/AcgjzF6xbV0mZk4c6vruP5ryIe
nMeszxibj9dGgtugcZvu1qbrpLztkGDCr4IJHyuHUKyn8OgotjpwxERxRGuipSlSSW4lG02MMsp5
THD9HqwxcXnkYEp5jqZC3SjVjVa6orzGym9nmzMPdKoYMPzEum9WbWGpd3amjvVo24xJ322Ionus
TvlrT6Bu/MKUC/mM57kbv6uO7ckeH7sZL2U6x9S/TAovjz+bedMYykBovVUeGR1VPbqAameS1Zxd
Nz4NOnxtFfGK81KkA/6vK7P1rbeadMuh2Fy4JsLhhqSeeKZ7hAZym0PDMWG6qphpy+id2FQ3b3DI
aW4tvvLwHMKRJMlp6i0YkJ5ipNFSa7edSo8pk5CxfycHDkgnMIyFXFbgVGb8UHWUXAESLtn/F4SN
CLu2ix4/h5oArB0Xv3wn4McKTJBb5lmji+eLLfQhnIU+gr7vGPFzm2ztua+jsztxnl5n+OyL+7T2
YT8gZbH3zcfaB3fYCcZ4ws7gfFTKby0cXlIqMnWBIIOrWjy50C+1v6XHwZ8+NHjSO8vh2xMblOPx
tS87yy03NF+177Cy6QyvDRsRl0xFe466Wp0QCOJ0jRPiKhb4Hhecl3oNiUQH5mSwcgJPJEfp+Y4+
lmmisrWweGKs0GCxI8bKH7fEu5YbJODlPWodu9n3c+0jvTQzZUD9QpUV2bRxjXnPuykB5sH5k3GZ
bjJ6QxcCvGFrveL2DI+BahSLIdgq91KJsp4eE/KeVbrOoRORE8vqKJA7p3NM81jE88joAhIqIQKJ
BZWLoB7AkLjDET12uMGQJahMnmGLWFLeKPgveoNVWUKoSKvW+ahBy/ubvmHXvE5hk8zYVZxE5yCo
VDmeHH2dUVWxkKbeVNBFNMdoNcq536Qj1yTTL3qnc1q4uR04f+0IBUabaOrlz5TU/W3AVXqgmFt1
FPst1XTxLBs9uB5DQOgdCRSAwnnqEa9vEOR9V0/NRs5w5fKmxlOLq3r8yZAojr8CQ9/wLSnpnOCp
oB1wJxAyQ1yYaZt1j7HXM0x3u6DM97B/HHlBI4dePyq33Md1aKEJ1GFBNI4KOzMQlj/4NunSbVql
1RkDQb4dalsdognb6aao0J/6ScKcUmWsrszJiI95aW4pImYvHcmxbbcY69wdUvqI54pJYA0XJ+2L
524Ksuwms4OxwuC+2L90XDu/EGog+laWqx3+c+CDHzU3jNwsDSCbaOrAha8Sv2C03OXeC0lOb0Nk
ogcnVlpnm8Azmzq0wcramDxwSphweQ4JJAS5gI9HlOHnMrXjdoDS0XvgyKIFcmdXWuJUR559zSky
3+6Jo734uWX8T7uNm1sM4QvQJVPtsSfQfsIYKXXx/cz9DsrYxLC/6tFtoAV6MZ9HKvotiMGGU41p
u52ssaijWgbjhR1cWr3AbsN1wFN2UGQHO3Y1Rs48Beoh8IN16eHdnKsJXznE/2hd0Z6Jh9lYc/ZI
cfQS7Ieerdqx7bxQHoIqcsxzfk0WIb2DkPmchnmCCVhCmkqvzmljTguIMuLgyhY9Z4IlSh5xhTfe
IwCtkTyYNwQcxnVswaqh0NqM4wmuYtzQzley7XmGHcc5aiP8Kwiz0pbcSj/pmbUuPB1bjjUmjR+C
jhLCVT/gJcywWGcVuTmbERRVIVRStlujxu7by69z8BR55tSoAM4NR1Jqr0RXv1RJpPeJdNx6Fwkn
DjBySe+5mFr91PVZ9+w0Ov6egCrYHxI4wxX1Hji/sB2OuMwzOTywaY9BksQThoRM1iMP8hi8T8NP
aXWFcGp1Ufxs9bP1A5Fovugo9UKKJgL4tmD7IH/dhPDkHkMO69+1rRGLWAv8Z3DYtCHl2djP9zlg
9FujO355oAkujaveUERbz9SeoAu1pv+p9+Oq2RYOwdC15+Tz2UoZL9JC6gzPU9zEnxoHlrPD4x4X
D4GxCZSEmlTWFu2YVc2e2EdEuI+fwVNa8jR7QT+x78kBc8O1klUJ6jujIIXJB7M6u9f6lqyLMRS7
1pQGFT5S2bnAgptTrUrNJqmT2HO2Pb0dZ2EYQANwo2ObWR7PvS12wHB6IBSk30mC5C+MpMdh2zC9
PqrCh/EPEOiyCEYvJ46kfnGKmHz+jO1meA3sIbgl0WDNSBjBTBe2ABKqI2fsPmi1rEdzXmo0oQoT
Fc+qu2Rg8kdbsGWGH5TcYFDBxLMwMgMzGBK51DbmMTC3CwIZyzqE8wBDjFdZ9XmiPbdaM5hnFBT3
7chckKIq6nxl4DfQhvHnTXeDo4f7oe7UnUiq4smHZRjeW1NGP60Ih4nWZKM67WxKx7Ts+0Kjq62A
ehmD2q+TQ9Ib+Rp7dNUdGdKr9rll90LoPBexs9F0yCiO0gZ67ooc5AhixgLV71AteAgbL/kpY6d+
kV4D4CYd7K88zfUJG0z9u0vs7iZNAu9s8ijK90IPFCRpwhHIdWOR/Crm9optdZdooHDH8u9UyHDr
ro3DWHM2ZEt8nqXdiBs8z219cAd+YxxbkI10XBLSqqYgqaEhC9/98IbOOhKyb8dXMmnaRnbnQArE
vSF1/F0FPPzvC69A62UqsVT6l/RaL73Nxz5FYRLgvSgS4JGC0S50J54vDs/+TUl9sLPSgMcOw7Ak
wy3HDtzU5OM5IkxpCsKQIlOzUBy8sNM8+n6KJ3acjabnfB6iS0PQrN/2s5OBEl9i173H7GL1WFLZ
8p8mKjN4jTklLBO6wXg38Hh4FGqZ76kP9s0DfUP5j7KMkFRHHfkQHxKTEEC7fncAanEqlSSZNy3x
F+viCYAX5cGJKA4B7T432jxangaDbKUScN5qYM0R1bUWOAU/L2MN0kOFssKVqkZOCSsGp6MFvcPI
CbYX7/cUQjqlvkGavhjeLCaCsbuWnSEehhyVTNEBrRlctHCX6+TXo+T0xq5ZfbAwIsghI83xawRU
zpAur5Zmw1ydDDhSyqRePCrRIIJjHUlvPN2qLoEXCHTGrHhk6eZGMnJ688MJlEcHIyJHKakiDvnF
TE1qCtMBbMTkVWScAcBzspQyoy2kI47pvBVF04FtmYc4sm85RnZY93LSmgzR3crLyEgQHMEqF3iL
hRpPMpa5FdrQkf3uxIfXVv6hcEqSGlEzWRTiBfLo+iprwYewK4EGC/jEf7rGjs03qNxiH43S7N2a
I/e3kteLpKeg46i0YDI5mKT4mlJXpBzunWUzUHWuNvR4czWOfY3QGvfUr/1cRhKsh7zi+HGXWMpU
90JYfb1rsIZFa2covfxotZPtE7/2SnmbRRmGSdr4CJ7Q2XOYuP7BYrqjb397WPLzPUk2ls2Uo/3Z
HyMoukmW1/dgq3mUh5mZbismBrZeNV1U+885gUvvifRCkUcrzE/WFmsbNkIDyQrDnx7fmATCYki0
jU0exSjCy2EscZuz9X5x2IMUj0taJk8+ii1nN3TjL4o62NoFXtQ8Om2TVhu6FYJzyX39g7jjAjOZ
/O6WAxliEbNMZ8pWkqPHBEm9KvxzUkX8BZR72IK0LgSAOlurMXeM1xLYp/Hi1v6r76j5AJrAIy1b
UlKImOeuepVC+C2z+ti6JrPuW85AWDgcV073FespE1FGCsWymVoV+bhetPucgALEEZXoMj8lzM7X
GmNybzZjkYrmFjdtUvwoY9yzH57vDz0lhpje137YduM6S2wrfIgtAkJM1j12CORhK+G/VyA9lLWK
4I+JN0JADMkwdensiPnI3IrJA2rDrEF+ahriQiJJNB9T8sNq5O+tBfGi4JSDeH9rOWEWfusK3QpW
GYsyWN0PwzfqH7itmo7mgsJ26lu3pQn5dZAI4Lu0F8YhhGkrtWUcRXIu6sZlSwqB7mHFHArcS+ct
6iaYIR+Ap1jUbUnHimIMNCN96G2OnsP8BrDlM3pXjH+NOSibkIBIPkkol0NURQhCZf0pDbAMHVnQ
Fv9CnXcdAUexwpY9s2GOmFPb597ni1uuTehgaWTDGJfBS4tKxUndFGr6hXyOjZWT54xrAbnRZMiQ
VGJNw7er+Q3XjpegUeipb5+zPC69dYEa9D6zFjMOtfy4YAc2T88tm+uHfBks7qy4foOj4x1q4/TL
TS0HjqUJuNedD3YhevEce0LMWJzM/8UZwyO8xnhLPOVxHbwtVERE0U6IBYjHxOoP9kM5GVwsL0yf
y6qKwvuejP6OygyA6W22PPUO9L1rR/MQ9S/elDvxVg8z7FQqy+qye+Sxk2J4LoqyehN1xO1JCib+
wRITvLfzqBBc8oUqWnrIvQfHktomjFAPA4pavmCYKDzvceZ8YB87qjE+qqAPkjcMRhDMJtlkNEgH
oXsZqlCQE6ozjkTx6L0LiupP5JDJ1LJfldFzB68reKSclNMWd47+nIdp2GvXIaQ8meLcOFfLPSJp
/sYGdj4g/5KiDFy/21LWDCoRsH8HCQzbwHxbyLl5IyiRTE9ZkI9zs6oGwb95VUgRHdnafnXMsq/O
fZ/WKxg1kJN6Q7CuLBq1XTgxE3iJOAuul067yXcIcPJmmmlqPDmprpjVZZ1v9qJf2IBC5TP7OOlT
hjJNDd9FsGklRsvUix7fyffW5dgGd9RDs+UmAcJkN6uK4AcjZ/PYe2KAsCGLoR22fPyWfVNqNTY/
HPg+1stISNxaLyS+1oZF2js6ymngf1XKGuhjcIf4l2J/mh+bAV6EoA9D3SBmD83BJaA8bIDMFXij
dJuZ+0AHI2k4TlqW/I3+JAl2W5AWzCXHM11tHaXII4LFhJBNvHhkvCqtPHpwLehudjLR9bC1lrYO
LlHaECllDxOuGXEC/gDdBbYqITNnbXl/ytya0a7wHweszPQpQCesQo71m3CRwdfCSImqZu6Clwjs
Bj6LDO4yeQqL4kx2hSJft0sx6g1nIuH+1CUB3jXsZKbEcH/smc0w3nxmTRAMgAuRBEQuYET25HYW
NRU1U1C4jz5jylEUWwmmq2empDgHAOPCcyLiK6NW2R1RFJTdaDe6hLQHAKbu2mUa94xH3s52KbuT
64TcnoPPEuAsWKtY1OWOoXRIgJUq2NM0VuVL0TUNA4+0nyOclVdsJ6dbHH27mA0qCd8eqApIvSj/
6FnBpvsg0yI7O2mfdO3Ono2y3gzYLfXD9BouYxfx3DlB3cKdVzv8b0Q85NNnCAc5G2M2z/di6u1s
WXkuNq5v2/ZTPjcWFg2QGC7bcsDO3wWAWPiK3w0A7OWNtIAfQdJJi7h/qmgNfGJ2O0VUKATRbwDb
ffZY14EH3hunwj63+AzZFSv8TpR5Sv1B35NDB4GbzJ9zR79xnEdMWYmFuqtgjvBgKzviCMGA4spN
iqL01vRR9Z2HgUYAcCT/JG7g7/xgQGu6jr/nE/Zu2bw1yRR+M8ILqs+RBwWlkfi62R5ZYdM8l6AZ
IMejAV5CWSMNZACCeH6IYPnMrNgQimNjR7CPTnI6awyLjuyxpd76kz0e8sU25yYew+4Zs8/kXq6Q
gGbfiQ5kwcb09UybSB+yjngxifkn6oqK+IkRk+A17YzMqWvRVrOnrML/ppmIg2gadDGjpbTf1TpQ
97U3ZEehsnpbO6n9UxHrI0uPMx87Gr029Y2/CHqqkMUwaC3ckjtyCraNiSpZ9k5VcgjquTeCybWQ
d7wQSQXBCaCGLZfHxsJmtfEKOb6XUTHpfUZx5Qy7KdR0JrgpasQaJHtJFSGLB3gGKP6hmJb3kiEY
RlGnXNKZGATP9jUzKf8Kv2SHsRqEDMwzA7pgOUYEQDMOPXMAco11sT7EcmgYHc3mlnFk2RDJkaX7
1ce+eQms3vEA98yjXDDeWPyHXTkPD37Z9DeYeNSBxhyL7E4mMFyUIyiCWSt9lfxLEK+6HJY3tzMJ
ECt7Gt9s8tAShYl4qD0UXMIJn6t3YLMUUUpY6icGTHzGhRWkFguZlsQ76eWSZHKL1KmeIm0KCvdY
4rBK9hX76xA2ygkHKupiBCE737LdWvBhaM+46wwXbrmveqagER5kDz46/sJD4U8y474fGvkDd2WV
dqgNaY0usCwYJ92DR9yAV0hnOw4eccAmt0tb5BVgg2CwHoYlGCk0q7Vv30+109kn1jJChJzCmo+G
7puHzLZM+KpMb8krckI0xzgUYlcTxDhRsTvfed7MTNZK/NuZo1X7PvjMYNcoceIXKkuVvNDGsLzU
lmLXxllQrauAj/WRdsTkpWWKs8YHa+QvZg+LOdGdqc9FT6/OGuapZg6VUkRElJhmgzPI/eyB5wLR
JI4ErrVNVK2ZXqcFucZdW6iFCMuYcItOpxpkHhBgD+WX5js6UWmSdnzKHUCh6jFdOzm7B4HRZSBB
ecg621fpJuL+ZKtbyF49pSMny03bLyOne3e2HkwwW+SMi6ugfbNgJ4/2Y0pShxolLYcPB+xi9jy3
UxaBoLNbZAk5amIyBK1QkyNYU9POGujatNcudQaFteo9wxymDugCAWZvRDgPF8IA0VL/VnbTD8QW
BzMToyQW1U3olhW+tXLeDHVcdvYTvNyU/u/QYrTfPicuqLzXLqiG6RajjmWiX5rNdhrumJ9xg+H5
nrDL74MevzENawWR3jvOegs1HJ6ydZQDsgAEcaBPhOiDnDl93qHpB8umr0T1kTRONexTz6oZIDm1
6/X7lAdZT1xvIiBUrlWBhdM9MC6K4x/x4LFiHWa6Q2ezc0r8cbL7/c9//O//93+/pv8TfVcPVT5T
ZfQP8FcPmEC69r/+6Tj//AfL+vX/Pv76r39yDIFSKRVEF3ZtWqJw8fdfn5eEjjf+7f/lZlHRkb4y
n6Hf1fWGk8+4z+3cefMF5wnSfuS0Cc5Tyt3aeub00gRM7qeMuVaCPenv3436880IhchNV4Qm0+nr
6wT1zzfD9G72R577PzIHu8fG8Yx+d8i0dFsxFHOxp0iFOHCdxWwp/oevTChfSmEr13eh9rven68s
PGZAVmyNb+wVs31TzNSy+JjjlPKjG8KRX04I4OrvX9PRf/66LsA5N3A8NHMYcIpy9z9fFNsUUpLC
700ByNjeBm7vA47sPFmsmMcyelqN3DYszaaVzoMU5E4B4Uud83R2FbKQYZq6ofW1sg8+Mm2KiNX0
bAoo2Lz6Ey3qrrMpNcPT6PRhcIoKDjY3f/9L/OUrc23tghQOpPaEh9NKB3/+DoIPaJHRYF9m5QzY
k8z0AT1v2LbCBtXlsql5n4WIjn//qtef+i9XresI26FgBRWTC0U63vWq/pertlraLJahXz2BeqTE
wpRBcTNkJAuJES/dGjlYMV+mcfYYB7Rz/IfLVP6bV3c95XG1Cv6wxZ+v3uOVbdrWrp7CauwuWeHK
p6i92nThI/6Hl7pe8X/9Rd1AChdjnq8973oJ/csv2grXYiDgVU9tx8myxPixJkzU7PpMT7tG2cHL
33+wf/06HeFxQeI3DCTXpbD/8nVKgD31RPzhQuskuYVYX8cs6BiA5ZLygODP3Mhne/z3r/rfP1Be
VSLge45gEy7tP39LNA5+UYZvlypji75aLP9n3KJgMzWzlq//8WtxmaKMBdKBe/rXNYZrs7aR2MIL
o3P3hY0i3BLiaMlVjSJN9/cv9m8+Ts/1HBUIx2PQqv5ypXiEwH2k62sx0DXOD73uc76mcUABCfJr
HNaplcwTZ97+/es6//268XjhwOdbZB3V7vWN/ct1Iy3Mo0Ln4QX31clYbpPvGhcWb4TWQsV2C6I+
GZfms/CdN+/a0bPO2o6egRBiRcNq6xN8GDnPafgvDyBLnrUevP9wE/+b9+hz4ESF9hEdbfsv77GO
TTS2wCsus0czySoufGQ58tLeuWzpfUzyqn77+4/lrwsuV7cSrFNcZ3wkLCF/fioxp+UliC3vIri3
MQaSH+j+P2dn0iQ1km3hXyQzzS5tYw4lmUCSCQUbGQWU5nnWr3+f8zYZirCQZXdj3Qu62kM+3PHc
cygKgI+2YXA2YJE6mbZC957xk/YQIZC7vf8Dblx07KXG76C6pdnG4qInvcaYSBeIZ7sb9XNqNlSS
ytQHjNt3K0stPTs20pSQIOwsgDboMozLjw3i0e+crLSfIbRzdyVztQfg9+SEtPOPeVw+lER+G+Zf
jZ2m+bBsFAXggHrOTve/+dpWW67mWvwYlS9XrYWXaxFzAcc/Ws/K4Orw3Y6Odi7T9B+m6Yn0C6hY
+1SddszIRisrXx83bslhUcfBpbMNlzvgzkPtWqVpPgP5oAOqWKPYjdSfDs6cWB9oSn1MwRod/M6W
4BCnfLj/4deHbeGecI2aRkgB2uJyeTyUw8xAoz3rMZGsFg/FCOlTOO+MqOn/vb/W9VuyhVARqjN1
nj2ttsu1EJxGd6Nx/GcVOONBbVyZ0IXWEYh0u83VMT7eX0+7OlUBttIQGBkmklWopC4XzEBc9I6a
0eULFK18QNwwNk49HU9Kw5Fv1Qe7HdRzhswNJFJTgMydmG3jPCFqN39qoJz8twBsb2xyszE+WHMy
/BNZeHEojWoGz8syjJ/c0HI/3v/Zi22ybUDtPAhhq/ynobmLu9g3UwdrrJY/6HM+nyANq0+Fkmk7
OnLpcxCqa4/wej1D1W3OBe5el7LtYj0V3BGa6ElFi9JFpjYfmF6HSdSH7J+uBRTjzuH+B/41YW8C
Br4Q0JLqCCi9HEyAuzCqPaCJAhRT9UAzuX11TSU7mqaeb+1QHc+RMRv/KIOZIAY3ggkpszY5zrSv
dypJzN7S9XHFsy+t0P//HkHYwK2E3NBdvEEthVSl0+FUAjSTZyHCnrXxe4hLP/zPL+nDnetwlEQ/
ahofc1AzMA1Dj/rFRKXI8QwkT19XNmiR8Pz9QeCQHMPAJtJaWbxK+nUamMmWIwmytN/CCg1SwUSs
iRtqxepHNCRBElOdhdEIucbJOFidov6XlnoU7vrMpN14/xfduCOacF3XclTdkdfl8iW5qjIQ+Y8t
iAA7PbixNn2BYGo6Unww/qgaVaP76y1ertwAnILm2jZwZ13VF3cy6dDA6ah1PFTQRsMdDJXT8Kgn
Nh3uygCYf3Kq2h6fasrbL0hs9vXKFdWlaVhcUYJZXD/7rxGILYL3pkuRjWnC5iEc0+ncolMHO6g6
fnWj+omI34RLK/woxWt/Z7JhQw5s4JwqauY26qkn9JJgGKe5M24EQCiYgTXnv6CHZSmwh3jjh3b0
ZTKEOEVGChwko8wIbvbn/U1cHppD3syBwQhp4mOor14eWmNCaEjqnp5LfjqSN7YFg42IPuIDxVZD
s+D5/noLX2I7jm26FvPRqk5H3NUWzzrU61BACK6cHcftVSY9qUCPNBurgIG3TZpNePCVeyn/L98e
k+OQkuK3Db5TUzV78XJtBhQo+DutZ7ZqeRKUvdH9mCAtas1ma1vVuIdwsVi5HAuXzXc6wiIZ0Gzd
knSOi8uJZN6UgflElMARDu3DjBE166Od0jM5VWpZTwdYvxTlPDZa2dK1B9ywjTvaPysfb1z/EFeF
d0THoVoOocPigHMVfE/N4JeHvI86fKDZFrbPGZjyDPdtd80/ZqfZzPZ2VP12RgBTTwbZWjtOL6KP
rOZDS9dV/Up516JKApWwGn0fDCmZA6IX2s2nGKRf8lxBy+HvVJpr7q/GhH1zr4Hbx/CEXa0+lzC3
hqSxFXg5WC1gsgcb3YaEaeUUoRYdDaWmnhv4gVD3ycyRxukUF4pMRCM18oYu63pEHCMg9luGpZTg
xRhgZ36NAdinn4iv4SQch3Hs9A0iEnBz37+zV2+EBN21DAO+GnI63ZZb/CYH0cHsoYkATslucjqk
iT/YG1qMUOLoc/mbwoqzcmjyclzeWBbkhWj8cTg5aXjeLJg0zG+jR5Z56jC2nyHMLb8gjBqsrHLl
0nhiLENurfMo8LSL7yqhcIkBnWcegA20nKkcnmvTQK3F7A0kn0v9rGQQLSICHjL7hGZJWmbNVoRT
shJgLi05P4S80gIjo1GCcc2FURgTA9JLJAK8wDWHV7NKo0OONrWXo8bXwzIveSCjovRIeauVTbjx
PHRKUzblAkFysdxqDXa+oow0dEMYL9zaeR59zOAy2g/yFo4MdpzB/AjEIhEhTinJfLp/tW6cNEmN
wb0irDeNvy7mzUmHWaPPUwaaMsg1YK9gQrPfSpRF77/BOsA2FTcJjle1F7FCPxSdQI2ck54ZT4Te
dLQfDcefrEMQD8E34PwoANz/shuPhhMVcCUSM0Ees7hccROOZZiFodeYyOKYffPABCGw+g50maWj
iXF/uVuXGQ5mTQUFzh+u8+WbqdVkammJhd5gp7jRMamxbz7GYxyTA1QPSKWkJTwbU1x+CHxaBJPT
ah/Vuvp1/4dcRQVcZkrk1J2ELcvAy7CkN0cQBHWQedCo6uirj2J0PIZ1xuQfE8HSeVOhW2X8GBuQ
e1syKD3a2QUV483sWErwOxGjWn70Ox3KVeha6tlWNrQ3LGNXa26gG5uCWDL24mgeyqcZWFL/sdIE
4/6uCtFRs838zjVORW7WoHCA1ULQef8Drzw4ztSg1E7oSShsmIvUH6ZIRKR1qjEOiPU/kjH22PY9
FK+AhxAAvL/Ysv6DH2U3+WOBI6ayskw8QDbkToSTgDkvNfJDCLfQL+Y8ocpOnMk+YdQEKSkinPNB
BztQSXWu/qVEkif9wD+af9EBxPhb4TTRI6rZWnlAyFf/FRPDaitX8MaNJyej7i54YTZlwMUNnAqV
wd4m8uDDnA3A2ujVmoFoXq1Zd4rHls7Gf/d354bdtNkVtoUU0NCXd360Y516u5J4w+T2O7SFLGCx
IvJizNihNPTmQ2MEaB2WQfx6f+WrS4AouAGXKmYbB0Xn5fJbm1RDmamKuIc2UrOM8uhBBvqzix4y
oN6P9xe7YSQJ8C2SL8b8DMqrl4sZFhMBWlkhpWc447llyHKrTcn/4ISwU7SPhKnbJFaLaH5A5aGP
mHr2mjmhpAnKGQCpqikIeUKsBJtCh+rQBBjOT7P9/Q+8dY6EZqqtYi9lxfryA2fAOW5rFrGHolBK
DU8vji28w7vQYfmsYXKVGSlzG+jzcLy/8nVsTN9B2mkuLP5BWzxmgOzG0LlJ4rWOWYiPoUINaI8y
SvhFD3Q6uyNyjehbFKP//qsrYynp78nyGd65/OS6NI2pVvzYK9F42SdDqWwmIO0fxjG2/4zo0CGH
ERQMtlBwLVd8/tXlldVyKvQq3UKqaoY8jjdOF/x4EDndrHs2k3Tbgv/V51n34QOM1WwlvbraXzIc
WpIavUA+kid6uZQFsCOnSKR7aDrrjOEh7CTAnW8Cuxn3E/x79H3V7L2GiE2Vq+KFAPkTt14uWqdg
9ifVEF4KgccDaRZUVggDbfK5jY4tDZCV/bz2vbgEEh3boYim2riGywV1kSGgk2QWLo/5AcYjURCP
4/8qGy0CJEymTR5lfH2Zw+AeMu7BuKN+KEaIa955m6Vr0gS1BzoFXKvFpTLtODH9wDe9pq3cY9MC
74SbIt+ZtTA2wHXVl5whtZWvv3q8clH8lHw/LOkudjvy4cUcVd/w0ia2QxC83QxiZiBe37iE7h4s
h1BSCysTpxr86nsjO1anX0mkoRP+YIsvt95UtRrrHlvQLtGN/1YLFASgACmKJ4BZCUQZQcPAwfu3
mSaQjY2kk0d97nLNWUHHMQt6gjmkw5hKqeK9rxTuRwfFk2Mg+d5AxWbxyq2+8WpdGUnS7jJ1jdNd
rKrR5RiC1vQmNTNUKKmaBnanwKciq4WAae9/o7wqFymY3Fc4IXlCOHPcz+VqWSq6WFFy0zNLLEMb
inxL5147ROH004DR0Lu/3K2PIw8gXCTwwKEvbm7HOFsEA5QBa8SUbVs9QixPBdSSQ1GwknLcuq+y
tmrohMtEyovAvNKqYTbpsnhph1SEanTuSYGy+5CL3Di34N5f20jTdpQvYUe8/5Xazc90sE7kXCSc
y0ZGDf8BJLKh6xmwr2cOEOe5LLbQ44z1pmK2xN+7EVi0PXobKgK7CPiaSEUE7uRS/2oNG6J+n7H9
Df9sDFEmXHuTephziCdegVj4+gom4NYlEJApYN2osWLGLy+B3/p+UEdMBM8OSMQeBCh0GSI75TEp
zRQmysr+XAU6XDoJn+DCkTa5YpHDzCDxy2oKYBjP2vY3oo71kanU7On+Kdw6BMdWNccGq8hNWFxt
s3XGSlVr02uLqv2CylL20LZQPEXNbK7YxuulqF5oBkVKQngCnMUHIU9gKVBTCALUXt36Yavvu8qE
8DnqjRVDKK/t5YOVhRKV0WNHs6+BL0lgNTUjgQL8vgPmKoALWehR+xWUeH/wicD3wOn93WSUDMmo
MLPc39RrR8/yggY52COgyX9v/puYwoBxCeKJ3PWm0Jk/pKX5mJSw3VJi85GjB3uoh9AI3F/z+iWz
JvAiwR0lMnYWYSOMjIgCTpK0glLdszqPcJmJwUCkUeRPVoHWcjP0TGEXyq/7C1/fUxk7cXNkR1KC
jS7fReMMZVUBCfLsOLPNx9JsYEmHM7lKvt5f6Nb9kdm8TKooIyzxFL1i9dVkYC9CSCI89LvLD5Ed
vtYqW3t/pVvXh200ZdWWA1zmmUnYqtGkB45XhrUCjM1ukaSM6vhBGwZ445K86j8nqci+D50a/7Hw
jZ/v/4BbeyqDCAo0tk4SsPAA5K6lomST7UEfNX/04QhEzYh8//02hnyN8NDhpdCtWSKO+liYioA4
wbPCOO6hN20r55hQXny3lWEd/CeYPIrONEku7wjl29mZS4G6JVjTH8Kc8wfmiWpyOPX3/Z278QwI
dh1bB/0n/yUv0ZunJ8zQBETtWt5YTsreV7XsQI173PZ9hcI2ADRibKSXLVqlK2d2a2VCP0yOLQwO
T/79m5Xp80iMODaHufHsO7xJ8c7NW0Y98Kfw1sYiO8Lt1+0Alq01n268DGqTtL9oSILAWL6MIuoZ
Kg074YVuziyWQndratNk1w1OdLy/v9dekHDLZdITY6NSUFn4izBW+r/Dlx4DxLSx/CkaTplJUYU6
MYQrCnKB9xe8YUv5LIcGEX6Xfy+3VYGZqixjzIsWQKjcW+fOciE4iQxkFIei3gm4P+4veesbBUZG
46pyiyzj8iTJG4YKcjbDc3uItgNQtA+mzgCDKgoTopnEXTE3t44PnANlSpscFAzN5XrQYs/qZFSG
Z5g6EAN+EUxkM6okg/N+W01XlmTXoCJ1XdaI2mmsSrU3vLmw3G9aH/Y7xxqLldd+6yXA92FRFMKk
iGWPTW80mAChYPHKCgrlys2UrwgC5LugL0C4W43ebKFj/BEJ/524TQwLdQhDOA5gPxO43yJGg8M+
QaWPQF0D/JtvmIW1vzaF+03XAFqbI8MRtUzL3n1ddMJBODNlkmDY0pi/ffhFK8KyT6iBUrA6tkES
7Ey38F86mEl2FQOa0UpkeON+6lAiUrl3OUjAR5cLQlHAFPdAktm3jYnIddSf9Vz3z6gT0Wq3mtf7
33eFvpC7CtsrCSVswED+Fu9BjevJitzO8GD2abdWEMNzA95wFw0DswkjscGmjwxYN3pTkCr09WMh
J30Ger/wO4TNsLLhN9yzToGBJhHOi+e5OOURtcWpsAfDQ9e2oWvuIPC+AZPCnKqNOOSpHtzy0DDM
cKqAYz07dpwe7m/JjRdLzimRKJDngKqTJ/TmyE1/dvyoq3X0cAb/GNFN98aqbvZhVQQrH3vD/hka
6FVajg7AF33hOuEQNGAp7XQvzhz1gUkTaFG7zv5axHP0ZxLx9Ngavbpi5W/sMMhxAABkBNLqLoxu
61qiF6NlerkKmy+04m43Iw4BkcsmrZCV3fTwCj4FLdw3WwjaxYMwh7Bb+XL5bhZBPP4UHI9FP4y3
vDhm+CdjmPtIgCYkF79HzeB/nvtQn9//msDNWJRbZZseppnLsyzSARq+QjM8zRf0XTpITYuy0RnP
ZyzPyOn0vv/uuFhfkCqcJqbqcj1kigcUZOl+1YqW/R4V0/YQkVeeCuYPVnznjWsqG/26zO4JJZfI
UCj8AqU2U9NTqdxuYXwdUa9sIVEO9BAC8/vfdcMqEXwAwZEpCAh6eZxv3oSbxHNvlHjNDLT6i9uT
1W0YAkRqyUDIAa1X1/FXlrzxfVxOciweIT5teU0Zi4lxZ47uMcClfqgLq6TY10DhZ8Nxev/rbrwI
SpkW1en/bz0sbkkToezmxz5aT5rE6FjQbwybAGnwHeNzzHkb/fhdMQb7MEBsQIo5Wc/3f8ANO8Cg
nEOzjdcABHNhhKcoFXnkl8xXhsOsMCNvSOgbzDdwb+ijBkkRyJ1ky3SWU628kBslXawtc04gr0mK
yGgvj5ZB5qqpijAlDLLExKygD9ucaiPBNCOgjYKX4kDSF4XJ06Br8bZ30PN25tD5Y7bC3t/fhxtW
gVYqKS5QZy723/GTN9csGRWVrFpNHmYl0f5wM7JtmcbW+4P5t6ssK6k9dEQdFPnJg6XG/k53RxPt
D6ihWycrvgrLfZ6jsva6KF8Dc986ZhyL4CXR4WIW5HKrzRwgp8vk+sPAXJj5MNVwOby4gaV9oWmZ
/mhHFS5AoaViXAnabrwl2fyhXEIiD+HWws/EraLbsFPGD/BA1Ccnb/RjHGsIVwTRmv/+20haWHbH
+RvpOoIZoWUA0w78nYHcxYOoUxNFFVCtSPdEWYbIRVd2bXlGwq/zDwFakYj7jjlY71NVMXU8ox/N
WNGKO782XeAm6f7Imr2OmVy4c4KeZPanLHuIifsrdELrKdqqxHyfp9IaPnZtvjbqc73bErqNsWRa
Q+LZF+aE0ajAUpUYXdpwzI55qkb7ysqandDNtVjl+kYZlkt5Rg5jgaN2FweLTmuL1BCzbbFdNT9D
Lcqh8+SJQuuTtwyeh3q2UycX6sT7D/XGJ0ogIR4cPA/jMwuj0dtlFyMm63sjrHQ1nrTOHrsozItt
mSS07O+vdp1zUKmhHczd1ZiuXa5mMLiK9gjoWthtnacUPrS9X3YIxqD0DYXu1HXtVi8lWJ1yt//r
/uLX94d2npxI4HsF1YWFbS4Y7xADIpSeFWVU+NJu2tRW2TNob7ubNIiqlRDi2gbK7IZOPyVGvMHV
eKORwWGHMo/X+hVFVCvVjwMolv39r7o+QFyrTWFYxoFMMC1exSB0eHwRMvcmgupPRePMTwqD5F7a
5u5aSnNrLdyaStmGUjeR/aXZE5FIS/BOkwfRkAR2ZHBRQwHOsHKyVpy9sRSJk4TM85jAei3irxg5
+3aAVNybOhH9RHAr/ZTHSrpT5jleuZS3l4JSj04guNOlnUOWo1RhvOqZwyjGT9CK5Ce9MPM93OJr
+OcbV5A5CQk5IYiVTc/LDXSaHsE+Nxu8Hsqvo1NDoZ1FA5iPApbAeWi7lU/7OwpxacMt2uYSkCNo
2kP9eLkg48RqONh+7yEqmKG46VjReQpH/0thVtZ3tfa1YxBOfbypM0ondoAf25WZPpz0FMUZTHmJ
Hi3Ku/fv7LWxszA4ZC6AkajBLSthWY1AnB4jewXhAdQa+hTsRecnXgihDGwc4xGC0HdOfFF0YIAQ
9DKFYmnOlwF9l5lDnsLO6Rmw+P6jgGj+OlYh9JlQQhy0BsW6+99441bJ0AAAAbNeNmZnsfPuCL9O
FnVeA1m0l0OKfKbGP5+EaLTj/7AUAzEAF8i16dJdLhVp3diHqdZ6kHWlpNuBfzaUwDyEJGYr7bVb
X4WZMWUZRdYWF/cJGe4O9qu49cY+aj45iuYeCXi1FwodzsoG3rgkgkI0hRNyImEtm54RTBulWonW
U6sR2nmldk+DQFZVhPHwWFcThFVz8f6UmoIbp0UMDcqFjPNyKwO3qR2RqbVXDDNwkx2cJz5QtBTt
xgyN6hDGZVTQxvBI6x5CrMI1Uv837Cxls9LyvWEpiL3wyxqgRCoTi3ig61K0jusCDDgsv9PnFs2D
8JzXFYx0JDkKRKid6afbd18kx8AwSVAT6y7ds2gmCg2z2XjCyMbjhPbWIYIJ5mQqsCfdX+rW98kt
Jg11iS7dhdtCmmtMEI8iOpesO77q/s7nyN+Du5vgMVD6w/3lrgMPi64X3pGmFB30JZpW73rSxtCq
PZeXDyU/Y+4TohmnMi8+IzIUnRqp1wXHT7PyNm9+J2EACTBFhCvgBYyF+aSg0OuNjRW9QO+R/jPY
VrCDgkFyK5b1/v6H3sgCqVDLV0PkCyRg6WJiwoyyasves5jCAoAWJ6iVp0iKbaehhWumqZEpCabI
gV8ym0cSpiz4N6mV5MeoJc35/q+5Nhe8JUaLZL0VpNrSXIQTrOZw0szU3aoh2KHENj+5fVJNR7XR
irU7dX3I8uXC4iDHa+Xduny8fVjHk5lWqqdVBXpmcQIZ/A65OuN1gkj8xbXh3UZ6Kk52dZeUK4jH
a3NFW+BvNxu7iL9dPFigRtoEv5Lq0SOptqKJyx/aUEd/ilyBWsaVesFWGzs/373BQNEJqCmtME+1
xFnGELaa1oA0b6DBLGfGrfMxz/Rm5wRNtnKTb5wlBU6AS5SqiACXECKnsarQtChODUVi/MjFOJ1h
ToGBUIWB7/5Xyb26jFqYV5czWib1c5XDvDzIAB8pifUnLwAxfaCtasHfnFunFPTfCeFbgAGNAgYm
LkeoJsp85Q3d+FIB/J3jxBeQLSycgAMnbyYnSz1CpuLYkIpsBsRJNlDLrQVoN5YCPUQ3BIAUY3jL
plKjKgaxZ1J5JWD4veZO6ZcMjSRkUOtoxQTeuKAUhegLUpwiZVj2y2rKP8hDj3wV9KjA+0el8cC8
Z0jYQxX9LSt5yA81z6V4tyuj3wq1gkZ+yXC7I/fgTS0IfGw0hSEKkAYaIcCXAjEJgmsxz7sWwrxf
pVsP6TuHbcE6g5exDZOQXg5SLdZsESZUkcXOvcwdyuw4V6qbHaowgdoxszuUUAqqvivG7tYGg8+S
TVfJ77DEcFIXLHuGujNvTtBM9SvrZwRn9MbpmAfU7fJ3rrhrEIhr78JnwiYB/EF60mUnTRulBJHr
Z15dGc2jPTfloR31jCGsKjsOSrPGIbBcD7ixrOrJqSqKes4yKtE6OHXt0THPk5YWART1BlKWiNyG
QfcUt2ra5RvZolJXbtDSHshlaS3ItrkkDFrmuGpR5CHz0sYZsaumP5UTbLXbzKhtGLE7uGPzQGMQ
LrOcXUgDfz8447C/b5Gu3CqXH7JHClBgTTAJS1RwXSHFO2eBfkZAqKWYW4358FJb4JcO7hxV6qcR
2U774Cuu7x9KuEPQz0rLJHgcSmrs+xCG+mglFr8q0PGbKNgYEj7LLBTjkpcPKwzsABBrOZ3TsrI2
RRDUDyOd1a3F2AxQihC1GyZctw66UtTwkuBYorP23pRW/ghcrQzhmFQCo3L5IzQ8vBIxTXIegOns
hcOCKIqPnhDtLxVF45UQdenj5XIU1kk95Dw9YerlcqE5IXKU6f05tIex/pRkbsp0UjghB35ouCax
2MBgm6DejPRbNNHyRBph5TrKT3rrnvgNwMYoTfDIVZB/C/cEbX2EkobZn9HJ0/+z5yn9mtZh+lQ3
Yb/yucsaEktRgOTmgXKgwLmcSZ2R+1ObwepgyssFihNVs7dJwFZcw/WzptRC/1DGERiwZczoZlZO
J37oz31fTo91ylgvfBVI06SjunGguNvcf003DlFyr+BkZSpO3fPyEN2Y+cxcm7uzwekNL31SEI93
mTGNGZKHmZ16jLjpPjKJqBdvgrQ11ZXOwdJW05InWiKUYbAZMJy6uEZ2mQiox4PmzCWLESqIzXxK
D4zXMUySVAL6q1yJOnQoMwMh7zVmpauBM7k8n46LojxDoCM36I1L7HK3Fyizz2fUuALdPfU1iX2y
cRCBSg9watfOg0PvT33NTfjyKKc7bekO23pWe+d7h9yK9jTMjmMcU1uPlO8KLHvlwejhQN8rKvQF
x4YBs6DeBiPlgl+hX8fpJ62LBQIdhRyE+uG4yDE/N+iXQ6YZhVBxvveEQZXgJjT6MzyTZQhlRm4E
3jeg9xVVL3nYoQfdomzTKCnTFH2fP3RCbw+GFikrUer1gzHA40o4HhZCZvGXO5sYKFeP9uSfVRUk
aUzutQ3tKfv67s9jFTrDJkkdt2dxfjXSwYVudv4Z4To93gRNJwmjzH6gathZpXN0bMDhezEmugmW
NAu+vHd9ACXMbxBmgJtFA+XyK0NR5CMjVu55Fj6zoViqetP19JzmMPF/ohEY7JIg7VwIu+x2bT79
2lpAa0M6Q+mOUULCycvFoeUrobeZ3fPYa4gEqVb2Ia6c7FOvwfpYOax6/2NvrEchBlI+OffD9IL8
+zePxYXptg/jUZybpELYuDCMHsXTmuGyplRIAJqgWokeb3hWSHMIOEhDJKZh6dRs2ycAr3JxDuZW
joIgeT4XpB/qRI9cVL4BhWUVFjQyANNEEcHzFDGtOmhh9pg0bpqvPKdbWwC2nAI1r1NyK11uQZ3C
B0CTni1Ah8JTgvEFyvBq7/dq8piVSrQS7dxYjg6JzeAYwFY5cnC53JDHokUCyjoHYwwtTstgSBFM
9l4LtHEzqXQX7p/wdXwH0I2iBem7LquLC38wmuwl0jSB1xXoGWzmUkeTlDF47add+PmHqrdshL4m
s3+FBh5pIhfNkvx0/zdcewS8AeszsAjLxZXhyGwayb7RgM8ateLUNUi2J1GYotRAkSQPoDlMMXfv
bOdSQ6WdC/sj/y3TTWnN3lztjCYXRYIh8KDUc3cZPdOjW4j8wGD/GrvFddDCUjI9kfkJPbDFmRoq
dWeEYwIPRXFFP8BEGRR7S2VOc9+njftesCtfRt1SJvAwjsg+zuWXaWVSImikI9AslOaM4KWyyTM7
+Y628Vph4tZrBRREeYl6FzfWWryO0jcQEdU6dNssaz4YCSqeuY1eWanBIV4Pg7mNR+hR4ZRD1JxJ
JGR43fBw//rc2F48Dmk1CYKEwS6+10+VQC171z23XVcchsH67Exz/MEHgfJ+W0DEQPCC4Wd3lyWf
KHWt2YLG5tyzH0cny9VyUxsIJGzzPq23aZBF7ySdxOrA24NTpfpLEk+2eXmY0WxC0D8ocKeNmv4I
4sFiMl+rTkyUtSu8EjcOUxbwKDPRA5ePcXFP9WDItAAxhfNcNtQJqqpR//hlpf1j9wn6KBVz0545
tSNCz1OnPs6mEn9DDtBcMUnXJvDvCBmXGGgW6Y00WW9eZlnMrcHYcnUeS8WhUNvCm1UnyaNT1PVZ
I8M/3r8/f1leL5MKRtYIWUikaBWTZV8uWLQoHaJjUp5d5GugLLHTTCk8iMmF/TKjScEHG34GS7nk
pjm2rlkpzyOqKNUHa1CT6j+/UibLs6NJsZ8HFFIRsKmbzPgp4s4OkOcZjDDamn4XZedRn8ru4GpD
DktzVCNmtIl1HTFP1AdR992MtHPVaDMFgWt8C12Bgs9Rq6smPFhm0oPXZ5ZC/64iG/cLji10Fh24
wsU+HeIg+eTkRdZtIr/Olf39Lbq20NAYcytwFQxcEF5e7lBuFDobwe+PmtI/uuP8TMd0PNEYyQ7N
BJ5XHf1xJfa4ftaE6pLDj5qn7EIt1lQUE7VrO4HLFTXHXVSj4azmlo3GFUXI934ecCnCKgYvyPRo
fi8+L56yPFSy9DxWk/7VRMIi2LWJ04xbX+jdeCz7EYzyXGNPV1a+Tsfo6TOwQ6eStw1+9XLlzA2y
ukY542zDADQysx6ooE+UABUXiiHJwTEjxCOrHgHXGRu3Yjmvj5UMkFEFCjsUzqiCXq7O1FdV47bG
s9VnBvTczBJSSRj3PZWdxzx15s+5HMS+v9k3ztWlJUFnjeIrE6MLl9EBlabnjhi10MewOvU5Y4Mn
VS9CGLKb9/tCKNaEAfum7HrT77r8wihAAmLSmv6sVqq1txtEwwlw3M0cG2t1qqvN/AsK0+EGEKQF
NLsulxIwN09jEbbnEqwlcppptUfsb3gaA1Xz8jhNkFRN1jClV5spsSfUfuhugRKjrb9YlLzSHIqo
Obd+APc95TDrSVSTW8KfVgav909OXocLOwnDEhE5aCUApRzf4gujKUZ3E3WWc9cM7n6kv/WUDaW7
CaAo209MLu6mhOjR6XKp1F2ZK9732j/JxEsiKWTJHvWAhX9KImBRaB5V58JgYB1afPdo5kMK6/Rc
hx9hNU63E30nk1+AqvgOQeJKR1vk3eB2gnPwf1Tz6R9wk5ecNYlbIKPsaPU5mw1YKNrOQv4ANfBN
CqXty/09v3KGci3JHmLQGabmtrCCnaXDsQkT79maDJCsOcqZ8SZvYTI9YFGsgxlWvrbyQm+tCaac
SIemGuTTS7NgwrBR2351rhqrDE9lpoXjq10rqFoXlIWeBWPz7238yD01aVViiWSreMma6ot0VJLO
qijsdcUfmxmqrT0H9uvUwfFxf0uvC8qsRXDBRSa2IvJe7GkZR75tZV19VjjhuKM7W+ZpsE3rtqFk
q/iTdiIgcLO9U5buK4F6ae3DJNKbZwUVUz/eNEZVtCu2+MamE1gCuQL1Lqusix8Fq0jbIm2dnWPE
3b4BSex/kN+HygbYXn+kLhU07z9mitgkmpKXSL7rS9tR5rMllMLIzl2aVQ3d6VGLdiEKbfMP30zM
r0aLdORKjKnLN3ppQ5h2ofzI0ITBlV4mJ2oyGJFFmew8A+zIxGbm4UTl1kK1cILERJbJ9DAtp9Az
DPSKPtt2Hg+HCpU262mqdMhsWmsail8aSjvGtrS0Nvirthij8NPZVEHcKFDdbj+ErgvnHDpgg7UJ
S2TLXlQxjvWpmu2yPd6/UTfOThLiEkM4NqCjZYciLIxG5GOVgsotolOuWPopUepxr5fWa+mE8Ur3
Qaamiz2kXEzKKrm+SSgXdrDMskIro7g5q/T3vGRsm4dcTGt1xL+UqItlGO8DPIFLw1Mva+116MKw
NVfDGemVXpzJcHOoWFQkRg6VI2hy+wpYfns3KiglvFTwpWpeQKwGnbSR5sn3ZEZu5BNK0YP/lfKM
G36MTTTgpp3l5oa+R1AwQO8vIVKWuq1jiTAb4pn22RpGbDrzoA7M8FOVGnsrSvz2CMo+Uk6MjFJx
y+u8YhIQyIF+ikqz1xCDLoW1SeZ0Ep+htVVhyPFTd/7RFijVooSJtNe/uaKp4T7zdbN8Cl0tivYp
hB3DNmpQBtqlTjWPX1PThPIl0vX+PzQosulpzrW2e0inUDGgqTXCWSM+D/Nc8Wq3gm5oo+nQaiQb
cB2W+wTloe9Qj5yQIrp/ya5dPY0PYkXJvczA9BLQAZaF30AScG4h0x1PTamPKHUHYZRuGZlp/txf
7SowBSQM5IBYGHY4rsEisGCCPJhcmtbn0U5FFe7gFDerT+jVC3HMpzFK/rRVEHfazkG4TOyjEYGV
5/s/4cYHA8tm4JNJZSoLS/ukDHUKHHmqqC2M+TeDkYpvNcIzSJ8ir/I/LCVfEh0fJjmWHs/NMzHZ
UV6fW2ihtW8zAxPDdyUhQv1vhKfL/Hx/uetQka1lNpGS4l9+wUUNe+iquAQIYJ+RhGsesxpFOCZc
z6lWd48Ir6Yb0IPWiuW9saYsHJPWY3cZ5loYDTMGo4oyFdKw9ZR3O71r9XprK2b22geNsoWcpvsS
ukjf3P/Uq0OUo2NgH+RIDtIxy2SesMamcSxsgGy5+SgQvfYiutWIWrZrfv3KCv9dCh5BBmvlbN7i
ytZx6DcQaNinJlSqn2bjzvUerc3kkw4Zyjkz5n7lRd5cEKMvid4pxi9hkkYRNtTpFftkm/O/PmzX
jwOSXTvNmX9nuhq93t/J6/AXCkEMPhMhnCFQAOkW3tRFUKeZ0ZgU5qlQleSz1lnqd7MjmNjHSW6H
0CfnBWLJ8dD6Z10RrbZRfUijdujP6vv7P+UqETBo71BqAx7KEA6u/PKXqI7fBE4j9NPQo7b7R5nC
qRH7zHGGuP1QjlYcSD6yVH2aY0AuW7sC9HeIEyMbvt3/Ide3yyVphlVD9roEcz+XP8TtGhqYEZqr
w9wEm8AI1aNuNfmxB0tzfvdSpI9SuYfrrIKOvVwK/Vu07EvkQFG9dQrKNmFq2F/0OrDHb4Rpjvty
f70rAwyLkqT+AaFJ/+X/KDuvJbmRZE2/yrwAbKHF2rG5AFJnZbFYJJviBsZuktBa4+n3i+LYGSay
LLE1Fz3T1tOMjECEh4f7L9hj1+PF9IynUZa6vRmbw7bJzPDvqcVRitJPvQ/1Erq23QZnXS+jzf2R
b1ukHCH8BIBaoCSi3LQ80ny2ayRu2n1oNZi3ISryHGH5e5Y0v9yyROUGjisKP4rVAnRWLCQTi/mh
aeToaHYFbnI6+qEAE7IN+nSIeWVlcUxRduZh5lRYnvad8d4oh+AoDzgdpn6tPupKbK0EvJvTKWaB
vRUEcNjutEKvFzACrhLomB7uWSfzHFZVdUwLOfZibCB22JqtqcbeAP5JgMCEIKrKWxxowjLUkQyY
+VDGgLp0PSx3qLmHtNA1v0uRm5znSg0+jCiNdqfa8pPgXQfSPiVTAM7zYGPTIX90xtCW9phrUmpz
JcSU9LWX3UsmepXT8RsJH0gp8MwCaryIkRIawUY7dvW+waPhpDST6tZ1WLtNFRVeOEjR32amalt5
HrTLWPg8MtF52LRVjL9tGcd7pZPtjaIHOFKFYfweG2591xhGtWnmIjmi5p884EGIFShayZ+ctlR3
Th0ZXkpwPJZhY7oG5qo7ICPSAdPgaWXn3sQlMTuubxvMEoJrSxkyhP4QECqkep8FVr6BXpU+vLiG
F2Wtbvykay8jmlEbue3aB5ph4VtDhBiechPiO6IBv7yAklpBlngMm31WTEBOq8jeh3U1e72prb2j
bqMD4FK6AhopC0+BJeFUgeM3lqYWH6tMdup+oySx5e8Gox7jnTYXfvFoq2asffODMJ+/zzXlP3ll
sW8SClhInC6N3g+JDBitxfkykkFO65yfkKTjOQyKxsM9tLkYQ1adGpODLrXzfLgfm14dlAlD6hIB
fykuPiDgWttmkBydWm37yKtblMZRFjcL6yDjMTL/k6hqFidenuh1s6Y0fnPdIATE7hLtEVC/5IrX
U56GulQLRfYP0oAWWGdY4Lt7K9lSZ0pWVvd2KCqJ9PAo4pgElKVESMhjxoyyyTkUjZkeKCGq71HQ
sLwZO96V2/wmUHLJUPjmoSfq+9Sir2cVTLggy5bvHMYkCnZyhkic3avmGT7AX3WiJm9t7zActWZ6
aCRHoh96PVwyFpgt4cN7SCHKb2XU1L0UMbWDFGKVJZUIFN/fMtpiKemhgygg431pX/A+WWTb1DFl
X9cG6UEHJpKBDi2q4SHDcCbZhV1vV5QPMwtBXsppQe3WllzmX/D8HeR9gkukebYHXUZdFn8ShGZh
LMo78uhu/lryKP3FkxKr1ng2wCzPPF/jrW4m5rQ3gAbMzQbjqeRhHBLZ3CljmYSug/J/5fntOE64
Xs3+KD06sJefUCXRu0M8wVf0EOKm46H7IBsOVlwa42YuKz/YR61vZTzBM2XW1pAei4ACwxZ8h7A8
EMgd8dy//iq9gfU8lZ/gQU41f1/X9V99a5gfNX+0PEvvzE3cW+B5pn6t7rU40QzMA5P8DVoqmYau
LwZWeMW+1JWRKgsQ0pCV73BspG2VtOpRCfXhIMQ8dve3xCtjIshJjNbExke85XqyGCZHpTHb1cMY
2OYhiNAryLvSPtexPiEyHiQb4HdrNOOXrPiPuxcJcIRWGVIANhGvXD7gg57r3aiN+UwBR5e3fW/P
KrY8bVrQQ1Om8EdR+8OXKpE0TJWLJtU9Gz3y5wCLYwQcYnj2XlWZTeNO6IU+6lWV1zs/Cy3rEpSB
/Zcx12rwuYgzKW2JxID5kPdOQw2b8iycKuzcWIrSdQLslR/RyWrjTT+1lv1RrhQ731Ry0ZbvNbuc
lb/qoeizBwvbsISSij8lhZenYKgzRHGdjp0oBOMD5AFrXCswdhhAnT5T2UOvw5MrswSiY5XOWG2U
oMnrTYff0Llp4K7tuEeSz32JTJ1L33w4IkM/y9uIa/PdCJXuR4K53U8HgqLtNlhivy3S8QXozbzI
uNFyI9QtrqzCCQdnRtL6nDlKjc6Y8n2a/OhRh51zmKJYW8lAb7YZw5EUkgygRMSTdDFcDQ7OH4E0
IhhpxOfG73Was/iC+5StdnNn/Mid4I1cSzFF4BgcJTDvgAaWynwO/aBmhGt7Lrt6ejbKufjSql19
NjX6tY4Q67t/lG6CKxqAwigBnDj+LbzGro+SgfBoFJAaPlahMe0RVosf5jks9oCe5/0bh+K+J1Bg
bogpjmDDXA81J36VQw72Hyre2x/kepxc7Ivar+k4rhE2XvSJ/jyrwFn4aqiJvAj8ALa7HivJ7Erh
admciZUFbzBNb7OToQ7SN02K9dIF4gkOfog15xl81dB5EmI8zr7Gk/XZxvhXsPfwQTm0NpVsGFCI
flRTp3xup1ZZw2Uv7m8RV4TKEsFb4CFJTq5/6xwUFLarXjtXhT59zaHm/ENioT1Pav5diutypVYm
pv7n0lA/gkpComtAcqM2vAieedKY2ZDr8xk4Tn8e8Cm+DK1ZrYTo20mJZwqnRnhZwgQSZ+uPYkfR
lfhUJuVwBlqRYM0wydGjUhrt0xhNmIFzpaxs5FcHJDGhSUzxiPvoesB46kGHzGp/1od5QkGkVByv
T2xjj2BusMvrwlzT970ND6wkpDkeYoQIoC7XI45TPhdSTu5shZUse6WG0nnka1HmjVk7vZMDTIf6
yUlWVvbmxGJzLBJogpJoUy+jkqQgVQ9FTTk3xtxvpMQ0XZ5Uv9rZWVOFfmUk2iHiqNKChyS3OEQt
tMskT7v2bPhIH7lTDwnH0HkjuooZ1ivR4QUqsdiXIvrRruQj0hJfLKcMwcps06A9+7HkbzqV+92T
atBpXzrNamtXxeOyde1hCr/2rd4Xbut0uoMoq+prrsgUlI8BjbD+UHVtX230zkgw7VClz9yDTrHN
WqM7zU6LbZmpRAGCanWt6A8W1um0rGgIxFsr67u/9dyUEw8JnuI9AqhqspP1aSpRQu5qOiZWM66d
x9tVhsXPmwRfRgD9MHyutxEcvtFQqlo+G3i37TOERN3e8vtHehfDSip9e0YIZlTI0e9BswFBmOuh
6qZXjInq/7mw+l95xWPfH7jBBLk+do1SLv55Y8TnMQ9CBA0joTtDaLsezwfWN5jhgKZkquq/RryH
tn2rVuNusoJpTep1UTwQe4cLTNiGAsAkyC0ijjVpflQXjn42UHrelLmOagDH/mwUgYUGfz/FO7w9
a7DGajrvtTJcEy25XV1KFnScX1Q3uOTEh/4j5GV0pYsJ096zHtjjqe46vfScRJ1/2GZtvNPzOvJX
vuft1uHeoLECWBTlQvgQ1yM6SRan2LubZ7/q5m2IGc4x6AZ7G4zRvBJ1boMdflXI26rk3ZaMcu/1
UIHR23qg8JrS/ETZymiGHjp95FYskb2QMcP5ZktY0t7fPy/+eH/GBHGNU0eFFMjhIH0QS/7HksZ1
4Qe245dnMuY0BsFoDZnXo/M8b2tNmssHFN+sLzDEfBn0r1/N+1IOVN1D6jsrNtGkl4lbz4WtPcbh
YO1KGTa+SznPUndxlUfyPvXVut/e/9XLfSB+NNQy7ErBQgj45/WPVjMUCMwJRllEfhi/z7vEVjYN
9LG/yzAsy6chGIw39k6EpSsFQfh9PMoF/nwRRGZ7NPrenKpzlPTp3+Q8draR6ra8OHHcNTvH76dv
b50ld5AAYFBLh82xBBNZcGDTafSbc91XxUVtZvlAEbz+HAdyh4CjtiafsXzgMkNgH8QspHJB8i8V
o/mevVpk+G0G4NwDXuBK1G4CW8v8Y1HjhOWaKIR+MudS8ga1mz+/ebYADFEhQKWRksdSDMY2cqpT
g1Kd02E09W2vl4btOV3phJdxKORtnBr8kDePKRhOwN5o1VBLWQQ0YXqd+ZaBldiUFn9Fo1qhyd3a
smsoTfY+sqXm+f6Ay3DCHSl6MKIES0J886xudJNrUZWms6DEHlK677vaAUrZpc3aW+D2jPAQAA5F
JKFmcIPrK31HbdAKGc9DqWjbStcLr5gceR/kwT8zVcmVl9xrMyOFYTRAdoL2e30kBb5j0OCmn3NE
L0OvhhLfbYZQb78ZZfRWwU1c0UW6IYDYosOGE+f1aL0zRboN8HqfjvOwtdTs8wCzbNMjqfeQ9J2+
0sZ8UW/7M0oyHpwmEhz6poJ2s8icbNKFAchptS+UIYRGzKsme2w722ld0FcpNCo1KvdjiaOkG+S5
9gJDCyKAza35qwtltNdRoQCnNTRj8WQrif25kupGdX1ETz/IjSPlXp5JI/1mWI22h110ug1i5D3B
SUvdNsjhi1NgqvPQmwI09bzQKrNP9zfn8np/maSolAvwBOy/RYQjpcOzta/q/dBJ9WPQxCHwZbna
0QDL6QlhuzOaVHaVXE/3luNPK1ft9fCoyQhdSBSzKa3RgCGwX3/TXElb1ab/tJtGMzn4aqaeJmmI
txq1lnYzSFKJBluUg60wyq9BIq+phC9Ab79/AKARyBqEeuiPiy1sGZUTJOD9dlqDnWquQlaOlVl+
DkH8brBBni+jahvvWjXrj7XSBNsKlOcmNqVy5VK+DsS/fwjmO9TBBIWOX3O9ElkVdpIz2zJW4T4Y
AApWSEcGCOd2VdOdfIjST1VnBTtYHfr+/h4Qf/R/NzqhQhQ3ST8Ez1ZoqC3WYMZ9G6BFqO4Tyww+
Jv7sPzTk7yuf+jpYvIxCI5DLjbo9xZ9ldTGNilnu9Fnb2zqPcowqlWdlUuuNE/trdYrrMPifoWjA
k5TTJ+apdb2WPkCqwgp1bR9Znfouklour1oZv/rBaO/m2V9LqG6mRsWehwZqVzTX0NhaLKAt9a1T
U4DaR3kPAUaG7oL/qLQbKBl497/VIioxN1Q+uSxJD/haMOwXJ8YIuMUxCFT3tdG2T3PX+RtFsm0X
hqmyl9v4R5KF5ZH38fgJ38PZDYzQvsh2lHw0c4yWyO6aPfsQYIRW2JuJdOs0mdidq1YcPUZhJj3P
ZgJyaUDFuYZduO8DO4P9LLwlkTHY5mZXvb8/p0WL+D9zEsoYBCLxKF7MSTGaiRpzp+4rdFI/cDvH
SARY80FLtJrqM+BpWc/7g9rXkhems3VIc7OmByvVW1ub0DKwEVW9/5tuthDLLMCLdLTEG2C5zHIZ
KlpPe2lva4nxDuHl9+3UTIc6R9G1KOZf90dbHn7xUckPuNSoiLIIi8NfmPNI51TT9rBxnI+Jg34Z
e4BCtdzI+3LWFbeCNPY1LgmNbx6ZvhMJIEJ01ICXz+QkJD+DT6LtS47mKVTAysRa6LuWVU4fZC2S
zmEzq0dfatYaULdzhutAIQSKI/GObsf1IdUMv6ZGOgWHlDLxRmm7fqfFOPgVesrD0q6LbZpm2PV2
2pom8+23JbdmukJF2+BRsVjtvjTyGmBbcpgdaE1lYRXbwtDCS2KTn6HJtUYTWoxHJ03YJoi8hWcE
0W8xXjrqiM0EJcQgrYQ2vxsSiZws42FnO+gdjzMqp1RW+8P9T3s7LAUtiGvc62wqSIDXC1xbEaLK
Zq0cMl+TMH/EqAvP9B96NYy7aA7WYF+Lq5xZikq3zUc14KtSLbweDo5DF+goSh9wIas3jWN126To
tc9aHoXfDMlpD8lomxtWWnYzvvZKWr/YTi/DIxVn//Yp539cD2/iDdVNaDQcUu7zUwdI0W0jadhX
Zfwuylp5m0bJV9iL2u7+Kl+/4Kn2UCQA20Jmyg1AdF6MG+Ry5DSBrhzSyo8+27hCenoyBE9Inqn7
WSO7o+ubreSmrw5KaRTMlXD5WUYnNUIIz3Yy9TDWhraTMtNGiYGAqTch5HsecpuqVdYMRl/5wCjO
cFx4n0KCuNHAAuprzpmuHkJQZXtcCX03VpRqr8XIUZg8qzzH75qDXxTGBmKO+uv+Qt9uZwrrisbT
GEoYClWLS2JA6lWNZss4oP08btPOyDzVGuK9HRqxO8vh26wCxYflR0IbJPGneniDXp8iVUuGKjEP
MZ0Lzyxs+zEEwwHLs0JvcuVaf21yiBdxq+MVKB7i17sX2YtcmvvOPCTs4QN2zvWjOgjQ5KAPf2Uc
nJWUb0E4+D07mH1wK4i8FLwXp7Uq5hEplMg6zJAK3CrW5odyGLIPauGLmrCi7evQzPdqqmPsBlZy
P3EHujFv1n2ftfND7Kv9cxNjqs4boXjSyjx7ai0oIqWihB5QoAwUikxKNPjBkL0tlRSfhpcZTzL+
G2zGEt9IcbXXCj/GuVkZsiejywxPU9DjrepuTe7mNqwQtoV5iYzWAVm6ev1h5t5X8sbqzUNV2PHB
USHEKKBQnobGBHkAI9Yr0sjeRRVijff3+yKpfJkkHDauKICOwqH2emSz4YYMbQA8GKcYX2aHH+BW
WoXmTq4oH++P9cr20/8ca3G2SsRacRtvrYMVKDiFW7DUJ6szTyYUAq/We+twf7yFNQzbTzDTgYKB
DON8Uaq4nlw0l53p03k/cDV1z1LZP+VKl2zUJmw/DrUT/qic+Kx2pXHsEQ1xUWYbdyQqgn8qVZv7
P+ZmocGbgwEnb+e2RJFgcfasHkNoGU71YbQk00PY2ThB07yETqN9eOtIJLlCORYYNn50SwVekGe6
JZHdkp4jbyDFs7QdSks9RolqvjGg0DhjCKgVLC6tn+WkOrudiyp3lKNqVtk5b8Pvkl3+iNIxe1Yy
edq+bWKiTUcKK0iIVEtvtBXw96msINV0OEem7tWNEz84OWaNaZ+tGYktrz6G4pHAlSdAYHQJF/dt
X081FjNsjEhuJrecWlPsidnLWl/ZhpP2d53p1soDZXk8XsbkJSTMAyGEyYsdYkwxHUm9MY4h+vs7
tSmUDZ6iuReZdbRtZ6ps95dzGXTEeILJRE0EABDB8vp0NCkS/zmvkiNw8mrTKaXmySPYwc1EmfSf
XkKNXh4zZ4ab13NU7w8u/vA/qgFoHYjBGRusM1fAssUs+7nV9aNhgKGs5K9aWcqbzq9xxbo/zGvf
kaoDjw7IffxnEXKKrDQ6xx6MI0Zt0s6cpk+aBHMntpClRlMluFSBVa3ceq99R/oeFHtQgbqlzpgo
35ZtEpnHWLODM+Lx/fvYdBJC+FR4ajbIf9+f4zKyiKX8Y7xlHULPS9VMqCQdi7H4JNdD/4BK4fSz
jyx7De3w2lA8M5iciGBsm+stQ00Jol09wGOpqFSlbZE9WlxUG0HGWIlir60iVHVwYqAVhYLL9VCx
POS+DQTgaPt9Eru+GdheFaUJeQPiVm5v5vlKuvva5LjrIdtRqBLiaNcjZkGja6kcmkfMIOo9gUa6
dKpvHBNwqW8eCj0n0XexCdIKr+LroaZJ64y4Dq2jEmU/0lSbHuUY66zSL8eVZbydFD0BkVfQiOO5
9MJr+aMJ1/WD3RRWZx3pHoTvoMlrWJUMQpixehukgjcuxFl6O2AKRaWTF/f1pJIuLiY/0KyjpnYn
MxVuyfbQAlCzAatZ0PK10Jw/3d/7t7uEvg4USWgwAsex9NuZuhlTQnv2j21Qq64JnfUk14og/zf6
HvDm22TWXuYoRGgowEFuwPBscS9kfj+ODRnCibvU3Ex5HTxZeqKtlIVeVHOuo6MjekekznRPKdks
htGUIDUmfQxwCnSyvZWmjdfMaf8cSdPkDnHWP5YVLQMr9sPnSo9ijxR1CD3Uy6NtzF/cpunVA0Sc
jt6l2lsrUfUFq3fz+8gd6VeixnNjEKP3I8pcqSIdY7MP3AaAwA/sn/qHuhv+SguEj6TU1HaQqrWN
1paWZ2S5szeMvNlMfqie+mFsD/mY6Ac1bjQhK/NUjTOI0CoNENe3NY/eZP3FwK3Qw0SPwJ0ioidJ
ZrA1jdj8kcSDeUEsK9mWuj5cJH2wjvmYjYe+bJyNUQOiHmIrWLkvXzlKNOsBIouKEsd2cWgLM2tI
1DvpCFJ0PKUhYolTnBunllfiygK/PpRAudMUoPW1uJqLpG50o5iko8EF/Qj/HLlpsDynoM/rlaFu
bkhToB5oUtIRABjuLLZaitBbggZKdLL6JtxEsaQenbCRXStspKNmQ+PTdfSj7h/bm/kxKKAkmm0M
KKyGrkMFvEDCiDbGJ5THmn3UGc1es6N+n+vx2m382lCUPIVWME09StrXQ1kSfJfQ9OOT1BYY0Yzm
eBnUsfXGJstXqOE3wYhZ/TnU4nbs0t6YjNGOUTWzO7cOlXw7hVq4Yf3/DgIamPcXcYGTJBiJ8WyB
uOIaIV9cbEhngi5rVegB9l1heLlUFJsgCcutOs5Y/Fh58DAYoDyM3LJ2k6R1gP6lGdww8glqrOTv
HLR2Pk5BX6IDw8OkKNPgrSktv9DC+g7YCbuLj3C9+L6Vl0qsob5C+M/exZ3xeVSV4GvKmDtHT4u3
6Rf+XhG6FcAjaaqywbTr8TB4CQak8BMMVvp8F+dz/RjnHRoluSW56BdUkjuoYeXNpG65O+pNfDZx
gltJABdk0ZefATkHkBZUFfB+S5SfaldynjdycnK0GeFGSUYfdyzHWX+c1STCdCmtne9m00ctFZ9s
/qdRfRosDtz76q0xS8AMX4TAqX5DMVlsSeD06LyWdnLqZPCGc4C8FeT9bGdwuleGWhbu2I00mkkj
oHTw+lyiLOq26OMCG75TmaTqY5CllmsAO9+GijVcRr8yPRs3hKfQDOWzH+Dzdf80vHL4XshYBjC8
F4vr608/IihYtEiInXKlH3d2I4enIpabbTkV0weDpubKeK9+ZApEXAkgzYWK/WLAYfbnMuvTU2+O
Ghs8GcCuzG3lDo4Z0o53QsOb4QAE3px2qleMyOZwKNfsD19bdnDQosdBCmQsU3K/rJ0eLcL0ZI3W
+GEEBLYLcE076Wn3F/9k+KxJTuqZUxN5Zosxz8r18Up4FVkl2AUezLx3xGf5I79s5yqY/HJOT3qX
+hSNGvuxMcvoBHhizZjv9guzhXn5UykFRUsd5Xqosoe4349OdpKqcHKLwRooDzvSd7Q6P6pdlKyp
Nd+UjwT+HJA1uESSMTibi+gF2QzUrOI0p7GwbE+OEVlsEBGGshQWrpTnCKhksADlzkm3vaZ1e6Rp
7Pe0H43PVq+v9WRvNhypB/VItpyQyQO4vFjqKm/NdJLG8ZBYaeu4FRCRQ0pT3WOrlWiDzNljxDoc
p7LXv9Lmr/ZRJP3ztlNGKVTUKdGEYDngK6nX38CuY6MYCghjneaMYML71DWsIjwjxTGeR6taK48v
sxNK41weVAi4PHiWLRMFjIxJtnJDOTl6bmx00O8bTa07F18iFS0ONfWSIDdX4rdIef7IboGoCMlH
QKBkX1wkSzkkvfLbAuC79GBPhXbKRyt8klq5R+K/oy3b9sZhLDDpyPJ8rUD/6shCB0PwhFH6W4Tr
cQwoD02w5ZTEkE9F4Nh7HAKbY18gHV0jk+i2shLysMG57/6HXdRjmDOCTBTwqOKJCLosdsfoiYQ9
3ZxLAy5qk/SKv4uH+o09SjEKhwocIM9RnolLWXejsZrWyefsMo5KdwjlVnODdgwvdSPPXqLM0vH+
rBbR6WU86hUaz0MBgF0mtxl4nyEwpuyS2la8MY06ONRjiw34rK61e18ZCjUyaiJw+QDiLTFG8M+j
Pkvt7MIrl+9UFr5ludmAXqlTxfbaA1Fkrddb1LkabXEOAUjPUpPhWUkjRLO8qIYD2w1mShu/+EAi
rz1xQ1cfS712LgiKaS5OzspK/rmIx2JxRV2By4XABK5pER4HDFuSNLSyS1HrWbDJEKzy4GlqH2pN
P+tShhzm/a+5DMi/RxRADmqzopyxeKtMLVO2JtbYCObpnBjTBZ8p51feSdWpwz/vva2Q5Zax87l1
LF/2AoNKB0K4OT+uXONOLvDNRCYxf57ovAfRO+GKuI6FXdg0DZbH+SWZDYnOb52aXl81OvzrBEBb
G/M1MjXYq4OVeZKftoGrQDG9AClutkaoIy6tUSUMStv8qysQmbQQB9A2fjYp25WFe227KNSZOHUc
Bj7a9U9tB4W2uSTnl77HwDKBSIvyf2B6lq/LD5FEptKCj/tW2Y3+qSlibRvYvd2vfL5FLH9ZL/HE
RJVdlLzkRcKUimzZjs38gl/WDCJiMHqa52a5N6o+cf24lVxLTd7YT/49KixuS0hp8VRa7FJfyqze
zvhKQaJZjwBXv+SjWgBymeZtD5LUK/TwZ1HJ9qe57ueVc/paUOCq/N/BF1f24Fcj6hJNfilp5D22
CPhtoOaZp0gtv97/xK8dRtIvlcMBQQzJkusvbJeSHxbllF+mys+/AUhOtlbSDdSAuKjdjJfQ7v6A
t1cVIgAg7ehpIfFx062ozbjsKPzklzqqynd1iM2ZH5ndfpjaJ3TKI8RM7fFjz5deiemvbSOwLvT0
ZB5XdGiuZyprw9TIsZNfJKxl9pFcRRtjgCSrZFZ4li2U8ucAVMj92b46KABkC2FGetlL8ioKyPRA
pqC4hFE3f4hNq3zQAnwIrTozdr4e1O+j0lzTRl7CRl/2Lu8LIZMIOIx783qqRSr7QTKWbJ8w1b9P
6PAfuLmmbVPFzXOjGL9wVTUf7Ub6XEFhv2DcUVNENrU19vRrs0fXA4ICiZHowV3/Dn9UYmRcqvyS
pY6y0yez+yGHDp3pIY2+jY7hP0xdN6x855cPubjjREkKKCdFIpSIFx8aUIKdTBNlfrVGvh0/delD
1Rnw+u14/KRNstx6QSXP3zM9NXYAj8K9FTkTn6Qojr5flDuaveEDH26tzvPKcqBVTfmXi56XyDIR
L00aq52ZhRd6OQgsdfa0sYxa21o1qoiTYvv7aUqH/Rt3oLhkSEc5biBFbpqfvlQGWYIDz6XpwwCj
KyDVrtwVmDSQDGSP/dAhH2PU5spXuJkrw5J28xeQR+T8i49QBrpkQAgPL2mrKL9SHKSPwFWSU5oP
XyIR1LRxWstFF2MCQ4D8S/WEzUZrBamK6+1Wjk2iDWmVvyuxdon2tW8PduqCqi2MwqOdZ7VPst92
6c5R28l8W8mKwUVtF4URcE8wdZdu6/EcZhSsrO5dUc3FmXfcX1S4YC+NjeKibTKuXIqLuA0Ukscl
TSBwH4ILpi3Kk13Zm0ahGy1M5nZfd/AjByNB7h2DmwPYRe3p/i5yWLo/zhTDAcUHiCl4OCT6zuI2
rAtLzx1t0J9l7NK8UeUFk8WIAJgotJEoTuN2kGsc18M0f0iKQfpwf/jFpfGf4dlSvOTFNbXYTWAI
4HJrkf7caHO8dfqxP0pZLQOHnJxNPKofjcE2PSjc9eb+wOIPvp33fwdezFtrAq0Ng1J/tuOk2DRI
X72PVdX+eH+U5cb9vbpwYjgoiDcuy48BJg96VTb6c+wk0pe6h8oo8dLcTbYVHIoqdc5ZrfUrU7vd
QXxSdI+oUCB+BMr2+rTUTpMEcjDrz3NbDDvs4syN2YJoxgLNcDPHX8N8LG+ll4/4ouuNjgYndakh
k0ZWlJuzqT9Xfdl5uWJWHu5nyNBrxbSBLhTszLiOdymiHh8LFG09NZTr9xW6LSsluEV2JX7IizOD
RkYpbBPER/+j9pQ09qQkUWw8h2aQb42uik5qA497Loo1hZZXFhnjLPgrsJ6Aji/FrcwgrUCDDcbz
2HdPldUrJy0wjG9pn4CUssZqjez7yk6i8UMZlVcriNclbiFXG8ef6854nmBVH/Ksc35xAUibAWGO
ra9PDjaA+hp34pXTqSFBA/1ReLwR+67XE9M6LU7UznzGPg9AqRO3R2fsIBwVrX6ZffgUSVE86/I4
rfk5Lu968Smp1pNGiqKSQNtdD+0PWH91uWI8lxMU2NSsaOHqaKr7ICZ3ky9jXJkE0dawsBuiVd7t
CjBAbog07Tu/jc1tmJfyoQnqNeD69XcAN8JFT+olIOu88HiYXP8uJU7CkFqN+UMQJZwzxc5UPfuR
XFfOxtc0AL993sb9X1lXBMbbxPpfBmdYWNHgnqCZLOFr4aBRXcW97MdYWtEuwYXhxCKGm8S01ujP
1/fC76HoU0A+xVPRAjN3PU89JmOxtdH+MQFT26eWUu8GNZ0OjtkhvSBZMPudRJY/2TiAuTG+pW+6
dSmJMjhwNVFsA1sCQ+p6fCNVxo7ydvyzGCGMHBzUFeWnpgp783NShcrguxKqAfNK6FwUFMSwFBdR
pqNqy62PiPT1sGpU5VOrV+rPuckkGHJOaCZbhKjM6milddk3GwBEcvdBg25oPwEDlePHqcnCxtVV
H8g7AhL+tvV5Qa+kXdfxhl8kfI1R6abcTYcPfajrH0bGBWTPjOSfoCSh1+hJouxiP2/7jdFk1Rc7
L/s1Cv51NKWODfcd8ijVfIG7vgFL2hLqfb1lhL8odzQ4ZY/DJ9wIR1fJsvDHW+7J/wwlEhFheUMy
uwjcYdtx4HCy/wVZL9IeYqcD6wa9yU4/KmpsPU19iAUhZ80yVr74cl3Z6YDoIUlQoEOEY6kzQG0b
rylnjAM36a3uHNm5tp9Q9dfcyDKlA5ID+ZrS+826AutFC4i6B9aPRNbFp+x93KAyJ8Q2VrJos0tB
a3hlQFTv5CLY31/Y6wjOwiJGI0I3tQ66fhyq620jEcMsqa3qwI0N0z8UeUZfPy0GdyqV6N0wW/o7
JNMSN7Tm7HB/6JtpArEVZTk2rVDCWA5dzz11QnQhcRrX7ekxcCZ/m/FmeadWNAHfOJaA5zsQuWBP
gcRZNr6bSOoAteQ+0+z8+Btyh6XpghbrHrK5cZqVFP1mZugeUS2FGEW5j78uYmOixBTN52QIaRgD
MwRllGRuE6eO4w5cUiuj3XxCXj/0dnCdIjShMLkYTZ71YA7U1AxdOdDlgdFQC3VrI/R1+h+pkQgw
L6wEx5iKizbp9pf7a7toM7GHWNnfyg1UC+npLg7nQOU21XrND126IKqMmLAWT5tyyOz0VIwOvl51
EcSYdsu1/SO0Efl3k9aRv7Rt077N84vfInx+hbY/LUbhhLz4LSHZ8mw5gxW6naVF+05N23NblD2f
3MpxJJrXpBhuVp/uItUsjNsgbhEfFgdI7btgpDAJWSEf2uaZTmq3Q1xKcvU09Y9hUnTvA1MbNgZJ
yMoBWqYa6BsLYx5OL9OmPiqu6D+yWWxNrNrOeoYetTj7OmXlM+bL2qcil+keW+p0TJCbXwkYLzJA
/30Y0Wki5yLbQ0aU8ii4vcUN2PsRl1ChyaGrk8M3H+QKHvmmHrMp9/h7/aNmhmNxGNNR/Wq2WfRe
y9Qu/26mSv/QoMc4uEaRTJ8MOY8Ud7SyqXyI4lz/AmjPuChWMz7VXQhpPQqMQdo3EC7Hb0TD4aGV
oRx7Lclb/WSpQdL9fhz8n3/G/xv8LJ5+z6H59//w9/9Q2KyjIGwXf/vvS/RPXTTFr/Z/xL/2v/+3
63/p3+/6n3Xb1T//dfleNv/adfmP721U5Mt/5+qPYKT//JLN9/b71d9s8zZqp/fdTyTefjZd2r4M
x28W/8//33/4r58vf8rH/0fdeWzHjaRt+lb61B418GbRGyAdTdLIUtrgUCIF7xGIAK5+Hqhr/haT
PMrRYhZTm1pQZAAI95nXzO3zv//63oh6XP9awmP99c+PLp7+/dcKZvpfv/75f35281jxa9Fj9a15
yh5Pf+P5cRj//Rcb6m8EpokyfuL3V7iGfP7PD8y/V4u99frwIGqvdbe66ceU37H/pgrE+gSvjSbQ
Wo8cGrH+JPh7jSHxTmHPUJTlGPzr/zzXi6n679T9qxbVXZPV47A+C2v9v6uSWgjZAH134Ev0uuGA
nWQiQYcNpTCVONQOEhrAAsUGcb0epwOz2nFEoyEwJYCpkQTaFSiihbNfpp9++Vj/PNSLh1gHOXkI
2v+8Du3Q1fvh5CFqv81GLQepSNUrlBQcy0jDm8feNilw1ghFBv2d7Nrpm8k5NO/mUeqHil5DE/Vj
nX2sirNCMQAAT56JcpFOUZSj0FzpCad4nsBJFG2xQgLW8koC89yXbtjiu85pnXbVg5IiuRN142WR
VjZ0x0XqG2G2xIHcKKCyK2dbyS7isvbkrtA0YCEzDXb7UTpd8gPEvqcjY1/FZViPidfuPayH0sge
1fIAfF1cI3Mpvss26+ewttsR+qNl1f5hTPzsHX0VszwYmH50R5SG1BRBPg0e5kHzr0uvfyY6Sn8A
m0LmYl1Izr1dwdvaQhchqVn0RKrt7BOHXta4DE9hU6VdfsiMzr/Rgwk36EAaRhWqwlfJlZFI6u2N
o8B5IawtupCzpZlCc9Ha7hIEkvHk+bFThIOXBrxSDwBma9pxNWxJbq1ug/5LIsM01gxtB6qkpojh
jKURcp50VTTOhXzC38QPiYm7L4nVCBmapVjiHV63SxqmmA0sIdhJYg7sCR+01p2AcA0BYoPOsGRf
R/6oF+KXnIEI6s08CLUk5XmcREwBUt4tfpx2pbcXZgcvO4TxOKvQ63z1qDmVT5JFJNpsfVnWFu+g
7CmsM82bKIOueXFFcU9t+0b035YBQZtwMcY+OxSur9rr3DKqdju0Hp4pvdPDl0ExtyOdcvwM9mSf
wmkspXnrxWJ+jjMLX0Xc0/TPiFwldeijR2Jv4iTWL8Zea6prOSf2F0mA1xM0T/21bffFhsiZEGVC
d+pTPcTpuOtjLb9fiwTf6QbbNximEClklqw+2mmRFhFWqzq2i26i41QGB+omC3TEJxQUP2zh7MXp
dnUp5bbJjJzvr9BANu0RUr7DM5RXU1wpJ2qY6IaQqKXDnmOt0Ee9MpZvopPSj8SiNGixgkFDwmOB
bpgnP7Sjy2YI9FjbO+4093tzojS6ke6A4Im95PUHTjMIBQH9MxX6ihZkBFJ0SvItbJzR/oAfSWJe
Z3Ot52FfFhZQmx4ZhGiYBjIIv62lvWlkjuj4qLU9bNVOFTeiqnojHJJlfN+6CrpsQERnIivgzz+E
3S/XS+F25Wam0oIMc93QsnCdcfI2i6gCa6drTY/drxK0SPG37K/H2Umce4WT6xzaiLdnkdHOfs/z
Ns5nP/W6cNbTT21V7rxcPq8kYuyXVLrFlHt8TLXpfQ4ELff0CxoM39rZmS6sZdGPsjG/j3Ecuf2l
iG3zWHj9GuYiGQMb9SM54A+yoi4yQdNtlVv1SArJUG9qYNxyzsD3ZduscDdJUD3prTp2Hn50fCBc
Bi+XcUC40QOgMKMz1pQbt1L33jhd5954mcXGh6bHJUhLOEb0iOcIx9wudlZihkaTCViduzbFXSHN
PujB8E4UdMudcavSAm1ctVw2rXTZErE7hvbkJlBYG+PHmNnqwde7KxOdT7LP9OA0l40YmDi0pyEd
buW0sUdP8XfgjrkSN4Dc3li1ZZRh5dgf/ARP0AC/DHKPqApkERa15zRh4/GVdeFtaztYhZibqOj6
K2PS8Unu0/t00t7pDbAkrYM7uAT3jY/XYZ3NUwhNOghzpb72lfGc5X57bzTkSOnsfB6q4tjp5a2H
9FvYybHYl40oACa3cdTUxXJV2/ZtbT44srxLM+OwNPOuLwz9aUl+dMBoo9kmWS0b/7JTlkLl0Mzz
q9QTw1GULL5CVtknI2g/xq1zEwzlTsMwbwNJQ2wQtwMJi/EzXEjSi7BN1XYYK3nhQHiFWMe9UQ3d
/ZBWGE9b95h6XCZe/zgpEOh63v6I47rYGnG2fIlhjEWunZkI2BlWOEuxhIPelXvLqYJtn1jvKjHK
0HKHcJnm90Oi9XhO+B80ZWJE0Fr7BMfn91bQhCaOzBtdbmcja4pdZo6RbrU/EoEetGfP7+zW2AVz
oaLWQP1xrrsu7FpLUKCcbwdNWSTX1UYEwX2bLZ9lPoVruOBzrFxT7fxkuNX7mBM7JNDd+mqxmJfE
iYyhGB+XJbtxoe+bdq3t0vm73z/hl7Xrhv4YDGMk63beD3GAT0RsNeNB5mPAYTZ0qEcbV3ljtnw+
+xC08e1gCi8PrWyZvs0zSqJen1mRO+gf0YDeD1N9I4Jm/qqMFrBIq1vXtQBdj71X/ymuQJeJI/IU
UVLqrDfDWUK6KHiCl6XcBTWOWppmfJ6S7kugEtSh7ykFeOFou9etlVyXpbfpVtHqdMm2jd5DTzHC
1rO/WLq6Hgp72eLA5eOiWqs+XNId7XMNLxCRI/yufcRD4Fp6ye0skhwd9eDBUBbgQbOX6FElybTT
i6HdaXPQ3evZ2D+PrW3WYZ6NNQTtZucYNMI5wvbAJD/GZpEeUQi9Nq0mC5Fz/5ha+RKNVhUua8M8
wVR532ZTtu8aE6XvXEFgkXXCk1OAG5PhQ92OTlgzr1bY+HH5QbOmqM2Th0ULLuo2+wKc/wL5bpSr
3MndOo3Rcbs7KMjHNCoj1xXmvdKHO3+qCi30da21Dhys1l7UQWj1nwI3jwyDZMVbinTbG9O+M+sq
7LNgz40SpjrOKHmQhvimza4+X5ClHOCnzVeTNnwMGr8JqyXYDPiuESGlYakZ7R2eIk4Uy+VK48dO
FrMHWmLTMOO+1yEc5LHeFFdVBVemM50Phocr5uBml0kPSjTJvewJTc0r0TdVaC1yry+i3tD9TjYm
B51X2FnUgrPamwvFwDBAsFFEWW0ezZl6ZOigFx71FWJlXYLGERhJ7Imp9rh9Ve2p9C3c5c7H2koE
oYv/A3GwBic1YQKPstRl0cR7dymyfeHWV3OrXxr5YFwpV7slHPM+m8X8bErkcToR7+tJO8aJ59+p
RqhDJ5drjt/6LnPa7nvg532oyvjWLx3YeX29o6QS+UP/acB1fUmVja9yEFzrCWcDcWjUTAIYpdNH
U+AgsRAPu2H2h9CpfwxDuVHeg25P1/CjCIpWKlljEaUlGwv+XyraD1ktL4zcpTBac7GY82OuNcWd
k1R3bTbk5qZvsXdJHLzncv1pNuTWTr67Y3rt5elWVtDTmv5TzfUVWfZ0gMXzNDvVvB8Ney8DK2HT
L5eo9N4Crk4famsVGSCa8dp6uNIR2YuqeQwpAyePwvYXjn3nQscZ8aobF+dyKPyrWU+2ms1tDkju
o5f6zvt5GGzC0GZoP5WqG+MQJdUh5szu8mcNS94uzLUyznek2Pm97Oe0RYgYTE9UJfnIHV0g22MP
glC2bLq8j5zJ82a8FbXuAxQC/wtNqOwLqThGlbM++Lf9KLUfeTeb00EHr7wzg2xEUc4S0gNlpRV2
VA+5oy4Q9VCEPagLtPtC91A5dYqhLEMXkO9aZq4efFeRBlia/JKYfr7T8waNSlzEnutyUR87nN5J
QFBsgFlRLteWtKop8ubePuotldioaLMWMozKsU61ptpEwE/302ITjJ79mAQakbtfxkWN46hrXRSj
5szkK0NAiFkEs9jPlmwv6iboUbvSYNNE5Shz2gEkrFuPT9seaw99/A1FIjMJ4z7H6Ui0Q/e+qEbk
m+h3T8muixWmZGrRv+c6I3C9etlnI7ExVXX9PijINSr9os614hbId3+bB30M1MAoS+2mCvy23I3A
YlBaEaN637Z68HEaVTJiFqF7kYkauXk1+x3gAKlVUxpNlsYLOUvK51SJaV0QwWYKqPKo8fWLRE5h
SdPW2/rC78hodH+8w564JUrWzMSMhkLz7zMRK0KouJE9booBcA9NnzkzCJHqjYPXmgibNGctj9gi
frabWLZ7PTa0Z5yyeicq6lTcz7kyig1Gssw9DpJZvlnMKrFCo1WqjJZcE/4mS5X2vi+tb3FqVdd6
EwQgSe0L5Veau209TdyVTpc+sdOFiCzigDiq9C5ZIup/+TdRcS5GoF/lfkRI7nnx/cUOPamEuCEn
cTmpqqqKt9kCoDoKDFmYGxsoT37oxhrJjswsZB4NQ5G3G5R9VhvSeDI3spYz+WnR28YWP/j+GwAn
MURFP+fabQul6BOCoZkMjW4S1Oqg5Ztbdxyo61uuaNMQuFJQHWLDjb9UUsNyepBZHWI7kVD5twmx
I5ktot9laZd9o65mZhu/idM+wjvTwuZc2iQNTew7D1K4qbeNUaF2tjRHp+NQTnW9SZOUxpgc9Urb
DTHeR1srF2J5cPTCeQ9UatI3ZY3QboQ2POKMQepX40GbOnwZKsKlD3rWpu+73C2/VUo6X3DyQtpS
mxpo1YkV6wk5o+iecTHK9A1I3/grpdCZvW0k/Y/Sk0mKg30zfc3gmrsbT3dKfOnLfIT4OplBVJS6
zV2WKqKTyfG771PZxM9JSfE36i3JuRekKeXzrrKNetNrfVBvJ7NLs00lk6QPMbbsHpO5mD8EFKb0
MMs7/CecpHDqOzfJSYIXQDooxS7Zfe9Po0Q0UmZZ5AGJnSLUErpP8DR74AheXjwmvVMEUddNwZWT
LrOK9HKSTSgWV//C+MhXzxJHpfD39ZuXZfuf1WKw7AB4kDqjR3DaUrRMTZ+KEakgpzSRmXUtTgdK
W3vOpnNurWsZ+tdKEYVp+LqrFfjaK4ajws9/Kd3KbPSF2bjDIeefbBxjRMLeFPmZF3o9CvRFmHQr
J8UEan4ySi41w6z6pT0kyCfvuETVxvPPylK/LEOvnw1oNV34VQWZRvApZU9DiK7tfa090J3wwiEQ
IiMjc8TdYmf2x4z04QNy6OoMc++Nd1uxbRB7PBB/lN5ffkEafV41BlN9WFzSOr1nqbHo6rW4+T8F
0Ddqem8NA26UJtnacKbL8XKYZvYDoQq9PiBBCEIV+NNROKo4wwN94xMCxlmVbmwEIF5x7rXCTH1v
MoeD8FO5q4Nq/uDGxnQx5wGxYpwaoa7F55ydXi93tNeQ9wMXu3pRWCcd9MDvGi7WeThgP8mWJnQO
0wFHnUXa4/b3X/Flk+TnEgGhsUK4gT7ARjppUTm5HZO/rLlQqWEXXqyeHLZNtz4c7EC7n1yREsjW
6bCbzcpXm9+P/noOad+CwF0FRek5/pR5/GWzGZmYRo2r8aAvGDDngaIWks3/tA9edA9+rf6+OYpP
94kNbQPRO9ls3aJ0s+uG4YBmpLHzZ/dLgmL7n78KxDloRig04AF++ioJeZLIs5pzQ9Wk7pRSP/tD
/ucrg1ODsjzACmiKNJdeLvpxUN3sWT2aaa5N1QMvhVtR5fLChTN3pod1Aqj4eegi9g69x0J+iJP3
ZB9nXtHqdZcOB4MsVIYYG1IZyuVshD7O3+81W4vt0PQa9yMiOmRuilrUE/3FvILQB38sKrxAGWcO
ztfrlTmklQF6mX0R/CRy/LJilhwdAkBrw4Er75s/i205dSSK/vfZTZ7pA9ZhhWft71fpT4WgkzsB
SB5rhzsFst4p5cIUlYH2jNcfWrbrDmHG5WhXaro0zTi9VPlg3veDX2zNZgy2gIxwWWlL3KnS1Ly1
rNK79LGxjDKvkzel11CxNytLX0MsuesQCz2zo1/CIv6zo0H50uzlulzxoS+XiCqpVTkDOxoe3rRx
46S+rWTvFqE1xsjQg21Iz8zJ6+MKJhiiAyi8gLkA4f1yRIdIx3QyNR3qsTb3ddcEO9z42sPMv/5/
1wlsn+v3FDCeR1qB/x/0/yAf/7Iq1/7iiwbg3WMrHv918yz/tRdZ/fyiEfjzV//pBDrB36sEE20l
FKHBu7F//mkF2vrfdPpWepeL7CR6m//TCtT0v32PLR7wH3IogK5Xvap/uoGaYfztsuNYT4C2gK0H
xp+0A1+exWAuualXu8L1wsZb9FTgSFpK1xSI1OvBRz+YjtOo/agJ+s4cXi97az+HQYsRbhIW5Lge
nWI8qxhHoHJo/WttbMuPFh3+jQ2r/QZVqvpzohn252ZEHYPmiv65S133DFfo9VsSliDm4Or0wdZQ
6OWO0EhxB6d2kmOtL+MeHfdqQ2rw7pcFcDYAWt9x1W0C82YCcQfqcLLtUt3D8c5I0qMJayPS5o6M
x+zP0Vhfbu7/jIJb50971PX/66v+cuBqy5zE6OinR11JtTKlq+3iL5ha+NU5I9S3vpqHqiARz4oQ
OVWWL0THsgZicOQOEd+pz2mYaPbWOVzIW8MQ4gOOw+/nNbJ7pIQzB4I3UuhSblHopA4DTv9M4HgK
rV6nh5ib+Wd2ACWensPZNDQaXYX0mARNexysZgnBZpS7JjafwWUAvRlcf2sJ4e+wUmo2E7Y8275y
gz9fi1yX9OCxSwS0dipzNIGcjDUJ6yOlx3VJ7upsxOKVX3+/GF/eOj+XyUrO5UU5SeBbnAQmwVxX
saInfOwK/UmSAoSB22JOTaF6NpW7+f1ob0whUQnrZFUkAdpwErUKvjlFXjeFJmWLvcitIawIjfa/
H+WNpY+xM/fZytBnJ6+xyC9LP+4zeqJVnx+tRcV7FZTdpqvmZ6nH8j/X2v9lhMrXwxED6siKjFrV
CeyT86IqeqOkb1Edx7qIJwrYExEeZndnToxXk7QKqQARWd032GWnZHjkMyvcw1tODMQjNi4kpCc3
aSknicq/b5b8HJ3h1TStStIrfhAVEdbe6XizYQ2yH9LsGC9ZsUlz3N41yz/HCn09yhro6Mw5NUid
ZO3lNAEokZ2f2xDRAS1eLDk9hqYtrO3vF8Pr/fwzngIrQ/QNmP80U2oQsbZpDkDTdgEK9srWNzmF
36eMguYuHRPzdl6me8vvhh/t1De3sTnVNLlp9P3+QV6/LgJB7GaEBcivAci8fN3MAbthpHV6tFN7
3qZCe4q17M8Ss3VB8oJUDAwMKUnkTfPlIOWAWWOXscECyFnbGDQBsm/ISf7xq7wY5eRVmiGJBwTz
0uNoUlRKTRoEifTP8YVebWOulHVzEXcA+kQO+uW7BLPyS91oqmOlmfYmceX8tUxxS1mF1+9+/0Jv
D0XKTgpIzHRKp9HpFaO/q1dH5Jzc95aVTmtzQI6fgPm79pmw+2UqtM4Rt9jqjGEAqaQ8tj7ML8fT
gmfs3Hhtc6z68k4hCHHRAQsK43GODH2KSviUoV/LcyLxr9cfwwIrZ1Ovp8hpgcwqZjWNiWqOvpFo
yNBTtRrm4s9su/95ORxmkWDgQGS5v3w5cEV5qxlOc+wA2LfRZGqiuuqWIaZVPo5ZcvH7iXvjW67s
fwdS5MpAOsWKeqhZD9NStEdvgMe4xcCs/FSmroh3lb/4N4m3QKfQhHtU2FGfAyW/PpYJRoi5gaiu
Hsqngye9ZzcWCfOxGUdKuIUqvSQs6z7/kqal9TUt9dyIfv++rxYqkQ/eo1yfMPcY9uTzmgU13y6p
hmOinCEsdbT6FhzKIic2nD8qBzKTq1ob6G6U76jzwAp6OZOanuWe2zbjEeSq+cOWmXHT6vi4ntkN
b7zRirCmMLJaV/K/l8PIWcyLUZfTcRHGdGWjYLGrxJBcJFocP/z+472aLyIPshNCOvb4WsB9OVQT
0MrQnF4cwfgOm5JJukTtS0MiUxsPtjGeUwh549VWuw/AmqtYDyK7L8dL8JN20JYWR83khYY2GDd1
X8tVhuyczParfbC+2gr6JDhANOdUrJCl1yu9EOJINGQ8Sr3MIy3Bwlo5nrxBeAAcQBPQqkdz1zmj
owqzkvf4b5nl50pBDmTNQeGJc4+frBSn1ewSbqB5202asu8V1nYINKH4698nQd2r3ZqdmqHqFmO5
ToLetC+rHrCCHuaYZFc4CaLhFVVGNcgtgl46eCKzL/1Gj6q4FfnNICwiUcuWunYBWLW3APzkyD9V
VqLyjSOm+JPm1hrx8WzZ5aFAwpXuM+LJwx48dV/jeN92w0aozFAb8PwrAi9ocudrn0O3jdq4Wj6X
tZkVd4XIyMYw+xrcqzoesnylPBdt856KJx1KvZ0sZweOSeSP+ATKcWdN4BnvUvC5wW2RO8MPZwDO
EKZBqaXXdeO39oVZB2K8F2XSdpuF7jhgqc4tUWIdK2B4mOEMD0m1eN6mohSaXAPmL4NQKavKQ3ew
qOKmpetP15lRtte6rspP4+hBdM9JDbIPLjCvCwNrXutRWfDiblJgItltCgVz3uJp5X8diOc/a8AW
yv0SFGMK6EHCeYFLEYvPZYHb+rXKVe7RbIwTrdliCB4b97k0nI6OLOaZt4s9aXJHTch7tGyo9Zu0
qv3iYsVGdptYCX85dB5uxQhCZU2CfOUEQWPCSHS8mOwc3G7dy9zfxaam3muTMspNq3f5A1YDNAkD
4VXNdrBbjC0sYdkVQLY4e2xTXVRhpzsABEdS6AsNHdJ8YwyDPoQtXfk8rIp4+BZL0303oijpb9m/
U3atj3aTbsEmBs/TWPpL5KPZmkU03kdjH6fxXG0WLL3sI37VDt3NxZMGTzGwMbcwWGzvtrI0d4w6
rRTet9Qp7TzUoKIneVjTg/Xpxi5gERotaL65iz98c/umNQHZFqUA9yGT4r7oM1PB76l086siD0qf
V/6EedAyx28wzNTLYasmrAXCNHHhNizKLhygGliRXsTIswS7wSmkAfmzgAoWkiUVC0FP2qlL4OCD
S4PecjQrdEpfYKge0Prb1GNn6cij61q5GRbZzfSvx2K8cksPE7up7HvxdZ6NDidLKa1sl+G3RLvU
tFp5iT0dRXbwKI6qr3wHTC94R4flnk/QXq76oS6Lo+Nqo/Ek42Gp223u52l7FAjQyqgZ/CnZAlWL
EQOjmJ7tnTxutUd3qpoa/FNQTpvG1JtyPw1ZMEaox7v3lG9SP40yMm09dOMucS7g/ZnJbsWZ9LT4
47FFK59fRt7Vz8rtAnsgidpRpvplQDAAv3oqaXbMXFPxVgq9pSdag8P2JFWl26HvxyIcp9b0H5Ky
LIB2Ue/p60+LMbnxE03xOnmYAXnT11cldJNNretVKi5aMKEW5RJfWcNjW3aIAhTs9vkabLHuYJtW
UXAYW2sEPZIjddn2myWVzdM0F934TU9SyzCA3ahM9DprUTqgjzJR6NUNnVBr2aMK5ZSfSbkLVHUl
G2Aawg7abRVcIWps7cuZ73XRu9XMiU2RTTbv2zHpNDCDo2juZJUHy2EsC7u8t93eCSKtywztkq0V
rHrPyZQd+qSyHNCkOErcIgYt6+9qqRd1N/fAKDc60CNfRbkOeud57udm+lFkIFTeBUWTjDd5bi9k
ykQy+ESBOjefK1NfkTZ66yzLBxy74wlUnJYM02Vn6H7/vWyU3t/pDXjYjc4iyAE9Iwh1Wc0C6DOg
/vKdNlD635dysea9kQPLPRi5YYrjRFjn7MahTJofVQcC04hSjufc3wDYdAKBbLWyrkE72d+NBV2R
x5h9jfww4Eaxdeuc/mRT+waglr7IRuuQ05ibN0WdN04LWstBmU7FOHqEpq/ch6nUhLzmwPPi0E9z
4C/gPIqbZlBBvyWQ9O2NN0zBpyqtfM5oAEFPQYCuOzgGbVFXAcrDbqhQIJZhoyT264QOlX1IjQlA
0OgsbUBDv/KYNlOnlVDUuv2jHuN+CWXldAa4n6Ipt7LMs6/cAlYfwoDq6qjVBA5tPao3YdFZWbbB
mLCsdp0s9TuI31YQ+R26WmEjGs3+YI9p+r1D0gzox8RBdN0ZQc3J6XO2b1D6FvrN6GBZGfk1PS2E
jrJGB+GscFL2hqR9GiVAiU1TiaUFFTNTw1Jaart3KDcv/SHI5gzUrtK6YtzFZRrMCH8sQXrdq1SX
Sdj0hqWu8xHz6W3aeJW7Af6NAjVkAFeCRbGsIaonty9CNDjL0Q7ROg8GfP9yAxKrQDsS5l7lOPcd
WKQkSgxRv2sDwjIOc72Yb9OKm37TdM5gvxO1n/R3fVfmbLGMTvwmR3UI+GQ/Ds1N0FoAg9FkDryN
7XRud8gMacR7SZ/GvPR60MD3ldUqIMWd3n7lInHv8JMDIF6b8PfDPFEi24LQML66RKfVZVdKXNAH
08rHp9XR8xrlb1gHYZaW5rLnfHHyaBRFManQKjIxRngnOvVedebogqODGbgvJqKWCHUv3cRZDVW0
kMO8bkMLkFl60ADnpTvbM6S7Kb2phEAwdKOrX1HGknMYaJQxdj1W6z/mycyzC/559j6xh/HT0LcK
JDpODVw/aa+AKPktRhyRrRplborMYdU4do+hX211XbD18Ft33oNEnLCqGYyBY2Jw0xYST122T84a
m4DeBLIFfjTNKYqopMWByGSb4qLVGNZ8NHSVNLt2qTmzYiqtYo8tZs62qAFoIldCmL7ppdsWF8Go
pZ8yrwIbZjWN975e9Az7mqbrmr0v4uApy+ATh0NvSiZvjCkL9+2SPBau0dWHmTCw3pVIHgyhlYzg
F38f8r8ZgtOgpmIM0dk6pdaBKm8XM+askX7BSsm0hy5P+60Wz8mZ8s6bI8HH8lGLoL3pnFT1XROf
NWv0xDFoqwWoZMZqcior4j3PVZLeHIoUG7UDjHJRAX2ZV9SyUdPsu+K4yKkh+tP1Bz3Wl8tssOub
33+/k2byz9ieegpiisg/YQx/yv4cTHeSSWZOR1/D9SwkTMtvFs0tLun0JkddIF9zQBrB4cDLAvrK
sI3NZ6/r69sOnPx9TwR1TpLhVSGDuSSFWz0M2Zqv5ZDwv9CpZUzHWTZ9tMTSvrSn7Jx59FujQM1b
9Vx8eumn87lkizYuI6MsUwnUsRNqV1BJ3P7++76RktKaoc9Fh45awqlwDLi/UcymI4+mpFqSUcXY
632O8oFRdg9iGPIzTYXXS4cw3aFPs3agVledl0tHzujKo6O6HGWOVEbORHEvwC5ZDPOcze3rV2PR
2BSCYBAi2nYqnzIPXt0spa0fc70n86yGYcXDW7SkNlonvTgCd14VZ+ojr/NgEk0MEdiGQDpAUb18
vwQex0rLCI62UMF8zDEczfbaWJf9xWJhKb0dprGe7sqAy/i4QvHOSVK/xB2t+4VCPS11bg4uDpA5
Lx9ApKbeGSLTjmBa/UvptcbtXGkkooMB/SWHJmFv8iHOzunwvF6uJOB0ITCwo8DnnQLT8LKMqa40
8XFhlW1rzAvCHjDl4ffL9fUoDn0bmlIgWGiTnp4Guhmj5gqs6RgX47KbbRP87xph/H6UV4sUn0SE
fyl0URbAf+bkfCsnCiSwDb2jQH0vimldRYQ6Xcg0mmf236sXOhnqpCSkAyT123n2jp4UBkyg2r+l
THROT+D1KDApWQ40+CnQU5d/uSj8pK06u5bBsc0176ITcBBicqEztdDXn42CP5VIliAdbPO0wDsF
JTiYsk9uMHmT0Qy4g1zQ7jQVlnisffr9HL3xSlgKrKI8HMCcwifr3Jvg6JG1JDdamej9bU3XvjpS
aLV3fzjOWtjixELk1QB8cqrGvCDWD+fc4AInoN51KKt+rcFan7nmXu/al6OcLAO3yxD5CQgTrEr/
IuxabU07Cw6gnuMPeV5Kbpn8D8UEgWugrPLLFzxBty04bAYprKSb0Zz8EPeHrTE8a14jQpgsqJz7
yfinfdF1RArV1OqoFLKxXi7DQo1+tiYQNz7+DCIC9V1doppiZodVbeH7H04c5Uja/uxfKrtASk9u
mtmUIPkTPb3JKs/AoWoskGJGSPPH74d5NXPrMPTT4GGb9Peck47ykKrMN7IpvakRILvJm7YhecRX
QywA3iu0CeFqCmn9aVj5c1RmkPmjA3zax6bQV/TNLNIbBFDqi96psfzJFPyvRjsXwa4b6UVxdR3K
RxCK4xAW7CmOgw6GYbTjkt4EZEVhr+nFccbWLYMCFZtRbzbZGUnpN3Y2+vKQc0k4iBBOLXbwhSSa
bsz0RlWW95D4jvGlCOzmjw/e9RbhotLpm/CCJ6tf75RoleWlN8Ziwu7SnNaNb4MZd9c/PUD4fmsN
HgsfasOvQKSTa0990Y7ZTedY3YVZDsvWmvP+z7cWo5BfcL7rDrDcl1urHYcUc9QhuwFAlBwQVVxC
V+X10SvdcyHOWwuC5YBMyIoJoBH0cqiynyngSZndOHr/biwD8sAaQbDBFl/otZ9pmbxxp9D94cv9
3FtkUC8Hy5sUQRRnzm5qmI23yAN035cBp2NrNs91S95ad8RtnPfG/ybtvJbcNtZ2fUWoQg6nJMgJ
0kDJkq11grItCTk0MnD1/9Ozav97CKKITW2fuMoqq9mNDl94g/xc634T/KG8Mrqc9EIzIqoozRC2
3xTPiYc/bl8ZmwNJ8USiNUC/62ZvbiZJCd8+CaDQdpQfFcf+ZqijtwfR3hpHAjd4jEkIr7TJc9J+
6KxpGhRV1v+JDfnU+RVM9vLeoAyrPBqRPPuEF/RC5YZ5208WZagvPRvCia3ej2INWq/jxl/uXTVa
3VKLxAKEwldajdJ28Uy5RGSB20zT+1wM6vvChrR6e5Tr/UZ4Kh2cbGRHQGOvrgXaN6rXUDwJ2ihP
vy/JIM5WXwFGyjFNPv7/jSVziTfrlro5NmfwLoMh0ZdPwBHREGhhP1Mv3tMEu94KNnvNYgFpkCEu
tBqqp18RRtOUBF1hhN9yJdTOtOSce5M79GtlVUD6PDHaOvkp7Nowm6RIgyFLWueEMJDXf24AQg1H
L1tcYyfe3JwUnwpUqAWUYX03wHOLHKs3uPPGkQI19etjp/X2zlMrb87L9w+MEBcC50iChdTVjtBl
fmH1XAvhkGDEOoE6EETP1vAI1aJ637tj+j6FQR2YZgVXb9IKWBd3bxSXRQVFCRuHGH719aw2FZU5
izRwWpp+VBCXMDn2VVpBX0Ra2L89mvzbribssZy8jzwn6ioWNSOzHmOlSQOzN9ozRTmKKuD2j6aZ
pc922nfvorLVHxuPCtPtkTc+qNTdIoXkPZb/XB4ICOGJlxdxGqRznvue0JJTP+rzzi7dGkVT6RTb
wF9gJ6wCQxTpaYeILg0S4HJ/2moaFz7/MdmzCrx+J/HBpM4hl5GkfL1xQirvoTWxjooxLl/szqy/
4EeIzkZIjFjTwdrTp924u6CPEPTSCQejaq5uyMKZxyUalSSoW7Cas6sM57xVvOeO+uTOZSy/xHqP
gJojpyTdQxV+FW6U8PUEDKAkgGvcnzkTEbDDlxpVlW9V6gx+ugx7BYbN2ckPxhsAqWr9PI/0E/NE
SdLAGjTzXBD3PjvKpBwaw2kfbu/DrRNA9QS5JzgzvDqrE9AkHcnYxD3WJ13+xY5FDqtbKZ7HrlT9
QbNS69CEtQfL2xlOt4fenKXDwEyU6vzayWuisQcxL0yDSbPb/xhelwI2b5cOuQsDkdudo7C5RZEW
VS22p8UNd3ng4rgQsOE4CnCQtWNYG7UfL1l2KgetfGcjQ/j99uw2t82b8Vbbpqgb+iy0YYIChz6q
f/nPqFeyQzGl6TOt9wLLo7zYSa23VlTna6JyQMUI7tPlHCHexqOnyEZbGM7vwjR2x8MQ9+V3qM7q
robxFRSFR+LtaKutQxeE/nyqp4HWtLXpT6XoD8AXwo9pn04PZVrGoCLoS86wRWFWOkb5J4yDvcji
lWK1Pp9SulAWzgHcrbNSdIwWb0wcXuJxpDxW5k75Q2Qx7Y3OMWggDlU0oNdhA3ugCV+NnxpLDz/2
SR09IsiSPk2NumAPXCLjcP8O0OF38oxxUZlrHprrtiM+nFJBF1+GU1alI/R2DfI1GBm9zx7G0vmH
x77eySk3N4FUVuT/lZ2Y1cajFBqGfQ+Up7faYKlK49uCHscJhf07zYGpqrABgChx9YPMBpR3ud2E
q2BV0HF3GNNSHBB+xXJqHtTz7WXcuqFIxSXLU4Yma5gt6mpZ2fZzGlQU6gP8qtsvOa3897o5Fp8X
p/PeGaHZPWoijHZQeZsriaG5NG0lQV8rVCL7pdZtqaVB5mXWyWsXcYr0wcBZ9V5Xw9elpICt4xYm
2Spr/C0PWJ8QhmfBMjU/C4+t2rVi+dkKQ/9OpWJ+iGN3/o4aS/ET1Ea7AyvbPEOovaKzR5kMcOcq
GsnVSPAnYRY05AQPilJ0sCAWZGGO+lQ3X9C06P50CisHdzRqP6bC+j6Xg3mu3R73K1UBvxIjD7dz
g259eAgMyLPq9IUwmr3cXnihNHQyCZHUyqDU02jacsZ6sftbH+eBwkJe/ocmd/tZ0XR7Z0E2h6ZD
xNuLHDqykJdDj0Y2eJVK+81BZsI5xqmD0kKFlULkNwVO7b4ChBqpaDVzKj8vsEfZeZa3Xg9cXaUe
LXqwJJuXP0BBjpZkoE0Dfcm0DwJw2FeoKemLNimRjzqZ9eDFgzHvZGlbbyTwb2gPFDzkmb4cFeO2
iVpBnQY5WocRSqdmJbEUsfJhoK6HTzzagbcP99YRg5pOdYDVJvpYvcrRHE8ZAIs0aGDHokODrrzn
55OCko2TYAP+G8uK0DhJm8RME3lcTnBYQhVZX48nK25cxhnFP7hJgDz04iQ+j+Po/YrJtL7dnuTm
skK0o7BDFRPe6eWoEC16O4FfF/TDBLxniXKs4nQgQA+SW9efjV5rv94ecmtdyUxhJpMUIZO9WlfM
2Ko5hTwY9JNRfnDiaELSuInQaqF3lX36jcEQjQbqS7eYtO1yfknkLt1cdiT3mKR/s3q6kedqSvJ/
GrRf4tPtwa675Lw6DKYiGA1pD1+Xy9GQrmyF57KabUUeo6T40Cr0zU8AhJYjetzHITe1T4nalr6T
6jHehw7F6qh18DCd4r2SsZzbOvqgY8ILAe6TYsNqR8muQ+8kRQYUqM++h0XXBVkV00Uj3nEDI5vE
h77PQvtgAAN6b7mULHfCjGvSjVwQ7irAwLxU3OGXC4L/WSMshZ/QZK2J5EyLBtoyWLOfimT5AB0b
VRaAcx87rTPfK4mjHdRY68Gxj+NeHrh1b4LIoGpNSkZHUZ6EN2UeRCRjYURNFqRm7J7pQ1RSczIS
7/ranc99H3v/ouaYv9RVZe/ti61wVBJKDRqZ0klktS/app+jXMnyoCzohh+4tcy/Ojft/1I6CwEp
HIHbBwP1HPewjHVXo3wjJguwASTcnUtt6/Imm6KKAXmAjbraE+lY5Fm29Fmg9TMA5aShGn40kxZE
1DJTnzx3WRT+UpRcXXZiv62RoSHrVPstbtS1lnnHvEqF+wzfbfhZh6gu0f/rlc78jCUzmtfY1iHz
ZHXzXm93676BjCobNLCnsbW4/PDmhNKfOSq8HFaVv9cmMR5NhBE+D3ri+LcvgK05Qv9jixGYMdVV
2qFgYJ6ALKQ4CpjmHE4d0pf0TJ/AGSjvECn7liJGtLOu29P7v2OuIt3WcgE212UWqFTG3iEQ+xlo
W/kO07Xi6fbstt4KqpZ02HBtAAMkf8mbE1QBUhYq4LcgrISDvhaCdMuDQIrKQ2KnjPrD2CvNTrSz
OSY8NqjS8KSA4FyOGXoGjBbUuIKxBB12MLulRwDeNCHbZIZ3QhF479nfuicIKGVw5bJj1jVadGt7
kRl6FkyJpZ7CokbyTy9D8ajrmf1udJIYvTleSV/xmr1Wweb+IaKirCKj7bUlRjw4ajTo7B8lap4r
NQzsdAJEZveflCRs/bnYq3Os1L2JbbigkRr43xFX61si5a25U5oFpQ4DwCT08ttahCcALM2z02Jy
sjglOo+T96B3w/KACL++cyVtFQKxk6ZhAZQLyPbqfFKz1VqwwlmgF6X1gBRxjUBJOOzUWDY/q9Qy
f+2hUnW83Ej5EhuLKNosiEsnO1vU9g8tEs1+pAzx+wGIzHnoZhdhtxn2wO1zs3lC3wwtv/qbc2PH
LglUqNHMoJeF1qudx1+FmwD9VR1Jg7g92uZySsK6PDS0O1dfNEraocGcIkf2eQmdgzsMRFa1GJEA
vz3Q1rTAbQNX8+ipOusejd5RkNcSmZi5tVYdUtuaujPhbUFBoVFh9fzGcETjkh+G8tYaSFDr9ZKk
kctORcApOiRlLv4Ext/+wiwH/8Hbg20tIrmdbKTJTs1anCqf0hglc4Wrrs9rv4VxdFyqKd7Zk5sr
6HK7setpn6z51XCbWnzFkzzo6GmoRzOW+iuINXVfxtZx98xvtq5SjjskajCTtvN6FbzZhkpLT8/r
mzzoKyP70pnd/L0x0NRE0cN0jy0lhN+oMpGwyb47QENy1VWwEZZaiSjCkgeWozjE+EX9MKA1SRcP
cs0R6X7zowjb+fH2t9tYVURsTJIZCvBIwa1OemeF2GeVBFvmYoTjAXuenOYhcOmDqyD1c3uwrQgX
TuRrMu7KitMqweDGDu1Gp/rT5CXMs8FunxMMSp7EXM4PdtTo504Pi/cpQOj6YDUqNoRm6/yVawg5
3/4pG98XI2c6RlD2uebW/V+7DZWcGzQP0sGc6qe+CQG4hwUiqQgSLMYfXdm0/7k95MZ7hVSNLM+D
ImVbyU/xZks1JZSrYRmJ6aiz/qNVEay7JlFPBSSXD0BMwzMUHmfPvHrjcFK2lBRHzqYKYPZy1Dau
PURvVT5wucyK38ROB8h61JFwuj29rdoTNxz0V4o8UqFlFVsBenaUqmyKYGpmE5ntxqMBZ+tV/hWD
R9JlSEnpY4qCVTpY6YmwofBjEUHIRbDjJcxb8WiXk/Lx9q/a+s6ya4ZoHlk7jIfL6S+NFwoy6CIA
BqWdOjEk+UHRKvEAFVB9Avy+52e9FSQgNiWLfyaJ9BX4W8cScCgW7ikioPDYlahuLzUmOOyLUfLC
1GNGA7iHxAdJA7388g9VycqdaW/tNa5KQk/6MTwCq3eN/hJgBo9jTVl1+SMRy9+ugiseXnTOl9pK
7DPbbY+iv5FBo4Aou/UOc8HQ+3Kppyw3lZGuc+AWxvy5j1RbyoKlTXP0qCn4aNtgidcpM5DUPsJn
Hk/V5dv9X5twkFI2OGaa+qs7tEZpUrUmTvWkzQ3+ImNpWr5FevjTacoBK8Clx4n39phbS41MG+Zz
yFQA3V5t+6Yx8N4z7TxolXz4qqeL8oS6tfnizEPtd7mqPMbAj8+/MSjlekrNNJ6R3lmt9WTNRtNF
ReDoQ3WCgqo8oLELryFXxaOmT933MVO6nU31ilRe1UgoZXKKJAgTiLq8a97cYErehTkqxEVgpEn1
J8Xe5Kg2zvitWSrEv40IK5JkPsEkW3A9DCPfRgwIvVqnftIWVI/dpjIfqhr68e3F2Lx5MHCjsE/I
TQln9QnCSkm4s+ELli6MtkHpPB8Q0ZgcXTABR0WDuRoa8ByHZI58U29pgpbzAcQ5fgVibij/xunO
u7p175CWkEkTQqBhsvpJczrXox6LIqDN7IyHaQD6zur0kkaNCyevzDCX2s5CbJ1A2XaQ2TT/Xtcr
MLCJQ9vT4U1im3e2GqE/eUBmnsDlivNkgRnwcKk5DsWEhC7s43lvg2ydBYvnlOY84cRVSpYnY1yW
dJ0D20SfwB97+nSHwTBgtUGvWh68ObZe2FxHAUcd+RMK3zb08QOXCo4oSiae07aZf8UTGNjD1LjV
j7CL6uSg6mP+4/amkXv1ci9z6mSGI7uNSLeuXmM0ZRozDQG09bU69kfIe9pXI2/MZeekXgdYMAtk
P5ObkSLnugORpRMSHLK31gmqduhaWxaPYN1Xz1qOk9TPu2cF1xk0u9x2DLbadmLBZbysbaCHuYm5
iIgxA38wo2TX53dj+UDmA+3hFngVAr28Coy6LMwyoSvuZpAMjLAq0PyP9tTL5DO1+ki69LtkR0Oa
pzN5OQoe1C2zpbxAA7xKgH+5tesDI0nwMEiM+FuhlAUGLS1glYNQvWz4+/ZyXh8oXjPUWmVqQ3i8
xm+4xBVAw5IsAGnlfPQg0i6nUh/U6K9aaWpqkYgn/NsqTsLT0nVtexqVar6bHSNVk0kFOVOaBCyu
IjgR05FIlDELnGTOT3lm40vSgvDKODHaDOJJuBwWkevfb0/++grjQQN8ICGfnJF16ORESVQRqpDW
NZMeHpHSWqLT1Lr4DVgFw/vxYNZ71IXrG4RBoWQgQAwsCHXHyy9eoiRY6xNfvDHz5QflwOXoDNbw
YOaGeE9invwlvMHb+cwbMwWqS4OORovUT1oNqiiRXfc9RU/bHD3qvITvcBDzEgccY/ISmLm56h5v
r+7GvSDjUSJFdKuB/K/unzTO4yJbKLEsKoISPnL0TvaYC0MYBwTs+z9uj7Y1Q5oaEk3JhYet6+Wy
CqoBiMIXJJf2aCB2gDXjYXEn5avbdgi1KtgX3F2BgMDmIY+H5PEruOtyxAoohV17YR5oeqfaT0un
ivHU0X6pv8Eva+5+bh0SKkhNEAMpt647/IuZ9tasG2Vg5Evlq3C6gqFoYEtTynow6VJ8vXs9KcpL
LXOgctSnV7EuKltZ6bp5GYQo4T8unWHgWK/PP0u7bacj0vO7Qo4bBwPcBCBiie5CwXp9FeaxlqL8
XwbAwHXFrycMxCEKHgp7zh+toffeebn2fyRo/9+1+jj7YDUM1JMwE6QlcPkVqVXEgGeXMuAC0r8q
8Lf/ESKen26v5sZjQlkAoD0ryUdco/O1JjL7FB5ZUE1VdYoNpPhdZdwLEzfOAGsH0YD1k3A8+edv
olfN0UphiqkCmkE+fDYT8EaHMbFSbF50N9bPrT5r2c4xuB4U/CsEdYShSExAzl8OasRRk/StVwZx
l1ifnXgxvxjIpvxc4tD6gm2WvWcUfb2W8CnI+ACJStbSmlSRllLCVDWqoLdt5dTXZn8O0R3f6aNs
TUsK7EJSwmmeZOByWmVkmmlsu4xSOBDlceU7WEUVIgaBhXO76Mb53h3CrCSMAwiIDDhW3y6dQ6dz
0TkJbGU0XuIOkqZRzTvPwPUR4+/HiB6YLX1HbBEuJ9UpCl22JhMB3oXpcxku+SmMhoF3ttCB27bJ
9FcYueGeyvf1SyCHpXQifUip1q7mVodgNSfDqwMkoIYPVpRqz7TGJ5SMbC9T/LsXEpgRvHR0zmkQ
rQdLsH0N9SgWQWMP/+LliE9NdD+vli4JO0+eNA/C9Hp3CJRKZm8YmyDtBS6QlL4FZppU/k63J7Ox
CwmtPVQqwZ1eC3jNYWlGOQWtQNchvwy1Ez1rrv5Lz+symPDPuvsscwNTw9eB2QImW18gc2UiG5Qt
Y4An+vdJuM5RUdtPtjW4xy6f9yhL17Hv633/GoNRF16TOItOlCrqPFOgVfjZRHqo1sdQTbvsxPPt
vS+HIvZQDhCFOI2lN+614a8PA5cllGJ6ezysVHQuD4NbAu0vMzFLR0j1ULrNn522fIvAUx2FNX4o
a1XsnPGrr8mjBtRR4lwoMJCYXY7YWwZ0C+EpL3HjoMIymSdFlwZiuLRaw6LdGzG8jiYNckE5sL6r
G0xTW8jStaa8JLmuPpKgdXClk2555MG360PI/bAz4tU5p+BMwPeaCCIfv67EJlOvVrkg40Q6YrH9
qVKU7hCFuvOjUePJ2jkbV+8Ao/Fuy6SJyRFLX64mTVgDFIVkzwxzhfVmr3wy+3kPcLg1J2IDNDI5
WBx6uYnfvKnTiFMit0ASjNMy+pk7a75buMqzkuNzdvuwb01I0sI471JLfX2p5LGVlsjrpoGopvoZ
JE9+mrVR32mhy219kXGybGgzynyOwOeKUMdtHw4WanJYHtpYfQIYRfYzSSkmdkUUlv+MZZKp+aFV
Ig3jOyOcKnyxGt3bU9LYWljiWJpdLB+yIKuFjRU1jLIJTD0lx7A69bqoWh/VIWt4ST27/43NAjyT
eJZ7lLKi/DVvPqPXDlbvWAPZfAnQGu/1KvG7quy6nddna1a8CBJARyRGS+JyHOzhihmcDYCa3MEX
mVav+yNx9eWIJyfevbc3zPZgYEcowJHarfHTYRdqMDoYDBAo3hCal0YnuM3N56Uo5j1Z0+vdySXi
6dyWED+BXK6uS0+NJmz1KLgPc22eErSlEMFfvHu7Vq9rx9MNHFC+CasIZUwir7NHhR5oITwYXVbT
JSgiGem/EGmTD7pdpHefOr4Wzx19MiogeOZcfrGiRsGL+lgR0K2QPKDRwWy0KypUDG9/revbX5qm
S9chggY4x3KB32zBIS3D2GqoXTZ5Nwik07RCOSA8V82+M9QJll9C1jluD3r1yLGenDG+F4kq01yd
MnshS01EEQVRZWLsrCrqWUElEF2epnhc6va7jvbcTpS5MVF6Tbq8xqhUX7XJUlokaQLyNzDTKTl1
TW1+rzwxfublSH0lRGlmZ5LX54AdKW0oaLiCgF6r1ddu5U3TSIMim6h9+F7ltP8qajT/0eCMOj/c
XtHr2dELoQPjAt0D/u6szoGoVDO2wc0FxaQoGN3rjVr7Yz0ruCV2TpxiLVqIPduG688I2RpEjIR5
k2et6f6pZ+a2XXR54C1W+IzcLyKH+Wx2n3XCR/yZcTw8DH2i7bwV12cezzSH806jjwhpDX5Ch7FH
JJG2gzcuYFK9FHjm5DTnu1cURCg4SEJAunZrNS67BI63OHQwM2f5iWVi8isvy/6ba5YCMCot9C+3
x1ttF3rEpHQGTSVQwEijrE/8AhoSM8dqeuFODY+a7N+5CP35cefsCTOvFlAOxY7UaV8Be8UebvUc
qICn1Nq155cSQe8vTVLZVFSXZCfu2hqFRgz2K/xiym2rQ94tyBaW3Ty9qGZLvYT355SaRr6z8deC
vnIy8kBTJQabAhlUruubC8wKx6mpYmt+kXye7GhoqdBPpYdp/SERnBXfG1pnOjrCmX9FnV5XB6Au
9vuI5NAIRpRlv2tR5Xyu1E5gal0Whn5IDAxGfTdpc5YfKRflEIEIG3BwBQ77NKooXj6bVap0L+3A
CTlWYyHyM91nc3zQZ6OKz2oeFvYHbKZn2/cWtX6KzBjIkcBzE+j6bDpR9D61nTZ+yWq3LU9ePTfj
MVIblZUySd4eVWA381PpieJrlsXOglNpbUz37fHXtQPKT9RPhYsjtfpEi67VaAa66ovoy/YJkzbv
pBV5ekamW5yaQuj3EYLkeBTNgffQkiHXX1dlNByWTaUYtRdjFOZRM2rrJMGNODsa6d6+4LO/CSj/
O5ROuMOrTZN4HfLQmRjsOVy0FzXr8LGNQD0sbbT3esoFWo8CaJxuI1sQMavVAppOjP9nMxkvuF4o
aMQ2U3genVY7RRrupfrc/+pSza7O8wCF7vZ9sXG8WEgZYDmAl67a/vjrDkUy5dOLsMrCL5Uy+qTq
ubOzQ1ZXPMtIWRPMFYU7miGUIi9PFwdBtSdkGl48c/zDTtB0nFz1IMr4Z4QIBj6ze5nN9bRMnZNH
i1ACKGjhXg6olP1oN6WivaR2WT+2afl1Nus9StzmIK/KUxRJZFh3OYhXtX2X2kJ/iTog/H2kxWfu
i8W//YWub3Rq4zoVXCpMmF+u9fK6vO4Mhd75CyAIbM+HemmtA+Bq6uPoae+yCTc+FUU0SPGonQHM
XU/KcToRzuFgvkyxp33vEdJ9MqDFP4NYiF4E1PzzlM3pzlu8MUfwsAwLdQWQ1VpcSLG0dkY31nwh
KVZ+mG4Tfl3GBIIXlhviviicvQiom9NmSqMXOlWrdpGFK2DSpK75gqQRWoqKlfkmPufHGEVaP6Qp
t3PCVjHVf8eTDTippUBdRO6iNy9LhkdxFFKQwY49G/0ptIqjM7VIGmNFfkDpePp0e79cf0AZEb9a
RNB6pPF4OV5SJRAH0cp4IRZ2hmM4G3X35Chu2TxpXuuIdy08HcD6eZFZO7Hq9T1mIfbMM0AQCYR9
DbvsVEK8cdGsl0TM1TGc1PAfgNCApcBJPUxNNH82YTMeJ23YkzzaWGSJKgWaSwUAlqhxOemUjnY0
u4ja0U8d/ToNO/SN5/AA2tQ9lOVk3/1RqZpwU0uDX/k6rDYRhGxRQ4Sl2uVE5QEKefaQLUl8NJI8
Gw5imIdft7/q9V3DeGgskggDoCUVuJzg7C2xmSed8sLqm4euK9EFccVe+2EN8WSzMgwUKjkx+h5X
gnrTYmZOZisvlmIFpZktfjvUf4+W+svqcDJ2k+5LErst1s/zh1GzHt0UG/fbM5X78/Ix5CdAXeGQ
MlvuvcuZghsH8ElkE/Qmjq6+PYX2+CWrSAZQMvbcDt93dAWKB9wJ4vBnr2mIGDsq2r479+71OSK7
oxFDzkVaSyft8ncsJsbUWZJFgSdC7zA3fa3Rp2/rv20cMw91CnPRjCexV2S5nr40ySP5olJJUrRW
tBkwIqVRWiRBZc/2I+SAdj6ZdVGrhzbW7RmxZdX+29BnyzrUi9F9LTVh/rz9Ba73Gq0MCquGbETx
WK/qFI7TqE4yAk+L0YJ7aTMtPVmlGHd29PWRpZYkS/8487Dh1hirdHLCDItsYF+KjqV5Oj7TO3IP
3qA8gyPYqxVszIkrkUoq8QDen+sDy2XViTTqigD3lfJ7ZpTmyfXS8fH2yr1mI5ebl0mBn0TmTUOO
cl13j3FDMBddqYIkdRdbPwhWLzs0DYXRh77Xkp9VaaqL75VjjRq2gq3D+ByhiDH6bom2nl2rg3O0
C0x2viBK5f2I6JJoB80DfnxMW1VU/qx5kfHEjeOkO9yNrSWi2szrS9tAtg4uN3yR9k5V9l4RpFpv
H2n+K0enQnD+9hJdP/UAnKT5HoQj8MZXxcoJ2cnZC8vAweIKK0jX9scwt481MOjz7aGuJkRRD/SW
1E1me10xMvtwsevSCaug07zkOA6xcnTRLd9ppl7dE4zCWWFPkQPR/1vdV1WY9qWWjzUHtkjOojEI
JZrZVg5hiILmATD8cO5t/U5dWikQJfUsiJegazPN1QtkGGNuo2Qigs7ulmOr9LBuTW063b2E5Ffk
w1iqUrVclyzzYkqyGRuXYMRJ/Ni1XUTaWSf+7VGu9gRzkbcsnUDeU3SaL3ce/hRWIpKRuaBI/7jM
dvqSE9r4VH72mo7XQyGQ9BprwtOF9rZatmlBenrwljpYxtZ+aHvT8YfIhraoxHc/IARAUE+gZ1C9
kwi4y1lRickMxOZF0GuT/iffJkMFBbe6UyrmKTmIsQ+RvVn0e+NbOSyWTzgNviIJVzNUu7TU47oR
QaobEOq6OT0NY7h8D7O4OHtFrtzJVmInMiCgBUJpcq2r4nnSCVmJKEWgunn96ILSfoizrDv1mXNn
2+91KBZTYj/pGFM1vFzSydJ6M280hkq0+lFNERZsE7M/ZdSG3qUIT366vTGvbxA0VQiGqNyR4SE3
fTme6dSpp4SGCIAn26eqsMpzoSl3gkz/OysqhBwBIP+UUC5HsURvJvngiQDBRNWPXK045KO9nC19
rnfi1s0JUYakTYbzKWS2y6EcLbPHbnFFsFha+DdIq/Fj283Lzh1/fSWybG9GWX0mWl5RqCC9FEAT
sY6J7XTT0Uj1BmcfcK0/FGv8t7eH9OtvfCxMUuRdxSdbJ3bCKS0NYncTLJEbPY/SAMTAkuf+FWS7
A2Ihj0RjYe38a5ldqMSN3QQ9QqQc5RRDqDiZ774RiUgktFlKj0E7XL3FId4wonHZ6G2YZkcTscvA
FdH07Gi98fH2sm3ciJhP00CTvGOeiNUeB7gYQVxbRBANXvQlbxb1adbid9GcDDvR0eZI1BSAw0rs
7bqUm1C2s8rOEYgxq73vtm5y0OLUPc4J/YXbk9rY51KDn3sXtIyEb1/uc8KYzhiKtAm6KVKORa2X
Zz0yPv/GIFQiZTWB7us6gi1Uu7fbuGwCTWb2XbGMh27W9g7TVZz8uhMIfSVbhCLk6j5vBmxf6n5g
w3FSn0SN7YyYMWEiWBNPUVHuGRZvfSVdAmVkFIu1qjzcb+oVTkJVy+tnZpWEU0ocOPfKuVSS7kM/
WFW/sye2PhTIQdBoUkSEgt3laAZU07CYlwb6t1E/JJGKX62Fe9ntL7U9p/8dZY0NCz2oaWisNkGb
JI1Pmb88ihR3rSqOft4eaWs+dBAIYgjMDDAAl/OBg9gtFCaboFGS4SkdF/MYtVN4+o1RyBD5SGy/
K8hzpJcVQoReE9RI2/mNNv+rFZgc/cYgUiyHbggR+zpSTxoxKtGYtUGox5jRjt34EM/W/UE6wTMv
Hx8HhOAV9hflQdfr3aoNAEy4/9GMwfKeTLwd9YffmA0EWMlx4y1fJ7WY6XX2EhYtSrHNshy8bFLt
Q1OWYk86dXMHAKt95ZTRDJF78c356Tyrg9CVsGzFPPukBs4Bi8W781nubAlZAGSPOBZv3uUoeW9N
yWAiLYdbn3EK6xb7Owcoxt2LRo4Gk1pKUcFj0FejDGCjrcZGwC4ftGOaJopv1P39NxzBCHgS6eYh
/70aJRpSG8siC9YAzkgf9SRR/4UJZ3yKli57mriE/r49KxlPXSTplJWYD30+yl1U1VePq1sOlTO5
gLEXp1b7xyruhPJljOd+eQnHuRIv5RSG9jlxMHh+pBHdRXeH6FQOqQTjcE8KAnT6clnHgiWfzKEO
sqalRBtHkfazznGxOcIOU/5CYKjfuwGvXxGyHkaUesnsmXVAYXopbn+zyTEjgumPZamYxRkcw/KA
Ox+0ZUcvir1y8PWYUvdKgrap3BAprU6C2kMUTYHJBdGsjrHvqbmw/8wXY4i+KmajGH/XWRrtFDHk
33n5bS/HlL/pzemL2nGYqPl2Qder+vuM4phvx0X315wRg97eRtcHXV4nXPV03KWb7+oruu7Smgoa
jwGMLcWfGlDUuYjqnQdyaxHZqpiOUCuj5rOaUDJo3aC2og9mI/tWmG1/WNL0fb/oT31a7QW3W6sn
3bXocUM/Rs7zcvWqSlsySrp9gFVm+4yg2D8gm+cHd8HL+vbiXY0kby92NBwE2lo8MZcjKQaVv7qb
usCtasVPUQuFkGS0h2SZm52hrr4T9xYvMmhp6RR/xb0oZlElNtbAQVii+pWlXu+nXb13wDYmRBQI
AByYlURPry7kVkyDlujlgPJJIvRD1CU/piws8Mi2cKy+e/GojtsAFjjLNDpXe8LEZFmMrj4AQrIr
WOo1XFUc+TytPgq8d/emdnVfviLqQceRjcj7Y7UriJuspi3MMdDdkWegB2pYHtH2t5tHzDEt2sZz
i60jrbrhmyDl63cCkeulJRCVapy8QxS7rrCjM14DfGI1sPM8OQ2UWo6tFvYP42Lt6S1cZa5UiNmY
EPU42/RdV8E24KYlFmNhgPLFJlkjziI7cdMzVnBmoOeN809uhMm93U8aZtzNvElS+pnU+fIsuNEk
6OQ2TtC7cCMe6ABF1gOa7Bq2YYMy7ykvXZ8Hqq7IL7N36JbRA70cbhr7IYu6yoXcPKjHLtbsg6rv
3o7XH01aNNCEhyPH2VunLYqBvplnpEuQx1DL/cbt2J1O17ol3rUIh+0ccnm8Lu59hGHpW9GMg1Ig
ybqXk6q1VPrtzEaA9aHpxxWQJ3t2m7NuTSoudkI/tn1CP5ki8GMr9L234GrfIDr4qp9NM5BbZi1v
Y8dgOIreWQJE3pro7I4NQ7RG2+XvaHM1FtbIeOpinIs7xvn2ZXB1Ohka0AjYFGrPpFHG5cxNLcYh
OKw0VMrduj6ngxFrZ6+OY/3ESR0mn2fXco9WPOXLqVZa806xHYmYAknH6oO7lhZmq4RR2ERRlTaY
QbpghmplnvtRi4ml4rHVvuAmvddkufrUwM40yFEuUS99wvVN2/WFlyyLbcGRUppHXQkz+8mqrJw2
JW/kKSsTfGRH4QCNMDsdI06TTNk43V71q0Mkf4Q0MZRsLYfQ+HLVFVASxZxnFgUGhHe4kvLnpbT0
nd7C1SGCAoB8NPkKNVYdWOblKEVbL+7gIo42xlr1PM5O5tfU/f3e2rW93BxKtluBznPJeqsDRKeE
pEVzw8DyOnM+d5idFccIJ9zlaPbowR7uXT9pGgRkmFfslYd+OTPHEE4xDZ0TTF4dHewIqWWRJPVO
0ncVPElxO5I9kKVUUa6ksWvdo9mUuU4wUKf74LiN/q8DkOWpHvFC9IpS/c/tWV0vIpuCbBncJQvJ
h7ucVT4oxtL1rhfEs5tBQ0EO4UhDN/9kI7t2743H60TRXXbrJZd/7UXS6FaO63QbBnDpS1TWlbnx
lbqpT2prWrhXY1IOVFJxC/2kKbGdI35vLjvruzFfmk90PKXsu2zeXM43rS2XfgqbpkLz/bHS+t5P
iso9DU4/75TiX7njFze8QfRLzZrXmbYzmOjLsWwjl2yLMfvQhJroDjEO7vVDyoc3PmSq6JuTnXDh
+rj74pnSECl0Z7VpGvOhHuZZeeRGzMkFrKiFiTFKu+rUiNP5KxovZXNW0mQMD3rZ2dm7ZjGaAdym
Z/1qWmFVh8oatHmERl4Mw8EW/8PZmTXHjSTZ+q+U1Tt6sC9j0/2A3EhKJJLUWnqBSSoqsO/7r78f
eHtmlMi0xM3bD22SqaRgBGJxP378nAIR6iB2tPZzNYY6oyCIXm2jNmmb7ZhEOQJNI6dJd2NR0VZJ
l1fmf4x13e/v5Di3hVtxoUhur5j1YQSg9jfICunaIdabwVPSxuyffcf0/fuohS73XumlsnpURFlV
29op0NMYslDX7jPVyCNMr/UmhUCX6OkX+tvGaV/plT9sxmga0o+tRXPuoRKyELtIbeppKxvkRa6d
mMN39F2yaCNrHIhdmKYIBBYRjbs7OxWD7fb2pJXPca12GNVXpiHdoSrsdxvOWS/2rKus76YYuZ7n
NqN0V7vKOPbOXsbQtfoS4P9uR25CNqYhIVKWje5VUl9iNCgr3aeoq+z026C2bXqUwgocWBQi9j8O
JX5O3Qav+MB/sLUwa4/+oMrji6Pl9QgnJVTE/dRXSuEWyFMVBwhOBvEvkaf5DHHWzu+un+fzW/7f
RowEZqCTSyHXzgq5YHKt8AJE4Xc1plduoYp6d+sodNrTrQcWgKYAodnpzk6NOi2SNuk9EvH2uUj1
bhcF6lqV6TxEobpEzqXRIgubZSlp6mt6PXbSfMGbibrFyij/WMmo7+6yVsJXR68zxwBUjrqvt84O
bJy1Q1KLvaEtG+fQgAgrjI4iTyqjfthEY6+7gV2a2UqWcH7XU1lArhWJeip1lHhPV7HMY11uebW8
Pm44ZF2uJr8SGoI/s/vhEVWJYhQrH27+J0+vJIZkRkwP6BJ2+umQWqBiNVpqsSfFU67u1br0k11G
S3D3Hl2Iyb55N5LmIAnJJnnj6y5elzAHpLFlxBFS5Kt3STcqez+9teedcI46PyyZOaTkF84i5siG
Xkx0O/pPsaY3hwJu5EveTt2djObdDj9o+Hy3bhAG5IPNiiFzJWARP6p6pEe4wvhPtM2pByfCvwI3
qBst4+Zp0U4JS4PX6k166/RbpUBQmWmGkef0uu5pU2BuLElYK5/ofBNSDAL8p9EDJgPJz+kokNVr
jBDT2CM/1b71ZTl9DjRcWbTCTveSXGQrqaN9tgOBu6iIsy8o5iIafDpeNigTym1d4eV9YrxTCPG7
rY8fwheqVcEDM5UfuRS613pQhhWk7dLQcwmCvTJz1pcITpyIdKg6vfQyunG7uyJLENRFkGTCsGjU
rPwwIlrSPPQKjXSHiUrZShfA+d1MXRRJJhyhoB7Q7nk69USoE6iB2Xu6mo0PaF37bgows/JBL42C
uP2cXs2DLCmtfgyIbxrJ4L3RO8tUCl+HopjWpJLObxIwB64SQkaOAHLlp5PJoIzREdQNXlRl7wJf
sjZxIyKsc2iquX7a3myKTy+tmdpNRk7qAjt4ieZMoV5qlRaNHp6TUwYTXwQvpTm2zcZKJjXbdmo/
2ceiFpW8I/4wyuMQm43i9rSq9N9FKoGflf2UCTcyWsneGb7Vvzd6IRl/OwFmMDffsSjz0dVjzgYK
/LyLS0+yEqEQ9YweAdCMRCby3aA0rWdbRDPXl+b88KL/R3zJWWJXU4g4/QhCk7t2oq3OI6LtKrem
b/guC/ru75zy60fJ7Kt6f33EC5+d4wfjnf7rmbW9gJs0P6762Igmr4vb7oF2xXQzgi9u7clSVtbx
wkZ2yCLn3nxkdmDQnE7Or2JJ6E2cevIoK3eNmIINDa/xyhKeBxkEGFyxKN+DhJJ6nY5ihbI2STTT
em3ZtXdqpBef6Zg0dhK4oOugZrlN2nZcKadcmhoU7FkyHbmis9R1VoQXg9MwaEEjfhFm6UYFI107
OBc+FjcOiBbCKbz1y0BGVF0bSVGWeWEBnOBQyDjARco2vazFR32cim8tQgCpS9NYf/Cr/mGQ9f6b
HonkIcGn8R3V82oncmhupp6uqVucrQFg5SyuPHNGaMZ7E1n8ve7hhKM6Wq3idWkGSGDYtStLlnp/
fb+ejzJD6FBDYfeAWS5PCFU5GswEjvHBCGd3CmNlZ8O7X9mqS6VKjh4QOlHq3I80M1EXuygi581j
tWmfEjUdTdfRCVxfkXho6/diMkr5MWtJae8oSY+05E2WXRwSyZ7sh1JkQt34bRQ1O3yjp8EdzL4D
PpnGdE3Y7Ww7zKpKPKPsckBH2J+nW91UKBK2VdU+qZJaulGowbND1MeV1Fhd2Xrnyz63GQCxwf0H
K15iqbAISMDo436iklJtOivID1oUO9tbP+58ZBlhHmQWszmdUILYMC7LZfc06DUcE0cNDqCn6a3R
3txhPPNyYBoDF749T79tVFmPawUuvfw0SabykHdxupXbUVrZQmdX+dsodIOAE+JOueQyl/S0wZOv
GIUcx20j40erTXd5ifGM6Ys1w9bzrQCIxUagPjEX6ZYwndFHJJ+JpoB1O37oajHtIEZdCpDuRPty
/StdHGuulc++VNiaLM5G7te0cCJ3+SRlEeriVaBvcol3wzEBfK8Pdb7tmNZsqYNqGTTWZes5fnlJ
iwiD8tQ3wtwosvC34VSuVYnPngw+FdxfGohRIOESX7y6U5z0jTqxeHjK5du+zUbwmVb60Gi07lRa
XuwVM1xrArs4NZBbeU4Uz5PhwbSDGuhQeZrGsd5rGZhgELdrEN3FUQgp6CGB38w7f3qilLYRdZDr
ylOgmemmrbPyndaKNWOLy6NAoUGcfG7aWFQezWYYhxI+J75WjbHxo6i8l6R6rcPq4ij0eXML0UBx
xq6MjQCJztFm31UW+v0R93LZSGtUkIubgf6tufWFjHpJRkzHODM7ko0nXKSmjZqGnin7H3FJ/xjl
xWOX+bdZdfLSsPn+d7wljB/IkYE/Dl8oKppvmcDqpHVEsTWydo0Nfla1mEeCJ0DNm8TwzJqnRj65
1UdJedJ6zDg71b4LRXZnBQiBaOX0qZzyb37rP+P3cKOCxNscWU06YYEPqGrOX/a3G7dOKqOJQvYH
Qgj+QW27EY6xk90lpIy3xrNMcqZXQa4hvQAAPx0qbtgW08QmCVpH3WCUbbu5o4FG9s1aHnNpP3Lh
QgTnGSEiWdyDMoBzTblWxdbTwZXQSaUHky7qw/Ur8NJta5JZzzQ4svklNSkc9NYYq1J9qnzL3mHD
8+pDj9jaIl4rsi8N1fhMMIIAtqnrQimhaHG6djRz1IXf5tNTpsUB+qUD3KOxUDdJbmWHHjsLr52C
4bHtlG5fKI2/B+8s7rJG9MCg1pqS0vnyQhInjkSOg2iMJq3TnybNtNHQJ316GgwxbrLEQWx7yrSb
AxsSUThYM2eH+u3SBIjaTyWQGVWfMpZ1K5rumzGUa/IE51PhWmQ/IrpDAeFMBZOSbwwoo41PQiqk
vSI6fNDsRl/ZKWcRB9IlcDEod88N5zzOpwvm+0GrBE5gPYWl+X60jceOVk43QL6L8vPaZjmbkkG1
BVlqOiThBEHJOB3MGZAT7aLaeEJSS9/2qY7tTaqtSW5eGoW2ypliSHWHb3Q6CsTfLnKGzngyKqN0
TbVz9nrcrvVHXxwF0Ja+VegIMDxOR7HtCjIOfQJPtLmHNA1LGg73wv9w/SBfGGXWppgfSWQBKJid
jlJAu9AnmkSfhJZPW4zglV3XSMP2+ihn1wUlOXphkOmd+dpnIfQwOk09SJGNQlbdfCgTqkahFjc/
0UVpV47OpaHQdqJBk88zUzRPJ2SHCDpX/CBPadtlbj6p3cHSKTKGTlTdWoVmVhCaZgdUYiKy39Oh
gE0TlKRSKo1SHGzxX0V7REafvE6nNVrYhc+E4dHcFUp9nW23GCrM8yaVaoqaQsbwtfWV9lGxm/HW
V3+eEN1D9AWQ6FCpPZ1QFYD3hVrIhBz9rxBb6HutdZAdsIdb0cNZuAFmEhZyxJoIHJwOlDXouIQi
FZ6G2tDOLtSfOaJ0t2ZUBBS8fzwfsyjVWerfliIEt1DAnPvsBSPF4JOEqN3L9Z199mE4IOBTCrmb
RYVqWW2mstOGXTxlXidTxKlqRIwtVepXNjU9hazICTpJUkPNgTQUaPK8mUzOCAtVs7Wf+qoa822h
2uJYYrk3bFrKfjqMbTW3PBakTLbBGPficzjmg/1sYXepPgj0s/ovSSjH2W7MSnTiTCLhYkO9VH0q
qrjzvyh9X0xuoDXUcnNF6gxXjTpTuy8Mya5cPA/ounEbsx7wfkY+OTvg4RrX29QZx8TNbVlIWxW7
n2ETmwT3e79JatNV1KjXd7k89No+dfqm3DtK3acHgdHj8NB2tlkeHMtP9yHKaNboUika1Jcxzaf+
K7w9asVmOdgPIg708g49WSe47504/5VwnbwSi2vKfuojW7x3skAP97NWftu4gz7J4bYvoOa8DAMp
yLMf60FwGHulAm6SwrF6r/a2gXMDADOOt0qWDK5W+863PG05u8Tajox6AWYWbphn6QczgMu6GQpd
jd0c3ePsPVHJUO1LPZpe5KS2/oqVPsn5aZMi2A6TpH+zdXCQnT1mk/rB7DSjuQvx9lU3dLFJqovQ
RYlOs+UXprozIWMUf9dpGz9DelEUFE2IIvdZY+D6m1aYgXmRgmTbw1gVfX8Yapyj9nFEh/udT6KL
lgUab91zHyrdXxKANbQfnnUj2TiB5OuvIKlC3pjTkIy/8Jyz1E2Eq0qzyYa0qDeJGfnWy0S06OzL
Ti+6TZZ2U3cwlMyI7hrTGlAWSPOxlx553WnN1CtdHHOWKPzhWL0f72QAwGBf2rH2NTAyXdvQp5gU
O6ePU+tZjseExvXOD15ELznJpjDrQkJBSi7LbWdFvczGaDt12w9BgC0qbej6uzjuYuUh7f0xJOcd
nejY0HA93ulVFk8uH0OCUVBbpb1J0SoYN/AWouDXNIrG3jiiSn/6os5eTIGBmmsQNtabQvTRSztq
g/wxmVrtcZSHBBNndpriIK1mytFmzAwp3+IMm0/3TSOnDQ4MYD3PxqQn0bYJdCn0FD2RokNEmiwO
EF7MYDdJua3uxqBpIZjMn+FLWSi1ugfrUI2NHEV9sR/yqJAP0F1adaPEVlC61O6d4UB5KBrdIEym
b+gRmt3sXsJ5cvXS15NtiGTOt07BeGlbQ+8oXPQHBnVra6VibAvc7Y1d1dSy+aooZSpvAq1SY6gm
jnosNTk0j4qc13ns0lxWf405t8rGNGKhQoRLlGaf17r88/pVePbymiBKsyo+rcpwRZeAhdLLfZ9I
eeUJIKx94xThnRFK6ueqQdL3+lAXbt2ZwQQvFM14nLIXcR7OI0ag1nXlGUVj3gVdn260TtG210c5
C13nkGiucdHnzbW7rKRlDWUvDLArryQPeoDRXtFxSJYD9XyP8Pnf10c7nxOkJTBMVo54nIjv9E0s
JceXkz5qPSfvR/TIzNyVhVzuro9yjiHP6A4am3QbzoIPS1YiTWRWK/hU3iilWe8qUoZpUFkImmv9
SFFbN7Y1O9jVcdqmfyvOOGtXxpIPjSju8/p9lsT5sE9KmmUfYysxWhcXa//mygW0D6rSdJOSNM/s
1dO1QHDBpxDTNV7sdLaxTftefmcMznCj4Tq9W/SgUx/gDac+DVh9Oo5aa8NY0GGHPCdNpEUcdKkL
NTT6RAVH3w3woPbCbDOxsrHOSsSojkLtR/sdgguv+WJ6SRgMftOTE5VW599b1o9I6fFuEzWtx3EG
VSJoTFetWunm7iiYmTTBwypAIhoVpMV8hYxY1VSY5lNWKMNBn83qUHz6cH2Lnc+OeBhI4C05MuBn
ni5qpU1aOmulPWm2L+1NSdfeRVRBt0Zh6/skVt8lIZI5Tt1rN0eVROIk5eh9Es8QYZ4OrLUlD6HW
OE99yfoJuG7vaqzoVqL+s1sBHTqgD3Kl2XzvzGOR7K8se1NynqrWj56d2Ir2il5IX5oAAhTqDNOn
68t5fq1yYIHReU5m5sSyR1MpOGSB7/Qet6/MU19F24j40Q3aYc039sJQJHhUl4j+uYeWZVchWLdg
kFsvNcZuiy5d/AnVTO1dkUvtSm3y4lAgzLAWqRjS6n/6raSgHJ0+0FuvCsVgbThuQDqGEC0BllyV
5v76Ii7N1HgpwNEpzs1GMSQf+vzz/Ab2jUXSyOpo9V7DjZZ6tG5K2GNNiYEipI2126Zu+Wv3mVFZ
qptrnVx+snU8e2E3FpGF/LcSijsc0amY9EoQrmExZ+E9Px6kbW4jruTZbvb0x7N7qWng5XeeJSnh
Rusjgj3KaO9D1aHkZJS0Zw7SWoXhwosDIEkXEC3nAGvq/EP9tiaBhsrHSOHV45pqAxfHG+PosyYr
a3/+qed3jR01tzGeZ+Rjgu5mnE6Dp7aUhDealE8eNqxOuG3HSRcrocGF0f5v14s1043P4MIxDScF
7GzyaJAc78KwhcTqh+F7eoF+XN9T599s7pQEZp2zZUSpFveck2Nsm47+4PFyS89oNQrjHsxc3Wap
raV75GDKcZPEfRVsbh6YYjsoMs/4m57t6XdLLAHlBKaqB/xQbIHUJTdQpH7byk7uKWWZ3PVzEHx9
0LNrDwlwwiFUKnlA+P/5z3/bLNaEKHfeidHLktF5CbtJvMskw0GuL+ze12mMovz1AS98SMBJslqu
CHxel+qpit7WpFMZA7L4j8KK0DRBE/yT7zfh4fpQ5weBZwOckg8J1u8s65Rm5ivaZKWjV8t28E6N
YlQI03DNKeHSCvIu0S+Mmuk51JbrmlBIaUZP94Pxs2WE9VYoRnKQ28jftihkrxDBLiwg9pFoiKmc
BHbq4jlsJrNGRiKTPSVxTDxZi5aoFTO7qBrWjHMuLCBDIXMz66nPjMLTzYEVT5eHdSl7muj9HZLm
+p2uRTcjoqAfnDagSmqG3JWLCWlpkgQZgtee0Tf6fdw74yMAyJrOw4W5oPEH3spFDDNoWd3ts7qm
PF0pXm3BloiTZqCzdEi317fcmxPaCaDDZGZ0FwFYLn6Kh6dL1luhkGzLl72OmqG29QsN8lwOWoGI
YD7IP6TBhtLeQEp+HqugdPZQ/2shgFoKybkbK1mNN6rvDJ9Haxin72qfJdYuk63W2GAP2ttepWZy
spFNKNMPsV9VPy0/NJuHvAw7+xOAWSGjLRZSqdSMIIj2Y9BJN9rD8+hSvZhtmmHTsZxL5kSDOlvS
ZaXi6WloPZHboOsfF+HMSlSUL9cX9MLpmpsdOcLkhUBhi80xVCmXSCQrXpLL9G0rBqRZl9467QhQ
XNW7KolUcyUUPN8qvIkUloGQZg+6ZZXUbpAvG4YM3xgpVg+qHcJjmvR6ZavMP/npTgHNpo2aZZzb
ddXFzGJV6bIYkQbPMfPuR2LU3Z6Nq71kE2DQOFTmFx1f73tllPUVKuv5DUJ+BJGURBsdCu6R0z3a
+hqUoYA9iohG8T6pRuVzG0PY7UeQv+uf78JSMhR1YIBU2p+WdEYenEaqc4bytaR/1NgqD6HaWvfX
Rzl/sokIZt4kASfJ5VK3ymrQrMYGXvNAS6ttZvTGPh0y+3FQK/EhDs3kbwfv+P31Qc+nhiI3qmpw
WOn8pJXhdBVRWk6qPFM1jyqMszGrOPxsO4Fxc0A9M6H4SkjCU0ZfOqSNRaSPOdZRHqaO4XuceTnq
dm8+mqW1xv093xbALpBOuSQJqvn16YTSwXIKiSKo58jBj2pymnu5LcZ9H9Rr9bwLtyRqdDSAUJ9C
rpAL83SowASV1UvN8GCvxxKexjT4Rbs4QvjpXtHxe9yGel/QfYSpkvJgBtNUb0uzzD3ZKe1qp4ZD
MX4Jw8FBqbTT5wrXoMvRnbC68FiOsRi3YyWVf+P5LMJnC56IuFOR2Eh3ZiaHAS1KNobPSpuGjgtn
pfRpf0rqcS3UmRfs9IRzwOnDQyOOPQDYdDpL9Nkzv7dzzavq8FfelNrG0tv7wqcBSA3r72MX3I9x
haeZtBLCXtiaMymfVJaQZCaEnQ5sJvXUAxWrnubk5vtJl6TviVEpKwfgjYe3mB+Vdh4BNFkYZwnX
dSiyVJNdGR4tUfYG0Nx4Smyz3YqoaZ4Vq649GRXfw2i0+WYY++KI7UC4zc1mzSfufOfOtsW86QSV
lCOV+X74LYgliWtDZAhsz8J2wgWtlDbVUOZA3lO8u/XUz51/82HkAZzVtk6HasxcpD61NE+X7HCn
YW5BKYF6wvVRLkwISjE5IwAWhh1L7u04xUUh2YlBSARwnBqhOHTqhCN2wN65PtT5M2TNVXwC1xmX
O6tHI+4WO21RG54iLGk7irb5ZCpxtxGVDQqo2AEdgYMyRttBS4qVdo7zfcrYVPK4uNmtwLKni9kn
chHKKmNHYehsJxwkSHbUcHt9hhcXEz8DGm+p26FVfTqK1SU41tSd4YVT0R4Epr3vAxKxPWb0a7nA
+YlnQtZMBJ+tGmCOnQ5VVtKApapseCOUTLRDeSNenDCtvwRs222saenfSRW1X32QNuEKYTprCqaX
Jjsb9LJrqI2evRd6qAcde8fwCjodPgxS0D2itSi+mKmxhphdOP88uYj1sUFhYp95leSVjlSFr5oe
gj6ddedPnWS5cWk6dEdaUWRtcifoP+d1WKUEr0PSHWSnDstHs1JwnCohZGUrGd+l9Sdg5hUjg5/B
odP11+PRQgG0Mj1d1CM4e5JSqxw/FnW503PTcGtf+VE7Yq/kyc1Cv3DlaYOCNqIAQ8HMPx16wvKk
nx1qPEJne9OFsg8jXVSHsGralVle+saz7gpvKMtPF8DpUDWFE0DKwPK6bFBdOE2YpjQmGiWxr79c
PzvnNC2mhXANG4oIBLRnMVbT48leit5iPzWdtKUzrn+NkhKVxlRKp+deqcfRtaY28cY+DoctXbZ+
vG/ypn2po9QcDlqsBmtIyTzo6cMzp/QEXqAIQIhLHlWXiaYu88D2ernSn/Iu7R4H2GQfr8/9wijk
OAg4ooc6W0QtvqgZioIektbxrL4d4Jxkdf6tM8xx5QK+8DXnPgYaociy+VgL2pGZB1Y7SanNi5LG
0I7G8aU3lH6vBKa+MqM54FisG9fgvGTEyAgpL95JK9Inq+1k20vspvvUGYH/DnodNU8rkV1Z99vP
N68gQjbQgWkfgZKhL27eTMpLFUzL9kzLT9yiSWjUs5s1Q/RLC/hWzANKn9/lxQK2Xa0Jx44dL06z
dufbbbtRcitFkFdes7e6sCXeOtYgBc3SYkvNVcMQlrDKxPHqoRy3fVMUGxTv1mQGLo0yuy3A42PV
0MI6Pd9BVQ1DC/rjGQ3eJw3ietsImOfu5o9DvQO565kjSx1icVcOSpBRuYzFkVfROGR537qy5q81
t1yYC2QqdgH7jftjGZqZ6Akjs4EkVNFryaYNrfg+5oZcw8TOohjO6ZvIL2VjgrOlQaod9YqVYql7
1FO7nbYjl9b0SYnrDFysGSQbKym8z7b0axfKpqxVmd5es4HZnQy2Xj+jYq4OL5hmwlgAGKiSDcE5
7tuzzIQUuQbX3F+hjOiKW+Jh62yxe3L4ddxm0l3iA1Y92nafw4KQrYy6SmgY6acKIZNjw90SYrhr
NrLrtD0yXKgrjMmPHMfO6jG3kFRwFSGSl2kIDbyCpK4pIpc6lI/zUonAzLui8iHSaEIKUVjAz9Nx
Y9WIfvYx/qIvYWQ0+V2l5qqx01E26t8NaFpZrqyAFP/VV3I4oVmljOY7SQ8VywudJC/vQ4wUfNpQ
epSlMnV0KN1N9TS6uGF0hSshURpXWwFfUP+hNHjxvN648QiNaDikREoRkU6IRVrUaRVMbPIzT1XT
Zt/UNFukAtb0jaNYEJjfYHyu1nMVr45AA02S0fZawoytqaVi26SI1V8f5exGnUehfYg+vDkMWgZ8
tSQpKo1XtmfnbXQ0MUVy007o7xJtGHZ+n9Rfr493dpxmZX+DOi/wDYu4fCwcvXRy/lTxojbM96WK
MG5Q6cbNs5q7GgllQTcA0M3FBWTQGiIjb6F6lbCqbW5FxZ6+N+mdUQzSvaGWa1oN56tIpjprQsDB
Vnja59P9e/4WyVJrVrXm4fKkH3HZcwI3gBH+WfiaJFy5xTb6+jrOMzh5CQHdoEbP2gkz3XcJgY21
0xSx1hEoVmlqbQ2rKF/1fgyKg5lxyR9KQxqMPdYOg7kC6LyJCi6GpvkH3izs6RnAXzyKEP1m5zvH
8dJ6aMenYnCSn7GVxV8rq4/F3orV9humRtQLk3gQAzqSDhoureO3r0WT1tK9k2BQ5WpmIjlb9qQN
pU+D7/EpMO1aPZCWVtM2DHWLVs1yaIq/NCsVyNW10Whsirhqw10OplRt29DImw+Ob5q/fLWzvtDC
qnVuOKKD6MqQBL93NQXi/fWFf3uNF9OHrkhdja4Qkr6l3rIiKWNrIj3ioRtQuCVVPS9yekN3o9Ex
fmjd+Dmzu+2Iev/PKu/qv/TKLNZei+XHn2FCIkdQJejkxI+n260K4Foh7+B4UhSHh76plIrqtCri
zdjE8QrYevYy2cRboIOzCP3cb7343H6vNVld1Y7nCFiGPamZS4/sN3NIdTeTykOWqc/C5qm5vs5n
F4UNHAIXCDyU5N48m2NlpbIRh9GxD/P2ay/liYuasfr5+ihnodc8Cj0TCtQjLvIlvGuUE7ZecRYd
606KD1aqyO+zYYr3QFxr+dXZHUHizkBABUAGwGnLO8Lp6xSZNYCXxMFNwhz+GmJhbXxa8pu2C1bu
h/OJ0eU6g1u8ICqiC4vRRJANuSgKcaz6rtiAIFBpTgrtSUnbmy0JgT/gZwOQMylQJfV0N6bDgEoe
HhbHaMgp8pRVuu8SRGOuf6nz/cAsEFEEnACNJGs8HUUCrMvVrOSNqvxkQ9wR3OeRcA7XR7mwbHPG
xONBHRu4egE8loGVW3EfxCxbrIltkTvFN3uindeN6iyQt9dHO7vEKZrwBjIjC41gKhqnczL8sDfT
nndXNsTkGinKak4p/ayK7p0UdfkBGuaa7uKFCfJGQdVGlmZ+GxdDttwV5hQ38RGae3HvGw2lr7GR
Ek5X43d/XZ/fhW/mzNUTHuK5E/GNPP7bsxhYg9BlUSAaldfi0UGc+mOkp/nu9lEovqq8v7OKy3IV
wUgCqZGs9DgpEzS5VJJ2qHPkK9/q0lzm8iu6lRwrMOnTbxWISMkQLkiPamv7e/pTzO8iMKJvt84F
bRgdmtQsRA4UvBhFcopYRIbPihU6XGIE8VzRlWtGmOdXOqMYfBSaxZCzXJ7YyZInNa+z7Jgn2nRI
6eraOWM87RGcau51SR3cEv3wd02Zmms0mPMtr816BFxIZCRzQ8fpMvq9UkA6DtJjrlhd/6JWqRk9
0RujDseKVDL7OKpF+8MsfCO6Wej9zZFBQ0WFqiEI1/yj/bYb6yKplaiv82MSmL29yQsHIzpMdm8/
YlTPKQoRtPAFETA6HScJR9+abJEf/Q69Fij26cZIET9zEtO6+VKcJRd4v3i50G1dRoFalObQtpv8
mBVTuwcdMY951OQrEd85TjorO9AihdQNcQU8m9MZhXWktZKU5Mcuivs7M9bjfWBJ/oFcLNypfWFu
0xReKvi4vRkwntp1dq8/Zdx5K9fz+RtK1z5Hnbr2XMFY7p4RfVZwSis/FljtHPoyM920D7KdJlX+
Vompo918HNHu4hOCRtOqvcT3U6EbQ1FFxbGsunwL+fA5w/vi/2NS5LS817MiyFkdNlMTPbHTtjjS
ESM2k+ZEm8zxaSlV/WKXTnJ9d31SF44gXYLwiskf4DgukxVyiqkaK6s4clK0Da+Ttgupbu+dBJKj
PYEswFMV368Pen59Ih9B+EOOBPkCEO90C3Ft+4gszuJEvupsfMQwjY1KaGmvfLELOwRkCwSbJi4c
mpZ0CwXa8GCMcnnMm0z+FZpZ/pLGZva5xuBvpxbhzdRUOsVoceIphdCEbt4iLLHVqje03i6O0NW1
h1lSe5/0g72VzTUs8qw0wEhcK8CR3F4ErIs4vKpKeJ+CmYHCaLtaJGW3IQ2hO6lUY3RMwiSVP5kj
jdtOFzT37Nr86/VveGHjACbT5AUVjQt0CevVrVp20xTVR664XNtxXVfqTlP6Nn1wcqUo75E2kF6y
XDbylXz+rX35JOmaqTMUSHk75ghwqaAeBGEEJ6g1jkmJj4bF+2QUiKgiflCIB/Q/y/DeKSBGvQ8Q
OK9+FdYwWQe5T6P6Q2ZNtJ25cW5O5i/FrPPyHQ7tznhoBrWs554eObu/vlDLTUhrAFuBbzTzK+bc
6XSztz2tB92kJMfOyuptN8UPQvKPmS6+UDu+FSeaB4OAA4gzp2lnOquqkreKNUXZMchrBcfXpMOD
Vb41e2EUpJu5pGYqE6nSYkp1UqhNmjXVEfdCc2MYknNgq30ynCLfwJRoVp6c5Wafh4OxR4JNYkGN
bl7h397qQoe5adtjfQwLyTo0Ok9M4nTKjo6qbtPbQ3Kox97eVZUpNupYBiu3yPK2Ynj62YiRiI54
xpeiN11XKvFUF80x6HwfuJWGh8qXu/31bXI+Cuf4TemBW5EreXF3mDXyv9ok2iMqNfZjSbNYejek
Zb8WIL+VRX4/PSqt7hhE4Hkxl1TNZZhg1omUOW3bH8FtcNFRtWiwD7UzyQ/ozU7ZPrGn6C/dkErl
OagQnJi2tC8hHwszoEEryZbbugRaUGnxTQoRfow6TZ4O9LVFw8bueiRmxg61GVosnShy29i0p4Pw
U/NHbMnpx9AHNHDTKohwWraF83VEC5Y2H1n6pJm1Gd0YEzFZUAPSXghbs+/gopqixbT6DWU2HHNH
+qZ2enAI8shcOeFn7UrzKDa3IBICDMUxP92gWilUOw2LEci0U5RdNRiN7paQ3sbtJGWoPjnDAFwl
DY2DWq8YRHZMNE7/ITKEXe/xuY4QZKlA+dwBbRtpS6FJ62/MjGbvBXYyx5bCLiDKItkrSrsHjZuK
Y+fYxNqpYj1JaUvh/m0f/8fP4T/Fa04SANk+q//1X/z+Z16MdD4EzeK3/3oMQbPq/FfzX/Nf+5//
7PQv/csrXrMPTfX62jx+L5b/5clf5N//9/jb7833k9/ssiZsxuf2tRpfXus2ad4G4Sed/8v/1z/8
4/XtX/k4Fq///PNn3nJ18a8Jumb//Pcf3f/9zz/nMOU/fv/n//1nT99T/tr2Nc1/Vt+b8OcfL69k
JQm/yH/90QSvf2zyTOTLf+n1e938809N+QddbgD6hLEw42gV/POP/nX+E0X9ByQWkvM5cKEWOENt
WU4b4j//NP4Bo42e/rmWi20npdY//6jzdv4jSdH+wWNMkAq/lEsLPOHP//6RT77d/37LPzKEmvMw
a+p50De24W/XBeaC7BZGn/8HUfv/sHcm23HjWrp+lztnLvbNFGRESLLktCW504TLLXsSAEGC5NPX
F5l1b6V9qq7XmdfEg1RKwSBBYO/9d3+t/X9sviuBS46DpplR6mbLIqv2bhDEMexy+oGLC5IMDLN7
AGWYz0qgl/EAY7Tvf5KotzsBigMfeOiz1ggq0K4sEA3Wt6vJxlkMJJrqohyOo7mgg07ehFWjPsdE
Dz3VneO4p6BrnORky43Yqlb3dXPdeb1ArIF0b6Oog5XRIM+eRevVmG0eE3arRRXb5j6EtqXEimq3
EstOhKsTjjoQeur7dzPahOo0gZ6FOYZioUaXiRz6vDuHrm8XuxojlnogkKuiTPha1+XGhpiZ9NXU
QfDDwnvqv5U66cx5nab6YXFb6DGmi/taZEei7yaiM6TQ2On0uQZK20+ErLirsFqV7/AuGL9GYXQs
N2uUNq3Ymwlrapd25nmebOkI0K0lze3sjC9LeOxxsc2ef3GNbw6BFHA8680kWmSRsU9OB3lQGJMl
SoyJVR8UdArJi9EqV3gzCkvhmWCsTqb07J5nKtr3y0Qj0efEhshFKJvZj3b0k06EXbutFP1NjzB8
Grxi9TWfk/Rr+GN3u+PPwcfiScgurB633jnCG9Nk8kfipMTSDl2zbiQcsuHdOCVQ3TnbcfTLDxe/
FsHWOW2Alzryz83s9NwRv12e3G10pXBjx32WbRe9NNCbpGjxgH4frfW8XgDcg/fYps1fOwbwGOMn
m/vqgCb9HZHg+n5FGpmyMspjFvQB/lsMu8JvsAKUJxrq40VsWdhyXkfIYYtFBuTpHuukW+EvS4r0
n+06fsuwS81ahCOJULcDmnvZ5V1jG/PQzb3riXCoElDSSbmY45epe44HVwaXdYicF4WB12u3jZOj
vHjEgo83sZbVLvrStHcaKD8WzerurnlIAT0n3pyjGkXYL2UiWr/CqXRNbMPpCu46p2/LOVFbzZMY
tXuvhs2MXb6pISpfaw7f8rS66K5Paab25v2oMx2c+zXq7G3sNzhoC1lme/Sy+yHfMwu1BzjSsRhf
HW2Wrff45pfHbamzyT1L3K8XrlgtHW6Y45TkmHz6051MnXXOr6YKaW46J5mLuOw798EZmbd/JHk9
rJ5ggjZ4lcULUN2s0wNRT1n37ru17+MjX5n+li+9D1Ps/aJi3+INt8fy1dI5bfRxnEBtX4126w5f
EIAosy9H1cr2kRCptT5vjLDDR3fwN5XXVpbq4m6bta+lXJL1lexGXxVbtyTg1WXmOOwES2qDk6UA
dJ/g4K4s67ZtDzG2pYaIZxs+Btdr3PZKE0Sfesce1QkEDgXDODfxlyEcMEPA+HSMP1VoXn2BGr5/
bx2fqE5CGjfs7Z1I54ce9vR+j2cr2sREbj5YFOq33jib7yE+iOkDpyvMyYrZR5h3etqcPzMHDZ0o
2WbMWZco2T7vdXg8lW2TmJx9t22KrUeB/oA2PixP8aqG+dEd0TDjG5WGbxM7pQxXsnJ9G2++3/Pc
cZanSUd6x9eJ7H1Txtb+wEzZnGkyeJubvkUv3QQ8Uhxb7bSIMnL8J86ndniKICY+Nt013aYbj+rG
7m466lyv1erVwkRHeb7CTOQG7PPXo0mXj2FXy69N0rrL2Uab/dJVpJnjbGw1aBe+ZPX2SfkE5Yhq
m4f2Juhify6YN2srlrjhSirTJ85JWwjJb7Ox0VIs49a5oucMxvufCAZi5BfXqnNVIpjnHVQ7jG1v
Di/NElY1BLxweKj97GqyAHMaiL/yiRvLln7609Cbdl0gpMr2H76sMW5sF3xg8qYqN1hraT/053lq
cBhdV7e/62SrRsH9DPFHH033Lvb7UZ+22GfTRdgev+m7OJkERhtBg4emE7h5VTfNR6PW4FOf7D4/
iz35KYzbODrZfWRGP8FPVo/KreV9dMSmJ2MBohgP0B/D/NiPOit6Xuf3niKX9eSttXbE4jf201i1
yRNMN03sBTKk/cEjRoHp51D+gGQYJWJMq+N5ghxmL4pWlVkbqbhalGlduYIw7eG5rJKR0I5t2TBR
48yBP554CFVDb5VWjAGoQaBI00X+fr3Urp/7Jq9b0+znEFyYxTFmLKWrf/aY16Xs11PH8Kc/rUO6
v62Hfv+kZjbqU921UV9khqpUNKHjVgQ8lDURnMMsVQ7dIZrzul6Sd1tQL5ImDOq6CJzA1DkrN7iZ
UFJyPG/sZ6IMFnymUa0b/nUm936QrkmAEbMxg8DRzHGOpSTuzZ3dpCoa6a5jQTyv4+XhOsfyGtaX
XLarzW1hWpk++1PH81uw4HjsQ9eUom+b9kvPyQxmfLRsZ0N5TG9m36N921sveLfKI0hFB6HhT9aE
+9KqCFAaKRNh2jN34wsVTeScbWK2T/1ohy/XGX3NiexbbnGgsusyDpzneg7rj0ensm+939nxWgJ0
0D+CiouI1D7hyp0NCFP8Or1tY831dH2oontXKx7h4i0d2Y1uPFA2pBbpjLsNm5j9zB9PQ+M50RNO
f40t3NGrD+FUUtcFVK15uE967A5zTZz5966a4+ksjW3Dc2UceUuAtkUdHHowUVLrZR/XrJ3+XLaO
0XPazQ27e4b/hU8oRpq3HNdMbbeWsI6kVOaC7mTCRMZQXIm2rMYMeQKzpLyr2Ju0mUp1CuppCbDs
8AZVYF/lNqdQBvzvZUPeUT5CHelEoyR1SgcaWJ4xxunvLVMkeTN3CwWajbnRl6M6SlI8G2f/tOpg
wMxlXY8fgYZuQJ5Fk26nSNlyuJ+3NIY3YKbjPtaB/EZ2qvOhK/3qudorGYvU2OwLkS1dKNgj9++D
m5RLQcOuPuFHliEEOnAl0+Uyr8LsoQ4F/7G5WXG3+Rzo5Uo46J3Q5Bp2Bms0dduRktaV75mk8Hx2
f05e9+sil7zZ2Exy22OKLaC1ta9oLY1P9JEq79xoxVeaybB5O1LOfrMgah4my/PwNOtevWQYNnyr
zJZ1hbsmwyq2NWhelK1sL4ZGj++Wety/03DJN61tSpMze82eaQm7O2Xt8pnyteT5eVZ/5VTWbycZ
b7gJX4ET6h/Zvm+ixvvh6/14yiC53lhnmLhi5fgvq+sMj4vjMSKDKRzuYq9pXsIZWis3usq+gO9U
H3Z8Mj7jukEA4YbZ6Rd5aIhjS7dn9yaIqa/Kuqw7how6/TSwUh42DKuxr63bviWNx5ohR0h3aLFh
q7BQB8v03ib7cIjrZEAV2eRggOIOifwS402g4ffKJBAGO+HnytnszYBKrRMj8TVvNI32IqyvFyWw
Es2e9rHHhg/T+P3WY8vHvT7t7Af2NNfh6EHzxb6cTFXuHAEIzhbM63RqQ1QiJ3ldLX63pjUoe0MO
TDLouBE4ekb2rHdpvkt/1i+hA6Sbx3Yq25Ot1UTumG+cD+U22K/xFLvPxKOlMq8N/EXRUOS/29tO
GzEf7TKdM4RvN8eBkkJU/ZRVeVDNTpmXZov3UxQZZpSdrBsypUpXTzcSt55M+HavqrzxNHZXSPMM
KuVWBxTMimwjcSTU07luu5i9fgplm5d7mIJo9tJ5xkbY2NxzQnnHr5TvVYPUWvjUWU6RMnuehNel
VXCqjNrDhw1O33CjswPKuHJ6S3kZr/EHyBaMCINoRcGZrlTs+WrIWsdaZeRwJ399+r5ta5xB/KLe
LfxUh5SsjGuscOKg/WxYJYOQUMM0ZNjVfdkcSwe41hJPrc4ZIHumZYLZkXT50FODhucjz1m+8bom
+qRTJ6hy3GrsawfHpY+l8Rcf6nVmYECEaf2+HiqVnpPDqY9X9JbTUFyzzY587Er7/XDbMuSSPCyR
oMMbQvvoM27KKcOuvvR7vGkIdJOT8CvXnzkbXTkV6RbSQAImEiA+9F46kvjax/U53OywF2upaCxn
f5hZRqb35U3qMqaC4WhcI+JuJPUpXNhrznPUt7gjMcfh0dSVUxd95A2SIeSmPeF5Jj236Nw2ETHf
peuo9gwoJXSUL3okYfq1AxNWXfpsHh6SrV1xO6pSb8rV5pSTGCK2ssIsKGZFv25ec15GMNQ8WbEl
hOZZkt0g+7iJn/qgJQsIShktaWIPrB+mAAQQ0C02ksSHeG0vSIbwtN7IhpXFGgzxeGvSPh3zauxo
EVqyPqxwj6inFj9KsiEiTpYAk4VtHC8UM/OzE3dTd1fiZtILJDMdW0bnXQewEr/TYq2i6HV2DAQ2
jjhnPW5IaM1l1qTbIhdZuuxh2Sds3j0kahMHbpZ9a7WDfZdKrv0wQ0oJfE630ed1FM87GmBPNTd9
CKFb9d3iXGQsM7zestn37/zazap3iOaMS1BAZ7G13PueAhboXYu996AW875g5HTMe6qKZNNhh9cW
x5CYVZNNF9WztM4aWzCHm5u2lJ0BzDwRBnXtFViW9Q7GSR4SOqKpmA7oZSUzda37Jb0M3tyXd3Uw
13Q9Q9/Jm14lbX3rJzVJNBUH8/QajqRub8B75fDgDzg63HD+NxXvN54lJxI3d3Mr3X4a87nck1gY
df2pQZ5bn1Ov4TH7kTObN5TZVgpAEOV/K4OEZEgZu+PwuqrCY8xRYvTq9VYjQxdePxyYfUV2qG/k
GtfeiQvssC3VlQ5ORzTQ6JslMvrU4cwoi4oG8Ufr2sO7JNfjvTCTkwV3NZd2CHNMERRTevX+tZM0
5sAlTsmBY5M54G0W7SFyOLVvzck5dr85h3Ydx3z1Wf1v59XHz45QijI6y5RAz8LJSLa8hG5ZJkuR
jRSDovGVTs9rsMz21m4TTie73N31dW+mZXjlsUf0b7NJ6ua5hJguc9OUq/20RhXrUTTecSSP60Gz
eZ9dA+UEIo15O687W/wuV93eWVZ1n1tfRtE5yJqyfF7kCmObWnppOY4XNe5nXMlWTZvO5OTEglKZ
2Fq+fz7s9bHcd0Z5Jh9UcEynfgurNKeHl20B/cHUf4VieCe/v/KaCZGoVYGJqzef4njM2i8dHjQf
02QY1J2c5iMtmPlNW7Fzi4dzygjO3Otg3g0narM7F7NXwX46FBjeBUovXWYaHi3TKLmOXg7unVVU
243rnizg6FH4h99iemVmiNdYDsbytsEAa77lgF9YaREAyKMKwhoTuQTfPfb2Qw6XpIMgeI5ss2w5
KcejX2ALX3FyB9zKS5Btwb2Twt0sGLTGUy7jqtnF6gf6sY379rMdq8gREsLEku+LpvTVMwIPMS3M
HIoYHsXrNB6TN+5WDWTZrf3yQlqsvhzbvKYXnzcqPm360FMBsVxOp2lEu1zVE2vdjuH+1HhumYoS
94Kw2P1e8WSwRn4mRCLbGAF4xhWMH8edNESHUlNDLk3zZvLS6RQ2R/+G8YCpBCE/8S2jt8nmOwP+
Kt/R63xKt20qhWMz87q52qCcHRrdj2TWZe+zddylwM/Ox65omZIXrwm7L7u3H45QbTrRZzl7xBEB
1ewOMkSjYapzn9ktmSFynA/0slu99JUIdb/Lwh+y7KV3DJFeB1Srhj5w6jlK2nhWQifT/I2X39FF
lmi1363r7O0fdEN/cLtn1faeNL214eZrTdcIg5JStFvtMjENq7qlfeBlGvXI/d2MfU12ZLP0l2bS
M4XU5NI5B/ky1lVcxM7Q4BPpyJi+7VIuHk7UBMcs9jXTrbZ6Jp6P0uINxK8peD07XrY6VbEMYSfP
XUao99mNl4hZrUPWonxyuwzDh4iBUkxUEHyPr0t6+J7hOIum6srWxkzwAnVN0UaOy+aOz940ROqU
BhvSWQU7pMGvnHmRPE/YQZS7mMNFYcY5174MnXMYl4w667Vem/OqAXU5AaDG3PRJUPbFqqZY3tEL
rseJ6AmfKUWwMBW/hCO4uL60Jjm8zyteL+tjX7lDehPWZRTysLFVfBw7d9++z2tYUqFqAh7945Vt
kmi6MBhwaWEGVeFckdMg12wXnbTp8rXOMOp7cKWms0NH4a6eSCYMAXB9h3jsB8Ja3+/AtRTR5F/K
Vu/li/HjbnkmL9wwvEQqR5cglgncix58mrFVFwnxfOFHCup6fobdl7b5AXug/uY3jq0jwea9xU+J
zCi+s2FqZC9CkzXA+E24tn9WLI3pkQOpjBTQWYufDsekOYVHr+7aoNrf6drb2suaBhM+mOmSvHZJ
zmASBhdPhKjgb2j9VQysBGqe8+CG23I6YnW3OKAK2EZuK0Ljre6/u3upvsup8d4br2XSQ6SIC6NG
hZSHeGPjxmppFuWlMl1bF5k3Hs5t2DXjWGjHJPeJhFJ418sMBrCVaTnn1gubSGzBmG4XQiG9EJ0o
SSXCow9nF3Pk/jRD8h6EnZU1dwHaO5B87jc1rOpSqiI1ekNBOFzn05bhWpnLjGkS4yFXfcw8WX9z
2h7LArN3zpOsp2wCDJDkpu5MmI4863ixb+G/1m9Wn7+Ul7hYPTAmqqywyjr8O5nmxEBzi95guAAe
xvj/mvNZBeUmutr236Z03N7PR2adoulTmYrVqbeFfYWEX17tsvnhMQXlKyS10/GAoo0hgL/N6P6d
pJoFcd3rVxUYbKSYlkmKwdIAExKmqD9OYyD5wv3qP7bWbGvhmd37SptWnZuk7x67castIHftiMPE
+H1NbUsaxREla2GMP9M7+FdsxVuxmC0QG1RnO5sSVwCb0o1vgae2/JBH8jJtNsKfs/L19zVZYlMo
d+3e7olrqlN6JCyz1T3kDfaC9rEccSU97YzYH0MaFBxH+7b+bigRHxmHXAMajbZPJtsXhoHQrTpu
yRwRB1rJkYvDVFbARi+znOqhbc5Sp8su4rGpO4H5pv0wIGagx5Dh8ZAljRqE3g4KTEeWVKLH2tI1
wrtVYTFw/HWn5ppXl3etTj87TYaF8eTK4cdU9eb7GlRNUTIkuqqkdHzvlBHHNxrdkh6dQTRHWbOP
IM5D2n0KqYb3Qk0V037r7Pa5BHqpkSA4lQWGaqDq+B5Bl3noJPZhyxzsLU0btt/po5qIuzul90PX
WqxhSzcq2hXINdejdLZbvwlTlfdZ3/yIRhcf3taMwDWRjJivYDNEnYyqyz2KFlUVe0rfhS22ELEK
Tw5TEkBjdr/6Ti/VRIlsGCDhNd3TYLooToVibySySTneM/Kq1RVT27jmnA3pXAqo+EEoUHdS6YOF
jd11QgMcFKeallNqh8EHTW/8BHvffZ+aMjuIHwjqt4F2FauoPcDpeyZN3zo2d8YhNiV/a5xW2nHG
GKF7p6VUX7NNbe883qRQrKU3v5bL4Ks8iSfnbX9UDZG8ybQvoiJEkD2198tnHRKkyMA28PY80A7N
vMoAQV5TEqZv5UakRrFNPb9ZmpkkjYq5b3JzxEPsFkuv6o+Z2ionH9YgvjlKHDTOqBK8OXd9pRjl
xPvQ5WZtl+GW3s9/onNL7sqKEvk0Y95AdHoph4SVBS4n/LX1jhyXE/gqgQp0+2k+JvOjVSsqVXfo
12/kKw/dY2xmkxW+ex0AM4YBCErRQj0aeWTOqxg53GuTRRuUo9C0H+Ohd99a+i9zCWWom/uZ67tX
aZslwi7l8T4EdpI5R13gMu8Z5Y9QTnjJu9anypgdV2PonHj14zrM0+c4iFRXwFab3yOLqjbhyn76
+r/gvNmv4PxVivk/g/Pic60/Nz+h+ddf+BuDj9w/YGWh601B2a/+NCDtf2Pw/ASk/co1Q/SJw9BV
8vufGLwf/0F7BZ0dMjvUJJgV/w+D96M/cN9ENOCRioCZDrrafwuChzzyXwA8004Ao6vF71W4juHD
r6K8yImCNul3VcR1upz3xFHF2PaQ5xmA37Ml9AVGRIrdcQsvZZ0dL36tqzMH+SqCwIa/4br8Ra77
9XKgkqBdQa8Az/gXnhJMOwsfoFHElR9okxtyru8Q8Jvt1JO0yDSuKRlWqhVegFkHjh5mQko2bChu
2T6QOlm/RHsQvkkVg8Am2wve7OCp3A9eDEqw8L037G6OVN35FOhmBvHXeLrlugtRdZM5krz3q3DJ
52R1LntiGjen/dOZaOMYvwZTlRnbapA87Uc0neaSzXyOuwbveZRz7JLtRBI1Ptm5TpL1O6c5TB3K
uysiHNv9B+yeKhIw+zegxWyPX3ZtMjE4buv+hpn0Fxn01xt5dZGCSccHkD72M2koZZtsnRrJo0qW
k0fB4ls/39HPCQtKYpzyYcXbWHqXFVgmmF8wbLwkpH2uDEnd6jwlT6XGb+0M70hkLdA7U9dliRhw
aSD2OS+7pki9ma2Ksnhy/i2zk79XJS8Akj+ge0I3f1kGh+pwO29nrr5bKfHNHOIa3vzOAeP6V369
R7i4/KXfjDwUFz/fI6iMGIxrOCLJPnJQRjzSsXy7DPd9MrwcDL0Y4TW/45f+ZaHy06eyFFDAXjXr
qAPQ//z8qVWg51bGRhfBqIaTDAf3ngkh4wt8MLbPkd8G33lpOTQzr5reEgfJYFW3bv1VTsNwH8GH
ve+xNH1DXvoAMaKunXu39dsPLUTCd/XeB4VCUXRhOBz5WBtXv1NH/eWI9OsXYDfDxQh5mY+64ucv
wEZyRHuF7LlmglhohvN51K11fhwMBv0WvEgvAVjHWibn2F36c7MDdZJwjMmJl2630UzNGTl1DzY6
Eajgy/nmCJwOj+sovey9vmNY93boDXHvzMoLXOSTB48B/58WptMllu6jOfbxz66txmKJ6t+FYv3M
PWbxYRiJyCyG3xoii/nVIS1aHdSCi1VUYKG+8bW+VQ3FbuWHP+AzFWly/C7a7LrQfrqjfKIPbRLs
DdVZ+qtNZd85U7kOfKLU+nlXLZOOxfpF59xNwxz8hqn3i8Ti7+8H0ZWzHzI50pwrV/QfnKupw+th
DrUqKJPz3kTmLN0G6DtsnKJl2HpWZAKI6Y17E6ddCAD84x+H43/SwP5J+/prE//l63J0wQbzyVwi
0OOXvWkpHU3EQaXgUmUVyo4hvOuXobztobnk5RyVxHf46rSMOqETVhnDJEhYCuFxbgwRExLC7L27
Zhlya8rUwDwfa7efoOJkOVAHaEIdImPvRhr6AUx7TGvLX4uDIpvVnFe9Gz0P29swhSVqrOe8IRdV
iZrW/2Tx/8GMxUmf13oZLz012ilp9SCOjD002uqdeaVJp3esSTdfNCDKFsIGYlr+auPa3je1Wu68
SSIOTnh0EFG2vx0X/5cC+X+uCor/ucq61d/7z+O3fzIdr7/wd5XlRH/gyYX5F8zEq1ljdvUU+rvM
cjz3DwxjeK3Q33pQ9K7k5//LdYTsiAEUpRYB6Vf9IL/1n1zHyPsDvi1nEFwknEWuP/o36qyf33BE
U5zERKjig4b+EkLm9Sj6xzuHX9g8z7uWuYK7GHsR/DU5+af2GJxLNCa/s1a9lpv/2FH+/jyuPMI4
EJu3f+HQd356MPXn82jYYEg65THk0if6YgX+P5t4NZes9CaBeJh9nKX/sY0UunITTrdyJjTd2O1x
g6p21xD0WTiL353afh5/x6C+0oL/ayv46zphffLIItTeHlXwz/cly6bjoN4khifRL2qyNRAIL3yz
q9/Fev7rE8DW+CrI40GjLfd/+SRvmemPZwmqndXqYrctvvhtmpxWxrEvyZb9zln8X58AxFrcJVB9
47ke/VrJNn7fDJiN6NzvrpVXe4Q5tlcYm9fd/rBY4PImcP49SdL1drK6uI8hdFokb/+iB2z7Ye7D
RudjkDi5gzk2s/WuK/Syq5tgcn784wX8b3byv9QlPz8+1hbdAy8WFrLISX9+fGZmjtU3ncoBjkA/
56Zb32GZH0DYdcf5Y+t7cQ0by3OegJm8rCgZopB9lkbfEnfqM2ED4DlR7WRln2JZRwmcnQU0mu9w
bEXZhvFz763B19qO7otqIjhf0j/SJ8SIJP/8/7/Mf7NAcHrCm5r1SOfxawo6noheH9UQjjZcn+5H
rbsLrhPH/VB11IWLH//mHIaC8i+LHydxNiTWB/p5RHI/370DBDcAh+ryGSYkw4V2GkWq/OVN07jQ
Bjtvbi7T4i4wRpatuo2DPvi4xlP2alIVEy+X2rB9HWKZHwmmLGMjwnQE/fSduLljGg87oEliHosC
4PgeDCr6qBaMs/D3qeqHeh4YHm6dH84XibHhXTdXbXDC4HZ8v2jfWFFHab1daqQJfY46MXoYIR6S
70B02Z2EIPu2LTO4B3MCFy8H+WTENsGCqkQKSPIIqVr+KefV/azSPeS5eT3ctD3TzQbZe86o4aIR
TZdB5njyJ4Mj0Opufiq20Kj3GXCWPk1IlMlnwV4d+5YsqkWsJXyzoy1VdBMu0vlaNlv0nj0NMJ7F
pj728pjfdMuMLEwlTXKTKDd8e4BIksBtK/dmRoEZ3Tfb0H8iTw4+Qtq4DNp7nb4LNYVtMdRVVtgg
2BjqJaVhhrRE5N1YW7pfbaD8T+Fgnf6N8usgoUyZNwazU7c7wE2MZMWVCzZB02xwTq1j7UbwBEPe
AU2olT1NqvXUiamyguonbf2QjIn/DrYjyjqnWeEVTBk4c34NbNpPuMrMQ773Ufrg+O0G6WBFQizA
fdLmZllRKxUNthWawqcEBcjmZHkHOMn2WW+1A4nMNOGn2brXgap09xnUSq7RaZ9X/TK4Xj3DZJxm
Nvgtg4O3EjhzPpLQveKoRG3lwI/ytRzTmTvhj22YJ1CFXFGNRxie58AYe24NVH3YZUnVI3jERLtw
CGQecsX7/N42dq2KFL7sAJBHbBb6WagWRRy644dMSoi9UIwdKHAZNH8WuE1FMC6HzTNAxXszLMvC
rL7dPmgad4pAeMmLCHbXfrLrwSrS9KWfE0lZKOxo1Js6mmECQ0yVmLKAJFWQL0J1vN4B9uOTa2q2
25bEkEu9xMrkCmBuhZUyzUsR71V5E++w4c8Lum3CsiIFizZsZu+N32dVc+pW02YwbOodgm/d2IfG
9t2P9ZAKPo639h/6OLJvYmaFAxsIdJ4cQ4XqNRTQBasU1rWFg0oDJyKj+j9BEIJ3rmWzO+2pL2/r
IWBSWM1QyofVZus5izfbYpqWxF9qNzqeO8m0jzyXZZ4FwGHzLVnJ3xaVN5tPXbqUsDz7bTLnQAcQ
e2LoWjFAPkHtcJHUdrtUB0B0um/ReEKd6myiamv3B7ccsNcYKEPFQTTcD6xkGHnoYHXMySwgX8VB
6sF0irogXvIs8pxXtUm9sbBhWQ0F/HqimIe6iSAcrSNveR014T0hWwxo1mVc5sIJ4w2OwAAzMV8g
VJmCXtclXy5y7JW50EeWUY7cv7RBZFFQOKp5Y5wUx3kDjG8EFDfXMmye4o++s3Ya+n6vx2KcfHtK
eqXCvFlhSMJ25GLLunGeod7ubwcrE/eyAjdDrJTDjXTd8vH6PoeXmPS/GF7PSlJcKLMP88FLhLEY
qC9ajtHCBGNfAwwliOx7lpr64Ph07Su1eVEl6hS4UtS1YvgNWEdZhSP99NQYuByiWabJYYn68z2m
+RFp5Yvbx3BVdPx2Hi27QbyNRLFpor/f+eZA69IyKPgWmcO8GKqF6WLXOTK3Ja904VUuZBATwLAU
Jtm3IG87psUAHaPMKzNu0KbXdoT3kyZrlVu7uettjUPzn+Ci4cxL32ZeHiW1y7Q+um7PXm3bS52U
gYEaXgUffKvTZ7mXrrmAwi4vMM9UfxsYq7qTZ53w415PfizqDvbAafC9AwZ6vagHbEOTRozH3H2v
ial+4E2UL9c8269x68+2+A/2ziQ5biXN81dpq01vCmlwx7wFYiAZIU4iJVEbmChSmEfHfK66QV+s
f1A+6xaDNNJU61pUWqU95vOAj9/wHyxVgbCrhTPmm1wWw2EaaIgcCF/iK90FerPV7bKVPley9bRY
WpsGiVbL733WxlEQK6++gl9j9D7qlcCp0EHSP4meNhZKV4XKdoNtKQSiZ3Nyf7GceFuOXWYJin02
UhZZYaKzqbpIPoExzWmisW82k1U492iQ5d+XGFGKTayJCTBfPvb6RUV+0JEKx0CpuiIdv7m4OEPG
pNBxtZRoIHFbO0V1Fg6Jq9ODBYcALMhQOk9rOx3rzAV8KGig/hxcL8234cxhWNVdQ5p0tRyg27ho
5HO24Xqcu0XVWjxiGkjDSZ+182YAxUS/cFrg6QlgVgH2fvRlwnQpj6k9Kn1LApHk/KCYLt/gLAB2
VVNq2l6aVXbVZNPaeGqTHKA5njn3M5GpCqZyRRoiLJ5/5dHquHlp0W3rPM3jIK3D5ZEMWcVbduj8
uaDfyWwULc/3DL472i208BHnqHSTDn6Xey3/1AbTSUsDce6sK+xmM5dOcl6Eyl58p8icR5j3mcEb
MNKFpPDKtS7ilmoJayuPlR3LNlD5+glEje2XxkSXlJ6nk4HohQVVBZ42cyijoXP9TlXLN5Ch0DkN
arNg92fH+FUMYaECGdeA0ip94Trttbx80G2ppaCfK/en8KI4Pi6jU38fBG30zRLN5q258Al+lxjp
kdiqnbCNGMRPp3H0Z1srjY2jE0BBkhrCX9HgVlR6XSg827yowq8t/GtAjYZRW9gpZ+ER6oLxZCxj
t81LrNmLfrauwniix7RkRgvKX5OfEAZMW566/MGxtenapftWBhbI28ZPJr3bcsFkuyJteVh0I95l
cMbOkyqVvudUFJUboxygPSApBmg3WR4sKzbvUJoZD9JpkogsUrXxtnR69QA5pbCCJsafHrFty/5k
GqWpztLFGr+Cw0rrgInTP2GrIecAzYL+KyDP5cfUe0qcx82S3YUo83OvytalK6VDnsJ6sWuO1FvS
b6YVVjW8rlLtJLVY5rDMcnCoA1mC30fQPTZ6lvf08Jw6Cqqe6Hzjrn8T8OjOv8K+KAiKhIGSZAoB
BRBYOojPSzWHlCmLefkKBgPLSYWQwmVaNfCZAE6BkQS0hHpj2k1eezuZY1nRFaycuwah+9Kn+Q0E
xneQ244DJSLl7dISOOyGrCH80QMuelKjyu7ovMD/ykUvYYGllbovYs9Lz0LVWt/YtM5dXI/1Be9c
5Phe4UzaRkxuUW4IBxvk4nCQXNn/Fd0Ih6al8GkNdti6gpAIt6nIKeV7YJ3jCz13q/NG6VOy11IN
+IHMpfymzQ4Pol1otRE02pI5vCgyPgIzNGC9WZl8NKSokQ3X28TbJl6RPjbupKyN284GMRR6g6TF
RZMczNWqE/eO3LvV4Tx5Z6aSVQQi11Kf6bcWaeAhHn0vFtxKe32YU2Aw4JPmypK3uAt5T3Whz3cC
64dlM9DanSjxA3DcsGjLTPKhhw9hPgwmZKKOfoqRazI6oxNe3qikAnZHORwZMUrQxlUDKUEEoRvS
sdBXePnGHaLxPintHunzeCZO6+gX8eMIBBrgrZ523aYRIZrdyPJ8qKAKQd3Qsicz0wn4lm6ub2aE
sR3WSQ4XdQtiz4di50IQMKzE209OuoZpOKE228zAMXFTevVyneLHCGlcOfWTbouY1EPIEI/wZBXn
rKEcnbuRbZ/ZFWCOKcOf1OQlyYCozfYZgsuClen74XqaY6LzcFA1KeukTPDzUs1Xmj0OQzDLyNNu
qGQaCxCyeARIgNTCs0mI+KxwmHH8mvYemNWooa4wFWEBjNAENbixxioezyo4JnSLu2Ta2iBJ68Dp
m/6hbZ0Zg9hBZ05DLtNniOrOZjB7MHXQFJeSCnORaFsokom9szGWdTZRSevZt7JybqGvgBb25zas
fqCRk4eQVrNwCDzoO1lQtgLMFo64zqe0UZmxc4Zp4h4gIgRLok8YxQp61iTiVCwDbdb1GzMJZ8sH
J1EZweL2lHjyGSbDZmya7pNjzHTOIlReFz+j058ZvPdE5fw1/pzWGAJkM4ZnOwKEQNqDYy7RMC02
fwXlnU3V2OLFDIg88a0Bvz1/sIfpLnWL8ei2FeSqiVj/HMjvDMaDRPm8KQc2XJjX5m0/TOMFUrni
6yD0hgyBo2kQ3TfT9xA1VF+Wrt7saBWB0Z3TWoKcbuiqFDFP9RZzjukmdDQnpJWfOXcz/TtYEdWK
hKblvoRbQbFJBRbqknagERdUONUO060JGYBMKzHFdVQt1nMnOsL6JowBeVFM/kW1GbZoDIbuMlVL
/WCVaU886KRRvOczOwBzTVUXN70qjG89krUOsEuMc30aw10JdATtXz/WFScnqnTokXSgwnhTGqne
bEIgP19V15rTQbYT1TqVTgaG8SVGxrqRchPDd2vOlnYmm5vY9ravcgdynyLmFbxvBXwUFxNcJAGA
PAJtnNsv2iy9YcPiiyssnVB5s4Z22OS9StFe0JV1QUHUNoFzDfGKa/eAv6qoEhsozyNRpcuF7I+i
Ku8yK7bdTdFN2c8mF96nKS3BmtbViNZC08LNxOM3fxix6L0Zo1B7Tt0GYuSsWWF2YQwZig5jMUBy
q4hcPy3ReqeMdFDFljhpTVQy10QarqnBdQLgfvCcMldn+lwm552hpifPm415785tb2+UCxhos9SC
kgJGY9Gj2Rs6C1YBGLaJjgxorW7eIUYoRgr4IUV42QjI3mbaAOo3s65soGVnkbHjRfToGOiGlu5A
X7hnMRxYbKwtM/uxcIqtzaytLUEtYrZjkISX0oSxnLaz+awS2R6wk3aGM4I3Mrhp9JIvcnGsewli
vfDtsIAVVsdlejUTLHgBC5eroGzK+Hw1k7N9uH7mryZTaY8+aTdFD3gwm9Nm7byZm0G1+gW1CcuF
Wh7BfukF+C+KNul8XjUTnCToWbq1G9KmBraEeBYOIivFbtON2VD58eIm7jZzWu0wmUnHV0Vxyt2T
DOTJmstzSQhX/+xknNINqqLxMjOy5fvUASVWYIi/N1Ohfc9XfYrAnCrJqz4Dtb6ImsYgKuDl7DCe
rtvmIkv7OdqRMdY/cLyCfcz5nwHT0cYFrlMXkXtpilL/XCapM2/R7KopMxSt/tRNrklLxVvT5MqI
w9tcKag2YOUhEGatSO+tbjS/0WV3pvOia8znORmXW9rOCFh5OXBksqnIrtl8wur8ygpd6i8w7io/
pyxzgF9AFglP2b1HKqHw9nBCRbUxqp4rBeQ9IgIUVHP2pjkP2floDC5O6lnCjA9xfG600oYZaMYN
IWnZG4+OndJRkpWpynMHTZdh46DadaGyEmZi2UImB5WZ06lqwkl3NmUH+mPnjJTcfJWm3b7HiA6E
XWr3xaYt9OaS+nGsUfAsZmuPpbD6EjqYOjcJLa9Ah9cDqTC3S3NXNFRocGmR7RP8Nq7OhWAPW/JJ
72+KZeWJ2FGWfaPLSGaajJ1nnLccZt6YSuqUP/o6ay7iFAIiwWxLfulbSlhorfDYQLEmh+muxrSy
HuEMDbxE3UxHVi/79KuMO4h6FLBbZ2MXYQ7vFoHjii2pVdleUOj7Nc6pe1wI7VfVhaR45ImbjkoU
dgxjqKYYUOqjFbPv09DaCP5jG9EaLzdmVxWez7UUIrVgmyHiZzmRTZRKt7mgfpIeSChm5Ws9CWXQ
KNNejlqyjAaa49QU/GyoVRd4YDYJ76fBE9lnWBlpuRt7DcjA4MDOgV9GcmS4vQmVdKATaM9yeOT9
7ekdOjL+NGUhtpVFlTrleVrloGANcGfWNo7WTQlMPcJQLZ2+/adVlEIvYUEGDVXE63poltvRjbrL
/yzDbAZaNlIIzxFZ2+g82mdtTo1k936R+o2uAhe1YdEwRiieAPFlyRjXCnK9hoJ7rduoUS0KGnmU
p4dV0f08Xjpv2zvtR8Ldb9WpEfHU0YqnFYZI0stBDXTvasERoK5H6NoPhCVj2tj71iofm1DMG+Xw
QIV4YX9QIj9pVf/uZ9CnpqlhgAdCTmhtH/3RNtO1cC2mpOtdLUcB/W1EBMN2a+sgah1mwSQpDNgp
rIG67Q8VpWgdR1u3RhgnqoP3p/63WN1JswNhFENgV22B2zot11uqoEiND2GgO1l9Czck30hArZtx
Wp77YRyOhWaoAM4eGH2tG85BD+Rnnqngw8dr2DoAU6+jWmJu6DTX9GbkeRgJar5G+ZHX7xvbhHvD
oB2Epp6Up/NmN60Kl7FC5SDTTGpKfXlEzqDfqNTJLptCC5EJsNUHmKO3VgtTF+hitINsQ3dOWmwD
LiAq6hOAqsNoVAD7RRqMad7uW7NJt/D0wnMhm2SX0zHYJPix7ODZhKS5lrl5f61etxUBqAhT13W0
iBCgPYGoaJarKiOyakjhvbxIml7sZzi/n229Wy7fH2ptcZ3sCjog6OUA8dPRrlzlxf7YorJvba01
eQ5Nir4HJA0qv4Gl/hEw7q1RPHrIoDboX566uCgrVqJxSAgxUF22EJq0zxD52g+k0F5/ywpH5FYx
0dClRnRy3CgxU6xvCYX7Zql2pRFKGsj0puRfL49rsS6Cs20CibROLpQyzkNjjDuczvijs2b9kCqC
fVkg2fD3Q2HRB6yGNizrc6qlaxE0O3D2KL6QsxzA2TjnMk/1bdugM/a3OwFDIws5IwtnMIBd6+z+
sRM8gT+GKgjSeQ0N31hLDdQRyw9GeX3KADLg1gDEa8UU4uL2chjLcjWJm2Id6KsjVlpTHeZFdR+h
fIttVkElsrJw2pSxtWytvCLkABYMyiq0P9j5ry4Zl8qXAKvJSXPxRDlZxcixQV2jJB1oQ2hA8l1f
pbK0DlAe641KJmNjRJ744CC8eosYFJVxMHvgA+n5nWCHnJHgJFm3aLkmsAYxpB9CQw/MLsp8Je1o
P+gofeYJjY33l/etiZcWWvzoYvEQgsp9OfFiLgxLS/jeGASorwsICCnOsmTAhTy2WiSC0ZPyEikG
eegHmHnwFGmGhnL6YE+/NfHsMR28BGf1lVWQAEDVZSRbQVagt4DuzxEaBNGsomsXUbK4WHS3PXv/
61/POyBSDGy5FrhUvVPQn02yDV6RyhxPfb2fB8D5S6dbFyXC6EEIAY202ljgWkUfKVy+Me94D6yY
GXziJGp7Jxu+CzU6jzHkwcp2KHVBjTtQwCHdLqPky9S1wNozBGk6LYu3CRS3bdSbxYYedrR/fw5e
vSrcWitojfAP6Jx3etVPyAIUbQFraPRaKDzIDJFLE6anI9T594da74oXrwpDGQi9MgrBBmojL/da
PjaD7CwC/qx0s7Mmz8OtZejz9m9HYRdxnEzUo9fI7mRmZxHHZj+NJfGs3u5lUiS3kwaT6/1RXk8b
CspIKAPkNQFgnWKfOoFIbbQggFDX5JHDKqQT4z7n62g5ffBBr0+GjYMDBimOCdIe2NbLaQthXMS9
wVBaG+v9dqwhAXZouG2L1KZEBrl3CPJIZR/AlV8fDt5lQgBg6xZ34al5adLAgimxSAQ3rmW72dKM
wyqLcBwQRTuqTgLTRWDPt7uPbsPX22QdmHAAtVTuglcSxPkI2aXDMtSR03SXe1O8AWubfXD23xoF
KCxBAZJHOh/5clatEMM4uy6qwCyk+wk1r28THls37++SNwdxxPoVALWAp74cZOhXfU10lwLXyMyz
UTT59bBUH1lsiTc2I76DmI1DMkBq+zSX6Y2pHYoyhCLv9OalMQ50E4mJjhSQIM3Q5/aF16LBhvbO
Df6aUClVDzgUGym5idO0PCssmRxcNWn3uFO5P96fhN/Y25fn3iYwgI6BNYSpy1PrCTlMiQyp9AV1
Yf2Cvd889HVza49LdUAbJb3AebcKFqunxu+MTo+VllluhQMB147mGF2eiZ4g0vNf3/9db21wfJtt
dptO+KGfvLot4lImjeQqQHam2EVVQstmENHGK+zsYmmG5ygvi52Yvaf3x31jtdDxXpM/brc1Uny5
KSivQRMRbAqUKWhohy6VkZCG4qgXH91Sv8VaT6Z+1QwHsYdNgQkk5OVYtC4HbVnx/k1WgBaqcx3r
stnY4l9mbOF/6sEQJd4lZgbOpYUqBaQ2VB3f/1657vLTH0GQ4QEfJtAHGPbyR+TeTB2po+c9mDIM
QF3KbU7g4Ts6ZIicZcfjfPIuaFhMP2qtk99h2P9qO1sQgNAPgYIbX2UuvM24aZxrMKfL5MuisT/H
Mw2aCLqeAM1QTzJo5tSiQJ/oLq0Z7N7e/5A3NowF3nVV70YxGgOzl99BpxCNI9Hzsgizf7aixL0N
KQxtrc4qbxcn1L4K0AOfJoPK3fsjr8t0MoMWtsO/qwXsmtNoIUajq9ZpFQQFIz+ObqjvsSuSt4QR
+m2DgugHR+ONe8smKORZg0JCneLkciyBEiGNI4sgB0B4S5TdX8EmMT74qjcOApZBEl17VPvBKq/z
/UduwQuTpMIDW1SysJ/10mi4saLkCtu2j/wBfzsNnMwg7wkOD7yjSGJbJ3sQdS6TGwYf2rYTcSCM
IqfCNvcHAZkfjaIINMqoC9rVOmclkfW+HYsvIgmPVKPCgxyav55hmGngJMk11lzRPHkZoHihUTAU
BbxZke5NRZhZA1784Oi93jfEDEAxSXu5BghXXs6wJyOoM5wh6AFT8rVsKVQOrTeelcB0L6uSlsD7
+/T1ijLequUP5BTguTy5Uk0twyhYMp4py2SnTDrs9JjDHdLq+l9vHobCHoT3DmMjgviXn4YsZ46W
fY2VUd+359YaHy3ZSsRJkAp4/6tenwbG8BD/5gRKHuyTveOtPDoHYUQ6L3juWYVt7uNBaB+M8uZa
QaZkmxLkAep5+UGuiPUMrSdqjkBnWCarPZR0OoJuMgGe2NnwQQD05lr9Md7JbeZMCOm4bcNXtf3y
ubHdwQdNnu5iJNQ/+LS3hjJ463hoDZiHq2Lznwe99RQSAoJP4652fROvkADp3vag9dFHZMu3huKh
s6iUeTBNT4XvIznWkxiAaqR1Z54PXRb6xlSIy0r/0HT+t4r9yzsFDDyVYxeBcKS/Tp3skJ0CE9WB
liuhtT42OMPvBzN1r2usbdJdVbV2gExIf4+EOAAu1c67tax7bcdNGKRWDYe/bEIXEZkVg5J0KDfC
phAfHMnXm3f9kWwqASzbw7b25dyjE2l6NVIpoPQyhCARdNxFNE8/uGheTzt8XhgPEMsIqoGcvxyF
djSlo8FBQAOE4T4Oi/y8aexlY2ZW88FQr9Mh2C6wJwmoiXkpBL8cqkp6e5WOzEEeLWWGfFLofJlw
/wXi1eHSrOeOiILBnT+KYl+fT5fCFJ+IfQgZu3cyLjLBy2wSTAfDPNohqnuRonMturNBhAcmvrpl
8dUFW325lIM5HGaMdvZxrKJt7VCyClIUPu8nkV3rwAbuRAMV8/176vUiUIqxbX4lJVV6qSe/MPJQ
p9Y7IHWtdPvPSI5Wn3qdqhKCax8V7F5PBhQ3Hi84J1zAZNkvF6EpMp2mTZIFeFB635F3QeEDSBbM
yW6urps5njfvf9vrbeyRQ7CVMQDEcP40WMeMpS6amlJJ1ZjqHgHj+dZtF7v94KZaf/fLI01gZ+CJ
rDtsMnHKNamt0KrcbKIIRyPxYpkKwNk9/TxQ0+60orDBxwyjO55r9B+RswL89dffSa5PpGxSICEB
PnkFMrUID6OBNCCM9rYeyqDbLJ6iz++P8sZOoaLrUHwimsRXbv3nf0Re3JEtaLsupaFrDLcdvkxU
ZotvFrK7/43vgdaP3xv6+uzL9TT/MRJ65loyagNARt0Ld8hLDI+O7tV373/PGxkwlSsKqNQPqflI
5yTwWCq0tkTep8Gktf02lR24ACTRp40zh4iGZF60xcVj3iBRCYwin3touuPPzlLuvga7i19lCBAe
gd1AUOf+b2wqttWagLnmmjy8nANgmgiIjwpoUhKrKwUeGElG+vWLQvOHRrZJKo5I4a62c/DklGo/
GP/V2WFe2DUrEQj676t7gcsRKVfLCNHpHmBTa172yVFIo36wBm8MY66SCxAVqSQTcL78zAwtS8WD
HAc6GD20a7o43qdjCAK9zOlZ21nmnnkpyvaRAHy9LeLlhyniYZ+BM99qSd9tWy137mPQBZvfP+1/
2KX/gcrGH6u0Gni8cNi4/pH/6P8kl/7++3+zS4Vh/osI3TV1E2oddXfu+H98NAzxL5oxbBharYhy
rPHaP9xS919kvmwmKsW4AVLO/X/UUglXdV16F9IcERF/8DfU0pepNgR1SKXc9ND9PIwcXxlCU4kP
i6py5iP5dQe4gv0Tmy4O5QJDgKGeO79GB9BMjGL7x/xc//uq/5PHvd58//8BWAem2LkmS2vqy8ec
5KQ6RgToX43t0Y0X4HsgmQJDk+WZmMgT3x/q5Xn5Zyj4vWQvXF6wWl+elwG9HhjxZXus0G8DfD7Y
u8mykw8+yFxvl5MvQiwH/jC0+PUKWn/GHzfw7/a1njf90cVdxNdb1DzxuMjvndkeLhADGXdWBkx1
27UTOrIybUB82WZMfmx6449kFVoaTWXbm0U27V5bJErLtqhWpdjFkVc8JUDLI9NOnmovu2S/wXAq
kb+8F8OsvmZDMz4NSaw9OJqBLh6UHQu0eDpcDjS88GsFX3ubFlLem6gTPHSRcA5RPD1aKtVv2rIc
gSNMPfj9UEeIPjSKCUKHAKjz12uxIgu4HU1AIRSpXk4S3DCYIKPeHUH09TtvRDs37KePrsiXUdPv
FacAygER/B+V0JOlsFN4B2p0FbL38Zeh2Rj9ZQz6e29QCPz3lffCUujPfey8sbswtl7DQW5jktd1
o/+x7KpHVsaqQ3UM5wTxA2RS4Tbx3O/SOcj7n1G6qyVYb4g7dZYEs9XuevjTqHijDt4D176W/Y9M
T88BxT5HmrmNR/RcvStAi/4oLy3lQU2Yg3g0NlbxxbXoTZHPjAvuYsZRtNdDcqF3lDRuQyTxYv27
mXxNB1CZQU4fY6Hk4ujbiEJgaiDhmfbITCKJvexFjESk/VWFV2k132QZOKjwmFIcndKb2X4Ouy/z
kiJJeEvrYZcLaoZQwMVl4czBaO8MN9rKYeT//eEY+ZVby7Oyv20hLby/W36HgSdnCgwGJVx9DcNe
VZN61PsG3OLUsULKdM9/3dluqe/SrHxOsmpGqFskgOLTfFd4EUlAN8R3IsOqoKz1nRXGGoje0D5U
bQF/Jlz9ZvpvvNu7wXxGSxesM1akm2Io25tU6cl1uKJkMSs4TFqSbztUbAOhpmTVqn/Ka6hVGZi9
g1cNzifbRDsTW3Eqok1efsZeoj4nUIe+VJTzXpZ1fP7+XPzOKl7NBbk2bs9kHqg4vdxoWSr1OkUc
70gwBekEBd8dd9F8gYKeFZg4KvxCfo7rG08cPx0AEEe0lc5LY4J2OYJTHkIb/gjihhur7cMABCft
Cn3A2MBK+wCmRnU2hYp/c0/QYJqQM97/gJMa+b9PJc0JcDWkdrxg66n946RofYzcConcsZhHExG6
qIH+5tl7CHzoorkjihnunB1gO03Qv/qvTirn/fu/4Y1XZ8UaYA2JNhayDCehE6quA6J1Wb/KynLL
eVp60LLF2rtWaH/w6rw51FqM5/4x+Oj13vjja0sgb41a+v7oNZDVJnMWkOAy/SHGQ/2jmX1rLEea
pDH0wGCDn4yli85VVl+rY05eelm4hYvwVmHcjEM3HpgMLBFA8wbgH7JjLPR628hW7Sytms+w5bWu
KO/bO9ml6rLNgSO8P+cn5Zt13R1inBV1SJxBXn8SlkdOtYzKFc0xakO5VbE9Ij+uw7pIVe0CAQZa
5kSuCyTY+BaCXd3gIROeQdcfd6VY7L2dj8sZ3LvRz5dBv4wssMHv/8TXUdCKvlrxCRStUfA8CUag
o8a2nI36WE0dPqwgcbEVmfILe2nLvTPH2Tlwffso4Jt/MPK6Mi8ONUkondE1ETahn5yCmZpIF70T
lyVFDOVuHYwHNhG+3X/76pKEgvUB8kOljhjlJAKqBw+46ZSahwL62k5HhhdFxPKj/tOrV9ckl+ee
JjcE0y1Wrbo/d7wd6ZiKzcNyKGaxN+q2PesXLKoIZFFkG63d7zX7n1zjP4A7/LF9X+Uawf/5r+75
fz39b/hOSfv8IulY/4f/SNrIf7HaaAAi8QfkF8wR/+gfSRv3X0AqaM7Q+qctzvFnIf9JO1C7gaS/
XtEU+wFcrPiwfyRtzH+tTuHUNoEMkaoQwv1N3sEuf7HzcQfEVZ1SP3hPj74p5ZGXuwWZwCnMm5nK
bRh1d1NIVS1Bn7Wy+zvVOexRGG+AIx9sTE+S731SZPIWgKic23M9agTZyuhFXeo+TY2WUWyN69qq
nsbCwED00xS65bclhDwWINhSa0cAo+1nGD5OfVaGXong7uA+RmrIH/UyjL+68Jop0K9H9LxPRkSg
rXRc4gAyXwQjTCzTL9wf1tIFyQSKGkS2NTVXd0qOGfTYyXdL0d8N/YL7AgZevbVZxmIyfQLc7AaO
ZnteIzX9vEQQ7LZxS3C8WZvJ2RWNztS4q4Qmsm9StEl/GeG4d+ZYZvHdium9QkHqQC3ROkMCMKYA
fmPkC91YyFbxd7PRoAqbejQcXW0M4cl5Hb83zDI54qkU29ZwxGbIajYCNS4ds77EWm4Q6EosOLKE
hQEmGL34IvskqY9JDXZA+DjoGjEMJ6dwd7acjB5YejR+7ZPUzLimYhNp+s4wv2AxYOebSkSZEbSg
BKMAQnY9nkNlGeNzCm+IGRuu1nSP2BOkzjcDiWWFIRbqEgHmnbENaaRHf62xh9nzqftTLDKMEnUj
O2oJl0WNjgWCyRb6unOBHRguEaJ5Ch1Qwrsew4cj3nMQ7hdInJeerSC0oHGSo+LFPX2njZKmn4GS
dAaRRK+WS81M5zvHnEJSjmnSzZ/AXtCaN+Khcqkwiig6oLBNL8HCXjEDApYmje9ISItYd6GE5C9m
uepld33KnFtIQAfIQvRXLDqmUVWmFxjLTsvY+g3sgNwvUQK3oXr2JY4iOS5WzlK7tu8oiUwz2rne
lxLeKeIBtArOxwg8AHZuDop7/cgLAEuXNfPbvDMzQBlsigAYrxb5Np6GT2NOrAeGIAeun5QxCvmt
2cOqz/ELdA4Eb2W0M3EsuQ6jcflRTyOqFLMeegK9kVhBaUkS6KlLbU7fAYROt6LVnR+qnjTk0xHZ
T/wBU3fkmnsdnfnZMDKkSKIh/EEbGSKR3cfel6RBfyZw5VQSfUb8O5p6QLRHK8ob+hMRGWcFwz9t
0M3fVMWYPJInmZ8xQx7RtR7a6SwflIb2pUKIw18BbXuVONFyxuzUv8a0Lfkyiib3WpwWX/hL5xqh
OXjLaFd0n1GaMI6FtxrKIdYdSwhopUSRuMnp3U8YAfYb9AuGh9SwV16aaOuJac17ZBfiWv4SmNje
lgaHO2iVKfEZyZYGqQXYPl+j2U4xslOdlZL4YIqFrkOD5wTpd+X3iJb8zBZHv8rhDTkIO5vw5YZ8
sS/HKY2w7WkyXT9XhcJhrdfaLsCLM/xRLGCetm0Kpc9vkOc9YEuBbJU2qTCHjJmMrAVNpZDcMZ0v
0PKdH/RRdY/G5KAyagjARovZYchYukvTwuyJrRF5A724Xznapq+sMnfPo6glr8aK4BHF5AF6ZO/w
8up6VdwwqIkwUluS0FsYM11J+MZfZejinxCJrjmo2rEfK9QDSx+aqQOHPYvnL6r34ks0IerPjZfF
jV/NTnkfgZFFDcMEplY1aGJrMhO7CkuOHh5/3H9LsKnE5BDGLFYTZdKoXaEU9oZp56TnwG3DKcBl
HJJjVmhw6aMCTyCjcZuQu0FvPqGphiFOqefaZYNjUoUtSNF/LoxkokTBi/i5L9fmZmx1xYHvrlqU
zNfglqHQJ4UhCZnfTZu2+GQhK/DQt275pdGKVgSFGkZ94422Pm4HbErGrSXS5FjTWcwCZPLjDlPV
iuKJUekFFRxDRo/UUhACNFXsOKRcGg5XbZHOR6d3tNEHU5U/T0VsTb69hOEljCzu0iWZhyBZXayN
qMbPCVkPYNXSrlKy6ziOf8rVWceHY9e1flyD2QnsvhE4PkS9LTcSHVlna5QhTEYV4uM0Q5fBewdi
5i9Z2/2DkULawTtRLRmAXSxngLZaxp0JrhHXljjqHSQTBvkJDmkDYNGtZowjCQXu6dEat+wU+LQ6
lo9PXgjDdiv1Mv6GcreBqqEOKDU0K/UlT2aYtRSve19mkw5/O2vCRyhKkOGlMoqHMbdmZy/MCixZ
b9Vsqymx+y8IyGDTmi6OvTqzIDjBUmfuz07F5T42bIV3VYhu2gayWT3tCg2rBmymwGMARW895FiE
gq5ouasegEohTPulKsaLatY8atxaIq/JLKHUh6aGERV+deFVCYwb7GSDlOmm5ZsLDJ708QwZAcPb
eAZXut8XOkpQmlFCmLcQ50HOg1Z80HGL4gLguvAGQtcYD7XdYa7hLu6Ezi6i+iZmOiVqGd0ELsHH
lMweN8uQ298g2bWoTobWL2G3gKdLkYfpWW2G/LFhhhUmE6LDOBL1mWLA96dbcBgo807sO1qt6lNf
YQbhQ0U37kXaaM+qXNK70cZSGKnInC/r5ETFgqtJcPzNsMRRC6dc44BugINFK2498b4slXZXFAOH
YULFgakqc/RbIUeiB9LDy/+uyUIOeC1K60eYLUvtFx3/gk01Z/IRhIAzBhIhIriFtK9uQrMRv0on
TW9FlzjPbV1iEFWoMPsVV+MqnVM5iNTUOWxYkvP2l1Mb/U9XX+Daj7WdXg8TiSCvk1hCf8EqBhWl
ohuQFgJGdoyUzH7iIENtdzCUtUVVgTMXwhfxdl40zn0AKyi9xGqnw5iC1hNuYqGb/zQpZqK+Ke1u
3MoJjivZRFz/UApHiM1odN7P0eqzI6pIxhfePic9sP9DOIbF0n2Ko7qrUQi1vOLg9dRL9/iZQS92
veXJE626G2rc9uAS5faVIWsipqpsgbdErWroC1rKfK691kRVwoinK2HWatpY3H6QOec6gp+bltgj
xmJGequn5vi5w7GvuuhjUXv7Suu6Q6LrkbWxUKWFPd3OUCvZQwZ3TSQu05IzijyHzY1bOBSTClss
2GoMQBaxwRsb+FeL0z3IULqHtkqH+6RGSSLQnDLdl5hOIl/PjiEYHZz6us0IIDZce/+XuvPajhvL
tuyv1A8gB7x5bAQQAQS9kUTqBYOimPDmwANf3xOqe6vFIK+is9965EulKQEBHByz91prVhR6rGa6
6AZ1eJaYKQWzZrxFf8Qw0oRZOazfEA/rnZKyaB5ihGPfymnh0xicQbrMZlVad2Tg1C+tw486tpXS
hHBRtRerb9v7uJrJpRl7PWXcyJ39IIjzTd2kVrsWBamUgMicQP2Rtt3oYCoJRr7gXU9flFZ3/kah
CCnGwa0JQHte8uGg62Cwd1Vkjd8pQ0EXWcHYsRQAXTuitpyeYwBPcG/kpnoUzDYPRt+vpEdXOrk4
ALIWv5iaLCggclsSmSbkJUlmCJC6eNOaOHscAHDKQa710reZKMJvEVlwF2Y3krnQFwpBZ6zoAzn7
sUk8GZDA6YgBgHzFeoihPs2ZxX4ytvGjNyY7hIZan+PldovzzEqKJNnHBCYeEnMLcZsJxImpaSsA
J43aGu7LOAFdXUn4Tu2pjWdvXKNORgk8qrnrcDge3cKMonLflaLda4nozT3e44ag7EzNb1uwc7Gr
TNVoueiG2fQ7Ip17fKuxCXtA2Kwc//xMfdO8VQ99+/bWX700v9j2r6Ad2zRO4Ndvp/P//G33jnb/
7m+AeKf9cje8tcDqO5zc/51+up1m/2//5X912B6XBob9aw12d/vTiNJ6F5a/Fdz/59zXfftWvSb/
emDiSN7a6l9kwP7rf1X9S/vap6//uuRvu99P0Nsf9u8DtGX9ZQC+wSiLqg892iam/ff5WXP+QmaN
bW+rFv2SWv/n+Cwpyl+GSUNrM9jS7GMe/s/5WdKdvziMm5y71X8aCPtemrN5EzfwvUkvC8vk5vQ4
OTvDu4c5SjoZqXndI7Ea+U0P2elllPVoX2hsFNc+l/3fHtwnHbtfUsn/U6viqhw4KFNt1UwuS5/7
/VV/7VZn3WEfmcNPGq4Vg6zzH61zuWb32KbRt9116r3oM5+MKpAZBf3ER1E96GnujdPzwJ61tuSw
bH+0qtiPisRIDtQtuRlzfjKG5nBXdeN+jDB+6uAns0vVeRSK7Vf47ImkpIkCawlH7EK48pgobiML
9g0HFS/VBp3/8889cex+/LknrSqtJV2I+i4rwYN9lV4Ll3g9d/Wkfb1rbxpfuyu+IpoGhuY64Z8v
/b408vHKJ+VILMGs3uQqbhxzdDHzdBO1T7GS+aJK/x5mI9S7v/98xZMa7cdLUvf5vXZXG+ZcUjoB
WRl2/l74exg8LkScvXGIgjo03XL/8OdLfhjD70eTdjKGl7pmI76NpiRM/eKGNWc//Tvs+n/uzXHT
HwYsYeGblfdXf/39j1IGAnf6Ldxrtl4Js/BN4zZmWa3rr2X2/Odfc9Kd+a8H+Nu1TkYLPFdLjBnX
iq/hATY/7YP4QobNBaF8T9V1/BYf1RudkNWL6i4BUeVqj3PmnpOTn7jdft0FIiBS9TfTG1rvk7vQ
i46yRVZsobC+pnj2V9ITVpRUiw+NOAHZp4AdPfOhbJ/9yVN+d82T0Voqrclym3NNLffHdDgAF+pY
/hFz1fm6//Nz/mSg0gFD9kwfgZmPY8v7d0p2i1RKBUlBVk1IQ6wW813s2NE+J4uJYEdNC4al6/cV
eMErBJmdx+7XfllEOwSd0MRFU3bDDb1c9UZK7fxtyU39n406psettrk1EngHyO1PnodiQJ+uISZR
I0pSJIKyCXY+jS40aeFkGkkcNuLWODNlvO8j2GQoY0nCQIatlb9QjLx/LLJSUsFSS4SwBJm6YLDa
PWnmafDnp7/NAr+9amgv/CZUc7QRtpXx1KpWLERGpna3kO2/KPlOpVjbQzepjMdWlpubmfrARVsq
9Lbz1rTSnbya0f2fb+HEYMC6x+qKcxiFG/+LL/tkpmJvPWoq2ZSBCu6MEzxB0HU7NYFONp9r6mXt
rzF5kmZLXhIBixcZcON9nsJ5cqQ+Oo6Dmf8jKzOGH84m+PeQguIMQ5V/8uzX2ukrsgua/QajJop3
FRdZI0Sot/abllqcRRM7O7MY/7LN/fYqtouyDtNFJbUeMdCpEJicx6yXqoSLLnP50BDBuE8HJ/9i
qVke0LiGOqAmRLbpcWRTac0W8hhTDW009O6RktGg5NWZ53DS4N0eBDJHxiK6HhNZ0WnOwIiVpZ7E
KvaJYhmkz9HMZV9PgB26uD1ew5+oiY8O/i+guwt0L0eYd2dGB/ur30eoIdNToKMBLYnZASP9yegw
VlDJUivmvckQSXaE/5EbZoIlI8/IqpP7iozRaW8nekEaFArCpyhpxQvtBhqgTkXUmZvMVDrO3NU2
At69LL5Lg0FCg2z761ScqcdTJ41CHfdSqk0z6ZjOep9VRRpU5ILcW0ZPpVnWx0bB9L7Mr32ZGrjQ
iU+DCwvM/dYuy5LSrWpJtW+Jdf2Sqhtb7sxdnkzk2zKJioUQB50XiQL4ZEUma6i3JqsyA+aA6BJ0
eflEAFbkzmVMytm4KPtco4JPYDNw6UwhenSZ4BjZ/Ra5T8KOHnEmW3vjli8OhEzcD2cSJj4M+u0O
EdPSTmYTjdTmpGeULxrGS1kx6eHAhHf1ylR8hS77jgKvSs4YmW+1EmkBBbeR19uW/oavxnIPxlW2
lunMYnT6WrfbYdRjbURWhvDzZLA1QiP9mK5nkOkWWgYtKf08aia+LcU+s8h+ciniIfB0IgPfzH0n
vVW5N+iA9cCcnTV+k1t8DpPWWn5Jb/nMlU4nWIbBJpoi+4XGNMCJ06QapRNiFqRABEubvS5Omh36
Ukk8VaMFkhaV/mhZjnjBKE0iWI9KBPZhuzMA0+6mOU8QGYj6zFf9SyHw+/ez3dKm0UbagENaOU2k
mTQmMQI7oyDq++znDMHoDpo6fcBC2mVaXh+Y5OsLCkDOvpJa9QslmcGdsrXfz1Naek0kDRcdYPnE
tUYb+SsUq2O+duWhB1l5L1iOfWVc2/DPH9THd8Zd091E9s25CRUIs8JvChDI63xsXRoRt26tRMc6
FSV5IQdFJJ9T7Z9u/LaXZjM46O4zAaLbP1GAGJR/THRoTlA3+vBo0/jEYGQ5MDNpRxqUdvr4u2GX
3VsSadpezZQ8qJe1qfZtlRn27s8//HQz/OtumDyxItmbIODUDjcZM/98VKOgH1rxUE9RfqfPRnfX
JLOWe0WkJ8RdG8vQ73pjlH5WfFqp2+iN7q+2LHX7fs16HNKNYYfjJAGkz0QyE51Bdw/HdT9qlwNI
7ZfSyIw6sCB2NgcK/BwB2yY7F9HzYVXbHq2z6c/QLHG0Pz329kklRlql2+BLrD2BvRag1qgPSCod
fKMsqj0R/JnfWauJtnMlmlG1hsOfn+gnQ2nTFlLDN9jbAe16P5QonFsrEp8ocGZrBKtWrIeIQvQF
iqJzIvpte3ryrbG7s1FpbhOts8EDfx+1mTyaBC7IUkDOjuENhJ55lBo6kLAgSOct4T/viDLva2Lq
/vwjt+nyw5XRwHBh4ivQbr6/cmFXZN/kQgqqpeoCiNoveFFUmJgrs3zeVB69RdkvRd/cwGE/p0z9
5BFvuzfiEJCo6fKpLTBtmwLGaBaHTR0bl9GwyLfgBEmPQ7185oeeHH23z+PdpU7e5twntLMh64R8
snYgCGoPB9ks9gu7Om80ooGuepGfWd4//X14Q2xFUQgFOeXVldrI8jHkcdjH9uj3nfSNQrJxLVtT
c+ZKn/48G/85+0CHY9C2R/tt3hsTVQVypfDzOJV4hh65KMPSZwum21ErI/3BkNfvfx46H38cUx9C
ly1EgwKVebIS69lULDGPNMwLp9lbBI6jvR5oYMulc+YM9PH72C7FN2jKFhon9eTl0Y9oaTwwTkhk
rEtXNuGuUMYn+ngytMq328ji/LVyKpGSM7/y44NVOWggnGQaMJDunDzYGSqjw3Qeh1piVyFo6sIt
UG1fo2ph55g2kScTJHpu07V9du8/Sz4I3KTbth6k6IdiY2YXirLYcVgnDcpM0qlpSq4kdJauQOUS
wh6nsGE3cTuGthrB2F4cQKBKVsXP9ZycqwD8SoY6uR92GKbJPl9mnjjFOzJFz9WaO04gbLP2Jr0r
g4RS+Q67Z0fjIqMQUbWGpxaSETod/XQCdxs0JdJwiCxZuONYRHclHLtdnyh1MDXdcASsvDyVsNr8
rpI7H8SmeZGS1X1b6PYQWlWeh0W1zB5Rjn3YL3F5q8yRBspAK44yuhY/m0ZxnBdgN6ndW2c2Eh/f
O9OhirCTIxUWU+NkcZ/0tG5X9H3BPCReq16vCEp746kS1+montn+fXKtbbPCppZzAH7Dk+l/ps3X
lm0Vh2lqJVdicJ6wecokJqLadJrisSOo0//zx/vJCkvwHz1qlIDEt3zwgqQFNIu4d+IwzqKfjaLF
AZ6mGWCqPd7AROmCAagGahcnJx5esy4jEuDPPOKPZx9ugZmfg5pCTNfpppeY9qxfVYkJxK5HVzGd
F5jQsQfVRfXNKT/ndP84X2ksNFSvCEThV59+yVW1wlaP4yS0qwXin5SKq3VWx8tiWfqbPz/dj6vq
1i1AdcsvI7Tm1FRPGvewTAmRwbNtHuM6opNrlZan611x6Hia7N+jiGzDyfSEPmVnjkifbEy3shTT
FpnHnNmMbTr9bTFAbatJ4yqlLKu1vasIUgxFjL6sdjAkMN7XAASB9AMlnuLbdbTeVLX0LTVHy/nH
A1unaETq2WbOpji6DfzfbsQuMqOcEycNN14BBsDZU0ppfR6KSbsCxyGPMHfGM9fcPsz3U9V2TayI
NFEJKD9dltAfTuiGwVxA30r9SMmSK7as05mx+3EwbZkTGns1ZNM2k/X7XzY49iBVwk5DOGeGX6hC
DbR21Qhwlvsztc1PBtP2BKmvUGRE1H0yEzmtNumTVWRhUXfjcYyMx0I284s6iuRA4Ri102E7XGYN
nt260pczSVkfP1J+KHtDlaMg9c5fx47fXmGj1HRz7SYLK+JTfaJs672ISNyday1cR6s78+WoH+dC
rscIhYqH4ZKu3fsHq0OpGpa5zsIMCac3mdbsjzoIpyVK4iCrbOk6GtLuKMdttme1yncKwJ8g6Xsy
zYcWUqIMtypDW/lDHlB+EbtnBUsPoZQtbeRHk0H07joiFMPXwX+cxQcpquaraJXsXUT99cUY+ztU
M/2XP08Jn0y4/DDmWfqUW2HqtE0Q5/C7hqrLQtqe6HeQW/i2KhY3iar4kFntBaJH+TjNm0Fp5l/O
6SKf2SR++nBNrFlMCbaMHPhkt99J06CgvMnDOQJrhhNO8RrUpraL3+crNoLsRhILLzeZaz0wLKm/
VCvDflJwux3k0U4CtSbfairXzVEAPdA0p50ZG0ZgS5pzKelx41nsr48V1ld3FAYNSEnSYeQ104vG
n1taWnXoYG6dsTt8Nmi2GJhNYs02/3T3K8omzZJkzsJJ0QmFb4ATrvj0fQlmkoeiS7RuU50LTfhs
CrA3dCnNESTV8vbvf/sydCWTRoQRWSjMwXDlGhyOTdC157QIrP48eD75CKm+k6j17zyCXw2a3y6F
zXFQsr5l7EiIhdNIji9AcxV7VZvnQ85G/Mz1PplD8Yry8bHo6nz2J7ObU7fYoTgAhwqmZ0/TW8Qm
hjhnTvq4q0dLRXwP8zW9fmaY9w9QWq2ml+IVgeJkjgElkWTXp+RjQ0gY+TQr51pSp9rju4nO7K8/
/X3U73HtMNFAjn5/ZRKRQG2pdhZ2ij1cKVguv061097+87dGL4ptPOOSuexkW7fEQ0JxQ2Iqmx3F
r2M5ulqWUQokMgfvcEU2Z1a+z0aJShUBezJxl45xstoSXVS2E8rocEwzfwtU3qvmEO9ojOn4Hs+1
ID97e2wyaHiypaL7dTJR55pGWKzF1Sxi4y+Sacg9osLWAIDyDmrFlSnmp1iKa///4aHSBeMrpy8l
26erIf2eNsI9F6IpRp6YWWIfE47gxtEiXVmpbJypg376UDcLFZcD+nnafutFpTvliBvJaNCIqWtR
XUZ4qNzJoZQ51pNz5tP7ZLXHKkcliBY6X8XpMqFVMLFSwdmHOieMSmXIgrlj29hjaA8lWa99Z1Fq
aqxOEkyylJzZbHwyqbEfx71CM8Kk8HbyVrMILtAym3nY8NtckhXma7hY32c8kMGfX+TnV2Lo6ARd
sSk/+ToSOtdOLpIiVMYs8gnqa4M2pVduoSA+87l/tvYSUqkTaEoZ36Rd9v57X+DEKEhJGTS4B37k
2irCZRHWXuAdCdHQNmE8V/bVVIMzZzPUPRkjnLU//95PGim/wrx+uX+Yx3/d5G+TeINJsiJ7Pwtl
ACs72exYUzUp8rXSWakbj4oPtkkJGPvxLquIboxNLWEYRE3glNJ4+PPtkPjCj36/USb1mr7uFglD
ceq0YIyal9RqsUpBmgkFFg1pkX+Xva7ckHafrAdkTYse9E2u/ywAI4gDtIfpchaT8dz1zUxx2VQe
TCw+V/28aQ+VYVa/ZZI1Ho1p1L4uYJVk7ER9cYu2F+EiAvolcVUsDaGdP499dU9RAydHsw72ngZn
+RalBPT6ajMbz3OsdTbTSOZxcIRJ16z3Khko11VfdH7EpuK+1PXmFkFylrnVRAy5mxsyFiIB9QRQ
GZFi4EriScldba16b4TBmF3qGwXImwj9pwZPexZFN3CXw5CJhj2PQYqkm2edzUWNvnglHdn+WpYp
K245D9MPu1mKK1sukm+6tJIE0pQJTWdzIntkGPAV7ZKhLlXIT8K8lFuluZoF9k5Py+bySe2YDVvk
iOaBZiP3tswxCshFTzpfweP0IhYU4OUqGZanGCV84LTrpYee207g7MSl4q1pqTyXchU/DIRA2q60
YZLQaPbpg2TUjXSg2UaMzzrEgFSUzLgEFfo2pdnXGKiS4c9FpTyJHk9WoC70XK8psE8/hGwXAO0i
E1syGxrFizNLC7bnbd2Uc9oteDfi4cKmrkM+48AebJciCe58rU2Xb3Y+5j+sRB1732SledZruCnw
hszlGXaSaR1peOuFB3/Cum7WJXmB2xk5YStZSii1LdDprByH6xWiqwPPbargdZEVHh0qgope07qc
eX1FjcBHMofoypnN9iHK0Xq6LbIHxZ+hpNswPCuLpU7KFrDnqbM+lDqSdneICDvy894a112RjNWX
Umvm+oA9rw/0pK7vMeaa4YqRwCsyU76yDaO5t+yWInc0CBoOSK/Hu6Za0SVjmMl7nLCD8ihHzCaQ
QobscpVb+RaMWgk5MppRBZtg0mbEsJOcHJpUjoPBFNqyi8plsD2lM6/qxZxfK+Ggcu91K4IPO4ke
q44qF0jojVL+mawRgnR9JRDcU4e4eSLzbcQ0l2cO0jtLQIpr5eYZ0Fr95kD9e9CMdXhZ5VSZGcwk
uOvopLmTeMogcsaLsesWw/hhoA+WdxGxeM1ORc8zMQwTpH+I8h8GkdvUEiNUiLtqMEyU3smC/Ysp
6CXPckDMEoSDJzW3sgMkl5KkfDttyh0Rofw5wCmH3Yo4SA/lqVZ+wOdS8kM0zUTF6U2sulVeY4PJ
OdJ4Tp/oX1N8rMdKLEATi5RkdKS+gDZAGOvVd2eituraWOWAkaZonH1NLTQI8wZagkERC7xZkWuG
r7MqP1lLmaAFJwEud/WUFtVukJMWqFE1LEiUk3TQ3GlZseanMGFuS63qbusMj4yLxyf2mAba17qb
y2+SlungZBwVomSCptOtiGsNcXtpX9e8Gn9OlIDRcaUxqmklzSOYITnUnt0aSRKCMqBEz+0kOznp
9lr3HSg3WmZ1Wm2xx9UZvU7Z0H/F32guO8KdBAworSArlvtOSi9BbKpTSNYXETpYnb52VVJeEyce
laDF2xlRZ9kb95m8ahy6gWlzzq3a+TbRp+Yx7eAh7tSBobsf2lJ9A95p/JQjDj8YzeIFkl8Lq4j8
ib7yunY0GOrk7N8ygccjqcTaOjLWlvhloty2AoRJR/ogY59fAqqbf4xRlfywFmVSXRl0jgAgJ0Mm
gzjl3C/d5GheV9NAutgMp4/FYM34R6eYCvlkdrLi8+XNCW9gY/LoVnGHVad/NZrsAjH5N3k19GHf
YJrrONBsWYlQrxrZa6RJeCWq08mLULnhPx/npvUYC3Vy2yS6vC/halRBra5jfOykzSREx0q6G1bN
zGAlr+19lw7JvWOPzo+Jh/kYlx22RecbR8cs88yBxWbXM7kjha2GS1mT1wXLYKU/N8PY4A3MGVty
ESPJN2N10XdlBSTct/NBTf0hT9NHfLTxc66I5Ct/fGuhgHJ4T2u+RMc1Hh3LTSU+FpeSTv13rUeQ
dZVeKr+U6CG/DF0hOn5UMZsuycBS4zmSVMVuhB2FRahD2c+SpRn3NgEBh2Ju1MtC5Dpje5YMQhWH
Xmp9+1eePU6ciMGUbHxPAbcqw/5HTEmf5Lm/tFXTuyRAF3hDcSu4s0j6hKpHiaQ9d6Y44fZmJ4Ta
qjyPY9wdYEOOJAsrTans6lgiwyDVcMVYWmONXjVMTeNBk53BPmp1f91DI2X9qsz6uSRz4aZhgzjs
yEnDimQmFJyB2ueljE0F9rmvilF5khK46HazOvW/yxr/yJX+/5uCnozF3/Zrm0L/XbZVMFTxS7v8
LpP/9f/4t05eVf+il0+w99af5mC5BYH+V7qV+Zey7d0dzu0k/BEX9x+dvG7/ZRDGiyxiOyHiCeIG
/ttmbvyFREohN0PZeh603f+JzXyrM7/bWiIVIu+AjfYmkuNKqPbf77frOqPU5eCSY6n5Hs0HsuEf
kmjtgw5aV8CcXu2WvpT3pLJ7shpdj0YioylYhZdZCQjMWjHgKNTQ3/PyS6QCebemVYeUlZWuNGEa
iVCd7udsxaekxNpVo6l90LB0sTJlt1ZmNcRINNi4qX+7RmE+L5Pxc7QO5RC9tJ1a+HVjDxcU5tdb
ChPiaMND2altlVyoqST5TdrhAWOv6Bxx58e3c1zPO6031MOaRSGbX/axinFrSM73jGXSbRqkJtN8
uQGqsWb2EuYUqWGfqkj7EYzT1WxKGjgl0fKFQyDG+RZZexARpInKXX4/E+Mw7wby4x7jBCOb3He5
L+hXf51HOwo0I6NQp3XpOLmtmWqqZ6aD/AhxmgRHwEKPjY0fb0fsYbXT1Xj8BukKii7s4slNKcwH
NoZMfo6FhXEWg7yGjeVIjwP/xfY4G3xes5Fo/oDiSfareY0qt9RJhsbkqXjY4bdQafaZrhWbsbcs
6VR6cWfo4CqTqn5yiLljByb5Sb0039d8jveSsmzTeqbTy6etkD/o8UhLWqrXofPBgqrHhcqr40v8
0Mxdo1S61HSnA+talAue7ZTCfc+r01OTQ4TVxgQFDMrKPNfYCluTwVK/jcs8hBk7lRC62hKQlvyq
LdpbXaxXPQ4vv6j15W8IvAaefPpK4AYzcTWtK221O4VSsgJfe86NLXSzGMFu9WTTDAOOBysZlidI
Gx0IRtuiJ0Unjpl3bWa8qmmnHVaW8NJe9IclrquwG41XIZqDJEnPs7WGqhX9qPP4Jm/XQzXLQamU
961DeiyOHd4qVufbgSDmNyqoOLHrtT22Bm8P0KPuzb2ML7tQPDXOG98U44VKJ/gARNK51UlfsOH0
smWjGB44qTVcxo1WHmyFzm9ltD/QQAb0uOSX2ZH0dJexF1rdTeazT0e5CukZOdfmWs30k4l0+Ip8
kD+OErq0d9SquCzMufXlXNzh6G6IX2rsx0V05d28DOauGvGIKgiDArzx47XTWgC+8Xb5sW6R+Ijj
+yKvOI/M8cGxWjWcpxp/qZrKPhvE+UtLIribobm8xG5m+a2Qo5DMyjhUo8J+GqVau5pGmvdU7psR
i3/zJavaZwsJFXuejgMxzX+OWSP270rGiCVyImf17KmZSozMrVAOTqaBOtURQJdG/QVhmbjmrBSH
gxoJcnTjYlf3NKFmds6Xlhhfl2LA1rW03BfRmKyMC6o+o6PKvWPJhoPOd92nVM6cQk52HAJBjha1
eaX1cXy/YtsnEgqTWzEY1WWeOOYzhbIHKVGtXVdnD2lSHcFIkwJFoW6nOZXN/DEm91h4ZQ8qWBVS
cbqpKzyLCb865/wakQzR9FerlqQe+1PzwiYz7qqc2Xg6D3VbAnTUzW638d5NPf/bWGGPq9JUeTka
4L1hx/VNJOTLgaYi+fn6HGqrZd2nHPIh2dr2sWHuZwzqsc9B17oSfUcus8k8G0vs9XN/YieZjTYA
ZvXKUdIDVrcDkeDMECYn9kq7inq+t2563QqCO8SZ+80k7ZZDTNFkjdgjWMml0dwlkj64Ttf6K9Jo
6jqltSOk07wEPuwhrn0T9iS5/JzjuJBYj/439sakaL7Q/xYA3c37sinTO6dajV9RAMcmstf9bGr1
T2OO2X00+XRrlGkWQKNpHg259TnTkoJqpju4xTvQr9QeqtVtR4UjFbyjsfDXSnleFJmpwrYu+gIT
g/zLH653TjijfXchc6aPSQkDBkev3IfCKI+zXbnAgm1fnTg1yTnBEQTX6guhfdaXuar446HE+1CY
eAd5Bs516BKef3WldkRk5IQ3B7qxkrG4/OwgfBxkdl8HPro5SLX12zgOZKJJRuxNixi+YZgla6Pm
5D9O1MDZr463WVu+GDGSmqXuGz8b+9TvyR1rx2k+0jYiKYNj4+I0+L5X9XpZlKDXYulWWbrlllAn
QjiU6oZd54MdJReEsnJjcu4Rb3ArRc3zpM2p3/TJ4psw/p6MuEbdi+B1ZzH77MBTclrh2KMODB6t
68cbIhZ7N1mEp681wb2tdm2qpnZYJm29cjJl/jrGog+KYg3tKcsPBhFxDA958BK1GY5aIvtKgUth
uFzsznQz2KJ48e1GOUQLNGGUJDVdmuQizuqAHSQG+rJ5Gjuc9FLfPJRdy7FxsVbMv6ybcTsT4NGm
3aEmzIY5vJ0421SY2SrfUYz+GNNpKuuuCMaGthogdf2xV65HNQOduo6o84u19xMdsFxNkfmyy55X
u5I8AjsIYsjq/h73qhFEC2OrxceadDm8Vq0mJkbIzu2QLynTQ49LF/sG6lKCB+uY5HG5alKYXllN
hNYEAR2ukQzfTYo5eGgcbTW79GA1XMklr2ZorS9alhKR2PtC72yXo03p1smNE5c/W9XyRFewbiTR
a8GzoGfYPxdxw3+bzdMO3XK0N9c0ehLSON3HNgsfkHdjZ25RUKuTzJe9zBkAbaH4ntTtGLnl2ka+
xUYs9TOmG4/zSACJViPpEAW1UzOaKEvtN8sudYn9gnd+SaWLtcku5/wpLlkwsyenL65No7gRS+dT
bDsYGRkLNPPvTQxCnfaNyswDIre7OP/hUBnRnGIfE6MNpdBT8isnSj1LC/N6eFIHFlfM6mNf3+iD
Fghs+0BtJ0YCYZ3ykjEvav39BJb3KCrTixUOWanVhmYWf9NlafRS2byHH9UHyeTUrt1qt/WMr3ms
fWnUZL8fx85PSaCcnH1tFkc9fVqEsR9kpz1MZfVC2tiNDCqR8J0HyZmeGjk5cii97nr9pq3Fbc+A
Wad0cvuWMwsUiw7BadrSRKY0rshGKLFtJR9/izIYEcsYCqE4BW3qtVHh6Um8I3uEAF5W3+2c8Okk
tb9L+UQcGwqpHaoa6Oq1bbuCb212c9kq96xkRMDmHZ1qaJhhJkw1mPLqkFfy8yqaaocmnnP6DHfX
ktJANyvFG6iCuWLWHwa6nURRE+ljaam4b1r+LFM08Wsqtd8BYWe+SjXFJ+jHuDCGujo4Q2+7BJ8g
48IsQtDLVblIb4ljXbWA4vemVNE1b38uiXO1qGKLM91KOPu8ZwsmNN3X0rbbadttWaJ9YsPGnyHD
QRBeSmgmMPNkeSqUnveYjeUTAw0Ej9R8K/Lpmv73azXI1OpU5VqSizd2Z82xJr7qSWs1SgU9d0XQ
yUSFx5Qe9FK5s8eOoaSO0Y3STfciUe6HqDq0TAZdTcSLVWp72hXVYeFCASEA9csyxtmDU8RzmGZv
5D/sVOKVoqWvrtaCXU9bYN3Su+W7rCflFThE1W2bxrkpizznWynFPd8UPpDi54QPtNYxz9ZSKYfj
ks8+pVCpcEeMOV6LFOhSizpMCDSKfUF3tu66fHUL3XroJTvBupGTGUvVzPoBrc7ebekOl5HIEi+O
WeCpNgK1FnbvUadkMq/F4MFg0zi/k4zCfgr7PnUHMkfMG5mkfj/KY7YYSJnGWiVAr86BGObl4Pc1
4StRdI+QI32O2uQS1dFVTxSdnzTsws2kEBcEQzX7LTYbqDr3qMDw3tXToL9oNZGi5WRKrhWpUljb
cOhdRVOYDuORf5hN4gJW4aOkwmTfsqPKC9Upxou0zjNfsbAeqq0xHOupaR+QIHY3Y5SaWGys8lHC
ueaZlijJxy55HJUVk/nVUT+XWyfep1gQKIZIjq8VcTr4Tu58t5s03vexSswIc/phnfR6N5YZasPO
3uqmde3lJMgfm4J6k9DVF6WZnJ8L38fogqG+rwoh+5nINiNqTx1CTp4TO9f2khkroW3Y1RHC2wqh
2IKwQmVe+TIrMB3IIaB8LjntqxqNYp93y0WFypJkqVxxvrQD6/DoSOYOaJF11FYVobZdLr5tr6RU
lSPRatzVVzJW0ABMwrBuZgLud+qkWAHRLjoV4YmYjUaJpAACQbSb+uXbtMwU3q1GL3iqxXCTAe8J
4nx+TlaU7p5w7KyHprGIK2Mxo5uWpDG/LazlsDBT+n0jrVf50DmesjbisHSrRh21VvdUZKajkrEZ
2EFs191CqPIODmLqSnm9U0eCVfq1GimXduLYOVAonZFTsdqtX+hmyN+mUSX/qhumryvb7a/zsvEy
14FAJFRdh//N3HksV46kWfpdZo8yaLGYWQC4kloGGRtYBIOEdMDhABzi6fu71V02WZHWHZtZzDaz
skjeC7j/4pzvWGErjgGB2wmY2ObRXDzAMWvem1dZPw2p1bbLTgXZcNOsWZ0uU2Xd9ZG9Xp4j9aWd
cU7AG9k3yhkPpdU+LtE3oD8GGkvxGgRd98MqRLarg97gJs/so20QGLm1/UfUDuQjr3kk42yFOiLz
Qh4Cc3Guq5W1mj9Y7n1Zeu99ZHgvnYY3u2xtg65xyb+ttqSxIcb8mpzv5ZAVkumqb3g3cJaeK+Xp
WM2ud0IOKnhaxfsoeL4ytaS4coaz30wsgAdK+VWZ4ZV9eSOXOnqtLVk/TI4J5LGvEdS4JRCi4QuU
C6WdI9rrLvCWG7rz5Z4xWLQbp/ZNe0NGnkpeXEtdj2nLtJjjCGQI0bfLNWD5Su9E7UEN6rbqxcQ2
ctuslck9S60/GHI+cINsRbQkobbd29lS2Vs4df0RRYq/KxGJ7aOOK8ecg+B4McclQVDgZvOBvnnh
eDYs/pZM++NZE2d5ynTtP7DOX499oMWhW6l207bfvDe7j9aHzqrsRwo176cTqvF2Madyogh05jtk
hYKTqHB/Ga1KfEfoU+7IftdD2HgQ/kfRH/NS3vej9QEPNxX9ye4fi25MQv8I2PPnyp1+FttUJBG+
g2MEk2UfBX1E2TlXBhhXz3ho7M6LgRfpV8flqjX6vP3giVwYJCjjKEKdXxtTmbpGhcFPOPkbH3x1
tQBo+MQdB7nAUMBm66h5hp/EwVrZBD6b27M9trQLTba8FsKK3tp5pG+Z7f590WV7Wgn1+w7gLaSU
yiyOHc0sHhCM6I7rZKXIyvJYT33zq4sqHoQRAwIG7NkCEKWmdTJ3RoGqN4ZxtBXvwqn82PXz8Qq+
cY66NTRMuERw0OrEXVzjERD5pa/TKn8DpGbU1P8sFfKlFy2A6QVwmt929zV/I2wdysbEy9f6enUQ
Bu68trfuJKXfCWJ8D8cm7EHkYIS2buxFOt/8shK3SwM0LsGEYiDqbdxCJe2czawS8V8i8MkN1KG9
f8seqXk1pMU6xDK2RyBidKZW0MiTcsIuShfifZ7hYlO6YDkL7t2t9j6zqWCHRknMJRZ2gCSGmqhy
7VXBFX7i8tDZ0yqTvi/ClEbU/uk1AQuFJTP2NSzWI+eS3Hm94aSrtQU0Cx0tUwUyZw668WzKC2OP
iUZfX/n13IF8YYX3E/LOvYAr89LV9BaCoNsrW2WMbGitYq65KIBXZeOhLEIfWhlisDK1mm0AXBH+
8IrupKeoS8ypMzntWyJQGASciwlFKgtHeZPLirStSZ+XioapMq7awnlWykrcnvSHIe/3I+3IlA/Z
w5TBt3SpvZK+JVR3GhSdOyF+S6RYW4TbQbk3UiBULBtuyMx+4K842d745vosCqAwV1NYpGwKTyH2
6QpsvK/f+hlpbGABJZ+TCUxyyMJ3nG9zStfHNQwGNtQGflAcDyWhPTXXeteTruyVDVfMXLZ2ahat
2CmySczltW78B4kv2RbzvlzDZ9cUu7InWXVejnPzWQ9caNqdY7/0H71t6J7pDPXBXMIvkmRAX5k0
tzr0RhzMDvtoi13QlV/4/jmaah9mCEpMM/9gp/DpWOt6DXvk6K3enEBR6ZLVRuJbus0r04s6lgwW
4wozWhyF68FbyvaA+eKqZQ8dA3W7Ch3vIyS/4zDA1U8BDkVU8CZJPLSeBGqIB6DKDvII83O1Kb6D
rhSP3MC7QK5LAtcLuPLMbtyTzDtsJpaFa+8pou7E5cDzGowKWVStoIwsN/ZJ7YhNSAWOrNOysvdM
93YiUgU4MnICVNMQYNInCx4PuHlcbh4kN51WjFDEDKe0HH7ZS3C3hdZNRBs/yeilzTaW1ZVbAGbH
3cwD+gP1lRNfnsfOYitteuttl6/0JmHOB7vyVLRVUjqfw/Rg2OuerR4Q0RzHlx8uO1YtO5JnnkC2
7cKi4vbxrpYo/x7gYCpZu/bAjILoeTMus7HwypozEEd2Wgsq2UBebaFGy1CEL5n0HnvDIgJZlZQc
Bugt5zB1yw+zqG9ydoQX+BmtgL9z1+W7XwoCytf90gRc7uK2yq4V6soYW+V5btQjleptDSAt7ho2
bkDz3vvSg9K2Xs70/JGlWh+HZeQAlLLR2XSknIZZWs7emNig35veOLSVM8ArsFj708IAE+jdE7f+
a5VJjH4yTPUyXFemfFy2NG9sVDBbTI+YdqbXxTR4uJ/ZcMTesjHihoroYwPOdXBmVAMnVAUcP6q7
74y2Po75ePajjvvMzDyqpY7Mi4rzWidriBMlaK99UxxX557JI2U/VnHZcZtkMyKNGaxIy0fDDGw8
NzX9rY/0axwCP2lmlBQXvNgqTSZYC+Z7hn/3c9jsh3rkXUMqMepII61lH4rMSOduzrT9cXPMg98b
ae6zdQ1p9NA7VOSwBl1zcKqLzKD+lArzdO7CUzNbm6iIAed+UEiO1l7XyVKF+WskbDftXLs8ymxi
4e+7MqYP+tHYE69NwdPdGTe+4MBrgJ6EWqcq37EYjs2pPYNJT9fIfVfq1QrBw0XRHZlgZENG+6B3
ZaKneo+pUll97LhPWUlSScheGBno7GapL88At9K5/yatz7C0flCcA86zerUzhvC+bp3slHtgWFhc
Qu+aQPtrF5KjeS/G/qbyGLlyyP9szeWODuQk5vnbsKhrc/0W2cMj8gjuyq0LdvNASYBM7FuFH7qg
TfElX4osiCbL1LmcxgvxxHgx7JvSkOw0lkSZ05UpvDgUW7pVBLaZI9kA12uNcwvXX6u2/Erxv5un
k2MtSc0dkq/7Th8MRTpnWlAEuecwag9Z88LcAVnHSz/fYs6MjWB7suyJSf+4LyOEfyKWY0AJCqmO
IctiYlAV4Q0rlbiYrqr+G0cRe1Y6RM1ao1AsMR5LKtLFndP1IgTYnHvfewknmLv2u7f+rIcX1i00
e7SD3AcD524H9g+aaRvI/RC+DaaRoGxOLOYd5qVYGNvb0WDmhvqhBpKb0k9+W4zBIte9ucLCEyCh
iJbnwV2dFFFQvbPZ1iSNHT7rInL37WI/usG03vSDog+xM2KKx093Cc6i7nauPd01tHj7qFT12ZXs
GqhfUqMILZwH87OUw21fGSf0OpenuuUrKyJB0zgOxF9027WbqXRzkF9XU3AsTNpQm0Bgcw0fqs31
d76xzqCTR/q71c9hs07fW88pc+ZlU3DjiPHZhEd1DEdvvWac5TYgmMdPriCmHwGVjFtM12hETSCZ
l5N8XMO7rBqXwzxEkqxMBh8cv2w03rI810AYt+FhNl+g1d3WaMLwn/AuF45/V26RfwLFxgh3enJr
psM+bU3fc3UsG6KrLH8bR3e9DmCpU1uzr9NvUq4xO9FgP3TdtW3fbzAPlE3UU70eh3mJ8CVY885a
gudi46qJnCuzMu+kfJ2VZsItnmsjiAc9pvbYhHFrWue5AsQk2LC12z+Hpvaan0sW8kevAbPDKLw6
ikhKRoCbvHHNxT/Vo7xB7MowV6aFWTxKBrmMWXIdR230IHAt0st4C/8tpZjBxN105DHIBDMllv8J
LGIk6zV7jmGg0lqjqrnJs6vK9iYYwWtOH5L1x2jq1IMVBW9VmZenAUJjCi47umuDLDuXAYo3PoXE
C2RwE/XihFTuDjpfT44NV3/4s+M/iz27MQ+GrrNkJY9pifmMrWPLbPVgQYWNDdiIx84vKYB4CAMC
kLacACTHN949asM6MoojxcO4M4J1iNkfNMkS6WXfhxRH87gzKSzCabzNKZqfV78NuKor6tBAPC5V
9EPM7sHC4zX7YXmAJf1tBXHLKOGl9uqj4S1HS4YPGJDddDQnJlaoW2ztnbcifHAo66aBXW2DjKgY
nfLign4RvbjvoAFAuSaCc3HLMRF1P99Yw2jvPHfWO8yhX+C2oYhUoTpuXf2zWJFwIsG0mOxRV02Y
rKvwR7D1D4EHpm1yeZ3M9abM3ZeQTtFg/H4oHaqm3HWtS17PqW967yQWOyL50y0SJfunbDa6kn3E
1pyHsRaHaCg+mpBVHnTv1uImzM2nLSxO7XaB1V5oIubK01bhnEWOyYinS828vjYCh1y4dmaHIEDb
nH1dnRmxZfu5w/OhEVKmUTMQbuo6h27bksJX/G+INEfwN5Mo3BuIvzbzJRehFS+zf6tNk+rGl1Fy
6VB0kVnx0BIFp9m1XnyarNz6B25aHAXSLpNo6v1D386fkjTRC9GzQ4XkWPttyJHdobHZoWFTt3Xj
3JXVPJ741YpYjaE4jUqKc947nDdymUg0UmDbBic4+tb4HSis3DOwsNNZZUVqDGK/GNYTL9+9KhnV
MMcqqK5sa9dvI7vdjUlYRkTtm99QPqp5nenUVH81N2b1y1dudwr7Qp23Lqew15PLBG+196VVGqlH
LPCu3OCjK7+YT/3iDSfDDxHjtOBWu1pdyrsKBlhF4ouxRWPqLMuQtB1qB7Nk+ErCTr9TufmLKJtv
hqCmAyd2sDSaA9vB2uEr8FVjKN9yVkb3Nu1GGjKMegwXkuQZG1WJ3TdGOuNIu3E2l31Fp0lCrxYj
hvP9tE7qeQ2y92Yyjb2rtuia0lDGyBn4xdQ2JRGc9YRR+k1HA0xqLtG1uaFOFnKql27T4fUwSe+k
JubZlh8wYcalT0BndLvJ5q7z7fZQRmP3awzc6bjYyry2+zz6uYLf+dbBfn0rzXY7uN20MvcEoBOI
/rtlgEyt4MNLv7hbC/vR0PZlKMsvEHZb97T0DnklARuLyqHeW7CeQMr5VUsnLSLd7gJb9YSKCYof
4g+RKFAyCGrxLe4qtzm5TYhqwJ79x7x07VQE8gX6T5Ni+UBd4GZ6NyzhdszbaH1GvFwew1oML7Yx
3AjLLL+zRIEilyPis9RyI3w+w86pDhpe/ykoMy+pVHUztShZsqDUsSPFniHUjj0c2fNjK07FiBRV
OXOJfZus3EzUl6nXTUeywd08Tz/gSJN0NNScaMNmg0MuKBuIkhnSSKpzZF6vufljZHpQGNbeGIoU
DvFlNsXbU7h4VtEbO07MCvZpMIfp0DVNB8K9dP7TC/D/Tlf1VzDp/7kpP1Q3dF/jvwNL/7/kl3oY
3/57fmnSNZ34Wf74q/rq8l/8V8qH7/8DWAbIMRMbH/3oRTj/r5QPi9TBkFg/h3AN1FaXf/WvlA/v
H2ihiHm1/ci6ZLzyr4YLIfV//y/D/YdNvOclYRCRF6ZSTCb/Yrfe/6diH+zrf0tg/HfxFZACcj/A
BjDUuyBR/wYTIct1bqgrxR7z6r4N6+t5gRpeLLeNth7/8rn814/+axDb336UD/gJeReuVJzV9u+I
lGxwnMmsvXIfhFT6hYFYYpeb1bFT4R/cE3w6fzEr8Df99pMuv8lfzBNIqkt3Qyiz187j7D4hKfmf
/xLrIkn7v26Iyw+AMmM5fAsunNXgd4tdOFXlKJSq925XFf23ddC+vR/bbu6QuXMq35Kn2Hl7z4B2
9iUkFs0nf/AiAsiwECyvEsUu85xg69YB3qEx6mN3yQIAjjC6+lVErePsmCFm0x9MZv9uo/nn781T
iLeLJ+oSEfObYYfZoCG9VVRofF5Wce9XVJTyD/bKv3/4l4OdwGCyaXAl/W6pbhbkZXrgZ0x6Shbv
7HXDH6xrvzl0/vln8C75CBDxPLkk0v/79zsFY2UjPCv3mTf+QrawczDJ1rAD50y/RDT1NVy2nubT
aP/wDP/9j4Nudvn0ABAA+vg9FXkifDmIqqnYI4VtixvmQeqxsoJq+YOz6u8/h1fR4tywEIkQJnf5
Iv/yBHdMmgvbr/miumlp0pVG/VKnAu//w6vy9yeCz8OD7MABgL/yd0rhPNg9LXXPD8rdD19MIfh3
0yHmZwv+4FX72+tPgtfFFndJLQLi8zfDYRQaLa4YY5cz0omEv7Ojc4vsxGn/dND8/uGBUsBjb7te
yIETRb8nZFt+uW1se8p9y/6dGdbmGen/fAD87Sdg1IS+ZoGzMUEx/Y4LhB/l9MFqoFhi7IUZiNGq
O87yD98NGIbfvx72KzCqLy+SZfPU/e6wC2pdDk1E3Z9leXPr5G1gF3f+QKpoWKY4mYFI4h8PRDKw
EARCXufbkC4eBFZ0MNX83Gx5zRBNKNPc11B9kETlxaATFcExTGQw+19YQJw7XmnrRPLEaB5yPVg/
HfYRBbKK3LyvfIe4jyKgaGdCDc8SKN0GVNT1NENJcurWGPVkh+puskN8VIUDcrRYtffsq8Ka4kqF
1hHc/9xc4R+joo1GNu87nIPoc+txGjI4/aW5XbGTN+20LaqcgVhj9str1TuMswU5EcuT4+cbE8DC
KoCSVU7hMKdq4H0RBoThil+k1g8DJRBCFRa5903tT0iJNze6o9qen8N65ReVcMQEhnWXX3HRqvnR
T7ky4yFs1JyQUTU84kzybvoMUe3FYOcGiZaBpfEBkOh84MMsBDq4JrubpktGG99eK1N43pZMRwCM
pFeYUv8iVsQJ4oh92q2PTaDd6dnFeha0pf+Al3hzk63aTLFn66IbKBC6u235pWRCuKQNAN9RgPyK
3BnjrDOZLpRqlAzjF0XoSbH5tNHW6LFH2oISSZ+u0AfQbnn38FbnNinWkcndFjk00KPLLjR2Rd/K
89pIftq85cCNUVpJYg7kZZ7qR7P83jurKO2jtQYokHCLB1825HKJvLa6uGmCaTQTXQ0dO/kIJXUi
WA6tCWRBI+c1M7L7ehszNFKBIvbyhCc7yqsD1Nf+R2WvAisCeWDlLjCitWfI78gotrZ1uYnwhAwM
ByPGcxMDaAbjEOOC3eBWkYE5XrPXrrfWiKvFbFRKSop4CsKqq7HFMJJGqUDEV2ybBs4xyVJuTSq6
pCwmWkq95FKXpKEwCt6u9epWQzxPmSyPUAcywLSzhlFRtDyBcd/Xcu9ZnX1YRUtPF+JkZwfutpNM
5uiiNTTGzfkWsKh+Zc7V/LJD4f0IOpP2ikZIYBHx2HtiRzWYEoMbeuKd3ryj8mnmULaG4ofwRXVZ
CQbhx1RGQRfnQ6C/eLbo7LY2cxkBdBE6MVGPs44HxHcDGhqvCE4jiw20LI5jeGm1NJGIJx6nNV0D
crXSaTb798jrFh7vSEaGYIk1hC+97fF69aMnWDXJ2myPdi+ZP8wTwBsma/jdWJ7p6Eo2GSYS7Wtz
Qtkp1XbjIJW8qzx+UzbCY7MccqKVoNPklBYxczfzY6hEme9MGsknk9aQuVBRmgYxFoF3CdqpyEyK
mIrAlfUvcmnMJk3DkKKqmddfsk1iY9UWsrIqNN9ru7NtPpcleLHnUr9Lr5J5Ss4uS1FD1DoRudMc
WqOZbsNgNT1eVuFde5AFERNAVHiZHFs/hmOrGcC1fjTFaOGX4dC71XjF8rvZ4sANzE8bsiN5uMEQ
3DIWiczUMaJhIv2mX5anYpmM3E9Zq3rFqS9s7FrVWlZfNfezubNr9O0pz5vK0t6O9Jpa2hJq503e
aqeoyEC/qvJi0V8V9rU0MqdepplAFco64MlrLePBJtoIzWY5GvYO7bJHkjCutBOG2UIdw2jEU5nn
Q4n5lAun3TUjk/gUQ+fg4qMStslofLNugVVKtt8t6VExYRYMuGunR3tcjAifUZkFLUDABv1BbOAa
UPucXQlmJLbl+YEBR26nY6XoSQdDE5KnCsyxO5dVAQStIssOIJLRJIx2SZ6xA4nnu9pKZLkRFlZx
mwe1eGp4oxjIz/26IfpW04wKuB85TDtREl+MVoVTaRtQsVR5N/zIpwmN0yLcxrmaViJIjmTYLAVD
mCL8nKH88apVg5pSBF0+7O1VTTrxkJHle13627dokMSqGWvUgy2tpbxuwMhaySTChp8cNo2C/qez
GT14VqKXXyxZ3E55aOnEFZM20il0cHasdVQO/Om2+4YGxfYSZ57KLybShb/jTWd9Mo2k5J3clkVb
yiTu4krbJqNJYNYNTrxqc/iUa78gnTO2jmXqujj3TVGRTjJnWP5jwmyRL1WUHb9wLJTMz7geyQR0
ZzjBPk5i5NdLyNHalsSWxLVLih4vc0Demb1izL8sfqSLcSLq0TCJqHv3g2pklMjmQRP5nVcIcSaP
cCfd2MEVB4rmwZA4sPnnDHj6GuW3Ik8tn5yl21U4DrgIvAo+jMx6H+IawPO3bqw5eLI5735l05a3
XGtCWudi8cONuVBlBkeMOjYzorlxHzoK+Oct0iM+YSrVX1XUTldROLIHNSqeqJg+z7C5CcR8p0MM
zom0Z+fXJutNHmaq6D6pEOvq1MKlWwApnsrnXpu4Ug3loIQLnWHGsjvn7g/htcHnGkQkj9lzMSGL
lzmKtkgrCoigWNZD11/+8Tx53U84EiFBL8yo0VmCMrcYT10CilZfIs0vxGBhju94dY9g6PiOE8fX
xvv4z9wjOVjIunCBtt8NAmD62C6FTaJ0r6q30VWcvKbPGBOdhaq+66Xj/On7jcqKv0R+al+ivdxm
c9yOY+Myc+vZbrs7oNfml6/xbcfB7CobJxOrGWRf2/iuhCOm1GCoyBCGRclrQ/7YkgikHi7Ub0s9
VVy01o4UTf2ULVNk7jLXXbATbpxzAW3pD7fMLi9HMJQuLwPJX78qczFJ9zFM6RO6ETatvFWlXkIE
jmU37KfSLn+oRaD+dHilTkQOTF7Cweohp3TZBTfjCDpuFGuUBArU9Yo2q0mC2fJ/tWMxf7ChtUEG
1yMig7HysseuWTKe72wOnrEBrEyDMU8x0qy9ce8OSAiOZHlqHCT4aEls66Ni+q57PpAHdJvBF4gt
iGKD42N5b2aUUmzsNV4DlkPOgE8q75xdNzsuGp6eepC5oEeaeeGV286k/3mJmGhuB8fIvbd6GvGk
mN3A8qBTfgY61wd7Hzv5Fq6xOwTLfaPdsE1q4fYfOQq3EZsohp/UWxz7qy9W3IxEBUYt2LjMU7FZ
Vfp6sryLZ5qUrrOH7YIjrnei8arhB1/xsGv0ID7ZTbHeZOTs57weo53XONUXtCvl74upzXYdCu91
37gUQ6bOKGJWaxWvvkN+5325VkadoxCfVf819qWxvtD1O+QNUBiZZ+QlkdgJow+HfelIr2bxO2q2
5BT/88Gw/W069t0y+O/9pqV/W2S9nG/IFwzlrSNy6L16vEA3hmK050Ptw1SISQWc34qSEcYOYx3j
FqLTCD7vEaCOWOV4A5MK2SP1wlwtyELKOigfQkNRO65Na5qMZyxiPyuR1QK2dF58BLkOPxcgl0tK
eERhHYxe1O7rGLQs4kXgmu8uv25+aq12M28csN+gJgdCJYm2jC4k6NoebJ6Aacz65brM6iXyEsGl
fQ070aMwR7iO+jTQpeH6KbmitcVUNcyQdWDYWH9qe4mc3TZO2/dR5e4rGRuOPNQ0OgABS7i0N1XF
eXuMxjlTF/Whh4ihs7jtlzQIR9gQdYn46+DqPCdVUOJVPhkDxwgBaflWPXHDGnTZzdbkB1tuIr/D
1O/MR8PdOLOp9ANWd5Pnb3ukKHo+B0XI/L2G4dCe3YFkr0MgCaq+0MyJ1gFCED0T3rqVb23erm8G
YOgIr3sbbOelNcyPaL3kl4rKnOejn6Hvg2XkKTbAXlHM3qEii7YEF2VaxX4SmwXIfVxW64H2XAe3
dlv30U7bBmeJOSoXqSTatiYNWhaxKNtMyRYFaUwgYCW4wydronY5KHSFy7nNMFKdK2uzyrRtuaLv
3HoR9qGvPNt7QoeqbhevWcIHw5KTm0aD4dVoJ+u69k4hdaL/zjKRQmGbHd+PM0rS8QaYKwdx7yBt
TNW8ILELFsOsD1E/s+tyCAxh8exDu9g3duvm96pZEYlwx08zpi+zJuB1apZ6Z84tFqzqQnrctVPn
5AmJTStvFDTzhpWCpQY+2QXofdjINktUBSVpN/JR5d8dc3Ii4hBbOTxuZNm116gXy/AMjR2bsi+M
zk19pw2eWv7JoyZx7n6ZBqc7CN9UH54ItunsaaduHrrKmb/1+RQZGDOyCFF/pDC8rAP5fDeTycpk
17Py5SL0xnx+t+eV9TPWqm7eteJilMvdzLIex7psv4vOLq2DDbfjyyrZgpyRwVXqdjD57tKA79c8
BzXBIPv5Iiy+04FC5qCFwtHI+z1gk2OUuqwiNWTBhzXCTRpjv51C0KpUaktC6dJ8WU1pdOdeZgXC
kWnDonHVbQYbp7F0JQWiqbl9oYmgyPQdRfitYww8fWNX5PnOmsPCu+sgLORXQ1WgR2tKhkWJCxkP
UD7+2UvlY2aWQJy14Ys948oN3dfONbkxG5npn27mU5uUTviaGSsJ8WXv6xdz8AL9ZLBGRMy2zsan
JC+p2bNkHD5sIzRoxdt1Ozc4o+qDk0/bUye17BO3KvLP0XRnhVBTNM4vMXQ6e1VzJTBlFKjztq2U
N1G52XnidRf7fK1mGhiXqcKvcB2BuwE/Kb+QJ7NzJITD697sziTHHutb0F51GEzeDUosHF1918rY
26TQtCjl5F+105LziltT/eJilA8TXBizugcVX7w0XpN3Z6sOmvrUirEyYmHq8FsP+OObJhJP7+lc
CUrFG9tnaRiibkPbaNiEuJrugmhOz9Sjvi/7/Hg5ssTdCG0G7YmSM/mnStNcrIu9XDcEzqHmrBrP
SRouHf62odYBtX9nvRSCIyLBtlk/1eTi5XFRe8N441qL3z4tw9iW92j/Wvtcbds4XOOYXHLFmhyp
7LU03O4nCIaAIQtif38nWjqJNBdy6xB2BVu772y/eBC0ESyHg2519m5JRHXC8E5UifYUpue+nwFW
hKYGsjF0KOpv6rZYrasSWXD5QdlWR8e1D5ELKS31iCrDa++npgh1IvMabUi++ROS4wkxxcegcv/e
922Btmlcwp6axLa+GMesPfKWYVQHN4TYR46Ny+mCU9DjROH2HTkJQGChrXHQNYreWYqbrp+03BVO
BqUcHNFWEOBHGRPnl2ScNERXVCIAiar71QbZe91Mhalw0RnCL94DMMTPa4Hi66hzg55rvShW43X1
zOEc5CMC8tWQBJU2mMzHhCKevE2wyryDi51hZAkIGEZMwqT/+zBiEYmVQbkRL/XkvM5Ftb1jUrHf
Zt30+SkMKrQonrnygmH4MuZjlbPxxNVZb839urQub4AzTODGNxeXgVsQXeMi2ogSPvS1STPDt3GN
MMYwTznNFXHCYx9+gG3l/c17kd/YME3qeMgwHe2mHrzQcdW1d5+B1PmebQXOD8Cy2ZVbAKJJM4bA
h60wENq4U82bVzt1iATAkBgqFC39GYjAMp7RqxX3pe4LIhR1u50LxPUGYqiWL4jegy4alMiM57kZ
mPIt06aeS13juXH7FqEiJCugJ+3gPblkLjyx7YSDulhLOCR2NMClCatZ/wAGs/x0auGptGB0CR5S
lMMJMIDbJCBXNIIZMlxfZGCY707Gd7cbbO8iGNULN7IO8NajltWkNSqHD+g6VA2Gm0VeTISsda17
J4DHmhrYiLp4WHv5hEA5fFB5Ie6WlqFurEazfotWhPo830vbk1xbDEiSioyYa6dq2exj9n9UfRBU
Kbbc9RchpYj3cKj6GCxMmoDA25j0Edfi35ZNNnoH7YvC2A/VhNF9wF7nJZGv1P3saS53aDvgerbF
+Cpz2NdxiPbb2HXhauPgD9wGJW1tstOtCJUsThmmAm/nFWNL218wN6BLyhnYDNKSKNvYXM1nXh/E
C/yfc7KQdn0xO/vCvfamAZ5NbTaoOEw0ieTp+iUaa9VGBe1Fn1fkGlNGVBxTUcE+q5i/W8LB1o9k
OT8itgNnNSgMzF3mB98n7QcdVr9L7kDoz/1XkBscehUAZdJpbfB3sT2O+Wel3eEjUr2SOzEV5Rf2
SPjkaJ/Eyyij5b0vTHEX9TBM9gbiz7vFbolG434aPlvlGO8ag3ONkv4C4mpy33vADGe9eHJs6Sct
Qa6oshE8cVMbE8eDP3tm7DYzVnM/W7s3RCaTmSJYN88wef6DujPZjVvLsuivJGrOB/KyH9QkGI1C
TYRaW/aEsGSZfXvZf30t6mUWJFqpgAuoQSKBRCLfsxkkL29zzt5rVxGR4D7HceH7znPVGzNTKIoQ
KlcVzUk3Kt3zlBhcYk3ZFmCyyie01yzY7D4mHeQ2BTwKuo4r0++WNKL5SJujEdSsGge3kbSJ5qVB
XTxL1ISjx2ZMY6aAhzsiwaYChnjWqjTe5YjczB66/CkFKbkHr4kGG1k89ROSU1N/M415fjNGaoYZ
vZmBYTUH8GgNjYtNNdsdvBBQ/9KQ0KYuuyPWgvjB2GLBJ7PAvkeq1N+3rcjGVR3E5qZls6mtB0Sl
WPmbzFWoL6fdzzBEcatUds9usAh+hJGgRMiuL77TMl+gfKmMc6sOAsRaeYjqowOxvwoK19dXqW/1
X222dKSt9nF8zBzH/dZQmPhV+r08E0LR2w0F5wY1rwqicD5yIi3cBiiCEO67ZX8sOKjdT2GXHim/
+Zdo+HJzBeqv+47+d5Jbm1USUs5g/zTVCBwAvV29uDDikklmIrL7vnYa9SLIHe1KwXvdeIqSTj/R
HvIRUbmVj8E0tN+KtscJNsD9+uEmw8yWq22aJJFhxpec8lO60hSeUaDpaHq82J3kD43OHB+trQ+/
EPCp/G1xOzwMXaLTYITb25KeprpPRtPx4fHd1aU3MEUiJi1l8d1QopTYo97HyEvxItSYAHv7Tm85
27Kqle1VRio6evmUzcRK7WwrZXPtGDW1qKLap4NEJul3dfbTUSv7yxyBQohxN2b3kSrzB9FQ5lhr
xpDJtT0O9sjmKxadN/gym6XwjUqXBIDaoRlraa4MBB8EbJGN+90Nw5wAcsenzKFPWnWrIxZ+Ctg/
lSvKIHP1Qonzl0mvhwd7dOtHsx9yvkwjfKF8yRTnA/AmBcM1akTXU/6c0W/D/F5kaGCNXNP3MZDG
auOShfkQgzFW8c8L+9YIYo7H0QSrg8GHFGAdoOPXtlgju2IFvAkrde70erkpK9jIVMrYI8AgMoyf
YwB/3rMJg/45UQXhW+3tSXhJGeNPs5wQUXyNqZhPyU/ks21YAwHIbldc2UT8qCtBdV9Zo9oK2tVE
YPcMpY7SeKtAUqgBJbg5O5yEtVwhe4xvzhLddV9p7IqSRtP4+gEQ3Nic0B8mtayMFR+R/zS0NRAQ
QLXgRENKVxzbhKEeRz03v81eEuoyUmutlYy13lwB/NIk0vA+pP1fDIqDqYlTWzW3zkJEvO38zeoG
Jb6NBuZs2vSiiHFQY89Q8Xi3OffsR2aGbb1E8RjlLZYuN5ECvlqGNWs9WFj3GC9lGG2iTPXbs2by
UQs5BseRK2Z/61QOwWuOxlsRhI1oxKYJaqMbASErFtyegKaXqeEh2pS2sxkS8KrmfqqOkAHPpfFA
WvhOjM2WPixuWGeNrdtTTIAu2gV1uoMm8CoaB51qIBFepHbjJO/2HSXPGhoF4ugJX9OfNW1tKEPI
NQStTFADgI3e99SVxALENwJHHJUp2OpYjC5gMjQnSKXL1vDMxtRIleJXz6faZUZOzNyIiDdJN6JS
yitsOf5tkKXF7g/vBRYnU4wBPAmAhv4awfFGH+CmPZLgscg2LkUWYHd+61UEm/xhmxvmtyqgDs9Z
c0TjLRvptBw6DoxYgwafxhZbILr7nmhU9Ouf386yzT1fyEF/xBnKRNZhzw/1ze00vesGvkAZjVvD
XgEazb3JyHoSClXjxKV+ez9cCl8vChWNmhLg//eX6tKUOpjCkwuFWT0o9EEPaR5Mf3wVXeUNGZou
oLc6xkKhgjsb82bbABMpKv8RDZZ9MGxF2X7+2JaSCpuyKURsPkHLFNTX5sf65rHF0jaEht57A4F0
QgNfd1fUqOy9wzEDBJ15Kq7392fH9ai3QAzj3vRlVITdUL1jtx1vSoie63yMOcAQ6HBC3vPhXaFS
4k8aDuGZizcEYFVHsGJgFmpUZZMIZdZDc3iBD6WflajITozypZiLgUfiEi53pBYkvlmLwTeWU2ra
yQwEmle3wTAOam9xjOP4SOlFOeZhegqHvRzvXBKeOHfnsBgZhrq4xTgSadjS3V0XBelzcALocjQS
5I2a5yfu7vdLMQ5Rq5E4BwzYsBZ0dkXitLKG1lwrwsUJUUFMqvF3IH9IT7245fBw1BkKx9wqiNgl
aXVxKZYwa2y43bXih5Rkw5pc07rSOCp/Puw/uo6B7pHhzwdAJsz7YZ+OehGABjHWSU+asGmzuSwG
W5yYyM3lkzOxbjtM5CwXQKdR+ry/jNkhbXHDItuCLmkusy/FbXNpPga36M23/g6ftzdtkwPst+Gy
3ju7cj+tAWsequ/1bY2l7FdyX4lV5p13m37dbcb1Q7++u4STs3Z3tHNXdM33kQcNZDW3MzCdbLHE
b5Ofnz+rRUg6WrnXuzCAIsx3YbuLOaKfV3F0idk2fWw35brey13oYEFaiWsimYYv1jbeBOtwn10Y
J7RyryrItxuE10tDBkcEyKLL9uf9A5SRS8/ZqLItKLzt8C2mkvXoXGVfcGMkFxRs9pPjpTZd+0N+
guE9T6/vrjxPUohMXwWCLPmLK6u1Ra9CRSBoXQW345V/3ZxH1/h9vp54uMupijmK67gWwURzrO4S
S25KmcfFzEzTV9+rVXmpr1Sv97p14bmbaRfcuzus0ydGvzYP799ujk0Xil0hWDkXbzR3ASXkLvtX
Y5fui4N51pz52+k8Plhnyl7bf36LAunyb1cD+8deQ3dZyJaJrkCKzZzE3GhLeMfOOFeOxaHeG96w
emk2/bbbdJvJGzb+SvdQoG9OZUvo+oeXRwJn6YYwqVvwz98scWzo4YvQztyGe+u84maHC2Bwe2fd
nHVnrA5X9q15S9phC/BjNXkKZ7eX+EX5qV87B+tg7919sHbX6oW9PxXo/fqcl++BVOl//bTl/ID3
Vu0nyZMZgk0YbgJkqPIMChIRYyVWvnoFbQ7fK8cqNEvUdk5FVOnzBPTbD0BOrRGvQSLw60B5+2wo
y8f6rHPMVsGZvnXXytY5F15/5mySg/KoPEYXzdEHfUFJ79o/GltxoezVdX9Z3BfX9blxxoHyxNot
fvtNs8rT1VnadOZOtqbv31eoZdJvJLISmm2346E5Kk/NnXlRH5Nzd+Mck+t8Ux2nB1q4+Xf16VRu
o7ZcGkwbkaROHoJmu7Zgant/+ZJ5nBiQVNk0WygEe/+cbtzaZaoR2/JAzqx3YnpdTgBzahcofjaS
AtAVotD31wvbUFCOG6MtRC/PuU7PihOr0O+bE91AZQrqgMgTqvKL8V+OEo0ev2GNCEK/ZY61KSTB
8twmYZh8b9Mc5YbeMp1//tkvn+P8+ggdmImxWPac1+f8ZmjFqaP5/Ui/DGZvuaVfpEG5K8Ptn1+F
4C106ConM9daPL0o5thrT4mxDp26Ozcjwn/YxP7prvV1KM4bcd3lZMHG//07MiHoi9SNjXXHUYfe
AtiGNK6H3ef3shwJXAXJNqlbuD1wZojFwI8ayrgAf/S1VU8D4g1fw/oLPZzOubnO1Ki6/vx6H7wh
lnOD3QnoB7LLFquACS+opwurA6rQ2m2NGfHWLobh5fOr/D78MJ/M37GL54HT/vwr3oyDqUDIT7dV
p69siWMEYmrXmpW893NbuZ4S1DCk1lCo+vyq829/O7E5WF5Qv+NyZF3lmLF4lm47uUGXhjo7cg0o
aUCn2Ddmw2uHmfb1Un9kW/q3ZqR3lqVj91KThvzyj6sfpfwHoKOfP5qoyP8DDEyzavzfG5hWL3mU
v3Uvzf/63+4l/S8WfDIJXZc5nYqJwev/27yk/mVTokZcP++M5xHv8of+ZV4Sf/Et8yeoCpEexib9
f81L1l9CN7GGECaJNh9huvMn3iVswO8Gyhy1blCWQDZPErrKRmwxPMWY+J0zU/XRCg3Rjt6kwxyi
6RTvttMorK2kglZ5XTihgVtpveE4G+SCxUuvkEKwSno5PEOL6wlW6+Vor3VSi1vPHCgjrhCFRz4s
kThP1z2cAfofE6raTe2gt1vlmTageKXqjCnQRJGj0+vbJOhI5tXfqcQFBCDizPu2TfKrpDcm9Ho9
7hFP7fkrz2i/4YtFa0QBzDap/l8UZhFRQG3rADWmjER4HVcKzteygdbmdVZAHqpNWbv0JNynryIM
ktaTGCmcc9ljJF+VtQTX3jc12yGl7LaIIet0PWj8eEQaxngxBLKDGCkswCYaHKJflR3FtwiuR2SQ
/dxRoEuIUAx2Yjw7s43qnnou7KzKqP0HnzZTuapN4qlWVWpSqBaylnf420qYsEFDX8YoJXARsyz6
H1FV12JVQeXXN4PKsZYo2ilFF2BI7Renx7rdwA/D8Q+aNq12oZIRVjTECuIso20H55jlXYwg0kRg
hcYSte9Wlnb15CbCZu9A5ZOeRjKCbVDKtvzS4CMvdkOrqSAU0fegyXtV1RuC1PvANUPOv0YHpD/o
nZzWHJyxcSNqKQXKjDFhA6+wpdi6FLq+x1XbX1FMb18AIYv0wqzjqjlGFZxy+rzUEHkNZjru3aqz
G6Ljs7bZ6hN40XXuqzTxgKrDwsMkZCMURoBq7XKn9X+NvjKIHTZc7XEUtANvoi7MvgMx7NFhuF2c
00Sg0j889INMUraLbLp3DV3bwJsiu0m2SST92Ms6mlDo+rvs2hxsPwek7YIjHREYr+zERLbehh0V
Z5vo0O8wtm0E+NgTd3R9qmuDcD5Ofo2FZjt2CaCDYl2ibaLpVWTrLOqsS6cz0cqpssMlkIoEha2P
lKZeuRUUK1oDAcUQvbV1/4j8uXmWMkjv1MBX73IeEFoVwMUPZty3d22nF+52JPPZXhVZgmE+HQbn
Z9xJ42vcFz2KU5BvEbvTMXxStVY5VEHnA51rA8DoetcNwnM7DfzZJPTHBP4hvfxKcdQrpRx0NtqR
/6sP0vDC6NLgJ8Q7cdtwSPuBrM5H0JXn/lOj5PqvKC3rb6LtwNZBaH6g7ZF/U/VRVmd63AUan004
Yz3MSsSb2s2Hc1rUyoiuxDKzCupOMHLY6GwasCg7sDUPQUFUdmGNylb4A9TMqBYhLutAZb9fdF0L
AKYnk2Jlq3TiPF/G/FFHmZl/gYU6wdO0iGWscmNQdEFaoXcm83Ydm1p6HdW53q2patDDKTUrfCpQ
TDwitWweeuaWO4pGUbbGXA5g0yfz4cV6fdeNVslDkPXimteLIEJqzT6DV/dUQ9FGvDcY9RO9bm6q
xhevMTb0zl3VvaK4niNtxOgjfDVa7QVfeFgONDMwHmnfG8IbLhpUnMk6TAypYi0IfBw3emC72wR9
Hnwgu23pSDVgdSH+6v4lGU/UFySlYxd6WmzheQidgYenNM14dJpBp9JBomSd0gqYhT5eByc1us4R
8+2QCiVHqVoR9bCUvvyWfkn9hEzcBv5glpLSUhEn9RYPS3bltsgEL2XAX14bZW14PW6W+Daq3IKu
0qh15c6iMw+9pZqYHrOi1PRNPFYInUFbFzDhDJl31Roam7Otgf0mGz/QrIdMKwuXnxVrVvXgTNgJ
aMADR1CiKByuKtm5c2CP44S7zB9r7WupCG18Hslr/qZXtVpuRMr0dkYzt7h2ixJneOJkEjpSA3vV
SwiAOYalhTIlkR0CctgM1rjKFVGB8ERt/SMIVEEkpUm3lX/oi4BWWA4POeiT8iGiCvE98GP/i0gt
/5qhzsfiCy371dtjeGDNjZBIDJ2tXYqwMw//b7ul8iW/a+qXl4bt0n/AHokg0M82STu4Ci8/6AdL
+aN9u1l6/XP/9Hpr+l+Wzn/IcDZx61FN/td2SdGsv2ycjxYnBHbsNv2ht9slit0cGVSHehXnFDY5
//R6a+pfJDKzzSGYWXNs8082S4udPGU+yrMcIilVOZb1W0lsqHw8N358DFSGG+TLRgesLnJ1B3RQ
bMpBqR9wWEGtffOYrv/etL81fS+9uq/Xna3sggI7zdblOYVlvKgIyjmGwcYAKt6ZWNjgHjD7XIIO
ezFSCMd0Y1f0zB7//NJi7vfhxqTebi0N56NvVxit6yOyxPoii8uq2+BhmLYwGLWGUjiSmStnoh1M
Y1gFemMB4Qa/UYvgxDlXmw8sbw4080OgO8Muei5h6fye98eoXpOBZYzhMcqDUBAHYol0LVMDyQx2
PCwODl28ep0yfz31RS2xG2QVOHDNTbFMIbUPiXZg/kSRIwmf+/wxfTAw6BJxzNNoq7DTX1QYcjdR
rGFyD2Hcaj1yBCdHdYnu4GEc0BtvNF1Ti4sO/mW5/vzC81+8fCgGVWnekUYyyjIT1BwBzYZFcITK
I54KGNNPQ+Faa1+QCZxqmfa1y0z7WsER80WF4u19fvXFGfP1lRgUxec71m3bXFT3aSxKy5TuIQ7q
8EtkDc0TTQ2EKY0ITlQG5kPIb/fpAD7gG6BB4s4v4M0ZWoeGh/HVP/ihrj44GhsPLWu1Exf56HZM
sCZsLqmmoHx/f5GugMgf+Poh8A0MqUaAUCVQoZpjznr4/MF9dDsc3oBrg9+kAiHeXyntBMkcenJs
Nau9r6RVHXHEV/vPL/LR7TjAFQS7blKT7cUzayEuCZlGR44fswjUDLO9alQI24tm/DOr/etAQDFq
40gHpuEuv80C8L6GeewI7YYzSRMGNZZDjiAnxttHj82lX8U0TjPGXGIRGrcf2cRHPKxkugfQH1xi
m8lPfMuv6oLFWDOZPUCqarMwYNnd7ssiKDFpH4sIefm6sqsu3+a+dD3NsOvHHFTaXS8mU10DHKZH
LGMnc7zZU2fvSO7BcvX5a/zgptm28XkJ5BCqsbzpKbUKM0sdIPl5vcebrp51aE03n19kUXmbXyBT
qzbTYOdygLGo75UIxGu/whwpENPFrd/SDMi/hmnyBFX1RGPpgxuyqIlSmbJowNCEfD/4bfy0rkvM
bQ9UfW+3Pk4o6nunlov3ZQ3GIWslmVwEThu02xErvL8Kea7QWFJxcMdOnGfSImGpLkmUsJ3CqwxV
epUvkCMW40z59GPzEU+KsqmNWL/EtejvsQX491XVxHcCyBvbY7UGsqbE8a3Zwiv8/PHPP2Yx5JjD
GdBzA4xq7uLxG60oKyEE8R61cpyKrnwi5J1CwWiw5wYgcKZSp7z9/JofLB3vrrmYgxoox6QfGoeY
TrTqRRiYvHAYsovSgSuOEMwimSVtbM5aHNQvLWkpN5//gI/Gga0L2g0AOub25vs3BH7JJSxLHGy/
GTadUsurAVvCicH20baBz4YOKsAWOn1LZYIsNApZjXpgXwEQhiRXcJ0i1JCDC3yZj2Ymw2/os+Vd
S8xz4016jsaxtpx8Q1SJQriqngLob6FBJCc+7GWj5XWI8tGh0rCseeO6+BAmTcQlmsAD49hZ+3UR
3mpNlHJejcVmSuroS6WDJtAk9hrE2+bwOOSmtgmjLuJ/ue51xNH5V5o1/YlpdtmV+/uHsZEhh4Vt
NoKi92+mm0wXrKN6aKNYw6FV4GZN0fadS+oOZwVVwru2lthrwcxd1HUffSWtBoxmVEmYMSl7+I0V
zJFUZZ6c55lS3v/5wHEd+piMGeqpS+EWKmSMP5Z6ADOe72jj1jApSZX//CIfzIioIghLoM7KO1qu
nsGoBVESdAfMvV2yrhojfMgoRuDd8RtYnmQMn1iuP1p3aPDPNB6GqiOceT1/s8cpp64nEljOtPfm
QmtIpyKrzfiOqlNc93XO8XvQwsRajWqvXZG4OyDpUfG7ToCETgzNDz5NPknBZ+OQWK3bi40dCvFC
p590IJPT2kxR+0sVQ3piz/Dh/dLmZDdH+48z4OJ+m1xw8g7lIatxk/cOZciwljWU5FC/jUbihThc
yIqNhF9EmFzcBvLh2ISbvK7VE8/+g8XCnrctFk16OlDL5a9uarsms+XQh5wVMqF9IyP7pXfUJx/w
sTVNO2nrpxaoj54x0xv6Q4ApnB4Wc35SOphcCryngCioNddUo+DBeHQym1VhaBjpiQhqR3E5pNNX
ZZ4n9fbGHJtNoxXfg3nP8fmA//D3zBMRQ35uGi1nIx0jpgvi1p2Ces/wztfuaNon7vr3i0C8n5tt
rzsAg+P4uzFO7mrdk/RzAK0ZPkRqJO+1sLD++E4QW0BiAu9GM+I3uUWhjTi/zP6QtUb9rPdWcj6Z
sEk+f1zzL32/ZHMRBwGfENh/mSDe30muuBAorP7QqL24K5up2fvTlMNs6IDpnPgclyogBuYMyqJP
xNsxmYsWY2XE2N4DuTjYKWSWFU2m4CYczOiLLrESb/rBwfNfxvqD6mctjNRg+DFqAkODLq4CDLHl
mpR4l0ZMM8iK7sZIXq3UiTJef/5MfitU8LhpcarIBhzWrN/nDdP0R8JDDkU8YGxoeiIk1wQYRxd0
RqOcOukcvAgRDh+/Ba6S/25GkldkYZ4SvSwH2vxLOCeg1aKtJdylrDPRh9QJq/FAZPvksQ1N1kR2
n+rwL8cAF4FfpdLemxvj3Pf7MTDizVOaoD30eU0IRR/3VxZeJ2PM479rhv+WMLjUK7EGc6X53Dt3
DDkHLK5E1LROzHDNd9PUNxMae6yE9LVhFmOljyTmGXW07F3dhzc1nh8qwThFG7dyz2n4TPcnXrO+
GPuLX+MulofIDgJLkElMI0pesYjk15Xo22tV7a8q6skbMjexeZIPiFZ8Oi+DoqOHMZDkZgWCWEiC
iscTn/x8/2+/xuUvWnwgwzhFQFlq0sMUFSCFpv30geje9L0FDHz2tjaA4jYJPqyVVlZ/OqvNV6cB
RLtWwGGlRvF+HOAscNrIlAebNqjnVI3wImlmJyac5Rnh9SJMNehJTNrJS72r3ylVnSYMgbIRt0Vj
QQyuxiuBCIPhTfAFePwTFMLfVuj5krpG6YD6KUUEZ/Geyekg8KKpDlI6KnyaXojLTI7TneMW2HyE
RrAOlqQiYHvgRLcxYFeNiDhOfnjSCkBjJ4bd/BiXL5k2G580R2Gbbcn7x4xjsKHBIzmxBO7F1GUU
86LOmPtDsfLI/AaGi6PG3s0N1RtcK1u3kaNuORjk10UGRevEz7E+/Dl8+Ca7pFkk+v7nNF3mFJZO
Mnc3KjO4KZTftEjajjexq6Q9krs9VlqaZDRvNZMmnV1aLxg7m4qk0ogwlMmgUQhlqG13cTRCGlNS
VevOIY0lLyd+6zz+l4+OiZkpkcmQbc5i/mDVUAv4QofORqe/0RMD/6GjEqRBSgQqMCIQGmR/dSDD
Cjyx2ly3ZmC/0JHl5MubzKwTK8UH0zNacfK0eZsIuJerJw1gXK5dedCUasKv26r9bk7i6v4vQwZ9
Bd4L/J2oKOZ3+GZPnTp6TibufN86MWOC2Tz2EldP2VQl5EqB5Sj2NF2JsOmsdqpIeEo0JG6Vnh4i
HwOw5+d9+6dlUz4rlNCc/DAzGfOZ9P2PwrQUiMlxr6QzupdBbqQ3nRaG3wEb9Hefv/cPHjOOYrLB
KZpyWlpO1ACpjMRPlatitIe9kQGMHEB8nJgmPvgOqDLOgkFmP0pm82rx5hnbbMp9sIVXZd0aZz74
nXVOufgmSegK05TP07PPb+qDXQY55y6NHjZggs3q4oI52bcZmKErBB7yUa3LBhZg3kMggMiNdEUC
XyCza3I1kOAxZpXZIYu3uPOb6MSyw7yz/LDYk826OJT0ROPQI3l/85ye4J615ZUOJzqEctBVwUan
z/A4AP5+NPWmf2BvRzciTNh9PWNO7VUMwlUjrwdKVzOxzAjNKwgxvlxlLpZq0rlDt91nbjAlO6FB
oPiqKhLgyVhhvFVaXUL9bRuebVubLe51ICudJ6xmOJBHl9xBIKme6QcYjWeqGqGycgIxDig3N7K1
MShht8GPqzy1eQvyhrAJItJZE58bqQaHoh/GZ9OSiD9I6ZYEmGEXPRtGc9T3WKoHedVY3dBvq9bM
nsdGB0jTUAzFvg2h6VYaxKJ5LimMRFe3wm+3qo2t3puESH7aOZjyVd9pyi2N7SL3OqLd5niGKN4n
cdF/K3N9JBZIQAeD4k7E0trudP27Rn4XWAyFpuwqmCbnGGHDBIDY6ALaO7KYlswotyVKbNBx7OV0
qzSgD6HtrsYKs3bBsZkpbQfYTys3vTPiF1k3deREzw1Mv8GTAasIjXuD9QQKyZhvce0DZizc2sl2
WVckEHy6Dj4EhDrHRruRc2pWULDorXNWG5Ywr3zHCrEeuEM0bAHCucM1eDlnR0Yl/7prIIojV8XX
fuVQOkkB1HtCKLspITW58YO+Wqnz9AwHoQcJ5jv1dMj0ivQbVCYkujQFDN91baUDLzBJCWfzaa+n
D8BJU7BvhpHck6EAAc7tJAS1wi+QW/k9B08EQ5ZZbQgJGmNQNrydNbLA+kbJdJZNAUrhxupTAkEN
ObPcO1yQGUloUsN0Jdu2PtN4ud+SWAaO14hQclANM4gxMXb0nOWqDeXKdiOy1SEzcQBShu9FK9Lp
PCdBT9lBcKmfCyuR06GKRgAmxI01KQHYTXHXAAGR6xEqhbFqIDwCl4k083psRHIbTBUjiPiECqJl
VRIL7buD7XoFsbDBmlYoo9r1S8QUunSgRfSmHg/bYsxhFWW13pFtXFJK9bphJMG+7WEwbXC7gBsM
M8XQL0XaxkDdijj4YTRhowKGhGiDHGW411G8ZVhZ47Db0vBCFzFAdrqHhuiwPqoJWcOcWrtrFHDd
jVbQmFu1LP3Eew2u+GklQ6mhg3DFJpui7sI2gSuRb8ZX2nfyrAhgru7x/iL6qFxgYH1fxg+WPWKQ
JU4hvI+qXLu08bBeVMTT54hMNDQOGU5na0+2UnPfIF45Dg3mBeCmUdXjUW+bL41KXLgnhhAaeEs2
EHMIpu2AZMQOrOvr7Pv/Ifb8D5MvsHV/sxCtfzQ//vGSEyk9Hn5kL//9X3dp0SHzZJf49/+7//nf
//X6R/5WLqBOMB2TOhandMugIsBa/LfOE0mDTsOKwwHtJGGwof5f3YIB2Z71f64x4iyyZnnCv3QL
hvkXRSHThHmPeBgNqPgT5cLsz3y3UqHw1NmF42Cjy8Pvw+34fqUaZNrNHrbIK/CjfGlT23+GwtSn
EBfNKl+luhH1nqxMnDgaQPZbNaynfmcOWtWsXAiKEHKU3p6lhWF4Fjpmo23YLtbHOrQzcnTb3HqS
AQQTOKSTcii1sBvP1NSHl0mlvxI76o2gd0dAhlD9mH9XJEeG5zJm3WsJRzNKFyFhHibRQ+BQ4tqU
RkH0cU8TH01PFzm3tiVpxpSxG2IM4aNialAJVskGUvRWGbnxV1M+DMgj2QfGnl8VRrOSc19rBZmr
x4hOufFIgiAwX2nqUjsLLXZ3ZEZF2qEoFdtaixaplc9ZJzsXoRlc9Ma8HvP6CLuNO9B4QR6nuUeE
TqHuK82gpMEmcXJWHbFYtTeSyHRpNH59SXMqu0wGDYFlwl0SOifynJld9GgbBwL/5HZA2yeOZhAR
0pYqKbtvv7KTZjvUefMYBwEqElNYXXBWuaXdraspHh7FZFS3es6rxO2uUmoYx6R79FvdyODTgRnI
AtP4ZmuB+cUOhv47eLPq6FsRyUfaYPWZZ9Y69JSyKMLcq4b4oJMaE3XAe0XRMcdOZyWRuKBE6JER
Lv3FDeQF3Qg4V/pMH462rqKuqlI52v5jNlzXRnrhl8IDfktKiHHGrwBORneN6KK4jmCerseI0JZ0
+AFf4EbVLouuWnXO9JVttnUmiqk5THG0dmEDC5OdhMhAU+jZ06SIB8ePhGdmrVdq1RHevleN7ZVG
IJSVTUe2XPeq757Dqv6Sype47K+r4AsVhxejgtkQqI9Rm18i8yTfyTm2mBtTBY1X5O+1TsFehkwO
Ke5jlaQdRIpD1Y+ERlY3Gng7q3eIPaLDV2Wjp4li09vnBbvmVYAocSCigHI1WkQ/3DVJeTk5Wb0T
erLWKLaQ8Y60cIX84R7YhX4HBa94jlW51wfGnNMPAwhwxNCrQtfufeSQMCa0DRtC+45IB0ylRErV
E1gJ09h0pDM/4pmLQF60v0RSX5Fwc43LvLzITWxQXS/7e0nCS20nW/q1MIQ66oMAGAy0okFX7Rty
Z0S0ln19Cxx/Q0znGpL3V1f7oY4H1l3OQWsNXnavfsXuDQxonMGWm6zmRdomPVHwTulqStUVdY9p
E4nmjnQ7T0GE6uLHmpHWzfTdMrobf2rudLvfKrEFmapmhOhrJRvWfXxILXPrkIfEPvAoXfZMprEG
JbhNmmobOdYFUd3boW8QW8cXBFETOKxs2cBeOhIEsAy9FOiyqSftxuC3IFA8K9g6tMpDmD6L1r/Q
OWcH4yNqbCwO1bMdz6vzReSn2w7SnTucQWN7DmF9E1q8sUe0rKjTum+hka2swPfs8K53tftqyItd
aLhPaDl/MNQuOmAvLOrdCkErzLjkpneNluye6h41VIf6fBDAh3TPdsqbbLC3yGGhxVg9E1X+aDXN
ZQeWyxkt10uGeJs1pdg3VrkG9bRDwjmsh8jfxNI8thFsPL9/MWeuLxOrEDcRQfBroUP4LoLkOjKc
jd+nl2kXXk2q7u98M0mhJSfZViOH9GLgHH078Ff3VfcNvIAG+qm7GmProE/JV2GZu6KDsWILZSeT
dm9Ozl02jahF+y0qG1KYjmoUnbvptC3YyRcGo5fM94OaRk/urEDVphZmYUTxQq9SlBbM6e62sq3z
pIPYOfl8rvJR77TvVTac2XkW37H93hmjuzYy/aa0o6OaXZqRehkkmHu79H4o7IOd11SIktHuSq+s
anx93a1Q+r3hNBtNXivgRr0ouO2t7rKuaCA2P7oOXB+k6foutaergElfCYIvo17fip5kxHrb1fYD
VvN1mQ0rVLS5aHZDn+irqOyHi2C6hDQER4y9NZL9I2z7S4jsl4QTnxn0XopebsfqBs3uqrAUsNjT
xk0PKdHsen3Zh0SPIeyOwD9lK1TxNoQywnTjxt4Utgq+cAS8AGa8q8UWFJaD/4EgsZy2LIB6fcsp
6JccCIFzkjNKLf5FTr8SVq+VrNXOObNLpD8dvopJIceYHuuDge4ZcioxOKuJ4MZNkbAll/1uiOvd
1JSXTWrsTOq9rKsTivrGvJT+c52ql1oPPDovttSlKHQy18fkgbeZF4VYh5P2ichQEh+ta62oV0Kf
tgbBm8jUmXmfJrF3p/xoD0dHCVaTvFahJPXqBfWplaWTLV6GZy5sGsCeihH+IIkNJppCI4fwdXlM
YNYAzPYgi+NZKOUl+pLHSdZkSraPWaRdtCNdS50g0tEyVmMTbRFUMbcO9dbO9lWfb9rAuu9RsH11
eo3sdvtSAecXJeUxa+fJlrPlA2fdb8402yGs58pW1rHaPE11u6WLUDzVxriW9pcOCujONIwVhjyQ
bfhU5Ghs9dRl5a2Lx1Chpygj9Xr8H/bOrDdyJL2i/8XvbHBfANsPSeaeKaWk1FYvhEpScSeDwSVI
/nqf7O4BptsYw343MBjMVHdVSSky4lvuvWchYW1eLoGxr4Zg1ek5L1mDLDoNe71b+161Q2DNKZh9
ZK78MOEa06aCnTXPZj/tWg5zg748wqdPzl5ygm0G71EFu4Sgc20M6LuzNwLi+HkVJ7o740Er+ePn
F13vO3DKLC3uFlKCVnpL7oTWbxwZhFyg0672Hd5UonPHpdzN1lsXJ/4RL9yeKK7z5MlfDtdaAfI6
mlrI7XYWOrOC5sddWlya0r835CtjnhX34wuWxEMCNXNhyvTQxxdCG1+BK+/bINhUpMtP00+feeWK
COZji+I6d6ClJem2tbJDHiTXfBAoYybC4xc4NFjHQgo/cm1rtZa5/oomEDyViLJc7KTs7obeWGUa
b1LT7wscC6vFcjZWMHwlKGlDx8kYdw0HJYqLa6Vuix67j9RsXB0X947EKLm3eruJWBGdEnCmlsd9
ULF7lTvKrfQu53tz9agvgu2AQP+SwOnMLYK0jPWSfwH6crmsXRivDcmXFWfuBC3AXZUj3+D8VOYE
b4HDa4sfVk7op1+/i8RcjcH86LttaM0/LKxx2XJL3h8fsi4n0agJ6+Id/DD1Gk6UKbtrCUQe0xPM
NFi4daj7O8S6X4Ob7EwO+GI0TmVDQVslfCY5Nx0rGtMP8QlsnKzeOJWxNgT5zxqzASKKELKHVkE6
GwEPhBO+uHAC8+x9Ea9pjmqfUUN1n2kGd5S5Uq69SWZQEWA2y3LuOC2aO1UNzJpHuyd01nIPfnqz
/VRdssvMdp+bejSPfKPzkZHFm2wdNGt6/OoI7uM031GV7KRj3FTvIfqWNdzMdUJDYHdzhNx4I5Iv
MPcQhomEo3rUyy68Xa6TNW+YkITT0oAhvgV9uzyePXedvjwbhrcGQGpvfPmgqLsfsnx2iesfmUII
4psEnqq+tc6iMF/G9luzydNv7kf9yEZjHcTsm0voEoA5S/HTn6CbpCdv/CCJHVtAFBPAxcdBzOza
qr9jco6K6r4T6cHpm2Onl8nbWKfbboSLPrdriADopqqYQ99c9zb4KsKE6z7Zu323NUo1fLNm5dzp
RdSCumycnABFIkxIZGN8l9BhFPQzeCUzuKHlG144auD6gvFjVRMC+ZKptt0z2A4DM48kXwLxVTpG
XwPzmNdbT3XlUjlF5AvvlAewctLCFMbAtskhXnRbByZ8Rmz1RP6U8r46gOmzpl+dgVtuEbQcbdpz
i5eMaLxesEmgcSK062dmBLinrK9+GNUDsENuZe6f2Aa8GB9s79v25x+tPDDDYLKtr6rxmPvpmdzQ
XTYPzkM93eLWjplmfleEFXaNFmE0gcNIKVSTnY2qhpecNyiOlx3BcaGnt2vizFgwm6S4ELZBbDNu
bRZP+TWb+EE5oPemn6qcdmVunfNUbgkY27Jx3o7yO9HrtUOMrRt/xqm6Z+jFnAXkQElo9gDgsqmP
iVduXMl4La03xvjYebuqQvvBoUyZHIInf3G5dOhVH8wAD85gsDysGZYC5PO9nZ0ATR5/WXi/RnO+
ys49j4l+8jks70AXbB2L3lPJiwHjMq9yGNlWvsYSa0UdNInZTT9wTDFBUTjoSFs1MUxB95CWwSBP
k8xhtSdrcVbCI0N+cn5M81jtkpxxKBHBewJYAUsu2n3gDZQ+4A+N/K30Hkt/jEpA6cS6R6QVMdpz
SvlhMZ1mpnWpSSetioORy0sc6956XBDUrsoqqQ81bBY/qc/4J1eklSUhmc104vIX6nZgHxWXdlQ5
zPHSQr+LKX/IViMXLLNKONRtfk4WLbSmilhZu9uOKY1mhuUZMaf6kfqc52YNHJVSsaIthnZYFDnH
gFXqa2m6A2AEyh+rvpq86RX9B6acIFIkTpFGPx5Kky6Q7uaEPtHY9lm2y4jA3DHYRivnlE/VnMct
iGFeYJ8mNbQnkq0rWW6M272hB/OXVxAt2ggw0oZa+iMpiySZJI32rQW+XGeGdiqK9pPg+q1lag4/
/mkbKPLuSaabo7ZNjqQ0ABq3NYCSouCg8Yk/1/x27cmy3o7DxnDVuBom6+gs+t4egqjo/DMCkNca
hUFV1Cvg49lqaTFLQdsMzaD7YG6+9Vo0vrNBDrjEdUqWvNPUkizsvLi0FnIvkkOnTAGl2ZH1GdXS
3c7+qY9tjILuEJrUqXatu/tMPIhuOzB2xBvbrIJm787DryXb3352w2bxBX9IbmNzIzQxn5cVJc/0
kgZB3IV96XfvWduOkNWHuP+FLjU2d7MiCxLkpC7jTWA4foXIbRn8iJBcHSMXsBWqLxSM5OmqZqae
Nmb7fmgqeqnSJJcyKkjFj6q0bII7ZoSI5DjFpjOLmiGDAB4EbzFi5WSX4NSFj964UEf6thX3YzWR
9Nfg7T3FNRyXVc/bCofcMIS2noAbXQJcj8PKZK+fkQtYBW9qobPYyt7RCEaCSB3zrS6s/1NBigyV
39Agk0YxkIdt6puXmgkaX47mFTrfZjF8/f+Esp9v48abI+Ffm9DDpmNk+Zh9/mVEefs9f3qrfPM3
vKs4Y1x252ydbikOf4woNd/7jaAK6hXiPtAyMRv8hxHd+I3fwCHE7c0i2L+lc/zprGJAicYH2Zyp
B/wr9v/Jh/53hQv7WXw9ZJKRA8Ke2vg72k6rlkEv56CAg4wlfuXrI9k4TSkPWl9NZAFVc4NpE0G3
REK51jQ3jch91IhuzJufhezE+z99dtTCM/fLP5uu3L/Lc1FjB6iZ+IJ83GM+wsC/Dkzd2wIsRcyx
7gOHyYRP1KkzjeyLSWQ6oj77SuUttVpKkmZ9F2b6NDUdE43RWw+YcE8L0KKLE5PDNy+W9WbGILhb
OVWbJeOGAWfLXdr3ZZRVVXBGPzttOnfWV3LRH1tcwSRPJmuiZYcTidX+GYJRetd0s34ISOsKiXCr
/BVAGnnphkl7RKVb3zE/c47BIGCeGYKbomQn/MuabHeLdzg+wuSozzY/ibAZymOjqIWUzrItIztt
Cznks+rjMmTf9YMvxNppTjp/jf1Sh1OH61t0thUm5DXbZXmcgsR+KdlObTKrmj5AwqebKb0rS0I5
W9369LTi3c11BJXiWY29twEfzoaizs5Fk5JglQsZlsyIH5IYjDq3K+u7znBOEijKSjfaea0wxp+X
FsSPpWIGRqnTPbPkLUI/qLt9V7AF60qCUoOZqp1ihBD12iRtDjbNPQRv+5P4wGztiInLbc4/q9af
YEv5mn7Pfk49KCPX+PwsuNUrU5+/a+ywK1XpaYn/GOltj56HwQn0bfsDA1xWHsiSOmkG4OCdhKdU
qOXkus0O+yn73PFFOPobixxCyZIWzX7acUa71U9tphzr0l8omX+QYNuv4WqzFM97fZf0jNZG0cgj
xbi7mwe/JoG0/Az8mNmX4WBob9RezNO8QibSkz9q9QSH4C6+cdhWeN6h3Afps5n5TA7snp4YnnM0
LgasbOtnHsQkNxj6nozGKsp6KhFF0OqVdZ27KtL2lJap2GkCEA6s8rVQo43CR2OaSQJwSOzCt0Fn
x07tjfXdDaYd9zshCrVClExYVuE8wS+BGVi2OxLEGVZ4fhWWyru3loZZneb77V4n5nLNSuyR5Zap
Vjo+A6uR+kWU8zxtBnAOVISufUniZN7NyxA8kw7EjxSH+mkRupatKAiyQ5zpBtzrYrpkWKwrEFee
OAKxcC91WY+nulfy9iRLZROjWtB3YafQymjQXGYqAYSvYzNPPptl/5bOTNb8yhzmj0zXiwcNGLrm
3J5BInQ079xB0TEY+RZufHQDkmDvm9FVcLsrV3OzVSdq8uJpVgNmweSvUB0JgFkPOqL4ZScbOTds
DSe+HFsJ0r8Hv7hX8WZikPNWL80entxVz4QT9SOFILKJmD12yYJiUR2IzYVhqJOKg2Ur53HOlz5M
lqbemNQo1Qr5lwjtxvwoyWz7ACReXKTD9b4CUKLvR1xmaZgUs/OjsmPtm+jq4SHwB/2qjbeiMq5A
fce4Ob+0Bgd1YxbtRkPTuCol4yoc1+m5Z4K0gm1i7jzVMaD09WYfx1kaeWUPOEiVDOOdKQXeDb3w
da54sdSkd89z5gZbPxh3ptGpnaky71fRc2hHuqG69wZ7+FNad9SBcqzco5KC6dUiDHWHOCPdjizU
iDq3xRhlDuJWNsf1dmotGGYzD5o0CVVe+e5UPNY8YZxpPK6XanL6l7S4rXKWMaW7Hhwt3yN/iouX
JVCuf80to/K3k+HLfiEH3pHi+1Yy4mmZcyNGuWjnG+Z2xIjnfU5PybMJQaIWzlnUOmFXVd27L8AJ
GdR79cmkybonCbq++A6IkVsSuA9IwL7FUDAaZ9WkQlnL4VMRJISE2yPA2aoVE3CdsbXRj9tGBMAi
2zlXIMsctc6HzkCBldl7izHptiCMmAiJbiJXGYLXYYgt8qBVMxjXMmbytmrHjr5f8xJnXuFEmi6J
A6xlismjlLO/cE7U8aklBvvZ9+G4wbhnqQbzPs8/Z895gmsGLHlR/oQ0VE4XHpnp4vXsq+pGpPQm
NdOxddcJ44pHzLiS0s6Ywi+dvYo7CaKLA0NPgFnQcw1PWAPUjjyv6imZq/LJdLUL77vap3z+1NwD
kU1LrMtz4njJOus0NoU3mL0CYbjLqluKRV4nH04DR2iSuOvMcakeXXccI4vEFOYgpeefgtzaC2XB
mrCKUVzl0lrvs2kwzq6IT+mfMq214bbMCYS+MadLbHsYbWnjSzYW0hZnL7XdV8E5xFRnaPLzyEdM
7V8m+ar2nO7a9jQAUTtk8SP/q90qmTItrYvgRMZM8WDVPUCgWifhkRGz+1C7NxJr2WvIS6a29mHw
iuW+dlu0PSMLJcPVrHLtFlb5iMx9bfqieHaaykl2zkwigxqn/lrN3mmyR2vDQ6jv58xvePWZ14KJ
inlfRtWMoUbczXWWNCBJLpcHvN9A3IibZ/RRLieCFbSXDr9eCFxjq8U0cyU0wltXpdaJXbTv5QKV
ATal9W72jSLgPg92Tay1HA5pfe0IYnlPWt09p5UuLrNfjne5JoONm9jDlmM54DPlvUtgq29mrg1K
fA9FRWjztbO9Hc51TAglU9z8TbpB8TikVGINkWPrZJHxcSn8/kkn84QMflaU6UqUmrVPm8GCn0Ev
Ggap17UQqWzxHnSTf4KZcdXrXHxk9sBzyHB0xcvgfxSzyVVHmEV6GQtKwygGD7WZiK+nZ0iTZ9eo
8akVtek+WLIdFPOWuXrNFzwyoVveGGQpqswxtuJwGb2Gu9/tfRm53cLb5I+pPDiYR2nhEcJ/9VMC
zqFHuQw5aGNreXyRqDM3zKw6skas+gEvoThjMDO/0oItaPT7O2guJQ9LWjO/72yHFrNPl13OdXXM
4wFSSjLrO7Nsy/DWekUz+fyHKQvE++8HRJJlwymnA3xfiMuPyj6I2Zq3lUUFx3oB2XKd7WdDS+2Q
J6tZx/DqGB+OpKkcFmUN9llvSvMqe5jC3ZiZ13KAopCt+GSnIApy3+qfYqZbX9k4chRgzOeYITvk
QpR/lz2nYkYbHaCTsjGUurxrVkJiSuXLW6RpH0/broqp6tzanC6/X8stbuLbfqgNftUQS04B2Nmv
utMDhl6M/Yxrket8toZqgI0EUhpNhGN9jNnM9TFh1F2JSKdKkvkiIbtEwjfUG5GAfqiPSXxJK5fF
x+BmwQnVnHi3mqU7x4Ex3lIG7Ony+y9SafBA5o7Ff7uxsCzeFiXe0wDmV9QMDsxRDQAXVFN75nwj
Ph802yTcz9SpCnAZhb2fSsDwQI4qe+9XCbGTCnLKhUAH8e4Xs3jrlMbzGXj5Ahqgd/lH6FTf54WZ
80jlvxVTy1+eEU8FrLkNWDTk3ENP1Vipo2zGhaBbnYMpmQd+leT45BLksvvj40+CMbi3nfb6P7cq
f9dpU3neYtmJF8cLh2Xt786xJUHxUYw+tLyJszvtfGsv3S6I0PWpSz2MpHrdPtfGxGbRzoyBa9PT
HyB7L398Jf8ncdC1qfjP3+NK/hID9y/D4m5/0WcjZpklad/95+9/SPLd3LQ4f/k/xFajy3kYvuX8
+N0NZf+f//6Hl+L2b/5v/+GfOp4r0Mn/+LfPZqj725+WkEf3zxIflMP/9NP4b6qg80f5obL/9hv+
zH5zfsPVSUPl4nP26GtRqv7RcFvmbzS8N8EP4tw/Qtz+0XFrwW/IQ26mIp+01j/DDv5suTXD+80w
b54Wl99EpBGPwj++9T97Wj61f2kroZP/qyoI56nDYUOlauNDA3dDmNxfxLtVnOf5YtJCBRM0pTAO
mnY5dSSzbOIibl7Smp3aiu9BrVO4GhtcNc4+ZR59yYLBjWrfrI4deV5XF0jcZio0eWgNfYnqRBin
LjDaleMmijK2m1jEjG1/AAzU7IXo58gNGIGr9ihddXSgWn6bwfxeQXxtF27kpV7zxYmwaUbor4qW
Qp/EC0yOma9kQjACUKXkbxcMhXul7kFtONHM8HyvBcQ3JaxpVlohAvYV41GXBRt/Q/tFgPfr0BSb
hJyCTksNDthbXrlCgyRsxlscAwehFDiKPGvWSyCRaXZcp4W8mcE/ZrrMYsqc3WByliWcIkfRGk8o
YzeB1dz1tmZvFr260sdtE0EaFF0B7Nhdn4Nsl/OuMShRBr2AOqg6kNlpel9rivVXt0CStqna3LOt
Fc+xRi3Gurkqg3uodK+pXoSguUJVAoIg6zNxxY+YoPBV1TOWzy3zW+/wMcMxqyMd+studgwtwrq6
EEdXWvssQU9JsYgtwl97Kql2M0R4EBgpZbUk/qvJPiXKm2MR+NpaG1Be1K2NAX3QP1nLpeQ7fTHb
PKS69iCqq5OnEf4W7uVz0DdRVSr1gW7hNnG3k0ffkHdt0R1E/4r/F3ptEeVdkYQkbrBQVM1e9cYb
TxRzEX88mkH/WJv1Sah4ZgBvmttycC9LPX9LMjG4nut9ME7jDjr3z0TNu6IvEAbHxUEN6RJCJfzi
Hv1MbOd+cXmWJJvHCt47DHMWbNWsfmE9q8LcrveVE2+sipzCTl+sTWMP+W4qS6xxLGFlTptdjLpu
rgibyu9zPamZ0XJhl91yMmvP3taKlGBlxY/SLTcdzHdWHng2ib3Y6aK76xTyFbrhz3gwPmtSX4eZ
lWYxHHKP7AFgltlKGrA4416AZU3yy1AU313mPBhy+WUqEhego03rxkDDJAkiBnSiL7BlHQGzpubC
9u3+GSXuXSL0J1vj36iYCXv9bESm2ZaRP1lrL073zdIeIIn97AbArx6b7o+R5DJ7HHHIWEURTrlx
LxU5e4G8Bo0VEYy2MjRWX0Zqwhruv5IbZ8hjsKa7tA0T3q6Ehs3CP4HJbDBArJmfRWqZiK+kTwZG
kK9EI2CNauWBHeuHqay1rBaeHXDsJPwtbGeyy5Ic0bqxDe0i3FIUkowQiE8LjC93dg5mzMU6HIZx
s0AdG+mX6d5ZnjYAI91Mrtyq2tdya0E/gvkVARHfgGFEGs4zo3wDkzDvgirHaLL0U12+Wt0TafaR
BCqeo/UxM752XvmwaD+UzX4KTq94HX33Ky1LZkbN6JHox1xkEYATE52Ce2g88UP1ygBcKetGI+gy
XtChu4XMkashwh5Sdm9WygZZn7X5MLI/EHxMc+Z8OlRpyChtTh0ak1rLfHtPV6enP/S8vunwmGAU
COLczkZ1YYiqfW9EVqFIzGzmHRC+DHLwOq8SHrhbk4Xr0CNePFLioqTolIn4A7gEAXb2mNK9uX1i
/ZSi8u/1IM1kZGja+NCng82ew7HFfoIeGayspRodUMQTsBy/ZzO4TVvbQvRVst5Tsy7ktmOT/Jno
kEBpZ/PFItxkHDmd86XtMWtKZluhJnMsfmWNODt0EysfqT5nrVr3sL7zzcJ940SdiVhOtCKJg1Xd
WzpaEASbl4UwiDX9pL9Nidd5rzpMUXPJC0+msG5A0VwhJ6sZdXb7krccs3PxVi5O+cEE6g7p5T1q
ccwsXW1dmxisqWhitDi2Oz9ZhoCjYXv9eyNvc7Q4frECSIuZGr4omwQcw6m6pxHn1elhCjqCOSJ6
C5P5cpUGh3bZzIxg+qk49o7CXU8FmyXA3gRtDIco4u0xJ+S/GPngm4uygBMEwbaw+LmzpNdEXIEH
LPGyLrRidY8udEO8b3UegymPCtFfQaMRRDrG76Sds+0W3kmN/MLQfS92uWO0obPmT3dV5u2UHFak
pPoQ4bIeXQ0CP9DldMYNMkbFWFxAD9VSWiKpttYwOj88n7GpOVlwFBy33yy8RXs3GV7ctGHqMi6h
nR26BZlYAVdzGnklzTZ9dLP4DHqRHWr5FOuw3gShAABO0+o0AWfH2qchk5seSuAa+9vUt5IFljt7
IqfQYfs/KgRpvzv26dxI2f6Oy/KXX+Qsy6WR7RCLicgIinJnJXMZdp63lqXD4EzMa8ayX+miyjVC
yuqiKjadY/VLDtrJTvpt7KLWlfqdn75b9tzR4GfHqhOXvgY7b2GzQfgxZ/l2SO4hBpKf7wcvqTaB
I14e3bKJV9QXYyRlxaXjjiHKsG0plp2ny1/63F88qyrva/7iaLKx9hvSXxNEexqd4c6TPRysAuc7
rUiTXRHlfMTqPsY5unJyLdiqytikCFOC5SRvDsN6jEbKJa5Sf/xqmErZeY6hzePw72lF11pl9pt0
sjZeWtdrMbfPvTcdQLUtd7FW7VxdJicXVYWTmZfeQcLBIh6I1lRdKqcotqOdw3X7qFmGVNmwGRe1
92IFfklnmifEIZ7y92rRw9nyQ43N5Spuh2Bv9PnRpwVae3wCjJceO5pTOWxdj3N50qtd5zdJmAk3
OGpF+suzljXI7Z+lbHY+0wZTMAKdSgwSc4istQplywMwzEOxLbL5RZgtKh/wo7qB4ql6T2J5Fk26
a2NeEJ0hgVZDKkxCVVXrEvsXZcyyypri1XJ6JDO8i3F9X5Tsg5n2+xvfmeq95Uxbq212czeRVxn8
7AsvsrNLF59SpgCibdmAE0jqcxgH125CeDvp1DfPox3TGLvbXr22kAPQt5Uvg9C5Be8DwHLbqm/2
baztgOgBrgtCCwUruUSvevsxVtpnUKRc/acmHvXvrGqOJpN/G3i6M/VRGSM1yjSiLKt4zdofcToZ
lC9CBa+G0ssn3kl/lXjcck0ynhtH3yal+8vNrbXeU9K0geL0zcAGW+YEPlc+ZmnXolNzkHo64hVO
OXT42Fj7OHe3TmPH1NB1lEC01H2ylHXwzJ12V6FMkcEPl4FSceyyhypz1kQMAK7P8Js12ZJcCKx6
pfO9G0BAR05vb3nUkACnJqk+8XAce64MvfmYbHEUvX8XFIa2bzNUBkgKd4XnuyT64m9N2UkBIitl
t6nybnlT2Vhz0/4QJaS6pDWSdaDG9eBtEwxT4ajfsXKokZZa/i422/g5V/EuyHaint6Wyn0ojW5C
Ume/B+1PYK3RYKa7sSG+gkjBB491OKlPOicDCgLdjtFBFUO3yd3Yi9JbgqAz33Rc65IUYHbTd6RK
bBOAgsyIddJeRSWfm7ouPRRI9vIpfFD0nF7zeLImELVDOy0bYOUqMvCan7talVEr7KsEwLgyhIMd
eJ7eF8jGv7KMP5PpESa/9Aw1qVvL4QL8/HkBkky+78FbAAmyxVvlGIpQiYRzm0X5nJys0tuMAjoq
c16n7deOXcJNxFn3sDBqghieji9lulwrvNE8vce2Vx2iKclwIi3DODNetRj1lBcjNhz3RJBEpc88
u/KCkz+lpzxDBhrkd1rtvw7V9Cm6/A4RfTA4P+Msu10ub2weorRCITwMTOu5nkC2u1fHqDWEHmh2
O7vca4ncuUikjHw5E2TF6HJEJypjLOpDvR4d/ckglL5SjNZQYC03zxgYIHQPeit3jGgoQ+jvwiS/
uazAtvoaSml45nP/OVYID+keIJkiUsKwtOsQpmPbgN4i+PA6BwJUMhbzzvCnZ0sfaOYq317pfYE+
XjGALLbSROqnhmcKwQPihWYTd+y22nYm2aCkJnht/SEI9dQx7+vO/nQy7aA4v+K6+hnUXroeyni7
zNmaKGiulStZ4KG0IXwXltmvpEQLqjnjSo0I5MU0vBaWhs1suGP9gNJDGr9InP5OcIsOSf4yBMMJ
lHF9czq8YYg722xGoCTtZn4sbrzrS6QnzY/Y2zA4OWGYv6EzXe5XIgLx0IVk3Rbrsqxf22YIXvJ5
6E8wPnBFeFPYlsPGNvT7JeNGzjwYpiKnJ0QP9eoK60dd2kbEZu6O8fIHjui1rKvntEUfllfkzmXI
DPsgBCLqkcF035pzGHty18oWLqTWRkrYF99L5VNr15tclgxDTapT4YmHsmWKuXjtysrULya0fIux
2XBEoFzuTc5VnTn7OhjGdTuZH3pcDAjnrK+YxeeqIfI7ZGG9I2+u3kiniKy4ZyCIV8TyaT4sb6yO
xtRRJdofWGU4RyCrHlhRPPmLBQ6zudLeG3aF7n+cmC1s+mHYVCVRyCDZN3aDyHsQGyc2H1WerEfT
WzsqXzMrZqwodxgmnhjyvZHFE5ZGSalEj4QwuPWPWExvQI3nuDnVXfWAoLZ9jB0vYtSJIZOoAkbD
Iv05LOU2U6/DEHtn2bYOhgU3/1EUKI5sBu4Nbsb2ER/6QKdwGbwg/UzSDLQF2W/pd2INyzm38zhZ
sZIy9jxRWrNGDMMP+KZ8SRvFYHuMgzVzfPPaGaa46MaiI2Ti2SN61Ma9kA2vVU3aOfYwfV967hzJ
meaZqJhzW1Hi2sJzQ2KAmg31fEpHzQOcmYlBTp3qtsuCNccR+kYFRBHZKchVXU8MpI8IAVunRYvs
ZeVWjvEPzUzrZ0OTGg1dYv4EfNu+dh6RhKmsxk2QsGOqY8HSyva7vV0MzYUW1niILaDZxHk7u5gd
D589BPANLFvr2UrJECF3WkdiqCWz+egspOTx9ze0OWT1OlckmelB1AzsF63G8BAkJsd8yfaJ2TU7
D6YURXPiainaLeNUCAC3MQfs6+GcitRgdRKrQ1X7WbXRVTF/3dL8WGa1054TqNljLpv3Y5NohwWv
qStxeTdQzhkY4CmamTqv2XFOr0WwVHuSLqe3Tni4arEWcwHwZT6606R+xdRTETFz3pZU8HinZ2q6
n+Jq/iqcgKZXr+b1jF0Wl3SdgB32ECZsG76z5gQmPF0bjVi25FlOoScTn2xtO/9Ihs7dBs5c/OQg
P4xFma4xNOs74g7wdnBTTTd1qXjrx9EJQrNwrasi5yachto+WdaEeaaJ7Xg3IkjbMSs2CY1feIdk
xZE5WgVmdkH/21ZXn/uwQoCXx1h8cudc1R2640RDEmoMOkMkb3TM1W2+KDhKcBwxhIkRAywOSYK9
93Myq/yqVwWfl2uZ+RbfDu4vdMDXUaXQEnJhnQisL6LK0I8FyGmMoy6qTYL8+WOU3vQPni3IynbS
4T1FB8SZ2vfLg5e1NCS+qsqfCQGc3mq6aUlNqtudd9vCrXLkIwztaWIrJ3O+ar0cZ+LhLJWiLe3R
oDuZPEokgQeHMPITYY3yrS/QgOeD5RwJCcdF5MUBJuvGNOODxd+KAKdvkZw20qFcb1rrlf6pWQmN
SwYl5T7L6nUfL3s4qw+GwzNQy+BxGhrk+xLZTXxQhUy2qWFiaQAG2VNwdH6172NW1au5G5gANB48
7JDd0XwUGYoKULDc/qvJAjsfpjVL7kyNEY38eHU1BUca0VCGeEVP68jtPYfeo0as16MIsWmntzYD
XCvKXS9+bBTqX51PZXbmMRK8A9si7hNECsVAs5MoLd5q/D0b6QsjIpPwpqT01IffN6/jGBgXTZ9s
6oD6WFrqLDQPKA6BAlERBPmDsSzeWbO9x8ZG+e7XD/PUjdsem8awa9AVJuQCDR7+gb6tIijuw1NS
ix/oA29vqkrJuc/yzg4tcxZAjYXM8AOwKlj3BUdqieuCpYf9E5XETHoOw1f2ujUCCFK23BMVsrGu
Z41pa2WZNR67kXwT7OktCaJ9vEXdOxWhJWrxVZoLM8+FECB+opM+oWtGKK5TapsmvRTFyIA1S1S3
7fFQLpx+8eCvNJPYbaDjQEyXtpbPbGdI/vf4cw9xgjY507zytHj2uCMWBtOb563aRB/OyhT+2jJG
84rz5FZ6LP64V7ZRMlP04v+i7kyW5GbSK/tEMHOHY9z0IgIxZ+SczExuYMkkiRmOwTE+fZ+QZNbS
35LatOxlVZHFGBDu33DvucsZYr3kei0asJOsFvcDgKA7uyFBlSNEhnvQi1SlrlwlQxVjTgxldllF
G1gPYjcmgzh0/jj8kuyPo36iG849j+T0Vu9Cb9xbKSE/LSlhgz09I8ekux+UmL/9UouNW1KH0DAX
7kp/HaTbnEv8RHvV/nGzPkUtSt4BrwKKbpm56XWu0vmyej3jEttOx3bbDDo5e4t+dAO3ofipku6p
BPb1M6EHCzft0OLVsmYEIXGeXJTkxIb4Pz7YfvLDGdq3QkOzdU3yJEeQl2DzPfylGm0ODT3jDoeP
F6W7lph0ffWCwYDN7vQZxpa+KxWTttIvzzZnLa1N9lOxojxOZffpVfmjZMk9wjngGNlOfJSUpfTh
1j0GLSLcFs20xgHsJ/oPRmD8kSX+MDG0Aa8Mpq2d5zxLOogESDgLHYBLyeaWyU1xE1d3rf9pa+eF
SZI8xB0Z0mGpHqfZRxAx6QOca3iJ2sJl5f7o2zKNktUxT8yZHrN63mfMVnPxqlbp32kXrC3nnyw7
5r2W67R3Q221TzdRIUewle1AmrTYGylORn5JgWVtpM+8Ll2mfWrH9k9yZ1J20463nVguv2Wdtwtw
9rCnfmXXj5AqCB5mzDuEEVTfpWPfC0eTbB7XQzTgrSUwfdmjGNPfLs9Kw6kcqaF8EMXY79I23gWV
iiZ/eik9xxxWUTfP4yCCne3MSDzs93pV373xvkz+1hMlIWK9y9ZRHUr/HRufsx9mFGSFQSOQFM0S
SfdrDT0+xMx/m0R4XXBDbywGACh/tkwRVyTwBE0Peb9pzBRpZmOAsB9Hpnxj3xznptnxVvcuJ0LM
9qWCl0Df/GNefO71yhkxLufncMIel4ENZODqPPstYfYIYl7RMjzE4ZBuaKDvplUdMkG/kJU3Q+pS
/kn7sWMW6T+Pos2PaBT9O+YNRx0kCAUlRR58KmJlakIayLnYyLD7ozwK0lXr+pEB8fNM1b/xRnrl
eHJfPNc9Lw3D7Tbzw50RLGez6chOx/kY9EhX0OARTvf0RSRWBNWfKcunAzI4VABTmouHLK+tN8IF
6tMEnaE6KM/6ZHJwGRCFIFmYfgSslld/no9i7J/aRf9uhiHbrvFEiaarv32SM94Sf+davgctCgCt
+oQnniDXLHGzQxekxZ6JytuUMTUXSfuUiKY4M35er1YWt/tqSvq9U4K3gII9RG2v7pCu/fTK8hQm
MIK4V7DIVPqVabyFBVWccXebQzc7zhZ9EMsjlhmnm1tao5YgSSZ29VUPnorCAptRHxwwkSJekC2f
XLzVI+46PmeXWc78sbhFEtVjeFcMq321sMVtCiuYnkgEwpst6GLTcNkvq4YNgzQUk5kpeIdrwJ27
3jVt+RQT6bGbE/vVt1sIMHlu/xzcdDqKSeBIrROS5sNwyR+8HBP0SMwDxqGiQ23wO+h6gs+ton9h
0158cpHPF1zqv2C+Z5/OmgT3cR8fWWV3G5CktCeIesQK0D5p2jNdUdwW8S6L2f/L4RauUyCYyIIe
bjFo/j1xApFT6rt4qA/D2uxkEH7NLQM7xh4WIykWY6FarsaFdzNPf2zO5bYsPlL2MJr1EByR4rgy
xeFEA6Joa0FW5eBebY/faTPLXe8Uv23inuqFd02Zt/ER/ZWqeGs7451KiW5PMqhGmrqbLIsvyaam
po+L1VtmWbgnWYYzjzZ/8779WIswvUN/EC0J9g2g1RtDhbFRyUoYPMph4+TnuhUn5LJMtTmiUzrc
TK7jT7dFwzXGPYlEdfCGRuR79LMLyGr8Jv4xL4tDWFBXFT0jlf6YTtXGLeL2LrOS9n4SMsYRjjaq
sTmqQxGvESuNZZPWicZUHXKo5bxJZle6uWuH9WQT7kXVOrhHiYrMcauj05TFuYgtPKQNJFOvKV6X
uHq31PyXLRZvd33w7FpztN8qhPQDNlQ0DOUcqaqj1J/ES5Znb3NnqW1TpyenXU/LHF/iWl5djBc5
S6wNW79L5kxnLkZgEpnMxW2vuTeAViDh0Ir4bDfyAqBXJsJLKUl+sVf3vV8NT840BZtgduWZdcir
FZIIBppi21rtZ8x2Oxr92LkWvJO99sjjakjp3gQudZv6ofPPfvrb9iw7LB79VK45VUrm/jGJ97Mz
86ZDRqMrRa4xtOl96qjwTbuqOrsNP1g7uVfj+qqz7EuL7lPg2N5WcbMb+mU7JfftWPK1tiTYrGXq
7HO0V1FIhxnCgLAVFqWY8oyyIZE7zT8LnudpbJELVnwOeTbt4wRdmhsjvBYXkzjVsTGcDmvAqKHQ
ggbCwjlTi50r9xNuxz5fj2FVkKbaaOKIRGwi2n7QkpWMSley6crm86yUc0grJ3jzC+bL0ypTjPB+
/wAt+Xtg2zH21uG24hyttNh6dpyizpd11DfrTzfXT3l+N0GpJzFERGvp0MCU+hVV53q3FpIDXHqv
suD1LTlX3iq6qJCGddoPxKmRO4q/nvjOx276Zdgf7m/4TqtAiWNhx9NxeO/7wRMRbdvCVw95wxxo
aqofhQ0pxAlXKu7xxaLWOK4wCsJw+Op4vm5q+OmHYiCbtwFDauM9CTs5rgZZpNAHZqosNdBazSFX
O8wfJoLPhChhFOLHilv3rV0Tcqom9RcTXI2bJYbMoIsIKdQHlp79VAZsFu3kaa1YNs6zPLfJ+ow+
74mIEvbOrEiS6m/iQTnOGtRL4gZXGShbuWoeWg55v6kPKnARJNobHeIpqPP4kkzVRWGu3/qrN0R+
UR3zGoF0w11diL785kIhZYn4uH1t9QedMV3vte6iEF8OG1y8V3FVP/DTKqJBr8/0QiiRWMrFenUi
02G41SUMDNufXpkAM+4ammOcsgyWvyn8j1VqXeuG3j73y99JD9+07N4dTEt8VSFm2Ec2QtuRJ7mQ
HMi6V1GytHc1RWH1jsvyBFQCFmTATM0bsh+VLAl5AxaSGRk/B0XzPanyuZ/4lQkP0xYCvc2cXUKM
/LlMPgqfDX4jm78VxmxajORguEK28sZxnbyFob+bwGkYs2uVyl9D4emrPUB7kb1zEckwRKVCyzCm
u7Celp+eqLr3bEWKO1kM/3yGQtjp/KNZrM/ZKXZ12jKiA76ADgQxL0CJ3i9gMf4u8/je1OM2XFJu
x/k1dZIoENOLhlHT2eYvs072mYKomT5e3uBYZz+HsX5caFanjgF1M+4K2J2bIWgvgcH61gyP9fqZ
CCwVQYV2QG4kBkfGdgcgcochznY3ZYzNsxirDgkzwzvtL5zOfYCZfTqVhjOJ8LUIvgnwyQCf58h/
CMx933A1a4281XlgPXBqcrmftfq2Ws59HNPXehR3aJdR5IG0758gsFFnIumok+FB1W00qh/VkGAP
BDHnvNS+PhsMJ+nNTFg4U7zlzqYDFPinuRED4pFxf0HXGy89+I+5WA5SgSmX/V2u4z23bBQAlzlJ
28YicRRBRRHJs5cFB7Ok30u/bAzCTKE1yxYYIZxxZeK/9szyCxzdh8Fx907DlY7M1O7b9xQqhikI
ikZ8PbppG3FBpn+RLZ7dROnt7BUnevxNh0d4XZE0JRh+O2+59jLjl4UBoS0SWHrjuZCMVqonys1p
jzEUTURpbar8y+3qTeJYr6bqd4gSd03Manelb1D0Fp1kbWBfhs45kTxmotVSTHErGEO8zMruqkj3
It2CKjrWK0qAGQ5Bvx5k3J8r/ODx6m3isvpyS+d99BewPC7Bksz2vfoydu0RoP8GEFP6ZPV1bLH/
WeadL3DyYrBf/tgxrVO8OH9nyD3lygflNs8iLF5W9xyiYl1K+yWrx3tY4mjke4LhvKbfzWFmdnkB
LUDpA6vGlO7coo8OeLIX7kdwPcW9Ktv1rac85YBMGbgyTnES5+wu9S4YgCeucv3uKZwgBb5ACnkJ
EPlnQ8CeHNtSjqj+rkVjfI8kacUsMV9mG7+8jH//O1Xdf2LH+if08SZUQ9x9m5NCjAeZ/g+hWhOO
K4pYHo1Y++4DoaUeoBEQhr9rHKDv7TwxSAVzir56bGBVIczAuYUNvSp3/49X8g+WqkfyjHuLX3UD
ErHk/4WWzjIK7crIeoN8r/8KS3JBoR32XomPty6e28qy8NSEAYJc3b8EBt8zi8veRNbq/RvY9X8k
uPwv1ZT/Xkz5vx6aP/9fhcnZDnjf/9rs+Lb++kNYp/n6D2LNf/lL/6q99BXGRYc2CUObcMnK5YH5
V+2liyoTZ58rUKLcAqdvkdn/5nYEuubyX2CgQZp5szz+H7ejQnkJRhblJZZAJcT/LHb3P8KcYaP7
VIBEDXiKGSDK3X8gTE2fYmxWJXqPGPd6bpn2MFvtdEj8hauot+3Xif3D47/7hP6T39DNsPivRseb
efT2j3q8aYb+PLpMs9Q/WKXK4LXJoZocvaHy1qhlrtgCkfGo8rUssFeXoSyvrM4SzGvlzcI2piU7
xv/+Vdx+qP98FaTKA2+VDt+X/89XQYfV6lLkx5ZAqgy5QWwzEU9We9oar/pZ2etrGNrf//0/SiYZ
X90//l120awufREI9NLiH/y7rEOlZbm9xu/Fendw+7slWNTyPDL/odKJ1fzkmSEGaeZ17u9M43eM
aPH11pfgmTYFCsFvKv3J+Tl2jf3OQKPhIEQk5b1xKOfuLlTugODFczHap25uly9u4Q32Hey88mDa
tQYNVNX3Y9jheylVSDlpIXUkVOu+7cHEYdoUsx2h0tbTBVkh2+RlUO/QrBnIkEilqRPCLuK7a/NT
XUEx3ubzTRIxMOlqIvR5FGpamASUJqmzb16Y1n+KpoCWsHLqJ713Wj3ku/UwJX9CT8TI6lR5tCZI
BXmThAcbS1kTsv6e0vdiMc7N+AUnYVZxwzTevHTzzJiSPdcD3CPkYF4t/pZWRTE41i9YgryXxCmt
I0g4FIRCDrgv+EdyP7dRJNUFXvsF5eRMF9iukxsRK/op2+5XG8cfVqnc3VR5NphWJdBksgAgmdrf
Bsb6W06FQdEbcDMCeqjoAYjnObsE8/wyC5CbKgtpPniLHs3Xnybw3O9gbJrIMfMongkyfq/8vNuF
lrrMbjNQq1te6GHbmhnr1JmXHYdS1dV1GGr94PgJcNlqbA+ytZY/a9uYnnGQ5xDTPoyyiJYQB+Ej
ntu+2IrC2A85Cqy/uiR6ms+9LfILf3h6mBTjhG3MNcSXsnjOx5wugdqkwZD7Z5gROCUxJQD+MUUB
pLPRteV8drMs2MvGQ9U+29k6dS+sMwR0jWJMfg2h1Y/XtvWpmxjA22evcJZs60CaJRSEH1qwneuF
XmGdUYgd3dpmKzADOd262TAPl2QIzSsC7+E5LTDRofpccbeAH09PUoOI3aEYARMww8tGtRLkds2a
OMNn27S1/2wXqaeOvjZhfUJjkVj7ApniN1zW4a1ErgtEtbJCZHUI8OQWO6kLA2McygkTc04E05V4
Me/Bgb8L8BXWZAg1pkpXNwJfu4y/eI4n5g6ySySKScZr+9gu6NnziZ3+Djxa81wYB+ckrLf6p8/R
eivbMBftYosy9+BkKDEHLzbWqWRb27yOKMXLSzMvCMAquPkEKA+mRkY3JjcqD7sb5jqEFAMjCdDL
7meTw36RbGP0GVxx+jqFgIeYAVudjR2QQyUqHfILTg7JlwzHVVi0L1mSk3sMsYNBUe61epuC55qo
A8pgOBsCdgUeWFXxvkjSefARCjk3Jx8Kr7VSAYNeAUmXxXdgyI8IPGf5zIfU65EG6vCNelaVL8RK
wq4hSjt4Zag6/TAw519CV8ztfV4PqLQUiGA+4zRzYXbVXVZ88oM2N62i7Sbvo2rHbp8tFgCPvgME
ckT4DUKlLskMSXKbxHH2vr33MjR4Yb8LvNBix1Z09s/cjopFeWkP1YUEm/7Egp5SJ/HrCeHbspK/
iWVHjq9xZy/f2QSNB/21Y5XbCljcChhY0SS3i+lua6Nw3efoxC8IutNnlxG0u7c8gMeRY9FZ7d2m
q7/XEopFVAv6Hj7JbMg2WDaGtyV3kehVpIm/9GiwzMaNm1KcEJYWK3yrKq8v/GjJTZ6yLi52gM/W
Z2c2rNKt1qX3NIiU9b09V2CVuDcmLAopyGrHXro/oajcLmo79tFx67rjwXJKPOcLB9C3GB0kb2Pm
NfjxHFn9bmxS6t1iRHaBseoWIe6pyd/h/Ri/bNRUwbkjo+C2YEzYfyVKNJfCr3JE61NVr5FE1Opt
mZtX3z5UsictkUMzCQjTmYFXKzaQCuevsuww8C89a2Wi6w3qaQGsh4mH9co2yn60aoFyIXXS9IIe
rUIEpnIaAuUyj9+0WeZFGj/DbUIdsnJJ4MKfx75wuwON3zw8lR1nwlXi5F6vXRwDg3OAI2bHHkkY
Kxivzx58FGnlwWp93d367qzY9p5CyLwYZvv3RdfAKXLzenks3LJ5sAyiAdAujSpP7g17zzvy8Inb
Mw8OYq6ej9rSNh0IntRp3hp3bqcdN2/8wMy9u+tG3SWPZsnidacdhyk5L+Qn52byYJclYzArK3Hf
Y8132D73H45eT+1czSvaHO6vTdGZ+qMJsJmzbTHtxRs7z7u1Yfo1T4DxcVvkYq+H3v5Eq9B+tUOJ
m9CU5MLtVr9nu5kMMnhm2cOsfuZoL9GQQ7rv7ivRNeN7mNszJO6usdK9CfTwVtSJ9diQ0oUyLzHe
48DOnR4e1YQ4TE7FMrj1euEcrGnJ7ci2FsSvarm1Upm7DPfcp7fCZ/Rs/1Io4cd75E6Ws5vgJYUH
p5i7PhqbGO4z2ujfbslNEZVA3hEJcsJY29phO3LqhBTdBe5zn57nxl34H824nYLCjgoBTfa+lcv8
HLKd7C5B0BXpHgyDMntMy+C5QePqg16clt1jKbvuqmFU46aouyC+QN4vISzMLA8YqTr69zCL8Q7l
9TIfh24Kx2iVrXvlxp7CXcvm/It9NuntcBt7i4ccDcz9aLL4zxCMoroMmcZ837fS7WE9DaLdF+Dl
QOqEcvqTL2OS35UCV+5xHAOLbL6BAnazpJKGtGkT/O1OVzLp86Y/OMlv/sNh/GbZTv63tC56QMtj
qyb4Gfb21l7ku3GQM7mWOYvG70AgDaQEh53ZF15TbgNpzqwS06M0PekAbVvgDfbLWcDT8LgShVUz
TGcjlN+tZR98BQNiUCJ2ILCmYXwu8HriSdY4JoPVQKZsWPG0E3oYy0gWHIX5g8QWmNeIHtIiePgz
kSB8mThKhVEotv2tL8bizklL+dukFUEgrLPOhAByU2cqAcrJ9MhnM/iW099PXWD7G6j7FsA+aoRJ
js9r2N9TkNb7tinvYvD42mEJziaeXxyr+9NYmJ6hemgf0SiCvXJ6gByZSQ6lvZyZX4vjkMCwXDxB
uT+a5ZgKk118IwERela19UOLnTpCxPsyqB4og3RkkKbsEQY+d6agAugnefBQgAZ2eG1Df47iABmH
rA9FmjT7ZWndKCjr41D5x9FxL84wM3t0po9AOfG9ziazqXXMRsRwvDsVqD01d+EVXw4MJwQtR46H
v0OoiwOpNj/7JIyAMSHc8cMf4jZt8pYcCtGowU72FbptiHug3c9L3zXfiV186ITTWWe1fSiW9ALP
5til/b4PqycKZJh+lniKu5GqyXKPSdUj4ACZEzPRz8/YbcAaGWGzVUKazxptZ3gR2xBb1jnWQwcG
In9sJBDslAn7lW+Qobsn8+d0VRCmWttNOa6m+GqJlW2VQmnJT2neWtIhMrCT+2xqmkcK95lAohEf
iLQNwQWN5X4ZmU4Xu629V2VP3le+1un9WLQ/3XV0H1VamrshEPGu0azeLcd6ZC8woyWOX6VrcVKM
yPXo7rZi8T/8VFzxQVVHuiDz1UisT27lMcwvb5I+7Z4hL6XkvgTrr7FYD0B1Nm2YftqDJwEWxJHX
2QfLWLBnEN8Z0vY2WeiH16FZm0PTFfgCbHNd5/xE9EX2TtrUc2Ap9nnNfII6B+/eCYtrKH4HNhJU
7JWbCoFAI4fXpvO46Pj/OvepVWx9pyL6chSbPpDvVC6LtSknnr4aoveH6fwfOdae3QwlxW3i5uDV
ybxDQnW7hsD8Dzzmi7koTZJNapdqo8pKPTvVTcUdOE/L6j+r1B0O1Wp7995UB7/cCZgXg2OfrTKj
2LIeXr2uuPOFumvquEZpbm2XKb/WCpB1SHrJthAVAR1o2U69KbwTI0e1U2PyXFrjfiD2J4KQvmdG
hM4pLdoRe0YynZ2wOzjswC17QS4/1sceE/BFoN38XpYq/QimMXlNFPxc1YTlx1L79j1CtpJsisV3
7tksxkjzO/SblSefSihZO4ugz+0NCcEwMIPyKvv6YK03mabKGKujeNiLJAtQMYxxZIWi2Mfr9KMc
Idk2IS4Bdy3PGusRHpJ4eGq6wT9PKJNFaAVHodFVzFLdJHaMABpf+7t69M0ekdzZQW7A1NLKznVh
q2OzkkDvs3fYohRBSk14bvUFqOVlaSfndVBcd1PA8ICglTjKU++1g0X+PKIM5xRjzbDaMK9jYdDD
q0zjqox/oKpGbYSgealyqNO6nhCiew5jgYUVzWdie/F15QC/qKCi+WqwE6gsZOQ/dNmeMJQDgzX6
sEmzfkiV2PmsSQgAbKMCexqXsmb9pGr5IKFOs/Y0OBA1WquMBGm6byfrt7HETSKXtT7LJYb9V9XW
+OWHiXnKk0Y9IBcGEQzVfeMoK7k4S97uzZxfaDgzHEqz9RqzCwTFONTuL9+fn5i5hl+Oy2dFczkk
QX6DIOEWzyh8R2R9bEU8cdb8eG5zWnOaSZjZiq51332+5uvoQz7UvqmvqdWA74V60iNBSyA+L9Zw
aAMcpK2bmFf8UHdTDVVpLmDSo0wH1zlSDSCbKp47xspnj9gmKFbBe9cwttiMTA4elBq9YyUwFi4u
LUFlxfWF1N13087mbz9QPtioWFjJxSubZTPdKa3sTdFm/bXKvO/htvcaod/7xjnWQh3WJscUTFO4
acYu3MGQb86Zq+0zNvt1C89kIQGwZoPFMEGB2ZnGqghfWFnPfYMTKFDzo6NEoPqTFcdpTvspVO89
ZwBywmzXzGvqLAf6s459h0w6UKWiY8uGVNL2C7YYWesiCzYxCuCb42RBhAR7hBFtyfDXTgFiT0vT
/grCeBiJTsXoyPpmnk3q7RzmsU2wF4oBIpd5r6dU7XOTEF3yLQERh49oKN7MVPcj9POM2FuiEvhT
wXUSYrCDnXDHDshOI6lFyxJc+UKflKHm+Ejm3K66r2LIa7dGQeP3HgqycugCCqSsq5G8Ngy81YzI
zQWRgD8fnJe7acFkjCvAHywWsCK8pVcElVSoS9ko0CXOytqnMbk019yeWm+vZUkWaN8gf0FHulep
gMUQlF2wR5ouo3aK3W3vJP0W8OIhrOxvLl1DQE/evXRtDh5fh+COnMxa9r4zT5s5rBAFhPqvbsbm
ptROsG21b7JudmvgYgHw9AMmrXPeCmuXW4CEYDPQwK45lgBNzAnMRA4MvsNPSAQdmnIeTeBZ8JPd
djh2qoQgkaM6G7eDmm7dmPio3L4i1ghzeZIW/hM8Mes6rYgYUHLkR410hAhYL2BVhPYZEwJ699Dc
sLNOZo4ru4cTP95qO5fcJMYzT9nQ46fyMQm9B2uu121sukRt+hk9U9y09E6ztPKHsF6KT2nFORgm
r9i3jq/bHUYnD1PvjJg0ErbkeUWFnOMRZmJJPE7iMJHAF0L/u7o+wg0GjtQSMoT/i2spBcxtg5Rp
Fl+9p5lEhZW4RXq2+WqjnMCbjRPg6kj8qXwTOvc3Wdqh6OonLyrX5X5GRnIyQ/enhR6bLzZOpW7c
O/A64e8Gu3Re2pOq+wnPHCjeeNXrk7NiurmporGzdeYNtTb2TGRTdbmm94Wk69hQrv6V1pKAKJns
/q4zcIoty3omRUkdLBli1uQYYn2dXicQd/tOqqiToj6XeGMP4UhpC2auRFs/uIyyLD35z5i3kU63
6DQS0S8vONO9L1QfwKE9zOb96KE3mBJ5qD1rOJPS9d6osDnJYUIe2i1vJDhcFxeY7AahUXcQefuk
pp5rfljVnYDoamqCBY1J9Mn4DjTf/qZZdxZ233J+0hNhRBk/9QcCcCBvFqF9aLwGZ5GltTcffaWs
K16BeIiwiiyPMQRe9sc8Fe+MaGI0oaI9WtWNDOIIP7JyKMrK8eNXasX85HkZD71t6cd2tJ89R4y7
UhbVkw5tn4IHNFMZWxJJEbv2yPUqolUTAoMyhVvUt1xiHvKS+BAMuBBlUiv1r17asO8vWV+d7cYJ
DqUTTsvOgcd0wPWdgcbvrV2V5O5LQ3IShN4+5/2NHbvIGkZflHbjJ2Sr5sda8FfcnAgkWLOM7jBL
FNebPumxGqiHuxDQloNEbjMtON3CDK0ZYw0s55wHaIpFkx+cFOdYDsqThWW7a8D3dWhbfw3CwUfN
sPaY43uGRVwhwpjjaQtTtP2d02Jc8iFBrCPYPBtBC4KXBUUruMC9Fa63fe0yvNOxu0WwSQkhIX9l
YaybRrIGEHMsCul1H9mc4i1kmLyLfQzzsJw6GDKW/8psY965dPg/jcdQEvXh/MNFcpdsiuEWltiW
MJ6IpsdFl7Y7y6TzUTKJHifZnWO3RsgWeon1YxHkK5A9pnd9Ce7IX1cEGXOL1iiuyDNxnOHN9DS/
qsBPY6/d3wQB+JFpce1GOq7GlyZxnxeB6tasxRItiz9c0UkoeAU36IxHKVFPMWM9kFMZKtRdnjsf
LBxuDKfW23QLRb5kLEAdxw0cZLF/aFHYEZlp1mOMJDSya2NHkC30CWA/LBzfHR7mhJ26CtC0MqgL
fyxggXChun8QcdaPKnPKgw/O88Gj1v5uRjOiK7O6+7EkTARuIBb/GnCvawQUcrYwT1NsPphEHewS
Jn1IVecGydlJcRSKYZyiuO4YPXT1s9uX9WkYXNTb0r2Jmbpp6fa0PWjC3Yafd43c/tlYM0DK1q93
c9amx75g3V2s5pN193wKqyCF1A+cu2xSdUI+iAFmwDiwtiEKupQ4mz1kyU24+FOxRQdIK1342O2D
oVO/SE2zDlUnsbxqrXSxSULd/2YUtX4XhQvPHJ8iE2KuBbnY2DPSftjFnmc95NoaTwTmFPeC8VXF
BW/SV8YAYMTYNJDg2LinDp8Tvs3qwpwRHW/lHDNTB/dZOl07D+9MMKVHP7Xw6IJce4TYlB7rJU7e
A+oNYBA6KNNts8oG+Lvn+U8LEE8K0pLjVC/QdOa2P1Wco1imXhhbkwKUd29DQq5sWvPpTPZ8vwxi
QNDaHrq6Zgfh4E8TE0906q6t2jKC6q+pjJtfrV1DoCw8idVK1XZf7D2wF3v+uvjJBKEffy6Tj42J
IqQ5MuP3T62IyRpCvdZs0etreUEtrc4eyrDkBG9N2h9FOEWr7yK0w4H/m8Ji+RoQIpOAfNsykUle
7WKDhX+Y30eQaKxJ7hiC9FvWjh7hdnlzpxViX2JoiCTsXQrhRWlGktAyxANsSSvZ45WKWlf6tDh2
K7e9RaDAaotfNn6QfRwa/8+iqp67WM9Ymeb6vhXIQuMhdM7+ENM95SrLN1NruU9xH6xbWFdy0zJp
w7o1op9aqQW2JTCYUxHww3SbFAWkypeXurEbHptVPoFcNLvet7iAM2gAh2pUJS/SMfmzY81BGSXZ
RNdqgJkV+KblJpxYaf2LnKZEjv04E8rwLrnf8Dvza9xU2OkwRaZqV/VoP4wk8oURc/rK/GWASe/3
28lS8SVbaMH6KtXvMQakKwul8Iz8wn5eauE+3yZGT8x3YFrkfXte3BIvaFl7MMIzFR5KkkGfRm41
AAZ9AKQeztuRcrWJwob1Rznl8zOKMwCshA9ACWoQnfZjQOBEcPtY0LHJn6snUcpAPeRa4RXRrBh3
+WlQa77LIkCgMzYSPdDakdDo4ZVaxyDg+aA9BdvM2ibv1ZEeO2BCrTPnPKjEupNN2Z5z6YzYnlT8
HhMss6VvQiqshU/jlBfjqxl8fQhzPJ4xI8wjz2K4TSpYbMiECzDtC0mgS7+rsLMD98sQHmtM6RBQ
512dtSF9RgFEE2kL1xNvXSunMcw79bAeMmsopndwoTPUd6aBMdr0Kv07/G/2zlw5diTN0q+S1nKj
zOHYhVYiEPtKBterwEhe0rHv+9PPFzk53ZNlNjXW2ggjpJDJuqzLIOD+L+d8ZwTIgIp9jJm93e1V
h1G4Zr/OjDKZFtUsNf2QBRreC6LADpNXeywf2KchqeFBzAD863V5g8Q1b1OvC5gEWQQp1IYTr20G
KedpqPJfRimRbnD/cjKNRiUvVSI+Wb05vW/jhl97Yy3Pjuwo/4VDccixVhvvFQ6DF3CpLAbYvQDT
12IdB69w+r2ipmmDQsMWWo7tt0t8hXhE3shYt8rmpzpBkzrE99m6tGGsm0RTFtWtFxEPii1WzUTa
RX/vp7zHsmNtiaXDD+f8KaqdX2THzJ5Rntqh2rph0BEFyRPut6N54GzEcIgCtw3vBnbSpPKZCTB7
3g2pIi2TvXg/OIQOqjQ4TjHbZ1vBDZy6Az8wnhRp+bYZPtSymtaxAGRqz0O7RMIC3Pi+zSkwXMT5
1dJydhiBYAwTwqIp1t04c0xCXt/2nURWzv6rAh9Ld41pqoH/TWzbe+Z5uZ/YXBWRRUrSzPaRWcXW
ZeYPde6g9SVRLl7K1/nHKxlzs0reyRpBJ8D5KPToPbSK5jwKBuKLQ+fm0AWu4nC8CE2R2QYHExQX
MAYIHeZQniPRnfuATEteyB8vz68zncRSUs0/aGyK677bSSs+pT2YjSmqmJyHy6pE1VZPwrmqwcUd
0vV+IMt3XaSf+F0JIZNMKO0zKq4Ktp/zY8QIFzowXo9JlKmHbBKnEqd2quphWXKSMiSxF6XhbLKy
m1cVmba+C3Jpn3I1rWamZOi06Xhb3SazCjsSRoIEbEgaOj4r4fCkvLvMvUJmhoO9xHxbpeuMsR8k
myPTauL64L58zZj/pkQ7JXn8QKQehUhNBRuwj15EFPRLpUS2lAU68ixrXvl8tlMfHvTaeDU8fJhL
06ycQ80RsqHig0cLO2MRj2N0cod6eOVF8BAi54SvAhnEhWeO7Ddae4AYVlnIZUN95FVMXcWrPBkX
+le9Zuw8sfVhTEvIFHpyQyFd1SEGUNgw89U9dHNFjJriHoqnd8GHVmZydZ9PLFhx/+rMzvi5n1/L
DvPiV8AGpt4npQYOChG8XVxDkibaE9AGZ2SwONjDrjYHGruhkrZ5cdKpoHyro/BmJsKbKO46O8PK
hFeu2Td5EakjOyIgHuquNO44Txf/3mZkCbq4ObZhSSGF7YMUlABff/n2r5Uo8u+JwahwXNymDBWY
fLJ7E94/pZjHSeXVhQjV1mi9EH9S2j4OekXzJGgnyAZzcxgaut7ziUddxwy6QgFAhgh8yPe8K+QF
rQJgn0BLU2czmpY1POZsxpslAgwMmq2KRLqqjX6MVzAJsRBYXh51KBHGilzCnG8ymcyVOqNHHQK7
Q1+V/Pbl4s8f8/8L0/5Nin8pTLt9RHn7xyFq2+aPj/z3H+fvPmr+dz7gn3/+LyK/DZHftKRJWJKL
KsQ1zf8lUtP4Egt/Xbft/5Ki/aVSAwJo6gS5C8mf0JmO8Yj9BQjkSyR/8kV0+iaJ50Dr/4kH+C/5
gH9/Vi0LsZutEx0q74opx/5nxVhcRuR1ukoA92rjk12YCfGThiAjyFHySjBuugldQo/QvsAHMayC
uKW4oatdDA75JJzZLY4wgDXgF8NoLZC3vEQkLDOkKqzpLFudLpeIYfZ6mZVph3Qsf7mqHz9tXRBV
giabNYEw62+Tauz/okPT/y4I+/OHc0w0gMafmjjp3H/4r4/HKFfNf/yb/u+eDdshH8aZIY0dfVAW
6z8jEN9jLKWJ+UIzdDhgGP812zRunovUYeEZc/Q2Vz1ZdQSgLv/7r8y/VGn+Xc/Zf9f3YdAfp4+y
+WPd5b8/WtCV/8zd/H+QqOmgvPs/CzuX8/dX+PeU3fsf+J8vjO7+w7U83heebs8j0vY/3xdd8uAD
e+FENcmpwOz+n6JOS/8HPi5SHBzUbX8pQf96XUz3H9b9bXEgYFq2iSbyv/W6OPIuIvwvcSNvisEB
b/JOGyhOLb7t358pxmyuZtsUIxFN5K3I4wt6N29re8Yz3sJmV00eU7IYPX0dBbC5WJ4jD3KvUUYY
UHq/4Wr3U5jJQ1RFK8XIIynN5khKgLHQWvM0F1Z+tkzvgKokJ1wS64SdO2cHbAm2oGIHZnNp9gZy
ymY8QPLZwlkAze8R7oaj2CtOtSpOWk6WT1icPCv7ZWfiizJly2Dzp9G8E2ll98X5Yyjp0cxVmJJR
801AXO+9tLPYWsGeDRch5kfdfU4q49xQKS4qE1QL6PZgQr13XzJZX175yd9u2asTWhA02/oMvyq7
th6Ua5msMEkwuWdDle8mXEJutzYCdWiQozkmpuz5NqcnCfevTYJhYWlfcSKeZ3tGhzefXWQtIyZR
zXsaEKoxR7jE9fsMGow2Dlc1DAP0VUQLk09wQt7FTc8I5ROI5dS9qKzc8FniIoPvdhoNjqB9hROj
JTlx0VjfRAM95U2H4guDZmpeJy3wda15qtUH7TCy9qWClYYfJZXxFs/LGjmkD8jiyj5tZYXSd2tx
Cs0S65EyF5lnWidnTpCc1l/BqPaN0RNefAeVjgOLx+ESTmw8JshIUUSICRaKD9DjMEYp2SYEI6AD
McdvIlU+TLm+ZRq7NLQLLW65xBnU7qQp4gdIT36ojCUwOqO/1vIl9uDKAVAC/pu2+zguCTLr7yMF
Up6ZUu/Crjj2iS6XCaWzFdSPKoXMqF+D3FqFEAvSur5CRbnB0gRER2HYGDkqwJh/I4fqfSzoHUCZ
PKjCPRg9hHsHElbuzmvRziBGhbkuB/HYWHzIc5K8GeOEHpRxhDnrP7rgLG8dXxb3nNIX0WQbKJts
GaCM9cyJbX0Hrm0ZA5sRMZqGapKYnGFCUkoTngzoEXHIvPNQWVltjhWwIgu3KS7YPAy7+4md8dzc
s95qVAhoXO5XkZW8Z2Xt9x3pj252YD+AG+4whaxAsKLL1u+sD+Q5zzWoH6QGixTZkiX6axOXkDrc
Y0Pgn8uaBGkUE8jfeP9A+aSvLXK0IMp3ksVmP9NFTO3Zm54K1NRmZD00Trmkq94BVtsOMBumQnxB
HHkPJ/0rrt/IWm600g9IJ/CyemcWL07t7DFEuvi1asu5deyz2ccwIhA8hna/dZPgIQCSFyqL3wp6
qaXJIJenvPPhKp67uW8/HFl/UV3uwz9/Ge06D0EvRj0rD+0eeRtWe+SX76EWvHKfgZmzjJ/GE9+6
FFhI3d5j1s0xgQMJfdxBaumqq5Ufq+zqzeFKjC5eYA2XsjWXyzkRZLaB6HFi9e5ZCdco8QMXbWJd
qOEJDgsC5CZSC/3JZWA0hukFtnvh6339PPEe1SNng0i3rG4XeU7u4SqyrLckyOHI4S+rjFvUfuEf
mxnfzf69Ax3L8FN3K5bluL6GvluGHTvKJHXuCTY0/iIw50vaWeMj5yjoL2c6Mn4uFlK3fw/Y5937
DseRB5k61a0ItWNkCuIXwM5squkZj/dyNmV/rZTzFuhI2npgA8ldejdH0cpsAZWxWaNMDzApo5nI
7Ek+ZE1+qcALzoJhkT26exfb29pW0AaD2slWha6RkxvyajodaKMhiX4lklBt11t1RXBhqKNBKT66
wPqeGIC/1imqujg+sAs/6znLafPQaWr2yz76bkPtkX2PiRzD/obghQCWYCC/ASi09SaJgix1431t
0kRk1njtGe6+02P0wKtCImImS3aLBirVoq/ZYduV7UMpdGiwAyD8c32OKrrNrFdgAMz06MA8296R
Hy5nat6eW2K9T1EWsAwGveNGTK2FwSRWuhjORGk8O6XKdjEwvp3bevZNqy0Mi/UIQ0MTp2BC5N12
ORIwe4xe6rYc1tYUlg88IPGqoWk5OllEVq/JQko1ZrG10wa1jltWK6Sz1YI5E46FyQbFR4jpstLn
k0NqQTUDd5k019e6cKOge3GsfVkCgLMe19Oii0RyU27AZo/d60qFZbHT53voLdb9Vt10TdsalVas
4Rs1eBGO+DWVj9avw9pnFdfaIRHZ7j07P9eG2bJgbfvPUEO7jKd10ncs+ljqgZ/ivJX52UFT40OE
qC6NAWB6sp80a7zjVx3Oxwn90Kh+jPv1p+QvDLnCJw3N9wZswknZjgwHfT5k+nQTSuc0JmwDndxc
QeRAR8m2sh1Jy7YG+nPGr68pOTYT2hU1lt3OnJxblEzEOzlx8tWKHL6INsT7ICGdnhAKd1nFI3MC
nWRrs/JcPhk2Dhgx7DWfO2WBLT9xqQGURbG2nm0mDVrRXC1T61dWngZLs9RA3GF3W2fV/bsZnUB1
VGeXPJcfEEbGjVUy12pCLC2V+zTcs+0FTA+jsKBrCAoF50XSgW9mNRnYK8cZXuX0KeOy45TA9emC
LmL35U7bjJSFTcOvmvk1sIqNgCUczT+qjXSfXEZBYGn9Ouf5795WD4lVoVZwiaZBBHTSp/jZiBAv
qgm8nP4waw7m/3zbWt3T3aGn34dTwfw1OglxTFRpWrmp+dijKIVd7W5sl0TZcR2Yx3G0fR36sIde
Kmqsu3Me4y5GWB1CBrKv4a60yGAiFHA108DloqqAQCZ7D86s8iCWDZeqsbZ5rp3Rxm4Cw8aLiqos
oHBriH2HqUZeq16e+eypIG6aCWywTHPnnclwf5h7AqmWDGiqVSh6/ZJqWsfUecCXmqHAWSZYB8Ry
Bp24w8jkbhIlR1CE5J+2YaEZi3Ywc8gwFTRyf2aytjLnpoQC1/TI3hxWFlpUEEEKAw/4LTOqA0Wy
/ZloFJB4WQssifcwFdWKDQSs8IEukZsxZDKybgBn+hr5LqgAU28tM5wRfd9aK6MBgtdA4yNMtJoP
fWhqj+i+IYsMM8T0MNEZuxTxrymaq8eiaIpVqM1USZAsg1sVIP1ZGFOGQ1/EhrnMq7G/WIg8dhV6
SOgFY/VamygtzMGAMCXIlV1CGs234FOmp3ie9FNNTtu+MVvrJ0P4syzaoSW3Q/sANc7sPK3i9gxr
hPU+0XAW836hneOMLSnJW9GT6AaxM/jR0cML5wGzgONDMbXANzhAULyqWrF4qpnRQXcTRkiu6TBa
y0Efsn0dQT5aOkzq1pwfhrE1SgO2uK32vRe9yQbtwVpvhfWqpySsghcKiavu4qtnjwkLmaxBgWSH
yArj0g2e7b7zdqbGMjNRyDkU7B1OvpxtbNZohxxM1mKOPcZ3cRa8ZUaT7g1jgKaeIXXbRIgPPoiU
Yf4KsvN+ODVkuzlZdxpzjcgWZqy7UbeA98gh86gw07L/Dbna3I53a6gWtr8sG8LLJA3Nd5BlnGTh
PgJQ21gjOyAQHn5tu+uqJlpVaHjc+xx7yZht+CRhhivtFOTF2a3HF5TM/jAN6O4ZGyzDfhwPlO8N
tjNAgfGksf1Pgl9EXa1TBFEgO/IjOV9HL+QGJJZmh5TlyR2yZ4N0+rgFAmtC/TcL3AbO3mhQ32B7
Ib92TFeWit+1TtcXtobfOXLKVSWKeTXEzRX5r1pWqAnwdNLTc14u4jg4wfA4kT63IwSUZxDdXjKU
cJvUS4EguMyCS1NpkgJQNDsoJOGe9HZiaWSfLVoNP02mTAajQq66XvLhIxFNpPvpjTYJpFaIkm6K
yNCezPJJSmT96IPMpzllCGex3FvYA52fGetyjUan9kt2h3M6e49JAl05V7NLIqi9hwPqd5Gj1kGQ
Fpeq7jAbJzz4rgJ2g2q8XI2ltleOuZal98haCEECnK0W5Xu9CUS+5EZZOeBuzRxWvR2zyPXgl3cE
q44TcLeET6+X3doqGMZXDb/aXNugx1WwVvvfXQOrnxEHEQapqNdpxKOuWwJnfNGiXwKDLl16gCE5
iJkx+QinzxdOAt6IOpR7QssOeav2ri7PSmu6fS66axmyhIscCwmEZ8CRbsJNqdW+1ZiB38Q2a9Ag
b0aQwYRvoVlwWOjGpXNKeov6in3O1kKy8ipqjgTsk+xs9KSx0ccIC2xmbrO2S6tLaET9Siczwc/u
2em0cnfkayCztVTgyQuRmlvXMsI9roL8edQ0b2W6enhNJYlFbWg4r0baTRvM0vclThmBDZ5H77Vy
1Xy1e7t/ju0pvbG4l1vkX+0a4ADJZm7qWa/SatNTCJnjlOaad8tTjZVCAf3pLnC1aWeGage8IHsd
CEB5UmmefYw47D7hu9n7ltXcXhAxBYms0ttnr3e6S8dMf6+Fbgr/NxmJZkz6fmPmNTA99rnemaSz
9o3ZbXC7U+kfdaKscMY3AXWuDKIMReZksC40w8R3bQfH8ihhqaHFQcgfJ8GSIbfzZNWVXLt5Mp4T
UJOHGdoodQcPJlJ2/QbalzDYqIYDYappl9VOdQ4SvEZLE80NMQuo+ohlRwABuWmeDzN2roEnp85f
24R7Ureg1/eiNm+eZ4Vvo+fUtY85u3ntPKuVa3Me5QsDhHGHPcWEfJUUKw2G0YzmYjeqqIak29bs
lRCGYAyjqEVFMSV8ND0XswvHDLxu+JJiVGBQnqurJ3sWhybe1kWjTNx0SDg6Hi0nhBRrVcA9yTxf
z51DZ+ho5XRAZ8Kd4CXuvhkJKxqLHFt8Y6ziAUkwT23kjTudvaTRzBA12Kwm7EkWZms/ZVp95Z5l
zNlTHQQWXsfOvAnsBRXhKTANhgihCqJ6SkzW1/ms/wbujdqjDvwqMYAoj3H2PSHJQ88R7yI0KGAo
vHDVWfpCBZq7SjwE7YFMN9LBwOGZq9jgzHaS6CG2Gm8RujBEyuQ9L0aL1ly+1Vl2Lq2K6ApNqCcC
W0hNscDY9WTTUTdgsWUp2B/SgbYy/AFxzP1gIQwVr10Y7LwO0aRJyJlsIO3Uct4jOQ+wyhj7EVIA
8BNMKYR9ECSUgirFXuHRgGFq9elG7/3jA2ABm/849FubXT8+iAd7xsowo51g2sA8yTVBRnUhIYj3
yEUD8gMV6k44xdaqyVXrkF3S8OnlSZbfWCvngkrLQphI6t+ZqYdDrLZtEekkEDcMTDKcivQDNobe
IarWBjkYvENsqRqhvmMdFm7mfJdjlD7niAqbkZAyB2klYbKBudUl3o5J0k8lcXmhk9rxUf7WAEWg
5SWARTWYRtT4YUv7yiHHGd/iNjPK37hdV6J8C1BgL+074DHoh2Ve0Am01b0pi3uXAyGxNvYs+Otj
1uBi0l5aBSg3q+hJvRKKxNwdBLKPNRkwmyawvVXtqtGfk6z3k4whoYWiAjj82nQhTa9VHL/jNLgA
dPvSQvQdUcedqbRkIhIgcP2MxJENt467IA47QcGSdWBcGaJUU4mgAYfWtuIVWmayaB7UfPe+NC5H
S7Yo9eYpKUbYWC5VZVK8EPLABtb9ME0PdH6eRxtdJKc+2XodUwkUQZAn55NeI0HI0NDF3kkFAklL
1ibbKmb1WIJPXTUG1r7Gmz6DVBw7aGpnzmwS6vLmQLjCjNGzAD/hSaBuJmRjKzwK5kArW90Bq3PM
Q4jZ6XUuxh99aK01oW1oSOsUW6MrzzhB9x7OEIYZH2kUCUIDIFE2Gjo0TP2XLre90zgY4yVpalR2
RelLtLmkj6/usYjcStaPsEEkkqR5snkOFo5z8+qyeDFAJeN4ZH7L5mLgYwCljNm1XogQdm6bjtZR
Y+J0Mww+G1WBM22b9lzjorAjFsA5JT0RNi8TvTZMWO9sSMXnlUPoZySDX5i8j3XWJzwtCgijgb4y
7+wDmmoKdohXzVys3YCntA7Hqw6I9CljvBi5qH5Vhj/LZDW8KRDsr2UxxZs4dwhajQr3AQbTVzWo
q5zNPX+TF+5EAG64JBwXQEXOXGuSHIUxd2OAecyKzCXwhGg5Ena5AsF6rUhaI84dgZKbRBsZIP+w
87ZaTSawZSqeKh+nX1xWOrV9tOoZBR27RGeIKkWMzHKqr32klxdKgxNCB7QIvBf9YBq+O8QPBObB
rQ7Ut96Hyaq35y8boezC1pV7G9OZ1z4pHjSj5pCsx26tyCF4sBMo0WFKUDFsgt5dN8ks9+iArOOU
eupSaBLLok7ISjR0zGRYKS0r8om5uK4p0Oh7uMGLgXtzmFz4og62Gy6eDSZLb6sjZb60FiQoXAgU
hvFFt7Oba1WcV8bvvpz/vJX4jQTYCHhEESJR2vh5XD1bDgoBdcfVT+1amDQRWB7arnox7F8ROJCL
Qvp8CbudCgrfkQ/wE1ap+NCYw93YeA0LuBPoEeu5XtB5mbcJj/vGbef+KQ+aAmTX2F0APGkAbpNd
HcziZIXdtIpi9x18EIVhVL9UjMQYs3Pwdvm9ZRrQFacYr8sKQBEO3fIYCyxXXsAXge4nh7AM8NRe
emmN+1jDmFonDnDZfiV7jUFptRIs9laEQxK8aRtYnrUppVBhKNtVu8QLdkJHkQ27rzfg7WIbltEz
Ra9c9rWEQY5jx7LAzMw0xIxdX1lXom1rgEhBPkd+XnUQxaBo4i7Zkg1SgpfBDUHiEWEM25p8k7FE
k9K8JRWYZ6sqrENeNJ0fRB0OAxNRNRlG/XPRNs2J69Iiu3HiHozLnxAl+FgkYFlduDtJOaPqkV1D
pxdq1l4kbCZggot102ZfUmG2rPLjSGLNLumSt3pS4tB3NsKCZNhlmSq3sQAt0AXwBxdZiU8FrO5i
6Br92xVpuxlkd0zvH7uW8ZYYaLvY0LcrfZrwbxt8lvWnh+IbpkOAIBV29nFwechRge5Z09RweU3i
TWup9pnefHWp0zzFgf0NZdtHV77vmCDjLtTWfYfPNVHesCQuk0syb4Xuj0nWfFau9ZGUJPAkXm88
le7wxGNwRTQR+aWhvql+5LH02r0x2BagA+2g7uo+wny4p6chWuVGCStsDFaIhISvY8MPSWXdYXLB
3jrTQMKvO4G5uEpHv9hKvWrdxMjBzDbodeIN6rw9ohOUotgmsbiHRxnjdspsKOESCbBLaYsNilZ2
JCAUF/Uqy+J90gwQouJT2O2dbOskT3lyasv6Qpvq425cB5Njc/cTqeVUoGiLu+FFc1AQFWCx6X6Z
Ga7dsj4BUbv0pv7QacwzwzpZtfWsUdx4F8Oxx8U8jOPaS781d2FlPPiFQEJUjFmCFbDZGqK94u+/
WZByd1Y3XPS62tcD8SamnM4d8qeyEr9BaXLSRxEp7RgmlzH/g4vT4VRN7DZbEmzEe2ZMfur8ErX4
odQm+JqsIVw5a21yb14VH/MpukBv+J2bkXF0G3iEUZGVK6ms4QLA7FBPdHClM78ilQZ+WZKdlp8z
LX3AboRmi2Nr9vCETlsUHbGP13Njj95+8Mhy5OOHhDXkC0JEHnpXXEruvEE8Q4CnvMPHmw2kvJNV
BzB3ldXNjV/rgkIpWwY9RVITeNcJKuai9DiZdd440G0XvNSHbpK+w29TKQZi+cytQYzYbxmqk37H
nqJCYABMZp+yvFeHa3PRsoN0aiBg6mrf5/O69tpZkb0SkD0RKc6+i/Fu0WG9uEQ6r9RgFIGfdI61
Y6by5lXFA6po7p7RA0XCMkptqlkr+buiB7a8d4NvSQyoPxi4Ddrudx9yP1fCr611ShCIl60VDFfP
kScY+0u7CtdYLFdgPRap/k4Ow0hq0+cQBr8Ud5tdDiuSBLFzY+E/2TnwzbHbsw9eukLbdr1ziaLg
UARuxVUcg04FN5YJoa9qZm03u+DFJ3Lb9cOqYvxm0yqnYr55LHafUA4j2XemeKkZSn8yiiG+04MV
KGgGVsWBZnlv5sTRWV6A1Kijv5tM+HIGT3FM/8GE2mx8WZEyrM/aThWa2la6+40mgbaJ5e2CrPHU
TwucgHEPejuugPeB/l9K1Pp9iUsgvzdBZZenuyojM77vyKiuqaiwd1EHghBHhfiQdGRcpeqhxjSS
u+Yl1NAIEnW80RLkQqYHkU664d4De7ceXfWaEHo+1ckOtxURQOnorBjfkSfDIGkZNyk0DTEeMmaI
z3FR/QjBSHVy6Dvjmf8DbfBuYPtGPypahlzkWmw0dJ4HTbbb2Ex9AlIfMykXLp3KQ0/Wx0PYhizQ
PI2fqYT3dJaedixx7GZJe5kriVo0psYBwj99tUF1QWKLfRh3MfngWUofV7MRTou1bOTGnPJHF52b
bJGsJb+bNkTs6m5bF5ROztG1i+J4DUN2Izx3HTFuQ3XFltteE4FBlVEvcmCVg3XEoLR0ikObl35o
PtlJc8HqflRhdY6k5o+waBxjgOkxQ2xBYt/A8UyIosY896K1tloatqKXGQbi1peQzAm48eQ6sp9C
NS2T+sVMJ5RlyRmQIGLUHQFq6Xi0nHBjKgKJxnM3WcuKakCD9csVizTzR5b32xbJHcmRVhK92e24
NtovYKHCKN+wc30Ek3YVw11bAIOxD5HBMwFKslXdHlNCjUT0kZM6U9JuxhzDVUvUTrNqgTpkDGVS
+z3LUo6LPvIp6JfUgHsHPF3pQEqA1R88lWSasMVncpeYurO0EbDvZpdWmxQqWzwS2K1utWqqa54x
ECzvEpmmJi4LKQe2fKOOPoUXkKFIIgerGs6hZY2PfMWmHuV/xWiB/WMkXIgWgXnXEvCjTuF0Ksuu
2QdGPmza3ipJp8jNlzySNG9jw1EfS+aJXg29cQzLi4k96B2jTHSnJbUMblP104Dz2YmEIzo2RfHa
6XfX7iDCkdgnt3wc08Bezml8SZXuwj2NM9410532owNfNZbNlXju5GmkqF+qHNaK3rDIs97IaN86
WXGLa+3ZaeF8M0p9D6YSf7Zg65VyiBaye4ACgR+mfmFh/iduAbQeVPlFRpuQYza2XUSizKYxBnku
jtUg/ZKxfWVZ9yJ7cyfD8GewElqMknikGmVzSiff2Y8tem4YnN2mHK0LDny4BYFxERFvS+N5YAvZ
fJXBG6d85COvZiZskJXFZMhiDUh8GJpSwduCB6Jki2HKAnSA0T5Mw2ijy8qu9YCxzjPOKjUvleWQ
LWI9GgOuP6MFi1BvYmuAztQMQFm7WduqJL6mhe1QF6rbKOJ9ZrRvJrfrYqpnbnBMR1tAPQip7QGs
ZHirRuMKzsMH93AaC9KYCRs7Oh1rGj054ekgTc3pPq3kp9Y7bSko7sGANihJGPEayUhqdef8tNBm
+Ti52hQgLEIUffdOxJpGilNUvUBvw7NpdA8gN1m6zMHGGJNfnQf2tlTldxeEn4YoKK/taF+PoI4M
UpMCZREjib0oR3RsmNWa/My9Z7P2gaPNRluR6+29UBiegd7HVAjRdRQe9eZ0ho+wmALS7aIsO8YG
12lhuLx9tWJGcD+T9cy3MUQFw3SP82RCUlT8oOjmybdxNm7Y73VzvC8USa/LPXT3ZbopobbkQftr
KrNLHEC/wjJwEyFC7wq+tt0Hjx0mW5HKX7k57cy2u7R5vFbMKoKw/JGmBpRJek9RgXaC8PRWc1YQ
74Vv4ktxcxeYw5RP6zYjOnSOpYchzuS6Ts3zSKXYZsa1z5qdHWfYTRr1oZM1Rd6W9gseGm7iRv+J
dXzEefzn1pshsttdwxGOjjeepVAXQAi+3bRvUmsuORAizZkeHe/T69ZRKs6sC6Gct+B6bGILU7TR
6UA6Jb1PIvptGkffKLMr8qcqgFCxIE+O5A5d008pC2qzYcSSyV3McG3U08epu7nObork1s2zhzG7
yUTz29a+SwHABM/CqkEjwL/EmbVT3nioCOBchYO0FmOI4TzOYWAQUL6q9OBC8i+dEK6oxQxnflnQ
2TJRprgVLel0ZeVsYscjpTihc/cwComY+BiV2b+1OTsi/bhZXbTSZj2DONUbC8G0rm2Me17ARBIg
c/OeO22pq/YtLad96pi/Vd3ubU9/ZLXmO7F7Ysaxp12d2Iex16S/XBR2XSxVnzkbgww5Jy82U2lt
Oq9x2QXVOu7STm5yXTJgR0vPI8cGkjIMskPR38kRv824IxneeK7K7DNwMswS/XeXVr81zPCYtpQP
VyNcyq7+al0k8pbJLKqrH10cjWGPy7IcUFqpIwpq1lDpciQ8twt/hNb2K9P5bhL3uR6Tc4OFnolX
Js91Wh3btr2EA/TojHR27AykJhaco91M9EzICLIYkbiUcfpGkbsTVf2RduHb0ODloXM8jIP+AkiF
rPlMX0gGeIy/tSfBq60zgCL163u+W7+TglNSgfTqXPuD8XGFGsnsVlFYXbmL99Kdri7afgoMEpnJ
gEz1NUt9sFNZOPEjggFw+Y2i7SeFJrswsnOWYRLCjR7Ko0asLP+mwfXSp58IQwMHPjz2wQUuLNjM
pg3BO5o61mQP+TkTM2zpLUk3DeJyfE7MLiZt51a9WNgoZHiUx32kMCP2JpNbtCk6NnDvAnVSHIME
vD+fUfYMSXRZSO1zblsEUXjbNGejRz3fsY9DzA8uBPQQImFRshVTd7BS7OgH4DgkV5JMtWzrknk3
7yrXg7Yp0fZsaruHJiyjH+yjt8kEfZzGkrldtvFUj+uy813zmJesYKaaDzqMI9/p61859mSTPiFc
l+YEAKFEkmFbL14b+SxJLaYcWOOnHnfklIcfBMM+W4SOHMBtQSGSqfVpaJC8SaUcQv1jGOizsrJ8
l1F8jDCTsY1Q94XUZ9vI9+Ie68fmNG6tJXQ+HTUR9vD+bYaO4A93RrUhs2MwVggZIuS3/4O6M0uu
Gwfa7FZ6A6zgABLg65WoWbI1WJL9wvDIeZ65+j63quJvG2WXoxDREd0LMEzhIjFkfnk+1Md1dW0d
IYqUlN7mpThtQZ23LjWJEs0D7BIgQm+m4TZM79bxOYN8eToGwWXutlf4oF103fygcP+9tFtCy3fi
J38MEEdMiGA2B1FjuFwF3vrq511wB5dRnlLBfdzbjUbFo+vZfDdm8qlzmULPPZNpfybIiB1gGFrn
o8UtJ/Hex819b6F1a4Gf0ToGNWyinlWlD/DwzkjJHUQa3jvoGsdkfQEN/qHb8Y0Zl/xxsIrPM4LD
WH7F9vUwUORdaJypue+7I2Sp87ag4bJFrUDVtShvj2GRN2f4DQJ1ezdR1wunh4x8AKYXgl4I3rU2
RY6WzjoyIh6tniscQ/b4zL2q/cm+Uktxk0okYcqO3qV4zr2BoMVdvyblfN+lQfpEAyje1zZ/KJJU
+8rdxuwrLsagMyfP+lrIEvO7FBAkxIb2m5cqThisT52Ck6hasvQuq/xlO3V9R1Bq3UaMu/LlDhVt
dV4rFOXWPuXX+Aipy40OyTOV1gA6uQLd4IOaforrtOdI593qxbQUOZQzYSLZ/YUllX9YqIm+LkHy
MQ7Rsvj5R9lRS3LHZqDWAvLgYEk3Qg7Y3szp3t+WeVrcSQ84nzPMz0PNNNoxWdAIp5FnGlTpkXbd
ybty6GqhoFl86ekJZs+NUqiHu0MT4RScpkBFmiF9wcMcEVvwPGQoTJ2s7o6PqLeyhjVj1exvHsX1
py4PrPspJPHpfaTvDQefTNLcbN/mbfEW0+xDQncadpDZBXkk65yKMm0fYvcucFN6i5nJQ5+q7GFB
Eo8aGb2UW69XPULp07Uc0oMsp7smcF6zbLxu3M/5hPHnzAuEysxItXmkHp9j3bqBN6NGFdvZq7Jv
Fyjw83LjBDRzUnNJgrcN8CWK4oeOi510vloLtcXUoiXcOt287oOXfwJFSA75mbg9IR8cIhbaP1jZ
vJ1NFtm+ZKC3zx2Q0Kht/4jJ0vVoIznFBTI4iSmwc1uUV4XER7QDF523l/6x8W5LEAy62UsfxnRv
5l7HrpKc7tgCCChJTl4jx7LeNrjm4J5y7WZg+y6bqnrbSRoBVTZFXmnHrwX6RnryuVhbiB2BGZyu
e/OS1udzm1032XafH5NJa17HOHBAE9iGkBfu0Vejnx/LKbyJ8RA+JHBMTneVrZcu3iKYvi7osdOC
nBS62bexbalnMoMpEPuQe39Li2qI88tcH+sA6NZgrSIFFZ48DSUeZTA7wcZlwUmnOFrLNZBQQkDL
4+iUFPvZvDovuFJcD/R0b7V/nm0JYuU8/BK6bJGkV6z30oH7s9Gzfwu5gNS8tV/DXzifS9puLfAJ
oPnU0XSHTsUBvDn9fjHSsPhL6lIBHNG5WiHA0Cm9kePXDNQV7DiuSMLfcLRey48cuYTOgvqtWV/r
vYkafOYhrs4RpXLcdkPg7HPHxaxyPkvatdoBFTrUL6yJ+gM8BXrL5/Dgc8kuaSE6aW3ApFhA52wk
i4oyr03vUNId2JtDKhFYi8VTEyVh8gQpoImU8uRX7E0gbZBvO02cFgbLettn9jMV7vRkEuWC4trH
oQ+z4IqvoEz7f7Pj4pec7f8HeyzoAP63Joubj+P8Y4/Fn//gryYLV/3heiFdCsjxlM0O/D/kbNf+
I5R0AmHECP3kr3alv3uSfPWHrZzACV3qoSFsZ7pt/m6y8P0/AinoboK7FXIF/W89STA4tB4LIcDA
C9osROhJ/qcjn/27vp1i5dUiVS5PPd+vv1XhGL6vK5Htp02CFI/u9K8FlyEiIFnV+ximKHLVbVpv
7W7o0GGFpXgO+r04ulhaYGHjPEhyeJQYPeYc7yn7DCwcRE2FtKnDuM4A/glb19OY1OX72An8o9uu
HwRI/WAV0sMxw9KoZCGzk8KPYQRMm92cOb6M3WsPbthyAjeweGLW4Kf05b5+XkXDLl/54mhr2KqB
Sm7j2OTRlwVWpPJWsuypj8li1HSZc1YAKqENgqbb7CSuyvzVw2sEaRfC1BlFb9e3Ea7oHk4bs+VR
EF25wtQrEC0MakVvX7hLYV2BuUI1Miz725nS0LdhT62rguz0Kenh9UGWe39PUkoi49ldnjmY+ZUf
EWMouB5UsI98Kzu8Hd1qu/Pd7ejFTY8nhc7VT6N1apFShTTBnmWgRt6zmyGUC1pEGGcwa/fXHjJg
ildh3X5cKckG9HVYiEWhX1KcC7ygRFo4W3QiqnyUX/rFAqayj6k4ZuQyOiimY+KVjmvQTRlKhm/s
iNlzIvhvotI7ArFqOADyJF8SXjylvVi36A7ljgSrT95traCNOKyW/YWKDVtaPaW80yl3I6vNEmca
T8pxSJ5HO8d0pa+aEGgDCXYeEnnAxakNoLCgAcX7lg4GX9gRp0GBZyQdrS0YnlpeLgikJ55nOT69
QDeuPPRP6rA4fYI7yoy3zgAhwz2H9UBySnn0yaFijFf/rN3n6Wqr3KnFkplXGPmAbBFgAStAbuMg
fQy50Er3F3MzOa/hqLrwsMqeB7PlwhJrrE1GTjtVdGNjRkPWwB0w+MVDtCYBW/MNs+yS5WIK5MZd
3K9fgUU2rBnVrJ9Eiysn1fcR06hJiDSjkCkoXcFAZyn1qDQh/VFivOlti8RFmg3dvYBG95ID+KRY
VPrFlyWu6SxPMxm8o9gTpFGhjj3RXZfkFHqXmmyKcsLXEeFrwQWhhMW8yeNPf3z64ZERTpQf12ay
XsTGe/piLqfkm62QOJ7XC5UtigBDVrxZKeYdWVUuFiX12gIE6xAvniDrIuMTuH36HO9JONB2nMO5
SvoWgXOO/+Vz2+fHTqPN7bKTcRsw4rL6ntM6RWOcnlmFmIAV02I5Uq5YxhtsF5f8pEiW3kJ+EI4f
1gmf0Vj1CHY8Z8dPsW37eLj1VDFzN/GA+54XOzDtq6ZCqX2ZJEAiL1GQVPnZgCRJobdY/fG8zMcs
f7Mt1mRf0JG7I5Mddn5zx+K+dCL6mNJuX4a7f7Kh+FtOMTdUwbmlShLIbRiCn+3wKseUCQDRk9wa
Itmmnx2IY5shuulV41xlR3DxBXpIsTyurV04H7I/QYYSzMUKHctB/t31+/DasxAo/TXLjNq/93hX
ulsO+gJX1I2aQgvrgXxVO/ADvcmK1I/vk8WlyJTG9GafumMfLjfTlnkOxI1agJnywuwbqRbcg1Iq
k0Dv1pJ3nZcV3gDXbLcpjpNwPxIV88/FsIIWXOh5pegEWi75hMJcfOgRIX6Zp9H7QmGC9uW0hhh6
k00z/URzYHMjGF1x2rTsI1EPI8g/V64oXpzGg67hp3NOvYNk6ous3AG5OSo7IIatP77UVVxup8DF
KC9k64q4LMGcj0upj6TzhNIOCSgvBnty79JprQKvrdERdvuncHZQbvSLt6cYyyy4CbXKx9jEqzPv
CUkdTLXJdiaca2xJe0KDWVUBdMeGD9Q4wGL4b4cXdG3DJw96fYwipxskkoKG/EHsiAYROHbS24Eu
CcBAlIwnJ5Jp0GRn005qtJ9KJ7+0bEt+a4duxdokP7IJ85ld/DIO0tCL/MVhv8ritMGcZijIMSg6
+SNFcZhNpm0xeUxSHGCYH94AFz3c4NeMA8ChIuM6n3obJhybRx5QWnOtebiC+QeoCJF7H+K73I6f
h/5Yu18RkT9ZThw/DVKp4aJS6r0lG9IBlcgBLqVJcLXHWHX5uJJeTwC20diC36JBywXz1qzNUy/U
eLsMQ/VtogFSnWOYu12MaI3ZP/kvPrfAN76tsIYGani25DBZSjLuvIw5yRa0X2Ssy2T9wPYtg4Nk
ib76o3CWJ6Ab6mFXwYjdokNyYs7W6S1Nvz3PXlwZX4oMe2GaaCabjbhHkiUrfhfYKSgcdqg+AD8x
9WzO+i7gOl1LANl4V2+83ZAkU+qkXHCOiM5/RIeyJhgu4UsUpX6Jr1hXW7xeXNsO389tlSIbCuP0
YzFQyCczk9MVh5FfM6DnwYvjBDiqB1wTW6lv/D1zf426j2aIDa2YuIlrEGinpFCgfSlyLm/SPt0S
Cj1QrsA3oEJC+gRn9aRxYtIkgCQL58S3wDaeAFXaAoM+5F/edX/sQf7/zFMGs55/uxW//fhPR5k/
/8nfjjLyD54kdBE7imy+a3tcPP9ylAnsP5QSuBKRV3UwJ3FwXvn7XuzRkM8/Odo00OTr+SEdy3/f
i13vDzgQ3JZDn4sxe6D4L83HjPNd57HFdVwK6dq+hpNw0N0UwY78ubFJgmLhBGVrL8++m4e3fzUw
/696qt4CRh7pfv/V4FqLPCJr6M0xgztW9eyG4p0r+nOzoTU7lpE0CBzwyo+EXx8lI3hehfkeGI5+
/IO+fyPETrY0U4Mtb7C+aWmYpiuo/Ov1yApPvjb/YVLoNP9+7G1TAeWaJED9b32oEMYnEPwNx+YV
9f3YKT0LRUw2JWpc8VjSDjzQTmg24dqzCV8zMkor3mj0M9o8SaC7Lz4JKrPRtcZ3bx6sRbislLgd
ITbJ5hIcTnBqNLg4Ght992t6rS+3uYn9iLwYlNfJ/0b/WfvXtvdff05x9Cv6bvAwXJapKJnyZACr
slfWejqhwzL7ci06pdtPnRpjEYVc1gF/2epSVBMlArPhtfgckjSY0Qz6kV9N75EhH4LWe2c2tBaf
DR2hA9wi5rxCgeGP3Q1tiZdmY2vRWaJRLnll+lFLLRZuXMx7ox+/mg2uhWecQ07s44bf06m/5JSh
sqp7aza0Fp2sEnC5xz0Ll8sopm+QYtX1vw99nNb/A5D4n21caNG5i5YUno2LFEV26wB2bn+TZEl/
zfZ7++//wy/2ch1NkXopt6Ut8yMyNPQMIg9cvhiN7GnhuYseyb+d+hEoJtLS88c2Gc32cU8LznlO
YV2XCeZalY1MU8XF9eS4b8y+WwtOKp4d6vR4jWZP3AR7RefqGJkNrQXmvixIwI5xL2bqzK57VdjL
hdnQWmA6IA1s11J+1OGfQwOYBd8Mot07s9G10ARWNAOKZXQ33l7E1N8FvjCcEy0w3aCaNlJYW2TZ
7hd6UhM6w533Zp+tRWZK67O/TskWLWrdzvy5DU+Bx/ydL/6vR8Tx4vf9EUEXOun3+dib5gdvQY2f
71n3ZPbh2rlp1bROedsqoqx13y2++IKuND81GtvV4rIU4D5peFgjIOnXZAcwlJivzIbW4rLag8kq
MzjG9JHz2B3zu3IJzbYTVwtLwKHh3NiLgBqZpMi9Z1qzp49m363FpWsHaReQCGA/ETh/y/AbrGPD
OdECc0Av3Dboy9DYLF9ba3hOvA9mX60FJR3Wzk61lJGd6m5qpjsb0YHZFcLVotKh17qluX2NumKk
aTMLpqfJbRKz/dvV4jLA1MMt2naNFk99hr3/WJXhb07M4x//kxPT1YKyByywFQvdEW6Ac4idOlc1
Lu5ml0JXC8uZLkgPk5k1iqfl3Bnch6FezaLy+Fb8fjMpIEFbU9huVJvde09BMCJvYLROHC0qyxi4
MO1bHGiSduHMz2hgTBPD79bCMqcPPfCRFkZtVrzWQXntVJnZyeBoUZmoMCnJWK1RUaOcCGcesqr2
e7MV7mhxGSsa0mJWItiN2T1MKd2xeT6bhaajhSbI5koVHQtlnqxLMq6vSW54h3C0yKS5bxYWWjsU
HFDoe5rLTryyMLvK/gnH++7Vkxd+Db+fFvGyHV8hSCPYt+0bs2WoRSZ+0mkvQL9EDZAf+jm80z0r
DA+1P32iv/vwrgF30bUcasHWPoxJ+orxu9kypE75Q2TSjD/HKfMceVxmH6whm1/ysjfbrmwtNjvP
K8iCUsxO4/rJX4OHHT220Xz/WTD9bkrWvJGDTKrjOX+sS83qq/DNfkpbi0xBGZHGqxKSwOJdgTPD
yNJ7MvtqLSxTL1C4qEB/GwDwA3eqntJiNxxbi0osm1oLxSYrUGV7dGxbxEmwOjP7cC0uuQkK5YcF
d59efsvXEf38ONeGg2sH5jLOski8jDXozgmE5vpjV2/3Zh+uxWXq4lzS2cx46oy3XuFE/pCZ3b9t
7bwMJxsza5WzBHfr67qEn4W9mwQO2VUtKtPGH2Qqhi3K5WyfxpLyQmdlDwZTwuBaVM7O1o4+r4dI
1dsD1StsCYvizmxs7cDsy8ptM4ejQQgXVZgPptitFssk6PlyLTKlPdLBELPEx9QOo2TB5xAcTmZy
PDC6FpyyyC2vzTsgKvtqvy8dLK3ieFkuzWZGC888WJ1KDf4awbN8Zwf5AzVBs5G12Bw9Z6KK75NV
tkZagzMsOj3LKNvGpGixiU1OZ/c7k+K24p5Wv9Oqr3/zdjj+av+4zDK0FpqWm88BCs0tstGOtzMW
vOPyaakgVmXZqdnUaCEqsrKA/gYXZ6VlzvGTM/Q8ZmtRaSEa+HE4AWnbosSF/2m107uFjIrRZx/F
SN9flxPEhrLdmy2SU2tFothX+lisr2aDayFa2MeGzKbHeNYbn2n4/NC1Jg8fJ1RaeMayBKHqeuzj
S/mlxA+Dt2xucqFlbC04U1v5R4Daik9z875x47d2+slsPrTABNpOP8sec7TlI/ij+iXdE8M1okUm
FKGsq3f2qyEZ5pM1HICg9kY5MWZEi0xv98oNvM4e7dn2mNTtoz2qyGxKtMiUaadm2VobeoLqQgBq
G0RrtlkpPSKrFhqA3YOKgKoRYc2woFk2/G6pxeQ80tnhz8Rk17lXdmw/hZvRFdxBy/pjSKb7iMuU
b28R5qQvXJqvglGYrRKpBWRTwgwM7ZYfspKPeRJ83Bskdka/pM77DjLybDILaP2zKPML2rJQz4t3
ZoNrMQmyBNaQ3bqwr9brVdn3eziZJO6Zbj0os77NbMEKxPbkyeqGIkqm2TecFC0s8bzvRLu6W7Q1
OD447oWVjA9mU6IFZTCqrLErhnZq9zUT66OC1XUwG1uLSgxBBPb2hM7q0moTkH+UKBXNxtbCcrbx
ghYoGyN045/Ldn+PG3JndggHWlRyjcsGmH8bHRDFG/zL5wO9fU9G3x1oYVnaOP26ceNyUpZndYyY
30t/s1Mdw+8n15NAC8tA0efRBjvXE3hfn7IZwEXvXMgjB5rQ91EKm4VRoB2bbr+VFhabnPZe+R7k
xmk5xl/MpkeL0Hh0C3vfWY42D+9gFQDF1avZ0FqEwuNcNymYniQdHwrkelYTGg6txWcSTDQmKLKF
iT29SfALKuvOcGgtPnOBSyrszWNCr4Xr59Ok4DUmaTEnDLT47Ec5DGmR76BrWozqym29rFGr/ua2
fJzXny1HLUJpr8YSS/bsiNY2vs/Xfrit4mz4zWL/xei+FqPrpvDCSHhw1oHzOTmaTYs5+Gi0Unwt
RgU9UO14vCm38A+mFbPapQ/N9i1dCbQKWsGDkHImec70UBYd4AG/NttwfS0wESvmdsOGGMlZAmeD
fuV5ZuebrwWmV7oIGmvmZDkaU81Be+iH4slsvrXIXEpMrKYw5UJbPtaq+4iLznuzkbXA5LwfYujP
e4RBsDqvpjq/joNx/82cHP/2n6xwX4tNVyw1ZAeme8zSoTlF176+Kf19fBjgA6anRn+CXrfPF7kN
s8+f4Kvuut3Ui9Oqc7OhtXWetl7PRo4nwrg5NIYC2t1cs7SKr20tW9vUclQUY2O6KA+z3XxGjWy2
JfraxjLaQVV2C1lx1x7P0Zaeud7vEnu/+EV1DVOd+razN5z8asibS2i0JzMO4DKwYrNNUdcxTQ0Q
pWzLSTA3xWPqWu/2TX0x+jWFdvxLWayOQLMbefXkXwqPxjZaNFaztSK0rWWC25+0JZnxMh2+hhmt
+uVeG5XuaVzSNhexlHhThjyvIPh1cCDqd4md/yZIj5vIT4JUaJsLPr0enqDHlZiF9wtgjHgNjIpW
fLe2vaxWUjdbwKYYWlaFj33wecHD7MTs99R3lxwLBOXz4fTAp0d7xbNqMJMw8uVafI7T1DgJ3SNR
nNNHYiMF6oCImR1D/xAxgd6HIchaqcdlBk4GKXj2LLOF6GnLfBicsZlB60QADS+SugKjNb81mnFP
W+M4l3Qb/YsUq+kZ6sLpai7yZ7OhtRUeoJTPspmr1o4zMoRpD3CYm5ol349+S99n38bCW1aPknXU
x8UbOQ53PRZAZt+trfCkREdf18x2F+SfHC4qju3fmw2trW+UdPisd3x1C/R35ccslXVpNrS2up2i
3ppGLivgP9TQmGeicDCcEO3wCYIZ6lDtsLbFfhYPxd2Uh2dGX60rgXAUyCa11bhFW1DhyIRcz7I0
+2xXO+otQK6ek/kbeWV4AWv8OKTNo9lnawEZVwNtqw63iBjh7IWM9/RSTYvZJuhqIQmZQ47H5qqo
OlIytvCis5LI7Lu1kOzaZg37lC1wEWt7Ny+Ze1l2q9lW4mohme5e7kBzWaNpA5g6VJBAIImYxbuu
BuIBYXWpVFzzO+eWppPruOkNJ0ULSrxLJrfrPS5A3ooHTRJ8kxBHzSZci0qVe0E+dqxBnMvhcgzX
IYKGfx/6T8nPT055XQpEj2oajC1pQz8oACUAyR5xLHKy8MoWYnicRWnj8YU3kuXAg97K5dZR0/6S
Cne57iaYaADcgsCl398T0/k61+3t4i4w5UAp8dQZ7fiS5HgKfsu2GhNlqxM6WuA0mFOuDq1ikZLe
i3Dja7+tL/59Pn5x6dG1Om480xS7NHOUO+Wz24+XcQEQz2xsLW7wA6rb0oOCvoef2i64H3fDd6Au
01kc6rv027XRVjlRti2nrsoNJ0Q7x8q1p3+A7spI1sVN29GYB3rYbD60kLHmDGu5lczvYgUVqMgM
uyu5mG2ueht9KkfW24DvViyH7kTECkOFbDFqwGEFaodZli7JWIzMSmdX1dkO0oO2Xvc3F7XjFv2T
kNSFOm4Z205c8WuuKLgfwmZ+USNoRXCyVdmHZoVHXbAzyLhrkC620b6MmR0t8RjekUDsfbP9UNcB
hnIBWZxSj8UP5Kb08Q0Pnd8MfYyXn8yPrgNE5dF22M0Q/taQP/cWV5bD0Cm83dyaWTNanLrqKN7C
rB7cDuZhO27AvjFvDv3NSG1IE55+OgMaE4UP2WDAbQJQ+3jelNmT2Zcfp+07vdS2bz4IMb7cnqzz
wnbPQHt/MBtaO5z3eXHALwwsGnwaGuCVVtea5T1sbZ+prCRzOiQqUV4OUNlkD0oRw3r12ezLtb0m
7gEg8eECoaEUp5AUsJy2XO/MbHTtgO6yBIZygKbb25YXN1+hYuJBYDa2ttXsxV6XA5nVaLf7Gyft
QeLZwuj3pCVXWypJ6wNKLOhUKib8tIEgAPLxDQfXbs7CLrpt7I+mmxgQH8Zsh13VGL1TlO4yji/Q
OkvFpCz9/nnAZxWPTqODA9/qH+cEzH5XFGqnC8qyaNhehgW65GbUSOjglf7j6LLyyj4bGD3DKM/a
8qvMW35zbPz86qKOrbjfx32TxbvMoevSFKpecBC6UatRoyxfrQWnM0i5iph+0zQEu5Qm4Vcgi7/b
zn/13Vpo5nSzOarnu+0puZSjvJ09s7hUuu6oj52hgBYSRJDpraiDF5/KSp2aBKY6Nl9/P9+i7EY4
zW0QDfuuLuzMfVzEVhodP0rXHGEHsSLLyBm8bZ+nGZZWPRvd6JQuOZpxcWmXFhHZvmRPuK6cJKFZ
rUMp7WKeZcFse/BYo6CuMvwmxJnwS7PkmNI1R2KXgVsN9G7RQ7zjV1S8c+GGmv2YuugIC4AiCWLJ
IkzsO1XbZ7tlG/6UWlwuHA6+3+1BhNUKLMR+FChTU9dsl1VaaPJj2rNI+PA1np/Jkb+0ffDOaIHr
sqN0BhvqY0AdrQvoRNn02H5Lo/NYKe3EVKps102UQZQ17bW9ddclcA+zz9biEkuUPB/yhQZ26SQR
XIz7EW6+0WmsdN3R0adsmhvmpNit60zORzdZ2+hZq/4hPLJ9pOgTH26rHX9octcbPJUTo1nRpUcS
MKvY8bmLthXzG1nf+VXz1mxo7cQcJz8APz/7kbU0N/EO4liaCZiV9H/cY1OriIMdDXPUEZ3nxw0l
cTYzDRnYsx8HHxM8BFLBlPhL/xxP9jkeqvdmU6JFZdBO2ya8xY9oz8FSwjpZMbk3XILaeSknLOaX
mTlRsL/uq9x+ntOqfTX7cC0u4wUGdyn5LXGeXPEWx3O+b0fDBa5FpnIsHFwLmu6tTt1WW/i0mJEI
HKUrj2wa8MBmztgkTgCD8+xtppTR5Z7L04/LxMqkbaGyPqICWglbyQlC2k2b9MpoxnXxUZKkE9Zv
/JwbDsz+Ch7KShyjBkWmRQvN1XLk0ODXhWD82cWDCyeKyayGpwItNmErAbYsSRhssQB8R3p5rkIz
Db0KtNj01Wgv4XGp4OGzP+FaE5zbdtKanfaBHp4u8+xbEBocZ73zRHmLQ4nZr6kFp7OixyCIcEPu
p6t9W/AYb83ubbroaMD1dfDyKcDBzb2d3QRnT2E4H1pg2lTZMnXM/QC6bC5cqHRn/dqZvUt0wVGz
uiN4tzSISje5jqf8qdhKsynR9UZVUmeOHDHn8XzrjVcU2yEvQJcZ/ZS64Mg5Nj7GNVcUme3ZeTgk
l4CmpdmM64KjuZGr5bbMeB3gfFo1a/Zpy6zws9mna6GZNj3buAD60rapBDw+VG+pvcWGP6gWm23j
rGliM+tOvvlnMelK/Eob/5PZt2uxGU+zWCYUASADPPdkUJBMxTaYhacuPIq3NV2HicEhnWGT7mAb
uuyG60U7OluXOlWW8GTDcQSum13UtBX6v3u1HX+6fyY9la7dWWFTUkZhQ6yEl97uWZ7Q7Ft53nzA
l7k1u8npKp6uFR1/Ax2nRZzepfCTR3swKr0pXb8DdrHisDjuAr3vnFR9Mp8swbZHRotGl/C4bkPu
umVJYlaCr2zclSCgd2F2A9AlPLhI7jQFBFz6e1x5scZd8bE3+3AtUgucpjaQ2exgcyDu0qBqn0d4
uo9mo2uRmtNmFZYFS9JT/nuMyc/bejDK1+Kt8eOtKLdKLi01mLCxn3AYz1xuiy0+9GYfrh2j2DzK
hHUeRDTPrifxWEyHJdgN51wL1L4p53GlJzyaYvyWWxeHIaH21Gx31DU8Vl+DE7VIr6S5f8M95iLw
zRRZSlc0lktmLV7Jh/vHrIqTFgOVfces4qF0GNGyJv0QtuRUg0AcMgENlF7D2OwH1cVHotzjok64
iIYJmOPYdT7iqfRstFh09VG+Yq4erLzJ422+dmCzxdvvGhePgfKTXdfTwhOnzenvpYIx3zp73+x5
fjD7ai02yzVMrNjlq4sgrnDYyD7XKg8Mp1uLzi7x2tkvPVbKuF+GGVJMoKzf/v3Df3ESeVps+tZW
VUiaYSitafrc7nV8w+mUnTUzztD//l/8atq1CMXHPQnw1yDVBwUbQ2Y5XoWYTZndGj3ttqtw6srq
2mbmp/iuAPu2BsrsfqErkdKucD0LP6ZI2ZK+N/Upr2YjOSa0+R83XEcig8skc+IP9u1Mok/GbWE2
3zqTyBZtUU+SqoQ1bMXVsu7qzC9qI/6Jo3QpUgqJIwUQ6kclDhNrTSIktKUR4IfBtQitE7/yad2h
oFJCvW1cVKS8ZQazpaKrkcI8FjCumfQw8z4mBd7VPGY6w8G1IF1EqppsZPAUTnw2eteq+J207Bcx
qoOJ2mxKEtCsIkoKvIwPtXCHz2ttqebgjaNjuKnrjKJtjbvYHfhfFgzcb/ramk/Eimuw0SagK5Oa
Bmw3Foikn71tO5nmYDlNXP83N91fTJAuT2gQfdvgwSkgWnP9sKU4gASn5RCI34z/ix1M1yiUsiUt
Hx8/Ppkeg7bDZdqsNUPp6ichYqtK5mNusXX7Q9PhE6fCwezg0PVPfeLE2+gkfjS29W3YAMz21L3R
76mDipBLVy2scSK1xpB06MbuQB7QLLWoK6BwBwjXrSaXGyNYi6ravqqt3UwUpnRUUe5047g0/JhT
09yOTv0mKEOzVk9aUH/c1m1XzFYjLHBwYXYHeP1CGoHmHKUroPZy2O3RPm7qSjxMfnWralkYLhPt
CHXxth+EIE2MM6k85FP3sm5YFBstFF3/tGJiQKs+UzIv2yMGupdh0xomLXXZky+sttssPnxYcZHr
q0erKczWt64YcjC4xAib3RB3rKM2FlM0MIJmJ7QuGPJEXCezDESkFNCpwLaiqR12wwnXzlAn7VYV
16yUPk7v52p606bOO7PfUrvl8nIWjd8Tl4gRHjbbHqKcZpvTfx/8F5u4rhkqigo5AoIVksTuS+ym
B3rhzqt+NzufbS00UWenc98DCA3ScYO5UI8PLXYHZldFW7vjjjj0tfHILzqWqzid4eDTxONWZukW
nVhkBXZd2MepwTLyAefBy8A2K1jgovTjjmVh79oVMSFUFG18yFP/bTLjSPLvP+nPz02pE4vChAt0
tvB6nrvyKq/L5z01E69JXTNkrWiWi5Cfc6rC9pDtS3uyytko+KWuGqrFXPZOz12uXazTbmyut9oz
+imlLhkKrIbXnOSq4jV7ffCGvDjJ/e2r2Xxr8VnmsbRxeOQxFxa3SfdaC+/RbGTtdlsE9rznxzec
wv5MNvjNlnIxU8RLnVVkK8+SDnmKqHWs26p+XkX7ZPbZWliyx9qBlB4jh8GnvJdfl11+MhtaOzRn
pxRLD5A0os0rxOoZJ7rZDFHmSF0wVCpv8pJGHO/i8oEq1NmQYQhs9OG6Ymia5yBtBpeNcK5ttD2F
e0DcayRgkbpmKA3neQ0mZiXx7RNRj2/qKTDawKWuGBrdrE/czRHRHuxoy8f+flhHo7It/YQ/7oJ2
mvae8pjvbMzxI2+9w+Y1ldFpL5UWlUJNRT1mx5On6Pr7vPDKJ7WNsenwWmhac+GMccu85JV3khXu
bRWaJeKlrhnq52SqHLQP7Cdb4+BM2lfXakE2aLgUtfAcQgsUnLBFtO3Yqw7paZgqs31W5xU5vdgL
5fWU5CZcNps9/Zx6m1GKUuqyod0Pqad6zHjlpnezHdjXymkCs6Wo64bmDk9Ce+XDMUK7Gy31CHw8
Mop8XTXkl7Fr9xPC5nkssGAak266zOWa/6796BfHvQ4t8oMt8YMY6ZfEqrZ0q5QKdGW4VnTx0B4g
na5S1IhrrKLOS+7ixQzbJnXpEOBXqxYdteG2m92rYML82BHV9pvw//m9ltPmx71ltIJiXNoenaCb
ipMwb72viZs12SEc09Twl3V//D/SqQfohCcI/fSLOnRyOczYXv3mD/jVz6pFKaZT+AYWqCDsshO3
jQWTmIYZs3ZPKbVztFEbnJGJ6SF9dr0V3qewq2qzL9d1RIMT5Fk2UAHt/F6d2IW6PFoKnhpFk64k
sql/VmHJ5XYbAizG4/xEFMFstjPqOiIfOw2V2scOh8LJWjzKMvqppmQx2x11JVE1DHPVuR2WD1N2
ZifV476btSLhJvXjUmzxosNBlCrlGKvikGRVc4i3/83Zly3JjWNL/kpbvbMvQXABxm71A8nYMiL3
VEqpF5qWFEgCBEiC4Pb141HTM7cV1dUaC6uyKpMyA8kEsZzjx4/7dfqqyJB/Hlw2ShAcuiDkwJU7
Y2q1uWXVtW/0YqfGsz+PUwIjjDgRGe/5vR9fVzAHt/nnBycd4GEpCeCyWIkUC/P7NFy5VC62ZwML
bLhAgh7S1LxLV7ghb5TwriuAIl7++cEXAW/JGWzLTRlOZUr96ugN7jrBi+SSTKSVTBZB/HijITR9
F2rh4JgI//KrNugln4jAX5RGM8HoMIJM/Wq8M13/dN3YF9z4Vc91CyXlGCy5Zb5J1gHe1nPVXxcD
XPKJuqikNW3OIXr/Laj5JwWj2uue+2J3drOORdedWclL8UXFpQV0Vl4nRpVEF7sTuWfTrUYBMxMr
iLJJtfQnL575h+ue/WJ7chjVyh71IbQ3gsziD9EeqkDtdbvokksEm0be6KI7lxDoDoKlG/fLDtC/
uD8vRYCKlmmFqhmSUBcVt2szfGW0kNdlRZdMogHBhSQOsSh1nbfxjfthzbBexX5I/sQgGq0Yil4C
ZHG82sDXHf6UA79O2SW5JBHJboZ7J8PourG5hEVzOpkr27NhN/jzuRUMpVnwD6CnlQxpTegbLcer
2DJgUf48tjFO8tghoWsH/yi74AsT8soZv9ifBJZAsN4GFAIP04fz0HE0ba/aPpcKQFxw7Q8dTvJh
5jlr61sRtlehn8klfUhRHXvRxJCaF+OQzQiFuPK7647x8OLqNLZx3dqhz0bL+qHQ3e30qzzuPKl/
5oMkl+o/Qlger/WKyLyi/gb2dNFXZz2gOWs58ZfrZv3y/jSF73lIsTagPBwKS2VaAQe9auxLBpHn
T00rmxJvtJTDo5Ir2YEOpfP/PDr797NzySDSTRdRuL2GG1XM9UnDTPol6kcQLNFo4amUqyA5KUzq
j7mN6ZXg1CWzaGiKse5GgdTaNqf1jMHARP5X4cYZ0/437/uSWtTHFB5tFa5VNA/7L00fNcGm5qxH
T+gMXbZNN82Rl2oYT5usKJIQgofUs9cthEvykVkabivmUagFiySDyeprN0T0F+8q/Ivf7Pz3/9Il
7ldoKR4bvKs2iD+afpAZIcV10s8Jvbh3qetVyEVBN7OdZLomYZAr7pLrtvclAQmFda9aFiziqPbv
w3YN9vHShdcdTJdmaFBnngs+4NG7pT+MLfieBbnu4r3kHc2zDrVH6nPFBwATluv0CL6w+oWgw19s
vkvqUQwbXt7Wlm1mNDboTcUI++BLg5LvOFSw5MSV6XfbRKsFdQ/XsP66q+2Sl+RbM8MrEhAOd2EE
s5DQ46eCaOtft1D/xE1CPRJGHtgFcT22qW7JlHpEXnceXlKTVm4HPylUsqFtE7yMoavvq7Gv6+tW
6iU5iVa+kF6FxZTEZWYFW1PbkitLZZfcpKAdgkkITIyapjpfSnrTCrjU/+ej/C+Oh0ulpDj2uGIL
Bie87ra+13wZ4Ch+5eAX9zNyLK8fvfPBVrJip/SrpUZfFw5dcpJG0Epa2IuHm4LbRyOb5p5In1zF
wUsuKUn2fLhXQsHG1B8Re8bs87kP5z/P+F+EFpeMpNmQRUmfg99Xdu4rjIhqP0Vg3tF8aNXy/J9/
yF+81ktakpVtKX0PsyO9+RUB9JASTZ6uG/sifvYt2oiWEceyH/cyayoQk7WKrlztl8Sk2G+4mS0O
zziiIjVQkNz2QVP/YvL/al7OL+VfbsOZNlU8wMIKkcv0NSjkCSrp151fl1JBUJSiHoN8wmacSQb1
5TsjwuuS/kuiTEJQczYUc7KuPsDhSgSQIrLXtSgll1SZIbQmMQrYllrplDJk5mS5yq2XJJdcGbP6
fuPX4Mp4g32BnuG9SbzqutPlkirTwC2+71xzhoelh15QtqkK9yvA4g9C2b+JCP2LlbJWw1BXYwj2
Q9OzZu+EPyWpx0sv3DXKqgftF82SGo4TNGNllXzwwCAdcxJBCSHtGlm63IEEd/48HJS2U1sEv9Iw
IOSPw+LfPN0lDU5wtvpiRMkDPUisOAkb2yGtWB14qRucSNKqb+KnSjhZZiQ2kdlrQ2fT7oJxcOOa
tssKNVwQo+qF4O9mdHXUISkPlUuWH0ulE56CPS1zIbg7jGYIlm0ZeXLI20WDjbzA4t5BZt1BLi6a
PA2NHVclaRG3zatZ65ht+FTNTV6vYyGzwOniazQurc4rKacPs99KcQv6YeLSgnVlly3L6J6mZVyT
H4FsihICWLXsb7RppvsFtn7hXV1KFp8gxrWK0xrBlOEoPV0K2NiuvX5F9TGZjstUG9OkE4mGYk1Z
37czjNB9GAIm89BANhIGUGzewlp7leDHGgICIVXFsIdNq6x2ZgIA9tEuwcJ3y8JUkPW2L8QH+Dh2
D41B4ne/skipVNJYVzfcD2v/Ttc9oRlvgWafPFM200PUd3qmaQlZnAgHGDEcoKiCW2uTKanoeHI9
n6vPEwlIexCLjB1BE1ncV48ehcvOqQxWB9Ul4vzEPLrQiRZlWwKadhq4aSSPvfO1PSCiFyxtZsMs
HH/Usm7hLgvT7TzqC2U3YSlM9HnQ3tQlaV+7QC259RPLGBTPpZ3geOAayb9NbVeQH3Ba6LsXmoD5
dGpVNOl7L0w8fuwnjzf3jq0jXgAbZeFSuDaPOsrQrr+s54dEGa/JEnQ1lC9j7SJzL+qI1WEWdrDc
atNmIGY4wUsgZq8y6FF4clauRbmvfcwyekQqsWXlWpg2jcHyehIuItP90DQAIRJdjnU2NZO237mZ
it5thk5D25/2nT2C6cwGiug6YrGPdud5fNZFjboCRJoUeVFFSYO8NYLlvW39OvfWhuCtR6EPlz4d
mjLz16leUZ5phrsuCbo7MVYhJBFFw9+KkLXiJmZJj0zPFqJf8Qt5tULu14Umi1lznpx2ZzALJKdk
6m0+yKj66K/G2B3ljXcDRLL3ANOWjb9Z+jZ8IF1DDgMbaZfpxtRBSpbGJVtDhWQpD2EnnbJOwSMT
8s+FScdRAZtWsHd4ayo9LSkTTJC08VCvktbvdwwmGVtIyCVvaP1GzbbtV5PpcqhUHhZTv6SENe2u
byf6aerjJUpt1LYSROWKTTm8joXbtVFIv1fD6MEJtY6fk54bA1foei3yKAmF2ZuuRZVm7FeR+mPE
X+gS2VzzeJq3FnIn5d0suLf14OygD6AX2reuI+KmcmX5JZAETyUl5AozNcUTPQy8qMxT68HCKysJ
NHXyVTUdT0nb8P6xW5h8VAZ98mk/FeRhLiQrc1v7PstjxWo4tzXmYPjaPhath2RtibxizAdtn5Tt
4v2SwGErn2ky9Vuv0Uu7HXqyTBtEz5FMIbXh3nuhqX/rl9KUKRgoXX0UjUMNzaBBbDroWpqsLzyl
93QttN3gzl3sLVjBB82m/p2sArPTiDq33igEzpmOHqQhw6suQ3w7KhbdkNWoEz2W6MZnaeAv0cM8
dom8gf9SBC6AqG20peHMnmVHpDuGtkUrUGnaSW6dWyvvZFTt7B5+M/NRK9glp6yFKlM2ChpMDwGt
oXFIu1Vtm36ZZzg/+8v6odVs3iWokZyqsKx1TigajKMQoMaJr7HyszleDLoljbQnFU+x/tFPSidb
EblkTrlkfZB6RlfzY8dL1EIEXRv8N0THMiqAkpENmaJC5kujRzCCZl6tTyYqJ5pDRhiddb7r16cw
wpEBiwneyjfHB0hlwxFvpHmly+m2ALsXBW42zGozLQFdMlZBCiqVLpZuVykFb9s0oqNKKTq9j4SW
dDs2df/KF3gZTkvP+n0nwei96Zdl6R+mRrcFak4g+caPrVlqd4u7qIhu7cCXDwtvSbX1VjRe72rm
QXMhkx2FLRpMauIfIokt+se5Twu0A1aS3ygHcb6DhjqvlGktOtrmboAK1u0wVryCLRTx6yNWVHdb
sqpCW/vUCFRfYdWzWbqSTI/67JJ2T6Pa0MzJlnwOEyjPAc5rBCTmz7opH1ibdKU6UgHtkxwymH5R
QXVjIHkVMn8zGPGjbr3hFYD9mqMZBQu95LzLvARadkgPwuRRoWb1MbZm/MZXNXcpqV3Cs4IX0aGt
aAsN/mm+Da3vnqo6ZHFmekgCtrKmRzuOo07DyTRHIDYiG9BGl5FW+YfQan6czTr4+QThB3hu4Jvq
t9aW7ecQ/bsP0rTlXKdh0cYmDw3W/RMIYjbc93T1dTon1i+3tZK8zupJjVHeBS5+IwWPgax7w7xm
2NWhl5rAdeQVm8oV+cyl152EWktI6NWr2UpbVOEONKu6TbH07FGFForo/krqQ0lhIJx5zIVdCum9
ZG/Keh0ySFH05Z5JntzCRa5zqak8Ne+isq7CG1qNpHVZP/fLMKW9v1h638oyCbNJw7Ao51KJR9W1
cZe31q9eRNBblfrFRIfM1mpItYMdWNrHsZzuvJonLqsslwejVdMc5yRZ1W5IpGefgoCsLgMdB+U+
KhCCCLZUdMtY65l9VdcJkB8XNil0fr43ZNR620dRbXMeCXIjZ1NXOwb/mm5jJr/KVcxsRsMR4ZSV
kfk4wt14TAeLOyBdiHpTrOfHCh3hKbRwH2rZwci2onWAkx4tNDIvZ8LsNkDEkc7YjEVKF4JLevRZ
fTerskkrX04+vMDH/SCRQyQTSVJqCE3xk0ze8+J+dtWnpYVtMJ0jup+rkQGFaWPUvOmAe8yFNdQ9
vRm89MfBd010U7gyEtk4t9bdDmtfjFlsBQyV2q704i1tO7SXCrT4BS5FECOmA/F10mVqaGqZzsE6
y23L4qG7o2PpXDYMDRV7s0poCs8VL5ObIUE8knZdO7ofS6AinoargrXfiCB8ym0xMZV3nQj8rCKI
HaC/Pvv9R1YWns07wgqXGwGjTjzQbF+Ak7VVtkJ8+oSgHj37NCrG75Nj0KcxYeFX2SSxmo5x0vE7
ILJrsfMiBFc7ZWy0vPC+VxHWcjD5mRbD0jx05Ug/tVEbYI8snkGEwguvyxgkaBvUxQNT5dZC4m1H
PagQbGkBo4EDvCAVzynzhXgS6H3y7xoerUmKcEDsG028ADPQBMMdC5Bk5OU0FTxrFScfXeLNEthb
FUu99xxcNlNdIW7NeFQ19E6BoVBmsrLouxlnK+/HYEAZtAwh4pDGK6h6+4iXUh27kpEXYPNjkuHc
1LskIOy+nhd/yOu4rezTSvrpCc/tf6WsgCiigehBdfBXeKGkEKll47d1XFiwgZs3cLq5GaYlr5PK
Jq9oLo77fYy3L5OsTwgXX10zwBl1rVClTcWs+UvEzFxD1LmM/Y0HU9wqW7zB11uhoa6bu35wyxEa
U67PQqGDLlcOSnYZgn7/VAk9j4h+rdLHBjpXH6GUwvzUtA7ak107zBAWTdr5Cw/0TEqQTKZJ7+2I
A3pv1aDNxvYS3XF41pHDX76OSpAjcfVuHO08dY9zXM7PxqHH6LguJXLVYF5kc5jniAd5n8CzKS9m
srKcDEEYZiuJu3BfTQHDeTMGJSS7h2EZ9mSNkQZONdyPX/HOaXSEk3jTv7caV+guisO1+yIDtBdl
NCZifliiciGPdPRcuYFMUMFyXfvNNg4T8skEZLgrKe7+PCCdi5AtNAP6HyiainMVdsWac22c27d2
rmnOwlp7B16CbfeIQJS6DEabVf+BNWvb3kqovSHiGvUM6KMc+q2Pke90sSLAbJqSqg91EDXuVOso
4Z88FYXm0xg0fnxP5mFi+4Uw+jLSiLZYZ6q9N2MfVfse/j5RjrCayKyD3r/ezI7rIEPzg8/fKQW3
0KQVWSfQ/hbnnbwkLoabsEXZI1tVp1rsmNasaVdHHAzeBJS75AarnmP+IeDj3Vd+UXgP8IVCOFAX
HnYQXnZdxgrtVHhPW7r4y4TSCcTPUhIPzke/Qti/hIOKsejQNz6bt9a4evrGIUJZfBtkQdbvfMTK
tT+CABvVP3s1qh4pKlxQi8ypwHfpkpiZbmx3toirKj4dnbR9nasZt1cqe4HkVlRD9SVs4vjTDAOv
MyrfCj+GXXyCHYAq0SS2rsGdueTUw/8LmABIN83HIpw6szwQOFyWS8ZHKsc2x1lQarxUxyCJUiNp
MnlQW2QvQ7kEkOVDDZJvIPNrZU4rudgMPgiBn4KJI1qcCjNUQkYk26+jRNM5QGi0JjZJjrDRh9h7
nBQgA6dsVEv4iQQ1TRBpGOJlYakqcT+SiYp3HLOdzieOtbQtXZewA4vGFm4LEZ97/sbLPrBPrgRC
8KRN0qrMRrEWyDKEg5Gwojj8EpyjxSYiRFQcBK+Brrd4rXF1XEuPPwc6ruodGenY3XuWkiAfccLU
N8Z00zMMUOHY2mpXho9tJUdEp8AK/HcX0ZBsEh+thXuQmsY16xFyj892sf6YRmvTqJvFTsW4Ky2h
KHOtwQ8weyY/nYyYv/hoInhmTji0g3it7aFs6qjOlXFhe0ymqXrXeilsm9oA2mII4Y3EKiSwOJTb
SflJjd+SQevftndNy8wem9B9Kn1VsJSOju2DeGU/aj9Buhr7KomyBcUSu6GyStTtgLfS1qnsHFDq
dBkao9K1nijehFujB7hfo+ltWcM59fF688kO4ZgHURc8xHwI9JGiXEcR++B6S4XSUQ8Cp3IBpIct
Lj04X3K6DTpoqm54G1D5bSZCuw10RW0Ie8OScOwtBNhZ2/aoqwyej+aSOVLRfcBhb/cQwTHLZBQw
tM5WJMkqr9bBlsd1riKL802VNAVZGk3iFfLP4UAhQH+7OCfqFK5SEzvZcOmRQ3mGVjaFq2z8MVKW
faez5w9vPrF2vi8TdOJtAepCVDYwUYFfYdYRnMDATiuzGEb0jxiii04j89iAc4gQhymHihz0hJuu
lns/nhoYpjtmYppBu4K8Eh/IUzpDauJZkgSoDCxdCmSac2zYAfcN2glDkKUOQNZNDGMzSTnwHEgw
ZL7X9RWoAjjmIPQyzkgD4tYP864w4LG5RnTFsSd6hRM5SYogQ4rHnqay40nq84nprGW2+hRDFO0w
mKIPMhE07EPhGNjSXcvLl0508UfpEhllxJfVF7R/rc8MNhF4yAkXOjKfkKdjSflDPBbV58R3iuTe
JPUBP2R5oAv1NjhY5aMU9RAgWJqnJnMFs7tIzIN/aOoFDOqQYWlkrYxgWFKPMELarggDxBZi2q3A
PefgPjUVODJvvH4y5bM4E38/t7JFmBOgEhP+QFuuKJ8b0OtRoiG4pYDXQI81qwoAbXeSD+pkl8jf
1M6DjE+F6eg2fV9L9gRRXH/KEi/AqVvg1tIuR/k8KvLeIbjvsMA8AijNU30azUCRsnUuG4hOAx1J
o2reSG7ugihZPkyBdHuhmL8cB2F0/83OfoHLohkGceMttkEXpM8qyse0RkvNw+xTqjIuu6ZLw4R6
3gPtlvJ2oCXzMzG0yWFls1ccrJ6h/21kIaoPjYB73kPBqjBAjErGOXOVEI9+EsCBiVvX3EV2pDAg
UYVZbmck1QfaTd1xKYLQZcidoDIUFbhIB6Rk8kGHIftKGqWqXCaITFITVfyZwl30BqXwFjJWbuwR
ZY7V/AqMRiOC9tDoitSmNsPR65MYhdl+Wj76ZpoOhdevNFW8qO/a0TQ/FEmSTgOHIDgtikWtzbEZ
kfAdx57xOnUrcXO2yBl5fqSVB3GoCO9sx2o12jKFjE5VPCeRaNnRq73qRrVSTVkfytm7CQrnWsxm
MrzDRFCKNHJDmaRkDZduF0Jk6s2xeR4zxHHFfRVMwSks+KNzJcijELxjc45jc721tGqDk0KR+x2N
9MkjhCD428KQXNzokqhi3xPlRzs/jBe3g81LP6RDN1VPEdoTH8OhKLu0L5LlDW2LyadAT/pGDlRv
fD1ulxJYS6S/TRRbIg2tnT6hfhCmYMcgWkO1Hien8e8E8st7Cvwb3lkWFIHNiPDptSTrfOhwdz6i
h8Z6hyaeAZGquJgeQx6sN6NNoipdCq5uRLv71q5TOixwOptDf8qT3cAhLZHFZyS4JLV4DpQoPxGG
xVWxSoO7FEZuB+9ItOX1oC+22dBIvIoaNkR3i1DBXSzW5UsBkO9DExX2fmn5QPZck1fuL+ky9T8i
Mb6sShEAy4MQN3W0QvOMgdJ5jLqyPODFeGlrYbICHs3ULPlg+6lJMf3Rh8Jb5zGPETz3mfNUBa4Q
MLYfdIXAHHYDBQYNJ0f+xJE031fcsXuP1o3FrbMImxIsW+xTu6jH2p/mcbu2NJSbslqAu45+2L3B
xcUPcHNTCnS+8R4J94YDof4Aa5di0t/CaF3e2TK2PgDIJepwJTTsh4YS2vcwGmt8NO5GmRU4dwvg
HoDmgUSWwXMgAFCjxW5yb12gmyCdNIWYger7ocgNT+o+DURUzAgOl/nk5rmqswj4/AtYMHSGEo+n
BZJSO30GRNjq7Rh37B0bK9jH8XqnPdrc8ZrIW7r2o0zjlrr7LubiFsd18lU2MCP/BevirwqHF0wX
6DoPto0q0OKTMTigd3XJKOXX6eAkl+IAyge0EUgNxgiWuDci3FKBdx2v91IeQFRt1Y31uXhI6n09
4jgiwXSd1U3in6frX+qp3RhWxsI0eDPP5/XTwjm8Wp13XS/CZd83oWYpC1yjG2htEravYn+9CSwq
odfxHi8bv8FWrwF4g1I5TfGTX5wCXn+6qkZ+2fS9LDWglnIF6yq06SriBy8OrluJlx3fKC6h4UNj
rQhRfG2n5o307FfEvn+/yuPLlm+nE1XQEmNHovho2ZrVyXUWfPFlw3dlKxXVM6q1pac/Rw3qWGL8
fM1kx5cN3xTnK4UyAATNNJwcoimmKIK+Xzd2/PMCp0NXcmSFaMpugvcVBRbekfmqAjaIWz+PjdIR
GmK6c3tm4n2FSdyQE6HCq0hokAD6eXBkNnNDIzRoQv2mzmsk0K8ooXVXMRJifnEc0nABgGjPi9CR
4kQAVbR0vXbwC9pQiVN8aqQBGdPZu3ips6C1V8nHxJdGEdCKBPAeo3kqHOZXQItwUC8/XrdSLui8
bECtzEM3z6boF/pQyTJMp1W4qw6U+LLtG2XRmK9liS57D6WcqfMOSV1ep8AUX/Z9R5Pv89hvIdxF
gc2idgHqAvLqq+blsu97FHORrJDvAvWOv44dalIA6K4c+2J3NjOU+YF0g17SB3uVuI3S5Kq7J77s
+x7jtSsShscGlruddP2ZS/Pluhm52Jo95DPj6Cysl1C3ZhOVy76yds2vG/1ia7IFxAJRQN6xdtzC
MLzPCUwpfnFjnjlef+adxJdt3xFwHEj2ohdGTQ6xo6AFjFR7fwbtgraoCwPWqmW7b2Iy/9NC67++
zf9LvJuH/zO6/cd/48/fTAvMAN5MF3/8x4tp8O9/nz/z/77n50/8Y/du7r407/bym376DMb958/N
vwxffvoDLHfBkn1EMXh5erdwQfxjfDzh+Tv/f7/4t/c/RnlZ2vfff/tmnB7Oo4nK6N/++aXD999/
C84e8f/1r+P/84vnX+D33z6+2+Fv6Rct//SZ9y92+P03Gv09SiiEFHAaBD7jZ/WACZ/BV8K/M+b7
EcQDGer0wZk2pMHtLvGl4O9RFJAIyW1MgdWeG+usQZ6HL5G/U3wvtjoDaSBK4NXxf5/tp7fzP2/r
b9o1DwbJj/39t/gPR5L/WSNQKPRpGHEsiDBGYAjl2Z9voFiOtC0rNmaEy5uxCF8HGruHtoIKjgMB
aB93yMBQLSdpZNR6ZOv8EKjebHXjJyhZAzAHVilcyvz45Pw+3PkeEyhX0/UBMduM6lTdoY4/B+Eu
CuecDsAQRt/526pB9dGqrkjtMFebwHYkb6U0G0CjwA5iL0nBe4DlrRpyGnQGJfly8O4gAPLqOc42
MCz0tujgq38UiyH3AZTAPkpvIQ/GUe8xWOP+wU2Vf4OKa3OK0DGP+oheRtCAxr78SJrSfgYTAT1F
kD2u+51l7raYDbjBw03Nx/eO4gOlS54E+j9yoOLfaeC8NG5GbKIJxZaw/xxUnwJXPcdlciqj/hCo
ZhdBHDssD/JLQYLbyJsfIqO/FHH3Wa/d177XN6ixblTCj1PRniA7vq2m9iFB6Ak88KHR3oAC+7oH
s+Jlhr2dF7e7uNhMyQPUSJ/Lvn3WKFDAWC+5C0SzgUlb2i0EKJI4SjU/TOxTXSUAnYsMNbAdWpFO
sZ1P49TlkwasGhvvczfE7oygPg5WPPOl79Mkqj8Pc/cUDc3HmK2nUibHZSzepFk/TlYdCjLsFmM/
RGOAQCJBuVA/LqLfojqA/FGAxpaYN9tsYN6MReIV9+NoUKbw0H3hv1F1Et37vKy56eoTNNyfAlOj
8NiIY2L4Fsh+lTERHCMCyBS2YbclaX50FMGhqlPQnu/aHqQCy+6DDj8RSPuaLPVesPqw1lEWjTIf
6nsUIHxG7h3uga4vvjRSf9fJmnvDoxfU9yClQZ/iKCeUAcg+Ch6ctrnXb9cVIswHVs5nTCJKB9rn
4+I9N37wpTXBXtL7kCxAiMJ+x7naWQ+ldNj4otzibXtvBbXGfIiKF0N3Yaieeug4zm7euaDeeV5W
lzC98MTB46iZBzWYdsEdHaK7YWR3gWbbzryu9mOh3SHs+89rUuTAS/dQ/tygEHoLjt1N0oSfoZjy
UBYSttLqfvFIkIYGP6mDz1I3WHDE1MGTn+1Ibop23Eeg/IFpAlYrVieJy3Rkuy4IbnnIxB2byU3T
lp+j4AtW0HHt7ZaM/psM3mr2REq8p26vwZtKm3H6gSr9IzKjZw1myMTKnZBd6s/0kOhP2uuCVMeo
lDFvw9rhRCd+g1DhQwWKiR3OIk6AnqKMSbftyRN340dSJ9twumX01kVHoFBtOiXLjp+RhFIe+/iV
efWNL9QWlLdNuIg00XQXVMPGWvGZK9RwIl08wuv2OTlvvpLxFzIC3X8Ku/dmCXMkmn1Dch3V23kY
s8gAUGUHsE63zLcnaupt3PJbE/M5lfve6GyCJaCpygzNtGlvEjSAAJSgzT148J9QF9gvQfEh0d7Z
7OvkyWbNiMcf0Xxy9OLHUXSYhmBnuDiA8L+Z1v9N3XksyY1safqF2ssAh94CCC1SM5PcwEgmCa2V
A08/X9SttimSt1l9dzMbWpkVk5EBuDjnV2dXld1mYR5Yb/WoxT8tpnXfD30fxn2xm5X2IWqnK93P
q6uZX3U3i4MmnTdr1aHYGphjfbFssiQc6Bmwi9l3mr0ZH5N8a07iAyyDP0potDhTrt+Z3gvZIvcG
8FIhgN6Qv4NBpkPv23qxVfqXxV12yl7D2HO2a7drWb4d7mwnnz5IeGxOheh7wrguAKgoGOr85GX5
YTQyx2/i6ATt+d5ohsaBDgDvjtaePMRjt05bO5mfUHfNIUbmaaPpZhrkUN2vbtX0nPzNJy9KujOy
pubSDUUb9I528izvjvTdM9gWaoBZZCeS/ty7MWK3ErKR7Mw0e0/G6S7Si7PtAXa4/ZidojJ5sOwU
Al/XWRzOvuRH/cZ2wCd1+TGv1qfBKj6P9XTtiyKBJEe/NwyVtrdyfToPjaRdWMzyanLzPFplL+/n
xdCvUnuLMtJ6oyI0HBnOGUB0+pLEdoq8JC5Yu62+c1Nn23uX2Us/Fwx3JVepBMvQcU3F/R409GEo
e9RKS/0iynWTF82uIEj/VO1E7lp3WZUfBpVnvhPHqY8q1QplNJ+wUnp7T2lbr25rRielr5z5TJlY
nmQUrjDiu0KrTzJz39ApvCBwELBGzkuXtlE487JyJ1/CsR3PZXWflhDWMo3MwLB0cNVSHSdZv88T
VP9oPCfddKqyuQ2iON8zN+3OFMDNuq69NXYTfW46RDI3unxI2R3qWE0h29zv46QK6kKuQTI2Md6w
KfOHig1CrMdrB+UeEM7KDAWc+JqWvWq2Gg4Al/HB1dUlWz87MnmbF/6W9FWX7crS9d0yXyHHxbuW
y005eTB6686r2jnMY2PZLgNSRd0qrlWzUHi0sW8XFhj++qaNxnexYA9fdVJUh4x5rDgMIt9WHbJW
ZdLFGue8iJ71NfqUz9GD1xDhU3lvszl/nj15b1ncUObwnoAyy8cYyU6YeOI8cCk9z61Z7ZAqitCw
Ju04JwL5X62lu7m2Kz9pbNTBmdAZWzLWoVCIIfHdPBlFrLjyW6KMi/7aTSswfG+1jNrgicE7eoH0
imhbFzriGsKDN2pBbMjkypBx3dG5zODm8Dej+0vyS2pzf09u3LxZUcEFb7bTN1MMzhb1DaKrsSP3
ljGgfu6lw9EZkveKib2UU+vZdqwoIDkL8ZteTgjhrPyc9HZ+Le1F26WmPmxdeB1f68kyWCA84rHb
y7Jr/FHnKQNbb4cVgsZ2VWB6Zr9DYriDCjYCbXxr1Mc2Nc+x1Yig9KJ79JllYMTakfLC4pxyn7HV
3vVFd1AcI4Y27zuk7LVC+2qYQP35Fw+Rvd9D2W6ktVzduX26SUX9WUCkarl4yKsoprksUfdUx0XP
QsQ/XTC1UwIoUT21KjmvVaZzsA3QhFnXHG1rdE/VkCHrHYThXCH01AVpeHHvdrfTs81hGbPBM7eY
daqHMoXs97BdadaDGy/uYU6at0HgTDHSPey8eFzJ8H/xHHljeTDnadxp8xiSgB9tmCNXh3M7lLsW
38AuaY3XqnEcEuHE9/8qa8/QwXtVkBrOk5iGw6KVynfFAJUoxkMrbJa1WfiqWS6yk1/SngHak3wf
KTTNJgpk+pef6j9qsy7p167u6+/Dz03UD33XXfOtehq6b9+Gy+fm57/5/2K7dTO3/c/t1tOcDuu3
rvhcvf/QcN1+6l8Nl679YXp0Mx6Bb9Lw/nT3/6vhsv7w6LNodqRNvjl6EYCIvxou0/nD1SxD86Rn
2ZYpb+jkXw2Xaf1BjjlQqGtJi3ua6Jf/oOH613TWvzVcmm4bNl2fx2/G7FYYmx8bLvj3uNVTKX1p
rslbbno5B2cW275uZknta63WwxWt7A05xPDPThvqs3Duy7aIDsnaapsm8TTf1OP+imGyeUoM9Qlh
X30YolG/w2zg4boo4rNHUXKJQbyKUPZZfalQVRC0aZuXyesYWuHIQxNjoPerqZ+OKl1RkTCvaWML
lPi+RGlysgwx7sbIzo/wg8NW7+v1o3IyPVST5fbIvOvlFKMzOumZeqq8Or0ofnpnOJ3h8c/OBvdm
3L0NEaLVW4O6lU3zQORShW+l6kKnuA0pEGUS7xxsIZuiN1ArE2kEBb94ut8lqUUJayCgK9NCPWQI
AFDQ2h5DUmvpD2Zr7gwzazgoh3lXxJWxLaUzfZ0Z3LjtDPNb16eSTI1UC2rkXYFEAXu0CxxBsyiG
jTC66aL38XTUC3TLfqXrzmGepEMvk7jIMHQjhlFkLOGbVi3iixQr4G/j4eEtizGw9HQ5qr7Etufo
SnxcO11+KcfM2Q+DkaV+TfLOx1gf8iNMZPOEMDgOF5JJ91OfF99VLON9DpuqopugNRmX/VRX1SGp
ca6HFSXw0GnVHnNA84JxYQ3GzooviL6dU59YreWbeT+hswWSoiAorBP2MD0YsRccEPqKK25XhD12
We+8GmnSUmdiRIdaVrG/CoSGLTPz/Hpp+nC0rO81Ygi463H2cXmsD1hJrAdZyRSyrnQPdNTezm3F
rRHq+9O0Up6NRm4fQQ+KbYFMZM994d5kg92LLATGhV7Pt0BcctdWPU0BDVtoIf0OW0Poz7qpFTJE
PuYzIIC731ojv0F+uSCECXpjra4EI+z6IXe+zI7D36pri0dXaKGjnFdPlu12HuyayghBupa1ztGM
Z/NS9ZEVaBqCwsJJyxAn8eTnpeUcSnctD0nZDvvGs2grZ29XTpP2AULWfTYRuW1nD5SfsjhKNgWF
7mYY7Ykstsx8q4sxQTkn4ta3YoQ+kVclGZfsMjInzIVqMPtMf0uKZN0tGWVYPJkL5ReIhe/OUoZ9
o/SD21vkq2vUVLu46CL+sIbNXDnAHmQkFH56u9u9pUFZL3ODYPOR/1x4l5O/2FLfIC2ha7cK9Ul2
qxb0Q6K+VDKxnqd1/pQLnX4Ai+oVPfSpiKcysNF17Qxh6Xee2UWbvlgE1305bRCKa0A3PCKQE/3S
tsoKqqps9qT8JInPQrOU31sJgoNmKcYP7ezhwiJ20N1EqKmEPawvcuqaMGIu2Lavy62mFLY10euh
FJ0W2Hr+BpmsbWbTiV7ZqogUM7d4KGmznchz9qOF09iWt9W4QnrcKTN7LPCaoLlS2AGwnt0jgIhC
Mx/c1s8Jdri2HgqPjVdnkMdV3eYfbKnU3nDn8W5AHPuN2kE/LYjPg1K3e2oCCahgtBGqJWTGw7k0
NSVIYhXyIsehnPwynvs2RKdYXZMcf0mSoAWgSul2VN+dH43rF4E155KgdnxvsV2mPtrBZdcguUdh
YGOrcQUM7Vp43/SoEKHHv0cPsAxHxOfzSeb0bYW+bJsif8mFaTVhOpNeCzoylvPRHZG13qX1YqyB
aMf8tWWrX2uH4jrIRLU+1KK6uHFHaws0cuAqSyIUri2w2NzXrFBcJM+MTCL+hSmM1Q6EoG/CTGIM
8DQMDdiapBPPoVpSmiaL464g3XoN00kW5P+KD8U42Kc1L7NnfABbxkS653juhO90tQwHydLFe5PR
SUZhVEdxH06Cdtcwk/EcE5fpx41p7nC8m4j0p6/GDYvwxqw8GOPibXUdFblaWEGJsvKgcHovwI+X
Ma44W6l/M3J203JXl4w19Mzqq513H4u+PDje9IZC7GpqyZMtsHSg/8vGrV3ZaIblTWsGSdGgiW8+
T5GxXMRSx2dLvy0Sw+iY+I2hbjQGJK+xAudpVk7KbO2vizcabziR4g20XXlMKLR9Q0XNM7q/5VPa
lu4mW2xcOvlYBO04Udeaa/1RFu2bNy3XHEOhO3BAdVP3PnSgUIMckT7ZBIRHybzNckddV4HKGG3l
dCis/jTQEAULcjmj0OOtFPOXahbRK+19EjL/PA3jal25tr0q6Oc0C1PXY2gXXlTzEGXcjcJw8dhF
Mr4jRxgYdsrdB3RMrt+P+XnMYxpsiwu4pgKdy72ZetpTMzn553Kts8wvXOJJYJ+jwzRX7a5PLcVp
NxavS5SrY+fq684loSPQemDCyHXqt7GpKzPMdOSKjVPbB102xpdIb5qtjoWy8dfBcE4Am9Z7nRTy
zitK7aFjlGGGZMpw78yYEZIYCo7SzZbj7MTRh3pSVnZK67bAIBZ91ee5OHYRl5hdq4fY0Y0nYUgH
dARfSdzfymgHTZiXp3PoDlbyEeAC/XPbGOIjk0wb1EaRummPrIPTcrtwLrv8YVk7FqYWZrWlTpZU
9l3+p8AYZ2HzEKvV+VzJ4n7SYcm2lFWr7qNuqy68YnCuwVmq+3ldxg9Grr32NTtKuX0cpFOBKWxl
Clk2gknVaGY3ejkaLzLCLRK3iJiCitLT8XNTa8O2o4jwG08UoVU09lvDpFv2h9GdIq2NLrYsmmvS
ZdNjF/fqoPd5GyaixXBTMi84QCTB7e0p8ZXf8TZETFNI1MvJda7oG/VTnLhi68ULQLk5BNLqJAaW
Mjozv9PYJYUAcJ1lgUU498okGBGZb70x2Ym+qfb1VF5mN9P93Cm8+AgDVwdiSjTa2wWrSj6iLaLB
zP2bhhGMORrNT4Nr0bNJVyifXixHk2o775XsFGCCt1zrqEl2K8EZR9Xp3TNyxpErRF+kP+l0lbOu
tfdTi5ULls9Gac5mt/ZJZoMgpEWkf4IJyQeMJvocSFG6OwY0xlsncsVTnigOrjqyhT/MdvNh7bL2
Y4daTzsDO0XfCqMd9SdCBpVFn+6sdNuwWsGaOp+6FOEdyrfUlNsqTgXgU1sh3s/cF7Puv3eG+F4P
tkEML3p9t7R7P+HaL31raMrPnkEEWKgVWbvLrcG7diYISW+U7gdCqkUW8n/FEd/FTmcQMxVJUj+Z
Zt/tiFq2tu2Ur4/IJVC5uzSfw4zCc7yJ9Zcuc6m1YjrkUpahaalhO/DCQRjtV5NacqssLdqSI5Rs
VqWyb6j+ndB1pXEYF25Sx84R045JA4+s2r2a1vWlUutAWOGn1pSW70TVDevl3ThpfobRO9rlmlGq
Wju9/OhUoCYMqDqjB3uKO2iWZhDT5wz4OSN2+74v8vhAnfLQme22sJtr1yXfZO0xwrp6vFkBqmJ9
hAD6ahChJ2rN2TNuRZ4tiqXZnQ9F4dxHRaODc+CSwQkGeNnkjJCBvDAT+9DFzAZSKlYbDkJkeIQk
YWjCA5HsJErJLyrDOp7lcCih4w1Zto0Su39cVKt7e6ync3PIxhp1W+0MlvMg8vSrQwX7IIUxPDvo
X0c/GezMr+QSP4gYq6WjIZ6sHVmEK9ERT1FpZP7qqRXQbHCPeV/cYNp5vfOsZdF82+uwJ6xpZENm
2cLm1ovj0IrF/DBrY7xswetEmNhdhs+ZvxLNvtfpy0WbG7HvvSzdu81NEogcHxG0Btkj4kLcO2tt
uwEc3no1md/7TTO7mJarroPU6uprEqHNNZzUujdl122cJi19vC+rxmFs2LuRKkelakc0l8PzLES/
QddfguGDIWyYicwpDHy/B/GqSMXIkFxXvGAr5fzh7jXaExLkOdDdWF3KwQyWGe1zbfIgkNiKQ7UU
VBClvesixJDGWJJD1C2Zft8sXK6ZdB+LdajCanzDDBlwmYxPwCnaxhnXcm8bUYdZrvbj2HKOFS6i
I26UYTd3xfSQtIhMzfbebnHn9DdrviY647HNl9aHCsGGvMjkAomIEnpGMetkkGRd5sQHS4poV2tk
nS+U4HdwPxLyR8ltW9pwhcXYgmI57UNWsrxXiQh37Eu05Iu6TFb64FiTfjaHWRzmZi0u0dKWvqZV
XsZ8kKXMt0M6lY/roN7HrNb384h6dMGzVRMMHydU3KOozhbbbka22lsBQ/nSF0cS6oq32XvEkpy/
jqoAvRyiW5zZPGv9M9relPah9MB6Uh7iOU5N/sjT+CGNsDLBh1YNNnJvDROdE0FgPAripOwCfBBv
sWF6V12YrLYpFtMZtb4LS9CIt652sw3uiJuLvdCOhJGvx3VaaVgLY58zs/6+nTqHNjKL71cMNxtO
uBKl7jpsk05bg9ZunKBkdvGXbtJxpg6CZbdoTfveYAx/tQDMUdEijVV+DMRg1inG+hmx9AfVuvoO
oUP+NLUL9lLHskAJu+KgnBWwMjOfWQwUP+OwaMdV9G25wSRfBiS+tIdhjFLsHkvN/ZzxfnGWjz79
B2qmskh8ESl1Vy6D+9TFDTWhTHv3rWRhnPrZHcA7MDqNhqMFBnbhZ3e1msAZlfgSrQwY66s+/a4P
tvtmiyU75Fqvnv+rtsgnHTxX+qmlJ7fd1QdJExn45WY9SB3tM/zKfPqv0cmIBbRNy9eQpO+11qt8
WAh1xcd9zdIxQgjrxVQL6QNtZ3bVlb7c/4lK/UcA3f9CB/G/w/D+P1JL3BRs/zN6t/vWlZ+r5e/I
3e0H/gLurD80XrfnucYNcHNv8X7/Ddxha7alZzuGppnIIviZv4A7ix+ydQPtArsHQOGWuvPfwJ3z
h7wJJBjGAhnCz1v/CXD3o5bG0XRN2q5u8iEA7S5Oph9hOxjasjGGNQ2iJYqZl9jb1RwDQUWAK6mp
rO6CdFB91RWxH397RH9pNv6u0fgxQu7PT+apSPBJy7JtxB8/frIz93km4iRFRc+oT99JNO1Law+R
s2ESzTLSfGJBOozukH8japMgiN9//J+RSD8Alpoh2SsIpSXbAv7vx88neajpiddFVOlwEaPtL4DS
XDzuu7onG3jA9PzNlEslQ0GCZZAOjV7DZWrm7ve/yE0m9tPvYTNLQnomCK1h/zJFcW7mdRJ9FpA9
Y07P+NHc0MqjTOArkTyHiTbgX7sYgPzfy2Nu4pefPvJmqrWlxvdnRd5ezd+E05NWFy0DymjLs9U6
aUaevFF/zMcxUf8YkPTrAoN3lBYmB1PTDYDqHz+rV7PCEYlvYVgZLYzFgO75QES1V0LXCbXrVKo1
V2fttS+/f67/7kuaIOK6BsrtGT8HW/aV7SyyodoXVdTZV5v6LDtiDMMVRHn1TzPq/s3XZB+zf3SQ
eY8YxB+/ZjMOhsuUgDLIFSqCKVP5Jp50ysM4ey873Tvkt0f9+294e3Q/vUaPqUS6bd6EVubPIwqQ
k442HUQZwA1pXyy95uVlnBf/8DG/blQTYN+QUAXsE7RUP361aUnLUeVdEeQFeGxf9u+ZOQ7jdkVn
YEwAomJZOz8rZmDe33/BX1+hqSEy0yzAb45O56cI+cogtEs2CnzI4njwRZ70PtqS9X2tqD7+6UC4
HTg/Pk5eHB9jEcNjo0776UBwCHysEJbUwZSZ2QdnKkkeKHVt3Ok63teNamwTWU6R0FtmoyFA24dh
cIPFAYVr68rCnZJU8z+Fwv76DBxNckoCBWlcID+HbeUY9esBKVgwwt4tp1vwV1ANXj5f0jTx/uEs
+ncfBjqMoo8bASLnp826LtT92Is5E5vZOg0tHLIVGyCovTk3H3//cn9dvbfLDUzc5WTA3scN9/dD
yOa0wxgCQjSno7czspnVCysQN8HvP+fX5evonPLIrXXeqvZz+vsQ6QoVYUy6zgxxlGEL3K3zjM95
xRQLSO/FXzWhyucyElhof//Zv57tDrlzlok+koPWvEku//4diQeKB9XwHRNiHr+0Y7ouPhK+lOGK
MpP5ZWzg6f9hHf+b5+rg/peMh2Ng1C+bhtiJ2K4iuwzI8lL3As/XB05eN/z9N/vlvLM10+Xw8W5n
g+Q/f/xm/7cUrTpd3GP7jy5R65rH/FaGKhKsnvRb4t7vP/TPGag/bFEOIIcRW8Zto/Kpt+f9t4ur
7sQkjEmNjNjwEu8UkWizL0qivnKyIdw9I2CWeAeuWMwbQglYUEthx+9E4RDDwKQ474BPOqf3GDN9
/YdX/efe+OF340Vj/7Bv/Kz5az1j1FhWl0ksARV/vSM9I5t2mW0RxaPLyQVMcLLToKrkPipj7xZi
Vx36bIrZxmv+LXU8jLSWspDSMGQt/ad9/csmIFnR1ah4EKLBE98o4r8/uOlGgzK6AcmBnrmv3QDi
snrAYBt7KdIHRugJ7ZIWgoVJnUgZqK+dksgLJWOdKRBfLabq7eXoTE7oxQwjcpxonjdmNzpxiHxC
LWGzNhzJuSVttemycaJP9mYCzHiNtgqJ38vf647FBP+LhX67KHeYkbaXEnM46YX4oJulh/aKlXaZ
bYXRrtQrte8jGyhFAbnO20a6/D25QHNvpJbjpAQET7fxbW91WoYpnLwgfglvHB5B8tJ7UpaqLVxc
nvg4D4uvZFkugTbPZRG4Cno2MHkmWAbFpO5x3cPdJMpwTzI228qfmonqa1hLN/+Y2Zm6ppqh/sn0
8PN74VSnjvccXo7u6fz543uhE8eaDEEaiGsxbRkwZBQbnMOwYr/fObfbgn/qb+vTNFFcuxLlNdy9
brk/5+xniHAGr0uQBpmpnXwWUngd+CIS2EAyhKT2EU8CzFR6ulm1rCGMZTDuI6SafqRFE+76oTPO
uFqtK5kLpCnGtpfcr/26LfLkbCjCH00ECkhjZhL4uNOiR6iYtQ0NNl6ySUqCk5iUVezkjBOTNIi1
g+1MP62SkF6/XLHPwxrYUHlzsUlVo32e+2VfqzZ707o8Ro4dId1MCSiKfUottFg8zVufLCe/J2oo
C+22fbgdiSkq1Mjcwzc39yQAudM5TfMM43xtd7ts0DB8Dm7C2R+PkXHkPHBCXGcowSLHqZA+pX/m
FM2u8zA3nXXJiwSGXWj2dkyE1oWRJ9oGVqyxd0myqK3pAIQRRqivr0acHhoTM9JnXroOhWpbMmwT
qPYd8YomWVrcPATEFeX0jAqegIp17IO+yZ0bEpE96FNDYv3Ab7Fs9BYQb++trjhqMCBhRrDBQ6Qt
zWNrOvmTlEn5zezBjnwPgMLxdSgaPYibTO2iMb4bvaY1dh2pTQ2sbu997xq9q9lqwnqLCGBZgpog
mRg4VznBYPTAj52jxnvSM9oH3ZqKg806OVdtZB3FYGxtRmKgPVDGiYdP8uRidkFjimyXuiPcpCD2
stvEyMOGvaZb35Jo+SQyIpL9YZy9N9jd7DER1i3tbmzB5lNCIItZNz4OWguMRaKoXxXRB6ua5X1H
boM/rfIdI3S1yWAeCIZdBeh6vUzgmN1tLnZsOvKylDbZaKVlPTYeMYj+OsagwlPGNAM+rPuuiFAB
vBQUxTtAfT2/FlHzleSfpzTrXX/s5LzsiGHBA0+uE3A7oQYfiMNDtBrFkgAzlBkPMjMhTTRLhVA2
KD/S9Ws3T9RjFprXfgIPa3JjfHSKZtggUWh3kVeuBAklqt6ZdeYGNgtxCDm1wOMwbRunTAh70wsx
HHVS6cpNFeVRFKRp5zzrcfacyIj4AZqW4pB3mpGEZZX2O+k1VrZZh6V4Zb7kypPMLZL4EKpzjQiz
ACWvx/tyFdquUODSo26ul3i01ZE222Zzpx8n3JU+A++fIoOcsQHwrB2NbaKtH7rM+pDRpZJqAAzf
ieqwqEhBdruomjm4fJnMTUiaTb4t2pFxUevkWe+MAFpb5AKDjs7UqNRdU/dTxJSKePFVbqQBk6pX
fO2K8U+56jaTGZsPk9LFneyS+7pAVg0baARwTy+VZekHx4ufmnZoH8alTd+TyS4PVV2cs6F/9lIr
Du0SvK2zPjdq/Zw73Q1YrPLpE9XOu2dyuSkxfWEEovkGFUTyKD0TQD5Y/QRmqkDG4Fark9aa4jWL
1jtLOXOQx+lHTBBdlb64sfeezDqxre5yXLT4wiGFanuc4JP6XbvqbejZLelCvfkRMHUKCkve6YiV
g8Fqtlm1vhBiqoJSUydCvy5VDLFN/O1LLHQDA0X+fVyssHHlR89qvmhJ+uJZs+Xbdm0HjBJxg/4W
FkPeG3EtzfKV+u5RGeuzq+XaVvTgH1IXuW81DaJWhmAwey0+N6yxAhZ9QpPeRrGL0nVqzzVpJZ3e
DIidlB10dRaD++t3hbnwhlYSKJIsPlN+Fn5U1MA8jY1wuF7EFYh9JoMEzbJOvgefoFlHZSdaKF00
T2VZm35SiaCNjfpakdnuO6gRcBg0Dr2QsRdVzpgKI3uOZ3tHqbNSIFjtRrFP0D5pftEQbGCwh9yq
vnGagTcgx7Rl+s1NEvNA9WYRmNpKs0cLar3nFB6MmCuFeh8QlrxZWGGOEfvsbNZrwxRXpDhNyq+u
hLcXzXSX94hdJiHVkym6IdDL6kVbptPqwEx03q3JiNMRupGEkGY9UE1c1h7thdcC1616Exa3uerM
hzxNev9W5dGx74pol6oK7hqlxmACFgH1wftbygjjLk02zeT2JJ8VLw7+qzIwoQr5jZ3ndl1FSODg
SzboW2GR+Ef95YNSKJ+I24c8c7/G9jIFnLHxWbTIZhqRfO1lnIaT5ESsKme5MThlgAbFCj1JZnHW
NF9l0h1b0oiP3mDUviqq7y6pXVCMZYq9ZEkCpLkahFedvBNDXJ2IjCu3xBkUT6Y1FC9r1PJSZEIA
TCPWjdZUhPKMeoLOM9+uubajat41M6F+rIlvkomtrDo6/7Ff0ktaVgwqbJbHRDf3+jw9kYN5Hsbm
sSL6iwCqlkETqRWIxFkwzbpfiZqPN1DrxmGdOgm4tEBipFHu6223iQpFEtKQojHI7MeunR41C+WW
N6udbS+BWauL0eKwshrzhSCVS+R6MXEVMcmDybEV1plIigeZtBx043SVJokxTvMcrWi8LfASGKXp
O9GSjFhtlnMS65wbVXWe5C3B7E+yQGjf7d5rFl6KNE6pUdWUqvMpr3v7Rm9KSIr5DHOOcraufKoM
hzE56sGoWP1bVNrEKt9eeDl8dOKpR8Fl7gQHTusTP5FftZjwDHItYMGr6oVE0q90NvjFun4Wfi7r
MexA4ViLqzn6sbNc2345DjAsG2P0PnKAW9gp1k/RxJxIX4+5xA07o04R8RmRpXYxFdQZgYQBWq3x
YS5ZlEAXJDzlxeInKQm+1RSRIrkOcH71EgXEE28nhmW1Wr5L3ISkx4W/M6SPucR20eDCDTqIY9Jy
nICJpu9aCu0JGuBt3XHwXbNK/NJMOlK9jLuKOjogF/DZrtqzXWSAMtImNcdrPsezfmLKvLrLI6J1
rNjUw8xAlCQW8To1dnpBpegg54uuhGVHGx2AoSjzg1Y8R068jwjyI+ZjY7b6KdWSi5NkG83tuI2r
agzmSGioo9s6vE1OmYr2PZ2Sr7aTHuLbs03s9dnSOiiR1UTvaDEeoC87fqIEq+okIUd50jCEdLV3
OAN3Yi6yLcqDexfVmKU9tZYZbVXb72xDfIjo2uZsDHRp3lNpbKHzJpSJTQii8S6L6din9WnVxI6Y
Uxgh5m6hLhNbFCPbyXHvQZVftDJ6zypzC0u1ATnaIP/c1LXzNFvl3dpjd1jL/KPTrUgH55faTW8m
hRD0Wd+Yk2mixunyreEiNKFx2apxqjeyNOagNQobDCyNqDh5HZ6lh3WV9dcsmynYUQFUCee7Ec1Y
M1gFKYLLhPRzHyHUU9v2m06IZuuCp/nWTV+AofuDNriwxQpJgtAeZexczRK4yVbiRHw26lUtH472
YhQsKRNtZRGfhInym2HrPKBBVKUvbO8TNJWxifKlu10FiCS85Z4gitPqVufcVhNmhvqrQ2oyDu8s
O9cuFTnV9KtbtveOS+j3uNoJLraUXYMlyClXv5Mi3RtLJF5SupLn2PW+2EQIzalzmLT20bXF/2Hv
PLbbRtpufUXoVQiFMCVIMImSqGxPsCQH5FjIV38edH9nnba7f3t9Z/xPeuK2KZHFwhv2fvaTDDW/
UwwIcWx+Txx3oA2FXzI4zmfhgXfBbQ+S3Wl0dJ2ItFyj9A0eApTYwydm3e995wKOb50aeoP7ZI9Y
0WLdCGCtLvtpmdKTW5hPWeQ+xrGG+shqruxvrk40VbcC2Yq/VMtnPECnFn+OH9t9vMXE/jDlA3WD
CsNdEdX3bPoB1YUT6n/bOVKkIagElwXRDsFDLPHtSOcuCaFhKqS1AeuWK57Cj6ztAa9q8V0FFJ26
b8qR5qvmu6WjOlQ6lz9zpI1AVKKEUfjNXH+tzPGKjtc61u5sPmt6h6VyhD+ch9Hs97rCVINcAPBA
t9WMaAhklBYgy+fC2bhx8w6K8gZdD+vRwjk1ixYCDRT4NiR20w2zwOzCuVvOcFk/dWUOZbCYueco
Rxau0BvHQ+eyRalYHsK4+qJ1qLK6zut88Ox3TRfesfk8jUPfY5JMvX1ddTx1ZkfbaRYORr3FI4YY
xfCrTEeHaiztLjUR6qUEzW68tHhpFnVw3InrjJtlI4gCmgt23XA9FtahBo6j8hl5xbdFNu49mcPx
RbggmyunMYIi4WMm+0RDBTtGF3MgbCZDdT4aexZDGn5JXtjOtb1XIFOAtx3uoVtBxysDV80v0dC9
VF6i/HGOjo7T7rnNtoLAwY2azJuqIwKmN5Dz1s0N0NYdeozOz+ZS8vCiyCEJ7aH3nKcqnSxfLu19
I+TbXHp36BsOfSH0I/v3DsowiKu8H3dppJ6tRXvWk0acG7e6jm700OjVQ9HP5MsvyScxNHsTeetm
kdYNuq7JB/F4aqV3WhbEkk19gUJLW0IHw6M6iDtESFqFW7Fv0aZNO+YYR4QROg8WVd66Esanb7vl
fGO0ctg1g3dMivCqw/T2B2dCxz+GR68uArMYX8iTcLco0XaTTlM7ZQhoR/17V0/rd7dGiiYcjHm5
U3soRVmsQXAyBD1rNZguPaqRVXAmx9EOUKK2vZ/JEfMfzePjKlJGqChwJuJRqgEGa2kartJhXSy3
IAPn7MFOWh7Tc+flClvcEF8apWXXKaqa76Cpufy0VlEyNiZULAM3N9OspLO0Uzgx8/GjShpfmeTI
F20opoMm4vG2M+2o2+uTM73UYVrfoXMToS90rKJBInvjfqW987DWh9A+Vmae7zppZO6Wr5TbbIUa
+13d60/VEPf6TS8758muu/jeYKq8RXRztxjhk+fOV50J/8c04T5v3Hfuu9pP5w+zXe5GPAWbpDEQ
8EdzzrM+TlPA5wJ84cQbxAlT5saDB07HGw9XaRR94DDP0hTNQhpfQi16mix9sxAJ4k9T/hDSPOdL
f29E3pVBcOnP7Yj2zpN3U0xi3gbF/MWYtCz0o1CRjBGn2R0Gx12VOhlAR+GHS+puiTr7aFrXIUo+
RBrFkpi7vRpRg4YLYnSNs+sT9oBfaoxOYNaiHTKN6g6G3nnoh1cowBXKKdE/tY7xqXTrF8dJGMLl
JaNwJJYfKYw+eo4QnHCULufEg/UF7uc1BijI9LEVwwEQo73JlXzJicN4LOrozSj4wnI2KomAuvct
qI94LTq4bEPaLBtod1jEyNWk8Yya2MQE347bIkLFrwacfc1D0pt33QIWOZ6M8Mx6/aPK0mofJfP0
GNdaQTzG1Jfv9GXRR1O27j0AOwyFiZs/IPVgspvglQJBKdkljA8MKLdz5J7i0V7up4FwPq2N5n0F
Vt7XU8jEfRqnNwL6yCNf8HfVTvfAydQdGDWs4q5XZbsUFdMzjTATVwIG5se5w+fAY7HdIM0vn+qC
Hi9flvTecfqZOF/vFfC5hpLGuY/M9NXiczhXFmDh2PGWF8juHASKNoXH2BXPeUVHjxk5xvfRFc/e
wgDBxmr5qCN58ltgGsuGdd9x6hpvO0l7vK8XL/7iAn34Igc5vPS5xLDeWS+NLtxznBT5XRpp1OFy
Si+5Gw6UEmzRNwmms7SZAKbOxtlth96faikxCqidiHWW+Gr6kjrqwsfCBm1s31kz59tW1lcwtON7
HTN94hsTFBPUeSOz4jPrkXLXkv9wHMquP7pVXhySIawPVS2HZ3OayfJsPfvN0Dtj11BE+5RSemB5
BX51BxYBylF0oB5YPUZDG6uZjQNpoK4/TLM9+D07dsILHu0BO2gFuPS0CAUBMGcvjER3AB5AIdO6
CgPo+D01y2AmG3eHTTj2wZ/CGUMqBsJ1Vul+Hhq7Qo8IuW5bGHZ76eqFiZVpDuKZLA2eC0aN2jjy
0k8MSWYGKrbAqoiX4Wwkk9ij+2F+pmG8iLv+fjappHNp50cST8ptJwVxLE0LNm8QtTrMtXS2UzHq
Ldd7rh2r2U5v28KuT0lkod2v4rkKwJRGoO+j6NERmbyUaX+jrYJN25Rw3KElfypVimhKVyNAgxp9
kRFnbeAxOP6G1F5nSWBOA7HuSfvuebCMb1JFQhN7dORPaav0L/U6aaZfatJtha3B3vDdiSx/MuKU
AzlLD6smtSDl4jRD+g7qpR8YIAF/xBWiJktzrvhTy9Lb9BYH8gCvgUmFxtSa7/coe2Caqfe+iGG2
aU6WGIyowlwanvQ4aavjEHZxyZSa2e5J7/TE+oZRauDb2/UtnlrCmdrPKf/m+IannGeBDuMx+oDK
nUw3Yuns5DgWvYqwUDX5iyq6P7cSBK7sesXXaxUO1gJRMdUbeveMQQp5OPq+aUJTHnlW2BUtkB0l
j6Kw7I+oAHPR0PBHB+fPdULbZCo9Up7OFgVFqQ69SGqk7gNF3snyBscMwk5l46Hqiu61snMOVZmB
+0cRO5lpt5nJ2l0HIQ4AgdiYZnR2c2+ahPsZkzWdsHDkxa3ZWNN9PvdpG5i9MA/xMGAgayXMOr9n
7sg8uy1m8VE0hfCLQrjVt87QlHU3D7ZV7FJZWOjMMymibUNM+xS0U9U3B8byQIgn4OiAAqKu8JBN
C5zqzoBBjHCDsMNXwFR122rGlnZ7ry/adbYmJrJu81E4wOaNce+N9cM0ZuNbhWFXePoXbUwZFKq7
NquDARIuc+Ga68bTm8PAiPm6MG7dugrDC5/2p5iqNh76b24nsKM74/JJwTu1SDbYzArFZrYwu6Pj
Yt6ww2A3blcj0XZOGbisTXwcWFXt0Gp+buORyAlha6yNIqUHdPEhPmVzgZnRfgW2fRi08bMedfZt
ZQ8ExnhTEMFCuOOvWI+MzLMn0+vli9DrFIvP9OF2Fo/ueHEODdX2jhYqRhvYGM6p4mfFYe24fMSM
KYGXmCXzumxYIRsWCGz7Oua5C/baw4IXTS3GG2UNbkza5DzxFbGbwrzpHVF+RNYYNX62JoCdGgV7
mFnDqvwL9NFIx0MKdTT0LZm1gNrjjr6gckzaE/rGvme6k3uQQt3ZukkaLP27pnal58dtnZQ77N62
c8YxSeREVcLEDDgwxDaYwzCJs1MoTd6R0ODYB8IDNGdnaUgMwnKR2UUfIIufR0AK1ZGPN1kO+mAY
C0B6UhNuwMYiG0OtwhYWNUc0BlXTGdmVinmKnrp8zrG3T4KrwB40/jtzC7kIWysPCk6tBO69Mrxp
LQ/TGpxRFZP4ZdWC28UFo1q1WWXeFPoym4+ZObY6oHup8tUcs4x4CSXpLJu/ronBTfvi82BDSL63
FBjSS9aw1tmKsSfuZmPWEcZCjwgU7eLZtZEc+Jdx24Ut+Sg6PoGVl9LcRRaZdxsDQsFJVgWPRFyJ
d5xhlKntYHYaju86Gl/AzHs7s51qcvG0WB0KjTYwzxlv3Geibg/oyMAQLCORuopEzrBW3rYd2V5G
1J23S0SqAbu4756zvPJIpcmiAD8jfZ7vuLy7c2LZ53Jw80MRe/YeucKq/BiZ5Ziy2xdGteziJa58
pbWWr+Mm22ulNR5jpRFitC7f54m9li/t3vwKH1oL2JmHb2FpKHg2tRW/YVXC6aNGlDt0+bCVD4yg
qS2HtptvSqwwFHUJZ0Eqsznn8MI61OG2d1sgVj4Yq8p36T240wsgk11YZXO65SxTuWNHUU/rWiXo
QTS9TW3mccxNt/zS4CbbYfm8gV6ffWBomq+a7hnXQSUjvAI3a+E6L9FxEeKxN0o0P1Jgn5sKYrbA
8uOYylXoz42nAi3qjVPCFdGcJhqyvdHn3/IIc0Pmhc0jfnW6GgZyFr/JvCCwrtrPJKWNjzHrk88Z
oVb4IzySs0AJ4+aSub4RlcZ7OidYY8qZ8dbSCuuwQBw+lXo43YN6G+8dzp3vGearVS5G4rOpNT5y
pggszpwO82dkzc8Zi9aXODOrK3DwN3NksDPq+LGKaQivYdjXIKjd+b5oQ8HNUOW+Y5T1xW1bMiuq
zr3LvB44wsw4eyOI62Q7qbLh2ELERlWfeR8j4LB9PYzVDZEj6tYMCQtwmFDSfUuDvIH1tmviF12E
5tmp+482wyCHrPDoJOF0gyPB3vLE6G5BsJsQaqqaDVNbv+O5SEJ4bcYMmbxcBdWpOVQB20TSX2UT
JsRymdZHr0FD8DWoFxCasoITlo32/E7QVPpnPIJB258m9zgK3LfYmru3MXd5TJjiqvEvXUzSKe4I
Zx0XCoxyOQk2xx7pTkt2O1KKBArwOljfRl3LJVb3WtufUt1hbqTbIxZkDxnhRrYmgyI9lWvgSLWY
n+JmceEpu83OrObyVlmROLQOOoCNi9IR0k2fZvsiFfnORqhDnJhY4s9xaLuBFlci3HTstVnB1kAN
LJf8hqLGkDPGRofmzCA6gJmh7tlEpMUFdoSxllgp0MnqfFVcd2uYrvNoipJ2APUmoBDpsdSLQwMv
k0HP7mjEYEVjuQQL3qoLIvn2A9yTiW1l+NYj7m/olZYjPU3kO1XYJVuz0MSRnDZgHzaFqMw8vOgJ
s6xwAW5tAbTGULSE1nUynPFTrWrDw7ragGnwhHwoo5HKo61zIjtL95YBDuCNKjwMcjnQvyWBEgA1
ajE9oAnRnma77K4tWzHK16QKOP/IIzyRBk2emK9Kl2vnFkrzGElO4gZjrPMQJigA3CrNj9hOvEOd
9uEBizgTusTbpq6oTnxlj1kZA6NKLabaEbNHkdrtVbNCtY0p++loVZo99uaov43SiG5llpAgYRox
cxzbuDMm7yWz1/mqXhTpHghlshVY5HzkeDEoAa+gt1MArZLF3Idx1t8vdY8fs8hDzn9M8scYqq9A
s77laQmFvOn7d2DRzm1TWY3a1D0KVEf1vA47PZbdky9Yifu4m2MKmzQ/zY4K3FwfSIKWgdVohyks
h6OEtM20VJ4MAyAN1pfaBxfwSZEmtUNI8lwU2RfZITOpyP7Q59oC8yRuKukB5xwW9IKhAa9ANDZA
Hd0oOuLi1vpGw2lXziWecuZ0NxndOOjeKX5gFF6e4WQ9DFTOg1sk9rZStBNazzqSQEHvVE2Cwypn
Wuao0Ob4rNomCbxhiM7oPDo+CO5Eb/R4ABfMsPJheVzEWG1JcFK7gUNMQJ5CSiU8MGjWkyPSjwK9
WCBdPdqyEMRmnejPnZ4dGLWnp8KbwTLoaufy3nzTiEYEHzImlm+b8/Pi1iNpR8mIZLBQy0zq0+TG
J5IdvNewCAsGls6MPzPRU+7KoVDwUkIagx5ccbxpZKmdc422uhpG7WlSdXcy+hEWA4/nTRv32cFj
msYQflJ3qnEZKBGa4rMmjs9u5pTk+iX9rbt6uCzGzlhVxWpwowmh7fJL10T55w3EVjRF/ZRg6CFF
xevIDy5kUPEUDKwFpNmskVpSM3u5RLrNLFjgBCMXTvm6gm/XlS1PQRlJkM3OfIPRsoGWRhNLYFyG
kVw7zrN2quZekC1CIugNU2xfdO1nQGLFfd9L72ynRXKCkqgfmlZTz6FrQYRqhHsDraD5yvBYnBOt
ic66TgBXaCY9emUy6FF4aeGO+4ytA2sylj5R6csuLQ71jIjQc9easSI6ZJpMyHB56QWGoUnMa1gA
73vwxLduwtoC5xzxS1rt3ocoTne5zizMiBbS0oY5rx6EUb+7pipvVM7jMFDzUB2cmrDXxAKG2wEB
+vA6tvw5omq8/DbXc2GcYSf17WVmzP1Aqgab4YUkC90nRs87QZZhhEvJyAaoGnYh4YPbUDjTnpmJ
fnLGHDBUyG9Qtgiw0pHJZpDlSp3safIgwJOGeqqyLlmX3NXnmZtmOvCt9h7biig1P62LaRs7ili9
rsfKOk86d0ACB2NGrnYonLnboU3g24ZhrX0NCRrrmH24Hlg8MWTYJntdnKdWs04RMxXDNwmeebYi
Q3yP3dk7dC012TDHlniupa2uo2Vpz2XSG5cWaOFp6ZbXtHGLy0SLdTVT2Z6K0K4etIKUjE0dFebR
dpq+ZYxuLIU/shzbmuVAZy+m+cJoP99JGkOxGRjjV8ccpxWRQUOED0hE7WBB+4ta37Y70fuVrMsv
s1nGUAOMJXyOmy77bmbkczmjxrPAddk0dGRZoYgCdsWRTzCibWpiA56MepYWHCsGkVsMzJIaWMfS
rVS250KjZsslOP9VHTIi+SUtTHWriYxF+yMahol5dl/dazHdwlMxcvvZsK4KP1yN0kSh45m2SO3S
Xyw0FRRPqR2d3LIkyajrbfNAzsK8EXWBs3CKK1Ye1rT6vOOh1uFkWX30TXQpUAuDsJua8PAT4S76
h6nG5tR5C/eDBFIEHHy5wZFMp5kP5aVavefGsnzEU+mykWf3nWFSD0f8g9lqXjcnkQVOrY14Gu21
S7aIC8Dn2Yk63DReeqmc/lPCIWeaOCWGj3lsQJgk3V0zWWC+wromXRbVVXlHTlsZ7RChcetRbR90
YtY2iZEwWYIy15DBElZ7PSoawCJzUfE7rZhPMFzWZrCdL4zxkoBg3r2ScsQAWapLng6t3xLFzvoK
iwKSbHsjVsJA2koviOe2OBorf8Cc3C+eEyFyQEy5Lxq9e4XkFR29P/kFede0B8ZRDV8ghBA0u9pm
bqbonvcbHRF6vDNZHRPa07EidwEjTpDFM8NjsrBKLe7qLbazRDvDzSueCHMQ5dYuRiI3yVC4LJa+
3LteTeIJrDttIc1DZ0frsD2mgmLoxX4UGB3YCQ4f0VNJlx5VhHN3/TOxU1zSLJCLRjAxQ6JCQxId
BtsERynFOOwihCUB4z+t98vReiDpKAvwGbAfcixEWJP8DIBHajz819NHXMuBDqt7W8pkPOhmnVM4
uMQJlEqr38xeslCtCap8a6WGVtBp5+ICnic9j4A8YPlJM2TnRb8c9WLYaoO6xiYjTQgizED7slqO
CQPY34ou/yG5RKVjC7IzQBs4aMD587/LlbHNWkOLafFPOf3iEptKpLCNy5fBPKIeixKBO2vtOjsn
PM74B99Z1jssgonfwCDj0QUfxjDE5grVEYErt+F077GRpBpLpzLbLJ3ZEzWcd7H2rSAU0N0CeSvG
v/TD/2v7+w0kec0g+IXtr3/vvhXvOeTtv5DLK1d5/St/Gf/Y2P2BXwPbDI9mi3OwegL/cv5pnvEH
pigbUTb/dVEA80f/sf7pMLtgN0j8Ctim+B/QDP/H+qebf3CSHNeTTEJ1gaHgv7H+Qb764Xyu1HYH
v5m9nlEMA5DAfjyfGaB7ZmFlRkcBqris9WZTyS6jHezoZ91i1+kSR1MafQe4UD4Jp13RxNoVqPoh
ZcC6NeJaBRYnc1P2xnyE3Qc+lIEdC2XlsDGK97A6uC1m5DAITs0PA9MQyCNyivp5/EwEKQjKLmb4
I/sbN7GgImpw8S2axcwdcG0XiKbC8V2vSVOLsiH67kzusGtmbnvK7+8SVs0uSoHCMlDxF6fO9gNX
Q+loVOyEuGBc6Wf06C7rqD5moLBRJrooFpFxfWBaGAXdKJ4itjUbM3GY6Meu+9p5DVGUeWSViFNa
iFemo2df5g4q7KzPZsAf2xekdfMVfSjNgElsKw5/U23djIEwOhXCBPskuXVq/XbivbywCCkDK6lP
xDEne9NtDMLveKprTYyYeazVuZdagtSevmgfm6383IS9uW1FJ0iAbvH36s8iZC9eZBmDoFKLvntQ
XVdAh3dbRQjZexqNaOulxieX2mmrVwoVYYGdP7FK7TBmDRaJaHyLiuQC52EJLKa/z3MxP0umL6Ta
oXakrChIrnKN96otYTg2MyCcZAL9mo8d2d76wnNmzAZ1klP+SdDzf5VOo4h9zu2j0u35rWo09WFU
zbtY5tJCxWjFMMTMBmeUwQZjn1Etg5x0PHp/ktUdP51aRvFSYxe+Jr01MG5PNMArjrpsnhhXJ35t
K22TrEgZ9h1vC5GC0Nx0XJFp1Z5dNdpfo9btqR3t7GvS9vjYu2bojWtslyYOyrFJu0M30ciPCBKK
m3DsNHCpkhpjGSSoZRLYeBJPbZ6Ti8sKtZ+ipgRZpoX1a+jmGWPf2Sgf4gjUD7AiIn3F6CyUYk53
s0SSiW3ZPzB2mSjjBub4pbOqrmLXF637ao/5reeyc9UInS7q/NXoaLyKGc1GyOjJbOdHrbGsxyw3
M7jRMWo8vckKNG1qDonOREk3vzJxtZo3Yveqi2xMl4IUvq4se/U6aWMSJHrifHGnNK0ZfGmstBTC
RerfaBuhMHwlWFgFJLh1j+nYlTfMJsInURXePtWcUvntJPE7tBRjfeoOgSMb4yGr2vxuUknxRoSv
+QFCUtw4YknNXdLPaXVH7JrGeSjMJCCCT3ulW5+AT69t7UzRwnc/Hciys+k7AdmI6lBLdWXB8x0b
gQDhAM/N6TxnY7s9aAtd17dLYvaM8gRspLi4o39/ywRy68ERB228ayjUWE9a2dFu7YSmqfjWo4ry
QSWWQTOIoEhJtCvKvKeyZuRemsQOWqU1PWH32CB8A50CYQYERNCzvmR2Ed2CcPgaMgP71jEYD3oq
OeAJlpXhATtbOmqf50zZbpzctJEGvOK2trJEzjsAW0s675RjkboW2DI0vGqrxrp/Ea55XkLb/GK2
WYb2MrffQKTb96GKGeIjQOra7h5RqPT7iC21x8Rpo7lLfmgaiw5uQaDGytB2rmkiv3TdjAR28mzf
COt9GZMWm1ONbZClDS8qDslM1R5sJIO2H9pUCxb346VvJjaHJeIqz83iT6mH5oa09uESJkV06fsy
b3bU1SFsBc2+Zf/VNYjQzUBWy800Jjc4r89uj5VhmsoPYzaPnmBqOyjUrz2B1uwqk2MYto/4A/Wt
8sRVLgSJ1qWzHetuAdzbILhLpynQsiY7Vc0n+GWMBuSwiShPziSYu/foaZMdAJjhDklPttFAmrwU
DuNL8sAZLYkQxWetp4LpVtdKRDo6XgGBOmP1ZhQYMYlA24XFuF3a5QvxsNepVlhOhDkOx7qojS0o
OvP74MgdKZVsJfthvq53pu9Im4KWflAuOksM1AuGLapjwkZwI5um34Q0Jk82234nQSrt5lp5KBms
fDVklgejUvY9vCL9NHXJo7K8mXXzXD0hUMpho4zdnw7c7dzS/NRGS47yoEU7zm+NAMXQaW078Zi3
WvUwqMlmJtK8ESeQn7smdXZQlb9yT6E9rJBW46H+qMANoztnjQQ9qwEMrXsvMkLAU5ZxQHWQbZch
f40Ys2wqC1m8aTNvmgTR9JExcR6nqfOB+G7AYoNSiebPtGrJlpUCiaGAOAJ7GffEzZZbQLf7UMdv
EwNLu+v0wm+N7BnOC6rXNf6yBaSHejhzA8Wz8snpoufQalo+ZgWoKnMe0ZO9LcMIZkOlzTa0xuGG
HHbgXcQBAtPo46AXbLGpQWZfWhB24SjrSVndRvDvFMTDHeNm9+ylyIWsZJqPZI7O5xgb7AEpVOuH
UAg5FazTK2jXm9JzGLIxUVVA5Xx+RIF0Rru6grBmp5txT6UhylMdLTDlBwE+Q5DhTNy4ztCCaA8R
5yOFslvcEzMhvE8k8gRpb70ttLLktmtN8xBPvWK4aitDpoS5D7E1xBszlgybjFlnJRKTMEtUQx5l
eHrcwdgaGXDkdwWb6m722AyjHzQoMbK8fOHqBmiJwN3vmIHQImnlrmvjNLBC49Ahp3xFviD3o4oP
k+ddDLAwiDnh3Qzzxaxw2MB04QloX/AWBnYyb8s22qYCWLyG6BVaMP0qkaCuXgYp4eMguHmsvjP5
20HNGzaelzGi4Vi4E/PPlT7NonNHzvatwm7FzYjOwpuPZZzsJgRGami/AMqOL9HgTY/aGN9Tij4Q
Z88yztHtg5ZVOAFUho3J5GmHMnAaVtcQdgFyurMvTRXrj3VH052vdRpSAOSHoXyWI4A4GTbzNqp6
73E0QGoao/dNej3UMn01nQFlmtRSBNXkMCFu2UBi9+qQY2UpDHVXdECyrWGdzHrznKQEy1B47+re
lcy3qipOlkvbRgZ2PXeqslsWfybGLcxRISs/xCoOxOtuHFdl9KwdrTlO0Sh5Y+J9mWcFF/+vxu9/
26XftEsOLuD/uV0KkvJnvvH6F/5qlkz9D+mCO4EfbK+rlDVj6q9eyRBraAwx3QIr9Ro08/9aJUf8
AUGEvsoyYJthdeYv/adVkt4fDt5tmi9LmKYhzP8qT+ZnXzyQFDgENr2cIywTUsePjRLx53jtS+La
7Snp2ccAbzt1dhQ/e5XZHf/2puBqmkmS/RUXRYAjcaUB61lyNbh/eqD/NjRIZZRnXZckO+G4bNv6
AkNCDjtqOxa60/kEE1c+EEgGvUSwZpf/jxe3bXv1h0J0/hkHIyyENyXDxx3roORMNVUzbG5MZvVh
tW0LXrpzw+Jkj0yVfv3Kf8ZM/s2fKv78vV3HIDLItfgJOBp/H5aYivsXRR+emjXfkikX2o6WvW6K
I/R2YjcI432yyjOc6Xg/F7heogzWs1HxeMezBJjrNz/QSpf4xw+E3xxEDm8HP9mPPxD4WeqPyI1R
6YU816wqPhHOgr+R4WsQLk31vfCMFiMq0dnbCsJrQLHg8TSy9d+kLf7DW857A8RAIrUxOH6G/tP5
W0K9xQNK7dNBbbmkZYnUJ4kb72iLmMAMVrLFvTYqNw4g71efvLxfvndmAn27byOqOGhW7Y0d64Ll
nJe55e/eqp+8xetnR91hCfjkmIytn2MhJ8/UKUbx9zQuWbuWGKbdUiyzb7eu3LFLVvtcze3ZzNsy
UI2WIDmq1O1//3k5DE10roPVTv0zDsVdp9NhCHIsxsx71yQ1oFmYX7fAOwisyxtnO0vA4Awj2uwm
Y2HIqsQuh3cHMvJv6Aj/vC8cxzPlygEQnByLe+nvZ9nzBNIQFWU7hHbG1za3soCHULdnlh/+NZr7
H1k+60f/0yn9+0vJnxzkdQiCr5FJtjNEo4YNivoef1QYfgaQO9/3iLCDX7/PXLc/v+D67nJV2w4D
JH21tP/tfkrw/Wl5rdKdGXswm82mPFtWaf7mFly/7T/9WnxRwL84dD1c7T+9SikLgwh3wYka63Db
ZfBvl0XOGwtKMLsu+e5klvObT03/l4+NF4VUBJaKk2z+9F6myEgSAI+oZJG5Bz1Qt/tUcRkWpDd8
thrKWVlPeAIs4fm9u9SJP0Z8mcZMOPdZURl7vWPzsTF6QpPxWTJ0+vVb/8+fjwtgJYq4ko2AsH96
U7in8ibpq3ynqs7Ylyi7tlOejHu0gP8pYf6LY+WCJOPiw5auG8L+6caBQotOt7LWT1kOvlYnySbk
B3uKmnzYLiAifoP2+LdfzUKOw5oZNgA8vh9PFXh/TFE2mMPM6uKgbGyJjV1MR7tmL/3fv4sSUhO/
Gw9aCocfX6pHnjNrVQQzekCKZaGTIGspxmQ1YoX/9Uvp/zzGEGdcRNQUKKaOhPTH18os5WBka/h2
Ii2UfmFpWFIGFmgbslVcPx0hnW1cdDG3etXOUJCtGn0I1hi0+d534rz716S3vPsmmce3XBno9LVu
sndW0Zu/SVP9tx/VxmphG1znBpfXjz+qMxo6Howw24WAzkAz2DAFVlQw15u5FSwgg65E/PLrN+jf
X5Q3yGS6xkf/00UJISLUia/LdhgGFLPQAiY06nv30GpL+b2enfgWDLb28etX/bfDxuz9/77qz9SN
xjUWXaCB2cVeZ51JCbzmCNsOxJy7v/nG/vOy5EJhxM8p03H3/hw87Npzpof8B11SavEQ9KwLchj3
N4Suf7m4fnyZn97GUdZJq7tttsvCJj/FDevJCJ/bQY+EDk8GfK8P771HFN5rr7UM5cIQYirWXRt2
WgEt/qpNJaHoaNVu5Dg7979+w//5kFovc5ZhfOPYtYmfQF4DFNR5iDE8DBS3B5Mh667GdfhIvHz1
Oo5GePj16/1LwcQLgvIygRqaLkSeHw9zJerOXko922EHcz464sW+zYxjDOa9nWREr7zxrRvikk2p
dK+oevvpiHrEgilPSAkbYyMEQDIsyA7txJLqN0+af3s/CHIx1u8O+CvrpytojDyOWjwUO9l34yPy
RBAoDL+1Fy7b7FzasEd//Yb8y/eMMnbd9vCGCCbGP74fjKhMtjITum+WHQVYM54fCfrW1w7V4h6x
/dT6KXlT11+/7HrufnyKuzoiEppxnV+TXJgfXzaLdX2cCxAXGYcOs+kc7prJqP4PZ+exHDmudesn
YgRBgm6ayTRSGdWpLtsTRlefanrv+fT/B507UFK8yVBPetCKqJ0AgY1t1l7rTHG8fALQBSO5wSyx
MJGiKkEd7ByDjXuOeXKJZ7cm10GEUcOeC3NCfjLcIvKZwG78vEJOMDNpxN5f6ZYpQ3LmoE+jGGSu
3kurJC7OOkpprVNqPtNoLdTF0LLk1YjczX1bWx/TlJRcFNMU4O3Vx3RQrlFDRtnJC0D5u4VwAcxI
y1/IHHwBxhPeZQbI7xvdWKBF5ktlG55SXuKV0cGkZjRUcXiKmj763AZIO8bwzL/rU7053zelTv/q
1NjCYi+hoHNtW668BZpzIUj3MDwFfWI+TAJSCkTJeh/9ju6QkeXQluryhyVK/3m7YbhIn+MeA4ax
18d1DHDlmm/Y4fSDuQxoICIjujB7YdFJ7I1T4rrpVxX97qVQGx6BSEGHQZIkT0KId3tTMikb+ItB
HmvSi56yOvxnaWMoh+awOCRq1OD+SrfMYY2iBt6AUH61xaTZ5CiB0Bjl9Cj4idn5ni5L9a2Oiuyz
CAJjZ2c37Xm6oQtBhs9bf7u8mlaniWKE5ldT14LIBg3fSqLLUHFD6Xm3kwu+PkHoXXE9EBqGOpJK
xq25xLFCJjIHaOgDYJNkv91jB2H6acmgc9Si5lMa6X8U6A3tbKvqza+OLoYdC+4mw4DSVTdvDccA
06YeNoJTC8Jx8BFl6p9SmCOni0M/5z+lCZnIaQq51fBXaTHyGK02p+8qx54eHFqaMERbevTO0Ce0
h5tIb/6blUGDhpuZeN8YL/JQg10grXAsCZnqHHYzdA91oVsQ7lj6p3n0WmbLRFag7Rua+p+CqVb3
WEeze2IyPJQ7nmgj8PBQ3dZNXKxlOKCUbtfbyN4yimWEV6LTs2NWTdVJOBIqlWkCiO+K4AjmdTgV
up75A5Bn/h+YF62U2RklEnFk2pd6vwYRHXxkzY7LEuoU3zoSfhtn3DJ4evCYq19noE4Tjx7lbWZD
DFh6FuNzySgXcCKBCKiIIOs2AON0mSeBE4xM5kPUrWaxvJ2y2mvnCZwOiTYdekD499aJZW4KZuFg
MDrZgrZ3CCgAmVLGHPKhkjtv3tYnsUGckzIr0ltqMrefpGVMoBMDujBANzUGimezeRyg6PGB91sA
MY0u+Wq1E8DAug6HvzUtMumOTzBE2vbiPtrwLx2zJdfPtNGccxLmyLjedz6v3y8KvFRTYcqVFuns
6pIMSwX8ogtR/EnUwH9tpP7AXN/7yqrckwEnNNCFZi8W2DSqdoVoHH5Mc2U0bN1BlyNijf3E3aRk
pmQHdA8ASgMC5sfochkXeFR2vrzy2+sjaLwwu/LrtqZDTxQxgqsnY/KA8E1DSQ6ljLfvqAn1MJhs
XkwStdtvHkqjBImD24lL036wFsZoehhwTm4QMeibFNZpmvRq5zOuGQVJEz2OM8TADu1Tbtj6ejEX
kYlSRidRQBmbFWFKw4qevm1py2dviMkdVWifFhJfUNKdpqLh7B139d3WG4zfoUykWNSh1Lldulch
oROoH1HGOdLWcgKiiBjZRzvrmGpYiuG704zRo4WneejiMH8oM6t8D8eb9mibhvEB5Cid5/uf43XY
6/Ho6NIh4GaKfP26CpsMs3EoHBGIV6d2aop38OqMZ8DwCJDBrfge2HZ+6eLRPfWUZf375jdK6diH
FwGfp9i91+lFL6ZwQBqKV8iu2zP0kjNqWJ71HvrH8bhoxsSM7jgxkyKy5Ffr2uaHYgEj4S9BJCkw
VObOc7zl/iSPIj9IQPi75nEWHpicukHxo2PUnrnBfjwjnffNDa0917K585zK58qkybt0exrI8HJz
1icuQppajBVLCeudp18qb26hfVS0B3o/mldRiOhjMEzGz/tbv/H+0yWCORViXEswYnZrX5hxZUcZ
gUcmqf7NdfAbOHv/ZYKDARR9lDwYdpwcR5qVf903vOVnLGibSSld4IO2+gQvqrL5EoG8XtjiTK/G
C5PV2TsnoAJ+34ravvVloxfn4rvp0rmGcWvFLmlXuXRsT31V6KdYZ64maq3G90on/GI2Rb5T2Nhy
2pa6SRTSoW/W1d9frEpbWoHeCfaW2GAUk4E8QABBjY5nVXvaV2IbuDLyBEr3++vcsmuzi0iaIk6A
SsOtXaYFIKykyX4S5RxfBsP5FWmz/mSP8T+mFjO4YZv/3Le4dXB4nCRYUErPpr3y4NALMelKyH9q
pB778Cp2xKgzwKeBbtB3YceQFuSZ96nNm91Ls3U9oRVSIgyW6TLEd7taeJOK1EGl7OQmRe4jtWD6
ZdlEV5B6cscTbB2gl6ZWz2FRZBOibXl80lwEC127AYGn4FodMMlzKxx758BufkhSGc+j+kR7ef0h
XT6iJ2pAQxlxcLO47ocqgG+hn+ruGKeM/uVz9v/Q0v/f2vnWfmKK3gihJ0dIfesXp1a2bTsG0A6f
FgnxUtIAYwxhjT6To487B3Xr2uNW8alKJ8Rdk5tDZJ3CC1rRGKTEdjZCOpNzFSan+4fzuaezvveO
q2rDUGZQwFudzrRLayRBsuTk5HHzOBtNcKZzTQNNi+vqijTf+0FPmp/CcavPjiwFGNmq+6erl/5i
tHV9JQgcfXOozFOqCfpTBsOkEjqhk2NYe7zyW5+cPiCdejQuqGOvTrOzAPjqshquVACFCFEWkG42
lnlqQDQfmUBaLjJHN21nh1QCu9ohoAGwa6OmIrhHqwR3npyySJsmhjDHK94bRv/d7OLlG+xliGHO
nHDR19m1ERHqc0v3MNjGuNMk3lg3rWpAAxJpcpNG6O2p09ouC7uC/jmy3NAA6AiFSfC1V8/UpC8k
wGN9Kaed924rxaJIY1BhA6xgC0P9qhdnvTVLGM4bsg2YMJtLVNEG8wcncpB0Lzq6UwO8kkLmH0TX
DR81oQaBljpOzjGtWnPnMmzcO36L5ZlUVfFl68ynl0Y+5eieM7Ye6meJ735yhtD0TXMedtpV6sCv
Pzc6EZSYPdqESGPcLjsMM8PL5jQ8oYMsJCNfXfTTzOHfOTH7Ii5FGKW/E9NBcj30PMa+iqZ5uH/i
tj43JUA+HCEeY+xrzyarsJt6ZFOVZsS7oi/Nh9Hu44csFP/UmmUisT305/s2N7w3VTGWTcANZm8N
0RAT6XESpXRrRJxeYH2CVinumSvX7ezaV2n07b69jUfR4/XXIZPhZXTX1RRnkuBLrQJ74BdOITIO
Z7uD4zXy27/7SjInCx3SzouxcYh4K7hAlMUIopVi+ssDDa6eiamCVgqP8Xys5WhdMhMOAhPdmv/c
X96r7SRhARds0eFmNoM06tZUTZ9tUXDOE/zNvcrQ2guMNPW1kJrmawEynPftvb6sHFUeJkGAiC44
Jm8NCuSpkVtP4dCTfftALcI6BZqXQW+qp/UfcSoAYOoOc8D2IM4pY1FfooRR9hrds537s7F0GtkG
sjK0hWg4rpxVO1oAtzuqVKWuqHz1tjjV4GxpVpVNfr6/7FdvpFo1A2IejzGloPWUS1LjtUJ4ffxc
AdAPws7BTc+Volq/b2hzUeCXng0xp6P+/sIXhl1KoUeHcTVJNQiQwqBGewj8cyAG7xDN0ILdt/f6
WSbD4ahySGFlcig33hosddH1Mz1bH2a/6mI1bgW9SBN/ABkX/a5bOrgJ7OWMj0/TT3Bj3RPqLvJn
rlcW8rSDcXYKb2JGNQ5BobvFz5qBVkbPtfL3gGb6zmF/dZfVbyUgoh1OJ8hY+ysvnDIvqGLNDyBU
fkT1Mvq1DHr/U6RhuEBA2zQ/oW5AGrTJtZ19enWllWnG+VBD8RjF0FfHHnU9JINdGhY6wPoHuOKM
L63mWefGS/bew42zBtqQiMyAoon+3uoITAuQ21FCnQleOXyEjmA6UmWPv93/8FtW6GY99/IclTHc
fne0OyF9MxON4XlmhkkW+nd9Ve315jes0GSiAWOgSsbpWgV9iQjMkgJzAN+YNN/VNWxdxsAc5pvX
Ip+rVmTtkGevaxWxB4LGdcYAXZHOvRa1lpzdoWh28o6NI0BqRX7skZ2znNWOab3WU8PqVM8qzh/C
CEWDwXLhoIO9cccLvDJFORz8oupyWCAa3JUpu3IgjbU8yw9nOO8nacbf02gpKMPl4d/39079UzdR
CHN71Pxwo6QatMxWpkYYklCBRcsobBLx2AgZnJrUigjIEehsozZ6mgOLeW2Iae4b3lgjI4gkOKT7
XGq5ermark9RuAUwMKZu/JQVQehL0NinBLmNnThnwxQkH/AYs62UGtdwsyrUQzdshcfU8ARgphug
q7HIjN9BPQSX0P11bWwo/T0af0D3XAuvcXuxFG0UJCej57tT0TXHOnGndwh8M9Osta3zF5Pb1Xcr
hLq4l1mYvdVN2UBFSOVcIkQ6R+uYMg1MZv9FGvhN5/4ZBxQt8zCfuePgU96+TMQGKezxCNuvYkf4
OuWIgwIMOhlIzbSwOvgU6WAb6ZHBVkMS8lHmXvE9DKrk533bW99TCeQB9DIFyYr6+4tHMrYGDQY0
2/OznAQgbxznZA6d5Zsi2sPzvXJgbChgMs+ms09f3jNvTQUAT01URTwmtDwknfVleOw1u91Z0KtX
X7WYgJ2aVBikadkrK+4kwjEH7OET6BePNvjv4wRJw0fQWsY1nFr77cfEIegHRayT8COpc7sqC0RB
UzbMsudxBbI3AolJt1y7elBj7rwzW0sDcQ9Kji7xa6RcOsZGpGu962vUmh+7Eq4Rpk86uOMMYnZf
jt0QX+8fj2d4+8qnkb2r5il1Ipdo83Z5fUFxTIEEfaejHHQY5hIqcPjjxKmcw+EzpLCjhdjgvMBR
a7rNIcg191HzUOhMzVSePLs0T3arx1/v/66NY8vP8oAukRTQ7Fy52gH155b1M/Y0RsWfOk/8wIDl
MF9md1o+vdkWGAC179SSDWzeboFVymBmptqjYwfVbVsiUJQX6FRFZm6c75vacHgApQgeyUD4ZExJ
3NzGhmmmMO9QkG/aIT9HiYCBAkhOeXR1pNgjsxm+uf3yn9bLy9/3LW9sKJZ5tRhyf/a1t5b70kig
KWeRSwI9TD0ENXOiKEPB61zvnSm1Yasz5ULCABIAe8QBq1WitiEhmLK5ojkgy1q2cG5LSBLSUYoH
263z82wOwaWWgDHhIJnPoSffqmXJLrukzQoDgVdiMOl2vcnCVGnVCaiVZ2BPwzLKx6xg9tViDOzH
/a3d+qjAZ6jTkefZgLVvTYVwhXRzXENMJh3taYhnF/HI2DojuBj6epJAJ98yCi+TNH0zQplVWiDN
XMZXuCbrQZnG6ACaeY3rwxj9W8mQX0ITyzRalp1y19b5IZanygpQCOiocv4v3pFaerCS9J1L4AFD
7mLTaBzS8pc9jt5OBPLaC4ICEKqai7sFwLgKCkaAeRONMtdPmDA9ljFsktbYSKjlSvs9kn/Zjr3X
K8MeQkvK1RDwrFFrvQ2TYtVojt+N7e+GIfTr0MdPyBpNl/vnZMsQhRVQ9mA4GCtZudqSfM/qIDXy
BUiYqx7iUwuQGn7t7D0km5bIvZ4vu06n4fZjFbNnTmMmbAAxAomF2LKuYZ1DhgLn079YFG8WKb9D
uOite68JTK0oNzc27N8ZyR4gfuCNQ45+s9e/+SWmzUeCxEnnPaaIc7sqhrJUXbSyfTNIEDNoYSOc
NK0FzGDYpzd/KoYKyMYYSyaLWWdJlYagPVwXtm/V9BMOfR+Ia2Ugo4Sm1Pjrvq2N866KbnT01bKA
pN0ui4ldq2VGyParwfkBdHZ6go6q9xdtKGhom9aOd34dpYEOBevHulTr0lqdjcwpYFwQ8Pd6SGac
Ep1h98TJ4rcWnHD8fKr/IbO4WatFeaSwMyVom/IDTcu8DRTmpGkfgqQrr4xB0Mu4v4sqBbp9c24N
rpbFSAxS4ZJzKFIYl4TU3BNFDuSBukV+jEczPrVeUe3spbqxa6NAIBymc3hbGY28/XTLFAQT5HDw
exa5/cHzUCbu5Jxd3SmKz2jfFcd6mRxGhwP5kMNx+u3+mrdODoOa1D0IJXRjjTImDezrBNZaBByW
4DiKlOl42eUQNEBOCOZX7IBr1Ed7tVxXKYuDY2RIZe2Zy4GbZ85cQL2xfiZBh9CdVo8Wsi0uYlL3
F7dpDO1UIFyq0b4uI9YkqKnZsrgJdZijNoaIaDjlfFXELG9te3NYuRMOPTSI6Bhwvf2MhdOPebRA
0zrqccf0kWmogKGFsNZtPvOAJ5+yuvwXz5wav1EPD+8O5dJbox20pC3MHbZfz216pVfU+d4Utvyn
gcivS/S3e0+yP6okNBQpy6yjXOnim42YRVZdDim47dRgH6UG7UQZ7eS7rwvfakPV4BQFYKozax9T
mMjHNjEHxUYyYToOos/ksRmW4FECaf4Ie7X2FdIF66QD27hOoulOTWzLy0yGsbPsLXfH4eHnAH5z
CSput5l8NQ2GwWTZ1ZzQsbVGv3Qicyc62vI+FndC4R5JW7zVzdDqNgItMaBy7YQuBBEoYqaRiYZV
MQ9nO7AGv40LZ+fpfR13Kowj3WFaNQSfawyDrN0GmL9NLl9N+UUmsA5DVGmfl4SeTTdXow+F0/Dg
Remes91yPCqTcEDagUpc93xnqMGzpkZ2yoKh9ylN0CElc4yp29BlHrqDTZUx3fEHWx+SFJWmL7ma
zQG7/ZClhCi0NZF0BHEUnmcD9g7ESPSdqawtr/PSyurdCkBmx028UOIr9B5u0nY4dIO3HOMQbsi3
OzjK8wAJCDQM+nu3CxpNOEiXWFiUySHpW/RgOUb0BuAFs+LTfVOvoYPsFxPNZJ34N1esgT3LlGUh
1N2W39hRr/vTlBruIbQC9we6oUXygMqfccl74WVwgFANDuwR5MbohtPOore+Io0w5u0VUQAhwu2i
48LsSyEooVomIxND1zkfotxdvt9f79a7rEJEmqfApAlNb600OUqinh7C3dtVhjxkgx1AnSNgSRq7
UUO1sY76X1NRZ8UxWYL2EeJTYrv7v2HLJRAXqKF+Ruy99Yw27yJqNksKbYenFX7RwX1iO8PY+ACv
qktriPgfC9KsPRLErasJTuh/lAbgkVcbDCNq2YUw2vGNFzQGaSwdReTB8+MM5oSkd6DtMQlsWQSa
Bq5Y5/0EAnK72UVpTLEd97ZflLr9qdVhDB1L/Hgo++DUxYx+/gtPoGDFTJFZOJ/nw/4iFdW0Ieib
uLN90twExZCw/Diivvfn/e+35QkUjSAZNvhlvuHtsmoI6ZzZ5L0E1GgeMxm6aCDCUOpCDvPlvqmt
HaRiCTc/7G8gNlcFBNNAQXYYceR2FDCRa2kGc7iIgLgVCP5myuedN/E1YBV38NLg6rkqjUjMTJ9Z
flenwzvhokdk9hJt2N6FfbSu4fPyxvSsi9b9UFfpn+7YIF3vBeHR7vp45xnb+jW8zxTiQdJQ3LVX
t9VutKbwbJKtpS7qP2NQsg3STjDJHmPNyn+XownrYGSHKSNXqcg1TnGcv4e2QqMQUWhooc1L174Z
3UKDB3QPUb2KQYVc71Fr9gIiH3ROGG08TR210K6xofMvnR3vvOETbyytLlCdSCOwGywJTXyvmrRA
CxEt8vtnbOM4Y4QQRbWDWdDqtREzVPZmNpGQNVZ2lc1MuJkFo9+iOrRzvDZNgW80GDImizZWNwd5
ihLdQaQMlwJ1nZQuyyO6Xl8Wc6p2wq6Ni4ODp7UCXQceYZ1/jYlXMjlPRcBpZHfORgPpUGBvV9ct
5Mm04Ga7v4kbPh04Di0O/Bytdbn6Un2iuZWZ43lGh6GbuHXM4ywK/Rolbo1SVZmmXx0dIfIdh7e5
TCbH4LUlNWbA89YViRHlCDjVqUaUi/seeMuMiqoguUyX4KNsrGXnRm48n7Qbad2rio5Lj+zWXlLP
TSHDhdRLwI41KZUOq+kh4uFGQH9V9PkF5TX3AzT07TGC/WTH/uY2v7CvDtgLB58MPZpeOEQf8u/l
aqRaCim+4SLYC6jfBEt+tGZUcO9/241omrYuUxVEJ7Qd1jGDq4cTHIYZgkFlW10jx4ENDi68Y1B7
0bUN2uzBFGkF/Vxh7Nz/reUSExHH42p4ANTfXyx3Tqomc3ArPsPh0YWXKDiYfWwifVc2H5cUlag+
r9+Mu8K9EZ5QMKP/ycdeuTcAHCmPNJc0cSkMkizkfgeb4Xsc6R6DyZY/oETCwAhH2CCdv11fPjeZ
OczUPRcbSjx4QLvjDH/PedBdfWcrt27KS1MrL4fWlhiszCHwW9hKt04gthOoHkLXah4sAqHz/UPz
evpLwQDYrOfnlCroqgLkhJHWUrsjvQwC7Xc92vLRSxvvhFI71ZgApvfqqDet0x+TeRjelabG3Fc6
xyGMqmNz0mLZfE9Dy4IGP1n+MEfN+XH/F248LhwriO8UqwgIltVdds25hptQOH6YB/17IuO/Ebuq
H+4b2fjCPCs84c9VKGr2t18YlZW+csbe8YOR+b7Agol0Siv4cmNnb1j5NdUAhdKXtlZ1E/QgJ68P
YBdCqcWB6rtZHOFrdjEj1u61v+N66sQTQwNOfgJjn/60R+RpjhVSiBr0jjZIMYf2AkqbU4+GTaXZ
zZtfWsVDRDOIOjUP4NqROFDm9wGoGN9OtO5x1Bq49JtYnKKxdney1dcfl+yCF4mRJ6o6xPy3+671
aMi7SWb5g2YZH8fEXh4qb+ne7BmpMhM1qGxfBSqr8FSzOzNCNp5ElSDt7CII+kA0Rl0nzSbIWeeq
+NKOo+mj+W2/FUdE+kQGR/hFa5ZW4up6NR1zKnTyLD/oeAlaYVRwE0GSOXfoNL31DGOKZhnun6yN
5OJ2L4M6yMwkqy3f8YrsQxol+nUJ+vxIBvPtX1gio1AjS64yemtJ4bEn+Ff4ap6GHIrdK8KllrB2
EuZOKPb6aeHfJz4iZiBieTVIoJclMPIskL4TFMk1bOOf+LPu7MBfTMSfjmjppXvTC6998I1Nufpm
9azB6YGApQ/T9ODrbhgjGWPUxxiV4XMMCfrOGrcuwYs1ro/nMkE1SS8He/DZnRbHqM9hZHo7t3pz
VbzSqtJO3rlmp1saB6XzwALaD//qcfRql/HrwT6U6YK2se2Gl/uHZNMetRpm24hrmbC7PSTjmNkD
tEzSj/QEigB0GM+uAY9RnVPBDK12r26gXPRtbZ+vRluSmgwxJmjsW3t9l2cxdVJOSurmZ91qIaCK
5umJGXO4343eRTPVzi5GYyY7j8fWStX4JjEXHbBXmYndtMnYJp70rbQLr00ykYdqXXFtJr15ELP2
8/7GbtTCmF2lZc6TjUchGbpdad0MRg3E3IJNXwsegNuUj4HVISaZjEocPutPAZyHSH9F2i/XLH6I
VN8r/W0tGdCqGpixFfvZym/zks6NcCby78pJT7WVIEgcu5r10EJA8TAjYb9zel8/0KxZAABz6KiT
IKzW3FfeGNHRtvy+5eYvLjPfnV3NpyYo/7q/vZtLwxjVIEU/tE6R0DCz+7qilgGxWHXSh7g4DA5E
X709Ze9KYYQ7p2ej14A18nSXyqZhwXdx+zlNqO7HEhoV/LaCZoWKoDy3E2qpvXEwvLh6yLTQPop5
lE8QnrWX3Iv0o4mw384DogytbxAvFR1jZqEAaCk/9SKMNwCHdnQbLSJqJyAFDflPpwt/qBXAp2aq
+8r0jtbtmN0+z6q464KYIhhdHaYs7bM0NHq+bdOhsrQ0rfF5tMwMcuc4/9vsNe2/1gzPAnKO8pPh
BP1lGrVhryi3ecJAN6jROBgX1pO4dowAzRJW1B29tL/mJZToQdb/EWbIRN8/YZuWVHlBQXyYZlh9
cCZUqQYEhCN555qfg7n33vdSax8WChw7e7tliqBe3dBn8ZBV5FPriMRrOqaMWc7XGDqBo6MUgOc4
23upN00p7wtIlEB9PVcfVppsxxivlJCFHSMmq38saZr4AZrZf9/fQHUQ1wdVAVCIPQC+QPV7e1Az
9DObxRLSZ1aq+cvoY94XGe2Ngm44Amh1QLsCB1UYpdXeIQ/eiZ6evJ+MUXOy+8b56U7N8F6zjc9d
H847i9rYP+igFJKXgTQqtitzRjZOg9Ck9LO5YiAstR2fa+j+pcEXv9f+2rSlBIZARpI8r286A6ej
zIuYY8EcCDPLyBF3lvxlekv69f6n2niVeY9J30jQFTJx9am6gv6h4xBLIXJrynOPmOZ/bBGmQDT7
pTHhKHZjYIseGvVUEHdO/5ZnkcCzVVWWz0gz9/agtFZqVO1MTDDqTnIeE9l8aGNUSjRX675kaQal
gpPAGB/ilx6LZKhODKan3+9vwdZmq0uheMdB/6xRxVOJkipa2byVmuxgoTfQdUlchkxAIaCGc9/Y
1qFVXKv/q+5RJ71dMY1pY9SDnFQHunI/TOgtHEZrRIa4H4bUt5Zam3eyq831vTCpjsCLZ2OK5sFF
f8LyPTl0CLvkEzJAkfsUIDRyvL+6zdPEhB9UuQ7B3hqXaU6lHmU16eJUFpCpkm7Vl4k5pZOVug5S
Zp2dfg0mp/mm2aPYCbu2bMNk4KoGkXqwV8ukwzGWNQ7DL/NYvPc8JUlmoIDg2Y2Jgp09nvow/ytG
u2Lnk27tL4eHp4k+K9U1b7W/KAYO1GclZP6OfnFihEeGzJSXcpqX0/393TLFYDmjYc8jyfbKBxUS
1pPFphxtl91/Cye1PuV21l4YfLF2FrV1TqWguE6o7kEcu8qxNGrbMOCVtp/jXP2hHeSnYWqYYpx1
xbjj/Lq/sK0gC4QMjX7mvGndrgs8E9DhJFMIGbcOor8y3N5DVCfWuykwil8exdovM1N6voaKuR9r
o/WfHCFySGjidqerulH+YfoWd6hK/mrxK48Ye4PRo0tjIf4E0Z/WaPP7qgS+vjTiZ1UtSD87dvyu
lk34UASAOj091zlkdkWNM4UhLMxoiFrmHjZROYbVm4qLZBqBISTAdetBtKC0rD4Yeb5TDbYVQCKO
r+uheWiRjjuiXRU+QkG5R8G98ZDfGF15qyqD9jCgxqtmdYZj6RjtJQB5vvMMbJ01heIxBfAW8EPq
V7xwUHngBfE4xrYfV8a33omty9KBE7D05L0I9OI/94+auo7rjaReoSrhGKS8c2tt1oyRETlh+3pQ
ioMeh8ahye3xYyyG/BrqaHmHCeJkZkTtb0Th9tN981tX2LI4AGCGmPVYg4EtLxkc8DOgsmIoLIM2
bg99Y4RHRJmLy78xBQwCyDhxyzqKWGD6aqUC6VZlNF0hUy9OZPz1UyLkXnC++QmZKqHi5D3PZd5u
qhWkFcqwNP+aMaahU4TGU92PwoeoD/qoqtzD6mzu4gt7q4MJfWPVjjDU+16lZeeF6ZMjKdxy8jR3
r22zuTQ654p2iY7jOvtx3TmeWgp6fggJyDvqFNl0SOoqC9FmqocPFjI3O6/o1uIopjGJhxtiZEb9
/cV9sHMKdlFHyZ/ZbueY97FxqAN7OXhJ8OZRamgVXppSi39hqm49hG97F6TDMqJjJPreb5Hh2aki
b105Ckx036kiUxVZXfC2HUSTcKF8U0OiGqpKBN5Q9fEeMyPUL1ZEAJhVXvCujJfqL8NDOWYnBNr8
AQoMqeq8MJGuXrM2COYWcnvbh0gE7aEkBXBhDoP3Oy+lhhwE9902B+2saWHmCzfeIwbY/KLqS+o8
pXDyrN6UUsKLTICnPFxfzAcPJdoR7XnX/GNa4iTYOT+bq1WTRuw2bBZrcCSjo1mBwq3tG62YDk4w
9k8L1Jp+1EFaZcdxDlWjFr53KoGGljXt9Wq2AjE6BZS66VtREFqdKdqBougt3LnwIuQe9bH42euJ
9oewgu5sILh2SIcKyea8bXcc3mY+oej+qXyRPIE/vz3Ok9P2ejOBFPJEv/w9yKk7U4gvr26Jpn0N
i9p7Ryubgyp1gE1l5INqSrXXzdh6NJXIAV8a2RV7PRhkai2D8TPNZWpYT3UWwI8ZBvtyJlt+iZYn
nK+K1ILx0tu1ZglcIYkOHt3S239k1opzVFXJYcpkd6JSsTdzv7mq54cEeCS9mvURLjI3DjrQka1s
kuMy0Xmyl3mv9LJ1dFUEQK2NwW6CwdtFaWHrpVNP4lsb4WQeta6ZP6CqzMTRDBkaOmGtEVYnLjp8
q6TICNr3TobU6f2Hc/McUZaB6gnqEIpAq8VCCozsiaDSFogl/KHz0hyGcSwetdLJ/DKcHIRG+uqs
u6V5kHlWXs2qD3aw8Fvf9+VvWDtNPanjtAW9Gc90mrUlat6LNjeuaY+Gng4g/np/0VsfGA+Fdizg
E47UauvtfpK2E1IylmU5XpGNNa4eIgV/3Ley5QkpNcDly5gNdlY3dIyoWtJwtPwRtY2/g66W+cHN
M7TpvCFAr/y+tS1X5EpVi2fKBlaj1R6K3kFEbiF+1cykYcrU8oxHVPay6IjmNTJMnUAk/FDYXRIe
Ogik9yq2m6slboCeFGcAh+HtcZbNOGRa21BasEb3jGz4fF3ALDHOMI07eYvauHVYy7FU40TwYoAo
uzWVjrNdLPRu/MXS8/Ag0g4VeW1Glx4s5ymGmdVPlYL9/Q3etPrcGUb18PWIe11AWoQsKFmJnZUP
pZ1+KZk6u+iQMrzTRugDi5Cbet/m1qZShKMQ/AwwWbe/S0ky+lwcixAk/NCE+vJVDHF3ZeJ0VzNq
61KogJayuymow60/oMGYW+jAOIZucHkuodX5MIoy3Ll6W8dUZWxgoUAHuesVDVkjewiFLT8qDfMf
q2iL0W8gn7/McSF95grjxw7uNeBC2bgzmbK5mbDAEx3zkFCEvj02sg+NyGLwzUfbcXhoo8w4BOzG
Y9iEe/Qj26YYYSACgmNrTTbliRrcXkgZGC65/DQ7aCyi1XuCGKHbCYA2LJFPIhsFdz8v8drJNOOE
plQK3tPpY3mEKyZ4HEYXRXlp9+blzacR3nW630wCUzxcu5g2FMOEFojtd3MY+50UGiSt7vwhSsku
75vaeBEwBcaJI0KfbT2La6N82ZkJNRJkF7XfCWoPB9Mwoj/7pnYA1eZ7ANWNx5h2l/KfcN4SVq1e
BEeMaazbuBRRuoX2NOaa/qUKoEk7ZGNbjY9JXGXueXIbydTi4mQHbRrnH/fXvHEBn6WRqISDDiED
uz2fbhaaBMtUfnppJ18Hr19OLWOav+9b2TowFPYZ76SwQkth9d6jH5oncCAS3IgAlbxujP+ue608
BIQhO7nQlinmhKg7kCvjw1abmpVei/jgJH3Xi5or0uH2pyIksrH1XXa3TVO8CC7suXSx1pWsWae6
PDEg5jtDtZxCL4ge0p5R7t4J451gZeMzqT6FB2U8FwH01O1nsu2mZ5wUXaHBjKdzFGfOJXaoatz/
TBsXgGAM108HS7H+rNI42btAStRrQ4rcnYTRV9/dYcz/9pApd424+3Xf3Mb+KU4O/D5c+Cxq9aka
18mCktIqzCZt9YRWEjy8Xj+eDDHuBSpb+wfliGploZkl1jAkHp/OEgvNpbhBKteth/5Uh6nc2b9t
K5LJXI+YhHz09isFddpVtHAlkUBZXAlJjPcuk3PXf7FtdP2AeDByQBp4ayX1OtTWavopISprZy0e
FrL7Qf8wOMlfb7fE4AtOnucZcvzVegq9KTtYZ6i8t1J+1IvZuE5zFB9Tmw7nfVMbvhAuH6Zw6Qsz
drjWIsyLgl5OSyRZiEwczLAyDyLQoqsWOT9MLYvkAT0V/dr0E/TCVks8e9/+1lmEXZABS3yxak3f
bioxFoNXBdE5c8D6hRHOr6UsKV1G5jJ/u29q65RgAwlWBoWoHq4KpOg7p3kOZYAv6wZB+aSYoZao
PfTM79vZ2tKXdozbJaWVMdYMwnGb57b/6SBv+bDMbs2EY5Kda2fpLkNeWadIK4PDNLZ70h6bO6py
HRDK1J3XzqRLKnvsWnz+MhbZewMdiz8cfZkPViC+3F/oliUkNFUYyezJK7q6CZX4WY8NGnB9ml6L
svE+Ry1ZOqS59s6ebsTjrAeaEGJJBf1T3/ZFPW/yJrfMWnp9ME5k//V6qT9anZ7+FQJoeITdLP9o
TebwLy48TQn6tx4NCmvdAGuBSWQJdJr+nKTmIepoigxF0F09kAb+/a1ULneV5aj3RVVWIH7kiK7W
Z4qqWUwmJetuIplJg767xGWZvYtMJzg3nVV9gjFe+8fT072yztbjw+tGYwhQFaPHK9ONYVSDFkX0
NlODUcaShk/hLOmBN8I8tXrR7ASWW0slzKOWoYbQmC6+XaoW291sE5wD2jeshwFmn4MxBY1fmGGr
eovGoeyK5hRHXX+6v8lbDoDhRrogiqcN/t1bywPzCPXC1fOxVx+9aYryg+4V9Y733jJDLKtqdRTc
XrF51blM4rxSffc0l//H2ZntSI10W/iJLHkebu10Zk0UFM3QcGM1De15CM/2058vkP4j0mWlBajV
N0jsjHDEjj2stfY/NfMVLk2hLQeRyd6NIGSQmqx0J1jR9WLaBCJJHKFHtpriXV3m1qXpSuXiNEoF
WttqgixS6oMLsbsyniPOKWI9r0Zr9Y3R6WbKyugKFqdJh30+rt73219pb2E8Rui9ofFOPW77lWol
8egkoSqjq7Rc6qn3EensAuLzzk+LsvGHOh0O/MvOyuTjJ9G+EO9fCfgifK3W6qJAf7CGYfSdTG0e
2zmdD1DZ+2YknJiQH0ThZm1pEjM6uqBez2wC5UezWMVHrXGOuum7Vugag/vGnYBZuD4aSWnQlMhh
7juNrdzZsbJkvhgG8+AE7rxz6HjLaX1U1YCTbRZjlmOtZgNtOMvJzOdKU75FaPkiW288FCCy3vbt
+FWdme+gj+5RfWbn6UHTkV6SlK1HinCzRK0BFFFGsRRfi73HqhMoypq5PfutNpvOweHYNYYcr+R1
8QZtO6sCterWTGWbp1y8d2rUO6FulbSL1aGp5/D28d81xm7y9WDqEgFef7yxi+MFjKVzqkXzA+co
/mL2KMMO1vSIXbR3TGCzsh4CWoBCG0tmp1RII0T0M0rRntEkmVZ/YWbXUU9zRykPCC1FJknUxXFs
yRbFpFK7E3wstUWxsln05Glsqi5MF2e8K2r4e6diWo2TsFNmLM5jrL8bEeg/p9Tm46CdCgEZ0kbF
+3R7q3cPMFhiCimMeqGkcL3VGor/yjrA8NF5Wr/mbTI8kCI3gy/mITqzH66HNA1adL4w1DwN7Lxs
xEH8vfe5KTGCspGVXOju17+hzgR097wFbkEi8AZq//CUtfZ8bif9MNbe8azg8NFNAZdJXWwba2up
FQ0GBQ2qtol7X/e1clmsoQ1sjtxn1ALnQI/T7g/OMzm6BKERyb/S2lAzu3OUElBh3tnLJ31icq2n
FcPXkoTmD+4p9WgqcC6z24BKXe9lC8i5QD0ap6Cjzu1HeuT8l+tFWV0G0arm+fbp2bs+CPRCaJUD
dAAjXFsbGZmRxTGnJwGcnb8r3Aa1alM4yx/QNEg40WIAQMQB2XqEAfkXhQwKjtjavHVazf1XIO/z
3+3VyF+7CUCZcgZPCe1BWX/erCbuba+NInycSi34ESl77V0EHTBIUn1gcPicHmVJewffpK4o6w/U
arY6V8xvjj1Ag4gfeK19NkpgdFneD+ehio7kx3dNUcIhsKYBSn3g+kvRmh41JmnA4FYYOtb1Rn7X
jmIMazc5QjPtuRQa1P9vanOdjdZ06lZ4iLoZ8BN6mz6FPfdfeqZpoug8e/60amuYmG3vl5nTHPRK
9o4kYD200MAD4nA3yXTdZ5Zu0e46mZ1pveQwTs7lVPYHUeDedpKLESpRuuQTSjfzay5WkENPGdiK
fInbuyVaGLsORPEJOfHpfPtU7j4dkIolie5nSrv5dFlcg5kXMagioUXWfVuQxQa6OraeryDKieyq
iPHPc0z5+NleYyanMFqjFr692NoXEP3zRa/E9H3qTaU++HF7uw2nHTAAvCYyqM237iAxFZoh6/5m
2XxcajAegHz/ADTDkHlKaECdZH5oXO92nDSRm2sw54dWi0LH7P6pVaHcxdr6J+5TUiIJHEEgUR6/
tkREPluTDjQS/WFGWdhli8BBoWoMJs2pIR0oAuyeIkp1moawFlmZ/PtfTpE+VnOj5VJ2zhLJV48y
4V1WqPqHPCrsg9L03rsn5U6oHCBAgLTqtSkVXkXSlxIlA5M01Ml4T5U7UZ/Wl9ifnGl+UOxE+Xj7
6Mp/dOtQpcwTE0HksL9tTVJbqsSESMNdbPvkabYax8e1NpUvvE49Nd14hIrbNUg0QuL0EyKy2dCI
AQtuWc9o2jFMHQEQzfsmHIg9Y2ckn5PaOGoQ7e7qT+VjToa0e72rCOQo3qLSYYsZYPhcGL31UVPK
4TyuRoHmiUjVoEf07iia3L11v5jdeAQLZmvPzCY87KTqQZsWDY2w5ojUt7+ZvE3AXWhqbOv+pWEr
eiKFHCoSDTJOS2N+rYXGdAC1hRFn5Ibon98+MXs3Qqplaz9zNjzK9Ybmbd6NoHxoWSam/dwtpRHG
k+m8yV03PYg69zYRLCi0AAIlerMbU7HKgJGZ9tPJGtI88UsVHJePVsJhnrZ3SKhrMXSJ+BUy0MbQ
Qrep0kr47d1YM+Wjtvv1HGmTaMJZrxi0Xnhu6A2i//v2Vu49ww4YWEIaAFNkqNdbOYDpiXNyq1MC
leWSuX3/z9pmYDGS1Hi0DMU+2+AmAjTlW3ivpnfgcPZQ33Sd8W3wMqmXvMrA60KbVhA4dBgFsnYQ
bOp3VsKoPp8p61p7atdxeurNhqno5jABvJyAxk9+M7gmMiGuqI961HvfARA67kgGeYyZu94QlLL5
uIWMturCeALPHZ9JmfOT16tV5q+O0E6oAtUH+7BrFewGf/CAgEyvrcKyH6ehJ6jMDFVWFGvjR5bP
2SMCjutznVJ+g155JC26u/m8K1LqTpXExs3HpxPFVCk09U4JiK8zKm1d0FVt8g71FydIwA5/8cDo
PVU8dsyBUG1ihSj97HbIb90+hXu3TNKPOAlArsxtgKA7iT0yZYdNH5PoQq6ARJ1qHGWQ+1ag3qMh
TDl1y3RS5gLo7kAab09rdm/oU/FkZ5Zy4JykW90+Z1LQhjNEwxxMx/WnnDPFMFqZH3hT0VF1se1L
NufzZcr09b4fnNqvI6Tv7axRL7d3cUflSrbIIVGRmwDR26atzqChRNvkLlbz4Z3uKmoQFeXyCT34
aQgV2N7DJc8NvfFHy52emGyao+EmP3g5W+9MoWVHsNvdzaDjgciZijTmVoCwjgSyDp3jELtEyzdj
VvUUsJfLhBa9Qdr2wdRiNHBaw3xCkvRIY2jvaSIPpDRKFZve/uYqMylYM+JVzjqIyiF7VpquOCWV
rryNzVyMX9QkNo/Wu3ePZVahq1Rw5LjI649PbJVa3cR6pyjyrDd67zgvOvMK1Rd9Fvq7fOnbsLOE
cZDO7KwUgD8OC9CtJOjKk/9LiIh7XDI4ZSinO1r2ttC5vtpalt+7Vvm8WmN1YG7n0WCaAeko8zE0
qQx8bW7J61xQgOKcDYb9rlhaBgpBLP1qR5WxBMvomY8o1mgfvErOiF+VI33pveVSmvlJNOCYb3U6
l6KNFb0wXdmKjRpfGZEt8HMKqF/XdvBkSOWu3w/ulswIN9ea7BuJCylvZr26W225ILjS9s5p7prk
UydG/eJMefwO9o39Pc2H0l/svqn91FK+GYvRn5Dm1w/c5M5t4jcAxkHMF3T3ttvd2RnTFeaFiqdT
rZfWbtAWgI92F61O6ds21DvY6E55ztsyO/BqOyEX6Rs9fXgzJFlbBYyhtGyA0pheynR5L/rG/QRz
1b3XVs/972Cr5Wl9tdVgp+loyH7NFiBTGpQ8EsRNTqPXZM+EAd4Ph9mrc+AlOiNmo0zTa6KBvH12
plhp/EWtVP2cxvw+v1Kzrg5TmkoIKnZlgqtr9eboQ+z/Qk4CpQMezm3n2FaGpBzyFBneyFkKRt70
5RPVY+Pu9k7smaFcJhEh/Mesgut7Jqy6VOuUM6dFSVKflrQGLSeKtfjrtp29+8Rug/ACXUCauYk+
rKHOes9Alwy4Vx4H2pCJD2qnR35PsoKuS/z+tr3ddUFtQcGBsdb4y+t1aUZeLa5LUJ26S/U3aAP1
u2MPR1iX3VVJ4BNgY9a0Vb/umspUFwcVp3Jdp2ezzuh5IMF9EorTvyBXcXRFdnw/2gQm95IyB7CJ
je+vXXp+WTY7p2YalCJQ0dyozoaV9HGQrEMZX2oN8HrIMOjk8+393LVMnZp81pH/2zx0duNai9eR
O7hKnn1YzCj+wFvBwdQbm3e/1KgY1spyum117xWgzyOlY+gDvioWjoIgXMkI2pvRMwaAUWv3psn1
+C0EPli3WmYo4pymRvIjaVMvCWi9Ln9QiUGWGtiBlOEF37bZc3vVKoS+qZmbnSZoNqlV/MWrcm/x
zVkcsWr2DhRlLCBAIGUZorC5Jp1nDQRxhFd9keRn5m3mfmQv4qmKo28rCf3B/u59VdS9KDQTOtF9
2ryyrjFNOk1dF46r8bRGRntXDepba6nExVsArbeDOMJ77psk10UOgHxgS1yJCsUuKRAyOwh5MfBN
k4AN37sLKo2r97W2s/KRCUnWAQJ5z6pUBQJSwbZyV6/dgV64jH1LVLpLBuWJUkmUULHi/j5eM++b
zTSTgLlQh6Iue1/zF6vbYNlGUhgxM7oSytKp7zwUwM5zqS5fl8ps1IDQZ9L9YdCpY9ip/azog3kW
6DaetH5abYSZQDnaiWp8ZBu7v+KsXp4ZItC/u33H9jwl2lpy0hHjAHnzr7fGUJa4q2lCnJI5Xi+1
V0XP3TA3l9tW9h53dLvlZXZ5araJUbtEam7RAzoxAQEEc1mZgZrb6okYrj//vinYGFQYaa9RF5df
5ZdIVVOZ0uT1RKqaNzJMWslMP6MCdkF8Kj24P3t7B0RBIh0RNH01OaO0CdKq3AXSmxX5mXFUyrnQ
nfHg8O7tnSRg/QRugiCQv+KXBc1ZzkBsQ1bZyuUHgLz4Tm/Xr9SCjyAle4ZIJ4mqdDlieDtlr1G1
oSkEaDWlpXEW5cYUmBV6TnlMtP/bH4khRbARaNmRNm1bXNWaZ8UooY41pNBHFPHzUAd3HkBVbA9C
2p1VEeMR3rCFZC5bPQNTz0047IDn1zSN0KUf8nNNaf3bin78H5giIwcTRxOCNsHmS8UjqgETRF6i
HKe5UNhPQidF1aDLtKOK7143hvxP8nAkdgUhnOtTQR6UaHnWOKciU+uLpgslSBkvGS5jPPgVNeZg
zh0Rdu64+NESQ6crNXFJ1rnyE3VY7rvKKg4QNTv+joYXU0ylBDjN381zsrhV0eoVy1eHVJx6e4SB
VWvEx7qdBtY0HEnO7tpDA4QeqQ05ehu88mQzIE0Az0gmRQE/qllruLSz8WkxIuMuSlr9IIrdO0oe
NQaTaeawtLcDMobOQPZwJApSpmb6kWV1fD8RCYRT6YkDQM/PDs8mRaGIZMqisCYz4c1m5lMRAdrj
yVK0erSDumdrnxWt7VDhorf+wrho+79U79rhpOBOI38lskbtBc0qAV8wm0d/sUgYT8xLgXo8dU7z
nlhYc8JkbUvV7yxvfddMYByDZtXHjxksiMpf4wKGO3ydpPULYvkkKE2les4KqTiiqkOv+3HMmJDv
tTarls9E+8E+JwT1MYRbMVLTE6J9KdZm+KHPbaH4fWMjY7YslSoCte3rJTASkb9Maz00F6T0DDXM
mk5XTnZbtn9lmW79u4rafp+Usfe+TaJ2PXXIjR31FF5HlrKHxyQu5irQ996yocwB8RFLG4EnuHrz
dycWJuakVn8RllVdPAddzsYjuu2zSOM5VD/c9n6vD660zutECCSFVjZP1MDIo6jJ5d3tovgNcxv6
zicdtd7Y1tiZwZTo7vc/sAiyiCFgqBfzAl97i3zh3GgOpGUXh/xsgwIJFtuo32lO0oRd07sHnvB1
wEWdlUQF9VhWSlHj2l7tWYm+jLT5eua7oWGS9GdDd/ugZjYAGbS2nDN4Uwfb+vp6YpQOEQrj0HuB
aVwb9fIsLg283snu7OJTv6Y6tcjReo5ADh+8ydKTX99OTKH/Q+GRYjLIz2tTcTYo0xKRXyZcxqBM
lehtnKnWQc1+75z8akX+il9e/nQx5rSyqZ43q+I8FKIanpzcKIJkVK3MN9A/+pPPRg8KOB9EG57N
a4ORqxXKhIcng+37sNbXIgBYPl+KrAXvCcv1PmMS5W/HAuylBGFK8JvsEV0bhb1pWFB66Ev1Sffe
NtPIH6KxfDeJQ3LK3glBCgyOBZKkVCM2yVwthr5TLK79YFaolZijCNCStH3UYY5UjfduAJOSpTAK
Sko81derIrOQwhcAvOKemcnVaHkBTbnoIxLtzRt7nSzfdssjavvegUH0hVYLID+qH5vvl67CaFed
rUwBD06XWUvbl7Fw9RCtANEHwqjQI7jtWXbXKVVEeBVR5HLl3/9yRlX0PPrOBVAoRKrfMwF2PMFV
FE/lAunHYADHBV2C+vInRknJJUGXWunm+pm9m6KBBOylK9Qa8n7/dfCIuxNF6QNlyacgr7SjhW73
FtazJMYQ2sH0xm1vzg4iMzAU83wNqcRWpy6PGV8eVUnQlM180ktvPSjNbZ+on/YIWqEC4D+JXa83
Nso7T13GdA2nvG9fZM/pkuXT8DWPFvEAdtC9NFmsvniijgJdE2j83N7jvfWyZF5Hqbjzyps6zUAn
w55Zr5N8dbJ2fkmhlfu2Od2XRjL9uG1tb7UUeZiHif8GTLzZ3YbUdE1oLoVxpDPraBHJQ9ZUanVu
ukX8pSoNXDxtab9Ew1w89bOrf71tf3e19Ijh10KNI4K/3m1G/ylj241rSIHCRXrCyk9m0hdv7EHT
fGUZjiiar+Qf5OdFEBA9Mgp5tOU3V3VizOIYmXAm877S7tZpdb7LpOzSDb0Wmks5nZRG0cNhEeqj
qeXJXwmYtYOoYOsO+Q3cHQdAADK3wFA3D+ZMV6PjI6+hWXjLaQJGEWRWVgQZHKXw9v7umuIkkR+A
0KJuf72/6xSXek3TJEQbZXg2k0I995XafBzn6ojnuGOK68IlJb+k47xFM659arldx7gPYI32e9so
SQ2mPHssc+Vg/7a+j/2jYoIiFW8JuKLt2NgxzhTgG7Ea6oWdnBR1Rf9vXpRvMWH9c4bUpOFXZtkd
RAV767NJ0glN+cOzeb2VBhVQvWLcWOh0qhNEqND4EV3Qe5Edzh3cO6UgirgXoCfgJG5XGPUs0dKU
NRw9yfaYnXmhMJDZdyWNjy+LkRf/ru7iIMZr6WdtbVwVMRwUGQ980c5GSz1UScsFI/OKq8Hkj8Ft
e0UN+3z6pMSm8mBRQ0OUtVrOyTrSoOnhbB0Y3dln4ldZREIIET6K/PtfXra1tApdLWItJD3RLloc
K+fEmtP3M5nvwXu24/1IpugjABmg9rul1JUVlXfNzrUw0oQbuvzv4mqITqelvoTCaIYnz0UikUEc
1ake5vwgcX+9UimsAWuQiebSD2wup6HUs6pYlRa2zDY5zWWc/B17RXta4nW9v+0HXvtZyXYm6ZJT
JahbbNxeWrZZywwRLSyBIwVOWQwPg6qvD03jNb7Rdv3H2/Ze76ymMqAATDj+QHJUrj+i67awCRFK
D2d4YH6rTuNd5/T/GkOTv7O0unlUOk97UPnS/tpUxem29Z2NlfKWRJtw8Sl3b141PSqiuDbHKUQZ
vnpU0uS/0hLxO6fL1fNtSzvrJDpBjYoqByO/tqpUiz0s7uLiiuZWn8Pa0/P3iO8v97FVUfBe+u6x
jplsqehZfTKzyTsoV/zkZ/yaENEAw9ei6MNJBbO6xaQMgs58V41LaOd6YlwMO8pVn4xPR7TcjpM3
HcUIL2BMl/6v22jddJYtwSxI1T57KUidyrct0zgzP9Fjrwl6K2Wej2SbLI89sXrzONhlTw0Lsar0
vuiyqPWFcKl05c4QXYpyqpqDT/fa5dCcoENMG4u10a24Pjh0x4UW9zW3P3Lri9m6c6g1qtw86iZF
3KR4w6i2f9z+jPtWuYG6lFN8NdCobAs0rVWspuWgX2DZTZd+GeZnb6n6/9qZtL0cq+Sf20Z3TilY
Y1dqfqKkTWHieqn2pFTewjSF0Cqi3meghnHvWNUczp1rHxzTXVMOrTQX2UGVyuW1KfB9Rmv3jhqm
XWNeGhDQAT5YCdCRLA8+oHRa2xNJ9ExOgh2wORtTCC2XVZ3kaljabh4YabZc7MhNfVVx7bde5Cmh
nbaP1O/b8Pe3k3iO6A6cHeiCTVQ1MUVtacD9heoMndDW+Zpa4jDUTbPig2u38z5z23ig5RNF/2Y7
g6HBowOeyYhAINXcA6/7sqxeey4reh25Oou7vu3bh9kAFe9XbSYC8Jb9wXp3XDo3nuwdTDx50dbF
pk5sQ6NsOT4qM66zoRwe0jFL/m2BhD3VAnGXg4d5x6BUUZFCvgCEAMlfHyLDjWPdEGIJB3OuP8R1
RoU7jqv7lElwoUIKemDv9aWUzEYaSkQu9Eq3szZym3ocnXc1dO00flQqdwDOZkTIMSR2d66Lefyw
dI7+4fYxen1+CXbksDyHuIfOpfT4v4Qf5tAbblKzrQOAo0AWtphAr1SfkqqtHiGVfKtqCTyzlIOG
4Osrii+gy8Tm8jlJP6/tGjlB3dLyYupW573kfU6DNk+LhzQvkoMrurOxV6Y2VzSeBzPLa7yB52Yl
gDZUKovYct+qrTGd16hpAs1Y+4MIZHd9wIxU2NpSUGwDDVFr5qEmDV9Tq83sb5DX5XfH4j2ZktI7
uBmvTZFP4uSkLhxc5m30PDV2bPXd0oYDcV+wUCh6s+rJe7NxlN/2qxR9OC4gu7mGKBtefzQENFK7
a1egf1FbBCXKnOe6c03fSRXl/e1z+TrSkFAMfA13XspabF6LJkUSEd4aphx9uG+msfcVpy3P2pxR
DOE8+kvFcDw0cyC/L78/aBWtIdVEs5bKDzAY2HjXS52Gcq0Zad2F6pqK+76a7U/J6Bg+xSLtudb7
KiBI6u6qohleeETXcw+R8jQCNyiCeKbjceAd9j4y2HZNxrUS1r3xRi7Czm2EQnpYNuuEYEupfqQ5
QtdLc4+Gsr2+L67Gu0lKi1OgZLo5ujYToEtjjaowtowqQMjy+2Q33kM29l1Yj8b6Pln6I7T6azck
bRJZyvhVxpfX260WTiQKgrswV6JYjoHWfVsZlzdLXgynVE4CFMuin70uOZoo+9rNo4OBzD5fG2ob
DdxryysYx7is9Dqsi8QictW0+yZz54syMAtxJVB6uX2w93aX9BJfT8ggca7X9oqsiupeM+vQKic3
TFUnD5ACS0N37cy7rM0/U808arnvrZGiIuRyKYmJ4722mRO0E/KpdRjVsx5kjkjAGSVcJnXOgrh2
7d92ftycX+xt/MRkOZ1Xp1odzmaT+rponDf10lcX1W3sg9hkd2kUuZjRwMNJbnC9tFrJuybqpjo0
hTn6iH5SRKga5W2OWAbqxN7vV/BYGukPorwEItCFru0tdVck5Chs5ZzHd25e/xjzminELdKU7WB5
Bzu5dy9+ogoYBUHcvPW4nW63Ru4OVYjQmfUppuMfeE6anmpmf506oTlvrK7NgzwzyoNXRS7kOrCl
SYdGP4tB4I3WwvVCTXjORQFlJ0yipHsLN315sssxP6gyvQIY4Gd/MQMi5NpM3DTGoi1WFdLWT1Fz
7uOTYbbdkxvFLxGjiR8Sp0zCBJB00MbwspKM3TanYXpijlxPWD+bBzTFvRNFf4jQj94b0vqbL9y6
Dbl276Awvy5TKLJehGvHMHNVrNPZTfqjmuWuPY8QAWK0LJVuTnA32IwyhZQTtrqbfy/V0fm70fVJ
DcalK3M/Sevx39suaN8iSQsvuCwsblyQnXU9aTqfdhad6bfU9sIhjcRZM5cYKLp7RGffebsQGbJk
WQ3ZENLc62/cLyb4X9usQq109RNDkN3AXb3qvmlEf3Ce9ryrLJPymNAsgm91bcod6hkhEpeP5ybe
G3NappOoauevqCunJ+S/8HnLAPjt9obuWEV3i7YUyqpSzGmzoSPFSGcejTpEJbe7r+dRuStH4LI1
AX8w1LYWZHSrDozKC7i5oFLHAp3Cnx2qrdJjBjo3W71ChL3mjFQ0zOhNXpnfrdEYToxRmR4SS49/
Dqp57CatOLglO0tGyImCE68JGf1WzbJDjWidDKTMtCkagkrAG5i8GEF0fcw/OHarBampHw16fEX0
4pVGhYgikCE1bF9tdFVRWbONxj0BFG7skE7KiiywGK1vxMbmfdwb0RKWjI57W87ghh+XrI/+9uo4
bU6zrSgHb892D+Svkd4ReSkggAxyuz5si0m7s8x1V86YXO6zbhjCtRVZaPVtRz8NFdOoLo9oWVu/
jFFibyaiUrkBErCVD0ENVrGSvIhOTpJUn9jt6vPSHjLDt4frpxUASCB2KaG+AulpkUcNbCwjBHBK
40lXFPNL6XndKTLi4X5ux+LcGY3l92laP1aje+Cgtg5DWqeiKWvEptQdkBv/S1JqDIPFaHjTO8VD
sz4llfFgxOr40EwUq2/f3D1LRETUbQAiSELMtaW5rY0JUQqw32Q9k29VlKR86Jjii1qt1QGcY9cY
WBxJnv5JctoYE541rasOvN1a8y4wI7sNJjqjWWDo6/Lh9sr2zomk3/7P2Ob97rx1WJQBRHnbNw2Q
Z7e9OMBkLn9gRWaDNEcIi7YthcpeDC0aJeIWZs1ZTzvrLnF75/1tK7sbByCEDjXvBOf/euOcqWG+
Krj5EzKH5Us0xR/Bww3nhYm8B+t5VeqSR0+KY4LtIQF91YpC6cLRs8aAwApKlYKoUXwVZuUFPCLD
Y9MmWiAiVLORoe0uRju67wiUfhe9/vM3/MRzgG2iZrqJCKZGlKnbgc9HLzJ9mPVc81VN2PcIWy8n
LVbWB6U3p4OXcxsUYJToC8IHAHaJ7djcud7OzERNM5yZ3QynUm27KcgqPGkU6e1FIaU9+Kh7Bgmh
ZXORwikqDdcfFVpLlOaoPtGBjuA7CailbLd+cldbedCyw5mjO4cIa8CoEAIl1NrKM4xx0WSD6SEa
3Gv1ndOU40NiLvbZIWo/2MtdU7xQVH9wLUzevF5aFY2FV02ue4r0qTppRqP6gnL0WZiw/H77alAP
lYLdkmcGVPPaVDfbZAHFyKoyMd0nTfytgQzwonUkQrct7TwJAH5QukFNCrWgbZDTZ8qoMfsFBYG2
sF+WUW8/0w9OIbNZ1QfSWPuxitY4UOMpouY9xQfm9/aUEc+8R0AaQXNvfEDULgLYNkjVksraWeta
cZncvDu1y/zt9kJ3PCfFNEqw1J3QsN+CRBJmEznzjE/zSvjNwlS8L3ruNQePwd7xB4rGnYPSK9FF
1x+usSvbapFkOfXtVP7Vt2Vyn8bZGJjd4N5ptO6C26va+3ygQGWXAl416h3X9gYGjDqrReO16Mbh
sjSx8r1c7OJF1SozY4JP0l3s0a3eRPYgPldOFx+NXXmV6kkPI/UxJd+VC/iq1JxOnk2h1ztBwVfj
82S1URCJofgGtFz92CZNdc60eOpOfWObMwNtuj5k2KH3F+3ckuk/Xup8Sr14/IOD5ZBaMzhA5kOv
hBIiGnx9tXpovq7GGf7M4rsGykOCjuDBZZU+9NeQ/ecOALZibhRFxVdgJzNW3QxVCu+0CrQH8HSN
97Ikg6v5VmwNz03WGeEgrKMDvbvzwJ3AOcvWP4iO62+PnzXcDtL1qaiT9GMm9OQO0armrUhi+0Jm
VE++MetyVnqjxn6sWtXHtGdaO6j/caW8qw71N9UqoyMMzc5+cNEoaoIP4vXZVjeK2CyGIRLeyW21
2u/Zt7u1w2CyUOhstL5O/ZaprufbN2HHk+CbmTAiC5yyinO9G1Yj8jinm3+CVbmSLRh9OFnWyCDh
eT3dNrVz6SiegO6wmRPD15c/5ZdAdrJAq2slb9yUKm3ImG1wD3bXQK7O+6AnTbi3i+qjKcoiLFe0
LG9b33FkHDNolPgxEtNtB6uOuz6zvcQ7AVg07lpmuJMrTsmBY9nbToZ4IvYh1WXIC67XaI72akQ5
7yrU+X8qq4o/xpzBR8akHhGhdlwmgCsJE5QauARq15ZEKuK5KtnDEeRaUAsUbGrUVQNn7eQsb5Hd
3d6/PXsQ5XnASTWho27eVjUVZasanQdWpS/hqucfOqbdXxRRV0FTFEet5J8dvo17YNyr7AAi00/h
abO+boxzPlLrnYYqqc5pko5IMjtdIHS9eVg6Zb1LhDv6LeMkfTnm108RzX1TGBxbb+rsu8GyvyOw
pwezTRGd2XvTwYbsfWrch8Pd4QvQl7n+APoANtXzCg9aZWpwnGP7pS3Nwge4GIW39/7I1GYvCl7N
rqwwNRVqeZ9pTknTzkjfWUhRHFzSnWtCrE/IC22Qfu/WCyVxMmQTyh8nYebxxVwrWr6rUh9ck53D
RI6EciTyA6h1bRU1YiC/fcOAUFReFb5rtbqx78SdFjbmBG+pd+3/bu/gtnQs3Q34h58FNxUoxCYB
pPO6RraNZlXEpN2Pmks9yomKN0qTLn8vlP+eEVvo/WpNi4OV7nw6ojTKfD8ROtCKNqektkvdmyxW
KicYuGgd+B7N9GczFuVBFWp3jVJvCYNyQKDc9F/8a7IslE71ODqNiO78gICB2lqiqJVARVpkfy9W
rD87rRLdt6Jvz7f3d3eZDBSW1DhQJluyixxuYzhohBDkZ/onsYAzWlwrKnyvHo+IRHu28HsSfIH2
MVje63XWmWMs9mzjGdxS95mE6j5kef7grtCbfn9VFF5kJkhPmVDt2hKDGWZyzSZCBi0VSki5B2ji
MJb1ECT5mC4HT9Revg3oQc4JQfFHKjhd21OtlEHEbhKdprGmXOmVVv/F1rOBiV+u6itrDqUnsj+t
vSgYxlKaQVV1zcGB3XEA/AYJuYCiLgvx178hiWITIljFmpmZ8xnlZ/FRkF8cLHUn2KG6T3uY4t1P
bt+1FR5OpbZrh8LdWKpZ6JZJDbMOho0YtJOJuJB1VrRO+925qLgBiiacUUoaRJxb1UVVr/M8NdXo
tGqt9cVSJ/tDNsUffvvUXBnZfEUvS6q10TAyG10E5YTLptdJfC7FNP1329ReMIstybFFuR3hw417
ybsyyh1jiBAhX8qHPJ691h+cvvio6/n6j6bY6cOizPlFTEb2KdazOQBi1yQPndvWpd+rgOHHcamP
DpFc4ubxJlCgekIhGEz4tsmhTIkxmKsWnYZEyy6UcOczQ/Lk4KVI+IU4klTZO01SYYwcVXbqt1mL
u2ijxYgBzOlxEuV+C+Vo8CmTreM9HTP33TxSrXoGQtEdxSk7zggAH4E794XKzatucmXOHkwN5eRG
JsAkpO//SkUhGJqVL+bvRxw/++RIiEvcybbypyhOMU1Gz7T2QquDLhcq5eBUhJNWpve3D9beB5Qt
+f+Z2ngBDXK9W3eTgrRWaZyK2RvOyJOOZ08Z+qAiSTuwt7eNFgpn4EwQxwB/eO0PNE9Ek7AWBTkc
Qac80szvejp/LrXB/nR7ZbtXRpbSEdXl2X+FMR+dJO41nS+2ePXyz2qgD+obavvPIJAmnnVb/0um
7Wj6FomPcIZzj+aJ6QsVdGxHJYk6pClOt3/T3m5LwCu1OAOa6nZ4uBH1SuEoqnLqHA8KF8zD8a1g
Optfoe9wD213+N3Z7NIROhLTQ7ZJvr8FeixFIxR1qRUK4nlPJO1038xhbEKmYT2vnlX+gUuk2oEK
EUVcqkmbz5sOEQ0FLWPP3aq8y8qBeTIu/JdUzr++vZd7J8mB5cOdBEX8qulJSJ7nU4ZHhDQefSyy
+m8ALN5Zc+I/ObNgMCFH0IUj3tr4Xs3L1jK1Z+W0zrrz9zImL63ZTqc01Y/Iy/Jf2rpT0BWA6UEF
gT2Va/4lslucJG8Wj/ORz3p3anKz8yNlPtq5vVNIKRhqEhvnvtKPJ8VcqfJwB017aS9uN02fgQdG
/8fZdTVHqqvbX0QVQQS9QtPBcWxPfqHGEyRAIIQC4dffxb4v47bLXXPqVO3zsGePGpA+fWGF3BOm
3bMWhOn3v9SbT4WeMCgYAA2n5xW556d2mTapRttKfzenjXqwSwNA+vvLvN4QKGSAJgCkCWSuV30V
f4VaYQ9JozLmifwiRgCIi6Ff5EPL10FfyJ7eWAxZE4hQuIzwf+d7YjbhDNtNyco16NYiMpQe/LhK
C5eG04V0f0s+X24KSJTBfQHgjE1v/RwsMkBuAAwMgjM1Rekz2Gvs0A+Tr3P4RtoTB473GKjYxvka
EzrnVbRMF0716w+IX7CRZ8Bh+Y/V9nJbwvIk5JOi3i6YJ3E9my64anqI5r///V5vy22VjWK7cdtf
8dojZxbdjIIBe8MgQOXV3TfIioqm5GrwPnpBX4e791d88yMiL4X88YYJOW9UVcsAW6bWMLShRnpq
1rqCFoQiJceM45+vdDzcX0ttD//XybYLmyQlIytH2YqdiXtzM1Qom0KWVI/vP9WbXyuBZD02TYg8
4qyJAIuBMGu4ZaWeMxhPB1o/+Yx2/8MDYbK0xfqtKXLOa7KK0D7hkHqV9UgPPB5+so65fZ3CEPr9
53nrK2H+gjHrlvu+Al2MVbRG0Vwx8DVrdkqCyn/sh7qTuV+jhfvvawHpv1FycWviDnv5mYKsbvzZ
eN5OJb7dcYDqjnrRc5kA2ffP4zIoq2xFJ74R5ADO5SBJFw188QzfWiHdcWURO46Bgt1UPF8Czby1
I3AhA9T7X4Pi3ADGTyYWSBvyEpRUUxo9B5uandr/+7vb5A22Pj8A0+c0VML6lFS14uU0tilo/4nJ
E3ganCLFLkXfN0LFBiNFixk95o0p+vIzuZnyCRP+usS4n90YuOrsI29KS9V14gBUUvLh/Ud74wWC
CIJOFoaA4GKcA3UBQG+DRMUcIBcy3cNGh93Byzm6EABfVzcbNwmWFqDSbUCus0Yj8TymopHWpQyq
qLBj5IoEoGEQ7hvvQ9iwuqyRPl+4Xd54lS8WPYsWrO0Uczyty2SUEuCC3n1o53a8Trt1es6G2Vzg
Q77xKqGvDN4FrjOMo8+9O+wU6jBkiOqd1lGBL0lPEHe8ZHn0RodlU93brDugSodtf7ZDGrnJTkCD
u1z91SsrmuliTseqlIgmRdJ44cn1PTsYsEOv8MHhmh22U/n+rnkjcIH8jdojhe7q5m/6cpfS/7fH
Y225xAPfiVW6Q2a8ChPHnn7996VQXSMW434GnOHsKwqN8Rv4AU1Z+d14GmavztdgWAs9ZtmFXZrh
V5+lI5tlF3qdYJlicrj9+79uMpD6wk5yAeMMly1X2CbjA4xI2oPBbXqv/K314KSoked1UE94/zHf
2KxYG+Ag/A/GR+dfFeK5acDiri095iVltM4yh6x8UEQKl3g4TJdEQd/6gn+vt53Yv55VsapbYoL1
QBjWRdZMssgYGa9DG4kLhfEbhx/dnQ2GAmgj0rnw5VLZ1BlfRLQpw5X7P+YOQ/6ZiOZB1STtc4FO
4HdUd93h/Rf65gOiQMRYEEHnFYnW4szHDaQ3ShUDO4k/J44AjARXVFl+4QHfWgrhc9MswsQZZdTL
B/T1Vowoim831dOuYk39OfSAZxghv3xhqbfeJXIfsK7RHAdOa4tBf302OXZi1Jg2ljB66MGUVXLP
fFii8MWR+3Vq5SEBWeFC2vXW3vx70e35/1o0NXHkwREE5yL1h6vEsKAYaiGvpLX1VebMJRGc7e7B
X3l+FDFlBX19E/xEl/XlktpNmrXVDCFjOA24KEckCuD0MsBbJtc86CDdUvkVL6poXnSBHgNVO8uU
JDtvbsIdgzPGnEdmnZNcNZ56CtCdqKDoGCmZT9NETh2wdKrowVIZ8hS43j+jl4D12S+EPS8pEMdF
Smfa5VpSBeNfCsXyfCCpgSkZ/K2mYqkX1UPAhddYp+bzdAS0sR+w20z03YlWdafZVdm0C42NTGEH
/Eks1EJxjnfALeXTOLRHP247XXQDC7/WEPEcd8bw5Q4MU9YcLLPe93iJ6bFPWKvzYK7r7MDw1GVo
a+DnjZxtWCA35bok1HB4QcB/azd4jQZVQo8BBoh4hSdfS9bl4D1DImmiYFDnGhoit7rm5E8DDbax
MA2EnAHFd4M69bD55nmmPK/JRe2v167mXgTOfdP4Jw+TNUx/HOJ/vkgUModqycSTYwE0kWrG0kNL
DNy/dDbQXyT09E+MXNutNDDiyjYmJdeDymqeT2HipqIinju1Q6SCu2xJ/Js28afoms8r+4zYED64
tZ5+9F0tvkHAcvyBwdrgck9nPkXvJWpvqESHq6x0jAFuFXvJjyBFiCnGNJvY3h8RbXTgL/dAWY3D
QS11/eBr8JGKtnLqSKBKAalKUyeicKHr1M4p6FbmPgiSPF+70fupvL6xsA0eqhAT/2k9qSESY05B
dBwKDwoEH0yESeNxXSsxFUbYKC3nKO3RD4C9FsSNyQwQgIaSQJaDV28+B1xXd8HSmno3DsR8bbg3
b0iYNmVFNjtxqxC1focNDZe8HoAZPDqAPZ59O/G2UHKOotvQsgZGHExAxivO2t7uglp2X+CnVcli
oau7GjUzww4MRXlyUZ+Q3PMr0HaG1fafhGOQ2dCqmk1RGYUvwYSCbwnGKOQ38lyBCSKYRWOeWDZ/
SeDLXl11WOwnULVRV0AtGmNH3JxVnGMOtzxPEHu4bnuV/ILYBoAwLa3Woew6aA6VLTQU2jJKrfyg
aeSlufbp6OcsMXyvUfSmeVPF9k+IGugX9+l0NcVVKw6+t4YfTdrBgMGTfaLxTiq/GCSMVeB4AsNc
vFZWL0U6CMqghOvVes+4m8fd1HVBvV9810sIEIZtV0DwRC4Pa92sSSkmlnQQ/5DJzSgmm+XISv0f
bPJ7dNsBtjlNUdjKPBza9qdTcOzKl67zYN/s2DN438tTbEJkWKSZl6AQKPRvtMZAoACfpyY//bSm
6YelhRbQgIrc7UiqDIh9ZJhVsVZr1PSwZ5YD3y8NdBLxNXABFz1zGIhZm8A5EmMz+o0MXkAeqnCO
IAquDTADuUmnSZxcGAxQ8/G04iYHdjX+0VmYOOyHNBHyDwaIAPqMoL365SBDem+Dxvp9QQSvSIEf
UckrBhnINq9Tw6c71garyzEjm27SsfUIBBclAAeTN47N19gjGLfMQd9POEpeegLLfnS5DXyti1RU
lf7oZhItBzky2+aTt8a/4f7FbqHPk/AIUo/B8oG1kEgo1KQ9lmfDNDOVp6Jrf1BAzMcc6pK2uTeQ
xc7GXKqUB49thsSgWJOm/jTYwKN5SmrXwu8ncJiDQGcA6gaDNwEuoWcjd5yJKMqzhS/1gUbOfolj
ViV52rIsPM6rR2Xeqinl+26p52C/ruDa7heo34Y3C1j93W+3Bqx6ikbe60dZSfK0AqwGmWdKjLyL
mzCsb00G5axfwquC/hp0R8rvUn8W4VfI24TZbeaGNtgh3/Yeh4EPAgGBkQQwDw2tvSiZw6ggS9vU
B+0n7W8qUnsTT+1kjipAuNmnAxTljjSVqjuo2nIF4Qol16JPmgQfsfY0dK6TyRwiXk3NPm4H8FG7
KrW/eVD70e2UdN2fGVbOKwC3iVEIar0Nb5tuFZ8GbzbVVcLAfNoNSZ09ptYPuhKdtW7cL8TKP4lN
+wTjWL588ox1orBs8uobbuo52VP8nmi3Wgo3GrIEA7vyk8pl+SyUVx+FRyC+azPw9yHAoPV1ROqY
/ViMk81u7ON13REhhiH3jW7DR63qnn/ABlRtkZhIeKrofGy3u7R1CSRo6xTAU7GIkB6SoU1U3owk
MmAxsTR9xJTD81WRaNtVe2lqb9456MJBkkS346L3Ag+jbgfNgI/xa9uargCrdYryerTJNYon1x2p
W1O6r/0OtrjCmy1y6gp+O6TMmKrNrzpa2TcTxY0uWK+ytJQ2jj6J1J/Gm4aFGWwzKewcngD4Sppd
TxIIx0PU0EZAM2Yht+sM8QKqV2QnGcdteuvSofMAPIQDJ2WQ5uEz/RNEgvv3QgS++xJUHuNlI1Yw
tGY0H+Non/Tdmu1HnUxig6okYwmhNlBmtYFQVLqfumBRX30GuS8v5xhMtntPew4CHz2B+ezBNE07
5ATou+Y3XA2ghIb7GTWugr2OOqA1PZmPieePS6EHxREVISAW7Ka0l8DM8bXFnRctluLIBzLaN5lN
FQb34zjkEtPZKU/XdPC/0zprZL6pV0TQGp0HiqoBpLMC0aufcsgxzkMxQx0Z5SjcJ9LCD1tEAOPD
oQP+ZNQsNwDFgrC/uIrfW5d0S8lttfDbcB7k9egJ0ezqUYmbgLZed+yg9OkXwSTYs2vwDSH6krUC
SDuMR4umVmFdGmEszQEHiZcdtx2drwxBkMvXkE1rMYtZf11AcL53/UKBnxrTuSpsX1s/r4BqPs2M
TQSSfLVBcHOh+WIdpxbi4gmL8mY2y33vTOwdwNwJWbEgpH6m0wi3Bqjsi3tooCLkdpiW8l2AUNDm
sSVh/QHaNL6PuA/L57xlpqawWg9srBDDTEiKkYRrtzfal+3OeFMf7pdKWLgjQ1FE7KJoWe713I9R
ESC5rnPJk5lA+tQIV6ACTUJsxtWxOwbgLP+lu8bMopCuaoFgQ47eF7HIkBAHDZS2chyIrNkLOcfL
DawYNDlpwqPwKHr4oh9jHZjhwLzK4Ldj0NQtENIeO5p8VMOSqBYpkNUVBWRNpSwnTdzTW0WkMLdD
w4nFbxtAdsnDdF1Ili8k9dRXpKtq+JKqQVb3VUcZYqCPPH5iuRe3drh2U7iisA1nY45BlXR3DIMc
tktVy82JVJlm4w7/8Gr4ZrMuRh3ca7dzEJjqy8SDH1PeNBmyMwSHjuRsDNBOB0VY1/lCO+j6zM5m
8hihZ+vtoMQbTY8wVCSfAvxt62HFpIblsxeOY9nhHAz70F+yHzJZhyqHP6dMj0ozKBabaIaJckSr
yl1PhOqP6YqipyTplAJT2zPoIDexNuP9YITn53OS/ofdM1CmTxEgeN6IWCMSedDwvJ2RPkOgCFeL
2wVjVf+M5zRbcF6a+Hs4VbEqppSyB42cJNxhJkOOXuJDm2QRFG04lDfcQIM8qEKYnhB9g/1XeYeo
Aaclp2hX3OuIyvnQa/y7PuOk3bVAUP2BUjocrQZ0Th9rMs3fzNQ1d0pEKBrrFky6m3YQBPmHqlic
SzpZdeS+ZoCWSvBUwopXbpcEbcRLaJQQUdLBBZ/ilqdjbsiC+TYoY/09hLvBKvEEGWkBOGP4Qc3A
O+bAXVNzQAmmfq2r6a6pzbLhOHdi+grNIHrbLBTy+tYB0YbsIcB/kTi66GPdpnvdRt59T3qLEMyj
7GThTvarhb9b/5BNNrzHxoxGFA7Me8L0I+VI8UR7hQFI9Yl0XqfzFtXEY9VWzN+RepQf8ViEX6e8
Z1imzvz72VtoUPReYG5pMvshEl69VteJnMkX7SOLxaNUizk2SyKjnY5iUHdRva1foJ+NEx9Ru5CD
HmEudVKZEmk+d/g+u0xW432zqDHNW9swcCilw9v2cddd+1Po/+wJa3HPQp3pGQ4d4S9PMkhELYY2
t7NRuNky6/w6Fw7hp8RRIF8b2Kb3pQJVDp64Jo5FUaPiifOlboD4J5lZ84DVwSkbQyaLcMoY5E8i
oQs6+y4sImJsWraRC25kjT0KEc646vJGi7UrRpdW/ZFOhPRgHkJHs4zDxrtCPeGxfSLH5Ce3HqZ+
qxu7GvX0KlrcMAPukDXqqb5DJgZXadbrONhr3ABg3KEl8dsscobvkIMswqGN2+rZrLZBrWCbKC6B
3kuSXIYYXEaocxlwvzzcyikvWZ4inQXIN0G9vR5Cjb8bM3BfQAmx75OiXRdxWG01zXlfd1HzaF3g
/4RFU2ILptK233fxjPM/opRucH4ha4J7IQl+tikVbCfjAEl+WyV9gII+xmxF9pLOhUlEKHYN/DXb
PACUfsr53DtSCAnUUZ5q18KGeJoAV/N6AlCu0skPx+04l7i2mcbFLFSQB9RX5CDh3NyW/awaV9o4
BRu6loYWXu+qBR8Y6itH3iSyyYNxtFmREMbHu7kSw10HtQyTgzlPs9sKxe7RiS76ghFtZXM5aamh
r06jp4YD61TGXr3uuNjuhsiGcDXz/RFpfdgAiVzMNrWPCdEhz23CSXPVK7Qbc1DByEd4NOnlqIeG
fgHtJoJHPQu++1r04matoUWCO3VVQzH1InoIe7infmj6ZPjREE/0+xVZ7e95xWVcCPzEPxLwWkQS
ONHfTh36TzmyRFMfl1BavM/Iq2UOiFNowOWVNc11thEXw5ogY+nX5PvQz45dCd3D1CmZMuIKoO5j
tM5I3KVQeZg1tiksQHGFJVrQO9tPS4p2Dtot9xBza20O4KF+CFlXrfvJn+Xvrp1hYp3FM0U2NVcx
ekIB4c9bRYLLDRF72qPcdb9wEQQ15I/6GoIzwuKFJNlc72M1w18U/YB11zHp0WtieHgPKFTw1A/U
54XvFntCf5OjakrT5qEn8eLyIYSoSZ5ARZLkWSz0p6Ai9XMYjeS3mQ1Fp7oa5GE2UCQpULKhFCeo
fmMcQaqu2mx1Ojd9Bn2tWg6iQjwPlt+I/ZmE9aCdvkfS9wTevWVoAZs2u+82pSkMVnn3U5LJTAd4
lmi1wzuFPnrCkvCxWmUIM+15jbrck1CBPUQCuUCOdzz+GPymt3njEjvnGNLIj2kmzU0M+KDMe+yE
+1E24ksNYZbfNY+rIzJZb4JeXdcg99DJqZ1W9XVygI3mg6JoEvSR6qqcwRcNfdzUeB0Sxja4MrWo
60PUhQy9tXGtcPt3wQxRDcoQ5pppnOpTAi/ToVB6m6pJ46MS8DsZ3pkuXSD/z60b8eAkOOJl9Axi
/hEZSvwd7gneNjFu2C5S7Y4tk8Sup3yckQaY4RkNl9RHLsLmxwbJew+TAWgV5M2U+L9iNLpZzodG
ZMAvC/3cAR+e5MM4omadxzm7G8dRQlmua4KnyPOD71TwKShmM4Y/jaDyocGGX4tYhe4KzuVDWngG
GcgpsdAnRG8ylldwrKFZ4TWG7PmCuhYWcH465W2QzUmZDtXkIUGbugXBaai/gs8vvigatF9146P1
oP2FxXtTDdOzdlw+0gZm0LmmiQ538RAn3yo+wyxZodm0os0c+c81aaObCUPxqfC5B9OMNXXsVzZJ
5IMWtRPiQBj735KID2hpMceQOk1K3yQQc/FQqLfrDTwZV144umJKG1KZfAx0Q05h69qvfQyJjpLr
OPmNdGvBafRU8qThMj7suL+0XzDKaJ4DES8W2HDpfgTgvIRoK6zIgRK403LAMy1mvvA1lc9LALxW
bgydPwPO0ZkCTO0EuxSuAmHJBhkge6o61G6Dnt2hq+CsBw2fmBxVWjM/F61c0BPJrMd3bTVuERvO
evdKBDNDryzOfs5c6d8OOHGd91kGFfjIjDVA8tAteASlJRXFopX66WtE3RLbKv69ICx/BmhMfq5j
HaL7UMfIICpPIoAKoYaxSOvWm8o1CuAlIdMGv7odtZ+hCQHYKNSFqPN2M03UdhVmw2lwE0LBZKP6
nnoMylZJaqZd66AjVThS4xKaUBD9DgySKHA8+vjU2Q4ugChzyGfTYIx3F7coDAtc2CbF8TAd9FQN
FzOk3KBXdfLreg4/9CTFHlod7KcKPk3xvTYrlCkiy+vsOKLbi+pOJoRfRWgyitLwRlwN0ezcvvM9
Q/Og8+O5sIkbgiKDSnZbDjNJXB7qJP2BUcyIz7JUNkTLpocoToAW84E2wRQVrFpn0Opb3l4L2KV4
t1GDKn/nIuoNeWYi9G0oiwlmH20UICt3mURPXDfqaXJ+W++sJLPJTUctv0fvnn03IbQ7gadtzQfT
xQEG62uf3Hf9INhJ4JZ/lJI7YBc5kv8SRDdpcw1Muwa3bUa62geSjAXEhIOD0bYRpVpc9zSaFKWq
nVMk8xWyjhFzu4TeSuhhQl3MmOkO8H70iSjYR2se2gT3WiziVCF5jmBz3OlJDXmAbuNT2E8eP1Ld
NN+QD6EO9KohhbwoRVMGfI9OIyBhKPzA+kh+qzNSfbLLPCVbFxkysQZziayYGlQ0xap1fJX27eCK
jimLnBr6mTKfkaB1h7mLs/kk0an7BtcE8sC8tK0Lhdue5mDxxWLnT0Fg4S5Z2VsWzSm0MNB8CXIw
kNFh67PY+zajvLjna2w+Kre0H2Q7ILnqM5l9xLHCRxqyqr2WU4XqHnjpLHz0qefVJzjjRUDrmKHf
6orE4c947lozzFuWQIC4qQ1BTUhQRDQOWdwSo6rcVZnD/B6egUNTUNHEB8JcCMuHviUSV2QiHxA9
+g+yF3ODWwFw6t1YxUEZxaqP0MdywS3SN4ejBHh1nN2MA3qkNyNqNigEQeDjGE+ze4inYPlue2vq
K2o0wiCzOjzqLuFpMW1C6IWs4uy3p+LgniHU4AgPzLSlSGf6CbT7AH3Yuk+/LZUC5GCiJsMGq2z6
1Oqxb6BJnQCv33fjkOY1BXs9z9oh5Yd6Cm2w9zP0A3C7KQb4RS+6Cv28mLV5NKZWb2lsdhAS7bvd
3KjgoyVEfIqZJXcwp1vgszH66PxKNi9wL0djMIeNQjNAG8yj0NmgnH8dja30EegYBo18Kn4uNSCS
uVpTFERAFvrdPhsr4ZdJT+P73lgcDj43GOIkjMxobCLX9Hcu4cNDirHYHxIq10CPEIkQIjv6rHnG
OksLsbL4WRDTPMPWRjEIFjf2yODo1N7I3qLSDHEFoHRJ0vkKrTfobo4s1fVDH21w97gf5b9DTjbW
OfgLKZpRIIq8nO2ZMJAdVzCdAtGnv0H1KD+qqKsvoD/enJQChQFQZgoyyDmqnXD4grQVFyXUPm+7
bgIwyPIDMFzJoYLQcSFpdgmM9NaSwLiAk7vhTgAJfflgLlz8RNGpLhdIFm09LxrulImrHcSckbNI
4BgO9Zj9O2ETbq8BBjR4qaBonUMHMLZkHgZG6If12pZuhDO8R1NzY2z8699n6lByIYC4bMav6RmM
x2swWmgqvy6hvR0fG7jhFvUcWQxnPH34H5aCgAswUIBmvhJyCW2FChXpYSlwh9/HmEydYj9ejouL
LvGHX+N2AEKFNg2AXZsQQnL22SyOJ+7PtCmhatF/gH6OvCEGw933H+j1EB1vLQI1AIocZCNtv9wc
EKl3ld1UGNGd2kFR3O6TDKeTSf8Zk8nowmobmu/l/BysU9gxA8eIRARmwC9X08Ha03qAnFPac8wX
VpHtoRBwH1tUtCl301FTIzD7M9UhIvMlFtjrg4ADDiYPrMY2pdZzSg+3U2eDGfKSbYVBoaBuuYKh
vXwiFJ3OKlGoziQdH95/wa8hAzC2C4Gbh8gR7HPO2bZZ26Skz6gugaN0Rdtqjc5t6+G+Bx/hn5eC
ohyQlFgPImHnLj1zRbnzqOtKKKtah1KVwZOY6R5DpzBJmwuyVK9hSXQjIPlAmWNmBtDH2bfcRvvJ
2MKkr4rU1QTtih1qKjR8Ugxcu6x/7KooOoHtfuEp31oXB2+zFoeSJgrwl+v2IwRhUXKLMmq69Nb5
ormfkjXZYVL0xLvQHPoGftfhgq387683A2UxpHDqASPsbOHaH9fNuVeUbBynU+Da9RSm1kLVIhPo
rb+/2JtPmQGdncIpE5ji7ST9BW5Br1clVs+i1LiDQXmygUbnp/P3rV3uMUJUH3uKSS2GVZcENN7Y
sCCGbwBtoOxxUZ19VzK7EBweD8l37ANU1rnooJBeA4Hhdxe20JtLQd0N6nKIXzgiZw/ZxIiitd7e
aBaBTgcBytgb2T1RQ3/hGL71PqFQgH4W7naQlc8jj2qQDnpSlG0GwVVokerD4DkJieEw+OyiITws
YWx30JVzF/br6whLkVRs5CssjnNyBsOqfDUqCIdjv1qClg7l/n7wdQALSx5/bJieP72/c95AYmJB
ApuIbBPzhMLZy7eqhYG0Acw+YNfZL3dRpeei1SjJmIZ3VxW0GNOhWXnqhJ523HN0b7vmkoTzGxJ6
+BFAYG6w+E3e7ez2QhJtoCLAO2DIq/F6Re75ZKlpf9XrkJoS6u3oUHEGLe7crRx1LVhliu1iyPxd
QbcFk9/3X8obOw38bShRbhwS6Eqfv5OFaCAh1q70GaTkgFOakPIn8TXrV34hRXh9b+PSBsuf4F5F
3+v8e3PAoZRgtC+pcDS3fJiugWvwLxydN+6yjZUKfQLco7Be3HbdX/FBdmaNsrnDA+kRWX+Xit9y
VePHuErARF3hazd6an7697cISEMcAOS7eRFsb/mvRTGBnpDyZF25cjUVMpujI6Gy2msu+wuIwjd3
8X8RiOJFYgOdPaAHQ7QVCPq+JJx9HiygvJFzugB2p7+BEUd1DCGYuIfopf4so3UshAjlJUXRtz7l
37/hbBOz0GPRZCied4Z4EBooor/hngj/PTZtXuxQawa0ECIqZxHCT2GJvGD6UWItDCK03zxjMgzT
2dWRZ8Av0ABoWse/4Tq8JKH8VnDCC94U/GD8DCHal18UpMgVkaLpy14Qe1OnChjKhY/AEULNz3iA
jL2/g95cDzI8CXDTkFcJtzD91w6qB3DzPTFChdYXS4nZ/FTEXpvsXQz4jd1ked9f7w1OKso5aNJs
3qgpguL2if9aEAxN5i+x6MuqEwM/tQtWKmQYVzfLlDR34xyZR60ByOnhbQPf5gk4saj11iQPictK
Jrv4qrNt+OX93/XmzoK6GWQ9IUaenMvg2T6O6go6kyUMltvvngWl3IPU84Uk4s23DZNtoLdx56EL
//LhuZ0Ner4hEsIVXf+aevK+DSZg0dDXvR3RR7gQZd8ISnB6QaCFyBNGwuegeJ4oFTs0AUuYotJT
aK3ZA8gUY06GdM2vTPywpqN0//qUyEFBf8EWjqGjHJ5Lla6qDQj6VH2p+6H6ncZN+xmkqOVuCOb1
tBAQci885uvY9N+K4FTDDQk5/TlrlHcQA6gXLss0Ng2EeGPykQiKYVm2pkUNjHfRC2zvZTEY1AUp
QJMdELDv76BXCc32G6CYmqDwRUlzDrk2oyNNs3jY2H6aQMpqza5asjHdHCbsvWDhPvOHrGiUsP8q
KYeVwdDAK4fOA37A2a4CcCYyVaOhTQ7X7aM1ipWAnup8WCZ4QzlySSL81S7e1gNhC7b0iFOv8hnc
oAtb1k7C+yZsfmQ8GcQuReP0eYXeqirCdbzkqvFqH2PFjXq8WaQAwX0usjB3FLAfNGhAY3Hwo0sT
fe844Kg1bHiuAWZM74CYTC+EhFcpyrYoYPApdJlQIp/7cdfW9RnE4GRph6zPKV3BjQRWCSm+uJSi
vPV82/WNVTaE4mvRdS8kwEX0ZZ36QuWx16nuCNmwIMuj1TcHtArb7z1e7uH9PfvfwXhR/+MZISmM
7hcOKmSDzraOdICOAgA8lB4oY48GjWtMwSgcwUUzRRBJg17tZ0z3mlINLPuCVkIPfImr2A0H+hog
BEC5S45q9InzoMpyEQLi9D9EE1ClthwRLZ5X5F+0/CLHk0qW2SD7o4fxWYmWwXDIKKY9fF3c/fvv
5K3djQkq2mRI57Zr+GWMZlSZjqCvXw6TWop4EXw/e5xcQ7OuhfZVc4kX+9/mPf8GuA03wpsP0eVz
lb4h6YB96sxQVhPBoNmv1g9ILth8XcHA6j5dktWU48Kjb8YL07vG77sPSejGKu/GlTwMGv2qf3/l
UNpE+MZNhZbh+WXozKCc7quhhAtuV1IthyMmLbyEMFewT4FvvBC/3zhpAeQ3YFIBQyCwms7yLcwn
op75E155E9VHO5rneElYmUExZ//+x311zSOdAy8eBRCE3dDFO1tpJRUnLAQ+okGyrPP/o+5Me+PG
zrT9Vxr9nT3clxeTfCBZVSrJWmzJtuwvhKyWuZOHy+H269+LcidxlRTVeIABZoAgQUdtU8U6y7Pc
z3Xbamo8Qco7BTh8eRes6wcKF1/pWpk4ym7iEd8WvL+aTV4JdYumF7i0YSjn7lKAXLRQZDaRY+zJ
GE7RqV7meWuFl7yak4TxMLCfh8sXB3Svdkaj2Rhoj0hsc1SYjpOEPTyrYSOkae/7epQbPSHOMXtP
XCeN7O7JkE6Z7r78VjFHNKhFaZbGTjpmbOcj1XsVBSaAADc6U6Zx+u5RbL8Ze6uRJ1bsq88iriS9
psUP4fHwU6Mycild8Cy3UXu/mAygu1q2+NM855u3l9Brj2Ko0sNMXGPo6JivVklL1ItrNRt17syQ
JVbs9aj8mGtNduJ0frlY113I6CUsYYCVxycR4giDyRaPr3LKl86nD8wQSNLFIj7x9l5UgVkzMOU1
Xh9uYNwHh2+PabFmNGWGk1Q7f+p6+06hcBkuQ9ZtLBv/6cWg4eSsasNGafITW/K198lHpCixMni4
cA8f3tWqMScLn3JUCm/bosnYIz9Oz/J2ESce9fKafXYFxLmc/U8scfQ5KRhqAj1su3Eyq98WQrVv
ZiKnjepEAiUtOZKFuMZrT7SYXt2TDkqZfzz3qIKn202i5lisohnnTBibId6Xpatt9Up02wo3yhDQ
YbsvM8/jhunb28Vs3YcKz+pTJ/srL5tEj9oNMSHFkOPi92LGAIfzqsUCRNoBM2jquVMymtu03qku
1yurlyXL8oXbbPPVHr3sEnOEhPy83czIqEKafP1FTUP76y/vxpW+sA6O8iDqLoerBwapxv3YtBs8
u6qdGOZkg3Od7k+VNp24pV4GBgwXk9GQvdH84Yg9fFQNOS92G51d0hTtxi3w6Iw7o3qa2FS+O0HI
ObEtX30gFtAqn4EGzTE1JnEnDQWo06IrAec4Mk0dFrn1J/pB5g2tvDixO15bGxyeUMXAxzDIdHQ3
4sac4AFTdzASYiNIK0v1wRqqwcxLPbEjXlsbFjauNAm5HWAAH75KBqScqfBwy2h52++1EQew0LMz
+jFvr47XnkNUTd4AtcWGJXb4HPzhRJLnMQje3nU3XtRfMfp5yjfttff27JLJtnLoDR49RJLQKnE0
tpsx8cDFIg/Yxo5cQqtin7/9eV45wLDyWj0rCC34YEcHSadZ/dBOAjc401htf0HtRWmHqnVIp0vY
83Yg0+GX0ZAse1oC1BfXCqxz7FyG1VYihmzsNlpJ5u61Y3vGYOqNmDvtxIX3ypvkHFDd1UqZ+OkY
F6DREKxGr+o2bobtx5hjcZcxNhyMLjKbt9/kKyuD1wgZyFnZBPQCD1dGt458Ez91mwIzlxt0J45v
9tZwYp2/soO51jQCE/CdnnXs7WlXQL+mxWSdF/m8yZI6OauE3uK1gNCHUvJ/Iwyil0s5GKosh+Fx
81iPOkMrZtlv6oSJb4lFrN9UhIFZmUw/ig7/8Tj9v/ipvvmRoHR//0/++bEWM32fpD/6x79fpo9t
3dXf+/9c/9g//7XDP/T3a/FU3fbt01N/+SCO/82DP8jf/9fzw4f+4eAfNlWf9vN7+dTOH546Co/P
D+E3Xf/N/+oPf3t6/lvuZvH0t98fa1n1699Gg6H6/a8f7f/82+/PRdf/+Pnv/+uHVw8lfw7N90Pa
Pr34E08PXf+33xXb/YMWKFR51SHsJf7lbBuf/vEjaOcsA9ekP8DFSBxW1W2f/O13Tf+Df5MaDg0x
JqMoyP7+W1fLv37EmeKsBWliTlyHzN//8bsdfEv/+tZ+q2R5U6dV3/3t92cDy39lm9z7XPxkJCs9
Yu2+HZcE61nP1NlF+SfKXvucMBWKctUkF1qydsmCfHKbjWct7POi+UT7Xr1tTTPadymCe8tjH5rq
ck+mKoO2waEuULUueqREzjC4TJaRmnmh4QllGQzvDsoYDOmCPRKTSY9M2tofpYxFwVD75H3Ji8q9
jEvTflJwQECBx5jEfprwEEfs5tqX42wziukOzLjIMtnyYvTGh1kffXHQLdy+fR4cZmw/XssK9KCB
DtEMcMrheQB0a9EsWo9hNzQRZRhsuwDBoKPvjCac4qreM/zBPJBi/QWg+J/YSMMTWq/26Tf2Uffb
VlZ/PvSs3f8DW0pbg6V/v6V2D8vDbxwRqfh5Vz3/oR+7yjD/YOESscMFAWhLLPSPTcVP6CvBLKa+
TVBGnfufe8rQ/kDwxFIHtgkh4rm38dee4kc6ZX4opkTDRCBst1/ZU2u48q895VAoQsSlU1FgfBr2
k320eCpSJjIIZnk6q+i3g1Sc6mowoBoz6RoR6pwrkVHhDyu8facjAR75vwjDWjS4cphCLWmMGMip
blx2g55fWIDm5q02lswMWAaZn5ymjAGuuV6r90QzI7NdNXDEhXBDTopy3aldvo+YWs2DuUqtjDmv
DAm3sLX4rIcE0PsMcWp+MS9d/SNq/J9YvuL/1j0As/2tRfsufXpM+ie+3Kf04P54/nM/1q33B3hO
lif9Z6oFeCUQ0P24DLw/ONKpn1PwQiMHp44A5a+7wHT+wNyPSidsIfJh8v9/3gX8CJQ0zPMVobom
sc6vrNvnyO2ndUufC24KpB28lsm7ESEcHnpSRVmvtg3DDTr6cWnPHcV087rOsxy/7F5uY5AUV4nV
Sqb5mok6xOKERjXnoapK+87JjR6bRVNeLnVn7vJlCPQ+/qaY6b1bggvRLbjdpW1d4/+Cuh0PpKzP
3yEv8JU0bz/neLz4beHqoD0cVOGZmCndtNm4EWsHzW/wpuz8uKy/J1YhQrMeAAKVRRSkilw+KmVd
pdgOOtj2FqUPNs/2q9ittoh/zOsZLbnvDmUXZmpyoyj0uFwVJTbdtsE3DKbt+6pKtp5WJbuoyZwP
JpX+8Hk5/NLOuKtL/nN8Qh8ES/+1IGr3VK/hR3f8V62/zT8Dr/8d8dMaUvz7sz58qsqHNv/5oF//
wI/9oll/YFhCHRgkPHuGk/sf+8X9gxLYqlDEH5B4+udz3nL+QJTJz1DZ0TPnf/65XyzujbXZir4I
4BLZpvZL++XgmMdPhYoqSmQQRyTJ6LDWGOKn1nVd5UCD0mUMxpoJY6/x0jCiVL5ZQc5nP72Tv8K2
n8O09cb41858fhRdTFq2aJLX+sZ64/z0qDx1osVEbhboBsM5PE7fpnOXv5ucAcWDGovdCOLpYyZa
dyfS4RSp6lnodfx8zqCVnokJCm/98PlwZOaI+ZweN888Tm40PXE3+uSm7jYzhqphA5dMW3jNnGAk
DRjQCRIm5m4dY3Ae48yJbhj8wzKsLWaVhlLOjQaNrXWabcTMPoWvJSurnaNl43eUcw68BDtpkqBx
eaVM+JdJkGELwJhl21Tfp6hemBXVM0fj6mySO9aPGwet2UTfYpwYPg+DpX+E2FNdoiBVcPWpiuTj
298H7dRXvhEEIWjinnmfxxXmWahRa+MrGowpg36+JH99qAYLxMQsLCbnlMw2P6s0wB6KdeYn5PBn
TlTUq7MSVSpGnMtR1/0sieD9J0Vsh10ai8eOISlGGQcsQgKrylxn7alxgReAox+1iVxvF1t5f4fC
ktEIBnSKbxYQkGKrDG47nbkQMu4n6Rp1kNrR/MFaOUpMPyUTQ+62khWh57b9Y8awyR2lpK7cgKeY
R9hCMrkapq7RzztTJNZ1Esks36qlU3Z7taF0wQdiYBlxurBlONl6325yrgtG0lozacOkTCc8qfOq
f1Bxasl9LCE1gmSJ8vZycWsHwndnuF8jpmPys9pJ6O4kQ6st27SdHCfEaTR1wmqR/S365Di+YeoB
j3JygOTBaQm5znREIdOOUKkEAtk6HZiLrlpoqfSRIRj+YrI+VJn9a4KkTdU8zKzUNf3FXLgIGoQ6
UvpMIEuT+tWkrtqdkRm4QcHh9KKDTdMwHG4XH1LbS9WNMymVFhIojTI03aJ1zlJt8vRHPjCaNIb1
mJpC5x6n7/PIdcbLCCV9xOChK9Jtmg1asS1YFWWQq5Ve7JHZFkUYDXmnb3qhe9V1Ri8iRxSWMepq
JWMBZz7T2mvdrpY6NApn9ILR6iCtWNHQRd/kYibp1uwNcE98SfPiwyazm3AZPTMJndwzZp82INQw
L89asTFlMW4VOGjpltxOHX5cZNwcr+eMrx1GsIhWl/XVJ8M6rjplFrwiFRp+XDvQV+Athx32g0hX
dLrxcuynzTIo9XZQM67xQkbf3958h1WU58PQg0ZHwAOiGEH1ujV/Ogx7TYnTwoVsITL4Dn1bmxdM
fqfnulmuGFcvO1G1OeqK/3ggWbpDegxcDs+jwwdSrtdqoZHiUo5a/cnsPmiBbVzACXAfZDO1Z5G+
mGFvTVk4N4O6ZwbQ+FaD1Zu3UJ9sv8wiBnItxbgwwHE7/tvv46hjvP5+lBkJ26y1V0Mif1S80kvV
m5qm6INGiSjleLO1k0ZmbkYVbYIfTynG0/FErWkoHbyyJh2WTW8uW1yJ+10nlVMt7PU2OLwtuKsJ
TLGNWY3AjoGYldKhLzKkGnSl2egBxcIYLtOcnZL/vXII06SyYGatYyUglwnQf14JmsitUXVnNUjq
cbhJiqzLNhxnRuaX6EmflKmeU3/KAFH7YN1azUd3yVUNa6MufA3Y2hzCAxrvG4u+wVbaLZNRjmIW
u1LpopKpw5KJ8Le/rJeLl7If5Tj6P7wZgpDDX5muq+Uw2s+vPCzim2bU3S5iVBpMdJXcpoti7t5+
3gstFN0donmdGRWc9dgzR7uVgcBaxoqOjzwjU5+aiCwDzJE9SsCdixHazUjMW2pFfJ3hH/BpHFvD
9hn2PaU4PlwUxC1ELqTqDAWsPsvPodzP3xUDhkITGkPrpquM7wtSEF9FVnl34uO+9hgEM1A1KZxB
kz4KyrRxFGY2pIzQcfBXvpZU3i3qGftDCkLjUYI0g6LTLh9LUQzvorhabdLUKlMh1dir8lpza+2s
npqHWC4kFG//docn5/oOyO0IGynKYp3GlMfhly/cTO+QHKzMrhIMiOUqm6nQkl2VDx9houEGZA5a
CD0vuVDnobv99adTkWBkCAtlCvhHQSTT5l1sSltglNeDKe+LFWiRp8riz0nchbBjlct80Mcy1IQq
N62zjCe6c4dB04/Pz/ALY0xURVaN0eHnR0ecEOSxBoYqq5YAQKI2+n3WTDe1sKn4ZUV6ps/dKWvP
owNyfa616i4YDOGUfOm3AL3T1lsxCih8Rp1uIl1VPxZxQ2hEWSa/JFZzaBjW2rVVMnAUVPC1pm1q
pcj1aqug70zunUzh218HIhM+7r/OyedfC4a2zZog8aaUdXSRSRqTSP7hiXZivIkbw30PqawTcJsK
SZGTsMopRO/rSz9wp19ZEvFNXoZWpuxghlHcsSF4XdStY7XMm4LPJpVtOfEMHN8aXyt6+7HUwZ8F
XWKuBaI4w9A6ybXk3k4swLpFR0QlIlHseBcLFtbe5yxW43f0b7VokytuYhDYpg4nK4Usn0hIfrcS
L7k3lQmziqpP0mWjWnDUgrJT22pbTWJ+VJIIOEM/ksiP0iqRC5Q9Va0o1yM4b0zOblx3Fl/MZlSv
FUGL0S8Te2hAWvDwi3xwwcyYnjY4odpH6bWujNSuOqHpe7UWXrcnjBLMD9GVHde5W+sWH4ERQtfY
ZJrfmuuwdTXPg+KjuxwqYrnSaHdVqvXd+TxP/bZMa60Iiajc70vsqohCkHV/BLaF8Tt4Cr7nuMsp
gFu0kZ9AGjllYFglvDxRKOl5lXUEWLFS4Yo6yP5usoz6vqDr9uQy8gs+zCorK7S6NgO4R1S450yG
c8VQ7ACBp53Gb9zkaKkXLsk71YzLaWszQdSeGWCnXD9TozyGpaZHCmgZDZaYLLQn6U7TN1dLkivy
pcG448N4n5Bk5USFaWdeytULImzhD6AiTusaIM6kw92EVouuOOrLPA/0SWXCGZ4PMBsRs6z9UUA3
9DksGveqEEZ6XxY2zjS6NvOF9irOK34fyZZ6t554u8V2KpTZQuCDqVXzEkR0chk6KpzFb2dZ8PcR
2v85I5X+ZGIWrvoDYM791HRa5ivj3GtBLuahXafT14G3oss+QdmUD7T0PDMwMlX9ohOq/ElkOUPl
xUXkuw3g9D4B8lWFuTpp034uZgsDHaUy7lolb77UclTf13gMv1cKsD+hOhvZeQk9XUBG450HOBB6
E+nkMl31A2WpQBHG7Oz5XM4jRrkF3IHSydljtWmcM6FuRzvCWBK6tjZku9GFFQ8XsTmQMSh25+q7
blLieDsQHINVZMBu9RzM88GfrbQmF8mnaZ+5iWB8cVZoFUjpqum5YedtHsKllKzNqDF70J4JmYpm
182Djfa4CywqxmNAkqizIEWtasEAAvS7WUzJg1sbMCWsaQEAxLS3O2xKrHiRG6Dl1niTss03eRdL
93xubbMImjxX9sOM0WuQJwVD5T1H/7cIACPQ2KWxxTmfXExXkrl0bZcnM3exRIxIgi4YpAj7SGMG
a0BmUPW+lhNW7UzRgbggGBMqk5GwgkJAynO1SzvWiZ8rSAS2DHh4LOy+1u/J4cYscNPIuMpZrAA4
1N4uz3Qb/5KwxY4WdeOigsdl9NK482TZry6YuXdV8x25QFBjVfgDm1vwDab9uwa+GOwGu4Lp3ABe
4i8E9Hofpy4DSo3liYbwOrM/jV2hQyDrJdWDooqye9MoarRKCvyPfY7r51dRA5wPEcVpjxMEnvfK
0HR1IJXZsXdKqnh850DDLtoFWs6GjNz5UNst3pgKlqcIXHsDF3DFcL/jbxPdl1a1UO8rAOM4XJ9s
OwPs2zwvMGp0wKwV7Jl1bt9KYw1GmeMqXzQr5gbujZypwQhblRvAQpD9miyx+jOdVsdlH5vC3dgL
r2ZjiQJigRga8koxmB88q5is0GndbgkJUprE13M53gLe81S/HrRu3pgzCFefrjAcxngZyndpqlmC
FdsnFFy9Wr0w1Ga5Gaa0uFXVsZp9AZKj8PO+Zb5uKpK4PvMyuq8BoGJj2rhA8c6MvmIYoZts7UrU
mYGnHaDdM21ZVz69hfhPZOFxEUz5pJ6nrAgGTItWMy+1GfKf763gDlxHB0XZur3N3dsV2MVCp17e
K6NePalwbj/zN5jfYajJMcympvrili0F4WLJ0xS3rFSlUWKg3whn16zhT8L2841ENTjxusr6MJpW
YlxMg6qH0tCN6trVRY9CG70wGKbWsz9MUTN/ykBIOQGZ3vR5gHC4+umyWM7MTiIMtIYW/2e3JxcM
OzEXxdkEmoYU3TThhxBaLt85ObUrhtlJ6poOXLQP/DFOwyUzeuZjUJDt5Tg5MtDaJoIgpNbFIrfA
uHJEelYscv1a0isd0Uvb3Q2U3c7GkLG2h6DLCth/bQsIzBeVKL9Wy+KMrLjCs5xgBk2bhYPWmvMO
++PSuNSayoMhlsEPC+MUiuLG0JdhCuYEIkgAZDaCfKrKoQ9MoSWcGzCkz9k5NhQNzx7e57Ult1qe
2p8afVY+LLW29PsF1C5czY6bkJk/+FWZIaXcYb8JBrlW3o0SIvSZGeUNtLv2Ax5mRuUjXysDnMwv
S6QaTyUM189aM960A+E3Mc25oGSfnsiiXgbSFrVIeiEkfTRMjjNeCWsrLaIarI62TqfCSSKMXLi1
hKNcUBqoNnpfqGEOfPzKrnr9R5Pr31ZADpO458CNwUnAAagq1s75URyvzXqhRuSIQZt489WSRGKn
zK0Z2lKqW9tOTzlQv4ybkbMxqWmssztoFo8SfDEt7ph3bEnYHfG9K2b8TzU5bRG5io/e2iKJQIm/
fzs+fe0dMwFAJrWKFOhmHgbrVNfaAehXF3QgAd4V3qR8zjp0OGDgeuheitwrgFg/5oPQNxW83xMl
71c+8zo9vsokaajS/Tp8vFKlSOqihMfXmUIlobc33jgOZwMItQDyswhASan7tz+z8cqHpp6A7wLA
BddFsnH41NwcHNTZzDHCQxz+RPNmwcEeWg8D6lRU/bZX+jwLFCo/0a6yJ6BsDPXPD0mvY1DTcGxW
4YKih7mxfonRHFupFQBqlZeeXgE+1p2Wm9wc3bHf5kJTvqjwC7/3uijulllAJksyM5AL4qC8hu3t
WUOthVXv9BVwnLZGotkN9K6Myp0EnHEIm0ulAzqjWQbLrGvmiDl7CrAwDJS6o5qpKpM/qumEz0vv
RMaJfPZlso2emc4jRVxsjl/AUrJySFSu4DGQbRV9nrM0t5jzrABuvf21rEn7UaJEz56OD9nzOlV1
lCgpPLnPRCSDtNcM0lV4Sfcl3cyNrOv3kTni4srV16a+3gICe/vZr+x1tt7aYmJJMJBztPdI5VVC
c0USshWD75hxv0dIJT+ZhblcDEnrfn77ea98VsZMEBA8t1pwPzlcgfRU9UXJKTZqlQEYX1GsTU4M
5iut29+WwnE3ICfnLTAae/P2k1/5NtcBl2fFJwL9Y7DAogF1dHO4LAQjaNKg6m8idJknju6jaurz
4bkOH5L3oCJkhx290BHVfmE17RAw71mexWzyS6M18CmQWnUnC6ddS5KwTomYzLKDXJ068UcPpPUl
h4x33pV1vod1VT1Yg+WeKJGskqujlcaEL+cs8E0DX0vv6NArasK+FKZugKpWAyPa1yIOxrkVdWBZ
bf6ImAKhtJ5ly3WmTyibJmdNODEu03u/VHTZBfOMkyTipxEkLFAm+bUVhYDY2CgwUy1PTaugg/SU
YmNQFDJ8+zt8pdRBrW/91WkoMX5oHB1gzaSJspiYMfdgL/qGa2Q7MYMUCqXQ+j9Vp7kFu46XR6Ll
7Z76tfooLHO6S42JxtSgVsYpmTRPfflOcfGhDmkgyVq//8MVDRJz5ajmMvA8ov3zQW3XyGqsjQek
bzR5PJF6Iix0Jf2EGDROA9Hm4M8YhM0+laohUwSf2vDeq2qS9TFWac0QINquT/k3dRHCaMkTOu2k
DL0CPSzsf7edKSbpw7w+cqaMoijJn2Nvw1iNktGsAl3qxFmxIYpvDQ4Y2jncGybmU8tRzqTK9+UP
mqL0/jDM0a2EB1bT5J3ju4gw6oGRrMkI+1ga32kIqV8gZZlID3AIAt1dRbhIqOAjpzBZwIEG4KmB
DkYjK+5sGR0tvbDj0v5YpJNMgiQy2i8JjepbQ8tLKyiroWlpg6XVrnBjnbpB3zvNxqSPp1wYdQZN
FlaYtfi2nYO/m+b8ewolD8VGSo7pA8trrBB5a4ndTaTa77B3d766Q7s8DNkM5q5ltqP2nW51VNXN
PqbDRM2gRGHhMM0hRUtZgJy63lpVCSm7VOtoU8Sy+Sw9kJUhgFoGI8qe9k9QdV7xNca8gAKDBbdD
0a1B27lOl3+3yf/NMzB85ranGEGIy8RI4hs8WwQp0PkoKOy5v/YWB9E8FejiHakRhmSNKgSijpyx
Op+jWFxS97C0IEJzrPijl9TeLx/uNlsAHQ5WnhCwXhx5MVOQ9pTQUdQTbedZ07iJzcwNYOrO50rm
jSe258vLhJlF0BOUf5F+vnAEVIe2ZpYDHGQUe8sV669JaU9P0XVPOJcGJf0K5cRHfHmq0yRDKWrj
N8t/H09fY6PC/y96GtU2BGyE77TrCVag+b198rxycqKeprXBakUL8Xyy/tSV02Tdda1JSO7MXXpD
QJdtJfobgvNWuZclJR+UTNOeS2HYGKWS3bz9+Je1VGoKXJrUeDk1SJQPDxkVfyOwJCgUhql3t1Ia
3o0mBfxLVa3v337UK18icDhE9xwqDA0eD8mqkOZXWRKf1FnmW3xFoTjVscNEqkcSaCXMyP76A106
j3w4OjkoWA4/W9ErqtLWWh+4uZVB98MdM6Kcctc49vyuscfsxPP09UQ+jLeYs2DGRKXpuXbWjuKt
uprtzlZZM21JlhnksBe53cqyChvddXZap3nLDpOT+U7YltLB4fTMT0qezbgZOAz5BXaeJWIbWYO8
6iaP5r+TxQA3AS3LD1mPLV+oipmgZgZup4YjE5+nav6vLEeGVVfGAVki0czROytl0mkzKPMgpiR+
3sopvy7LlMJIY0Egdqw4Pp9GxYBJkBn7Qp8W68R+eJm/ELEiokO8vQ49PRf/f9oPSOU8WZkRq6TD
cKx1S2M3qbP4js+VTT0lnpg2RbLw9kp5ZbMTJjPcss5LQKZbg8ufHio8Z5Zd6/XBpLMoF7o750aS
LSfYNq89BTUSjUz2+hrIHT6Ftj8GK/AUArwPlvct6W+AjEL8IsaAGUREiEyYmFyNDEIffYNwxl2p
dswATa1bb7W5FGGUGdR/KuCbomrtE1/YKycIIzRsatYL+MDnZvNP7660hGqNQDcCNLnWhdcr6Wcc
UMqtZtbUed7+nl5gT/hwKPiRfEJm4wrSj44rzgyHClo5BtSqvtI3aC+g7tHxIADYpwJbHkNTHOZQ
BrojfcOsSJroV0NVztscU52Y0m/RnhoGfNEq5pdyNX6vdeYGXZOlH36vw9Ji4ZNPMuix97jGOEuc
uXNWf+o1McsAkzWbofuoVH2RpdkXFnhF+CDlqQRhfczR6bOqt9csnCXAtNzhr1H1sZGkQ0m8KBvT
8QXt1I9dXuq3zRx3DolQp3wBc+tGvlpP05Pb4gJxU6SJ9kjRB1QVVhRufCI3emU3u7SUcbxdqwMs
kMPfqRs6t3SMDgmIEj1gyTDvjc42ztVhWjZeSrg2onk48SJeZoKr1mSVuK98Sctc4+qfFqRbKG4x
xYkMzApHJbyKihB/GM+nEdAEDvfcZskG9V0Cdunx7eX5yqfFVXQdDaHmxG9wtPXiifuG4VPQt3Wu
3kBOp1OnzyVyOzs+m622/1ZUWf3w9kOfMQKH3ztELmflTzJ5AQjs6FipU3jRFEQ5VjCSAIduSb2/
ImZLRdgRO0SYN/VyCZLGozsHTnSSm0ztFu1do1f9Z4dJkYH+lJlUwaxiELGlnuya6LdkMfm0MsaM
2rXQrpCdMViUu+ZTAmQ1YadFZEqxNVnbpTFLAP+UauxdMqb6xL3ezZflEnUnYoiXhw0CBwIWpsEM
tvpxTgS+BHyFS6FYkYO1awHDbAgaGeqO0nr/9nt98ajnOilaRWClKF7XiYifl1EeZSWTZu4SwF68
W3AM2UXtaJGyJtavLlgiFPK7tSRCj4yZosMnpW45lwxvTgHtmzQctSba49tSBSqI+XDqtChsDNF9
MPSq2779GZ9pOgdrh8XqMj1KQWGVyh/TdrgYDCuKYuaU7EK9rTQI3sZM86N17fpsmRf7pqhQACoL
fVu6ZsZVByDnPZMWGMr0sbPPs6a76ur1+Hj7N3txVzKngvm3wR5ehcfHMB7VK42aj74E2WRHl4mL
vxgwaOOEdTrwG97t0QvAJpeCxcoyXQkuh+8emyS9bGodQ4Mazd821TwlCXrMDvUNLHn3vneK+l6d
rFWVZU14RkUVjgo78OPxSEHNBuaKTVhXBF7CnewzpdZ+9Zi7+lbjJqBtkmpkOkunzFxtxlxVbxWl
GTCW6Ppma6VqFvtEfw32AoxrReTyqlkHgPvtZA87RZc+hZW+DRRkzLQXSQcTwFpl0241nJcuvayJ
KmoltDR8NU/I8mczVSG2j1jdA6fqyODxxP3SaRqyT71sUTNBsZKtTwN5eZKNTO0AB+ZEvWgTCD3n
cAtpvoyt7Abqs6ra7cfcHmzfhjE574WH9ZdfcNYroRgN2Z1JeuDOh9LFnCdcYhbEd6MZrY9eMw1/
Wm69VGdQcTLP5/wS6Axb8Cs+548wtlRc6Y62aJKrsByG/ltURPpX2oad5w9KXBI2y4kmjIVRKKT6
PqJLpJcRYmdHiZ8sJ57XalCT0h2yG/MxbUzYqGCp5Je8jszvqAv0i2XSUYsqbS68jV17VRWUuJJf
0u3TsvMlyyvGHdBeoeAx4v6WLq+VEF5DfA70uWgTfo/Mlr5qA0lHJtqR+TmpbWNAMOI5GnSmaG8r
K27VnagRHofWgI/8duyr5VMlKvVj3Ztu5nvTqixZWAyuTwtvrnxUpk0Uym4U14DFx0dXryaccL12
/tovUcrARiPKj4psbGuT5L2rBImNy5KPw6NX+uwWNUIEN1bUdFD4JmfOAvpyJ/W4OlMRILVnVL3d
Yps3AosHM1MbppYUkokQaTjqkyafp5q4GtcqM+3bLoioQUvSP444BgYVF0ieqkGyr7AdAJah15eI
8koPDDrOjGQz+RgHSVmtNbyyVsS+6YWINwjYxhmdkGT+I0oq1fS1KHaMXVKM0zdBa994l+iRt2Xg
pTOBZ7ZN9g7bnwFX0tRs71tOuZvaTvBiKQCpXCI4qj5nSaPfSaQY4EyLKZKhxDQY4z+99T54pZ7c
ZXgG28FIYeSbSu/4W7fgeEZxyLPvS2I1258bbUE4j7iUQnA6zp7PcKRlhS795cSfukgJW41aDEpT
Rf/I3LbYtO3SPJLcyH2ZG9i6dOU85GGSSO+RUBo79G5o+i3+RBjC9hhrsF67Hpl4OzpuswUKQc/B
nCGyBhXROZp0Fzm0j90cXYSkbLw/rdpu7gvcb3KMVwwT2RJeoxfa3HtP8zjEnAV2AmBT7Wwshmvp
AnkZ8HRES2Da+KwZlNqrEAzNoG67GLX2RUHweUVqg1Vri5eGHpAU4Ob69nn82k3BcB6ETDA8K/ji
KLbpaI4MtK3VoE/wEd/GeuV8rGyXillGnfeCjiacGMeepg9ssuhDQ998X8FBfT9WcS4vVkEXDEip
tZ+pw2Hz+/av98plTbLKrDC/HajF53Hdn2I+4q2iYgBiDPQyM771aA6C2qy6L9hZnAi3Xl5MaykW
GxfPRoLGnOvhhZH2eVmkI+mOGTdDmLPJd0IRy6mL+UUQS22NWRzocMi1+Z+je6mPaFTQq0caIUfE
Ai375muhLZqfRIp7zqbqbvTCHS6EKeZdkdTNFxQ2bJ66cINCXdsui96cTYwo+zqisx36iS9w45WP
NeuxPfH2X2ZA/LYEvOiWXbJbOgGHLwXJTI1vK+Z0Cb19/OwQ7RN1utkTFR/7Wk5egx3AjA1XXMaX
STrVF8No/iq/jxSM0iBVlzWUYSD16JuBJ2RwadKDKEtd2Y0zHn5uM30xrN68Gijjn0htXkYOPI68
ly46YAfSjcPPPA20z1yHJt6QDMZVrJblt8lc8j3DCIw2eWl0YkmsG+wwUgEXSwCDah2wNOLHw+fl
3DIK/h/MMil1g4KvFPhWlNV8WakJxqde5JyN0eJ+6CgPb1o34u57e4+9yG54vyS3REq67vF+153x
0x6rXfyflolhKrV26jCVpXNutIvzYGXZ0/D/qTuv5siNJQv/ImzAm9d2INkcjnd6QYyR4L0pAL9+
v6IUu2w0bmOpt1XcUISuQpNdhayqNCfPSXLxbYxM6+ttm9fnGpuEZdQWILIgYbq0iSAX1OdtOe7R
5U4oa8fV/QgGCChq6GzccNbKB9WYZYY2gOTN0ZcswAHCeJFJJ2RPNSOOEf/zgnHXN6b9XSDH3SNq
OLTfqTtkoY88JxVoaM/ixzlA9B0tnsj8UEE1+DVWEv1jp4RAwJg4mXt/sCrts61oQb0bY+uJ8afg
PYwSAQpHVs78klE2FASUuVJ/zgXivlKrzvMzyoifEUOLfgTIoQLFI08+iwFR0Dke3Oikm4MFeq5L
8ndukKBBYo9t4RwqrZ790fKy+JBkRuge6yYpfkyOFsUM3RvVT6slwKUDIkwSNhM4VKcgbgkDZK7q
e6EqkeU7Rjj8RV1doFXSzg3oEOE14ZsBuFb9fsgjN99TgUPk17YH9HJqhgm3ygZrnwIvgx9Mg/4N
8rPFZ9edjpHtmoxozL7n8GM+jjmrUwZ0RVLgPMWGa6/Y486gaEuiB3riGd7wwrVhN49ngGgEMJ6G
kstkBgooPJSF9wo32wHHVjeeket2rs0YEBgY6MzBwjCJfLlE5rYsReM80c6d56eRexxNQqN8AhbV
/ijRIDhFZasdHFubTpTEGtrXgM2d1P5Weep0B0jRPQ6JaiCJnUM59upjhwal5GClCmu6S3I2pRau
V5hkRbU2xl+NiE5c0g0OFSzbnjfy7JVrBYg1Z5veK6Cg5eRB1+ciUpju39deMuziuq4fq35Wz0CK
a/6xZLKYxv3GAp95xBe3qVQCgDlddiSga7vc/r5MolixWCGiQ1LsF5KM4FykyDieKlMfbAL0IIxP
jsj0r1GtMD7pBRVCwx2o1wNc6MP0yInkmZsSClpo+OTpr8pFDhQES1J/BY/XfbQowc37pjXr8TTn
tfuWP9N0jtTl0I2Bzrf2qyop/wIHDrilVwYoem5/xuuuNok9oiQuY18mI/RL4qaBgzsGVPj2rt03
X2IqUieK0xAiVFrhHcOgQSjRNJR9OABTjDJkucGkdiajNTbat7W3xfG0EjzxeyALgoYURp/lCBq8
cQF0oyEg3aJCnqxz6T3taIuFG3n9M4PT5eeVE13Eg3S0mHVeNigb5k+9qhXo9IUTVJiaWnbHCVT0
+8kphLazCxC7dPaS6MdMBag7aPYokNXs8/BHMlK5RobZiO5jNLRgaint/INKbOE81DDSgK3kYNb7
3pnG91SOxq8xssSoosUCaTyzjeAkojschPuABuo5RfXPRJfULn+T+Wp/pvrokIyrVvGBEd7k0Zm8
6F2agRvf2UrXBidXVQHkJyKov2pzBZgidQAt7unt238hDp3Npwk5J46GnlhbTc/n+vnFvgHhpM3K
G09BHx5k4/JYhJ3jJgHyfnug6xpKggpzsQoqt4I+9TwAM3W0rxTn9A+uYnkgPNOhyR8Aj+efEuiE
P6SDWYTvCT1a8xTQQewfYf/OfxQTk9AQbTgUKjx+fX902torPyLtWTtHXtT4H67AV5EG/N8YAf6/
0SppkhbxP/MC3Be/y+LPNuY5+pulSVIxPf83/1ADmNp/kSHB8MckFbNMst/8D5WGxb+gdYmWj0U0
/0wO8w+VhvVfHt0xynBgyJhhUR3O9T8UMIrGn6eCZiNHYYxSjrm/hhtgEeQidCVbcEBxSOMg7HMX
r6LVAFGzes865XnXuQeIV3qw2rMnsrNgDi4/tUqkjk8CkEt+Bx1kzjvdQTq0dXEuOrnPv8Mk1wU3
B3iUNV+egwiWzhHgnHkaGCvW/SgtRfGkotY37ry4Vv+aijyud3XQZb9Q3+YHWVMMujqro48vvt67
v4/eSwaDRWQCARbZDEwJCDxRD+VEXv6QUQ+9th45Tnpd/lKAnP7KrFR8V4oOFJ+XbKGOrvYfc5xf
Fk5Liy62jMdfBEKB7iodwxjoqXaO/iQ1ns6RXkNRLdTIeFLUcfDQelLmn06hWXcAVtz3t9e7eCGe
1+ugGcGtLXkAHbkfL34AWsoZBT1hnkyUiKH87bMPZtj+Qxb1H4HIq1ZMWrH06yQRhvz3L6w4RtG7
k9DY1awpv5Z2FsDR3G0pSS2SF7kWYAeMGIO5BlW2JJ4scd4QpgXjhKx0+yBU5mp6NbP349ht1T+u
F0SsRuMcAk9wMkB/LxfUesk0l6RQ1B8zmI+a1j7HiRp/uv1xrhfEXpHhg6lgHJUG16UVXs7KGxpl
OAkn6aipqs5Dp5jUivs0+37b1NWC4GkDqsQYNH1eYtGFqRqxXCWzmKZNp9wh40xJOiTFw20rVwvy
JByelinhiEnnbJHDGzMz31bpoPQCgKg8NpEU7plbt4wYGHK137etXa+JcQ7eVBj4Zcd8yXAZJrEL
J7wWnBIQDogA1yGjLwixdJ9fb4dmjnzKqU1woC8/0zCCeO77JjiRPubvXdg0wN+m6kZqvraal1YW
e8f0ZM3EDQFLr9T9fZla02mok/yVX4h3AKwrVTAuI0Djy8JeHSWGPtCEPMGvO70JUcMG520WX6Af
ru5vb9vSGTDF+BnIE0BmYEGWOmhJQQyfNJ04McMO822oICFA3U39RrMXIe/bxpaIeckNi2gevXHK
ifTql3zNee50UaR246mYjdiQUkNJsIscKzijUNsXX0y7UZOD/Jv5AO9koJ/NtrKGp15kRO1G1GvG
gXEmoe7iAClWRM7n6qtpDj2gvKQq+i9xi1rqx9ZNvWjndKnT73ItrScUqRhgPBqMyL6HyCB2Dw2h
cnffofv8XaPFiMx5BwIPbHrfjCeRz1pxRjWHkcycmrQ/MwLb+5UjtPxeELH26G0PsF+hRp8WX3Sg
eo82CToUVJ2h/MOW+R/v7eVrSOmZ2qtqWCiOwRG3zBU1JWNRkSJOk5PBUMB0YjJVvwNGHp1I3Ri6
vnYHDKEmwbv7TMqwOEV9T0/uWck+p0u6q0fDOJg1zD1jwkzvbWdYpMAsBVMOBV9YwyWCbBF1T0wM
F6FuCpo2mnIeOrY5GOr5VBSN8k6t3PKsMFDz4bbRlfUR7fEyUbKCHHn5BlJ1qccyaqeTnSoqI3tI
Ue1UM9DunL7Kt9q5a8ZAVjGEQN0cnLh+eSW1qDVGtPXH05SDkxkDMd7LfdgZyIEeXr0uHcwJXWNu
dfm4L0yl1FDDOpxOE/TrflLl6XdbjPmdyFpjw0XkFfciW5LfDbwPRnif6D4sHyk1CAeDcdPxBDIP
Epkp8x4q4cx3cZHrjyUzJF+93gU0rk+J8urLCtOyVMmHZ7xjGaAmAxOOLprEpyZH9IgiYlJle7et
GTAevFxswQKvvx9HQT7+rBcNkaU5GKUaHZJF9VTAxIOmqv2+mSNG4miiHm9/vuWzIrUhqXDLHhOp
CJfx5eezKb0yHezNJx093RakCbNDU7qBkVtbjstCuO4BFl+5IwG/3aEGrp5KJiN3dWN3d0ik93tE
rZ1XBrTP63lhanG2y9auwnhC4LIaNHM3MuPsj4jJvtod2DUiGcmt7wEnXoTNxAC5q1JOOc1TXiON
0fU0haqKUVm73Ni7lQ9E6YZ7mBwR1PJSwK6tlGTW6lg9SdreY9HDZVWZwOdvu8H1TQ8gGkAGwBio
Xeg2XLqB1yid2nJfnpgZKcrdYAtD36ECEv9smLM/GtOsxBsmV5wCyCTwZIkcQ5lPLvxFUsDLZat5
basnt9U/IyHfnZ0s+kN32ub1H4sUl4gTEnDKbcuqnJVDFJAWcuSxiKdPwxT2DyCwI39yNuucK2si
mKHVTfJIPmctThP05klKJ3AC1JUE3l0YOSiCjlbXOLvSMILx7vZXW/ENckZAoJDBWhCmLL5a3rtK
mZfWTEzoUdBt6u+dYPrutpEV17gwssjNE27l2HBnbggtEinssLV2qKMRSNg0fzKadEtKetn65ppn
mJIhNnIeynzOchOLtkKB0tHnU2O0DePnRYYgGCBtaAFqLbL7vQF3BaPCGdMxO6OybMTSzKhKAbrX
2cdAU9OzGfelOEIiagd/TGZTfb+9Jdf7TkQGep/+JxkgnI+XrjsZTPRXBHanNhER5ALVN9sYjY19
XzMCEot6CPVUWOUXvtQoITPsVjqegDbXf+SBE3zi/9oaUX4eA7h8VLlbiAU0FgQOfTkmwOh7ndLR
FKemcMPhWMZ6Dx9DnpR0SfTenHdDlJeC0jkTbXflVNklzaGhftOojaK/CxkZz54Y+vQARPaK0UBD
kZY1rdIi8Nr92IfgMe0G4MaxV4Fi7L3creCe4AtOd0YxQxMATCfW/cawqo+panZvVUoDGp2gKvI+
pZB16+hliawYHxhbnZlbVdN4+K03gDPcXZ7WzS8SjMrYQYlHcZtAJPlg9WGqH29/8uuTjQg9/TEm
RpBspmR7+cnBV/ZlhhzgialONHjDIEG0wPT2VMW3TF1/eGIxkn6ueyDlz0S6Ly/GqnYULvxanLyy
GH04YvRDzYDuRhC8BBFwzGDRhROUm4puL4/L5YqgEoF/pEdvvnWSnzmtsd+6aPOTHXrKPp7m6jHs
p/Kx7cp5r+ij/rZQ4Wje+BHXuwqAndIjOwp35VVTXzhGn4ZVPZwyeB52YeL1X6PBMYBuBfHT7Q94
vauUOblZ4MFU5XIXd2Vqe3Wet8Vwsk0QlmpJIDyH8MjctrKyIN4ynmJaQAYKUovA2zQapUhqFkQ2
U+wSa9Y/zLAu7PQEzsp/Y0oirwEjSyqxy++nKmnbhVWLqWTIPjCgysA1mex3FSaif7MqmhTcEGBw
rmCrNJiEUsHscarbuPVLe8q/VQwAPdmhBofm7WVdJ2d8J3qhAAMITL1njteXYcGYuIFn9dhCVijW
4hMY6I9eF7y1IjCHTmYGGwbXPpm8+CDqlRGQt9jH2XH6ybOlwVIND2S82RE83XhHQ3Yryro2RX2N
aiEFZq514F2Xn6yOzXoqNH04dQiewTnJcGduRc4xhzrhdHsbPf6oy2sdOj1o3bnVqXlwti5NQWOL
4GU96ieg5w5TiVZT18eRSLXeqX0N9pA3pzR2iT7FT5M2u/oewqd52hjBuV4wvwIePTIZMFX8nstf
AS23qUBiop+YHdHCXaDM886duu4+csQW3+f1AWcYnDE34OOUKgj0Lm3ZYxZ2olCNk9OxmtzItB34
ilfqqHFrgiDwaNnIEgJ388JbijbLWiWu9BNapTACwYgVFdRGiGdC//YXXFsPSGluEopxEvt2uZ7J
ggmnGSEFGbWsf5fZrbVH2DDe8JMVK3KOn9NK/1G2rS+tML1PazFulBN4oAKuf0v3ZaX41VkZ8sFE
+YanIXdFonJpJXbQ1lZEG/o0evKe2zBHkTNUSlFubNq1w3lwgeD5PKCy77Y4YVZeeWlkhZHfFmX8
YDdmcgRSlJxtuOY27o3riwpT5BU0zsBLUSS7XJOZ1kYwKXPoG3Whm3tmj4gOgKZTu4SWSPvSC62P
/cnMNxd5/c1k80++2iBZaHcsnjL0EgKow+PYT4jZkl1U1PFIsobQwis9kOIfZT8ckE9G5WqxwjTi
iUOtQT+VrTIep1m1dk4AFPO1VmSvhsuXW5H8c0lRPehDEINDp/w22u6+MwVIAXLujTT66j6kKUvM
zuQOqtKgXxeniZDSi5JCHU8t4znDXtE6VGoZHlWLvciTIQXnZnjKn51uIkfFOEKv7cB1zVHyWq/h
d4B9IjpgoAY4zGJPh6prQGtm/A4zf6TNax2EZSOCpb2D/7s/2MiWbli88haOHFcW/H1AGWWsdemn
wIisbrIpIBiI5PjD5IpTNxrhBvvwlRVoTDWARZTn5JFYTsNBeaYVtlrYfp/DTls4NSdCiGLDI6+O
N1ZwEk4dC4EwdvGexCX7l3uz5Vc9sw1N7EI7pje/i6zcUphfs4RksyzyUOEhHr/cNZHXGmBPetFO
rv+2iUm+lg4MbLA3uRueKff/4qVmTdzvUKnwNzLKxQ1cK1Gje20Gdr9EEjcby/gwWrA5qnkyfUS5
x4YJbaofYdvbQmWtrdGVuQYtby7/ZYxQ9W0yjGVp+HprZyQ2oXs3TExP90kXHG4fcrmIq0VCUEM8
J5f4DAZ9EdWNrj4bvYqpSGjpm8kT6h4Ok+ZzpNTZgz0P6a/b9lbcUeLmQblrPDvIkV5+vm4WhQSN
Gr5rKN3BHqCQN0ar3Li6novbi2VxAVNhkIw7zKAvbpU2HIdAN6jxdAGjiHsbzI16nJghaHZyCtbY
TdAWE31llZed1LC2nmZrqr/C/17m9w7AaRfiwnmO9xpQgF+lqPNwP5lqiZaUnlr9Wwt6py3MwcpX
lyEM1yH5Pne7frk1DC4MJm1Y3VfysYNXNYuOUaCGZ6uFZvP1XwGlInlaZVN5mTRPHsoA7ix0Hxqu
DHTB1N3ZyiYb1tqCKB9Sw+ZSAH22CC4cPW3B5NUmhRit2PUhMyKFReEoHjYZzlZNyeuNU4O25fKW
a8mI81irTN8b9OKQGXCPFrEB+t0Tr01XqVpwTGQdjACa+s/lV2L6Eyihnpt+VtozQLjY3KdIlG3E
ZWvrAYBEFYAAkLh5YSVJc3j4IIr0TWZhdikzNTtLjYKDF2XKxjW3nCVnOfwPpTI8DzYlyMwvVzS1
zGB5bWL6SWl3JyFs79jNkwZLrYZ4pzYWZyU1yke7nZNPSdlMb6tIlHDicO0pBlwyJGb/aN383/ub
/CSCGyjBgDcTaS+Ogqt4UxgQZvll0cZvTWu0v2dKPd7xzMCAOivdxiO5cgvKZgEbzQQq5Y7FFqCy
oNVpGFu+lnrqvpmLpx7SiT4G+pfE8e/XHz4HNRTCe+APtCou99vrPTCuSmj5THOWNNkj40OXeMHG
ktY8CN15IhUT8uqrdz9OmYwLKSL6sdXkT8NstYeKqu2dMoTahqmVO12K5Wiws4OjAx93uaDQQ9lu
GjDlQBkN932G7xSGvZFBXIX1MKjR66NUBPMXo1vyV7x4qUx0mSxl5DYp0LA9IEo+HiFhzj/NRl7e
l5FZnRO73Or3rcQAsg9CdgkFDq64+FZWAmK6bFLbRzI7qQ5J31c/IYFP2p0qxqa5T2A8G5AF14Mf
qpPM3297yso3JCWTg2aQWJBYLDa2tEYX1RST2E3vqLRXUfUxt6H4j5yoPt42Jf+oxYMJEajEylhc
AaCBLnd3LJsZ9AML5Wu61rGt59yGqZd2/LkEqqPvvDQwoc1N9P6da4p29OtqgGr69q9Y3W4XbyXj
IL9ZzppHZVF2JYoXvg2bIVj7LOizQ5rN0RsYxdHOaJy6/0CQXh2csTA2jK/tNp+TUWvZyabCdbkF
gBjrRHEqxx86vfXbphJ3qoJmpGLMycZur52Yl6YWvtwy6UutrnX8Hh6SvcqE7k4LoaW9vZtrVmCn
gixf8uVx41wuKBbzYDDKbvsOkzF3ppZ593qie/t/YYUYgr8s6TmLtcToyLduxjfzcnO6b43kmyxb
bRz+1aW8MLJYijBmp5mq0fZh6TVPqjV+VOfXknTIh5CMguoRbV1ioiVNqjGBMTUlticV3SP3d7Cb
0vqRqlgEc0X8w+zTfsPl1pblkf6iJiYJcZanTk/cuGkKkjNwwPFXavvpo6CDtTXWs+bZaDxLAC0N
vKsSe6FEMRp1GWZiZ3ywyaKRNAqUU6SWW9S216Z4PUFHyzIP82pLnwsLI3egz7BhzCeYkIjeQ07d
ajfP+e/bfrdqiXiFZgzhGEWlS+8eo24c81Sx/FgX9dEuFOUwaXDgdHWx1TyQl9/l5ciiTABCzy5C
QnhpKjO0ORl5yf1J2O3nkbO2j2boKPpe00+B3cX3/2JpOCMXoUatbIn+zqAvmXlKuYxTtfsgO4QH
qhbiaQARfLxt6toDnztZcsYWiIG57Is4pJV5lpe4RpJFd2pdKXsvK9XDv7AC8Q26NaCqr06Ww1Bf
084sKAnTCYbEfHhTC5FtNF6u3zBqHDrT6TJtJkJYRHGQNRutrNj62mwYOzdyGNIW4eAXSSxOmRiM
PePCzb5thH4nNIpNtxe55iW0Yv5GTlCBk1v9IkBxOoVKrSO4ozKh7QvghAyv9/WbAOFJ353SYCNw
v34sIdmhEIjoJm+Je6UfCB0iuiSa5VtuA4QH4g7JlR6H6e9moG51AO7gvgelFzy1dB227pTrcExa
B8QGzAB6oWUXXEOIGr46wfHzrGm4Tz27EfcMD5k5/DAobB663rN/Q+ZHKnZ7n1dcVrbdoSshQaLZ
v3inUwTxDJPMw9f1wj14dhUc1DHd6r+vXC/MXFI7I/uQOJ/FmTeTlMGLjDHQlqXiOOA49MLU9nrX
FRuOs2YKLScuMvnowLt26ThDVDZqxgCiryfCqXZOmRX33uzNH6MJbZXbm7dqS4Z4VDAlgmFhK06R
8PKaHH6iwJj3mZJmj7HgyavicWt4ZNUUgEBgN6CJ8dDLZRVKJbHRle3XjToihKOTyNaEVw71jQ2X
WDsKMKpT7QGyxOzk4mM1TuK1utEQ6XTO9EYPhc7wfWjsB+Gan01JRFbnxryLq807Z80ZqRYTDVCP
JAda7OekIlUyTMTNM7y48KPWuZ/Y6hY55poVomHgjZSL4cFdbGVWOXk80enwtWEWx1qgcSFEutVw
XbWCvJQKhYQELS1eVLIKKQVpWT70lPFbdNrzN4o2GB9ve+CaFWi/eXYkwyAI5ku3EG5kmlzVph8q
ISMaqogPdqo2G5fjivNBWiPdgdYxQd3ikij6ykCrAuVLPXWiPRlMDOm7ZeIC86u3TQ76MS9GHAJ3
BxHw5YJoo6LvbrSJ75VZAFNMlJwMOFkPr9w2rECzoNILR5aW4umlFUJ8nQfNiXwupfpOOFNy8GY3
3ahuXW0bVmQgKlupYLyWY1Zhq6tF40yRT+AFV8yYBd0vUYfuIYvV9tWNYWmMSTmSTh7tq6rLgCYB
Y1YAtWpYy37lvayyD9G41dm5LnCBjGDX6AfCG0UyLR/uFw9zGdiDh7RO7I+yKvy5dhNHg/4+rqfk
i2J4YXNAyDCp/4K/x7F22lSOxd6zOqM+Ivw1jnfWHKjKKRkHO347SbGYb7c/rZxcvIwvqfIRXnJ/
8M7QC1o4qyryLlNanLVmvP+YG4ko/kRmqDEOnjMOGrS7tTWon2eOVHOqKmVKPk6FGhsfOuRIIN7Q
0KiINh6la7QfugncBLg0sHgZR1zuWp0kXu65SFsDnY3HQ9/V8NebZYAsLAVDF0U8tx1+NUFuaV8z
JRnqbxX0zuY+1GMnfgTSmYRHJdICG8UH4sKz5pTVFvD8KuLjN/LLmGCn8ksItIj4lNrtI/iJYz9s
urQ8xkGoIcBiDQw1F0A3indakVsWSkBhPADtZ7cOSMeq3sbZvIZskVxTruWaAeYALnxxp+mMfNRN
PqR+mZYdBNwxXr1zjSDIvgdhPzqftFEvkRZQ9DiBWk4vDCv7UZZq/RNq3CZ9JSULUYsEqdP7Rlda
XrKLbUljVTFSt0x93Zpy+tDoksODE2hvtTic3nQdhKu3PfjqTpfNW/nyElHQ+l4WqgB99G7l8vZ5
ihW+zTst+4Wnv7qeIa0woQaQi1NCd+zSI0FD0n+OspzCKWz5upcXSLiq3UZO/hw3X2R79KIlu4wc
vKXo5y7MlMlsQh2mJrCbpFQVMzt2pl3dDznCuUiv6eGdNTnC3VsZEmZnSmFVdg/FWfyrL6q5eDvm
ujHfle7gVfsQmjZGkvSozw96Zwz1MVE0k08vEhV+9MHonGYrVrg+E3R72SPZXZYNxMVDMTl9YFtV
k/uxHZbe3tOY/Ef2PrBUBvErZk0oojoDc+woGB4ZJNLtvWaMprLhEtcvCXkryCJJO8A1Yi9CMo/S
szkR1/q9NTV3oml/1V4I35xAiOm2813lXbTrAUHIXi21bur4l27RQdsNW3SV+tlg55+Z9mTEHgnp
z6k+QR3fF69UIpWnSwKaYJbldBHByMPw4jmZ07yu0PdK/USNonfdFFjz0U60OTu+el3UhmTXntFP
5pIW66L/nIQisXLfAkdynOC6jXYINk6PY9LNfwwZep+3DV5/Mj6VxekicpLp82JhSmcUemDOpY+U
RvY0GpNytDJaBoXXdq/2DnqCzJWjvkuDnZ7B5R4K3cNJYQP0ezuOjvbkWsyblvB620NSvDYUBJkA
uoLqA1z9CIcuLuc6bIbQRbXRn92i3U12Hx87i8nGjkRy4yFY28GXpuTZfOEauaLMEzIf7OBcOPtC
Fwi7Cb3iyKlbZKnXXs+qmJvghBOww3Z4aWocSReQliv91Mog4bCyhxShISYcFW2Xps608cGub3hp
DqoESXhFN2ThjGabU8Opq9JPEMo6Jy0IfzLUdiP8XHlIL80sbo1+JqYYQ77V6DXRoRVJ8MMdp+Ew
wzK3y2jK7Q0iNrEL7WR68Iai+0PkML29/hzQByE5pspADrFY65RqvULPEYeZ4/5tNoGCnxR1uGtM
rfoXRw4AH3RLNB2ulcCmqATWGKQyaUzeMfDa+FoDzHoYXe90e1Fr/iLZyRHNYUaCbOXSX2rYswRF
s8yfa8RdoehJ99ncPigqkH41qH7ftrZ2EEBbk0HQvsbiYgs9qDchkcxzXxks/aDGyHupRZ/fdYMe
bWzhmme+NLVwmRT63cAuI/ne9Vz9EzDU/DC0Q2Zv3CNrOwiM1QJvy3NjL0snjtZ4eu6Guc+sb/iJ
QkPzVwc9x0lX2vGsJYO98cXkvXQZhyD5C22ChCXTXl3uIYp9ISMf7GGVqeVBASZ/7xRB86711PBP
Qrz5rdEPw0MVd9ZGIXV1S+lIANzA/YBZXfrKaMTJ2Ct4ZeP1zqMB21x+GgWG/sWnkywrjI2Cuabv
fmlnLhQrsmAW8aeoNaDkDcChdsm0sY/SAZb7KGnXZfbHZMXyOKO9RAE2d7BC0HwwWsv+NHHyP2ha
o1F6aLVzXrn9llb32h4CPSJKJQaib704b4Y1IZM02JmPii8TUzQyjw0p9KfXnzOmN2n0k7MTrC7O
WZZCEEuFI6PGPbQ/LJGN2Y8oBKj0jmp7nB5uW1s7AUB3qXTBAw7Ob/G8cQKgGo7czBe2nn2GlSK7
Sz2rOUHS2X6FcVT3X2MPUAqPNTwEFJd1GUYuA/5E0kG58Lqf434sh30FH2++MxnQf+do49TtkHMN
kn9hk6o2Ts9CVYYGFz4Jmbs112FxroQ2v58yrYn3vdmV7a7OeuutlsXF+9urvPSU51XSGmFiDTwc
QuDL7N9JXCMl4YjPlJf774Fdq/epVlBKum3m8kqWZohbufqxwxeE7ONyYV7s0fKI7eKcz8I70hum
T4Iqo1+q8FDfNnW9Im4rGSwQ+FNLXKLKiyQ1NAbSinPt4Rr3kxYHoy9gjN3wx5UlPdMSoIPBMAWV
vsslJUWTQvqvKw9BiGQag2rxEW3u/jDp+lYx+3pJQJvBYZFmAMag0nxpCp4cRZsbrTkPkBD9nGAr
810tCbYwwfIX/+9dxUfivn+eLoPoiKDAlCt+EUBWU81wQTGJs6bMeX9wjM413tSRznwnHNvl97mI
o+TNzMTU4PfQm0dvmwoOt1fdy/JXgBgm56A7S1EdMbjLX5FYSEjOVd6esyTWNHhkJSZbkiVttXKu
PiCUJtIEJ1wiB57p614s1xkUrwKk1J7VtBKHfgRY2/ZzfY5mXfl62ycv767nNTGuATEv0D3uymUW
YHpzrfeZMZzN3A6/Npk3IBnd6chV91YvvtEEQgT2tskrn5FTzTyhhJAM14O0vNzGwHLKrqj14dzo
SfUUp3OxS9VqfPtqK7wy1DdJAuiBLB/RwJ0Rs2vM4TzYVlndqdmcf4gtFOTubttZ2UAmo4AH4Rdy
5HKxGvBxmYbQsjibRuu9maBpBIjUZJCGJ53bTfCVb7ESXQZAz58M7DUyTJxtco5l211U8Iw3vbRY
e/2fmdYWd8OgjX5mhcimI9v3vWjljLE+DfHGCVhxTAeMHiU024PUeEmEWjulxhBJLM5WUCt3pt7E
XxoUp3ymtbY4XtdNcfNzJ3OPeYtLTJ3heJ2iQZyp2zQVj1xp5Mc5y9RHlL3tX7c/4opL0isGAwI0
g075slEWQm8yp3UrzmlpGz/QPTHPUHFt4SXWlkQLCSYuOfhFK+nS8V0GRkJvUMQZIHXS7KJIL1Dh
M2luwnWvDNm324taM8fjSRxEERa9sUUxAfWtKhrNQJxDhpoPo4OmRBWIb2Lutkbg184A1V3AgDAw
kQ4vOmQhnMc5AoTjGcjW/JMoqfoxhJMm7jroceOTXiXF62q5fx8CgCAefghtAR55uZfgUdE4QLb9
HJJD3mWGinBV4SXWHx26nNmuLsNBbNxbq/uJtg3YGuDUVJEvTWYaghy2k4xnhkfyn7Y2TQzFwMsr
EFrbegGuHzyiV2r4xOfkOlfjP1iBGyAuxnOno3eaoIAqpWqL6K7vvPL9WDjDU9YVSL8lRumXVbVV
7V27Y+AJoENIuiPrbJdr1aw5H7pSsL2iHlBDDkjvpEJsM/00ex05F4ij3COxtz5v7PKi1vH8ZTka
svXFewTL32KbK5GXTjHhtmNdj92DO6LzsC8NJwTiPITBXxDEDvHODJviXdi2w3tNMeEdTtAnevXx
YeSc3yAZMsAbyS168QhPdSDmFmIRHuGkOtXD3B8MJf41WEF/d9vSymbL8JOxaFpLXA+LJwQNsmDO
nXhEZiWf7pXYNL5HdVue8mbUnopg6B9CS9GPxHqvm6b8e691GB2lbYbAl/de6YENouQ+kklUA+O2
HeqSadC8aqr2HyvMCjFU60CS4SzW1zRDTg+sHM911VXHQiuLt53TiyMxXbzx6q94j+w5U+nHc3ge
l7mRksA6pxTheHYbKTahMx/t7OgIJG8kKk7swZVDD25E06wxYVOM6V4x8q44ZSGVhA0Puv6u3L7c
TqDnKWVd5WlVMqeaC1XFeVSbn4XXf+ld+74V49fGjFFaUYNdYPafb/vS9Ut2aXMZoxYtqsStMpyV
gQNagQq6q5063vDY66sQFUsm9JhVYgaXBO3ybCDVGQ99Lh9nJ3e+VDXUWSZaT2jWusH45+0Vrdqi
gwaSS06wLFUztbAhrhlqbKUmhM3MW9Kk6ZS9iCh4/htTEtFOh4ZXenHrGbGTgexmWfT3lbspTrI7
OH+KE0XlLd9Y+U5gBcC4QmHJMNaym0ZcP415JMhoYrjc2w6e5Aw1p43anLwrL/MmvpMELpBzwsi5
nKlwp6k1MnUU5w4q5VMGU5IXva1UNd3B7VaigGdt1ULW18XbxSHUWNsi6LCVutPVji3sBC9TzLT2
Ywnv40ZBfNUnqCHJ6QPO1/JuxhF0CP9ncW564EVMjYy7XFTuvjCKrTba2oLwc6jAiLdpbS18IgxU
kDnUBs4djIe7yUKMqQ6zLZH46wiK6oNJv55MDDDTMrXMSc+qotTEuTaHh0Cxup0r6nTfTqRjeU+G
dNvRV81Z0NszcQjoaFn70wr0ueycty0Wifum7zTxrh11569B1ZQ7ykvThr21TXTpazFFhLMTFVze
F05px0meDuM5qNM82FX5bKS72O3b46vXxZ/PuI2c4oM+cxE7GFPjGRIIcjYqFDwe3RZa6kPmggzD
mpjjh6jV0i0lwJXFIUVLbxxwK0MSS3alECHzrIfk8tym43icg/pbbDjW6fbKVjzeQmSQvieFEF6U
RYhdB+2k906jns1KS+4zG4o9nfTr3qzdaovS5Dr4fMbd0BbhXiLdW7zXczzrYUp78AzVXnYa4QtN
d6kbz8eSDsAha5pY7DpL9PskVuLvU2MNG+6ytliAP//zA+SOvwi9oCTQgiLqh3NbI3buJEqyMwZl
fKdo5Xh/e1/XPt5LU/KnvDBVDmisoNkwnIk6nQNi6JBOpumWBuxKJACSiVyFIEvSiix3dHIhRG2m
4YyG6riv8JidCEOOdjshBBZpP5IeHby22+qVrK/uf+0uNtIKkIxrhBjOmpUM90C30jfQ8xUb0cDK
K0OSwtAeOTTnbskRYCi8+mZEQQf4Ma1q3Y4QKUOwrQrL8E86hMGub+otHs+1LeX9fPZQimXLYmoE
r/o0uBSuPFBi3yBXK85mMnTvEvTRTqBs2n1st+E75jnKjTbQmneCHuICoVosY5JLl1HdoQyajOUq
VIvvw3D45g5Vcxc7zD/cds6F/KSMnEn/SMHgVeMBohh4aUrYeVKYMfWWxMxHX4+7MdxpTaY+GGDQ
Dnk4S6kMoz2LzGz9uCw8yNf+m7PzWpLbWLr1EyEC3twC3YMZ9nDojXiD4Ja24L3H05+vRvrPJtCI
RjQl3slkF6oqK83KtSKHcQLKC9rUdmcldOyz1M0oCKJN8hAsh7ia14h6E2MIvTeBZibGgKti/Rur
OQEJp0fjRSK6d20lz99C+PhQ2Wl9cjotPNFEMk7lElYPyI9NF6G89cZedDiUpU46L2Zafb792XY3
SKAneQYEelAcnV/utNKCvWt6ebgklRH6kp1EX9RFmd8gxJwf7NDu0Rdof1y/IOvauA+IO+28gmfw
Yi2UMB/iKc9LN9HRNXNtoJJvZVMKRkRKo/ogAtq72UIfiF6CIArZdkdqrUp0a07JTpm9qc9GE0L9
gdjuoh+c9l1DFFpEgViwem5WaEot2ol2Pl5sFKG9hNldt6FSduCGdwIS8n3BQEmuTZCwOUTdgJrO
7OjjpYzNtHBRSiOig8sNZQEF2vWzSZPwSBF775hwg8W28RWNrVM2Gg3cnCj6QfXvfBnkYeaaxfOz
QmB08HrvLg90FBkpbTva1+sTmRS5UvRZMFwKp5BfALIapZurZu7KQyS/VafoqAW0u2vQgBg0D4iS
twpN1YCiWFYmonixxAEsKkuWukOfluqB799bGWRCDJ2IUQ2oPdcry2PQfvLYkeNWcq+6RqoQi/fa
PH2vEtQrH0qprQ7KCbsmiUsI/KGDAPe4Npkt84TQJqmTEymR34x98RnNDfuCVJP2saUfdHADdu0R
KDNlAA0aUeXaXjOAXIomMoC80U9yTSO+yuXwSTJh3tHt8dNt57VvDcwsamP4lW1hU61g5jIjebxo
eeR80DJ1+VK3Untmcnx+XNpFPrC3d1IEYxcvKVyzlLvWqwuXQjFj22EDh65W3GosqFHMif5bZl4n
G4CbXYHaix79Tyemg9e0XfoxVdrpXUtI9ztbBWYCFwIShXmn9WLmyByWaqQ1okhd+EOKzOQMQjL+
A0bW8vuY3jka8s/7jCnauUTJwHA3yaESNPo44Ecu7TinyQOqXugftkh5fL19KPZclXAeIo+3xJTI
el2pWjI/kUXThbfTZqgzrR5GJ+veLJF6H4Du3yX9z9Q2340y1ViMgvIrXJexR7cH4Tmlf5YDHSlf
PfmN95PvR9ZEIg9odOM+FidQm6rm9LWIqz2ORdWfndaJnobK0c+zZumh21IiP9/+nHt3jByKfjU2
udPa+nOqQK7QcuCO2aGRnUd4KcHUNerzEoGrcLukPeKB2suouGFAVnlImWYTP+iXiKQyykAaFvYv
ZTQWrtiCy++Wg5J965Ds+jQy4nzO0ln6kBu53riVVNj//Y0lU6qjIsMUsrYdAo1sSCKqjOaFDVw8
cIfckSXPGikBjEZnQ/fcBKF88Jn3Tq3gcqT0K+xumSqlwpB6OwEFBjBMnb0gTc0PBEjJC8wo5hHt
854fswXLPkUUwrGrklCQO1MA+8RFHjLlc8MdkTxZssajiG/XDi1lC8dBdLl9DWhLUpA3G4rZmYI6
dRGV5x72mwNHtpfdMP1Of5eQGuzDJsdImkiDSAIrSJkP7+0Frry+nifCoTpZTkqnlU8jcqBv5dwM
DkroO7uGWJAGLsyhCAqwb3NWUxnJ8JyeQAMQgsvhGB50yKGLjP0Rmf+uKbppYtSfx3ULVJGaMNMs
ujwXPkP4zdJyyJczKbfOSaF2/u0LsGcLWiVBHWzTxNsGKsbcgV9UYmK8YAkhwAzHtHyQMnmJ3qgg
hI+KQjuJAZNvjOAzhC9EGDYeOxztGWBUM18CvVFsLyCC+g/BgqK6vaz3fxmRYy6+aUPRfH9iwPVG
D4znSBdipevtk+WhspWQiy5ByfVYg0R9GxZldhCv79wCwCnI4DJMKEYWNw4NZaFGWjoOCdiK/Cnt
VHjAiviIFHZnz6A8EZAf5iHhr9ocxcLKFzRO+ulSNob5bUZ95m0LBuGb1BYYvH0+dt4EUkYxwyBA
FUwYrL9bqrdhI5kOx763Oi+NO93wnMDQM3eMk0Y92bWh3H/JsSdGm6n8ilG/tUnbmeJF10g76NO3
AWKmmbk8I3dY514PbOSPgdwndou8inKPelh3pCuz93m5dFwu9JNIFDbRkjJTrZeaeb7EWZV/HEtA
3yfUFysGQ9tuqg/8ys6NoIYOo5aYCAafv83KaUHYs6TxBjbOUJ3DqEWG3CoRJjsrzKTUT9DHV++s
uFKO6HN2DqvIhPDY1PEZ2tsEGTk1ORCVs3yh1pmfOhiJ3lmtaRzQPe18TVAB4gl6LQRsX9gEan2a
84YMXrGpLrmsw/MRzYmXyoN9YGozGfkapJFwgZ4VO0d5aPMtB71ttHTplEvMEGbjLhEVUnAkodeY
YJGeJfFWnPMxyZk7hEfpj6oICumUwp7BrMygtNlBwXbvC+NYRVwPYwZzh+uTnMyzGVGRki+NAWK4
T+ThrEpddrp9Ra+tiHkfykyguVDH2o4TNo0x5VnSI3Q9IbfYS539qFjSkcjptSPQBPGqgIKKHGK7
j05Um45JhfYyOyALJkfJ/6zLefpRoWb1ItO6/evuVQFTFvUHRmQgfBWr/iU2LOsIqKaW65d5Lue/
h0WfZ9D6WnQU2F+HFDx7VFcoPzMXcAXpiFt1znGhqHWVsfZ2MPuQaVQpesqSsP4AHYZxTiLBptwY
1cO9KwQ4CWkElSrGB69wT0NvoVCrF80lT4LkbBkLHXh9cZzPv2EGDy6CTUcQg60/ZCqw5XoRt5fe
rJMHIKPj20WzjlIxcZTX5U6Gs+ABEPSZwI6cTb6smE3jyGNfXwzJ7E55ZmVuMxufAGLpVD+Ks9UM
k9vWxQe24c/bC9wBN2CbJEmgbQW5yca20SR6X81yfbGlEZw3M76ml9vQvs1R3LuQhPUPWlZaJ+rw
zsnIlPKzFmf5/bspnn7QJlwQ/OnG92gjhaClkloe5QUe5yaW+9QzlzapHm8v9/oiiuhJhGzk1lS/
NxcjRgGvbBlBp6+mWt+ytO7mkxnOtuMhhz73J+ZA6uX9bZvXTpwMWxDlKKKlR9l9fYaqVJ8kva76
S0Gz5D1Yq9L62cxJWp2mnNbvgR+/toYQjuAHBOlL8WVLo0dXqBAsUK+di9LXukV93+Oq0ZQuDuv0
O7ZEXYSJD4SZiA03K0ON0dHDOC0v9phEj6aZZJ7gOHqUFlU5eOnFxqyviJg+hwIeX80U15bsKsad
jXzh8sIkd3syqqn7vPRZ+/H2Vl0fD6xAB8tsAPkeYcx6q2S1LoKwlssLAtjMlpem9Bwa9nCxl1j6
mDfMr9xtj7QZx8LLI7iUNvbSaAnmXo2ri9Z0eu9KsZbNLrSReeMBEkgTLzQq5Dp+w6hJ/gB8SASK
mxsPQRkMLalZ8TggC047r3/TAa+A9LBvn9PKDA7O//XWMeUtPAwVf2ZQt0FalkaoJAk4eCjL3xOt
kx7CuZ7Otxd1/RLRCgP1QrmfIsxVw9wsJnXsNFApctIqXhQs9keEY2e/COc/LCXKQreyCvtMx/nr
bcPXd4DIgYyWTI867tWIchHqajBJ1AiCvBiWF4fE6EtSK/PwDqysdvctwEELajTCZtqj2ws3WWNc
MgJOza6G0EWb48irKZUfpLXXG0bvhy4hd4FLwFzm+hZkdQpKy46WS4G8PHQUemcnnm4G032DkiLk
hAcQhAOIeoA3JJZrQ3EAsc5S9uolgV/uObejwWvh23wPs8N4GngrD/Kx670C7QCenqYyrHlUB9f2
IExIzFrNtQvUnqqDBINWVChDNrXzqJe6+eHekwG1PdcMSAzFCGhe1taMBhB2wr2+WE2rekvVlQ+h
MUUvXQbFyW1TO684oRChMljPVymjja1m7NQMmfvuUgxB9mgnKkNUadT92al1EJyyMR5OZQfPrgCj
vUv7Ki4YNdFm7eAW7pwcEMYoUOOpGWrcxp2Sk0SQtTs9yIe0PHUIQ0tvzbCymwOXcr2RjPCCLiUg
47uSaK4/bawGSVEb6XCB1UGnCaXSRgQFLz1F3agcvAnXawI/RbGAWhLjMxSw1raAVCh5r4bTRUMr
6aTK1XhOCU/c2zt4nck64DjwIqCUxWDaZgOhTUnUQQLNhEKq9GOMGMV+Bw2M4qftGH4B8pZIJ4iq
4Qm4bVf8+vW7yowa9RC0h8kUmI1br04za8Vqymq6LGOt+G3Vj/4yGOm5LdP0ndSkwd1XEAYCHBcM
u+A8efvW9jorhZ0wnvBg0Zz/lLOkeyjaVj/FzNEchLZXG8fcMKh6Bgi4FSS2m3duKCZjZIpH45Pq
ynlQRuuhHeIjMZxdK+QfMHASdvGIrxcUGbkJhZekXciT/oaC3XZVOHEOdunqdWMpFDgEJEW4rm3p
lnpK3aFSal6ysYzqLxVic7DkJ1aUxz4kSuZ/8750ppcQ6qXiMa207EigYWeVGucEMgKBWic8Wq+y
LpMmhQZDvjj0DB86WbI9TY2Ugzrj1WE0eUnh0OaFI8TjpVtbCbkajBk68gXi7P5trE/MwilS277V
G0HLYY7heO9xZCmgWYleKbzTH91c7jgYqk6NdeXSKWH0x5xM9odcTu2XvFTTH7dv2s4nJEcWW8ix
FNOH68V1BolAFdjKBZn0+RTMHchPBnUO3u6dTwjVB/EWs3CCiniTScV6HhAjWMYlbc3pcxTLioe8
hXTKpjE/W6OWPdxe1ZUnphFD3k+YAOcHunIbe0EXIWQxt8bF1kPY7FOtUqi62RWof2WxhuTptrnr
jyikY0jfxHA5IgQbc45ca12XwAXkEDGUJ2RDKttlWqn+4zfs4A9pxILChN9nvVlyPLVGz8TVpYdt
4F0eN0SRVdkePGPXm0WhDciBmCaHT2dbVw9qJl2rCvYELt5TI+fdSTKqS63Y0ilJjqjPdnaKFwbx
Oo6HoJ3bLimwkRIvB+MiB3l8QugncxkULU5M7B9NGu2YggKGsiz+l6dli2YLA/hKB3O2LpkEoOjP
XLMKy20qOYwe4p6y1EGgtfMZaQQC9RHD+TjKjQvuh8hKjSSwLib17Dc0v6zGVZwu881QBp7eNdJR
q2JngXxEojo8Bn+2KU3lEEGZZmVfzLJHSkhK+ocgS9uHcWjuRhSRzuP0RZNJKG5sEUWdmRmVPI+Y
gumshKUOucozAs+p4pZlJh8kpHsLA3YnYCmUr7G7Pvd5HBXD3JvORQ2sye+l+hMMc9ljq6oHF3nH
kBDsZRSfJ5PZ/00cECsNvDLDEFxyRhQuU2wPxrlr2uar3oWSdrp9m3eNgXTkLwCWoB7Xq2K2LMsj
aFov0WRWEFMGdv8DlTLQHOC3/3O/LQAAVCl4xEgKNwsbo1COCMeDS6Ia02kqq/KxsYDISs0RA9JV
yEgKQ8kMHjxK2IQHm2MPmB+K11oJLlATJd+FztYzRG3Kuain+dRCXOVXoRM93l6e+FSreFEYRRqC
PJQInD/rT7kUmZnIE0ZzSVMfUov+bZzYRxMf1zdaUEgJsVKBjQIXu7aixninYTB4xZb8Rzku34BT
29Qm0ZCGS/LP20u6Ph0YgzOX6J5zD6BubSwJ7VrqoWy/hEodnJXaKJ4oCFePaBFEBzCz668nTAl0
CMhH2nSbr2cMTtfPo2QwZh0v8jngX07O2iQC7ttr2jME2F1n/E8ku9thqirUI8GDYjFBrs+PcCsb
jziY/CDYuD6B9FEplInKHFnL1s83NKcgx8otUYnI3KHU3hRO9Z9JlZ+MznnP0Ni326t6pfhdnz7m
PBgGBhYITJVpqvVW5VKN5F89WpdYGV76pDkl1fwG8ja3Hp4duX+I9facQrL+UC7Oi1WMoVdb2tGg
izgPVz+COBXJSNHT2VKzMCKGy2JM9WJatSRD3Fpnnkp18jFvoqV1SzWfTmlUzW5gDf3H219g56yC
ERfxAhKqtAU3FyNJYcvqgtISZ7VxwcBIj4zVFx5MaNLB5u6ZYlMFa4TA9lzdwbKJ0OhYrAvkpLyq
ampSQqMFWIyBcrq9qp3Tyo16nWoE8XblM5OqsFRqJBbl/7T5K2fe52/kR46UZ/es4E14cYBL8fE2
347kqDNLVMsv6RSl71G1iV6apJcOgpFrK9jQaOWAFIQncfuwZUG1ZEY6J89FaGlMW7Ei2dOjcgwP
Ptr6GIqIgACE4FuQgGJr27ihKJEDdkkyHwVWOf9U53NZfZMSJ4GFNGuW3M0HadGf2mEpop9dBW79
IHdar/TfH0BtC9QbXKRwi6wvIxSG9HLmPvNLezbfUHetXvSiPCIm2rMCGp3XQBZjLttRgDCVUiZb
l9xHC+invsz5w8DI9MM9B/CfpZBYUN6hkYFn2TzaGs0gx+Di+lJFBgNC0VbfQIwalAdueX2n/s8O
Vuj14S63T02pQYoczfjhVG4zb1Jn9ZLGVCLbuE4PAqzd7yawOvQz6JJvW2rQ0kpW1I65zzFECC4p
y6n36pDxmbsign/XBIkTtGnCIW3hltNcVLaewIvVljyfUliEb8tIGu66Vv9YUXFH9Jl1Mcy4eaS5
0dmMRCQ8aUM1e13E+HyhWUdsGnsfTSgBixkgmlpbhBXN5rbQZHjg4iGPXowQqKrbh+PYurfP2zq+
+Xc1NDpxETqR9rYFUyM+rSSSXPh0YtoTuI56OMXwPkReOFVwj846Che/cV0BatKlo9ckBk/X11Vv
a3tMK/geW0mVvamPqWPGqf4bN0kkfdRnCd4YTVhbmQzyIgviWV8eYGeWVMg/x0I5UozYgFX++YAC
qKJDGEPN9HXI6ReAA6Oe5diHXeE3Vv88W/nsSbqDhN34SQ27z1JHw37Q35Sa8bjMc+o1GqNwt7dw
76hQ2+fVEgzx1ObWC03aqdVy5t58jVn/87DADNpF0lG/es9hQDYiBljAMqPPt7aSL3YvO1lW+BkL
fqj6qn2pajR4SjNJfuMec7VAgtMUBFWsrE0Z6pRQnG4KPxkrk+k603KnKLyPAeOfjQMjDYWBCqcL
L9jaSqP2czIPNSe/TW3Di7Qg7l7KcO6DizQbxX/v3ySa/AzjQLXLS7Xx63Mqp7CjF1CpwqjoVkPc
PFeFNt8VKf27pv9Z2dJCoTVVtYoOYWutl8PDoqjTOTOm2DP76ejNFW/q/2LPf01Rz2KDwLiCpF1/
Po0JddqsWemrg6W85HHdTW5pBYHbUlp0S6ZSP3EtjhjZ9qyCSgYd4lAmvWq3ZDPAsDiVCr/SlDw9
dxNw9s/lkC1fzSV3fswKrE3u1MtK/RteHx5VMkCEQEnPNpcMM6nEprF/SdZ7Ma2Dwe0NWJx+4zID
qiWbxgoY6c2pdCKAbzRXS58683zK0rA9I399VMrZ9Vq4CyCu3GQi0c1tBreRSpY2lL6U5Mr7Xgfa
E+Ra7dVOa36W8nD2pniUn7JKGv/QI9iFy4UWNpRfR0Oguxv6yw/ZHqNIrmkmQT+dz8P3MBxzV3Kk
j6nUfOvSsXKnePp6/0V8bR1Q2IftazvPjjMYyF24iHpVR6exlQfXaOsjLdM9n4zwFahMWgjXOOUg
BmdXKZxTshlGorP0Dzlz4t+47b8a2ZxJEzlEMynC0jfUODiP+tx6CsSnVHmU+gDMu7sewAyCiR+t
q20Wj9IuPR8Fx6KZkvMFwubU1Wh9HjjJzbTtP05FYCb+z4w4Lb88pqFeB5WSccuGfvypLKZX2Oon
R45/WHJ7rqXwuWv7d9HUuYHavWTaeCqkv0vziAlXHP6ta6MKLh5zoi8CvfWvMKVZZcCwJD6ZR6pn
zlA+KUNavemHzjz4ruJ4b02B56OVBZEllbrNUyf3pSEBjcn9TOv+lqEBcEGXPinF9DWpo6NxpF1j
MBkD3Qf4eZV2KuZkF1ETFf5i1W3iOvR366eRzLrwhiRWh8ckJS47eMz3Pibxpch0AReR7a4/ptUM
dtfAWgZT87J4lj2pXpvP4Tkc70SL/HN6xGsO7Eag3LaCvlGXqZU+IIKQT1WLzjeAjsYzKL5ED7d9
yO6awEe+yk7hQzdrmk1k2jMjKfyJmOFDq4/aOevK0puh6PiNWJnoUqBEhELq1lEHtaVGKBUXftdZ
oasVofRgkNbfVWz/58vxtkHIxtgYZWl1vUlN5HTDpLaFD9FH4Q/TFHlQIDVnAIpHDGh73w54AUSx
gHoYydw8cEk5d1m5VAWCecBm3bBGYdYLhxrtFHXS0a64vVU7jouPJvoxzAGID7lemZzWUaTZfeHr
aYDPn5nUskd9OUhxdxZFRkhBh4EOUDZb96iMy2jZCGihDmE6sQu3aFk9tX2pqZ7cTKDnbi9K/OiN
1wCGCt4EDAhFgi3kfxro9cfLkPgL/JzSW+jz7dCNwhQmSbMOtOylrBwze6xTy2wetSCy2/tfHrBS
XDFQTPjJLS4rNPo5SlQt8eV87t93zTw9xZJlP6pEXve/1yQCHEnK4qCXtoCDQpkkVUIG2q8NJY+e
6sIov+E7ovsYOV+vgCAEBEX6b118fVBGo6U5mCqZ30H/fLbgyvchWdO8JAyPEDY7ZxJTZL9cNUFK
u3nlMkZTsjjTM39SDVY0TPkjmIm71XNBOnIeCfAIlKkOb+40A/ilPjVYSZh/8QYA5B6CkN3p9lHc
WwsYR5oIVADpG2+us95PjVBLwQpCiX+i0p57RhpYf9+2snO/GAMR6FSH7ImHZL05SW/2cifBq84c
ZPIJLRtbczO16Z8yaQ4PIn3x9TeXS8B1iL6B+Ap+9bWtmXiuH8c48wejrZ4jsMpncNKm8lA7Q3Du
FFJDRkWK/iDw31kimBMxkUFcLpBJa7MjoleyE6dINWQJRH5JlcD3NSJ2BJT0YM82GL3Xs/46+yGK
mfTEt62zGh6xdkiCjCRD+Y+kQC65VObPoWi+22NuuQuqGy+Kpx88MjtHRYiWQrSBaDTS0ZtNdPo6
Tvp5ojxXDNbDAvDxbGqNdX9EBcgKSXo6aCAZtrVgJ+qpVQ9N5sfWkrryUhbu6CxP8UgBTcuD37jL
4AvAyb02InGK622zemugnaumvhzZ5XsrN/XYo23gHOGu9j4eZ/JVCkvMIm3esRFKQltvS/QMpLB3
kQUsn5ByOhojPbKyqVJIsj6FaKtmvlyV2qMdBEB7zXQ8GAzYtUKtjCAAXY6r1lEetdCMGwWutiKX
TluG8GOjb093+wzhyf+/lc0XG8yJn65k+Iw+GDwzLk2YaoAeqeGiH9zd6wXhKqiBMA6ATg6V+/Uh
GBgOla3M1PyknKjch7X1tdAm+8/bC9qzAhsAHQ4RB8LrsrZSDV0UzmOr+mHOEUgWraXhzWTMbSs7
zgFaalBoihACEaWItRkmUsd0lGLFD5n5KaT5vZkVD3PXdG4sV36qJm8Buj62Zu4jrHgQ2Ajfuva9
JmOMgkEdFAFJw/b8hVGJ2Kmk+ZlkW/1D2mnpVy2HM9ZDOa14E+RpeF8vTvhCwZJDt4ClojW/xXGp
ek/6BdDDt3une4Q5gdHCJeoOAsTXd3C9MmpWvMgsjGmHqzNvO0nYO2pc+06doOfoiKjMy8K+Tf0o
zIvoBKooa/wJ3GPid0nfNyct7Zl+NEDKJe5YhdLsytEELUaZKZr0GA0lRG56p6bNoz7OxENI+raO
G1vp0FySWK5/xuVc/j0gypCfQmniv891JWjhXtSb2YMoNorcnLZN6uUBTLIPTgG0Eritlv5ZGYh0
HkwMvHK7bD4BiS6DMyrhCDJ7m4e1J3TrKd9R6qFbl3hRSQ/0SaqNbnyaui4MTylSjqNXL2P8rtOq
svPGcVk+Byn46xNhQYiOozJmyQmwfNqd2rrvNZcSZKhcgqG0Yg88facfnMjrZxmyCh4TEQ3ACLCd
i9GlUovDwKGiOsvWpY1GRpaHAQ42hbmw2zfv+n5jiuNBBCCoELelP6Nj2pXBrNK3YEc4Zf3Se3AL
H3Ev7FuhV/E6fcbI1Pp6Z+UoVVMjlb6ZdZUPv1L3EgXVESXgrhVgM6R5DBXxbq2tOMNAMgfIz4c7
3XmegV49oC0UHIBYdjdHA4oGxIlIZrsWLalkp1lYS5FSsSzLIvLoMS9uTo3vdHtzrqNCNocBERw8
6Q7th/WCYNks6n4pKz/usubtMMnKp5ae/Tk0xtlvlEDz4rg9EokR/9OrG0Mdg+4V78rV4HGV17OK
hlHlD+OkfjJ5nB/btgxfcit03FCW2oe+pAfpWJLxeHu5OwViUmbhgkEOgI3bNpVqx2ohPqQSpwZZ
Vj2moPBDj/Y3tZSxq9vvuhEYf+QRN+ZxHOQu9uYsSMzztMi15bW0IO7jkBV+mh8EnAGIAYEd9fH1
BnS6FU0ImJS+0kyZ6uZOgDKtUnSMOEXZw1hl0wFK+votWhvcRHayEgVqUnC4ZCv90A+F8S4MxuGj
DKTiJWSU5fYH37UG0sxmME3wk2wfdzUwmqZneVFadB8BYPYfdLkwPw9yfw6y8YiUfe9+qsSRKHqQ
b9BmW39NZdGjoohwa4Lu8Vvb9aM3pvHw5+1F7d1PgiKwX0wE8bxunnM5mTU7kHEzCl3Cczyl0qd0
0tq38ySF32+b2vt+gm2CgM+hc7jVxAriSkcF0cZUU41/OY1dPEqR7Lh8cNu3pzA/GBDYWxq9PHDZ
AnrF9Vx/QKdGSLoO69KvcjN7WwWW6hVZqZ0VOTEOYoe9pQlsjQCBi4xts1cSowGSYVN7jxiI6FFF
XBBw6nPLmVwGC63wjVwy7nTwWu8dEOrRhCtCY/WKgTEKJDXtctp7uTa0rdsw51FdRlmei8/3bxxB
Bi5VA7oHvf36Q0r5PM59mle+LQW5l5ph+NmI5OwkwcV6huZvOVjY3tcUtENMJLw22TYblyxLHQwq
F62hlsp8uUrXC5K48pQjHvhmnof5SIr82iKvOedS4OQo+2zHtiDjn2anEEez6Fo3qJ3ZXXSEg835
S4+i90EUsWcNHi4cN0QB8Gds/GQz1VGnjW3tD4taJJ7VTAYDjLP1lyGl9pcpkcz3tzfw+iZwOkTD
EpSKbBHfrTewCsqKL5k0vtZK+llv5fZjW43NKRrD4cttU3trgxoAyCGSOWDeN/7E1Fodl2xUfgU6
6lOQTV3qBoGsl67Ki/hkpQlScbdNXt8DJqrAtsGaQ3cGopX16upmseQYFmrflNL4bEx6ekIFRjuw
svcNqWtRqwPrTlFwY4VIXraiZKr8EIz64DPEO//Ma8leTlArJQcbtrckZgV4T4VSIW309ZIKIwfR
TPfTj4rA8oKonE6Nk0YHdZgjK5t7ZpnQhiVSWTP430UneH61UzKlR9Qs12EZgDJBkMy0BeRG27sF
k2rc1NPEadfq5CmdVeVbr8T6eTSa8sMsKc0I6Ce4T31LxCJYZTxSENoDgdgCzaIR/RwpK2o/LMu6
dpXBMHvPCBGmP90+fXvn4ldDG9dfaqGW6l1e+3kXZG/K1pDOfVwOX51Otw+O4HWsyZrgoyDCcigK
bsenrD5lSnkwK9+YlSg/l2nFvJbCPGShSPRmdLu3H/pMT31ryJeDaHN3F+FNIvnnDx2U9Yk0B/Q/
tTCp/SI2nnJN/m9YQfmD2KNfN8lDHI4/b3/W3bP5i73NDeh7y1niGnsmTAMn3Y5nN1WD6MAT71qh
rgCpj6Bw2L5sQ1Hyt8XmDUNTeNSRexB8mvJwey17RwQUAxsGVorO7vaeQWevZZVe+UXRh490C3FV
oTJ8aqi+fbptam9Bv5raeKle0so5Z9iI4CNMDA/yhqj38loPPv+GHbDRRMNEWFdgfsVoLHBMfe1n
JOZ/ALBMTU8ag0g937az95wQeghNctGatjdPpdRPAxxSuCi5rOc/pX7OqN1lNnUWs7Z8uMO0I3e1
t1lioBRiGWJ9ZnTXBz1UzDEbVI4ErOHRo1Y0BuP+DHSrrWp8vHtxdNyhkcLPi6rxZnFWHGgoPE+N
X+pVZ7iKPLTPVa8syYk+cwfpU9Dd32tloITUDMQq9EHE4uvV9XKMWKABbg9+RfNnMU/IBNroFUUH
rmqnREk4BWJPxIykQttk3JJ7PJE+Fb6U9s5HpTLjc2PH9UWX6+AZrIH9NW0hSdIn0/aB3TlfmVaP
j4QKd/aSUgC5MRUO8qhtchNq2gy+FdilmQHpjHqpfEDPJIpdiYG1u7MNFvw/W9ZmM4vATKwyVviy
oyZ5s8MERFB3pbc0xnJwKXaX9do5EahjwObrTdSKvLXSqC39OaMe2hhd+6SGcfAliKojnZsdf8JA
vGhj4x8JyTehv1bCm7Mkc+n3sVoTwgXlx6lyoru7DfBh/mJl87jEvTFbMVPpft0n5uOEUtf3Qhrs
g+u2uxbOIq0gQVu/JU6dFivV9JS1GBbSfLUdaOfeqo6GxPdOPpQMgGk49EzabUdh9JytqVQOnT70
n2dDaj6oNHfpPURub45v6mZ8GBVpchVT8haofA4e6p1VCkYICq5QV0EjKf75L/isps2buWs5hwzF
xajOVKNz0rO+OtKP2vHMRHQMW4icQgE6tLYzdggJI8NFYc9WI9+xl/qctbLtghzXnpCnuF+THK0g
Uhh43PimhPsbewNFZkh3C3DbSvpzShz5ozwv1um2S977er9aEWHQL19PDjqracyg8KMhqM79WA1e
lzd/329E8P9wpRjsYJvWRvpskowytAofvhX1uZAH88xhyO6P7gk54C6jUc3QzbYhX+fjkGQFrl4B
iXIZYF58NvrJPAg4dmLSVxknkXxRTN5OsAbLYjKcCES7YVDiP2mSDN8V2GV+DF1YNx+tUpMaDxk6
+0JkOzr+7Q+5dwaRBGc8nY4FWefmTAT6YBlwTFLCdrRLsQShVxXTi6r230t0bQ6M7R0NoVIIRJzu
HjWz9a5ZRgHXcgMqNc5T6DVDU39TtEpypDS949ypXhNaERdQSd02u5icGqpoSCiiFtH8Y2wk3avl
LD1Fcuwc1Fn2VkTqTJWFGI6ixyYYcBz0GFqZw442Sv6D8R/lKTfMI9HqvQXBeyrmAlkVmcv6u0m5
keVJpnEOO1V6DsbGOI35oL3kvR3eH84TksLlDjiaysqWka2uFMqIGqb0usxP+ZgvpyU9jBBFCWNd
8qfaRv1XMDkD3NkO7UVBORZR4BQMmdnjaXJib9Ast2qDd6bV/JesOnHp/mquMyN5cfvA7+4YR0Ah
tBK1o823dLoQerKKHavatvEaZVB/SH2YH9zpIyvin//iBMNFipasYYHZZCSRW8d6jLRRHh5U73e/
I+EhVGzCPW0Jtop6BhhQpRRNi2oEXiDPjTtmVfgQR/30Xpei6IUB3vYNkuDEjbrZ2+fbX3PHd4ly
PtV1vigM2Zs4qjN7ZY4iBrgmeGTelqGSnAdZkj/MzWi+LeIsOttWafmCnig82MidSwEmhcI2o8mC
eHUTLUYIPUI/DDy1c6zmRWVo7HuuTMYP1Gf6+/0W3lEwkkL/D8h386Q1klHXnRSDGYVu/Rz3avki
J6r55fa33DkzKysbX9KGaaQpKSDYpWpSyPvq0Hg0naq5j0r5ta5DyC760/RHST839UWnj4c2rVlN
jmyAi15s27gp9FBHtZa9DaJlCWKOLQLstblpFXLfNpO/XPKuPGdzpZ+hrfxW1eX9qCHavIQcAjEE
bGTLpKwgDMVhwBBsGnBOtPW7AFnLgwB7bzUQg2hQTxuCuWjzdtmEAXG/MLKqwd2qd1X/zlwQScv7
ZP7r9jkQp2njHF+Zrkm6SIYwtvYd5TAP0MkpWKoHL+iZNvK0UtbOad91vZcpNtpKdlHdp6L3z7Gg
NitwjA7zANsaMOQQPb4kzv3EnEw0wKr0pKu5ff/7Isj08VdiyI5W1npx2eKkuQSblm8keeLVmjo+
xNZhBLB3lVgReFqoQaiZbo5e1oNN0eou9+3QClyr7sv3oxamBwW2He9LOYXaqFAxhWFisxaoYip4
UYUVJxuepbmTjbPBcPD3MO1LL4xq+wsUiKlnRKGUu3adKAcfc+dMUtiGJwwIGDjbrfeVmkUhIwfQ
vizMGuQ9M3Cp9v9IO48duZGma18RAXqzZXl2q6WRe0ezITSO3nte/f9kz0YkC0XU92Mas1NHJzMy
M8w5J9C0m6pub6zunS+6MLWKEwvDibU4hAAK98862rX1U+MF37nS7xsBo4Rg17sC9NI5ukwvUwQ7
OMhqWoFlb372cmBeHx+vu0YsylIglYRYx8o3SqVRsyHgzczlEKDSwGuhEOWfHlu5tzWoc6GORNNI
PFPLpWiZltlBzPdC9kaM7I2Ydtwbafsa1dLw7bGteyv6j3cuBLQ2aUqkVXozKKTLbVvRV3QEvUwO
yi//Bys00RFvA8ALWmO5okqaUJR6dzbmzVquolfpJZnk+c/HZu4cKoB/ZN9AACHvrGmxcquPZRz1
xLpxO32aGQfVVW6dDBBW9cKsGzeT0bc9Ol1TVackDLuXvkOCbdw5Wve+KTchXQ/UscW0neVqy6ac
0ZDws8s8Bn9OcaS82UqU7eSX99ZKx5RrEMYmaLnVJ80aGXyjxsPldFro5mNvHwKr/24Y7W+hqr1q
cf+hb9XWTZR5B6V8zz15ycRQc+hfG9m6ARJ1z4AYjnNpWEfSMfkUtAUY8CpJd07C3UW+A77puYCL
Xi0Sgv9cKiZ8LN9o/67S8Vg0Vn22HP/32ZrPUjR+1DrtR6anO6fiTmj63pOgYUB+Syl6uYNth7I0
U2Czi583TOOojGD+oVVq88Wupdr6ErZybJ4jSDr1iWLCNO88Dne/MM8oKGjqLaCMluYRA5GYCu5k
F9glpgv0UuoPspL2JwMEiuo+PjR3sng+LAhP0dsSY+eWxiK9SBDeIRZWItk4mnKu1XCOes0NdFJ7
1NqMver0vfMhjocoHJBqr+EaKCmqczrgumMh5BomyeiPmS9re/NN7tohWUODRjzo688IBa2TJsnO
Lr3i5F8yZsMdbLCKO5Xn+1ZgclN+oQm+Pogo8mssB7BvEUHfQxSwfGX8jrJzEu5ZEWeOYJj3mmh1
uUv63ISF2uIShSQnxzQqg4utJ9bnx75wz/F+tSL+il9Sz8RsaLP3WnZhCFv8d1EiPuE4QfBH6g/y
83mRUL0XTz6x1kbnzcikrqSOy+Z0jXMcqjI4zgB2z48XdPezEcXh12SzGxa37NtpkRt8Njq6yd9m
yfBxs7C1fx5buXeESItg+vMD7Hy1OVQ9wpnHNbsAnPkDguVnpW+cQ1pLvRuPe0iIOyE+Y+gphRki
qNqodsAIkO0UPYvL1DdvoV36H6TMnH7jQTS/wBQA5KH1Ow/aPbegRYD2CZLtVPDX99FQWhKKbPmF
jlZ1QEbIcMtQmQ8CcbxzG91bHRUJ0HAMCiLCWhVnQyXpq0BSeVyirvsSKXWeuq1qBKfGn/3/tYjc
nVATefp04YLgFVApFzi8zXz6Oe7HcLCa/GrZTflRSzLrUKRW/ewZxgpZM9xO6pcCI7s8XZSUannq
9Oza2dqYvqnl0M6fLNNPi2f3C0NAMDhWZDDwwVYfUerBgDdRml4h0dXwVPXQbSOHwcRJs/d6bA6Y
GNwGwgOWiiDqrbOlJpLUIWaO2TX2O8d2ZcKScz1q6rMnjCLpO9uc8U0W2ZJwm18uJrpJ4N2rMLni
OqGXD4b/Y4zbhpkLuVEfEsUsj4+P9Mbl6bfRXsEUASX30OoThl0zGmNXxVcjDOvPjiQPf/nV0N1g
Pzg7GO0tkpjmM7AmBa8gZiVtXy4uZzZdH8Z1fFVGmL7aaAwvfaxOH/tJ7n7UhWafZKlzXpx+aF7y
sk2uRZNHnwJgSjuL3m4mVyWMI6GUw16uexZ9ZjS+wYDGqzEgIye3TMiL4nhPQW5zxKngkwUISsm7
KuVquX04Gn1b2tG1llUJiZDR/jww/uEQRHP3Zz3K0ydUJOWna7fCKn1UsOIUDDmGy49sI0VC7WCK
rnI31V86TR4/11SZPz12m3tfEDto3YPA3tZfpCHmxTH06MrMB+nAyJrOrSha7OzT5r1hLSJ+QkqO
Aw7LfrUWk5njwWBE12Swsk+1Ftq+mzshs+qo/A3/GDoQ0cfrelccXhSWMInYNzkNXoprrA5glPUd
80LK+DqriRJ9d5Cb711TqTXto0TleL7ac6llBy02svnQWb39c9TN2j/ST5H9k1wmdfui0veXLhpb
rB/qrEWXf/b7MXU7bkW1o2AfF9lHmZGhcuUO6pRLX3zdaf03ZXCY9pz6fmF6SptI0Sn2o76+PV7i
9sQTwdEiEd+TUuD6JiMdr2dZC6WLZIZDcUBdJvnpVHkA5NaKmx+PjW0SDBH3cMBELoyS/zrFDwet
DEhtYpRIyvJszW35Mud2/dEumv5VT3357wkgGDVjp788trz1UAPoiY1MNsmpCfJl6TvmoJRxY8rR
VZFSRgk3OQCQmIFcj61szzipKfk+ExW5PElQl1aMxK5MpTE544Ezty8kiWpyht3UVC7gfsVHG9np
GE9ppiDpHpveLJCcibYGZ5DzJ8780nSmBfxuXwqujmT6spv0kspQDR7bZx9ZxlKBsRURGPRumGtL
O9EoRabBCKyr1if2J8pFZc4ra6vntm/BED1e1ObEY4xKgqB2QNyFk7A0Vgk1v5KBzFdpVP6apRZa
16S8DY70cZbqHd/cHARsIUBMLkMAoWFtaat25q6QCjO8Fqpfn9rUN69czdWLD/rx/HhZGzeh9Akw
CEkBGnnEXis38QtFRkk95SKbYiX+0AyRYXweEtX+mVt9GB7qTgpmN2+tbKf3emeN1C/gXpEaAhhe
GwaxjPKrHkbXvumVg1lzT/etnRxGe9yTorjjj2i6cBR4dQyImyt/rMchpPXAUbBjpO+apKxdXxn8
Ha+/tyD8ngyeNq+ogC03DbU53Z6DJL7CTQ1PaSCxFk2OT3NS7KH1twvio8FTJ3cj8KMRuzQ1SPNc
OJMeXMts7E/zZCufU6fegzhuF0T0bwGd4JqiLrnuAGVmFcy1HaqXtE2SP1ObvN3RyvhbUNPxfdYL
MYV0gpDroKX8Tsv8JbjMifNK2cjeZx9+zerAK7voc54rf1RT/tbU5dPni3Gvqgiv8AtA5qsbWI6o
7sJqUC5lyARLvxvnQ2yopZf6xdMMb4a7olpDOqVD9EcHeblVNcC/EPi/cpFz6+tsJ/MNrHnCnI42
3HlW7myXmPDDKGBeM67FlVN0MLPgJSvKJZ0y7TDpZXcwS1O+QC6WdrZrexeScOCBaOmyZVDBlovK
6ykdTBvx2iLo20MHCUZJk79shu7UdAF2jN1xdqGvKASTAEDp61quqQWq3AAouzSypX2Uoz5+beVi
Oj32wLtWSNCh/JJ9Mg5kuSQFHG0Jp0e5tI05vUVo5JzkMN7Lcu/uEQhoQkehSrMGnJTwt3tKycrF
yeEPuXB2KfVVjh/9VVVms9dZvW9NKJUBseI9WW1TaAeQv0pLQWlxsA7KoNTn2XDKc1o+ryVHCkrM
RmCDsC2V4pWbN5qeSxGwlIsd1sZLVOXxNZ/qp9WNhRWRGCGYCr1hLTDRRI6dOLHB5+uV4dbkOoMk
5qreySC2TyJuBj4YUitgAbLPpSuEfjXaQZiosJOEyKGcyVlzni0je2V2Xa64fQbrzPUZYjztuPp2
www6W8ChQUQI/eZVhoQGksSkax0RwzhwmBkQVG47OrYXzuXT4n9irokgYJEjiTkZqytQGkff6vQR
XnBNf1+xW+Og2FP/9KkS8BYcAg4PxaQ1ygPIp0wd25kuWZAOrhW1pZtm07QTw2zPriEANGKrGJYF
NHK5YQznniejC2doPOFwIMFXj2Vr79WONgmDmL2hUaAieX1P/ZZWpFKynSYdR6gSuvZi+7n5r94p
5Sm3i+hHPc/2sQmd/Pe0aPc4AFu34MaApw7UlHiJ/GhpWZYHSMzwXi5NMNbXrA9mwjKrOmVl/DQi
SFxOYlwAOm7CBVePSOrXCL1Dhb80NpRYuLmG7dIfT29T01SHOeqss/hjskM7xsrvz17BIOSI0glG
+Y+f5TJ1tZjRfotMHjDF/zuCN3UI1Lb6+2krgqct9NHFFJD1TFtLjq3ezzsDyanQRJHMzvpvbVzq
e62PO5sGuEnMIxfAKkKb5WpSJ4vDKgu0S96E8gn2a39kMFl2jMD2PHfKeB0FGg+ktbg9xMuyNCV1
xRTIeohOosUoT3fS+iA45PK0V4RenbP/7JiMlFBZEey81QYlNVdvAZjqpk22dFDCUD+FsCh2LsHV
9fufFQfOC2VGZmVvJGSKeR7DGCt1Hnd/weuykkvsB319lDOV8dyZnWi3aLKNbMfw3eX9Ynh1JQY8
L2CCzPJWoub2JaUU8rWliew+5X/vy2O0K4tjgdT5hN/8EuoWLezr0cirW26RzOVt5lzDWpp+/v9Z
Wa1Fsirmb2VZdTP0bv4QFrbzKUZCo9pZjPg1v9Sk/lsMnDziJeGAa2FxdfCLuZ2S6haH/avZDl9y
VnYwum52xxK9v+cXxctIG5oIF8jMalF2kPpz3GbtDcajPh7Bo5Wpq06zvEeoveeCRLfchNiiirE6
u+C3Ws0qkhaR0wYgVS6hG0Hbrxin38Ku6vMPsh8G5UnLVcbFPF7jnS9qAOESM7eFUOO6ylfofaJT
hetuTQs86dDLQEPO1pghr1y3vmb8ycCWAYTXY6t3FowzwplAXYg29FrJvzCVajZ4UsQo+thNDNO/
WEQIkUukKB98pYoZeK43e5PP7pw4IFiaJoYdi5EIq8R8HusgGdIZs6o0qG5bONFLFs7q58eru2sG
jKFoL7Gl6ymaTpeXiROF9c3wG79z54aY5FsYTcGeFspdQ4BIKeAjWU25YXm2EX7K9T4yOdu9Fblj
gDQeQ0qfHLsgDh2tMtpL3PrckuuxsfVUqhRlkvqmqcXrKFnd1VBm//L4m62iHYxAzxf3FKeAcv36
ZCedpfrV1FS30WiTF6ts/uyqinpzYGcvdqrO5Sc/8I3wmOZqsaetvz0DgPJI0KlswBHhnV5+xsJR
m5aqU3mLy6H5zMi/vHElZZiQ/LMs5hMYQVM82fV8X6/AawrIB9HdOk83zEy2Bo31MtpYLQ4VxfzP
ZQb15VSmw3TTrb490vts/3z8me8tlf4dITJgNsjLq9CultoISola3xim1dcXeZxAjmY6YRiCD2mk
ul1e6NPOediedgAtpDg8P6Lksl4rxFHFDtD+vjHBs35jPF+n/JYjTJB+kBz0rVxYYlJ0LZkKVf/v
8XK3B0SUbME6CvelcrU6IOBRzLHps+IWtH724ktZRgejfJIpJfaSWi2YIdrYZB+OWP8vTyz0wNqc
hqG4ddWYXCS1qj4NbbXXqruzdYIey/NgIXjG1LClFXDGdh4z2+omoxf2Yma5828G7/1IWplngIWy
8un4hGUBb2DKGygAzsfSoK2n4PJVtbjVwZCgjdZFlzAK6uPjLVrFrf99PIITLhY0anhol1Ygphh6
myAnXphTcSgCs3NVH8ieVvh7ZaS73gBdRSDMuWXW93It+4oGMYYvOBjd2e6G/Kal417UcHdBtGrg
GYMo3ng7D2qoAJ4obn5MPBRE9Xzs9X74PNRRc3787e66BPsjaO6U4talqio2rAZKTHFTw2Ee3Myv
1TPjjRFeUCbDelX8Un2uiv7fblHVppCJJj1Y/eVuqUFBnMowptuoJdYfBiLcbiFb0efMsfamDN7b
Le5H/AJKHQ/cKihiygODq+QJx1CV/oTSlXkMAXS5jz/hvd2CDQCFn+iLi3G1oEaQRUY9KG/opnbf
4rQ2P/eB03hBJe+xz++ZAhfPgeKoAuHUlt+ul1qzqlNMhaTch6BJutPU5sZx6vLn5kCiysaN9Ksp
8W1/uZHIzeaKll9xc7S4Ko5Uus34WBII7jwn9/YIBAhHiheUYshqj5RcmZVRCYqbmWnjOQkN81Lr
qL0+v0egJYAa0VMRxczlaooKIHNVxUwcyMvSf4VTnOsHBYKD/zLkdrAXjd/bJwQHBZIGJ2f03dJc
LA+tnVszjjd15VEXUzpjtcrcSU325jPf+37EiP+xD0VvcWkK5gZiHg13Ol9tPhZaNrt12VbHp7+f
6IryDIqyDlrNSytt0TrYqTi0rTQYTDHp2u+I96r9Byo6yt7kuzuvPRAkAmxqp2jp2OLS+sX34tgI
cjV3uFt9S77GGfKbgTq5U2C7SSo1h0QPkuvjBW7uQRqysK8FiEywHteVnEiCMYEwHJNBM0n+ZMZv
ZXko5bk9Dgiln/4PtmhP8Y7QqKKUuVxer6ulVNu4vD2HRE1S2tXluchrdq0JYu1TLVnDzqW78RKS
CBJDwlPaBQKvsDRZpkao+zRwbvIUTR9SKsOHlKEfvz1e2MbtCRREO4d2IoUQ7CytSP6op3abYqUw
goNat/pbUUz5NXaqaefauGdKUNnhVYExgV2xNBUNhZzbOcr14xgULsXv+lyKq72No+A56DpuQVWd
x54hRZxn3silKTnv1Tydm+BWZalx9SXZeVM7K32tW1N+NtgUpnj1RU+Htu/6A2qlHBbWZAS3ILbC
4yRV3/Nk2puFuHF1McmDUBYoPuhWanfL9aR56ltR01tX1ZjfMkXxIn+wXUaXfO0l/8n+AHc6zSEa
VOTKCK3TCVka88F75BpTPG4x4f3JbP0wdW0/9o8V/+xJztC7MUoCIob+D3e0NKYrbSBmy+S32IjV
Yx7Ojjtr+R5Q8r04vyghkWECsac9xQtMwLl6TOAxD4WTDeXNVlu/d9O8a8pD2EWZfk0Nuym8Fv2S
8QWAb3qsS143Nx+i8K0KldbYwZFv9lIku1xYKkBiQDNrorYxi3k0ts3nnXKnOnS+I1/B/Rk/7Lge
PzQIx0w70c7WIpcyVVsRMQol09VLUMqW3+ZVm96i1qx/byzFf4X/myWe3SVWdgQ+Eyk7JjeXF2JF
8DpF+dFBLm7NhnXa1jbqUk9vNQxqN4sy5WCP+h5RcHOjIJ8MBx00F3hbkE4rTw0bnHj0jf42THRj
iFQ6F1GO+lDMxp4k8ftrsvQgcnZ0pcjCRFq0XpGdchqCpmpvYReMH3RlYo5PFTYBFuX41UkZAGgr
RudqTBO9lGqev5K3WT+HwLAYbq5HT5IrODjU0lDQRugKfOWGoQuZAwBpldW3PG/rH+AIVbd22mTH
Wbf7SA4NOOM9jFABQC2Pp9wo/jw6QXPrer0LT6OpSV7XI2fwbLAn0mhyMyFoS/99HVLOfsRg1LBp
b7aktB+zwkjPk9YkPxiaqx4fv3jbJdHCA19FNZCF0U1eLglawJAOUp/fihixZNecJeNzo8rj18dm
tr5J5AqegBayxXDxNbB4SiuNQG/GTGvqByIYNOo7MtxoRhz4sanN+aY0wEqEIDP4YhL35Yqm2a7g
QRbzrQqGyg3LPnCTWEuONCtrj5ldPx6b26wMtBhiZLx7dE5Aqq1ioUavAHE5WndLZuYap2WroHCJ
7A6P+x6E+I4pAjwoHeLWRhB85X5VF8j2ZEz9reiC6Wix0rcuU6qXovSfLhoJNDT9YyrxpAEku8uP
GDa5iRherN66DEUC5N1KWFhmthOYiD94cYvQ14IIRQ/NBLm4gWbMZumUlZKqZINtcA4H32IYahL9
7HVGjxl5qb5mFTfqzukSO7KxSiGOprKQZVrnNtqoOdLkjOpN7jX/VId1fZpbOzo7VTq8KXPbv1i5
nr3VZur/ja7HXsFic+Io8ICME+rkdPTkdbtXL8oY0oUz3aTalI8I+o+IDDZPJ3BYIf9AVxYcFD6z
yulBZNpponAKmnzMj1Nv/ms0lXocTGWvJrdeD+ERiaKQwSfOFCDbpav4EPvTZGxkD2aO9HHgnHul
pu+18Nau8m6FyiKyQkJZaP3gjIS1mRPZs+fLdingrV9rffhNBd7gtqHxByjm8+Nzvb5GhEGic4q1
BM28p6vDxkiGeLKQ3vfSzBzdwArN4zSGlqtr6fcmD788tnbnIwrShUr+xgSvjeRgXRmlaSXV6HVQ
+496LfmHNmqrnatRbMWvnk+4g7wPjXgKtFzG6/64JCJq4HeDFyR58bdRKPqxGOf+MlZ+evWrRvs9
jeP83Ba7Ifs9ywzQopIkWhx4/9JJWs2vMsOKB09X4uo4NnNzVKumOfLnTGc7s4pPzYiejV/VzrfH
X3Z9aYo1ExfRuEErShDLl5brdCxnbRh6L2lz+QQUXzowuEF2c39+9n5mphZtNUZe8X6Rrq4jyzEC
hqJ2eet15Wx+ReoAmYFKCb+W1rjH8Hv/XcutpOREAVxI8IsEcnVBO20qh1GvdN6ombHMPNQ5C71Y
asz+G49jGh1Dfcjir/ZQB8F16rVwdpsxi+03pXdC5eDIoIQ8gqpAOk2pPAZHQ2dG0c5Nu/32GlVm
gVDj0dpSfAZdHwZ1HDsPHhW4D0YHlh/72C7OTpfuQYXu2SIvBCaBE9PHXX0Qoy+iuGEirhdlZnHo
KKW9DtkQcpbK8dtjl9oeVhwZSDrj5Hn7NxKaSRAqOYxzXCopmy+O3arfpjR+ck4b7SLgq4wXQZ1F
EFDWoAXZz4rGDszG6zvHP0SpmR4CU293tmiTC76bAeFE0ocV6rLL86Hmqg/AmPExs64VP2Xmmf47
Bkhotm3cnpLSnF5CJoKc6UfLp6q1w5sRDvb18Qe9s3fQ3N6VgmiNwe5f/g2Zb8xjbMuNl8Ry/mb4
ZfyhVtuRUlY27ggI3DFFQEO4Bh+Rq31dR4rMLC7tYnK8tJ8TT42B0lSG1F3M9mlsCxwJXJ8GiBgr
zAcWbvRLEVCds7bp/cz25LRU3KBu4nMQlP7OO7WOZoQVnnduONGg5pJbWbF0gEGE8V5odcGZOc02
kKS4uCKq7Z+bpk++6QQ8npNl0bmczOTyeOu2FzslVYhtIhckT1/3Necs7xl951teBR7ww9SZrxUR
943cZj4TLVTnuVeUjxo8h+Njw9v3mc0T9F4hMwU5d+Uzqt82hjHHtqdb6e9hhUY6GrYJ4pbp5DaB
vBd/bM88hx15eW4x0f5fP50I/NQJ2aflSVGChGfQDV7Dg3N6vKj3WXfLa53qAF4jlPEoGayrgtT2
K4A8kuqpGtPpQBuGRu8Rp8rd0QLFzMXtjOE/jakVCtLHlV18zO1Wq29ZVhcRKEleHlrmrap8TLLa
im4g1P3/DRHdA3eyx066NnXhf5jTAi1oF5aEEbgpuIDAhfDS7Aldb30D1DCxDDLsPFXktEvXpCI5
kQUZikfHB5bJ5LeyxsCuMR0+KlRchnMuNQYAg0qi5GSbU6nscEy3PkKOTvMC/6QfRI67/AMGf26R
uw5UL1UYU+0ygrW1vwW5Pf3PHi1rPoR8l27ngtk4CrbEXCiYYKZAc67uU4nAAFZrG3v1nI6XxAmj
cwMI4vrYUe5ZIbsVmEpS3I1g46T7hUEHKPH0Ugr9m+5XXXlAKmFKd96HO4ZgBMOtwflZzlpxFQJY
qyTzkHipXcKek/P2VAV1+PXp5QjhH0BQeItg+S83qo7qVhrDKPXAZUCJNabqEEfoHD62srn7qflB
RqJkzK8BdyLW+suFXNaRoY+DH3nFgCKTGZfqh0JFHkNT0ydHGRKDCFMUxgS+C2LSqqnVpAlTyM04
9kATzUepGv0DQ2isJ+uK71YErgO8BYXFtYxbk9dhQZcm8jBWkZooaVEdkjEs9m6/TfbFcnihBYKX
Kgf7tPxyud2nuZPlkdcPtf1bm8z6KY0r4zLqcvBhsKTqQmtUebI6IFZHWxpolxD7JWFZGqUCXo0x
Q9+8kBmvP6FxTD9Tuw9fQ6uPv1SaOXyKTcQ2H/uI8IHFBUz6JapHbJqAfKyLqLLRT7qS6LGXqVJ2
9qtIBtXL7fm8Feh/EABBAIJB0pZLc2aboqweJZ4VR9pJD9C69BV9D1x7x9/xc8JI8N30cddPZBiG
STdlVuJV6jDEF0aE6fNZS5owOGROtgtfu2eO6h61dQba8HatjpeFHIitSUPpVXXge8PIk283SngG
bJTvXLKbl4UyL5csuwQEluR8dckWU182bVVWnu9oQ3l0AGKkHyFEmNkB7LLKqNrIKVXCrbnrL4FW
IgD4eAO3a2WwCMA1alYiyls3ePtSNTobHoyn9cZ85Ev/LfN0H8J+3jvj26OHJT7ou/gknYvV1RgE
dY5+YVt5iKv4H0pJ0hnGblm/EYtrx2Q0nKthzdFz0o0ihUJLg3cbaiVqEOsSWdiDZDaitiBxm8cL
hMfmUI1gAfsqyXcO3J0vCXIYhWMYnHTM9NUp9xPZdxTfLLxKYXg4NRZ1jg+DOjTNSWllX9qJV+98
TjquhMoQozh3aycFIcD0Ood4w9TC4az47fQKwGb6ZMF6/GTOqfKJmU978842MToZKbeZmExAoE4D
aHncGZ3bJ7nfxJ5FSvCGWpt2svqxuEGxUwI3L8Mu/jJnlRO8lalkNJc2y6ydz7y910gimTkCZ1s0
Mtd/wgTlXRt6W7qhmRYxvNyyXR6Pvc7iHSs8eVzVjph3T7FuudBqUmm6RLV/m6sg/AS77js81vjL
47N3z4joPIlaOI+svDKSqHNrVEbq3/IoS8/5lLYHLUGc9bGVrV9qMCGAiArEAYnNas8SrpRQ1fPA
mxQ0LWZUK70ig9UZGtKettHWFJcmZSOR7pMwrqHvDqyY3NCGwsughI0Hk7lFCDkbkhGhxzMgw/14
ZVtvJIXB9RknhVI7eJjlJklp1U9mbademaTqMUs1zUuTGWh9MI4fIgbHnRUrtI5lEwynIRielObm
IJCt8kTA/uZCppKyNJ+l4t2VutljXlYqHQtdAzaiU+3oXQZPTHtieltvwRzFGviRYmTlOj9O4bdH
rVXMXpZO+jUsHfvI6JHo9PibbrcQChBtIKCi1IQIYpeLaokZhnQKZy/wTfoltWY1rtNm9IF8NL72
qn93rVmUsPiC1Lw2xf12ZOK3ZE2eIlfNxTB7pvxUeGnDjKbvjxe2/Xy8ccw3YwAyuBg69cuFOVE+
IKQ/9pTBtSqgDh7H8IN0EOGP7WyXJN5S3SFs5rlBJ2plJwejR6bWe5rfyy5DFItrij7Bue3kvalS
95ZEikZm+l7fX8v2Og0znmbwI54lddlVdvLuHEiI3j5ekPgwy0BS/H4SQF1MMdm8a+UojRrsFcWz
ZMD0KIdpOUO6QiZzo20+jP2ZYF1+kn3M2RKgaGJlkB0kU+sOoZWHyujbpeIlIDWOMcOyD0EdWYfO
SZ6cbf5uip6uEJAW+NA1+7jOslmes0jxtJE+7tSn2TlkLPfOudrulbgPCV3f1wQWe+kWhlpOaAFr
stdTKT3VgYKmVzntjVO7awUIInrYIphbF3fCSEGqJ7Blz0r87jxVxuxqbb2nxbQt7ohPJTR2BE6D
vuNqMdM8owHTj7I3W3UwnvFvPfp3TDM1f8lHtdUuFhUZ/VMrTX11qGsDjZxeQvLnxNUTDh9TuavC
a5mXnX0NEgNcZmj4oSS5clY1BrzNLLW/K1OeZCcZ2XX+QZ8zqyRuQiJToymdvalV9z6boE0rjOJC
T3ktqhOPal0TGk6U3OPxuwrP/kXg8/dO0vZqgEFE9Q0gFo8G1dulDwQEqWk7dZNn+VJ+lnNHtI0S
+6AF1ZMirzi1ICsRuACChqS9zv7YFj9iGCcXq16AJS8HyGeoTrlaVTefHt8Pdz4edWh8TbRxwPOu
Lla9VCMra+LJkwkCD9NUqa7V28HxsZU73w60APVE5rXC31ufnyidArReptFri7q6TjWCJVGZhYdi
avcGOGxNoRLA96O7SOS0kdY2dMnpitivPK4G9S1NZeWP2Bm1F7g20g4O554pSs3ELyjo3AmYpmh0
rFGrvYaw/co0luLQ9gaq1KW9AwjdpgvIvcB+xBbtHkKIpe8x+iJU466uPFUFWuUmQSaZrlT3UuWC
Qiyycz8qYXEGchw7T7+IYuInuRGNRLDla03Ioi1so+PIe1UxKTfwie2pkRTrnEW0gx57yfatYsYo
eCNRiYCqt+YEBgxj08PSrL06l7JrY6XOtVXy/JB1WX/oO9ncSd+3vk+fifee6I+qLF3T5Vel0msM
XaFnXjg42Q3st34KpP7r40VtnQQj7Bm9RVqlvMJLI0OSZXqVz5mXT3L4wwkG6zjBVLlRTxhOz5si
IRGte+QnNwBb8M+RTG6VeTStukOYVoab1n5wzIsw/D+YAuMN25EslorfalWJ0JEb/CHzOtP4R5tr
9QqrLDgGZavvJEBbpyAYA+RNK5ve+UZ8y5nUImUeceUNdEL/zCw9LzxGeHTTWVaaOKRDQaVw57q6
ZxOHJ3cUiAsQvss9A/imlzEzFbxgDruvKK01xzjTonMQl9EfTGN2duzd8RGRGeD29AcQoVmVaQOj
kOVZyktvdPRUcjO1tGZXr+QqIfOSy38fu8md1aHRTtmIH3ri6xi3Hwe65TQHPLJ8VK51NXUrW/nu
j9JtnMfy/NjanbWBzhe3Fwvb4uDMaNBLDVEz+lSMyjqXXa7UJ8YF1MEVGGa7N2/0zpkGQkg7jmyZ
SsO6sWp3zeyUaQS2xE7Hr3JACjuUdf7l8aLufEIa4oibvM+v3KQjw6Qj09L6Hd3OwjkrZhQSBJXG
pQXDfEuYP/r0Kw0YR4hWgcVkTv26m6PnEdWhLug9wAW2G2jG5Bll0Oy8Z3e+nZDIBT4FcQP44srt
rSEvNBWSpjfGPTi4zGluMc2q6+Nvt33LoBrw27mgRBy1xuDENArUSEp6TwLF+l2ep/6oz4l5aX2r
ODLMvfkgTZry7FWPTwhKM5+RKwRNqeWJzuUoNiPkHb2hVrQvkaqFn+rK+vF4ZZvvhxGo32IoG3Eo
+7U0Ekx21Oah1HvBBDZhiuPskCfhnjjuPSvkwcS7VBKIEldNkEzVJkciNvfspEiPbab3ru7MeyW0
zbEVhwidNHr56EjScluuBTUdqytQFaNjP1kfmRvKGACrij8OeRY8vzfUQ0AYUw4Vr//KVBxKXZUl
9eBJg9Sonuxk7XgMmWv0LK2B64d8h/Iu+08xZl0WbHVpYOfzweOY6V8sqa9cjSm73572gnfqDtES
uQKlmOWXg9HAiPsaVzPGYGopWHfdrTVNI9rJ7Dd+IGZs0nYFx0wrDOnzpZ2u8/uWp2T0Inz7SPI4
vmZhWT97fWOFW+4dxUzb1V6tBi6z09PZlz1lSqPDPDShW/ROeirbXWnDjcsJUxxSgnYw/Ryg5YLi
QOumSUllz0Q+LHMz2+8JctkgAt6QIszp8T5t6o8GXBraUfyf8Ja659LcODP92ohYGSjH+Cw3nfRH
P3T61zaLwnNIUAKsUxmPmub/UyOFe3ts/c5iiS+og4uJfSSTYnd/bQKPUj6CS5G9KFT0F7OwHAaH
5dEh0qJq5/HYXLgs1KB7KcQpwHKtmfexacSdBTvAk6kMHqa8+zjY+klSk+FkWdnrnBV7Eslb1xRk
Qw604PECTVulypFWZNoEGsKr626sXFNS/oKm5zwLLhbjQx0gaZrQPITouPbNSYtjjoHsSVoJ0rC3
ONmF3J+U0mp2Hq3tdiFNJYg6gLVEC3OVgMUoJSRMdVY8Oc/9f4Z2HE55aRUHrezknX7zHVMkyUKR
nK8nMAJLz3DyfpYyu/Y9fyyiyo3k0TjJENZdP3CmZ2VY+IQiI6cRI9Ax1OyWxhjmyPXvxD6JuRT9
a+Za5mlq9eQYPrq/vPecaaBL4MSoqy6t1CmExsxPLC+JhvzUlaoQn66LnUxh6+fQBABUCAwfXr6e
Xm7/P87Oc1duo+nWV0SAOfzlBM4OypYs+w9h2XIzs5nD1Z+n9/sBR8MZbGIbMAQDhlXTze7qCmut
AnWaxHruPmpNWp/zVOR96E65f4JRkj7EwzQfKBi8uYzLLAEa9HAhCDf5981Zr4Toc54d79GS1hRy
eupIs+Wys7abgJN3hC6QMkBNlQ293sHRNsBLx6b1aDWWeXKtJvmUJfROhKV5z76w6re+yarSDkhb
gSFJFrZyNonqQxIVdE9Ww+ByuJM1oiRx8fsbnSDvo0Iqg5rnjYHAdb2qOK4mjSmbWMlF/Ge/2FUY
lO30PA/rtLOB1y6J+4TrA6FEjqXUZm+Ac7QbY/SUjOEs/bnEDEg6K5yNSdtjhV5f3/8ZIoR+mWuo
ODmbLzVVMdnBOo3nNjCqs5hHsABjkz4zsGivmXrfFFkIrQqF1t9cXktkCb2MZTxPvXWaLav7UBv9
+HlY9wDU9zaPFxKEt4JR0xq5/k6ig+ORdz5r6qniT0HWh+Vi7YmcqPf9/7cq/rdzpAbwMIkFeZY3
y0kY5cPYJax0vS2exGw7Zy21ugOgMPdQADv45Nba/NTrw042dx0JvBgmH+ah4ngAD9wew4bZQZnJ
DJKzMCwtAlGdEBj2Uo90d26PWdboFzCDxpkBtMHRLey9IUZ3vqMKgFUHjQftprvQMNgzW1fs95VW
hfqU54curZbHspLZTtixAez/31rputL6VE3rrY6q1OzWSgs5nZcKhZI4NoNIq9oxsmzRHV304sPB
WJcnNWNcDav0TqnBBIXF773QMeb6MpRIp1Rr7v32uiu4c8TgjFJgVH1ulRdeH7Ekb6FHjBl70FfG
aRV+HY5jFR9ft/LSQtmcMcxQ+qC0g7jV9lMbSe7mfjVMZ7sFDVQB+3hvwxVnTHcXH/PJykNRdG40
O11/0DomjInAzE6Z1/afX/8l1w79f98B70BFC2iLQkNcr3fOtb4TZTWdvThxwyLwtacGphQYvbg/
j1J7G3/8f/ZcBN3JFVC3dbcYPYHOYD5RsD67aQZSSdCIG4xa0pKr9mQZbo+zopYR/FGC9wFhbO5x
t64GQvkWS3Om9YNV5MHXsi7yU4a417CTBN23RaMRrguV8W0TFVHKJUtmfzpndkOu1aH4EILCYAqY
149fX/9kG7ax2kMWpmYJI31KJX7bK5loAhuigCnkdmssn4qxFcP7BTrudE4Sr7d+X3Lf/aivcZCG
zgTU2KkMpzkILVjlwUoEcmmhmdfEKTu7cHt5AJMRGCBA7/Nab5EbNogQaS3edI6dIv/kFwyrS4Lg
bdoX/1s+CDDwBWASacJvvmthl1rbB1hZq3J4tNzKDKUe9DtX9O5aKAKoVwBY71aPMPfE6AKon8/r
EvyLzHNxCOw524kGXpC8136ANxOJA8VLVDypzfVreVOkZjTLOZiyQaJYGSfNwUb3rA9nqwu0A7J3
8O3qbvLlydbjvIwKaYk2itEU656MZTHL46Anuf2RWLRZDjljptuHzqUEHy7G2O3Vlu4cdKR9FMvg
hZy3DTPHdTWTVqLsU87+78uK7rqdTH8A29ybrHFn/wlakGmD3EgIuO1XWBM4AduPZ0KXWgtl2eWH
Mp73rNy6PzVRipI3wjRwpbbIycloZrfL2+U8qXvSrkD89PLJEmjYOr21g79X4cnmYxP+Ac8koFVQ
101hQTBsQi5QiM6lVpQHb/DNKux8az05zpI95Qw4O+fdmP7xurt4yauvzZJXkY8gHUHrAnbxtYsf
syDvB7r456av439jyMVdZNvZmIV10BjBHzw+0zcEcwrvqU6nQYTIE+fGOeiMNDilrrD/0YCh24eh
WCo1u6Kw4vdZ6/kZE6nsrj8Z3eqK0FCThH/6g7k+02AqvvVrk/ePdp0J9KKdilkXjV76T2bJxPVQ
tppVR2lsut/WLNa6cJ6mxPxQSrl2tPdXWAJqDJG8mMPiMrUxlpP7OMxyEcbJmvPyp458WhzFpSUl
t8NJl3bnZt4ePx9EGKWKl4YqAdX1pmXmOrpQIi1YO2t1SYAjHkiG3wavVq6MRACmEONuSHrdbS8/
sfNs9szFOxulnr+v4Q491rrcY0fcBrQEzZCuTLp+QIpstdZfajx90xqF13veudZk+dEuZ+08aWJ5
nzC0/di2Y/JHDIvnaMOX2ana3bEMp50yJNm2yqs2lZEakYvaH13/bBvjxZ3tNFyk9YMBYw8Idr2f
Y1eGcfzGiiSj3GG4KCC5mspDbX87G8KofHOu3NY5T0VrHtdpXs5pY+g7j93WE2JFER4VfY76HYT9
610VuC5Bn9M5G8ihhppI/R/9UAY0pJ3kTVnwy4IY4eHaWFN/uJu8Z5FtnY3UX856zkgNBArH70vm
r3++7ii2vpAFUeyhxE4Ig/LMNl4SA0NfFQfhnHWt4x6GdW1/i+spn8Kmm4O/fEfqe3Led/ZQjf5B
RIRaCUWtjWuaCtiei1u4BAyIFQ5pm50n3MwJgMsedOqeKehqkEcp7IIG29RHRrdqDW/B1OhZQ5it
5njIdJheSbbuIUrvbaQ6ekgiKoL+NqZmTjDonbV3z8k8Fwdf5OafQnYMUnDn+OO01t7hzR+OHjge
RI2EpSqjfs8v93utCkcaCguR25M4iAYhedfIlwg51+5okS3+B3sEXjSlCaspQm7smXAZihjo2LnJ
Uu8ZK9V5KVcZud6wnEpDq357fX13Ph3pOLIsSlhEgVev12dnLiG7skfeWv1eNwXS1Ea1/NH6jKJ7
3dRNXsolUCofSgkXVDDT0K9tGUhyjn1TxGdvHtvvTFSK6wrN36Hsvw++LPzPve23DpJXcW1eEqND
DErCn50eHEMsTzVPxojOXJHoR7PK7FbVTdt650du3ybqYGSonCEaYwFV4I0/tykcycbWvHPqrMXR
Hpb+WE7dz9d34p4R2lMQHwiQSKM2DyCaerTIENw82xlzA2BIauHi9nu1FvW3/BqbqKWoWgsNF1Uw
3VpZhCwy9F6Dc7FM3cNUdMxLTAb9NDvD+HGpY/Fgr55+8gZTfPFGozu9dZG8idSmXiYjKXz79dfO
MynHYshElE3koLmwjLMr8x+vG7lzpjid6uWl+YH/2b6/ci38ug5mEaVMoibWgYQEz5RuZ3pshzX4
y4hb3Y7GqQ+Mz7G96nFGOuz0yxESOLrTovY16hFTFvTPc2MOP73Bmt42oEw9MQxUUBhqcJhQQbY+
i1HjcTbYIom6eXIjKyudaGhL+SbZwv+zwk5AYeOuUpa83u8mtmsrXYskSvq0OehdkVAKT+o3f1XW
An2GiAOyJuXhays08BdvqesksvzaCt05qw4TdcMdL3h7QUAUE84rsSj0zLbg4hKAu0QKJolKCuL8
0fiH2eqrnS7MjRVqJTBzXKiGfJcb+aZxDmJh1y1WjCA9deB/Dxmzf966Fv5m8KQMdwYjptpY1zvm
W3Eis0xLIq1wY5TfAu3Ppl/qv16/CJv5oXz+FzO0yqi0k3Xpm4dj1Sx3HjoGGehj6f67BrOzfjW9
RDohAYf42MRB0T5qo7bqz5m0/Z/6knfuRCTC2Omw6NMpPfYzSMofY80wxLMIjPyLzGxobmPpje+E
mNf+0UqqKQtXZ3WSaASDnR4WmYku1K0KJTtdF8Onzh9gQb++uJtHirWhhqY4u9C7b4SXVWXSjUmZ
WFuDQKBt1095la2PWp3v0SXvmaLlrgYSM6samN3119LzjJFu0GEip3CZj1Ay0iiljRJmQbrHQ9im
rEptjXEF6ulVuj/bp6bKPHeaugAufVNeejWtxhmdH7jjz0vlfhwYBvHmXXypvSrRfcZDbRMiDU1F
6dtdFjmZ24Qrs7ERPYwZAETb9vy6qTs3i4BTAX+IPYlCN7uYBWiMZnmTRTI3iyjQ2+no5Nbb5jG8
HHkVddJHQH1ZCSddf6vWtsmIzT6LNGi0B3Thq6NndPHO4bu7FvIdyhhw2qi9XVux5n4ZtYzyVEr2
d5omYzpkLjqqr+/YNpvjMKjWBJEYGStlsU1s5CAp2KSpkUWjhxtq7Mp+aovSgNpja10fmk43/lwM
p3iwkb//43Xb91aIXSpP1GoQWNy4jrqcRO612Cb7aY7BZC5HDRXoNyHP/ve1yIBISMjsMKZ24JdI
um6mutE1j0krCFcf6wRu4Loydeo/rEUpU4K2ocmwTeeKwhLrWOpZlJeOfvBWD87CqgdvfQWJYmkj
QQShWEyQtfHpeTv0o5EUeWSuWnIJyoEMvCu+vr4Ute1X8RuUHprp/ANunwbCxsiU2tYyrk0R9c2A
BuxKNaa3nHIJQQWlZ0+2xj+vG7z1fVRlkHZmXhy9E7pV11/IK8cYQgjFIyfpxw/rsFhHqWXNP25e
7Liim6URBFEwAURHqxHEljqRv5yFCXWhSW/NPDJmrdOf7GkwsrASiM5fbJN+8fNcjfBMXl/ePaM0
EIiPaMkgXb1Znhh0GHkJTslvxHxc9GmKfMZBQm+GChn2fIW/Xzd4s5+sEjSimtGMngEp6/Uqrbrw
4hjCbVTMpgxOceKBPKoTz496u7L2psbeWx7xL+eRtwsHslkegaxIPX3BGkJnISL+/VfZxf4PXLT1
LtbcN07I4EKzvJdOMc6X2HbbK+hd2CsCkbWobOfmnRYbxicNGPpfsiUpN0S5N1L43gKhRZCF0zRQ
Sl/X29lTQc5X8EBRtSxZA3dVG61j34vsUk5e/GlupuLhrR+Q0hC5BZEoFwI04bVFEReFZqCrFMXV
SlcYMd/H3E/TD9qy1OfXTd0uDlMBRFUEViiVbxvjnYDGVcxWFXl8KCgYuvzmeClti3wUcXUxFinf
WoaFFqGYiXS7KH3B+tiujspTapc9oM9hEdROgq/A5bqdrOT2DlCWBw3kq+eTdan//stNz/3WnFP6
SNFskFCHmozTjyOP3W+rLdZ/X9/Dm3eMBYHRgX+E07wd8gMpqCmWtKwjGjv2oc1x3se2CbQ9HYEX
0eorz6wMKZg2OG1O43bnbC0ZTU6fjERQZF8mN+26Q7z66XwhHEYMbpmCPKz9tOkeKz/txHtcnfgq
vdRfAL80zYfBza3hx+hm1GfjQjhMG9ehMoV14TjxB5lV8LSKpJ2/gcpx6gMkTrE+QslbrccFZLeL
xv/YOqehMYw/a38YkiqkADAHMvTsqX5rJV0dFJI+5uYS06nhgNffMKjWdSk6v4y0ma7ZmMfGO5ml
69fXv95NBLSxom7ILycFqJNpVrlV8vWCDMlZxz/U5cCElbLMT37WF+xrIn+rGllEr1tWjmP7OXHU
oIZgyakywrVlCZSiE4VCPzPl9gJHfD7F5tAcjFm6n9EVWS6NIdLffDjD78RocIz/g30IcwSATJK8
ET6Stpg0tGkrNUuyRGurzP5MtHw+lFIr3svOTA4OU+Pe9doYfEt59t+aBlOggFfDwwFpndL05uEY
QJC4a5VzRePcf3Ctcf0w5IQZry9yQ0lVzwUAHEXDB1ykkO2b79sFBQ04xgExsTqQ/YO+Fr0TpunS
WQ80WuUSurmpjX8ng6WJUK+9tXwgK22MR2l2rh7WxuTDMNXcRKLalGsZky3MuTzICiJs2HnejK58
0ejpYSpsmM9dUC3uA3p7VfY0WHnr7hxXdeivD416ZXnX8W7k9dseKjvESAVQNlSCxzpcisI7FNrw
G7I06+n1nbt9GlSxW/kzHI6J5Nf18WzzqbURda8jtIodIwzSRXuuK7uKGhnL0BqM4m1Tel4+FWUE
kJzcBWqg2/AMgQF/nZFJiJZaFKc1S38LWi04BGayh7e4ddmEuLyw1J6hQ1veJlGcoUwNJG91JCDl
n8bJ1s+6HPewyreuhSISsREAMJ/Tt20nmav01yGxZNQH8R+89OPBHo0TflQ/IGxlHsxa+7g09k70
cOe7qaOOFAQkOirJm++Wd0LKCU3YaLWXNLIz5MbaZqwP9lqK07ha8tvr5+TOXl7Z27gxpiQngIcn
GeVepz+s1sgsa/Law+tW7px75MCJiaAjEERvT+PgEwBl06JkIJogPXZt4S2MdtStI3oN3o5nvrOF
dHBxSsguKnVS9WN+eRPqpKp7q6xlVNcWqLV5+ne2xLe0qn6uffzj9YXd2T6cP80rXCF0v238jCqo
FucVUVYl9fYgmAd6LO1gL3a4tQJRjtqIgsH5nO5Nns/gGttn/sQQFYHXKZ3cXgtjd6zfChdiv9TE
EgCjwKaIVjbZ9piVue9J7IxmZ4SNuxoXVxTW8fU9uz0MVERegL1KtO1GgbBLYpfhTWsfpeZiikM8
82yeRsfM7MhdS3+PDHB7HGj8quoVZ4921RZR0g9tNnT2PEReAkcp9Fu/qy7EDEX6nuG3ef1Rdkb7
NsatcoaquU8LjHUis7jtY2i6V7idoTPk3HCro9+m2qFYLYPa97D3Rt5up8J2Ke1POtEUIDcZDv0z
qTeGpkdxP06HJE7Toyz97qGHkLUju3VzDgnmqHiTwdnoAd2wzXMOezVTFY9E28zHXjTNWWEmdx79
F8jS1SvJX086A0LiRUByq+nSGvGQMyWB2e1T1f5uuDj4yKhE2h2SfBL2aajs9vsS22afHuKsnZbn
2qi75WLl4FfFzq+5XTONEeIbkh4aFzfjKe2ymTRrEHYUDIj+x72nR5PPuIbX78QL+et6zYDOOJyc
URu3v9Xe8JakdnXgW9FYOvl66npPtO8ze02rIz0qzQ9TNyn6cJiyWXsCDxrYhPPSyJ87im4rGd9s
DMZXPW0rV4/WxWtGuCH9ov3eDzp0eZ+irf2lcgEpnBCXmYKnRNYQZIoGfL1s6m4mGahFvx5zz2zM
P4N09b61oEWLNGyHQnqHZDXK5YkCOgLIJVNMvpV+BkF4dCcpQ1m5nXeSUjbGpdFBMj4Nembkp3GU
7vC+DCTI+qYeM4GYsZ2Px7VJTPlPXXb9N6vo7C4chZO0UZN1xhj6jQZjXEoDTMAhoBH4yEitvjsK
yncVzCRb+hffW+Li0yqS3iXMjxf3FBtt3H8dUObxjmRS6fSuA3kQnCHUMCFidby+PVVVkQXH2Zu0
lVLOvEyX0TbR2ImLxPxqBeuqc2uUXH/DdMh/ZQ2k+3upIwX7V2zFhf5c+G1WnNp4qOJ/Xv/+t6dM
cduI5gk0wIVt0dezNOYuow0YdUEnj25viANDauTldSvqndgeMqSLOMlQbGktbYL2dmjiBE/hRsuU
yJ8IkVfPWetKZH9k8bwmlnHKqyY7vW70xj+B/CGOUkLhNoH8VrMkC5JFk7VNDxNFwsvk1kZUQlA9
jEu1p3p4dxcJrwmdYLTdVIsT2x5hCHCJ0OEZnyugbegf6vp/WJBqywFbAZ+DpMh1fLHIImnSPHaj
YBRKYMMtTiVI/XPVLePn1/fu3oIUdQg2oJL93Ja/57zvDFn5buQxgfB9g5bkY+wE8q1u3Sd8oZ5K
C4viqrVF1jZ6WwxaPWnRWBQm1AotPgL1M966bSD3oFjDsVHozpu6WOKvsDgmw4t6v/Z+p6UZH9PG
Cc6z3ewNqr45cpjiGCBlRGRGf0KFBL9EgPrY8VAGtc87NcU/zLhcMhTyjJQZC0g47DwQt8bglLE0
GvWU/MAmXxvz5Voyz1sLogq6SDS6mv832qz1IemZFblj6+Y8gIygjKeq7RT8yHmvbbWu0NwudYOI
0y9BJHdUkuom2ENB3zcDdInXCDb5Vm9KSj8DfGoFUVlO8G3drEayPPbffCBYDO4XTKciGW55yqkW
4I+NOIgmu9dBBCidrmzsh6PMm3ZvlvedJeFXqZNyvIE7bG8SzKRUp7DNkpJGhqCMB+So871n/K4V
gA40DFB/vWkEJ1aOIlAt4mis7Tg/iroSf1ObXfemItyeOT6NSqeo/HDituFlMbsNyrmZG8VZaoeZ
CUelsvv+Muu5vYORvmOKaB34FfUXzt1W/5TZABPih3YQdW02nYizl4ORxi4TOob2zafbZdOYnwME
CIL61hQ0XaSgRBdEsuuDUB/t4CCMXXDeTeGOcA7WMyB2pR8DZu76DjWeP6DwUMWR3/ki/p51ta9/
kLYldKCv9JTCdB1leQS2n/+TaKqLtnqmttd4ud1W4MWwk3GICtm5ladzllqzjGwOGO+Ou5XpYB+Y
fB0chmyXqX97KEmHKdYpeiNp3VZ9onKqLNfIziOj7PT+lEy5XjIburb2nt87a0KaDEPk3jBEt5lW
3Dqi9fQ6jpyh7A6FT7WplCX9QHeZj68/jHdM4dvJE2imUmPe4pg7HLs92LoWMbQN3bDG/GPSAXSW
YLLebkmVHknvVXMTdsv1ccmLvGXSVyMu3cCYESOQ3gmRYe88Zdqbk0bcEnxhbjT2fEZyXJsa47Gp
BsMUl9zu/sh9cL5zt2gn9X/tlEjuHAlV0yJhxBzskc2blWgVsO90ERdht92hddbhYAeTOL3+kW4y
b34ZwQs4QoJOwJGbZzibU9KxyRAXWddnDSBeGCTuP3U/krRUb1M/IeOmWQSkXm0fXFQOxvXmOVbV
Q+UYkksSD34I7pYq/DAHO2XvlzN8FUITO+Ob6GfQVCRd23wjzUw6R6tbLbI1yy6ncAzmNP+w6Igy
f1xNRgCHQ9aOLgX5NWvCmtlHn7M2GKow7xDPVQCaqojqxGX6sd4zm+yvoag8A/hs4sc7wePNHeGB
ICIh7FZoOLRtrnfEmATKUUKUFwTFfpdVRgZVlX9UjAvbqe7dnCY2Hp9K/QHmKLWdzXeO6xH+Vy6r
yxzkydGrO/cU9Fa9cxFvTpOyAqOedhInl5bn9XLaxVir2oH7YU1mOx+Qdqj7cB0R3w8RDBqLx5Uf
uacieruHhEC8tADieZsQhLs2OriyoD2R+mRM6AQd3GCiZokc+LyeU7sXe6IqNzRUGmZ4NV3JmyNs
Rhn42l4wG0FSuasHH6hc36XlLB7b2Cj/1RcERk8Q7dIB3d4xYORzXSXeJQjSejpYmpZ0Z6uB3LOT
Md48ljxOpGx4PsJAhDs2AWcZp4xWAGgSLWn8V7+skVlpj44Qf4g5f05b93er8Z5La6/LfFsCwi4+
gyAeJo5qbV/vg99ZVVALEbAP0jBCQ1RW6Kexfxg63biUQxI8GUGXPhW1OX8yBs38Htul89vr/usm
XVY/gvYWWDSAVsAxr39EUo+2zaypgEhBpvqZuojfnhhUZDmXskA3OfSTuvuYJyVcqNct394oSk0U
gtBlV/2brWIFA3YaWEhLEOVGI8vQkd5Cz3d1xv9iB2dJwoxYBbos2xW6NfKRfQC3vfV+iHwdPulW
V+6EkPdWQ0xAyZC4jr7oxmfSH02NjrMV1dLznmnEM5i9SJfj2/eMIgNXhygVr7exQqBa+KYgN1qJ
2azTVOXGdKyNedrrvN76BDI92NJUJ0kkmPd4vWmzI2guzAT5ZM3pAYycfAq8oTlmRbOnRX5v59Rk
G5TXKNgQVV2bsoNcG9Iij+nOtOl3F85l5OS1eX77zkH2UXMIEQKl7HptperamHlxSRxZY76cUivT
L4OWuTuvxK3/Ztt+sbLZNgnepyMhiqPJS6sP1erUjzKxzXOfauY7+uze6fVV3bu9SveZuENR27dT
2Bn4FMxUg4iwDXd4cFf/r7wZ5wNoFbj0y2NWg5N53eKdr6UUXxR34aWMsnFacADQoTDKOBLJ0kW+
3mbHZA7WT69buXP8YJtgyKW7QB1vcyaKJkYOJpNxpMWdiPB/wWUqE/3E6dgbfn7XFA0hijVKSXsr
vDX1E2GDNcSRlztfl2qmsuxlLTFPVey8M3e3zgHXrJCLkHw2R9DWcjobaINHDGptw8HUrJNuD87b
DzoSDyo8hEiDf9285kXruovIKi0KiqFxD7Er4mfbUgyhN38ipWpJkIhnVVNary8UT/xUBVUiLkAw
yg9aVk5PmSaDwzJ01Z+vm7pzq2iSQP4imAdQsKWJWIVc2dA+uQyVqT/18eI/VJrWffYLt//T8dp2
r1aorulVAMywZWLgl/WpAvrmkLe8k0iS5smFucizDKfG8pOj2SY2ZHlXa/8mmo39cz05SfXVynuv
DRFC6Np/Bm9oqxOdbb3JQhl35Qe4INb0cUD0AyUwmANOWLX1VB0qz+tFuPpytEE7DfFfMbO3+hOP
7Ux9Dek8eewyU2Shnq+u/8NtvFixoA09eR9PJg7GkN3QR6IvtL8DpAl8Hra2qs9G1yfBKcs7HUa/
gFwD73W09TCfJi0/WP3ML5isqRsOYhLZ9wrxcCYTB3paRL5WAON+/cvdOfJgjcHQQLRURCT1338p
UrZAc220hkACT0n9GQnU7AxN5z+8iio0ByRElkjQvDmKw+jVIPUWdNnrxDlRXSkPzUqp4z+s5Rcr
G98Ofcq1SF2TS2xkf9nDMB8ldYzj60bueCMKGcgZAY+gwmCrq/DLhiE32SYU9znq+TgpUrqknVoa
p6Re36oeQjFSwXBp3eLMqRNtTDHSaLHLomCgHDNILplDjjHKzIhU425n625XRQ+cSE/9QfVsm1BW
oFyK1DXTS5aI9OQh/3KK52A+Wyu45rduIG1bkIeqbfGicXG9gQXkb9cv0G1FLNY6zI3nnALhOZ96
2053PODt4cYUTVyFYwG/f8PWj4vOahxQtgndw5AXugmNIdhD1N/bO8WxhbdP0YTu9/WCmj4bKyuF
cxpXKR3DLBgO5pL+jlDSHm/+1pKqZSAVqyS1aLVvHl2YqTlSgnp9abzJyA6gQVDwTCpjGo96Geh7
GfXWHN9Hve/QbejqEwBu7hNN7rxyiyCOSn9BecQ3CzO/pKIQjMnUh2TdKQdtQyVlDv4fKS5tE5hg
G5/uSLPRvZZqGooQoJvKVD4Zo1UcuzodotaHbtrphb4Tx2xfrhejXOaXfQWstrljGrU6lFLR1eoW
I/mieWN3WpzWfpAQGN4R5e7px6hF/PpwYe+FSKKKRDZL3XjCGHGFFSK4RnMwRUNKdj8r0/hWdO3H
yS9QtDDkucymB7vMd5KsOx+T3EcVKRXw70buI26AKoh6FZfEtIqAqQ2i/LwA2O5O0+rKPVd8Z1sV
7olontE7BKObGKcZ7Lg1ektcDMFMvcmviOjTjuFQIp/P0xgs844D2151ta8Anzg34EJuVcNdL0m0
tsKgaPw5DPyWQZ9FuTdO976VFylKSolkEtdX3febqkQEXVzshfGATDJrj8x2fCvbg7W8wFpZDowB
ijDXVgyLvM6pkvTiMvMZ/p5dtU+MIRPPieuUbshUE+ftu4fqFvEoNGSF/dh8Ln1hTGpjd1js+/ID
s0wHtDCNPRG1O0dQtTyo/sPopkS/2b0iDWZ/QaP+ohV5fdIT4bxfNNOMzCHfK/re8SU0KEkl8ZV0
N7YERa0FcpvnOu9ZI5vPSQJYQ+IgT1bSxkW4MBQ5GpzG2WEM3F5uvhxKC7RFVSC8vdzOsgZmra/Z
ZfH1eozSfjTHJ1s4RnqeUA7vHid3KP7u45Q5YrnRDt5x7mHWvvHVY5A2+CtVswHJQzV0c3ymVHON
PinzS++k9Zcp8Zcvw9DLz297xrGi9pWms08GSPX++pA2KME5qWGnF73phie4tesBTQTzfRpX3k7E
cHvrMEWPEVFApdSxjVE7mP99bXrpZa7mf+pab4415aHo9fXcM4JDpvqkGBg8e9fr0Z0+01pGjF6Q
86k+ap6GfJhbrX+9buXWL9JQxA0rT6zowJsrQIGlsamiwvuRTvpRL4T3TXPUeEORGIwvMcW6cyTv
GaR4SoObmSUU1zYhg926+WxNS07I4GTPZiGMxybJ7Ecmb/Tnyluah9cXeGcbcY/I+Cn1Biium2Mh
FvCIQuuLiyOr9mxOQ/Jgpsa0s413rdD8UGQ4Gm/bNkumz4ZVMl7tIv1RHtKszJJQn9r8+85ibirh
nHI6lsCh8PW66u1cn4rBnC27sSim5HNVte9Xpxjjc6ClcvxNMub5p0bZTHvqmzp7mOPWDC4N614f
shXKMtl2L6yT1kM4eZ4622s+lcNiFm1IyIquROq6rXtKcpEEkTIjT0uWTgWB9xj8PXLOx4NZyakJ
IQf5TWR2bWsf9HFlmkOdi6b6rse9aR8FglTul9iZePegeTTesV8BNj8IyxzbZ2NNkLiOhzVJPqPu
5eY/RBXLLBSDbWhlOJaa2T2Z1uolaH3FQGLQ3fCXKOt8rf8Co8ewjk6jS6Rx4qbX/4xNsSyn1pyW
7pSUqVeARkM56pDD+/k0BkYKw9jUBsRXwbWRmGdxbXsJDad5MGECS2EsYVK0U3qpaq/xf2ZCWuNx
TozWeEYKY3UOnXTH6jiVVtK9WwZ30aO8qEv9U+Iz1eVYBbM+PSWVHhRRjo/1jmNVI2cTaE5p/Za7
QR2ELufbPtAJEkk49Yx1GsIuY+jFeyW3pT870DcQYwlMpvOhYlT9QNC/HD7ko/TNcJr12jn0VSt/
zh6Nnkdj1ZbyU+v7aNjQRGR6jSYZLXMMshnmZenCeDnO+bx6p97PUnyuHXfVu0YrveGsaa5mXsij
pvLLIugbPcRt7BYP7Zo703FS4jhfZtQRzGeAiAWjzro8N/5A5M+b4O8D7lreYwUVOh0KQ/u3Rs/R
/Qvx8pjQYxRVdUJCKK1CRkDXxWlBIT5JwmDGWQvQ88YwvfcdWnwniZILY0aLQDCOqeWxTUCeOG72
0egXS0eQ0u0Rs+mWBbJ2AT64P06d0XnvsgWAPEQtIc0j5ZZ8+lg4tQh+QhwWwaemkYb8FFjjWIS6
N1q5G66l1pWX3NVs7+8ucfvmNPtW3/7Tak5tLWFcJnNmHKRlaPWX3usDPoAv+2l+rPvB6h6LrF+M
5xY6Tx0VWpCKUyyHLE4eciJX8xs8Y9P8Z5qtzHvvdkK3GPJmmMPX2aQ+fW61DHWepJiN6fsCQLJ/
KOhdp9w1fZizk5J7kQ9o+M/JYUUqKDPDXiRcpnBMsppmmtnW87+U0Sbz2BAndV9qLfatM72CKvmk
qcr4uewAep4S0AXZQQSTRZo3LUZ2rud+/NZKo61PfTAk7oEzM7YhE3vxSvEq+SpjV3f5OW8Gq/oT
pDmTsqU9e9qDqRX9p9WtEMAP7WL14yk0/W4MPqx1V/mfq+H/cXZmu3Hj3BZ+IgGah1upqlzykDiO
4yR9I2QUqVnUrKc/n/q/6aoyXPBpIECnGzAtiiI3114D5n+PejuZaIyDatLlGqrVdwE/kdZQtMux
cj7oI+3fY+2KyXwpnWJadiYZCEGIOeX2k3rsUHaGzER/OxM0Ig+N3Tt62HtL59+MlvSCPQBhUn1u
KDfNsOss+U9TD71FHN7Q9dYBs1HxE+SAONDV6PLkuBrr0OzHJp2nb5rTi2zv64XtwG5Tg91HpRin
cm8MZufhnzDlzUHArco+2marWSKk3Zi2O0yM3Sy0Cr+ffk5Ee82xWWIhGNlepcABqtFUxk5KWRv7
KUFGiqlRXqqXcQiM4oe/6HKOxlUEGDLCVvD+GKUihSucS3+SN5XsjWi0utgxJ3hJfrv4e8vp2kcr
o8qIqt5t013tumOwy3KRdhHes137KSO6/Q4ccMr3Jm5DI1mobibvk0WtMlw1L88ghgVD/8lf0XmH
U1mNGsq2JP1nA3KFDF01qTXiYEy6v5mWJc+DoeR8u1ZDUgxQlfyxKnaeLIUdAW6OvgpTOuY93kbL
TI0fDqPsyzxkL8v0B0MW9hIbdkGOjruYUv+ikmZmASRlMa47t8o13JgDRO5jFRp2rruPzKy5xnWA
Dv4zzhjO9HNuB7ffVaMPtTrsO9EOIb57lXujgtK1omropwq9mbtaXoHCBzPcnVXLLrvP1mRu8B9o
1LZ9m5WLaA16bv4oCyVF6LVV8RMPuDHN0b6rXu2k1+MGvToNv1s3lg02kt3cusZdm2hiiFe7cJnF
plOVnrFsk94PPfwj/Vt9NWvjNsjL+jmA3DXeCmPpqlAGq7gt21nXjhmz6hyaeWjdcMoYZpdXlvGt
C+x8iGaimmhG22KQu5U0B/ch59DVPsiUFTGHrY7u88G3lWPetm0/pjeVl/nezyxPsvUDMdpjx4nV
mqo7ztniN5iujxS7nxI3SNRHNFfmU1DngEfVavdf/dE2fiXYMhNHzcmURIQ4TfddOpTfqCHEYzMO
dhmqhh7cUZO6+w1Z4fjSVtU8R6D0q31PapHn3NI9HGUo53n8m7Wr8yeZZkpCOxva/FiR2s621IhO
ByAIHMyDPuSePS8vyhhRKUGuS/2DX64pX5ElVtdjmtxkeCqcxZJ3fm9IIshbzuOSNJxmdh9gHI75
7wJXAtvCMtZS5YuBfqKEzK8Wryaur3LNMeSLW8ubBnJn+SR04fdh3ierfTPgI2euj+32l5eiznIc
WLSisQfBuqVYPwSVGsZIxzznV+UmDoF4IzT6MOuyXnvQWqt/NDpQ+lvNk226lUNOHmZtag5UFlWl
76x1cH5qcy8xtcpk5vyyiQzMI2JcRPOkJU5ThI4LX/JhSITszJ1DoMxfY8qMZ74nLXmpRlXK/WKY
MvubcwGbowq693v7rVSCAd3wjRAIlI0U9LQSpILQORCX6mhyKu4aR3MjOkmQ5grL3V0pO/lRpxjR
6VBnNbRhSWMBAKyOJZP3MIui+kf3p2vI/+UVmRs4xsxQ/7jDgZOePhCpu1kzL2N5lIht4tIZaIgY
q/O0+FX7It1e32Vzbn9676PRe90E+1yyNjHU2f2nGXQ1ellVHZUxZ2LXmUOylXz6Na3aJdSAUQs9
1w1PhAR7DjW0o9TNsrbFcS7t4p+xSFWHG/Ts67tl1bX/x1UYQS0G1/jhQdE7e18msmtrXRJx9LEh
0fisrPS5pqZeogb61TX29cWjbbRU6MouMA2OAefM0WptKHuNpj7OHlthqvnFT75KC5vMcv389tu6
uDyyOsDu0BXiq7Kxo0+XSN5gOQ3u1B+HhFPS1vQ8ksH0gkU/VsHWuzUa+BaiEUZK64KfkJR7hkK5
jVTzFJgMR/p6JOa12yxVsJ934MO+/WQXkwh0wbIAXgMrxD/y7F6nL11GmoIDxSBfvD23E/c5mAp5
Wy9F/+fdQ1EewtKzgO1xNT1b8gGKI29YGaoPWBH54MtwKHJ5U2fNNdvqV55qwwyhmONQQ1v+7Km0
uR4H0fbG0bAT8hEMjnO5iZ5GR16zyfLP9yiL7gK5OVCTNsfPc/WzYcxeWtEQOA6LbagYHrH5o9I7
rwnNNM1eLGEmn0TKg+6LtZbl/u05vbj/b6PTJIATAB0FY4fThVkaaS8twegpt98DV3CPI8m9Rjt7
bRToykCWjEGGzjYH/2n1cQdpHK6M5lEvaAZg2DnsdFxBrmyJ5x8ZeChICT7csEbBS85JxGyJzaZx
9Y9jZfhxbbVrXNjDnwFZ/sEeqmtTd75GEKVsbRYWI4Nh33b2UD0Oat5clckRGkx9qFd/2emWUjci
ENdc4s7nj6GgqP7bWrZAQ88dxuU8wBdagF6pDZyogJEaD0qJK3Dn5fxtFgZs85tjMFXU9sD/eUsB
JsiBNrv+cRbu914Y913p1iFXx0+Tu6ZXBrt4JOLPt52XjYpdkb+cDiYr/JYTc7WOMAuaadcvihq0
lkX24+0FfvGWbNq+iGaZPi71F9WG4FmCxDWyWC0Kk8Isq8to4zw8i1E4V3b5y7GAItmb+KSg+UEc
On0mxx9Kt2zsIkaEb912HFwfMK/Q7iaI01emb/su/1vZABVvVGD2W7AWwMgzaDo3lymvAq2IW2Ls
jP2YS9P9KdsERGM1E+9RNcgCPppjkmf3o6iLJ71vxvH43rmlyQGZDVURgjP4KqfPu278stTAo8Pq
GoGTvRhejB52TJg54lrYyOV6IXYL3ydeJr1FbtqnY3FFg2gu0ipuVjJL5851dt4s3cPbT3Th6sO8
UsDBASYYYiOZnQ2T8Cu4ZmmWcT1xUSVRmZ15t5T6mEUALf5zHxCPFQNZkNhWT2pe7n20ruvHpFgy
G+QhXfXjuvjuF2MSPQ4POXEdux5xl9wlZpIRjK46v31JtGzSkWKleZDvAuERYVt5jdfunXZe6mMz
6/2MO9LQTs/4NTrjfbCSi7S3VX0tb+J/yOvpUqIlsHX1/5WVYHJ1OrNmX3ARCfw0LsyK0ufA3W/S
s1h3SrlBUUvrj18duxnW565dZ/vb3JiVIUP+i7Q+wHbInZ3rIKj9IAvoMQ+oacUcOcnMuyJyZzUe
S5EV+XEAJgLHCkjY29cZCeDhBPOz+jUWEHsiBAB69xG5s5jjWtC43Rte1spoNFuR7ACYhPbcm41P
0mqz1Pl+SSxt3NdcNDI3DAp9+jvQObF3dWGWXLPz1neO40QEclSnljFhvzF02cM6F5W8r5sWA7Ha
CaiN/Hy1RNQsMOIQy+ZN+sFLMcjcO0MyqVAWurXcOQXSH3zGJZ36j17n+eVH0ZWW+8iH1pKrmKqk
jIxpSdED+Nz870RZtdrT4gTSvmVP9eo7O8vSMlwta/nB7b3R92L0qvmDQZKDH8MDgHwVGgoN99HB
gEL9zdcZGANI1CYhovISFSV5npcHgVY+261cy4x9Wm0xRqLwvb98ozz1hM3xEOtZ2Q6HtVyKICJY
KfkpigJTTEsQCBQuvuYU4bS4hInJwZz8my4xjR8cCVXJYpeVOuqrMzQ7vncy59uu6PWnqV7cZ20a
l+KxLxJH28skr3+gKtT/yt5Mn5ZMVxgSYtULMq1tWZdOPk8drjS9/CLBUoOd57rtU+at86OqtQEh
pzNr9/3SO9OhIkVV4AFEeRea49I2kVdWKMsLJ/VEVJpjEdznhef80ksQ7j0NisL4CkpjL/dpEyQ/
MRfNkp1R27KPgjwQq8BEyFv9KB+d7rlyGwwNCL9QKtJVGbQ7w5gmcF0kmXK8IQ8mwFddF3rzLPRg
qe4wmZ3IN0+XcryZWhSudyKxrX8mZa/FTzcVfnkElmu0o2MvVvE0Bhz8xMrophZ2rRc8KncdrTUa
DU0YXxBHm89ludjZocBIqkrDmrIh+cdvWj/7AxpbfsmkyIYbvc4n5+OS0krd6XYDa6NaM17JsuJm
/1SprEujUnMIsBrlbKzcjPQaLxSt0Wi/mkXvP1SiyocPdabp/5QrzKqjKWo/GyO8ML3hMZiV1/ya
gip7sUnGSj+Oc9V+nvzFMD5XuDIoGv35AkyVzasb+6ptEPjr3lS8OEG+OLulCwyCKsFw/860pMdw
MQdiFlPc9/Qw0DV9vq/trmzvc2+Uz9gf6RLiBys/tLIlcZ/nqQz6v9JM4FXPS6GLUI1J9TLZsuk/
pP1ouAdXH3T9xm9z17mtW/jY91BvK/tTVifqwbIbB2tSF73+Q52ITu6MDnUmYFILdmfRgVgfG3TB
+TPNAb7GAmTaCFlewqNS4kr24KR+85HkABojDs4aKhJWYgShgUd2uS+0HKcDAv2wTQPKruMpJap4
byYguXtPR9UaSbsqrbC39Kzdgb+D8AtP+r90zVnzO0A94RwWik8R9WVgfsKlrHB2qyj7AqMQsyeb
wPd7wKgp7VRkTRuPEsjG/zjbBd0P11vckeDFpUEbMVj1GEmzo7dkD1o3hk5fgjE1qausnQ8pntAi
z8+zeDLb0t8kSNhItq7bHz0/kUUkhUbuzZBLB68jz8xEpGiZ/DYnUkpChaECLXPQuixysnT9LKnt
xN6ylP4xNWgE7i1Dth+Q9jO7Y96rmASz9pfbwbXd25a0H/FPqHNc99eyiJZZX3+1q6BR7+CvFJsW
Rol70Qc+0BOFQagtZMrsvaxp9lj3r1/TIS3MO2sxE+vGA+/+k2uqxGhnrEeHvdhK3J0mZu/rDM+/
jRaOJSMs6rx/4BpUfh8ak1QqYWYjEK7ZfjJopf0mT2D92Vej+Gb29AYiFYjWijqvd5k5Iy/K3WRy
PADSeICrUnd+5Uqm37Pcn4Ko75Hqk+lkjlOoreiUd7SufXE3cZ7/YfO0mhBW12SEtT0bdN/QdQ47
OerNV2dY/YA4oXVFL1OJr76nJeVOznjS7LPBz2C/jsTTY0FW0p4WdvvJbsvgx2Sp2oxmpynvOrqN
KyoY0d7KwByM3VwQjED6iLl2oREkk9wHmTJ/Yu1FygUgAfMpAi01wjwLgiV0FKAphF2IJjcT3YGE
C6NnTXtTST+IKFFWGC6mOza7AgnFXUKiya9yWkdgKpmNIbOKumsh3/l3IfXSjnPXGPKod2vYujVX
jI9OjsBgbxVIMSMpPf+3ZzbmF89edC1MWcI04UywrmEtOwWnbRzZgFupwbcNEsfZyWQau7AnYZxc
Zzbvf5LB8ywgZz3/E/ST+T2ZiGXaF10/fB1HRQN2bLzgS5Eu3mevGgrCmce1uE/WATKg3w6DirAb
oIQSXU1XSIPF9J0cOJN/nTBw360d0Wu7NjXmBwTVfbEbKE+PWh0wMyg8OX99T/E74jZTyd2QOhwY
QFidwXlWz37ICtE/tbbb/O5Szm7YQZlZRknF4bNvfW35xJubvvZd5Wihkanms0kCUxsqDww3VCq1
HrJ09uZ90HZZtdMhbQ1hDXecOCq0mF9rkhfHMJvQIG9bKy1dmi4tG8OYNcUeJqn4oKYeU9pVKPGk
21kvbrg3OLHJ4W4h0vZaJ+ymxBUHtxyqz0WjPHzZl4LOwWiS74v/XM9GM2fgZU+qLMs9hJmk2BV+
5XxuPTqKIcWnVUTztDhPstMmrLIxH/cPq2bXHo7ChfVNW/lCePShkZHf6fVLsbg91os4u/6ul9pX
EaL8keZHsiLKMQY6uHeqW8ofGjcdh4/FCPhuE1/q+8XrLGZYm5cfVqkbSSjcuk72cKRz/YY2JnYh
82zS08ulUHlI3h7HctvY5YB1jbvmkdFWzS1dhiUP1VQI3HpGENwIk8buCfP8heY2dPUHLM2HHGDb
af2QnCY933Vr68uoGTynu1kH5myfr3amosAm5DKatX75i32880XhufitpH38WNnB2NErG1UfqsBd
67Cqx4XTdszbP8C6wx8d/Cxgz+6sl6aFXHCr65Vu3ohxbO6tboW+jn6QU3NVNm0kN3ElPeCmKj9T
eDVfyrzqvjuJiezNMorxE4m4bXUAzfI+F+1kfPUJH/DCcQImDBHWUOZm5aJ99qAbPI0EiGMBrnIs
PIxZF2QLCmvW9uCn1v0qba/blc6KJX89rlVPP2tlkpRqaV4kjpvMWz+0vc2pj4eP0qiClECVIn/K
9N7HkX0uTeO41sVU7sZJm1s+D86+yBpd87e5sAXuGrVO391AJc/YGwc1ezo1VdivJlnBNm6EY2h0
RmvecEOZNBG5s7OUx8zye3kzaBVfI9xsORyb0cmnXwNuP8sDBbit7TJLjMZzssyYIfO0Kjm2bT6s
B2apKG/mMnV5oWRLQu8fbJV8h94hlo8UDln91XY0pe0rf7ZVNAQqm+8b+HLdJ7TPbrtz9ZFbWmva
hV2HBJ6yeYdDnfX+vtZNWUZCdSL9OjdZSzOd8+SXmwRr8oLWfqJlUyVate91fULvM+aqRyTJMfIA
rc9ud6mpPP8l2UzpDlZj9tW+9Ps2vx1SlzvvhK3GenCT3PTvbRp8/Q+n9zttr/u5GRxIGezcXwjq
BqbA0BbISlUzFORWqz5OMuQS352KSL4PQZpqa7wuy2TGhIouXxXrR32xvdVo0jBH6tQ8lIhn3Q+w
QuxnYChT2zNJmSvCdE6qIdIUsXQxJuFBd+d2LTcdHN2rIVaTUeV3k2YUPn6ZU+XfK4dk0MgbM8c9
yJwWL8d1TbmJ+iPNIj0bmvlIEeFNAJRNU+0MrlbTT9d0NOsFy64F8gQXW//eowD90tboVLYuZ8Vh
WRvcPjK7rri0aSRNfyPHuEifB23LTYo0ri91VNZ1V784qKiNiAZLyxmXktI74oXbD9O+mUet/rGU
A5JUEpea4M7mtmp9IPlSK26axRQzXTm70j5gXkWqI0vRNlnywtfTYD/Lei7iiu1y/GDMJaWfpbWT
f0di+BSsO7+EBP5lIu9u2bVk8RWhmTi1cwefRqpDVgbOekRO5ODJCkZV/S5NSRw34fDDGqbOmBgR
Uhe7PFSQ1rOdP3GF/VzYTbfgS7N47oc8b7xht8492Y0wGdblT9POMP3CuVqwxZu7yhZ7GJC+f1uN
c9bu61RXT6rTauuGbmTDTcbPu0K/bQRUxA9Azwa/6Fqp4KBZSyamkJiPoLl1qzqor+BLr0BZ7JhQ
8QFcDFqu51ighagPH5wylkM17Ks0SSI+3C8AoV38NuTy2kgewgIAMyRhoGen8IMlfX0AjyzjyajF
A7nt31dPAnio5ev7B8KqCOEMaDc2oGcEPmn7taGzRce0T6coSXQC48EzIoGs6gqMdN4RBATUYcw6
sB8ZETTp9JnmOadKroo6DqrAeUBuEkR50b1geTvH7CjWHpLH37ef7hIfg4/ONNJHsOlXXLAuKahq
LqpljOmJtxusdGDnGK13vyzuSvQdKXrpF9CjO32wXNewAsm8KiaSQBL8MvXFrQApW3YW1gRX1uDl
LG5APuq+DfzBcuJsDaYOWpO04ja2YZn+TnNrnCCUMXTHdO1Srn3KMQoMgILlvXE9W4IStqb8gfvL
mjwDp23Fg+XzUMce+1kWlgpgOuxb35z3b7+1i8W/dTr5xvC02r60C0m6YburDkMmXpJlCe0EGoef
BFWkAdxeGeoC3Qc3RTG2RRBA/70A3J0FAquHJ2G8zLX5d55LNyqH2iV1zWjZEZvxvd2YzSSELRvQ
HT0cK/N0qYy4DBr6sObxKlrz2eRLe4Fz0Pz0tSH7TEi1vPLNXX4AsAT0zSKZpkKALvR0vCZplZXA
l42nTrMit/H8z01VVe9uJzAKVSyaBVp1VO+no7hVUq9QaYpYwhml0lzI0A2tvhFQGDGZv2YrdPlQ
tN4392U0Sh72BWeTOLdzAH2ukLGVrITFimBQ//h4qr7XF4OWNNZJcN035wA2xzMk325AeaGzZPgl
4u6eio7zzKTlWKr8mpTsYh1uDRmCX/EQ3Lar872xSZK+Nwhbi7Wybne5HQzPhtF2u9GV1ksS+NdI
/Bef2DYeUBPPRh8agdLpG+vdxe7XdMhiV1FQFOs0VZjtVvp9X1ba97c/54vXxbeF9BOlDm4flLVn
qyO1FNYX2rDGgy2nvR5U2s6zS/vKvvjaKAZ6d44y3BeMc0NkwR1QGjoF4ogj4q8myZdvONUM3pXO
/sX2iwktCgyIBJjxYLl7dl46cyXNqXb0OJnQymR90MZDgcY1LKt8DTNA/TScZLr+ee8cbvYVHDN0
tqBnOGd7b5BzjyNMQcVLH6jDln4bNU0hr+xOl3O4HZPMIKx06DPnc8g7tIYCPhy7E/bt3Qzw1Wn5
NXLEK6NQPjGB7Oxwg85PsEpy78z9qottWxt2y9B7EYSCbvf2jF2+qO3oYBg4l8DW5zttWbQ50F7b
xbqavShTWJpO+V2a5nc+5NqoUPa1k/niG95kR1tL1dhSDVkmp9+UK23Q/5lSUMuG5alUbX8TpLM6
1F5ixX1eT1fKjst59Oj4IYbYlj3771k9hcitN1bdGOOsC9LII9s6hEo4vHse2SQ4qyAqcE5S9Z4+
FZNn4bng9THuFelfT1p0MnFuSdtoGAl+PtIqCT4ZVW1fc0jefvBJB26rb7btgsIKydG51f7YJUM9
zgVixbVe/urW2Ox7Ua13+mKUx4WGKD67eea8GFwDbt5eO5czuw2NByUrHpnTv/3Q//T8+7rMsrWT
U6wHlI1FNSyxmYF6vj3KxR68PWDwb+orZxndstOZFblQZl+OUyyVQUsRf7Z7q6ULFnTrtRPztaHw
pkHfBAeK8MizpWn4pEjQc59is7HsUJ9ntV986UUq8a81i4NXXhvVAAuSA4YFun0l/5k7jDtq6vwM
wrVRZN/REqYN7SlXmyN8pki7Sdo1+Wh4g/NjFPNYRHra11f8yy4/RFr/MKIgEDG90EROf4VekVU4
YaccTwJNwMEcMdT+UejgcV7p9MvHic5Me0X/+tqS8f+31aDSRuV1OqbVS7MfQPpj3wb30AfEjgRs
eO/+5CGi4O+OnBjT9YtCawHSSIaCUTTY8fu6VvQki/7z2+vywv6NohtWIzeZ7SSwkfidPotHf6/C
t2KMhScQZldaxy6WOMu0fgCFsoewtHrjEXuWxWBj1YskXFwXr7vCS7XuYABwq5ukUMgTRN1MfdjP
SuR7uNJGds2og9/kfI8gzJ4ShsAhPP7O1vWqydaG1j/GLOTpSRhu96eoR3ll1l9Z0nylbAawFSma
zi8+RPHlriClD0Mnp3I/sqRTN8r1uZQ7HLNdeWztdfk1mfhCHIgj6fSodvzkGiTwygqDDQb6gHMo
RGHnrPIwsnb2elop3GUr/5C7enuHbanav/3yL4/NLeEZMyGu6tSI54q0lDRP4k3kHFNvlB0vVpdG
NKvCDELR4ubxIBJNyx7oRufLuys4nNAsnpESmDvXuUA/T2A+LUk+x16g+jvQxU9BVqr3f6dUNxTa
9garcCs6XduVZabTlPF8Rbdg7C+Mct9q7Lxvz+LlfouLLIczW+B287ogzMx0wdN6QanXUwzuEN54
Wejh+e/sPaLn3+uUi0EXvGdoQBt9fCPvnj6UTZb1nBNDERvVWOHYVnBPlotp3yaIA6/5nF2cywyG
4JOLLEsEA5GzGcyrhNjb1PLirPWbvxI8uboZ+s7XjvrIZr9DkqR5T31t5C8WpnlWJHDJL6KSJIWG
RpSTfxdoUrnkLKkoP3IceM3jMubNF820VR+1ZS6eyHIK5nCh090ioerHpr8z+zyvIgmG831cJ+nv
wFrL3/T5ijIugqL4agmHltNEgoK2wxQL5r9jLVMdK6xWHLrWei6fAchtEjFo8lQH5c5B+m1F+PPH
XvvC/EUSYFnEQ7Wk4yez8jnvW4TeA4mfmrSfVlIz27uBWwZUEZPydT+sSddHtgFWGo6zN17Lk7n4
FJlom3p8C/He0Maz+q4chklk0nJirde/4MNps52ON1reIPsqiHX1GnVlo7tYtozITgrcyOvdVPSn
68iRjr+OfevGdA4X49B5OUbiKaoZGVlrOr67zIJlTomIiTTMVIvP8nQ4aU+qWCBuxIXjY+DQ0Kbv
y+TX25/iRTHAIFSRBL1s911OzdNBOBh6MZKZHWvkS0ZDZXSSfprZ39u5aB/1MnevfPsX+zQD2ts0
clfjWzz3jsK/IWh8MXJDDIiRsBMa6nhym1de1aujoPBG6r0BSvbZq5pEHiBGC/TYH/PxcYbz9WWZ
0muqlNdGwWsAu2qoTQ6w4+nk0cETtYVqNBaW2R4zvVpDGvTXwI/LZYckngOHvOet2D73HzWDdGK9
CSdGa2vuNdpIUWFUNDxt69rxdvlAaF/+BVABMqEpny05j5YrH7/pxGreGh8zUqgM494rJ9nlA4EG
0x7gIsjV8wJd2cw+U7Nf/dhOZlk860FO7JpjZE3+G2Md++ntFX75TGz+Dt+swwHAaXO2FEb4vdOs
Wj/ezNK/QlaUL0W+XLNceXUUbtSWZXn8OXeerIa2a5pk8uPB8IeXdhTDnaHJ+eXtZ/n3mz+p6AAF
YJOyJePoS7Ti2aZHxK1uo0wOYlodSK3QIffysOBA0EZItSzr1rMW/08/G/k/idaO2Y1I9f5nJfFX
OMBmWA1ol0ViHN7+tV55oQgBNkPMzWKYP6ffwVQWqd8mJRmAuSHcxxnCSHcsnTJfvywwQ/68Pdor
Uw3zFG8ptkUgkgtdTJeOTTvNjOZKJ+J7cQ4uPje7t0d57ZlQwRBlR5MJs4Pt///nojaIodbzpAvi
iSReKF+ZHs8oviHyDX349lCXJxmBG2BSyA9I8uYaejrUVi/QbuelOnZW3vgUYOGKX8qtVHoVaqmj
/7Hk1Y/wlVm0AZnAl+BjbwKB00Hrpqh1tGZJPEClixq9KCN9mK6Zl14eL0RgbaFvkBEwcDjnCQs4
Vr1hJUkskHd+qKXMf2HPjkH2iB9iC/5z5Th7ZSopJzf/b4NWGjK306dqpjmxHawU4j4dglDTkebr
qZs962COu8BQ5l09jepa7OFrc4nvIuHXpFigDTx7gbrTjSKZsiSuCk5q35/0m8Bcr4l+Xh0FFTEO
Uh4s83PP2QXPBNteuiS21uIXnjLTXrT+u6/QZDKTi8JhQy+LJuT2S/xn2Ze68nJqcy0eZ9/crbap
HYrCza9Uya98XFRQ+MIDCSAB888mTLSoAznUtHi2TRkp0ykPpbtiW7JWP9/9bZ2MdHai6Q4GCmnC
SEGDmZmH2v8u1R0+4aH2S8g0HXmlRaJ1+7eHffUBWfH4jIJHAHieTqNZkTYrDKaxGGXyE7DA6KJp
UO0auVOrfrx7MCRnpLRsbXc0FWdlCFUw0XbA8bFNCfJokYMWGtVS7oZOd65gR6+sQXqbVBZgZez2
58q9VVorzAgvieWsEiwzWvTms/teH3/OUYBvUBYOU5SC54iCDIjB6mZbizGvhxOoZzBs3WE+vnva
Ap4ER3fKqw3OPH1HvZbXbrrI9DaxumJLyg32Za2s+5qGxePbQ11ug3T+2GO5QKBkZt2fDjUMcoQk
uC7xMIt/7Dn5E2TW06rXhJsU+c3bY10uPcYi02Hzg9U3VdHpWGZLulc6TkuMgs+CgIFnPN7wPpYw
wbR7e6jL1cBQmwM212rsgM4bm4t0pZ87Jkhi4U6Rguu0k2v/XnfMf7tWOugSTlcAtOe0krSpqayW
yY5Lzeh3tSd+9Wvgwu+a6ysH8eXzgOoAiXr8A1p24Vs21ZDyDe4mWHWsjwTv5bd50M1XMJbLF8Q5
TweOqwkIEiZepy8o9xIpyEMz46QX9qHpyI8NVr8KC2O9liT7ygORu4aclxdE49Tb/v9/dnPIHJVX
qtmKsRPbbD18CJJz7r27nkcDuCl5mTqqCe/sDlm440impevGRK7Skx38H6JwH9bMHq/sqpePQ+3L
NQgtNKog+A+nj4PdzWrVXubFnTD+9k4qj3Y+21eK2csSgkG2x0BlSCl/3qdK0gmnjabzYpxHqjG0
Gg2BR+6uX7kma5BYsYnAXgEO23ttADfrdaJXoY8greJWdFa7TL1m5EpBv5lV1x6FNzzpQ5NcebrL
KYRnRIUOyAemgB7wdAoTv8C5q+kpVRruDGqek1Br9eHKHvTKKFxYN5NeuLse0NrpKOxMogReSmJ7
card6NRVlHZQxN/efoAp+Dmn16FN1M0WDokUJNE8+5R0BA+taGQSF/3sBTstGz3j2I2G+Im7Qv+S
trP9u7JrXTtYot+037j2t/6WZBYs0Ksc2LeRl49m8WBKgKMnVTTa+Lw167VDkiWD9WDS8a32uVdU
yScuq767n/TE6A8pRjkaygrdGh7gCjTOwacHJlCIlYBqhllDIE+rvJvu0ORMyw32HwPaqqAM8v3a
pJ6903vlwL+V9dDd4tVZGPfO4vRuEWZ10+V75FHDcjNg3bEe3dEokj0Jlbb9xda06UVOqnSQI2Gv
9anBTMs+VpYmpp2nEpiv+mKVxbwb5tFdj8VqFE5szYAukdOVitbWItruaSFM2kKV0v4fZ+ex5LbR
tu0j6irksAXTkBOlkTRjb1CSZSOHRmzg6P8L+jcvQdaw5iuXvZDLbqLjE+7Q/tcUqm0eqyqlZ2g0
XfR9FKhkbwctnKPnbjRxOCgg1jXbmZt4BpINOnLrysb+xrmvozvHFAZlf6ScNhkxpbUrXZDSz8o1
yi+twRc/RqNhZnsHiWh517vWPO78JFfIrRi55R8HCxGodItufj4FVSkQzdHTCf0Vt+j670MyTH+n
dYeGjpj73N4MqW7nX5VJkwdDUXOEF6QcJ2qDHJwZrlZIuypMPU0eIl4uQCNuMmPOCN1lkBBu0LEq
vkDEiv3HGDpfQTdCF+qJ0mXs/p6k0PKfba1UfK93KIEeLJyrtHfDneG2dNjVidNkOK4MNCQ2KP+N
oZ3G+3FMRnVHx1eeJPXRN7ut2vRUShvBNchUogCzYilvO3ej3u/TEu+S7YjAlzroVg8Wv5C0Tk6p
jdPsya2AaW5ttGPkpupVJ+6sBNWGbQyCqDykOcHeSRi64gW0WJYHUu/p336ye+PJVTqkHwGq5Wej
2Y1HfcB2mru5bspu55ZthISPkdYD2inm/CUJQ8fbAPSNkydroODwYM+t3p+Iyfv04KQoCG1jkDBo
BY0YpdrQrxRyBlNtlQi/TULVaIPJrL1XhcrCzVRYHboRlTEXm6YPRRT0rZmqrXJSG0qHLbohmGWL
ZE3t4GO7aAf1+akNxaCCpM7M5s5sQE9tM2SV2x1vSj6xV2pNbgjaO/DxAu/Y4avrK5Y3An+nNlPi
eereb5zJ3PfaHFmopvVjtxvjIRoOVWTDnwhKvzWGF5+GEOZEY6iJHcLftfseYnbaPvhD5r3HXaq9
IsPm+5skrOPyIRrQVwi0HL3SoDNhQW2yuWE/LZpyxcZzBhEGcwQRYTNUsS43gqwtpAjsqHSTUA2Z
Nk4ODYBgxUpUAIfcx6iRosxzOYn01dBr8Wog+ZK+RJiJ6d+bcS7Ui85+QVwaE/bp5MhMuUGZybb4
C65t228HoGpia405sF3pRF7fw56086nZKOyeqyApDPytY3P03m03HKtDoixpQjqh4/2ri7H3BDcN
JauhbjhaX/Muzv/u7VqvD0NjTjlIaW34Aew4zb5OLhi4ZxdOwHjXUvRoviGAxPonrV/9kGKI9C28
IB/YuD7iRyxxOXhOO5xz9z6Saj9be8rDRx33yHiXco7Vr2nQR4zZSo77/YBmLLxViH/tQ99NPRBu
MKrVBlx/PhwWl1Jn17W2PgacEqYQLk7s/8U1HGYHGGd9E3SLYeTd5IZWdxfGrt/u/Rxv+Y10MSr/
j85G7W26sY8MtAtnBCPF6OtI1FEInB/cDkPfL4l0oHhV09gYXxwxRvOhjwZt3JuZ0b7NoduNzxFk
GrlLtDqvtwNLieW6nPRmVwz1rJ6SLAqhFjYCd2oUnLpWw0+kF9a2H0WJap/dVNYDT20IXaWgLbmP
7TFTJ6wUrPo+V203HgsEuMSz39eZFTTx6BoPWT9CY2lNX7VHbw6N6YGg2zb/CQ1b/ciVOZhfbSl9
93tWe6J8C6lpaq96HvfZMe+1pA3iWdnzoTDK9imdoWLvnRQi7HeM3lpbbjo52WLrhMM08uarEC4y
2wTNP9QjPUhGKM3UWw1SUAEjwWvEImnVR/uyRpl4X8gwGzeqFZ3xhLHJPO+9sa6rTVdHExtrhqN4
8Orewe8yn1rnnRurq37NqNMKd1NpeQm7qA7LYU9XrPvmismaNn3the6pFbQLuB6iOT5ywPUvzuxU
2q5XTWfc+Q0mzD/hCuXNPk6pQe7pKuS6GYyZiOKXZEJjF0B7bec0miwx75VNpo3cHEk/ImTR/Fds
Q4duA2MKRba1G+5NuAJlJZ99+rftCTi7+QyvpC5/aaqJwi1sIxLbhDjiX9pXpE1d5s3VHYAwid9Y
l4AmhlpX2r+tJKL5hv5G1Wxz7mZapjDX7ZZ5ns38X14fOTz6whN+MDUFhhKiSPVkgyBnJ+7bNIXG
50/0V3Z2hfRdgCRpFwb0/2yKIphSEmLaYnY3fjUZ32q7aNB+ayvIXPPsuU+R1jrpcXLnNN3NuSUQ
Zy+0tt5pvJ3awfEn4pq00jDVjlil8QhN0bQ3/Ede/iKQuZ32nqKkuXVk7GNcN8c1J0np/cFKR/Gj
STDGeHGnTNeCKZnN9y6KuuRLKjzJsZwRZuE2Q1qs/SkFul9xwB4ph9d5EK7/6iPuAFuI7qG58/KG
ZgUy8uitIXnpVIcZVucbZlAW9Cl+ZMhzH7smno2RwEh8msTi8VXm6js6eABwuH/nB8S/LO041Wki
th0ssfZ3MiYV5tjNUP6EAxWiPgsM65eC4PRrhJ8y7+Z0AQmNbm9wH0ewf6D7GU22T5AL/42/aKJ2
BiSa9Ksd+0n5UESFNAgOh9qognyEibFdkj+8JcqpSn6kKs2aHyXymdBijQFZBoUuDfTn0Rxf6DXi
B15Oahavk2PAqghi3rHvNiB0+VWR8MttQY82hRrXTE+ZG3f5rs+mtnochyHqH12hDeoO2qL2AKMB
97bY7dKcaRbN11brLTrEKbSfQ9W2obvxQBZoG7i5kEGILvlFkMTLLxFii9UXDRtl5+BZyv4HCXN2
W9/GZfwcxpXCsU0gQ/ZAKWyY74mO5+auDo1EPeVe2pQbdLMn9xBqvd7/clGveynmRacSuyRnPFSz
ngwv5tAV/3mt1+rHxur0H2Lwrf4fPwylsSuxd5lePf5IBmOTRtPbVAio/fiXJwdJcHrUUXGwN6iS
2COxW8pdWfd1r/ZdMSNS0RoVRZJAdnWD90/toZJ5MhH1BFwhobVsQEuHPLZmWCW7VhPmt8ijvrhX
OLUDHZilhckNooyeGxTCgsHZW17Kle2LqtuYXtTFf5nx6JmvXmx39Y+2YzMckZPDzcjmz8U2ahdN
hwCMy1A8OE1e1AgLpgW1STar/SWyeld/qthw8psX1Ua/k2EprEPJbQ8Mw5nsPVmhiaRABu3lviwg
peJhYyXDfWY1mfcAVWio7hY+Uf1v7sgw37WdJxz2cw5TcnALdIxzZDW7A+Q7oJc4P6g8aHvDKPfg
h13j2RBShLsyiUPUApFX1PqHGok3LQuUFhWIVagoEf/lXph1+6JTM80hAUVyn0KAsJDaTWZOT6Qt
6oa0mFDAklxp1UalKnzqa2m9RrKF8WY3iWof8b0tnWMkcP3dRJoo3lDcY8PljV9p+zCEEhkMcD2q
w1iHvXrO48gt0MakooeOy2C1+RfbVfDigs5Ri+J7CV3hwS+yZv4y2U7HdhPKGN4KrURVMoXXGG/C
KJ39AKJdpgVV5WLMFfMUOotvaPSzHsew3BC3AR8OZz/ejibXUDDpHWEXj5tzyzJnqc+eJ5Y+BX3S
V3JL8uV17z0si9QuQt+nAmlGh8RHRlV1jvk4mUhvoH3wpZIxYhWimFqkZq3P2tzQKgG7T02FYsrC
cFoVOqKuG6rabMIjkJEiqDyRPMEuwTIPt/Snj5PoP7XH1aei30LDhA4zilFrsT7hpaMrhR8eG5Rs
00B5qvsVQcN4rSDkukFn1NnPKovnMSh4Y776WaT5mzkTyT8f/5ArU05NTKeG5NhLw231zWhaahXA
QHFEarYKlJvJPYve7dG2afbQpfujHxd4PyRtvIXx+fXj0Zf/+2oWQCdTgkEtDoe6NZkB2WPJw5pH
J07YLPddM7swLQlp3mZ0RRHyKaBl3apfrMcknQETvbB4QChcYPI1MSqLezc8wh0n43NDuZ+9znqy
JsQcOk2fblRlltrO2TcyHpV1QEk4FmpgL/j3/1sNJP3ntLOryoTOhG7X1j9dzoWaKtVusa0LHwnQ
h79Sp7slxHRR8lxG9nQ6+4vEIBXw85FTLLhaCibUadIq22SxmJ4hryPkjLTbXx8v5EX5bhmKHgVt
VBqBNOTOh2rpGY/lSAcQROb0Dg+/2A+NI/cFQimHuCN9AyCG/sfHo16bWlaQRipld5oJq83bECp1
nqLNFOnZW+7TX0pjda/3/T9mRTILOTbIHCQwPh71yrRCu6Eijp8TYpTrMlvba7kgsxJH6Xb6rgtr
4sDcVUGIC8D/ZSh6SNRFFy3Fdbt4TGHt1vYojm4dejtUaLpgglRNPSG6pR56UdRzQZNSTvY1EBtc
v6vioSNcKxeiR59bDqhXD2i/m7NW3jgM10ahmExlHFobdaDVPhGVVpQcE1aMksi2hAS2AYt0q6Nw
ZTcuRpCg0/BFXvxxzncjikapMjwcfJNSpN87tBm+KmbSPDUW3rFiHD1KMij4Gncf74wr+3GhqdA0
8cDxcKmdj6vP9QyIL0pPGuZv8Ehlfkp7hYqKbSGAWXbpLlL6+DWLO3nj/F3uSWrLC64HIxtKzOsO
IbgFp5mog5wQtVabJovV957ce0PB6BbI6xINwxmnI4RUH/DO5Wo7/8pQTAjZqaw8mdLHFhUL00z9
jFQbJU+Z1nRUXbtOt08xOHf7TqdW/G0i4Wn30gs7VDocE5UINqLW/fh49q/MgeFyMNlVnEwAMee/
yzGXThWi0qdGw+yDrtYQBS2tSPJcwsb9x4NdbjEuOtAOdKwW3MPFcWlHU6Ofnp3m0UT4pR0aP+jR
MrlXEBIRXTG1uHiq0yKcbuyxyxNkUOmEIEqHFtTeem/HpMtNg23iqaylWDQ7yAuIWj598TCKT8nS
oCEMB3X5/P95tMwsRULFS/MT0gjie1Ym4c6c5h7HhfDWxXN5aBYcH4feYjYXcP/5UC3mwRCSKUra
Va2d0jK1DjVKM9wQs0TvJ0GOL4eVTQnj03cRA1MixJCMrhM7eTVwbrQwy4v8ZKSi36FSNQZ1PoWf
7Tu6jIKqG3BSwg78xc9HcQcbqQ4Ehk5IRDi/zQJRS8+c5Xvo9d1nQZ5/hoIguhC+iGCN86E08hYO
LkOFfmMQ1NBp8Lzs98cbf5mV83CGixUhUA++MC40a8idh4JU03gzy5Xl3gsqwsa8BbhAWTjLgOTW
XmXforxe2/IkA4BjwK1wsS7//n82Y9vqTjuNeX4q1Fz8Nfb5fO+mSOJ8/sPAcSw9SFr4/jpaoqGl
y6pM8lM9aO4eKxJSn2niHy2RtzVk2ufHY0+AxqSKBbhofZCnxqu9IomLU5LgYjjP+Y+WXmfQZcPR
19P/Pv64K4cMwJnGXudRXLymz6fQ7p2+QzSPreFtC1dVh8rKX42YNKc2jXA3ePVEVU3euEWuLByg
bZQBaD9BBzBXL8XkR12ZoZl0ykThvdcDlyG7Ut0KAy8v/iVngxsEGwakxzrClnqbZovK2cnM4MAO
1PL3cWlm96073yT0Lo/IavsTIxNTeAuGxVuTKOaZso42hfVJIpIzBwWitV2g2cjGU+F3cSkZaTN8
05q8fQGD2fwcZT2ooxZGODZwc6ftFgrI9FpmiIYFyRj55t3U+2Z+32Stadx59izwliHqFFsMKIp+
5yZdNm77mbbCiXe0XkTCOWL7jATa9QINHeX5wGu0WHkPfdf9ij2/SxGbZUE2GViRaUddAdHKzJRV
dKrKLnI3tAcLLAoTPZ52SFGQZ6NkjAQg1fQwuxMgT/SNDbPXA+M5E1AgFdVU9xCBqxt58JUd4nM7
aCTcqPCi5nq+L0OvtdgjaXmy6dO8o/ynvmBXc8ut9E82vVo1+vv03RfEERoVy/H4nxtEZ+d5ed+V
J1SozPoezQbPf8OuhO5sNlNqDzQD0dETDUHadF0sx+7BSMyo2MJ3n5Jt5Qzmv2hSNuPBC5taUp+d
VLybo7r4JWDS2keZAun/qxu0uNv0FGCj48fn98oWh+4Pe2d5RQC4rc5vgQZpSO2tPAmRifecPTiA
adP03eQI+9NSF5D4SKtAp/A37oirJwszK2fSyVZPGDD2d51Ko13imvWejpi48V2X6891hFYwuRtp
Iyi684VxW7R8TApx3BCzY+7Q8O1N5IiKMd5/PIGXzxaVJao7DEaCegHzcFM/1b2Eq2gmLu42dZ5j
i5CYZpCFWDVR+6SB8fGIl0vG9U48TmDz56lchaMVEoFNNjn5qeKcbVBoqjh2NNKwC9c3Hw91ebsv
0GzgZwA/wO6tZxFx2KIJrak46bJotsb0WNblBrMdioNLORkr0mKRAQ1vXO/X5tRfeHEaICdi0mUG
/udU5bi1RDiBFKcoydIgHrxt4uTWRpfW28A9f+O9vLJVDOD3SJG7JJDgy89HKxdEcZl4xYlQId4W
rRnfW3H+adoHxUfHWYYgyoagszpoM2JcOvpj9QnxHPynDKqtwFtQTmU5b6zalQ9aZLIXCDq8PLLv
8w/qhwgJZNHXp6FQ6iVx/eguzLBY+XhvXFkk8I/834Gj4XG9BlZ5yH5DLyvqU1vvO31g0sp0DCxF
W8cUNzbElS/ildfcBee0wOxWWYOKCdUqZPZOEdWgvQRvsY+nfHr9+IsuU6+FOkXKxbQRQK3ZGKPJ
uxqmDvM2keES2me0svQc7ptd4XSmtLHeZPgVzTdm8sqBhvjPOwh8EEbLGgfXurIv0Y2tT03eaHsF
LDiwC+FvMRX4NOicpwraEWiWJbsE4X6+NcxUi3qvDatTnI7ztrZlt03lcCuYufJBnFsCXpJJirDr
6uscA7eYG6M+zR0YpCKS3msBgP5g9qnz6SyIh1cH3UdiDh9o7bU+IMCL90gtT4hatzsiGn9TyNTa
TDrWih9vjyubEJV7igCI5KAcsq6ZLRjqPh0qeTKRNLRAuPvC302m7G9Vma4NxOO4yGvhyoEGyvki
KZUMKYLl8oQDZIrUxQhNTIhbmfi1UXxQzLxbMOCB4p6PkueTNfgd2nEowWrPsZgND11HIG03pu3y
noAfCMkSfOJyJ635PVVbINyqjP7kh2nk3plqQuk50bpo3E3CR1kvmVx5K6y5/DiCPl4QXB+QMiLt
Ov847Dvprk5Vf2pbPz8NxAo0eqoqyW6EGZc7fXFmxdCHDBxo+/roNl7XtIXS+hOC2HJPkb4P4JS1
G8jjt6rD1z6J+Nhxff4CF7H8lP95FFvD6amEOz0ghzjdD6ah0FoRt7gvVz/IWd57yCI8VKuJg43m
An+MhlOuj8WjcEEaoDhrmzgRCLjdH5+oywuXHM5erJdwj0CJZ3UbDaadtg1gotPgtGW2HaPRd/dm
K0gebDfvkxPld8M/THkRvXx+ZDIDmPd0A3kkl037P5M5Ww42NHIWd5k0S2dToj9bHqzKB8cyTWCd
HpoOH7it4aih3H889GVMtZRR2HA0F1B6Was46FYXe16SNUeEJ5rALc35ux7bCOnOWnQ306B/aRyz
2YD3C29M9+UO4uVElpCDYUGDW7NYGlO2UhVZe+yFtA5p3fKyGckt3PPleWdOubmWJ23J0Vf3ilJ6
3YHsbI+ZlrwOaYFvbVG/e3H1r2O34d3Hk3m5XWGULCDUxaee2tFqMD2xgDNpDqpATYL09hxN+4y8
AhUP/RbO/w/Z7DzXW8ZacPHUE2FsrfZMlBhlaFkxEj0yat2tjMGEbFGF7rWtqhMrW6CeYAYWSM+8
xYhRe6ABMfSvi/8f9p9ACPUusGJlhnhnqq5DQBto3T4RIw3SITIX78xRDuCyUjf6+fE8/bnw1j8e
/AAFZVIUatmrcz1GRjrqsq6PbZ7OMVjTpjBfLBMBhV2el16dBJTb83gzqip3TyHMz3STt+bQbhOp
MmDV6UDgPddTO+zxoY6iXdZRNckDFRW6d19rjWnVXwqUp403KwbpcBCNl/6yWZ05yGJuT5xOyMC3
aR7regDSKbWfAEJg4zhSzc6/GBhNDNsIbi+SYuDdUow/orx+/3geru0XgnybhdTosa1dlNqh1ACX
WBlMNWAu2pS/ES3YgVvXn4+B3KX+hn03UT9FqtUjjmZuYo4AnI/DUrzpRms4YDA8YokZzbuPP+ry
XLuoFyCXhhgn37auqcvW93nbwvJY8RA/gg4qtrnh5p++PQjplpY+wnbkS2viNclKW7sevsu90vIt
WqPhnVEX+o3a+ZUFgsJK157yJenLWpStEICr7LiXR2nH+XujG3O6RcM9O9hGVeU3Au8rE0dHcumy
LA0J1MXOX4Fh1ktz0mOJlKn3vkAojwOv/I3VubwPYTwtbwwpBb3ddZ0eFHllgzppjtgojXcI284z
Mt1tlxy1KLN+h47o5Q1a3+UkIkzJ40JUTGR8QbiDIYkQdM0TE+dp/E011ohApfB7jLyJLMcbS3bl
A5dXBc0OpALJCFc73RylJHZclOBAlQxBZjuyATeIgvo+mqzYAns+0cr+eM9f+0SPFjkgD4KiC5K1
ISZfdljTHOuyrl8gbgxf88qTDyn+HTdihctdAqmONwbeCxVuro3zXZJbRY23x9wdLYyy9aApMg+K
XNNM2f7jb7ocCBdFiNUAK1CjuoAJCR2TtwLvVjgPnR4oMwN9Gpmf5nDD3ya4o3hEFELdY/USeEVE
gdm2uiN2MT8jWx70Qj2NdQffptc+X6hf4mKCcCoehK7rS0Nil6vZsejgknX5ew+2egc2eLyRuF9u
BkahSU1DHhlHaoznK4S+E5BUTfbHsVTlPXpobuBFjlogibdy9StrRKGUbyIO5zSvu1SuhvEPdYLx
ONaZ2ADPwOR7AeN/eifQBedCBzhBPWINnlKipPdhUd9H7wzbFLxCn4U+zzeCp4tvWdp5y+WE1Mmy
RKtpS6EyuUMMeL3CE+Cp0xYv+7byblxGF9cDxFQODTAh2hQLwfR8caw88ROjH8djZrrUT3pd2+Ex
hoOJyJPDiBl98PHcXR0P3QVSCjpg5jq+1jREvUzUYo7Yj/lfqbCPu2pU9e/BiLOD0ENYMx8PeBHQ
84FYpy2EtSVAdFf3XyNyHAp8czzacrJ2SRTfqTl5V6N+IAV91kPjYS6sW+HF9UE5WQZbcRn8fFbR
m5daPTusnaa9++68ocHYBG2NKUwcJ2Xgdu3zWIw3wkh9+ZazMHL5VooGZA+gh4gEzofFNC1tjaZS
xyYCvD/o2nYewHa2hZHdh50QXzFFGb6pskxAdhaN9dWRlvVbhfb3j+f8InPkd5A1/v8K/yL1fP47
8nSSYLMddYxKy0Fgt5fFF0F7Odp0oV4uFKdSfIGWS/bx8cDXdhfiHn+I+RQJ3dWZ0VVPecjw1bHv
hwknLueXBHzb4C4ZdFX098eDXdxrfKVP7EjNifuTxO38K6m5O2OfIO0YU4Z/7nGWANcvnPcwtH9/
eiRyUQBUMFa5d9b6sWPY4Xk4o/yp8G044aUDla3X86MaDGf38VCXtw4joZDC24NQMvWn84+akYvN
6wzyvA+w/c3t3exn1kj7xg16ZeroolKS44peFIRXUxfrBsYeZaodsUtNX8o6d++LQoQvxtAWN+KD
y6EMMk+wtlBk6aOtq50knrlZtpo6eqk77tKwGbfKgGEUJ9WnGdMUb/8I2JBP8ICvszjK07qr4A8d
q0EOr24eDm+EesmNgO7ycPGYskbUZtAlpOB+vkL1qCWJzKLpqM9y2hjSS79HySL7Nphir/cJKG4g
UDceo2uzCNaTixQsK4XcVVgCn8+blFVMxyQC/OjDRPoxMOuBqKL5+2d3IB1BhBeXjj54p3XxJ8qm
ptXhwB0TWuB3eQdmFoFwtf14lKsf5BEsLFrqSGCsZlHv/4j16NMR+edvE/J/O1BtkF5xCrkx0uWJ
AvGISirwNOJsbubz9UqM3HXjyZyOmWpmnLf8MDA7WGEff8/lzcfSgM7DHZUY/wL0O+Mgqxy/nI+0
vF+rrj52dD6DcpL/1WgZ/l8G4+guqF8+a81rb3K98kKIaUe/9ybELtzZ/WYBAYbvBFf05BPsGTc6
CVe/j6d0iVX+uM+fz+LCpnTKYZyPyoPit6mdRm2kBtVF+kYLlKucbnzj5QaxdJpZQMZZNPbJatkQ
wfemCbTH0QvL5qijE77vfR/TscafbgC4rg4FRgxgFWqWFPvPv21s8V/15sk+LjT+A5nLfxgJqh03
VHPjoy73Ih+F2ou7cB6WJsb5SG01haEnkXE0XJHsk7K30G6iwvrxXrzyPQt8YKkT0KpD2+h8lGQq
B723Ko8EF9ejoWjET6uAd4TRpf328VCX24JJI/sDb+TRNVtrG2V539pFibpdbdlg0foC4nhumtFO
xzUKZ0pffP94wCsziGjE4m+MIBot51WE0Zizj02D5RxnkbqP0QyGoZut8cZuvzaKx6XB7e7+Wa/z
GbQbqIWYSLlHs/NKblm/LP/Wsiy/catfGYZi6bLplrmjr3o+TNJ4GdGo5R2nPIl2os8xPKYX/flN
t1y0i+gaFSPQEeejpKXf4WCZhUc9wbw+K6S/6wnhbmy6K9/C/bp461BAZ5zVwlSlHi+eeB6p3xT/
tovZe9ayKLtxVK+PwuY2uPd4NlYHSKZxo3d25mGBPHWPbl752wgd7BvLf+UALSEE+BESZ8psq9c2
Umnnwsn0jhoCasjhSf0RQVLMTVV2S9j1z0N3njNQXuMZpOygEVyuZYWcMq1FVCAMoZMJRe0D4pdB
J10gJOC1e0//kbuQootAwxt3SKst87JB7wGLjhQBzuk1xt1OTD8m75s2tZsifuwE/A+n+BaLt1Cm
d66PcZ001d+N+P3xUbw8+wSOy6VJBYH0df0K9W6U9jgrhKwFSEozr5PTWBvRxqwttMDD4ZanwuXa
Mx576081jeO/ChlIU8UwpTCIKtNTWB6V1ZbO1C1Qz7JPz9cDkD2FQeoKVNAoGZ+fFmxeOug7M1KB
bT0cicjoOCTw2gOYzv4L2LPsZHaNfMAQr3wjyxpvqMVdmVVG5rBSel3YWasdDuy1crACiE50F+Ij
+hoYFWO9uCVeS3iS0ls6v5eUOKrWNvsPxsbSuFkLRmttYrhowkWnzIsn9Z/uYUf8EJWgYjc2Rov9
IVsQC3czL43YTjA1f9t2sQBbYiv3dp/eUsDClzow2SNv/+rjkz6FY13l8Qk3VG07WKNx0lMBawSl
WXwQ/e3Hwy07ZrXWXIl0Gum/03heQwkaFPLo3MTNEc59suv0xjoqNRr3vkzlHcDQ9M5z5vHHx4Ne
LjB65lDvSFZogFAWPt9gmAy6aef43REH0oZjnyBGDBHRTdwjtloo2WXV3N5qXHMTX3wrOZi5cGQW
xNqFUVIYL9rIdFGPUdt7YpMglj1smqYd290fMsLDMFTzd083pbspRk2m77Pf9c7OgSf43A3UrVGD
0vAOLWOMFjLuozjMCm4gYC4Ur2q4x1mCSvUGql1hf0/mOqyCPiLgedKNwWwCp4c3dJRtb2Vfmimv
xHspaF3Qy1Z2v/hvV7iyYWzebEc76at/ctVHLs2AuI3I6Oq+qLZxCKv2dTLw+cYlVVCPdfN2KHba
6MU9trIoce9t2FPfxdh5zbudxFm2w4nA9XeO7DXv4KhFyQM5geZ3A3032csIwuJ9Fg5Dys90YZJp
g+9C9wqVgRujqb9BB8EuEcWb/muSjX2PUWHV4po7pLmebcD3zNXBSDpN+0tY+iju9HqeWyRNRT38
MCwyxSwIo9zXdnUbZvpbOvqeeoolecRvLJ0z5AOKaFLZf6MZNvGD0aIUcx/NPbKouZ4348ZIHGQ6
kiGPfqRZGuuHrJiLeOPlEngSlRwn0+5jrfLomKp0ShVjZyg4uTvl5Ym5dzPXrY/94Kr4NdOqKIox
SvUyPAuwRW0gkxM8BWDv9PHZ93ODo+CrTG7UkMAgbKjmGgc/rV33js/O+o3ZaUn9Es5dZiwyo2X7
1stc+EhRGHN9h19Q+K8U3Vy8QdmP/nXQJIl3CQru0WNd615Yb8wyhOs9tjnE/ryv0LJoKVQhDdVX
rQyGpLe1XUgzGFPqqjMtFFFaTfveEuR234CTRPrrRG05+QpauBuOpj21CCshdo3/eF8hAROnhdvv
ErCh8mXIs+Hv2URD+pE3bPA3MapA0TbVcn+moTuidYVdbths+xwxjl1rl2lywGizV/cT2gQ2ug/l
VO9ZavaYaXD33Zlz1TjbJlNOfMrcNBv3GnPv4vYtCvdvWtl+9K9Uep9u9dH2JfSWvIEDWmpF9Szb
JK62szfK4k7Wbps9aLFm/IW9vZM9NQbezMeqUxL2SBvjxN3HiCM/yVjC20cuJu82VSj0r4M1ec1D
kqI8sslHY7CfDJadNmCHGsODa6TOI/pQuE5LTDzbh4jep75HQnBwv07Q8OLvCfbv+XPiA3LZgg2S
3buMpuIJBXbESgomqjtUrh6JUzykcL1RVXH0H6XXeH9nyI2gqVwgcfYkNGAS+5jGyHTIGmdCU8Xw
QkMLytQsxp1p8Xrqxx5jUfN70zdx8m20xaQ/22GNCGkGCxAP1hqhvkQEeCJNBl6kWNHslY9jekBZ
SoYn5SIatZkTtLIfKzHKt4QaVWgGoVmkj3Wmtw9qrAYEwgs8eg9u05m2CDyofu+08kNVwSHJ/SEP
kCzjytuirxRHX0nAogQP4CSr/a0VCbfdt7irttXiWCr4ahFl4d4EZaY9TTm3cxCGRR8eJ2rjb6Dl
vQRZKt/+QaCNyj+AxxHdoXgwnA08Y0GdM5aev1XUK+VWCaS00EIpmonjmPUKWxS/QpHNnXAJ0/G9
xRDaszHb7uToHj1sev37UYvrf82YbX6foT5W/ZSU8LyjMHFjfbenLP1txFaSvsP7CZv7VlfDPzDi
PHyTEY7yg1GrNW8jvGiwtrMdTd5h4NEXp0RhY/Sk+Soyj7Fkbb/aA34HB5GabhGUeiTjt0jZVObw
/GzUtkETQyKUY3bWUctwuwdq55bFo8aDOeEFMtozJJYuQRM1rrpxM9ZRPW/dXnnWczwn4z9gKIe3
Yexa7WkovMxDig2JxqBMymn47+Mn9UoMg/r9Ulpm0wIaWoMPZco2j6vZhDWfajv4WGorZqt8xBso
Ppqoqx7QkLLwFxqax8GSSL94SLR9/CP+IKHPownoFDaYei4XakHrSB4UXSOr2DKPWRfhHanmKCt2
xDNwp8YBf+GJ5XTuZd9C/xkLMqhvpi7d+odeiOmFy6iU2zKZeyQ+zLnBEh5H8Qw3bmm4ZRrvsIvO
TTfgYJb9yfPaHhkJkDDtbyPjrI6q9Pp92LaD2IGkURhxQ96y9uwA/8ckzYZH/f9xdl67devaGn4i
AerlVprFlh0nTpbTboRU9UqqPv355IuDTE3DgjfWxs4CFhBOUuTg4Bh/cTLAXP7UC1kHTY9026mD
1aBXKFvRR+t8fTJx+vbteHB+laMWLe9NWvPjW1O8VY8RjiOA72cfwE2KpyCaly5DlYYVkuNGoHD9
dz7nN3HPs2xQPuvtqVBvX/82V08HBl0JekCyeQjTnrnMuWLgdQsqTGkoYm04LgoeznVN5PofRgE1
B0cPOjdV4stR2maulsUx0tApkvHe7Shl5pawduZylbSCxuC1uPYGgFrxVLgcZRwwGzSd2iSR0y0y
ADgwWEXrxb2VKSIkafVu2et7vkfXK7iOugICsRCg6bp5Eg8edQm0uszbFiG4GvUgvFZ8iBbTThnh
pdnBcKTMTYuSDsj63/+BHuYGJSM8WaxbgCD9cOQ+7dOPA87HRqA39Qy+xijkcDe0hiJ3XgNXiTlC
CqhHMkXeXRy/zRStFpUydiNSMEv6qy/H+64bfnq58zdJoj3fw5fHWssyMLyQAFn/+z/TbKvZanqa
z7cdvDVElKJInNNF9XCgMFAAoFL99a17k8khoLZyK2j9bgFXiMLNlq4wubGUTeCtfudID7Y7MdB8
YZusnApso4iFK8Hscl5jlzpRXenebW3D7D1C+DJ1v9IBlgWWhVhdMKPL2N1ZqG0WB7cWC3d6MUPJ
w1RLuWvTVE9uRGrF5iEpEiuFPufhSH60lnYaDpHTVfOdabcpEleZM7i31uqBZgd6VCKophTCTT9L
jqZ90pGqfEL8bYT2q8ZiCchWDPGkIasln7x0iqNzQ4u4x1R+iMWtVeepRN7QdvJDCbaUjJmHHzo0
OOAgjdjFrhoAuSolv6dQ5rDRFki3xdQqzY0VpdlyRDsv+tLYSjH4Xu9N6VtreOC9VqAIYAEAMCCX
Ltc1SxITa3gV+VBEj9LARh8ONj+SmztwhOvvxzjUHtZyIeDULZonnjS9b3XU1TVbZLeetIo7FNfq
vW3Cr724KdfZAAag7EkehGr85WwMngAQEBAcQqJ1uikSNw1Mo987z+tNcjUKEsNrHZcC29YauO26
hDc/exFEUvWlRaT3aKaRfKwNL9mJydfLtuYdKzeVau4KJL2c0MSaSdTbkrAxquJJ14d2OjkpKrw7
l+f6mS+nBAVVR70IHRQVdNf6O/4JG7M59no9Klm40KXBL1GDbHEgbYRGLDpzmf0OrhsuWY7S236R
l3KHN7p+mMvxnyn7KwCRzUGb8HJ8w8Ltu+oo+eEKOAUo56J37KQ3rtE/ucWwd59ef0Dcj6mQqGRV
VEq25XFIoaLqKyR8orb9oanFeKpgCfmLBRr9rdFxdYkkJaHtvopRbW5uO8YimE4uWX6RUmoryz9W
Nb4ZtsTfDOOWYj/9CYBsm/vFsetU71JFoaiX8qwZJhLodngzvY1RnqvJuKzYFNI2kaLPHLd1ijkO
42oqfgInqMPJKvY0jq43PMV+ikGOhw41JZDNKBk4Cx7sThyqeUGduqoj7zYR9p6T5gs7YNUnJxzR
XiKl3gwTz10v8rlMQqVKzEdrMYxbzLam0B1S/fD6FnhpKJS4qLxSDVyBEZdbO5NFv1TCTULkRcdA
pcV+Qsg2e0ByptnZbc8b9/IYuStz3lwPMsSoZxzRP8e4MwQ6jhqs2DGrzeHQe2Yz+F3VEHILq6e4
DVy5K350lZZptq9pKDL6UyEhDlrJjJrvYrlJcS9BHRR37RKn2sleKrjmFR4w+q0x5kOyU5V+4Xvz
czmNqI8T5rZvG4DGtZSNloW9SQ3xRqMubdz0S8ez8/XPcD3QmqUAcNCB2XATbb64bZZL1+VxEXau
qHkjlPkHy0v3DKyu49i6/HTceIbQeNm+B/LcxHUDLYawL9T4AcHI1S9ZDAjbajBr0TCN2p3I/dK8
QBMipQFOlmbJ5vCbmKhmWKhC2u0XZLmQ4E2PaZSZbw8yHtjLFWfMJgbtvlm/LsN71kgdmP3U50Oq
f7fQCtqda+D6rNAXgb6yppQ6wlWb+7vzWkerzb4O9YnHddC5U4bkV6/3jyr42T2ftvXkXZ6WVVWF
GEPq6tDe0i9PZu4sc59KuMFuPZsPDWyEhUp5r5SohXQILmqgqYufyVhWE+i+iVIU8RxtgzdvzPXB
xRsBO+kV0nT5KxwlErwZKNg7wo59aymUezQ2lf/ePAo3EegA8FJrFr2u/D+RYarTtoxsK7pt41x7
B+lE+jgLlDvfb83C/13RtdeIJA3EdS4k4AibFY3cRi2jEQY5whZ9e/bgVc03cakOuY/i7DLeJC6y
qH5tRXj1vj7BdZk2Q687h0INrwOoDJuto9qxg22aA8XWyVxkYieNmrumjxI1fifp/ITLSvPHtFdJ
sum37gy/PYbM3IKMDUWQUgAEvs37ZHLHYS7Lsg5lWSuB1Mcp0NU53ulSv7C+RDB1DSzPOL71V/zz
FXkcx1ipLHVYzFrzDYXkqgoqKYbjZPGMQd9ZC+Ystb+9dWlBPa/YQXIzQs1WrGKaEZrWtKoLoZr/
ybq5+aiV5XRU1y5wtDjZGXDQGEhhu59eH/h6UdGQBEXIlkLjg97W5XRHFUMH1DO6MDU8XH8gDj60
stZ3Nu02Zq/TokmHueFahuDNfDlKo0yLU5mNCHFyk7eJS2Oul9p4yvRiDGbTyM5vnZVBu8wjnwcB
goDPZlZ9gXwZyPAqFCrldUsOIOYpx+7M6vo8QMCFC7Wmn8xsC85Ao9p1E9Vtw1jISPq6RRE3aG17
qg9OoQWDepMuc9fddr2656T1fMtdnsWVf04zkCcl0KmtqE7TWFmPAEgXRv2ix/f8208nLuKTuQrK
HzRw2YiAiXYt7naVLnw79+bmJpPxZIfZ0sg84GGs6T5QDHwpmCEPoMyD4HdUZnfJTp4998W7Za1C
xz78zSE5lT0qNw9a2sx/Fzmbv8j+h5oCvpuh8xtHU3bbGYXlBKqlUMhFALYTxw7b0QIquZZG52hq
e6wbYqk+SWrkFNebEm0lsJpy8hGtrsdAUd0o9iesiZ1gjErDvpujwoveLaO0qxMRdbYCYY1z4ROk
MnHTZ9LSUIGvdJSd4X13/02ocXsPXoT5jp/2Op092aV/DWNykj+1scjls6GYSXYDbqxpadbhRYli
WjJ8akqjq8JJQRT+UMaNZ96N9aRGB6ONp+hWNQcMBFy8pod7WhHG0xR5rFtdUqE4IL1g0MlQCpRg
lca2voJ0rUQ4iWr4agqj+a23amodOuSryyAX8zzfJYULljuzeOaGFVC6t8oqcgPh10R6ikMPEK/t
XWTXwou1qKXaXHhzmOdY8tpCak/tItVbvAbqD20HhMKn5L1n3LNNMKjRrJaXjLkeDDC9l2c9d2rC
dz93IWlt5rJm3fxDb+ym5Wrw5mHZI+JcxxYyJUTiqNzSmCcvvBxPunR27agVYYsWmX1uRsXq7o2l
tPMgbVv7U1LlvdypdL4wR4QFEBPkElztPTdzjMFK4WS3QI7XuIqQbex8xeC1lhvLWzXWWE5mB+JQ
I6RBBNpcunpUz1zokOMLi/th7Ye1Ny1SSl/qxmtwYfDy/vR68HxhQVFZtoDrIAy5IucvF7SE3ros
1NrDRAWICFIUyl1gJV1lHKPYFB5Xb23taQC8sKLPSjWsJ+I4ENIuB51ppOqJcIYwc7Fx91NNjY6q
lEgo5ZDsdl5E1zO0ny8jtsvqVLwVeLGqxOUZN40heW/xyDMYQ3KYD2e4cOOHPs/2MpcXxlu1miB+
IuLK2m7yzyifEEHT9SUcTL2N/bTEyMfvVTjr/pKUA00jUUZ7eNXrFcUXE14f/5CTwuq6XFG6iArO
P4MajpZdPxRTVZwrO05+dETpnYffS0PxKEO7CTAOrKvN9a4LXZqYM+ghevLp91oRE4LqNPDDzqr6
nYTleixnZc+uKiV0C8G6X04rabWhp0ZjhIsx9rekNdpdMmDlNDpIjb31IJCukPxQ8CE7QvHlciiz
nVEYSRMbWZQi4tnQz/dVp+cfF10mR2Ts5JvHA0lKJFsFDFbNxs07s54TdMxNxQ6xNcl8JUFoo8z1
U6PrH8GxiJ0Y9qxteZlCrLkDbyKKdCuJbfOS6K0x0RQgKmE2oL0XoCswFEERNYXyMRqKaAITFAmV
enVOYXzSYnSiJ9Os47Oi4qL3OZnUejpR+3V+vr7s67JufpeOsg70BYrVtKs2G5cSXK71FaoDk8SW
oMSh5qQrTrxTLaddcz0OZXmaYtQnYSJtBR5RWBDcVTJh1yagm+pVjPDGxgbB+NS3maC12Ukb544K
B3B5niNAVwcB1W6my2G3zY/RMYrlmDdN7xwQTzDURyldjBKTyh3/q5fC1Z9yNy+MA3urxf1F1Sbr
NNqFS5uXDoUS0D+ym7umryIoDVNatd/lKNTmXWEkUXwiRuX1Idal+wFP4Mw7RqtR0pNNJ/qerjCx
Q0etXMW3AXHye/orNVZtCPSNd7lntsUdCUod1kC56CeT+CsBflTuU+mM008eZ2Bp5oZ2/iHX3dH0
aYqmdgA2IzZ8zEhw8egmw/otiqh1b0DOlmCnqmXEGSLuoJ92bqEshwS7zuJ3YWIw8TuPh6W/HRIj
jw40xg0zLCPAgKelT4jhap+Vy5+6wc/oPQxGoMUJco3lyQBL0f4URVKm514tS+6ZiOCMtn2EOZek
IJ9y5UHOGW4LuN4xLu96k42xjyBZIW941JvNIdNK871TZ718P6ae/cVwqm4+4TVOIz9HlEA5WZOH
8EoClsNFqqCJ6EHaThQdOqNMHrHBq7w70Du48rQdGtg4G8UT76/F+UwFqmiCglRHHHl8OuWtE+XC
xIlwrNtj1I+aei8LNbKO8JuBniUoUMDscNoSm0xHGA5akW0io1PlqeIBGz/kB4GuKdppgK31C41T
ZQxaMlr1no67FUMd9XDvqsSMU47qKstyVBL6ZIfVGeSnNbZae1b1ov08Y7fjhSV1yK9ekpstb/9M
T85G6RXa0caCqntaJmhHO4fm+UmzOZvA99cqqw1OgmNzGRJjbap1beHJk6UGijKlntY/Um11H7eQ
P/49uSgsH2OcP37pSTbcGSmft8WlxT7MMd2ewLDy2j0Nvep9NHMjzmgMkxYHZmFqn51eoRzdROih
3LrVyGFBqkZGZ09o81slH6gBgSUgZUQVjYLbtojozHKJLauuQyMtS8BKVffexoRq54H4QoShmWqt
NAFqFmDFL1dLE9GQ213chNIEBWwvXXKMmrY7G9UureiloZjQ+ohfayPbF3ZROglU3bkJrXmssKZy
pg9Lrmm/PcV2dyokL8Rn51nvigRxLe1t4nObdeQbtteGnTea79Ak0U5irJ2bt94CtCcQ4UMXDzIu
F+3l2hHHBswAizY0nai6n9y6PKfkqm/OXNZR+Dzku2tNbV3Wf6s9immJ2cjasJnS+X0cdwqwygIM
IVqxh7dPyKCytNawiEvGZtnKWCqWniRd2PRaeXRLWxxICfdSseuPQweTJ58BwYxa59az11NQCsq1
qQ2XqXa4tem1DJGZ7OQO1wkto7gumZiB6DmwmctlUyhAmp1IqRrRuLxHsXg+zxrEybnTh7uEmu75
7WvHOaXmT1eBPzfjRRaoCiB0XZjZ+G4VdWwcG3Xodmb10tqZCBUblrqSULcbW85F1YMaWL9Qmh3b
vgTl2Th7GKDrk7oaDqARz7ZTeQysv+KfLcdVAnS9zDru5t4+qE7v3VSeNgT9Ukc7E7ouUDEUFVPC
AsVTYtDlUIY0yH7Skc8EXisoh+SLO2TnZdQMX13UiZSkMrBf0z6+/rVemiESjNSnVgo/GnKXw8rC
zqvI1jvqYlkWIHKq4lCJNytp7d5GfGkoGls8VxluJfZeDqX0y4CPAG6mlmLhiIaIM+2hg1NO4+H1
Ob2049e4ur6oYMFbm0Bhe4liTmPZhXhfv3PQsgKMl/aIaJYlESPaew5ftRl5LHJ1oPELb31VFd6E
v1JmSipUxhvjPLvXUlm8j12nv1E8PILNufIORU+aqfBq/jICy38Ykxq/TRxqv0axLE89uIYgNiDA
eW3e+1YUKzsB+tmz+DIXoF2FOOWap4MY2oLZJjHphZLhTRiVsl5OnpWTk3q56qUBz8QKsLraZdHJ
akGz+27bJcqh6yzvKRHj/MNdcnv0E8XpLD8bzXo8Uv62J9+JPQJjqluIZVVMxPaFtoyTP0GJl76N
b+RjKnnBHpwxszJUf2Sd7Hzqdc9s5+Wt5X9ggBSPt17NpIeRVAHThi16ToGbjP1RlpgyvnlDrWAr
VIyQ92RPbWoCaeIqTm3VIpwjXR6MKkk/tkjxYNrQ1d+QOeUJ/fYBCTguY+IYQWHn8qgA5l0sMbki
jHFwAF6M8WTWTOajjpv3Hy2Lop1c8epoas8GQ9COiaVE7U3MbnlVAkmah9ByIb77ht4QupcOO8rA
Hhzj0+uzexb1vPhqjLLW/9Dme2ZgbQ5oXYvIbnHKRYFb69SHlvbzCJegLT3wXWbVaH4yzrobpPDJ
naO0W6v8ifVjjUZ7NNvaLZfq5NzN0s20Y5tkuf11qBFx8+e6LdEyFnaHK1KrOdFyqGU0eOGSRBjT
8RSwUx0UBUj+9m4QxQRXV6Kb/U7rlJH3TDxqmCb2Se+dm7LU+lvyYpkcxBx7VNZnYMLqh2lqIvEr
UXgy/q4wlfSeKqPmMWSq6BDf64md949jJ53flhZX3ynJr/0vYPKozaVF3n/LuDfxs2+N3PMLrHaj
Y2YXzsMEQqX4ZKRm9hMKgPufuZKCPnjzYln3/SKL6b6ZKDu+NfrDtQG7QsMVODXnaD1e/9xvE/wV
cD+DFrZgBY6eJwe/SMHyoce/xwG73mIMheYvginPOpubLQ1pysVg2NbCMiuy/9pKEQdKeLAMeiMr
drLeqwtgLaWTIaL2BH+R18/ltOJpxpy6klqoTKb11xtlAsVTuuYnNA6Tc6U15t6O3oYh4s8KSEf6
btXm3YpvKKZUQNctRpgSPtrjNC8iPS6LyD6IpNTeKmBPtCMVgUbIo45O/bb2VKVsjbYWVpinsXpA
LdT1O3VIfEOdfr5+UsHWXc+MhcS/xuWGQwV4E/rcZPI8BKGXkAxSSX7ocvKGR1udx+VIUQxORjQP
RhIITbbiUwfd5suCwOcQlin8oGBkg8N/oKqFUWmfeveiMgeqBZUrmu5BB6nlub5QqmH5oMFnWfwY
SZDqEXPLtA6qqbXvW+r3OWh8tAcPizZmtq842gxhc8mhSuSjxCAoTpFN8BszbiZoKUWcnQC+zPlB
sCjViRAz6x+XuU6cg6vNrvvYm22DekMuLQO+QukC0x8KjGElJ0zc829VcZoUe5oeifnREgy9BTdI
bTsRfUsMN/mOMiHtqzhZrOwUecOonnUE1O3vpZp6BmAQr1Y+4nvoWkcFs9f4ZFkL0FWsKHMvaOnY
4x284Cd/Xxeu/aMc+jIKxnHycj9bJmgJFg/tv6qkrUecqKR9xiWoGg9eaqXarWbEgwRKMGfkECUU
AO2QOWWR4ZwmV7Bq2uhK9AeSg2b6aW1N9kFUaFydSiNLU+yv5+Q/jNExU4bf5v1tx0VZ3hV1Uzw0
qIp+JIvBD7hc5iI5Fr3ifB+o/kH/i5Ar8Udr4HXSy7VDlSap+ytf1JnaSZ8tqb/MaqOfBFsf695I
SX6hixWVfgv2CDfrOk21b7EyDvVRT4rePmddv7iBJ1M1CWq3KCBjYzsC23qy1S+kH9J7X+iIfr4b
5z6vT26R9dmtiz5QcVITdN6xjOehOPr6oAn7vZXoiTyaSuXh2ZzypILpOWfQQl4/DluEzHrwaPDx
D4Ay+mXbGgEE8wYKos2jo/EWLhJXYjBsJK4KBqCobBo9vH1mXCuknp4nAxeGYGjnbg97+Pz+vLxA
aZZTCEQ5jeIIt/ZlgIP5RlcJSmWoWb3hPmKqnng3+UIuEZi9oTZnBfyHduc2Q1qTfHZYcFJBsQYE
tuM4O8qsmob3OK+75bmwqqg8t4qKqfIqSdMdaMJZiT/oTYOkllcp38qomQ2KnkPunRpMX4egcGX5
Je2H4QuXM65nTi9K8zBUXj4F6qCo+mNbN63+KMvc+GHHqBuflDmprKAumlHecGqN9J3ZcP1gZD+L
WfVlVfWgrmutzXZym+uPRlNV1WlAQEjhz83F45YDKkVdgVdxnTu5P1tV7nzyaDpGtxPkigVbHTre
h7RUlRzT9A5BGb/vS0t+fX3zXKWqXK+wvgE6gLeD2LHJsRp4enFqSi+ccCwIJHUuOrrmnpzL+rdc
7gyy+2euNXp6UHE2V9/k4UpXC8ULh3zQ5xPwUZwiFxWLW1dY+b1hVkZ5jIdIODsp6/Uy84QkYSWt
W3neW2pYRfN/6io1v+vaYaArn56k5gjItfKWQRfM1UV1qNX0bDXyy+sr+9zCvZz0OjY1MzJ0dwWP
XR4HL5ncHnBhfqf20UDFVx/aX4qr5h/tLEbiIU5V8ZTVSvoFPEEz3ExukjSBoqA1gXVRbd3PdE2/
QS/wKuDC1agfXOC84ojQ5jS+S3pVpqfXf/H1XqCJsWrgrNAoQLebPQn4ucCgOCnuUMntMVhvp3NO
fX4nXF3vBd4rHq125GUBuW3hr9QszCVW2vJuEUo0hR48xieNmlN6slMVs+n66E3T/OH1qV3nXtSc
eeIDeIF6T5vx8lvYjVSbUa/yO7wCnGM92fpXx6gU4mCbfTbtpn6rFiZWPvTdDQiBKy3RuEK65ZaR
jtCT7zSkahrfJELj0Krs8ele+GTP+iGraPpKC9ukyjyEk2p2x/yusRBZm3vwfHU87YEVrj8ZVW4q
CNQRUGcgeb1cPa+Y3XgBo7BW4+cbrYnn94Nwmg+z6MVjXqTDT0uV09NbPxkLSDOYuhNgQUTZLwel
EWD2ehSXd26Rd+e0ibUvLrpXvzyl1Q710Gg76fn1UiJShyC1tmKC4RusT4V/Xh2S7En0NNPvQHw1
frpQ/CTNLIPXZ7X+LZdB4XKUdaP+M0qumfSGACHeqamZvLfBuCONji+6APP1/vWhriipwA8xfeX/
EI6jxrqtACVjJvPFnou7sRTdXzvrPa7URDYW/bWlz2867OKjk93QoToumZm0R9sWqfKJwlLuBlGl
s5Gq1JvwaypKoOhl7AxPlt0031PpFX8I6QbyETPtQEOYojtWat/OgNiQDHigfjYCpRk0pQvmou1j
XwqzLIKyimIHcBu9pUOtKcI44rFd/1CafhGP/TBm8a8YB/XIj5Sif8IIbcoeKNrvuuRdfQcKi9Yq
4UcdHd3pK60RbTSBkCVJ2JGSHKwE3QvRd/qxaezsrZ/8eahnh0PYLPS8Lj85vd8Sv7U4CYWdOqis
muSfUfKjJH8+v/7Fr55F60hc5qCmaIVRHb4cKU+tzPRqCBMChyMfLG/yxXZi68bMdO0wtXMPGWQc
79zZ63bi69XheR6ZMj4iI2QR9maOJZr17tiwnJMl3RtOmHqW4Hx3bvOXRqFhgIgVzhRr+/Byfljm
QTldSuXWjVv50LjT8C6qM+et1yBzobiOAPB6G/K/y1EW8I8K6GPlFr3p9KGtp+aukNYeKuuFuVh0
CIgz6y0I4O1yFChUpMd5j9IPtgHOOa3b5oMOnse+eX1PXMVugLlw4mlRabTU4DhdjoN2xogiRxaH
iq0O35Hed7/hbCDxNOin2fk01qUYzouVR3v3/AsnDJQNY8K45I8tvpQX6UrqiRQIeN0KM0uTBpv5
sqMk0HleuhPsXlpOnaIkuSWHmcfqZpo579gJlGkopOMNJ1plen2wapuQ8/p6vjQQxQ3k2lAoUokg
lwM1UZ6URRQxkIeZNsIn4oZWc/b09lEoHj9zVNZyymY60D1RDC7HOOwd5Y/X6tkx16M9JtIL4YKe
5f8P4m6OE/EdBh7oXMKFPX8rPUGhzYr64Qbac/KjTaURtJqdEyJNXvJvn+AKsiKhgDx51W1W6UwM
vVsDGW6Ed3K4Ef0Wd/CdV9ZLm5+AAZ0CFSNYMZuAGCPtMbRJl4SaM4tTPdT9oW0+Wu0DuvXmqSAR
3pnWC5veRoFwpZxi9AJj5XJ30F7C8NJS01CPTPOHZ3T4rk6TvehHGhzzniHECx+QfJay9YpTpx6/
7tV/koluiiFmeW4azimVr3FB+gMfzOYwFB79GzXTbiLKtp+zLMninYm+cAwIWujE4vUC+v+Km1cp
rdBytLogOYw3qDjwdLHqeOdUv7Cc2DmRcNLzhr2wbeG3yDDKLIV4BrFSO6vW9MsAOHZsutR9+3yA
6iERCyGGUsoWaNEmWj/2s5OFk9e3D3lTqd/BI2U7wfj5B1+kf/g4r7S/tfkNaGt7T06SWDnXWQab
yVHwg4BvNiZHYa2djcl1UEoihtP4WmJDseJgkMo8kTkBe6f3OSkTHuftKA69blN6W5IR2U0jcyks
6eiKqYfObDztrm4SKQ9RL+kAqeB+PteuV/3ty3aAcuOl5tMCOMp8l3VKavoLNsRLF8RDZtmf4LKT
BZb5YOkn27M6eWOXRtF+qPLF+JLEKrD+18PA1buMCxYOAhBoGgxYBmzSYWD93MTxiMUqfqRo5Yj5
IPAZ9GdFfUj7co9feL2fSD0wXyJ5oB4BN/zywDQJHZMMWZVQVHAF1AxdGkwNCx/O/h4u5PqAMBRq
a3QVcWDizXk5FETGqO0aWFYDWq2nziric1NXv19fvuv4RvPCQ9EBnCN7dyvA2pm1HRUKKqhz6aZH
0xvFt1F3i/u6rLUDOrDjQ54Me8qPz2ZOl5uY/Ut5b0UGcBFuScbSzOeWugZcB5EXtu3noxKLB32F
p9wqaSWyxM/N0fMetElPyg8oZDUmUENLoKBQqWqU/IdT6aB+VjI9X75V9aC86/Kl0v2J3ZsGlLu7
/0xzmO/rCW4hZCkXxa5YVJXwxybSUTYyK9h+ai3yr3mNzK0vUCQezkmslHtP3+sQC61/lRGgOgaS
aFs4aLqRJNHuutAanMbyE7eWd7OeqI99LOfP6tD0ZymzZbwrk1kYO+HiGmBLJsrRwHCOmoVG7Ljc
RJqez4WRDbR4TcTYDqNjCtpFxqLYH5vM6/OnPi0acd/mrVt/ZOnn+Fbr8+oPgO7E+GK3YtYDNaUE
+/H1fXe9uVenLyjm5D9UL7fpiUfG6klXlGFvUK/RZ7G819B1+Pv6KNenFVaZB3KahjOds611SeoM
KfgtuJzODITfb4CMpsEU86i9gX667HlVXMeiFZuB1jQc3ZW5t1ls9F50Y4k4TFgHN9XRdBXaPRbw
2SZYEnv6YuWG9ev1Gb44JJ/VZnMRlbaYO7cpuslDAzrscPUK5Kjax1a4w6muGvfYZvme+dGL460S
RWCHuFS3JEEbq4QSOTCC0jRGzSkbk+iznlflI41frpi0o42yc7G+MCS1G7zbYdZzgLZJZt2pGu+c
tAlBSIsbJem6QDe65AY79e6QI7qzk5+/sGlgqKOpQ94A+nWrlYKQWSNaN2lCc867k6YV87sx75w7
gZDd3vFcX4KXgXAlsxLcOQokl1vfYjpz5qTaPQhDPQZhkvXW7MAqcO2nGfHUPsxE436Q5lh/AJZP
zyMv2baBJaVZnlLDQGPRcoScMb4TY3V8fWtdXw2sAZ0hEEeUA6D5XYaOUog8p9RahW5b9sjyGkdR
Zu0fClxlMHUUYw79KJqdfPulxf930DVu/JOQogwrFhnBglPxtjqJovQOWhWjvKlq9f/wnUk+3Wcl
VUqE60/5Z6gZYX0DrgxUd7PSThX3RairZX/APn1P9+S5JL39zuT0FHOpq0B32E6LZhfoFq0KI9TV
U99RFWQjYyMaHzi/LG6H5U7t670X/Z2H2p3u9WWOv1G/NDs/KorsrVrI3qqIQaePBGZt2WyTVSUZ
vVaLoPk3aEX6iqSKtsj0rX7IjAJKaBW0gykOVnOTwUjFGBPkwqtwETlGo5YpAGs67fn1ffrCliGF
UNflJYEhCl5+R3s0F2VUWnDUsVBu0LleCHzVEvYRcff1oV64tdaKBCklOYtK2nk5FF3hZUhMG/o3
bX1gCg2W3E1hvVEqYF022LzUddC5WxGMl6NAjhICFQsEC8YWEX6lMR76JReH1+cCi46/Z7MpKY7T
0gK5Qrt7Wx8vvcGJgASPIeZUxfItBeK+fDegO4h7o4yrog4Whev7ayFypaTjmzatOLrDog9BNWMJ
+kldNAzUMLWZhqOdJp1CpxWjydtuVGb9b5k3xmdAAHV2ptqGw7ye5aoWGL3VxsGSJcZ/qlnwahEg
Sdx3POYz1FztqdXcY2e1gIkkngr2TVJNWnfXWbztfQomlUCRi3Tlva10S536VqalTuyLFrhn5osq
U5Lz7OixdihmtFUPtTuYNUSWqlh8Z7C6AhygkHL4rtbD7Nz0liyrMFUKNQ10FLObs2mNAyE2GmQP
GS9py2AeYjAQUQFktRl0Lfk4VKVTHyWJpOcbmrDiB427qQ+qLJuLj3EMRKvyhynVUz9T9Wk4oS1r
D3iHRGZ1U7WFY/+qGn3uYY25c3OLgmZlfiwRGwMtTaPX+ZVZamyHTlar5REeRhr9ZradFRjCjWzw
IpGhUoGvBoS2095DMmxBKvfU8LXemXMs4q9uazffonERFKXzFhHSjrJ5e8Y2dfw+U9ptDpbX26Y/
jR3+5E5qKu1NYip9+ujMKLki6YgfZOcbWPIVZ+Qg9S/xMMGy9u20yeb+gHCu1H9DIyZqocuGJKsY
Cue/vl88C83dDgxL1aGPkqcVfnRu2Tt4YSS2wIEd+7eifLdI3uznSI1K3dfqZWpPRqS2yiHvo9T5
PI3c7f5oG2J5BPvZOqwUAk4BaM5Z+9YaVHH9wbTS74uRVjrkoMFsjkjwuM6XWa/6j4VaoC8j804s
7zw1EcVZov0xHXFf5ab0nb6DO+1PrczkbRbXiryZtGZA2tnxiFTQPdl0fgOcoPQNcrnxhNWd/ns0
7CX+/PopfCGirGIElFXXFtVVF99k25ZVrjRcDBkK/WIZUHqO69bbSaJeCJKMA5Z0RXtT19/EFA8l
3Qp7yjYsphxGNPLdSCTPPWQhnxpJs4csfWFadC15IcPqA1SyffRAOBl1fBDbEKpae1CTNnrSYeTs
cGivfHeJlFTlKOuQIOKwt0XLm01kT4mNbCVwDS96BB8jvwEv1z4WANvkj5iO3PKeTLZcbuamwvGx
zryWLTtUvWvdNkZm5e/m2c3a/+PszHrbNtq//YkIcF9OKUqy6TiOE7tJezJokpb7vvPT/y/6BV5U
FCFCT1u0PSg6muEs9/JbDk5JQ9mveQ3bg9Ra6ndk/NTmczsNU3wIarxyPTPSs4pkSIh/oqBPUSev
JC1+M9pZDl/Y8Vr7HM+z2T3WEYBNdzR6iKiy1KKJilCAHXkFHIXs8fb+Wcq4qzt8sYJedhDyD1ei
k0qrOLWpT4DP9VJdlMKRgIoDm5agARBdSmTEYDMT/JEcatDYDMn8ffsHfHzK9S+gfgArgqwH7Otq
ZxkQI6bFdcBH1sE0vHF2yhfRSHHmprXAdbkLE0c+TGppfLJNKZ6funwua0/rJ1VxiySjOWjZUq2R
fAd5fDClVnTHTI8b84BKXRWeO1FHf3XVOL9kwM331IE2HkFTQ3eXVx1hRAA1l49tKuOMNfRE+yOY
I7cqeq9AUuwQNPUnol1jJ1bZiKlp1rBtIawojLuKVRLUeRXEllGmsubaNdjVXomG/UzrRp/nJw7S
TlttSTnXX4cID+wzEC+KVsv0/xPkkh2ERdQl3C/JJD+rWpfDVWxaZO7T6gG3MdmfktkGGdeaOztz
4wrA1gfJFQwSaB+v20ZSbwaI1aUlU6XemKKm6FWi3ePLbN5rkGVotdGKvUaM5dqIkrgofa3I+4PU
4BE557Xk2XI87lyhWxPC64LCPGZFFOZXS9l0ekD9n6ECWwyVq8VCOeeJ3u98sY0NSS6IcAlKQxoF
uVXjZoSKi2KbUfpdKJ4haOQ/Ot3+R0PT7FEfk8C7fXyvJwU5huKByjcixV6XLOy4jFHgsxry+Tp9
TMGqPo9qM+3EzddzWroMlMdBMdFgWzNXqkAHmIfqip+Pifi5yJQDoTHT8rMidCEfNOF0f92e1/W9
uJwujhncR0pf67pmr6ASPiRj58t9Vo3HTq+64SGv+0w/9kkaBC54Aat6KCyLK9JobK07JFInxNvt
n3F93inTM2fSEmBRxtqht5bVSQ7kuvX7PMZNNJX1z6CL1QO1uA91uujPUJjTzsnbWu1FYI1nnsIx
eg+XZz5w1F4EndJCHhniya9iuQOn5sRS4OLXOgQPIEjLPePjjwji8qZZ2PILZR7PKxDjq3JBBYyp
SyDR+LykofTVibpaekeQouu+QCTqg7fCmcMJCFpOjQpGMu72s9JJcgu9BUzmIVX0bqbKkJV/AXx2
4h+RWgNYrnF3Db4MXWvaZ9JJ/S9ZtEEEa4ei8Huk95LjGUOZjp8lMUX1Tn1m43SAvkMOm3NGOLOW
IRGV5Mw9vhW+bWBtYQ7p/CWnerFzBq/v6KXUBLoecBQ75aNa/p87uoWijWNQ1/kVqZeXEzFUB0Hg
07tyo0XfjWxMTwFCT09daCX3t1EZnCQQtzeqa0gxXG6W3hzabpSazp8Bwp9zij6uaaEhdfscbCwk
3VMgEcBXyDnXz9AcSbSKQkYxU0n3tVHJvstlp+/Eg9ePwVJKX5RtUfla2NWXc7FHJyjy0GAh83j6
QzP78ZnsUH3QCvwh/ocJmRyvD7gMCfvlUCF3xaA2euf38E2RNYBwVmmpevofRqEEuZQ+4dGuS5EN
inZhpoW9Txjae0GpDajXFnuVgM2PA5YSHC/Yb+o1l3NR2XxqHJa9j/y2c4qVqTnjNTD/eXsuWx9n
adLZvGwAjK5gD7VSx2Fr9/6c1c1r26sRb7ZVgB4zpJ0CyvVQlJtgtNEPBP8HK/NyQqIrrGaOBy7/
TskfM91OfolGhTJB+27ntd4cCnQwXlNLp3Gt/Au7NOidBlwUacFvixawGxoVtYFe2nMIvf5KcD4p
pX3sOCC2q68EcGpqCz1aBINQ5pikInUdNEqOt7/S9dvx/5BfAMoJiK9ECQJ1FDEeKoPfdWo3exmN
lTM8i0J+jQI+LXlSpcfe7TGvH0kiahjVSwd3gTqv3ivw9pAOUsa0m8b8Mpn95HZ5tRinqIlvamZ0
kuxi72htTBTUFIpBqIgT0a376Lh4oOYBw9+XtRY4Y4hob4qrx2tom9UnUah7/oYbG4V0GF3aRTQT
KeLVJE1rgtDR24MvdTBYOhNvJUcUwSmue+fuV4vMm8yYhJ/yPTfi5fZPUB2BaJWNfmOrxQMchvER
Buke9mdrAaFqmHTd0QqS11VKQ+/hPyTh6FdFaxb4hSS45xSdGk1+pFrdezan6v0Yi4X7RiUTuh3B
5Lr7nve0e824QsA5AWErYFMiWpOkerLzXG19LMA3HGt0npjc6mONehGjX9+OvtCK2k8CUz3nGlr2
KAZVO5t/YxmJmiiT6ItoFQ2ny49lTjQ8ROnIflMqxkM49YkXNnZ5iLgcT72WdzvjbUyNOhBXI/hy
EN/rBl5nFLJZI/Tpy/gs/DvhgoWEoDDyJxIAY+c93pobElmGvvCKKM0vv+U/gU1TNEHFrlD8sSqk
o53j3Z3pafZSzCjoV2JXJPn6IqEBQIULRBisPnUN9knDtK2kjLaZmtjGZ5map6cQb/zIk6x4FIBO
v6YT+kG3b6/re3lphuKuQK6rL/Lsl5MsRrBv2EENPkG3fFRiWXIDPCxOd49CAr/AXomjiRVXIEzo
L/GcZBjV6tVcTw90h5CeQDCk6u/OckGDoADGGABCKMZeTqc1cdbIao51rXVwwBRTfJklqb5XlQaU
FKtG45/Gokyz9XIUfLn0OMMozS9tYhoyeN0TCDW7RaHfK8zOmwKEnTIhuGIIjOsYipqUEsIzHv0W
+LoLKzLHd0ZJD5YZlv/D2oHxsLl+F6XudTc3LahAj608+jPscrcTUoIWhLX3XF6f4KWGyyAE7gTU
a4Rg3sjK3Eyo2LPdJfwtB8WVon48mzhIHG/vuq2hYOtDZyf2oEC92nWDbaS6VVazX1o2XV8ij7Bz
IW8MybkH//j77tF0oBpoAS9yllBFLjeFo2IfxnLJ1KocpMYmM/OaYbBP2DXeK6fOpgBWhUI81wX4
kDVBvCmTqhmSQfbrOnA8FdvIA+pWxf3LB3CZM8Q7SWa1Bt+0iEWPJbY8QBzz8kCfHW3cTMxnLZH2
5B2vbiF6ueQHSyWHbEFdM7VVDVII3mWWb1Om/jmOUeuVQ5R8vf2FrkeBBcLVCqqYB59n//ILBYOe
hGWNQmY9NvWZuv/8bLcl7MPbw1xtOw1HOq5S6MwL+HsdVA9daqeDlFBKWPAsWeTgDapVmOQY095G
uHqiOEoWmTeNcP4NlNTljDotG+vecHq/ixvxZvZJ57XprJwnOW1PTVPsgemvp8bRRV6U5ju4JzRj
LseD24/8RKoMPg1m6UGb1NgdujI8jUqzc5q2ZkY+Qlqy6Gpzri5HmipogIkhD36MGfWRlhZtwmgs
TqVSlN/1sNjLiD8qBRcFoOVWIlhapOdpx6+nZnXyHFgUe33RhsEhhA3+ZGUI1XWFKD7ZYL3+TLrJ
eELTzoFVrTpnOqHDeQYy58cqHoKTluufNHnaO4VXUQGrjFMGipYK39qwVoWpMLK6otOk0U+tYnJn
XZu9sWiLz2GZDYcaxbVvVtLusXOvqVNUwnhBNfBDuILQm7lc/rE0qgoymOp31OadryLupuwt1aDm
fisKKFB/BvaspyeQ1br6TN1iQuGlrezmaQjRfz42ojUEFjw1QbVT68qLgxidfgBvpc90szM8ZQe1
DMSvlnKr7VLlTKV/TCkw0gRL0VGGSp/FWX0IhyZyHtoosatjh0dw/qnDmMX5PomijD1i4KJxSfdS
6WeJdHXoRhWnzUPhJwxcHCcmrfcqqlPiUFAkre8tCbA64DXA5y0n4YpCRY096wlnNN9GAlQGPKCS
D0VYB49aHjc7l8r1NmAwkOAQtsjWSVsuP4hIrUZLZmvRunbMv7XWroKvVT3ouacGhpafa90QqU/X
ctoj6lzV95gmeRJIDiIQyl+rEL8ycieIJ+w04trWXc1JmgeccoGydV393HRoYB6MqmyORWKKr7dv
0usLm4mCsyW1htPF1C8njRBwNtp6qfkFkiEHWLP9Y2YW0w7x8fqqYRTUonBDAWfPaJejqOU8pqqI
dD8M1Cl2ncJM6jcqnqXDaPDUka7JhnEnhNz4nnggAfrF3INixbqkaEjokU4Dg5IKTt1hNtH8otko
5fqhVEepPaSI2QSg9rh/Hm+v6vV8ub0xO6e09OHlsfqgJWCW2Rh03QevZWpeXcTFRIcTX4FjmIeZ
cPU6qGrv9qDXLweQoIVxSJF4cf9ZfUrH7gBmQAMH1+TYj02gMwyc/sc4s/eUKa837NJVJ58h09ZB
6a8eKc0Yo7qim4HCJq7HmipeqrR8H2Y0/PU+fG8knJyLXt/ZRdd7lTL7ov5AAEgat3ZTXyQ8hlgD
9zKZQD1iPI68vouaewGGFETACyyamItI0JrPj6eZDGsNiYnBspvDWGrBudUDwy2RKt35Ytf8fbIo
whhsoT6C2jXMvdFV0G9lbfuZHGTVv+1EfnBIgFwBWaHXbZ0BPwtxyoIssjxRB5qCxjntCDRZjMw4
j3HQlc+mJlS8yDuqLA+5JohUucWbIkVapcQCrDXqPNmjHix76fIpXyo73JdUkIAxr7tnY+yEaVbl
jg/Oqxn9RB4MuBWwQxMvHUwlesrtUqkPOObiZWNLGE8dmy4P3m/v+OsNwY2JMCoKRAtfc/2pBgSO
LChdwo/lovsjSEo0/GCkvN0e5RoivyATAUHSQ2bL81hf3l6KPYgFoi18ZGU5VEDHsNw2jBRnoqyn
HPqAfwSCuImxwD+GHN/KL3anod4zgfDqH6Wu7h/VOpH2KkMb07cp92LHZADOgytx+buKDN+PGXkH
P5sCEAnkzE7pDlU23A3WWTgYi7QBSOSlXL467u1UREGJre4TkrDJQRmb7ixVCL3cXuerS5MzAG9p
QVpQmqHCcDmdYEgLrEpKCgu0gl+cKmweSgjMnxUra59wu2/3TBmubjEGRJsEZBWdIPKJ1bSIc6U5
lyhH6kPnPIctnj5nVKvKwp2iFrXrwsqTf/V6ntABYnPt3DNXX4+WOpB1Xny+38Lou5wuisKJkArw
FZi9E37ndGXRaHGSfCes2VhWXiLi2kUKBqHa1dtb5FlCdzWlnteGs3RKVV00rhr3xTN6c6F2MrRw
3HsfruHMSJQi1EWL/aObt67DoheKZfeErv84xGN/qPO4So55HzqvtjJaimvbXfBviuceMD0wdx6w
yNJ2saCOv4f044V3e2ttrPXC/MLx16Z/hc3c5VonTRlaGZGmr5kNHASjDx9FaJQPt0dZ9svFpcik
0WRdkMbcwdjLXY4ySj08zCZX/EY0yUNbIv5RR8LxFbbfzubZ2LoU1RfWCqhc3pDV0Rf53GR06hV/
GOXei8zYQkzFQJJaGrODnluaJxR5eqnNYI8gvzVJUIKwQWF3MPQqyojNQQucukZiDlmlZ2C/08vC
QvuVm0N/73sPIYpkkXAGsMuiGHO5nlk7NSB8FcWvwbA+gB+wHtQ0T3cIoBt7g846XSLKzwuRfVVU
kpBMqUhjOB9xWZ6jWv1pNELb2YAb34tdxz2z1F9o0K2+V9QEVhFJJHuB2avHoFHLJ5CtYN+01mzc
KVGtbymOQcc8aMada3VzaELgRQNgMSpY7X1sZzJJaIG6ALzSL2WGpLuZZMr73Jn9dxl3JMyNHAFy
2NxTPty4efB/WjRjQF5RAV+dB1EbbTSIWfFzoffPQdSEp75toz8RoMbbda7udQ3kdSaNB2lBFRyq
4tpPCBCYoiy69SjzW8prJlWdJ89VjPNiD1bw9lnf2jVLFZwdQ0cSuYjLvVm1gUzpFTeRANMSL86S
8FSERD+3R/lQhFldKdTrNOqr8AN55VdPVDMJEyizrvqmKJ5GRFTSUnrUQumTLAfvmWQc5d76p9L0
L13o/K3UtotBxrEzNOituWodQnMPn7g1b3Bg1BHpVJJVrX+QMuKOlscqHZs2P5itSJ4yqLwPt+e9
ccnwLC6FETJxynyrUEAq47CbywpZyTjLvnVJkPhBHBnHuZ734C1bm3Sh4oGaZ6GvXNhkueqq2GIo
GRb/TypUva+Fs/kuQhE/JsJp700N6eQB4yGY5P7kylkdx1RIsj7bie43WZe9UKBPPAcFwkMhyeIk
m5V1/yW6FLcoa6EzCv18dV8rca0EWNupPs7NM+6vmupFsn63AA2zAiACSomGIbnv6oPVZjdHcB4o
1FhSg7KpEnuzii4ymk57ItcbOxBxenDqMn8t5/3y5JWqJqCZ4a0TNnn1dbCC4KG0h2Ln1lSWx2V1
8mhqgOjiziQ/u+ps9NWgp4Gs+cHcOmf6EQLyZC5epmzqcxe4YFsjf6OFrlTA30j6ThwHFR+O2wdh
Y3dyAIgneHG5vdaqdnNNzbQo0NZMR1IhKqWN8CVYHMB8BgdnUj3ek2PfWl4UcXXuHDTLr7ph46TV
SoHEKKhAMXlGbKuHvGzn0+15LcHtenXBqixFbnK3K/X13qrLWFMD3TeM4bdZSm/VZDzTk3jluf9m
R9Pr7eE+8tHVeB8oDhIZwM4kc5ebxsoyVZuC0gCLgFzlGcGpPnokf5oHr6WYEXrpHKM1b41J+Ujm
FsjnIcC375DMdZn/MsI4Mx8lu6tfy6A39G8A7iLbE2MfSQellDT7bEmD9dLCeVqi2GjEbSI3U9Vv
JTlV/+rTGKEiguUuem6mKHHwXNScN8Ocp/JQhimRU4Pza/soZlVOzlPYGNADpN7OHuD9960LdT3q
f2jVpON/0/SSxD0v5sILx0b/UQ5pah9HVW5tT6slHdgkjCbYsIiP255akxq4sYRKrKtboYrG1miJ
P/jy7S8lS8fAS6osDo+aiFFnJLBFTWsoqVudUhA3qTuJJPtmW0L9PVGDHg69qk+ZN2JQQ+ogC+mH
WUJPfTHkMlCfizBrfDWwyvzQVXr9RzgJUR60UO5sF81eLX2oyFP+LCWZioTZZnroTtyT8J8UKfmd
yn2fnIdoVH/1As7YAcZQ7XBxDaivZpmT/BWkDizPSs0y2cOCrbN2jtvG5jfB+BOsLLrGV3UterZY
22TIGbc9yNK8tAD+DObs3d6NW6MsnBTWmJroVTBY5FT3nYHNH0iq4coTtGhJn/Z0YrZG4aUm8iJn
JzFZXck98AlrBkrk100Xelo/WsdR9HveBlujgDskqSK6XERULg/WwMvi2JJgLobcv81yMvzI+iQ4
3l6xD63S9fld2CPYDPJZru6LkfJijccQtc1cR155WppjzwVZCoVrhExUD88zgDGNGRLKzh0qll6M
1+FvDDQbzVNiK23erVLtfsvUaOK9X7fxVsCP5NZc+rgyIJ3LRQinAkiVALdqok37PTdq5esUS5aF
2oih4WcaN7K7CBX9nOohOdGTm3xaDXuJ/tanQAIOHP2iK3ZFIW7NjFgGsVtfrTPlM+T78C+0Boyd
csJGaEZvEkU7tCIoXKxR3LOtS5RMCAC5dn5NsQjOPWf/kHZ9t7OsG/NBQIWKE9yQBRW3ilwgHQAw
qYTqh+MAIc3I7UMmWc3OS7Q1is1J5JxA7uGwXH673jCSnAtX9aNOAUeYwX0bCq6r2xt4470D1vr/
R7kG9w0o/9aD6mfF0D+XSWZ+g2GmutkQzU9K1ZRvaV/sJZ2bU9OhXhEvOUQQqxylC5I5C5uMqRV2
50qNMz5UuWXsLODGhgAIClRsiRgoeqzumUAKW10tRs2PhaF6Q+D8kOVJ86IiCXcWcTlGq0sAtUkK
ApZJps7uu/xUuLTFZg1wDbY4YEypSs3p2E520pz6Jk9ezEr6lodz/RTXQv9++/ttLCVDMzt2PHtk
vUs0m2Q2pQvo1yTQx5Qr/Ihdwl5B8poqtxQHmBxCHURg1CQvZ1hJUzwWTqr7aVB/EYbyb5/ZEjS5
7mRLxk8nirxY+m5V0mcuw28z7VCUbNRXG7SIS5Dl0YAt3KAbvkbN9NrW5nxQ5r3zv7USPJCgIVAq
WFh9lz9RoxViqRMrQTsLb+Jptk9BjJ/a7fXeKiBSz+d/ZSyCWczichhiRtpPTqf7Ajo9YAG9qNAv
7mf9JRowhj4h6xl0nzJzyNNndU6onSoqQjYnnV6jQjCUWHuJ29bESZ8gQnDTA1FfQvX/YBXB1iOT
DIvTzzqMn3HxyI5ybO+JAW2OsshPUkXEH3ANNxmpRLXMT/crY2xPhdrrp6iv6v9hO1PIBwyJyCV5
73Jd/Wcu0TxMIaoROuXZtD9WspmfTczdd87r9c0AmWNB2APVYT7rVHfoK3pIRan7eicHp96GV+tE
Snsqi/b+ZVuGAlpCKZRWxZrRNCGTn2pNwQssBwak+joafljhLhdma0agc8BqUd1eSJqX69b3aRdJ
GnedZugxKh0xFZkgMRziV1Hs5CxbY0EkpEUAZkah9nM5FiRT8Ocm+w0l7+DTWGnNQR9syZ/qwtk5
bdevE3Ei8ZtNJ1KnTL46bF2Hav8oGYZfDPivG4FevOR6m58BKNk/I1DUbtW38s4e/Kg8XF7njAoN
AzUkagZ0ki8nGGVtrliNbBA6kpm9zJTo/4kjJy9NrwhLXMgrEoeQ/EwtX1VEGuajSOvmxwBMuD9M
jdrXroxzzqtAHSIG5T0MKAJg7gBLsV8YzSRRXXkyyqL7Ipyw+DuukY44dLqezocEltDsapkTvNZF
Eb0aoaG8U0Sta1dtYvFWdnh7uqrUx9J552ZbFnM9bXwU+K7wQZZW9mraSFNERuOYPrxv4dLH1R5q
7v1DIrhR9FYhIYvNr00faw+pwM4HzwqsMcYoyj5hnFd4t3/O9X3DryBCWB43YMPrcE7C+9Ls8tHE
naYOPPxJLZhlk72TV21tMGJGKAc0zhVnXcZUOxxDklo1fT2Sxj/HQW0OOGNkD6KJIn+GWuz2fens
MDw3pkZ3jcYwlADgH+tORa+onWZ0EXJJTfCngg3Ia93n5o/b67fxZHNZQywG77gEqWsootH0uj03
vfDzIDDqP2VLUqHZO8jPx25qYQswjz0CdkEQ2eqZJ1sP/DrF8NZFFDdtmkOVqUnkOgE95jds1Isv
dlGpyaMVi3SAlG8asR9Fcx74cZenlov8YqbtbMmNm4YngKoIPFSenDUKYRyHnD8CC8nCofCQnsOT
pIWjVKCjcf+TwHItVltLO+6qJTDP+ZxwCi2i7dQ8VcJpPCkrpHNSdu3OUBufH5w6kwJ4zz21tr+o
+rTHCmFiVqC+UJ+pae4W1l7ItjUKFaWlPsd8CAsuT3Mr944ajLntS7MBEkbD86VXZ7FzQW+MQuWK
15KEiF7VR7HyP++1mjVp2YYLfopG1ak1o/EMbmuPFbc1Cl0TFQI7nSIamZdzmUpHj+II1FJud/ja
IlP6UBbjngXEdRS/wC15qfksPKNrv8dJTyjucnAps2cUUuXkXQ+nB0ubIZOFkRcJ80if+t/bx3S5
VFeXLsgo+jTgCBE6WEPiS8tETt5JDN/iZud4SuFrwln+Yde5gq5EyGe7PeDGWhIfgO2BtwNNYk2Z
7PsMfFLcSz5q6dGh1LXYixoz2zm516MgWbugB6DOg5lYK1tBKAHR3c2WryFRcnKCLoM6S+Hs3rlA
jzCobhCF0LxYf7HaaKyW4NrxA4qnr6IY1VMEaeL+UaBjEjgtjDvoaat3sa/7UZ0E9T5rqU924B//
NhOao3fPBZ4sXwbABWDfNSgwitE0a0Cg+MABgtexs8ZTOifJ+/8wCrbwC6hymdHqVhhqY0LvKRZ+
23Tlw2xjKxSSqN7d2qHrws1G4ZiEjFD+8rwSEQQlMtrCn6FWu+MMbnkI8j2bkeujA8YA2jQgElho
8FYuRzGntnWqznIgWkZ65MtDrX0pg0B7nkDXKCd9cpxvd68eqIYlwafKRB68yoKRzMBKjUqsD27N
fhRy0ntmpe3t6utXD4AKrTGYBKBE5TV6Couoro/STPjhXEiEjFN86qcy8Qc13nOZ3DimRFmkQDCo
F9bguvvgaFVh64nwBfZuv2k3Rp/LorJ38K6bo9AkhqbGzia5u/xQjnCKebAqgUhh1eJ8EVYPMnJF
b7c/zuayUStb6ta0uNedvtgOcQUtGQUnO3GU1SA8GdGcPg9L/fX+oQAQgL5bjhLXwuWEQtXJCq1t
BZ+kag6K2tuHXFhYK7fpHlRha+24FkgcP4qA69KS0TZDW8o013I86z/b8xCdZjXa01LZWjt6XpTK
OUn8fbUPkkppw0EiVgyFVT4EhcPbE5oYlQ1593h77bYmxN0AQIFQC13b1WboDVWCJDsJP0GcDwB7
ZJystO/uv7Mx6+G5XujmODCsbiA5wJLRjjR6kuGc/JHk4zvoZnUnxN66gJCvWl4flo1s5XIb9JKe
RWkVCb8qNelMny75rBRh5Ea9nH2z5Dl/uH/pKLzwgrG/6RcuS/ufYCtEdLBsAOf5rRkX33or1J65
JvZcerY+EPwekKVwzBdg6eUoJljePsYF1aecMR5nHHt8XZ+dr7fnsrXjLHozNMtRiwSwdTkKHt70
JZtB+FqvRF6Aw/VzoCOCWWE8e7o91OaEkEFZmsYfDevLofS6QAnXYSiA4erfRVFPTxG4pr1125zR
f4ZZXQo1NlVx1s5cCkWrPsuR8SIVTnguJaykb09oa99xgJZGIHEJe/xyQoEikD1qVOF3Tfvea1Z8
DqRxcOuib4+Isabu7eG2JoZkKIeIpiAqGKsNMU14qBiZzmue6NZb0yXV9wKOT+oJHLF2prYs0mU4
vNioovBKNoGq4JqJ1SK4Bs2sD55my6iPExXNX43RiZ9ZPOb6MkMS07G3kOG8PceNPYIwFoRKrnTg
KGtEXz/M0I/6HuVK1AaPOZfXl3a0tF93j0IVnTcDZC2U6zXi1ZDaLFVARPthOOOLRkHiGLWFev9c
lmIZVNtFH5ja4+X2GKpaUJlhLgo6VctlNDwHlRztAD03VgzwiQVqECsfSpva5SjWGJR2g2WPL+a4
x/Z0lI9mbbX3n13sc0Aockegn7AWfzSmskoKagM+Sojjkx1ihyFQNt1RXdmaC10iYJZQK/hztWLR
HAdRq1SWn8167xaDLY6tsYvqvj5HiL2RR3BgWTB5nRM5yD2aCtbYoPVn/BjzwnmmP2sf07CV735k
+f/DsQYdRKTKd7r8ODi8pKkkl9iiWqPmyQ2SHbz+xc6ybU0Ipiw3K4oWvIKrcLgpVSN1NEbBZdd2
Q9RQDk6Pc2iBWfXOnr6+F5jKEtRxcD4EDy8nJI3SoKohe3rq7O9dIvl9WP0OrO45mzhJ2dTslOg2
p7aIn9GhpE6z3t1SixHJPDK1MJfVw2gP/Te7Uo1PqdZa3u1LYW+oZXP+51UvFXTFkmQ5SJI8vY3q
gPF6ZufnJg2jnVldPxxsbuxXoEwAuLtC9itVNWdZYpmo/BuvhlX/Rnf6R9DYjQuY6PftaV2fqWUs
EB4LC5pHfnU/ZGZqOfVSu4skp3JBFNXHrpn37u2NxaNPtEQRoHEIXldbsOtGR3L00fILSPDzAb1g
49APY6F6VDHtnVO1NRh3MlECESV+W6uYBUFhO24C0/KDYExdCXCTm6bzL5yqtbuvPfrIbHi+E/ud
2sblnkBP2amHULX9iZL0QU6t/lTTu945VBufCJTwsnIUoMjSV7dEXWFdVIWz7YPadw4TWm6eVBf/
3L0PaEjxGC2CDyS1q33AYz9EqUotQKlbyW2LNntIC3XP+eCDE34ZOJD1LYrgdG2o4q4D/gHncmnA
nMzHJXqu/Xzo4681EPa3AZM8063UCSUcx+riz1LCyfKSOR3DQ4mAPjRhrTJVDl3Gf6KkGHv/0Ie5
VA+1JebGNYdWtXx2YPmqON08/x1w74pfKWJ3UuvKkSYVwsW7MYx+hEWtNAeQ5chN3V7FZWvdmt4q
BkMSaRHyskmhicUzf+yb4hhpY/84TOb8mmTiHYLdSFk+Sl6aJkp/3h5+Y+dDSaKQvFRGwSSv7ig9
t0WnGw2OzQ70vboq41OIIPdTkJq/7h9pabyBc4O8R857ufN7W2hTuCRuso5Lpt3L0pGqtUVlFFr3
7aE2tj+BGI1FpAaAoazjJGHHrS5HueRLQRYcBeZhZ9bgbplXyhEg5NExWNYPbN3lhEStzlKZR5Kv
lfV0srsSnloV/Km38p4Y49Z8eKuotpp0tolkL0fqtSxLs8mUfKqtttejoWGAGIJ8v7NuW5uBD7Oo
oUI8pMB7OQ4dmbBsizB4sqyi8Oasyf+w7KB4mGdrON/+RBtoC7YcPUmSXQJmSv+XY2mVNFOTrRGL
QRGRu/drrRXvU6lipprC1zatUHbNPP8q5e0ZRc33cJz2aiPbv4F50ojiAJBGXv4GIo6qVsC2+Fpq
Nv8aoq3+7CZ59myUYU+pMB1XEY04J1lteYOt1q921yqHmBt8J///6HmubgGalQtnhWLD8qxe/hKr
NWIZKfvqaUb4Iz3oaAI479A34/A0jXKs/y2no/hZ6pM0P7ZNgDZISYSD9aQS55LwCAoRrsJSWEWl
c+pT6a2JJglZ2RAGjjdDHVF8wJnSO7QYp33BubaKvg1mJ3We2epQxJNKLqpD2mZWY7jWZFUdAOBa
9kvgBupnKPbcpbKI6qPhRE76Y9DL8T2utTo+tDZGCq7SjqLyNBHhDW2SxmonaZQ/GlOmNT/KXT1K
b7BdqQO4lVTV8ycMVcPsLcrKvP9SDnPwmvdtYPhKJszwMGW58xbG6agchBokzpOG71b5RzpNcn4A
yiQNbqqFTpm5DUln8m7AZsrPPTFD4ZG4hPiliKRsD6IIHXCoyjh0p8Juc+lZG6w0PdtlYyb+ZBnt
6I5GpiiuIalkBbrd4ZiL2II2uQO9E+sBMkUb2C41wPp3LCuZc6J12DqEVcoo+HWjMsb5obAzuqWp
nDfTF2tKk+pVrYs8/0Ma61FD0KG1pl+JHgfpMVXUWnkZIT5ZbgySvlS8KbZEfgTiERauHUTWeG6M
DG9KzywDQ39CfytLn+3IiUovUGeDRHY2U2VPi3/jisEmncI+gQnF/XUEFOQZphNCEf5ia/yE8UwA
VCHodqKfj3282udgTaFnUcFDcHMtGACxVUrDppTAB6rKk5rq7XscKsMhEgvEG7RE/4hMpfIaTbPz
Mpdy94YZZPLl9t2zNVccv4EQLo8e2qyXh60ctQrTQEf4FpJsB4Wy+DFWq2HnMt0ahWwdLDJi+IvK
9OUoulKZyuzwsppxaH8LMhHSpq2KnYbMxpW9QJCoBwDvoESuXo6iqTkiymoSPGVCQCxwCvXb0t1+
DpVA3uMtbcwI1AY9EnrOFnCx1XWZt3U2z0KSfCFzRR9U0b/h01Dv2Rl+xMCrTQLgGtkO8mkgImuJ
qthqk8nWGCfq52d0aQ6SGcRunIefuB0fm9F5iGXbI+P5NA7R50kLHhsbQ8mmC15SM/VqYCytMp0R
9D3lWfZXm1YnTMeOSQYJIpCKwySPntFMhRtp+s6ztpHNAtdcWE+AGlih1UuNTG0yIqgdPAHX/NFx
5btUkSVPa+rnTOOfhXk/K5ADuzTqqeJRO17jNzOYXfiJ18GTZoStq2fK9Eik1e8UBLaeSgZYHmpj
SZzXjT+nisxRjHnwJNu41YgsPodpCnkMrKBhfjZFP2ArY/+smxxnQ/PL0Fk7T+TW5mNNeSApS4DO
Xq1sWgZaFoVT8ATHRPkdKUmnuFUNlOvuuwEM7NLEoBwK5m51aqmPY7U28wFDNGr+j7TzapLTCPf+
J6KKHG5hwu4Oq2xJ9g0lOZBpcgOf/vzQW/UeDzM11Pq45Eupp5sOT/iHQ5a3Gn4Q8Z6W593JcIxI
bNClummVzKMitUVE8aWQZkxdSkA78XX8bg+PZ3O7Hang8B+isiv1bwu1EgjK26Nqphe1Ge3iSP2l
wgh1yVECjPXByT4U0ks+GRXiJjvreHsvoWYC+R+NfSpj1Heu7yUApQXEeJFfdMt4JkTIz0h8OsSu
b5Z/s38RA2wArOAJSdauByq1qhlla2Yhn1T9pa9zIJzQdy7zm+mso4ClZxCONk3V61FSZYa/FltZ
2E/ddGTnLMEwmtpZMZv2PwwFNRwg0cqz57q9HspIEAYvTJGHSeFo+ctkO9EY2Ha2GNg0ReWyM9xN
5YiZccfS+sYCgVLpJuYfSlJhtDTzsOpsYftLZ+B53FrGu7grXEEBbrCPjzflzeb/NSLIIhoc8AS2
Qrb0PZI8b2QesswtpDVvPmbIs+3cF/e+GKH0/x9l0yeMcl1RR63PQy3XPaoENl43Y9P7dZO+2RN+
M6HNGyzweWtTupGhatV96C6t/t5ohu4DdZfhrcoB61DsRBJbeoXAgq83R+XUZdoaDDVhpuDHmXT8
Tun3EqO7ewJhUjruLCF4kutRFFopmcCALRxX5VgAsuepd0IttV+Hdte/7u6HgvgJMRNKNK7f28FU
C0dJIw9l6qSBV47zMYqG9MXN5N6HujsvdJpBANOnoV9zPZSYxFRSvc/D1Fje4WB4MKYKSxPNCtox
2uvlrQ/SVRTDp+JSWClq6EXiFXo92DDOpVOJPA/FYiXfaOstBkBfGWk+ZjfSwO9pLpFLn8ZhOiyw
DvfCqHvrSuljnSt9D8jY1+PXqpVrRlnkYYslFPvexucmN13ZByOI37efaQo7DlEhWDegj+uZ/1ep
u6d/V7QZZ7onH3tXx54412kVnd98c1AFIUMBwY032VZL2UYHfRrAToWpnDzoPmb6NPXjtDOXOwvH
KAB0wLehi75NhQzooX2maVzAohgABzoLJavI5d2EXvd4QrdiCyvqkYQLQTx6VLRcrtctEWZZxMVc
hGMze/pRK+v4pxNF3eLPoyemYKixmg0qx668U0My/0/VghwMtNJRh0NGgvEqFGv5Z2gr753AUVrx
bRGrex4Wd25skCqIrrGR+Y1bHsoyqJiiFFEe5nNn/SB1b45SKsPPx4tx53QijASlgrI4jIctrzOb
lCYlhszDWbF/y430yR1UXLFBUMa5vveR700JpwxwEOSBCCFuFr5JknIReLmE1OLFqRlEmvnNTIFy
53m9O866WelzroXCzVVqs1E1dC6LsFGi4pBQnPETrA0Pj5fu3pYlKl6XjSounYzrbdSgpJ/2Q12E
Kb6cE3RJcAPt4o9z/GZN3xXoBU2IZic8cOrx1yMJy2sVOZpFqCw5yumeM5/mMplOj+dzb9VW1hN+
ZOB86N5fj1JUddKDAirCCpXGQzkXI6meYf74D6MAt+Fy9Fbl6s0ovKBGMrh2Ec4IHpykm7dHcyDd
/D+Nsi1GO7yhtR4rRYjJThrIsSNKxcLvP+yzVWhq7UDzhm7VmZyYKSY1o/QknAgh5jo3AVW8x3O5
s8/opAPv4g9lnC2UVVoVDHiRzy9zGbeAyOijjK9qbpRf5ik29qpFd0dbLx1ea+i4WxsCJ0lTEwtX
mMsS+0nfrZAiiLTcOHSpqf7+9pnBo4b/xwIS+mxqQolVRFk01vOL3rj9uU5wcPB11vN3fL7HnWds
fXk3kQGZFvkIMCkkH7eRQa3KuRpra3lJslZZAtPu8z7EhkOtkURGsvSYK0WjBi7o8b2g5PZgrV1b
9MUpd1M22l57S7EIc6xd/QVTrPmbJWt5yCxDPD9ezNtRcAaiNMpeWVnh27Qzb7FtKCJadnpsLyc9
msWzqo31W0tfIITXWICO7eobsY2FFa1ql9gcgIUin/BBQOB6HpRag0Vg7L3Tt18MzNwK4oaDRxq4
5fohiyznyVnxgEXpBAAjyp+60pjvsd9zD9qsaH/ao7Gn7Xb7HjIoOHvYxwCGbpyqda0r5wl5e7oT
brr49uANB33m8+F6bFqBM47YZDz+cHfnifITNVEmSnni+t5162iW2sosMlKp+vHkJKe6pBXUAr89
ySSe/cy2vzwe885mIbZYpaYsPLmpPV+PWQ5wuFtJcyudbBkqsh/e8xC/GdRk06RembR0WSDfbBN4
vmmMIovKKIkyHUt7deDC3Pf8eC6/ronro01hmQ4ED+QKoNpyMDw3rdRYoRxbdGYnP+eJUVSUAEXb
fSljy02fKR1q0i9T0Y9+1BpykNhOm3riW41KkZPIvIyCDtdr/lpX5Oo7L7UQKMet1pHINFdtcTSN
AiGgXJ8961RHaTkEaa3le8/W7eXLTNgIVP3oelNFuv4si9vFwnSYSdcYwMBog5j/wMoAFd3li9hL
Vm67/MhRkymtEu1r/2tb8/WiofISq0ouizXZKnpijmiePDVu3LMddZoWjpI63GXEkM/7Gsumip/5
hSUVmCX1kieXPlj1uhiW0gTGDJy/9K1oXuITd7j8QqlrUAJ3Rqn2FQtAvX/X55HMgrZDlfyP1C7L
6Nk2GwGbk9qn9lX2wht3UHW360kKSIhPRs3LadyQ9uZ2adQOcl5el+TR/ZyekOAu3nWo5R8f78Lb
i4NHExDp/2s8ENhcfzq6psaoZG1x6QHQ+IWyFMe2dVVfU9g9kVje3Ain9gysGC9J6jnANDYn2K29
XI30pbiMUduWhwXNcvfQ0wj7pOuZpe7EU7cGyzxfLCMVTYRz+F+/nh7ydK7W4AhzwZA37it/GRpj
+O7KKXYOQ+4YVeX3VYqLbdKYWpr4XYYbeiCBrtcfIICZ2iXDZPaH0UIUf8oNeoGnPIs1I0ympqQV
WMZe9dVLM3061LGj/w2qPSrfd6NV1ScRG0pytPusrn4rdJKxk2IsQ+pPCan9O6savb+pN8HD1Pk9
3mWhndydi3Hqxp1vfHNrIgmAci1Qe8CgIMc3az6WHnaCosou49Sb/uwo2SH3ij0c0W2/DqIu+5Wy
DA86bcHNVuqQ4coNM5suLd3W4wwI5qJalYVDWFT6Y5zoPq1z0BWVNV7yokzO3bykbyWZrGrVsEvI
DalSQhm+/t5JJyrCW7W5rFjFZ01G3WctSbrPjw/NzfmkrIbSsopAAfkNlf/rUQZUqDSJcfWl16P6
MLvIZGVlpJ8tNXkzUY+hVrAoroawOAGvXw8lhNHRSLPbS13oP3orNw+IVs87T/n6j1y9ROsgUJ95
9OiloZNyPUiODJEbL0iTcBRy81gvHNFDZKaWcVCaTlrPKpUD+ygpdfxlLBnm9V1nKHuvyE0RjF8B
4YnhV5I/y3r9K2ot6xrHnrtL2QjxzkrHDAXxUp4BeVpJAMcrPleTW/ydS1t9KySSLJXuLigWVD1W
gdzroWdqqCbuQ90Ff6BvY24O76Oh+2o1LrqLWVLs3Erredss98oY4sUkC1vJa9ejyaWLTCVN+4si
WvspUo2lPtaZKCI/FWXUBbOsRvLl1l327sOb236VP4RYuPrar26t68b+d+ltaC0AEdF4KdusiZ+l
kzPdRtdQPm3GunhpI9HsOdTcflbGXNshRMRrf3t7WEpwYn0WTZduGYlaikoq6itKJbaXHjoVx5DX
MULC+31dJ/lXIbplPr31tBInkLETtyGARfHsetKVYc+anOzxktWa9S0vPPXZREgzRJh+2nm4b29a
ZMi5ai3AEXQG3c1cuRlXT5NcXgo9lV/MIZvfz1GZ7iQzd1Z0LXaADVXxxrkxH6OHpbRqwS1qz7jT
BRHN3t5Hz6sqj5XAz/UCEMWJPrYkiVjwUmktd27Z2220sk4I9eBIcNlumW8Dsm1dIeb54mSushZC
IMIGIrbL9BVrMbcBM9kn45s/45pkkNpANABzsg0yvdSVstG65RLniAIjI+T5nooGZGzVX9+6Ybh9
KILDNgBYcMODi5dpmKh7q1yHlv0EtLw7QviMz1o9mTvZ7+1VAPKW1h0blBN5o36MKrFZ5XOjXZzC
ig5eP2BRoYyz/onQMP0ElKp6JxUt2QkIbt8vRl3t5DBIQGZni2WzhoJ4t/fUiyc798mLyLpR8Gja
j4kY1Z0jcbtZkTVnOVfwN1fd9spxspjosrH0y1JSSPcr3OxI85Om7k/NylUK4iQfhve2VsrfYym0
vQ7inbmSmaBRTFL+y7bq+vSjDJljEqHGF3MFDJlzpB1AJEzPFfDSnXOJGyr/2PXN/qvOsL5jZMbE
GNeDaWM/V0s8lRegamP1XiDQMvhxZyXLqieJA8pL3I5Ldog1reueuS5VJ9C7xFR+K6o0i780g2KU
F9Mr+y9ohiVaHSDvqJbCx+Yn6w69Gy3p0fHSJD+lXjYWX+0I69JyLPyuIkFN2EVfSSvbYA12g2WK
TWz8TCU/VYkoX3Ied/eEwEX3WcaKEuR2k/KX4z9cE3OtPDXKGaKQU2h+RXjo4JXS4JNSWEXvd3lb
iqCUtoOI4fwXrpjilVamk3/QzFQzgLCM2buqd6YnD8u95w7zp+wQ1erJwYG8OwK6y4bAWfrOA8Aw
z+CpW2RyD2qNFG/Dj2/dD21RYwlZek0sE9+YhHCDTvGcFwsocAA1dQ5LQ5dzgHqi8k/bj8TpMeTs
HyvTKQqmVPPeVW5/SqV9iWXcNb47aMXntsdJ1neXcTEChwcVyd8mQZ1CINO4KpzZfteLH1WkGX6P
uKkf2dI6uoSMk7/UlTpjteVOqIwayzPhS31InZhjgr0b6icRUgZyyjDv6YV9MpAgAGNYIf3JM6oE
ljuW6Rkt6iT6c+Av/DCxNMuDrp1zPMU8Pa8CI0uS7Ji3A8biro1EfTAXQ137Y754Dh5LfdT6dhlZ
/TmNl7I9GLjI1ce+amLtiSpT9N1Up6Q98HEGTnAFppGfmixIAyHRKuqgM1Wlfx60uJpP6lwu3c7t
dXO2AJFpKxqWOJg7efuyLoM11UBHp8vcuQmtJ3AHn/Wsy0xfOmr35fGtfPO28p6CtUFZGY7yepdc
ny0vqTWUVgfzolC1PFrZ8K2oyj31j5tIGE7HivBdMwgmtCUQxPacqXwTl/s47fqjQWkmDhZz6ZjS
Urgf1dkVUeCaY8u3rpW8+qBUtZrsBIg37+v6K1bNBAgtBOTbZoNwBXZvmAheJtOlww0vNhy9tnu1
6gzukwdm9fHS3n5HAlyYYqu7GJU1Z5MgSjn0qZIOLiWTrnEPTjylfyZV5NUHCu3Nx8eD3X5HWEdr
FYB+M8/5NnlSm75REyo4l1Gv8sDJcCSeKrGn5HMzCk6zDEEyQ0+AKtE65X9FutSSrTjmwrh0IgM/
azZxlxwdGVVv9sUGUkkmuOpLMiJ5wvVAhijGKCqFdVEKrbXx4M7jr+NotH/3CDd/eLx0N99pBQeQ
wANz/IWs3ExqtsSYjKlrXFq9a5YA9H9nP89ZoWsHcMH6Hq3q16e4es6ASFHqgP1NNEu4sMnIFLnW
jcqBkmKMHAUlxdGLfDUvB/neixIA1HNWep+AmKTpk47jDmzxxS3HF8yfxv7QSoBkryImZntZAJqm
O6fkJnbi19HvW01yOCQszPXKu20MnpTC5MWlGHysYy15bVt1AvWNt/wFGen6tWwxvN5Jlm8O55r3
s4FXPBKwDWuzKBO9s1jXF/syT4lzLluvkN9jFIBxw6qjURzJ5ZcdH+qbzQwieK1mgN1dJSe3m7nJ
06jLhlhwz455dIKADa62W9w9COBNrAauhk4qYEOwu4j0blZ0MKvEHaNsvpSVFkFKNho/k+NfXp17
Xxxj9g6WiMyPcSX3eoU3E0S9h4CUajg9XJgem16CkeGbK9NauYy9aV+6XmYv+GO8ufZIpQYdLHyi
IKzQmtlEZ4OVuq0WZd5FB4rNPrb6r87QRO8Wr9+zTLzdm8BBIeCszg2Qb83NjeqVkPIrp/FIBPPi
0zA47jmpevfUuLI7OL0a/Y3d/J+Pb4fbjQmgZs1YAESDOzQ3yeeAd0k90yG6mEZivCNbKjQiNs0p
Dm43K/M5UdpyT5jkZsdQXaUpzr20JvfsnOszWNGsqExLehdL0+pv/TI5T0balgHwG5gedlwgqZ4X
+c+66rWd4OPOnmFo2kAIP2Hzt63ZlA1sO200vUuUR/D2iFiPXj4Z/2UUOmpU+1hRc9t/1RYn7dQO
gyT03VVfIiXuI4745geYZeS7odr6yyzN3ez/SR37XOkV7zLpkYC6qrmHtpZtaAtq5I93yb1lA01L
ekJ1FPWizS5x6skbFzt1L7hUaD+pLdavVVUm/zwe5d6+WLna+JYDBL8BZTiJEP3irfufGvjywymi
/r2xIOD3o5gTfAsVh/j3ZHYoZvtC0cofj4e/N0nuWY7BGklxtVxvyxlRTSz3Yo+HMkqD1bzzqC7D
nkTTTbDIV+NKwRNuFamF4Xc9SjHXi5wU070UCGmaBztxOrBz+YLH+FCoXuansan9NOq+WehVwtAH
JZDLPZTNnV8BKgVFMthxcC221URicCEU0qxLN6Bhe9SHqXqPLQcM/MSUXmggr+/5RaYjYIeYT6J/
M8sEYsObF3xVTKBZSkkIN6BNn0VD5MRVh867eHNaHU1sFY50RvZkdO/ccFxtRFkUvdDN3NaplciR
td66HEYXkxMYUb+LSEt9zRC/a7Pz9oeeHhxqSFyZa5txG6jOaaRnM7SkC9bT6jvMVOMnQLr9O6Mt
0pNj4r/zeA1vozvadwAhiGZoPiNgdb2d6jxOKLuh7jVWtGnyxLXCTKae76CUvVPA+7VS15HdyhRe
LZJWwTzgrddjxfAEDRpfSdhNyIMect5MpEiqKEKgO6+Mj5OTR8XJxv/5n1HYcf3e9hI3RaRdK74V
iT6OQYJXXXwYNVmP30SVd81XFZ1rx08k1pt+Vbuzc1BjL7be1yzv9F4T8N7Oi+lMPwjrrPJcjtWQ
Hca4Emo4lL0rDvkc0aJDHDseDoPdoaiNvXI8+YbsHOegj5xlf4Qh9072SmwG2KNkmp97Q5x9MIfK
ARdjtXZ6rmlnTIGGw0F/GMFMugf0kQzzKLup+rNwMrM8L3FrjBxScxSBp2jW9xHOSuVLrzebg4pH
PMg7RWTN02zYi/Abz44Hn13P5azlyzS/YKM5pIFTE5ntnKTbm5PsEwDTmh+tFIVN5DC26gAUvbAv
bqyG0hn1wO4KgyKP1g1BVgMVX4E5rzSx9+hhd2IW0L8Uyn5ZJ9ywZgh2AYnWnK46IuuE3CsrWpNq
/joM6XDMsRP7oEW5+2YC9so4IZ8ndYKaRt31eivmsgFonPTKRW29tP2qWnJgE0pdKXei6NuVBbLF
xUFev8p1bVe2aWqZaKgKhYkbNZ/KZozSgyX7uXjq28jFDkCnZ9n7GDk0zsfRdWWzUwq98yqR9mJC
gMoe7a2teLode84qWhRd7GHIvopZNY+GGO2dKuS9UZxVJ2dt5IGv3mygKbft1uQoXyRivsc0mdLA
NLs3N1VWDSi+Gq8fzn2UDa6/muc1JCydFl26sa2krzvF8iRUdYoxPqjSHSbD7c7kCWc+GvYD6zO3
fWjTypRIgsVhF09DiOmAfRgn9mRRGskzBSjxvVAn8fT4Or5dR3j+uHPTNidOom1xPcN2mbxCjG4c
auSTgde3MYFZ82Y07kq2Wi2xVfpxNt3k61GwJLbbMbHjMG1j7dks3e43dFKln+iSsuvjGd1ZRiIy
msmrigN69JsZUXiOQRoZcWjmSyDs/k9rVroAeNGzTRULx6KdA3f7oDE3mjaAP3lCkcy8nlvqFloS
RXkSetJVYz8u0iKgS2h+9RrC6Mdzuw0NeMroGkMRWmH4210f55jlNm0TQxZ3aKEs0/es0f6KbHX0
YWGNO6P9gpNev59UvpA7BkZNXk5r43pqkxNndt1GykW6jZYFw5o2X2xrjFUei1RRf4/ykZszkVGS
BzFwpdSXgMrEeYwmT/W7pNDMs5ZbVn/s6bn8HtF+1g691IU8jKJ3lcA2Z1H/9XiR7nwQFGsoILFU
5GrbXoyN1a5jdI19cYxIXuiw/5UBnnpJ9WIn/r69aqkYwVXgNkeNh+LM9fLMHs/j6OX2pQeyYPs1
faVPBAmTDBLFNd6PbT5cprKxPzRm0v35eJJ3zu2qY0MPhubkWri6Hts1y9yeZO1eyH3TU9bjS0fV
b48Df2cpUdlgw9HqAVWzBRYt9DfHxlXdS5o6NvpTKk0LT6EUBN0k+vb2GbGKSMGSzKx4y+sZNVOh
ExTYDhWnuTrGVdW91Ia7d6PfWzecBFFaZwiqMJst3aCt11RT4l7qgV5NDQiBcMPcC2/unFNKsjTi
UQHCJnH7bnQG2K+ud52LSOUfSrN8nOqIyJPcwcc/bu/Guzcn9iEXA9csedrmLUyyOrOwzHQvOtX0
p0FkxrFWrD2Ew729YK/927Xvj5/sZpR6RAAdIBdNA8uZfpvpErkkvL4c5+GfxzvhFmMFwgqyLCjm
X5yKrVCAV8oYiSPdvZhR39W+oUJLOXhIjTxXljPEB6PF4UyM5Jk+gX8mAKH1XRqotkzc4+Pfcndt
CacggpL/gsm93pVSuFVfDIt7SRRFI9uL58C0hfv0eJR7a8u7TzeG6qenb5WAujZx4NvYTHjMRl+x
ZX8uomrwnUXu5V/3tibQcHJYcL9I4W+OWRYZU10bNCbARLa/la7aX/TRHL7l/D7fFbr38fHU7jzH
VEe4hVE2pNW4ZagN+iytoqi9C2nPIlcKRvMkFqSjRCL6zzRnyyAZ6v78eNR7C+qSO8PMWNtLW4Rc
2mlCw1LBvdhuVh6daFBepSjF0bWb+Nvjoe7tkLUJTiuLhEbbTlDCzMSmltO34AXux1rvBN1Su4e3
j0IPBsCss9YFthzoJo0TabXsQ23q5ItS5cmxTbK9aPDe5oA5wAWJ6skKFbve7TFCLXFdTtyOSI4c
JX6XH9JEVK+To1ZPcVzVfz+e1b3PRF5MvZqrizhjrfr8q39V641H7stBzwiunuZYs77Mam9SizD3
ZOZ+fYdNMEP1CETjrx4gU7weK8G8q44WFekcazLiAz+n+DB4vaH5yyLNPigdZyjftSjoJr6rGKLz
dTQEFT8WSvZBV2vjaz/a+MrPeV588ays+Bqb1vy9Rjf0e4VpyAdYK/HvmdlnaiA65RulUP1URhmg
g86T9VlGuEk9mX1dlMe6mvIyGPJicY6cBe27Wbi9euiQ6XJxySiprWl5ae7g/25tUlYTBIJjeh7Y
S3C/Xi+BE69mlEjaIDOTuCgVYi6qDvg0GQB+lSSzqDLRspziH65e2MYfCba+uJkKy4REmQJ2uKj9
MlS8YQA1PslC2k2gwqh7gpdRZ0iiVkt9ijqse54rte+SD2ahFDtvw+2OWVk00BSBZhHebyX2WrjK
DbImIqwNO/0iUzPy3XxZQpnn/c6lfCe8w+oSZtdaf1/FB65XS0+cChQ0l/KEaTNgBj3W0KuR01OL
QwyWQKl0n4dpHo+ajnDFTux9e6sYFJa5oME0U3Lcsq9UxXSWmir2xRUwXbwM4QEC7LfHKcQntG8A
RxHGgrS7nmKeWxCTJpjmUz4t1OCoNYPF0Ie+PGRVWhO4DsXbW8nEECodS2TeAchvoxXHKdulmmKY
jB3FJbur0nMmGsWf6moPa3t7nYHQ5hoD6ABqW92Sd1SliktV6mWY0SwC7D93RzCaw7OLU+JB5MW0
c8BuPxqAV4DZ6Dnz7RCmu17OOI5Mr5vX5Sym8ZhQVj20SPoeH1+ad2ZFrwGUF11h6jzbjya0Wc1n
kRShlaezr7XmeS4o0E1ldFLcydnZiPdGA0aHxA29Z7qKm7BPEicLTxdgMxCYOTRqm530Shv8Smv+
sEurPT2e3C+67PU1jfcIlBIou2u1YEt+yieSrSaVZWgYvZ6dKU2ArFIg8HVPkemWWVh0Al/lyYS3
gN0G9IODnC3PDJJVFK5bVa+PUhVdcUSGFWSR087tOwkPA/RxnsmfQjVES920TB0qoeVU/pwJFNqD
K4fuh4l6YYIaweB8sTRepkOJE2T6WwIoZvlAEDO3BzgxuXrU8yRWj0KJh09Da2uN38hZb3F15nYK
jGZaEOx1yhET6N79YINanfxSb8Yvg2nCd7ZI3bKzLeAJvzlMWLO01dZglS0DYH69Aycl0RdzsMuQ
DkYSaMYqvizKZWcH3ruEV2Du2l2mLnBjZw+0pR6spgpj/Oq+6Mrkfo1kJL73ZvpmVjodApqu/KHO
x9zWI/evCEH3Ji6lZqhCNcamGX2D7Gj16p7ky90JERLQX6UngfLG9SipM3gFMM0qnGfXOaGLmB4r
EIWncthNKO4NBcF1JSGsDjjGZkKKYqfOiDpBmKTRclY0R7mYTpOfa0gYO5/pznVEErr2q1ZsOnCa
61kllVcqiWJUocgwL21tNzqZFIF3ttzdCf1rlE0MR71ZZKKcqlDRo+nnIIHQdKOjnTESynbu13tD
UddbAbZUdwDtXE+oS6tOHT2HzdD1n7o5G45eHyfBNI17oKB7S/fvMEO/HinHyBCIIWFGHOv5BRxC
GhSoL7/sXHb8K5u7jvINVSpqBDwZ2+QyxlqxUbRchIaSLeiXumpgK6m7kwvdmwsDAH6jDYaw0SaO
acYxs0fdEGFR2NFRsRzz2PZVtPNO3Pk2MFqYBrEKxf9t15KSQZI2lVaFJa0mxCgV+VS67acmUoo3
NxiQkAG0Cm6RDj8p0fW3STTqQ/3gclgRJcVmNNLi5zgf3J2Pc39C/zvMZgtEidu7VqdWITphf2Fe
rj+RBEjfMXLr+Hgb3BsJliBVL1iehrvtmKiqik/HoFRhNqQY+QJW6IPMiK0PQAxxwn7zYCg7kORx
07HDf0kN/utCBfaVZkVr16HuFuM5TZFREXVT/F43zp5E2BoabLY3HXtErdbHiN23bsx/DeWgypp5
TdKEqxRHgNSQ9r7vZ/vSzLkW6GWKxLzbmnsBxJ1Befm4XQmQKLNv4hUhMGp1x74JjXlSxlNvx9Fw
SDpv/Px4HW8BCSYuGkRG7MRfJbHryRVkRXo72xWZx/Rh6pqL3ao/8lpApcxeMmGkfjzPn0vV/fp4
3Dunea2OrWgktBIg+1yP63bKPGVRJ0KKZ+W3Zh7SD0ZaVDtb8heM6vrbEUeAn8GCdcXIbaEOqb3I
IuFEh+mc9vonvVowgK5NLnpqi1Xdnl01yoaPsjYS83WwgAf6vTnGfeDx1kyhSKYseacvNDFe+lKf
vNdqjMf2Ixp7qXhdIqTI/GVakg4XhWH8Chyw+dPzsix+EeYSlxebIq1zNjCAbf2xtGrCmJhPfvQa
AJjA9aBAXVSQ2Fqgyo60SA5q9EcizdL2VXeO/3bGySl8rR5F81k69fJRt8piPC2FqXwqKFWlgdFl
6T9eUyf4mkWZ/l2re5kcWgcN4KfHX+z2eLOUq5M45Qfay9suipL2ks5wIcK5gDbuDHYfDBbchjw3
xc7hvt0c10NtTlxSLG2PP5wIE8PJjz2Us2MDvffNR4xRKGqvaC5e4W0lpZmmvrc9hFvrKFbOWmYY
QV3b0X8Yhao2L9fq2najrDKYQ5LaSdlwScyL8zQayVSjLDHbeyKu9s2NASiJJ5hHhYSUbPj6RE1s
tchq2epRjjVx607doZmkSH1TaYfnKpJ4mb99R3ADr8xdSss0Ca5H7NwiHXuS3tBMevcvy8mar4bo
hepbtCJ2lvFXv3N7kskWqeqtQdoN69PxktxQ+rZBL6CxWh8P4K7+OLl1Mp9In9rvgxYN9Rd3RmmK
ipStVYeuN+fpbOGT961Bj1r14SGrFRrgTeZBELCX6TAtbfJ7Af3CC9yGtzeAnKEbNFc9awzyfink
F9tcJTz7sbfcU7LAK/CHvpq9T1zc+Xw207TRg3iIewjF1MRmpKZTyzz3sd0OvuASHQ6yqhcliGvN
mX08hHVxqEqX2913qVAMz6ozLbiqVUmWv/nph0AJ6xChJTBvtCGuvw+LQI5qLXyfNK2PFCmVY+5l
uc9DtyeCcGfz0fVfgTAkuzTiNzG6gINj97XZhO08TmhkjOKp7YyRztSinpcifju4HsUFBGtR3oJd
SAp3PTUn1hN6h1MTWlmV/0R82h78Oq5bGtdKquxhke/cR0yNUJ1iFjfgFuyVohxk17hbh6q6YB7I
pg+wytwzLb2NM5gT0vjgXlA0oe1/PSePQkubE0qHE82aT2xS8TUfGrSfezv3pREvr23iFX+/+Qyv
ebYDUONXcWTzDhtyybU0ZVCrmHR/VIuBM+D+ZZZyOfyHkdiGxDNsEuRarqdXec0UCYT5w7ifgeOh
Y9FY79MyWsTRTHladjb/vW9GgMH30ugsoz9yPRz1qixT0fIJF1VGRyNqm/eat1jB40nd+2Y0oFAs
5GbH1GoTxHur1LtV1m3oNepi/WlBTUPCvku7ws9qV3ihw69zjwoR2B6I4jZyA2BI/MTuhwxEFr6Z
oLbYXS+dNhz1sfoj532eYl+BZ6j4Siy03E+qDr/LJsty3OljR2n9NDcSe+etvhMW8DPodK/Siqso
wfXPaHX8E8euaENLE+apbk3xMZJm895a0vb58WLf+6Q0WFYXpPV9szaHvk9FLYQ3tWGTe2N0jq1E
t09ThALB8fFA924zG+dBkAkrrXjbx2wHrY0Gy+KrQt58ifGNARfSjM2Lp8/LVxu45Q745s6AaGDQ
nl1P/9rQv15EW1kWyDFdE2bOCMjHSH96SZXjGoCde53vgc7ufDIuaSrJNNlXk7bNRWNFsQRywbsg
FKP5mOTNcEy7zv04mNNe0Hjnk63vAc2+VXQThOT1xOqsNGZdcr2AHATYnKuFP1Wj+fbvhTgizw+o
C4Ksbf+tLFJN0lfk9eEV/0ytY6EDhBHBO0tO9m/Isu3R29fnbBOM/HvAbfd5AROBYpPdhL3QCmKR
5KMois8LYG4Q1a9gt/5pPGunA31vKUllyGToOqwa5tdLOWBy1LDQTHJRtDaYMVIoA6SVtLeXQLhM
VqAbiCAqIdubU8Pso+rJf8LWg5Ya1XhARY1WBXJu9uq8d65PhgIjCD8LPsXWD1rBy6SNprINh9qg
l+6qcg69KE+fy3rGxyPT+2OpYoDy+HjfG5XMk1oF8BmoYZtN6USWE2VT0oXV7MRPQ95pp9iU/WnQ
zSE0x655smW5F7HcH5QODn2/Ved+81LIMo89s4jasKLD8dw2y+jrQ2SuynbtIa14dwux2zm6Vfdn
XdE1B1DzP5yd13LbSNeurwi1kcMpCJKSSMqy5XyCsj0e5NBopMbV7wf+TkagSiz/MzX2lO1yA+i0
whs4NamSbC4JQ1k5ELNGnsdFiO4Qa0V7T29VvkdvHOSu28gaAYqyjjrdKsBU+25xhpCkRZQ14Ju/
/d1fOXcAT2DCtvITV5jmyxWcJ3BHuLJ5mNoFqCHmqAdkvEswt7gBq33lY6Pph9gFLDW4ztu7MR6X
spsQvDtPcip/ZJaefJ+KuH2ApZ8/BZbWEYQ0yfHt13tlg9I3o8OKODN7ZyuJYwtsO2O76c+avRSP
S117D/DJ6xuj/MmzX549lBGQnF0rNqj2bt/NDKaKE5Sv6Iq22+MyViKO37mINfTaAXPgHNZ6uURl
kfUPNChVVPWlisyyHg59NaAWhghr9XczC7Fcp9e1spFpZVPO3IT/cnEnN++9ARMJKitW3Nb3+RKk
J2da/pJ9uA4F8JxsHfmfNWnfDJW1GQDVLptPyEJqIU4PScifdg9/NZd/RlnZ8oQAfGdk3V4u1RJj
JMubxXzSrVLfpY7eHQh9blnnbpEMDLMK48Fa4SCiObktLUJRKPouy5aTJakCn8ugTbvj1OEVvPNp
E4ByN6Rs7lq7tqq9W0/zj0yT7vjV8vFEAndf6P+4Zb7U72srXdIq7LPe/VbA57X2ll1753pcjGZf
QNLo9jLRPfHr7c+02dHr8/MGq0sNlF7EvNbf/09plH6qb7TKUad6dqn8w8VIeIYBVFZllTcWvrkJ
ktbB2NNA97iWWPlbJdyASqit97l1al0DvhgVsg75YIUOCeuAPr+Lbpws87ucopkZlgb14YPIfF1g
9543WEc1ufOP5DLqP01V62bvEr3AZ94WdYpsqpYsx0ApDDQKQxs+9+YkCtKu0u3MsOpb39rLrO+K
z6OxaCKynaE3DlaKXAljq7y58bJXH5ZsmoCa3UQdAdT+5rZoY5cS80D2Mo4+UhLD0Ie9N3+Tizns
/3IKSR8o6iG3RwWHlsdmCqse6r1fmfJM6UhwA+vfbdHRKkq06O2BPNbCf86tdfrgwq8VB2pucA03
V5ELozdvy8I+WQHiLvB58j5aND3ZlWbsvB+trPrVOJ32tx+SUdlYVEAsXo9M8OUKnQY0UrTWtE5k
YIYb2qAjjwusvyq05U1SzuYG+POKdAgg2sPkoEi6foL/bAfHkjIo8sU+IRlmcSqnSwSRurvROLre
B6v7BTcA+45MaPtK8PVN4WWefVJIY97bY5o8W6XtX5zMWO6EWU03+GevjQegcyXzscVZjC/fKiuD
GZUPRBOyLMaWUw4NNtVZfm8NCXiDursl2LcJrvmKFJhpuOAgQs0KQt/L8WJc2Bp0opwTT5R+Q+lt
OrS0q+4biIphgzrPI/355SBRrr9xjW3Dpf8NjT3LH9qReWXtJRvTh+Q6OiehZV3ItkyPfTz/lih1
3U9ZWp07w8milpTsWMRBHcUqwO9B8d3f3itX23+VClv73QHJ52qi/fIT9DU07I4aInTp0j1QeJh3
MbyTSGubWy3iTRnhzyuvSm+IPq1iXdukepSB3iwicU4dEVtYlY0eZVVTR9XU6HdmN5yGgYFVX0l0
gpvkRpXmlbmm/QlnB6wMDABjc5tX8F5Kpzed09AsLl7A5nhkC/FhnbxHCKhN9/DYkV0qBnXj3Nui
s9cXfzH0ZpkNbSddTaTuqRNi2veGQnKk0J13ttl6hwWE/S5m2h/GqR52UgzJ0U7+Emj15xE441fN
LXjPV0RcG7Zv0fq5e8ryyj0Iwxh2qRQ3tT7Xy+LlyUvzC7I6twliCXT7Xq6mmIC+QeNUPwnDnb3D
2MUUGXoxuMF+zFK9CT0EPtvQlJnxzpZinKOxp3O26wKv6neLWwW30NTX0w6Bip4ICuJks+aW0Vqa
SH/iI6WfZNqeFq7W+cGS3oX4uQbA6jzm6GXcqNRdn80UIljn63cGeLG9fsBYK8Q5bT5C5ZR7TU+N
UE+7+cYJcr2bOCIJUFe4JT2KbV16KUpBay+2Tmpwpt3QDuO9BMsb1WWcHBoA0ejcL+0PdKooyKfj
LYW6V15yvV9XPJNFWLnNp4VaKF1llX1qjMZB8yjIzh6Ahhtb59VRaIRz7pBC+1t8YG04VVdqk30i
7tYf+OrFxzwpvBs8wj+4ns2ypUFHBMQ9R4l6W1ls7TZGUq/1TnoTlONJZIWRIIEmgLXtCSVk/Whq
rXQuCDf2yQVzumAO7bROfvuLl8dPsm0HnZMrtwvIeZ5E4yDdocHV/K4VjmJ3GjRC3QmrLvY+pmCA
1Q4h4Oxrpvto3gnHEWBItaLSvSdhlHIKM0XhaYdSRv5Lt9LRvLe9oUewQGvc+S+FZDkYVhdN0FU4
TK7pweZsclLgdXOS26dZ+PWjQN8cLrVXfHv7lrmOyLjB6NjQSEHxg4348lyglGq3yA7YpzqJ5+eq
WPrnxO+hy4/C2tN4xsFcq8bo7UFf2fp4Pqz4UjIrjvfNoLaZeNJclHdqjb69M91KOyCSa90RV9g7
Ow2yfRf4+S7tRXFLAuKVdUtnlAuVjtgrxp1m2WSY8izeCWuyMUI5zImKobolGPv6KNxnCDhT3N8e
NHrPOgWL7p3mUZV7OlP2A/5rt0rUfzhrm91BMYnYlrL7yjTbZAiZ0WGJkMIAy5EYxBVGA485Gbgz
zZ08CDcvvi2Fbj3Nk549B0ztD+66NBo7Of5AQls9vT2rryylNVWmNk9xnrryNl8WJdZvUvNOGZDV
B7oiF4kx5+RDIk2HeH4MNCs/vD3kdYxEPWtlda7QM5Ak6+//J9hOkqR1vNFDBw2j5Es/BPY+m2x5
V9uzfuNUv55SZpP0iNmkIori0suhssFJBLGgdipBPLihGrzWjCrPzc0bof31OzGdLngYqE3s+qty
nR/PNMekdtK6ef5WkesXoSc681OMneONU/x6I65Lh4ti7VxRSNpsRHp0eh0sPmPFee3t9HK067Aq
/EZEAKFSGep2l8kdoj3KQlA/N//SfIpDzgH7RiLIz6D3t0FA0CyLTIw6ObfB4IctFfVonsXXv10l
DIJWK0k0bSoKoS+nLs2qvreRmDx7snXDyvb6j9BBl109pO6NJs5rkwf44g84kcN7S0sxDOaswbvg
3DSVeddh9XAQfeU84Ltu3Nhurw7lwaNCWRFzva0mrAWBkZSoh+4+1O+7zG7vKCV/WrxS3CikXq98
5GpARq+uIQCTtldEG/R5msggOfdS1y69PlY/jNT+SwEuVgJ3HfAzFED/iPRsJmmIs7lAT7Q6e5Xv
3FXdUH/teil+toEjH2eZ9E8ChcAb03X9austy3G1SlKhMLbpglUKl7DCzYAr+mCZYAzxv7DsvJ9v
L8BXhoFyyfYiwucltx2wGZ4DN3ffYjon6WuUdvY4cCXfKHO8NgpoQe4D9hFx/qbykBLi5LEAHROX
Q79rgWLuysq4RaK4WnZrrYhCJfwrjgxgmy83ExqyK6FHk2ezGONd6XJ3JkZZIMzxt8jlPyYQoKPX
4tfK3d8eDuDgurYAkHfqx75/than/T621l8CO/6MQrhuE6uzAq5o1OS+oyLjR4UtyabnekEZdsnc
/kYkezU5gEdAZuGjgcIVYcH6Wf9zU0kCGs4htFr62WiisU2TKFhuKiBdTw6JNHUn/qG3BV715Sg1
giiBElCtkI2yjH22uMUxqAJriswWt5C3V/Vrg9E5o5eDEOAKYX45mGvjqSCtODhl05K697VvzlRS
60rFoQkz98YhflWBWp0211uCohD3xfb+bbWlbRRghpNjCzd0S1mEjZPutbn6mqr6lrDia6NhuEcG
xZ6l27rZS/OoIbmdLPEJJIv5fW5nzDyLVrvvyeyS0Emcv2xfswpXbj21beoftDS2iY4+DHqgAeE8
WyCaIlF2/X5waiXRY+7b+kg8+ZdyfOuIq38XQC1YCFTTNxWBrEycfurjBr/N0fmN6of21FEHfn57
kVyv+3VPwVvmnIUM9afa9p91X8K2NWhFiTOKTubHoI3FF+hF4u7/MgqhGSfFSqfYvEsNCQnNKyAG
AWz7fZ14FOjEdEsz7SrApT7M5Kz1k1Vwc1uRwx4MLwS3H85BvXjvCj0T+xEfgwcrx+ipcCe1L1vj
LwGWTBNZIM1xohcUJWA+vNxlpd05GjrRwxmxuupgNEUe6d2AYDTMgejtr7hGey/Sic1Qm6N9cGh5
dfSEz2blL8+Wm9uRSlf0t2FlUVbOxVOg0vK+0Ipp//bI15kMm2zt6ZASkptRg3z5lkj9OWh3m8N5
HmV6X6Sg62y3bKLBL3D3idH+HuUSNjL2jkJqI4Ln8IEkfF8wk2Hpy+rGA12fbQSMdLPoNhnQGbYy
mXyEdunmYTobPm4qYDe1d17m1/sZCesb8f4rqwqcHxDktZ+7dsZfvjoiqsLq7XQ+jzIvj3Al3bDs
xyk05q7E56pR+1Gk1o0N8+qgLmgAcicf3N/mfKO3MJUaojtnzDHrhwSY2KFo7fFMoV88eUiX/8z9
/FYf5qowZgJ7QA6ZO4O63xUQiEQmqbqmGM9uqlf5u1zUToho2e94Nfla0Dzfleh5hwOAIeM4Ot5N
kddXZpXgcnVuQGZrrau//NROk42y7ZMJ3bl4OMyeyiIxJmQ5QzLf31jRVwVXdj4OhmQ23kpJ3pKI
xoDawqysCeOpRNZhnXSeEyZDVr43ilXdxsrn+EfNWy7hYJipFpW9jZz/MgoqTHGXJ86N3f3ay68d
BeYArhHtvpcv3w40uZEcwYWvwv7Pc8Zg10/aMdCr7njj3deweXOQEMnTcKOixL/uZje7q5GJO2Tz
ORbt7NAhad/n5Tez9B3Itm0+f/X44PAlMsyGwxHjktDBzutGy2prv7yenDwFC43rG2XtYPMUOhzb
phrZWOYowdAVQTDsWzcNLo5ZOecsMb63lonSVNbM2de8EPep7n90EzstwsKXh8Cs7F2boHJwzAS6
hjeip1c2A4wXpgFxL/bCNikdFHx8p9BnLsbBdB4cysTOTlAP98LSUYsZZk730RSxmUY2MkVZSH0+
UTdaL689BHcmAc4qQEDd5uWayDDiC0atn898y26OXB85x8oV8b2R04rxg2LYiUT/t/O68vvk92im
vr1SrsMsomGbRiYnPifRNmVBYLkTeskxlA0tXcxyfjQx4txVRKt3ohU33vaV+411wFog2aOxtjWj
r1rMHrw8V+euSuW9LuKW3EVAzQhtlTz6etWGCMPLc0vsdytt2gqQrasRlQc4i5ggUvTcwgXjLE/j
Lq3VmbpodZDoFdBV8bFxybX2SYsRwLR6BwsNIWzhI5DQNc+BLnECyYNBmlGDg+HZWiZ5TMph2pud
+6NulmZn1e2tiGPdF5vd+z8sD5HOH6b8y0Xha5M0cfwAhcfcHAYkNcI+t+0bh8QrSw813vU8Yn/S
mN/ENVY7Gm2TZuqM0V36qJkmQI06MbAWWOz9MBUKnTVHfBiHovtZetnw5e2V98fW/OotkdZzcNSB
0rQNfysPefSWOwfwyDAfl8lP9qaeaghHoMnbNfHwbCVB8THhSN35DtA8P9HaMC0z+5DNmhd5yrNC
lTjGLi/kvPcpqt7YHOsdvH1COh8ob6HWiJri5sCWGXL52P6oM/6fy6me1PI8B2j0hKnVdbQizVh+
LUvjRqK6xZb9WaicSauuEhAbypAvp78Tfd2Po1LnSQvanTN0RTim0/yO5/zA2sX8sW3qvdfEQWR7
q991q48fRevMDyN1RhDn3i3ti1f2LTxB7NzB0+kg+jZxqZwKTcVZupxpVtAS1qeRDDDQBqQb+nwu
jqLz5MEqaZBMvlZ8enuhvDYLFFTo67gskivKGyXSoTPRZTlL3Rh/KwtRas8i3pcAccO2DNJLWRbB
/2USqIWhioFgNZSCze5AZ6208AFTZ98b9LPyDbb6IIWuH4va1FFQdrg9QjPNdJzgyjn9pMHhrO8L
FPQcRP+LToYkXf7nBvP4r29/kFfObCIn0Bk8HKg4czMbaObFHgIV6gyWFdGOPIeyHhqpR59j6ZLL
bM29vHFXvnYi0VkgZAMTYdHEfrkkcXbVa83BUGiReGloc+l+WIalulHnvEZ+cEQD918P57U9tQ36
+4x3q2Ohzo1JBT6KfT/YGyohFtemRub3gSfM97Vo7X9dMAP/agidJYcOqhH4j8E0bjmivLoTAcu6
3FREMqjavHzt2bHRR9a65dxZuTvvs1Z37bCd0FTdSVSXDnrBDPs4QP4K7CrvkXgw9e+TN1cXd+gS
JAGxNvk5ZV6nbn2pV2JJ4niIUORH/LitM/XBZGlx2i/neLLszw36EjqwKmfZj7VNHOEYqjoHQ4BO
CfpPPwu7PS6ocN1nQULJa4C7+GVBSiBEBcwLJYICN1KqP32Ll0cnBCo0ZTB5gRBJfPPyy3X6XAZG
Xelnkzrr8DAEsfY8Uv9L7mxhU8uhR1881pyjRphpQfbszHX9T1NqzkW4GMl2vZo+4sMczPuVosyf
lz3E+c6wT56GwigQmSEebkQn14v85TOvv/+fSgkq/67bNSnPrFB8kWVg7RBBDO7f3r3XM8coHuEW
fddX+p9KJiuONNbPFjiL/FxwPU57v26t8p2+tFa+e3u468Seyx0hgBWpC5wRDaiXbwVDL8gTjzWs
LR5YSqvvrJZrM8NzZvGLQ993l7GX05PmqYZgiIriikPXpucSXZkGB7EZDfG3n2kd8sXiIIYmJ6HG
Bo2PU2WzOGa7XPLYtJYzYJCpCce6LvcTSBhszSgqnDSvGb1dZ9WFHgETyYaPhp22P95+huvkZH0I
cBNcKCvUbFs87WaXExtNhnPTokcaTjmeXWFiVYcidWZKm7Y2njXHLMnR/HlXIGZ1j7CVv/dSSqB5
r1Ef0VT5aVZZG6UzCulvP9/VYuTx8MyBaIvOoU+XbjNtOfqe8djr55J9W4VWmpdOiNiLNUdvD3R1
t68D/RElg35IxXqzPnxdK5YMQd1zM5UlgUb1K5nnL1qn/RZOEwFsPrh6fXh7zGvYF00shqWuBnyQ
eHxzhblxiZ00XOizMoCp7/pBGz45TReDFBljgUHnPHTviHm1CtBbbuXhUlluFSq4l/qN97++dHgW
m+/MUUrHF6zHyy+trLSmSaP0c2f3gXinpQRQDwa36KPI6yQ4VOR9eTS49hzvwZC1Dqr/4HsIBQdw
h+gC21/e/jqvTD0RMbkKDb+1z7OJ/5JmMFuYIsZZWr04xYE+vM8dFdzKztddttmFFJ6Iv1ldLLWt
CqQxyGFuiEPPaprcf9y+Bl6f1trYRnWRONVOS5XIHnS8DYxIkJXHuwVnjO9pH6ggnAdFgyPMa7PF
tENCVbrFZvjDxXnxfJRdqd9AriQLYpFs5oUamEYUMBaXvDJKZ99OhtKeTLS2YhtbxwkfcsMcZ/VU
82uICgY5hmyH2CMUPTVgi4u97mlK7Eug/ZDwi0Lv7kSK5+OXQSRqjqq2KqfPmZXb08F0Jk17LmN/
FL991SzyEsSZ5/Rhbmai+SWsnFZRiCyN48gowYuoWqDRTVYdJbXE6d5VSzH/dMFXJI8Cr4vhXPdF
pd04Nq+Pcm58SkeEwlyryKBsFkbWurMp5iS7+IUygRAi+fOPXbjWt3nJJ/CZoykMENVOAOLZ1nLr
q8oVDPfOSvIqMnsjrZ6hxgjrxlG1TsTLiVpLbKAn16YXy2lzVMGojPMuK/ES89LpnXT6/jtdBvay
4WpT8C71Zt3CvgY7wru3N8rV0UV9C3EWEqZViPIKm6YraktJbaaXIYXHfCemNvGPJTJsWIrZogTJ
GPQXKFSJwEEeLdUb83G1TymkAsbmP3oSkDg311g5NQROrpteRBlMIsRodPxoes0tbsD152X1Ew5z
ia/66VukuddwzcyOXl9qRMr9nTUEU/deL5Bu/aX8tP43JlP5gdsUdgxvf96rSIUrmlYA7B5OB1CE
6/v/Jx5ahX3MJkNipZ0z/77TAu3YYDd8tJ1GuxEUXX/KNRqg0g9xFFzYVrUoGKfKp8nSXJRw1Z2J
A+oxRR88evuFrkdxVq37dRgKXnSCX76QlpZmIwbZXPSudOATzV7UWF17I/a9Ss9gNa7vgEwG2+Kq
ztSPSxwUZt9cBjtojqgoDsfJr+2P3jgGe9PQCLvffq2rcGqlUVLIMUBvg+jdYojMwG+G0hrEhVjf
xFOULBUDMwtM5UE5mRu/IxDNmg8JtMN5j4aRN32XQZd2t4hU1+sFmAqUWPIkqOhgb19+3nEJLIHE
Xnuhstvc6cJU8QFGdWuEg2fcpAm88pnXzskqqwG9ECOwl6M5Zj1Rpk3FRWNJ7euu6u5qXwV3Y2KZ
eWiANDVuLJ9X3m/lNlMxo3gJDGezfPKisRVQV3FJ5tzFMycHGB/knvzqeNr879tz+spSJR5Z4V+g
YgBKbsYa/FnPlK6Li5FZot/ZVoLpp24OVOrfHui1z0hnGFj62mW/qq7kBgaJYI8ETqmZvrOwITtT
mhKP5tDTGSimWd0Y8NWviJTq//QgKEC+nDddjr6fqUlcmomEHWyx/oB25fLg+oSab7/bq0OBPLPX
g5EgehtB4Fs/LI4QlykO3Gq3KN1qo84JkuA+7b3p69ujUTTn0V9chOATCSP9FdK3Mqk3GwAiYTnV
2CJdEETG9TjYCcto3qGDW50xtm8iC6HnL76rnTV9+pFDot9XS1AflKCsr4gyd/5SjI/zANAhxJ10
/Gkvwv09qXqn5sLbpUlp3KdQtsLaEpPcYYhBYmBmBSZpjRFaQ5keRVWiCdrXQfYlNdRZ9Jb3GAyu
QZKvaWFTrz69RVBeKGnPp1na/rsuS7s90e6IS9J4Htuerq4Wl+qiikHs9dT10bfyUPxbVPolU4Zo
6JzJYZ8kKTY5wxDxV40Hc9C+VTJ/dON6vmt1JNqmLB7KMBNelYZeIrsLQHIjiXLLrz7UltOdED0p
TsUc68fa6RQnhR6HSGa+q2O/3PNU88XHlPrQDoVqh/Se5uWcfMmp4j8jAzj/NEQVF1GrguIsVyWf
XZtO0n30oOVnH7wY5M1D6y58rADV7OCTg2dMHoEHZHrW7tzHqR6NMSyb0mzvAuU1P7t5StOw01v8
sxpMLouDqlxK1GFamSUzstREdnxvuxYXaN7GEjxkiebV2BIJ75dvT3l258/jqq7QV+PUpZeeq1l9
dHWo7neYrdjxF0h+mXR3Q46yhLPTB6Of7hyvaP8dZweorp/OqX1AxWxujr2xKprpWZFmhwV0P7Eb
XCQyYrZWt481nAMiS8kpO6A1JpY9TNn5pEER+mEOXYtZZ0O4Ny6dmxxSYzLnXe/1aCRPvZrNSM91
v9k5HTDdMECzGU8VfZI6usljKe76Uqb1aQ7wdrpz+sycIzKEqv44wRbsj/SPR7QL45JKOGoVLgEC
rhf6GQSXYxzLOq/wAmvz1oRm4WuJ/NKXead9tOJi+re3O8v5VHMcyWpn03Erdkajy+CQBoU3HoHc
E1mPZgmxVFm+FBTbuGMPOBeM9d6YigYhsmnwv5l2hQYDSKWhCLvWbXEbogJW7EdHBB/aWujFLutU
XGG/FmdNaAfJVB7bqWiHTzZE7OVblkqVfRDl0HwfMRNSd0JkKo/qVko39Bqnrd7H0qug5WS5B0HF
TTuKabbKSQActFySLsyLITd3WIWbKRmhLMvvVpvWIqQ3MFpDOE50FJA0z4dnBJR8+2EokvLzNJcJ
cF4IXvKpBbVnlQApDLNnmFU5y5KVghKL6lz8kEhMxS6ObD133UGx3z/0Di6pl8VuqIjK3sOTKMvc
aTqgOazKxziP0+GT5jf6v4TpXRqlDlkbGwh/ur1vCFVgdqGP3fvZUl3/LIO+7Vd1zVKfLljwCCvE
e8gew4psZnnwmlxvd0vjUPh2hb8qaWGXHsg4RNFnLO79ZWYh+SjduC0VxcWi/NxXrnYqUP/y3zfT
bKUKAkNSehEB2dj8YwNbCT6led+mkVjc1t1pva50SunDgCbf7E0wmLGgPqrC8ad/YqNqykctZ1Ac
QsxEHKYJe3rTjn0ueHiyOS3iPM3zzwnA6Opg5/Y4htje4y4UI6nwJVWJ6ELHy9LhHfbDqg51VUzD
CYG4ujhqxNpaRIbgKDjTg+29dxXCaTvUHW0v1L3eFnvFvPVhsHRd/mAXXjVEpVm1zXprFQTeTtkk
+9K1x+WoRF9W5xgFsiCMc8sU90PnmNNFZSYKDoNT4eZkoF4F1aXOuxgG5VrJyJZWN58cl0Wxy+Iq
wfXZxnHtqOuqre6puONENiyUHkIXHvVnNAGpOLhaCq1bK3V7eML8yNLhp09msAtkIKszggeW9qHR
zax7z4NI7es0wl6/eEY8p/uaBe7eeW1pLRG1lN6MmGrfCpeuWL44CcJ7DdOb2imnBaXvnSdt5ew8
ZM8n9kAcm84OK2PpRFVloF/Nop+GvTflyj+2au7LSNNFmz3FrqHVHKL5oEIfNPt0FDZ0s7AjCe3D
upeLeFKGDTvKmJH9C2shOeskf1lzp1bRwfvayJ3qxNzN5d3SVVSAp6CtPiczoSybSrBYi7brPg95
HlRRo9fCCUHSy+8CsaCvie/F+t7rUUNCGRHi/amlIYNDYWJy5mczQD/k5dq0OqYKGkZIDiShnDc1
HCWtHF11j3xcOrK5mwaThqbJ9LAHhflNF50td8KBLnmny3m2o4ljUv/QxC39imJuVBpm5eqV7NfI
YYZzlZXLflZu57wv/F7l97IYephKw6hZM71VpaFcZ6f5kO7cfgyKn7k92PLSagGeXBxasQhR1/P7
g2M11rnpoEYsYa5q1Yb+XA+Irs7xoh1kW9nLTyP3i/bgzrH3bWycRkZ4iFHsNXUxzKHo7bhGmgof
2SM6EakZGkKvoaoovG1Dac72h6Ve6urg8ITPC+x++a1dDMQMIFdBYtlxdJTNQYe/8yXTl6rhBFqW
+inpcfmgSgeJJ6JLKZMj6LAC4MaUqXaf8xXWHVQkKtTmtgt2mCbR5ldjP3/rQMrMh8ZD5GQ3NsaC
RWY9BeYzRIWhej+i6tV2YEyrrNjVTTZoUQI72j9DULe+LpNjo1ovPPVYIfUJQLO0rPEz3iazfOiX
sRi+9q5K7XBJBk3eA4ny6jAzZtAdne+kcg+KtyiPyCLlWbS0Ao4H7cdhuY9LuWRfVa173UHSWs12
qFANy2Wyx2E66L7s/Giyk0A9OlYbfPLsvO7u4tYw5fNMBdPdma0Td3edt5o6t02MjAtQVn98j+lK
Xh4KzV+0E5eJ+IoaNDb0QVNk+IZSJPlFGSlPI8nHpp3toKV4VySLaB7N3Ku9b6R/hAhW71nT3h1b
bbhgeGfWx8THj263SHwP9rPTlAVHktUkF1AMFX4S7E7vDh6kXu6aObHNA4pshIJ0O8ZlvxCprN1l
elo7v2qdNJSzZS9HuzWT8p1p9ShXjnUyyvtAdsp4CJbUw6apNkCeK5Y+XQUlCnlIdad2I90o2vFY
9gvhi8jN5PPssyweWP1A6vSUytoeN7VSnXDVG7vDbEAFDYeiSYsPsWVll77yjHbnxmPOsRFbqsTR
0xgaPs4kYmjQa9+NW89KI7NqYt7W9+qnKUPj9ZDZi1kdbYMg7JAMQTM8tILodl8mqdCe8TWz/MiW
MtWKEDGKkUAPa5YgXnaTmZbqRxLIPMjCvtTwZNLGohG7vBToaMABb8RB61paqp2Pe+rO60UyRbMR
a9pne4mTn0nem+azloruixEbaPlHuqNmeedC28DlO80a9ZBNmfG102xwX/FAtS4MpBvPB4LwVr0L
KhuDmK6uuw+92QTBfYL5XR0S4Ml2DzzfrQ+Io6Yox1lOGXBxtcNnh7rfg5HHbn4PNb+Hr8cXKY5z
ycpHQHDqpqisneqXMem1E815P9t3zbBon3QCMC9k6TpzNCyGX+9mN7e0izbrVXawRNM/NFZexodS
1yyFEUTq1HDttbrH4aXjGCgXG5ulxNHnap9yHAcPyKO0nPZxNdT3Luu+Dxejm5G8sYrqSTOV6xOA
Ef5eJssQVlSS7anQLabE4cdmdkGW9rRYlEwD7yGhUm+Hmlaaz3gBWPmd3Ra1F2qK0+fULsoNQrtF
oZFtQiB8ZKaGOKKsMxqnpoptdeoXiTXU7FuoS8SOmFln3pKxZNA+5CSSs6geXNNrm3sCjr7Z5Vgv
43wR99PvYjG96WgsdpocYprqS+jOvdsdClFl1n5C/zd9z17Ix6MYUhpABQ5HPslYtTTn2kjm8lit
KjYhFpUoTe3QIx3fW5lR5D9jlKaGyJBans67qhXiqUkK8V2luY1GoJvFreAgsHr/1ACLTUKKqBpW
v+SSeXyAT7cmh41c9JR7XI3ZY6EHA+3nid7ogzJJuo7UQoL4XUBAZR2CWQ+SqKjTRc4h0LG4u8yZ
1RB7gSPJ97qCeH3XN7gJguJAlNCKHDNb0svYSCGivOq9ZefmoCZ3/HIlH1fLNOtICAcBmJjRzx4g
GWDH6po9ndvcW+xnuxBTfXHzScx7MydE+QrZXdiK3oDmBr9zOmn9xcpSBzLwNJQZgCq9SuCAg7PU
5i4EQdEOdB+rQPohwhZj8Qtk4CLe/8nR/9+v+f9TdmbLcfNomr6Vjv+cNdyXia46IHNhppTaJds6
YUi2zJ0ASXC9+nlSVd1tqx321InDjrTEBAkCH753+7/pm7j552G8/8d/8u+vQi4dSVbqwz//ccq/
dqIX39V/nn/sv//bzz/0j2v51tyr7u1NnV7kx//50w/y+/91/c2LevnpH9uG7XG5Hd665e6tHyr1
fhG+6fl//v9++B9v77/lYZFvf//rqxgadf5taS6av/710eHb3/86Mwf/z4+//l+fXb3U/Fj40qTV
y7e3Pvv4M28vvfr7X4H5Nwc0FmoPVS8mkucG7PR2/sT3/3YWKCJTwO6XHtGZRtuITmVc0v0bojRA
PHRVGH25Z8ZdL4b3j4y/0dmx3qNFaYkghvrrv77bTw/pfx7afzRDfSPwtOv//tfPfZWzw3yAb6GL
sZVxFiG94yI/NKLrlDUkgyUQrwXulv28FPs0s7zIXZtqn1rln2zff+64gzSd+250VEGHCeyFrfhz
iwrAq+wBpdN4SViXbKNPHjB4qQ/LOhYneu4wBCrSCn94IP8a9I+D/LlZ9c+LIqOlfQQMiU7jA5pg
9oTGjMJOY9U62mVfscQZjWtxgq3KP/TFfm4Yv18KWyOIbbgbnRGKM67yw/1sxm5ZpWvm8TKQgROs
trbJgGrDRC/LXQcvLcyV1+/f/5ZhB/j4+5F+uPxZqOTjt4G+DstUiDXn3ucPl3dKGz94x+/iUg0D
5k61tVNiBdvL8KMPW9Gtoa8y+6rI/fa1oQ2w//31P0D/9OQRHCLttbkTOPcwsX/+AiVym4SeWBsn
w/khl7P5OPRa/lyOOTXskrN/wBS1L6TZbtKqHeiq4esWpbPpUqiq3rj3XCiLvjFMn6fFqtI/NJo/
zPf37we0hBTDdM7yhw/fLxc0XVSlg2j5hLdVOM1temd2Y0IWaOCnjXbzhxty7pX/T+Py/YbQtETu
jAoJfPEjHK91ykfhN/SxtnLZ0DYgU4WMzPW3eiLsu0y0xV3RlZtSz5Jt7ZsqCcvBWy5nQVTa9vff
5h14/vHbQEYAUjuvOFDXkaJ+eP3qwROdNiRlPJq9vYb4SQeQRDyzP7YAkYTbE1ZIozIQnyEtf0M8
qvb95K4wdha7CIfEz+6sNcFCS5gdDbu5S7uosXL7KVWQnLsF7/cwlZ4xRrMyyEKbfF44wfpyWTet
dqgzf6oi6l9zl4wiYcet9effD/E9f/bjEIG1MdZ4fw8/voFSKYO1MK9jR04+oYEcgC0spuX8COpW
RsKT85MI2kJH5m4EV3olyx3qp/Sy43SI65GjDlQ7/etI0vbNqubqvnIG/XkOFjdexqK6L0pDfsEu
Kjl4/VB8s4xKRWJV5gs1YJBi/6omPWrN0XqiKta7sG8Avad6HLdtGlT3vx/uz2AGUNCZvIk/ALow
gFrvI6FVG6ek9EHfYjiDtDIGu4z6xdGi31/l41vDVUCBAfjOcAYWYudl54dlxXdKb5iZ9rFXduln
LWPmkPh6GLvVefPh+f976/V5UAaqS/iQ7BZnpcXPl/OI6cjWjstZNYetUuTUwdYcBXTS/7AcfNiO
/nkllkn0WZj0QNb5+Ur1bDap1fdVjMA3PVVBMz8Wro7Trdb2x4HAjvvayPK739/Nj4v0eXhUAtQC
MEwh/X64m7BSAr1STR0rW6WvqpiIQuP8yZtYOMKA95K51tMSzPJLqSpeIkRyf3qgH3bE93FjwEDg
HvgehfP5gf/wQLXJ9YpRLyUZiZ62yR1dMG9QiC8RARz/nvnz+xzlSSKBAOimGfDOVv/hYqNVZErh
0BhLzavu8UJnpc0nby+oNiCdK/X19/f3A0Py/YJnrSTBAD73mBrr59EJh8ZDG9RnoLRd18ge4Zts
M09w0LQJOAeugph1Y3hps+GsAZsiEX5+uZicEzmw535xEJCITk2S968D3dlXNBujHZKfbu2mHJAp
sZX88vsv/csnAu4FJZrJD23q5+9s1m7p4vkv4yXn8FZqVCaJVzUXQWq3D7+/1K8mPdZGKLZNTO/+
F/mg8fO2bxkS5VCXnOiuGCdOy9NRM1v/aGOTe5FZoxv//qK/GN9Zr3QOOEMcB7Pk5/ER3dqWZqM1
8Ww19s6zmuS0ACrFjZNof2Dw/uL9whwKVRoX48Rtf3z8kKuqdZEi5uCZNbvaLQq4lqu/He22vx1w
QjvQflEp/H/hXE5+/SfnhV+NlaufOf3wiWhe/jzWQV+9SUPhF9d2OmCuyQiNRQbXWHb/iWp2HsuH
3Q6PIwRGuGKB+34sbSnQ3fNiWcc2e9Zxbqz+2BOomIe+vlpPqdl7xcaHdXXU2j8+0l/cZ9htwPbI
rCl17Q9TtvXJxXUmV8Z5q497y07yu6xdrDbCWik5FevC2pUDj1VnciHvXpVSbf1+Vv1qKmNVi3WH
76Gc//io195PMBB1ZGxnuhunNHQOyL5JfMz72xo7ZieszOpPNd0vHi8rJq5mnM/gNH50ifCBbPW2
Z/HEwCq4SrSRis4zW0IiYYT8CWg/38QPD9iAXgyxGcgN3suHlVpyQvLLyRdxS612ldfd49j/sUr9
xUXOmRXvtpA+WpcPVTEmCp2zYpEXq3ROYHjQIy8IWcCG4PeP6xd3DjUwTA9mLKP6eOdo/46a1CYZ
z25rP5WY8vehlPocjSVarz/MjV+8GsRRUnnb8LM5knwYVEcA6EgEUhe7jHhf47xlbgKdihZpWk1O
fKvdJIMYwW019+X34/zV/cTyABk9g0VU9WGH1wpKAKCILq5KV9t0o/2qFex6v7/IL+Y+UhXoy0RF
wLH+uIcH4EF0tr06bjWHabhSNKznDn2qAK5xp0JWiSbhT8XLL0pB3vWz0pYD5plG8/PaRgNvzpYq
qWNNNfZTU0IcBa5sH3xL4Ezs/tFO7V2m+eEFODuB4wLE7gEX6cMLkKLTqavVFTH5VbUbE+QMcAMh
NfvOy+A9sjAEGiBpMD2u0k9uAmCOPqQzDGCZOkX7Xdogm1Nhcgro8MPfa1LRsF6m7NWxc2r/EqcI
K6IsyMCh2gBj6awdY9Ga/QOFi/z0+4f2izfARg9PYDV7L8bSH/YmXPF6ZTe6iE15djST4Akbj/DF
T6owxj8IrX5xrfPCyMaAVhm64fnzH+oufEakv5glxa2rpRtlTOtu7bQeVTS9iH97WOCj7EDYAHHJ
j9vQoiOsW8ylit87Hr3uzZEOQ2FjJ1kR//5SH8Sm5+oOXihyXijBHHqoYn4eVg0zZNJncCCI7pyo
lWtN9AtcuceLQ39ulLk6G7tzxHoNHYHNZ1h895uOg9B9r01NGVXMs5vFH9dL5cn60V5nY9zySPIo
E5p4/f23Nc3/tX6jtTpX2rAjWfQ+Jv3Sp+2h0tEQqacGrHSy5EvlVdql7AloCKc8T18HfDofFFza
KSzBPiLRmett6mXtNVbLaZQZurrtBBEtNVaXd6IC0c9c1R9p5fq38B/nvZ5P2H8nbn0xufmfDOk5
cP28lNIvoJTCP+OdMI6V4sfzX9F3I1hvJeNeaE5kTt3wJcEKuw51idd+ZHdtosKxd+tX2CySW16m
wLrL2k5jRGevDsJ2hpoW+ZLM6G0hZ3smwC3I/CjzNfsp83Mw7ckGoYmEcL16n3uW3IoFAzUSpKt5
jgNw9WSn7ELzd0VSpMvWXcruJbN9mW9LXYL7cHCDFWXbq2eHvrgoS82Dy5s1xxaC9WlBY3BKx67N
IsdJzesipWoCGPFafGBXzuz7Fsji1cmqQtuIxM03ygum0F/sNBzWwjvCPPUeDVuNoTfYbQhTJNhq
7RwnYDTbuQXliBJNVPd4z2jffJlYTM2iGt+8fr1boTTohjA3/eKtQDsos5YyQMTmpiZH6WF90edO
OziFboeqFN5VZWor4x/lg7N234LEy08gonpMQ6HH2Zvu42MGYuWGVoU7kRn046n1tXXYV8bqHxA/
VdegcxV034XHMTWJ9tCKBezVbE3imfXcjeHoapBZzjhYoKCm6KSUq0sHk4wH+CrJdVP1oEKT3Yit
6Xe+jKSSzk7JHiWctmKfUgwyBwfyRnUSFbsr3YdkfAlaq9R34+iQ9ythw4rZeWUioH+CYbN86WYY
CH3RakTyUEPtB8x7q9AHrt42U1/cUTVXiqbMCCbrg7HNaj7Q1LMu8aeRT0E6DuHiDOrkNkGShvAP
oEv5U/ZS28l9741PAZKSKWzsNbB3eCAJNyw0Y77up9oLC4RzBOvhITuCmvUBeFkO7J7peh/NS05G
3WraERwfcaO1TX+Zs4N/yt1ywZQmyY8+fkIHYpr1XVPjRr4EdWOHjVD+F9yiusOKr3NUam7KOXH8
7Mkz6o3k6lhYzreiG51domYrrl2Lgtzx7+1ZvHhK1TEyD+1ejWX3ANxjxT25GuFgitkKRVePV/Wg
22WY4si67Q0Xp4auNV85svS3mVW2gP12eaSVZx5wcCweDc3Qtisn2Us9ybZuXTysQL6bIZ/UkX5t
1xBcPFWbpjAB4Ix12gq8kwhHSrCOFeXccpNcMqF2HZ6zu8RoXdwiCp/QuYx2dgjoNgxbpc+yDQOv
4gTlL7pKIj/oq4hNbG8ozX+dMbLlqGP7OxeYLIKG6ESSYJJIrn69KQnLuxzWVt9g3DuessyyADXz
atykeKUf1tVYvHBpdf8CeYAWNbk9wAly/OdxKlisG3+ASTYMfcQcNw51VxCS4YyW9uQvsALXZP0E
Pir385wbbzmilO9J6qSPmu6KVyCvBIoG+zwr594IBqBIaRfX85rIS49EeT0qa5Wj9nA9GHxuy7+9
Kd+AOMq9n0/yCo8f/VUSzhE3WTofJ+z973q7Sp8HQzO3IxTVwyLn9WiPrhcGncM2OEljvGvVaL65
Q61HBd3XTa/PsE4a81OvW3TJtaYFjOhmtQa0H/TlovSgKiEkhPxRCiGHyJWth0WmNnyyS455aeM6
49ZZHCgllM9jPCtz+ep7c9NH60w1U056W209SSRyWBcw/pDlWNdnylUdOrU93zZJsH4iqtGInQaq
2ewNo7zJrQYq+dDOGnSXJd9Xuplti3ysn+TZh3VGrxRB0lnNDbSsedOQOVdG+jRZsO6aUu2zhtT3
ZNby2KaYOTpB0j9oTkaYJW7DFgYxuilvHJI8tGjJRgTuJajyLtVVaWyNfoVE4kztiD1vmwSXcx3U
OzjGwyZPpfXgyACKDc+5PPDwzHYnBvgQaVnX31wOK/cjepHXvvk+TyUQw2pXb/QmrS0xAhfldInj
/rgJCtu57S0W39lLoPyuGh6Cle7dt0CjF0rh0emlLqlkzkQga5RZbfLijn1wrWTRHCdBPJqStpZg
L6MPn0lQmk9GrdzIGcmB6dIqrmeiORvDKndob6sI+tMUGW3X7nltB7zOiLZYV5uxOuawmREf7oza
tQ/tos47CDXE84S2ooxa2nP3eQ9X+XOlFcWu9EwVG/ZUb5n4RNu0anlzNDlALKjsw1It8gsGsoAm
2VDcQpHp9r3vyfsK6dW29rTs22I365OEIrNt22YPpaK6HTz7qceyI9S1adqs04ynbGbOC6uXSEiq
GsqCkSYcr7/YlU10sO+kx9oa3GhNy0mGs7lkB2ex9CmU9HCLSFstdSFxVH1o6gbgvcPe47Ie7em6
haQijoNyHHPLDzgbM51HHkJWpberXUCB7gZ3W2uCnY10vIKv5OQP5uTpuyS15odOaP6emO8R4g4g
kmfKK80ejSD0ZEqnu8Fo5371hLtsaGomWli50n/IUIrfCgX4H0lTy/L9pAyq096z3jK9S3d2ZfX6
pkGGdwvDPdvAAmiNUBIAEJJ5IA+OU4oNd7+6tHUtXoAbXnE0CA5zPRZ0Mmxn3Lt41nabbOyqy3FZ
+29ZggFxtEonJZzIbiUYyMTxbINhm7mFzzNEdVo13yu8Ha6kmzmPYwCRLVTGmF6OVQ5dNZdoYv1A
wGfoB0icWwKzhtsxlWa8+kIcTGiM4Sxy82LBCobgaje7kot1ntrDeoHxS77XesHxaJZnWrprdGFi
Wy8954DIR/4fLXB22W0tvdxMbgURuHVqfC9cc2s7GS4ttmzXCxastwwe53alWsFKOm1jAUf4BcNu
JryXbqTQxoNS+DzZfjtepjmgg1Ugsm6Vl8KG1ZfIn0Wxkbb1WsDW/qR3zhwWWLd/zntfi1XiPRnS
WCO/bGHzlZWuwgzXggPswTlcBPyOpgmK2F1FtsWhQG2SxtHifFqCjWE0Fh6g6sqcJlGzIAQu+Vrm
gtMS+74GchMtLPv3wGj1vkhhiq+qKFM+Hptd643WdVlm1p1VTuuVJpeJ9StQNAK94K6TSX/fgccp
JMlYJ4laB0LVF//A3BefENRrGzV1ydNctP0trglFF+XCE7v6fIt60nJjxyQO18vdLva6Kd1a5Wd2
P1bxxkyNB+goK2X/4rKh6Yj4QyNt8lPauweDm3zU+/XFz0xSOaDs7EyoarFBPkOUTHhPh1qnd3cU
ON9drYZXDWH+Ysy6T1hPd1+8Lnjt5UKp7bEGGqy/U0mKR90Zz4nuiBuLdQHfwHq9w6f1SZuSZFeY
Wn6bDSuse0kxvU/beg5r0sMjY3CnzdCBQg4mB+suUPVJd/tga7uq3SZt3V34QersMlEFuzSZIqQJ
HVbxeX7iELJf2GDLEIKZsavbNf3UQVM/LHV2Z1v1Q7VkcgMjSR7XRoMABWvyMrBqnE6MUW3axH4d
8vJc283uNjD5g2JzC6Ux/5I3rnvMKB43RucmceGvAp5zRvBo0Wu7uZuIXSTGgcVg7rdm3ZwLzQ7L
/KELm049Bfo4h6XlDEfi2iWkVCPxI8PIyQqGEBPoOy9JNrmtuY8FDKomxLaugBhuSJvXzQiinmy7
bTNo7qmoVBZhWDLux1rT9mtuYSMz1t6p8Of6ei4c+VU2jbv3mvl+EImzw2xK32VDXn8apnTcTxx9
tlCLH5BzmYA80nmq8rw8dWk6bftyKk+pFgQbPY9zu1mOlS71g1lN+lU3qHGfCTHExpkZpWoffzdN
9se1Tq2vU27pO+UWPZ5PHsUZIqdH214CTlmajDxpZ0dA3mGLLcRzXjnjZrYgz1YQ/sPJSDpaAuQZ
18UaFU7OrmjAGQqVljdXwaTktuycYWtOrX3tC8s7GFn11SAs6kklrR2zoo/HpFO0DQuj3Np4ib9O
i1OEZMNn4KBW+dS7w/DSaa64DXI3/2yOGGq0TrMfahxP1JT0G5giXQgFezzCcG2COG/oJQh7lttF
WjCt6DSXYZ2NzXfCwXPEGRJ/RISMA23mXI91s8uuAjdrIxsJXqRrMBi1bGiP3UI1nY3JuPMQQ2x4
ZPi1S41YHwd+PkFre4t7GrI5+FA08Hppezi5eelsneIsQ/Ch8iKE3qAT7Xb1VBaR1Qfybi6rNMbb
AMJVXXZbYrHtiCyRJHI5w2yKqhYnJDUzB1NfaVjBlc3OUC1kRwgGMB5TKwltCvsca4RyPC1Vm994
7uhe0KPpdotrrcxT99h5i99sMLhF6JQ7BuqdSYs1qrqDXw5DtChOxH2bpnfVmVzNBYhS9v0OzlvT
ZXCY/bjSerrxOjJBC+UixM/1Eo7xK8oA96pq7fG2XoursaHAH7X1m92ec5/r8uTnTRCak2l+J/o2
i4a2WW5Xz6l2mEi5ny1CLS8qIbBxW2ZCr0LdHR6T0WwuW5EtKCOaKzyWnsEEJIpp/VNTluO1Nohq
M2QmSWbSRQmgp1NcGaQI26Yqb+VIxFlFEzzUlfFiV9Kawi6xh6MxmjkH8zbZw7rHEBdHpG1mJ8HT
ROTZtiryryURfJfwUV0nEsXqRXCDSYQf1bJ3CMH6NlJb7RSshoOBnP4G2w2xMU3WXE+nWAm7Dvgx
auvWfraRF4VTXWnbxDDrR63vkwu/d/1dmbhLlC4GTmoKgyqTyMFrKCOvfioXeJ65gbIp817LFqkM
5yYjDjLbfhgcjrxN7coNNNsgLFVdWGHuVh7bR7E+e+fga0OqNUztPH2EmooT1jDHvjeJ/dTP6qry
1+axbvCJRGGa4KpslUdUOvm2dxe95G65Dy4hwYuYYBDbmbvH7a57UTAjt3o3X4mqnSOtYXI7eNXc
umntfNWr9sm0p4Z8Sk9G+TJ30erP+TGoE3eH2tLb4Bduonlx++GyQ+hxv5SKlJea82M0VbNfheiV
ywsrWcgLTrPvK6bG4VBr6daoXB0V4FgfkWTZZ2aznHfKysydXs8rxMciFkYzbiW05cjU8NJKh96O
qmIoYyw01u8zFemlliDcm9bkpOUWpthume2AmKDFQIfb9IYnvllJii9cq8EBXnnzaCE5degBkNwU
0ANg9LA6fkLaMO0dW6ILytorPDHNC3yknoOye8vQHO28DhHt5KCM09dA3wfTVB/nUaAFqaQ7vmnQ
q5qIjOnxscAU9lPlF903p/1edB5nTeccG5U0HaxXhI+eudZfUtHmG9Nyh2M3TvaxbM+KP3NhC5nc
Rm3NJOjjpDD8LHTRme312rChBnOWxylb7OjbJXfpxOKFKXMV56op7tldZ9juTbIheCYloxb9Q0jm
uNhVQvEmldq6lCEoFAWjKOVzgogkHlqV0Ikqsy1qtIzbaixHSMSvHarTYzcFyf6c3oPUxfCuSWPE
ViIr9EsM/dLLSVRYLdgE0eD51JY6J/Qum3YZJwwjpIwmW7txpCB/ZunKceu2ApDNsRe7ioy0g3ha
4u88bfDWa6mOgeD6jZhWRCnO9IBcqdkJOtUHTHJuMseztiKlBM9Wv4rspawwmVvbHSld5QHOkM7G
4csnVBALYsEEU4aIA16JYVCVLjuXiMI5dIzBQPRQZMZ2yPM7elYgAiUtJrlQDnqo/iijZ3djuasR
pXpT7bjMdJX4fbI3iny4mhNSL80MN76q9iIDJhZCrPLkDfnL2BDpadu5ihs6Zjsj0LYoqlpozDrt
iTYYLlCfJXE12TfdJBBRdB3lZ2bKR320RdTqsxmuyZBrWzEl8yfAkTyqHU7SQnfb7xNA14tge7wt
tHGJAqqvSOQy2xtuap0gqJqfG/K3WRaotK2wrs3iTaapsfcS+zmQst5OQWOGGGo7BwOVxQFR5kUq
nE9N7zcHr+7lJm+HR2EY5UVlW2Mc1D2yutZet3Xgqy+jO7j+fkkmtZU25GfYSbazn4gMxpTIKTdn
sfvektVwmiGlHWWSL7vMtLNni6YrcZFd5m/afpQns0r6rRf0+XfTz/MrbWzRKZnaiM+mlh4HZukF
lYGIhfSCuLdTLeoUSTF1verUsMp6pKUQvHi+MC+6zO1Pzjh7N0GQAthMAbNQ+NThw9Iguul5ZTlO
mbu0mtXtmuTuDeazZbhmdHSctBvOtZhz0c+jTdFWWsNLOWIxGSos9Xx0QrV5rysr10J9Sd1vOagu
HnN93mFvMrNhdAunGeqGYzKkuJPkyIF1P/EuWuXKPGwMDY2HWZ41Y/jFhV5Lf6d1+uTziqD7UHij
fvBFajwZ9Jh25VqOqNT0bGBpHVeOyDBdnomAduMil2pn6Nhu5Z5C4qP1k41q2Cs+YafQ3Rud3V6l
Q0fNXRXTmkYzK5lA3qMRfRukZZCFKRmgL6lY+N2dO9YY+vjpfHJBwTbWWs1fVVZovDxZtS8XA2Oj
RKzTNe7O3S36BfOiShr5UBhpSTWBHfGCFkNu8XobL7D31osIscVQbryVFAY8xAzj25STel+kU/2q
1y6t+cydi5txyZomwk4rdy9r1VAE+K0oLntfgfaTtO5nG2/OzU92PrbfewwuVbSg6bswC0JtMQT1
fC3UGjO5aaacJIeWE/elPsAOxOKk0czImBwXxajufVtyGLQr6+L3dBEpMThovWLMT9lXZ83IkgjF
/qhHTtk1F9JtHDpFvdY+aGlmPwVVrb7qjZR0C5O08FnDwEgnlqrnodfHzVqPfN2h0PLLdIDvVdqe
9VQFZfsdiYT+zEPGu83Mg247mRpCmqyQcgNCmfpR4KpqCHtLgwYEudDf9Rzp6N+XZpxklnkvq66/
WjLdqtkZc5SRqSnsU9bXYFWTrnrqJZsm+SYbzrTgIJ0fm9WHMNmKGp6u/f69rAS/3F4WerGjwGy/
9MvsBGFeYiccSsWKNzUzIyGY/tqCXnJyhqyjPRJkSbzM3vwoErPS91O9BMeiW9c2NFHzYq7QeLoV
wvXJ+/tCThAmEj1N914NTJqj1e3vx0KWxg7DPXtXF1pDnpKwqnuCdNLyUPkJsnRFXqu10cuuy6O1
brAJTQKbzobJW58MhYVyEcmKZEPIIE3WC3y2wE/qC2/qq/vWL9ReDvXsbJU3cEN6PNs4iUE3Sin/
pWHvmKWFgay6pbKoe6DbsgfxCmVKdyNKvLXCZ8dKP9OG5wQdaNLeDQhxnkXv9Uf658UuQNH4pM8F
Yh3SAeao0oTaJ82ivvbToK6MZV6OrlMM+UUA3HtFQ5ZfX/YQddYzYumrgHnKiT45zYKJGUHQh4gX
DPKL21CZBCjiTh7c3F3SjkXsJy4wbuMt6auhpcWlsxRwGkZMDMZth1YjjwoEXOO2pGk5RlIPlNjo
4yLuvVrORZT35VJvSBRmNqaJA07Z+/y1I6L+cqA1/kRHIM+jLpcdi0XVzy9k7LUPxdSor8WYmB4t
Okt70UxomY6w2ge6mhqHu0W4m9xHxoMmdpweERd1n1oi76PSaPwnzgyo+a10PlstBSfRudQHbYU8
u3EaDZF2z3oFbEo9nphn1kQl02GHHhi2WE/Enz5r1JWKhfSK90DV0UxztowKHP2oUnCV7InkSAAP
Bowv0/3gTfpnknFzP6oUDEA6WMysbizsJ58OfRMmrcWDaAsHUKLTKx5mWciLMYeei5y6T+5gWLDv
0gyur3PYrRib+9kpqILqJlBNUu2MhL4qIkhe+pXnTQO0XuYtDIYlO0IQc56stmYS9K78UpkKRy48
3y7JcjZpQy4Ty4OuYD0qsl/qsOJk3oAS5cUCxqDz8lTizFMp5GoPG+SpwUOWaUx5L2AGarLlITQD
yNGutwfYVmPhWGvYEPLxlI6BUcf0qCak43kRE9zGCwtgcA88OkTVxMRlW0hOmedW94vjtQ9l4Gf9
MUcz+43DzoT+dsRWBtEAFGQKglWDpKoJKjMFnW5PHZ0WO2EnpohW+oif0d+b1FlCmugyPSu7Yytq
3Y3flUlxcJehiDv8HEiH5/2oowmI4zmrmNol6NVVU/J2Lhis7oSsWHXLJf0MOsXtJGJoaa6n3l8o
OrJ03eogRsXuHbgeIKB9l3oqzK1IRpZ7V1pM4bY4v99KctC58s80b/I+yt2ZzOJwyG4ac2uUE+s9
F+GXBsv0qbIC2sKIVLt7ZS0TUFSC72dxXpkbNoBdgCr+UneSNAoaIe+IM5rPcjg1bynq2YFKl4/p
OOt7wrKXEy5FHfcA3u9N7yXCeS4rTCY4QmYkec/01c8dKh7SXFcYLzQZh6Gurl0/WszCra4zNaNF
U6046ITSHgKh6Whfyag9b3Lo63nANLm9rrd2zsyfm2wtWdtJo0uuK8dljcxXi3WOkAMWEb3VrCeO
lPq+KtCjOamW3XXM7+t2LpPThDxlqzJnjLXUACybqamjWqzcpMUk4OsCfVi/bLymodPaaH6iHZda
r5ZQCCacOeKgFY0L2jnTBHPFY66l2Nbpku4z4JpLANPVDwurZCVpcBAvQEwr6M1qaB9mafAuNp0b
XI9yHDfcBzdO2kCLSlyO2s3UCTySnZ6UL/CENLR8aEXYwToPNrN7TyRenVKXCeelYkOhSjbWNpbp
hLMcqvBLoFC2LOVCMm5s2H8UD0UczIUVD8Xs7AgCYKrgwjhH0gf5mBoYjshZl+nR1pVL3dixSWFA
A78Rzeo9hZZWhJQ9TF4UoGCUmfTNLJrIcnQiqkPzgmP8cL20owonsh/nMOt7aPzFbNzQo7oe8ABD
P64boYs/R6Shm447OWvHYZj6I60JRuNkVtJHtMa1eEaoSiKnN/4/5s5sN3IkzdJPxAL35ZaLr/JF
rj1uCClCwX0zksbl2fpuXmw+z+oBMrMxVd2YmwEKhcoCUu6iSJrZ+c/5Du94pe6pOogHy0z+aVT7
HyXnnpuK//w9DPeXEN1/L1y3/W7uubT+7z/q/8tcHY6k/3uw7vl//YfAc/D911gd/8o/c3Wm+Q+o
gLQ6kClj20JY4P/k6nTrHxjb747JO/IYcheWsf/M1Zn6PzRsOHeGFv5N6lhw5v1nrs6w+HmcQvEv
UTF2p1b+P+Tq6D7Ay303PDsqY2tQb381KTmQe2zmH2ZQtPnHmNLKUXrHqmv9ap7+jdmQGeBfPUZ/
fJjLDzPJXXEh/k61LMZeH6A0SFxsSrU+Qc/S2kNfa1nqj0PT1Whus66dUsvLf4tV1O62So2JAHs/
urAWKgUloCIjCIZxjNtHxe1Ga18kSd5f9c5y611NDD7dWNhYlH3XV/Z8pLxh6Hakxx2ip2XXXKi1
0R8sVOEE9nCeLeA/xNwdUwtSyGY19ZK9ZOUmS6gPq9VvOC1VAsVYrBFDoJVmRF7O/EuWPiPfxZZR
bIdxGK4Z7w5tIzGlGwdmnx32rZq62J05mXHJaE9eQNzzk3BbShSMtmo/vMLlRQSn0lCCDn+P6QtM
/amfj71xzTlJ5EFbTOTxbbGCIOr4AUTVS8kK0yBohRKCD5wnF2D+6T4X3ZOHabBXDdOUER3AjtFt
a7vRKoJSmVWbYTkSzEGOtuMBK06d0/Gw0OzGCygbi8DtNU9s07UhvK1NCmbXPuGPiEE7B7Ju9WPy
Oi3jWu8ZKphvuZKbyJeJQva9ijRNQRu1bELEfNN6VeYg1aUSAYDSfB3UB5NIpfeN6f6Tipg0ucIn
StfZMouJTKXW0PL7AeF1TtCerLPXOrfEZgqDXekVpmbhL6zc4SqAc6T6ezo6z/aS34ikF5FQ9Av3
uH7qW92FuF4zNE42MjbVoIIrFHDrM7t2rb1XWbGfITD6/eoleGAgBxHAOGQIYt4C5UHO+gYFj2GL
wVJbkXFnwhvkjnKR87QDljCFNJvuyh5VrSimR91Ijxn895AD7cYdyimgZ3IKPQrtQwZQPpzSXygY
vik89udad5jYUvtz3O+qtdJP+mzdzJox1KInn2mvHxYnObVuyaGktyVzI0aDGqVAzCCuQHbCfB7b
MNeUM56EzeqK26Il5wKr5K7th4PUcjbZeChU4l5+kYuTEgMp0K0TdsKGuNeydaZlBwPnoq18g7ax
HxpbXpF8vsn/BNAFxLMY5ZMxIpnVy5lUY+pXY/xiDPKomjFFzfkajd4AeGiN97O9xuGiDO9uqaa+
zrQDKRGtz8a9yRE6aLD3BtBbfTuZ633izMTkh1VwTmHnbhZVHQieExAF6ZspAMAo3niR8CGgK6Di
eaoa0t7jI2b80hS264k3n52sy7ep1X/3s14yVsZg6MZ5RBtuSL3ZJl612W8L0Cla9QxWIPVBQR0n
fX2o1+za6MnCpt8J5Kqiq9UJkCNr4oPIDgPkqREvm3kTG0xrUR5f9dYrOZoMwLHWfuty9rLs4Z0v
+qAzsfBJ2f/0lCLq1LS5whb4Lcr+FlPZ5Wue3IrOPtYl5gtj3qHoEKesFagwVv8FQwqmTGyMm9HM
zGCBYREuwjih2RwBEKuhXlYIM13/ZSgOKI543edm1j8MTLzDxc6vRtuYWwS2K2L4cBa5zH3ZrbtR
aVwI0c43ybhN1eArXIrk1rLrDNgp0VVicWihvkT4oxBu0NTrg5lQ41jpzRoYRvE7YaLp99J7XYsl
ADxWHx3227En44ipdiDK9rvJQA9ygMYypFgbyxwji+IUX1YZiAHXw6WWQpFx9ItkR+mLIaNVXqW4
R7E3RpWljH1RlsvRo9teO6SLsU/i4qjmVU0tEMMAGT9CxoHWQjE891P1yL6ayQcgBQrByS4yF31N
XCwbusOwp1Ww2KEfpNhw7B+aJY+6VbjX2NGdiLI+Pcob53nubGefd9Ous4p9302wQxiB59Du3Kkj
y82nGYKpiV6Y9Ien2npDYLEBf1enuWaYA94roCzL2Wkzx5LK+YWu2IS0gHCiQaGQTlIAAx+NwIgp
j+JlwbFOC1taGH2TXFxQw9GJkk7fEANi0993VmCaMt/XUjnM7sI3JW9yn4UW6mtaxeludEbMJFDG
jB6yXh4/lk5yRjn72Vnc340s/QaAQoQiEFU9Iy3HjdVAXbLnSvVCvecwYk8MfoUlet67ybnv3GhZ
hBPZVTpHLBL1mXu9iTTwINoJVIiHkNUr4EGrHopfysa5zOGXtR1/V1lsSrs/4FufIxHHlp978th0
5aFj1hkIz/ltTMxdfK0oWBcTvYwyVxvccFW7vVsrB9jZ6tFyB9I1JlHesZkR++vsMSnFB9bQU1Np
z4NR6X7VOFsBbHMK1tV5A9JhfEPzUs417F+foPjJKZtTnY6t31BAGsC52ACG+/LaFPtNY34vVamG
+OAuZLKXx6Jbyu1sZBsWvy8MNx90pTBqrrplnysqPtiScoS43aUjAnVet26EPr6vbeoTYif+WuZk
N3XWb9mkaPmydXc56PmrrPLpiHvbiAri+yyRdfWcxKyYzIPMYCxLgwvFHwm95wWxFOCpBA3aw8zC
53PTsSCFZqad1qb8XRG03SDU4E5ajHOG/9evzH4MrKzu8CdVkOBqi2VWjBdgawlI+kWAma7qt5q9
WtC2vcuDX7Bf8MbXGEkjsAsHiFxqgdGq4uXgALQdE0/sVTaugVdlR2IFuE0TFfOUk38wrBv3rWq9
u6S9IgYaP7DwPSq8nuL7uWYSnjjpzAJCIyvMB9UAMqfPI8Mys1PCysx3oLUPbpM9wms/AeB5slzg
KOgp9n3tmyILJf62enSQGhz/gmRFuXTt9cOaR2ax0txCyaz4W+IeUBI4XJqsxscOHfGIlfLU9q0X
urb6kfBE+Jmmjg82Ryje5rYTeVOl/JqM8udIx/NZm7OblQ0YORy2PJ6raK/kLDb1ZGXwixos6qv9
AdCq3ZA6cDZDqgNuq/izdwo+Q0OQGl85nNcrZYpSjffFYERule5NfbyQC/qczPnEHW4+IGMzMUDB
GcsEoiAa7VgtPCdExwLCr4TnCo0tM4o0AdIwMdejVngAcWr5q1HLiLjIsaRLzDe84tMujMsqvEs+
ZM/ENUNNLU+CMhcC6eXPwutAbyasbg2gx2xVd2tmXYEZPA4rVDzdfJ/Xkl+X3QUbORhtbsfooFQ/
QbI04NasV37bBq17/pKT/gLDDmYQVD1MNs8eN2Klq+JgjrYM3HJSMNAk2aWqoHHBMJPwZbqPNldm
nOSxfm74MvM+FwmbMrNdynHrirlNHwmeViwrroJtVNpT/U14zin2adrJu05SVjcclMV8qlh4tACT
AokzXI7WER+2am8VLa7hkOakNHZkndX6sxBr8TblhJwwCtvIK9gjPOPUj6bKlpA4WJCLnh9ioiz0
F/BFsfdvAl9/BKj/lN7haAJqH2Fc5UbQyYX8LQrZCizDkFFGUB+NgnLQKgyHp3zoWnIYCJS+0nlO
HuQLaJKA+BDXH6EA1HKxeNhCVKd4Qt2QW4X2uPfivixNplZT8VcNCYC9wQXHvCgMDYt8tY6pypIJ
G8khvbbUBqROYanPo2iSNkgUOV//dB69/vPX+DNX5G8JLH45Tpg2tZYqQ1IyPffsx58CNl3t0Awk
6e8cKlG+AocvX6Va7pQKouJOwQr1zlDRVaN//al/a1Vw+Fj6sqDFeJaO+PxfWNvMfgcjUYEM2Dm+
QVqJW+PF6DSz31DQXsVMXRGD/MbKuKOrCvpPOC+uYt2f8zLg3mPE9K+/0X+9Dh7QE1K9Kkk7OoXv
cbg/XQc48TwkJfbpBsoY736pN2HDq+Whlily3fKH0yC34v7fBJz+Gkv540KA8biT8enPAu/yt2iY
TDxLIn2rwcjdfKycGpMyitQJpTq7Km2rnLrGiWWgTKhG//pXvv/ov9zXf4gOKAmaQcIK3eCvv7KW
Ku7oGe0QlM6UfMkEiyVHATqiAhDZ3G3CIWX4bwKNCBp/+UyLTwLWA3WZPCPUh799Jkla4TAGTsKx
XA+Vs6vjMRqb93/9i/3xzf/8m1l0kuvQechPuwTo/47etyZj7SunqULtyduU4bq/VHa47f2vH/LA
HP/d9LVHFg3tzswOAnfHS//fhMn4tL8rGgAtqGO4F1sCyDZwh//18hb3KgonaeJgSLujVzTPacz2
i8J0GRq0sz3N6SSw51qHOS0ubUWL7cCrF09cv1vKdsXulN3XZfzN3cBrrmFQfZidlMnzuI+TsSRL
NeRsoBqjeNTFCg+oB2cM/eQNxbrgNU+rEx29oePh6O3tTY9oYDG1aUrrgL/z2uZTiL02tJXmPAgd
rC+GNJsUSNMZDZZKskA1hacMy1iv4e+RPVHrB9cu9IhDPL6QarqORvwu1DjyrOoJqNbP1aiOLoON
kMPLubSnN1yzBwsTPp8s3+Jx+tD7+QNX1Rtt08RK6qPCcxfmQ47TnyMlA+M9g3Dcv4r3jOclrBL+
RrG6KTLMQea8V7XuciewHpkx/cQBulkHUQZTgiq19gPbkDJ/osji3Jr2Zsmmbe+4WL7d0J45e3vq
jynuntLB/sy6+GEqoPtMxo1EezDKDBas3X9UGptDJk1clWdMzHilVHdDgnVLmuDAiP6dHRqn5uSc
VkuIsr2plWQAMjy+Scz/Ra7VDAy6TWIqWytVfhK+OOoaGSOzld+N2TyzPtydVOt2yibyWKrF5NAK
lSZ+wcJmQPMcojvYucicG5PYd6tAGR6r19XDfl6ZpY+5XvXbmd5xt8MGSDYoLvak7TBXeR/1bO2T
lddIDqF9yd8mykDYG+8KOW0ygk3V5EkGWs3NyChwymO/qwzmINoPxXZ2LgbZQuMPK8v1Ak/kOU20
Q0VRRjhIMhkmUGGuZNNskrXmLJPXH3aGmJPkKA8227TAUdMnNpQv09B3IYpcF5QqdxH1BNojvlMa
hIbLYNTPybhMm66bez+LRfmzxo+5Ear2EOfNdtXro12NGE0mmk4NtQpj5tvk4Q64zyX1n/yNXdVb
8bP0bDXdrSKWBgwjI9nyPiXIjGA0+kdlNIZzPRMFqYf8DCPqyEH4AhCFW36p3I2Smofcbo8cTYFW
8pyNi5NvYAbhAJWrsx1FaURKAgMrrYrlUjTtg8yLbUzMDYEiR5lXp3xXSk6YI5Z/xViXvSmUFxN1
bG92o/KIOPOb6NwKEEoBcT38aMzBAdqxrIFaVcN+5GmLsib7GLzh2a5iBpCLPYc910J11i3vA0wH
CwjclJdGXTUPSm0HQ1xcuK4hljjywTauXnvF5a0vDWTjOyoxE+z7VB1qcreIyCyzk9Pj88Hn+LrA
leQnjnS8s7J28GgrSzZvbnsn/SCzPQjcVUQXRxbZFlQvxlrIv9owYkrpfoP2PdRj0iG6YGjvNKys
jjBPXurdpn58wwhym1IRJD1pKSempsxhXIm2ie+1ic13U6gd+AZapN16QosggFl5pzZfIgBrz6pq
RCWOrtCB8xXEfHtbWhfVlmdrTj76Aq+Q1m2FPu+0ytq2dL8OvUUXLFrj2iznbNQusWdt8IM/iCb7
bNrhUAol0pUxlOgTJBw3rasF9UKma8m+yHZEKQ44SLzXGcsf4M5jT1Oor5XlRqWUo3O1D/KMWqq9
jWubH7x8MMXWxFeZvvUCTsQwgd91KFLkPNSEPa5qjFKiJV+oJ3w5eucx429JxnzfK24wiHqtuinv
qbAsz2DIEiDqI3tslU+HeiJoYskU2CKvnyhStW7jlAskYS66x7sx0dujpsj6sRuy9qwq2bxdAOYi
CxevJmdDbv6lePXo1vHJ484M9fT8WcMGckVE/jXQ6gewAB6XpxECU34ro22hBUpqn20jG6b9WsRx
NInh6rQNNobZUH/PKyLJIb3z4POYKCi4TPXUFJwU3MJDZWCGZiXSpRR6XU/0QrxYutRuqppD/64y
5wXj2BjlPShkAND6FTNE6QWM96ejKxq20YYzfCWF2R3yvF2QIlWH9uSkiJnsLXqYuMNlWsp6yzR/
T5LvWEvVhAVOPLdxQeGsMaerZbJP2D26iJr0Bxfr5DCRe4w5HoW0oPRBGrO+J2N+oLKWOkCHAgR7
YkudFuJ16I33bmbwjQ+PuaDT63iROuVguN0Zhswj8OEHc6mV0XecofmpL8MvHCqQP+FWB7IDJO9X
XYy6pWXx8IEvv4EWUpfKV0mUlxayAc1Trthil6b7UKe2PUj4s5oPGaftb5W2ZkgdVZld0KrMb5Cw
w6bXIKBEeWfCn+7vPiCkcKj9x8Wk3izs12VsQtc1yled0azgsKLsebWmEjWG8TygbRpw8avG+PSS
2Jx/ZKn5c0xUq9oR4NLO1G9Rp04bUOgoVbxJFASLMJdQtTeZOmMMKIo2PaGfUG3Pf5NlNB6XFh93
E8ecu8TUNkQS8NxEjSTQ4peu3lzIC43vSVd25Du1JA4J7/ZhrrsqWnnjfvVj5USFLHGat1W8TzKM
JTGbGUOdz24qM2XPzFd2Aft97ybZXzwPSiIOQi9JGXlDVj0W48KNnFM5jG4VEkcuHrgZB78V88bs
0+uC3W7rKs2rRNCG6Kr47qpDe1Vr8tkzYHJJiNKF6Ys7UZneCPHdCEw2QTrxAszkZD929GEEvXS8
d2VIDQQuysN+1/S+Pq+VMBeiXpCX5vxS6XHg5U5EtkgFSXpHsNHs2TWY0hVuR/x3dUuscGYurNcY
bAX+1ie2IiVWO7LM6WSVN6K26Yu6jMvy7MFxlL4rk73lqPNpyjrzrR4xz3JEiTc6xJ3IQ+na1rlX
hJYhpsDV4/ma4yvbFqs37UzwrsMO76qx5fjQ0TWYS17ompkBtON53kkA0lE8oJHOiXyo3Xl6Zy5m
h/M6PjFLJGg13Ansahyjj+DXeOa9fxFwlA+AAFvox2zwAgF/w9ywxc63LoYKqs+PhdV+cmk+5hSz
ywgsWqx7sbbbfJ23WoL5uoMnvenIzqvo6cLZZUw3v6WV1sDvV/zZdYuqbqnzXowi3ibcl/fVU67m
xtAh+M46L9FaIeyET4YOkIwgWNqDc8ly2YTmJNe961qPcWHTQrKWdoBLoL02zrJ1AV090hSC9brS
dg5dSk1WtntGIjjizbI5jtN64gnBr6qNgtT7hKQtik9W/2o3qlNEV5C7yZric0j44wxeaYWdPl37
iv5GV7tPBEirTeN3Yls3W8e8XcfioFPRORHjClC8r4Xr/eyoggspJQAcQNGvtAa8FquAc5toO9xB
oTCQfpWCG1BJppNKZ4ifTzjcFGDSSjqQgHevSaEE2doXO1N6RB/kvCVwLiNIEdJnlsFqmIkduavW
V8Z1fXG1+MVMbB1LCZ8rappR4xoSuNWw7tZlrTF2uAd+UDj8vh/1HxObMJyn7CiNKV93DUMYdZ9n
2hS1eGy51p6VXceJmWtPbQO7AZJJheVeRRkb2IsVE4S7pb4jVw6HmNS0WRNMb3WvjAZcz7TiNQlH
966sR4YBcxc4q7CcPVeh9j2zW+jGdXbT7K5BOa7qTyHSVMIn8IZfWd7TXIBMchlq47Eszflc1K7x
pE5wuaEvXNu+BEBfmfUPQionSZDRX7x0OxnK+tjV7FQTq3jBI/Y6WDQfW3E+opmaF2j/IB61DjaF
sRwSgf6bTOKHaw99VKkDVlpQ4f2lGRf5G+NJS8vk/JHn0jnkbs0LWZXvdRFzWFgLIJAJz1GsdiTl
0CE2nVjaIO7Zsk6EJHGPZznEkMbdEDRd/UomV8yFxAQV50wov/wFin9+1PWC1gunjYw/VA4y+fQQ
bQveeeyyGUNXw6bOlde1dh4bKbjc7SYBtWCT4ED/7d0gn7T2lvVrUA9U0RLFxilL3+92Vkb3a4AN
jIoZ30EU900JGct9WkpA9harXhZQSZE8GYbErmVa06sth7rdkoCMx6u0m6bAnlljwBvKOFprtvPj
glZoE3RASedFz5yUxVKf4jM49WjEQcP+ut2tRvbI+JLsbX+x1+4yizwqlPY2msyqkZO2asNkSziM
VETv/RaFC9GZKvM3c1JkMOFiRsZTj2KOlc2iZW2QN62CezopN31ex4HeQBFPVz3CmVNtE5JdO5uw
F6+WT6n1uV+o+om+yiNRlQOK1k9GGWbECzHKEseMXJv1ekKc9G3CR/RFd6ufzuJK3dxx7LkDGpk/
lXXzYDDphGC6+h7sJbCFNREG5mgYzs7doIvrbHpHzxHFzYQt4es1ewcYd3vZTdfSTnqi6t25YxRB
jXIxE5dtVVqRBt6SibGfJWl0P661UOj6Z1fqL5YSWzcm72yozGH6cLQFd3ZGocxAySZ/5eotroBd
TMvw0Sgp+S6dtHSWrc/K4pFES1I2+ih80XT3IA1LHW94fPZW7zVBpiftBlQ7IbY47Zi9zmqIvqmd
aQyccXSm72rDdtGTNaMiK38w6MOJRos99jSeWPhIAFgdBoM6to+6LY2NzizcB0D1mPTeLVa47J3z
W0AOCZzce3RmO4kyOmGDuRmTwFQ4opOi8kDqbEsCMxE1MsFSD9d0hXpvN9U+Y2/jpx4Hotyg2qRs
syXKZZIfeHZrjA2D943h/VqxE6emSwSWVn8avX3sqlxcC0AklXReB5ZgjhTGXjCF3pe9cdBqxkua
kbg8vOK1W/TWJ6wb30w3vxbMmU4yqVxE5IkMzjQ+SGW0yOAL4U/ItxT2UOV57CaB3p22dBOwQFLr
trIqL1SQQDrfJaO+7GKZPDHdUMhTocOzCQHDQDBmo+bKYyas/ajI6t2D0uLLnADsopAMNonCiJRJ
Zov/bFDl09ABH3CT/lyWvfssLXLkOt1BIb6MjEAeDi9c9NgQzf517glWje5oH7wi5UzVL/VOWBjG
0prqA/Jw5lrPv5rJJAhYW95hLtYvVejuwWuWoEzzj64zkYGc9qMyxHWFeQMp2FZIW0xlVExpH1ZF
+4zr5jumUspfeceSWjU+LXJ/+NoGLZgZjffp5EQuFR0heFNi4tkh7Yk/Eye7llmdE4bmzzQoygZy
6NlZZhnclQcM4U/UHF64Qlko7Wo3y3HXj8x7Uss+Gnq6BFbcFTgV+wjB+4IpuGGHDWwQgfiHuqwA
T0z3BdTtb+aNIwlpDI26eU01ae70Insv0QG3nH+VKBvx+yWVXQezpdvbaSqvS5IzdSlXlxhJyjoF
tZM9aPfV9qj1MD0Vn63+uTfNKwp5F9Rtcek7CAU5WE7fUqwvy8n5CMdM96tNpqFr21shDTfAMlQS
jFOPdSVJJYFiJtybH9JJq3+VZa1vB/4Vaefvo87DmUzOQ8Ojeirb+YnSLhpXXE7tY9+e6Vbhm6zZ
HN4TOOQGXsAuXBPSzHPWUKJr0rAVW4oIoIk8a1Z2GVseaEUtHxl7/7AG9kKelR9bY16CyegWX2AM
v1NnKAPCMMoDg73QmrWL1Ra/EpMnJ8N/nBbEfrEyYkXpIPwOmYHILD3C61ip8d+AJVgmabI/j6Nl
ZUVZyFGHJv+fX8bLQ7+0L9B5oBZgj+hy5bmX5VtjpjuuIl07Fv9jKa9zW7+z+d17gKECzh7IiWIu
qINRBPeIN4edgbMUGY3ZyqBEVtc+yUm8lLT8+ErfPeZZyTa1Fce8S06GOmG5lNSplHlD2n68xrF2
9HT3BLzlBkulhdhgvZp9NQRCSasgV6u3WrVQWkswVOmLYzK+ajO5IX+xJz71aRIxpu9ka3uYsjKj
erdFmb+qJsUHkyTyzIV5YErRI+mRdrFZteHH5A/zWFMJgczIX9zM96pl/uzmNg/SId8YQ33NRofP
le/AjYI+JxzWV6Cak6IJ9M5uAgWfdbKiKM3WlrH5xU7wP4w99pkkwQw1f0pBz5EC/K3P22YzlZ7k
HxFnm1Z9km36Cizzm4fbPJpE3kLmE2WUxF1EygDcReU+FqV8crhzPdLM/gTJeuNK6BtjfrFndpSK
RcMU5CTOgcwU2H8xz+dgv0lFduVgmHEiWg12LO51MasOiQnAEBPTqBrs4t3L9cnvjLIJKR7cmQsj
xnLI7ciwKwqxFJfbqc4/aTF7wLwntxxzNy2R27Cq6WutCRV2dodBvbfOSAi3ybXeOw8vXwkgiKcr
HGovXO1qU87oe/QqpWHuIdHhRGfrbHs7+mvYPJpC/MCx/BNkk7XlhLXyVpyVwIQdSA+Jocd6mIJk
P0y8ikPdoK8d2ebqcvT2jdji0BbHkGTKh0WVUFWLU9IhT4HwqHBIze7NsZaXaZ5EZJTjR1VAmnA5
aal2fMDTB9tjZSFsNDb08UgVWOWm53QlMpWP9qc7agtLBx9bxW0cueP0qFl3QoaD+8oqyYPhVzgU
3vSqNslzQ/TA97rqwVaNLMzU4pk4YswNUe/KyhbhmMMdYvqKLDqdAMWd28k9g+U6qo2CWxv0E6Y8
+XPoeQXQ/PiU1pizTeaPq3TZMHVyP5kkvYqePRQ4QV/GPflQys/CtVFfB5NVPYXW7uc6NU7T0iGV
62Uop4xGFbegUKnlRIHN0OAUDBUchUYlBjoreE1wgTzqazNHJROkEwygp6WbLBbLxN0lIDY4S9cr
l0q3IloSeKaggjjmJwjU4V2laYWVquKFZlwTosb+0td3ChErHTysDGv4HP+SAvOD3q3V11xpyskZ
2jIgMxhpU3zEiWcggNbLjdgEMjbJikZ4Nnanpg3mXvWOpE+Nbd1CDphEdunzO+QlttAdM94zizM+
9zFSQlmOCj7CVtvQaE8cQmsvMXerb2a2HQJWk2w5XRx9NAO1rzhl+2cq0PrrUqrxdVK0JmpFPc4P
sY2FgrjiiPHbHqmXoYYoPSYqiyVvzu2AIMq5XG4yL+Pdwzau6b4sezQDg3nfg5H+ERY0TJ9R7wod
RgrxAG72ls3qGnSV+Vnm7rKTqxvv2PJxzFff6zn+2SuNve8s62XtMJzixsK67pa/iioBAygQnAp7
+lgLnB94/q/FrC6hpo+v2BreMs+Wfs4Ggv6r+yPTQqBjZParSlrYPmN3aW02I6qZEwhjwLHVlNkJ
h35GClz0H2WiEdJb+fXtYdhN6XwThJ33KkPOyDb0b68ApiN1jRN2Wh4VufL+drFdqThFIFJ0b11K
0oYhWKSSiVsMfT20SvJicobf3FOmXbHWEZNC3JEaO/ZRn/N7xwIWF3SxPsaAHDsUjjElrddy2qy2
5BAq8caU0LdAwL4yPeflaOQZ0drYxKXHfk4QpggBkeEbdKyvMY3PpjnRq5dnTohnyjoP2tCeVAtg
Xi4WkPdWyjXTDi35nrOCDBYaiUDhNuic95eiLvTAsQRrA2Y8WC9Jj1uj7S703LzYjTXx4i1h74R8
NzDYYu169NakI6NrUy4ZaAMB/a1Fo0QdCdAc1P+J+yDJ5lhesd2x7ENPziRINLBL8V3BTrWeE2vR
7jrgQfUKysyK7SZaO/owEPrBf9rGtWuZWPHC2ZOO37R3jIEh43Xj1cTEfJlZ1cZo2QPRyO7DqAAD
yIEwHJUF3sh0YPz4JhX7q2pHbleHkquWUiCdNDTZpScF9bxMXtAfLt5YlecFk204Lh5UyJKOWcUz
d3OtqXiyFLaxqdncf5kiBYlBcRtzsRjxSdHx4Hb7ga7MOak+rNjb3llazPnLUw0D1y8zx/IdZdhX
Ky41L54xfE9b0XjPwuCcQgPThzLJV2+qT9LmUAHqCq0hW0aQOVyvATtU8han8l1OK8c4pPe5ctUN
ZawvjtE/Tdy3TjuCPIC4pmVeNNc8nURg1aT/AZqD+L9Zm1E8OXU4mByzTXcBCte8YlaJBlnvF+Jj
o1R/zoZ+E7P20BqxjsTQx6G3gJIrDXmu8Rd5zhpOphGNLRFewki3supFVAy4K/nGvzHLntU87bdl
LB+LadKD2i5UAp0zOXITwpVn7JLVPcYCcxpARYE+Kz/pkbpzQLTQwDNL3IyB24zw1ErgOD8qAygk
2sxBqb0ITlLIN3tj3vwc998Tlb8KZ6ZUuWMuf5KRZdXydJrMSNg3jvk+NemtcTqGbokRsjwfE8TT
nkINDpS7cRY/tBWSY79GLbHyvh8Yurq38Q+8zDCcChrLeye9zCgD3DV7jixbq81+OGtPuSAeln05
O7vB0nBpzvtUM/cwQNOtlzpP64zvqdeb4xAvoI2wX3F6XLGDZPl3GSe/W6v6rXTrFRzDhf34G1V4
R60Fee8oJNPUEl+pQ41wkJj/m7wzW84bubL1qzh8jwpkJsaI4774R84zKVI3CIqUMCVmJKan7w8s
nz6SXC21LzvOhSvsMsl/AJC5c++1vkXVvliIZfxcjBeB7yHedSn2HDk+ZsV8S/3Vb2QiDhw2zuEr
7mBbJaihIXUeshGWMkOJ1ehgL9fSSc2l6Gfaa8UwvDTS40BgTHPnxnV0zxrFdDofyRycHXFGyCST
eSJFCV+DkQTakzb/FLS70vKN3mur9751WsaP4UoLABFAg05C6yiNXYynkV1uFyyPe5xpj2RpkW1b
kPgnGfe2QArNaPv1ThUZlqZAoOEEBHocvNreraf3NMA+HEX+WxSPzT3RzQNm4MSLtkq7Iw0n4Zv9
sLh7fAN83KxWWy9ZTnvoDtySrp+WW1Q50xZcHAfEsV7h5/ZnGqVrpGJyErC3Xi++YomobXGkpnvr
NFbdQNXPi8M0x47Sqz5Z3URW3yFNC7KD3RP7nDj2XRpLd6dm72JBZoAKYj8z9ekdH4113db3KZRH
JOUFT54zwuxE/qxq613WabArIZLtwg6Z2gSr4SqpQZZYQXhEGn20p2XYA6tIkNS6by2Hpashdh78
KLmNfIq4dnmjienuRUXU4eIkJEAlmNDK9fij/PjdIGPfWZ0PzCnBFpDFT/7snOqwvu9q92yEUZi7
1bpM2sVrSaIaZrhzOdn6iDVMb9DSA5py2gUrafhGbYIBBAM+6trgPdZW9CXDSkzfHq5f3SiMdU1j
pUjpvKIjrLik1xd0t44mFpV1vjwf8+SEDL18x6DqAvNDA1qwPloVClti+/KTpMdhUnEYJA06eLYs
65FI3Gt7Bg00kdZcFmZi+Agxxq0mHKCuv/cXBrBOBjm6HvN250pOGEt4S5WwY7JiNmmi7gsdopgm
giS2yk9x2b01eUG5VjEa9C/WuEVIk9lW5DyzTn9jKiP3vvYJENVmrxd2dRrvBhO/124AirGMVNZ5
VuPyUPEMczIo2NKd9myxxn2yrMCgiJwMyci3XsIF0I85nQNFMKAznmVz05y2FQ1ygHdXOGnPLEd9
gkPm7ToLnFXaxTeLMsOlNWcvbdo/VqM/n/bQ8ulHQJxIDMm8tdvf+ZCJQp2AfOpIzzNlzpNiO4e2
zv29S7eEmR/IyCVCb2CG5twW5nnJFm41/kxFTjW+vkDodjuu4dJllPnnWW8dalN6G2Sr0T24aLP6
bJ4R02B4TfUN1M7DmHsRqh5nereN9WnuDO8YXg5VoPHwk+Na5jiVHPk2WryKQfY8OfbXpAUJ4wwl
RoayY1HO5cJIHnXIPFHbE2q7tWtibTOkzYq87O1MxEeaxOpO4gHocXi77DaMr7ctmv3t1KbhhnjV
J5TnFy7cIBSQ1N1V8NQVxDETg+gz9iUynhjUftPQwWDmNMPlC9NTXSUSsVdz5lmLdzqnVCrG5A/+
KG/zwit2aajl0fQ2apYxp1GCtmjVu5tSc7jvkqil8VvbyPcs3IhH1JiS+Fw+U3zOtV/CQ1r7KJoD
0Xb+NTByjCzjHMdkgzZins8Hx4/prgZKuec6WbtdtsnNTqF4n4lNLFp5jfnfzS9nr+KlymXCNWPF
Du7zBuTUwyRpUO6nHPfJGdP+0N8Lt+y36WCHiodGMSPPsUMlO8qh+dWXPtGifSWgEQqPU9MeOiYE
RDN70CyDuMqvh9wqvg6G2sZqapbvpuePXqSuP3d736W4w2iT80B2IWUGx6gs++qlU1Y+lRNPOVQv
tEXQyVNjvha6Y9Mn18U9mYWztJ9a2q2ageATzVG+/dj06z/jHsFnqeZ8pv/sUjeVjbDUCchQkJ70
/t4doyRTnIzKvOoY/xI2VRQXUxIMLWxWBMS9iOfwJW5L3tfkDVBGY7TuX0i4zua3UZIp8TYhPnki
8sVO9w5PAm+LbL+TJaZIvRtGUTk7ucDKUmLw563IdHWcsFrMl7YJtbMLKNfLozfGiuh5PSoEOXGD
ZCPgvEQwe6tz+94VQ3+UkW/aw2CSgDzO1Ex874s9Roe89WaAKIEThuf5YgfmhaoPNhs5bnzISLN0
bsYwGK3nrEtr4uU9Zos8rr1n02xIaMJZ3VIpqmdmwrsUhf3eQTeWo9ioI6qzVi3HGHaoxhY/Aif0
ozDdY/AQy3HQpdU3m6Ez6WXtARA9DXHHoh3CBli805NJpmNCbwaVUeYZStxkNNCp6GCWQ3TGaB1M
2qTHpr128U0V98RUehRXzIunW+COZgZYjOp+B4FMOmfkqKfycvTxydEbYeAR1RmNkbxVlr0lmxQP
9STG4Y0uVjlScgW1fZkMPlW9becZfWs7l/ad8Gb3uY/bcd6rxqBYUKTOrto+sJeI6bLxEMRey0A0
6QRyikbInVm1o2e26ZIWPYyeI454pq7MJnAG6ePz4KwhrwWK9uHOI4HAOenilCvDuBiRramDyr/w
Oc6dEtzLEshXCQkAQ/E87CwUcAEzLlji19jUF+sil77H3wLpdk6iNrhmFxyef7V4mk2EZR3ZbCjI
nj/BiY981B46mqtWghpgA/2L5QMZYUIU6EIbxs69+rFs48RlZKaX6rKx6+A8Q9/zDu7bsG/Cqzxh
sDBeoNi/zCQDSGJfLVQnGJn726IuOnDPU1kzT3Tn/hESrkO5kCNoo9VnIeiPuwUrBr3rs6EGQj0I
ICqHois1Y9B1bAk1jE2RCO0cjmvPbBZ9RElB5MbwgrkXBSR4zBpf0oyNZaOGDzkmtRWJAKp3nafa
Hez2wEkthCSUZylxAfOgW6T6fDs3BUvZ2oasv6kSHvaxJFfY3o4wVvpjhqBXnQadJz9ZLk6GTbr4
eDyIx0aoE3eByU5RlXKAz2ShUfZl/eCe1EGKs8F41nTneslDnk6Icyc5WvO4kdEo6zNYXuO3mNfN
r0raJrTbEs25pXWqIeJYzLgKd6bz0NHvaFBq5QRKyXq2FswRaUvnwnWSN39qCGMuM3YWU4rgtch1
fTMNYXfjOhZdnUQCq157WPSYgMg9+hkcDbLl815CjuTtbBl06VOXQDBvl2VO/1ZJida9nYyWJMgq
/8TRBUadxQP3y6mg6M8oG3ImMp3N4mlPcX4GCSYfKdkUAi6KZ6vbos9n/uqkku8XAQlLp0BXhc/h
Q23vpci050KgU+jKiNlHu4rp52gyO5pSzRXeZpZIRiuPfd/helHA8/Zd1eTNSToLLksIEg6tbdBb
Dy6moXhHToc6iVSRXPQ0fW8qGwuUwzEBzhYihObQ+4V4kHNoBt6snWJTsfRpF43zvUkqcUNLg4Z5
3dCt3LZ2WewCndbxaSUUj+ZAF9ChU0Wb7egZSF34QeOVLuhVz4htWULoLBFbQwxFN58oe0l64MYx
6yPnqKjeFsWsvuI+IedatfgE+zQXwy6LZiukRYGc26SM8+j7lO2hhhl+0aZLQLRxOFenBfj1Z28I
kM+TgMk+1BL0fVJVFRtuBVMAVKg3fm69KitAqRVBxWnEdUcYiKK7TGbP/oLOieq/hnTMV5HE1+hr
+DWHVQK3y2TDVCmpj5NNEw32twLdMehIrOUgYIFKbwJCO51NvNDT3LO8kL6cltjHwCFIzlDahAPA
1JJq5MwOCgsJCU/DJk8661Uv2fDSZRNS3mCcbrA6B8GOSl8/MTLU834UHWrPlZqJNyOInavceKzh
wobQuqu7Kvhmd3V/NYRYxiiAazRRHRsnpJee2IasCF6GaqofkECZS6CY1pe24UbY4ozgXiqkxqya
wrm970oPwScCQGx8zhy8RkvqPKOw42dLSQVxE3DeSnY2CzuTlwhGRtjW4J6goeiHKOkunF53JLlZ
BdV6108PZT8nz2HX0O2CtOygNMkTXb52tixvJzB+X1yoMxd6MMWX1BMNbTsX27aVC45T/VLT/dGm
uGN6gtrOtmqYHcNog7GqneG0M633La1rCqnZXmlixQjMkDSrJ6SpCT4kNwHMB6lrORT2YKvdKCb3
3uims04cRi1XdGGGvRzrhk+kkvGO8+5Dr2F/bynhETL3sIIe5jYqv5pBvxrCCfcenTiS44c7yv74
RrIb3QbMDfPzzG8Rh08p+ZJeEmLEbb122zAZRWGyOnX9JrkBpWUuVFWFu1z7mY+QyuqvIOsb5OaJ
SN7SeA1l105XPaYaeteyoO3ZMurLMQAPOGxtsbS3yCSCdz52fOuoCIFRH1fWhVt39mNr/PStQnFi
YaszYXAYGAsz5qMr7ezw95rTNKBtTjVgpYckpreLnNDm1s60w5Ym1erJ1e0MNZFIzPYq41jR7hd0
0NNR097ggfowTSyBGcxRqRm+tCjEjfQW7kuqPe57Mc2lh0C0AMQaENpJ8zuM5RlZRO43BvTWtYh1
RlPfHmh/f/zekALH3GIIaXaoKZZz1F3hZ5P24s1esKTtaM/VdwkwLripvSIggelve5pbNmtGOhWs
MLpU3MYRKtGjihRyGyDi+HGzhs0HPuqE5sjlx+z1eSLirEKPKWf3VNpM98duoHmI3hHdVcNhJo4m
Cu4E2hR/nV4BqvdKuEhRsiz/0iKq2bkic8/txmPVHRwdQhakMXZGeGpA1Ypi640AJAXS1LjwvAs8
A185XkSXFc5jQKETSMvYz3cZCIctZQOjQIBuXEbg/dA7Cws6P1JXV6wBJmV2LEI5dJsOc265x5ep
v4wlp/cdcwX8THPU+QdR4UXfhzS9vyFUliSOxMJ7GnmQWcqEbsZjKXwHxrD0k+m+I0eGEZ4qW/Sk
DR6RcLQH+d5/fFk9/JzliW6KfuIBdhEjchSJNwRJTDRfI8xg5UIqAOckZ+e1QYlJUfON9LDACv5r
ABYUANLOHgM4NmE43bR2OmfZBl00LgTeG5iBvKhwHBVZXIaPXgDcDJe5c0+cRr6bzOQ+JZ6iuCyo
uuxNxonu2RHQKcvRCVAueX1ym3TTcoXCSt6Oixe3O7svV8U67tH01kMnC7nXtRtnH1oxJRKJt8mt
D4hOnam+WA6maetnzczoKQl9bAVp+9hWqJTboMnfQePALsJV/IUOr3fJDICKPbXRrOJWI/PnYDys
ug1+ek3ECGN9dDkDtwssZJ6fJeJsB/GHieCmWipzJ4q5PatbJ71iyvkmIH+YrR2LMICZDnXjqZL5
7O0xbXBBdZGzj+RtL50TO0ysdv/n7g+DD601lkwerRSB+6525ulmMUkCQTNqucMH+izDuQOXCFnP
5HKi9D/8duG61VyWnQUAqeBOIWe+TGgzf/wBOuE8ERXuXCQHWdVNN14TU3Ip8GcI1I3LJjXKin/j
TBMPfp6H3JcY54W9nbwqsfotuiz7S77eK6jssTi6tj0fem/J5KXnh05+2c/BFB0WstLPXdODS3b1
wBeURw1/BNsnG9TYz1N+olqQXrDYYZtxGjacjGU/DvlJnUz8/J+rAEOZyDsLIAnEHJAAuG7RsOb4
PT8WMGwG/uzSiRpAmBEqiWLOQCGmRaKhSRIblbLKsfLykiRfrgEU/sIIx2yD0lSOfYKGEz09egWr
R4Q20lnLzxY35ywxIK+zcUJ6BQRp3L9097fBR0HYsfjYj0W/5PU5LQJV3KBPC7NtT2gx7ga4mfkh
dn0nBDcMFBV+6KqHHHlQjwugxzV9iecCpbPOn6wibbotvV8yaTrUPdzV6DS/hi376WZCywEhZOg9
f2t6CilSAaKFIIuEc9UWXjdXcrZrXV7U8ySyE0Mkrdy0Vg43yoK19ol7yKOxSdBPvJ/0ZOhMRcCD
N8qjlbSVThjf9x2QW4TJfXxWk82MNcLrbHzWKXkrp40kOIyREbrozbJA+j8mAkb5vEEYKPtHlxNI
sKcswrxoGg+llG+t5XvmD5pgkvUatjTiu4Pu4tycDGVuQxjjpyto8FX4xpRyUEc6QcyEbdWBtEld
bVhVgj7Y2oltI2IxE8YgnUQu4VIqdHfgMMv6lvNC5B+9KbUxJ4xF8QaQmC4VkOu52EoIcQGtv95+
iEvYnfcT6pzojJM9t5/TTsxhEEXlT50KueVTOi/lrvBzQqORCchrdBaR5pyYAOaguag7JoQ5Pv7Q
TODPu0moz1T5wXPeRPuMZCcUZNhrVjWvBfDbqrn3xrh8ilMJHL3SV3CHMXoojj20IjbhXMR3ccYU
G6dZj1qp/ybb8AX7ICui67JZH0jx+fThHFzBUfHX6uZPj2D3H//neyjVT//zP/5/xFgFxFP/9xSr
w2tbff3baadfy/fue5TV+mt/kqws7w+JEhy3o7SBVpGg939JVpb/B7mqOLOJkiU/nnye/yJZefIP
bMDS41+6ZGqic/wvkpUn+L9oRoWgkTyFLzn8d0hW4seYVxeLKzsaYZbYNBVHiQ+L93fu3gw2nnBM
6WxTH5k4bRWBXSt+iII+3Q9I508BZuJwQE6N+tVyj5KDyhXeF3lGvgJ97HbEf+Al9zFEGFz3yVUw
+v2FbcF9n4T/G0u2+qt3y/fiwz6FkS9/jqob6W5llVWq7USMzVNUasg0IAyDh1pxPANBQuYawI1T
KWuGOaPDcCoZWvRiPf2K0z5Nu27Pdl6Au1TBCRlrioWBFiRnQAPQG1O1Qa0yW1/zKSOorCl6yJV+
tKlnh3a5pMS8TZC470y1uPd1EDFEcULqFjr1hYt+SEbvIE+9AD5/+LWPoonMXJeZsfSs/EZIsCOp
9mummm2kP4eUM+lvnMs/pWOv15P/SCb2geO7Dr7pH721/agXxy0ayEQVxBlIGBdJXg0Xg4hxzyaj
TbVMtAHxYwHSUMZRVEokBY13dY0reIt2HrQxP4AodYa/DTpD3qZNGdJwdN1iNzsE3333wPxzXfne
Zs/9+r3x+eMduw47p+Ni+Bdc2x/fse2IjoYPQ9BWxdb9Svw8tUnofiMdvfwg2SRnNsDRR8xVVJUB
jPgTbeJvSMl7tW2SWbScQdpLP8OEhxC8wWUyKnt+shvVP0UFAg7QQfkqVYu65G6ou+l2wr5KRuHC
fk3BjUzd9cMIMbGass9LljPD0RFRAT3OO7xc/UjUDjdM8o7HMR+22eC4RCuNZYAIu5/1DnNZfbuM
fb+PrNog60cRMO1GP3nwyzF6NmuC0uAlxR3xY/WrsfkY0FAzuYNQZk7KKWY6wzTeekmkaemNB917
p5nD95MGMWsoJOfdsHjhpXJ96wYcWH1dFTPpLiGN9dtfX451oar/n0P8z8tBqDUObZtcSD7gj5eD
Rm7bRrYlVsFkemz9KC03fsZXoqjR0+0Ut14ONxnICL7LYF+KOMTqaZy7DMAIlkI4VWz/28Fph5uU
kyoKc1gUD83wAaQNVHMdB0Qabj0FExNWZZxdhnO9SueWqE3oVmB8M1FFAVe25ESgfRYbFMzkLQFT
245iuKAexfvLNs+MtLH6lKNyovcJGaCvKJzNkx6qpT/kOXKiqouTS0qnBcsbTY/73vMUVv5oRjJq
4w+G3cSQgw81o2FGbj9f+DQ9Re3UjKYiZiMKkMZe2R3hf50szq246DB6VK53kJopK3ZvphvDmJxV
4zgx68YbkO8WAqIuEhqU9dZ4qbpJpXdtdcG0Kw1mppOGzrVp7II+VnIgsCY+lDg3P2G/XUtMzo33
Lf0f7OmphZwtXinFbn2dTTBovEZPF06h9J1cwmDa/uba/8WlBzUDfYKOa0DE+Y+XXssFxYLokXpr
bq50bu2LHFbFVUPa/HEZFahZV3dfqiWxL3/9ymKFSPx819G5XRki4B6k/RP9gOgrMNJjJhFXoKck
/wybSaD889aVGNoHfer0oOtddyCVdEy2YHLrnUxNAgJsPa7V3CpjZ5fnv35b8i8eBk+EbshzwCdX
7k/sCzE5FbkYs9iGZPAwnPWHY1ZzGopSJp8LGnRUQ8rbihqVfMnhDIVOrB9BG/TbKulQGavBPuLn
UsSiKfvMSn1vm2CYuRhtPSH2LNUb5UGDZdWdfrOufsRt//SVerzzMKBWCG2lfnqQZ4PcMU9CwVnd
yS68MgOaTPgJ2tQoF/clpphum2Vt+GzrgiNZlrfXeV1/S4oskriaEgJe/NHgDNVIYvhnUdjXTi6a
7OBNdQwpTKZXRAMjjSwqmexGLPUdFo6x2beMevczRq0rVXrNLsImAPQs0J80Y0PsVrTex2pVWjHa
qpEnzvO7tIc2RCCyjOdda11nEWx7r7VI+/H89EFCSebC0yO6LniuX0ZAtOC1iZq9JOWKjZ6Z/7nK
nOjO1XoC1pVy59ozZ84WLlkbi3PLmxdGLszUzkMg8NmWCoEc7QCXV5uzUoEOm59lHyT3miyP5yIV
lN5QCgek396i7hwkxJgZ3elUL8g37D59bLyif/VnpDZi7jA+fewbAPTxef/6LvyrPd3nEeNEpfy1
+ll5Gt/VaCZzSoj9QmDLSKMHaQQ0xbKko1bqYd/1frd1l46pHNvoeZORtgHGmTZ/vDRH5q6kihT2
64wUB9k2itK2cFLIfyAy63ruf0MxUT+yPT62D9/32a7Jf3dt9+cQ+C4eZkXjn+1jKPJPDXqPcwsC
qYodgXPL8w7cTatiuCLcI/E4jzfNSzPk4xnTzuwoF8Yr2nbQ7IFyRvwl5Gm/ahMWAQixY0wlgsR5
bOaF6RiWBwzAor2rIUnuafG5L/lQZVd94SXHwjfFSWs11u8uxr+sVMyt1sBkwWujyf1INP/uYlhp
GgVFA6JpFLm8wegKF5Aohk9y6sOLtkBaQe99Ysva4RAcQpzBHmMFIOIuQncDA55t7XfPuviXdWod
poXrRqpsfMQ/V/F1UESl7RViK0onu3F8snhoOpmt8IfTHA3HSdoS+tQHzx5cLQr+s8mM4W/ALj8C
bLjywMAINwgcOxQsN95P602aZv3UOKG9revxzU0dD6/tAIZbxstvlmX1Fx+XjqPiFCA5UnFw+fGB
mLo5s7StBbDVSQOZ88MnPhj1t+9zD5nI+pwuVNxbGsf1TSfL7nMFEP9J0F9od9EkYfi7rnUuFUEw
Gz/U4ktO9Fq49HG6abQzeJuF6Fu8Pno5ZpWihVcBqaWhypp5KUngguHfOZgqiHhbm7zta6l9ui2C
gdeZD3QzgEWY/YaH5P5IJfr4ghGeMVZyAk/RHlA/fmoOcQN9BnRPI1UPjgH6FI70yosxCZZHMzvO
arQc79pKB6dLhphx043ONZNNHx983PDjLnbwQvIKyObK+b7RVsrIYRbwaEdSI4RVn9vwtB6KFhw2
2uehoi9WBO0r7tfgibrBPQwkJzE81jnFtgtMkoC5QOxRCiImblKzc0Qd4qFLx2tUmTXoR8t6t2Gf
EKNEw0OPOdG/lvS/jL1DVV1jBLsAEUxfyqqMBz3TpavRJWQFLb1ucEwQx72RwUuBB/oZdHoJFq56
5JQ2iGOddNURHTSvBGjHZZ6f/nlL/1tNj/8ZmPu6/lre9+3Xr/3la/2/gM4NbfG7TWj32r/+7WvZ
p/284sX/8ferr+PfPn99Xdsa33c1Pn7rn20NKqI/OGt6fqAcx5feeruOX7v+H38XHrBt3wmEF4Qc
6j56Cv8kdFsy/ENCU/Npawhfwtbit7DV98k//m658g9S6O21/rRXRJXt/VudDfljSRk4wqGWdGiR
+DDk/6VXIBmGz0OZ9S8aiu7BjeP5E3WD2tR4H9jUe/nsdT2OU0/r4TKiortz0cC/jj1cxg3yOPPy
3Tf4Vwfdf3k/nuCD0bqhZmE+9NOilS5JBDU0dV5EMQQY+FkqFtVrRlI8j79+qZ+O1IGDhoq1OGAH
pvSjcv1xpUjDcrYLn8NsHR2D4nQpaEgANwkMeBCApi2KwFT/ZmP8OKd/V28GK6LNg1vmc3wD7xWu
1+O7jVFL5UVtlskvps3IXM/guZ7GWevAQCpp5Rx9u61hkBQDvhex2k9wfFXxbhCw3rcydgPOhBNz
ly29HGZareRUBMMWbg++hBpRd9jZBIXFcizkAVkT632W+Kgk4Vjk1/hFIpQXI3yNoKd5uunqaXIZ
LCKd3i1pjDa5rV3vJSoGdF6+jX+ln0JgYhONpmOXLgN8JC490O0IPcTRQrgo9+gKxBuID7x2mer6
965KsXvjmVTtfgrWAyQH/OyhZrxPYtGo54n5oRM8QCwS9caM5eycgFHOsYJJr6hhebu08NNIgZAt
aoLfCB4xzNriysCPwazX5TtBRFx3DvIPYADSIbIvwh7yHPklJtgNBA1N26WMawJ06N7TVO9mBFZZ
yEdGd1dU50sRSXQhjsMREkldcTd7LJK/udo/VUHrxV6fbSJNaNoENBB/vNjQjUI8E+3yBfxvf2wF
ZOTBzNbx1/fxTyUFryKFIwJOMLwSBcZPO96s/D6vgZx9qf262JKezqnUxywYtujSfv1SP5dQf74W
TyeHUD6Y+9F6/O72RXmf0emkFLBRMNC/SGqFIgUvCEbyztYgHND/36dTkj54fRh91XXWApwIg/yz
8SPh7H/9fv7io3PyBK0Zhr7LsvjTWbxr25jFZOajo/s9uMIaDxE2nJN29pezX7/Uj6sFDyrLEZ1k
5mqC/htIqR+vZQINPJamLF5Y7DU8uQ64QBYg459T7OpRBLLKm9Cm2FV40UV28fjrl//xk64vv74w
RaPDdiIR1/z48gt1aidEoV7ijGKKExpzUBp0e5cz6J/7+Q8zjO97jT/etR8vhcuKXQxKqhv+SwUV
jHOQZEI6L1Qq6oYweQf/J7P0X38gtrDvehl/vsp6y7LwQhCVzk8LPQEAcsaT571UTcIp1ffgAkc9
loQlxWJRO9afo5n/9lMxQ/j5Fbluaj1xsXfaNvbgH7/CHvx9Qa2mXgea8l8wcwbx0XKTbNmkfTuU
Fw4kUfi3lmc4iAAryxH3ZgAa4iCtQ+byiWqOBb0lYA8CSO5hGP3qi2wsFChD0GekG7qCmoyBHY21
KYvKL5MfCmLGEXMOgB1m9e6u2g9OGCgXLx3EPadjh0pqg4IePiEVQPaOuDYyuHjiJj0FBaSITZhR
Wu2BSvWfoxTUwUngsjPsURxgUFnUOD3VGJo5xDIeHBGaW9EVAqwoP2bY5AJyJ3wdPsA6cC4lVTvm
jRzK2mYpPYJ3N5OyRlSxoRHvmVrgeAQFUS+npRqoX+dqAqVVkYcGuWB06yNJ4K4NXnrGTeJTWDxN
Th08ViR40qs1knEjmoJ42MZerTnX4KjZ2VqJ6cT14TcxsSUn7bKKuilEDBV74iSppL9cGkJ5sxMF
qkXeJPUS5ydaFCQJRqk7XHMrYs8DnaXzk8Zpk7OpSNeE8HHJkmPaqcLlGaARjGMlIdBS1XaLVcxm
YH6s4y4KN6FENLypJCSbm7BMDeSkrIkIdIKjQPyNmkS/XWIHXkbBdZl3hUOTZp8A1fjWEXKGOAPu
LX3PRqxZq3Yc8qAjpFrd4Q3R3ybAGiotXDnY4nOoYJAhwoscRukT4ongDjk6oogEPiwGXhPj5Ix5
1hGKxeNTUWFyh1rWurclTO2CdhHmok2F5Z1hTOQ7n4alq/DCdGG2m7Olpb2Djr7Z+ZMQMUIi0xxU
M7T6FlfTrOgERH53iqsZy8/ia3wTgQKRdETokDyZJmw+kYQXv8EVjtVZo7LmnCzuPNrnGoHbfjCj
9T5MUw79RZFzsreZHT8urUy+TQU8WZLPFd9SOHXYegqrRg++ZCp5qvHhoIGaDIYOv5D5jeXTh8Rr
a4uDKRAy4KJsvGOsuuXJc3rmSFABKxZNMS3AIWwOJIYkAyx4jk9jo0o8rzvkQzcNp5q3eks4tgRp
b6/hcX6FvxxGNk3jbh7FTV3axKcoFGDbzms9MFDV0mQPOiGR5jOlVJC+51Q+wVWv4+Q6NqX16HYd
CpvBnnO0wcDusgtMyVN/ThgALYeAUzPUxzm0z2OrLQnWxS6TH4rQJyxm6RFmb8suGx9iDzjlPuwn
57IY7eAxjLrwpbYyyheaIvkzdmLu0lw14CXlEll3TRZgDgp6W5PfJtBF9WUZ3K5Mrq9k8YTfVNaL
T10RZRP2qjaWp6218AvuhJX2JB4DRIE5IbB3S65xE7WQ4W8Ff7LYVnE57U1ZYeZTKO8otuZwavau
BB5LvLdTX5MP2l3iwCafrvYbIgVirZt3v0gxO2U0qx8sBPuYqzrUk6xmw61qTfTS0Gv2t0XUyls3
mNOnoSnMw7woEnAbH+89vfrsc9KPLh8lCSNUVqhW7rGIw6hBqYRgILAjYlvcHL32bPzhEsyJjFBh
I44D1Z7zVZkSr/ImHpzubRgnnKthMNgePUzX/1LnM7SvCoUfatdu0RpbTNd98/1hxF+BPHdXLJa+
bEhSvU8dck+xPczjTURzB8cpENIJP1ZZ3iRmRbPnGSaODaPQ7lZVtB+3PllgAPTx1DtAKYf4HUM/
fp5JlT4xny0ixm3c45nnPtYYY13Wtd0IyP+ZGS5Hn5xg1aNV5GC9EU4gIsQRUMxXftwI4ukzX0Qb
UYSIVYoolifuSN13ERYT2hrmZdDz8twPxzOWLKl2pa8qYiMYtE7bqMnqek9Us3E3JWraT97k9gzd
4si6hslp0n2hCrMywPRSb8a01C95Lp1HJIi0VDsLV8WhARW57BoSzF/6KNUMc7uEpC/G1kTE9COi
4dVmT0PdmayFpTEuqusG0bvZdt0EaCNmToteo4lXaQySpmE3WLStdrGIaIWmpOky7Fpq7MWIPKED
I9qwR6wgAlcWsfTlfqxl9jhn/F2ALL71rgX5ybw5hBhbzxQSOxUoNO4jgIwwQWTPdJJHFk8hCdQG
+uISwsuwCxRgjASNUfsUS8sFpIDmZSrJfcY9NhenkKVAo0Ugl+RBJ34dnKqK8LtPQ5gl6NUmwU1N
HgE+cqf2ExcJt08WeRQHhbeZiJnNNpnlAS31htm7c6DGvRUQJrAk1klPWGud3pX5lD7kro0ULAY2
e8FxvHaBbZi1BsNsEh8Q0NHHdNquGVbxUhezF5CtYQa3u1Y5SfM8VsL/xjEbPZGFYOqzzK2u2g99
u7xiP+yXAxml030GzuIxQFgMhRAmLSo02cTXPg3C95IyApt4LOAQt00hbhE0e2/k5CzfCnxzh8CK
WAO11/wnZ2e2GzeybdsfugRIRrB7zV6dJcuyZOULkZJt9n2w/fo7qLq4R5kSlPBBAfuhtstMksFo
1ppzTMhjUqGjoo2iOMkFoTs84BMNjC1NXw5dcJ1m6WY/go41zTrtLwLCCnaT2bn7sYg5i0k9Af8W
VZFOSKBvkSxLnZ08Dj+d7mRfyteAsi+8BDQFAF3SvnmJ27EBt1bY9L47lMv0LDr/ZagG+sWBNVCH
m+usqzwfYVdETR381hA7/lYZf3bB+Sn5yw52vEKyKrFYfc8lFUvoiL6b03eQ1lPTa3StTDAx1laZ
Dg5nxNIEIsSF7dxYRL+Ea8sNQlyPzEzXrevCOdGmNiAgU7ncs0gs+6XIC/qjkds6O+KPEBUWHtr4
RR4NwT6RM6MsJGMWbdLY3De2LjH++HqhVqyY4V6FefIcVw3VN1wn2YHNUvyaYY9h4iraAZmCauO7
OeOLKGFHd4mOnHIOPUHYeU8GxuE7kQ1DuGZVjBGQDJiYMVP015MZPRJkWtwWeRA9Nlh05aIv1FRv
nKJ2CPvxhdxDwaOXTgqyFxL/0bf3Y+464QrXGFaPbNDwH1FaZCYI+E4gkhvQMDcDYnC1FHEc3Zit
hSoBWXifrclZRHwZKKapCPSoTdSZSL/ZHaCcS9lU5rjOoDnos38nVmtG7aB2oaabu2wEhMdI9G8m
m6bJgk9D/TCrnG2kBYMGaR095mCGc06GFe87uNcs0kY2yBXOmcFfqNQeniTfaYJ3gtx0vk1mYDMe
wYalnv4jmZCirQIsSuayRFCI25Bmsw51WwVQXmsYbn5NE4MMrDTzsRok2aHUSbFAQQJKCQoYRFFk
jD6PALsaARVpkpMAtECvPuCk8Noob7c+khbU6DTrBDsGmqcLVPHeU5hXxR0eM5zoRhSopXQ7rC5e
onXmPsA/sCqixraviWRAHJjqVbihNt73DyRLoFEBJgUEx3Dr9BYNPzMrFYh4N88rkBnbcpbLqKLP
tz4ixIcY1wZ/AiN/sW3NiulDR2GL8L6sSSLyQ4NWqa6Nzks+Aj9SrUDwFrO0X2iR2zGT6Ib+HWJz
M1zqdef+JDdHYUau5sRz0tMieWX2ws/GNdwVJECrOXi0+Y4JM2lwFUkZQHcrqOOgqGGeMvrSf42S
FtwCB3Nxi303UfjC2rjZmbTLbtM6MRV5JUybi0DqlE7yqsxJ9ZGjOcHqQQZP4qc9kK2nRgw+bgPz
CDFnclU3I93BIvNe9ZLpYGkEOGDWtTASMqJ09iDYhxyohn2aCWPjyJz4nYZo5xv8XCwLfhORiIt2
PbolGQM2BCHT/Qa3KTTwqa7LEQ8Hx+GFlRXarVL6NGwqzyDTRJpu99uN+5AmQ8cBjIqR0tqdreIe
8Xpqc7Apm4TAHmsmsyBXyvdG3YYHH+/0BWlCsb2puiq+dwMaptAiIqZLxfnlruqgp8B8HUW0dLzR
+eMpn84G/cX4iZOff8s2BukTsLh6J2Py8JCoBKBymLGYh2lqv3hFMO5GPLX3FZ8ajV6DfY7L0fie
QeG+kLKD2x2XRH4vsTrNwmzb/ckpNh0xWNRdf8Vi3B7gBbYQNUe/u3VrDSs1bD4tWqVlWjyaTGn+
zQjjm4xT2WkZbuywDwLczCp4DBojqknry6IAauR8Y4ONL+0yg6N2S6q1Q6oXwoFoWYJKfdYot6HZ
54RMh3SywstAsxlkTEDF77bOmPwRDFlAxLoeLFBJAbmjroa5YlET4foUUsd4MeMB37TDGdZayLa1
LqMoHJ8YCLTJExEJuSUjI3+A8mTkqzB8y32JBU81SBr/e+ZVxYNdoolfSRISrvA4pAHRo3X2fYr0
9Aen0myvSxAHC99ONXhZOd+hgsT3yOE8fNTAPe6tSrYviAj6x87H2LAoOR1fk8JcFncdDguicCxb
g/jWGYTyCMOeHmTXZS8jH06/YFNgPXegftTG80OkPVGn4OT4rhc0L8HQ5K+jjyDqkog4X7/SNVP0
MFSk7JfkfiS/+BH1U6Z19o94KPHcBSMTkYMyCrWIVrBLd0YP+X9oU252ENF8zxoxQ5KyEG2yWRsR
0E0HB3hG3itnG0X+nVugvVp4chpfiy560VF6BSs/FfFVS62ZvUHuTjCfmE3wokUcZkZFAw5/yGT9
JGGAampUoENSxgzMpiEQektfN2GVlGFWMk6LUcfBnvQBZ/xQNL8aSjTQFfugkDdQZ2xjqxIzBG7t
BrBHkzih8tUP3vAUO6LVfpqNm+U4hUoHsdcIDugqNG080xU/FJJRW3f3zlATTdVmdt9cdJnozKdg
CnFuYUQLyNx2e5wt0AO6v1HeCbmJ9SLHR6MRN7EcwwY1Q+lKu7+wfOlTc6O4uqCKXkD+oYdxF/DQ
dlaQl/WFN39ey7F0vZceFoZzpUV9C7W9rvNLqyhbY6fnM5+TlZcksrCyYc2i3vZLdkpu6Sw5NLP4
EWPSWxu8C1YEAkYO6jIYxBSv+0qInC3NoOeXAc3cZD9peYXALpMjWQy0TyN8QNXQXgSZkVVXXgwn
+QcFiFw+kt1NVZwH4kw73ovTb6DC88Z9gN+sb7EZ3iklkgZsV4W8bNCz7qE0DQGRZhjqBVlt+CqE
Kdnk6aiowEZyxPFiNj7Ljqx4Y5Ug3LhJB8Rg/J1NlW3xpBAc50G2wfnErm/eWRQFDEEVP3UMqxj5
lYOdHWF3wqdQRkWziySIkqVf92ysjKqVwGXxRvzMLaKnoApa3feYlhfyPrK/n4xUojkD9O6UV4Tj
zOdLkWTWlZn6pVg0mA5+uRKuMGIHi65pOurWmnq+Fi//DzV30yqzVjy3tl38Kb0IGXykR4KG2//X
G3/SVfpQ0kQFDG/RtiUtM57WiXDKzxLAGJPtPkdoVq4LopCfBNuhfy2czlexhUVtVJ+LxXPJ811x
fJqGClQrpno8O/06HQN3XaTGmVv5UDd9uwjVYFe4BvPoSR06SW3KQNRtn4fWaVYdSs9dYUF8dUwc
3zGR0mdK7HMd9n8aVtRpuR77cHMWP5smD/D4pgYnUorAa/958poJ7XAPD7WP9BsKrfnG78zH0I3G
jUY6xJlew8cbNfE7UNhnz8yzlHNF/N3TrOl9RzCa8r3nqHwbjX59pbGTWdYZ4aAW6Yff/3GMsKKa
QsfnRXPO4cLH17Mq9FhgPuO914fTdkhcZ6knTXXmcX6o4x9dRegnKiUHtNcYCEHlJNOKK7NgVbVD
hUAaQtwZAciHQU97mRHCpgfBC8PlZNBjc2dr7wT5XhXQBQG1VkAL8/bh68f28Ybm9Gn0x5bFVQz3
5DVRZQLSMqX5Xp/teZA9Jg6h4UtLsfdMx+Cz+3l/pZPPaxgqNIh6nu81N1AXgtIgZqry79e382HU
zT15tIB0enSTDsjJ+6l63dVxwOb7tA/grmFqvg0Cs3oeq0Z8691Ju/j6eieaTr4vaFIoJy3eEx4z
tGDHw65J6rRWU9Xsx77QngOtzDPI+Zr1I6sBLyk7Lmft8wNJ9sOdjpJno9WiokJZ1Pb3yVY2GLe+
gg6j9DMNr09erKMbHj+OACxTvrUC331/sGvqruSD21vMzdsGlecC0oh2MZXt69fP4JMXizqJLw9O
CQdI+2QI1bRGWJSHaq/6GioZtq4VrQP/zHzy2f0gueMLN2apgzf/inf3kyoDyZXM1D5OiSQOp+z3
lEI0C+k/n7mSYfJXHc2Z+Fc4cLDYwBG2+QCPL0X+ien0QdPsU42M26wtzB0V/PyWI42x0yq/31WI
rYmBSrrHtK5RV6i+xAzZmH+sLgjOzANviuSTn0PxYJYdzFJ1lEsnP6eUU4uSqd+H+F1RujodRyMv
jO1tyhYE5RCHLHPtmxV5CxW9jpXdNKW3ifnO7vqukL9I9cYrUUg/JtEbtV679igs+HRGvPGCBBpZ
A3bKQW0R5BjsSthyN5qTB79TkWm3rtWX02oSefpTEzlycw/0VrGEwCO/d0z/t1riG+fUoB9WLdZ5
g/URgYfBd2ye3HLpqdYDw0fLrMQcYFObXLbsHDe4cCfyGKzwF+u/OtAomzZfD+ZPhhlvH1sfJhM6
HObJBAL20IWvYbR7QWFhz+62AjVoZBuStpvVP18KoSvRizqYeY/Q++P3ivSPQJ3JV/vUykiR1Nkl
EwD4FFd1fuamPrROURfMg8fAsMgV9ZMBjaUpwFKTT/uevN9Jw9HAvndYA8v7A+gz3iUkuP7jvc3J
jp6Fko/Px2IDcHxvUQt5tnCF2geKQ6OVGj/YVcMBScPmx79fiY/DnW8OFcWps6ZzTS1Pq6DbQ0fH
4x4l/QaZoEFmiuOfeWEfJwbuat4gOmwQmVlnL9v7OcgZqRX6pdvupR+SJ6YK/85A1L5MM0hexUSs
L1zc+ayhngeOtb+0tG13YBatFame9uPXN/62VTyaF/g1joVghKOtwFcwr4XvZkTSVEvyoMpuH3Ow
RIXr2LsBNeqGjilt4sFw7/2YoF0P0sK9A65rzTHfeqyRuFNv8bYE/+rPX/+kDx8Pv2jWyQj8y+z7
9JPnAxSPxOhedPsWsygWjkRfw2mrLilonxtgb1PAyd1bpsn8bApkdKZ3oqjAtNUTY9sOe82xRwSe
FdVAZG8emJGpccZblMQcuNzWHB5dr6VWgHEHkKBVIABIIWF805x6mMBPjjQSMOKiwNKdJv8rIYRR
wKSGcEktj8NtzYN6sSmSPBq9pj2mcag/fP3Y5sfy4VZwOrKdnONYT4ewOQBpBeE67PsJIOlIJOqq
dv1zPg/jk7cza3505Ewcsz/MAjDfbGPM8nGfG8Sca5Vjf5vKqdxUosxIG7TdJVZAGD9ZRUpEHJET
0Eqe2Dio9di4wcZRWXuFyE3uOPMNu6+fwTxYT5+BcOZzgkkbxzz9tAyzTlQ0xeN+MIi/Yu8CJrAK
nqGv+nch0Mp/3YyiuZWOMHEQzrZV82Tb5tHKmGUE455+Bf1Of4gJFhnKM/PuJzeFPIYCF2sZOben
824tFOw1s5z2mq3PJdeo2RYj3vFCn7QbszH+F3fFvkVY5OsyjJgWjmcEs9UQmBD5sO8x/V9qJjge
wzWT9dev6pPh6hns+FiWPWZdcbI4Z2UQZWR1jXscCryctNNeMhBCZ97QiWl3/qRtUnFtR6DH4Fru
yaI1WGbvEuZj7GEy1pdtZQ0PAJB9SrqSNhKZXPpW1W12YeDcwgMn/X1B1RRfnkhB9+UV1S52DCPF
shtBCPlScyO24Z5x1Sa0O/M+zs8M4Y/Phe3prNYHKMU/p6ZCO7PK3NcMY18mAdj7KjMxRMjwzHbw
41fMVXg4UnroX4V1skGpNVe0NskH+zj3/G3ckZEJgQdMierFmRv6OHwRzYGnl/Mywyc5/5R3C0ys
CwXvv7T2rkWFf3TIqeic2r4hxmm4pB8vVl8PrA/bFMYsl9JtPhimgrez1rvrjUbYImfSvT33bWyd
xAI0b2KnCRYAtA2K8tFIzqdf/vr6sp8spA4fDHdpzouJOFVFmmA3zKJW2h45lrljVlDat7KyB/+q
YHR/07okuCnGpGy/u8hkG7rXofXLN7MKpp2teftG0g1fGsS5Tme2UR+H1PzL5hIKJjcOPScvO+xt
r8DJ4O8VgpUffNrhz8wBt/31A/jkuUsWUQpsFqwgZHbH79k3SxOMb6ztE+w+az01q5UdGORlQcyt
vsHPiLaiz4MzH/gnV2Vo8SZZvpEpnupejQqTc17RvuFsoV0EhiH/JElsPsepCrdGm1vrxEuT669v
9eOQRhRpE83MqcLjbk8eaDNWE3yyKTvUbH4vvHhAy0xYKMqJItzG5PM9fn29T16gBxEB5ecsU+dF
Hj/aytT0Lq6G/MAYY4vIunYTIek7Myd8vAqmUnStDBJ4KfZpUZF2Y2XWyi4PtjX99mLZrPQmO7eY
nU48nLxtjp98nJQuPexpx7dC18os0VFZB3y8N0xMGFnCiRgGq7C2//bQhIHXgvMDm3o22Z6Yb/fd
PJALCrwl+9RDptzqCtu6xLwc+GesRm8mtvdbjvkyjD4Oekxz1A5PpjfH0BCltYwFEoAzFJm9Z/YX
pUlS2jX+eut6tLFt05sgNLkn5oKGrIt0ZuVZnVUvcGFNKPGVuZlygxgPjji5QG4TetuB4JUS4qPe
qEXUI50n39novnuT6z3WmM7ZaGZ1Ci0TNmB55qM6Hd9v98S45mvBK/lR4N3h8eJszaPDf6r1abEe
s766VMTgoU0Izkwcp+Pu5GryZHQjyfT83ONqrTLSlVDKWpFWn5y5pw8Db35P8zLEngNW7OlZkr2G
MjL8XYcqTjRi6ARcMK+qN2nf/fl64H28EjvPWR8+u3OomJ9MhCHm+2kaq/AQAOmDw2hzoCs5lk+Y
DVb/fCk8hBiHDDaHJq/reIxn8H7TJB2iQ64P5lVa9HSwKjVHsyf2mbf04djKRhAPA84VVnKmvtPp
oY85dXe5TA650gocIlKtCjT9iIsVNHlLRhpHH6C0Cwnx/08n8mElatFfh2NIRlVMN+nMxuLjuDn+
QSc3r0FSTBpHTw4oe2gHGpm2C1KTrd3Xz/izy8h5rqIcbFgso8fPuDbcrKvB+h6iOtBXtZfpd67o
i5evrzKXaY6nEdvGrcjcO28eOPueXKWIEKn1qjiAUBwgNujtNVWR4QpJvPekMrgpAJTC9USM3Lr1
w/hM3+PjF8/2mCIAEyU8FOwSx5d3JBpdhIHFgd4bGWNm4VzEGWD4NooLRBDYj//9qR5d8KRs5Zth
hezPLQ4qabOtTfzAtnW77swQ+bApY9BS7cQqxz0xn9knj9WyB1T1flEeQsKJfxVkNqGLq4g9GfHd
l+l/WRI09Bmj7TawNXsZQwogLs+jGjkx51NRs7z11+/6k4ftYAjCGP3m67PM44cdN4i9WtOvDxLR
93WqOdYjsccFwsXUuGlVYJ2Z+j65Hs5fipH44oVjeCdrbpK2ThRzbDyggpxuBxwCd1XlDIsAWOtN
KaNz9uYTFgRrLYsu2mMOq5jbdQ5fxzcogNY6AhnqwXdqw9rEWWaZi6ghD3ehOjd81ZIej+yka79V
Qr5fhFx7FzZkQ4Ad8LNv9cBIXVWsmRfweWJ7Edk9aPQKn5a+aIvEgoLIH97UZQ66SA6u89cm+k4/
89g++fBpy1AQ5OvHH3hawJeDpaWGapqDl7bkIE1ucwWKwd98PRg+XoWzKSI7k50KzVzrpALVRj3N
h3BSBytrhnWgRfqOxIb8n++FqwDO0gEjUCByTz63KO1tJdHyHewJarXhJskKjbP4148abytAJTZ3
dLJwRJy894bpPopEMh0yjnobPZr8NYLZ6Mzn82GqFHzJrHdMmPMpb3bTvt/YzU6OWg+99kBjRWug
2Ug8LCKNjbUfqPomFiQRI9EjkxKfwBwr46VndsofPih+AQpQ3FHz/ogBfvwLsmnknCP07qBCTV6N
XU/gwNAhssoGBB2zsv3rMXJ8yGHNpXMDcgyWAnXwua51fD0jb9smsauJ9mD5hMizKGFHTsMiTi2x
s+AjrcNojkf5+qrGvPH6nzXpv8syZ1CGxVH4sZqGFEa1pWVMezWK4j5zoEhhbOlQ5SY2JkGSQJ3o
EpQefHopCD66gMbtsoOL8/TfGipvP8VymE7m/qA0vLcZ591m3owQluWSGpiayNmxu3xaGiDKtuXg
tf/U8ny7FPfKMR43q05D4+SDVAh107y2cY7goNkWOF1QAoWkpqWggb9+wicT5du1OB0wmjlNAmk7
heYIX8vSekj1vVeSMAybZEzuithHScu2vIuARwX1A+GvcUn2IZ1vZMZdIIj0SKtrXUy+XBWo23ao
B/GrwO3WxRUI4Oo2tzxfu/OCJLhEt6Q9ELCh8AYzuh5cWTU/v76N4w/yv7tgXsE/Lqgaem81uHcv
Z4xsyOzUJvdYeQkP8Uh6vQVVppbV0I/309Dr13hmqpdM5N3NSH77mTPY8Yb7/11fIINxDWYf+m3H
n0c0Qu22xTTtO8NuCH5B3haxWcL5URdnZutPL8XiZlC45LWd7u27IVfQpCtCjiLc2i1AygvPT9Ga
QXNZff1U54/65OtjEeV7R3Ezm8lOpmyRAgXOdcfYQxlLyHXUyj+NT2Bco7s1JA2KGqrSvMtQD+N/
Km/89zwdfMSwEx0mWPNkgi1KkKIFhpL9kFb1a8zKQSKflHMVlPzalCTtM9/BZ0+VqgakDjZpXPTk
BaIADa100vjk8FeusCi5lw2ojlVoGfWZr/t46p7vbbbtsqi7kvOMfTqRRB2Qxy6qxF5mTKnLhJSw
jfCq6hemc2xTUZiHT1+/xxO79H+XhPlAYYUdPs/15O7wmCq/iyZ978Z152w6V5bVGq9VeN97Tb/P
QURhSE+i5HsnRXnNnJtfzwESy4q/8cyT/jioTJYrXVp0LjjCna7QaDk79ntz3RdxRUQtImZjNhE5
sTTdJMKEGacPRIcj7MxL8/XrB3G803l7DnO5jLWTR8/aebJqEq4xBaDFxT5wg+4yneC+6h565K+v
8nEsoaGhoUchks9Uf6MuvZuMwEZMIdZGb29qFVzbwSPGte4OwaiSM0Pp45WQxDBmmb3ZztNFPJ52
zKHpFXNdfKDLa6yMWGYbqyZtwtUide4c8/HZseXVDQdDrS1nV+3xtUK68lXrqeRQBl7+nAy01JBq
musgQGpcQ+a7MfC8rbHwykcNwgzTviIvISN2FP03epoW4XGkVed2Qp88A4lWSs5yKaorp9WvaU46
0lonPfRuHJO5FrXLYmyCrRnRFf36xX72COggCL5flIjMN8ePAGHzEJKFTqxaM2RbfcoLSO3SuPj6
Kh+3WhZSrJkza3GOQYx0fJUZfBmD9CkP3ZCK65oaD31dvcePYxFvOw3OMzKHcyiwT27N4YDGIQ1u
HnDbk/1dqcx0wPVTsm/uSPGWkpDIPP73PRRFTn1GGPD9878nt+aEOgkDY1xxBkh9YMsVggJNMzd5
4sdnNshvjdbjxcvitA2EjbOGAIZwci0biVVbTy0Va90JMFl5yn51Ay28En4y3DLSK5rttkW6UmxY
ABRSlDjRwh3hpS17N7R3HIPtBKNHqgEE6TuCBtJywm/K7hd3Tu6k8MPF1DyYAzkvGz22jUsr0kVM
mFhP6qKBd0UsWkCQMfvRQf+bY7AAZzmk1s+BkkO5qJh7cInN56GFcgQWDoTHvwo/I625tPiNyCHa
ZQ1Y6wHxa/ebZDNqtaCt8pI8E9oOF8g2tZdJz0q5AJ0qN7reQXoy5AAJr3Sr8rUudG4zQgOULdCY
9xNxbgpIo4Nfna6BH/92Oij3Gyi9w13fz7ByksqKYUV+C5ZMlY+EdQ5xDX8LemmgL7MigUqblnrg
r2K8zNrSTJT5GlCbu1egUf8WFtZqei+kKywGJ60OFuxzc1kr3X3JBazKJWL34sbOXfL+MpVk1MQd
FeerLo1xvObEKGDpGybLXppYI/DcoQpR68ydCR8Y/tzHbqiJsfn6m/tkG8ygd5jYaNRS0zvdwKWD
2TEs8vpg47gDtofS4ioR45+IKOG70ptNzaRj7CKjRYthNho/RZYPtbTaDQyMcFUZKtmMALEuJPP/
xdSE7rrJqTkEuhouOQBizixTsqbSWp5ZBD75dCkn6+aMEYLz9MabeLfchLgOBxP+5yHv65IDWY0c
eyb2ff2EPplmKaoghAbOhLjhlFpB2k9vjwNs7arF5jp6vbcapw5nACGr/4tLsYIKBxoHpX/nZPMX
SNHjTxfM6N7k7DKbKEUjVd4FBKLxzAHzk7kW6JRLUZ4G9Dz/Hc+1vsAu2FlpdtBCOHOC1garB1l0
V502VeGiVr53r8phvP/3h/l22kInQ0XkdLaFkwGOyPHzQ2vV5oqQpoIehy+WE2moZzYjH3ebFHTZ
bjI86ESj4ji+Q0PksTfYXn4oBIhDwhAI1Ya+S/h8SzBRX8ebr2/tkyO7rQOG0V3EG0h25cm8C1M5
JcwmpYxMh29dVVTDk7iPyEcDBxvpjv+kpUm4rtkUXEopiPSjC31mof5wHKRcYEqkj9KlRkPP8vim
RUvwOnUsXmuMa0nR0YLGrPxvmWZEt7pj+5uMn7jA5pGsq1EMZ2aTD6OKYztPgOMZA5hm9Pwtvfsi
pRMH8EMyg0q60fxiEP8xpCw2+HjiixI5187rm+LMe/54y6x1sLxoN7K/ppp3fM18yj0YvNI8kBdX
XFYYi6tFqRMRTAxOc5ekPU76ps1unKpuiHNv/s10wtaae2bvwIPn6rM66/j6vZ2GCP2FeZB+rVaj
JYfreLLO7ULfNNjvV3X2uMgEaWoxmFH6n345PUVyhGGZdaAS2xgLEOiszthjvauiDFICA5uR1GiJ
RO6XbDC4AQgJwKjoHM8L0kES9S3UXPtZeRrwAljdOJUyMZKiMUQdMfJ13+v3UEfcq7YQ7U2X+/5a
YQBplhCknUVBt3R2Evl/nTEpXv18onpN/k68MhhtYtlUY0xkjxsZOyzZpQ2fssOoEohuetbMnkx4
pJb4vocqnF4FvBrksoCcIaEDA/tJygv2Bd/0IIASkHlhjF2jbw27A2WTsyAHRJZ6hGDrPkFF4O+t
rkIvhOt8rWRoXYso6MiLNmqA40Vmwo7Nc/2b1lr8ejLtxGVgyex1SCIJgYyBu8zyEJfrVGSVWmCB
6fbE37SEfktAdP6QaeO5qWGea45fHg4eplkTxSlL7SluFhq51VfDIA8TYWkjQKMuIya1kEDImbou
2IkgXjT6IroDGu51F9hGsZlWGpu8parDLFqNgRl9F5rmPJYmNdhFPzjyfuyj7pvBM2kvc1jTZz4s
FManP1viLKHwZ0nOcvRa5v//3ecMMsDokxLbq8BTjd2XRLHnOk9AIDuJG6/inPIIDtgZbWCKyqsh
2Bv6QzjFxUHGAzmNNNQKf2U7gS+3qSqba0Id1UsKCPeH12pWfTnkJowIQ7S1tYi8erhS2qCIoir0
yNl2bQfEJPXd+BU3uD0t2gqjxoLcX++lU735YqfYaRc1sA2ffGCHKB4iPxMEMMTDkvgY+eDYCjPH
puUBIrI20zTF0dJIm/IVqo9Wr5JCyx7svhvGLRJoCfDZ84nTdrTSihl0fuL9gNKVj5R83sKsQpX+
gC02WMuo7otbjlzBDZmXbkssSjE9k3c/XplulPnEFzTBTZsoSCXeqGHd0Otk+u5EbaKtgqTUdm1v
F8MaCEt8E+jt4K9Cz8oJ2nQBi6yMpPV+2UVr/IhUkyZriJjuSxoU002GIdHcgMvSoMNSYz+Q+6Lf
DpYan6lPghfodIsZLxk7549M5hBSJmD/e55kbof2q0i8K5UWwb5oADWRT0nYzRIEB3vsJOwBnAgC
wmyp6nuryECk6mThotdLW+s16afK5+EXVrnGXKoBKQKm+1ClVaHfkJaZE4fjmUO8Lb3Mm1Z9lRfG
KgWXrj2OpHY1q1A3gmoVV2oYb9Jqwus+ocQ4DGVRjt88K9Hi75iT/Xhvlz4BPE5SQf9dQkrQmnuh
+ymJW6xqBek/EwGAZCHno53e9KGOKgJlpmbvHNrE2hKSdvEzxo5HkHaiJXIVB4ne0DWnKrEosrTd
0rCHtcF5wIdDNNrlH8dW6sntJv4TwwoJ5OxTs3nwBRwkuyQFdjP5fnOdaVpIzi8SJ44GNFEvOcwZ
wPmDllSGbOzYYRBp4cXfSK6U6QIShtFvC5VUEKvauN31oiHdkWzvsiOCwQ2zpd6SwXCVuXr6hzKD
fT3K2IrxcJkWgJvesG+ootWvUjSyIvMJ8ix4tRj/3+BDFxwwZ6+AAoHYQp0SDYB99CxYtmPrDttZ
9cm/QdARrgXl4+mCrl2uX7aS3JA1ZRrz2mmGUK4yrYI7Klv0nxdQkar7YOi0/CJXWZlcEwfhRbd1
LxzU/xQ0Loy2KS5xruZVtIy1KX0NQ9/55vquzcMWvVZiTBFBvTDKzLnhPsW00UbSOhZ+Z1ffIGZq
f1tVoskmsVpAahoyH+5CGvs3vQRDcjkURhDskBF7OyNkj7Rk0KfNUleiMFeJ6FtzM/RDlH+TpZ1G
S6JQm4x4uA4qAl1IKANxQcjnRUWYntghSwNF5pMzRT+55xtC4d+AXCj44QvCK8tXB4ID2kSTzt/G
5EX/8rAUq6UbpB3YNzMK7jtdZRWhD5rxTFvZJ5xeG5JxnYS+f6GAizgLkDLpa2dUyPNNqOr6ikg0
pq0+MfO16fE7VqUXRFeEtkBg00AwRIuQqMRX0USW2M7nRxKBs9L+HiTwzC6hYxZXNBPgBhAChk8I
QEdvsVpqI9BPOTnzRGmmPx2fMzeJVVb9MLHM/q1aktUWcAUDxNcwceBo+2O09xsXwhkOYq/E6z4N
0dZtjeBpmGpkBSZppTbzkyIgXBCkbi/zVMmbVodeuahrkjFXFaWKcgaDhRYHcmHrG7sd6YEpIKhQ
qJuE04MPhSvgoGpODwh8PFTofqUeR1mUf90mF3vmcphVBXD1p4TU+JeyUmzPbC2KebLCCYvtWJfO
gZc7EXKlnIFFrwiTB62MjGzF/qI1QcNF3W+ZJo6xCrlJdvHKMNYiItRuIaNwKBdWGDnhgkJBSjC7
hRV9lXdENSwMMAvLiWxsfa1w+I0Lh3BsuKgZHWZyWV2xLQLOZMuq1v2f5ME1Ob0TLf6J+9v6Odqq
InbTaSJzrUAWPVN1C9yVOXjJbT9kPAjLq4zrWmjqGnKb+SPOc/tAGgn/FYCR9tq1cxUsjUKLXpg4
JLGTHqyBhRBUELaOP8lvWtZDQPDHEdgTO0mKK8otQRqicSZpM4IqRGHDL5ydTbjzuJK+HrPmCZ0I
zJxoQhK420huiPnllJ4XTLKLscz0Zxml3iMt4SzEfVW1Fhuw2NkpEQJ4T0rD/BvGjZ0uaz0hUJNA
kAzOQJxekcZGhJ8mCx3yyVD05gqA1fBMjGjYs48uyFUo8jGBs5nAnwJw0cL2ypNIfGdrB1Cs9Ozg
16SR+HmZ0A2HPFFUgbkYay+Vi3LSunLNTDOS79MHfFiEcEIkI5q03Ve5lr1WkTYFO9Bg+jYeI5CO
mNXHS9FlEbDzGKDPgkRl9WjJQO1L6CV3pDSE1a6V7Rz6i8DnQeZueY80qrwjRBKhLcOXHWHKsXuT
+2ahw//Wklvb1V7tSqicLkTGjEpyM/nWkG863jYhtcZ6MDwN4lZheMMFlegJpAOw3St2Jjrls6iL
foPrA2UvKZsGW781c7JY4lKKn8zektCIaiJMmb2ZzeFTifzOoWYtgA2Mk9wS8UzDo0/bnunCjsSf
PFGpeZsGwr+JlN7TGJADkLwGS9lPZnVWmaGJJVBBlRj3o5t5EfrF2PpJ5UN3riLXzZOtAbckXdDV
8t0fxIW2/RI0ST8+9+z724UYIGls2wZW0IZibkN0dkhPcDtMkiW/H6FsQEH31ZYNB19TAdFkvPTi
Sff3kgrUdJGERlm8wO+HwKdP1dRuWjewD7WrxePCHqbwXsjKhF7UN1a6azkBPtF5BTg8oHDX/i97
Z7ZbN5Ju6Vdp1D0THIMkcE4DTe5Z82hbN4RsyZynIBkcnr4/OrNPyXKW1XWuD1BIwGVLQe5NxvD/
a63vJIgZfUwK36XaBg4k0JNZiY3tTfWTnxoFEWfElY1bAi5MHDS1x08kHIRC+kVZeTMZczJeFpFs
nO98f4P+JY9QMRGxmer6qWWaibe9L83iHG6UQWhzb1q3ZSvH8qA5WSlPVjEl8W5s8l48NuS2nhO7
Le5Twx6sHc1/4zuBELPciDLu803Po9htyhF/0a4brAFuZwG0iybS0C441KzhDJGSb24zyLQPiln5
iSCWBv4qFal0g4OvrxG71zZFNV9rvyhjMSfUjrqaLuCVLu71bKt82teLKQHUpt4Yhx4vMJCeSE0Z
E5c5D6HV5+PrkM2uFqIdq59KA27TcS4lmwgpkG6CpmUqpLW8YgF7MbNWzG2e7+yZ3PtzEjnSi6yi
mrkxIk5y+PZXerCrqKuCZa3xDVHM1K8R6o7s1D23e1R9MrZHjjFE+XDH5UvT6O4lMHlN22mY5sEh
yt4dQ1UZqRk6TETXjkMM5Z4YO+Vuu7gXVjDnsnvlpKzfk9zTPzNFa/Wu1jFU+CCHY7RFwjzmhmbP
oSqU9Qni8wJ5EOar3EkYhecZh1VmjBkCzcZT0u0CfmN3M+kZjPesbLVmT9CNvBSy1afdZHBi21il
OXcQk3I9Omtyozkv0WeQHzDGRY/zfjHNLUzC8qIoUeAHeivMr1PSsnorl4CiMFKtsY07DRV7TUT3
zo4X3Q76QaXVF3Zg2dabAKtgIyN0uHEwcJCWROhX6Mcta5oJtDQgQ3yJw06h3AOynnebuC1riVLC
t9oQiq7OsULkcR4kc7mkRDMS27DH4DbKvd6Z+t4tyPo5b2omnTyVBmSYxTCvS39onRDUXVYGw9rh
5LSja2JTdEP2NDn69Fk35rwi03VCv1vLzpebutPciVA2zYlCR7m6S6bUMpwPgj8EdUpHiZfKHr/l
nWl/973Fv52d0ciOhSYIx9MSaLamVUaf9XZYrspMswFy97rzrAiltMl61bx6x3QLUkpmpdFfNjJy
5KXZTMs3eLG1PMl5JOs7UmtCM4G5nMdZcL6PlhRqq2BR6GFfrol+pjfbd0U1ZRZ3hYR7O3bzTNS5
My8iMMkC9s89EraWjRracQTdM5aXxYA7Fnf6yMJnID+awrTK6vQg3Cr5rLFh/+pG8dKHxHzqeMsJ
tuKttzSahJlZJvDp49K67yfaB/iMuvEC1eysDpFPV2NPKXT63pL1xsa0mpyvpKH5zaYmdtrZQOzz
iUFfM7aADCF1vS8IQUvCuqE5xaxFOj+fLSdObjaVz3WWewnHFRMIR5zm04tPAjn5XZk/V9tBG+wr
DowAwGlbODbrju3e40338DKYZkzEENXRPqTxSPxPjc+CyFwtyi5JBHW1I0EEJamLhFMaJwmAlxxa
S1Fwt7RkeEjHNbPRFqWLDRla787K6DmvPRm6LPj/8F3FDvQ8xyYw56AZqrK25kirFucy3JCARL30
umvk+hlIx3icppTeCQvi8Dwl43xJ/3i8SjNou0ebxADwwG6jXZJFEs+hbdXqC84fRbNlmuoLPZ9L
4tfQYyNMmSzrm0rSLjr5y4LycnY7cWhLt31dIrJVtya2TS0YFjspATaX9T3Ri/IssShMBbUgJSwo
2kLeEdg74Ijt+5lSpubr3aFwss65IobDJetzrEvO4ugJDsqc2PjSzbXPMJ6RgxpZRO2HpZxJcbQH
PbuY4fY+T9J1VWDmBksnwVQJsNiEU2TgTk43BoNQ/ZdlqUkIqF235CiZpN7ZRJxHtGJZqHsM7Kj0
YEpEd79CDh4WEtrPfasZk21XgxXYOJnrXkWJLS6ztFleyk7r7ZDf1X5Pily8jC3b5sDn83oiyrAj
/zZ1zWdspLnJkAmwtqgurM+U8eK7XJH7xOk8NdVKhpEd0XN+c40RPMbNVWtMLg2KdJeph0jvba/b
k35f8jrZ5BqTQElBY4iYRxoWZPYDXXUukDQTYwgSoNtbQvaf5ZSl339fF/+liITswqQ0ifQfWcsv
4QdlBrXasFT1UnrwrJKnJbqave907ahefkSUeN+rQazz01hrx+hNwSoyVOdQYq5epvlu8T81TUhU
wu9v5325+f0Q70rcc91lJXWo6kXQmQs040ajLaj117lUX2xOGtXw7CcfqDfe6f9JFnh3X2uv4819
NTmLRRUzKJN6AFWyLL0dsbmLd1/VVAKglOvVsc6+5umtQdzfv3PHdAd/9Ncw8lALRE9sv+sp9A5z
1uSB6QDSHtT7NCSSbBtvtI+KpGt/5J9F0l/HeVfIJxJQjUM8Z0+Et2+qXXyKt+3xmQ3l5iOPjbF+
Xr8b6t1z0iJeKSy47U+onrkpEbIjCvRNGn5rN4cxgIi3/ejRfCeH/+s7XHtRayzJKur8+Tt0W+rf
5cyz6WUH8l+BOIvn7kv84N9wlDwm9SX59R+Ju36YUP55o78+OO8+U9RkRB6UAy/fc3qZnvIb7yiu
6cC77I3OwZfEZF++lh8oED4c9V3d2KgaX3ddRqVwccFZr/lW39kX/Wdxw5akMcJ02Dfupt//O8/p
r/f6ruFXWV4T2xqjFhbOtsX5Rv7sSdNkMIHXI/JMgDcfOvWBaOWX0v67V3OdL968mrkgnQ4cO/dK
iqLr8kI+EilV8J725DBH9gcNvp+f3Pc3SVX+5+HqBQ1mHnGTYjI3RVGGs/5dc3MCT5MPJrrf3xiy
kJ9HGrVhjEzFvD1p6oq2HSNZofAUhQRy7Pqd6d///vtbX7p//ayyYvw8YFMBW+hgHb00OboTPs0q
vf79CL9fHn5R4DlVE2tEDFcv1LKhx4ed9m2cPhjjb5c7FHDI0xGLocj9+S4QwMCkdIzqpTp2e3vj
7rXjv0e1+esZeDPEuw9qWjqn9yazesG7sZXlS2J8OG+s88Iv38WbId7NG9h2DVLFuAtqTexsK5NZ
snhsN3K7nPyb+HoJk//O2/tmxHdTMoTxoYOrUb0k3rC30307UOff23W1L+JDpX3CKfnBq/S3z9ub
Ed+t5KacO+nmjCiw7kVyF3cfiSz+9mV9M8K7KZ9+DXtwugUvuqbvbM0+CpLXo+iUdx/NuOtr/7vv
692MG+G0T91hrl5wMB1RYYezKzlFFJtBXhCSH+pGt8uqV2l8GJ/2t9MEqkhynlbVvvPueac5tjQs
etWLe4d46lQ+pqcakkqQ7+07iqD5JrsAOHE3n8/BRzuGv92KvRn63XtAI3QWqelVL8p/HqYHai7x
KDee9aLHl1qR7G3r6b8xf7wZ8N1bgZmgsmbpspryxvn9I0EaoU6k/+9H+UVI8mO392aYd6/CgoDC
LQnzYwoxdrfX10Tdbwj4+mCYv33834zy7vHHF5VYA+Xpl9KF2sIpMv2LS/iviT9/91C+GeHd42/O
toZthY+rIae631KMNdZMGBDZ9Mw+uJu/nXbfjPXuBdDsHJSZwVi1F7o758l9Iqa8/GAQ45dRPIHc
GF0NwmNQdOLdN9MudWyby2S8mGIarxFaEg6twMMuIls2c7Lq2ds+vkAAYIE2q4qQs3D+NYPGsRkm
G59I1pVTUPrC3shaU6GBJhU1duN9cKHmL/M3cFPycVYVEJIUogt+XoUsc2jW7Mzo68pATbeUc6Y8
dAHKJSEtpDTd9K3FIWwt0wXNkBEzg+8HNpGyOvfGmHyL4Ghnqc78OVq+5rhx0DKN1tgH7Hf65oSy
ygWJ5Pm0qgYtiYNylf0Eylw8/PYWSdyRibX0x3vxP5jLf6xSsf9K0/2Fchkmzy9v8Zbrv/6Tbmla
fyCXppnhOARv4q7gMfgLbmn9QTHQRM6JNwfNMT/yF9uSn0HRQTAguW5rIO+6zer+RFu6f+AbJXqT
/8+HME/q679DtuRHf3r/V3/tGtFEzg2OwdUgtP79m61xvQiCiw1xGrScom3gGYgBoOokfnMk8JyA
t9wsNT0ovL7M7y0Kszcp8DFOtX6SBEPU5mEy5Yt/7xsUyQ5CdI3YITaiY466edLP6iprb013WcaQ
oAefwEQy/qKgWBatp7SWl2mz62RlyofEQMAfIowzaIrH5EPgdGliR9HHLMScz0BR0voM7uzYdUdn
zCkdQuOS2mYSujrYKfoVMyzavC+Dxh5p4Hp1dZ2kjdxXpT4ArbH1fZdaVrIfNcQBUNRFMNgVOfl5
WzLrUf6+nKSGKgk6sRGNKJRM/bwC/vt5USCnDjnpmOKzVxUkF/SkNaKCoYqmt5V5TSYAABkaaLW8
pNi4AMWOHoYqIVw7KDH5djSHcUtrnyx+xSZ3tdm6HYdykZctnAHts5QiEkRC+/FtVladJ0MutGE6
IAqvLc712i2dJIyoi15VMvGSW0LTBhBCGZux5oWs6ey1RYmUOaGncnvaKL2y47s48XvnFg2NXX1p
YlnPuxn/EFDMaXwhuMywlk0u669J687f+2K26ZsUA5r/rWwKcUWHQj90sJxAkABMAHHeOcMF6eVL
dsWsywKhUQi9ars00g6LSLQEEUdlzA9erY+vmWnkzU0RCeTnQdyPrrc147i5b6l0niT4ho0+e+Kg
2yq9qZYRyedsKDAQM/W6LsPpm2KBt+7msez09Shsl9MuTQnqXYXupAbaoVHK0r8APuKDf6/GEqZn
gFSpQ8GWFFNJpzZOqJac1ZY/DioUpKdzPurNFsoJ5jWED4G/NFT1Al2zehA7YD8bPt+4BB1FHb9w
t5Ndm95ZH4+JsbFsunME6Fhut23qUWhnQyrKYk/Z0rsGyieG0zJlWXISWPlW+gudiU2XDL3cRZ47
FAdX5i3nDbhlj2JEBEQXddrU9dTtVY9JPChJw1NbvRHN+VyWCT3nstv1jg1SZQB7djmAsUHTEhFq
Bs/ABa1XWPMdcJ9Mbmtnlges/OoGbed8Re64szHzedIuva4dbsa6op80ga+G3wIi4NHQtOpgJjV0
gqTildh2c6ntbTWg1UciWdyZNTiQIOmT9ti0pn0zmW7zHMOP/BLxaMnQczWC5rtibOqAQPzFCYsq
pm+/FLUFJcKqIMV4KVQxuuh+RYu8y3PtPENs9UlETgLVtLUvvXyFdCmzjbr+OJtJV7YP/TBm6fRC
lT+LlhyWgZ2wzwraXuNtGmmyj22vvjEr2NawjWZ8+ij5AaxZXQxHZRp4PoNRJ9PI3PuSkpixt3TU
TC6o8jFentCndqN5lnS23t/5XYZGvC/8RIAaj+kELNtokmgOj7nfVUP9nbabpWg9k74K1HPTldjR
z/WpghziBE1N56va4t1AVE8ojQ5G7izyhtboYeS2E63z0Zh6eycruRodJmu0d40/Vj6kXhQVTrD0
en4PV4PLvLBoyY7jYxklHpA625McXAMad4W+T6tOY58EnQT/hFBmRGsLXlDyUNM5owlQmWJMQO7E
XfVIpmslviwwDPN7zyzGaTcYQy0vfIL/5IWIuiXd+nkijZWgN1TDtUwmOA6ZzGoJdGUsN5U0RngR
0hHP9LVKJHY5mbd0s+19byETqBGAPVHrzJFVTBpd+czCiFg0KAAK7c6jDhlWSYHmT5RZvkOCkmxm
06nywOQXXSxOK08e/uhbkl/jzawWsZWpJYFoed6g7f1Brw7uNHZfLAvQTYnDiBggaxk2CinBLh2U
TyO0q4z9VPqk/M+Oe0X6KRQ/vdb9LYIynYgcSvBl4toopArtahANsfrSzA8R+OD93MTeUW9GeOWI
Ip0nBXYt7Mcy2VBjX7DcdeVBJqo+95nONdSwywzGxkmm0C8cvB6ZY20iVRaYP6C+7EHCc4yD9uLv
bIR5+9RMjAcnL28XvScKPi6HUzPo34WtGfduQ7YJ1BIbr7GU1tFPmuqxmCEPns181vvIcr/2Rt7K
pwS5sHVCy6naF+AVXX0BcmAy4Em4fOGEsHSPmEJgguY1iy2J/cKrEdNUJGfQzSnt6GKShR2/gGDN
nmnxm9pnMQ10nGWVV94uyjIt2vCCoO8feWTY65uuolWajl6IoLi6Ye/Y7MkRKOYAmnp1KfKFZqJd
2UYLRN2t5l1qR6kKDD32Lop0IbLJyJlLKZ/2a+jpjFanNwJwJ5kWtn45X/fOYkMhrAbd30xdnmGZ
aItCABCdPWunQcKhUo+CafFVuycJyiNTG6VWO9qwUHTeTuAfrXseZbm4hQvmOiEy3BjIpV1NXwvN
Gs+JVmieUYkAEcODBvZBg+K1XZw5v5uI1hZIX5P+WQmd7/5QJSwzALHSfPnWJU6SXEZ5PLq7uezR
LEQpgFWrEOY5ZifHDbI4hVzjasl3pCHxvO+gV/HSJ/0wlH8Wp/5nC/2PH8kq/3oPfU363xA/F2/3
0T9+5C9MPJB4vNYk8JK4gJ8S3uP/20mjyPuD4GXy+338j5Q5OBP+tZW2zT9wLIvVqchOe/Wa/NdW
2tL/QDJNt2v1HbObJvvyf//HTwfn7t2f3wKBfy50MMIP6zRedN+3OHq+L/qyxBaLrWcu1KbcvQSY
m94o9iJQgeP0VFYpMUGNbbMxQIh1oQ8iuXtz3rj+s470dvwfmdn/LC9xAeRtkHK9hmqtlvj3HouR
wNAqIXkm5Eq1B63rNcQRyKoa3o+jkqxGDYA3Fdh9l146peY2waRJH36vQgBda9pyNjmieaRg8yVK
mw4LICvWvRlnCoZ5UziKhczdVpPo/jw0/vRRvr30d4eQ9dLXAA9SEYm+w5PzoxX05hDSirl2HRP/
lMDFVR5mPTXErkvZxiMxMd3PBO8NxY7VxuCeIphwx9qajPxsphv7USftXf3gx8XgVPGJteFIvrbV
fj4RtfPclXECp6jOp3HZ+mrwOuZ38kzRsSTZ18zrnR1Vjszb0Ltf6l3VKRUdCL7q9f2E2D051U6t
5p2JuGMOC7blxRZQQutTMu3S7szUx7Hd/P7b/7nCx0WTfYLkh4IQDBJMoO/KOBr7laI16Z1PjkM8
a1wNhjiIuiBuuKlzigag3swsNOLUB6uZ6M1Hobjv+knrFeCc4LXEeIx59heLj1qYlw0YYmHrJDSw
EwVZPiwBHwW5RXgtiy3Ep+SkR1C3rkt79lFfq6Ge4p7IIhHd5mxWOrwiKFy2llF4EM0QjvWPv/+c
/u4yedwQi8FNYa/+vjrk+QRt6hHySd6kfAo4aw13uqzzHYu0TqXQbHsjlOjCzAMRAGZy2SxTku2n
uGkidjBLO227BZHtRlStR/Jgxy7lg0LxDzfST28y5mOBZ37NMqaY9Usmr2aYsyRjLPRrqLRXRWs1
cJOSvvaDYR7FsnGaud6VyrfTrTuXHptCr1AUr0ltOaCmIaIbybJ3Wupo+NohF9shA8lHNBbFV/RZ
+I7ElMvbGnuxF1KbUtqmajWNehc+P33LMTa2t4PISoWs3ImcvYR5Ez1MQzeukubCCXSwOhAQhtKL
P3iQ37XReY6wibrkI1F++xEy8658hzTYrNiRFaGKM1SMtreKpUsdnwf7+jLOsAC3hRmOow1jajb1
T4mnrHPZSzy/gFGrKGzNzHQ/uCzSoH4qlPBIM7MihuXhwY9JWub6Br6do9jlD54952BM68I9GjUq
vLGfUQL6Y91WX5EuSWAPERDFs6Lsj0C062ybwRqEMOYB1dah/xpqGo9uA8JWKW3XZVI+Dvow3s+W
/9mvHOtYRCmlC6ccjAQBVoNeT8rp3Cf6LkgrhCeuWV2tgsguSM2+Okmv7DngrOK32tPv0di/VNWq
R3eLhyJexOUsJRsXfZ6zrYZIBT0gYQdRO27JKkG1ZPd3jWuNO1nM31Ur2oBsjadJl3NOVlPdnMEV
7WBzNLZ+MGVSbExXlmfSk1yJpuu7Cq9PHvK4JC85JOYlUC3Xy6PKab9b8ZWBlrbOhT8XHaWHOQ5N
dxhO8zSxOfYdYNe6fViaqbkzRHzXLQ2WOcz5h2LKFlDMBcolAtrhSsdtQ5KR8J4JaDDCLLaSCwoS
ZBXLSDwxl586CxXPChM4zJRxDk5lVqepxSmiYhc4+dQTRxkW0GPLTYFS7FMrYsDHrnZH88en3tBX
R3DA8d7o9XJXpq7ctFA6Qrcfx9umNh98Cl1XJkzGAEAg4m2tnZFqyr2WVucz/crPEszok1Q2u+8S
DSTQr6xf9JMzitE5+SIfXqehbV9KJNzOhMXR6vI9Gt7iWvP6abtSpO/g6T6lpj/t9KF6tSazpaLU
TgjZp7yzHE7ZYrnRDJl91aXRLOG09MoJG4JPv3d95760tuVc+/YgPskp8l4buWCS0MWoAkEK16Wd
iXTfdBfsO+CiDURRLRVk+XoMHL0606HeHhGcVyp0+R62NnqTzaK7lr/JyMMLsDmnN2PfA8PFHbcS
hMt6P3JkvFQqQ+TnConSxVd7QYj80eo8sdFgHO9NzCmP1hztY6zzZ1kcjVsf2vYppjKAKL4s7P2g
kupIalNxILtRMes7qn5oWvWNPGg58KVhe8eILb+ao2XygIK82HmpWd05xGZvSIYgA4YqxEwYQl0n
zxQb5v1AMSpIe8CgHm6eT/giUcJCYNWZwY3V9UNgcB0qUKrXUAv0PiSA3QvaAasahDd4zbxJeQVf
fRKuPCYdjowhs0H7lOnnWHOsO6+X0VZTq09iyle7stk+JWNdXLdqHNGNRrhrIAxs+NDbNEAYH1Jd
1XBecH5G482hJ+EQuNEXM+N0a+bmg0P+AfEH6wFfTLyyfm5ExxLDyPmct8tFLAm0HRw9X6VvF4Wj
DejRbP9QOUI/s5RbwczV7X07Dl8bfRkeDJMnFuWIOZ1G4qcI1elQ3uErPhXReF2O6ks/2Go3kZV0
9GePYxeBzs52MY3xS73k6Y2voij0x9y48UY7uY07pR1NkE+bGQ3zHriaT5BbIu+n1tGRYbu5fWBX
tSLA08dMr6CduKtltVKae4xTK74vXHf6qjSRfe7nIgIIjDE1KN2mvpyRXh+MvOc/hFVQEYpm+WLU
Oecr4imqL2DM1WHWTECUwEUPkZwoKfaUFu0A81DxwMn0hni78mrSxPzVX8DTgpj7WtrOK8FFAAwb
VJdnFmfZu1K2+eVgZur7BMSHva+V1ecgaX3Qs1py6LxFHMzF4uuziGAcN9E0VmHEOvdQdsuLTNPh
sw2Q5BZi4RjYheWdUk1OcJLWD2Hic/xWZuNydKnfhQDPPZ+iIv20KZupbDv4Rlk97HkfG0m8NYie
PxjYmnC5qnRstx2KtUcz96yrHEx54LjldG7VKDDBCecnM2qe6ferm6qfspPTNdO+a3J3JxwtJxFS
6NtmlHM4cC59jKomOi8oeRxnL5sfp0j1123R5Vddz2gj/zrerpEheYlFT+Ks3LpRUezjzihCdmDj
pzSv+stclsoherSWzi4qOrHs5jxtr3ADgB+EPCeD0onjVz1teoWbm3mfav6l6DhIjKL3t4DsocpS
8od89uqbQl2UXlVtqVXIayobKH8VQMZOoGWO2/mxIeB148BAD+puEp/JYqWiguiXrhYFQnoNEXyK
Ts+Igc5nx+BgRbWTqs6Fo5Lk1hhNeczqCFOUUa52attX6RGFqP4IRso+j2pNnNeoycMkSsw0YGhz
X2Bb2kondQ9GPWnfpKteUx+PXUTH+sTemVq0UPzHxaElgsigc+1XkHw6fFOBbJt6m3fUdyfpmffN
ZGiAQQf7RSOJ9hznIJxlmyLwVYohbk4JvyB94KErKV05Shf3mDQxiU7NcFzy2nxy/XLXeS5u2ATI
5atD2krgzmZ1Hdmx3LMJnYAZNstlExnDZQopNSjitDtS22qWoG1yHV9YM51ZpFVd9XJuD6pv7U0l
qCIyA1hnaaniBzU1n9Ti+yfNiun2jOAFzpvI1gdK5rmLrjU/SwtOXQvPyV5mY3WyK0sdSuyGORZA
SoSpab42wh7vMFMUO+CDki+izEIPh+I98DsarRLMy37EvrkrPbu+480uzhaqQVAJZY6Jgh04RWaM
Cq222NsZk+9j78z6ZVrn7pfJKt1D3EYGDdEo8sPVpmkECjHQtjWUd4+9XD62sW591qj0JAHJNOOr
wcH0WlSLlwWUaOMtFNIanb+3PJvKvsOW1oUNixBRLv4dQSryaVBIdRXcm+/jUuevsd/Q10ojypU9
FlWvw8gKYDmRuLA8EocQvk9HIfomSJvkpRdLcswJz+MKcWCl6SpAl0l+0a/fmWmvdXBVsVblaZMe
qMW7ZEzwiliz3t7VKeTQbLHZXUx0YffZBHXLUkSxBxCH4xuQ8zVuCCdPadH45plpdhUn90pzvjUE
ht5FliJurh+j+XFUjXaDhzkZN9pCEjm+rtn5vIx0gcq5zO+U5bSf2hqYKp+KR0mdWAyUFzYzgJ3g
LZoqfb6GKddx1C4b6zRbhXelpdiokcUlU4wxgS0f9LI83Q3TnJyX5J7f0ijUIaXq88tQO3Rj0LkT
ueKkrfvFjMfUDXQShckhoKj9YBuRS7KDRZbPhocVg5MjM0jBGqz3UzJmmffo1FW1Mwo6HOwiHIe3
fSR3Dxl/I0t73HGw9bHVtjN/Iae69W9U2syzxRMqmuQAkYrlPGrNRlDcLeZrng6KnERnxOMuawmV
3Iz6rJydmQomnNj06sPQ9f4DEIzyxbT65qA47H2PW7G2M8eyv5iGJb4uF9xcnhqGFjDRgs+n0/0B
w7gr6iwYquoiWQPDwsTwXyq994jvtjBKabHbfmHlTc6x3ekHPc38OMym1Fb7QbejeUNWPesG2SBi
H8GUYhWzmuQ8841WC2U22GFO+8PesPLUX8o2xiGCWiJ6ENLrhp3uLbhZKpMU841aDHyUriZacxf7
qnjpR8t7KNpOu5zI2ck5UrdC8Ttr7ZmA2RR3qRfBU848N74nHS161hePhOPZ0sq9jIqpDjHPew8j
YK8KA1rhfiFCYAXs0hrr94Y/41nB9brIUE8T99nPerkpi3t2hOJJpDgGWcp7hAt63eWkOiTWavd2
KieoMGF7OzHK+hb66bon8SxR0nJL9GqDsJ7no6Fkfl6AlblUtZMU9Cc1/ktuwjieMNd6D5grJme/
5KAmzrRhaLQwH3I/eyKxKTnnVa60k65rQ79ne4AebQUlmlsKFuUQ9tCMi7M1P5i4wJHkrHCQkf7o
dblnBIj5PZNpVON5NSvIIOzdW6cOkW2gSLWrhsAHi31LembppftIV7iHMkBaRbr1msEZd27rsTmm
95jIMKp7YO2TXrg3dmOkl/NIwK7wM76totBhAjZ4pwPHbKsLbZi8L4mcsBFFg2dtK9oSt/UynWKR
iOuWkI1TY2baM52EsgPEs/CBZUWGVWdshBbUyZjsVZxPd04kWRpKQfiGIW209EPmAMAWbbmtp1me
DUNsPU9M3pd10Sh8RAreOuPW9P4IPL1JE2lTA8dzlgYEJ43NPhf90IORXjKNHv8wO0SHUSrbTTaY
y1AjUQCld0IU8/b3dZkfIY9vax5IdlwOFXBDPEJiMCG8O17niepUZHSB2za+Fi4Jp580xi1No6DZ
+yV+T0QDmm+xxGbiWWWLhUVpLCS+RmUiHHCLPu6vatqj9tbwyMELLGOhXzM6Jq7YJe2HL4M5FSIk
XLs80+e4oesD8wq5PI+/HQjN7CHv6G1xGovC1vZMLf7MSW0Aqa4nCxzytu/baN0v5FgeS3I+P1AE
/VKcIh+L0jblO547AoUFteqfagwVJmydMzSxJ1n8zdb9sgpV1NWv8+jGN1zKGOpWY9DkHdjws6Dn
aH0WAyeVkxsXqCSyK6NI6S5ZWFMvf/8N/VKk5eKAksBQoHDm03Z+d3F6641907Lro02bPcSRwcFP
6ouf8QS2pTofYy/bF/akY7VaMqfGLdeqDptyy9ns99eyVjN/elgIBTZdD7sQl0PZeFVWvanFxI1p
JrTGUG0AUt+0Sp7hwSMcXFj9bsmzfy/ya61mrs4YbhmLjIVY592d2xUxpGmKHyea7WfCT5rHXnSY
vnrhP//+xlbJ1/sbY19LRhLatV8zaMq41rI6numEpeTzprOPb7ZMxrD3lX38MdS/1Wa6r0v+9x/r
z3wjwAMFRNL/aHn8808XKTF8Xf29f/+vfvohGiV/Dbwqo376w7bqSW24GV7lfPvaDcWfA8Sv9fov
/3//8n+9/vgt93Pz+p//+FYPFTvY21ei+Kq3zSJKcv+6u/R/kBVKyffx5686vvznP/j3f7aWjD/4
ikFYwNsBrQMXi2/4L43WHzZto1WIRcg3RL9VxPfPzpJw1ghV/gqOlrWmjv8l0qLpRLVFX38RwfVr
Tf7f6iyh9nrzVFDxorhvrIFlyL4MYLnvSqKmX+FHkzk2s6jWv6Yqc6/tibSGWSx1uOhYRDpZ1Meo
d70HxTx4iIZWe4ja5ry19HjvF9rWRwWJWxhoxayuXBszsa2m9HGSNngBgsq28dJ6mH/9ig2L+lbq
8mkhYGOjtPkmakjacK2y2E4DT+Vi1vkRwDol9I4wHJYU+USSwxMHgC/NuOCMri06M9GDLhJrV/Vz
so9aeQYmhEbwVD00ggMMu9TXCNxBWyNJRLC50Yux/NSSz8IxeHZPpllT2DT7eWsgtN1m/5e7M1mO
G8m69KuU9R4ywDEvetEBIEZGcB43MGpyzPP89P1BqaqSVH9ltqzN2v7qXZqYJIMRcPfr957zHaWl
KEVM8clQ1DteSn6mQeON5dgE7ogUqTDAYzbVLK7l4sTbnO4Lvf1l8VI3rqklrMEPlRLp1didOhTW
21n2BaMvLrXd2EgUPfrn0iAznQF4siFBgbSNaHhIsuoObPjnMFWejYEwMjzF5ldl0o4OTZqHMG0M
Gh3jnktjtqdWrb0qr5bjAgP+j6HA/7Pl+tMS330pL+/5l/Y/YE2TVPdnq/o+Lrq/BZTs713ctz8u
7m/f+PfJsfjggnRWbZMMStxxOkv1j/WtWPoHeNeQgw0BBILVTOHxfYFr9geTf4QHZnHokfLNK/m+
wPmSwZwV0i7/BwRyHCS/jIr/bHT8DRj+w7YPtgq/mWNqRKesoaHflMI/nGd5DGEICoDmoxyzsQWE
njG9S0Zj+8JFutaaiR9zPWviZ1YJUivFuhcmcQpGrvpJMuWUtsaLxpO7DRf7IwIvivqsvdFGlRFw
qfiOXd6jGlJ3XJZvy3HxuiT57qP4rQf0uvpS3HfNly/d+b369eH66Qm8Hr4w7G++/I3/sf3bFi8U
H2BZ/Po9/w0PGaLBCTriGPj3R81DDDVAufrSdl9+fCL/8Z3fDx1hf2BmT6Ic0c3rnI9t//uhI4wP
qgF1hJuuBrFwVYZ/fyYV5wPR0rA3TAogYnsYtP7joVRcHkoB3JAuC/JNeBPGbz2V9s/aYMD2BlBt
fiL1+ArL/LXiS0arMo1FrU6qik6W2/Pssm82cCeUqtomVQ/5C8DgpkqcNAhtozngwo6eGa/q9mbp
W3dLkrn6Mo1h9BkWUPvgpiL8ypECmsa2cD9rVZEVII/W1L4uj6KbLmnCY4w8st6oDQ290i2WM0I8
WmnoO6MbDN7LHrqx9clKCMLBpI9EzDDSwBB2thV9441dhAvdMJpbE5yIp07UN2MPSdBkKPBAcHH5
bo68irCMGKqO3DVKr2aeAc3FkvzLTN+7CXKC169HEAefY3Jvvnx7LW1opyFQHxN4rjpmQO+gmt3O
KN88rljxbWnXdPhbwlUGrFn8VKfXDSJXek6NhsrOp6eznO3OLq8WeuGQEpsh+qwiz4s25UCya860
90WvrNRXrdLx25QhxUapW2S5xVKfk2G9AZLlMm+TqfaUxRYSulAs7pa0sa6A9uUPXS6q19gsw1dt
0rjUo6ibJ5wPS2GiUa2Ws2OMmPsTWFLImCDg5GbRA0knuAtVXBo4c+xurKqcjknc5w1trKJ+1gSA
GLS+IUwGO+/oqJDBMzc0O5hn9uw5ap3emcOY6huRD8YT4rjoBrRWlm+WRu9R7yIWfq5yx3xLYJXs
24pPOpqG9kGDlvIM2hia0MIAKh1kEYQEIx64+YRHu50EmGU6pXTc3kxrND5jBzaFR7hvez1Z3E2F
4b6yu090PSLa070xXtsFHGuUYyv5yslvDIDJnx0axgcNZM+roWrpzTT14evYp3q/sRAEe9LOWt/Q
1Pkkw35natqwXVCEXaY4cc5LMZQvbMXqC8Cy+TGWuXWj0nHeNASUXozUSJ+GpaIrFKpK4Njj4PVq
0xGtoymBEuUMOhTH2RnZ3BzqZBm8WWH6407N8DgVzHKTqkUEOdAWLyf9nY54scmikDCSodXJymlZ
D4VrRSRupeucKsyrV8sFBqQCKTqblUavKu3l2+Io447+/+Bh/ai2Ql9SbmFNekY1nJ71rIlvM20J
j3MM1ZPAhXhnRK70O1NP/drqzZOMu2LX5i1iPhfVrpoUqj9m/LxhtIt7i4iw7Sx69Sbq7eaGVqIS
5HGm+miBX2gOxV68uPNZF3P+NXOL6WJR9p1DDMafQ4s8WWuNsWqTRN2vOQ7nDBwKDSLdQPwY27gJ
FCvbjlzgE09mDc2kiNFf7VOFlvtIttOl1limGtwdxipjDypqaCUBz2FKC80R4bmVrX3pUyPx2RzH
c2xFw5EqzTl2Tp/eh6FRnjjpYXpV/ZQ+qJEoX+RsR/dRH4lbenLtCdQaeiK9kMcyT6vHsglXJ1A4
dseV036oYls5p7rank2GQE+MK7WreupIb20bY7kpETHf9EvW0/lbirs6HbR91qfWXrLPHPJQ1bZT
pa84ntp6N0OG4FYkw0d9xmiNbyL1iyof9z+cOf+VIGy9Fvyzqvi2fa9aNE2Fum24dBT4+g9VBRLl
VisiZFKGJrOn0pCO6bnmAusKjTLBzVp4smRvMQfVzT0K8eGlohba2XPXv5hJPO5ipRt2VP/iOTXq
SzVCzGsUS9zniZ28qG2SnvRUzfAsVsthMuviFNpVmJMGVLp/oRCDYfDTH7PmtVsIL1h7hElQjP16
BwKo3OeDXlWnfhrmZ6cw2DVjq5i+TsvSv0Xre9i0aK5Bna7v7vo+z+s7XqzvfbR+ClXDKC1WBJ/M
ohR3giT7K4OB4006JeoNTbL5zEwMtwNEVXXnQmBpoWfysQugXAeFXtLRmIcUGd/6gMAtlMd2fWj6
9fGJ1wcpWh8pbX246vUx0789ccr68PXrYyhnHkg2sP7Yat14Fil3JVirwJviSDnP69BY6eJ9G3f2
jURWXflkQhqf3ZpscUdUbIhA8Pxigq1jwh31kNqeLSTkQQh7gluXN7bhIWmLLTjQA0DAnhUtk/jQ
q/a1W2/s4lSw7+MWYyqUnSL1LY1PyfKOC96UnCvo/ZK7RH9pZoD/1VcTkuf0RqcJ/YDuIWf08nMe
3TGNL6bHWi+A8x1EeZ1MH10YG3p20ZmJYR8o5hetK7AsaL7sTvGzOwzoyjcTh2qFdeOqSOieKtP7
ZG0bmc7ks247+4EGcdDF13DvLDXn7OyHjxFI1dAjnukAIYdBRCFOyJ7v5MfKBj5J5+tFH30n3670
4uwZupOh3qR0nKEWxPk2dD85Yj9/tHlkxvi6d7fOfJ6Zb8ZJjsulZGgQw92BAqC7QSNOTvTcqeUK
OFtdDZ6JBt9BSoA6IjvEyKfIQxCPRTFc8oFcsdE8DjUzNTsOUjANJPJ4FqwvwTkYhRsEA8fIgnm3
aXBeHZB+d2JjpELx0ZOo+8qJumcdm0hQ9LwngLqvFOB5sDpnZUdxolEOFIytTcGswFY2KI4vecNF
NXWhl83YV+AKvYBlveqzxW+ptTopaQvzoDuxcYZitE1MslZi4OLGq4Ublqmd/nUZxxe1EJ+g9flU
PZ/F4sa+ogOfqYK+KR7ruNpPdXsaG5Xog/I40uJ2NlX4ovX7qSgvmdGw28Uq6RSGREJh3tdEayFI
2k/5/SJJ6D0Zxsel1xB0jwwYGy+zUByOk9drOBbooEIYnZr5ylyYK440/cXGRugWLHlsspcjQsUb
sCdWF51GmOhoAaP2ojrhTdN3m9CZL2o57RIpQXe7H9N2DsaizkCpKvuRAZKXoPIIZGHfZ/3iOeHH
JD9O9ntb8rEYHmhe3X5QG2RN1c7Rr8pxOySfSh29CS0Pu2LVJ2NQJGchNghnmPhGwQx2FCnoddEC
jmU2gyooz314gr5T7TLleWHwWtSzj+PCG5PbCuKWu1Wr+CCaV1c/hdmbWRjPJmpRJYSQklxa9VWq
m7rGE4ZTxA7v8clspp5+g/Dz9hgzPezsHrZdPQzXPdL22sCXojAz0Q+JPMX6azTfNO5OPEfC8eRg
HzLZECN4kIwhe6RpXc8qYaUkxb7unhc3mDCVCaWjdcLYPgn6GopK89mWByM764+zdpM6zNXemzj1
zOSzY+wWhEOctLXHYNorhqtW+ELcQAE/V/WFFWi23b5039z0JOLrgfaPPt43fbGh3NyL5M7J0ytd
xdFOJEWi1xvmU5tIMIgaz2m0SvF9ChFDrMsKdl7cbPVxb9v4eKaD3tFLsmfaS9vZ1baoq4jqbQNb
f64yHHkk2vRfO9S2s4sbqHyT5AUsjfTLkYlhQwCGo/N6UVZ1t4gr/YHHBF3WJk6grtdHR14o1AMR
Zx8j+WA2RL/Np0TDd8eMnlmVkn+tMngJGXVvchBZEXRD7y9L+qQ3C3PQIK4mYh6i236ug7g+1p+l
BYcrOpHcq7Qa1/QLBLYye1jtF3m1h25MuaLhQayeGfq6AK86hnAAtzxl2CPh3Oj2lT29ai2THVM5
zKqzdzXAtXLP2GtjjF+NVANJCf3vAMcXaC2xzG9qB9fjr5rbXA7/9WjlnkfcqkN2okV5/XOdYGpR
JXWtzGBmrfNsDJYw6pFHZH4MNxWULTDR1WTUFdeIV3IGdrY6vNVx41LPTNw89PzcYUg8Vl1McVEC
qTW9UePNC9dKAKE5RcG81geEZiGOEV22VZF9nNR8Zt0tinNtZVp53fVxs++K1mA0rI6+3tuM85tk
3jUD06jSzQawgc3spzK5ZY9+qlbG+rJWxRHgxLHbxrZ7qnsGo9F8nNW7Kjuhtz44K/CNewuSni92
+bEEbqoH6VA/lukCvquw/Z5D4ii16aqIkFFIxNyhyuBtaoe9ns/bQUT7rIoClHHdLrcKCYusX8aL
ikBmu1QPNnR0OV1LFYpDf7ZKIDZvjv6SNLfK6ByYDW6MigGdTgaWc+7yO/r7Jy63X0QeuPpTJuRe
TZMSr1cfpNwSXdB+0UNfYo85paN9EbQn9QLdfjv4uAk31qIreyVbDiDBo+1QPHZ8OnYnl6Cbj054
u3Tt5yXmOFYgWL7DizuUJnBx+5EbD5xZLRCQ+/rB2uV5s88x4/R1d2IafK+1OiM2fTNE0JaQwDGs
HZbwLUIHqk93Wv3VWp4gs9BSFZ5qU/K7jvpXE7CfW92UeQ5TfnSFmu3S+fgXF8Wimk3WmPVwSuyR
0gEnj1llV03Tv1ELLecUc9RuKRjAjq2sOPFtwxdlo25lRQH4rX7+rYbW/82A5Kd+139Qx/XbBvHv
m1unfnyPux/7Wt++4Y+eluEw+FD1P/pZmrP2bv9oaRnWB6Td9Lp4Jqjgv9lwvre0sOEAODAtl4s6
ccL2GuT4vc0qHDqwTFLW+wvjGZqkv9PQomv1007HkIYuMIxYG1AqIxvmhz/vdHNq9waOwsrXxnYC
+oitu2fkiz0IXYMb6+ibQD4grg3NghOs6a0RPnul0o7qw0bVvGGScU5GVIpXxSEtg7FxHIVHrCt9
zPEDPAxQ/4QOHBdIRUx5H2kTKgxNhuQM4DP3UfO0xZ7fNH2CF0qRSWmgsHulPZaCrBumY8msGZTk
4Gi3ltDknRM71eijim9TcBUVjnOn71fZgpZZ1aZCtEsEN2mUnm4PFXd7G5NxZ8U4M7WqYUsC++7s
izaLrpo4N4oNLvlI+sZkxDc5vvziMIrFxluetM3gjzTsZt8pwi5IuZpfq0t3AWfsXKZS5SLkSiLP
aT8YyW0CuPxVToqJ2gqW6LBX8KfQZePHRpMbPukoOwoCW/nPogsN0xtqTB93SzhZNyhaFf0+tOiN
fXb7RDGDTBaZfYyKUTGPDtJ6uc2sxmrJMBhCpNhomGBYIoTbOBEY8gsKK9yz5oANyovUUmiXfogW
vAySu8PAbHWPpVxbdilClOi2iBgO4yDUuz1h3l140zU15uFRz7ujLm2n2Cc6exygzML4aMk5pljX
OvG14MK8yWw3ucmw3lRruhg5o1Zs3Yeall1xNA2gXicyaf14aKBVVY5ebOG3V58i1Kzg/sgrfjGl
GPdAkWtwqXN1MfX53bA4dJact3Gjd+hN4IuQkZo922kWDiieYXehcce/rvYg0fqEe0AYGxm5biqy
OG2ervEs03fFrrrOtSAQSM+1R2oRpOKxu0vKqfkLT8ovrqh16ZAUJEiltJhOq9hnfl46Rrna7Fts
uNjM4i2SGWsn1BBpGqQKNE2pg/KbSoGPqNaNAeMniqlNAWh9b456dYL/at9WNjqLxanoDBVa8Ygj
AJvBHP1VwJGxNjb+2fj4/lrJCrQtmrMqyKNfXivcUZX8196Xak0bMEkI1bsJ49Zx+KQTXD+Ja4GT
QjGdNftKtG/0EFSkk5VI3UCvOWfTJiuMjdsaC2S6MRq/Wp0lv7qTCT2BC8NecVPjXkQpLU7A1Vrj
IVQuT5EoLL+Iiq8WfUN9tMtLyULcFlGOS35sQVQjQHO/oNLjtlAt3RsWHjwXYiiY+JchdiWvjbTw
KTcV5ctM6+i2NpzskltuiSEbF1CP85kf4WUNDTJQAKHc9Xk6qJtIyXAW/Hn/SGMo9i9vo0WLjhHA
Opiy1q//0D9KtMkexkj0fpLG5h1xRMMLF4jHNIq5WOM8P5iqhFDRRHNQW0R1KWlnv2dq397Yyqgd
rCHuHkMtUvw0G2Yu2EqEYGoNolPE72UBf/vELcdgzv5HRqT+S6vLHYoIZVRByY6a7zni0wjGpFq2
Za/CASisektmJno3ltJfGt9+7kx9/93WGrduk5hLo+3nt8l1AXLAjORpwz55QDbn7LWkcf0OP8OD
owzaBfB1tx1iUjDmpe0CYjwGXM44uMplCWAVfAlzqVxhIc8DDGHiONFUPv/5h/lLhOD6KimuKKzw
OSN1+BcmoZMUJCFYUe9nTsJxwnjQ72Ub3lfkNmKdmLEHtA4izw1qR6CFdNGCkGQQr7bTF8AC436I
LeNFGGw7aS2USxMSLa8h/d1bsTPvCVPsMXkI7VZDX/0dHPVbpdj/+WzxP0myAqX9hw9ylcR816es
8/n/+T+CdmQuWsQ/llvfvuWPckvH3PyN1wvmigYvUpW/11sUVVTQqJYIhSfUFPTEP0eIwvxga2Ql
8kSYNs69lXL6veBS1pkkFfhqg9EsptuW+L2K6+fFgWUEGyXwTV4DmbQ4sX7ZinU56EDHQ4WzTO7q
qnowIFXOlEoENewaE8sYw1E7cCXbbd8nxXXVFvFpRCj6krEy3lBozp+UqME5Ubsi8W2Hp+9QVjQf
esXaUBlwHyk6lJFJ9OxYJDYP8Ufg9frWTIxj0anxRg+dIB8aP+nMB36XuQNJdKDvtO15yP2+cE+J
6F/6hga+1C06RVFEeSSmgEjAB52xjqcjk3nKEdsGkZrMhNZ1sNFJB5qHfodmuoseklyE2EO0qfVi
0jnK+ykqMClGmjWsnb/MuSfTKAoI8WZyQ800Q8FW6wvdqtyb4qa7UUzE1RQIUy52TjgO3D4Hs5ZP
ogSY8KCRzUTnsm5mtHXAaEhZqWs8gEo7DB0tFRlh+VNcRdkMU6iZiKc1LWKu1I3auYy0+qqzQoKX
e2gLw3Nv6LMbWIlt7eJUDPSzK6kSg9OQ0wljpJe3kWGO56hNo2wDVsJGV6OPoS90Mi2CSgnlw6K5
dX/RJwLZBHQj4pxUR56NcpyeRDi4Qela+XnMtB2/+7anntnYpR5tJHRSTJxKu2cbllc8OsGYhnyK
FSEzStm4B0XtaRVi6t7XJEmNI1lWSezLPtob8WxsI7tKEQ3bxsklMgmONl3ZBD1P+lDbNffBsLl3
la7axsNCjpfGxkZx/byYbnQm9ifZNbGLtjTJLVH43Wwwz6hnUCjPTqO4+WNEapcDBCWPSunbEsmU
rxSGDuLq9y+W/3/uZqtm9N/fHP9X/qWJP70Xf7t/z8ufhHjr932X6miWA7AB0RxFJoq7Fcrwd6kO
V8MPaOq4DGJ0N1er+z/3NI0vGYj4qDZRPqjoIv65p2nGBxRsawnD8YQMyP0tZNrP3TJuj8iHgLix
NfJbdBTLPx/3TefWg2EO9r0g+8FnpmNtzHFe70uFegiTrj388B79F2O8Xy6t/J0r/w1d4oqlNrCw
/tKeE4ru1mAGhrXPpCNQG7pszdOL8He7VB3Y88SVWadyq2IBpTlryB0xkwM8FtyoxwTvFz1mCGEM
GhCR6jG5wUVFiDMa6XGzCmzv6Oplb1LR0x2qXuVaSexBCXRSaA54GJP3yUilSjwSE+HI6piNGEZx
NMtoS6lqk2OG5aNeREDSQP7653/7z4X8H386J4iJDsY01W+yzB8rUKwUeTjnQ/eQcpPyYkdEfj/r
L/jv/4r8/cs5xZsMPsRBwQ/bDTWL8cun6hJF0eidlT8Udtxd4kxqB/K/ND+0CWXYGLJihjdKsf3z
v+9XTfW3X2vSeSUxlPhGuhI/P0x6FJUTVpv8gRupthVxb9MEwGrBFg3GxxSpX8qR2VIXXRX29Gm2
2unhz1/CWiL8UOWv7zFlq64jY0V8DsLhl4sd0IO5MUTOUQfI7iLrJt5NTuduGjO/lDZ/ssQKybbv
yO2qd1FxDh1cXO2+mpLimLYmoVsp4gMra9JXSBPNZjbs+JAIdzla7muYRmKLRWm5Qqov9n/+4n99
PlDzES5tUNDa8Au/NZV+fD7k0hMb7MbKfaI+W0J6pXIU6V89Gr8u+PWXmBpYEhLvQYL8uuAH2XKJ
lKlyb0X5zoq/YMvfsQvspuTp21/zW1Xuv61df+om/unp8d9QM8eG/sMH+y9V7j3mnvc0/vlIWL/l
jzNBCHqHLE1VxSq3Zonzle9COesD0Z70IxCqsVPRMv7HiWC4HyxWNP8mhK7BJOGbvhe5hv2BBjOy
O7F2M1aB3W/VuEhFf1pCNi+I6puXwCK22EO+ff2Hi3JLUliTYbDxwiYX0WsYlRDBClcdVDzizEG8
SjQ4W6RrxbT6dDMjXoDgaUalvg0ChZFPOqM8c7G/eCTuOrsl1JO3mWCjQziK+rUcIXTFuea+SBix
T3nS6h7OiwezIqAgN+feb+HOPCxKY+7GwZ28WbfTL2S5JqfBSKOX0R6WOwhvfoEB6Cp3FmWPZGsK
7GYoPgljjun7TcNTNYCpdGpTQfHdKVfkEpBtR+RUvTVtMrqESkrAzE3/aHTFx0Z9GtbwbPmWRfY2
ToxPY1LcuOlNZDxVYZjflstQB6aeD4eFAAMLX9tnxkz5vdHG0/Wo9nEPXld0F7vSzI9yHsRdb5dU
bUlkvRSzmha+5Yh8J6Q77zFVW7dJJq2DO1jdMVFxiZum0x0rHZIwaSLYzBTSEvrE2YelwV0BgCXy
AtUKXJxw+xGKyYs7COMSAjv1hgqS3zTuBnaWbT4n6kYVznIBbPnIKIiOkVKjfQ8sNcKAXVfjKRcj
vYQh7XwylbCcmS0ZxATzWa35SUvNnrm+Nt0UtjkhIcmLqzAVmhcaCsMw+qEOlh2/Q6XGcDhMbsfU
fRJxGHlTo5LkjOQK7xJJwpZs22OJu92vtPZo5Xnlqw1uYgLcDnGDlx4O9INiKvA0kC7i8OumHab9
4moSZKiYeiKfx6XINqNlNl5ttdZjEpuvtSrNG6XDzK/UNnNv+JAr3AwPqEPKE/msrbGbi/pTmFSA
E+dc36fmwjYa5WGgN6gl+/zJaivYHZBXby0El+dRpwgY3O5r5YpZQdPRa9dkDSFiskr8k7yuQOF2
AiFnUU/LZNKyLrkU3TlQiQiao2UAk6PYDUvPWTFLPo9u6p6ADo5P08AbN6Sz+qy3yyPai+Gk2rk8
DUVbH6uiH7Yoz0ZfZqVXVWDviXJVPWesoVyZDRYHgHzjEZ+42Fp6ZLxxb6l3bTS7ftRU6nkh+S3Q
u3jZDWUtAmO2wmuySOszsecJQ/Ia9qqvJNNrQS7R3kRUcF0W9sopmifNH7r5WeVbvGWKpTzkOqDZ
Fi3EPpw7e5/FGrm+NTTChkT70kOsUT4VxjJ7aTPOm4IWEYM3ChgJSvPYuwpGtArSBubM8BFGOU90
0s4nMYh6mypu86kzmK53lbb4dSO1R0PqzSEMY1Xb4GCB/JJVGpJGYm9lkr6OdkfobVfAeMhqlXZ6
cjfhlkRjWo3uZ54eHJvoCNpl6hmulqWvt6tpdS6IbR0NbPXVUuwI6loN9qXEsG+hKIySPlBnxQ3m
UdFYIkkEc6iuTzl3o8NopiqIgpq56rIgWV0Mmx0oRUyEErO9Lsaquc/jeDiqdomlvUwTpu/DcDI1
A0imMLjxjZr7AIKjPhFGi+KQvgRvkzILJFxCOfSjUDairMS+QPH3HhULQV56QQ7TJJGWaG21xSxa
n1BGiXsFW3ogM+NKLOUZuX38Ckjuri3TVwXbMe6OVFxsQ6muokhGByWV9wvd56CyrOuoQHrj2A26
S5b0RoyTTsuX6T+8hBxFisMFe7bRiSgoDQSIEfImx/QqFKrjqdKwPxrpPD9OMEKQzRj2fdG2KcEV
qjyFBNcGSU82Vs1BdNXkrsGa6HAmjjO7b1kN6mG21BupJR9pqRoGHbXZFluSx6jG95YFktIqhcXg
2kY+WH+EymLQNYzGqznq031U53iCClKV70SXLte6wyB4rPQD5Vhg2i45v8TBbVR8kcTVEerJVTfc
DmAiDg3jJNrb47OSmkmgglLmguCBKDKZeDBIYTZ1Q1dnY2q24usiHU4SOMyht0xc0l0h9u7S3htO
fM31J/ZKcxBBq6cIslNluCHrVCIC75AVCeUN+TIXEGk6N32e6NvGQuo6hC+FSQKwGLs9VaF7xPO9
Z/p3VE3R3dtLstWitN8po32wu3rbSUU92S7/Fc4SoqMqafTIuS63clSOk+5+1ZPkhmo5DZpagbc0
yXfVlVWgaKNGpFddHQ1ALL6dm/2maZzlUzcQU0iuLnmBVtUxb683jLbSK7ztSG9FSD5grhOmXs/V
VxATr1E1MOdScvGgFA03rUzHqj2NX2Ii9jaurUX7wQgh2IB8e2VC5FyhcbYDsvrmjVEbpwFxdVAS
YAhYmL1qigcTmWk4HRLHrrdySesrDMVnLLvz0c5dagTtlkW21ayI6l/A0d3Yy0Vz0uS6z1JGLkDK
glIM+mFGSwUlVxIdwcgQGvFAbBp52JG2ibMy+grGZXgEy1DtwTqMOxvX7KUcs7eyFeQaq9I+WCSe
HqA0f8Xsn22dyG3gArqlc58ChvAKx1S9to7lSXFaZdd2dktMui1T7FSheVcvpnGRbl/dYGux4TwX
844GWn5ndqTDwmQGLL50IeAPx9rSsqoOy5wxKNHC+UDuqfQAvUI7aBLlEU01+thyHLfAqjjtiIpG
9qXGxvIIlhR9hENW9xfDmaGPuwAB/aYeiWvknPiYhhA6bTxyR7coXUjESveULH1/kwxxDAdoHj8X
lY79HW+wPCVqJs+gaZ3AUqCyjMOVLTJ9a+SMqnqgVri164OKqGJrM/swkujerEqDOBqDN5Yj+5Cp
en416N0Q9K0xBQCRNSAqTmaTOWhZgaor4fWECX1fU2T5kSKc/UBw5BtgFEo958AM6DSJ+WQxkEgN
ZWvV6pYbjqdXZg01huiRuEcrXoAUTFCOMuMk2hr6maJH2yjJUH2PXixn/VhCQd4o1tT6eqb7cdpn
VyRrG9u6LRh9TvQHwuqWBFf7tg+tfDuRvLdlvvlJUZVDiKQRaOtGneabGZ1mh0KljHd6RY81ka8r
cyow13xAcrwdOS3k8MynzlQSr+RB3vVm86whyIA8RHpwbm4stWk389h4S9N5Yd69u+ks8FoPyk4g
ctLK2rPVbJ8TsJLNS4ElCbSr634CoWD7UcJDzBqBHE/dpzS9u4scGfTp+LFW3rqqiOBqMEo/Oxxl
vr40OCrc+W6ezTuHUBhr4p2cWo3k3sRYIdOPg0S2ZWXlgxM5Or+LqkuWJ1K2YdoW1y5NP2LGzV1L
khk95Bx0DWScTTer4I/l8LnRBPoj7M70D4tV3FojVnd8aVODwxzKD4oIP5WD+2RaR1Tx55zSe1Po
GpA1Nb8DSsbfMJz0OtkMHe9zmHU6i4aNJiIZnL6o3FQ66sfKDRdiu9HiS+0hVaDQJGblL9wnCCPs
PkfjdJqijmnknFvBaEdPnYFySe3f9KK8L7vs89DIr2FaB6Oa7KMihRMyNDQ5qVjmdNZ93Yxvoeb0
3lLl+ZWiWtVWHyh+e5TPRFm7vqbmR4MrftTDUqqjPmYeQX2d8eHDwTIduqkr2cUcvMrS060cniO9
Utbucv0Ezm1LVuRFmijxaR17dulYnNDZY1HC05+r+kna4pgAo5/YU2cz724nmfihJg+wp8qjVifT
NUnS47NYt06SNtzqo9LpD5AjQVhGWnylsJqJTT5WWO3nqd83Tf1QmcR8ax0+CWSj3gQX4VLACDsq
WmHu50gaMJE5Ul6qulit6or4StPdfMumcDOVikeyKxpslQ+17IJaEoLD+NMjTflCdrLL/WKKfDND
zFdE0Bg4Aezmy6C7y1YC4vfKmicdg+5Wr+0Fhl4yUMAVymVs4srvLO0jf90xU5QzTSvLt612uFaH
1HnsGI/zYib1YjdmSGG0OEGtWATG8GN9gHomLKa+fdaSdvRsd7jOtR7ZOjR14PC1ciIrXSUaxM3P
NRqMR4fwgw3FS7UTpV0GXXU36xMv22Wzc3yTeXRLqHoMiWSTADzusk3mOv7IR7io1nzljNWmhUhl
GeJShvGxIgndgRkaH1vybucheZ2bDml3Z0L7TodjWqy7E9r3bToS4Tw6l5huzKk1hnobNbV2pi5Z
u6AgaAp92rLuzkjm31J1sLbG/2bvTJrjRtar/Vcc3qMDQwIJbAs1sDiIFAeR0gZBqSXMY2L+9d8D
qfszq8hmWb3y4kb4Ohzh250sIJHD+57znHG+Ik6dTU8X1r5PcCcrzL/7rnZv2AYQr8zBRTu05SYr
6/FRAFniGD18h/IAZNBBLyva4BzwGIf9RhtWQ9j3HPsbgpkj64qs0tu2zsg7N1uHz7kSfCfxU9aj
iZ5zAmxgTQXXvd46T2pSIRd0mHFSI6wh0tqvWQyYzcUgQzK7Jbekom/VWN6LLP9U6CnLuef86A0P
GH56y45I1lksVnyne2zD8J9MR3/ImOdg4QTfcTYRNIM6mFhwwlzngb+z8hoaHu38MR/Qc8siezaJ
ZGcpm2iKJ2hzU7eNN2B9zG8oGXZwL9dA6zJ/KOydXuD8SctsTf5rvgnJzduEdpU/kgGJKFYY58q2
sZR1FTsxBFCZyE/IhWI/8+zzlICdmmTeyBw4r3nWCNsPCYKcWVjnSLvtJydCjGtfZfTeWMCCtdIi
+jDZEpMbyM8gpgz2Gye7akpn2vSx+a01u08cjq67XA9uiPP4aNrxBfrmz2YCZiorOAHltrl23SDg
ZJIsrR/9UaQSaocoOJvj0tnUDTQ1Eic+ld4MfiiK9CvLAcPOoTfbceysvrtxPgFzxFYTi27iUkd4
HlSg7s8uMVxm8ViNaLK9zN1PhZY8la7bXtlSdTtZZ2GIXBH7RlJN8rnIZ3PXOKIvuBGl2bmZEJZM
ALb1SKsb+THMmos4gVYbRvZAbgWGgNIK590U5d6+aebqAbMTwIdcYRJzwaXCAEFVcAOrjpwkYu/9
0cvtx1zLYPp3XvwUJdRoUYUuWB6dbFv+9zR9cGprIlc7w8OWd9+6UeX7MCnz87o0bR+2lLnuJ47H
hdYTqRBSwTQj7IFaLEDXd61cyxbZDDqbEgh/iRTYLeJ7kH/Jllue9sGbJ3ZeKtT1yg6E+tBaPwPu
de15CNL2Y9cibW9Fi2E9596XzpNx5ZEKhEkxLM70EI6raRMghMx8BN1pJ/Vj3I/6WavP6Z6Psb/m
g0I7j6nLxRS4IO+UyIM7ww40C5i0QulaFfUtbJ/kS6ccndtXY5/ZkQkSJFLabenV84XLdcA3Fff6
pirsjZXDn3LSwN2GeqDvXDyN67aMs600ZBLQi5yjj55J6MHQOAjeyLS4yDQ1+spSzlcakfLCwFh6
zlOME3hMgA/RxTLorPgQe8rBiNxntvGRxPV4U7kT/UTNRb0NenHcDp7VbOtucC/SdHR1P+8HxclG
xksasgQXBEfl2o2qetNLl3ZqEaj+Iott57OD8PmqofOLQ5TINlmn9Xkaetq6yQ21Nwu6IHmcBluS
WpMHR4TPsAzij1D0n22NCmAppLarvajZ20GI0s+zQn+IWK7IBMEM20pCuz2d01+5xpO1rpFUow6x
17FOmS6Y9yW0qb6dfRPUWg60AHIff2x0D2KQsAnsP9XYGX/anYRbJwZvrRFCg9mpds/sqqp2EdT9
vQc8/XNR45QogszXCyTOBMZzsqSept0UKmo9fOd5dK7pKj5rNOF9K/WyOvO6RvtadVO8bUuz2zlN
hBi6JbrowZ1a+66Q8/dEI9WlkFhjiiK0oLtSTOqp0PjD2IQ3iwXKZ7fX1kbuNmc15teb0RhqnACV
fGR1yZD62vF9GAXygw43dleayroNupA1IAOrd0s3Qezn2Mg+FbXzYUGs8ReMBXEN+RAMd2kmONG5
htA8jlfmiPAQm88HA8/dI35d42p0wais4lBwAyuDRN+TrG1cj5YY5Aacf3qZll0j/URoyU4CxbsJ
9bG8FVRtKAvYWfd5KAUEvBju3hP9dwqfgiXhLnISG+cELFyDMpMVmhv4d+1FZiXO6vd7A+9W/Q/6
A//YRfi/2BtYfIn/3DQ+p1989UxL8qUEBqHX380BTf7hEWJlouf1LNTFFPX/7g7gh0e9xn4IIshC
JuO8YDvQSkbfwj8I0oS4gJ+to7/aA1L/A/A0eDBEMgiYf4PrIOkxvOytCXQ3dAQWiz/4iEXezP//
RWOA6kBF80hjluLAdnxVTuGeyBmxVQ5xsFEWsD2GfVxyiuTS86EO7S6+0Am9IKYtTEDiaho5FKuQ
XBCD8qSNUyUiqWReacx3YNPSix97m33aB7k3fMkwQshtRCgoafCJHpOpQoZyiOot7HTYe3SCO8Jp
V5VZWTeOHo8/jAvM5RQ3M7WyOCB4nZLxbjYNVImFqIrnZG5n6upB0t21Nk4nOSFWJlNEfxgEiK1d
H2NkGjR9btZWpE1bNddwD7WCHLpN3qjonGJ08o3q+R68gCKwyxzD82oUuIEnp+o+LXLwfB2F2FFV
TFbNIkzKdiTq3MPZzClHmJQ/xxr5R+Ck20LjirpJDBngz9aMZ7oqWC/yDlb8VCvzeayS9gs9juqs
HAR7YpvnvxqO/2nR/beg7/vPX+FdE//X5XORHrToln/kV4fONf5wEUYwzxetPKoN+ti/OnTSQ8Fv
uY6Qgs/PWgwBf8n+PVp3sN7QeHDVd+jx83H89QXafNJLvId0kHsISSTE73yFh01ikkIgYqBdRkax
9PtgWhx+hFUROIiSwIMZTW9/9JyxvuCmRuwpIfHDiYb+Ya/4r7HoqKO4A0xvozQ5/ODHLIXhVrBn
p1m0ji2tuJqrKj8LqADepAmHoBdv4Q1xyFu/DZUzphmBtEU/pubJ0fHSQlZkEpTkX/WDyFd5nuZr
UcvhxFAsoy/Wsl8/DTIdSy8rI5v70U8TsQQB4ZjDhtuNd4MirfnaBVN3LzGsGqs6C4KrJnFLEmST
RsnN+7/zrcFdis0GQ5sWp9LD5zqCQ1NTrY2b1C6KM0uCdoWJoRfXiRlTo7INdUN/wt0nWZB8e3/o
o+buz+nDDkLlGQWjzg8/HNoMDUtDRkmdT0vyK0726ZlVdfH6/VEWwtjx4zVMiUBy0RVRyD/6hTLj
8jUtrbPMGFMqe23HNb1MdhUtrjvibKHbxQVLNJDT9MZRlEZpvUw3c9J3/a+zBicEqGtvTKo3frFh
Uq9FWYFVx/0pWnmxawVcGWAKcfCstTpdQ81CXQkp/oQi+Uj78nNCwdLj48f5ZjrWsTQ0NMuFr8E7
Nd1hnkF2pcblXGfcBzmGTV/Yz3MoMoMqom07O42zciw3vOca2BonHv6h+OfXXyL4O1h1kMWiMDt8
xfCVYUXD9aNZDCLA7fPwk2gHAWt0DL/FQ4+5HrbP7ftv/K2nLNBlo3SDMIjQ7XBQ160HGoDZtGF3
5eV64Xdj8sLd7w/CC7RQJiBjeTWI11YydUnu2QxVHMCKjJB6V9W/mDBoZNirUWhQ/FokzS+POU0n
KvoUy4SxvIiONhiPll7a+W//Fgh80uKsx5eIV/VwFDLuAqc36OBC3KdgwS3Nb8zcO7GCvzEXLNNk
kXM5UOJFO/oOG5n1SIHIKWgVZFbDCLG1FASPPkyEsa7tsdV2IDzbEzNw+be+cKwsi4wFmYzmJ3Qn
1pqj32alQdvHDamX9DTyrciAOYQ9a46ep9aJdfxnDtTRWMwEzsR8dLyrY6pTVleCq99M9yLWhFxx
0LKeXbeEneLODQJdYxZ1sRuNPo13WtYTkFzKKflOw1VdR0YS1GsqzeG4d0sC307M1zeeA2lciHZ+
qtHQgh6+4xlHXByaVrtp7NY4zwcPNnTZLf1BMzrxot9Yf3iRgh3NEzq6b/3oTbe93qtyHKaNS/qj
ZlU79pd7UMbnRNpd2gN8ETuRQCuii1QjU/Q3J7PD0Eu8LysshsnjiJ++CwxoIDR8Bwl8Y0bouCld
cSpMZ9mTD161Y9g4K5lP3H+WOKHDx9mPXiPbuGo3s2bRuKnqica0QZovVfed5Wqb938U94BXA7J7
oZPDYg80hi/1cMCB68VM3lW5gZlitZTVs672cWjRz6O8EFg+2bXmnxVab0GLYsxiTPUyjs/0SsI0
cgY9sgitYDZuKa5O4blJFgqJGbXTXWa5YVKLaPvyWxBGQBg6d6IkkWUFHNo8VdCniEgSsNHh61CJ
BehCTEGsSAySeKvibVBEst6JRMhh3dpVPfoWebofIxz+iQ91Qv8kExdBVUbu8VPeZbBSTBT96ZqU
oyjctpnL8Y0mE4CLxHaV+dA02uitiCx0qSkXJXnFqP2T6KZIiSO5mIuSYNh6dAJrM2H56gGbJ9E3
o5rAXtLFxKAZd1N5VgioM34xet2dGo3kLnUD0OsmrMuWEiypAHcFWciKMqYBuwL4OBevde3CXvAr
twZzT/OIAn8Li6bwgVJn1y44B1QZZVrdFDQjUTd0Tv2cBZnJVa6MC5gSkoHKqEaEROs0eQ5alfXk
bsTTdxXmCV1xPVPfA0MnELVj0dXPtFBE0T7w6pj+mjcPq5x3bW80iwvaVPd26mEBRP3pp91ciw/4
4+m3cWFV5aUtq5k6DmkKOGxJetBgxZRhI3T6UDb1cdi2ECJg9xN9kHVsHGtpVwZ1c778dN9rgdL3
ZqAVXxxSejHtximus6povK9hqYxob2Dbkxs4ovG2AcgPpQfl+AfTGuVj22IHQckqA0QOKRPltke9
nZzL1tQ+ulrqGOsyIHd7hZXB7REEcAhZoddRlKmJAoJaA3i937ZNHXer0g2958rxumzXjC3eWy1z
IaIgSIu18z6theTPn6BnF5CVrkTRT8HF1HPko32baecEAqvKL4dEJHBW26AktkXTgTiy7HTrcQrE
TRoi8jnXzNpeqDCpuJ+yeSzPXUrB0waiV9NelFJ01ySbRGId5kYcrkepVY9pMtJsdbMw0jcFAqNr
FBbxJQFKhHRpsKJ/cAaYHlnsomIX25H6TJIwTcK6CigdU9kH8B2lQR2S6+KCx7GiMv7W0jXF11lM
7bPIKtvw5+VwvQrwrf7IWAG8tcqq7C6m+VqvxqpOzE2UwA0/kxFCDVtBYLobLU2zAOG5yYRNn1e7
aUQrx5sZw2VO0rBZUk1vrU5sPcqUGpouW9EqbXWloMsiOLDXei/y3DcpmIPQEDqVf9qMAxOZRWHw
RzOrtQ8EylTdNxnWUf6gRiweKCS66qFySmd8isJCfRx7/AarllWQtSKyYuZvFczBVrOZ6Xx8UeT5
Ae085i+Wpr3VdTYyAxMQ26Xw2gA1muXQcAyTzKXaH5rXPxfO/5QV/tt4v65wGX/FE3JQVfj5T/xl
BsGMhuSXLDgEvhzLX3JbMXwsYmzsvbjeDqW/QAME5jb+qUUzBrOZU8Tf0t8/2JWoNqAlBiaGpNv7
ncoCNraD/c6mQAGJU3fAoQsoCKDbD/c7BAWiMyjLN1CYyi15DB52tMzlxgReakRSyAZWrsyhoCGp
yQBgI99JekP8XWWvRFS3zta1hmabO0hmtwF5twhfqKCj9phZ99bpXGGPlnNKED1p5unKKWV3G5m5
Q8mLin249bpw1ji+xM2uD8o42qoqdoJVpqWlt+4JqCa3JnS175iFpefj7sovyqhBpQ87ajjXh26k
MlhLCF3seBogEdVDwcxNzbuAnG89ZlarPRKJGxlnUEySezfI8u9OUdIE1QpJMp+mb/KhSs5GKyNH
yCsENvwW8c56Qux619AJuB9IE9VWruEOZDllJovlchtxkq5aqvGy/xLS7WMjGydEX0FMoQMiUIEi
r1Kl9yNQVv/AMmfbFyWc220H5hBF6ezQvI1pFMBssKcQ9Yau3DupSi6QUTEG5lrLreZ2SnXruVBe
tVeek5DINk3lczqa2uznaaZdFsOErTrC9f7IYSVmfVSZS058bGAFsyQCv1VHuMcFxgi3BvVkdp8p
pw4XhDRT0SWw2J3XbS+rm3moYJmW+bzoLWSX7JJKEqZcKaLjE3u4DebWvQhn2X6ukWPVfgLhIVvR
cAc3ELitWwObm1lkUAGZV3YaGh9qL5YWJDIPWR8OnebascBSrofEagHvGekT7K0mo+0PUvScMDP9
rhX5SKxOa9Hs6Mi5RncTZYYLAKtS6DCAXlxn/CscTJdKfHdG77mYrITUPfJpoGA5NhLHpMic66Hy
8hipRqPuR9eb/+z1afxIVoXodlBKqfnGYdWiPhjycOO4hJZZFe7HFS23jL6NHRffCzWVf9JkH4J9
zyVkVwV9lCORIKJAc8qQ2KWJREF0Clgtz+jQWmdBkdG9lSpwrqy56or9VGmNuemQfVsoi9jAvLhn
Z3SreCo4VObF40TPtGRzILpha0Zm+KDaqGm2aBXlfd6OHCMre2zw7I/a9NmYS8BgWNZRsKQ6FAnL
LNkIyrzkfaPhKq/tHJIeOog6VxsSuNwvkw7FwGee44BJbdvpIcj1FhsGCYHmqkuNiYTBGinD2mko
+G3lQjYrhoEzg0ubt9zI2pszH296Mvpca11aSGYfecDGZiQRpGjG2brm7Ep3OZfB/UjOyA9DT7Cv
chGeaqAVnfbUth7o9GHEQrqqVbu0AjrScvHRD95TaabspNFUdM5KR+7IPKzVbdnQ620Kj1a+2S5d
Oc9bWn5po3XbAOnXjyasl9i2OaP7bJu5dqNqnTNOsIDUWhHaBCaBfiUbQysNByu7MYe+0WracxJZ
qAJrEwm4nuqe68925ly5tYtuJggs2zur0lQriBCBAkVnuTubMf/k60Y4IEQ14pbuPa7S9mYSXCjP
rcZIfjhQTq8TJILCz+uAzFzPGzP91jPD6NkFut5Sy59tpDqRq89y7VCHxrXK/VTd9m3aLX1J5JM3
bYTAv55Ypz+6Tho3vtdMLhJB1hV30wsVUEcS5PcAcqt17iNZUnA2Uc1TnofNOTrIiW+nLIZrsthJ
o2qIaIdUGNnFavbc+GvQVe1nrlSK75WwlBVvjWyX1BkXTSxXl29uP2lyM4yTV9+iR06xHOOY+pRl
vf6UJxmLax90XnlXAzGKWz60tEquh6G1putca7Npmw2Uv2BEyBwdSCKNeauyOXf9EdzHNYZ7SbKT
VdJT4pCHEuCjpZUhTZtJxRGqMYlwJFN9Ml3O5A5zdlVNdYWdmgjgkI/siyp5VmutJZrjXGp69ama
oqL2Q06b/dbSLDRWaQm0OCKOqkWiNmGz4+Rla7kGnU4G08pQo9T3MkSPvS0XgoCCFZruKy8tPzde
pH8MYMboF0U8FsY6UjFKUjdwzXtchE5+BoajvSJcOZxvSOoamp2Ho2IH5bxw0WwU7HlUOxDXNuQu
3zrjuFD9dYogy3I+BO4FsdHmeC3bNtD3uhxjD9KuKqprTOTNACCyWG4UbqpuSH2f8Gb0LGk4i4me
QiXUoSY2yv7sP+e2dlqiMQgffHH3f+XYunr+8zl8Vt+em4O27PIP/Tq62fofOLLw6XIIo4hGhffv
jpCw/qCvylEKXAe0/ZctIY1DHf9dDm80GKglWkvI7l8nNw1qAYUMLF2SUiNuXlxgv9GaPay+LsnP
pKwsfwImIkoJxyVft2IzMyLKoaiex/3sliUmT/IHXzyUNyrph8dD9AakdlDk4Y92lgb1q+Mh5TeQ
ACwzvV0DXK0fKNY/djbafy+rVo1Qf0H4/5el+2VArGiMyPM2gOXKpT7zonRPeN4UJCF08JZu+HXE
EWznyUH7reIVo4D/4VxN/xxzLqT5pZfxYpQkDfNhSrCs1bhB12yS5k4oS9y8//CWWt//FK9+jiK9
nzAxD7s3XYKjUTQq10aDQyXNR4GseHHmh9tUxJexy7EkSdBTZc2Jn3ZYwFoGRUliMnMlLRigiMu8
efHTpjkM20FpyhdOHa6Nzmm3spq0ja2Z02WJhvfEDDkseC7jWRbmZgGRZWk+LP3Rl+PJCeyvi5yf
E7x8kkGJ5Itsb2o6eM3ef5zLX374OLEYE3EBJoc2KGC8w5HIVEWWl4yUJ+xoPIcpi7Gg6rJ/MYpp
GyaVZW5nxk+m0IvnR05jgv2BIkhUR3V6nkx1AIXWA4t/YqBXn5a5NALo2CDTIKHgeKYnxHuGc0Tu
V5ZxdeiGNN15xMcBfo2tLQVG84eC0vFrvf/Hz+uNt2XDWVlQWEvL+hgzpMsA4We3HJFMUWwcUYzb
BtsOOdiVd2IiHr8ub4l+5z8EjIAW8o5nP0VWLJO1BXl5CJNdWQLFD4YgPzHK0VNk8rFCMdcp2lIA
wUJ7OCkaO41Kt0eflk7BrW23YheE/WU1xBvCIfdeCiL+/Vl49H0tAwoggNyUEdgQUXF0Ybbp2Vbj
WHEW7aYLK/Js3ponz7PKLPc1wJETL+yt4RbADbNx0fQcf861GoRbd1CfqVfbCrpSgY64j+rsos96
zfA7kWFgeP8nHr05fiLBbUuNgRA3MpvE0RpsFU6iXCj3vhwcbV8J7y6tbfXbP4zuDVMfeRFn6lcv
LjLCWnEiZhAcNPB/c7HvsjbZREFtbMbBak68t7d+1LI8OXQSmCzH7024y6Kf4wbgoycNVFbZJvMw
qb3/6F6/LvbjZRA4Hni37aP2QWFlMUR8N/FHhM9QrrVsXTbm5JdtjlGxTY0TDYs3fhX7GFOR97XU
jI5mI47AbuaTpikaoKtk6Uxpv8NtfP9XvR6FV8Qhg/9ZTgPHjUtvKukpTqhZa0ozFAtUs047VW7f
H+VobWLaMdc4cKAgoBwm5dFvaSk9xS7uKt8FDrfCzzxtOGonq9ayghM/6K2hbCBRHkc1g7l+PBQ6
c266Ep7xTJ5i1InxThmYsLEDJ9T6/r/M6I0T1FtD8eQW2ItL+t7xB9zNPaHss5cRwh3eV10wXiAX
7VbVNHS/PRfgBS6CBPYU5t7xWY2YABKmaCyxP4YU2nqn00AzlfJf/CDWdptdhLgpftbhihtZpRzo
tsAJJdPsimbZbNAtqYPwg1541W+1zHlgzAnAfegbmRqCD+twMBz5tdvINPdp51Dmy+L+Cnuvu3//
Hb0xv2n+o+Cg1bhQw46+WiqAFGf4RP2hqZoNkMjPVKvkien95iCWRSeTsxLNzKOdKu6NJAoMBtG6
ItvERSOuQ+I3TohS3phuQFD+Z5Sjt2NWYRoXeYMdNhiiM7fKlqDhuttk5iDv3n9qr4cixsIxkX+g
FEMnetSbtQdtpHFmIR8GwJqu2ArTdWrayWNGaM+JN/TGWHSCqZfr3JGRgxy9IQ9Si4l9MfVdqGgX
JBYUl+0Qxs/cJcSJteH1e0I4tOxNaKU4uuhHT3DAul1OJUOVrKsbuwEQAAxBnRjl9UZB/JrFuo0W
jJvczzTZF8fMAjp05lKW86OwCvsrE6TiUxbiprno3dCqfLIW6NS8/8Jej8klBP0bxwnUhKwURx8T
l6sFW0Y+sWFZq4AS4hr3tI1PnBqkoJB14hyxcI9fntj5eu1lJVo0b4vA7xhjWvJ2jKjEdRZ2XqB8
aVXogxyvwtbUepP7SRtQ/+0c1kM4Cn1LIMKUVPpnk7raUwua0QHq24UmlTwzgOjtRd216CglrgyH
1vtOVLHStp3QnIsZBv6X95/W6ylnc9sAJs/VF3KTfvS0mkSFKOfYjij+YQbI5p7uZ1TPwVeNTrR9
Yj68NRr6Tg+oC8sdj+zw3RB/WY1NxTlvSGQ7bfPUpj0v6rbxGxdU3InR3pgJCFSQrqGPc+kAHe1/
ZhAv6Vjsf8JKAfUJbACbos/Ith/HYupxPpTNx/cf5/KvfHF7W+YCsiCkYiwWkjlvHf5AHO8onlOE
3srTt3HnfJ8wuWAXQWRaU7MWYrh7f8C3fiNfL3xIDiw6d7nDATtdKKXRUPWRZWsryIiP3hhfUZ8M
aHDZ8Ym5/sb742FSKVp4Tqjxl1XlxfdsZb0ltUaQ0M5dBf5Kq6p7barTfSJi61ez9X97iVseJYge
iEB8PhDVjsdyIYUM05DhEXERXEVOqV2QpJycZ4iiNu8/xDfeGpSh5SaM04DD+tG6Cwo4dNwANcHs
VeQU16l8MF2lb0okChuukMkG02B4Yg97/eYIRKYzyeqBAodv7/BZli7iC9KK+RYcpa7UDMjF1uHx
ejGdHnBIYvu7P3IRaXNoXy7GAvje4XiaqdF4dzmidQNMHbfHmLUiyQHFDjEO8OfS8WaRNKzfH/X1
jFkavKi5Ccrm/zhWzCkxCVqhjNoMc7abazYyLFkoSBY63vtDufyAw2+P9Qt9quCIQ6/5+IFaiYco
kIAu3AsQaFbzJPKb2mt0enXFXHzK5jS7S8FcYDCauu4UX/j1HKLcwHzV+bFLlehoscliTkNxRdit
bJr2qszI/6zR4kCBwEb7QbOz5D6wc/vUGf/VPi4oSEGz4vsHqMjKc/hW076epqKkpUAn0NuPbphd
elbknni0b42yYNUs7nvmgpo+HGXuZ3PS65j7eY7zXaYNTZvQ7U7M0FdzhcIXH8LyBIHesJcejtK2
pO0ZuEF8o5mizXIgIzgcT3pMZ+rfDLVkNaOfhlR2vBFlMI1aKCP0TfLBOTOddlwLfYLrnGjj7v1p
+caz44CF0oa1jOUFk8TBmon6x5WxSfjrWBF0k+usNuuAHOjfrClTyuPpkTa6TH9qXsfHkMFUHVyk
mYuRGsgx0YMo++K4Wjet3/89ryb6z3EAaYNTI3b0+LISamOj7NAmP642YwzqbtBrvouF2k9HQ9tj
3jfVtoWh778/7pvPkXUPGwUZrATgHD7HlO584kBg9xvbq89psyXPdmoBNPg3w2BE49L3U1l/OAxA
iqSRzpD7XEA6mzJv3BMGRDnsxLQ4chLw9HiOFoHGkpFolrz6PTItaXTzvkSzCt1pQ9LgfYbkA1Jc
ti9166yKKd4UgwnrzcU57RWnsJZvPdEXf4E8Wju8bFSyc2geDjCa+0V+WDx2YrZvf/+JvhzmaKNz
AMlNio/L761xvMo998HK/27x/eNp4e3fsiwf0qGud2x7Mft+1gbigKiQhmmzdfWw8umIevqJ1/bW
7Kf44AjOdtQpjzeZoon7tKvNHMwaSRGDGI1bJcyBqhQnPrEiXDa4NCJIM//iGeJrYVHktEfF+XBW
TsCZPQI0mCxzDJ0N/d78mIWddeL4+tYKDL6WixGl+kXkfjiMQ2eciiXnu0C3PazjsJwnTM8cXCGJ
Tr/9m/iYjSXJit/D13C0qUBRFT3aJUoF1bDoYKMqXrLGyt//ohmHQySXeMjC7JOHP8oG6wfHhAXL
miEzrVQPeRe5SXziPPf62XFzR6WusyYCij2+SclyFBWO556ZQMhhMqtp3UfSQ08FWO392fDq6Cg4
UpnMPjqIVBHF0ZPLJkTTDldJPxryYJuUWr2rmim/jhyjPEtxDZyoTx1p8FmrsKh6wlmsI1ypAR8d
PkJwN/ZkYrPxE2RxyXWVEX7ynHGEb7hbeU37MbIr/bGQrVdu0kpmJhrtqZN7zgxadff+j3/1nMFH
c06noUmphGbI0etsCrTbVdmPfiprjSwxncg5ihkIxEmofX8opgk/7OWZ0uVzwwDAGm2zr5KZdPjD
g7ogYyeIkQyXuFqJRwMB4V3LSQj1VFiVnmTrFK4hop5ZaCIYfG6+83zd9JHb7gRbR+JnlGHvIUwB
Vk0m1RSkXiKIhvFX2h8yblq3Np1FWCCjjpKiqQZj3EyNtJ5EkrYOaTe5R6hwYzkok5qxDh/w7cmf
3ZF4QA3Yzxz3rI3Zih40FGRAtJjQVBCUc0QbzW74EJeU+24Db8Qu5rcdAsNPuZ55ZyoHJIiMitSQ
4Kvwss7JN+xSC3QG9U7swlcrUZ0lq9iQlfU1AC9B7N/kcMj4OEXgVWq/DLXFkowEL6cCh4lBoVqE
tlBuutZwkgaTf2hZVypOAq1czY6KOrxHqG8uoegHYbYhlCMfSX6x7QLhkgsMLPlztLVgPAeemJEq
WljT+A0/WY4kHSzkYCPHIcQbKZwaxnhd6HOePFojEEnEzfEUOLeyLz3QIEFT2DdlN3hyW6NjUvuW
F2z67VR6BjgMAbl0FYrCitZD6SX4DabO8T6kGL08f1D9WAEHrevpeiCCQ3vQwtxUFyC6m/7enUrL
XhuxoZ/3AP3tlYZKuvhem8H0PSk7zby0uiEvfDeKHXleSyubrxyRJs3ebEAk7sMQeOgGEquQT15Q
p7bPMoj4R4ZB+KfgUEXA5hymQl8ltSjCC2sgzArQvYSu9YihHBYPmchLCqMQzfQNZSA9/ZVlBFHy
ha8Nz1VQ20VAmjIC13PDrly5Vak5mp/z0YgTMuqKxnkem0hHB9lXcR4BbWrNOtykhXLzVRo1o34b
Rm0XrIRGGO91kZr1sMnnWuf3DIUHas8zvzdlpoYVUWF5eGZ1epRxIKxkRFQACVDbsNS1a8WFFGCY
GuLx3uqawED4REQkYUI4Cr7XcaB/tqxIQfBx+NtWs1lhppjruKi3TVoMl/qEjXNFOU+fHxutr8n7
bGJyOPUAkKZv5BxeVkaTxk9ms6SYG6q0xUrhK6nXHUVGKKZRWIYbyDY6c3tOpbWO9NH6BqkHYITt
kS+Mhg1IBcK7Eck5kqvkWrWJ8U0nxitel1BfrN2QYjjygsIFCqJ3A0wiDKKjHwlVkjaq4Lys86yq
7W1R6eb3EPkUFi3UYf1u5iJur5Qxj8M2GNL2s0xyS1yFE5pcn9R6J/IRgjjuqghJyto0aWncV4OI
+nUpSm84l0C0uDlHaZWSGDjp01YMRfhtKLmmbMzctAq/MJz2CyRGu32IOQx3ICG1gRsvKWbNlgJw
faeKUp+uQLmarV8P0RhRe51bz141PaExH6pSD9S2sFMbhgcOGn3dk3IbXEVVQFRnGLSuOk/qLhQ+
dD9rQYfO0eNMpDMvI0kSfP1xQX89aQ3xwMIfPVbeGNyydpOGXCjHSR5AsxUsN26tw9VjzfzR6KL9
bPd5M15QNEg+e72K84sJkTOIRFU745ozeKCt9S7Nv+tmYDxEPY3qFR2sdiAE2QRWRxG9Bs0yBqXz
pS/7WP+I7tJQj3lFoiSclPbamA2KR4PmifmCdai47me7y/ZaXnnlmR00KYGh0qjvqpawaL/MNfcH
VhCv3E/t2NU7L+nM+BJAo/5Zi3Q73FUT2sAdyqDwuzUYBhYfV3nDPvfqBSxcJMhVI06M7taI6yS5
DIvBM87FoNuPTqQrZwUu1HxKdC7swCRIWar52Ec3Pp9CHdHcNOXzZdVFRbFWdpkSUT+EVuk7QURS
vRdMkQNTq1TWTR5o8O7TWuVQY9NZEJriomSFaCa9+krlpcQm00W9tWEtkSSSyXwCy6Ml88dspqT2
pUEs+8Ul1C19QPKUGheZ0hxxNgk8XyvQFpbyPcTypm9ACU13rCW9uc1dVaGKn4IZLw6pYpPtK2vM
w6fFBv216mvzEZyYG2yFgZybTNnMYG2I2QOazdgNfU09xgrr20DLVH6fpVbjPaLwjcOdzPhcQb5x
FVnlpWXeYlXSgRklgfh/7J3ZjtxKdkV/xfCzaXAeAPslmXPNqkmlF6I0cZ4igsHh671Yarel6raE
+2jAQPu2u65UmckkI06cs/faxYWVRE6/4VQE+s80xwQDV++JDBJbCQyrAWjU3KSN7qpnvyH87VCC
nFougxTZ2GOmujbZjF3HLllmuqqBq7ZByI1YgD4E8QNzS5FYah7EzF1OOPWQ+XGh9HB2jXQaT+7C
l7dDUmpKdO6iTDZR1M7lsamnpf0umPYTLjjo+nXMguBbj6tXfJnK0UIAhc3I2+VGSzhstxg9RUJX
+94Ty0blIOlPKjO6Y7WS8tjWTjqBTObAF+ezKrDuDJMyp42dViJ5tnu/z++NcCDUcJxCf15JQ6GA
x1Sm+kNp4ei9xyKj3JPVWh23dB0SnbgL4T3WD6hw2yhDQRsO3CVLgQVfZBDOzrITUXVMUzdCWLeE
7pxs4Mr24hkiZ6HAOQFli/SmXBxLf1IRU/1XjwT09AN02lp+caZw4hGCje1d93UafnNBTbLZm5Hy
zjmyDah8hTUvUHO1ke+SlmUZDrcqSxQDfsgVjhtM5f0KQuu5jTsD38VxIlzWfYDSa1o3MHgD89kf
SpneT1zpAdpdj2VOuEtv7RkvZpqE6dnJwMIN1fOI3RnMpHYaY8vHL/rPTFsVYXvl7A4nQIQ9UlQj
XMa4bQYYlNYcOGdP5rP82GWocLHxEQ+HwDpcwI4uI0GMaHhzsCwRyttCagvQS1mZ+igAoDtbK8yt
7kbOAjLq2I1857HEKsY+kmGEND7BdiBpgWDxdNwb5ER6l66dj8Gec2VlEY6aNxNi4an2N71GRb5H
hlKstqXFnm5TaZT2k/Yd47oXQxtAMPV89aUDUz9ew0Bq6bYEpWvJe6hx3Ey1HFHVK9J7rdugKYrw
YCo3ejWUacqnIBlBubk+BHAgM4MxADp2FB1RwyggJcWk+swm+OoRxfZrlwKQ/ohVMWcrnev58a2Y
/n/z1L++yef+rpb4BxHuSb1W8y/621Vu90N/axHE+ncVLcYNnxP3DyKLTy4CzXokWCtsAskDnYi/
IVkIRliHtmZgc/SjobieWv4mv3W8f6e1T4AXXo2IUzzRqX9BfftrswPSAgJ/KhTkHPiw6Cy+69xw
ZgYKjWJrk+VqJOrXZBLNvV4p24GhXMg4I5T6D8doC6zEL4eu9WiLmQzPN9ph+viM3n89dNku+nLX
UgCQ8GIuj91IKt6J/bkLtoRbRsNWa1n4l20yd901d3wb3CwjeVpQeuGFXRQNGM6zk9gVueVagAdI
ZEC+qzaXfDlxSBO7jmv71UptK9mykAq2f5ER9FdUwWy+hNVb9y0S8KghrNVkPTsI3zGJ6GnLiD5x
yLeuJccWAE3PKfCzr4YmRT1epIktALdFz64r9UddFpnejy7cSFwl2Shui9ns7v2ioEjXY7dQnkc+
eHpPVolzqpaIGFKkTunBCP1s5q1NI9UuhrvA2Umm61NMzJZlb/rS13ScPAvUML4CxJwoseZ83lqL
yIOLTGsfw5EKiHrZ2EK440kl9VR/kFGO36pNdXQAXDrcFZll3dgp1Uhs4uZ6qWvzxugnxMIr7/WK
wTM5qcInPtV3xuBjTWcB1ngr3faWCrytcXW3k3EvHWd24I2yFF+aS2LSscRIU7AAWiDvrcZ/nkwj
2TU2oMfY6+ruJexCcWM24fh5kG4OwNvDTr1N8oUP2o551HGOJmbxs9nKGpJNj5J1U5HCU2xCAx1m
rEB8W8RxG/xcIE/cDpR1JKD3Kw4U4i3rcmI79zopA2/vUBp0qzBJ7QCPYrIfxoqqwigJR7vN51nr
e1mHvCbw5f7FJDEp9tepCo0ch4yKdAoW4uZVe10yanXPYVvnD4Hboq8rOIU2u1kCszFxv4QcQXvQ
nCXhIP5hchQOvX5ZXCi2c03g5GHRNr6ueAkXJ7kBpq3Hr6EjJss5RxEg6QVtO0g+MtGHut0rVzKf
GPq8kLc1fL8XUxf8v6Xh8t1rt3fpsueVjY1OB3nb3vDSc1/sRZI05Q5DeiJuS2k55S0huqo8ENA0
dU0MdI+ANaUc7i/Lq015N/XCSLsNapBmGLcjTbTx1uyHpiDuwM4qMqv0xF0IZ5g/vWlNOTgkCvz4
YbhYuT5OkV2UnKwifnOyTEFQbgVBs6SfVMCiyQ60xoR0iW0eNSnbcZkE/ifQgOm8ndPal/su8DPj
WfQZV23J9NpMzZfuRefsgkRUjGzN6Mj41I0j+Zdp14V3nCly/Dxa9vJl9iaXmYqft1uelBbrXRhA
6BnmFLBmgzFZUHwLZR7aYLKATleCR8XsprmI3aGtiqcAO1p5O/ou6Swqb7GViTpn3YAtwg1ZRFGe
bwvkog+5S8bQqZ8592xxMIXBF6bKBVanaZDmoSHT+ZuSRv69gnj2QZGK4L1kDQykYmgttaeVdy5L
S+yNdAmfnMIto/3oSfch7fPguh0s86qfq2OGHxCXFyTeNTa5Jw/G1rO7gaeG6TEATGerT0Mwi4Pl
D/sl9R6dudRHj8mfp8ifd0CsxtRYwW2UttVt75lGDBqB2AN/yUnPLYkDo+gbxA71TR6QXt08NE79
vW8T2rBtPsG0hd1zQtPXEA2cr6qV3LnmPKiqmPnteN9YLIRVbrdf7TqxNnSu/LuqrY/llIt9kHrP
uogoARvM78NiPXVh+63me74KetVvM9c6GohhDzO29lPQDJ8bVd849B1pYo3Z1kyMe6OIis2Ia2lL
mY4NF4edAp57FiSEYMN/HHN16JSJiTbLKQEpra60TKDmaYjnAPcMbKG7SFr5xh/a66BpWFiZwYD4
HtL8Oiqyp7B2diDrl7jiWLwDiQ11p8i7jxZimLgsSQQhCZcBWGwCih6W8EDITH9WvtiCO3VPWMf2
lOeXC/wbRB3sBc6wXNDWq/a1h5hzSKJ8b/a01/rVBKoqFrGh+MAONpKmwyObuvXZ7lhGiyXcs1R5
z0swPzgVvQBVN+YxkzZUWzitJ/rmp1TRZcvb5TJJ9CcOFG1MdwuPcu+SieD77cYqsbDSTGOSNDiH
IacdCUjaaQm7tZ2v9HNPNOqOTW7Dg5X1TNqXUDAlwLU3DP/NjTabfWcZl3aRPjgRmGYPeCHo9mKz
TELNGF9r6MFzXuDEGZds2JvaCe96MyJHxFH9lZv657Rsoush8e7MTo9xVnMzJdHwrHVwZxYZ2hSZ
X9J2OGqybDZRmV4TrsPCDZ8X31txSDlf75zSnk+4wm49AxeqJe2dzwwyPUcouDAXAhMCVd/kJ6OL
PhdaTuPGBcRMhYt3lSBv1kdQqct4F4W0kyzWnh2gjTtLLEZBGqjZb4SSSsdTODev8J5ZmowuwDfX
TRqxIicB0l168pA6vyJ2aCWVj8jEHzF/jDVvNQ251GIkrMD1048RLhQejUUOG8MaAItn9lAymJy6
hwb35ytxgOmnyOg6P/YDEZUkgneXrBzzjZBds22hM3wk1ZwmwVI2r1kihUVoyLwAMqH1u8NWy1FQ
pODsvfKYwuKFpl84XQE51w4fZDcYxSYroNMCe3ANkPD0XTlL51dZismVW31Jt+ak5QtweusozCz4
1Pl2v2vbKr8rqR7ZJkqtwfLP/s1gRa+m11e7MDVcB49zW5UHsEqt/xloiLIuI8VfI9M+TclPoVgw
NwEEx0Pn62EzqsGP8bdnN72VTt+hj9jbqG1LOsSAKJ+9sFuQ+iWFH/e4BtPtYMGd2ECysPOdmziE
o0saHTSczWrGr0pJ90xnXV3XOR7GuLEzM9xD+jbvUtzC45ZpLB/aHmkRpXCJr+sl8ym5OhEcBt04
THhEhlXTkocEPehnTk7lcTERuYRlGZDAnjo7getkC4cD4YQ/1WsgUTF1myonQaA3/Z4KI/LuaL+R
vDAPC8QYTmX9FapuwN2ZhqTRlmuwjSj7e7rEy9HmpxOmltY6weu0t50lAYjPaaq/WKE3H3BtWh97
FIkVS2JVLXHjThnwTnoOx7Qt3I9y8PUOtrwiyE8bkYSdnptPwRhBIyYTMq97dUxcUZ9MiG/FRhis
Oa1MvJh0SPfKKvrgnNp1e0/M43NeCXMrObVWG9hJx3LomuucDK1YNcDXWRcP9NBKkjkcw3oQMrF3
bLF4bJOmi5cecRBgL+cuh65/dFlAj6q3i1PutNU+oXBnOcy9DVZpecEARhyawSFkD2nYSYmBzmNe
+neaWvtuEANMrrT3yaPwvjPeqE5dtS7CUHGSYVMNot0VddBGm6hNrauiHMwzxLzlOrNzujVGVOTm
Lk3q+gvuX1mjWNbNKSRD/HqZov3QiuSAEqVBXLoMkkfbUWXwQRmCCiv1i+QAkFhtw7YwPs+VzD6a
QgoOLFFXnQLLiZJjoK1oi8cl3ERGXeFc89sLGdQmQo0x+8aeKq1NqBRpLNCRz3PGoQJ4ZRQ74+hu
6tkb71h6hpz+Su4dMrObqXszgZHa0tVBG8uwUgVysVUO0ZQlU/BzUpXGvrAX9agchyCFsjDmYyHX
bNy0UHsa3c4Lwk/2Szoq0K5sBcbmQvuLuinpNT51UDbcPa0kX4BrNwDEzUGi7kPdk2MvAotyptIf
VhsR+eBGMB7MRHNICyfsx7IaWKxnd2lReZrkU46mBfqe1lD23a9Nbuminu1PaWDR2hM+7B5zjoDC
uIyk9oNRWXms6fAcOjzNw8afwnCr+xqzhKPnz91od+ByaLNlsVjtv/5ohM65TAkCOfrKq0ZAt2kb
XMjFu6sUbIPNRPAWIRhaBOfMcoi1RIwRZ4j7zkPpTOemrhjVtiHSu6D40hGk028XZelLBuGGQWcn
6+9QZo/nglkHoyeA4nauGogBZUrWWTpa+wUreYlJmkWdCakF3yPHDRkPiU7dnabcSW8yvv6UHiHj
l5kYPQ43Nootx+3r/GAPgb1NuDPhWHqvUrfzh9xXVbkfx0JC/JaMIFzVVVcjBpgT2qX0cshwZQ86
f0r8LL9gVbcuwnrxrmHGET3DqnmIwt7e68EDPMQqfuONTbBj4GNQA6T5ozf26MdQqO3a2c6uoFTh
3S4c90s4LN0zADF5OYlK3xmJWR6aNnykz0oGzuyUl55XN4/MB+V+6SbSAcxUHgyiyY6JbWPWZg3q
tmVDNgYKJL/bdKE9XpXKZqOeERbs2jyn0F+4mweIpI3bTx8WPfkHr6H1TenRZ2ILB1kOFx4Hyl2G
JH5LuAFd8Jwt/zDZvT6ZjXbUpZklxn71DMNDouWHjMY3jv0aaeOIhqgIILAIjOecCrGLOob9DoCq
J1+GbpwwtTwWKU/t4CmbTXyR66kS1hMN0/JQKiu9TSbf39fYQ6+qvgme0mRevheRQZCjMs3lpjbF
DQdICcyJd7uLKu3Gpq5IWCt7wOBgAYfoIimoFQ1fteYFqSUFG07o8m0hPxC5WD4oUXg09KnsD9Vo
QPEMiJAB5Qx9A3NTxwKWehFhKoB2s/NQje0Ui2BadnZfqHhMqvxr3+LqqcEt7ucsd8V+rI1M4T70
HR23HjEqHKO89mIMxoCUFo6Wl4ZqgtMs62TT+xUxLi2PPEpz97OP9ON+HuflXEkJTcYcZLLRSCcA
Us6FzSyQA0a+yQSRkbsCQf92sp30mbCM/sWrUjILhOt8gIZGyOOcJicbMdqZQZXDDYm95YF5lhXF
fjO5c7zAovlOo7d4YOz+rU4ndl2dUgRnttQQTmzB1EjSQnieU+BlG7vonC/CJP/AUSuWYFQkfIgp
mzifqrK7yBa7PEkUM3tDZGTNQNxJdz1Jh7GBMntkhqvaPa+cgaoGL22rldcuBmdreIN8ZnOrT3IU
zvWwTOSPGT3QWpN7xiaNqqnuoyItryrMMg+1P5fX7jwRLNCphasfXgR8LeekEOWeefNk7cBSD2jr
WePZKMyy+FrJSu41JBnnyzw45WtVE76wDlY/k0NFQx7O1aFomvZkiij3dkEkUOXKsgTzzfx+vFOC
wQqTiaCeToO2vPslGG197GzVPMOIdAkuYh27BLdJTiWnaZILWAD9i3LuzWq/kB4MBQH34cHGgJvH
8Bnyu8LmTLQjlNIHEZ5iX6VnQ7acvWAlYEZbqOoY2OVi7Sslg89jh/DgsvRGyN8rp845ZTJrXqtm
7l9No14eJ3PAsIIeLxI8RtSlXL3MEFej2xATqUuAJMQrzOO+LsLsOfM7ih/2UKZ0gorzO8WZ5EYN
MrvdkF2XX9kSzMkWObOAyF9bL3SnTCwOwGgugtxJnvs6eGD/xlNijrL9Og6BmWFqYD7GnTXL15KZ
3Rm0GcdxFA/0H7yKGSDrUdd8YV/Q2Wk0jOAuZOjQEdfgi8e8HAo6WJlTZHFPywVGSb+IGFSiPtPO
73dM58YHkLDBLq89Qf2IE+N56MLqXFRWTZRF4qWvzIFoLKAqsDgpIVak1zARv1edBidsnrWPppUI
H4vumqECOgPlnE3pzgokkWeRcgBET3nIP3sWddoUGcaaWCHr/DS5FRsMTXo6EVnU0IsK68xedRqe
1Z0TCdYVkFwmvvC3Kfo90sU4qVXdi8qM5KKRHZlPYJiZ7q5CCH4JSCFeH522qfdVF7hU9rOsdq6s
3cfQkkvMzsQf45l0uHkjDd+PqNaVBPf28+Kt7+StvRM7r51TGKbnNG3SeRMVvl2d8sQzYdOUo2C3
Jr2xHswuruk7LEfMMQhUEHTgibiBn8bFYCaymPMmW/ylvqgiPQYkYc0jbScn6IxlH9SMKTctQ0B5
6y8R7Zk5mroXuIdcq86J+BVjmPBPZit2fUHP2mwfST6RNvNP16keBUMGoFCqC9VRZQO7kFFUM29w
wlBdXknMmv3nukFAuWPoubZ/3lo59K+4SLYqaAUNtciry6wwcm/b9Pjyd1HtjMXRhHU/xb5HONHd
lPTdi+E5/AJsW1y+H70dp6NevjDgxsj9KE2+A79L+XC+M/Fnonbsyx06V8s/zN7S0/IaRcSFGkrB
R1LS4fcrvic6rx3TuxsDuRKoIbyv9UUvIBO9VLiBWZ7h17WPpj1U0x3LJR5xUEVueWW4gpsy47he
XjGgdUHGzCGRaNcWSw+xdUM5PFP4S/XU+FMiHi1pLt1+JEZq3dAYyx8GhEs9vpmO34Ylgjcqxtar
rvEz8q7CMBr8E21Ao48bCNQxW7psrguB7GereQ/TBSgg2GPEG9G2Q+yauDGk42bY5X7LR5wqTKwb
GwURGbSdSA85GkT2DJeEMn9WGyEm9ymfQtI/h7A41p61B3G+1A9ugpxl82+mnRGFTpN/A1CQ3L/G
ZHjMZlfI7gYVg9UCppXey+8FW78K4wL0kRE+mNWoh5GX53BVif7kT8GDj+82d7hrbae/aSYHpZCq
tU/4o4l0ZO9YQ63+IMZ7k5b+j0aMF+XvYjjwPWglTGXew3AppkFTUjxtfBiPL3TvtIl+0kIhw/Fu
i8vDO7uz7PtNqI0m5dzTGMZ+ptXC3K3s76qxLro40syaV+MCEclmvZ+d3vvUj6Eat142cjTul47N
flaodzi4qPDR9Q19H/RWto+s3jqr1rDEFnSa+BN74FdbxdvHwx6GYyQMzX9i7V0Mu7PYPiCD0tnk
3m7FKc3Kfisdb7oVozteOQFDxqJN+4e/+G1i/AEsgjWNJtc6ivr12+x51MjWBiKnC5vCsqz8E13j
7BtiQw4QEROo4g/f5Ruu4dfvkqIVxwryzdVt/j6EQDS5ZKJPGwlFW3K9kEtF28mIzlOxgDTrkyi8
rMs+uDE83Z1RBBEzKCYCy0zEIMbeUO1obbLMsYc/vLFfRY/rl4CTMeS/GQi+IRJ+vRRNT7ppz4ZO
+C0z4rCup9sCVURCMVNQG/z+uv+qpf7xYq6JTwgmI4D58N1TFCFJakG2Dhsd1RyusqpzBsSEqXv6
/eu8/1DQW5izBehJubOgqjHG/PlpnYkBK3imQGOZK8SbDGMU76LN0AfQymBv+P3Lvb+ReTkMvD7C
+xDEzz8wLZqZuTvrUbvp3jaefMqZPeDrWpe/pGTRr+S8NqHYGOgsL9RY29+/AWvlIv0kJ2Veyz3F
UBc7FCNV/8e//2l9ykc7n0rmQmARVT88Z3DDjB1KQEUiI1OYG2oOV+8M8ryYFmSyfEmIFjTo8fRg
roeAMPntYKZ0TBRDxWuZZihckiYIu52ySz/dOGFB3FaiHAi/7pRommykT40xQgRSGtViL/AfizHg
QJyBr0lYosmgRFhuHru0M4hURLhJLv3bWMbTio2WQcJag7oOIyab3jQBmlS3pFsZk/wUpsRiXjQU
svY1kwi/2xqVP89HUSlT3VbjxJcYgUtuHzlbsKEyuWE6SMQUm67SJr84bEyuvByShuBTM1+33jHh
n8gc2nJXtol3gYQyuCNenp+S2+0hXBsdxEIuK551QKKz7sRFRjVg65o33wqVH5Sj+CpZ19LXtJu6
ZI+pLjzXAh3U1lXBcFmEZfTddDK2Sq5xTg2QMGY4DwrC53MDhY/KJMuyp0UQCxgYs2IztV3egkf8
NHpb+u/VJeQ0NvQq0BQhioiE5ZjBrRy+EUxJFY32ZjDup8JJ1AnZBtu9HDygtzxOBUDjhRC9fYu2
tbp0cjpJxI73DTnEESVVPIuMKqp0Qi4UfRoI79OqUEHZyS9OZGqok0IyadOHEjnzvLd6xOvLKD9P
CDumfe4QpxvLZlqD4qzRrC+mYERwovKe9vUAq5LstLffMOQuLzIwoCm2rRz7gBToPI+OzPbeLkLA
hw4Yg4sVMsibRcY7EBhW60zeqinqXuRSKIY33ZTQaR6jfQ4I5dl2kGnZhcmcA/5hf50o1dQ7uI1k
xxGE+Ird8Ar5GbMFvynma8t3OUBWspjJtH+r0qaxwHijCk10bq+JSqGz+d0iIPwOg4flIqELXG+b
4Hiqzhybmj9te++0D1jCWCpW7TfLrofyHWHGz4tT5Jdl51hQzXOJe4v84TC44zOyToVuYpix1WfX
RTjwFfx+kXi/+GIjBzYF4wenHeXE+2rCHjkfJiGun6qKWN9Tg9YyctB5uv3967wvlaC9IRLBVY1u
wA/C9xwSRlEZ5DUaIQ3QmAvHoszn4V2nvlUjXnQKyeEPy9+6nP+8t6JloIVm8cKrqh6Nx69XlE4u
GvUCpK3rGMFTFln1twKZen/MisirN3YTcFSuFhM5ZLJY7UfFY/j99x/6H3YcXAwoGXDioJ9BKPBO
0ALLgcSUkoHskuXRDTDvsdumk/MtmgUP9e9f6x9uIF4LZz3eTAuBhvXeM5kNaeMKNyDiC8T7Z89L
8h6UcMUPAGAB8BXh9PWH4uGvvy4eeyhKDnRltpxfL/MS4dRoCDLbmGM43bYzhyMaeMEdKDqkJo43
f63TmTvr96/KA/nu67VNGzsPunxcElxg5/3Xm7WNLxNkn3SEqhvTlPI8uyZ+tnKumg4bdet/zYNy
+u7lLRGIhtLYSYtQvpLIl6udEc79V7stQMkiIfEuSgZ787ZLououqLXz2DVBfRkRBbgGt+riiYTM
4rXObVPBhg9D8kRpurED6pn+Yp5349ZOtX6tMDKgpMmj6Qy62mu39hjNr46nZR8bhdEXlyyaTH56
v/08IuHrD4tlT5DFVRMSfhiwi8y5SPOPbRTWCseN22Pr3vhGUDvEtK/H3oH9GiY6862aeQt82JOi
VTV8i2zF6iCTcOnOY7u4AVOuRhtHdDAspplbKFLuByMHafh2fCfRnZ83bz0fci5ocdYcwcNbFxV6
d06rjohvU7XJhzJILaary6jIhR78pAh3MlQdop6hrjmK2qiAN26TtTb7WbQgKXQW1B6hi4Zk6VjO
K8Z+V72GIr/PF5f1pRkL1PqM7e+nt/5Mhg0SNnW6fAU4vDa+8si8kV6t+CCoZ2gFz+zdURFOB49Q
R7jCDXIbq9Hfq8oBxOqXOPVjew5NYjtJOTEvpVfQSPZKIlk60Q3use0arBa+4SXPOarnYD/XQ3Sc
ltT5CBp7fPJCNvxtaPhedzZwXFw0InVTeLVFmO+aKJQHUay3tkIkd2SKTKh13ibsTHPhKjcOp1GL
C1nCoY260bv4sVR7NO0ED0ZilJc/ejWACxr5Qi7O+lVFIVt1l+aUST/+PAOaML0wcy8IL3MlQvcS
tFz5cfJaZwv+cuqOakbkvy3RUL8QteU/uKhfaOq4ZrJ8Qq1SXjSW0aIe7YyeZjbV5wFQtLcf52hU
+wqpPNCfZRiSqwL6R7UXtZL9DnFGXV/lo5w12RzAfLYeuhsDr5XHzfxDlbKADrYRWai0O/h1SCO5
Aqlr05XuMnMjeEZqBmPrl1uI3FlIBhdtdNHO01/zNwOewMZKcwPABlAhC83ir+tNg0wuUlPRb9KI
5gca+K407lrVLc3ntyXmLwlIH9qa//zH+ne+tB21DT6UN4Hj//yv/1Ohmqt/9H9Xjt621Wvz9Rfp
6PoXfkhHbfffOa1AngFXhhcVS9x/S0ct/g02R8ypOKVXYhpbwN+ko55LnJ+Ni9TEcewApmOT/pt0
1CWGkwM+ZzETZ33IH/or0tF3lkG0oxQv7D7sBiGHLtbEX28LM1gsYaa0QoylWxZiMQpT7Qsr5UCJ
2yXACR+Ag9l0pR/dLn3mo/1g7sfUzRbhHwqPd7v++lbQD5mOh+PaXYN2fn0raOVgbYPLi4dKzLu0
CpLdIMSHlUr+h13wT6/0bg+UGOKYj9pm3ESoD2gPCkI9s+wDlj39h47Au2rq7UOhN1gRaC5dL399
Kz8dJekuziU5KGacEvOIspBAerpt3TbKx2rXcIbeIv0YtqQ2RBdGGCUvP92I3Hdz2jb/0gz1LUEz
Sv7nv/6zT/rzy7+7pos7IME1efksyPIbx+mjbZ0ODJ8dNf3hoq6/6qe68ccnxfaPLZmKDenBr5+0
BZCdeC13Eiqg8LJF4WfFflga9rbhETA4nGTC2P/+470r3t5ek2MlGB/iDlbD9a+vuWZBE97CxyvK
UmScQIxxZ9MsJhsWwYlRcopFPbUcf/+q71BSbw8NjwveBpxZEW9i/dJ/+lLntJ8bQOlWXNu6fQ6t
YbhMs2EpdpKeasJpcSKbCfunzY5A82nrclA1T2Jm+vdpJQ35yABhsu2Y8Yp+2zbNsup1m7DZclwj
xr0TTLCQx2WtvoVD3gV/uCn/2V0R0WehwRKulf67+ppUzVaHDHCAuaPkQiSTlMcQ5OC0cRjz/uEW
DN8ux7s7Y0UpYu7malFyvvuWgONGU0OnO26NZSG6Cgd4xLqS53dt2ABBwQfVobR2KwPKDo68y8Dr
bZI7aLEz1AYpGXC+QvYYd5Nk7m9hGbq0DNcPtvgLUUQMXuOoo4bx32x7oRhUErQ7PcyZsBifgtB5
1FMw1Y9LTmcAIspQ5zFOPEDpBFJofQTh33+3u8bPNxwSmtsmq8tp61EnNZAl1vp2Jt2Ls0AHh/Bo
6ES02xABWof1LW/yW0GM0Hjs+nDMYvZZuFlE9i6fMM90CA0L0MhXglohiwOVGvcMmNzPQ+1l3T6B
eONtZUlIR+z044iqks47LVMj/GKlZtNs3N4SBvCOPvxgTaE+iGBAYacsiSqJ/1PD1mdmPexsmxH4
dhqIsUA/F90OTs2ZMRJu94hjwAyuRq3bOw+/U32YW/wqm7pagkdGX+lEundl3wRC9i9cJso/jrXD
VxqdwQzPLEUaUy9JlWwkmtFv2B4J3BotNNuxrir5xXdnpEx4PD9ygEXO13aFz1xWLV+kXSxr4Hjr
fPTKZrkW9P2/WbM93ulWMKVa+qT8RO+kDbeiWZZwI9NZ3alysrNtjSb3aZZRgn+29ef7QjTtEHdL
a94vhpGmOzRc+j4su/DDEmguVKXteVWvhAprKfLtY+e1GGfxmw4I38xwISUilAoPpwh6ZALIy9oN
FyX4wlA9KQ4YJvPvqnAtJMQuZaebEAiKMbqM9HaZzUDfeKm0zz0D8Y60o7b6wE4ZVDvfzm26XC1H
6uVpSlJTH3xjcv1z1rSue85DvdLilnrUxcGn7/fYJILgsJAZFjOEYiz1pm0D8SiBv6NVKCO3O7po
bLyTS6+HEBwt/WzjolhCp5kX3uBsGmQeEQcp9Kz29djUyBtdS6bYgIXH8VjU/XSXmmZj01fKdI9+
A0RYbCHgm7b11FZfnKzMp90iCtIbRGYWA+YErT7BKR76vUHANhI0HXjzcWbey6PiBkW0KVSgHh02
MPIkHJTG8aI07ma8GsSFUeDI1wrspnXZ01RlElU2Lqb3YqxiHdnGdVpniXe0sYY3G1RLPqqWpRP+
trE7ezy4Gu3APqw75W97J+FWUOFsmtYGVlTUXHij5xWPbU8RtVGGHtxt4y99dCDyLpyvkgA/1JUt
hnl+pu8T6V3T9V6/7xo1Td8SmRXTKR2ZzoybIBj9IZ7tYKo+2zxkbhyNlbxuSXAcnlZto6Z3apfZ
jSlGb0LXNLQXeLkwWuRJOph3HWlrz56pkhCX/IwuisQxsKartTaLW27WgE6YYArOoECoa26B6BnB
Weef3NlIok1idLRksbNEy0lmaKZjwt/yD4ufTNXWCTIXzbaduRt7zPHMoZ41ERdJg8iG0uwbmoIz
3be2j4zh6KdkkO20ZbKCsGi2nvXsYTO5/S/uzmW5bS1L06/CqEllRTRVBEgA5KAzwrzoYl1si7J9
0hMEJMEgSBAgcSEJVlRET/ohalyjHNSshj07b9JP0t8GBZub4hFtYfcxI5mRJ0xJsS9r39blX/+y
Zt7yXjNAhf9mT2e+lVJzzLbnXyLAaOuUOHc2CRvXI30x15OursXG9NJu2nPrPKIA0MLqLRYp5Yi6
s3hOPKlLHRer9Y40uSw3+rj/A8gAsLKbunZh16eNRd/3fPMuyAyIvDqrtcULGBrEw5sjE+ASONvp
9GzZIu+0m1H5IurDpg/cbkk1vrs5XMyj8ykhbMz6RhuWjIzGmt2WtZp8zvGf2mS3gUkn2p+BJVo0
M+8ssleT6XUrmU308yRPk2iYGTlGdDgOzU+TzFzcmYDhrwixja4hoFlnwNc0m1QTo+VdRnG2oi6b
OeqbVITqrRoQP47Wi9nHJGraw9ZotYgop7cgLYEgLRGc1TR0IGeyT4lza2Q2hPltMpolH0dZHl0t
OnnaN5ftxSe7nmccZ4+8GIuCbHqSDvBfXQej+Yqkp8CJWnZAoRnbjAchuUT9JMVmh7LWHySjzoLc
b9z8ddvT+yPwEQAFiGjdJT7IzK5BpsFl7iWDObUAB43ZHFfC+G/e2PT6xOXbjW42Sg0yU6nYUo87
nd8mGV7rteV9iBep4Z/7M+NqSqGaa3+9sgd+MzwFuwGKjjSAy3rc9oCcrEl7miwmb83Mpmpmvh7a
uYWr31ol1OTJSbydNUzyKqaTQZN4x8IiG6BjkXbYWhjsDVzieMoWyakvivWkjdk59e8+A4sj2tHC
Besk06R9asGxdp6FaXYxie3gb5BdrM6XUWtxNk25uFYro33W8Qjp9CjQkg9mrdVD2Ik+k74VnBNj
GhBh5QnQZ3Cqw2A1O7WM1fh6vApBtFnN5BJ4L3Vkx5r9pbVsaVRTgiaCQLdl36POXITNug3Riv7Q
Xs6MCURD2pf5ZA2Dfg4jlpWMJ2cgEwBhRuOlyGKLPturpfnZTtazO9I+rB76ZftDHXKBwXQBFwjh
jK+QmpiDOnV5k2T+sLLsGHhl8CEKjQvSOMZndX38GSfj+2VnvDoLprzSEyGrSRCQ1TRp6X38ARnF
8RrkAGhBuLiwRzEMlMbobeJrd3ogqgGRIdwjoXV+CoDROh+3bONtPtEhP/DnJB/XFx6Y8QaOdJEP
+Bv8/GkMUZmXn+EFb+LrDlsQkeTrcT/Wl/g4YpKZyIqdfyHnbjQM9QXgwXYjhUEQqFFbH5CF/Z5g
kHmazhf2BVrsHYSP2s3SN3hx9Hn4rm1qb2MCDaQZzXrtJLofLfWbccd+q4PX78LCkFy002j9NvKs
d34rWpKWnlyNCM/1bGANPSMU18py5OXjPqrv1WwRjr6iKbbvLYqb9qedtd2jXtiq16jDADAmbGHS
AizljUV7zG1gUcksrE+7eYQvjQOnX43yhd2lVJw9aMWji5m/Xg+NZfNdNrZc4rtQdIe5fm4koNui
xlcSA05R0tJ3s3oj7S3C9hmZwZRjqk8fbDLM+611G6hZs/VutPQWeIySOgnlow8TbF2yQiB8BVvh
w3FADYQP64buk1iwCvvmOjhtJhaV5kKLKjmtkN00H2QUL6K68RrgG1WN/Ho6QBu0L3woiUkjaC/g
Wc4/RC1wnuDRvnjJoj1sklcwac+WUJdRC0yUpOvY7WvboAKpNXOoyoABU0+GwGouIKntEUr8LW3a
d3kGL91iHl9CCwGKfeQ5U0JrXbwQACnm9s00qA9Mn9hRmMxHlzMN08hG6yFq+ACz4qI7X0Ywmcy1
xtlogrrchIOkPwOWiFlKujE1mfhj4Lf2mUeZISF73/wtgs2k38jzr42APKtRmPeTbLru+fH9bNo0
urqtw4lgAk6aUYfOtyg53oBHZmRmlMvtpFfNNm5fopnXLRTiJZSWXpsogrf82F75vjlIc4FRj5uk
LDXM5bK3jObkG0xXcT1ku+O56hmddCKKw0Xxb57hNWmsNcrv9QzIRXeV5lx7c1ysvfYk9s+nWX39
gcJ93jCnetLnEZnndtcy/DlSm3rTTleHfBFWnqXecMkq00D9mZk/72nsuXkv8M06YNb1FKAyTymi
D4Ol0Uc/McMLjZyfNmADY539BnPD2j/D7zjvXMzWVnozhpqidarZZF6Kmmg2YP1O85yEvNFbnRe4
1cWYIT0jjvFdA5TokGJliSLiEOqwc5KQtMhWZ9S8B88UBD0DnnGfTPBm/BUxBhZPREjGAFDgxzhv
A5aN7axFUdG5Rb2+tddaEg9fptaXTrZq4SYNqZJ7MSOifwMicIEY6w37btyAnbUPIFK/xXMbRD2S
C8b4q/OEbECr2XY0QD88BHigcFJSFMHv4U+cjGCJMMb2YBbrlGcjsxnEy7pto/nqxjpad22K3CT9
RWdGMkSoD0ke9ch0wnXj48adB6ADwYPBhOHN+PeitejAuADE7+vM1nRqJSYtb9WnquEsPfOiOQlA
Jg73C625iL4AossHS8PWP5HrQdrFGD/+Z/iC4pgqryFSsuDrgUCiM7HwnrY984qieWmjv9YXpJiB
Y4zZ6TxdFrZdNv1kWrn/ySdw7vc0Qll3Gqh7CginE4HONb1F0F/bdvwF0ucxsoLto+vb9Wzem+VW
+B48dac18DJ7xNvgwfrcs6w0+GKN522zuwi12bmmB3l2keqtuWvrlv9lSq3KDzjWl18oCT6/CLJZ
3mRvh/PmwAo6xmfwqSm5KuF8fUYWaJSibK+tVW8m4uUAd0k77vnrTLtfEAj73CJRC2CS4Y25dye4
/ftNAmIfk1ndRJFnYy7Ivg2WtwDOosdJQZ5DFVcq1WWreX6VRRgFENPFZAJFWcuYDyZ+c7k4bcCf
CGKsnbe+NKa2cdc0pzMSSPUW4ARRIZCUu3YnxkWV1ZfcXCuqw3IWw+WjmYWwV62pm5l0U3Oh3VL9
I/3ggQf23yb0chss0Q66U9z4i7OWkU54L5dwLqejhIwTv9le39tTI/qQk9c67c2J1H+yI33+sAhA
iE+IIEXimJEvbGZglqaAi7B8zZGx7M/TTmfcN+rLQO97GYFtdBkTpYVUMa9J8rnR+mKGNsXqspXu
P9QT2I94cglsdplQAlxzlPpfqavW/JA1ZxhBQA0o7YuOsP6tvY7mCe+MBaKIHLQ8PEv0WfBxRcjM
6mrhNHysZ1lrzE0cz28XAcQ20HCFBApJl4ObifrZjce5PWutRQFcCusmume2Bksyf9eDVZ6jkq7X
yzztrUEgXPnULF72Z8aq/rdg0Sb5QFvXZ2QNBjYYvEV7lUxOV7AawTUJJhshp9QZ7sKJU58MRkuS
znpU0W6eYvryXoyWY8/qNfXAuG1CItLuQsSkfwxywgEwLrWpm7pOockBxNOcpucjsxHOB3U9nl1A
lZN7p3lKsAojz9QupiDQQQmOxunqdG3CNHI2Weid/NqgnDRgDVMff6pHnakFsVBr9IH6xHWtWzeW
pAkZ62UiiJnbJLRHzSkoOnIdMY3qsPi47WaSjc46kU3qF16X+i0kRqt2t5FYZMHpNoUVTo1ZvPxo
1snw6YnE6Doadjj/oK19b9L1lzhSz9v4MiCS85rBhxhUA4WsVknDhpJptPDZWDqO48UkTSlSvky4
z23ecOy1xSlEKZQBFxkkn20fL2XPiniiTj1wWtlpotkT52UX4R4PG0Y6mhIWN7XZnpVeaUDws5ri
YSaTx6Jsn012bmo2zuphuDzgNt/jdzUa4BobYPD0DsTYsjNyYY4n60x0taKQ6+l82pxQIRV0vpaa
y/N5GHiDn56amBQISugGTWqJyf1ZWRI0qHFI2hNQTcFfu7pkC3Ao6wc5eZ9JkTQT/ExN8rwAhcGv
IXfVhM0AdE9AVx5xQ6vBAxcaqIrNtWZcvjyrXUghZOn0JUrlwZxYOOvlvsyoZc5sKr32A5Cdt8AI
xyR66OsOdpHdOqs3s9yi+Asp9PgmGiT84PGIbqiE6p1q5qx+BxEZtE7U0NIOuLifLS/jAh+gGx38
tBRp2PE1+x2DdIaJB0qnmZNrP86wqCKSCkmRhitt3fg5vIkQA4QeuPB1HWoP4oSyGCbePDazlen3
wXpM+pDladBjTvxzCid9bQNSOXtZ7DtIu6I7ELn4jHXAF0AT5O5aOmEYv2H41EQls9Yh2ytuf5p6
YTSAlLuef6HanjZx5otVNFgbqblxTf9UqPIP45BS7PLdzA2Haey66bUz241rSmHO5K/Frz03Egwz
0pdBmJKV8iFz4/zWTSgg9fJvaWnDqysaKgI8d9GzJn7oj15uqOYW47rLZ+7//KeHCFtcjM/zo3A7
pNliY0oh0GJExWReaiBwmHP2SMv1pnZiERxqgiWlqKL4/FMNPk6v/L2lnRA5ssjq3HT1tIwvzf7l
iZVCfkmKL419I5dN/c6Kk4cLCDhVg4gR1/PWpEUMGOYggi1AmcVnE2g+oqkLWHGldW9BkQTaH6i/
PHX9hCr0VFbg7D99io6OaOqaWXXP682Tgt6JEKW07KSZ6CdGEUEUqgHyPaJpQ0ZVbcUNDeIrrUMl
OErbiY+88FrjhOgpQJQCw3CMe16Uw6q25xGAoLIWcIqt01639BOqlaHScB6KzxHedCxWtbl3TtAL
KdbYgfhafHjzt2RgIhqdtDJAB5vP0d14AkNcSQKiuLIF9TUJDNpGBPJLx/JDJwdugFojhQyOTgR6
1QNAwWqygaiqWt7u8hXQOhFQ7bZR3gCCVP64LkFN1N2rtAt48jEkANruF4HW4QHggiTB5dseOS4R
iLp2lSRg8saRwAPy7Um54WBt3QT1DpoB9h3lG/XNVbA5eEf0FJqVz4FxAujLpPjq9yluiaB9witB
PWLxThzX4gu+/kqLb7RPgBai38F3UXzkxeeKxK4nJVPAgorPsUlAa28WZcd6+BmLp6VxxkmEwC2w
TwYa6gAQLKxswSd6XOtPBY6qGwDdF1Rpk8d+85H1gDqXg0GWHWDPjWxEbcvjkgH+j6oyYJcLLYjM
ks0kZX0Q80AYBsc1axz7FWfdFE8bvk+SS/bNut4BwszpogDWk4a46fCI7n2hs1a6/ZriZsdb1+6g
4W9d+Lp2gl0kcmkB9IrPpqMjmrouGIwrzb2FfYd2S+LsZoo7BkC9ycFvNVEAj9cCEDD5SjIwW6xz
C1j9jtOjDpM0ucVC+S+lU/R0RBtAq7wBmo2TNpkNOi//ZgfINz/WD7u/RX2gp8/RKT8FIrrS+hv6
ia7hDm8JigLxkbUflH+MQOivSGcoPkdnAYr6h5Uk0DnBsKFkIwTnTx/pIgRceUKKqchNABMuPkf3
ED7ni/9Zl3eLq043UHPaGztfeHe3HgNNP9EK5bg8CUe3C0Rac6VdwDmgKhYpxeVOl89B3RK7hPAo
rsLN5+hEAKlvRRkIXaBN8JKo6WaOshIoagE0m+Swi9wghH1ET8GTcvp6C4hkNbRA0ozLt16euiaM
QBwA5uYYHGH0QxPp79VOABchQS+W/umU79wBjRNQVSTGHJ0iyANVcepNk50tuGnMJ01vZ/V1q8hy
JCh2fJO3qoZ+hAbQwryFJmKfEmQQFDOxf3gjv10Kx3X4iUtWXH/DPOHhg5IKKofNR3r+yIwl4xMH
kXZ0l35Rq7PSsW/h/hLwCaLd0qTR/MBXwNMmUuHE5+jmXvnGM5vsfJMYkPF048kSwPOHOwwsy9E+
+WBgKu58PCBEwKgKKtBYWxqf0Hf4BRGB0im2eV6O6M3HJqk4eQL+lH3F7VeG+ORrv32CLkhFRfPJ
AyKiw8d180E5U1EEButvcbnrxt7LH9QH8QDCXyKtu/gcnQgqB0HZBWQWC26dvVovIiAogl7ERXic
IgABV3EXoP/A6qAZBtjFco5blwEJtFg/xEf0n1D8f+Cm+AYJ64384LFAjPlusgU7O/gHJazqeQNP
cCmBieJ8EySS/lRAyDaNf4eU/fUhAl4W8oPCstn6hUC3bX2NHlwnPPA3EjotefbHT8Iphv00lu0f
DQTOrRSFNPDyN+UPz303duKHUV78In+a9Y0zBcf25mvsPzjb0DhUvPJrCaJ7mvLWBnqxyTClt3Sn
WeAjRGC/S0iA836y3cSXBkqVtootwrgRzdxyVAU0DrIOrssqw7yB629UezN1dwWL7S24v6q0/SYj
oRL6KFkOFlDfau0OIYvdO2YBVsZ2qDLmd+IkyCMmNVzw5bZJnm5abQED5tWs0sd7MKVwh+z0QhVB
A1o7/g9wQ1SRf9ZL9h0dmvzg7mbPODsbEbQwrnHBAgydGQFweF92p/OKjrpOwBmqDVMndRncRjxi
j5LfzmFqY4czP4BJHUNFd9duEs2iFPYyaXPx6BuAyIX3G+8BNDbPt/Ar5nbteKPYvZdmBZRW/A+c
HWYkMSVhS2wmXV5Dr+io58T+/T0bsHbjpiM3FtRGkjChCoKQEymS5U0RSJy46HcHut13C3/zdD1/
ZWTg7s//fmvpIbdo6z/0Sm3J6tc8LF038NfS3Srg8H8o2R88fb0oSZ3a7c7bItz7VVseBLWhEyyc
xyguGysO27PHcEuyPzjos4wjPHUC6WA9fw1/vuHzKHwU19H2gPE/ll/3nJsfHPENAo4dL5NGrLH1
Kov5vRM6U7nZzsFmf92BI4v12RtSqlXbipms/EmKXcXjt2/uW9qvNJjBtkp46NrZvlYKzURq6knh
/Jl5vfC3v0i57bHZHqXNJlCAVW+KMxJnwl2OPOFkqdrwtbvyH6KynUIdFZj9qs0OHRgBau8xAmK3
xvtXu/bnmYvpVjYteiIBrvz6+mvjY+in7uMelaVA4VSdR48GUH73qtbFu/jHkuKG/Ob/fMl0+aYu
lLIoFqHRQEdo4z/+wxls2t93VP8cvQDs9TPlqepx3p7N022w/aPB9l3z58xyn579586SK45UOEmF
Kwfw0rY6cyN4hKSLqE2Q6A+30w/u1tss2bFEKDVQvdm73/9PTEkpWXcTceOXx7tvc/w5+0JoxZ3K
WvHxPV97rX3hynx5ITab9KX9iIviK6VUaxfJ7jNG+IqsayK4ZodCEeTxtV+ymYt9+uvWfZ8boTyO
r1XOjnAXbDxJIebJNJLuEIHrq7oVum48zWQdSVfQ7DCi9jZkrpsdxvO4Gad4TpsKmu9FD1FS+8ul
i5EZev+yrxsRha8qnMKVR8Wk2jVuBHTJff0YCs5jj7LEe9tWMAeKjPilJIT4LRVtuo94lL+rerXo
K0rlQxyF7s6D9KLW9IPP3Gnshg+jmuAHft6+Auk/tV/4QMViCxX5TenDrl098xgdfAkPX8B4BKbb
i/Lc/5l990z+oJjOXSd+fNpFGzX/AbJdJyh/Jh1CULtl/69X9y99nGtkxJctFcpyU4EG0hvFfpJO
neRpOnIHCkZ+4y5rPSdwH3d9xvgAy85eL5cbP3PLVgqZWFr59fWNfnJC3EhZ2dCmXQV+rxsni+VW
VZxZIeAvLi6vHSZ5kYVU9VZ+76cPjs9B3fO44H1X0IEzyxwcxsvaGWR6rvzminzyyjNAMLLMO0b1
VnmkkpETBHvlosLduHEknLuBGzr/o/YmeXDDBF6N4rK5EycWN/ujU+tl4UiSGUGR6rO7iybujtRA
XqhoN/Tk0TZVjDajyou0xLrgAam6cT6zvH5SCPw0S7NQHrioMVC1h2dKJlQ91VuFZHA2c+P0m0ZY
NimuMYNL16LAYBP4CN7rliEwW1XnIbmiUE4oRVF7l6VBjr6474DQKT3D506GMyV5yOg5OO1fZ/i0
YJ75XijjtabO9vgPO3g2Ss1Puz66zijG/1gu6ObZKr+9/jXs5bM4kzQaFdv0zFk7eC9jf1aOsBiv
SHepuh8vYkcWgqbgsFLH3HGDcnDFWEW6k4KxzstWikYFgqxqo2+j+HFHBKKobdVmL7Ol46dlO8Vo
VVy0V+69E8oecpAQZTev37fvpjsyEBXNqsrgA+iHuGymEIEKe2LoZI9+7U3s3MueS0ovlX29Xg5D
qijJj5fAp1UVxNOlL8ZcG0x9YaJKdwQscNU7+ewmaa3rhJOyKSFxUBLl19cL5W/u1JUuCV0wNlQV
yk1UY9P9c1LbVcbhWaze+pmoFlUbZveP6H8gnqSjCK2iimv5Lgvv973ZItWGcjUKZPTmPqtdZ4m0
I59aVyCjf7sdDAe3nwb9f6+JzSN8DM/2PzgbdI+m4JEhk6LdoirGocXZfr8HT9GYP8fhvkGF/QO6
WmNPnDZZrVZhvHSjwF/sXHgKHr9u7Kx96f1vKtiuQsdzy80nLjdBllj1FuoJh/DOSyKIyaq2O3jI
diE7KmLmTz5B7H/cvuUohSxEJlXVMZ86wURcxvvuNFFuqmr7Z1m+M2r4yao3O8xijsZU2hpwQlVv
+P0Ga5SXLRUqTFvBg/re3XVtKdCOP8YZwChpsCQIlWN//ev/yQ3dNbgMabsBTDzU8q97BgpI9z/g
K1D6/qWVgN7siFeigK3/Ay5FgBkmv5sHV+Fw9OVNCMgzllZXQVCsiNbLY9UUmBvgaD0/k6JFKszx
bpQg2MKTeO7Ga9eLFjt6j8jjqfoSMXhnx0/zPGcj++lQVzcLPBGRLQcoHozDAJXDG6PvhlMnlgw7
FRbYRYwY5ECIoKKoKtxBgj9VFoKK6FVv7T6MdppVsBVO/WeYSRV+3lMnjtx9ipQKxeQUp92DpO8I
/uiq63bm3wNj3HHZdBSEMs7gYg8TV1JNDoOrDx+LMzAiTig3q0IO4Ghl6QraiKrS7cURIWnpaoCT
s3q7VHXjzpGEULCqVh3vxcOzywF6kerjvUidQB6tpkAKb914Z4ORGl19sG/xIV07uez90lS8QFdO
umN4F0wQVVftyk9H2a5qUjAsVm15GEQLZ7KzgUUx9aoNX/nc6ykh29Tdice0FFzvV9nKnd5HWeyV
Iy2sOFEgoOrAr6PgEZmUDRXtqkBdXYOO2YHbGwqOyLW426XBmgpW7w/S1zQV/ghgbkvZoC2Igqqu
G4CtHa2nYKKr3mycZp4jub0KjouqDd9GvHLywYPotlzJ1xv24kS7uw2rgPEOi1sTp4yUM6KrsDqG
s52gbUGkWVXCQ0AR96DUSpmKo6wrgZsuQSTKoRMVRtJw6afrTdKoPGQFB/rjRMTFJeWS/OGym9fv
tqcY2CU4h8dINhufJ/ZnP216fUK5emDf9aj9Uw62WMYX82Z/EMLIjcwD5XqxvKFVWDVDN97xPusq
UHlA0NwC/boT1gVGr8BRUeCPUYwe9gAVO6YKfe4ySqKFJG0wONSq7pRr+/qN+Pv//kMfd4vKSFAG
UTmkTRCS8iEHu/t1Ts6CZeIf0LP21Rvx2gnMXrnU4hgruNjecGPeO/5YbliBivkmJjwuv88KtEsi
+V7gPLrJaFsOKoyaa6IwuJOkZlUMeJTtLpoCY7wbZ6Hrb4+1qWCsPQeb4FFeM0HEV1mRiH0BzBd1
LDdNib2r4nkj9inH+1TYRqTpe7VL8Z/hm9vtEWsNBSt3gTf7WV6EpiJqTcvy0mmizmTVtXvrzOSr
oaCmqtrqZU5R+PXudaapQAhvXuHLKN5BgqvACW+Id/a0rWBjXIJmnIyei0TBub5yoqTcCeLo8ZCX
X1+vMKDnONGzI6ICJIBe6YHAkG4LTQVpCLb+o7+QQWaaYD6uup1p2Ml3cqk0U8HK3bizHdNZRUKY
iODjx9znh9dUZDq/xyP2bCOrcJm/B+sCNB1DTNrPL5MP/aA1M8QEc2ZcG+V2KOwkUYO26u64Gzn+
rm9FF7UZKjfsjP3nkobzWEXT/lK+9ymnpKDZLJ4ItXB3d+gqbqSP63t3jzhUODU/+W4KmKYUQLE1
VFx170BhRovaRUpW16z2r7VBGsVRmj2dzO3uRBEvBQvw1OElySjJyI/psvynv69Tq6XCGzqcge0N
8n33DdxoKnSfa//xEdN+4CTpttA2mRd/fM64RX6IaORJasORP4FzLURq3/65JymfmqNUnivHUeWF
5VVxWKDYD/7v//qPZCK+ncU5JDmM4Ny5xwNarpp0H0KwQJF0BR6NO38axfUrgYItpyO2vqAUpeB7
+aPXz3DoYhRMyu2e/Gvfd6Ice8mvfcjCR0f2dMBnrFsKOu1Hk8cIAd45E8xIX6a3ghMVCikFi3fp
ZOTbSuAEUXbUpOJEdbm9d+qBX38g7l9Pkqxsr1DtNn0oWHvc1d6elhXcQVfOLCXzcU/jBx+uX+dY
2sesWNXPtD0bcYigr93+0eDP5+wRbLJVZwVC4btiAwNv9t1r/YuIxd4EHvSukj2h4BC+EVaK1KiC
a6MbpQmKl9SspqJdlC7JdahCSeyiteB02D7IKvS43sh53G5TRZzl1p1l9wEErXBfwCxa6wkbU+pE
xcviTqMHVB26Odyfgh2Iv86NIznv7TAC+TCCqAcZTCy7DAwFbsBvjHAFiXX4TUbby6AiMavnzNza
Jzd+lJSWF+mEf1AP7I99QBMyhYYon/r9vhM82VsX3g+2O/DyWVo2I55xFb6DwRwGioh7L9hDjHA4
X/rwNhnEfrrjZVMRpBukIz+ayde1Cr3vjmN/hodbblkFA8UZqrh0uR6m4Tos3TMCPtIzcDjs9gON
PmfIUIGZ6P3+36lbe/zni0Xkyw4UyjCU+/r1ZsKlG+aSKPZQyf/8obvy73e1Ak1FUAJzKUpH0uNC
jLa6FBjvjhRUkGZdY016TgKBcDnCwoxQ8YwAEYxS2XKk6kbZzeu3g/C2LiWtg3o+SprdaVSBrXPN
Q/qwC1tTcCSu4QGinkSWlPMuVs1U8EpvWt6FVmkqnrnraC3uX+hs5VEfNPsOX2w3Piq+1KqKJ6No
VX4vNFGXsOp7vyEqqnf9JNllFlKwkW9//3sWwvRTjrPYGirA2rdYJrvkgwrU2KGbP4zcIHClzUyN
onICr78qNgG751VTqAGmoHEBfpL9GJScVdCu4H52alcugeKyNbGGuop47hCn4U5sTVdBbjKEllLa
cRRnKAf/+vW7i2QrTVeRMT38/T+j2l00/f3vRULV+/j3/woffLmyjK6CGA8mBH8nKgh8SoFUnHC9
e0FT8qx6wx+9ZwdcBf4DP8EEoEbt1EkktYgaldXHTGEkf0en11UEiwf4YSAX8MsRFidQxQP75ZkN
oqsIsnzxp/fO/VK+MVTw1Wzu0OfnWwWWvUsI6g5lTnIGw6tRCv31N8eb+1wGSFnERQGYdFoUQIS3
gyyjgwdmnzP2BRftoRIOh37/pFaIjbavaFBVv+z2bIRcf723mcq8G6r+P3dqG22yt12grhzASzTc
b+LsXrZCFexSXPzQExTvUNeJ73e5nVX04GV+IPupVYAaxGih8pBUNhUQZ+GlgYWOqjNS0yr4pnpO
TsrIvii0CohAb2d3qDBJ+9GUF0gu+KfirSjb3e+DVYGIourKbjEXFcxPMDE/Ugslk5W15zXvft4b
dA4vnfTWayoC3G/Zxzvrp6lgNYM8Vugmu5a0Ci+9yOpIhAEiOaQpJFr9LnpPxnMaiXpgshqogtls
w3Z76afphnD1xl348g2iAj6z6eUqe5CdArqSm4/UMP/ReSweg7vonhKJpcgL3VNFfu0dmvhGPj32
JaT8e0iZdRWcDxtBffJJyKeaEVZFEXXb3ArP4Hsq/Jhd4Q5LRrVPPrVb9l7yULaV8ny9Wvlx+GIP
CmJBXfJcd5zouqjjXtXn1KP0HIjdsqFiS6nwkQ0dWSvSLQUWLmDMtDbIgAnu+jh1Ff63ze5EhUlH
v/89cKf5tlQMNT4cJnDt0IOc6CiqjytwK28msHkFan/ZEF/8y/YkmrA0H7Siti2CwZ9KSbivjmep
gxeK+ZOBgqr+fd/LWJL/34X69glnq5Lfk/X0EFDH4a//DwAA//8=</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4" name="Footer Placeholder 3"/>
          <p:cNvSpPr>
            <a:spLocks noGrp="1"/>
          </p:cNvSpPr>
          <p:nvPr>
            <p:ph type="ftr" sz="quarter" idx="2"/>
          </p:nvPr>
        </p:nvSpPr>
        <p:spPr>
          <a:xfrm>
            <a:off x="0" y="8772671"/>
            <a:ext cx="3037840" cy="46340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970938" y="8772671"/>
            <a:ext cx="3037840" cy="463407"/>
          </a:xfrm>
          <a:prstGeom prst="rect">
            <a:avLst/>
          </a:prstGeom>
        </p:spPr>
        <p:txBody>
          <a:bodyPr vert="horz" lIns="91440" tIns="45720" rIns="91440" bIns="45720" rtlCol="0" anchor="b"/>
          <a:lstStyle>
            <a:lvl1pPr algn="r">
              <a:defRPr sz="1200"/>
            </a:lvl1pPr>
          </a:lstStyle>
          <a:p>
            <a:fld id="{092E6626-612B-455B-9FD1-DD7A1306BEA5}" type="slidenum">
              <a:rPr lang="en-US" smtClean="0">
                <a:latin typeface="Arial" panose="020B0604020202020204" pitchFamily="34" charset="0"/>
              </a:rPr>
              <a:t>‹#›</a:t>
            </a:fld>
            <a:endParaRPr lang="en-US">
              <a:latin typeface="Arial" panose="020B0604020202020204" pitchFamily="34" charset="0"/>
            </a:endParaRPr>
          </a:p>
        </p:txBody>
      </p:sp>
      <p:sp>
        <p:nvSpPr>
          <p:cNvPr id="6" name="Date Placeholder 5"/>
          <p:cNvSpPr>
            <a:spLocks noGrp="1"/>
          </p:cNvSpPr>
          <p:nvPr>
            <p:ph type="dt" sz="quarter" idx="1"/>
          </p:nvPr>
        </p:nvSpPr>
        <p:spPr>
          <a:xfrm>
            <a:off x="3970938" y="0"/>
            <a:ext cx="3037840" cy="463408"/>
          </a:xfrm>
          <a:prstGeom prst="rect">
            <a:avLst/>
          </a:prstGeom>
        </p:spPr>
        <p:txBody>
          <a:bodyPr vert="horz" lIns="91440" tIns="45720" rIns="91440" bIns="45720" rtlCol="0"/>
          <a:lstStyle>
            <a:lvl1pPr algn="r">
              <a:defRPr sz="1200"/>
            </a:lvl1pPr>
          </a:lstStyle>
          <a:p>
            <a:fld id="{236AF209-B9D8-5A44-A745-F19C0FB259FD}" type="datetimeFigureOut">
              <a:rPr lang="en-US" smtClean="0">
                <a:latin typeface="Arial" panose="020B0604020202020204" pitchFamily="34" charset="0"/>
              </a:rPr>
              <a:t>5/27/26</a:t>
            </a:fld>
            <a:endParaRPr lang="en-US">
              <a:latin typeface="Arial" panose="020B0604020202020204" pitchFamily="34" charset="0"/>
            </a:endParaRPr>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b="0" i="0">
                <a:latin typeface="Arial" panose="020B0604020202020204" pitchFamily="34" charset="0"/>
              </a:defRPr>
            </a:lvl1pPr>
          </a:lstStyle>
          <a:p>
            <a:fld id="{03A1D146-B4E0-1741-B9EE-9789392EFCC4}" type="datetimeFigureOut">
              <a:rPr lang="en-US" smtClean="0"/>
              <a:pPr/>
              <a:t>5/27/26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8"/>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b="0" i="0" kern="1200">
        <a:solidFill>
          <a:schemeClr val="tx1"/>
        </a:solidFill>
        <a:latin typeface="Arial" panose="020B0604020202020204" pitchFamily="34" charset="0"/>
        <a:ea typeface="+mn-ea"/>
        <a:cs typeface="+mn-cs"/>
      </a:defRPr>
    </a:lvl1pPr>
    <a:lvl2pPr marL="609585" algn="l" defTabSz="609585" rtl="0" eaLnBrk="1" latinLnBrk="0" hangingPunct="1">
      <a:defRPr sz="1600" b="0" i="0" kern="1200">
        <a:solidFill>
          <a:schemeClr val="tx1"/>
        </a:solidFill>
        <a:latin typeface="Arial" panose="020B0604020202020204" pitchFamily="34" charset="0"/>
        <a:ea typeface="+mn-ea"/>
        <a:cs typeface="+mn-cs"/>
      </a:defRPr>
    </a:lvl2pPr>
    <a:lvl3pPr marL="1219170" algn="l" defTabSz="609585" rtl="0" eaLnBrk="1" latinLnBrk="0" hangingPunct="1">
      <a:defRPr sz="1600" b="0" i="0" kern="1200">
        <a:solidFill>
          <a:schemeClr val="tx1"/>
        </a:solidFill>
        <a:latin typeface="Arial" panose="020B0604020202020204" pitchFamily="34" charset="0"/>
        <a:ea typeface="+mn-ea"/>
        <a:cs typeface="+mn-cs"/>
      </a:defRPr>
    </a:lvl3pPr>
    <a:lvl4pPr marL="1828754" algn="l" defTabSz="609585" rtl="0" eaLnBrk="1" latinLnBrk="0" hangingPunct="1">
      <a:defRPr sz="1600" b="0" i="0" kern="1200">
        <a:solidFill>
          <a:schemeClr val="tx1"/>
        </a:solidFill>
        <a:latin typeface="Arial" panose="020B0604020202020204" pitchFamily="34" charset="0"/>
        <a:ea typeface="+mn-ea"/>
        <a:cs typeface="+mn-cs"/>
      </a:defRPr>
    </a:lvl4pPr>
    <a:lvl5pPr marL="2438339" algn="l" defTabSz="609585" rtl="0" eaLnBrk="1" latinLnBrk="0" hangingPunct="1">
      <a:defRPr sz="1600" b="0" i="0" kern="1200">
        <a:solidFill>
          <a:schemeClr val="tx1"/>
        </a:solidFill>
        <a:latin typeface="Arial" panose="020B0604020202020204"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doi.org/10.26099/2egm-8b76"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doi.org/10.26099/2egm-8b76"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doi.org/10.26099/2egm-8b76"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9144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Arial" panose="020B0604020202020204" pitchFamily="34" charset="0"/>
            </a:endParaRPr>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71500" y="1220243"/>
            <a:ext cx="4389120" cy="4023360"/>
          </a:xfrm>
        </p:spPr>
        <p:txBody>
          <a:bodyPr>
            <a:normAutofit/>
          </a:bodyPr>
          <a:lstStyle>
            <a:lvl1pPr marL="0" indent="0">
              <a:buNone/>
              <a:defRPr sz="1300" b="0" i="0">
                <a:solidFill>
                  <a:schemeClr val="tx1"/>
                </a:solidFill>
                <a:latin typeface="Arial" panose="020B0604020202020204" pitchFamily="34" charset="0"/>
                <a:cs typeface="Arial" panose="020B0604020202020204" pitchFamily="34" charset="0"/>
              </a:defRPr>
            </a:lvl1pPr>
          </a:lstStyle>
          <a:p>
            <a:endParaRPr lang="en-US"/>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4389057"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11959" y="0"/>
            <a:ext cx="9000999" cy="822959"/>
          </a:xfrm>
        </p:spPr>
        <p:txBody>
          <a:bodyPr>
            <a:normAutofit/>
          </a:bodyPr>
          <a:lstStyle>
            <a:lvl1pPr algn="l">
              <a:lnSpc>
                <a:spcPct val="100000"/>
              </a:lnSpc>
              <a:defRPr sz="1800" b="0" i="0" spc="0">
                <a:solidFill>
                  <a:schemeClr val="bg1"/>
                </a:solidFill>
                <a:latin typeface="Georgia" panose="02040502050405020303" pitchFamily="18" charset="0"/>
              </a:defRPr>
            </a:lvl1pPr>
          </a:lstStyle>
          <a:p>
            <a:r>
              <a:rPr lang="en-US"/>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1828800" y="6467712"/>
            <a:ext cx="7132320" cy="27432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dirty="0"/>
              <a:t>Munira Z. Gunja, Evan D. Gumas, and Reginald D. Williams II, </a:t>
            </a:r>
            <a:r>
              <a:rPr lang="en-US" sz="800" i="1" dirty="0"/>
              <a:t>U.S. Health Care from a Global Perspective, 2026: Expanded Edition</a:t>
            </a:r>
            <a:r>
              <a:rPr lang="en-US" sz="800" dirty="0"/>
              <a:t> (Commonwealth Fund, May 2026). </a:t>
            </a:r>
            <a:r>
              <a:rPr lang="en-US" sz="800" dirty="0">
                <a:hlinkClick r:id="rId3"/>
              </a:rPr>
              <a:t>https://doi.org/10.26099/2egm-8b76</a:t>
            </a:r>
            <a:endParaRPr lang="en-US" sz="800" dirty="0"/>
          </a:p>
        </p:txBody>
      </p:sp>
      <p:sp>
        <p:nvSpPr>
          <p:cNvPr id="8" name="Text Placeholder 6">
            <a:extLst>
              <a:ext uri="{FF2B5EF4-FFF2-40B4-BE49-F238E27FC236}">
                <a16:creationId xmlns:a16="http://schemas.microsoft.com/office/drawing/2014/main" id="{5C85BB45-FE75-40DA-8951-70F30E7F431D}"/>
              </a:ext>
            </a:extLst>
          </p:cNvPr>
          <p:cNvSpPr>
            <a:spLocks noGrp="1"/>
          </p:cNvSpPr>
          <p:nvPr>
            <p:ph type="body" sz="quarter" idx="25" hasCustomPrompt="1"/>
          </p:nvPr>
        </p:nvSpPr>
        <p:spPr>
          <a:xfrm>
            <a:off x="71438" y="915340"/>
            <a:ext cx="4389120" cy="152665"/>
          </a:xfrm>
        </p:spPr>
        <p:txBody>
          <a:bodyPr anchor="t" anchorCtr="0">
            <a:normAutofit/>
          </a:bodyPr>
          <a:lstStyle>
            <a:lvl1pPr marL="0" indent="0">
              <a:buNone/>
              <a:defRPr sz="1100" b="0" i="1">
                <a:solidFill>
                  <a:schemeClr val="tx1"/>
                </a:solidFill>
                <a:latin typeface="+mn-lt"/>
              </a:defRPr>
            </a:lvl1pPr>
            <a:lvl2pPr marL="128584" indent="0">
              <a:buNone/>
              <a:defRPr/>
            </a:lvl2pPr>
            <a:lvl3pPr marL="258359" indent="0">
              <a:buNone/>
              <a:defRPr/>
            </a:lvl3pPr>
            <a:lvl4pPr marL="386943" indent="0">
              <a:buNone/>
              <a:defRPr/>
            </a:lvl4pPr>
            <a:lvl5pPr marL="515528" indent="0">
              <a:buNone/>
              <a:defRPr/>
            </a:lvl5pPr>
          </a:lstStyle>
          <a:p>
            <a:pPr lvl="0"/>
            <a:r>
              <a:rPr lang="en-US"/>
              <a:t>Axis Title</a:t>
            </a:r>
          </a:p>
        </p:txBody>
      </p:sp>
      <p:sp>
        <p:nvSpPr>
          <p:cNvPr id="12" name="Chart Placeholder 5">
            <a:extLst>
              <a:ext uri="{FF2B5EF4-FFF2-40B4-BE49-F238E27FC236}">
                <a16:creationId xmlns:a16="http://schemas.microsoft.com/office/drawing/2014/main" id="{FA123598-D23E-FC7C-AA12-788C5AF9A002}"/>
              </a:ext>
            </a:extLst>
          </p:cNvPr>
          <p:cNvSpPr>
            <a:spLocks noGrp="1"/>
          </p:cNvSpPr>
          <p:nvPr>
            <p:ph type="chart" sz="quarter" idx="26"/>
          </p:nvPr>
        </p:nvSpPr>
        <p:spPr>
          <a:xfrm>
            <a:off x="4687889" y="1220243"/>
            <a:ext cx="4389120" cy="4023360"/>
          </a:xfrm>
        </p:spPr>
        <p:txBody>
          <a:bodyPr>
            <a:normAutofit/>
          </a:bodyPr>
          <a:lstStyle>
            <a:lvl1pPr marL="0" indent="0">
              <a:buNone/>
              <a:defRPr sz="1300" b="0" i="0">
                <a:solidFill>
                  <a:schemeClr val="tx1"/>
                </a:solidFill>
                <a:latin typeface="Arial" panose="020B0604020202020204" pitchFamily="34" charset="0"/>
                <a:cs typeface="Arial" panose="020B0604020202020204" pitchFamily="34" charset="0"/>
              </a:defRPr>
            </a:lvl1pPr>
          </a:lstStyle>
          <a:p>
            <a:endParaRPr lang="en-US"/>
          </a:p>
        </p:txBody>
      </p:sp>
      <p:sp>
        <p:nvSpPr>
          <p:cNvPr id="13" name="Text Placeholder 6">
            <a:extLst>
              <a:ext uri="{FF2B5EF4-FFF2-40B4-BE49-F238E27FC236}">
                <a16:creationId xmlns:a16="http://schemas.microsoft.com/office/drawing/2014/main" id="{45CCE961-B676-E7D6-226E-4DDF9DB287E9}"/>
              </a:ext>
            </a:extLst>
          </p:cNvPr>
          <p:cNvSpPr>
            <a:spLocks noGrp="1"/>
          </p:cNvSpPr>
          <p:nvPr>
            <p:ph type="body" sz="quarter" idx="27" hasCustomPrompt="1"/>
          </p:nvPr>
        </p:nvSpPr>
        <p:spPr>
          <a:xfrm>
            <a:off x="4687827" y="915340"/>
            <a:ext cx="4389120" cy="152665"/>
          </a:xfrm>
        </p:spPr>
        <p:txBody>
          <a:bodyPr anchor="t" anchorCtr="0">
            <a:normAutofit/>
          </a:bodyPr>
          <a:lstStyle>
            <a:lvl1pPr marL="0" indent="0">
              <a:buNone/>
              <a:defRPr sz="1100" b="0" i="1">
                <a:solidFill>
                  <a:schemeClr val="tx1"/>
                </a:solidFill>
                <a:latin typeface="+mn-lt"/>
              </a:defRPr>
            </a:lvl1pPr>
            <a:lvl2pPr marL="128584" indent="0">
              <a:buNone/>
              <a:defRPr/>
            </a:lvl2pPr>
            <a:lvl3pPr marL="258359" indent="0">
              <a:buNone/>
              <a:defRPr/>
            </a:lvl3pPr>
            <a:lvl4pPr marL="386943" indent="0">
              <a:buNone/>
              <a:defRPr/>
            </a:lvl4pPr>
            <a:lvl5pPr marL="515528" indent="0">
              <a:buNone/>
              <a:defRPr/>
            </a:lvl5pPr>
          </a:lstStyle>
          <a:p>
            <a:pPr lvl="0"/>
            <a:r>
              <a:rPr lang="en-US"/>
              <a:t>Axis Title</a:t>
            </a:r>
          </a:p>
        </p:txBody>
      </p:sp>
      <p:sp>
        <p:nvSpPr>
          <p:cNvPr id="14" name="Text Placeholder 9">
            <a:extLst>
              <a:ext uri="{FF2B5EF4-FFF2-40B4-BE49-F238E27FC236}">
                <a16:creationId xmlns:a16="http://schemas.microsoft.com/office/drawing/2014/main" id="{86A18669-262D-BF38-3D38-1DC043227B01}"/>
              </a:ext>
            </a:extLst>
          </p:cNvPr>
          <p:cNvSpPr>
            <a:spLocks noGrp="1"/>
          </p:cNvSpPr>
          <p:nvPr>
            <p:ph type="body" sz="quarter" idx="28"/>
          </p:nvPr>
        </p:nvSpPr>
        <p:spPr>
          <a:xfrm>
            <a:off x="4687858" y="5697252"/>
            <a:ext cx="4389057"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spTree>
    <p:extLst>
      <p:ext uri="{BB962C8B-B14F-4D97-AF65-F5344CB8AC3E}">
        <p14:creationId xmlns:p14="http://schemas.microsoft.com/office/powerpoint/2010/main" val="82596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9144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Arial" panose="020B0604020202020204" pitchFamily="34" charset="0"/>
            </a:endParaRPr>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71501" y="1220243"/>
            <a:ext cx="9000999" cy="4428597"/>
          </a:xfrm>
        </p:spPr>
        <p:txBody>
          <a:bodyPr>
            <a:normAutofit/>
          </a:bodyPr>
          <a:lstStyle>
            <a:lvl1pPr marL="0" indent="0">
              <a:buNone/>
              <a:defRPr sz="1300" b="0" i="0">
                <a:solidFill>
                  <a:schemeClr val="tx1"/>
                </a:solidFill>
                <a:latin typeface="Arial" panose="020B0604020202020204" pitchFamily="34" charset="0"/>
                <a:cs typeface="Arial" panose="020B0604020202020204" pitchFamily="34" charset="0"/>
              </a:defRPr>
            </a:lvl1pPr>
          </a:lstStyle>
          <a:p>
            <a:endParaRPr lang="en-US"/>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11959" y="0"/>
            <a:ext cx="9000999" cy="822959"/>
          </a:xfrm>
        </p:spPr>
        <p:txBody>
          <a:bodyPr>
            <a:normAutofit/>
          </a:bodyPr>
          <a:lstStyle>
            <a:lvl1pPr algn="l">
              <a:lnSpc>
                <a:spcPct val="100000"/>
              </a:lnSpc>
              <a:defRPr sz="1800" b="0" i="0" spc="0">
                <a:solidFill>
                  <a:schemeClr val="bg1"/>
                </a:solidFill>
                <a:latin typeface="Georgia" panose="02040502050405020303" pitchFamily="18" charset="0"/>
              </a:defRPr>
            </a:lvl1pPr>
          </a:lstStyle>
          <a:p>
            <a:r>
              <a:rPr lang="en-US"/>
              <a:t>Click to edit Master title style</a:t>
            </a:r>
          </a:p>
        </p:txBody>
      </p:sp>
      <p:sp>
        <p:nvSpPr>
          <p:cNvPr id="8" name="Text Placeholder 6">
            <a:extLst>
              <a:ext uri="{FF2B5EF4-FFF2-40B4-BE49-F238E27FC236}">
                <a16:creationId xmlns:a16="http://schemas.microsoft.com/office/drawing/2014/main" id="{5C85BB45-FE75-40DA-8951-70F30E7F431D}"/>
              </a:ext>
            </a:extLst>
          </p:cNvPr>
          <p:cNvSpPr>
            <a:spLocks noGrp="1"/>
          </p:cNvSpPr>
          <p:nvPr>
            <p:ph type="body" sz="quarter" idx="25" hasCustomPrompt="1"/>
          </p:nvPr>
        </p:nvSpPr>
        <p:spPr>
          <a:xfrm>
            <a:off x="71438" y="915340"/>
            <a:ext cx="8961120" cy="152665"/>
          </a:xfrm>
        </p:spPr>
        <p:txBody>
          <a:bodyPr anchor="t" anchorCtr="0">
            <a:normAutofit/>
          </a:bodyPr>
          <a:lstStyle>
            <a:lvl1pPr marL="0" indent="0">
              <a:buNone/>
              <a:defRPr sz="1100" b="0" i="1">
                <a:solidFill>
                  <a:schemeClr val="tx1"/>
                </a:solidFill>
                <a:latin typeface="+mn-lt"/>
              </a:defRPr>
            </a:lvl1pPr>
            <a:lvl2pPr marL="128584" indent="0">
              <a:buNone/>
              <a:defRPr/>
            </a:lvl2pPr>
            <a:lvl3pPr marL="258359" indent="0">
              <a:buNone/>
              <a:defRPr/>
            </a:lvl3pPr>
            <a:lvl4pPr marL="386943" indent="0">
              <a:buNone/>
              <a:defRPr/>
            </a:lvl4pPr>
            <a:lvl5pPr marL="515528" indent="0">
              <a:buNone/>
              <a:defRPr/>
            </a:lvl5pPr>
          </a:lstStyle>
          <a:p>
            <a:pPr lvl="0"/>
            <a:r>
              <a:rPr lang="en-US"/>
              <a:t>Axis Title</a:t>
            </a:r>
          </a:p>
        </p:txBody>
      </p:sp>
      <p:sp>
        <p:nvSpPr>
          <p:cNvPr id="9" name="TextBox 8">
            <a:extLst>
              <a:ext uri="{FF2B5EF4-FFF2-40B4-BE49-F238E27FC236}">
                <a16:creationId xmlns:a16="http://schemas.microsoft.com/office/drawing/2014/main" id="{1A488375-C547-B7AC-6C5B-78C4A723D0EA}"/>
              </a:ext>
            </a:extLst>
          </p:cNvPr>
          <p:cNvSpPr txBox="1"/>
          <p:nvPr userDrawn="1"/>
        </p:nvSpPr>
        <p:spPr>
          <a:xfrm>
            <a:off x="1828800" y="6464808"/>
            <a:ext cx="7132320" cy="274320"/>
          </a:xfrm>
          <a:prstGeom prst="rect">
            <a:avLst/>
          </a:prstGeom>
          <a:noFill/>
        </p:spPr>
        <p:txBody>
          <a:bodyPr wrap="square" lIns="0" tIns="0" rIns="0" bIns="0" rtlCol="0" anchor="ctr" anchorCtr="0">
            <a:noAutofit/>
          </a:bodyPr>
          <a:lstStyle/>
          <a:p>
            <a:r>
              <a:rPr lang="en-US" sz="800" dirty="0"/>
              <a:t>Munira Z. Gunja, Evan D. Gumas, and Reginald D. Williams II, </a:t>
            </a:r>
            <a:r>
              <a:rPr lang="en-US" sz="800" i="1" dirty="0"/>
              <a:t>U.S. Health Care from a Global Perspective, 2026: Expanded Edition</a:t>
            </a:r>
            <a:r>
              <a:rPr lang="en-US" sz="800" dirty="0"/>
              <a:t> (Commonwealth Fund, May 2026). </a:t>
            </a:r>
            <a:r>
              <a:rPr lang="en-US" sz="800" dirty="0">
                <a:hlinkClick r:id="rId3"/>
              </a:rPr>
              <a:t>https://doi.org/10.26099/2egm-8b76</a:t>
            </a:r>
            <a:endParaRPr lang="en-US" sz="800" dirty="0"/>
          </a:p>
        </p:txBody>
      </p:sp>
    </p:spTree>
    <p:extLst>
      <p:ext uri="{BB962C8B-B14F-4D97-AF65-F5344CB8AC3E}">
        <p14:creationId xmlns:p14="http://schemas.microsoft.com/office/powerpoint/2010/main" val="392433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58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Graph Layout: 01">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EA9BB7-F188-5443-B4C2-E09C82B82C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7751476" y="6394514"/>
            <a:ext cx="1321024" cy="418861"/>
          </a:xfrm>
          <a:prstGeom prst="rect">
            <a:avLst/>
          </a:prstGeom>
        </p:spPr>
      </p:pic>
      <p:sp>
        <p:nvSpPr>
          <p:cNvPr id="2" name="TextBox 1"/>
          <p:cNvSpPr txBox="1"/>
          <p:nvPr userDrawn="1"/>
        </p:nvSpPr>
        <p:spPr>
          <a:xfrm>
            <a:off x="71499" y="6394513"/>
            <a:ext cx="7128793"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a:latin typeface="Arial" panose="020B0604020202020204" pitchFamily="34" charset="0"/>
                <a:cs typeface="Arial" panose="020B0604020202020204" pitchFamily="34" charset="0"/>
              </a:rPr>
              <a:t>Source: Author et al., </a:t>
            </a:r>
            <a:r>
              <a:rPr lang="en-US" sz="800" b="0" i="1">
                <a:latin typeface="Arial" panose="020B0604020202020204" pitchFamily="34" charset="0"/>
                <a:cs typeface="Arial" panose="020B0604020202020204" pitchFamily="34" charset="0"/>
              </a:rPr>
              <a:t>Brief Title</a:t>
            </a:r>
            <a:r>
              <a:rPr lang="en-US" sz="800" b="0" i="0">
                <a:latin typeface="Arial" panose="020B0604020202020204" pitchFamily="34" charset="0"/>
                <a:cs typeface="Arial" panose="020B0604020202020204" pitchFamily="34" charset="0"/>
              </a:rPr>
              <a:t> (Commonwealth Fund, Month YEAR).</a:t>
            </a:r>
          </a:p>
        </p:txBody>
      </p:sp>
      <p:sp>
        <p:nvSpPr>
          <p:cNvPr id="53" name="Title 1"/>
          <p:cNvSpPr>
            <a:spLocks noGrp="1"/>
          </p:cNvSpPr>
          <p:nvPr>
            <p:ph type="ctrTitle" hasCustomPrompt="1"/>
          </p:nvPr>
        </p:nvSpPr>
        <p:spPr>
          <a:xfrm>
            <a:off x="71499" y="260648"/>
            <a:ext cx="8961120" cy="756084"/>
          </a:xfrm>
          <a:effectLst/>
        </p:spPr>
        <p:txBody>
          <a:bodyPr anchor="t">
            <a:normAutofit/>
          </a:bodyPr>
          <a:lstStyle>
            <a:lvl1pPr algn="l">
              <a:lnSpc>
                <a:spcPct val="110000"/>
              </a:lnSpc>
              <a:defRPr sz="2000" b="0" i="0" spc="-50" baseline="0">
                <a:solidFill>
                  <a:schemeClr val="tx1"/>
                </a:solidFill>
                <a:effectLst/>
                <a:latin typeface="Georgia" panose="02040502050405020303" pitchFamily="18" charset="0"/>
              </a:defRPr>
            </a:lvl1pPr>
          </a:lstStyle>
          <a:p>
            <a:r>
              <a:rPr lang="en-US"/>
              <a:t>Click to edit master title style</a:t>
            </a:r>
          </a:p>
        </p:txBody>
      </p:sp>
      <p:sp>
        <p:nvSpPr>
          <p:cNvPr id="57" name="Chart Placeholder 5"/>
          <p:cNvSpPr>
            <a:spLocks noGrp="1"/>
          </p:cNvSpPr>
          <p:nvPr>
            <p:ph type="chart" sz="quarter" idx="19"/>
          </p:nvPr>
        </p:nvSpPr>
        <p:spPr>
          <a:xfrm>
            <a:off x="71438" y="1344918"/>
            <a:ext cx="8961120" cy="4265828"/>
          </a:xfrm>
        </p:spPr>
        <p:txBody>
          <a:bodyPr>
            <a:normAutofit/>
          </a:bodyPr>
          <a:lstStyle>
            <a:lvl1pPr marL="0" indent="0">
              <a:buNone/>
              <a:defRPr sz="1300" b="0" i="0">
                <a:solidFill>
                  <a:schemeClr val="tx1"/>
                </a:solidFill>
                <a:latin typeface="+mn-lt"/>
              </a:defRPr>
            </a:lvl1pPr>
          </a:lstStyle>
          <a:p>
            <a:endParaRPr lang="en-US"/>
          </a:p>
        </p:txBody>
      </p:sp>
      <p:cxnSp>
        <p:nvCxnSpPr>
          <p:cNvPr id="61" name="Straight Connector 60"/>
          <p:cNvCxnSpPr>
            <a:cxnSpLocks/>
          </p:cNvCxnSpPr>
          <p:nvPr userDrawn="1"/>
        </p:nvCxnSpPr>
        <p:spPr>
          <a:xfrm flipH="1">
            <a:off x="71499" y="6345324"/>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1" hasCustomPrompt="1"/>
          </p:nvPr>
        </p:nvSpPr>
        <p:spPr>
          <a:xfrm>
            <a:off x="71499" y="44624"/>
            <a:ext cx="8961120" cy="188341"/>
          </a:xfrm>
        </p:spPr>
        <p:txBody>
          <a:bodyPr anchor="b" anchorCtr="0">
            <a:noAutofit/>
          </a:bodyPr>
          <a:lstStyle>
            <a:lvl1pPr marL="0" indent="0">
              <a:buNone/>
              <a:defRPr sz="1000" b="1" i="0">
                <a:latin typeface="+mj-lt"/>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p>
        </p:txBody>
      </p:sp>
      <p:sp>
        <p:nvSpPr>
          <p:cNvPr id="10" name="Text Placeholder 9"/>
          <p:cNvSpPr>
            <a:spLocks noGrp="1"/>
          </p:cNvSpPr>
          <p:nvPr>
            <p:ph type="body" sz="quarter" idx="22" hasCustomPrompt="1"/>
          </p:nvPr>
        </p:nvSpPr>
        <p:spPr>
          <a:xfrm>
            <a:off x="71499" y="5739484"/>
            <a:ext cx="8961120" cy="453602"/>
          </a:xfrm>
        </p:spPr>
        <p:txBody>
          <a:bodyPr anchor="b" anchorCtr="0">
            <a:noAutofit/>
          </a:bodyPr>
          <a:lstStyle>
            <a:lvl1pPr marL="0" indent="0">
              <a:buNone/>
              <a:defRPr sz="800" b="0" i="0">
                <a:solidFill>
                  <a:schemeClr val="tx1"/>
                </a:solidFill>
                <a:latin typeface="+mn-lt"/>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
        <p:nvSpPr>
          <p:cNvPr id="9" name="Text Placeholder 6">
            <a:extLst>
              <a:ext uri="{FF2B5EF4-FFF2-40B4-BE49-F238E27FC236}">
                <a16:creationId xmlns:a16="http://schemas.microsoft.com/office/drawing/2014/main" id="{8DCAC2DF-428F-0247-A8CB-28A251E9B336}"/>
              </a:ext>
            </a:extLst>
          </p:cNvPr>
          <p:cNvSpPr>
            <a:spLocks noGrp="1"/>
          </p:cNvSpPr>
          <p:nvPr>
            <p:ph type="body" sz="quarter" idx="25" hasCustomPrompt="1"/>
          </p:nvPr>
        </p:nvSpPr>
        <p:spPr>
          <a:xfrm>
            <a:off x="71438" y="1044415"/>
            <a:ext cx="8961120" cy="251315"/>
          </a:xfrm>
        </p:spPr>
        <p:txBody>
          <a:bodyPr anchor="ctr" anchorCtr="0">
            <a:normAutofit/>
          </a:bodyPr>
          <a:lstStyle>
            <a:lvl1pPr marL="0" indent="0">
              <a:buNone/>
              <a:defRPr sz="1100" b="0" i="1">
                <a:solidFill>
                  <a:schemeClr val="tx1"/>
                </a:solidFill>
                <a:latin typeface="Arial" panose="020B0604020202020204" pitchFamily="34" charset="0"/>
              </a:defRPr>
            </a:lvl1pPr>
            <a:lvl2pPr marL="128584" indent="0">
              <a:buNone/>
              <a:defRPr/>
            </a:lvl2pPr>
            <a:lvl3pPr marL="258359" indent="0">
              <a:buNone/>
              <a:defRPr/>
            </a:lvl3pPr>
            <a:lvl4pPr marL="386943" indent="0">
              <a:buNone/>
              <a:defRPr/>
            </a:lvl4pPr>
            <a:lvl5pPr marL="515528" indent="0">
              <a:buNone/>
              <a:defRPr/>
            </a:lvl5pPr>
          </a:lstStyle>
          <a:p>
            <a:pPr lvl="0"/>
            <a:r>
              <a:rPr lang="en-US"/>
              <a:t>Axis Title</a:t>
            </a:r>
          </a:p>
        </p:txBody>
      </p:sp>
    </p:spTree>
    <p:extLst>
      <p:ext uri="{BB962C8B-B14F-4D97-AF65-F5344CB8AC3E}">
        <p14:creationId xmlns:p14="http://schemas.microsoft.com/office/powerpoint/2010/main" val="327460338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Graph Layout: 01">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284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3" name="Title 1"/>
          <p:cNvSpPr>
            <a:spLocks noGrp="1"/>
          </p:cNvSpPr>
          <p:nvPr>
            <p:ph type="ctrTitle"/>
          </p:nvPr>
        </p:nvSpPr>
        <p:spPr>
          <a:xfrm>
            <a:off x="98135" y="0"/>
            <a:ext cx="9001000" cy="628410"/>
          </a:xfrm>
          <a:effectLst/>
        </p:spPr>
        <p:txBody>
          <a:bodyPr anchor="ctr">
            <a:noAutofit/>
          </a:bodyPr>
          <a:lstStyle>
            <a:lvl1pPr algn="l">
              <a:lnSpc>
                <a:spcPct val="90000"/>
              </a:lnSpc>
              <a:defRPr sz="1800" b="0" i="0" spc="0" baseline="0">
                <a:solidFill>
                  <a:schemeClr val="bg1"/>
                </a:solidFill>
                <a:effectLst/>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57" name="Chart Placeholder 5"/>
          <p:cNvSpPr>
            <a:spLocks noGrp="1"/>
          </p:cNvSpPr>
          <p:nvPr>
            <p:ph type="chart" sz="quarter" idx="19"/>
          </p:nvPr>
        </p:nvSpPr>
        <p:spPr>
          <a:xfrm>
            <a:off x="71501" y="1052736"/>
            <a:ext cx="9000999" cy="4596104"/>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900" b="0" i="0" smtClean="0">
                <a:solidFill>
                  <a:schemeClr val="tx1"/>
                </a:solidFill>
                <a:effectLst/>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pic>
        <p:nvPicPr>
          <p:cNvPr id="9" name="Picture 8">
            <a:extLst>
              <a:ext uri="{FF2B5EF4-FFF2-40B4-BE49-F238E27FC236}">
                <a16:creationId xmlns:a16="http://schemas.microsoft.com/office/drawing/2014/main" id="{8C60B9FE-8C74-D946-9B2E-D5E39876B4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2" name="TextBox 1">
            <a:extLst>
              <a:ext uri="{FF2B5EF4-FFF2-40B4-BE49-F238E27FC236}">
                <a16:creationId xmlns:a16="http://schemas.microsoft.com/office/drawing/2014/main" id="{C455E8D7-A5BF-E048-B785-90F95E44B0B6}"/>
              </a:ext>
            </a:extLst>
          </p:cNvPr>
          <p:cNvSpPr txBox="1"/>
          <p:nvPr userDrawn="1"/>
        </p:nvSpPr>
        <p:spPr>
          <a:xfrm>
            <a:off x="1828800" y="6464808"/>
            <a:ext cx="7132320" cy="274320"/>
          </a:xfrm>
          <a:prstGeom prst="rect">
            <a:avLst/>
          </a:prstGeom>
          <a:noFill/>
        </p:spPr>
        <p:txBody>
          <a:bodyPr wrap="square" lIns="0" tIns="0" rIns="0" bIns="0" rtlCol="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dirty="0"/>
              <a:t>Munira Z. Gunja, Evan D. Gumas, and Reginald D. Williams II, </a:t>
            </a:r>
            <a:r>
              <a:rPr lang="en-US" sz="800" i="1" dirty="0"/>
              <a:t>U.S. Health Care from a Global Perspective, 2026: Revised and Expanded Edition</a:t>
            </a:r>
            <a:r>
              <a:rPr lang="en-US" sz="800" dirty="0"/>
              <a:t> (Commonwealth Fund, May 2026). </a:t>
            </a:r>
            <a:r>
              <a:rPr lang="en-US" sz="800" dirty="0">
                <a:hlinkClick r:id="rId3"/>
              </a:rPr>
              <a:t>https://doi.org/10.26099/2egm-8b76</a:t>
            </a:r>
            <a:endParaRPr lang="en-US" sz="800" dirty="0"/>
          </a:p>
        </p:txBody>
      </p:sp>
    </p:spTree>
    <p:extLst>
      <p:ext uri="{BB962C8B-B14F-4D97-AF65-F5344CB8AC3E}">
        <p14:creationId xmlns:p14="http://schemas.microsoft.com/office/powerpoint/2010/main" val="591997358"/>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1200669"/>
      </p:ext>
    </p:extLst>
  </p:cSld>
  <p:clrMap bg1="lt1" tx1="dk1" bg2="lt2" tx2="dk2" accent1="accent1" accent2="accent2" accent3="accent3" accent4="accent4" accent5="accent5" accent6="accent6" hlink="hlink" folHlink="folHlink"/>
  <p:sldLayoutIdLst>
    <p:sldLayoutId id="2147483866" r:id="rId1"/>
    <p:sldLayoutId id="2147483863" r:id="rId2"/>
    <p:sldLayoutId id="2147483862" r:id="rId3"/>
    <p:sldLayoutId id="2147483864" r:id="rId4"/>
    <p:sldLayoutId id="2147483865" r:id="rId5"/>
  </p:sldLayoutIdLst>
  <p:txStyles>
    <p:titleStyle>
      <a:lvl1pPr algn="ctr" defTabSz="914378" rtl="0" eaLnBrk="1" latinLnBrk="0" hangingPunct="1">
        <a:lnSpc>
          <a:spcPct val="86000"/>
        </a:lnSpc>
        <a:spcBef>
          <a:spcPct val="0"/>
        </a:spcBef>
        <a:buNone/>
        <a:defRPr sz="2100" kern="800" spc="-40">
          <a:solidFill>
            <a:schemeClr val="tx1"/>
          </a:solidFill>
          <a:latin typeface="Georgia" panose="02040502050405020303" pitchFamily="18" charset="0"/>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b="0" i="0" kern="800" spc="-10">
          <a:solidFill>
            <a:schemeClr val="tx1"/>
          </a:solidFill>
          <a:latin typeface="Arial" panose="020B0604020202020204" pitchFamily="34" charset="0"/>
          <a:ea typeface="+mn-ea"/>
          <a:cs typeface="Arial" panose="020B0604020202020204" pitchFamily="34" charset="0"/>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s://www.cdc.gov/nchs/data/databriefs/db548.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s://www.cdc.gov/nchs/data/hestat/maternal-mortality/2023/Estat-maternal-mortality.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s://www.cdc.gov/mmwr/volumes/73/wr/mm7337e1.ht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nchs/data/databriefs/db548.pdf"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ms.gov/data-research/statistics-trends-and-reports/national-health-expenditure-data/nhe-fact-sheet"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tats.oecd.org/wbos/fileview2.aspx?IDFile=f88b9598-3216-412d-aae8-19e170d8dd0f"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A2E38-075F-3AB4-4754-67614017042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FEA0EDC-DDAC-202F-BC8F-503DC6D6E02C}"/>
              </a:ext>
            </a:extLst>
          </p:cNvPr>
          <p:cNvSpPr>
            <a:spLocks noGrp="1"/>
          </p:cNvSpPr>
          <p:nvPr>
            <p:ph type="body" sz="quarter" idx="22"/>
          </p:nvPr>
        </p:nvSpPr>
        <p:spPr>
          <a:xfrm>
            <a:off x="71438" y="5715000"/>
            <a:ext cx="9001063" cy="457200"/>
          </a:xfrm>
        </p:spPr>
        <p:txBody>
          <a:bodyPr/>
          <a:lstStyle/>
          <a:p>
            <a:r>
              <a:rPr lang="en-US" dirty="0"/>
              <a:t>Data: OECD Health Statistics 2026.</a:t>
            </a:r>
          </a:p>
        </p:txBody>
      </p:sp>
      <p:sp>
        <p:nvSpPr>
          <p:cNvPr id="11" name="Title 1">
            <a:extLst>
              <a:ext uri="{FF2B5EF4-FFF2-40B4-BE49-F238E27FC236}">
                <a16:creationId xmlns:a16="http://schemas.microsoft.com/office/drawing/2014/main" id="{B587DE0B-8116-9002-CB9A-4DCE5BDB2B24}"/>
              </a:ext>
            </a:extLst>
          </p:cNvPr>
          <p:cNvSpPr>
            <a:spLocks noGrp="1"/>
          </p:cNvSpPr>
          <p:nvPr>
            <p:ph type="title"/>
          </p:nvPr>
        </p:nvSpPr>
        <p:spPr/>
        <p:txBody>
          <a:bodyPr/>
          <a:lstStyle/>
          <a:p>
            <a:r>
              <a:rPr lang="en-US" dirty="0"/>
              <a:t>The U.S. and Mexico are the only countries in the analysis that have yet to achieve universal coverage.</a:t>
            </a:r>
          </a:p>
        </p:txBody>
      </p:sp>
      <mc:AlternateContent xmlns:mc="http://schemas.openxmlformats.org/markup-compatibility/2006" xmlns:cx4="http://schemas.microsoft.com/office/drawing/2016/5/10/chartex">
        <mc:Choice Requires="cx4">
          <p:graphicFrame>
            <p:nvGraphicFramePr>
              <p:cNvPr id="7" name="Chart Placeholder 6">
                <a:extLst>
                  <a:ext uri="{FF2B5EF4-FFF2-40B4-BE49-F238E27FC236}">
                    <a16:creationId xmlns:a16="http://schemas.microsoft.com/office/drawing/2014/main" id="{348AE4BB-CE27-C924-7105-AB653162B357}"/>
                  </a:ext>
                </a:extLst>
              </p:cNvPr>
              <p:cNvGraphicFramePr>
                <a:graphicFrameLocks noGrp="1"/>
              </p:cNvGraphicFramePr>
              <p:nvPr>
                <p:ph type="chart" sz="quarter" idx="19"/>
                <p:extLst>
                  <p:ext uri="{D42A27DB-BD31-4B8C-83A1-F6EECF244321}">
                    <p14:modId xmlns:p14="http://schemas.microsoft.com/office/powerpoint/2010/main" val="1689778120"/>
                  </p:ext>
                </p:extLst>
              </p:nvPr>
            </p:nvGraphicFramePr>
            <p:xfrm>
              <a:off x="71438" y="1084402"/>
              <a:ext cx="9001125" cy="483331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hart Placeholder 6">
                <a:extLst>
                  <a:ext uri="{FF2B5EF4-FFF2-40B4-BE49-F238E27FC236}">
                    <a16:creationId xmlns:a16="http://schemas.microsoft.com/office/drawing/2014/main" id="{348AE4BB-CE27-C924-7105-AB653162B357}"/>
                  </a:ext>
                </a:extLst>
              </p:cNvPr>
              <p:cNvPicPr>
                <a:picLocks noGrp="1" noRot="1" noChangeAspect="1" noMove="1" noResize="1" noEditPoints="1" noAdjustHandles="1" noChangeArrowheads="1" noChangeShapeType="1"/>
              </p:cNvPicPr>
              <p:nvPr/>
            </p:nvPicPr>
            <p:blipFill>
              <a:blip r:embed="rId3"/>
              <a:stretch>
                <a:fillRect/>
              </a:stretch>
            </p:blipFill>
            <p:spPr>
              <a:xfrm>
                <a:off x="71438" y="1084402"/>
                <a:ext cx="9001125" cy="4833319"/>
              </a:xfrm>
              <a:prstGeom prst="rect">
                <a:avLst/>
              </a:prstGeom>
            </p:spPr>
          </p:pic>
        </mc:Fallback>
      </mc:AlternateContent>
      <p:grpSp>
        <p:nvGrpSpPr>
          <p:cNvPr id="3" name="Group 2">
            <a:extLst>
              <a:ext uri="{FF2B5EF4-FFF2-40B4-BE49-F238E27FC236}">
                <a16:creationId xmlns:a16="http://schemas.microsoft.com/office/drawing/2014/main" id="{516FD72F-0AAD-8568-E2DD-10068427D2C0}"/>
              </a:ext>
            </a:extLst>
          </p:cNvPr>
          <p:cNvGrpSpPr/>
          <p:nvPr/>
        </p:nvGrpSpPr>
        <p:grpSpPr>
          <a:xfrm>
            <a:off x="315792" y="4362001"/>
            <a:ext cx="2354256" cy="469531"/>
            <a:chOff x="315792" y="4362001"/>
            <a:chExt cx="2354256" cy="469531"/>
          </a:xfrm>
        </p:grpSpPr>
        <p:sp>
          <p:nvSpPr>
            <p:cNvPr id="8" name="Rectangle 7">
              <a:extLst>
                <a:ext uri="{FF2B5EF4-FFF2-40B4-BE49-F238E27FC236}">
                  <a16:creationId xmlns:a16="http://schemas.microsoft.com/office/drawing/2014/main" id="{422FCDA6-3A1E-BA98-941F-BD1BF139EF58}"/>
                </a:ext>
              </a:extLst>
            </p:cNvPr>
            <p:cNvSpPr/>
            <p:nvPr/>
          </p:nvSpPr>
          <p:spPr>
            <a:xfrm>
              <a:off x="322616" y="4362001"/>
              <a:ext cx="18288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A310775-E870-5C42-10F5-B74E69C1ABFA}"/>
                </a:ext>
              </a:extLst>
            </p:cNvPr>
            <p:cNvSpPr/>
            <p:nvPr/>
          </p:nvSpPr>
          <p:spPr>
            <a:xfrm>
              <a:off x="315792" y="4648652"/>
              <a:ext cx="182880" cy="18288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11EA00D-FA77-0B20-7E01-48CD4106C660}"/>
                </a:ext>
              </a:extLst>
            </p:cNvPr>
            <p:cNvSpPr txBox="1"/>
            <p:nvPr/>
          </p:nvSpPr>
          <p:spPr>
            <a:xfrm>
              <a:off x="566928" y="4384861"/>
              <a:ext cx="2103120" cy="137160"/>
            </a:xfrm>
            <a:prstGeom prst="rect">
              <a:avLst/>
            </a:prstGeom>
            <a:noFill/>
          </p:spPr>
          <p:txBody>
            <a:bodyPr wrap="square" lIns="0" tIns="0" rIns="0" bIns="0" rtlCol="0" anchor="ctr" anchorCtr="0">
              <a:noAutofit/>
            </a:bodyPr>
            <a:lstStyle/>
            <a:p>
              <a:r>
                <a:rPr lang="en-US" sz="1000" dirty="0"/>
                <a:t>Has achieved universal coverage</a:t>
              </a:r>
            </a:p>
          </p:txBody>
        </p:sp>
        <p:sp>
          <p:nvSpPr>
            <p:cNvPr id="13" name="TextBox 12">
              <a:extLst>
                <a:ext uri="{FF2B5EF4-FFF2-40B4-BE49-F238E27FC236}">
                  <a16:creationId xmlns:a16="http://schemas.microsoft.com/office/drawing/2014/main" id="{0DABB3F3-CC08-1D30-3213-0A4B26480B19}"/>
                </a:ext>
              </a:extLst>
            </p:cNvPr>
            <p:cNvSpPr txBox="1"/>
            <p:nvPr/>
          </p:nvSpPr>
          <p:spPr>
            <a:xfrm>
              <a:off x="566928" y="4671512"/>
              <a:ext cx="2103120" cy="137160"/>
            </a:xfrm>
            <a:prstGeom prst="rect">
              <a:avLst/>
            </a:prstGeom>
            <a:noFill/>
          </p:spPr>
          <p:txBody>
            <a:bodyPr wrap="square" lIns="0" tIns="0" rIns="0" bIns="0" rtlCol="0" anchor="ctr" anchorCtr="0">
              <a:noAutofit/>
            </a:bodyPr>
            <a:lstStyle/>
            <a:p>
              <a:r>
                <a:rPr lang="en-US" sz="1000" dirty="0"/>
                <a:t>Has not achieved universal coverage</a:t>
              </a:r>
            </a:p>
          </p:txBody>
        </p:sp>
      </p:grpSp>
    </p:spTree>
    <p:extLst>
      <p:ext uri="{BB962C8B-B14F-4D97-AF65-F5344CB8AC3E}">
        <p14:creationId xmlns:p14="http://schemas.microsoft.com/office/powerpoint/2010/main" val="69605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976E6-93E9-96B1-499F-452081F798A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959D558-8CC7-95FC-598A-EFE14D451933}"/>
              </a:ext>
            </a:extLst>
          </p:cNvPr>
          <p:cNvSpPr>
            <a:spLocks noGrp="1"/>
          </p:cNvSpPr>
          <p:nvPr>
            <p:ph type="body" sz="quarter" idx="22"/>
          </p:nvPr>
        </p:nvSpPr>
        <p:spPr>
          <a:xfrm>
            <a:off x="73152" y="5715000"/>
            <a:ext cx="8997696" cy="457200"/>
          </a:xfrm>
        </p:spPr>
        <p:txBody>
          <a:bodyPr/>
          <a:lstStyle/>
          <a:p>
            <a:r>
              <a:rPr lang="en-US" dirty="0"/>
              <a:t>Notes: 2024 data: CHL, DNK, ISR, NZ; 2023 data: CAN, FRA, GER, ITA, JPN, KOR, MEX, NETH, NOR, ESP, SWE, SWIZ, TUR; 2022 data: US. </a:t>
            </a:r>
            <a:r>
              <a:rPr lang="en-US" dirty="0">
                <a:solidFill>
                  <a:srgbClr val="131313"/>
                </a:solidFill>
                <a:latin typeface="Helvetica" pitchFamily="2" charset="0"/>
              </a:rPr>
              <a:t>OECD average reflects the average of the most recent data available within the past six years of 36 OECD member countries, including ones not shown here.</a:t>
            </a:r>
            <a:endParaRPr lang="en-US" dirty="0"/>
          </a:p>
          <a:p>
            <a:r>
              <a:rPr lang="en-US" dirty="0"/>
              <a:t>Data: OECD Health Statistics 2026.</a:t>
            </a:r>
          </a:p>
        </p:txBody>
      </p:sp>
      <p:sp>
        <p:nvSpPr>
          <p:cNvPr id="5" name="Title 4">
            <a:extLst>
              <a:ext uri="{FF2B5EF4-FFF2-40B4-BE49-F238E27FC236}">
                <a16:creationId xmlns:a16="http://schemas.microsoft.com/office/drawing/2014/main" id="{0BACCDA7-0C9D-A976-A274-906C36213F50}"/>
              </a:ext>
            </a:extLst>
          </p:cNvPr>
          <p:cNvSpPr>
            <a:spLocks noGrp="1"/>
          </p:cNvSpPr>
          <p:nvPr>
            <p:ph type="title"/>
          </p:nvPr>
        </p:nvSpPr>
        <p:spPr/>
        <p:txBody>
          <a:bodyPr/>
          <a:lstStyle/>
          <a:p>
            <a:r>
              <a:rPr lang="en-US" dirty="0"/>
              <a:t>The total number of hospital beds in the U.S. is lower than the OECD average.</a:t>
            </a:r>
          </a:p>
        </p:txBody>
      </p:sp>
      <p:graphicFrame>
        <p:nvGraphicFramePr>
          <p:cNvPr id="20" name="Object 2">
            <a:extLst>
              <a:ext uri="{FF2B5EF4-FFF2-40B4-BE49-F238E27FC236}">
                <a16:creationId xmlns:a16="http://schemas.microsoft.com/office/drawing/2014/main" id="{D354ABE1-AAE3-A155-5327-A73194AB6F12}"/>
              </a:ext>
            </a:extLst>
          </p:cNvPr>
          <p:cNvGraphicFramePr>
            <a:graphicFrameLocks noGrp="1"/>
          </p:cNvGraphicFramePr>
          <p:nvPr>
            <p:ph type="chart" sz="quarter" idx="26"/>
            <p:extLst>
              <p:ext uri="{D42A27DB-BD31-4B8C-83A1-F6EECF244321}">
                <p14:modId xmlns:p14="http://schemas.microsoft.com/office/powerpoint/2010/main" val="3133564366"/>
              </p:ext>
            </p:extLst>
          </p:nvPr>
        </p:nvGraphicFramePr>
        <p:xfrm>
          <a:off x="198407" y="1248743"/>
          <a:ext cx="8779201" cy="436051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Placeholder 17">
            <a:extLst>
              <a:ext uri="{FF2B5EF4-FFF2-40B4-BE49-F238E27FC236}">
                <a16:creationId xmlns:a16="http://schemas.microsoft.com/office/drawing/2014/main" id="{F0D97A86-1FB9-0DF0-9C98-4435242D4E1A}"/>
              </a:ext>
            </a:extLst>
          </p:cNvPr>
          <p:cNvSpPr>
            <a:spLocks noGrp="1"/>
          </p:cNvSpPr>
          <p:nvPr>
            <p:ph type="body" sz="quarter" idx="27"/>
          </p:nvPr>
        </p:nvSpPr>
        <p:spPr>
          <a:xfrm>
            <a:off x="73152" y="1005840"/>
            <a:ext cx="8997696" cy="152665"/>
          </a:xfrm>
        </p:spPr>
        <p:txBody>
          <a:bodyPr>
            <a:noAutofit/>
          </a:bodyPr>
          <a:lstStyle/>
          <a:p>
            <a:r>
              <a:rPr lang="en-US" sz="1000" dirty="0"/>
              <a:t>Number of hospital beds per 1,000 population</a:t>
            </a:r>
          </a:p>
          <a:p>
            <a:endParaRPr lang="en-US" sz="1000" dirty="0"/>
          </a:p>
        </p:txBody>
      </p:sp>
      <p:sp>
        <p:nvSpPr>
          <p:cNvPr id="13" name="TextBox 1">
            <a:extLst>
              <a:ext uri="{FF2B5EF4-FFF2-40B4-BE49-F238E27FC236}">
                <a16:creationId xmlns:a16="http://schemas.microsoft.com/office/drawing/2014/main" id="{24B8B146-9DA5-4129-7932-84291935987A}"/>
              </a:ext>
            </a:extLst>
          </p:cNvPr>
          <p:cNvSpPr txBox="1"/>
          <p:nvPr/>
        </p:nvSpPr>
        <p:spPr>
          <a:xfrm>
            <a:off x="469506" y="3735883"/>
            <a:ext cx="1551760" cy="153888"/>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solidFill>
                  <a:schemeClr val="accent4"/>
                </a:solidFill>
                <a:latin typeface="Arial" panose="020B0604020202020204" pitchFamily="34" charset="0"/>
                <a:ea typeface="Lato" panose="020F0502020204030203" pitchFamily="34" charset="0"/>
                <a:cs typeface="Lato" panose="020F0502020204030203" pitchFamily="34" charset="0"/>
              </a:rPr>
              <a:t>OECD average: 4.3</a:t>
            </a:r>
          </a:p>
        </p:txBody>
      </p:sp>
    </p:spTree>
    <p:extLst>
      <p:ext uri="{BB962C8B-B14F-4D97-AF65-F5344CB8AC3E}">
        <p14:creationId xmlns:p14="http://schemas.microsoft.com/office/powerpoint/2010/main" val="362652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4A21E7-CA69-32F3-DB08-01DF6091239C}"/>
              </a:ext>
            </a:extLst>
          </p:cNvPr>
          <p:cNvSpPr/>
          <p:nvPr/>
        </p:nvSpPr>
        <p:spPr>
          <a:xfrm rot="16200000">
            <a:off x="3268714" y="-1919063"/>
            <a:ext cx="327805" cy="6596721"/>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 name="Text Placeholder 2">
            <a:extLst>
              <a:ext uri="{FF2B5EF4-FFF2-40B4-BE49-F238E27FC236}">
                <a16:creationId xmlns:a16="http://schemas.microsoft.com/office/drawing/2014/main" id="{03E977A5-640C-86DC-DD43-38A2EA1896F0}"/>
              </a:ext>
            </a:extLst>
          </p:cNvPr>
          <p:cNvSpPr>
            <a:spLocks noGrp="1"/>
          </p:cNvSpPr>
          <p:nvPr>
            <p:ph type="body" sz="quarter" idx="22"/>
          </p:nvPr>
        </p:nvSpPr>
        <p:spPr>
          <a:xfrm>
            <a:off x="71501" y="5715000"/>
            <a:ext cx="9001063" cy="457200"/>
          </a:xfrm>
        </p:spPr>
        <p:txBody>
          <a:bodyPr/>
          <a:lstStyle/>
          <a:p>
            <a:r>
              <a:rPr lang="en-US" dirty="0"/>
              <a:t>Notes: 2024 data: NETH, ESP; 2023 data: CAN; 2021 data: ISR; 2020 data: AUS, FRA, GER, NZ, NOR, SWE, SWIZ, UK, US.</a:t>
            </a:r>
          </a:p>
          <a:p>
            <a:r>
              <a:rPr lang="en-US" dirty="0"/>
              <a:t>Data: OECD Health Statistics 2026.</a:t>
            </a:r>
          </a:p>
        </p:txBody>
      </p:sp>
      <p:sp>
        <p:nvSpPr>
          <p:cNvPr id="4" name="Title 3">
            <a:extLst>
              <a:ext uri="{FF2B5EF4-FFF2-40B4-BE49-F238E27FC236}">
                <a16:creationId xmlns:a16="http://schemas.microsoft.com/office/drawing/2014/main" id="{894751DE-2BF7-0A24-040F-EB455E7EFDA7}"/>
              </a:ext>
            </a:extLst>
          </p:cNvPr>
          <p:cNvSpPr>
            <a:spLocks noGrp="1"/>
          </p:cNvSpPr>
          <p:nvPr>
            <p:ph type="title"/>
          </p:nvPr>
        </p:nvSpPr>
        <p:spPr/>
        <p:txBody>
          <a:bodyPr/>
          <a:lstStyle/>
          <a:p>
            <a:r>
              <a:rPr lang="en-US" dirty="0">
                <a:latin typeface="Georgia"/>
              </a:rPr>
              <a:t>Most patients in the U.S. report having a positive relationship with their regular doctor. </a:t>
            </a:r>
            <a:endParaRPr lang="en-US" dirty="0"/>
          </a:p>
        </p:txBody>
      </p:sp>
      <p:graphicFrame>
        <p:nvGraphicFramePr>
          <p:cNvPr id="7" name="Chart Placeholder 5">
            <a:extLst>
              <a:ext uri="{FF2B5EF4-FFF2-40B4-BE49-F238E27FC236}">
                <a16:creationId xmlns:a16="http://schemas.microsoft.com/office/drawing/2014/main" id="{612BE816-936E-5D13-BB55-DC54A88B47E0}"/>
              </a:ext>
            </a:extLst>
          </p:cNvPr>
          <p:cNvGraphicFramePr>
            <a:graphicFrameLocks noGrp="1"/>
          </p:cNvGraphicFramePr>
          <p:nvPr>
            <p:ph type="chart" sz="quarter" idx="19"/>
            <p:extLst>
              <p:ext uri="{D42A27DB-BD31-4B8C-83A1-F6EECF244321}">
                <p14:modId xmlns:p14="http://schemas.microsoft.com/office/powerpoint/2010/main" val="2128962870"/>
              </p:ext>
            </p:extLst>
          </p:nvPr>
        </p:nvGraphicFramePr>
        <p:xfrm>
          <a:off x="143001" y="1227107"/>
          <a:ext cx="9000999" cy="4403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17">
            <a:extLst>
              <a:ext uri="{FF2B5EF4-FFF2-40B4-BE49-F238E27FC236}">
                <a16:creationId xmlns:a16="http://schemas.microsoft.com/office/drawing/2014/main" id="{1D1B4E00-1371-3219-69B9-4ABC2210A49B}"/>
              </a:ext>
            </a:extLst>
          </p:cNvPr>
          <p:cNvSpPr>
            <a:spLocks noGrp="1"/>
          </p:cNvSpPr>
          <p:nvPr>
            <p:ph type="body" sz="quarter" idx="25"/>
          </p:nvPr>
        </p:nvSpPr>
        <p:spPr>
          <a:xfrm>
            <a:off x="73152" y="1005840"/>
            <a:ext cx="8997696" cy="152665"/>
          </a:xfrm>
        </p:spPr>
        <p:txBody>
          <a:bodyPr>
            <a:noAutofit/>
          </a:bodyPr>
          <a:lstStyle/>
          <a:p>
            <a:r>
              <a:rPr lang="en-US" sz="1000" dirty="0"/>
              <a:t>Percent of patients age 16 years and older who said “yes”</a:t>
            </a:r>
          </a:p>
        </p:txBody>
      </p:sp>
    </p:spTree>
    <p:extLst>
      <p:ext uri="{BB962C8B-B14F-4D97-AF65-F5344CB8AC3E}">
        <p14:creationId xmlns:p14="http://schemas.microsoft.com/office/powerpoint/2010/main" val="338152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5D05E-9F5F-49F5-0CFC-EEFCEBAF48BE}"/>
            </a:ext>
          </a:extLst>
        </p:cNvPr>
        <p:cNvGrpSpPr/>
        <p:nvPr/>
      </p:nvGrpSpPr>
      <p:grpSpPr>
        <a:xfrm>
          <a:off x="0" y="0"/>
          <a:ext cx="0" cy="0"/>
          <a:chOff x="0" y="0"/>
          <a:chExt cx="0" cy="0"/>
        </a:xfrm>
      </p:grpSpPr>
      <p:graphicFrame>
        <p:nvGraphicFramePr>
          <p:cNvPr id="23" name="Chart Placeholder 5">
            <a:extLst>
              <a:ext uri="{FF2B5EF4-FFF2-40B4-BE49-F238E27FC236}">
                <a16:creationId xmlns:a16="http://schemas.microsoft.com/office/drawing/2014/main" id="{2E167F98-9011-3F35-10FE-DF60442105A3}"/>
              </a:ext>
            </a:extLst>
          </p:cNvPr>
          <p:cNvGraphicFramePr>
            <a:graphicFrameLocks noGrp="1"/>
          </p:cNvGraphicFramePr>
          <p:nvPr>
            <p:ph type="chart" sz="quarter" idx="19"/>
            <p:extLst>
              <p:ext uri="{D42A27DB-BD31-4B8C-83A1-F6EECF244321}">
                <p14:modId xmlns:p14="http://schemas.microsoft.com/office/powerpoint/2010/main" val="1467210206"/>
              </p:ext>
            </p:extLst>
          </p:nvPr>
        </p:nvGraphicFramePr>
        <p:xfrm>
          <a:off x="358349" y="1443138"/>
          <a:ext cx="8674209" cy="383622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7C509C3B-7368-B802-7A69-4AEBEC53541A}"/>
              </a:ext>
            </a:extLst>
          </p:cNvPr>
          <p:cNvSpPr>
            <a:spLocks noGrp="1"/>
          </p:cNvSpPr>
          <p:nvPr>
            <p:ph type="body" sz="quarter" idx="22"/>
          </p:nvPr>
        </p:nvSpPr>
        <p:spPr>
          <a:xfrm>
            <a:off x="71468" y="5257800"/>
            <a:ext cx="9001063" cy="914400"/>
          </a:xfrm>
        </p:spPr>
        <p:txBody>
          <a:bodyPr/>
          <a:lstStyle/>
          <a:p>
            <a:pPr fontAlgn="base"/>
            <a:r>
              <a:rPr lang="en-US" dirty="0"/>
              <a:t>Notes: 2023 data: AUS, NETH, ESP, SWE, SWIZ, TUR; 2022 data: CAN, CHL, DNK, FRA, ISR, ITA, KOR, MEX, US; 2021 data: JPN, UK; 2020 data: GER. OECD average reflects the average of the most recent data available within the past six years of 36 OECD member countries, including ones not shown here Potential years of life lost is a summary measure of premature mortality, providing an explicit way of weighting deaths occurring at younger ages, which may be preventable. The calculation involves totaling deaths occurring at each age and multiplying this with the number of remaining years to live up to a selected age limit (75 years of age is used in OECD Health Statistics). In order to assure cross-country and trend comparison, the potential years of life lost are standardized, for each country and each year. The total OECD population in 2015 is taken as the reference population for age standardization. This indicator is measured as a total number of years lost per 100,000 inhabitants ages 0–74, by gender.</a:t>
            </a:r>
            <a:endParaRPr lang="en-US" dirty="0">
              <a:solidFill>
                <a:srgbClr val="131313"/>
              </a:solidFill>
              <a:latin typeface="Helvetica" pitchFamily="2" charset="0"/>
            </a:endParaRPr>
          </a:p>
          <a:p>
            <a:r>
              <a:rPr lang="en-US" dirty="0"/>
              <a:t>Data: OECD Health Statistics 2026.</a:t>
            </a:r>
          </a:p>
        </p:txBody>
      </p:sp>
      <p:sp>
        <p:nvSpPr>
          <p:cNvPr id="2" name="Title 1">
            <a:extLst>
              <a:ext uri="{FF2B5EF4-FFF2-40B4-BE49-F238E27FC236}">
                <a16:creationId xmlns:a16="http://schemas.microsoft.com/office/drawing/2014/main" id="{325D9AE8-8476-E485-4B53-E62428DB2040}"/>
              </a:ext>
            </a:extLst>
          </p:cNvPr>
          <p:cNvSpPr>
            <a:spLocks noGrp="1"/>
          </p:cNvSpPr>
          <p:nvPr>
            <p:ph type="title"/>
          </p:nvPr>
        </p:nvSpPr>
        <p:spPr/>
        <p:txBody>
          <a:bodyPr/>
          <a:lstStyle/>
          <a:p>
            <a:r>
              <a:rPr lang="en-US" dirty="0"/>
              <a:t>Potential years of life lost are highest in the U.S. and Mexico.</a:t>
            </a:r>
          </a:p>
        </p:txBody>
      </p:sp>
      <p:sp>
        <p:nvSpPr>
          <p:cNvPr id="18" name="Text Placeholder 17">
            <a:extLst>
              <a:ext uri="{FF2B5EF4-FFF2-40B4-BE49-F238E27FC236}">
                <a16:creationId xmlns:a16="http://schemas.microsoft.com/office/drawing/2014/main" id="{29EE8CEF-3719-675A-2B38-6984DBC83F6D}"/>
              </a:ext>
            </a:extLst>
          </p:cNvPr>
          <p:cNvSpPr>
            <a:spLocks noGrp="1"/>
          </p:cNvSpPr>
          <p:nvPr>
            <p:ph type="body" sz="quarter" idx="25"/>
          </p:nvPr>
        </p:nvSpPr>
        <p:spPr>
          <a:xfrm>
            <a:off x="73152" y="1005840"/>
            <a:ext cx="8997696" cy="152665"/>
          </a:xfrm>
        </p:spPr>
        <p:txBody>
          <a:bodyPr>
            <a:noAutofit/>
          </a:bodyPr>
          <a:lstStyle/>
          <a:p>
            <a:r>
              <a:rPr lang="en-US" sz="1000" dirty="0"/>
              <a:t>Potential years of life lost, at 75 years of age, per 100,000 people </a:t>
            </a:r>
          </a:p>
        </p:txBody>
      </p:sp>
      <p:sp>
        <p:nvSpPr>
          <p:cNvPr id="3" name="TextBox 2">
            <a:extLst>
              <a:ext uri="{FF2B5EF4-FFF2-40B4-BE49-F238E27FC236}">
                <a16:creationId xmlns:a16="http://schemas.microsoft.com/office/drawing/2014/main" id="{0FC456D3-0094-6E70-A452-54E4DE340B7A}"/>
              </a:ext>
            </a:extLst>
          </p:cNvPr>
          <p:cNvSpPr txBox="1"/>
          <p:nvPr/>
        </p:nvSpPr>
        <p:spPr>
          <a:xfrm>
            <a:off x="597936" y="3274786"/>
            <a:ext cx="1551760" cy="153888"/>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solidFill>
                  <a:schemeClr val="accent4"/>
                </a:solidFill>
                <a:latin typeface="Arial" panose="020B0604020202020204" pitchFamily="34" charset="0"/>
                <a:ea typeface="Lato" panose="020F0502020204030203" pitchFamily="34" charset="0"/>
                <a:cs typeface="Lato" panose="020F0502020204030203" pitchFamily="34" charset="0"/>
              </a:rPr>
              <a:t>OECD average: 4,762</a:t>
            </a:r>
          </a:p>
        </p:txBody>
      </p:sp>
    </p:spTree>
    <p:extLst>
      <p:ext uri="{BB962C8B-B14F-4D97-AF65-F5344CB8AC3E}">
        <p14:creationId xmlns:p14="http://schemas.microsoft.com/office/powerpoint/2010/main" val="324204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46258-A41C-68AC-3149-4F63C32348AA}"/>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D03B7726-8CBD-11BE-A93E-8D30ECD0DC95}"/>
              </a:ext>
            </a:extLst>
          </p:cNvPr>
          <p:cNvSpPr/>
          <p:nvPr/>
        </p:nvSpPr>
        <p:spPr>
          <a:xfrm>
            <a:off x="3292377" y="2697480"/>
            <a:ext cx="411480" cy="265176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 name="Text Placeholder 3">
            <a:extLst>
              <a:ext uri="{FF2B5EF4-FFF2-40B4-BE49-F238E27FC236}">
                <a16:creationId xmlns:a16="http://schemas.microsoft.com/office/drawing/2014/main" id="{77854BEE-E605-7CE1-A667-4C92949BDEEC}"/>
              </a:ext>
            </a:extLst>
          </p:cNvPr>
          <p:cNvSpPr>
            <a:spLocks noGrp="1"/>
          </p:cNvSpPr>
          <p:nvPr>
            <p:ph type="body" sz="quarter" idx="22"/>
          </p:nvPr>
        </p:nvSpPr>
        <p:spPr>
          <a:xfrm>
            <a:off x="71501" y="5715000"/>
            <a:ext cx="9001063" cy="457200"/>
          </a:xfrm>
        </p:spPr>
        <p:txBody>
          <a:bodyPr/>
          <a:lstStyle/>
          <a:p>
            <a:r>
              <a:rPr lang="en-US" dirty="0"/>
              <a:t>Notes: 2024 data: CHL, MEX, US; 2023 data: AUS, CAN, DNK, FRA, GER, ISR, ITA, JPN, KOR, NETH, NZ, NOR, ESP, SWE, SWIZ, UK; 2022 data: TUR. Time break series for ISR. OECD average reflects the average of the most recent data available within the past six years of 38 OECD member countries, including ones not shown here.</a:t>
            </a:r>
          </a:p>
          <a:p>
            <a:r>
              <a:rPr lang="en-US" dirty="0"/>
              <a:t>Data: OECD Health Statistics 2026. US data come from: </a:t>
            </a:r>
            <a:r>
              <a:rPr lang="en-US" dirty="0" err="1"/>
              <a:t>Jiaquan</a:t>
            </a:r>
            <a:r>
              <a:rPr lang="en-US" dirty="0"/>
              <a:t> Xu et al., </a:t>
            </a:r>
            <a:r>
              <a:rPr lang="en-US" i="1" dirty="0">
                <a:hlinkClick r:id="rId2"/>
              </a:rPr>
              <a:t>Mortality in the United States, 2024</a:t>
            </a:r>
            <a:r>
              <a:rPr lang="en-US" dirty="0"/>
              <a:t> (National Center for Health Statistics, Jan. 2026).</a:t>
            </a:r>
          </a:p>
        </p:txBody>
      </p:sp>
      <p:sp>
        <p:nvSpPr>
          <p:cNvPr id="2" name="Title 1">
            <a:extLst>
              <a:ext uri="{FF2B5EF4-FFF2-40B4-BE49-F238E27FC236}">
                <a16:creationId xmlns:a16="http://schemas.microsoft.com/office/drawing/2014/main" id="{B21B75B7-D2F4-80FB-130C-2BC04E9884D2}"/>
              </a:ext>
            </a:extLst>
          </p:cNvPr>
          <p:cNvSpPr>
            <a:spLocks noGrp="1"/>
          </p:cNvSpPr>
          <p:nvPr>
            <p:ph type="title"/>
          </p:nvPr>
        </p:nvSpPr>
        <p:spPr/>
        <p:txBody>
          <a:bodyPr>
            <a:normAutofit/>
          </a:bodyPr>
          <a:lstStyle/>
          <a:p>
            <a:r>
              <a:rPr lang="en-US" dirty="0"/>
              <a:t>In all countries, women live longer than men. Differences in life expectancy between men and women are widest in Mexico, Japan, and Korea.</a:t>
            </a:r>
          </a:p>
        </p:txBody>
      </p:sp>
      <p:sp>
        <p:nvSpPr>
          <p:cNvPr id="5" name="Text Placeholder 4">
            <a:extLst>
              <a:ext uri="{FF2B5EF4-FFF2-40B4-BE49-F238E27FC236}">
                <a16:creationId xmlns:a16="http://schemas.microsoft.com/office/drawing/2014/main" id="{758FDD28-5BE0-DA8F-67DC-338B0CB958E5}"/>
              </a:ext>
            </a:extLst>
          </p:cNvPr>
          <p:cNvSpPr>
            <a:spLocks noGrp="1"/>
          </p:cNvSpPr>
          <p:nvPr>
            <p:ph type="body" sz="quarter" idx="25"/>
          </p:nvPr>
        </p:nvSpPr>
        <p:spPr>
          <a:xfrm>
            <a:off x="71438" y="1008287"/>
            <a:ext cx="8997696" cy="152665"/>
          </a:xfrm>
        </p:spPr>
        <p:txBody>
          <a:bodyPr>
            <a:noAutofit/>
          </a:bodyPr>
          <a:lstStyle/>
          <a:p>
            <a:r>
              <a:rPr lang="en-US" sz="1000" dirty="0"/>
              <a:t>Life expectancy in years by gender, sorted by the largest to smallest gender gap</a:t>
            </a:r>
          </a:p>
        </p:txBody>
      </p:sp>
      <p:graphicFrame>
        <p:nvGraphicFramePr>
          <p:cNvPr id="11" name="Chart Placeholder 8">
            <a:extLst>
              <a:ext uri="{FF2B5EF4-FFF2-40B4-BE49-F238E27FC236}">
                <a16:creationId xmlns:a16="http://schemas.microsoft.com/office/drawing/2014/main" id="{CAE205D5-9404-69FB-5FE2-B59FE1F33577}"/>
              </a:ext>
            </a:extLst>
          </p:cNvPr>
          <p:cNvGraphicFramePr>
            <a:graphicFrameLocks noGrp="1"/>
          </p:cNvGraphicFramePr>
          <p:nvPr>
            <p:ph type="chart" sz="quarter" idx="19"/>
            <p:extLst>
              <p:ext uri="{D42A27DB-BD31-4B8C-83A1-F6EECF244321}">
                <p14:modId xmlns:p14="http://schemas.microsoft.com/office/powerpoint/2010/main" val="3757965376"/>
              </p:ext>
            </p:extLst>
          </p:nvPr>
        </p:nvGraphicFramePr>
        <p:xfrm>
          <a:off x="30790" y="1490472"/>
          <a:ext cx="8915130" cy="3776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59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C6919-F1A7-9990-2FC0-779AEF77728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8787638-C06A-3652-918C-821A0EC755D3}"/>
              </a:ext>
            </a:extLst>
          </p:cNvPr>
          <p:cNvSpPr/>
          <p:nvPr/>
        </p:nvSpPr>
        <p:spPr>
          <a:xfrm>
            <a:off x="731520" y="2514600"/>
            <a:ext cx="457200" cy="283464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 name="Text Placeholder 3">
            <a:extLst>
              <a:ext uri="{FF2B5EF4-FFF2-40B4-BE49-F238E27FC236}">
                <a16:creationId xmlns:a16="http://schemas.microsoft.com/office/drawing/2014/main" id="{C3621BAD-2AD2-F4E6-9423-52D692125188}"/>
              </a:ext>
            </a:extLst>
          </p:cNvPr>
          <p:cNvSpPr>
            <a:spLocks noGrp="1"/>
          </p:cNvSpPr>
          <p:nvPr>
            <p:ph type="body" sz="quarter" idx="22"/>
          </p:nvPr>
        </p:nvSpPr>
        <p:spPr>
          <a:xfrm>
            <a:off x="71501" y="5715000"/>
            <a:ext cx="9001063" cy="457200"/>
          </a:xfrm>
        </p:spPr>
        <p:txBody>
          <a:bodyPr/>
          <a:lstStyle/>
          <a:p>
            <a:r>
              <a:rPr lang="en-US" dirty="0"/>
              <a:t>Notes: 2023 data: AUS, NETH, ESP, SWE, SWIZ, TUR; 2022 data: CAN, CHL, DNK, FRA, ISR, ITA, KOR, MEX, US; 2021 data: JPN, UK; 2020 data: GER. OECD average reflects the average of the most recent data available within the past six years of 36 OECD member countries, including ones not shown here.</a:t>
            </a:r>
          </a:p>
          <a:p>
            <a:r>
              <a:rPr lang="en-US" dirty="0"/>
              <a:t>Data: OECD Health Statistics 2026.</a:t>
            </a:r>
          </a:p>
        </p:txBody>
      </p:sp>
      <p:sp>
        <p:nvSpPr>
          <p:cNvPr id="2" name="Title 1">
            <a:extLst>
              <a:ext uri="{FF2B5EF4-FFF2-40B4-BE49-F238E27FC236}">
                <a16:creationId xmlns:a16="http://schemas.microsoft.com/office/drawing/2014/main" id="{70650C1C-76C1-FB9B-190E-51A2BA402EFB}"/>
              </a:ext>
            </a:extLst>
          </p:cNvPr>
          <p:cNvSpPr>
            <a:spLocks noGrp="1"/>
          </p:cNvSpPr>
          <p:nvPr>
            <p:ph type="title"/>
          </p:nvPr>
        </p:nvSpPr>
        <p:spPr/>
        <p:txBody>
          <a:bodyPr/>
          <a:lstStyle/>
          <a:p>
            <a:r>
              <a:rPr lang="en-US" dirty="0"/>
              <a:t>In all countries, men are more likely than women to die from an avoidable cause. Differences are widest in Mexico and the U.S.</a:t>
            </a:r>
          </a:p>
        </p:txBody>
      </p:sp>
      <p:sp>
        <p:nvSpPr>
          <p:cNvPr id="5" name="Text Placeholder 4">
            <a:extLst>
              <a:ext uri="{FF2B5EF4-FFF2-40B4-BE49-F238E27FC236}">
                <a16:creationId xmlns:a16="http://schemas.microsoft.com/office/drawing/2014/main" id="{39084B43-3E5A-754C-0192-C6DF57192CBF}"/>
              </a:ext>
            </a:extLst>
          </p:cNvPr>
          <p:cNvSpPr>
            <a:spLocks noGrp="1"/>
          </p:cNvSpPr>
          <p:nvPr>
            <p:ph type="body" sz="quarter" idx="25"/>
          </p:nvPr>
        </p:nvSpPr>
        <p:spPr>
          <a:xfrm>
            <a:off x="71438" y="1005840"/>
            <a:ext cx="8997696" cy="152665"/>
          </a:xfrm>
        </p:spPr>
        <p:txBody>
          <a:bodyPr>
            <a:noAutofit/>
          </a:bodyPr>
          <a:lstStyle/>
          <a:p>
            <a:r>
              <a:rPr lang="en-US" sz="1000" dirty="0"/>
              <a:t>Avoidable deaths per 100,000 inhabitants, by gender, sorted by the largest to smallest gender gap</a:t>
            </a:r>
          </a:p>
        </p:txBody>
      </p:sp>
      <p:graphicFrame>
        <p:nvGraphicFramePr>
          <p:cNvPr id="11" name="Chart Placeholder 8">
            <a:extLst>
              <a:ext uri="{FF2B5EF4-FFF2-40B4-BE49-F238E27FC236}">
                <a16:creationId xmlns:a16="http://schemas.microsoft.com/office/drawing/2014/main" id="{42AFED23-B7F2-780E-D9B8-D53091A0F935}"/>
              </a:ext>
            </a:extLst>
          </p:cNvPr>
          <p:cNvGraphicFramePr>
            <a:graphicFrameLocks noGrp="1"/>
          </p:cNvGraphicFramePr>
          <p:nvPr>
            <p:ph type="chart" sz="quarter" idx="19"/>
            <p:extLst>
              <p:ext uri="{D42A27DB-BD31-4B8C-83A1-F6EECF244321}">
                <p14:modId xmlns:p14="http://schemas.microsoft.com/office/powerpoint/2010/main" val="3236925584"/>
              </p:ext>
            </p:extLst>
          </p:nvPr>
        </p:nvGraphicFramePr>
        <p:xfrm>
          <a:off x="0" y="1493462"/>
          <a:ext cx="8915130" cy="37783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8882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97AB39-EBAC-BB4E-855E-9F546022EA15}"/>
              </a:ext>
            </a:extLst>
          </p:cNvPr>
          <p:cNvSpPr>
            <a:spLocks noGrp="1"/>
          </p:cNvSpPr>
          <p:nvPr>
            <p:ph type="body" sz="quarter" idx="22"/>
          </p:nvPr>
        </p:nvSpPr>
        <p:spPr>
          <a:xfrm>
            <a:off x="73152" y="5715000"/>
            <a:ext cx="9000999" cy="457200"/>
          </a:xfrm>
        </p:spPr>
        <p:txBody>
          <a:bodyPr/>
          <a:lstStyle/>
          <a:p>
            <a:r>
              <a:rPr lang="en-US" dirty="0"/>
              <a:t>Notes: 2024 data: CHL; 2023 data: CAN, GER, JPN, KOR, MEX, NETH, NOR, ESP, SWE, SWIZ, TUR, US; 2022 data: AUS, DNK, ISR, ITA; 2020 data: NZ. Data for CHL are provisional; definitions for AUS and DNK differ from other countries; data for NETH and NZ are estimated. OECD average reflects the average of the most recent data available within the past six years of 36 OECD member countries, including ones not shown here</a:t>
            </a:r>
            <a:r>
              <a:rPr lang="en-US" dirty="0">
                <a:solidFill>
                  <a:srgbClr val="131313"/>
                </a:solidFill>
                <a:latin typeface="Helvetica" pitchFamily="2" charset="0"/>
              </a:rPr>
              <a:t>.</a:t>
            </a:r>
          </a:p>
          <a:p>
            <a:r>
              <a:rPr lang="en-US" dirty="0"/>
              <a:t>Data: OECD Health Statistics 2026. US race and ethnicity data come from: Donna L. Hoyert, “</a:t>
            </a:r>
            <a:r>
              <a:rPr lang="en-US" dirty="0">
                <a:hlinkClick r:id="rId2"/>
              </a:rPr>
              <a:t>Health E-Stat 100: Maternal Mortality Rates in the United States, 2023</a:t>
            </a:r>
            <a:r>
              <a:rPr lang="en-US" dirty="0"/>
              <a:t>,” National Center for Health Statistics, Centers for Disease Control and Prevention, Feb. 2025.</a:t>
            </a:r>
          </a:p>
        </p:txBody>
      </p:sp>
      <p:sp>
        <p:nvSpPr>
          <p:cNvPr id="2" name="Title 1">
            <a:extLst>
              <a:ext uri="{FF2B5EF4-FFF2-40B4-BE49-F238E27FC236}">
                <a16:creationId xmlns:a16="http://schemas.microsoft.com/office/drawing/2014/main" id="{4F865F3D-ABB0-9F45-98FD-D3809E5842F9}"/>
              </a:ext>
            </a:extLst>
          </p:cNvPr>
          <p:cNvSpPr>
            <a:spLocks noGrp="1"/>
          </p:cNvSpPr>
          <p:nvPr>
            <p:ph type="title"/>
          </p:nvPr>
        </p:nvSpPr>
        <p:spPr>
          <a:xfrm>
            <a:off x="103250" y="0"/>
            <a:ext cx="9000999" cy="822959"/>
          </a:xfrm>
        </p:spPr>
        <p:txBody>
          <a:bodyPr/>
          <a:lstStyle/>
          <a:p>
            <a:r>
              <a:rPr lang="en-US" dirty="0"/>
              <a:t>Black women in the U.S. have the highest maternal death rate in the OECD.</a:t>
            </a:r>
          </a:p>
        </p:txBody>
      </p:sp>
      <p:sp>
        <p:nvSpPr>
          <p:cNvPr id="17" name="Text Placeholder 16">
            <a:extLst>
              <a:ext uri="{FF2B5EF4-FFF2-40B4-BE49-F238E27FC236}">
                <a16:creationId xmlns:a16="http://schemas.microsoft.com/office/drawing/2014/main" id="{C87E7119-A9F9-C24A-BBE5-85A8AF24F69E}"/>
              </a:ext>
            </a:extLst>
          </p:cNvPr>
          <p:cNvSpPr>
            <a:spLocks noGrp="1"/>
          </p:cNvSpPr>
          <p:nvPr>
            <p:ph type="body" sz="quarter" idx="27"/>
          </p:nvPr>
        </p:nvSpPr>
        <p:spPr>
          <a:xfrm>
            <a:off x="73152" y="1005840"/>
            <a:ext cx="8997696" cy="152665"/>
          </a:xfrm>
        </p:spPr>
        <p:txBody>
          <a:bodyPr>
            <a:noAutofit/>
          </a:bodyPr>
          <a:lstStyle/>
          <a:p>
            <a:r>
              <a:rPr lang="en-US" sz="1000" dirty="0"/>
              <a:t>Maternal mortality, deaths per 100,000 live births</a:t>
            </a:r>
          </a:p>
        </p:txBody>
      </p:sp>
      <p:graphicFrame>
        <p:nvGraphicFramePr>
          <p:cNvPr id="9" name="Chart Placeholder 5">
            <a:extLst>
              <a:ext uri="{FF2B5EF4-FFF2-40B4-BE49-F238E27FC236}">
                <a16:creationId xmlns:a16="http://schemas.microsoft.com/office/drawing/2014/main" id="{C5A40498-4DE5-FE8A-3970-F70857398F82}"/>
              </a:ext>
            </a:extLst>
          </p:cNvPr>
          <p:cNvGraphicFramePr>
            <a:graphicFrameLocks/>
          </p:cNvGraphicFramePr>
          <p:nvPr>
            <p:extLst>
              <p:ext uri="{D42A27DB-BD31-4B8C-83A1-F6EECF244321}">
                <p14:modId xmlns:p14="http://schemas.microsoft.com/office/powerpoint/2010/main" val="2686168897"/>
              </p:ext>
            </p:extLst>
          </p:nvPr>
        </p:nvGraphicFramePr>
        <p:xfrm>
          <a:off x="162682" y="1371600"/>
          <a:ext cx="8818636"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B2B384B-A3FD-96B1-B9EE-1A265FA9E8E8}"/>
              </a:ext>
            </a:extLst>
          </p:cNvPr>
          <p:cNvSpPr txBox="1"/>
          <p:nvPr/>
        </p:nvSpPr>
        <p:spPr>
          <a:xfrm>
            <a:off x="401978" y="4235820"/>
            <a:ext cx="1554480" cy="155448"/>
          </a:xfrm>
          <a:prstGeom prst="rect">
            <a:avLst/>
          </a:prstGeom>
          <a:noFill/>
        </p:spPr>
        <p:txBody>
          <a:bodyPr wrap="square" lIns="0" tIns="0" rIns="0" bIns="0" rtlCol="0">
            <a:noAutofit/>
          </a:bodyPr>
          <a:lstStyle/>
          <a:p>
            <a:r>
              <a:rPr lang="en-US" sz="1000" b="1" dirty="0">
                <a:solidFill>
                  <a:schemeClr val="accent4"/>
                </a:solidFill>
              </a:rPr>
              <a:t>OECD average: 9.5</a:t>
            </a:r>
          </a:p>
        </p:txBody>
      </p:sp>
    </p:spTree>
    <p:extLst>
      <p:ext uri="{BB962C8B-B14F-4D97-AF65-F5344CB8AC3E}">
        <p14:creationId xmlns:p14="http://schemas.microsoft.com/office/powerpoint/2010/main" val="616180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BA9F6-DB28-3975-EC1B-F5E93DDA5EE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AA0F2DE-347E-BDA4-F47A-D26EE22954A3}"/>
              </a:ext>
            </a:extLst>
          </p:cNvPr>
          <p:cNvSpPr>
            <a:spLocks noGrp="1"/>
          </p:cNvSpPr>
          <p:nvPr>
            <p:ph type="body" sz="quarter" idx="22"/>
          </p:nvPr>
        </p:nvSpPr>
        <p:spPr>
          <a:xfrm>
            <a:off x="71501" y="5715000"/>
            <a:ext cx="9000999" cy="457200"/>
          </a:xfrm>
        </p:spPr>
        <p:txBody>
          <a:bodyPr/>
          <a:lstStyle/>
          <a:p>
            <a:r>
              <a:rPr lang="en-US" dirty="0"/>
              <a:t>Notes: 2023 data: AUS, NETH, ESP, SWE, SWIZ, TUR; 2022 data: CAN, CHL, DNK, FRA, ISR, ITA, KOR, MEX, US; 2021 data: JPN, UK; 2020 data: GER. OECD average reflects the average of the most recent data available within the past six years of 36 OECD member countries, including ones not shown here. Urban and rural US data are from 2022</a:t>
            </a:r>
            <a:r>
              <a:rPr lang="en-US" dirty="0">
                <a:solidFill>
                  <a:srgbClr val="131313"/>
                </a:solidFill>
                <a:latin typeface="Helvetica" pitchFamily="2" charset="0"/>
              </a:rPr>
              <a:t>.</a:t>
            </a:r>
          </a:p>
          <a:p>
            <a:r>
              <a:rPr lang="en-US" dirty="0"/>
              <a:t>Data: OECD Health Statistics 2026. Urban and rural US data come from: Alison L. Cammack et al., “</a:t>
            </a:r>
            <a:r>
              <a:rPr lang="en-US" dirty="0">
                <a:hlinkClick r:id="rId2"/>
              </a:rPr>
              <a:t>Vital Signs: Suicide Rates and Selected County-Level Factors — United States, 2022</a:t>
            </a:r>
            <a:r>
              <a:rPr lang="en-US" dirty="0"/>
              <a:t>,” </a:t>
            </a:r>
            <a:r>
              <a:rPr lang="en-US" i="1" dirty="0"/>
              <a:t>Morbidity and Mortality Weekly Report</a:t>
            </a:r>
            <a:r>
              <a:rPr lang="en-US" dirty="0"/>
              <a:t> 73, no. 37 (Sept. 19, 2024): 810–18.</a:t>
            </a:r>
          </a:p>
        </p:txBody>
      </p:sp>
      <p:sp>
        <p:nvSpPr>
          <p:cNvPr id="2" name="Title 1">
            <a:extLst>
              <a:ext uri="{FF2B5EF4-FFF2-40B4-BE49-F238E27FC236}">
                <a16:creationId xmlns:a16="http://schemas.microsoft.com/office/drawing/2014/main" id="{478A8697-6A0C-6ED9-3D87-879747F728B9}"/>
              </a:ext>
            </a:extLst>
          </p:cNvPr>
          <p:cNvSpPr>
            <a:spLocks noGrp="1"/>
          </p:cNvSpPr>
          <p:nvPr>
            <p:ph type="title"/>
          </p:nvPr>
        </p:nvSpPr>
        <p:spPr/>
        <p:txBody>
          <a:bodyPr/>
          <a:lstStyle/>
          <a:p>
            <a:r>
              <a:rPr lang="en-US" dirty="0"/>
              <a:t>The U.S. has one of the highest suicide rates.</a:t>
            </a:r>
          </a:p>
        </p:txBody>
      </p:sp>
      <p:sp>
        <p:nvSpPr>
          <p:cNvPr id="25" name="Text Placeholder 16">
            <a:extLst>
              <a:ext uri="{FF2B5EF4-FFF2-40B4-BE49-F238E27FC236}">
                <a16:creationId xmlns:a16="http://schemas.microsoft.com/office/drawing/2014/main" id="{953566C7-CDCA-A9B6-78FC-C1CEC1B13C89}"/>
              </a:ext>
            </a:extLst>
          </p:cNvPr>
          <p:cNvSpPr>
            <a:spLocks noGrp="1"/>
          </p:cNvSpPr>
          <p:nvPr>
            <p:ph type="body" sz="quarter" idx="25"/>
          </p:nvPr>
        </p:nvSpPr>
        <p:spPr>
          <a:xfrm>
            <a:off x="73152" y="1005840"/>
            <a:ext cx="8997696" cy="152665"/>
          </a:xfrm>
        </p:spPr>
        <p:txBody>
          <a:bodyPr>
            <a:noAutofit/>
          </a:bodyPr>
          <a:lstStyle/>
          <a:p>
            <a:r>
              <a:rPr lang="en-US" sz="1000" dirty="0"/>
              <a:t>Intentional self-harm (standardized rates), deaths per 100,000 inhabitants</a:t>
            </a:r>
          </a:p>
        </p:txBody>
      </p:sp>
      <p:graphicFrame>
        <p:nvGraphicFramePr>
          <p:cNvPr id="23" name="Chart Placeholder 5">
            <a:extLst>
              <a:ext uri="{FF2B5EF4-FFF2-40B4-BE49-F238E27FC236}">
                <a16:creationId xmlns:a16="http://schemas.microsoft.com/office/drawing/2014/main" id="{00C0A867-A13B-786E-BBCF-00DC62061B91}"/>
              </a:ext>
            </a:extLst>
          </p:cNvPr>
          <p:cNvGraphicFramePr>
            <a:graphicFrameLocks noGrp="1"/>
          </p:cNvGraphicFramePr>
          <p:nvPr>
            <p:ph type="chart" sz="quarter" idx="26"/>
            <p:extLst>
              <p:ext uri="{D42A27DB-BD31-4B8C-83A1-F6EECF244321}">
                <p14:modId xmlns:p14="http://schemas.microsoft.com/office/powerpoint/2010/main" val="4193684070"/>
              </p:ext>
            </p:extLst>
          </p:nvPr>
        </p:nvGraphicFramePr>
        <p:xfrm>
          <a:off x="125290" y="1372192"/>
          <a:ext cx="8867957"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724BA6B-3E03-E1A8-E2D8-921D0F591278}"/>
              </a:ext>
            </a:extLst>
          </p:cNvPr>
          <p:cNvSpPr txBox="1"/>
          <p:nvPr/>
        </p:nvSpPr>
        <p:spPr>
          <a:xfrm>
            <a:off x="392655" y="3547335"/>
            <a:ext cx="1554480" cy="155448"/>
          </a:xfrm>
          <a:prstGeom prst="rect">
            <a:avLst/>
          </a:prstGeom>
          <a:noFill/>
        </p:spPr>
        <p:txBody>
          <a:bodyPr wrap="square" lIns="0" tIns="0" rIns="0" bIns="0" rtlCol="0">
            <a:noAutofit/>
          </a:bodyPr>
          <a:lstStyle/>
          <a:p>
            <a:r>
              <a:rPr lang="en-US" sz="1000" b="1" dirty="0">
                <a:solidFill>
                  <a:schemeClr val="accent4"/>
                </a:solidFill>
              </a:rPr>
              <a:t>OECD average: 10.7</a:t>
            </a:r>
          </a:p>
        </p:txBody>
      </p:sp>
    </p:spTree>
    <p:extLst>
      <p:ext uri="{BB962C8B-B14F-4D97-AF65-F5344CB8AC3E}">
        <p14:creationId xmlns:p14="http://schemas.microsoft.com/office/powerpoint/2010/main" val="217220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Placeholder 12">
            <a:extLst>
              <a:ext uri="{FF2B5EF4-FFF2-40B4-BE49-F238E27FC236}">
                <a16:creationId xmlns:a16="http://schemas.microsoft.com/office/drawing/2014/main" id="{95B3F0BB-D446-DC53-4F62-5F29B45FBEEF}"/>
              </a:ext>
            </a:extLst>
          </p:cNvPr>
          <p:cNvGraphicFramePr>
            <a:graphicFrameLocks noGrp="1"/>
          </p:cNvGraphicFramePr>
          <p:nvPr>
            <p:ph type="chart" sz="quarter" idx="19"/>
            <p:extLst>
              <p:ext uri="{D42A27DB-BD31-4B8C-83A1-F6EECF244321}">
                <p14:modId xmlns:p14="http://schemas.microsoft.com/office/powerpoint/2010/main" val="2431844395"/>
              </p:ext>
            </p:extLst>
          </p:nvPr>
        </p:nvGraphicFramePr>
        <p:xfrm>
          <a:off x="71438" y="1343025"/>
          <a:ext cx="9001125" cy="43053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3997AB39-EBAC-BB4E-855E-9F546022EA15}"/>
              </a:ext>
            </a:extLst>
          </p:cNvPr>
          <p:cNvSpPr>
            <a:spLocks noGrp="1"/>
          </p:cNvSpPr>
          <p:nvPr>
            <p:ph type="body" sz="quarter" idx="22"/>
          </p:nvPr>
        </p:nvSpPr>
        <p:spPr>
          <a:xfrm>
            <a:off x="71438" y="5715000"/>
            <a:ext cx="9001063" cy="457200"/>
          </a:xfrm>
        </p:spPr>
        <p:txBody>
          <a:bodyPr/>
          <a:lstStyle/>
          <a:p>
            <a:r>
              <a:rPr lang="en-US" dirty="0"/>
              <a:t>Notes: * Where 2024 data are available. 2024 data: CHL, MEX, US; 2023 data: AUS, CAN, DNK, FRA, GER, ISR, ITA, JPN, KOR, NETH, NZ, NOR, ESP, SWE, SWIZ, UK; 2022 data: TUR. Total population at birth. OECD average reflects the average of 38 OECD member countries, including ones not shown here. Because of methodological differences, JPN and UK data points are estimates. Time-series break for ISR. ** Average among countries with available data in 2023.</a:t>
            </a:r>
          </a:p>
          <a:p>
            <a:r>
              <a:rPr lang="en-US" dirty="0"/>
              <a:t>Data: OECD Health Statistics 2026. US data come from: </a:t>
            </a:r>
            <a:r>
              <a:rPr lang="en-US" dirty="0" err="1"/>
              <a:t>Jiaquan</a:t>
            </a:r>
            <a:r>
              <a:rPr lang="en-US" dirty="0"/>
              <a:t> Xu et al., </a:t>
            </a:r>
            <a:r>
              <a:rPr lang="en-US" i="1" dirty="0">
                <a:hlinkClick r:id="rId3"/>
              </a:rPr>
              <a:t>Mortality in the United States, 2024</a:t>
            </a:r>
            <a:r>
              <a:rPr lang="en-US" dirty="0"/>
              <a:t> (National Center for Health Statistics, Jan. 2026).</a:t>
            </a:r>
          </a:p>
        </p:txBody>
      </p:sp>
      <p:sp>
        <p:nvSpPr>
          <p:cNvPr id="11" name="Title 1">
            <a:extLst>
              <a:ext uri="{FF2B5EF4-FFF2-40B4-BE49-F238E27FC236}">
                <a16:creationId xmlns:a16="http://schemas.microsoft.com/office/drawing/2014/main" id="{8C1ED9E9-1EBD-4481-9708-65B5E095FDF7}"/>
              </a:ext>
            </a:extLst>
          </p:cNvPr>
          <p:cNvSpPr>
            <a:spLocks noGrp="1"/>
          </p:cNvSpPr>
          <p:nvPr>
            <p:ph type="title"/>
          </p:nvPr>
        </p:nvSpPr>
        <p:spPr/>
        <p:txBody>
          <a:bodyPr/>
          <a:lstStyle/>
          <a:p>
            <a:r>
              <a:rPr lang="en-US" dirty="0"/>
              <a:t>U.S. life expectancy at birth is nearly three years lower than the OECD average.</a:t>
            </a:r>
          </a:p>
        </p:txBody>
      </p:sp>
      <p:sp>
        <p:nvSpPr>
          <p:cNvPr id="5" name="Text Placeholder 4">
            <a:extLst>
              <a:ext uri="{FF2B5EF4-FFF2-40B4-BE49-F238E27FC236}">
                <a16:creationId xmlns:a16="http://schemas.microsoft.com/office/drawing/2014/main" id="{A3F2E46A-23D9-98E0-7D8E-71BA2C7CD040}"/>
              </a:ext>
            </a:extLst>
          </p:cNvPr>
          <p:cNvSpPr>
            <a:spLocks noGrp="1"/>
          </p:cNvSpPr>
          <p:nvPr>
            <p:ph type="body" sz="quarter" idx="25"/>
          </p:nvPr>
        </p:nvSpPr>
        <p:spPr>
          <a:xfrm>
            <a:off x="71438" y="1005840"/>
            <a:ext cx="8997696" cy="152665"/>
          </a:xfrm>
        </p:spPr>
        <p:txBody>
          <a:bodyPr>
            <a:noAutofit/>
          </a:bodyPr>
          <a:lstStyle/>
          <a:p>
            <a:r>
              <a:rPr lang="en-US" sz="1000" dirty="0">
                <a:solidFill>
                  <a:srgbClr val="000000"/>
                </a:solidFill>
                <a:effectLst/>
              </a:rPr>
              <a:t>Life expectancy at birth, 1990–2024*</a:t>
            </a:r>
          </a:p>
        </p:txBody>
      </p:sp>
    </p:spTree>
    <p:extLst>
      <p:ext uri="{BB962C8B-B14F-4D97-AF65-F5344CB8AC3E}">
        <p14:creationId xmlns:p14="http://schemas.microsoft.com/office/powerpoint/2010/main" val="395681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Placeholder 12">
            <a:extLst>
              <a:ext uri="{FF2B5EF4-FFF2-40B4-BE49-F238E27FC236}">
                <a16:creationId xmlns:a16="http://schemas.microsoft.com/office/drawing/2014/main" id="{95B3F0BB-D446-DC53-4F62-5F29B45FBEEF}"/>
              </a:ext>
            </a:extLst>
          </p:cNvPr>
          <p:cNvGraphicFramePr>
            <a:graphicFrameLocks noGrp="1"/>
          </p:cNvGraphicFramePr>
          <p:nvPr>
            <p:ph type="chart" sz="quarter" idx="19"/>
            <p:extLst>
              <p:ext uri="{D42A27DB-BD31-4B8C-83A1-F6EECF244321}">
                <p14:modId xmlns:p14="http://schemas.microsoft.com/office/powerpoint/2010/main" val="2504727556"/>
              </p:ext>
            </p:extLst>
          </p:nvPr>
        </p:nvGraphicFramePr>
        <p:xfrm>
          <a:off x="71438" y="1343025"/>
          <a:ext cx="9001125" cy="43053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3997AB39-EBAC-BB4E-855E-9F546022EA15}"/>
              </a:ext>
            </a:extLst>
          </p:cNvPr>
          <p:cNvSpPr>
            <a:spLocks noGrp="1"/>
          </p:cNvSpPr>
          <p:nvPr>
            <p:ph type="body" sz="quarter" idx="22"/>
          </p:nvPr>
        </p:nvSpPr>
        <p:spPr>
          <a:xfrm>
            <a:off x="71438" y="5710687"/>
            <a:ext cx="9001063" cy="457200"/>
          </a:xfrm>
        </p:spPr>
        <p:txBody>
          <a:bodyPr/>
          <a:lstStyle/>
          <a:p>
            <a:r>
              <a:rPr lang="en-US" dirty="0"/>
              <a:t>Notes: Avoidable mortality includes deaths which are preventable and treatable. * Where 2023 data are available. 2023 data: AUS, NETH, ESP, SWE, SWIZ, TUR; 2022 data: CAN, CHL, DNK, FRA, ISR, ITA, KOR, MEX, US; 2021 data: JPN, UK; 2020 data: GER; 2018 data: NZ; 2016 data: NOR. OECD average reflects the average of 38 OECD member countries, including ones not shown here. ** Average among countries with available data in 2023.</a:t>
            </a:r>
          </a:p>
          <a:p>
            <a:r>
              <a:rPr lang="en-US" dirty="0"/>
              <a:t>Data: OECD Health Statistics 2026.</a:t>
            </a:r>
          </a:p>
        </p:txBody>
      </p:sp>
      <p:sp>
        <p:nvSpPr>
          <p:cNvPr id="11" name="Title 1">
            <a:extLst>
              <a:ext uri="{FF2B5EF4-FFF2-40B4-BE49-F238E27FC236}">
                <a16:creationId xmlns:a16="http://schemas.microsoft.com/office/drawing/2014/main" id="{8C1ED9E9-1EBD-4481-9708-65B5E095FDF7}"/>
              </a:ext>
            </a:extLst>
          </p:cNvPr>
          <p:cNvSpPr>
            <a:spLocks noGrp="1"/>
          </p:cNvSpPr>
          <p:nvPr>
            <p:ph type="title"/>
          </p:nvPr>
        </p:nvSpPr>
        <p:spPr/>
        <p:txBody>
          <a:bodyPr/>
          <a:lstStyle/>
          <a:p>
            <a:r>
              <a:rPr lang="en-US" dirty="0"/>
              <a:t>Avoidable deaths in the U.S. are above the average rate for OECD countries.</a:t>
            </a:r>
          </a:p>
        </p:txBody>
      </p:sp>
      <p:sp>
        <p:nvSpPr>
          <p:cNvPr id="10" name="Text Placeholder 9">
            <a:extLst>
              <a:ext uri="{FF2B5EF4-FFF2-40B4-BE49-F238E27FC236}">
                <a16:creationId xmlns:a16="http://schemas.microsoft.com/office/drawing/2014/main" id="{24CF4B1E-4518-B1C7-B3BB-967F71281D87}"/>
              </a:ext>
            </a:extLst>
          </p:cNvPr>
          <p:cNvSpPr>
            <a:spLocks noGrp="1"/>
          </p:cNvSpPr>
          <p:nvPr>
            <p:ph type="body" sz="quarter" idx="25"/>
          </p:nvPr>
        </p:nvSpPr>
        <p:spPr>
          <a:xfrm>
            <a:off x="71438" y="1005840"/>
            <a:ext cx="8997696" cy="152665"/>
          </a:xfrm>
        </p:spPr>
        <p:txBody>
          <a:bodyPr>
            <a:normAutofit/>
          </a:bodyPr>
          <a:lstStyle/>
          <a:p>
            <a:r>
              <a:rPr lang="en-US" sz="1000" dirty="0"/>
              <a:t>Avoidable deaths per 100,000 population (standardized rates)</a:t>
            </a:r>
            <a:r>
              <a:rPr lang="en-US" sz="1000" dirty="0">
                <a:solidFill>
                  <a:srgbClr val="000000"/>
                </a:solidFill>
                <a:effectLst/>
              </a:rPr>
              <a:t>, 2000–2023*</a:t>
            </a:r>
          </a:p>
        </p:txBody>
      </p:sp>
    </p:spTree>
    <p:extLst>
      <p:ext uri="{BB962C8B-B14F-4D97-AF65-F5344CB8AC3E}">
        <p14:creationId xmlns:p14="http://schemas.microsoft.com/office/powerpoint/2010/main" val="3408633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74735-2EA2-A644-1764-E9AAFB69B67D}"/>
            </a:ext>
          </a:extLst>
        </p:cNvPr>
        <p:cNvGrpSpPr/>
        <p:nvPr/>
      </p:nvGrpSpPr>
      <p:grpSpPr>
        <a:xfrm>
          <a:off x="0" y="0"/>
          <a:ext cx="0" cy="0"/>
          <a:chOff x="0" y="0"/>
          <a:chExt cx="0" cy="0"/>
        </a:xfrm>
      </p:grpSpPr>
      <p:graphicFrame>
        <p:nvGraphicFramePr>
          <p:cNvPr id="13" name="Chart Placeholder 12">
            <a:extLst>
              <a:ext uri="{FF2B5EF4-FFF2-40B4-BE49-F238E27FC236}">
                <a16:creationId xmlns:a16="http://schemas.microsoft.com/office/drawing/2014/main" id="{DD0621D2-C307-03A6-81D6-64C90246D583}"/>
              </a:ext>
            </a:extLst>
          </p:cNvPr>
          <p:cNvGraphicFramePr>
            <a:graphicFrameLocks noGrp="1"/>
          </p:cNvGraphicFramePr>
          <p:nvPr>
            <p:ph type="chart" sz="quarter" idx="19"/>
            <p:extLst>
              <p:ext uri="{D42A27DB-BD31-4B8C-83A1-F6EECF244321}">
                <p14:modId xmlns:p14="http://schemas.microsoft.com/office/powerpoint/2010/main" val="2848677322"/>
              </p:ext>
            </p:extLst>
          </p:nvPr>
        </p:nvGraphicFramePr>
        <p:xfrm>
          <a:off x="71438" y="1220766"/>
          <a:ext cx="9001125" cy="442755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3E2DAD6D-90FE-5609-0363-453047B516F7}"/>
              </a:ext>
            </a:extLst>
          </p:cNvPr>
          <p:cNvSpPr>
            <a:spLocks noGrp="1"/>
          </p:cNvSpPr>
          <p:nvPr>
            <p:ph type="body" sz="quarter" idx="22"/>
          </p:nvPr>
        </p:nvSpPr>
        <p:spPr>
          <a:xfrm>
            <a:off x="71499" y="5715000"/>
            <a:ext cx="9001063" cy="457200"/>
          </a:xfrm>
        </p:spPr>
        <p:txBody>
          <a:bodyPr/>
          <a:lstStyle/>
          <a:p>
            <a:r>
              <a:rPr lang="en-US" dirty="0"/>
              <a:t>Notes: 2024 data for all countries. Annual expenditures on health for all functions by all providers for all financing schemes. Data points reflect share of gross domestic product. Based on System of Health Accounts methodology, with some differences between country methodologies. GDP = gross domestic product. Data for AUS, JPN, MEX, NOR, ESP, TUR are estimated; data for CAN, CHL, DNK, FRA, GER, ITA, KOR, NETH, NZ, SWE, SWIZ, UK are provisional; definition for ISR differs compared to other countries. OECD average reflects the average of 38 OECD member countries, including ones not shown here.</a:t>
            </a:r>
          </a:p>
          <a:p>
            <a:r>
              <a:rPr lang="en-US" dirty="0"/>
              <a:t>Data: OECD Health Statistics 2026. US data come from Centers for Medicare and Medicaid Services, “</a:t>
            </a:r>
            <a:r>
              <a:rPr lang="en-US" dirty="0">
                <a:hlinkClick r:id="rId3"/>
              </a:rPr>
              <a:t>NHE Fact Sheet</a:t>
            </a:r>
            <a:r>
              <a:rPr lang="en-US" dirty="0"/>
              <a:t>,” last updated Jan. 14, 2026.</a:t>
            </a:r>
          </a:p>
        </p:txBody>
      </p:sp>
      <p:sp>
        <p:nvSpPr>
          <p:cNvPr id="11" name="Title 1">
            <a:extLst>
              <a:ext uri="{FF2B5EF4-FFF2-40B4-BE49-F238E27FC236}">
                <a16:creationId xmlns:a16="http://schemas.microsoft.com/office/drawing/2014/main" id="{F0C87AE4-CE22-0EE8-9EBC-41810A40D8FD}"/>
              </a:ext>
            </a:extLst>
          </p:cNvPr>
          <p:cNvSpPr>
            <a:spLocks noGrp="1"/>
          </p:cNvSpPr>
          <p:nvPr>
            <p:ph type="title"/>
          </p:nvPr>
        </p:nvSpPr>
        <p:spPr/>
        <p:txBody>
          <a:bodyPr/>
          <a:lstStyle/>
          <a:p>
            <a:r>
              <a:rPr lang="en-US" dirty="0"/>
              <a:t>The U.S. is a global outlier when it comes to health care spending.</a:t>
            </a:r>
          </a:p>
        </p:txBody>
      </p:sp>
      <p:sp>
        <p:nvSpPr>
          <p:cNvPr id="7" name="Text Placeholder 6">
            <a:extLst>
              <a:ext uri="{FF2B5EF4-FFF2-40B4-BE49-F238E27FC236}">
                <a16:creationId xmlns:a16="http://schemas.microsoft.com/office/drawing/2014/main" id="{F76C0EC6-BA12-0D7B-346F-4C2F25D9FE66}"/>
              </a:ext>
            </a:extLst>
          </p:cNvPr>
          <p:cNvSpPr>
            <a:spLocks noGrp="1"/>
          </p:cNvSpPr>
          <p:nvPr>
            <p:ph type="body" sz="quarter" idx="25"/>
          </p:nvPr>
        </p:nvSpPr>
        <p:spPr>
          <a:xfrm>
            <a:off x="71438" y="1005840"/>
            <a:ext cx="8997696" cy="152665"/>
          </a:xfrm>
        </p:spPr>
        <p:txBody>
          <a:bodyPr>
            <a:noAutofit/>
          </a:bodyPr>
          <a:lstStyle/>
          <a:p>
            <a:r>
              <a:rPr lang="en-US" sz="1000" dirty="0"/>
              <a:t>Percent of GDP spent on health, 1990–2024</a:t>
            </a:r>
          </a:p>
        </p:txBody>
      </p:sp>
    </p:spTree>
    <p:extLst>
      <p:ext uri="{BB962C8B-B14F-4D97-AF65-F5344CB8AC3E}">
        <p14:creationId xmlns:p14="http://schemas.microsoft.com/office/powerpoint/2010/main" val="88327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096CAE8-6292-3E60-E0A4-7D22F94FF571}"/>
              </a:ext>
            </a:extLst>
          </p:cNvPr>
          <p:cNvSpPr/>
          <p:nvPr/>
        </p:nvSpPr>
        <p:spPr>
          <a:xfrm>
            <a:off x="8622792" y="1828800"/>
            <a:ext cx="448056" cy="32004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23" name="Chart Placeholder 5">
            <a:extLst>
              <a:ext uri="{FF2B5EF4-FFF2-40B4-BE49-F238E27FC236}">
                <a16:creationId xmlns:a16="http://schemas.microsoft.com/office/drawing/2014/main" id="{6AB170F9-DF2A-B37E-E47A-4C5FA26437BC}"/>
              </a:ext>
            </a:extLst>
          </p:cNvPr>
          <p:cNvGraphicFramePr>
            <a:graphicFrameLocks noGrp="1"/>
          </p:cNvGraphicFramePr>
          <p:nvPr>
            <p:ph type="chart" sz="quarter" idx="19"/>
            <p:extLst>
              <p:ext uri="{D42A27DB-BD31-4B8C-83A1-F6EECF244321}">
                <p14:modId xmlns:p14="http://schemas.microsoft.com/office/powerpoint/2010/main" val="2948968465"/>
              </p:ext>
            </p:extLst>
          </p:nvPr>
        </p:nvGraphicFramePr>
        <p:xfrm>
          <a:off x="111959" y="1382782"/>
          <a:ext cx="9001125" cy="36106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3997AB39-EBAC-BB4E-855E-9F546022EA15}"/>
              </a:ext>
            </a:extLst>
          </p:cNvPr>
          <p:cNvSpPr>
            <a:spLocks noGrp="1"/>
          </p:cNvSpPr>
          <p:nvPr>
            <p:ph type="body" sz="quarter" idx="22"/>
          </p:nvPr>
        </p:nvSpPr>
        <p:spPr>
          <a:xfrm>
            <a:off x="71501" y="5257800"/>
            <a:ext cx="9001063" cy="914400"/>
          </a:xfrm>
        </p:spPr>
        <p:txBody>
          <a:bodyPr/>
          <a:lstStyle/>
          <a:p>
            <a:r>
              <a:rPr lang="en-US" dirty="0"/>
              <a:t>Notes: Data reflect annual constant prices for all financing schemes on all functions of expenditures on health by all providers from 2024 for all countries. Data for AUS, ISR (voluntary schemes), JPN, MEX, NOR, ESP, TUR, US are estimated; data for CAN, CHL, DNK, FRA, GER, ITA, KOR, NETH, NZ, SWE, SWIZ, UK are provisional. Definition for government/compulsory scheme for Israel is different compared to other countries. Government health insurance refers to public benefit basket covering a minimum set of health services. Voluntary health insurance refers to payments for private insurance premiums, which grant coverage for services from private providers. In the US, “government/compulsory health insurance” includes Medicaid, State Children’s Health Insurance Program, state-sponsored or other government sponsored health plans, including Medicare, disability, military plans, and a number of other very small public health coverage programs. See </a:t>
            </a:r>
            <a:r>
              <a:rPr lang="en-US" dirty="0">
                <a:hlinkClick r:id="rId3"/>
              </a:rPr>
              <a:t>more information on definitions here</a:t>
            </a:r>
            <a:r>
              <a:rPr lang="en-US" dirty="0"/>
              <a:t>.</a:t>
            </a:r>
          </a:p>
          <a:p>
            <a:r>
              <a:rPr lang="en-US" dirty="0"/>
              <a:t>Data: OECD Health Statistics 2026.</a:t>
            </a:r>
          </a:p>
        </p:txBody>
      </p:sp>
      <p:sp>
        <p:nvSpPr>
          <p:cNvPr id="2" name="Title 1">
            <a:extLst>
              <a:ext uri="{FF2B5EF4-FFF2-40B4-BE49-F238E27FC236}">
                <a16:creationId xmlns:a16="http://schemas.microsoft.com/office/drawing/2014/main" id="{4F865F3D-ABB0-9F45-98FD-D3809E5842F9}"/>
              </a:ext>
            </a:extLst>
          </p:cNvPr>
          <p:cNvSpPr>
            <a:spLocks noGrp="1"/>
          </p:cNvSpPr>
          <p:nvPr>
            <p:ph type="title"/>
          </p:nvPr>
        </p:nvSpPr>
        <p:spPr/>
        <p:txBody>
          <a:bodyPr>
            <a:normAutofit/>
          </a:bodyPr>
          <a:lstStyle/>
          <a:p>
            <a:r>
              <a:rPr lang="en-US" dirty="0"/>
              <a:t>The U.S. spends far more on health care per person than other countries spend.</a:t>
            </a:r>
          </a:p>
        </p:txBody>
      </p:sp>
      <p:sp>
        <p:nvSpPr>
          <p:cNvPr id="18" name="Text Placeholder 17">
            <a:extLst>
              <a:ext uri="{FF2B5EF4-FFF2-40B4-BE49-F238E27FC236}">
                <a16:creationId xmlns:a16="http://schemas.microsoft.com/office/drawing/2014/main" id="{3550EB24-A69C-0875-4965-EA0F81D084DB}"/>
              </a:ext>
            </a:extLst>
          </p:cNvPr>
          <p:cNvSpPr>
            <a:spLocks noGrp="1"/>
          </p:cNvSpPr>
          <p:nvPr>
            <p:ph type="body" sz="quarter" idx="25"/>
          </p:nvPr>
        </p:nvSpPr>
        <p:spPr>
          <a:xfrm>
            <a:off x="71438" y="1005840"/>
            <a:ext cx="8997696" cy="152665"/>
          </a:xfrm>
        </p:spPr>
        <p:txBody>
          <a:bodyPr>
            <a:noAutofit/>
          </a:bodyPr>
          <a:lstStyle/>
          <a:p>
            <a:r>
              <a:rPr lang="en-US" sz="1000" dirty="0"/>
              <a:t>Dollars (USD) per capita spent on health</a:t>
            </a:r>
          </a:p>
        </p:txBody>
      </p:sp>
    </p:spTree>
    <p:extLst>
      <p:ext uri="{BB962C8B-B14F-4D97-AF65-F5344CB8AC3E}">
        <p14:creationId xmlns:p14="http://schemas.microsoft.com/office/powerpoint/2010/main" val="211701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C2FA0-54A3-59A4-A2C0-60E3B4A0104B}"/>
            </a:ext>
          </a:extLst>
        </p:cNvPr>
        <p:cNvGrpSpPr/>
        <p:nvPr/>
      </p:nvGrpSpPr>
      <p:grpSpPr>
        <a:xfrm>
          <a:off x="0" y="0"/>
          <a:ext cx="0" cy="0"/>
          <a:chOff x="0" y="0"/>
          <a:chExt cx="0" cy="0"/>
        </a:xfrm>
      </p:grpSpPr>
      <p:graphicFrame>
        <p:nvGraphicFramePr>
          <p:cNvPr id="23" name="Chart Placeholder 5">
            <a:extLst>
              <a:ext uri="{FF2B5EF4-FFF2-40B4-BE49-F238E27FC236}">
                <a16:creationId xmlns:a16="http://schemas.microsoft.com/office/drawing/2014/main" id="{0DF56435-6225-57FB-5E51-E59F579B8FD3}"/>
              </a:ext>
            </a:extLst>
          </p:cNvPr>
          <p:cNvGraphicFramePr>
            <a:graphicFrameLocks noGrp="1"/>
          </p:cNvGraphicFramePr>
          <p:nvPr>
            <p:ph type="chart" sz="quarter" idx="19"/>
            <p:extLst>
              <p:ext uri="{D42A27DB-BD31-4B8C-83A1-F6EECF244321}">
                <p14:modId xmlns:p14="http://schemas.microsoft.com/office/powerpoint/2010/main" val="2749312275"/>
              </p:ext>
            </p:extLst>
          </p:nvPr>
        </p:nvGraphicFramePr>
        <p:xfrm>
          <a:off x="358349" y="1700192"/>
          <a:ext cx="8674209" cy="36106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ACCD2C91-4331-145B-721D-5E5A99076536}"/>
              </a:ext>
            </a:extLst>
          </p:cNvPr>
          <p:cNvSpPr>
            <a:spLocks noGrp="1"/>
          </p:cNvSpPr>
          <p:nvPr>
            <p:ph type="body" sz="quarter" idx="22"/>
          </p:nvPr>
        </p:nvSpPr>
        <p:spPr>
          <a:xfrm>
            <a:off x="71501" y="5715000"/>
            <a:ext cx="9001063" cy="457200"/>
          </a:xfrm>
        </p:spPr>
        <p:txBody>
          <a:bodyPr/>
          <a:lstStyle/>
          <a:p>
            <a:r>
              <a:rPr lang="en-US" dirty="0"/>
              <a:t>Notes: Annual expenditure spent on household out-of-pocket payments for pharmaceuticals and other medical nondurable goods, US dollars per person, PPP converted, constant prices 2020. 2024 data: CAN, DNK, ITA, KOR; NETH; 2023 data: CHL, FRA, GER, JPN, ESP, SWE, SWIZ, UK, US; 2022 data: AUS, MEX, NOR. Data for CAN, DNK, ITA, JPN, KOR, NETH are provisional. </a:t>
            </a:r>
            <a:r>
              <a:rPr lang="en-US" dirty="0">
                <a:solidFill>
                  <a:srgbClr val="131313"/>
                </a:solidFill>
                <a:latin typeface="Helvetica" pitchFamily="2" charset="0"/>
              </a:rPr>
              <a:t>OECD average reflects the average of the most recent data available within the past six years of 34 OECD member countries, including ones not shown here.</a:t>
            </a:r>
          </a:p>
          <a:p>
            <a:r>
              <a:rPr lang="en-US" dirty="0"/>
              <a:t>Data: OECD Health Statistics 2026.</a:t>
            </a:r>
          </a:p>
        </p:txBody>
      </p:sp>
      <p:sp>
        <p:nvSpPr>
          <p:cNvPr id="2" name="Title 1">
            <a:extLst>
              <a:ext uri="{FF2B5EF4-FFF2-40B4-BE49-F238E27FC236}">
                <a16:creationId xmlns:a16="http://schemas.microsoft.com/office/drawing/2014/main" id="{677C5781-7EEC-A9F1-427D-B3E79248FBFD}"/>
              </a:ext>
            </a:extLst>
          </p:cNvPr>
          <p:cNvSpPr>
            <a:spLocks noGrp="1"/>
          </p:cNvSpPr>
          <p:nvPr>
            <p:ph type="title"/>
          </p:nvPr>
        </p:nvSpPr>
        <p:spPr/>
        <p:txBody>
          <a:bodyPr/>
          <a:lstStyle/>
          <a:p>
            <a:r>
              <a:rPr lang="en-US" dirty="0"/>
              <a:t>Americans spend more on pharmaceuticals than people in other countries </a:t>
            </a:r>
            <a:r>
              <a:rPr lang="en-US" dirty="0">
                <a:latin typeface="Trebuchet MS" panose="020B0603020202020204" pitchFamily="34" charset="0"/>
              </a:rPr>
              <a:t>— </a:t>
            </a:r>
            <a:r>
              <a:rPr lang="en-US" dirty="0"/>
              <a:t>nearly double the OECD average. </a:t>
            </a:r>
          </a:p>
        </p:txBody>
      </p:sp>
      <p:sp>
        <p:nvSpPr>
          <p:cNvPr id="18" name="Text Placeholder 17">
            <a:extLst>
              <a:ext uri="{FF2B5EF4-FFF2-40B4-BE49-F238E27FC236}">
                <a16:creationId xmlns:a16="http://schemas.microsoft.com/office/drawing/2014/main" id="{6D25D82E-A54F-3935-5265-68AB34C1B64C}"/>
              </a:ext>
            </a:extLst>
          </p:cNvPr>
          <p:cNvSpPr>
            <a:spLocks noGrp="1"/>
          </p:cNvSpPr>
          <p:nvPr>
            <p:ph type="body" sz="quarter" idx="25"/>
          </p:nvPr>
        </p:nvSpPr>
        <p:spPr>
          <a:xfrm>
            <a:off x="73152" y="1005840"/>
            <a:ext cx="8997696" cy="152665"/>
          </a:xfrm>
        </p:spPr>
        <p:txBody>
          <a:bodyPr>
            <a:noAutofit/>
          </a:bodyPr>
          <a:lstStyle/>
          <a:p>
            <a:r>
              <a:rPr lang="en-US" sz="1000" dirty="0"/>
              <a:t>Annual household out-of-pocket payments on pharmaceuticals and other medical nondurable goods, per person (USD)</a:t>
            </a:r>
          </a:p>
        </p:txBody>
      </p:sp>
      <p:sp>
        <p:nvSpPr>
          <p:cNvPr id="3" name="TextBox 2">
            <a:extLst>
              <a:ext uri="{FF2B5EF4-FFF2-40B4-BE49-F238E27FC236}">
                <a16:creationId xmlns:a16="http://schemas.microsoft.com/office/drawing/2014/main" id="{50E0AE5B-E056-3D72-B5D9-1D6A764B68B7}"/>
              </a:ext>
            </a:extLst>
          </p:cNvPr>
          <p:cNvSpPr txBox="1"/>
          <p:nvPr/>
        </p:nvSpPr>
        <p:spPr>
          <a:xfrm>
            <a:off x="622779" y="3355797"/>
            <a:ext cx="1551760" cy="153888"/>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solidFill>
                  <a:schemeClr val="accent4"/>
                </a:solidFill>
                <a:latin typeface="Arial" panose="020B0604020202020204" pitchFamily="34" charset="0"/>
                <a:ea typeface="Lato" panose="020F0502020204030203" pitchFamily="34" charset="0"/>
                <a:cs typeface="Lato" panose="020F0502020204030203" pitchFamily="34" charset="0"/>
              </a:rPr>
              <a:t>OECD average: $244</a:t>
            </a:r>
          </a:p>
        </p:txBody>
      </p:sp>
    </p:spTree>
    <p:extLst>
      <p:ext uri="{BB962C8B-B14F-4D97-AF65-F5344CB8AC3E}">
        <p14:creationId xmlns:p14="http://schemas.microsoft.com/office/powerpoint/2010/main" val="294455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BC7E7-71F2-B0A9-0878-E3BAAE838C8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8AF3D0F-B6FB-E2EC-73FC-AB1A12E028C6}"/>
              </a:ext>
            </a:extLst>
          </p:cNvPr>
          <p:cNvSpPr/>
          <p:nvPr/>
        </p:nvSpPr>
        <p:spPr>
          <a:xfrm rot="16200000">
            <a:off x="4169284" y="-2412669"/>
            <a:ext cx="327805" cy="7723814"/>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23" name="Chart Placeholder 5">
            <a:extLst>
              <a:ext uri="{FF2B5EF4-FFF2-40B4-BE49-F238E27FC236}">
                <a16:creationId xmlns:a16="http://schemas.microsoft.com/office/drawing/2014/main" id="{4431A034-4194-9A2B-FC2E-5299AED2F3C6}"/>
              </a:ext>
            </a:extLst>
          </p:cNvPr>
          <p:cNvGraphicFramePr>
            <a:graphicFrameLocks noGrp="1"/>
          </p:cNvGraphicFramePr>
          <p:nvPr>
            <p:ph type="chart" sz="quarter" idx="19"/>
            <p:extLst>
              <p:ext uri="{D42A27DB-BD31-4B8C-83A1-F6EECF244321}">
                <p14:modId xmlns:p14="http://schemas.microsoft.com/office/powerpoint/2010/main" val="2482452563"/>
              </p:ext>
            </p:extLst>
          </p:nvPr>
        </p:nvGraphicFramePr>
        <p:xfrm>
          <a:off x="358349" y="1328468"/>
          <a:ext cx="8674209" cy="424419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AA3641AE-190F-E7E1-2EF7-79436CEB56EA}"/>
              </a:ext>
            </a:extLst>
          </p:cNvPr>
          <p:cNvSpPr>
            <a:spLocks noGrp="1"/>
          </p:cNvSpPr>
          <p:nvPr>
            <p:ph type="body" sz="quarter" idx="22"/>
          </p:nvPr>
        </p:nvSpPr>
        <p:spPr>
          <a:xfrm>
            <a:off x="71501" y="5715000"/>
            <a:ext cx="9001063" cy="457200"/>
          </a:xfrm>
        </p:spPr>
        <p:txBody>
          <a:bodyPr/>
          <a:lstStyle/>
          <a:p>
            <a:r>
              <a:rPr lang="en-US" dirty="0"/>
              <a:t>Notes: </a:t>
            </a:r>
            <a:r>
              <a:rPr lang="en-US" i="1" dirty="0"/>
              <a:t>Prescribed medicines skipped due to costs — </a:t>
            </a:r>
            <a:r>
              <a:rPr lang="en-US" dirty="0"/>
              <a:t>2024 data: AUS, KOR, NETH; 2023 data: CAN; 2021 data: ISR; 2020 data: FRA, GER, NZ, NOR, ESP, SWE, SWIZ, UK, US. </a:t>
            </a:r>
            <a:r>
              <a:rPr lang="en-US" i="1" dirty="0"/>
              <a:t>Medical tests, treatment, or follow-up skipped due to costs — </a:t>
            </a:r>
            <a:r>
              <a:rPr lang="en-US" dirty="0"/>
              <a:t>2024 data: KOR, NETH; 2023 data: CAN, ITA; 2021 data: ISR; 2020 data: AUS, FRA, GER, NZ, NOR, SWE, SWIZ, UK, US. </a:t>
            </a:r>
            <a:r>
              <a:rPr lang="en-US" i="1" dirty="0"/>
              <a:t>Consultation skipped due to costs</a:t>
            </a:r>
            <a:r>
              <a:rPr lang="en-US" dirty="0"/>
              <a:t> — 2024 data: AUS, KOR, NETH; 2023 data: CAN, ITA; 2021 data: ISR; 2020 data: FRA, GER, NZ, NOR, ESP, SWE, SWIZ, UK, US.</a:t>
            </a:r>
          </a:p>
          <a:p>
            <a:r>
              <a:rPr lang="en-US" dirty="0"/>
              <a:t>Data: OECD Health Statistics 2026.</a:t>
            </a:r>
          </a:p>
        </p:txBody>
      </p:sp>
      <p:sp>
        <p:nvSpPr>
          <p:cNvPr id="2" name="Title 1">
            <a:extLst>
              <a:ext uri="{FF2B5EF4-FFF2-40B4-BE49-F238E27FC236}">
                <a16:creationId xmlns:a16="http://schemas.microsoft.com/office/drawing/2014/main" id="{1E7D0DC2-2002-1DB1-65C4-D47718EA8026}"/>
              </a:ext>
            </a:extLst>
          </p:cNvPr>
          <p:cNvSpPr>
            <a:spLocks noGrp="1"/>
          </p:cNvSpPr>
          <p:nvPr>
            <p:ph type="title"/>
          </p:nvPr>
        </p:nvSpPr>
        <p:spPr/>
        <p:txBody>
          <a:bodyPr/>
          <a:lstStyle/>
          <a:p>
            <a:r>
              <a:rPr lang="en-US" dirty="0"/>
              <a:t>Patients in the U.S. are the most likely to skip needed care because of costs.</a:t>
            </a:r>
          </a:p>
        </p:txBody>
      </p:sp>
      <p:sp>
        <p:nvSpPr>
          <p:cNvPr id="18" name="Text Placeholder 17">
            <a:extLst>
              <a:ext uri="{FF2B5EF4-FFF2-40B4-BE49-F238E27FC236}">
                <a16:creationId xmlns:a16="http://schemas.microsoft.com/office/drawing/2014/main" id="{B1F9C5AC-3C42-A192-FEC3-F82358F7103E}"/>
              </a:ext>
            </a:extLst>
          </p:cNvPr>
          <p:cNvSpPr>
            <a:spLocks noGrp="1"/>
          </p:cNvSpPr>
          <p:nvPr>
            <p:ph type="body" sz="quarter" idx="25"/>
          </p:nvPr>
        </p:nvSpPr>
        <p:spPr>
          <a:xfrm>
            <a:off x="73152" y="1005840"/>
            <a:ext cx="8997696" cy="152665"/>
          </a:xfrm>
        </p:spPr>
        <p:txBody>
          <a:bodyPr>
            <a:noAutofit/>
          </a:bodyPr>
          <a:lstStyle/>
          <a:p>
            <a:r>
              <a:rPr lang="en-US" sz="1000" dirty="0"/>
              <a:t>Percent of population</a:t>
            </a:r>
          </a:p>
        </p:txBody>
      </p:sp>
    </p:spTree>
    <p:extLst>
      <p:ext uri="{BB962C8B-B14F-4D97-AF65-F5344CB8AC3E}">
        <p14:creationId xmlns:p14="http://schemas.microsoft.com/office/powerpoint/2010/main" val="399369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A01EF-4F12-4226-E854-2D4DB74235E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BF7C41D-39FD-DEF8-D1B8-1A43E2C77C62}"/>
              </a:ext>
            </a:extLst>
          </p:cNvPr>
          <p:cNvSpPr>
            <a:spLocks noGrp="1"/>
          </p:cNvSpPr>
          <p:nvPr>
            <p:ph type="body" sz="quarter" idx="22"/>
          </p:nvPr>
        </p:nvSpPr>
        <p:spPr>
          <a:xfrm>
            <a:off x="71501" y="5715000"/>
            <a:ext cx="9000999" cy="457200"/>
          </a:xfrm>
        </p:spPr>
        <p:txBody>
          <a:bodyPr/>
          <a:lstStyle/>
          <a:p>
            <a:r>
              <a:rPr lang="en-US" dirty="0"/>
              <a:t>Notes: 2024 data: CHL, JPN, NZ; 2023 data: AUS, DNK, FRA, GER, ISR, ITA, KOR, MEX, NETH, NOR, ESP, SWE, SWIZ, TUR, US; 2022 data: CAN, UK. Definition for FRA differs from other countries. Data for MEX are estimated. OECD average reflects the average of the most recent data available within the past six years of 36 OECD member countries, including ones not shown here.</a:t>
            </a:r>
            <a:endParaRPr lang="en-US" dirty="0">
              <a:solidFill>
                <a:srgbClr val="131313"/>
              </a:solidFill>
              <a:latin typeface="Helvetica" pitchFamily="2" charset="0"/>
            </a:endParaRPr>
          </a:p>
          <a:p>
            <a:r>
              <a:rPr lang="en-US" dirty="0"/>
              <a:t>Data: OECD Health Statistics 2026.</a:t>
            </a:r>
          </a:p>
        </p:txBody>
      </p:sp>
      <p:sp>
        <p:nvSpPr>
          <p:cNvPr id="2" name="Title 1">
            <a:extLst>
              <a:ext uri="{FF2B5EF4-FFF2-40B4-BE49-F238E27FC236}">
                <a16:creationId xmlns:a16="http://schemas.microsoft.com/office/drawing/2014/main" id="{78618C27-3E52-4457-7D59-DC3C6B233DD3}"/>
              </a:ext>
            </a:extLst>
          </p:cNvPr>
          <p:cNvSpPr>
            <a:spLocks noGrp="1"/>
          </p:cNvSpPr>
          <p:nvPr>
            <p:ph type="title"/>
          </p:nvPr>
        </p:nvSpPr>
        <p:spPr/>
        <p:txBody>
          <a:bodyPr/>
          <a:lstStyle/>
          <a:p>
            <a:r>
              <a:rPr lang="en-US" dirty="0"/>
              <a:t>The U.S. produces new physicians at one of the lowest rates.</a:t>
            </a:r>
          </a:p>
        </p:txBody>
      </p:sp>
      <p:sp>
        <p:nvSpPr>
          <p:cNvPr id="25" name="Text Placeholder 16">
            <a:extLst>
              <a:ext uri="{FF2B5EF4-FFF2-40B4-BE49-F238E27FC236}">
                <a16:creationId xmlns:a16="http://schemas.microsoft.com/office/drawing/2014/main" id="{79FFED79-CA83-851E-25EA-F838CE9CBB00}"/>
              </a:ext>
            </a:extLst>
          </p:cNvPr>
          <p:cNvSpPr>
            <a:spLocks noGrp="1"/>
          </p:cNvSpPr>
          <p:nvPr>
            <p:ph type="body" sz="quarter" idx="25"/>
          </p:nvPr>
        </p:nvSpPr>
        <p:spPr>
          <a:xfrm>
            <a:off x="73152" y="1005840"/>
            <a:ext cx="8997696" cy="152665"/>
          </a:xfrm>
        </p:spPr>
        <p:txBody>
          <a:bodyPr>
            <a:noAutofit/>
          </a:bodyPr>
          <a:lstStyle/>
          <a:p>
            <a:r>
              <a:rPr lang="en-US" sz="1000" dirty="0"/>
              <a:t>Health physician graduates, per 100,000 inhabitants</a:t>
            </a:r>
          </a:p>
        </p:txBody>
      </p:sp>
      <p:graphicFrame>
        <p:nvGraphicFramePr>
          <p:cNvPr id="23" name="Chart Placeholder 5">
            <a:extLst>
              <a:ext uri="{FF2B5EF4-FFF2-40B4-BE49-F238E27FC236}">
                <a16:creationId xmlns:a16="http://schemas.microsoft.com/office/drawing/2014/main" id="{F6795552-7636-53B1-6081-EB639FA7DFA2}"/>
              </a:ext>
            </a:extLst>
          </p:cNvPr>
          <p:cNvGraphicFramePr>
            <a:graphicFrameLocks noGrp="1"/>
          </p:cNvGraphicFramePr>
          <p:nvPr>
            <p:ph type="chart" sz="quarter" idx="26"/>
            <p:extLst>
              <p:ext uri="{D42A27DB-BD31-4B8C-83A1-F6EECF244321}">
                <p14:modId xmlns:p14="http://schemas.microsoft.com/office/powerpoint/2010/main" val="2355468369"/>
              </p:ext>
            </p:extLst>
          </p:nvPr>
        </p:nvGraphicFramePr>
        <p:xfrm>
          <a:off x="111959" y="1232235"/>
          <a:ext cx="8747369"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D358E124-5D55-6AE3-26E2-000E8272E691}"/>
              </a:ext>
            </a:extLst>
          </p:cNvPr>
          <p:cNvSpPr txBox="1"/>
          <p:nvPr/>
        </p:nvSpPr>
        <p:spPr>
          <a:xfrm>
            <a:off x="443657" y="2634887"/>
            <a:ext cx="1554480" cy="155448"/>
          </a:xfrm>
          <a:prstGeom prst="rect">
            <a:avLst/>
          </a:prstGeom>
          <a:noFill/>
        </p:spPr>
        <p:txBody>
          <a:bodyPr wrap="square" lIns="0" tIns="0" rIns="0" bIns="0" rtlCol="0">
            <a:noAutofit/>
          </a:bodyPr>
          <a:lstStyle/>
          <a:p>
            <a:r>
              <a:rPr lang="en-US" sz="1000" b="1" dirty="0">
                <a:solidFill>
                  <a:schemeClr val="accent4"/>
                </a:solidFill>
              </a:rPr>
              <a:t>OECD average: 14.5</a:t>
            </a:r>
          </a:p>
        </p:txBody>
      </p:sp>
    </p:spTree>
    <p:extLst>
      <p:ext uri="{BB962C8B-B14F-4D97-AF65-F5344CB8AC3E}">
        <p14:creationId xmlns:p14="http://schemas.microsoft.com/office/powerpoint/2010/main" val="407549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EC2EA-5A1F-4657-5F2F-906EA25CAFA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3F98EA1-8C8F-3CFC-B4EA-60055BCF3780}"/>
              </a:ext>
            </a:extLst>
          </p:cNvPr>
          <p:cNvSpPr>
            <a:spLocks noGrp="1"/>
          </p:cNvSpPr>
          <p:nvPr>
            <p:ph type="body" sz="quarter" idx="22"/>
          </p:nvPr>
        </p:nvSpPr>
        <p:spPr>
          <a:xfrm>
            <a:off x="71501" y="5715000"/>
            <a:ext cx="9000999" cy="457200"/>
          </a:xfrm>
        </p:spPr>
        <p:txBody>
          <a:bodyPr/>
          <a:lstStyle/>
          <a:p>
            <a:r>
              <a:rPr lang="en-US" dirty="0"/>
              <a:t>Notes: 2024 data: CHL, NZ; 2023 data: AUS, CAN, DNK, FRA, GER, ISR, ITA, KOR, MEX, NETH, NOR, ESP, SWIZ, TUR, UK; 2022 data: SWE, US. Data for AUS, NZ, UK are estimated; data for ITA are provisional; definition for ESP is different compared to other countries. OECD average reflects the average of the most recent data available within the past six years of 35 OECD member countries, including ones not shown here</a:t>
            </a:r>
            <a:r>
              <a:rPr lang="en-US" dirty="0">
                <a:solidFill>
                  <a:srgbClr val="131313"/>
                </a:solidFill>
                <a:latin typeface="Helvetica" pitchFamily="2" charset="0"/>
              </a:rPr>
              <a:t>.</a:t>
            </a:r>
          </a:p>
          <a:p>
            <a:r>
              <a:rPr lang="en-US" dirty="0"/>
              <a:t>Data: OECD Health Statistics 2026.</a:t>
            </a:r>
          </a:p>
        </p:txBody>
      </p:sp>
      <p:sp>
        <p:nvSpPr>
          <p:cNvPr id="2" name="Title 1">
            <a:extLst>
              <a:ext uri="{FF2B5EF4-FFF2-40B4-BE49-F238E27FC236}">
                <a16:creationId xmlns:a16="http://schemas.microsoft.com/office/drawing/2014/main" id="{7161D082-2666-A1E3-3804-36D1044734D2}"/>
              </a:ext>
            </a:extLst>
          </p:cNvPr>
          <p:cNvSpPr>
            <a:spLocks noGrp="1"/>
          </p:cNvSpPr>
          <p:nvPr>
            <p:ph type="title"/>
          </p:nvPr>
        </p:nvSpPr>
        <p:spPr/>
        <p:txBody>
          <a:bodyPr/>
          <a:lstStyle/>
          <a:p>
            <a:r>
              <a:rPr lang="en-US" dirty="0"/>
              <a:t>The U.S. has the fewest number of primary care providers per 1,000 people.</a:t>
            </a:r>
          </a:p>
        </p:txBody>
      </p:sp>
      <p:graphicFrame>
        <p:nvGraphicFramePr>
          <p:cNvPr id="7" name="Object 2">
            <a:extLst>
              <a:ext uri="{FF2B5EF4-FFF2-40B4-BE49-F238E27FC236}">
                <a16:creationId xmlns:a16="http://schemas.microsoft.com/office/drawing/2014/main" id="{53299471-0DAC-8041-03D4-2C1186BBEEB4}"/>
              </a:ext>
            </a:extLst>
          </p:cNvPr>
          <p:cNvGraphicFramePr>
            <a:graphicFrameLocks/>
          </p:cNvGraphicFramePr>
          <p:nvPr>
            <p:extLst>
              <p:ext uri="{D42A27DB-BD31-4B8C-83A1-F6EECF244321}">
                <p14:modId xmlns:p14="http://schemas.microsoft.com/office/powerpoint/2010/main" val="1234495455"/>
              </p:ext>
            </p:extLst>
          </p:nvPr>
        </p:nvGraphicFramePr>
        <p:xfrm>
          <a:off x="232022" y="1611581"/>
          <a:ext cx="8646802" cy="396108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16">
            <a:extLst>
              <a:ext uri="{FF2B5EF4-FFF2-40B4-BE49-F238E27FC236}">
                <a16:creationId xmlns:a16="http://schemas.microsoft.com/office/drawing/2014/main" id="{43F9BC7D-C8EE-40D1-637C-D524D5460413}"/>
              </a:ext>
            </a:extLst>
          </p:cNvPr>
          <p:cNvSpPr>
            <a:spLocks noGrp="1"/>
          </p:cNvSpPr>
          <p:nvPr>
            <p:ph type="body" sz="quarter" idx="27"/>
          </p:nvPr>
        </p:nvSpPr>
        <p:spPr>
          <a:xfrm>
            <a:off x="73152" y="1005840"/>
            <a:ext cx="8997696" cy="152665"/>
          </a:xfrm>
        </p:spPr>
        <p:txBody>
          <a:bodyPr>
            <a:noAutofit/>
          </a:bodyPr>
          <a:lstStyle/>
          <a:p>
            <a:r>
              <a:rPr lang="en-US" sz="1000" dirty="0"/>
              <a:t>General medical practitioners (primary care providers) per 1,000 people </a:t>
            </a:r>
          </a:p>
        </p:txBody>
      </p:sp>
      <p:sp>
        <p:nvSpPr>
          <p:cNvPr id="12" name="TextBox 1">
            <a:extLst>
              <a:ext uri="{FF2B5EF4-FFF2-40B4-BE49-F238E27FC236}">
                <a16:creationId xmlns:a16="http://schemas.microsoft.com/office/drawing/2014/main" id="{537B78E1-3615-9073-B435-B4F0C309DCEE}"/>
              </a:ext>
            </a:extLst>
          </p:cNvPr>
          <p:cNvSpPr txBox="1"/>
          <p:nvPr/>
        </p:nvSpPr>
        <p:spPr>
          <a:xfrm>
            <a:off x="461013" y="2950984"/>
            <a:ext cx="1551760" cy="153888"/>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solidFill>
                  <a:schemeClr val="accent4"/>
                </a:solidFill>
                <a:latin typeface="Arial" panose="020B0604020202020204" pitchFamily="34" charset="0"/>
                <a:ea typeface="Lato" panose="020F0502020204030203" pitchFamily="34" charset="0"/>
                <a:cs typeface="Lato" panose="020F0502020204030203" pitchFamily="34" charset="0"/>
              </a:rPr>
              <a:t>OECD average: 1.1</a:t>
            </a:r>
          </a:p>
        </p:txBody>
      </p:sp>
    </p:spTree>
    <p:extLst>
      <p:ext uri="{BB962C8B-B14F-4D97-AF65-F5344CB8AC3E}">
        <p14:creationId xmlns:p14="http://schemas.microsoft.com/office/powerpoint/2010/main" val="1955968543"/>
      </p:ext>
    </p:extLst>
  </p:cSld>
  <p:clrMapOvr>
    <a:masterClrMapping/>
  </p:clrMapOvr>
</p:sld>
</file>

<file path=ppt/theme/theme1.xml><?xml version="1.0" encoding="utf-8"?>
<a:theme xmlns:a="http://schemas.openxmlformats.org/drawingml/2006/main" name="CMWF_2021">
  <a:themeElements>
    <a:clrScheme name="Custom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2021" id="{505D4FC0-6E75-AF4D-B6A6-2225671E4A5A}" vid="{D0BAFC9D-F98E-D747-9BCA-EFB6D5B2F6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0705cf-2316-48c0-96f8-e5d689de0d99"/>
    <lcf76f155ced4ddcb4097134ff3c332f xmlns="29e91428-62e1-404e-8dba-d479e0ef01b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DB2CA38FBBC1428DB187BDD036B8B1" ma:contentTypeVersion="19" ma:contentTypeDescription="Create a new document." ma:contentTypeScope="" ma:versionID="1ce18ef4c35414915acd80a566b0bb53">
  <xsd:schema xmlns:xsd="http://www.w3.org/2001/XMLSchema" xmlns:xs="http://www.w3.org/2001/XMLSchema" xmlns:p="http://schemas.microsoft.com/office/2006/metadata/properties" xmlns:ns2="29e91428-62e1-404e-8dba-d479e0ef01ba" xmlns:ns3="fd0705cf-2316-48c0-96f8-e5d689de0d99" targetNamespace="http://schemas.microsoft.com/office/2006/metadata/properties" ma:root="true" ma:fieldsID="3629cd8b7ca57f02670f076f4699ad9e" ns2:_="" ns3:_="">
    <xsd:import namespace="29e91428-62e1-404e-8dba-d479e0ef01ba"/>
    <xsd:import namespace="fd0705cf-2316-48c0-96f8-e5d689de0d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91428-62e1-404e-8dba-d479e0ef0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d887b3-530c-4858-8ab3-c8c35b27a8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0705cf-2316-48c0-96f8-e5d689de0d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5029d7-7210-4f8d-9630-374c583c2703}" ma:internalName="TaxCatchAll" ma:showField="CatchAllData" ma:web="fd0705cf-2316-48c0-96f8-e5d689de0d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938EF-51BD-4AC1-96A4-8B2A1939C195}">
  <ds:schemaRefs>
    <ds:schemaRef ds:uri="http://schemas.microsoft.com/sharepoint/v3/contenttype/forms"/>
  </ds:schemaRefs>
</ds:datastoreItem>
</file>

<file path=customXml/itemProps2.xml><?xml version="1.0" encoding="utf-8"?>
<ds:datastoreItem xmlns:ds="http://schemas.openxmlformats.org/officeDocument/2006/customXml" ds:itemID="{C92B60CF-40F9-4360-8516-8A258CFA1767}">
  <ds:schemaRefs>
    <ds:schemaRef ds:uri="http://www.w3.org/XML/1998/namespace"/>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fd0705cf-2316-48c0-96f8-e5d689de0d99"/>
    <ds:schemaRef ds:uri="http://schemas.microsoft.com/office/infopath/2007/PartnerControls"/>
    <ds:schemaRef ds:uri="29e91428-62e1-404e-8dba-d479e0ef01ba"/>
    <ds:schemaRef ds:uri="http://purl.org/dc/dcmitype/"/>
  </ds:schemaRefs>
</ds:datastoreItem>
</file>

<file path=customXml/itemProps3.xml><?xml version="1.0" encoding="utf-8"?>
<ds:datastoreItem xmlns:ds="http://schemas.openxmlformats.org/officeDocument/2006/customXml" ds:itemID="{49118B17-2D3F-4B3C-BCA4-D13624461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e91428-62e1-404e-8dba-d479e0ef01ba"/>
    <ds:schemaRef ds:uri="fd0705cf-2316-48c0-96f8-e5d689de0d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13472</TotalTime>
  <Words>2445</Words>
  <Application>Microsoft Macintosh PowerPoint</Application>
  <PresentationFormat>On-screen Show (4:3)</PresentationFormat>
  <Paragraphs>80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Georgia</vt:lpstr>
      <vt:lpstr>Helvetica</vt:lpstr>
      <vt:lpstr>Trebuchet MS</vt:lpstr>
      <vt:lpstr>CMWF_2021</vt:lpstr>
      <vt:lpstr>The U.S. and Mexico are the only countries in the analysis that have yet to achieve universal coverage.</vt:lpstr>
      <vt:lpstr>U.S. life expectancy at birth is nearly three years lower than the OECD average.</vt:lpstr>
      <vt:lpstr>Avoidable deaths in the U.S. are above the average rate for OECD countries.</vt:lpstr>
      <vt:lpstr>The U.S. is a global outlier when it comes to health care spending.</vt:lpstr>
      <vt:lpstr>The U.S. spends far more on health care per person than other countries spend.</vt:lpstr>
      <vt:lpstr>Americans spend more on pharmaceuticals than people in other countries — nearly double the OECD average. </vt:lpstr>
      <vt:lpstr>Patients in the U.S. are the most likely to skip needed care because of costs.</vt:lpstr>
      <vt:lpstr>The U.S. produces new physicians at one of the lowest rates.</vt:lpstr>
      <vt:lpstr>The U.S. has the fewest number of primary care providers per 1,000 people.</vt:lpstr>
      <vt:lpstr>The total number of hospital beds in the U.S. is lower than the OECD average.</vt:lpstr>
      <vt:lpstr>Most patients in the U.S. report having a positive relationship with their regular doctor. </vt:lpstr>
      <vt:lpstr>Potential years of life lost are highest in the U.S. and Mexico.</vt:lpstr>
      <vt:lpstr>In all countries, women live longer than men. Differences in life expectancy between men and women are widest in Mexico, Japan, and Korea.</vt:lpstr>
      <vt:lpstr>In all countries, men are more likely than women to die from an avoidable cause. Differences are widest in Mexico and the U.S.</vt:lpstr>
      <vt:lpstr>Black women in the U.S. have the highest maternal death rate in the OECD.</vt:lpstr>
      <vt:lpstr>The U.S. has one of the highest suicide rates.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EXHIBITS — U.S. Health Care from a Global Perspective, 2026: Expanded Edition</dc:title>
  <dc:creator>Munira Gunja;eg@cmwf.org;rw@cmwf.org</dc:creator>
  <cp:lastModifiedBy>Jen Wilson</cp:lastModifiedBy>
  <cp:revision>8</cp:revision>
  <cp:lastPrinted>2019-10-21T14:35:30Z</cp:lastPrinted>
  <dcterms:created xsi:type="dcterms:W3CDTF">2017-08-16T13:54:52Z</dcterms:created>
  <dcterms:modified xsi:type="dcterms:W3CDTF">2026-05-27T14:19:20Z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0x0101003ADB2CA38FBBC1428DB187BDD036B8B1</vt:lpwstr>
  </property>
</Properties>
</file>