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4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5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3" r:id="rId4"/>
  </p:sldMasterIdLst>
  <p:notesMasterIdLst>
    <p:notesMasterId r:id="rId10"/>
  </p:notesMasterIdLst>
  <p:handoutMasterIdLst>
    <p:handoutMasterId r:id="rId11"/>
  </p:handoutMasterIdLst>
  <p:sldIdLst>
    <p:sldId id="305" r:id="rId5"/>
    <p:sldId id="312" r:id="rId6"/>
    <p:sldId id="307" r:id="rId7"/>
    <p:sldId id="308" r:id="rId8"/>
    <p:sldId id="310" r:id="rId9"/>
  </p:sldIdLst>
  <p:sldSz cx="9144000" cy="6858000" type="screen4x3"/>
  <p:notesSz cx="6858000" cy="9144000"/>
  <p:defaultTextStyle>
    <a:defPPr>
      <a:defRPr lang="en-US"/>
    </a:defPPr>
    <a:lvl1pPr marL="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1pPr>
    <a:lvl2pPr marL="609585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2pPr>
    <a:lvl3pPr marL="1219170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3pPr>
    <a:lvl4pPr marL="182875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4pPr>
    <a:lvl5pPr marL="243833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5pPr>
    <a:lvl6pPr marL="3047924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2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560" userDrawn="1">
          <p15:clr>
            <a:srgbClr val="A4A3A4"/>
          </p15:clr>
        </p15:guide>
        <p15:guide id="2" pos="2976" userDrawn="1">
          <p15:clr>
            <a:srgbClr val="A4A3A4"/>
          </p15:clr>
        </p15:guide>
        <p15:guide id="3" orient="horz" pos="1094" userDrawn="1">
          <p15:clr>
            <a:srgbClr val="A4A3A4"/>
          </p15:clr>
        </p15:guide>
        <p15:guide id="4" pos="249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5014FA18-9C55-878C-8EB9-CFD8986B63D2}" name="Jen Wilson" initials="JW" userId="S::jmw@cmwf.org::000f367a-3246-491c-88b4-803a33f58a8b" providerId="AD"/>
  <p188:author id="{BCEF232D-A6DF-A245-F613-C0680BF9C2CF}" name="Chris Hollander" initials="CH" userId="S::CAH@CMWF.org::45bf6f1b-2827-4b00-a19f-e2c1d925869e" providerId="AD"/>
  <p188:author id="{833EEF99-291E-FC61-8C85-FC3C9DC1E3F7}" name="Lauren Haynes" initials="LH" userId="S::lhaynes@cmwf.org::e1086cea-86e8-40f3-8683-7786cf151378" providerId="AD"/>
  <p188:author id="{2B18D7AF-C0DB-C2B5-0C6A-A0EC96A7DC13}" name="Avni Gupta" initials="AG" userId="S::agupta@cmwf.org::3505bec7-47dd-4eeb-bbfb-705ba560a42f" providerId="AD"/>
  <p188:author id="{353C60C0-70D5-4329-BC8D-53AAD007DC58}" name="Sara R. Collins" initials="SRC" userId="S::SRC@CMWF.org::dfbb467f-0fd7-48a6-a78e-014a35e76e12" providerId="AD"/>
  <p188:author id="{05B4AAE9-FA13-B4B0-0C49-DBD509A39007}" name="Relebohile Masitha" initials="RM" userId="S::rm@cmwf.org::55eff3c7-d91b-47f9-a1b1-6eb067a4a129" providerId="AD"/>
  <p188:author id="{389F75F3-6FEA-2161-94BC-5EAB0E779F29}" name="Elisa Mirkil" initials="EM" userId="S::200258@student.designacademy.nl::4b297773-7a34-4f20-811e-0fbecc21280f" providerId="AD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urnendu Biswas" initials="PB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4ABDBC"/>
    <a:srgbClr val="5F5A9D"/>
    <a:srgbClr val="E0E0E0"/>
    <a:srgbClr val="8ADAD2"/>
    <a:srgbClr val="9FE1DB"/>
    <a:srgbClr val="B6E8E3"/>
    <a:srgbClr val="CDEFEC"/>
    <a:srgbClr val="DFF5F3"/>
    <a:srgbClr val="EDF9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65850AA-212F-4D4E-B709-4DE9A17A731E}" v="3" dt="2025-02-18T23:11:46.45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66" autoAdjust="0"/>
    <p:restoredTop sz="96306" autoAdjust="0"/>
  </p:normalViewPr>
  <p:slideViewPr>
    <p:cSldViewPr snapToGrid="0">
      <p:cViewPr varScale="1">
        <p:scale>
          <a:sx n="106" d="100"/>
          <a:sy n="106" d="100"/>
        </p:scale>
        <p:origin x="1698" y="114"/>
      </p:cViewPr>
      <p:guideLst>
        <p:guide orient="horz" pos="1560"/>
        <p:guide pos="2976"/>
        <p:guide orient="horz" pos="1094"/>
        <p:guide pos="249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8" d="100"/>
          <a:sy n="48" d="100"/>
        </p:scale>
        <p:origin x="2752" y="3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commentAuthors" Target="commentAuthors.xml"/><Relationship Id="rId17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19" Type="http://schemas.microsoft.com/office/2018/10/relationships/authors" Target="author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ul Frame" userId="ded3f5c5-00e7-408d-9358-fc292cfa5078" providerId="ADAL" clId="{765850AA-212F-4D4E-B709-4DE9A17A731E}"/>
    <pc:docChg chg="modSld">
      <pc:chgData name="Paul Frame" userId="ded3f5c5-00e7-408d-9358-fc292cfa5078" providerId="ADAL" clId="{765850AA-212F-4D4E-B709-4DE9A17A731E}" dt="2025-02-18T22:35:35.291" v="33" actId="20577"/>
      <pc:docMkLst>
        <pc:docMk/>
      </pc:docMkLst>
      <pc:sldChg chg="modSp mod">
        <pc:chgData name="Paul Frame" userId="ded3f5c5-00e7-408d-9358-fc292cfa5078" providerId="ADAL" clId="{765850AA-212F-4D4E-B709-4DE9A17A731E}" dt="2025-02-18T22:33:46.724" v="24" actId="20577"/>
        <pc:sldMkLst>
          <pc:docMk/>
          <pc:sldMk cId="827610577" sldId="305"/>
        </pc:sldMkLst>
        <pc:spChg chg="mod">
          <ac:chgData name="Paul Frame" userId="ded3f5c5-00e7-408d-9358-fc292cfa5078" providerId="ADAL" clId="{765850AA-212F-4D4E-B709-4DE9A17A731E}" dt="2025-02-18T22:33:39.102" v="17" actId="20577"/>
          <ac:spMkLst>
            <pc:docMk/>
            <pc:sldMk cId="827610577" sldId="305"/>
            <ac:spMk id="2" creationId="{4F865F3D-ABB0-9F45-98FD-D3809E5842F9}"/>
          </ac:spMkLst>
        </pc:spChg>
        <pc:spChg chg="mod">
          <ac:chgData name="Paul Frame" userId="ded3f5c5-00e7-408d-9358-fc292cfa5078" providerId="ADAL" clId="{765850AA-212F-4D4E-B709-4DE9A17A731E}" dt="2025-02-18T22:33:46.724" v="24" actId="20577"/>
          <ac:spMkLst>
            <pc:docMk/>
            <pc:sldMk cId="827610577" sldId="305"/>
            <ac:spMk id="5" creationId="{2BE02FBB-0518-5843-8619-CB7C01F1B98A}"/>
          </ac:spMkLst>
        </pc:spChg>
      </pc:sldChg>
      <pc:sldChg chg="modSp mod">
        <pc:chgData name="Paul Frame" userId="ded3f5c5-00e7-408d-9358-fc292cfa5078" providerId="ADAL" clId="{765850AA-212F-4D4E-B709-4DE9A17A731E}" dt="2025-02-18T22:35:35.291" v="33" actId="20577"/>
        <pc:sldMkLst>
          <pc:docMk/>
          <pc:sldMk cId="3355469361" sldId="310"/>
        </pc:sldMkLst>
        <pc:spChg chg="mod">
          <ac:chgData name="Paul Frame" userId="ded3f5c5-00e7-408d-9358-fc292cfa5078" providerId="ADAL" clId="{765850AA-212F-4D4E-B709-4DE9A17A731E}" dt="2025-02-18T22:35:35.291" v="33" actId="20577"/>
          <ac:spMkLst>
            <pc:docMk/>
            <pc:sldMk cId="3355469361" sldId="310"/>
            <ac:spMk id="2" creationId="{4F865F3D-ABB0-9F45-98FD-D3809E5842F9}"/>
          </ac:spMkLst>
        </pc:spChg>
      </pc:sldChg>
      <pc:sldChg chg="modSp mod">
        <pc:chgData name="Paul Frame" userId="ded3f5c5-00e7-408d-9358-fc292cfa5078" providerId="ADAL" clId="{765850AA-212F-4D4E-B709-4DE9A17A731E}" dt="2025-02-18T22:27:46.241" v="10" actId="20577"/>
        <pc:sldMkLst>
          <pc:docMk/>
          <pc:sldMk cId="1403814846" sldId="312"/>
        </pc:sldMkLst>
        <pc:spChg chg="mod">
          <ac:chgData name="Paul Frame" userId="ded3f5c5-00e7-408d-9358-fc292cfa5078" providerId="ADAL" clId="{765850AA-212F-4D4E-B709-4DE9A17A731E}" dt="2025-02-18T22:27:46.241" v="10" actId="20577"/>
          <ac:spMkLst>
            <pc:docMk/>
            <pc:sldMk cId="1403814846" sldId="312"/>
            <ac:spMk id="2" creationId="{66607B8B-F25D-67DB-7A31-85823A4F0095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437389770723108E-3"/>
          <c:y val="0"/>
          <c:w val="0.98949875709980695"/>
          <c:h val="0.774289613279212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C2C-434C-80C8-247F8D9B0C7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C2C-434C-80C8-247F8D9B0C70}"/>
              </c:ext>
            </c:extLst>
          </c:dPt>
          <c:dPt>
            <c:idx val="2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C2C-434C-80C8-247F8D9B0C70}"/>
              </c:ext>
            </c:extLst>
          </c:dPt>
          <c:dPt>
            <c:idx val="3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C2C-434C-80C8-247F8D9B0C70}"/>
              </c:ext>
            </c:extLst>
          </c:dPt>
          <c:dPt>
            <c:idx val="4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C2C-434C-80C8-247F8D9B0C70}"/>
              </c:ext>
            </c:extLst>
          </c:dPt>
          <c:dPt>
            <c:idx val="5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4C2C-434C-80C8-247F8D9B0C70}"/>
              </c:ext>
            </c:extLst>
          </c:dPt>
          <c:dPt>
            <c:idx val="6"/>
            <c:invertIfNegative val="0"/>
            <c:bubble3D val="0"/>
            <c:spPr>
              <a:solidFill>
                <a:schemeClr val="bg2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4C2C-434C-80C8-247F8D9B0C70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4C2C-434C-80C8-247F8D9B0C70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4C2C-434C-80C8-247F8D9B0C70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4C2C-434C-80C8-247F8D9B0C70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4C2C-434C-80C8-247F8D9B0C70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4C2C-434C-80C8-247F8D9B0C70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4C2C-434C-80C8-247F8D9B0C70}"/>
              </c:ext>
            </c:extLst>
          </c:dPt>
          <c:dPt>
            <c:idx val="13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0-4C2C-434C-80C8-247F8D9B0C70}"/>
              </c:ext>
            </c:extLst>
          </c:dPt>
          <c:dPt>
            <c:idx val="14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DAD1-4016-83F3-F80BE2E727ED}"/>
              </c:ext>
            </c:extLst>
          </c:dPt>
          <c:dPt>
            <c:idx val="15"/>
            <c:invertIfNegative val="0"/>
            <c:bubble3D val="0"/>
            <c:spPr>
              <a:solidFill>
                <a:schemeClr val="bg2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4C2C-434C-80C8-247F8D9B0C70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4C2C-434C-80C8-247F8D9B0C70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E-4C2C-434C-80C8-247F8D9B0C70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Sheet1!$A$2:$A$14</c:f>
              <c:strCache>
                <c:ptCount val="13"/>
                <c:pt idx="0">
                  <c:v>Total</c:v>
                </c:pt>
                <c:pt idx="2">
                  <c:v>&lt;$50K</c:v>
                </c:pt>
                <c:pt idx="3">
                  <c:v>$50K–
$75K</c:v>
                </c:pt>
                <c:pt idx="4">
                  <c:v>$75K–
$100K</c:v>
                </c:pt>
                <c:pt idx="5">
                  <c:v>$100K+</c:v>
                </c:pt>
                <c:pt idx="7">
                  <c:v>Difficulty
in activity</c:v>
                </c:pt>
                <c:pt idx="8">
                  <c:v>No
difficulty</c:v>
                </c:pt>
                <c:pt idx="10">
                  <c:v>Black</c:v>
                </c:pt>
                <c:pt idx="11">
                  <c:v>White</c:v>
                </c:pt>
                <c:pt idx="12">
                  <c:v>Hispanic</c:v>
                </c:pt>
              </c:strCache>
            </c:strRef>
          </c:cat>
          <c:val>
            <c:numRef>
              <c:f>Sheet1!$B$2:$B$14</c:f>
              <c:numCache>
                <c:formatCode>General</c:formatCode>
                <c:ptCount val="13"/>
                <c:pt idx="0" formatCode="0%">
                  <c:v>0.82569999999999999</c:v>
                </c:pt>
                <c:pt idx="2" formatCode="0.00%">
                  <c:v>0.88190000000000002</c:v>
                </c:pt>
                <c:pt idx="3" formatCode="0.00%">
                  <c:v>0.80589999999999995</c:v>
                </c:pt>
                <c:pt idx="4" formatCode="0.00%">
                  <c:v>0.82130000000000003</c:v>
                </c:pt>
                <c:pt idx="5" formatCode="0.00%">
                  <c:v>0.7762</c:v>
                </c:pt>
                <c:pt idx="7" formatCode="0%">
                  <c:v>0.89870000000000005</c:v>
                </c:pt>
                <c:pt idx="8" formatCode="0%">
                  <c:v>0.81850000000000001</c:v>
                </c:pt>
                <c:pt idx="10" formatCode="0.00%">
                  <c:v>0.89190000000000003</c:v>
                </c:pt>
                <c:pt idx="11" formatCode="0.00%">
                  <c:v>0.81899999999999995</c:v>
                </c:pt>
                <c:pt idx="12" formatCode="0.00%">
                  <c:v>0.94810000000000005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4C2C-434C-80C8-247F8D9B0C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"/>
        <c:overlap val="20"/>
        <c:axId val="1702768639"/>
        <c:axId val="1708641503"/>
      </c:barChart>
      <c:catAx>
        <c:axId val="17027686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08641503"/>
        <c:crosses val="autoZero"/>
        <c:auto val="1"/>
        <c:lblAlgn val="ctr"/>
        <c:lblOffset val="100"/>
        <c:noMultiLvlLbl val="0"/>
      </c:catAx>
      <c:valAx>
        <c:axId val="1708641503"/>
        <c:scaling>
          <c:orientation val="minMax"/>
          <c:max val="1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1702768639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0668078901156239E-2"/>
          <c:y val="0.14790673414130898"/>
          <c:w val="0.98933192109884383"/>
          <c:h val="0.77808566089506215"/>
        </c:manualLayout>
      </c:layout>
      <c:barChart>
        <c:barDir val="col"/>
        <c:grouping val="percentStacked"/>
        <c:varyColors val="0"/>
        <c:ser>
          <c:idx val="0"/>
          <c:order val="0"/>
          <c:tx>
            <c:strRef>
              <c:f>Sheet1!$B$2</c:f>
              <c:strCache>
                <c:ptCount val="1"/>
                <c:pt idx="0">
                  <c:v>Benefits are important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C2C-434C-80C8-247F8D9B0C7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C2C-434C-80C8-247F8D9B0C7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C2C-434C-80C8-247F8D9B0C70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C2C-434C-80C8-247F8D9B0C70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C2C-434C-80C8-247F8D9B0C70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4C2C-434C-80C8-247F8D9B0C70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4C2C-434C-80C8-247F8D9B0C70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4C2C-434C-80C8-247F8D9B0C70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4C2C-434C-80C8-247F8D9B0C70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4C2C-434C-80C8-247F8D9B0C70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4C2C-434C-80C8-247F8D9B0C70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4C2C-434C-80C8-247F8D9B0C70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4C2C-434C-80C8-247F8D9B0C70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0-4C2C-434C-80C8-247F8D9B0C70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DAD1-4016-83F3-F80BE2E727ED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4C2C-434C-80C8-247F8D9B0C70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4C2C-434C-80C8-247F8D9B0C70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E-4C2C-434C-80C8-247F8D9B0C70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Sheet1!$A$3:$A$4</c:f>
              <c:strCache>
                <c:ptCount val="2"/>
                <c:pt idx="0">
                  <c:v>Medicare Advantage</c:v>
                </c:pt>
                <c:pt idx="1">
                  <c:v>Traditional Medicare</c:v>
                </c:pt>
              </c:strCache>
            </c:strRef>
          </c:cat>
          <c:val>
            <c:numRef>
              <c:f>Sheet1!$B$3:$B$4</c:f>
              <c:numCache>
                <c:formatCode>0%</c:formatCode>
                <c:ptCount val="2"/>
                <c:pt idx="0">
                  <c:v>0.89359999999999995</c:v>
                </c:pt>
                <c:pt idx="1">
                  <c:v>0.74439999999999995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4C2C-434C-80C8-247F8D9B0C70}"/>
            </c:ext>
          </c:extLst>
        </c:ser>
        <c:ser>
          <c:idx val="1"/>
          <c:order val="1"/>
          <c:tx>
            <c:strRef>
              <c:f>Sheet1!$C$2</c:f>
              <c:strCache>
                <c:ptCount val="1"/>
                <c:pt idx="0">
                  <c:v>Not important</c:v>
                </c:pt>
              </c:strCache>
            </c:strRef>
          </c:tx>
          <c:spPr>
            <a:solidFill>
              <a:schemeClr val="tx1">
                <a:lumMod val="50000"/>
                <a:lumOff val="50000"/>
                <a:alpha val="8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anchor="ctr" anchorCtr="1"/>
              <a:lstStyle/>
              <a:p>
                <a:pPr>
                  <a:defRPr sz="1197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Sheet1!$A$3:$A$4</c:f>
              <c:strCache>
                <c:ptCount val="2"/>
                <c:pt idx="0">
                  <c:v>Medicare Advantage</c:v>
                </c:pt>
                <c:pt idx="1">
                  <c:v>Traditional Medicare</c:v>
                </c:pt>
              </c:strCache>
            </c:strRef>
          </c:cat>
          <c:val>
            <c:numRef>
              <c:f>Sheet1!$C$3:$C$4</c:f>
              <c:numCache>
                <c:formatCode>0%</c:formatCode>
                <c:ptCount val="2"/>
                <c:pt idx="0">
                  <c:v>0.10639999999999999</c:v>
                </c:pt>
                <c:pt idx="1">
                  <c:v>0.25559999999999999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4-ED36-4D81-9D0E-3B41294C7685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100"/>
        <c:axId val="1702768639"/>
        <c:axId val="1708641503"/>
      </c:barChart>
      <c:catAx>
        <c:axId val="17027686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08641503"/>
        <c:crosses val="autoZero"/>
        <c:auto val="1"/>
        <c:lblAlgn val="ctr"/>
        <c:lblOffset val="100"/>
        <c:noMultiLvlLbl val="0"/>
      </c:catAx>
      <c:valAx>
        <c:axId val="1708641503"/>
        <c:scaling>
          <c:orientation val="minMax"/>
          <c:max val="1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1702768639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>
          <a:solidFill>
            <a:schemeClr val="tx1"/>
          </a:solidFill>
        </a:defRPr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"/>
          <c:y val="0.13720905970812153"/>
          <c:w val="1"/>
          <c:h val="0.78864994183599724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C2C-434C-80C8-247F8D9B0C70}"/>
              </c:ext>
            </c:extLst>
          </c:dPt>
          <c:dPt>
            <c:idx val="1"/>
            <c:invertIfNegative val="0"/>
            <c:bubble3D val="0"/>
            <c:spPr>
              <a:solidFill>
                <a:schemeClr val="tx1">
                  <a:lumMod val="50000"/>
                  <a:lumOff val="50000"/>
                  <a:alpha val="8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C2C-434C-80C8-247F8D9B0C7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C2C-434C-80C8-247F8D9B0C70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C2C-434C-80C8-247F8D9B0C70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C2C-434C-80C8-247F8D9B0C70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4C2C-434C-80C8-247F8D9B0C70}"/>
              </c:ext>
            </c:extLst>
          </c:dPt>
          <c:dPt>
            <c:idx val="6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4C2C-434C-80C8-247F8D9B0C70}"/>
              </c:ext>
            </c:extLst>
          </c:dPt>
          <c:dPt>
            <c:idx val="7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4C2C-434C-80C8-247F8D9B0C70}"/>
              </c:ext>
            </c:extLst>
          </c:dPt>
          <c:dPt>
            <c:idx val="8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4C2C-434C-80C8-247F8D9B0C70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4C2C-434C-80C8-247F8D9B0C70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4C2C-434C-80C8-247F8D9B0C70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4C2C-434C-80C8-247F8D9B0C70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4C2C-434C-80C8-247F8D9B0C70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0-4C2C-434C-80C8-247F8D9B0C70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DAD1-4016-83F3-F80BE2E727ED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4C2C-434C-80C8-247F8D9B0C70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4C2C-434C-80C8-247F8D9B0C70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E-4C2C-434C-80C8-247F8D9B0C70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Sheet1!$A$7:$A$8</c:f>
              <c:strCache>
                <c:ptCount val="2"/>
                <c:pt idx="0">
                  <c:v>Benefits are important</c:v>
                </c:pt>
                <c:pt idx="1">
                  <c:v>Not important</c:v>
                </c:pt>
              </c:strCache>
            </c:strRef>
          </c:cat>
          <c:val>
            <c:numRef>
              <c:f>Sheet1!$B$7:$B$8</c:f>
              <c:numCache>
                <c:formatCode>0%</c:formatCode>
                <c:ptCount val="2"/>
                <c:pt idx="0">
                  <c:v>0.72499999999999998</c:v>
                </c:pt>
                <c:pt idx="1">
                  <c:v>0.4738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4C2C-434C-80C8-247F8D9B0C70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50"/>
        <c:overlap val="20"/>
        <c:axId val="1702768639"/>
        <c:axId val="1708641503"/>
      </c:barChart>
      <c:catAx>
        <c:axId val="17027686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08641503"/>
        <c:crosses val="autoZero"/>
        <c:auto val="1"/>
        <c:lblAlgn val="ctr"/>
        <c:lblOffset val="100"/>
        <c:noMultiLvlLbl val="0"/>
      </c:catAx>
      <c:valAx>
        <c:axId val="1708641503"/>
        <c:scaling>
          <c:orientation val="minMax"/>
          <c:max val="1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1702768639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6118540737963313E-3"/>
          <c:y val="0"/>
          <c:w val="0.97440319960004995"/>
          <c:h val="0.73840582887724249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C2C-434C-80C8-247F8D9B0C7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C2C-434C-80C8-247F8D9B0C7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C2C-434C-80C8-247F8D9B0C70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C2C-434C-80C8-247F8D9B0C70}"/>
              </c:ext>
            </c:extLst>
          </c:dPt>
          <c:dPt>
            <c:idx val="4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C2C-434C-80C8-247F8D9B0C70}"/>
              </c:ext>
            </c:extLst>
          </c:dPt>
          <c:dPt>
            <c:idx val="5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4C2C-434C-80C8-247F8D9B0C70}"/>
              </c:ext>
            </c:extLst>
          </c:dPt>
          <c:dPt>
            <c:idx val="6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4C2C-434C-80C8-247F8D9B0C70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4C2C-434C-80C8-247F8D9B0C70}"/>
              </c:ext>
            </c:extLst>
          </c:dPt>
          <c:dPt>
            <c:idx val="8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4C2C-434C-80C8-247F8D9B0C70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4C2C-434C-80C8-247F8D9B0C70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4C2C-434C-80C8-247F8D9B0C70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4C2C-434C-80C8-247F8D9B0C70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4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4C2C-434C-80C8-247F8D9B0C70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0-4C2C-434C-80C8-247F8D9B0C70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DAD1-4016-83F3-F80BE2E727ED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4C2C-434C-80C8-247F8D9B0C70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4C2C-434C-80C8-247F8D9B0C70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E-4C2C-434C-80C8-247F8D9B0C70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Sheet1!$A$2:$A$17</c:f>
              <c:strCache>
                <c:ptCount val="16"/>
                <c:pt idx="0">
                  <c:v>Total</c:v>
                </c:pt>
                <c:pt idx="2">
                  <c:v>Benefits
are
important</c:v>
                </c:pt>
                <c:pt idx="3">
                  <c:v>Not
important</c:v>
                </c:pt>
                <c:pt idx="5">
                  <c:v>&lt;$50K</c:v>
                </c:pt>
                <c:pt idx="6">
                  <c:v>$50K–
$75K</c:v>
                </c:pt>
                <c:pt idx="7">
                  <c:v>$75K–
$100K</c:v>
                </c:pt>
                <c:pt idx="8">
                  <c:v>$100K+</c:v>
                </c:pt>
                <c:pt idx="10">
                  <c:v>Difficulty
in
activity</c:v>
                </c:pt>
                <c:pt idx="11">
                  <c:v>No
difficulty</c:v>
                </c:pt>
                <c:pt idx="13">
                  <c:v>Black</c:v>
                </c:pt>
                <c:pt idx="14">
                  <c:v>White</c:v>
                </c:pt>
                <c:pt idx="15">
                  <c:v>Hispanic</c:v>
                </c:pt>
              </c:strCache>
            </c:strRef>
          </c:cat>
          <c:val>
            <c:numRef>
              <c:f>Sheet1!$B$2:$B$17</c:f>
              <c:numCache>
                <c:formatCode>General</c:formatCode>
                <c:ptCount val="16"/>
                <c:pt idx="0" formatCode="0%">
                  <c:v>0.4209</c:v>
                </c:pt>
                <c:pt idx="2" formatCode="0%">
                  <c:v>0.43969999999999998</c:v>
                </c:pt>
                <c:pt idx="3" formatCode="0%">
                  <c:v>0.28810000000000002</c:v>
                </c:pt>
                <c:pt idx="5" formatCode="0.00%">
                  <c:v>0.42549999999999999</c:v>
                </c:pt>
                <c:pt idx="6" formatCode="0.00%">
                  <c:v>0.45469999999999999</c:v>
                </c:pt>
                <c:pt idx="7" formatCode="0.00%">
                  <c:v>0.4718</c:v>
                </c:pt>
                <c:pt idx="8" formatCode="0.00%">
                  <c:v>0.39910000000000001</c:v>
                </c:pt>
                <c:pt idx="10" formatCode="0%">
                  <c:v>0.377</c:v>
                </c:pt>
                <c:pt idx="11" formatCode="0%">
                  <c:v>0.43099999999999999</c:v>
                </c:pt>
                <c:pt idx="13" formatCode="0.00%">
                  <c:v>0.45196999999999998</c:v>
                </c:pt>
                <c:pt idx="14" formatCode="0.00%">
                  <c:v>0.43830000000000002</c:v>
                </c:pt>
                <c:pt idx="15" formatCode="0.00%">
                  <c:v>0.46639999999999998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4C2C-434C-80C8-247F8D9B0C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"/>
        <c:overlap val="20"/>
        <c:axId val="1702768639"/>
        <c:axId val="1708641503"/>
      </c:barChart>
      <c:catAx>
        <c:axId val="17027686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08641503"/>
        <c:crosses val="autoZero"/>
        <c:auto val="0"/>
        <c:lblAlgn val="ctr"/>
        <c:lblOffset val="100"/>
        <c:noMultiLvlLbl val="0"/>
      </c:catAx>
      <c:valAx>
        <c:axId val="1708641503"/>
        <c:scaling>
          <c:orientation val="minMax"/>
          <c:max val="0.8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1702768639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5.1035842741879488E-3"/>
          <c:y val="0"/>
          <c:w val="0.98611262481078754"/>
          <c:h val="0.7396912918138821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/>
              </a:solidFill>
              <a:ln>
                <a:solidFill>
                  <a:schemeClr val="accen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4C2C-434C-80C8-247F8D9B0C7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C2C-434C-80C8-247F8D9B0C7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C2C-434C-80C8-247F8D9B0C70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C2C-434C-80C8-247F8D9B0C70}"/>
              </c:ext>
            </c:extLst>
          </c:dPt>
          <c:dPt>
            <c:idx val="4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C2C-434C-80C8-247F8D9B0C70}"/>
              </c:ext>
            </c:extLst>
          </c:dPt>
          <c:dPt>
            <c:idx val="5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4C2C-434C-80C8-247F8D9B0C70}"/>
              </c:ext>
            </c:extLst>
          </c:dPt>
          <c:dPt>
            <c:idx val="6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4C2C-434C-80C8-247F8D9B0C70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4C2C-434C-80C8-247F8D9B0C70}"/>
              </c:ext>
            </c:extLst>
          </c:dPt>
          <c:dPt>
            <c:idx val="8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4C2C-434C-80C8-247F8D9B0C70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4C2C-434C-80C8-247F8D9B0C70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4C2C-434C-80C8-247F8D9B0C70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4C2C-434C-80C8-247F8D9B0C70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4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4C2C-434C-80C8-247F8D9B0C70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0-4C2C-434C-80C8-247F8D9B0C70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DAD1-4016-83F3-F80BE2E727ED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4C2C-434C-80C8-247F8D9B0C70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4C2C-434C-80C8-247F8D9B0C70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E-4C2C-434C-80C8-247F8D9B0C70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Sheet1!$A$2:$A$17</c:f>
              <c:strCache>
                <c:ptCount val="16"/>
                <c:pt idx="0">
                  <c:v>Total</c:v>
                </c:pt>
                <c:pt idx="2">
                  <c:v>Benefits
are
important</c:v>
                </c:pt>
                <c:pt idx="3">
                  <c:v>Not
important</c:v>
                </c:pt>
                <c:pt idx="5">
                  <c:v>&lt;$50K</c:v>
                </c:pt>
                <c:pt idx="6">
                  <c:v>$50K–
$75K</c:v>
                </c:pt>
                <c:pt idx="7">
                  <c:v>$75K–
$100K</c:v>
                </c:pt>
                <c:pt idx="8">
                  <c:v>$100K+</c:v>
                </c:pt>
                <c:pt idx="10">
                  <c:v>Difficulty
in
activity</c:v>
                </c:pt>
                <c:pt idx="11">
                  <c:v>No
difficulty</c:v>
                </c:pt>
                <c:pt idx="13">
                  <c:v>Black</c:v>
                </c:pt>
                <c:pt idx="14">
                  <c:v>White</c:v>
                </c:pt>
                <c:pt idx="15">
                  <c:v>Hispanic</c:v>
                </c:pt>
              </c:strCache>
            </c:strRef>
          </c:cat>
          <c:val>
            <c:numRef>
              <c:f>Sheet1!$B$2:$B$17</c:f>
              <c:numCache>
                <c:formatCode>General</c:formatCode>
                <c:ptCount val="16"/>
                <c:pt idx="0" formatCode="0%">
                  <c:v>0.40629999999999999</c:v>
                </c:pt>
                <c:pt idx="2" formatCode="0%">
                  <c:v>0.42980000000000002</c:v>
                </c:pt>
                <c:pt idx="3" formatCode="0%">
                  <c:v>0.23139999999999999</c:v>
                </c:pt>
                <c:pt idx="5" formatCode="0.00%">
                  <c:v>0.44379999999999997</c:v>
                </c:pt>
                <c:pt idx="6" formatCode="0.00%">
                  <c:v>0.41339999999999999</c:v>
                </c:pt>
                <c:pt idx="7" formatCode="0.00%">
                  <c:v>0.41489999999999999</c:v>
                </c:pt>
                <c:pt idx="8" formatCode="0.00%">
                  <c:v>0.37669999999999998</c:v>
                </c:pt>
                <c:pt idx="10" formatCode="0%">
                  <c:v>0.37040000000000001</c:v>
                </c:pt>
                <c:pt idx="11" formatCode="0%">
                  <c:v>0.4143</c:v>
                </c:pt>
                <c:pt idx="13" formatCode="0.00%">
                  <c:v>0.48730000000000001</c:v>
                </c:pt>
                <c:pt idx="14" formatCode="0.00%">
                  <c:v>0.42509999999999998</c:v>
                </c:pt>
                <c:pt idx="15" formatCode="0.00%">
                  <c:v>0.45400000000000001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4C2C-434C-80C8-247F8D9B0C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"/>
        <c:overlap val="20"/>
        <c:axId val="1702768639"/>
        <c:axId val="1708641503"/>
      </c:barChart>
      <c:catAx>
        <c:axId val="17027686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08641503"/>
        <c:crosses val="autoZero"/>
        <c:auto val="1"/>
        <c:lblAlgn val="ctr"/>
        <c:lblOffset val="100"/>
        <c:noMultiLvlLbl val="0"/>
      </c:catAx>
      <c:valAx>
        <c:axId val="1708641503"/>
        <c:scaling>
          <c:orientation val="minMax"/>
          <c:max val="0.8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1702768639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2009193295282536E-3"/>
          <c:y val="0"/>
          <c:w val="0.98806038134122121"/>
          <c:h val="0.7365626257933137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Percent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chemeClr val="tx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1-4C2C-434C-80C8-247F8D9B0C70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3-4C2C-434C-80C8-247F8D9B0C70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5-4C2C-434C-80C8-247F8D9B0C70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7-4C2C-434C-80C8-247F8D9B0C70}"/>
              </c:ext>
            </c:extLst>
          </c:dPt>
          <c:dPt>
            <c:idx val="4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9-4C2C-434C-80C8-247F8D9B0C70}"/>
              </c:ext>
            </c:extLst>
          </c:dPt>
          <c:dPt>
            <c:idx val="5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B-4C2C-434C-80C8-247F8D9B0C70}"/>
              </c:ext>
            </c:extLst>
          </c:dPt>
          <c:dPt>
            <c:idx val="6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D-4C2C-434C-80C8-247F8D9B0C70}"/>
              </c:ext>
            </c:extLst>
          </c:dPt>
          <c:dPt>
            <c:idx val="7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F-4C2C-434C-80C8-247F8D9B0C70}"/>
              </c:ext>
            </c:extLst>
          </c:dPt>
          <c:dPt>
            <c:idx val="8"/>
            <c:invertIfNegative val="0"/>
            <c:bubble3D val="0"/>
            <c:spPr>
              <a:solidFill>
                <a:schemeClr val="bg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1-4C2C-434C-80C8-247F8D9B0C70}"/>
              </c:ext>
            </c:extLst>
          </c:dPt>
          <c:dPt>
            <c:idx val="9"/>
            <c:invertIfNegative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3-4C2C-434C-80C8-247F8D9B0C70}"/>
              </c:ext>
            </c:extLst>
          </c:dPt>
          <c:dPt>
            <c:idx val="10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5-4C2C-434C-80C8-247F8D9B0C70}"/>
              </c:ext>
            </c:extLst>
          </c:dPt>
          <c:dPt>
            <c:idx val="11"/>
            <c:invertIfNegative val="0"/>
            <c:bubble3D val="0"/>
            <c:spPr>
              <a:solidFill>
                <a:schemeClr val="accent2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7-4C2C-434C-80C8-247F8D9B0C70}"/>
              </c:ext>
            </c:extLst>
          </c:dPt>
          <c:dPt>
            <c:idx val="12"/>
            <c:invertIfNegative val="0"/>
            <c:bubble3D val="0"/>
            <c:spPr>
              <a:solidFill>
                <a:schemeClr val="accent4">
                  <a:alpha val="70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9-4C2C-434C-80C8-247F8D9B0C70}"/>
              </c:ext>
            </c:extLst>
          </c:dPt>
          <c:dPt>
            <c:idx val="13"/>
            <c:invertIfNegative val="0"/>
            <c:bubble3D val="0"/>
            <c:spPr>
              <a:solidFill>
                <a:schemeClr val="accent4">
                  <a:alpha val="99000"/>
                </a:schemeClr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20-4C2C-434C-80C8-247F8D9B0C70}"/>
              </c:ext>
            </c:extLst>
          </c:dPt>
          <c:dPt>
            <c:idx val="14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00-DAD1-4016-83F3-F80BE2E727ED}"/>
              </c:ext>
            </c:extLst>
          </c:dPt>
          <c:dPt>
            <c:idx val="15"/>
            <c:invertIfNegative val="0"/>
            <c:bubble3D val="0"/>
            <c:spPr>
              <a:solidFill>
                <a:schemeClr val="accent4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B-4C2C-434C-80C8-247F8D9B0C70}"/>
              </c:ext>
            </c:extLst>
          </c:dPt>
          <c:dPt>
            <c:idx val="16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F-4C2C-434C-80C8-247F8D9B0C70}"/>
              </c:ext>
            </c:extLst>
          </c:dPt>
          <c:dPt>
            <c:idx val="17"/>
            <c:invertIfNegative val="0"/>
            <c:bubble3D val="0"/>
            <c:spPr>
              <a:solidFill>
                <a:schemeClr val="accent3"/>
              </a:solidFill>
              <a:ln>
                <a:noFill/>
              </a:ln>
              <a:effectLst/>
            </c:spPr>
            <c:extLst>
              <c:ext xmlns:c16="http://schemas.microsoft.com/office/drawing/2014/chart" uri="{C3380CC4-5D6E-409C-BE32-E72D297353CC}">
                <c16:uniqueId val="{0000001E-4C2C-434C-80C8-247F8D9B0C70}"/>
              </c:ext>
            </c:extLst>
          </c:dPt>
          <c:dLbls>
            <c:numFmt formatCode="0%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Sheet1!$A$2:$A$17</c:f>
              <c:strCache>
                <c:ptCount val="16"/>
                <c:pt idx="0">
                  <c:v>Total</c:v>
                </c:pt>
                <c:pt idx="2">
                  <c:v>Benefits
are
important</c:v>
                </c:pt>
                <c:pt idx="3">
                  <c:v>Not
important</c:v>
                </c:pt>
                <c:pt idx="5">
                  <c:v>&lt;$50K</c:v>
                </c:pt>
                <c:pt idx="6">
                  <c:v>$50K–
$75K</c:v>
                </c:pt>
                <c:pt idx="7">
                  <c:v>$75K–
$100K</c:v>
                </c:pt>
                <c:pt idx="8">
                  <c:v>$100K+</c:v>
                </c:pt>
                <c:pt idx="10">
                  <c:v>Difficulty
in
activity</c:v>
                </c:pt>
                <c:pt idx="11">
                  <c:v>No
difficulty</c:v>
                </c:pt>
                <c:pt idx="13">
                  <c:v>Black</c:v>
                </c:pt>
                <c:pt idx="14">
                  <c:v>White</c:v>
                </c:pt>
                <c:pt idx="15">
                  <c:v>Hispanic</c:v>
                </c:pt>
              </c:strCache>
            </c:strRef>
          </c:cat>
          <c:val>
            <c:numRef>
              <c:f>Sheet1!$B$2:$B$17</c:f>
              <c:numCache>
                <c:formatCode>General</c:formatCode>
                <c:ptCount val="16"/>
                <c:pt idx="0" formatCode="0%">
                  <c:v>0.46288000000000001</c:v>
                </c:pt>
                <c:pt idx="2" formatCode="0%">
                  <c:v>0.49</c:v>
                </c:pt>
                <c:pt idx="3" formatCode="0%">
                  <c:v>0.26255000000000001</c:v>
                </c:pt>
                <c:pt idx="5" formatCode="0.00%">
                  <c:v>0.54779999999999995</c:v>
                </c:pt>
                <c:pt idx="6" formatCode="0.00%">
                  <c:v>0.50190000000000001</c:v>
                </c:pt>
                <c:pt idx="7" formatCode="0.00%">
                  <c:v>0.34050000000000002</c:v>
                </c:pt>
                <c:pt idx="8" formatCode="0.00%">
                  <c:v>0.29360000000000003</c:v>
                </c:pt>
                <c:pt idx="10" formatCode="0%">
                  <c:v>0.4405</c:v>
                </c:pt>
                <c:pt idx="11" formatCode="0%">
                  <c:v>0.4677</c:v>
                </c:pt>
                <c:pt idx="13" formatCode="0.00%">
                  <c:v>0.51470000000000005</c:v>
                </c:pt>
                <c:pt idx="14" formatCode="0.00%">
                  <c:v>0.49390000000000001</c:v>
                </c:pt>
                <c:pt idx="15" formatCode="0.00%">
                  <c:v>0.50029999999999997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C-4C2C-434C-80C8-247F8D9B0C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"/>
        <c:overlap val="20"/>
        <c:axId val="1702768639"/>
        <c:axId val="1708641503"/>
      </c:barChart>
      <c:catAx>
        <c:axId val="17027686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00" b="0" i="0" u="none" strike="noStrike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08641503"/>
        <c:crosses val="autoZero"/>
        <c:auto val="1"/>
        <c:lblAlgn val="ctr"/>
        <c:lblOffset val="100"/>
        <c:noMultiLvlLbl val="0"/>
      </c:catAx>
      <c:valAx>
        <c:axId val="1708641503"/>
        <c:scaling>
          <c:orientation val="minMax"/>
          <c:max val="0.8"/>
          <c:min val="0"/>
        </c:scaling>
        <c:delete val="1"/>
        <c:axPos val="l"/>
        <c:numFmt formatCode="0%" sourceLinked="1"/>
        <c:majorTickMark val="out"/>
        <c:minorTickMark val="none"/>
        <c:tickLblPos val="nextTo"/>
        <c:crossAx val="1702768639"/>
        <c:crosses val="autoZero"/>
        <c:crossBetween val="between"/>
        <c:majorUnit val="0.2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b="1">
              <a:latin typeface="Suisse Int'l Bold" panose="020B0804000000000000" pitchFamily="34" charset="77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E75CA9-D3DC-4CC4-B26F-4572B05774CA}" type="datetimeFigureOut">
              <a:rPr lang="en-US" b="1" smtClean="0">
                <a:latin typeface="Suisse Int'l Bold" panose="020B0804000000000000" pitchFamily="34" charset="77"/>
              </a:rPr>
              <a:t>2/18/2025</a:t>
            </a:fld>
            <a:endParaRPr lang="en-US" b="1">
              <a:latin typeface="Suisse Int'l Bold" panose="020B0804000000000000" pitchFamily="34" charset="77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b="1">
              <a:latin typeface="Suisse Int'l Bold" panose="020B0804000000000000" pitchFamily="34" charset="77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2E6626-612B-455B-9FD1-DD7A1306BEA5}" type="slidenum">
              <a:rPr lang="en-US" b="1" smtClean="0">
                <a:latin typeface="Suisse Int'l Bold" panose="020B0804000000000000" pitchFamily="34" charset="77"/>
              </a:rPr>
              <a:t>‹#›</a:t>
            </a:fld>
            <a:endParaRPr lang="en-US" b="1">
              <a:latin typeface="Suisse Int'l Bold" panose="020B0804000000000000" pitchFamily="34" charset="77"/>
            </a:endParaRPr>
          </a:p>
        </p:txBody>
      </p:sp>
    </p:spTree>
    <p:extLst>
      <p:ext uri="{BB962C8B-B14F-4D97-AF65-F5344CB8AC3E}">
        <p14:creationId xmlns:p14="http://schemas.microsoft.com/office/powerpoint/2010/main" val="2577551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1" i="0">
                <a:latin typeface="Suisse Int'l Bold" panose="020B0804000000000000" pitchFamily="34" charset="77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1" i="0">
                <a:latin typeface="Suisse Int'l Bold" panose="020B0804000000000000" pitchFamily="34" charset="77"/>
              </a:defRPr>
            </a:lvl1pPr>
          </a:lstStyle>
          <a:p>
            <a:fld id="{03A1D146-B4E0-1741-B9EE-9789392EFCC4}" type="datetimeFigureOut">
              <a:rPr lang="en-US" smtClean="0"/>
              <a:pPr/>
              <a:t>2/18/2025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1" i="0">
                <a:latin typeface="Suisse Int'l Bold" panose="020B0804000000000000" pitchFamily="34" charset="77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1" i="0">
                <a:latin typeface="Suisse Int'l Bold" panose="020B0804000000000000" pitchFamily="34" charset="77"/>
              </a:defRPr>
            </a:lvl1pPr>
          </a:lstStyle>
          <a:p>
            <a:fld id="{97863621-2E60-B848-8968-B0341E26A31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024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1pPr>
    <a:lvl2pPr marL="609585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2pPr>
    <a:lvl3pPr marL="1219170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3pPr>
    <a:lvl4pPr marL="1828754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4pPr>
    <a:lvl5pPr marL="2438339" algn="l" defTabSz="609585" rtl="0" eaLnBrk="1" latinLnBrk="0" hangingPunct="1">
      <a:defRPr sz="1600" b="1" i="0" kern="1200">
        <a:solidFill>
          <a:schemeClr val="tx1"/>
        </a:solidFill>
        <a:latin typeface="Suisse Int'l Bold" panose="020B0804000000000000" pitchFamily="34" charset="77"/>
        <a:ea typeface="+mn-ea"/>
        <a:cs typeface="+mn-cs"/>
      </a:defRPr>
    </a:lvl5pPr>
    <a:lvl6pPr marL="3047924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609585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979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3631D2-0A7E-B46B-6FCC-D35DD2339F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13BD6E2-0266-1BF6-B475-2ED77875483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CE16B22-657E-AD51-ACD7-9088782E4A2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2597E7-C201-5758-14BE-C664A7A3B11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89953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98897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0797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sz="1200" b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7863621-2E60-B848-8968-B0341E26A312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77621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Graph Layout: 0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3">
            <a:extLst>
              <a:ext uri="{FF2B5EF4-FFF2-40B4-BE49-F238E27FC236}">
                <a16:creationId xmlns:a16="http://schemas.microsoft.com/office/drawing/2014/main" id="{5FEA9BB7-F188-5443-B4C2-E09C82B82C23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2" name="TextBox 1"/>
          <p:cNvSpPr txBox="1"/>
          <p:nvPr userDrawn="1"/>
        </p:nvSpPr>
        <p:spPr>
          <a:xfrm>
            <a:off x="71499" y="6394513"/>
            <a:ext cx="7128793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Source: Avni Gupta, Gretchen Jacobson, and Faith Leonard, </a:t>
            </a:r>
            <a:r>
              <a:rPr lang="en-US" sz="800" b="0" i="1" dirty="0">
                <a:latin typeface="Arial" panose="020B0604020202020204" pitchFamily="34" charset="0"/>
                <a:cs typeface="Arial" panose="020B0604020202020204" pitchFamily="34" charset="0"/>
              </a:rPr>
              <a:t>How Much Do Medicare Advantage Enrollees Value and Use Their Supplemental Benefits?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 (Commonwealth Fund, Feb. 2025). </a:t>
            </a:r>
            <a:r>
              <a:rPr lang="en-US" sz="8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doi</a:t>
            </a:r>
            <a:endParaRPr lang="en-US" sz="800" b="0" i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3" name="Title 1"/>
          <p:cNvSpPr>
            <a:spLocks noGrp="1"/>
          </p:cNvSpPr>
          <p:nvPr>
            <p:ph type="ctrTitle" hasCustomPrompt="1"/>
          </p:nvPr>
        </p:nvSpPr>
        <p:spPr>
          <a:xfrm>
            <a:off x="71499" y="260648"/>
            <a:ext cx="8961120" cy="756084"/>
          </a:xfrm>
          <a:effectLst/>
        </p:spPr>
        <p:txBody>
          <a:bodyPr anchor="t">
            <a:normAutofit/>
          </a:bodyPr>
          <a:lstStyle>
            <a:lvl1pPr algn="l">
              <a:lnSpc>
                <a:spcPct val="110000"/>
              </a:lnSpc>
              <a:defRPr sz="2000" b="0" i="0" spc="-50" baseline="0">
                <a:solidFill>
                  <a:schemeClr val="tx1"/>
                </a:solidFill>
                <a:effectLst/>
                <a:latin typeface="Georgia" panose="02040502050405020303" pitchFamily="18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57" name="Chart Placeholder 5"/>
          <p:cNvSpPr>
            <a:spLocks noGrp="1"/>
          </p:cNvSpPr>
          <p:nvPr>
            <p:ph type="chart" sz="quarter" idx="19"/>
          </p:nvPr>
        </p:nvSpPr>
        <p:spPr>
          <a:xfrm>
            <a:off x="71438" y="1344918"/>
            <a:ext cx="8961120" cy="4265828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+mn-lt"/>
              </a:defRPr>
            </a:lvl1pPr>
          </a:lstStyle>
          <a:p>
            <a:endParaRPr lang="en-US"/>
          </a:p>
        </p:txBody>
      </p:sp>
      <p:cxnSp>
        <p:nvCxnSpPr>
          <p:cNvPr id="61" name="Straight Connector 60"/>
          <p:cNvCxnSpPr>
            <a:cxnSpLocks/>
          </p:cNvCxnSpPr>
          <p:nvPr userDrawn="1"/>
        </p:nvCxnSpPr>
        <p:spPr>
          <a:xfrm flipH="1">
            <a:off x="71499" y="6345324"/>
            <a:ext cx="8961120" cy="0"/>
          </a:xfrm>
          <a:prstGeom prst="line">
            <a:avLst/>
          </a:prstGeom>
          <a:ln>
            <a:solidFill>
              <a:schemeClr val="tx1">
                <a:lumMod val="25000"/>
                <a:lumOff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sz="quarter" idx="21" hasCustomPrompt="1"/>
          </p:nvPr>
        </p:nvSpPr>
        <p:spPr>
          <a:xfrm>
            <a:off x="71499" y="44624"/>
            <a:ext cx="8961120" cy="188341"/>
          </a:xfrm>
        </p:spPr>
        <p:txBody>
          <a:bodyPr anchor="b" anchorCtr="0">
            <a:noAutofit/>
          </a:bodyPr>
          <a:lstStyle>
            <a:lvl1pPr marL="0" indent="0">
              <a:buNone/>
              <a:defRPr sz="1000" b="1" i="0">
                <a:latin typeface="+mj-lt"/>
              </a:defRPr>
            </a:lvl1pPr>
            <a:lvl2pPr marL="171446" indent="0">
              <a:buNone/>
              <a:defRPr sz="1200"/>
            </a:lvl2pPr>
            <a:lvl3pPr marL="344479" indent="0">
              <a:buNone/>
              <a:defRPr sz="1200"/>
            </a:lvl3pPr>
            <a:lvl4pPr marL="515925" indent="0">
              <a:buNone/>
              <a:defRPr sz="1200"/>
            </a:lvl4pPr>
            <a:lvl5pPr marL="687371" indent="0">
              <a:buNone/>
              <a:defRPr sz="1200"/>
            </a:lvl5pPr>
          </a:lstStyle>
          <a:p>
            <a:pPr lvl="0"/>
            <a:r>
              <a:rPr lang="en-US"/>
              <a:t>EXHIBIT #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22" hasCustomPrompt="1"/>
          </p:nvPr>
        </p:nvSpPr>
        <p:spPr>
          <a:xfrm>
            <a:off x="71499" y="5739484"/>
            <a:ext cx="8961120" cy="453602"/>
          </a:xfrm>
        </p:spPr>
        <p:txBody>
          <a:bodyPr anchor="b" anchorCtr="0">
            <a:noAutofit/>
          </a:bodyPr>
          <a:lstStyle>
            <a:lvl1pPr marL="0" indent="0">
              <a:buNone/>
              <a:defRPr sz="800" b="0" i="0">
                <a:solidFill>
                  <a:schemeClr val="tx1"/>
                </a:solidFill>
                <a:latin typeface="+mn-lt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/>
              <a:t>Notes &amp; Data</a:t>
            </a:r>
          </a:p>
        </p:txBody>
      </p:sp>
      <p:sp>
        <p:nvSpPr>
          <p:cNvPr id="9" name="Text Placeholder 6">
            <a:extLst>
              <a:ext uri="{FF2B5EF4-FFF2-40B4-BE49-F238E27FC236}">
                <a16:creationId xmlns:a16="http://schemas.microsoft.com/office/drawing/2014/main" id="{8DCAC2DF-428F-0247-A8CB-28A251E9B33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438" y="1044415"/>
            <a:ext cx="8961120" cy="251315"/>
          </a:xfrm>
        </p:spPr>
        <p:txBody>
          <a:bodyPr anchor="ctr" anchorCtr="0">
            <a:normAutofit/>
          </a:bodyPr>
          <a:lstStyle>
            <a:lvl1pPr marL="0" indent="0">
              <a:buNone/>
              <a:defRPr sz="1100" b="0" i="0">
                <a:solidFill>
                  <a:schemeClr val="tx1"/>
                </a:solidFill>
                <a:latin typeface="Suisse Int'l Italic" panose="020B0804000000000000" pitchFamily="34" charset="77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/>
              <a:t>Axis Title</a:t>
            </a:r>
          </a:p>
        </p:txBody>
      </p:sp>
    </p:spTree>
    <p:extLst>
      <p:ext uri="{BB962C8B-B14F-4D97-AF65-F5344CB8AC3E}">
        <p14:creationId xmlns:p14="http://schemas.microsoft.com/office/powerpoint/2010/main" val="1186787598"/>
      </p:ext>
    </p:extLst>
  </p:cSld>
  <p:clrMapOvr>
    <a:masterClrMapping/>
  </p:clrMapOvr>
  <p:hf sldNum="0"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41647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F512A7DB-00AA-4B45-A271-52E23B3215EA}"/>
              </a:ext>
            </a:extLst>
          </p:cNvPr>
          <p:cNvSpPr/>
          <p:nvPr userDrawn="1"/>
        </p:nvSpPr>
        <p:spPr>
          <a:xfrm>
            <a:off x="0" y="0"/>
            <a:ext cx="9144000" cy="82296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 b="0" i="0" dirty="0">
              <a:latin typeface="Arial" panose="020B0604020202020204" pitchFamily="34" charset="0"/>
            </a:endParaRPr>
          </a:p>
        </p:txBody>
      </p:sp>
      <p:sp>
        <p:nvSpPr>
          <p:cNvPr id="3" name="Chart Placeholder 5">
            <a:extLst>
              <a:ext uri="{FF2B5EF4-FFF2-40B4-BE49-F238E27FC236}">
                <a16:creationId xmlns:a16="http://schemas.microsoft.com/office/drawing/2014/main" id="{1F9C27C3-804C-4F38-AD87-255F226C5766}"/>
              </a:ext>
            </a:extLst>
          </p:cNvPr>
          <p:cNvSpPr>
            <a:spLocks noGrp="1"/>
          </p:cNvSpPr>
          <p:nvPr>
            <p:ph type="chart" sz="quarter" idx="19"/>
          </p:nvPr>
        </p:nvSpPr>
        <p:spPr>
          <a:xfrm>
            <a:off x="71501" y="1534160"/>
            <a:ext cx="9000999" cy="4058649"/>
          </a:xfrm>
        </p:spPr>
        <p:txBody>
          <a:bodyPr>
            <a:normAutofit/>
          </a:bodyPr>
          <a:lstStyle>
            <a:lvl1pPr marL="0" indent="0">
              <a:buNone/>
              <a:defRPr sz="1300" b="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BD3C9A03-64C1-41D8-AFC4-5DC62ED49E9C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 anchor="b" anchorCtr="0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spcAft>
                <a:spcPts val="600"/>
              </a:spcAft>
              <a:buNone/>
              <a:defRPr lang="en-US" sz="800" b="0" i="0" spc="0" smtClean="0">
                <a:solidFill>
                  <a:schemeClr val="tx1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71446" indent="0">
              <a:buNone/>
              <a:defRPr sz="900">
                <a:solidFill>
                  <a:schemeClr val="tx1"/>
                </a:solidFill>
              </a:defRPr>
            </a:lvl2pPr>
            <a:lvl3pPr marL="344479" indent="0">
              <a:buNone/>
              <a:defRPr sz="900">
                <a:solidFill>
                  <a:schemeClr val="tx1"/>
                </a:solidFill>
              </a:defRPr>
            </a:lvl3pPr>
            <a:lvl4pPr marL="515925" indent="0">
              <a:buNone/>
              <a:defRPr sz="900">
                <a:solidFill>
                  <a:schemeClr val="tx1"/>
                </a:solidFill>
              </a:defRPr>
            </a:lvl4pPr>
            <a:lvl5pPr marL="687371" indent="0">
              <a:buNone/>
              <a:defRPr sz="900">
                <a:solidFill>
                  <a:schemeClr val="tx1"/>
                </a:solidFill>
              </a:defRPr>
            </a:lvl5pPr>
          </a:lstStyle>
          <a:p>
            <a:pPr lvl="0"/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ACB0B400-8AFB-49B4-BCDB-EFB0F1BDF25A}"/>
              </a:ext>
            </a:extLst>
          </p:cNvPr>
          <p:cNvCxnSpPr>
            <a:cxnSpLocks/>
          </p:cNvCxnSpPr>
          <p:nvPr userDrawn="1"/>
        </p:nvCxnSpPr>
        <p:spPr>
          <a:xfrm flipH="1">
            <a:off x="71501" y="6309320"/>
            <a:ext cx="9000999" cy="0"/>
          </a:xfrm>
          <a:prstGeom prst="line">
            <a:avLst/>
          </a:prstGeom>
          <a:ln>
            <a:solidFill>
              <a:srgbClr val="ABABA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le 3">
            <a:extLst>
              <a:ext uri="{FF2B5EF4-FFF2-40B4-BE49-F238E27FC236}">
                <a16:creationId xmlns:a16="http://schemas.microsoft.com/office/drawing/2014/main" id="{211570AE-1D78-C44B-A6C4-D0975EDBC8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1800" b="0" i="0" spc="0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3AB1ABF-C674-D0A5-F5AB-500A875A1116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339" t="9092" r="7027" b="31817"/>
          <a:stretch/>
        </p:blipFill>
        <p:spPr>
          <a:xfrm>
            <a:off x="7751476" y="6394514"/>
            <a:ext cx="1321024" cy="418861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5124FA92-CBAB-EAD0-4152-9DB1DD76FC78}"/>
              </a:ext>
            </a:extLst>
          </p:cNvPr>
          <p:cNvSpPr txBox="1"/>
          <p:nvPr userDrawn="1"/>
        </p:nvSpPr>
        <p:spPr>
          <a:xfrm>
            <a:off x="71499" y="6394513"/>
            <a:ext cx="7119875" cy="418861"/>
          </a:xfrm>
          <a:prstGeom prst="rect">
            <a:avLst/>
          </a:prstGeom>
          <a:noFill/>
        </p:spPr>
        <p:txBody>
          <a:bodyPr wrap="square" lIns="0" tIns="0" rIns="0" bIns="0" rtlCol="0" anchor="ctr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Source: Avni Gupta, Gretchen Jacobson, and Faith Leonard, </a:t>
            </a:r>
            <a:r>
              <a:rPr lang="en-US" sz="800" b="0" i="1" dirty="0">
                <a:latin typeface="Arial" panose="020B0604020202020204" pitchFamily="34" charset="0"/>
                <a:cs typeface="Arial" panose="020B0604020202020204" pitchFamily="34" charset="0"/>
              </a:rPr>
              <a:t>How Much Do Medicare Advantage Enrollees Value and Use Their Supplemental Benefits?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 (Commonwealth Fund, Feb. 2025). https://</a:t>
            </a:r>
            <a:r>
              <a:rPr lang="en-US" sz="800" b="0" i="0" dirty="0" err="1">
                <a:latin typeface="Arial" panose="020B0604020202020204" pitchFamily="34" charset="0"/>
                <a:cs typeface="Arial" panose="020B0604020202020204" pitchFamily="34" charset="0"/>
              </a:rPr>
              <a:t>doi.org</a:t>
            </a:r>
            <a:r>
              <a:rPr lang="en-US" sz="800" b="0" i="0" dirty="0">
                <a:latin typeface="Arial" panose="020B0604020202020204" pitchFamily="34" charset="0"/>
                <a:cs typeface="Arial" panose="020B0604020202020204" pitchFamily="34" charset="0"/>
              </a:rPr>
              <a:t>/10.26099/4m5m-d976</a:t>
            </a:r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723A1F87-15A7-E3F7-A324-65A790A06716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71438" y="950408"/>
            <a:ext cx="8961120" cy="418861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100" b="0" i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128584" indent="0">
              <a:buNone/>
              <a:defRPr/>
            </a:lvl2pPr>
            <a:lvl3pPr marL="258359" indent="0">
              <a:buNone/>
              <a:defRPr/>
            </a:lvl3pPr>
            <a:lvl4pPr marL="386943" indent="0">
              <a:buNone/>
              <a:defRPr/>
            </a:lvl4pPr>
            <a:lvl5pPr marL="515528" indent="0">
              <a:buNone/>
              <a:defRPr/>
            </a:lvl5pPr>
          </a:lstStyle>
          <a:p>
            <a:pPr lvl="0"/>
            <a:r>
              <a:rPr lang="en-US" dirty="0"/>
              <a:t>Axis Title</a:t>
            </a:r>
          </a:p>
        </p:txBody>
      </p:sp>
    </p:spTree>
    <p:extLst>
      <p:ext uri="{BB962C8B-B14F-4D97-AF65-F5344CB8AC3E}">
        <p14:creationId xmlns:p14="http://schemas.microsoft.com/office/powerpoint/2010/main" val="965920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800" y="279965"/>
            <a:ext cx="7772400" cy="817561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1219203"/>
            <a:ext cx="7772400" cy="4627563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398210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3" r:id="rId1"/>
    <p:sldLayoutId id="2147483741" r:id="rId2"/>
    <p:sldLayoutId id="2147483744" r:id="rId3"/>
  </p:sldLayoutIdLst>
  <p:txStyles>
    <p:titleStyle>
      <a:lvl1pPr algn="l" defTabSz="685784" rtl="0" eaLnBrk="1" latinLnBrk="0" hangingPunct="1">
        <a:lnSpc>
          <a:spcPct val="86000"/>
        </a:lnSpc>
        <a:spcBef>
          <a:spcPct val="0"/>
        </a:spcBef>
        <a:buNone/>
        <a:defRPr sz="1800" b="0" i="0" kern="800" spc="-30">
          <a:solidFill>
            <a:schemeClr val="tx1"/>
          </a:solidFill>
          <a:latin typeface="Suisse Int'l" panose="020B0804000000000000" pitchFamily="34" charset="77"/>
          <a:ea typeface="+mj-ea"/>
          <a:cs typeface="+mj-cs"/>
        </a:defRPr>
      </a:lvl1pPr>
    </p:titleStyle>
    <p:bodyStyle>
      <a:lvl1pPr marL="128585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1125" b="0" i="0" kern="800" spc="-8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1pPr>
      <a:lvl2pPr marL="258360" indent="-129776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2pPr>
      <a:lvl3pPr marL="386944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•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3pPr>
      <a:lvl4pPr marL="515528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–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4pPr>
      <a:lvl5pPr marL="644113" indent="-128585" algn="l" defTabSz="685784" rtl="0" eaLnBrk="1" latinLnBrk="0" hangingPunct="1">
        <a:spcBef>
          <a:spcPct val="20000"/>
        </a:spcBef>
        <a:buClr>
          <a:schemeClr val="accent1"/>
        </a:buClr>
        <a:buFont typeface="Arial" panose="020B0604020202020204" pitchFamily="34" charset="0"/>
        <a:buChar char="»"/>
        <a:defRPr sz="900" b="0" i="0" kern="800">
          <a:solidFill>
            <a:schemeClr val="tx1"/>
          </a:solidFill>
          <a:latin typeface="Suisse Int'l" panose="020B0804000000000000" pitchFamily="34" charset="77"/>
          <a:ea typeface="+mn-ea"/>
          <a:cs typeface="Arial" panose="020B0604020202020204" pitchFamily="34" charset="0"/>
        </a:defRPr>
      </a:lvl5pPr>
      <a:lvl6pPr marL="1885903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95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86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77" indent="-171446" algn="l" defTabSz="685784" rtl="0" eaLnBrk="1" latinLnBrk="0" hangingPunct="1">
        <a:spcBef>
          <a:spcPct val="2000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9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84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75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66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57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349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240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132" algn="l" defTabSz="685784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chart" Target="../charts/chart1.xml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TextBox 23">
            <a:extLst>
              <a:ext uri="{FF2B5EF4-FFF2-40B4-BE49-F238E27FC236}">
                <a16:creationId xmlns:a16="http://schemas.microsoft.com/office/drawing/2014/main" id="{F9C466A8-D34E-060B-A55E-13221B96776F}"/>
              </a:ext>
            </a:extLst>
          </p:cNvPr>
          <p:cNvSpPr txBox="1"/>
          <p:nvPr/>
        </p:nvSpPr>
        <p:spPr>
          <a:xfrm>
            <a:off x="71437" y="1508760"/>
            <a:ext cx="7642115" cy="548640"/>
          </a:xfrm>
          <a:prstGeom prst="roundRect">
            <a:avLst>
              <a:gd name="adj" fmla="val 9886"/>
            </a:avLst>
          </a:prstGeom>
          <a:solidFill>
            <a:schemeClr val="tx2">
              <a:alpha val="10000"/>
            </a:schemeClr>
          </a:solidFill>
          <a:ln>
            <a:solidFill>
              <a:schemeClr val="bg1"/>
            </a:solidFill>
          </a:ln>
        </p:spPr>
        <p:txBody>
          <a:bodyPr wrap="square" lIns="548640" tIns="54864" rIns="91440" bIns="54864" anchor="ctr" anchorCtr="0">
            <a:noAutofit/>
          </a:bodyPr>
          <a:lstStyle/>
          <a:p>
            <a:r>
              <a:rPr lang="en-US" sz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How important to you, if at all, is having access to extra benefits beyond doctor and hospital coverage?</a:t>
            </a: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25" name="Graphic 24">
            <a:extLst>
              <a:ext uri="{FF2B5EF4-FFF2-40B4-BE49-F238E27FC236}">
                <a16:creationId xmlns:a16="http://schemas.microsoft.com/office/drawing/2014/main" id="{4B424DBA-400E-979D-25AD-2789EEA8EB3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120529" y="1594240"/>
            <a:ext cx="419100" cy="419100"/>
          </a:xfrm>
          <a:prstGeom prst="rect">
            <a:avLst/>
          </a:prstGeom>
        </p:spPr>
      </p:pic>
      <p:graphicFrame>
        <p:nvGraphicFramePr>
          <p:cNvPr id="11" name="Chart Placeholder 9">
            <a:extLst>
              <a:ext uri="{FF2B5EF4-FFF2-40B4-BE49-F238E27FC236}">
                <a16:creationId xmlns:a16="http://schemas.microsoft.com/office/drawing/2014/main" id="{D3AF9BF1-B67F-CA20-4CAD-230013D32F18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1349114539"/>
              </p:ext>
            </p:extLst>
          </p:nvPr>
        </p:nvGraphicFramePr>
        <p:xfrm>
          <a:off x="71438" y="2098821"/>
          <a:ext cx="9001125" cy="33279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 dirty="0"/>
              <a:t>Base: Adults age 18+ with Medicare coverage (n=3,280).</a:t>
            </a:r>
          </a:p>
          <a:p>
            <a:r>
              <a:rPr lang="en-US" dirty="0"/>
              <a:t>Data: Commonwealth Fund 2024 Value of Medicare Survey.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Autofit/>
          </a:bodyPr>
          <a:lstStyle/>
          <a:p>
            <a:r>
              <a:rPr lang="en-US" sz="1600" dirty="0"/>
              <a:t>Eight of 10 Medicare beneficiaries reported supplemental benefits are important to them; those with lower income, functional limitations, and Black or Hispanic racial/ethnic identify reported at higher rates.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02FBB-0518-5843-8619-CB7C01F1B98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950408"/>
            <a:ext cx="8961120" cy="418861"/>
          </a:xfrm>
        </p:spPr>
        <p:txBody>
          <a:bodyPr/>
          <a:lstStyle/>
          <a:p>
            <a:r>
              <a:rPr lang="en-US" sz="1100" i="1" dirty="0">
                <a:latin typeface="Arial" panose="020B0604020202020204" pitchFamily="34" charset="0"/>
              </a:rPr>
              <a:t>Percentage of Medicare beneficiaries who find supplemental benefits “very or somewhat important,” by income, functional limitations, and race/ethnicity </a:t>
            </a:r>
          </a:p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9E8EB12-6470-8A47-7D06-3C4208B923DD}"/>
              </a:ext>
            </a:extLst>
          </p:cNvPr>
          <p:cNvSpPr txBox="1">
            <a:spLocks/>
          </p:cNvSpPr>
          <p:nvPr/>
        </p:nvSpPr>
        <p:spPr>
          <a:xfrm>
            <a:off x="1530036" y="5387908"/>
            <a:ext cx="2662407" cy="34854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0" kern="800" spc="-8">
                <a:solidFill>
                  <a:schemeClr val="tx1"/>
                </a:solidFill>
                <a:latin typeface="Suisse Int'l Italic" panose="020B0804000000000000" pitchFamily="34" charset="77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latin typeface="Arial" panose="020B0604020202020204" pitchFamily="34" charset="0"/>
              </a:rPr>
              <a:t>Income level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BC340A3-1F84-4651-5F6A-EFFAEDAF55FC}"/>
              </a:ext>
            </a:extLst>
          </p:cNvPr>
          <p:cNvSpPr txBox="1">
            <a:spLocks/>
          </p:cNvSpPr>
          <p:nvPr/>
        </p:nvSpPr>
        <p:spPr>
          <a:xfrm>
            <a:off x="4951559" y="5387908"/>
            <a:ext cx="1277225" cy="3485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0" kern="800" spc="-8">
                <a:solidFill>
                  <a:schemeClr val="tx1"/>
                </a:solidFill>
                <a:latin typeface="Suisse Int'l Italic" panose="020B0804000000000000" pitchFamily="34" charset="77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latin typeface="Arial" panose="020B0604020202020204" pitchFamily="34" charset="0"/>
              </a:rPr>
              <a:t>Functional limitations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95882E95-67FE-8E31-E35C-D5B8168334EE}"/>
              </a:ext>
            </a:extLst>
          </p:cNvPr>
          <p:cNvSpPr txBox="1">
            <a:spLocks/>
          </p:cNvSpPr>
          <p:nvPr/>
        </p:nvSpPr>
        <p:spPr>
          <a:xfrm>
            <a:off x="7345898" y="5387908"/>
            <a:ext cx="1488559" cy="1828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0" kern="800" spc="-8">
                <a:solidFill>
                  <a:schemeClr val="tx1"/>
                </a:solidFill>
                <a:latin typeface="Suisse Int'l Italic" panose="020B0804000000000000" pitchFamily="34" charset="77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latin typeface="Arial" panose="020B0604020202020204" pitchFamily="34" charset="0"/>
              </a:rPr>
              <a:t>Race/ethnicity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BDAD8586-5765-3397-0F99-708749AA52FF}"/>
              </a:ext>
            </a:extLst>
          </p:cNvPr>
          <p:cNvCxnSpPr>
            <a:cxnSpLocks/>
          </p:cNvCxnSpPr>
          <p:nvPr/>
        </p:nvCxnSpPr>
        <p:spPr>
          <a:xfrm>
            <a:off x="1530036" y="5321949"/>
            <a:ext cx="2662407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10C75D5D-F60F-8200-FA12-B5EB715422AB}"/>
              </a:ext>
            </a:extLst>
          </p:cNvPr>
          <p:cNvCxnSpPr>
            <a:cxnSpLocks/>
          </p:cNvCxnSpPr>
          <p:nvPr/>
        </p:nvCxnSpPr>
        <p:spPr>
          <a:xfrm>
            <a:off x="4960612" y="5321949"/>
            <a:ext cx="1277225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A9670F6C-8966-EDDD-2BC1-678B25677917}"/>
              </a:ext>
            </a:extLst>
          </p:cNvPr>
          <p:cNvCxnSpPr>
            <a:cxnSpLocks/>
          </p:cNvCxnSpPr>
          <p:nvPr/>
        </p:nvCxnSpPr>
        <p:spPr>
          <a:xfrm>
            <a:off x="7006697" y="5321949"/>
            <a:ext cx="2006484" cy="0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2761057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F4EA00-4EBB-CF74-107D-6723237218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Placeholder 9">
            <a:extLst>
              <a:ext uri="{FF2B5EF4-FFF2-40B4-BE49-F238E27FC236}">
                <a16:creationId xmlns:a16="http://schemas.microsoft.com/office/drawing/2014/main" id="{A51AA7B6-D306-90B7-8FCB-582AB4650CBF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834390842"/>
              </p:ext>
            </p:extLst>
          </p:nvPr>
        </p:nvGraphicFramePr>
        <p:xfrm>
          <a:off x="14855" y="1533525"/>
          <a:ext cx="4297681" cy="4059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2819CD-2337-8F59-E81D-08FDD1455378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Base: Adults age 18+ with Medicare coverage (n=3,280). For use of supplemental benefits, base population was limited to Medicare Advantage enrollees (n=1,846).</a:t>
            </a:r>
          </a:p>
          <a:p>
            <a:r>
              <a:rPr lang="en-US" dirty="0"/>
              <a:t>Data: Commonwealth Fund 2024 Value of Medicare Survey.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6607B8B-F25D-67DB-7A31-85823A4F0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600" dirty="0"/>
              <a:t>A larger share of Medicare Advantage enrollees than traditional Medicare beneficiaries considered supplemental benefits to be important; MA plan enrollees who value supplemental benefits were more likely to use them.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665C59F-ADD0-28BC-E6EA-BC7F40E7013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9" y="950408"/>
            <a:ext cx="4241098" cy="418861"/>
          </a:xfrm>
        </p:spPr>
        <p:txBody>
          <a:bodyPr>
            <a:normAutofit/>
          </a:bodyPr>
          <a:lstStyle/>
          <a:p>
            <a:r>
              <a:rPr lang="en-US" i="1" dirty="0">
                <a:latin typeface="Arial" panose="020B0604020202020204" pitchFamily="34" charset="0"/>
              </a:rPr>
              <a:t>Percentage of Medicare beneficiaries who considered supplemental benefits to be important, by Medicare coverage type</a:t>
            </a:r>
          </a:p>
        </p:txBody>
      </p:sp>
      <p:graphicFrame>
        <p:nvGraphicFramePr>
          <p:cNvPr id="6" name="Chart Placeholder 9">
            <a:extLst>
              <a:ext uri="{FF2B5EF4-FFF2-40B4-BE49-F238E27FC236}">
                <a16:creationId xmlns:a16="http://schemas.microsoft.com/office/drawing/2014/main" id="{FE25B3E8-D64D-7656-CF73-1E9C070F6C4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25409773"/>
              </p:ext>
            </p:extLst>
          </p:nvPr>
        </p:nvGraphicFramePr>
        <p:xfrm>
          <a:off x="4800600" y="1533525"/>
          <a:ext cx="4269388" cy="4059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3" name="Text Placeholder 4">
            <a:extLst>
              <a:ext uri="{FF2B5EF4-FFF2-40B4-BE49-F238E27FC236}">
                <a16:creationId xmlns:a16="http://schemas.microsoft.com/office/drawing/2014/main" id="{CF279E52-DCDE-4B40-4459-5EACE8D7D9E6}"/>
              </a:ext>
            </a:extLst>
          </p:cNvPr>
          <p:cNvSpPr txBox="1">
            <a:spLocks/>
          </p:cNvSpPr>
          <p:nvPr/>
        </p:nvSpPr>
        <p:spPr>
          <a:xfrm>
            <a:off x="4800600" y="950408"/>
            <a:ext cx="4271962" cy="418861"/>
          </a:xfrm>
          <a:prstGeom prst="rect">
            <a:avLst/>
          </a:prstGeom>
        </p:spPr>
        <p:txBody>
          <a:bodyPr vert="horz" lIns="0" tIns="0" rIns="0" bIns="0" rtlCol="0" anchor="t" anchorCtr="0">
            <a:norm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1" kern="800" spc="-8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i="1" dirty="0">
                <a:latin typeface="Arial" panose="020B0604020202020204" pitchFamily="34" charset="0"/>
              </a:rPr>
              <a:t>Percentage of MA enrollees who reported using supplemental benefits, by reported importance of benefits</a:t>
            </a:r>
          </a:p>
        </p:txBody>
      </p:sp>
    </p:spTree>
    <p:extLst>
      <p:ext uri="{BB962C8B-B14F-4D97-AF65-F5344CB8AC3E}">
        <p14:creationId xmlns:p14="http://schemas.microsoft.com/office/powerpoint/2010/main" val="14038148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Placeholder 9">
            <a:extLst>
              <a:ext uri="{FF2B5EF4-FFF2-40B4-BE49-F238E27FC236}">
                <a16:creationId xmlns:a16="http://schemas.microsoft.com/office/drawing/2014/main" id="{D3AF9BF1-B67F-CA20-4CAD-230013D32F18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3301624482"/>
              </p:ext>
            </p:extLst>
          </p:nvPr>
        </p:nvGraphicFramePr>
        <p:xfrm>
          <a:off x="71438" y="1533525"/>
          <a:ext cx="9001125" cy="4059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 dirty="0"/>
              <a:t>Base: Medicare Advantage enrollees age 18+ (n=1,846).</a:t>
            </a:r>
          </a:p>
          <a:p>
            <a:r>
              <a:rPr lang="en-US" dirty="0"/>
              <a:t>Data: Commonwealth Fund 2024 Value of Medicare Survey.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Autofit/>
          </a:bodyPr>
          <a:lstStyle/>
          <a:p>
            <a:r>
              <a:rPr lang="en-US" dirty="0"/>
              <a:t>Two of five Medicare Advantage enrollees reported using their plan’s dental benefits.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6D7E2EF2-3576-5D03-02EA-3A56B2CE4E62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950408"/>
            <a:ext cx="8961120" cy="418861"/>
          </a:xfrm>
        </p:spPr>
        <p:txBody>
          <a:bodyPr/>
          <a:lstStyle/>
          <a:p>
            <a:r>
              <a:rPr lang="en-US" dirty="0"/>
              <a:t>Percentage of Medicare Advantage enrollees who used dental benefits, by perceived value, income, functional limitations, and race/ethnicity </a:t>
            </a:r>
          </a:p>
        </p:txBody>
      </p:sp>
      <p:sp>
        <p:nvSpPr>
          <p:cNvPr id="19" name="Text Placeholder 8">
            <a:extLst>
              <a:ext uri="{FF2B5EF4-FFF2-40B4-BE49-F238E27FC236}">
                <a16:creationId xmlns:a16="http://schemas.microsoft.com/office/drawing/2014/main" id="{584D58E1-CD56-FF0C-D015-9CD3CB2F09DF}"/>
              </a:ext>
            </a:extLst>
          </p:cNvPr>
          <p:cNvSpPr txBox="1">
            <a:spLocks/>
          </p:cNvSpPr>
          <p:nvPr/>
        </p:nvSpPr>
        <p:spPr>
          <a:xfrm>
            <a:off x="1240325" y="5387908"/>
            <a:ext cx="1068308" cy="2698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0" kern="800" spc="-8">
                <a:solidFill>
                  <a:schemeClr val="tx1"/>
                </a:solidFill>
                <a:latin typeface="Suisse Int'l Italic" panose="020B0804000000000000" pitchFamily="34" charset="77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latin typeface="Arial" panose="020B0604020202020204" pitchFamily="34" charset="0"/>
              </a:rPr>
              <a:t>Importance</a:t>
            </a:r>
          </a:p>
          <a:p>
            <a:pPr algn="ctr"/>
            <a:endParaRPr lang="en-US" sz="1200" b="1" dirty="0">
              <a:latin typeface="Arial" panose="020B0604020202020204" pitchFamily="34" charset="0"/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89E2E653-6D0B-BF85-2775-2BA1907F5594}"/>
              </a:ext>
            </a:extLst>
          </p:cNvPr>
          <p:cNvSpPr txBox="1"/>
          <p:nvPr/>
        </p:nvSpPr>
        <p:spPr>
          <a:xfrm>
            <a:off x="71437" y="1508760"/>
            <a:ext cx="4500563" cy="548640"/>
          </a:xfrm>
          <a:prstGeom prst="roundRect">
            <a:avLst>
              <a:gd name="adj" fmla="val 9886"/>
            </a:avLst>
          </a:prstGeom>
          <a:solidFill>
            <a:schemeClr val="tx2">
              <a:alpha val="10000"/>
            </a:schemeClr>
          </a:solidFill>
          <a:ln>
            <a:solidFill>
              <a:schemeClr val="bg1"/>
            </a:solidFill>
          </a:ln>
        </p:spPr>
        <p:txBody>
          <a:bodyPr wrap="square" lIns="548640" tIns="54864" rIns="91440" bIns="54864" anchor="ctr" anchorCtr="0">
            <a:noAutofit/>
          </a:bodyPr>
          <a:lstStyle/>
          <a:p>
            <a:r>
              <a:rPr lang="en-US" sz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Have you used dental benefits in the past 12 months?</a:t>
            </a: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25" name="Graphic 24">
            <a:extLst>
              <a:ext uri="{FF2B5EF4-FFF2-40B4-BE49-F238E27FC236}">
                <a16:creationId xmlns:a16="http://schemas.microsoft.com/office/drawing/2014/main" id="{D0BC5A95-4799-BA48-78A3-6FBE3AA3672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0529" y="1594240"/>
            <a:ext cx="419100" cy="419100"/>
          </a:xfrm>
          <a:prstGeom prst="rect">
            <a:avLst/>
          </a:prstGeom>
        </p:spPr>
      </p:pic>
      <p:sp>
        <p:nvSpPr>
          <p:cNvPr id="32" name="Text Placeholder 8">
            <a:extLst>
              <a:ext uri="{FF2B5EF4-FFF2-40B4-BE49-F238E27FC236}">
                <a16:creationId xmlns:a16="http://schemas.microsoft.com/office/drawing/2014/main" id="{8F50C7B4-B661-1ABF-C89A-44243F50FF71}"/>
              </a:ext>
            </a:extLst>
          </p:cNvPr>
          <p:cNvSpPr txBox="1">
            <a:spLocks/>
          </p:cNvSpPr>
          <p:nvPr/>
        </p:nvSpPr>
        <p:spPr>
          <a:xfrm>
            <a:off x="2888056" y="5387908"/>
            <a:ext cx="2101218" cy="34854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0" kern="800" spc="-8">
                <a:solidFill>
                  <a:schemeClr val="tx1"/>
                </a:solidFill>
                <a:latin typeface="Suisse Int'l Italic" panose="020B0804000000000000" pitchFamily="34" charset="77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latin typeface="Arial" panose="020B0604020202020204" pitchFamily="34" charset="0"/>
              </a:rPr>
              <a:t>Income level</a:t>
            </a:r>
          </a:p>
        </p:txBody>
      </p:sp>
      <p:sp>
        <p:nvSpPr>
          <p:cNvPr id="33" name="Text Placeholder 8">
            <a:extLst>
              <a:ext uri="{FF2B5EF4-FFF2-40B4-BE49-F238E27FC236}">
                <a16:creationId xmlns:a16="http://schemas.microsoft.com/office/drawing/2014/main" id="{DF8FAD44-D4C8-F2EA-5287-B070627539F7}"/>
              </a:ext>
            </a:extLst>
          </p:cNvPr>
          <p:cNvSpPr txBox="1">
            <a:spLocks/>
          </p:cNvSpPr>
          <p:nvPr/>
        </p:nvSpPr>
        <p:spPr>
          <a:xfrm>
            <a:off x="5503820" y="5387908"/>
            <a:ext cx="1277225" cy="3485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0" kern="800" spc="-8">
                <a:solidFill>
                  <a:schemeClr val="tx1"/>
                </a:solidFill>
                <a:latin typeface="Suisse Int'l Italic" panose="020B0804000000000000" pitchFamily="34" charset="77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latin typeface="Arial" panose="020B0604020202020204" pitchFamily="34" charset="0"/>
              </a:rPr>
              <a:t>Functional limitations</a:t>
            </a:r>
          </a:p>
        </p:txBody>
      </p: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CA663EDC-88AB-89AA-92F5-000922D1CD85}"/>
              </a:ext>
            </a:extLst>
          </p:cNvPr>
          <p:cNvSpPr txBox="1">
            <a:spLocks/>
          </p:cNvSpPr>
          <p:nvPr/>
        </p:nvSpPr>
        <p:spPr>
          <a:xfrm>
            <a:off x="7345898" y="5387908"/>
            <a:ext cx="1488559" cy="1828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0" kern="800" spc="-8">
                <a:solidFill>
                  <a:schemeClr val="tx1"/>
                </a:solidFill>
                <a:latin typeface="Suisse Int'l Italic" panose="020B0804000000000000" pitchFamily="34" charset="77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latin typeface="Arial" panose="020B0604020202020204" pitchFamily="34" charset="0"/>
              </a:rPr>
              <a:t>Race/ethnicity</a:t>
            </a:r>
          </a:p>
        </p:txBody>
      </p: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EEF6A6AF-49DD-3189-5C8F-0A6C97132746}"/>
              </a:ext>
            </a:extLst>
          </p:cNvPr>
          <p:cNvCxnSpPr>
            <a:cxnSpLocks/>
          </p:cNvCxnSpPr>
          <p:nvPr/>
        </p:nvCxnSpPr>
        <p:spPr>
          <a:xfrm>
            <a:off x="2888056" y="5321949"/>
            <a:ext cx="2101218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4E3897BF-640B-FC22-24D4-786F01E33BC6}"/>
              </a:ext>
            </a:extLst>
          </p:cNvPr>
          <p:cNvCxnSpPr>
            <a:cxnSpLocks/>
          </p:cNvCxnSpPr>
          <p:nvPr/>
        </p:nvCxnSpPr>
        <p:spPr>
          <a:xfrm>
            <a:off x="5512873" y="5321949"/>
            <a:ext cx="1277225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B0265C24-EE66-0C40-DFAA-9E86543000D7}"/>
              </a:ext>
            </a:extLst>
          </p:cNvPr>
          <p:cNvCxnSpPr>
            <a:cxnSpLocks/>
          </p:cNvCxnSpPr>
          <p:nvPr/>
        </p:nvCxnSpPr>
        <p:spPr>
          <a:xfrm>
            <a:off x="7278174" y="5321949"/>
            <a:ext cx="1556283" cy="0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4AEABCD6-EB83-4C0E-37B0-F4BEECAB308C}"/>
              </a:ext>
            </a:extLst>
          </p:cNvPr>
          <p:cNvCxnSpPr>
            <a:cxnSpLocks/>
          </p:cNvCxnSpPr>
          <p:nvPr/>
        </p:nvCxnSpPr>
        <p:spPr>
          <a:xfrm>
            <a:off x="1121942" y="5321949"/>
            <a:ext cx="1277225" cy="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4047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Placeholder 9">
            <a:extLst>
              <a:ext uri="{FF2B5EF4-FFF2-40B4-BE49-F238E27FC236}">
                <a16:creationId xmlns:a16="http://schemas.microsoft.com/office/drawing/2014/main" id="{D3AF9BF1-B67F-CA20-4CAD-230013D32F18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57657907"/>
              </p:ext>
            </p:extLst>
          </p:nvPr>
        </p:nvGraphicFramePr>
        <p:xfrm>
          <a:off x="71438" y="1533525"/>
          <a:ext cx="9001125" cy="4059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71501" y="5697252"/>
            <a:ext cx="9001063" cy="495834"/>
          </a:xfrm>
        </p:spPr>
        <p:txBody>
          <a:bodyPr/>
          <a:lstStyle/>
          <a:p>
            <a:r>
              <a:rPr lang="en-US" dirty="0"/>
              <a:t>Base: Medicare Advantage enrollees age 18+ (n=1,846).</a:t>
            </a:r>
          </a:p>
          <a:p>
            <a:r>
              <a:rPr lang="en-US" dirty="0"/>
              <a:t>Data: Commonwealth Fund 2024 Value of Medicare Survey.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959" y="0"/>
            <a:ext cx="9000999" cy="822960"/>
          </a:xfrm>
        </p:spPr>
        <p:txBody>
          <a:bodyPr>
            <a:normAutofit/>
          </a:bodyPr>
          <a:lstStyle/>
          <a:p>
            <a:r>
              <a:rPr lang="en-US" dirty="0"/>
              <a:t>Two of five Medicare Advantage enrollees reported using their plan’s vision benefits.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02FBB-0518-5843-8619-CB7C01F1B98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71438" y="950408"/>
            <a:ext cx="8961120" cy="418861"/>
          </a:xfrm>
        </p:spPr>
        <p:txBody>
          <a:bodyPr/>
          <a:lstStyle/>
          <a:p>
            <a:r>
              <a:rPr lang="en-US" dirty="0"/>
              <a:t>Percentage of Medicare Advantage enrollees who used vision benefits, by perceived value, income, functional limitations, and race/ethnicity </a:t>
            </a:r>
          </a:p>
          <a:p>
            <a:endParaRPr lang="en-US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82E4ADDC-D8BD-678B-D855-8FB501721F10}"/>
              </a:ext>
            </a:extLst>
          </p:cNvPr>
          <p:cNvSpPr txBox="1"/>
          <p:nvPr/>
        </p:nvSpPr>
        <p:spPr>
          <a:xfrm>
            <a:off x="71437" y="1508760"/>
            <a:ext cx="4500563" cy="548640"/>
          </a:xfrm>
          <a:prstGeom prst="roundRect">
            <a:avLst>
              <a:gd name="adj" fmla="val 9886"/>
            </a:avLst>
          </a:prstGeom>
          <a:solidFill>
            <a:schemeClr val="tx2">
              <a:alpha val="10000"/>
            </a:schemeClr>
          </a:solidFill>
          <a:ln>
            <a:solidFill>
              <a:schemeClr val="bg1"/>
            </a:solidFill>
          </a:ln>
        </p:spPr>
        <p:txBody>
          <a:bodyPr wrap="square" lIns="548640" tIns="54864" rIns="91440" bIns="54864" anchor="ctr" anchorCtr="0">
            <a:noAutofit/>
          </a:bodyPr>
          <a:lstStyle/>
          <a:p>
            <a:r>
              <a:rPr lang="en-US" sz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Have you used vision benefits in the past 12 months?</a:t>
            </a: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31" name="Graphic 30">
            <a:extLst>
              <a:ext uri="{FF2B5EF4-FFF2-40B4-BE49-F238E27FC236}">
                <a16:creationId xmlns:a16="http://schemas.microsoft.com/office/drawing/2014/main" id="{CA105203-273D-4BAB-98E5-7439DC566CD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0529" y="1594240"/>
            <a:ext cx="419100" cy="419100"/>
          </a:xfrm>
          <a:prstGeom prst="rect">
            <a:avLst/>
          </a:prstGeom>
        </p:spPr>
      </p:pic>
      <p:sp>
        <p:nvSpPr>
          <p:cNvPr id="32" name="Text Placeholder 8">
            <a:extLst>
              <a:ext uri="{FF2B5EF4-FFF2-40B4-BE49-F238E27FC236}">
                <a16:creationId xmlns:a16="http://schemas.microsoft.com/office/drawing/2014/main" id="{15C69CF2-F5A8-78B5-E9FD-DD5F541F5FBA}"/>
              </a:ext>
            </a:extLst>
          </p:cNvPr>
          <p:cNvSpPr txBox="1">
            <a:spLocks/>
          </p:cNvSpPr>
          <p:nvPr/>
        </p:nvSpPr>
        <p:spPr>
          <a:xfrm>
            <a:off x="1240325" y="5387908"/>
            <a:ext cx="1068308" cy="2698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0" kern="800" spc="-8">
                <a:solidFill>
                  <a:schemeClr val="tx1"/>
                </a:solidFill>
                <a:latin typeface="Suisse Int'l Italic" panose="020B0804000000000000" pitchFamily="34" charset="77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latin typeface="Arial" panose="020B0604020202020204" pitchFamily="34" charset="0"/>
              </a:rPr>
              <a:t>Importance</a:t>
            </a:r>
          </a:p>
          <a:p>
            <a:pPr algn="ctr"/>
            <a:endParaRPr lang="en-US" sz="1200" b="1" dirty="0">
              <a:latin typeface="Arial" panose="020B0604020202020204" pitchFamily="34" charset="0"/>
            </a:endParaRPr>
          </a:p>
        </p:txBody>
      </p:sp>
      <p:sp>
        <p:nvSpPr>
          <p:cNvPr id="33" name="Text Placeholder 8">
            <a:extLst>
              <a:ext uri="{FF2B5EF4-FFF2-40B4-BE49-F238E27FC236}">
                <a16:creationId xmlns:a16="http://schemas.microsoft.com/office/drawing/2014/main" id="{7FD306D8-615C-E624-CF8E-1355C711C443}"/>
              </a:ext>
            </a:extLst>
          </p:cNvPr>
          <p:cNvSpPr txBox="1">
            <a:spLocks/>
          </p:cNvSpPr>
          <p:nvPr/>
        </p:nvSpPr>
        <p:spPr>
          <a:xfrm>
            <a:off x="2952040" y="5387908"/>
            <a:ext cx="2101218" cy="34854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0" kern="800" spc="-8">
                <a:solidFill>
                  <a:schemeClr val="tx1"/>
                </a:solidFill>
                <a:latin typeface="Suisse Int'l Italic" panose="020B0804000000000000" pitchFamily="34" charset="77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latin typeface="Arial" panose="020B0604020202020204" pitchFamily="34" charset="0"/>
              </a:rPr>
              <a:t>Income level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CBD2A1C7-F048-86C8-033D-E952524D9306}"/>
              </a:ext>
            </a:extLst>
          </p:cNvPr>
          <p:cNvSpPr txBox="1">
            <a:spLocks/>
          </p:cNvSpPr>
          <p:nvPr/>
        </p:nvSpPr>
        <p:spPr>
          <a:xfrm>
            <a:off x="7445486" y="5387908"/>
            <a:ext cx="1488559" cy="1828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0" kern="800" spc="-8">
                <a:solidFill>
                  <a:schemeClr val="tx1"/>
                </a:solidFill>
                <a:latin typeface="Suisse Int'l Italic" panose="020B0804000000000000" pitchFamily="34" charset="77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latin typeface="Arial" panose="020B0604020202020204" pitchFamily="34" charset="0"/>
              </a:rPr>
              <a:t>Race/ethnicity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E46C2251-66FE-C6AC-7377-5BDB45B51520}"/>
              </a:ext>
            </a:extLst>
          </p:cNvPr>
          <p:cNvCxnSpPr>
            <a:cxnSpLocks/>
          </p:cNvCxnSpPr>
          <p:nvPr/>
        </p:nvCxnSpPr>
        <p:spPr>
          <a:xfrm>
            <a:off x="2908197" y="5321949"/>
            <a:ext cx="2188904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559A8F3F-ACB3-D902-4516-352C74970401}"/>
              </a:ext>
            </a:extLst>
          </p:cNvPr>
          <p:cNvCxnSpPr>
            <a:cxnSpLocks/>
          </p:cNvCxnSpPr>
          <p:nvPr/>
        </p:nvCxnSpPr>
        <p:spPr>
          <a:xfrm>
            <a:off x="7377762" y="5321949"/>
            <a:ext cx="1556283" cy="0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E34A64B2-B8AB-E932-B631-260141E8CE00}"/>
              </a:ext>
            </a:extLst>
          </p:cNvPr>
          <p:cNvCxnSpPr>
            <a:cxnSpLocks/>
          </p:cNvCxnSpPr>
          <p:nvPr/>
        </p:nvCxnSpPr>
        <p:spPr>
          <a:xfrm>
            <a:off x="1121942" y="5321949"/>
            <a:ext cx="1277225" cy="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 Placeholder 8">
            <a:extLst>
              <a:ext uri="{FF2B5EF4-FFF2-40B4-BE49-F238E27FC236}">
                <a16:creationId xmlns:a16="http://schemas.microsoft.com/office/drawing/2014/main" id="{F8F1C66C-1025-7B60-0942-F6BEBCEA9B88}"/>
              </a:ext>
            </a:extLst>
          </p:cNvPr>
          <p:cNvSpPr txBox="1">
            <a:spLocks/>
          </p:cNvSpPr>
          <p:nvPr/>
        </p:nvSpPr>
        <p:spPr>
          <a:xfrm>
            <a:off x="5604909" y="5387908"/>
            <a:ext cx="1277225" cy="3485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0" kern="800" spc="-8">
                <a:solidFill>
                  <a:schemeClr val="tx1"/>
                </a:solidFill>
                <a:latin typeface="Suisse Int'l Italic" panose="020B0804000000000000" pitchFamily="34" charset="77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latin typeface="Arial" panose="020B0604020202020204" pitchFamily="34" charset="0"/>
              </a:rPr>
              <a:t>Functional limitations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96BE1F58-F6BF-49DA-AE24-7520AFEC6B89}"/>
              </a:ext>
            </a:extLst>
          </p:cNvPr>
          <p:cNvCxnSpPr>
            <a:cxnSpLocks/>
          </p:cNvCxnSpPr>
          <p:nvPr/>
        </p:nvCxnSpPr>
        <p:spPr>
          <a:xfrm>
            <a:off x="5613962" y="5321949"/>
            <a:ext cx="1277225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68497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Chart Placeholder 9">
            <a:extLst>
              <a:ext uri="{FF2B5EF4-FFF2-40B4-BE49-F238E27FC236}">
                <a16:creationId xmlns:a16="http://schemas.microsoft.com/office/drawing/2014/main" id="{D3AF9BF1-B67F-CA20-4CAD-230013D32F18}"/>
              </a:ext>
            </a:extLst>
          </p:cNvPr>
          <p:cNvGraphicFramePr>
            <a:graphicFrameLocks noGrp="1"/>
          </p:cNvGraphicFramePr>
          <p:nvPr>
            <p:ph type="chart" sz="quarter" idx="19"/>
            <p:extLst>
              <p:ext uri="{D42A27DB-BD31-4B8C-83A1-F6EECF244321}">
                <p14:modId xmlns:p14="http://schemas.microsoft.com/office/powerpoint/2010/main" val="2521385918"/>
              </p:ext>
            </p:extLst>
          </p:nvPr>
        </p:nvGraphicFramePr>
        <p:xfrm>
          <a:off x="71438" y="1533525"/>
          <a:ext cx="9001125" cy="40592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997AB39-EBAC-BB4E-855E-9F546022EA15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r>
              <a:rPr lang="en-US" dirty="0"/>
              <a:t>Base: Medicare Advantage enrollees age 18+ (n=1,846).</a:t>
            </a:r>
          </a:p>
          <a:p>
            <a:r>
              <a:rPr lang="en-US" dirty="0"/>
              <a:t>Data: Commonwealth Fund 2024 Value of Medicare Survey.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F865F3D-ABB0-9F45-98FD-D3809E5842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lnSpc>
                <a:spcPct val="100000"/>
              </a:lnSpc>
            </a:pPr>
            <a:r>
              <a:rPr lang="en-US" sz="1800" dirty="0"/>
              <a:t>Nearly half of Medicare Advantage enrollees reported using their plan’s OTC benefits; those with lower income were more likely to use them.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BE02FBB-0518-5843-8619-CB7C01F1B98A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/>
          <a:lstStyle/>
          <a:p>
            <a:r>
              <a:rPr lang="en-US" sz="1100" i="1" dirty="0">
                <a:latin typeface="Arial" panose="020B0604020202020204" pitchFamily="34" charset="0"/>
              </a:rPr>
              <a:t>Percentage of Medicare Advantage enrollees who used OTC (over-the-counter) benefits, by perceived value, income, functional limitations and race/ethnicity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48F96E82-26CB-5030-CA83-FA91E17E5030}"/>
              </a:ext>
            </a:extLst>
          </p:cNvPr>
          <p:cNvSpPr txBox="1"/>
          <p:nvPr/>
        </p:nvSpPr>
        <p:spPr>
          <a:xfrm>
            <a:off x="71437" y="1508760"/>
            <a:ext cx="7008373" cy="548640"/>
          </a:xfrm>
          <a:prstGeom prst="roundRect">
            <a:avLst>
              <a:gd name="adj" fmla="val 9886"/>
            </a:avLst>
          </a:prstGeom>
          <a:solidFill>
            <a:schemeClr val="tx2">
              <a:alpha val="10000"/>
            </a:schemeClr>
          </a:solidFill>
          <a:ln>
            <a:solidFill>
              <a:schemeClr val="bg1"/>
            </a:solidFill>
          </a:ln>
        </p:spPr>
        <p:txBody>
          <a:bodyPr wrap="square" lIns="548640" tIns="54864" rIns="91440" bIns="54864" anchor="ctr" anchorCtr="0">
            <a:noAutofit/>
          </a:bodyPr>
          <a:lstStyle/>
          <a:p>
            <a:r>
              <a:rPr lang="en-US" sz="1200" dirty="0">
                <a:effectLst/>
                <a:latin typeface="Arial" panose="020B0604020202020204" pitchFamily="34" charset="0"/>
                <a:cs typeface="Arial" panose="020B0604020202020204" pitchFamily="34" charset="0"/>
              </a:rPr>
              <a:t>Have you used an allowance or card for over-the-counter medications in the past 12 months?</a:t>
            </a:r>
            <a:endParaRPr lang="en-US" sz="1200" dirty="0">
              <a:latin typeface="Arial" panose="020B0604020202020204" pitchFamily="34" charset="0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4FB5517F-8A35-3B84-512E-3E29909D730B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120529" y="1594240"/>
            <a:ext cx="419100" cy="419100"/>
          </a:xfrm>
          <a:prstGeom prst="rect">
            <a:avLst/>
          </a:prstGeom>
        </p:spPr>
      </p:pic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6FE26E8-8B2E-EB4E-8804-C18050F08F1D}"/>
              </a:ext>
            </a:extLst>
          </p:cNvPr>
          <p:cNvSpPr txBox="1">
            <a:spLocks/>
          </p:cNvSpPr>
          <p:nvPr/>
        </p:nvSpPr>
        <p:spPr>
          <a:xfrm>
            <a:off x="1240325" y="5387908"/>
            <a:ext cx="1068308" cy="269876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0" kern="800" spc="-8">
                <a:solidFill>
                  <a:schemeClr val="tx1"/>
                </a:solidFill>
                <a:latin typeface="Suisse Int'l Italic" panose="020B0804000000000000" pitchFamily="34" charset="77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latin typeface="Arial" panose="020B0604020202020204" pitchFamily="34" charset="0"/>
              </a:rPr>
              <a:t>Importance</a:t>
            </a:r>
          </a:p>
          <a:p>
            <a:pPr algn="ctr"/>
            <a:endParaRPr lang="en-US" sz="1200" b="1" dirty="0">
              <a:latin typeface="Arial" panose="020B0604020202020204" pitchFamily="34" charset="0"/>
            </a:endParaRPr>
          </a:p>
        </p:txBody>
      </p:sp>
      <p:sp>
        <p:nvSpPr>
          <p:cNvPr id="8" name="Text Placeholder 8">
            <a:extLst>
              <a:ext uri="{FF2B5EF4-FFF2-40B4-BE49-F238E27FC236}">
                <a16:creationId xmlns:a16="http://schemas.microsoft.com/office/drawing/2014/main" id="{6AA9B157-32E6-D6D0-C68D-12561479D919}"/>
              </a:ext>
            </a:extLst>
          </p:cNvPr>
          <p:cNvSpPr txBox="1">
            <a:spLocks/>
          </p:cNvSpPr>
          <p:nvPr/>
        </p:nvSpPr>
        <p:spPr>
          <a:xfrm>
            <a:off x="2952040" y="5387908"/>
            <a:ext cx="2101218" cy="34854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0" kern="800" spc="-8">
                <a:solidFill>
                  <a:schemeClr val="tx1"/>
                </a:solidFill>
                <a:latin typeface="Suisse Int'l Italic" panose="020B0804000000000000" pitchFamily="34" charset="77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latin typeface="Arial" panose="020B0604020202020204" pitchFamily="34" charset="0"/>
              </a:rPr>
              <a:t>Income level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098FEA57-FC20-9919-1D4B-04BF08F5B7FD}"/>
              </a:ext>
            </a:extLst>
          </p:cNvPr>
          <p:cNvSpPr txBox="1">
            <a:spLocks/>
          </p:cNvSpPr>
          <p:nvPr/>
        </p:nvSpPr>
        <p:spPr>
          <a:xfrm>
            <a:off x="5604909" y="5387908"/>
            <a:ext cx="1277225" cy="34854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0" kern="800" spc="-8">
                <a:solidFill>
                  <a:schemeClr val="tx1"/>
                </a:solidFill>
                <a:latin typeface="Suisse Int'l Italic" panose="020B0804000000000000" pitchFamily="34" charset="77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latin typeface="Arial" panose="020B0604020202020204" pitchFamily="34" charset="0"/>
              </a:rPr>
              <a:t>Functional limitations</a:t>
            </a:r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id="{0D2EEC15-C95A-D0B9-DD96-3A4FB80E8CC6}"/>
              </a:ext>
            </a:extLst>
          </p:cNvPr>
          <p:cNvSpPr txBox="1">
            <a:spLocks/>
          </p:cNvSpPr>
          <p:nvPr/>
        </p:nvSpPr>
        <p:spPr>
          <a:xfrm>
            <a:off x="7427379" y="5387908"/>
            <a:ext cx="1488559" cy="1828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marL="0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1100" b="0" i="0" kern="800" spc="-8">
                <a:solidFill>
                  <a:schemeClr val="tx1"/>
                </a:solidFill>
                <a:latin typeface="Suisse Int'l Italic" panose="020B0804000000000000" pitchFamily="34" charset="77"/>
                <a:ea typeface="+mn-ea"/>
                <a:cs typeface="Arial" panose="020B0604020202020204" pitchFamily="34" charset="0"/>
              </a:defRPr>
            </a:lvl1pPr>
            <a:lvl2pPr marL="128584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2pPr>
            <a:lvl3pPr marL="258359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3pPr>
            <a:lvl4pPr marL="386943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4pPr>
            <a:lvl5pPr marL="515528" indent="0" algn="l" defTabSz="685784" rtl="0" eaLnBrk="1" latinLnBrk="0" hangingPunct="1">
              <a:spcBef>
                <a:spcPct val="20000"/>
              </a:spcBef>
              <a:buClr>
                <a:schemeClr val="accent1"/>
              </a:buClr>
              <a:buFont typeface="Arial" panose="020B0604020202020204" pitchFamily="34" charset="0"/>
              <a:buNone/>
              <a:defRPr sz="900" b="0" i="0" kern="800">
                <a:solidFill>
                  <a:schemeClr val="tx1"/>
                </a:solidFill>
                <a:latin typeface="Suisse Int'l" panose="020B0804000000000000" pitchFamily="34" charset="77"/>
                <a:ea typeface="+mn-ea"/>
                <a:cs typeface="Arial" panose="020B0604020202020204" pitchFamily="34" charset="0"/>
              </a:defRPr>
            </a:lvl5pPr>
            <a:lvl6pPr marL="1885903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795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686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577" indent="-171446" algn="l" defTabSz="685784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1200" b="1" dirty="0">
                <a:latin typeface="Arial" panose="020B0604020202020204" pitchFamily="34" charset="0"/>
              </a:rPr>
              <a:t>Race/ethnicity</a:t>
            </a:r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89F3FFC3-37DE-E968-F2E6-C7309E3EF0B1}"/>
              </a:ext>
            </a:extLst>
          </p:cNvPr>
          <p:cNvCxnSpPr>
            <a:cxnSpLocks/>
          </p:cNvCxnSpPr>
          <p:nvPr/>
        </p:nvCxnSpPr>
        <p:spPr>
          <a:xfrm>
            <a:off x="2908197" y="5321949"/>
            <a:ext cx="2188904" cy="0"/>
          </a:xfrm>
          <a:prstGeom prst="line">
            <a:avLst/>
          </a:prstGeom>
          <a:ln w="19050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93086118-E0E0-1F11-E645-8877B4D69CDA}"/>
              </a:ext>
            </a:extLst>
          </p:cNvPr>
          <p:cNvCxnSpPr>
            <a:cxnSpLocks/>
          </p:cNvCxnSpPr>
          <p:nvPr/>
        </p:nvCxnSpPr>
        <p:spPr>
          <a:xfrm>
            <a:off x="5613962" y="5321949"/>
            <a:ext cx="1277225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7214A58-E4A8-43B6-5C61-A9859D02F10A}"/>
              </a:ext>
            </a:extLst>
          </p:cNvPr>
          <p:cNvCxnSpPr>
            <a:cxnSpLocks/>
          </p:cNvCxnSpPr>
          <p:nvPr/>
        </p:nvCxnSpPr>
        <p:spPr>
          <a:xfrm>
            <a:off x="7395868" y="5321949"/>
            <a:ext cx="1556283" cy="0"/>
          </a:xfrm>
          <a:prstGeom prst="line">
            <a:avLst/>
          </a:prstGeom>
          <a:ln w="190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ECCBF677-EF4C-D0CB-E570-85ECA8B670C0}"/>
              </a:ext>
            </a:extLst>
          </p:cNvPr>
          <p:cNvCxnSpPr>
            <a:cxnSpLocks/>
          </p:cNvCxnSpPr>
          <p:nvPr/>
        </p:nvCxnSpPr>
        <p:spPr>
          <a:xfrm>
            <a:off x="1121942" y="5321949"/>
            <a:ext cx="1277225" cy="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55469361"/>
      </p:ext>
    </p:extLst>
  </p:cSld>
  <p:clrMapOvr>
    <a:masterClrMapping/>
  </p:clrMapOvr>
</p:sld>
</file>

<file path=ppt/theme/theme1.xml><?xml version="1.0" encoding="utf-8"?>
<a:theme xmlns:a="http://schemas.openxmlformats.org/drawingml/2006/main" name="CMWF_2021">
  <a:themeElements>
    <a:clrScheme name="CMWF 2021 1">
      <a:dk1>
        <a:srgbClr val="1A1A1A"/>
      </a:dk1>
      <a:lt1>
        <a:srgbClr val="FFFFFF"/>
      </a:lt1>
      <a:dk2>
        <a:srgbClr val="142B41"/>
      </a:dk2>
      <a:lt2>
        <a:srgbClr val="65A591"/>
      </a:lt2>
      <a:accent1>
        <a:srgbClr val="115479"/>
      </a:accent1>
      <a:accent2>
        <a:srgbClr val="F08661"/>
      </a:accent2>
      <a:accent3>
        <a:srgbClr val="3F6777"/>
      </a:accent3>
      <a:accent4>
        <a:srgbClr val="D3AC4C"/>
      </a:accent4>
      <a:accent5>
        <a:srgbClr val="495149"/>
      </a:accent5>
      <a:accent6>
        <a:srgbClr val="417693"/>
      </a:accent6>
      <a:hlink>
        <a:srgbClr val="65A591"/>
      </a:hlink>
      <a:folHlink>
        <a:srgbClr val="92979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  <a:effectLst/>
      </a:spPr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CMWF_2021" id="{541B58AD-7456-8C40-80C2-8477F48CDF76}" vid="{3C3D5171-157A-5848-87A4-AF952AD89C6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DB2CA38FBBC1428DB187BDD036B8B1" ma:contentTypeVersion="18" ma:contentTypeDescription="Create a new document." ma:contentTypeScope="" ma:versionID="8067ce02bfb4442d5d73ad518aebf38c">
  <xsd:schema xmlns:xsd="http://www.w3.org/2001/XMLSchema" xmlns:xs="http://www.w3.org/2001/XMLSchema" xmlns:p="http://schemas.microsoft.com/office/2006/metadata/properties" xmlns:ns2="29e91428-62e1-404e-8dba-d479e0ef01ba" xmlns:ns3="fd0705cf-2316-48c0-96f8-e5d689de0d99" targetNamespace="http://schemas.microsoft.com/office/2006/metadata/properties" ma:root="true" ma:fieldsID="db66d3965185a16ef559b800314e966c" ns2:_="" ns3:_="">
    <xsd:import namespace="29e91428-62e1-404e-8dba-d479e0ef01ba"/>
    <xsd:import namespace="fd0705cf-2316-48c0-96f8-e5d689de0d9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e91428-62e1-404e-8dba-d479e0ef01b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08d887b3-530c-4858-8ab3-c8c35b27a87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d0705cf-2316-48c0-96f8-e5d689de0d99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d85029d7-7210-4f8d-9630-374c583c2703}" ma:internalName="TaxCatchAll" ma:showField="CatchAllData" ma:web="fd0705cf-2316-48c0-96f8-e5d689de0d9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SharedWithUsers xmlns="fd0705cf-2316-48c0-96f8-e5d689de0d99">
      <UserInfo>
        <DisplayName>Eric Schneider</DisplayName>
        <AccountId>18</AccountId>
        <AccountType/>
      </UserInfo>
      <UserInfo>
        <DisplayName>Arnav Shah</DisplayName>
        <AccountId>57</AccountId>
        <AccountType/>
      </UserInfo>
      <UserInfo>
        <DisplayName>Aimee Cicchiello</DisplayName>
        <AccountId>12</AccountId>
        <AccountType/>
      </UserInfo>
    </SharedWithUsers>
    <lcf76f155ced4ddcb4097134ff3c332f xmlns="29e91428-62e1-404e-8dba-d479e0ef01ba">
      <Terms xmlns="http://schemas.microsoft.com/office/infopath/2007/PartnerControls"/>
    </lcf76f155ced4ddcb4097134ff3c332f>
    <TaxCatchAll xmlns="fd0705cf-2316-48c0-96f8-e5d689de0d99" xsi:nil="true"/>
  </documentManagement>
</p:properties>
</file>

<file path=customXml/itemProps1.xml><?xml version="1.0" encoding="utf-8"?>
<ds:datastoreItem xmlns:ds="http://schemas.openxmlformats.org/officeDocument/2006/customXml" ds:itemID="{9846D01A-DF99-4B57-87F7-5D23D7E4659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9e91428-62e1-404e-8dba-d479e0ef01ba"/>
    <ds:schemaRef ds:uri="fd0705cf-2316-48c0-96f8-e5d689de0d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5AAEEE3-A9AD-48C1-97AC-913F6586C1A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0C63E5E-AEFA-4345-A4E4-D8690CC9E0A0}">
  <ds:schemaRefs>
    <ds:schemaRef ds:uri="http://purl.org/dc/terms/"/>
    <ds:schemaRef ds:uri="http://purl.org/dc/elements/1.1/"/>
    <ds:schemaRef ds:uri="http://purl.org/dc/dcmitype/"/>
    <ds:schemaRef ds:uri="http://schemas.microsoft.com/office/infopath/2007/PartnerControls"/>
    <ds:schemaRef ds:uri="http://www.w3.org/XML/1998/namespace"/>
    <ds:schemaRef ds:uri="29e91428-62e1-404e-8dba-d479e0ef01ba"/>
    <ds:schemaRef ds:uri="http://schemas.microsoft.com/office/2006/documentManagement/types"/>
    <ds:schemaRef ds:uri="http://schemas.microsoft.com/office/2006/metadata/properties"/>
    <ds:schemaRef ds:uri="http://schemas.openxmlformats.org/package/2006/metadata/core-properties"/>
    <ds:schemaRef ds:uri="fd0705cf-2316-48c0-96f8-e5d689de0d99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10083</TotalTime>
  <Words>473</Words>
  <Application>Microsoft Office PowerPoint</Application>
  <PresentationFormat>On-screen Show (4:3)</PresentationFormat>
  <Paragraphs>45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Arial</vt:lpstr>
      <vt:lpstr>Georgia</vt:lpstr>
      <vt:lpstr>Suisse Int'l</vt:lpstr>
      <vt:lpstr>Suisse Int'l Bold</vt:lpstr>
      <vt:lpstr>Suisse Int'l Italic</vt:lpstr>
      <vt:lpstr>CMWF_2021</vt:lpstr>
      <vt:lpstr>Eight of 10 Medicare beneficiaries reported supplemental benefits are important to them; those with lower income, functional limitations, and Black or Hispanic racial/ethnic identify reported at higher rates.</vt:lpstr>
      <vt:lpstr>A larger share of Medicare Advantage enrollees than traditional Medicare beneficiaries considered supplemental benefits to be important; MA plan enrollees who value supplemental benefits were more likely to use them.</vt:lpstr>
      <vt:lpstr>Two of five Medicare Advantage enrollees reported using their plan’s dental benefits.</vt:lpstr>
      <vt:lpstr>Two of five Medicare Advantage enrollees reported using their plan’s vision benefits.</vt:lpstr>
      <vt:lpstr>Nearly half of Medicare Advantage enrollees reported using their plan’s OTC benefits; those with lower income were more likely to use them.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Exhibits — How Much Do Medicare Advantage Enrollees Value and Use Their Supplemental Benefits</dc:title>
  <dc:creator>agupta@cmwf.org;gj@cmwf.org;fleonard@cmwf.org</dc:creator>
  <cp:lastModifiedBy>Paul Frame</cp:lastModifiedBy>
  <cp:revision>10</cp:revision>
  <cp:lastPrinted>2018-07-11T13:51:43Z</cp:lastPrinted>
  <dcterms:created xsi:type="dcterms:W3CDTF">2014-10-08T23:03:32Z</dcterms:created>
  <dcterms:modified xsi:type="dcterms:W3CDTF">2025-02-18T23:12:08Z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0x0101003ADB2CA38FBBC1428DB187BDD036B8B1</vt:lpwstr>
  </property>
  <property fmtid="{D5CDD505-2E9C-101B-9397-08002B2CF9AE}" pid="3" name="MediaServiceImageTags">
    <vt:lpwstr/>
  </property>
</Properties>
</file>