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5.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7.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8.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9.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5"/>
  </p:notesMasterIdLst>
  <p:handoutMasterIdLst>
    <p:handoutMasterId r:id="rId16"/>
  </p:handoutMasterIdLst>
  <p:sldIdLst>
    <p:sldId id="286" r:id="rId5"/>
    <p:sldId id="307" r:id="rId6"/>
    <p:sldId id="293" r:id="rId7"/>
    <p:sldId id="306" r:id="rId8"/>
    <p:sldId id="303" r:id="rId9"/>
    <p:sldId id="305" r:id="rId10"/>
    <p:sldId id="301" r:id="rId11"/>
    <p:sldId id="279" r:id="rId12"/>
    <p:sldId id="300" r:id="rId13"/>
    <p:sldId id="277" r:id="rId14"/>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60" userDrawn="1">
          <p15:clr>
            <a:srgbClr val="A4A3A4"/>
          </p15:clr>
        </p15:guide>
        <p15:guide id="2" pos="2976"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014FA18-9C55-878C-8EB9-CFD8986B63D2}" name="Jen Wilson" initials="JW" userId="S::jmw@cmwf.org::000f367a-3246-491c-88b4-803a33f58a8b" providerId="AD"/>
  <p188:author id="{BCEF232D-A6DF-A245-F613-C0680BF9C2CF}" name="Chris Hollander" initials="CH" userId="S::CAH@CMWF.org::45bf6f1b-2827-4b00-a19f-e2c1d925869e" providerId="AD"/>
  <p188:author id="{833EEF99-291E-FC61-8C85-FC3C9DC1E3F7}" name="Lauren Haynes" initials="LH" userId="S::lhaynes@cmwf.org::e1086cea-86e8-40f3-8683-7786cf151378" providerId="AD"/>
  <p188:author id="{2B18D7AF-C0DB-C2B5-0C6A-A0EC96A7DC13}" name="Avni Gupta" initials="AG" userId="S::agupta@cmwf.org::3505bec7-47dd-4eeb-bbfb-705ba560a42f" providerId="AD"/>
  <p188:author id="{353C60C0-70D5-4329-BC8D-53AAD007DC58}" name="Sara R. Collins" initials="SRC" userId="S::SRC@CMWF.org::dfbb467f-0fd7-48a6-a78e-014a35e76e12" providerId="AD"/>
  <p188:author id="{05B4AAE9-FA13-B4B0-0C49-DBD509A39007}" name="Relebohile Masitha" initials="RM" userId="S::rm@cmwf.org::55eff3c7-d91b-47f9-a1b1-6eb067a4a129" providerId="AD"/>
  <p188:author id="{389F75F3-6FEA-2161-94BC-5EAB0E779F29}" name="Elisa Mirkil" initials="EM" userId="S::200258@student.designacademy.nl::4b297773-7a34-4f20-811e-0fbecc21280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4ABDBC"/>
    <a:srgbClr val="5F5A9D"/>
    <a:srgbClr val="E0E0E0"/>
    <a:srgbClr val="8ADAD2"/>
    <a:srgbClr val="9FE1DB"/>
    <a:srgbClr val="B6E8E3"/>
    <a:srgbClr val="CDEFEC"/>
    <a:srgbClr val="DFF5F3"/>
    <a:srgbClr val="EDF9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6311" autoAdjust="0"/>
  </p:normalViewPr>
  <p:slideViewPr>
    <p:cSldViewPr snapToGrid="0">
      <p:cViewPr varScale="1">
        <p:scale>
          <a:sx n="112" d="100"/>
          <a:sy n="112" d="100"/>
        </p:scale>
        <p:origin x="1590" y="96"/>
      </p:cViewPr>
      <p:guideLst>
        <p:guide orient="horz" pos="1560"/>
        <p:guide pos="2976"/>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3A6B8935-B8C8-459B-A8D9-6EC432A9422D}"/>
    <pc:docChg chg="modSld modMainMaster">
      <pc:chgData name="Paul Frame" userId="ded3f5c5-00e7-408d-9358-fc292cfa5078" providerId="ADAL" clId="{3A6B8935-B8C8-459B-A8D9-6EC432A9422D}" dt="2024-11-11T21:23:19.810" v="82" actId="947"/>
      <pc:docMkLst>
        <pc:docMk/>
      </pc:docMkLst>
      <pc:sldChg chg="mod">
        <pc:chgData name="Paul Frame" userId="ded3f5c5-00e7-408d-9358-fc292cfa5078" providerId="ADAL" clId="{3A6B8935-B8C8-459B-A8D9-6EC432A9422D}" dt="2024-10-07T20:33:06.743" v="75" actId="27918"/>
        <pc:sldMkLst>
          <pc:docMk/>
          <pc:sldMk cId="2978552698" sldId="277"/>
        </pc:sldMkLst>
      </pc:sldChg>
      <pc:sldChg chg="mod">
        <pc:chgData name="Paul Frame" userId="ded3f5c5-00e7-408d-9358-fc292cfa5078" providerId="ADAL" clId="{3A6B8935-B8C8-459B-A8D9-6EC432A9422D}" dt="2024-10-07T20:23:25.263" v="67" actId="27918"/>
        <pc:sldMkLst>
          <pc:docMk/>
          <pc:sldMk cId="3786322829" sldId="279"/>
        </pc:sldMkLst>
      </pc:sldChg>
      <pc:sldChg chg="modSp mod">
        <pc:chgData name="Paul Frame" userId="ded3f5c5-00e7-408d-9358-fc292cfa5078" providerId="ADAL" clId="{3A6B8935-B8C8-459B-A8D9-6EC432A9422D}" dt="2024-11-11T21:23:19.810" v="82" actId="947"/>
        <pc:sldMkLst>
          <pc:docMk/>
          <pc:sldMk cId="1872132460" sldId="286"/>
        </pc:sldMkLst>
        <pc:spChg chg="mod">
          <ac:chgData name="Paul Frame" userId="ded3f5c5-00e7-408d-9358-fc292cfa5078" providerId="ADAL" clId="{3A6B8935-B8C8-459B-A8D9-6EC432A9422D}" dt="2024-10-04T19:43:34.070" v="7" actId="6549"/>
          <ac:spMkLst>
            <pc:docMk/>
            <pc:sldMk cId="1872132460" sldId="286"/>
            <ac:spMk id="5" creationId="{2BE02FBB-0518-5843-8619-CB7C01F1B98A}"/>
          </ac:spMkLst>
        </pc:spChg>
        <pc:spChg chg="mod">
          <ac:chgData name="Paul Frame" userId="ded3f5c5-00e7-408d-9358-fc292cfa5078" providerId="ADAL" clId="{3A6B8935-B8C8-459B-A8D9-6EC432A9422D}" dt="2024-11-11T21:23:19.810" v="82" actId="947"/>
          <ac:spMkLst>
            <pc:docMk/>
            <pc:sldMk cId="1872132460" sldId="286"/>
            <ac:spMk id="18" creationId="{FC2146D1-5064-6F7A-C2B5-A42BCF3167DC}"/>
          </ac:spMkLst>
        </pc:spChg>
      </pc:sldChg>
      <pc:sldChg chg="mod">
        <pc:chgData name="Paul Frame" userId="ded3f5c5-00e7-408d-9358-fc292cfa5078" providerId="ADAL" clId="{3A6B8935-B8C8-459B-A8D9-6EC432A9422D}" dt="2024-10-07T17:26:08.764" v="37" actId="27918"/>
        <pc:sldMkLst>
          <pc:docMk/>
          <pc:sldMk cId="3682068607" sldId="293"/>
        </pc:sldMkLst>
      </pc:sldChg>
      <pc:sldChg chg="mod">
        <pc:chgData name="Paul Frame" userId="ded3f5c5-00e7-408d-9358-fc292cfa5078" providerId="ADAL" clId="{3A6B8935-B8C8-459B-A8D9-6EC432A9422D}" dt="2024-10-07T20:28:37.152" v="71" actId="27918"/>
        <pc:sldMkLst>
          <pc:docMk/>
          <pc:sldMk cId="522351944" sldId="300"/>
        </pc:sldMkLst>
      </pc:sldChg>
      <pc:sldChg chg="mod">
        <pc:chgData name="Paul Frame" userId="ded3f5c5-00e7-408d-9358-fc292cfa5078" providerId="ADAL" clId="{3A6B8935-B8C8-459B-A8D9-6EC432A9422D}" dt="2024-10-07T18:57:08.187" v="65" actId="27918"/>
        <pc:sldMkLst>
          <pc:docMk/>
          <pc:sldMk cId="1816313763" sldId="301"/>
        </pc:sldMkLst>
      </pc:sldChg>
      <pc:sldChg chg="mod">
        <pc:chgData name="Paul Frame" userId="ded3f5c5-00e7-408d-9358-fc292cfa5078" providerId="ADAL" clId="{3A6B8935-B8C8-459B-A8D9-6EC432A9422D}" dt="2024-10-07T18:48:43.060" v="50" actId="27918"/>
        <pc:sldMkLst>
          <pc:docMk/>
          <pc:sldMk cId="2305645686" sldId="303"/>
        </pc:sldMkLst>
      </pc:sldChg>
      <pc:sldChg chg="mod">
        <pc:chgData name="Paul Frame" userId="ded3f5c5-00e7-408d-9358-fc292cfa5078" providerId="ADAL" clId="{3A6B8935-B8C8-459B-A8D9-6EC432A9422D}" dt="2024-10-07T18:51:35.490" v="56" actId="27918"/>
        <pc:sldMkLst>
          <pc:docMk/>
          <pc:sldMk cId="827610577" sldId="305"/>
        </pc:sldMkLst>
      </pc:sldChg>
      <pc:sldChg chg="mod">
        <pc:chgData name="Paul Frame" userId="ded3f5c5-00e7-408d-9358-fc292cfa5078" providerId="ADAL" clId="{3A6B8935-B8C8-459B-A8D9-6EC432A9422D}" dt="2024-10-07T18:36:01.516" v="42" actId="27918"/>
        <pc:sldMkLst>
          <pc:docMk/>
          <pc:sldMk cId="1088883044" sldId="306"/>
        </pc:sldMkLst>
      </pc:sldChg>
      <pc:sldChg chg="mod">
        <pc:chgData name="Paul Frame" userId="ded3f5c5-00e7-408d-9358-fc292cfa5078" providerId="ADAL" clId="{3A6B8935-B8C8-459B-A8D9-6EC432A9422D}" dt="2024-10-07T17:12:00.654" v="21" actId="27918"/>
        <pc:sldMkLst>
          <pc:docMk/>
          <pc:sldMk cId="88756296" sldId="307"/>
        </pc:sldMkLst>
      </pc:sldChg>
      <pc:sldMasterChg chg="modSldLayout">
        <pc:chgData name="Paul Frame" userId="ded3f5c5-00e7-408d-9358-fc292cfa5078" providerId="ADAL" clId="{3A6B8935-B8C8-459B-A8D9-6EC432A9422D}" dt="2024-10-30T14:53:08.259" v="78" actId="20577"/>
        <pc:sldMasterMkLst>
          <pc:docMk/>
          <pc:sldMasterMk cId="2139821026" sldId="2147483723"/>
        </pc:sldMasterMkLst>
        <pc:sldLayoutChg chg="modSp mod">
          <pc:chgData name="Paul Frame" userId="ded3f5c5-00e7-408d-9358-fc292cfa5078" providerId="ADAL" clId="{3A6B8935-B8C8-459B-A8D9-6EC432A9422D}" dt="2024-10-30T14:53:08.259" v="78" actId="20577"/>
          <pc:sldLayoutMkLst>
            <pc:docMk/>
            <pc:sldMasterMk cId="2139821026" sldId="2147483723"/>
            <pc:sldLayoutMk cId="2243623534" sldId="2147483744"/>
          </pc:sldLayoutMkLst>
          <pc:spChg chg="mod">
            <ac:chgData name="Paul Frame" userId="ded3f5c5-00e7-408d-9358-fc292cfa5078" providerId="ADAL" clId="{3A6B8935-B8C8-459B-A8D9-6EC432A9422D}" dt="2024-10-30T14:53:08.259" v="78" actId="20577"/>
            <ac:spMkLst>
              <pc:docMk/>
              <pc:sldMasterMk cId="2139821026" sldId="2147483723"/>
              <pc:sldLayoutMk cId="2243623534" sldId="2147483744"/>
              <ac:spMk id="2"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592567911939211"/>
          <c:y val="0"/>
          <c:w val="0.61951923783776697"/>
          <c:h val="1"/>
        </c:manualLayout>
      </c:layout>
      <c:pieChart>
        <c:varyColors val="1"/>
        <c:ser>
          <c:idx val="0"/>
          <c:order val="0"/>
          <c:tx>
            <c:strRef>
              <c:f>Sheet1!$B$1</c:f>
              <c:strCache>
                <c:ptCount val="1"/>
                <c:pt idx="0">
                  <c:v>Rate</c:v>
                </c:pt>
              </c:strCache>
            </c:strRef>
          </c:tx>
          <c:spPr>
            <a:solidFill>
              <a:schemeClr val="accent1"/>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CE0-4202-A49C-8CA8B53DE729}"/>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8CE0-4202-A49C-8CA8B53DE729}"/>
              </c:ext>
            </c:extLst>
          </c:dPt>
          <c:dPt>
            <c:idx val="2"/>
            <c:bubble3D val="0"/>
            <c:spPr>
              <a:solidFill>
                <a:schemeClr val="accent4">
                  <a:alpha val="80000"/>
                </a:schemeClr>
              </a:solidFill>
              <a:ln w="19050">
                <a:solidFill>
                  <a:schemeClr val="lt1"/>
                </a:solidFill>
              </a:ln>
              <a:effectLst/>
            </c:spPr>
            <c:extLst>
              <c:ext xmlns:c16="http://schemas.microsoft.com/office/drawing/2014/chart" uri="{C3380CC4-5D6E-409C-BE32-E72D297353CC}">
                <c16:uniqueId val="{00000005-8CE0-4202-A49C-8CA8B53DE729}"/>
              </c:ext>
            </c:extLst>
          </c:dPt>
          <c:dPt>
            <c:idx val="3"/>
            <c:bubble3D val="0"/>
            <c:spPr>
              <a:solidFill>
                <a:schemeClr val="accent4">
                  <a:alpha val="60000"/>
                </a:schemeClr>
              </a:solidFill>
              <a:ln w="19050">
                <a:solidFill>
                  <a:schemeClr val="lt1"/>
                </a:solidFill>
              </a:ln>
              <a:effectLst/>
            </c:spPr>
            <c:extLst>
              <c:ext xmlns:c16="http://schemas.microsoft.com/office/drawing/2014/chart" uri="{C3380CC4-5D6E-409C-BE32-E72D297353CC}">
                <c16:uniqueId val="{00000007-8CE0-4202-A49C-8CA8B53DE729}"/>
              </c:ext>
            </c:extLst>
          </c:dPt>
          <c:dPt>
            <c:idx val="4"/>
            <c:bubble3D val="0"/>
            <c:spPr>
              <a:solidFill>
                <a:schemeClr val="accent1"/>
              </a:solidFill>
              <a:ln w="19050">
                <a:solidFill>
                  <a:schemeClr val="lt1"/>
                </a:solidFill>
              </a:ln>
              <a:effectLst/>
            </c:spPr>
            <c:extLst>
              <c:ext xmlns:c16="http://schemas.microsoft.com/office/drawing/2014/chart" uri="{C3380CC4-5D6E-409C-BE32-E72D297353CC}">
                <c16:uniqueId val="{00000009-8CE0-4202-A49C-8CA8B53DE729}"/>
              </c:ext>
            </c:extLst>
          </c:dPt>
          <c:dPt>
            <c:idx val="5"/>
            <c:bubble3D val="0"/>
            <c:spPr>
              <a:solidFill>
                <a:schemeClr val="accent1"/>
              </a:solidFill>
              <a:ln w="19050">
                <a:solidFill>
                  <a:schemeClr val="lt1"/>
                </a:solidFill>
              </a:ln>
              <a:effectLst/>
            </c:spPr>
            <c:extLst>
              <c:ext xmlns:c16="http://schemas.microsoft.com/office/drawing/2014/chart" uri="{C3380CC4-5D6E-409C-BE32-E72D297353CC}">
                <c16:uniqueId val="{0000000B-8CE0-4202-A49C-8CA8B53DE729}"/>
              </c:ext>
            </c:extLst>
          </c:dPt>
          <c:dLbls>
            <c:dLbl>
              <c:idx val="0"/>
              <c:delete val="1"/>
              <c:extLst>
                <c:ext xmlns:c15="http://schemas.microsoft.com/office/drawing/2012/chart" uri="{CE6537A1-D6FC-4f65-9D91-7224C49458BB}"/>
                <c:ext xmlns:c16="http://schemas.microsoft.com/office/drawing/2014/chart" uri="{C3380CC4-5D6E-409C-BE32-E72D297353CC}">
                  <c16:uniqueId val="{00000001-8CE0-4202-A49C-8CA8B53DE729}"/>
                </c:ext>
              </c:extLst>
            </c:dLbl>
            <c:dLbl>
              <c:idx val="1"/>
              <c:delete val="1"/>
              <c:extLst>
                <c:ext xmlns:c15="http://schemas.microsoft.com/office/drawing/2012/chart" uri="{CE6537A1-D6FC-4f65-9D91-7224C49458BB}"/>
                <c:ext xmlns:c16="http://schemas.microsoft.com/office/drawing/2014/chart" uri="{C3380CC4-5D6E-409C-BE32-E72D297353CC}">
                  <c16:uniqueId val="{00000003-8CE0-4202-A49C-8CA8B53DE729}"/>
                </c:ext>
              </c:extLst>
            </c:dLbl>
            <c:dLbl>
              <c:idx val="2"/>
              <c:delete val="1"/>
              <c:extLst>
                <c:ext xmlns:c15="http://schemas.microsoft.com/office/drawing/2012/chart" uri="{CE6537A1-D6FC-4f65-9D91-7224C49458BB}"/>
                <c:ext xmlns:c16="http://schemas.microsoft.com/office/drawing/2014/chart" uri="{C3380CC4-5D6E-409C-BE32-E72D297353CC}">
                  <c16:uniqueId val="{00000005-8CE0-4202-A49C-8CA8B53DE729}"/>
                </c:ext>
              </c:extLst>
            </c:dLbl>
            <c:dLbl>
              <c:idx val="3"/>
              <c:delete val="1"/>
              <c:extLst>
                <c:ext xmlns:c15="http://schemas.microsoft.com/office/drawing/2012/chart" uri="{CE6537A1-D6FC-4f65-9D91-7224C49458BB}"/>
                <c:ext xmlns:c16="http://schemas.microsoft.com/office/drawing/2014/chart" uri="{C3380CC4-5D6E-409C-BE32-E72D297353CC}">
                  <c16:uniqueId val="{00000007-8CE0-4202-A49C-8CA8B53DE72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4"/>
                <c:pt idx="0">
                  <c:v>Insured all year, not underinsured</c:v>
                </c:pt>
                <c:pt idx="1">
                  <c:v>Insured all year, underinsured</c:v>
                </c:pt>
                <c:pt idx="2">
                  <c:v>Insured now, with coverage gap</c:v>
                </c:pt>
                <c:pt idx="3">
                  <c:v>Uninsured  now</c:v>
                </c:pt>
              </c:strCache>
            </c:strRef>
          </c:cat>
          <c:val>
            <c:numRef>
              <c:f>Sheet1!$B$2:$B$6</c:f>
              <c:numCache>
                <c:formatCode>0%</c:formatCode>
                <c:ptCount val="5"/>
                <c:pt idx="0">
                  <c:v>0.5575</c:v>
                </c:pt>
                <c:pt idx="1">
                  <c:v>0.23119999999999999</c:v>
                </c:pt>
                <c:pt idx="2">
                  <c:v>0.12230000000000001</c:v>
                </c:pt>
                <c:pt idx="3">
                  <c:v>8.8999999999999996E-2</c:v>
                </c:pt>
              </c:numCache>
            </c:numRef>
          </c:val>
          <c:extLst>
            <c:ext xmlns:c16="http://schemas.microsoft.com/office/drawing/2014/chart" uri="{C3380CC4-5D6E-409C-BE32-E72D297353CC}">
              <c16:uniqueId val="{0000000C-8CE0-4202-A49C-8CA8B53DE729}"/>
            </c:ext>
          </c:extLst>
        </c:ser>
        <c:dLbls>
          <c:showLegendKey val="0"/>
          <c:showVal val="0"/>
          <c:showCatName val="0"/>
          <c:showSerName val="0"/>
          <c:showPercent val="0"/>
          <c:showBubbleSize val="0"/>
          <c:showLeaderLines val="1"/>
        </c:dLbls>
        <c:firstSliceAng val="156"/>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803203679728526"/>
          <c:y val="0"/>
          <c:w val="0.59790683274765388"/>
          <c:h val="0.99505493605803086"/>
        </c:manualLayout>
      </c:layout>
      <c:barChart>
        <c:barDir val="bar"/>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D5A2-4EE4-920E-809D6247B87A}"/>
              </c:ext>
            </c:extLst>
          </c:dPt>
          <c:dPt>
            <c:idx val="1"/>
            <c:invertIfNegative val="0"/>
            <c:bubble3D val="0"/>
            <c:spPr>
              <a:solidFill>
                <a:schemeClr val="bg2"/>
              </a:solidFill>
              <a:ln>
                <a:noFill/>
              </a:ln>
              <a:effectLst/>
            </c:spPr>
            <c:extLst>
              <c:ext xmlns:c16="http://schemas.microsoft.com/office/drawing/2014/chart" uri="{C3380CC4-5D6E-409C-BE32-E72D297353CC}">
                <c16:uniqueId val="{00000003-D5A2-4EE4-920E-809D6247B87A}"/>
              </c:ext>
            </c:extLst>
          </c:dPt>
          <c:dPt>
            <c:idx val="2"/>
            <c:invertIfNegative val="0"/>
            <c:bubble3D val="0"/>
            <c:spPr>
              <a:solidFill>
                <a:schemeClr val="bg2"/>
              </a:solidFill>
              <a:ln>
                <a:noFill/>
              </a:ln>
              <a:effectLst/>
            </c:spPr>
            <c:extLst>
              <c:ext xmlns:c16="http://schemas.microsoft.com/office/drawing/2014/chart" uri="{C3380CC4-5D6E-409C-BE32-E72D297353CC}">
                <c16:uniqueId val="{00000005-D5A2-4EE4-920E-809D6247B87A}"/>
              </c:ext>
            </c:extLst>
          </c:dPt>
          <c:dPt>
            <c:idx val="3"/>
            <c:invertIfNegative val="0"/>
            <c:bubble3D val="0"/>
            <c:spPr>
              <a:solidFill>
                <a:schemeClr val="accent2"/>
              </a:solidFill>
              <a:ln>
                <a:noFill/>
              </a:ln>
              <a:effectLst/>
            </c:spPr>
            <c:extLst>
              <c:ext xmlns:c16="http://schemas.microsoft.com/office/drawing/2014/chart" uri="{C3380CC4-5D6E-409C-BE32-E72D297353CC}">
                <c16:uniqueId val="{00000007-D5A2-4EE4-920E-809D6247B87A}"/>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9-D5A2-4EE4-920E-809D6247B87A}"/>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B-D5A2-4EE4-920E-809D6247B87A}"/>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D-D5A2-4EE4-920E-809D6247B87A}"/>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F-D5A2-4EE4-920E-809D6247B87A}"/>
              </c:ext>
            </c:extLst>
          </c:dPt>
          <c:dPt>
            <c:idx val="8"/>
            <c:invertIfNegative val="0"/>
            <c:bubble3D val="0"/>
            <c:spPr>
              <a:solidFill>
                <a:schemeClr val="accent1"/>
              </a:solidFill>
              <a:ln>
                <a:noFill/>
              </a:ln>
              <a:effectLst/>
            </c:spPr>
            <c:extLst>
              <c:ext xmlns:c16="http://schemas.microsoft.com/office/drawing/2014/chart" uri="{C3380CC4-5D6E-409C-BE32-E72D297353CC}">
                <c16:uniqueId val="{00000011-D5A2-4EE4-920E-809D6247B87A}"/>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D5A2-4EE4-920E-809D6247B87A}"/>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15-D5A2-4EE4-920E-809D6247B87A}"/>
              </c:ext>
            </c:extLst>
          </c:dPt>
          <c:dPt>
            <c:idx val="12"/>
            <c:invertIfNegative val="0"/>
            <c:bubble3D val="0"/>
            <c:spPr>
              <a:solidFill>
                <a:schemeClr val="accent1">
                  <a:alpha val="70000"/>
                </a:schemeClr>
              </a:solidFill>
              <a:ln>
                <a:noFill/>
              </a:ln>
              <a:effectLst/>
            </c:spPr>
            <c:extLst>
              <c:ext xmlns:c16="http://schemas.microsoft.com/office/drawing/2014/chart" uri="{C3380CC4-5D6E-409C-BE32-E72D297353CC}">
                <c16:uniqueId val="{00000017-D5A2-4EE4-920E-809D6247B87A}"/>
              </c:ext>
            </c:extLst>
          </c:dPt>
          <c:dPt>
            <c:idx val="13"/>
            <c:invertIfNegative val="0"/>
            <c:bubble3D val="0"/>
            <c:spPr>
              <a:solidFill>
                <a:schemeClr val="accent1"/>
              </a:solidFill>
              <a:ln>
                <a:noFill/>
              </a:ln>
              <a:effectLst/>
            </c:spPr>
            <c:extLst>
              <c:ext xmlns:c16="http://schemas.microsoft.com/office/drawing/2014/chart" uri="{C3380CC4-5D6E-409C-BE32-E72D297353CC}">
                <c16:uniqueId val="{00000019-D5A2-4EE4-920E-809D6247B87A}"/>
              </c:ext>
            </c:extLst>
          </c:dPt>
          <c:dPt>
            <c:idx val="14"/>
            <c:invertIfNegative val="0"/>
            <c:bubble3D val="0"/>
            <c:spPr>
              <a:solidFill>
                <a:schemeClr val="accent1"/>
              </a:solidFill>
              <a:ln>
                <a:noFill/>
              </a:ln>
              <a:effectLst/>
            </c:spPr>
            <c:extLst>
              <c:ext xmlns:c16="http://schemas.microsoft.com/office/drawing/2014/chart" uri="{C3380CC4-5D6E-409C-BE32-E72D297353CC}">
                <c16:uniqueId val="{0000001B-D5A2-4EE4-920E-809D6247B87A}"/>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400%+ FPL</c:v>
                </c:pt>
                <c:pt idx="1">
                  <c:v>200%–399% FPL</c:v>
                </c:pt>
                <c:pt idx="2">
                  <c:v>&lt;200% FPL</c:v>
                </c:pt>
                <c:pt idx="4">
                  <c:v>Medicare</c:v>
                </c:pt>
                <c:pt idx="5">
                  <c:v>Medicaid</c:v>
                </c:pt>
                <c:pt idx="6">
                  <c:v>Individual + 
Marketplace</c:v>
                </c:pt>
                <c:pt idx="7">
                  <c:v>Employer</c:v>
                </c:pt>
              </c:strCache>
            </c:strRef>
          </c:cat>
          <c:val>
            <c:numRef>
              <c:f>Sheet1!$B$2:$B$9</c:f>
              <c:numCache>
                <c:formatCode>0%</c:formatCode>
                <c:ptCount val="8"/>
                <c:pt idx="0">
                  <c:v>0.2056</c:v>
                </c:pt>
                <c:pt idx="1">
                  <c:v>0.35620000000000002</c:v>
                </c:pt>
                <c:pt idx="2">
                  <c:v>0.36230000000000001</c:v>
                </c:pt>
                <c:pt idx="4">
                  <c:v>0.2878</c:v>
                </c:pt>
                <c:pt idx="5">
                  <c:v>0.2135</c:v>
                </c:pt>
                <c:pt idx="6">
                  <c:v>0.3175</c:v>
                </c:pt>
                <c:pt idx="7">
                  <c:v>0.2903</c:v>
                </c:pt>
              </c:numCache>
            </c:numRef>
          </c:val>
          <c:extLst>
            <c:ext xmlns:c16="http://schemas.microsoft.com/office/drawing/2014/chart" uri="{C3380CC4-5D6E-409C-BE32-E72D297353CC}">
              <c16:uniqueId val="{0000001C-D5A2-4EE4-920E-809D6247B87A}"/>
            </c:ext>
          </c:extLst>
        </c:ser>
        <c:dLbls>
          <c:showLegendKey val="0"/>
          <c:showVal val="0"/>
          <c:showCatName val="0"/>
          <c:showSerName val="0"/>
          <c:showPercent val="0"/>
          <c:showBubbleSize val="0"/>
        </c:dLbls>
        <c:gapWidth val="28"/>
        <c:axId val="1702768639"/>
        <c:axId val="1708641503"/>
      </c:barChart>
      <c:catAx>
        <c:axId val="17027686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4"/>
          <c:min val="0"/>
        </c:scaling>
        <c:delete val="1"/>
        <c:axPos val="b"/>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870444765832842"/>
          <c:y val="0"/>
          <c:w val="0.490532545039013"/>
          <c:h val="1"/>
        </c:manualLayout>
      </c:layout>
      <c:barChart>
        <c:barDir val="bar"/>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27EE-2040-92E6-7D6AB65BFE4D}"/>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3-27EE-2040-92E6-7D6AB65BFE4D}"/>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5-27EE-2040-92E6-7D6AB65BFE4D}"/>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7-27EE-2040-92E6-7D6AB65BFE4D}"/>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9-27EE-2040-92E6-7D6AB65BFE4D}"/>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B-27EE-2040-92E6-7D6AB65BFE4D}"/>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D-27EE-2040-92E6-7D6AB65BFE4D}"/>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F-27EE-2040-92E6-7D6AB65BFE4D}"/>
              </c:ext>
            </c:extLst>
          </c:dPt>
          <c:dPt>
            <c:idx val="8"/>
            <c:invertIfNegative val="0"/>
            <c:bubble3D val="0"/>
            <c:spPr>
              <a:solidFill>
                <a:schemeClr val="accent1"/>
              </a:solidFill>
              <a:ln>
                <a:noFill/>
              </a:ln>
              <a:effectLst/>
            </c:spPr>
            <c:extLst>
              <c:ext xmlns:c16="http://schemas.microsoft.com/office/drawing/2014/chart" uri="{C3380CC4-5D6E-409C-BE32-E72D297353CC}">
                <c16:uniqueId val="{00000011-27EE-2040-92E6-7D6AB65BFE4D}"/>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27EE-2040-92E6-7D6AB65BFE4D}"/>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15-27EE-2040-92E6-7D6AB65BFE4D}"/>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17-27EE-2040-92E6-7D6AB65BFE4D}"/>
              </c:ext>
            </c:extLst>
          </c:dPt>
          <c:dPt>
            <c:idx val="12"/>
            <c:invertIfNegative val="0"/>
            <c:bubble3D val="0"/>
            <c:spPr>
              <a:solidFill>
                <a:schemeClr val="accent1"/>
              </a:solidFill>
              <a:ln>
                <a:noFill/>
              </a:ln>
              <a:effectLst/>
            </c:spPr>
            <c:extLst>
              <c:ext xmlns:c16="http://schemas.microsoft.com/office/drawing/2014/chart" uri="{C3380CC4-5D6E-409C-BE32-E72D297353CC}">
                <c16:uniqueId val="{00000019-27EE-2040-92E6-7D6AB65BFE4D}"/>
              </c:ext>
            </c:extLst>
          </c:dPt>
          <c:dPt>
            <c:idx val="13"/>
            <c:invertIfNegative val="0"/>
            <c:bubble3D val="0"/>
            <c:spPr>
              <a:solidFill>
                <a:schemeClr val="accent1"/>
              </a:solidFill>
              <a:ln>
                <a:noFill/>
              </a:ln>
              <a:effectLst/>
            </c:spPr>
            <c:extLst>
              <c:ext xmlns:c16="http://schemas.microsoft.com/office/drawing/2014/chart" uri="{C3380CC4-5D6E-409C-BE32-E72D297353CC}">
                <c16:uniqueId val="{0000001B-27EE-2040-92E6-7D6AB65BFE4D}"/>
              </c:ext>
            </c:extLst>
          </c:dPt>
          <c:dPt>
            <c:idx val="15"/>
            <c:invertIfNegative val="0"/>
            <c:bubble3D val="0"/>
            <c:spPr>
              <a:solidFill>
                <a:schemeClr val="accent1"/>
              </a:solidFill>
              <a:ln>
                <a:noFill/>
              </a:ln>
              <a:effectLst/>
            </c:spPr>
            <c:extLst>
              <c:ext xmlns:c16="http://schemas.microsoft.com/office/drawing/2014/chart" uri="{C3380CC4-5D6E-409C-BE32-E72D297353CC}">
                <c16:uniqueId val="{0000001D-27EE-2040-92E6-7D6AB65BFE4D}"/>
              </c:ext>
            </c:extLst>
          </c:dPt>
          <c:dPt>
            <c:idx val="16"/>
            <c:invertIfNegative val="0"/>
            <c:bubble3D val="0"/>
            <c:spPr>
              <a:solidFill>
                <a:schemeClr val="accent1"/>
              </a:solidFill>
              <a:ln>
                <a:noFill/>
              </a:ln>
              <a:effectLst/>
            </c:spPr>
            <c:extLst>
              <c:ext xmlns:c16="http://schemas.microsoft.com/office/drawing/2014/chart" uri="{C3380CC4-5D6E-409C-BE32-E72D297353CC}">
                <c16:uniqueId val="{0000001F-27EE-2040-92E6-7D6AB65BFE4D}"/>
              </c:ext>
            </c:extLst>
          </c:dPt>
          <c:dPt>
            <c:idx val="17"/>
            <c:invertIfNegative val="0"/>
            <c:bubble3D val="0"/>
            <c:spPr>
              <a:solidFill>
                <a:schemeClr val="accent1"/>
              </a:solidFill>
              <a:ln>
                <a:noFill/>
              </a:ln>
              <a:effectLst/>
            </c:spPr>
            <c:extLst>
              <c:ext xmlns:c16="http://schemas.microsoft.com/office/drawing/2014/chart" uri="{C3380CC4-5D6E-409C-BE32-E72D297353CC}">
                <c16:uniqueId val="{00000021-27EE-2040-92E6-7D6AB65BFE4D}"/>
              </c:ext>
            </c:extLst>
          </c:dPt>
          <c:dLbls>
            <c:dLbl>
              <c:idx val="0"/>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3.6402500316359734E-2"/>
                      <c:h val="6.3078437891942327E-2"/>
                    </c:manualLayout>
                  </c15:layout>
                </c:ext>
                <c:ext xmlns:c16="http://schemas.microsoft.com/office/drawing/2014/chart" uri="{C3380CC4-5D6E-409C-BE32-E72D297353CC}">
                  <c16:uniqueId val="{00000001-27EE-2040-92E6-7D6AB65BFE4D}"/>
                </c:ext>
              </c:extLst>
            </c:dLbl>
            <c:dLbl>
              <c:idx val="5"/>
              <c:layout>
                <c:manualLayout>
                  <c:x val="-4.7824044315889082E-2"/>
                  <c:y val="2.759226012367781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7EE-2040-92E6-7D6AB65BFE4D}"/>
                </c:ext>
              </c:extLst>
            </c:dLbl>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Declare bankruptcy</c:v>
                </c:pt>
                <c:pt idx="1">
                  <c:v>Delay education or career plans</c:v>
                </c:pt>
                <c:pt idx="2">
                  <c:v>Postpone buying a home or moving</c:v>
                </c:pt>
                <c:pt idx="3">
                  <c:v>Take on another job or work more hours</c:v>
                </c:pt>
                <c:pt idx="4">
                  <c:v>Receive lower credit rating</c:v>
                </c:pt>
                <c:pt idx="5">
                  <c:v>Delays/avoidance of needed health care or prescription drugs</c:v>
                </c:pt>
                <c:pt idx="6">
                  <c:v>Cut back on basic necessities like food, heat, or rent</c:v>
                </c:pt>
                <c:pt idx="7">
                  <c:v>Use up all or part of savings</c:v>
                </c:pt>
                <c:pt idx="8">
                  <c:v>Anxiety or worry</c:v>
                </c:pt>
              </c:strCache>
            </c:strRef>
          </c:cat>
          <c:val>
            <c:numRef>
              <c:f>Sheet1!$B$2:$B$10</c:f>
              <c:numCache>
                <c:formatCode>0%</c:formatCode>
                <c:ptCount val="9"/>
                <c:pt idx="0">
                  <c:v>2.4199999999999999E-2</c:v>
                </c:pt>
                <c:pt idx="1">
                  <c:v>0.1201</c:v>
                </c:pt>
                <c:pt idx="2">
                  <c:v>0.14280000000000001</c:v>
                </c:pt>
                <c:pt idx="3">
                  <c:v>0.24249999999999999</c:v>
                </c:pt>
                <c:pt idx="4">
                  <c:v>0.28179999999999999</c:v>
                </c:pt>
                <c:pt idx="5">
                  <c:v>0.3639</c:v>
                </c:pt>
                <c:pt idx="6">
                  <c:v>0.37969999999999998</c:v>
                </c:pt>
                <c:pt idx="7">
                  <c:v>0.41239999999999999</c:v>
                </c:pt>
                <c:pt idx="8">
                  <c:v>0.78790000000000004</c:v>
                </c:pt>
              </c:numCache>
            </c:numRef>
          </c:val>
          <c:extLst>
            <c:ext xmlns:c16="http://schemas.microsoft.com/office/drawing/2014/chart" uri="{C3380CC4-5D6E-409C-BE32-E72D297353CC}">
              <c16:uniqueId val="{00000022-27EE-2040-92E6-7D6AB65BFE4D}"/>
            </c:ext>
          </c:extLst>
        </c:ser>
        <c:dLbls>
          <c:showLegendKey val="0"/>
          <c:showVal val="0"/>
          <c:showCatName val="0"/>
          <c:showSerName val="0"/>
          <c:showPercent val="0"/>
          <c:showBubbleSize val="0"/>
        </c:dLbls>
        <c:gapWidth val="20"/>
        <c:axId val="1702768639"/>
        <c:axId val="1708641503"/>
      </c:barChart>
      <c:catAx>
        <c:axId val="17027686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85000000000000009"/>
          <c:min val="0"/>
        </c:scaling>
        <c:delete val="1"/>
        <c:axPos val="b"/>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889206199902544"/>
          <c:y val="0.1480959254325587"/>
          <c:w val="0.59551179417872002"/>
          <c:h val="0.76396095097256855"/>
        </c:manualLayout>
      </c:layout>
      <c:barChart>
        <c:barDir val="bar"/>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A4CB-466F-B4A4-E375D3F26ECB}"/>
              </c:ext>
            </c:extLst>
          </c:dPt>
          <c:dPt>
            <c:idx val="1"/>
            <c:invertIfNegative val="0"/>
            <c:bubble3D val="0"/>
            <c:spPr>
              <a:solidFill>
                <a:schemeClr val="tx2"/>
              </a:solidFill>
              <a:ln>
                <a:noFill/>
              </a:ln>
              <a:effectLst/>
            </c:spPr>
            <c:extLst>
              <c:ext xmlns:c16="http://schemas.microsoft.com/office/drawing/2014/chart" uri="{C3380CC4-5D6E-409C-BE32-E72D297353CC}">
                <c16:uniqueId val="{00000003-A4CB-466F-B4A4-E375D3F26ECB}"/>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5-A4CB-466F-B4A4-E375D3F26ECB}"/>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7-A4CB-466F-B4A4-E375D3F26ECB}"/>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9-A4CB-466F-B4A4-E375D3F26ECB}"/>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B-A4CB-466F-B4A4-E375D3F26ECB}"/>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D-A4CB-466F-B4A4-E375D3F26ECB}"/>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F-A4CB-466F-B4A4-E375D3F26ECB}"/>
              </c:ext>
            </c:extLst>
          </c:dPt>
          <c:dPt>
            <c:idx val="8"/>
            <c:invertIfNegative val="0"/>
            <c:bubble3D val="0"/>
            <c:spPr>
              <a:solidFill>
                <a:schemeClr val="accent1"/>
              </a:solidFill>
              <a:ln>
                <a:noFill/>
              </a:ln>
              <a:effectLst/>
            </c:spPr>
            <c:extLst>
              <c:ext xmlns:c16="http://schemas.microsoft.com/office/drawing/2014/chart" uri="{C3380CC4-5D6E-409C-BE32-E72D297353CC}">
                <c16:uniqueId val="{00000011-A4CB-466F-B4A4-E375D3F26ECB}"/>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A4CB-466F-B4A4-E375D3F26ECB}"/>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15-A4CB-466F-B4A4-E375D3F26ECB}"/>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17-A4CB-466F-B4A4-E375D3F26ECB}"/>
              </c:ext>
            </c:extLst>
          </c:dPt>
          <c:dPt>
            <c:idx val="12"/>
            <c:invertIfNegative val="0"/>
            <c:bubble3D val="0"/>
            <c:spPr>
              <a:solidFill>
                <a:schemeClr val="accent1"/>
              </a:solidFill>
              <a:ln>
                <a:noFill/>
              </a:ln>
              <a:effectLst/>
            </c:spPr>
            <c:extLst>
              <c:ext xmlns:c16="http://schemas.microsoft.com/office/drawing/2014/chart" uri="{C3380CC4-5D6E-409C-BE32-E72D297353CC}">
                <c16:uniqueId val="{00000019-A4CB-466F-B4A4-E375D3F26ECB}"/>
              </c:ext>
            </c:extLst>
          </c:dPt>
          <c:dPt>
            <c:idx val="13"/>
            <c:invertIfNegative val="0"/>
            <c:bubble3D val="0"/>
            <c:spPr>
              <a:solidFill>
                <a:schemeClr val="accent1"/>
              </a:solidFill>
              <a:ln>
                <a:noFill/>
              </a:ln>
              <a:effectLst/>
            </c:spPr>
            <c:extLst>
              <c:ext xmlns:c16="http://schemas.microsoft.com/office/drawing/2014/chart" uri="{C3380CC4-5D6E-409C-BE32-E72D297353CC}">
                <c16:uniqueId val="{0000001B-A4CB-466F-B4A4-E375D3F26ECB}"/>
              </c:ext>
            </c:extLst>
          </c:dPt>
          <c:dPt>
            <c:idx val="15"/>
            <c:invertIfNegative val="0"/>
            <c:bubble3D val="0"/>
            <c:spPr>
              <a:solidFill>
                <a:schemeClr val="accent1"/>
              </a:solidFill>
              <a:ln>
                <a:noFill/>
              </a:ln>
              <a:effectLst/>
            </c:spPr>
            <c:extLst>
              <c:ext xmlns:c16="http://schemas.microsoft.com/office/drawing/2014/chart" uri="{C3380CC4-5D6E-409C-BE32-E72D297353CC}">
                <c16:uniqueId val="{0000001D-A4CB-466F-B4A4-E375D3F26ECB}"/>
              </c:ext>
            </c:extLst>
          </c:dPt>
          <c:dPt>
            <c:idx val="16"/>
            <c:invertIfNegative val="0"/>
            <c:bubble3D val="0"/>
            <c:spPr>
              <a:solidFill>
                <a:schemeClr val="accent1"/>
              </a:solidFill>
              <a:ln>
                <a:noFill/>
              </a:ln>
              <a:effectLst/>
            </c:spPr>
            <c:extLst>
              <c:ext xmlns:c16="http://schemas.microsoft.com/office/drawing/2014/chart" uri="{C3380CC4-5D6E-409C-BE32-E72D297353CC}">
                <c16:uniqueId val="{0000001F-A4CB-466F-B4A4-E375D3F26ECB}"/>
              </c:ext>
            </c:extLst>
          </c:dPt>
          <c:dPt>
            <c:idx val="17"/>
            <c:invertIfNegative val="0"/>
            <c:bubble3D val="0"/>
            <c:spPr>
              <a:solidFill>
                <a:schemeClr val="accent1"/>
              </a:solidFill>
              <a:ln>
                <a:noFill/>
              </a:ln>
              <a:effectLst/>
            </c:spPr>
            <c:extLst>
              <c:ext xmlns:c16="http://schemas.microsoft.com/office/drawing/2014/chart" uri="{C3380CC4-5D6E-409C-BE32-E72D297353CC}">
                <c16:uniqueId val="{00000021-A4CB-466F-B4A4-E375D3F26ECB}"/>
              </c:ext>
            </c:extLst>
          </c:dPt>
          <c:dLbls>
            <c:dLbl>
              <c:idx val="3"/>
              <c:layout>
                <c:manualLayout>
                  <c:x val="-3.0601877409086051E-3"/>
                  <c:y val="0"/>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4CB-466F-B4A4-E375D3F26EC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Ongoing health condition</c:v>
                </c:pt>
                <c:pt idx="1">
                  <c:v>New health condition</c:v>
                </c:pt>
                <c:pt idx="3">
                  <c:v>Long-term care</c:v>
                </c:pt>
                <c:pt idx="4">
                  <c:v>Ambulance </c:v>
                </c:pt>
                <c:pt idx="5">
                  <c:v>Dental care</c:v>
                </c:pt>
                <c:pt idx="6">
                  <c:v>Emergency care</c:v>
                </c:pt>
                <c:pt idx="7">
                  <c:v>Doctor‘s office visit</c:v>
                </c:pt>
                <c:pt idx="8">
                  <c:v>Hospital care</c:v>
                </c:pt>
              </c:strCache>
            </c:strRef>
          </c:cat>
          <c:val>
            <c:numRef>
              <c:f>Sheet1!$B$2:$B$10</c:f>
              <c:numCache>
                <c:formatCode>0%</c:formatCode>
                <c:ptCount val="9"/>
                <c:pt idx="0">
                  <c:v>0.51329999999999998</c:v>
                </c:pt>
                <c:pt idx="1">
                  <c:v>0.55710000000000004</c:v>
                </c:pt>
                <c:pt idx="3">
                  <c:v>1.9300000000000001E-2</c:v>
                </c:pt>
                <c:pt idx="4">
                  <c:v>9.74E-2</c:v>
                </c:pt>
                <c:pt idx="5">
                  <c:v>0.3599</c:v>
                </c:pt>
                <c:pt idx="6">
                  <c:v>0.3518</c:v>
                </c:pt>
                <c:pt idx="7">
                  <c:v>0.35720000000000002</c:v>
                </c:pt>
                <c:pt idx="8">
                  <c:v>0.49080000000000001</c:v>
                </c:pt>
              </c:numCache>
            </c:numRef>
          </c:val>
          <c:extLst>
            <c:ext xmlns:c16="http://schemas.microsoft.com/office/drawing/2014/chart" uri="{C3380CC4-5D6E-409C-BE32-E72D297353CC}">
              <c16:uniqueId val="{00000022-A4CB-466F-B4A4-E375D3F26ECB}"/>
            </c:ext>
          </c:extLst>
        </c:ser>
        <c:dLbls>
          <c:showLegendKey val="0"/>
          <c:showVal val="0"/>
          <c:showCatName val="0"/>
          <c:showSerName val="0"/>
          <c:showPercent val="0"/>
          <c:showBubbleSize val="0"/>
        </c:dLbls>
        <c:gapWidth val="20"/>
        <c:axId val="1702768639"/>
        <c:axId val="1708641503"/>
      </c:barChart>
      <c:catAx>
        <c:axId val="17027686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70000000000000007"/>
          <c:min val="0"/>
        </c:scaling>
        <c:delete val="1"/>
        <c:axPos val="b"/>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075231116750033E-2"/>
          <c:y val="0.13151597443385793"/>
          <c:w val="0.77323131617281204"/>
          <c:h val="0.8518348133856638"/>
        </c:manualLayout>
      </c:layout>
      <c:pieChart>
        <c:varyColors val="1"/>
        <c:ser>
          <c:idx val="0"/>
          <c:order val="0"/>
          <c:tx>
            <c:strRef>
              <c:f>Sheet1!$B$1</c:f>
              <c:strCache>
                <c:ptCount val="1"/>
                <c:pt idx="0">
                  <c:v>Rate</c:v>
                </c:pt>
              </c:strCache>
            </c:strRef>
          </c:tx>
          <c:spPr>
            <a:solidFill>
              <a:schemeClr val="accent1"/>
            </a:solidFill>
          </c:spPr>
          <c:dPt>
            <c:idx val="0"/>
            <c:bubble3D val="0"/>
            <c:spPr>
              <a:solidFill>
                <a:schemeClr val="bg2">
                  <a:lumMod val="40000"/>
                  <a:lumOff val="60000"/>
                </a:schemeClr>
              </a:solidFill>
              <a:ln w="19050">
                <a:solidFill>
                  <a:schemeClr val="lt1"/>
                </a:solidFill>
              </a:ln>
              <a:effectLst/>
            </c:spPr>
            <c:extLst>
              <c:ext xmlns:c16="http://schemas.microsoft.com/office/drawing/2014/chart" uri="{C3380CC4-5D6E-409C-BE32-E72D297353CC}">
                <c16:uniqueId val="{00000001-D3A7-4F98-8233-AA51EA90355E}"/>
              </c:ext>
            </c:extLst>
          </c:dPt>
          <c:dPt>
            <c:idx val="1"/>
            <c:bubble3D val="0"/>
            <c:spPr>
              <a:solidFill>
                <a:schemeClr val="bg2">
                  <a:alpha val="70000"/>
                </a:schemeClr>
              </a:solidFill>
              <a:ln w="19050">
                <a:solidFill>
                  <a:schemeClr val="lt1"/>
                </a:solidFill>
              </a:ln>
              <a:effectLst/>
            </c:spPr>
            <c:extLst>
              <c:ext xmlns:c16="http://schemas.microsoft.com/office/drawing/2014/chart" uri="{C3380CC4-5D6E-409C-BE32-E72D297353CC}">
                <c16:uniqueId val="{00000003-D3A7-4F98-8233-AA51EA90355E}"/>
              </c:ext>
            </c:extLst>
          </c:dPt>
          <c:dPt>
            <c:idx val="2"/>
            <c:bubble3D val="0"/>
            <c:spPr>
              <a:solidFill>
                <a:schemeClr val="bg2"/>
              </a:solidFill>
              <a:ln w="19050">
                <a:solidFill>
                  <a:schemeClr val="lt1"/>
                </a:solidFill>
              </a:ln>
              <a:effectLst/>
            </c:spPr>
            <c:extLst>
              <c:ext xmlns:c16="http://schemas.microsoft.com/office/drawing/2014/chart" uri="{C3380CC4-5D6E-409C-BE32-E72D297353CC}">
                <c16:uniqueId val="{00000005-D3A7-4F98-8233-AA51EA90355E}"/>
              </c:ext>
            </c:extLst>
          </c:dPt>
          <c:dPt>
            <c:idx val="3"/>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7-D3A7-4F98-8233-AA51EA90355E}"/>
              </c:ext>
            </c:extLst>
          </c:dPt>
          <c:dPt>
            <c:idx val="4"/>
            <c:bubble3D val="0"/>
            <c:spPr>
              <a:solidFill>
                <a:schemeClr val="accent2">
                  <a:alpha val="50000"/>
                </a:schemeClr>
              </a:solidFill>
              <a:ln w="19050">
                <a:solidFill>
                  <a:schemeClr val="lt1"/>
                </a:solidFill>
              </a:ln>
              <a:effectLst/>
            </c:spPr>
            <c:extLst>
              <c:ext xmlns:c16="http://schemas.microsoft.com/office/drawing/2014/chart" uri="{C3380CC4-5D6E-409C-BE32-E72D297353CC}">
                <c16:uniqueId val="{00000009-D3A7-4F98-8233-AA51EA90355E}"/>
              </c:ext>
            </c:extLst>
          </c:dPt>
          <c:dPt>
            <c:idx val="5"/>
            <c:bubble3D val="0"/>
            <c:spPr>
              <a:solidFill>
                <a:schemeClr val="accent1"/>
              </a:solidFill>
              <a:ln w="19050">
                <a:solidFill>
                  <a:schemeClr val="lt1"/>
                </a:solidFill>
              </a:ln>
              <a:effectLst/>
            </c:spPr>
            <c:extLst>
              <c:ext xmlns:c16="http://schemas.microsoft.com/office/drawing/2014/chart" uri="{C3380CC4-5D6E-409C-BE32-E72D297353CC}">
                <c16:uniqueId val="{0000000B-D3A7-4F98-8233-AA51EA90355E}"/>
              </c:ext>
            </c:extLst>
          </c:dPt>
          <c:dLbls>
            <c:dLbl>
              <c:idx val="0"/>
              <c:layout>
                <c:manualLayout>
                  <c:x val="-0.18994756780436775"/>
                  <c:y val="0.19527306286168031"/>
                </c:manualLayout>
              </c:layout>
              <c:tx>
                <c:rich>
                  <a:bodyPr rot="0" spcFirstLastPara="1" vertOverflow="ellipsis" vert="horz" wrap="square" lIns="38100" tIns="19050" rIns="38100" bIns="19050" anchor="ctr" anchorCtr="0">
                    <a:noAutofit/>
                  </a:bodyPr>
                  <a:lstStyle/>
                  <a:p>
                    <a:pPr algn="ctr">
                      <a:defRPr sz="1200" b="0" i="0" u="none" strike="noStrike" kern="1200" baseline="0">
                        <a:solidFill>
                          <a:schemeClr val="tx1"/>
                        </a:solidFill>
                        <a:latin typeface="+mn-lt"/>
                        <a:ea typeface="+mn-ea"/>
                        <a:cs typeface="+mn-cs"/>
                      </a:defRPr>
                    </a:pPr>
                    <a:fld id="{1670FDBC-FEC4-4C16-A2E2-FCC112CD6B55}" type="VALUE">
                      <a:rPr lang="en-US" sz="1600" baseline="0" smtClean="0">
                        <a:solidFill>
                          <a:schemeClr val="tx1"/>
                        </a:solidFill>
                      </a:rPr>
                      <a:pPr algn="ctr">
                        <a:defRPr sz="1200">
                          <a:solidFill>
                            <a:schemeClr val="tx1"/>
                          </a:solidFill>
                        </a:defRPr>
                      </a:pPr>
                      <a:t>[VALUE]</a:t>
                    </a:fld>
                    <a:endParaRPr lang="en-US" sz="1200" baseline="0" dirty="0">
                      <a:solidFill>
                        <a:schemeClr val="tx1"/>
                      </a:solidFill>
                    </a:endParaRPr>
                  </a:p>
                  <a:p>
                    <a:pPr algn="ctr">
                      <a:defRPr sz="1200">
                        <a:solidFill>
                          <a:schemeClr val="tx1"/>
                        </a:solidFill>
                      </a:defRPr>
                    </a:pPr>
                    <a:fld id="{6D187312-2A20-4EC8-8F98-7BDF6C4E100E}" type="CATEGORYNAME">
                      <a:rPr lang="en-US" sz="1200" b="0" i="0" u="none" strike="noStrike" kern="1200" baseline="0" smtClean="0">
                        <a:solidFill>
                          <a:schemeClr val="tx1"/>
                        </a:solidFill>
                      </a:rPr>
                      <a:pPr algn="ctr">
                        <a:defRPr sz="1200">
                          <a:solidFill>
                            <a:schemeClr val="tx1"/>
                          </a:solidFill>
                        </a:defRPr>
                      </a:pPr>
                      <a:t>[CATEGORY NAME]</a:t>
                    </a:fld>
                    <a:endParaRPr lang="en-US"/>
                  </a:p>
                </c:rich>
              </c:tx>
              <c:spPr>
                <a:noFill/>
                <a:ln>
                  <a:noFill/>
                </a:ln>
                <a:effectLst/>
              </c:spPr>
              <c:txPr>
                <a:bodyPr rot="0" spcFirstLastPara="1" vertOverflow="ellipsis" vert="horz" wrap="square" lIns="38100" tIns="19050" rIns="38100" bIns="19050" anchor="ctr" anchorCtr="0">
                  <a:noAutofit/>
                </a:bodyPr>
                <a:lstStyle/>
                <a:p>
                  <a:pPr algn="ctr">
                    <a:defRPr sz="12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2224318632609519"/>
                      <c:h val="0.14776780579133816"/>
                    </c:manualLayout>
                  </c15:layout>
                  <c15:dlblFieldTable/>
                  <c15:showDataLabelsRange val="0"/>
                </c:ext>
                <c:ext xmlns:c16="http://schemas.microsoft.com/office/drawing/2014/chart" uri="{C3380CC4-5D6E-409C-BE32-E72D297353CC}">
                  <c16:uniqueId val="{00000001-D3A7-4F98-8233-AA51EA90355E}"/>
                </c:ext>
              </c:extLst>
            </c:dLbl>
            <c:dLbl>
              <c:idx val="1"/>
              <c:layout>
                <c:manualLayout>
                  <c:x val="-0.22506434383285073"/>
                  <c:y val="-0.19294693844231695"/>
                </c:manualLayout>
              </c:layout>
              <c:tx>
                <c:rich>
                  <a:bodyPr rot="0" spcFirstLastPara="1" vertOverflow="ellipsis" vert="horz" wrap="square" lIns="38100" tIns="19050" rIns="38100" bIns="19050" anchor="ctr" anchorCtr="0">
                    <a:noAutofit/>
                  </a:bodyPr>
                  <a:lstStyle/>
                  <a:p>
                    <a:pPr algn="ctr">
                      <a:defRPr sz="1200" b="0" i="0" u="none" strike="noStrike" kern="1200" baseline="0">
                        <a:solidFill>
                          <a:schemeClr val="tx1"/>
                        </a:solidFill>
                        <a:latin typeface="+mn-lt"/>
                        <a:ea typeface="+mn-ea"/>
                        <a:cs typeface="+mn-cs"/>
                      </a:defRPr>
                    </a:pPr>
                    <a:fld id="{3811851A-C5B1-4ABD-AB99-8DF44110C385}" type="VALUE">
                      <a:rPr lang="en-US" sz="1600" baseline="0" smtClean="0">
                        <a:solidFill>
                          <a:schemeClr val="tx1"/>
                        </a:solidFill>
                      </a:rPr>
                      <a:pPr algn="ctr">
                        <a:defRPr sz="1200">
                          <a:solidFill>
                            <a:schemeClr val="tx1"/>
                          </a:solidFill>
                        </a:defRPr>
                      </a:pPr>
                      <a:t>[VALUE]</a:t>
                    </a:fld>
                    <a:endParaRPr lang="en-US" sz="1200" baseline="0" dirty="0">
                      <a:solidFill>
                        <a:schemeClr val="tx1"/>
                      </a:solidFill>
                    </a:endParaRPr>
                  </a:p>
                  <a:p>
                    <a:pPr algn="ctr">
                      <a:defRPr sz="1200">
                        <a:solidFill>
                          <a:schemeClr val="tx1"/>
                        </a:solidFill>
                      </a:defRPr>
                    </a:pPr>
                    <a:fld id="{88BEF5A4-D5AA-4D20-84AD-CFB163BCE500}" type="CATEGORYNAME">
                      <a:rPr lang="en-US" sz="1200" b="0" i="0" u="none" strike="noStrike" kern="1200" baseline="0" smtClean="0">
                        <a:solidFill>
                          <a:schemeClr val="tx1"/>
                        </a:solidFill>
                      </a:rPr>
                      <a:pPr algn="ctr">
                        <a:defRPr sz="1200">
                          <a:solidFill>
                            <a:schemeClr val="tx1"/>
                          </a:solidFill>
                        </a:defRPr>
                      </a:pPr>
                      <a:t>[CATEGORY NAME]</a:t>
                    </a:fld>
                    <a:endParaRPr lang="en-US"/>
                  </a:p>
                </c:rich>
              </c:tx>
              <c:spPr>
                <a:noFill/>
                <a:ln>
                  <a:noFill/>
                </a:ln>
                <a:effectLst/>
              </c:spPr>
              <c:txPr>
                <a:bodyPr rot="0" spcFirstLastPara="1" vertOverflow="ellipsis" vert="horz" wrap="square" lIns="38100" tIns="19050" rIns="38100" bIns="19050" anchor="ctr" anchorCtr="0">
                  <a:noAutofit/>
                </a:bodyPr>
                <a:lstStyle/>
                <a:p>
                  <a:pPr algn="ctr">
                    <a:defRPr sz="12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266707217629973"/>
                      <c:h val="0.22709642741850411"/>
                    </c:manualLayout>
                  </c15:layout>
                  <c15:dlblFieldTable/>
                  <c15:showDataLabelsRange val="0"/>
                </c:ext>
                <c:ext xmlns:c16="http://schemas.microsoft.com/office/drawing/2014/chart" uri="{C3380CC4-5D6E-409C-BE32-E72D297353CC}">
                  <c16:uniqueId val="{00000003-D3A7-4F98-8233-AA51EA90355E}"/>
                </c:ext>
              </c:extLst>
            </c:dLbl>
            <c:dLbl>
              <c:idx val="2"/>
              <c:layout>
                <c:manualLayout>
                  <c:x val="0.1472434799623846"/>
                  <c:y val="-0.16195328191202046"/>
                </c:manualLayout>
              </c:layout>
              <c:tx>
                <c:rich>
                  <a:bodyPr rot="0" spcFirstLastPara="1" vertOverflow="ellipsis" vert="horz" wrap="square" lIns="38100" tIns="19050" rIns="38100" bIns="19050" anchor="ctr" anchorCtr="0">
                    <a:noAutofit/>
                  </a:bodyPr>
                  <a:lstStyle/>
                  <a:p>
                    <a:pPr algn="ctr">
                      <a:defRPr sz="1200" b="0" i="0" u="none" strike="noStrike" kern="1200" baseline="0">
                        <a:solidFill>
                          <a:schemeClr val="tx1"/>
                        </a:solidFill>
                        <a:latin typeface="+mn-lt"/>
                        <a:ea typeface="+mn-ea"/>
                        <a:cs typeface="+mn-cs"/>
                      </a:defRPr>
                    </a:pPr>
                    <a:fld id="{A756D7C6-33EE-488B-81D7-A47A5B17C9F5}" type="VALUE">
                      <a:rPr lang="en-US" sz="1600" baseline="0" smtClean="0">
                        <a:solidFill>
                          <a:schemeClr val="tx1"/>
                        </a:solidFill>
                      </a:rPr>
                      <a:pPr algn="ctr">
                        <a:defRPr sz="1200">
                          <a:solidFill>
                            <a:schemeClr val="tx1"/>
                          </a:solidFill>
                        </a:defRPr>
                      </a:pPr>
                      <a:t>[VALUE]</a:t>
                    </a:fld>
                    <a:endParaRPr lang="en-US" sz="1200" baseline="0" dirty="0">
                      <a:solidFill>
                        <a:schemeClr val="tx1"/>
                      </a:solidFill>
                    </a:endParaRPr>
                  </a:p>
                  <a:p>
                    <a:pPr algn="ctr">
                      <a:defRPr sz="1200">
                        <a:solidFill>
                          <a:schemeClr val="tx1"/>
                        </a:solidFill>
                      </a:defRPr>
                    </a:pPr>
                    <a:fld id="{8A443A68-940A-4B94-8ACC-68916E675B60}" type="CATEGORYNAME">
                      <a:rPr lang="en-US" sz="1200" b="0" i="0" u="none" strike="noStrike" kern="1200" baseline="0" smtClean="0">
                        <a:solidFill>
                          <a:schemeClr val="tx1"/>
                        </a:solidFill>
                      </a:rPr>
                      <a:pPr algn="ctr">
                        <a:defRPr sz="1200">
                          <a:solidFill>
                            <a:schemeClr val="tx1"/>
                          </a:solidFill>
                        </a:defRPr>
                      </a:pPr>
                      <a:t>[CATEGORY NAME]</a:t>
                    </a:fld>
                    <a:r>
                      <a:rPr lang="en-US" sz="1200" b="0" i="0" u="none" strike="noStrike" kern="1200" baseline="0" dirty="0">
                        <a:solidFill>
                          <a:schemeClr val="tx1"/>
                        </a:solidFill>
                      </a:rPr>
                      <a:t> </a:t>
                    </a:r>
                  </a:p>
                </c:rich>
              </c:tx>
              <c:spPr>
                <a:noFill/>
                <a:ln>
                  <a:noFill/>
                </a:ln>
                <a:effectLst/>
              </c:spPr>
              <c:txPr>
                <a:bodyPr rot="0" spcFirstLastPara="1" vertOverflow="ellipsis" vert="horz" wrap="square" lIns="38100" tIns="19050" rIns="38100" bIns="19050" anchor="ctr" anchorCtr="0">
                  <a:noAutofit/>
                </a:bodyPr>
                <a:lstStyle/>
                <a:p>
                  <a:pPr algn="ctr">
                    <a:defRPr sz="12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7269040064235123"/>
                      <c:h val="0.25285461437460877"/>
                    </c:manualLayout>
                  </c15:layout>
                  <c15:dlblFieldTable/>
                  <c15:showDataLabelsRange val="0"/>
                </c:ext>
                <c:ext xmlns:c16="http://schemas.microsoft.com/office/drawing/2014/chart" uri="{C3380CC4-5D6E-409C-BE32-E72D297353CC}">
                  <c16:uniqueId val="{00000005-D3A7-4F98-8233-AA51EA90355E}"/>
                </c:ext>
              </c:extLst>
            </c:dLbl>
            <c:dLbl>
              <c:idx val="3"/>
              <c:layout>
                <c:manualLayout>
                  <c:x val="0.15794883431391191"/>
                  <c:y val="0.22403508176752063"/>
                </c:manualLayout>
              </c:layout>
              <c:tx>
                <c:rich>
                  <a:bodyPr rot="0" spcFirstLastPara="1" vertOverflow="ellipsis" vert="horz" wrap="square" lIns="38100" tIns="19050" rIns="38100" bIns="19050" anchor="ctr" anchorCtr="0">
                    <a:noAutofit/>
                  </a:bodyPr>
                  <a:lstStyle/>
                  <a:p>
                    <a:pPr algn="ctr">
                      <a:defRPr sz="1200" b="0" i="0" u="none" strike="noStrike" kern="1200" baseline="0">
                        <a:solidFill>
                          <a:schemeClr val="bg1"/>
                        </a:solidFill>
                        <a:latin typeface="+mn-lt"/>
                        <a:ea typeface="+mn-ea"/>
                        <a:cs typeface="+mn-cs"/>
                      </a:defRPr>
                    </a:pPr>
                    <a:fld id="{89DCBA99-3910-4781-8E89-3CCB57DBE58F}" type="VALUE">
                      <a:rPr lang="en-US" sz="1600" baseline="0" smtClean="0">
                        <a:solidFill>
                          <a:schemeClr val="bg1"/>
                        </a:solidFill>
                      </a:rPr>
                      <a:pPr algn="ctr">
                        <a:defRPr sz="1200">
                          <a:solidFill>
                            <a:schemeClr val="bg1"/>
                          </a:solidFill>
                        </a:defRPr>
                      </a:pPr>
                      <a:t>[VALUE]</a:t>
                    </a:fld>
                    <a:endParaRPr lang="en-US" sz="1600" b="0" i="0" u="none" strike="noStrike" kern="1200" baseline="0" dirty="0">
                      <a:solidFill>
                        <a:schemeClr val="bg1"/>
                      </a:solidFill>
                    </a:endParaRPr>
                  </a:p>
                  <a:p>
                    <a:pPr algn="ctr">
                      <a:defRPr sz="1200">
                        <a:solidFill>
                          <a:schemeClr val="bg1"/>
                        </a:solidFill>
                      </a:defRPr>
                    </a:pPr>
                    <a:fld id="{09253903-6177-4007-9B7E-8F6FB05801AE}" type="CATEGORYNAME">
                      <a:rPr lang="en-US" sz="1200" b="0" i="0" u="none" strike="noStrike" kern="1200" baseline="0" smtClean="0">
                        <a:solidFill>
                          <a:schemeClr val="bg1"/>
                        </a:solidFill>
                      </a:rPr>
                      <a:pPr algn="ctr">
                        <a:defRPr sz="1200">
                          <a:solidFill>
                            <a:schemeClr val="bg1"/>
                          </a:solidFill>
                        </a:defRPr>
                      </a:pPr>
                      <a:t>[CATEGORY NAME]</a:t>
                    </a:fld>
                    <a:r>
                      <a:rPr lang="en-US" sz="1200" b="0" i="0" u="none" strike="noStrike" kern="1200" baseline="0" dirty="0">
                        <a:solidFill>
                          <a:schemeClr val="bg1"/>
                        </a:solidFill>
                      </a:rPr>
                      <a:t> </a:t>
                    </a:r>
                  </a:p>
                </c:rich>
              </c:tx>
              <c:spPr>
                <a:noFill/>
                <a:ln>
                  <a:noFill/>
                </a:ln>
                <a:effectLst/>
              </c:spPr>
              <c:txPr>
                <a:bodyPr rot="0" spcFirstLastPara="1" vertOverflow="ellipsis" vert="horz" wrap="square" lIns="38100" tIns="19050" rIns="38100" bIns="19050" anchor="ctr" anchorCtr="0">
                  <a:noAutofit/>
                </a:bodyPr>
                <a:lstStyle/>
                <a:p>
                  <a:pPr algn="ctr">
                    <a:defRPr sz="1200" b="0"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33086562228776906"/>
                      <c:h val="0.24387426073690685"/>
                    </c:manualLayout>
                  </c15:layout>
                  <c15:dlblFieldTable/>
                  <c15:showDataLabelsRange val="0"/>
                </c:ext>
                <c:ext xmlns:c16="http://schemas.microsoft.com/office/drawing/2014/chart" uri="{C3380CC4-5D6E-409C-BE32-E72D297353CC}">
                  <c16:uniqueId val="{00000007-D3A7-4F98-8233-AA51EA90355E}"/>
                </c:ext>
              </c:extLst>
            </c:dLbl>
            <c:dLbl>
              <c:idx val="4"/>
              <c:tx>
                <c:rich>
                  <a:bodyPr rot="0" spcFirstLastPara="1" vertOverflow="ellipsis" vert="horz" wrap="square" lIns="38100" tIns="19050" rIns="38100" bIns="19050" anchor="ctr" anchorCtr="0">
                    <a:noAutofit/>
                  </a:bodyPr>
                  <a:lstStyle/>
                  <a:p>
                    <a:pPr algn="ctr">
                      <a:defRPr sz="1200" b="0" i="0" u="none" strike="noStrike" kern="1200" baseline="0">
                        <a:solidFill>
                          <a:schemeClr val="tx1">
                            <a:lumMod val="75000"/>
                            <a:lumOff val="25000"/>
                          </a:schemeClr>
                        </a:solidFill>
                        <a:latin typeface="+mn-lt"/>
                        <a:ea typeface="+mn-ea"/>
                        <a:cs typeface="+mn-cs"/>
                      </a:defRPr>
                    </a:pPr>
                    <a:r>
                      <a:rPr lang="en-US" sz="1200" baseline="0">
                        <a:solidFill>
                          <a:schemeClr val="bg1"/>
                        </a:solidFill>
                      </a:rPr>
                      <a:t>8%</a:t>
                    </a:r>
                  </a:p>
                  <a:p>
                    <a:pPr algn="ctr">
                      <a:defRPr sz="1200"/>
                    </a:pPr>
                    <a:fld id="{2D4D406D-C750-404D-ABE1-955F717EEEEC}" type="CATEGORYNAME">
                      <a:rPr lang="en-US" sz="1200" b="0" i="0" u="none" strike="noStrike" kern="1200" baseline="0" smtClean="0">
                        <a:solidFill>
                          <a:srgbClr val="1A1A1A">
                            <a:lumMod val="75000"/>
                            <a:lumOff val="25000"/>
                          </a:srgbClr>
                        </a:solidFill>
                      </a:rPr>
                      <a:pPr algn="ctr">
                        <a:defRPr sz="1200"/>
                      </a:pPr>
                      <a:t>[CATEGORY NAME]</a:t>
                    </a:fld>
                    <a:endParaRPr lang="en-US"/>
                  </a:p>
                </c:rich>
              </c:tx>
              <c:spPr>
                <a:noFill/>
                <a:ln>
                  <a:noFill/>
                </a:ln>
                <a:effectLst/>
              </c:spPr>
              <c:txPr>
                <a:bodyPr rot="0" spcFirstLastPara="1" vertOverflow="ellipsis" vert="horz" wrap="square" lIns="38100" tIns="19050" rIns="38100" bIns="19050" anchor="ctr" anchorCtr="0">
                  <a:noAutofit/>
                </a:bodyPr>
                <a:lstStyle/>
                <a:p>
                  <a:pPr algn="ctr">
                    <a:defRPr sz="12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1"/>
              <c:showSerName val="0"/>
              <c:showPercent val="0"/>
              <c:showBubbleSize val="0"/>
              <c:separator>; </c:separator>
              <c:extLst>
                <c:ext xmlns:c15="http://schemas.microsoft.com/office/drawing/2012/chart" uri="{CE6537A1-D6FC-4f65-9D91-7224C49458BB}">
                  <c15:layout>
                    <c:manualLayout>
                      <c:w val="0.14758034950965238"/>
                      <c:h val="0.16957556415982802"/>
                    </c:manualLayout>
                  </c15:layout>
                  <c15:dlblFieldTable/>
                  <c15:showDataLabelsRange val="0"/>
                </c:ext>
                <c:ext xmlns:c16="http://schemas.microsoft.com/office/drawing/2014/chart" uri="{C3380CC4-5D6E-409C-BE32-E72D297353CC}">
                  <c16:uniqueId val="{00000009-D3A7-4F98-8233-AA51EA90355E}"/>
                </c:ext>
              </c:extLst>
            </c:dLbl>
            <c:spPr>
              <a:noFill/>
              <a:ln>
                <a:noFill/>
              </a:ln>
              <a:effectLst/>
            </c:spPr>
            <c:txPr>
              <a:bodyPr rot="0" spcFirstLastPara="1" vertOverflow="ellipsis" vert="horz" wrap="square" lIns="38100" tIns="19050" rIns="38100" bIns="19050" anchor="ctr" anchorCtr="0">
                <a:spAutoFit/>
              </a:bodyPr>
              <a:lstStyle/>
              <a:p>
                <a:pPr algn="ctr">
                  <a:defRPr sz="12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Sheet1!$A$2:$A$5</c:f>
              <c:strCache>
                <c:ptCount val="4"/>
                <c:pt idx="0">
                  <c:v>&lt;$500</c:v>
                </c:pt>
                <c:pt idx="1">
                  <c:v>$500 to &lt;$2,000</c:v>
                </c:pt>
                <c:pt idx="2">
                  <c:v>$2,000 to &lt;$5,000</c:v>
                </c:pt>
                <c:pt idx="3">
                  <c:v>$5,000+</c:v>
                </c:pt>
              </c:strCache>
            </c:strRef>
          </c:cat>
          <c:val>
            <c:numRef>
              <c:f>Sheet1!$B$2:$B$5</c:f>
              <c:numCache>
                <c:formatCode>0%</c:formatCode>
                <c:ptCount val="4"/>
                <c:pt idx="0">
                  <c:v>0.16880000000000001</c:v>
                </c:pt>
                <c:pt idx="1">
                  <c:v>0.34420000000000001</c:v>
                </c:pt>
                <c:pt idx="2">
                  <c:v>0.27489999999999998</c:v>
                </c:pt>
                <c:pt idx="3">
                  <c:v>0.20810000000000001</c:v>
                </c:pt>
              </c:numCache>
            </c:numRef>
          </c:val>
          <c:extLst>
            <c:ext xmlns:c16="http://schemas.microsoft.com/office/drawing/2014/chart" uri="{C3380CC4-5D6E-409C-BE32-E72D297353CC}">
              <c16:uniqueId val="{0000000C-D3A7-4F98-8233-AA51EA90355E}"/>
            </c:ext>
          </c:extLst>
        </c:ser>
        <c:dLbls>
          <c:dLblPos val="bestFit"/>
          <c:showLegendKey val="0"/>
          <c:showVal val="1"/>
          <c:showCatName val="0"/>
          <c:showSerName val="0"/>
          <c:showPercent val="0"/>
          <c:showBubbleSize val="0"/>
          <c:showLeaderLines val="0"/>
        </c:dLbls>
        <c:firstSliceAng val="36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589446056085094"/>
          <c:y val="0.11579248049746568"/>
          <c:w val="0.64410553943914906"/>
          <c:h val="0.88106992347626256"/>
        </c:manualLayout>
      </c:layout>
      <c:barChart>
        <c:barDir val="bar"/>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A977-404F-BD07-CE480CD76494}"/>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3-A977-404F-BD07-CE480CD76494}"/>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5-A977-404F-BD07-CE480CD76494}"/>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7-A977-404F-BD07-CE480CD76494}"/>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9-A977-404F-BD07-CE480CD76494}"/>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B-A977-404F-BD07-CE480CD76494}"/>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D-A977-404F-BD07-CE480CD76494}"/>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F-A977-404F-BD07-CE480CD76494}"/>
              </c:ext>
            </c:extLst>
          </c:dPt>
          <c:dPt>
            <c:idx val="8"/>
            <c:invertIfNegative val="0"/>
            <c:bubble3D val="0"/>
            <c:spPr>
              <a:solidFill>
                <a:schemeClr val="accent1"/>
              </a:solidFill>
              <a:ln>
                <a:noFill/>
              </a:ln>
              <a:effectLst/>
            </c:spPr>
            <c:extLst>
              <c:ext xmlns:c16="http://schemas.microsoft.com/office/drawing/2014/chart" uri="{C3380CC4-5D6E-409C-BE32-E72D297353CC}">
                <c16:uniqueId val="{00000011-A977-404F-BD07-CE480CD76494}"/>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A977-404F-BD07-CE480CD76494}"/>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15-A977-404F-BD07-CE480CD76494}"/>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17-A977-404F-BD07-CE480CD76494}"/>
              </c:ext>
            </c:extLst>
          </c:dPt>
          <c:dPt>
            <c:idx val="12"/>
            <c:invertIfNegative val="0"/>
            <c:bubble3D val="0"/>
            <c:spPr>
              <a:solidFill>
                <a:schemeClr val="accent1"/>
              </a:solidFill>
              <a:ln>
                <a:noFill/>
              </a:ln>
              <a:effectLst/>
            </c:spPr>
            <c:extLst>
              <c:ext xmlns:c16="http://schemas.microsoft.com/office/drawing/2014/chart" uri="{C3380CC4-5D6E-409C-BE32-E72D297353CC}">
                <c16:uniqueId val="{00000019-A977-404F-BD07-CE480CD76494}"/>
              </c:ext>
            </c:extLst>
          </c:dPt>
          <c:dPt>
            <c:idx val="13"/>
            <c:invertIfNegative val="0"/>
            <c:bubble3D val="0"/>
            <c:spPr>
              <a:solidFill>
                <a:schemeClr val="accent1"/>
              </a:solidFill>
              <a:ln>
                <a:noFill/>
              </a:ln>
              <a:effectLst/>
            </c:spPr>
            <c:extLst>
              <c:ext xmlns:c16="http://schemas.microsoft.com/office/drawing/2014/chart" uri="{C3380CC4-5D6E-409C-BE32-E72D297353CC}">
                <c16:uniqueId val="{0000001B-A977-404F-BD07-CE480CD76494}"/>
              </c:ext>
            </c:extLst>
          </c:dPt>
          <c:dPt>
            <c:idx val="15"/>
            <c:invertIfNegative val="0"/>
            <c:bubble3D val="0"/>
            <c:spPr>
              <a:solidFill>
                <a:schemeClr val="accent1"/>
              </a:solidFill>
              <a:ln>
                <a:noFill/>
              </a:ln>
              <a:effectLst/>
            </c:spPr>
            <c:extLst>
              <c:ext xmlns:c16="http://schemas.microsoft.com/office/drawing/2014/chart" uri="{C3380CC4-5D6E-409C-BE32-E72D297353CC}">
                <c16:uniqueId val="{0000001D-A977-404F-BD07-CE480CD76494}"/>
              </c:ext>
            </c:extLst>
          </c:dPt>
          <c:dPt>
            <c:idx val="16"/>
            <c:invertIfNegative val="0"/>
            <c:bubble3D val="0"/>
            <c:spPr>
              <a:solidFill>
                <a:schemeClr val="accent1"/>
              </a:solidFill>
              <a:ln>
                <a:noFill/>
              </a:ln>
              <a:effectLst/>
            </c:spPr>
            <c:extLst>
              <c:ext xmlns:c16="http://schemas.microsoft.com/office/drawing/2014/chart" uri="{C3380CC4-5D6E-409C-BE32-E72D297353CC}">
                <c16:uniqueId val="{0000001F-A977-404F-BD07-CE480CD76494}"/>
              </c:ext>
            </c:extLst>
          </c:dPt>
          <c:dPt>
            <c:idx val="17"/>
            <c:invertIfNegative val="0"/>
            <c:bubble3D val="0"/>
            <c:spPr>
              <a:solidFill>
                <a:schemeClr val="accent1"/>
              </a:solidFill>
              <a:ln>
                <a:noFill/>
              </a:ln>
              <a:effectLst/>
            </c:spPr>
            <c:extLst>
              <c:ext xmlns:c16="http://schemas.microsoft.com/office/drawing/2014/chart" uri="{C3380CC4-5D6E-409C-BE32-E72D297353CC}">
                <c16:uniqueId val="{00000021-A977-404F-BD07-CE480CD76494}"/>
              </c:ext>
            </c:extLst>
          </c:dPt>
          <c:dLbls>
            <c:dLbl>
              <c:idx val="0"/>
              <c:layout>
                <c:manualLayout>
                  <c:x val="3.3542545974667272E-3"/>
                  <c:y val="-4.103755873702551E-3"/>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977-404F-BD07-CE480CD76494}"/>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Other</c:v>
                </c:pt>
                <c:pt idx="1">
                  <c:v>Financial institution</c:v>
                </c:pt>
                <c:pt idx="2">
                  <c:v>Collection agency</c:v>
                </c:pt>
                <c:pt idx="3">
                  <c:v>Hospital</c:v>
                </c:pt>
                <c:pt idx="4">
                  <c:v>Doctor/Dentist/Clinic</c:v>
                </c:pt>
                <c:pt idx="5">
                  <c:v>Any provider</c:v>
                </c:pt>
              </c:strCache>
            </c:strRef>
          </c:cat>
          <c:val>
            <c:numRef>
              <c:f>Sheet1!$B$2:$B$7</c:f>
              <c:numCache>
                <c:formatCode>0%</c:formatCode>
                <c:ptCount val="6"/>
                <c:pt idx="0">
                  <c:v>1.67E-2</c:v>
                </c:pt>
                <c:pt idx="1">
                  <c:v>0.16259999999999999</c:v>
                </c:pt>
                <c:pt idx="2">
                  <c:v>0.31309999999999999</c:v>
                </c:pt>
                <c:pt idx="3">
                  <c:v>0.43709999999999999</c:v>
                </c:pt>
                <c:pt idx="4">
                  <c:v>0.4955</c:v>
                </c:pt>
                <c:pt idx="5">
                  <c:v>0.73740000000000006</c:v>
                </c:pt>
              </c:numCache>
            </c:numRef>
          </c:val>
          <c:extLst>
            <c:ext xmlns:c16="http://schemas.microsoft.com/office/drawing/2014/chart" uri="{C3380CC4-5D6E-409C-BE32-E72D297353CC}">
              <c16:uniqueId val="{00000022-A977-404F-BD07-CE480CD76494}"/>
            </c:ext>
          </c:extLst>
        </c:ser>
        <c:dLbls>
          <c:showLegendKey val="0"/>
          <c:showVal val="0"/>
          <c:showCatName val="0"/>
          <c:showSerName val="0"/>
          <c:showPercent val="0"/>
          <c:showBubbleSize val="0"/>
        </c:dLbls>
        <c:gapWidth val="40"/>
        <c:axId val="1702768639"/>
        <c:axId val="1708641503"/>
      </c:barChart>
      <c:catAx>
        <c:axId val="17027686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85000000000000009"/>
          <c:min val="0"/>
        </c:scaling>
        <c:delete val="1"/>
        <c:axPos val="b"/>
        <c:numFmt formatCode="0%" sourceLinked="1"/>
        <c:majorTickMark val="out"/>
        <c:minorTickMark val="none"/>
        <c:tickLblPos val="nextTo"/>
        <c:crossAx val="1702768639"/>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091978634249664"/>
          <c:y val="9.5273550430747103E-2"/>
          <c:w val="0.59908021365750319"/>
          <c:h val="0.90158870337015828"/>
        </c:manualLayout>
      </c:layout>
      <c:barChart>
        <c:barDir val="bar"/>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0D3A-4D74-B2EB-AD1FCD492E7B}"/>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3-0D3A-4D74-B2EB-AD1FCD492E7B}"/>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5-0D3A-4D74-B2EB-AD1FCD492E7B}"/>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7-0D3A-4D74-B2EB-AD1FCD492E7B}"/>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9-0D3A-4D74-B2EB-AD1FCD492E7B}"/>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B-0D3A-4D74-B2EB-AD1FCD492E7B}"/>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D-0D3A-4D74-B2EB-AD1FCD492E7B}"/>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F-0D3A-4D74-B2EB-AD1FCD492E7B}"/>
              </c:ext>
            </c:extLst>
          </c:dPt>
          <c:dPt>
            <c:idx val="8"/>
            <c:invertIfNegative val="0"/>
            <c:bubble3D val="0"/>
            <c:spPr>
              <a:solidFill>
                <a:schemeClr val="accent1"/>
              </a:solidFill>
              <a:ln>
                <a:noFill/>
              </a:ln>
              <a:effectLst/>
            </c:spPr>
            <c:extLst>
              <c:ext xmlns:c16="http://schemas.microsoft.com/office/drawing/2014/chart" uri="{C3380CC4-5D6E-409C-BE32-E72D297353CC}">
                <c16:uniqueId val="{00000011-0D3A-4D74-B2EB-AD1FCD492E7B}"/>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0D3A-4D74-B2EB-AD1FCD492E7B}"/>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15-0D3A-4D74-B2EB-AD1FCD492E7B}"/>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17-0D3A-4D74-B2EB-AD1FCD492E7B}"/>
              </c:ext>
            </c:extLst>
          </c:dPt>
          <c:dPt>
            <c:idx val="12"/>
            <c:invertIfNegative val="0"/>
            <c:bubble3D val="0"/>
            <c:spPr>
              <a:solidFill>
                <a:schemeClr val="accent1"/>
              </a:solidFill>
              <a:ln>
                <a:noFill/>
              </a:ln>
              <a:effectLst/>
            </c:spPr>
            <c:extLst>
              <c:ext xmlns:c16="http://schemas.microsoft.com/office/drawing/2014/chart" uri="{C3380CC4-5D6E-409C-BE32-E72D297353CC}">
                <c16:uniqueId val="{00000019-0D3A-4D74-B2EB-AD1FCD492E7B}"/>
              </c:ext>
            </c:extLst>
          </c:dPt>
          <c:dPt>
            <c:idx val="13"/>
            <c:invertIfNegative val="0"/>
            <c:bubble3D val="0"/>
            <c:spPr>
              <a:solidFill>
                <a:schemeClr val="accent1"/>
              </a:solidFill>
              <a:ln>
                <a:noFill/>
              </a:ln>
              <a:effectLst/>
            </c:spPr>
            <c:extLst>
              <c:ext xmlns:c16="http://schemas.microsoft.com/office/drawing/2014/chart" uri="{C3380CC4-5D6E-409C-BE32-E72D297353CC}">
                <c16:uniqueId val="{0000001B-0D3A-4D74-B2EB-AD1FCD492E7B}"/>
              </c:ext>
            </c:extLst>
          </c:dPt>
          <c:dPt>
            <c:idx val="15"/>
            <c:invertIfNegative val="0"/>
            <c:bubble3D val="0"/>
            <c:spPr>
              <a:solidFill>
                <a:schemeClr val="accent1"/>
              </a:solidFill>
              <a:ln>
                <a:noFill/>
              </a:ln>
              <a:effectLst/>
            </c:spPr>
            <c:extLst>
              <c:ext xmlns:c16="http://schemas.microsoft.com/office/drawing/2014/chart" uri="{C3380CC4-5D6E-409C-BE32-E72D297353CC}">
                <c16:uniqueId val="{0000001D-0D3A-4D74-B2EB-AD1FCD492E7B}"/>
              </c:ext>
            </c:extLst>
          </c:dPt>
          <c:dPt>
            <c:idx val="16"/>
            <c:invertIfNegative val="0"/>
            <c:bubble3D val="0"/>
            <c:spPr>
              <a:solidFill>
                <a:schemeClr val="accent1"/>
              </a:solidFill>
              <a:ln>
                <a:noFill/>
              </a:ln>
              <a:effectLst/>
            </c:spPr>
            <c:extLst>
              <c:ext xmlns:c16="http://schemas.microsoft.com/office/drawing/2014/chart" uri="{C3380CC4-5D6E-409C-BE32-E72D297353CC}">
                <c16:uniqueId val="{0000001F-0D3A-4D74-B2EB-AD1FCD492E7B}"/>
              </c:ext>
            </c:extLst>
          </c:dPt>
          <c:dPt>
            <c:idx val="17"/>
            <c:invertIfNegative val="0"/>
            <c:bubble3D val="0"/>
            <c:spPr>
              <a:solidFill>
                <a:schemeClr val="accent1"/>
              </a:solidFill>
              <a:ln>
                <a:noFill/>
              </a:ln>
              <a:effectLst/>
            </c:spPr>
            <c:extLst>
              <c:ext xmlns:c16="http://schemas.microsoft.com/office/drawing/2014/chart" uri="{C3380CC4-5D6E-409C-BE32-E72D297353CC}">
                <c16:uniqueId val="{00000021-0D3A-4D74-B2EB-AD1FCD492E7B}"/>
              </c:ext>
            </c:extLst>
          </c:dPt>
          <c:dLbls>
            <c:dLbl>
              <c:idx val="4"/>
              <c:layout>
                <c:manualLayout>
                  <c:x val="-0.10876027962035445"/>
                  <c:y val="0"/>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D3A-4D74-B2EB-AD1FCD492E7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Other</c:v>
                </c:pt>
                <c:pt idx="1">
                  <c:v>Placed a lien on your house or other property</c:v>
                </c:pt>
                <c:pt idx="2">
                  <c:v>Court order to deduct from wages</c:v>
                </c:pt>
                <c:pt idx="3">
                  <c:v>Threatened you with a lawsuit or arrest</c:v>
                </c:pt>
                <c:pt idx="4">
                  <c:v>Reported bill to credit rating agency</c:v>
                </c:pt>
              </c:strCache>
            </c:strRef>
          </c:cat>
          <c:val>
            <c:numRef>
              <c:f>Sheet1!$B$2:$B$6</c:f>
              <c:numCache>
                <c:formatCode>0%</c:formatCode>
                <c:ptCount val="5"/>
                <c:pt idx="0">
                  <c:v>7.9000000000000008E-3</c:v>
                </c:pt>
                <c:pt idx="1">
                  <c:v>8.6E-3</c:v>
                </c:pt>
                <c:pt idx="2">
                  <c:v>3.7100000000000001E-2</c:v>
                </c:pt>
                <c:pt idx="3">
                  <c:v>5.0900000000000001E-2</c:v>
                </c:pt>
                <c:pt idx="4">
                  <c:v>0.36330000000000001</c:v>
                </c:pt>
              </c:numCache>
            </c:numRef>
          </c:val>
          <c:extLst>
            <c:ext xmlns:c16="http://schemas.microsoft.com/office/drawing/2014/chart" uri="{C3380CC4-5D6E-409C-BE32-E72D297353CC}">
              <c16:uniqueId val="{00000022-0D3A-4D74-B2EB-AD1FCD492E7B}"/>
            </c:ext>
          </c:extLst>
        </c:ser>
        <c:dLbls>
          <c:dLblPos val="outEnd"/>
          <c:showLegendKey val="0"/>
          <c:showVal val="1"/>
          <c:showCatName val="0"/>
          <c:showSerName val="0"/>
          <c:showPercent val="0"/>
          <c:showBubbleSize val="0"/>
        </c:dLbls>
        <c:gapWidth val="60"/>
        <c:axId val="1702768639"/>
        <c:axId val="1708641503"/>
      </c:barChart>
      <c:catAx>
        <c:axId val="17027686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85000000000000009"/>
          <c:min val="0"/>
        </c:scaling>
        <c:delete val="1"/>
        <c:axPos val="b"/>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592567911939211"/>
          <c:y val="0"/>
          <c:w val="0.61951923783776697"/>
          <c:h val="1"/>
        </c:manualLayout>
      </c:layout>
      <c:pieChart>
        <c:varyColors val="1"/>
        <c:ser>
          <c:idx val="0"/>
          <c:order val="0"/>
          <c:tx>
            <c:strRef>
              <c:f>Sheet1!$B$1</c:f>
              <c:strCache>
                <c:ptCount val="1"/>
                <c:pt idx="0">
                  <c:v>Rate</c:v>
                </c:pt>
              </c:strCache>
            </c:strRef>
          </c:tx>
          <c:spPr>
            <a:solidFill>
              <a:schemeClr val="accent1"/>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CE0-4202-A49C-8CA8B53DE72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CE0-4202-A49C-8CA8B53DE729}"/>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8CE0-4202-A49C-8CA8B53DE729}"/>
              </c:ext>
            </c:extLst>
          </c:dPt>
          <c:dPt>
            <c:idx val="3"/>
            <c:bubble3D val="0"/>
            <c:spPr>
              <a:solidFill>
                <a:schemeClr val="bg2"/>
              </a:solidFill>
              <a:ln w="19050">
                <a:solidFill>
                  <a:schemeClr val="lt1"/>
                </a:solidFill>
              </a:ln>
              <a:effectLst/>
            </c:spPr>
            <c:extLst>
              <c:ext xmlns:c16="http://schemas.microsoft.com/office/drawing/2014/chart" uri="{C3380CC4-5D6E-409C-BE32-E72D297353CC}">
                <c16:uniqueId val="{00000007-8CE0-4202-A49C-8CA8B53DE729}"/>
              </c:ext>
            </c:extLst>
          </c:dPt>
          <c:dPt>
            <c:idx val="4"/>
            <c:bubble3D val="0"/>
            <c:spPr>
              <a:solidFill>
                <a:schemeClr val="accent5">
                  <a:alpha val="60000"/>
                </a:schemeClr>
              </a:solidFill>
              <a:ln w="19050">
                <a:solidFill>
                  <a:schemeClr val="lt1"/>
                </a:solidFill>
              </a:ln>
              <a:effectLst/>
            </c:spPr>
            <c:extLst>
              <c:ext xmlns:c16="http://schemas.microsoft.com/office/drawing/2014/chart" uri="{C3380CC4-5D6E-409C-BE32-E72D297353CC}">
                <c16:uniqueId val="{00000009-8CE0-4202-A49C-8CA8B53DE729}"/>
              </c:ext>
            </c:extLst>
          </c:dPt>
          <c:dPt>
            <c:idx val="5"/>
            <c:bubble3D val="0"/>
            <c:spPr>
              <a:solidFill>
                <a:schemeClr val="accent1"/>
              </a:solidFill>
              <a:ln w="19050">
                <a:solidFill>
                  <a:schemeClr val="lt1"/>
                </a:solidFill>
              </a:ln>
              <a:effectLst/>
            </c:spPr>
            <c:extLst>
              <c:ext xmlns:c16="http://schemas.microsoft.com/office/drawing/2014/chart" uri="{C3380CC4-5D6E-409C-BE32-E72D297353CC}">
                <c16:uniqueId val="{0000000B-8CE0-4202-A49C-8CA8B53DE729}"/>
              </c:ext>
            </c:extLst>
          </c:dPt>
          <c:cat>
            <c:strRef>
              <c:f>Sheet1!$A$2:$A$7</c:f>
              <c:strCache>
                <c:ptCount val="5"/>
                <c:pt idx="0">
                  <c:v>Employer</c:v>
                </c:pt>
                <c:pt idx="1">
                  <c:v>Medicare</c:v>
                </c:pt>
                <c:pt idx="2">
                  <c:v>Medicaid</c:v>
                </c:pt>
                <c:pt idx="3">
                  <c:v>Individual/Marketplace</c:v>
                </c:pt>
                <c:pt idx="4">
                  <c:v>Other</c:v>
                </c:pt>
              </c:strCache>
            </c:strRef>
          </c:cat>
          <c:val>
            <c:numRef>
              <c:f>Sheet1!$B$2:$B$7</c:f>
              <c:numCache>
                <c:formatCode>0%</c:formatCode>
                <c:ptCount val="6"/>
                <c:pt idx="0">
                  <c:v>0.66039999999999999</c:v>
                </c:pt>
                <c:pt idx="1">
                  <c:v>5.9400000000000001E-2</c:v>
                </c:pt>
                <c:pt idx="2">
                  <c:v>0.1055</c:v>
                </c:pt>
                <c:pt idx="3">
                  <c:v>0.1358</c:v>
                </c:pt>
                <c:pt idx="4">
                  <c:v>3.8800000000000001E-2</c:v>
                </c:pt>
              </c:numCache>
            </c:numRef>
          </c:val>
          <c:extLst>
            <c:ext xmlns:c16="http://schemas.microsoft.com/office/drawing/2014/chart" uri="{C3380CC4-5D6E-409C-BE32-E72D297353CC}">
              <c16:uniqueId val="{0000000C-8CE0-4202-A49C-8CA8B53DE729}"/>
            </c:ext>
          </c:extLst>
        </c:ser>
        <c:dLbls>
          <c:showLegendKey val="0"/>
          <c:showVal val="0"/>
          <c:showCatName val="0"/>
          <c:showSerName val="0"/>
          <c:showPercent val="0"/>
          <c:showBubbleSize val="0"/>
          <c:showLeaderLines val="1"/>
        </c:dLbls>
        <c:firstSliceAng val="156"/>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179825124821038"/>
          <c:y val="0.15467868501382429"/>
          <c:w val="0.67219921119909321"/>
          <c:h val="0.64700457203693529"/>
        </c:manualLayout>
      </c:layout>
      <c:barChart>
        <c:barDir val="col"/>
        <c:grouping val="clustered"/>
        <c:varyColors val="0"/>
        <c:ser>
          <c:idx val="1"/>
          <c:order val="0"/>
          <c:tx>
            <c:strRef>
              <c:f>Sheet1!$B$1</c:f>
              <c:strCache>
                <c:ptCount val="1"/>
                <c:pt idx="0">
                  <c:v>Total</c:v>
                </c:pt>
              </c:strCache>
            </c:strRef>
          </c:tx>
          <c:spPr>
            <a:solidFill>
              <a:schemeClr val="accent5">
                <a:alpha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4"/>
                <c:pt idx="0">
                  <c:v>Did not fill 
prescription</c:v>
                </c:pt>
                <c:pt idx="1">
                  <c:v>Skipped recommended 
test, treatment,
or follow-up</c:v>
                </c:pt>
                <c:pt idx="2">
                  <c:v>Had a medical 
problem, did not 
visit doctor or clinic</c:v>
                </c:pt>
                <c:pt idx="3">
                  <c:v>Did not get needed specialist care</c:v>
                </c:pt>
              </c:strCache>
            </c:strRef>
          </c:cat>
          <c:val>
            <c:numRef>
              <c:f>Sheet1!$B$2:$B$6</c:f>
              <c:numCache>
                <c:formatCode>0%</c:formatCode>
                <c:ptCount val="4"/>
                <c:pt idx="0">
                  <c:v>0.2477</c:v>
                </c:pt>
                <c:pt idx="1">
                  <c:v>0.33400000000000002</c:v>
                </c:pt>
                <c:pt idx="2">
                  <c:v>0.34389999999999998</c:v>
                </c:pt>
                <c:pt idx="3">
                  <c:v>0.28539999999999999</c:v>
                </c:pt>
              </c:numCache>
            </c:numRef>
          </c:val>
          <c:extLst>
            <c:ext xmlns:c16="http://schemas.microsoft.com/office/drawing/2014/chart" uri="{C3380CC4-5D6E-409C-BE32-E72D297353CC}">
              <c16:uniqueId val="{00000000-B3B0-4905-A111-1C598D60D74B}"/>
            </c:ext>
          </c:extLst>
        </c:ser>
        <c:ser>
          <c:idx val="2"/>
          <c:order val="1"/>
          <c:tx>
            <c:strRef>
              <c:f>Sheet1!$C$1</c:f>
              <c:strCache>
                <c:ptCount val="1"/>
                <c:pt idx="0">
                  <c:v>Insured all year, not underinsured</c:v>
                </c:pt>
              </c:strCache>
            </c:strRef>
          </c:tx>
          <c:spPr>
            <a:solidFill>
              <a:schemeClr val="accent1">
                <a:alpha val="6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Did not fill 
prescription</c:v>
                </c:pt>
                <c:pt idx="1">
                  <c:v>Skipped recommended 
test, treatment,
or follow-up</c:v>
                </c:pt>
                <c:pt idx="2">
                  <c:v>Had a medical 
problem, did not 
visit doctor or clinic</c:v>
                </c:pt>
                <c:pt idx="3">
                  <c:v>Did not get needed specialist care</c:v>
                </c:pt>
              </c:strCache>
            </c:strRef>
          </c:cat>
          <c:val>
            <c:numRef>
              <c:f>Sheet1!$C$2:$C$6</c:f>
              <c:numCache>
                <c:formatCode>0%</c:formatCode>
                <c:ptCount val="4"/>
                <c:pt idx="0">
                  <c:v>0.15679999999999999</c:v>
                </c:pt>
                <c:pt idx="1">
                  <c:v>0.22220000000000001</c:v>
                </c:pt>
                <c:pt idx="2">
                  <c:v>0.2203</c:v>
                </c:pt>
                <c:pt idx="3">
                  <c:v>0.18260000000000001</c:v>
                </c:pt>
              </c:numCache>
            </c:numRef>
          </c:val>
          <c:extLst>
            <c:ext xmlns:c16="http://schemas.microsoft.com/office/drawing/2014/chart" uri="{C3380CC4-5D6E-409C-BE32-E72D297353CC}">
              <c16:uniqueId val="{00000001-B3B0-4905-A111-1C598D60D74B}"/>
            </c:ext>
          </c:extLst>
        </c:ser>
        <c:ser>
          <c:idx val="3"/>
          <c:order val="2"/>
          <c:tx>
            <c:strRef>
              <c:f>Sheet1!$D$1</c:f>
              <c:strCache>
                <c:ptCount val="1"/>
                <c:pt idx="0">
                  <c:v>Insured all year,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Did not fill 
prescription</c:v>
                </c:pt>
                <c:pt idx="1">
                  <c:v>Skipped recommended 
test, treatment,
or follow-up</c:v>
                </c:pt>
                <c:pt idx="2">
                  <c:v>Had a medical 
problem, did not 
visit doctor or clinic</c:v>
                </c:pt>
                <c:pt idx="3">
                  <c:v>Did not get needed specialist care</c:v>
                </c:pt>
              </c:strCache>
            </c:strRef>
          </c:cat>
          <c:val>
            <c:numRef>
              <c:f>Sheet1!$D$2:$D$6</c:f>
              <c:numCache>
                <c:formatCode>0%</c:formatCode>
                <c:ptCount val="4"/>
                <c:pt idx="0">
                  <c:v>0.31530000000000002</c:v>
                </c:pt>
                <c:pt idx="1">
                  <c:v>0.43169999999999997</c:v>
                </c:pt>
                <c:pt idx="2">
                  <c:v>0.4163</c:v>
                </c:pt>
                <c:pt idx="3">
                  <c:v>0.36520000000000002</c:v>
                </c:pt>
              </c:numCache>
            </c:numRef>
          </c:val>
          <c:extLst>
            <c:ext xmlns:c16="http://schemas.microsoft.com/office/drawing/2014/chart" uri="{C3380CC4-5D6E-409C-BE32-E72D297353CC}">
              <c16:uniqueId val="{00000002-B3B0-4905-A111-1C598D60D74B}"/>
            </c:ext>
          </c:extLst>
        </c:ser>
        <c:ser>
          <c:idx val="4"/>
          <c:order val="3"/>
          <c:tx>
            <c:strRef>
              <c:f>Sheet1!$E$1</c:f>
              <c:strCache>
                <c:ptCount val="1"/>
                <c:pt idx="0">
                  <c:v>Uninsured at any time in the past year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Did not fill 
prescription</c:v>
                </c:pt>
                <c:pt idx="1">
                  <c:v>Skipped recommended 
test, treatment,
or follow-up</c:v>
                </c:pt>
                <c:pt idx="2">
                  <c:v>Had a medical 
problem, did not 
visit doctor or clinic</c:v>
                </c:pt>
                <c:pt idx="3">
                  <c:v>Did not get needed specialist care</c:v>
                </c:pt>
              </c:strCache>
            </c:strRef>
          </c:cat>
          <c:val>
            <c:numRef>
              <c:f>Sheet1!$E$2:$E$6</c:f>
              <c:numCache>
                <c:formatCode>0%</c:formatCode>
                <c:ptCount val="4"/>
                <c:pt idx="0">
                  <c:v>0.41370000000000001</c:v>
                </c:pt>
                <c:pt idx="1">
                  <c:v>0.52180000000000004</c:v>
                </c:pt>
                <c:pt idx="2">
                  <c:v>0.5907</c:v>
                </c:pt>
                <c:pt idx="3">
                  <c:v>0.46920000000000001</c:v>
                </c:pt>
              </c:numCache>
            </c:numRef>
          </c:val>
          <c:extLst>
            <c:ext xmlns:c16="http://schemas.microsoft.com/office/drawing/2014/chart" uri="{C3380CC4-5D6E-409C-BE32-E72D297353CC}">
              <c16:uniqueId val="{00000003-B3B0-4905-A111-1C598D60D74B}"/>
            </c:ext>
          </c:extLst>
        </c:ser>
        <c:dLbls>
          <c:dLblPos val="outEnd"/>
          <c:showLegendKey val="0"/>
          <c:showVal val="1"/>
          <c:showCatName val="0"/>
          <c:showSerName val="0"/>
          <c:showPercent val="0"/>
          <c:showBubbleSize val="0"/>
        </c:dLbls>
        <c:gapWidth val="5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200"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0.8"/>
          <c:min val="0"/>
        </c:scaling>
        <c:delete val="1"/>
        <c:axPos val="l"/>
        <c:numFmt formatCode="0%" sourceLinked="1"/>
        <c:majorTickMark val="out"/>
        <c:minorTickMark val="none"/>
        <c:tickLblPos val="nextTo"/>
        <c:crossAx val="-997512720"/>
        <c:crosses val="autoZero"/>
        <c:crossBetween val="between"/>
      </c:valAx>
      <c:spPr>
        <a:noFill/>
        <a:ln w="25400">
          <a:noFill/>
        </a:ln>
        <a:effectLst/>
      </c:spPr>
    </c:plotArea>
    <c:legend>
      <c:legendPos val="t"/>
      <c:layout>
        <c:manualLayout>
          <c:xMode val="edge"/>
          <c:yMode val="edge"/>
          <c:x val="9.6084975587632567E-3"/>
          <c:y val="4.8889612508494544E-2"/>
          <c:w val="0.98670134420203592"/>
          <c:h val="5.543479713075266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2438842239796653"/>
          <c:w val="1"/>
          <c:h val="0.67210245572198468"/>
        </c:manualLayout>
      </c:layout>
      <c:barChart>
        <c:barDir val="col"/>
        <c:grouping val="clustered"/>
        <c:varyColors val="0"/>
        <c:ser>
          <c:idx val="1"/>
          <c:order val="0"/>
          <c:tx>
            <c:strRef>
              <c:f>Sheet1!$B$1</c:f>
              <c:strCache>
                <c:ptCount val="1"/>
                <c:pt idx="0">
                  <c:v>Total</c:v>
                </c:pt>
              </c:strCache>
            </c:strRef>
          </c:tx>
          <c:spPr>
            <a:solidFill>
              <a:schemeClr val="accent5">
                <a:alpha val="80000"/>
              </a:schemeClr>
            </a:solidFill>
            <a:ln>
              <a:noFill/>
            </a:ln>
            <a:effectLst/>
          </c:spPr>
          <c:invertIfNegative val="0"/>
          <c:dPt>
            <c:idx val="0"/>
            <c:invertIfNegative val="0"/>
            <c:bubble3D val="0"/>
            <c:spPr>
              <a:solidFill>
                <a:schemeClr val="accent5">
                  <a:alpha val="60000"/>
                </a:schemeClr>
              </a:solidFill>
              <a:ln>
                <a:noFill/>
              </a:ln>
              <a:effectLst/>
            </c:spPr>
            <c:extLst>
              <c:ext xmlns:c16="http://schemas.microsoft.com/office/drawing/2014/chart" uri="{C3380CC4-5D6E-409C-BE32-E72D297353CC}">
                <c16:uniqueId val="{00000001-CFE9-4FD3-B284-52E83E6CFF45}"/>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1"/>
                <c:pt idx="0">
                  <c:v>At least one of four
access problems
because of cost </c:v>
                </c:pt>
              </c:strCache>
            </c:strRef>
          </c:cat>
          <c:val>
            <c:numRef>
              <c:f>Sheet1!$B$2:$B$7</c:f>
              <c:numCache>
                <c:formatCode>0%</c:formatCode>
                <c:ptCount val="1"/>
                <c:pt idx="0">
                  <c:v>0.47910000000000003</c:v>
                </c:pt>
              </c:numCache>
            </c:numRef>
          </c:val>
          <c:extLst>
            <c:ext xmlns:c16="http://schemas.microsoft.com/office/drawing/2014/chart" uri="{C3380CC4-5D6E-409C-BE32-E72D297353CC}">
              <c16:uniqueId val="{00000001-6E2A-4100-B30F-E18C4B611542}"/>
            </c:ext>
          </c:extLst>
        </c:ser>
        <c:ser>
          <c:idx val="2"/>
          <c:order val="1"/>
          <c:tx>
            <c:strRef>
              <c:f>Sheet1!$C$1</c:f>
              <c:strCache>
                <c:ptCount val="1"/>
                <c:pt idx="0">
                  <c:v>Insured all year, not underinsured</c:v>
                </c:pt>
              </c:strCache>
            </c:strRef>
          </c:tx>
          <c:spPr>
            <a:solidFill>
              <a:schemeClr val="accent1">
                <a:alpha val="6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1"/>
                <c:pt idx="0">
                  <c:v>At least one of four
access problems
because of cost </c:v>
                </c:pt>
              </c:strCache>
            </c:strRef>
          </c:cat>
          <c:val>
            <c:numRef>
              <c:f>Sheet1!$C$2:$C$7</c:f>
              <c:numCache>
                <c:formatCode>0%</c:formatCode>
                <c:ptCount val="1"/>
                <c:pt idx="0">
                  <c:v>0.35620000000000002</c:v>
                </c:pt>
              </c:numCache>
            </c:numRef>
          </c:val>
          <c:extLst>
            <c:ext xmlns:c16="http://schemas.microsoft.com/office/drawing/2014/chart" uri="{C3380CC4-5D6E-409C-BE32-E72D297353CC}">
              <c16:uniqueId val="{00000002-6E2A-4100-B30F-E18C4B611542}"/>
            </c:ext>
          </c:extLst>
        </c:ser>
        <c:ser>
          <c:idx val="3"/>
          <c:order val="2"/>
          <c:tx>
            <c:strRef>
              <c:f>Sheet1!$D$1</c:f>
              <c:strCache>
                <c:ptCount val="1"/>
                <c:pt idx="0">
                  <c:v>Insured all year,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1"/>
                <c:pt idx="0">
                  <c:v>At least one of four
access problems
because of cost </c:v>
                </c:pt>
              </c:strCache>
            </c:strRef>
          </c:cat>
          <c:val>
            <c:numRef>
              <c:f>Sheet1!$D$2:$D$7</c:f>
              <c:numCache>
                <c:formatCode>0%</c:formatCode>
                <c:ptCount val="1"/>
                <c:pt idx="0">
                  <c:v>0.56950000000000001</c:v>
                </c:pt>
              </c:numCache>
            </c:numRef>
          </c:val>
          <c:extLst>
            <c:ext xmlns:c16="http://schemas.microsoft.com/office/drawing/2014/chart" uri="{C3380CC4-5D6E-409C-BE32-E72D297353CC}">
              <c16:uniqueId val="{00000003-6E2A-4100-B30F-E18C4B611542}"/>
            </c:ext>
          </c:extLst>
        </c:ser>
        <c:ser>
          <c:idx val="4"/>
          <c:order val="3"/>
          <c:tx>
            <c:strRef>
              <c:f>Sheet1!$E$1</c:f>
              <c:strCache>
                <c:ptCount val="1"/>
                <c:pt idx="0">
                  <c:v>Uninsured anytime in year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1"/>
                <c:pt idx="0">
                  <c:v>At least one of four
access problems
because of cost </c:v>
                </c:pt>
              </c:strCache>
            </c:strRef>
          </c:cat>
          <c:val>
            <c:numRef>
              <c:f>Sheet1!$E$2:$E$7</c:f>
              <c:numCache>
                <c:formatCode>0%</c:formatCode>
                <c:ptCount val="1"/>
                <c:pt idx="0">
                  <c:v>0.70440000000000003</c:v>
                </c:pt>
              </c:numCache>
            </c:numRef>
          </c:val>
          <c:extLst>
            <c:ext xmlns:c16="http://schemas.microsoft.com/office/drawing/2014/chart" uri="{C3380CC4-5D6E-409C-BE32-E72D297353CC}">
              <c16:uniqueId val="{00000000-E9FB-4684-818B-FF3888F8A779}"/>
            </c:ext>
          </c:extLst>
        </c:ser>
        <c:dLbls>
          <c:dLblPos val="outEnd"/>
          <c:showLegendKey val="0"/>
          <c:showVal val="1"/>
          <c:showCatName val="0"/>
          <c:showSerName val="0"/>
          <c:showPercent val="0"/>
          <c:showBubbleSize val="0"/>
        </c:dLbls>
        <c:gapWidth val="15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0.8"/>
          <c:min val="0"/>
        </c:scaling>
        <c:delete val="1"/>
        <c:axPos val="l"/>
        <c:numFmt formatCode="0%" sourceLinked="1"/>
        <c:majorTickMark val="out"/>
        <c:minorTickMark val="none"/>
        <c:tickLblPos val="nextTo"/>
        <c:crossAx val="-997512720"/>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5973653555785752E-3"/>
          <c:y val="3.2750282960569317E-2"/>
          <c:w val="0.98582816572833132"/>
          <c:h val="0.80464889914975857"/>
        </c:manualLayout>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Pt>
            <c:idx val="1"/>
            <c:invertIfNegative val="0"/>
            <c:bubble3D val="0"/>
            <c:spPr>
              <a:solidFill>
                <a:schemeClr val="accent1"/>
              </a:solidFill>
              <a:ln>
                <a:noFill/>
              </a:ln>
              <a:effectLst/>
            </c:spPr>
            <c:extLst>
              <c:ext xmlns:c16="http://schemas.microsoft.com/office/drawing/2014/chart" uri="{C3380CC4-5D6E-409C-BE32-E72D297353CC}">
                <c16:uniqueId val="{00000003-0E44-4554-9410-AB427BAEC497}"/>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4-0E44-4554-9410-AB427BAEC497}"/>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Asthma, emphysema, or lung disease</c:v>
                </c:pt>
                <c:pt idx="1">
                  <c:v>Diabetes</c:v>
                </c:pt>
                <c:pt idx="2">
                  <c:v>Heart failure
or heart attack</c:v>
                </c:pt>
                <c:pt idx="3">
                  <c:v>Depression, anxiety, or other mental health condition</c:v>
                </c:pt>
                <c:pt idx="4">
                  <c:v>Hypertension</c:v>
                </c:pt>
                <c:pt idx="5">
                  <c:v>High cholesterol</c:v>
                </c:pt>
              </c:strCache>
            </c:strRef>
          </c:cat>
          <c:val>
            <c:numRef>
              <c:f>Sheet1!$B$2:$B$7</c:f>
              <c:numCache>
                <c:formatCode>0%</c:formatCode>
                <c:ptCount val="6"/>
                <c:pt idx="0">
                  <c:v>0.2994</c:v>
                </c:pt>
                <c:pt idx="1">
                  <c:v>0.30909999999999999</c:v>
                </c:pt>
                <c:pt idx="2">
                  <c:v>0.3251</c:v>
                </c:pt>
                <c:pt idx="3">
                  <c:v>0.28589999999999999</c:v>
                </c:pt>
                <c:pt idx="4">
                  <c:v>0.2482</c:v>
                </c:pt>
                <c:pt idx="5">
                  <c:v>0.23899999999999999</c:v>
                </c:pt>
              </c:numCache>
            </c:numRef>
          </c:val>
          <c:extLst>
            <c:ext xmlns:c16="http://schemas.microsoft.com/office/drawing/2014/chart" uri="{C3380CC4-5D6E-409C-BE32-E72D297353CC}">
              <c16:uniqueId val="{00000000-0E44-4554-9410-AB427BAEC497}"/>
            </c:ext>
          </c:extLst>
        </c:ser>
        <c:ser>
          <c:idx val="1"/>
          <c:order val="1"/>
          <c:tx>
            <c:strRef>
              <c:f>Sheet1!$C$1</c:f>
              <c:strCache>
                <c:ptCount val="1"/>
                <c:pt idx="0">
                  <c:v>Insured all year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Asthma, emphysema, or lung disease</c:v>
                </c:pt>
                <c:pt idx="1">
                  <c:v>Diabetes</c:v>
                </c:pt>
                <c:pt idx="2">
                  <c:v>Heart failure
or heart attack</c:v>
                </c:pt>
                <c:pt idx="3">
                  <c:v>Depression, anxiety, or other mental health condition</c:v>
                </c:pt>
                <c:pt idx="4">
                  <c:v>Hypertension</c:v>
                </c:pt>
                <c:pt idx="5">
                  <c:v>High cholesterol</c:v>
                </c:pt>
              </c:strCache>
            </c:strRef>
          </c:cat>
          <c:val>
            <c:numRef>
              <c:f>Sheet1!$C$2:$C$7</c:f>
              <c:numCache>
                <c:formatCode>0%</c:formatCode>
                <c:ptCount val="6"/>
                <c:pt idx="0">
                  <c:v>0.249</c:v>
                </c:pt>
                <c:pt idx="1">
                  <c:v>0.26</c:v>
                </c:pt>
                <c:pt idx="2">
                  <c:v>0.27479999999999999</c:v>
                </c:pt>
                <c:pt idx="3">
                  <c:v>0.219</c:v>
                </c:pt>
                <c:pt idx="4">
                  <c:v>0.18740000000000001</c:v>
                </c:pt>
                <c:pt idx="5">
                  <c:v>0.18940000000000001</c:v>
                </c:pt>
              </c:numCache>
            </c:numRef>
          </c:val>
          <c:extLst>
            <c:ext xmlns:c16="http://schemas.microsoft.com/office/drawing/2014/chart" uri="{C3380CC4-5D6E-409C-BE32-E72D297353CC}">
              <c16:uniqueId val="{00000004-D2A2-402A-A907-FE792C6F0370}"/>
            </c:ext>
          </c:extLst>
        </c:ser>
        <c:dLbls>
          <c:dLblPos val="inEnd"/>
          <c:showLegendKey val="0"/>
          <c:showVal val="1"/>
          <c:showCatName val="0"/>
          <c:showSerName val="0"/>
          <c:showPercent val="0"/>
          <c:showBubbleSize val="0"/>
        </c:dLbls>
        <c:gapWidth val="90"/>
        <c:axId val="1488228128"/>
        <c:axId val="1488228960"/>
      </c:barChart>
      <c:catAx>
        <c:axId val="14882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90000"/>
                    <a:lumOff val="10000"/>
                  </a:schemeClr>
                </a:solidFill>
                <a:latin typeface="+mn-lt"/>
                <a:ea typeface="+mn-ea"/>
                <a:cs typeface="+mn-cs"/>
              </a:defRPr>
            </a:pPr>
            <a:endParaRPr lang="en-US"/>
          </a:p>
        </c:txPr>
        <c:crossAx val="1488228960"/>
        <c:crosses val="autoZero"/>
        <c:auto val="1"/>
        <c:lblAlgn val="ctr"/>
        <c:lblOffset val="100"/>
        <c:noMultiLvlLbl val="0"/>
      </c:catAx>
      <c:valAx>
        <c:axId val="1488228960"/>
        <c:scaling>
          <c:orientation val="minMax"/>
          <c:max val="0.5"/>
        </c:scaling>
        <c:delete val="1"/>
        <c:axPos val="l"/>
        <c:numFmt formatCode="0%" sourceLinked="1"/>
        <c:majorTickMark val="out"/>
        <c:minorTickMark val="none"/>
        <c:tickLblPos val="nextTo"/>
        <c:crossAx val="1488228128"/>
        <c:crosses val="autoZero"/>
        <c:crossBetween val="between"/>
      </c:valAx>
      <c:spPr>
        <a:noFill/>
        <a:ln>
          <a:noFill/>
        </a:ln>
        <a:effectLst/>
      </c:spPr>
    </c:plotArea>
    <c:legend>
      <c:legendPos val="t"/>
      <c:layout>
        <c:manualLayout>
          <c:xMode val="edge"/>
          <c:yMode val="edge"/>
          <c:x val="0.34256838495879621"/>
          <c:y val="4.4659476764412703E-2"/>
          <c:w val="0.31344604665524067"/>
          <c:h val="5.4295139829876687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2.0838712781175352E-2"/>
          <c:w val="0.97521326741043413"/>
          <c:h val="0.86739828793652074"/>
        </c:manualLayout>
      </c:layout>
      <c:barChart>
        <c:barDir val="col"/>
        <c:grouping val="clustered"/>
        <c:varyColors val="0"/>
        <c:ser>
          <c:idx val="0"/>
          <c:order val="0"/>
          <c:tx>
            <c:strRef>
              <c:f>Sheet1!$A$2</c:f>
              <c:strCache>
                <c:ptCount val="1"/>
                <c:pt idx="0">
                  <c:v>Dental care</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0-6DD0-E34F-A9FC-49FF2CBF8650}"/>
              </c:ext>
            </c:extLst>
          </c:dPt>
          <c:dPt>
            <c:idx val="2"/>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1-6DD0-E34F-A9FC-49FF2CBF8650}"/>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2-6DD0-E34F-A9FC-49FF2CBF8650}"/>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Total</c:v>
                </c:pt>
                <c:pt idx="1">
                  <c:v>Dental coverage</c:v>
                </c:pt>
                <c:pt idx="2">
                  <c:v>No dental coverage</c:v>
                </c:pt>
                <c:pt idx="3">
                  <c:v>Not currently insured</c:v>
                </c:pt>
              </c:strCache>
            </c:strRef>
          </c:cat>
          <c:val>
            <c:numRef>
              <c:f>Sheet1!$B$2:$E$2</c:f>
              <c:numCache>
                <c:formatCode>0%</c:formatCode>
                <c:ptCount val="4"/>
                <c:pt idx="0">
                  <c:v>0.41439999999999999</c:v>
                </c:pt>
                <c:pt idx="1">
                  <c:v>0.32040000000000002</c:v>
                </c:pt>
                <c:pt idx="2">
                  <c:v>0.60040000000000004</c:v>
                </c:pt>
                <c:pt idx="3" formatCode="0.00%">
                  <c:v>0.67520000000000002</c:v>
                </c:pt>
              </c:numCache>
            </c:numRef>
          </c:val>
          <c:extLst>
            <c:ext xmlns:c16="http://schemas.microsoft.com/office/drawing/2014/chart" uri="{C3380CC4-5D6E-409C-BE32-E72D297353CC}">
              <c16:uniqueId val="{00000000-57D8-43EB-8B5D-F367167832AD}"/>
            </c:ext>
          </c:extLst>
        </c:ser>
        <c:dLbls>
          <c:dLblPos val="inEnd"/>
          <c:showLegendKey val="0"/>
          <c:showVal val="1"/>
          <c:showCatName val="0"/>
          <c:showSerName val="0"/>
          <c:showPercent val="0"/>
          <c:showBubbleSize val="0"/>
        </c:dLbls>
        <c:gapWidth val="50"/>
        <c:axId val="1041200768"/>
        <c:axId val="1041205568"/>
      </c:barChart>
      <c:catAx>
        <c:axId val="1041200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041205568"/>
        <c:crosses val="autoZero"/>
        <c:auto val="1"/>
        <c:lblAlgn val="ctr"/>
        <c:lblOffset val="100"/>
        <c:noMultiLvlLbl val="0"/>
      </c:catAx>
      <c:valAx>
        <c:axId val="1041205568"/>
        <c:scaling>
          <c:orientation val="minMax"/>
        </c:scaling>
        <c:delete val="1"/>
        <c:axPos val="l"/>
        <c:numFmt formatCode="0%" sourceLinked="1"/>
        <c:majorTickMark val="out"/>
        <c:minorTickMark val="none"/>
        <c:tickLblPos val="nextTo"/>
        <c:crossAx val="10412007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2.0838712781175352E-2"/>
          <c:w val="1"/>
          <c:h val="0.82417329954631002"/>
        </c:manualLayout>
      </c:layout>
      <c:barChart>
        <c:barDir val="col"/>
        <c:grouping val="clustered"/>
        <c:varyColors val="0"/>
        <c:ser>
          <c:idx val="1"/>
          <c:order val="0"/>
          <c:tx>
            <c:strRef>
              <c:f>Sheet1!$A$5</c:f>
              <c:strCache>
                <c:ptCount val="1"/>
                <c:pt idx="0">
                  <c:v>Mental health care</c:v>
                </c:pt>
              </c:strCache>
            </c:strRef>
          </c:tx>
          <c:spPr>
            <a:solidFill>
              <a:schemeClr val="accent5">
                <a:alpha val="60000"/>
              </a:schemeClr>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0-062E-7243-8EB9-EE2080A3C3ED}"/>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1-062E-7243-8EB9-EE2080A3C3ED}"/>
              </c:ext>
            </c:extLst>
          </c:dPt>
          <c:dPt>
            <c:idx val="2"/>
            <c:invertIfNegative val="0"/>
            <c:bubble3D val="0"/>
            <c:spPr>
              <a:solidFill>
                <a:schemeClr val="tx2"/>
              </a:solidFill>
              <a:ln>
                <a:noFill/>
              </a:ln>
              <a:effectLst/>
            </c:spPr>
            <c:extLst>
              <c:ext xmlns:c16="http://schemas.microsoft.com/office/drawing/2014/chart" uri="{C3380CC4-5D6E-409C-BE32-E72D297353CC}">
                <c16:uniqueId val="{00000002-062E-7243-8EB9-EE2080A3C3ED}"/>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062E-7243-8EB9-EE2080A3C3ED}"/>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Sheet1!$B$4:$E$4</c:f>
              <c:strCache>
                <c:ptCount val="4"/>
                <c:pt idx="0">
                  <c:v>Total</c:v>
                </c:pt>
                <c:pt idx="1">
                  <c:v>Insured all year, not underinsured</c:v>
                </c:pt>
                <c:pt idx="2">
                  <c:v>Insured all year, underinsured</c:v>
                </c:pt>
                <c:pt idx="3">
                  <c:v>Uninsured at any time in the past year</c:v>
                </c:pt>
              </c:strCache>
            </c:strRef>
          </c:cat>
          <c:val>
            <c:numRef>
              <c:f>Sheet1!$B$5:$E$5</c:f>
              <c:numCache>
                <c:formatCode>0%</c:formatCode>
                <c:ptCount val="4"/>
                <c:pt idx="0">
                  <c:v>0.19270000000000001</c:v>
                </c:pt>
                <c:pt idx="1">
                  <c:v>0.1206</c:v>
                </c:pt>
                <c:pt idx="2">
                  <c:v>0.22839999999999999</c:v>
                </c:pt>
                <c:pt idx="3">
                  <c:v>0.34389999999999998</c:v>
                </c:pt>
              </c:numCache>
            </c:numRef>
          </c:val>
          <c:extLst>
            <c:ext xmlns:c16="http://schemas.microsoft.com/office/drawing/2014/chart" uri="{C3380CC4-5D6E-409C-BE32-E72D297353CC}">
              <c16:uniqueId val="{00000000-B3B0-4905-A111-1C598D60D74B}"/>
            </c:ext>
          </c:extLst>
        </c:ser>
        <c:dLbls>
          <c:dLblPos val="outEnd"/>
          <c:showLegendKey val="0"/>
          <c:showVal val="1"/>
          <c:showCatName val="0"/>
          <c:showSerName val="0"/>
          <c:showPercent val="0"/>
          <c:showBubbleSize val="0"/>
        </c:dLbls>
        <c:gapWidth val="5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200"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0.8"/>
          <c:min val="0"/>
        </c:scaling>
        <c:delete val="1"/>
        <c:axPos val="l"/>
        <c:numFmt formatCode="0%" sourceLinked="1"/>
        <c:majorTickMark val="out"/>
        <c:minorTickMark val="none"/>
        <c:tickLblPos val="nextTo"/>
        <c:crossAx val="-997512720"/>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0.9929140828641656"/>
          <c:h val="0.78263079157008142"/>
        </c:manualLayout>
      </c:layout>
      <c:barChart>
        <c:barDir val="col"/>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accent1"/>
              </a:solidFill>
              <a:ln>
                <a:solidFill>
                  <a:schemeClr val="accent1"/>
                </a:solidFill>
              </a:ln>
              <a:effectLst/>
            </c:spPr>
            <c:extLst>
              <c:ext xmlns:c16="http://schemas.microsoft.com/office/drawing/2014/chart" uri="{C3380CC4-5D6E-409C-BE32-E72D297353CC}">
                <c16:uniqueId val="{00000001-4C2C-434C-80C8-247F8D9B0C70}"/>
              </c:ext>
            </c:extLst>
          </c:dPt>
          <c:dPt>
            <c:idx val="1"/>
            <c:invertIfNegative val="0"/>
            <c:bubble3D val="0"/>
            <c:spPr>
              <a:solidFill>
                <a:schemeClr val="accent4"/>
              </a:solidFill>
              <a:ln>
                <a:noFill/>
              </a:ln>
              <a:effectLst/>
            </c:spPr>
            <c:extLst>
              <c:ext xmlns:c16="http://schemas.microsoft.com/office/drawing/2014/chart" uri="{C3380CC4-5D6E-409C-BE32-E72D297353CC}">
                <c16:uniqueId val="{00000003-4C2C-434C-80C8-247F8D9B0C70}"/>
              </c:ext>
            </c:extLst>
          </c:dPt>
          <c:dPt>
            <c:idx val="2"/>
            <c:invertIfNegative val="0"/>
            <c:bubble3D val="0"/>
            <c:spPr>
              <a:solidFill>
                <a:schemeClr val="accent4"/>
              </a:solidFill>
              <a:ln>
                <a:noFill/>
              </a:ln>
              <a:effectLst/>
            </c:spPr>
            <c:extLst>
              <c:ext xmlns:c16="http://schemas.microsoft.com/office/drawing/2014/chart" uri="{C3380CC4-5D6E-409C-BE32-E72D297353CC}">
                <c16:uniqueId val="{00000005-4C2C-434C-80C8-247F8D9B0C70}"/>
              </c:ext>
            </c:extLst>
          </c:dPt>
          <c:dPt>
            <c:idx val="3"/>
            <c:invertIfNegative val="0"/>
            <c:bubble3D val="0"/>
            <c:spPr>
              <a:solidFill>
                <a:schemeClr val="accent4">
                  <a:alpha val="70000"/>
                </a:schemeClr>
              </a:solidFill>
              <a:ln>
                <a:noFill/>
              </a:ln>
              <a:effectLst/>
            </c:spPr>
            <c:extLst>
              <c:ext xmlns:c16="http://schemas.microsoft.com/office/drawing/2014/chart" uri="{C3380CC4-5D6E-409C-BE32-E72D297353CC}">
                <c16:uniqueId val="{00000007-4C2C-434C-80C8-247F8D9B0C70}"/>
              </c:ext>
            </c:extLst>
          </c:dPt>
          <c:dPt>
            <c:idx val="4"/>
            <c:invertIfNegative val="0"/>
            <c:bubble3D val="0"/>
            <c:spPr>
              <a:solidFill>
                <a:schemeClr val="accent4">
                  <a:lumMod val="40000"/>
                  <a:lumOff val="60000"/>
                </a:schemeClr>
              </a:solidFill>
              <a:ln>
                <a:noFill/>
              </a:ln>
              <a:effectLst/>
            </c:spPr>
            <c:extLst>
              <c:ext xmlns:c16="http://schemas.microsoft.com/office/drawing/2014/chart" uri="{C3380CC4-5D6E-409C-BE32-E72D297353CC}">
                <c16:uniqueId val="{00000009-4C2C-434C-80C8-247F8D9B0C70}"/>
              </c:ext>
            </c:extLst>
          </c:dPt>
          <c:dPt>
            <c:idx val="5"/>
            <c:invertIfNegative val="0"/>
            <c:bubble3D val="0"/>
            <c:spPr>
              <a:solidFill>
                <a:schemeClr val="bg2"/>
              </a:solidFill>
              <a:ln>
                <a:noFill/>
              </a:ln>
              <a:effectLst/>
            </c:spPr>
            <c:extLst>
              <c:ext xmlns:c16="http://schemas.microsoft.com/office/drawing/2014/chart" uri="{C3380CC4-5D6E-409C-BE32-E72D297353CC}">
                <c16:uniqueId val="{0000000B-4C2C-434C-80C8-247F8D9B0C70}"/>
              </c:ext>
            </c:extLst>
          </c:dPt>
          <c:dPt>
            <c:idx val="6"/>
            <c:invertIfNegative val="0"/>
            <c:bubble3D val="0"/>
            <c:spPr>
              <a:solidFill>
                <a:schemeClr val="bg2"/>
              </a:solidFill>
              <a:ln>
                <a:noFill/>
              </a:ln>
              <a:effectLst/>
            </c:spPr>
            <c:extLst>
              <c:ext xmlns:c16="http://schemas.microsoft.com/office/drawing/2014/chart" uri="{C3380CC4-5D6E-409C-BE32-E72D297353CC}">
                <c16:uniqueId val="{0000000D-4C2C-434C-80C8-247F8D9B0C70}"/>
              </c:ext>
            </c:extLst>
          </c:dPt>
          <c:dPt>
            <c:idx val="7"/>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F-4C2C-434C-80C8-247F8D9B0C70}"/>
              </c:ext>
            </c:extLst>
          </c:dPt>
          <c:dPt>
            <c:idx val="8"/>
            <c:invertIfNegative val="0"/>
            <c:bubble3D val="0"/>
            <c:spPr>
              <a:solidFill>
                <a:schemeClr val="accent4"/>
              </a:solidFill>
              <a:ln>
                <a:noFill/>
              </a:ln>
              <a:effectLst/>
            </c:spPr>
            <c:extLst>
              <c:ext xmlns:c16="http://schemas.microsoft.com/office/drawing/2014/chart" uri="{C3380CC4-5D6E-409C-BE32-E72D297353CC}">
                <c16:uniqueId val="{00000011-4C2C-434C-80C8-247F8D9B0C70}"/>
              </c:ext>
            </c:extLst>
          </c:dPt>
          <c:dPt>
            <c:idx val="9"/>
            <c:invertIfNegative val="0"/>
            <c:bubble3D val="0"/>
            <c:spPr>
              <a:solidFill>
                <a:schemeClr val="accent3"/>
              </a:solidFill>
              <a:ln>
                <a:noFill/>
              </a:ln>
              <a:effectLst/>
            </c:spPr>
            <c:extLst>
              <c:ext xmlns:c16="http://schemas.microsoft.com/office/drawing/2014/chart" uri="{C3380CC4-5D6E-409C-BE32-E72D297353CC}">
                <c16:uniqueId val="{00000013-4C2C-434C-80C8-247F8D9B0C70}"/>
              </c:ext>
            </c:extLst>
          </c:dPt>
          <c:dPt>
            <c:idx val="10"/>
            <c:invertIfNegative val="0"/>
            <c:bubble3D val="0"/>
            <c:spPr>
              <a:solidFill>
                <a:schemeClr val="accent3">
                  <a:lumMod val="60000"/>
                  <a:lumOff val="40000"/>
                </a:schemeClr>
              </a:solidFill>
              <a:ln>
                <a:noFill/>
              </a:ln>
              <a:effectLst/>
            </c:spPr>
            <c:extLst>
              <c:ext xmlns:c16="http://schemas.microsoft.com/office/drawing/2014/chart" uri="{C3380CC4-5D6E-409C-BE32-E72D297353CC}">
                <c16:uniqueId val="{00000015-4C2C-434C-80C8-247F8D9B0C70}"/>
              </c:ext>
            </c:extLst>
          </c:dPt>
          <c:dPt>
            <c:idx val="11"/>
            <c:invertIfNegative val="0"/>
            <c:bubble3D val="0"/>
            <c:spPr>
              <a:solidFill>
                <a:schemeClr val="accent4"/>
              </a:solidFill>
              <a:ln>
                <a:noFill/>
              </a:ln>
              <a:effectLst/>
            </c:spPr>
            <c:extLst>
              <c:ext xmlns:c16="http://schemas.microsoft.com/office/drawing/2014/chart" uri="{C3380CC4-5D6E-409C-BE32-E72D297353CC}">
                <c16:uniqueId val="{00000017-4C2C-434C-80C8-247F8D9B0C70}"/>
              </c:ext>
            </c:extLst>
          </c:dPt>
          <c:dPt>
            <c:idx val="12"/>
            <c:invertIfNegative val="0"/>
            <c:bubble3D val="0"/>
            <c:spPr>
              <a:solidFill>
                <a:schemeClr val="accent2">
                  <a:lumMod val="75000"/>
                </a:schemeClr>
              </a:solidFill>
              <a:ln>
                <a:noFill/>
              </a:ln>
              <a:effectLst/>
            </c:spPr>
            <c:extLst>
              <c:ext xmlns:c16="http://schemas.microsoft.com/office/drawing/2014/chart" uri="{C3380CC4-5D6E-409C-BE32-E72D297353CC}">
                <c16:uniqueId val="{00000019-4C2C-434C-80C8-247F8D9B0C70}"/>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20-4C2C-434C-80C8-247F8D9B0C70}"/>
              </c:ext>
            </c:extLst>
          </c:dPt>
          <c:dPt>
            <c:idx val="14"/>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0-DAD1-4016-83F3-F80BE2E727ED}"/>
              </c:ext>
            </c:extLst>
          </c:dPt>
          <c:dPt>
            <c:idx val="15"/>
            <c:invertIfNegative val="0"/>
            <c:bubble3D val="0"/>
            <c:spPr>
              <a:solidFill>
                <a:schemeClr val="accent2">
                  <a:lumMod val="40000"/>
                  <a:lumOff val="60000"/>
                  <a:alpha val="70000"/>
                </a:schemeClr>
              </a:solidFill>
              <a:ln>
                <a:noFill/>
              </a:ln>
              <a:effectLst/>
            </c:spPr>
            <c:extLst>
              <c:ext xmlns:c16="http://schemas.microsoft.com/office/drawing/2014/chart" uri="{C3380CC4-5D6E-409C-BE32-E72D297353CC}">
                <c16:uniqueId val="{0000001B-4C2C-434C-80C8-247F8D9B0C70}"/>
              </c:ext>
            </c:extLst>
          </c:dPt>
          <c:dPt>
            <c:idx val="16"/>
            <c:invertIfNegative val="0"/>
            <c:bubble3D val="0"/>
            <c:spPr>
              <a:solidFill>
                <a:schemeClr val="accent3"/>
              </a:solidFill>
              <a:ln>
                <a:noFill/>
              </a:ln>
              <a:effectLst/>
            </c:spPr>
            <c:extLst>
              <c:ext xmlns:c16="http://schemas.microsoft.com/office/drawing/2014/chart" uri="{C3380CC4-5D6E-409C-BE32-E72D297353CC}">
                <c16:uniqueId val="{0000001F-4C2C-434C-80C8-247F8D9B0C70}"/>
              </c:ext>
            </c:extLst>
          </c:dPt>
          <c:dPt>
            <c:idx val="17"/>
            <c:invertIfNegative val="0"/>
            <c:bubble3D val="0"/>
            <c:spPr>
              <a:solidFill>
                <a:schemeClr val="accent3"/>
              </a:solidFill>
              <a:ln>
                <a:noFill/>
              </a:ln>
              <a:effectLst/>
            </c:spPr>
            <c:extLst>
              <c:ext xmlns:c16="http://schemas.microsoft.com/office/drawing/2014/chart" uri="{C3380CC4-5D6E-409C-BE32-E72D297353CC}">
                <c16:uniqueId val="{0000001E-4C2C-434C-80C8-247F8D9B0C70}"/>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Total</c:v>
                </c:pt>
                <c:pt idx="2">
                  <c:v>Insured
all year, not 
under-insured</c:v>
                </c:pt>
                <c:pt idx="3">
                  <c:v>Insured
all year,
under-insured</c:v>
                </c:pt>
                <c:pt idx="4">
                  <c:v>Uninsured 
at any 
time in the
past year</c:v>
                </c:pt>
                <c:pt idx="6">
                  <c:v>&lt;200%
FPL</c:v>
                </c:pt>
                <c:pt idx="7">
                  <c:v>200%+
FPL</c:v>
                </c:pt>
                <c:pt idx="9">
                  <c:v>Sicker</c:v>
                </c:pt>
                <c:pt idx="10">
                  <c:v>Not sicker</c:v>
                </c:pt>
                <c:pt idx="12">
                  <c:v>Black</c:v>
                </c:pt>
                <c:pt idx="13">
                  <c:v>White</c:v>
                </c:pt>
                <c:pt idx="14">
                  <c:v>Hispanic</c:v>
                </c:pt>
                <c:pt idx="15">
                  <c:v>Asian</c:v>
                </c:pt>
              </c:strCache>
            </c:strRef>
          </c:cat>
          <c:val>
            <c:numRef>
              <c:f>Sheet1!$B$2:$B$17</c:f>
              <c:numCache>
                <c:formatCode>General</c:formatCode>
                <c:ptCount val="16"/>
                <c:pt idx="0" formatCode="0%">
                  <c:v>0.40649999999999997</c:v>
                </c:pt>
                <c:pt idx="2" formatCode="0%">
                  <c:v>0.33560000000000001</c:v>
                </c:pt>
                <c:pt idx="3" formatCode="0%">
                  <c:v>0.43330000000000002</c:v>
                </c:pt>
                <c:pt idx="4" formatCode="0%">
                  <c:v>0.47749999999999998</c:v>
                </c:pt>
                <c:pt idx="6" formatCode="0%">
                  <c:v>0.44590000000000002</c:v>
                </c:pt>
                <c:pt idx="7" formatCode="0%">
                  <c:v>0.3543</c:v>
                </c:pt>
                <c:pt idx="9" formatCode="0%">
                  <c:v>0.4501</c:v>
                </c:pt>
                <c:pt idx="10" formatCode="0%">
                  <c:v>0.309</c:v>
                </c:pt>
                <c:pt idx="12" formatCode="0%">
                  <c:v>0.43809999999999999</c:v>
                </c:pt>
                <c:pt idx="13" formatCode="0%">
                  <c:v>0.40660000000000002</c:v>
                </c:pt>
                <c:pt idx="14" formatCode="0%">
                  <c:v>0.39140000000000003</c:v>
                </c:pt>
                <c:pt idx="15" formatCode="0%">
                  <c:v>0.35110000000000002</c:v>
                </c:pt>
              </c:numCache>
            </c:numRef>
          </c:val>
          <c:extLst>
            <c:ext xmlns:c16="http://schemas.microsoft.com/office/drawing/2014/chart" uri="{C3380CC4-5D6E-409C-BE32-E72D297353CC}">
              <c16:uniqueId val="{0000001C-4C2C-434C-80C8-247F8D9B0C70}"/>
            </c:ext>
          </c:extLst>
        </c:ser>
        <c:dLbls>
          <c:showLegendKey val="0"/>
          <c:showVal val="0"/>
          <c:showCatName val="0"/>
          <c:showSerName val="0"/>
          <c:showPercent val="0"/>
          <c:showBubbleSize val="0"/>
        </c:dLbls>
        <c:gapWidth val="10"/>
        <c:overlap val="20"/>
        <c:axId val="1702768639"/>
        <c:axId val="1708641503"/>
      </c:barChart>
      <c:catAx>
        <c:axId val="17027686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85000000000000009"/>
          <c:min val="0"/>
        </c:scaling>
        <c:delete val="1"/>
        <c:axPos val="l"/>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006201126002447E-2"/>
          <c:y val="3.2750282960569317E-2"/>
          <c:w val="0.96882196460232883"/>
          <c:h val="0.81494926867485795"/>
        </c:manualLayout>
      </c:layout>
      <c:barChart>
        <c:barDir val="col"/>
        <c:grouping val="clustered"/>
        <c:varyColors val="0"/>
        <c:ser>
          <c:idx val="1"/>
          <c:order val="0"/>
          <c:tx>
            <c:strRef>
              <c:f>Sheet1!$A$2</c:f>
              <c:strCache>
                <c:ptCount val="1"/>
                <c:pt idx="0">
                  <c:v>Had problems paying or unable to pay medical bills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Total</c:v>
                </c:pt>
                <c:pt idx="1">
                  <c:v>Insured all year, not underinsured</c:v>
                </c:pt>
                <c:pt idx="2">
                  <c:v>Insured all year, underinsured</c:v>
                </c:pt>
                <c:pt idx="3">
                  <c:v>Uninsured at any time in the past year</c:v>
                </c:pt>
              </c:strCache>
            </c:strRef>
          </c:cat>
          <c:val>
            <c:numRef>
              <c:f>Sheet1!$B$2:$E$2</c:f>
            </c:numRef>
          </c:val>
          <c:extLst>
            <c:ext xmlns:c16="http://schemas.microsoft.com/office/drawing/2014/chart" uri="{C3380CC4-5D6E-409C-BE32-E72D297353CC}">
              <c16:uniqueId val="{00000000-6497-4148-B70F-6A1D3C9B25BA}"/>
            </c:ext>
          </c:extLst>
        </c:ser>
        <c:ser>
          <c:idx val="2"/>
          <c:order val="1"/>
          <c:tx>
            <c:strRef>
              <c:f>Sheet1!$A$3</c:f>
              <c:strCache>
                <c:ptCount val="1"/>
                <c:pt idx="0">
                  <c:v>Contacted by collection agency for unpaid medical bills</c:v>
                </c:pt>
              </c:strCache>
            </c:strRef>
          </c:tx>
          <c:spPr>
            <a:solidFill>
              <a:schemeClr val="accent3"/>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2-6497-4148-B70F-6A1D3C9B25B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Total</c:v>
                </c:pt>
                <c:pt idx="1">
                  <c:v>Insured all year, not underinsured</c:v>
                </c:pt>
                <c:pt idx="2">
                  <c:v>Insured all year, underinsured</c:v>
                </c:pt>
                <c:pt idx="3">
                  <c:v>Uninsured at any time in the past year</c:v>
                </c:pt>
              </c:strCache>
            </c:strRef>
          </c:cat>
          <c:val>
            <c:numRef>
              <c:f>Sheet1!$B$3:$E$3</c:f>
            </c:numRef>
          </c:val>
          <c:extLst>
            <c:ext xmlns:c16="http://schemas.microsoft.com/office/drawing/2014/chart" uri="{C3380CC4-5D6E-409C-BE32-E72D297353CC}">
              <c16:uniqueId val="{00000003-6497-4148-B70F-6A1D3C9B25BA}"/>
            </c:ext>
          </c:extLst>
        </c:ser>
        <c:ser>
          <c:idx val="3"/>
          <c:order val="2"/>
          <c:tx>
            <c:strRef>
              <c:f>Sheet1!$A$4</c:f>
              <c:strCache>
                <c:ptCount val="1"/>
                <c:pt idx="0">
                  <c:v>Had to change way of life to pay bills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Total</c:v>
                </c:pt>
                <c:pt idx="1">
                  <c:v>Insured all year, not underinsured</c:v>
                </c:pt>
                <c:pt idx="2">
                  <c:v>Insured all year, underinsured</c:v>
                </c:pt>
                <c:pt idx="3">
                  <c:v>Uninsured at any time in the past year</c:v>
                </c:pt>
              </c:strCache>
            </c:strRef>
          </c:cat>
          <c:val>
            <c:numRef>
              <c:f>Sheet1!$B$4:$E$4</c:f>
            </c:numRef>
          </c:val>
          <c:extLst>
            <c:ext xmlns:c16="http://schemas.microsoft.com/office/drawing/2014/chart" uri="{C3380CC4-5D6E-409C-BE32-E72D297353CC}">
              <c16:uniqueId val="{00000004-6497-4148-B70F-6A1D3C9B25BA}"/>
            </c:ext>
          </c:extLst>
        </c:ser>
        <c:ser>
          <c:idx val="0"/>
          <c:order val="3"/>
          <c:tx>
            <c:strRef>
              <c:f>Sheet1!$A$5</c:f>
              <c:strCache>
                <c:ptCount val="1"/>
                <c:pt idx="0">
                  <c:v>Medical bills/debt being paid over time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Total</c:v>
                </c:pt>
                <c:pt idx="1">
                  <c:v>Insured all year, not underinsured</c:v>
                </c:pt>
                <c:pt idx="2">
                  <c:v>Insured all year, underinsured</c:v>
                </c:pt>
                <c:pt idx="3">
                  <c:v>Uninsured at any time in the past year</c:v>
                </c:pt>
              </c:strCache>
            </c:strRef>
          </c:cat>
          <c:val>
            <c:numRef>
              <c:f>Sheet1!$B$5:$E$5</c:f>
            </c:numRef>
          </c:val>
          <c:extLst>
            <c:ext xmlns:c16="http://schemas.microsoft.com/office/drawing/2014/chart" uri="{C3380CC4-5D6E-409C-BE32-E72D297353CC}">
              <c16:uniqueId val="{00000002-DD6D-4E4C-B77B-790F6E39D619}"/>
            </c:ext>
          </c:extLst>
        </c:ser>
        <c:ser>
          <c:idx val="4"/>
          <c:order val="4"/>
          <c:tx>
            <c:strRef>
              <c:f>Sheet1!$A$6</c:f>
              <c:strCache>
                <c:ptCount val="1"/>
                <c:pt idx="0">
                  <c:v>Medical bills/debt</c:v>
                </c:pt>
              </c:strCache>
            </c:strRef>
          </c:tx>
          <c:spPr>
            <a:solidFill>
              <a:schemeClr val="accent5"/>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3-8E23-8E47-8D3B-A9C9A2BB3872}"/>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4-8E23-8E47-8D3B-A9C9A2BB3872}"/>
              </c:ext>
            </c:extLst>
          </c:dPt>
          <c:dPt>
            <c:idx val="2"/>
            <c:invertIfNegative val="0"/>
            <c:bubble3D val="0"/>
            <c:spPr>
              <a:solidFill>
                <a:schemeClr val="tx2"/>
              </a:solidFill>
              <a:ln>
                <a:noFill/>
              </a:ln>
              <a:effectLst/>
            </c:spPr>
            <c:extLst>
              <c:ext xmlns:c16="http://schemas.microsoft.com/office/drawing/2014/chart" uri="{C3380CC4-5D6E-409C-BE32-E72D297353CC}">
                <c16:uniqueId val="{00000005-8E23-8E47-8D3B-A9C9A2BB3872}"/>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6-8E23-8E47-8D3B-A9C9A2BB3872}"/>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Total</c:v>
                </c:pt>
                <c:pt idx="1">
                  <c:v>Insured all year, not underinsured</c:v>
                </c:pt>
                <c:pt idx="2">
                  <c:v>Insured all year, underinsured</c:v>
                </c:pt>
                <c:pt idx="3">
                  <c:v>Uninsured at any time in the past year</c:v>
                </c:pt>
              </c:strCache>
            </c:strRef>
          </c:cat>
          <c:val>
            <c:numRef>
              <c:f>Sheet1!$B$6:$E$6</c:f>
              <c:numCache>
                <c:formatCode>0%</c:formatCode>
                <c:ptCount val="4"/>
                <c:pt idx="0">
                  <c:v>0.29260000000000003</c:v>
                </c:pt>
                <c:pt idx="1">
                  <c:v>0.21</c:v>
                </c:pt>
                <c:pt idx="2">
                  <c:v>0.43740000000000001</c:v>
                </c:pt>
                <c:pt idx="3">
                  <c:v>0.3518</c:v>
                </c:pt>
              </c:numCache>
            </c:numRef>
          </c:val>
          <c:extLst>
            <c:ext xmlns:c16="http://schemas.microsoft.com/office/drawing/2014/chart" uri="{C3380CC4-5D6E-409C-BE32-E72D297353CC}">
              <c16:uniqueId val="{00000002-8E23-8E47-8D3B-A9C9A2BB3872}"/>
            </c:ext>
          </c:extLst>
        </c:ser>
        <c:dLbls>
          <c:dLblPos val="inEnd"/>
          <c:showLegendKey val="0"/>
          <c:showVal val="1"/>
          <c:showCatName val="0"/>
          <c:showSerName val="0"/>
          <c:showPercent val="0"/>
          <c:showBubbleSize val="0"/>
        </c:dLbls>
        <c:gapWidth val="70"/>
        <c:overlap val="-27"/>
        <c:axId val="1488228128"/>
        <c:axId val="1488228960"/>
      </c:barChart>
      <c:catAx>
        <c:axId val="14882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488228960"/>
        <c:crosses val="autoZero"/>
        <c:auto val="1"/>
        <c:lblAlgn val="ctr"/>
        <c:lblOffset val="100"/>
        <c:noMultiLvlLbl val="0"/>
      </c:catAx>
      <c:valAx>
        <c:axId val="1488228960"/>
        <c:scaling>
          <c:orientation val="minMax"/>
          <c:max val="0.70000000000000007"/>
        </c:scaling>
        <c:delete val="1"/>
        <c:axPos val="l"/>
        <c:numFmt formatCode="0%" sourceLinked="1"/>
        <c:majorTickMark val="none"/>
        <c:minorTickMark val="none"/>
        <c:tickLblPos val="nextTo"/>
        <c:crossAx val="1488228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11/11/2024</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11/11/2024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1</a:t>
            </a:fld>
            <a:endParaRPr lang="en-US"/>
          </a:p>
        </p:txBody>
      </p:sp>
    </p:spTree>
    <p:extLst>
      <p:ext uri="{BB962C8B-B14F-4D97-AF65-F5344CB8AC3E}">
        <p14:creationId xmlns:p14="http://schemas.microsoft.com/office/powerpoint/2010/main" val="2609319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a:p>
        </p:txBody>
      </p:sp>
    </p:spTree>
    <p:extLst>
      <p:ext uri="{BB962C8B-B14F-4D97-AF65-F5344CB8AC3E}">
        <p14:creationId xmlns:p14="http://schemas.microsoft.com/office/powerpoint/2010/main" val="3799007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3</a:t>
            </a:fld>
            <a:endParaRPr lang="en-US"/>
          </a:p>
        </p:txBody>
      </p:sp>
    </p:spTree>
    <p:extLst>
      <p:ext uri="{BB962C8B-B14F-4D97-AF65-F5344CB8AC3E}">
        <p14:creationId xmlns:p14="http://schemas.microsoft.com/office/powerpoint/2010/main" val="3315478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5</a:t>
            </a:fld>
            <a:endParaRPr lang="en-US"/>
          </a:p>
        </p:txBody>
      </p:sp>
    </p:spTree>
    <p:extLst>
      <p:ext uri="{BB962C8B-B14F-4D97-AF65-F5344CB8AC3E}">
        <p14:creationId xmlns:p14="http://schemas.microsoft.com/office/powerpoint/2010/main" val="477521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6</a:t>
            </a:fld>
            <a:endParaRPr lang="en-US"/>
          </a:p>
        </p:txBody>
      </p:sp>
    </p:spTree>
    <p:extLst>
      <p:ext uri="{BB962C8B-B14F-4D97-AF65-F5344CB8AC3E}">
        <p14:creationId xmlns:p14="http://schemas.microsoft.com/office/powerpoint/2010/main" val="3165979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7</a:t>
            </a:fld>
            <a:endParaRPr lang="en-US"/>
          </a:p>
        </p:txBody>
      </p:sp>
    </p:spTree>
    <p:extLst>
      <p:ext uri="{BB962C8B-B14F-4D97-AF65-F5344CB8AC3E}">
        <p14:creationId xmlns:p14="http://schemas.microsoft.com/office/powerpoint/2010/main" val="330402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8</a:t>
            </a:fld>
            <a:endParaRPr lang="en-US"/>
          </a:p>
        </p:txBody>
      </p:sp>
    </p:spTree>
    <p:extLst>
      <p:ext uri="{BB962C8B-B14F-4D97-AF65-F5344CB8AC3E}">
        <p14:creationId xmlns:p14="http://schemas.microsoft.com/office/powerpoint/2010/main" val="1877372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9</a:t>
            </a:fld>
            <a:endParaRPr lang="en-US"/>
          </a:p>
        </p:txBody>
      </p:sp>
    </p:spTree>
    <p:extLst>
      <p:ext uri="{BB962C8B-B14F-4D97-AF65-F5344CB8AC3E}">
        <p14:creationId xmlns:p14="http://schemas.microsoft.com/office/powerpoint/2010/main" val="2699556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10</a:t>
            </a:fld>
            <a:endParaRPr lang="en-US"/>
          </a:p>
        </p:txBody>
      </p:sp>
    </p:spTree>
    <p:extLst>
      <p:ext uri="{BB962C8B-B14F-4D97-AF65-F5344CB8AC3E}">
        <p14:creationId xmlns:p14="http://schemas.microsoft.com/office/powerpoint/2010/main" val="18892416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byce-qc28"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doi.org/10.26099/byce-qc28"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Sara R. Collins and Avni Gupta, </a:t>
            </a:r>
            <a:r>
              <a:rPr lang="en-US" sz="800" b="0" i="1" dirty="0">
                <a:latin typeface="Arial" panose="020B0604020202020204" pitchFamily="34" charset="0"/>
                <a:cs typeface="Arial" panose="020B0604020202020204" pitchFamily="34" charset="0"/>
              </a:rPr>
              <a:t>The State of Health Insurance Coverage in the U.S.: Findings from the Commonwealth Fund </a:t>
            </a:r>
            <a:br>
              <a:rPr lang="en-US" sz="800" b="0" i="1" dirty="0">
                <a:latin typeface="Arial" panose="020B0604020202020204" pitchFamily="34" charset="0"/>
                <a:cs typeface="Arial" panose="020B0604020202020204" pitchFamily="34" charset="0"/>
              </a:rPr>
            </a:br>
            <a:r>
              <a:rPr lang="en-US" sz="800" b="0" i="1" dirty="0">
                <a:latin typeface="Arial" panose="020B0604020202020204" pitchFamily="34" charset="0"/>
                <a:cs typeface="Arial" panose="020B0604020202020204" pitchFamily="34" charset="0"/>
              </a:rPr>
              <a:t>2024 Biennial Health Insurance Survey</a:t>
            </a:r>
            <a:r>
              <a:rPr lang="en-US" sz="800" b="0" i="0" dirty="0">
                <a:latin typeface="Arial" panose="020B0604020202020204" pitchFamily="34" charset="0"/>
                <a:cs typeface="Arial" panose="020B0604020202020204" pitchFamily="34" charset="0"/>
              </a:rPr>
              <a:t> (Commonwealth Fund, Oct. 2024). </a:t>
            </a:r>
            <a:r>
              <a:rPr lang="en-US" sz="800" b="0" i="0" dirty="0">
                <a:latin typeface="Arial" panose="020B0604020202020204" pitchFamily="34" charset="0"/>
                <a:cs typeface="Arial" panose="020B0604020202020204" pitchFamily="34" charset="0"/>
                <a:hlinkClick r:id="rId3"/>
              </a:rPr>
              <a:t>https://doi.org/10.26099/byce-qc28</a:t>
            </a:r>
            <a:endParaRPr lang="en-US" sz="800" b="0" i="0" dirty="0">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1">
                <a:solidFill>
                  <a:schemeClr val="tx1"/>
                </a:solidFill>
                <a:latin typeface="+mn-lt"/>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Graph Layout: 01">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CA2DCA-9A07-FDFF-9D91-A7D39EFFC529}"/>
              </a:ext>
            </a:extLst>
          </p:cNvPr>
          <p:cNvSpPr/>
          <p:nvPr userDrawn="1"/>
        </p:nvSpPr>
        <p:spPr>
          <a:xfrm>
            <a:off x="0" y="0"/>
            <a:ext cx="9144000" cy="9144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500" y="6394513"/>
            <a:ext cx="6179672"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Sara R. Collins and Avni Gupta, </a:t>
            </a:r>
            <a:r>
              <a:rPr lang="en-US" sz="800" b="0" i="1" dirty="0">
                <a:latin typeface="Arial" panose="020B0604020202020204" pitchFamily="34" charset="0"/>
                <a:cs typeface="Arial" panose="020B0604020202020204" pitchFamily="34" charset="0"/>
              </a:rPr>
              <a:t>The State of Health Insurance Coverage in the U.S.: Findings from the Commonwealth Fund </a:t>
            </a:r>
            <a:br>
              <a:rPr lang="en-US" sz="800" b="0" i="1" dirty="0">
                <a:latin typeface="Arial" panose="020B0604020202020204" pitchFamily="34" charset="0"/>
                <a:cs typeface="Arial" panose="020B0604020202020204" pitchFamily="34" charset="0"/>
              </a:rPr>
            </a:br>
            <a:r>
              <a:rPr lang="en-US" sz="800" b="0" i="1" dirty="0">
                <a:latin typeface="Arial" panose="020B0604020202020204" pitchFamily="34" charset="0"/>
                <a:cs typeface="Arial" panose="020B0604020202020204" pitchFamily="34" charset="0"/>
              </a:rPr>
              <a:t>2024 Biennial Health Insurance Survey</a:t>
            </a:r>
            <a:r>
              <a:rPr lang="en-US" sz="800" b="0" i="0" dirty="0">
                <a:latin typeface="Arial" panose="020B0604020202020204" pitchFamily="34" charset="0"/>
                <a:cs typeface="Arial" panose="020B0604020202020204" pitchFamily="34" charset="0"/>
              </a:rPr>
              <a:t> (Commonwealth Fund, Nov. 2024). </a:t>
            </a:r>
            <a:r>
              <a:rPr lang="en-US" sz="800" b="0" i="0" dirty="0">
                <a:latin typeface="Arial" panose="020B0604020202020204" pitchFamily="34" charset="0"/>
                <a:cs typeface="Arial" panose="020B0604020202020204" pitchFamily="34" charset="0"/>
                <a:hlinkClick r:id="rId3"/>
              </a:rPr>
              <a:t>https://doi.org/10.26099/byce-qc28</a:t>
            </a:r>
            <a:endParaRPr lang="en-US" sz="800" b="0" i="0" dirty="0">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132080" y="44625"/>
            <a:ext cx="8870059" cy="828682"/>
          </a:xfrm>
          <a:effectLst/>
        </p:spPr>
        <p:txBody>
          <a:bodyPr anchor="ctr">
            <a:normAutofit/>
          </a:bodyPr>
          <a:lstStyle>
            <a:lvl1pPr algn="l">
              <a:lnSpc>
                <a:spcPct val="90000"/>
              </a:lnSpc>
              <a:defRPr sz="2000" b="0" i="0" spc="-50" baseline="0">
                <a:solidFill>
                  <a:schemeClr val="bg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983455"/>
            <a:ext cx="8961120" cy="251315"/>
          </a:xfrm>
        </p:spPr>
        <p:txBody>
          <a:bodyPr anchor="ctr" anchorCtr="0">
            <a:normAutofit/>
          </a:bodyPr>
          <a:lstStyle>
            <a:lvl1pPr marL="0" indent="0">
              <a:buNone/>
              <a:defRPr sz="1100" b="0" i="1">
                <a:solidFill>
                  <a:schemeClr val="tx1"/>
                </a:solidFill>
                <a:latin typeface="+mn-lt"/>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2243623534"/>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 id="2147483744" r:id="rId3"/>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chart" Target="../charts/chart15.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3.sv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chart" Target="../charts/chart10.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3.sv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chart" Target="../charts/char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B4433DF4-7297-76C8-74BB-42DD8BA39729}"/>
              </a:ext>
            </a:extLst>
          </p:cNvPr>
          <p:cNvSpPr/>
          <p:nvPr/>
        </p:nvSpPr>
        <p:spPr>
          <a:xfrm>
            <a:off x="4080933" y="1502978"/>
            <a:ext cx="3922164" cy="3699329"/>
          </a:xfrm>
          <a:prstGeom prst="roundRect">
            <a:avLst>
              <a:gd name="adj" fmla="val 3850"/>
            </a:avLst>
          </a:prstGeom>
          <a:solidFill>
            <a:schemeClr val="tx1">
              <a:lumMod val="10000"/>
              <a:lumOff val="90000"/>
              <a:alpha val="6546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9" name="Chart 8">
            <a:extLst>
              <a:ext uri="{FF2B5EF4-FFF2-40B4-BE49-F238E27FC236}">
                <a16:creationId xmlns:a16="http://schemas.microsoft.com/office/drawing/2014/main" id="{451AC4EA-B451-7B4D-A188-52464ABF1572}"/>
              </a:ext>
            </a:extLst>
          </p:cNvPr>
          <p:cNvGraphicFramePr/>
          <p:nvPr>
            <p:extLst>
              <p:ext uri="{D42A27DB-BD31-4B8C-83A1-F6EECF244321}">
                <p14:modId xmlns:p14="http://schemas.microsoft.com/office/powerpoint/2010/main" val="1272630819"/>
              </p:ext>
            </p:extLst>
          </p:nvPr>
        </p:nvGraphicFramePr>
        <p:xfrm>
          <a:off x="515768" y="1502979"/>
          <a:ext cx="6751427" cy="3699336"/>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7">
            <a:extLst>
              <a:ext uri="{FF2B5EF4-FFF2-40B4-BE49-F238E27FC236}">
                <a16:creationId xmlns:a16="http://schemas.microsoft.com/office/drawing/2014/main" id="{FC2146D1-5064-6F7A-C2B5-A42BCF3167DC}"/>
              </a:ext>
            </a:extLst>
          </p:cNvPr>
          <p:cNvSpPr>
            <a:spLocks noGrp="1"/>
          </p:cNvSpPr>
          <p:nvPr>
            <p:ph type="ctrTitle"/>
          </p:nvPr>
        </p:nvSpPr>
        <p:spPr/>
        <p:txBody>
          <a:bodyPr/>
          <a:lstStyle/>
          <a:p>
            <a:r>
              <a:rPr lang="en-US" dirty="0"/>
              <a:t>Nearly a quarter of working-age adults have insurance that leaves them underinsured.</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p:txBody>
          <a:bodyPr/>
          <a:lstStyle/>
          <a:p>
            <a:pPr>
              <a:spcBef>
                <a:spcPts val="0"/>
              </a:spcBef>
              <a:spcAft>
                <a:spcPts val="200"/>
              </a:spcAft>
            </a:pPr>
            <a:r>
              <a:rPr lang="en-US" dirty="0"/>
              <a:t>Notes: “Insured all year, underinsured” refers to adults who were insured all year but experienced one of the following: out-of-pocket costs, excluding premiums, equaled 10% or more of household income; out-of-pocket costs, excluding premiums, equaled 5% or more of household income if low income (&lt;200% of poverty); or deductibles equaled 5% or more of household income. “Insured now, with coverage gap” refers to adults who were insured at the time of the survey but were uninsured at any point in the 12 months prior to the survey field date. “Uninsured now” refers to adults who reported being uninsured at the time of the survey.</a:t>
            </a:r>
            <a:endParaRPr lang="en-US" dirty="0">
              <a:solidFill>
                <a:srgbClr val="FF0000"/>
              </a:solidFill>
            </a:endParaRPr>
          </a:p>
          <a:p>
            <a:pPr>
              <a:spcBef>
                <a:spcPts val="0"/>
              </a:spcBef>
              <a:spcAft>
                <a:spcPts val="200"/>
              </a:spcAft>
            </a:pPr>
            <a:r>
              <a:rPr lang="en-US" dirty="0"/>
              <a:t>Data: Commonwealth Fund 2024 Biennial Health Insurance Survey.</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p:txBody>
          <a:bodyPr>
            <a:normAutofit/>
          </a:bodyPr>
          <a:lstStyle/>
          <a:p>
            <a:pPr>
              <a:spcBef>
                <a:spcPts val="0"/>
              </a:spcBef>
              <a:spcAft>
                <a:spcPts val="200"/>
              </a:spcAft>
            </a:pPr>
            <a:r>
              <a:rPr lang="en-US" i="1" dirty="0">
                <a:latin typeface="+mn-lt"/>
              </a:rPr>
              <a:t>Percentage of adults ages 19–64, by insurance status within the past 12 months</a:t>
            </a:r>
          </a:p>
        </p:txBody>
      </p:sp>
      <p:cxnSp>
        <p:nvCxnSpPr>
          <p:cNvPr id="10" name="Straight Connector 9">
            <a:extLst>
              <a:ext uri="{FF2B5EF4-FFF2-40B4-BE49-F238E27FC236}">
                <a16:creationId xmlns:a16="http://schemas.microsoft.com/office/drawing/2014/main" id="{482FA70B-FE24-374D-73CD-8B6FF7B94425}"/>
              </a:ext>
            </a:extLst>
          </p:cNvPr>
          <p:cNvCxnSpPr>
            <a:cxnSpLocks/>
          </p:cNvCxnSpPr>
          <p:nvPr/>
        </p:nvCxnSpPr>
        <p:spPr>
          <a:xfrm>
            <a:off x="5845725" y="2502316"/>
            <a:ext cx="1892808"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Box 1">
            <a:extLst>
              <a:ext uri="{FF2B5EF4-FFF2-40B4-BE49-F238E27FC236}">
                <a16:creationId xmlns:a16="http://schemas.microsoft.com/office/drawing/2014/main" id="{A44D89BD-7AF4-2149-B0BD-9C5AADC8C753}"/>
              </a:ext>
            </a:extLst>
          </p:cNvPr>
          <p:cNvSpPr txBox="1"/>
          <p:nvPr/>
        </p:nvSpPr>
        <p:spPr>
          <a:xfrm>
            <a:off x="6345936" y="1655685"/>
            <a:ext cx="1371600" cy="721755"/>
          </a:xfrm>
          <a:prstGeom prst="rect">
            <a:avLst/>
          </a:prstGeom>
        </p:spPr>
        <p:txBody>
          <a:bodyPr wrap="square" lIns="0" tIns="0" rIns="0" bIns="0" rtlCol="0" anchor="b"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2000" dirty="0"/>
              <a:t>23%</a:t>
            </a:r>
          </a:p>
          <a:p>
            <a:pPr algn="r"/>
            <a:r>
              <a:rPr lang="en-US" sz="1200" dirty="0"/>
              <a:t>Insured all year, </a:t>
            </a:r>
            <a:r>
              <a:rPr lang="en-US" sz="1200" b="1" dirty="0"/>
              <a:t>underinsured</a:t>
            </a:r>
          </a:p>
        </p:txBody>
      </p:sp>
      <p:sp>
        <p:nvSpPr>
          <p:cNvPr id="14" name="TextBox 1">
            <a:extLst>
              <a:ext uri="{FF2B5EF4-FFF2-40B4-BE49-F238E27FC236}">
                <a16:creationId xmlns:a16="http://schemas.microsoft.com/office/drawing/2014/main" id="{7A95D577-3036-64ED-EB9C-CDA840E246A4}"/>
              </a:ext>
            </a:extLst>
          </p:cNvPr>
          <p:cNvSpPr txBox="1"/>
          <p:nvPr/>
        </p:nvSpPr>
        <p:spPr>
          <a:xfrm>
            <a:off x="6345936" y="2793537"/>
            <a:ext cx="1371600" cy="736047"/>
          </a:xfrm>
          <a:prstGeom prst="rect">
            <a:avLst/>
          </a:prstGeom>
        </p:spPr>
        <p:txBody>
          <a:bodyPr wrap="square" lIns="0" tIns="0" rIns="0" bIns="0" rtlCol="0" anchor="b"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2000" dirty="0"/>
              <a:t>12%</a:t>
            </a:r>
          </a:p>
          <a:p>
            <a:pPr algn="r"/>
            <a:r>
              <a:rPr lang="en-US" sz="1200" dirty="0"/>
              <a:t>Insured now,</a:t>
            </a:r>
            <a:br>
              <a:rPr lang="en-US" sz="1200" dirty="0"/>
            </a:br>
            <a:r>
              <a:rPr lang="en-US" sz="1200" b="1" dirty="0"/>
              <a:t>with coverage gap</a:t>
            </a:r>
          </a:p>
        </p:txBody>
      </p:sp>
      <p:sp>
        <p:nvSpPr>
          <p:cNvPr id="17" name="TextBox 1">
            <a:extLst>
              <a:ext uri="{FF2B5EF4-FFF2-40B4-BE49-F238E27FC236}">
                <a16:creationId xmlns:a16="http://schemas.microsoft.com/office/drawing/2014/main" id="{044FA975-163C-B67A-4DBA-8B64E746CB73}"/>
              </a:ext>
            </a:extLst>
          </p:cNvPr>
          <p:cNvSpPr txBox="1"/>
          <p:nvPr/>
        </p:nvSpPr>
        <p:spPr>
          <a:xfrm>
            <a:off x="6345936" y="3832363"/>
            <a:ext cx="1371600" cy="739637"/>
          </a:xfrm>
          <a:prstGeom prst="rect">
            <a:avLst/>
          </a:prstGeom>
        </p:spPr>
        <p:txBody>
          <a:bodyPr wrap="square" lIns="0" tIns="0" rIns="0" bIns="0" rtlCol="0" anchor="b"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2000" dirty="0"/>
              <a:t>9%</a:t>
            </a:r>
          </a:p>
          <a:p>
            <a:pPr algn="r"/>
            <a:r>
              <a:rPr lang="en-US" sz="1200" b="1" dirty="0"/>
              <a:t>Uninsured </a:t>
            </a:r>
            <a:r>
              <a:rPr lang="en-US" sz="1200" dirty="0"/>
              <a:t>now</a:t>
            </a:r>
            <a:endParaRPr lang="en-US" sz="1200" b="1" dirty="0"/>
          </a:p>
        </p:txBody>
      </p:sp>
      <p:sp>
        <p:nvSpPr>
          <p:cNvPr id="19" name="TextBox 1">
            <a:extLst>
              <a:ext uri="{FF2B5EF4-FFF2-40B4-BE49-F238E27FC236}">
                <a16:creationId xmlns:a16="http://schemas.microsoft.com/office/drawing/2014/main" id="{3EF10D59-19E2-CA63-7333-56E780E37BF4}"/>
              </a:ext>
            </a:extLst>
          </p:cNvPr>
          <p:cNvSpPr txBox="1"/>
          <p:nvPr/>
        </p:nvSpPr>
        <p:spPr>
          <a:xfrm>
            <a:off x="365760" y="1553901"/>
            <a:ext cx="1524000" cy="823539"/>
          </a:xfrm>
          <a:prstGeom prst="rect">
            <a:avLst/>
          </a:prstGeom>
        </p:spPr>
        <p:txBody>
          <a:bodyPr wrap="square" lIns="0" tIns="0" rIns="0" bIns="0" rtlCol="0" anchor="b"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dirty="0"/>
              <a:t>56%</a:t>
            </a:r>
          </a:p>
          <a:p>
            <a:r>
              <a:rPr lang="en-US" sz="1200" dirty="0"/>
              <a:t>Insured all year,</a:t>
            </a:r>
          </a:p>
          <a:p>
            <a:r>
              <a:rPr lang="en-US" sz="1200" b="1" dirty="0"/>
              <a:t>not underinsured</a:t>
            </a:r>
          </a:p>
        </p:txBody>
      </p:sp>
      <p:cxnSp>
        <p:nvCxnSpPr>
          <p:cNvPr id="22" name="Straight Connector 21">
            <a:extLst>
              <a:ext uri="{FF2B5EF4-FFF2-40B4-BE49-F238E27FC236}">
                <a16:creationId xmlns:a16="http://schemas.microsoft.com/office/drawing/2014/main" id="{16E4FB74-44E0-4666-8474-B32D989BDDD1}"/>
              </a:ext>
            </a:extLst>
          </p:cNvPr>
          <p:cNvCxnSpPr>
            <a:cxnSpLocks/>
          </p:cNvCxnSpPr>
          <p:nvPr/>
        </p:nvCxnSpPr>
        <p:spPr>
          <a:xfrm>
            <a:off x="6028267" y="3655263"/>
            <a:ext cx="1710266"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D042ECC-3A4B-F138-601E-E72F7593DBD5}"/>
              </a:ext>
            </a:extLst>
          </p:cNvPr>
          <p:cNvCxnSpPr>
            <a:cxnSpLocks/>
          </p:cNvCxnSpPr>
          <p:nvPr/>
        </p:nvCxnSpPr>
        <p:spPr>
          <a:xfrm>
            <a:off x="5468645" y="4696229"/>
            <a:ext cx="2269888"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44D6DB1-E1E3-B334-6DD5-A1ADAA500C7C}"/>
              </a:ext>
            </a:extLst>
          </p:cNvPr>
          <p:cNvCxnSpPr>
            <a:cxnSpLocks/>
          </p:cNvCxnSpPr>
          <p:nvPr/>
        </p:nvCxnSpPr>
        <p:spPr>
          <a:xfrm>
            <a:off x="365760" y="2502316"/>
            <a:ext cx="2192867"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2132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F5534-5D5F-E9D1-E882-A8E9E92DB5E2}"/>
              </a:ext>
            </a:extLst>
          </p:cNvPr>
          <p:cNvSpPr>
            <a:spLocks noGrp="1"/>
          </p:cNvSpPr>
          <p:nvPr>
            <p:ph type="ctrTitle"/>
          </p:nvPr>
        </p:nvSpPr>
        <p:spPr>
          <a:xfrm>
            <a:off x="131763" y="44450"/>
            <a:ext cx="8961436" cy="828675"/>
          </a:xfrm>
        </p:spPr>
        <p:txBody>
          <a:bodyPr>
            <a:normAutofit/>
          </a:bodyPr>
          <a:lstStyle/>
          <a:p>
            <a:r>
              <a:rPr lang="en-US" dirty="0"/>
              <a:t>Half of working-age adults with medical debt said they were making payments directly to providers; more than a third said their debt was reported to a credit rater.</a:t>
            </a:r>
          </a:p>
        </p:txBody>
      </p:sp>
      <p:sp>
        <p:nvSpPr>
          <p:cNvPr id="4" name="Text Placeholder 3">
            <a:extLst>
              <a:ext uri="{FF2B5EF4-FFF2-40B4-BE49-F238E27FC236}">
                <a16:creationId xmlns:a16="http://schemas.microsoft.com/office/drawing/2014/main" id="{520FEDB8-EE9A-01E9-9B13-AEAEDA275885}"/>
              </a:ext>
            </a:extLst>
          </p:cNvPr>
          <p:cNvSpPr>
            <a:spLocks noGrp="1"/>
          </p:cNvSpPr>
          <p:nvPr>
            <p:ph type="body" sz="quarter" idx="22"/>
          </p:nvPr>
        </p:nvSpPr>
        <p:spPr>
          <a:xfrm>
            <a:off x="71499" y="5739484"/>
            <a:ext cx="8961120" cy="453602"/>
          </a:xfrm>
        </p:spPr>
        <p:txBody>
          <a:bodyPr/>
          <a:lstStyle/>
          <a:p>
            <a:r>
              <a:rPr lang="en-US" dirty="0"/>
              <a:t>Base: Adults ages 19–64 who had medical or dental debt they were paying off over time.</a:t>
            </a:r>
          </a:p>
          <a:p>
            <a:r>
              <a:rPr lang="en-US" dirty="0"/>
              <a:t>Data: Commonwealth Fund 2024 Biennial Health Insurance Survey.</a:t>
            </a:r>
          </a:p>
        </p:txBody>
      </p:sp>
      <p:sp>
        <p:nvSpPr>
          <p:cNvPr id="5" name="Text Placeholder 4">
            <a:extLst>
              <a:ext uri="{FF2B5EF4-FFF2-40B4-BE49-F238E27FC236}">
                <a16:creationId xmlns:a16="http://schemas.microsoft.com/office/drawing/2014/main" id="{736B7603-8FEA-C67B-DB84-5BDDB9DC8163}"/>
              </a:ext>
            </a:extLst>
          </p:cNvPr>
          <p:cNvSpPr>
            <a:spLocks noGrp="1"/>
          </p:cNvSpPr>
          <p:nvPr>
            <p:ph type="body" sz="quarter" idx="25"/>
          </p:nvPr>
        </p:nvSpPr>
        <p:spPr>
          <a:xfrm>
            <a:off x="71438" y="983455"/>
            <a:ext cx="8961120" cy="251315"/>
          </a:xfrm>
        </p:spPr>
        <p:txBody>
          <a:bodyPr>
            <a:normAutofit/>
          </a:bodyPr>
          <a:lstStyle/>
          <a:p>
            <a:r>
              <a:rPr lang="en-US" dirty="0"/>
              <a:t>Percentage of adults ages 19–64 who had medical or dental debt they were paying off over time</a:t>
            </a:r>
          </a:p>
        </p:txBody>
      </p:sp>
      <p:graphicFrame>
        <p:nvGraphicFramePr>
          <p:cNvPr id="7" name="Chart Placeholder 9">
            <a:extLst>
              <a:ext uri="{FF2B5EF4-FFF2-40B4-BE49-F238E27FC236}">
                <a16:creationId xmlns:a16="http://schemas.microsoft.com/office/drawing/2014/main" id="{A00E43EA-3E50-D4AC-56DC-0970E12EFF03}"/>
              </a:ext>
            </a:extLst>
          </p:cNvPr>
          <p:cNvGraphicFramePr>
            <a:graphicFrameLocks/>
          </p:cNvGraphicFramePr>
          <p:nvPr>
            <p:extLst>
              <p:ext uri="{D42A27DB-BD31-4B8C-83A1-F6EECF244321}">
                <p14:modId xmlns:p14="http://schemas.microsoft.com/office/powerpoint/2010/main" val="4081264222"/>
              </p:ext>
            </p:extLst>
          </p:nvPr>
        </p:nvGraphicFramePr>
        <p:xfrm>
          <a:off x="68736" y="2133292"/>
          <a:ext cx="4343400" cy="309472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Placeholder 9">
            <a:extLst>
              <a:ext uri="{FF2B5EF4-FFF2-40B4-BE49-F238E27FC236}">
                <a16:creationId xmlns:a16="http://schemas.microsoft.com/office/drawing/2014/main" id="{C0885BEE-CE66-F31B-6C58-7A52534B323C}"/>
              </a:ext>
            </a:extLst>
          </p:cNvPr>
          <p:cNvGraphicFramePr>
            <a:graphicFrameLocks/>
          </p:cNvGraphicFramePr>
          <p:nvPr>
            <p:extLst>
              <p:ext uri="{D42A27DB-BD31-4B8C-83A1-F6EECF244321}">
                <p14:modId xmlns:p14="http://schemas.microsoft.com/office/powerpoint/2010/main" val="3944440886"/>
              </p:ext>
            </p:extLst>
          </p:nvPr>
        </p:nvGraphicFramePr>
        <p:xfrm>
          <a:off x="4755719" y="2170585"/>
          <a:ext cx="4343400" cy="3090672"/>
        </p:xfrm>
        <a:graphic>
          <a:graphicData uri="http://schemas.openxmlformats.org/drawingml/2006/chart">
            <c:chart xmlns:c="http://schemas.openxmlformats.org/drawingml/2006/chart" xmlns:r="http://schemas.openxmlformats.org/officeDocument/2006/relationships" r:id="rId4"/>
          </a:graphicData>
        </a:graphic>
      </p:graphicFrame>
      <p:sp>
        <p:nvSpPr>
          <p:cNvPr id="25" name="TextBox 24">
            <a:extLst>
              <a:ext uri="{FF2B5EF4-FFF2-40B4-BE49-F238E27FC236}">
                <a16:creationId xmlns:a16="http://schemas.microsoft.com/office/drawing/2014/main" id="{0E0586C2-1A02-FE7B-518D-C8E89695FA43}"/>
              </a:ext>
            </a:extLst>
          </p:cNvPr>
          <p:cNvSpPr txBox="1"/>
          <p:nvPr/>
        </p:nvSpPr>
        <p:spPr>
          <a:xfrm>
            <a:off x="71438" y="1508760"/>
            <a:ext cx="3946890" cy="548640"/>
          </a:xfrm>
          <a:prstGeom prst="roundRect">
            <a:avLst>
              <a:gd name="adj" fmla="val 9886"/>
            </a:avLst>
          </a:prstGeom>
          <a:solidFill>
            <a:schemeClr val="accent4">
              <a:alpha val="10000"/>
            </a:schemeClr>
          </a:solidFill>
          <a:ln>
            <a:solidFill>
              <a:schemeClr val="bg1"/>
            </a:solidFill>
          </a:ln>
        </p:spPr>
        <p:txBody>
          <a:bodyPr wrap="square" lIns="548640" tIns="54864" rIns="91440" bIns="54864" anchor="ctr" anchorCtr="0">
            <a:noAutofit/>
          </a:bodyPr>
          <a:lstStyle/>
          <a:p>
            <a:r>
              <a:rPr lang="en-US" sz="1200" dirty="0">
                <a:ea typeface="Times New Roman" panose="02020603050405020304" pitchFamily="18" charset="0"/>
                <a:cs typeface="Times New Roman" panose="02020603050405020304" pitchFamily="18" charset="0"/>
              </a:rPr>
              <a:t>Who are you making payments to for these medical bills or debt? </a:t>
            </a:r>
          </a:p>
        </p:txBody>
      </p:sp>
      <p:pic>
        <p:nvPicPr>
          <p:cNvPr id="26" name="Graphic 25">
            <a:extLst>
              <a:ext uri="{FF2B5EF4-FFF2-40B4-BE49-F238E27FC236}">
                <a16:creationId xmlns:a16="http://schemas.microsoft.com/office/drawing/2014/main" id="{8F66062B-3931-1CFF-092C-8C33AA8E128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20529" y="1594240"/>
            <a:ext cx="419100" cy="419100"/>
          </a:xfrm>
          <a:prstGeom prst="rect">
            <a:avLst/>
          </a:prstGeom>
        </p:spPr>
      </p:pic>
      <p:sp>
        <p:nvSpPr>
          <p:cNvPr id="27" name="TextBox 26">
            <a:extLst>
              <a:ext uri="{FF2B5EF4-FFF2-40B4-BE49-F238E27FC236}">
                <a16:creationId xmlns:a16="http://schemas.microsoft.com/office/drawing/2014/main" id="{642C5E2E-DE61-100E-031C-15A00014C4E8}"/>
              </a:ext>
            </a:extLst>
          </p:cNvPr>
          <p:cNvSpPr txBox="1"/>
          <p:nvPr/>
        </p:nvSpPr>
        <p:spPr>
          <a:xfrm>
            <a:off x="4657483" y="1508760"/>
            <a:ext cx="3946890" cy="548640"/>
          </a:xfrm>
          <a:prstGeom prst="roundRect">
            <a:avLst>
              <a:gd name="adj" fmla="val 9886"/>
            </a:avLst>
          </a:prstGeom>
          <a:solidFill>
            <a:schemeClr val="accent4">
              <a:alpha val="10000"/>
            </a:schemeClr>
          </a:solidFill>
          <a:ln>
            <a:solidFill>
              <a:schemeClr val="bg1"/>
            </a:solidFill>
          </a:ln>
        </p:spPr>
        <p:txBody>
          <a:bodyPr wrap="square" lIns="548640" tIns="54864" rIns="91440" bIns="54864" anchor="ctr" anchorCtr="0">
            <a:noAutofit/>
          </a:bodyPr>
          <a:lstStyle/>
          <a:p>
            <a:r>
              <a:rPr lang="en-US" sz="1200" dirty="0">
                <a:ea typeface="Times New Roman" panose="02020603050405020304" pitchFamily="18" charset="0"/>
                <a:cs typeface="Times New Roman" panose="02020603050405020304" pitchFamily="18" charset="0"/>
              </a:rPr>
              <a:t>Have those you owe money to done any of the following?</a:t>
            </a:r>
          </a:p>
        </p:txBody>
      </p:sp>
      <p:pic>
        <p:nvPicPr>
          <p:cNvPr id="28" name="Graphic 27">
            <a:extLst>
              <a:ext uri="{FF2B5EF4-FFF2-40B4-BE49-F238E27FC236}">
                <a16:creationId xmlns:a16="http://schemas.microsoft.com/office/drawing/2014/main" id="{F04D7290-FB34-2EB9-3EFD-8946588009F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706574" y="1594240"/>
            <a:ext cx="419100" cy="419100"/>
          </a:xfrm>
          <a:prstGeom prst="rect">
            <a:avLst/>
          </a:prstGeom>
        </p:spPr>
      </p:pic>
    </p:spTree>
    <p:extLst>
      <p:ext uri="{BB962C8B-B14F-4D97-AF65-F5344CB8AC3E}">
        <p14:creationId xmlns:p14="http://schemas.microsoft.com/office/powerpoint/2010/main" val="297855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B4433DF4-7297-76C8-74BB-42DD8BA39729}"/>
              </a:ext>
            </a:extLst>
          </p:cNvPr>
          <p:cNvSpPr/>
          <p:nvPr/>
        </p:nvSpPr>
        <p:spPr>
          <a:xfrm>
            <a:off x="255549" y="1502977"/>
            <a:ext cx="3922164" cy="3699337"/>
          </a:xfrm>
          <a:prstGeom prst="roundRect">
            <a:avLst>
              <a:gd name="adj" fmla="val 3850"/>
            </a:avLst>
          </a:prstGeom>
          <a:solidFill>
            <a:schemeClr val="tx1">
              <a:lumMod val="10000"/>
              <a:lumOff val="90000"/>
              <a:alpha val="6546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9" name="Chart 8">
            <a:extLst>
              <a:ext uri="{FF2B5EF4-FFF2-40B4-BE49-F238E27FC236}">
                <a16:creationId xmlns:a16="http://schemas.microsoft.com/office/drawing/2014/main" id="{451AC4EA-B451-7B4D-A188-52464ABF1572}"/>
              </a:ext>
            </a:extLst>
          </p:cNvPr>
          <p:cNvGraphicFramePr/>
          <p:nvPr>
            <p:extLst>
              <p:ext uri="{D42A27DB-BD31-4B8C-83A1-F6EECF244321}">
                <p14:modId xmlns:p14="http://schemas.microsoft.com/office/powerpoint/2010/main" val="4259207954"/>
              </p:ext>
            </p:extLst>
          </p:nvPr>
        </p:nvGraphicFramePr>
        <p:xfrm>
          <a:off x="515768" y="1502979"/>
          <a:ext cx="6751427" cy="3699336"/>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7">
            <a:extLst>
              <a:ext uri="{FF2B5EF4-FFF2-40B4-BE49-F238E27FC236}">
                <a16:creationId xmlns:a16="http://schemas.microsoft.com/office/drawing/2014/main" id="{FC2146D1-5064-6F7A-C2B5-A42BCF3167DC}"/>
              </a:ext>
            </a:extLst>
          </p:cNvPr>
          <p:cNvSpPr>
            <a:spLocks noGrp="1"/>
          </p:cNvSpPr>
          <p:nvPr>
            <p:ph type="ctrTitle"/>
          </p:nvPr>
        </p:nvSpPr>
        <p:spPr/>
        <p:txBody>
          <a:bodyPr/>
          <a:lstStyle/>
          <a:p>
            <a:r>
              <a:rPr lang="en-US" dirty="0"/>
              <a:t>Two-thirds of working-age adults who were underinsured had coverage through an employer plan.</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p:txBody>
          <a:bodyPr/>
          <a:lstStyle/>
          <a:p>
            <a:pPr>
              <a:spcBef>
                <a:spcPts val="0"/>
              </a:spcBef>
              <a:spcAft>
                <a:spcPts val="200"/>
              </a:spcAft>
            </a:pPr>
            <a:r>
              <a:rPr lang="en-US" dirty="0"/>
              <a:t>Notes: “Insured all year, underinsured” refers to adults who were insured all year but experienced one of the following: out-of-pocket costs, excluding premiums, equaled 10% or more of household income; out-of-pocket costs, excluding premiums, equaled 5% or more of household income if low income (&lt;200% of poverty); or deductibles equaled 5% or more of household income. Coverage type shows coverage at the time of the survey. Segments may not sum to 100% because of rounding.</a:t>
            </a:r>
            <a:endParaRPr lang="en-US" dirty="0">
              <a:solidFill>
                <a:srgbClr val="FF0000"/>
              </a:solidFill>
            </a:endParaRPr>
          </a:p>
          <a:p>
            <a:pPr>
              <a:spcBef>
                <a:spcPts val="0"/>
              </a:spcBef>
              <a:spcAft>
                <a:spcPts val="200"/>
              </a:spcAft>
            </a:pPr>
            <a:r>
              <a:rPr lang="en-US" dirty="0"/>
              <a:t>Data: Commonwealth Fund 2024 Biennial Health Insurance Survey.</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p:txBody>
          <a:bodyPr>
            <a:normAutofit/>
          </a:bodyPr>
          <a:lstStyle/>
          <a:p>
            <a:pPr>
              <a:spcBef>
                <a:spcPts val="0"/>
              </a:spcBef>
              <a:spcAft>
                <a:spcPts val="200"/>
              </a:spcAft>
            </a:pPr>
            <a:r>
              <a:rPr lang="en-US" i="1" dirty="0">
                <a:latin typeface="+mn-lt"/>
              </a:rPr>
              <a:t>Percentage of adults ages 19–64 who were </a:t>
            </a:r>
            <a:r>
              <a:rPr lang="en-US" dirty="0"/>
              <a:t>“insured all year, underinsured,” </a:t>
            </a:r>
            <a:r>
              <a:rPr lang="en-US" i="1" dirty="0">
                <a:latin typeface="+mn-lt"/>
              </a:rPr>
              <a:t>by coverage type</a:t>
            </a:r>
          </a:p>
        </p:txBody>
      </p:sp>
      <p:cxnSp>
        <p:nvCxnSpPr>
          <p:cNvPr id="10" name="Straight Connector 9">
            <a:extLst>
              <a:ext uri="{FF2B5EF4-FFF2-40B4-BE49-F238E27FC236}">
                <a16:creationId xmlns:a16="http://schemas.microsoft.com/office/drawing/2014/main" id="{482FA70B-FE24-374D-73CD-8B6FF7B94425}"/>
              </a:ext>
            </a:extLst>
          </p:cNvPr>
          <p:cNvCxnSpPr>
            <a:cxnSpLocks/>
          </p:cNvCxnSpPr>
          <p:nvPr/>
        </p:nvCxnSpPr>
        <p:spPr>
          <a:xfrm>
            <a:off x="5532120" y="2057699"/>
            <a:ext cx="221284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Box 1">
            <a:extLst>
              <a:ext uri="{FF2B5EF4-FFF2-40B4-BE49-F238E27FC236}">
                <a16:creationId xmlns:a16="http://schemas.microsoft.com/office/drawing/2014/main" id="{A44D89BD-7AF4-2149-B0BD-9C5AADC8C753}"/>
              </a:ext>
            </a:extLst>
          </p:cNvPr>
          <p:cNvSpPr txBox="1"/>
          <p:nvPr/>
        </p:nvSpPr>
        <p:spPr>
          <a:xfrm>
            <a:off x="6345936" y="1253013"/>
            <a:ext cx="1371600" cy="721755"/>
          </a:xfrm>
          <a:prstGeom prst="rect">
            <a:avLst/>
          </a:prstGeom>
        </p:spPr>
        <p:txBody>
          <a:bodyPr wrap="square" lIns="0" tIns="0" rIns="0" bIns="0" rtlCol="0" anchor="b"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2000" dirty="0"/>
              <a:t>6%</a:t>
            </a:r>
          </a:p>
          <a:p>
            <a:pPr algn="r"/>
            <a:r>
              <a:rPr lang="en-US" sz="1200" dirty="0"/>
              <a:t>Medicare</a:t>
            </a:r>
            <a:endParaRPr lang="en-US" sz="1200" b="1" dirty="0"/>
          </a:p>
        </p:txBody>
      </p:sp>
      <p:sp>
        <p:nvSpPr>
          <p:cNvPr id="14" name="TextBox 1">
            <a:extLst>
              <a:ext uri="{FF2B5EF4-FFF2-40B4-BE49-F238E27FC236}">
                <a16:creationId xmlns:a16="http://schemas.microsoft.com/office/drawing/2014/main" id="{7A95D577-3036-64ED-EB9C-CDA840E246A4}"/>
              </a:ext>
            </a:extLst>
          </p:cNvPr>
          <p:cNvSpPr txBox="1"/>
          <p:nvPr/>
        </p:nvSpPr>
        <p:spPr>
          <a:xfrm>
            <a:off x="6345936" y="2072083"/>
            <a:ext cx="1371600" cy="736047"/>
          </a:xfrm>
          <a:prstGeom prst="rect">
            <a:avLst/>
          </a:prstGeom>
        </p:spPr>
        <p:txBody>
          <a:bodyPr wrap="square" lIns="0" tIns="0" rIns="0" bIns="0" rtlCol="0" anchor="b"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2000" dirty="0"/>
              <a:t>11%</a:t>
            </a:r>
          </a:p>
          <a:p>
            <a:pPr algn="r"/>
            <a:r>
              <a:rPr lang="en-US" sz="1200" dirty="0"/>
              <a:t>Medicaid</a:t>
            </a:r>
            <a:endParaRPr lang="en-US" sz="1200" b="1" dirty="0"/>
          </a:p>
        </p:txBody>
      </p:sp>
      <p:sp>
        <p:nvSpPr>
          <p:cNvPr id="17" name="TextBox 1">
            <a:extLst>
              <a:ext uri="{FF2B5EF4-FFF2-40B4-BE49-F238E27FC236}">
                <a16:creationId xmlns:a16="http://schemas.microsoft.com/office/drawing/2014/main" id="{044FA975-163C-B67A-4DBA-8B64E746CB73}"/>
              </a:ext>
            </a:extLst>
          </p:cNvPr>
          <p:cNvSpPr txBox="1"/>
          <p:nvPr/>
        </p:nvSpPr>
        <p:spPr>
          <a:xfrm>
            <a:off x="6345936" y="3354190"/>
            <a:ext cx="1371600" cy="739637"/>
          </a:xfrm>
          <a:prstGeom prst="rect">
            <a:avLst/>
          </a:prstGeom>
        </p:spPr>
        <p:txBody>
          <a:bodyPr wrap="square" lIns="0" tIns="0" rIns="0" bIns="0" rtlCol="0" anchor="b"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2000" dirty="0"/>
              <a:t>14%</a:t>
            </a:r>
          </a:p>
          <a:p>
            <a:pPr algn="r"/>
            <a:r>
              <a:rPr lang="en-US" sz="1200" dirty="0"/>
              <a:t>Individual + Marketplace</a:t>
            </a:r>
            <a:endParaRPr lang="en-US" sz="1200" b="1" dirty="0"/>
          </a:p>
        </p:txBody>
      </p:sp>
      <p:sp>
        <p:nvSpPr>
          <p:cNvPr id="19" name="TextBox 1">
            <a:extLst>
              <a:ext uri="{FF2B5EF4-FFF2-40B4-BE49-F238E27FC236}">
                <a16:creationId xmlns:a16="http://schemas.microsoft.com/office/drawing/2014/main" id="{3EF10D59-19E2-CA63-7333-56E780E37BF4}"/>
              </a:ext>
            </a:extLst>
          </p:cNvPr>
          <p:cNvSpPr txBox="1"/>
          <p:nvPr/>
        </p:nvSpPr>
        <p:spPr>
          <a:xfrm>
            <a:off x="365760" y="1646180"/>
            <a:ext cx="1524000" cy="823539"/>
          </a:xfrm>
          <a:prstGeom prst="rect">
            <a:avLst/>
          </a:prstGeom>
        </p:spPr>
        <p:txBody>
          <a:bodyPr wrap="square" lIns="0" tIns="0" rIns="0" bIns="0" rtlCol="0" anchor="b"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dirty="0"/>
              <a:t>66%</a:t>
            </a:r>
          </a:p>
          <a:p>
            <a:r>
              <a:rPr lang="en-US" sz="1200" dirty="0"/>
              <a:t>Employer</a:t>
            </a:r>
            <a:endParaRPr lang="en-US" sz="1200" b="1" dirty="0"/>
          </a:p>
        </p:txBody>
      </p:sp>
      <p:cxnSp>
        <p:nvCxnSpPr>
          <p:cNvPr id="22" name="Straight Connector 21">
            <a:extLst>
              <a:ext uri="{FF2B5EF4-FFF2-40B4-BE49-F238E27FC236}">
                <a16:creationId xmlns:a16="http://schemas.microsoft.com/office/drawing/2014/main" id="{16E4FB74-44E0-4666-8474-B32D989BDDD1}"/>
              </a:ext>
            </a:extLst>
          </p:cNvPr>
          <p:cNvCxnSpPr>
            <a:cxnSpLocks/>
          </p:cNvCxnSpPr>
          <p:nvPr/>
        </p:nvCxnSpPr>
        <p:spPr>
          <a:xfrm>
            <a:off x="5998464" y="2891864"/>
            <a:ext cx="173736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D042ECC-3A4B-F138-601E-E72F7593DBD5}"/>
              </a:ext>
            </a:extLst>
          </p:cNvPr>
          <p:cNvCxnSpPr>
            <a:cxnSpLocks/>
          </p:cNvCxnSpPr>
          <p:nvPr/>
        </p:nvCxnSpPr>
        <p:spPr>
          <a:xfrm>
            <a:off x="5852160" y="4176111"/>
            <a:ext cx="1883664"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44D6DB1-E1E3-B334-6DD5-A1ADAA500C7C}"/>
              </a:ext>
            </a:extLst>
          </p:cNvPr>
          <p:cNvCxnSpPr>
            <a:cxnSpLocks/>
          </p:cNvCxnSpPr>
          <p:nvPr/>
        </p:nvCxnSpPr>
        <p:spPr>
          <a:xfrm>
            <a:off x="357371" y="2552650"/>
            <a:ext cx="216712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EC5218E3-A42A-7F60-B229-1E6C4222BBE8}"/>
              </a:ext>
            </a:extLst>
          </p:cNvPr>
          <p:cNvSpPr txBox="1"/>
          <p:nvPr/>
        </p:nvSpPr>
        <p:spPr>
          <a:xfrm>
            <a:off x="6345936" y="4144154"/>
            <a:ext cx="1371600" cy="739637"/>
          </a:xfrm>
          <a:prstGeom prst="rect">
            <a:avLst/>
          </a:prstGeom>
        </p:spPr>
        <p:txBody>
          <a:bodyPr wrap="square" lIns="0" tIns="0" rIns="0" bIns="0" rtlCol="0" anchor="b"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2000" dirty="0"/>
              <a:t>4%</a:t>
            </a:r>
          </a:p>
          <a:p>
            <a:pPr algn="r"/>
            <a:r>
              <a:rPr lang="en-US" sz="1200" dirty="0"/>
              <a:t>Other</a:t>
            </a:r>
            <a:endParaRPr lang="en-US" sz="1200" b="1" dirty="0"/>
          </a:p>
        </p:txBody>
      </p:sp>
      <p:cxnSp>
        <p:nvCxnSpPr>
          <p:cNvPr id="3" name="Straight Connector 2">
            <a:extLst>
              <a:ext uri="{FF2B5EF4-FFF2-40B4-BE49-F238E27FC236}">
                <a16:creationId xmlns:a16="http://schemas.microsoft.com/office/drawing/2014/main" id="{1243362C-AC25-2449-6380-45E8BAE4EB78}"/>
              </a:ext>
            </a:extLst>
          </p:cNvPr>
          <p:cNvCxnSpPr>
            <a:cxnSpLocks/>
          </p:cNvCxnSpPr>
          <p:nvPr/>
        </p:nvCxnSpPr>
        <p:spPr>
          <a:xfrm>
            <a:off x="5093208" y="4966075"/>
            <a:ext cx="2642616" cy="0"/>
          </a:xfrm>
          <a:prstGeom prst="line">
            <a:avLst/>
          </a:prstGeom>
          <a:ln w="12700">
            <a:solidFill>
              <a:schemeClr val="accent5">
                <a:alpha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756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a:extLst>
              <a:ext uri="{FF2B5EF4-FFF2-40B4-BE49-F238E27FC236}">
                <a16:creationId xmlns:a16="http://schemas.microsoft.com/office/drawing/2014/main" id="{30BB796D-F397-615A-FCF0-BF94A648A5CB}"/>
              </a:ext>
            </a:extLst>
          </p:cNvPr>
          <p:cNvSpPr/>
          <p:nvPr/>
        </p:nvSpPr>
        <p:spPr>
          <a:xfrm>
            <a:off x="2323750" y="1828182"/>
            <a:ext cx="6536788" cy="3549839"/>
          </a:xfrm>
          <a:prstGeom prst="roundRect">
            <a:avLst>
              <a:gd name="adj" fmla="val 3850"/>
            </a:avLst>
          </a:prstGeom>
          <a:solidFill>
            <a:schemeClr val="tx1">
              <a:lumMod val="10000"/>
              <a:lumOff val="90000"/>
              <a:alpha val="6546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3" name="Chart Placeholder 10">
            <a:extLst>
              <a:ext uri="{FF2B5EF4-FFF2-40B4-BE49-F238E27FC236}">
                <a16:creationId xmlns:a16="http://schemas.microsoft.com/office/drawing/2014/main" id="{F1B9CBD1-CECD-3919-6531-4353A7F9BFEC}"/>
              </a:ext>
            </a:extLst>
          </p:cNvPr>
          <p:cNvGraphicFramePr>
            <a:graphicFrameLocks/>
          </p:cNvGraphicFramePr>
          <p:nvPr>
            <p:extLst>
              <p:ext uri="{D42A27DB-BD31-4B8C-83A1-F6EECF244321}">
                <p14:modId xmlns:p14="http://schemas.microsoft.com/office/powerpoint/2010/main" val="990206152"/>
              </p:ext>
            </p:extLst>
          </p:nvPr>
        </p:nvGraphicFramePr>
        <p:xfrm>
          <a:off x="14321" y="1192782"/>
          <a:ext cx="8788783" cy="406711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7424CF6C-A35C-4019-0BAB-8A1EFACE8308}"/>
              </a:ext>
            </a:extLst>
          </p:cNvPr>
          <p:cNvSpPr>
            <a:spLocks noGrp="1"/>
          </p:cNvSpPr>
          <p:nvPr>
            <p:ph type="ctrTitle"/>
          </p:nvPr>
        </p:nvSpPr>
        <p:spPr>
          <a:xfrm>
            <a:off x="132080" y="44625"/>
            <a:ext cx="8870059" cy="828682"/>
          </a:xfrm>
        </p:spPr>
        <p:txBody>
          <a:bodyPr>
            <a:normAutofit/>
          </a:bodyPr>
          <a:lstStyle/>
          <a:p>
            <a:r>
              <a:rPr lang="en-US" dirty="0"/>
              <a:t>Cost-related problems getting needed care are experienced at the highest rates by adults who are underinsured or lack continuous coverage. </a:t>
            </a:r>
          </a:p>
        </p:txBody>
      </p:sp>
      <p:graphicFrame>
        <p:nvGraphicFramePr>
          <p:cNvPr id="7" name="Chart Placeholder 10">
            <a:extLst>
              <a:ext uri="{FF2B5EF4-FFF2-40B4-BE49-F238E27FC236}">
                <a16:creationId xmlns:a16="http://schemas.microsoft.com/office/drawing/2014/main" id="{02B2E710-8A0C-A4F6-1681-ABD25041C63D}"/>
              </a:ext>
            </a:extLst>
          </p:cNvPr>
          <p:cNvGraphicFramePr>
            <a:graphicFrameLocks noGrp="1"/>
          </p:cNvGraphicFramePr>
          <p:nvPr>
            <p:ph type="chart" sz="quarter" idx="19"/>
            <p:extLst>
              <p:ext uri="{D42A27DB-BD31-4B8C-83A1-F6EECF244321}">
                <p14:modId xmlns:p14="http://schemas.microsoft.com/office/powerpoint/2010/main" val="1670772292"/>
              </p:ext>
            </p:extLst>
          </p:nvPr>
        </p:nvGraphicFramePr>
        <p:xfrm>
          <a:off x="71755" y="1336529"/>
          <a:ext cx="2475348" cy="3914979"/>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 Placeholder 3">
            <a:extLst>
              <a:ext uri="{FF2B5EF4-FFF2-40B4-BE49-F238E27FC236}">
                <a16:creationId xmlns:a16="http://schemas.microsoft.com/office/drawing/2014/main" id="{45644040-C7F0-9DA1-C105-A3A3F00C4762}"/>
              </a:ext>
            </a:extLst>
          </p:cNvPr>
          <p:cNvSpPr>
            <a:spLocks noGrp="1"/>
          </p:cNvSpPr>
          <p:nvPr>
            <p:ph type="body" sz="quarter" idx="22"/>
          </p:nvPr>
        </p:nvSpPr>
        <p:spPr>
          <a:xfrm>
            <a:off x="71499" y="5739484"/>
            <a:ext cx="8961120" cy="453602"/>
          </a:xfrm>
        </p:spPr>
        <p:txBody>
          <a:bodyPr/>
          <a:lstStyle/>
          <a:p>
            <a:r>
              <a:rPr lang="en-US" dirty="0"/>
              <a:t>Base: Adults ages 19–64.</a:t>
            </a:r>
          </a:p>
          <a:p>
            <a:r>
              <a:rPr lang="en-US" dirty="0"/>
              <a:t>Notes: “Underinsured” refers to adults who were insured all year but experienced one of the following: out-of-pocket costs, excluding premiums, equaled 10% or more of household income; out-of-pocket costs, excluding premiums, equaled 5% or more of household income if low income (&lt;200% of poverty); or deductibles equaled 5% or more of household income. “Uninsured at any time in the past year" refers to adults who were either uninsured at the time of the survey or were insured but spent some time uninsured in the past year.</a:t>
            </a:r>
          </a:p>
          <a:p>
            <a:r>
              <a:rPr lang="en-US" dirty="0"/>
              <a:t>Data: Commonwealth Fund 2024 Biennial Health Insurance Survey.</a:t>
            </a:r>
          </a:p>
        </p:txBody>
      </p:sp>
      <p:sp>
        <p:nvSpPr>
          <p:cNvPr id="12" name="TextBox 11">
            <a:extLst>
              <a:ext uri="{FF2B5EF4-FFF2-40B4-BE49-F238E27FC236}">
                <a16:creationId xmlns:a16="http://schemas.microsoft.com/office/drawing/2014/main" id="{53C1D2FA-BE7C-8556-AE6C-42BB85A16FAC}"/>
              </a:ext>
            </a:extLst>
          </p:cNvPr>
          <p:cNvSpPr txBox="1"/>
          <p:nvPr/>
        </p:nvSpPr>
        <p:spPr>
          <a:xfrm>
            <a:off x="2776557" y="1897547"/>
            <a:ext cx="2219983" cy="307777"/>
          </a:xfrm>
          <a:prstGeom prst="rect">
            <a:avLst/>
          </a:prstGeom>
          <a:noFill/>
        </p:spPr>
        <p:txBody>
          <a:bodyPr wrap="square" rtlCol="0">
            <a:spAutoFit/>
          </a:bodyPr>
          <a:lstStyle/>
          <a:p>
            <a:r>
              <a:rPr lang="en-US" sz="1400" b="1" dirty="0">
                <a:solidFill>
                  <a:schemeClr val="tx1">
                    <a:lumMod val="75000"/>
                    <a:lumOff val="25000"/>
                  </a:schemeClr>
                </a:solidFill>
                <a:cs typeface="Suisse Int'l Bold Italic" panose="020B0504000000000000" pitchFamily="34" charset="-78"/>
              </a:rPr>
              <a:t>Four access problems</a:t>
            </a:r>
          </a:p>
        </p:txBody>
      </p:sp>
      <p:sp>
        <p:nvSpPr>
          <p:cNvPr id="19" name="Text Placeholder 18">
            <a:extLst>
              <a:ext uri="{FF2B5EF4-FFF2-40B4-BE49-F238E27FC236}">
                <a16:creationId xmlns:a16="http://schemas.microsoft.com/office/drawing/2014/main" id="{0D425FE7-56D1-7E7C-F1D3-936FE212BF64}"/>
              </a:ext>
            </a:extLst>
          </p:cNvPr>
          <p:cNvSpPr>
            <a:spLocks noGrp="1"/>
          </p:cNvSpPr>
          <p:nvPr>
            <p:ph type="body" sz="quarter" idx="25"/>
          </p:nvPr>
        </p:nvSpPr>
        <p:spPr/>
        <p:txBody>
          <a:bodyPr/>
          <a:lstStyle/>
          <a:p>
            <a:r>
              <a:rPr lang="en-US" dirty="0"/>
              <a:t>Percentage of adults ages 19–64 who in the past year had any of four problems accessing care because of cost, by insurance status</a:t>
            </a:r>
          </a:p>
        </p:txBody>
      </p:sp>
    </p:spTree>
    <p:extLst>
      <p:ext uri="{BB962C8B-B14F-4D97-AF65-F5344CB8AC3E}">
        <p14:creationId xmlns:p14="http://schemas.microsoft.com/office/powerpoint/2010/main" val="3682068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4E7AA-8356-41BA-1EDB-028B3CD0AB39}"/>
              </a:ext>
            </a:extLst>
          </p:cNvPr>
          <p:cNvSpPr>
            <a:spLocks noGrp="1"/>
          </p:cNvSpPr>
          <p:nvPr>
            <p:ph type="ctrTitle"/>
          </p:nvPr>
        </p:nvSpPr>
        <p:spPr>
          <a:xfrm>
            <a:off x="132080" y="44625"/>
            <a:ext cx="8870059" cy="828682"/>
          </a:xfrm>
        </p:spPr>
        <p:txBody>
          <a:bodyPr>
            <a:noAutofit/>
          </a:bodyPr>
          <a:lstStyle/>
          <a:p>
            <a:r>
              <a:rPr lang="en-US" dirty="0"/>
              <a:t>As many as three in 10 people with chronic health problems do not fill a prescription for their health condition because of the cost.</a:t>
            </a:r>
          </a:p>
        </p:txBody>
      </p:sp>
      <p:graphicFrame>
        <p:nvGraphicFramePr>
          <p:cNvPr id="7" name="Chart Placeholder 13">
            <a:extLst>
              <a:ext uri="{FF2B5EF4-FFF2-40B4-BE49-F238E27FC236}">
                <a16:creationId xmlns:a16="http://schemas.microsoft.com/office/drawing/2014/main" id="{1953CC67-6652-045A-8F0F-16415A7173C3}"/>
              </a:ext>
            </a:extLst>
          </p:cNvPr>
          <p:cNvGraphicFramePr>
            <a:graphicFrameLocks noGrp="1"/>
          </p:cNvGraphicFramePr>
          <p:nvPr>
            <p:ph type="chart" sz="quarter" idx="19"/>
            <p:extLst>
              <p:ext uri="{D42A27DB-BD31-4B8C-83A1-F6EECF244321}">
                <p14:modId xmlns:p14="http://schemas.microsoft.com/office/powerpoint/2010/main" val="2209891570"/>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97267CAE-3E78-766B-356D-3C223B37FF60}"/>
              </a:ext>
            </a:extLst>
          </p:cNvPr>
          <p:cNvSpPr>
            <a:spLocks noGrp="1"/>
          </p:cNvSpPr>
          <p:nvPr>
            <p:ph type="body" sz="quarter" idx="22"/>
          </p:nvPr>
        </p:nvSpPr>
        <p:spPr>
          <a:xfrm>
            <a:off x="71499" y="5739484"/>
            <a:ext cx="8961120" cy="453602"/>
          </a:xfrm>
        </p:spPr>
        <p:txBody>
          <a:bodyPr/>
          <a:lstStyle/>
          <a:p>
            <a:r>
              <a:rPr lang="en-US" dirty="0"/>
              <a:t>Base: Adults ages 19–64 with a chronic health condition.</a:t>
            </a:r>
          </a:p>
          <a:p>
            <a:r>
              <a:rPr lang="en-US" dirty="0"/>
              <a:t>Data: Commonwealth Fund 2024 Biennial Health Insurance Survey.</a:t>
            </a:r>
          </a:p>
        </p:txBody>
      </p:sp>
      <p:sp>
        <p:nvSpPr>
          <p:cNvPr id="10" name="Text Placeholder 9">
            <a:extLst>
              <a:ext uri="{FF2B5EF4-FFF2-40B4-BE49-F238E27FC236}">
                <a16:creationId xmlns:a16="http://schemas.microsoft.com/office/drawing/2014/main" id="{8D1DC2FC-0D48-3D68-693A-5204321C0908}"/>
              </a:ext>
            </a:extLst>
          </p:cNvPr>
          <p:cNvSpPr>
            <a:spLocks noGrp="1"/>
          </p:cNvSpPr>
          <p:nvPr>
            <p:ph type="body" sz="quarter" idx="25"/>
          </p:nvPr>
        </p:nvSpPr>
        <p:spPr/>
        <p:txBody>
          <a:bodyPr/>
          <a:lstStyle/>
          <a:p>
            <a:r>
              <a:rPr lang="en-US" i="1" dirty="0">
                <a:latin typeface="+mn-lt"/>
              </a:rPr>
              <a:t>Percentage of adults ages 19–64 with a chronic health condition who skipped or didn’t fill prescription because </a:t>
            </a:r>
            <a:r>
              <a:rPr lang="en-US" i="1">
                <a:latin typeface="+mn-lt"/>
              </a:rPr>
              <a:t>of cost</a:t>
            </a:r>
            <a:endParaRPr lang="en-US" i="1" dirty="0">
              <a:latin typeface="+mn-lt"/>
            </a:endParaRPr>
          </a:p>
        </p:txBody>
      </p:sp>
    </p:spTree>
    <p:extLst>
      <p:ext uri="{BB962C8B-B14F-4D97-AF65-F5344CB8AC3E}">
        <p14:creationId xmlns:p14="http://schemas.microsoft.com/office/powerpoint/2010/main" val="1088883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50F7E20F-8A86-227F-A87C-112DD022F3BA}"/>
              </a:ext>
            </a:extLst>
          </p:cNvPr>
          <p:cNvGraphicFramePr/>
          <p:nvPr>
            <p:extLst>
              <p:ext uri="{D42A27DB-BD31-4B8C-83A1-F6EECF244321}">
                <p14:modId xmlns:p14="http://schemas.microsoft.com/office/powerpoint/2010/main" val="3540243065"/>
              </p:ext>
            </p:extLst>
          </p:nvPr>
        </p:nvGraphicFramePr>
        <p:xfrm>
          <a:off x="82297" y="1401625"/>
          <a:ext cx="4296252" cy="351319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Placeholder 10">
            <a:extLst>
              <a:ext uri="{FF2B5EF4-FFF2-40B4-BE49-F238E27FC236}">
                <a16:creationId xmlns:a16="http://schemas.microsoft.com/office/drawing/2014/main" id="{F1B9CBD1-CECD-3919-6531-4353A7F9BFEC}"/>
              </a:ext>
            </a:extLst>
          </p:cNvPr>
          <p:cNvGraphicFramePr>
            <a:graphicFrameLocks/>
          </p:cNvGraphicFramePr>
          <p:nvPr>
            <p:extLst>
              <p:ext uri="{D42A27DB-BD31-4B8C-83A1-F6EECF244321}">
                <p14:modId xmlns:p14="http://schemas.microsoft.com/office/powerpoint/2010/main" val="830188698"/>
              </p:ext>
            </p:extLst>
          </p:nvPr>
        </p:nvGraphicFramePr>
        <p:xfrm>
          <a:off x="4736306" y="1401624"/>
          <a:ext cx="4296252" cy="3920489"/>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7424CF6C-A35C-4019-0BAB-8A1EFACE8308}"/>
              </a:ext>
            </a:extLst>
          </p:cNvPr>
          <p:cNvSpPr>
            <a:spLocks noGrp="1"/>
          </p:cNvSpPr>
          <p:nvPr>
            <p:ph type="ctrTitle"/>
          </p:nvPr>
        </p:nvSpPr>
        <p:spPr>
          <a:xfrm>
            <a:off x="132080" y="44625"/>
            <a:ext cx="8870059" cy="828682"/>
          </a:xfrm>
        </p:spPr>
        <p:txBody>
          <a:bodyPr>
            <a:normAutofit/>
          </a:bodyPr>
          <a:lstStyle/>
          <a:p>
            <a:r>
              <a:rPr lang="en-US" dirty="0"/>
              <a:t>Adults who lack coverage have cost-related problems getting needed dental and mental health care at the highest rates.</a:t>
            </a:r>
          </a:p>
        </p:txBody>
      </p:sp>
      <p:sp>
        <p:nvSpPr>
          <p:cNvPr id="4" name="Text Placeholder 3">
            <a:extLst>
              <a:ext uri="{FF2B5EF4-FFF2-40B4-BE49-F238E27FC236}">
                <a16:creationId xmlns:a16="http://schemas.microsoft.com/office/drawing/2014/main" id="{45644040-C7F0-9DA1-C105-A3A3F00C4762}"/>
              </a:ext>
            </a:extLst>
          </p:cNvPr>
          <p:cNvSpPr>
            <a:spLocks noGrp="1"/>
          </p:cNvSpPr>
          <p:nvPr>
            <p:ph type="body" sz="quarter" idx="22"/>
          </p:nvPr>
        </p:nvSpPr>
        <p:spPr>
          <a:xfrm>
            <a:off x="71499" y="5739484"/>
            <a:ext cx="8961120" cy="453602"/>
          </a:xfrm>
        </p:spPr>
        <p:txBody>
          <a:bodyPr/>
          <a:lstStyle/>
          <a:p>
            <a:r>
              <a:rPr lang="en-US" dirty="0"/>
              <a:t>Base: Adults ages 19–64.</a:t>
            </a:r>
          </a:p>
          <a:p>
            <a:r>
              <a:rPr lang="en-US" dirty="0"/>
              <a:t>Notes: For dental coverage, respondents who were insured at the time of the survey were categorized into those with or without dental coverage. Dental coverage was not asked of respondents who were uninsured at the time of the survey. For mental health care access, “underinsured” refers to adults who were insured all year but experienced one of the following: out-of-pocket costs, excluding premiums, equaled 10% or more of household income; out-of-pocket costs, excluding premiums, equaled 5% or more of household income if low income (&lt;200% of poverty); or deductibles equaled 5% or more of household income. “Uninsured at any time in the past year" refers to adults who were either uninsured at the time of the survey or were insured but spent some time uninsured in the past year.</a:t>
            </a:r>
          </a:p>
          <a:p>
            <a:r>
              <a:rPr lang="en-US" dirty="0"/>
              <a:t>Data: Commonwealth Fund 2024 Biennial Health Insurance Survey.</a:t>
            </a:r>
          </a:p>
        </p:txBody>
      </p:sp>
      <p:sp>
        <p:nvSpPr>
          <p:cNvPr id="11" name="Text Placeholder 10">
            <a:extLst>
              <a:ext uri="{FF2B5EF4-FFF2-40B4-BE49-F238E27FC236}">
                <a16:creationId xmlns:a16="http://schemas.microsoft.com/office/drawing/2014/main" id="{2F979B4E-1750-3084-2866-B214B625405F}"/>
              </a:ext>
            </a:extLst>
          </p:cNvPr>
          <p:cNvSpPr>
            <a:spLocks noGrp="1"/>
          </p:cNvSpPr>
          <p:nvPr>
            <p:ph type="body" sz="quarter" idx="25"/>
          </p:nvPr>
        </p:nvSpPr>
        <p:spPr/>
        <p:txBody>
          <a:bodyPr/>
          <a:lstStyle/>
          <a:p>
            <a:r>
              <a:rPr lang="en-US" i="1" dirty="0">
                <a:latin typeface="+mn-lt"/>
              </a:rPr>
              <a:t>Percentage of adults ages 19–64 who in the past year delayed or did not get dental or mental health care because of cost, by insurance status</a:t>
            </a:r>
          </a:p>
        </p:txBody>
      </p:sp>
      <p:sp>
        <p:nvSpPr>
          <p:cNvPr id="3" name="TextBox 2">
            <a:extLst>
              <a:ext uri="{FF2B5EF4-FFF2-40B4-BE49-F238E27FC236}">
                <a16:creationId xmlns:a16="http://schemas.microsoft.com/office/drawing/2014/main" id="{D28CFE9A-94B2-2C1A-6205-FB117864A61F}"/>
              </a:ext>
            </a:extLst>
          </p:cNvPr>
          <p:cNvSpPr txBox="1"/>
          <p:nvPr/>
        </p:nvSpPr>
        <p:spPr>
          <a:xfrm>
            <a:off x="71439" y="1424484"/>
            <a:ext cx="4307110" cy="307777"/>
          </a:xfrm>
          <a:prstGeom prst="rect">
            <a:avLst/>
          </a:prstGeom>
          <a:noFill/>
        </p:spPr>
        <p:txBody>
          <a:bodyPr wrap="square" rtlCol="0">
            <a:spAutoFit/>
          </a:bodyPr>
          <a:lstStyle/>
          <a:p>
            <a:pPr algn="ctr"/>
            <a:r>
              <a:rPr lang="en-US" sz="1400" b="1" dirty="0">
                <a:solidFill>
                  <a:schemeClr val="tx1">
                    <a:lumMod val="75000"/>
                    <a:lumOff val="25000"/>
                  </a:schemeClr>
                </a:solidFill>
                <a:cs typeface="Suisse Int'l Bold Italic" panose="020B0504000000000000" pitchFamily="34" charset="-78"/>
              </a:rPr>
              <a:t>Dental care</a:t>
            </a:r>
          </a:p>
        </p:txBody>
      </p:sp>
      <p:sp>
        <p:nvSpPr>
          <p:cNvPr id="5" name="TextBox 4">
            <a:extLst>
              <a:ext uri="{FF2B5EF4-FFF2-40B4-BE49-F238E27FC236}">
                <a16:creationId xmlns:a16="http://schemas.microsoft.com/office/drawing/2014/main" id="{CC340B3A-B60E-6C17-4D1B-A86CDBC34BF7}"/>
              </a:ext>
            </a:extLst>
          </p:cNvPr>
          <p:cNvSpPr txBox="1"/>
          <p:nvPr/>
        </p:nvSpPr>
        <p:spPr>
          <a:xfrm>
            <a:off x="4712019" y="1424484"/>
            <a:ext cx="4307110" cy="307777"/>
          </a:xfrm>
          <a:prstGeom prst="rect">
            <a:avLst/>
          </a:prstGeom>
          <a:noFill/>
        </p:spPr>
        <p:txBody>
          <a:bodyPr wrap="square" rtlCol="0">
            <a:spAutoFit/>
          </a:bodyPr>
          <a:lstStyle/>
          <a:p>
            <a:pPr algn="ctr"/>
            <a:r>
              <a:rPr lang="en-US" sz="1400" b="1" dirty="0">
                <a:solidFill>
                  <a:schemeClr val="tx1">
                    <a:lumMod val="75000"/>
                    <a:lumOff val="25000"/>
                  </a:schemeClr>
                </a:solidFill>
                <a:cs typeface="Suisse Int'l Bold Italic" panose="020B0504000000000000" pitchFamily="34" charset="-78"/>
              </a:rPr>
              <a:t>Mental health care</a:t>
            </a:r>
          </a:p>
        </p:txBody>
      </p:sp>
      <p:sp>
        <p:nvSpPr>
          <p:cNvPr id="6" name="TextBox 5">
            <a:extLst>
              <a:ext uri="{FF2B5EF4-FFF2-40B4-BE49-F238E27FC236}">
                <a16:creationId xmlns:a16="http://schemas.microsoft.com/office/drawing/2014/main" id="{3AFD50BE-2146-BA9C-A58E-212815D1A7E4}"/>
              </a:ext>
            </a:extLst>
          </p:cNvPr>
          <p:cNvSpPr txBox="1"/>
          <p:nvPr/>
        </p:nvSpPr>
        <p:spPr>
          <a:xfrm>
            <a:off x="1317070" y="5120640"/>
            <a:ext cx="1828800" cy="228600"/>
          </a:xfrm>
          <a:prstGeom prst="rect">
            <a:avLst/>
          </a:prstGeom>
          <a:noFill/>
        </p:spPr>
        <p:txBody>
          <a:bodyPr wrap="square" lIns="0" tIns="0" rIns="0" bIns="0" rtlCol="0">
            <a:noAutofit/>
          </a:bodyPr>
          <a:lstStyle/>
          <a:p>
            <a:pPr algn="ctr"/>
            <a:r>
              <a:rPr lang="en-US" sz="1200" b="1" dirty="0">
                <a:solidFill>
                  <a:schemeClr val="tx1">
                    <a:lumMod val="75000"/>
                    <a:lumOff val="25000"/>
                  </a:schemeClr>
                </a:solidFill>
                <a:cs typeface="Suisse Int'l Bold Italic" panose="020B0504000000000000" pitchFamily="34" charset="-78"/>
              </a:rPr>
              <a:t>With health insurance</a:t>
            </a:r>
          </a:p>
        </p:txBody>
      </p:sp>
      <p:sp>
        <p:nvSpPr>
          <p:cNvPr id="7" name="Left Brace 6">
            <a:extLst>
              <a:ext uri="{FF2B5EF4-FFF2-40B4-BE49-F238E27FC236}">
                <a16:creationId xmlns:a16="http://schemas.microsoft.com/office/drawing/2014/main" id="{FD8010C8-7AF9-213A-E311-DE1C7A7012D3}"/>
              </a:ext>
            </a:extLst>
          </p:cNvPr>
          <p:cNvSpPr/>
          <p:nvPr/>
        </p:nvSpPr>
        <p:spPr>
          <a:xfrm rot="16200000">
            <a:off x="2117171" y="4059936"/>
            <a:ext cx="228600" cy="1828800"/>
          </a:xfrm>
          <a:prstGeom prst="leftBrace">
            <a:avLst>
              <a:gd name="adj1" fmla="val 36240"/>
              <a:gd name="adj2" fmla="val 50000"/>
            </a:avLst>
          </a:prstGeom>
          <a:ln>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305645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Placeholder 9">
            <a:extLst>
              <a:ext uri="{FF2B5EF4-FFF2-40B4-BE49-F238E27FC236}">
                <a16:creationId xmlns:a16="http://schemas.microsoft.com/office/drawing/2014/main" id="{D3AF9BF1-B67F-CA20-4CAD-230013D32F18}"/>
              </a:ext>
            </a:extLst>
          </p:cNvPr>
          <p:cNvGraphicFramePr>
            <a:graphicFrameLocks noGrp="1"/>
          </p:cNvGraphicFramePr>
          <p:nvPr>
            <p:ph type="chart" sz="quarter" idx="19"/>
            <p:extLst>
              <p:ext uri="{D42A27DB-BD31-4B8C-83A1-F6EECF244321}">
                <p14:modId xmlns:p14="http://schemas.microsoft.com/office/powerpoint/2010/main" val="968521482"/>
              </p:ext>
            </p:extLst>
          </p:nvPr>
        </p:nvGraphicFramePr>
        <p:xfrm>
          <a:off x="71438" y="1302478"/>
          <a:ext cx="8961437" cy="3614376"/>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a:extLst>
              <a:ext uri="{FF2B5EF4-FFF2-40B4-BE49-F238E27FC236}">
                <a16:creationId xmlns:a16="http://schemas.microsoft.com/office/drawing/2014/main" id="{BB5B93FA-AF31-0A97-F5D6-924B1A8AE57E}"/>
              </a:ext>
            </a:extLst>
          </p:cNvPr>
          <p:cNvSpPr txBox="1"/>
          <p:nvPr/>
        </p:nvSpPr>
        <p:spPr>
          <a:xfrm>
            <a:off x="71437" y="1508760"/>
            <a:ext cx="5708577" cy="548640"/>
          </a:xfrm>
          <a:prstGeom prst="roundRect">
            <a:avLst>
              <a:gd name="adj" fmla="val 9886"/>
            </a:avLst>
          </a:prstGeom>
          <a:solidFill>
            <a:schemeClr val="accent4">
              <a:alpha val="10000"/>
            </a:schemeClr>
          </a:solidFill>
          <a:ln>
            <a:solidFill>
              <a:schemeClr val="bg1"/>
            </a:solidFill>
          </a:ln>
        </p:spPr>
        <p:txBody>
          <a:bodyPr wrap="square" lIns="548640" tIns="54864" rIns="91440" bIns="54864" anchor="ctr" anchorCtr="0">
            <a:noAutofit/>
          </a:bodyPr>
          <a:lstStyle/>
          <a:p>
            <a:r>
              <a:rPr lang="en-US" sz="1200" dirty="0">
                <a:ea typeface="Times New Roman" panose="02020603050405020304" pitchFamily="18" charset="0"/>
                <a:cs typeface="Times New Roman" panose="02020603050405020304" pitchFamily="18" charset="0"/>
              </a:rPr>
              <a:t>You said you skipped or delayed needed health care or prescription drugs. Did a health problem get worse because of it?</a:t>
            </a:r>
          </a:p>
        </p:txBody>
      </p:sp>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132080" y="44625"/>
            <a:ext cx="8870059" cy="828682"/>
          </a:xfrm>
        </p:spPr>
        <p:txBody>
          <a:bodyPr>
            <a:normAutofit/>
          </a:bodyPr>
          <a:lstStyle/>
          <a:p>
            <a:r>
              <a:rPr lang="en-US" dirty="0"/>
              <a:t>Two of five adults who have delayed or skipped care say it led to worsening of their health problems.</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499" y="5739484"/>
            <a:ext cx="8961120" cy="453602"/>
          </a:xfrm>
        </p:spPr>
        <p:txBody>
          <a:bodyPr/>
          <a:lstStyle/>
          <a:p>
            <a:r>
              <a:rPr lang="en-US" dirty="0"/>
              <a:t>Base: Adults ages 19–64 who skipped needed health care, including prescription medications.</a:t>
            </a:r>
          </a:p>
          <a:p>
            <a:r>
              <a:rPr lang="en-US" dirty="0"/>
              <a:t>Notes: “Insured all year, underinsured” refers to adults who were insured all year but experienced one of the following: out-of-pocket costs, excluding premiums, equaled 10% or more of household income; out-of-pocket costs, excluding premiums, equaled 5% or more of household income if low income (&lt;200% of poverty); or deductibles equaled 5% or more of household income. “Uninsured at any time in the past year” refers to adults who were either uninsured at the time of the survey or were insured but spent some time uninsured in the past year. FPL = federal poverty level.</a:t>
            </a:r>
          </a:p>
          <a:p>
            <a:r>
              <a:rPr lang="en-US" dirty="0"/>
              <a:t>Data: Commonwealth Fund 2024 Biennial Health Insurance Survey.</a:t>
            </a:r>
          </a:p>
        </p:txBody>
      </p:sp>
      <p:sp>
        <p:nvSpPr>
          <p:cNvPr id="19" name="Text Placeholder 18">
            <a:extLst>
              <a:ext uri="{FF2B5EF4-FFF2-40B4-BE49-F238E27FC236}">
                <a16:creationId xmlns:a16="http://schemas.microsoft.com/office/drawing/2014/main" id="{B81A5355-C2A2-800E-5F21-DC64DFF89018}"/>
              </a:ext>
            </a:extLst>
          </p:cNvPr>
          <p:cNvSpPr>
            <a:spLocks noGrp="1"/>
          </p:cNvSpPr>
          <p:nvPr>
            <p:ph type="body" sz="quarter" idx="25"/>
          </p:nvPr>
        </p:nvSpPr>
        <p:spPr/>
        <p:txBody>
          <a:bodyPr/>
          <a:lstStyle/>
          <a:p>
            <a:r>
              <a:rPr lang="en-US" i="1" spc="-20" dirty="0">
                <a:latin typeface="+mn-lt"/>
              </a:rPr>
              <a:t>Percentage of adults ages 19–64 whose health problem worsened due to skipped care, by insurance status, income, health status, and race/ethnicity</a:t>
            </a:r>
          </a:p>
        </p:txBody>
      </p:sp>
      <p:pic>
        <p:nvPicPr>
          <p:cNvPr id="21" name="Graphic 20">
            <a:extLst>
              <a:ext uri="{FF2B5EF4-FFF2-40B4-BE49-F238E27FC236}">
                <a16:creationId xmlns:a16="http://schemas.microsoft.com/office/drawing/2014/main" id="{C999C01F-BF23-0E74-A5D2-0B3EB92745C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0529" y="1594240"/>
            <a:ext cx="419100" cy="419100"/>
          </a:xfrm>
          <a:prstGeom prst="rect">
            <a:avLst/>
          </a:prstGeom>
        </p:spPr>
      </p:pic>
      <p:sp>
        <p:nvSpPr>
          <p:cNvPr id="3" name="Text Placeholder 8">
            <a:extLst>
              <a:ext uri="{FF2B5EF4-FFF2-40B4-BE49-F238E27FC236}">
                <a16:creationId xmlns:a16="http://schemas.microsoft.com/office/drawing/2014/main" id="{8999A813-F460-28A9-C6D5-21137F85236C}"/>
              </a:ext>
            </a:extLst>
          </p:cNvPr>
          <p:cNvSpPr txBox="1">
            <a:spLocks/>
          </p:cNvSpPr>
          <p:nvPr/>
        </p:nvSpPr>
        <p:spPr>
          <a:xfrm>
            <a:off x="1219200" y="5007427"/>
            <a:ext cx="1611086" cy="273628"/>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200" b="1" dirty="0">
                <a:solidFill>
                  <a:schemeClr val="accent4"/>
                </a:solidFill>
                <a:latin typeface="+mn-lt"/>
              </a:rPr>
              <a:t>Insurance status</a:t>
            </a:r>
          </a:p>
        </p:txBody>
      </p:sp>
      <p:sp>
        <p:nvSpPr>
          <p:cNvPr id="5" name="Text Placeholder 8">
            <a:extLst>
              <a:ext uri="{FF2B5EF4-FFF2-40B4-BE49-F238E27FC236}">
                <a16:creationId xmlns:a16="http://schemas.microsoft.com/office/drawing/2014/main" id="{F15A4228-7EBE-651D-D6D0-9AE8CA1D1FDF}"/>
              </a:ext>
            </a:extLst>
          </p:cNvPr>
          <p:cNvSpPr txBox="1">
            <a:spLocks/>
          </p:cNvSpPr>
          <p:nvPr/>
        </p:nvSpPr>
        <p:spPr>
          <a:xfrm>
            <a:off x="3223891" y="5007427"/>
            <a:ext cx="1488559" cy="273628"/>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200" b="1" dirty="0">
                <a:solidFill>
                  <a:schemeClr val="bg2"/>
                </a:solidFill>
                <a:latin typeface="+mn-lt"/>
              </a:rPr>
              <a:t>Income level</a:t>
            </a:r>
          </a:p>
        </p:txBody>
      </p:sp>
      <p:cxnSp>
        <p:nvCxnSpPr>
          <p:cNvPr id="6" name="Straight Connector 5">
            <a:extLst>
              <a:ext uri="{FF2B5EF4-FFF2-40B4-BE49-F238E27FC236}">
                <a16:creationId xmlns:a16="http://schemas.microsoft.com/office/drawing/2014/main" id="{A28BEB27-B893-37EE-B83D-C557F7CF3F97}"/>
              </a:ext>
            </a:extLst>
          </p:cNvPr>
          <p:cNvCxnSpPr>
            <a:cxnSpLocks/>
          </p:cNvCxnSpPr>
          <p:nvPr/>
        </p:nvCxnSpPr>
        <p:spPr>
          <a:xfrm>
            <a:off x="1219200" y="4984567"/>
            <a:ext cx="1611086"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078553E-AE97-CCD1-08CB-F11A37CE721B}"/>
              </a:ext>
            </a:extLst>
          </p:cNvPr>
          <p:cNvCxnSpPr>
            <a:cxnSpLocks/>
          </p:cNvCxnSpPr>
          <p:nvPr/>
        </p:nvCxnSpPr>
        <p:spPr>
          <a:xfrm>
            <a:off x="3448105" y="4984567"/>
            <a:ext cx="1040130"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sp>
        <p:nvSpPr>
          <p:cNvPr id="10" name="Text Placeholder 8">
            <a:extLst>
              <a:ext uri="{FF2B5EF4-FFF2-40B4-BE49-F238E27FC236}">
                <a16:creationId xmlns:a16="http://schemas.microsoft.com/office/drawing/2014/main" id="{F13FBF78-7FD2-18FC-E349-0218F01C3E8E}"/>
              </a:ext>
            </a:extLst>
          </p:cNvPr>
          <p:cNvSpPr txBox="1">
            <a:spLocks/>
          </p:cNvSpPr>
          <p:nvPr/>
        </p:nvSpPr>
        <p:spPr>
          <a:xfrm>
            <a:off x="4893217" y="5007427"/>
            <a:ext cx="1488559" cy="273628"/>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200" b="1" dirty="0">
                <a:solidFill>
                  <a:schemeClr val="accent3"/>
                </a:solidFill>
                <a:latin typeface="+mn-lt"/>
              </a:rPr>
              <a:t>Health status</a:t>
            </a:r>
          </a:p>
        </p:txBody>
      </p:sp>
      <p:cxnSp>
        <p:nvCxnSpPr>
          <p:cNvPr id="12" name="Straight Connector 11">
            <a:extLst>
              <a:ext uri="{FF2B5EF4-FFF2-40B4-BE49-F238E27FC236}">
                <a16:creationId xmlns:a16="http://schemas.microsoft.com/office/drawing/2014/main" id="{4D1985E3-F164-5666-FEF6-8D657E5E055D}"/>
              </a:ext>
            </a:extLst>
          </p:cNvPr>
          <p:cNvCxnSpPr>
            <a:cxnSpLocks/>
          </p:cNvCxnSpPr>
          <p:nvPr/>
        </p:nvCxnSpPr>
        <p:spPr>
          <a:xfrm>
            <a:off x="5117431" y="4984567"/>
            <a:ext cx="1040130" cy="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Text Placeholder 8">
            <a:extLst>
              <a:ext uri="{FF2B5EF4-FFF2-40B4-BE49-F238E27FC236}">
                <a16:creationId xmlns:a16="http://schemas.microsoft.com/office/drawing/2014/main" id="{B7977DE9-AEED-5F5C-0B6A-8F4A1C3D217D}"/>
              </a:ext>
            </a:extLst>
          </p:cNvPr>
          <p:cNvSpPr txBox="1">
            <a:spLocks/>
          </p:cNvSpPr>
          <p:nvPr/>
        </p:nvSpPr>
        <p:spPr>
          <a:xfrm>
            <a:off x="6775269" y="5007427"/>
            <a:ext cx="2148839" cy="273628"/>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200" b="1" dirty="0">
                <a:solidFill>
                  <a:schemeClr val="accent2"/>
                </a:solidFill>
                <a:latin typeface="+mn-lt"/>
              </a:rPr>
              <a:t>Race/ethnicity</a:t>
            </a:r>
          </a:p>
        </p:txBody>
      </p:sp>
      <p:cxnSp>
        <p:nvCxnSpPr>
          <p:cNvPr id="14" name="Straight Connector 13">
            <a:extLst>
              <a:ext uri="{FF2B5EF4-FFF2-40B4-BE49-F238E27FC236}">
                <a16:creationId xmlns:a16="http://schemas.microsoft.com/office/drawing/2014/main" id="{9401E597-DEFA-FB9B-2A5D-D5FE35D88C8F}"/>
              </a:ext>
            </a:extLst>
          </p:cNvPr>
          <p:cNvCxnSpPr>
            <a:cxnSpLocks/>
          </p:cNvCxnSpPr>
          <p:nvPr/>
        </p:nvCxnSpPr>
        <p:spPr>
          <a:xfrm>
            <a:off x="6775269" y="4984567"/>
            <a:ext cx="2148839"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7610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Placeholder 13">
            <a:extLst>
              <a:ext uri="{FF2B5EF4-FFF2-40B4-BE49-F238E27FC236}">
                <a16:creationId xmlns:a16="http://schemas.microsoft.com/office/drawing/2014/main" id="{7FA1A258-C723-6069-5981-42A149C7A0EE}"/>
              </a:ext>
            </a:extLst>
          </p:cNvPr>
          <p:cNvGraphicFramePr>
            <a:graphicFrameLocks/>
          </p:cNvGraphicFramePr>
          <p:nvPr>
            <p:extLst>
              <p:ext uri="{D42A27DB-BD31-4B8C-83A1-F6EECF244321}">
                <p14:modId xmlns:p14="http://schemas.microsoft.com/office/powerpoint/2010/main" val="3804042020"/>
              </p:ext>
            </p:extLst>
          </p:nvPr>
        </p:nvGraphicFramePr>
        <p:xfrm>
          <a:off x="73152" y="1787053"/>
          <a:ext cx="3931667" cy="369934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61BF41E3-0F59-FC41-BF39-DE0D85EB6F42}"/>
              </a:ext>
            </a:extLst>
          </p:cNvPr>
          <p:cNvSpPr>
            <a:spLocks noGrp="1"/>
          </p:cNvSpPr>
          <p:nvPr>
            <p:ph type="ctrTitle"/>
          </p:nvPr>
        </p:nvSpPr>
        <p:spPr>
          <a:xfrm>
            <a:off x="132080" y="44625"/>
            <a:ext cx="8870059" cy="828682"/>
          </a:xfrm>
        </p:spPr>
        <p:txBody>
          <a:bodyPr>
            <a:normAutofit/>
          </a:bodyPr>
          <a:lstStyle/>
          <a:p>
            <a:r>
              <a:rPr lang="en-US" dirty="0"/>
              <a:t>Nearly three in 10 working-age adults are paying off medical or dental debt; rates are highest among people who are underinsured.</a:t>
            </a:r>
          </a:p>
        </p:txBody>
      </p:sp>
      <p:sp>
        <p:nvSpPr>
          <p:cNvPr id="4" name="Text Placeholder 3">
            <a:extLst>
              <a:ext uri="{FF2B5EF4-FFF2-40B4-BE49-F238E27FC236}">
                <a16:creationId xmlns:a16="http://schemas.microsoft.com/office/drawing/2014/main" id="{F42DD691-3579-A4D9-5C0F-0EBD39656B27}"/>
              </a:ext>
            </a:extLst>
          </p:cNvPr>
          <p:cNvSpPr>
            <a:spLocks noGrp="1"/>
          </p:cNvSpPr>
          <p:nvPr>
            <p:ph type="body" sz="quarter" idx="22"/>
          </p:nvPr>
        </p:nvSpPr>
        <p:spPr>
          <a:xfrm>
            <a:off x="71499" y="5739484"/>
            <a:ext cx="8961120" cy="453602"/>
          </a:xfrm>
        </p:spPr>
        <p:txBody>
          <a:bodyPr/>
          <a:lstStyle/>
          <a:p>
            <a:r>
              <a:rPr lang="en-US" dirty="0"/>
              <a:t>Base: Adults ages 19–64. For medical debt by insurance type and poverty level, base population is additionally limited to those who were insured all year (coverage type given at time of survey).</a:t>
            </a:r>
          </a:p>
          <a:p>
            <a:r>
              <a:rPr lang="en-US" dirty="0"/>
              <a:t>Notes: “Insured all year, underinsured” refers to adults who were insured all year but experienced one of the following: out-of-pocket costs, excluding premiums, equaled 10% or more of household income; out-of-pocket costs, excluding premiums, equaled 5% or more of household income if low income (&lt;200% of poverty); or deductibles equaled 5% or more of household income. “Uninsured at any time in the past year” refers to adults who were either uninsured at the time of the survey or were insured but spent some time uninsured in the past year. FPL = federal poverty level. </a:t>
            </a:r>
          </a:p>
          <a:p>
            <a:r>
              <a:rPr lang="en-US" dirty="0"/>
              <a:t>Data: Commonwealth Fund 2024 Biennial Health Insurance Survey.</a:t>
            </a:r>
          </a:p>
        </p:txBody>
      </p:sp>
      <p:sp>
        <p:nvSpPr>
          <p:cNvPr id="16" name="Text Placeholder 15">
            <a:extLst>
              <a:ext uri="{FF2B5EF4-FFF2-40B4-BE49-F238E27FC236}">
                <a16:creationId xmlns:a16="http://schemas.microsoft.com/office/drawing/2014/main" id="{F8F144E7-613F-FE10-4880-4A9E8F4EAF42}"/>
              </a:ext>
            </a:extLst>
          </p:cNvPr>
          <p:cNvSpPr>
            <a:spLocks noGrp="1"/>
          </p:cNvSpPr>
          <p:nvPr>
            <p:ph type="body" sz="quarter" idx="25"/>
          </p:nvPr>
        </p:nvSpPr>
        <p:spPr/>
        <p:txBody>
          <a:bodyPr/>
          <a:lstStyle/>
          <a:p>
            <a:r>
              <a:rPr lang="en-US" i="1" dirty="0">
                <a:latin typeface="+mn-lt"/>
              </a:rPr>
              <a:t>Percentage of adults ages 19–64 who had medical or dental debt they were paying off over time, by insurance status, insurance type, and income</a:t>
            </a:r>
          </a:p>
        </p:txBody>
      </p:sp>
      <p:sp>
        <p:nvSpPr>
          <p:cNvPr id="11" name="TextBox 10">
            <a:extLst>
              <a:ext uri="{FF2B5EF4-FFF2-40B4-BE49-F238E27FC236}">
                <a16:creationId xmlns:a16="http://schemas.microsoft.com/office/drawing/2014/main" id="{F29FE11C-1A35-1D85-E08A-7DD4159CAFC4}"/>
              </a:ext>
            </a:extLst>
          </p:cNvPr>
          <p:cNvSpPr txBox="1"/>
          <p:nvPr/>
        </p:nvSpPr>
        <p:spPr>
          <a:xfrm>
            <a:off x="584713" y="1511750"/>
            <a:ext cx="3200400" cy="228600"/>
          </a:xfrm>
          <a:prstGeom prst="rect">
            <a:avLst/>
          </a:prstGeom>
          <a:noFill/>
        </p:spPr>
        <p:txBody>
          <a:bodyPr wrap="square" lIns="0" tIns="0" rIns="0" bIns="0" rtlCol="0">
            <a:noAutofit/>
          </a:bodyPr>
          <a:lstStyle/>
          <a:p>
            <a:pPr algn="ctr"/>
            <a:r>
              <a:rPr lang="en-US" sz="1400" b="1" dirty="0">
                <a:solidFill>
                  <a:schemeClr val="tx1">
                    <a:lumMod val="75000"/>
                    <a:lumOff val="25000"/>
                  </a:schemeClr>
                </a:solidFill>
                <a:cs typeface="Suisse Int'l Bold Italic" panose="020B0504000000000000" pitchFamily="34" charset="-78"/>
              </a:rPr>
              <a:t>Medical debt</a:t>
            </a:r>
            <a:endParaRPr lang="en-US" sz="1600" b="1" dirty="0">
              <a:solidFill>
                <a:schemeClr val="tx1">
                  <a:lumMod val="75000"/>
                  <a:lumOff val="25000"/>
                </a:schemeClr>
              </a:solidFill>
              <a:cs typeface="Suisse Int'l Bold Italic" panose="020B0504000000000000" pitchFamily="34" charset="-78"/>
            </a:endParaRPr>
          </a:p>
        </p:txBody>
      </p:sp>
      <p:sp>
        <p:nvSpPr>
          <p:cNvPr id="12" name="TextBox 11">
            <a:extLst>
              <a:ext uri="{FF2B5EF4-FFF2-40B4-BE49-F238E27FC236}">
                <a16:creationId xmlns:a16="http://schemas.microsoft.com/office/drawing/2014/main" id="{0D629731-1DC9-4E31-FFEE-DA9C9795BC85}"/>
              </a:ext>
            </a:extLst>
          </p:cNvPr>
          <p:cNvSpPr txBox="1"/>
          <p:nvPr/>
        </p:nvSpPr>
        <p:spPr>
          <a:xfrm>
            <a:off x="5571968" y="1511750"/>
            <a:ext cx="3200400" cy="228600"/>
          </a:xfrm>
          <a:prstGeom prst="rect">
            <a:avLst/>
          </a:prstGeom>
          <a:noFill/>
        </p:spPr>
        <p:txBody>
          <a:bodyPr wrap="square" lIns="0" tIns="0" rIns="0" bIns="0" rtlCol="0">
            <a:noAutofit/>
          </a:bodyPr>
          <a:lstStyle/>
          <a:p>
            <a:pPr algn="ctr"/>
            <a:r>
              <a:rPr lang="en-US" sz="1400" b="1" dirty="0">
                <a:solidFill>
                  <a:schemeClr val="tx1">
                    <a:lumMod val="75000"/>
                    <a:lumOff val="25000"/>
                  </a:schemeClr>
                </a:solidFill>
                <a:cs typeface="Suisse Int'l Bold Italic" panose="020B0504000000000000" pitchFamily="34" charset="-78"/>
              </a:rPr>
              <a:t>Medical debt by insurance type</a:t>
            </a:r>
            <a:endParaRPr lang="en-US" sz="1600" b="1" dirty="0">
              <a:solidFill>
                <a:schemeClr val="tx1">
                  <a:lumMod val="75000"/>
                  <a:lumOff val="25000"/>
                </a:schemeClr>
              </a:solidFill>
              <a:cs typeface="Suisse Int'l Bold Italic" panose="020B0504000000000000" pitchFamily="34" charset="-78"/>
            </a:endParaRPr>
          </a:p>
        </p:txBody>
      </p:sp>
      <p:graphicFrame>
        <p:nvGraphicFramePr>
          <p:cNvPr id="6" name="Chart Placeholder 9">
            <a:extLst>
              <a:ext uri="{FF2B5EF4-FFF2-40B4-BE49-F238E27FC236}">
                <a16:creationId xmlns:a16="http://schemas.microsoft.com/office/drawing/2014/main" id="{08FA42F6-4219-1A5C-11B3-1B9F6D9D3C06}"/>
              </a:ext>
            </a:extLst>
          </p:cNvPr>
          <p:cNvGraphicFramePr>
            <a:graphicFrameLocks/>
          </p:cNvGraphicFramePr>
          <p:nvPr>
            <p:extLst>
              <p:ext uri="{D42A27DB-BD31-4B8C-83A1-F6EECF244321}">
                <p14:modId xmlns:p14="http://schemas.microsoft.com/office/powerpoint/2010/main" val="3534862741"/>
              </p:ext>
            </p:extLst>
          </p:nvPr>
        </p:nvGraphicFramePr>
        <p:xfrm>
          <a:off x="5301849" y="1946782"/>
          <a:ext cx="3730710" cy="3419976"/>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a:extLst>
              <a:ext uri="{FF2B5EF4-FFF2-40B4-BE49-F238E27FC236}">
                <a16:creationId xmlns:a16="http://schemas.microsoft.com/office/drawing/2014/main" id="{B744B292-B5FF-B8D4-800F-84CBBC537A2C}"/>
              </a:ext>
            </a:extLst>
          </p:cNvPr>
          <p:cNvSpPr txBox="1"/>
          <p:nvPr/>
        </p:nvSpPr>
        <p:spPr>
          <a:xfrm>
            <a:off x="4280327" y="4541441"/>
            <a:ext cx="914400" cy="365760"/>
          </a:xfrm>
          <a:prstGeom prst="rect">
            <a:avLst/>
          </a:prstGeom>
          <a:noFill/>
        </p:spPr>
        <p:txBody>
          <a:bodyPr wrap="square" lIns="0" tIns="0" rIns="0" bIns="0" rtlCol="0">
            <a:noAutofit/>
          </a:bodyPr>
          <a:lstStyle/>
          <a:p>
            <a:pPr algn="ctr"/>
            <a:r>
              <a:rPr lang="en-US" sz="1200" b="1" dirty="0">
                <a:solidFill>
                  <a:schemeClr val="tx1">
                    <a:lumMod val="75000"/>
                    <a:lumOff val="25000"/>
                  </a:schemeClr>
                </a:solidFill>
                <a:cs typeface="Suisse Int'l Bold Italic" panose="020B0504000000000000" pitchFamily="34" charset="-78"/>
              </a:rPr>
              <a:t>Employer insurance</a:t>
            </a:r>
          </a:p>
        </p:txBody>
      </p:sp>
      <p:sp>
        <p:nvSpPr>
          <p:cNvPr id="14" name="Left Brace 13">
            <a:extLst>
              <a:ext uri="{FF2B5EF4-FFF2-40B4-BE49-F238E27FC236}">
                <a16:creationId xmlns:a16="http://schemas.microsoft.com/office/drawing/2014/main" id="{240EA26C-6B23-C4EB-33BD-242AFD89EE55}"/>
              </a:ext>
            </a:extLst>
          </p:cNvPr>
          <p:cNvSpPr/>
          <p:nvPr/>
        </p:nvSpPr>
        <p:spPr>
          <a:xfrm>
            <a:off x="5184375" y="4152185"/>
            <a:ext cx="228600" cy="1143000"/>
          </a:xfrm>
          <a:prstGeom prst="leftBrace">
            <a:avLst>
              <a:gd name="adj1" fmla="val 36240"/>
              <a:gd name="adj2" fmla="val 50000"/>
            </a:avLst>
          </a:prstGeom>
          <a:ln>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16313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hart Placeholder 9">
            <a:extLst>
              <a:ext uri="{FF2B5EF4-FFF2-40B4-BE49-F238E27FC236}">
                <a16:creationId xmlns:a16="http://schemas.microsoft.com/office/drawing/2014/main" id="{B60A9430-74D4-A2F9-868C-10297A586E59}"/>
              </a:ext>
            </a:extLst>
          </p:cNvPr>
          <p:cNvGraphicFramePr>
            <a:graphicFrameLocks noGrp="1"/>
          </p:cNvGraphicFramePr>
          <p:nvPr>
            <p:ph type="chart" sz="quarter" idx="19"/>
            <p:extLst>
              <p:ext uri="{D42A27DB-BD31-4B8C-83A1-F6EECF244321}">
                <p14:modId xmlns:p14="http://schemas.microsoft.com/office/powerpoint/2010/main" val="3734420576"/>
              </p:ext>
            </p:extLst>
          </p:nvPr>
        </p:nvGraphicFramePr>
        <p:xfrm>
          <a:off x="71438" y="2214693"/>
          <a:ext cx="8961437" cy="3395531"/>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BBF5534-5D5F-E9D1-E882-A8E9E92DB5E2}"/>
              </a:ext>
            </a:extLst>
          </p:cNvPr>
          <p:cNvSpPr>
            <a:spLocks noGrp="1"/>
          </p:cNvSpPr>
          <p:nvPr>
            <p:ph type="ctrTitle"/>
          </p:nvPr>
        </p:nvSpPr>
        <p:spPr>
          <a:xfrm>
            <a:off x="132080" y="44625"/>
            <a:ext cx="8870059" cy="828682"/>
          </a:xfrm>
        </p:spPr>
        <p:txBody>
          <a:bodyPr>
            <a:normAutofit/>
          </a:bodyPr>
          <a:lstStyle/>
          <a:p>
            <a:r>
              <a:rPr lang="en-US" dirty="0"/>
              <a:t>Medical debt causes widespread anxiety or worry; more than one-third of people with debt have delayed or avoided getting care or filling prescriptions.</a:t>
            </a:r>
          </a:p>
        </p:txBody>
      </p:sp>
      <p:sp>
        <p:nvSpPr>
          <p:cNvPr id="4" name="Text Placeholder 3">
            <a:extLst>
              <a:ext uri="{FF2B5EF4-FFF2-40B4-BE49-F238E27FC236}">
                <a16:creationId xmlns:a16="http://schemas.microsoft.com/office/drawing/2014/main" id="{520FEDB8-EE9A-01E9-9B13-AEAEDA275885}"/>
              </a:ext>
            </a:extLst>
          </p:cNvPr>
          <p:cNvSpPr>
            <a:spLocks noGrp="1"/>
          </p:cNvSpPr>
          <p:nvPr>
            <p:ph type="body" sz="quarter" idx="22"/>
          </p:nvPr>
        </p:nvSpPr>
        <p:spPr>
          <a:xfrm>
            <a:off x="71499" y="5739484"/>
            <a:ext cx="8961120" cy="453602"/>
          </a:xfrm>
        </p:spPr>
        <p:txBody>
          <a:bodyPr/>
          <a:lstStyle/>
          <a:p>
            <a:r>
              <a:rPr lang="en-US" dirty="0"/>
              <a:t>Base: Adults ages 19–64 who had medical or dental debt they were paying off over time.</a:t>
            </a:r>
          </a:p>
          <a:p>
            <a:r>
              <a:rPr lang="en-US" dirty="0"/>
              <a:t>Data: Commonwealth Fund 2024 Biennial Health Insurance Survey.</a:t>
            </a:r>
          </a:p>
        </p:txBody>
      </p:sp>
      <p:sp>
        <p:nvSpPr>
          <p:cNvPr id="5" name="Text Placeholder 4">
            <a:extLst>
              <a:ext uri="{FF2B5EF4-FFF2-40B4-BE49-F238E27FC236}">
                <a16:creationId xmlns:a16="http://schemas.microsoft.com/office/drawing/2014/main" id="{736B7603-8FEA-C67B-DB84-5BDDB9DC8163}"/>
              </a:ext>
            </a:extLst>
          </p:cNvPr>
          <p:cNvSpPr>
            <a:spLocks noGrp="1"/>
          </p:cNvSpPr>
          <p:nvPr>
            <p:ph type="body" sz="quarter" idx="25"/>
          </p:nvPr>
        </p:nvSpPr>
        <p:spPr>
          <a:xfrm>
            <a:off x="71438" y="983455"/>
            <a:ext cx="8961120" cy="251315"/>
          </a:xfrm>
        </p:spPr>
        <p:txBody>
          <a:bodyPr>
            <a:normAutofit/>
          </a:bodyPr>
          <a:lstStyle/>
          <a:p>
            <a:r>
              <a:rPr lang="en-US" dirty="0"/>
              <a:t>Percentage of adults ages 19–64 who had medical or dental debt they were paying off over time who reported an effect</a:t>
            </a:r>
          </a:p>
        </p:txBody>
      </p:sp>
      <p:sp>
        <p:nvSpPr>
          <p:cNvPr id="18" name="TextBox 17">
            <a:extLst>
              <a:ext uri="{FF2B5EF4-FFF2-40B4-BE49-F238E27FC236}">
                <a16:creationId xmlns:a16="http://schemas.microsoft.com/office/drawing/2014/main" id="{8AA01A48-7C9D-D248-C5F2-AB87560462B3}"/>
              </a:ext>
            </a:extLst>
          </p:cNvPr>
          <p:cNvSpPr txBox="1"/>
          <p:nvPr/>
        </p:nvSpPr>
        <p:spPr>
          <a:xfrm>
            <a:off x="71437" y="1508760"/>
            <a:ext cx="6874647" cy="548640"/>
          </a:xfrm>
          <a:prstGeom prst="roundRect">
            <a:avLst>
              <a:gd name="adj" fmla="val 9886"/>
            </a:avLst>
          </a:prstGeom>
          <a:solidFill>
            <a:schemeClr val="accent4">
              <a:alpha val="10000"/>
            </a:schemeClr>
          </a:solidFill>
          <a:ln>
            <a:solidFill>
              <a:schemeClr val="bg1"/>
            </a:solidFill>
          </a:ln>
        </p:spPr>
        <p:txBody>
          <a:bodyPr wrap="square" lIns="548640" tIns="54864" rIns="91440" bIns="54864" anchor="ctr" anchorCtr="0">
            <a:noAutofit/>
          </a:bodyPr>
          <a:lstStyle/>
          <a:p>
            <a:r>
              <a:rPr lang="en-US" sz="1200" dirty="0">
                <a:ea typeface="Times New Roman" panose="02020603050405020304" pitchFamily="18" charset="0"/>
                <a:cs typeface="Times New Roman" panose="02020603050405020304" pitchFamily="18" charset="0"/>
              </a:rPr>
              <a:t>What effect, if any, has paying back this medical or dental debt had on you and your family? </a:t>
            </a:r>
          </a:p>
        </p:txBody>
      </p:sp>
      <p:pic>
        <p:nvPicPr>
          <p:cNvPr id="19" name="Graphic 18">
            <a:extLst>
              <a:ext uri="{FF2B5EF4-FFF2-40B4-BE49-F238E27FC236}">
                <a16:creationId xmlns:a16="http://schemas.microsoft.com/office/drawing/2014/main" id="{4F4B872F-9CF6-5D94-857F-3ED86A4FB9F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0529" y="1594240"/>
            <a:ext cx="419100" cy="419100"/>
          </a:xfrm>
          <a:prstGeom prst="rect">
            <a:avLst/>
          </a:prstGeom>
        </p:spPr>
      </p:pic>
    </p:spTree>
    <p:extLst>
      <p:ext uri="{BB962C8B-B14F-4D97-AF65-F5344CB8AC3E}">
        <p14:creationId xmlns:p14="http://schemas.microsoft.com/office/powerpoint/2010/main" val="3786322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id="{9BE74B19-82FF-47E4-4050-0EAE638470F3}"/>
              </a:ext>
            </a:extLst>
          </p:cNvPr>
          <p:cNvSpPr/>
          <p:nvPr/>
        </p:nvSpPr>
        <p:spPr>
          <a:xfrm>
            <a:off x="3987567" y="1569748"/>
            <a:ext cx="4904763" cy="3749040"/>
          </a:xfrm>
          <a:prstGeom prst="roundRect">
            <a:avLst>
              <a:gd name="adj" fmla="val 3850"/>
            </a:avLst>
          </a:prstGeom>
          <a:solidFill>
            <a:schemeClr val="tx1">
              <a:lumMod val="10000"/>
              <a:lumOff val="90000"/>
              <a:alpha val="6546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BF41E3-0F59-FC41-BF39-DE0D85EB6F42}"/>
              </a:ext>
            </a:extLst>
          </p:cNvPr>
          <p:cNvSpPr>
            <a:spLocks noGrp="1"/>
          </p:cNvSpPr>
          <p:nvPr>
            <p:ph type="ctrTitle"/>
          </p:nvPr>
        </p:nvSpPr>
        <p:spPr>
          <a:xfrm>
            <a:off x="131763" y="44450"/>
            <a:ext cx="8870950" cy="828675"/>
          </a:xfrm>
        </p:spPr>
        <p:txBody>
          <a:bodyPr>
            <a:normAutofit/>
          </a:bodyPr>
          <a:lstStyle/>
          <a:p>
            <a:r>
              <a:rPr lang="en-US" dirty="0"/>
              <a:t>Among adults with medical debt, nearly half are paying off $2,000 or more; </a:t>
            </a:r>
            <a:br>
              <a:rPr lang="en-US" dirty="0"/>
            </a:br>
            <a:r>
              <a:rPr lang="en-US" dirty="0"/>
              <a:t>half of those with debt said it was for treatment of an ongoing health condition.</a:t>
            </a:r>
          </a:p>
        </p:txBody>
      </p:sp>
      <p:sp>
        <p:nvSpPr>
          <p:cNvPr id="4" name="Text Placeholder 3">
            <a:extLst>
              <a:ext uri="{FF2B5EF4-FFF2-40B4-BE49-F238E27FC236}">
                <a16:creationId xmlns:a16="http://schemas.microsoft.com/office/drawing/2014/main" id="{F42DD691-3579-A4D9-5C0F-0EBD39656B27}"/>
              </a:ext>
            </a:extLst>
          </p:cNvPr>
          <p:cNvSpPr>
            <a:spLocks noGrp="1"/>
          </p:cNvSpPr>
          <p:nvPr>
            <p:ph type="body" sz="quarter" idx="22"/>
          </p:nvPr>
        </p:nvSpPr>
        <p:spPr>
          <a:xfrm>
            <a:off x="71499" y="5739484"/>
            <a:ext cx="8961120" cy="453602"/>
          </a:xfrm>
        </p:spPr>
        <p:txBody>
          <a:bodyPr/>
          <a:lstStyle/>
          <a:p>
            <a:r>
              <a:rPr lang="en-US" dirty="0"/>
              <a:t>Base: Adults ages 19–64 who had medical or dental debt they were paying off over time.</a:t>
            </a:r>
          </a:p>
          <a:p>
            <a:r>
              <a:rPr lang="en-US" dirty="0"/>
              <a:t>Notes: Source of debt, new health condition, and ongoing health condition are not mutually exclusive; respondents could select more than one answer. While the percentages in the pie graph sum to 100%, 0.4% of respondents answered “Don’t know,” which is not shown.</a:t>
            </a:r>
          </a:p>
          <a:p>
            <a:r>
              <a:rPr lang="en-US" dirty="0"/>
              <a:t>Data: Commonwealth Fund 2024 Biennial Health Insurance Survey.</a:t>
            </a:r>
          </a:p>
        </p:txBody>
      </p:sp>
      <p:sp>
        <p:nvSpPr>
          <p:cNvPr id="5" name="Text Placeholder 4">
            <a:extLst>
              <a:ext uri="{FF2B5EF4-FFF2-40B4-BE49-F238E27FC236}">
                <a16:creationId xmlns:a16="http://schemas.microsoft.com/office/drawing/2014/main" id="{12DF6A35-9A93-E970-8D62-DB96781CFC09}"/>
              </a:ext>
            </a:extLst>
          </p:cNvPr>
          <p:cNvSpPr>
            <a:spLocks noGrp="1"/>
          </p:cNvSpPr>
          <p:nvPr>
            <p:ph type="body" sz="quarter" idx="25"/>
          </p:nvPr>
        </p:nvSpPr>
        <p:spPr>
          <a:xfrm>
            <a:off x="71438" y="983455"/>
            <a:ext cx="8961120" cy="251315"/>
          </a:xfrm>
        </p:spPr>
        <p:txBody>
          <a:bodyPr>
            <a:normAutofit/>
          </a:bodyPr>
          <a:lstStyle/>
          <a:p>
            <a:r>
              <a:rPr lang="en-US" dirty="0"/>
              <a:t>Percentage of adults ages 19–64 who had medical or dental debt they were paying off over time, by amount, source, and type of condition</a:t>
            </a:r>
          </a:p>
        </p:txBody>
      </p:sp>
      <p:graphicFrame>
        <p:nvGraphicFramePr>
          <p:cNvPr id="8" name="Chart Placeholder 9">
            <a:extLst>
              <a:ext uri="{FF2B5EF4-FFF2-40B4-BE49-F238E27FC236}">
                <a16:creationId xmlns:a16="http://schemas.microsoft.com/office/drawing/2014/main" id="{0EB64FC7-E7A5-143E-E1AB-106409E9236E}"/>
              </a:ext>
            </a:extLst>
          </p:cNvPr>
          <p:cNvGraphicFramePr>
            <a:graphicFrameLocks/>
          </p:cNvGraphicFramePr>
          <p:nvPr>
            <p:extLst>
              <p:ext uri="{D42A27DB-BD31-4B8C-83A1-F6EECF244321}">
                <p14:modId xmlns:p14="http://schemas.microsoft.com/office/powerpoint/2010/main" val="3091353532"/>
              </p:ext>
            </p:extLst>
          </p:nvPr>
        </p:nvGraphicFramePr>
        <p:xfrm>
          <a:off x="4088236" y="1687473"/>
          <a:ext cx="4711816" cy="3773014"/>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F29FE11C-1A35-1D85-E08A-7DD4159CAFC4}"/>
              </a:ext>
            </a:extLst>
          </p:cNvPr>
          <p:cNvSpPr txBox="1"/>
          <p:nvPr/>
        </p:nvSpPr>
        <p:spPr>
          <a:xfrm>
            <a:off x="73152" y="1737360"/>
            <a:ext cx="3657600" cy="228600"/>
          </a:xfrm>
          <a:prstGeom prst="rect">
            <a:avLst/>
          </a:prstGeom>
          <a:noFill/>
        </p:spPr>
        <p:txBody>
          <a:bodyPr wrap="square" lIns="0" tIns="0" rIns="0" bIns="0" rtlCol="0" anchor="ctr" anchorCtr="0">
            <a:noAutofit/>
          </a:bodyPr>
          <a:lstStyle/>
          <a:p>
            <a:pPr algn="ctr"/>
            <a:r>
              <a:rPr lang="en-US" sz="1400" b="1" dirty="0">
                <a:solidFill>
                  <a:schemeClr val="tx1">
                    <a:lumMod val="75000"/>
                    <a:lumOff val="25000"/>
                  </a:schemeClr>
                </a:solidFill>
                <a:cs typeface="Suisse Int'l Bold Italic" panose="020B0504000000000000" pitchFamily="34" charset="-78"/>
              </a:rPr>
              <a:t>Total medical debt</a:t>
            </a:r>
            <a:endParaRPr lang="en-US" sz="1600" b="1" dirty="0">
              <a:solidFill>
                <a:schemeClr val="tx1">
                  <a:lumMod val="75000"/>
                  <a:lumOff val="25000"/>
                </a:schemeClr>
              </a:solidFill>
              <a:cs typeface="Suisse Int'l Bold Italic" panose="020B0504000000000000" pitchFamily="34" charset="-78"/>
            </a:endParaRPr>
          </a:p>
        </p:txBody>
      </p:sp>
      <p:sp>
        <p:nvSpPr>
          <p:cNvPr id="12" name="TextBox 11">
            <a:extLst>
              <a:ext uri="{FF2B5EF4-FFF2-40B4-BE49-F238E27FC236}">
                <a16:creationId xmlns:a16="http://schemas.microsoft.com/office/drawing/2014/main" id="{0D629731-1DC9-4E31-FFEE-DA9C9795BC85}"/>
              </a:ext>
            </a:extLst>
          </p:cNvPr>
          <p:cNvSpPr txBox="1"/>
          <p:nvPr/>
        </p:nvSpPr>
        <p:spPr>
          <a:xfrm>
            <a:off x="4572000" y="1737360"/>
            <a:ext cx="3657600" cy="228600"/>
          </a:xfrm>
          <a:prstGeom prst="rect">
            <a:avLst/>
          </a:prstGeom>
          <a:noFill/>
        </p:spPr>
        <p:txBody>
          <a:bodyPr wrap="square" rtlCol="0" anchor="ctr" anchorCtr="0">
            <a:noAutofit/>
          </a:bodyPr>
          <a:lstStyle/>
          <a:p>
            <a:pPr algn="ctr"/>
            <a:r>
              <a:rPr lang="en-US" sz="1400" b="1" dirty="0">
                <a:solidFill>
                  <a:schemeClr val="tx1">
                    <a:lumMod val="75000"/>
                    <a:lumOff val="25000"/>
                  </a:schemeClr>
                </a:solidFill>
                <a:cs typeface="Suisse Int'l Bold Italic" panose="020B0504000000000000" pitchFamily="34" charset="-78"/>
              </a:rPr>
              <a:t>Source of debt and type of condition</a:t>
            </a:r>
            <a:endParaRPr lang="en-US" sz="1600" b="1" dirty="0">
              <a:solidFill>
                <a:schemeClr val="tx1">
                  <a:lumMod val="75000"/>
                  <a:lumOff val="25000"/>
                </a:schemeClr>
              </a:solidFill>
              <a:cs typeface="Suisse Int'l Bold Italic" panose="020B0504000000000000" pitchFamily="34" charset="-78"/>
            </a:endParaRPr>
          </a:p>
        </p:txBody>
      </p:sp>
      <p:graphicFrame>
        <p:nvGraphicFramePr>
          <p:cNvPr id="13" name="Chart 12">
            <a:extLst>
              <a:ext uri="{FF2B5EF4-FFF2-40B4-BE49-F238E27FC236}">
                <a16:creationId xmlns:a16="http://schemas.microsoft.com/office/drawing/2014/main" id="{33EA7B6E-D3CD-4BA6-C185-99EA627B74E8}"/>
              </a:ext>
            </a:extLst>
          </p:cNvPr>
          <p:cNvGraphicFramePr/>
          <p:nvPr>
            <p:extLst>
              <p:ext uri="{D42A27DB-BD31-4B8C-83A1-F6EECF244321}">
                <p14:modId xmlns:p14="http://schemas.microsoft.com/office/powerpoint/2010/main" val="1006576967"/>
              </p:ext>
            </p:extLst>
          </p:nvPr>
        </p:nvGraphicFramePr>
        <p:xfrm>
          <a:off x="73152" y="1687472"/>
          <a:ext cx="4001549" cy="377301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22351944"/>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lcf76f155ced4ddcb4097134ff3c332f xmlns="29e91428-62e1-404e-8dba-d479e0ef01ba">
      <Terms xmlns="http://schemas.microsoft.com/office/infopath/2007/PartnerControls"/>
    </lcf76f155ced4ddcb4097134ff3c332f>
    <TaxCatchAll xmlns="fd0705cf-2316-48c0-96f8-e5d689de0d9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8067ce02bfb4442d5d73ad518aebf38c">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b66d3965185a16ef559b800314e966c"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2.xml><?xml version="1.0" encoding="utf-8"?>
<ds:datastoreItem xmlns:ds="http://schemas.openxmlformats.org/officeDocument/2006/customXml" ds:itemID="{20C63E5E-AEFA-4345-A4E4-D8690CC9E0A0}">
  <ds:schemaRefs>
    <ds:schemaRef ds:uri="http://purl.org/dc/dcmitype/"/>
    <ds:schemaRef ds:uri="http://www.w3.org/XML/1998/namespace"/>
    <ds:schemaRef ds:uri="fd0705cf-2316-48c0-96f8-e5d689de0d99"/>
    <ds:schemaRef ds:uri="29e91428-62e1-404e-8dba-d479e0ef01ba"/>
    <ds:schemaRef ds:uri="http://schemas.microsoft.com/office/2006/documentManagement/types"/>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55F76EEF-3115-4861-A288-5B7C830EB8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3213</TotalTime>
  <Words>1609</Words>
  <Application>Microsoft Office PowerPoint</Application>
  <PresentationFormat>On-screen Show (4:3)</PresentationFormat>
  <Paragraphs>100</Paragraphs>
  <Slides>10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Georgia</vt:lpstr>
      <vt:lpstr>Suisse Int'l</vt:lpstr>
      <vt:lpstr>Suisse Int'l Bold</vt:lpstr>
      <vt:lpstr>Suisse Int'l Bold Italic</vt:lpstr>
      <vt:lpstr>Times New Roman</vt:lpstr>
      <vt:lpstr>CMWF_2021</vt:lpstr>
      <vt:lpstr>Nearly a quarter of working-age adults have insurance that leaves them underinsured.</vt:lpstr>
      <vt:lpstr>Two-thirds of working-age adults who were underinsured had coverage through an employer plan.</vt:lpstr>
      <vt:lpstr>Cost-related problems getting needed care are experienced at the highest rates by adults who are underinsured or lack continuous coverage. </vt:lpstr>
      <vt:lpstr>As many as three in 10 people with chronic health problems do not fill a prescription for their health condition because of the cost.</vt:lpstr>
      <vt:lpstr>Adults who lack coverage have cost-related problems getting needed dental and mental health care at the highest rates.</vt:lpstr>
      <vt:lpstr>Two of five adults who have delayed or skipped care say it led to worsening of their health problems.</vt:lpstr>
      <vt:lpstr>Nearly three in 10 working-age adults are paying off medical or dental debt; rates are highest among people who are underinsured.</vt:lpstr>
      <vt:lpstr>Medical debt causes widespread anxiety or worry; more than one-third of people with debt have delayed or avoided getting care or filling prescriptions.</vt:lpstr>
      <vt:lpstr>Among adults with medical debt, nearly half are paying off $2,000 or more;  half of those with debt said it was for treatment of an ongoing health condition.</vt:lpstr>
      <vt:lpstr>Half of working-age adults with medical debt said they were making payments directly to providers; more than a third said their debt was reported to a credit rater.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The State of Health Insurance Coverage in the U.S. (2024 Biennial Survey)</dc:title>
  <dc:creator>SRC@CMWF.org;agupta@cmwf.org</dc:creator>
  <cp:lastModifiedBy>Paul Frame</cp:lastModifiedBy>
  <cp:revision>16</cp:revision>
  <cp:lastPrinted>2018-07-11T13:51:43Z</cp:lastPrinted>
  <dcterms:created xsi:type="dcterms:W3CDTF">2014-10-08T23:03:32Z</dcterms:created>
  <dcterms:modified xsi:type="dcterms:W3CDTF">2024-11-11T21:23:30Z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