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</p:sldMasterIdLst>
  <p:notesMasterIdLst>
    <p:notesMasterId r:id="rId17"/>
  </p:notesMasterIdLst>
  <p:handoutMasterIdLst>
    <p:handoutMasterId r:id="rId18"/>
  </p:handoutMasterIdLst>
  <p:sldIdLst>
    <p:sldId id="260" r:id="rId5"/>
    <p:sldId id="261" r:id="rId6"/>
    <p:sldId id="273" r:id="rId7"/>
    <p:sldId id="275" r:id="rId8"/>
    <p:sldId id="276" r:id="rId9"/>
    <p:sldId id="262" r:id="rId10"/>
    <p:sldId id="263" r:id="rId11"/>
    <p:sldId id="265" r:id="rId12"/>
    <p:sldId id="268" r:id="rId13"/>
    <p:sldId id="266" r:id="rId14"/>
    <p:sldId id="269" r:id="rId15"/>
    <p:sldId id="267" r:id="rId1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53C60C0-70D5-4329-BC8D-53AAD007DC58}" name="Sara R. Collins" initials="SC" userId="S::SRC@CMWF.org::dfbb467f-0fd7-48a6-a78e-014a35e76e12" providerId="AD"/>
  <p188:author id="{05B4AAE9-FA13-B4B0-0C49-DBD509A39007}" name="Relebohile Masitha" initials="RM" userId="S::rm@cmwf.org::55eff3c7-d91b-47f9-a1b1-6eb067a4a12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FE90AA-AB36-4A00-906B-2A7C030E99E9}" v="6" dt="2024-07-25T17:43:41.2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152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4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FDFE90AA-AB36-4A00-906B-2A7C030E99E9}"/>
    <pc:docChg chg="modSld modMainMaster">
      <pc:chgData name="Paul Frame" userId="ded3f5c5-00e7-408d-9358-fc292cfa5078" providerId="ADAL" clId="{FDFE90AA-AB36-4A00-906B-2A7C030E99E9}" dt="2024-07-25T18:17:17.935" v="140" actId="20577"/>
      <pc:docMkLst>
        <pc:docMk/>
      </pc:docMkLst>
      <pc:sldChg chg="modSp mod">
        <pc:chgData name="Paul Frame" userId="ded3f5c5-00e7-408d-9358-fc292cfa5078" providerId="ADAL" clId="{FDFE90AA-AB36-4A00-906B-2A7C030E99E9}" dt="2024-07-25T14:02:59.254" v="17" actId="20577"/>
        <pc:sldMkLst>
          <pc:docMk/>
          <pc:sldMk cId="3136920503" sldId="260"/>
        </pc:sldMkLst>
        <pc:spChg chg="mod">
          <ac:chgData name="Paul Frame" userId="ded3f5c5-00e7-408d-9358-fc292cfa5078" providerId="ADAL" clId="{FDFE90AA-AB36-4A00-906B-2A7C030E99E9}" dt="2024-07-25T14:02:59.254" v="17" actId="20577"/>
          <ac:spMkLst>
            <pc:docMk/>
            <pc:sldMk cId="3136920503" sldId="260"/>
            <ac:spMk id="2" creationId="{4F865F3D-ABB0-9F45-98FD-D3809E5842F9}"/>
          </ac:spMkLst>
        </pc:spChg>
      </pc:sldChg>
      <pc:sldChg chg="modSp mod">
        <pc:chgData name="Paul Frame" userId="ded3f5c5-00e7-408d-9358-fc292cfa5078" providerId="ADAL" clId="{FDFE90AA-AB36-4A00-906B-2A7C030E99E9}" dt="2024-07-25T14:08:21.632" v="31" actId="27918"/>
        <pc:sldMkLst>
          <pc:docMk/>
          <pc:sldMk cId="3506168352" sldId="261"/>
        </pc:sldMkLst>
        <pc:spChg chg="mod">
          <ac:chgData name="Paul Frame" userId="ded3f5c5-00e7-408d-9358-fc292cfa5078" providerId="ADAL" clId="{FDFE90AA-AB36-4A00-906B-2A7C030E99E9}" dt="2024-07-25T14:05:40.371" v="28" actId="20577"/>
          <ac:spMkLst>
            <pc:docMk/>
            <pc:sldMk cId="3506168352" sldId="261"/>
            <ac:spMk id="5" creationId="{2BE02FBB-0518-5843-8619-CB7C01F1B98A}"/>
          </ac:spMkLst>
        </pc:spChg>
      </pc:sldChg>
      <pc:sldChg chg="modSp mod">
        <pc:chgData name="Paul Frame" userId="ded3f5c5-00e7-408d-9358-fc292cfa5078" providerId="ADAL" clId="{FDFE90AA-AB36-4A00-906B-2A7C030E99E9}" dt="2024-07-25T14:10:07.254" v="47" actId="20577"/>
        <pc:sldMkLst>
          <pc:docMk/>
          <pc:sldMk cId="3381011719" sldId="263"/>
        </pc:sldMkLst>
        <pc:spChg chg="mod">
          <ac:chgData name="Paul Frame" userId="ded3f5c5-00e7-408d-9358-fc292cfa5078" providerId="ADAL" clId="{FDFE90AA-AB36-4A00-906B-2A7C030E99E9}" dt="2024-07-25T14:10:07.254" v="47" actId="20577"/>
          <ac:spMkLst>
            <pc:docMk/>
            <pc:sldMk cId="3381011719" sldId="263"/>
            <ac:spMk id="4" creationId="{41F46B1D-7BFB-16D9-4627-1409F74E6715}"/>
          </ac:spMkLst>
        </pc:spChg>
      </pc:sldChg>
      <pc:sldChg chg="modSp mod">
        <pc:chgData name="Paul Frame" userId="ded3f5c5-00e7-408d-9358-fc292cfa5078" providerId="ADAL" clId="{FDFE90AA-AB36-4A00-906B-2A7C030E99E9}" dt="2024-07-25T14:47:50.597" v="136" actId="20577"/>
        <pc:sldMkLst>
          <pc:docMk/>
          <pc:sldMk cId="28307963" sldId="269"/>
        </pc:sldMkLst>
        <pc:spChg chg="mod">
          <ac:chgData name="Paul Frame" userId="ded3f5c5-00e7-408d-9358-fc292cfa5078" providerId="ADAL" clId="{FDFE90AA-AB36-4A00-906B-2A7C030E99E9}" dt="2024-07-25T14:47:50.597" v="136" actId="20577"/>
          <ac:spMkLst>
            <pc:docMk/>
            <pc:sldMk cId="28307963" sldId="269"/>
            <ac:spMk id="4" creationId="{F20E3E63-15AB-1B81-65E0-B99760E09261}"/>
          </ac:spMkLst>
        </pc:spChg>
      </pc:sldChg>
      <pc:sldMasterChg chg="modSldLayout">
        <pc:chgData name="Paul Frame" userId="ded3f5c5-00e7-408d-9358-fc292cfa5078" providerId="ADAL" clId="{FDFE90AA-AB36-4A00-906B-2A7C030E99E9}" dt="2024-07-25T18:17:17.935" v="140" actId="20577"/>
        <pc:sldMasterMkLst>
          <pc:docMk/>
          <pc:sldMasterMk cId="3552861742" sldId="2147483674"/>
        </pc:sldMasterMkLst>
        <pc:sldLayoutChg chg="modSp mod">
          <pc:chgData name="Paul Frame" userId="ded3f5c5-00e7-408d-9358-fc292cfa5078" providerId="ADAL" clId="{FDFE90AA-AB36-4A00-906B-2A7C030E99E9}" dt="2024-07-25T18:17:17.935" v="140" actId="20577"/>
          <pc:sldLayoutMkLst>
            <pc:docMk/>
            <pc:sldMasterMk cId="3552861742" sldId="2147483674"/>
            <pc:sldLayoutMk cId="1621126578" sldId="2147483677"/>
          </pc:sldLayoutMkLst>
          <pc:spChg chg="mod">
            <ac:chgData name="Paul Frame" userId="ded3f5c5-00e7-408d-9358-fc292cfa5078" providerId="ADAL" clId="{FDFE90AA-AB36-4A00-906B-2A7C030E99E9}" dt="2024-07-25T18:17:17.935" v="140" actId="20577"/>
            <ac:spMkLst>
              <pc:docMk/>
              <pc:sldMasterMk cId="3552861742" sldId="2147483674"/>
              <pc:sldLayoutMk cId="1621126578" sldId="2147483677"/>
              <ac:spMk id="9" creationId="{5124FA92-CBAB-EAD0-4152-9DB1DD76FC78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775539168715023"/>
          <c:y val="1.2636170962140925E-2"/>
          <c:w val="0.80082734102681608"/>
          <c:h val="0.883796071120354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D5F-4B58-955C-7542E4A64DA9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D5F-4B58-955C-7542E4A64DA9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D5F-4B58-955C-7542E4A64DA9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D5F-4B58-955C-7542E4A64DA9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D5F-4B58-955C-7542E4A64DA9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D5F-4B58-955C-7542E4A64DA9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5D5F-4B58-955C-7542E4A64DA9}"/>
              </c:ext>
            </c:extLst>
          </c:dPt>
          <c:dPt>
            <c:idx val="1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5D5F-4B58-955C-7542E4A64DA9}"/>
              </c:ext>
            </c:extLst>
          </c:dPt>
          <c:dPt>
            <c:idx val="12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5D5F-4B58-955C-7542E4A64DA9}"/>
              </c:ext>
            </c:extLst>
          </c:dPt>
          <c:dPt>
            <c:idx val="1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5D5F-4B58-955C-7542E4A64DA9}"/>
              </c:ext>
            </c:extLst>
          </c:dPt>
          <c:dPt>
            <c:idx val="15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5D5F-4B58-955C-7542E4A64DA9}"/>
              </c:ext>
            </c:extLst>
          </c:dPt>
          <c:dPt>
            <c:idx val="16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5D5F-4B58-955C-7542E4A64DA9}"/>
              </c:ext>
            </c:extLst>
          </c:dPt>
          <c:dPt>
            <c:idx val="17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5D5F-4B58-955C-7542E4A64DA9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Other</c:v>
                </c:pt>
                <c:pt idx="1">
                  <c:v>Medicare</c:v>
                </c:pt>
                <c:pt idx="2">
                  <c:v>Medicaid</c:v>
                </c:pt>
                <c:pt idx="3">
                  <c:v>Individual + Marketplace</c:v>
                </c:pt>
                <c:pt idx="4">
                  <c:v>Employer</c:v>
                </c:pt>
                <c:pt idx="5">
                  <c:v>Total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0.43</c:v>
                </c:pt>
                <c:pt idx="1">
                  <c:v>0.4516</c:v>
                </c:pt>
                <c:pt idx="2">
                  <c:v>0.30330000000000001</c:v>
                </c:pt>
                <c:pt idx="3">
                  <c:v>0.50160000000000005</c:v>
                </c:pt>
                <c:pt idx="4">
                  <c:v>0.4763</c:v>
                </c:pt>
                <c:pt idx="5">
                  <c:v>0.44999999999999996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2-5D5F-4B58-955C-7542E4A64D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1702768639"/>
        <c:axId val="1708641503"/>
      </c:barChart>
      <c:catAx>
        <c:axId val="17027686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8641503"/>
        <c:crosses val="autoZero"/>
        <c:auto val="1"/>
        <c:lblAlgn val="ctr"/>
        <c:lblOffset val="100"/>
        <c:noMultiLvlLbl val="0"/>
      </c:catAx>
      <c:valAx>
        <c:axId val="1708641503"/>
        <c:scaling>
          <c:orientation val="minMax"/>
          <c:max val="0.85000000000000009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17027686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27979212699235"/>
          <c:y val="0"/>
          <c:w val="0.61951923783776697"/>
          <c:h val="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Rate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B9A-43A0-A373-D9E5C9CE4F88}"/>
              </c:ext>
            </c:extLst>
          </c:dPt>
          <c:dPt>
            <c:idx val="1"/>
            <c:bubble3D val="0"/>
            <c:spPr>
              <a:solidFill>
                <a:schemeClr val="accent4">
                  <a:alpha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B9A-43A0-A373-D9E5C9CE4F88}"/>
              </c:ext>
            </c:extLst>
          </c:dPt>
          <c:dPt>
            <c:idx val="2"/>
            <c:bubble3D val="0"/>
            <c:spPr>
              <a:solidFill>
                <a:schemeClr val="accent4">
                  <a:alpha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B9A-43A0-A373-D9E5C9CE4F88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B9A-43A0-A373-D9E5C9CE4F88}"/>
              </c:ext>
            </c:extLst>
          </c:dPt>
          <c:dPt>
            <c:idx val="4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B9A-43A0-A373-D9E5C9CE4F88}"/>
              </c:ext>
            </c:extLst>
          </c:dPt>
          <c:dPt>
            <c:idx val="5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B9A-43A0-A373-D9E5C9CE4F88}"/>
              </c:ext>
            </c:extLst>
          </c:dPt>
          <c:dLbls>
            <c:dLbl>
              <c:idx val="0"/>
              <c:layout>
                <c:manualLayout>
                  <c:x val="-0.19046762837552705"/>
                  <c:y val="0.26925715906612147"/>
                </c:manualLayout>
              </c:layout>
              <c:tx>
                <c:rich>
                  <a:bodyPr/>
                  <a:lstStyle/>
                  <a:p>
                    <a:fld id="{B3D549F7-EB7D-41CC-814D-EDA3587A086A}" type="VALUE">
                      <a:rPr lang="en-US" baseline="0" smtClean="0"/>
                      <a:pPr/>
                      <a:t>[VALUE]</a:t>
                    </a:fld>
                    <a:endParaRPr lang="en-US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1669698769058632"/>
                      <c:h val="0.2098348573466701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B9A-43A0-A373-D9E5C9CE4F88}"/>
                </c:ext>
              </c:extLst>
            </c:dLbl>
            <c:dLbl>
              <c:idx val="1"/>
              <c:layout>
                <c:manualLayout>
                  <c:x val="-0.11408308933150889"/>
                  <c:y val="-0.2000417622504785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95AE98B-7546-44B2-816A-A95E4C1A161C}" type="VALUE">
                      <a:rPr lang="en-US" baseline="0" smtClean="0">
                        <a:solidFill>
                          <a:schemeClr val="bg1"/>
                        </a:solidFill>
                      </a:rPr>
                      <a:pPr>
                        <a:defRPr sz="1600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8.7305981129851912E-2"/>
                      <c:h val="0.1765474384509175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B9A-43A0-A373-D9E5C9CE4F88}"/>
                </c:ext>
              </c:extLst>
            </c:dLbl>
            <c:dLbl>
              <c:idx val="2"/>
              <c:layout>
                <c:manualLayout>
                  <c:x val="-6.8347541458205735E-2"/>
                  <c:y val="-0.1074326612833941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42D9EE7-CC2C-4B2D-931B-396A5972C575}" type="VALUE">
                      <a:rPr lang="en-US" baseline="0" smtClean="0">
                        <a:solidFill>
                          <a:schemeClr val="bg1"/>
                        </a:solidFill>
                      </a:rPr>
                      <a:pPr>
                        <a:defRPr sz="1600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9.9410391553614905E-2"/>
                      <c:h val="0.1674564314011351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B9A-43A0-A373-D9E5C9CE4F8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C4935846-DC82-4741-8CB3-7E1C73E040F0}" type="CATEGORYNAME">
                      <a:rPr lang="en-US" smtClean="0"/>
                      <a:pPr/>
                      <a:t>[CATEGORY NAME]</a:t>
                    </a:fld>
                    <a:r>
                      <a:rPr lang="en-US" baseline="0"/>
                      <a:t> </a:t>
                    </a:r>
                  </a:p>
                  <a:p>
                    <a:fld id="{62F968D4-11CE-4399-B7C6-7A60AB6C62E8}" type="VALUE">
                      <a:rPr lang="en-US" baseline="0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B9A-43A0-A373-D9E5C9CE4F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Approved the screening, procedure, or treatment</c:v>
                </c:pt>
                <c:pt idx="1">
                  <c:v>Approved at least one of the denied screenings, procedures, or treatments</c:v>
                </c:pt>
                <c:pt idx="2">
                  <c:v>Approved a similar screening, procedure, or treatment</c:v>
                </c:pt>
                <c:pt idx="3">
                  <c:v>No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0.29930000000000001</c:v>
                </c:pt>
                <c:pt idx="1">
                  <c:v>0.10780000000000001</c:v>
                </c:pt>
                <c:pt idx="2">
                  <c:v>9.3899999999999997E-2</c:v>
                </c:pt>
                <c:pt idx="3">
                  <c:v>0.49809999999999999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B9A-43A0-A373-D9E5C9CE4F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6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125468602626112"/>
          <c:y val="1.9082443971239902E-2"/>
          <c:w val="0.3679325828087987"/>
          <c:h val="0.9694680896460161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Rate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B9A-43A0-A373-D9E5C9CE4F88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B9A-43A0-A373-D9E5C9CE4F88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B9A-43A0-A373-D9E5C9CE4F88}"/>
              </c:ext>
            </c:extLst>
          </c:dPt>
          <c:dPt>
            <c:idx val="3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B9A-43A0-A373-D9E5C9CE4F88}"/>
              </c:ext>
            </c:extLst>
          </c:dPt>
          <c:dPt>
            <c:idx val="4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B9A-43A0-A373-D9E5C9CE4F88}"/>
              </c:ext>
            </c:extLst>
          </c:dPt>
          <c:dPt>
            <c:idx val="5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B9A-43A0-A373-D9E5C9CE4F8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92BB6ADD-9FFE-41DD-8E64-C6F5926A48F1}" type="CATEGORYNAME">
                      <a:rPr lang="en-US" sz="1600" smtClean="0"/>
                      <a:pPr/>
                      <a:t>[CATEGORY NAME]</a:t>
                    </a:fld>
                    <a:endParaRPr lang="en-US" sz="1600" baseline="0"/>
                  </a:p>
                  <a:p>
                    <a:fld id="{B3D549F7-EB7D-41CC-814D-EDA3587A086A}" type="VALUE">
                      <a:rPr lang="en-US" baseline="0" smtClean="0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1669698769058632"/>
                      <c:h val="0.2098348573466701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B9A-43A0-A373-D9E5C9CE4F8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9.9410391553614905E-2"/>
                      <c:h val="0.1674564314011351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5B9A-43A0-A373-D9E5C9CE4F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0.59019999999999995</c:v>
                </c:pt>
                <c:pt idx="1">
                  <c:v>0.40439999999999998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B9A-43A0-A373-D9E5C9CE4F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6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312624810787541"/>
          <c:y val="0"/>
          <c:w val="0.67469732950047911"/>
          <c:h val="0.8732360053625206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2E8-B040-91D9-6400D8042D7F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2E8-B040-91D9-6400D8042D7F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2E8-B040-91D9-6400D8042D7F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2E8-B040-91D9-6400D8042D7F}"/>
              </c:ext>
            </c:extLst>
          </c:dPt>
          <c:dPt>
            <c:idx val="8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2E8-B040-91D9-6400D8042D7F}"/>
              </c:ext>
            </c:extLst>
          </c:dPt>
          <c:dPt>
            <c:idx val="9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2E8-B040-91D9-6400D8042D7F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D2E8-B040-91D9-6400D8042D7F}"/>
              </c:ext>
            </c:extLst>
          </c:dPt>
          <c:dPt>
            <c:idx val="1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D2E8-B040-91D9-6400D8042D7F}"/>
              </c:ext>
            </c:extLst>
          </c:dPt>
          <c:dPt>
            <c:idx val="12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D2E8-B040-91D9-6400D8042D7F}"/>
              </c:ext>
            </c:extLst>
          </c:dPt>
          <c:dPt>
            <c:idx val="1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D2E8-B040-91D9-6400D8042D7F}"/>
              </c:ext>
            </c:extLst>
          </c:dPt>
          <c:dPt>
            <c:idx val="15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D2E8-B040-91D9-6400D8042D7F}"/>
              </c:ext>
            </c:extLst>
          </c:dPt>
          <c:dPt>
            <c:idx val="16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D2E8-B040-91D9-6400D8042D7F}"/>
              </c:ext>
            </c:extLst>
          </c:dPt>
          <c:dPt>
            <c:idx val="17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D2E8-B040-91D9-6400D8042D7F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It did not have an effect</c:v>
                </c:pt>
                <c:pt idx="1">
                  <c:v>Found out about a serious health problem later than would have liked</c:v>
                </c:pt>
                <c:pt idx="2">
                  <c:v>Health problem worsened</c:v>
                </c:pt>
                <c:pt idx="3">
                  <c:v>Caused worry and anxiety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6.6900000000000001E-2</c:v>
                </c:pt>
                <c:pt idx="1">
                  <c:v>0.1555</c:v>
                </c:pt>
                <c:pt idx="2">
                  <c:v>0.46839999999999998</c:v>
                </c:pt>
                <c:pt idx="3">
                  <c:v>0.80359999999999998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D2E8-B040-91D9-6400D8042D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702768639"/>
        <c:axId val="1708641503"/>
      </c:barChart>
      <c:catAx>
        <c:axId val="17027686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8641503"/>
        <c:crosses val="autoZero"/>
        <c:auto val="1"/>
        <c:lblAlgn val="ctr"/>
        <c:lblOffset val="100"/>
        <c:noMultiLvlLbl val="0"/>
      </c:catAx>
      <c:valAx>
        <c:axId val="1708641503"/>
        <c:scaling>
          <c:orientation val="minMax"/>
          <c:max val="0.85000000000000009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17027686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787884847727371"/>
          <c:y val="1.3763259840039908E-3"/>
          <c:w val="0.8107038842366926"/>
          <c:h val="0.9896918048870080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D5F-4B58-955C-7542E4A64DA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D5F-4B58-955C-7542E4A64DA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D5F-4B58-955C-7542E4A64DA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D5F-4B58-955C-7542E4A64DA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D5F-4B58-955C-7542E4A64DA9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1A4-42C7-B030-2AE6473E823B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C-9743-4DAF-819B-1BE3CCD798AD}"/>
              </c:ext>
            </c:extLst>
          </c:dPt>
          <c:dPt>
            <c:idx val="8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9743-4DAF-819B-1BE3CCD798AD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51A4-42C7-B030-2AE6473E823B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5D5F-4B58-955C-7542E4A64DA9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5D5F-4B58-955C-7542E4A64DA9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5D5F-4B58-955C-7542E4A64DA9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F9BE-4917-BF8C-FC7464577353}"/>
              </c:ext>
            </c:extLst>
          </c:dPt>
          <c:dPt>
            <c:idx val="15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5D5F-4B58-955C-7542E4A64DA9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5D5F-4B58-955C-7542E4A64DA9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Other/Mixed race</c:v>
                </c:pt>
                <c:pt idx="1">
                  <c:v>White, non-Hispanic</c:v>
                </c:pt>
                <c:pt idx="2">
                  <c:v>Hispanic</c:v>
                </c:pt>
                <c:pt idx="3">
                  <c:v>Black, non-Hispanic</c:v>
                </c:pt>
                <c:pt idx="4">
                  <c:v>Asian or Pacific Islander</c:v>
                </c:pt>
                <c:pt idx="6">
                  <c:v>400%+ FPL</c:v>
                </c:pt>
                <c:pt idx="7">
                  <c:v>200%–399% FPL</c:v>
                </c:pt>
                <c:pt idx="8">
                  <c:v>&lt;200% FPL</c:v>
                </c:pt>
                <c:pt idx="10">
                  <c:v>Other</c:v>
                </c:pt>
                <c:pt idx="11">
                  <c:v>Medicare</c:v>
                </c:pt>
                <c:pt idx="12">
                  <c:v>Medicaid</c:v>
                </c:pt>
                <c:pt idx="13">
                  <c:v>Individual + Marketplace</c:v>
                </c:pt>
                <c:pt idx="14">
                  <c:v>Employer</c:v>
                </c:pt>
                <c:pt idx="15">
                  <c:v>Total</c:v>
                </c:pt>
              </c:strCache>
            </c:strRef>
          </c:cat>
          <c:val>
            <c:numRef>
              <c:f>Sheet1!$B$2:$B$17</c:f>
              <c:numCache>
                <c:formatCode>0%</c:formatCode>
                <c:ptCount val="16"/>
                <c:pt idx="0">
                  <c:v>0.4617</c:v>
                </c:pt>
                <c:pt idx="1">
                  <c:v>0.45</c:v>
                </c:pt>
                <c:pt idx="2">
                  <c:v>0.4854</c:v>
                </c:pt>
                <c:pt idx="3">
                  <c:v>0.44</c:v>
                </c:pt>
                <c:pt idx="4">
                  <c:v>0.43</c:v>
                </c:pt>
                <c:pt idx="6">
                  <c:v>0.48</c:v>
                </c:pt>
                <c:pt idx="7">
                  <c:v>0.42</c:v>
                </c:pt>
                <c:pt idx="8">
                  <c:v>0.46</c:v>
                </c:pt>
                <c:pt idx="10">
                  <c:v>0.42</c:v>
                </c:pt>
                <c:pt idx="11">
                  <c:v>0.53469999999999995</c:v>
                </c:pt>
                <c:pt idx="12">
                  <c:v>0.50160000000000005</c:v>
                </c:pt>
                <c:pt idx="13">
                  <c:v>0.4047</c:v>
                </c:pt>
                <c:pt idx="14">
                  <c:v>0.44669999999999999</c:v>
                </c:pt>
                <c:pt idx="15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2-5D5F-4B58-955C-7542E4A64D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axId val="1702768639"/>
        <c:axId val="1708641503"/>
      </c:barChart>
      <c:catAx>
        <c:axId val="17027686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8641503"/>
        <c:crosses val="autoZero"/>
        <c:auto val="1"/>
        <c:lblAlgn val="ctr"/>
        <c:lblOffset val="100"/>
        <c:noMultiLvlLbl val="0"/>
      </c:catAx>
      <c:valAx>
        <c:axId val="1708641503"/>
        <c:scaling>
          <c:orientation val="minMax"/>
          <c:max val="0.85000000000000009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17027686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366434751211662"/>
          <c:y val="3.7401355091822963E-2"/>
          <c:w val="0.64491849629907372"/>
          <c:h val="0.95366677848728776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65B-CF48-BEAD-2AEDC401985E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65B-CF48-BEAD-2AEDC401985E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65B-CF48-BEAD-2AEDC401985E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65B-CF48-BEAD-2AEDC401985E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Small amount and not worth the trouble</c:v>
                </c:pt>
                <c:pt idx="1">
                  <c:v>Didn’t have time</c:v>
                </c:pt>
                <c:pt idx="2">
                  <c:v>Wasn’t sure who to contact</c:v>
                </c:pt>
                <c:pt idx="3">
                  <c:v>Wasn’t sure I had the right to challenge bill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0.28999999999999998</c:v>
                </c:pt>
                <c:pt idx="1">
                  <c:v>0.25</c:v>
                </c:pt>
                <c:pt idx="2">
                  <c:v>0.25</c:v>
                </c:pt>
                <c:pt idx="3">
                  <c:v>0.54269999999999996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65B-CF48-BEAD-2AEDC40198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702768639"/>
        <c:axId val="1708641503"/>
      </c:barChart>
      <c:catAx>
        <c:axId val="17027686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8641503"/>
        <c:crosses val="autoZero"/>
        <c:auto val="1"/>
        <c:lblAlgn val="ctr"/>
        <c:lblOffset val="100"/>
        <c:noMultiLvlLbl val="0"/>
      </c:catAx>
      <c:valAx>
        <c:axId val="1708641503"/>
        <c:scaling>
          <c:orientation val="minMax"/>
          <c:max val="0.85000000000000009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17027686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802060853504424"/>
          <c:y val="3.7354347457786647E-3"/>
          <c:w val="0.65056223527614598"/>
          <c:h val="0.9879404283455375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AC54-6D4A-BFF8-5F4A9EC1DBB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8-AC54-6D4A-BFF8-5F4A9EC1DBB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AC54-6D4A-BFF8-5F4A9EC1DBB6}"/>
              </c:ext>
            </c:extLst>
          </c:dPt>
          <c:dPt>
            <c:idx val="3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8C8-4856-89D9-2B3B181C4DCC}"/>
              </c:ext>
            </c:extLst>
          </c:dPt>
          <c:dPt>
            <c:idx val="4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6-AC54-6D4A-BFF8-5F4A9EC1DBB6}"/>
              </c:ext>
            </c:extLst>
          </c:dPt>
          <c:dPt>
            <c:idx val="5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AC54-6D4A-BFF8-5F4A9EC1DBB6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18C8-4856-89D9-2B3B181C4DCC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280-BA4A-B13B-8B05E7ABA05E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280-BA4A-B13B-8B05E7ABA05E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280-BA4A-B13B-8B05E7ABA05E}"/>
              </c:ext>
            </c:extLst>
          </c:dPt>
          <c:dPt>
            <c:idx val="14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280-BA4A-B13B-8B05E7ABA05E}"/>
              </c:ext>
            </c:extLst>
          </c:dPt>
          <c:dPt>
            <c:idx val="15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18C8-4856-89D9-2B3B181C4DCC}"/>
              </c:ext>
            </c:extLst>
          </c:dPt>
          <c:dPt>
            <c:idx val="16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280-BA4A-B13B-8B05E7ABA05E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7280-BA4A-B13B-8B05E7ABA05E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7280-BA4A-B13B-8B05E7ABA05E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18C8-4856-89D9-2B3B181C4DCC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Sheet1!$A$2:$A$25</c:f>
              <c:strCache>
                <c:ptCount val="20"/>
                <c:pt idx="0">
                  <c:v>White, non-Hispanic</c:v>
                </c:pt>
                <c:pt idx="1">
                  <c:v>Hispanic</c:v>
                </c:pt>
                <c:pt idx="2">
                  <c:v>Black, non-Hispanic</c:v>
                </c:pt>
                <c:pt idx="3">
                  <c:v>400%+ FPL</c:v>
                </c:pt>
                <c:pt idx="4">
                  <c:v>200%–399% FPL</c:v>
                </c:pt>
                <c:pt idx="5">
                  <c:v>&lt;200% FPL</c:v>
                </c:pt>
                <c:pt idx="6">
                  <c:v>50–64 years</c:v>
                </c:pt>
                <c:pt idx="7">
                  <c:v>35–49 years</c:v>
                </c:pt>
                <c:pt idx="8">
                  <c:v>19–34 years</c:v>
                </c:pt>
                <c:pt idx="11">
                  <c:v>White, non-Hispanic</c:v>
                </c:pt>
                <c:pt idx="12">
                  <c:v>Hispanic</c:v>
                </c:pt>
                <c:pt idx="13">
                  <c:v>Black, non-Hispanic</c:v>
                </c:pt>
                <c:pt idx="14">
                  <c:v>400%+ FPL</c:v>
                </c:pt>
                <c:pt idx="15">
                  <c:v>200%–399% FPL</c:v>
                </c:pt>
                <c:pt idx="16">
                  <c:v>&lt;200% FPL</c:v>
                </c:pt>
                <c:pt idx="17">
                  <c:v>50–64 years</c:v>
                </c:pt>
                <c:pt idx="18">
                  <c:v>35–49 years</c:v>
                </c:pt>
                <c:pt idx="19">
                  <c:v>19–34 years</c:v>
                </c:pt>
              </c:strCache>
            </c:strRef>
          </c:cat>
          <c:val>
            <c:numRef>
              <c:f>Sheet1!$B$2:$B$25</c:f>
              <c:numCache>
                <c:formatCode>0%</c:formatCode>
                <c:ptCount val="20"/>
                <c:pt idx="0">
                  <c:v>0.22</c:v>
                </c:pt>
                <c:pt idx="1">
                  <c:v>0.24</c:v>
                </c:pt>
                <c:pt idx="2">
                  <c:v>0.3</c:v>
                </c:pt>
                <c:pt idx="3">
                  <c:v>0.23</c:v>
                </c:pt>
                <c:pt idx="4">
                  <c:v>0.23</c:v>
                </c:pt>
                <c:pt idx="5">
                  <c:v>0.28000000000000003</c:v>
                </c:pt>
                <c:pt idx="6">
                  <c:v>0.15</c:v>
                </c:pt>
                <c:pt idx="7">
                  <c:v>0.28999999999999998</c:v>
                </c:pt>
                <c:pt idx="8">
                  <c:v>0.33</c:v>
                </c:pt>
                <c:pt idx="11">
                  <c:v>0.53500000000000003</c:v>
                </c:pt>
                <c:pt idx="12">
                  <c:v>0.59</c:v>
                </c:pt>
                <c:pt idx="13">
                  <c:v>0.47699999999999998</c:v>
                </c:pt>
                <c:pt idx="14">
                  <c:v>0.45</c:v>
                </c:pt>
                <c:pt idx="15">
                  <c:v>0.55000000000000004</c:v>
                </c:pt>
                <c:pt idx="16">
                  <c:v>0.57999999999999996</c:v>
                </c:pt>
                <c:pt idx="17">
                  <c:v>0.45</c:v>
                </c:pt>
                <c:pt idx="18">
                  <c:v>0.57779999999999998</c:v>
                </c:pt>
                <c:pt idx="19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7280-BA4A-B13B-8B05E7ABA0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1702768639"/>
        <c:axId val="1708641503"/>
      </c:barChart>
      <c:catAx>
        <c:axId val="17027686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8641503"/>
        <c:crosses val="autoZero"/>
        <c:auto val="1"/>
        <c:lblAlgn val="ctr"/>
        <c:lblOffset val="100"/>
        <c:noMultiLvlLbl val="0"/>
      </c:catAx>
      <c:valAx>
        <c:axId val="1708641503"/>
        <c:scaling>
          <c:orientation val="minMax"/>
          <c:max val="0.85000000000000009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17027686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660967379077617"/>
          <c:y val="7.3942449297134116E-3"/>
          <c:w val="0.65197317002041411"/>
          <c:h val="0.988578398211684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8-BA08-2340-A493-89D039EDD41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BA08-2340-A493-89D039EDD41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BA08-2340-A493-89D039EDD413}"/>
              </c:ext>
            </c:extLst>
          </c:dPt>
          <c:dPt>
            <c:idx val="3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DB4-4AF8-A8F7-5C407CD46A37}"/>
              </c:ext>
            </c:extLst>
          </c:dPt>
          <c:dPt>
            <c:idx val="4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6-BA08-2340-A493-89D039EDD413}"/>
              </c:ext>
            </c:extLst>
          </c:dPt>
          <c:dPt>
            <c:idx val="5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BA08-2340-A493-89D039EDD413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FDB4-4AF8-A8F7-5C407CD46A37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8BF-E24F-A1AA-59AD34D028D3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8BF-E24F-A1AA-59AD34D028D3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8BF-E24F-A1AA-59AD34D028D3}"/>
              </c:ext>
            </c:extLst>
          </c:dPt>
          <c:dPt>
            <c:idx val="14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8BF-E24F-A1AA-59AD34D028D3}"/>
              </c:ext>
            </c:extLst>
          </c:dPt>
          <c:dPt>
            <c:idx val="15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FDB4-4AF8-A8F7-5C407CD46A37}"/>
              </c:ext>
            </c:extLst>
          </c:dPt>
          <c:dPt>
            <c:idx val="16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98BF-E24F-A1AA-59AD34D028D3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98BF-E24F-A1AA-59AD34D028D3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98BF-E24F-A1AA-59AD34D028D3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FDB4-4AF8-A8F7-5C407CD46A37}"/>
              </c:ext>
            </c:extLst>
          </c:dPt>
          <c:dLbls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BA08-2340-A493-89D039EDD413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Sheet1!$A$2:$A$25</c:f>
              <c:strCache>
                <c:ptCount val="20"/>
                <c:pt idx="0">
                  <c:v>White, non-Hispanic</c:v>
                </c:pt>
                <c:pt idx="1">
                  <c:v>Hispanic</c:v>
                </c:pt>
                <c:pt idx="2">
                  <c:v>Black, non-Hispanic</c:v>
                </c:pt>
                <c:pt idx="3">
                  <c:v>400%+ FPL</c:v>
                </c:pt>
                <c:pt idx="4">
                  <c:v>200%–399% FPL</c:v>
                </c:pt>
                <c:pt idx="5">
                  <c:v>&lt;200% FPL</c:v>
                </c:pt>
                <c:pt idx="6">
                  <c:v>50–64 years</c:v>
                </c:pt>
                <c:pt idx="7">
                  <c:v>35–49 years</c:v>
                </c:pt>
                <c:pt idx="8">
                  <c:v>19–34 years</c:v>
                </c:pt>
                <c:pt idx="11">
                  <c:v>White, non-Hispanic</c:v>
                </c:pt>
                <c:pt idx="12">
                  <c:v>Hispanic</c:v>
                </c:pt>
                <c:pt idx="13">
                  <c:v>Black, non-Hispanic</c:v>
                </c:pt>
                <c:pt idx="14">
                  <c:v>400%+ FPL</c:v>
                </c:pt>
                <c:pt idx="15">
                  <c:v>200%–399% FPL</c:v>
                </c:pt>
                <c:pt idx="16">
                  <c:v>&lt;200% FPL</c:v>
                </c:pt>
                <c:pt idx="17">
                  <c:v>50–64 years</c:v>
                </c:pt>
                <c:pt idx="18">
                  <c:v>35–49 years</c:v>
                </c:pt>
                <c:pt idx="19">
                  <c:v>19–34 years</c:v>
                </c:pt>
              </c:strCache>
            </c:strRef>
          </c:cat>
          <c:val>
            <c:numRef>
              <c:f>Sheet1!$B$2:$B$25</c:f>
              <c:numCache>
                <c:formatCode>0%</c:formatCode>
                <c:ptCount val="20"/>
                <c:pt idx="0">
                  <c:v>0.3</c:v>
                </c:pt>
                <c:pt idx="1">
                  <c:v>0.21</c:v>
                </c:pt>
                <c:pt idx="2">
                  <c:v>0.3</c:v>
                </c:pt>
                <c:pt idx="3">
                  <c:v>0.41</c:v>
                </c:pt>
                <c:pt idx="4">
                  <c:v>0.26</c:v>
                </c:pt>
                <c:pt idx="5">
                  <c:v>0.22</c:v>
                </c:pt>
                <c:pt idx="6">
                  <c:v>0.3</c:v>
                </c:pt>
                <c:pt idx="7">
                  <c:v>0.25</c:v>
                </c:pt>
                <c:pt idx="8">
                  <c:v>0.32</c:v>
                </c:pt>
                <c:pt idx="11">
                  <c:v>0.25</c:v>
                </c:pt>
                <c:pt idx="12">
                  <c:v>0.21</c:v>
                </c:pt>
                <c:pt idx="13">
                  <c:v>0.26</c:v>
                </c:pt>
                <c:pt idx="14">
                  <c:v>0.36</c:v>
                </c:pt>
                <c:pt idx="15">
                  <c:v>0.28000000000000003</c:v>
                </c:pt>
                <c:pt idx="16">
                  <c:v>0.16</c:v>
                </c:pt>
                <c:pt idx="17">
                  <c:v>0.17</c:v>
                </c:pt>
                <c:pt idx="18">
                  <c:v>0.28999999999999998</c:v>
                </c:pt>
                <c:pt idx="19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98BF-E24F-A1AA-59AD34D028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axId val="1702768639"/>
        <c:axId val="1708641503"/>
      </c:barChart>
      <c:catAx>
        <c:axId val="17027686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8641503"/>
        <c:crosses val="autoZero"/>
        <c:auto val="1"/>
        <c:lblAlgn val="ctr"/>
        <c:lblOffset val="100"/>
        <c:noMultiLvlLbl val="0"/>
      </c:catAx>
      <c:valAx>
        <c:axId val="1708641503"/>
        <c:scaling>
          <c:orientation val="minMax"/>
          <c:max val="0.85000000000000009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17027686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468660861836714"/>
          <c:y val="4.7559781742568544E-2"/>
          <c:w val="0.78389612409559928"/>
          <c:h val="0.9482948592995568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D5F-4B58-955C-7542E4A64DA9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D5F-4B58-955C-7542E4A64DA9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D5F-4B58-955C-7542E4A64DA9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D5F-4B58-955C-7542E4A64DA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6-23D4-634B-9323-53CE941B9F9F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5D5F-4B58-955C-7542E4A64DA9}"/>
              </c:ext>
            </c:extLst>
          </c:dPt>
          <c:dPt>
            <c:idx val="1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5D5F-4B58-955C-7542E4A64DA9}"/>
              </c:ext>
            </c:extLst>
          </c:dPt>
          <c:dPt>
            <c:idx val="12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5D5F-4B58-955C-7542E4A64DA9}"/>
              </c:ext>
            </c:extLst>
          </c:dPt>
          <c:dPt>
            <c:idx val="1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5D5F-4B58-955C-7542E4A64DA9}"/>
              </c:ext>
            </c:extLst>
          </c:dPt>
          <c:dPt>
            <c:idx val="15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5D5F-4B58-955C-7542E4A64DA9}"/>
              </c:ext>
            </c:extLst>
          </c:dPt>
          <c:dPt>
            <c:idx val="16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5D5F-4B58-955C-7542E4A64DA9}"/>
              </c:ext>
            </c:extLst>
          </c:dPt>
          <c:dPt>
            <c:idx val="17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5D5F-4B58-955C-7542E4A64DA9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Medicare</c:v>
                </c:pt>
                <c:pt idx="1">
                  <c:v>Medicaid</c:v>
                </c:pt>
                <c:pt idx="2">
                  <c:v>Individual + Marketplace</c:v>
                </c:pt>
                <c:pt idx="3">
                  <c:v>Employer</c:v>
                </c:pt>
                <c:pt idx="4">
                  <c:v>Total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0.61</c:v>
                </c:pt>
                <c:pt idx="1">
                  <c:v>0.46</c:v>
                </c:pt>
                <c:pt idx="2">
                  <c:v>0.28999999999999998</c:v>
                </c:pt>
                <c:pt idx="3">
                  <c:v>0.36</c:v>
                </c:pt>
                <c:pt idx="4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2-5D5F-4B58-955C-7542E4A64D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702768639"/>
        <c:axId val="1708641503"/>
      </c:barChart>
      <c:catAx>
        <c:axId val="17027686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8641503"/>
        <c:crosses val="autoZero"/>
        <c:auto val="1"/>
        <c:lblAlgn val="ctr"/>
        <c:lblOffset val="100"/>
        <c:noMultiLvlLbl val="0"/>
      </c:catAx>
      <c:valAx>
        <c:axId val="1708641503"/>
        <c:scaling>
          <c:orientation val="minMax"/>
          <c:max val="0.85000000000000009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17027686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2499243938766041"/>
          <c:w val="0.75304942437750833"/>
          <c:h val="0.7471905556924609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Did not experience a coverage denial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Total</c:v>
                </c:pt>
                <c:pt idx="1">
                  <c:v>Employer</c:v>
                </c:pt>
                <c:pt idx="2">
                  <c:v>Individual + Marketplace</c:v>
                </c:pt>
                <c:pt idx="3">
                  <c:v>Medicaid</c:v>
                </c:pt>
                <c:pt idx="4">
                  <c:v>Medicare</c:v>
                </c:pt>
                <c:pt idx="5">
                  <c:v>Other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0.82</c:v>
                </c:pt>
                <c:pt idx="1">
                  <c:v>0.83</c:v>
                </c:pt>
                <c:pt idx="2">
                  <c:v>0.8</c:v>
                </c:pt>
                <c:pt idx="3">
                  <c:v>0.81</c:v>
                </c:pt>
                <c:pt idx="4">
                  <c:v>0.82</c:v>
                </c:pt>
                <c:pt idx="5">
                  <c:v>0.84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95-430F-8736-939A9851837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Denied coverage once for a medical screening, procedure, or treatment recommended by a doctor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Total</c:v>
                </c:pt>
                <c:pt idx="1">
                  <c:v>Employer</c:v>
                </c:pt>
                <c:pt idx="2">
                  <c:v>Individual + Marketplace</c:v>
                </c:pt>
                <c:pt idx="3">
                  <c:v>Medicaid</c:v>
                </c:pt>
                <c:pt idx="4">
                  <c:v>Medicare</c:v>
                </c:pt>
                <c:pt idx="5">
                  <c:v>Other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0.12</c:v>
                </c:pt>
                <c:pt idx="1">
                  <c:v>0.12</c:v>
                </c:pt>
                <c:pt idx="2">
                  <c:v>0.13</c:v>
                </c:pt>
                <c:pt idx="3">
                  <c:v>0.12</c:v>
                </c:pt>
                <c:pt idx="4">
                  <c:v>0.12</c:v>
                </c:pt>
                <c:pt idx="5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95-430F-8736-939A9851837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Denied coverage more than once for a medical screening, procedure, or treatment recommended by a doctor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Total</c:v>
                </c:pt>
                <c:pt idx="1">
                  <c:v>Employer</c:v>
                </c:pt>
                <c:pt idx="2">
                  <c:v>Individual + Marketplace</c:v>
                </c:pt>
                <c:pt idx="3">
                  <c:v>Medicaid</c:v>
                </c:pt>
                <c:pt idx="4">
                  <c:v>Medicare</c:v>
                </c:pt>
                <c:pt idx="5">
                  <c:v>Other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0.05</c:v>
                </c:pt>
                <c:pt idx="1">
                  <c:v>0.05</c:v>
                </c:pt>
                <c:pt idx="2">
                  <c:v>7.0000000000000007E-2</c:v>
                </c:pt>
                <c:pt idx="3">
                  <c:v>7.0000000000000007E-2</c:v>
                </c:pt>
                <c:pt idx="4">
                  <c:v>0.06</c:v>
                </c:pt>
                <c:pt idx="5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095-430F-8736-939A985183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368153440"/>
        <c:axId val="1368153920"/>
      </c:barChart>
      <c:catAx>
        <c:axId val="1368153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8153920"/>
        <c:crosses val="autoZero"/>
        <c:auto val="1"/>
        <c:lblAlgn val="ctr"/>
        <c:lblOffset val="100"/>
        <c:noMultiLvlLbl val="0"/>
      </c:catAx>
      <c:valAx>
        <c:axId val="1368153920"/>
        <c:scaling>
          <c:orientation val="minMax"/>
          <c:max val="1"/>
        </c:scaling>
        <c:delete val="1"/>
        <c:axPos val="l"/>
        <c:numFmt formatCode="0%" sourceLinked="1"/>
        <c:majorTickMark val="out"/>
        <c:minorTickMark val="none"/>
        <c:tickLblPos val="nextTo"/>
        <c:crossAx val="1368153440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4989148578649889"/>
          <c:y val="6.2995154076695384E-2"/>
          <c:w val="0.24164290574789263"/>
          <c:h val="0.937004845923304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4273493591079"/>
          <c:y val="9.7872016274661855E-3"/>
          <c:w val="0.84315538335485829"/>
          <c:h val="0.9902127983725338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2C2-964C-8DC6-56C8DE1160EA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2C2-964C-8DC6-56C8DE1160EA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2C2-964C-8DC6-56C8DE1160E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2C2-964C-8DC6-56C8DE1160EA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2C2-964C-8DC6-56C8DE1160EA}"/>
              </c:ext>
            </c:extLst>
          </c:dPt>
          <c:dPt>
            <c:idx val="1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82C2-964C-8DC6-56C8DE1160EA}"/>
              </c:ext>
            </c:extLst>
          </c:dPt>
          <c:dPt>
            <c:idx val="12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82C2-964C-8DC6-56C8DE1160EA}"/>
              </c:ext>
            </c:extLst>
          </c:dPt>
          <c:dPt>
            <c:idx val="1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82C2-964C-8DC6-56C8DE1160EA}"/>
              </c:ext>
            </c:extLst>
          </c:dPt>
          <c:dPt>
            <c:idx val="15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82C2-964C-8DC6-56C8DE1160EA}"/>
              </c:ext>
            </c:extLst>
          </c:dPt>
          <c:dPt>
            <c:idx val="16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82C2-964C-8DC6-56C8DE1160EA}"/>
              </c:ext>
            </c:extLst>
          </c:dPt>
          <c:dPt>
            <c:idx val="17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82C2-964C-8DC6-56C8DE1160EA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Other</c:v>
                </c:pt>
                <c:pt idx="1">
                  <c:v>Public insurance</c:v>
                </c:pt>
                <c:pt idx="2">
                  <c:v>Private insurance</c:v>
                </c:pt>
                <c:pt idx="3">
                  <c:v>Total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0.42970000000000003</c:v>
                </c:pt>
                <c:pt idx="1">
                  <c:v>0.39929999999999999</c:v>
                </c:pt>
                <c:pt idx="2">
                  <c:v>0.439</c:v>
                </c:pt>
                <c:pt idx="3">
                  <c:v>0.4289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82C2-964C-8DC6-56C8DE1160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702768639"/>
        <c:axId val="1708641503"/>
      </c:barChart>
      <c:catAx>
        <c:axId val="17027686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8641503"/>
        <c:crosses val="autoZero"/>
        <c:auto val="1"/>
        <c:lblAlgn val="ctr"/>
        <c:lblOffset val="100"/>
        <c:noMultiLvlLbl val="0"/>
      </c:catAx>
      <c:valAx>
        <c:axId val="1708641503"/>
        <c:scaling>
          <c:orientation val="minMax"/>
          <c:max val="0.85000000000000009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17027686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427221597300336"/>
          <c:y val="8.1776120561696981E-4"/>
          <c:w val="0.62431062783818692"/>
          <c:h val="0.995350666896864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735-0047-AC56-1C41DC771EAF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735-0047-AC56-1C41DC771EAF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735-0047-AC56-1C41DC771EAF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735-0047-AC56-1C41DC771EAF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735-0047-AC56-1C41DC771EAF}"/>
              </c:ext>
            </c:extLst>
          </c:dPt>
          <c:dPt>
            <c:idx val="1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735-0047-AC56-1C41DC771EAF}"/>
              </c:ext>
            </c:extLst>
          </c:dPt>
          <c:dPt>
            <c:idx val="12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C735-0047-AC56-1C41DC771EAF}"/>
              </c:ext>
            </c:extLst>
          </c:dPt>
          <c:dPt>
            <c:idx val="1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C735-0047-AC56-1C41DC771EAF}"/>
              </c:ext>
            </c:extLst>
          </c:dPt>
          <c:dPt>
            <c:idx val="15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C735-0047-AC56-1C41DC771EAF}"/>
              </c:ext>
            </c:extLst>
          </c:dPt>
          <c:dPt>
            <c:idx val="16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C735-0047-AC56-1C41DC771EAF}"/>
              </c:ext>
            </c:extLst>
          </c:dPt>
          <c:dPt>
            <c:idx val="17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C735-0047-AC56-1C41DC771EAF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Some other reason</c:v>
                </c:pt>
                <c:pt idx="1">
                  <c:v>I didn't have time</c:v>
                </c:pt>
                <c:pt idx="2">
                  <c:v>I wasn't sure who to contact</c:v>
                </c:pt>
                <c:pt idx="3">
                  <c:v>I wasn't sure I had the right to appeal the denial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4.6600000000000003E-2</c:v>
                </c:pt>
                <c:pt idx="1">
                  <c:v>0.2303</c:v>
                </c:pt>
                <c:pt idx="2">
                  <c:v>0.40439999999999998</c:v>
                </c:pt>
                <c:pt idx="3">
                  <c:v>0.4546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C735-0047-AC56-1C41DC771E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axId val="1702768639"/>
        <c:axId val="1708641503"/>
      </c:barChart>
      <c:catAx>
        <c:axId val="17027686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8641503"/>
        <c:crosses val="autoZero"/>
        <c:auto val="1"/>
        <c:lblAlgn val="ctr"/>
        <c:lblOffset val="100"/>
        <c:noMultiLvlLbl val="0"/>
      </c:catAx>
      <c:valAx>
        <c:axId val="1708641503"/>
        <c:scaling>
          <c:orientation val="minMax"/>
          <c:max val="0.85000000000000009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17027686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6C9EE3B-C1C7-0A9E-1B9C-4A6F42F209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703595-D420-1271-7BED-101D2B0AB2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8C1FE0-4724-4B4F-ADDB-F4A45D4EAD25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27B553-FCC3-1E1B-3521-3C9B83415DF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9F8294-B028-C867-899F-F17ED69E2B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33E96-7AC2-462E-B6D9-5F60CFC43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3020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EACACA8-BF15-4817-8018-28AE3571878B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CA42A48-A7AA-4E15-8903-39C90B06B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95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jqpw-jz55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1499" y="6394513"/>
            <a:ext cx="6865329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>
                <a:latin typeface="Arial" panose="020B0604020202020204" pitchFamily="34" charset="0"/>
                <a:cs typeface="Arial" panose="020B0604020202020204" pitchFamily="34" charset="0"/>
              </a:rPr>
              <a:t>Source: Avni Gupta et al., </a:t>
            </a:r>
            <a:r>
              <a:rPr lang="en-US" sz="800" b="0" i="1">
                <a:latin typeface="Arial" panose="020B0604020202020204" pitchFamily="34" charset="0"/>
                <a:cs typeface="Arial" panose="020B0604020202020204" pitchFamily="34" charset="0"/>
              </a:rPr>
              <a:t>Unforeseen Health Care Bills and Coverage Denials by Health Insurers in the U.S.</a:t>
            </a:r>
            <a:r>
              <a:rPr lang="en-US" sz="800" b="0" i="0">
                <a:latin typeface="Arial" panose="020B0604020202020204" pitchFamily="34" charset="0"/>
                <a:cs typeface="Arial" panose="020B0604020202020204" pitchFamily="34" charset="0"/>
              </a:rPr>
              <a:t> (Commonwealth Fund, July 2024). https://</a:t>
            </a:r>
            <a:r>
              <a:rPr lang="en-US" sz="800" b="0" i="0" err="1">
                <a:latin typeface="Arial" panose="020B0604020202020204" pitchFamily="34" charset="0"/>
                <a:cs typeface="Arial" panose="020B0604020202020204" pitchFamily="34" charset="0"/>
              </a:rPr>
              <a:t>doi.org</a:t>
            </a:r>
            <a:r>
              <a:rPr lang="en-US" sz="800" b="0" i="0">
                <a:latin typeface="Arial" panose="020B0604020202020204" pitchFamily="34" charset="0"/>
                <a:cs typeface="Arial" panose="020B0604020202020204" pitchFamily="34" charset="0"/>
              </a:rPr>
              <a:t>/10.26099/jqpw-jz55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b="0" i="0" spc="-50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344918"/>
            <a:ext cx="8961120" cy="4265828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+mj-lt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+mn-lt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8DCAC2DF-428F-0247-A8CB-28A251E9B33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1044415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1279367113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7262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12A7DB-00AA-4B45-A271-52E23B3215EA}"/>
              </a:ext>
            </a:extLst>
          </p:cNvPr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>
              <a:latin typeface="Arial" panose="020B0604020202020204" pitchFamily="34" charset="0"/>
            </a:endParaRPr>
          </a:p>
        </p:txBody>
      </p:sp>
      <p:sp>
        <p:nvSpPr>
          <p:cNvPr id="3" name="Chart Placeholder 5">
            <a:extLst>
              <a:ext uri="{FF2B5EF4-FFF2-40B4-BE49-F238E27FC236}">
                <a16:creationId xmlns:a16="http://schemas.microsoft.com/office/drawing/2014/main" id="{1F9C27C3-804C-4F38-AD87-255F226C5766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71501" y="1534160"/>
            <a:ext cx="9000999" cy="4058649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BD3C9A03-64C1-41D8-AFC4-5DC62ED49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800" b="0" i="0" spc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CB0B400-8AFB-49B4-BCDB-EFB0F1BDF25A}"/>
              </a:ext>
            </a:extLst>
          </p:cNvPr>
          <p:cNvCxnSpPr>
            <a:cxnSpLocks/>
          </p:cNvCxnSpPr>
          <p:nvPr userDrawn="1"/>
        </p:nvCxnSpPr>
        <p:spPr>
          <a:xfrm flipH="1">
            <a:off x="71501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211570AE-1D78-C44B-A6C4-D0975EDB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000" b="0" i="0" spc="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3AB1ABF-C674-D0A5-F5AB-500A875A11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24FA92-CBAB-EAD0-4152-9DB1DD76FC78}"/>
              </a:ext>
            </a:extLst>
          </p:cNvPr>
          <p:cNvSpPr txBox="1"/>
          <p:nvPr userDrawn="1"/>
        </p:nvSpPr>
        <p:spPr>
          <a:xfrm>
            <a:off x="71500" y="6394513"/>
            <a:ext cx="6708124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Avni Gupta et al., </a:t>
            </a:r>
            <a:r>
              <a:rPr lang="en-US" sz="800" b="0" i="1" dirty="0">
                <a:latin typeface="Arial" panose="020B0604020202020204" pitchFamily="34" charset="0"/>
                <a:cs typeface="Arial" panose="020B0604020202020204" pitchFamily="34" charset="0"/>
              </a:rPr>
              <a:t>Unforeseen Health Care Bills and Coverage Denials by Health Insurers in the U.S.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 (Commonwealth Fund, Aug. 2024). 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https://doi.org/10.26099/jqpw-jz55</a:t>
            </a:r>
            <a:endParaRPr lang="en-US" sz="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23A1F87-15A7-E3F7-A324-65A790A0671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950408"/>
            <a:ext cx="8961120" cy="418861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100" b="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1621126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5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52861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</p:sldLayoutIdLst>
  <p:txStyles>
    <p:titleStyle>
      <a:lvl1pPr algn="l" defTabSz="685784" rtl="0" eaLnBrk="1" latinLnBrk="0" hangingPunct="1">
        <a:lnSpc>
          <a:spcPct val="86000"/>
        </a:lnSpc>
        <a:spcBef>
          <a:spcPct val="0"/>
        </a:spcBef>
        <a:buNone/>
        <a:defRPr sz="1800" b="0" i="0" kern="800" spc="-30">
          <a:solidFill>
            <a:schemeClr val="tx1"/>
          </a:solidFill>
          <a:latin typeface="Suisse Int'l" panose="020B0804000000000000" pitchFamily="34" charset="77"/>
          <a:ea typeface="+mj-ea"/>
          <a:cs typeface="+mj-cs"/>
        </a:defRPr>
      </a:lvl1pPr>
    </p:titleStyle>
    <p:bodyStyle>
      <a:lvl1pPr marL="128585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25" b="0" i="0" kern="800" spc="-8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1pPr>
      <a:lvl2pPr marL="258360" indent="-129776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2pPr>
      <a:lvl3pPr marL="386944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3pPr>
      <a:lvl4pPr marL="515528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4pPr>
      <a:lvl5pPr marL="644113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5pPr>
      <a:lvl6pPr marL="1885903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9">
            <a:extLst>
              <a:ext uri="{FF2B5EF4-FFF2-40B4-BE49-F238E27FC236}">
                <a16:creationId xmlns:a16="http://schemas.microsoft.com/office/drawing/2014/main" id="{111699DA-908C-F8D2-F905-86A7650ACEF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517890238"/>
              </p:ext>
            </p:extLst>
          </p:nvPr>
        </p:nvGraphicFramePr>
        <p:xfrm>
          <a:off x="71438" y="2194185"/>
          <a:ext cx="9001125" cy="3398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/>
              <a:t>Base: Adults ages 19–64 who were insured for all 12 months in the past year and were also insured at the time of the survey.</a:t>
            </a:r>
          </a:p>
          <a:p>
            <a:r>
              <a:rPr lang="en-US"/>
              <a:t>Note: Coverage type given at time of survey.</a:t>
            </a:r>
          </a:p>
          <a:p>
            <a:r>
              <a:rPr lang="en-US"/>
              <a:t>Data: Commonwealth Fund Affordability Survey (2023).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dirty="0"/>
              <a:t>More than t</a:t>
            </a:r>
            <a:r>
              <a:rPr lang="en-US" sz="2000" dirty="0"/>
              <a:t>wo of five working-age adults report being charged for a health service that they thought was free or covered by insurance.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1AD4E6C-4E7E-5FB9-4FA5-1B38C58B6E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408"/>
            <a:ext cx="8961120" cy="418861"/>
          </a:xfrm>
        </p:spPr>
        <p:txBody>
          <a:bodyPr/>
          <a:lstStyle/>
          <a:p>
            <a:r>
              <a:rPr lang="en-US"/>
              <a:t>Percentage of insured adults ages 19–64 who reported receiving a bill or being charged a copayment for a health care service that they thought was free or covered, by type of insurance coverage</a:t>
            </a:r>
          </a:p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018643-45B1-1368-FFFE-30A2718E83AB}"/>
              </a:ext>
            </a:extLst>
          </p:cNvPr>
          <p:cNvSpPr txBox="1"/>
          <p:nvPr/>
        </p:nvSpPr>
        <p:spPr>
          <a:xfrm>
            <a:off x="71439" y="1451073"/>
            <a:ext cx="7581112" cy="586145"/>
          </a:xfrm>
          <a:prstGeom prst="roundRect">
            <a:avLst>
              <a:gd name="adj" fmla="val 9886"/>
            </a:avLst>
          </a:prstGeom>
          <a:solidFill>
            <a:schemeClr val="accent1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square" lIns="457200" tIns="91440" rIns="91440" bIns="91440">
            <a:spAutoFit/>
          </a:bodyPr>
          <a:lstStyle/>
          <a:p>
            <a:r>
              <a:rPr lang="en-US" sz="1200">
                <a:ea typeface="Times New Roman" panose="02020603050405020304" pitchFamily="18" charset="0"/>
                <a:cs typeface="Times New Roman" panose="02020603050405020304" pitchFamily="18" charset="0"/>
              </a:rPr>
              <a:t>In the past 12 months have you or a family member received a bill or been charged a copayment for a health care service that you thought should have been free or covered by your insurance?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C89910E-07D5-8995-6F79-7A94A2C1B51D}"/>
              </a:ext>
            </a:extLst>
          </p:cNvPr>
          <p:cNvGrpSpPr>
            <a:grpSpLocks noChangeAspect="1"/>
          </p:cNvGrpSpPr>
          <p:nvPr/>
        </p:nvGrpSpPr>
        <p:grpSpPr>
          <a:xfrm>
            <a:off x="164772" y="1607564"/>
            <a:ext cx="274320" cy="308673"/>
            <a:chOff x="1752600" y="533400"/>
            <a:chExt cx="787400" cy="965200"/>
          </a:xfrm>
          <a:solidFill>
            <a:schemeClr val="tx2">
              <a:alpha val="39888"/>
            </a:schemeClr>
          </a:solidFill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2637BABD-387A-2200-BA84-0B736AF2C65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2600" y="533400"/>
              <a:ext cx="787400" cy="965200"/>
            </a:xfrm>
            <a:custGeom>
              <a:avLst/>
              <a:gdLst>
                <a:gd name="T0" fmla="*/ 0 w 496"/>
                <a:gd name="T1" fmla="*/ 390 h 608"/>
                <a:gd name="T2" fmla="*/ 2 w 496"/>
                <a:gd name="T3" fmla="*/ 410 h 608"/>
                <a:gd name="T4" fmla="*/ 18 w 496"/>
                <a:gd name="T5" fmla="*/ 448 h 608"/>
                <a:gd name="T6" fmla="*/ 46 w 496"/>
                <a:gd name="T7" fmla="*/ 476 h 608"/>
                <a:gd name="T8" fmla="*/ 84 w 496"/>
                <a:gd name="T9" fmla="*/ 492 h 608"/>
                <a:gd name="T10" fmla="*/ 198 w 496"/>
                <a:gd name="T11" fmla="*/ 494 h 608"/>
                <a:gd name="T12" fmla="*/ 318 w 496"/>
                <a:gd name="T13" fmla="*/ 598 h 608"/>
                <a:gd name="T14" fmla="*/ 334 w 496"/>
                <a:gd name="T15" fmla="*/ 606 h 608"/>
                <a:gd name="T16" fmla="*/ 346 w 496"/>
                <a:gd name="T17" fmla="*/ 608 h 608"/>
                <a:gd name="T18" fmla="*/ 352 w 496"/>
                <a:gd name="T19" fmla="*/ 608 h 608"/>
                <a:gd name="T20" fmla="*/ 366 w 496"/>
                <a:gd name="T21" fmla="*/ 602 h 608"/>
                <a:gd name="T22" fmla="*/ 376 w 496"/>
                <a:gd name="T23" fmla="*/ 592 h 608"/>
                <a:gd name="T24" fmla="*/ 382 w 496"/>
                <a:gd name="T25" fmla="*/ 576 h 608"/>
                <a:gd name="T26" fmla="*/ 382 w 496"/>
                <a:gd name="T27" fmla="*/ 494 h 608"/>
                <a:gd name="T28" fmla="*/ 390 w 496"/>
                <a:gd name="T29" fmla="*/ 494 h 608"/>
                <a:gd name="T30" fmla="*/ 432 w 496"/>
                <a:gd name="T31" fmla="*/ 486 h 608"/>
                <a:gd name="T32" fmla="*/ 464 w 496"/>
                <a:gd name="T33" fmla="*/ 464 h 608"/>
                <a:gd name="T34" fmla="*/ 488 w 496"/>
                <a:gd name="T35" fmla="*/ 430 h 608"/>
                <a:gd name="T36" fmla="*/ 496 w 496"/>
                <a:gd name="T37" fmla="*/ 390 h 608"/>
                <a:gd name="T38" fmla="*/ 496 w 496"/>
                <a:gd name="T39" fmla="*/ 104 h 608"/>
                <a:gd name="T40" fmla="*/ 488 w 496"/>
                <a:gd name="T41" fmla="*/ 64 h 608"/>
                <a:gd name="T42" fmla="*/ 464 w 496"/>
                <a:gd name="T43" fmla="*/ 30 h 608"/>
                <a:gd name="T44" fmla="*/ 432 w 496"/>
                <a:gd name="T45" fmla="*/ 8 h 608"/>
                <a:gd name="T46" fmla="*/ 390 w 496"/>
                <a:gd name="T47" fmla="*/ 0 h 608"/>
                <a:gd name="T48" fmla="*/ 106 w 496"/>
                <a:gd name="T49" fmla="*/ 0 h 608"/>
                <a:gd name="T50" fmla="*/ 64 w 496"/>
                <a:gd name="T51" fmla="*/ 8 h 608"/>
                <a:gd name="T52" fmla="*/ 32 w 496"/>
                <a:gd name="T53" fmla="*/ 30 h 608"/>
                <a:gd name="T54" fmla="*/ 8 w 496"/>
                <a:gd name="T55" fmla="*/ 64 h 608"/>
                <a:gd name="T56" fmla="*/ 0 w 496"/>
                <a:gd name="T57" fmla="*/ 104 h 608"/>
                <a:gd name="T58" fmla="*/ 54 w 496"/>
                <a:gd name="T59" fmla="*/ 104 h 608"/>
                <a:gd name="T60" fmla="*/ 56 w 496"/>
                <a:gd name="T61" fmla="*/ 94 h 608"/>
                <a:gd name="T62" fmla="*/ 62 w 496"/>
                <a:gd name="T63" fmla="*/ 76 h 608"/>
                <a:gd name="T64" fmla="*/ 76 w 496"/>
                <a:gd name="T65" fmla="*/ 62 h 608"/>
                <a:gd name="T66" fmla="*/ 94 w 496"/>
                <a:gd name="T67" fmla="*/ 54 h 608"/>
                <a:gd name="T68" fmla="*/ 390 w 496"/>
                <a:gd name="T69" fmla="*/ 52 h 608"/>
                <a:gd name="T70" fmla="*/ 402 w 496"/>
                <a:gd name="T71" fmla="*/ 54 h 608"/>
                <a:gd name="T72" fmla="*/ 420 w 496"/>
                <a:gd name="T73" fmla="*/ 62 h 608"/>
                <a:gd name="T74" fmla="*/ 434 w 496"/>
                <a:gd name="T75" fmla="*/ 76 h 608"/>
                <a:gd name="T76" fmla="*/ 440 w 496"/>
                <a:gd name="T77" fmla="*/ 94 h 608"/>
                <a:gd name="T78" fmla="*/ 442 w 496"/>
                <a:gd name="T79" fmla="*/ 390 h 608"/>
                <a:gd name="T80" fmla="*/ 440 w 496"/>
                <a:gd name="T81" fmla="*/ 400 h 608"/>
                <a:gd name="T82" fmla="*/ 434 w 496"/>
                <a:gd name="T83" fmla="*/ 418 h 608"/>
                <a:gd name="T84" fmla="*/ 420 w 496"/>
                <a:gd name="T85" fmla="*/ 432 h 608"/>
                <a:gd name="T86" fmla="*/ 402 w 496"/>
                <a:gd name="T87" fmla="*/ 440 h 608"/>
                <a:gd name="T88" fmla="*/ 328 w 496"/>
                <a:gd name="T89" fmla="*/ 440 h 608"/>
                <a:gd name="T90" fmla="*/ 218 w 496"/>
                <a:gd name="T91" fmla="*/ 440 h 608"/>
                <a:gd name="T92" fmla="*/ 106 w 496"/>
                <a:gd name="T93" fmla="*/ 440 h 608"/>
                <a:gd name="T94" fmla="*/ 86 w 496"/>
                <a:gd name="T95" fmla="*/ 436 h 608"/>
                <a:gd name="T96" fmla="*/ 70 w 496"/>
                <a:gd name="T97" fmla="*/ 426 h 608"/>
                <a:gd name="T98" fmla="*/ 58 w 496"/>
                <a:gd name="T99" fmla="*/ 410 h 608"/>
                <a:gd name="T100" fmla="*/ 54 w 496"/>
                <a:gd name="T101" fmla="*/ 390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96" h="608">
                  <a:moveTo>
                    <a:pt x="0" y="104"/>
                  </a:moveTo>
                  <a:lnTo>
                    <a:pt x="0" y="390"/>
                  </a:lnTo>
                  <a:lnTo>
                    <a:pt x="0" y="390"/>
                  </a:lnTo>
                  <a:lnTo>
                    <a:pt x="2" y="410"/>
                  </a:lnTo>
                  <a:lnTo>
                    <a:pt x="8" y="430"/>
                  </a:lnTo>
                  <a:lnTo>
                    <a:pt x="18" y="448"/>
                  </a:lnTo>
                  <a:lnTo>
                    <a:pt x="32" y="464"/>
                  </a:lnTo>
                  <a:lnTo>
                    <a:pt x="46" y="476"/>
                  </a:lnTo>
                  <a:lnTo>
                    <a:pt x="64" y="486"/>
                  </a:lnTo>
                  <a:lnTo>
                    <a:pt x="84" y="492"/>
                  </a:lnTo>
                  <a:lnTo>
                    <a:pt x="106" y="494"/>
                  </a:lnTo>
                  <a:lnTo>
                    <a:pt x="198" y="494"/>
                  </a:lnTo>
                  <a:lnTo>
                    <a:pt x="318" y="598"/>
                  </a:lnTo>
                  <a:lnTo>
                    <a:pt x="318" y="598"/>
                  </a:lnTo>
                  <a:lnTo>
                    <a:pt x="326" y="602"/>
                  </a:lnTo>
                  <a:lnTo>
                    <a:pt x="334" y="606"/>
                  </a:lnTo>
                  <a:lnTo>
                    <a:pt x="340" y="608"/>
                  </a:lnTo>
                  <a:lnTo>
                    <a:pt x="346" y="608"/>
                  </a:lnTo>
                  <a:lnTo>
                    <a:pt x="346" y="608"/>
                  </a:lnTo>
                  <a:lnTo>
                    <a:pt x="352" y="608"/>
                  </a:lnTo>
                  <a:lnTo>
                    <a:pt x="360" y="606"/>
                  </a:lnTo>
                  <a:lnTo>
                    <a:pt x="366" y="602"/>
                  </a:lnTo>
                  <a:lnTo>
                    <a:pt x="372" y="598"/>
                  </a:lnTo>
                  <a:lnTo>
                    <a:pt x="376" y="592"/>
                  </a:lnTo>
                  <a:lnTo>
                    <a:pt x="380" y="586"/>
                  </a:lnTo>
                  <a:lnTo>
                    <a:pt x="382" y="576"/>
                  </a:lnTo>
                  <a:lnTo>
                    <a:pt x="382" y="568"/>
                  </a:lnTo>
                  <a:lnTo>
                    <a:pt x="382" y="494"/>
                  </a:lnTo>
                  <a:lnTo>
                    <a:pt x="390" y="494"/>
                  </a:lnTo>
                  <a:lnTo>
                    <a:pt x="390" y="494"/>
                  </a:lnTo>
                  <a:lnTo>
                    <a:pt x="412" y="492"/>
                  </a:lnTo>
                  <a:lnTo>
                    <a:pt x="432" y="486"/>
                  </a:lnTo>
                  <a:lnTo>
                    <a:pt x="450" y="476"/>
                  </a:lnTo>
                  <a:lnTo>
                    <a:pt x="464" y="464"/>
                  </a:lnTo>
                  <a:lnTo>
                    <a:pt x="478" y="448"/>
                  </a:lnTo>
                  <a:lnTo>
                    <a:pt x="488" y="430"/>
                  </a:lnTo>
                  <a:lnTo>
                    <a:pt x="494" y="410"/>
                  </a:lnTo>
                  <a:lnTo>
                    <a:pt x="496" y="390"/>
                  </a:lnTo>
                  <a:lnTo>
                    <a:pt x="496" y="104"/>
                  </a:lnTo>
                  <a:lnTo>
                    <a:pt x="496" y="104"/>
                  </a:lnTo>
                  <a:lnTo>
                    <a:pt x="494" y="82"/>
                  </a:lnTo>
                  <a:lnTo>
                    <a:pt x="488" y="64"/>
                  </a:lnTo>
                  <a:lnTo>
                    <a:pt x="478" y="46"/>
                  </a:lnTo>
                  <a:lnTo>
                    <a:pt x="464" y="30"/>
                  </a:lnTo>
                  <a:lnTo>
                    <a:pt x="450" y="18"/>
                  </a:lnTo>
                  <a:lnTo>
                    <a:pt x="432" y="8"/>
                  </a:lnTo>
                  <a:lnTo>
                    <a:pt x="412" y="2"/>
                  </a:lnTo>
                  <a:lnTo>
                    <a:pt x="390" y="0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84" y="2"/>
                  </a:lnTo>
                  <a:lnTo>
                    <a:pt x="64" y="8"/>
                  </a:lnTo>
                  <a:lnTo>
                    <a:pt x="46" y="18"/>
                  </a:lnTo>
                  <a:lnTo>
                    <a:pt x="32" y="30"/>
                  </a:lnTo>
                  <a:lnTo>
                    <a:pt x="18" y="46"/>
                  </a:lnTo>
                  <a:lnTo>
                    <a:pt x="8" y="64"/>
                  </a:lnTo>
                  <a:lnTo>
                    <a:pt x="2" y="82"/>
                  </a:lnTo>
                  <a:lnTo>
                    <a:pt x="0" y="104"/>
                  </a:lnTo>
                  <a:lnTo>
                    <a:pt x="0" y="104"/>
                  </a:lnTo>
                  <a:close/>
                  <a:moveTo>
                    <a:pt x="54" y="104"/>
                  </a:moveTo>
                  <a:lnTo>
                    <a:pt x="54" y="104"/>
                  </a:lnTo>
                  <a:lnTo>
                    <a:pt x="56" y="94"/>
                  </a:lnTo>
                  <a:lnTo>
                    <a:pt x="58" y="84"/>
                  </a:lnTo>
                  <a:lnTo>
                    <a:pt x="62" y="76"/>
                  </a:lnTo>
                  <a:lnTo>
                    <a:pt x="70" y="68"/>
                  </a:lnTo>
                  <a:lnTo>
                    <a:pt x="76" y="62"/>
                  </a:lnTo>
                  <a:lnTo>
                    <a:pt x="86" y="56"/>
                  </a:lnTo>
                  <a:lnTo>
                    <a:pt x="94" y="54"/>
                  </a:lnTo>
                  <a:lnTo>
                    <a:pt x="106" y="52"/>
                  </a:lnTo>
                  <a:lnTo>
                    <a:pt x="390" y="52"/>
                  </a:lnTo>
                  <a:lnTo>
                    <a:pt x="390" y="52"/>
                  </a:lnTo>
                  <a:lnTo>
                    <a:pt x="402" y="54"/>
                  </a:lnTo>
                  <a:lnTo>
                    <a:pt x="410" y="56"/>
                  </a:lnTo>
                  <a:lnTo>
                    <a:pt x="420" y="62"/>
                  </a:lnTo>
                  <a:lnTo>
                    <a:pt x="426" y="68"/>
                  </a:lnTo>
                  <a:lnTo>
                    <a:pt x="434" y="76"/>
                  </a:lnTo>
                  <a:lnTo>
                    <a:pt x="438" y="84"/>
                  </a:lnTo>
                  <a:lnTo>
                    <a:pt x="440" y="94"/>
                  </a:lnTo>
                  <a:lnTo>
                    <a:pt x="442" y="104"/>
                  </a:lnTo>
                  <a:lnTo>
                    <a:pt x="442" y="390"/>
                  </a:lnTo>
                  <a:lnTo>
                    <a:pt x="442" y="390"/>
                  </a:lnTo>
                  <a:lnTo>
                    <a:pt x="440" y="400"/>
                  </a:lnTo>
                  <a:lnTo>
                    <a:pt x="438" y="410"/>
                  </a:lnTo>
                  <a:lnTo>
                    <a:pt x="434" y="418"/>
                  </a:lnTo>
                  <a:lnTo>
                    <a:pt x="426" y="426"/>
                  </a:lnTo>
                  <a:lnTo>
                    <a:pt x="420" y="432"/>
                  </a:lnTo>
                  <a:lnTo>
                    <a:pt x="410" y="436"/>
                  </a:lnTo>
                  <a:lnTo>
                    <a:pt x="402" y="440"/>
                  </a:lnTo>
                  <a:lnTo>
                    <a:pt x="390" y="440"/>
                  </a:lnTo>
                  <a:lnTo>
                    <a:pt x="328" y="440"/>
                  </a:lnTo>
                  <a:lnTo>
                    <a:pt x="328" y="536"/>
                  </a:lnTo>
                  <a:lnTo>
                    <a:pt x="218" y="440"/>
                  </a:lnTo>
                  <a:lnTo>
                    <a:pt x="106" y="440"/>
                  </a:lnTo>
                  <a:lnTo>
                    <a:pt x="106" y="440"/>
                  </a:lnTo>
                  <a:lnTo>
                    <a:pt x="94" y="440"/>
                  </a:lnTo>
                  <a:lnTo>
                    <a:pt x="86" y="436"/>
                  </a:lnTo>
                  <a:lnTo>
                    <a:pt x="76" y="432"/>
                  </a:lnTo>
                  <a:lnTo>
                    <a:pt x="70" y="426"/>
                  </a:lnTo>
                  <a:lnTo>
                    <a:pt x="62" y="418"/>
                  </a:lnTo>
                  <a:lnTo>
                    <a:pt x="58" y="410"/>
                  </a:lnTo>
                  <a:lnTo>
                    <a:pt x="56" y="400"/>
                  </a:lnTo>
                  <a:lnTo>
                    <a:pt x="54" y="390"/>
                  </a:lnTo>
                  <a:lnTo>
                    <a:pt x="54" y="1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9D54572-F65D-CA7D-06DC-A7AF193FFC5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3275" y="1073150"/>
              <a:ext cx="117475" cy="104775"/>
            </a:xfrm>
            <a:custGeom>
              <a:avLst/>
              <a:gdLst>
                <a:gd name="T0" fmla="*/ 36 w 74"/>
                <a:gd name="T1" fmla="*/ 0 h 66"/>
                <a:gd name="T2" fmla="*/ 36 w 74"/>
                <a:gd name="T3" fmla="*/ 0 h 66"/>
                <a:gd name="T4" fmla="*/ 22 w 74"/>
                <a:gd name="T5" fmla="*/ 4 h 66"/>
                <a:gd name="T6" fmla="*/ 16 w 74"/>
                <a:gd name="T7" fmla="*/ 6 h 66"/>
                <a:gd name="T8" fmla="*/ 10 w 74"/>
                <a:gd name="T9" fmla="*/ 10 h 66"/>
                <a:gd name="T10" fmla="*/ 10 w 74"/>
                <a:gd name="T11" fmla="*/ 10 h 66"/>
                <a:gd name="T12" fmla="*/ 6 w 74"/>
                <a:gd name="T13" fmla="*/ 14 h 66"/>
                <a:gd name="T14" fmla="*/ 4 w 74"/>
                <a:gd name="T15" fmla="*/ 20 h 66"/>
                <a:gd name="T16" fmla="*/ 2 w 74"/>
                <a:gd name="T17" fmla="*/ 26 h 66"/>
                <a:gd name="T18" fmla="*/ 0 w 74"/>
                <a:gd name="T19" fmla="*/ 34 h 66"/>
                <a:gd name="T20" fmla="*/ 0 w 74"/>
                <a:gd name="T21" fmla="*/ 34 h 66"/>
                <a:gd name="T22" fmla="*/ 2 w 74"/>
                <a:gd name="T23" fmla="*/ 40 h 66"/>
                <a:gd name="T24" fmla="*/ 4 w 74"/>
                <a:gd name="T25" fmla="*/ 46 h 66"/>
                <a:gd name="T26" fmla="*/ 6 w 74"/>
                <a:gd name="T27" fmla="*/ 52 h 66"/>
                <a:gd name="T28" fmla="*/ 10 w 74"/>
                <a:gd name="T29" fmla="*/ 58 h 66"/>
                <a:gd name="T30" fmla="*/ 10 w 74"/>
                <a:gd name="T31" fmla="*/ 58 h 66"/>
                <a:gd name="T32" fmla="*/ 16 w 74"/>
                <a:gd name="T33" fmla="*/ 62 h 66"/>
                <a:gd name="T34" fmla="*/ 22 w 74"/>
                <a:gd name="T35" fmla="*/ 64 h 66"/>
                <a:gd name="T36" fmla="*/ 28 w 74"/>
                <a:gd name="T37" fmla="*/ 66 h 66"/>
                <a:gd name="T38" fmla="*/ 36 w 74"/>
                <a:gd name="T39" fmla="*/ 66 h 66"/>
                <a:gd name="T40" fmla="*/ 36 w 74"/>
                <a:gd name="T41" fmla="*/ 66 h 66"/>
                <a:gd name="T42" fmla="*/ 44 w 74"/>
                <a:gd name="T43" fmla="*/ 66 h 66"/>
                <a:gd name="T44" fmla="*/ 52 w 74"/>
                <a:gd name="T45" fmla="*/ 64 h 66"/>
                <a:gd name="T46" fmla="*/ 58 w 74"/>
                <a:gd name="T47" fmla="*/ 62 h 66"/>
                <a:gd name="T48" fmla="*/ 64 w 74"/>
                <a:gd name="T49" fmla="*/ 58 h 66"/>
                <a:gd name="T50" fmla="*/ 64 w 74"/>
                <a:gd name="T51" fmla="*/ 58 h 66"/>
                <a:gd name="T52" fmla="*/ 68 w 74"/>
                <a:gd name="T53" fmla="*/ 52 h 66"/>
                <a:gd name="T54" fmla="*/ 70 w 74"/>
                <a:gd name="T55" fmla="*/ 46 h 66"/>
                <a:gd name="T56" fmla="*/ 72 w 74"/>
                <a:gd name="T57" fmla="*/ 40 h 66"/>
                <a:gd name="T58" fmla="*/ 74 w 74"/>
                <a:gd name="T59" fmla="*/ 34 h 66"/>
                <a:gd name="T60" fmla="*/ 74 w 74"/>
                <a:gd name="T61" fmla="*/ 34 h 66"/>
                <a:gd name="T62" fmla="*/ 72 w 74"/>
                <a:gd name="T63" fmla="*/ 26 h 66"/>
                <a:gd name="T64" fmla="*/ 70 w 74"/>
                <a:gd name="T65" fmla="*/ 20 h 66"/>
                <a:gd name="T66" fmla="*/ 68 w 74"/>
                <a:gd name="T67" fmla="*/ 14 h 66"/>
                <a:gd name="T68" fmla="*/ 64 w 74"/>
                <a:gd name="T69" fmla="*/ 10 h 66"/>
                <a:gd name="T70" fmla="*/ 64 w 74"/>
                <a:gd name="T71" fmla="*/ 10 h 66"/>
                <a:gd name="T72" fmla="*/ 58 w 74"/>
                <a:gd name="T73" fmla="*/ 6 h 66"/>
                <a:gd name="T74" fmla="*/ 52 w 74"/>
                <a:gd name="T75" fmla="*/ 4 h 66"/>
                <a:gd name="T76" fmla="*/ 36 w 74"/>
                <a:gd name="T77" fmla="*/ 0 h 66"/>
                <a:gd name="T78" fmla="*/ 36 w 74"/>
                <a:gd name="T7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4" h="66">
                  <a:moveTo>
                    <a:pt x="36" y="0"/>
                  </a:moveTo>
                  <a:lnTo>
                    <a:pt x="36" y="0"/>
                  </a:lnTo>
                  <a:lnTo>
                    <a:pt x="22" y="4"/>
                  </a:lnTo>
                  <a:lnTo>
                    <a:pt x="16" y="6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6" y="14"/>
                  </a:lnTo>
                  <a:lnTo>
                    <a:pt x="4" y="20"/>
                  </a:lnTo>
                  <a:lnTo>
                    <a:pt x="2" y="2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6" y="52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6" y="62"/>
                  </a:lnTo>
                  <a:lnTo>
                    <a:pt x="22" y="64"/>
                  </a:lnTo>
                  <a:lnTo>
                    <a:pt x="28" y="66"/>
                  </a:lnTo>
                  <a:lnTo>
                    <a:pt x="36" y="66"/>
                  </a:lnTo>
                  <a:lnTo>
                    <a:pt x="36" y="66"/>
                  </a:lnTo>
                  <a:lnTo>
                    <a:pt x="44" y="66"/>
                  </a:lnTo>
                  <a:lnTo>
                    <a:pt x="52" y="64"/>
                  </a:lnTo>
                  <a:lnTo>
                    <a:pt x="58" y="62"/>
                  </a:lnTo>
                  <a:lnTo>
                    <a:pt x="64" y="58"/>
                  </a:lnTo>
                  <a:lnTo>
                    <a:pt x="64" y="58"/>
                  </a:lnTo>
                  <a:lnTo>
                    <a:pt x="68" y="52"/>
                  </a:lnTo>
                  <a:lnTo>
                    <a:pt x="70" y="46"/>
                  </a:lnTo>
                  <a:lnTo>
                    <a:pt x="72" y="40"/>
                  </a:lnTo>
                  <a:lnTo>
                    <a:pt x="74" y="34"/>
                  </a:lnTo>
                  <a:lnTo>
                    <a:pt x="74" y="34"/>
                  </a:lnTo>
                  <a:lnTo>
                    <a:pt x="72" y="26"/>
                  </a:lnTo>
                  <a:lnTo>
                    <a:pt x="70" y="20"/>
                  </a:lnTo>
                  <a:lnTo>
                    <a:pt x="68" y="14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58" y="6"/>
                  </a:lnTo>
                  <a:lnTo>
                    <a:pt x="52" y="4"/>
                  </a:lnTo>
                  <a:lnTo>
                    <a:pt x="36" y="0"/>
                  </a:lnTo>
                  <a:lnTo>
                    <a:pt x="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43836210-5C61-7F1E-B99A-823B4B912B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6599" y="701676"/>
              <a:ext cx="292100" cy="330201"/>
            </a:xfrm>
            <a:custGeom>
              <a:avLst/>
              <a:gdLst>
                <a:gd name="T0" fmla="*/ 160 w 184"/>
                <a:gd name="T1" fmla="*/ 18 h 208"/>
                <a:gd name="T2" fmla="*/ 132 w 184"/>
                <a:gd name="T3" fmla="*/ 4 h 208"/>
                <a:gd name="T4" fmla="*/ 94 w 184"/>
                <a:gd name="T5" fmla="*/ 0 h 208"/>
                <a:gd name="T6" fmla="*/ 64 w 184"/>
                <a:gd name="T7" fmla="*/ 2 h 208"/>
                <a:gd name="T8" fmla="*/ 40 w 184"/>
                <a:gd name="T9" fmla="*/ 8 h 208"/>
                <a:gd name="T10" fmla="*/ 0 w 184"/>
                <a:gd name="T11" fmla="*/ 26 h 208"/>
                <a:gd name="T12" fmla="*/ 24 w 184"/>
                <a:gd name="T13" fmla="*/ 70 h 208"/>
                <a:gd name="T14" fmla="*/ 36 w 184"/>
                <a:gd name="T15" fmla="*/ 62 h 208"/>
                <a:gd name="T16" fmla="*/ 52 w 184"/>
                <a:gd name="T17" fmla="*/ 54 h 208"/>
                <a:gd name="T18" fmla="*/ 68 w 184"/>
                <a:gd name="T19" fmla="*/ 50 h 208"/>
                <a:gd name="T20" fmla="*/ 84 w 184"/>
                <a:gd name="T21" fmla="*/ 48 h 208"/>
                <a:gd name="T22" fmla="*/ 110 w 184"/>
                <a:gd name="T23" fmla="*/ 52 h 208"/>
                <a:gd name="T24" fmla="*/ 116 w 184"/>
                <a:gd name="T25" fmla="*/ 56 h 208"/>
                <a:gd name="T26" fmla="*/ 122 w 184"/>
                <a:gd name="T27" fmla="*/ 66 h 208"/>
                <a:gd name="T28" fmla="*/ 124 w 184"/>
                <a:gd name="T29" fmla="*/ 78 h 208"/>
                <a:gd name="T30" fmla="*/ 118 w 184"/>
                <a:gd name="T31" fmla="*/ 96 h 208"/>
                <a:gd name="T32" fmla="*/ 112 w 184"/>
                <a:gd name="T33" fmla="*/ 104 h 208"/>
                <a:gd name="T34" fmla="*/ 102 w 184"/>
                <a:gd name="T35" fmla="*/ 110 h 208"/>
                <a:gd name="T36" fmla="*/ 84 w 184"/>
                <a:gd name="T37" fmla="*/ 124 h 208"/>
                <a:gd name="T38" fmla="*/ 66 w 184"/>
                <a:gd name="T39" fmla="*/ 142 h 208"/>
                <a:gd name="T40" fmla="*/ 58 w 184"/>
                <a:gd name="T41" fmla="*/ 154 h 208"/>
                <a:gd name="T42" fmla="*/ 54 w 184"/>
                <a:gd name="T43" fmla="*/ 168 h 208"/>
                <a:gd name="T44" fmla="*/ 52 w 184"/>
                <a:gd name="T45" fmla="*/ 208 h 208"/>
                <a:gd name="T46" fmla="*/ 102 w 184"/>
                <a:gd name="T47" fmla="*/ 208 h 208"/>
                <a:gd name="T48" fmla="*/ 108 w 184"/>
                <a:gd name="T49" fmla="*/ 180 h 208"/>
                <a:gd name="T50" fmla="*/ 114 w 184"/>
                <a:gd name="T51" fmla="*/ 168 h 208"/>
                <a:gd name="T52" fmla="*/ 124 w 184"/>
                <a:gd name="T53" fmla="*/ 160 h 208"/>
                <a:gd name="T54" fmla="*/ 144 w 184"/>
                <a:gd name="T55" fmla="*/ 146 h 208"/>
                <a:gd name="T56" fmla="*/ 162 w 184"/>
                <a:gd name="T57" fmla="*/ 130 h 208"/>
                <a:gd name="T58" fmla="*/ 172 w 184"/>
                <a:gd name="T59" fmla="*/ 120 h 208"/>
                <a:gd name="T60" fmla="*/ 178 w 184"/>
                <a:gd name="T61" fmla="*/ 106 h 208"/>
                <a:gd name="T62" fmla="*/ 184 w 184"/>
                <a:gd name="T63" fmla="*/ 70 h 208"/>
                <a:gd name="T64" fmla="*/ 182 w 184"/>
                <a:gd name="T65" fmla="*/ 54 h 208"/>
                <a:gd name="T66" fmla="*/ 170 w 184"/>
                <a:gd name="T67" fmla="*/ 30 h 208"/>
                <a:gd name="T68" fmla="*/ 160 w 184"/>
                <a:gd name="T69" fmla="*/ 1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84" h="208">
                  <a:moveTo>
                    <a:pt x="160" y="18"/>
                  </a:moveTo>
                  <a:lnTo>
                    <a:pt x="160" y="18"/>
                  </a:lnTo>
                  <a:lnTo>
                    <a:pt x="146" y="10"/>
                  </a:lnTo>
                  <a:lnTo>
                    <a:pt x="132" y="4"/>
                  </a:lnTo>
                  <a:lnTo>
                    <a:pt x="114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64" y="2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18" y="16"/>
                  </a:lnTo>
                  <a:lnTo>
                    <a:pt x="0" y="2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36" y="62"/>
                  </a:lnTo>
                  <a:lnTo>
                    <a:pt x="36" y="62"/>
                  </a:lnTo>
                  <a:lnTo>
                    <a:pt x="52" y="54"/>
                  </a:lnTo>
                  <a:lnTo>
                    <a:pt x="52" y="54"/>
                  </a:lnTo>
                  <a:lnTo>
                    <a:pt x="68" y="50"/>
                  </a:lnTo>
                  <a:lnTo>
                    <a:pt x="68" y="50"/>
                  </a:lnTo>
                  <a:lnTo>
                    <a:pt x="84" y="48"/>
                  </a:lnTo>
                  <a:lnTo>
                    <a:pt x="84" y="48"/>
                  </a:lnTo>
                  <a:lnTo>
                    <a:pt x="104" y="50"/>
                  </a:lnTo>
                  <a:lnTo>
                    <a:pt x="110" y="52"/>
                  </a:lnTo>
                  <a:lnTo>
                    <a:pt x="116" y="56"/>
                  </a:lnTo>
                  <a:lnTo>
                    <a:pt x="116" y="56"/>
                  </a:lnTo>
                  <a:lnTo>
                    <a:pt x="120" y="60"/>
                  </a:lnTo>
                  <a:lnTo>
                    <a:pt x="122" y="66"/>
                  </a:lnTo>
                  <a:lnTo>
                    <a:pt x="124" y="78"/>
                  </a:lnTo>
                  <a:lnTo>
                    <a:pt x="124" y="78"/>
                  </a:lnTo>
                  <a:lnTo>
                    <a:pt x="122" y="88"/>
                  </a:lnTo>
                  <a:lnTo>
                    <a:pt x="118" y="96"/>
                  </a:lnTo>
                  <a:lnTo>
                    <a:pt x="118" y="96"/>
                  </a:lnTo>
                  <a:lnTo>
                    <a:pt x="112" y="104"/>
                  </a:lnTo>
                  <a:lnTo>
                    <a:pt x="102" y="110"/>
                  </a:lnTo>
                  <a:lnTo>
                    <a:pt x="102" y="110"/>
                  </a:lnTo>
                  <a:lnTo>
                    <a:pt x="84" y="124"/>
                  </a:lnTo>
                  <a:lnTo>
                    <a:pt x="84" y="124"/>
                  </a:lnTo>
                  <a:lnTo>
                    <a:pt x="74" y="132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58" y="154"/>
                  </a:lnTo>
                  <a:lnTo>
                    <a:pt x="54" y="168"/>
                  </a:lnTo>
                  <a:lnTo>
                    <a:pt x="54" y="168"/>
                  </a:lnTo>
                  <a:lnTo>
                    <a:pt x="50" y="186"/>
                  </a:lnTo>
                  <a:lnTo>
                    <a:pt x="52" y="208"/>
                  </a:lnTo>
                  <a:lnTo>
                    <a:pt x="102" y="208"/>
                  </a:lnTo>
                  <a:lnTo>
                    <a:pt x="102" y="208"/>
                  </a:lnTo>
                  <a:lnTo>
                    <a:pt x="104" y="192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4" y="168"/>
                  </a:lnTo>
                  <a:lnTo>
                    <a:pt x="124" y="160"/>
                  </a:lnTo>
                  <a:lnTo>
                    <a:pt x="124" y="160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54" y="138"/>
                  </a:lnTo>
                  <a:lnTo>
                    <a:pt x="162" y="130"/>
                  </a:lnTo>
                  <a:lnTo>
                    <a:pt x="162" y="130"/>
                  </a:lnTo>
                  <a:lnTo>
                    <a:pt x="172" y="120"/>
                  </a:lnTo>
                  <a:lnTo>
                    <a:pt x="178" y="106"/>
                  </a:lnTo>
                  <a:lnTo>
                    <a:pt x="178" y="106"/>
                  </a:lnTo>
                  <a:lnTo>
                    <a:pt x="182" y="90"/>
                  </a:lnTo>
                  <a:lnTo>
                    <a:pt x="184" y="70"/>
                  </a:lnTo>
                  <a:lnTo>
                    <a:pt x="184" y="70"/>
                  </a:lnTo>
                  <a:lnTo>
                    <a:pt x="182" y="54"/>
                  </a:lnTo>
                  <a:lnTo>
                    <a:pt x="178" y="42"/>
                  </a:lnTo>
                  <a:lnTo>
                    <a:pt x="170" y="30"/>
                  </a:lnTo>
                  <a:lnTo>
                    <a:pt x="160" y="18"/>
                  </a:lnTo>
                  <a:lnTo>
                    <a:pt x="16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36920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0E3E63-15AB-1B81-65E0-B99760E0926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Base: Adults ages 19–64 who were insured at time of survey, were denied coverage for a medical screening, procedure, or treatment recommended by a doctor for them or a family member in the past 12 months, and who appealed insurer decision to deny them coverage.</a:t>
            </a:r>
          </a:p>
          <a:p>
            <a:r>
              <a:rPr lang="en-US" dirty="0"/>
              <a:t>Data: Commonwealth Fund Affordability Survey (2023).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27F4EB-AEF9-D4DF-C9BF-D0DAA8D8E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/>
          <a:lstStyle/>
          <a:p>
            <a:r>
              <a:rPr lang="en-US"/>
              <a:t>Half of those who challenged their care denials said their insurer ultimately approved their care.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86C296-D013-FF06-F870-F484297CD96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408"/>
            <a:ext cx="8961120" cy="418861"/>
          </a:xfrm>
        </p:spPr>
        <p:txBody>
          <a:bodyPr>
            <a:normAutofit/>
          </a:bodyPr>
          <a:lstStyle/>
          <a:p>
            <a:r>
              <a:rPr lang="en-US" noProof="0"/>
              <a:t>Percentage of insured adults ages 19–64</a:t>
            </a:r>
            <a:r>
              <a:rPr lang="en-US"/>
              <a:t> who</a:t>
            </a:r>
            <a:r>
              <a:rPr lang="en-US" noProof="0"/>
              <a:t> appeal</a:t>
            </a:r>
            <a:r>
              <a:rPr lang="en-US"/>
              <a:t>ed</a:t>
            </a:r>
            <a:r>
              <a:rPr lang="en-US" noProof="0"/>
              <a:t> insurer denial of service(s)</a:t>
            </a:r>
            <a:r>
              <a:rPr lang="en-US"/>
              <a:t>, by the outcome of appeal</a:t>
            </a:r>
            <a:endParaRPr lang="en-US" noProof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88B919B6-7394-92B2-2992-BEF54064B8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4109407"/>
              </p:ext>
            </p:extLst>
          </p:nvPr>
        </p:nvGraphicFramePr>
        <p:xfrm>
          <a:off x="-79899" y="2255190"/>
          <a:ext cx="6935839" cy="3004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6A66E8A-C14A-24D9-DE5D-39030BFC5B06}"/>
              </a:ext>
            </a:extLst>
          </p:cNvPr>
          <p:cNvSpPr txBox="1"/>
          <p:nvPr/>
        </p:nvSpPr>
        <p:spPr>
          <a:xfrm>
            <a:off x="4966016" y="4532136"/>
            <a:ext cx="27682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Approved at least one of the denied screenings, procedures, or treatments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FF96E5-4E67-6004-DC45-2DBD1DDE6C52}"/>
              </a:ext>
            </a:extLst>
          </p:cNvPr>
          <p:cNvSpPr txBox="1"/>
          <p:nvPr/>
        </p:nvSpPr>
        <p:spPr>
          <a:xfrm>
            <a:off x="4966016" y="5205929"/>
            <a:ext cx="2232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Approved a similar screening, procedure, or treatment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17BAE6D7-6F7F-6996-EE89-FD7F40DA6AA9}"/>
              </a:ext>
            </a:extLst>
          </p:cNvPr>
          <p:cNvSpPr/>
          <p:nvPr/>
        </p:nvSpPr>
        <p:spPr>
          <a:xfrm rot="5400000" flipV="1">
            <a:off x="3700013" y="3703474"/>
            <a:ext cx="1337279" cy="2430808"/>
          </a:xfrm>
          <a:prstGeom prst="arc">
            <a:avLst>
              <a:gd name="adj1" fmla="val 17249446"/>
              <a:gd name="adj2" fmla="val 2589878"/>
            </a:avLst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068D4F-CE6C-E15D-2841-8BE660A29483}"/>
              </a:ext>
            </a:extLst>
          </p:cNvPr>
          <p:cNvSpPr txBox="1"/>
          <p:nvPr/>
        </p:nvSpPr>
        <p:spPr>
          <a:xfrm>
            <a:off x="71439" y="1503572"/>
            <a:ext cx="3959023" cy="502780"/>
          </a:xfrm>
          <a:prstGeom prst="roundRect">
            <a:avLst>
              <a:gd name="adj" fmla="val 9886"/>
            </a:avLst>
          </a:prstGeom>
          <a:solidFill>
            <a:schemeClr val="accent1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none" lIns="457200" tIns="182880" rIns="91440" bIns="182880" anchor="ctr">
            <a:noAutofit/>
          </a:bodyPr>
          <a:lstStyle/>
          <a:p>
            <a:r>
              <a:rPr lang="en-US" sz="1200">
                <a:ea typeface="Times New Roman" panose="02020603050405020304" pitchFamily="18" charset="0"/>
                <a:cs typeface="Times New Roman" panose="02020603050405020304" pitchFamily="18" charset="0"/>
              </a:rPr>
              <a:t>Did the insurer ultimately approve the procedure?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C49E4A0-38E8-CBA9-35E1-8C862B668F89}"/>
              </a:ext>
            </a:extLst>
          </p:cNvPr>
          <p:cNvGrpSpPr>
            <a:grpSpLocks noChangeAspect="1"/>
          </p:cNvGrpSpPr>
          <p:nvPr/>
        </p:nvGrpSpPr>
        <p:grpSpPr>
          <a:xfrm>
            <a:off x="164772" y="1607564"/>
            <a:ext cx="274320" cy="308673"/>
            <a:chOff x="1752600" y="533400"/>
            <a:chExt cx="787400" cy="965200"/>
          </a:xfrm>
          <a:solidFill>
            <a:schemeClr val="tx2">
              <a:alpha val="39888"/>
            </a:schemeClr>
          </a:solidFill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CE0D8E56-E906-9FA5-196F-6FC8E5F816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2600" y="533400"/>
              <a:ext cx="787400" cy="965200"/>
            </a:xfrm>
            <a:custGeom>
              <a:avLst/>
              <a:gdLst>
                <a:gd name="T0" fmla="*/ 0 w 496"/>
                <a:gd name="T1" fmla="*/ 390 h 608"/>
                <a:gd name="T2" fmla="*/ 2 w 496"/>
                <a:gd name="T3" fmla="*/ 410 h 608"/>
                <a:gd name="T4" fmla="*/ 18 w 496"/>
                <a:gd name="T5" fmla="*/ 448 h 608"/>
                <a:gd name="T6" fmla="*/ 46 w 496"/>
                <a:gd name="T7" fmla="*/ 476 h 608"/>
                <a:gd name="T8" fmla="*/ 84 w 496"/>
                <a:gd name="T9" fmla="*/ 492 h 608"/>
                <a:gd name="T10" fmla="*/ 198 w 496"/>
                <a:gd name="T11" fmla="*/ 494 h 608"/>
                <a:gd name="T12" fmla="*/ 318 w 496"/>
                <a:gd name="T13" fmla="*/ 598 h 608"/>
                <a:gd name="T14" fmla="*/ 334 w 496"/>
                <a:gd name="T15" fmla="*/ 606 h 608"/>
                <a:gd name="T16" fmla="*/ 346 w 496"/>
                <a:gd name="T17" fmla="*/ 608 h 608"/>
                <a:gd name="T18" fmla="*/ 352 w 496"/>
                <a:gd name="T19" fmla="*/ 608 h 608"/>
                <a:gd name="T20" fmla="*/ 366 w 496"/>
                <a:gd name="T21" fmla="*/ 602 h 608"/>
                <a:gd name="T22" fmla="*/ 376 w 496"/>
                <a:gd name="T23" fmla="*/ 592 h 608"/>
                <a:gd name="T24" fmla="*/ 382 w 496"/>
                <a:gd name="T25" fmla="*/ 576 h 608"/>
                <a:gd name="T26" fmla="*/ 382 w 496"/>
                <a:gd name="T27" fmla="*/ 494 h 608"/>
                <a:gd name="T28" fmla="*/ 390 w 496"/>
                <a:gd name="T29" fmla="*/ 494 h 608"/>
                <a:gd name="T30" fmla="*/ 432 w 496"/>
                <a:gd name="T31" fmla="*/ 486 h 608"/>
                <a:gd name="T32" fmla="*/ 464 w 496"/>
                <a:gd name="T33" fmla="*/ 464 h 608"/>
                <a:gd name="T34" fmla="*/ 488 w 496"/>
                <a:gd name="T35" fmla="*/ 430 h 608"/>
                <a:gd name="T36" fmla="*/ 496 w 496"/>
                <a:gd name="T37" fmla="*/ 390 h 608"/>
                <a:gd name="T38" fmla="*/ 496 w 496"/>
                <a:gd name="T39" fmla="*/ 104 h 608"/>
                <a:gd name="T40" fmla="*/ 488 w 496"/>
                <a:gd name="T41" fmla="*/ 64 h 608"/>
                <a:gd name="T42" fmla="*/ 464 w 496"/>
                <a:gd name="T43" fmla="*/ 30 h 608"/>
                <a:gd name="T44" fmla="*/ 432 w 496"/>
                <a:gd name="T45" fmla="*/ 8 h 608"/>
                <a:gd name="T46" fmla="*/ 390 w 496"/>
                <a:gd name="T47" fmla="*/ 0 h 608"/>
                <a:gd name="T48" fmla="*/ 106 w 496"/>
                <a:gd name="T49" fmla="*/ 0 h 608"/>
                <a:gd name="T50" fmla="*/ 64 w 496"/>
                <a:gd name="T51" fmla="*/ 8 h 608"/>
                <a:gd name="T52" fmla="*/ 32 w 496"/>
                <a:gd name="T53" fmla="*/ 30 h 608"/>
                <a:gd name="T54" fmla="*/ 8 w 496"/>
                <a:gd name="T55" fmla="*/ 64 h 608"/>
                <a:gd name="T56" fmla="*/ 0 w 496"/>
                <a:gd name="T57" fmla="*/ 104 h 608"/>
                <a:gd name="T58" fmla="*/ 54 w 496"/>
                <a:gd name="T59" fmla="*/ 104 h 608"/>
                <a:gd name="T60" fmla="*/ 56 w 496"/>
                <a:gd name="T61" fmla="*/ 94 h 608"/>
                <a:gd name="T62" fmla="*/ 62 w 496"/>
                <a:gd name="T63" fmla="*/ 76 h 608"/>
                <a:gd name="T64" fmla="*/ 76 w 496"/>
                <a:gd name="T65" fmla="*/ 62 h 608"/>
                <a:gd name="T66" fmla="*/ 94 w 496"/>
                <a:gd name="T67" fmla="*/ 54 h 608"/>
                <a:gd name="T68" fmla="*/ 390 w 496"/>
                <a:gd name="T69" fmla="*/ 52 h 608"/>
                <a:gd name="T70" fmla="*/ 402 w 496"/>
                <a:gd name="T71" fmla="*/ 54 h 608"/>
                <a:gd name="T72" fmla="*/ 420 w 496"/>
                <a:gd name="T73" fmla="*/ 62 h 608"/>
                <a:gd name="T74" fmla="*/ 434 w 496"/>
                <a:gd name="T75" fmla="*/ 76 h 608"/>
                <a:gd name="T76" fmla="*/ 440 w 496"/>
                <a:gd name="T77" fmla="*/ 94 h 608"/>
                <a:gd name="T78" fmla="*/ 442 w 496"/>
                <a:gd name="T79" fmla="*/ 390 h 608"/>
                <a:gd name="T80" fmla="*/ 440 w 496"/>
                <a:gd name="T81" fmla="*/ 400 h 608"/>
                <a:gd name="T82" fmla="*/ 434 w 496"/>
                <a:gd name="T83" fmla="*/ 418 h 608"/>
                <a:gd name="T84" fmla="*/ 420 w 496"/>
                <a:gd name="T85" fmla="*/ 432 h 608"/>
                <a:gd name="T86" fmla="*/ 402 w 496"/>
                <a:gd name="T87" fmla="*/ 440 h 608"/>
                <a:gd name="T88" fmla="*/ 328 w 496"/>
                <a:gd name="T89" fmla="*/ 440 h 608"/>
                <a:gd name="T90" fmla="*/ 218 w 496"/>
                <a:gd name="T91" fmla="*/ 440 h 608"/>
                <a:gd name="T92" fmla="*/ 106 w 496"/>
                <a:gd name="T93" fmla="*/ 440 h 608"/>
                <a:gd name="T94" fmla="*/ 86 w 496"/>
                <a:gd name="T95" fmla="*/ 436 h 608"/>
                <a:gd name="T96" fmla="*/ 70 w 496"/>
                <a:gd name="T97" fmla="*/ 426 h 608"/>
                <a:gd name="T98" fmla="*/ 58 w 496"/>
                <a:gd name="T99" fmla="*/ 410 h 608"/>
                <a:gd name="T100" fmla="*/ 54 w 496"/>
                <a:gd name="T101" fmla="*/ 390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96" h="608">
                  <a:moveTo>
                    <a:pt x="0" y="104"/>
                  </a:moveTo>
                  <a:lnTo>
                    <a:pt x="0" y="390"/>
                  </a:lnTo>
                  <a:lnTo>
                    <a:pt x="0" y="390"/>
                  </a:lnTo>
                  <a:lnTo>
                    <a:pt x="2" y="410"/>
                  </a:lnTo>
                  <a:lnTo>
                    <a:pt x="8" y="430"/>
                  </a:lnTo>
                  <a:lnTo>
                    <a:pt x="18" y="448"/>
                  </a:lnTo>
                  <a:lnTo>
                    <a:pt x="32" y="464"/>
                  </a:lnTo>
                  <a:lnTo>
                    <a:pt x="46" y="476"/>
                  </a:lnTo>
                  <a:lnTo>
                    <a:pt x="64" y="486"/>
                  </a:lnTo>
                  <a:lnTo>
                    <a:pt x="84" y="492"/>
                  </a:lnTo>
                  <a:lnTo>
                    <a:pt x="106" y="494"/>
                  </a:lnTo>
                  <a:lnTo>
                    <a:pt x="198" y="494"/>
                  </a:lnTo>
                  <a:lnTo>
                    <a:pt x="318" y="598"/>
                  </a:lnTo>
                  <a:lnTo>
                    <a:pt x="318" y="598"/>
                  </a:lnTo>
                  <a:lnTo>
                    <a:pt x="326" y="602"/>
                  </a:lnTo>
                  <a:lnTo>
                    <a:pt x="334" y="606"/>
                  </a:lnTo>
                  <a:lnTo>
                    <a:pt x="340" y="608"/>
                  </a:lnTo>
                  <a:lnTo>
                    <a:pt x="346" y="608"/>
                  </a:lnTo>
                  <a:lnTo>
                    <a:pt x="346" y="608"/>
                  </a:lnTo>
                  <a:lnTo>
                    <a:pt x="352" y="608"/>
                  </a:lnTo>
                  <a:lnTo>
                    <a:pt x="360" y="606"/>
                  </a:lnTo>
                  <a:lnTo>
                    <a:pt x="366" y="602"/>
                  </a:lnTo>
                  <a:lnTo>
                    <a:pt x="372" y="598"/>
                  </a:lnTo>
                  <a:lnTo>
                    <a:pt x="376" y="592"/>
                  </a:lnTo>
                  <a:lnTo>
                    <a:pt x="380" y="586"/>
                  </a:lnTo>
                  <a:lnTo>
                    <a:pt x="382" y="576"/>
                  </a:lnTo>
                  <a:lnTo>
                    <a:pt x="382" y="568"/>
                  </a:lnTo>
                  <a:lnTo>
                    <a:pt x="382" y="494"/>
                  </a:lnTo>
                  <a:lnTo>
                    <a:pt x="390" y="494"/>
                  </a:lnTo>
                  <a:lnTo>
                    <a:pt x="390" y="494"/>
                  </a:lnTo>
                  <a:lnTo>
                    <a:pt x="412" y="492"/>
                  </a:lnTo>
                  <a:lnTo>
                    <a:pt x="432" y="486"/>
                  </a:lnTo>
                  <a:lnTo>
                    <a:pt x="450" y="476"/>
                  </a:lnTo>
                  <a:lnTo>
                    <a:pt x="464" y="464"/>
                  </a:lnTo>
                  <a:lnTo>
                    <a:pt x="478" y="448"/>
                  </a:lnTo>
                  <a:lnTo>
                    <a:pt x="488" y="430"/>
                  </a:lnTo>
                  <a:lnTo>
                    <a:pt x="494" y="410"/>
                  </a:lnTo>
                  <a:lnTo>
                    <a:pt x="496" y="390"/>
                  </a:lnTo>
                  <a:lnTo>
                    <a:pt x="496" y="104"/>
                  </a:lnTo>
                  <a:lnTo>
                    <a:pt x="496" y="104"/>
                  </a:lnTo>
                  <a:lnTo>
                    <a:pt x="494" y="82"/>
                  </a:lnTo>
                  <a:lnTo>
                    <a:pt x="488" y="64"/>
                  </a:lnTo>
                  <a:lnTo>
                    <a:pt x="478" y="46"/>
                  </a:lnTo>
                  <a:lnTo>
                    <a:pt x="464" y="30"/>
                  </a:lnTo>
                  <a:lnTo>
                    <a:pt x="450" y="18"/>
                  </a:lnTo>
                  <a:lnTo>
                    <a:pt x="432" y="8"/>
                  </a:lnTo>
                  <a:lnTo>
                    <a:pt x="412" y="2"/>
                  </a:lnTo>
                  <a:lnTo>
                    <a:pt x="390" y="0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84" y="2"/>
                  </a:lnTo>
                  <a:lnTo>
                    <a:pt x="64" y="8"/>
                  </a:lnTo>
                  <a:lnTo>
                    <a:pt x="46" y="18"/>
                  </a:lnTo>
                  <a:lnTo>
                    <a:pt x="32" y="30"/>
                  </a:lnTo>
                  <a:lnTo>
                    <a:pt x="18" y="46"/>
                  </a:lnTo>
                  <a:lnTo>
                    <a:pt x="8" y="64"/>
                  </a:lnTo>
                  <a:lnTo>
                    <a:pt x="2" y="82"/>
                  </a:lnTo>
                  <a:lnTo>
                    <a:pt x="0" y="104"/>
                  </a:lnTo>
                  <a:lnTo>
                    <a:pt x="0" y="104"/>
                  </a:lnTo>
                  <a:close/>
                  <a:moveTo>
                    <a:pt x="54" y="104"/>
                  </a:moveTo>
                  <a:lnTo>
                    <a:pt x="54" y="104"/>
                  </a:lnTo>
                  <a:lnTo>
                    <a:pt x="56" y="94"/>
                  </a:lnTo>
                  <a:lnTo>
                    <a:pt x="58" y="84"/>
                  </a:lnTo>
                  <a:lnTo>
                    <a:pt x="62" y="76"/>
                  </a:lnTo>
                  <a:lnTo>
                    <a:pt x="70" y="68"/>
                  </a:lnTo>
                  <a:lnTo>
                    <a:pt x="76" y="62"/>
                  </a:lnTo>
                  <a:lnTo>
                    <a:pt x="86" y="56"/>
                  </a:lnTo>
                  <a:lnTo>
                    <a:pt x="94" y="54"/>
                  </a:lnTo>
                  <a:lnTo>
                    <a:pt x="106" y="52"/>
                  </a:lnTo>
                  <a:lnTo>
                    <a:pt x="390" y="52"/>
                  </a:lnTo>
                  <a:lnTo>
                    <a:pt x="390" y="52"/>
                  </a:lnTo>
                  <a:lnTo>
                    <a:pt x="402" y="54"/>
                  </a:lnTo>
                  <a:lnTo>
                    <a:pt x="410" y="56"/>
                  </a:lnTo>
                  <a:lnTo>
                    <a:pt x="420" y="62"/>
                  </a:lnTo>
                  <a:lnTo>
                    <a:pt x="426" y="68"/>
                  </a:lnTo>
                  <a:lnTo>
                    <a:pt x="434" y="76"/>
                  </a:lnTo>
                  <a:lnTo>
                    <a:pt x="438" y="84"/>
                  </a:lnTo>
                  <a:lnTo>
                    <a:pt x="440" y="94"/>
                  </a:lnTo>
                  <a:lnTo>
                    <a:pt x="442" y="104"/>
                  </a:lnTo>
                  <a:lnTo>
                    <a:pt x="442" y="390"/>
                  </a:lnTo>
                  <a:lnTo>
                    <a:pt x="442" y="390"/>
                  </a:lnTo>
                  <a:lnTo>
                    <a:pt x="440" y="400"/>
                  </a:lnTo>
                  <a:lnTo>
                    <a:pt x="438" y="410"/>
                  </a:lnTo>
                  <a:lnTo>
                    <a:pt x="434" y="418"/>
                  </a:lnTo>
                  <a:lnTo>
                    <a:pt x="426" y="426"/>
                  </a:lnTo>
                  <a:lnTo>
                    <a:pt x="420" y="432"/>
                  </a:lnTo>
                  <a:lnTo>
                    <a:pt x="410" y="436"/>
                  </a:lnTo>
                  <a:lnTo>
                    <a:pt x="402" y="440"/>
                  </a:lnTo>
                  <a:lnTo>
                    <a:pt x="390" y="440"/>
                  </a:lnTo>
                  <a:lnTo>
                    <a:pt x="328" y="440"/>
                  </a:lnTo>
                  <a:lnTo>
                    <a:pt x="328" y="536"/>
                  </a:lnTo>
                  <a:lnTo>
                    <a:pt x="218" y="440"/>
                  </a:lnTo>
                  <a:lnTo>
                    <a:pt x="106" y="440"/>
                  </a:lnTo>
                  <a:lnTo>
                    <a:pt x="106" y="440"/>
                  </a:lnTo>
                  <a:lnTo>
                    <a:pt x="94" y="440"/>
                  </a:lnTo>
                  <a:lnTo>
                    <a:pt x="86" y="436"/>
                  </a:lnTo>
                  <a:lnTo>
                    <a:pt x="76" y="432"/>
                  </a:lnTo>
                  <a:lnTo>
                    <a:pt x="70" y="426"/>
                  </a:lnTo>
                  <a:lnTo>
                    <a:pt x="62" y="418"/>
                  </a:lnTo>
                  <a:lnTo>
                    <a:pt x="58" y="410"/>
                  </a:lnTo>
                  <a:lnTo>
                    <a:pt x="56" y="400"/>
                  </a:lnTo>
                  <a:lnTo>
                    <a:pt x="54" y="390"/>
                  </a:lnTo>
                  <a:lnTo>
                    <a:pt x="54" y="1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AF9EA6D4-88BC-AB7C-7151-00631D3BB4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3275" y="1073150"/>
              <a:ext cx="117475" cy="104775"/>
            </a:xfrm>
            <a:custGeom>
              <a:avLst/>
              <a:gdLst>
                <a:gd name="T0" fmla="*/ 36 w 74"/>
                <a:gd name="T1" fmla="*/ 0 h 66"/>
                <a:gd name="T2" fmla="*/ 36 w 74"/>
                <a:gd name="T3" fmla="*/ 0 h 66"/>
                <a:gd name="T4" fmla="*/ 22 w 74"/>
                <a:gd name="T5" fmla="*/ 4 h 66"/>
                <a:gd name="T6" fmla="*/ 16 w 74"/>
                <a:gd name="T7" fmla="*/ 6 h 66"/>
                <a:gd name="T8" fmla="*/ 10 w 74"/>
                <a:gd name="T9" fmla="*/ 10 h 66"/>
                <a:gd name="T10" fmla="*/ 10 w 74"/>
                <a:gd name="T11" fmla="*/ 10 h 66"/>
                <a:gd name="T12" fmla="*/ 6 w 74"/>
                <a:gd name="T13" fmla="*/ 14 h 66"/>
                <a:gd name="T14" fmla="*/ 4 w 74"/>
                <a:gd name="T15" fmla="*/ 20 h 66"/>
                <a:gd name="T16" fmla="*/ 2 w 74"/>
                <a:gd name="T17" fmla="*/ 26 h 66"/>
                <a:gd name="T18" fmla="*/ 0 w 74"/>
                <a:gd name="T19" fmla="*/ 34 h 66"/>
                <a:gd name="T20" fmla="*/ 0 w 74"/>
                <a:gd name="T21" fmla="*/ 34 h 66"/>
                <a:gd name="T22" fmla="*/ 2 w 74"/>
                <a:gd name="T23" fmla="*/ 40 h 66"/>
                <a:gd name="T24" fmla="*/ 4 w 74"/>
                <a:gd name="T25" fmla="*/ 46 h 66"/>
                <a:gd name="T26" fmla="*/ 6 w 74"/>
                <a:gd name="T27" fmla="*/ 52 h 66"/>
                <a:gd name="T28" fmla="*/ 10 w 74"/>
                <a:gd name="T29" fmla="*/ 58 h 66"/>
                <a:gd name="T30" fmla="*/ 10 w 74"/>
                <a:gd name="T31" fmla="*/ 58 h 66"/>
                <a:gd name="T32" fmla="*/ 16 w 74"/>
                <a:gd name="T33" fmla="*/ 62 h 66"/>
                <a:gd name="T34" fmla="*/ 22 w 74"/>
                <a:gd name="T35" fmla="*/ 64 h 66"/>
                <a:gd name="T36" fmla="*/ 28 w 74"/>
                <a:gd name="T37" fmla="*/ 66 h 66"/>
                <a:gd name="T38" fmla="*/ 36 w 74"/>
                <a:gd name="T39" fmla="*/ 66 h 66"/>
                <a:gd name="T40" fmla="*/ 36 w 74"/>
                <a:gd name="T41" fmla="*/ 66 h 66"/>
                <a:gd name="T42" fmla="*/ 44 w 74"/>
                <a:gd name="T43" fmla="*/ 66 h 66"/>
                <a:gd name="T44" fmla="*/ 52 w 74"/>
                <a:gd name="T45" fmla="*/ 64 h 66"/>
                <a:gd name="T46" fmla="*/ 58 w 74"/>
                <a:gd name="T47" fmla="*/ 62 h 66"/>
                <a:gd name="T48" fmla="*/ 64 w 74"/>
                <a:gd name="T49" fmla="*/ 58 h 66"/>
                <a:gd name="T50" fmla="*/ 64 w 74"/>
                <a:gd name="T51" fmla="*/ 58 h 66"/>
                <a:gd name="T52" fmla="*/ 68 w 74"/>
                <a:gd name="T53" fmla="*/ 52 h 66"/>
                <a:gd name="T54" fmla="*/ 70 w 74"/>
                <a:gd name="T55" fmla="*/ 46 h 66"/>
                <a:gd name="T56" fmla="*/ 72 w 74"/>
                <a:gd name="T57" fmla="*/ 40 h 66"/>
                <a:gd name="T58" fmla="*/ 74 w 74"/>
                <a:gd name="T59" fmla="*/ 34 h 66"/>
                <a:gd name="T60" fmla="*/ 74 w 74"/>
                <a:gd name="T61" fmla="*/ 34 h 66"/>
                <a:gd name="T62" fmla="*/ 72 w 74"/>
                <a:gd name="T63" fmla="*/ 26 h 66"/>
                <a:gd name="T64" fmla="*/ 70 w 74"/>
                <a:gd name="T65" fmla="*/ 20 h 66"/>
                <a:gd name="T66" fmla="*/ 68 w 74"/>
                <a:gd name="T67" fmla="*/ 14 h 66"/>
                <a:gd name="T68" fmla="*/ 64 w 74"/>
                <a:gd name="T69" fmla="*/ 10 h 66"/>
                <a:gd name="T70" fmla="*/ 64 w 74"/>
                <a:gd name="T71" fmla="*/ 10 h 66"/>
                <a:gd name="T72" fmla="*/ 58 w 74"/>
                <a:gd name="T73" fmla="*/ 6 h 66"/>
                <a:gd name="T74" fmla="*/ 52 w 74"/>
                <a:gd name="T75" fmla="*/ 4 h 66"/>
                <a:gd name="T76" fmla="*/ 36 w 74"/>
                <a:gd name="T77" fmla="*/ 0 h 66"/>
                <a:gd name="T78" fmla="*/ 36 w 74"/>
                <a:gd name="T7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4" h="66">
                  <a:moveTo>
                    <a:pt x="36" y="0"/>
                  </a:moveTo>
                  <a:lnTo>
                    <a:pt x="36" y="0"/>
                  </a:lnTo>
                  <a:lnTo>
                    <a:pt x="22" y="4"/>
                  </a:lnTo>
                  <a:lnTo>
                    <a:pt x="16" y="6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6" y="14"/>
                  </a:lnTo>
                  <a:lnTo>
                    <a:pt x="4" y="20"/>
                  </a:lnTo>
                  <a:lnTo>
                    <a:pt x="2" y="2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6" y="52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6" y="62"/>
                  </a:lnTo>
                  <a:lnTo>
                    <a:pt x="22" y="64"/>
                  </a:lnTo>
                  <a:lnTo>
                    <a:pt x="28" y="66"/>
                  </a:lnTo>
                  <a:lnTo>
                    <a:pt x="36" y="66"/>
                  </a:lnTo>
                  <a:lnTo>
                    <a:pt x="36" y="66"/>
                  </a:lnTo>
                  <a:lnTo>
                    <a:pt x="44" y="66"/>
                  </a:lnTo>
                  <a:lnTo>
                    <a:pt x="52" y="64"/>
                  </a:lnTo>
                  <a:lnTo>
                    <a:pt x="58" y="62"/>
                  </a:lnTo>
                  <a:lnTo>
                    <a:pt x="64" y="58"/>
                  </a:lnTo>
                  <a:lnTo>
                    <a:pt x="64" y="58"/>
                  </a:lnTo>
                  <a:lnTo>
                    <a:pt x="68" y="52"/>
                  </a:lnTo>
                  <a:lnTo>
                    <a:pt x="70" y="46"/>
                  </a:lnTo>
                  <a:lnTo>
                    <a:pt x="72" y="40"/>
                  </a:lnTo>
                  <a:lnTo>
                    <a:pt x="74" y="34"/>
                  </a:lnTo>
                  <a:lnTo>
                    <a:pt x="74" y="34"/>
                  </a:lnTo>
                  <a:lnTo>
                    <a:pt x="72" y="26"/>
                  </a:lnTo>
                  <a:lnTo>
                    <a:pt x="70" y="20"/>
                  </a:lnTo>
                  <a:lnTo>
                    <a:pt x="68" y="14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58" y="6"/>
                  </a:lnTo>
                  <a:lnTo>
                    <a:pt x="52" y="4"/>
                  </a:lnTo>
                  <a:lnTo>
                    <a:pt x="36" y="0"/>
                  </a:lnTo>
                  <a:lnTo>
                    <a:pt x="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D9E7DF6F-9539-EBA5-F115-B1F397439D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6599" y="701676"/>
              <a:ext cx="292100" cy="330201"/>
            </a:xfrm>
            <a:custGeom>
              <a:avLst/>
              <a:gdLst>
                <a:gd name="T0" fmla="*/ 160 w 184"/>
                <a:gd name="T1" fmla="*/ 18 h 208"/>
                <a:gd name="T2" fmla="*/ 132 w 184"/>
                <a:gd name="T3" fmla="*/ 4 h 208"/>
                <a:gd name="T4" fmla="*/ 94 w 184"/>
                <a:gd name="T5" fmla="*/ 0 h 208"/>
                <a:gd name="T6" fmla="*/ 64 w 184"/>
                <a:gd name="T7" fmla="*/ 2 h 208"/>
                <a:gd name="T8" fmla="*/ 40 w 184"/>
                <a:gd name="T9" fmla="*/ 8 h 208"/>
                <a:gd name="T10" fmla="*/ 0 w 184"/>
                <a:gd name="T11" fmla="*/ 26 h 208"/>
                <a:gd name="T12" fmla="*/ 24 w 184"/>
                <a:gd name="T13" fmla="*/ 70 h 208"/>
                <a:gd name="T14" fmla="*/ 36 w 184"/>
                <a:gd name="T15" fmla="*/ 62 h 208"/>
                <a:gd name="T16" fmla="*/ 52 w 184"/>
                <a:gd name="T17" fmla="*/ 54 h 208"/>
                <a:gd name="T18" fmla="*/ 68 w 184"/>
                <a:gd name="T19" fmla="*/ 50 h 208"/>
                <a:gd name="T20" fmla="*/ 84 w 184"/>
                <a:gd name="T21" fmla="*/ 48 h 208"/>
                <a:gd name="T22" fmla="*/ 110 w 184"/>
                <a:gd name="T23" fmla="*/ 52 h 208"/>
                <a:gd name="T24" fmla="*/ 116 w 184"/>
                <a:gd name="T25" fmla="*/ 56 h 208"/>
                <a:gd name="T26" fmla="*/ 122 w 184"/>
                <a:gd name="T27" fmla="*/ 66 h 208"/>
                <a:gd name="T28" fmla="*/ 124 w 184"/>
                <a:gd name="T29" fmla="*/ 78 h 208"/>
                <a:gd name="T30" fmla="*/ 118 w 184"/>
                <a:gd name="T31" fmla="*/ 96 h 208"/>
                <a:gd name="T32" fmla="*/ 112 w 184"/>
                <a:gd name="T33" fmla="*/ 104 h 208"/>
                <a:gd name="T34" fmla="*/ 102 w 184"/>
                <a:gd name="T35" fmla="*/ 110 h 208"/>
                <a:gd name="T36" fmla="*/ 84 w 184"/>
                <a:gd name="T37" fmla="*/ 124 h 208"/>
                <a:gd name="T38" fmla="*/ 66 w 184"/>
                <a:gd name="T39" fmla="*/ 142 h 208"/>
                <a:gd name="T40" fmla="*/ 58 w 184"/>
                <a:gd name="T41" fmla="*/ 154 h 208"/>
                <a:gd name="T42" fmla="*/ 54 w 184"/>
                <a:gd name="T43" fmla="*/ 168 h 208"/>
                <a:gd name="T44" fmla="*/ 52 w 184"/>
                <a:gd name="T45" fmla="*/ 208 h 208"/>
                <a:gd name="T46" fmla="*/ 102 w 184"/>
                <a:gd name="T47" fmla="*/ 208 h 208"/>
                <a:gd name="T48" fmla="*/ 108 w 184"/>
                <a:gd name="T49" fmla="*/ 180 h 208"/>
                <a:gd name="T50" fmla="*/ 114 w 184"/>
                <a:gd name="T51" fmla="*/ 168 h 208"/>
                <a:gd name="T52" fmla="*/ 124 w 184"/>
                <a:gd name="T53" fmla="*/ 160 h 208"/>
                <a:gd name="T54" fmla="*/ 144 w 184"/>
                <a:gd name="T55" fmla="*/ 146 h 208"/>
                <a:gd name="T56" fmla="*/ 162 w 184"/>
                <a:gd name="T57" fmla="*/ 130 h 208"/>
                <a:gd name="T58" fmla="*/ 172 w 184"/>
                <a:gd name="T59" fmla="*/ 120 h 208"/>
                <a:gd name="T60" fmla="*/ 178 w 184"/>
                <a:gd name="T61" fmla="*/ 106 h 208"/>
                <a:gd name="T62" fmla="*/ 184 w 184"/>
                <a:gd name="T63" fmla="*/ 70 h 208"/>
                <a:gd name="T64" fmla="*/ 182 w 184"/>
                <a:gd name="T65" fmla="*/ 54 h 208"/>
                <a:gd name="T66" fmla="*/ 170 w 184"/>
                <a:gd name="T67" fmla="*/ 30 h 208"/>
                <a:gd name="T68" fmla="*/ 160 w 184"/>
                <a:gd name="T69" fmla="*/ 1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84" h="208">
                  <a:moveTo>
                    <a:pt x="160" y="18"/>
                  </a:moveTo>
                  <a:lnTo>
                    <a:pt x="160" y="18"/>
                  </a:lnTo>
                  <a:lnTo>
                    <a:pt x="146" y="10"/>
                  </a:lnTo>
                  <a:lnTo>
                    <a:pt x="132" y="4"/>
                  </a:lnTo>
                  <a:lnTo>
                    <a:pt x="114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64" y="2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18" y="16"/>
                  </a:lnTo>
                  <a:lnTo>
                    <a:pt x="0" y="2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36" y="62"/>
                  </a:lnTo>
                  <a:lnTo>
                    <a:pt x="36" y="62"/>
                  </a:lnTo>
                  <a:lnTo>
                    <a:pt x="52" y="54"/>
                  </a:lnTo>
                  <a:lnTo>
                    <a:pt x="52" y="54"/>
                  </a:lnTo>
                  <a:lnTo>
                    <a:pt x="68" y="50"/>
                  </a:lnTo>
                  <a:lnTo>
                    <a:pt x="68" y="50"/>
                  </a:lnTo>
                  <a:lnTo>
                    <a:pt x="84" y="48"/>
                  </a:lnTo>
                  <a:lnTo>
                    <a:pt x="84" y="48"/>
                  </a:lnTo>
                  <a:lnTo>
                    <a:pt x="104" y="50"/>
                  </a:lnTo>
                  <a:lnTo>
                    <a:pt x="110" y="52"/>
                  </a:lnTo>
                  <a:lnTo>
                    <a:pt x="116" y="56"/>
                  </a:lnTo>
                  <a:lnTo>
                    <a:pt x="116" y="56"/>
                  </a:lnTo>
                  <a:lnTo>
                    <a:pt x="120" y="60"/>
                  </a:lnTo>
                  <a:lnTo>
                    <a:pt x="122" y="66"/>
                  </a:lnTo>
                  <a:lnTo>
                    <a:pt x="124" y="78"/>
                  </a:lnTo>
                  <a:lnTo>
                    <a:pt x="124" y="78"/>
                  </a:lnTo>
                  <a:lnTo>
                    <a:pt x="122" y="88"/>
                  </a:lnTo>
                  <a:lnTo>
                    <a:pt x="118" y="96"/>
                  </a:lnTo>
                  <a:lnTo>
                    <a:pt x="118" y="96"/>
                  </a:lnTo>
                  <a:lnTo>
                    <a:pt x="112" y="104"/>
                  </a:lnTo>
                  <a:lnTo>
                    <a:pt x="102" y="110"/>
                  </a:lnTo>
                  <a:lnTo>
                    <a:pt x="102" y="110"/>
                  </a:lnTo>
                  <a:lnTo>
                    <a:pt x="84" y="124"/>
                  </a:lnTo>
                  <a:lnTo>
                    <a:pt x="84" y="124"/>
                  </a:lnTo>
                  <a:lnTo>
                    <a:pt x="74" y="132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58" y="154"/>
                  </a:lnTo>
                  <a:lnTo>
                    <a:pt x="54" y="168"/>
                  </a:lnTo>
                  <a:lnTo>
                    <a:pt x="54" y="168"/>
                  </a:lnTo>
                  <a:lnTo>
                    <a:pt x="50" y="186"/>
                  </a:lnTo>
                  <a:lnTo>
                    <a:pt x="52" y="208"/>
                  </a:lnTo>
                  <a:lnTo>
                    <a:pt x="102" y="208"/>
                  </a:lnTo>
                  <a:lnTo>
                    <a:pt x="102" y="208"/>
                  </a:lnTo>
                  <a:lnTo>
                    <a:pt x="104" y="192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4" y="168"/>
                  </a:lnTo>
                  <a:lnTo>
                    <a:pt x="124" y="160"/>
                  </a:lnTo>
                  <a:lnTo>
                    <a:pt x="124" y="160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54" y="138"/>
                  </a:lnTo>
                  <a:lnTo>
                    <a:pt x="162" y="130"/>
                  </a:lnTo>
                  <a:lnTo>
                    <a:pt x="162" y="130"/>
                  </a:lnTo>
                  <a:lnTo>
                    <a:pt x="172" y="120"/>
                  </a:lnTo>
                  <a:lnTo>
                    <a:pt x="178" y="106"/>
                  </a:lnTo>
                  <a:lnTo>
                    <a:pt x="178" y="106"/>
                  </a:lnTo>
                  <a:lnTo>
                    <a:pt x="182" y="90"/>
                  </a:lnTo>
                  <a:lnTo>
                    <a:pt x="184" y="70"/>
                  </a:lnTo>
                  <a:lnTo>
                    <a:pt x="184" y="70"/>
                  </a:lnTo>
                  <a:lnTo>
                    <a:pt x="182" y="54"/>
                  </a:lnTo>
                  <a:lnTo>
                    <a:pt x="178" y="42"/>
                  </a:lnTo>
                  <a:lnTo>
                    <a:pt x="170" y="30"/>
                  </a:lnTo>
                  <a:lnTo>
                    <a:pt x="160" y="18"/>
                  </a:lnTo>
                  <a:lnTo>
                    <a:pt x="16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25E0EF5F-55BB-91C9-D4A7-4C749082FE7A}"/>
              </a:ext>
            </a:extLst>
          </p:cNvPr>
          <p:cNvSpPr txBox="1"/>
          <p:nvPr/>
        </p:nvSpPr>
        <p:spPr>
          <a:xfrm>
            <a:off x="4966016" y="2958618"/>
            <a:ext cx="22959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Approved the screening, procedure, or treatment</a:t>
            </a: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D27CBFD-B039-6B3E-8C7A-F86176258C8C}"/>
              </a:ext>
            </a:extLst>
          </p:cNvPr>
          <p:cNvSpPr/>
          <p:nvPr/>
        </p:nvSpPr>
        <p:spPr>
          <a:xfrm rot="3920727" flipV="1">
            <a:off x="3893241" y="3542170"/>
            <a:ext cx="1337279" cy="1399154"/>
          </a:xfrm>
          <a:prstGeom prst="arc">
            <a:avLst>
              <a:gd name="adj1" fmla="val 17114283"/>
              <a:gd name="adj2" fmla="val 448619"/>
            </a:avLst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6AC2F2C3-B892-ED68-55A9-69FD6EACFB1B}"/>
              </a:ext>
            </a:extLst>
          </p:cNvPr>
          <p:cNvSpPr/>
          <p:nvPr/>
        </p:nvSpPr>
        <p:spPr>
          <a:xfrm rot="15300000" flipV="1">
            <a:off x="3943819" y="3093342"/>
            <a:ext cx="1337279" cy="1399154"/>
          </a:xfrm>
          <a:prstGeom prst="arc">
            <a:avLst>
              <a:gd name="adj1" fmla="val 19072785"/>
              <a:gd name="adj2" fmla="val 1211917"/>
            </a:avLst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215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0E3E63-15AB-1B81-65E0-B99760E0926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Base: Adults ages 19–64 who were insured at time of survey, who were denied coverage for a medical screening, procedure, or treatment recommended by a doctor for you or a family member in the past 12 months.</a:t>
            </a:r>
          </a:p>
          <a:p>
            <a:r>
              <a:rPr lang="en-US" dirty="0"/>
              <a:t>Note: Pie segments may not sum to 100% because of rounding and nonresponse.</a:t>
            </a:r>
          </a:p>
          <a:p>
            <a:r>
              <a:rPr lang="en-US" dirty="0"/>
              <a:t>Data: Commonwealth Fund Affordability Survey (2023).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27F4EB-AEF9-D4DF-C9BF-D0DAA8D8E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/>
          <a:lstStyle/>
          <a:p>
            <a:r>
              <a:rPr lang="en-US"/>
              <a:t>Almost three of five adults who experienced a coverage denial said their care was delayed as a result.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86C296-D013-FF06-F870-F484297CD96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408"/>
            <a:ext cx="8961120" cy="418861"/>
          </a:xfrm>
        </p:spPr>
        <p:txBody>
          <a:bodyPr>
            <a:normAutofit/>
          </a:bodyPr>
          <a:lstStyle/>
          <a:p>
            <a:r>
              <a:rPr lang="en-US" noProof="0" dirty="0"/>
              <a:t>Percentage of insured adults ages 19–64 whose care was delayed as a result of the coverage denial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88B919B6-7394-92B2-2992-BEF54064B8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69195"/>
              </p:ext>
            </p:extLst>
          </p:nvPr>
        </p:nvGraphicFramePr>
        <p:xfrm>
          <a:off x="111960" y="2196845"/>
          <a:ext cx="8768090" cy="3327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7883776-F8EB-A63B-8BF6-D4ED6B99AF2A}"/>
              </a:ext>
            </a:extLst>
          </p:cNvPr>
          <p:cNvSpPr txBox="1"/>
          <p:nvPr/>
        </p:nvSpPr>
        <p:spPr>
          <a:xfrm>
            <a:off x="71439" y="1503572"/>
            <a:ext cx="5503738" cy="502780"/>
          </a:xfrm>
          <a:prstGeom prst="roundRect">
            <a:avLst>
              <a:gd name="adj" fmla="val 9886"/>
            </a:avLst>
          </a:prstGeom>
          <a:solidFill>
            <a:schemeClr val="accent1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none" lIns="457200" tIns="182880" rIns="91440" bIns="182880" anchor="ctr">
            <a:noAutofit/>
          </a:bodyPr>
          <a:lstStyle/>
          <a:p>
            <a:r>
              <a:rPr lang="en-US" sz="1200">
                <a:ea typeface="Times New Roman" panose="02020603050405020304" pitchFamily="18" charset="0"/>
                <a:cs typeface="Times New Roman" panose="02020603050405020304" pitchFamily="18" charset="0"/>
              </a:rPr>
              <a:t>Was your or your family member’s care delayed as a result of the denial?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8568884-6962-4B66-5B97-AC685E6C3829}"/>
              </a:ext>
            </a:extLst>
          </p:cNvPr>
          <p:cNvGrpSpPr>
            <a:grpSpLocks noChangeAspect="1"/>
          </p:cNvGrpSpPr>
          <p:nvPr/>
        </p:nvGrpSpPr>
        <p:grpSpPr>
          <a:xfrm>
            <a:off x="164772" y="1607564"/>
            <a:ext cx="274320" cy="308673"/>
            <a:chOff x="1752600" y="533400"/>
            <a:chExt cx="787400" cy="965200"/>
          </a:xfrm>
          <a:solidFill>
            <a:schemeClr val="tx2">
              <a:alpha val="39888"/>
            </a:schemeClr>
          </a:solidFill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9BB00D0D-2316-25BA-7F31-D0F8C43418B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2600" y="533400"/>
              <a:ext cx="787400" cy="965200"/>
            </a:xfrm>
            <a:custGeom>
              <a:avLst/>
              <a:gdLst>
                <a:gd name="T0" fmla="*/ 0 w 496"/>
                <a:gd name="T1" fmla="*/ 390 h 608"/>
                <a:gd name="T2" fmla="*/ 2 w 496"/>
                <a:gd name="T3" fmla="*/ 410 h 608"/>
                <a:gd name="T4" fmla="*/ 18 w 496"/>
                <a:gd name="T5" fmla="*/ 448 h 608"/>
                <a:gd name="T6" fmla="*/ 46 w 496"/>
                <a:gd name="T7" fmla="*/ 476 h 608"/>
                <a:gd name="T8" fmla="*/ 84 w 496"/>
                <a:gd name="T9" fmla="*/ 492 h 608"/>
                <a:gd name="T10" fmla="*/ 198 w 496"/>
                <a:gd name="T11" fmla="*/ 494 h 608"/>
                <a:gd name="T12" fmla="*/ 318 w 496"/>
                <a:gd name="T13" fmla="*/ 598 h 608"/>
                <a:gd name="T14" fmla="*/ 334 w 496"/>
                <a:gd name="T15" fmla="*/ 606 h 608"/>
                <a:gd name="T16" fmla="*/ 346 w 496"/>
                <a:gd name="T17" fmla="*/ 608 h 608"/>
                <a:gd name="T18" fmla="*/ 352 w 496"/>
                <a:gd name="T19" fmla="*/ 608 h 608"/>
                <a:gd name="T20" fmla="*/ 366 w 496"/>
                <a:gd name="T21" fmla="*/ 602 h 608"/>
                <a:gd name="T22" fmla="*/ 376 w 496"/>
                <a:gd name="T23" fmla="*/ 592 h 608"/>
                <a:gd name="T24" fmla="*/ 382 w 496"/>
                <a:gd name="T25" fmla="*/ 576 h 608"/>
                <a:gd name="T26" fmla="*/ 382 w 496"/>
                <a:gd name="T27" fmla="*/ 494 h 608"/>
                <a:gd name="T28" fmla="*/ 390 w 496"/>
                <a:gd name="T29" fmla="*/ 494 h 608"/>
                <a:gd name="T30" fmla="*/ 432 w 496"/>
                <a:gd name="T31" fmla="*/ 486 h 608"/>
                <a:gd name="T32" fmla="*/ 464 w 496"/>
                <a:gd name="T33" fmla="*/ 464 h 608"/>
                <a:gd name="T34" fmla="*/ 488 w 496"/>
                <a:gd name="T35" fmla="*/ 430 h 608"/>
                <a:gd name="T36" fmla="*/ 496 w 496"/>
                <a:gd name="T37" fmla="*/ 390 h 608"/>
                <a:gd name="T38" fmla="*/ 496 w 496"/>
                <a:gd name="T39" fmla="*/ 104 h 608"/>
                <a:gd name="T40" fmla="*/ 488 w 496"/>
                <a:gd name="T41" fmla="*/ 64 h 608"/>
                <a:gd name="T42" fmla="*/ 464 w 496"/>
                <a:gd name="T43" fmla="*/ 30 h 608"/>
                <a:gd name="T44" fmla="*/ 432 w 496"/>
                <a:gd name="T45" fmla="*/ 8 h 608"/>
                <a:gd name="T46" fmla="*/ 390 w 496"/>
                <a:gd name="T47" fmla="*/ 0 h 608"/>
                <a:gd name="T48" fmla="*/ 106 w 496"/>
                <a:gd name="T49" fmla="*/ 0 h 608"/>
                <a:gd name="T50" fmla="*/ 64 w 496"/>
                <a:gd name="T51" fmla="*/ 8 h 608"/>
                <a:gd name="T52" fmla="*/ 32 w 496"/>
                <a:gd name="T53" fmla="*/ 30 h 608"/>
                <a:gd name="T54" fmla="*/ 8 w 496"/>
                <a:gd name="T55" fmla="*/ 64 h 608"/>
                <a:gd name="T56" fmla="*/ 0 w 496"/>
                <a:gd name="T57" fmla="*/ 104 h 608"/>
                <a:gd name="T58" fmla="*/ 54 w 496"/>
                <a:gd name="T59" fmla="*/ 104 h 608"/>
                <a:gd name="T60" fmla="*/ 56 w 496"/>
                <a:gd name="T61" fmla="*/ 94 h 608"/>
                <a:gd name="T62" fmla="*/ 62 w 496"/>
                <a:gd name="T63" fmla="*/ 76 h 608"/>
                <a:gd name="T64" fmla="*/ 76 w 496"/>
                <a:gd name="T65" fmla="*/ 62 h 608"/>
                <a:gd name="T66" fmla="*/ 94 w 496"/>
                <a:gd name="T67" fmla="*/ 54 h 608"/>
                <a:gd name="T68" fmla="*/ 390 w 496"/>
                <a:gd name="T69" fmla="*/ 52 h 608"/>
                <a:gd name="T70" fmla="*/ 402 w 496"/>
                <a:gd name="T71" fmla="*/ 54 h 608"/>
                <a:gd name="T72" fmla="*/ 420 w 496"/>
                <a:gd name="T73" fmla="*/ 62 h 608"/>
                <a:gd name="T74" fmla="*/ 434 w 496"/>
                <a:gd name="T75" fmla="*/ 76 h 608"/>
                <a:gd name="T76" fmla="*/ 440 w 496"/>
                <a:gd name="T77" fmla="*/ 94 h 608"/>
                <a:gd name="T78" fmla="*/ 442 w 496"/>
                <a:gd name="T79" fmla="*/ 390 h 608"/>
                <a:gd name="T80" fmla="*/ 440 w 496"/>
                <a:gd name="T81" fmla="*/ 400 h 608"/>
                <a:gd name="T82" fmla="*/ 434 w 496"/>
                <a:gd name="T83" fmla="*/ 418 h 608"/>
                <a:gd name="T84" fmla="*/ 420 w 496"/>
                <a:gd name="T85" fmla="*/ 432 h 608"/>
                <a:gd name="T86" fmla="*/ 402 w 496"/>
                <a:gd name="T87" fmla="*/ 440 h 608"/>
                <a:gd name="T88" fmla="*/ 328 w 496"/>
                <a:gd name="T89" fmla="*/ 440 h 608"/>
                <a:gd name="T90" fmla="*/ 218 w 496"/>
                <a:gd name="T91" fmla="*/ 440 h 608"/>
                <a:gd name="T92" fmla="*/ 106 w 496"/>
                <a:gd name="T93" fmla="*/ 440 h 608"/>
                <a:gd name="T94" fmla="*/ 86 w 496"/>
                <a:gd name="T95" fmla="*/ 436 h 608"/>
                <a:gd name="T96" fmla="*/ 70 w 496"/>
                <a:gd name="T97" fmla="*/ 426 h 608"/>
                <a:gd name="T98" fmla="*/ 58 w 496"/>
                <a:gd name="T99" fmla="*/ 410 h 608"/>
                <a:gd name="T100" fmla="*/ 54 w 496"/>
                <a:gd name="T101" fmla="*/ 390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96" h="608">
                  <a:moveTo>
                    <a:pt x="0" y="104"/>
                  </a:moveTo>
                  <a:lnTo>
                    <a:pt x="0" y="390"/>
                  </a:lnTo>
                  <a:lnTo>
                    <a:pt x="0" y="390"/>
                  </a:lnTo>
                  <a:lnTo>
                    <a:pt x="2" y="410"/>
                  </a:lnTo>
                  <a:lnTo>
                    <a:pt x="8" y="430"/>
                  </a:lnTo>
                  <a:lnTo>
                    <a:pt x="18" y="448"/>
                  </a:lnTo>
                  <a:lnTo>
                    <a:pt x="32" y="464"/>
                  </a:lnTo>
                  <a:lnTo>
                    <a:pt x="46" y="476"/>
                  </a:lnTo>
                  <a:lnTo>
                    <a:pt x="64" y="486"/>
                  </a:lnTo>
                  <a:lnTo>
                    <a:pt x="84" y="492"/>
                  </a:lnTo>
                  <a:lnTo>
                    <a:pt x="106" y="494"/>
                  </a:lnTo>
                  <a:lnTo>
                    <a:pt x="198" y="494"/>
                  </a:lnTo>
                  <a:lnTo>
                    <a:pt x="318" y="598"/>
                  </a:lnTo>
                  <a:lnTo>
                    <a:pt x="318" y="598"/>
                  </a:lnTo>
                  <a:lnTo>
                    <a:pt x="326" y="602"/>
                  </a:lnTo>
                  <a:lnTo>
                    <a:pt x="334" y="606"/>
                  </a:lnTo>
                  <a:lnTo>
                    <a:pt x="340" y="608"/>
                  </a:lnTo>
                  <a:lnTo>
                    <a:pt x="346" y="608"/>
                  </a:lnTo>
                  <a:lnTo>
                    <a:pt x="346" y="608"/>
                  </a:lnTo>
                  <a:lnTo>
                    <a:pt x="352" y="608"/>
                  </a:lnTo>
                  <a:lnTo>
                    <a:pt x="360" y="606"/>
                  </a:lnTo>
                  <a:lnTo>
                    <a:pt x="366" y="602"/>
                  </a:lnTo>
                  <a:lnTo>
                    <a:pt x="372" y="598"/>
                  </a:lnTo>
                  <a:lnTo>
                    <a:pt x="376" y="592"/>
                  </a:lnTo>
                  <a:lnTo>
                    <a:pt x="380" y="586"/>
                  </a:lnTo>
                  <a:lnTo>
                    <a:pt x="382" y="576"/>
                  </a:lnTo>
                  <a:lnTo>
                    <a:pt x="382" y="568"/>
                  </a:lnTo>
                  <a:lnTo>
                    <a:pt x="382" y="494"/>
                  </a:lnTo>
                  <a:lnTo>
                    <a:pt x="390" y="494"/>
                  </a:lnTo>
                  <a:lnTo>
                    <a:pt x="390" y="494"/>
                  </a:lnTo>
                  <a:lnTo>
                    <a:pt x="412" y="492"/>
                  </a:lnTo>
                  <a:lnTo>
                    <a:pt x="432" y="486"/>
                  </a:lnTo>
                  <a:lnTo>
                    <a:pt x="450" y="476"/>
                  </a:lnTo>
                  <a:lnTo>
                    <a:pt x="464" y="464"/>
                  </a:lnTo>
                  <a:lnTo>
                    <a:pt x="478" y="448"/>
                  </a:lnTo>
                  <a:lnTo>
                    <a:pt x="488" y="430"/>
                  </a:lnTo>
                  <a:lnTo>
                    <a:pt x="494" y="410"/>
                  </a:lnTo>
                  <a:lnTo>
                    <a:pt x="496" y="390"/>
                  </a:lnTo>
                  <a:lnTo>
                    <a:pt x="496" y="104"/>
                  </a:lnTo>
                  <a:lnTo>
                    <a:pt x="496" y="104"/>
                  </a:lnTo>
                  <a:lnTo>
                    <a:pt x="494" y="82"/>
                  </a:lnTo>
                  <a:lnTo>
                    <a:pt x="488" y="64"/>
                  </a:lnTo>
                  <a:lnTo>
                    <a:pt x="478" y="46"/>
                  </a:lnTo>
                  <a:lnTo>
                    <a:pt x="464" y="30"/>
                  </a:lnTo>
                  <a:lnTo>
                    <a:pt x="450" y="18"/>
                  </a:lnTo>
                  <a:lnTo>
                    <a:pt x="432" y="8"/>
                  </a:lnTo>
                  <a:lnTo>
                    <a:pt x="412" y="2"/>
                  </a:lnTo>
                  <a:lnTo>
                    <a:pt x="390" y="0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84" y="2"/>
                  </a:lnTo>
                  <a:lnTo>
                    <a:pt x="64" y="8"/>
                  </a:lnTo>
                  <a:lnTo>
                    <a:pt x="46" y="18"/>
                  </a:lnTo>
                  <a:lnTo>
                    <a:pt x="32" y="30"/>
                  </a:lnTo>
                  <a:lnTo>
                    <a:pt x="18" y="46"/>
                  </a:lnTo>
                  <a:lnTo>
                    <a:pt x="8" y="64"/>
                  </a:lnTo>
                  <a:lnTo>
                    <a:pt x="2" y="82"/>
                  </a:lnTo>
                  <a:lnTo>
                    <a:pt x="0" y="104"/>
                  </a:lnTo>
                  <a:lnTo>
                    <a:pt x="0" y="104"/>
                  </a:lnTo>
                  <a:close/>
                  <a:moveTo>
                    <a:pt x="54" y="104"/>
                  </a:moveTo>
                  <a:lnTo>
                    <a:pt x="54" y="104"/>
                  </a:lnTo>
                  <a:lnTo>
                    <a:pt x="56" y="94"/>
                  </a:lnTo>
                  <a:lnTo>
                    <a:pt x="58" y="84"/>
                  </a:lnTo>
                  <a:lnTo>
                    <a:pt x="62" y="76"/>
                  </a:lnTo>
                  <a:lnTo>
                    <a:pt x="70" y="68"/>
                  </a:lnTo>
                  <a:lnTo>
                    <a:pt x="76" y="62"/>
                  </a:lnTo>
                  <a:lnTo>
                    <a:pt x="86" y="56"/>
                  </a:lnTo>
                  <a:lnTo>
                    <a:pt x="94" y="54"/>
                  </a:lnTo>
                  <a:lnTo>
                    <a:pt x="106" y="52"/>
                  </a:lnTo>
                  <a:lnTo>
                    <a:pt x="390" y="52"/>
                  </a:lnTo>
                  <a:lnTo>
                    <a:pt x="390" y="52"/>
                  </a:lnTo>
                  <a:lnTo>
                    <a:pt x="402" y="54"/>
                  </a:lnTo>
                  <a:lnTo>
                    <a:pt x="410" y="56"/>
                  </a:lnTo>
                  <a:lnTo>
                    <a:pt x="420" y="62"/>
                  </a:lnTo>
                  <a:lnTo>
                    <a:pt x="426" y="68"/>
                  </a:lnTo>
                  <a:lnTo>
                    <a:pt x="434" y="76"/>
                  </a:lnTo>
                  <a:lnTo>
                    <a:pt x="438" y="84"/>
                  </a:lnTo>
                  <a:lnTo>
                    <a:pt x="440" y="94"/>
                  </a:lnTo>
                  <a:lnTo>
                    <a:pt x="442" y="104"/>
                  </a:lnTo>
                  <a:lnTo>
                    <a:pt x="442" y="390"/>
                  </a:lnTo>
                  <a:lnTo>
                    <a:pt x="442" y="390"/>
                  </a:lnTo>
                  <a:lnTo>
                    <a:pt x="440" y="400"/>
                  </a:lnTo>
                  <a:lnTo>
                    <a:pt x="438" y="410"/>
                  </a:lnTo>
                  <a:lnTo>
                    <a:pt x="434" y="418"/>
                  </a:lnTo>
                  <a:lnTo>
                    <a:pt x="426" y="426"/>
                  </a:lnTo>
                  <a:lnTo>
                    <a:pt x="420" y="432"/>
                  </a:lnTo>
                  <a:lnTo>
                    <a:pt x="410" y="436"/>
                  </a:lnTo>
                  <a:lnTo>
                    <a:pt x="402" y="440"/>
                  </a:lnTo>
                  <a:lnTo>
                    <a:pt x="390" y="440"/>
                  </a:lnTo>
                  <a:lnTo>
                    <a:pt x="328" y="440"/>
                  </a:lnTo>
                  <a:lnTo>
                    <a:pt x="328" y="536"/>
                  </a:lnTo>
                  <a:lnTo>
                    <a:pt x="218" y="440"/>
                  </a:lnTo>
                  <a:lnTo>
                    <a:pt x="106" y="440"/>
                  </a:lnTo>
                  <a:lnTo>
                    <a:pt x="106" y="440"/>
                  </a:lnTo>
                  <a:lnTo>
                    <a:pt x="94" y="440"/>
                  </a:lnTo>
                  <a:lnTo>
                    <a:pt x="86" y="436"/>
                  </a:lnTo>
                  <a:lnTo>
                    <a:pt x="76" y="432"/>
                  </a:lnTo>
                  <a:lnTo>
                    <a:pt x="70" y="426"/>
                  </a:lnTo>
                  <a:lnTo>
                    <a:pt x="62" y="418"/>
                  </a:lnTo>
                  <a:lnTo>
                    <a:pt x="58" y="410"/>
                  </a:lnTo>
                  <a:lnTo>
                    <a:pt x="56" y="400"/>
                  </a:lnTo>
                  <a:lnTo>
                    <a:pt x="54" y="390"/>
                  </a:lnTo>
                  <a:lnTo>
                    <a:pt x="54" y="1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DA8E45EF-28C2-CD59-431F-9AB8DF539D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3275" y="1073150"/>
              <a:ext cx="117475" cy="104775"/>
            </a:xfrm>
            <a:custGeom>
              <a:avLst/>
              <a:gdLst>
                <a:gd name="T0" fmla="*/ 36 w 74"/>
                <a:gd name="T1" fmla="*/ 0 h 66"/>
                <a:gd name="T2" fmla="*/ 36 w 74"/>
                <a:gd name="T3" fmla="*/ 0 h 66"/>
                <a:gd name="T4" fmla="*/ 22 w 74"/>
                <a:gd name="T5" fmla="*/ 4 h 66"/>
                <a:gd name="T6" fmla="*/ 16 w 74"/>
                <a:gd name="T7" fmla="*/ 6 h 66"/>
                <a:gd name="T8" fmla="*/ 10 w 74"/>
                <a:gd name="T9" fmla="*/ 10 h 66"/>
                <a:gd name="T10" fmla="*/ 10 w 74"/>
                <a:gd name="T11" fmla="*/ 10 h 66"/>
                <a:gd name="T12" fmla="*/ 6 w 74"/>
                <a:gd name="T13" fmla="*/ 14 h 66"/>
                <a:gd name="T14" fmla="*/ 4 w 74"/>
                <a:gd name="T15" fmla="*/ 20 h 66"/>
                <a:gd name="T16" fmla="*/ 2 w 74"/>
                <a:gd name="T17" fmla="*/ 26 h 66"/>
                <a:gd name="T18" fmla="*/ 0 w 74"/>
                <a:gd name="T19" fmla="*/ 34 h 66"/>
                <a:gd name="T20" fmla="*/ 0 w 74"/>
                <a:gd name="T21" fmla="*/ 34 h 66"/>
                <a:gd name="T22" fmla="*/ 2 w 74"/>
                <a:gd name="T23" fmla="*/ 40 h 66"/>
                <a:gd name="T24" fmla="*/ 4 w 74"/>
                <a:gd name="T25" fmla="*/ 46 h 66"/>
                <a:gd name="T26" fmla="*/ 6 w 74"/>
                <a:gd name="T27" fmla="*/ 52 h 66"/>
                <a:gd name="T28" fmla="*/ 10 w 74"/>
                <a:gd name="T29" fmla="*/ 58 h 66"/>
                <a:gd name="T30" fmla="*/ 10 w 74"/>
                <a:gd name="T31" fmla="*/ 58 h 66"/>
                <a:gd name="T32" fmla="*/ 16 w 74"/>
                <a:gd name="T33" fmla="*/ 62 h 66"/>
                <a:gd name="T34" fmla="*/ 22 w 74"/>
                <a:gd name="T35" fmla="*/ 64 h 66"/>
                <a:gd name="T36" fmla="*/ 28 w 74"/>
                <a:gd name="T37" fmla="*/ 66 h 66"/>
                <a:gd name="T38" fmla="*/ 36 w 74"/>
                <a:gd name="T39" fmla="*/ 66 h 66"/>
                <a:gd name="T40" fmla="*/ 36 w 74"/>
                <a:gd name="T41" fmla="*/ 66 h 66"/>
                <a:gd name="T42" fmla="*/ 44 w 74"/>
                <a:gd name="T43" fmla="*/ 66 h 66"/>
                <a:gd name="T44" fmla="*/ 52 w 74"/>
                <a:gd name="T45" fmla="*/ 64 h 66"/>
                <a:gd name="T46" fmla="*/ 58 w 74"/>
                <a:gd name="T47" fmla="*/ 62 h 66"/>
                <a:gd name="T48" fmla="*/ 64 w 74"/>
                <a:gd name="T49" fmla="*/ 58 h 66"/>
                <a:gd name="T50" fmla="*/ 64 w 74"/>
                <a:gd name="T51" fmla="*/ 58 h 66"/>
                <a:gd name="T52" fmla="*/ 68 w 74"/>
                <a:gd name="T53" fmla="*/ 52 h 66"/>
                <a:gd name="T54" fmla="*/ 70 w 74"/>
                <a:gd name="T55" fmla="*/ 46 h 66"/>
                <a:gd name="T56" fmla="*/ 72 w 74"/>
                <a:gd name="T57" fmla="*/ 40 h 66"/>
                <a:gd name="T58" fmla="*/ 74 w 74"/>
                <a:gd name="T59" fmla="*/ 34 h 66"/>
                <a:gd name="T60" fmla="*/ 74 w 74"/>
                <a:gd name="T61" fmla="*/ 34 h 66"/>
                <a:gd name="T62" fmla="*/ 72 w 74"/>
                <a:gd name="T63" fmla="*/ 26 h 66"/>
                <a:gd name="T64" fmla="*/ 70 w 74"/>
                <a:gd name="T65" fmla="*/ 20 h 66"/>
                <a:gd name="T66" fmla="*/ 68 w 74"/>
                <a:gd name="T67" fmla="*/ 14 h 66"/>
                <a:gd name="T68" fmla="*/ 64 w 74"/>
                <a:gd name="T69" fmla="*/ 10 h 66"/>
                <a:gd name="T70" fmla="*/ 64 w 74"/>
                <a:gd name="T71" fmla="*/ 10 h 66"/>
                <a:gd name="T72" fmla="*/ 58 w 74"/>
                <a:gd name="T73" fmla="*/ 6 h 66"/>
                <a:gd name="T74" fmla="*/ 52 w 74"/>
                <a:gd name="T75" fmla="*/ 4 h 66"/>
                <a:gd name="T76" fmla="*/ 36 w 74"/>
                <a:gd name="T77" fmla="*/ 0 h 66"/>
                <a:gd name="T78" fmla="*/ 36 w 74"/>
                <a:gd name="T7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4" h="66">
                  <a:moveTo>
                    <a:pt x="36" y="0"/>
                  </a:moveTo>
                  <a:lnTo>
                    <a:pt x="36" y="0"/>
                  </a:lnTo>
                  <a:lnTo>
                    <a:pt x="22" y="4"/>
                  </a:lnTo>
                  <a:lnTo>
                    <a:pt x="16" y="6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6" y="14"/>
                  </a:lnTo>
                  <a:lnTo>
                    <a:pt x="4" y="20"/>
                  </a:lnTo>
                  <a:lnTo>
                    <a:pt x="2" y="2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6" y="52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6" y="62"/>
                  </a:lnTo>
                  <a:lnTo>
                    <a:pt x="22" y="64"/>
                  </a:lnTo>
                  <a:lnTo>
                    <a:pt x="28" y="66"/>
                  </a:lnTo>
                  <a:lnTo>
                    <a:pt x="36" y="66"/>
                  </a:lnTo>
                  <a:lnTo>
                    <a:pt x="36" y="66"/>
                  </a:lnTo>
                  <a:lnTo>
                    <a:pt x="44" y="66"/>
                  </a:lnTo>
                  <a:lnTo>
                    <a:pt x="52" y="64"/>
                  </a:lnTo>
                  <a:lnTo>
                    <a:pt x="58" y="62"/>
                  </a:lnTo>
                  <a:lnTo>
                    <a:pt x="64" y="58"/>
                  </a:lnTo>
                  <a:lnTo>
                    <a:pt x="64" y="58"/>
                  </a:lnTo>
                  <a:lnTo>
                    <a:pt x="68" y="52"/>
                  </a:lnTo>
                  <a:lnTo>
                    <a:pt x="70" y="46"/>
                  </a:lnTo>
                  <a:lnTo>
                    <a:pt x="72" y="40"/>
                  </a:lnTo>
                  <a:lnTo>
                    <a:pt x="74" y="34"/>
                  </a:lnTo>
                  <a:lnTo>
                    <a:pt x="74" y="34"/>
                  </a:lnTo>
                  <a:lnTo>
                    <a:pt x="72" y="26"/>
                  </a:lnTo>
                  <a:lnTo>
                    <a:pt x="70" y="20"/>
                  </a:lnTo>
                  <a:lnTo>
                    <a:pt x="68" y="14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58" y="6"/>
                  </a:lnTo>
                  <a:lnTo>
                    <a:pt x="52" y="4"/>
                  </a:lnTo>
                  <a:lnTo>
                    <a:pt x="36" y="0"/>
                  </a:lnTo>
                  <a:lnTo>
                    <a:pt x="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0392DBE9-AC15-6CC7-E423-AA08CD85BD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6599" y="701676"/>
              <a:ext cx="292100" cy="330201"/>
            </a:xfrm>
            <a:custGeom>
              <a:avLst/>
              <a:gdLst>
                <a:gd name="T0" fmla="*/ 160 w 184"/>
                <a:gd name="T1" fmla="*/ 18 h 208"/>
                <a:gd name="T2" fmla="*/ 132 w 184"/>
                <a:gd name="T3" fmla="*/ 4 h 208"/>
                <a:gd name="T4" fmla="*/ 94 w 184"/>
                <a:gd name="T5" fmla="*/ 0 h 208"/>
                <a:gd name="T6" fmla="*/ 64 w 184"/>
                <a:gd name="T7" fmla="*/ 2 h 208"/>
                <a:gd name="T8" fmla="*/ 40 w 184"/>
                <a:gd name="T9" fmla="*/ 8 h 208"/>
                <a:gd name="T10" fmla="*/ 0 w 184"/>
                <a:gd name="T11" fmla="*/ 26 h 208"/>
                <a:gd name="T12" fmla="*/ 24 w 184"/>
                <a:gd name="T13" fmla="*/ 70 h 208"/>
                <a:gd name="T14" fmla="*/ 36 w 184"/>
                <a:gd name="T15" fmla="*/ 62 h 208"/>
                <a:gd name="T16" fmla="*/ 52 w 184"/>
                <a:gd name="T17" fmla="*/ 54 h 208"/>
                <a:gd name="T18" fmla="*/ 68 w 184"/>
                <a:gd name="T19" fmla="*/ 50 h 208"/>
                <a:gd name="T20" fmla="*/ 84 w 184"/>
                <a:gd name="T21" fmla="*/ 48 h 208"/>
                <a:gd name="T22" fmla="*/ 110 w 184"/>
                <a:gd name="T23" fmla="*/ 52 h 208"/>
                <a:gd name="T24" fmla="*/ 116 w 184"/>
                <a:gd name="T25" fmla="*/ 56 h 208"/>
                <a:gd name="T26" fmla="*/ 122 w 184"/>
                <a:gd name="T27" fmla="*/ 66 h 208"/>
                <a:gd name="T28" fmla="*/ 124 w 184"/>
                <a:gd name="T29" fmla="*/ 78 h 208"/>
                <a:gd name="T30" fmla="*/ 118 w 184"/>
                <a:gd name="T31" fmla="*/ 96 h 208"/>
                <a:gd name="T32" fmla="*/ 112 w 184"/>
                <a:gd name="T33" fmla="*/ 104 h 208"/>
                <a:gd name="T34" fmla="*/ 102 w 184"/>
                <a:gd name="T35" fmla="*/ 110 h 208"/>
                <a:gd name="T36" fmla="*/ 84 w 184"/>
                <a:gd name="T37" fmla="*/ 124 h 208"/>
                <a:gd name="T38" fmla="*/ 66 w 184"/>
                <a:gd name="T39" fmla="*/ 142 h 208"/>
                <a:gd name="T40" fmla="*/ 58 w 184"/>
                <a:gd name="T41" fmla="*/ 154 h 208"/>
                <a:gd name="T42" fmla="*/ 54 w 184"/>
                <a:gd name="T43" fmla="*/ 168 h 208"/>
                <a:gd name="T44" fmla="*/ 52 w 184"/>
                <a:gd name="T45" fmla="*/ 208 h 208"/>
                <a:gd name="T46" fmla="*/ 102 w 184"/>
                <a:gd name="T47" fmla="*/ 208 h 208"/>
                <a:gd name="T48" fmla="*/ 108 w 184"/>
                <a:gd name="T49" fmla="*/ 180 h 208"/>
                <a:gd name="T50" fmla="*/ 114 w 184"/>
                <a:gd name="T51" fmla="*/ 168 h 208"/>
                <a:gd name="T52" fmla="*/ 124 w 184"/>
                <a:gd name="T53" fmla="*/ 160 h 208"/>
                <a:gd name="T54" fmla="*/ 144 w 184"/>
                <a:gd name="T55" fmla="*/ 146 h 208"/>
                <a:gd name="T56" fmla="*/ 162 w 184"/>
                <a:gd name="T57" fmla="*/ 130 h 208"/>
                <a:gd name="T58" fmla="*/ 172 w 184"/>
                <a:gd name="T59" fmla="*/ 120 h 208"/>
                <a:gd name="T60" fmla="*/ 178 w 184"/>
                <a:gd name="T61" fmla="*/ 106 h 208"/>
                <a:gd name="T62" fmla="*/ 184 w 184"/>
                <a:gd name="T63" fmla="*/ 70 h 208"/>
                <a:gd name="T64" fmla="*/ 182 w 184"/>
                <a:gd name="T65" fmla="*/ 54 h 208"/>
                <a:gd name="T66" fmla="*/ 170 w 184"/>
                <a:gd name="T67" fmla="*/ 30 h 208"/>
                <a:gd name="T68" fmla="*/ 160 w 184"/>
                <a:gd name="T69" fmla="*/ 1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84" h="208">
                  <a:moveTo>
                    <a:pt x="160" y="18"/>
                  </a:moveTo>
                  <a:lnTo>
                    <a:pt x="160" y="18"/>
                  </a:lnTo>
                  <a:lnTo>
                    <a:pt x="146" y="10"/>
                  </a:lnTo>
                  <a:lnTo>
                    <a:pt x="132" y="4"/>
                  </a:lnTo>
                  <a:lnTo>
                    <a:pt x="114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64" y="2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18" y="16"/>
                  </a:lnTo>
                  <a:lnTo>
                    <a:pt x="0" y="2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36" y="62"/>
                  </a:lnTo>
                  <a:lnTo>
                    <a:pt x="36" y="62"/>
                  </a:lnTo>
                  <a:lnTo>
                    <a:pt x="52" y="54"/>
                  </a:lnTo>
                  <a:lnTo>
                    <a:pt x="52" y="54"/>
                  </a:lnTo>
                  <a:lnTo>
                    <a:pt x="68" y="50"/>
                  </a:lnTo>
                  <a:lnTo>
                    <a:pt x="68" y="50"/>
                  </a:lnTo>
                  <a:lnTo>
                    <a:pt x="84" y="48"/>
                  </a:lnTo>
                  <a:lnTo>
                    <a:pt x="84" y="48"/>
                  </a:lnTo>
                  <a:lnTo>
                    <a:pt x="104" y="50"/>
                  </a:lnTo>
                  <a:lnTo>
                    <a:pt x="110" y="52"/>
                  </a:lnTo>
                  <a:lnTo>
                    <a:pt x="116" y="56"/>
                  </a:lnTo>
                  <a:lnTo>
                    <a:pt x="116" y="56"/>
                  </a:lnTo>
                  <a:lnTo>
                    <a:pt x="120" y="60"/>
                  </a:lnTo>
                  <a:lnTo>
                    <a:pt x="122" y="66"/>
                  </a:lnTo>
                  <a:lnTo>
                    <a:pt x="124" y="78"/>
                  </a:lnTo>
                  <a:lnTo>
                    <a:pt x="124" y="78"/>
                  </a:lnTo>
                  <a:lnTo>
                    <a:pt x="122" y="88"/>
                  </a:lnTo>
                  <a:lnTo>
                    <a:pt x="118" y="96"/>
                  </a:lnTo>
                  <a:lnTo>
                    <a:pt x="118" y="96"/>
                  </a:lnTo>
                  <a:lnTo>
                    <a:pt x="112" y="104"/>
                  </a:lnTo>
                  <a:lnTo>
                    <a:pt x="102" y="110"/>
                  </a:lnTo>
                  <a:lnTo>
                    <a:pt x="102" y="110"/>
                  </a:lnTo>
                  <a:lnTo>
                    <a:pt x="84" y="124"/>
                  </a:lnTo>
                  <a:lnTo>
                    <a:pt x="84" y="124"/>
                  </a:lnTo>
                  <a:lnTo>
                    <a:pt x="74" y="132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58" y="154"/>
                  </a:lnTo>
                  <a:lnTo>
                    <a:pt x="54" y="168"/>
                  </a:lnTo>
                  <a:lnTo>
                    <a:pt x="54" y="168"/>
                  </a:lnTo>
                  <a:lnTo>
                    <a:pt x="50" y="186"/>
                  </a:lnTo>
                  <a:lnTo>
                    <a:pt x="52" y="208"/>
                  </a:lnTo>
                  <a:lnTo>
                    <a:pt x="102" y="208"/>
                  </a:lnTo>
                  <a:lnTo>
                    <a:pt x="102" y="208"/>
                  </a:lnTo>
                  <a:lnTo>
                    <a:pt x="104" y="192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4" y="168"/>
                  </a:lnTo>
                  <a:lnTo>
                    <a:pt x="124" y="160"/>
                  </a:lnTo>
                  <a:lnTo>
                    <a:pt x="124" y="160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54" y="138"/>
                  </a:lnTo>
                  <a:lnTo>
                    <a:pt x="162" y="130"/>
                  </a:lnTo>
                  <a:lnTo>
                    <a:pt x="162" y="130"/>
                  </a:lnTo>
                  <a:lnTo>
                    <a:pt x="172" y="120"/>
                  </a:lnTo>
                  <a:lnTo>
                    <a:pt x="178" y="106"/>
                  </a:lnTo>
                  <a:lnTo>
                    <a:pt x="178" y="106"/>
                  </a:lnTo>
                  <a:lnTo>
                    <a:pt x="182" y="90"/>
                  </a:lnTo>
                  <a:lnTo>
                    <a:pt x="184" y="70"/>
                  </a:lnTo>
                  <a:lnTo>
                    <a:pt x="184" y="70"/>
                  </a:lnTo>
                  <a:lnTo>
                    <a:pt x="182" y="54"/>
                  </a:lnTo>
                  <a:lnTo>
                    <a:pt x="178" y="42"/>
                  </a:lnTo>
                  <a:lnTo>
                    <a:pt x="170" y="30"/>
                  </a:lnTo>
                  <a:lnTo>
                    <a:pt x="160" y="18"/>
                  </a:lnTo>
                  <a:lnTo>
                    <a:pt x="16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307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Chart Placeholder 9">
            <a:extLst>
              <a:ext uri="{FF2B5EF4-FFF2-40B4-BE49-F238E27FC236}">
                <a16:creationId xmlns:a16="http://schemas.microsoft.com/office/drawing/2014/main" id="{5C0C718D-B357-D624-84F2-B8A7397D21F5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98845014"/>
              </p:ext>
            </p:extLst>
          </p:nvPr>
        </p:nvGraphicFramePr>
        <p:xfrm>
          <a:off x="71438" y="2140655"/>
          <a:ext cx="9001125" cy="3055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872C57-E5A3-ABF9-4CAC-FFDFC9E83E7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Base: Adults ages 19–64 who were insured at the time of survey, whose care was delayed as a result of denied coverage for a medical screening, procedure, or treatment recommended by a doctor for you or a family member in the past 12 months.</a:t>
            </a:r>
          </a:p>
          <a:p>
            <a:r>
              <a:rPr lang="en-US" dirty="0"/>
              <a:t>Data: Commonwealth Fund Affordability Survey (2023).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5ED425-3E56-9633-F151-FBDE599B9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/>
              <a:t>Nearly half of adults who experienced care delays because of a denial of coverage said their health problem worsened as a result.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D14E11-8E27-D9D1-A0D3-58BFDD6AC94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408"/>
            <a:ext cx="8961120" cy="418861"/>
          </a:xfrm>
        </p:spPr>
        <p:txBody>
          <a:bodyPr>
            <a:normAutofit/>
          </a:bodyPr>
          <a:lstStyle/>
          <a:p>
            <a:r>
              <a:rPr lang="en-US" noProof="0"/>
              <a:t>Percentage of insured adults ages 19–64 by the effect of delayed care as a result of the coverage denial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92EF90-91E6-5189-A8DC-90CA2132250D}"/>
              </a:ext>
            </a:extLst>
          </p:cNvPr>
          <p:cNvSpPr txBox="1"/>
          <p:nvPr/>
        </p:nvSpPr>
        <p:spPr>
          <a:xfrm>
            <a:off x="71438" y="1503572"/>
            <a:ext cx="8593167" cy="502780"/>
          </a:xfrm>
          <a:prstGeom prst="roundRect">
            <a:avLst>
              <a:gd name="adj" fmla="val 9886"/>
            </a:avLst>
          </a:prstGeom>
          <a:solidFill>
            <a:schemeClr val="accent1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none" lIns="457200" tIns="182880" rIns="91440" bIns="182880" anchor="ctr">
            <a:noAutofit/>
          </a:bodyPr>
          <a:lstStyle/>
          <a:p>
            <a:r>
              <a:rPr lang="en-US" sz="1200">
                <a:ea typeface="Times New Roman" panose="02020603050405020304" pitchFamily="18" charset="0"/>
                <a:cs typeface="Times New Roman" panose="02020603050405020304" pitchFamily="18" charset="0"/>
              </a:rPr>
              <a:t>What effect, if any, did the delay in your care or your family member’s care have on you or your family member?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5D7EEA3-AEB1-356E-2B00-EA4B25B11EFE}"/>
              </a:ext>
            </a:extLst>
          </p:cNvPr>
          <p:cNvGrpSpPr>
            <a:grpSpLocks noChangeAspect="1"/>
          </p:cNvGrpSpPr>
          <p:nvPr/>
        </p:nvGrpSpPr>
        <p:grpSpPr>
          <a:xfrm>
            <a:off x="164772" y="1607564"/>
            <a:ext cx="274320" cy="308673"/>
            <a:chOff x="1752600" y="533400"/>
            <a:chExt cx="787400" cy="965200"/>
          </a:xfrm>
          <a:solidFill>
            <a:schemeClr val="tx2">
              <a:alpha val="39888"/>
            </a:schemeClr>
          </a:solidFill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FD6C5E6E-A24B-2E5F-126A-A6E6369FAB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2600" y="533400"/>
              <a:ext cx="787400" cy="965200"/>
            </a:xfrm>
            <a:custGeom>
              <a:avLst/>
              <a:gdLst>
                <a:gd name="T0" fmla="*/ 0 w 496"/>
                <a:gd name="T1" fmla="*/ 390 h 608"/>
                <a:gd name="T2" fmla="*/ 2 w 496"/>
                <a:gd name="T3" fmla="*/ 410 h 608"/>
                <a:gd name="T4" fmla="*/ 18 w 496"/>
                <a:gd name="T5" fmla="*/ 448 h 608"/>
                <a:gd name="T6" fmla="*/ 46 w 496"/>
                <a:gd name="T7" fmla="*/ 476 h 608"/>
                <a:gd name="T8" fmla="*/ 84 w 496"/>
                <a:gd name="T9" fmla="*/ 492 h 608"/>
                <a:gd name="T10" fmla="*/ 198 w 496"/>
                <a:gd name="T11" fmla="*/ 494 h 608"/>
                <a:gd name="T12" fmla="*/ 318 w 496"/>
                <a:gd name="T13" fmla="*/ 598 h 608"/>
                <a:gd name="T14" fmla="*/ 334 w 496"/>
                <a:gd name="T15" fmla="*/ 606 h 608"/>
                <a:gd name="T16" fmla="*/ 346 w 496"/>
                <a:gd name="T17" fmla="*/ 608 h 608"/>
                <a:gd name="T18" fmla="*/ 352 w 496"/>
                <a:gd name="T19" fmla="*/ 608 h 608"/>
                <a:gd name="T20" fmla="*/ 366 w 496"/>
                <a:gd name="T21" fmla="*/ 602 h 608"/>
                <a:gd name="T22" fmla="*/ 376 w 496"/>
                <a:gd name="T23" fmla="*/ 592 h 608"/>
                <a:gd name="T24" fmla="*/ 382 w 496"/>
                <a:gd name="T25" fmla="*/ 576 h 608"/>
                <a:gd name="T26" fmla="*/ 382 w 496"/>
                <a:gd name="T27" fmla="*/ 494 h 608"/>
                <a:gd name="T28" fmla="*/ 390 w 496"/>
                <a:gd name="T29" fmla="*/ 494 h 608"/>
                <a:gd name="T30" fmla="*/ 432 w 496"/>
                <a:gd name="T31" fmla="*/ 486 h 608"/>
                <a:gd name="T32" fmla="*/ 464 w 496"/>
                <a:gd name="T33" fmla="*/ 464 h 608"/>
                <a:gd name="T34" fmla="*/ 488 w 496"/>
                <a:gd name="T35" fmla="*/ 430 h 608"/>
                <a:gd name="T36" fmla="*/ 496 w 496"/>
                <a:gd name="T37" fmla="*/ 390 h 608"/>
                <a:gd name="T38" fmla="*/ 496 w 496"/>
                <a:gd name="T39" fmla="*/ 104 h 608"/>
                <a:gd name="T40" fmla="*/ 488 w 496"/>
                <a:gd name="T41" fmla="*/ 64 h 608"/>
                <a:gd name="T42" fmla="*/ 464 w 496"/>
                <a:gd name="T43" fmla="*/ 30 h 608"/>
                <a:gd name="T44" fmla="*/ 432 w 496"/>
                <a:gd name="T45" fmla="*/ 8 h 608"/>
                <a:gd name="T46" fmla="*/ 390 w 496"/>
                <a:gd name="T47" fmla="*/ 0 h 608"/>
                <a:gd name="T48" fmla="*/ 106 w 496"/>
                <a:gd name="T49" fmla="*/ 0 h 608"/>
                <a:gd name="T50" fmla="*/ 64 w 496"/>
                <a:gd name="T51" fmla="*/ 8 h 608"/>
                <a:gd name="T52" fmla="*/ 32 w 496"/>
                <a:gd name="T53" fmla="*/ 30 h 608"/>
                <a:gd name="T54" fmla="*/ 8 w 496"/>
                <a:gd name="T55" fmla="*/ 64 h 608"/>
                <a:gd name="T56" fmla="*/ 0 w 496"/>
                <a:gd name="T57" fmla="*/ 104 h 608"/>
                <a:gd name="T58" fmla="*/ 54 w 496"/>
                <a:gd name="T59" fmla="*/ 104 h 608"/>
                <a:gd name="T60" fmla="*/ 56 w 496"/>
                <a:gd name="T61" fmla="*/ 94 h 608"/>
                <a:gd name="T62" fmla="*/ 62 w 496"/>
                <a:gd name="T63" fmla="*/ 76 h 608"/>
                <a:gd name="T64" fmla="*/ 76 w 496"/>
                <a:gd name="T65" fmla="*/ 62 h 608"/>
                <a:gd name="T66" fmla="*/ 94 w 496"/>
                <a:gd name="T67" fmla="*/ 54 h 608"/>
                <a:gd name="T68" fmla="*/ 390 w 496"/>
                <a:gd name="T69" fmla="*/ 52 h 608"/>
                <a:gd name="T70" fmla="*/ 402 w 496"/>
                <a:gd name="T71" fmla="*/ 54 h 608"/>
                <a:gd name="T72" fmla="*/ 420 w 496"/>
                <a:gd name="T73" fmla="*/ 62 h 608"/>
                <a:gd name="T74" fmla="*/ 434 w 496"/>
                <a:gd name="T75" fmla="*/ 76 h 608"/>
                <a:gd name="T76" fmla="*/ 440 w 496"/>
                <a:gd name="T77" fmla="*/ 94 h 608"/>
                <a:gd name="T78" fmla="*/ 442 w 496"/>
                <a:gd name="T79" fmla="*/ 390 h 608"/>
                <a:gd name="T80" fmla="*/ 440 w 496"/>
                <a:gd name="T81" fmla="*/ 400 h 608"/>
                <a:gd name="T82" fmla="*/ 434 w 496"/>
                <a:gd name="T83" fmla="*/ 418 h 608"/>
                <a:gd name="T84" fmla="*/ 420 w 496"/>
                <a:gd name="T85" fmla="*/ 432 h 608"/>
                <a:gd name="T86" fmla="*/ 402 w 496"/>
                <a:gd name="T87" fmla="*/ 440 h 608"/>
                <a:gd name="T88" fmla="*/ 328 w 496"/>
                <a:gd name="T89" fmla="*/ 440 h 608"/>
                <a:gd name="T90" fmla="*/ 218 w 496"/>
                <a:gd name="T91" fmla="*/ 440 h 608"/>
                <a:gd name="T92" fmla="*/ 106 w 496"/>
                <a:gd name="T93" fmla="*/ 440 h 608"/>
                <a:gd name="T94" fmla="*/ 86 w 496"/>
                <a:gd name="T95" fmla="*/ 436 h 608"/>
                <a:gd name="T96" fmla="*/ 70 w 496"/>
                <a:gd name="T97" fmla="*/ 426 h 608"/>
                <a:gd name="T98" fmla="*/ 58 w 496"/>
                <a:gd name="T99" fmla="*/ 410 h 608"/>
                <a:gd name="T100" fmla="*/ 54 w 496"/>
                <a:gd name="T101" fmla="*/ 390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96" h="608">
                  <a:moveTo>
                    <a:pt x="0" y="104"/>
                  </a:moveTo>
                  <a:lnTo>
                    <a:pt x="0" y="390"/>
                  </a:lnTo>
                  <a:lnTo>
                    <a:pt x="0" y="390"/>
                  </a:lnTo>
                  <a:lnTo>
                    <a:pt x="2" y="410"/>
                  </a:lnTo>
                  <a:lnTo>
                    <a:pt x="8" y="430"/>
                  </a:lnTo>
                  <a:lnTo>
                    <a:pt x="18" y="448"/>
                  </a:lnTo>
                  <a:lnTo>
                    <a:pt x="32" y="464"/>
                  </a:lnTo>
                  <a:lnTo>
                    <a:pt x="46" y="476"/>
                  </a:lnTo>
                  <a:lnTo>
                    <a:pt x="64" y="486"/>
                  </a:lnTo>
                  <a:lnTo>
                    <a:pt x="84" y="492"/>
                  </a:lnTo>
                  <a:lnTo>
                    <a:pt x="106" y="494"/>
                  </a:lnTo>
                  <a:lnTo>
                    <a:pt x="198" y="494"/>
                  </a:lnTo>
                  <a:lnTo>
                    <a:pt x="318" y="598"/>
                  </a:lnTo>
                  <a:lnTo>
                    <a:pt x="318" y="598"/>
                  </a:lnTo>
                  <a:lnTo>
                    <a:pt x="326" y="602"/>
                  </a:lnTo>
                  <a:lnTo>
                    <a:pt x="334" y="606"/>
                  </a:lnTo>
                  <a:lnTo>
                    <a:pt x="340" y="608"/>
                  </a:lnTo>
                  <a:lnTo>
                    <a:pt x="346" y="608"/>
                  </a:lnTo>
                  <a:lnTo>
                    <a:pt x="346" y="608"/>
                  </a:lnTo>
                  <a:lnTo>
                    <a:pt x="352" y="608"/>
                  </a:lnTo>
                  <a:lnTo>
                    <a:pt x="360" y="606"/>
                  </a:lnTo>
                  <a:lnTo>
                    <a:pt x="366" y="602"/>
                  </a:lnTo>
                  <a:lnTo>
                    <a:pt x="372" y="598"/>
                  </a:lnTo>
                  <a:lnTo>
                    <a:pt x="376" y="592"/>
                  </a:lnTo>
                  <a:lnTo>
                    <a:pt x="380" y="586"/>
                  </a:lnTo>
                  <a:lnTo>
                    <a:pt x="382" y="576"/>
                  </a:lnTo>
                  <a:lnTo>
                    <a:pt x="382" y="568"/>
                  </a:lnTo>
                  <a:lnTo>
                    <a:pt x="382" y="494"/>
                  </a:lnTo>
                  <a:lnTo>
                    <a:pt x="390" y="494"/>
                  </a:lnTo>
                  <a:lnTo>
                    <a:pt x="390" y="494"/>
                  </a:lnTo>
                  <a:lnTo>
                    <a:pt x="412" y="492"/>
                  </a:lnTo>
                  <a:lnTo>
                    <a:pt x="432" y="486"/>
                  </a:lnTo>
                  <a:lnTo>
                    <a:pt x="450" y="476"/>
                  </a:lnTo>
                  <a:lnTo>
                    <a:pt x="464" y="464"/>
                  </a:lnTo>
                  <a:lnTo>
                    <a:pt x="478" y="448"/>
                  </a:lnTo>
                  <a:lnTo>
                    <a:pt x="488" y="430"/>
                  </a:lnTo>
                  <a:lnTo>
                    <a:pt x="494" y="410"/>
                  </a:lnTo>
                  <a:lnTo>
                    <a:pt x="496" y="390"/>
                  </a:lnTo>
                  <a:lnTo>
                    <a:pt x="496" y="104"/>
                  </a:lnTo>
                  <a:lnTo>
                    <a:pt x="496" y="104"/>
                  </a:lnTo>
                  <a:lnTo>
                    <a:pt x="494" y="82"/>
                  </a:lnTo>
                  <a:lnTo>
                    <a:pt x="488" y="64"/>
                  </a:lnTo>
                  <a:lnTo>
                    <a:pt x="478" y="46"/>
                  </a:lnTo>
                  <a:lnTo>
                    <a:pt x="464" y="30"/>
                  </a:lnTo>
                  <a:lnTo>
                    <a:pt x="450" y="18"/>
                  </a:lnTo>
                  <a:lnTo>
                    <a:pt x="432" y="8"/>
                  </a:lnTo>
                  <a:lnTo>
                    <a:pt x="412" y="2"/>
                  </a:lnTo>
                  <a:lnTo>
                    <a:pt x="390" y="0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84" y="2"/>
                  </a:lnTo>
                  <a:lnTo>
                    <a:pt x="64" y="8"/>
                  </a:lnTo>
                  <a:lnTo>
                    <a:pt x="46" y="18"/>
                  </a:lnTo>
                  <a:lnTo>
                    <a:pt x="32" y="30"/>
                  </a:lnTo>
                  <a:lnTo>
                    <a:pt x="18" y="46"/>
                  </a:lnTo>
                  <a:lnTo>
                    <a:pt x="8" y="64"/>
                  </a:lnTo>
                  <a:lnTo>
                    <a:pt x="2" y="82"/>
                  </a:lnTo>
                  <a:lnTo>
                    <a:pt x="0" y="104"/>
                  </a:lnTo>
                  <a:lnTo>
                    <a:pt x="0" y="104"/>
                  </a:lnTo>
                  <a:close/>
                  <a:moveTo>
                    <a:pt x="54" y="104"/>
                  </a:moveTo>
                  <a:lnTo>
                    <a:pt x="54" y="104"/>
                  </a:lnTo>
                  <a:lnTo>
                    <a:pt x="56" y="94"/>
                  </a:lnTo>
                  <a:lnTo>
                    <a:pt x="58" y="84"/>
                  </a:lnTo>
                  <a:lnTo>
                    <a:pt x="62" y="76"/>
                  </a:lnTo>
                  <a:lnTo>
                    <a:pt x="70" y="68"/>
                  </a:lnTo>
                  <a:lnTo>
                    <a:pt x="76" y="62"/>
                  </a:lnTo>
                  <a:lnTo>
                    <a:pt x="86" y="56"/>
                  </a:lnTo>
                  <a:lnTo>
                    <a:pt x="94" y="54"/>
                  </a:lnTo>
                  <a:lnTo>
                    <a:pt x="106" y="52"/>
                  </a:lnTo>
                  <a:lnTo>
                    <a:pt x="390" y="52"/>
                  </a:lnTo>
                  <a:lnTo>
                    <a:pt x="390" y="52"/>
                  </a:lnTo>
                  <a:lnTo>
                    <a:pt x="402" y="54"/>
                  </a:lnTo>
                  <a:lnTo>
                    <a:pt x="410" y="56"/>
                  </a:lnTo>
                  <a:lnTo>
                    <a:pt x="420" y="62"/>
                  </a:lnTo>
                  <a:lnTo>
                    <a:pt x="426" y="68"/>
                  </a:lnTo>
                  <a:lnTo>
                    <a:pt x="434" y="76"/>
                  </a:lnTo>
                  <a:lnTo>
                    <a:pt x="438" y="84"/>
                  </a:lnTo>
                  <a:lnTo>
                    <a:pt x="440" y="94"/>
                  </a:lnTo>
                  <a:lnTo>
                    <a:pt x="442" y="104"/>
                  </a:lnTo>
                  <a:lnTo>
                    <a:pt x="442" y="390"/>
                  </a:lnTo>
                  <a:lnTo>
                    <a:pt x="442" y="390"/>
                  </a:lnTo>
                  <a:lnTo>
                    <a:pt x="440" y="400"/>
                  </a:lnTo>
                  <a:lnTo>
                    <a:pt x="438" y="410"/>
                  </a:lnTo>
                  <a:lnTo>
                    <a:pt x="434" y="418"/>
                  </a:lnTo>
                  <a:lnTo>
                    <a:pt x="426" y="426"/>
                  </a:lnTo>
                  <a:lnTo>
                    <a:pt x="420" y="432"/>
                  </a:lnTo>
                  <a:lnTo>
                    <a:pt x="410" y="436"/>
                  </a:lnTo>
                  <a:lnTo>
                    <a:pt x="402" y="440"/>
                  </a:lnTo>
                  <a:lnTo>
                    <a:pt x="390" y="440"/>
                  </a:lnTo>
                  <a:lnTo>
                    <a:pt x="328" y="440"/>
                  </a:lnTo>
                  <a:lnTo>
                    <a:pt x="328" y="536"/>
                  </a:lnTo>
                  <a:lnTo>
                    <a:pt x="218" y="440"/>
                  </a:lnTo>
                  <a:lnTo>
                    <a:pt x="106" y="440"/>
                  </a:lnTo>
                  <a:lnTo>
                    <a:pt x="106" y="440"/>
                  </a:lnTo>
                  <a:lnTo>
                    <a:pt x="94" y="440"/>
                  </a:lnTo>
                  <a:lnTo>
                    <a:pt x="86" y="436"/>
                  </a:lnTo>
                  <a:lnTo>
                    <a:pt x="76" y="432"/>
                  </a:lnTo>
                  <a:lnTo>
                    <a:pt x="70" y="426"/>
                  </a:lnTo>
                  <a:lnTo>
                    <a:pt x="62" y="418"/>
                  </a:lnTo>
                  <a:lnTo>
                    <a:pt x="58" y="410"/>
                  </a:lnTo>
                  <a:lnTo>
                    <a:pt x="56" y="400"/>
                  </a:lnTo>
                  <a:lnTo>
                    <a:pt x="54" y="390"/>
                  </a:lnTo>
                  <a:lnTo>
                    <a:pt x="54" y="1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7A2FCB2-C8BC-8128-A20D-E8A242D84D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3275" y="1073150"/>
              <a:ext cx="117475" cy="104775"/>
            </a:xfrm>
            <a:custGeom>
              <a:avLst/>
              <a:gdLst>
                <a:gd name="T0" fmla="*/ 36 w 74"/>
                <a:gd name="T1" fmla="*/ 0 h 66"/>
                <a:gd name="T2" fmla="*/ 36 w 74"/>
                <a:gd name="T3" fmla="*/ 0 h 66"/>
                <a:gd name="T4" fmla="*/ 22 w 74"/>
                <a:gd name="T5" fmla="*/ 4 h 66"/>
                <a:gd name="T6" fmla="*/ 16 w 74"/>
                <a:gd name="T7" fmla="*/ 6 h 66"/>
                <a:gd name="T8" fmla="*/ 10 w 74"/>
                <a:gd name="T9" fmla="*/ 10 h 66"/>
                <a:gd name="T10" fmla="*/ 10 w 74"/>
                <a:gd name="T11" fmla="*/ 10 h 66"/>
                <a:gd name="T12" fmla="*/ 6 w 74"/>
                <a:gd name="T13" fmla="*/ 14 h 66"/>
                <a:gd name="T14" fmla="*/ 4 w 74"/>
                <a:gd name="T15" fmla="*/ 20 h 66"/>
                <a:gd name="T16" fmla="*/ 2 w 74"/>
                <a:gd name="T17" fmla="*/ 26 h 66"/>
                <a:gd name="T18" fmla="*/ 0 w 74"/>
                <a:gd name="T19" fmla="*/ 34 h 66"/>
                <a:gd name="T20" fmla="*/ 0 w 74"/>
                <a:gd name="T21" fmla="*/ 34 h 66"/>
                <a:gd name="T22" fmla="*/ 2 w 74"/>
                <a:gd name="T23" fmla="*/ 40 h 66"/>
                <a:gd name="T24" fmla="*/ 4 w 74"/>
                <a:gd name="T25" fmla="*/ 46 h 66"/>
                <a:gd name="T26" fmla="*/ 6 w 74"/>
                <a:gd name="T27" fmla="*/ 52 h 66"/>
                <a:gd name="T28" fmla="*/ 10 w 74"/>
                <a:gd name="T29" fmla="*/ 58 h 66"/>
                <a:gd name="T30" fmla="*/ 10 w 74"/>
                <a:gd name="T31" fmla="*/ 58 h 66"/>
                <a:gd name="T32" fmla="*/ 16 w 74"/>
                <a:gd name="T33" fmla="*/ 62 h 66"/>
                <a:gd name="T34" fmla="*/ 22 w 74"/>
                <a:gd name="T35" fmla="*/ 64 h 66"/>
                <a:gd name="T36" fmla="*/ 28 w 74"/>
                <a:gd name="T37" fmla="*/ 66 h 66"/>
                <a:gd name="T38" fmla="*/ 36 w 74"/>
                <a:gd name="T39" fmla="*/ 66 h 66"/>
                <a:gd name="T40" fmla="*/ 36 w 74"/>
                <a:gd name="T41" fmla="*/ 66 h 66"/>
                <a:gd name="T42" fmla="*/ 44 w 74"/>
                <a:gd name="T43" fmla="*/ 66 h 66"/>
                <a:gd name="T44" fmla="*/ 52 w 74"/>
                <a:gd name="T45" fmla="*/ 64 h 66"/>
                <a:gd name="T46" fmla="*/ 58 w 74"/>
                <a:gd name="T47" fmla="*/ 62 h 66"/>
                <a:gd name="T48" fmla="*/ 64 w 74"/>
                <a:gd name="T49" fmla="*/ 58 h 66"/>
                <a:gd name="T50" fmla="*/ 64 w 74"/>
                <a:gd name="T51" fmla="*/ 58 h 66"/>
                <a:gd name="T52" fmla="*/ 68 w 74"/>
                <a:gd name="T53" fmla="*/ 52 h 66"/>
                <a:gd name="T54" fmla="*/ 70 w 74"/>
                <a:gd name="T55" fmla="*/ 46 h 66"/>
                <a:gd name="T56" fmla="*/ 72 w 74"/>
                <a:gd name="T57" fmla="*/ 40 h 66"/>
                <a:gd name="T58" fmla="*/ 74 w 74"/>
                <a:gd name="T59" fmla="*/ 34 h 66"/>
                <a:gd name="T60" fmla="*/ 74 w 74"/>
                <a:gd name="T61" fmla="*/ 34 h 66"/>
                <a:gd name="T62" fmla="*/ 72 w 74"/>
                <a:gd name="T63" fmla="*/ 26 h 66"/>
                <a:gd name="T64" fmla="*/ 70 w 74"/>
                <a:gd name="T65" fmla="*/ 20 h 66"/>
                <a:gd name="T66" fmla="*/ 68 w 74"/>
                <a:gd name="T67" fmla="*/ 14 h 66"/>
                <a:gd name="T68" fmla="*/ 64 w 74"/>
                <a:gd name="T69" fmla="*/ 10 h 66"/>
                <a:gd name="T70" fmla="*/ 64 w 74"/>
                <a:gd name="T71" fmla="*/ 10 h 66"/>
                <a:gd name="T72" fmla="*/ 58 w 74"/>
                <a:gd name="T73" fmla="*/ 6 h 66"/>
                <a:gd name="T74" fmla="*/ 52 w 74"/>
                <a:gd name="T75" fmla="*/ 4 h 66"/>
                <a:gd name="T76" fmla="*/ 36 w 74"/>
                <a:gd name="T77" fmla="*/ 0 h 66"/>
                <a:gd name="T78" fmla="*/ 36 w 74"/>
                <a:gd name="T7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4" h="66">
                  <a:moveTo>
                    <a:pt x="36" y="0"/>
                  </a:moveTo>
                  <a:lnTo>
                    <a:pt x="36" y="0"/>
                  </a:lnTo>
                  <a:lnTo>
                    <a:pt x="22" y="4"/>
                  </a:lnTo>
                  <a:lnTo>
                    <a:pt x="16" y="6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6" y="14"/>
                  </a:lnTo>
                  <a:lnTo>
                    <a:pt x="4" y="20"/>
                  </a:lnTo>
                  <a:lnTo>
                    <a:pt x="2" y="2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6" y="52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6" y="62"/>
                  </a:lnTo>
                  <a:lnTo>
                    <a:pt x="22" y="64"/>
                  </a:lnTo>
                  <a:lnTo>
                    <a:pt x="28" y="66"/>
                  </a:lnTo>
                  <a:lnTo>
                    <a:pt x="36" y="66"/>
                  </a:lnTo>
                  <a:lnTo>
                    <a:pt x="36" y="66"/>
                  </a:lnTo>
                  <a:lnTo>
                    <a:pt x="44" y="66"/>
                  </a:lnTo>
                  <a:lnTo>
                    <a:pt x="52" y="64"/>
                  </a:lnTo>
                  <a:lnTo>
                    <a:pt x="58" y="62"/>
                  </a:lnTo>
                  <a:lnTo>
                    <a:pt x="64" y="58"/>
                  </a:lnTo>
                  <a:lnTo>
                    <a:pt x="64" y="58"/>
                  </a:lnTo>
                  <a:lnTo>
                    <a:pt x="68" y="52"/>
                  </a:lnTo>
                  <a:lnTo>
                    <a:pt x="70" y="46"/>
                  </a:lnTo>
                  <a:lnTo>
                    <a:pt x="72" y="40"/>
                  </a:lnTo>
                  <a:lnTo>
                    <a:pt x="74" y="34"/>
                  </a:lnTo>
                  <a:lnTo>
                    <a:pt x="74" y="34"/>
                  </a:lnTo>
                  <a:lnTo>
                    <a:pt x="72" y="26"/>
                  </a:lnTo>
                  <a:lnTo>
                    <a:pt x="70" y="20"/>
                  </a:lnTo>
                  <a:lnTo>
                    <a:pt x="68" y="14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58" y="6"/>
                  </a:lnTo>
                  <a:lnTo>
                    <a:pt x="52" y="4"/>
                  </a:lnTo>
                  <a:lnTo>
                    <a:pt x="36" y="0"/>
                  </a:lnTo>
                  <a:lnTo>
                    <a:pt x="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BF5DCD6D-8E96-45DF-9205-208AF18F41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6599" y="701676"/>
              <a:ext cx="292100" cy="330201"/>
            </a:xfrm>
            <a:custGeom>
              <a:avLst/>
              <a:gdLst>
                <a:gd name="T0" fmla="*/ 160 w 184"/>
                <a:gd name="T1" fmla="*/ 18 h 208"/>
                <a:gd name="T2" fmla="*/ 132 w 184"/>
                <a:gd name="T3" fmla="*/ 4 h 208"/>
                <a:gd name="T4" fmla="*/ 94 w 184"/>
                <a:gd name="T5" fmla="*/ 0 h 208"/>
                <a:gd name="T6" fmla="*/ 64 w 184"/>
                <a:gd name="T7" fmla="*/ 2 h 208"/>
                <a:gd name="T8" fmla="*/ 40 w 184"/>
                <a:gd name="T9" fmla="*/ 8 h 208"/>
                <a:gd name="T10" fmla="*/ 0 w 184"/>
                <a:gd name="T11" fmla="*/ 26 h 208"/>
                <a:gd name="T12" fmla="*/ 24 w 184"/>
                <a:gd name="T13" fmla="*/ 70 h 208"/>
                <a:gd name="T14" fmla="*/ 36 w 184"/>
                <a:gd name="T15" fmla="*/ 62 h 208"/>
                <a:gd name="T16" fmla="*/ 52 w 184"/>
                <a:gd name="T17" fmla="*/ 54 h 208"/>
                <a:gd name="T18" fmla="*/ 68 w 184"/>
                <a:gd name="T19" fmla="*/ 50 h 208"/>
                <a:gd name="T20" fmla="*/ 84 w 184"/>
                <a:gd name="T21" fmla="*/ 48 h 208"/>
                <a:gd name="T22" fmla="*/ 110 w 184"/>
                <a:gd name="T23" fmla="*/ 52 h 208"/>
                <a:gd name="T24" fmla="*/ 116 w 184"/>
                <a:gd name="T25" fmla="*/ 56 h 208"/>
                <a:gd name="T26" fmla="*/ 122 w 184"/>
                <a:gd name="T27" fmla="*/ 66 h 208"/>
                <a:gd name="T28" fmla="*/ 124 w 184"/>
                <a:gd name="T29" fmla="*/ 78 h 208"/>
                <a:gd name="T30" fmla="*/ 118 w 184"/>
                <a:gd name="T31" fmla="*/ 96 h 208"/>
                <a:gd name="T32" fmla="*/ 112 w 184"/>
                <a:gd name="T33" fmla="*/ 104 h 208"/>
                <a:gd name="T34" fmla="*/ 102 w 184"/>
                <a:gd name="T35" fmla="*/ 110 h 208"/>
                <a:gd name="T36" fmla="*/ 84 w 184"/>
                <a:gd name="T37" fmla="*/ 124 h 208"/>
                <a:gd name="T38" fmla="*/ 66 w 184"/>
                <a:gd name="T39" fmla="*/ 142 h 208"/>
                <a:gd name="T40" fmla="*/ 58 w 184"/>
                <a:gd name="T41" fmla="*/ 154 h 208"/>
                <a:gd name="T42" fmla="*/ 54 w 184"/>
                <a:gd name="T43" fmla="*/ 168 h 208"/>
                <a:gd name="T44" fmla="*/ 52 w 184"/>
                <a:gd name="T45" fmla="*/ 208 h 208"/>
                <a:gd name="T46" fmla="*/ 102 w 184"/>
                <a:gd name="T47" fmla="*/ 208 h 208"/>
                <a:gd name="T48" fmla="*/ 108 w 184"/>
                <a:gd name="T49" fmla="*/ 180 h 208"/>
                <a:gd name="T50" fmla="*/ 114 w 184"/>
                <a:gd name="T51" fmla="*/ 168 h 208"/>
                <a:gd name="T52" fmla="*/ 124 w 184"/>
                <a:gd name="T53" fmla="*/ 160 h 208"/>
                <a:gd name="T54" fmla="*/ 144 w 184"/>
                <a:gd name="T55" fmla="*/ 146 h 208"/>
                <a:gd name="T56" fmla="*/ 162 w 184"/>
                <a:gd name="T57" fmla="*/ 130 h 208"/>
                <a:gd name="T58" fmla="*/ 172 w 184"/>
                <a:gd name="T59" fmla="*/ 120 h 208"/>
                <a:gd name="T60" fmla="*/ 178 w 184"/>
                <a:gd name="T61" fmla="*/ 106 h 208"/>
                <a:gd name="T62" fmla="*/ 184 w 184"/>
                <a:gd name="T63" fmla="*/ 70 h 208"/>
                <a:gd name="T64" fmla="*/ 182 w 184"/>
                <a:gd name="T65" fmla="*/ 54 h 208"/>
                <a:gd name="T66" fmla="*/ 170 w 184"/>
                <a:gd name="T67" fmla="*/ 30 h 208"/>
                <a:gd name="T68" fmla="*/ 160 w 184"/>
                <a:gd name="T69" fmla="*/ 1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84" h="208">
                  <a:moveTo>
                    <a:pt x="160" y="18"/>
                  </a:moveTo>
                  <a:lnTo>
                    <a:pt x="160" y="18"/>
                  </a:lnTo>
                  <a:lnTo>
                    <a:pt x="146" y="10"/>
                  </a:lnTo>
                  <a:lnTo>
                    <a:pt x="132" y="4"/>
                  </a:lnTo>
                  <a:lnTo>
                    <a:pt x="114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64" y="2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18" y="16"/>
                  </a:lnTo>
                  <a:lnTo>
                    <a:pt x="0" y="2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36" y="62"/>
                  </a:lnTo>
                  <a:lnTo>
                    <a:pt x="36" y="62"/>
                  </a:lnTo>
                  <a:lnTo>
                    <a:pt x="52" y="54"/>
                  </a:lnTo>
                  <a:lnTo>
                    <a:pt x="52" y="54"/>
                  </a:lnTo>
                  <a:lnTo>
                    <a:pt x="68" y="50"/>
                  </a:lnTo>
                  <a:lnTo>
                    <a:pt x="68" y="50"/>
                  </a:lnTo>
                  <a:lnTo>
                    <a:pt x="84" y="48"/>
                  </a:lnTo>
                  <a:lnTo>
                    <a:pt x="84" y="48"/>
                  </a:lnTo>
                  <a:lnTo>
                    <a:pt x="104" y="50"/>
                  </a:lnTo>
                  <a:lnTo>
                    <a:pt x="110" y="52"/>
                  </a:lnTo>
                  <a:lnTo>
                    <a:pt x="116" y="56"/>
                  </a:lnTo>
                  <a:lnTo>
                    <a:pt x="116" y="56"/>
                  </a:lnTo>
                  <a:lnTo>
                    <a:pt x="120" y="60"/>
                  </a:lnTo>
                  <a:lnTo>
                    <a:pt x="122" y="66"/>
                  </a:lnTo>
                  <a:lnTo>
                    <a:pt x="124" y="78"/>
                  </a:lnTo>
                  <a:lnTo>
                    <a:pt x="124" y="78"/>
                  </a:lnTo>
                  <a:lnTo>
                    <a:pt x="122" y="88"/>
                  </a:lnTo>
                  <a:lnTo>
                    <a:pt x="118" y="96"/>
                  </a:lnTo>
                  <a:lnTo>
                    <a:pt x="118" y="96"/>
                  </a:lnTo>
                  <a:lnTo>
                    <a:pt x="112" y="104"/>
                  </a:lnTo>
                  <a:lnTo>
                    <a:pt x="102" y="110"/>
                  </a:lnTo>
                  <a:lnTo>
                    <a:pt x="102" y="110"/>
                  </a:lnTo>
                  <a:lnTo>
                    <a:pt x="84" y="124"/>
                  </a:lnTo>
                  <a:lnTo>
                    <a:pt x="84" y="124"/>
                  </a:lnTo>
                  <a:lnTo>
                    <a:pt x="74" y="132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58" y="154"/>
                  </a:lnTo>
                  <a:lnTo>
                    <a:pt x="54" y="168"/>
                  </a:lnTo>
                  <a:lnTo>
                    <a:pt x="54" y="168"/>
                  </a:lnTo>
                  <a:lnTo>
                    <a:pt x="50" y="186"/>
                  </a:lnTo>
                  <a:lnTo>
                    <a:pt x="52" y="208"/>
                  </a:lnTo>
                  <a:lnTo>
                    <a:pt x="102" y="208"/>
                  </a:lnTo>
                  <a:lnTo>
                    <a:pt x="102" y="208"/>
                  </a:lnTo>
                  <a:lnTo>
                    <a:pt x="104" y="192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4" y="168"/>
                  </a:lnTo>
                  <a:lnTo>
                    <a:pt x="124" y="160"/>
                  </a:lnTo>
                  <a:lnTo>
                    <a:pt x="124" y="160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54" y="138"/>
                  </a:lnTo>
                  <a:lnTo>
                    <a:pt x="162" y="130"/>
                  </a:lnTo>
                  <a:lnTo>
                    <a:pt x="162" y="130"/>
                  </a:lnTo>
                  <a:lnTo>
                    <a:pt x="172" y="120"/>
                  </a:lnTo>
                  <a:lnTo>
                    <a:pt x="178" y="106"/>
                  </a:lnTo>
                  <a:lnTo>
                    <a:pt x="178" y="106"/>
                  </a:lnTo>
                  <a:lnTo>
                    <a:pt x="182" y="90"/>
                  </a:lnTo>
                  <a:lnTo>
                    <a:pt x="184" y="70"/>
                  </a:lnTo>
                  <a:lnTo>
                    <a:pt x="184" y="70"/>
                  </a:lnTo>
                  <a:lnTo>
                    <a:pt x="182" y="54"/>
                  </a:lnTo>
                  <a:lnTo>
                    <a:pt x="178" y="42"/>
                  </a:lnTo>
                  <a:lnTo>
                    <a:pt x="170" y="30"/>
                  </a:lnTo>
                  <a:lnTo>
                    <a:pt x="160" y="18"/>
                  </a:lnTo>
                  <a:lnTo>
                    <a:pt x="16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92303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9">
            <a:extLst>
              <a:ext uri="{FF2B5EF4-FFF2-40B4-BE49-F238E27FC236}">
                <a16:creationId xmlns:a16="http://schemas.microsoft.com/office/drawing/2014/main" id="{111699DA-908C-F8D2-F905-86A7650ACEF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718668060"/>
              </p:ext>
            </p:extLst>
          </p:nvPr>
        </p:nvGraphicFramePr>
        <p:xfrm>
          <a:off x="71438" y="2119021"/>
          <a:ext cx="9001125" cy="3473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/>
              <a:t>Base: Adults ages 19–64 who were insured for all 12 months in the past year, were also insured at the time of the survey, and who received a bill for a service they thought should have been covered.</a:t>
            </a:r>
          </a:p>
          <a:p>
            <a:r>
              <a:rPr lang="en-US"/>
              <a:t>Notes: FPL = federal poverty level. Coverage type given at time of survey.</a:t>
            </a:r>
          </a:p>
          <a:p>
            <a:r>
              <a:rPr lang="en-US"/>
              <a:t>Data: Commonwealth Fund Affordability Survey (2023).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sz="2000"/>
              <a:t>Fewer than half of adults challenged their unexpected bills by contacting their provider or insurer.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408"/>
            <a:ext cx="8961120" cy="418861"/>
          </a:xfrm>
        </p:spPr>
        <p:txBody>
          <a:bodyPr>
            <a:normAutofit/>
          </a:bodyPr>
          <a:lstStyle/>
          <a:p>
            <a:r>
              <a:rPr lang="en-US" dirty="0"/>
              <a:t>Percentage of insured adults ages 19–64 who attempted to challenge bill(s) by contacting their provider or insurance company, by insurance type, income level, and race/ethnicity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B31185-D178-83DC-BA54-5E417DCFD01E}"/>
              </a:ext>
            </a:extLst>
          </p:cNvPr>
          <p:cNvSpPr txBox="1"/>
          <p:nvPr/>
        </p:nvSpPr>
        <p:spPr>
          <a:xfrm>
            <a:off x="71439" y="1451073"/>
            <a:ext cx="8557656" cy="586145"/>
          </a:xfrm>
          <a:prstGeom prst="roundRect">
            <a:avLst>
              <a:gd name="adj" fmla="val 9886"/>
            </a:avLst>
          </a:prstGeom>
          <a:solidFill>
            <a:schemeClr val="accent1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square" lIns="457200" tIns="91440" rIns="91440" bIns="91440">
            <a:spAutoFit/>
          </a:bodyPr>
          <a:lstStyle/>
          <a:p>
            <a:r>
              <a:rPr lang="en-US" sz="1200">
                <a:ea typeface="Times New Roman" panose="02020603050405020304" pitchFamily="18" charset="0"/>
                <a:cs typeface="Times New Roman" panose="02020603050405020304" pitchFamily="18" charset="0"/>
              </a:rPr>
              <a:t>You said you received a bill or were charged a copayment for a health care service you thought should have been free or covered by your insurance. Did you attempt to challenge the bill by contacting your provider or insurance company? 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48C1DA7-C24C-89E5-96FA-B6071429D0E4}"/>
              </a:ext>
            </a:extLst>
          </p:cNvPr>
          <p:cNvGrpSpPr>
            <a:grpSpLocks noChangeAspect="1"/>
          </p:cNvGrpSpPr>
          <p:nvPr/>
        </p:nvGrpSpPr>
        <p:grpSpPr>
          <a:xfrm>
            <a:off x="164772" y="1607564"/>
            <a:ext cx="274320" cy="308673"/>
            <a:chOff x="1752600" y="533400"/>
            <a:chExt cx="787400" cy="965200"/>
          </a:xfrm>
          <a:solidFill>
            <a:schemeClr val="tx2">
              <a:alpha val="39888"/>
            </a:schemeClr>
          </a:solidFill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B0B61C41-7762-43C3-E68E-B05B5B6E3B6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2600" y="533400"/>
              <a:ext cx="787400" cy="965200"/>
            </a:xfrm>
            <a:custGeom>
              <a:avLst/>
              <a:gdLst>
                <a:gd name="T0" fmla="*/ 0 w 496"/>
                <a:gd name="T1" fmla="*/ 390 h 608"/>
                <a:gd name="T2" fmla="*/ 2 w 496"/>
                <a:gd name="T3" fmla="*/ 410 h 608"/>
                <a:gd name="T4" fmla="*/ 18 w 496"/>
                <a:gd name="T5" fmla="*/ 448 h 608"/>
                <a:gd name="T6" fmla="*/ 46 w 496"/>
                <a:gd name="T7" fmla="*/ 476 h 608"/>
                <a:gd name="T8" fmla="*/ 84 w 496"/>
                <a:gd name="T9" fmla="*/ 492 h 608"/>
                <a:gd name="T10" fmla="*/ 198 w 496"/>
                <a:gd name="T11" fmla="*/ 494 h 608"/>
                <a:gd name="T12" fmla="*/ 318 w 496"/>
                <a:gd name="T13" fmla="*/ 598 h 608"/>
                <a:gd name="T14" fmla="*/ 334 w 496"/>
                <a:gd name="T15" fmla="*/ 606 h 608"/>
                <a:gd name="T16" fmla="*/ 346 w 496"/>
                <a:gd name="T17" fmla="*/ 608 h 608"/>
                <a:gd name="T18" fmla="*/ 352 w 496"/>
                <a:gd name="T19" fmla="*/ 608 h 608"/>
                <a:gd name="T20" fmla="*/ 366 w 496"/>
                <a:gd name="T21" fmla="*/ 602 h 608"/>
                <a:gd name="T22" fmla="*/ 376 w 496"/>
                <a:gd name="T23" fmla="*/ 592 h 608"/>
                <a:gd name="T24" fmla="*/ 382 w 496"/>
                <a:gd name="T25" fmla="*/ 576 h 608"/>
                <a:gd name="T26" fmla="*/ 382 w 496"/>
                <a:gd name="T27" fmla="*/ 494 h 608"/>
                <a:gd name="T28" fmla="*/ 390 w 496"/>
                <a:gd name="T29" fmla="*/ 494 h 608"/>
                <a:gd name="T30" fmla="*/ 432 w 496"/>
                <a:gd name="T31" fmla="*/ 486 h 608"/>
                <a:gd name="T32" fmla="*/ 464 w 496"/>
                <a:gd name="T33" fmla="*/ 464 h 608"/>
                <a:gd name="T34" fmla="*/ 488 w 496"/>
                <a:gd name="T35" fmla="*/ 430 h 608"/>
                <a:gd name="T36" fmla="*/ 496 w 496"/>
                <a:gd name="T37" fmla="*/ 390 h 608"/>
                <a:gd name="T38" fmla="*/ 496 w 496"/>
                <a:gd name="T39" fmla="*/ 104 h 608"/>
                <a:gd name="T40" fmla="*/ 488 w 496"/>
                <a:gd name="T41" fmla="*/ 64 h 608"/>
                <a:gd name="T42" fmla="*/ 464 w 496"/>
                <a:gd name="T43" fmla="*/ 30 h 608"/>
                <a:gd name="T44" fmla="*/ 432 w 496"/>
                <a:gd name="T45" fmla="*/ 8 h 608"/>
                <a:gd name="T46" fmla="*/ 390 w 496"/>
                <a:gd name="T47" fmla="*/ 0 h 608"/>
                <a:gd name="T48" fmla="*/ 106 w 496"/>
                <a:gd name="T49" fmla="*/ 0 h 608"/>
                <a:gd name="T50" fmla="*/ 64 w 496"/>
                <a:gd name="T51" fmla="*/ 8 h 608"/>
                <a:gd name="T52" fmla="*/ 32 w 496"/>
                <a:gd name="T53" fmla="*/ 30 h 608"/>
                <a:gd name="T54" fmla="*/ 8 w 496"/>
                <a:gd name="T55" fmla="*/ 64 h 608"/>
                <a:gd name="T56" fmla="*/ 0 w 496"/>
                <a:gd name="T57" fmla="*/ 104 h 608"/>
                <a:gd name="T58" fmla="*/ 54 w 496"/>
                <a:gd name="T59" fmla="*/ 104 h 608"/>
                <a:gd name="T60" fmla="*/ 56 w 496"/>
                <a:gd name="T61" fmla="*/ 94 h 608"/>
                <a:gd name="T62" fmla="*/ 62 w 496"/>
                <a:gd name="T63" fmla="*/ 76 h 608"/>
                <a:gd name="T64" fmla="*/ 76 w 496"/>
                <a:gd name="T65" fmla="*/ 62 h 608"/>
                <a:gd name="T66" fmla="*/ 94 w 496"/>
                <a:gd name="T67" fmla="*/ 54 h 608"/>
                <a:gd name="T68" fmla="*/ 390 w 496"/>
                <a:gd name="T69" fmla="*/ 52 h 608"/>
                <a:gd name="T70" fmla="*/ 402 w 496"/>
                <a:gd name="T71" fmla="*/ 54 h 608"/>
                <a:gd name="T72" fmla="*/ 420 w 496"/>
                <a:gd name="T73" fmla="*/ 62 h 608"/>
                <a:gd name="T74" fmla="*/ 434 w 496"/>
                <a:gd name="T75" fmla="*/ 76 h 608"/>
                <a:gd name="T76" fmla="*/ 440 w 496"/>
                <a:gd name="T77" fmla="*/ 94 h 608"/>
                <a:gd name="T78" fmla="*/ 442 w 496"/>
                <a:gd name="T79" fmla="*/ 390 h 608"/>
                <a:gd name="T80" fmla="*/ 440 w 496"/>
                <a:gd name="T81" fmla="*/ 400 h 608"/>
                <a:gd name="T82" fmla="*/ 434 w 496"/>
                <a:gd name="T83" fmla="*/ 418 h 608"/>
                <a:gd name="T84" fmla="*/ 420 w 496"/>
                <a:gd name="T85" fmla="*/ 432 h 608"/>
                <a:gd name="T86" fmla="*/ 402 w 496"/>
                <a:gd name="T87" fmla="*/ 440 h 608"/>
                <a:gd name="T88" fmla="*/ 328 w 496"/>
                <a:gd name="T89" fmla="*/ 440 h 608"/>
                <a:gd name="T90" fmla="*/ 218 w 496"/>
                <a:gd name="T91" fmla="*/ 440 h 608"/>
                <a:gd name="T92" fmla="*/ 106 w 496"/>
                <a:gd name="T93" fmla="*/ 440 h 608"/>
                <a:gd name="T94" fmla="*/ 86 w 496"/>
                <a:gd name="T95" fmla="*/ 436 h 608"/>
                <a:gd name="T96" fmla="*/ 70 w 496"/>
                <a:gd name="T97" fmla="*/ 426 h 608"/>
                <a:gd name="T98" fmla="*/ 58 w 496"/>
                <a:gd name="T99" fmla="*/ 410 h 608"/>
                <a:gd name="T100" fmla="*/ 54 w 496"/>
                <a:gd name="T101" fmla="*/ 390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96" h="608">
                  <a:moveTo>
                    <a:pt x="0" y="104"/>
                  </a:moveTo>
                  <a:lnTo>
                    <a:pt x="0" y="390"/>
                  </a:lnTo>
                  <a:lnTo>
                    <a:pt x="0" y="390"/>
                  </a:lnTo>
                  <a:lnTo>
                    <a:pt x="2" y="410"/>
                  </a:lnTo>
                  <a:lnTo>
                    <a:pt x="8" y="430"/>
                  </a:lnTo>
                  <a:lnTo>
                    <a:pt x="18" y="448"/>
                  </a:lnTo>
                  <a:lnTo>
                    <a:pt x="32" y="464"/>
                  </a:lnTo>
                  <a:lnTo>
                    <a:pt x="46" y="476"/>
                  </a:lnTo>
                  <a:lnTo>
                    <a:pt x="64" y="486"/>
                  </a:lnTo>
                  <a:lnTo>
                    <a:pt x="84" y="492"/>
                  </a:lnTo>
                  <a:lnTo>
                    <a:pt x="106" y="494"/>
                  </a:lnTo>
                  <a:lnTo>
                    <a:pt x="198" y="494"/>
                  </a:lnTo>
                  <a:lnTo>
                    <a:pt x="318" y="598"/>
                  </a:lnTo>
                  <a:lnTo>
                    <a:pt x="318" y="598"/>
                  </a:lnTo>
                  <a:lnTo>
                    <a:pt x="326" y="602"/>
                  </a:lnTo>
                  <a:lnTo>
                    <a:pt x="334" y="606"/>
                  </a:lnTo>
                  <a:lnTo>
                    <a:pt x="340" y="608"/>
                  </a:lnTo>
                  <a:lnTo>
                    <a:pt x="346" y="608"/>
                  </a:lnTo>
                  <a:lnTo>
                    <a:pt x="346" y="608"/>
                  </a:lnTo>
                  <a:lnTo>
                    <a:pt x="352" y="608"/>
                  </a:lnTo>
                  <a:lnTo>
                    <a:pt x="360" y="606"/>
                  </a:lnTo>
                  <a:lnTo>
                    <a:pt x="366" y="602"/>
                  </a:lnTo>
                  <a:lnTo>
                    <a:pt x="372" y="598"/>
                  </a:lnTo>
                  <a:lnTo>
                    <a:pt x="376" y="592"/>
                  </a:lnTo>
                  <a:lnTo>
                    <a:pt x="380" y="586"/>
                  </a:lnTo>
                  <a:lnTo>
                    <a:pt x="382" y="576"/>
                  </a:lnTo>
                  <a:lnTo>
                    <a:pt x="382" y="568"/>
                  </a:lnTo>
                  <a:lnTo>
                    <a:pt x="382" y="494"/>
                  </a:lnTo>
                  <a:lnTo>
                    <a:pt x="390" y="494"/>
                  </a:lnTo>
                  <a:lnTo>
                    <a:pt x="390" y="494"/>
                  </a:lnTo>
                  <a:lnTo>
                    <a:pt x="412" y="492"/>
                  </a:lnTo>
                  <a:lnTo>
                    <a:pt x="432" y="486"/>
                  </a:lnTo>
                  <a:lnTo>
                    <a:pt x="450" y="476"/>
                  </a:lnTo>
                  <a:lnTo>
                    <a:pt x="464" y="464"/>
                  </a:lnTo>
                  <a:lnTo>
                    <a:pt x="478" y="448"/>
                  </a:lnTo>
                  <a:lnTo>
                    <a:pt x="488" y="430"/>
                  </a:lnTo>
                  <a:lnTo>
                    <a:pt x="494" y="410"/>
                  </a:lnTo>
                  <a:lnTo>
                    <a:pt x="496" y="390"/>
                  </a:lnTo>
                  <a:lnTo>
                    <a:pt x="496" y="104"/>
                  </a:lnTo>
                  <a:lnTo>
                    <a:pt x="496" y="104"/>
                  </a:lnTo>
                  <a:lnTo>
                    <a:pt x="494" y="82"/>
                  </a:lnTo>
                  <a:lnTo>
                    <a:pt x="488" y="64"/>
                  </a:lnTo>
                  <a:lnTo>
                    <a:pt x="478" y="46"/>
                  </a:lnTo>
                  <a:lnTo>
                    <a:pt x="464" y="30"/>
                  </a:lnTo>
                  <a:lnTo>
                    <a:pt x="450" y="18"/>
                  </a:lnTo>
                  <a:lnTo>
                    <a:pt x="432" y="8"/>
                  </a:lnTo>
                  <a:lnTo>
                    <a:pt x="412" y="2"/>
                  </a:lnTo>
                  <a:lnTo>
                    <a:pt x="390" y="0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84" y="2"/>
                  </a:lnTo>
                  <a:lnTo>
                    <a:pt x="64" y="8"/>
                  </a:lnTo>
                  <a:lnTo>
                    <a:pt x="46" y="18"/>
                  </a:lnTo>
                  <a:lnTo>
                    <a:pt x="32" y="30"/>
                  </a:lnTo>
                  <a:lnTo>
                    <a:pt x="18" y="46"/>
                  </a:lnTo>
                  <a:lnTo>
                    <a:pt x="8" y="64"/>
                  </a:lnTo>
                  <a:lnTo>
                    <a:pt x="2" y="82"/>
                  </a:lnTo>
                  <a:lnTo>
                    <a:pt x="0" y="104"/>
                  </a:lnTo>
                  <a:lnTo>
                    <a:pt x="0" y="104"/>
                  </a:lnTo>
                  <a:close/>
                  <a:moveTo>
                    <a:pt x="54" y="104"/>
                  </a:moveTo>
                  <a:lnTo>
                    <a:pt x="54" y="104"/>
                  </a:lnTo>
                  <a:lnTo>
                    <a:pt x="56" y="94"/>
                  </a:lnTo>
                  <a:lnTo>
                    <a:pt x="58" y="84"/>
                  </a:lnTo>
                  <a:lnTo>
                    <a:pt x="62" y="76"/>
                  </a:lnTo>
                  <a:lnTo>
                    <a:pt x="70" y="68"/>
                  </a:lnTo>
                  <a:lnTo>
                    <a:pt x="76" y="62"/>
                  </a:lnTo>
                  <a:lnTo>
                    <a:pt x="86" y="56"/>
                  </a:lnTo>
                  <a:lnTo>
                    <a:pt x="94" y="54"/>
                  </a:lnTo>
                  <a:lnTo>
                    <a:pt x="106" y="52"/>
                  </a:lnTo>
                  <a:lnTo>
                    <a:pt x="390" y="52"/>
                  </a:lnTo>
                  <a:lnTo>
                    <a:pt x="390" y="52"/>
                  </a:lnTo>
                  <a:lnTo>
                    <a:pt x="402" y="54"/>
                  </a:lnTo>
                  <a:lnTo>
                    <a:pt x="410" y="56"/>
                  </a:lnTo>
                  <a:lnTo>
                    <a:pt x="420" y="62"/>
                  </a:lnTo>
                  <a:lnTo>
                    <a:pt x="426" y="68"/>
                  </a:lnTo>
                  <a:lnTo>
                    <a:pt x="434" y="76"/>
                  </a:lnTo>
                  <a:lnTo>
                    <a:pt x="438" y="84"/>
                  </a:lnTo>
                  <a:lnTo>
                    <a:pt x="440" y="94"/>
                  </a:lnTo>
                  <a:lnTo>
                    <a:pt x="442" y="104"/>
                  </a:lnTo>
                  <a:lnTo>
                    <a:pt x="442" y="390"/>
                  </a:lnTo>
                  <a:lnTo>
                    <a:pt x="442" y="390"/>
                  </a:lnTo>
                  <a:lnTo>
                    <a:pt x="440" y="400"/>
                  </a:lnTo>
                  <a:lnTo>
                    <a:pt x="438" y="410"/>
                  </a:lnTo>
                  <a:lnTo>
                    <a:pt x="434" y="418"/>
                  </a:lnTo>
                  <a:lnTo>
                    <a:pt x="426" y="426"/>
                  </a:lnTo>
                  <a:lnTo>
                    <a:pt x="420" y="432"/>
                  </a:lnTo>
                  <a:lnTo>
                    <a:pt x="410" y="436"/>
                  </a:lnTo>
                  <a:lnTo>
                    <a:pt x="402" y="440"/>
                  </a:lnTo>
                  <a:lnTo>
                    <a:pt x="390" y="440"/>
                  </a:lnTo>
                  <a:lnTo>
                    <a:pt x="328" y="440"/>
                  </a:lnTo>
                  <a:lnTo>
                    <a:pt x="328" y="536"/>
                  </a:lnTo>
                  <a:lnTo>
                    <a:pt x="218" y="440"/>
                  </a:lnTo>
                  <a:lnTo>
                    <a:pt x="106" y="440"/>
                  </a:lnTo>
                  <a:lnTo>
                    <a:pt x="106" y="440"/>
                  </a:lnTo>
                  <a:lnTo>
                    <a:pt x="94" y="440"/>
                  </a:lnTo>
                  <a:lnTo>
                    <a:pt x="86" y="436"/>
                  </a:lnTo>
                  <a:lnTo>
                    <a:pt x="76" y="432"/>
                  </a:lnTo>
                  <a:lnTo>
                    <a:pt x="70" y="426"/>
                  </a:lnTo>
                  <a:lnTo>
                    <a:pt x="62" y="418"/>
                  </a:lnTo>
                  <a:lnTo>
                    <a:pt x="58" y="410"/>
                  </a:lnTo>
                  <a:lnTo>
                    <a:pt x="56" y="400"/>
                  </a:lnTo>
                  <a:lnTo>
                    <a:pt x="54" y="390"/>
                  </a:lnTo>
                  <a:lnTo>
                    <a:pt x="54" y="1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EA52E04F-7CA1-3860-818D-D6C3293E4F4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3275" y="1073150"/>
              <a:ext cx="117475" cy="104775"/>
            </a:xfrm>
            <a:custGeom>
              <a:avLst/>
              <a:gdLst>
                <a:gd name="T0" fmla="*/ 36 w 74"/>
                <a:gd name="T1" fmla="*/ 0 h 66"/>
                <a:gd name="T2" fmla="*/ 36 w 74"/>
                <a:gd name="T3" fmla="*/ 0 h 66"/>
                <a:gd name="T4" fmla="*/ 22 w 74"/>
                <a:gd name="T5" fmla="*/ 4 h 66"/>
                <a:gd name="T6" fmla="*/ 16 w 74"/>
                <a:gd name="T7" fmla="*/ 6 h 66"/>
                <a:gd name="T8" fmla="*/ 10 w 74"/>
                <a:gd name="T9" fmla="*/ 10 h 66"/>
                <a:gd name="T10" fmla="*/ 10 w 74"/>
                <a:gd name="T11" fmla="*/ 10 h 66"/>
                <a:gd name="T12" fmla="*/ 6 w 74"/>
                <a:gd name="T13" fmla="*/ 14 h 66"/>
                <a:gd name="T14" fmla="*/ 4 w 74"/>
                <a:gd name="T15" fmla="*/ 20 h 66"/>
                <a:gd name="T16" fmla="*/ 2 w 74"/>
                <a:gd name="T17" fmla="*/ 26 h 66"/>
                <a:gd name="T18" fmla="*/ 0 w 74"/>
                <a:gd name="T19" fmla="*/ 34 h 66"/>
                <a:gd name="T20" fmla="*/ 0 w 74"/>
                <a:gd name="T21" fmla="*/ 34 h 66"/>
                <a:gd name="T22" fmla="*/ 2 w 74"/>
                <a:gd name="T23" fmla="*/ 40 h 66"/>
                <a:gd name="T24" fmla="*/ 4 w 74"/>
                <a:gd name="T25" fmla="*/ 46 h 66"/>
                <a:gd name="T26" fmla="*/ 6 w 74"/>
                <a:gd name="T27" fmla="*/ 52 h 66"/>
                <a:gd name="T28" fmla="*/ 10 w 74"/>
                <a:gd name="T29" fmla="*/ 58 h 66"/>
                <a:gd name="T30" fmla="*/ 10 w 74"/>
                <a:gd name="T31" fmla="*/ 58 h 66"/>
                <a:gd name="T32" fmla="*/ 16 w 74"/>
                <a:gd name="T33" fmla="*/ 62 h 66"/>
                <a:gd name="T34" fmla="*/ 22 w 74"/>
                <a:gd name="T35" fmla="*/ 64 h 66"/>
                <a:gd name="T36" fmla="*/ 28 w 74"/>
                <a:gd name="T37" fmla="*/ 66 h 66"/>
                <a:gd name="T38" fmla="*/ 36 w 74"/>
                <a:gd name="T39" fmla="*/ 66 h 66"/>
                <a:gd name="T40" fmla="*/ 36 w 74"/>
                <a:gd name="T41" fmla="*/ 66 h 66"/>
                <a:gd name="T42" fmla="*/ 44 w 74"/>
                <a:gd name="T43" fmla="*/ 66 h 66"/>
                <a:gd name="T44" fmla="*/ 52 w 74"/>
                <a:gd name="T45" fmla="*/ 64 h 66"/>
                <a:gd name="T46" fmla="*/ 58 w 74"/>
                <a:gd name="T47" fmla="*/ 62 h 66"/>
                <a:gd name="T48" fmla="*/ 64 w 74"/>
                <a:gd name="T49" fmla="*/ 58 h 66"/>
                <a:gd name="T50" fmla="*/ 64 w 74"/>
                <a:gd name="T51" fmla="*/ 58 h 66"/>
                <a:gd name="T52" fmla="*/ 68 w 74"/>
                <a:gd name="T53" fmla="*/ 52 h 66"/>
                <a:gd name="T54" fmla="*/ 70 w 74"/>
                <a:gd name="T55" fmla="*/ 46 h 66"/>
                <a:gd name="T56" fmla="*/ 72 w 74"/>
                <a:gd name="T57" fmla="*/ 40 h 66"/>
                <a:gd name="T58" fmla="*/ 74 w 74"/>
                <a:gd name="T59" fmla="*/ 34 h 66"/>
                <a:gd name="T60" fmla="*/ 74 w 74"/>
                <a:gd name="T61" fmla="*/ 34 h 66"/>
                <a:gd name="T62" fmla="*/ 72 w 74"/>
                <a:gd name="T63" fmla="*/ 26 h 66"/>
                <a:gd name="T64" fmla="*/ 70 w 74"/>
                <a:gd name="T65" fmla="*/ 20 h 66"/>
                <a:gd name="T66" fmla="*/ 68 w 74"/>
                <a:gd name="T67" fmla="*/ 14 h 66"/>
                <a:gd name="T68" fmla="*/ 64 w 74"/>
                <a:gd name="T69" fmla="*/ 10 h 66"/>
                <a:gd name="T70" fmla="*/ 64 w 74"/>
                <a:gd name="T71" fmla="*/ 10 h 66"/>
                <a:gd name="T72" fmla="*/ 58 w 74"/>
                <a:gd name="T73" fmla="*/ 6 h 66"/>
                <a:gd name="T74" fmla="*/ 52 w 74"/>
                <a:gd name="T75" fmla="*/ 4 h 66"/>
                <a:gd name="T76" fmla="*/ 36 w 74"/>
                <a:gd name="T77" fmla="*/ 0 h 66"/>
                <a:gd name="T78" fmla="*/ 36 w 74"/>
                <a:gd name="T7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4" h="66">
                  <a:moveTo>
                    <a:pt x="36" y="0"/>
                  </a:moveTo>
                  <a:lnTo>
                    <a:pt x="36" y="0"/>
                  </a:lnTo>
                  <a:lnTo>
                    <a:pt x="22" y="4"/>
                  </a:lnTo>
                  <a:lnTo>
                    <a:pt x="16" y="6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6" y="14"/>
                  </a:lnTo>
                  <a:lnTo>
                    <a:pt x="4" y="20"/>
                  </a:lnTo>
                  <a:lnTo>
                    <a:pt x="2" y="2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6" y="52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6" y="62"/>
                  </a:lnTo>
                  <a:lnTo>
                    <a:pt x="22" y="64"/>
                  </a:lnTo>
                  <a:lnTo>
                    <a:pt x="28" y="66"/>
                  </a:lnTo>
                  <a:lnTo>
                    <a:pt x="36" y="66"/>
                  </a:lnTo>
                  <a:lnTo>
                    <a:pt x="36" y="66"/>
                  </a:lnTo>
                  <a:lnTo>
                    <a:pt x="44" y="66"/>
                  </a:lnTo>
                  <a:lnTo>
                    <a:pt x="52" y="64"/>
                  </a:lnTo>
                  <a:lnTo>
                    <a:pt x="58" y="62"/>
                  </a:lnTo>
                  <a:lnTo>
                    <a:pt x="64" y="58"/>
                  </a:lnTo>
                  <a:lnTo>
                    <a:pt x="64" y="58"/>
                  </a:lnTo>
                  <a:lnTo>
                    <a:pt x="68" y="52"/>
                  </a:lnTo>
                  <a:lnTo>
                    <a:pt x="70" y="46"/>
                  </a:lnTo>
                  <a:lnTo>
                    <a:pt x="72" y="40"/>
                  </a:lnTo>
                  <a:lnTo>
                    <a:pt x="74" y="34"/>
                  </a:lnTo>
                  <a:lnTo>
                    <a:pt x="74" y="34"/>
                  </a:lnTo>
                  <a:lnTo>
                    <a:pt x="72" y="26"/>
                  </a:lnTo>
                  <a:lnTo>
                    <a:pt x="70" y="20"/>
                  </a:lnTo>
                  <a:lnTo>
                    <a:pt x="68" y="14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58" y="6"/>
                  </a:lnTo>
                  <a:lnTo>
                    <a:pt x="52" y="4"/>
                  </a:lnTo>
                  <a:lnTo>
                    <a:pt x="36" y="0"/>
                  </a:lnTo>
                  <a:lnTo>
                    <a:pt x="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543F2636-64FC-6B14-5D2B-863429B5EB7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6599" y="701676"/>
              <a:ext cx="292100" cy="330201"/>
            </a:xfrm>
            <a:custGeom>
              <a:avLst/>
              <a:gdLst>
                <a:gd name="T0" fmla="*/ 160 w 184"/>
                <a:gd name="T1" fmla="*/ 18 h 208"/>
                <a:gd name="T2" fmla="*/ 132 w 184"/>
                <a:gd name="T3" fmla="*/ 4 h 208"/>
                <a:gd name="T4" fmla="*/ 94 w 184"/>
                <a:gd name="T5" fmla="*/ 0 h 208"/>
                <a:gd name="T6" fmla="*/ 64 w 184"/>
                <a:gd name="T7" fmla="*/ 2 h 208"/>
                <a:gd name="T8" fmla="*/ 40 w 184"/>
                <a:gd name="T9" fmla="*/ 8 h 208"/>
                <a:gd name="T10" fmla="*/ 0 w 184"/>
                <a:gd name="T11" fmla="*/ 26 h 208"/>
                <a:gd name="T12" fmla="*/ 24 w 184"/>
                <a:gd name="T13" fmla="*/ 70 h 208"/>
                <a:gd name="T14" fmla="*/ 36 w 184"/>
                <a:gd name="T15" fmla="*/ 62 h 208"/>
                <a:gd name="T16" fmla="*/ 52 w 184"/>
                <a:gd name="T17" fmla="*/ 54 h 208"/>
                <a:gd name="T18" fmla="*/ 68 w 184"/>
                <a:gd name="T19" fmla="*/ 50 h 208"/>
                <a:gd name="T20" fmla="*/ 84 w 184"/>
                <a:gd name="T21" fmla="*/ 48 h 208"/>
                <a:gd name="T22" fmla="*/ 110 w 184"/>
                <a:gd name="T23" fmla="*/ 52 h 208"/>
                <a:gd name="T24" fmla="*/ 116 w 184"/>
                <a:gd name="T25" fmla="*/ 56 h 208"/>
                <a:gd name="T26" fmla="*/ 122 w 184"/>
                <a:gd name="T27" fmla="*/ 66 h 208"/>
                <a:gd name="T28" fmla="*/ 124 w 184"/>
                <a:gd name="T29" fmla="*/ 78 h 208"/>
                <a:gd name="T30" fmla="*/ 118 w 184"/>
                <a:gd name="T31" fmla="*/ 96 h 208"/>
                <a:gd name="T32" fmla="*/ 112 w 184"/>
                <a:gd name="T33" fmla="*/ 104 h 208"/>
                <a:gd name="T34" fmla="*/ 102 w 184"/>
                <a:gd name="T35" fmla="*/ 110 h 208"/>
                <a:gd name="T36" fmla="*/ 84 w 184"/>
                <a:gd name="T37" fmla="*/ 124 h 208"/>
                <a:gd name="T38" fmla="*/ 66 w 184"/>
                <a:gd name="T39" fmla="*/ 142 h 208"/>
                <a:gd name="T40" fmla="*/ 58 w 184"/>
                <a:gd name="T41" fmla="*/ 154 h 208"/>
                <a:gd name="T42" fmla="*/ 54 w 184"/>
                <a:gd name="T43" fmla="*/ 168 h 208"/>
                <a:gd name="T44" fmla="*/ 52 w 184"/>
                <a:gd name="T45" fmla="*/ 208 h 208"/>
                <a:gd name="T46" fmla="*/ 102 w 184"/>
                <a:gd name="T47" fmla="*/ 208 h 208"/>
                <a:gd name="T48" fmla="*/ 108 w 184"/>
                <a:gd name="T49" fmla="*/ 180 h 208"/>
                <a:gd name="T50" fmla="*/ 114 w 184"/>
                <a:gd name="T51" fmla="*/ 168 h 208"/>
                <a:gd name="T52" fmla="*/ 124 w 184"/>
                <a:gd name="T53" fmla="*/ 160 h 208"/>
                <a:gd name="T54" fmla="*/ 144 w 184"/>
                <a:gd name="T55" fmla="*/ 146 h 208"/>
                <a:gd name="T56" fmla="*/ 162 w 184"/>
                <a:gd name="T57" fmla="*/ 130 h 208"/>
                <a:gd name="T58" fmla="*/ 172 w 184"/>
                <a:gd name="T59" fmla="*/ 120 h 208"/>
                <a:gd name="T60" fmla="*/ 178 w 184"/>
                <a:gd name="T61" fmla="*/ 106 h 208"/>
                <a:gd name="T62" fmla="*/ 184 w 184"/>
                <a:gd name="T63" fmla="*/ 70 h 208"/>
                <a:gd name="T64" fmla="*/ 182 w 184"/>
                <a:gd name="T65" fmla="*/ 54 h 208"/>
                <a:gd name="T66" fmla="*/ 170 w 184"/>
                <a:gd name="T67" fmla="*/ 30 h 208"/>
                <a:gd name="T68" fmla="*/ 160 w 184"/>
                <a:gd name="T69" fmla="*/ 1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84" h="208">
                  <a:moveTo>
                    <a:pt x="160" y="18"/>
                  </a:moveTo>
                  <a:lnTo>
                    <a:pt x="160" y="18"/>
                  </a:lnTo>
                  <a:lnTo>
                    <a:pt x="146" y="10"/>
                  </a:lnTo>
                  <a:lnTo>
                    <a:pt x="132" y="4"/>
                  </a:lnTo>
                  <a:lnTo>
                    <a:pt x="114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64" y="2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18" y="16"/>
                  </a:lnTo>
                  <a:lnTo>
                    <a:pt x="0" y="2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36" y="62"/>
                  </a:lnTo>
                  <a:lnTo>
                    <a:pt x="36" y="62"/>
                  </a:lnTo>
                  <a:lnTo>
                    <a:pt x="52" y="54"/>
                  </a:lnTo>
                  <a:lnTo>
                    <a:pt x="52" y="54"/>
                  </a:lnTo>
                  <a:lnTo>
                    <a:pt x="68" y="50"/>
                  </a:lnTo>
                  <a:lnTo>
                    <a:pt x="68" y="50"/>
                  </a:lnTo>
                  <a:lnTo>
                    <a:pt x="84" y="48"/>
                  </a:lnTo>
                  <a:lnTo>
                    <a:pt x="84" y="48"/>
                  </a:lnTo>
                  <a:lnTo>
                    <a:pt x="104" y="50"/>
                  </a:lnTo>
                  <a:lnTo>
                    <a:pt x="110" y="52"/>
                  </a:lnTo>
                  <a:lnTo>
                    <a:pt x="116" y="56"/>
                  </a:lnTo>
                  <a:lnTo>
                    <a:pt x="116" y="56"/>
                  </a:lnTo>
                  <a:lnTo>
                    <a:pt x="120" y="60"/>
                  </a:lnTo>
                  <a:lnTo>
                    <a:pt x="122" y="66"/>
                  </a:lnTo>
                  <a:lnTo>
                    <a:pt x="124" y="78"/>
                  </a:lnTo>
                  <a:lnTo>
                    <a:pt x="124" y="78"/>
                  </a:lnTo>
                  <a:lnTo>
                    <a:pt x="122" y="88"/>
                  </a:lnTo>
                  <a:lnTo>
                    <a:pt x="118" y="96"/>
                  </a:lnTo>
                  <a:lnTo>
                    <a:pt x="118" y="96"/>
                  </a:lnTo>
                  <a:lnTo>
                    <a:pt x="112" y="104"/>
                  </a:lnTo>
                  <a:lnTo>
                    <a:pt x="102" y="110"/>
                  </a:lnTo>
                  <a:lnTo>
                    <a:pt x="102" y="110"/>
                  </a:lnTo>
                  <a:lnTo>
                    <a:pt x="84" y="124"/>
                  </a:lnTo>
                  <a:lnTo>
                    <a:pt x="84" y="124"/>
                  </a:lnTo>
                  <a:lnTo>
                    <a:pt x="74" y="132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58" y="154"/>
                  </a:lnTo>
                  <a:lnTo>
                    <a:pt x="54" y="168"/>
                  </a:lnTo>
                  <a:lnTo>
                    <a:pt x="54" y="168"/>
                  </a:lnTo>
                  <a:lnTo>
                    <a:pt x="50" y="186"/>
                  </a:lnTo>
                  <a:lnTo>
                    <a:pt x="52" y="208"/>
                  </a:lnTo>
                  <a:lnTo>
                    <a:pt x="102" y="208"/>
                  </a:lnTo>
                  <a:lnTo>
                    <a:pt x="102" y="208"/>
                  </a:lnTo>
                  <a:lnTo>
                    <a:pt x="104" y="192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4" y="168"/>
                  </a:lnTo>
                  <a:lnTo>
                    <a:pt x="124" y="160"/>
                  </a:lnTo>
                  <a:lnTo>
                    <a:pt x="124" y="160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54" y="138"/>
                  </a:lnTo>
                  <a:lnTo>
                    <a:pt x="162" y="130"/>
                  </a:lnTo>
                  <a:lnTo>
                    <a:pt x="162" y="130"/>
                  </a:lnTo>
                  <a:lnTo>
                    <a:pt x="172" y="120"/>
                  </a:lnTo>
                  <a:lnTo>
                    <a:pt x="178" y="106"/>
                  </a:lnTo>
                  <a:lnTo>
                    <a:pt x="178" y="106"/>
                  </a:lnTo>
                  <a:lnTo>
                    <a:pt x="182" y="90"/>
                  </a:lnTo>
                  <a:lnTo>
                    <a:pt x="184" y="70"/>
                  </a:lnTo>
                  <a:lnTo>
                    <a:pt x="184" y="70"/>
                  </a:lnTo>
                  <a:lnTo>
                    <a:pt x="182" y="54"/>
                  </a:lnTo>
                  <a:lnTo>
                    <a:pt x="178" y="42"/>
                  </a:lnTo>
                  <a:lnTo>
                    <a:pt x="170" y="30"/>
                  </a:lnTo>
                  <a:lnTo>
                    <a:pt x="160" y="18"/>
                  </a:lnTo>
                  <a:lnTo>
                    <a:pt x="16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06168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9">
            <a:extLst>
              <a:ext uri="{FF2B5EF4-FFF2-40B4-BE49-F238E27FC236}">
                <a16:creationId xmlns:a16="http://schemas.microsoft.com/office/drawing/2014/main" id="{8A9C8CFA-75B5-896D-532A-207730E36DC0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094041993"/>
              </p:ext>
            </p:extLst>
          </p:nvPr>
        </p:nvGraphicFramePr>
        <p:xfrm>
          <a:off x="71438" y="2119020"/>
          <a:ext cx="9001125" cy="25861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12262-7BEE-9FBB-9C73-D48BB17CFEA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/>
              <a:t>Base: Adults ages 19–64 who were insured for all 12 months in the past year, were also insured at the time of the survey, who received a bill for a service they thought should have been free or covered but did not challenge the bill.</a:t>
            </a:r>
          </a:p>
          <a:p>
            <a:r>
              <a:rPr lang="en-US"/>
              <a:t>Notes: FPL = federal poverty level. Coverage type given at time of survey.</a:t>
            </a:r>
          </a:p>
          <a:p>
            <a:r>
              <a:rPr lang="en-US"/>
              <a:t>Data: Commonwealth Fund Affordability Survey (2023).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FE1C14-1735-5276-5D60-324A184F3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sz="2000"/>
              <a:t>Over half of those who did not challenge their bills were not sure they had the right to do so.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72D3EB-A224-6592-EB35-18A1F42A861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408"/>
            <a:ext cx="8961120" cy="418861"/>
          </a:xfrm>
        </p:spPr>
        <p:txBody>
          <a:bodyPr>
            <a:normAutofit/>
          </a:bodyPr>
          <a:lstStyle/>
          <a:p>
            <a:pPr lvl="0"/>
            <a:r>
              <a:rPr lang="en-US" noProof="0"/>
              <a:t>Percentage of insured adults ages 19–64 who did not attempt to challenge their bill, by reasons for not challenging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B7B9D1-544F-9D48-63E1-64EE3F19335A}"/>
              </a:ext>
            </a:extLst>
          </p:cNvPr>
          <p:cNvSpPr txBox="1"/>
          <p:nvPr/>
        </p:nvSpPr>
        <p:spPr>
          <a:xfrm>
            <a:off x="71439" y="1503572"/>
            <a:ext cx="5015466" cy="502780"/>
          </a:xfrm>
          <a:prstGeom prst="roundRect">
            <a:avLst>
              <a:gd name="adj" fmla="val 9886"/>
            </a:avLst>
          </a:prstGeom>
          <a:solidFill>
            <a:schemeClr val="accent1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none" lIns="457200" tIns="182880" rIns="91440" bIns="182880" anchor="ctr">
            <a:noAutofit/>
          </a:bodyPr>
          <a:lstStyle/>
          <a:p>
            <a:r>
              <a:rPr lang="en-US" sz="1200">
                <a:ea typeface="Times New Roman" panose="02020603050405020304" pitchFamily="18" charset="0"/>
                <a:cs typeface="Times New Roman" panose="02020603050405020304" pitchFamily="18" charset="0"/>
              </a:rPr>
              <a:t>Why didn’t you attempt to challenge the bill? Select all that apply. 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B92EBAF-4316-403F-691D-B5E6A1FC41A0}"/>
              </a:ext>
            </a:extLst>
          </p:cNvPr>
          <p:cNvGrpSpPr>
            <a:grpSpLocks noChangeAspect="1"/>
          </p:cNvGrpSpPr>
          <p:nvPr/>
        </p:nvGrpSpPr>
        <p:grpSpPr>
          <a:xfrm>
            <a:off x="164772" y="1607564"/>
            <a:ext cx="274320" cy="308673"/>
            <a:chOff x="1752600" y="533400"/>
            <a:chExt cx="787400" cy="965200"/>
          </a:xfrm>
          <a:solidFill>
            <a:schemeClr val="tx2">
              <a:alpha val="39888"/>
            </a:schemeClr>
          </a:solidFill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4D71F7B6-7975-4F2A-842D-464A768619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2600" y="533400"/>
              <a:ext cx="787400" cy="965200"/>
            </a:xfrm>
            <a:custGeom>
              <a:avLst/>
              <a:gdLst>
                <a:gd name="T0" fmla="*/ 0 w 496"/>
                <a:gd name="T1" fmla="*/ 390 h 608"/>
                <a:gd name="T2" fmla="*/ 2 w 496"/>
                <a:gd name="T3" fmla="*/ 410 h 608"/>
                <a:gd name="T4" fmla="*/ 18 w 496"/>
                <a:gd name="T5" fmla="*/ 448 h 608"/>
                <a:gd name="T6" fmla="*/ 46 w 496"/>
                <a:gd name="T7" fmla="*/ 476 h 608"/>
                <a:gd name="T8" fmla="*/ 84 w 496"/>
                <a:gd name="T9" fmla="*/ 492 h 608"/>
                <a:gd name="T10" fmla="*/ 198 w 496"/>
                <a:gd name="T11" fmla="*/ 494 h 608"/>
                <a:gd name="T12" fmla="*/ 318 w 496"/>
                <a:gd name="T13" fmla="*/ 598 h 608"/>
                <a:gd name="T14" fmla="*/ 334 w 496"/>
                <a:gd name="T15" fmla="*/ 606 h 608"/>
                <a:gd name="T16" fmla="*/ 346 w 496"/>
                <a:gd name="T17" fmla="*/ 608 h 608"/>
                <a:gd name="T18" fmla="*/ 352 w 496"/>
                <a:gd name="T19" fmla="*/ 608 h 608"/>
                <a:gd name="T20" fmla="*/ 366 w 496"/>
                <a:gd name="T21" fmla="*/ 602 h 608"/>
                <a:gd name="T22" fmla="*/ 376 w 496"/>
                <a:gd name="T23" fmla="*/ 592 h 608"/>
                <a:gd name="T24" fmla="*/ 382 w 496"/>
                <a:gd name="T25" fmla="*/ 576 h 608"/>
                <a:gd name="T26" fmla="*/ 382 w 496"/>
                <a:gd name="T27" fmla="*/ 494 h 608"/>
                <a:gd name="T28" fmla="*/ 390 w 496"/>
                <a:gd name="T29" fmla="*/ 494 h 608"/>
                <a:gd name="T30" fmla="*/ 432 w 496"/>
                <a:gd name="T31" fmla="*/ 486 h 608"/>
                <a:gd name="T32" fmla="*/ 464 w 496"/>
                <a:gd name="T33" fmla="*/ 464 h 608"/>
                <a:gd name="T34" fmla="*/ 488 w 496"/>
                <a:gd name="T35" fmla="*/ 430 h 608"/>
                <a:gd name="T36" fmla="*/ 496 w 496"/>
                <a:gd name="T37" fmla="*/ 390 h 608"/>
                <a:gd name="T38" fmla="*/ 496 w 496"/>
                <a:gd name="T39" fmla="*/ 104 h 608"/>
                <a:gd name="T40" fmla="*/ 488 w 496"/>
                <a:gd name="T41" fmla="*/ 64 h 608"/>
                <a:gd name="T42" fmla="*/ 464 w 496"/>
                <a:gd name="T43" fmla="*/ 30 h 608"/>
                <a:gd name="T44" fmla="*/ 432 w 496"/>
                <a:gd name="T45" fmla="*/ 8 h 608"/>
                <a:gd name="T46" fmla="*/ 390 w 496"/>
                <a:gd name="T47" fmla="*/ 0 h 608"/>
                <a:gd name="T48" fmla="*/ 106 w 496"/>
                <a:gd name="T49" fmla="*/ 0 h 608"/>
                <a:gd name="T50" fmla="*/ 64 w 496"/>
                <a:gd name="T51" fmla="*/ 8 h 608"/>
                <a:gd name="T52" fmla="*/ 32 w 496"/>
                <a:gd name="T53" fmla="*/ 30 h 608"/>
                <a:gd name="T54" fmla="*/ 8 w 496"/>
                <a:gd name="T55" fmla="*/ 64 h 608"/>
                <a:gd name="T56" fmla="*/ 0 w 496"/>
                <a:gd name="T57" fmla="*/ 104 h 608"/>
                <a:gd name="T58" fmla="*/ 54 w 496"/>
                <a:gd name="T59" fmla="*/ 104 h 608"/>
                <a:gd name="T60" fmla="*/ 56 w 496"/>
                <a:gd name="T61" fmla="*/ 94 h 608"/>
                <a:gd name="T62" fmla="*/ 62 w 496"/>
                <a:gd name="T63" fmla="*/ 76 h 608"/>
                <a:gd name="T64" fmla="*/ 76 w 496"/>
                <a:gd name="T65" fmla="*/ 62 h 608"/>
                <a:gd name="T66" fmla="*/ 94 w 496"/>
                <a:gd name="T67" fmla="*/ 54 h 608"/>
                <a:gd name="T68" fmla="*/ 390 w 496"/>
                <a:gd name="T69" fmla="*/ 52 h 608"/>
                <a:gd name="T70" fmla="*/ 402 w 496"/>
                <a:gd name="T71" fmla="*/ 54 h 608"/>
                <a:gd name="T72" fmla="*/ 420 w 496"/>
                <a:gd name="T73" fmla="*/ 62 h 608"/>
                <a:gd name="T74" fmla="*/ 434 w 496"/>
                <a:gd name="T75" fmla="*/ 76 h 608"/>
                <a:gd name="T76" fmla="*/ 440 w 496"/>
                <a:gd name="T77" fmla="*/ 94 h 608"/>
                <a:gd name="T78" fmla="*/ 442 w 496"/>
                <a:gd name="T79" fmla="*/ 390 h 608"/>
                <a:gd name="T80" fmla="*/ 440 w 496"/>
                <a:gd name="T81" fmla="*/ 400 h 608"/>
                <a:gd name="T82" fmla="*/ 434 w 496"/>
                <a:gd name="T83" fmla="*/ 418 h 608"/>
                <a:gd name="T84" fmla="*/ 420 w 496"/>
                <a:gd name="T85" fmla="*/ 432 h 608"/>
                <a:gd name="T86" fmla="*/ 402 w 496"/>
                <a:gd name="T87" fmla="*/ 440 h 608"/>
                <a:gd name="T88" fmla="*/ 328 w 496"/>
                <a:gd name="T89" fmla="*/ 440 h 608"/>
                <a:gd name="T90" fmla="*/ 218 w 496"/>
                <a:gd name="T91" fmla="*/ 440 h 608"/>
                <a:gd name="T92" fmla="*/ 106 w 496"/>
                <a:gd name="T93" fmla="*/ 440 h 608"/>
                <a:gd name="T94" fmla="*/ 86 w 496"/>
                <a:gd name="T95" fmla="*/ 436 h 608"/>
                <a:gd name="T96" fmla="*/ 70 w 496"/>
                <a:gd name="T97" fmla="*/ 426 h 608"/>
                <a:gd name="T98" fmla="*/ 58 w 496"/>
                <a:gd name="T99" fmla="*/ 410 h 608"/>
                <a:gd name="T100" fmla="*/ 54 w 496"/>
                <a:gd name="T101" fmla="*/ 390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96" h="608">
                  <a:moveTo>
                    <a:pt x="0" y="104"/>
                  </a:moveTo>
                  <a:lnTo>
                    <a:pt x="0" y="390"/>
                  </a:lnTo>
                  <a:lnTo>
                    <a:pt x="0" y="390"/>
                  </a:lnTo>
                  <a:lnTo>
                    <a:pt x="2" y="410"/>
                  </a:lnTo>
                  <a:lnTo>
                    <a:pt x="8" y="430"/>
                  </a:lnTo>
                  <a:lnTo>
                    <a:pt x="18" y="448"/>
                  </a:lnTo>
                  <a:lnTo>
                    <a:pt x="32" y="464"/>
                  </a:lnTo>
                  <a:lnTo>
                    <a:pt x="46" y="476"/>
                  </a:lnTo>
                  <a:lnTo>
                    <a:pt x="64" y="486"/>
                  </a:lnTo>
                  <a:lnTo>
                    <a:pt x="84" y="492"/>
                  </a:lnTo>
                  <a:lnTo>
                    <a:pt x="106" y="494"/>
                  </a:lnTo>
                  <a:lnTo>
                    <a:pt x="198" y="494"/>
                  </a:lnTo>
                  <a:lnTo>
                    <a:pt x="318" y="598"/>
                  </a:lnTo>
                  <a:lnTo>
                    <a:pt x="318" y="598"/>
                  </a:lnTo>
                  <a:lnTo>
                    <a:pt x="326" y="602"/>
                  </a:lnTo>
                  <a:lnTo>
                    <a:pt x="334" y="606"/>
                  </a:lnTo>
                  <a:lnTo>
                    <a:pt x="340" y="608"/>
                  </a:lnTo>
                  <a:lnTo>
                    <a:pt x="346" y="608"/>
                  </a:lnTo>
                  <a:lnTo>
                    <a:pt x="346" y="608"/>
                  </a:lnTo>
                  <a:lnTo>
                    <a:pt x="352" y="608"/>
                  </a:lnTo>
                  <a:lnTo>
                    <a:pt x="360" y="606"/>
                  </a:lnTo>
                  <a:lnTo>
                    <a:pt x="366" y="602"/>
                  </a:lnTo>
                  <a:lnTo>
                    <a:pt x="372" y="598"/>
                  </a:lnTo>
                  <a:lnTo>
                    <a:pt x="376" y="592"/>
                  </a:lnTo>
                  <a:lnTo>
                    <a:pt x="380" y="586"/>
                  </a:lnTo>
                  <a:lnTo>
                    <a:pt x="382" y="576"/>
                  </a:lnTo>
                  <a:lnTo>
                    <a:pt x="382" y="568"/>
                  </a:lnTo>
                  <a:lnTo>
                    <a:pt x="382" y="494"/>
                  </a:lnTo>
                  <a:lnTo>
                    <a:pt x="390" y="494"/>
                  </a:lnTo>
                  <a:lnTo>
                    <a:pt x="390" y="494"/>
                  </a:lnTo>
                  <a:lnTo>
                    <a:pt x="412" y="492"/>
                  </a:lnTo>
                  <a:lnTo>
                    <a:pt x="432" y="486"/>
                  </a:lnTo>
                  <a:lnTo>
                    <a:pt x="450" y="476"/>
                  </a:lnTo>
                  <a:lnTo>
                    <a:pt x="464" y="464"/>
                  </a:lnTo>
                  <a:lnTo>
                    <a:pt x="478" y="448"/>
                  </a:lnTo>
                  <a:lnTo>
                    <a:pt x="488" y="430"/>
                  </a:lnTo>
                  <a:lnTo>
                    <a:pt x="494" y="410"/>
                  </a:lnTo>
                  <a:lnTo>
                    <a:pt x="496" y="390"/>
                  </a:lnTo>
                  <a:lnTo>
                    <a:pt x="496" y="104"/>
                  </a:lnTo>
                  <a:lnTo>
                    <a:pt x="496" y="104"/>
                  </a:lnTo>
                  <a:lnTo>
                    <a:pt x="494" y="82"/>
                  </a:lnTo>
                  <a:lnTo>
                    <a:pt x="488" y="64"/>
                  </a:lnTo>
                  <a:lnTo>
                    <a:pt x="478" y="46"/>
                  </a:lnTo>
                  <a:lnTo>
                    <a:pt x="464" y="30"/>
                  </a:lnTo>
                  <a:lnTo>
                    <a:pt x="450" y="18"/>
                  </a:lnTo>
                  <a:lnTo>
                    <a:pt x="432" y="8"/>
                  </a:lnTo>
                  <a:lnTo>
                    <a:pt x="412" y="2"/>
                  </a:lnTo>
                  <a:lnTo>
                    <a:pt x="390" y="0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84" y="2"/>
                  </a:lnTo>
                  <a:lnTo>
                    <a:pt x="64" y="8"/>
                  </a:lnTo>
                  <a:lnTo>
                    <a:pt x="46" y="18"/>
                  </a:lnTo>
                  <a:lnTo>
                    <a:pt x="32" y="30"/>
                  </a:lnTo>
                  <a:lnTo>
                    <a:pt x="18" y="46"/>
                  </a:lnTo>
                  <a:lnTo>
                    <a:pt x="8" y="64"/>
                  </a:lnTo>
                  <a:lnTo>
                    <a:pt x="2" y="82"/>
                  </a:lnTo>
                  <a:lnTo>
                    <a:pt x="0" y="104"/>
                  </a:lnTo>
                  <a:lnTo>
                    <a:pt x="0" y="104"/>
                  </a:lnTo>
                  <a:close/>
                  <a:moveTo>
                    <a:pt x="54" y="104"/>
                  </a:moveTo>
                  <a:lnTo>
                    <a:pt x="54" y="104"/>
                  </a:lnTo>
                  <a:lnTo>
                    <a:pt x="56" y="94"/>
                  </a:lnTo>
                  <a:lnTo>
                    <a:pt x="58" y="84"/>
                  </a:lnTo>
                  <a:lnTo>
                    <a:pt x="62" y="76"/>
                  </a:lnTo>
                  <a:lnTo>
                    <a:pt x="70" y="68"/>
                  </a:lnTo>
                  <a:lnTo>
                    <a:pt x="76" y="62"/>
                  </a:lnTo>
                  <a:lnTo>
                    <a:pt x="86" y="56"/>
                  </a:lnTo>
                  <a:lnTo>
                    <a:pt x="94" y="54"/>
                  </a:lnTo>
                  <a:lnTo>
                    <a:pt x="106" y="52"/>
                  </a:lnTo>
                  <a:lnTo>
                    <a:pt x="390" y="52"/>
                  </a:lnTo>
                  <a:lnTo>
                    <a:pt x="390" y="52"/>
                  </a:lnTo>
                  <a:lnTo>
                    <a:pt x="402" y="54"/>
                  </a:lnTo>
                  <a:lnTo>
                    <a:pt x="410" y="56"/>
                  </a:lnTo>
                  <a:lnTo>
                    <a:pt x="420" y="62"/>
                  </a:lnTo>
                  <a:lnTo>
                    <a:pt x="426" y="68"/>
                  </a:lnTo>
                  <a:lnTo>
                    <a:pt x="434" y="76"/>
                  </a:lnTo>
                  <a:lnTo>
                    <a:pt x="438" y="84"/>
                  </a:lnTo>
                  <a:lnTo>
                    <a:pt x="440" y="94"/>
                  </a:lnTo>
                  <a:lnTo>
                    <a:pt x="442" y="104"/>
                  </a:lnTo>
                  <a:lnTo>
                    <a:pt x="442" y="390"/>
                  </a:lnTo>
                  <a:lnTo>
                    <a:pt x="442" y="390"/>
                  </a:lnTo>
                  <a:lnTo>
                    <a:pt x="440" y="400"/>
                  </a:lnTo>
                  <a:lnTo>
                    <a:pt x="438" y="410"/>
                  </a:lnTo>
                  <a:lnTo>
                    <a:pt x="434" y="418"/>
                  </a:lnTo>
                  <a:lnTo>
                    <a:pt x="426" y="426"/>
                  </a:lnTo>
                  <a:lnTo>
                    <a:pt x="420" y="432"/>
                  </a:lnTo>
                  <a:lnTo>
                    <a:pt x="410" y="436"/>
                  </a:lnTo>
                  <a:lnTo>
                    <a:pt x="402" y="440"/>
                  </a:lnTo>
                  <a:lnTo>
                    <a:pt x="390" y="440"/>
                  </a:lnTo>
                  <a:lnTo>
                    <a:pt x="328" y="440"/>
                  </a:lnTo>
                  <a:lnTo>
                    <a:pt x="328" y="536"/>
                  </a:lnTo>
                  <a:lnTo>
                    <a:pt x="218" y="440"/>
                  </a:lnTo>
                  <a:lnTo>
                    <a:pt x="106" y="440"/>
                  </a:lnTo>
                  <a:lnTo>
                    <a:pt x="106" y="440"/>
                  </a:lnTo>
                  <a:lnTo>
                    <a:pt x="94" y="440"/>
                  </a:lnTo>
                  <a:lnTo>
                    <a:pt x="86" y="436"/>
                  </a:lnTo>
                  <a:lnTo>
                    <a:pt x="76" y="432"/>
                  </a:lnTo>
                  <a:lnTo>
                    <a:pt x="70" y="426"/>
                  </a:lnTo>
                  <a:lnTo>
                    <a:pt x="62" y="418"/>
                  </a:lnTo>
                  <a:lnTo>
                    <a:pt x="58" y="410"/>
                  </a:lnTo>
                  <a:lnTo>
                    <a:pt x="56" y="400"/>
                  </a:lnTo>
                  <a:lnTo>
                    <a:pt x="54" y="390"/>
                  </a:lnTo>
                  <a:lnTo>
                    <a:pt x="54" y="1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6F124A40-3BA0-BD70-1FAC-BD1337F38A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3275" y="1073150"/>
              <a:ext cx="117475" cy="104775"/>
            </a:xfrm>
            <a:custGeom>
              <a:avLst/>
              <a:gdLst>
                <a:gd name="T0" fmla="*/ 36 w 74"/>
                <a:gd name="T1" fmla="*/ 0 h 66"/>
                <a:gd name="T2" fmla="*/ 36 w 74"/>
                <a:gd name="T3" fmla="*/ 0 h 66"/>
                <a:gd name="T4" fmla="*/ 22 w 74"/>
                <a:gd name="T5" fmla="*/ 4 h 66"/>
                <a:gd name="T6" fmla="*/ 16 w 74"/>
                <a:gd name="T7" fmla="*/ 6 h 66"/>
                <a:gd name="T8" fmla="*/ 10 w 74"/>
                <a:gd name="T9" fmla="*/ 10 h 66"/>
                <a:gd name="T10" fmla="*/ 10 w 74"/>
                <a:gd name="T11" fmla="*/ 10 h 66"/>
                <a:gd name="T12" fmla="*/ 6 w 74"/>
                <a:gd name="T13" fmla="*/ 14 h 66"/>
                <a:gd name="T14" fmla="*/ 4 w 74"/>
                <a:gd name="T15" fmla="*/ 20 h 66"/>
                <a:gd name="T16" fmla="*/ 2 w 74"/>
                <a:gd name="T17" fmla="*/ 26 h 66"/>
                <a:gd name="T18" fmla="*/ 0 w 74"/>
                <a:gd name="T19" fmla="*/ 34 h 66"/>
                <a:gd name="T20" fmla="*/ 0 w 74"/>
                <a:gd name="T21" fmla="*/ 34 h 66"/>
                <a:gd name="T22" fmla="*/ 2 w 74"/>
                <a:gd name="T23" fmla="*/ 40 h 66"/>
                <a:gd name="T24" fmla="*/ 4 w 74"/>
                <a:gd name="T25" fmla="*/ 46 h 66"/>
                <a:gd name="T26" fmla="*/ 6 w 74"/>
                <a:gd name="T27" fmla="*/ 52 h 66"/>
                <a:gd name="T28" fmla="*/ 10 w 74"/>
                <a:gd name="T29" fmla="*/ 58 h 66"/>
                <a:gd name="T30" fmla="*/ 10 w 74"/>
                <a:gd name="T31" fmla="*/ 58 h 66"/>
                <a:gd name="T32" fmla="*/ 16 w 74"/>
                <a:gd name="T33" fmla="*/ 62 h 66"/>
                <a:gd name="T34" fmla="*/ 22 w 74"/>
                <a:gd name="T35" fmla="*/ 64 h 66"/>
                <a:gd name="T36" fmla="*/ 28 w 74"/>
                <a:gd name="T37" fmla="*/ 66 h 66"/>
                <a:gd name="T38" fmla="*/ 36 w 74"/>
                <a:gd name="T39" fmla="*/ 66 h 66"/>
                <a:gd name="T40" fmla="*/ 36 w 74"/>
                <a:gd name="T41" fmla="*/ 66 h 66"/>
                <a:gd name="T42" fmla="*/ 44 w 74"/>
                <a:gd name="T43" fmla="*/ 66 h 66"/>
                <a:gd name="T44" fmla="*/ 52 w 74"/>
                <a:gd name="T45" fmla="*/ 64 h 66"/>
                <a:gd name="T46" fmla="*/ 58 w 74"/>
                <a:gd name="T47" fmla="*/ 62 h 66"/>
                <a:gd name="T48" fmla="*/ 64 w 74"/>
                <a:gd name="T49" fmla="*/ 58 h 66"/>
                <a:gd name="T50" fmla="*/ 64 w 74"/>
                <a:gd name="T51" fmla="*/ 58 h 66"/>
                <a:gd name="T52" fmla="*/ 68 w 74"/>
                <a:gd name="T53" fmla="*/ 52 h 66"/>
                <a:gd name="T54" fmla="*/ 70 w 74"/>
                <a:gd name="T55" fmla="*/ 46 h 66"/>
                <a:gd name="T56" fmla="*/ 72 w 74"/>
                <a:gd name="T57" fmla="*/ 40 h 66"/>
                <a:gd name="T58" fmla="*/ 74 w 74"/>
                <a:gd name="T59" fmla="*/ 34 h 66"/>
                <a:gd name="T60" fmla="*/ 74 w 74"/>
                <a:gd name="T61" fmla="*/ 34 h 66"/>
                <a:gd name="T62" fmla="*/ 72 w 74"/>
                <a:gd name="T63" fmla="*/ 26 h 66"/>
                <a:gd name="T64" fmla="*/ 70 w 74"/>
                <a:gd name="T65" fmla="*/ 20 h 66"/>
                <a:gd name="T66" fmla="*/ 68 w 74"/>
                <a:gd name="T67" fmla="*/ 14 h 66"/>
                <a:gd name="T68" fmla="*/ 64 w 74"/>
                <a:gd name="T69" fmla="*/ 10 h 66"/>
                <a:gd name="T70" fmla="*/ 64 w 74"/>
                <a:gd name="T71" fmla="*/ 10 h 66"/>
                <a:gd name="T72" fmla="*/ 58 w 74"/>
                <a:gd name="T73" fmla="*/ 6 h 66"/>
                <a:gd name="T74" fmla="*/ 52 w 74"/>
                <a:gd name="T75" fmla="*/ 4 h 66"/>
                <a:gd name="T76" fmla="*/ 36 w 74"/>
                <a:gd name="T77" fmla="*/ 0 h 66"/>
                <a:gd name="T78" fmla="*/ 36 w 74"/>
                <a:gd name="T7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4" h="66">
                  <a:moveTo>
                    <a:pt x="36" y="0"/>
                  </a:moveTo>
                  <a:lnTo>
                    <a:pt x="36" y="0"/>
                  </a:lnTo>
                  <a:lnTo>
                    <a:pt x="22" y="4"/>
                  </a:lnTo>
                  <a:lnTo>
                    <a:pt x="16" y="6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6" y="14"/>
                  </a:lnTo>
                  <a:lnTo>
                    <a:pt x="4" y="20"/>
                  </a:lnTo>
                  <a:lnTo>
                    <a:pt x="2" y="2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6" y="52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6" y="62"/>
                  </a:lnTo>
                  <a:lnTo>
                    <a:pt x="22" y="64"/>
                  </a:lnTo>
                  <a:lnTo>
                    <a:pt x="28" y="66"/>
                  </a:lnTo>
                  <a:lnTo>
                    <a:pt x="36" y="66"/>
                  </a:lnTo>
                  <a:lnTo>
                    <a:pt x="36" y="66"/>
                  </a:lnTo>
                  <a:lnTo>
                    <a:pt x="44" y="66"/>
                  </a:lnTo>
                  <a:lnTo>
                    <a:pt x="52" y="64"/>
                  </a:lnTo>
                  <a:lnTo>
                    <a:pt x="58" y="62"/>
                  </a:lnTo>
                  <a:lnTo>
                    <a:pt x="64" y="58"/>
                  </a:lnTo>
                  <a:lnTo>
                    <a:pt x="64" y="58"/>
                  </a:lnTo>
                  <a:lnTo>
                    <a:pt x="68" y="52"/>
                  </a:lnTo>
                  <a:lnTo>
                    <a:pt x="70" y="46"/>
                  </a:lnTo>
                  <a:lnTo>
                    <a:pt x="72" y="40"/>
                  </a:lnTo>
                  <a:lnTo>
                    <a:pt x="74" y="34"/>
                  </a:lnTo>
                  <a:lnTo>
                    <a:pt x="74" y="34"/>
                  </a:lnTo>
                  <a:lnTo>
                    <a:pt x="72" y="26"/>
                  </a:lnTo>
                  <a:lnTo>
                    <a:pt x="70" y="20"/>
                  </a:lnTo>
                  <a:lnTo>
                    <a:pt x="68" y="14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58" y="6"/>
                  </a:lnTo>
                  <a:lnTo>
                    <a:pt x="52" y="4"/>
                  </a:lnTo>
                  <a:lnTo>
                    <a:pt x="36" y="0"/>
                  </a:lnTo>
                  <a:lnTo>
                    <a:pt x="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B357B06E-DA9A-0EA3-027E-238F7952CBB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6599" y="701676"/>
              <a:ext cx="292100" cy="330201"/>
            </a:xfrm>
            <a:custGeom>
              <a:avLst/>
              <a:gdLst>
                <a:gd name="T0" fmla="*/ 160 w 184"/>
                <a:gd name="T1" fmla="*/ 18 h 208"/>
                <a:gd name="T2" fmla="*/ 132 w 184"/>
                <a:gd name="T3" fmla="*/ 4 h 208"/>
                <a:gd name="T4" fmla="*/ 94 w 184"/>
                <a:gd name="T5" fmla="*/ 0 h 208"/>
                <a:gd name="T6" fmla="*/ 64 w 184"/>
                <a:gd name="T7" fmla="*/ 2 h 208"/>
                <a:gd name="T8" fmla="*/ 40 w 184"/>
                <a:gd name="T9" fmla="*/ 8 h 208"/>
                <a:gd name="T10" fmla="*/ 0 w 184"/>
                <a:gd name="T11" fmla="*/ 26 h 208"/>
                <a:gd name="T12" fmla="*/ 24 w 184"/>
                <a:gd name="T13" fmla="*/ 70 h 208"/>
                <a:gd name="T14" fmla="*/ 36 w 184"/>
                <a:gd name="T15" fmla="*/ 62 h 208"/>
                <a:gd name="T16" fmla="*/ 52 w 184"/>
                <a:gd name="T17" fmla="*/ 54 h 208"/>
                <a:gd name="T18" fmla="*/ 68 w 184"/>
                <a:gd name="T19" fmla="*/ 50 h 208"/>
                <a:gd name="T20" fmla="*/ 84 w 184"/>
                <a:gd name="T21" fmla="*/ 48 h 208"/>
                <a:gd name="T22" fmla="*/ 110 w 184"/>
                <a:gd name="T23" fmla="*/ 52 h 208"/>
                <a:gd name="T24" fmla="*/ 116 w 184"/>
                <a:gd name="T25" fmla="*/ 56 h 208"/>
                <a:gd name="T26" fmla="*/ 122 w 184"/>
                <a:gd name="T27" fmla="*/ 66 h 208"/>
                <a:gd name="T28" fmla="*/ 124 w 184"/>
                <a:gd name="T29" fmla="*/ 78 h 208"/>
                <a:gd name="T30" fmla="*/ 118 w 184"/>
                <a:gd name="T31" fmla="*/ 96 h 208"/>
                <a:gd name="T32" fmla="*/ 112 w 184"/>
                <a:gd name="T33" fmla="*/ 104 h 208"/>
                <a:gd name="T34" fmla="*/ 102 w 184"/>
                <a:gd name="T35" fmla="*/ 110 h 208"/>
                <a:gd name="T36" fmla="*/ 84 w 184"/>
                <a:gd name="T37" fmla="*/ 124 h 208"/>
                <a:gd name="T38" fmla="*/ 66 w 184"/>
                <a:gd name="T39" fmla="*/ 142 h 208"/>
                <a:gd name="T40" fmla="*/ 58 w 184"/>
                <a:gd name="T41" fmla="*/ 154 h 208"/>
                <a:gd name="T42" fmla="*/ 54 w 184"/>
                <a:gd name="T43" fmla="*/ 168 h 208"/>
                <a:gd name="T44" fmla="*/ 52 w 184"/>
                <a:gd name="T45" fmla="*/ 208 h 208"/>
                <a:gd name="T46" fmla="*/ 102 w 184"/>
                <a:gd name="T47" fmla="*/ 208 h 208"/>
                <a:gd name="T48" fmla="*/ 108 w 184"/>
                <a:gd name="T49" fmla="*/ 180 h 208"/>
                <a:gd name="T50" fmla="*/ 114 w 184"/>
                <a:gd name="T51" fmla="*/ 168 h 208"/>
                <a:gd name="T52" fmla="*/ 124 w 184"/>
                <a:gd name="T53" fmla="*/ 160 h 208"/>
                <a:gd name="T54" fmla="*/ 144 w 184"/>
                <a:gd name="T55" fmla="*/ 146 h 208"/>
                <a:gd name="T56" fmla="*/ 162 w 184"/>
                <a:gd name="T57" fmla="*/ 130 h 208"/>
                <a:gd name="T58" fmla="*/ 172 w 184"/>
                <a:gd name="T59" fmla="*/ 120 h 208"/>
                <a:gd name="T60" fmla="*/ 178 w 184"/>
                <a:gd name="T61" fmla="*/ 106 h 208"/>
                <a:gd name="T62" fmla="*/ 184 w 184"/>
                <a:gd name="T63" fmla="*/ 70 h 208"/>
                <a:gd name="T64" fmla="*/ 182 w 184"/>
                <a:gd name="T65" fmla="*/ 54 h 208"/>
                <a:gd name="T66" fmla="*/ 170 w 184"/>
                <a:gd name="T67" fmla="*/ 30 h 208"/>
                <a:gd name="T68" fmla="*/ 160 w 184"/>
                <a:gd name="T69" fmla="*/ 1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84" h="208">
                  <a:moveTo>
                    <a:pt x="160" y="18"/>
                  </a:moveTo>
                  <a:lnTo>
                    <a:pt x="160" y="18"/>
                  </a:lnTo>
                  <a:lnTo>
                    <a:pt x="146" y="10"/>
                  </a:lnTo>
                  <a:lnTo>
                    <a:pt x="132" y="4"/>
                  </a:lnTo>
                  <a:lnTo>
                    <a:pt x="114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64" y="2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18" y="16"/>
                  </a:lnTo>
                  <a:lnTo>
                    <a:pt x="0" y="2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36" y="62"/>
                  </a:lnTo>
                  <a:lnTo>
                    <a:pt x="36" y="62"/>
                  </a:lnTo>
                  <a:lnTo>
                    <a:pt x="52" y="54"/>
                  </a:lnTo>
                  <a:lnTo>
                    <a:pt x="52" y="54"/>
                  </a:lnTo>
                  <a:lnTo>
                    <a:pt x="68" y="50"/>
                  </a:lnTo>
                  <a:lnTo>
                    <a:pt x="68" y="50"/>
                  </a:lnTo>
                  <a:lnTo>
                    <a:pt x="84" y="48"/>
                  </a:lnTo>
                  <a:lnTo>
                    <a:pt x="84" y="48"/>
                  </a:lnTo>
                  <a:lnTo>
                    <a:pt x="104" y="50"/>
                  </a:lnTo>
                  <a:lnTo>
                    <a:pt x="110" y="52"/>
                  </a:lnTo>
                  <a:lnTo>
                    <a:pt x="116" y="56"/>
                  </a:lnTo>
                  <a:lnTo>
                    <a:pt x="116" y="56"/>
                  </a:lnTo>
                  <a:lnTo>
                    <a:pt x="120" y="60"/>
                  </a:lnTo>
                  <a:lnTo>
                    <a:pt x="122" y="66"/>
                  </a:lnTo>
                  <a:lnTo>
                    <a:pt x="124" y="78"/>
                  </a:lnTo>
                  <a:lnTo>
                    <a:pt x="124" y="78"/>
                  </a:lnTo>
                  <a:lnTo>
                    <a:pt x="122" y="88"/>
                  </a:lnTo>
                  <a:lnTo>
                    <a:pt x="118" y="96"/>
                  </a:lnTo>
                  <a:lnTo>
                    <a:pt x="118" y="96"/>
                  </a:lnTo>
                  <a:lnTo>
                    <a:pt x="112" y="104"/>
                  </a:lnTo>
                  <a:lnTo>
                    <a:pt x="102" y="110"/>
                  </a:lnTo>
                  <a:lnTo>
                    <a:pt x="102" y="110"/>
                  </a:lnTo>
                  <a:lnTo>
                    <a:pt x="84" y="124"/>
                  </a:lnTo>
                  <a:lnTo>
                    <a:pt x="84" y="124"/>
                  </a:lnTo>
                  <a:lnTo>
                    <a:pt x="74" y="132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58" y="154"/>
                  </a:lnTo>
                  <a:lnTo>
                    <a:pt x="54" y="168"/>
                  </a:lnTo>
                  <a:lnTo>
                    <a:pt x="54" y="168"/>
                  </a:lnTo>
                  <a:lnTo>
                    <a:pt x="50" y="186"/>
                  </a:lnTo>
                  <a:lnTo>
                    <a:pt x="52" y="208"/>
                  </a:lnTo>
                  <a:lnTo>
                    <a:pt x="102" y="208"/>
                  </a:lnTo>
                  <a:lnTo>
                    <a:pt x="102" y="208"/>
                  </a:lnTo>
                  <a:lnTo>
                    <a:pt x="104" y="192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4" y="168"/>
                  </a:lnTo>
                  <a:lnTo>
                    <a:pt x="124" y="160"/>
                  </a:lnTo>
                  <a:lnTo>
                    <a:pt x="124" y="160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54" y="138"/>
                  </a:lnTo>
                  <a:lnTo>
                    <a:pt x="162" y="130"/>
                  </a:lnTo>
                  <a:lnTo>
                    <a:pt x="162" y="130"/>
                  </a:lnTo>
                  <a:lnTo>
                    <a:pt x="172" y="120"/>
                  </a:lnTo>
                  <a:lnTo>
                    <a:pt x="178" y="106"/>
                  </a:lnTo>
                  <a:lnTo>
                    <a:pt x="178" y="106"/>
                  </a:lnTo>
                  <a:lnTo>
                    <a:pt x="182" y="90"/>
                  </a:lnTo>
                  <a:lnTo>
                    <a:pt x="184" y="70"/>
                  </a:lnTo>
                  <a:lnTo>
                    <a:pt x="184" y="70"/>
                  </a:lnTo>
                  <a:lnTo>
                    <a:pt x="182" y="54"/>
                  </a:lnTo>
                  <a:lnTo>
                    <a:pt x="178" y="42"/>
                  </a:lnTo>
                  <a:lnTo>
                    <a:pt x="170" y="30"/>
                  </a:lnTo>
                  <a:lnTo>
                    <a:pt x="160" y="18"/>
                  </a:lnTo>
                  <a:lnTo>
                    <a:pt x="16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13509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Chart Placeholder 9">
            <a:extLst>
              <a:ext uri="{FF2B5EF4-FFF2-40B4-BE49-F238E27FC236}">
                <a16:creationId xmlns:a16="http://schemas.microsoft.com/office/drawing/2014/main" id="{8F0D6AB6-A2BA-94E5-03C6-C9615D1F40E2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33110116"/>
              </p:ext>
            </p:extLst>
          </p:nvPr>
        </p:nvGraphicFramePr>
        <p:xfrm>
          <a:off x="71438" y="2125133"/>
          <a:ext cx="9001125" cy="3327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12262-7BEE-9FBB-9C73-D48BB17CFEA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/>
              <a:t>Base: Adults ages 19–64 who were insured for all 12 months in the past year, were also insured at the time of the survey, who received a bill for a service they thought should have been free or covered but did not challenge the bill.</a:t>
            </a:r>
          </a:p>
          <a:p>
            <a:r>
              <a:rPr lang="en-US"/>
              <a:t>Notes: FPL = federal poverty level. Coverage type given at time of survey.</a:t>
            </a:r>
          </a:p>
          <a:p>
            <a:r>
              <a:rPr lang="en-US"/>
              <a:t>Data: Commonwealth Fund Affordability Survey (2023).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FE1C14-1735-5276-5D60-324A184F3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sz="2000"/>
              <a:t>Over half of adults with low income and over half of younger adults did not challenge their bills because they didn’t know their rights or whom to contact.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72D3EB-A224-6592-EB35-18A1F42A861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408"/>
            <a:ext cx="8671118" cy="418861"/>
          </a:xfrm>
        </p:spPr>
        <p:txBody>
          <a:bodyPr>
            <a:normAutofit/>
          </a:bodyPr>
          <a:lstStyle/>
          <a:p>
            <a:pPr lvl="0"/>
            <a:r>
              <a:rPr lang="en-US" noProof="0"/>
              <a:t>Percentage of insured adults ages 19–64 who did not attempt to challenge their bill, by reasons for not challenging across age, income level, and race/ethnicity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D99955-1B32-0F04-BA7B-B1D9B1F92D70}"/>
              </a:ext>
            </a:extLst>
          </p:cNvPr>
          <p:cNvSpPr txBox="1"/>
          <p:nvPr/>
        </p:nvSpPr>
        <p:spPr>
          <a:xfrm>
            <a:off x="0" y="2071118"/>
            <a:ext cx="20489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/>
              <a:t>Wasn’t sure I had the right to challenge bill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FD8798-8D6F-A045-35F6-CC489503B4E7}"/>
              </a:ext>
            </a:extLst>
          </p:cNvPr>
          <p:cNvSpPr txBox="1"/>
          <p:nvPr/>
        </p:nvSpPr>
        <p:spPr>
          <a:xfrm>
            <a:off x="-1" y="3870778"/>
            <a:ext cx="20489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/>
              <a:t>Wasn’t sure who to contact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D44D56-2C28-2D0E-7C42-7D72F50063B0}"/>
              </a:ext>
            </a:extLst>
          </p:cNvPr>
          <p:cNvSpPr txBox="1"/>
          <p:nvPr/>
        </p:nvSpPr>
        <p:spPr>
          <a:xfrm>
            <a:off x="71439" y="1405397"/>
            <a:ext cx="5015466" cy="502780"/>
          </a:xfrm>
          <a:prstGeom prst="roundRect">
            <a:avLst>
              <a:gd name="adj" fmla="val 9886"/>
            </a:avLst>
          </a:prstGeom>
          <a:solidFill>
            <a:schemeClr val="accent1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none" lIns="457200" tIns="182880" rIns="91440" bIns="182880" anchor="ctr">
            <a:noAutofit/>
          </a:bodyPr>
          <a:lstStyle/>
          <a:p>
            <a:r>
              <a:rPr lang="en-US" sz="1200">
                <a:ea typeface="Times New Roman" panose="02020603050405020304" pitchFamily="18" charset="0"/>
                <a:cs typeface="Times New Roman" panose="02020603050405020304" pitchFamily="18" charset="0"/>
              </a:rPr>
              <a:t>Why didn’t you attempt to challenge the bill? Select all that apply. 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C232E14-B441-6518-F8F1-824B5BB79659}"/>
              </a:ext>
            </a:extLst>
          </p:cNvPr>
          <p:cNvGrpSpPr>
            <a:grpSpLocks noChangeAspect="1"/>
          </p:cNvGrpSpPr>
          <p:nvPr/>
        </p:nvGrpSpPr>
        <p:grpSpPr>
          <a:xfrm>
            <a:off x="164772" y="1509389"/>
            <a:ext cx="274320" cy="308673"/>
            <a:chOff x="1752600" y="533400"/>
            <a:chExt cx="787400" cy="965200"/>
          </a:xfrm>
          <a:solidFill>
            <a:schemeClr val="tx2">
              <a:alpha val="39888"/>
            </a:schemeClr>
          </a:solidFill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1C7DAFE0-BDB0-9A75-28A4-8993282473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2600" y="533400"/>
              <a:ext cx="787400" cy="965200"/>
            </a:xfrm>
            <a:custGeom>
              <a:avLst/>
              <a:gdLst>
                <a:gd name="T0" fmla="*/ 0 w 496"/>
                <a:gd name="T1" fmla="*/ 390 h 608"/>
                <a:gd name="T2" fmla="*/ 2 w 496"/>
                <a:gd name="T3" fmla="*/ 410 h 608"/>
                <a:gd name="T4" fmla="*/ 18 w 496"/>
                <a:gd name="T5" fmla="*/ 448 h 608"/>
                <a:gd name="T6" fmla="*/ 46 w 496"/>
                <a:gd name="T7" fmla="*/ 476 h 608"/>
                <a:gd name="T8" fmla="*/ 84 w 496"/>
                <a:gd name="T9" fmla="*/ 492 h 608"/>
                <a:gd name="T10" fmla="*/ 198 w 496"/>
                <a:gd name="T11" fmla="*/ 494 h 608"/>
                <a:gd name="T12" fmla="*/ 318 w 496"/>
                <a:gd name="T13" fmla="*/ 598 h 608"/>
                <a:gd name="T14" fmla="*/ 334 w 496"/>
                <a:gd name="T15" fmla="*/ 606 h 608"/>
                <a:gd name="T16" fmla="*/ 346 w 496"/>
                <a:gd name="T17" fmla="*/ 608 h 608"/>
                <a:gd name="T18" fmla="*/ 352 w 496"/>
                <a:gd name="T19" fmla="*/ 608 h 608"/>
                <a:gd name="T20" fmla="*/ 366 w 496"/>
                <a:gd name="T21" fmla="*/ 602 h 608"/>
                <a:gd name="T22" fmla="*/ 376 w 496"/>
                <a:gd name="T23" fmla="*/ 592 h 608"/>
                <a:gd name="T24" fmla="*/ 382 w 496"/>
                <a:gd name="T25" fmla="*/ 576 h 608"/>
                <a:gd name="T26" fmla="*/ 382 w 496"/>
                <a:gd name="T27" fmla="*/ 494 h 608"/>
                <a:gd name="T28" fmla="*/ 390 w 496"/>
                <a:gd name="T29" fmla="*/ 494 h 608"/>
                <a:gd name="T30" fmla="*/ 432 w 496"/>
                <a:gd name="T31" fmla="*/ 486 h 608"/>
                <a:gd name="T32" fmla="*/ 464 w 496"/>
                <a:gd name="T33" fmla="*/ 464 h 608"/>
                <a:gd name="T34" fmla="*/ 488 w 496"/>
                <a:gd name="T35" fmla="*/ 430 h 608"/>
                <a:gd name="T36" fmla="*/ 496 w 496"/>
                <a:gd name="T37" fmla="*/ 390 h 608"/>
                <a:gd name="T38" fmla="*/ 496 w 496"/>
                <a:gd name="T39" fmla="*/ 104 h 608"/>
                <a:gd name="T40" fmla="*/ 488 w 496"/>
                <a:gd name="T41" fmla="*/ 64 h 608"/>
                <a:gd name="T42" fmla="*/ 464 w 496"/>
                <a:gd name="T43" fmla="*/ 30 h 608"/>
                <a:gd name="T44" fmla="*/ 432 w 496"/>
                <a:gd name="T45" fmla="*/ 8 h 608"/>
                <a:gd name="T46" fmla="*/ 390 w 496"/>
                <a:gd name="T47" fmla="*/ 0 h 608"/>
                <a:gd name="T48" fmla="*/ 106 w 496"/>
                <a:gd name="T49" fmla="*/ 0 h 608"/>
                <a:gd name="T50" fmla="*/ 64 w 496"/>
                <a:gd name="T51" fmla="*/ 8 h 608"/>
                <a:gd name="T52" fmla="*/ 32 w 496"/>
                <a:gd name="T53" fmla="*/ 30 h 608"/>
                <a:gd name="T54" fmla="*/ 8 w 496"/>
                <a:gd name="T55" fmla="*/ 64 h 608"/>
                <a:gd name="T56" fmla="*/ 0 w 496"/>
                <a:gd name="T57" fmla="*/ 104 h 608"/>
                <a:gd name="T58" fmla="*/ 54 w 496"/>
                <a:gd name="T59" fmla="*/ 104 h 608"/>
                <a:gd name="T60" fmla="*/ 56 w 496"/>
                <a:gd name="T61" fmla="*/ 94 h 608"/>
                <a:gd name="T62" fmla="*/ 62 w 496"/>
                <a:gd name="T63" fmla="*/ 76 h 608"/>
                <a:gd name="T64" fmla="*/ 76 w 496"/>
                <a:gd name="T65" fmla="*/ 62 h 608"/>
                <a:gd name="T66" fmla="*/ 94 w 496"/>
                <a:gd name="T67" fmla="*/ 54 h 608"/>
                <a:gd name="T68" fmla="*/ 390 w 496"/>
                <a:gd name="T69" fmla="*/ 52 h 608"/>
                <a:gd name="T70" fmla="*/ 402 w 496"/>
                <a:gd name="T71" fmla="*/ 54 h 608"/>
                <a:gd name="T72" fmla="*/ 420 w 496"/>
                <a:gd name="T73" fmla="*/ 62 h 608"/>
                <a:gd name="T74" fmla="*/ 434 w 496"/>
                <a:gd name="T75" fmla="*/ 76 h 608"/>
                <a:gd name="T76" fmla="*/ 440 w 496"/>
                <a:gd name="T77" fmla="*/ 94 h 608"/>
                <a:gd name="T78" fmla="*/ 442 w 496"/>
                <a:gd name="T79" fmla="*/ 390 h 608"/>
                <a:gd name="T80" fmla="*/ 440 w 496"/>
                <a:gd name="T81" fmla="*/ 400 h 608"/>
                <a:gd name="T82" fmla="*/ 434 w 496"/>
                <a:gd name="T83" fmla="*/ 418 h 608"/>
                <a:gd name="T84" fmla="*/ 420 w 496"/>
                <a:gd name="T85" fmla="*/ 432 h 608"/>
                <a:gd name="T86" fmla="*/ 402 w 496"/>
                <a:gd name="T87" fmla="*/ 440 h 608"/>
                <a:gd name="T88" fmla="*/ 328 w 496"/>
                <a:gd name="T89" fmla="*/ 440 h 608"/>
                <a:gd name="T90" fmla="*/ 218 w 496"/>
                <a:gd name="T91" fmla="*/ 440 h 608"/>
                <a:gd name="T92" fmla="*/ 106 w 496"/>
                <a:gd name="T93" fmla="*/ 440 h 608"/>
                <a:gd name="T94" fmla="*/ 86 w 496"/>
                <a:gd name="T95" fmla="*/ 436 h 608"/>
                <a:gd name="T96" fmla="*/ 70 w 496"/>
                <a:gd name="T97" fmla="*/ 426 h 608"/>
                <a:gd name="T98" fmla="*/ 58 w 496"/>
                <a:gd name="T99" fmla="*/ 410 h 608"/>
                <a:gd name="T100" fmla="*/ 54 w 496"/>
                <a:gd name="T101" fmla="*/ 390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96" h="608">
                  <a:moveTo>
                    <a:pt x="0" y="104"/>
                  </a:moveTo>
                  <a:lnTo>
                    <a:pt x="0" y="390"/>
                  </a:lnTo>
                  <a:lnTo>
                    <a:pt x="0" y="390"/>
                  </a:lnTo>
                  <a:lnTo>
                    <a:pt x="2" y="410"/>
                  </a:lnTo>
                  <a:lnTo>
                    <a:pt x="8" y="430"/>
                  </a:lnTo>
                  <a:lnTo>
                    <a:pt x="18" y="448"/>
                  </a:lnTo>
                  <a:lnTo>
                    <a:pt x="32" y="464"/>
                  </a:lnTo>
                  <a:lnTo>
                    <a:pt x="46" y="476"/>
                  </a:lnTo>
                  <a:lnTo>
                    <a:pt x="64" y="486"/>
                  </a:lnTo>
                  <a:lnTo>
                    <a:pt x="84" y="492"/>
                  </a:lnTo>
                  <a:lnTo>
                    <a:pt x="106" y="494"/>
                  </a:lnTo>
                  <a:lnTo>
                    <a:pt x="198" y="494"/>
                  </a:lnTo>
                  <a:lnTo>
                    <a:pt x="318" y="598"/>
                  </a:lnTo>
                  <a:lnTo>
                    <a:pt x="318" y="598"/>
                  </a:lnTo>
                  <a:lnTo>
                    <a:pt x="326" y="602"/>
                  </a:lnTo>
                  <a:lnTo>
                    <a:pt x="334" y="606"/>
                  </a:lnTo>
                  <a:lnTo>
                    <a:pt x="340" y="608"/>
                  </a:lnTo>
                  <a:lnTo>
                    <a:pt x="346" y="608"/>
                  </a:lnTo>
                  <a:lnTo>
                    <a:pt x="346" y="608"/>
                  </a:lnTo>
                  <a:lnTo>
                    <a:pt x="352" y="608"/>
                  </a:lnTo>
                  <a:lnTo>
                    <a:pt x="360" y="606"/>
                  </a:lnTo>
                  <a:lnTo>
                    <a:pt x="366" y="602"/>
                  </a:lnTo>
                  <a:lnTo>
                    <a:pt x="372" y="598"/>
                  </a:lnTo>
                  <a:lnTo>
                    <a:pt x="376" y="592"/>
                  </a:lnTo>
                  <a:lnTo>
                    <a:pt x="380" y="586"/>
                  </a:lnTo>
                  <a:lnTo>
                    <a:pt x="382" y="576"/>
                  </a:lnTo>
                  <a:lnTo>
                    <a:pt x="382" y="568"/>
                  </a:lnTo>
                  <a:lnTo>
                    <a:pt x="382" y="494"/>
                  </a:lnTo>
                  <a:lnTo>
                    <a:pt x="390" y="494"/>
                  </a:lnTo>
                  <a:lnTo>
                    <a:pt x="390" y="494"/>
                  </a:lnTo>
                  <a:lnTo>
                    <a:pt x="412" y="492"/>
                  </a:lnTo>
                  <a:lnTo>
                    <a:pt x="432" y="486"/>
                  </a:lnTo>
                  <a:lnTo>
                    <a:pt x="450" y="476"/>
                  </a:lnTo>
                  <a:lnTo>
                    <a:pt x="464" y="464"/>
                  </a:lnTo>
                  <a:lnTo>
                    <a:pt x="478" y="448"/>
                  </a:lnTo>
                  <a:lnTo>
                    <a:pt x="488" y="430"/>
                  </a:lnTo>
                  <a:lnTo>
                    <a:pt x="494" y="410"/>
                  </a:lnTo>
                  <a:lnTo>
                    <a:pt x="496" y="390"/>
                  </a:lnTo>
                  <a:lnTo>
                    <a:pt x="496" y="104"/>
                  </a:lnTo>
                  <a:lnTo>
                    <a:pt x="496" y="104"/>
                  </a:lnTo>
                  <a:lnTo>
                    <a:pt x="494" y="82"/>
                  </a:lnTo>
                  <a:lnTo>
                    <a:pt x="488" y="64"/>
                  </a:lnTo>
                  <a:lnTo>
                    <a:pt x="478" y="46"/>
                  </a:lnTo>
                  <a:lnTo>
                    <a:pt x="464" y="30"/>
                  </a:lnTo>
                  <a:lnTo>
                    <a:pt x="450" y="18"/>
                  </a:lnTo>
                  <a:lnTo>
                    <a:pt x="432" y="8"/>
                  </a:lnTo>
                  <a:lnTo>
                    <a:pt x="412" y="2"/>
                  </a:lnTo>
                  <a:lnTo>
                    <a:pt x="390" y="0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84" y="2"/>
                  </a:lnTo>
                  <a:lnTo>
                    <a:pt x="64" y="8"/>
                  </a:lnTo>
                  <a:lnTo>
                    <a:pt x="46" y="18"/>
                  </a:lnTo>
                  <a:lnTo>
                    <a:pt x="32" y="30"/>
                  </a:lnTo>
                  <a:lnTo>
                    <a:pt x="18" y="46"/>
                  </a:lnTo>
                  <a:lnTo>
                    <a:pt x="8" y="64"/>
                  </a:lnTo>
                  <a:lnTo>
                    <a:pt x="2" y="82"/>
                  </a:lnTo>
                  <a:lnTo>
                    <a:pt x="0" y="104"/>
                  </a:lnTo>
                  <a:lnTo>
                    <a:pt x="0" y="104"/>
                  </a:lnTo>
                  <a:close/>
                  <a:moveTo>
                    <a:pt x="54" y="104"/>
                  </a:moveTo>
                  <a:lnTo>
                    <a:pt x="54" y="104"/>
                  </a:lnTo>
                  <a:lnTo>
                    <a:pt x="56" y="94"/>
                  </a:lnTo>
                  <a:lnTo>
                    <a:pt x="58" y="84"/>
                  </a:lnTo>
                  <a:lnTo>
                    <a:pt x="62" y="76"/>
                  </a:lnTo>
                  <a:lnTo>
                    <a:pt x="70" y="68"/>
                  </a:lnTo>
                  <a:lnTo>
                    <a:pt x="76" y="62"/>
                  </a:lnTo>
                  <a:lnTo>
                    <a:pt x="86" y="56"/>
                  </a:lnTo>
                  <a:lnTo>
                    <a:pt x="94" y="54"/>
                  </a:lnTo>
                  <a:lnTo>
                    <a:pt x="106" y="52"/>
                  </a:lnTo>
                  <a:lnTo>
                    <a:pt x="390" y="52"/>
                  </a:lnTo>
                  <a:lnTo>
                    <a:pt x="390" y="52"/>
                  </a:lnTo>
                  <a:lnTo>
                    <a:pt x="402" y="54"/>
                  </a:lnTo>
                  <a:lnTo>
                    <a:pt x="410" y="56"/>
                  </a:lnTo>
                  <a:lnTo>
                    <a:pt x="420" y="62"/>
                  </a:lnTo>
                  <a:lnTo>
                    <a:pt x="426" y="68"/>
                  </a:lnTo>
                  <a:lnTo>
                    <a:pt x="434" y="76"/>
                  </a:lnTo>
                  <a:lnTo>
                    <a:pt x="438" y="84"/>
                  </a:lnTo>
                  <a:lnTo>
                    <a:pt x="440" y="94"/>
                  </a:lnTo>
                  <a:lnTo>
                    <a:pt x="442" y="104"/>
                  </a:lnTo>
                  <a:lnTo>
                    <a:pt x="442" y="390"/>
                  </a:lnTo>
                  <a:lnTo>
                    <a:pt x="442" y="390"/>
                  </a:lnTo>
                  <a:lnTo>
                    <a:pt x="440" y="400"/>
                  </a:lnTo>
                  <a:lnTo>
                    <a:pt x="438" y="410"/>
                  </a:lnTo>
                  <a:lnTo>
                    <a:pt x="434" y="418"/>
                  </a:lnTo>
                  <a:lnTo>
                    <a:pt x="426" y="426"/>
                  </a:lnTo>
                  <a:lnTo>
                    <a:pt x="420" y="432"/>
                  </a:lnTo>
                  <a:lnTo>
                    <a:pt x="410" y="436"/>
                  </a:lnTo>
                  <a:lnTo>
                    <a:pt x="402" y="440"/>
                  </a:lnTo>
                  <a:lnTo>
                    <a:pt x="390" y="440"/>
                  </a:lnTo>
                  <a:lnTo>
                    <a:pt x="328" y="440"/>
                  </a:lnTo>
                  <a:lnTo>
                    <a:pt x="328" y="536"/>
                  </a:lnTo>
                  <a:lnTo>
                    <a:pt x="218" y="440"/>
                  </a:lnTo>
                  <a:lnTo>
                    <a:pt x="106" y="440"/>
                  </a:lnTo>
                  <a:lnTo>
                    <a:pt x="106" y="440"/>
                  </a:lnTo>
                  <a:lnTo>
                    <a:pt x="94" y="440"/>
                  </a:lnTo>
                  <a:lnTo>
                    <a:pt x="86" y="436"/>
                  </a:lnTo>
                  <a:lnTo>
                    <a:pt x="76" y="432"/>
                  </a:lnTo>
                  <a:lnTo>
                    <a:pt x="70" y="426"/>
                  </a:lnTo>
                  <a:lnTo>
                    <a:pt x="62" y="418"/>
                  </a:lnTo>
                  <a:lnTo>
                    <a:pt x="58" y="410"/>
                  </a:lnTo>
                  <a:lnTo>
                    <a:pt x="56" y="400"/>
                  </a:lnTo>
                  <a:lnTo>
                    <a:pt x="54" y="390"/>
                  </a:lnTo>
                  <a:lnTo>
                    <a:pt x="54" y="1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E8AB9DD6-9BBA-4422-A1CE-B7E7AF9B60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3275" y="1073150"/>
              <a:ext cx="117475" cy="104775"/>
            </a:xfrm>
            <a:custGeom>
              <a:avLst/>
              <a:gdLst>
                <a:gd name="T0" fmla="*/ 36 w 74"/>
                <a:gd name="T1" fmla="*/ 0 h 66"/>
                <a:gd name="T2" fmla="*/ 36 w 74"/>
                <a:gd name="T3" fmla="*/ 0 h 66"/>
                <a:gd name="T4" fmla="*/ 22 w 74"/>
                <a:gd name="T5" fmla="*/ 4 h 66"/>
                <a:gd name="T6" fmla="*/ 16 w 74"/>
                <a:gd name="T7" fmla="*/ 6 h 66"/>
                <a:gd name="T8" fmla="*/ 10 w 74"/>
                <a:gd name="T9" fmla="*/ 10 h 66"/>
                <a:gd name="T10" fmla="*/ 10 w 74"/>
                <a:gd name="T11" fmla="*/ 10 h 66"/>
                <a:gd name="T12" fmla="*/ 6 w 74"/>
                <a:gd name="T13" fmla="*/ 14 h 66"/>
                <a:gd name="T14" fmla="*/ 4 w 74"/>
                <a:gd name="T15" fmla="*/ 20 h 66"/>
                <a:gd name="T16" fmla="*/ 2 w 74"/>
                <a:gd name="T17" fmla="*/ 26 h 66"/>
                <a:gd name="T18" fmla="*/ 0 w 74"/>
                <a:gd name="T19" fmla="*/ 34 h 66"/>
                <a:gd name="T20" fmla="*/ 0 w 74"/>
                <a:gd name="T21" fmla="*/ 34 h 66"/>
                <a:gd name="T22" fmla="*/ 2 w 74"/>
                <a:gd name="T23" fmla="*/ 40 h 66"/>
                <a:gd name="T24" fmla="*/ 4 w 74"/>
                <a:gd name="T25" fmla="*/ 46 h 66"/>
                <a:gd name="T26" fmla="*/ 6 w 74"/>
                <a:gd name="T27" fmla="*/ 52 h 66"/>
                <a:gd name="T28" fmla="*/ 10 w 74"/>
                <a:gd name="T29" fmla="*/ 58 h 66"/>
                <a:gd name="T30" fmla="*/ 10 w 74"/>
                <a:gd name="T31" fmla="*/ 58 h 66"/>
                <a:gd name="T32" fmla="*/ 16 w 74"/>
                <a:gd name="T33" fmla="*/ 62 h 66"/>
                <a:gd name="T34" fmla="*/ 22 w 74"/>
                <a:gd name="T35" fmla="*/ 64 h 66"/>
                <a:gd name="T36" fmla="*/ 28 w 74"/>
                <a:gd name="T37" fmla="*/ 66 h 66"/>
                <a:gd name="T38" fmla="*/ 36 w 74"/>
                <a:gd name="T39" fmla="*/ 66 h 66"/>
                <a:gd name="T40" fmla="*/ 36 w 74"/>
                <a:gd name="T41" fmla="*/ 66 h 66"/>
                <a:gd name="T42" fmla="*/ 44 w 74"/>
                <a:gd name="T43" fmla="*/ 66 h 66"/>
                <a:gd name="T44" fmla="*/ 52 w 74"/>
                <a:gd name="T45" fmla="*/ 64 h 66"/>
                <a:gd name="T46" fmla="*/ 58 w 74"/>
                <a:gd name="T47" fmla="*/ 62 h 66"/>
                <a:gd name="T48" fmla="*/ 64 w 74"/>
                <a:gd name="T49" fmla="*/ 58 h 66"/>
                <a:gd name="T50" fmla="*/ 64 w 74"/>
                <a:gd name="T51" fmla="*/ 58 h 66"/>
                <a:gd name="T52" fmla="*/ 68 w 74"/>
                <a:gd name="T53" fmla="*/ 52 h 66"/>
                <a:gd name="T54" fmla="*/ 70 w 74"/>
                <a:gd name="T55" fmla="*/ 46 h 66"/>
                <a:gd name="T56" fmla="*/ 72 w 74"/>
                <a:gd name="T57" fmla="*/ 40 h 66"/>
                <a:gd name="T58" fmla="*/ 74 w 74"/>
                <a:gd name="T59" fmla="*/ 34 h 66"/>
                <a:gd name="T60" fmla="*/ 74 w 74"/>
                <a:gd name="T61" fmla="*/ 34 h 66"/>
                <a:gd name="T62" fmla="*/ 72 w 74"/>
                <a:gd name="T63" fmla="*/ 26 h 66"/>
                <a:gd name="T64" fmla="*/ 70 w 74"/>
                <a:gd name="T65" fmla="*/ 20 h 66"/>
                <a:gd name="T66" fmla="*/ 68 w 74"/>
                <a:gd name="T67" fmla="*/ 14 h 66"/>
                <a:gd name="T68" fmla="*/ 64 w 74"/>
                <a:gd name="T69" fmla="*/ 10 h 66"/>
                <a:gd name="T70" fmla="*/ 64 w 74"/>
                <a:gd name="T71" fmla="*/ 10 h 66"/>
                <a:gd name="T72" fmla="*/ 58 w 74"/>
                <a:gd name="T73" fmla="*/ 6 h 66"/>
                <a:gd name="T74" fmla="*/ 52 w 74"/>
                <a:gd name="T75" fmla="*/ 4 h 66"/>
                <a:gd name="T76" fmla="*/ 36 w 74"/>
                <a:gd name="T77" fmla="*/ 0 h 66"/>
                <a:gd name="T78" fmla="*/ 36 w 74"/>
                <a:gd name="T7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4" h="66">
                  <a:moveTo>
                    <a:pt x="36" y="0"/>
                  </a:moveTo>
                  <a:lnTo>
                    <a:pt x="36" y="0"/>
                  </a:lnTo>
                  <a:lnTo>
                    <a:pt x="22" y="4"/>
                  </a:lnTo>
                  <a:lnTo>
                    <a:pt x="16" y="6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6" y="14"/>
                  </a:lnTo>
                  <a:lnTo>
                    <a:pt x="4" y="20"/>
                  </a:lnTo>
                  <a:lnTo>
                    <a:pt x="2" y="2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6" y="52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6" y="62"/>
                  </a:lnTo>
                  <a:lnTo>
                    <a:pt x="22" y="64"/>
                  </a:lnTo>
                  <a:lnTo>
                    <a:pt x="28" y="66"/>
                  </a:lnTo>
                  <a:lnTo>
                    <a:pt x="36" y="66"/>
                  </a:lnTo>
                  <a:lnTo>
                    <a:pt x="36" y="66"/>
                  </a:lnTo>
                  <a:lnTo>
                    <a:pt x="44" y="66"/>
                  </a:lnTo>
                  <a:lnTo>
                    <a:pt x="52" y="64"/>
                  </a:lnTo>
                  <a:lnTo>
                    <a:pt x="58" y="62"/>
                  </a:lnTo>
                  <a:lnTo>
                    <a:pt x="64" y="58"/>
                  </a:lnTo>
                  <a:lnTo>
                    <a:pt x="64" y="58"/>
                  </a:lnTo>
                  <a:lnTo>
                    <a:pt x="68" y="52"/>
                  </a:lnTo>
                  <a:lnTo>
                    <a:pt x="70" y="46"/>
                  </a:lnTo>
                  <a:lnTo>
                    <a:pt x="72" y="40"/>
                  </a:lnTo>
                  <a:lnTo>
                    <a:pt x="74" y="34"/>
                  </a:lnTo>
                  <a:lnTo>
                    <a:pt x="74" y="34"/>
                  </a:lnTo>
                  <a:lnTo>
                    <a:pt x="72" y="26"/>
                  </a:lnTo>
                  <a:lnTo>
                    <a:pt x="70" y="20"/>
                  </a:lnTo>
                  <a:lnTo>
                    <a:pt x="68" y="14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58" y="6"/>
                  </a:lnTo>
                  <a:lnTo>
                    <a:pt x="52" y="4"/>
                  </a:lnTo>
                  <a:lnTo>
                    <a:pt x="36" y="0"/>
                  </a:lnTo>
                  <a:lnTo>
                    <a:pt x="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DA2D8E1C-69D3-B74E-5B47-BA47D37886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6599" y="701676"/>
              <a:ext cx="292100" cy="330201"/>
            </a:xfrm>
            <a:custGeom>
              <a:avLst/>
              <a:gdLst>
                <a:gd name="T0" fmla="*/ 160 w 184"/>
                <a:gd name="T1" fmla="*/ 18 h 208"/>
                <a:gd name="T2" fmla="*/ 132 w 184"/>
                <a:gd name="T3" fmla="*/ 4 h 208"/>
                <a:gd name="T4" fmla="*/ 94 w 184"/>
                <a:gd name="T5" fmla="*/ 0 h 208"/>
                <a:gd name="T6" fmla="*/ 64 w 184"/>
                <a:gd name="T7" fmla="*/ 2 h 208"/>
                <a:gd name="T8" fmla="*/ 40 w 184"/>
                <a:gd name="T9" fmla="*/ 8 h 208"/>
                <a:gd name="T10" fmla="*/ 0 w 184"/>
                <a:gd name="T11" fmla="*/ 26 h 208"/>
                <a:gd name="T12" fmla="*/ 24 w 184"/>
                <a:gd name="T13" fmla="*/ 70 h 208"/>
                <a:gd name="T14" fmla="*/ 36 w 184"/>
                <a:gd name="T15" fmla="*/ 62 h 208"/>
                <a:gd name="T16" fmla="*/ 52 w 184"/>
                <a:gd name="T17" fmla="*/ 54 h 208"/>
                <a:gd name="T18" fmla="*/ 68 w 184"/>
                <a:gd name="T19" fmla="*/ 50 h 208"/>
                <a:gd name="T20" fmla="*/ 84 w 184"/>
                <a:gd name="T21" fmla="*/ 48 h 208"/>
                <a:gd name="T22" fmla="*/ 110 w 184"/>
                <a:gd name="T23" fmla="*/ 52 h 208"/>
                <a:gd name="T24" fmla="*/ 116 w 184"/>
                <a:gd name="T25" fmla="*/ 56 h 208"/>
                <a:gd name="T26" fmla="*/ 122 w 184"/>
                <a:gd name="T27" fmla="*/ 66 h 208"/>
                <a:gd name="T28" fmla="*/ 124 w 184"/>
                <a:gd name="T29" fmla="*/ 78 h 208"/>
                <a:gd name="T30" fmla="*/ 118 w 184"/>
                <a:gd name="T31" fmla="*/ 96 h 208"/>
                <a:gd name="T32" fmla="*/ 112 w 184"/>
                <a:gd name="T33" fmla="*/ 104 h 208"/>
                <a:gd name="T34" fmla="*/ 102 w 184"/>
                <a:gd name="T35" fmla="*/ 110 h 208"/>
                <a:gd name="T36" fmla="*/ 84 w 184"/>
                <a:gd name="T37" fmla="*/ 124 h 208"/>
                <a:gd name="T38" fmla="*/ 66 w 184"/>
                <a:gd name="T39" fmla="*/ 142 h 208"/>
                <a:gd name="T40" fmla="*/ 58 w 184"/>
                <a:gd name="T41" fmla="*/ 154 h 208"/>
                <a:gd name="T42" fmla="*/ 54 w 184"/>
                <a:gd name="T43" fmla="*/ 168 h 208"/>
                <a:gd name="T44" fmla="*/ 52 w 184"/>
                <a:gd name="T45" fmla="*/ 208 h 208"/>
                <a:gd name="T46" fmla="*/ 102 w 184"/>
                <a:gd name="T47" fmla="*/ 208 h 208"/>
                <a:gd name="T48" fmla="*/ 108 w 184"/>
                <a:gd name="T49" fmla="*/ 180 h 208"/>
                <a:gd name="T50" fmla="*/ 114 w 184"/>
                <a:gd name="T51" fmla="*/ 168 h 208"/>
                <a:gd name="T52" fmla="*/ 124 w 184"/>
                <a:gd name="T53" fmla="*/ 160 h 208"/>
                <a:gd name="T54" fmla="*/ 144 w 184"/>
                <a:gd name="T55" fmla="*/ 146 h 208"/>
                <a:gd name="T56" fmla="*/ 162 w 184"/>
                <a:gd name="T57" fmla="*/ 130 h 208"/>
                <a:gd name="T58" fmla="*/ 172 w 184"/>
                <a:gd name="T59" fmla="*/ 120 h 208"/>
                <a:gd name="T60" fmla="*/ 178 w 184"/>
                <a:gd name="T61" fmla="*/ 106 h 208"/>
                <a:gd name="T62" fmla="*/ 184 w 184"/>
                <a:gd name="T63" fmla="*/ 70 h 208"/>
                <a:gd name="T64" fmla="*/ 182 w 184"/>
                <a:gd name="T65" fmla="*/ 54 h 208"/>
                <a:gd name="T66" fmla="*/ 170 w 184"/>
                <a:gd name="T67" fmla="*/ 30 h 208"/>
                <a:gd name="T68" fmla="*/ 160 w 184"/>
                <a:gd name="T69" fmla="*/ 1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84" h="208">
                  <a:moveTo>
                    <a:pt x="160" y="18"/>
                  </a:moveTo>
                  <a:lnTo>
                    <a:pt x="160" y="18"/>
                  </a:lnTo>
                  <a:lnTo>
                    <a:pt x="146" y="10"/>
                  </a:lnTo>
                  <a:lnTo>
                    <a:pt x="132" y="4"/>
                  </a:lnTo>
                  <a:lnTo>
                    <a:pt x="114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64" y="2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18" y="16"/>
                  </a:lnTo>
                  <a:lnTo>
                    <a:pt x="0" y="2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36" y="62"/>
                  </a:lnTo>
                  <a:lnTo>
                    <a:pt x="36" y="62"/>
                  </a:lnTo>
                  <a:lnTo>
                    <a:pt x="52" y="54"/>
                  </a:lnTo>
                  <a:lnTo>
                    <a:pt x="52" y="54"/>
                  </a:lnTo>
                  <a:lnTo>
                    <a:pt x="68" y="50"/>
                  </a:lnTo>
                  <a:lnTo>
                    <a:pt x="68" y="50"/>
                  </a:lnTo>
                  <a:lnTo>
                    <a:pt x="84" y="48"/>
                  </a:lnTo>
                  <a:lnTo>
                    <a:pt x="84" y="48"/>
                  </a:lnTo>
                  <a:lnTo>
                    <a:pt x="104" y="50"/>
                  </a:lnTo>
                  <a:lnTo>
                    <a:pt x="110" y="52"/>
                  </a:lnTo>
                  <a:lnTo>
                    <a:pt x="116" y="56"/>
                  </a:lnTo>
                  <a:lnTo>
                    <a:pt x="116" y="56"/>
                  </a:lnTo>
                  <a:lnTo>
                    <a:pt x="120" y="60"/>
                  </a:lnTo>
                  <a:lnTo>
                    <a:pt x="122" y="66"/>
                  </a:lnTo>
                  <a:lnTo>
                    <a:pt x="124" y="78"/>
                  </a:lnTo>
                  <a:lnTo>
                    <a:pt x="124" y="78"/>
                  </a:lnTo>
                  <a:lnTo>
                    <a:pt x="122" y="88"/>
                  </a:lnTo>
                  <a:lnTo>
                    <a:pt x="118" y="96"/>
                  </a:lnTo>
                  <a:lnTo>
                    <a:pt x="118" y="96"/>
                  </a:lnTo>
                  <a:lnTo>
                    <a:pt x="112" y="104"/>
                  </a:lnTo>
                  <a:lnTo>
                    <a:pt x="102" y="110"/>
                  </a:lnTo>
                  <a:lnTo>
                    <a:pt x="102" y="110"/>
                  </a:lnTo>
                  <a:lnTo>
                    <a:pt x="84" y="124"/>
                  </a:lnTo>
                  <a:lnTo>
                    <a:pt x="84" y="124"/>
                  </a:lnTo>
                  <a:lnTo>
                    <a:pt x="74" y="132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58" y="154"/>
                  </a:lnTo>
                  <a:lnTo>
                    <a:pt x="54" y="168"/>
                  </a:lnTo>
                  <a:lnTo>
                    <a:pt x="54" y="168"/>
                  </a:lnTo>
                  <a:lnTo>
                    <a:pt x="50" y="186"/>
                  </a:lnTo>
                  <a:lnTo>
                    <a:pt x="52" y="208"/>
                  </a:lnTo>
                  <a:lnTo>
                    <a:pt x="102" y="208"/>
                  </a:lnTo>
                  <a:lnTo>
                    <a:pt x="102" y="208"/>
                  </a:lnTo>
                  <a:lnTo>
                    <a:pt x="104" y="192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4" y="168"/>
                  </a:lnTo>
                  <a:lnTo>
                    <a:pt x="124" y="160"/>
                  </a:lnTo>
                  <a:lnTo>
                    <a:pt x="124" y="160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54" y="138"/>
                  </a:lnTo>
                  <a:lnTo>
                    <a:pt x="162" y="130"/>
                  </a:lnTo>
                  <a:lnTo>
                    <a:pt x="162" y="130"/>
                  </a:lnTo>
                  <a:lnTo>
                    <a:pt x="172" y="120"/>
                  </a:lnTo>
                  <a:lnTo>
                    <a:pt x="178" y="106"/>
                  </a:lnTo>
                  <a:lnTo>
                    <a:pt x="178" y="106"/>
                  </a:lnTo>
                  <a:lnTo>
                    <a:pt x="182" y="90"/>
                  </a:lnTo>
                  <a:lnTo>
                    <a:pt x="184" y="70"/>
                  </a:lnTo>
                  <a:lnTo>
                    <a:pt x="184" y="70"/>
                  </a:lnTo>
                  <a:lnTo>
                    <a:pt x="182" y="54"/>
                  </a:lnTo>
                  <a:lnTo>
                    <a:pt x="178" y="42"/>
                  </a:lnTo>
                  <a:lnTo>
                    <a:pt x="170" y="30"/>
                  </a:lnTo>
                  <a:lnTo>
                    <a:pt x="160" y="18"/>
                  </a:lnTo>
                  <a:lnTo>
                    <a:pt x="16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06019CC-EA51-0051-C3E9-F0413B99C103}"/>
              </a:ext>
            </a:extLst>
          </p:cNvPr>
          <p:cNvCxnSpPr/>
          <p:nvPr/>
        </p:nvCxnSpPr>
        <p:spPr>
          <a:xfrm>
            <a:off x="71438" y="3809996"/>
            <a:ext cx="8901291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3384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Placeholder 9">
            <a:extLst>
              <a:ext uri="{FF2B5EF4-FFF2-40B4-BE49-F238E27FC236}">
                <a16:creationId xmlns:a16="http://schemas.microsoft.com/office/drawing/2014/main" id="{3EC99F73-D6D4-6F89-75D4-06C9B63BAC17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006767878"/>
              </p:ext>
            </p:extLst>
          </p:nvPr>
        </p:nvGraphicFramePr>
        <p:xfrm>
          <a:off x="88372" y="2116666"/>
          <a:ext cx="9001125" cy="3327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12262-7BEE-9FBB-9C73-D48BB17CFEA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/>
              <a:t>Base: Adults ages 19–64 who were insured for all 12 months in the past year, were also insured at the time of the survey, who received a bill for a service they thought should have been free or covered but did not challenge the bill.</a:t>
            </a:r>
          </a:p>
          <a:p>
            <a:r>
              <a:rPr lang="en-US"/>
              <a:t>Notes: FPL = federal poverty level. Coverage type given at time of survey.</a:t>
            </a:r>
          </a:p>
          <a:p>
            <a:r>
              <a:rPr lang="en-US"/>
              <a:t>Data: Commonwealth Fund Affordability Survey (2023).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FE1C14-1735-5276-5D60-324A184F3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sz="2000"/>
              <a:t>Adults with higher income reported that they lacked the time to challenge an erroneous bill, or the amount was not worth the trouble, at the highest rate.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72D3EB-A224-6592-EB35-18A1F42A861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408"/>
            <a:ext cx="8961120" cy="418861"/>
          </a:xfrm>
        </p:spPr>
        <p:txBody>
          <a:bodyPr>
            <a:normAutofit/>
          </a:bodyPr>
          <a:lstStyle/>
          <a:p>
            <a:pPr lvl="0"/>
            <a:r>
              <a:rPr lang="en-US" noProof="0"/>
              <a:t>Percentage of insured adults ages 19–64 who did not attempt to challenge their bill, by reasons for not challenging across age, income level, and race/ethnicity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28A910-E683-73A5-9601-E60E80EDFBC1}"/>
              </a:ext>
            </a:extLst>
          </p:cNvPr>
          <p:cNvSpPr txBox="1"/>
          <p:nvPr/>
        </p:nvSpPr>
        <p:spPr>
          <a:xfrm>
            <a:off x="71439" y="1405397"/>
            <a:ext cx="5015466" cy="502780"/>
          </a:xfrm>
          <a:prstGeom prst="roundRect">
            <a:avLst>
              <a:gd name="adj" fmla="val 9886"/>
            </a:avLst>
          </a:prstGeom>
          <a:solidFill>
            <a:schemeClr val="accent1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none" lIns="457200" tIns="182880" rIns="91440" bIns="182880" anchor="ctr">
            <a:noAutofit/>
          </a:bodyPr>
          <a:lstStyle/>
          <a:p>
            <a:r>
              <a:rPr lang="en-US" sz="1200">
                <a:ea typeface="Times New Roman" panose="02020603050405020304" pitchFamily="18" charset="0"/>
                <a:cs typeface="Times New Roman" panose="02020603050405020304" pitchFamily="18" charset="0"/>
              </a:rPr>
              <a:t>Why didn’t you attempt to challenge the bill? Select all that apply. 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BB620AA-1E09-AC4D-3A48-400EB582E079}"/>
              </a:ext>
            </a:extLst>
          </p:cNvPr>
          <p:cNvGrpSpPr>
            <a:grpSpLocks noChangeAspect="1"/>
          </p:cNvGrpSpPr>
          <p:nvPr/>
        </p:nvGrpSpPr>
        <p:grpSpPr>
          <a:xfrm>
            <a:off x="164772" y="1509389"/>
            <a:ext cx="274320" cy="308673"/>
            <a:chOff x="1752600" y="533400"/>
            <a:chExt cx="787400" cy="965200"/>
          </a:xfrm>
          <a:solidFill>
            <a:schemeClr val="tx2">
              <a:alpha val="39888"/>
            </a:schemeClr>
          </a:solidFill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DC03C360-B1D8-9807-2E94-B05B855AA47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2600" y="533400"/>
              <a:ext cx="787400" cy="965200"/>
            </a:xfrm>
            <a:custGeom>
              <a:avLst/>
              <a:gdLst>
                <a:gd name="T0" fmla="*/ 0 w 496"/>
                <a:gd name="T1" fmla="*/ 390 h 608"/>
                <a:gd name="T2" fmla="*/ 2 w 496"/>
                <a:gd name="T3" fmla="*/ 410 h 608"/>
                <a:gd name="T4" fmla="*/ 18 w 496"/>
                <a:gd name="T5" fmla="*/ 448 h 608"/>
                <a:gd name="T6" fmla="*/ 46 w 496"/>
                <a:gd name="T7" fmla="*/ 476 h 608"/>
                <a:gd name="T8" fmla="*/ 84 w 496"/>
                <a:gd name="T9" fmla="*/ 492 h 608"/>
                <a:gd name="T10" fmla="*/ 198 w 496"/>
                <a:gd name="T11" fmla="*/ 494 h 608"/>
                <a:gd name="T12" fmla="*/ 318 w 496"/>
                <a:gd name="T13" fmla="*/ 598 h 608"/>
                <a:gd name="T14" fmla="*/ 334 w 496"/>
                <a:gd name="T15" fmla="*/ 606 h 608"/>
                <a:gd name="T16" fmla="*/ 346 w 496"/>
                <a:gd name="T17" fmla="*/ 608 h 608"/>
                <a:gd name="T18" fmla="*/ 352 w 496"/>
                <a:gd name="T19" fmla="*/ 608 h 608"/>
                <a:gd name="T20" fmla="*/ 366 w 496"/>
                <a:gd name="T21" fmla="*/ 602 h 608"/>
                <a:gd name="T22" fmla="*/ 376 w 496"/>
                <a:gd name="T23" fmla="*/ 592 h 608"/>
                <a:gd name="T24" fmla="*/ 382 w 496"/>
                <a:gd name="T25" fmla="*/ 576 h 608"/>
                <a:gd name="T26" fmla="*/ 382 w 496"/>
                <a:gd name="T27" fmla="*/ 494 h 608"/>
                <a:gd name="T28" fmla="*/ 390 w 496"/>
                <a:gd name="T29" fmla="*/ 494 h 608"/>
                <a:gd name="T30" fmla="*/ 432 w 496"/>
                <a:gd name="T31" fmla="*/ 486 h 608"/>
                <a:gd name="T32" fmla="*/ 464 w 496"/>
                <a:gd name="T33" fmla="*/ 464 h 608"/>
                <a:gd name="T34" fmla="*/ 488 w 496"/>
                <a:gd name="T35" fmla="*/ 430 h 608"/>
                <a:gd name="T36" fmla="*/ 496 w 496"/>
                <a:gd name="T37" fmla="*/ 390 h 608"/>
                <a:gd name="T38" fmla="*/ 496 w 496"/>
                <a:gd name="T39" fmla="*/ 104 h 608"/>
                <a:gd name="T40" fmla="*/ 488 w 496"/>
                <a:gd name="T41" fmla="*/ 64 h 608"/>
                <a:gd name="T42" fmla="*/ 464 w 496"/>
                <a:gd name="T43" fmla="*/ 30 h 608"/>
                <a:gd name="T44" fmla="*/ 432 w 496"/>
                <a:gd name="T45" fmla="*/ 8 h 608"/>
                <a:gd name="T46" fmla="*/ 390 w 496"/>
                <a:gd name="T47" fmla="*/ 0 h 608"/>
                <a:gd name="T48" fmla="*/ 106 w 496"/>
                <a:gd name="T49" fmla="*/ 0 h 608"/>
                <a:gd name="T50" fmla="*/ 64 w 496"/>
                <a:gd name="T51" fmla="*/ 8 h 608"/>
                <a:gd name="T52" fmla="*/ 32 w 496"/>
                <a:gd name="T53" fmla="*/ 30 h 608"/>
                <a:gd name="T54" fmla="*/ 8 w 496"/>
                <a:gd name="T55" fmla="*/ 64 h 608"/>
                <a:gd name="T56" fmla="*/ 0 w 496"/>
                <a:gd name="T57" fmla="*/ 104 h 608"/>
                <a:gd name="T58" fmla="*/ 54 w 496"/>
                <a:gd name="T59" fmla="*/ 104 h 608"/>
                <a:gd name="T60" fmla="*/ 56 w 496"/>
                <a:gd name="T61" fmla="*/ 94 h 608"/>
                <a:gd name="T62" fmla="*/ 62 w 496"/>
                <a:gd name="T63" fmla="*/ 76 h 608"/>
                <a:gd name="T64" fmla="*/ 76 w 496"/>
                <a:gd name="T65" fmla="*/ 62 h 608"/>
                <a:gd name="T66" fmla="*/ 94 w 496"/>
                <a:gd name="T67" fmla="*/ 54 h 608"/>
                <a:gd name="T68" fmla="*/ 390 w 496"/>
                <a:gd name="T69" fmla="*/ 52 h 608"/>
                <a:gd name="T70" fmla="*/ 402 w 496"/>
                <a:gd name="T71" fmla="*/ 54 h 608"/>
                <a:gd name="T72" fmla="*/ 420 w 496"/>
                <a:gd name="T73" fmla="*/ 62 h 608"/>
                <a:gd name="T74" fmla="*/ 434 w 496"/>
                <a:gd name="T75" fmla="*/ 76 h 608"/>
                <a:gd name="T76" fmla="*/ 440 w 496"/>
                <a:gd name="T77" fmla="*/ 94 h 608"/>
                <a:gd name="T78" fmla="*/ 442 w 496"/>
                <a:gd name="T79" fmla="*/ 390 h 608"/>
                <a:gd name="T80" fmla="*/ 440 w 496"/>
                <a:gd name="T81" fmla="*/ 400 h 608"/>
                <a:gd name="T82" fmla="*/ 434 w 496"/>
                <a:gd name="T83" fmla="*/ 418 h 608"/>
                <a:gd name="T84" fmla="*/ 420 w 496"/>
                <a:gd name="T85" fmla="*/ 432 h 608"/>
                <a:gd name="T86" fmla="*/ 402 w 496"/>
                <a:gd name="T87" fmla="*/ 440 h 608"/>
                <a:gd name="T88" fmla="*/ 328 w 496"/>
                <a:gd name="T89" fmla="*/ 440 h 608"/>
                <a:gd name="T90" fmla="*/ 218 w 496"/>
                <a:gd name="T91" fmla="*/ 440 h 608"/>
                <a:gd name="T92" fmla="*/ 106 w 496"/>
                <a:gd name="T93" fmla="*/ 440 h 608"/>
                <a:gd name="T94" fmla="*/ 86 w 496"/>
                <a:gd name="T95" fmla="*/ 436 h 608"/>
                <a:gd name="T96" fmla="*/ 70 w 496"/>
                <a:gd name="T97" fmla="*/ 426 h 608"/>
                <a:gd name="T98" fmla="*/ 58 w 496"/>
                <a:gd name="T99" fmla="*/ 410 h 608"/>
                <a:gd name="T100" fmla="*/ 54 w 496"/>
                <a:gd name="T101" fmla="*/ 390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96" h="608">
                  <a:moveTo>
                    <a:pt x="0" y="104"/>
                  </a:moveTo>
                  <a:lnTo>
                    <a:pt x="0" y="390"/>
                  </a:lnTo>
                  <a:lnTo>
                    <a:pt x="0" y="390"/>
                  </a:lnTo>
                  <a:lnTo>
                    <a:pt x="2" y="410"/>
                  </a:lnTo>
                  <a:lnTo>
                    <a:pt x="8" y="430"/>
                  </a:lnTo>
                  <a:lnTo>
                    <a:pt x="18" y="448"/>
                  </a:lnTo>
                  <a:lnTo>
                    <a:pt x="32" y="464"/>
                  </a:lnTo>
                  <a:lnTo>
                    <a:pt x="46" y="476"/>
                  </a:lnTo>
                  <a:lnTo>
                    <a:pt x="64" y="486"/>
                  </a:lnTo>
                  <a:lnTo>
                    <a:pt x="84" y="492"/>
                  </a:lnTo>
                  <a:lnTo>
                    <a:pt x="106" y="494"/>
                  </a:lnTo>
                  <a:lnTo>
                    <a:pt x="198" y="494"/>
                  </a:lnTo>
                  <a:lnTo>
                    <a:pt x="318" y="598"/>
                  </a:lnTo>
                  <a:lnTo>
                    <a:pt x="318" y="598"/>
                  </a:lnTo>
                  <a:lnTo>
                    <a:pt x="326" y="602"/>
                  </a:lnTo>
                  <a:lnTo>
                    <a:pt x="334" y="606"/>
                  </a:lnTo>
                  <a:lnTo>
                    <a:pt x="340" y="608"/>
                  </a:lnTo>
                  <a:lnTo>
                    <a:pt x="346" y="608"/>
                  </a:lnTo>
                  <a:lnTo>
                    <a:pt x="346" y="608"/>
                  </a:lnTo>
                  <a:lnTo>
                    <a:pt x="352" y="608"/>
                  </a:lnTo>
                  <a:lnTo>
                    <a:pt x="360" y="606"/>
                  </a:lnTo>
                  <a:lnTo>
                    <a:pt x="366" y="602"/>
                  </a:lnTo>
                  <a:lnTo>
                    <a:pt x="372" y="598"/>
                  </a:lnTo>
                  <a:lnTo>
                    <a:pt x="376" y="592"/>
                  </a:lnTo>
                  <a:lnTo>
                    <a:pt x="380" y="586"/>
                  </a:lnTo>
                  <a:lnTo>
                    <a:pt x="382" y="576"/>
                  </a:lnTo>
                  <a:lnTo>
                    <a:pt x="382" y="568"/>
                  </a:lnTo>
                  <a:lnTo>
                    <a:pt x="382" y="494"/>
                  </a:lnTo>
                  <a:lnTo>
                    <a:pt x="390" y="494"/>
                  </a:lnTo>
                  <a:lnTo>
                    <a:pt x="390" y="494"/>
                  </a:lnTo>
                  <a:lnTo>
                    <a:pt x="412" y="492"/>
                  </a:lnTo>
                  <a:lnTo>
                    <a:pt x="432" y="486"/>
                  </a:lnTo>
                  <a:lnTo>
                    <a:pt x="450" y="476"/>
                  </a:lnTo>
                  <a:lnTo>
                    <a:pt x="464" y="464"/>
                  </a:lnTo>
                  <a:lnTo>
                    <a:pt x="478" y="448"/>
                  </a:lnTo>
                  <a:lnTo>
                    <a:pt x="488" y="430"/>
                  </a:lnTo>
                  <a:lnTo>
                    <a:pt x="494" y="410"/>
                  </a:lnTo>
                  <a:lnTo>
                    <a:pt x="496" y="390"/>
                  </a:lnTo>
                  <a:lnTo>
                    <a:pt x="496" y="104"/>
                  </a:lnTo>
                  <a:lnTo>
                    <a:pt x="496" y="104"/>
                  </a:lnTo>
                  <a:lnTo>
                    <a:pt x="494" y="82"/>
                  </a:lnTo>
                  <a:lnTo>
                    <a:pt x="488" y="64"/>
                  </a:lnTo>
                  <a:lnTo>
                    <a:pt x="478" y="46"/>
                  </a:lnTo>
                  <a:lnTo>
                    <a:pt x="464" y="30"/>
                  </a:lnTo>
                  <a:lnTo>
                    <a:pt x="450" y="18"/>
                  </a:lnTo>
                  <a:lnTo>
                    <a:pt x="432" y="8"/>
                  </a:lnTo>
                  <a:lnTo>
                    <a:pt x="412" y="2"/>
                  </a:lnTo>
                  <a:lnTo>
                    <a:pt x="390" y="0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84" y="2"/>
                  </a:lnTo>
                  <a:lnTo>
                    <a:pt x="64" y="8"/>
                  </a:lnTo>
                  <a:lnTo>
                    <a:pt x="46" y="18"/>
                  </a:lnTo>
                  <a:lnTo>
                    <a:pt x="32" y="30"/>
                  </a:lnTo>
                  <a:lnTo>
                    <a:pt x="18" y="46"/>
                  </a:lnTo>
                  <a:lnTo>
                    <a:pt x="8" y="64"/>
                  </a:lnTo>
                  <a:lnTo>
                    <a:pt x="2" y="82"/>
                  </a:lnTo>
                  <a:lnTo>
                    <a:pt x="0" y="104"/>
                  </a:lnTo>
                  <a:lnTo>
                    <a:pt x="0" y="104"/>
                  </a:lnTo>
                  <a:close/>
                  <a:moveTo>
                    <a:pt x="54" y="104"/>
                  </a:moveTo>
                  <a:lnTo>
                    <a:pt x="54" y="104"/>
                  </a:lnTo>
                  <a:lnTo>
                    <a:pt x="56" y="94"/>
                  </a:lnTo>
                  <a:lnTo>
                    <a:pt x="58" y="84"/>
                  </a:lnTo>
                  <a:lnTo>
                    <a:pt x="62" y="76"/>
                  </a:lnTo>
                  <a:lnTo>
                    <a:pt x="70" y="68"/>
                  </a:lnTo>
                  <a:lnTo>
                    <a:pt x="76" y="62"/>
                  </a:lnTo>
                  <a:lnTo>
                    <a:pt x="86" y="56"/>
                  </a:lnTo>
                  <a:lnTo>
                    <a:pt x="94" y="54"/>
                  </a:lnTo>
                  <a:lnTo>
                    <a:pt x="106" y="52"/>
                  </a:lnTo>
                  <a:lnTo>
                    <a:pt x="390" y="52"/>
                  </a:lnTo>
                  <a:lnTo>
                    <a:pt x="390" y="52"/>
                  </a:lnTo>
                  <a:lnTo>
                    <a:pt x="402" y="54"/>
                  </a:lnTo>
                  <a:lnTo>
                    <a:pt x="410" y="56"/>
                  </a:lnTo>
                  <a:lnTo>
                    <a:pt x="420" y="62"/>
                  </a:lnTo>
                  <a:lnTo>
                    <a:pt x="426" y="68"/>
                  </a:lnTo>
                  <a:lnTo>
                    <a:pt x="434" y="76"/>
                  </a:lnTo>
                  <a:lnTo>
                    <a:pt x="438" y="84"/>
                  </a:lnTo>
                  <a:lnTo>
                    <a:pt x="440" y="94"/>
                  </a:lnTo>
                  <a:lnTo>
                    <a:pt x="442" y="104"/>
                  </a:lnTo>
                  <a:lnTo>
                    <a:pt x="442" y="390"/>
                  </a:lnTo>
                  <a:lnTo>
                    <a:pt x="442" y="390"/>
                  </a:lnTo>
                  <a:lnTo>
                    <a:pt x="440" y="400"/>
                  </a:lnTo>
                  <a:lnTo>
                    <a:pt x="438" y="410"/>
                  </a:lnTo>
                  <a:lnTo>
                    <a:pt x="434" y="418"/>
                  </a:lnTo>
                  <a:lnTo>
                    <a:pt x="426" y="426"/>
                  </a:lnTo>
                  <a:lnTo>
                    <a:pt x="420" y="432"/>
                  </a:lnTo>
                  <a:lnTo>
                    <a:pt x="410" y="436"/>
                  </a:lnTo>
                  <a:lnTo>
                    <a:pt x="402" y="440"/>
                  </a:lnTo>
                  <a:lnTo>
                    <a:pt x="390" y="440"/>
                  </a:lnTo>
                  <a:lnTo>
                    <a:pt x="328" y="440"/>
                  </a:lnTo>
                  <a:lnTo>
                    <a:pt x="328" y="536"/>
                  </a:lnTo>
                  <a:lnTo>
                    <a:pt x="218" y="440"/>
                  </a:lnTo>
                  <a:lnTo>
                    <a:pt x="106" y="440"/>
                  </a:lnTo>
                  <a:lnTo>
                    <a:pt x="106" y="440"/>
                  </a:lnTo>
                  <a:lnTo>
                    <a:pt x="94" y="440"/>
                  </a:lnTo>
                  <a:lnTo>
                    <a:pt x="86" y="436"/>
                  </a:lnTo>
                  <a:lnTo>
                    <a:pt x="76" y="432"/>
                  </a:lnTo>
                  <a:lnTo>
                    <a:pt x="70" y="426"/>
                  </a:lnTo>
                  <a:lnTo>
                    <a:pt x="62" y="418"/>
                  </a:lnTo>
                  <a:lnTo>
                    <a:pt x="58" y="410"/>
                  </a:lnTo>
                  <a:lnTo>
                    <a:pt x="56" y="400"/>
                  </a:lnTo>
                  <a:lnTo>
                    <a:pt x="54" y="390"/>
                  </a:lnTo>
                  <a:lnTo>
                    <a:pt x="54" y="1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D20CF663-893E-4B27-C536-769BF6AF6E2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3275" y="1073150"/>
              <a:ext cx="117475" cy="104775"/>
            </a:xfrm>
            <a:custGeom>
              <a:avLst/>
              <a:gdLst>
                <a:gd name="T0" fmla="*/ 36 w 74"/>
                <a:gd name="T1" fmla="*/ 0 h 66"/>
                <a:gd name="T2" fmla="*/ 36 w 74"/>
                <a:gd name="T3" fmla="*/ 0 h 66"/>
                <a:gd name="T4" fmla="*/ 22 w 74"/>
                <a:gd name="T5" fmla="*/ 4 h 66"/>
                <a:gd name="T6" fmla="*/ 16 w 74"/>
                <a:gd name="T7" fmla="*/ 6 h 66"/>
                <a:gd name="T8" fmla="*/ 10 w 74"/>
                <a:gd name="T9" fmla="*/ 10 h 66"/>
                <a:gd name="T10" fmla="*/ 10 w 74"/>
                <a:gd name="T11" fmla="*/ 10 h 66"/>
                <a:gd name="T12" fmla="*/ 6 w 74"/>
                <a:gd name="T13" fmla="*/ 14 h 66"/>
                <a:gd name="T14" fmla="*/ 4 w 74"/>
                <a:gd name="T15" fmla="*/ 20 h 66"/>
                <a:gd name="T16" fmla="*/ 2 w 74"/>
                <a:gd name="T17" fmla="*/ 26 h 66"/>
                <a:gd name="T18" fmla="*/ 0 w 74"/>
                <a:gd name="T19" fmla="*/ 34 h 66"/>
                <a:gd name="T20" fmla="*/ 0 w 74"/>
                <a:gd name="T21" fmla="*/ 34 h 66"/>
                <a:gd name="T22" fmla="*/ 2 w 74"/>
                <a:gd name="T23" fmla="*/ 40 h 66"/>
                <a:gd name="T24" fmla="*/ 4 w 74"/>
                <a:gd name="T25" fmla="*/ 46 h 66"/>
                <a:gd name="T26" fmla="*/ 6 w 74"/>
                <a:gd name="T27" fmla="*/ 52 h 66"/>
                <a:gd name="T28" fmla="*/ 10 w 74"/>
                <a:gd name="T29" fmla="*/ 58 h 66"/>
                <a:gd name="T30" fmla="*/ 10 w 74"/>
                <a:gd name="T31" fmla="*/ 58 h 66"/>
                <a:gd name="T32" fmla="*/ 16 w 74"/>
                <a:gd name="T33" fmla="*/ 62 h 66"/>
                <a:gd name="T34" fmla="*/ 22 w 74"/>
                <a:gd name="T35" fmla="*/ 64 h 66"/>
                <a:gd name="T36" fmla="*/ 28 w 74"/>
                <a:gd name="T37" fmla="*/ 66 h 66"/>
                <a:gd name="T38" fmla="*/ 36 w 74"/>
                <a:gd name="T39" fmla="*/ 66 h 66"/>
                <a:gd name="T40" fmla="*/ 36 w 74"/>
                <a:gd name="T41" fmla="*/ 66 h 66"/>
                <a:gd name="T42" fmla="*/ 44 w 74"/>
                <a:gd name="T43" fmla="*/ 66 h 66"/>
                <a:gd name="T44" fmla="*/ 52 w 74"/>
                <a:gd name="T45" fmla="*/ 64 h 66"/>
                <a:gd name="T46" fmla="*/ 58 w 74"/>
                <a:gd name="T47" fmla="*/ 62 h 66"/>
                <a:gd name="T48" fmla="*/ 64 w 74"/>
                <a:gd name="T49" fmla="*/ 58 h 66"/>
                <a:gd name="T50" fmla="*/ 64 w 74"/>
                <a:gd name="T51" fmla="*/ 58 h 66"/>
                <a:gd name="T52" fmla="*/ 68 w 74"/>
                <a:gd name="T53" fmla="*/ 52 h 66"/>
                <a:gd name="T54" fmla="*/ 70 w 74"/>
                <a:gd name="T55" fmla="*/ 46 h 66"/>
                <a:gd name="T56" fmla="*/ 72 w 74"/>
                <a:gd name="T57" fmla="*/ 40 h 66"/>
                <a:gd name="T58" fmla="*/ 74 w 74"/>
                <a:gd name="T59" fmla="*/ 34 h 66"/>
                <a:gd name="T60" fmla="*/ 74 w 74"/>
                <a:gd name="T61" fmla="*/ 34 h 66"/>
                <a:gd name="T62" fmla="*/ 72 w 74"/>
                <a:gd name="T63" fmla="*/ 26 h 66"/>
                <a:gd name="T64" fmla="*/ 70 w 74"/>
                <a:gd name="T65" fmla="*/ 20 h 66"/>
                <a:gd name="T66" fmla="*/ 68 w 74"/>
                <a:gd name="T67" fmla="*/ 14 h 66"/>
                <a:gd name="T68" fmla="*/ 64 w 74"/>
                <a:gd name="T69" fmla="*/ 10 h 66"/>
                <a:gd name="T70" fmla="*/ 64 w 74"/>
                <a:gd name="T71" fmla="*/ 10 h 66"/>
                <a:gd name="T72" fmla="*/ 58 w 74"/>
                <a:gd name="T73" fmla="*/ 6 h 66"/>
                <a:gd name="T74" fmla="*/ 52 w 74"/>
                <a:gd name="T75" fmla="*/ 4 h 66"/>
                <a:gd name="T76" fmla="*/ 36 w 74"/>
                <a:gd name="T77" fmla="*/ 0 h 66"/>
                <a:gd name="T78" fmla="*/ 36 w 74"/>
                <a:gd name="T7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4" h="66">
                  <a:moveTo>
                    <a:pt x="36" y="0"/>
                  </a:moveTo>
                  <a:lnTo>
                    <a:pt x="36" y="0"/>
                  </a:lnTo>
                  <a:lnTo>
                    <a:pt x="22" y="4"/>
                  </a:lnTo>
                  <a:lnTo>
                    <a:pt x="16" y="6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6" y="14"/>
                  </a:lnTo>
                  <a:lnTo>
                    <a:pt x="4" y="20"/>
                  </a:lnTo>
                  <a:lnTo>
                    <a:pt x="2" y="2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6" y="52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6" y="62"/>
                  </a:lnTo>
                  <a:lnTo>
                    <a:pt x="22" y="64"/>
                  </a:lnTo>
                  <a:lnTo>
                    <a:pt x="28" y="66"/>
                  </a:lnTo>
                  <a:lnTo>
                    <a:pt x="36" y="66"/>
                  </a:lnTo>
                  <a:lnTo>
                    <a:pt x="36" y="66"/>
                  </a:lnTo>
                  <a:lnTo>
                    <a:pt x="44" y="66"/>
                  </a:lnTo>
                  <a:lnTo>
                    <a:pt x="52" y="64"/>
                  </a:lnTo>
                  <a:lnTo>
                    <a:pt x="58" y="62"/>
                  </a:lnTo>
                  <a:lnTo>
                    <a:pt x="64" y="58"/>
                  </a:lnTo>
                  <a:lnTo>
                    <a:pt x="64" y="58"/>
                  </a:lnTo>
                  <a:lnTo>
                    <a:pt x="68" y="52"/>
                  </a:lnTo>
                  <a:lnTo>
                    <a:pt x="70" y="46"/>
                  </a:lnTo>
                  <a:lnTo>
                    <a:pt x="72" y="40"/>
                  </a:lnTo>
                  <a:lnTo>
                    <a:pt x="74" y="34"/>
                  </a:lnTo>
                  <a:lnTo>
                    <a:pt x="74" y="34"/>
                  </a:lnTo>
                  <a:lnTo>
                    <a:pt x="72" y="26"/>
                  </a:lnTo>
                  <a:lnTo>
                    <a:pt x="70" y="20"/>
                  </a:lnTo>
                  <a:lnTo>
                    <a:pt x="68" y="14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58" y="6"/>
                  </a:lnTo>
                  <a:lnTo>
                    <a:pt x="52" y="4"/>
                  </a:lnTo>
                  <a:lnTo>
                    <a:pt x="36" y="0"/>
                  </a:lnTo>
                  <a:lnTo>
                    <a:pt x="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E7EBB93A-9C3E-3BAC-1C18-EFA1B730472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6599" y="701676"/>
              <a:ext cx="292100" cy="330201"/>
            </a:xfrm>
            <a:custGeom>
              <a:avLst/>
              <a:gdLst>
                <a:gd name="T0" fmla="*/ 160 w 184"/>
                <a:gd name="T1" fmla="*/ 18 h 208"/>
                <a:gd name="T2" fmla="*/ 132 w 184"/>
                <a:gd name="T3" fmla="*/ 4 h 208"/>
                <a:gd name="T4" fmla="*/ 94 w 184"/>
                <a:gd name="T5" fmla="*/ 0 h 208"/>
                <a:gd name="T6" fmla="*/ 64 w 184"/>
                <a:gd name="T7" fmla="*/ 2 h 208"/>
                <a:gd name="T8" fmla="*/ 40 w 184"/>
                <a:gd name="T9" fmla="*/ 8 h 208"/>
                <a:gd name="T10" fmla="*/ 0 w 184"/>
                <a:gd name="T11" fmla="*/ 26 h 208"/>
                <a:gd name="T12" fmla="*/ 24 w 184"/>
                <a:gd name="T13" fmla="*/ 70 h 208"/>
                <a:gd name="T14" fmla="*/ 36 w 184"/>
                <a:gd name="T15" fmla="*/ 62 h 208"/>
                <a:gd name="T16" fmla="*/ 52 w 184"/>
                <a:gd name="T17" fmla="*/ 54 h 208"/>
                <a:gd name="T18" fmla="*/ 68 w 184"/>
                <a:gd name="T19" fmla="*/ 50 h 208"/>
                <a:gd name="T20" fmla="*/ 84 w 184"/>
                <a:gd name="T21" fmla="*/ 48 h 208"/>
                <a:gd name="T22" fmla="*/ 110 w 184"/>
                <a:gd name="T23" fmla="*/ 52 h 208"/>
                <a:gd name="T24" fmla="*/ 116 w 184"/>
                <a:gd name="T25" fmla="*/ 56 h 208"/>
                <a:gd name="T26" fmla="*/ 122 w 184"/>
                <a:gd name="T27" fmla="*/ 66 h 208"/>
                <a:gd name="T28" fmla="*/ 124 w 184"/>
                <a:gd name="T29" fmla="*/ 78 h 208"/>
                <a:gd name="T30" fmla="*/ 118 w 184"/>
                <a:gd name="T31" fmla="*/ 96 h 208"/>
                <a:gd name="T32" fmla="*/ 112 w 184"/>
                <a:gd name="T33" fmla="*/ 104 h 208"/>
                <a:gd name="T34" fmla="*/ 102 w 184"/>
                <a:gd name="T35" fmla="*/ 110 h 208"/>
                <a:gd name="T36" fmla="*/ 84 w 184"/>
                <a:gd name="T37" fmla="*/ 124 h 208"/>
                <a:gd name="T38" fmla="*/ 66 w 184"/>
                <a:gd name="T39" fmla="*/ 142 h 208"/>
                <a:gd name="T40" fmla="*/ 58 w 184"/>
                <a:gd name="T41" fmla="*/ 154 h 208"/>
                <a:gd name="T42" fmla="*/ 54 w 184"/>
                <a:gd name="T43" fmla="*/ 168 h 208"/>
                <a:gd name="T44" fmla="*/ 52 w 184"/>
                <a:gd name="T45" fmla="*/ 208 h 208"/>
                <a:gd name="T46" fmla="*/ 102 w 184"/>
                <a:gd name="T47" fmla="*/ 208 h 208"/>
                <a:gd name="T48" fmla="*/ 108 w 184"/>
                <a:gd name="T49" fmla="*/ 180 h 208"/>
                <a:gd name="T50" fmla="*/ 114 w 184"/>
                <a:gd name="T51" fmla="*/ 168 h 208"/>
                <a:gd name="T52" fmla="*/ 124 w 184"/>
                <a:gd name="T53" fmla="*/ 160 h 208"/>
                <a:gd name="T54" fmla="*/ 144 w 184"/>
                <a:gd name="T55" fmla="*/ 146 h 208"/>
                <a:gd name="T56" fmla="*/ 162 w 184"/>
                <a:gd name="T57" fmla="*/ 130 h 208"/>
                <a:gd name="T58" fmla="*/ 172 w 184"/>
                <a:gd name="T59" fmla="*/ 120 h 208"/>
                <a:gd name="T60" fmla="*/ 178 w 184"/>
                <a:gd name="T61" fmla="*/ 106 h 208"/>
                <a:gd name="T62" fmla="*/ 184 w 184"/>
                <a:gd name="T63" fmla="*/ 70 h 208"/>
                <a:gd name="T64" fmla="*/ 182 w 184"/>
                <a:gd name="T65" fmla="*/ 54 h 208"/>
                <a:gd name="T66" fmla="*/ 170 w 184"/>
                <a:gd name="T67" fmla="*/ 30 h 208"/>
                <a:gd name="T68" fmla="*/ 160 w 184"/>
                <a:gd name="T69" fmla="*/ 1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84" h="208">
                  <a:moveTo>
                    <a:pt x="160" y="18"/>
                  </a:moveTo>
                  <a:lnTo>
                    <a:pt x="160" y="18"/>
                  </a:lnTo>
                  <a:lnTo>
                    <a:pt x="146" y="10"/>
                  </a:lnTo>
                  <a:lnTo>
                    <a:pt x="132" y="4"/>
                  </a:lnTo>
                  <a:lnTo>
                    <a:pt x="114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64" y="2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18" y="16"/>
                  </a:lnTo>
                  <a:lnTo>
                    <a:pt x="0" y="2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36" y="62"/>
                  </a:lnTo>
                  <a:lnTo>
                    <a:pt x="36" y="62"/>
                  </a:lnTo>
                  <a:lnTo>
                    <a:pt x="52" y="54"/>
                  </a:lnTo>
                  <a:lnTo>
                    <a:pt x="52" y="54"/>
                  </a:lnTo>
                  <a:lnTo>
                    <a:pt x="68" y="50"/>
                  </a:lnTo>
                  <a:lnTo>
                    <a:pt x="68" y="50"/>
                  </a:lnTo>
                  <a:lnTo>
                    <a:pt x="84" y="48"/>
                  </a:lnTo>
                  <a:lnTo>
                    <a:pt x="84" y="48"/>
                  </a:lnTo>
                  <a:lnTo>
                    <a:pt x="104" y="50"/>
                  </a:lnTo>
                  <a:lnTo>
                    <a:pt x="110" y="52"/>
                  </a:lnTo>
                  <a:lnTo>
                    <a:pt x="116" y="56"/>
                  </a:lnTo>
                  <a:lnTo>
                    <a:pt x="116" y="56"/>
                  </a:lnTo>
                  <a:lnTo>
                    <a:pt x="120" y="60"/>
                  </a:lnTo>
                  <a:lnTo>
                    <a:pt x="122" y="66"/>
                  </a:lnTo>
                  <a:lnTo>
                    <a:pt x="124" y="78"/>
                  </a:lnTo>
                  <a:lnTo>
                    <a:pt x="124" y="78"/>
                  </a:lnTo>
                  <a:lnTo>
                    <a:pt x="122" y="88"/>
                  </a:lnTo>
                  <a:lnTo>
                    <a:pt x="118" y="96"/>
                  </a:lnTo>
                  <a:lnTo>
                    <a:pt x="118" y="96"/>
                  </a:lnTo>
                  <a:lnTo>
                    <a:pt x="112" y="104"/>
                  </a:lnTo>
                  <a:lnTo>
                    <a:pt x="102" y="110"/>
                  </a:lnTo>
                  <a:lnTo>
                    <a:pt x="102" y="110"/>
                  </a:lnTo>
                  <a:lnTo>
                    <a:pt x="84" y="124"/>
                  </a:lnTo>
                  <a:lnTo>
                    <a:pt x="84" y="124"/>
                  </a:lnTo>
                  <a:lnTo>
                    <a:pt x="74" y="132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58" y="154"/>
                  </a:lnTo>
                  <a:lnTo>
                    <a:pt x="54" y="168"/>
                  </a:lnTo>
                  <a:lnTo>
                    <a:pt x="54" y="168"/>
                  </a:lnTo>
                  <a:lnTo>
                    <a:pt x="50" y="186"/>
                  </a:lnTo>
                  <a:lnTo>
                    <a:pt x="52" y="208"/>
                  </a:lnTo>
                  <a:lnTo>
                    <a:pt x="102" y="208"/>
                  </a:lnTo>
                  <a:lnTo>
                    <a:pt x="102" y="208"/>
                  </a:lnTo>
                  <a:lnTo>
                    <a:pt x="104" y="192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4" y="168"/>
                  </a:lnTo>
                  <a:lnTo>
                    <a:pt x="124" y="160"/>
                  </a:lnTo>
                  <a:lnTo>
                    <a:pt x="124" y="160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54" y="138"/>
                  </a:lnTo>
                  <a:lnTo>
                    <a:pt x="162" y="130"/>
                  </a:lnTo>
                  <a:lnTo>
                    <a:pt x="162" y="130"/>
                  </a:lnTo>
                  <a:lnTo>
                    <a:pt x="172" y="120"/>
                  </a:lnTo>
                  <a:lnTo>
                    <a:pt x="178" y="106"/>
                  </a:lnTo>
                  <a:lnTo>
                    <a:pt x="178" y="106"/>
                  </a:lnTo>
                  <a:lnTo>
                    <a:pt x="182" y="90"/>
                  </a:lnTo>
                  <a:lnTo>
                    <a:pt x="184" y="70"/>
                  </a:lnTo>
                  <a:lnTo>
                    <a:pt x="184" y="70"/>
                  </a:lnTo>
                  <a:lnTo>
                    <a:pt x="182" y="54"/>
                  </a:lnTo>
                  <a:lnTo>
                    <a:pt x="178" y="42"/>
                  </a:lnTo>
                  <a:lnTo>
                    <a:pt x="170" y="30"/>
                  </a:lnTo>
                  <a:lnTo>
                    <a:pt x="160" y="18"/>
                  </a:lnTo>
                  <a:lnTo>
                    <a:pt x="16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38F0C2E5-0A1E-5146-83C8-52F425B9147A}"/>
              </a:ext>
            </a:extLst>
          </p:cNvPr>
          <p:cNvSpPr txBox="1"/>
          <p:nvPr/>
        </p:nvSpPr>
        <p:spPr>
          <a:xfrm>
            <a:off x="-1" y="3870778"/>
            <a:ext cx="16171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/>
              <a:t>Small amount and not worth the trouble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738F60C-C376-A2E3-A488-3CD5AC7B8452}"/>
              </a:ext>
            </a:extLst>
          </p:cNvPr>
          <p:cNvCxnSpPr/>
          <p:nvPr/>
        </p:nvCxnSpPr>
        <p:spPr>
          <a:xfrm>
            <a:off x="71438" y="3809996"/>
            <a:ext cx="8901291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056F953-05AE-D442-7CF3-1167874C8B63}"/>
              </a:ext>
            </a:extLst>
          </p:cNvPr>
          <p:cNvSpPr txBox="1"/>
          <p:nvPr/>
        </p:nvSpPr>
        <p:spPr>
          <a:xfrm>
            <a:off x="0" y="2071118"/>
            <a:ext cx="20489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/>
              <a:t>Didn’t have time</a:t>
            </a:r>
          </a:p>
        </p:txBody>
      </p:sp>
    </p:spTree>
    <p:extLst>
      <p:ext uri="{BB962C8B-B14F-4D97-AF65-F5344CB8AC3E}">
        <p14:creationId xmlns:p14="http://schemas.microsoft.com/office/powerpoint/2010/main" val="1126840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4304CBA8-4F4E-0341-A6DA-15451027030E}"/>
              </a:ext>
            </a:extLst>
          </p:cNvPr>
          <p:cNvSpPr txBox="1"/>
          <p:nvPr/>
        </p:nvSpPr>
        <p:spPr>
          <a:xfrm>
            <a:off x="71439" y="1503572"/>
            <a:ext cx="8001000" cy="502780"/>
          </a:xfrm>
          <a:prstGeom prst="roundRect">
            <a:avLst>
              <a:gd name="adj" fmla="val 9886"/>
            </a:avLst>
          </a:prstGeom>
          <a:solidFill>
            <a:schemeClr val="accent1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none" lIns="457200" tIns="182880" rIns="91440" bIns="182880" anchor="ctr">
            <a:noAutofit/>
          </a:bodyPr>
          <a:lstStyle/>
          <a:p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If you attempted to challenge your bill(s), was the bill or were any of the bills ultimately reduced or eliminated? </a:t>
            </a:r>
          </a:p>
        </p:txBody>
      </p:sp>
      <p:graphicFrame>
        <p:nvGraphicFramePr>
          <p:cNvPr id="8" name="Chart Placeholder 9">
            <a:extLst>
              <a:ext uri="{FF2B5EF4-FFF2-40B4-BE49-F238E27FC236}">
                <a16:creationId xmlns:a16="http://schemas.microsoft.com/office/drawing/2014/main" id="{111699DA-908C-F8D2-F905-86A7650ACEF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204136389"/>
              </p:ext>
            </p:extLst>
          </p:nvPr>
        </p:nvGraphicFramePr>
        <p:xfrm>
          <a:off x="71438" y="2125873"/>
          <a:ext cx="9001125" cy="3142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/>
              <a:t>Base: Adults ages 19–64 who were insured for all 12 months in the past year, were also insured at the time of the survey, who received a bill for a service they thought should have been covered and attempted to challenge the bill.</a:t>
            </a:r>
          </a:p>
          <a:p>
            <a:r>
              <a:rPr lang="en-US"/>
              <a:t>Note: Coverage type given at time of survey.</a:t>
            </a:r>
          </a:p>
          <a:p>
            <a:r>
              <a:rPr lang="en-US"/>
              <a:t>Data: Commonwealth Fund Affordability Survey (2023).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/>
          <a:lstStyle/>
          <a:p>
            <a:r>
              <a:rPr lang="en-US"/>
              <a:t>Of those who challenged their bills, 38 percent said bills were ultimately reduced or eliminated.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408"/>
            <a:ext cx="8961120" cy="418861"/>
          </a:xfrm>
        </p:spPr>
        <p:txBody>
          <a:bodyPr>
            <a:normAutofit/>
          </a:bodyPr>
          <a:lstStyle/>
          <a:p>
            <a:r>
              <a:rPr lang="en-US"/>
              <a:t>Percentage of insured adults ages 19–64 whose bills were ultimately reduced or eliminated, by insurance type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64CEEC9-9243-1600-5707-99D1897CE451}"/>
              </a:ext>
            </a:extLst>
          </p:cNvPr>
          <p:cNvGrpSpPr>
            <a:grpSpLocks noChangeAspect="1"/>
          </p:cNvGrpSpPr>
          <p:nvPr/>
        </p:nvGrpSpPr>
        <p:grpSpPr>
          <a:xfrm>
            <a:off x="164772" y="1607564"/>
            <a:ext cx="274320" cy="308673"/>
            <a:chOff x="1752600" y="533400"/>
            <a:chExt cx="787400" cy="965200"/>
          </a:xfrm>
          <a:solidFill>
            <a:schemeClr val="tx2">
              <a:alpha val="39888"/>
            </a:schemeClr>
          </a:solidFill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47F610ED-4A4C-D99B-93E7-CD31DCCC0CB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2600" y="533400"/>
              <a:ext cx="787400" cy="965200"/>
            </a:xfrm>
            <a:custGeom>
              <a:avLst/>
              <a:gdLst>
                <a:gd name="T0" fmla="*/ 0 w 496"/>
                <a:gd name="T1" fmla="*/ 390 h 608"/>
                <a:gd name="T2" fmla="*/ 2 w 496"/>
                <a:gd name="T3" fmla="*/ 410 h 608"/>
                <a:gd name="T4" fmla="*/ 18 w 496"/>
                <a:gd name="T5" fmla="*/ 448 h 608"/>
                <a:gd name="T6" fmla="*/ 46 w 496"/>
                <a:gd name="T7" fmla="*/ 476 h 608"/>
                <a:gd name="T8" fmla="*/ 84 w 496"/>
                <a:gd name="T9" fmla="*/ 492 h 608"/>
                <a:gd name="T10" fmla="*/ 198 w 496"/>
                <a:gd name="T11" fmla="*/ 494 h 608"/>
                <a:gd name="T12" fmla="*/ 318 w 496"/>
                <a:gd name="T13" fmla="*/ 598 h 608"/>
                <a:gd name="T14" fmla="*/ 334 w 496"/>
                <a:gd name="T15" fmla="*/ 606 h 608"/>
                <a:gd name="T16" fmla="*/ 346 w 496"/>
                <a:gd name="T17" fmla="*/ 608 h 608"/>
                <a:gd name="T18" fmla="*/ 352 w 496"/>
                <a:gd name="T19" fmla="*/ 608 h 608"/>
                <a:gd name="T20" fmla="*/ 366 w 496"/>
                <a:gd name="T21" fmla="*/ 602 h 608"/>
                <a:gd name="T22" fmla="*/ 376 w 496"/>
                <a:gd name="T23" fmla="*/ 592 h 608"/>
                <a:gd name="T24" fmla="*/ 382 w 496"/>
                <a:gd name="T25" fmla="*/ 576 h 608"/>
                <a:gd name="T26" fmla="*/ 382 w 496"/>
                <a:gd name="T27" fmla="*/ 494 h 608"/>
                <a:gd name="T28" fmla="*/ 390 w 496"/>
                <a:gd name="T29" fmla="*/ 494 h 608"/>
                <a:gd name="T30" fmla="*/ 432 w 496"/>
                <a:gd name="T31" fmla="*/ 486 h 608"/>
                <a:gd name="T32" fmla="*/ 464 w 496"/>
                <a:gd name="T33" fmla="*/ 464 h 608"/>
                <a:gd name="T34" fmla="*/ 488 w 496"/>
                <a:gd name="T35" fmla="*/ 430 h 608"/>
                <a:gd name="T36" fmla="*/ 496 w 496"/>
                <a:gd name="T37" fmla="*/ 390 h 608"/>
                <a:gd name="T38" fmla="*/ 496 w 496"/>
                <a:gd name="T39" fmla="*/ 104 h 608"/>
                <a:gd name="T40" fmla="*/ 488 w 496"/>
                <a:gd name="T41" fmla="*/ 64 h 608"/>
                <a:gd name="T42" fmla="*/ 464 w 496"/>
                <a:gd name="T43" fmla="*/ 30 h 608"/>
                <a:gd name="T44" fmla="*/ 432 w 496"/>
                <a:gd name="T45" fmla="*/ 8 h 608"/>
                <a:gd name="T46" fmla="*/ 390 w 496"/>
                <a:gd name="T47" fmla="*/ 0 h 608"/>
                <a:gd name="T48" fmla="*/ 106 w 496"/>
                <a:gd name="T49" fmla="*/ 0 h 608"/>
                <a:gd name="T50" fmla="*/ 64 w 496"/>
                <a:gd name="T51" fmla="*/ 8 h 608"/>
                <a:gd name="T52" fmla="*/ 32 w 496"/>
                <a:gd name="T53" fmla="*/ 30 h 608"/>
                <a:gd name="T54" fmla="*/ 8 w 496"/>
                <a:gd name="T55" fmla="*/ 64 h 608"/>
                <a:gd name="T56" fmla="*/ 0 w 496"/>
                <a:gd name="T57" fmla="*/ 104 h 608"/>
                <a:gd name="T58" fmla="*/ 54 w 496"/>
                <a:gd name="T59" fmla="*/ 104 h 608"/>
                <a:gd name="T60" fmla="*/ 56 w 496"/>
                <a:gd name="T61" fmla="*/ 94 h 608"/>
                <a:gd name="T62" fmla="*/ 62 w 496"/>
                <a:gd name="T63" fmla="*/ 76 h 608"/>
                <a:gd name="T64" fmla="*/ 76 w 496"/>
                <a:gd name="T65" fmla="*/ 62 h 608"/>
                <a:gd name="T66" fmla="*/ 94 w 496"/>
                <a:gd name="T67" fmla="*/ 54 h 608"/>
                <a:gd name="T68" fmla="*/ 390 w 496"/>
                <a:gd name="T69" fmla="*/ 52 h 608"/>
                <a:gd name="T70" fmla="*/ 402 w 496"/>
                <a:gd name="T71" fmla="*/ 54 h 608"/>
                <a:gd name="T72" fmla="*/ 420 w 496"/>
                <a:gd name="T73" fmla="*/ 62 h 608"/>
                <a:gd name="T74" fmla="*/ 434 w 496"/>
                <a:gd name="T75" fmla="*/ 76 h 608"/>
                <a:gd name="T76" fmla="*/ 440 w 496"/>
                <a:gd name="T77" fmla="*/ 94 h 608"/>
                <a:gd name="T78" fmla="*/ 442 w 496"/>
                <a:gd name="T79" fmla="*/ 390 h 608"/>
                <a:gd name="T80" fmla="*/ 440 w 496"/>
                <a:gd name="T81" fmla="*/ 400 h 608"/>
                <a:gd name="T82" fmla="*/ 434 w 496"/>
                <a:gd name="T83" fmla="*/ 418 h 608"/>
                <a:gd name="T84" fmla="*/ 420 w 496"/>
                <a:gd name="T85" fmla="*/ 432 h 608"/>
                <a:gd name="T86" fmla="*/ 402 w 496"/>
                <a:gd name="T87" fmla="*/ 440 h 608"/>
                <a:gd name="T88" fmla="*/ 328 w 496"/>
                <a:gd name="T89" fmla="*/ 440 h 608"/>
                <a:gd name="T90" fmla="*/ 218 w 496"/>
                <a:gd name="T91" fmla="*/ 440 h 608"/>
                <a:gd name="T92" fmla="*/ 106 w 496"/>
                <a:gd name="T93" fmla="*/ 440 h 608"/>
                <a:gd name="T94" fmla="*/ 86 w 496"/>
                <a:gd name="T95" fmla="*/ 436 h 608"/>
                <a:gd name="T96" fmla="*/ 70 w 496"/>
                <a:gd name="T97" fmla="*/ 426 h 608"/>
                <a:gd name="T98" fmla="*/ 58 w 496"/>
                <a:gd name="T99" fmla="*/ 410 h 608"/>
                <a:gd name="T100" fmla="*/ 54 w 496"/>
                <a:gd name="T101" fmla="*/ 390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96" h="608">
                  <a:moveTo>
                    <a:pt x="0" y="104"/>
                  </a:moveTo>
                  <a:lnTo>
                    <a:pt x="0" y="390"/>
                  </a:lnTo>
                  <a:lnTo>
                    <a:pt x="0" y="390"/>
                  </a:lnTo>
                  <a:lnTo>
                    <a:pt x="2" y="410"/>
                  </a:lnTo>
                  <a:lnTo>
                    <a:pt x="8" y="430"/>
                  </a:lnTo>
                  <a:lnTo>
                    <a:pt x="18" y="448"/>
                  </a:lnTo>
                  <a:lnTo>
                    <a:pt x="32" y="464"/>
                  </a:lnTo>
                  <a:lnTo>
                    <a:pt x="46" y="476"/>
                  </a:lnTo>
                  <a:lnTo>
                    <a:pt x="64" y="486"/>
                  </a:lnTo>
                  <a:lnTo>
                    <a:pt x="84" y="492"/>
                  </a:lnTo>
                  <a:lnTo>
                    <a:pt x="106" y="494"/>
                  </a:lnTo>
                  <a:lnTo>
                    <a:pt x="198" y="494"/>
                  </a:lnTo>
                  <a:lnTo>
                    <a:pt x="318" y="598"/>
                  </a:lnTo>
                  <a:lnTo>
                    <a:pt x="318" y="598"/>
                  </a:lnTo>
                  <a:lnTo>
                    <a:pt x="326" y="602"/>
                  </a:lnTo>
                  <a:lnTo>
                    <a:pt x="334" y="606"/>
                  </a:lnTo>
                  <a:lnTo>
                    <a:pt x="340" y="608"/>
                  </a:lnTo>
                  <a:lnTo>
                    <a:pt x="346" y="608"/>
                  </a:lnTo>
                  <a:lnTo>
                    <a:pt x="346" y="608"/>
                  </a:lnTo>
                  <a:lnTo>
                    <a:pt x="352" y="608"/>
                  </a:lnTo>
                  <a:lnTo>
                    <a:pt x="360" y="606"/>
                  </a:lnTo>
                  <a:lnTo>
                    <a:pt x="366" y="602"/>
                  </a:lnTo>
                  <a:lnTo>
                    <a:pt x="372" y="598"/>
                  </a:lnTo>
                  <a:lnTo>
                    <a:pt x="376" y="592"/>
                  </a:lnTo>
                  <a:lnTo>
                    <a:pt x="380" y="586"/>
                  </a:lnTo>
                  <a:lnTo>
                    <a:pt x="382" y="576"/>
                  </a:lnTo>
                  <a:lnTo>
                    <a:pt x="382" y="568"/>
                  </a:lnTo>
                  <a:lnTo>
                    <a:pt x="382" y="494"/>
                  </a:lnTo>
                  <a:lnTo>
                    <a:pt x="390" y="494"/>
                  </a:lnTo>
                  <a:lnTo>
                    <a:pt x="390" y="494"/>
                  </a:lnTo>
                  <a:lnTo>
                    <a:pt x="412" y="492"/>
                  </a:lnTo>
                  <a:lnTo>
                    <a:pt x="432" y="486"/>
                  </a:lnTo>
                  <a:lnTo>
                    <a:pt x="450" y="476"/>
                  </a:lnTo>
                  <a:lnTo>
                    <a:pt x="464" y="464"/>
                  </a:lnTo>
                  <a:lnTo>
                    <a:pt x="478" y="448"/>
                  </a:lnTo>
                  <a:lnTo>
                    <a:pt x="488" y="430"/>
                  </a:lnTo>
                  <a:lnTo>
                    <a:pt x="494" y="410"/>
                  </a:lnTo>
                  <a:lnTo>
                    <a:pt x="496" y="390"/>
                  </a:lnTo>
                  <a:lnTo>
                    <a:pt x="496" y="104"/>
                  </a:lnTo>
                  <a:lnTo>
                    <a:pt x="496" y="104"/>
                  </a:lnTo>
                  <a:lnTo>
                    <a:pt x="494" y="82"/>
                  </a:lnTo>
                  <a:lnTo>
                    <a:pt x="488" y="64"/>
                  </a:lnTo>
                  <a:lnTo>
                    <a:pt x="478" y="46"/>
                  </a:lnTo>
                  <a:lnTo>
                    <a:pt x="464" y="30"/>
                  </a:lnTo>
                  <a:lnTo>
                    <a:pt x="450" y="18"/>
                  </a:lnTo>
                  <a:lnTo>
                    <a:pt x="432" y="8"/>
                  </a:lnTo>
                  <a:lnTo>
                    <a:pt x="412" y="2"/>
                  </a:lnTo>
                  <a:lnTo>
                    <a:pt x="390" y="0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84" y="2"/>
                  </a:lnTo>
                  <a:lnTo>
                    <a:pt x="64" y="8"/>
                  </a:lnTo>
                  <a:lnTo>
                    <a:pt x="46" y="18"/>
                  </a:lnTo>
                  <a:lnTo>
                    <a:pt x="32" y="30"/>
                  </a:lnTo>
                  <a:lnTo>
                    <a:pt x="18" y="46"/>
                  </a:lnTo>
                  <a:lnTo>
                    <a:pt x="8" y="64"/>
                  </a:lnTo>
                  <a:lnTo>
                    <a:pt x="2" y="82"/>
                  </a:lnTo>
                  <a:lnTo>
                    <a:pt x="0" y="104"/>
                  </a:lnTo>
                  <a:lnTo>
                    <a:pt x="0" y="104"/>
                  </a:lnTo>
                  <a:close/>
                  <a:moveTo>
                    <a:pt x="54" y="104"/>
                  </a:moveTo>
                  <a:lnTo>
                    <a:pt x="54" y="104"/>
                  </a:lnTo>
                  <a:lnTo>
                    <a:pt x="56" y="94"/>
                  </a:lnTo>
                  <a:lnTo>
                    <a:pt x="58" y="84"/>
                  </a:lnTo>
                  <a:lnTo>
                    <a:pt x="62" y="76"/>
                  </a:lnTo>
                  <a:lnTo>
                    <a:pt x="70" y="68"/>
                  </a:lnTo>
                  <a:lnTo>
                    <a:pt x="76" y="62"/>
                  </a:lnTo>
                  <a:lnTo>
                    <a:pt x="86" y="56"/>
                  </a:lnTo>
                  <a:lnTo>
                    <a:pt x="94" y="54"/>
                  </a:lnTo>
                  <a:lnTo>
                    <a:pt x="106" y="52"/>
                  </a:lnTo>
                  <a:lnTo>
                    <a:pt x="390" y="52"/>
                  </a:lnTo>
                  <a:lnTo>
                    <a:pt x="390" y="52"/>
                  </a:lnTo>
                  <a:lnTo>
                    <a:pt x="402" y="54"/>
                  </a:lnTo>
                  <a:lnTo>
                    <a:pt x="410" y="56"/>
                  </a:lnTo>
                  <a:lnTo>
                    <a:pt x="420" y="62"/>
                  </a:lnTo>
                  <a:lnTo>
                    <a:pt x="426" y="68"/>
                  </a:lnTo>
                  <a:lnTo>
                    <a:pt x="434" y="76"/>
                  </a:lnTo>
                  <a:lnTo>
                    <a:pt x="438" y="84"/>
                  </a:lnTo>
                  <a:lnTo>
                    <a:pt x="440" y="94"/>
                  </a:lnTo>
                  <a:lnTo>
                    <a:pt x="442" y="104"/>
                  </a:lnTo>
                  <a:lnTo>
                    <a:pt x="442" y="390"/>
                  </a:lnTo>
                  <a:lnTo>
                    <a:pt x="442" y="390"/>
                  </a:lnTo>
                  <a:lnTo>
                    <a:pt x="440" y="400"/>
                  </a:lnTo>
                  <a:lnTo>
                    <a:pt x="438" y="410"/>
                  </a:lnTo>
                  <a:lnTo>
                    <a:pt x="434" y="418"/>
                  </a:lnTo>
                  <a:lnTo>
                    <a:pt x="426" y="426"/>
                  </a:lnTo>
                  <a:lnTo>
                    <a:pt x="420" y="432"/>
                  </a:lnTo>
                  <a:lnTo>
                    <a:pt x="410" y="436"/>
                  </a:lnTo>
                  <a:lnTo>
                    <a:pt x="402" y="440"/>
                  </a:lnTo>
                  <a:lnTo>
                    <a:pt x="390" y="440"/>
                  </a:lnTo>
                  <a:lnTo>
                    <a:pt x="328" y="440"/>
                  </a:lnTo>
                  <a:lnTo>
                    <a:pt x="328" y="536"/>
                  </a:lnTo>
                  <a:lnTo>
                    <a:pt x="218" y="440"/>
                  </a:lnTo>
                  <a:lnTo>
                    <a:pt x="106" y="440"/>
                  </a:lnTo>
                  <a:lnTo>
                    <a:pt x="106" y="440"/>
                  </a:lnTo>
                  <a:lnTo>
                    <a:pt x="94" y="440"/>
                  </a:lnTo>
                  <a:lnTo>
                    <a:pt x="86" y="436"/>
                  </a:lnTo>
                  <a:lnTo>
                    <a:pt x="76" y="432"/>
                  </a:lnTo>
                  <a:lnTo>
                    <a:pt x="70" y="426"/>
                  </a:lnTo>
                  <a:lnTo>
                    <a:pt x="62" y="418"/>
                  </a:lnTo>
                  <a:lnTo>
                    <a:pt x="58" y="410"/>
                  </a:lnTo>
                  <a:lnTo>
                    <a:pt x="56" y="400"/>
                  </a:lnTo>
                  <a:lnTo>
                    <a:pt x="54" y="390"/>
                  </a:lnTo>
                  <a:lnTo>
                    <a:pt x="54" y="1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7AC868EB-A052-0707-3BC5-5D2E1D4E6F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3275" y="1073150"/>
              <a:ext cx="117475" cy="104775"/>
            </a:xfrm>
            <a:custGeom>
              <a:avLst/>
              <a:gdLst>
                <a:gd name="T0" fmla="*/ 36 w 74"/>
                <a:gd name="T1" fmla="*/ 0 h 66"/>
                <a:gd name="T2" fmla="*/ 36 w 74"/>
                <a:gd name="T3" fmla="*/ 0 h 66"/>
                <a:gd name="T4" fmla="*/ 22 w 74"/>
                <a:gd name="T5" fmla="*/ 4 h 66"/>
                <a:gd name="T6" fmla="*/ 16 w 74"/>
                <a:gd name="T7" fmla="*/ 6 h 66"/>
                <a:gd name="T8" fmla="*/ 10 w 74"/>
                <a:gd name="T9" fmla="*/ 10 h 66"/>
                <a:gd name="T10" fmla="*/ 10 w 74"/>
                <a:gd name="T11" fmla="*/ 10 h 66"/>
                <a:gd name="T12" fmla="*/ 6 w 74"/>
                <a:gd name="T13" fmla="*/ 14 h 66"/>
                <a:gd name="T14" fmla="*/ 4 w 74"/>
                <a:gd name="T15" fmla="*/ 20 h 66"/>
                <a:gd name="T16" fmla="*/ 2 w 74"/>
                <a:gd name="T17" fmla="*/ 26 h 66"/>
                <a:gd name="T18" fmla="*/ 0 w 74"/>
                <a:gd name="T19" fmla="*/ 34 h 66"/>
                <a:gd name="T20" fmla="*/ 0 w 74"/>
                <a:gd name="T21" fmla="*/ 34 h 66"/>
                <a:gd name="T22" fmla="*/ 2 w 74"/>
                <a:gd name="T23" fmla="*/ 40 h 66"/>
                <a:gd name="T24" fmla="*/ 4 w 74"/>
                <a:gd name="T25" fmla="*/ 46 h 66"/>
                <a:gd name="T26" fmla="*/ 6 w 74"/>
                <a:gd name="T27" fmla="*/ 52 h 66"/>
                <a:gd name="T28" fmla="*/ 10 w 74"/>
                <a:gd name="T29" fmla="*/ 58 h 66"/>
                <a:gd name="T30" fmla="*/ 10 w 74"/>
                <a:gd name="T31" fmla="*/ 58 h 66"/>
                <a:gd name="T32" fmla="*/ 16 w 74"/>
                <a:gd name="T33" fmla="*/ 62 h 66"/>
                <a:gd name="T34" fmla="*/ 22 w 74"/>
                <a:gd name="T35" fmla="*/ 64 h 66"/>
                <a:gd name="T36" fmla="*/ 28 w 74"/>
                <a:gd name="T37" fmla="*/ 66 h 66"/>
                <a:gd name="T38" fmla="*/ 36 w 74"/>
                <a:gd name="T39" fmla="*/ 66 h 66"/>
                <a:gd name="T40" fmla="*/ 36 w 74"/>
                <a:gd name="T41" fmla="*/ 66 h 66"/>
                <a:gd name="T42" fmla="*/ 44 w 74"/>
                <a:gd name="T43" fmla="*/ 66 h 66"/>
                <a:gd name="T44" fmla="*/ 52 w 74"/>
                <a:gd name="T45" fmla="*/ 64 h 66"/>
                <a:gd name="T46" fmla="*/ 58 w 74"/>
                <a:gd name="T47" fmla="*/ 62 h 66"/>
                <a:gd name="T48" fmla="*/ 64 w 74"/>
                <a:gd name="T49" fmla="*/ 58 h 66"/>
                <a:gd name="T50" fmla="*/ 64 w 74"/>
                <a:gd name="T51" fmla="*/ 58 h 66"/>
                <a:gd name="T52" fmla="*/ 68 w 74"/>
                <a:gd name="T53" fmla="*/ 52 h 66"/>
                <a:gd name="T54" fmla="*/ 70 w 74"/>
                <a:gd name="T55" fmla="*/ 46 h 66"/>
                <a:gd name="T56" fmla="*/ 72 w 74"/>
                <a:gd name="T57" fmla="*/ 40 h 66"/>
                <a:gd name="T58" fmla="*/ 74 w 74"/>
                <a:gd name="T59" fmla="*/ 34 h 66"/>
                <a:gd name="T60" fmla="*/ 74 w 74"/>
                <a:gd name="T61" fmla="*/ 34 h 66"/>
                <a:gd name="T62" fmla="*/ 72 w 74"/>
                <a:gd name="T63" fmla="*/ 26 h 66"/>
                <a:gd name="T64" fmla="*/ 70 w 74"/>
                <a:gd name="T65" fmla="*/ 20 h 66"/>
                <a:gd name="T66" fmla="*/ 68 w 74"/>
                <a:gd name="T67" fmla="*/ 14 h 66"/>
                <a:gd name="T68" fmla="*/ 64 w 74"/>
                <a:gd name="T69" fmla="*/ 10 h 66"/>
                <a:gd name="T70" fmla="*/ 64 w 74"/>
                <a:gd name="T71" fmla="*/ 10 h 66"/>
                <a:gd name="T72" fmla="*/ 58 w 74"/>
                <a:gd name="T73" fmla="*/ 6 h 66"/>
                <a:gd name="T74" fmla="*/ 52 w 74"/>
                <a:gd name="T75" fmla="*/ 4 h 66"/>
                <a:gd name="T76" fmla="*/ 36 w 74"/>
                <a:gd name="T77" fmla="*/ 0 h 66"/>
                <a:gd name="T78" fmla="*/ 36 w 74"/>
                <a:gd name="T7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4" h="66">
                  <a:moveTo>
                    <a:pt x="36" y="0"/>
                  </a:moveTo>
                  <a:lnTo>
                    <a:pt x="36" y="0"/>
                  </a:lnTo>
                  <a:lnTo>
                    <a:pt x="22" y="4"/>
                  </a:lnTo>
                  <a:lnTo>
                    <a:pt x="16" y="6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6" y="14"/>
                  </a:lnTo>
                  <a:lnTo>
                    <a:pt x="4" y="20"/>
                  </a:lnTo>
                  <a:lnTo>
                    <a:pt x="2" y="2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6" y="52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6" y="62"/>
                  </a:lnTo>
                  <a:lnTo>
                    <a:pt x="22" y="64"/>
                  </a:lnTo>
                  <a:lnTo>
                    <a:pt x="28" y="66"/>
                  </a:lnTo>
                  <a:lnTo>
                    <a:pt x="36" y="66"/>
                  </a:lnTo>
                  <a:lnTo>
                    <a:pt x="36" y="66"/>
                  </a:lnTo>
                  <a:lnTo>
                    <a:pt x="44" y="66"/>
                  </a:lnTo>
                  <a:lnTo>
                    <a:pt x="52" y="64"/>
                  </a:lnTo>
                  <a:lnTo>
                    <a:pt x="58" y="62"/>
                  </a:lnTo>
                  <a:lnTo>
                    <a:pt x="64" y="58"/>
                  </a:lnTo>
                  <a:lnTo>
                    <a:pt x="64" y="58"/>
                  </a:lnTo>
                  <a:lnTo>
                    <a:pt x="68" y="52"/>
                  </a:lnTo>
                  <a:lnTo>
                    <a:pt x="70" y="46"/>
                  </a:lnTo>
                  <a:lnTo>
                    <a:pt x="72" y="40"/>
                  </a:lnTo>
                  <a:lnTo>
                    <a:pt x="74" y="34"/>
                  </a:lnTo>
                  <a:lnTo>
                    <a:pt x="74" y="34"/>
                  </a:lnTo>
                  <a:lnTo>
                    <a:pt x="72" y="26"/>
                  </a:lnTo>
                  <a:lnTo>
                    <a:pt x="70" y="20"/>
                  </a:lnTo>
                  <a:lnTo>
                    <a:pt x="68" y="14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58" y="6"/>
                  </a:lnTo>
                  <a:lnTo>
                    <a:pt x="52" y="4"/>
                  </a:lnTo>
                  <a:lnTo>
                    <a:pt x="36" y="0"/>
                  </a:lnTo>
                  <a:lnTo>
                    <a:pt x="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F3F88A9D-A539-DACA-978E-860676619C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6599" y="701676"/>
              <a:ext cx="292100" cy="330201"/>
            </a:xfrm>
            <a:custGeom>
              <a:avLst/>
              <a:gdLst>
                <a:gd name="T0" fmla="*/ 160 w 184"/>
                <a:gd name="T1" fmla="*/ 18 h 208"/>
                <a:gd name="T2" fmla="*/ 132 w 184"/>
                <a:gd name="T3" fmla="*/ 4 h 208"/>
                <a:gd name="T4" fmla="*/ 94 w 184"/>
                <a:gd name="T5" fmla="*/ 0 h 208"/>
                <a:gd name="T6" fmla="*/ 64 w 184"/>
                <a:gd name="T7" fmla="*/ 2 h 208"/>
                <a:gd name="T8" fmla="*/ 40 w 184"/>
                <a:gd name="T9" fmla="*/ 8 h 208"/>
                <a:gd name="T10" fmla="*/ 0 w 184"/>
                <a:gd name="T11" fmla="*/ 26 h 208"/>
                <a:gd name="T12" fmla="*/ 24 w 184"/>
                <a:gd name="T13" fmla="*/ 70 h 208"/>
                <a:gd name="T14" fmla="*/ 36 w 184"/>
                <a:gd name="T15" fmla="*/ 62 h 208"/>
                <a:gd name="T16" fmla="*/ 52 w 184"/>
                <a:gd name="T17" fmla="*/ 54 h 208"/>
                <a:gd name="T18" fmla="*/ 68 w 184"/>
                <a:gd name="T19" fmla="*/ 50 h 208"/>
                <a:gd name="T20" fmla="*/ 84 w 184"/>
                <a:gd name="T21" fmla="*/ 48 h 208"/>
                <a:gd name="T22" fmla="*/ 110 w 184"/>
                <a:gd name="T23" fmla="*/ 52 h 208"/>
                <a:gd name="T24" fmla="*/ 116 w 184"/>
                <a:gd name="T25" fmla="*/ 56 h 208"/>
                <a:gd name="T26" fmla="*/ 122 w 184"/>
                <a:gd name="T27" fmla="*/ 66 h 208"/>
                <a:gd name="T28" fmla="*/ 124 w 184"/>
                <a:gd name="T29" fmla="*/ 78 h 208"/>
                <a:gd name="T30" fmla="*/ 118 w 184"/>
                <a:gd name="T31" fmla="*/ 96 h 208"/>
                <a:gd name="T32" fmla="*/ 112 w 184"/>
                <a:gd name="T33" fmla="*/ 104 h 208"/>
                <a:gd name="T34" fmla="*/ 102 w 184"/>
                <a:gd name="T35" fmla="*/ 110 h 208"/>
                <a:gd name="T36" fmla="*/ 84 w 184"/>
                <a:gd name="T37" fmla="*/ 124 h 208"/>
                <a:gd name="T38" fmla="*/ 66 w 184"/>
                <a:gd name="T39" fmla="*/ 142 h 208"/>
                <a:gd name="T40" fmla="*/ 58 w 184"/>
                <a:gd name="T41" fmla="*/ 154 h 208"/>
                <a:gd name="T42" fmla="*/ 54 w 184"/>
                <a:gd name="T43" fmla="*/ 168 h 208"/>
                <a:gd name="T44" fmla="*/ 52 w 184"/>
                <a:gd name="T45" fmla="*/ 208 h 208"/>
                <a:gd name="T46" fmla="*/ 102 w 184"/>
                <a:gd name="T47" fmla="*/ 208 h 208"/>
                <a:gd name="T48" fmla="*/ 108 w 184"/>
                <a:gd name="T49" fmla="*/ 180 h 208"/>
                <a:gd name="T50" fmla="*/ 114 w 184"/>
                <a:gd name="T51" fmla="*/ 168 h 208"/>
                <a:gd name="T52" fmla="*/ 124 w 184"/>
                <a:gd name="T53" fmla="*/ 160 h 208"/>
                <a:gd name="T54" fmla="*/ 144 w 184"/>
                <a:gd name="T55" fmla="*/ 146 h 208"/>
                <a:gd name="T56" fmla="*/ 162 w 184"/>
                <a:gd name="T57" fmla="*/ 130 h 208"/>
                <a:gd name="T58" fmla="*/ 172 w 184"/>
                <a:gd name="T59" fmla="*/ 120 h 208"/>
                <a:gd name="T60" fmla="*/ 178 w 184"/>
                <a:gd name="T61" fmla="*/ 106 h 208"/>
                <a:gd name="T62" fmla="*/ 184 w 184"/>
                <a:gd name="T63" fmla="*/ 70 h 208"/>
                <a:gd name="T64" fmla="*/ 182 w 184"/>
                <a:gd name="T65" fmla="*/ 54 h 208"/>
                <a:gd name="T66" fmla="*/ 170 w 184"/>
                <a:gd name="T67" fmla="*/ 30 h 208"/>
                <a:gd name="T68" fmla="*/ 160 w 184"/>
                <a:gd name="T69" fmla="*/ 1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84" h="208">
                  <a:moveTo>
                    <a:pt x="160" y="18"/>
                  </a:moveTo>
                  <a:lnTo>
                    <a:pt x="160" y="18"/>
                  </a:lnTo>
                  <a:lnTo>
                    <a:pt x="146" y="10"/>
                  </a:lnTo>
                  <a:lnTo>
                    <a:pt x="132" y="4"/>
                  </a:lnTo>
                  <a:lnTo>
                    <a:pt x="114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64" y="2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18" y="16"/>
                  </a:lnTo>
                  <a:lnTo>
                    <a:pt x="0" y="2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36" y="62"/>
                  </a:lnTo>
                  <a:lnTo>
                    <a:pt x="36" y="62"/>
                  </a:lnTo>
                  <a:lnTo>
                    <a:pt x="52" y="54"/>
                  </a:lnTo>
                  <a:lnTo>
                    <a:pt x="52" y="54"/>
                  </a:lnTo>
                  <a:lnTo>
                    <a:pt x="68" y="50"/>
                  </a:lnTo>
                  <a:lnTo>
                    <a:pt x="68" y="50"/>
                  </a:lnTo>
                  <a:lnTo>
                    <a:pt x="84" y="48"/>
                  </a:lnTo>
                  <a:lnTo>
                    <a:pt x="84" y="48"/>
                  </a:lnTo>
                  <a:lnTo>
                    <a:pt x="104" y="50"/>
                  </a:lnTo>
                  <a:lnTo>
                    <a:pt x="110" y="52"/>
                  </a:lnTo>
                  <a:lnTo>
                    <a:pt x="116" y="56"/>
                  </a:lnTo>
                  <a:lnTo>
                    <a:pt x="116" y="56"/>
                  </a:lnTo>
                  <a:lnTo>
                    <a:pt x="120" y="60"/>
                  </a:lnTo>
                  <a:lnTo>
                    <a:pt x="122" y="66"/>
                  </a:lnTo>
                  <a:lnTo>
                    <a:pt x="124" y="78"/>
                  </a:lnTo>
                  <a:lnTo>
                    <a:pt x="124" y="78"/>
                  </a:lnTo>
                  <a:lnTo>
                    <a:pt x="122" y="88"/>
                  </a:lnTo>
                  <a:lnTo>
                    <a:pt x="118" y="96"/>
                  </a:lnTo>
                  <a:lnTo>
                    <a:pt x="118" y="96"/>
                  </a:lnTo>
                  <a:lnTo>
                    <a:pt x="112" y="104"/>
                  </a:lnTo>
                  <a:lnTo>
                    <a:pt x="102" y="110"/>
                  </a:lnTo>
                  <a:lnTo>
                    <a:pt x="102" y="110"/>
                  </a:lnTo>
                  <a:lnTo>
                    <a:pt x="84" y="124"/>
                  </a:lnTo>
                  <a:lnTo>
                    <a:pt x="84" y="124"/>
                  </a:lnTo>
                  <a:lnTo>
                    <a:pt x="74" y="132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58" y="154"/>
                  </a:lnTo>
                  <a:lnTo>
                    <a:pt x="54" y="168"/>
                  </a:lnTo>
                  <a:lnTo>
                    <a:pt x="54" y="168"/>
                  </a:lnTo>
                  <a:lnTo>
                    <a:pt x="50" y="186"/>
                  </a:lnTo>
                  <a:lnTo>
                    <a:pt x="52" y="208"/>
                  </a:lnTo>
                  <a:lnTo>
                    <a:pt x="102" y="208"/>
                  </a:lnTo>
                  <a:lnTo>
                    <a:pt x="102" y="208"/>
                  </a:lnTo>
                  <a:lnTo>
                    <a:pt x="104" y="192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4" y="168"/>
                  </a:lnTo>
                  <a:lnTo>
                    <a:pt x="124" y="160"/>
                  </a:lnTo>
                  <a:lnTo>
                    <a:pt x="124" y="160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54" y="138"/>
                  </a:lnTo>
                  <a:lnTo>
                    <a:pt x="162" y="130"/>
                  </a:lnTo>
                  <a:lnTo>
                    <a:pt x="162" y="130"/>
                  </a:lnTo>
                  <a:lnTo>
                    <a:pt x="172" y="120"/>
                  </a:lnTo>
                  <a:lnTo>
                    <a:pt x="178" y="106"/>
                  </a:lnTo>
                  <a:lnTo>
                    <a:pt x="178" y="106"/>
                  </a:lnTo>
                  <a:lnTo>
                    <a:pt x="182" y="90"/>
                  </a:lnTo>
                  <a:lnTo>
                    <a:pt x="184" y="70"/>
                  </a:lnTo>
                  <a:lnTo>
                    <a:pt x="184" y="70"/>
                  </a:lnTo>
                  <a:lnTo>
                    <a:pt x="182" y="54"/>
                  </a:lnTo>
                  <a:lnTo>
                    <a:pt x="178" y="42"/>
                  </a:lnTo>
                  <a:lnTo>
                    <a:pt x="170" y="30"/>
                  </a:lnTo>
                  <a:lnTo>
                    <a:pt x="160" y="18"/>
                  </a:lnTo>
                  <a:lnTo>
                    <a:pt x="16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62699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F8161FD9-C053-C2A1-01BE-A613F64311E9}"/>
              </a:ext>
            </a:extLst>
          </p:cNvPr>
          <p:cNvSpPr txBox="1"/>
          <p:nvPr/>
        </p:nvSpPr>
        <p:spPr>
          <a:xfrm>
            <a:off x="71439" y="1354327"/>
            <a:ext cx="8557656" cy="586145"/>
          </a:xfrm>
          <a:prstGeom prst="roundRect">
            <a:avLst>
              <a:gd name="adj" fmla="val 9886"/>
            </a:avLst>
          </a:prstGeom>
          <a:solidFill>
            <a:schemeClr val="accent1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square" lIns="457200" tIns="91440" rIns="91440" bIns="91440">
            <a:spAutoFit/>
          </a:bodyPr>
          <a:lstStyle/>
          <a:p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In the past 12 months, has your insurance denied coverage for a medical screening, procedure, or treatment recommended by a doctor for you or a family member?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F46B1D-7BFB-16D9-4627-1409F74E67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Base: Adults ages 19–64 who were insured at time of survey.</a:t>
            </a:r>
          </a:p>
          <a:p>
            <a:r>
              <a:rPr lang="en-US" dirty="0"/>
              <a:t>Notes: Coverage type given at time of survey. Column segments may not sum to 100% because of rounding and nonresponse.</a:t>
            </a:r>
          </a:p>
          <a:p>
            <a:r>
              <a:rPr lang="en-US" dirty="0"/>
              <a:t>Data: Commonwealth Fund Affordability Survey (2023).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1BA5E7-A381-EF74-E904-DE3522EC6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/>
          <a:lstStyle/>
          <a:p>
            <a:r>
              <a:rPr lang="en-US"/>
              <a:t>Seventeen percent of adults were denied coverage for care recommended by a doctor.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E75AEC-5080-9365-0D17-79BDFCC1D9A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408"/>
            <a:ext cx="8961120" cy="418861"/>
          </a:xfrm>
        </p:spPr>
        <p:txBody>
          <a:bodyPr>
            <a:normAutofit/>
          </a:bodyPr>
          <a:lstStyle/>
          <a:p>
            <a:pPr lvl="0"/>
            <a:r>
              <a:rPr lang="en-US" noProof="0"/>
              <a:t>Percentage of insured adults ages 19–64 who were denied coverage for recommended care, by insurance type</a:t>
            </a:r>
          </a:p>
          <a:p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873C50A-B9C6-99E2-8347-82F9201BD4D0}"/>
              </a:ext>
            </a:extLst>
          </p:cNvPr>
          <p:cNvGrpSpPr>
            <a:grpSpLocks noChangeAspect="1"/>
          </p:cNvGrpSpPr>
          <p:nvPr/>
        </p:nvGrpSpPr>
        <p:grpSpPr>
          <a:xfrm>
            <a:off x="164772" y="1510818"/>
            <a:ext cx="274320" cy="308673"/>
            <a:chOff x="1752600" y="533400"/>
            <a:chExt cx="787400" cy="965200"/>
          </a:xfrm>
          <a:solidFill>
            <a:schemeClr val="tx2">
              <a:alpha val="39888"/>
            </a:schemeClr>
          </a:solidFill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442521F3-D31E-7CF7-3846-BA977D85F40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2600" y="533400"/>
              <a:ext cx="787400" cy="965200"/>
            </a:xfrm>
            <a:custGeom>
              <a:avLst/>
              <a:gdLst>
                <a:gd name="T0" fmla="*/ 0 w 496"/>
                <a:gd name="T1" fmla="*/ 390 h 608"/>
                <a:gd name="T2" fmla="*/ 2 w 496"/>
                <a:gd name="T3" fmla="*/ 410 h 608"/>
                <a:gd name="T4" fmla="*/ 18 w 496"/>
                <a:gd name="T5" fmla="*/ 448 h 608"/>
                <a:gd name="T6" fmla="*/ 46 w 496"/>
                <a:gd name="T7" fmla="*/ 476 h 608"/>
                <a:gd name="T8" fmla="*/ 84 w 496"/>
                <a:gd name="T9" fmla="*/ 492 h 608"/>
                <a:gd name="T10" fmla="*/ 198 w 496"/>
                <a:gd name="T11" fmla="*/ 494 h 608"/>
                <a:gd name="T12" fmla="*/ 318 w 496"/>
                <a:gd name="T13" fmla="*/ 598 h 608"/>
                <a:gd name="T14" fmla="*/ 334 w 496"/>
                <a:gd name="T15" fmla="*/ 606 h 608"/>
                <a:gd name="T16" fmla="*/ 346 w 496"/>
                <a:gd name="T17" fmla="*/ 608 h 608"/>
                <a:gd name="T18" fmla="*/ 352 w 496"/>
                <a:gd name="T19" fmla="*/ 608 h 608"/>
                <a:gd name="T20" fmla="*/ 366 w 496"/>
                <a:gd name="T21" fmla="*/ 602 h 608"/>
                <a:gd name="T22" fmla="*/ 376 w 496"/>
                <a:gd name="T23" fmla="*/ 592 h 608"/>
                <a:gd name="T24" fmla="*/ 382 w 496"/>
                <a:gd name="T25" fmla="*/ 576 h 608"/>
                <a:gd name="T26" fmla="*/ 382 w 496"/>
                <a:gd name="T27" fmla="*/ 494 h 608"/>
                <a:gd name="T28" fmla="*/ 390 w 496"/>
                <a:gd name="T29" fmla="*/ 494 h 608"/>
                <a:gd name="T30" fmla="*/ 432 w 496"/>
                <a:gd name="T31" fmla="*/ 486 h 608"/>
                <a:gd name="T32" fmla="*/ 464 w 496"/>
                <a:gd name="T33" fmla="*/ 464 h 608"/>
                <a:gd name="T34" fmla="*/ 488 w 496"/>
                <a:gd name="T35" fmla="*/ 430 h 608"/>
                <a:gd name="T36" fmla="*/ 496 w 496"/>
                <a:gd name="T37" fmla="*/ 390 h 608"/>
                <a:gd name="T38" fmla="*/ 496 w 496"/>
                <a:gd name="T39" fmla="*/ 104 h 608"/>
                <a:gd name="T40" fmla="*/ 488 w 496"/>
                <a:gd name="T41" fmla="*/ 64 h 608"/>
                <a:gd name="T42" fmla="*/ 464 w 496"/>
                <a:gd name="T43" fmla="*/ 30 h 608"/>
                <a:gd name="T44" fmla="*/ 432 w 496"/>
                <a:gd name="T45" fmla="*/ 8 h 608"/>
                <a:gd name="T46" fmla="*/ 390 w 496"/>
                <a:gd name="T47" fmla="*/ 0 h 608"/>
                <a:gd name="T48" fmla="*/ 106 w 496"/>
                <a:gd name="T49" fmla="*/ 0 h 608"/>
                <a:gd name="T50" fmla="*/ 64 w 496"/>
                <a:gd name="T51" fmla="*/ 8 h 608"/>
                <a:gd name="T52" fmla="*/ 32 w 496"/>
                <a:gd name="T53" fmla="*/ 30 h 608"/>
                <a:gd name="T54" fmla="*/ 8 w 496"/>
                <a:gd name="T55" fmla="*/ 64 h 608"/>
                <a:gd name="T56" fmla="*/ 0 w 496"/>
                <a:gd name="T57" fmla="*/ 104 h 608"/>
                <a:gd name="T58" fmla="*/ 54 w 496"/>
                <a:gd name="T59" fmla="*/ 104 h 608"/>
                <a:gd name="T60" fmla="*/ 56 w 496"/>
                <a:gd name="T61" fmla="*/ 94 h 608"/>
                <a:gd name="T62" fmla="*/ 62 w 496"/>
                <a:gd name="T63" fmla="*/ 76 h 608"/>
                <a:gd name="T64" fmla="*/ 76 w 496"/>
                <a:gd name="T65" fmla="*/ 62 h 608"/>
                <a:gd name="T66" fmla="*/ 94 w 496"/>
                <a:gd name="T67" fmla="*/ 54 h 608"/>
                <a:gd name="T68" fmla="*/ 390 w 496"/>
                <a:gd name="T69" fmla="*/ 52 h 608"/>
                <a:gd name="T70" fmla="*/ 402 w 496"/>
                <a:gd name="T71" fmla="*/ 54 h 608"/>
                <a:gd name="T72" fmla="*/ 420 w 496"/>
                <a:gd name="T73" fmla="*/ 62 h 608"/>
                <a:gd name="T74" fmla="*/ 434 w 496"/>
                <a:gd name="T75" fmla="*/ 76 h 608"/>
                <a:gd name="T76" fmla="*/ 440 w 496"/>
                <a:gd name="T77" fmla="*/ 94 h 608"/>
                <a:gd name="T78" fmla="*/ 442 w 496"/>
                <a:gd name="T79" fmla="*/ 390 h 608"/>
                <a:gd name="T80" fmla="*/ 440 w 496"/>
                <a:gd name="T81" fmla="*/ 400 h 608"/>
                <a:gd name="T82" fmla="*/ 434 w 496"/>
                <a:gd name="T83" fmla="*/ 418 h 608"/>
                <a:gd name="T84" fmla="*/ 420 w 496"/>
                <a:gd name="T85" fmla="*/ 432 h 608"/>
                <a:gd name="T86" fmla="*/ 402 w 496"/>
                <a:gd name="T87" fmla="*/ 440 h 608"/>
                <a:gd name="T88" fmla="*/ 328 w 496"/>
                <a:gd name="T89" fmla="*/ 440 h 608"/>
                <a:gd name="T90" fmla="*/ 218 w 496"/>
                <a:gd name="T91" fmla="*/ 440 h 608"/>
                <a:gd name="T92" fmla="*/ 106 w 496"/>
                <a:gd name="T93" fmla="*/ 440 h 608"/>
                <a:gd name="T94" fmla="*/ 86 w 496"/>
                <a:gd name="T95" fmla="*/ 436 h 608"/>
                <a:gd name="T96" fmla="*/ 70 w 496"/>
                <a:gd name="T97" fmla="*/ 426 h 608"/>
                <a:gd name="T98" fmla="*/ 58 w 496"/>
                <a:gd name="T99" fmla="*/ 410 h 608"/>
                <a:gd name="T100" fmla="*/ 54 w 496"/>
                <a:gd name="T101" fmla="*/ 390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96" h="608">
                  <a:moveTo>
                    <a:pt x="0" y="104"/>
                  </a:moveTo>
                  <a:lnTo>
                    <a:pt x="0" y="390"/>
                  </a:lnTo>
                  <a:lnTo>
                    <a:pt x="0" y="390"/>
                  </a:lnTo>
                  <a:lnTo>
                    <a:pt x="2" y="410"/>
                  </a:lnTo>
                  <a:lnTo>
                    <a:pt x="8" y="430"/>
                  </a:lnTo>
                  <a:lnTo>
                    <a:pt x="18" y="448"/>
                  </a:lnTo>
                  <a:lnTo>
                    <a:pt x="32" y="464"/>
                  </a:lnTo>
                  <a:lnTo>
                    <a:pt x="46" y="476"/>
                  </a:lnTo>
                  <a:lnTo>
                    <a:pt x="64" y="486"/>
                  </a:lnTo>
                  <a:lnTo>
                    <a:pt x="84" y="492"/>
                  </a:lnTo>
                  <a:lnTo>
                    <a:pt x="106" y="494"/>
                  </a:lnTo>
                  <a:lnTo>
                    <a:pt x="198" y="494"/>
                  </a:lnTo>
                  <a:lnTo>
                    <a:pt x="318" y="598"/>
                  </a:lnTo>
                  <a:lnTo>
                    <a:pt x="318" y="598"/>
                  </a:lnTo>
                  <a:lnTo>
                    <a:pt x="326" y="602"/>
                  </a:lnTo>
                  <a:lnTo>
                    <a:pt x="334" y="606"/>
                  </a:lnTo>
                  <a:lnTo>
                    <a:pt x="340" y="608"/>
                  </a:lnTo>
                  <a:lnTo>
                    <a:pt x="346" y="608"/>
                  </a:lnTo>
                  <a:lnTo>
                    <a:pt x="346" y="608"/>
                  </a:lnTo>
                  <a:lnTo>
                    <a:pt x="352" y="608"/>
                  </a:lnTo>
                  <a:lnTo>
                    <a:pt x="360" y="606"/>
                  </a:lnTo>
                  <a:lnTo>
                    <a:pt x="366" y="602"/>
                  </a:lnTo>
                  <a:lnTo>
                    <a:pt x="372" y="598"/>
                  </a:lnTo>
                  <a:lnTo>
                    <a:pt x="376" y="592"/>
                  </a:lnTo>
                  <a:lnTo>
                    <a:pt x="380" y="586"/>
                  </a:lnTo>
                  <a:lnTo>
                    <a:pt x="382" y="576"/>
                  </a:lnTo>
                  <a:lnTo>
                    <a:pt x="382" y="568"/>
                  </a:lnTo>
                  <a:lnTo>
                    <a:pt x="382" y="494"/>
                  </a:lnTo>
                  <a:lnTo>
                    <a:pt x="390" y="494"/>
                  </a:lnTo>
                  <a:lnTo>
                    <a:pt x="390" y="494"/>
                  </a:lnTo>
                  <a:lnTo>
                    <a:pt x="412" y="492"/>
                  </a:lnTo>
                  <a:lnTo>
                    <a:pt x="432" y="486"/>
                  </a:lnTo>
                  <a:lnTo>
                    <a:pt x="450" y="476"/>
                  </a:lnTo>
                  <a:lnTo>
                    <a:pt x="464" y="464"/>
                  </a:lnTo>
                  <a:lnTo>
                    <a:pt x="478" y="448"/>
                  </a:lnTo>
                  <a:lnTo>
                    <a:pt x="488" y="430"/>
                  </a:lnTo>
                  <a:lnTo>
                    <a:pt x="494" y="410"/>
                  </a:lnTo>
                  <a:lnTo>
                    <a:pt x="496" y="390"/>
                  </a:lnTo>
                  <a:lnTo>
                    <a:pt x="496" y="104"/>
                  </a:lnTo>
                  <a:lnTo>
                    <a:pt x="496" y="104"/>
                  </a:lnTo>
                  <a:lnTo>
                    <a:pt x="494" y="82"/>
                  </a:lnTo>
                  <a:lnTo>
                    <a:pt x="488" y="64"/>
                  </a:lnTo>
                  <a:lnTo>
                    <a:pt x="478" y="46"/>
                  </a:lnTo>
                  <a:lnTo>
                    <a:pt x="464" y="30"/>
                  </a:lnTo>
                  <a:lnTo>
                    <a:pt x="450" y="18"/>
                  </a:lnTo>
                  <a:lnTo>
                    <a:pt x="432" y="8"/>
                  </a:lnTo>
                  <a:lnTo>
                    <a:pt x="412" y="2"/>
                  </a:lnTo>
                  <a:lnTo>
                    <a:pt x="390" y="0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84" y="2"/>
                  </a:lnTo>
                  <a:lnTo>
                    <a:pt x="64" y="8"/>
                  </a:lnTo>
                  <a:lnTo>
                    <a:pt x="46" y="18"/>
                  </a:lnTo>
                  <a:lnTo>
                    <a:pt x="32" y="30"/>
                  </a:lnTo>
                  <a:lnTo>
                    <a:pt x="18" y="46"/>
                  </a:lnTo>
                  <a:lnTo>
                    <a:pt x="8" y="64"/>
                  </a:lnTo>
                  <a:lnTo>
                    <a:pt x="2" y="82"/>
                  </a:lnTo>
                  <a:lnTo>
                    <a:pt x="0" y="104"/>
                  </a:lnTo>
                  <a:lnTo>
                    <a:pt x="0" y="104"/>
                  </a:lnTo>
                  <a:close/>
                  <a:moveTo>
                    <a:pt x="54" y="104"/>
                  </a:moveTo>
                  <a:lnTo>
                    <a:pt x="54" y="104"/>
                  </a:lnTo>
                  <a:lnTo>
                    <a:pt x="56" y="94"/>
                  </a:lnTo>
                  <a:lnTo>
                    <a:pt x="58" y="84"/>
                  </a:lnTo>
                  <a:lnTo>
                    <a:pt x="62" y="76"/>
                  </a:lnTo>
                  <a:lnTo>
                    <a:pt x="70" y="68"/>
                  </a:lnTo>
                  <a:lnTo>
                    <a:pt x="76" y="62"/>
                  </a:lnTo>
                  <a:lnTo>
                    <a:pt x="86" y="56"/>
                  </a:lnTo>
                  <a:lnTo>
                    <a:pt x="94" y="54"/>
                  </a:lnTo>
                  <a:lnTo>
                    <a:pt x="106" y="52"/>
                  </a:lnTo>
                  <a:lnTo>
                    <a:pt x="390" y="52"/>
                  </a:lnTo>
                  <a:lnTo>
                    <a:pt x="390" y="52"/>
                  </a:lnTo>
                  <a:lnTo>
                    <a:pt x="402" y="54"/>
                  </a:lnTo>
                  <a:lnTo>
                    <a:pt x="410" y="56"/>
                  </a:lnTo>
                  <a:lnTo>
                    <a:pt x="420" y="62"/>
                  </a:lnTo>
                  <a:lnTo>
                    <a:pt x="426" y="68"/>
                  </a:lnTo>
                  <a:lnTo>
                    <a:pt x="434" y="76"/>
                  </a:lnTo>
                  <a:lnTo>
                    <a:pt x="438" y="84"/>
                  </a:lnTo>
                  <a:lnTo>
                    <a:pt x="440" y="94"/>
                  </a:lnTo>
                  <a:lnTo>
                    <a:pt x="442" y="104"/>
                  </a:lnTo>
                  <a:lnTo>
                    <a:pt x="442" y="390"/>
                  </a:lnTo>
                  <a:lnTo>
                    <a:pt x="442" y="390"/>
                  </a:lnTo>
                  <a:lnTo>
                    <a:pt x="440" y="400"/>
                  </a:lnTo>
                  <a:lnTo>
                    <a:pt x="438" y="410"/>
                  </a:lnTo>
                  <a:lnTo>
                    <a:pt x="434" y="418"/>
                  </a:lnTo>
                  <a:lnTo>
                    <a:pt x="426" y="426"/>
                  </a:lnTo>
                  <a:lnTo>
                    <a:pt x="420" y="432"/>
                  </a:lnTo>
                  <a:lnTo>
                    <a:pt x="410" y="436"/>
                  </a:lnTo>
                  <a:lnTo>
                    <a:pt x="402" y="440"/>
                  </a:lnTo>
                  <a:lnTo>
                    <a:pt x="390" y="440"/>
                  </a:lnTo>
                  <a:lnTo>
                    <a:pt x="328" y="440"/>
                  </a:lnTo>
                  <a:lnTo>
                    <a:pt x="328" y="536"/>
                  </a:lnTo>
                  <a:lnTo>
                    <a:pt x="218" y="440"/>
                  </a:lnTo>
                  <a:lnTo>
                    <a:pt x="106" y="440"/>
                  </a:lnTo>
                  <a:lnTo>
                    <a:pt x="106" y="440"/>
                  </a:lnTo>
                  <a:lnTo>
                    <a:pt x="94" y="440"/>
                  </a:lnTo>
                  <a:lnTo>
                    <a:pt x="86" y="436"/>
                  </a:lnTo>
                  <a:lnTo>
                    <a:pt x="76" y="432"/>
                  </a:lnTo>
                  <a:lnTo>
                    <a:pt x="70" y="426"/>
                  </a:lnTo>
                  <a:lnTo>
                    <a:pt x="62" y="418"/>
                  </a:lnTo>
                  <a:lnTo>
                    <a:pt x="58" y="410"/>
                  </a:lnTo>
                  <a:lnTo>
                    <a:pt x="56" y="400"/>
                  </a:lnTo>
                  <a:lnTo>
                    <a:pt x="54" y="390"/>
                  </a:lnTo>
                  <a:lnTo>
                    <a:pt x="54" y="1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669AA499-D870-46A7-B068-ECB6F7014F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3275" y="1073150"/>
              <a:ext cx="117475" cy="104775"/>
            </a:xfrm>
            <a:custGeom>
              <a:avLst/>
              <a:gdLst>
                <a:gd name="T0" fmla="*/ 36 w 74"/>
                <a:gd name="T1" fmla="*/ 0 h 66"/>
                <a:gd name="T2" fmla="*/ 36 w 74"/>
                <a:gd name="T3" fmla="*/ 0 h 66"/>
                <a:gd name="T4" fmla="*/ 22 w 74"/>
                <a:gd name="T5" fmla="*/ 4 h 66"/>
                <a:gd name="T6" fmla="*/ 16 w 74"/>
                <a:gd name="T7" fmla="*/ 6 h 66"/>
                <a:gd name="T8" fmla="*/ 10 w 74"/>
                <a:gd name="T9" fmla="*/ 10 h 66"/>
                <a:gd name="T10" fmla="*/ 10 w 74"/>
                <a:gd name="T11" fmla="*/ 10 h 66"/>
                <a:gd name="T12" fmla="*/ 6 w 74"/>
                <a:gd name="T13" fmla="*/ 14 h 66"/>
                <a:gd name="T14" fmla="*/ 4 w 74"/>
                <a:gd name="T15" fmla="*/ 20 h 66"/>
                <a:gd name="T16" fmla="*/ 2 w 74"/>
                <a:gd name="T17" fmla="*/ 26 h 66"/>
                <a:gd name="T18" fmla="*/ 0 w 74"/>
                <a:gd name="T19" fmla="*/ 34 h 66"/>
                <a:gd name="T20" fmla="*/ 0 w 74"/>
                <a:gd name="T21" fmla="*/ 34 h 66"/>
                <a:gd name="T22" fmla="*/ 2 w 74"/>
                <a:gd name="T23" fmla="*/ 40 h 66"/>
                <a:gd name="T24" fmla="*/ 4 w 74"/>
                <a:gd name="T25" fmla="*/ 46 h 66"/>
                <a:gd name="T26" fmla="*/ 6 w 74"/>
                <a:gd name="T27" fmla="*/ 52 h 66"/>
                <a:gd name="T28" fmla="*/ 10 w 74"/>
                <a:gd name="T29" fmla="*/ 58 h 66"/>
                <a:gd name="T30" fmla="*/ 10 w 74"/>
                <a:gd name="T31" fmla="*/ 58 h 66"/>
                <a:gd name="T32" fmla="*/ 16 w 74"/>
                <a:gd name="T33" fmla="*/ 62 h 66"/>
                <a:gd name="T34" fmla="*/ 22 w 74"/>
                <a:gd name="T35" fmla="*/ 64 h 66"/>
                <a:gd name="T36" fmla="*/ 28 w 74"/>
                <a:gd name="T37" fmla="*/ 66 h 66"/>
                <a:gd name="T38" fmla="*/ 36 w 74"/>
                <a:gd name="T39" fmla="*/ 66 h 66"/>
                <a:gd name="T40" fmla="*/ 36 w 74"/>
                <a:gd name="T41" fmla="*/ 66 h 66"/>
                <a:gd name="T42" fmla="*/ 44 w 74"/>
                <a:gd name="T43" fmla="*/ 66 h 66"/>
                <a:gd name="T44" fmla="*/ 52 w 74"/>
                <a:gd name="T45" fmla="*/ 64 h 66"/>
                <a:gd name="T46" fmla="*/ 58 w 74"/>
                <a:gd name="T47" fmla="*/ 62 h 66"/>
                <a:gd name="T48" fmla="*/ 64 w 74"/>
                <a:gd name="T49" fmla="*/ 58 h 66"/>
                <a:gd name="T50" fmla="*/ 64 w 74"/>
                <a:gd name="T51" fmla="*/ 58 h 66"/>
                <a:gd name="T52" fmla="*/ 68 w 74"/>
                <a:gd name="T53" fmla="*/ 52 h 66"/>
                <a:gd name="T54" fmla="*/ 70 w 74"/>
                <a:gd name="T55" fmla="*/ 46 h 66"/>
                <a:gd name="T56" fmla="*/ 72 w 74"/>
                <a:gd name="T57" fmla="*/ 40 h 66"/>
                <a:gd name="T58" fmla="*/ 74 w 74"/>
                <a:gd name="T59" fmla="*/ 34 h 66"/>
                <a:gd name="T60" fmla="*/ 74 w 74"/>
                <a:gd name="T61" fmla="*/ 34 h 66"/>
                <a:gd name="T62" fmla="*/ 72 w 74"/>
                <a:gd name="T63" fmla="*/ 26 h 66"/>
                <a:gd name="T64" fmla="*/ 70 w 74"/>
                <a:gd name="T65" fmla="*/ 20 h 66"/>
                <a:gd name="T66" fmla="*/ 68 w 74"/>
                <a:gd name="T67" fmla="*/ 14 h 66"/>
                <a:gd name="T68" fmla="*/ 64 w 74"/>
                <a:gd name="T69" fmla="*/ 10 h 66"/>
                <a:gd name="T70" fmla="*/ 64 w 74"/>
                <a:gd name="T71" fmla="*/ 10 h 66"/>
                <a:gd name="T72" fmla="*/ 58 w 74"/>
                <a:gd name="T73" fmla="*/ 6 h 66"/>
                <a:gd name="T74" fmla="*/ 52 w 74"/>
                <a:gd name="T75" fmla="*/ 4 h 66"/>
                <a:gd name="T76" fmla="*/ 36 w 74"/>
                <a:gd name="T77" fmla="*/ 0 h 66"/>
                <a:gd name="T78" fmla="*/ 36 w 74"/>
                <a:gd name="T7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4" h="66">
                  <a:moveTo>
                    <a:pt x="36" y="0"/>
                  </a:moveTo>
                  <a:lnTo>
                    <a:pt x="36" y="0"/>
                  </a:lnTo>
                  <a:lnTo>
                    <a:pt x="22" y="4"/>
                  </a:lnTo>
                  <a:lnTo>
                    <a:pt x="16" y="6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6" y="14"/>
                  </a:lnTo>
                  <a:lnTo>
                    <a:pt x="4" y="20"/>
                  </a:lnTo>
                  <a:lnTo>
                    <a:pt x="2" y="2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6" y="52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6" y="62"/>
                  </a:lnTo>
                  <a:lnTo>
                    <a:pt x="22" y="64"/>
                  </a:lnTo>
                  <a:lnTo>
                    <a:pt x="28" y="66"/>
                  </a:lnTo>
                  <a:lnTo>
                    <a:pt x="36" y="66"/>
                  </a:lnTo>
                  <a:lnTo>
                    <a:pt x="36" y="66"/>
                  </a:lnTo>
                  <a:lnTo>
                    <a:pt x="44" y="66"/>
                  </a:lnTo>
                  <a:lnTo>
                    <a:pt x="52" y="64"/>
                  </a:lnTo>
                  <a:lnTo>
                    <a:pt x="58" y="62"/>
                  </a:lnTo>
                  <a:lnTo>
                    <a:pt x="64" y="58"/>
                  </a:lnTo>
                  <a:lnTo>
                    <a:pt x="64" y="58"/>
                  </a:lnTo>
                  <a:lnTo>
                    <a:pt x="68" y="52"/>
                  </a:lnTo>
                  <a:lnTo>
                    <a:pt x="70" y="46"/>
                  </a:lnTo>
                  <a:lnTo>
                    <a:pt x="72" y="40"/>
                  </a:lnTo>
                  <a:lnTo>
                    <a:pt x="74" y="34"/>
                  </a:lnTo>
                  <a:lnTo>
                    <a:pt x="74" y="34"/>
                  </a:lnTo>
                  <a:lnTo>
                    <a:pt x="72" y="26"/>
                  </a:lnTo>
                  <a:lnTo>
                    <a:pt x="70" y="20"/>
                  </a:lnTo>
                  <a:lnTo>
                    <a:pt x="68" y="14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58" y="6"/>
                  </a:lnTo>
                  <a:lnTo>
                    <a:pt x="52" y="4"/>
                  </a:lnTo>
                  <a:lnTo>
                    <a:pt x="36" y="0"/>
                  </a:lnTo>
                  <a:lnTo>
                    <a:pt x="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4172F7E8-2E55-7DE4-26CC-9CD7D4F136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6599" y="701676"/>
              <a:ext cx="292100" cy="330201"/>
            </a:xfrm>
            <a:custGeom>
              <a:avLst/>
              <a:gdLst>
                <a:gd name="T0" fmla="*/ 160 w 184"/>
                <a:gd name="T1" fmla="*/ 18 h 208"/>
                <a:gd name="T2" fmla="*/ 132 w 184"/>
                <a:gd name="T3" fmla="*/ 4 h 208"/>
                <a:gd name="T4" fmla="*/ 94 w 184"/>
                <a:gd name="T5" fmla="*/ 0 h 208"/>
                <a:gd name="T6" fmla="*/ 64 w 184"/>
                <a:gd name="T7" fmla="*/ 2 h 208"/>
                <a:gd name="T8" fmla="*/ 40 w 184"/>
                <a:gd name="T9" fmla="*/ 8 h 208"/>
                <a:gd name="T10" fmla="*/ 0 w 184"/>
                <a:gd name="T11" fmla="*/ 26 h 208"/>
                <a:gd name="T12" fmla="*/ 24 w 184"/>
                <a:gd name="T13" fmla="*/ 70 h 208"/>
                <a:gd name="T14" fmla="*/ 36 w 184"/>
                <a:gd name="T15" fmla="*/ 62 h 208"/>
                <a:gd name="T16" fmla="*/ 52 w 184"/>
                <a:gd name="T17" fmla="*/ 54 h 208"/>
                <a:gd name="T18" fmla="*/ 68 w 184"/>
                <a:gd name="T19" fmla="*/ 50 h 208"/>
                <a:gd name="T20" fmla="*/ 84 w 184"/>
                <a:gd name="T21" fmla="*/ 48 h 208"/>
                <a:gd name="T22" fmla="*/ 110 w 184"/>
                <a:gd name="T23" fmla="*/ 52 h 208"/>
                <a:gd name="T24" fmla="*/ 116 w 184"/>
                <a:gd name="T25" fmla="*/ 56 h 208"/>
                <a:gd name="T26" fmla="*/ 122 w 184"/>
                <a:gd name="T27" fmla="*/ 66 h 208"/>
                <a:gd name="T28" fmla="*/ 124 w 184"/>
                <a:gd name="T29" fmla="*/ 78 h 208"/>
                <a:gd name="T30" fmla="*/ 118 w 184"/>
                <a:gd name="T31" fmla="*/ 96 h 208"/>
                <a:gd name="T32" fmla="*/ 112 w 184"/>
                <a:gd name="T33" fmla="*/ 104 h 208"/>
                <a:gd name="T34" fmla="*/ 102 w 184"/>
                <a:gd name="T35" fmla="*/ 110 h 208"/>
                <a:gd name="T36" fmla="*/ 84 w 184"/>
                <a:gd name="T37" fmla="*/ 124 h 208"/>
                <a:gd name="T38" fmla="*/ 66 w 184"/>
                <a:gd name="T39" fmla="*/ 142 h 208"/>
                <a:gd name="T40" fmla="*/ 58 w 184"/>
                <a:gd name="T41" fmla="*/ 154 h 208"/>
                <a:gd name="T42" fmla="*/ 54 w 184"/>
                <a:gd name="T43" fmla="*/ 168 h 208"/>
                <a:gd name="T44" fmla="*/ 52 w 184"/>
                <a:gd name="T45" fmla="*/ 208 h 208"/>
                <a:gd name="T46" fmla="*/ 102 w 184"/>
                <a:gd name="T47" fmla="*/ 208 h 208"/>
                <a:gd name="T48" fmla="*/ 108 w 184"/>
                <a:gd name="T49" fmla="*/ 180 h 208"/>
                <a:gd name="T50" fmla="*/ 114 w 184"/>
                <a:gd name="T51" fmla="*/ 168 h 208"/>
                <a:gd name="T52" fmla="*/ 124 w 184"/>
                <a:gd name="T53" fmla="*/ 160 h 208"/>
                <a:gd name="T54" fmla="*/ 144 w 184"/>
                <a:gd name="T55" fmla="*/ 146 h 208"/>
                <a:gd name="T56" fmla="*/ 162 w 184"/>
                <a:gd name="T57" fmla="*/ 130 h 208"/>
                <a:gd name="T58" fmla="*/ 172 w 184"/>
                <a:gd name="T59" fmla="*/ 120 h 208"/>
                <a:gd name="T60" fmla="*/ 178 w 184"/>
                <a:gd name="T61" fmla="*/ 106 h 208"/>
                <a:gd name="T62" fmla="*/ 184 w 184"/>
                <a:gd name="T63" fmla="*/ 70 h 208"/>
                <a:gd name="T64" fmla="*/ 182 w 184"/>
                <a:gd name="T65" fmla="*/ 54 h 208"/>
                <a:gd name="T66" fmla="*/ 170 w 184"/>
                <a:gd name="T67" fmla="*/ 30 h 208"/>
                <a:gd name="T68" fmla="*/ 160 w 184"/>
                <a:gd name="T69" fmla="*/ 1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84" h="208">
                  <a:moveTo>
                    <a:pt x="160" y="18"/>
                  </a:moveTo>
                  <a:lnTo>
                    <a:pt x="160" y="18"/>
                  </a:lnTo>
                  <a:lnTo>
                    <a:pt x="146" y="10"/>
                  </a:lnTo>
                  <a:lnTo>
                    <a:pt x="132" y="4"/>
                  </a:lnTo>
                  <a:lnTo>
                    <a:pt x="114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64" y="2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18" y="16"/>
                  </a:lnTo>
                  <a:lnTo>
                    <a:pt x="0" y="2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36" y="62"/>
                  </a:lnTo>
                  <a:lnTo>
                    <a:pt x="36" y="62"/>
                  </a:lnTo>
                  <a:lnTo>
                    <a:pt x="52" y="54"/>
                  </a:lnTo>
                  <a:lnTo>
                    <a:pt x="52" y="54"/>
                  </a:lnTo>
                  <a:lnTo>
                    <a:pt x="68" y="50"/>
                  </a:lnTo>
                  <a:lnTo>
                    <a:pt x="68" y="50"/>
                  </a:lnTo>
                  <a:lnTo>
                    <a:pt x="84" y="48"/>
                  </a:lnTo>
                  <a:lnTo>
                    <a:pt x="84" y="48"/>
                  </a:lnTo>
                  <a:lnTo>
                    <a:pt x="104" y="50"/>
                  </a:lnTo>
                  <a:lnTo>
                    <a:pt x="110" y="52"/>
                  </a:lnTo>
                  <a:lnTo>
                    <a:pt x="116" y="56"/>
                  </a:lnTo>
                  <a:lnTo>
                    <a:pt x="116" y="56"/>
                  </a:lnTo>
                  <a:lnTo>
                    <a:pt x="120" y="60"/>
                  </a:lnTo>
                  <a:lnTo>
                    <a:pt x="122" y="66"/>
                  </a:lnTo>
                  <a:lnTo>
                    <a:pt x="124" y="78"/>
                  </a:lnTo>
                  <a:lnTo>
                    <a:pt x="124" y="78"/>
                  </a:lnTo>
                  <a:lnTo>
                    <a:pt x="122" y="88"/>
                  </a:lnTo>
                  <a:lnTo>
                    <a:pt x="118" y="96"/>
                  </a:lnTo>
                  <a:lnTo>
                    <a:pt x="118" y="96"/>
                  </a:lnTo>
                  <a:lnTo>
                    <a:pt x="112" y="104"/>
                  </a:lnTo>
                  <a:lnTo>
                    <a:pt x="102" y="110"/>
                  </a:lnTo>
                  <a:lnTo>
                    <a:pt x="102" y="110"/>
                  </a:lnTo>
                  <a:lnTo>
                    <a:pt x="84" y="124"/>
                  </a:lnTo>
                  <a:lnTo>
                    <a:pt x="84" y="124"/>
                  </a:lnTo>
                  <a:lnTo>
                    <a:pt x="74" y="132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58" y="154"/>
                  </a:lnTo>
                  <a:lnTo>
                    <a:pt x="54" y="168"/>
                  </a:lnTo>
                  <a:lnTo>
                    <a:pt x="54" y="168"/>
                  </a:lnTo>
                  <a:lnTo>
                    <a:pt x="50" y="186"/>
                  </a:lnTo>
                  <a:lnTo>
                    <a:pt x="52" y="208"/>
                  </a:lnTo>
                  <a:lnTo>
                    <a:pt x="102" y="208"/>
                  </a:lnTo>
                  <a:lnTo>
                    <a:pt x="102" y="208"/>
                  </a:lnTo>
                  <a:lnTo>
                    <a:pt x="104" y="192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4" y="168"/>
                  </a:lnTo>
                  <a:lnTo>
                    <a:pt x="124" y="160"/>
                  </a:lnTo>
                  <a:lnTo>
                    <a:pt x="124" y="160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54" y="138"/>
                  </a:lnTo>
                  <a:lnTo>
                    <a:pt x="162" y="130"/>
                  </a:lnTo>
                  <a:lnTo>
                    <a:pt x="162" y="130"/>
                  </a:lnTo>
                  <a:lnTo>
                    <a:pt x="172" y="120"/>
                  </a:lnTo>
                  <a:lnTo>
                    <a:pt x="178" y="106"/>
                  </a:lnTo>
                  <a:lnTo>
                    <a:pt x="178" y="106"/>
                  </a:lnTo>
                  <a:lnTo>
                    <a:pt x="182" y="90"/>
                  </a:lnTo>
                  <a:lnTo>
                    <a:pt x="184" y="70"/>
                  </a:lnTo>
                  <a:lnTo>
                    <a:pt x="184" y="70"/>
                  </a:lnTo>
                  <a:lnTo>
                    <a:pt x="182" y="54"/>
                  </a:lnTo>
                  <a:lnTo>
                    <a:pt x="178" y="42"/>
                  </a:lnTo>
                  <a:lnTo>
                    <a:pt x="170" y="30"/>
                  </a:lnTo>
                  <a:lnTo>
                    <a:pt x="160" y="18"/>
                  </a:lnTo>
                  <a:lnTo>
                    <a:pt x="16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20" name="Chart Placeholder 19">
            <a:extLst>
              <a:ext uri="{FF2B5EF4-FFF2-40B4-BE49-F238E27FC236}">
                <a16:creationId xmlns:a16="http://schemas.microsoft.com/office/drawing/2014/main" id="{BBF62CB3-7B94-6C30-5B2F-972779E30E53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585903307"/>
              </p:ext>
            </p:extLst>
          </p:nvPr>
        </p:nvGraphicFramePr>
        <p:xfrm>
          <a:off x="71438" y="1806693"/>
          <a:ext cx="9001125" cy="3786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81011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43BFB240-B832-CDB1-C49E-5273F8ACBB71}"/>
              </a:ext>
            </a:extLst>
          </p:cNvPr>
          <p:cNvSpPr txBox="1"/>
          <p:nvPr/>
        </p:nvSpPr>
        <p:spPr>
          <a:xfrm>
            <a:off x="71439" y="1503572"/>
            <a:ext cx="4669237" cy="502780"/>
          </a:xfrm>
          <a:prstGeom prst="roundRect">
            <a:avLst>
              <a:gd name="adj" fmla="val 9886"/>
            </a:avLst>
          </a:prstGeom>
          <a:solidFill>
            <a:schemeClr val="accent1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none" lIns="457200" tIns="182880" rIns="91440" bIns="182880" anchor="ctr">
            <a:noAutofit/>
          </a:bodyPr>
          <a:lstStyle/>
          <a:p>
            <a:r>
              <a:rPr lang="en-US" sz="1200">
                <a:ea typeface="Times New Roman" panose="02020603050405020304" pitchFamily="18" charset="0"/>
                <a:cs typeface="Times New Roman" panose="02020603050405020304" pitchFamily="18" charset="0"/>
              </a:rPr>
              <a:t>Did you or your doctor’s office or clinic appeal the decision? </a:t>
            </a:r>
          </a:p>
        </p:txBody>
      </p:sp>
      <p:graphicFrame>
        <p:nvGraphicFramePr>
          <p:cNvPr id="17" name="Chart Placeholder 9">
            <a:extLst>
              <a:ext uri="{FF2B5EF4-FFF2-40B4-BE49-F238E27FC236}">
                <a16:creationId xmlns:a16="http://schemas.microsoft.com/office/drawing/2014/main" id="{93C05F8C-2334-A818-DC98-D56FE9FD2EFA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585792870"/>
              </p:ext>
            </p:extLst>
          </p:nvPr>
        </p:nvGraphicFramePr>
        <p:xfrm>
          <a:off x="71439" y="2205149"/>
          <a:ext cx="9001125" cy="2656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E79FD9-0CF2-6861-A292-82CF19A39C7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Base: Adults ages 19–64 who were insured at time of survey, were denied coverage for a medical screening, procedure, or treatment recommended by a doctor for them or a family member in the past 12 months.</a:t>
            </a:r>
          </a:p>
          <a:p>
            <a:r>
              <a:rPr lang="en-US" dirty="0"/>
              <a:t>Note: Coverage type given at time of survey.</a:t>
            </a:r>
          </a:p>
          <a:p>
            <a:r>
              <a:rPr lang="en-US" dirty="0"/>
              <a:t>Data: Commonwealth Fund Affordability Survey (2023).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68916C-3407-BBAA-2559-38EC1EC73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/>
              <a:t>Only 43 percent of adults said they or their doctor challenged an insurer denial of care.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5D4625-12C5-1D9F-0C23-6B13D0625DD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913"/>
            <a:ext cx="8961437" cy="419100"/>
          </a:xfrm>
        </p:spPr>
        <p:txBody>
          <a:bodyPr>
            <a:normAutofit/>
          </a:bodyPr>
          <a:lstStyle/>
          <a:p>
            <a:r>
              <a:rPr lang="en-US" noProof="0"/>
              <a:t>Percentage of insured adults ages 19–64 who appealed insurer denial of service(s)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ABD8EB9-0A73-94CE-0484-C22227CBA8C0}"/>
              </a:ext>
            </a:extLst>
          </p:cNvPr>
          <p:cNvGrpSpPr>
            <a:grpSpLocks noChangeAspect="1"/>
          </p:cNvGrpSpPr>
          <p:nvPr/>
        </p:nvGrpSpPr>
        <p:grpSpPr>
          <a:xfrm>
            <a:off x="164772" y="1607564"/>
            <a:ext cx="274320" cy="308673"/>
            <a:chOff x="1752600" y="533400"/>
            <a:chExt cx="787400" cy="965200"/>
          </a:xfrm>
          <a:solidFill>
            <a:schemeClr val="tx2">
              <a:alpha val="39888"/>
            </a:schemeClr>
          </a:solidFill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9C6221B2-5483-BB0C-CE34-E2AF1F6526A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2600" y="533400"/>
              <a:ext cx="787400" cy="965200"/>
            </a:xfrm>
            <a:custGeom>
              <a:avLst/>
              <a:gdLst>
                <a:gd name="T0" fmla="*/ 0 w 496"/>
                <a:gd name="T1" fmla="*/ 390 h 608"/>
                <a:gd name="T2" fmla="*/ 2 w 496"/>
                <a:gd name="T3" fmla="*/ 410 h 608"/>
                <a:gd name="T4" fmla="*/ 18 w 496"/>
                <a:gd name="T5" fmla="*/ 448 h 608"/>
                <a:gd name="T6" fmla="*/ 46 w 496"/>
                <a:gd name="T7" fmla="*/ 476 h 608"/>
                <a:gd name="T8" fmla="*/ 84 w 496"/>
                <a:gd name="T9" fmla="*/ 492 h 608"/>
                <a:gd name="T10" fmla="*/ 198 w 496"/>
                <a:gd name="T11" fmla="*/ 494 h 608"/>
                <a:gd name="T12" fmla="*/ 318 w 496"/>
                <a:gd name="T13" fmla="*/ 598 h 608"/>
                <a:gd name="T14" fmla="*/ 334 w 496"/>
                <a:gd name="T15" fmla="*/ 606 h 608"/>
                <a:gd name="T16" fmla="*/ 346 w 496"/>
                <a:gd name="T17" fmla="*/ 608 h 608"/>
                <a:gd name="T18" fmla="*/ 352 w 496"/>
                <a:gd name="T19" fmla="*/ 608 h 608"/>
                <a:gd name="T20" fmla="*/ 366 w 496"/>
                <a:gd name="T21" fmla="*/ 602 h 608"/>
                <a:gd name="T22" fmla="*/ 376 w 496"/>
                <a:gd name="T23" fmla="*/ 592 h 608"/>
                <a:gd name="T24" fmla="*/ 382 w 496"/>
                <a:gd name="T25" fmla="*/ 576 h 608"/>
                <a:gd name="T26" fmla="*/ 382 w 496"/>
                <a:gd name="T27" fmla="*/ 494 h 608"/>
                <a:gd name="T28" fmla="*/ 390 w 496"/>
                <a:gd name="T29" fmla="*/ 494 h 608"/>
                <a:gd name="T30" fmla="*/ 432 w 496"/>
                <a:gd name="T31" fmla="*/ 486 h 608"/>
                <a:gd name="T32" fmla="*/ 464 w 496"/>
                <a:gd name="T33" fmla="*/ 464 h 608"/>
                <a:gd name="T34" fmla="*/ 488 w 496"/>
                <a:gd name="T35" fmla="*/ 430 h 608"/>
                <a:gd name="T36" fmla="*/ 496 w 496"/>
                <a:gd name="T37" fmla="*/ 390 h 608"/>
                <a:gd name="T38" fmla="*/ 496 w 496"/>
                <a:gd name="T39" fmla="*/ 104 h 608"/>
                <a:gd name="T40" fmla="*/ 488 w 496"/>
                <a:gd name="T41" fmla="*/ 64 h 608"/>
                <a:gd name="T42" fmla="*/ 464 w 496"/>
                <a:gd name="T43" fmla="*/ 30 h 608"/>
                <a:gd name="T44" fmla="*/ 432 w 496"/>
                <a:gd name="T45" fmla="*/ 8 h 608"/>
                <a:gd name="T46" fmla="*/ 390 w 496"/>
                <a:gd name="T47" fmla="*/ 0 h 608"/>
                <a:gd name="T48" fmla="*/ 106 w 496"/>
                <a:gd name="T49" fmla="*/ 0 h 608"/>
                <a:gd name="T50" fmla="*/ 64 w 496"/>
                <a:gd name="T51" fmla="*/ 8 h 608"/>
                <a:gd name="T52" fmla="*/ 32 w 496"/>
                <a:gd name="T53" fmla="*/ 30 h 608"/>
                <a:gd name="T54" fmla="*/ 8 w 496"/>
                <a:gd name="T55" fmla="*/ 64 h 608"/>
                <a:gd name="T56" fmla="*/ 0 w 496"/>
                <a:gd name="T57" fmla="*/ 104 h 608"/>
                <a:gd name="T58" fmla="*/ 54 w 496"/>
                <a:gd name="T59" fmla="*/ 104 h 608"/>
                <a:gd name="T60" fmla="*/ 56 w 496"/>
                <a:gd name="T61" fmla="*/ 94 h 608"/>
                <a:gd name="T62" fmla="*/ 62 w 496"/>
                <a:gd name="T63" fmla="*/ 76 h 608"/>
                <a:gd name="T64" fmla="*/ 76 w 496"/>
                <a:gd name="T65" fmla="*/ 62 h 608"/>
                <a:gd name="T66" fmla="*/ 94 w 496"/>
                <a:gd name="T67" fmla="*/ 54 h 608"/>
                <a:gd name="T68" fmla="*/ 390 w 496"/>
                <a:gd name="T69" fmla="*/ 52 h 608"/>
                <a:gd name="T70" fmla="*/ 402 w 496"/>
                <a:gd name="T71" fmla="*/ 54 h 608"/>
                <a:gd name="T72" fmla="*/ 420 w 496"/>
                <a:gd name="T73" fmla="*/ 62 h 608"/>
                <a:gd name="T74" fmla="*/ 434 w 496"/>
                <a:gd name="T75" fmla="*/ 76 h 608"/>
                <a:gd name="T76" fmla="*/ 440 w 496"/>
                <a:gd name="T77" fmla="*/ 94 h 608"/>
                <a:gd name="T78" fmla="*/ 442 w 496"/>
                <a:gd name="T79" fmla="*/ 390 h 608"/>
                <a:gd name="T80" fmla="*/ 440 w 496"/>
                <a:gd name="T81" fmla="*/ 400 h 608"/>
                <a:gd name="T82" fmla="*/ 434 w 496"/>
                <a:gd name="T83" fmla="*/ 418 h 608"/>
                <a:gd name="T84" fmla="*/ 420 w 496"/>
                <a:gd name="T85" fmla="*/ 432 h 608"/>
                <a:gd name="T86" fmla="*/ 402 w 496"/>
                <a:gd name="T87" fmla="*/ 440 h 608"/>
                <a:gd name="T88" fmla="*/ 328 w 496"/>
                <a:gd name="T89" fmla="*/ 440 h 608"/>
                <a:gd name="T90" fmla="*/ 218 w 496"/>
                <a:gd name="T91" fmla="*/ 440 h 608"/>
                <a:gd name="T92" fmla="*/ 106 w 496"/>
                <a:gd name="T93" fmla="*/ 440 h 608"/>
                <a:gd name="T94" fmla="*/ 86 w 496"/>
                <a:gd name="T95" fmla="*/ 436 h 608"/>
                <a:gd name="T96" fmla="*/ 70 w 496"/>
                <a:gd name="T97" fmla="*/ 426 h 608"/>
                <a:gd name="T98" fmla="*/ 58 w 496"/>
                <a:gd name="T99" fmla="*/ 410 h 608"/>
                <a:gd name="T100" fmla="*/ 54 w 496"/>
                <a:gd name="T101" fmla="*/ 390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96" h="608">
                  <a:moveTo>
                    <a:pt x="0" y="104"/>
                  </a:moveTo>
                  <a:lnTo>
                    <a:pt x="0" y="390"/>
                  </a:lnTo>
                  <a:lnTo>
                    <a:pt x="0" y="390"/>
                  </a:lnTo>
                  <a:lnTo>
                    <a:pt x="2" y="410"/>
                  </a:lnTo>
                  <a:lnTo>
                    <a:pt x="8" y="430"/>
                  </a:lnTo>
                  <a:lnTo>
                    <a:pt x="18" y="448"/>
                  </a:lnTo>
                  <a:lnTo>
                    <a:pt x="32" y="464"/>
                  </a:lnTo>
                  <a:lnTo>
                    <a:pt x="46" y="476"/>
                  </a:lnTo>
                  <a:lnTo>
                    <a:pt x="64" y="486"/>
                  </a:lnTo>
                  <a:lnTo>
                    <a:pt x="84" y="492"/>
                  </a:lnTo>
                  <a:lnTo>
                    <a:pt x="106" y="494"/>
                  </a:lnTo>
                  <a:lnTo>
                    <a:pt x="198" y="494"/>
                  </a:lnTo>
                  <a:lnTo>
                    <a:pt x="318" y="598"/>
                  </a:lnTo>
                  <a:lnTo>
                    <a:pt x="318" y="598"/>
                  </a:lnTo>
                  <a:lnTo>
                    <a:pt x="326" y="602"/>
                  </a:lnTo>
                  <a:lnTo>
                    <a:pt x="334" y="606"/>
                  </a:lnTo>
                  <a:lnTo>
                    <a:pt x="340" y="608"/>
                  </a:lnTo>
                  <a:lnTo>
                    <a:pt x="346" y="608"/>
                  </a:lnTo>
                  <a:lnTo>
                    <a:pt x="346" y="608"/>
                  </a:lnTo>
                  <a:lnTo>
                    <a:pt x="352" y="608"/>
                  </a:lnTo>
                  <a:lnTo>
                    <a:pt x="360" y="606"/>
                  </a:lnTo>
                  <a:lnTo>
                    <a:pt x="366" y="602"/>
                  </a:lnTo>
                  <a:lnTo>
                    <a:pt x="372" y="598"/>
                  </a:lnTo>
                  <a:lnTo>
                    <a:pt x="376" y="592"/>
                  </a:lnTo>
                  <a:lnTo>
                    <a:pt x="380" y="586"/>
                  </a:lnTo>
                  <a:lnTo>
                    <a:pt x="382" y="576"/>
                  </a:lnTo>
                  <a:lnTo>
                    <a:pt x="382" y="568"/>
                  </a:lnTo>
                  <a:lnTo>
                    <a:pt x="382" y="494"/>
                  </a:lnTo>
                  <a:lnTo>
                    <a:pt x="390" y="494"/>
                  </a:lnTo>
                  <a:lnTo>
                    <a:pt x="390" y="494"/>
                  </a:lnTo>
                  <a:lnTo>
                    <a:pt x="412" y="492"/>
                  </a:lnTo>
                  <a:lnTo>
                    <a:pt x="432" y="486"/>
                  </a:lnTo>
                  <a:lnTo>
                    <a:pt x="450" y="476"/>
                  </a:lnTo>
                  <a:lnTo>
                    <a:pt x="464" y="464"/>
                  </a:lnTo>
                  <a:lnTo>
                    <a:pt x="478" y="448"/>
                  </a:lnTo>
                  <a:lnTo>
                    <a:pt x="488" y="430"/>
                  </a:lnTo>
                  <a:lnTo>
                    <a:pt x="494" y="410"/>
                  </a:lnTo>
                  <a:lnTo>
                    <a:pt x="496" y="390"/>
                  </a:lnTo>
                  <a:lnTo>
                    <a:pt x="496" y="104"/>
                  </a:lnTo>
                  <a:lnTo>
                    <a:pt x="496" y="104"/>
                  </a:lnTo>
                  <a:lnTo>
                    <a:pt x="494" y="82"/>
                  </a:lnTo>
                  <a:lnTo>
                    <a:pt x="488" y="64"/>
                  </a:lnTo>
                  <a:lnTo>
                    <a:pt x="478" y="46"/>
                  </a:lnTo>
                  <a:lnTo>
                    <a:pt x="464" y="30"/>
                  </a:lnTo>
                  <a:lnTo>
                    <a:pt x="450" y="18"/>
                  </a:lnTo>
                  <a:lnTo>
                    <a:pt x="432" y="8"/>
                  </a:lnTo>
                  <a:lnTo>
                    <a:pt x="412" y="2"/>
                  </a:lnTo>
                  <a:lnTo>
                    <a:pt x="390" y="0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84" y="2"/>
                  </a:lnTo>
                  <a:lnTo>
                    <a:pt x="64" y="8"/>
                  </a:lnTo>
                  <a:lnTo>
                    <a:pt x="46" y="18"/>
                  </a:lnTo>
                  <a:lnTo>
                    <a:pt x="32" y="30"/>
                  </a:lnTo>
                  <a:lnTo>
                    <a:pt x="18" y="46"/>
                  </a:lnTo>
                  <a:lnTo>
                    <a:pt x="8" y="64"/>
                  </a:lnTo>
                  <a:lnTo>
                    <a:pt x="2" y="82"/>
                  </a:lnTo>
                  <a:lnTo>
                    <a:pt x="0" y="104"/>
                  </a:lnTo>
                  <a:lnTo>
                    <a:pt x="0" y="104"/>
                  </a:lnTo>
                  <a:close/>
                  <a:moveTo>
                    <a:pt x="54" y="104"/>
                  </a:moveTo>
                  <a:lnTo>
                    <a:pt x="54" y="104"/>
                  </a:lnTo>
                  <a:lnTo>
                    <a:pt x="56" y="94"/>
                  </a:lnTo>
                  <a:lnTo>
                    <a:pt x="58" y="84"/>
                  </a:lnTo>
                  <a:lnTo>
                    <a:pt x="62" y="76"/>
                  </a:lnTo>
                  <a:lnTo>
                    <a:pt x="70" y="68"/>
                  </a:lnTo>
                  <a:lnTo>
                    <a:pt x="76" y="62"/>
                  </a:lnTo>
                  <a:lnTo>
                    <a:pt x="86" y="56"/>
                  </a:lnTo>
                  <a:lnTo>
                    <a:pt x="94" y="54"/>
                  </a:lnTo>
                  <a:lnTo>
                    <a:pt x="106" y="52"/>
                  </a:lnTo>
                  <a:lnTo>
                    <a:pt x="390" y="52"/>
                  </a:lnTo>
                  <a:lnTo>
                    <a:pt x="390" y="52"/>
                  </a:lnTo>
                  <a:lnTo>
                    <a:pt x="402" y="54"/>
                  </a:lnTo>
                  <a:lnTo>
                    <a:pt x="410" y="56"/>
                  </a:lnTo>
                  <a:lnTo>
                    <a:pt x="420" y="62"/>
                  </a:lnTo>
                  <a:lnTo>
                    <a:pt x="426" y="68"/>
                  </a:lnTo>
                  <a:lnTo>
                    <a:pt x="434" y="76"/>
                  </a:lnTo>
                  <a:lnTo>
                    <a:pt x="438" y="84"/>
                  </a:lnTo>
                  <a:lnTo>
                    <a:pt x="440" y="94"/>
                  </a:lnTo>
                  <a:lnTo>
                    <a:pt x="442" y="104"/>
                  </a:lnTo>
                  <a:lnTo>
                    <a:pt x="442" y="390"/>
                  </a:lnTo>
                  <a:lnTo>
                    <a:pt x="442" y="390"/>
                  </a:lnTo>
                  <a:lnTo>
                    <a:pt x="440" y="400"/>
                  </a:lnTo>
                  <a:lnTo>
                    <a:pt x="438" y="410"/>
                  </a:lnTo>
                  <a:lnTo>
                    <a:pt x="434" y="418"/>
                  </a:lnTo>
                  <a:lnTo>
                    <a:pt x="426" y="426"/>
                  </a:lnTo>
                  <a:lnTo>
                    <a:pt x="420" y="432"/>
                  </a:lnTo>
                  <a:lnTo>
                    <a:pt x="410" y="436"/>
                  </a:lnTo>
                  <a:lnTo>
                    <a:pt x="402" y="440"/>
                  </a:lnTo>
                  <a:lnTo>
                    <a:pt x="390" y="440"/>
                  </a:lnTo>
                  <a:lnTo>
                    <a:pt x="328" y="440"/>
                  </a:lnTo>
                  <a:lnTo>
                    <a:pt x="328" y="536"/>
                  </a:lnTo>
                  <a:lnTo>
                    <a:pt x="218" y="440"/>
                  </a:lnTo>
                  <a:lnTo>
                    <a:pt x="106" y="440"/>
                  </a:lnTo>
                  <a:lnTo>
                    <a:pt x="106" y="440"/>
                  </a:lnTo>
                  <a:lnTo>
                    <a:pt x="94" y="440"/>
                  </a:lnTo>
                  <a:lnTo>
                    <a:pt x="86" y="436"/>
                  </a:lnTo>
                  <a:lnTo>
                    <a:pt x="76" y="432"/>
                  </a:lnTo>
                  <a:lnTo>
                    <a:pt x="70" y="426"/>
                  </a:lnTo>
                  <a:lnTo>
                    <a:pt x="62" y="418"/>
                  </a:lnTo>
                  <a:lnTo>
                    <a:pt x="58" y="410"/>
                  </a:lnTo>
                  <a:lnTo>
                    <a:pt x="56" y="400"/>
                  </a:lnTo>
                  <a:lnTo>
                    <a:pt x="54" y="390"/>
                  </a:lnTo>
                  <a:lnTo>
                    <a:pt x="54" y="1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88B8019A-FA25-6D91-0B75-2537DA694C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3275" y="1073150"/>
              <a:ext cx="117475" cy="104775"/>
            </a:xfrm>
            <a:custGeom>
              <a:avLst/>
              <a:gdLst>
                <a:gd name="T0" fmla="*/ 36 w 74"/>
                <a:gd name="T1" fmla="*/ 0 h 66"/>
                <a:gd name="T2" fmla="*/ 36 w 74"/>
                <a:gd name="T3" fmla="*/ 0 h 66"/>
                <a:gd name="T4" fmla="*/ 22 w 74"/>
                <a:gd name="T5" fmla="*/ 4 h 66"/>
                <a:gd name="T6" fmla="*/ 16 w 74"/>
                <a:gd name="T7" fmla="*/ 6 h 66"/>
                <a:gd name="T8" fmla="*/ 10 w 74"/>
                <a:gd name="T9" fmla="*/ 10 h 66"/>
                <a:gd name="T10" fmla="*/ 10 w 74"/>
                <a:gd name="T11" fmla="*/ 10 h 66"/>
                <a:gd name="T12" fmla="*/ 6 w 74"/>
                <a:gd name="T13" fmla="*/ 14 h 66"/>
                <a:gd name="T14" fmla="*/ 4 w 74"/>
                <a:gd name="T15" fmla="*/ 20 h 66"/>
                <a:gd name="T16" fmla="*/ 2 w 74"/>
                <a:gd name="T17" fmla="*/ 26 h 66"/>
                <a:gd name="T18" fmla="*/ 0 w 74"/>
                <a:gd name="T19" fmla="*/ 34 h 66"/>
                <a:gd name="T20" fmla="*/ 0 w 74"/>
                <a:gd name="T21" fmla="*/ 34 h 66"/>
                <a:gd name="T22" fmla="*/ 2 w 74"/>
                <a:gd name="T23" fmla="*/ 40 h 66"/>
                <a:gd name="T24" fmla="*/ 4 w 74"/>
                <a:gd name="T25" fmla="*/ 46 h 66"/>
                <a:gd name="T26" fmla="*/ 6 w 74"/>
                <a:gd name="T27" fmla="*/ 52 h 66"/>
                <a:gd name="T28" fmla="*/ 10 w 74"/>
                <a:gd name="T29" fmla="*/ 58 h 66"/>
                <a:gd name="T30" fmla="*/ 10 w 74"/>
                <a:gd name="T31" fmla="*/ 58 h 66"/>
                <a:gd name="T32" fmla="*/ 16 w 74"/>
                <a:gd name="T33" fmla="*/ 62 h 66"/>
                <a:gd name="T34" fmla="*/ 22 w 74"/>
                <a:gd name="T35" fmla="*/ 64 h 66"/>
                <a:gd name="T36" fmla="*/ 28 w 74"/>
                <a:gd name="T37" fmla="*/ 66 h 66"/>
                <a:gd name="T38" fmla="*/ 36 w 74"/>
                <a:gd name="T39" fmla="*/ 66 h 66"/>
                <a:gd name="T40" fmla="*/ 36 w 74"/>
                <a:gd name="T41" fmla="*/ 66 h 66"/>
                <a:gd name="T42" fmla="*/ 44 w 74"/>
                <a:gd name="T43" fmla="*/ 66 h 66"/>
                <a:gd name="T44" fmla="*/ 52 w 74"/>
                <a:gd name="T45" fmla="*/ 64 h 66"/>
                <a:gd name="T46" fmla="*/ 58 w 74"/>
                <a:gd name="T47" fmla="*/ 62 h 66"/>
                <a:gd name="T48" fmla="*/ 64 w 74"/>
                <a:gd name="T49" fmla="*/ 58 h 66"/>
                <a:gd name="T50" fmla="*/ 64 w 74"/>
                <a:gd name="T51" fmla="*/ 58 h 66"/>
                <a:gd name="T52" fmla="*/ 68 w 74"/>
                <a:gd name="T53" fmla="*/ 52 h 66"/>
                <a:gd name="T54" fmla="*/ 70 w 74"/>
                <a:gd name="T55" fmla="*/ 46 h 66"/>
                <a:gd name="T56" fmla="*/ 72 w 74"/>
                <a:gd name="T57" fmla="*/ 40 h 66"/>
                <a:gd name="T58" fmla="*/ 74 w 74"/>
                <a:gd name="T59" fmla="*/ 34 h 66"/>
                <a:gd name="T60" fmla="*/ 74 w 74"/>
                <a:gd name="T61" fmla="*/ 34 h 66"/>
                <a:gd name="T62" fmla="*/ 72 w 74"/>
                <a:gd name="T63" fmla="*/ 26 h 66"/>
                <a:gd name="T64" fmla="*/ 70 w 74"/>
                <a:gd name="T65" fmla="*/ 20 h 66"/>
                <a:gd name="T66" fmla="*/ 68 w 74"/>
                <a:gd name="T67" fmla="*/ 14 h 66"/>
                <a:gd name="T68" fmla="*/ 64 w 74"/>
                <a:gd name="T69" fmla="*/ 10 h 66"/>
                <a:gd name="T70" fmla="*/ 64 w 74"/>
                <a:gd name="T71" fmla="*/ 10 h 66"/>
                <a:gd name="T72" fmla="*/ 58 w 74"/>
                <a:gd name="T73" fmla="*/ 6 h 66"/>
                <a:gd name="T74" fmla="*/ 52 w 74"/>
                <a:gd name="T75" fmla="*/ 4 h 66"/>
                <a:gd name="T76" fmla="*/ 36 w 74"/>
                <a:gd name="T77" fmla="*/ 0 h 66"/>
                <a:gd name="T78" fmla="*/ 36 w 74"/>
                <a:gd name="T7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4" h="66">
                  <a:moveTo>
                    <a:pt x="36" y="0"/>
                  </a:moveTo>
                  <a:lnTo>
                    <a:pt x="36" y="0"/>
                  </a:lnTo>
                  <a:lnTo>
                    <a:pt x="22" y="4"/>
                  </a:lnTo>
                  <a:lnTo>
                    <a:pt x="16" y="6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6" y="14"/>
                  </a:lnTo>
                  <a:lnTo>
                    <a:pt x="4" y="20"/>
                  </a:lnTo>
                  <a:lnTo>
                    <a:pt x="2" y="2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6" y="52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6" y="62"/>
                  </a:lnTo>
                  <a:lnTo>
                    <a:pt x="22" y="64"/>
                  </a:lnTo>
                  <a:lnTo>
                    <a:pt x="28" y="66"/>
                  </a:lnTo>
                  <a:lnTo>
                    <a:pt x="36" y="66"/>
                  </a:lnTo>
                  <a:lnTo>
                    <a:pt x="36" y="66"/>
                  </a:lnTo>
                  <a:lnTo>
                    <a:pt x="44" y="66"/>
                  </a:lnTo>
                  <a:lnTo>
                    <a:pt x="52" y="64"/>
                  </a:lnTo>
                  <a:lnTo>
                    <a:pt x="58" y="62"/>
                  </a:lnTo>
                  <a:lnTo>
                    <a:pt x="64" y="58"/>
                  </a:lnTo>
                  <a:lnTo>
                    <a:pt x="64" y="58"/>
                  </a:lnTo>
                  <a:lnTo>
                    <a:pt x="68" y="52"/>
                  </a:lnTo>
                  <a:lnTo>
                    <a:pt x="70" y="46"/>
                  </a:lnTo>
                  <a:lnTo>
                    <a:pt x="72" y="40"/>
                  </a:lnTo>
                  <a:lnTo>
                    <a:pt x="74" y="34"/>
                  </a:lnTo>
                  <a:lnTo>
                    <a:pt x="74" y="34"/>
                  </a:lnTo>
                  <a:lnTo>
                    <a:pt x="72" y="26"/>
                  </a:lnTo>
                  <a:lnTo>
                    <a:pt x="70" y="20"/>
                  </a:lnTo>
                  <a:lnTo>
                    <a:pt x="68" y="14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58" y="6"/>
                  </a:lnTo>
                  <a:lnTo>
                    <a:pt x="52" y="4"/>
                  </a:lnTo>
                  <a:lnTo>
                    <a:pt x="36" y="0"/>
                  </a:lnTo>
                  <a:lnTo>
                    <a:pt x="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D0555D9D-8B80-86CD-AE5E-C463A4EE121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6599" y="701676"/>
              <a:ext cx="292100" cy="330201"/>
            </a:xfrm>
            <a:custGeom>
              <a:avLst/>
              <a:gdLst>
                <a:gd name="T0" fmla="*/ 160 w 184"/>
                <a:gd name="T1" fmla="*/ 18 h 208"/>
                <a:gd name="T2" fmla="*/ 132 w 184"/>
                <a:gd name="T3" fmla="*/ 4 h 208"/>
                <a:gd name="T4" fmla="*/ 94 w 184"/>
                <a:gd name="T5" fmla="*/ 0 h 208"/>
                <a:gd name="T6" fmla="*/ 64 w 184"/>
                <a:gd name="T7" fmla="*/ 2 h 208"/>
                <a:gd name="T8" fmla="*/ 40 w 184"/>
                <a:gd name="T9" fmla="*/ 8 h 208"/>
                <a:gd name="T10" fmla="*/ 0 w 184"/>
                <a:gd name="T11" fmla="*/ 26 h 208"/>
                <a:gd name="T12" fmla="*/ 24 w 184"/>
                <a:gd name="T13" fmla="*/ 70 h 208"/>
                <a:gd name="T14" fmla="*/ 36 w 184"/>
                <a:gd name="T15" fmla="*/ 62 h 208"/>
                <a:gd name="T16" fmla="*/ 52 w 184"/>
                <a:gd name="T17" fmla="*/ 54 h 208"/>
                <a:gd name="T18" fmla="*/ 68 w 184"/>
                <a:gd name="T19" fmla="*/ 50 h 208"/>
                <a:gd name="T20" fmla="*/ 84 w 184"/>
                <a:gd name="T21" fmla="*/ 48 h 208"/>
                <a:gd name="T22" fmla="*/ 110 w 184"/>
                <a:gd name="T23" fmla="*/ 52 h 208"/>
                <a:gd name="T24" fmla="*/ 116 w 184"/>
                <a:gd name="T25" fmla="*/ 56 h 208"/>
                <a:gd name="T26" fmla="*/ 122 w 184"/>
                <a:gd name="T27" fmla="*/ 66 h 208"/>
                <a:gd name="T28" fmla="*/ 124 w 184"/>
                <a:gd name="T29" fmla="*/ 78 h 208"/>
                <a:gd name="T30" fmla="*/ 118 w 184"/>
                <a:gd name="T31" fmla="*/ 96 h 208"/>
                <a:gd name="T32" fmla="*/ 112 w 184"/>
                <a:gd name="T33" fmla="*/ 104 h 208"/>
                <a:gd name="T34" fmla="*/ 102 w 184"/>
                <a:gd name="T35" fmla="*/ 110 h 208"/>
                <a:gd name="T36" fmla="*/ 84 w 184"/>
                <a:gd name="T37" fmla="*/ 124 h 208"/>
                <a:gd name="T38" fmla="*/ 66 w 184"/>
                <a:gd name="T39" fmla="*/ 142 h 208"/>
                <a:gd name="T40" fmla="*/ 58 w 184"/>
                <a:gd name="T41" fmla="*/ 154 h 208"/>
                <a:gd name="T42" fmla="*/ 54 w 184"/>
                <a:gd name="T43" fmla="*/ 168 h 208"/>
                <a:gd name="T44" fmla="*/ 52 w 184"/>
                <a:gd name="T45" fmla="*/ 208 h 208"/>
                <a:gd name="T46" fmla="*/ 102 w 184"/>
                <a:gd name="T47" fmla="*/ 208 h 208"/>
                <a:gd name="T48" fmla="*/ 108 w 184"/>
                <a:gd name="T49" fmla="*/ 180 h 208"/>
                <a:gd name="T50" fmla="*/ 114 w 184"/>
                <a:gd name="T51" fmla="*/ 168 h 208"/>
                <a:gd name="T52" fmla="*/ 124 w 184"/>
                <a:gd name="T53" fmla="*/ 160 h 208"/>
                <a:gd name="T54" fmla="*/ 144 w 184"/>
                <a:gd name="T55" fmla="*/ 146 h 208"/>
                <a:gd name="T56" fmla="*/ 162 w 184"/>
                <a:gd name="T57" fmla="*/ 130 h 208"/>
                <a:gd name="T58" fmla="*/ 172 w 184"/>
                <a:gd name="T59" fmla="*/ 120 h 208"/>
                <a:gd name="T60" fmla="*/ 178 w 184"/>
                <a:gd name="T61" fmla="*/ 106 h 208"/>
                <a:gd name="T62" fmla="*/ 184 w 184"/>
                <a:gd name="T63" fmla="*/ 70 h 208"/>
                <a:gd name="T64" fmla="*/ 182 w 184"/>
                <a:gd name="T65" fmla="*/ 54 h 208"/>
                <a:gd name="T66" fmla="*/ 170 w 184"/>
                <a:gd name="T67" fmla="*/ 30 h 208"/>
                <a:gd name="T68" fmla="*/ 160 w 184"/>
                <a:gd name="T69" fmla="*/ 1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84" h="208">
                  <a:moveTo>
                    <a:pt x="160" y="18"/>
                  </a:moveTo>
                  <a:lnTo>
                    <a:pt x="160" y="18"/>
                  </a:lnTo>
                  <a:lnTo>
                    <a:pt x="146" y="10"/>
                  </a:lnTo>
                  <a:lnTo>
                    <a:pt x="132" y="4"/>
                  </a:lnTo>
                  <a:lnTo>
                    <a:pt x="114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64" y="2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18" y="16"/>
                  </a:lnTo>
                  <a:lnTo>
                    <a:pt x="0" y="2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36" y="62"/>
                  </a:lnTo>
                  <a:lnTo>
                    <a:pt x="36" y="62"/>
                  </a:lnTo>
                  <a:lnTo>
                    <a:pt x="52" y="54"/>
                  </a:lnTo>
                  <a:lnTo>
                    <a:pt x="52" y="54"/>
                  </a:lnTo>
                  <a:lnTo>
                    <a:pt x="68" y="50"/>
                  </a:lnTo>
                  <a:lnTo>
                    <a:pt x="68" y="50"/>
                  </a:lnTo>
                  <a:lnTo>
                    <a:pt x="84" y="48"/>
                  </a:lnTo>
                  <a:lnTo>
                    <a:pt x="84" y="48"/>
                  </a:lnTo>
                  <a:lnTo>
                    <a:pt x="104" y="50"/>
                  </a:lnTo>
                  <a:lnTo>
                    <a:pt x="110" y="52"/>
                  </a:lnTo>
                  <a:lnTo>
                    <a:pt x="116" y="56"/>
                  </a:lnTo>
                  <a:lnTo>
                    <a:pt x="116" y="56"/>
                  </a:lnTo>
                  <a:lnTo>
                    <a:pt x="120" y="60"/>
                  </a:lnTo>
                  <a:lnTo>
                    <a:pt x="122" y="66"/>
                  </a:lnTo>
                  <a:lnTo>
                    <a:pt x="124" y="78"/>
                  </a:lnTo>
                  <a:lnTo>
                    <a:pt x="124" y="78"/>
                  </a:lnTo>
                  <a:lnTo>
                    <a:pt x="122" y="88"/>
                  </a:lnTo>
                  <a:lnTo>
                    <a:pt x="118" y="96"/>
                  </a:lnTo>
                  <a:lnTo>
                    <a:pt x="118" y="96"/>
                  </a:lnTo>
                  <a:lnTo>
                    <a:pt x="112" y="104"/>
                  </a:lnTo>
                  <a:lnTo>
                    <a:pt x="102" y="110"/>
                  </a:lnTo>
                  <a:lnTo>
                    <a:pt x="102" y="110"/>
                  </a:lnTo>
                  <a:lnTo>
                    <a:pt x="84" y="124"/>
                  </a:lnTo>
                  <a:lnTo>
                    <a:pt x="84" y="124"/>
                  </a:lnTo>
                  <a:lnTo>
                    <a:pt x="74" y="132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58" y="154"/>
                  </a:lnTo>
                  <a:lnTo>
                    <a:pt x="54" y="168"/>
                  </a:lnTo>
                  <a:lnTo>
                    <a:pt x="54" y="168"/>
                  </a:lnTo>
                  <a:lnTo>
                    <a:pt x="50" y="186"/>
                  </a:lnTo>
                  <a:lnTo>
                    <a:pt x="52" y="208"/>
                  </a:lnTo>
                  <a:lnTo>
                    <a:pt x="102" y="208"/>
                  </a:lnTo>
                  <a:lnTo>
                    <a:pt x="102" y="208"/>
                  </a:lnTo>
                  <a:lnTo>
                    <a:pt x="104" y="192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4" y="168"/>
                  </a:lnTo>
                  <a:lnTo>
                    <a:pt x="124" y="160"/>
                  </a:lnTo>
                  <a:lnTo>
                    <a:pt x="124" y="160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54" y="138"/>
                  </a:lnTo>
                  <a:lnTo>
                    <a:pt x="162" y="130"/>
                  </a:lnTo>
                  <a:lnTo>
                    <a:pt x="162" y="130"/>
                  </a:lnTo>
                  <a:lnTo>
                    <a:pt x="172" y="120"/>
                  </a:lnTo>
                  <a:lnTo>
                    <a:pt x="178" y="106"/>
                  </a:lnTo>
                  <a:lnTo>
                    <a:pt x="178" y="106"/>
                  </a:lnTo>
                  <a:lnTo>
                    <a:pt x="182" y="90"/>
                  </a:lnTo>
                  <a:lnTo>
                    <a:pt x="184" y="70"/>
                  </a:lnTo>
                  <a:lnTo>
                    <a:pt x="184" y="70"/>
                  </a:lnTo>
                  <a:lnTo>
                    <a:pt x="182" y="54"/>
                  </a:lnTo>
                  <a:lnTo>
                    <a:pt x="178" y="42"/>
                  </a:lnTo>
                  <a:lnTo>
                    <a:pt x="170" y="30"/>
                  </a:lnTo>
                  <a:lnTo>
                    <a:pt x="160" y="18"/>
                  </a:lnTo>
                  <a:lnTo>
                    <a:pt x="16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60038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Chart Placeholder 9">
            <a:extLst>
              <a:ext uri="{FF2B5EF4-FFF2-40B4-BE49-F238E27FC236}">
                <a16:creationId xmlns:a16="http://schemas.microsoft.com/office/drawing/2014/main" id="{60CC1C9D-56C0-FA94-0860-F7DDC25C7CE7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240612533"/>
              </p:ext>
            </p:extLst>
          </p:nvPr>
        </p:nvGraphicFramePr>
        <p:xfrm>
          <a:off x="71438" y="2140655"/>
          <a:ext cx="9001125" cy="2635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E79FD9-0CF2-6861-A292-82CF19A39C7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Base: Adults ages 19–64 who were insured at time of survey, were denied coverage for a medical screening, procedure, or treatment recommended by a doctor for them or a family member in the past 12 months, and who did not appeal insurer's decision.</a:t>
            </a:r>
          </a:p>
          <a:p>
            <a:r>
              <a:rPr lang="en-US" dirty="0"/>
              <a:t>Data: Commonwealth Fund Affordability Survey (2023).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68916C-3407-BBAA-2559-38EC1EC73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/>
              <a:t>Among those who didn’t challenge their coverage denial, 45 percent said they were not sure they had the right to appeal.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5D4625-12C5-1D9F-0C23-6B13D0625DD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408"/>
            <a:ext cx="8961120" cy="418861"/>
          </a:xfrm>
        </p:spPr>
        <p:txBody>
          <a:bodyPr>
            <a:normAutofit/>
          </a:bodyPr>
          <a:lstStyle/>
          <a:p>
            <a:r>
              <a:rPr lang="en-US" noProof="0" dirty="0"/>
              <a:t>Percentage of insured adults ages 19–64</a:t>
            </a:r>
            <a:r>
              <a:rPr lang="en-US" dirty="0"/>
              <a:t> </a:t>
            </a:r>
            <a:r>
              <a:rPr lang="en-US" noProof="0" dirty="0"/>
              <a:t>who did not appeal insurer denial of service(s), by </a:t>
            </a:r>
            <a:r>
              <a:rPr lang="en-US" dirty="0"/>
              <a:t>the reason for not appealing</a:t>
            </a:r>
            <a:endParaRPr lang="en-US" noProof="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3A0E19-966D-8FFF-04D2-33BE728B83A5}"/>
              </a:ext>
            </a:extLst>
          </p:cNvPr>
          <p:cNvSpPr txBox="1"/>
          <p:nvPr/>
        </p:nvSpPr>
        <p:spPr>
          <a:xfrm>
            <a:off x="71439" y="1503572"/>
            <a:ext cx="5814456" cy="502780"/>
          </a:xfrm>
          <a:prstGeom prst="roundRect">
            <a:avLst>
              <a:gd name="adj" fmla="val 9886"/>
            </a:avLst>
          </a:prstGeom>
          <a:solidFill>
            <a:schemeClr val="accent1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none" lIns="457200" tIns="182880" rIns="91440" bIns="182880" anchor="ctr">
            <a:noAutofit/>
          </a:bodyPr>
          <a:lstStyle/>
          <a:p>
            <a:r>
              <a:rPr lang="en-US" sz="1200">
                <a:ea typeface="Times New Roman" panose="02020603050405020304" pitchFamily="18" charset="0"/>
                <a:cs typeface="Times New Roman" panose="02020603050405020304" pitchFamily="18" charset="0"/>
              </a:rPr>
              <a:t>Why didn’t you appeal [the insurance coverage] denials? Select all that apply.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6D5FB88-13B5-B715-D6E8-EA68D7CEAD81}"/>
              </a:ext>
            </a:extLst>
          </p:cNvPr>
          <p:cNvGrpSpPr>
            <a:grpSpLocks noChangeAspect="1"/>
          </p:cNvGrpSpPr>
          <p:nvPr/>
        </p:nvGrpSpPr>
        <p:grpSpPr>
          <a:xfrm>
            <a:off x="164772" y="1607564"/>
            <a:ext cx="274320" cy="308673"/>
            <a:chOff x="1752600" y="533400"/>
            <a:chExt cx="787400" cy="965200"/>
          </a:xfrm>
          <a:solidFill>
            <a:schemeClr val="tx2">
              <a:alpha val="39888"/>
            </a:schemeClr>
          </a:solidFill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63E33308-4460-411F-690F-32FFD028C6E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2600" y="533400"/>
              <a:ext cx="787400" cy="965200"/>
            </a:xfrm>
            <a:custGeom>
              <a:avLst/>
              <a:gdLst>
                <a:gd name="T0" fmla="*/ 0 w 496"/>
                <a:gd name="T1" fmla="*/ 390 h 608"/>
                <a:gd name="T2" fmla="*/ 2 w 496"/>
                <a:gd name="T3" fmla="*/ 410 h 608"/>
                <a:gd name="T4" fmla="*/ 18 w 496"/>
                <a:gd name="T5" fmla="*/ 448 h 608"/>
                <a:gd name="T6" fmla="*/ 46 w 496"/>
                <a:gd name="T7" fmla="*/ 476 h 608"/>
                <a:gd name="T8" fmla="*/ 84 w 496"/>
                <a:gd name="T9" fmla="*/ 492 h 608"/>
                <a:gd name="T10" fmla="*/ 198 w 496"/>
                <a:gd name="T11" fmla="*/ 494 h 608"/>
                <a:gd name="T12" fmla="*/ 318 w 496"/>
                <a:gd name="T13" fmla="*/ 598 h 608"/>
                <a:gd name="T14" fmla="*/ 334 w 496"/>
                <a:gd name="T15" fmla="*/ 606 h 608"/>
                <a:gd name="T16" fmla="*/ 346 w 496"/>
                <a:gd name="T17" fmla="*/ 608 h 608"/>
                <a:gd name="T18" fmla="*/ 352 w 496"/>
                <a:gd name="T19" fmla="*/ 608 h 608"/>
                <a:gd name="T20" fmla="*/ 366 w 496"/>
                <a:gd name="T21" fmla="*/ 602 h 608"/>
                <a:gd name="T22" fmla="*/ 376 w 496"/>
                <a:gd name="T23" fmla="*/ 592 h 608"/>
                <a:gd name="T24" fmla="*/ 382 w 496"/>
                <a:gd name="T25" fmla="*/ 576 h 608"/>
                <a:gd name="T26" fmla="*/ 382 w 496"/>
                <a:gd name="T27" fmla="*/ 494 h 608"/>
                <a:gd name="T28" fmla="*/ 390 w 496"/>
                <a:gd name="T29" fmla="*/ 494 h 608"/>
                <a:gd name="T30" fmla="*/ 432 w 496"/>
                <a:gd name="T31" fmla="*/ 486 h 608"/>
                <a:gd name="T32" fmla="*/ 464 w 496"/>
                <a:gd name="T33" fmla="*/ 464 h 608"/>
                <a:gd name="T34" fmla="*/ 488 w 496"/>
                <a:gd name="T35" fmla="*/ 430 h 608"/>
                <a:gd name="T36" fmla="*/ 496 w 496"/>
                <a:gd name="T37" fmla="*/ 390 h 608"/>
                <a:gd name="T38" fmla="*/ 496 w 496"/>
                <a:gd name="T39" fmla="*/ 104 h 608"/>
                <a:gd name="T40" fmla="*/ 488 w 496"/>
                <a:gd name="T41" fmla="*/ 64 h 608"/>
                <a:gd name="T42" fmla="*/ 464 w 496"/>
                <a:gd name="T43" fmla="*/ 30 h 608"/>
                <a:gd name="T44" fmla="*/ 432 w 496"/>
                <a:gd name="T45" fmla="*/ 8 h 608"/>
                <a:gd name="T46" fmla="*/ 390 w 496"/>
                <a:gd name="T47" fmla="*/ 0 h 608"/>
                <a:gd name="T48" fmla="*/ 106 w 496"/>
                <a:gd name="T49" fmla="*/ 0 h 608"/>
                <a:gd name="T50" fmla="*/ 64 w 496"/>
                <a:gd name="T51" fmla="*/ 8 h 608"/>
                <a:gd name="T52" fmla="*/ 32 w 496"/>
                <a:gd name="T53" fmla="*/ 30 h 608"/>
                <a:gd name="T54" fmla="*/ 8 w 496"/>
                <a:gd name="T55" fmla="*/ 64 h 608"/>
                <a:gd name="T56" fmla="*/ 0 w 496"/>
                <a:gd name="T57" fmla="*/ 104 h 608"/>
                <a:gd name="T58" fmla="*/ 54 w 496"/>
                <a:gd name="T59" fmla="*/ 104 h 608"/>
                <a:gd name="T60" fmla="*/ 56 w 496"/>
                <a:gd name="T61" fmla="*/ 94 h 608"/>
                <a:gd name="T62" fmla="*/ 62 w 496"/>
                <a:gd name="T63" fmla="*/ 76 h 608"/>
                <a:gd name="T64" fmla="*/ 76 w 496"/>
                <a:gd name="T65" fmla="*/ 62 h 608"/>
                <a:gd name="T66" fmla="*/ 94 w 496"/>
                <a:gd name="T67" fmla="*/ 54 h 608"/>
                <a:gd name="T68" fmla="*/ 390 w 496"/>
                <a:gd name="T69" fmla="*/ 52 h 608"/>
                <a:gd name="T70" fmla="*/ 402 w 496"/>
                <a:gd name="T71" fmla="*/ 54 h 608"/>
                <a:gd name="T72" fmla="*/ 420 w 496"/>
                <a:gd name="T73" fmla="*/ 62 h 608"/>
                <a:gd name="T74" fmla="*/ 434 w 496"/>
                <a:gd name="T75" fmla="*/ 76 h 608"/>
                <a:gd name="T76" fmla="*/ 440 w 496"/>
                <a:gd name="T77" fmla="*/ 94 h 608"/>
                <a:gd name="T78" fmla="*/ 442 w 496"/>
                <a:gd name="T79" fmla="*/ 390 h 608"/>
                <a:gd name="T80" fmla="*/ 440 w 496"/>
                <a:gd name="T81" fmla="*/ 400 h 608"/>
                <a:gd name="T82" fmla="*/ 434 w 496"/>
                <a:gd name="T83" fmla="*/ 418 h 608"/>
                <a:gd name="T84" fmla="*/ 420 w 496"/>
                <a:gd name="T85" fmla="*/ 432 h 608"/>
                <a:gd name="T86" fmla="*/ 402 w 496"/>
                <a:gd name="T87" fmla="*/ 440 h 608"/>
                <a:gd name="T88" fmla="*/ 328 w 496"/>
                <a:gd name="T89" fmla="*/ 440 h 608"/>
                <a:gd name="T90" fmla="*/ 218 w 496"/>
                <a:gd name="T91" fmla="*/ 440 h 608"/>
                <a:gd name="T92" fmla="*/ 106 w 496"/>
                <a:gd name="T93" fmla="*/ 440 h 608"/>
                <a:gd name="T94" fmla="*/ 86 w 496"/>
                <a:gd name="T95" fmla="*/ 436 h 608"/>
                <a:gd name="T96" fmla="*/ 70 w 496"/>
                <a:gd name="T97" fmla="*/ 426 h 608"/>
                <a:gd name="T98" fmla="*/ 58 w 496"/>
                <a:gd name="T99" fmla="*/ 410 h 608"/>
                <a:gd name="T100" fmla="*/ 54 w 496"/>
                <a:gd name="T101" fmla="*/ 390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96" h="608">
                  <a:moveTo>
                    <a:pt x="0" y="104"/>
                  </a:moveTo>
                  <a:lnTo>
                    <a:pt x="0" y="390"/>
                  </a:lnTo>
                  <a:lnTo>
                    <a:pt x="0" y="390"/>
                  </a:lnTo>
                  <a:lnTo>
                    <a:pt x="2" y="410"/>
                  </a:lnTo>
                  <a:lnTo>
                    <a:pt x="8" y="430"/>
                  </a:lnTo>
                  <a:lnTo>
                    <a:pt x="18" y="448"/>
                  </a:lnTo>
                  <a:lnTo>
                    <a:pt x="32" y="464"/>
                  </a:lnTo>
                  <a:lnTo>
                    <a:pt x="46" y="476"/>
                  </a:lnTo>
                  <a:lnTo>
                    <a:pt x="64" y="486"/>
                  </a:lnTo>
                  <a:lnTo>
                    <a:pt x="84" y="492"/>
                  </a:lnTo>
                  <a:lnTo>
                    <a:pt x="106" y="494"/>
                  </a:lnTo>
                  <a:lnTo>
                    <a:pt x="198" y="494"/>
                  </a:lnTo>
                  <a:lnTo>
                    <a:pt x="318" y="598"/>
                  </a:lnTo>
                  <a:lnTo>
                    <a:pt x="318" y="598"/>
                  </a:lnTo>
                  <a:lnTo>
                    <a:pt x="326" y="602"/>
                  </a:lnTo>
                  <a:lnTo>
                    <a:pt x="334" y="606"/>
                  </a:lnTo>
                  <a:lnTo>
                    <a:pt x="340" y="608"/>
                  </a:lnTo>
                  <a:lnTo>
                    <a:pt x="346" y="608"/>
                  </a:lnTo>
                  <a:lnTo>
                    <a:pt x="346" y="608"/>
                  </a:lnTo>
                  <a:lnTo>
                    <a:pt x="352" y="608"/>
                  </a:lnTo>
                  <a:lnTo>
                    <a:pt x="360" y="606"/>
                  </a:lnTo>
                  <a:lnTo>
                    <a:pt x="366" y="602"/>
                  </a:lnTo>
                  <a:lnTo>
                    <a:pt x="372" y="598"/>
                  </a:lnTo>
                  <a:lnTo>
                    <a:pt x="376" y="592"/>
                  </a:lnTo>
                  <a:lnTo>
                    <a:pt x="380" y="586"/>
                  </a:lnTo>
                  <a:lnTo>
                    <a:pt x="382" y="576"/>
                  </a:lnTo>
                  <a:lnTo>
                    <a:pt x="382" y="568"/>
                  </a:lnTo>
                  <a:lnTo>
                    <a:pt x="382" y="494"/>
                  </a:lnTo>
                  <a:lnTo>
                    <a:pt x="390" y="494"/>
                  </a:lnTo>
                  <a:lnTo>
                    <a:pt x="390" y="494"/>
                  </a:lnTo>
                  <a:lnTo>
                    <a:pt x="412" y="492"/>
                  </a:lnTo>
                  <a:lnTo>
                    <a:pt x="432" y="486"/>
                  </a:lnTo>
                  <a:lnTo>
                    <a:pt x="450" y="476"/>
                  </a:lnTo>
                  <a:lnTo>
                    <a:pt x="464" y="464"/>
                  </a:lnTo>
                  <a:lnTo>
                    <a:pt x="478" y="448"/>
                  </a:lnTo>
                  <a:lnTo>
                    <a:pt x="488" y="430"/>
                  </a:lnTo>
                  <a:lnTo>
                    <a:pt x="494" y="410"/>
                  </a:lnTo>
                  <a:lnTo>
                    <a:pt x="496" y="390"/>
                  </a:lnTo>
                  <a:lnTo>
                    <a:pt x="496" y="104"/>
                  </a:lnTo>
                  <a:lnTo>
                    <a:pt x="496" y="104"/>
                  </a:lnTo>
                  <a:lnTo>
                    <a:pt x="494" y="82"/>
                  </a:lnTo>
                  <a:lnTo>
                    <a:pt x="488" y="64"/>
                  </a:lnTo>
                  <a:lnTo>
                    <a:pt x="478" y="46"/>
                  </a:lnTo>
                  <a:lnTo>
                    <a:pt x="464" y="30"/>
                  </a:lnTo>
                  <a:lnTo>
                    <a:pt x="450" y="18"/>
                  </a:lnTo>
                  <a:lnTo>
                    <a:pt x="432" y="8"/>
                  </a:lnTo>
                  <a:lnTo>
                    <a:pt x="412" y="2"/>
                  </a:lnTo>
                  <a:lnTo>
                    <a:pt x="390" y="0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84" y="2"/>
                  </a:lnTo>
                  <a:lnTo>
                    <a:pt x="64" y="8"/>
                  </a:lnTo>
                  <a:lnTo>
                    <a:pt x="46" y="18"/>
                  </a:lnTo>
                  <a:lnTo>
                    <a:pt x="32" y="30"/>
                  </a:lnTo>
                  <a:lnTo>
                    <a:pt x="18" y="46"/>
                  </a:lnTo>
                  <a:lnTo>
                    <a:pt x="8" y="64"/>
                  </a:lnTo>
                  <a:lnTo>
                    <a:pt x="2" y="82"/>
                  </a:lnTo>
                  <a:lnTo>
                    <a:pt x="0" y="104"/>
                  </a:lnTo>
                  <a:lnTo>
                    <a:pt x="0" y="104"/>
                  </a:lnTo>
                  <a:close/>
                  <a:moveTo>
                    <a:pt x="54" y="104"/>
                  </a:moveTo>
                  <a:lnTo>
                    <a:pt x="54" y="104"/>
                  </a:lnTo>
                  <a:lnTo>
                    <a:pt x="56" y="94"/>
                  </a:lnTo>
                  <a:lnTo>
                    <a:pt x="58" y="84"/>
                  </a:lnTo>
                  <a:lnTo>
                    <a:pt x="62" y="76"/>
                  </a:lnTo>
                  <a:lnTo>
                    <a:pt x="70" y="68"/>
                  </a:lnTo>
                  <a:lnTo>
                    <a:pt x="76" y="62"/>
                  </a:lnTo>
                  <a:lnTo>
                    <a:pt x="86" y="56"/>
                  </a:lnTo>
                  <a:lnTo>
                    <a:pt x="94" y="54"/>
                  </a:lnTo>
                  <a:lnTo>
                    <a:pt x="106" y="52"/>
                  </a:lnTo>
                  <a:lnTo>
                    <a:pt x="390" y="52"/>
                  </a:lnTo>
                  <a:lnTo>
                    <a:pt x="390" y="52"/>
                  </a:lnTo>
                  <a:lnTo>
                    <a:pt x="402" y="54"/>
                  </a:lnTo>
                  <a:lnTo>
                    <a:pt x="410" y="56"/>
                  </a:lnTo>
                  <a:lnTo>
                    <a:pt x="420" y="62"/>
                  </a:lnTo>
                  <a:lnTo>
                    <a:pt x="426" y="68"/>
                  </a:lnTo>
                  <a:lnTo>
                    <a:pt x="434" y="76"/>
                  </a:lnTo>
                  <a:lnTo>
                    <a:pt x="438" y="84"/>
                  </a:lnTo>
                  <a:lnTo>
                    <a:pt x="440" y="94"/>
                  </a:lnTo>
                  <a:lnTo>
                    <a:pt x="442" y="104"/>
                  </a:lnTo>
                  <a:lnTo>
                    <a:pt x="442" y="390"/>
                  </a:lnTo>
                  <a:lnTo>
                    <a:pt x="442" y="390"/>
                  </a:lnTo>
                  <a:lnTo>
                    <a:pt x="440" y="400"/>
                  </a:lnTo>
                  <a:lnTo>
                    <a:pt x="438" y="410"/>
                  </a:lnTo>
                  <a:lnTo>
                    <a:pt x="434" y="418"/>
                  </a:lnTo>
                  <a:lnTo>
                    <a:pt x="426" y="426"/>
                  </a:lnTo>
                  <a:lnTo>
                    <a:pt x="420" y="432"/>
                  </a:lnTo>
                  <a:lnTo>
                    <a:pt x="410" y="436"/>
                  </a:lnTo>
                  <a:lnTo>
                    <a:pt x="402" y="440"/>
                  </a:lnTo>
                  <a:lnTo>
                    <a:pt x="390" y="440"/>
                  </a:lnTo>
                  <a:lnTo>
                    <a:pt x="328" y="440"/>
                  </a:lnTo>
                  <a:lnTo>
                    <a:pt x="328" y="536"/>
                  </a:lnTo>
                  <a:lnTo>
                    <a:pt x="218" y="440"/>
                  </a:lnTo>
                  <a:lnTo>
                    <a:pt x="106" y="440"/>
                  </a:lnTo>
                  <a:lnTo>
                    <a:pt x="106" y="440"/>
                  </a:lnTo>
                  <a:lnTo>
                    <a:pt x="94" y="440"/>
                  </a:lnTo>
                  <a:lnTo>
                    <a:pt x="86" y="436"/>
                  </a:lnTo>
                  <a:lnTo>
                    <a:pt x="76" y="432"/>
                  </a:lnTo>
                  <a:lnTo>
                    <a:pt x="70" y="426"/>
                  </a:lnTo>
                  <a:lnTo>
                    <a:pt x="62" y="418"/>
                  </a:lnTo>
                  <a:lnTo>
                    <a:pt x="58" y="410"/>
                  </a:lnTo>
                  <a:lnTo>
                    <a:pt x="56" y="400"/>
                  </a:lnTo>
                  <a:lnTo>
                    <a:pt x="54" y="390"/>
                  </a:lnTo>
                  <a:lnTo>
                    <a:pt x="54" y="1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D4F5D3D4-9788-8F0C-3648-F743604A43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3275" y="1073150"/>
              <a:ext cx="117475" cy="104775"/>
            </a:xfrm>
            <a:custGeom>
              <a:avLst/>
              <a:gdLst>
                <a:gd name="T0" fmla="*/ 36 w 74"/>
                <a:gd name="T1" fmla="*/ 0 h 66"/>
                <a:gd name="T2" fmla="*/ 36 w 74"/>
                <a:gd name="T3" fmla="*/ 0 h 66"/>
                <a:gd name="T4" fmla="*/ 22 w 74"/>
                <a:gd name="T5" fmla="*/ 4 h 66"/>
                <a:gd name="T6" fmla="*/ 16 w 74"/>
                <a:gd name="T7" fmla="*/ 6 h 66"/>
                <a:gd name="T8" fmla="*/ 10 w 74"/>
                <a:gd name="T9" fmla="*/ 10 h 66"/>
                <a:gd name="T10" fmla="*/ 10 w 74"/>
                <a:gd name="T11" fmla="*/ 10 h 66"/>
                <a:gd name="T12" fmla="*/ 6 w 74"/>
                <a:gd name="T13" fmla="*/ 14 h 66"/>
                <a:gd name="T14" fmla="*/ 4 w 74"/>
                <a:gd name="T15" fmla="*/ 20 h 66"/>
                <a:gd name="T16" fmla="*/ 2 w 74"/>
                <a:gd name="T17" fmla="*/ 26 h 66"/>
                <a:gd name="T18" fmla="*/ 0 w 74"/>
                <a:gd name="T19" fmla="*/ 34 h 66"/>
                <a:gd name="T20" fmla="*/ 0 w 74"/>
                <a:gd name="T21" fmla="*/ 34 h 66"/>
                <a:gd name="T22" fmla="*/ 2 w 74"/>
                <a:gd name="T23" fmla="*/ 40 h 66"/>
                <a:gd name="T24" fmla="*/ 4 w 74"/>
                <a:gd name="T25" fmla="*/ 46 h 66"/>
                <a:gd name="T26" fmla="*/ 6 w 74"/>
                <a:gd name="T27" fmla="*/ 52 h 66"/>
                <a:gd name="T28" fmla="*/ 10 w 74"/>
                <a:gd name="T29" fmla="*/ 58 h 66"/>
                <a:gd name="T30" fmla="*/ 10 w 74"/>
                <a:gd name="T31" fmla="*/ 58 h 66"/>
                <a:gd name="T32" fmla="*/ 16 w 74"/>
                <a:gd name="T33" fmla="*/ 62 h 66"/>
                <a:gd name="T34" fmla="*/ 22 w 74"/>
                <a:gd name="T35" fmla="*/ 64 h 66"/>
                <a:gd name="T36" fmla="*/ 28 w 74"/>
                <a:gd name="T37" fmla="*/ 66 h 66"/>
                <a:gd name="T38" fmla="*/ 36 w 74"/>
                <a:gd name="T39" fmla="*/ 66 h 66"/>
                <a:gd name="T40" fmla="*/ 36 w 74"/>
                <a:gd name="T41" fmla="*/ 66 h 66"/>
                <a:gd name="T42" fmla="*/ 44 w 74"/>
                <a:gd name="T43" fmla="*/ 66 h 66"/>
                <a:gd name="T44" fmla="*/ 52 w 74"/>
                <a:gd name="T45" fmla="*/ 64 h 66"/>
                <a:gd name="T46" fmla="*/ 58 w 74"/>
                <a:gd name="T47" fmla="*/ 62 h 66"/>
                <a:gd name="T48" fmla="*/ 64 w 74"/>
                <a:gd name="T49" fmla="*/ 58 h 66"/>
                <a:gd name="T50" fmla="*/ 64 w 74"/>
                <a:gd name="T51" fmla="*/ 58 h 66"/>
                <a:gd name="T52" fmla="*/ 68 w 74"/>
                <a:gd name="T53" fmla="*/ 52 h 66"/>
                <a:gd name="T54" fmla="*/ 70 w 74"/>
                <a:gd name="T55" fmla="*/ 46 h 66"/>
                <a:gd name="T56" fmla="*/ 72 w 74"/>
                <a:gd name="T57" fmla="*/ 40 h 66"/>
                <a:gd name="T58" fmla="*/ 74 w 74"/>
                <a:gd name="T59" fmla="*/ 34 h 66"/>
                <a:gd name="T60" fmla="*/ 74 w 74"/>
                <a:gd name="T61" fmla="*/ 34 h 66"/>
                <a:gd name="T62" fmla="*/ 72 w 74"/>
                <a:gd name="T63" fmla="*/ 26 h 66"/>
                <a:gd name="T64" fmla="*/ 70 w 74"/>
                <a:gd name="T65" fmla="*/ 20 h 66"/>
                <a:gd name="T66" fmla="*/ 68 w 74"/>
                <a:gd name="T67" fmla="*/ 14 h 66"/>
                <a:gd name="T68" fmla="*/ 64 w 74"/>
                <a:gd name="T69" fmla="*/ 10 h 66"/>
                <a:gd name="T70" fmla="*/ 64 w 74"/>
                <a:gd name="T71" fmla="*/ 10 h 66"/>
                <a:gd name="T72" fmla="*/ 58 w 74"/>
                <a:gd name="T73" fmla="*/ 6 h 66"/>
                <a:gd name="T74" fmla="*/ 52 w 74"/>
                <a:gd name="T75" fmla="*/ 4 h 66"/>
                <a:gd name="T76" fmla="*/ 36 w 74"/>
                <a:gd name="T77" fmla="*/ 0 h 66"/>
                <a:gd name="T78" fmla="*/ 36 w 74"/>
                <a:gd name="T7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4" h="66">
                  <a:moveTo>
                    <a:pt x="36" y="0"/>
                  </a:moveTo>
                  <a:lnTo>
                    <a:pt x="36" y="0"/>
                  </a:lnTo>
                  <a:lnTo>
                    <a:pt x="22" y="4"/>
                  </a:lnTo>
                  <a:lnTo>
                    <a:pt x="16" y="6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6" y="14"/>
                  </a:lnTo>
                  <a:lnTo>
                    <a:pt x="4" y="20"/>
                  </a:lnTo>
                  <a:lnTo>
                    <a:pt x="2" y="2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6" y="52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6" y="62"/>
                  </a:lnTo>
                  <a:lnTo>
                    <a:pt x="22" y="64"/>
                  </a:lnTo>
                  <a:lnTo>
                    <a:pt x="28" y="66"/>
                  </a:lnTo>
                  <a:lnTo>
                    <a:pt x="36" y="66"/>
                  </a:lnTo>
                  <a:lnTo>
                    <a:pt x="36" y="66"/>
                  </a:lnTo>
                  <a:lnTo>
                    <a:pt x="44" y="66"/>
                  </a:lnTo>
                  <a:lnTo>
                    <a:pt x="52" y="64"/>
                  </a:lnTo>
                  <a:lnTo>
                    <a:pt x="58" y="62"/>
                  </a:lnTo>
                  <a:lnTo>
                    <a:pt x="64" y="58"/>
                  </a:lnTo>
                  <a:lnTo>
                    <a:pt x="64" y="58"/>
                  </a:lnTo>
                  <a:lnTo>
                    <a:pt x="68" y="52"/>
                  </a:lnTo>
                  <a:lnTo>
                    <a:pt x="70" y="46"/>
                  </a:lnTo>
                  <a:lnTo>
                    <a:pt x="72" y="40"/>
                  </a:lnTo>
                  <a:lnTo>
                    <a:pt x="74" y="34"/>
                  </a:lnTo>
                  <a:lnTo>
                    <a:pt x="74" y="34"/>
                  </a:lnTo>
                  <a:lnTo>
                    <a:pt x="72" y="26"/>
                  </a:lnTo>
                  <a:lnTo>
                    <a:pt x="70" y="20"/>
                  </a:lnTo>
                  <a:lnTo>
                    <a:pt x="68" y="14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58" y="6"/>
                  </a:lnTo>
                  <a:lnTo>
                    <a:pt x="52" y="4"/>
                  </a:lnTo>
                  <a:lnTo>
                    <a:pt x="36" y="0"/>
                  </a:lnTo>
                  <a:lnTo>
                    <a:pt x="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7C65B693-B04F-706D-8B49-58A674A2DD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6599" y="701676"/>
              <a:ext cx="292100" cy="330201"/>
            </a:xfrm>
            <a:custGeom>
              <a:avLst/>
              <a:gdLst>
                <a:gd name="T0" fmla="*/ 160 w 184"/>
                <a:gd name="T1" fmla="*/ 18 h 208"/>
                <a:gd name="T2" fmla="*/ 132 w 184"/>
                <a:gd name="T3" fmla="*/ 4 h 208"/>
                <a:gd name="T4" fmla="*/ 94 w 184"/>
                <a:gd name="T5" fmla="*/ 0 h 208"/>
                <a:gd name="T6" fmla="*/ 64 w 184"/>
                <a:gd name="T7" fmla="*/ 2 h 208"/>
                <a:gd name="T8" fmla="*/ 40 w 184"/>
                <a:gd name="T9" fmla="*/ 8 h 208"/>
                <a:gd name="T10" fmla="*/ 0 w 184"/>
                <a:gd name="T11" fmla="*/ 26 h 208"/>
                <a:gd name="T12" fmla="*/ 24 w 184"/>
                <a:gd name="T13" fmla="*/ 70 h 208"/>
                <a:gd name="T14" fmla="*/ 36 w 184"/>
                <a:gd name="T15" fmla="*/ 62 h 208"/>
                <a:gd name="T16" fmla="*/ 52 w 184"/>
                <a:gd name="T17" fmla="*/ 54 h 208"/>
                <a:gd name="T18" fmla="*/ 68 w 184"/>
                <a:gd name="T19" fmla="*/ 50 h 208"/>
                <a:gd name="T20" fmla="*/ 84 w 184"/>
                <a:gd name="T21" fmla="*/ 48 h 208"/>
                <a:gd name="T22" fmla="*/ 110 w 184"/>
                <a:gd name="T23" fmla="*/ 52 h 208"/>
                <a:gd name="T24" fmla="*/ 116 w 184"/>
                <a:gd name="T25" fmla="*/ 56 h 208"/>
                <a:gd name="T26" fmla="*/ 122 w 184"/>
                <a:gd name="T27" fmla="*/ 66 h 208"/>
                <a:gd name="T28" fmla="*/ 124 w 184"/>
                <a:gd name="T29" fmla="*/ 78 h 208"/>
                <a:gd name="T30" fmla="*/ 118 w 184"/>
                <a:gd name="T31" fmla="*/ 96 h 208"/>
                <a:gd name="T32" fmla="*/ 112 w 184"/>
                <a:gd name="T33" fmla="*/ 104 h 208"/>
                <a:gd name="T34" fmla="*/ 102 w 184"/>
                <a:gd name="T35" fmla="*/ 110 h 208"/>
                <a:gd name="T36" fmla="*/ 84 w 184"/>
                <a:gd name="T37" fmla="*/ 124 h 208"/>
                <a:gd name="T38" fmla="*/ 66 w 184"/>
                <a:gd name="T39" fmla="*/ 142 h 208"/>
                <a:gd name="T40" fmla="*/ 58 w 184"/>
                <a:gd name="T41" fmla="*/ 154 h 208"/>
                <a:gd name="T42" fmla="*/ 54 w 184"/>
                <a:gd name="T43" fmla="*/ 168 h 208"/>
                <a:gd name="T44" fmla="*/ 52 w 184"/>
                <a:gd name="T45" fmla="*/ 208 h 208"/>
                <a:gd name="T46" fmla="*/ 102 w 184"/>
                <a:gd name="T47" fmla="*/ 208 h 208"/>
                <a:gd name="T48" fmla="*/ 108 w 184"/>
                <a:gd name="T49" fmla="*/ 180 h 208"/>
                <a:gd name="T50" fmla="*/ 114 w 184"/>
                <a:gd name="T51" fmla="*/ 168 h 208"/>
                <a:gd name="T52" fmla="*/ 124 w 184"/>
                <a:gd name="T53" fmla="*/ 160 h 208"/>
                <a:gd name="T54" fmla="*/ 144 w 184"/>
                <a:gd name="T55" fmla="*/ 146 h 208"/>
                <a:gd name="T56" fmla="*/ 162 w 184"/>
                <a:gd name="T57" fmla="*/ 130 h 208"/>
                <a:gd name="T58" fmla="*/ 172 w 184"/>
                <a:gd name="T59" fmla="*/ 120 h 208"/>
                <a:gd name="T60" fmla="*/ 178 w 184"/>
                <a:gd name="T61" fmla="*/ 106 h 208"/>
                <a:gd name="T62" fmla="*/ 184 w 184"/>
                <a:gd name="T63" fmla="*/ 70 h 208"/>
                <a:gd name="T64" fmla="*/ 182 w 184"/>
                <a:gd name="T65" fmla="*/ 54 h 208"/>
                <a:gd name="T66" fmla="*/ 170 w 184"/>
                <a:gd name="T67" fmla="*/ 30 h 208"/>
                <a:gd name="T68" fmla="*/ 160 w 184"/>
                <a:gd name="T69" fmla="*/ 1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84" h="208">
                  <a:moveTo>
                    <a:pt x="160" y="18"/>
                  </a:moveTo>
                  <a:lnTo>
                    <a:pt x="160" y="18"/>
                  </a:lnTo>
                  <a:lnTo>
                    <a:pt x="146" y="10"/>
                  </a:lnTo>
                  <a:lnTo>
                    <a:pt x="132" y="4"/>
                  </a:lnTo>
                  <a:lnTo>
                    <a:pt x="114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64" y="2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18" y="16"/>
                  </a:lnTo>
                  <a:lnTo>
                    <a:pt x="0" y="26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36" y="62"/>
                  </a:lnTo>
                  <a:lnTo>
                    <a:pt x="36" y="62"/>
                  </a:lnTo>
                  <a:lnTo>
                    <a:pt x="52" y="54"/>
                  </a:lnTo>
                  <a:lnTo>
                    <a:pt x="52" y="54"/>
                  </a:lnTo>
                  <a:lnTo>
                    <a:pt x="68" y="50"/>
                  </a:lnTo>
                  <a:lnTo>
                    <a:pt x="68" y="50"/>
                  </a:lnTo>
                  <a:lnTo>
                    <a:pt x="84" y="48"/>
                  </a:lnTo>
                  <a:lnTo>
                    <a:pt x="84" y="48"/>
                  </a:lnTo>
                  <a:lnTo>
                    <a:pt x="104" y="50"/>
                  </a:lnTo>
                  <a:lnTo>
                    <a:pt x="110" y="52"/>
                  </a:lnTo>
                  <a:lnTo>
                    <a:pt x="116" y="56"/>
                  </a:lnTo>
                  <a:lnTo>
                    <a:pt x="116" y="56"/>
                  </a:lnTo>
                  <a:lnTo>
                    <a:pt x="120" y="60"/>
                  </a:lnTo>
                  <a:lnTo>
                    <a:pt x="122" y="66"/>
                  </a:lnTo>
                  <a:lnTo>
                    <a:pt x="124" y="78"/>
                  </a:lnTo>
                  <a:lnTo>
                    <a:pt x="124" y="78"/>
                  </a:lnTo>
                  <a:lnTo>
                    <a:pt x="122" y="88"/>
                  </a:lnTo>
                  <a:lnTo>
                    <a:pt x="118" y="96"/>
                  </a:lnTo>
                  <a:lnTo>
                    <a:pt x="118" y="96"/>
                  </a:lnTo>
                  <a:lnTo>
                    <a:pt x="112" y="104"/>
                  </a:lnTo>
                  <a:lnTo>
                    <a:pt x="102" y="110"/>
                  </a:lnTo>
                  <a:lnTo>
                    <a:pt x="102" y="110"/>
                  </a:lnTo>
                  <a:lnTo>
                    <a:pt x="84" y="124"/>
                  </a:lnTo>
                  <a:lnTo>
                    <a:pt x="84" y="124"/>
                  </a:lnTo>
                  <a:lnTo>
                    <a:pt x="74" y="132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58" y="154"/>
                  </a:lnTo>
                  <a:lnTo>
                    <a:pt x="54" y="168"/>
                  </a:lnTo>
                  <a:lnTo>
                    <a:pt x="54" y="168"/>
                  </a:lnTo>
                  <a:lnTo>
                    <a:pt x="50" y="186"/>
                  </a:lnTo>
                  <a:lnTo>
                    <a:pt x="52" y="208"/>
                  </a:lnTo>
                  <a:lnTo>
                    <a:pt x="102" y="208"/>
                  </a:lnTo>
                  <a:lnTo>
                    <a:pt x="102" y="208"/>
                  </a:lnTo>
                  <a:lnTo>
                    <a:pt x="104" y="192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4" y="168"/>
                  </a:lnTo>
                  <a:lnTo>
                    <a:pt x="124" y="160"/>
                  </a:lnTo>
                  <a:lnTo>
                    <a:pt x="124" y="160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54" y="138"/>
                  </a:lnTo>
                  <a:lnTo>
                    <a:pt x="162" y="130"/>
                  </a:lnTo>
                  <a:lnTo>
                    <a:pt x="162" y="130"/>
                  </a:lnTo>
                  <a:lnTo>
                    <a:pt x="172" y="120"/>
                  </a:lnTo>
                  <a:lnTo>
                    <a:pt x="178" y="106"/>
                  </a:lnTo>
                  <a:lnTo>
                    <a:pt x="178" y="106"/>
                  </a:lnTo>
                  <a:lnTo>
                    <a:pt x="182" y="90"/>
                  </a:lnTo>
                  <a:lnTo>
                    <a:pt x="184" y="70"/>
                  </a:lnTo>
                  <a:lnTo>
                    <a:pt x="184" y="70"/>
                  </a:lnTo>
                  <a:lnTo>
                    <a:pt x="182" y="54"/>
                  </a:lnTo>
                  <a:lnTo>
                    <a:pt x="178" y="42"/>
                  </a:lnTo>
                  <a:lnTo>
                    <a:pt x="170" y="30"/>
                  </a:lnTo>
                  <a:lnTo>
                    <a:pt x="160" y="18"/>
                  </a:lnTo>
                  <a:lnTo>
                    <a:pt x="16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08226878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MWF 2021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41B58AD-7456-8C40-80C2-8477F48CDF76}" vid="{3C3D5171-157A-5848-87A4-AF952AD89C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9e91428-62e1-404e-8dba-d479e0ef01ba">
      <Terms xmlns="http://schemas.microsoft.com/office/infopath/2007/PartnerControls"/>
    </lcf76f155ced4ddcb4097134ff3c332f>
    <TaxCatchAll xmlns="fd0705cf-2316-48c0-96f8-e5d689de0d9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8" ma:contentTypeDescription="Create a new document." ma:contentTypeScope="" ma:versionID="8067ce02bfb4442d5d73ad518aebf38c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db66d3965185a16ef559b800314e966c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887b3-530c-4858-8ab3-c8c35b27a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5029d7-7210-4f8d-9630-374c583c2703}" ma:internalName="TaxCatchAll" ma:showField="CatchAllData" ma:web="fd0705cf-2316-48c0-96f8-e5d689de0d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055D8B-1DA6-4E2F-B1B1-B8BEA57DB29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343C05-E807-46D2-8F28-2BB54103F229}">
  <ds:schemaRefs>
    <ds:schemaRef ds:uri="http://www.w3.org/XML/1998/namespace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fd0705cf-2316-48c0-96f8-e5d689de0d99"/>
    <ds:schemaRef ds:uri="http://purl.org/dc/dcmitype/"/>
    <ds:schemaRef ds:uri="http://schemas.microsoft.com/office/infopath/2007/PartnerControls"/>
    <ds:schemaRef ds:uri="http://schemas.microsoft.com/office/2006/documentManagement/types"/>
    <ds:schemaRef ds:uri="29e91428-62e1-404e-8dba-d479e0ef01ba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E5253EC-C0A6-479D-8734-14DF24495A9D}">
  <ds:schemaRefs>
    <ds:schemaRef ds:uri="29e91428-62e1-404e-8dba-d479e0ef01ba"/>
    <ds:schemaRef ds:uri="fd0705cf-2316-48c0-96f8-e5d689de0d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109</TotalTime>
  <Words>1588</Words>
  <Application>Microsoft Office PowerPoint</Application>
  <PresentationFormat>On-screen Show (4:3)</PresentationFormat>
  <Paragraphs>83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Arial</vt:lpstr>
      <vt:lpstr>Calibri</vt:lpstr>
      <vt:lpstr>Georgia</vt:lpstr>
      <vt:lpstr>Suisse Int'l</vt:lpstr>
      <vt:lpstr>Times New Roman</vt:lpstr>
      <vt:lpstr>CMWF_2021</vt:lpstr>
      <vt:lpstr>More than two of five working-age adults report being charged for a health service that they thought was free or covered by insurance.</vt:lpstr>
      <vt:lpstr>Fewer than half of adults challenged their unexpected bills by contacting their provider or insurer.</vt:lpstr>
      <vt:lpstr>Over half of those who did not challenge their bills were not sure they had the right to do so.</vt:lpstr>
      <vt:lpstr>Over half of adults with low income and over half of younger adults did not challenge their bills because they didn’t know their rights or whom to contact.</vt:lpstr>
      <vt:lpstr>Adults with higher income reported that they lacked the time to challenge an erroneous bill, or the amount was not worth the trouble, at the highest rate.</vt:lpstr>
      <vt:lpstr>Of those who challenged their bills, 38 percent said bills were ultimately reduced or eliminated.</vt:lpstr>
      <vt:lpstr>Seventeen percent of adults were denied coverage for care recommended by a doctor.</vt:lpstr>
      <vt:lpstr>Only 43 percent of adults said they or their doctor challenged an insurer denial of care.</vt:lpstr>
      <vt:lpstr>Among those who didn’t challenge their coverage denial, 45 percent said they were not sure they had the right to appeal.</vt:lpstr>
      <vt:lpstr>Half of those who challenged their care denials said their insurer ultimately approved their care.</vt:lpstr>
      <vt:lpstr>Almost three of five adults who experienced a coverage denial said their care was delayed as a result.</vt:lpstr>
      <vt:lpstr>Nearly half of adults who experienced care delays because of a denial of coverage said their health problem worsened as a result.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Unforeseen Health Care Bills and Coverage Denials by Health Insurers in the U.S.</dc:title>
  <dc:creator>agupta@cmwf.org;SRC@CMWF.org;sroy@cmwf.org;rm@cmwf.org</dc:creator>
  <cp:lastModifiedBy>Paul Frame</cp:lastModifiedBy>
  <cp:revision>2</cp:revision>
  <cp:lastPrinted>2024-01-17T18:59:10Z</cp:lastPrinted>
  <dcterms:created xsi:type="dcterms:W3CDTF">2023-12-01T22:27:40Z</dcterms:created>
  <dcterms:modified xsi:type="dcterms:W3CDTF">2024-07-25T18:17:24Z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0x010100FDAAE462E359B7449A081B298FBF4E5D</vt:lpwstr>
  </property>
</Properties>
</file>