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10"/>
  </p:notesMasterIdLst>
  <p:sldIdLst>
    <p:sldId id="358" r:id="rId5"/>
    <p:sldId id="402" r:id="rId6"/>
    <p:sldId id="349" r:id="rId7"/>
    <p:sldId id="336" r:id="rId8"/>
    <p:sldId id="33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DD91B12-F434-011F-F48F-C585143283AE}" name="Arnav Shah" initials="AS" userId="S::as@cmwf.org::5ebc33c2-31f8-4d34-9c84-ecd25ff70f5f" providerId="AD"/>
  <p188:author id="{1F72D721-AA11-D711-EB5E-3F61AEE67A84}" name="Arnav Shah" initials="AS" userId="S::AS@cmwf.org::5ebc33c2-31f8-4d34-9c84-ecd25ff70f5f" providerId="AD"/>
  <p188:author id="{BCEF232D-A6DF-A245-F613-C0680BF9C2CF}" name="Chris Hollander" initials="CH" userId="S::CAH@CMWF.org::45bf6f1b-2827-4b00-a19f-e2c1d925869e" providerId="AD"/>
  <p188:author id="{2DC5BBB8-6578-D625-90C2-68F527D0407D}" name="Evan Gumas" initials="EG" userId="S::eg@cmwf.org::aa7bac90-f7d1-4bdc-8de9-01febc2567e5" providerId="AD"/>
  <p188:author id="{31861BF4-3A93-B2B2-B496-AA7B07258BD0}" name="Aishu Balaji" initials="AB" userId="S::abalaji@cmwf.org::7291ddd1-99f4-41b0-a7fc-eac54ff4a663" providerId="AD"/>
  <p188:author id="{06C108F7-4DF7-F55F-8CD5-E5D0A40B1AC1}" name="Munira Gunja" initials="MG" userId="S::mg@cmwf.org::74f460f7-66e3-40e9-8405-3d43e8edf2b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A3C9BD"/>
    <a:srgbClr val="142B41"/>
    <a:srgbClr val="65A591"/>
    <a:srgbClr val="3F6777"/>
    <a:srgbClr val="3159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553A1E-5784-49DB-AAF3-6571403B952B}" v="69" dt="2024-05-17T15:10:35.3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snapToGrid="0">
      <p:cViewPr varScale="1">
        <p:scale>
          <a:sx n="114" d="100"/>
          <a:sy n="114" d="100"/>
        </p:scale>
        <p:origin x="152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D7553A1E-5784-49DB-AAF3-6571403B952B}"/>
    <pc:docChg chg="custSel modSld">
      <pc:chgData name="Paul Frame" userId="ded3f5c5-00e7-408d-9358-fc292cfa5078" providerId="ADAL" clId="{D7553A1E-5784-49DB-AAF3-6571403B952B}" dt="2024-05-16T19:19:47.184" v="364" actId="20577"/>
      <pc:docMkLst>
        <pc:docMk/>
      </pc:docMkLst>
      <pc:sldChg chg="modSp mod">
        <pc:chgData name="Paul Frame" userId="ded3f5c5-00e7-408d-9358-fc292cfa5078" providerId="ADAL" clId="{D7553A1E-5784-49DB-AAF3-6571403B952B}" dt="2024-05-16T19:19:47.184" v="364" actId="20577"/>
        <pc:sldMkLst>
          <pc:docMk/>
          <pc:sldMk cId="2962849107" sldId="335"/>
        </pc:sldMkLst>
        <pc:spChg chg="mod">
          <ac:chgData name="Paul Frame" userId="ded3f5c5-00e7-408d-9358-fc292cfa5078" providerId="ADAL" clId="{D7553A1E-5784-49DB-AAF3-6571403B952B}" dt="2024-05-16T19:19:47.184" v="364" actId="20577"/>
          <ac:spMkLst>
            <pc:docMk/>
            <pc:sldMk cId="2962849107" sldId="335"/>
            <ac:spMk id="2" creationId="{4F865F3D-ABB0-9F45-98FD-D3809E5842F9}"/>
          </ac:spMkLst>
        </pc:spChg>
      </pc:sldChg>
      <pc:sldChg chg="modSp mod">
        <pc:chgData name="Paul Frame" userId="ded3f5c5-00e7-408d-9358-fc292cfa5078" providerId="ADAL" clId="{D7553A1E-5784-49DB-AAF3-6571403B952B}" dt="2024-05-16T13:52:58.930" v="1" actId="20577"/>
        <pc:sldMkLst>
          <pc:docMk/>
          <pc:sldMk cId="219403890" sldId="358"/>
        </pc:sldMkLst>
        <pc:spChg chg="mod">
          <ac:chgData name="Paul Frame" userId="ded3f5c5-00e7-408d-9358-fc292cfa5078" providerId="ADAL" clId="{D7553A1E-5784-49DB-AAF3-6571403B952B}" dt="2024-05-16T13:52:58.930" v="1" actId="20577"/>
          <ac:spMkLst>
            <pc:docMk/>
            <pc:sldMk cId="219403890" sldId="358"/>
            <ac:spMk id="14" creationId="{9978C020-96FB-26D2-8742-19930599F036}"/>
          </ac:spMkLst>
        </pc:spChg>
      </pc:sldChg>
      <pc:sldChg chg="addSp delSp modSp mod">
        <pc:chgData name="Paul Frame" userId="ded3f5c5-00e7-408d-9358-fc292cfa5078" providerId="ADAL" clId="{D7553A1E-5784-49DB-AAF3-6571403B952B}" dt="2024-05-16T16:30:39.941" v="359" actId="255"/>
        <pc:sldMkLst>
          <pc:docMk/>
          <pc:sldMk cId="2043967272" sldId="402"/>
        </pc:sldMkLst>
        <pc:spChg chg="mod">
          <ac:chgData name="Paul Frame" userId="ded3f5c5-00e7-408d-9358-fc292cfa5078" providerId="ADAL" clId="{D7553A1E-5784-49DB-AAF3-6571403B952B}" dt="2024-05-16T14:01:06.163" v="3" actId="20577"/>
          <ac:spMkLst>
            <pc:docMk/>
            <pc:sldMk cId="2043967272" sldId="402"/>
            <ac:spMk id="4" creationId="{3997AB39-EBAC-BB4E-855E-9F546022EA15}"/>
          </ac:spMkLst>
        </pc:spChg>
        <pc:spChg chg="add del mod">
          <ac:chgData name="Paul Frame" userId="ded3f5c5-00e7-408d-9358-fc292cfa5078" providerId="ADAL" clId="{D7553A1E-5784-49DB-AAF3-6571403B952B}" dt="2024-05-16T15:56:11.931" v="40" actId="1957"/>
          <ac:spMkLst>
            <pc:docMk/>
            <pc:sldMk cId="2043967272" sldId="402"/>
            <ac:spMk id="5" creationId="{69B86B1D-311C-11BD-DEDA-A81C2F54E8F6}"/>
          </ac:spMkLst>
        </pc:spChg>
        <pc:spChg chg="add mod">
          <ac:chgData name="Paul Frame" userId="ded3f5c5-00e7-408d-9358-fc292cfa5078" providerId="ADAL" clId="{D7553A1E-5784-49DB-AAF3-6571403B952B}" dt="2024-05-16T16:07:14.012" v="311" actId="1035"/>
          <ac:spMkLst>
            <pc:docMk/>
            <pc:sldMk cId="2043967272" sldId="402"/>
            <ac:spMk id="14" creationId="{F8AC9E51-8C95-7340-4A7A-52032C938A18}"/>
          </ac:spMkLst>
        </pc:spChg>
        <pc:graphicFrameChg chg="del mod">
          <ac:chgData name="Paul Frame" userId="ded3f5c5-00e7-408d-9358-fc292cfa5078" providerId="ADAL" clId="{D7553A1E-5784-49DB-AAF3-6571403B952B}" dt="2024-05-16T15:54:02.256" v="28" actId="478"/>
          <ac:graphicFrameMkLst>
            <pc:docMk/>
            <pc:sldMk cId="2043967272" sldId="402"/>
            <ac:graphicFrameMk id="6" creationId="{E9B0AA5B-770C-1A44-B773-CBF03622BC9F}"/>
          </ac:graphicFrameMkLst>
        </pc:graphicFrameChg>
        <pc:graphicFrameChg chg="add mod">
          <ac:chgData name="Paul Frame" userId="ded3f5c5-00e7-408d-9358-fc292cfa5078" providerId="ADAL" clId="{D7553A1E-5784-49DB-AAF3-6571403B952B}" dt="2024-05-16T15:56:03.993" v="38" actId="1957"/>
          <ac:graphicFrameMkLst>
            <pc:docMk/>
            <pc:sldMk cId="2043967272" sldId="402"/>
            <ac:graphicFrameMk id="9" creationId="{06AC907E-10F4-88CE-F9D6-70BE4A24C29C}"/>
          </ac:graphicFrameMkLst>
        </pc:graphicFrameChg>
        <pc:graphicFrameChg chg="add mod">
          <ac:chgData name="Paul Frame" userId="ded3f5c5-00e7-408d-9358-fc292cfa5078" providerId="ADAL" clId="{D7553A1E-5784-49DB-AAF3-6571403B952B}" dt="2024-05-16T16:30:39.941" v="359" actId="255"/>
          <ac:graphicFrameMkLst>
            <pc:docMk/>
            <pc:sldMk cId="2043967272" sldId="402"/>
            <ac:graphicFrameMk id="13" creationId="{171153A1-79A2-D8DF-4F44-73CDA56FD7E9}"/>
          </ac:graphicFrameMkLst>
        </pc:graphicFrameChg>
      </pc:sldChg>
    </pc:docChg>
  </pc:docChgLst>
  <pc:docChgLst>
    <pc:chgData name="Munira Gunja" userId="74f460f7-66e3-40e9-8405-3d43e8edf2b7" providerId="ADAL" clId="{1812A5FC-E0C4-4573-B747-3E8725AD5971}"/>
    <pc:docChg chg="undo custSel modSld">
      <pc:chgData name="Munira Gunja" userId="74f460f7-66e3-40e9-8405-3d43e8edf2b7" providerId="ADAL" clId="{1812A5FC-E0C4-4573-B747-3E8725AD5971}" dt="2024-05-15T20:13:11.358" v="253" actId="20577"/>
      <pc:docMkLst>
        <pc:docMk/>
      </pc:docMkLst>
      <pc:sldChg chg="modSp mod">
        <pc:chgData name="Munira Gunja" userId="74f460f7-66e3-40e9-8405-3d43e8edf2b7" providerId="ADAL" clId="{1812A5FC-E0C4-4573-B747-3E8725AD5971}" dt="2024-05-15T20:13:11.358" v="253" actId="20577"/>
        <pc:sldMkLst>
          <pc:docMk/>
          <pc:sldMk cId="219403890" sldId="358"/>
        </pc:sldMkLst>
        <pc:spChg chg="mod">
          <ac:chgData name="Munira Gunja" userId="74f460f7-66e3-40e9-8405-3d43e8edf2b7" providerId="ADAL" clId="{1812A5FC-E0C4-4573-B747-3E8725AD5971}" dt="2024-05-15T20:13:11.358" v="253" actId="20577"/>
          <ac:spMkLst>
            <pc:docMk/>
            <pc:sldMk cId="219403890" sldId="358"/>
            <ac:spMk id="14" creationId="{9978C020-96FB-26D2-8742-19930599F036}"/>
          </ac:spMkLst>
        </pc:spChg>
      </pc:sldChg>
      <pc:sldChg chg="modSp mod">
        <pc:chgData name="Munira Gunja" userId="74f460f7-66e3-40e9-8405-3d43e8edf2b7" providerId="ADAL" clId="{1812A5FC-E0C4-4573-B747-3E8725AD5971}" dt="2024-05-15T20:13:00.949" v="250" actId="14100"/>
        <pc:sldMkLst>
          <pc:docMk/>
          <pc:sldMk cId="2043967272" sldId="402"/>
        </pc:sldMkLst>
        <pc:spChg chg="mod">
          <ac:chgData name="Munira Gunja" userId="74f460f7-66e3-40e9-8405-3d43e8edf2b7" providerId="ADAL" clId="{1812A5FC-E0C4-4573-B747-3E8725AD5971}" dt="2024-05-15T20:12:58.979" v="249" actId="207"/>
          <ac:spMkLst>
            <pc:docMk/>
            <pc:sldMk cId="2043967272" sldId="402"/>
            <ac:spMk id="4" creationId="{3997AB39-EBAC-BB4E-855E-9F546022EA15}"/>
          </ac:spMkLst>
        </pc:spChg>
        <pc:graphicFrameChg chg="mod">
          <ac:chgData name="Munira Gunja" userId="74f460f7-66e3-40e9-8405-3d43e8edf2b7" providerId="ADAL" clId="{1812A5FC-E0C4-4573-B747-3E8725AD5971}" dt="2024-05-15T20:13:00.949" v="250" actId="14100"/>
          <ac:graphicFrameMkLst>
            <pc:docMk/>
            <pc:sldMk cId="2043967272" sldId="402"/>
            <ac:graphicFrameMk id="6" creationId="{E9B0AA5B-770C-1A44-B773-CBF03622BC9F}"/>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8741976314736125E-3"/>
          <c:y val="2.2903623958668694E-2"/>
          <c:w val="0.98172514073356765"/>
          <c:h val="0.77052199294053758"/>
        </c:manualLayout>
      </c:layout>
      <c:barChart>
        <c:barDir val="col"/>
        <c:grouping val="clustered"/>
        <c:varyColors val="0"/>
        <c:ser>
          <c:idx val="0"/>
          <c:order val="0"/>
          <c:tx>
            <c:strRef>
              <c:f>Sheet1!$B$1</c:f>
              <c:strCache>
                <c:ptCount val="1"/>
                <c:pt idx="0">
                  <c:v>Maternal Mortality Rate</c:v>
                </c:pt>
              </c:strCache>
            </c:strRef>
          </c:tx>
          <c:spPr>
            <a:solidFill>
              <a:srgbClr val="142B41"/>
            </a:solidFill>
            <a:ln>
              <a:noFill/>
            </a:ln>
            <a:effectLst/>
          </c:spPr>
          <c:invertIfNegative val="0"/>
          <c:dPt>
            <c:idx val="1"/>
            <c:invertIfNegative val="0"/>
            <c:bubble3D val="0"/>
            <c:spPr>
              <a:solidFill>
                <a:srgbClr val="142B41"/>
              </a:solidFill>
              <a:ln>
                <a:noFill/>
              </a:ln>
              <a:effectLst/>
            </c:spPr>
            <c:extLst>
              <c:ext xmlns:c16="http://schemas.microsoft.com/office/drawing/2014/chart" uri="{C3380CC4-5D6E-409C-BE32-E72D297353CC}">
                <c16:uniqueId val="{00000001-6FCA-104F-AC89-D05D85E1C260}"/>
              </c:ext>
            </c:extLst>
          </c:dPt>
          <c:dPt>
            <c:idx val="2"/>
            <c:invertIfNegative val="0"/>
            <c:bubble3D val="0"/>
            <c:spPr>
              <a:solidFill>
                <a:srgbClr val="142B41"/>
              </a:solidFill>
              <a:ln>
                <a:noFill/>
              </a:ln>
              <a:effectLst/>
            </c:spPr>
            <c:extLst>
              <c:ext xmlns:c16="http://schemas.microsoft.com/office/drawing/2014/chart" uri="{C3380CC4-5D6E-409C-BE32-E72D297353CC}">
                <c16:uniqueId val="{00000003-6FCA-104F-AC89-D05D85E1C260}"/>
              </c:ext>
            </c:extLst>
          </c:dPt>
          <c:dPt>
            <c:idx val="3"/>
            <c:invertIfNegative val="0"/>
            <c:bubble3D val="0"/>
            <c:spPr>
              <a:solidFill>
                <a:srgbClr val="142B41"/>
              </a:solidFill>
              <a:ln>
                <a:noFill/>
              </a:ln>
              <a:effectLst/>
            </c:spPr>
            <c:extLst>
              <c:ext xmlns:c16="http://schemas.microsoft.com/office/drawing/2014/chart" uri="{C3380CC4-5D6E-409C-BE32-E72D297353CC}">
                <c16:uniqueId val="{00000005-6FCA-104F-AC89-D05D85E1C260}"/>
              </c:ext>
            </c:extLst>
          </c:dPt>
          <c:dPt>
            <c:idx val="4"/>
            <c:invertIfNegative val="0"/>
            <c:bubble3D val="0"/>
            <c:spPr>
              <a:solidFill>
                <a:srgbClr val="142B41"/>
              </a:solidFill>
              <a:ln>
                <a:noFill/>
              </a:ln>
              <a:effectLst/>
            </c:spPr>
            <c:extLst>
              <c:ext xmlns:c16="http://schemas.microsoft.com/office/drawing/2014/chart" uri="{C3380CC4-5D6E-409C-BE32-E72D297353CC}">
                <c16:uniqueId val="{00000007-6FCA-104F-AC89-D05D85E1C260}"/>
              </c:ext>
            </c:extLst>
          </c:dPt>
          <c:dPt>
            <c:idx val="5"/>
            <c:invertIfNegative val="0"/>
            <c:bubble3D val="0"/>
            <c:spPr>
              <a:solidFill>
                <a:srgbClr val="142B41"/>
              </a:solidFill>
              <a:ln>
                <a:noFill/>
              </a:ln>
              <a:effectLst/>
            </c:spPr>
            <c:extLst>
              <c:ext xmlns:c16="http://schemas.microsoft.com/office/drawing/2014/chart" uri="{C3380CC4-5D6E-409C-BE32-E72D297353CC}">
                <c16:uniqueId val="{00000009-6FCA-104F-AC89-D05D85E1C260}"/>
              </c:ext>
            </c:extLst>
          </c:dPt>
          <c:dPt>
            <c:idx val="6"/>
            <c:invertIfNegative val="0"/>
            <c:bubble3D val="0"/>
            <c:spPr>
              <a:solidFill>
                <a:srgbClr val="142B41"/>
              </a:solidFill>
              <a:ln>
                <a:noFill/>
              </a:ln>
              <a:effectLst/>
            </c:spPr>
            <c:extLst>
              <c:ext xmlns:c16="http://schemas.microsoft.com/office/drawing/2014/chart" uri="{C3380CC4-5D6E-409C-BE32-E72D297353CC}">
                <c16:uniqueId val="{0000000B-6FCA-104F-AC89-D05D85E1C260}"/>
              </c:ext>
            </c:extLst>
          </c:dPt>
          <c:dPt>
            <c:idx val="7"/>
            <c:invertIfNegative val="0"/>
            <c:bubble3D val="0"/>
            <c:spPr>
              <a:solidFill>
                <a:srgbClr val="142B41"/>
              </a:solidFill>
              <a:ln>
                <a:noFill/>
              </a:ln>
              <a:effectLst/>
            </c:spPr>
            <c:extLst>
              <c:ext xmlns:c16="http://schemas.microsoft.com/office/drawing/2014/chart" uri="{C3380CC4-5D6E-409C-BE32-E72D297353CC}">
                <c16:uniqueId val="{0000000D-6FCA-104F-AC89-D05D85E1C260}"/>
              </c:ext>
            </c:extLst>
          </c:dPt>
          <c:dPt>
            <c:idx val="8"/>
            <c:invertIfNegative val="0"/>
            <c:bubble3D val="0"/>
            <c:spPr>
              <a:solidFill>
                <a:srgbClr val="142B41"/>
              </a:solidFill>
              <a:ln>
                <a:noFill/>
              </a:ln>
              <a:effectLst/>
            </c:spPr>
            <c:extLst>
              <c:ext xmlns:c16="http://schemas.microsoft.com/office/drawing/2014/chart" uri="{C3380CC4-5D6E-409C-BE32-E72D297353CC}">
                <c16:uniqueId val="{0000000F-6FCA-104F-AC89-D05D85E1C260}"/>
              </c:ext>
            </c:extLst>
          </c:dPt>
          <c:dPt>
            <c:idx val="11"/>
            <c:invertIfNegative val="0"/>
            <c:bubble3D val="0"/>
            <c:spPr>
              <a:solidFill>
                <a:srgbClr val="A3C9BD"/>
              </a:solidFill>
              <a:ln>
                <a:noFill/>
              </a:ln>
              <a:effectLst/>
            </c:spPr>
            <c:extLst>
              <c:ext xmlns:c16="http://schemas.microsoft.com/office/drawing/2014/chart" uri="{C3380CC4-5D6E-409C-BE32-E72D297353CC}">
                <c16:uniqueId val="{00000011-3D17-470F-ADF9-6A0DC11E59D5}"/>
              </c:ext>
            </c:extLst>
          </c:dPt>
          <c:dPt>
            <c:idx val="13"/>
            <c:invertIfNegative val="0"/>
            <c:bubble3D val="0"/>
            <c:spPr>
              <a:solidFill>
                <a:srgbClr val="142B41"/>
              </a:solidFill>
              <a:ln>
                <a:noFill/>
              </a:ln>
              <a:effectLst/>
            </c:spPr>
            <c:extLst>
              <c:ext xmlns:c16="http://schemas.microsoft.com/office/drawing/2014/chart" uri="{C3380CC4-5D6E-409C-BE32-E72D297353CC}">
                <c16:uniqueId val="{00000013-6FCA-104F-AC89-D05D85E1C260}"/>
              </c:ext>
            </c:extLst>
          </c:dPt>
          <c:dPt>
            <c:idx val="14"/>
            <c:invertIfNegative val="0"/>
            <c:bubble3D val="0"/>
            <c:spPr>
              <a:solidFill>
                <a:srgbClr val="A3C9BD"/>
              </a:solidFill>
              <a:ln>
                <a:noFill/>
              </a:ln>
              <a:effectLst/>
            </c:spPr>
            <c:extLst>
              <c:ext xmlns:c16="http://schemas.microsoft.com/office/drawing/2014/chart" uri="{C3380CC4-5D6E-409C-BE32-E72D297353CC}">
                <c16:uniqueId val="{00000015-6FCA-104F-AC89-D05D85E1C260}"/>
              </c:ext>
            </c:extLst>
          </c:dPt>
          <c:dPt>
            <c:idx val="15"/>
            <c:invertIfNegative val="0"/>
            <c:bubble3D val="0"/>
            <c:spPr>
              <a:solidFill>
                <a:srgbClr val="A3C9BD"/>
              </a:solidFill>
              <a:ln>
                <a:noFill/>
              </a:ln>
              <a:effectLst/>
            </c:spPr>
            <c:extLst>
              <c:ext xmlns:c16="http://schemas.microsoft.com/office/drawing/2014/chart" uri="{C3380CC4-5D6E-409C-BE32-E72D297353CC}">
                <c16:uniqueId val="{00000017-6FCA-104F-AC89-D05D85E1C260}"/>
              </c:ext>
            </c:extLst>
          </c:dPt>
          <c:dPt>
            <c:idx val="16"/>
            <c:invertIfNegative val="0"/>
            <c:bubble3D val="0"/>
            <c:spPr>
              <a:solidFill>
                <a:schemeClr val="bg2">
                  <a:lumMod val="75000"/>
                </a:schemeClr>
              </a:solidFill>
              <a:ln>
                <a:noFill/>
              </a:ln>
              <a:effectLst/>
            </c:spPr>
            <c:extLst>
              <c:ext xmlns:c16="http://schemas.microsoft.com/office/drawing/2014/chart" uri="{C3380CC4-5D6E-409C-BE32-E72D297353CC}">
                <c16:uniqueId val="{00000019-6FCA-104F-AC89-D05D85E1C260}"/>
              </c:ext>
            </c:extLst>
          </c:dPt>
          <c:dPt>
            <c:idx val="17"/>
            <c:invertIfNegative val="0"/>
            <c:bubble3D val="0"/>
            <c:spPr>
              <a:solidFill>
                <a:srgbClr val="A3C9BD"/>
              </a:solidFill>
              <a:ln>
                <a:noFill/>
              </a:ln>
              <a:effectLst/>
            </c:spPr>
            <c:extLst>
              <c:ext xmlns:c16="http://schemas.microsoft.com/office/drawing/2014/chart" uri="{C3380CC4-5D6E-409C-BE32-E72D297353CC}">
                <c16:uniqueId val="{0000001B-6FCA-104F-AC89-D05D85E1C260}"/>
              </c:ext>
            </c:extLst>
          </c:dPt>
          <c:dLbls>
            <c:dLbl>
              <c:idx val="1"/>
              <c:tx>
                <c:rich>
                  <a:bodyPr/>
                  <a:lstStyle/>
                  <a:p>
                    <a:fld id="{AD2BA490-9F77-4A85-B5BF-B4DEE2EBE33B}" type="VALUE">
                      <a:rPr lang="en-US"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FCA-104F-AC89-D05D85E1C260}"/>
                </c:ext>
              </c:extLst>
            </c:dLbl>
            <c:dLbl>
              <c:idx val="2"/>
              <c:tx>
                <c:rich>
                  <a:bodyPr/>
                  <a:lstStyle/>
                  <a:p>
                    <a:fld id="{0526D928-3437-46FB-B3AE-0D4EA7E91F6A}" type="VALUE">
                      <a:rPr lang="en-US" b="0" i="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6FCA-104F-AC89-D05D85E1C260}"/>
                </c:ext>
              </c:extLst>
            </c:dLbl>
            <c:dLbl>
              <c:idx val="3"/>
              <c:tx>
                <c:rich>
                  <a:bodyPr rot="0" spcFirstLastPara="1" vertOverflow="ellipsis" vert="horz" wrap="square" lIns="38100" tIns="19050" rIns="38100" bIns="19050" anchor="ctr" anchorCtr="1">
                    <a:noAutofit/>
                  </a:bodyPr>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fld id="{DB28F8AB-565E-4BB2-AF30-3C6512E10036}" type="VALUE">
                      <a:rPr lang="en-US" sz="1100" b="0">
                        <a:solidFill>
                          <a:schemeClr val="tx1"/>
                        </a:solidFill>
                        <a:latin typeface="Arial" panose="020B0604020202020204" pitchFamily="34" charset="0"/>
                        <a:cs typeface="Arial" panose="020B0604020202020204" pitchFamily="34" charset="0"/>
                      </a:rPr>
                      <a:pPr>
                        <a:defRPr sz="1100">
                          <a:latin typeface="Arial" panose="020B0604020202020204" pitchFamily="34" charset="0"/>
                          <a:cs typeface="Arial" panose="020B0604020202020204" pitchFamily="34" charset="0"/>
                        </a:defRPr>
                      </a:pPr>
                      <a:t>[VALUE]</a:t>
                    </a:fld>
                    <a:endParaRPr lang="en-US"/>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5-6FCA-104F-AC89-D05D85E1C260}"/>
                </c:ext>
              </c:extLst>
            </c:dLbl>
            <c:dLbl>
              <c:idx val="8"/>
              <c:tx>
                <c:rich>
                  <a:bodyPr/>
                  <a:lstStyle/>
                  <a:p>
                    <a:fld id="{34CD0859-AFC1-4B99-888B-9D73448AAB24}" type="VALUE">
                      <a:rPr lang="en-US"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6FCA-104F-AC89-D05D85E1C260}"/>
                </c:ext>
              </c:extLst>
            </c:dLbl>
            <c:dLbl>
              <c:idx val="13"/>
              <c:tx>
                <c:rich>
                  <a:bodyPr/>
                  <a:lstStyle/>
                  <a:p>
                    <a:fld id="{A6597322-A708-4C1E-99F8-C23A62D1F7D1}" type="VALUE">
                      <a:rPr lang="en-US" sz="1100"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6FCA-104F-AC89-D05D85E1C26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Sheet1!$A$2:$A$19</c:f>
              <c:strCache>
                <c:ptCount val="18"/>
                <c:pt idx="0">
                  <c:v>NOR</c:v>
                </c:pt>
                <c:pt idx="1">
                  <c:v>SWIZ</c:v>
                </c:pt>
                <c:pt idx="2">
                  <c:v>SWE</c:v>
                </c:pt>
                <c:pt idx="3">
                  <c:v>NETH</c:v>
                </c:pt>
                <c:pt idx="4">
                  <c:v>JPN</c:v>
                </c:pt>
                <c:pt idx="5">
                  <c:v>AUS</c:v>
                </c:pt>
                <c:pt idx="6">
                  <c:v>GER</c:v>
                </c:pt>
                <c:pt idx="7">
                  <c:v>UK</c:v>
                </c:pt>
                <c:pt idx="8">
                  <c:v>FRA</c:v>
                </c:pt>
                <c:pt idx="9">
                  <c:v>CAN</c:v>
                </c:pt>
                <c:pt idx="10">
                  <c:v>KOR</c:v>
                </c:pt>
                <c:pt idx="11">
                  <c:v>US–Asian</c:v>
                </c:pt>
                <c:pt idx="12">
                  <c:v>NZ</c:v>
                </c:pt>
                <c:pt idx="13">
                  <c:v>CHL</c:v>
                </c:pt>
                <c:pt idx="14">
                  <c:v>US–Hispanic</c:v>
                </c:pt>
                <c:pt idx="15">
                  <c:v>US–White</c:v>
                </c:pt>
                <c:pt idx="16">
                  <c:v>US</c:v>
                </c:pt>
                <c:pt idx="17">
                  <c:v>US–Black</c:v>
                </c:pt>
              </c:strCache>
            </c:strRef>
          </c:cat>
          <c:val>
            <c:numRef>
              <c:f>Sheet1!$B$2:$B$19</c:f>
              <c:numCache>
                <c:formatCode>0.0</c:formatCode>
                <c:ptCount val="18"/>
                <c:pt idx="0">
                  <c:v>0</c:v>
                </c:pt>
                <c:pt idx="1">
                  <c:v>1.2</c:v>
                </c:pt>
                <c:pt idx="2">
                  <c:v>2.6</c:v>
                </c:pt>
                <c:pt idx="3">
                  <c:v>2.8</c:v>
                </c:pt>
                <c:pt idx="4">
                  <c:v>3.4</c:v>
                </c:pt>
                <c:pt idx="5">
                  <c:v>3.5</c:v>
                </c:pt>
                <c:pt idx="6">
                  <c:v>3.5</c:v>
                </c:pt>
                <c:pt idx="7">
                  <c:v>5.5</c:v>
                </c:pt>
                <c:pt idx="8">
                  <c:v>7.6</c:v>
                </c:pt>
                <c:pt idx="9">
                  <c:v>8.4</c:v>
                </c:pt>
                <c:pt idx="10">
                  <c:v>8.8000000000000007</c:v>
                </c:pt>
                <c:pt idx="11" formatCode="General">
                  <c:v>13.2</c:v>
                </c:pt>
                <c:pt idx="12">
                  <c:v>13.6</c:v>
                </c:pt>
                <c:pt idx="13">
                  <c:v>14.3</c:v>
                </c:pt>
                <c:pt idx="14" formatCode="General">
                  <c:v>16.899999999999999</c:v>
                </c:pt>
                <c:pt idx="15" formatCode="General">
                  <c:v>19</c:v>
                </c:pt>
                <c:pt idx="16" formatCode="General">
                  <c:v>22.3</c:v>
                </c:pt>
                <c:pt idx="17" formatCode="General">
                  <c:v>49.5</c:v>
                </c:pt>
              </c:numCache>
            </c:numRef>
          </c:val>
          <c:extLst>
            <c:ext xmlns:c16="http://schemas.microsoft.com/office/drawing/2014/chart" uri="{C3380CC4-5D6E-409C-BE32-E72D297353CC}">
              <c16:uniqueId val="{0000001E-6FCA-104F-AC89-D05D85E1C260}"/>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580900697064544E-2"/>
          <c:y val="3.3577699339306724E-2"/>
          <c:w val="0.75781495757879014"/>
          <c:h val="0.88856774368721148"/>
        </c:manualLayout>
      </c:layout>
      <c:lineChart>
        <c:grouping val="standard"/>
        <c:varyColors val="0"/>
        <c:ser>
          <c:idx val="0"/>
          <c:order val="0"/>
          <c:tx>
            <c:strRef>
              <c:f>Sheet1!$B$1</c:f>
              <c:strCache>
                <c:ptCount val="1"/>
                <c:pt idx="0">
                  <c:v>US–Black: 49.5*</c:v>
                </c:pt>
              </c:strCache>
            </c:strRef>
          </c:tx>
          <c:spPr>
            <a:ln w="19050" cap="rnd">
              <a:solidFill>
                <a:schemeClr val="accent1"/>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Sheet1!$B$2:$B$5</c:f>
              <c:numCache>
                <c:formatCode>0.0</c:formatCode>
                <c:ptCount val="4"/>
                <c:pt idx="0" formatCode="General">
                  <c:v>44</c:v>
                </c:pt>
                <c:pt idx="1">
                  <c:v>55.3</c:v>
                </c:pt>
                <c:pt idx="2">
                  <c:v>69.900000000000006</c:v>
                </c:pt>
                <c:pt idx="3">
                  <c:v>49.5</c:v>
                </c:pt>
              </c:numCache>
            </c:numRef>
          </c:val>
          <c:smooth val="0"/>
          <c:extLst>
            <c:ext xmlns:c16="http://schemas.microsoft.com/office/drawing/2014/chart" uri="{C3380CC4-5D6E-409C-BE32-E72D297353CC}">
              <c16:uniqueId val="{00000000-633B-4F1C-AF85-C41BDCB550AF}"/>
            </c:ext>
          </c:extLst>
        </c:ser>
        <c:ser>
          <c:idx val="1"/>
          <c:order val="1"/>
          <c:tx>
            <c:strRef>
              <c:f>Sheet1!$C$1</c:f>
              <c:strCache>
                <c:ptCount val="1"/>
                <c:pt idx="0">
                  <c:v>US: 22.3*</c:v>
                </c:pt>
              </c:strCache>
            </c:strRef>
          </c:tx>
          <c:spPr>
            <a:ln w="19050" cap="rnd">
              <a:solidFill>
                <a:schemeClr val="accent2"/>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Sheet1!$C$2:$C$5</c:f>
              <c:numCache>
                <c:formatCode>0.0</c:formatCode>
                <c:ptCount val="4"/>
                <c:pt idx="0" formatCode="General">
                  <c:v>20.100000000000001</c:v>
                </c:pt>
                <c:pt idx="1">
                  <c:v>23.8</c:v>
                </c:pt>
                <c:pt idx="2">
                  <c:v>32.9</c:v>
                </c:pt>
                <c:pt idx="3">
                  <c:v>22.3</c:v>
                </c:pt>
              </c:numCache>
            </c:numRef>
          </c:val>
          <c:smooth val="0"/>
          <c:extLst>
            <c:ext xmlns:c16="http://schemas.microsoft.com/office/drawing/2014/chart" uri="{C3380CC4-5D6E-409C-BE32-E72D297353CC}">
              <c16:uniqueId val="{00000001-633B-4F1C-AF85-C41BDCB550AF}"/>
            </c:ext>
          </c:extLst>
        </c:ser>
        <c:ser>
          <c:idx val="2"/>
          <c:order val="2"/>
          <c:tx>
            <c:strRef>
              <c:f>Sheet1!$D$1</c:f>
              <c:strCache>
                <c:ptCount val="1"/>
                <c:pt idx="0">
                  <c:v>US–White: 19.0*</c:v>
                </c:pt>
              </c:strCache>
            </c:strRef>
          </c:tx>
          <c:spPr>
            <a:ln w="19050" cap="rnd">
              <a:solidFill>
                <a:schemeClr val="accent3"/>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Sheet1!$D$2:$D$5</c:f>
              <c:numCache>
                <c:formatCode>0.0</c:formatCode>
                <c:ptCount val="4"/>
                <c:pt idx="0" formatCode="General">
                  <c:v>17.899999999999999</c:v>
                </c:pt>
                <c:pt idx="1">
                  <c:v>19.100000000000001</c:v>
                </c:pt>
                <c:pt idx="2">
                  <c:v>26.6</c:v>
                </c:pt>
                <c:pt idx="3">
                  <c:v>19</c:v>
                </c:pt>
              </c:numCache>
            </c:numRef>
          </c:val>
          <c:smooth val="0"/>
          <c:extLst>
            <c:ext xmlns:c16="http://schemas.microsoft.com/office/drawing/2014/chart" uri="{C3380CC4-5D6E-409C-BE32-E72D297353CC}">
              <c16:uniqueId val="{00000002-633B-4F1C-AF85-C41BDCB550AF}"/>
            </c:ext>
          </c:extLst>
        </c:ser>
        <c:ser>
          <c:idx val="3"/>
          <c:order val="3"/>
          <c:tx>
            <c:strRef>
              <c:f>Sheet1!$E$1</c:f>
              <c:strCache>
                <c:ptCount val="1"/>
                <c:pt idx="0">
                  <c:v>US–Hispanic: 16.9*</c:v>
                </c:pt>
              </c:strCache>
            </c:strRef>
          </c:tx>
          <c:spPr>
            <a:ln w="19050" cap="rnd">
              <a:solidFill>
                <a:schemeClr val="accent4"/>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Sheet1!$E$2:$E$5</c:f>
              <c:numCache>
                <c:formatCode>0.0</c:formatCode>
                <c:ptCount val="4"/>
                <c:pt idx="0" formatCode="General">
                  <c:v>12.6</c:v>
                </c:pt>
                <c:pt idx="1">
                  <c:v>18.2</c:v>
                </c:pt>
                <c:pt idx="2">
                  <c:v>28</c:v>
                </c:pt>
                <c:pt idx="3">
                  <c:v>16.899999999999999</c:v>
                </c:pt>
              </c:numCache>
            </c:numRef>
          </c:val>
          <c:smooth val="0"/>
          <c:extLst>
            <c:ext xmlns:c16="http://schemas.microsoft.com/office/drawing/2014/chart" uri="{C3380CC4-5D6E-409C-BE32-E72D297353CC}">
              <c16:uniqueId val="{00000003-633B-4F1C-AF85-C41BDCB550AF}"/>
            </c:ext>
          </c:extLst>
        </c:ser>
        <c:ser>
          <c:idx val="4"/>
          <c:order val="4"/>
          <c:tx>
            <c:strRef>
              <c:f>Sheet1!$F$1</c:f>
              <c:strCache>
                <c:ptCount val="1"/>
                <c:pt idx="0">
                  <c:v>CHL: 14.3*</c:v>
                </c:pt>
              </c:strCache>
            </c:strRef>
          </c:tx>
          <c:spPr>
            <a:ln w="19050" cap="rnd">
              <a:solidFill>
                <a:schemeClr val="accent5"/>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Sheet1!$F$2:$F$5</c:f>
              <c:numCache>
                <c:formatCode>General</c:formatCode>
                <c:ptCount val="4"/>
                <c:pt idx="0">
                  <c:v>10.9</c:v>
                </c:pt>
                <c:pt idx="1">
                  <c:v>21</c:v>
                </c:pt>
                <c:pt idx="2">
                  <c:v>19.2</c:v>
                </c:pt>
                <c:pt idx="3">
                  <c:v>14.3</c:v>
                </c:pt>
              </c:numCache>
            </c:numRef>
          </c:val>
          <c:smooth val="0"/>
          <c:extLst>
            <c:ext xmlns:c16="http://schemas.microsoft.com/office/drawing/2014/chart" uri="{C3380CC4-5D6E-409C-BE32-E72D297353CC}">
              <c16:uniqueId val="{00000004-633B-4F1C-AF85-C41BDCB550AF}"/>
            </c:ext>
          </c:extLst>
        </c:ser>
        <c:ser>
          <c:idx val="5"/>
          <c:order val="5"/>
          <c:tx>
            <c:strRef>
              <c:f>Sheet1!$G$1</c:f>
              <c:strCache>
                <c:ptCount val="1"/>
                <c:pt idx="0">
                  <c:v>US–Asian: 13.2*</c:v>
                </c:pt>
              </c:strCache>
            </c:strRef>
          </c:tx>
          <c:spPr>
            <a:ln w="19050" cap="rnd">
              <a:solidFill>
                <a:schemeClr val="accent6"/>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Sheet1!$G$2:$G$5</c:f>
              <c:numCache>
                <c:formatCode>General</c:formatCode>
                <c:ptCount val="4"/>
                <c:pt idx="0">
                  <c:v>13.8</c:v>
                </c:pt>
                <c:pt idx="1">
                  <c:v>12.3</c:v>
                </c:pt>
                <c:pt idx="2">
                  <c:v>16.8</c:v>
                </c:pt>
                <c:pt idx="3">
                  <c:v>13.2</c:v>
                </c:pt>
              </c:numCache>
            </c:numRef>
          </c:val>
          <c:smooth val="0"/>
          <c:extLst>
            <c:ext xmlns:c16="http://schemas.microsoft.com/office/drawing/2014/chart" uri="{C3380CC4-5D6E-409C-BE32-E72D297353CC}">
              <c16:uniqueId val="{00000005-633B-4F1C-AF85-C41BDCB550AF}"/>
            </c:ext>
          </c:extLst>
        </c:ser>
        <c:ser>
          <c:idx val="6"/>
          <c:order val="6"/>
          <c:tx>
            <c:strRef>
              <c:f>Sheet1!$H$1</c:f>
              <c:strCache>
                <c:ptCount val="1"/>
                <c:pt idx="0">
                  <c:v>KOR: 8.8</c:v>
                </c:pt>
              </c:strCache>
            </c:strRef>
          </c:tx>
          <c:spPr>
            <a:ln w="19050" cap="rnd">
              <a:solidFill>
                <a:schemeClr val="accent1">
                  <a:lumMod val="60000"/>
                </a:schemeClr>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Sheet1!$H$2:$H$5</c:f>
              <c:numCache>
                <c:formatCode>General</c:formatCode>
                <c:ptCount val="4"/>
                <c:pt idx="0">
                  <c:v>9.9</c:v>
                </c:pt>
                <c:pt idx="1">
                  <c:v>11.8</c:v>
                </c:pt>
                <c:pt idx="2">
                  <c:v>8.8000000000000007</c:v>
                </c:pt>
              </c:numCache>
            </c:numRef>
          </c:val>
          <c:smooth val="0"/>
          <c:extLst>
            <c:ext xmlns:c16="http://schemas.microsoft.com/office/drawing/2014/chart" uri="{C3380CC4-5D6E-409C-BE32-E72D297353CC}">
              <c16:uniqueId val="{00000006-633B-4F1C-AF85-C41BDCB550AF}"/>
            </c:ext>
          </c:extLst>
        </c:ser>
        <c:ser>
          <c:idx val="7"/>
          <c:order val="7"/>
          <c:tx>
            <c:strRef>
              <c:f>Sheet1!$I$1</c:f>
              <c:strCache>
                <c:ptCount val="1"/>
                <c:pt idx="0">
                  <c:v>AUS: 3.5</c:v>
                </c:pt>
              </c:strCache>
            </c:strRef>
          </c:tx>
          <c:spPr>
            <a:ln w="19050" cap="rnd">
              <a:solidFill>
                <a:schemeClr val="accent2">
                  <a:lumMod val="60000"/>
                </a:schemeClr>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Sheet1!$I$2:$I$5</c:f>
              <c:numCache>
                <c:formatCode>General</c:formatCode>
                <c:ptCount val="4"/>
                <c:pt idx="0">
                  <c:v>3.9</c:v>
                </c:pt>
                <c:pt idx="1">
                  <c:v>2</c:v>
                </c:pt>
                <c:pt idx="2">
                  <c:v>3.5</c:v>
                </c:pt>
              </c:numCache>
            </c:numRef>
          </c:val>
          <c:smooth val="0"/>
          <c:extLst>
            <c:ext xmlns:c16="http://schemas.microsoft.com/office/drawing/2014/chart" uri="{C3380CC4-5D6E-409C-BE32-E72D297353CC}">
              <c16:uniqueId val="{00000007-633B-4F1C-AF85-C41BDCB550AF}"/>
            </c:ext>
          </c:extLst>
        </c:ser>
        <c:ser>
          <c:idx val="8"/>
          <c:order val="8"/>
          <c:tx>
            <c:strRef>
              <c:f>Sheet1!$J$1</c:f>
              <c:strCache>
                <c:ptCount val="1"/>
                <c:pt idx="0">
                  <c:v>GER: 3.5</c:v>
                </c:pt>
              </c:strCache>
            </c:strRef>
          </c:tx>
          <c:spPr>
            <a:ln w="19050" cap="rnd">
              <a:solidFill>
                <a:schemeClr val="accent3">
                  <a:lumMod val="60000"/>
                </a:schemeClr>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Sheet1!$J$2:$J$5</c:f>
              <c:numCache>
                <c:formatCode>General</c:formatCode>
                <c:ptCount val="4"/>
                <c:pt idx="0">
                  <c:v>3.2</c:v>
                </c:pt>
                <c:pt idx="1">
                  <c:v>3.6</c:v>
                </c:pt>
                <c:pt idx="2">
                  <c:v>3.5</c:v>
                </c:pt>
              </c:numCache>
            </c:numRef>
          </c:val>
          <c:smooth val="0"/>
          <c:extLst>
            <c:ext xmlns:c16="http://schemas.microsoft.com/office/drawing/2014/chart" uri="{C3380CC4-5D6E-409C-BE32-E72D297353CC}">
              <c16:uniqueId val="{00000008-633B-4F1C-AF85-C41BDCB550AF}"/>
            </c:ext>
          </c:extLst>
        </c:ser>
        <c:ser>
          <c:idx val="9"/>
          <c:order val="9"/>
          <c:tx>
            <c:strRef>
              <c:f>Sheet1!$K$1</c:f>
              <c:strCache>
                <c:ptCount val="1"/>
                <c:pt idx="0">
                  <c:v>JPN: 3.4</c:v>
                </c:pt>
              </c:strCache>
            </c:strRef>
          </c:tx>
          <c:spPr>
            <a:ln w="19050" cap="rnd">
              <a:solidFill>
                <a:schemeClr val="accent4">
                  <a:lumMod val="60000"/>
                </a:schemeClr>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Sheet1!$K$2:$K$5</c:f>
              <c:numCache>
                <c:formatCode>General</c:formatCode>
                <c:ptCount val="4"/>
                <c:pt idx="0">
                  <c:v>3.7</c:v>
                </c:pt>
                <c:pt idx="1">
                  <c:v>2.7</c:v>
                </c:pt>
                <c:pt idx="2">
                  <c:v>3.4</c:v>
                </c:pt>
              </c:numCache>
            </c:numRef>
          </c:val>
          <c:smooth val="0"/>
          <c:extLst>
            <c:ext xmlns:c16="http://schemas.microsoft.com/office/drawing/2014/chart" uri="{C3380CC4-5D6E-409C-BE32-E72D297353CC}">
              <c16:uniqueId val="{00000009-633B-4F1C-AF85-C41BDCB550AF}"/>
            </c:ext>
          </c:extLst>
        </c:ser>
        <c:ser>
          <c:idx val="10"/>
          <c:order val="10"/>
          <c:tx>
            <c:strRef>
              <c:f>Sheet1!$L$1</c:f>
              <c:strCache>
                <c:ptCount val="1"/>
                <c:pt idx="0">
                  <c:v>NETH: 2.8</c:v>
                </c:pt>
              </c:strCache>
            </c:strRef>
          </c:tx>
          <c:spPr>
            <a:ln w="19050" cap="rnd">
              <a:solidFill>
                <a:schemeClr val="accent5">
                  <a:lumMod val="60000"/>
                </a:schemeClr>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Sheet1!$L$2:$L$5</c:f>
              <c:numCache>
                <c:formatCode>General</c:formatCode>
                <c:ptCount val="4"/>
                <c:pt idx="0">
                  <c:v>5.3</c:v>
                </c:pt>
                <c:pt idx="1">
                  <c:v>1.2</c:v>
                </c:pt>
                <c:pt idx="2">
                  <c:v>2.8</c:v>
                </c:pt>
              </c:numCache>
            </c:numRef>
          </c:val>
          <c:smooth val="0"/>
          <c:extLst>
            <c:ext xmlns:c16="http://schemas.microsoft.com/office/drawing/2014/chart" uri="{C3380CC4-5D6E-409C-BE32-E72D297353CC}">
              <c16:uniqueId val="{0000000A-633B-4F1C-AF85-C41BDCB550AF}"/>
            </c:ext>
          </c:extLst>
        </c:ser>
        <c:ser>
          <c:idx val="11"/>
          <c:order val="11"/>
          <c:tx>
            <c:strRef>
              <c:f>Sheet1!$M$1</c:f>
              <c:strCache>
                <c:ptCount val="1"/>
                <c:pt idx="0">
                  <c:v>SWE: 2.6</c:v>
                </c:pt>
              </c:strCache>
            </c:strRef>
          </c:tx>
          <c:spPr>
            <a:ln w="19050" cap="rnd">
              <a:solidFill>
                <a:schemeClr val="accent6">
                  <a:lumMod val="60000"/>
                </a:schemeClr>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Sheet1!$M$2:$M$5</c:f>
              <c:numCache>
                <c:formatCode>General</c:formatCode>
                <c:ptCount val="4"/>
                <c:pt idx="0">
                  <c:v>3.5</c:v>
                </c:pt>
                <c:pt idx="1">
                  <c:v>7</c:v>
                </c:pt>
                <c:pt idx="2">
                  <c:v>2.6</c:v>
                </c:pt>
              </c:numCache>
            </c:numRef>
          </c:val>
          <c:smooth val="0"/>
          <c:extLst>
            <c:ext xmlns:c16="http://schemas.microsoft.com/office/drawing/2014/chart" uri="{C3380CC4-5D6E-409C-BE32-E72D297353CC}">
              <c16:uniqueId val="{0000000B-633B-4F1C-AF85-C41BDCB550AF}"/>
            </c:ext>
          </c:extLst>
        </c:ser>
        <c:ser>
          <c:idx val="12"/>
          <c:order val="12"/>
          <c:tx>
            <c:strRef>
              <c:f>Sheet1!$N$1</c:f>
              <c:strCache>
                <c:ptCount val="1"/>
                <c:pt idx="0">
                  <c:v>NOR: 0*</c:v>
                </c:pt>
              </c:strCache>
            </c:strRef>
          </c:tx>
          <c:spPr>
            <a:ln w="19050" cap="rnd">
              <a:solidFill>
                <a:schemeClr val="accent1">
                  <a:lumMod val="80000"/>
                  <a:lumOff val="20000"/>
                </a:schemeClr>
              </a:solidFill>
              <a:round/>
            </a:ln>
            <a:effectLst/>
          </c:spPr>
          <c:marker>
            <c:symbol val="none"/>
          </c:marker>
          <c:cat>
            <c:numRef>
              <c:f>Sheet1!$A$2:$A$5</c:f>
              <c:numCache>
                <c:formatCode>General</c:formatCode>
                <c:ptCount val="4"/>
                <c:pt idx="0">
                  <c:v>2019</c:v>
                </c:pt>
                <c:pt idx="1">
                  <c:v>2020</c:v>
                </c:pt>
                <c:pt idx="2">
                  <c:v>2021</c:v>
                </c:pt>
                <c:pt idx="3">
                  <c:v>2022</c:v>
                </c:pt>
              </c:numCache>
            </c:numRef>
          </c:cat>
          <c:val>
            <c:numRef>
              <c:f>Sheet1!$N$2:$N$5</c:f>
              <c:numCache>
                <c:formatCode>General</c:formatCode>
                <c:ptCount val="4"/>
                <c:pt idx="0">
                  <c:v>0</c:v>
                </c:pt>
                <c:pt idx="1">
                  <c:v>3.7</c:v>
                </c:pt>
                <c:pt idx="2">
                  <c:v>3.7</c:v>
                </c:pt>
                <c:pt idx="3">
                  <c:v>0</c:v>
                </c:pt>
              </c:numCache>
            </c:numRef>
          </c:val>
          <c:smooth val="0"/>
          <c:extLst>
            <c:ext xmlns:c16="http://schemas.microsoft.com/office/drawing/2014/chart" uri="{C3380CC4-5D6E-409C-BE32-E72D297353CC}">
              <c16:uniqueId val="{0000000C-633B-4F1C-AF85-C41BDCB550AF}"/>
            </c:ext>
          </c:extLst>
        </c:ser>
        <c:dLbls>
          <c:showLegendKey val="0"/>
          <c:showVal val="0"/>
          <c:showCatName val="0"/>
          <c:showSerName val="0"/>
          <c:showPercent val="0"/>
          <c:showBubbleSize val="0"/>
        </c:dLbls>
        <c:smooth val="0"/>
        <c:axId val="1942056879"/>
        <c:axId val="1942055919"/>
      </c:lineChart>
      <c:catAx>
        <c:axId val="19420568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942055919"/>
        <c:crosses val="autoZero"/>
        <c:auto val="1"/>
        <c:lblAlgn val="ctr"/>
        <c:lblOffset val="100"/>
        <c:noMultiLvlLbl val="0"/>
      </c:catAx>
      <c:valAx>
        <c:axId val="1942055919"/>
        <c:scaling>
          <c:orientation val="minMax"/>
          <c:max val="7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942056879"/>
        <c:crosses val="autoZero"/>
        <c:crossBetween val="between"/>
      </c:valAx>
      <c:spPr>
        <a:noFill/>
        <a:ln>
          <a:noFill/>
        </a:ln>
        <a:effectLst/>
      </c:spPr>
    </c:plotArea>
    <c:legend>
      <c:legendPos val="r"/>
      <c:layout>
        <c:manualLayout>
          <c:xMode val="edge"/>
          <c:yMode val="edge"/>
          <c:x val="0.81378209767027321"/>
          <c:y val="9.4581636347180753E-2"/>
          <c:w val="0.17771480176672558"/>
          <c:h val="0.82612613281830338"/>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1.5355086372360842E-2"/>
          <c:w val="0.98629953616757604"/>
          <c:h val="0.86692871059754695"/>
        </c:manualLayout>
      </c:layout>
      <c:barChart>
        <c:barDir val="col"/>
        <c:grouping val="clustered"/>
        <c:varyColors val="0"/>
        <c:ser>
          <c:idx val="0"/>
          <c:order val="0"/>
          <c:tx>
            <c:strRef>
              <c:f>Sheet1!$B$1</c:f>
              <c:strCache>
                <c:ptCount val="1"/>
                <c:pt idx="0">
                  <c:v>Percent of deaths</c:v>
                </c:pt>
              </c:strCache>
            </c:strRef>
          </c:tx>
          <c:spPr>
            <a:solidFill>
              <a:srgbClr val="142B41"/>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4-D54C-FD49-BCAF-8A5FC49D76E1}"/>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D54C-FD49-BCAF-8A5FC49D76E1}"/>
              </c:ext>
            </c:extLst>
          </c:dPt>
          <c:dPt>
            <c:idx val="2"/>
            <c:invertIfNegative val="0"/>
            <c:bubble3D val="0"/>
            <c:spPr>
              <a:solidFill>
                <a:schemeClr val="accent2">
                  <a:lumMod val="75000"/>
                </a:schemeClr>
              </a:solidFill>
              <a:ln>
                <a:noFill/>
              </a:ln>
              <a:effectLst/>
            </c:spPr>
            <c:extLst>
              <c:ext xmlns:c16="http://schemas.microsoft.com/office/drawing/2014/chart" uri="{C3380CC4-5D6E-409C-BE32-E72D297353CC}">
                <c16:uniqueId val="{00000002-D54C-FD49-BCAF-8A5FC49D76E1}"/>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001-D54C-FD49-BCAF-8A5FC49D76E1}"/>
              </c:ext>
            </c:extLst>
          </c:dPt>
          <c:dPt>
            <c:idx val="4"/>
            <c:invertIfNegative val="0"/>
            <c:bubble3D val="0"/>
            <c:spPr>
              <a:solidFill>
                <a:schemeClr val="accent4"/>
              </a:solidFill>
              <a:ln>
                <a:noFill/>
              </a:ln>
              <a:effectLst/>
            </c:spPr>
            <c:extLst>
              <c:ext xmlns:c16="http://schemas.microsoft.com/office/drawing/2014/chart" uri="{C3380CC4-5D6E-409C-BE32-E72D297353CC}">
                <c16:uniqueId val="{00000000-D54C-FD49-BCAF-8A5FC49D76E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During pregnancy</c:v>
                </c:pt>
                <c:pt idx="1">
                  <c:v>Day of delivery</c:v>
                </c:pt>
                <c:pt idx="2">
                  <c:v>1–6 days postpartum</c:v>
                </c:pt>
                <c:pt idx="3">
                  <c:v>7–42 days postpartum</c:v>
                </c:pt>
                <c:pt idx="4">
                  <c:v>43–365 days postpartum</c:v>
                </c:pt>
              </c:strCache>
            </c:strRef>
          </c:cat>
          <c:val>
            <c:numRef>
              <c:f>Sheet1!$B$2:$B$6</c:f>
              <c:numCache>
                <c:formatCode>0%</c:formatCode>
                <c:ptCount val="5"/>
                <c:pt idx="0">
                  <c:v>0.216</c:v>
                </c:pt>
                <c:pt idx="1">
                  <c:v>0.13200000000000001</c:v>
                </c:pt>
                <c:pt idx="2">
                  <c:v>0.12</c:v>
                </c:pt>
                <c:pt idx="3">
                  <c:v>0.23300000000000001</c:v>
                </c:pt>
                <c:pt idx="4">
                  <c:v>0.3</c:v>
                </c:pt>
              </c:numCache>
            </c:numRef>
          </c:val>
          <c:extLst>
            <c:ext xmlns:c16="http://schemas.microsoft.com/office/drawing/2014/chart" uri="{C3380CC4-5D6E-409C-BE32-E72D297353CC}">
              <c16:uniqueId val="{0000001A-BB27-4D4A-A253-DDE15D8D4DFB}"/>
            </c:ext>
          </c:extLst>
        </c:ser>
        <c:dLbls>
          <c:dLblPos val="inEnd"/>
          <c:showLegendKey val="0"/>
          <c:showVal val="1"/>
          <c:showCatName val="0"/>
          <c:showSerName val="0"/>
          <c:showPercent val="0"/>
          <c:showBubbleSize val="0"/>
        </c:dLbls>
        <c:gapWidth val="6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0.5"/>
        </c:scaling>
        <c:delete val="1"/>
        <c:axPos val="l"/>
        <c:numFmt formatCode="0%" sourceLinked="1"/>
        <c:majorTickMark val="out"/>
        <c:minorTickMark val="none"/>
        <c:tickLblPos val="nextTo"/>
        <c:crossAx val="1666536176"/>
        <c:crosses val="autoZero"/>
        <c:crossBetween val="between"/>
        <c:majorUnit val="0.1"/>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7977085594642916E-2"/>
          <c:y val="2.2903623958668694E-2"/>
          <c:w val="0.93521507767113687"/>
          <c:h val="0.97709634433135795"/>
        </c:manualLayout>
      </c:layout>
      <c:barChart>
        <c:barDir val="bar"/>
        <c:grouping val="stacked"/>
        <c:varyColors val="0"/>
        <c:ser>
          <c:idx val="0"/>
          <c:order val="0"/>
          <c:tx>
            <c:strRef>
              <c:f>Sheet1!$B$1</c:f>
              <c:strCache>
                <c:ptCount val="1"/>
                <c:pt idx="0">
                  <c:v>Ob-gyns per 1,000 live births</c:v>
                </c:pt>
              </c:strCache>
            </c:strRef>
          </c:tx>
          <c:spPr>
            <a:solidFill>
              <a:srgbClr val="142B41"/>
            </a:solidFill>
            <a:ln>
              <a:noFill/>
            </a:ln>
            <a:effectLst/>
          </c:spPr>
          <c:invertIfNegative val="0"/>
          <c:dPt>
            <c:idx val="1"/>
            <c:invertIfNegative val="0"/>
            <c:bubble3D val="0"/>
            <c:spPr>
              <a:solidFill>
                <a:srgbClr val="142B41"/>
              </a:solidFill>
              <a:ln>
                <a:noFill/>
              </a:ln>
              <a:effectLst/>
            </c:spPr>
            <c:extLst>
              <c:ext xmlns:c16="http://schemas.microsoft.com/office/drawing/2014/chart" uri="{C3380CC4-5D6E-409C-BE32-E72D297353CC}">
                <c16:uniqueId val="{00000001-0AD0-0D49-9FE2-637BDB71B4EC}"/>
              </c:ext>
            </c:extLst>
          </c:dPt>
          <c:dPt>
            <c:idx val="2"/>
            <c:invertIfNegative val="0"/>
            <c:bubble3D val="0"/>
            <c:spPr>
              <a:solidFill>
                <a:srgbClr val="142B41"/>
              </a:solidFill>
              <a:ln>
                <a:noFill/>
              </a:ln>
              <a:effectLst/>
            </c:spPr>
            <c:extLst>
              <c:ext xmlns:c16="http://schemas.microsoft.com/office/drawing/2014/chart" uri="{C3380CC4-5D6E-409C-BE32-E72D297353CC}">
                <c16:uniqueId val="{00000003-0AD0-0D49-9FE2-637BDB71B4EC}"/>
              </c:ext>
            </c:extLst>
          </c:dPt>
          <c:dPt>
            <c:idx val="3"/>
            <c:invertIfNegative val="0"/>
            <c:bubble3D val="0"/>
            <c:spPr>
              <a:solidFill>
                <a:srgbClr val="142B41"/>
              </a:solidFill>
              <a:ln>
                <a:noFill/>
              </a:ln>
              <a:effectLst/>
            </c:spPr>
            <c:extLst>
              <c:ext xmlns:c16="http://schemas.microsoft.com/office/drawing/2014/chart" uri="{C3380CC4-5D6E-409C-BE32-E72D297353CC}">
                <c16:uniqueId val="{00000005-0AD0-0D49-9FE2-637BDB71B4EC}"/>
              </c:ext>
            </c:extLst>
          </c:dPt>
          <c:dPt>
            <c:idx val="4"/>
            <c:invertIfNegative val="0"/>
            <c:bubble3D val="0"/>
            <c:spPr>
              <a:solidFill>
                <a:srgbClr val="142B41"/>
              </a:solidFill>
              <a:ln>
                <a:noFill/>
              </a:ln>
              <a:effectLst/>
            </c:spPr>
            <c:extLst>
              <c:ext xmlns:c16="http://schemas.microsoft.com/office/drawing/2014/chart" uri="{C3380CC4-5D6E-409C-BE32-E72D297353CC}">
                <c16:uniqueId val="{00000007-0AD0-0D49-9FE2-637BDB71B4EC}"/>
              </c:ext>
            </c:extLst>
          </c:dPt>
          <c:dPt>
            <c:idx val="5"/>
            <c:invertIfNegative val="0"/>
            <c:bubble3D val="0"/>
            <c:spPr>
              <a:solidFill>
                <a:srgbClr val="142B41"/>
              </a:solidFill>
              <a:ln>
                <a:noFill/>
              </a:ln>
              <a:effectLst/>
            </c:spPr>
            <c:extLst>
              <c:ext xmlns:c16="http://schemas.microsoft.com/office/drawing/2014/chart" uri="{C3380CC4-5D6E-409C-BE32-E72D297353CC}">
                <c16:uniqueId val="{00000009-0AD0-0D49-9FE2-637BDB71B4EC}"/>
              </c:ext>
            </c:extLst>
          </c:dPt>
          <c:dPt>
            <c:idx val="6"/>
            <c:invertIfNegative val="0"/>
            <c:bubble3D val="0"/>
            <c:spPr>
              <a:solidFill>
                <a:srgbClr val="142B41"/>
              </a:solidFill>
              <a:ln>
                <a:noFill/>
              </a:ln>
              <a:effectLst/>
            </c:spPr>
            <c:extLst>
              <c:ext xmlns:c16="http://schemas.microsoft.com/office/drawing/2014/chart" uri="{C3380CC4-5D6E-409C-BE32-E72D297353CC}">
                <c16:uniqueId val="{0000000B-0AD0-0D49-9FE2-637BDB71B4EC}"/>
              </c:ext>
            </c:extLst>
          </c:dPt>
          <c:dPt>
            <c:idx val="7"/>
            <c:invertIfNegative val="0"/>
            <c:bubble3D val="0"/>
            <c:spPr>
              <a:solidFill>
                <a:srgbClr val="142B41"/>
              </a:solidFill>
              <a:ln>
                <a:noFill/>
              </a:ln>
              <a:effectLst/>
            </c:spPr>
            <c:extLst>
              <c:ext xmlns:c16="http://schemas.microsoft.com/office/drawing/2014/chart" uri="{C3380CC4-5D6E-409C-BE32-E72D297353CC}">
                <c16:uniqueId val="{0000000D-0AD0-0D49-9FE2-637BDB71B4EC}"/>
              </c:ext>
            </c:extLst>
          </c:dPt>
          <c:dPt>
            <c:idx val="9"/>
            <c:invertIfNegative val="0"/>
            <c:bubble3D val="0"/>
            <c:spPr>
              <a:solidFill>
                <a:srgbClr val="142B41"/>
              </a:solidFill>
              <a:ln>
                <a:noFill/>
              </a:ln>
              <a:effectLst/>
            </c:spPr>
            <c:extLst>
              <c:ext xmlns:c16="http://schemas.microsoft.com/office/drawing/2014/chart" uri="{C3380CC4-5D6E-409C-BE32-E72D297353CC}">
                <c16:uniqueId val="{0000000F-0AD0-0D49-9FE2-637BDB71B4EC}"/>
              </c:ext>
            </c:extLst>
          </c:dPt>
          <c:dPt>
            <c:idx val="12"/>
            <c:invertIfNegative val="0"/>
            <c:bubble3D val="0"/>
            <c:spPr>
              <a:solidFill>
                <a:srgbClr val="142B41"/>
              </a:solidFill>
              <a:ln>
                <a:noFill/>
              </a:ln>
              <a:effectLst/>
            </c:spPr>
            <c:extLst>
              <c:ext xmlns:c16="http://schemas.microsoft.com/office/drawing/2014/chart" uri="{C3380CC4-5D6E-409C-BE32-E72D297353CC}">
                <c16:uniqueId val="{00000011-0AD0-0D49-9FE2-637BDB71B4EC}"/>
              </c:ext>
            </c:extLst>
          </c:dPt>
          <c:dPt>
            <c:idx val="14"/>
            <c:invertIfNegative val="0"/>
            <c:bubble3D val="0"/>
            <c:spPr>
              <a:solidFill>
                <a:srgbClr val="A3C9BD"/>
              </a:solidFill>
              <a:ln>
                <a:noFill/>
              </a:ln>
              <a:effectLst/>
            </c:spPr>
            <c:extLst>
              <c:ext xmlns:c16="http://schemas.microsoft.com/office/drawing/2014/chart" uri="{C3380CC4-5D6E-409C-BE32-E72D297353CC}">
                <c16:uniqueId val="{00000013-0AD0-0D49-9FE2-637BDB71B4EC}"/>
              </c:ext>
            </c:extLst>
          </c:dPt>
          <c:dPt>
            <c:idx val="15"/>
            <c:invertIfNegative val="0"/>
            <c:bubble3D val="0"/>
            <c:spPr>
              <a:solidFill>
                <a:srgbClr val="65A591"/>
              </a:solidFill>
              <a:ln>
                <a:noFill/>
              </a:ln>
              <a:effectLst/>
            </c:spPr>
            <c:extLst>
              <c:ext xmlns:c16="http://schemas.microsoft.com/office/drawing/2014/chart" uri="{C3380CC4-5D6E-409C-BE32-E72D297353CC}">
                <c16:uniqueId val="{00000015-0AD0-0D49-9FE2-637BDB71B4EC}"/>
              </c:ext>
            </c:extLst>
          </c:dPt>
          <c:dPt>
            <c:idx val="16"/>
            <c:invertIfNegative val="0"/>
            <c:bubble3D val="0"/>
            <c:spPr>
              <a:solidFill>
                <a:srgbClr val="A3C9BD"/>
              </a:solidFill>
              <a:ln>
                <a:noFill/>
              </a:ln>
              <a:effectLst/>
            </c:spPr>
            <c:extLst>
              <c:ext xmlns:c16="http://schemas.microsoft.com/office/drawing/2014/chart" uri="{C3380CC4-5D6E-409C-BE32-E72D297353CC}">
                <c16:uniqueId val="{00000017-0AD0-0D49-9FE2-637BDB71B4EC}"/>
              </c:ext>
            </c:extLst>
          </c:dPt>
          <c:dLbls>
            <c:dLbl>
              <c:idx val="1"/>
              <c:tx>
                <c:rich>
                  <a:bodyPr/>
                  <a:lstStyle/>
                  <a:p>
                    <a:fld id="{AD2BA490-9F77-4A85-B5BF-B4DEE2EBE33B}" type="VALUE">
                      <a:rPr lang="en-US" b="0">
                        <a:solidFill>
                          <a:schemeClr val="bg1"/>
                        </a:solidFill>
                      </a:rPr>
                      <a:pPr/>
                      <a:t>[VALUE]</a:t>
                    </a:fld>
                    <a:endParaRPr lang="en-US"/>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0AD0-0D49-9FE2-637BDB71B4EC}"/>
                </c:ext>
              </c:extLst>
            </c:dLbl>
            <c:dLbl>
              <c:idx val="2"/>
              <c:tx>
                <c:rich>
                  <a:bodyPr/>
                  <a:lstStyle/>
                  <a:p>
                    <a:fld id="{0526D928-3437-46FB-B3AE-0D4EA7E91F6A}" type="VALUE">
                      <a:rPr lang="en-US" b="0" i="0">
                        <a:solidFill>
                          <a:schemeClr val="bg1"/>
                        </a:solidFill>
                      </a:rPr>
                      <a:pPr/>
                      <a:t>[VALUE]</a:t>
                    </a:fld>
                    <a:endParaRPr lang="en-US"/>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0AD0-0D49-9FE2-637BDB71B4EC}"/>
                </c:ext>
              </c:extLst>
            </c:dLbl>
            <c:dLbl>
              <c:idx val="3"/>
              <c:tx>
                <c:rich>
                  <a:bodyPr rot="0" spcFirstLastPara="1" vertOverflow="ellipsis" vert="horz" wrap="square" lIns="38100" tIns="19050" rIns="38100" bIns="19050" anchor="ctr" anchorCtr="0">
                    <a:noAutofit/>
                  </a:bodyPr>
                  <a:lstStyle/>
                  <a:p>
                    <a:pPr algn="l">
                      <a:defRPr sz="1100" b="0"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sz="1100" b="0">
                        <a:solidFill>
                          <a:schemeClr val="bg1"/>
                        </a:solidFill>
                        <a:latin typeface="Arial" panose="020B0604020202020204" pitchFamily="34" charset="0"/>
                        <a:cs typeface="Arial" panose="020B0604020202020204" pitchFamily="34" charset="0"/>
                      </a:rPr>
                      <a:pPr algn="l">
                        <a:defRPr sz="1100">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0">
                  <a:noAutofit/>
                </a:bodyPr>
                <a:lstStyle/>
                <a:p>
                  <a:pPr algn="l">
                    <a:defRPr sz="11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5-0AD0-0D49-9FE2-637BDB71B4EC}"/>
                </c:ext>
              </c:extLst>
            </c:dLbl>
            <c:dLbl>
              <c:idx val="9"/>
              <c:tx>
                <c:rich>
                  <a:bodyPr/>
                  <a:lstStyle/>
                  <a:p>
                    <a:fld id="{34CD0859-AFC1-4B99-888B-9D73448AAB24}" type="VALUE">
                      <a:rPr lang="en-US" b="0">
                        <a:solidFill>
                          <a:schemeClr val="bg1"/>
                        </a:solidFill>
                      </a:rPr>
                      <a:pPr/>
                      <a:t>[VALUE]</a:t>
                    </a:fld>
                    <a:endParaRPr lang="en-US"/>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0AD0-0D49-9FE2-637BDB71B4EC}"/>
                </c:ext>
              </c:extLst>
            </c:dLbl>
            <c:dLbl>
              <c:idx val="12"/>
              <c:tx>
                <c:rich>
                  <a:bodyPr/>
                  <a:lstStyle/>
                  <a:p>
                    <a:fld id="{A6597322-A708-4C1E-99F8-C23A62D1F7D1}" type="VALUE">
                      <a:rPr lang="en-US" b="0">
                        <a:solidFill>
                          <a:schemeClr val="bg1"/>
                        </a:solidFill>
                      </a:rPr>
                      <a:pPr/>
                      <a:t>[VALUE]</a:t>
                    </a:fld>
                    <a:endParaRPr lang="en-US"/>
                  </a:p>
                </c:rich>
              </c:tx>
              <c:dLblPos val="inBase"/>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0AD0-0D49-9FE2-637BDB71B4EC}"/>
                </c:ext>
              </c:extLst>
            </c:dLbl>
            <c:numFmt formatCode="#,##0" sourceLinked="0"/>
            <c:spPr>
              <a:noFill/>
              <a:ln>
                <a:noFill/>
              </a:ln>
              <a:effectLst/>
            </c:spPr>
            <c:txPr>
              <a:bodyPr rot="0" spcFirstLastPara="1" vertOverflow="ellipsis" vert="horz" wrap="square" lIns="38100" tIns="19050" rIns="38100" bIns="19050" anchor="ctr" anchorCtr="0">
                <a:spAutoFit/>
              </a:bodyPr>
              <a:lstStyle/>
              <a:p>
                <a:pPr algn="ctr">
                  <a:defRPr sz="11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CAN</c:v>
                </c:pt>
                <c:pt idx="1">
                  <c:v>US^</c:v>
                </c:pt>
                <c:pt idx="2">
                  <c:v>KOR</c:v>
                </c:pt>
                <c:pt idx="3">
                  <c:v>NETH</c:v>
                </c:pt>
                <c:pt idx="4">
                  <c:v>FRA</c:v>
                </c:pt>
                <c:pt idx="5">
                  <c:v>SWIZ</c:v>
                </c:pt>
                <c:pt idx="6">
                  <c:v>JPN</c:v>
                </c:pt>
                <c:pt idx="7">
                  <c:v>GER</c:v>
                </c:pt>
                <c:pt idx="8">
                  <c:v>NZ</c:v>
                </c:pt>
                <c:pt idx="9">
                  <c:v>UK</c:v>
                </c:pt>
                <c:pt idx="10">
                  <c:v>NOR</c:v>
                </c:pt>
                <c:pt idx="11">
                  <c:v>AUS</c:v>
                </c:pt>
                <c:pt idx="12">
                  <c:v>SWE</c:v>
                </c:pt>
                <c:pt idx="13">
                  <c:v>CHL</c:v>
                </c:pt>
              </c:strCache>
            </c:strRef>
          </c:cat>
          <c:val>
            <c:numRef>
              <c:f>Sheet1!$B$2:$B$15</c:f>
              <c:numCache>
                <c:formatCode>0.0</c:formatCode>
                <c:ptCount val="14"/>
                <c:pt idx="0">
                  <c:v>8.51</c:v>
                </c:pt>
                <c:pt idx="1">
                  <c:v>12.42</c:v>
                </c:pt>
                <c:pt idx="2">
                  <c:v>23.22</c:v>
                </c:pt>
                <c:pt idx="3">
                  <c:v>9.66</c:v>
                </c:pt>
                <c:pt idx="4">
                  <c:v>10.81</c:v>
                </c:pt>
                <c:pt idx="5">
                  <c:v>22.11</c:v>
                </c:pt>
                <c:pt idx="6">
                  <c:v>16.260000000000002</c:v>
                </c:pt>
                <c:pt idx="7">
                  <c:v>27.26</c:v>
                </c:pt>
                <c:pt idx="8">
                  <c:v>11</c:v>
                </c:pt>
                <c:pt idx="9">
                  <c:v>12.53</c:v>
                </c:pt>
                <c:pt idx="10">
                  <c:v>12.59</c:v>
                </c:pt>
                <c:pt idx="11">
                  <c:v>7.64</c:v>
                </c:pt>
                <c:pt idx="12">
                  <c:v>12.45</c:v>
                </c:pt>
                <c:pt idx="13">
                  <c:v>11.57</c:v>
                </c:pt>
              </c:numCache>
            </c:numRef>
          </c:val>
          <c:extLst>
            <c:ext xmlns:c16="http://schemas.microsoft.com/office/drawing/2014/chart" uri="{C3380CC4-5D6E-409C-BE32-E72D297353CC}">
              <c16:uniqueId val="{00000018-0AD0-0D49-9FE2-637BDB71B4EC}"/>
            </c:ext>
          </c:extLst>
        </c:ser>
        <c:ser>
          <c:idx val="1"/>
          <c:order val="1"/>
          <c:tx>
            <c:strRef>
              <c:f>Sheet1!$C$1</c:f>
              <c:strCache>
                <c:ptCount val="1"/>
                <c:pt idx="0">
                  <c:v>Midwives per 1,000 live births</c:v>
                </c:pt>
              </c:strCache>
            </c:strRef>
          </c:tx>
          <c:spPr>
            <a:solidFill>
              <a:schemeClr val="accent3">
                <a:alpha val="8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CAN</c:v>
                </c:pt>
                <c:pt idx="1">
                  <c:v>US^</c:v>
                </c:pt>
                <c:pt idx="2">
                  <c:v>KOR</c:v>
                </c:pt>
                <c:pt idx="3">
                  <c:v>NETH</c:v>
                </c:pt>
                <c:pt idx="4">
                  <c:v>FRA</c:v>
                </c:pt>
                <c:pt idx="5">
                  <c:v>SWIZ</c:v>
                </c:pt>
                <c:pt idx="6">
                  <c:v>JPN</c:v>
                </c:pt>
                <c:pt idx="7">
                  <c:v>GER</c:v>
                </c:pt>
                <c:pt idx="8">
                  <c:v>NZ</c:v>
                </c:pt>
                <c:pt idx="9">
                  <c:v>UK</c:v>
                </c:pt>
                <c:pt idx="10">
                  <c:v>NOR</c:v>
                </c:pt>
                <c:pt idx="11">
                  <c:v>AUS</c:v>
                </c:pt>
                <c:pt idx="12">
                  <c:v>SWE</c:v>
                </c:pt>
                <c:pt idx="13">
                  <c:v>CHL</c:v>
                </c:pt>
              </c:strCache>
            </c:strRef>
          </c:cat>
          <c:val>
            <c:numRef>
              <c:f>Sheet1!$C$2:$C$15</c:f>
              <c:numCache>
                <c:formatCode>General</c:formatCode>
                <c:ptCount val="14"/>
                <c:pt idx="0">
                  <c:v>4.76</c:v>
                </c:pt>
                <c:pt idx="1">
                  <c:v>3.95</c:v>
                </c:pt>
                <c:pt idx="2">
                  <c:v>2.2999999999999998</c:v>
                </c:pt>
                <c:pt idx="3">
                  <c:v>25.33</c:v>
                </c:pt>
                <c:pt idx="4">
                  <c:v>31.94</c:v>
                </c:pt>
                <c:pt idx="5">
                  <c:v>33.130000000000003</c:v>
                </c:pt>
                <c:pt idx="6">
                  <c:v>39.270000000000003</c:v>
                </c:pt>
                <c:pt idx="7">
                  <c:v>31.43</c:v>
                </c:pt>
                <c:pt idx="8">
                  <c:v>48.67</c:v>
                </c:pt>
                <c:pt idx="9">
                  <c:v>48.2</c:v>
                </c:pt>
                <c:pt idx="10">
                  <c:v>53.71</c:v>
                </c:pt>
                <c:pt idx="11">
                  <c:v>69.59</c:v>
                </c:pt>
                <c:pt idx="12">
                  <c:v>68.900000000000006</c:v>
                </c:pt>
                <c:pt idx="13">
                  <c:v>79.98</c:v>
                </c:pt>
              </c:numCache>
            </c:numRef>
          </c:val>
          <c:extLst>
            <c:ext xmlns:c16="http://schemas.microsoft.com/office/drawing/2014/chart" uri="{C3380CC4-5D6E-409C-BE32-E72D297353CC}">
              <c16:uniqueId val="{00000019-0AD0-0D49-9FE2-637BDB71B4EC}"/>
            </c:ext>
          </c:extLst>
        </c:ser>
        <c:ser>
          <c:idx val="2"/>
          <c:order val="2"/>
          <c:tx>
            <c:strRef>
              <c:f>Sheet1!$D$1</c:f>
              <c:strCache>
                <c:ptCount val="1"/>
                <c:pt idx="0">
                  <c:v>Sum</c:v>
                </c:pt>
              </c:strCache>
            </c:strRef>
          </c:tx>
          <c:spPr>
            <a:no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CAN</c:v>
                </c:pt>
                <c:pt idx="1">
                  <c:v>US^</c:v>
                </c:pt>
                <c:pt idx="2">
                  <c:v>KOR</c:v>
                </c:pt>
                <c:pt idx="3">
                  <c:v>NETH</c:v>
                </c:pt>
                <c:pt idx="4">
                  <c:v>FRA</c:v>
                </c:pt>
                <c:pt idx="5">
                  <c:v>SWIZ</c:v>
                </c:pt>
                <c:pt idx="6">
                  <c:v>JPN</c:v>
                </c:pt>
                <c:pt idx="7">
                  <c:v>GER</c:v>
                </c:pt>
                <c:pt idx="8">
                  <c:v>NZ</c:v>
                </c:pt>
                <c:pt idx="9">
                  <c:v>UK</c:v>
                </c:pt>
                <c:pt idx="10">
                  <c:v>NOR</c:v>
                </c:pt>
                <c:pt idx="11">
                  <c:v>AUS</c:v>
                </c:pt>
                <c:pt idx="12">
                  <c:v>SWE</c:v>
                </c:pt>
                <c:pt idx="13">
                  <c:v>CHL</c:v>
                </c:pt>
              </c:strCache>
            </c:strRef>
          </c:cat>
          <c:val>
            <c:numRef>
              <c:f>Sheet1!$D$2:$D$15</c:f>
              <c:numCache>
                <c:formatCode>0.0</c:formatCode>
                <c:ptCount val="14"/>
                <c:pt idx="0">
                  <c:v>13.3</c:v>
                </c:pt>
                <c:pt idx="1">
                  <c:v>16.399999999999999</c:v>
                </c:pt>
                <c:pt idx="2">
                  <c:v>25.5</c:v>
                </c:pt>
                <c:pt idx="3">
                  <c:v>35</c:v>
                </c:pt>
                <c:pt idx="4">
                  <c:v>42.8</c:v>
                </c:pt>
                <c:pt idx="5">
                  <c:v>55.2</c:v>
                </c:pt>
                <c:pt idx="6">
                  <c:v>55.5</c:v>
                </c:pt>
                <c:pt idx="7">
                  <c:v>58.7</c:v>
                </c:pt>
                <c:pt idx="8">
                  <c:v>59.7</c:v>
                </c:pt>
                <c:pt idx="9">
                  <c:v>60.7</c:v>
                </c:pt>
                <c:pt idx="10">
                  <c:v>66.3</c:v>
                </c:pt>
                <c:pt idx="11">
                  <c:v>77.2</c:v>
                </c:pt>
                <c:pt idx="12">
                  <c:v>81.400000000000006</c:v>
                </c:pt>
                <c:pt idx="13">
                  <c:v>91.6</c:v>
                </c:pt>
              </c:numCache>
            </c:numRef>
          </c:val>
          <c:extLst>
            <c:ext xmlns:c16="http://schemas.microsoft.com/office/drawing/2014/chart" uri="{C3380CC4-5D6E-409C-BE32-E72D297353CC}">
              <c16:uniqueId val="{0000001A-0AD0-0D49-9FE2-637BDB71B4EC}"/>
            </c:ext>
          </c:extLst>
        </c:ser>
        <c:dLbls>
          <c:dLblPos val="inEnd"/>
          <c:showLegendKey val="0"/>
          <c:showVal val="1"/>
          <c:showCatName val="0"/>
          <c:showSerName val="0"/>
          <c:showPercent val="0"/>
          <c:showBubbleSize val="0"/>
        </c:dLbls>
        <c:gapWidth val="20"/>
        <c:overlap val="100"/>
        <c:axId val="1666536176"/>
        <c:axId val="1666457536"/>
      </c:barChart>
      <c:catAx>
        <c:axId val="1666536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00"/>
        </c:scaling>
        <c:delete val="1"/>
        <c:axPos val="b"/>
        <c:numFmt formatCode="0.0" sourceLinked="1"/>
        <c:majorTickMark val="out"/>
        <c:minorTickMark val="none"/>
        <c:tickLblPos val="nextTo"/>
        <c:crossAx val="1666536176"/>
        <c:crosses val="autoZero"/>
        <c:crossBetween val="between"/>
      </c:valAx>
      <c:spPr>
        <a:noFill/>
        <a:ln w="25400">
          <a:noFill/>
        </a:ln>
        <a:effectLst/>
      </c:spPr>
    </c:plotArea>
    <c:legend>
      <c:legendPos val="r"/>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34914386406741E-2"/>
          <c:y val="2.2903623958668694E-2"/>
          <c:w val="0.96330171227186523"/>
          <c:h val="0.9004893513237735"/>
        </c:manualLayout>
      </c:layout>
      <c:barChart>
        <c:barDir val="col"/>
        <c:grouping val="clustered"/>
        <c:varyColors val="0"/>
        <c:ser>
          <c:idx val="0"/>
          <c:order val="0"/>
          <c:tx>
            <c:strRef>
              <c:f>Sheet1!$B$1</c:f>
              <c:strCache>
                <c:ptCount val="1"/>
                <c:pt idx="0">
                  <c:v>Weeks of leave</c:v>
                </c:pt>
              </c:strCache>
            </c:strRef>
          </c:tx>
          <c:spPr>
            <a:solidFill>
              <a:srgbClr val="142B41"/>
            </a:solidFill>
            <a:ln>
              <a:noFill/>
            </a:ln>
            <a:effectLst/>
          </c:spPr>
          <c:invertIfNegative val="0"/>
          <c:dPt>
            <c:idx val="1"/>
            <c:invertIfNegative val="0"/>
            <c:bubble3D val="0"/>
            <c:spPr>
              <a:solidFill>
                <a:srgbClr val="142B41"/>
              </a:solidFill>
              <a:ln>
                <a:noFill/>
              </a:ln>
              <a:effectLst/>
            </c:spPr>
            <c:extLst>
              <c:ext xmlns:c16="http://schemas.microsoft.com/office/drawing/2014/chart" uri="{C3380CC4-5D6E-409C-BE32-E72D297353CC}">
                <c16:uniqueId val="{00000001-1DD4-064B-923C-E2FD6DC21F58}"/>
              </c:ext>
            </c:extLst>
          </c:dPt>
          <c:dPt>
            <c:idx val="2"/>
            <c:invertIfNegative val="0"/>
            <c:bubble3D val="0"/>
            <c:spPr>
              <a:solidFill>
                <a:srgbClr val="142B41"/>
              </a:solidFill>
              <a:ln>
                <a:noFill/>
              </a:ln>
              <a:effectLst/>
            </c:spPr>
            <c:extLst>
              <c:ext xmlns:c16="http://schemas.microsoft.com/office/drawing/2014/chart" uri="{C3380CC4-5D6E-409C-BE32-E72D297353CC}">
                <c16:uniqueId val="{00000003-1DD4-064B-923C-E2FD6DC21F58}"/>
              </c:ext>
            </c:extLst>
          </c:dPt>
          <c:dPt>
            <c:idx val="3"/>
            <c:invertIfNegative val="0"/>
            <c:bubble3D val="0"/>
            <c:spPr>
              <a:solidFill>
                <a:srgbClr val="142B41"/>
              </a:solidFill>
              <a:ln>
                <a:noFill/>
              </a:ln>
              <a:effectLst/>
            </c:spPr>
            <c:extLst>
              <c:ext xmlns:c16="http://schemas.microsoft.com/office/drawing/2014/chart" uri="{C3380CC4-5D6E-409C-BE32-E72D297353CC}">
                <c16:uniqueId val="{00000005-1DD4-064B-923C-E2FD6DC21F58}"/>
              </c:ext>
            </c:extLst>
          </c:dPt>
          <c:dPt>
            <c:idx val="4"/>
            <c:invertIfNegative val="0"/>
            <c:bubble3D val="0"/>
            <c:spPr>
              <a:solidFill>
                <a:srgbClr val="142B41"/>
              </a:solidFill>
              <a:ln>
                <a:noFill/>
              </a:ln>
              <a:effectLst/>
            </c:spPr>
            <c:extLst>
              <c:ext xmlns:c16="http://schemas.microsoft.com/office/drawing/2014/chart" uri="{C3380CC4-5D6E-409C-BE32-E72D297353CC}">
                <c16:uniqueId val="{00000007-1DD4-064B-923C-E2FD6DC21F58}"/>
              </c:ext>
            </c:extLst>
          </c:dPt>
          <c:dPt>
            <c:idx val="5"/>
            <c:invertIfNegative val="0"/>
            <c:bubble3D val="0"/>
            <c:spPr>
              <a:solidFill>
                <a:srgbClr val="142B41"/>
              </a:solidFill>
              <a:ln>
                <a:noFill/>
              </a:ln>
              <a:effectLst/>
            </c:spPr>
            <c:extLst>
              <c:ext xmlns:c16="http://schemas.microsoft.com/office/drawing/2014/chart" uri="{C3380CC4-5D6E-409C-BE32-E72D297353CC}">
                <c16:uniqueId val="{00000009-1DD4-064B-923C-E2FD6DC21F58}"/>
              </c:ext>
            </c:extLst>
          </c:dPt>
          <c:dPt>
            <c:idx val="6"/>
            <c:invertIfNegative val="0"/>
            <c:bubble3D val="0"/>
            <c:spPr>
              <a:solidFill>
                <a:srgbClr val="142B41"/>
              </a:solidFill>
              <a:ln>
                <a:noFill/>
              </a:ln>
              <a:effectLst/>
            </c:spPr>
            <c:extLst>
              <c:ext xmlns:c16="http://schemas.microsoft.com/office/drawing/2014/chart" uri="{C3380CC4-5D6E-409C-BE32-E72D297353CC}">
                <c16:uniqueId val="{0000000B-1DD4-064B-923C-E2FD6DC21F58}"/>
              </c:ext>
            </c:extLst>
          </c:dPt>
          <c:dPt>
            <c:idx val="7"/>
            <c:invertIfNegative val="0"/>
            <c:bubble3D val="0"/>
            <c:spPr>
              <a:solidFill>
                <a:srgbClr val="142B41"/>
              </a:solidFill>
              <a:ln>
                <a:noFill/>
              </a:ln>
              <a:effectLst/>
            </c:spPr>
            <c:extLst>
              <c:ext xmlns:c16="http://schemas.microsoft.com/office/drawing/2014/chart" uri="{C3380CC4-5D6E-409C-BE32-E72D297353CC}">
                <c16:uniqueId val="{0000000D-1DD4-064B-923C-E2FD6DC21F58}"/>
              </c:ext>
            </c:extLst>
          </c:dPt>
          <c:dPt>
            <c:idx val="9"/>
            <c:invertIfNegative val="0"/>
            <c:bubble3D val="0"/>
            <c:spPr>
              <a:solidFill>
                <a:srgbClr val="142B41"/>
              </a:solidFill>
              <a:ln>
                <a:noFill/>
              </a:ln>
              <a:effectLst/>
            </c:spPr>
            <c:extLst>
              <c:ext xmlns:c16="http://schemas.microsoft.com/office/drawing/2014/chart" uri="{C3380CC4-5D6E-409C-BE32-E72D297353CC}">
                <c16:uniqueId val="{0000000F-1DD4-064B-923C-E2FD6DC21F58}"/>
              </c:ext>
            </c:extLst>
          </c:dPt>
          <c:dPt>
            <c:idx val="12"/>
            <c:invertIfNegative val="0"/>
            <c:bubble3D val="0"/>
            <c:spPr>
              <a:solidFill>
                <a:srgbClr val="142B41"/>
              </a:solidFill>
              <a:ln>
                <a:noFill/>
              </a:ln>
              <a:effectLst/>
            </c:spPr>
            <c:extLst>
              <c:ext xmlns:c16="http://schemas.microsoft.com/office/drawing/2014/chart" uri="{C3380CC4-5D6E-409C-BE32-E72D297353CC}">
                <c16:uniqueId val="{00000011-1DD4-064B-923C-E2FD6DC21F58}"/>
              </c:ext>
            </c:extLst>
          </c:dPt>
          <c:dPt>
            <c:idx val="14"/>
            <c:invertIfNegative val="0"/>
            <c:bubble3D val="0"/>
            <c:spPr>
              <a:solidFill>
                <a:srgbClr val="A3C9BD"/>
              </a:solidFill>
              <a:ln>
                <a:noFill/>
              </a:ln>
              <a:effectLst/>
            </c:spPr>
            <c:extLst>
              <c:ext xmlns:c16="http://schemas.microsoft.com/office/drawing/2014/chart" uri="{C3380CC4-5D6E-409C-BE32-E72D297353CC}">
                <c16:uniqueId val="{00000013-1DD4-064B-923C-E2FD6DC21F58}"/>
              </c:ext>
            </c:extLst>
          </c:dPt>
          <c:dPt>
            <c:idx val="15"/>
            <c:invertIfNegative val="0"/>
            <c:bubble3D val="0"/>
            <c:spPr>
              <a:solidFill>
                <a:srgbClr val="65A591"/>
              </a:solidFill>
              <a:ln>
                <a:noFill/>
              </a:ln>
              <a:effectLst/>
            </c:spPr>
            <c:extLst>
              <c:ext xmlns:c16="http://schemas.microsoft.com/office/drawing/2014/chart" uri="{C3380CC4-5D6E-409C-BE32-E72D297353CC}">
                <c16:uniqueId val="{00000015-1DD4-064B-923C-E2FD6DC21F58}"/>
              </c:ext>
            </c:extLst>
          </c:dPt>
          <c:dPt>
            <c:idx val="16"/>
            <c:invertIfNegative val="0"/>
            <c:bubble3D val="0"/>
            <c:spPr>
              <a:solidFill>
                <a:srgbClr val="A3C9BD"/>
              </a:solidFill>
              <a:ln>
                <a:noFill/>
              </a:ln>
              <a:effectLst/>
            </c:spPr>
            <c:extLst>
              <c:ext xmlns:c16="http://schemas.microsoft.com/office/drawing/2014/chart" uri="{C3380CC4-5D6E-409C-BE32-E72D297353CC}">
                <c16:uniqueId val="{00000017-1DD4-064B-923C-E2FD6DC21F58}"/>
              </c:ext>
            </c:extLst>
          </c:dPt>
          <c:dLbls>
            <c:dLbl>
              <c:idx val="1"/>
              <c:tx>
                <c:rich>
                  <a:bodyPr/>
                  <a:lstStyle/>
                  <a:p>
                    <a:fld id="{AD2BA490-9F77-4A85-B5BF-B4DEE2EBE33B}" type="VALUE">
                      <a:rPr lang="en-US"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DD4-064B-923C-E2FD6DC21F58}"/>
                </c:ext>
              </c:extLst>
            </c:dLbl>
            <c:dLbl>
              <c:idx val="2"/>
              <c:tx>
                <c:rich>
                  <a:bodyPr/>
                  <a:lstStyle/>
                  <a:p>
                    <a:fld id="{0526D928-3437-46FB-B3AE-0D4EA7E91F6A}" type="VALUE">
                      <a:rPr lang="en-US" b="0" i="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DD4-064B-923C-E2FD6DC21F58}"/>
                </c:ext>
              </c:extLst>
            </c:dLbl>
            <c:dLbl>
              <c:idx val="3"/>
              <c:tx>
                <c:rich>
                  <a:bodyPr rot="0" spcFirstLastPara="1" vertOverflow="ellipsis" vert="horz" wrap="square" lIns="38100" tIns="19050" rIns="38100" bIns="19050" anchor="ctr" anchorCtr="1">
                    <a:no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fld id="{DB28F8AB-565E-4BB2-AF30-3C6512E10036}" type="VALUE">
                      <a:rPr lang="en-US" b="0">
                        <a:solidFill>
                          <a:schemeClr val="tx1"/>
                        </a:solidFill>
                        <a:latin typeface="Arial" panose="020B0604020202020204" pitchFamily="34" charset="0"/>
                        <a:cs typeface="Arial" panose="020B0604020202020204" pitchFamily="34" charset="0"/>
                      </a:rPr>
                      <a:pPr>
                        <a:defRPr>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5-1DD4-064B-923C-E2FD6DC21F58}"/>
                </c:ext>
              </c:extLst>
            </c:dLbl>
            <c:dLbl>
              <c:idx val="9"/>
              <c:tx>
                <c:rich>
                  <a:bodyPr/>
                  <a:lstStyle/>
                  <a:p>
                    <a:fld id="{34CD0859-AFC1-4B99-888B-9D73448AAB24}" type="VALUE">
                      <a:rPr lang="en-US"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1DD4-064B-923C-E2FD6DC21F58}"/>
                </c:ext>
              </c:extLst>
            </c:dLbl>
            <c:dLbl>
              <c:idx val="12"/>
              <c:tx>
                <c:rich>
                  <a:bodyPr/>
                  <a:lstStyle/>
                  <a:p>
                    <a:fld id="{A6597322-A708-4C1E-99F8-C23A62D1F7D1}" type="VALUE">
                      <a:rPr lang="en-US"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1DD4-064B-923C-E2FD6DC21F5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US</c:v>
                </c:pt>
                <c:pt idx="1">
                  <c:v>SWIZ</c:v>
                </c:pt>
                <c:pt idx="2">
                  <c:v>NETH</c:v>
                </c:pt>
                <c:pt idx="3">
                  <c:v>AUS</c:v>
                </c:pt>
                <c:pt idx="4">
                  <c:v>NZ</c:v>
                </c:pt>
                <c:pt idx="5">
                  <c:v>CHL</c:v>
                </c:pt>
                <c:pt idx="6">
                  <c:v>UK</c:v>
                </c:pt>
                <c:pt idx="7">
                  <c:v>FRA</c:v>
                </c:pt>
                <c:pt idx="8">
                  <c:v>CAN</c:v>
                </c:pt>
                <c:pt idx="9">
                  <c:v>SWE</c:v>
                </c:pt>
                <c:pt idx="10">
                  <c:v>GER</c:v>
                </c:pt>
                <c:pt idx="11">
                  <c:v>JPN</c:v>
                </c:pt>
                <c:pt idx="12">
                  <c:v>KOR</c:v>
                </c:pt>
                <c:pt idx="13">
                  <c:v>NOR</c:v>
                </c:pt>
              </c:strCache>
            </c:strRef>
          </c:cat>
          <c:val>
            <c:numRef>
              <c:f>Sheet1!$B$2:$B$15</c:f>
              <c:numCache>
                <c:formatCode>0.0</c:formatCode>
                <c:ptCount val="14"/>
                <c:pt idx="0">
                  <c:v>0</c:v>
                </c:pt>
                <c:pt idx="1">
                  <c:v>14</c:v>
                </c:pt>
                <c:pt idx="2">
                  <c:v>16</c:v>
                </c:pt>
                <c:pt idx="3">
                  <c:v>18</c:v>
                </c:pt>
                <c:pt idx="4">
                  <c:v>26</c:v>
                </c:pt>
                <c:pt idx="5">
                  <c:v>30</c:v>
                </c:pt>
                <c:pt idx="6">
                  <c:v>39</c:v>
                </c:pt>
                <c:pt idx="7">
                  <c:v>42</c:v>
                </c:pt>
                <c:pt idx="8">
                  <c:v>51</c:v>
                </c:pt>
                <c:pt idx="9">
                  <c:v>55.7</c:v>
                </c:pt>
                <c:pt idx="10">
                  <c:v>58</c:v>
                </c:pt>
                <c:pt idx="11">
                  <c:v>58</c:v>
                </c:pt>
                <c:pt idx="12">
                  <c:v>64.900000000000006</c:v>
                </c:pt>
                <c:pt idx="13">
                  <c:v>86</c:v>
                </c:pt>
              </c:numCache>
            </c:numRef>
          </c:val>
          <c:extLst>
            <c:ext xmlns:c16="http://schemas.microsoft.com/office/drawing/2014/chart" uri="{C3380CC4-5D6E-409C-BE32-E72D297353CC}">
              <c16:uniqueId val="{00000018-1DD4-064B-923C-E2FD6DC21F58}"/>
            </c:ext>
          </c:extLst>
        </c:ser>
        <c:dLbls>
          <c:dLblPos val="inEnd"/>
          <c:showLegendKey val="0"/>
          <c:showVal val="1"/>
          <c:showCatName val="0"/>
          <c:showSerName val="0"/>
          <c:showPercent val="0"/>
          <c:showBubbleSize val="0"/>
        </c:dLbls>
        <c:gapWidth val="23"/>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E2B438-4682-4032-91AE-A7A1CFCFE33A}" type="datetimeFigureOut">
              <a:rPr lang="en-US" smtClean="0"/>
              <a:t>5/16/2024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39F032-E9ED-4142-9E67-C38F141A2D28}" type="slidenum">
              <a:rPr lang="en-US" smtClean="0"/>
              <a:t>‹#›</a:t>
            </a:fld>
            <a:endParaRPr lang="en-US"/>
          </a:p>
        </p:txBody>
      </p:sp>
    </p:spTree>
    <p:extLst>
      <p:ext uri="{BB962C8B-B14F-4D97-AF65-F5344CB8AC3E}">
        <p14:creationId xmlns:p14="http://schemas.microsoft.com/office/powerpoint/2010/main" val="1140819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139F032-E9ED-4142-9E67-C38F141A2D28}" type="slidenum">
              <a:rPr lang="en-US" smtClean="0"/>
              <a:t>3</a:t>
            </a:fld>
            <a:endParaRPr lang="en-US"/>
          </a:p>
        </p:txBody>
      </p:sp>
    </p:spTree>
    <p:extLst>
      <p:ext uri="{BB962C8B-B14F-4D97-AF65-F5344CB8AC3E}">
        <p14:creationId xmlns:p14="http://schemas.microsoft.com/office/powerpoint/2010/main" val="1172913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139F032-E9ED-4142-9E67-C38F141A2D28}" type="slidenum">
              <a:rPr lang="en-US" smtClean="0"/>
              <a:t>4</a:t>
            </a:fld>
            <a:endParaRPr lang="en-US"/>
          </a:p>
        </p:txBody>
      </p:sp>
    </p:spTree>
    <p:extLst>
      <p:ext uri="{BB962C8B-B14F-4D97-AF65-F5344CB8AC3E}">
        <p14:creationId xmlns:p14="http://schemas.microsoft.com/office/powerpoint/2010/main" val="34027562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cthn-st75"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8" y="6394524"/>
            <a:ext cx="1321024" cy="418861"/>
          </a:xfrm>
          <a:prstGeom prst="rect">
            <a:avLst/>
          </a:prstGeom>
        </p:spPr>
      </p:pic>
      <p:sp>
        <p:nvSpPr>
          <p:cNvPr id="2" name="TextBox 1"/>
          <p:cNvSpPr txBox="1"/>
          <p:nvPr userDrawn="1"/>
        </p:nvSpPr>
        <p:spPr>
          <a:xfrm>
            <a:off x="71506" y="6394523"/>
            <a:ext cx="6629400" cy="418861"/>
          </a:xfrm>
          <a:prstGeom prst="rect">
            <a:avLst/>
          </a:prstGeom>
          <a:noFill/>
        </p:spPr>
        <p:txBody>
          <a:bodyPr wrap="square" lIns="0" tIns="0" rIns="0" bIns="0" rtlCol="0" anchor="ctr" anchorCtr="0">
            <a:noAutofit/>
          </a:bodyPr>
          <a:lstStyle/>
          <a:p>
            <a:pPr marL="0" marR="0" indent="0" algn="l" defTabSz="914355"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Munira Z. Gunja et al., </a:t>
            </a:r>
            <a:r>
              <a:rPr lang="en-US" sz="800" b="0" i="1" dirty="0">
                <a:latin typeface="Arial" panose="020B0604020202020204" pitchFamily="34" charset="0"/>
                <a:cs typeface="Arial" panose="020B0604020202020204" pitchFamily="34" charset="0"/>
              </a:rPr>
              <a:t>Insights into the U.S. Maternal Mortality Crisis: An International Comparison</a:t>
            </a:r>
            <a:r>
              <a:rPr lang="en-US" sz="800" b="0" i="0" dirty="0">
                <a:latin typeface="Arial" panose="020B0604020202020204" pitchFamily="34" charset="0"/>
                <a:cs typeface="Arial" panose="020B0604020202020204" pitchFamily="34" charset="0"/>
              </a:rPr>
              <a:t> (Commonwealth Fund, June 2024). </a:t>
            </a:r>
            <a:r>
              <a:rPr lang="en-US" sz="800" b="0" i="0" dirty="0">
                <a:latin typeface="Arial" panose="020B0604020202020204" pitchFamily="34" charset="0"/>
                <a:cs typeface="Arial" panose="020B0604020202020204" pitchFamily="34" charset="0"/>
                <a:hlinkClick r:id="rId3"/>
              </a:rPr>
              <a:t>https://doi.org/10.26099/cthn-st75</a:t>
            </a:r>
            <a:endParaRPr lang="en-US" sz="800" b="0" i="0" dirty="0">
              <a:solidFill>
                <a:srgbClr val="65A591"/>
              </a:solidFill>
              <a:latin typeface="Arial" panose="020B0604020202020204" pitchFamily="34" charset="0"/>
              <a:cs typeface="Arial" panose="020B0604020202020204" pitchFamily="34" charset="0"/>
            </a:endParaRPr>
          </a:p>
        </p:txBody>
      </p:sp>
      <p:sp>
        <p:nvSpPr>
          <p:cNvPr id="57" name="Chart Placeholder 5"/>
          <p:cNvSpPr>
            <a:spLocks noGrp="1"/>
          </p:cNvSpPr>
          <p:nvPr>
            <p:ph type="chart" sz="quarter" idx="19"/>
          </p:nvPr>
        </p:nvSpPr>
        <p:spPr>
          <a:xfrm>
            <a:off x="71438" y="1190827"/>
            <a:ext cx="8961120" cy="4419919"/>
          </a:xfrm>
        </p:spPr>
        <p:txBody>
          <a:bodyPr>
            <a:normAutofit/>
          </a:bodyPr>
          <a:lstStyle>
            <a:lvl1pPr marL="0" indent="0">
              <a:buNone/>
              <a:defRPr sz="975"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28582" indent="0">
              <a:buNone/>
              <a:defRPr sz="675">
                <a:solidFill>
                  <a:schemeClr val="tx1"/>
                </a:solidFill>
              </a:defRPr>
            </a:lvl2pPr>
            <a:lvl3pPr marL="258353" indent="0">
              <a:buNone/>
              <a:defRPr sz="675">
                <a:solidFill>
                  <a:schemeClr val="tx1"/>
                </a:solidFill>
              </a:defRPr>
            </a:lvl3pPr>
            <a:lvl4pPr marL="386934" indent="0">
              <a:buNone/>
              <a:defRPr sz="675">
                <a:solidFill>
                  <a:schemeClr val="tx1"/>
                </a:solidFill>
              </a:defRPr>
            </a:lvl4pPr>
            <a:lvl5pPr marL="515515" indent="0">
              <a:buNone/>
              <a:defRPr sz="675">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890314"/>
            <a:ext cx="8961120" cy="251315"/>
          </a:xfrm>
        </p:spPr>
        <p:txBody>
          <a:bodyPr anchor="ctr" anchorCtr="0">
            <a:normAutofit/>
          </a:bodyPr>
          <a:lstStyle>
            <a:lvl1pPr marL="0" indent="0">
              <a:buNone/>
              <a:defRPr sz="1100" b="0" i="1">
                <a:solidFill>
                  <a:schemeClr val="tx1"/>
                </a:solidFill>
                <a:latin typeface="+mn-lt"/>
              </a:defRPr>
            </a:lvl1pPr>
            <a:lvl2pPr marL="96436" indent="0">
              <a:buNone/>
              <a:defRPr/>
            </a:lvl2pPr>
            <a:lvl3pPr marL="193764" indent="0">
              <a:buNone/>
              <a:defRPr/>
            </a:lvl3pPr>
            <a:lvl4pPr marL="290200" indent="0">
              <a:buNone/>
              <a:defRPr/>
            </a:lvl4pPr>
            <a:lvl5pPr marL="386636" indent="0">
              <a:buNone/>
              <a:defRPr/>
            </a:lvl5pPr>
          </a:lstStyle>
          <a:p>
            <a:pPr lvl="0"/>
            <a:r>
              <a:rPr lang="en-US"/>
              <a:t>Axis Title</a:t>
            </a:r>
          </a:p>
        </p:txBody>
      </p:sp>
      <p:sp>
        <p:nvSpPr>
          <p:cNvPr id="5" name="Rectangle 4">
            <a:extLst>
              <a:ext uri="{FF2B5EF4-FFF2-40B4-BE49-F238E27FC236}">
                <a16:creationId xmlns:a16="http://schemas.microsoft.com/office/drawing/2014/main" id="{5E32120E-7A7C-D4AE-BF39-614457A28588}"/>
              </a:ext>
            </a:extLst>
          </p:cNvPr>
          <p:cNvSpPr/>
          <p:nvPr userDrawn="1"/>
        </p:nvSpPr>
        <p:spPr>
          <a:xfrm>
            <a:off x="0" y="0"/>
            <a:ext cx="9144000" cy="82296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6" name="Title 3">
            <a:extLst>
              <a:ext uri="{FF2B5EF4-FFF2-40B4-BE49-F238E27FC236}">
                <a16:creationId xmlns:a16="http://schemas.microsoft.com/office/drawing/2014/main" id="{E4F49675-BCB3-10A5-3EC3-5C2D39E66ACB}"/>
              </a:ext>
            </a:extLst>
          </p:cNvPr>
          <p:cNvSpPr>
            <a:spLocks noGrp="1"/>
          </p:cNvSpPr>
          <p:nvPr>
            <p:ph type="title"/>
          </p:nvPr>
        </p:nvSpPr>
        <p:spPr>
          <a:xfrm>
            <a:off x="71439" y="0"/>
            <a:ext cx="8961119"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spTree>
    <p:extLst>
      <p:ext uri="{BB962C8B-B14F-4D97-AF65-F5344CB8AC3E}">
        <p14:creationId xmlns:p14="http://schemas.microsoft.com/office/powerpoint/2010/main" val="2981301643"/>
      </p:ext>
    </p:extLst>
  </p:cSld>
  <p:clrMapOvr>
    <a:masterClrMapping/>
  </p:clrMapOvr>
  <p:hf sldNum="0" hd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134553"/>
      </p:ext>
    </p:extLst>
  </p:cSld>
  <p:clrMap bg1="lt1" tx1="dk1" bg2="lt2" tx2="dk2" accent1="accent1" accent2="accent2" accent3="accent3" accent4="accent4" accent5="accent5" accent6="accent6" hlink="hlink" folHlink="folHlink"/>
  <p:sldLayoutIdLst>
    <p:sldLayoutId id="2147483678" r:id="rId1"/>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b="0" i="0" kern="800" spc="-10">
          <a:solidFill>
            <a:schemeClr val="tx1"/>
          </a:solidFill>
          <a:latin typeface="Arial" panose="020B0604020202020204" pitchFamily="34" charset="0"/>
          <a:ea typeface="+mn-ea"/>
          <a:cs typeface="Arial" panose="020B0604020202020204" pitchFamily="34" charset="0"/>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oecd-ilibrary.org/sites/1ea5684a-en/index.html?itemId=/content/component/1ea5684a-en#:~:text=In%20OECD%20countries%2C%20the%20maternal,deaths%20per%20100%20000%20births" TargetMode="External"/><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hyperlink" Target="http://www.cdc.gov/nchs/data/hestat/maternal-mortality/2022/maternal-mortality-rates-2022.pdf"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cdc.gov/nchs/data/hestat/maternal-mortality/2022/maternal-mortality-rates-2022.pdf" TargetMode="External"/><Relationship Id="rId2" Type="http://schemas.openxmlformats.org/officeDocument/2006/relationships/hyperlink" Target="https://www.oecd-ilibrary.org/sites/1ea5684a-en/index.html?itemId=/content/component/1ea5684a-en#:~:text=In%20OECD%20countries%2C%20the%20maternal,deaths%20per%20100%20000%20births" TargetMode="Externa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dc.gov/reproductivehealth/maternal-mortality/docs/pdf/Pregnancy-Related-Deaths-Data-MMRCs-2017-2019-H.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hyperlink" Target="https://www.oecd.org/els/soc/PF2_1_Parental_leave_systems.pd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 name="Chart Placeholder 5">
            <a:extLst>
              <a:ext uri="{FF2B5EF4-FFF2-40B4-BE49-F238E27FC236}">
                <a16:creationId xmlns:a16="http://schemas.microsoft.com/office/drawing/2014/main" id="{A1A42DE4-1F7B-0C3E-D36C-020A47E56D21}"/>
              </a:ext>
            </a:extLst>
          </p:cNvPr>
          <p:cNvGraphicFramePr>
            <a:graphicFrameLocks noGrp="1"/>
          </p:cNvGraphicFramePr>
          <p:nvPr>
            <p:ph type="chart" sz="quarter" idx="19"/>
            <p:extLst>
              <p:ext uri="{D42A27DB-BD31-4B8C-83A1-F6EECF244321}">
                <p14:modId xmlns:p14="http://schemas.microsoft.com/office/powerpoint/2010/main" val="2678454504"/>
              </p:ext>
            </p:extLst>
          </p:nvPr>
        </p:nvGraphicFramePr>
        <p:xfrm>
          <a:off x="71438" y="1190626"/>
          <a:ext cx="8961437" cy="4136384"/>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71499" y="5188449"/>
            <a:ext cx="8961120" cy="1004637"/>
          </a:xfrm>
        </p:spPr>
        <p:txBody>
          <a:bodyPr lIns="0" tIns="0" rIns="0" bIns="0"/>
          <a:lstStyle/>
          <a:p>
            <a:pPr>
              <a:spcBef>
                <a:spcPts val="0"/>
              </a:spcBef>
              <a:spcAft>
                <a:spcPts val="200"/>
              </a:spcAft>
            </a:pPr>
            <a:r>
              <a:rPr lang="en-US" dirty="0">
                <a:cs typeface="Arial"/>
              </a:rPr>
              <a:t>Notes: The maternal mortality ratio is defined as the death of a woman while pregnant or within 42 days of termination of pregnancy, irrespective of the duration and site of the pregnancy, from any cause related to or aggravated by the pregnancy or its management but not from accidental or incidental causes. For more information on how maternal mortality is defined, see </a:t>
            </a:r>
            <a:r>
              <a:rPr lang="en-US" dirty="0" err="1">
                <a:cs typeface="Arial"/>
              </a:rPr>
              <a:t>Organisation</a:t>
            </a:r>
            <a:r>
              <a:rPr lang="en-US" dirty="0">
                <a:cs typeface="Arial"/>
              </a:rPr>
              <a:t> for Economic Co-operation and Development, “</a:t>
            </a:r>
            <a:r>
              <a:rPr lang="en-US" dirty="0">
                <a:cs typeface="Arial"/>
                <a:hlinkClick r:id="rId3"/>
              </a:rPr>
              <a:t>Maternal and Infant Mortality</a:t>
            </a:r>
            <a:r>
              <a:rPr lang="en-US" dirty="0">
                <a:cs typeface="Arial"/>
              </a:rPr>
              <a:t>,” in </a:t>
            </a:r>
            <a:r>
              <a:rPr lang="en-US" i="1" dirty="0">
                <a:cs typeface="Arial"/>
              </a:rPr>
              <a:t>Health at a Glance 2023: OECD Indicators</a:t>
            </a:r>
            <a:r>
              <a:rPr lang="en-US" dirty="0">
                <a:cs typeface="Arial"/>
              </a:rPr>
              <a:t> (OECD, 2023). 2015 data for FRA; 2017 data for UK; 2018 data for NZ; 2020 data for CAN and SWIZ; 2021 data for AUS, GER, JPN, KOR, NETH, and SWE; 2022 data for CHL (provisional) NOR, and US. Due to sample size limitations, data for US–AIAN cannot be displayed. AIAN = American Indian and Alaska Native. Asian Americans include a wide range of distinct communities. Such groupings are imperfect, as they mask significant difference in maternal mortality rates.</a:t>
            </a:r>
          </a:p>
          <a:p>
            <a:pPr>
              <a:spcBef>
                <a:spcPts val="0"/>
              </a:spcBef>
              <a:spcAft>
                <a:spcPts val="200"/>
              </a:spcAft>
            </a:pPr>
            <a:r>
              <a:rPr lang="en-US" dirty="0">
                <a:cs typeface="Arial"/>
              </a:rPr>
              <a:t>Data: All country data from OECD Health Statistics 2023 extracted on February 29, 2024, except data for US are 2022 data from the Centers for Disease Control and Prevention, National Center for Health Statistics, National Vital Statistics System, mortality and natality data files, “</a:t>
            </a:r>
            <a:r>
              <a:rPr lang="en-US" dirty="0">
                <a:cs typeface="Arial"/>
                <a:hlinkClick r:id="rId4"/>
              </a:rPr>
              <a:t>Maternal Mortality Rates in the United States, 2022</a:t>
            </a:r>
            <a:r>
              <a:rPr lang="en-US" dirty="0">
                <a:cs typeface="Arial"/>
              </a:rPr>
              <a:t>.”</a:t>
            </a:r>
          </a:p>
        </p:txBody>
      </p:sp>
      <p:sp>
        <p:nvSpPr>
          <p:cNvPr id="27" name="Text Placeholder 26">
            <a:extLst>
              <a:ext uri="{FF2B5EF4-FFF2-40B4-BE49-F238E27FC236}">
                <a16:creationId xmlns:a16="http://schemas.microsoft.com/office/drawing/2014/main" id="{4BC135D2-0095-0390-FB8C-7CA1E6C59CB8}"/>
              </a:ext>
            </a:extLst>
          </p:cNvPr>
          <p:cNvSpPr>
            <a:spLocks noGrp="1"/>
          </p:cNvSpPr>
          <p:nvPr>
            <p:ph type="body" sz="quarter" idx="25"/>
          </p:nvPr>
        </p:nvSpPr>
        <p:spPr>
          <a:xfrm>
            <a:off x="71438" y="890314"/>
            <a:ext cx="8961120" cy="251315"/>
          </a:xfrm>
        </p:spPr>
        <p:txBody>
          <a:bodyPr/>
          <a:lstStyle/>
          <a:p>
            <a:r>
              <a:rPr lang="en-US"/>
              <a:t>Maternal deaths per 100,000 live births</a:t>
            </a:r>
          </a:p>
        </p:txBody>
      </p:sp>
      <p:sp>
        <p:nvSpPr>
          <p:cNvPr id="15" name="Title 14">
            <a:extLst>
              <a:ext uri="{FF2B5EF4-FFF2-40B4-BE49-F238E27FC236}">
                <a16:creationId xmlns:a16="http://schemas.microsoft.com/office/drawing/2014/main" id="{46B33FD0-185D-3FA4-F415-5A41AB5BB66F}"/>
              </a:ext>
            </a:extLst>
          </p:cNvPr>
          <p:cNvSpPr>
            <a:spLocks noGrp="1"/>
          </p:cNvSpPr>
          <p:nvPr>
            <p:ph type="title"/>
          </p:nvPr>
        </p:nvSpPr>
        <p:spPr>
          <a:xfrm>
            <a:off x="71439" y="0"/>
            <a:ext cx="8961119" cy="822960"/>
          </a:xfrm>
        </p:spPr>
        <p:txBody>
          <a:bodyPr>
            <a:normAutofit/>
          </a:bodyPr>
          <a:lstStyle/>
          <a:p>
            <a:r>
              <a:rPr lang="en-US" sz="2000"/>
              <a:t>The United States continues to have the highest maternal death rate, with the rate for Black women by far the highest of any group.</a:t>
            </a:r>
          </a:p>
        </p:txBody>
      </p:sp>
    </p:spTree>
    <p:extLst>
      <p:ext uri="{BB962C8B-B14F-4D97-AF65-F5344CB8AC3E}">
        <p14:creationId xmlns:p14="http://schemas.microsoft.com/office/powerpoint/2010/main" val="219403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499" y="5229225"/>
            <a:ext cx="8961120" cy="963861"/>
          </a:xfrm>
        </p:spPr>
        <p:txBody>
          <a:bodyPr>
            <a:noAutofit/>
          </a:bodyPr>
          <a:lstStyle/>
          <a:p>
            <a:pPr>
              <a:spcBef>
                <a:spcPts val="0"/>
              </a:spcBef>
              <a:spcAft>
                <a:spcPts val="200"/>
              </a:spcAft>
            </a:pPr>
            <a:r>
              <a:rPr lang="en-US" dirty="0">
                <a:cs typeface="Arial"/>
              </a:rPr>
              <a:t>Notes: The maternal mortality ratio is defined as the death of a woman while pregnant or within 42 days of termination of pregnancy, irrespective of the duration and site of the pregnancy, from any cause related to or aggravated by the pregnancy or its management but not from accidental or incidental causes. For more information on how maternal mortality is defined, see </a:t>
            </a:r>
            <a:r>
              <a:rPr lang="en-US" dirty="0" err="1">
                <a:cs typeface="Arial"/>
              </a:rPr>
              <a:t>Organisation</a:t>
            </a:r>
            <a:r>
              <a:rPr lang="en-US" dirty="0">
                <a:cs typeface="Arial"/>
              </a:rPr>
              <a:t> for Economic Co-operation and Development, “</a:t>
            </a:r>
            <a:r>
              <a:rPr lang="en-US" dirty="0">
                <a:cs typeface="Arial"/>
                <a:hlinkClick r:id="rId2"/>
              </a:rPr>
              <a:t>Maternal and Infant Mortality</a:t>
            </a:r>
            <a:r>
              <a:rPr lang="en-US" dirty="0">
                <a:cs typeface="Arial"/>
              </a:rPr>
              <a:t>,” in </a:t>
            </a:r>
            <a:r>
              <a:rPr lang="en-US" i="1" dirty="0">
                <a:cs typeface="Arial"/>
              </a:rPr>
              <a:t>Health at a Glance 2023: OECD Indicators</a:t>
            </a:r>
            <a:r>
              <a:rPr lang="en-US" dirty="0">
                <a:cs typeface="Arial"/>
              </a:rPr>
              <a:t> (OECD, 2023). Only countries with at least 2021 data available are shown. Due to sample size limitations in earlier years, data for US–AIAN cannot be displayed. AIAN = American Indian and Alaska Native. Asian Americans include a wide range of distinct communities. Such groupings are imperfect, as they mask significant difference in maternal mortality rates.</a:t>
            </a:r>
          </a:p>
          <a:p>
            <a:pPr>
              <a:spcBef>
                <a:spcPts val="0"/>
              </a:spcBef>
              <a:spcAft>
                <a:spcPts val="200"/>
              </a:spcAft>
            </a:pPr>
            <a:r>
              <a:rPr lang="en-US" dirty="0">
                <a:cs typeface="Arial"/>
              </a:rPr>
              <a:t>Data: All country data from OECD Health Statistics 2023 extracted on February 29, 2024, except data for US are 2022 data from the Centers for Disease Control and Prevention, National Center for </a:t>
            </a:r>
            <a:br>
              <a:rPr lang="en-US" dirty="0">
                <a:cs typeface="Arial"/>
              </a:rPr>
            </a:br>
            <a:r>
              <a:rPr lang="en-US" dirty="0">
                <a:cs typeface="Arial"/>
              </a:rPr>
              <a:t>Health Statistics, National Vital Statistics System, mortality and natality data files, “</a:t>
            </a:r>
            <a:r>
              <a:rPr lang="en-US" dirty="0">
                <a:cs typeface="Arial"/>
                <a:hlinkClick r:id="rId3"/>
              </a:rPr>
              <a:t>Maternal Mortality Rates in the United States, 2022</a:t>
            </a:r>
            <a:r>
              <a:rPr lang="en-US" dirty="0">
                <a:cs typeface="Arial"/>
              </a:rPr>
              <a:t>.”</a:t>
            </a:r>
          </a:p>
        </p:txBody>
      </p:sp>
      <p:sp>
        <p:nvSpPr>
          <p:cNvPr id="10" name="Text Placeholder 9">
            <a:extLst>
              <a:ext uri="{FF2B5EF4-FFF2-40B4-BE49-F238E27FC236}">
                <a16:creationId xmlns:a16="http://schemas.microsoft.com/office/drawing/2014/main" id="{7ABB78B0-8AB5-BA93-1BA3-F4939B4B68DF}"/>
              </a:ext>
            </a:extLst>
          </p:cNvPr>
          <p:cNvSpPr>
            <a:spLocks noGrp="1"/>
          </p:cNvSpPr>
          <p:nvPr>
            <p:ph type="body" sz="quarter" idx="25"/>
          </p:nvPr>
        </p:nvSpPr>
        <p:spPr>
          <a:xfrm>
            <a:off x="71438" y="890314"/>
            <a:ext cx="8961120" cy="251315"/>
          </a:xfrm>
        </p:spPr>
        <p:txBody>
          <a:bodyPr/>
          <a:lstStyle/>
          <a:p>
            <a:r>
              <a:rPr lang="en-US"/>
              <a:t>Maternal deaths per 100,000 live births in countries with available data</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a:normAutofit/>
          </a:bodyPr>
          <a:lstStyle/>
          <a:p>
            <a:r>
              <a:rPr lang="en-US" sz="2000"/>
              <a:t>While the maternal mortality rate increased in several countries during the COVID-19 pandemic, the rate has begun to decline since then.</a:t>
            </a:r>
          </a:p>
        </p:txBody>
      </p:sp>
      <p:graphicFrame>
        <p:nvGraphicFramePr>
          <p:cNvPr id="13" name="Chart Placeholder 12">
            <a:extLst>
              <a:ext uri="{FF2B5EF4-FFF2-40B4-BE49-F238E27FC236}">
                <a16:creationId xmlns:a16="http://schemas.microsoft.com/office/drawing/2014/main" id="{171153A1-79A2-D8DF-4F44-73CDA56FD7E9}"/>
              </a:ext>
            </a:extLst>
          </p:cNvPr>
          <p:cNvGraphicFramePr>
            <a:graphicFrameLocks noGrp="1"/>
          </p:cNvGraphicFramePr>
          <p:nvPr>
            <p:ph type="chart" sz="quarter" idx="19"/>
            <p:extLst>
              <p:ext uri="{D42A27DB-BD31-4B8C-83A1-F6EECF244321}">
                <p14:modId xmlns:p14="http://schemas.microsoft.com/office/powerpoint/2010/main" val="305797812"/>
              </p:ext>
            </p:extLst>
          </p:nvPr>
        </p:nvGraphicFramePr>
        <p:xfrm>
          <a:off x="71438" y="1190626"/>
          <a:ext cx="8961437" cy="3918269"/>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7">
            <a:extLst>
              <a:ext uri="{FF2B5EF4-FFF2-40B4-BE49-F238E27FC236}">
                <a16:creationId xmlns:a16="http://schemas.microsoft.com/office/drawing/2014/main" id="{F8AC9E51-8C95-7340-4A7A-52032C938A18}"/>
              </a:ext>
            </a:extLst>
          </p:cNvPr>
          <p:cNvSpPr txBox="1"/>
          <p:nvPr/>
        </p:nvSpPr>
        <p:spPr>
          <a:xfrm>
            <a:off x="7410050" y="1345054"/>
            <a:ext cx="1437773" cy="157950"/>
          </a:xfrm>
          <a:prstGeom prst="rect">
            <a:avLst/>
          </a:prstGeom>
          <a:noFill/>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914400"/>
            <a:r>
              <a:rPr lang="en-US" sz="1100" i="1" dirty="0">
                <a:ea typeface="Lato" charset="0"/>
                <a:cs typeface="Lato" charset="0"/>
              </a:rPr>
              <a:t>2021 or 2022* data:</a:t>
            </a:r>
          </a:p>
        </p:txBody>
      </p:sp>
    </p:spTree>
    <p:extLst>
      <p:ext uri="{BB962C8B-B14F-4D97-AF65-F5344CB8AC3E}">
        <p14:creationId xmlns:p14="http://schemas.microsoft.com/office/powerpoint/2010/main" val="2043967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ext Placeholder 4">
            <a:extLst>
              <a:ext uri="{FF2B5EF4-FFF2-40B4-BE49-F238E27FC236}">
                <a16:creationId xmlns:a16="http://schemas.microsoft.com/office/drawing/2014/main" id="{2FE086F2-06E1-9A2B-9840-B9FACD8ED43E}"/>
              </a:ext>
            </a:extLst>
          </p:cNvPr>
          <p:cNvSpPr>
            <a:spLocks noGrp="1"/>
          </p:cNvSpPr>
          <p:nvPr>
            <p:ph type="body" sz="quarter" idx="22"/>
          </p:nvPr>
        </p:nvSpPr>
        <p:spPr>
          <a:xfrm>
            <a:off x="71499" y="5739484"/>
            <a:ext cx="8961120" cy="453602"/>
          </a:xfrm>
        </p:spPr>
        <p:txBody>
          <a:bodyPr lIns="0" tIns="0" rIns="0" bIns="0"/>
          <a:lstStyle/>
          <a:p>
            <a:r>
              <a:rPr lang="en-US" dirty="0"/>
              <a:t>Notes: Data from Maternal Mortality Review Committees in 36 US states; specific timing information is missing (n=2) or unknown (n=14) for 16 (1.6%) pregnancy-related deaths.</a:t>
            </a:r>
          </a:p>
          <a:p>
            <a:r>
              <a:rPr lang="en-US" dirty="0"/>
              <a:t>Data: Susanna </a:t>
            </a:r>
            <a:r>
              <a:rPr lang="en-US" dirty="0" err="1"/>
              <a:t>Trost</a:t>
            </a:r>
            <a:r>
              <a:rPr lang="en-US" dirty="0"/>
              <a:t> et al., </a:t>
            </a:r>
            <a:r>
              <a:rPr lang="en-US" i="1" dirty="0">
                <a:hlinkClick r:id="rId3"/>
              </a:rPr>
              <a:t>Pregnancy-Related Deaths: Data from Maternal Mortality Review Committees in 36 US States, 2017–2019</a:t>
            </a:r>
            <a:r>
              <a:rPr lang="en-US" dirty="0"/>
              <a:t> (Centers for Disease Control and Prevention, 2022).</a:t>
            </a:r>
          </a:p>
        </p:txBody>
      </p:sp>
      <p:sp>
        <p:nvSpPr>
          <p:cNvPr id="8" name="Text Placeholder 7">
            <a:extLst>
              <a:ext uri="{FF2B5EF4-FFF2-40B4-BE49-F238E27FC236}">
                <a16:creationId xmlns:a16="http://schemas.microsoft.com/office/drawing/2014/main" id="{ABEF18FF-4673-FE80-B0E8-CD1FD44BF11A}"/>
              </a:ext>
            </a:extLst>
          </p:cNvPr>
          <p:cNvSpPr>
            <a:spLocks noGrp="1"/>
          </p:cNvSpPr>
          <p:nvPr>
            <p:ph type="body" sz="quarter" idx="25"/>
          </p:nvPr>
        </p:nvSpPr>
        <p:spPr>
          <a:xfrm>
            <a:off x="71438" y="890314"/>
            <a:ext cx="8961120" cy="251315"/>
          </a:xfrm>
        </p:spPr>
        <p:txBody>
          <a:bodyPr>
            <a:normAutofit/>
          </a:bodyPr>
          <a:lstStyle/>
          <a:p>
            <a:r>
              <a:rPr lang="en-US"/>
              <a:t>Distribution of pregnancy-related deaths by timing of death in relation to pregnancy, 2017–2019</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sz="2000">
                <a:effectLst/>
              </a:rPr>
              <a:t>Two-thirds of U.S. pregnancy-related deaths occur during the postpartum period.</a:t>
            </a:r>
            <a:endParaRPr lang="en-US" sz="2000"/>
          </a:p>
        </p:txBody>
      </p:sp>
      <p:graphicFrame>
        <p:nvGraphicFramePr>
          <p:cNvPr id="28" name="Chart Placeholder 5">
            <a:extLst>
              <a:ext uri="{FF2B5EF4-FFF2-40B4-BE49-F238E27FC236}">
                <a16:creationId xmlns:a16="http://schemas.microsoft.com/office/drawing/2014/main" id="{EB5820D2-DBE6-2921-8E00-0C7CBB0A3D24}"/>
              </a:ext>
            </a:extLst>
          </p:cNvPr>
          <p:cNvGraphicFramePr>
            <a:graphicFrameLocks/>
          </p:cNvGraphicFramePr>
          <p:nvPr>
            <p:extLst>
              <p:ext uri="{D42A27DB-BD31-4B8C-83A1-F6EECF244321}">
                <p14:modId xmlns:p14="http://schemas.microsoft.com/office/powerpoint/2010/main" val="1925024808"/>
              </p:ext>
            </p:extLst>
          </p:nvPr>
        </p:nvGraphicFramePr>
        <p:xfrm>
          <a:off x="71439" y="1942879"/>
          <a:ext cx="9001958" cy="2813655"/>
        </p:xfrm>
        <a:graphic>
          <a:graphicData uri="http://schemas.openxmlformats.org/drawingml/2006/chart">
            <c:chart xmlns:c="http://schemas.openxmlformats.org/drawingml/2006/chart" xmlns:r="http://schemas.openxmlformats.org/officeDocument/2006/relationships" r:id="rId4"/>
          </a:graphicData>
        </a:graphic>
      </p:graphicFrame>
      <p:sp>
        <p:nvSpPr>
          <p:cNvPr id="30" name="TextBox 29">
            <a:extLst>
              <a:ext uri="{FF2B5EF4-FFF2-40B4-BE49-F238E27FC236}">
                <a16:creationId xmlns:a16="http://schemas.microsoft.com/office/drawing/2014/main" id="{AB2B8000-EF65-2EDD-2226-AA3C0F9E3C39}"/>
              </a:ext>
            </a:extLst>
          </p:cNvPr>
          <p:cNvSpPr txBox="1"/>
          <p:nvPr/>
        </p:nvSpPr>
        <p:spPr>
          <a:xfrm>
            <a:off x="335965" y="1415516"/>
            <a:ext cx="3715715" cy="307777"/>
          </a:xfrm>
          <a:prstGeom prst="rect">
            <a:avLst/>
          </a:prstGeom>
          <a:noFill/>
        </p:spPr>
        <p:txBody>
          <a:bodyPr wrap="square" rtlCol="0">
            <a:spAutoFit/>
          </a:bodyPr>
          <a:lstStyle/>
          <a:p>
            <a:pPr algn="ctr"/>
            <a:r>
              <a:rPr lang="en-US" sz="1400" b="1">
                <a:solidFill>
                  <a:schemeClr val="accent5"/>
                </a:solidFill>
              </a:rPr>
              <a:t>Pregnancy</a:t>
            </a:r>
          </a:p>
        </p:txBody>
      </p:sp>
      <p:sp>
        <p:nvSpPr>
          <p:cNvPr id="31" name="TextBox 30">
            <a:extLst>
              <a:ext uri="{FF2B5EF4-FFF2-40B4-BE49-F238E27FC236}">
                <a16:creationId xmlns:a16="http://schemas.microsoft.com/office/drawing/2014/main" id="{9A09C8EE-A5FC-8032-CF7A-06DC2DDEE8A2}"/>
              </a:ext>
            </a:extLst>
          </p:cNvPr>
          <p:cNvSpPr txBox="1"/>
          <p:nvPr/>
        </p:nvSpPr>
        <p:spPr>
          <a:xfrm>
            <a:off x="3262709" y="1415516"/>
            <a:ext cx="1577944" cy="307777"/>
          </a:xfrm>
          <a:prstGeom prst="rect">
            <a:avLst/>
          </a:prstGeom>
          <a:noFill/>
        </p:spPr>
        <p:txBody>
          <a:bodyPr wrap="square" rtlCol="0">
            <a:spAutoFit/>
          </a:bodyPr>
          <a:lstStyle/>
          <a:p>
            <a:pPr algn="ctr"/>
            <a:r>
              <a:rPr lang="en-US" sz="1400" b="1">
                <a:solidFill>
                  <a:schemeClr val="accent2"/>
                </a:solidFill>
              </a:rPr>
              <a:t>Delivery/Birth</a:t>
            </a:r>
          </a:p>
        </p:txBody>
      </p:sp>
      <p:sp>
        <p:nvSpPr>
          <p:cNvPr id="32" name="TextBox 31">
            <a:extLst>
              <a:ext uri="{FF2B5EF4-FFF2-40B4-BE49-F238E27FC236}">
                <a16:creationId xmlns:a16="http://schemas.microsoft.com/office/drawing/2014/main" id="{B240375B-5617-5BC3-2BA3-BAF604E9626B}"/>
              </a:ext>
            </a:extLst>
          </p:cNvPr>
          <p:cNvSpPr txBox="1"/>
          <p:nvPr/>
        </p:nvSpPr>
        <p:spPr>
          <a:xfrm>
            <a:off x="4811534" y="1415516"/>
            <a:ext cx="4079078" cy="307777"/>
          </a:xfrm>
          <a:prstGeom prst="rect">
            <a:avLst/>
          </a:prstGeom>
          <a:noFill/>
        </p:spPr>
        <p:txBody>
          <a:bodyPr wrap="square" rtlCol="0">
            <a:spAutoFit/>
          </a:bodyPr>
          <a:lstStyle/>
          <a:p>
            <a:pPr algn="ctr"/>
            <a:r>
              <a:rPr lang="en-US" sz="1400" b="1">
                <a:solidFill>
                  <a:schemeClr val="accent4"/>
                </a:solidFill>
              </a:rPr>
              <a:t>After birth (postpartum)</a:t>
            </a:r>
          </a:p>
        </p:txBody>
      </p:sp>
      <p:cxnSp>
        <p:nvCxnSpPr>
          <p:cNvPr id="33" name="Straight Arrow Connector 32">
            <a:extLst>
              <a:ext uri="{FF2B5EF4-FFF2-40B4-BE49-F238E27FC236}">
                <a16:creationId xmlns:a16="http://schemas.microsoft.com/office/drawing/2014/main" id="{90CF1E02-0E95-6C29-52D6-BF88B0041AE8}"/>
              </a:ext>
            </a:extLst>
          </p:cNvPr>
          <p:cNvCxnSpPr>
            <a:cxnSpLocks/>
          </p:cNvCxnSpPr>
          <p:nvPr/>
        </p:nvCxnSpPr>
        <p:spPr>
          <a:xfrm>
            <a:off x="352541" y="1895490"/>
            <a:ext cx="8538071" cy="0"/>
          </a:xfrm>
          <a:prstGeom prst="straightConnector1">
            <a:avLst/>
          </a:prstGeom>
          <a:ln w="127000">
            <a:solidFill>
              <a:schemeClr val="accent4">
                <a:lumMod val="40000"/>
                <a:lumOff val="60000"/>
              </a:schemeClr>
            </a:solidFill>
            <a:headEnd w="sm" len="sm"/>
            <a:tailEnd type="triangle" w="sm" len="sm"/>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5A7535A1-C986-5F6C-5965-AC527FFAECA3}"/>
              </a:ext>
            </a:extLst>
          </p:cNvPr>
          <p:cNvSpPr txBox="1"/>
          <p:nvPr/>
        </p:nvSpPr>
        <p:spPr>
          <a:xfrm>
            <a:off x="352541" y="2076903"/>
            <a:ext cx="3699140" cy="276999"/>
          </a:xfrm>
          <a:prstGeom prst="rect">
            <a:avLst/>
          </a:prstGeom>
          <a:noFill/>
        </p:spPr>
        <p:txBody>
          <a:bodyPr wrap="square" rtlCol="0">
            <a:spAutoFit/>
          </a:bodyPr>
          <a:lstStyle/>
          <a:p>
            <a:pPr algn="ctr"/>
            <a:r>
              <a:rPr lang="en-US" sz="1200">
                <a:solidFill>
                  <a:schemeClr val="accent3"/>
                </a:solidFill>
              </a:rPr>
              <a:t>9 months (“prenatal”)</a:t>
            </a:r>
          </a:p>
        </p:txBody>
      </p:sp>
      <p:sp>
        <p:nvSpPr>
          <p:cNvPr id="38" name="TextBox 37">
            <a:extLst>
              <a:ext uri="{FF2B5EF4-FFF2-40B4-BE49-F238E27FC236}">
                <a16:creationId xmlns:a16="http://schemas.microsoft.com/office/drawing/2014/main" id="{422957E9-F4FE-7827-9AF0-14D2EFD00479}"/>
              </a:ext>
            </a:extLst>
          </p:cNvPr>
          <p:cNvSpPr txBox="1"/>
          <p:nvPr/>
        </p:nvSpPr>
        <p:spPr>
          <a:xfrm>
            <a:off x="3652266" y="2076903"/>
            <a:ext cx="705367" cy="461665"/>
          </a:xfrm>
          <a:prstGeom prst="rect">
            <a:avLst/>
          </a:prstGeom>
          <a:noFill/>
        </p:spPr>
        <p:txBody>
          <a:bodyPr wrap="square" rtlCol="0">
            <a:spAutoFit/>
          </a:bodyPr>
          <a:lstStyle/>
          <a:p>
            <a:pPr algn="r"/>
            <a:r>
              <a:rPr lang="en-US" sz="1200">
                <a:solidFill>
                  <a:schemeClr val="accent2"/>
                </a:solidFill>
              </a:rPr>
              <a:t>Day of delivery</a:t>
            </a:r>
          </a:p>
        </p:txBody>
      </p:sp>
      <p:sp>
        <p:nvSpPr>
          <p:cNvPr id="40" name="TextBox 39">
            <a:extLst>
              <a:ext uri="{FF2B5EF4-FFF2-40B4-BE49-F238E27FC236}">
                <a16:creationId xmlns:a16="http://schemas.microsoft.com/office/drawing/2014/main" id="{46BC0A3C-1288-DEAA-23F7-F2E5F7B2F763}"/>
              </a:ext>
            </a:extLst>
          </p:cNvPr>
          <p:cNvSpPr txBox="1"/>
          <p:nvPr/>
        </p:nvSpPr>
        <p:spPr>
          <a:xfrm>
            <a:off x="4811535" y="2076903"/>
            <a:ext cx="4079078" cy="461665"/>
          </a:xfrm>
          <a:prstGeom prst="rect">
            <a:avLst/>
          </a:prstGeom>
          <a:noFill/>
        </p:spPr>
        <p:txBody>
          <a:bodyPr wrap="square" rtlCol="0">
            <a:spAutoFit/>
          </a:bodyPr>
          <a:lstStyle/>
          <a:p>
            <a:pPr algn="ctr"/>
            <a:r>
              <a:rPr lang="en-US" sz="1200">
                <a:solidFill>
                  <a:schemeClr val="accent4"/>
                </a:solidFill>
              </a:rPr>
              <a:t>“Late” maternal deaths </a:t>
            </a:r>
            <a:br>
              <a:rPr lang="en-US" sz="1200">
                <a:solidFill>
                  <a:schemeClr val="accent4"/>
                </a:solidFill>
              </a:rPr>
            </a:br>
            <a:r>
              <a:rPr lang="en-US" sz="1200">
                <a:solidFill>
                  <a:schemeClr val="accent4"/>
                </a:solidFill>
              </a:rPr>
              <a:t>(days 43–365 postpartum)</a:t>
            </a:r>
          </a:p>
        </p:txBody>
      </p:sp>
      <p:sp>
        <p:nvSpPr>
          <p:cNvPr id="42" name="TextBox 41">
            <a:extLst>
              <a:ext uri="{FF2B5EF4-FFF2-40B4-BE49-F238E27FC236}">
                <a16:creationId xmlns:a16="http://schemas.microsoft.com/office/drawing/2014/main" id="{F494DB68-F75C-6922-ECAB-86A639034668}"/>
              </a:ext>
            </a:extLst>
          </p:cNvPr>
          <p:cNvSpPr txBox="1"/>
          <p:nvPr/>
        </p:nvSpPr>
        <p:spPr>
          <a:xfrm>
            <a:off x="4299857" y="2076903"/>
            <a:ext cx="1625274" cy="646331"/>
          </a:xfrm>
          <a:prstGeom prst="rect">
            <a:avLst/>
          </a:prstGeom>
          <a:noFill/>
        </p:spPr>
        <p:txBody>
          <a:bodyPr wrap="square" rtlCol="0">
            <a:spAutoFit/>
          </a:bodyPr>
          <a:lstStyle/>
          <a:p>
            <a:r>
              <a:rPr lang="en-US" sz="1200">
                <a:solidFill>
                  <a:schemeClr val="accent2">
                    <a:lumMod val="75000"/>
                  </a:schemeClr>
                </a:solidFill>
              </a:rPr>
              <a:t>Postpartum </a:t>
            </a:r>
            <a:br>
              <a:rPr lang="en-US" sz="1200">
                <a:solidFill>
                  <a:schemeClr val="accent2">
                    <a:lumMod val="75000"/>
                  </a:schemeClr>
                </a:solidFill>
              </a:rPr>
            </a:br>
            <a:r>
              <a:rPr lang="en-US" sz="1200">
                <a:solidFill>
                  <a:schemeClr val="accent2">
                    <a:lumMod val="75000"/>
                  </a:schemeClr>
                </a:solidFill>
              </a:rPr>
              <a:t>deaths </a:t>
            </a:r>
            <a:br>
              <a:rPr lang="en-US" sz="1200">
                <a:solidFill>
                  <a:schemeClr val="accent2">
                    <a:lumMod val="75000"/>
                  </a:schemeClr>
                </a:solidFill>
              </a:rPr>
            </a:br>
            <a:r>
              <a:rPr lang="en-US" sz="1200">
                <a:solidFill>
                  <a:schemeClr val="accent2">
                    <a:lumMod val="75000"/>
                  </a:schemeClr>
                </a:solidFill>
              </a:rPr>
              <a:t>(days 1–42)</a:t>
            </a:r>
          </a:p>
        </p:txBody>
      </p:sp>
      <p:sp>
        <p:nvSpPr>
          <p:cNvPr id="45" name="TextBox 44">
            <a:extLst>
              <a:ext uri="{FF2B5EF4-FFF2-40B4-BE49-F238E27FC236}">
                <a16:creationId xmlns:a16="http://schemas.microsoft.com/office/drawing/2014/main" id="{8265B345-1A06-C997-F627-EF8D0C041601}"/>
              </a:ext>
            </a:extLst>
          </p:cNvPr>
          <p:cNvSpPr txBox="1"/>
          <p:nvPr/>
        </p:nvSpPr>
        <p:spPr>
          <a:xfrm>
            <a:off x="5019823" y="5144134"/>
            <a:ext cx="2687451" cy="307777"/>
          </a:xfrm>
          <a:prstGeom prst="rect">
            <a:avLst/>
          </a:prstGeom>
          <a:noFill/>
        </p:spPr>
        <p:txBody>
          <a:bodyPr wrap="square" rtlCol="0">
            <a:spAutoFit/>
          </a:bodyPr>
          <a:lstStyle/>
          <a:p>
            <a:pPr algn="ctr"/>
            <a:r>
              <a:rPr lang="en-US" sz="1400" b="1">
                <a:solidFill>
                  <a:schemeClr val="accent4"/>
                </a:solidFill>
              </a:rPr>
              <a:t>65% postpartum (after birth)</a:t>
            </a:r>
          </a:p>
        </p:txBody>
      </p:sp>
      <p:sp>
        <p:nvSpPr>
          <p:cNvPr id="47" name="Left Brace 46">
            <a:extLst>
              <a:ext uri="{FF2B5EF4-FFF2-40B4-BE49-F238E27FC236}">
                <a16:creationId xmlns:a16="http://schemas.microsoft.com/office/drawing/2014/main" id="{086693CC-6DD0-D259-AE90-B6603ADDF5BB}"/>
              </a:ext>
            </a:extLst>
          </p:cNvPr>
          <p:cNvSpPr/>
          <p:nvPr/>
        </p:nvSpPr>
        <p:spPr>
          <a:xfrm rot="16200000">
            <a:off x="6232154" y="2435268"/>
            <a:ext cx="300499" cy="5016416"/>
          </a:xfrm>
          <a:prstGeom prst="leftBrace">
            <a:avLst>
              <a:gd name="adj1" fmla="val 105582"/>
              <a:gd name="adj2" fmla="val 49549"/>
            </a:avLst>
          </a:prstGeom>
          <a:ln w="22225" cap="rnd">
            <a:gradFill>
              <a:gsLst>
                <a:gs pos="50000">
                  <a:schemeClr val="accent2"/>
                </a:gs>
                <a:gs pos="0">
                  <a:schemeClr val="accent2">
                    <a:lumMod val="75000"/>
                  </a:schemeClr>
                </a:gs>
                <a:gs pos="100000">
                  <a:schemeClr val="accent4"/>
                </a:gs>
              </a:gsLst>
              <a:lin ang="5400000" scaled="1"/>
            </a:gra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5" name="Straight Arrow Connector 34">
            <a:extLst>
              <a:ext uri="{FF2B5EF4-FFF2-40B4-BE49-F238E27FC236}">
                <a16:creationId xmlns:a16="http://schemas.microsoft.com/office/drawing/2014/main" id="{E04DFE23-517C-8CDF-04A8-3EAB3C7FE0EB}"/>
              </a:ext>
            </a:extLst>
          </p:cNvPr>
          <p:cNvCxnSpPr>
            <a:cxnSpLocks/>
          </p:cNvCxnSpPr>
          <p:nvPr/>
        </p:nvCxnSpPr>
        <p:spPr>
          <a:xfrm>
            <a:off x="4051681" y="1895490"/>
            <a:ext cx="273343" cy="0"/>
          </a:xfrm>
          <a:prstGeom prst="straightConnector1">
            <a:avLst/>
          </a:prstGeom>
          <a:ln w="127000">
            <a:solidFill>
              <a:schemeClr val="accent2"/>
            </a:solidFill>
            <a:headEnd w="sm" len="sm"/>
            <a:tailEnd type="none" w="sm" len="sm"/>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8D0DD36C-E581-6560-C2D2-8D9933E0C830}"/>
              </a:ext>
            </a:extLst>
          </p:cNvPr>
          <p:cNvCxnSpPr>
            <a:cxnSpLocks/>
          </p:cNvCxnSpPr>
          <p:nvPr/>
        </p:nvCxnSpPr>
        <p:spPr>
          <a:xfrm>
            <a:off x="335966" y="1895490"/>
            <a:ext cx="3715715" cy="0"/>
          </a:xfrm>
          <a:prstGeom prst="straightConnector1">
            <a:avLst/>
          </a:prstGeom>
          <a:ln w="127000">
            <a:solidFill>
              <a:schemeClr val="accent3"/>
            </a:solidFill>
            <a:headEnd w="sm" len="sm"/>
            <a:tailEnd type="none" w="sm" len="sm"/>
          </a:ln>
        </p:spPr>
        <p:style>
          <a:lnRef idx="1">
            <a:schemeClr val="accent1"/>
          </a:lnRef>
          <a:fillRef idx="0">
            <a:schemeClr val="accent1"/>
          </a:fillRef>
          <a:effectRef idx="0">
            <a:schemeClr val="accent1"/>
          </a:effectRef>
          <a:fontRef idx="minor">
            <a:schemeClr val="tx1"/>
          </a:fontRef>
        </p:style>
      </p:cxnSp>
      <p:sp>
        <p:nvSpPr>
          <p:cNvPr id="49" name="Oval 48">
            <a:extLst>
              <a:ext uri="{FF2B5EF4-FFF2-40B4-BE49-F238E27FC236}">
                <a16:creationId xmlns:a16="http://schemas.microsoft.com/office/drawing/2014/main" id="{71EC3DBB-0E92-1590-427D-39969F7CC89D}"/>
              </a:ext>
            </a:extLst>
          </p:cNvPr>
          <p:cNvSpPr>
            <a:spLocks/>
          </p:cNvSpPr>
          <p:nvPr/>
        </p:nvSpPr>
        <p:spPr>
          <a:xfrm>
            <a:off x="3919279" y="1755317"/>
            <a:ext cx="274320" cy="27432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1" name="Straight Arrow Connector 50">
            <a:extLst>
              <a:ext uri="{FF2B5EF4-FFF2-40B4-BE49-F238E27FC236}">
                <a16:creationId xmlns:a16="http://schemas.microsoft.com/office/drawing/2014/main" id="{BD21C0A5-8172-BCD0-ADC6-7AD9372318F8}"/>
              </a:ext>
            </a:extLst>
          </p:cNvPr>
          <p:cNvCxnSpPr>
            <a:cxnSpLocks/>
          </p:cNvCxnSpPr>
          <p:nvPr/>
        </p:nvCxnSpPr>
        <p:spPr>
          <a:xfrm>
            <a:off x="4315693" y="1895490"/>
            <a:ext cx="486510" cy="0"/>
          </a:xfrm>
          <a:prstGeom prst="straightConnector1">
            <a:avLst/>
          </a:prstGeom>
          <a:ln w="127000">
            <a:solidFill>
              <a:schemeClr val="accent2">
                <a:lumMod val="75000"/>
              </a:schemeClr>
            </a:solidFill>
            <a:headEnd w="sm" len="sm"/>
            <a:tailEnd type="none" w="sm" len="sm"/>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2785080E-27F9-FB3B-4ACF-740673A12C06}"/>
              </a:ext>
            </a:extLst>
          </p:cNvPr>
          <p:cNvSpPr/>
          <p:nvPr/>
        </p:nvSpPr>
        <p:spPr>
          <a:xfrm>
            <a:off x="215381" y="1755317"/>
            <a:ext cx="274320" cy="274320"/>
          </a:xfrm>
          <a:prstGeom prst="ellipse">
            <a:avLst/>
          </a:prstGeom>
          <a:solidFill>
            <a:schemeClr val="accent3">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6440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Placeholder 5">
            <a:extLst>
              <a:ext uri="{FF2B5EF4-FFF2-40B4-BE49-F238E27FC236}">
                <a16:creationId xmlns:a16="http://schemas.microsoft.com/office/drawing/2014/main" id="{435073AA-3DCC-6554-666F-7D1D1C88EE36}"/>
              </a:ext>
            </a:extLst>
          </p:cNvPr>
          <p:cNvGraphicFramePr>
            <a:graphicFrameLocks noGrp="1"/>
          </p:cNvGraphicFramePr>
          <p:nvPr>
            <p:ph type="chart" sz="quarter" idx="19"/>
            <p:extLst>
              <p:ext uri="{D42A27DB-BD31-4B8C-83A1-F6EECF244321}">
                <p14:modId xmlns:p14="http://schemas.microsoft.com/office/powerpoint/2010/main" val="2953266350"/>
              </p:ext>
            </p:extLst>
          </p:nvPr>
        </p:nvGraphicFramePr>
        <p:xfrm>
          <a:off x="71438" y="1190625"/>
          <a:ext cx="8961437" cy="4100466"/>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71499" y="5739484"/>
            <a:ext cx="8961120" cy="453602"/>
          </a:xfrm>
        </p:spPr>
        <p:txBody>
          <a:bodyPr lIns="0" tIns="0" rIns="0" bIns="0"/>
          <a:lstStyle/>
          <a:p>
            <a:r>
              <a:rPr lang="en-US" spc="-20" dirty="0"/>
              <a:t>Note: * The sum figures shown to the right of the horizontal bars do not reflect the total maternity care workforce, since primary care physicians/family practitioners also deliver some care in many countries (not shown here). Each sum may not reflect the arithmetic sum of figures shown for ob-gyn and midwife providers because calculations were performed on exact figures, while the graph presents rounded figures.</a:t>
            </a:r>
          </a:p>
          <a:p>
            <a:r>
              <a:rPr lang="en-US" dirty="0"/>
              <a:t>Data: OECD Health Statistics 2023 data extracted on February 29, 2024, representing “practicing midwives” for all countries except CAN, CHL, and US, where data reflect midwives “licensed to practice.” Data for professionals “licensed to practice” tend to be higher than data for “professionally active,” while numbers of “practicing” professionals tend to be the lowest. 2021 data for FRA, GER, NETH, NZ, NOR, SWIZ, and US (ob-gyns); 2020 data for AUS, CAN, CHL, JPN, KOR (ob-gyns), SWE, and UK; 2016 for US (midwives); 2015 for KOR (midwives).</a:t>
            </a:r>
          </a:p>
        </p:txBody>
      </p:sp>
      <p:sp>
        <p:nvSpPr>
          <p:cNvPr id="10" name="Text Placeholder 9">
            <a:extLst>
              <a:ext uri="{FF2B5EF4-FFF2-40B4-BE49-F238E27FC236}">
                <a16:creationId xmlns:a16="http://schemas.microsoft.com/office/drawing/2014/main" id="{B3B3D9DC-4427-237F-2C72-C23FDF79A26D}"/>
              </a:ext>
            </a:extLst>
          </p:cNvPr>
          <p:cNvSpPr>
            <a:spLocks noGrp="1"/>
          </p:cNvSpPr>
          <p:nvPr>
            <p:ph type="body" sz="quarter" idx="25"/>
          </p:nvPr>
        </p:nvSpPr>
        <p:spPr>
          <a:xfrm>
            <a:off x="71438" y="890314"/>
            <a:ext cx="8961120" cy="251315"/>
          </a:xfrm>
        </p:spPr>
        <p:txBody>
          <a:bodyPr/>
          <a:lstStyle/>
          <a:p>
            <a:r>
              <a:rPr lang="en-US"/>
              <a:t>Number of providers (head counts) per 1,000 live births*</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a:t>The U.S. and Canada continue to have the lowest supplies of midwives and ob-gyns.</a:t>
            </a:r>
          </a:p>
        </p:txBody>
      </p:sp>
    </p:spTree>
    <p:extLst>
      <p:ext uri="{BB962C8B-B14F-4D97-AF65-F5344CB8AC3E}">
        <p14:creationId xmlns:p14="http://schemas.microsoft.com/office/powerpoint/2010/main" val="1859500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71499" y="5739484"/>
            <a:ext cx="8961120" cy="453602"/>
          </a:xfrm>
        </p:spPr>
        <p:txBody>
          <a:bodyPr lIns="0" tIns="0" rIns="0" bIns="0"/>
          <a:lstStyle/>
          <a:p>
            <a:r>
              <a:rPr lang="en-US"/>
              <a:t>Notes: All country numbers reflect 2022 data. Information refers to paid maternity, paternity, parental and home-care leave entitlements to care for young children in place as of April 2022. Data reflect entitlements at the national or federal level only. It is assumed that: the relevant birth is of a healthy single child who is the first child in the household. For more details on assumptions, methodology, and definitions, see </a:t>
            </a:r>
            <a:r>
              <a:rPr lang="en-US" err="1"/>
              <a:t>Organisation</a:t>
            </a:r>
            <a:r>
              <a:rPr lang="en-US"/>
              <a:t> for Economic Co-operation and Development, “</a:t>
            </a:r>
            <a:r>
              <a:rPr lang="en-US">
                <a:hlinkClick r:id="rId2"/>
              </a:rPr>
              <a:t>PF2.1. Parental Leave Systems</a:t>
            </a:r>
            <a:r>
              <a:rPr lang="en-US"/>
              <a:t>,” last updated Dec. 2022. SWE does not have a separate maternity leave scheme. For AUS, it is assumed that mothers take the first 12-week block of Parental Leave Pay right after birth are recorded as maternity leave. For NZ, the weeks of primary care leave are recorded as maternity leave. For JPN, the periods of parental leave that are earmarked for fathers and mothers must be used simultaneously if both parents are to use the entirety of their entitlement.</a:t>
            </a:r>
          </a:p>
          <a:p>
            <a:r>
              <a:rPr lang="en-US"/>
              <a:t>Data: OECD Health Statistics, 2023.</a:t>
            </a:r>
          </a:p>
        </p:txBody>
      </p:sp>
      <p:sp>
        <p:nvSpPr>
          <p:cNvPr id="11" name="Text Placeholder 10">
            <a:extLst>
              <a:ext uri="{FF2B5EF4-FFF2-40B4-BE49-F238E27FC236}">
                <a16:creationId xmlns:a16="http://schemas.microsoft.com/office/drawing/2014/main" id="{691EA90B-A883-E8E2-7613-B5FF801CC184}"/>
              </a:ext>
            </a:extLst>
          </p:cNvPr>
          <p:cNvSpPr>
            <a:spLocks noGrp="1"/>
          </p:cNvSpPr>
          <p:nvPr>
            <p:ph type="body" sz="quarter" idx="25"/>
          </p:nvPr>
        </p:nvSpPr>
        <p:spPr/>
        <p:txBody>
          <a:bodyPr/>
          <a:lstStyle/>
          <a:p>
            <a:r>
              <a:rPr lang="en-US" sz="1100" i="1">
                <a:solidFill>
                  <a:srgbClr val="1A1A1A"/>
                </a:solidFill>
                <a:latin typeface="Arial" panose="020B0604020202020204"/>
              </a:rPr>
              <a:t>Total weeks of federally mandated paid maternity, parental, and home care leave available</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sz="2000" dirty="0">
                <a:effectLst/>
              </a:rPr>
              <a:t>The U.S. stands alone as the only high-income country where there is no federally mandated paid leave policy.</a:t>
            </a:r>
            <a:endParaRPr lang="en-US" sz="2000" dirty="0"/>
          </a:p>
        </p:txBody>
      </p:sp>
      <p:graphicFrame>
        <p:nvGraphicFramePr>
          <p:cNvPr id="12" name="Chart Placeholder 5">
            <a:extLst>
              <a:ext uri="{FF2B5EF4-FFF2-40B4-BE49-F238E27FC236}">
                <a16:creationId xmlns:a16="http://schemas.microsoft.com/office/drawing/2014/main" id="{598DD448-731B-EAFC-138B-D1732E995856}"/>
              </a:ext>
            </a:extLst>
          </p:cNvPr>
          <p:cNvGraphicFramePr>
            <a:graphicFrameLocks noGrp="1"/>
          </p:cNvGraphicFramePr>
          <p:nvPr>
            <p:ph type="chart" sz="quarter" idx="19"/>
            <p:extLst>
              <p:ext uri="{D42A27DB-BD31-4B8C-83A1-F6EECF244321}">
                <p14:modId xmlns:p14="http://schemas.microsoft.com/office/powerpoint/2010/main" val="143003236"/>
              </p:ext>
            </p:extLst>
          </p:nvPr>
        </p:nvGraphicFramePr>
        <p:xfrm>
          <a:off x="71438" y="1190625"/>
          <a:ext cx="8961437" cy="4127995"/>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a:extLst>
              <a:ext uri="{FF2B5EF4-FFF2-40B4-BE49-F238E27FC236}">
                <a16:creationId xmlns:a16="http://schemas.microsoft.com/office/drawing/2014/main" id="{31F5B481-1D72-FDBB-00E3-AEC475DB0D27}"/>
              </a:ext>
            </a:extLst>
          </p:cNvPr>
          <p:cNvSpPr/>
          <p:nvPr/>
        </p:nvSpPr>
        <p:spPr>
          <a:xfrm>
            <a:off x="224381" y="4658394"/>
            <a:ext cx="612648" cy="680912"/>
          </a:xfrm>
          <a:prstGeom prst="rect">
            <a:avLst/>
          </a:prstGeom>
          <a:noFill/>
          <a:ln w="28575">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2849107"/>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9e91428-62e1-404e-8dba-d479e0ef01ba">
      <Terms xmlns="http://schemas.microsoft.com/office/infopath/2007/PartnerControls"/>
    </lcf76f155ced4ddcb4097134ff3c332f>
    <TaxCatchAll xmlns="fd0705cf-2316-48c0-96f8-e5d689de0d99" xsi:nil="true"/>
    <SharedWithUsers xmlns="fd0705cf-2316-48c0-96f8-e5d689de0d99">
      <UserInfo>
        <DisplayName>Chris Hollander</DisplayName>
        <AccountId>50</AccountId>
        <AccountType/>
      </UserInfo>
      <UserInfo>
        <DisplayName>Reginald Williams</DisplayName>
        <AccountId>28</AccountId>
        <AccountType/>
      </UserInfo>
      <UserInfo>
        <DisplayName>Rachel Nuzum</DisplayName>
        <AccountId>252</AccountId>
        <AccountType/>
      </UserInfo>
      <UserInfo>
        <DisplayName>Laurie Zephyrin</DisplayName>
        <AccountId>171</AccountId>
        <AccountType/>
      </UserInfo>
      <UserInfo>
        <DisplayName>Evan Gumas</DisplayName>
        <AccountId>1386</AccountId>
        <AccountType/>
      </UserInfo>
      <UserInfo>
        <DisplayName>Bethanne Fox</DisplayName>
        <AccountId>51</AccountId>
        <AccountType/>
      </UserInfo>
      <UserInfo>
        <DisplayName>Samantha Chase</DisplayName>
        <AccountId>250</AccountId>
        <AccountType/>
      </UserInfo>
      <UserInfo>
        <DisplayName>Relebohile Masitha</DisplayName>
        <AccountId>2887</AccountId>
        <AccountType/>
      </UserInfo>
      <UserInfo>
        <DisplayName>Munira Gunja</DisplayName>
        <AccountId>169</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55e2fa07091cec809b80708a24f3f318">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8fb5a0b2b8ae7656edeed815dfadd452"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5D0ABD-DAEB-4BE3-8B19-55FE6BB1131A}">
  <ds:schemaRefs>
    <ds:schemaRef ds:uri="http://schemas.microsoft.com/sharepoint/v3/contenttype/forms"/>
  </ds:schemaRefs>
</ds:datastoreItem>
</file>

<file path=customXml/itemProps2.xml><?xml version="1.0" encoding="utf-8"?>
<ds:datastoreItem xmlns:ds="http://schemas.openxmlformats.org/officeDocument/2006/customXml" ds:itemID="{E2454087-5C9C-49BF-B9AE-7193798D4847}">
  <ds:schemaRefs>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dcmitype/"/>
    <ds:schemaRef ds:uri="fd0705cf-2316-48c0-96f8-e5d689de0d99"/>
    <ds:schemaRef ds:uri="29e91428-62e1-404e-8dba-d479e0ef01ba"/>
    <ds:schemaRef ds:uri="http://purl.org/dc/elements/1.1/"/>
  </ds:schemaRefs>
</ds:datastoreItem>
</file>

<file path=customXml/itemProps3.xml><?xml version="1.0" encoding="utf-8"?>
<ds:datastoreItem xmlns:ds="http://schemas.openxmlformats.org/officeDocument/2006/customXml" ds:itemID="{E99771EF-E7A4-4D3C-A7F3-D850C42D99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1583</TotalTime>
  <Words>1154</Words>
  <Application>Microsoft Office PowerPoint</Application>
  <PresentationFormat>On-screen Show (4:3)</PresentationFormat>
  <Paragraphs>46</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Georgia</vt:lpstr>
      <vt:lpstr>Lato</vt:lpstr>
      <vt:lpstr>CMWF_2021</vt:lpstr>
      <vt:lpstr>The United States continues to have the highest maternal death rate, with the rate for Black women by far the highest of any group.</vt:lpstr>
      <vt:lpstr>While the maternal mortality rate increased in several countries during the COVID-19 pandemic, the rate has begun to decline since then.</vt:lpstr>
      <vt:lpstr>Two-thirds of U.S. pregnancy-related deaths occur during the postpartum period.</vt:lpstr>
      <vt:lpstr>The U.S. and Canada continue to have the lowest supplies of midwives and ob-gyns.</vt:lpstr>
      <vt:lpstr>The U.S. stands alone as the only high-income country where there is no federally mandated paid leave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Insights into the U.S. Maternal Mortality Crisis: An International Comparison</dc:title>
  <dc:creator>mg@cmwf.org;eg@cmwf.org;rm@cmwf.org;lz@cmwf.org</dc:creator>
  <cp:lastModifiedBy>Paul Frame</cp:lastModifiedBy>
  <cp:revision>2</cp:revision>
  <dcterms:created xsi:type="dcterms:W3CDTF">2022-08-24T19:14:32Z</dcterms:created>
  <dcterms:modified xsi:type="dcterms:W3CDTF">2024-05-17T15:11:04Z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0x0101003ADB2CA38FBBC1428DB187BDD036B8B1</vt:lpwstr>
  </property>
</Properties>
</file>