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42" r:id="rId4"/>
  </p:sldMasterIdLst>
  <p:notesMasterIdLst>
    <p:notesMasterId r:id="rId10"/>
  </p:notesMasterIdLst>
  <p:handoutMasterIdLst>
    <p:handoutMasterId r:id="rId11"/>
  </p:handoutMasterIdLst>
  <p:sldIdLst>
    <p:sldId id="530" r:id="rId5"/>
    <p:sldId id="262" r:id="rId6"/>
    <p:sldId id="533" r:id="rId7"/>
    <p:sldId id="534" r:id="rId8"/>
    <p:sldId id="532" r:id="rId9"/>
  </p:sldIdLst>
  <p:sldSz cx="9144000" cy="6858000" type="screen4x3"/>
  <p:notesSz cx="7010400" cy="9296400"/>
  <p:defaultTextStyle>
    <a:defPPr>
      <a:defRPr lang="en-US"/>
    </a:defPPr>
    <a:lvl1pPr marL="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1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5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CEF232D-A6DF-A245-F613-C0680BF9C2CF}" name="Chris Hollander" initials="CH" userId="S::CAH@CMWF.org::45bf6f1b-2827-4b00-a19f-e2c1d925869e" providerId="AD"/>
  <p188:author id="{EF225733-5D94-4707-4674-3EE08DEA1D1E}" name="Christina Ramsay" initials="CR" userId="S::cr@cmwf.org::8ead293d-35ab-4fb1-bfd1-8323c2c646a5" providerId="AD"/>
  <p188:author id="{F769923B-76B7-90C8-A46F-C6815CA1A7AD}" name="Paul Frame" initials="PF" userId="S::PF@CMWF.org::ded3f5c5-00e7-408d-9358-fc292cfa5078" providerId="AD"/>
  <p188:author id="{9CE0CAF8-EE4E-1962-E99A-B0922BC814E6}" name="Gretchen Jacobson" initials="GJ" userId="S::gj@cmwf.org::efdee43f-1bd1-4dd3-a09c-b4ee2bb08f7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arry A. Scholl" initials="BAS" lastIdx="32" clrIdx="6">
    <p:extLst>
      <p:ext uri="{19B8F6BF-5375-455C-9EA6-DF929625EA0E}">
        <p15:presenceInfo xmlns:p15="http://schemas.microsoft.com/office/powerpoint/2012/main" userId="S-1-5-21-1004529278-3813118908-2288687658-1188" providerId="AD"/>
      </p:ext>
    </p:extLst>
  </p:cmAuthor>
  <p:cmAuthor id="1" name="Purnendu Biswas" initials="PB" lastIdx="1" clrIdx="0"/>
  <p:cmAuthor id="8" name="Akeiisa Coleman" initials="AC" lastIdx="6" clrIdx="7">
    <p:extLst>
      <p:ext uri="{19B8F6BF-5375-455C-9EA6-DF929625EA0E}">
        <p15:presenceInfo xmlns:p15="http://schemas.microsoft.com/office/powerpoint/2012/main" userId="Akeiisa Coleman" providerId="None"/>
      </p:ext>
    </p:extLst>
  </p:cmAuthor>
  <p:cmAuthor id="2" name="Don Moulds" initials="DM" lastIdx="4" clrIdx="1"/>
  <p:cmAuthor id="9" name="Rachel Nuzum" initials="RN" lastIdx="13" clrIdx="8"/>
  <p:cmAuthor id="3" name="Shanoor Seervai" initials="SS" lastIdx="2" clrIdx="2"/>
  <p:cmAuthor id="4" name="Jen Wilson" initials="JW" lastIdx="1" clrIdx="3"/>
  <p:cmAuthor id="5" name="Jen Wilson" initials="JW [2]" lastIdx="1" clrIdx="4"/>
  <p:cmAuthor id="6" name="Samantha Chase" initials="SC" lastIdx="58" clrIdx="5">
    <p:extLst>
      <p:ext uri="{19B8F6BF-5375-455C-9EA6-DF929625EA0E}">
        <p15:presenceInfo xmlns:p15="http://schemas.microsoft.com/office/powerpoint/2012/main" userId="S-1-5-21-1004529278-3813118908-2288687658-26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B0C8"/>
    <a:srgbClr val="65A591"/>
    <a:srgbClr val="D3AC4C"/>
    <a:srgbClr val="31596E"/>
    <a:srgbClr val="FFFFFF"/>
    <a:srgbClr val="F08661"/>
    <a:srgbClr val="142B41"/>
    <a:srgbClr val="1F638B"/>
    <a:srgbClr val="3AA2AD"/>
    <a:srgbClr val="297F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418D9B-AD05-5A4E-8B64-3ECECE2184FA}" v="393" dt="2024-03-04T21:22:51.444"/>
    <p1510:client id="{FEF2E921-D2B5-4DB7-8702-9EBB45E12008}" v="5" dt="2024-03-04T22:46:02.1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1422" autoAdjust="0"/>
  </p:normalViewPr>
  <p:slideViewPr>
    <p:cSldViewPr snapToGrid="0">
      <p:cViewPr varScale="1">
        <p:scale>
          <a:sx n="104" d="100"/>
          <a:sy n="104" d="100"/>
        </p:scale>
        <p:origin x="1776" y="108"/>
      </p:cViewPr>
      <p:guideLst>
        <p:guide orient="horz" pos="1571"/>
        <p:guide pos="2988"/>
        <p:guide orient="horz" pos="1095"/>
        <p:guide pos="249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FEF2E921-D2B5-4DB7-8702-9EBB45E12008}"/>
    <pc:docChg chg="modSld">
      <pc:chgData name="Paul Frame" userId="ded3f5c5-00e7-408d-9358-fc292cfa5078" providerId="ADAL" clId="{FEF2E921-D2B5-4DB7-8702-9EBB45E12008}" dt="2024-03-04T22:49:05.713" v="9" actId="6549"/>
      <pc:docMkLst>
        <pc:docMk/>
      </pc:docMkLst>
      <pc:sldChg chg="modNotesTx">
        <pc:chgData name="Paul Frame" userId="ded3f5c5-00e7-408d-9358-fc292cfa5078" providerId="ADAL" clId="{FEF2E921-D2B5-4DB7-8702-9EBB45E12008}" dt="2024-03-04T22:48:48.116" v="6" actId="6549"/>
        <pc:sldMkLst>
          <pc:docMk/>
          <pc:sldMk cId="616835605" sldId="262"/>
        </pc:sldMkLst>
      </pc:sldChg>
      <pc:sldChg chg="modSp mod">
        <pc:chgData name="Paul Frame" userId="ded3f5c5-00e7-408d-9358-fc292cfa5078" providerId="ADAL" clId="{FEF2E921-D2B5-4DB7-8702-9EBB45E12008}" dt="2024-03-04T22:47:08.827" v="5" actId="207"/>
        <pc:sldMkLst>
          <pc:docMk/>
          <pc:sldMk cId="4181953663" sldId="532"/>
        </pc:sldMkLst>
        <pc:spChg chg="mod">
          <ac:chgData name="Paul Frame" userId="ded3f5c5-00e7-408d-9358-fc292cfa5078" providerId="ADAL" clId="{FEF2E921-D2B5-4DB7-8702-9EBB45E12008}" dt="2024-03-04T22:47:08.827" v="5" actId="207"/>
          <ac:spMkLst>
            <pc:docMk/>
            <pc:sldMk cId="4181953663" sldId="532"/>
            <ac:spMk id="24" creationId="{EF51357B-2529-41C8-5112-09DFC40133DF}"/>
          </ac:spMkLst>
        </pc:spChg>
      </pc:sldChg>
      <pc:sldChg chg="modSp mod modNotesTx">
        <pc:chgData name="Paul Frame" userId="ded3f5c5-00e7-408d-9358-fc292cfa5078" providerId="ADAL" clId="{FEF2E921-D2B5-4DB7-8702-9EBB45E12008}" dt="2024-03-04T22:48:57.304" v="7" actId="6549"/>
        <pc:sldMkLst>
          <pc:docMk/>
          <pc:sldMk cId="769252014" sldId="533"/>
        </pc:sldMkLst>
        <pc:spChg chg="mod">
          <ac:chgData name="Paul Frame" userId="ded3f5c5-00e7-408d-9358-fc292cfa5078" providerId="ADAL" clId="{FEF2E921-D2B5-4DB7-8702-9EBB45E12008}" dt="2024-03-04T22:46:56.777" v="2" actId="20577"/>
          <ac:spMkLst>
            <pc:docMk/>
            <pc:sldMk cId="769252014" sldId="533"/>
            <ac:spMk id="17" creationId="{E0436FE9-D675-2F11-7E6E-33D4C88F9833}"/>
          </ac:spMkLst>
        </pc:spChg>
      </pc:sldChg>
      <pc:sldChg chg="modNotesTx">
        <pc:chgData name="Paul Frame" userId="ded3f5c5-00e7-408d-9358-fc292cfa5078" providerId="ADAL" clId="{FEF2E921-D2B5-4DB7-8702-9EBB45E12008}" dt="2024-03-04T22:49:05.713" v="9" actId="6549"/>
        <pc:sldMkLst>
          <pc:docMk/>
          <pc:sldMk cId="468483059" sldId="53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0110740160138819E-2"/>
          <c:w val="1"/>
          <c:h val="0.900073328985807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Expected Average Change in MA Revenue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01F-A54D-A0DA-89DD3E46CD6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0.00%</c:formatCode>
                <c:ptCount val="10"/>
                <c:pt idx="0">
                  <c:v>-4.07E-2</c:v>
                </c:pt>
                <c:pt idx="1">
                  <c:v>3.2500000000000001E-2</c:v>
                </c:pt>
                <c:pt idx="2">
                  <c:v>3.0800000000000001E-2</c:v>
                </c:pt>
                <c:pt idx="3">
                  <c:v>2.9499999999999998E-2</c:v>
                </c:pt>
                <c:pt idx="4">
                  <c:v>3.4000000000000002E-2</c:v>
                </c:pt>
                <c:pt idx="5">
                  <c:v>2.53E-2</c:v>
                </c:pt>
                <c:pt idx="6">
                  <c:v>1.66E-2</c:v>
                </c:pt>
                <c:pt idx="7">
                  <c:v>4.0800000000000003E-2</c:v>
                </c:pt>
                <c:pt idx="8">
                  <c:v>8.5000000000000006E-2</c:v>
                </c:pt>
                <c:pt idx="9">
                  <c:v>3.32E-2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1F-A54D-A0DA-89DD3E46CD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38698271"/>
        <c:axId val="238695359"/>
      </c:barChar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8698271"/>
        <c:axId val="238695359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Annual Change in Consumer Price Index (CPI) - Medical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Sheet1!$A$2:$A$11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Sheet1!$C$2:$C$11</c15:sqref>
                        </c15:formulaRef>
                      </c:ext>
                    </c:extLst>
                    <c:numCache>
                      <c:formatCode>0.00%</c:formatCode>
                      <c:ptCount val="10"/>
                      <c:pt idx="1">
                        <c:v>4.2999999999999997E-2</c:v>
                      </c:pt>
                      <c:pt idx="2">
                        <c:v>1.7999999999999999E-2</c:v>
                      </c:pt>
                      <c:pt idx="3">
                        <c:v>2.5000000000000001E-2</c:v>
                      </c:pt>
                      <c:pt idx="4" formatCode="0%">
                        <c:v>0.02</c:v>
                      </c:pt>
                      <c:pt idx="5">
                        <c:v>2.8000000000000001E-2</c:v>
                      </c:pt>
                      <c:pt idx="6">
                        <c:v>4.1200000000000001E-2</c:v>
                      </c:pt>
                      <c:pt idx="7">
                        <c:v>1.23E-2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1-001F-A54D-A0DA-89DD3E46CD60}"/>
                  </c:ext>
                </c:extLst>
              </c15:ser>
            </c15:filteredLineSeries>
          </c:ext>
        </c:extLst>
      </c:lineChart>
      <c:catAx>
        <c:axId val="238698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8695359"/>
        <c:crosses val="autoZero"/>
        <c:auto val="1"/>
        <c:lblAlgn val="ctr"/>
        <c:lblOffset val="100"/>
        <c:noMultiLvlLbl val="0"/>
      </c:catAx>
      <c:valAx>
        <c:axId val="238695359"/>
        <c:scaling>
          <c:orientation val="minMax"/>
          <c:max val="0.1"/>
          <c:min val="-6.0000000000000012E-2"/>
        </c:scaling>
        <c:delete val="1"/>
        <c:axPos val="l"/>
        <c:numFmt formatCode="0.0%" sourceLinked="0"/>
        <c:majorTickMark val="none"/>
        <c:minorTickMark val="none"/>
        <c:tickLblPos val="nextTo"/>
        <c:crossAx val="238698271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6095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82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799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717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095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oi.org/10.26099/009r-2t15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800" b="0" i="0" spc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Christina Ramsay and Gretchen Jacobson</a:t>
            </a:r>
            <a:r>
              <a:rPr lang="en-US" sz="800" spc="0">
                <a:latin typeface="Arial" panose="020B0604020202020204" pitchFamily="34" charset="0"/>
                <a:cs typeface="Arial" panose="020B0604020202020204" pitchFamily="34" charset="0"/>
              </a:rPr>
              <a:t>, “How the Government Updates Payment Rates for Medicare Advantage Plans” (explainer), Commonwealth Fund, Mar. 4, 2024. </a:t>
            </a:r>
            <a:r>
              <a:rPr lang="en-US" sz="800" spc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https://doi.org/10.26099/009r-2t15</a:t>
            </a:r>
            <a:endParaRPr lang="en-US" sz="800" b="0" i="0" spc="0">
              <a:solidFill>
                <a:schemeClr val="bg2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38" y="85266"/>
            <a:ext cx="8961120" cy="427409"/>
          </a:xfrm>
          <a:effectLst/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983672"/>
            <a:ext cx="8961120" cy="4627074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chart</a:t>
            </a:r>
          </a:p>
        </p:txBody>
      </p:sp>
      <p:cxnSp>
        <p:nvCxnSpPr>
          <p:cNvPr id="61" name="Straight Connector 60"/>
          <p:cNvCxnSpPr>
            <a:cxnSpLocks/>
          </p:cNvCxnSpPr>
          <p:nvPr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593297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0">
                <a:solidFill>
                  <a:schemeClr val="tx1"/>
                </a:solidFill>
                <a:latin typeface="Suisse Int'l Italic" panose="020B0804000000000000" pitchFamily="34" charset="77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FEDFC0-1444-D784-F8DA-66D130A504A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080364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862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</p:sldLayoutIdLst>
  <p:hf sldNum="0" hdr="0" dt="0"/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ms.gov/files/document/report-congress-risk-adjustment-medicare-advantage-december-2021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60C38-FE2B-956E-3FD0-3B5129194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38" y="85266"/>
            <a:ext cx="8961120" cy="427409"/>
          </a:xfrm>
        </p:spPr>
        <p:txBody>
          <a:bodyPr anchor="t" anchorCtr="0">
            <a:noAutofit/>
          </a:bodyPr>
          <a:lstStyle/>
          <a:p>
            <a:r>
              <a:rPr lang="en-US"/>
              <a:t>Change to Medicare Advantage Plan Payment Rates over the Past Decade</a:t>
            </a:r>
          </a:p>
        </p:txBody>
      </p:sp>
      <p:graphicFrame>
        <p:nvGraphicFramePr>
          <p:cNvPr id="21" name="Chart Placeholder 20">
            <a:extLst>
              <a:ext uri="{FF2B5EF4-FFF2-40B4-BE49-F238E27FC236}">
                <a16:creationId xmlns:a16="http://schemas.microsoft.com/office/drawing/2014/main" id="{00F27523-7500-5607-444F-FD4741486A1C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92988475"/>
              </p:ext>
            </p:extLst>
          </p:nvPr>
        </p:nvGraphicFramePr>
        <p:xfrm>
          <a:off x="71438" y="984250"/>
          <a:ext cx="8961437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ED86708-4C6A-F9CE-0F28-288C17796A8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/>
              <a:t>Note: Percentages are from the corresponding year rate announcement.</a:t>
            </a:r>
          </a:p>
          <a:p>
            <a:r>
              <a:rPr lang="en-US"/>
              <a:t>Data: Centers for Medicare and Medicaid Services.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7FC68F77-EE67-F7E3-EFC5-D1336A3B95E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593297"/>
            <a:ext cx="8961120" cy="251315"/>
          </a:xfrm>
        </p:spPr>
        <p:txBody>
          <a:bodyPr/>
          <a:lstStyle/>
          <a:p>
            <a:r>
              <a:rPr lang="en-US"/>
              <a:t>Percentage annual change in </a:t>
            </a:r>
            <a:r>
              <a:rPr lang="it-IT"/>
              <a:t>National Per Capita Medicare </a:t>
            </a:r>
            <a:r>
              <a:rPr lang="it-IT" err="1"/>
              <a:t>Advantage</a:t>
            </a:r>
            <a:r>
              <a:rPr lang="it-IT"/>
              <a:t> </a:t>
            </a:r>
            <a:r>
              <a:rPr lang="it-IT" err="1"/>
              <a:t>Growth</a:t>
            </a:r>
            <a:r>
              <a:rPr lang="it-IT"/>
              <a:t> </a:t>
            </a:r>
            <a:r>
              <a:rPr lang="it-IT" err="1"/>
              <a:t>Percentage</a:t>
            </a:r>
            <a:r>
              <a:rPr lang="it-IT"/>
              <a:t>, by </a:t>
            </a:r>
            <a:r>
              <a:rPr lang="it-IT" err="1"/>
              <a:t>year</a:t>
            </a:r>
            <a:r>
              <a:rPr lang="en-US"/>
              <a:t>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380C59-C584-CFDD-E46D-7CAD3F782938}"/>
              </a:ext>
            </a:extLst>
          </p:cNvPr>
          <p:cNvSpPr txBox="1"/>
          <p:nvPr/>
        </p:nvSpPr>
        <p:spPr>
          <a:xfrm>
            <a:off x="2866829" y="1819334"/>
            <a:ext cx="3410342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Average annual growth rate = 2.87%</a:t>
            </a:r>
          </a:p>
        </p:txBody>
      </p:sp>
    </p:spTree>
    <p:extLst>
      <p:ext uri="{BB962C8B-B14F-4D97-AF65-F5344CB8AC3E}">
        <p14:creationId xmlns:p14="http://schemas.microsoft.com/office/powerpoint/2010/main" val="4258485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Box 94">
            <a:extLst>
              <a:ext uri="{FF2B5EF4-FFF2-40B4-BE49-F238E27FC236}">
                <a16:creationId xmlns:a16="http://schemas.microsoft.com/office/drawing/2014/main" id="{11BBD06F-EC6C-7EC8-7DCF-AE63A3A06506}"/>
              </a:ext>
            </a:extLst>
          </p:cNvPr>
          <p:cNvSpPr txBox="1"/>
          <p:nvPr/>
        </p:nvSpPr>
        <p:spPr>
          <a:xfrm>
            <a:off x="5976187" y="4146678"/>
            <a:ext cx="844798" cy="833648"/>
          </a:xfrm>
          <a:prstGeom prst="roundRect">
            <a:avLst>
              <a:gd name="adj" fmla="val 0"/>
            </a:avLst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OACT completes bid pricing review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C626505F-649A-C9E5-5E0A-18A234627955}"/>
              </a:ext>
            </a:extLst>
          </p:cNvPr>
          <p:cNvSpPr txBox="1"/>
          <p:nvPr/>
        </p:nvSpPr>
        <p:spPr>
          <a:xfrm>
            <a:off x="4681803" y="4146678"/>
            <a:ext cx="1231187" cy="1349063"/>
          </a:xfrm>
          <a:prstGeom prst="roundRect">
            <a:avLst>
              <a:gd name="adj" fmla="val 0"/>
            </a:avLst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CMS’s OACT and contracted actuaries review bid information and correspond with plans on any issues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AAE7746-535C-5E92-8146-73BFF21417C8}"/>
              </a:ext>
            </a:extLst>
          </p:cNvPr>
          <p:cNvSpPr txBox="1"/>
          <p:nvPr/>
        </p:nvSpPr>
        <p:spPr>
          <a:xfrm>
            <a:off x="7210439" y="894690"/>
            <a:ext cx="1396234" cy="818504"/>
          </a:xfrm>
          <a:prstGeom prst="roundRect">
            <a:avLst>
              <a:gd name="adj" fmla="val 0"/>
            </a:avLst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MA plan quality star ratings are announced for next payment year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3CA18F-E855-39E7-C667-A685A7E43877}"/>
              </a:ext>
            </a:extLst>
          </p:cNvPr>
          <p:cNvSpPr txBox="1"/>
          <p:nvPr/>
        </p:nvSpPr>
        <p:spPr>
          <a:xfrm>
            <a:off x="4353017" y="894691"/>
            <a:ext cx="657570" cy="833660"/>
          </a:xfrm>
          <a:prstGeom prst="roundRect">
            <a:avLst>
              <a:gd name="adj" fmla="val 0"/>
            </a:avLst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Plans submit bids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A3D46F-9D41-B265-92BA-F635EA01B848}"/>
              </a:ext>
            </a:extLst>
          </p:cNvPr>
          <p:cNvSpPr txBox="1"/>
          <p:nvPr/>
        </p:nvSpPr>
        <p:spPr>
          <a:xfrm>
            <a:off x="2815941" y="894691"/>
            <a:ext cx="1439070" cy="834884"/>
          </a:xfrm>
          <a:prstGeom prst="roundRect">
            <a:avLst>
              <a:gd name="adj" fmla="val 0"/>
            </a:avLst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CMS publishes </a:t>
            </a:r>
          </a:p>
          <a:p>
            <a:pPr algn="ctr"/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rate announcement, </a:t>
            </a:r>
            <a:b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rate book, and BPT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F641659-942E-147D-35C2-8006F48899DC}"/>
              </a:ext>
            </a:extLst>
          </p:cNvPr>
          <p:cNvCxnSpPr>
            <a:cxnSpLocks/>
          </p:cNvCxnSpPr>
          <p:nvPr/>
        </p:nvCxnSpPr>
        <p:spPr>
          <a:xfrm>
            <a:off x="3414088" y="1728338"/>
            <a:ext cx="0" cy="1584103"/>
          </a:xfrm>
          <a:prstGeom prst="straightConnector1">
            <a:avLst/>
          </a:prstGeom>
          <a:ln w="22225" cap="rnd">
            <a:solidFill>
              <a:schemeClr val="bg2"/>
            </a:solidFill>
            <a:headEnd type="oval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1CE1254-94FB-118A-5CF6-FBF7B8EFD0B9}"/>
              </a:ext>
            </a:extLst>
          </p:cNvPr>
          <p:cNvSpPr txBox="1"/>
          <p:nvPr/>
        </p:nvSpPr>
        <p:spPr>
          <a:xfrm>
            <a:off x="1510203" y="894691"/>
            <a:ext cx="1140884" cy="837326"/>
          </a:xfrm>
          <a:prstGeom prst="roundRect">
            <a:avLst>
              <a:gd name="adj" fmla="val 0"/>
            </a:avLst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CMS publishes advance notice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0A63D3B-D348-D587-10E4-B579F1AAACA7}"/>
              </a:ext>
            </a:extLst>
          </p:cNvPr>
          <p:cNvSpPr txBox="1"/>
          <p:nvPr/>
        </p:nvSpPr>
        <p:spPr>
          <a:xfrm>
            <a:off x="70480" y="4146678"/>
            <a:ext cx="1158870" cy="864870"/>
          </a:xfrm>
          <a:prstGeom prst="roundRect">
            <a:avLst>
              <a:gd name="adj" fmla="val 0"/>
            </a:avLst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CMS publishes early preview of proposed policy changes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2D6CC7-6A29-4A4B-5381-C58C4DB10446}"/>
              </a:ext>
            </a:extLst>
          </p:cNvPr>
          <p:cNvSpPr txBox="1"/>
          <p:nvPr/>
        </p:nvSpPr>
        <p:spPr>
          <a:xfrm>
            <a:off x="5171313" y="894690"/>
            <a:ext cx="1910493" cy="833648"/>
          </a:xfrm>
          <a:prstGeom prst="roundRect">
            <a:avLst>
              <a:gd name="adj" fmla="val 0"/>
            </a:avLst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CMS releases national average monthly bids, regional plan benchmarks, </a:t>
            </a:r>
            <a:b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and other info</a:t>
            </a: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EEC40A3D-28CE-65AC-0B3B-4FDDDD18F7D3}"/>
              </a:ext>
            </a:extLst>
          </p:cNvPr>
          <p:cNvGrpSpPr/>
          <p:nvPr/>
        </p:nvGrpSpPr>
        <p:grpSpPr>
          <a:xfrm>
            <a:off x="538135" y="3779045"/>
            <a:ext cx="223560" cy="385915"/>
            <a:chOff x="516878" y="4050122"/>
            <a:chExt cx="223560" cy="385915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6E5F3A05-CDEE-BA67-90E1-0A78ED3E0718}"/>
                </a:ext>
              </a:extLst>
            </p:cNvPr>
            <p:cNvCxnSpPr>
              <a:cxnSpLocks/>
            </p:cNvCxnSpPr>
            <p:nvPr/>
          </p:nvCxnSpPr>
          <p:spPr>
            <a:xfrm>
              <a:off x="628658" y="4062518"/>
              <a:ext cx="0" cy="373519"/>
            </a:xfrm>
            <a:prstGeom prst="line">
              <a:avLst/>
            </a:prstGeom>
            <a:ln w="19050">
              <a:solidFill>
                <a:schemeClr val="bg2"/>
              </a:solidFill>
              <a:headEnd type="none" w="med" len="med"/>
              <a:tailEnd type="oval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A23B3189-EAC3-E034-0AB3-2DDFE7A35FC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6878" y="4050122"/>
              <a:ext cx="223560" cy="0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C1201EA1-EFD3-BC82-ECFB-32093FE67AE7}"/>
              </a:ext>
            </a:extLst>
          </p:cNvPr>
          <p:cNvSpPr txBox="1"/>
          <p:nvPr/>
        </p:nvSpPr>
        <p:spPr>
          <a:xfrm>
            <a:off x="3080250" y="2506102"/>
            <a:ext cx="667676" cy="510778"/>
          </a:xfrm>
          <a:prstGeom prst="roundRect">
            <a:avLst>
              <a:gd name="adj" fmla="val 0"/>
            </a:avLst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By 1st Monday of April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721DA22E-F6F1-DD1A-AA52-2C5D88CA7856}"/>
              </a:ext>
            </a:extLst>
          </p:cNvPr>
          <p:cNvGrpSpPr/>
          <p:nvPr/>
        </p:nvGrpSpPr>
        <p:grpSpPr>
          <a:xfrm>
            <a:off x="7797113" y="4221800"/>
            <a:ext cx="1074777" cy="1037307"/>
            <a:chOff x="9985593" y="5267242"/>
            <a:chExt cx="1318806" cy="1272824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0B6FB24E-F31F-6622-4C09-6D01D407344D}"/>
                </a:ext>
              </a:extLst>
            </p:cNvPr>
            <p:cNvSpPr txBox="1"/>
            <p:nvPr/>
          </p:nvSpPr>
          <p:spPr>
            <a:xfrm>
              <a:off x="9985593" y="5659033"/>
              <a:ext cx="1318804" cy="321008"/>
            </a:xfrm>
            <a:prstGeom prst="roundRect">
              <a:avLst>
                <a:gd name="adj" fmla="val 0"/>
              </a:avLst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Key events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876C4B71-10D0-6F42-2695-A3EB7070D784}"/>
                </a:ext>
              </a:extLst>
            </p:cNvPr>
            <p:cNvSpPr txBox="1"/>
            <p:nvPr/>
          </p:nvSpPr>
          <p:spPr>
            <a:xfrm>
              <a:off x="9985594" y="6049113"/>
              <a:ext cx="1318805" cy="490953"/>
            </a:xfrm>
            <a:prstGeom prst="roundRect">
              <a:avLst>
                <a:gd name="adj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000">
                  <a:latin typeface="Arial" panose="020B0604020202020204" pitchFamily="34" charset="0"/>
                  <a:cs typeface="Arial" panose="020B0604020202020204" pitchFamily="34" charset="0"/>
                </a:rPr>
                <a:t>Statutory timing requirements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25E109BA-7F8C-9D82-D2E8-3079CC2FD6EF}"/>
                </a:ext>
              </a:extLst>
            </p:cNvPr>
            <p:cNvSpPr txBox="1"/>
            <p:nvPr/>
          </p:nvSpPr>
          <p:spPr>
            <a:xfrm>
              <a:off x="9985593" y="5267242"/>
              <a:ext cx="1318805" cy="355158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>
                  <a:latin typeface="Arial" panose="020B0604020202020204" pitchFamily="34" charset="0"/>
                  <a:cs typeface="Arial" panose="020B0604020202020204" pitchFamily="34" charset="0"/>
                </a:rPr>
                <a:t>LEGEND</a:t>
              </a:r>
            </a:p>
          </p:txBody>
        </p:sp>
      </p:grpSp>
      <p:sp>
        <p:nvSpPr>
          <p:cNvPr id="49" name="Title 48">
            <a:extLst>
              <a:ext uri="{FF2B5EF4-FFF2-40B4-BE49-F238E27FC236}">
                <a16:creationId xmlns:a16="http://schemas.microsoft.com/office/drawing/2014/main" id="{F4E9D6B5-346F-E908-C0D4-0E73F74C4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38" y="85266"/>
            <a:ext cx="8961120" cy="620288"/>
          </a:xfrm>
        </p:spPr>
        <p:txBody>
          <a:bodyPr/>
          <a:lstStyle/>
          <a:p>
            <a:r>
              <a:rPr lang="en-US"/>
              <a:t>Timeline of Medicare Advantage Annual Payment Updates </a:t>
            </a: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E0629BA2-F4DF-F2BD-C4BB-9538A170060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Note: BPT = bid pricing tool; OACT = Office of the Actuary.</a:t>
            </a:r>
          </a:p>
          <a:p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Data: Centers for Medicare and Medicaid Services.</a:t>
            </a:r>
          </a:p>
        </p:txBody>
      </p: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D4FBA5C1-F064-B00D-5B3F-4466484A038D}"/>
              </a:ext>
            </a:extLst>
          </p:cNvPr>
          <p:cNvCxnSpPr>
            <a:cxnSpLocks/>
          </p:cNvCxnSpPr>
          <p:nvPr/>
        </p:nvCxnSpPr>
        <p:spPr>
          <a:xfrm>
            <a:off x="2080645" y="1728338"/>
            <a:ext cx="0" cy="1584103"/>
          </a:xfrm>
          <a:prstGeom prst="straightConnector1">
            <a:avLst/>
          </a:prstGeom>
          <a:ln w="22225" cap="rnd">
            <a:solidFill>
              <a:schemeClr val="bg2"/>
            </a:solidFill>
            <a:headEnd type="oval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E9D773CD-D217-C23E-A09E-DD944B079BBF}"/>
              </a:ext>
            </a:extLst>
          </p:cNvPr>
          <p:cNvSpPr txBox="1"/>
          <p:nvPr/>
        </p:nvSpPr>
        <p:spPr>
          <a:xfrm>
            <a:off x="1510819" y="2021236"/>
            <a:ext cx="1139652" cy="387161"/>
          </a:xfrm>
          <a:prstGeom prst="roundRect">
            <a:avLst>
              <a:gd name="adj" fmla="val 0"/>
            </a:avLst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30-day </a:t>
            </a:r>
          </a:p>
          <a:p>
            <a:pPr algn="ctr"/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comment period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6AA4162-63CC-7B33-38E3-153637F22746}"/>
              </a:ext>
            </a:extLst>
          </p:cNvPr>
          <p:cNvSpPr txBox="1"/>
          <p:nvPr/>
        </p:nvSpPr>
        <p:spPr>
          <a:xfrm>
            <a:off x="1510819" y="2508370"/>
            <a:ext cx="1139653" cy="526096"/>
          </a:xfrm>
          <a:prstGeom prst="roundRect">
            <a:avLst>
              <a:gd name="adj" fmla="val 0"/>
            </a:avLst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Minimum 60 days before rate announcement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E9EF2847-D1F6-91FF-8A9B-904FC001B71D}"/>
              </a:ext>
            </a:extLst>
          </p:cNvPr>
          <p:cNvGrpSpPr/>
          <p:nvPr/>
        </p:nvGrpSpPr>
        <p:grpSpPr>
          <a:xfrm>
            <a:off x="4874465" y="3779045"/>
            <a:ext cx="841675" cy="385915"/>
            <a:chOff x="516878" y="4050122"/>
            <a:chExt cx="841675" cy="385915"/>
          </a:xfrm>
        </p:grpSpPr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60BEC73D-8019-67CD-22F1-0027744F7DFC}"/>
                </a:ext>
              </a:extLst>
            </p:cNvPr>
            <p:cNvCxnSpPr>
              <a:cxnSpLocks/>
            </p:cNvCxnSpPr>
            <p:nvPr/>
          </p:nvCxnSpPr>
          <p:spPr>
            <a:xfrm>
              <a:off x="937715" y="4062518"/>
              <a:ext cx="0" cy="373519"/>
            </a:xfrm>
            <a:prstGeom prst="line">
              <a:avLst/>
            </a:prstGeom>
            <a:ln w="19050">
              <a:solidFill>
                <a:schemeClr val="bg2"/>
              </a:solidFill>
              <a:headEnd type="none" w="med" len="med"/>
              <a:tailEnd type="oval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BDA369A9-9A94-093E-9AA0-F827F6F1F6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6878" y="4050122"/>
              <a:ext cx="841675" cy="0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734E4646-CAEB-922B-BFDB-35CDE90919A3}"/>
              </a:ext>
            </a:extLst>
          </p:cNvPr>
          <p:cNvCxnSpPr>
            <a:cxnSpLocks/>
          </p:cNvCxnSpPr>
          <p:nvPr/>
        </p:nvCxnSpPr>
        <p:spPr>
          <a:xfrm>
            <a:off x="6170713" y="3643319"/>
            <a:ext cx="0" cy="521641"/>
          </a:xfrm>
          <a:prstGeom prst="line">
            <a:avLst/>
          </a:prstGeom>
          <a:ln w="19050">
            <a:solidFill>
              <a:schemeClr val="bg2"/>
            </a:solidFill>
            <a:headEnd type="none" w="med" len="med"/>
            <a:tailEnd type="oval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E7834787-DD5F-6BE5-AD37-F657D255FFF9}"/>
              </a:ext>
            </a:extLst>
          </p:cNvPr>
          <p:cNvCxnSpPr>
            <a:cxnSpLocks/>
          </p:cNvCxnSpPr>
          <p:nvPr/>
        </p:nvCxnSpPr>
        <p:spPr>
          <a:xfrm>
            <a:off x="4686706" y="1728338"/>
            <a:ext cx="0" cy="1584103"/>
          </a:xfrm>
          <a:prstGeom prst="straightConnector1">
            <a:avLst/>
          </a:prstGeom>
          <a:ln w="22225" cap="rnd">
            <a:solidFill>
              <a:schemeClr val="bg2"/>
            </a:solidFill>
            <a:headEnd type="oval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0DCE88E9-78E9-198D-5055-FA2D699B9EC9}"/>
              </a:ext>
            </a:extLst>
          </p:cNvPr>
          <p:cNvSpPr txBox="1"/>
          <p:nvPr/>
        </p:nvSpPr>
        <p:spPr>
          <a:xfrm>
            <a:off x="4353018" y="2506102"/>
            <a:ext cx="657569" cy="510778"/>
          </a:xfrm>
          <a:prstGeom prst="roundRect">
            <a:avLst>
              <a:gd name="adj" fmla="val 0"/>
            </a:avLst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By 1st Monday of June</a:t>
            </a:r>
          </a:p>
        </p:txBody>
      </p: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202B03D2-DCCB-9CA0-0943-732C824B92DC}"/>
              </a:ext>
            </a:extLst>
          </p:cNvPr>
          <p:cNvCxnSpPr>
            <a:cxnSpLocks/>
          </p:cNvCxnSpPr>
          <p:nvPr/>
        </p:nvCxnSpPr>
        <p:spPr>
          <a:xfrm>
            <a:off x="7467613" y="1728338"/>
            <a:ext cx="0" cy="1584103"/>
          </a:xfrm>
          <a:prstGeom prst="straightConnector1">
            <a:avLst/>
          </a:prstGeom>
          <a:ln w="22225" cap="rnd">
            <a:solidFill>
              <a:schemeClr val="bg2"/>
            </a:solidFill>
            <a:headEnd type="oval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4A247E5-FA3B-22DD-8CAA-4438392EA44C}"/>
              </a:ext>
            </a:extLst>
          </p:cNvPr>
          <p:cNvGrpSpPr/>
          <p:nvPr/>
        </p:nvGrpSpPr>
        <p:grpSpPr>
          <a:xfrm>
            <a:off x="57435" y="3177155"/>
            <a:ext cx="8975184" cy="530947"/>
            <a:chOff x="57435" y="3148805"/>
            <a:chExt cx="8975184" cy="530947"/>
          </a:xfrm>
          <a:solidFill>
            <a:schemeClr val="bg1"/>
          </a:solidFill>
        </p:grpSpPr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D673B19A-2288-708D-2080-7F50C8F7C934}"/>
                </a:ext>
              </a:extLst>
            </p:cNvPr>
            <p:cNvSpPr/>
            <p:nvPr/>
          </p:nvSpPr>
          <p:spPr>
            <a:xfrm>
              <a:off x="2008254" y="3153750"/>
              <a:ext cx="521641" cy="521641"/>
            </a:xfrm>
            <a:prstGeom prst="roundRect">
              <a:avLst/>
            </a:prstGeom>
            <a:grpFill/>
            <a:ln w="19050"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>
                  <a:latin typeface="Arial" panose="020B0604020202020204" pitchFamily="34" charset="0"/>
                  <a:cs typeface="Arial" panose="020B0604020202020204" pitchFamily="34" charset="0"/>
                </a:rPr>
                <a:t>Feb</a:t>
              </a:r>
            </a:p>
          </p:txBody>
        </p:sp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41021A9E-73FF-F8A6-637F-4A3D8F24C754}"/>
                </a:ext>
              </a:extLst>
            </p:cNvPr>
            <p:cNvSpPr/>
            <p:nvPr/>
          </p:nvSpPr>
          <p:spPr>
            <a:xfrm>
              <a:off x="57435" y="3158111"/>
              <a:ext cx="521641" cy="521641"/>
            </a:xfrm>
            <a:prstGeom prst="roundRect">
              <a:avLst/>
            </a:prstGeom>
            <a:grpFill/>
            <a:ln w="19050" cap="rnd">
              <a:solidFill>
                <a:schemeClr val="tx1">
                  <a:lumMod val="25000"/>
                  <a:lumOff val="75000"/>
                </a:schemeClr>
              </a:solidFill>
              <a:prstDash val="sysDot"/>
            </a:ln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7938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>
                  <a:latin typeface="Arial" panose="020B0604020202020204" pitchFamily="34" charset="0"/>
                  <a:cs typeface="Arial" panose="020B0604020202020204" pitchFamily="34" charset="0"/>
                </a:rPr>
                <a:t>Nov</a:t>
              </a:r>
            </a:p>
          </p:txBody>
        </p:sp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D0BC0589-4554-A2C6-4B38-70353EC8D39A}"/>
                </a:ext>
              </a:extLst>
            </p:cNvPr>
            <p:cNvSpPr/>
            <p:nvPr/>
          </p:nvSpPr>
          <p:spPr>
            <a:xfrm>
              <a:off x="707708" y="3158111"/>
              <a:ext cx="521641" cy="521641"/>
            </a:xfrm>
            <a:prstGeom prst="roundRect">
              <a:avLst/>
            </a:prstGeom>
            <a:grpFill/>
            <a:ln w="19050" cap="rnd">
              <a:solidFill>
                <a:schemeClr val="tx1">
                  <a:lumMod val="25000"/>
                  <a:lumOff val="75000"/>
                </a:schemeClr>
              </a:solidFill>
              <a:prstDash val="sysDot"/>
            </a:ln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>
                  <a:latin typeface="Arial" panose="020B0604020202020204" pitchFamily="34" charset="0"/>
                  <a:cs typeface="Arial" panose="020B0604020202020204" pitchFamily="34" charset="0"/>
                </a:rPr>
                <a:t>Dec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ED874DBA-EB81-FFE9-3446-F5D01C384C5E}"/>
                </a:ext>
              </a:extLst>
            </p:cNvPr>
            <p:cNvSpPr/>
            <p:nvPr/>
          </p:nvSpPr>
          <p:spPr>
            <a:xfrm>
              <a:off x="1357981" y="3158111"/>
              <a:ext cx="521641" cy="521641"/>
            </a:xfrm>
            <a:prstGeom prst="roundRect">
              <a:avLst/>
            </a:prstGeom>
            <a:grpFill/>
            <a:ln w="19050"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>
                  <a:latin typeface="Arial" panose="020B0604020202020204" pitchFamily="34" charset="0"/>
                  <a:cs typeface="Arial" panose="020B0604020202020204" pitchFamily="34" charset="0"/>
                </a:rPr>
                <a:t>Jan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C4B51C1A-B17F-19B3-A662-B0316E42FA95}"/>
                </a:ext>
              </a:extLst>
            </p:cNvPr>
            <p:cNvSpPr/>
            <p:nvPr/>
          </p:nvSpPr>
          <p:spPr>
            <a:xfrm>
              <a:off x="2658527" y="3149890"/>
              <a:ext cx="521641" cy="521641"/>
            </a:xfrm>
            <a:prstGeom prst="roundRect">
              <a:avLst/>
            </a:prstGeom>
            <a:grpFill/>
            <a:ln w="19050"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>
                  <a:latin typeface="Arial" panose="020B0604020202020204" pitchFamily="34" charset="0"/>
                  <a:cs typeface="Arial" panose="020B0604020202020204" pitchFamily="34" charset="0"/>
                </a:rPr>
                <a:t>Mar</a:t>
              </a: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AE42A76A-2E76-60E4-A280-8869E5E792D6}"/>
                </a:ext>
              </a:extLst>
            </p:cNvPr>
            <p:cNvSpPr/>
            <p:nvPr/>
          </p:nvSpPr>
          <p:spPr>
            <a:xfrm>
              <a:off x="3308800" y="3149890"/>
              <a:ext cx="521641" cy="521641"/>
            </a:xfrm>
            <a:prstGeom prst="roundRect">
              <a:avLst/>
            </a:prstGeom>
            <a:grpFill/>
            <a:ln w="19050"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>
                  <a:latin typeface="Arial" panose="020B0604020202020204" pitchFamily="34" charset="0"/>
                  <a:cs typeface="Arial" panose="020B0604020202020204" pitchFamily="34" charset="0"/>
                </a:rPr>
                <a:t>Apr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F7A759B8-AA85-FAD8-9299-BB2507D42063}"/>
                </a:ext>
              </a:extLst>
            </p:cNvPr>
            <p:cNvSpPr/>
            <p:nvPr/>
          </p:nvSpPr>
          <p:spPr>
            <a:xfrm>
              <a:off x="3959073" y="3153921"/>
              <a:ext cx="521641" cy="521641"/>
            </a:xfrm>
            <a:prstGeom prst="roundRect">
              <a:avLst/>
            </a:prstGeom>
            <a:grpFill/>
            <a:ln w="19050"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>
                  <a:latin typeface="Arial" panose="020B0604020202020204" pitchFamily="34" charset="0"/>
                  <a:cs typeface="Arial" panose="020B0604020202020204" pitchFamily="34" charset="0"/>
                </a:rPr>
                <a:t>May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A403BD9E-431A-A96E-C77F-8C57E55EF121}"/>
                </a:ext>
              </a:extLst>
            </p:cNvPr>
            <p:cNvSpPr/>
            <p:nvPr/>
          </p:nvSpPr>
          <p:spPr>
            <a:xfrm>
              <a:off x="4609346" y="3149067"/>
              <a:ext cx="521641" cy="521641"/>
            </a:xfrm>
            <a:prstGeom prst="roundRect">
              <a:avLst/>
            </a:prstGeom>
            <a:grpFill/>
            <a:ln w="19050"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>
                  <a:latin typeface="Arial" panose="020B0604020202020204" pitchFamily="34" charset="0"/>
                  <a:cs typeface="Arial" panose="020B0604020202020204" pitchFamily="34" charset="0"/>
                </a:rPr>
                <a:t>Jun</a:t>
              </a:r>
            </a:p>
          </p:txBody>
        </p: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3A191C90-8AA2-C175-CF6B-198311C5C93E}"/>
                </a:ext>
              </a:extLst>
            </p:cNvPr>
            <p:cNvSpPr/>
            <p:nvPr/>
          </p:nvSpPr>
          <p:spPr>
            <a:xfrm>
              <a:off x="5259619" y="3148936"/>
              <a:ext cx="521641" cy="521641"/>
            </a:xfrm>
            <a:prstGeom prst="roundRect">
              <a:avLst/>
            </a:prstGeom>
            <a:grpFill/>
            <a:ln w="19050"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>
                  <a:latin typeface="Arial" panose="020B0604020202020204" pitchFamily="34" charset="0"/>
                  <a:cs typeface="Arial" panose="020B0604020202020204" pitchFamily="34" charset="0"/>
                </a:rPr>
                <a:t>Jul</a:t>
              </a:r>
            </a:p>
          </p:txBody>
        </p: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1251A9E6-C6B2-980D-112B-46355F50D400}"/>
                </a:ext>
              </a:extLst>
            </p:cNvPr>
            <p:cNvSpPr/>
            <p:nvPr/>
          </p:nvSpPr>
          <p:spPr>
            <a:xfrm>
              <a:off x="5909892" y="3149890"/>
              <a:ext cx="521641" cy="521641"/>
            </a:xfrm>
            <a:prstGeom prst="roundRect">
              <a:avLst/>
            </a:prstGeom>
            <a:grpFill/>
            <a:ln w="19050"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>
                  <a:latin typeface="Arial" panose="020B0604020202020204" pitchFamily="34" charset="0"/>
                  <a:cs typeface="Arial" panose="020B0604020202020204" pitchFamily="34" charset="0"/>
                </a:rPr>
                <a:t>Aug</a:t>
              </a:r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A34B4A43-2367-6D70-1FAB-09D9D3C7C318}"/>
                </a:ext>
              </a:extLst>
            </p:cNvPr>
            <p:cNvSpPr/>
            <p:nvPr/>
          </p:nvSpPr>
          <p:spPr>
            <a:xfrm>
              <a:off x="6560165" y="3148805"/>
              <a:ext cx="521641" cy="521641"/>
            </a:xfrm>
            <a:prstGeom prst="roundRect">
              <a:avLst/>
            </a:prstGeom>
            <a:grpFill/>
            <a:ln w="19050"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>
                  <a:latin typeface="Arial" panose="020B0604020202020204" pitchFamily="34" charset="0"/>
                  <a:cs typeface="Arial" panose="020B0604020202020204" pitchFamily="34" charset="0"/>
                </a:rPr>
                <a:t>Sep</a:t>
              </a:r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DB151222-4787-E8BC-89DB-30608AB36133}"/>
                </a:ext>
              </a:extLst>
            </p:cNvPr>
            <p:cNvSpPr/>
            <p:nvPr/>
          </p:nvSpPr>
          <p:spPr>
            <a:xfrm>
              <a:off x="7210438" y="3149067"/>
              <a:ext cx="521641" cy="521641"/>
            </a:xfrm>
            <a:prstGeom prst="roundRect">
              <a:avLst/>
            </a:prstGeom>
            <a:grpFill/>
            <a:ln w="19050"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>
                  <a:latin typeface="Arial" panose="020B0604020202020204" pitchFamily="34" charset="0"/>
                  <a:cs typeface="Arial" panose="020B0604020202020204" pitchFamily="34" charset="0"/>
                </a:rPr>
                <a:t>Oct</a:t>
              </a:r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2CE13B1D-D7CA-5B56-4789-DA1F17626233}"/>
                </a:ext>
              </a:extLst>
            </p:cNvPr>
            <p:cNvSpPr/>
            <p:nvPr/>
          </p:nvSpPr>
          <p:spPr>
            <a:xfrm>
              <a:off x="7860711" y="3148805"/>
              <a:ext cx="521641" cy="521641"/>
            </a:xfrm>
            <a:prstGeom prst="roundRect">
              <a:avLst/>
            </a:prstGeom>
            <a:grpFill/>
            <a:ln w="19050"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>
                  <a:latin typeface="Arial" panose="020B0604020202020204" pitchFamily="34" charset="0"/>
                  <a:cs typeface="Arial" panose="020B0604020202020204" pitchFamily="34" charset="0"/>
                </a:rPr>
                <a:t>Nov</a:t>
              </a:r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52DEC32C-598C-17A9-5F19-F48F2F6DE9B7}"/>
                </a:ext>
              </a:extLst>
            </p:cNvPr>
            <p:cNvSpPr/>
            <p:nvPr/>
          </p:nvSpPr>
          <p:spPr>
            <a:xfrm>
              <a:off x="8510978" y="3148805"/>
              <a:ext cx="521641" cy="521641"/>
            </a:xfrm>
            <a:prstGeom prst="roundRect">
              <a:avLst/>
            </a:prstGeom>
            <a:grpFill/>
            <a:ln w="19050"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>
                  <a:latin typeface="Arial" panose="020B0604020202020204" pitchFamily="34" charset="0"/>
                  <a:cs typeface="Arial" panose="020B0604020202020204" pitchFamily="34" charset="0"/>
                </a:rPr>
                <a:t>Dec</a:t>
              </a:r>
            </a:p>
          </p:txBody>
        </p: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3475C60F-A4A5-C586-46DA-64DA17ABB7FE}"/>
              </a:ext>
            </a:extLst>
          </p:cNvPr>
          <p:cNvGrpSpPr/>
          <p:nvPr/>
        </p:nvGrpSpPr>
        <p:grpSpPr>
          <a:xfrm rot="10800000">
            <a:off x="5733124" y="1728338"/>
            <a:ext cx="223560" cy="1366960"/>
            <a:chOff x="516878" y="4050122"/>
            <a:chExt cx="223560" cy="1366960"/>
          </a:xfrm>
        </p:grpSpPr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3C92BC5A-2C23-0F17-DB4B-0604BBE4D5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628658" y="4053090"/>
              <a:ext cx="0" cy="1363992"/>
            </a:xfrm>
            <a:prstGeom prst="line">
              <a:avLst/>
            </a:prstGeom>
            <a:ln w="19050">
              <a:solidFill>
                <a:schemeClr val="bg2"/>
              </a:solidFill>
              <a:headEnd type="none" w="med" len="med"/>
              <a:tailEnd type="oval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845DA185-8289-229A-76CC-9DA27B6ACC6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6878" y="4050122"/>
              <a:ext cx="223560" cy="0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136" name="Rounded Rectangle 135">
            <a:extLst>
              <a:ext uri="{FF2B5EF4-FFF2-40B4-BE49-F238E27FC236}">
                <a16:creationId xmlns:a16="http://schemas.microsoft.com/office/drawing/2014/main" id="{6AE4EE5B-7359-1FC3-1B89-4A1C115B9ED3}"/>
              </a:ext>
            </a:extLst>
          </p:cNvPr>
          <p:cNvSpPr/>
          <p:nvPr/>
        </p:nvSpPr>
        <p:spPr>
          <a:xfrm>
            <a:off x="7636384" y="4146678"/>
            <a:ext cx="1396234" cy="1262966"/>
          </a:xfrm>
          <a:prstGeom prst="roundRect">
            <a:avLst>
              <a:gd name="adj" fmla="val 6832"/>
            </a:avLst>
          </a:prstGeom>
          <a:noFill/>
          <a:ln w="19050">
            <a:solidFill>
              <a:schemeClr val="accent3">
                <a:lumMod val="20000"/>
                <a:lumOff val="8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835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673B19A-2288-708D-2080-7F50C8F7C934}"/>
              </a:ext>
            </a:extLst>
          </p:cNvPr>
          <p:cNvSpPr/>
          <p:nvPr/>
        </p:nvSpPr>
        <p:spPr>
          <a:xfrm>
            <a:off x="1463855" y="652292"/>
            <a:ext cx="1226074" cy="800945"/>
          </a:xfrm>
          <a:prstGeom prst="roundRect">
            <a:avLst>
              <a:gd name="adj" fmla="val 9301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geographic adjustment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D874DBA-EB81-FFE9-3446-F5D01C384C5E}"/>
              </a:ext>
            </a:extLst>
          </p:cNvPr>
          <p:cNvSpPr/>
          <p:nvPr/>
        </p:nvSpPr>
        <p:spPr>
          <a:xfrm>
            <a:off x="71439" y="659249"/>
            <a:ext cx="1069104" cy="800945"/>
          </a:xfrm>
          <a:prstGeom prst="roundRect">
            <a:avLst>
              <a:gd name="adj" fmla="val 8074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Projected FFS USPCC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7A759B8-AA85-FAD8-9299-BB2507D42063}"/>
              </a:ext>
            </a:extLst>
          </p:cNvPr>
          <p:cNvSpPr/>
          <p:nvPr/>
        </p:nvSpPr>
        <p:spPr>
          <a:xfrm>
            <a:off x="7701487" y="2084924"/>
            <a:ext cx="1331070" cy="3557593"/>
          </a:xfrm>
          <a:prstGeom prst="roundRect">
            <a:avLst>
              <a:gd name="adj" fmla="val 6847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County-level benchmark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97FDAF-B676-D984-39C4-CB43810F8C05}"/>
              </a:ext>
            </a:extLst>
          </p:cNvPr>
          <p:cNvSpPr txBox="1"/>
          <p:nvPr/>
        </p:nvSpPr>
        <p:spPr>
          <a:xfrm>
            <a:off x="7283688" y="2193034"/>
            <a:ext cx="560661" cy="404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51F9915-EF17-59FE-0844-5C236E906D15}"/>
              </a:ext>
            </a:extLst>
          </p:cNvPr>
          <p:cNvSpPr txBox="1"/>
          <p:nvPr/>
        </p:nvSpPr>
        <p:spPr>
          <a:xfrm>
            <a:off x="1054725" y="851902"/>
            <a:ext cx="560661" cy="404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7F8DD134-3C6A-3E93-12A2-2E36348BEB1F}"/>
              </a:ext>
            </a:extLst>
          </p:cNvPr>
          <p:cNvSpPr/>
          <p:nvPr/>
        </p:nvSpPr>
        <p:spPr>
          <a:xfrm>
            <a:off x="2954777" y="648691"/>
            <a:ext cx="1361584" cy="800945"/>
          </a:xfrm>
          <a:prstGeom prst="roundRect">
            <a:avLst>
              <a:gd name="adj" fmla="val 8074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County-level FFS per capita cost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A60B1B9-D1D2-4F18-9BAE-2B1040EE88F9}"/>
              </a:ext>
            </a:extLst>
          </p:cNvPr>
          <p:cNvSpPr txBox="1"/>
          <p:nvPr/>
        </p:nvSpPr>
        <p:spPr>
          <a:xfrm flipH="1">
            <a:off x="2581774" y="851902"/>
            <a:ext cx="461495" cy="404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9F61FA26-16BA-F0BF-16D3-B1653847CF98}"/>
              </a:ext>
            </a:extLst>
          </p:cNvPr>
          <p:cNvSpPr/>
          <p:nvPr/>
        </p:nvSpPr>
        <p:spPr>
          <a:xfrm>
            <a:off x="2954777" y="2120534"/>
            <a:ext cx="1361584" cy="3521983"/>
          </a:xfrm>
          <a:prstGeom prst="roundRect">
            <a:avLst>
              <a:gd name="adj" fmla="val 8074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County-level FFS per capita cost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D038872-B4D4-7E42-9045-0B399D8F286F}"/>
              </a:ext>
            </a:extLst>
          </p:cNvPr>
          <p:cNvSpPr/>
          <p:nvPr/>
        </p:nvSpPr>
        <p:spPr>
          <a:xfrm>
            <a:off x="4591295" y="2121072"/>
            <a:ext cx="2835255" cy="548876"/>
          </a:xfrm>
          <a:prstGeom prst="roundRect">
            <a:avLst>
              <a:gd name="adj" fmla="val 8074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0.95 to 1.15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065310F-A194-0D62-75C5-AE3289992CCB}"/>
              </a:ext>
            </a:extLst>
          </p:cNvPr>
          <p:cNvSpPr txBox="1"/>
          <p:nvPr/>
        </p:nvSpPr>
        <p:spPr>
          <a:xfrm>
            <a:off x="4173498" y="2190189"/>
            <a:ext cx="560661" cy="404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1D86250-624C-0560-C23F-2D114B7E3552}"/>
              </a:ext>
            </a:extLst>
          </p:cNvPr>
          <p:cNvSpPr txBox="1"/>
          <p:nvPr/>
        </p:nvSpPr>
        <p:spPr>
          <a:xfrm>
            <a:off x="4484764" y="2683568"/>
            <a:ext cx="294178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8" indent="-1063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CMS sets benchmarks at 95% to 115% of counties’ FFS spending levels</a:t>
            </a:r>
          </a:p>
          <a:p>
            <a:pPr marL="115888" indent="-1063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Plans in counties with lower FFS spending have benchmarks set at higher percentages</a:t>
            </a:r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A75A8513-F823-6339-440B-DBE91E1C94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000">
                <a:latin typeface="Georgia" panose="02040502050405020303" pitchFamily="18" charset="0"/>
                <a:cs typeface="Arial" panose="020B0604020202020204" pitchFamily="34" charset="0"/>
              </a:rPr>
              <a:t>Calculating the Benchmark for Payments to Medicare Advantage Plans</a:t>
            </a:r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0436FE9-D675-2F11-7E6E-33D4C88F983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8" y="5739484"/>
            <a:ext cx="8961059" cy="453602"/>
          </a:xfrm>
        </p:spPr>
        <p:txBody>
          <a:bodyPr/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Note: FFS = fee-for-service; USPCC = United States Per Capita Cost.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Data: Centers for Medicare and Medicaid Services.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2D8D92B-CEA3-0680-AB0B-1E6F00A39ECC}"/>
              </a:ext>
            </a:extLst>
          </p:cNvPr>
          <p:cNvCxnSpPr>
            <a:cxnSpLocks/>
            <a:stCxn id="25" idx="2"/>
          </p:cNvCxnSpPr>
          <p:nvPr/>
        </p:nvCxnSpPr>
        <p:spPr>
          <a:xfrm>
            <a:off x="3635569" y="1449636"/>
            <a:ext cx="0" cy="635287"/>
          </a:xfrm>
          <a:prstGeom prst="straightConnector1">
            <a:avLst/>
          </a:prstGeom>
          <a:ln w="44450">
            <a:solidFill>
              <a:schemeClr val="bg2"/>
            </a:solidFill>
            <a:headEnd w="lg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A9657D0-9023-4D86-9E8C-A2BD71009057}"/>
              </a:ext>
            </a:extLst>
          </p:cNvPr>
          <p:cNvSpPr txBox="1"/>
          <p:nvPr/>
        </p:nvSpPr>
        <p:spPr>
          <a:xfrm>
            <a:off x="7283688" y="4515952"/>
            <a:ext cx="560661" cy="404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" name="Rectangle: Rounded Corners 33">
            <a:extLst>
              <a:ext uri="{FF2B5EF4-FFF2-40B4-BE49-F238E27FC236}">
                <a16:creationId xmlns:a16="http://schemas.microsoft.com/office/drawing/2014/main" id="{3DBB4137-2B4F-709B-DA1B-2F987D553FC5}"/>
              </a:ext>
            </a:extLst>
          </p:cNvPr>
          <p:cNvSpPr/>
          <p:nvPr/>
        </p:nvSpPr>
        <p:spPr>
          <a:xfrm>
            <a:off x="4591296" y="4443823"/>
            <a:ext cx="1280160" cy="548640"/>
          </a:xfrm>
          <a:prstGeom prst="roundRect">
            <a:avLst>
              <a:gd name="adj" fmla="val 8074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0.95 to 1.15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91708B-4144-E297-FADF-868767A56F9F}"/>
              </a:ext>
            </a:extLst>
          </p:cNvPr>
          <p:cNvSpPr txBox="1"/>
          <p:nvPr/>
        </p:nvSpPr>
        <p:spPr>
          <a:xfrm>
            <a:off x="4173498" y="4515952"/>
            <a:ext cx="560661" cy="404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5" name="Rectangle: Rounded Corners 49">
            <a:extLst>
              <a:ext uri="{FF2B5EF4-FFF2-40B4-BE49-F238E27FC236}">
                <a16:creationId xmlns:a16="http://schemas.microsoft.com/office/drawing/2014/main" id="{28162C5C-1244-0B76-591B-E26E2655F616}"/>
              </a:ext>
            </a:extLst>
          </p:cNvPr>
          <p:cNvSpPr/>
          <p:nvPr/>
        </p:nvSpPr>
        <p:spPr>
          <a:xfrm>
            <a:off x="6146391" y="4443823"/>
            <a:ext cx="1280160" cy="548640"/>
          </a:xfrm>
          <a:prstGeom prst="roundRect">
            <a:avLst>
              <a:gd name="adj" fmla="val 6847"/>
            </a:avLst>
          </a:prstGeom>
          <a:ln w="19050">
            <a:solidFill>
              <a:schemeClr val="accent3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1.05 to 1.10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B3A7C6-E485-8513-F6EE-E256A07DA74C}"/>
              </a:ext>
            </a:extLst>
          </p:cNvPr>
          <p:cNvSpPr txBox="1"/>
          <p:nvPr/>
        </p:nvSpPr>
        <p:spPr>
          <a:xfrm>
            <a:off x="5728593" y="4515952"/>
            <a:ext cx="560661" cy="404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F0D106-28D0-7EE8-FA29-4C384D900A6D}"/>
              </a:ext>
            </a:extLst>
          </p:cNvPr>
          <p:cNvSpPr txBox="1"/>
          <p:nvPr/>
        </p:nvSpPr>
        <p:spPr>
          <a:xfrm>
            <a:off x="6034384" y="5031850"/>
            <a:ext cx="163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8" indent="-106363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Highly rated plans may see 5%–10% higher benchmarks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2C00EC-F8EC-250F-31C5-9593FF59AF19}"/>
              </a:ext>
            </a:extLst>
          </p:cNvPr>
          <p:cNvSpPr txBox="1"/>
          <p:nvPr/>
        </p:nvSpPr>
        <p:spPr>
          <a:xfrm>
            <a:off x="4484764" y="1623258"/>
            <a:ext cx="2451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1200" b="1" i="0" dirty="0">
                <a:solidFill>
                  <a:srgbClr val="1A1A1A"/>
                </a:solidFill>
                <a:effectLst/>
                <a:latin typeface="+mj-lt"/>
              </a:rPr>
              <a:t>Average and low-rated Medicare Advantage plans</a:t>
            </a:r>
            <a:endParaRPr lang="en-US" sz="1200" b="0" i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145BAA-74CD-3BA7-A2A0-9566B833D314}"/>
              </a:ext>
            </a:extLst>
          </p:cNvPr>
          <p:cNvSpPr txBox="1"/>
          <p:nvPr/>
        </p:nvSpPr>
        <p:spPr>
          <a:xfrm>
            <a:off x="4484764" y="4118098"/>
            <a:ext cx="31843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1200" b="1" i="0" dirty="0">
                <a:solidFill>
                  <a:srgbClr val="1A1A1A"/>
                </a:solidFill>
                <a:effectLst/>
                <a:latin typeface="+mj-lt"/>
              </a:rPr>
              <a:t>Highly rated Medicare Advantage plans</a:t>
            </a:r>
            <a:endParaRPr lang="en-US" sz="1200" b="0" i="0" dirty="0">
              <a:solidFill>
                <a:srgbClr val="0000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69252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: Rounded Corners 2">
            <a:extLst>
              <a:ext uri="{FF2B5EF4-FFF2-40B4-BE49-F238E27FC236}">
                <a16:creationId xmlns:a16="http://schemas.microsoft.com/office/drawing/2014/main" id="{B82D76D4-FA8B-0339-46FF-BD2B1D8A4496}"/>
              </a:ext>
            </a:extLst>
          </p:cNvPr>
          <p:cNvSpPr/>
          <p:nvPr/>
        </p:nvSpPr>
        <p:spPr>
          <a:xfrm>
            <a:off x="4095746" y="1475177"/>
            <a:ext cx="868767" cy="556566"/>
          </a:xfrm>
          <a:prstGeom prst="roundRect">
            <a:avLst>
              <a:gd name="adj" fmla="val 7834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factor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98D20730-022A-980C-11D1-9352BD1C2564}"/>
              </a:ext>
            </a:extLst>
          </p:cNvPr>
          <p:cNvSpPr/>
          <p:nvPr/>
        </p:nvSpPr>
        <p:spPr>
          <a:xfrm>
            <a:off x="143486" y="4089409"/>
            <a:ext cx="8733769" cy="497305"/>
          </a:xfrm>
          <a:prstGeom prst="roundRect">
            <a:avLst>
              <a:gd name="adj" fmla="val 8759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673B19A-2288-708D-2080-7F50C8F7C934}"/>
              </a:ext>
            </a:extLst>
          </p:cNvPr>
          <p:cNvSpPr/>
          <p:nvPr/>
        </p:nvSpPr>
        <p:spPr>
          <a:xfrm>
            <a:off x="143487" y="1944088"/>
            <a:ext cx="3273834" cy="695708"/>
          </a:xfrm>
          <a:prstGeom prst="roundRect">
            <a:avLst>
              <a:gd name="adj" fmla="val 5360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Predicted average FFS per capita costs</a:t>
            </a:r>
          </a:p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a specified year (the “denominator year”)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D874DBA-EB81-FFE9-3446-F5D01C384C5E}"/>
              </a:ext>
            </a:extLst>
          </p:cNvPr>
          <p:cNvSpPr/>
          <p:nvPr/>
        </p:nvSpPr>
        <p:spPr>
          <a:xfrm>
            <a:off x="143487" y="901396"/>
            <a:ext cx="3273834" cy="695708"/>
          </a:xfrm>
          <a:prstGeom prst="roundRect">
            <a:avLst>
              <a:gd name="adj" fmla="val 5653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Dollar coefficient</a:t>
            </a:r>
          </a:p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Marginal cost of each demographic </a:t>
            </a:r>
            <a:br>
              <a:rPr lang="en-US" sz="12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characteristic and condition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97FDAF-B676-D984-39C4-CB43810F8C05}"/>
              </a:ext>
            </a:extLst>
          </p:cNvPr>
          <p:cNvSpPr txBox="1"/>
          <p:nvPr/>
        </p:nvSpPr>
        <p:spPr>
          <a:xfrm>
            <a:off x="2329673" y="3514791"/>
            <a:ext cx="48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51F9915-EF17-59FE-0844-5C236E906D15}"/>
              </a:ext>
            </a:extLst>
          </p:cNvPr>
          <p:cNvSpPr txBox="1"/>
          <p:nvPr/>
        </p:nvSpPr>
        <p:spPr>
          <a:xfrm>
            <a:off x="1432903" y="1523588"/>
            <a:ext cx="4869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 ÷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A60B1B9-D1D2-4F18-9BAE-2B1040EE88F9}"/>
              </a:ext>
            </a:extLst>
          </p:cNvPr>
          <p:cNvSpPr txBox="1"/>
          <p:nvPr/>
        </p:nvSpPr>
        <p:spPr>
          <a:xfrm flipH="1">
            <a:off x="3561317" y="1569754"/>
            <a:ext cx="400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296C791C-5C5F-6A93-4793-23929607E879}"/>
              </a:ext>
            </a:extLst>
          </p:cNvPr>
          <p:cNvSpPr/>
          <p:nvPr/>
        </p:nvSpPr>
        <p:spPr>
          <a:xfrm>
            <a:off x="1149529" y="3412132"/>
            <a:ext cx="1206491" cy="556566"/>
          </a:xfrm>
          <a:prstGeom prst="roundRect">
            <a:avLst>
              <a:gd name="adj" fmla="val 6067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Beneficiary risk score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F2B7921-18FA-FD64-429B-402D7BBAD4AA}"/>
              </a:ext>
            </a:extLst>
          </p:cNvPr>
          <p:cNvSpPr/>
          <p:nvPr/>
        </p:nvSpPr>
        <p:spPr>
          <a:xfrm>
            <a:off x="2790322" y="3412132"/>
            <a:ext cx="868767" cy="556566"/>
          </a:xfrm>
          <a:prstGeom prst="roundRect">
            <a:avLst>
              <a:gd name="adj" fmla="val 7834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factor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A8D681-540A-8E26-342A-42F5571080CB}"/>
              </a:ext>
            </a:extLst>
          </p:cNvPr>
          <p:cNvSpPr txBox="1"/>
          <p:nvPr/>
        </p:nvSpPr>
        <p:spPr>
          <a:xfrm>
            <a:off x="3632742" y="3514791"/>
            <a:ext cx="48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649E0D-2D45-6593-244A-54B272FF1275}"/>
              </a:ext>
            </a:extLst>
          </p:cNvPr>
          <p:cNvSpPr txBox="1"/>
          <p:nvPr/>
        </p:nvSpPr>
        <p:spPr>
          <a:xfrm>
            <a:off x="4935811" y="3514791"/>
            <a:ext cx="48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848057-7911-E17D-83A2-0A9407C35122}"/>
              </a:ext>
            </a:extLst>
          </p:cNvPr>
          <p:cNvSpPr txBox="1"/>
          <p:nvPr/>
        </p:nvSpPr>
        <p:spPr>
          <a:xfrm>
            <a:off x="6238880" y="3514791"/>
            <a:ext cx="48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A791FC3-B3ED-3F49-AC2C-0F699DE44F3E}"/>
              </a:ext>
            </a:extLst>
          </p:cNvPr>
          <p:cNvSpPr txBox="1"/>
          <p:nvPr/>
        </p:nvSpPr>
        <p:spPr>
          <a:xfrm>
            <a:off x="159380" y="4116302"/>
            <a:ext cx="940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Illustrative </a:t>
            </a:r>
          </a:p>
          <a:p>
            <a:pPr algn="r"/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example: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00C531B-5F12-A120-A82B-CDE22A391420}"/>
              </a:ext>
            </a:extLst>
          </p:cNvPr>
          <p:cNvSpPr txBox="1"/>
          <p:nvPr/>
        </p:nvSpPr>
        <p:spPr>
          <a:xfrm>
            <a:off x="1363324" y="4209300"/>
            <a:ext cx="7789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1.880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619220D-0ADD-768A-422E-FC4782A34984}"/>
              </a:ext>
            </a:extLst>
          </p:cNvPr>
          <p:cNvSpPr txBox="1"/>
          <p:nvPr/>
        </p:nvSpPr>
        <p:spPr>
          <a:xfrm>
            <a:off x="2703612" y="4196502"/>
            <a:ext cx="1046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0.600</a:t>
            </a:r>
          </a:p>
          <a:p>
            <a:pPr algn="ctr"/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Male, </a:t>
            </a:r>
          </a:p>
          <a:p>
            <a:pPr algn="ctr"/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ages 70–74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209D99-C130-937E-E033-B3584036720E}"/>
              </a:ext>
            </a:extLst>
          </p:cNvPr>
          <p:cNvSpPr txBox="1"/>
          <p:nvPr/>
        </p:nvSpPr>
        <p:spPr>
          <a:xfrm>
            <a:off x="3937799" y="4196503"/>
            <a:ext cx="11543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0.340</a:t>
            </a:r>
          </a:p>
          <a:p>
            <a:pPr algn="ctr"/>
            <a:endParaRPr lang="en-US" sz="1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Diabetes with chronic complications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099F00C-3B76-737E-E3F4-1D6EAC3D14F2}"/>
              </a:ext>
            </a:extLst>
          </p:cNvPr>
          <p:cNvSpPr txBox="1"/>
          <p:nvPr/>
        </p:nvSpPr>
        <p:spPr>
          <a:xfrm>
            <a:off x="5352904" y="4196502"/>
            <a:ext cx="9557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0.371</a:t>
            </a:r>
          </a:p>
          <a:p>
            <a:pPr algn="ctr"/>
            <a:endParaRPr lang="en-US" sz="1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Congestive heart failure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414C42D-A541-7B03-28EA-8577955D9DD9}"/>
              </a:ext>
            </a:extLst>
          </p:cNvPr>
          <p:cNvSpPr txBox="1"/>
          <p:nvPr/>
        </p:nvSpPr>
        <p:spPr>
          <a:xfrm>
            <a:off x="6650657" y="4196503"/>
            <a:ext cx="9557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0.377</a:t>
            </a:r>
          </a:p>
          <a:p>
            <a:pPr algn="ctr"/>
            <a:endParaRPr lang="en-US" sz="1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Acute myocardial infarction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5825D56-4CD1-2823-BCAA-239EDEA45C29}"/>
              </a:ext>
            </a:extLst>
          </p:cNvPr>
          <p:cNvSpPr txBox="1"/>
          <p:nvPr/>
        </p:nvSpPr>
        <p:spPr>
          <a:xfrm>
            <a:off x="2325467" y="4162469"/>
            <a:ext cx="48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9353AE2-7845-FD82-9662-75E7D4819D32}"/>
              </a:ext>
            </a:extLst>
          </p:cNvPr>
          <p:cNvSpPr txBox="1"/>
          <p:nvPr/>
        </p:nvSpPr>
        <p:spPr>
          <a:xfrm>
            <a:off x="3640273" y="4162469"/>
            <a:ext cx="48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2BC0DC3-3756-2262-5266-45BC51BE5EB9}"/>
              </a:ext>
            </a:extLst>
          </p:cNvPr>
          <p:cNvSpPr txBox="1"/>
          <p:nvPr/>
        </p:nvSpPr>
        <p:spPr>
          <a:xfrm>
            <a:off x="4938893" y="4162469"/>
            <a:ext cx="48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C992C15-E9C6-D5C4-5DA9-CC396294B091}"/>
              </a:ext>
            </a:extLst>
          </p:cNvPr>
          <p:cNvSpPr txBox="1"/>
          <p:nvPr/>
        </p:nvSpPr>
        <p:spPr>
          <a:xfrm>
            <a:off x="6234907" y="4162469"/>
            <a:ext cx="48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C5577E5-CEF6-3654-8E3E-FB2F1C44B57A}"/>
              </a:ext>
            </a:extLst>
          </p:cNvPr>
          <p:cNvSpPr txBox="1"/>
          <p:nvPr/>
        </p:nvSpPr>
        <p:spPr>
          <a:xfrm>
            <a:off x="7541949" y="3510353"/>
            <a:ext cx="48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24C86A4-274E-D2D5-4C93-A60DF4C584B6}"/>
              </a:ext>
            </a:extLst>
          </p:cNvPr>
          <p:cNvSpPr txBox="1"/>
          <p:nvPr/>
        </p:nvSpPr>
        <p:spPr>
          <a:xfrm>
            <a:off x="7531886" y="4162469"/>
            <a:ext cx="48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734D675-C740-8284-8734-41DF82B58391}"/>
              </a:ext>
            </a:extLst>
          </p:cNvPr>
          <p:cNvSpPr txBox="1"/>
          <p:nvPr/>
        </p:nvSpPr>
        <p:spPr>
          <a:xfrm>
            <a:off x="7862477" y="4196502"/>
            <a:ext cx="1159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0.192</a:t>
            </a:r>
          </a:p>
          <a:p>
            <a:pPr algn="ctr"/>
            <a:endParaRPr lang="en-US" sz="1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Diabetes and congestive heart failure interaction</a:t>
            </a:r>
          </a:p>
        </p:txBody>
      </p:sp>
      <p:sp>
        <p:nvSpPr>
          <p:cNvPr id="34" name="Title 33">
            <a:extLst>
              <a:ext uri="{FF2B5EF4-FFF2-40B4-BE49-F238E27FC236}">
                <a16:creationId xmlns:a16="http://schemas.microsoft.com/office/drawing/2014/main" id="{6073C13A-5972-F773-8902-56F41F0D80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38" y="85266"/>
            <a:ext cx="8961120" cy="620288"/>
          </a:xfrm>
        </p:spPr>
        <p:txBody>
          <a:bodyPr/>
          <a:lstStyle/>
          <a:p>
            <a:r>
              <a:rPr lang="en-US"/>
              <a:t>Calculating Risk Scores for Medicare Advantage Enrollees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4FA192AF-423F-9B6D-08DE-5B898E1FBFB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/>
              <a:t>Note: FFS = fee-for-service.</a:t>
            </a:r>
          </a:p>
          <a:p>
            <a:r>
              <a:rPr lang="en-US"/>
              <a:t>Data (for illustrative example): Centers for Medicare and Medicaid Services, </a:t>
            </a:r>
            <a:r>
              <a:rPr lang="en-US" i="1">
                <a:hlinkClick r:id="rId3"/>
              </a:rPr>
              <a:t>Report to Congress: Risk Adjustment in Medicare Advantage</a:t>
            </a:r>
            <a:r>
              <a:rPr lang="en-US"/>
              <a:t> (CMS, Dec. 2021).</a:t>
            </a:r>
          </a:p>
        </p:txBody>
      </p:sp>
      <p:sp>
        <p:nvSpPr>
          <p:cNvPr id="47" name="Rectangle: Rounded Corners 2">
            <a:extLst>
              <a:ext uri="{FF2B5EF4-FFF2-40B4-BE49-F238E27FC236}">
                <a16:creationId xmlns:a16="http://schemas.microsoft.com/office/drawing/2014/main" id="{F69F3F4D-3980-1C7C-6FEA-AFB4A1B4766E}"/>
              </a:ext>
            </a:extLst>
          </p:cNvPr>
          <p:cNvSpPr/>
          <p:nvPr/>
        </p:nvSpPr>
        <p:spPr>
          <a:xfrm>
            <a:off x="4093391" y="3412132"/>
            <a:ext cx="868767" cy="556566"/>
          </a:xfrm>
          <a:prstGeom prst="roundRect">
            <a:avLst>
              <a:gd name="adj" fmla="val 7834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factor</a:t>
            </a:r>
          </a:p>
        </p:txBody>
      </p:sp>
      <p:sp>
        <p:nvSpPr>
          <p:cNvPr id="48" name="Rectangle: Rounded Corners 2">
            <a:extLst>
              <a:ext uri="{FF2B5EF4-FFF2-40B4-BE49-F238E27FC236}">
                <a16:creationId xmlns:a16="http://schemas.microsoft.com/office/drawing/2014/main" id="{072D017E-491A-181E-0599-AC0C38797944}"/>
              </a:ext>
            </a:extLst>
          </p:cNvPr>
          <p:cNvSpPr/>
          <p:nvPr/>
        </p:nvSpPr>
        <p:spPr>
          <a:xfrm>
            <a:off x="5396460" y="3412132"/>
            <a:ext cx="868767" cy="556566"/>
          </a:xfrm>
          <a:prstGeom prst="roundRect">
            <a:avLst>
              <a:gd name="adj" fmla="val 7834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factor</a:t>
            </a:r>
          </a:p>
        </p:txBody>
      </p:sp>
      <p:sp>
        <p:nvSpPr>
          <p:cNvPr id="49" name="Rectangle: Rounded Corners 2">
            <a:extLst>
              <a:ext uri="{FF2B5EF4-FFF2-40B4-BE49-F238E27FC236}">
                <a16:creationId xmlns:a16="http://schemas.microsoft.com/office/drawing/2014/main" id="{570211A1-AA9C-F72E-1EDE-74F89C0F9762}"/>
              </a:ext>
            </a:extLst>
          </p:cNvPr>
          <p:cNvSpPr/>
          <p:nvPr/>
        </p:nvSpPr>
        <p:spPr>
          <a:xfrm>
            <a:off x="6699529" y="3412132"/>
            <a:ext cx="868767" cy="556566"/>
          </a:xfrm>
          <a:prstGeom prst="roundRect">
            <a:avLst>
              <a:gd name="adj" fmla="val 7834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factor</a:t>
            </a:r>
          </a:p>
        </p:txBody>
      </p:sp>
      <p:sp>
        <p:nvSpPr>
          <p:cNvPr id="51" name="Rectangle: Rounded Corners 2">
            <a:extLst>
              <a:ext uri="{FF2B5EF4-FFF2-40B4-BE49-F238E27FC236}">
                <a16:creationId xmlns:a16="http://schemas.microsoft.com/office/drawing/2014/main" id="{B44B26E8-9EE6-C8E7-3856-B8F06D72EE19}"/>
              </a:ext>
            </a:extLst>
          </p:cNvPr>
          <p:cNvSpPr/>
          <p:nvPr/>
        </p:nvSpPr>
        <p:spPr>
          <a:xfrm>
            <a:off x="8002599" y="3412132"/>
            <a:ext cx="868767" cy="556566"/>
          </a:xfrm>
          <a:prstGeom prst="roundRect">
            <a:avLst>
              <a:gd name="adj" fmla="val 7834"/>
            </a:avLst>
          </a:prstGeom>
          <a:ln w="1905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36" tIns="60396" rIns="60396" bIns="60396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factor</a:t>
            </a:r>
          </a:p>
        </p:txBody>
      </p:sp>
    </p:spTree>
    <p:extLst>
      <p:ext uri="{BB962C8B-B14F-4D97-AF65-F5344CB8AC3E}">
        <p14:creationId xmlns:p14="http://schemas.microsoft.com/office/powerpoint/2010/main" val="468483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FDB67BE-5EC7-F8D8-60F2-EBEB8A06E778}"/>
              </a:ext>
            </a:extLst>
          </p:cNvPr>
          <p:cNvSpPr txBox="1"/>
          <p:nvPr/>
        </p:nvSpPr>
        <p:spPr>
          <a:xfrm>
            <a:off x="73152" y="73152"/>
            <a:ext cx="8229600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en-US" sz="2000">
              <a:latin typeface="Georgia" panose="02040502050405020303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4C6C35-671C-75C9-5006-3173D11AD9C4}"/>
              </a:ext>
            </a:extLst>
          </p:cNvPr>
          <p:cNvSpPr/>
          <p:nvPr/>
        </p:nvSpPr>
        <p:spPr>
          <a:xfrm>
            <a:off x="4044801" y="2170836"/>
            <a:ext cx="2674227" cy="1077323"/>
          </a:xfrm>
          <a:prstGeom prst="rect">
            <a:avLst/>
          </a:prstGeom>
          <a:pattFill prst="wdUpDiag">
            <a:fgClr>
              <a:schemeClr val="accent3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907E89-967F-1F37-F1B5-5104C616189B}"/>
              </a:ext>
            </a:extLst>
          </p:cNvPr>
          <p:cNvSpPr txBox="1"/>
          <p:nvPr/>
        </p:nvSpPr>
        <p:spPr>
          <a:xfrm>
            <a:off x="6879461" y="3062459"/>
            <a:ext cx="17103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PLAN’S BID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E63AF-C184-9073-C4B0-699FA54A36D7}"/>
              </a:ext>
            </a:extLst>
          </p:cNvPr>
          <p:cNvSpPr txBox="1"/>
          <p:nvPr/>
        </p:nvSpPr>
        <p:spPr>
          <a:xfrm>
            <a:off x="3756041" y="4030859"/>
            <a:ext cx="5161099" cy="1411784"/>
          </a:xfrm>
          <a:prstGeom prst="roundRect">
            <a:avLst>
              <a:gd name="adj" fmla="val 4600"/>
            </a:avLst>
          </a:prstGeom>
          <a:noFill/>
          <a:ln w="19050">
            <a:solidFill>
              <a:srgbClr val="83B0C8"/>
            </a:solidFill>
          </a:ln>
        </p:spPr>
        <p:txBody>
          <a:bodyPr wrap="square" tIns="182880" bIns="91440" rtlCol="0">
            <a:spAutoFit/>
          </a:bodyPr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If a plan bids below the benchmark, it receives a portion of the difference in the form of a </a:t>
            </a:r>
            <a:r>
              <a:rPr lang="en-US" sz="1200" b="1">
                <a:solidFill>
                  <a:srgbClr val="83B0C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rebate</a:t>
            </a:r>
            <a:r>
              <a:rPr lang="en-US" sz="12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 This can range from 50 percent to 70 percent, depending on the plan’s quality star rating. </a:t>
            </a:r>
          </a:p>
          <a:p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Plans must use the rebate to lower out-of-pocket costs for enrollees or finance extra benefits.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EDB600-943D-39EA-673B-049D15C028C1}"/>
              </a:ext>
            </a:extLst>
          </p:cNvPr>
          <p:cNvSpPr txBox="1"/>
          <p:nvPr/>
        </p:nvSpPr>
        <p:spPr>
          <a:xfrm>
            <a:off x="6879461" y="1963324"/>
            <a:ext cx="2037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rgbClr val="D3AC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BENCHMARK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8492BA7-5F44-1D76-3898-4EE26F8B562C}"/>
              </a:ext>
            </a:extLst>
          </p:cNvPr>
          <p:cNvCxnSpPr>
            <a:cxnSpLocks/>
          </p:cNvCxnSpPr>
          <p:nvPr/>
        </p:nvCxnSpPr>
        <p:spPr>
          <a:xfrm flipV="1">
            <a:off x="4021687" y="965615"/>
            <a:ext cx="0" cy="2522816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4043E2E-6AFB-FCA2-D867-7C2FD6BD9800}"/>
              </a:ext>
            </a:extLst>
          </p:cNvPr>
          <p:cNvSpPr txBox="1"/>
          <p:nvPr/>
        </p:nvSpPr>
        <p:spPr>
          <a:xfrm>
            <a:off x="3693744" y="844198"/>
            <a:ext cx="301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4961C48-EDD2-1073-72BE-87C44EF24D71}"/>
              </a:ext>
            </a:extLst>
          </p:cNvPr>
          <p:cNvCxnSpPr>
            <a:cxnSpLocks/>
          </p:cNvCxnSpPr>
          <p:nvPr/>
        </p:nvCxnSpPr>
        <p:spPr>
          <a:xfrm>
            <a:off x="3702820" y="2140143"/>
            <a:ext cx="3190317" cy="6098"/>
          </a:xfrm>
          <a:prstGeom prst="line">
            <a:avLst/>
          </a:prstGeom>
          <a:ln w="5715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DCCF7EE5-D6E8-CD63-3194-78F818EFF7E6}"/>
              </a:ext>
            </a:extLst>
          </p:cNvPr>
          <p:cNvSpPr txBox="1"/>
          <p:nvPr/>
        </p:nvSpPr>
        <p:spPr>
          <a:xfrm>
            <a:off x="6878896" y="2534592"/>
            <a:ext cx="17103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rgbClr val="83B0C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REBATE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0B85E49-61B5-A563-069D-623378224AF2}"/>
              </a:ext>
            </a:extLst>
          </p:cNvPr>
          <p:cNvGrpSpPr/>
          <p:nvPr/>
        </p:nvGrpSpPr>
        <p:grpSpPr>
          <a:xfrm>
            <a:off x="4045485" y="2683846"/>
            <a:ext cx="877337" cy="542354"/>
            <a:chOff x="4504646" y="3371195"/>
            <a:chExt cx="914400" cy="621792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23B5DBD-474C-F00F-08DC-15A9EABD5E16}"/>
                </a:ext>
              </a:extLst>
            </p:cNvPr>
            <p:cNvSpPr/>
            <p:nvPr/>
          </p:nvSpPr>
          <p:spPr>
            <a:xfrm>
              <a:off x="4504646" y="3371195"/>
              <a:ext cx="914400" cy="62179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E83771E-F130-24CF-198B-773B0A702687}"/>
                </a:ext>
              </a:extLst>
            </p:cNvPr>
            <p:cNvSpPr txBox="1"/>
            <p:nvPr/>
          </p:nvSpPr>
          <p:spPr>
            <a:xfrm>
              <a:off x="4549962" y="3395081"/>
              <a:ext cx="844736" cy="5275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50%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≤3 stars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CE53416-AE9C-0C5E-8DF3-8545D764BDED}"/>
              </a:ext>
            </a:extLst>
          </p:cNvPr>
          <p:cNvGrpSpPr/>
          <p:nvPr/>
        </p:nvGrpSpPr>
        <p:grpSpPr>
          <a:xfrm>
            <a:off x="5022565" y="2545668"/>
            <a:ext cx="797579" cy="676146"/>
            <a:chOff x="5599517" y="3218700"/>
            <a:chExt cx="914400" cy="77518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908BA24-7E11-8181-C016-5AF20BBEBEDC}"/>
                </a:ext>
              </a:extLst>
            </p:cNvPr>
            <p:cNvSpPr/>
            <p:nvPr/>
          </p:nvSpPr>
          <p:spPr>
            <a:xfrm>
              <a:off x="5599517" y="3237108"/>
              <a:ext cx="914400" cy="75677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CA46AACD-1B5C-351A-5418-4EBCEA926D75}"/>
                </a:ext>
              </a:extLst>
            </p:cNvPr>
            <p:cNvSpPr txBox="1"/>
            <p:nvPr/>
          </p:nvSpPr>
          <p:spPr>
            <a:xfrm>
              <a:off x="5626308" y="3218700"/>
              <a:ext cx="866076" cy="7021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>
                  <a:solidFill>
                    <a:schemeClr val="accent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65%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>
                  <a:solidFill>
                    <a:schemeClr val="accent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3.5 or </a:t>
              </a:r>
              <a:br>
                <a:rPr lang="en-US" sz="1100" b="1">
                  <a:solidFill>
                    <a:schemeClr val="accent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100" b="1">
                  <a:solidFill>
                    <a:schemeClr val="accent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 stars</a:t>
              </a:r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9E39442-BBBB-96CC-F06D-FB08F1214BBF}"/>
              </a:ext>
            </a:extLst>
          </p:cNvPr>
          <p:cNvCxnSpPr>
            <a:cxnSpLocks/>
          </p:cNvCxnSpPr>
          <p:nvPr/>
        </p:nvCxnSpPr>
        <p:spPr>
          <a:xfrm>
            <a:off x="3689144" y="1768827"/>
            <a:ext cx="3190317" cy="0"/>
          </a:xfrm>
          <a:prstGeom prst="line">
            <a:avLst/>
          </a:prstGeom>
          <a:ln w="28575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861DFFF4-DF51-E698-7AC9-8F93AF1490A0}"/>
              </a:ext>
            </a:extLst>
          </p:cNvPr>
          <p:cNvSpPr/>
          <p:nvPr/>
        </p:nvSpPr>
        <p:spPr>
          <a:xfrm>
            <a:off x="5921448" y="2464111"/>
            <a:ext cx="797579" cy="7577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70%</a:t>
            </a:r>
          </a:p>
          <a:p>
            <a:pPr algn="ctr"/>
            <a:r>
              <a:rPr lang="en-US" sz="11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4.5 or </a:t>
            </a:r>
            <a:br>
              <a:rPr lang="en-US" sz="11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stars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16A0A77-C3AA-32D2-6EA6-B7780EDEB809}"/>
              </a:ext>
            </a:extLst>
          </p:cNvPr>
          <p:cNvCxnSpPr>
            <a:cxnSpLocks/>
          </p:cNvCxnSpPr>
          <p:nvPr/>
        </p:nvCxnSpPr>
        <p:spPr>
          <a:xfrm flipV="1">
            <a:off x="4361377" y="1839114"/>
            <a:ext cx="0" cy="21353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CE6522AF-7471-9BB0-F906-88D0E82C965B}"/>
              </a:ext>
            </a:extLst>
          </p:cNvPr>
          <p:cNvSpPr txBox="1"/>
          <p:nvPr/>
        </p:nvSpPr>
        <p:spPr>
          <a:xfrm>
            <a:off x="4346578" y="1760648"/>
            <a:ext cx="2037680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5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Benchmarks increase 5%–10% for plans with ≥4 stars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E0CB217-50D4-6021-63E6-637FA66647C4}"/>
              </a:ext>
            </a:extLst>
          </p:cNvPr>
          <p:cNvCxnSpPr>
            <a:cxnSpLocks/>
          </p:cNvCxnSpPr>
          <p:nvPr/>
        </p:nvCxnSpPr>
        <p:spPr>
          <a:xfrm flipV="1">
            <a:off x="3702820" y="3240843"/>
            <a:ext cx="3190317" cy="6309"/>
          </a:xfrm>
          <a:prstGeom prst="straightConnector1">
            <a:avLst/>
          </a:prstGeom>
          <a:ln w="57150">
            <a:solidFill>
              <a:schemeClr val="bg2"/>
            </a:solidFill>
            <a:prstDash val="soli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84AB2924-A4D5-4F8F-331C-9900A58DB89E}"/>
              </a:ext>
            </a:extLst>
          </p:cNvPr>
          <p:cNvCxnSpPr>
            <a:cxnSpLocks/>
          </p:cNvCxnSpPr>
          <p:nvPr/>
        </p:nvCxnSpPr>
        <p:spPr>
          <a:xfrm flipV="1">
            <a:off x="6368618" y="1839114"/>
            <a:ext cx="0" cy="21353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6B538CF-4640-3000-1187-27FFC9889C36}"/>
              </a:ext>
            </a:extLst>
          </p:cNvPr>
          <p:cNvSpPr txBox="1"/>
          <p:nvPr/>
        </p:nvSpPr>
        <p:spPr>
          <a:xfrm>
            <a:off x="71438" y="1106686"/>
            <a:ext cx="3292816" cy="863144"/>
          </a:xfrm>
          <a:prstGeom prst="roundRect">
            <a:avLst>
              <a:gd name="adj" fmla="val 7439"/>
            </a:avLst>
          </a:prstGeom>
          <a:noFill/>
          <a:ln w="19050">
            <a:solidFill>
              <a:srgbClr val="D3AC4C"/>
            </a:solidFill>
          </a:ln>
        </p:spPr>
        <p:txBody>
          <a:bodyPr wrap="square" tIns="182880" bIns="91440" rtlCol="0">
            <a:spAutoFit/>
          </a:bodyPr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CMS sets a </a:t>
            </a:r>
            <a:r>
              <a:rPr lang="en-US" sz="1200" b="1">
                <a:solidFill>
                  <a:srgbClr val="D3AC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benchmark, </a:t>
            </a: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the maximum amount the federal government will pay plans per enrollee per county.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6FDA3EF-3259-6F7A-923E-32B76BB8B102}"/>
              </a:ext>
            </a:extLst>
          </p:cNvPr>
          <p:cNvSpPr txBox="1"/>
          <p:nvPr/>
        </p:nvSpPr>
        <p:spPr>
          <a:xfrm>
            <a:off x="71438" y="2407848"/>
            <a:ext cx="3306491" cy="855107"/>
          </a:xfrm>
          <a:prstGeom prst="roundRect">
            <a:avLst>
              <a:gd name="adj" fmla="val 6414"/>
            </a:avLst>
          </a:prstGeom>
          <a:noFill/>
          <a:ln w="19050">
            <a:solidFill>
              <a:srgbClr val="65A591"/>
            </a:solidFill>
          </a:ln>
        </p:spPr>
        <p:txBody>
          <a:bodyPr wrap="square" tIns="182880" bIns="91440" rtlCol="0">
            <a:spAutoFit/>
          </a:bodyPr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A plan submits a </a:t>
            </a:r>
            <a:r>
              <a:rPr lang="en-US" sz="12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bid, </a:t>
            </a: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its estimated costs of covering the Medicare Parts A and B services for the average enrollee in each county.</a:t>
            </a:r>
          </a:p>
        </p:txBody>
      </p:sp>
      <p:sp>
        <p:nvSpPr>
          <p:cNvPr id="33" name="Title 32">
            <a:extLst>
              <a:ext uri="{FF2B5EF4-FFF2-40B4-BE49-F238E27FC236}">
                <a16:creationId xmlns:a16="http://schemas.microsoft.com/office/drawing/2014/main" id="{4B00A397-7A1F-E657-D5C8-A5FF544CDD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000">
                <a:latin typeface="Georgia" panose="02040502050405020303" pitchFamily="18" charset="0"/>
                <a:cs typeface="Arial" panose="020B0604020202020204" pitchFamily="34" charset="0"/>
              </a:rPr>
              <a:t>Basic Components of Medicare Advantage Plan Payments</a:t>
            </a:r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EF51357B-2529-41C8-5112-09DFC40133D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Data: Centers for Medicare and Medicaid Services.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65B0304-C3F0-82C0-B0BF-92E4E64A1791}"/>
              </a:ext>
            </a:extLst>
          </p:cNvPr>
          <p:cNvSpPr>
            <a:spLocks/>
          </p:cNvSpPr>
          <p:nvPr/>
        </p:nvSpPr>
        <p:spPr>
          <a:xfrm>
            <a:off x="178772" y="946666"/>
            <a:ext cx="320040" cy="320040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/>
              <a:t>1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F70BA6EB-FCF0-7289-5205-CEC76CBEB363}"/>
              </a:ext>
            </a:extLst>
          </p:cNvPr>
          <p:cNvSpPr>
            <a:spLocks/>
          </p:cNvSpPr>
          <p:nvPr/>
        </p:nvSpPr>
        <p:spPr>
          <a:xfrm>
            <a:off x="178772" y="2241683"/>
            <a:ext cx="320040" cy="320040"/>
          </a:xfrm>
          <a:prstGeom prst="ellipse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/>
              <a:t>2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18021927-C3E8-81B9-D9FF-31B5BD9EB059}"/>
              </a:ext>
            </a:extLst>
          </p:cNvPr>
          <p:cNvSpPr>
            <a:spLocks/>
          </p:cNvSpPr>
          <p:nvPr/>
        </p:nvSpPr>
        <p:spPr>
          <a:xfrm>
            <a:off x="3875354" y="3876731"/>
            <a:ext cx="320040" cy="32004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181953663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PT_Exhibit_Template_2021_web" id="{8A763DFA-F6A1-B244-ABB6-DEE736B6501C}" vid="{39D326F0-6086-124E-9884-FFC9FDA965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8" ma:contentTypeDescription="Create a new document." ma:contentTypeScope="" ma:versionID="79e32d49ae6575f46a30ef2f0eee64ac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7e0189234081f23d595eebfc5a988598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/>
        <AccountId xsi:nil="true"/>
        <AccountType/>
      </UserInfo>
    </SharedWithUsers>
    <lcf76f155ced4ddcb4097134ff3c332f xmlns="29e91428-62e1-404e-8dba-d479e0ef01ba">
      <Terms xmlns="http://schemas.microsoft.com/office/infopath/2007/PartnerControls"/>
    </lcf76f155ced4ddcb4097134ff3c332f>
    <TaxCatchAll xmlns="fd0705cf-2316-48c0-96f8-e5d689de0d9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130E2A-0F14-44D0-8F9D-343196F48EA8}">
  <ds:schemaRefs>
    <ds:schemaRef ds:uri="29e91428-62e1-404e-8dba-d479e0ef01ba"/>
    <ds:schemaRef ds:uri="fd0705cf-2316-48c0-96f8-e5d689de0d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92B60CF-40F9-4360-8516-8A258CFA1767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29e91428-62e1-404e-8dba-d479e0ef01ba"/>
    <ds:schemaRef ds:uri="http://schemas.openxmlformats.org/package/2006/metadata/core-properties"/>
    <ds:schemaRef ds:uri="fd0705cf-2316-48c0-96f8-e5d689de0d99"/>
    <ds:schemaRef ds:uri="http://purl.org/dc/elements/1.1/"/>
    <ds:schemaRef ds:uri="http://www.w3.org/XML/1998/namespace"/>
    <ds:schemaRef ds:uri="http://purl.org/dc/dcmitype/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42938EF-51BD-4AC1-96A4-8B2A1939C1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CMWF_Template_Apr2017</Template>
  <TotalTime>2</TotalTime>
  <Words>596</Words>
  <Application>Microsoft Office PowerPoint</Application>
  <PresentationFormat>On-screen Show (4:3)</PresentationFormat>
  <Paragraphs>132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Georgia</vt:lpstr>
      <vt:lpstr>Suisse Int'l</vt:lpstr>
      <vt:lpstr>Suisse Int'l Italic</vt:lpstr>
      <vt:lpstr>CMWF_2021</vt:lpstr>
      <vt:lpstr>Change to Medicare Advantage Plan Payment Rates over the Past Decade</vt:lpstr>
      <vt:lpstr>Timeline of Medicare Advantage Annual Payment Updates </vt:lpstr>
      <vt:lpstr>Calculating the Benchmark for Payments to Medicare Advantage Plans</vt:lpstr>
      <vt:lpstr>Calculating Risk Scores for Medicare Advantage Enrollees</vt:lpstr>
      <vt:lpstr>Basic Components of Medicare Advantage Plan Payments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How the Government Updates Payment Rates for Medicare Advantage Plans</dc:title>
  <dc:creator>cr@cmwf.org;gj@cmwf.org</dc:creator>
  <cp:lastModifiedBy>Paul Frame</cp:lastModifiedBy>
  <cp:revision>2</cp:revision>
  <cp:lastPrinted>2018-05-16T13:47:02Z</cp:lastPrinted>
  <dcterms:created xsi:type="dcterms:W3CDTF">2018-01-08T16:50:19Z</dcterms:created>
  <dcterms:modified xsi:type="dcterms:W3CDTF">2024-03-04T22:49:06Z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Order">
    <vt:r8>45800000</vt:r8>
  </property>
  <property fmtid="{D5CDD505-2E9C-101B-9397-08002B2CF9AE}" pid="4" name="xd_ProgID">
    <vt:lpwstr/>
  </property>
  <property fmtid="{D5CDD505-2E9C-101B-9397-08002B2CF9AE}" pid="5" name="TemplateUrl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