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4"/>
  </p:notesMasterIdLst>
  <p:handoutMasterIdLst>
    <p:handoutMasterId r:id="rId15"/>
  </p:handoutMasterIdLst>
  <p:sldIdLst>
    <p:sldId id="259" r:id="rId5"/>
    <p:sldId id="267" r:id="rId6"/>
    <p:sldId id="261" r:id="rId7"/>
    <p:sldId id="262" r:id="rId8"/>
    <p:sldId id="260" r:id="rId9"/>
    <p:sldId id="263" r:id="rId10"/>
    <p:sldId id="265" r:id="rId11"/>
    <p:sldId id="266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1C7FC-8623-4578-AAB8-63679672EC62}" v="50" dt="2024-02-27T19:26:53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85" autoAdjust="0"/>
    <p:restoredTop sz="96357" autoAdjust="0"/>
  </p:normalViewPr>
  <p:slideViewPr>
    <p:cSldViewPr snapToGrid="0" snapToObjects="1">
      <p:cViewPr varScale="1">
        <p:scale>
          <a:sx n="114" d="100"/>
          <a:sy n="114" d="100"/>
        </p:scale>
        <p:origin x="1728" y="10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720" y="16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007A543F-C5CC-6949-BD80-A02F19DE2C1A}"/>
    <pc:docChg chg="modSld">
      <pc:chgData name="Jen Wilson" userId="000f367a-3246-491c-88b4-803a33f58a8b" providerId="ADAL" clId="{007A543F-C5CC-6949-BD80-A02F19DE2C1A}" dt="2024-02-26T19:01:06.183" v="97" actId="27918"/>
      <pc:docMkLst>
        <pc:docMk/>
      </pc:docMkLst>
      <pc:sldChg chg="mod">
        <pc:chgData name="Jen Wilson" userId="000f367a-3246-491c-88b4-803a33f58a8b" providerId="ADAL" clId="{007A543F-C5CC-6949-BD80-A02F19DE2C1A}" dt="2024-02-26T18:42:22.141" v="9" actId="27918"/>
        <pc:sldMkLst>
          <pc:docMk/>
          <pc:sldMk cId="3811614395" sldId="260"/>
        </pc:sldMkLst>
      </pc:sldChg>
      <pc:sldChg chg="mod">
        <pc:chgData name="Jen Wilson" userId="000f367a-3246-491c-88b4-803a33f58a8b" providerId="ADAL" clId="{007A543F-C5CC-6949-BD80-A02F19DE2C1A}" dt="2024-02-26T18:35:48.657" v="7" actId="27918"/>
        <pc:sldMkLst>
          <pc:docMk/>
          <pc:sldMk cId="1183365561" sldId="261"/>
        </pc:sldMkLst>
      </pc:sldChg>
      <pc:sldChg chg="mod">
        <pc:chgData name="Jen Wilson" userId="000f367a-3246-491c-88b4-803a33f58a8b" providerId="ADAL" clId="{007A543F-C5CC-6949-BD80-A02F19DE2C1A}" dt="2024-02-26T18:02:46.685" v="1" actId="27918"/>
        <pc:sldMkLst>
          <pc:docMk/>
          <pc:sldMk cId="4021471306" sldId="262"/>
        </pc:sldMkLst>
      </pc:sldChg>
      <pc:sldChg chg="mod">
        <pc:chgData name="Jen Wilson" userId="000f367a-3246-491c-88b4-803a33f58a8b" providerId="ADAL" clId="{007A543F-C5CC-6949-BD80-A02F19DE2C1A}" dt="2024-02-26T18:19:02.108" v="3" actId="27918"/>
        <pc:sldMkLst>
          <pc:docMk/>
          <pc:sldMk cId="607304626" sldId="263"/>
        </pc:sldMkLst>
      </pc:sldChg>
      <pc:sldChg chg="modSp mod">
        <pc:chgData name="Jen Wilson" userId="000f367a-3246-491c-88b4-803a33f58a8b" providerId="ADAL" clId="{007A543F-C5CC-6949-BD80-A02F19DE2C1A}" dt="2024-02-26T19:01:06.183" v="97" actId="27918"/>
        <pc:sldMkLst>
          <pc:docMk/>
          <pc:sldMk cId="1359087489" sldId="264"/>
        </pc:sldMkLst>
        <pc:spChg chg="mod">
          <ac:chgData name="Jen Wilson" userId="000f367a-3246-491c-88b4-803a33f58a8b" providerId="ADAL" clId="{007A543F-C5CC-6949-BD80-A02F19DE2C1A}" dt="2024-02-26T19:00:29.549" v="95" actId="20577"/>
          <ac:spMkLst>
            <pc:docMk/>
            <pc:sldMk cId="1359087489" sldId="264"/>
            <ac:spMk id="2" creationId="{4F865F3D-ABB0-9F45-98FD-D3809E5842F9}"/>
          </ac:spMkLst>
        </pc:spChg>
        <pc:spChg chg="mod">
          <ac:chgData name="Jen Wilson" userId="000f367a-3246-491c-88b4-803a33f58a8b" providerId="ADAL" clId="{007A543F-C5CC-6949-BD80-A02F19DE2C1A}" dt="2024-02-26T19:00:26.114" v="90" actId="20577"/>
          <ac:spMkLst>
            <pc:docMk/>
            <pc:sldMk cId="1359087489" sldId="264"/>
            <ac:spMk id="16" creationId="{5E163665-BC26-DF45-B331-87081D06CC53}"/>
          </ac:spMkLst>
        </pc:spChg>
      </pc:sldChg>
      <pc:sldChg chg="modSp mod">
        <pc:chgData name="Jen Wilson" userId="000f367a-3246-491c-88b4-803a33f58a8b" providerId="ADAL" clId="{007A543F-C5CC-6949-BD80-A02F19DE2C1A}" dt="2024-02-26T18:59:33.416" v="49" actId="27918"/>
        <pc:sldMkLst>
          <pc:docMk/>
          <pc:sldMk cId="1910510880" sldId="265"/>
        </pc:sldMkLst>
        <pc:spChg chg="mod">
          <ac:chgData name="Jen Wilson" userId="000f367a-3246-491c-88b4-803a33f58a8b" providerId="ADAL" clId="{007A543F-C5CC-6949-BD80-A02F19DE2C1A}" dt="2024-02-26T18:59:19.693" v="47" actId="20577"/>
          <ac:spMkLst>
            <pc:docMk/>
            <pc:sldMk cId="1910510880" sldId="265"/>
            <ac:spMk id="2" creationId="{4F865F3D-ABB0-9F45-98FD-D3809E5842F9}"/>
          </ac:spMkLst>
        </pc:spChg>
        <pc:spChg chg="mod">
          <ac:chgData name="Jen Wilson" userId="000f367a-3246-491c-88b4-803a33f58a8b" providerId="ADAL" clId="{007A543F-C5CC-6949-BD80-A02F19DE2C1A}" dt="2024-02-26T18:59:14.688" v="36" actId="20577"/>
          <ac:spMkLst>
            <pc:docMk/>
            <pc:sldMk cId="1910510880" sldId="265"/>
            <ac:spMk id="16" creationId="{5E163665-BC26-DF45-B331-87081D06CC53}"/>
          </ac:spMkLst>
        </pc:spChg>
      </pc:sldChg>
      <pc:sldChg chg="mod">
        <pc:chgData name="Jen Wilson" userId="000f367a-3246-491c-88b4-803a33f58a8b" providerId="ADAL" clId="{007A543F-C5CC-6949-BD80-A02F19DE2C1A}" dt="2024-02-26T18:22:08.915" v="5" actId="27918"/>
        <pc:sldMkLst>
          <pc:docMk/>
          <pc:sldMk cId="1533928474" sldId="266"/>
        </pc:sldMkLst>
      </pc:sldChg>
    </pc:docChg>
  </pc:docChgLst>
  <pc:docChgLst>
    <pc:chgData name="Paul Frame" userId="ded3f5c5-00e7-408d-9358-fc292cfa5078" providerId="ADAL" clId="{7E31C7FC-8623-4578-AAB8-63679672EC62}"/>
    <pc:docChg chg="custSel addSld modSld">
      <pc:chgData name="Paul Frame" userId="ded3f5c5-00e7-408d-9358-fc292cfa5078" providerId="ADAL" clId="{7E31C7FC-8623-4578-AAB8-63679672EC62}" dt="2024-03-07T23:35:16.188" v="345" actId="27918"/>
      <pc:docMkLst>
        <pc:docMk/>
      </pc:docMkLst>
      <pc:sldChg chg="addSp delSp modSp mod modNotesTx">
        <pc:chgData name="Paul Frame" userId="ded3f5c5-00e7-408d-9358-fc292cfa5078" providerId="ADAL" clId="{7E31C7FC-8623-4578-AAB8-63679672EC62}" dt="2024-02-27T19:24:48.157" v="313" actId="14734"/>
        <pc:sldMkLst>
          <pc:docMk/>
          <pc:sldMk cId="2568577569" sldId="259"/>
        </pc:sldMkLst>
        <pc:spChg chg="mod">
          <ac:chgData name="Paul Frame" userId="ded3f5c5-00e7-408d-9358-fc292cfa5078" providerId="ADAL" clId="{7E31C7FC-8623-4578-AAB8-63679672EC62}" dt="2024-02-27T19:14:16.923" v="235"/>
          <ac:spMkLst>
            <pc:docMk/>
            <pc:sldMk cId="2568577569" sldId="259"/>
            <ac:spMk id="2" creationId="{4F865F3D-ABB0-9F45-98FD-D3809E5842F9}"/>
          </ac:spMkLst>
        </pc:spChg>
        <pc:spChg chg="mod">
          <ac:chgData name="Paul Frame" userId="ded3f5c5-00e7-408d-9358-fc292cfa5078" providerId="ADAL" clId="{7E31C7FC-8623-4578-AAB8-63679672EC62}" dt="2024-02-27T19:15:29.548" v="245" actId="20577"/>
          <ac:spMkLst>
            <pc:docMk/>
            <pc:sldMk cId="2568577569" sldId="259"/>
            <ac:spMk id="4" creationId="{3997AB39-EBAC-BB4E-855E-9F546022EA15}"/>
          </ac:spMkLst>
        </pc:spChg>
        <pc:spChg chg="mod">
          <ac:chgData name="Paul Frame" userId="ded3f5c5-00e7-408d-9358-fc292cfa5078" providerId="ADAL" clId="{7E31C7FC-8623-4578-AAB8-63679672EC62}" dt="2024-02-27T19:15:01.194" v="242"/>
          <ac:spMkLst>
            <pc:docMk/>
            <pc:sldMk cId="2568577569" sldId="259"/>
            <ac:spMk id="5" creationId="{2BE02FBB-0518-5843-8619-CB7C01F1B98A}"/>
          </ac:spMkLst>
        </pc:spChg>
        <pc:spChg chg="add del mod">
          <ac:chgData name="Paul Frame" userId="ded3f5c5-00e7-408d-9358-fc292cfa5078" providerId="ADAL" clId="{7E31C7FC-8623-4578-AAB8-63679672EC62}" dt="2024-02-27T19:14:28.658" v="237" actId="478"/>
          <ac:spMkLst>
            <pc:docMk/>
            <pc:sldMk cId="2568577569" sldId="259"/>
            <ac:spMk id="7" creationId="{AF645527-BE11-8351-58DD-712B40045CF0}"/>
          </ac:spMkLst>
        </pc:spChg>
        <pc:spChg chg="add del mod">
          <ac:chgData name="Paul Frame" userId="ded3f5c5-00e7-408d-9358-fc292cfa5078" providerId="ADAL" clId="{7E31C7FC-8623-4578-AAB8-63679672EC62}" dt="2024-02-27T19:15:19.388" v="244" actId="478"/>
          <ac:spMkLst>
            <pc:docMk/>
            <pc:sldMk cId="2568577569" sldId="259"/>
            <ac:spMk id="9" creationId="{602E5BA2-B9B6-9CBB-DDFC-EA50B697F42A}"/>
          </ac:spMkLst>
        </pc:spChg>
        <pc:spChg chg="del">
          <ac:chgData name="Paul Frame" userId="ded3f5c5-00e7-408d-9358-fc292cfa5078" providerId="ADAL" clId="{7E31C7FC-8623-4578-AAB8-63679672EC62}" dt="2024-02-27T19:15:17.039" v="243" actId="478"/>
          <ac:spMkLst>
            <pc:docMk/>
            <pc:sldMk cId="2568577569" sldId="259"/>
            <ac:spMk id="16" creationId="{5E163665-BC26-DF45-B331-87081D06CC53}"/>
          </ac:spMkLst>
        </pc:spChg>
        <pc:spChg chg="del">
          <ac:chgData name="Paul Frame" userId="ded3f5c5-00e7-408d-9358-fc292cfa5078" providerId="ADAL" clId="{7E31C7FC-8623-4578-AAB8-63679672EC62}" dt="2024-02-27T19:14:32.989" v="239" actId="478"/>
          <ac:spMkLst>
            <pc:docMk/>
            <pc:sldMk cId="2568577569" sldId="259"/>
            <ac:spMk id="18" creationId="{47BB3A39-CA7E-6C47-B3B8-5E1D70DFE0D8}"/>
          </ac:spMkLst>
        </pc:spChg>
        <pc:spChg chg="del">
          <ac:chgData name="Paul Frame" userId="ded3f5c5-00e7-408d-9358-fc292cfa5078" providerId="ADAL" clId="{7E31C7FC-8623-4578-AAB8-63679672EC62}" dt="2024-02-27T19:14:37.102" v="241" actId="478"/>
          <ac:spMkLst>
            <pc:docMk/>
            <pc:sldMk cId="2568577569" sldId="259"/>
            <ac:spMk id="19" creationId="{8D72AF24-F73F-901E-88F3-24F22C16C3AD}"/>
          </ac:spMkLst>
        </pc:spChg>
        <pc:spChg chg="del">
          <ac:chgData name="Paul Frame" userId="ded3f5c5-00e7-408d-9358-fc292cfa5078" providerId="ADAL" clId="{7E31C7FC-8623-4578-AAB8-63679672EC62}" dt="2024-02-27T19:14:30.413" v="238" actId="478"/>
          <ac:spMkLst>
            <pc:docMk/>
            <pc:sldMk cId="2568577569" sldId="259"/>
            <ac:spMk id="21" creationId="{DF2F3F8F-5018-72BB-9760-F2E5FD66EF6D}"/>
          </ac:spMkLst>
        </pc:spChg>
        <pc:spChg chg="del">
          <ac:chgData name="Paul Frame" userId="ded3f5c5-00e7-408d-9358-fc292cfa5078" providerId="ADAL" clId="{7E31C7FC-8623-4578-AAB8-63679672EC62}" dt="2024-02-27T19:14:34.720" v="240" actId="478"/>
          <ac:spMkLst>
            <pc:docMk/>
            <pc:sldMk cId="2568577569" sldId="259"/>
            <ac:spMk id="22" creationId="{E63E8A92-DDD3-9835-EFAA-EE7CC1296559}"/>
          </ac:spMkLst>
        </pc:spChg>
        <pc:graphicFrameChg chg="del">
          <ac:chgData name="Paul Frame" userId="ded3f5c5-00e7-408d-9358-fc292cfa5078" providerId="ADAL" clId="{7E31C7FC-8623-4578-AAB8-63679672EC62}" dt="2024-02-27T19:14:24.989" v="236" actId="478"/>
          <ac:graphicFrameMkLst>
            <pc:docMk/>
            <pc:sldMk cId="2568577569" sldId="259"/>
            <ac:graphicFrameMk id="6" creationId="{7B0FDFDA-E65F-AB4F-A820-1A66C335F7D4}"/>
          </ac:graphicFrameMkLst>
        </pc:graphicFrameChg>
        <pc:graphicFrameChg chg="add mod modGraphic">
          <ac:chgData name="Paul Frame" userId="ded3f5c5-00e7-408d-9358-fc292cfa5078" providerId="ADAL" clId="{7E31C7FC-8623-4578-AAB8-63679672EC62}" dt="2024-02-27T19:24:48.157" v="313" actId="14734"/>
          <ac:graphicFrameMkLst>
            <pc:docMk/>
            <pc:sldMk cId="2568577569" sldId="259"/>
            <ac:graphicFrameMk id="10" creationId="{CAE3AC6C-6C0A-43FF-AE18-E60054D0916A}"/>
          </ac:graphicFrameMkLst>
        </pc:graphicFrameChg>
      </pc:sldChg>
      <pc:sldChg chg="modSp mod modNotesTx">
        <pc:chgData name="Paul Frame" userId="ded3f5c5-00e7-408d-9358-fc292cfa5078" providerId="ADAL" clId="{7E31C7FC-8623-4578-AAB8-63679672EC62}" dt="2024-03-07T23:32:21.519" v="337" actId="27918"/>
        <pc:sldMkLst>
          <pc:docMk/>
          <pc:sldMk cId="3811614395" sldId="260"/>
        </pc:sldMkLst>
        <pc:graphicFrameChg chg="mod">
          <ac:chgData name="Paul Frame" userId="ded3f5c5-00e7-408d-9358-fc292cfa5078" providerId="ADAL" clId="{7E31C7FC-8623-4578-AAB8-63679672EC62}" dt="2024-02-26T22:33:39.934" v="14"/>
          <ac:graphicFrameMkLst>
            <pc:docMk/>
            <pc:sldMk cId="3811614395" sldId="260"/>
            <ac:graphicFrameMk id="6" creationId="{7B0FDFDA-E65F-AB4F-A820-1A66C335F7D4}"/>
          </ac:graphicFrameMkLst>
        </pc:graphicFrameChg>
      </pc:sldChg>
      <pc:sldChg chg="modSp mod modNotesTx">
        <pc:chgData name="Paul Frame" userId="ded3f5c5-00e7-408d-9358-fc292cfa5078" providerId="ADAL" clId="{7E31C7FC-8623-4578-AAB8-63679672EC62}" dt="2024-03-07T23:30:26.369" v="333" actId="27918"/>
        <pc:sldMkLst>
          <pc:docMk/>
          <pc:sldMk cId="1183365561" sldId="261"/>
        </pc:sldMkLst>
        <pc:graphicFrameChg chg="mod">
          <ac:chgData name="Paul Frame" userId="ded3f5c5-00e7-408d-9358-fc292cfa5078" providerId="ADAL" clId="{7E31C7FC-8623-4578-AAB8-63679672EC62}" dt="2024-02-26T22:39:40.212" v="45"/>
          <ac:graphicFrameMkLst>
            <pc:docMk/>
            <pc:sldMk cId="1183365561" sldId="261"/>
            <ac:graphicFrameMk id="6" creationId="{7B0FDFDA-E65F-AB4F-A820-1A66C335F7D4}"/>
          </ac:graphicFrameMkLst>
        </pc:graphicFrameChg>
      </pc:sldChg>
      <pc:sldChg chg="mod modNotesTx">
        <pc:chgData name="Paul Frame" userId="ded3f5c5-00e7-408d-9358-fc292cfa5078" providerId="ADAL" clId="{7E31C7FC-8623-4578-AAB8-63679672EC62}" dt="2024-02-26T22:37:19.687" v="35" actId="27918"/>
        <pc:sldMkLst>
          <pc:docMk/>
          <pc:sldMk cId="4021471306" sldId="262"/>
        </pc:sldMkLst>
      </pc:sldChg>
      <pc:sldChg chg="modSp mod modNotesTx">
        <pc:chgData name="Paul Frame" userId="ded3f5c5-00e7-408d-9358-fc292cfa5078" providerId="ADAL" clId="{7E31C7FC-8623-4578-AAB8-63679672EC62}" dt="2024-02-26T22:51:46.156" v="160" actId="20577"/>
        <pc:sldMkLst>
          <pc:docMk/>
          <pc:sldMk cId="607304626" sldId="263"/>
        </pc:sldMkLst>
        <pc:spChg chg="mod">
          <ac:chgData name="Paul Frame" userId="ded3f5c5-00e7-408d-9358-fc292cfa5078" providerId="ADAL" clId="{7E31C7FC-8623-4578-AAB8-63679672EC62}" dt="2024-02-26T22:51:46.156" v="160" actId="20577"/>
          <ac:spMkLst>
            <pc:docMk/>
            <pc:sldMk cId="607304626" sldId="263"/>
            <ac:spMk id="5" creationId="{2BE02FBB-0518-5843-8619-CB7C01F1B98A}"/>
          </ac:spMkLst>
        </pc:spChg>
      </pc:sldChg>
      <pc:sldChg chg="modSp mod modNotesTx">
        <pc:chgData name="Paul Frame" userId="ded3f5c5-00e7-408d-9358-fc292cfa5078" providerId="ADAL" clId="{7E31C7FC-8623-4578-AAB8-63679672EC62}" dt="2024-03-07T23:35:16.188" v="345" actId="27918"/>
        <pc:sldMkLst>
          <pc:docMk/>
          <pc:sldMk cId="1359087489" sldId="264"/>
        </pc:sldMkLst>
        <pc:graphicFrameChg chg="mod">
          <ac:chgData name="Paul Frame" userId="ded3f5c5-00e7-408d-9358-fc292cfa5078" providerId="ADAL" clId="{7E31C7FC-8623-4578-AAB8-63679672EC62}" dt="2024-02-26T22:38:43.751" v="41"/>
          <ac:graphicFrameMkLst>
            <pc:docMk/>
            <pc:sldMk cId="1359087489" sldId="264"/>
            <ac:graphicFrameMk id="6" creationId="{7B0FDFDA-E65F-AB4F-A820-1A66C335F7D4}"/>
          </ac:graphicFrameMkLst>
        </pc:graphicFrameChg>
      </pc:sldChg>
      <pc:sldChg chg="modSp mod modNotesTx">
        <pc:chgData name="Paul Frame" userId="ded3f5c5-00e7-408d-9358-fc292cfa5078" providerId="ADAL" clId="{7E31C7FC-8623-4578-AAB8-63679672EC62}" dt="2024-03-07T23:33:55.627" v="341" actId="27918"/>
        <pc:sldMkLst>
          <pc:docMk/>
          <pc:sldMk cId="1910510880" sldId="265"/>
        </pc:sldMkLst>
        <pc:graphicFrameChg chg="mod">
          <ac:chgData name="Paul Frame" userId="ded3f5c5-00e7-408d-9358-fc292cfa5078" providerId="ADAL" clId="{7E31C7FC-8623-4578-AAB8-63679672EC62}" dt="2024-02-26T22:39:09.440" v="43"/>
          <ac:graphicFrameMkLst>
            <pc:docMk/>
            <pc:sldMk cId="1910510880" sldId="265"/>
            <ac:graphicFrameMk id="6" creationId="{7B0FDFDA-E65F-AB4F-A820-1A66C335F7D4}"/>
          </ac:graphicFrameMkLst>
        </pc:graphicFrameChg>
      </pc:sldChg>
      <pc:sldChg chg="modSp mod modNotesTx">
        <pc:chgData name="Paul Frame" userId="ded3f5c5-00e7-408d-9358-fc292cfa5078" providerId="ADAL" clId="{7E31C7FC-8623-4578-AAB8-63679672EC62}" dt="2024-02-26T22:58:16.250" v="232" actId="20577"/>
        <pc:sldMkLst>
          <pc:docMk/>
          <pc:sldMk cId="1533928474" sldId="266"/>
        </pc:sldMkLst>
        <pc:spChg chg="mod">
          <ac:chgData name="Paul Frame" userId="ded3f5c5-00e7-408d-9358-fc292cfa5078" providerId="ADAL" clId="{7E31C7FC-8623-4578-AAB8-63679672EC62}" dt="2024-02-26T22:58:16.250" v="232" actId="20577"/>
          <ac:spMkLst>
            <pc:docMk/>
            <pc:sldMk cId="1533928474" sldId="266"/>
            <ac:spMk id="5" creationId="{2BE02FBB-0518-5843-8619-CB7C01F1B98A}"/>
          </ac:spMkLst>
        </pc:spChg>
      </pc:sldChg>
      <pc:sldChg chg="add">
        <pc:chgData name="Paul Frame" userId="ded3f5c5-00e7-408d-9358-fc292cfa5078" providerId="ADAL" clId="{7E31C7FC-8623-4578-AAB8-63679672EC62}" dt="2024-02-27T19:13:41.680" v="233" actId="2890"/>
        <pc:sldMkLst>
          <pc:docMk/>
          <pc:sldMk cId="3502935116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890714625344126E-2"/>
          <c:y val="3.0397239921911515E-2"/>
          <c:w val="0.64020078476253306"/>
          <c:h val="0.856708890616065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Sheet1!$B$2:$D$2</c:f>
              <c:numCache>
                <c:formatCode>#,##0.0,,</c:formatCode>
                <c:ptCount val="3"/>
                <c:pt idx="0">
                  <c:v>24018040.101891421</c:v>
                </c:pt>
                <c:pt idx="1">
                  <c:v>17913763.684972931</c:v>
                </c:pt>
                <c:pt idx="2">
                  <c:v>15931763.250724209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Newly identified and auto-enrolled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Sheet1!$B$3:$D$3</c:f>
              <c:numCache>
                <c:formatCode>#,##0.0,,</c:formatCode>
                <c:ptCount val="3"/>
                <c:pt idx="0">
                  <c:v>0</c:v>
                </c:pt>
                <c:pt idx="1">
                  <c:v>4345008.3890986145</c:v>
                </c:pt>
                <c:pt idx="2">
                  <c:v>6181971.5216633081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Enrolled through provider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6E-734B-925D-A66A08FD8AC0}"/>
                </c:ext>
              </c:extLst>
            </c:dLbl>
            <c:dLbl>
              <c:idx val="1"/>
              <c:layout>
                <c:manualLayout>
                  <c:x val="0"/>
                  <c:y val="1.650415639282024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6E-734B-925D-A66A08FD8AC0}"/>
                </c:ext>
              </c:extLst>
            </c:dLbl>
            <c:dLbl>
              <c:idx val="2"/>
              <c:layout>
                <c:manualLayout>
                  <c:x val="0"/>
                  <c:y val="1.0181008274489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Sheet1!$B$4:$D$4</c:f>
              <c:numCache>
                <c:formatCode>#,##0.0,,</c:formatCode>
                <c:ptCount val="3"/>
                <c:pt idx="0">
                  <c:v>0</c:v>
                </c:pt>
                <c:pt idx="1">
                  <c:v>519760.55665171146</c:v>
                </c:pt>
                <c:pt idx="2">
                  <c:v>556667.47799065337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Contingent coverage only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6E-734B-925D-A66A08FD8AC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2.94024211608307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D6E-734B-925D-A66A08FD8AC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3.49291920557237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Sheet1!$B$5:$D$5</c:f>
              <c:numCache>
                <c:formatCode>#,##0.0,,</c:formatCode>
                <c:ptCount val="3"/>
                <c:pt idx="0">
                  <c:v>0</c:v>
                </c:pt>
                <c:pt idx="1">
                  <c:v>1239661.5599004403</c:v>
                </c:pt>
                <c:pt idx="2">
                  <c:v>1348115.7452528905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25000000"/>
        </c:scaling>
        <c:delete val="0"/>
        <c:axPos val="l"/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372034641319241E-2"/>
          <c:y val="0.10202810732902041"/>
          <c:w val="0.94321078193151386"/>
          <c:h val="0.7470536218626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Households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Sheet1!$B$2:$E$2</c:f>
              <c:numCache>
                <c:formatCode>#,##0.0,,,</c:formatCode>
                <c:ptCount val="4"/>
                <c:pt idx="0">
                  <c:v>-5316185026.9155273</c:v>
                </c:pt>
                <c:pt idx="1">
                  <c:v>-6540386102.1422119</c:v>
                </c:pt>
                <c:pt idx="2">
                  <c:v>-13663232577.890625</c:v>
                </c:pt>
                <c:pt idx="3">
                  <c:v>-14851459707.024658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Federal government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Sheet1!$B$3:$E$3</c:f>
              <c:numCache>
                <c:formatCode>#,##0.0,,,</c:formatCode>
                <c:ptCount val="4"/>
                <c:pt idx="0">
                  <c:v>27177952531.915649</c:v>
                </c:pt>
                <c:pt idx="1">
                  <c:v>30289681187.542236</c:v>
                </c:pt>
                <c:pt idx="2">
                  <c:v>38687065340.096802</c:v>
                </c:pt>
                <c:pt idx="3">
                  <c:v>42125505728.493286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State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Sheet1!$B$4:$E$4</c:f>
              <c:numCache>
                <c:formatCode>#,##0.0,,,</c:formatCode>
                <c:ptCount val="4"/>
                <c:pt idx="0">
                  <c:v>7041720045.0134888</c:v>
                </c:pt>
                <c:pt idx="1">
                  <c:v>7667644956.1595154</c:v>
                </c:pt>
                <c:pt idx="2">
                  <c:v>11222111859.782532</c:v>
                </c:pt>
                <c:pt idx="3">
                  <c:v>11714009120.127869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Employers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0392558410168799E-16"/>
                  <c:y val="5.567851774615671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FF-9F47-BAC6-C0DCD7B4F9CA}"/>
                </c:ext>
              </c:extLst>
            </c:dLbl>
            <c:dLbl>
              <c:idx val="3"/>
              <c:layout>
                <c:manualLayout>
                  <c:x val="0"/>
                  <c:y val="5.57120265145745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9F47-BAC6-C0DCD7B4F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Sheet1!$B$5:$E$5</c:f>
              <c:numCache>
                <c:formatCode>#,##0.0,,,</c:formatCode>
                <c:ptCount val="4"/>
                <c:pt idx="0">
                  <c:v>-664795630.3704834</c:v>
                </c:pt>
                <c:pt idx="1">
                  <c:v>-665434840.81884766</c:v>
                </c:pt>
                <c:pt idx="2">
                  <c:v>-3584051494.6121826</c:v>
                </c:pt>
                <c:pt idx="3">
                  <c:v>-3586741951.8476563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Providers’ UC cost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Sheet1!$B$6:$E$6</c:f>
              <c:numCache>
                <c:formatCode>#,##0.0,,,</c:formatCode>
                <c:ptCount val="4"/>
                <c:pt idx="0">
                  <c:v>-4459379748.3602219</c:v>
                </c:pt>
                <c:pt idx="1">
                  <c:v>-6583131194.6138554</c:v>
                </c:pt>
                <c:pt idx="2">
                  <c:v>-5382082658.9774742</c:v>
                </c:pt>
                <c:pt idx="3">
                  <c:v>-7587824742.6716461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B-EC41-A74B-D99175E9EE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45000000000"/>
          <c:min val="-15000000000"/>
        </c:scaling>
        <c:delete val="0"/>
        <c:axPos val="l"/>
        <c:numFmt formatCode="#,##0.0,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890714625344126E-2"/>
          <c:y val="3.0397239921911515E-2"/>
          <c:w val="0.64020078476253306"/>
          <c:h val="0.856708890616065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2744</c:v>
                </c:pt>
                <c:pt idx="1">
                  <c:v>2041</c:v>
                </c:pt>
                <c:pt idx="2">
                  <c:v>1825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Newly identified and auto-enrolled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</c:v>
                </c:pt>
                <c:pt idx="1">
                  <c:v>418</c:v>
                </c:pt>
                <c:pt idx="2">
                  <c:v>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Enrolled through provider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6E-734B-925D-A66A08FD8AC0}"/>
                </c:ext>
              </c:extLst>
            </c:dLbl>
            <c:dLbl>
              <c:idx val="1"/>
              <c:layout>
                <c:manualLayout>
                  <c:x val="0"/>
                  <c:y val="1.650415639282024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6E-734B-925D-A66A08FD8AC0}"/>
                </c:ext>
              </c:extLst>
            </c:dLbl>
            <c:dLbl>
              <c:idx val="2"/>
              <c:layout>
                <c:manualLayout>
                  <c:x val="0"/>
                  <c:y val="1.0181008274489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</c:v>
                </c:pt>
                <c:pt idx="1">
                  <c:v>83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Contingent coverage only</c:v>
                </c:pt>
              </c:strCache>
            </c:strRef>
          </c:tx>
          <c:spPr>
            <a:solidFill>
              <a:srgbClr val="F0866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6E-734B-925D-A66A08FD8AC0}"/>
                </c:ext>
              </c:extLst>
            </c:dLbl>
            <c:dLbl>
              <c:idx val="1"/>
              <c:layout>
                <c:manualLayout>
                  <c:x val="0"/>
                  <c:y val="-1.706009732338920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726478242272975E-2"/>
                      <c:h val="5.42728901878492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D6E-734B-925D-A66A08FD8AC0}"/>
                </c:ext>
              </c:extLst>
            </c:dLbl>
            <c:dLbl>
              <c:idx val="2"/>
              <c:layout>
                <c:manualLayout>
                  <c:x val="0"/>
                  <c:y val="-3.990480898696465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516332704230358E-2"/>
                      <c:h val="5.42728901878492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0</c:v>
                </c:pt>
                <c:pt idx="1">
                  <c:v>202</c:v>
                </c:pt>
                <c:pt idx="2">
                  <c:v>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372034641319241E-2"/>
          <c:y val="0.10202810732902041"/>
          <c:w val="0.94321078193151386"/>
          <c:h val="0.7470536218626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Households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-606</c:v>
                </c:pt>
                <c:pt idx="1">
                  <c:v>-768</c:v>
                </c:pt>
                <c:pt idx="2">
                  <c:v>-1662</c:v>
                </c:pt>
                <c:pt idx="3">
                  <c:v>-1819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Federal government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2316</c:v>
                </c:pt>
                <c:pt idx="1">
                  <c:v>2662</c:v>
                </c:pt>
                <c:pt idx="2">
                  <c:v>3416</c:v>
                </c:pt>
                <c:pt idx="3">
                  <c:v>3792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State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1167</c:v>
                </c:pt>
                <c:pt idx="1">
                  <c:v>1351</c:v>
                </c:pt>
                <c:pt idx="2">
                  <c:v>1591</c:v>
                </c:pt>
                <c:pt idx="3">
                  <c:v>1761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Employers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0392558410168799E-16"/>
                  <c:y val="5.01515292618584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FF-9F47-BAC6-C0DCD7B4F9CA}"/>
                </c:ext>
              </c:extLst>
            </c:dLbl>
            <c:dLbl>
              <c:idx val="3"/>
              <c:layout>
                <c:manualLayout>
                  <c:x val="0"/>
                  <c:y val="5.01850380302762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9F47-BAC6-C0DCD7B4F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-162</c:v>
                </c:pt>
                <c:pt idx="1">
                  <c:v>-162</c:v>
                </c:pt>
                <c:pt idx="2">
                  <c:v>-513</c:v>
                </c:pt>
                <c:pt idx="3">
                  <c:v>-514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Providers’ UC cost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1962792050843993E-17"/>
                  <c:y val="4.45394633200835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A1-421E-A16C-108114CF7BE5}"/>
                </c:ext>
              </c:extLst>
            </c:dLbl>
            <c:dLbl>
              <c:idx val="2"/>
              <c:layout>
                <c:manualLayout>
                  <c:x val="0"/>
                  <c:y val="4.93401383694546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A1-421E-A16C-108114CF7B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-329</c:v>
                </c:pt>
                <c:pt idx="1">
                  <c:v>-606</c:v>
                </c:pt>
                <c:pt idx="2">
                  <c:v>-410</c:v>
                </c:pt>
                <c:pt idx="3">
                  <c:v>-696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B-EC41-A74B-D99175E9EE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890714625344126E-2"/>
          <c:y val="3.0397239921911515E-2"/>
          <c:w val="0.64020078476253306"/>
          <c:h val="0.856708890616065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859</c:v>
                </c:pt>
                <c:pt idx="1">
                  <c:v>659</c:v>
                </c:pt>
                <c:pt idx="2">
                  <c:v>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Newly identified and auto-enrolled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</c:v>
                </c:pt>
                <c:pt idx="1">
                  <c:v>147</c:v>
                </c:pt>
                <c:pt idx="2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Enrolled through provider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6E-734B-925D-A66A08FD8AC0}"/>
                </c:ext>
              </c:extLst>
            </c:dLbl>
            <c:dLbl>
              <c:idx val="1"/>
              <c:layout>
                <c:manualLayout>
                  <c:x val="-1.4171834271668707E-3"/>
                  <c:y val="7.177186534175001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6E-734B-925D-A66A08FD8AC0}"/>
                </c:ext>
              </c:extLst>
            </c:dLbl>
            <c:dLbl>
              <c:idx val="2"/>
              <c:layout>
                <c:manualLayout>
                  <c:x val="0"/>
                  <c:y val="1.0181008274489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Contingent coverage only</c:v>
                </c:pt>
              </c:strCache>
            </c:strRef>
          </c:tx>
          <c:spPr>
            <a:solidFill>
              <a:srgbClr val="F0866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6E-734B-925D-A66A08FD8AC0}"/>
                </c:ext>
              </c:extLst>
            </c:dLbl>
            <c:dLbl>
              <c:idx val="1"/>
              <c:layout>
                <c:manualLayout>
                  <c:x val="-5.1962792050843993E-17"/>
                  <c:y val="1.615601334432304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2.94024211608307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D6E-734B-925D-A66A08FD8AC0}"/>
                </c:ext>
              </c:extLst>
            </c:dLbl>
            <c:dLbl>
              <c:idx val="2"/>
              <c:layout>
                <c:manualLayout>
                  <c:x val="0"/>
                  <c:y val="-9.7915232389836663E-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3.49291920557237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0</c:v>
                </c:pt>
                <c:pt idx="1">
                  <c:v>37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  <c:max val="900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372034641319241E-2"/>
          <c:y val="0.10202810732902041"/>
          <c:w val="0.94321078193151386"/>
          <c:h val="0.7470536218626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Households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990698012710998E-17"/>
                  <c:y val="5.37557096144703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F54-4789-9AA2-04FFDBDBC67A}"/>
                </c:ext>
              </c:extLst>
            </c:dLbl>
            <c:dLbl>
              <c:idx val="1"/>
              <c:layout>
                <c:manualLayout>
                  <c:x val="-5.1962792050843993E-17"/>
                  <c:y val="6.19728189061733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F54-4789-9AA2-04FFDBDBC6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-180</c:v>
                </c:pt>
                <c:pt idx="1">
                  <c:v>-213</c:v>
                </c:pt>
                <c:pt idx="2">
                  <c:v>-475</c:v>
                </c:pt>
                <c:pt idx="3">
                  <c:v>-509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Federal government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Sheet1!$B$3:$E$3</c:f>
              <c:numCache>
                <c:formatCode>#,##0</c:formatCode>
                <c:ptCount val="4"/>
                <c:pt idx="0" formatCode="General">
                  <c:v>975</c:v>
                </c:pt>
                <c:pt idx="1">
                  <c:v>1080</c:v>
                </c:pt>
                <c:pt idx="2">
                  <c:v>1386</c:v>
                </c:pt>
                <c:pt idx="3">
                  <c:v>1493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State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37660246642216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F54-4789-9AA2-04FFDBDBC67A}"/>
                </c:ext>
              </c:extLst>
            </c:dLbl>
            <c:dLbl>
              <c:idx val="1"/>
              <c:layout>
                <c:manualLayout>
                  <c:x val="0"/>
                  <c:y val="5.6017987571302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F54-4789-9AA2-04FFDBDBC6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192</c:v>
                </c:pt>
                <c:pt idx="1">
                  <c:v>213</c:v>
                </c:pt>
                <c:pt idx="2">
                  <c:v>333</c:v>
                </c:pt>
                <c:pt idx="3">
                  <c:v>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Employers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0392558410168799E-16"/>
                  <c:y val="5.01515292618584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FF-9F47-BAC6-C0DCD7B4F9CA}"/>
                </c:ext>
              </c:extLst>
            </c:dLbl>
            <c:dLbl>
              <c:idx val="3"/>
              <c:layout>
                <c:manualLayout>
                  <c:x val="0"/>
                  <c:y val="5.01850380302762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9F47-BAC6-C0DCD7B4F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-35</c:v>
                </c:pt>
                <c:pt idx="1">
                  <c:v>-35</c:v>
                </c:pt>
                <c:pt idx="2">
                  <c:v>-139</c:v>
                </c:pt>
                <c:pt idx="3">
                  <c:v>-139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Providers’ UC cost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74970531778323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54-4789-9AA2-04FFDBDBC67A}"/>
                </c:ext>
              </c:extLst>
            </c:dLbl>
            <c:dLbl>
              <c:idx val="1"/>
              <c:layout>
                <c:manualLayout>
                  <c:x val="1.4171834271668707E-3"/>
                  <c:y val="5.49785118759043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54-4789-9AA2-04FFDBDBC67A}"/>
                </c:ext>
              </c:extLst>
            </c:dLbl>
            <c:dLbl>
              <c:idx val="2"/>
              <c:layout>
                <c:manualLayout>
                  <c:x val="-1.0392558410168799E-16"/>
                  <c:y val="4.95113010747344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F54-4789-9AA2-04FFDBDBC67A}"/>
                </c:ext>
              </c:extLst>
            </c:dLbl>
            <c:dLbl>
              <c:idx val="3"/>
              <c:layout>
                <c:manualLayout>
                  <c:x val="0"/>
                  <c:y val="5.79883965067615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54-4789-9AA2-04FFDBDBC6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-119</c:v>
                </c:pt>
                <c:pt idx="1">
                  <c:v>-161</c:v>
                </c:pt>
                <c:pt idx="2">
                  <c:v>-151</c:v>
                </c:pt>
                <c:pt idx="3">
                  <c:v>-197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B-EC41-A74B-D99175E9EE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1890714625344126E-2"/>
          <c:y val="3.0397239921911515E-2"/>
          <c:w val="0.64020078476253306"/>
          <c:h val="0.856708890616065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472</c:v>
                </c:pt>
                <c:pt idx="1">
                  <c:v>293</c:v>
                </c:pt>
                <c:pt idx="2">
                  <c:v>255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Newly identified and auto-enrolled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</c:v>
                </c:pt>
                <c:pt idx="1">
                  <c:v>128</c:v>
                </c:pt>
                <c:pt idx="2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Enrolled through provider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D6E-734B-925D-A66A08FD8AC0}"/>
                </c:ext>
              </c:extLst>
            </c:dLbl>
            <c:dLbl>
              <c:idx val="1"/>
              <c:layout>
                <c:manualLayout>
                  <c:x val="0"/>
                  <c:y val="1.650415639282024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6E-734B-925D-A66A08FD8AC0}"/>
                </c:ext>
              </c:extLst>
            </c:dLbl>
            <c:dLbl>
              <c:idx val="2"/>
              <c:layout>
                <c:manualLayout>
                  <c:x val="0"/>
                  <c:y val="1.0181008274489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0</c:v>
                </c:pt>
                <c:pt idx="1">
                  <c:v>15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Contintgent coverage only</c:v>
                </c:pt>
              </c:strCache>
            </c:strRef>
          </c:tx>
          <c:spPr>
            <a:solidFill>
              <a:srgbClr val="F0866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6E-734B-925D-A66A08FD8AC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2.94024211608307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D6E-734B-925D-A66A08FD8AC0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178865286895395E-2"/>
                      <c:h val="3.492919205572377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D6E-734B-925D-A66A08FD8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Sheet1!$B$1:$D$1</c:f>
              <c:strCache>
                <c:ptCount val="3"/>
                <c:pt idx="0">
                  <c:v>Medicaid expansion baseline</c:v>
                </c:pt>
                <c:pt idx="1">
                  <c:v>Auto-enrollment 
to 150% FPL</c:v>
                </c:pt>
                <c:pt idx="2">
                  <c:v>Auto-enrollment 
to 200% FPL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0</c:v>
                </c:pt>
                <c:pt idx="1">
                  <c:v>35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372034641319241E-2"/>
          <c:y val="0.10202810732902041"/>
          <c:w val="0.94321078193151386"/>
          <c:h val="0.74705362186268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Households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-198</c:v>
                </c:pt>
                <c:pt idx="1">
                  <c:v>-246</c:v>
                </c:pt>
                <c:pt idx="2">
                  <c:v>-467</c:v>
                </c:pt>
                <c:pt idx="3">
                  <c:v>-512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0-7741-ADA6-342E766498B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Federal government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Sheet1!$B$3:$E$3</c:f>
              <c:numCache>
                <c:formatCode>#,##0</c:formatCode>
                <c:ptCount val="4"/>
                <c:pt idx="0" formatCode="General">
                  <c:v>942</c:v>
                </c:pt>
                <c:pt idx="1">
                  <c:v>1035</c:v>
                </c:pt>
                <c:pt idx="2">
                  <c:v>1230</c:v>
                </c:pt>
                <c:pt idx="3">
                  <c:v>1326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0-7741-ADA6-342E766498B0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State government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76397947117553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14-4E64-8719-6508BDCB351D}"/>
                </c:ext>
              </c:extLst>
            </c:dLbl>
            <c:dLbl>
              <c:idx val="1"/>
              <c:layout>
                <c:manualLayout>
                  <c:x val="0"/>
                  <c:y val="5.70422251250230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14-4E64-8719-6508BDCB3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163</c:v>
                </c:pt>
                <c:pt idx="1">
                  <c:v>161</c:v>
                </c:pt>
                <c:pt idx="2">
                  <c:v>263</c:v>
                </c:pt>
                <c:pt idx="3">
                  <c:v>258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20-7741-ADA6-342E766498B0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Employers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0392558410168799E-16"/>
                  <c:y val="5.01515292618584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FF-9F47-BAC6-C0DCD7B4F9CA}"/>
                </c:ext>
              </c:extLst>
            </c:dLbl>
            <c:dLbl>
              <c:idx val="3"/>
              <c:layout>
                <c:manualLayout>
                  <c:x val="0"/>
                  <c:y val="5.018503803027626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FF-9F47-BAC6-C0DCD7B4F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-19</c:v>
                </c:pt>
                <c:pt idx="1">
                  <c:v>-19</c:v>
                </c:pt>
                <c:pt idx="2">
                  <c:v>-97</c:v>
                </c:pt>
                <c:pt idx="3">
                  <c:v>-97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E-734B-925D-A66A08FD8AC0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Providers’ UC cost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Identified through program participation and auto-enrolled to 150% FPL</c:v>
                </c:pt>
                <c:pt idx="1">
                  <c:v>Identified, enrolled through provider, and contingently covered to 150% FPL </c:v>
                </c:pt>
                <c:pt idx="2">
                  <c:v>Identified through program participation and auto-enrolled to 200% FPL</c:v>
                </c:pt>
                <c:pt idx="3">
                  <c:v>Identified, enrolled through provider, and contingently covered to 200% FPL </c:v>
                </c:pt>
              </c:strCache>
            </c:strRef>
          </c:cat>
          <c:val>
            <c:numRef>
              <c:f>Sheet1!$B$6:$E$6</c:f>
              <c:numCache>
                <c:formatCode>General</c:formatCode>
                <c:ptCount val="4"/>
                <c:pt idx="0">
                  <c:v>-200</c:v>
                </c:pt>
                <c:pt idx="1">
                  <c:v>-311</c:v>
                </c:pt>
                <c:pt idx="2">
                  <c:v>-218</c:v>
                </c:pt>
                <c:pt idx="3">
                  <c:v>-330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AB-EC41-A74B-D99175E9EE5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1666536176"/>
        <c:axId val="1666457536"/>
      </c:barChart>
      <c:catAx>
        <c:axId val="166653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457536"/>
        <c:crosses val="autoZero"/>
        <c:auto val="1"/>
        <c:lblAlgn val="ctr"/>
        <c:lblOffset val="100"/>
        <c:noMultiLvlLbl val="0"/>
      </c:catAx>
      <c:valAx>
        <c:axId val="16664575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665361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3/7/2024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7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755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609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31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082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1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831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544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8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26099/2rag-ea35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1499" y="6394513"/>
            <a:ext cx="7543504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John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Holahan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, Michael Simpson, and Jason Levitis,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Automatic Enrollment in Health Insurance: A Pathway to Increased Coverage for People with Low Income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(Commonwealth Fund, Mar. 2024). 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doi.org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/10.26099/2rag-ea35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453602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14753"/>
            <a:ext cx="8961120" cy="4595993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763438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+mn-lt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2191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Share of Eligible Uninsured People with Program Participation Identifying Them for Auto-Enrollment in Health Insurance, by Income Group, 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level; SNAP = Supplemental Nutrition Assistance Program. Uninsured includes people without minimum essential coverage as defined in the Affordable Care Act and includes people with no insurance and people with ACA-noncompliant short-term, limited-duration plans. “Individual” values show the share of people identified by participation in a program, while “Combined” values show the share identified by participation in the program in addition to programs listed above that program.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AE3AC6C-6C0A-43FF-AE18-E60054D09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464152"/>
              </p:ext>
            </p:extLst>
          </p:nvPr>
        </p:nvGraphicFramePr>
        <p:xfrm>
          <a:off x="71499" y="1291905"/>
          <a:ext cx="8961124" cy="31088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3470">
                  <a:extLst>
                    <a:ext uri="{9D8B030D-6E8A-4147-A177-3AD203B41FA5}">
                      <a16:colId xmlns:a16="http://schemas.microsoft.com/office/drawing/2014/main" val="14870633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val="4146830410"/>
                    </a:ext>
                  </a:extLst>
                </a:gridCol>
                <a:gridCol w="1090568">
                  <a:extLst>
                    <a:ext uri="{9D8B030D-6E8A-4147-A177-3AD203B41FA5}">
                      <a16:colId xmlns:a16="http://schemas.microsoft.com/office/drawing/2014/main" val="4220512260"/>
                    </a:ext>
                  </a:extLst>
                </a:gridCol>
                <a:gridCol w="285226">
                  <a:extLst>
                    <a:ext uri="{9D8B030D-6E8A-4147-A177-3AD203B41FA5}">
                      <a16:colId xmlns:a16="http://schemas.microsoft.com/office/drawing/2014/main" val="1738831319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val="1398154607"/>
                    </a:ext>
                  </a:extLst>
                </a:gridCol>
                <a:gridCol w="1098958">
                  <a:extLst>
                    <a:ext uri="{9D8B030D-6E8A-4147-A177-3AD203B41FA5}">
                      <a16:colId xmlns:a16="http://schemas.microsoft.com/office/drawing/2014/main" val="2692010504"/>
                    </a:ext>
                  </a:extLst>
                </a:gridCol>
                <a:gridCol w="285225">
                  <a:extLst>
                    <a:ext uri="{9D8B030D-6E8A-4147-A177-3AD203B41FA5}">
                      <a16:colId xmlns:a16="http://schemas.microsoft.com/office/drawing/2014/main" val="3196547381"/>
                    </a:ext>
                  </a:extLst>
                </a:gridCol>
                <a:gridCol w="1090569">
                  <a:extLst>
                    <a:ext uri="{9D8B030D-6E8A-4147-A177-3AD203B41FA5}">
                      <a16:colId xmlns:a16="http://schemas.microsoft.com/office/drawing/2014/main" val="3384499547"/>
                    </a:ext>
                  </a:extLst>
                </a:gridCol>
                <a:gridCol w="1029526">
                  <a:extLst>
                    <a:ext uri="{9D8B030D-6E8A-4147-A177-3AD203B41FA5}">
                      <a16:colId xmlns:a16="http://schemas.microsoft.com/office/drawing/2014/main" val="1736822357"/>
                    </a:ext>
                  </a:extLst>
                </a:gridCol>
              </a:tblGrid>
              <a:tr h="376058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Below 150% FPL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Between 150%–200% FPL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Below 200% FPL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027174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Flag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Individual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Combined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Individual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Combined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Individual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Combined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6891772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Tax filing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41%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49%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766672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SNAP receipt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33%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60%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29%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74256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Unemployment insurance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68%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72%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6593052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Social Security income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71%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93%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75%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948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574033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Any auto-enrollment flag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+mn-lt"/>
                        </a:rPr>
                        <a:t>71%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+mn-lt"/>
                        </a:rPr>
                        <a:t>93%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75%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351119"/>
                  </a:ext>
                </a:extLst>
              </a:tr>
              <a:tr h="37605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eligible (millions)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6.0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1.3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7.2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82" marR="8982" marT="8982" marB="0"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247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57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Changes to Uninsurance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level. Uninsurance includes people without minimum essential coverage as defined in the Affordable Care Act and includes people with no insurance and people with ACA-noncompliant short-term, limited-duration plans. Segments may not sum to total because of rounding.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Millions of people, 2024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7BB3A39-CA7E-6C47-B3B8-5E1D70DFE0D8}"/>
              </a:ext>
            </a:extLst>
          </p:cNvPr>
          <p:cNvSpPr txBox="1"/>
          <p:nvPr/>
        </p:nvSpPr>
        <p:spPr>
          <a:xfrm>
            <a:off x="3975354" y="1652778"/>
            <a:ext cx="49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6.1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72AF24-F73F-901E-88F3-24F22C16C3AD}"/>
              </a:ext>
            </a:extLst>
          </p:cNvPr>
          <p:cNvSpPr txBox="1"/>
          <p:nvPr/>
        </p:nvSpPr>
        <p:spPr>
          <a:xfrm>
            <a:off x="5892296" y="1812295"/>
            <a:ext cx="694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8.1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DF2F3F8F-5018-72BB-9760-F2E5FD66EF6D}"/>
              </a:ext>
            </a:extLst>
          </p:cNvPr>
          <p:cNvSpPr/>
          <p:nvPr/>
        </p:nvSpPr>
        <p:spPr>
          <a:xfrm>
            <a:off x="3909060" y="1312164"/>
            <a:ext cx="123444" cy="961126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E63E8A92-DDD3-9835-EFAA-EE7CC1296559}"/>
              </a:ext>
            </a:extLst>
          </p:cNvPr>
          <p:cNvSpPr/>
          <p:nvPr/>
        </p:nvSpPr>
        <p:spPr>
          <a:xfrm>
            <a:off x="5815584" y="1312164"/>
            <a:ext cx="123444" cy="1271016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3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 in Spending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26381768"/>
              </p:ext>
            </p:extLst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level; Providers’ UC cost = uncompensated care by medical providers.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Billions of dollars, 2024</a:t>
            </a:r>
          </a:p>
        </p:txBody>
      </p:sp>
    </p:spTree>
    <p:extLst>
      <p:ext uri="{BB962C8B-B14F-4D97-AF65-F5344CB8AC3E}">
        <p14:creationId xmlns:p14="http://schemas.microsoft.com/office/powerpoint/2010/main" val="1183365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Changes to Uninsurance in California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50474502"/>
              </p:ext>
            </p:extLst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38" y="44450"/>
            <a:ext cx="8961437" cy="188913"/>
          </a:xfrm>
        </p:spPr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level. Uninsurance includes people without minimum essential coverage as defined in the Affordable Care Act and includes people with no insurance and people with ACA-noncompliant short-term, limited-duration plans.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Thousands of people, 2024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62CE290-C24F-B4B8-02B0-B4BEA08E1EA2}"/>
              </a:ext>
            </a:extLst>
          </p:cNvPr>
          <p:cNvSpPr txBox="1"/>
          <p:nvPr/>
        </p:nvSpPr>
        <p:spPr>
          <a:xfrm>
            <a:off x="4061932" y="1822030"/>
            <a:ext cx="49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703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9875A5-8410-129A-8ABF-2D0403738FDF}"/>
              </a:ext>
            </a:extLst>
          </p:cNvPr>
          <p:cNvSpPr txBox="1"/>
          <p:nvPr/>
        </p:nvSpPr>
        <p:spPr>
          <a:xfrm>
            <a:off x="5976612" y="1951770"/>
            <a:ext cx="694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919</a:t>
            </a: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FD4755C5-5298-0351-E4A0-FB48E83024F0}"/>
              </a:ext>
            </a:extLst>
          </p:cNvPr>
          <p:cNvSpPr/>
          <p:nvPr/>
        </p:nvSpPr>
        <p:spPr>
          <a:xfrm>
            <a:off x="3962150" y="1499137"/>
            <a:ext cx="123444" cy="919770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45851E5F-98FD-9193-9403-586E79B0529A}"/>
              </a:ext>
            </a:extLst>
          </p:cNvPr>
          <p:cNvSpPr/>
          <p:nvPr/>
        </p:nvSpPr>
        <p:spPr>
          <a:xfrm>
            <a:off x="5872948" y="1488505"/>
            <a:ext cx="123444" cy="1206848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7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 in Spending in California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317385679"/>
              </p:ext>
            </p:extLst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level; Providers’ UC cost = uncompensated care by medical providers.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Millions of dollars, 2024</a:t>
            </a:r>
          </a:p>
        </p:txBody>
      </p:sp>
    </p:spTree>
    <p:extLst>
      <p:ext uri="{BB962C8B-B14F-4D97-AF65-F5344CB8AC3E}">
        <p14:creationId xmlns:p14="http://schemas.microsoft.com/office/powerpoint/2010/main" val="381161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Changes to Uninsurance in Georgia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57016330"/>
              </p:ext>
            </p:extLst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level. Uninsurance includes people without minimum essential coverage as defined in the Affordable Care Act and includes people with no insurance and people with ACA-noncompliant short-term, limited-duration plans. Segments may not sum to total because of rounding.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Thousands of people, 2024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581BC8-06D4-EB06-6CB9-FC4A8895D424}"/>
              </a:ext>
            </a:extLst>
          </p:cNvPr>
          <p:cNvSpPr txBox="1"/>
          <p:nvPr/>
        </p:nvSpPr>
        <p:spPr>
          <a:xfrm>
            <a:off x="3982300" y="1639960"/>
            <a:ext cx="49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3E921F-7304-4BC4-C87F-946651BB7258}"/>
              </a:ext>
            </a:extLst>
          </p:cNvPr>
          <p:cNvSpPr txBox="1"/>
          <p:nvPr/>
        </p:nvSpPr>
        <p:spPr>
          <a:xfrm>
            <a:off x="5899499" y="1801637"/>
            <a:ext cx="694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273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E4E09127-6B4C-7504-91EC-37F349E786CB}"/>
              </a:ext>
            </a:extLst>
          </p:cNvPr>
          <p:cNvSpPr/>
          <p:nvPr/>
        </p:nvSpPr>
        <p:spPr>
          <a:xfrm>
            <a:off x="3890334" y="1340515"/>
            <a:ext cx="123444" cy="872865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57728D69-5D0E-0D0C-3324-2FCE56A5821B}"/>
              </a:ext>
            </a:extLst>
          </p:cNvPr>
          <p:cNvSpPr/>
          <p:nvPr/>
        </p:nvSpPr>
        <p:spPr>
          <a:xfrm>
            <a:off x="5802609" y="1340515"/>
            <a:ext cx="123444" cy="1191670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04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Change in Spending in Georgia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620208070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level; Providers’ UC cost = uncompensated care by medical providers.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Millions of dollars, 2024</a:t>
            </a:r>
          </a:p>
        </p:txBody>
      </p:sp>
    </p:spTree>
    <p:extLst>
      <p:ext uri="{BB962C8B-B14F-4D97-AF65-F5344CB8AC3E}">
        <p14:creationId xmlns:p14="http://schemas.microsoft.com/office/powerpoint/2010/main" val="191051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Changes to Uninsurance in Michigan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060312300"/>
              </p:ext>
            </p:extLst>
          </p:nvPr>
        </p:nvGraphicFramePr>
        <p:xfrm>
          <a:off x="71438" y="1014413"/>
          <a:ext cx="8961437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8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level. Uninsurance includes people without minimum essential coverage as defined in the Affordable Care Act and includes people with no insurance and people with ACA-noncompliant short-term, limited-duration plans. Segments may not sum to total because of rounding.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3438"/>
            <a:ext cx="8961120" cy="251315"/>
          </a:xfrm>
        </p:spPr>
        <p:txBody>
          <a:bodyPr/>
          <a:lstStyle/>
          <a:p>
            <a:r>
              <a:rPr lang="en-US" dirty="0"/>
              <a:t>Thousands of people, 2024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8FA2FD-E431-7692-8D9B-72D770ECAD78}"/>
              </a:ext>
            </a:extLst>
          </p:cNvPr>
          <p:cNvSpPr txBox="1"/>
          <p:nvPr/>
        </p:nvSpPr>
        <p:spPr>
          <a:xfrm>
            <a:off x="3982300" y="1921101"/>
            <a:ext cx="496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179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A93467-FC2F-E507-B81E-DB361280AED6}"/>
              </a:ext>
            </a:extLst>
          </p:cNvPr>
          <p:cNvSpPr txBox="1"/>
          <p:nvPr/>
        </p:nvSpPr>
        <p:spPr>
          <a:xfrm>
            <a:off x="5899499" y="2089145"/>
            <a:ext cx="694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217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C9E1BD0F-5A9D-2875-4152-5A4CBF3F17AF}"/>
              </a:ext>
            </a:extLst>
          </p:cNvPr>
          <p:cNvSpPr/>
          <p:nvPr/>
        </p:nvSpPr>
        <p:spPr>
          <a:xfrm>
            <a:off x="3890334" y="1381647"/>
            <a:ext cx="123444" cy="1401745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8295875C-05FE-2EF8-CC66-B1C6730B1A75}"/>
              </a:ext>
            </a:extLst>
          </p:cNvPr>
          <p:cNvSpPr/>
          <p:nvPr/>
        </p:nvSpPr>
        <p:spPr>
          <a:xfrm>
            <a:off x="5802609" y="1381647"/>
            <a:ext cx="123444" cy="1706110"/>
          </a:xfrm>
          <a:prstGeom prst="rightBrace">
            <a:avLst>
              <a:gd name="adj1" fmla="val 50214"/>
              <a:gd name="adj2" fmla="val 49531"/>
            </a:avLst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2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Change in Spending in Michigan Under Auto-Enrollment Plans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7B0FDFDA-E65F-AB4F-A820-1A66C335F7D4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803677644"/>
              </p:ext>
            </p:extLst>
          </p:nvPr>
        </p:nvGraphicFramePr>
        <p:xfrm>
          <a:off x="71438" y="1344613"/>
          <a:ext cx="8961437" cy="426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9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FPL = federal poverty level; Providers’ UC cost = uncompensated care by medical providers.</a:t>
            </a:r>
          </a:p>
          <a:p>
            <a:r>
              <a:rPr lang="en-US" dirty="0"/>
              <a:t>Data: Urban Institute Health Insurance Policy Simulation Model (HIPSM), 2023.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163665-BC26-DF45-B331-87081D06CC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Millions of dollars, 2024</a:t>
            </a:r>
          </a:p>
        </p:txBody>
      </p:sp>
    </p:spTree>
    <p:extLst>
      <p:ext uri="{BB962C8B-B14F-4D97-AF65-F5344CB8AC3E}">
        <p14:creationId xmlns:p14="http://schemas.microsoft.com/office/powerpoint/2010/main" val="1359087489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CMWF 2021 1">
    <a:dk1>
      <a:srgbClr val="1A1A1A"/>
    </a:dk1>
    <a:lt1>
      <a:srgbClr val="FFFFFF"/>
    </a:lt1>
    <a:dk2>
      <a:srgbClr val="142B41"/>
    </a:dk2>
    <a:lt2>
      <a:srgbClr val="65A591"/>
    </a:lt2>
    <a:accent1>
      <a:srgbClr val="115479"/>
    </a:accent1>
    <a:accent2>
      <a:srgbClr val="F08661"/>
    </a:accent2>
    <a:accent3>
      <a:srgbClr val="3F6777"/>
    </a:accent3>
    <a:accent4>
      <a:srgbClr val="D3AC4C"/>
    </a:accent4>
    <a:accent5>
      <a:srgbClr val="495149"/>
    </a:accent5>
    <a:accent6>
      <a:srgbClr val="417693"/>
    </a:accent6>
    <a:hlink>
      <a:srgbClr val="65A591"/>
    </a:hlink>
    <a:folHlink>
      <a:srgbClr val="929792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79e32d49ae6575f46a30ef2f0eee64a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7e0189234081f23d595eebfc5a98859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AF7A02-3DAD-462F-96BB-54CD62F109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www.w3.org/XML/1998/namespace"/>
    <ds:schemaRef ds:uri="http://purl.org/dc/dcmitype/"/>
    <ds:schemaRef ds:uri="http://schemas.microsoft.com/office/2006/metadata/properties"/>
    <ds:schemaRef ds:uri="29e91428-62e1-404e-8dba-d479e0ef01ba"/>
    <ds:schemaRef ds:uri="http://purl.org/dc/elements/1.1/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162152</TotalTime>
  <Words>775</Words>
  <Application>Microsoft Office PowerPoint</Application>
  <PresentationFormat>On-screen Show (4:3)</PresentationFormat>
  <Paragraphs>168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Georgia</vt:lpstr>
      <vt:lpstr>Suisse Int'l</vt:lpstr>
      <vt:lpstr>Suisse Int'l Bold</vt:lpstr>
      <vt:lpstr>CMWF_2021</vt:lpstr>
      <vt:lpstr>Share of Eligible Uninsured People with Program Participation Identifying Them for Auto-Enrollment in Health Insurance, by Income Group, 2024</vt:lpstr>
      <vt:lpstr>Changes to Uninsurance Under Auto-Enrollment Plans</vt:lpstr>
      <vt:lpstr>Change in Spending Under Auto-Enrollment Plans</vt:lpstr>
      <vt:lpstr>Changes to Uninsurance in California Under Auto-Enrollment Plans</vt:lpstr>
      <vt:lpstr>Change in Spending in California Under Auto-Enrollment Plans</vt:lpstr>
      <vt:lpstr>Changes to Uninsurance in Georgia Under Auto-Enrollment Plans</vt:lpstr>
      <vt:lpstr>Change in Spending in Georgia Under Auto-Enrollment Plans</vt:lpstr>
      <vt:lpstr>Changes to Uninsurance in Michigan Under Auto-Enrollment Plans</vt:lpstr>
      <vt:lpstr>Change in Spending in Michigan Under Auto-Enrollment Plans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Automatic Enrollment in Health Insurance: A Pathway to Increased Coverage for People with Low Income</dc:title>
  <dc:creator>Holahan;Simpson;Levitis</dc:creator>
  <cp:lastModifiedBy>Paul Frame</cp:lastModifiedBy>
  <cp:revision>1993</cp:revision>
  <cp:lastPrinted>2018-07-11T13:51:43Z</cp:lastPrinted>
  <dcterms:created xsi:type="dcterms:W3CDTF">2014-10-08T23:03:32Z</dcterms:created>
  <dcterms:modified xsi:type="dcterms:W3CDTF">2024-03-07T23:35:21Z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