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0"/>
  </p:notesMasterIdLst>
  <p:handoutMasterIdLst>
    <p:handoutMasterId r:id="rId11"/>
  </p:handoutMasterIdLst>
  <p:sldIdLst>
    <p:sldId id="263" r:id="rId5"/>
    <p:sldId id="260" r:id="rId6"/>
    <p:sldId id="261" r:id="rId7"/>
    <p:sldId id="262" r:id="rId8"/>
    <p:sldId id="259" r:id="rId9"/>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72D721-AA11-D711-EB5E-3F61AEE67A84}" name="Arnav Shah" initials="AS" userId="S::AS@cmwf.org::5ebc33c2-31f8-4d34-9c84-ecd25ff70f5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E6F48A-3CBC-49B8-B821-08164E95A11A}" v="44" dt="2024-01-23T17:20:36.7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0551" autoAdjust="0"/>
    <p:restoredTop sz="96327" autoAdjust="0"/>
  </p:normalViewPr>
  <p:slideViewPr>
    <p:cSldViewPr snapToGrid="0" snapToObjects="1">
      <p:cViewPr varScale="1">
        <p:scale>
          <a:sx n="115" d="100"/>
          <a:sy n="115" d="100"/>
        </p:scale>
        <p:origin x="1788" y="96"/>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04" d="100"/>
          <a:sy n="104" d="100"/>
        </p:scale>
        <p:origin x="4088" y="20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6DE6F48A-3CBC-49B8-B821-08164E95A11A}"/>
    <pc:docChg chg="modSld modMainMaster">
      <pc:chgData name="Paul Frame" userId="ded3f5c5-00e7-408d-9358-fc292cfa5078" providerId="ADAL" clId="{6DE6F48A-3CBC-49B8-B821-08164E95A11A}" dt="2024-01-23T17:20:28.088" v="194"/>
      <pc:docMkLst>
        <pc:docMk/>
      </pc:docMkLst>
      <pc:sldChg chg="modSp mod">
        <pc:chgData name="Paul Frame" userId="ded3f5c5-00e7-408d-9358-fc292cfa5078" providerId="ADAL" clId="{6DE6F48A-3CBC-49B8-B821-08164E95A11A}" dt="2024-01-17T19:24:33.416" v="191" actId="6549"/>
        <pc:sldMkLst>
          <pc:docMk/>
          <pc:sldMk cId="2568577569" sldId="259"/>
        </pc:sldMkLst>
        <pc:spChg chg="mod">
          <ac:chgData name="Paul Frame" userId="ded3f5c5-00e7-408d-9358-fc292cfa5078" providerId="ADAL" clId="{6DE6F48A-3CBC-49B8-B821-08164E95A11A}" dt="2024-01-16T18:07:52.712" v="46" actId="20577"/>
          <ac:spMkLst>
            <pc:docMk/>
            <pc:sldMk cId="2568577569" sldId="259"/>
            <ac:spMk id="4" creationId="{3997AB39-EBAC-BB4E-855E-9F546022EA15}"/>
          </ac:spMkLst>
        </pc:spChg>
        <pc:spChg chg="mod">
          <ac:chgData name="Paul Frame" userId="ded3f5c5-00e7-408d-9358-fc292cfa5078" providerId="ADAL" clId="{6DE6F48A-3CBC-49B8-B821-08164E95A11A}" dt="2024-01-17T19:24:33.416" v="191" actId="6549"/>
          <ac:spMkLst>
            <pc:docMk/>
            <pc:sldMk cId="2568577569" sldId="259"/>
            <ac:spMk id="5" creationId="{2BE02FBB-0518-5843-8619-CB7C01F1B98A}"/>
          </ac:spMkLst>
        </pc:spChg>
        <pc:spChg chg="mod">
          <ac:chgData name="Paul Frame" userId="ded3f5c5-00e7-408d-9358-fc292cfa5078" providerId="ADAL" clId="{6DE6F48A-3CBC-49B8-B821-08164E95A11A}" dt="2024-01-16T18:32:23.353" v="159" actId="20577"/>
          <ac:spMkLst>
            <pc:docMk/>
            <pc:sldMk cId="2568577569" sldId="259"/>
            <ac:spMk id="16" creationId="{5E163665-BC26-DF45-B331-87081D06CC53}"/>
          </ac:spMkLst>
        </pc:spChg>
        <pc:graphicFrameChg chg="mod">
          <ac:chgData name="Paul Frame" userId="ded3f5c5-00e7-408d-9358-fc292cfa5078" providerId="ADAL" clId="{6DE6F48A-3CBC-49B8-B821-08164E95A11A}" dt="2024-01-16T18:27:13.487" v="144"/>
          <ac:graphicFrameMkLst>
            <pc:docMk/>
            <pc:sldMk cId="2568577569" sldId="259"/>
            <ac:graphicFrameMk id="6" creationId="{7B0FDFDA-E65F-AB4F-A820-1A66C335F7D4}"/>
          </ac:graphicFrameMkLst>
        </pc:graphicFrameChg>
      </pc:sldChg>
      <pc:sldChg chg="modSp mod">
        <pc:chgData name="Paul Frame" userId="ded3f5c5-00e7-408d-9358-fc292cfa5078" providerId="ADAL" clId="{6DE6F48A-3CBC-49B8-B821-08164E95A11A}" dt="2024-01-17T19:24:21.181" v="189" actId="20577"/>
        <pc:sldMkLst>
          <pc:docMk/>
          <pc:sldMk cId="2895322339" sldId="260"/>
        </pc:sldMkLst>
        <pc:spChg chg="mod">
          <ac:chgData name="Paul Frame" userId="ded3f5c5-00e7-408d-9358-fc292cfa5078" providerId="ADAL" clId="{6DE6F48A-3CBC-49B8-B821-08164E95A11A}" dt="2024-01-16T18:07:26.800" v="17" actId="20577"/>
          <ac:spMkLst>
            <pc:docMk/>
            <pc:sldMk cId="2895322339" sldId="260"/>
            <ac:spMk id="4" creationId="{3997AB39-EBAC-BB4E-855E-9F546022EA15}"/>
          </ac:spMkLst>
        </pc:spChg>
        <pc:spChg chg="mod">
          <ac:chgData name="Paul Frame" userId="ded3f5c5-00e7-408d-9358-fc292cfa5078" providerId="ADAL" clId="{6DE6F48A-3CBC-49B8-B821-08164E95A11A}" dt="2024-01-17T19:24:21.181" v="189" actId="20577"/>
          <ac:spMkLst>
            <pc:docMk/>
            <pc:sldMk cId="2895322339" sldId="260"/>
            <ac:spMk id="5" creationId="{2BE02FBB-0518-5843-8619-CB7C01F1B98A}"/>
          </ac:spMkLst>
        </pc:spChg>
        <pc:spChg chg="mod">
          <ac:chgData name="Paul Frame" userId="ded3f5c5-00e7-408d-9358-fc292cfa5078" providerId="ADAL" clId="{6DE6F48A-3CBC-49B8-B821-08164E95A11A}" dt="2024-01-16T18:11:40.162" v="56" actId="1076"/>
          <ac:spMkLst>
            <pc:docMk/>
            <pc:sldMk cId="2895322339" sldId="260"/>
            <ac:spMk id="16" creationId="{5E163665-BC26-DF45-B331-87081D06CC53}"/>
          </ac:spMkLst>
        </pc:spChg>
        <pc:graphicFrameChg chg="mod">
          <ac:chgData name="Paul Frame" userId="ded3f5c5-00e7-408d-9358-fc292cfa5078" providerId="ADAL" clId="{6DE6F48A-3CBC-49B8-B821-08164E95A11A}" dt="2024-01-16T18:25:46.355" v="136"/>
          <ac:graphicFrameMkLst>
            <pc:docMk/>
            <pc:sldMk cId="2895322339" sldId="260"/>
            <ac:graphicFrameMk id="6" creationId="{7B0FDFDA-E65F-AB4F-A820-1A66C335F7D4}"/>
          </ac:graphicFrameMkLst>
        </pc:graphicFrameChg>
      </pc:sldChg>
      <pc:sldChg chg="modSp mod">
        <pc:chgData name="Paul Frame" userId="ded3f5c5-00e7-408d-9358-fc292cfa5078" providerId="ADAL" clId="{6DE6F48A-3CBC-49B8-B821-08164E95A11A}" dt="2024-01-16T18:44:40.716" v="188" actId="27918"/>
        <pc:sldMkLst>
          <pc:docMk/>
          <pc:sldMk cId="1167030506" sldId="261"/>
        </pc:sldMkLst>
        <pc:spChg chg="mod">
          <ac:chgData name="Paul Frame" userId="ded3f5c5-00e7-408d-9358-fc292cfa5078" providerId="ADAL" clId="{6DE6F48A-3CBC-49B8-B821-08164E95A11A}" dt="2024-01-16T18:07:35.832" v="26" actId="20577"/>
          <ac:spMkLst>
            <pc:docMk/>
            <pc:sldMk cId="1167030506" sldId="261"/>
            <ac:spMk id="4" creationId="{3997AB39-EBAC-BB4E-855E-9F546022EA15}"/>
          </ac:spMkLst>
        </pc:spChg>
        <pc:spChg chg="mod">
          <ac:chgData name="Paul Frame" userId="ded3f5c5-00e7-408d-9358-fc292cfa5078" providerId="ADAL" clId="{6DE6F48A-3CBC-49B8-B821-08164E95A11A}" dt="2024-01-16T18:09:17.399" v="50" actId="20577"/>
          <ac:spMkLst>
            <pc:docMk/>
            <pc:sldMk cId="1167030506" sldId="261"/>
            <ac:spMk id="5" creationId="{2BE02FBB-0518-5843-8619-CB7C01F1B98A}"/>
          </ac:spMkLst>
        </pc:spChg>
        <pc:spChg chg="mod">
          <ac:chgData name="Paul Frame" userId="ded3f5c5-00e7-408d-9358-fc292cfa5078" providerId="ADAL" clId="{6DE6F48A-3CBC-49B8-B821-08164E95A11A}" dt="2024-01-16T18:12:05.521" v="60" actId="1076"/>
          <ac:spMkLst>
            <pc:docMk/>
            <pc:sldMk cId="1167030506" sldId="261"/>
            <ac:spMk id="16" creationId="{5E163665-BC26-DF45-B331-87081D06CC53}"/>
          </ac:spMkLst>
        </pc:spChg>
        <pc:graphicFrameChg chg="mod">
          <ac:chgData name="Paul Frame" userId="ded3f5c5-00e7-408d-9358-fc292cfa5078" providerId="ADAL" clId="{6DE6F48A-3CBC-49B8-B821-08164E95A11A}" dt="2024-01-16T18:43:01.073" v="185"/>
          <ac:graphicFrameMkLst>
            <pc:docMk/>
            <pc:sldMk cId="1167030506" sldId="261"/>
            <ac:graphicFrameMk id="6" creationId="{7B0FDFDA-E65F-AB4F-A820-1A66C335F7D4}"/>
          </ac:graphicFrameMkLst>
        </pc:graphicFrameChg>
      </pc:sldChg>
      <pc:sldChg chg="modSp mod">
        <pc:chgData name="Paul Frame" userId="ded3f5c5-00e7-408d-9358-fc292cfa5078" providerId="ADAL" clId="{6DE6F48A-3CBC-49B8-B821-08164E95A11A}" dt="2024-01-17T19:38:15.809" v="193" actId="20577"/>
        <pc:sldMkLst>
          <pc:docMk/>
          <pc:sldMk cId="161243377" sldId="262"/>
        </pc:sldMkLst>
        <pc:spChg chg="mod">
          <ac:chgData name="Paul Frame" userId="ded3f5c5-00e7-408d-9358-fc292cfa5078" providerId="ADAL" clId="{6DE6F48A-3CBC-49B8-B821-08164E95A11A}" dt="2024-01-17T19:38:15.809" v="193" actId="20577"/>
          <ac:spMkLst>
            <pc:docMk/>
            <pc:sldMk cId="161243377" sldId="262"/>
            <ac:spMk id="2" creationId="{4F865F3D-ABB0-9F45-98FD-D3809E5842F9}"/>
          </ac:spMkLst>
        </pc:spChg>
        <pc:spChg chg="mod">
          <ac:chgData name="Paul Frame" userId="ded3f5c5-00e7-408d-9358-fc292cfa5078" providerId="ADAL" clId="{6DE6F48A-3CBC-49B8-B821-08164E95A11A}" dt="2024-01-16T18:07:42.570" v="35" actId="20577"/>
          <ac:spMkLst>
            <pc:docMk/>
            <pc:sldMk cId="161243377" sldId="262"/>
            <ac:spMk id="4" creationId="{3997AB39-EBAC-BB4E-855E-9F546022EA15}"/>
          </ac:spMkLst>
        </pc:spChg>
        <pc:spChg chg="mod">
          <ac:chgData name="Paul Frame" userId="ded3f5c5-00e7-408d-9358-fc292cfa5078" providerId="ADAL" clId="{6DE6F48A-3CBC-49B8-B821-08164E95A11A}" dt="2024-01-16T18:10:28.259" v="55" actId="6549"/>
          <ac:spMkLst>
            <pc:docMk/>
            <pc:sldMk cId="161243377" sldId="262"/>
            <ac:spMk id="5" creationId="{2BE02FBB-0518-5843-8619-CB7C01F1B98A}"/>
          </ac:spMkLst>
        </pc:spChg>
        <pc:spChg chg="mod">
          <ac:chgData name="Paul Frame" userId="ded3f5c5-00e7-408d-9358-fc292cfa5078" providerId="ADAL" clId="{6DE6F48A-3CBC-49B8-B821-08164E95A11A}" dt="2024-01-16T18:13:08.482" v="65" actId="1076"/>
          <ac:spMkLst>
            <pc:docMk/>
            <pc:sldMk cId="161243377" sldId="262"/>
            <ac:spMk id="16" creationId="{5E163665-BC26-DF45-B331-87081D06CC53}"/>
          </ac:spMkLst>
        </pc:spChg>
        <pc:graphicFrameChg chg="mod">
          <ac:chgData name="Paul Frame" userId="ded3f5c5-00e7-408d-9358-fc292cfa5078" providerId="ADAL" clId="{6DE6F48A-3CBC-49B8-B821-08164E95A11A}" dt="2024-01-16T18:31:07.932" v="152"/>
          <ac:graphicFrameMkLst>
            <pc:docMk/>
            <pc:sldMk cId="161243377" sldId="262"/>
            <ac:graphicFrameMk id="6" creationId="{7B0FDFDA-E65F-AB4F-A820-1A66C335F7D4}"/>
          </ac:graphicFrameMkLst>
        </pc:graphicFrameChg>
      </pc:sldChg>
      <pc:sldChg chg="modSp mod">
        <pc:chgData name="Paul Frame" userId="ded3f5c5-00e7-408d-9358-fc292cfa5078" providerId="ADAL" clId="{6DE6F48A-3CBC-49B8-B821-08164E95A11A}" dt="2024-01-17T19:24:25.992" v="190" actId="20577"/>
        <pc:sldMkLst>
          <pc:docMk/>
          <pc:sldMk cId="1041528859" sldId="263"/>
        </pc:sldMkLst>
        <pc:spChg chg="mod">
          <ac:chgData name="Paul Frame" userId="ded3f5c5-00e7-408d-9358-fc292cfa5078" providerId="ADAL" clId="{6DE6F48A-3CBC-49B8-B821-08164E95A11A}" dt="2024-01-16T18:07:12.089" v="8" actId="20577"/>
          <ac:spMkLst>
            <pc:docMk/>
            <pc:sldMk cId="1041528859" sldId="263"/>
            <ac:spMk id="4" creationId="{3997AB39-EBAC-BB4E-855E-9F546022EA15}"/>
          </ac:spMkLst>
        </pc:spChg>
        <pc:spChg chg="mod">
          <ac:chgData name="Paul Frame" userId="ded3f5c5-00e7-408d-9358-fc292cfa5078" providerId="ADAL" clId="{6DE6F48A-3CBC-49B8-B821-08164E95A11A}" dt="2024-01-17T19:24:25.992" v="190" actId="20577"/>
          <ac:spMkLst>
            <pc:docMk/>
            <pc:sldMk cId="1041528859" sldId="263"/>
            <ac:spMk id="5" creationId="{2BE02FBB-0518-5843-8619-CB7C01F1B98A}"/>
          </ac:spMkLst>
        </pc:spChg>
        <pc:graphicFrameChg chg="mod">
          <ac:chgData name="Paul Frame" userId="ded3f5c5-00e7-408d-9358-fc292cfa5078" providerId="ADAL" clId="{6DE6F48A-3CBC-49B8-B821-08164E95A11A}" dt="2024-01-16T18:25:02.316" v="131"/>
          <ac:graphicFrameMkLst>
            <pc:docMk/>
            <pc:sldMk cId="1041528859" sldId="263"/>
            <ac:graphicFrameMk id="6" creationId="{7B0FDFDA-E65F-AB4F-A820-1A66C335F7D4}"/>
          </ac:graphicFrameMkLst>
        </pc:graphicFrameChg>
      </pc:sldChg>
      <pc:sldMasterChg chg="modSldLayout">
        <pc:chgData name="Paul Frame" userId="ded3f5c5-00e7-408d-9358-fc292cfa5078" providerId="ADAL" clId="{6DE6F48A-3CBC-49B8-B821-08164E95A11A}" dt="2024-01-23T17:20:28.088" v="194"/>
        <pc:sldMasterMkLst>
          <pc:docMk/>
          <pc:sldMasterMk cId="2139821026" sldId="2147483723"/>
        </pc:sldMasterMkLst>
        <pc:sldLayoutChg chg="modSp mod">
          <pc:chgData name="Paul Frame" userId="ded3f5c5-00e7-408d-9358-fc292cfa5078" providerId="ADAL" clId="{6DE6F48A-3CBC-49B8-B821-08164E95A11A}" dt="2024-01-23T17:20:28.088" v="194"/>
          <pc:sldLayoutMkLst>
            <pc:docMk/>
            <pc:sldMasterMk cId="2139821026" sldId="2147483723"/>
            <pc:sldLayoutMk cId="1186787598" sldId="2147483743"/>
          </pc:sldLayoutMkLst>
          <pc:spChg chg="mod">
            <ac:chgData name="Paul Frame" userId="ded3f5c5-00e7-408d-9358-fc292cfa5078" providerId="ADAL" clId="{6DE6F48A-3CBC-49B8-B821-08164E95A11A}" dt="2024-01-23T17:20:28.088" v="194"/>
            <ac:spMkLst>
              <pc:docMk/>
              <pc:sldMasterMk cId="2139821026" sldId="2147483723"/>
              <pc:sldLayoutMk cId="1186787598" sldId="2147483743"/>
              <ac:spMk id="2" creationId="{00000000-0000-0000-0000-000000000000}"/>
            </ac:spMkLst>
          </pc:spChg>
        </pc:sldLayoutChg>
      </pc:sldMasterChg>
    </pc:docChg>
  </pc:docChgLst>
  <pc:docChgLst>
    <pc:chgData name="Jen Wilson" userId="000f367a-3246-491c-88b4-803a33f58a8b" providerId="ADAL" clId="{43D8C303-8EF2-1145-A94C-EEF4F7A8931F}"/>
    <pc:docChg chg="undo custSel modSld">
      <pc:chgData name="Jen Wilson" userId="000f367a-3246-491c-88b4-803a33f58a8b" providerId="ADAL" clId="{43D8C303-8EF2-1145-A94C-EEF4F7A8931F}" dt="2024-01-17T16:45:12.015" v="11" actId="27918"/>
      <pc:docMkLst>
        <pc:docMk/>
      </pc:docMkLst>
      <pc:sldChg chg="modSp mod">
        <pc:chgData name="Jen Wilson" userId="000f367a-3246-491c-88b4-803a33f58a8b" providerId="ADAL" clId="{43D8C303-8EF2-1145-A94C-EEF4F7A8931F}" dt="2024-01-17T16:45:12.015" v="11" actId="27918"/>
        <pc:sldMkLst>
          <pc:docMk/>
          <pc:sldMk cId="2568577569" sldId="259"/>
        </pc:sldMkLst>
        <pc:spChg chg="mod">
          <ac:chgData name="Jen Wilson" userId="000f367a-3246-491c-88b4-803a33f58a8b" providerId="ADAL" clId="{43D8C303-8EF2-1145-A94C-EEF4F7A8931F}" dt="2024-01-17T16:06:24.842" v="1" actId="1076"/>
          <ac:spMkLst>
            <pc:docMk/>
            <pc:sldMk cId="2568577569" sldId="259"/>
            <ac:spMk id="2" creationId="{4F865F3D-ABB0-9F45-98FD-D3809E5842F9}"/>
          </ac:spMkLst>
        </pc:spChg>
      </pc:sldChg>
      <pc:sldChg chg="mod">
        <pc:chgData name="Jen Wilson" userId="000f367a-3246-491c-88b4-803a33f58a8b" providerId="ADAL" clId="{43D8C303-8EF2-1145-A94C-EEF4F7A8931F}" dt="2024-01-17T16:21:04.670" v="5" actId="27918"/>
        <pc:sldMkLst>
          <pc:docMk/>
          <pc:sldMk cId="2895322339" sldId="260"/>
        </pc:sldMkLst>
      </pc:sldChg>
      <pc:sldChg chg="mod">
        <pc:chgData name="Jen Wilson" userId="000f367a-3246-491c-88b4-803a33f58a8b" providerId="ADAL" clId="{43D8C303-8EF2-1145-A94C-EEF4F7A8931F}" dt="2024-01-17T16:27:19.881" v="7" actId="27918"/>
        <pc:sldMkLst>
          <pc:docMk/>
          <pc:sldMk cId="1167030506" sldId="261"/>
        </pc:sldMkLst>
      </pc:sldChg>
      <pc:sldChg chg="mod">
        <pc:chgData name="Jen Wilson" userId="000f367a-3246-491c-88b4-803a33f58a8b" providerId="ADAL" clId="{43D8C303-8EF2-1145-A94C-EEF4F7A8931F}" dt="2024-01-17T16:38:44.813" v="9" actId="27918"/>
        <pc:sldMkLst>
          <pc:docMk/>
          <pc:sldMk cId="161243377" sldId="262"/>
        </pc:sldMkLst>
      </pc:sldChg>
      <pc:sldChg chg="mod">
        <pc:chgData name="Jen Wilson" userId="000f367a-3246-491c-88b4-803a33f58a8b" providerId="ADAL" clId="{43D8C303-8EF2-1145-A94C-EEF4F7A8931F}" dt="2024-01-17T16:15:10.475" v="3" actId="27918"/>
        <pc:sldMkLst>
          <pc:docMk/>
          <pc:sldMk cId="1041528859" sldId="26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1.9967262156746535E-2"/>
          <c:w val="0.96882196460232883"/>
          <c:h val="0.79074473889688524"/>
        </c:manualLayout>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It is important to me that my organization plays a role in addressing climate change / minimizing its impact on the environment.</c:v>
                </c:pt>
                <c:pt idx="1">
                  <c:v>It is important to me that I play a role in addressing climate change/minimizing impact on the environment at work.</c:v>
                </c:pt>
                <c:pt idx="2">
                  <c:v>It is important to me that I play a role in addressing climate change/minimizing impact on the environment at home or outside of work.</c:v>
                </c:pt>
              </c:strCache>
            </c:strRef>
          </c:cat>
          <c:val>
            <c:numRef>
              <c:f>Sheet1!$B$2:$B$4</c:f>
              <c:numCache>
                <c:formatCode>General</c:formatCode>
                <c:ptCount val="3"/>
                <c:pt idx="0">
                  <c:v>79.42</c:v>
                </c:pt>
                <c:pt idx="1">
                  <c:v>74.73</c:v>
                </c:pt>
                <c:pt idx="2">
                  <c:v>82.12</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219"/>
        <c:overlap val="-27"/>
        <c:axId val="1666536176"/>
        <c:axId val="1666457536"/>
      </c:barChart>
      <c:catAx>
        <c:axId val="16665361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00"/>
          <c:min val="0"/>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1.9967262156746535E-2"/>
          <c:w val="0.96882196460232883"/>
          <c:h val="0.87177913244715377"/>
        </c:manualLayout>
      </c:layout>
      <c:barChart>
        <c:barDir val="col"/>
        <c:grouping val="clustered"/>
        <c:varyColors val="0"/>
        <c:ser>
          <c:idx val="0"/>
          <c:order val="0"/>
          <c:tx>
            <c:strRef>
              <c:f>Sheet1!$B$1</c:f>
              <c:strCache>
                <c:ptCount val="1"/>
                <c:pt idx="0">
                  <c:v>Clinicians responsible for organizational leadership</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How important is addressing climate-related issues to your institution’s overall mission 
(such as its responsibility to the community it serves, or its ability to deliver equitable care for all patients)?</c:v>
                </c:pt>
              </c:strCache>
            </c:strRef>
          </c:cat>
          <c:val>
            <c:numRef>
              <c:f>Sheet1!$B$2</c:f>
              <c:numCache>
                <c:formatCode>General</c:formatCode>
                <c:ptCount val="1"/>
                <c:pt idx="0">
                  <c:v>83.74</c:v>
                </c:pt>
              </c:numCache>
            </c:numRef>
          </c:val>
          <c:extLst>
            <c:ext xmlns:c16="http://schemas.microsoft.com/office/drawing/2014/chart" uri="{C3380CC4-5D6E-409C-BE32-E72D297353CC}">
              <c16:uniqueId val="{00000000-4F20-7741-ADA6-342E766498B0}"/>
            </c:ext>
          </c:extLst>
        </c:ser>
        <c:ser>
          <c:idx val="1"/>
          <c:order val="1"/>
          <c:tx>
            <c:strRef>
              <c:f>Sheet1!$C$1</c:f>
              <c:strCache>
                <c:ptCount val="1"/>
                <c:pt idx="0">
                  <c:v>Clinicians not responsible for organizational leadership</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How important is addressing climate-related issues to your institution’s overall mission 
(such as its responsibility to the community it serves, or its ability to deliver equitable care for all patients)?</c:v>
                </c:pt>
              </c:strCache>
            </c:strRef>
          </c:cat>
          <c:val>
            <c:numRef>
              <c:f>Sheet1!$C$2</c:f>
              <c:numCache>
                <c:formatCode>General</c:formatCode>
                <c:ptCount val="1"/>
                <c:pt idx="0">
                  <c:v>74.3</c:v>
                </c:pt>
              </c:numCache>
            </c:numRef>
          </c:val>
          <c:extLst>
            <c:ext xmlns:c16="http://schemas.microsoft.com/office/drawing/2014/chart" uri="{C3380CC4-5D6E-409C-BE32-E72D297353CC}">
              <c16:uniqueId val="{00000000-A549-410D-9A81-1EC3EABBB3A7}"/>
            </c:ext>
          </c:extLst>
        </c:ser>
        <c:dLbls>
          <c:dLblPos val="inEnd"/>
          <c:showLegendKey val="0"/>
          <c:showVal val="1"/>
          <c:showCatName val="0"/>
          <c:showSerName val="0"/>
          <c:showPercent val="0"/>
          <c:showBubbleSize val="0"/>
        </c:dLbls>
        <c:gapWidth val="500"/>
        <c:overlap val="-100"/>
        <c:axId val="1666536176"/>
        <c:axId val="1666457536"/>
      </c:barChart>
      <c:catAx>
        <c:axId val="16665361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00"/>
          <c:min val="0"/>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legend>
      <c:legendPos val="r"/>
      <c:layout>
        <c:manualLayout>
          <c:xMode val="edge"/>
          <c:yMode val="edge"/>
          <c:x val="3.8817323605578019E-2"/>
          <c:y val="1.8154686309372618E-2"/>
          <c:w val="0.95976549296725511"/>
          <c:h val="5.35376626308808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6.9028636205420574E-2"/>
          <c:w val="0.96882196460232883"/>
          <c:h val="0.73710453532018172"/>
        </c:manualLayout>
      </c:layout>
      <c:barChart>
        <c:barDir val="col"/>
        <c:grouping val="stacked"/>
        <c:varyColors val="0"/>
        <c:ser>
          <c:idx val="0"/>
          <c:order val="0"/>
          <c:tx>
            <c:strRef>
              <c:f>Sheet1!$B$1</c:f>
              <c:strCache>
                <c:ptCount val="1"/>
                <c:pt idx="0">
                  <c:v>Yes</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Reducing waste (such as recycling, limiting food waste, lowering paper usage)</c:v>
                </c:pt>
                <c:pt idx="1">
                  <c:v>Reducing energy consumption</c:v>
                </c:pt>
                <c:pt idx="2">
                  <c:v>Understanding your organization’s emissions footprint</c:v>
                </c:pt>
                <c:pt idx="3">
                  <c:v>Defining or setting emissions targets</c:v>
                </c:pt>
                <c:pt idx="4">
                  <c:v>Measuring and reporting progress on emissions reduction targets</c:v>
                </c:pt>
              </c:strCache>
            </c:strRef>
          </c:cat>
          <c:val>
            <c:numRef>
              <c:f>Sheet1!$B$2:$B$6</c:f>
              <c:numCache>
                <c:formatCode>General</c:formatCode>
                <c:ptCount val="5"/>
                <c:pt idx="0">
                  <c:v>75.61</c:v>
                </c:pt>
                <c:pt idx="1">
                  <c:v>69.11</c:v>
                </c:pt>
                <c:pt idx="2">
                  <c:v>43.5</c:v>
                </c:pt>
                <c:pt idx="3">
                  <c:v>34.549999999999997</c:v>
                </c:pt>
                <c:pt idx="4">
                  <c:v>34.96</c:v>
                </c:pt>
              </c:numCache>
            </c:numRef>
          </c:val>
          <c:extLst>
            <c:ext xmlns:c16="http://schemas.microsoft.com/office/drawing/2014/chart" uri="{C3380CC4-5D6E-409C-BE32-E72D297353CC}">
              <c16:uniqueId val="{00000000-4F20-7741-ADA6-342E766498B0}"/>
            </c:ext>
          </c:extLst>
        </c:ser>
        <c:ser>
          <c:idx val="1"/>
          <c:order val="1"/>
          <c:tx>
            <c:strRef>
              <c:f>Sheet1!$C$1</c:f>
              <c:strCache>
                <c:ptCount val="1"/>
                <c:pt idx="0">
                  <c:v>No, but planning to in next 1–3 years</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Reducing waste (such as recycling, limiting food waste, lowering paper usage)</c:v>
                </c:pt>
                <c:pt idx="1">
                  <c:v>Reducing energy consumption</c:v>
                </c:pt>
                <c:pt idx="2">
                  <c:v>Understanding your organization’s emissions footprint</c:v>
                </c:pt>
                <c:pt idx="3">
                  <c:v>Defining or setting emissions targets</c:v>
                </c:pt>
                <c:pt idx="4">
                  <c:v>Measuring and reporting progress on emissions reduction targets</c:v>
                </c:pt>
              </c:strCache>
            </c:strRef>
          </c:cat>
          <c:val>
            <c:numRef>
              <c:f>Sheet1!$C$2:$C$6</c:f>
              <c:numCache>
                <c:formatCode>General</c:formatCode>
                <c:ptCount val="5"/>
                <c:pt idx="0">
                  <c:v>13.01</c:v>
                </c:pt>
                <c:pt idx="1">
                  <c:v>13.01</c:v>
                </c:pt>
                <c:pt idx="2">
                  <c:v>24.8</c:v>
                </c:pt>
                <c:pt idx="3">
                  <c:v>28.46</c:v>
                </c:pt>
                <c:pt idx="4">
                  <c:v>26.83</c:v>
                </c:pt>
              </c:numCache>
            </c:numRef>
          </c:val>
          <c:extLst>
            <c:ext xmlns:c16="http://schemas.microsoft.com/office/drawing/2014/chart" uri="{C3380CC4-5D6E-409C-BE32-E72D297353CC}">
              <c16:uniqueId val="{00000004-E8F8-4575-92C0-B79689AEB0AA}"/>
            </c:ext>
          </c:extLst>
        </c:ser>
        <c:dLbls>
          <c:dLblPos val="inEnd"/>
          <c:showLegendKey val="0"/>
          <c:showVal val="1"/>
          <c:showCatName val="0"/>
          <c:showSerName val="0"/>
          <c:showPercent val="0"/>
          <c:showBubbleSize val="0"/>
        </c:dLbls>
        <c:gapWidth val="100"/>
        <c:overlap val="100"/>
        <c:axId val="1666536176"/>
        <c:axId val="1666457536"/>
        <c:extLst/>
      </c:barChart>
      <c:catAx>
        <c:axId val="16665361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00"/>
          <c:min val="0"/>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legend>
      <c:legendPos val="r"/>
      <c:layout>
        <c:manualLayout>
          <c:xMode val="edge"/>
          <c:yMode val="edge"/>
          <c:x val="0.6807164966957866"/>
          <c:y val="3.1622122503504276E-2"/>
          <c:w val="0.29802575189671032"/>
          <c:h val="0.1399639225204376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6.9028636205420574E-2"/>
          <c:w val="0.96882196460232883"/>
          <c:h val="0.65374109822293713"/>
        </c:manualLayout>
      </c:layout>
      <c:barChart>
        <c:barDir val="col"/>
        <c:grouping val="stacked"/>
        <c:varyColors val="0"/>
        <c:ser>
          <c:idx val="0"/>
          <c:order val="0"/>
          <c:tx>
            <c:strRef>
              <c:f>Sheet1!$B$1</c:f>
              <c:strCache>
                <c:ptCount val="1"/>
                <c:pt idx="0">
                  <c:v>Yes</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Creating emergency preparedness plans to withstand climate-related shocks like stronger hurricanes, wildfires, heat waves, and other extreme events</c:v>
                </c:pt>
                <c:pt idx="1">
                  <c:v>Establishing governance mechanisms such as appointing a chief sustainability officer and team</c:v>
                </c:pt>
                <c:pt idx="2">
                  <c:v>Integrating emissions reduction into strategic planning process </c:v>
                </c:pt>
                <c:pt idx="3">
                  <c:v>Tying executive pay to climate goals</c:v>
                </c:pt>
              </c:strCache>
            </c:strRef>
          </c:cat>
          <c:val>
            <c:numRef>
              <c:f>Sheet1!$B$2:$B$5</c:f>
              <c:numCache>
                <c:formatCode>General</c:formatCode>
                <c:ptCount val="4"/>
                <c:pt idx="0">
                  <c:v>70.73</c:v>
                </c:pt>
                <c:pt idx="1">
                  <c:v>40.65</c:v>
                </c:pt>
                <c:pt idx="2">
                  <c:v>35.770000000000003</c:v>
                </c:pt>
                <c:pt idx="3">
                  <c:v>16.260000000000002</c:v>
                </c:pt>
              </c:numCache>
            </c:numRef>
          </c:val>
          <c:extLst>
            <c:ext xmlns:c16="http://schemas.microsoft.com/office/drawing/2014/chart" uri="{C3380CC4-5D6E-409C-BE32-E72D297353CC}">
              <c16:uniqueId val="{00000000-4F20-7741-ADA6-342E766498B0}"/>
            </c:ext>
          </c:extLst>
        </c:ser>
        <c:ser>
          <c:idx val="1"/>
          <c:order val="1"/>
          <c:tx>
            <c:strRef>
              <c:f>Sheet1!$C$1</c:f>
              <c:strCache>
                <c:ptCount val="1"/>
                <c:pt idx="0">
                  <c:v>No, but planning to in next 1–3 years</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Creating emergency preparedness plans to withstand climate-related shocks like stronger hurricanes, wildfires, heat waves, and other extreme events</c:v>
                </c:pt>
                <c:pt idx="1">
                  <c:v>Establishing governance mechanisms such as appointing a chief sustainability officer and team</c:v>
                </c:pt>
                <c:pt idx="2">
                  <c:v>Integrating emissions reduction into strategic planning process </c:v>
                </c:pt>
                <c:pt idx="3">
                  <c:v>Tying executive pay to climate goals</c:v>
                </c:pt>
              </c:strCache>
            </c:strRef>
          </c:cat>
          <c:val>
            <c:numRef>
              <c:f>Sheet1!$C$2:$C$5</c:f>
              <c:numCache>
                <c:formatCode>General</c:formatCode>
                <c:ptCount val="4"/>
                <c:pt idx="0">
                  <c:v>14.63</c:v>
                </c:pt>
                <c:pt idx="1">
                  <c:v>23.58</c:v>
                </c:pt>
                <c:pt idx="2">
                  <c:v>26.83</c:v>
                </c:pt>
                <c:pt idx="3">
                  <c:v>21.54</c:v>
                </c:pt>
              </c:numCache>
            </c:numRef>
          </c:val>
          <c:extLst>
            <c:ext xmlns:c16="http://schemas.microsoft.com/office/drawing/2014/chart" uri="{C3380CC4-5D6E-409C-BE32-E72D297353CC}">
              <c16:uniqueId val="{00000004-E8F8-4575-92C0-B79689AEB0AA}"/>
            </c:ext>
          </c:extLst>
        </c:ser>
        <c:dLbls>
          <c:dLblPos val="inEnd"/>
          <c:showLegendKey val="0"/>
          <c:showVal val="1"/>
          <c:showCatName val="0"/>
          <c:showSerName val="0"/>
          <c:showPercent val="0"/>
          <c:showBubbleSize val="0"/>
        </c:dLbls>
        <c:gapWidth val="150"/>
        <c:overlap val="100"/>
        <c:axId val="1666536176"/>
        <c:axId val="1666457536"/>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Sheet1!$A$2:$A$5</c15:sqref>
                        </c15:formulaRef>
                      </c:ext>
                    </c:extLst>
                    <c:strCache>
                      <c:ptCount val="4"/>
                      <c:pt idx="0">
                        <c:v>Creating emergency preparedness plans to withstand climate-related shocks like stronger hurricanes, wildfires, heat waves, and other extreme events</c:v>
                      </c:pt>
                      <c:pt idx="1">
                        <c:v>Establishing governance mechanisms such as appointing a chief sustainability officer and team</c:v>
                      </c:pt>
                      <c:pt idx="2">
                        <c:v>Integrating emissions reduction into strategic planning process </c:v>
                      </c:pt>
                      <c:pt idx="3">
                        <c:v>Tying executive pay to climate goals</c:v>
                      </c:pt>
                    </c:strCache>
                  </c:strRef>
                </c:cat>
                <c:val>
                  <c:numRef>
                    <c:extLst>
                      <c:ext uri="{02D57815-91ED-43cb-92C2-25804820EDAC}">
                        <c15:formulaRef>
                          <c15:sqref>Sheet1!$D$2:$D$5</c15:sqref>
                        </c15:formulaRef>
                      </c:ext>
                    </c:extLst>
                    <c:numCache>
                      <c:formatCode>General</c:formatCode>
                      <c:ptCount val="4"/>
                    </c:numCache>
                  </c:numRef>
                </c:val>
                <c:extLst>
                  <c:ext xmlns:c16="http://schemas.microsoft.com/office/drawing/2014/chart" uri="{C3380CC4-5D6E-409C-BE32-E72D297353CC}">
                    <c16:uniqueId val="{00000006-E8F8-4575-92C0-B79689AEB0AA}"/>
                  </c:ext>
                </c:extLst>
              </c15:ser>
            </c15:filteredBarSeries>
          </c:ext>
        </c:extLst>
      </c:barChart>
      <c:catAx>
        <c:axId val="16665361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00"/>
          <c:min val="0"/>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legend>
      <c:legendPos val="r"/>
      <c:layout>
        <c:manualLayout>
          <c:xMode val="edge"/>
          <c:yMode val="edge"/>
          <c:x val="0.6807164966957866"/>
          <c:y val="3.1622122503504269E-2"/>
          <c:w val="0.29802575189671032"/>
          <c:h val="0.126708858973273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6.9028636205420574E-2"/>
          <c:w val="0.96882196460232883"/>
          <c:h val="0.81813869368479475"/>
        </c:manualLayout>
      </c:layout>
      <c:barChart>
        <c:barDir val="col"/>
        <c:grouping val="stacked"/>
        <c:varyColors val="0"/>
        <c:ser>
          <c:idx val="0"/>
          <c:order val="0"/>
          <c:tx>
            <c:strRef>
              <c:f>Sheet1!$B$1</c:f>
              <c:strCache>
                <c:ptCount val="1"/>
                <c:pt idx="0">
                  <c:v>To a great extent</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Join their current organization</c:v>
                </c:pt>
                <c:pt idx="1">
                  <c:v>Stay working at the organization</c:v>
                </c:pt>
                <c:pt idx="2">
                  <c:v>Apply to work at a different organization if they were looking for a new job</c:v>
                </c:pt>
              </c:strCache>
            </c:strRef>
          </c:cat>
          <c:val>
            <c:numRef>
              <c:f>Sheet1!$B$2:$B$4</c:f>
              <c:numCache>
                <c:formatCode>General</c:formatCode>
                <c:ptCount val="3"/>
                <c:pt idx="0">
                  <c:v>10.99</c:v>
                </c:pt>
                <c:pt idx="1">
                  <c:v>14.49</c:v>
                </c:pt>
                <c:pt idx="2">
                  <c:v>14.79</c:v>
                </c:pt>
              </c:numCache>
            </c:numRef>
          </c:val>
          <c:extLst>
            <c:ext xmlns:c16="http://schemas.microsoft.com/office/drawing/2014/chart" uri="{C3380CC4-5D6E-409C-BE32-E72D297353CC}">
              <c16:uniqueId val="{00000000-4F20-7741-ADA6-342E766498B0}"/>
            </c:ext>
          </c:extLst>
        </c:ser>
        <c:ser>
          <c:idx val="1"/>
          <c:order val="1"/>
          <c:tx>
            <c:strRef>
              <c:f>Sheet1!$C$1</c:f>
              <c:strCache>
                <c:ptCount val="1"/>
                <c:pt idx="0">
                  <c:v>Somewhat</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Join their current organization</c:v>
                </c:pt>
                <c:pt idx="1">
                  <c:v>Stay working at the organization</c:v>
                </c:pt>
                <c:pt idx="2">
                  <c:v>Apply to work at a different organization if they were looking for a new job</c:v>
                </c:pt>
              </c:strCache>
            </c:strRef>
          </c:cat>
          <c:val>
            <c:numRef>
              <c:f>Sheet1!$C$2:$C$4</c:f>
              <c:numCache>
                <c:formatCode>General</c:formatCode>
                <c:ptCount val="3"/>
                <c:pt idx="0">
                  <c:v>33.270000000000003</c:v>
                </c:pt>
                <c:pt idx="1">
                  <c:v>39.26</c:v>
                </c:pt>
                <c:pt idx="2">
                  <c:v>47.15</c:v>
                </c:pt>
              </c:numCache>
            </c:numRef>
          </c:val>
          <c:extLst>
            <c:ext xmlns:c16="http://schemas.microsoft.com/office/drawing/2014/chart" uri="{C3380CC4-5D6E-409C-BE32-E72D297353CC}">
              <c16:uniqueId val="{00000000-00D3-42EE-9425-6528B799A672}"/>
            </c:ext>
          </c:extLst>
        </c:ser>
        <c:dLbls>
          <c:dLblPos val="inEnd"/>
          <c:showLegendKey val="0"/>
          <c:showVal val="1"/>
          <c:showCatName val="0"/>
          <c:showSerName val="0"/>
          <c:showPercent val="0"/>
          <c:showBubbleSize val="0"/>
        </c:dLbls>
        <c:gapWidth val="219"/>
        <c:overlap val="100"/>
        <c:axId val="1666536176"/>
        <c:axId val="1666457536"/>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Very little/not at all</c:v>
                      </c:pt>
                    </c:strCache>
                  </c:strRef>
                </c:tx>
                <c:spPr>
                  <a:solidFill>
                    <a:schemeClr val="tx1">
                      <a:lumMod val="50000"/>
                      <a:lumOff val="5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Sheet1!$A$2:$A$4</c15:sqref>
                        </c15:formulaRef>
                      </c:ext>
                    </c:extLst>
                    <c:strCache>
                      <c:ptCount val="3"/>
                      <c:pt idx="0">
                        <c:v>Join their current organization</c:v>
                      </c:pt>
                      <c:pt idx="1">
                        <c:v>Stay working at the organization</c:v>
                      </c:pt>
                      <c:pt idx="2">
                        <c:v>Apply to work at a different organization if they were looking for a new job</c:v>
                      </c:pt>
                    </c:strCache>
                  </c:strRef>
                </c:cat>
                <c:val>
                  <c:numRef>
                    <c:extLst>
                      <c:ext uri="{02D57815-91ED-43cb-92C2-25804820EDAC}">
                        <c15:formulaRef>
                          <c15:sqref>Sheet1!$D$2:$D$4</c15:sqref>
                        </c15:formulaRef>
                      </c:ext>
                    </c:extLst>
                    <c:numCache>
                      <c:formatCode>General</c:formatCode>
                      <c:ptCount val="3"/>
                      <c:pt idx="0">
                        <c:v>55.74</c:v>
                      </c:pt>
                      <c:pt idx="1">
                        <c:v>46.25</c:v>
                      </c:pt>
                      <c:pt idx="2">
                        <c:v>38.06</c:v>
                      </c:pt>
                    </c:numCache>
                  </c:numRef>
                </c:val>
                <c:extLst>
                  <c:ext xmlns:c16="http://schemas.microsoft.com/office/drawing/2014/chart" uri="{C3380CC4-5D6E-409C-BE32-E72D297353CC}">
                    <c16:uniqueId val="{00000002-00D3-42EE-9425-6528B799A672}"/>
                  </c:ext>
                </c:extLst>
              </c15:ser>
            </c15:filteredBarSeries>
          </c:ext>
        </c:extLst>
      </c:barChart>
      <c:catAx>
        <c:axId val="16665361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00"/>
          <c:min val="0"/>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legend>
      <c:legendPos val="t"/>
      <c:layout>
        <c:manualLayout>
          <c:xMode val="edge"/>
          <c:yMode val="edge"/>
          <c:x val="0.34177253045465811"/>
          <c:y val="6.695829687955672E-2"/>
          <c:w val="0.37172498116094554"/>
          <c:h val="7.793088363954506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1/23/2024</a:t>
            </a:fld>
            <a:endParaRPr lang="en-US" b="1" dirty="0">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dirty="0">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1/23/2024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j1ra-t957"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Arnav Shah and Lovisa Gustafsson, </a:t>
            </a:r>
            <a:r>
              <a:rPr lang="en-US" sz="800" b="0" i="1" dirty="0">
                <a:latin typeface="Arial" panose="020B0604020202020204" pitchFamily="34" charset="0"/>
                <a:cs typeface="Arial" panose="020B0604020202020204" pitchFamily="34" charset="0"/>
              </a:rPr>
              <a:t>U.S. Health Care Workers Want Their Employers to Address Climate Change</a:t>
            </a:r>
            <a:r>
              <a:rPr lang="en-US" sz="800" b="0" i="0" dirty="0">
                <a:latin typeface="Arial" panose="020B0604020202020204" pitchFamily="34" charset="0"/>
                <a:cs typeface="Arial" panose="020B0604020202020204" pitchFamily="34" charset="0"/>
              </a:rPr>
              <a:t> (Commonwealth Fund, </a:t>
            </a:r>
            <a:br>
              <a:rPr lang="en-US" sz="800" b="0" i="0" dirty="0">
                <a:latin typeface="Arial" panose="020B0604020202020204" pitchFamily="34" charset="0"/>
                <a:cs typeface="Arial" panose="020B0604020202020204" pitchFamily="34" charset="0"/>
              </a:rPr>
            </a:br>
            <a:r>
              <a:rPr lang="en-US" sz="800" b="0" i="0" dirty="0">
                <a:latin typeface="Arial" panose="020B0604020202020204" pitchFamily="34" charset="0"/>
                <a:cs typeface="Arial" panose="020B0604020202020204" pitchFamily="34" charset="0"/>
              </a:rPr>
              <a:t>Jan. 2024). </a:t>
            </a:r>
            <a:r>
              <a:rPr lang="en-US" sz="800" b="0" i="0" dirty="0">
                <a:latin typeface="Arial" panose="020B0604020202020204" pitchFamily="34" charset="0"/>
                <a:cs typeface="Arial" panose="020B0604020202020204" pitchFamily="34" charset="0"/>
                <a:hlinkClick r:id="rId3"/>
              </a:rPr>
              <a:t>https://doi.org/10.26099/j1ra-t957</a:t>
            </a:r>
            <a:endParaRPr lang="en-US" sz="800" b="0" i="0" dirty="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dirty="0"/>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dirty="0"/>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normAutofit/>
          </a:bodyPr>
          <a:lstStyle/>
          <a:p>
            <a:r>
              <a:rPr lang="en-US" dirty="0"/>
              <a:t>A majority of clinicians surveyed feel it’s important that the health system they work for plays a role in addressing climate change.</a:t>
            </a:r>
            <a:endParaRPr lang="en-US" b="1" dirty="0"/>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226958716"/>
              </p:ext>
            </p:extLst>
          </p:nvPr>
        </p:nvGraphicFramePr>
        <p:xfrm>
          <a:off x="71438" y="1371600"/>
          <a:ext cx="8961437" cy="425196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1</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99" y="5739484"/>
            <a:ext cx="8961120" cy="453602"/>
          </a:xfrm>
        </p:spPr>
        <p:txBody>
          <a:bodyPr/>
          <a:lstStyle/>
          <a:p>
            <a:r>
              <a:rPr lang="en-US" dirty="0"/>
              <a:t>Note: N = 1,001 U.S. clinicians employed at a hospital or health system.</a:t>
            </a:r>
          </a:p>
          <a:p>
            <a:pPr algn="l"/>
            <a:r>
              <a:rPr lang="en-US" dirty="0"/>
              <a:t>Data: Commonwealth Fund 2023 Climate and Health Care Workforce Survey.</a:t>
            </a:r>
            <a:endParaRPr lang="en-US" i="0" dirty="0">
              <a:solidFill>
                <a:srgbClr val="181818"/>
              </a:solidFill>
              <a:effectLst/>
              <a:latin typeface="-apple-system"/>
            </a:endParaRP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51560"/>
            <a:ext cx="8961120" cy="228600"/>
          </a:xfrm>
        </p:spPr>
        <p:txBody>
          <a:bodyPr anchor="t" anchorCtr="0">
            <a:noAutofit/>
          </a:bodyPr>
          <a:lstStyle/>
          <a:p>
            <a:r>
              <a:rPr lang="en-US" sz="1200" i="1" dirty="0">
                <a:latin typeface="+mn-lt"/>
              </a:rPr>
              <a:t>Percentage of surveyed clinicians who “agreed” or “strongly agreed” with the following statement</a:t>
            </a:r>
          </a:p>
        </p:txBody>
      </p:sp>
    </p:spTree>
    <p:extLst>
      <p:ext uri="{BB962C8B-B14F-4D97-AF65-F5344CB8AC3E}">
        <p14:creationId xmlns:p14="http://schemas.microsoft.com/office/powerpoint/2010/main" val="1041528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normAutofit/>
          </a:bodyPr>
          <a:lstStyle/>
          <a:p>
            <a:r>
              <a:rPr lang="en-US" dirty="0"/>
              <a:t>Clinicians believe addressing climate issues is important to their institution’s overall mission.</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1350484314"/>
              </p:ext>
            </p:extLst>
          </p:nvPr>
        </p:nvGraphicFramePr>
        <p:xfrm>
          <a:off x="71438" y="1371600"/>
          <a:ext cx="8961437" cy="425196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2</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99" y="5739484"/>
            <a:ext cx="8961120" cy="453602"/>
          </a:xfrm>
        </p:spPr>
        <p:txBody>
          <a:bodyPr/>
          <a:lstStyle/>
          <a:p>
            <a:r>
              <a:rPr lang="en-US" dirty="0"/>
              <a:t>Notes: N = 1,001 U.S. clinicians employed at a hospital or health system. 246 survey respondents said “organizational leadership” was one of their primary job responsibilities; 755 did not say “organizational leadership” was one of their primary job responsibilities.</a:t>
            </a:r>
          </a:p>
          <a:p>
            <a:pPr algn="l"/>
            <a:r>
              <a:rPr lang="en-US" dirty="0"/>
              <a:t>Data: Commonwealth Fund 2023 Climate and Health Care Workforce Survey.</a:t>
            </a:r>
            <a:endParaRPr lang="en-US" i="0" dirty="0">
              <a:solidFill>
                <a:srgbClr val="181818"/>
              </a:solidFill>
              <a:effectLst/>
              <a:latin typeface="-apple-system"/>
            </a:endParaRP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755" y="1051560"/>
            <a:ext cx="8961120" cy="228600"/>
          </a:xfrm>
        </p:spPr>
        <p:txBody>
          <a:bodyPr anchor="t" anchorCtr="0">
            <a:noAutofit/>
          </a:bodyPr>
          <a:lstStyle/>
          <a:p>
            <a:r>
              <a:rPr lang="en-US" sz="1200" i="1" dirty="0">
                <a:latin typeface="+mn-lt"/>
              </a:rPr>
              <a:t>Percentage of surveyed clinicians who answered “very important” or “somewhat important”</a:t>
            </a:r>
          </a:p>
        </p:txBody>
      </p:sp>
    </p:spTree>
    <p:extLst>
      <p:ext uri="{BB962C8B-B14F-4D97-AF65-F5344CB8AC3E}">
        <p14:creationId xmlns:p14="http://schemas.microsoft.com/office/powerpoint/2010/main" val="2895322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normAutofit/>
          </a:bodyPr>
          <a:lstStyle/>
          <a:p>
            <a:r>
              <a:rPr lang="en-US" dirty="0"/>
              <a:t>Health systems and hospitals are engaged in a variety of activities related to addressing their impact on the environment.</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4251923800"/>
              </p:ext>
            </p:extLst>
          </p:nvPr>
        </p:nvGraphicFramePr>
        <p:xfrm>
          <a:off x="71438" y="1371600"/>
          <a:ext cx="8961437" cy="425196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3</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99" y="5739484"/>
            <a:ext cx="8961120" cy="453602"/>
          </a:xfrm>
        </p:spPr>
        <p:txBody>
          <a:bodyPr/>
          <a:lstStyle/>
          <a:p>
            <a:r>
              <a:rPr lang="en-US" dirty="0"/>
              <a:t>Note: N = 246 survey respondents who said “organizational leadership” was one of their primary job responsibilities.</a:t>
            </a:r>
          </a:p>
          <a:p>
            <a:pPr algn="l"/>
            <a:r>
              <a:rPr lang="en-US" dirty="0"/>
              <a:t>Data: Commonwealth Fund 2023 Climate and Health Care Workforce Survey.</a:t>
            </a:r>
            <a:endParaRPr lang="en-US" i="0" dirty="0">
              <a:solidFill>
                <a:srgbClr val="181818"/>
              </a:solidFill>
              <a:effectLst/>
              <a:latin typeface="-apple-system"/>
            </a:endParaRP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755" y="1051560"/>
            <a:ext cx="8961120" cy="457200"/>
          </a:xfrm>
        </p:spPr>
        <p:txBody>
          <a:bodyPr anchor="t" anchorCtr="0">
            <a:noAutofit/>
          </a:bodyPr>
          <a:lstStyle/>
          <a:p>
            <a:r>
              <a:rPr lang="en-US" sz="1200" i="1" dirty="0">
                <a:latin typeface="+mn-lt"/>
              </a:rPr>
              <a:t>Percentage of surveyed clinicians responsible for organizational leadership who reported their organization was engaged in the following activities </a:t>
            </a:r>
          </a:p>
        </p:txBody>
      </p:sp>
    </p:spTree>
    <p:extLst>
      <p:ext uri="{BB962C8B-B14F-4D97-AF65-F5344CB8AC3E}">
        <p14:creationId xmlns:p14="http://schemas.microsoft.com/office/powerpoint/2010/main" val="116703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normAutofit fontScale="90000"/>
          </a:bodyPr>
          <a:lstStyle/>
          <a:p>
            <a:r>
              <a:rPr lang="en-US" dirty="0"/>
              <a:t>Many health systems and hospitals are creating emergency preparedness plans in response to increased risk of severe weather events, in addition to pursuing other </a:t>
            </a:r>
            <a:r>
              <a:rPr lang="en-US"/>
              <a:t>climate change–related </a:t>
            </a:r>
            <a:r>
              <a:rPr lang="en-US" dirty="0"/>
              <a:t>organizational governance and policy activities.</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522725770"/>
              </p:ext>
            </p:extLst>
          </p:nvPr>
        </p:nvGraphicFramePr>
        <p:xfrm>
          <a:off x="73152" y="1645919"/>
          <a:ext cx="8961437" cy="425196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4</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99" y="5742432"/>
            <a:ext cx="8961120" cy="453602"/>
          </a:xfrm>
        </p:spPr>
        <p:txBody>
          <a:bodyPr/>
          <a:lstStyle/>
          <a:p>
            <a:r>
              <a:rPr lang="en-US" dirty="0"/>
              <a:t>Note: N = 246 survey respondents who said “organizational leadership” was one of their primary job responsibilities.</a:t>
            </a:r>
          </a:p>
          <a:p>
            <a:pPr algn="l"/>
            <a:r>
              <a:rPr lang="en-US" dirty="0"/>
              <a:t>Data: Commonwealth Fund 2023 Climate and Health Care Workforce Survey.</a:t>
            </a:r>
            <a:endParaRPr lang="en-US" i="0" dirty="0">
              <a:solidFill>
                <a:srgbClr val="181818"/>
              </a:solidFill>
              <a:effectLst/>
              <a:latin typeface="-apple-system"/>
            </a:endParaRP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755" y="1325880"/>
            <a:ext cx="8961120" cy="457200"/>
          </a:xfrm>
        </p:spPr>
        <p:txBody>
          <a:bodyPr anchor="t" anchorCtr="0">
            <a:noAutofit/>
          </a:bodyPr>
          <a:lstStyle/>
          <a:p>
            <a:r>
              <a:rPr lang="en-US" sz="1200" i="1" dirty="0">
                <a:latin typeface="+mn-lt"/>
              </a:rPr>
              <a:t>Percentage of surveyed clinicians responsible for organizational leadership who reported their organization was engaged in the following activities </a:t>
            </a:r>
          </a:p>
        </p:txBody>
      </p:sp>
    </p:spTree>
    <p:extLst>
      <p:ext uri="{BB962C8B-B14F-4D97-AF65-F5344CB8AC3E}">
        <p14:creationId xmlns:p14="http://schemas.microsoft.com/office/powerpoint/2010/main" val="161243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normAutofit/>
          </a:bodyPr>
          <a:lstStyle/>
          <a:p>
            <a:r>
              <a:rPr lang="en-US" dirty="0"/>
              <a:t>A health system or hospital’s actions to reduce its environmental impact can play a role in a prospective employee’s decision to join the organization.</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4182811721"/>
              </p:ext>
            </p:extLst>
          </p:nvPr>
        </p:nvGraphicFramePr>
        <p:xfrm>
          <a:off x="71438" y="1371600"/>
          <a:ext cx="8961437" cy="425196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5</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99" y="5739484"/>
            <a:ext cx="8961120" cy="453602"/>
          </a:xfrm>
        </p:spPr>
        <p:txBody>
          <a:bodyPr/>
          <a:lstStyle/>
          <a:p>
            <a:r>
              <a:rPr lang="en-US" dirty="0"/>
              <a:t>Note: N = 1,001 U.S. clinicians employed at a hospital or health system.</a:t>
            </a:r>
          </a:p>
          <a:p>
            <a:pPr algn="l"/>
            <a:r>
              <a:rPr lang="en-US" dirty="0"/>
              <a:t>Data: Commonwealth Fund 2023 Climate and Health Care Workforce Survey.</a:t>
            </a:r>
            <a:endParaRPr lang="en-US" i="0" dirty="0">
              <a:solidFill>
                <a:srgbClr val="181818"/>
              </a:solidFill>
              <a:effectLst/>
              <a:latin typeface="-apple-system"/>
            </a:endParaRP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3152" y="1051560"/>
            <a:ext cx="8961120" cy="457200"/>
          </a:xfrm>
        </p:spPr>
        <p:txBody>
          <a:bodyPr anchor="t" anchorCtr="0">
            <a:noAutofit/>
          </a:bodyPr>
          <a:lstStyle/>
          <a:p>
            <a:r>
              <a:rPr lang="en-US" sz="1200" i="1" dirty="0">
                <a:latin typeface="+mn-lt"/>
              </a:rPr>
              <a:t>Percentage of surveyed clinicians who said an organization’s or prospective employer’s policies and actions on reducing its environmental impact played or could play a role in their decision to . . .</a:t>
            </a:r>
          </a:p>
        </p:txBody>
      </p:sp>
    </p:spTree>
    <p:extLst>
      <p:ext uri="{BB962C8B-B14F-4D97-AF65-F5344CB8AC3E}">
        <p14:creationId xmlns:p14="http://schemas.microsoft.com/office/powerpoint/2010/main" val="2568577569"/>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79e32d49ae6575f46a30ef2f0eee64a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7e0189234081f23d595eebfc5a98859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2.xml><?xml version="1.0" encoding="utf-8"?>
<ds:datastoreItem xmlns:ds="http://schemas.openxmlformats.org/officeDocument/2006/customXml" ds:itemID="{A5BADAA8-F7DF-4574-BCC9-46656E9E15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C63E5E-AEFA-4345-A4E4-D8690CC9E0A0}">
  <ds:schemaRefs>
    <ds:schemaRef ds:uri="29e91428-62e1-404e-8dba-d479e0ef01ba"/>
    <ds:schemaRef ds:uri="http://purl.org/dc/terms/"/>
    <ds:schemaRef ds:uri="http://schemas.openxmlformats.org/package/2006/metadata/core-properties"/>
    <ds:schemaRef ds:uri="fd0705cf-2316-48c0-96f8-e5d689de0d99"/>
    <ds:schemaRef ds:uri="http://purl.org/dc/dcmitype/"/>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176045</TotalTime>
  <Words>414</Words>
  <Application>Microsoft Office PowerPoint</Application>
  <PresentationFormat>On-screen Show (4:3)</PresentationFormat>
  <Paragraphs>25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-apple-system</vt:lpstr>
      <vt:lpstr>Arial</vt:lpstr>
      <vt:lpstr>Georgia</vt:lpstr>
      <vt:lpstr>Suisse Int'l</vt:lpstr>
      <vt:lpstr>Suisse Int'l Bold</vt:lpstr>
      <vt:lpstr>Suisse Int'l Italic</vt:lpstr>
      <vt:lpstr>CMWF_2021</vt:lpstr>
      <vt:lpstr>A majority of clinicians surveyed feel it’s important that the health system they work for plays a role in addressing climate change.</vt:lpstr>
      <vt:lpstr>Clinicians believe addressing climate issues is important to their institution’s overall mission.</vt:lpstr>
      <vt:lpstr>Health systems and hospitals are engaged in a variety of activities related to addressing their impact on the environment.</vt:lpstr>
      <vt:lpstr>Many health systems and hospitals are creating emergency preparedness plans in response to increased risk of severe weather events, in addition to pursuing other climate change–related organizational governance and policy activities.</vt:lpstr>
      <vt:lpstr>A health system or hospital’s actions to reduce its environmental impact can play a role in a prospective employee’s decision to join the organization.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U.S. Health Care Workers Want Their Employers to Address Climate Change</dc:title>
  <dc:creator>as@cmwf.org;ILG@cmwf.org</dc:creator>
  <cp:lastModifiedBy>Paul Frame</cp:lastModifiedBy>
  <cp:revision>1997</cp:revision>
  <cp:lastPrinted>2018-07-11T13:51:43Z</cp:lastPrinted>
  <dcterms:created xsi:type="dcterms:W3CDTF">2014-10-08T23:03:32Z</dcterms:created>
  <dcterms:modified xsi:type="dcterms:W3CDTF">2024-01-23T17:20:37Z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