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0" r:id="rId4"/>
    <p:sldMasterId id="2147483872" r:id="rId5"/>
  </p:sldMasterIdLst>
  <p:notesMasterIdLst>
    <p:notesMasterId r:id="rId19"/>
  </p:notesMasterIdLst>
  <p:handoutMasterIdLst>
    <p:handoutMasterId r:id="rId20"/>
  </p:handoutMasterIdLst>
  <p:sldIdLst>
    <p:sldId id="312" r:id="rId6"/>
    <p:sldId id="353" r:id="rId7"/>
    <p:sldId id="356" r:id="rId8"/>
    <p:sldId id="357" r:id="rId9"/>
    <p:sldId id="351" r:id="rId10"/>
    <p:sldId id="348" r:id="rId11"/>
    <p:sldId id="349" r:id="rId12"/>
    <p:sldId id="339" r:id="rId13"/>
    <p:sldId id="350" r:id="rId14"/>
    <p:sldId id="343" r:id="rId15"/>
    <p:sldId id="342" r:id="rId16"/>
    <p:sldId id="341" r:id="rId17"/>
    <p:sldId id="352" r:id="rId18"/>
  </p:sldIdLst>
  <p:sldSz cx="9144000" cy="6858000" type="screen4x3"/>
  <p:notesSz cx="7010400" cy="9236075"/>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8" userDrawn="1">
          <p15:clr>
            <a:srgbClr val="A4A3A4"/>
          </p15:clr>
        </p15:guide>
        <p15:guide id="2" pos="2472" userDrawn="1">
          <p15:clr>
            <a:srgbClr val="A4A3A4"/>
          </p15:clr>
        </p15:guide>
        <p15:guide id="3" orient="horz" pos="264" userDrawn="1">
          <p15:clr>
            <a:srgbClr val="A4A3A4"/>
          </p15:clr>
        </p15:guide>
        <p15:guide id="4" pos="1104" userDrawn="1">
          <p15:clr>
            <a:srgbClr val="A4A3A4"/>
          </p15:clr>
        </p15:guide>
        <p15:guide id="5" pos="4824"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CEF232D-A6DF-A245-F613-C0680BF9C2CF}" name="Chris Hollander" initials="CH" userId="S::CAH@CMWF.org::45bf6f1b-2827-4b00-a19f-e2c1d925869e" providerId="AD"/>
  <p188:author id="{2DC5BBB8-6578-D625-90C2-68F527D0407D}" name="Evan Gumas" initials="EG" userId="S::eg@cmwf.org::aa7bac90-f7d1-4bdc-8de9-01febc2567e5" providerId="AD"/>
  <p188:author id="{31861BF4-3A93-B2B2-B496-AA7B07258BD0}" name="Aishu Balaji" initials="AB" userId="S::abalaji@cmwf.org::7291ddd1-99f4-41b0-a7fc-eac54ff4a66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Arnav Shah" initials="AS" lastIdx="1" clrIdx="6">
    <p:extLst>
      <p:ext uri="{19B8F6BF-5375-455C-9EA6-DF929625EA0E}">
        <p15:presenceInfo xmlns:p15="http://schemas.microsoft.com/office/powerpoint/2012/main" userId="S::AS@cmwf.org::5ebc33c2-31f8-4d34-9c84-ecd25ff70f5f" providerId="AD"/>
      </p:ext>
    </p:extLst>
  </p:cmAuthor>
  <p:cmAuthor id="1" name="Purnendu Biswas" initials="PB" lastIdx="1" clrIdx="0"/>
  <p:cmAuthor id="8" name="Chris Hollander" initials="CH" lastIdx="1" clrIdx="7">
    <p:extLst>
      <p:ext uri="{19B8F6BF-5375-455C-9EA6-DF929625EA0E}">
        <p15:presenceInfo xmlns:p15="http://schemas.microsoft.com/office/powerpoint/2012/main" userId="S::CAH@CMWF.org::45bf6f1b-2827-4b00-a19f-e2c1d925869e" providerId="AD"/>
      </p:ext>
    </p:extLst>
  </p:cmAuthor>
  <p:cmAuthor id="2" name="Munira Gunja" initials="MG" lastIdx="4" clrIdx="1">
    <p:extLst>
      <p:ext uri="{19B8F6BF-5375-455C-9EA6-DF929625EA0E}">
        <p15:presenceInfo xmlns:p15="http://schemas.microsoft.com/office/powerpoint/2012/main" userId="S::mg@cmwf.org::74f460f7-66e3-40e9-8405-3d43e8edf2b7" providerId="AD"/>
      </p:ext>
    </p:extLst>
  </p:cmAuthor>
  <p:cmAuthor id="9" name="Paul Frame" initials="PF" lastIdx="1" clrIdx="8">
    <p:extLst>
      <p:ext uri="{19B8F6BF-5375-455C-9EA6-DF929625EA0E}">
        <p15:presenceInfo xmlns:p15="http://schemas.microsoft.com/office/powerpoint/2012/main" userId="S::PF@CMWF.org::ded3f5c5-00e7-408d-9358-fc292cfa5078" providerId="AD"/>
      </p:ext>
    </p:extLst>
  </p:cmAuthor>
  <p:cmAuthor id="3" name="Jesse Baumgartner" initials="JB" lastIdx="4" clrIdx="2">
    <p:extLst>
      <p:ext uri="{19B8F6BF-5375-455C-9EA6-DF929625EA0E}">
        <p15:presenceInfo xmlns:p15="http://schemas.microsoft.com/office/powerpoint/2012/main" userId="S::jb@cmwf.org::3883efdb-56ca-4cc4-b00e-5864e59762ae" providerId="AD"/>
      </p:ext>
    </p:extLst>
  </p:cmAuthor>
  <p:cmAuthor id="4" name="Sara R. Collins" initials="SRC" lastIdx="6" clrIdx="3">
    <p:extLst>
      <p:ext uri="{19B8F6BF-5375-455C-9EA6-DF929625EA0E}">
        <p15:presenceInfo xmlns:p15="http://schemas.microsoft.com/office/powerpoint/2012/main" userId="S::SRC@CMWF.org::dfbb467f-0fd7-48a6-a78e-014a35e76e12" providerId="AD"/>
      </p:ext>
    </p:extLst>
  </p:cmAuthor>
  <p:cmAuthor id="5" name="Gabriella Aboulafia" initials="GA" lastIdx="7" clrIdx="4">
    <p:extLst>
      <p:ext uri="{19B8F6BF-5375-455C-9EA6-DF929625EA0E}">
        <p15:presenceInfo xmlns:p15="http://schemas.microsoft.com/office/powerpoint/2012/main" userId="S::ga@cmwf.org::f928323e-fa3a-4b63-ac96-0ad6fdbee525" providerId="AD"/>
      </p:ext>
    </p:extLst>
  </p:cmAuthor>
  <p:cmAuthor id="6" name="Copyeditor" initials="CE" lastIdx="2" clrIdx="5">
    <p:extLst>
      <p:ext uri="{19B8F6BF-5375-455C-9EA6-DF929625EA0E}">
        <p15:presenceInfo xmlns:p15="http://schemas.microsoft.com/office/powerpoint/2012/main" userId="Copyedi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44C7F"/>
    <a:srgbClr val="D6D6D6"/>
    <a:srgbClr val="23A0F8"/>
    <a:srgbClr val="AFDAF7"/>
    <a:srgbClr val="004B00"/>
    <a:srgbClr val="71B254"/>
    <a:srgbClr val="AAD198"/>
    <a:srgbClr val="E8F5FE"/>
    <a:srgbClr val="F0F7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8F81B2-5EF8-44A3-81F2-F62D26F7F9E9}" v="35" dt="2023-12-18T21:33:32.3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7" autoAdjust="0"/>
  </p:normalViewPr>
  <p:slideViewPr>
    <p:cSldViewPr snapToGrid="0">
      <p:cViewPr varScale="1">
        <p:scale>
          <a:sx n="114" d="100"/>
          <a:sy n="114" d="100"/>
        </p:scale>
        <p:origin x="1524" y="102"/>
      </p:cViewPr>
      <p:guideLst>
        <p:guide orient="horz" pos="1848"/>
        <p:guide pos="2472"/>
        <p:guide orient="horz" pos="264"/>
        <p:guide pos="1104"/>
        <p:guide pos="4824"/>
      </p:guideLst>
    </p:cSldViewPr>
  </p:slideViewPr>
  <p:notesTextViewPr>
    <p:cViewPr>
      <p:scale>
        <a:sx n="1" d="1"/>
        <a:sy n="1" d="1"/>
      </p:scale>
      <p:origin x="0" y="0"/>
    </p:cViewPr>
  </p:notesTextViewPr>
  <p:notesViewPr>
    <p:cSldViewPr snapToGrid="0">
      <p:cViewPr>
        <p:scale>
          <a:sx n="1" d="2"/>
          <a:sy n="1" d="2"/>
        </p:scale>
        <p:origin x="0" y="0"/>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4A5EDC25-C6D9-BD43-A29B-1481B0DECF09}"/>
    <pc:docChg chg="undo redo custSel modSld">
      <pc:chgData name="Jen Wilson" userId="000f367a-3246-491c-88b4-803a33f58a8b" providerId="ADAL" clId="{4A5EDC25-C6D9-BD43-A29B-1481B0DECF09}" dt="2023-12-12T18:38:21.271" v="317" actId="27918"/>
      <pc:docMkLst>
        <pc:docMk/>
      </pc:docMkLst>
      <pc:sldChg chg="addSp modSp mod">
        <pc:chgData name="Jen Wilson" userId="000f367a-3246-491c-88b4-803a33f58a8b" providerId="ADAL" clId="{4A5EDC25-C6D9-BD43-A29B-1481B0DECF09}" dt="2023-12-12T18:24:52.238" v="173" actId="207"/>
        <pc:sldMkLst>
          <pc:docMk/>
          <pc:sldMk cId="3571074289" sldId="339"/>
        </pc:sldMkLst>
        <pc:spChg chg="add mod">
          <ac:chgData name="Jen Wilson" userId="000f367a-3246-491c-88b4-803a33f58a8b" providerId="ADAL" clId="{4A5EDC25-C6D9-BD43-A29B-1481B0DECF09}" dt="2023-12-12T18:24:05.828" v="165" actId="1036"/>
          <ac:spMkLst>
            <pc:docMk/>
            <pc:sldMk cId="3571074289" sldId="339"/>
            <ac:spMk id="2" creationId="{14756D09-2185-5222-70BA-17AF439EFB27}"/>
          </ac:spMkLst>
        </pc:spChg>
        <pc:graphicFrameChg chg="mod">
          <ac:chgData name="Jen Wilson" userId="000f367a-3246-491c-88b4-803a33f58a8b" providerId="ADAL" clId="{4A5EDC25-C6D9-BD43-A29B-1481B0DECF09}" dt="2023-12-12T18:24:52.238" v="173" actId="207"/>
          <ac:graphicFrameMkLst>
            <pc:docMk/>
            <pc:sldMk cId="3571074289" sldId="339"/>
            <ac:graphicFrameMk id="8" creationId="{B5C4C437-8D41-23E9-8A85-12CE2FD07EC3}"/>
          </ac:graphicFrameMkLst>
        </pc:graphicFrameChg>
      </pc:sldChg>
      <pc:sldChg chg="addSp modSp mod">
        <pc:chgData name="Jen Wilson" userId="000f367a-3246-491c-88b4-803a33f58a8b" providerId="ADAL" clId="{4A5EDC25-C6D9-BD43-A29B-1481B0DECF09}" dt="2023-12-12T18:29:45.763" v="307" actId="27918"/>
        <pc:sldMkLst>
          <pc:docMk/>
          <pc:sldMk cId="2473010813" sldId="341"/>
        </pc:sldMkLst>
        <pc:spChg chg="add mod">
          <ac:chgData name="Jen Wilson" userId="000f367a-3246-491c-88b4-803a33f58a8b" providerId="ADAL" clId="{4A5EDC25-C6D9-BD43-A29B-1481B0DECF09}" dt="2023-12-12T18:28:03.390" v="269" actId="20577"/>
          <ac:spMkLst>
            <pc:docMk/>
            <pc:sldMk cId="2473010813" sldId="341"/>
            <ac:spMk id="3" creationId="{BECEC21F-D854-B0BE-9F95-23CF7316FEB1}"/>
          </ac:spMkLst>
        </pc:spChg>
        <pc:graphicFrameChg chg="mod">
          <ac:chgData name="Jen Wilson" userId="000f367a-3246-491c-88b4-803a33f58a8b" providerId="ADAL" clId="{4A5EDC25-C6D9-BD43-A29B-1481B0DECF09}" dt="2023-12-12T18:27:53.666" v="266" actId="1036"/>
          <ac:graphicFrameMkLst>
            <pc:docMk/>
            <pc:sldMk cId="2473010813" sldId="341"/>
            <ac:graphicFrameMk id="8" creationId="{F1003645-660A-B3FE-BF48-FFF934691E2D}"/>
          </ac:graphicFrameMkLst>
        </pc:graphicFrameChg>
      </pc:sldChg>
      <pc:sldChg chg="addSp modSp mod">
        <pc:chgData name="Jen Wilson" userId="000f367a-3246-491c-88b4-803a33f58a8b" providerId="ADAL" clId="{4A5EDC25-C6D9-BD43-A29B-1481B0DECF09}" dt="2023-12-12T18:38:21.271" v="317" actId="27918"/>
        <pc:sldMkLst>
          <pc:docMk/>
          <pc:sldMk cId="2634720172" sldId="342"/>
        </pc:sldMkLst>
        <pc:spChg chg="add mod">
          <ac:chgData name="Jen Wilson" userId="000f367a-3246-491c-88b4-803a33f58a8b" providerId="ADAL" clId="{4A5EDC25-C6D9-BD43-A29B-1481B0DECF09}" dt="2023-12-12T18:27:10.855" v="240" actId="1035"/>
          <ac:spMkLst>
            <pc:docMk/>
            <pc:sldMk cId="2634720172" sldId="342"/>
            <ac:spMk id="4" creationId="{2FE961FC-7166-947C-0F6B-5B24B4925815}"/>
          </ac:spMkLst>
        </pc:spChg>
        <pc:graphicFrameChg chg="mod">
          <ac:chgData name="Jen Wilson" userId="000f367a-3246-491c-88b4-803a33f58a8b" providerId="ADAL" clId="{4A5EDC25-C6D9-BD43-A29B-1481B0DECF09}" dt="2023-12-12T18:26:51.435" v="218" actId="207"/>
          <ac:graphicFrameMkLst>
            <pc:docMk/>
            <pc:sldMk cId="2634720172" sldId="342"/>
            <ac:graphicFrameMk id="8" creationId="{9CC9863C-56DF-603D-3587-8F6CBC5764B0}"/>
          </ac:graphicFrameMkLst>
        </pc:graphicFrameChg>
      </pc:sldChg>
      <pc:sldChg chg="addSp modSp mod">
        <pc:chgData name="Jen Wilson" userId="000f367a-3246-491c-88b4-803a33f58a8b" providerId="ADAL" clId="{4A5EDC25-C6D9-BD43-A29B-1481B0DECF09}" dt="2023-12-12T18:26:16.372" v="209" actId="207"/>
        <pc:sldMkLst>
          <pc:docMk/>
          <pc:sldMk cId="2241451276" sldId="343"/>
        </pc:sldMkLst>
        <pc:spChg chg="add mod">
          <ac:chgData name="Jen Wilson" userId="000f367a-3246-491c-88b4-803a33f58a8b" providerId="ADAL" clId="{4A5EDC25-C6D9-BD43-A29B-1481B0DECF09}" dt="2023-12-12T18:26:16.372" v="209" actId="207"/>
          <ac:spMkLst>
            <pc:docMk/>
            <pc:sldMk cId="2241451276" sldId="343"/>
            <ac:spMk id="2" creationId="{E47DC13A-8F5A-E31A-A40B-39159AB24D23}"/>
          </ac:spMkLst>
        </pc:spChg>
        <pc:graphicFrameChg chg="mod">
          <ac:chgData name="Jen Wilson" userId="000f367a-3246-491c-88b4-803a33f58a8b" providerId="ADAL" clId="{4A5EDC25-C6D9-BD43-A29B-1481B0DECF09}" dt="2023-12-12T18:25:49.761" v="201" actId="207"/>
          <ac:graphicFrameMkLst>
            <pc:docMk/>
            <pc:sldMk cId="2241451276" sldId="343"/>
            <ac:graphicFrameMk id="10" creationId="{AF551C56-FABB-18B8-0FBF-F1D25E2617C0}"/>
          </ac:graphicFrameMkLst>
        </pc:graphicFrameChg>
      </pc:sldChg>
      <pc:sldChg chg="addSp modSp mod">
        <pc:chgData name="Jen Wilson" userId="000f367a-3246-491c-88b4-803a33f58a8b" providerId="ADAL" clId="{4A5EDC25-C6D9-BD43-A29B-1481B0DECF09}" dt="2023-12-12T18:22:21.042" v="132" actId="27918"/>
        <pc:sldMkLst>
          <pc:docMk/>
          <pc:sldMk cId="2683593601" sldId="348"/>
        </pc:sldMkLst>
        <pc:spChg chg="add mod">
          <ac:chgData name="Jen Wilson" userId="000f367a-3246-491c-88b4-803a33f58a8b" providerId="ADAL" clId="{4A5EDC25-C6D9-BD43-A29B-1481B0DECF09}" dt="2023-12-12T18:20:08.946" v="123" actId="1035"/>
          <ac:spMkLst>
            <pc:docMk/>
            <pc:sldMk cId="2683593601" sldId="348"/>
            <ac:spMk id="2" creationId="{26D8AE8E-8375-59E1-89F7-3DA0B7F9A127}"/>
          </ac:spMkLst>
        </pc:spChg>
        <pc:graphicFrameChg chg="mod">
          <ac:chgData name="Jen Wilson" userId="000f367a-3246-491c-88b4-803a33f58a8b" providerId="ADAL" clId="{4A5EDC25-C6D9-BD43-A29B-1481B0DECF09}" dt="2023-12-12T18:19:39.787" v="89" actId="207"/>
          <ac:graphicFrameMkLst>
            <pc:docMk/>
            <pc:sldMk cId="2683593601" sldId="348"/>
            <ac:graphicFrameMk id="10" creationId="{F6C139CF-00D9-E395-F437-B85C6C8704BA}"/>
          </ac:graphicFrameMkLst>
        </pc:graphicFrameChg>
      </pc:sldChg>
      <pc:sldChg chg="addSp modSp mod">
        <pc:chgData name="Jen Wilson" userId="000f367a-3246-491c-88b4-803a33f58a8b" providerId="ADAL" clId="{4A5EDC25-C6D9-BD43-A29B-1481B0DECF09}" dt="2023-12-12T18:24:55.217" v="174" actId="207"/>
        <pc:sldMkLst>
          <pc:docMk/>
          <pc:sldMk cId="1234077884" sldId="349"/>
        </pc:sldMkLst>
        <pc:spChg chg="add mod">
          <ac:chgData name="Jen Wilson" userId="000f367a-3246-491c-88b4-803a33f58a8b" providerId="ADAL" clId="{4A5EDC25-C6D9-BD43-A29B-1481B0DECF09}" dt="2023-12-12T18:23:17.272" v="147" actId="1035"/>
          <ac:spMkLst>
            <pc:docMk/>
            <pc:sldMk cId="1234077884" sldId="349"/>
            <ac:spMk id="2" creationId="{ACC67BB4-567D-525C-C898-44B14E0AB6D6}"/>
          </ac:spMkLst>
        </pc:spChg>
        <pc:graphicFrameChg chg="mod">
          <ac:chgData name="Jen Wilson" userId="000f367a-3246-491c-88b4-803a33f58a8b" providerId="ADAL" clId="{4A5EDC25-C6D9-BD43-A29B-1481B0DECF09}" dt="2023-12-12T18:24:55.217" v="174" actId="207"/>
          <ac:graphicFrameMkLst>
            <pc:docMk/>
            <pc:sldMk cId="1234077884" sldId="349"/>
            <ac:graphicFrameMk id="10" creationId="{9E108DE1-586B-1017-3AC2-379676A2768E}"/>
          </ac:graphicFrameMkLst>
        </pc:graphicFrameChg>
      </pc:sldChg>
      <pc:sldChg chg="addSp modSp mod">
        <pc:chgData name="Jen Wilson" userId="000f367a-3246-491c-88b4-803a33f58a8b" providerId="ADAL" clId="{4A5EDC25-C6D9-BD43-A29B-1481B0DECF09}" dt="2023-12-12T18:25:11.754" v="188" actId="1036"/>
        <pc:sldMkLst>
          <pc:docMk/>
          <pc:sldMk cId="3695388948" sldId="350"/>
        </pc:sldMkLst>
        <pc:spChg chg="add mod">
          <ac:chgData name="Jen Wilson" userId="000f367a-3246-491c-88b4-803a33f58a8b" providerId="ADAL" clId="{4A5EDC25-C6D9-BD43-A29B-1481B0DECF09}" dt="2023-12-12T18:25:11.754" v="188" actId="1036"/>
          <ac:spMkLst>
            <pc:docMk/>
            <pc:sldMk cId="3695388948" sldId="350"/>
            <ac:spMk id="2" creationId="{E7A1E49A-026F-827C-77C0-E86ABBA4901F}"/>
          </ac:spMkLst>
        </pc:spChg>
        <pc:graphicFrameChg chg="mod">
          <ac:chgData name="Jen Wilson" userId="000f367a-3246-491c-88b4-803a33f58a8b" providerId="ADAL" clId="{4A5EDC25-C6D9-BD43-A29B-1481B0DECF09}" dt="2023-12-12T18:24:48.972" v="172" actId="207"/>
          <ac:graphicFrameMkLst>
            <pc:docMk/>
            <pc:sldMk cId="3695388948" sldId="350"/>
            <ac:graphicFrameMk id="10" creationId="{5CF524E4-7122-1205-61E4-7B0FBE722212}"/>
          </ac:graphicFrameMkLst>
        </pc:graphicFrameChg>
      </pc:sldChg>
      <pc:sldChg chg="addSp modSp mod">
        <pc:chgData name="Jen Wilson" userId="000f367a-3246-491c-88b4-803a33f58a8b" providerId="ADAL" clId="{4A5EDC25-C6D9-BD43-A29B-1481B0DECF09}" dt="2023-12-12T18:33:10.720" v="316" actId="207"/>
        <pc:sldMkLst>
          <pc:docMk/>
          <pc:sldMk cId="1618684584" sldId="351"/>
        </pc:sldMkLst>
        <pc:spChg chg="add mod">
          <ac:chgData name="Jen Wilson" userId="000f367a-3246-491c-88b4-803a33f58a8b" providerId="ADAL" clId="{4A5EDC25-C6D9-BD43-A29B-1481B0DECF09}" dt="2023-12-12T18:33:10.720" v="316" actId="207"/>
          <ac:spMkLst>
            <pc:docMk/>
            <pc:sldMk cId="1618684584" sldId="351"/>
            <ac:spMk id="2" creationId="{02C25636-DA5A-6D9D-0F99-FD2CF098DCB5}"/>
          </ac:spMkLst>
        </pc:spChg>
        <pc:graphicFrameChg chg="mod">
          <ac:chgData name="Jen Wilson" userId="000f367a-3246-491c-88b4-803a33f58a8b" providerId="ADAL" clId="{4A5EDC25-C6D9-BD43-A29B-1481B0DECF09}" dt="2023-12-12T18:33:06.846" v="315" actId="207"/>
          <ac:graphicFrameMkLst>
            <pc:docMk/>
            <pc:sldMk cId="1618684584" sldId="351"/>
            <ac:graphicFrameMk id="16" creationId="{84B15B1E-2BEA-82DB-A65B-162C36BD8F0A}"/>
          </ac:graphicFrameMkLst>
        </pc:graphicFrameChg>
      </pc:sldChg>
      <pc:sldChg chg="addSp modSp mod">
        <pc:chgData name="Jen Wilson" userId="000f367a-3246-491c-88b4-803a33f58a8b" providerId="ADAL" clId="{4A5EDC25-C6D9-BD43-A29B-1481B0DECF09}" dt="2023-12-12T18:29:18.036" v="305" actId="207"/>
        <pc:sldMkLst>
          <pc:docMk/>
          <pc:sldMk cId="3524479994" sldId="352"/>
        </pc:sldMkLst>
        <pc:spChg chg="add mod">
          <ac:chgData name="Jen Wilson" userId="000f367a-3246-491c-88b4-803a33f58a8b" providerId="ADAL" clId="{4A5EDC25-C6D9-BD43-A29B-1481B0DECF09}" dt="2023-12-12T18:29:18.036" v="305" actId="207"/>
          <ac:spMkLst>
            <pc:docMk/>
            <pc:sldMk cId="3524479994" sldId="352"/>
            <ac:spMk id="2" creationId="{2AED2338-C508-CCC3-E87D-5130517BADE4}"/>
          </ac:spMkLst>
        </pc:spChg>
        <pc:graphicFrameChg chg="mod">
          <ac:chgData name="Jen Wilson" userId="000f367a-3246-491c-88b4-803a33f58a8b" providerId="ADAL" clId="{4A5EDC25-C6D9-BD43-A29B-1481B0DECF09}" dt="2023-12-12T18:29:00.856" v="278" actId="207"/>
          <ac:graphicFrameMkLst>
            <pc:docMk/>
            <pc:sldMk cId="3524479994" sldId="352"/>
            <ac:graphicFrameMk id="15" creationId="{A5CA923E-F915-A36F-9A92-AD795B018908}"/>
          </ac:graphicFrameMkLst>
        </pc:graphicFrameChg>
      </pc:sldChg>
      <pc:sldChg chg="mod">
        <pc:chgData name="Jen Wilson" userId="000f367a-3246-491c-88b4-803a33f58a8b" providerId="ADAL" clId="{4A5EDC25-C6D9-BD43-A29B-1481B0DECF09}" dt="2023-12-08T19:51:11.563" v="1" actId="27918"/>
        <pc:sldMkLst>
          <pc:docMk/>
          <pc:sldMk cId="2054684540" sldId="353"/>
        </pc:sldMkLst>
      </pc:sldChg>
      <pc:sldChg chg="modSp">
        <pc:chgData name="Jen Wilson" userId="000f367a-3246-491c-88b4-803a33f58a8b" providerId="ADAL" clId="{4A5EDC25-C6D9-BD43-A29B-1481B0DECF09}" dt="2023-12-11T15:07:57.994" v="2" actId="20578"/>
        <pc:sldMkLst>
          <pc:docMk/>
          <pc:sldMk cId="3620621246" sldId="356"/>
        </pc:sldMkLst>
        <pc:graphicFrameChg chg="mod">
          <ac:chgData name="Jen Wilson" userId="000f367a-3246-491c-88b4-803a33f58a8b" providerId="ADAL" clId="{4A5EDC25-C6D9-BD43-A29B-1481B0DECF09}" dt="2023-12-11T15:07:57.994" v="2" actId="20578"/>
          <ac:graphicFrameMkLst>
            <pc:docMk/>
            <pc:sldMk cId="3620621246" sldId="356"/>
            <ac:graphicFrameMk id="7" creationId="{5D33C4B5-4596-2A2D-16BC-7157C49272CF}"/>
          </ac:graphicFrameMkLst>
        </pc:graphicFrameChg>
      </pc:sldChg>
      <pc:sldChg chg="addSp modSp mod">
        <pc:chgData name="Jen Wilson" userId="000f367a-3246-491c-88b4-803a33f58a8b" providerId="ADAL" clId="{4A5EDC25-C6D9-BD43-A29B-1481B0DECF09}" dt="2023-12-12T18:32:39.394" v="311" actId="207"/>
        <pc:sldMkLst>
          <pc:docMk/>
          <pc:sldMk cId="35543165" sldId="357"/>
        </pc:sldMkLst>
        <pc:spChg chg="add mod">
          <ac:chgData name="Jen Wilson" userId="000f367a-3246-491c-88b4-803a33f58a8b" providerId="ADAL" clId="{4A5EDC25-C6D9-BD43-A29B-1481B0DECF09}" dt="2023-12-12T18:32:32.006" v="309" actId="207"/>
          <ac:spMkLst>
            <pc:docMk/>
            <pc:sldMk cId="35543165" sldId="357"/>
            <ac:spMk id="2" creationId="{7D2E9845-90E6-02F2-98DD-203C733ABD85}"/>
          </ac:spMkLst>
        </pc:spChg>
        <pc:graphicFrameChg chg="mod">
          <ac:chgData name="Jen Wilson" userId="000f367a-3246-491c-88b4-803a33f58a8b" providerId="ADAL" clId="{4A5EDC25-C6D9-BD43-A29B-1481B0DECF09}" dt="2023-12-12T18:32:39.394" v="311" actId="207"/>
          <ac:graphicFrameMkLst>
            <pc:docMk/>
            <pc:sldMk cId="35543165" sldId="357"/>
            <ac:graphicFrameMk id="8" creationId="{2E1B72DF-0AB5-0AC2-52FB-220A35ACC053}"/>
          </ac:graphicFrameMkLst>
        </pc:graphicFrameChg>
      </pc:sldChg>
    </pc:docChg>
  </pc:docChgLst>
  <pc:docChgLst>
    <pc:chgData name="Paul Frame" userId="ded3f5c5-00e7-408d-9358-fc292cfa5078" providerId="ADAL" clId="{DB8F81B2-5EF8-44A3-81F2-F62D26F7F9E9}"/>
    <pc:docChg chg="undo custSel modSld modMainMaster">
      <pc:chgData name="Paul Frame" userId="ded3f5c5-00e7-408d-9358-fc292cfa5078" providerId="ADAL" clId="{DB8F81B2-5EF8-44A3-81F2-F62D26F7F9E9}" dt="2023-12-18T21:50:24.696" v="260" actId="20577"/>
      <pc:docMkLst>
        <pc:docMk/>
      </pc:docMkLst>
      <pc:sldChg chg="modSp mod">
        <pc:chgData name="Paul Frame" userId="ded3f5c5-00e7-408d-9358-fc292cfa5078" providerId="ADAL" clId="{DB8F81B2-5EF8-44A3-81F2-F62D26F7F9E9}" dt="2023-12-18T21:35:58.937" v="246" actId="20577"/>
        <pc:sldMkLst>
          <pc:docMk/>
          <pc:sldMk cId="2372468412" sldId="312"/>
        </pc:sldMkLst>
        <pc:spChg chg="mod">
          <ac:chgData name="Paul Frame" userId="ded3f5c5-00e7-408d-9358-fc292cfa5078" providerId="ADAL" clId="{DB8F81B2-5EF8-44A3-81F2-F62D26F7F9E9}" dt="2023-12-18T21:35:58.937" v="246" actId="20577"/>
          <ac:spMkLst>
            <pc:docMk/>
            <pc:sldMk cId="2372468412" sldId="312"/>
            <ac:spMk id="7" creationId="{55B2B93D-77D1-0E4A-8596-DA5AEF090D6D}"/>
          </ac:spMkLst>
        </pc:spChg>
      </pc:sldChg>
      <pc:sldChg chg="modSp">
        <pc:chgData name="Paul Frame" userId="ded3f5c5-00e7-408d-9358-fc292cfa5078" providerId="ADAL" clId="{DB8F81B2-5EF8-44A3-81F2-F62D26F7F9E9}" dt="2023-12-18T21:30:42.015" v="221"/>
        <pc:sldMkLst>
          <pc:docMk/>
          <pc:sldMk cId="3571074289" sldId="339"/>
        </pc:sldMkLst>
        <pc:graphicFrameChg chg="mod">
          <ac:chgData name="Paul Frame" userId="ded3f5c5-00e7-408d-9358-fc292cfa5078" providerId="ADAL" clId="{DB8F81B2-5EF8-44A3-81F2-F62D26F7F9E9}" dt="2023-12-18T21:30:42.015" v="221"/>
          <ac:graphicFrameMkLst>
            <pc:docMk/>
            <pc:sldMk cId="3571074289" sldId="339"/>
            <ac:graphicFrameMk id="8" creationId="{B5C4C437-8D41-23E9-8A85-12CE2FD07EC3}"/>
          </ac:graphicFrameMkLst>
        </pc:graphicFrameChg>
      </pc:sldChg>
      <pc:sldChg chg="modSp mod">
        <pc:chgData name="Paul Frame" userId="ded3f5c5-00e7-408d-9358-fc292cfa5078" providerId="ADAL" clId="{DB8F81B2-5EF8-44A3-81F2-F62D26F7F9E9}" dt="2023-12-18T21:28:09.890" v="211" actId="14100"/>
        <pc:sldMkLst>
          <pc:docMk/>
          <pc:sldMk cId="2473010813" sldId="341"/>
        </pc:sldMkLst>
        <pc:spChg chg="mod">
          <ac:chgData name="Paul Frame" userId="ded3f5c5-00e7-408d-9358-fc292cfa5078" providerId="ADAL" clId="{DB8F81B2-5EF8-44A3-81F2-F62D26F7F9E9}" dt="2023-12-18T21:27:58.483" v="210"/>
          <ac:spMkLst>
            <pc:docMk/>
            <pc:sldMk cId="2473010813" sldId="341"/>
            <ac:spMk id="14" creationId="{9978C020-96FB-26D2-8742-19930599F036}"/>
          </ac:spMkLst>
        </pc:spChg>
        <pc:graphicFrameChg chg="mod">
          <ac:chgData name="Paul Frame" userId="ded3f5c5-00e7-408d-9358-fc292cfa5078" providerId="ADAL" clId="{DB8F81B2-5EF8-44A3-81F2-F62D26F7F9E9}" dt="2023-12-18T21:28:09.890" v="211" actId="14100"/>
          <ac:graphicFrameMkLst>
            <pc:docMk/>
            <pc:sldMk cId="2473010813" sldId="341"/>
            <ac:graphicFrameMk id="8" creationId="{F1003645-660A-B3FE-BF48-FFF934691E2D}"/>
          </ac:graphicFrameMkLst>
        </pc:graphicFrameChg>
      </pc:sldChg>
      <pc:sldChg chg="modSp mod">
        <pc:chgData name="Paul Frame" userId="ded3f5c5-00e7-408d-9358-fc292cfa5078" providerId="ADAL" clId="{DB8F81B2-5EF8-44A3-81F2-F62D26F7F9E9}" dt="2023-12-18T21:32:18.890" v="237"/>
        <pc:sldMkLst>
          <pc:docMk/>
          <pc:sldMk cId="2241451276" sldId="343"/>
        </pc:sldMkLst>
        <pc:spChg chg="mod">
          <ac:chgData name="Paul Frame" userId="ded3f5c5-00e7-408d-9358-fc292cfa5078" providerId="ADAL" clId="{DB8F81B2-5EF8-44A3-81F2-F62D26F7F9E9}" dt="2023-12-18T21:27:23.654" v="208" actId="20577"/>
          <ac:spMkLst>
            <pc:docMk/>
            <pc:sldMk cId="2241451276" sldId="343"/>
            <ac:spMk id="14" creationId="{9978C020-96FB-26D2-8742-19930599F036}"/>
          </ac:spMkLst>
        </pc:spChg>
        <pc:graphicFrameChg chg="mod">
          <ac:chgData name="Paul Frame" userId="ded3f5c5-00e7-408d-9358-fc292cfa5078" providerId="ADAL" clId="{DB8F81B2-5EF8-44A3-81F2-F62D26F7F9E9}" dt="2023-12-18T21:32:18.890" v="237"/>
          <ac:graphicFrameMkLst>
            <pc:docMk/>
            <pc:sldMk cId="2241451276" sldId="343"/>
            <ac:graphicFrameMk id="10" creationId="{AF551C56-FABB-18B8-0FBF-F1D25E2617C0}"/>
          </ac:graphicFrameMkLst>
        </pc:graphicFrameChg>
      </pc:sldChg>
      <pc:sldChg chg="modSp mod">
        <pc:chgData name="Paul Frame" userId="ded3f5c5-00e7-408d-9358-fc292cfa5078" providerId="ADAL" clId="{DB8F81B2-5EF8-44A3-81F2-F62D26F7F9E9}" dt="2023-12-18T21:26:38.821" v="194" actId="20577"/>
        <pc:sldMkLst>
          <pc:docMk/>
          <pc:sldMk cId="2683593601" sldId="348"/>
        </pc:sldMkLst>
        <pc:spChg chg="mod">
          <ac:chgData name="Paul Frame" userId="ded3f5c5-00e7-408d-9358-fc292cfa5078" providerId="ADAL" clId="{DB8F81B2-5EF8-44A3-81F2-F62D26F7F9E9}" dt="2023-12-18T21:26:38.821" v="194" actId="20577"/>
          <ac:spMkLst>
            <pc:docMk/>
            <pc:sldMk cId="2683593601" sldId="348"/>
            <ac:spMk id="9" creationId="{6CEAC459-051A-6159-08E3-204840C22823}"/>
          </ac:spMkLst>
        </pc:spChg>
      </pc:sldChg>
      <pc:sldChg chg="modSp">
        <pc:chgData name="Paul Frame" userId="ded3f5c5-00e7-408d-9358-fc292cfa5078" providerId="ADAL" clId="{DB8F81B2-5EF8-44A3-81F2-F62D26F7F9E9}" dt="2023-12-18T21:30:25.141" v="219"/>
        <pc:sldMkLst>
          <pc:docMk/>
          <pc:sldMk cId="1234077884" sldId="349"/>
        </pc:sldMkLst>
        <pc:graphicFrameChg chg="mod">
          <ac:chgData name="Paul Frame" userId="ded3f5c5-00e7-408d-9358-fc292cfa5078" providerId="ADAL" clId="{DB8F81B2-5EF8-44A3-81F2-F62D26F7F9E9}" dt="2023-12-18T21:30:25.141" v="219"/>
          <ac:graphicFrameMkLst>
            <pc:docMk/>
            <pc:sldMk cId="1234077884" sldId="349"/>
            <ac:graphicFrameMk id="10" creationId="{9E108DE1-586B-1017-3AC2-379676A2768E}"/>
          </ac:graphicFrameMkLst>
        </pc:graphicFrameChg>
      </pc:sldChg>
      <pc:sldChg chg="modSp">
        <pc:chgData name="Paul Frame" userId="ded3f5c5-00e7-408d-9358-fc292cfa5078" providerId="ADAL" clId="{DB8F81B2-5EF8-44A3-81F2-F62D26F7F9E9}" dt="2023-12-18T21:32:41.314" v="238"/>
        <pc:sldMkLst>
          <pc:docMk/>
          <pc:sldMk cId="3695388948" sldId="350"/>
        </pc:sldMkLst>
        <pc:graphicFrameChg chg="mod">
          <ac:chgData name="Paul Frame" userId="ded3f5c5-00e7-408d-9358-fc292cfa5078" providerId="ADAL" clId="{DB8F81B2-5EF8-44A3-81F2-F62D26F7F9E9}" dt="2023-12-18T21:32:41.314" v="238"/>
          <ac:graphicFrameMkLst>
            <pc:docMk/>
            <pc:sldMk cId="3695388948" sldId="350"/>
            <ac:graphicFrameMk id="10" creationId="{5CF524E4-7122-1205-61E4-7B0FBE722212}"/>
          </ac:graphicFrameMkLst>
        </pc:graphicFrameChg>
      </pc:sldChg>
      <pc:sldChg chg="modSp mod">
        <pc:chgData name="Paul Frame" userId="ded3f5c5-00e7-408d-9358-fc292cfa5078" providerId="ADAL" clId="{DB8F81B2-5EF8-44A3-81F2-F62D26F7F9E9}" dt="2023-12-18T21:23:03.097" v="145" actId="27918"/>
        <pc:sldMkLst>
          <pc:docMk/>
          <pc:sldMk cId="2054684540" sldId="353"/>
        </pc:sldMkLst>
        <pc:spChg chg="mod">
          <ac:chgData name="Paul Frame" userId="ded3f5c5-00e7-408d-9358-fc292cfa5078" providerId="ADAL" clId="{DB8F81B2-5EF8-44A3-81F2-F62D26F7F9E9}" dt="2023-12-18T21:22:05.738" v="142" actId="20577"/>
          <ac:spMkLst>
            <pc:docMk/>
            <pc:sldMk cId="2054684540" sldId="353"/>
            <ac:spMk id="8" creationId="{AC357300-4566-900F-F6DF-951C4CBF41F0}"/>
          </ac:spMkLst>
        </pc:spChg>
        <pc:spChg chg="mod">
          <ac:chgData name="Paul Frame" userId="ded3f5c5-00e7-408d-9358-fc292cfa5078" providerId="ADAL" clId="{DB8F81B2-5EF8-44A3-81F2-F62D26F7F9E9}" dt="2023-12-18T21:21:16.999" v="57" actId="6549"/>
          <ac:spMkLst>
            <pc:docMk/>
            <pc:sldMk cId="2054684540" sldId="353"/>
            <ac:spMk id="17" creationId="{3E7F3DA3-066A-2706-DA00-64CFFFA8120C}"/>
          </ac:spMkLst>
        </pc:spChg>
      </pc:sldChg>
      <pc:sldChg chg="modSp mod">
        <pc:chgData name="Paul Frame" userId="ded3f5c5-00e7-408d-9358-fc292cfa5078" providerId="ADAL" clId="{DB8F81B2-5EF8-44A3-81F2-F62D26F7F9E9}" dt="2023-12-18T21:50:24.696" v="260" actId="20577"/>
        <pc:sldMkLst>
          <pc:docMk/>
          <pc:sldMk cId="3620621246" sldId="356"/>
        </pc:sldMkLst>
        <pc:spChg chg="mod">
          <ac:chgData name="Paul Frame" userId="ded3f5c5-00e7-408d-9358-fc292cfa5078" providerId="ADAL" clId="{DB8F81B2-5EF8-44A3-81F2-F62D26F7F9E9}" dt="2023-12-18T21:19:41.809" v="21" actId="6549"/>
          <ac:spMkLst>
            <pc:docMk/>
            <pc:sldMk cId="3620621246" sldId="356"/>
            <ac:spMk id="3" creationId="{6833D0D1-185C-6092-C846-4AC56081886C}"/>
          </ac:spMkLst>
        </pc:spChg>
        <pc:spChg chg="mod">
          <ac:chgData name="Paul Frame" userId="ded3f5c5-00e7-408d-9358-fc292cfa5078" providerId="ADAL" clId="{DB8F81B2-5EF8-44A3-81F2-F62D26F7F9E9}" dt="2023-12-18T21:50:24.696" v="260" actId="20577"/>
          <ac:spMkLst>
            <pc:docMk/>
            <pc:sldMk cId="3620621246" sldId="356"/>
            <ac:spMk id="4" creationId="{855D6604-1A4D-E972-EA24-FC20B2E00583}"/>
          </ac:spMkLst>
        </pc:spChg>
        <pc:spChg chg="mod">
          <ac:chgData name="Paul Frame" userId="ded3f5c5-00e7-408d-9358-fc292cfa5078" providerId="ADAL" clId="{DB8F81B2-5EF8-44A3-81F2-F62D26F7F9E9}" dt="2023-12-18T21:25:07.643" v="192" actId="6549"/>
          <ac:spMkLst>
            <pc:docMk/>
            <pc:sldMk cId="3620621246" sldId="356"/>
            <ac:spMk id="6" creationId="{FBD48AC8-FF7D-379B-CA44-80D342575AB9}"/>
          </ac:spMkLst>
        </pc:spChg>
      </pc:sldChg>
      <pc:sldChg chg="mod delCm modCm">
        <pc:chgData name="Paul Frame" userId="ded3f5c5-00e7-408d-9358-fc292cfa5078" providerId="ADAL" clId="{DB8F81B2-5EF8-44A3-81F2-F62D26F7F9E9}" dt="2023-12-18T17:35:39.700" v="15" actId="27918"/>
        <pc:sldMkLst>
          <pc:docMk/>
          <pc:sldMk cId="35543165" sldId="357"/>
        </pc:sldMkLst>
        <pc:extLst>
          <p:ext xmlns:p="http://schemas.openxmlformats.org/presentationml/2006/main" uri="{D6D511B9-2390-475A-947B-AFAB55BFBCF1}">
            <pc226:cmChg xmlns:pc226="http://schemas.microsoft.com/office/powerpoint/2022/06/main/command" chg="del mod">
              <pc226:chgData name="Paul Frame" userId="ded3f5c5-00e7-408d-9358-fc292cfa5078" providerId="ADAL" clId="{DB8F81B2-5EF8-44A3-81F2-F62D26F7F9E9}" dt="2023-12-18T17:19:02.251" v="3"/>
              <pc2:cmMkLst xmlns:pc2="http://schemas.microsoft.com/office/powerpoint/2019/9/main/command">
                <pc:docMk/>
                <pc:sldMk cId="35543165" sldId="357"/>
                <pc2:cmMk id="{6F934B69-70E0-423A-877E-58B235C44917}"/>
              </pc2:cmMkLst>
            </pc226:cmChg>
          </p:ext>
        </pc:extLst>
      </pc:sldChg>
      <pc:sldMasterChg chg="modSldLayout">
        <pc:chgData name="Paul Frame" userId="ded3f5c5-00e7-408d-9358-fc292cfa5078" providerId="ADAL" clId="{DB8F81B2-5EF8-44A3-81F2-F62D26F7F9E9}" dt="2023-12-18T21:36:19.224" v="251" actId="20577"/>
        <pc:sldMasterMkLst>
          <pc:docMk/>
          <pc:sldMasterMk cId="2461202117" sldId="2147483872"/>
        </pc:sldMasterMkLst>
        <pc:sldLayoutChg chg="modSp mod">
          <pc:chgData name="Paul Frame" userId="ded3f5c5-00e7-408d-9358-fc292cfa5078" providerId="ADAL" clId="{DB8F81B2-5EF8-44A3-81F2-F62D26F7F9E9}" dt="2023-12-18T21:36:19.224" v="251" actId="20577"/>
          <pc:sldLayoutMkLst>
            <pc:docMk/>
            <pc:sldMasterMk cId="2461202117" sldId="2147483872"/>
            <pc:sldLayoutMk cId="2113870097" sldId="2147483882"/>
          </pc:sldLayoutMkLst>
          <pc:spChg chg="mod">
            <ac:chgData name="Paul Frame" userId="ded3f5c5-00e7-408d-9358-fc292cfa5078" providerId="ADAL" clId="{DB8F81B2-5EF8-44A3-81F2-F62D26F7F9E9}" dt="2023-12-18T21:36:19.224" v="251" actId="20577"/>
            <ac:spMkLst>
              <pc:docMk/>
              <pc:sldMasterMk cId="2461202117" sldId="2147483872"/>
              <pc:sldLayoutMk cId="2113870097" sldId="2147483882"/>
              <ac:spMk id="7" creationId="{89471F64-C2A3-2384-6B0A-8251AD8656C0}"/>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3.3612984184758048E-2"/>
          <c:w val="0.96330171227186523"/>
          <c:h val="0.84532629044146501"/>
        </c:manualLayout>
      </c:layout>
      <c:barChart>
        <c:barDir val="col"/>
        <c:grouping val="clustered"/>
        <c:varyColors val="0"/>
        <c:ser>
          <c:idx val="0"/>
          <c:order val="0"/>
          <c:tx>
            <c:strRef>
              <c:f>Sheet1!$B$1</c:f>
              <c:strCache>
                <c:ptCount val="1"/>
                <c:pt idx="0">
                  <c:v>Retail Price</c:v>
                </c:pt>
              </c:strCache>
            </c:strRef>
          </c:tx>
          <c:spPr>
            <a:solidFill>
              <a:srgbClr val="142B41"/>
            </a:solidFill>
            <a:ln>
              <a:noFill/>
            </a:ln>
            <a:effectLst/>
          </c:spPr>
          <c:invertIfNegative val="0"/>
          <c:dPt>
            <c:idx val="7"/>
            <c:invertIfNegative val="0"/>
            <c:bubble3D val="0"/>
            <c:spPr>
              <a:solidFill>
                <a:srgbClr val="65A591"/>
              </a:solidFill>
              <a:ln>
                <a:noFill/>
              </a:ln>
              <a:effectLst/>
            </c:spPr>
            <c:extLst>
              <c:ext xmlns:c16="http://schemas.microsoft.com/office/drawing/2014/chart" uri="{C3380CC4-5D6E-409C-BE32-E72D297353CC}">
                <c16:uniqueId val="{00000001-1AF3-A742-A04D-211DF8EDFCCB}"/>
              </c:ext>
            </c:extLst>
          </c:dPt>
          <c:dLbls>
            <c:numFmt formatCode="#,##0" sourceLinked="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AUS</c:v>
                </c:pt>
                <c:pt idx="1">
                  <c:v>FRA</c:v>
                </c:pt>
                <c:pt idx="2">
                  <c:v>JPN</c:v>
                </c:pt>
                <c:pt idx="3">
                  <c:v>UK</c:v>
                </c:pt>
                <c:pt idx="4">
                  <c:v>CAN</c:v>
                </c:pt>
                <c:pt idx="5">
                  <c:v>GER</c:v>
                </c:pt>
                <c:pt idx="6">
                  <c:v>SWIZ</c:v>
                </c:pt>
                <c:pt idx="7">
                  <c:v>US</c:v>
                </c:pt>
              </c:strCache>
            </c:strRef>
          </c:cat>
          <c:val>
            <c:numRef>
              <c:f>Sheet1!$B$2:$B$9</c:f>
              <c:numCache>
                <c:formatCode>#,##0.00_);\(#,##0.00\)</c:formatCode>
                <c:ptCount val="8"/>
                <c:pt idx="0">
                  <c:v>12.3</c:v>
                </c:pt>
                <c:pt idx="1">
                  <c:v>17.100000000000001</c:v>
                </c:pt>
                <c:pt idx="2">
                  <c:v>19.3</c:v>
                </c:pt>
                <c:pt idx="3">
                  <c:v>20.399999999999999</c:v>
                </c:pt>
                <c:pt idx="4">
                  <c:v>26.4</c:v>
                </c:pt>
                <c:pt idx="5">
                  <c:v>30.9</c:v>
                </c:pt>
                <c:pt idx="6">
                  <c:v>33.9</c:v>
                </c:pt>
                <c:pt idx="7">
                  <c:v>100</c:v>
                </c:pt>
              </c:numCache>
            </c:numRef>
          </c:val>
          <c:extLst>
            <c:ext xmlns:c16="http://schemas.microsoft.com/office/drawing/2014/chart" uri="{C3380CC4-5D6E-409C-BE32-E72D297353CC}">
              <c16:uniqueId val="{00000002-1AF3-A742-A04D-211DF8EDFCCB}"/>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00_);\(#,##0.0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solidFill>
            <a:schemeClr val="tx1"/>
          </a:solidFill>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4.5039265544511202E-2"/>
          <c:w val="0.96330171227186523"/>
          <c:h val="0.83390001336067676"/>
        </c:manualLayout>
      </c:layout>
      <c:barChart>
        <c:barDir val="col"/>
        <c:grouping val="stacked"/>
        <c:varyColors val="0"/>
        <c:ser>
          <c:idx val="0"/>
          <c:order val="0"/>
          <c:tx>
            <c:strRef>
              <c:f>Sheet1!$B$1</c:f>
              <c:strCache>
                <c:ptCount val="1"/>
                <c:pt idx="0">
                  <c:v>List retail price per unit</c:v>
                </c:pt>
              </c:strCache>
            </c:strRef>
          </c:tx>
          <c:spPr>
            <a:solidFill>
              <a:srgbClr val="142B41"/>
            </a:solidFill>
            <a:ln>
              <a:noFill/>
            </a:ln>
            <a:effectLst/>
          </c:spPr>
          <c:invertIfNegative val="0"/>
          <c:dPt>
            <c:idx val="7"/>
            <c:invertIfNegative val="0"/>
            <c:bubble3D val="0"/>
            <c:spPr>
              <a:solidFill>
                <a:srgbClr val="142B41"/>
              </a:solidFill>
              <a:ln>
                <a:noFill/>
              </a:ln>
              <a:effectLst/>
            </c:spPr>
            <c:extLst>
              <c:ext xmlns:c16="http://schemas.microsoft.com/office/drawing/2014/chart" uri="{C3380CC4-5D6E-409C-BE32-E72D297353CC}">
                <c16:uniqueId val="{00000001-4E89-864B-AB05-799C293CCA2C}"/>
              </c:ext>
            </c:extLst>
          </c:dPt>
          <c:dLbls>
            <c:dLbl>
              <c:idx val="7"/>
              <c:delete val="1"/>
              <c:extLst>
                <c:ext xmlns:c15="http://schemas.microsoft.com/office/drawing/2012/chart" uri="{CE6537A1-D6FC-4f65-9D91-7224C49458BB}"/>
                <c:ext xmlns:c16="http://schemas.microsoft.com/office/drawing/2014/chart" uri="{C3380CC4-5D6E-409C-BE32-E72D297353CC}">
                  <c16:uniqueId val="{00000001-4E89-864B-AB05-799C293CCA2C}"/>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JPN</c:v>
                </c:pt>
                <c:pt idx="1">
                  <c:v>FRA</c:v>
                </c:pt>
                <c:pt idx="2">
                  <c:v>AUS</c:v>
                </c:pt>
                <c:pt idx="3">
                  <c:v>UK</c:v>
                </c:pt>
                <c:pt idx="4">
                  <c:v>GER</c:v>
                </c:pt>
                <c:pt idx="5">
                  <c:v>CAN</c:v>
                </c:pt>
                <c:pt idx="6">
                  <c:v>SWIZ</c:v>
                </c:pt>
                <c:pt idx="7">
                  <c:v>US</c:v>
                </c:pt>
              </c:strCache>
            </c:strRef>
          </c:cat>
          <c:val>
            <c:numRef>
              <c:f>Sheet1!$B$2:$B$9</c:f>
              <c:numCache>
                <c:formatCode>_("$"* #,##0.00_);_("$"* \(#,##0.00\);_("$"* "-"??_);_(@_)</c:formatCode>
                <c:ptCount val="8"/>
                <c:pt idx="0">
                  <c:v>133.62147719506399</c:v>
                </c:pt>
                <c:pt idx="1">
                  <c:v>169.88021096747201</c:v>
                </c:pt>
                <c:pt idx="2">
                  <c:v>194.87628594256901</c:v>
                </c:pt>
                <c:pt idx="3">
                  <c:v>245.56213152519601</c:v>
                </c:pt>
                <c:pt idx="4">
                  <c:v>255.754432172241</c:v>
                </c:pt>
                <c:pt idx="5">
                  <c:v>319.68152361537</c:v>
                </c:pt>
                <c:pt idx="6">
                  <c:v>455.92073543008098</c:v>
                </c:pt>
                <c:pt idx="7">
                  <c:v>#N/A</c:v>
                </c:pt>
              </c:numCache>
            </c:numRef>
          </c:val>
          <c:extLst>
            <c:ext xmlns:c16="http://schemas.microsoft.com/office/drawing/2014/chart" uri="{C3380CC4-5D6E-409C-BE32-E72D297353CC}">
              <c16:uniqueId val="{00000002-4E89-864B-AB05-799C293CCA2C}"/>
            </c:ext>
          </c:extLst>
        </c:ser>
        <c:ser>
          <c:idx val="2"/>
          <c:order val="1"/>
          <c:tx>
            <c:strRef>
              <c:f>Sheet1!$D$1</c:f>
              <c:strCache>
                <c:ptCount val="1"/>
                <c:pt idx="0">
                  <c:v>Estimated U.S. net price per unit</c:v>
                </c:pt>
              </c:strCache>
            </c:strRef>
          </c:tx>
          <c:spPr>
            <a:solidFill>
              <a:schemeClr val="bg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JPN</c:v>
                </c:pt>
                <c:pt idx="1">
                  <c:v>FRA</c:v>
                </c:pt>
                <c:pt idx="2">
                  <c:v>AUS</c:v>
                </c:pt>
                <c:pt idx="3">
                  <c:v>UK</c:v>
                </c:pt>
                <c:pt idx="4">
                  <c:v>GER</c:v>
                </c:pt>
                <c:pt idx="5">
                  <c:v>CAN</c:v>
                </c:pt>
                <c:pt idx="6">
                  <c:v>SWIZ</c:v>
                </c:pt>
                <c:pt idx="7">
                  <c:v>US</c:v>
                </c:pt>
              </c:strCache>
            </c:strRef>
          </c:cat>
          <c:val>
            <c:numRef>
              <c:f>Sheet1!$D$2:$D$9</c:f>
              <c:numCache>
                <c:formatCode>General</c:formatCode>
                <c:ptCount val="8"/>
                <c:pt idx="0">
                  <c:v>#N/A</c:v>
                </c:pt>
                <c:pt idx="1">
                  <c:v>#N/A</c:v>
                </c:pt>
                <c:pt idx="2">
                  <c:v>#N/A</c:v>
                </c:pt>
                <c:pt idx="3">
                  <c:v>#N/A</c:v>
                </c:pt>
                <c:pt idx="4">
                  <c:v>#N/A</c:v>
                </c:pt>
                <c:pt idx="5">
                  <c:v>#N/A</c:v>
                </c:pt>
                <c:pt idx="6">
                  <c:v>#N/A</c:v>
                </c:pt>
                <c:pt idx="7" formatCode="_(&quot;$&quot;* #,##0.00_);_(&quot;$&quot;* \(#,##0.00\);_(&quot;$&quot;* &quot;-&quot;??_);_(@_)">
                  <c:v>1202.17</c:v>
                </c:pt>
              </c:numCache>
            </c:numRef>
          </c:val>
          <c:extLst>
            <c:ext xmlns:c16="http://schemas.microsoft.com/office/drawing/2014/chart" uri="{C3380CC4-5D6E-409C-BE32-E72D297353CC}">
              <c16:uniqueId val="{00000004-4E89-864B-AB05-799C293CCA2C}"/>
            </c:ext>
          </c:extLst>
        </c:ser>
        <c:ser>
          <c:idx val="1"/>
          <c:order val="2"/>
          <c:tx>
            <c:strRef>
              <c:f>Sheet1!$C$1</c:f>
              <c:strCache>
                <c:ptCount val="1"/>
                <c:pt idx="0">
                  <c:v>Estimated U.S. rebate</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JPN</c:v>
                </c:pt>
                <c:pt idx="1">
                  <c:v>FRA</c:v>
                </c:pt>
                <c:pt idx="2">
                  <c:v>AUS</c:v>
                </c:pt>
                <c:pt idx="3">
                  <c:v>UK</c:v>
                </c:pt>
                <c:pt idx="4">
                  <c:v>GER</c:v>
                </c:pt>
                <c:pt idx="5">
                  <c:v>CAN</c:v>
                </c:pt>
                <c:pt idx="6">
                  <c:v>SWIZ</c:v>
                </c:pt>
                <c:pt idx="7">
                  <c:v>US</c:v>
                </c:pt>
              </c:strCache>
            </c:strRef>
          </c:cat>
          <c:val>
            <c:numRef>
              <c:f>Sheet1!$C$2:$C$9</c:f>
              <c:numCache>
                <c:formatCode>_("$"* #,##0.00_);_("$"* \(#,##0.00\);_("$"* "-"??_);_(@_)</c:formatCode>
                <c:ptCount val="8"/>
                <c:pt idx="0">
                  <c:v>#N/A</c:v>
                </c:pt>
                <c:pt idx="1">
                  <c:v>#N/A</c:v>
                </c:pt>
                <c:pt idx="2">
                  <c:v>#N/A</c:v>
                </c:pt>
                <c:pt idx="3">
                  <c:v>#N/A</c:v>
                </c:pt>
                <c:pt idx="4">
                  <c:v>#N/A</c:v>
                </c:pt>
                <c:pt idx="5">
                  <c:v>#N/A</c:v>
                </c:pt>
                <c:pt idx="6">
                  <c:v>#N/A</c:v>
                </c:pt>
                <c:pt idx="7">
                  <c:v>491.03</c:v>
                </c:pt>
              </c:numCache>
            </c:numRef>
          </c:val>
          <c:extLst>
            <c:ext xmlns:c16="http://schemas.microsoft.com/office/drawing/2014/chart" uri="{C3380CC4-5D6E-409C-BE32-E72D297353CC}">
              <c16:uniqueId val="{00000003-4E89-864B-AB05-799C293CCA2C}"/>
            </c:ext>
          </c:extLst>
        </c:ser>
        <c:dLbls>
          <c:dLblPos val="inEnd"/>
          <c:showLegendKey val="0"/>
          <c:showVal val="1"/>
          <c:showCatName val="0"/>
          <c:showSerName val="0"/>
          <c:showPercent val="0"/>
          <c:showBubbleSize val="0"/>
        </c:dLbls>
        <c:gapWidth val="15"/>
        <c:overlap val="10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_(&quot;$&quot;* #,##0.00_);_(&quot;$&quot;* \(#,##0.00\);_(&quot;$&quot;* &quot;-&quot;??_);_(@_)" sourceLinked="1"/>
        <c:majorTickMark val="none"/>
        <c:minorTickMark val="none"/>
        <c:tickLblPos val="nextTo"/>
        <c:crossAx val="1666536176"/>
        <c:crosses val="autoZero"/>
        <c:crossBetween val="between"/>
      </c:valAx>
      <c:spPr>
        <a:noFill/>
        <a:ln w="25400">
          <a:noFill/>
        </a:ln>
        <a:effectLst/>
      </c:spPr>
    </c:plotArea>
    <c:legend>
      <c:legendPos val="tr"/>
      <c:layout>
        <c:manualLayout>
          <c:xMode val="edge"/>
          <c:yMode val="edge"/>
          <c:x val="1.2646624779846045E-3"/>
          <c:y val="2.0338983050847456E-2"/>
          <c:w val="0.29871567488151435"/>
          <c:h val="0.1956241825703990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4.5039265544511202E-2"/>
          <c:w val="0.96330171227186523"/>
          <c:h val="0.83390001336067676"/>
        </c:manualLayout>
      </c:layout>
      <c:barChart>
        <c:barDir val="col"/>
        <c:grouping val="stacked"/>
        <c:varyColors val="0"/>
        <c:ser>
          <c:idx val="0"/>
          <c:order val="0"/>
          <c:tx>
            <c:strRef>
              <c:f>Sheet1!$B$1</c:f>
              <c:strCache>
                <c:ptCount val="1"/>
                <c:pt idx="0">
                  <c:v>List retail price per unit</c:v>
                </c:pt>
              </c:strCache>
            </c:strRef>
          </c:tx>
          <c:spPr>
            <a:solidFill>
              <a:srgbClr val="142B41"/>
            </a:solidFill>
            <a:ln>
              <a:noFill/>
            </a:ln>
            <a:effectLst/>
          </c:spPr>
          <c:invertIfNegative val="0"/>
          <c:dPt>
            <c:idx val="7"/>
            <c:invertIfNegative val="0"/>
            <c:bubble3D val="0"/>
            <c:spPr>
              <a:pattFill prst="wdUpDiag">
                <a:fgClr>
                  <a:srgbClr val="142B41"/>
                </a:fgClr>
                <a:bgClr>
                  <a:schemeClr val="bg1"/>
                </a:bgClr>
              </a:pattFill>
              <a:ln>
                <a:noFill/>
              </a:ln>
              <a:effectLst/>
            </c:spPr>
            <c:extLst>
              <c:ext xmlns:c16="http://schemas.microsoft.com/office/drawing/2014/chart" uri="{C3380CC4-5D6E-409C-BE32-E72D297353CC}">
                <c16:uniqueId val="{00000001-924C-2E4B-A082-BC4A811E4B1D}"/>
              </c:ext>
            </c:extLst>
          </c:dPt>
          <c:dLbls>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AUS</c:v>
                </c:pt>
                <c:pt idx="1">
                  <c:v>JPN</c:v>
                </c:pt>
                <c:pt idx="2">
                  <c:v>FRA</c:v>
                </c:pt>
                <c:pt idx="3">
                  <c:v>UK</c:v>
                </c:pt>
                <c:pt idx="4">
                  <c:v>CAN</c:v>
                </c:pt>
                <c:pt idx="5">
                  <c:v>SWIZ</c:v>
                </c:pt>
                <c:pt idx="6">
                  <c:v>GER</c:v>
                </c:pt>
                <c:pt idx="7">
                  <c:v>US</c:v>
                </c:pt>
              </c:strCache>
            </c:strRef>
          </c:cat>
          <c:val>
            <c:numRef>
              <c:f>Sheet1!$B$2:$B$9</c:f>
              <c:numCache>
                <c:formatCode>_("$"* #,##0.00_);_("$"* \(#,##0.00\);_("$"* "-"??_);_(@_)</c:formatCode>
                <c:ptCount val="8"/>
                <c:pt idx="0">
                  <c:v>2430.5975975343999</c:v>
                </c:pt>
                <c:pt idx="1">
                  <c:v>3503.4877456520198</c:v>
                </c:pt>
                <c:pt idx="2">
                  <c:v>4017.1286700312899</c:v>
                </c:pt>
                <c:pt idx="3">
                  <c:v>4500.1532358880904</c:v>
                </c:pt>
                <c:pt idx="4">
                  <c:v>6230.0519843642496</c:v>
                </c:pt>
                <c:pt idx="5">
                  <c:v>7883.0017808098301</c:v>
                </c:pt>
                <c:pt idx="6">
                  <c:v>9223.1384485579092</c:v>
                </c:pt>
                <c:pt idx="7">
                  <c:v>#N/A</c:v>
                </c:pt>
              </c:numCache>
            </c:numRef>
          </c:val>
          <c:extLst>
            <c:ext xmlns:c16="http://schemas.microsoft.com/office/drawing/2014/chart" uri="{C3380CC4-5D6E-409C-BE32-E72D297353CC}">
              <c16:uniqueId val="{00000002-924C-2E4B-A082-BC4A811E4B1D}"/>
            </c:ext>
          </c:extLst>
        </c:ser>
        <c:ser>
          <c:idx val="2"/>
          <c:order val="1"/>
          <c:tx>
            <c:strRef>
              <c:f>Sheet1!$D$1</c:f>
              <c:strCache>
                <c:ptCount val="1"/>
                <c:pt idx="0">
                  <c:v>Estimated U.S net price per unit</c:v>
                </c:pt>
              </c:strCache>
            </c:strRef>
          </c:tx>
          <c:spPr>
            <a:solidFill>
              <a:schemeClr val="bg2">
                <a:lumMod val="75000"/>
              </a:schemeClr>
            </a:solidFill>
            <a:ln>
              <a:noFill/>
            </a:ln>
            <a:effectLst/>
          </c:spPr>
          <c:invertIfNegative val="0"/>
          <c:dPt>
            <c:idx val="7"/>
            <c:invertIfNegative val="0"/>
            <c:bubble3D val="0"/>
            <c:spPr>
              <a:solidFill>
                <a:schemeClr val="bg2">
                  <a:lumMod val="75000"/>
                </a:schemeClr>
              </a:solidFill>
              <a:ln>
                <a:noFill/>
              </a:ln>
              <a:effectLst/>
            </c:spPr>
            <c:extLst>
              <c:ext xmlns:c16="http://schemas.microsoft.com/office/drawing/2014/chart" uri="{C3380CC4-5D6E-409C-BE32-E72D297353CC}">
                <c16:uniqueId val="{00000005-924C-2E4B-A082-BC4A811E4B1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JPN</c:v>
                </c:pt>
                <c:pt idx="2">
                  <c:v>FRA</c:v>
                </c:pt>
                <c:pt idx="3">
                  <c:v>UK</c:v>
                </c:pt>
                <c:pt idx="4">
                  <c:v>CAN</c:v>
                </c:pt>
                <c:pt idx="5">
                  <c:v>SWIZ</c:v>
                </c:pt>
                <c:pt idx="6">
                  <c:v>GER</c:v>
                </c:pt>
                <c:pt idx="7">
                  <c:v>US</c:v>
                </c:pt>
              </c:strCache>
            </c:strRef>
          </c:cat>
          <c:val>
            <c:numRef>
              <c:f>Sheet1!$D$2:$D$9</c:f>
              <c:numCache>
                <c:formatCode>General</c:formatCode>
                <c:ptCount val="8"/>
                <c:pt idx="0">
                  <c:v>#N/A</c:v>
                </c:pt>
                <c:pt idx="1">
                  <c:v>#N/A</c:v>
                </c:pt>
                <c:pt idx="2">
                  <c:v>#N/A</c:v>
                </c:pt>
                <c:pt idx="3">
                  <c:v>#N/A</c:v>
                </c:pt>
                <c:pt idx="4">
                  <c:v>#N/A</c:v>
                </c:pt>
                <c:pt idx="5">
                  <c:v>#N/A</c:v>
                </c:pt>
                <c:pt idx="6">
                  <c:v>#N/A</c:v>
                </c:pt>
                <c:pt idx="7" formatCode="_(&quot;$&quot;* #,##0.00_);_(&quot;$&quot;* \(#,##0.00\);_(&quot;$&quot;* &quot;-&quot;??_);_(@_)">
                  <c:v>12946.15</c:v>
                </c:pt>
              </c:numCache>
            </c:numRef>
          </c:val>
          <c:extLst>
            <c:ext xmlns:c16="http://schemas.microsoft.com/office/drawing/2014/chart" uri="{C3380CC4-5D6E-409C-BE32-E72D297353CC}">
              <c16:uniqueId val="{00000006-924C-2E4B-A082-BC4A811E4B1D}"/>
            </c:ext>
          </c:extLst>
        </c:ser>
        <c:ser>
          <c:idx val="1"/>
          <c:order val="2"/>
          <c:tx>
            <c:strRef>
              <c:f>Sheet1!$C$1</c:f>
              <c:strCache>
                <c:ptCount val="1"/>
                <c:pt idx="0">
                  <c:v>Estimated U.S. rebate</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JPN</c:v>
                </c:pt>
                <c:pt idx="2">
                  <c:v>FRA</c:v>
                </c:pt>
                <c:pt idx="3">
                  <c:v>UK</c:v>
                </c:pt>
                <c:pt idx="4">
                  <c:v>CAN</c:v>
                </c:pt>
                <c:pt idx="5">
                  <c:v>SWIZ</c:v>
                </c:pt>
                <c:pt idx="6">
                  <c:v>GER</c:v>
                </c:pt>
                <c:pt idx="7">
                  <c:v>US</c:v>
                </c:pt>
              </c:strCache>
            </c:strRef>
          </c:cat>
          <c:val>
            <c:numRef>
              <c:f>Sheet1!$C$2:$C$9</c:f>
              <c:numCache>
                <c:formatCode>_("$"* #,##0.00_);_("$"* \(#,##0.00\);_("$"* "-"??_);_(@_)</c:formatCode>
                <c:ptCount val="8"/>
                <c:pt idx="0">
                  <c:v>#N/A</c:v>
                </c:pt>
                <c:pt idx="1">
                  <c:v>#N/A</c:v>
                </c:pt>
                <c:pt idx="2">
                  <c:v>#N/A</c:v>
                </c:pt>
                <c:pt idx="3">
                  <c:v>#N/A</c:v>
                </c:pt>
                <c:pt idx="4">
                  <c:v>#N/A</c:v>
                </c:pt>
                <c:pt idx="5">
                  <c:v>#N/A</c:v>
                </c:pt>
                <c:pt idx="6">
                  <c:v>#N/A</c:v>
                </c:pt>
                <c:pt idx="7">
                  <c:v>5287.87</c:v>
                </c:pt>
              </c:numCache>
            </c:numRef>
          </c:val>
          <c:extLst>
            <c:ext xmlns:c16="http://schemas.microsoft.com/office/drawing/2014/chart" uri="{C3380CC4-5D6E-409C-BE32-E72D297353CC}">
              <c16:uniqueId val="{00000003-924C-2E4B-A082-BC4A811E4B1D}"/>
            </c:ext>
          </c:extLst>
        </c:ser>
        <c:dLbls>
          <c:dLblPos val="inEnd"/>
          <c:showLegendKey val="0"/>
          <c:showVal val="1"/>
          <c:showCatName val="0"/>
          <c:showSerName val="0"/>
          <c:showPercent val="0"/>
          <c:showBubbleSize val="0"/>
        </c:dLbls>
        <c:gapWidth val="15"/>
        <c:overlap val="10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_(&quot;$&quot;* #,##0.00_);_(&quot;$&quot;* \(#,##0.00\);_(&quot;$&quot;* &quot;-&quot;??_);_(@_)" sourceLinked="1"/>
        <c:majorTickMark val="none"/>
        <c:minorTickMark val="none"/>
        <c:tickLblPos val="nextTo"/>
        <c:crossAx val="1666536176"/>
        <c:crosses val="autoZero"/>
        <c:crossBetween val="between"/>
      </c:valAx>
      <c:spPr>
        <a:noFill/>
        <a:ln w="25400">
          <a:noFill/>
        </a:ln>
        <a:effectLst/>
      </c:spPr>
    </c:plotArea>
    <c:legend>
      <c:legendPos val="tr"/>
      <c:layout>
        <c:manualLayout>
          <c:xMode val="edge"/>
          <c:yMode val="edge"/>
          <c:x val="2.0527747248438126E-4"/>
          <c:y val="2.0338983050847456E-2"/>
          <c:w val="0.29349685663463343"/>
          <c:h val="0.1956241825703990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4.5039265544511202E-2"/>
          <c:w val="0.96330171227186523"/>
          <c:h val="0.83390001336067676"/>
        </c:manualLayout>
      </c:layout>
      <c:barChart>
        <c:barDir val="col"/>
        <c:grouping val="stacked"/>
        <c:varyColors val="0"/>
        <c:ser>
          <c:idx val="0"/>
          <c:order val="0"/>
          <c:tx>
            <c:strRef>
              <c:f>Sheet1!$B$1</c:f>
              <c:strCache>
                <c:ptCount val="1"/>
                <c:pt idx="0">
                  <c:v>List retail price per unit</c:v>
                </c:pt>
              </c:strCache>
            </c:strRef>
          </c:tx>
          <c:spPr>
            <a:solidFill>
              <a:srgbClr val="142B41"/>
            </a:solidFill>
            <a:ln>
              <a:noFill/>
            </a:ln>
            <a:effectLst/>
          </c:spPr>
          <c:invertIfNegative val="0"/>
          <c:dPt>
            <c:idx val="7"/>
            <c:invertIfNegative val="0"/>
            <c:bubble3D val="0"/>
            <c:spPr>
              <a:solidFill>
                <a:srgbClr val="142B41"/>
              </a:solidFill>
              <a:ln>
                <a:noFill/>
              </a:ln>
              <a:effectLst/>
            </c:spPr>
            <c:extLst>
              <c:ext xmlns:c16="http://schemas.microsoft.com/office/drawing/2014/chart" uri="{C3380CC4-5D6E-409C-BE32-E72D297353CC}">
                <c16:uniqueId val="{00000001-1BC8-7444-96E4-E9DEA681EFC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AUS</c:v>
                </c:pt>
                <c:pt idx="1">
                  <c:v>FRA</c:v>
                </c:pt>
                <c:pt idx="2">
                  <c:v>GER</c:v>
                </c:pt>
                <c:pt idx="3">
                  <c:v>JPN</c:v>
                </c:pt>
                <c:pt idx="4">
                  <c:v>UK</c:v>
                </c:pt>
                <c:pt idx="5">
                  <c:v>CAN</c:v>
                </c:pt>
                <c:pt idx="6">
                  <c:v>SWIZ</c:v>
                </c:pt>
                <c:pt idx="7">
                  <c:v>US</c:v>
                </c:pt>
              </c:strCache>
            </c:strRef>
          </c:cat>
          <c:val>
            <c:numRef>
              <c:f>Sheet1!$B$2:$B$9</c:f>
              <c:numCache>
                <c:formatCode>_("$"* #,##0.00_);_("$"* \(#,##0.00\);_("$"* "-"??_);_(@_)</c:formatCode>
                <c:ptCount val="8"/>
                <c:pt idx="0">
                  <c:v>1.1599999999999999</c:v>
                </c:pt>
                <c:pt idx="1">
                  <c:v>1.29</c:v>
                </c:pt>
                <c:pt idx="2">
                  <c:v>1.4</c:v>
                </c:pt>
                <c:pt idx="3">
                  <c:v>1.68</c:v>
                </c:pt>
                <c:pt idx="4">
                  <c:v>1.74</c:v>
                </c:pt>
                <c:pt idx="5">
                  <c:v>1.82</c:v>
                </c:pt>
                <c:pt idx="6">
                  <c:v>2.56</c:v>
                </c:pt>
                <c:pt idx="7">
                  <c:v>#N/A</c:v>
                </c:pt>
              </c:numCache>
            </c:numRef>
          </c:val>
          <c:extLst>
            <c:ext xmlns:c16="http://schemas.microsoft.com/office/drawing/2014/chart" uri="{C3380CC4-5D6E-409C-BE32-E72D297353CC}">
              <c16:uniqueId val="{00000002-1BC8-7444-96E4-E9DEA681EFCC}"/>
            </c:ext>
          </c:extLst>
        </c:ser>
        <c:ser>
          <c:idx val="2"/>
          <c:order val="1"/>
          <c:tx>
            <c:strRef>
              <c:f>Sheet1!$D$1</c:f>
              <c:strCache>
                <c:ptCount val="1"/>
                <c:pt idx="0">
                  <c:v>Estimated U.S. net price per unit</c:v>
                </c:pt>
              </c:strCache>
            </c:strRef>
          </c:tx>
          <c:spPr>
            <a:solidFill>
              <a:schemeClr val="bg2">
                <a:lumMod val="75000"/>
              </a:schemeClr>
            </a:solidFill>
            <a:ln>
              <a:noFill/>
            </a:ln>
            <a:effectLst/>
          </c:spPr>
          <c:invertIfNegative val="0"/>
          <c:dPt>
            <c:idx val="7"/>
            <c:invertIfNegative val="0"/>
            <c:bubble3D val="0"/>
            <c:spPr>
              <a:solidFill>
                <a:schemeClr val="bg2">
                  <a:lumMod val="75000"/>
                </a:schemeClr>
              </a:solidFill>
              <a:ln>
                <a:noFill/>
              </a:ln>
              <a:effectLst/>
            </c:spPr>
            <c:extLst>
              <c:ext xmlns:c16="http://schemas.microsoft.com/office/drawing/2014/chart" uri="{C3380CC4-5D6E-409C-BE32-E72D297353CC}">
                <c16:uniqueId val="{00000005-1BC8-7444-96E4-E9DEA681EFCC}"/>
              </c:ext>
            </c:extLst>
          </c:dPt>
          <c:dLbls>
            <c:dLbl>
              <c:idx val="7"/>
              <c:tx>
                <c:rich>
                  <a:bodyPr/>
                  <a:lstStyle/>
                  <a:p>
                    <a:fld id="{D474E826-7B11-9A4C-B9C4-86F6F6F1E49B}" type="VALUE">
                      <a:rPr lang="en-US" sz="1200"/>
                      <a:pPr/>
                      <a:t>[VALUE]</a:t>
                    </a:fld>
                    <a:endParaRPr lang="en-US"/>
                  </a:p>
                </c:rich>
              </c:tx>
              <c:dLblPos val="inBase"/>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1BC8-7444-96E4-E9DEA681EFC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FRA</c:v>
                </c:pt>
                <c:pt idx="2">
                  <c:v>GER</c:v>
                </c:pt>
                <c:pt idx="3">
                  <c:v>JPN</c:v>
                </c:pt>
                <c:pt idx="4">
                  <c:v>UK</c:v>
                </c:pt>
                <c:pt idx="5">
                  <c:v>CAN</c:v>
                </c:pt>
                <c:pt idx="6">
                  <c:v>SWIZ</c:v>
                </c:pt>
                <c:pt idx="7">
                  <c:v>US</c:v>
                </c:pt>
              </c:strCache>
            </c:strRef>
          </c:cat>
          <c:val>
            <c:numRef>
              <c:f>Sheet1!$D$2:$D$9</c:f>
              <c:numCache>
                <c:formatCode>General</c:formatCode>
                <c:ptCount val="8"/>
                <c:pt idx="0">
                  <c:v>#N/A</c:v>
                </c:pt>
                <c:pt idx="1">
                  <c:v>#N/A</c:v>
                </c:pt>
                <c:pt idx="2">
                  <c:v>#N/A</c:v>
                </c:pt>
                <c:pt idx="3">
                  <c:v>#N/A</c:v>
                </c:pt>
                <c:pt idx="4">
                  <c:v>#N/A</c:v>
                </c:pt>
                <c:pt idx="5">
                  <c:v>#N/A</c:v>
                </c:pt>
                <c:pt idx="6">
                  <c:v>#N/A</c:v>
                </c:pt>
                <c:pt idx="7" formatCode="_(&quot;$&quot;* #,##0.00_);_(&quot;$&quot;* \(#,##0.00\);_(&quot;$&quot;* &quot;-&quot;??_);_(@_)">
                  <c:v>4.1100000000000003</c:v>
                </c:pt>
              </c:numCache>
            </c:numRef>
          </c:val>
          <c:extLst>
            <c:ext xmlns:c16="http://schemas.microsoft.com/office/drawing/2014/chart" uri="{C3380CC4-5D6E-409C-BE32-E72D297353CC}">
              <c16:uniqueId val="{00000006-1BC8-7444-96E4-E9DEA681EFCC}"/>
            </c:ext>
          </c:extLst>
        </c:ser>
        <c:ser>
          <c:idx val="1"/>
          <c:order val="2"/>
          <c:tx>
            <c:strRef>
              <c:f>Sheet1!$C$1</c:f>
              <c:strCache>
                <c:ptCount val="1"/>
                <c:pt idx="0">
                  <c:v>Estimated U.S. rebate</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FRA</c:v>
                </c:pt>
                <c:pt idx="2">
                  <c:v>GER</c:v>
                </c:pt>
                <c:pt idx="3">
                  <c:v>JPN</c:v>
                </c:pt>
                <c:pt idx="4">
                  <c:v>UK</c:v>
                </c:pt>
                <c:pt idx="5">
                  <c:v>CAN</c:v>
                </c:pt>
                <c:pt idx="6">
                  <c:v>SWIZ</c:v>
                </c:pt>
                <c:pt idx="7">
                  <c:v>US</c:v>
                </c:pt>
              </c:strCache>
            </c:strRef>
          </c:cat>
          <c:val>
            <c:numRef>
              <c:f>Sheet1!$C$2:$C$9</c:f>
              <c:numCache>
                <c:formatCode>_("$"* #,##0.00_);_("$"* \(#,##0.00\);_("$"* "-"??_);_(@_)</c:formatCode>
                <c:ptCount val="8"/>
                <c:pt idx="0">
                  <c:v>#N/A</c:v>
                </c:pt>
                <c:pt idx="1">
                  <c:v>#N/A</c:v>
                </c:pt>
                <c:pt idx="2">
                  <c:v>#N/A</c:v>
                </c:pt>
                <c:pt idx="3">
                  <c:v>#N/A</c:v>
                </c:pt>
                <c:pt idx="4">
                  <c:v>#N/A</c:v>
                </c:pt>
                <c:pt idx="5">
                  <c:v>#N/A</c:v>
                </c:pt>
                <c:pt idx="6">
                  <c:v>#N/A</c:v>
                </c:pt>
                <c:pt idx="7">
                  <c:v>3.95</c:v>
                </c:pt>
              </c:numCache>
            </c:numRef>
          </c:val>
          <c:extLst>
            <c:ext xmlns:c16="http://schemas.microsoft.com/office/drawing/2014/chart" uri="{C3380CC4-5D6E-409C-BE32-E72D297353CC}">
              <c16:uniqueId val="{00000003-1BC8-7444-96E4-E9DEA681EFCC}"/>
            </c:ext>
          </c:extLst>
        </c:ser>
        <c:dLbls>
          <c:dLblPos val="inEnd"/>
          <c:showLegendKey val="0"/>
          <c:showVal val="1"/>
          <c:showCatName val="0"/>
          <c:showSerName val="0"/>
          <c:showPercent val="0"/>
          <c:showBubbleSize val="0"/>
        </c:dLbls>
        <c:gapWidth val="37"/>
        <c:overlap val="10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_(&quot;$&quot;* #,##0.00_);_(&quot;$&quot;* \(#,##0.00\);_(&quot;$&quot;* &quot;-&quot;??_);_(@_)" sourceLinked="1"/>
        <c:majorTickMark val="none"/>
        <c:minorTickMark val="none"/>
        <c:tickLblPos val="nextTo"/>
        <c:crossAx val="1666536176"/>
        <c:crosses val="autoZero"/>
        <c:crossBetween val="between"/>
      </c:valAx>
      <c:spPr>
        <a:noFill/>
        <a:ln w="25400">
          <a:noFill/>
        </a:ln>
        <a:effectLst/>
      </c:spPr>
    </c:plotArea>
    <c:legend>
      <c:legendPos val="tr"/>
      <c:layout>
        <c:manualLayout>
          <c:xMode val="edge"/>
          <c:yMode val="edge"/>
          <c:x val="1.2646624779846045E-3"/>
          <c:y val="1.9623875715453803E-2"/>
          <c:w val="0.29871567488151435"/>
          <c:h val="0.1956241825703990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4.5039265544511202E-2"/>
          <c:w val="0.96330171227186523"/>
          <c:h val="0.83390001336067676"/>
        </c:manualLayout>
      </c:layout>
      <c:barChart>
        <c:barDir val="col"/>
        <c:grouping val="stacked"/>
        <c:varyColors val="0"/>
        <c:ser>
          <c:idx val="2"/>
          <c:order val="0"/>
          <c:tx>
            <c:strRef>
              <c:f>Sheet1!$D$1</c:f>
              <c:strCache>
                <c:ptCount val="1"/>
                <c:pt idx="0">
                  <c:v>Estimated U.S. net price per unit</c:v>
                </c:pt>
              </c:strCache>
            </c:strRef>
          </c:tx>
          <c:spPr>
            <a:solidFill>
              <a:schemeClr val="bg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JPN</c:v>
                </c:pt>
                <c:pt idx="1">
                  <c:v>UK</c:v>
                </c:pt>
                <c:pt idx="2">
                  <c:v>AUS</c:v>
                </c:pt>
                <c:pt idx="3">
                  <c:v>GER</c:v>
                </c:pt>
                <c:pt idx="4">
                  <c:v>FRA</c:v>
                </c:pt>
                <c:pt idx="5">
                  <c:v>CAN</c:v>
                </c:pt>
                <c:pt idx="6">
                  <c:v>SWIZ</c:v>
                </c:pt>
                <c:pt idx="7">
                  <c:v>US</c:v>
                </c:pt>
              </c:strCache>
            </c:strRef>
          </c:cat>
          <c:val>
            <c:numRef>
              <c:f>Sheet1!$D$2:$D$9</c:f>
              <c:numCache>
                <c:formatCode>General</c:formatCode>
                <c:ptCount val="8"/>
                <c:pt idx="0">
                  <c:v>#N/A</c:v>
                </c:pt>
                <c:pt idx="1">
                  <c:v>#N/A</c:v>
                </c:pt>
                <c:pt idx="2">
                  <c:v>#N/A</c:v>
                </c:pt>
                <c:pt idx="3">
                  <c:v>#N/A</c:v>
                </c:pt>
                <c:pt idx="4">
                  <c:v>#N/A</c:v>
                </c:pt>
                <c:pt idx="5">
                  <c:v>#N/A</c:v>
                </c:pt>
                <c:pt idx="6">
                  <c:v>#N/A</c:v>
                </c:pt>
                <c:pt idx="7" formatCode="_(&quot;$&quot;* #,##0.00_);_(&quot;$&quot;* \(#,##0.00\);_(&quot;$&quot;* &quot;-&quot;??_);_(@_)">
                  <c:v>9.57</c:v>
                </c:pt>
              </c:numCache>
            </c:numRef>
          </c:val>
          <c:extLst>
            <c:ext xmlns:c16="http://schemas.microsoft.com/office/drawing/2014/chart" uri="{C3380CC4-5D6E-409C-BE32-E72D297353CC}">
              <c16:uniqueId val="{00000004-3FD0-7845-874C-F1E94B7FCC5D}"/>
            </c:ext>
          </c:extLst>
        </c:ser>
        <c:ser>
          <c:idx val="0"/>
          <c:order val="1"/>
          <c:tx>
            <c:strRef>
              <c:f>Sheet1!$B$1</c:f>
              <c:strCache>
                <c:ptCount val="1"/>
                <c:pt idx="0">
                  <c:v>List retail price per unit</c:v>
                </c:pt>
              </c:strCache>
            </c:strRef>
          </c:tx>
          <c:spPr>
            <a:solidFill>
              <a:srgbClr val="142B41"/>
            </a:solidFill>
            <a:ln>
              <a:noFill/>
            </a:ln>
            <a:effectLst/>
          </c:spPr>
          <c:invertIfNegative val="0"/>
          <c:dPt>
            <c:idx val="7"/>
            <c:invertIfNegative val="0"/>
            <c:bubble3D val="0"/>
            <c:spPr>
              <a:solidFill>
                <a:srgbClr val="142B41"/>
              </a:solidFill>
              <a:ln>
                <a:noFill/>
              </a:ln>
              <a:effectLst/>
            </c:spPr>
            <c:extLst>
              <c:ext xmlns:c16="http://schemas.microsoft.com/office/drawing/2014/chart" uri="{C3380CC4-5D6E-409C-BE32-E72D297353CC}">
                <c16:uniqueId val="{00000001-3FD0-7845-874C-F1E94B7FCC5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JPN</c:v>
                </c:pt>
                <c:pt idx="1">
                  <c:v>UK</c:v>
                </c:pt>
                <c:pt idx="2">
                  <c:v>AUS</c:v>
                </c:pt>
                <c:pt idx="3">
                  <c:v>GER</c:v>
                </c:pt>
                <c:pt idx="4">
                  <c:v>FRA</c:v>
                </c:pt>
                <c:pt idx="5">
                  <c:v>CAN</c:v>
                </c:pt>
                <c:pt idx="6">
                  <c:v>SWIZ</c:v>
                </c:pt>
                <c:pt idx="7">
                  <c:v>US</c:v>
                </c:pt>
              </c:strCache>
            </c:strRef>
          </c:cat>
          <c:val>
            <c:numRef>
              <c:f>Sheet1!$B$2:$B$9</c:f>
              <c:numCache>
                <c:formatCode>_("$"* #,##0.00_);_("$"* \(#,##0.00\);_("$"* "-"??_);_(@_)</c:formatCode>
                <c:ptCount val="8"/>
                <c:pt idx="0">
                  <c:v>1.24632841301841</c:v>
                </c:pt>
                <c:pt idx="1">
                  <c:v>2.98811252417359</c:v>
                </c:pt>
                <c:pt idx="2">
                  <c:v>3.0944176424042702</c:v>
                </c:pt>
                <c:pt idx="3">
                  <c:v>3.2396547612606801</c:v>
                </c:pt>
                <c:pt idx="4">
                  <c:v>3.3269128996950998</c:v>
                </c:pt>
                <c:pt idx="5">
                  <c:v>4.1189819062428503</c:v>
                </c:pt>
                <c:pt idx="6">
                  <c:v>4.5102020382159296</c:v>
                </c:pt>
                <c:pt idx="7">
                  <c:v>#N/A</c:v>
                </c:pt>
              </c:numCache>
            </c:numRef>
          </c:val>
          <c:extLst>
            <c:ext xmlns:c16="http://schemas.microsoft.com/office/drawing/2014/chart" uri="{C3380CC4-5D6E-409C-BE32-E72D297353CC}">
              <c16:uniqueId val="{00000002-3FD0-7845-874C-F1E94B7FCC5D}"/>
            </c:ext>
          </c:extLst>
        </c:ser>
        <c:ser>
          <c:idx val="1"/>
          <c:order val="2"/>
          <c:tx>
            <c:strRef>
              <c:f>Sheet1!$C$1</c:f>
              <c:strCache>
                <c:ptCount val="1"/>
                <c:pt idx="0">
                  <c:v>Estimated U.S. rebate</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JPN</c:v>
                </c:pt>
                <c:pt idx="1">
                  <c:v>UK</c:v>
                </c:pt>
                <c:pt idx="2">
                  <c:v>AUS</c:v>
                </c:pt>
                <c:pt idx="3">
                  <c:v>GER</c:v>
                </c:pt>
                <c:pt idx="4">
                  <c:v>FRA</c:v>
                </c:pt>
                <c:pt idx="5">
                  <c:v>CAN</c:v>
                </c:pt>
                <c:pt idx="6">
                  <c:v>SWIZ</c:v>
                </c:pt>
                <c:pt idx="7">
                  <c:v>US</c:v>
                </c:pt>
              </c:strCache>
            </c:strRef>
          </c:cat>
          <c:val>
            <c:numRef>
              <c:f>Sheet1!$C$2:$C$9</c:f>
              <c:numCache>
                <c:formatCode>_("$"* #,##0.00_);_("$"* \(#,##0.00\);_("$"* "-"??_);_(@_)</c:formatCode>
                <c:ptCount val="8"/>
                <c:pt idx="0">
                  <c:v>#N/A</c:v>
                </c:pt>
                <c:pt idx="1">
                  <c:v>#N/A</c:v>
                </c:pt>
                <c:pt idx="2">
                  <c:v>#N/A</c:v>
                </c:pt>
                <c:pt idx="3">
                  <c:v>#N/A</c:v>
                </c:pt>
                <c:pt idx="4">
                  <c:v>#N/A</c:v>
                </c:pt>
                <c:pt idx="5">
                  <c:v>#N/A</c:v>
                </c:pt>
                <c:pt idx="6">
                  <c:v>#N/A</c:v>
                </c:pt>
                <c:pt idx="7">
                  <c:v>2.25</c:v>
                </c:pt>
              </c:numCache>
            </c:numRef>
          </c:val>
          <c:extLst>
            <c:ext xmlns:c16="http://schemas.microsoft.com/office/drawing/2014/chart" uri="{C3380CC4-5D6E-409C-BE32-E72D297353CC}">
              <c16:uniqueId val="{00000003-3FD0-7845-874C-F1E94B7FCC5D}"/>
            </c:ext>
          </c:extLst>
        </c:ser>
        <c:dLbls>
          <c:dLblPos val="inEnd"/>
          <c:showLegendKey val="0"/>
          <c:showVal val="1"/>
          <c:showCatName val="0"/>
          <c:showSerName val="0"/>
          <c:showPercent val="0"/>
          <c:showBubbleSize val="0"/>
        </c:dLbls>
        <c:gapWidth val="30"/>
        <c:overlap val="10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General" sourceLinked="1"/>
        <c:majorTickMark val="none"/>
        <c:minorTickMark val="none"/>
        <c:tickLblPos val="nextTo"/>
        <c:crossAx val="1666536176"/>
        <c:crosses val="autoZero"/>
        <c:crossBetween val="between"/>
      </c:valAx>
      <c:spPr>
        <a:noFill/>
        <a:ln w="25400">
          <a:noFill/>
        </a:ln>
        <a:effectLst/>
      </c:spPr>
    </c:plotArea>
    <c:legend>
      <c:legendPos val="tr"/>
      <c:layout>
        <c:manualLayout>
          <c:xMode val="edge"/>
          <c:yMode val="edge"/>
          <c:x val="1.2646624779846045E-3"/>
          <c:y val="1.9623875715453803E-2"/>
          <c:w val="0.29871567488151435"/>
          <c:h val="0.1956241825703990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4.5039265544511202E-2"/>
          <c:w val="0.96330171227186523"/>
          <c:h val="0.83390001336067676"/>
        </c:manualLayout>
      </c:layout>
      <c:barChart>
        <c:barDir val="col"/>
        <c:grouping val="stacked"/>
        <c:varyColors val="0"/>
        <c:ser>
          <c:idx val="0"/>
          <c:order val="0"/>
          <c:tx>
            <c:strRef>
              <c:f>Sheet1!$B$1</c:f>
              <c:strCache>
                <c:ptCount val="1"/>
                <c:pt idx="0">
                  <c:v>List retail price per unit</c:v>
                </c:pt>
              </c:strCache>
            </c:strRef>
          </c:tx>
          <c:spPr>
            <a:solidFill>
              <a:srgbClr val="142B41"/>
            </a:solidFill>
            <a:ln>
              <a:noFill/>
            </a:ln>
            <a:effectLst/>
          </c:spPr>
          <c:invertIfNegative val="0"/>
          <c:dPt>
            <c:idx val="7"/>
            <c:invertIfNegative val="0"/>
            <c:bubble3D val="0"/>
            <c:spPr>
              <a:solidFill>
                <a:srgbClr val="142B41"/>
              </a:solidFill>
              <a:ln>
                <a:noFill/>
              </a:ln>
              <a:effectLst/>
            </c:spPr>
            <c:extLst>
              <c:ext xmlns:c16="http://schemas.microsoft.com/office/drawing/2014/chart" uri="{C3380CC4-5D6E-409C-BE32-E72D297353CC}">
                <c16:uniqueId val="{00000001-0550-6A40-AACB-629DE2601E75}"/>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FRA</c:v>
                </c:pt>
                <c:pt idx="2">
                  <c:v>UK</c:v>
                </c:pt>
                <c:pt idx="3">
                  <c:v>GER</c:v>
                </c:pt>
                <c:pt idx="4">
                  <c:v>SWIZ</c:v>
                </c:pt>
                <c:pt idx="5">
                  <c:v>CAN</c:v>
                </c:pt>
                <c:pt idx="6">
                  <c:v>JPN</c:v>
                </c:pt>
                <c:pt idx="7">
                  <c:v>US</c:v>
                </c:pt>
              </c:strCache>
            </c:strRef>
          </c:cat>
          <c:val>
            <c:numRef>
              <c:f>Sheet1!$B$2:$B$9</c:f>
              <c:numCache>
                <c:formatCode>_("$"* #,##0.00_);_("$"* \(#,##0.00\);_("$"* "-"??_);_(@_)</c:formatCode>
                <c:ptCount val="8"/>
                <c:pt idx="0">
                  <c:v>1.99135933971861</c:v>
                </c:pt>
                <c:pt idx="1">
                  <c:v>2.64581877734771</c:v>
                </c:pt>
                <c:pt idx="2">
                  <c:v>2.68170457250636</c:v>
                </c:pt>
                <c:pt idx="3">
                  <c:v>3.2068716101176502</c:v>
                </c:pt>
                <c:pt idx="4">
                  <c:v>4.3496455811811696</c:v>
                </c:pt>
                <c:pt idx="5">
                  <c:v>5.8404090161782296</c:v>
                </c:pt>
                <c:pt idx="6">
                  <c:v>11.996454524088101</c:v>
                </c:pt>
                <c:pt idx="7">
                  <c:v>#N/A</c:v>
                </c:pt>
              </c:numCache>
            </c:numRef>
          </c:val>
          <c:extLst>
            <c:ext xmlns:c16="http://schemas.microsoft.com/office/drawing/2014/chart" uri="{C3380CC4-5D6E-409C-BE32-E72D297353CC}">
              <c16:uniqueId val="{00000002-0550-6A40-AACB-629DE2601E75}"/>
            </c:ext>
          </c:extLst>
        </c:ser>
        <c:ser>
          <c:idx val="2"/>
          <c:order val="1"/>
          <c:tx>
            <c:strRef>
              <c:f>Sheet1!$D$1</c:f>
              <c:strCache>
                <c:ptCount val="1"/>
                <c:pt idx="0">
                  <c:v>Estimated U.S. net price per unit</c:v>
                </c:pt>
              </c:strCache>
            </c:strRef>
          </c:tx>
          <c:spPr>
            <a:solidFill>
              <a:schemeClr val="bg2">
                <a:lumMod val="75000"/>
              </a:schemeClr>
            </a:solidFill>
            <a:ln>
              <a:noFill/>
            </a:ln>
            <a:effectLst/>
          </c:spPr>
          <c:invertIfNegative val="0"/>
          <c:dPt>
            <c:idx val="7"/>
            <c:invertIfNegative val="0"/>
            <c:bubble3D val="0"/>
            <c:spPr>
              <a:solidFill>
                <a:schemeClr val="bg2">
                  <a:lumMod val="75000"/>
                </a:schemeClr>
              </a:solidFill>
              <a:ln>
                <a:noFill/>
              </a:ln>
              <a:effectLst/>
            </c:spPr>
            <c:extLst>
              <c:ext xmlns:c16="http://schemas.microsoft.com/office/drawing/2014/chart" uri="{C3380CC4-5D6E-409C-BE32-E72D297353CC}">
                <c16:uniqueId val="{00000005-0550-6A40-AACB-629DE2601E75}"/>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FRA</c:v>
                </c:pt>
                <c:pt idx="2">
                  <c:v>UK</c:v>
                </c:pt>
                <c:pt idx="3">
                  <c:v>GER</c:v>
                </c:pt>
                <c:pt idx="4">
                  <c:v>SWIZ</c:v>
                </c:pt>
                <c:pt idx="5">
                  <c:v>CAN</c:v>
                </c:pt>
                <c:pt idx="6">
                  <c:v>JPN</c:v>
                </c:pt>
                <c:pt idx="7">
                  <c:v>US</c:v>
                </c:pt>
              </c:strCache>
            </c:strRef>
          </c:cat>
          <c:val>
            <c:numRef>
              <c:f>Sheet1!$D$2:$D$9</c:f>
              <c:numCache>
                <c:formatCode>General</c:formatCode>
                <c:ptCount val="8"/>
                <c:pt idx="0">
                  <c:v>#N/A</c:v>
                </c:pt>
                <c:pt idx="1">
                  <c:v>#N/A</c:v>
                </c:pt>
                <c:pt idx="2">
                  <c:v>#N/A</c:v>
                </c:pt>
                <c:pt idx="3">
                  <c:v>#N/A</c:v>
                </c:pt>
                <c:pt idx="4">
                  <c:v>#N/A</c:v>
                </c:pt>
                <c:pt idx="5">
                  <c:v>#N/A</c:v>
                </c:pt>
                <c:pt idx="6">
                  <c:v>#N/A</c:v>
                </c:pt>
                <c:pt idx="7" formatCode="_(&quot;$&quot;* #,##0.00_);_(&quot;$&quot;* \(#,##0.00\);_(&quot;$&quot;* &quot;-&quot;??_);_(@_)">
                  <c:v>7.87</c:v>
                </c:pt>
              </c:numCache>
            </c:numRef>
          </c:val>
          <c:extLst>
            <c:ext xmlns:c16="http://schemas.microsoft.com/office/drawing/2014/chart" uri="{C3380CC4-5D6E-409C-BE32-E72D297353CC}">
              <c16:uniqueId val="{00000006-0550-6A40-AACB-629DE2601E75}"/>
            </c:ext>
          </c:extLst>
        </c:ser>
        <c:ser>
          <c:idx val="1"/>
          <c:order val="2"/>
          <c:tx>
            <c:strRef>
              <c:f>Sheet1!$C$1</c:f>
              <c:strCache>
                <c:ptCount val="1"/>
                <c:pt idx="0">
                  <c:v>Estimated U.S. rebate</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FRA</c:v>
                </c:pt>
                <c:pt idx="2">
                  <c:v>UK</c:v>
                </c:pt>
                <c:pt idx="3">
                  <c:v>GER</c:v>
                </c:pt>
                <c:pt idx="4">
                  <c:v>SWIZ</c:v>
                </c:pt>
                <c:pt idx="5">
                  <c:v>CAN</c:v>
                </c:pt>
                <c:pt idx="6">
                  <c:v>JPN</c:v>
                </c:pt>
                <c:pt idx="7">
                  <c:v>US</c:v>
                </c:pt>
              </c:strCache>
            </c:strRef>
          </c:cat>
          <c:val>
            <c:numRef>
              <c:f>Sheet1!$C$2:$C$9</c:f>
              <c:numCache>
                <c:formatCode>_("$"* #,##0.00_);_("$"* \(#,##0.00\);_("$"* "-"??_);_(@_)</c:formatCode>
                <c:ptCount val="8"/>
                <c:pt idx="0">
                  <c:v>#N/A</c:v>
                </c:pt>
                <c:pt idx="1">
                  <c:v>#N/A</c:v>
                </c:pt>
                <c:pt idx="2">
                  <c:v>#N/A</c:v>
                </c:pt>
                <c:pt idx="3">
                  <c:v>#N/A</c:v>
                </c:pt>
                <c:pt idx="4">
                  <c:v>#N/A</c:v>
                </c:pt>
                <c:pt idx="5">
                  <c:v>#N/A</c:v>
                </c:pt>
                <c:pt idx="6">
                  <c:v>#N/A</c:v>
                </c:pt>
                <c:pt idx="7">
                  <c:v>7.57</c:v>
                </c:pt>
              </c:numCache>
            </c:numRef>
          </c:val>
          <c:extLst>
            <c:ext xmlns:c16="http://schemas.microsoft.com/office/drawing/2014/chart" uri="{C3380CC4-5D6E-409C-BE32-E72D297353CC}">
              <c16:uniqueId val="{00000003-0550-6A40-AACB-629DE2601E75}"/>
            </c:ext>
          </c:extLst>
        </c:ser>
        <c:dLbls>
          <c:showLegendKey val="0"/>
          <c:showVal val="1"/>
          <c:showCatName val="0"/>
          <c:showSerName val="0"/>
          <c:showPercent val="0"/>
          <c:showBubbleSize val="0"/>
        </c:dLbls>
        <c:gapWidth val="30"/>
        <c:overlap val="10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_(&quot;$&quot;* #,##0.00_);_(&quot;$&quot;* \(#,##0.00\);_(&quot;$&quot;* &quot;-&quot;??_);_(@_)" sourceLinked="1"/>
        <c:majorTickMark val="none"/>
        <c:minorTickMark val="none"/>
        <c:tickLblPos val="nextTo"/>
        <c:crossAx val="1666536176"/>
        <c:crosses val="autoZero"/>
        <c:crossBetween val="between"/>
      </c:valAx>
      <c:spPr>
        <a:noFill/>
        <a:ln w="25400">
          <a:noFill/>
        </a:ln>
        <a:effectLst/>
      </c:spPr>
    </c:plotArea>
    <c:legend>
      <c:legendPos val="tr"/>
      <c:layout>
        <c:manualLayout>
          <c:xMode val="edge"/>
          <c:yMode val="edge"/>
          <c:x val="1.2646624779846045E-3"/>
          <c:y val="1.9623875715453803E-2"/>
          <c:w val="0.29871567488151435"/>
          <c:h val="0.1956241825703990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5.1264649922637469E-2"/>
          <c:w val="0.96330171227186523"/>
          <c:h val="0.83390001336067676"/>
        </c:manualLayout>
      </c:layout>
      <c:barChart>
        <c:barDir val="col"/>
        <c:grouping val="stacked"/>
        <c:varyColors val="0"/>
        <c:ser>
          <c:idx val="0"/>
          <c:order val="0"/>
          <c:tx>
            <c:strRef>
              <c:f>Sheet1!$B$1</c:f>
              <c:strCache>
                <c:ptCount val="1"/>
                <c:pt idx="0">
                  <c:v>List retail price per unit</c:v>
                </c:pt>
              </c:strCache>
            </c:strRef>
          </c:tx>
          <c:spPr>
            <a:solidFill>
              <a:srgbClr val="142B41"/>
            </a:solidFill>
            <a:ln>
              <a:noFill/>
            </a:ln>
            <a:effectLst/>
          </c:spPr>
          <c:invertIfNegative val="0"/>
          <c:dPt>
            <c:idx val="7"/>
            <c:invertIfNegative val="0"/>
            <c:bubble3D val="0"/>
            <c:spPr>
              <a:solidFill>
                <a:srgbClr val="142B41"/>
              </a:solidFill>
              <a:ln>
                <a:noFill/>
              </a:ln>
              <a:effectLst/>
            </c:spPr>
            <c:extLst>
              <c:ext xmlns:c16="http://schemas.microsoft.com/office/drawing/2014/chart" uri="{C3380CC4-5D6E-409C-BE32-E72D297353CC}">
                <c16:uniqueId val="{00000001-EBB0-F34E-8BEA-846BE364E233}"/>
              </c:ext>
            </c:extLst>
          </c:dPt>
          <c:dLbls>
            <c:dLbl>
              <c:idx val="0"/>
              <c:layout>
                <c:manualLayout>
                  <c:x val="-7.1936914578825137E-18"/>
                  <c:y val="2.4996663552649142E-4"/>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6.1636260430252186E-2"/>
                      <c:h val="7.7152542372881341E-2"/>
                    </c:manualLayout>
                  </c15:layout>
                </c:ext>
                <c:ext xmlns:c16="http://schemas.microsoft.com/office/drawing/2014/chart" uri="{C3380CC4-5D6E-409C-BE32-E72D297353CC}">
                  <c16:uniqueId val="{00000004-4097-4BF4-8B73-89499C46E193}"/>
                </c:ext>
              </c:extLst>
            </c:dLbl>
            <c:dLbl>
              <c:idx val="1"/>
              <c:layout>
                <c:manualLayout>
                  <c:x val="-2.8774765831530055E-17"/>
                  <c:y val="-9.5331642866675562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097-4BF4-8B73-89499C46E193}"/>
                </c:ext>
              </c:extLst>
            </c:dLbl>
            <c:dLbl>
              <c:idx val="2"/>
              <c:layout>
                <c:manualLayout>
                  <c:x val="0"/>
                  <c:y val="-8.188976377952756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097-4BF4-8B73-89499C46E19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GER</c:v>
                </c:pt>
                <c:pt idx="1">
                  <c:v>FRA</c:v>
                </c:pt>
                <c:pt idx="2">
                  <c:v>JPN</c:v>
                </c:pt>
                <c:pt idx="3">
                  <c:v>AUS</c:v>
                </c:pt>
                <c:pt idx="4">
                  <c:v>UK</c:v>
                </c:pt>
                <c:pt idx="5">
                  <c:v>SWIZ</c:v>
                </c:pt>
                <c:pt idx="6">
                  <c:v>CAN</c:v>
                </c:pt>
                <c:pt idx="7">
                  <c:v>US</c:v>
                </c:pt>
              </c:strCache>
            </c:strRef>
          </c:cat>
          <c:val>
            <c:numRef>
              <c:f>Sheet1!$B$2:$B$9</c:f>
              <c:numCache>
                <c:formatCode>_("$"* #,##0.00_);_("$"* \(#,##0.00\);_("$"* "-"??_);_(@_)</c:formatCode>
                <c:ptCount val="8"/>
                <c:pt idx="0">
                  <c:v>0.88677433890298896</c:v>
                </c:pt>
                <c:pt idx="1">
                  <c:v>1.06791636930667</c:v>
                </c:pt>
                <c:pt idx="2">
                  <c:v>1.1323976816179</c:v>
                </c:pt>
                <c:pt idx="3">
                  <c:v>1.3436669089022999</c:v>
                </c:pt>
                <c:pt idx="4">
                  <c:v>2.17359534487003</c:v>
                </c:pt>
                <c:pt idx="5">
                  <c:v>2.7108531348064999</c:v>
                </c:pt>
                <c:pt idx="6">
                  <c:v>3.3333246410688999</c:v>
                </c:pt>
                <c:pt idx="7">
                  <c:v>#N/A</c:v>
                </c:pt>
              </c:numCache>
            </c:numRef>
          </c:val>
          <c:extLst>
            <c:ext xmlns:c16="http://schemas.microsoft.com/office/drawing/2014/chart" uri="{C3380CC4-5D6E-409C-BE32-E72D297353CC}">
              <c16:uniqueId val="{00000002-EBB0-F34E-8BEA-846BE364E233}"/>
            </c:ext>
          </c:extLst>
        </c:ser>
        <c:ser>
          <c:idx val="2"/>
          <c:order val="1"/>
          <c:tx>
            <c:strRef>
              <c:f>Sheet1!$D$1</c:f>
              <c:strCache>
                <c:ptCount val="1"/>
                <c:pt idx="0">
                  <c:v>Estimated U.S. net price per unit</c:v>
                </c:pt>
              </c:strCache>
            </c:strRef>
          </c:tx>
          <c:spPr>
            <a:solidFill>
              <a:schemeClr val="bg2">
                <a:lumMod val="75000"/>
              </a:schemeClr>
            </a:solidFill>
            <a:ln>
              <a:noFill/>
            </a:ln>
            <a:effectLst/>
          </c:spPr>
          <c:invertIfNegative val="0"/>
          <c:dPt>
            <c:idx val="7"/>
            <c:invertIfNegative val="0"/>
            <c:bubble3D val="0"/>
            <c:spPr>
              <a:solidFill>
                <a:schemeClr val="bg2">
                  <a:lumMod val="75000"/>
                </a:schemeClr>
              </a:solidFill>
              <a:ln>
                <a:noFill/>
              </a:ln>
              <a:effectLst/>
            </c:spPr>
            <c:extLst>
              <c:ext xmlns:c16="http://schemas.microsoft.com/office/drawing/2014/chart" uri="{C3380CC4-5D6E-409C-BE32-E72D297353CC}">
                <c16:uniqueId val="{00000005-EBB0-F34E-8BEA-846BE364E23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GER</c:v>
                </c:pt>
                <c:pt idx="1">
                  <c:v>FRA</c:v>
                </c:pt>
                <c:pt idx="2">
                  <c:v>JPN</c:v>
                </c:pt>
                <c:pt idx="3">
                  <c:v>AUS</c:v>
                </c:pt>
                <c:pt idx="4">
                  <c:v>UK</c:v>
                </c:pt>
                <c:pt idx="5">
                  <c:v>SWIZ</c:v>
                </c:pt>
                <c:pt idx="6">
                  <c:v>CAN</c:v>
                </c:pt>
                <c:pt idx="7">
                  <c:v>US</c:v>
                </c:pt>
              </c:strCache>
            </c:strRef>
          </c:cat>
          <c:val>
            <c:numRef>
              <c:f>Sheet1!$D$2:$D$9</c:f>
              <c:numCache>
                <c:formatCode>General</c:formatCode>
                <c:ptCount val="8"/>
                <c:pt idx="0">
                  <c:v>#N/A</c:v>
                </c:pt>
                <c:pt idx="1">
                  <c:v>#N/A</c:v>
                </c:pt>
                <c:pt idx="2">
                  <c:v>#N/A</c:v>
                </c:pt>
                <c:pt idx="3">
                  <c:v>#N/A</c:v>
                </c:pt>
                <c:pt idx="4">
                  <c:v>#N/A</c:v>
                </c:pt>
                <c:pt idx="5">
                  <c:v>#N/A</c:v>
                </c:pt>
                <c:pt idx="6">
                  <c:v>#N/A</c:v>
                </c:pt>
                <c:pt idx="7" formatCode="_(&quot;$&quot;* #,##0.00_);_(&quot;$&quot;* \(#,##0.00\);_(&quot;$&quot;* &quot;-&quot;??_);_(@_)">
                  <c:v>9.17</c:v>
                </c:pt>
              </c:numCache>
            </c:numRef>
          </c:val>
          <c:extLst>
            <c:ext xmlns:c16="http://schemas.microsoft.com/office/drawing/2014/chart" uri="{C3380CC4-5D6E-409C-BE32-E72D297353CC}">
              <c16:uniqueId val="{00000006-EBB0-F34E-8BEA-846BE364E233}"/>
            </c:ext>
          </c:extLst>
        </c:ser>
        <c:ser>
          <c:idx val="1"/>
          <c:order val="2"/>
          <c:tx>
            <c:strRef>
              <c:f>Sheet1!$C$1</c:f>
              <c:strCache>
                <c:ptCount val="1"/>
                <c:pt idx="0">
                  <c:v>Estimated U.S. rebate</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GER</c:v>
                </c:pt>
                <c:pt idx="1">
                  <c:v>FRA</c:v>
                </c:pt>
                <c:pt idx="2">
                  <c:v>JPN</c:v>
                </c:pt>
                <c:pt idx="3">
                  <c:v>AUS</c:v>
                </c:pt>
                <c:pt idx="4">
                  <c:v>UK</c:v>
                </c:pt>
                <c:pt idx="5">
                  <c:v>SWIZ</c:v>
                </c:pt>
                <c:pt idx="6">
                  <c:v>CAN</c:v>
                </c:pt>
                <c:pt idx="7">
                  <c:v>US</c:v>
                </c:pt>
              </c:strCache>
            </c:strRef>
          </c:cat>
          <c:val>
            <c:numRef>
              <c:f>Sheet1!$C$2:$C$9</c:f>
              <c:numCache>
                <c:formatCode>_("$"* #,##0.00_);_("$"* \(#,##0.00\);_("$"* "-"??_);_(@_)</c:formatCode>
                <c:ptCount val="8"/>
                <c:pt idx="0">
                  <c:v>#N/A</c:v>
                </c:pt>
                <c:pt idx="1">
                  <c:v>#N/A</c:v>
                </c:pt>
                <c:pt idx="2">
                  <c:v>#N/A</c:v>
                </c:pt>
                <c:pt idx="3">
                  <c:v>#N/A</c:v>
                </c:pt>
                <c:pt idx="4">
                  <c:v>#N/A</c:v>
                </c:pt>
                <c:pt idx="5">
                  <c:v>#N/A</c:v>
                </c:pt>
                <c:pt idx="6">
                  <c:v>#N/A</c:v>
                </c:pt>
                <c:pt idx="7">
                  <c:v>9.17</c:v>
                </c:pt>
              </c:numCache>
            </c:numRef>
          </c:val>
          <c:extLst>
            <c:ext xmlns:c16="http://schemas.microsoft.com/office/drawing/2014/chart" uri="{C3380CC4-5D6E-409C-BE32-E72D297353CC}">
              <c16:uniqueId val="{00000003-EBB0-F34E-8BEA-846BE364E233}"/>
            </c:ext>
          </c:extLst>
        </c:ser>
        <c:dLbls>
          <c:dLblPos val="inEnd"/>
          <c:showLegendKey val="0"/>
          <c:showVal val="1"/>
          <c:showCatName val="0"/>
          <c:showSerName val="0"/>
          <c:showPercent val="0"/>
          <c:showBubbleSize val="0"/>
        </c:dLbls>
        <c:gapWidth val="30"/>
        <c:overlap val="10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_(&quot;$&quot;* #,##0.00_);_(&quot;$&quot;* \(#,##0.00\);_(&quot;$&quot;* &quot;-&quot;??_);_(@_)" sourceLinked="1"/>
        <c:majorTickMark val="none"/>
        <c:minorTickMark val="none"/>
        <c:tickLblPos val="nextTo"/>
        <c:crossAx val="1666536176"/>
        <c:crosses val="autoZero"/>
        <c:crossBetween val="between"/>
      </c:valAx>
      <c:spPr>
        <a:noFill/>
        <a:ln w="25400">
          <a:noFill/>
        </a:ln>
        <a:effectLst/>
      </c:spPr>
    </c:plotArea>
    <c:legend>
      <c:legendPos val="tr"/>
      <c:layout>
        <c:manualLayout>
          <c:xMode val="edge"/>
          <c:yMode val="edge"/>
          <c:x val="1.2646624779846045E-3"/>
          <c:y val="2.0338983050847456E-2"/>
          <c:w val="0.29871567488151435"/>
          <c:h val="0.1956241825703990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4.5039265544511202E-2"/>
          <c:w val="0.96330171227186523"/>
          <c:h val="0.83390001336067676"/>
        </c:manualLayout>
      </c:layout>
      <c:barChart>
        <c:barDir val="col"/>
        <c:grouping val="stacked"/>
        <c:varyColors val="0"/>
        <c:ser>
          <c:idx val="0"/>
          <c:order val="0"/>
          <c:tx>
            <c:strRef>
              <c:f>Sheet1!$B$1</c:f>
              <c:strCache>
                <c:ptCount val="1"/>
                <c:pt idx="0">
                  <c:v>List retail price per unit</c:v>
                </c:pt>
              </c:strCache>
            </c:strRef>
          </c:tx>
          <c:spPr>
            <a:solidFill>
              <a:srgbClr val="142B41"/>
            </a:solidFill>
            <a:ln>
              <a:noFill/>
            </a:ln>
            <a:effectLst/>
          </c:spPr>
          <c:invertIfNegative val="0"/>
          <c:dPt>
            <c:idx val="7"/>
            <c:invertIfNegative val="0"/>
            <c:bubble3D val="0"/>
            <c:spPr>
              <a:solidFill>
                <a:srgbClr val="142B41"/>
              </a:solidFill>
              <a:ln>
                <a:noFill/>
              </a:ln>
              <a:effectLst/>
            </c:spPr>
            <c:extLst>
              <c:ext xmlns:c16="http://schemas.microsoft.com/office/drawing/2014/chart" uri="{C3380CC4-5D6E-409C-BE32-E72D297353CC}">
                <c16:uniqueId val="{00000001-9BB1-884E-973C-D2F430E81866}"/>
              </c:ext>
            </c:extLst>
          </c:dPt>
          <c:dLbls>
            <c:dLbl>
              <c:idx val="0"/>
              <c:layout>
                <c:manualLayout>
                  <c:x val="-7.1936914578825137E-18"/>
                  <c:y val="-8.1142399572934742E-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AC4-416C-9CA5-7040A0994980}"/>
                </c:ext>
              </c:extLst>
            </c:dLbl>
            <c:dLbl>
              <c:idx val="1"/>
              <c:layout>
                <c:manualLayout>
                  <c:x val="-2.8774765831530055E-17"/>
                  <c:y val="-3.489123181636193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AC4-416C-9CA5-7040A099498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FRA</c:v>
                </c:pt>
                <c:pt idx="1">
                  <c:v>AUS</c:v>
                </c:pt>
                <c:pt idx="2">
                  <c:v>JPN</c:v>
                </c:pt>
                <c:pt idx="3">
                  <c:v>GER</c:v>
                </c:pt>
                <c:pt idx="4">
                  <c:v>UK</c:v>
                </c:pt>
                <c:pt idx="5">
                  <c:v>CAN</c:v>
                </c:pt>
                <c:pt idx="6">
                  <c:v>SWIZ</c:v>
                </c:pt>
                <c:pt idx="7">
                  <c:v>US</c:v>
                </c:pt>
              </c:strCache>
            </c:strRef>
          </c:cat>
          <c:val>
            <c:numRef>
              <c:f>Sheet1!$B$2:$B$9</c:f>
              <c:numCache>
                <c:formatCode>_("$"* #,##0.00_);_("$"* \(#,##0.00\);_("$"* "-"??_);_(@_)</c:formatCode>
                <c:ptCount val="8"/>
                <c:pt idx="0">
                  <c:v>1.45134819132602</c:v>
                </c:pt>
                <c:pt idx="1">
                  <c:v>1.49403462394801</c:v>
                </c:pt>
                <c:pt idx="2">
                  <c:v>2.02930300589991</c:v>
                </c:pt>
                <c:pt idx="3">
                  <c:v>2.0458369400849099</c:v>
                </c:pt>
                <c:pt idx="4">
                  <c:v>2.3897705540316099</c:v>
                </c:pt>
                <c:pt idx="5">
                  <c:v>3.03617686619274</c:v>
                </c:pt>
                <c:pt idx="6">
                  <c:v>3.16756823797621</c:v>
                </c:pt>
                <c:pt idx="7">
                  <c:v>#N/A</c:v>
                </c:pt>
              </c:numCache>
            </c:numRef>
          </c:val>
          <c:extLst>
            <c:ext xmlns:c16="http://schemas.microsoft.com/office/drawing/2014/chart" uri="{C3380CC4-5D6E-409C-BE32-E72D297353CC}">
              <c16:uniqueId val="{00000002-9BB1-884E-973C-D2F430E81866}"/>
            </c:ext>
          </c:extLst>
        </c:ser>
        <c:ser>
          <c:idx val="2"/>
          <c:order val="1"/>
          <c:tx>
            <c:strRef>
              <c:f>Sheet1!$D$1</c:f>
              <c:strCache>
                <c:ptCount val="1"/>
                <c:pt idx="0">
                  <c:v>Estimated U.S. net price per unit</c:v>
                </c:pt>
              </c:strCache>
            </c:strRef>
          </c:tx>
          <c:spPr>
            <a:solidFill>
              <a:schemeClr val="bg2">
                <a:lumMod val="75000"/>
              </a:schemeClr>
            </a:solidFill>
            <a:ln>
              <a:noFill/>
            </a:ln>
            <a:effectLst/>
          </c:spPr>
          <c:invertIfNegative val="0"/>
          <c:dPt>
            <c:idx val="7"/>
            <c:invertIfNegative val="0"/>
            <c:bubble3D val="0"/>
            <c:spPr>
              <a:solidFill>
                <a:schemeClr val="bg2">
                  <a:lumMod val="75000"/>
                </a:schemeClr>
              </a:solidFill>
              <a:ln>
                <a:noFill/>
              </a:ln>
              <a:effectLst/>
            </c:spPr>
            <c:extLst>
              <c:ext xmlns:c16="http://schemas.microsoft.com/office/drawing/2014/chart" uri="{C3380CC4-5D6E-409C-BE32-E72D297353CC}">
                <c16:uniqueId val="{00000005-9BB1-884E-973C-D2F430E81866}"/>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FRA</c:v>
                </c:pt>
                <c:pt idx="1">
                  <c:v>AUS</c:v>
                </c:pt>
                <c:pt idx="2">
                  <c:v>JPN</c:v>
                </c:pt>
                <c:pt idx="3">
                  <c:v>GER</c:v>
                </c:pt>
                <c:pt idx="4">
                  <c:v>UK</c:v>
                </c:pt>
                <c:pt idx="5">
                  <c:v>CAN</c:v>
                </c:pt>
                <c:pt idx="6">
                  <c:v>SWIZ</c:v>
                </c:pt>
                <c:pt idx="7">
                  <c:v>US</c:v>
                </c:pt>
              </c:strCache>
            </c:strRef>
          </c:cat>
          <c:val>
            <c:numRef>
              <c:f>Sheet1!$D$2:$D$9</c:f>
              <c:numCache>
                <c:formatCode>General</c:formatCode>
                <c:ptCount val="8"/>
                <c:pt idx="0">
                  <c:v>#N/A</c:v>
                </c:pt>
                <c:pt idx="1">
                  <c:v>#N/A</c:v>
                </c:pt>
                <c:pt idx="2">
                  <c:v>#N/A</c:v>
                </c:pt>
                <c:pt idx="3">
                  <c:v>#N/A</c:v>
                </c:pt>
                <c:pt idx="4">
                  <c:v>#N/A</c:v>
                </c:pt>
                <c:pt idx="5">
                  <c:v>#N/A</c:v>
                </c:pt>
                <c:pt idx="6">
                  <c:v>#N/A</c:v>
                </c:pt>
                <c:pt idx="7" formatCode="_(&quot;$&quot;* #,##0.00_);_(&quot;$&quot;* \(#,##0.00\);_(&quot;$&quot;* &quot;-&quot;??_);_(@_)">
                  <c:v>10.15</c:v>
                </c:pt>
              </c:numCache>
            </c:numRef>
          </c:val>
          <c:extLst>
            <c:ext xmlns:c16="http://schemas.microsoft.com/office/drawing/2014/chart" uri="{C3380CC4-5D6E-409C-BE32-E72D297353CC}">
              <c16:uniqueId val="{00000006-9BB1-884E-973C-D2F430E81866}"/>
            </c:ext>
          </c:extLst>
        </c:ser>
        <c:ser>
          <c:idx val="1"/>
          <c:order val="2"/>
          <c:tx>
            <c:strRef>
              <c:f>Sheet1!$C$1</c:f>
              <c:strCache>
                <c:ptCount val="1"/>
                <c:pt idx="0">
                  <c:v>Estimated U.S. rebate</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FRA</c:v>
                </c:pt>
                <c:pt idx="1">
                  <c:v>AUS</c:v>
                </c:pt>
                <c:pt idx="2">
                  <c:v>JPN</c:v>
                </c:pt>
                <c:pt idx="3">
                  <c:v>GER</c:v>
                </c:pt>
                <c:pt idx="4">
                  <c:v>UK</c:v>
                </c:pt>
                <c:pt idx="5">
                  <c:v>CAN</c:v>
                </c:pt>
                <c:pt idx="6">
                  <c:v>SWIZ</c:v>
                </c:pt>
                <c:pt idx="7">
                  <c:v>US</c:v>
                </c:pt>
              </c:strCache>
            </c:strRef>
          </c:cat>
          <c:val>
            <c:numRef>
              <c:f>Sheet1!$C$2:$C$9</c:f>
              <c:numCache>
                <c:formatCode>_("$"* #,##0.00_);_("$"* \(#,##0.00\);_("$"* "-"??_);_(@_)</c:formatCode>
                <c:ptCount val="8"/>
                <c:pt idx="0">
                  <c:v>#N/A</c:v>
                </c:pt>
                <c:pt idx="1">
                  <c:v>#N/A</c:v>
                </c:pt>
                <c:pt idx="2">
                  <c:v>#N/A</c:v>
                </c:pt>
                <c:pt idx="3">
                  <c:v>#N/A</c:v>
                </c:pt>
                <c:pt idx="4">
                  <c:v>#N/A</c:v>
                </c:pt>
                <c:pt idx="5">
                  <c:v>#N/A</c:v>
                </c:pt>
                <c:pt idx="6">
                  <c:v>#N/A</c:v>
                </c:pt>
                <c:pt idx="7">
                  <c:v>10.15</c:v>
                </c:pt>
              </c:numCache>
            </c:numRef>
          </c:val>
          <c:extLst>
            <c:ext xmlns:c16="http://schemas.microsoft.com/office/drawing/2014/chart" uri="{C3380CC4-5D6E-409C-BE32-E72D297353CC}">
              <c16:uniqueId val="{00000003-9BB1-884E-973C-D2F430E81866}"/>
            </c:ext>
          </c:extLst>
        </c:ser>
        <c:dLbls>
          <c:dLblPos val="inEnd"/>
          <c:showLegendKey val="0"/>
          <c:showVal val="1"/>
          <c:showCatName val="0"/>
          <c:showSerName val="0"/>
          <c:showPercent val="0"/>
          <c:showBubbleSize val="0"/>
        </c:dLbls>
        <c:gapWidth val="30"/>
        <c:overlap val="10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_(&quot;$&quot;* #,##0.00_);_(&quot;$&quot;* \(#,##0.00\);_(&quot;$&quot;* &quot;-&quot;??_);_(@_)" sourceLinked="1"/>
        <c:majorTickMark val="none"/>
        <c:minorTickMark val="none"/>
        <c:tickLblPos val="nextTo"/>
        <c:crossAx val="1666536176"/>
        <c:crosses val="autoZero"/>
        <c:crossBetween val="between"/>
      </c:valAx>
      <c:spPr>
        <a:noFill/>
        <a:ln w="25400">
          <a:noFill/>
        </a:ln>
        <a:effectLst/>
      </c:spPr>
    </c:plotArea>
    <c:legend>
      <c:legendPos val="tr"/>
      <c:layout>
        <c:manualLayout>
          <c:xMode val="edge"/>
          <c:yMode val="edge"/>
          <c:x val="1.2646624779846045E-3"/>
          <c:y val="2.0338983050847456E-2"/>
          <c:w val="0.29871567488151435"/>
          <c:h val="0.1956241825703990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4.5039265544511202E-2"/>
          <c:w val="0.96330171227186523"/>
          <c:h val="0.83390001336067676"/>
        </c:manualLayout>
      </c:layout>
      <c:barChart>
        <c:barDir val="col"/>
        <c:grouping val="stacked"/>
        <c:varyColors val="0"/>
        <c:ser>
          <c:idx val="0"/>
          <c:order val="0"/>
          <c:tx>
            <c:strRef>
              <c:f>Sheet1!$B$1</c:f>
              <c:strCache>
                <c:ptCount val="1"/>
                <c:pt idx="0">
                  <c:v>List retail price per unit</c:v>
                </c:pt>
              </c:strCache>
            </c:strRef>
          </c:tx>
          <c:spPr>
            <a:solidFill>
              <a:srgbClr val="142B41"/>
            </a:solidFill>
            <a:ln>
              <a:noFill/>
            </a:ln>
            <a:effectLst/>
          </c:spPr>
          <c:invertIfNegative val="0"/>
          <c:dPt>
            <c:idx val="7"/>
            <c:invertIfNegative val="0"/>
            <c:bubble3D val="0"/>
            <c:spPr>
              <a:solidFill>
                <a:srgbClr val="142B41"/>
              </a:solidFill>
              <a:ln>
                <a:noFill/>
              </a:ln>
              <a:effectLst/>
            </c:spPr>
            <c:extLst>
              <c:ext xmlns:c16="http://schemas.microsoft.com/office/drawing/2014/chart" uri="{C3380CC4-5D6E-409C-BE32-E72D297353CC}">
                <c16:uniqueId val="{00000001-7A1C-5C44-89D5-898DD1140C31}"/>
              </c:ext>
            </c:extLst>
          </c:dPt>
          <c:dLbls>
            <c:dLbl>
              <c:idx val="0"/>
              <c:layout>
                <c:manualLayout>
                  <c:x val="-7.1936914578825137E-18"/>
                  <c:y val="-3.460296276524756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264-4920-B610-E39ACD17D932}"/>
                </c:ext>
              </c:extLst>
            </c:dLbl>
            <c:dLbl>
              <c:idx val="1"/>
              <c:layout>
                <c:manualLayout>
                  <c:x val="-2.8774765831530055E-17"/>
                  <c:y val="-2.780461764313359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264-4920-B610-E39ACD17D932}"/>
                </c:ext>
              </c:extLst>
            </c:dLbl>
            <c:dLbl>
              <c:idx val="2"/>
              <c:layout>
                <c:manualLayout>
                  <c:x val="0"/>
                  <c:y val="1.327906045642599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264-4920-B610-E39ACD17D93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AUS</c:v>
                </c:pt>
                <c:pt idx="1">
                  <c:v>FRA</c:v>
                </c:pt>
                <c:pt idx="2">
                  <c:v>GER</c:v>
                </c:pt>
                <c:pt idx="3">
                  <c:v>JPN</c:v>
                </c:pt>
                <c:pt idx="4">
                  <c:v>UK</c:v>
                </c:pt>
                <c:pt idx="5">
                  <c:v>CAN</c:v>
                </c:pt>
                <c:pt idx="6">
                  <c:v>SWIZ</c:v>
                </c:pt>
                <c:pt idx="7">
                  <c:v>US</c:v>
                </c:pt>
              </c:strCache>
            </c:strRef>
          </c:cat>
          <c:val>
            <c:numRef>
              <c:f>Sheet1!$B$2:$B$9</c:f>
              <c:numCache>
                <c:formatCode>_("$"* #,##0.00_);_("$"* \(#,##0.00\);_("$"* "-"??_);_(@_)</c:formatCode>
                <c:ptCount val="8"/>
                <c:pt idx="0">
                  <c:v>1.49576304496681</c:v>
                </c:pt>
                <c:pt idx="1">
                  <c:v>1.53652618201222</c:v>
                </c:pt>
                <c:pt idx="2">
                  <c:v>1.7828679641804299</c:v>
                </c:pt>
                <c:pt idx="3">
                  <c:v>2.0163925838620398</c:v>
                </c:pt>
                <c:pt idx="4">
                  <c:v>2.3884056368700199</c:v>
                </c:pt>
                <c:pt idx="5">
                  <c:v>2.9413641284655201</c:v>
                </c:pt>
                <c:pt idx="6">
                  <c:v>3.0511168464040002</c:v>
                </c:pt>
                <c:pt idx="7">
                  <c:v>#N/A</c:v>
                </c:pt>
              </c:numCache>
            </c:numRef>
          </c:val>
          <c:extLst>
            <c:ext xmlns:c16="http://schemas.microsoft.com/office/drawing/2014/chart" uri="{C3380CC4-5D6E-409C-BE32-E72D297353CC}">
              <c16:uniqueId val="{00000002-7A1C-5C44-89D5-898DD1140C31}"/>
            </c:ext>
          </c:extLst>
        </c:ser>
        <c:ser>
          <c:idx val="2"/>
          <c:order val="1"/>
          <c:tx>
            <c:strRef>
              <c:f>Sheet1!$D$1</c:f>
              <c:strCache>
                <c:ptCount val="1"/>
                <c:pt idx="0">
                  <c:v>Estimated U.S. net price per unit</c:v>
                </c:pt>
              </c:strCache>
            </c:strRef>
          </c:tx>
          <c:spPr>
            <a:solidFill>
              <a:schemeClr val="bg2">
                <a:lumMod val="75000"/>
              </a:schemeClr>
            </a:solidFill>
            <a:ln>
              <a:noFill/>
            </a:ln>
            <a:effectLst/>
          </c:spPr>
          <c:invertIfNegative val="0"/>
          <c:dPt>
            <c:idx val="7"/>
            <c:invertIfNegative val="0"/>
            <c:bubble3D val="0"/>
            <c:spPr>
              <a:solidFill>
                <a:schemeClr val="bg2">
                  <a:lumMod val="75000"/>
                </a:schemeClr>
              </a:solidFill>
              <a:ln>
                <a:noFill/>
              </a:ln>
              <a:effectLst/>
            </c:spPr>
            <c:extLst>
              <c:ext xmlns:c16="http://schemas.microsoft.com/office/drawing/2014/chart" uri="{C3380CC4-5D6E-409C-BE32-E72D297353CC}">
                <c16:uniqueId val="{00000005-7A1C-5C44-89D5-898DD1140C3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FRA</c:v>
                </c:pt>
                <c:pt idx="2">
                  <c:v>GER</c:v>
                </c:pt>
                <c:pt idx="3">
                  <c:v>JPN</c:v>
                </c:pt>
                <c:pt idx="4">
                  <c:v>UK</c:v>
                </c:pt>
                <c:pt idx="5">
                  <c:v>CAN</c:v>
                </c:pt>
                <c:pt idx="6">
                  <c:v>SWIZ</c:v>
                </c:pt>
                <c:pt idx="7">
                  <c:v>US</c:v>
                </c:pt>
              </c:strCache>
            </c:strRef>
          </c:cat>
          <c:val>
            <c:numRef>
              <c:f>Sheet1!$D$2:$D$9</c:f>
              <c:numCache>
                <c:formatCode>General</c:formatCode>
                <c:ptCount val="8"/>
                <c:pt idx="0">
                  <c:v>#N/A</c:v>
                </c:pt>
                <c:pt idx="1">
                  <c:v>#N/A</c:v>
                </c:pt>
                <c:pt idx="2">
                  <c:v>#N/A</c:v>
                </c:pt>
                <c:pt idx="3">
                  <c:v>#N/A</c:v>
                </c:pt>
                <c:pt idx="4">
                  <c:v>#N/A</c:v>
                </c:pt>
                <c:pt idx="5">
                  <c:v>#N/A</c:v>
                </c:pt>
                <c:pt idx="6">
                  <c:v>#N/A</c:v>
                </c:pt>
                <c:pt idx="7" formatCode="_(&quot;$&quot;* #,##0.00_);_(&quot;$&quot;* \(#,##0.00\);_(&quot;$&quot;* &quot;-&quot;??_);_(@_)">
                  <c:v>11.05</c:v>
                </c:pt>
              </c:numCache>
            </c:numRef>
          </c:val>
          <c:extLst>
            <c:ext xmlns:c16="http://schemas.microsoft.com/office/drawing/2014/chart" uri="{C3380CC4-5D6E-409C-BE32-E72D297353CC}">
              <c16:uniqueId val="{00000006-7A1C-5C44-89D5-898DD1140C31}"/>
            </c:ext>
          </c:extLst>
        </c:ser>
        <c:ser>
          <c:idx val="1"/>
          <c:order val="2"/>
          <c:tx>
            <c:strRef>
              <c:f>Sheet1!$C$1</c:f>
              <c:strCache>
                <c:ptCount val="1"/>
                <c:pt idx="0">
                  <c:v>Estimated U.S. rebate</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FRA</c:v>
                </c:pt>
                <c:pt idx="2">
                  <c:v>GER</c:v>
                </c:pt>
                <c:pt idx="3">
                  <c:v>JPN</c:v>
                </c:pt>
                <c:pt idx="4">
                  <c:v>UK</c:v>
                </c:pt>
                <c:pt idx="5">
                  <c:v>CAN</c:v>
                </c:pt>
                <c:pt idx="6">
                  <c:v>SWIZ</c:v>
                </c:pt>
                <c:pt idx="7">
                  <c:v>US</c:v>
                </c:pt>
              </c:strCache>
            </c:strRef>
          </c:cat>
          <c:val>
            <c:numRef>
              <c:f>Sheet1!$C$2:$C$9</c:f>
              <c:numCache>
                <c:formatCode>_("$"* #,##0.00_);_("$"* \(#,##0.00\);_("$"* "-"??_);_(@_)</c:formatCode>
                <c:ptCount val="8"/>
                <c:pt idx="0">
                  <c:v>#N/A</c:v>
                </c:pt>
                <c:pt idx="1">
                  <c:v>#N/A</c:v>
                </c:pt>
                <c:pt idx="2">
                  <c:v>#N/A</c:v>
                </c:pt>
                <c:pt idx="3">
                  <c:v>#N/A</c:v>
                </c:pt>
                <c:pt idx="4">
                  <c:v>#N/A</c:v>
                </c:pt>
                <c:pt idx="5">
                  <c:v>#N/A</c:v>
                </c:pt>
                <c:pt idx="6">
                  <c:v>#N/A</c:v>
                </c:pt>
                <c:pt idx="7">
                  <c:v>11.05</c:v>
                </c:pt>
              </c:numCache>
            </c:numRef>
          </c:val>
          <c:extLst>
            <c:ext xmlns:c16="http://schemas.microsoft.com/office/drawing/2014/chart" uri="{C3380CC4-5D6E-409C-BE32-E72D297353CC}">
              <c16:uniqueId val="{00000003-7A1C-5C44-89D5-898DD1140C31}"/>
            </c:ext>
          </c:extLst>
        </c:ser>
        <c:dLbls>
          <c:dLblPos val="inEnd"/>
          <c:showLegendKey val="0"/>
          <c:showVal val="1"/>
          <c:showCatName val="0"/>
          <c:showSerName val="0"/>
          <c:showPercent val="0"/>
          <c:showBubbleSize val="0"/>
        </c:dLbls>
        <c:gapWidth val="30"/>
        <c:overlap val="10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_(&quot;$&quot;* #,##0.00_);_(&quot;$&quot;* \(#,##0.00\);_(&quot;$&quot;* &quot;-&quot;??_);_(@_)" sourceLinked="1"/>
        <c:majorTickMark val="none"/>
        <c:minorTickMark val="none"/>
        <c:tickLblPos val="nextTo"/>
        <c:crossAx val="1666536176"/>
        <c:crosses val="autoZero"/>
        <c:crossBetween val="between"/>
      </c:valAx>
      <c:spPr>
        <a:noFill/>
        <a:ln w="25400">
          <a:noFill/>
        </a:ln>
        <a:effectLst/>
      </c:spPr>
    </c:plotArea>
    <c:legend>
      <c:legendPos val="tr"/>
      <c:layout>
        <c:manualLayout>
          <c:xMode val="edge"/>
          <c:yMode val="edge"/>
          <c:x val="1.2646624779846045E-3"/>
          <c:y val="2.0338983050847456E-2"/>
          <c:w val="0.29871567488151435"/>
          <c:h val="0.1956241825703990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4.5039265544511202E-2"/>
          <c:w val="0.96330171227186523"/>
          <c:h val="0.83390001336067676"/>
        </c:manualLayout>
      </c:layout>
      <c:barChart>
        <c:barDir val="col"/>
        <c:grouping val="stacked"/>
        <c:varyColors val="0"/>
        <c:ser>
          <c:idx val="0"/>
          <c:order val="0"/>
          <c:tx>
            <c:strRef>
              <c:f>Sheet1!$B$1</c:f>
              <c:strCache>
                <c:ptCount val="1"/>
                <c:pt idx="0">
                  <c:v>List retail price per unit</c:v>
                </c:pt>
              </c:strCache>
            </c:strRef>
          </c:tx>
          <c:spPr>
            <a:solidFill>
              <a:srgbClr val="142B41"/>
            </a:solidFill>
            <a:ln>
              <a:noFill/>
            </a:ln>
            <a:effectLst/>
          </c:spPr>
          <c:invertIfNegative val="0"/>
          <c:dPt>
            <c:idx val="7"/>
            <c:invertIfNegative val="0"/>
            <c:bubble3D val="0"/>
            <c:spPr>
              <a:solidFill>
                <a:srgbClr val="142B41"/>
              </a:solidFill>
              <a:ln>
                <a:noFill/>
              </a:ln>
              <a:effectLst/>
            </c:spPr>
            <c:extLst>
              <c:ext xmlns:c16="http://schemas.microsoft.com/office/drawing/2014/chart" uri="{C3380CC4-5D6E-409C-BE32-E72D297353CC}">
                <c16:uniqueId val="{00000001-FB95-3F40-8A89-97E778BC2C48}"/>
              </c:ext>
            </c:extLst>
          </c:dPt>
          <c:dLbls>
            <c:dLbl>
              <c:idx val="0"/>
              <c:layout>
                <c:manualLayout>
                  <c:x val="1.569550813095301E-3"/>
                  <c:y val="-7.0826104364085565E-4"/>
                </c:manualLayout>
              </c:layout>
              <c:numFmt formatCode="&quot;$&quot;#,##0.0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5.6417565770049437E-2"/>
                      <c:h val="0.10427118644067795"/>
                    </c:manualLayout>
                  </c15:layout>
                </c:ext>
                <c:ext xmlns:c16="http://schemas.microsoft.com/office/drawing/2014/chart" uri="{C3380CC4-5D6E-409C-BE32-E72D297353CC}">
                  <c16:uniqueId val="{00000004-D039-46FD-9268-106722AB60C4}"/>
                </c:ext>
              </c:extLst>
            </c:dLbl>
            <c:dLbl>
              <c:idx val="1"/>
              <c:layout>
                <c:manualLayout>
                  <c:x val="0"/>
                  <c:y val="-4.118243694114506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039-46FD-9268-106722AB60C4}"/>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AUS</c:v>
                </c:pt>
                <c:pt idx="1">
                  <c:v>FRA</c:v>
                </c:pt>
                <c:pt idx="2">
                  <c:v>UK</c:v>
                </c:pt>
                <c:pt idx="3">
                  <c:v>CAN</c:v>
                </c:pt>
                <c:pt idx="4">
                  <c:v>GER</c:v>
                </c:pt>
                <c:pt idx="5">
                  <c:v>JPN</c:v>
                </c:pt>
                <c:pt idx="6">
                  <c:v>SWIZ</c:v>
                </c:pt>
                <c:pt idx="7">
                  <c:v>US</c:v>
                </c:pt>
              </c:strCache>
            </c:strRef>
          </c:cat>
          <c:val>
            <c:numRef>
              <c:f>Sheet1!$B$2:$B$9</c:f>
              <c:numCache>
                <c:formatCode>_("$"* #,##0.00_);_("$"* \(#,##0.00\);_("$"* "-"??_);_(@_)</c:formatCode>
                <c:ptCount val="8"/>
                <c:pt idx="0">
                  <c:v>2.2576767374188602</c:v>
                </c:pt>
                <c:pt idx="1">
                  <c:v>2.6213803114108298</c:v>
                </c:pt>
                <c:pt idx="2">
                  <c:v>3.3053572852388302</c:v>
                </c:pt>
                <c:pt idx="3">
                  <c:v>4.0067059176738198</c:v>
                </c:pt>
                <c:pt idx="4">
                  <c:v>4.1073566856988402</c:v>
                </c:pt>
                <c:pt idx="5">
                  <c:v>4.3368445927276902</c:v>
                </c:pt>
                <c:pt idx="6">
                  <c:v>5.3644800763680296</c:v>
                </c:pt>
                <c:pt idx="7">
                  <c:v>#N/A</c:v>
                </c:pt>
              </c:numCache>
            </c:numRef>
          </c:val>
          <c:extLst>
            <c:ext xmlns:c16="http://schemas.microsoft.com/office/drawing/2014/chart" uri="{C3380CC4-5D6E-409C-BE32-E72D297353CC}">
              <c16:uniqueId val="{00000002-FB95-3F40-8A89-97E778BC2C48}"/>
            </c:ext>
          </c:extLst>
        </c:ser>
        <c:ser>
          <c:idx val="2"/>
          <c:order val="1"/>
          <c:tx>
            <c:strRef>
              <c:f>Sheet1!$D$1</c:f>
              <c:strCache>
                <c:ptCount val="1"/>
                <c:pt idx="0">
                  <c:v>Estimated U.S. net price per unit</c:v>
                </c:pt>
              </c:strCache>
            </c:strRef>
          </c:tx>
          <c:spPr>
            <a:solidFill>
              <a:schemeClr val="bg2">
                <a:lumMod val="75000"/>
              </a:schemeClr>
            </a:solidFill>
            <a:ln>
              <a:noFill/>
            </a:ln>
            <a:effectLst/>
          </c:spPr>
          <c:invertIfNegative val="0"/>
          <c:dPt>
            <c:idx val="7"/>
            <c:invertIfNegative val="0"/>
            <c:bubble3D val="0"/>
            <c:spPr>
              <a:solidFill>
                <a:schemeClr val="bg2">
                  <a:lumMod val="75000"/>
                </a:schemeClr>
              </a:solidFill>
              <a:ln>
                <a:noFill/>
              </a:ln>
              <a:effectLst/>
            </c:spPr>
            <c:extLst>
              <c:ext xmlns:c16="http://schemas.microsoft.com/office/drawing/2014/chart" uri="{C3380CC4-5D6E-409C-BE32-E72D297353CC}">
                <c16:uniqueId val="{00000005-FB95-3F40-8A89-97E778BC2C4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FRA</c:v>
                </c:pt>
                <c:pt idx="2">
                  <c:v>UK</c:v>
                </c:pt>
                <c:pt idx="3">
                  <c:v>CAN</c:v>
                </c:pt>
                <c:pt idx="4">
                  <c:v>GER</c:v>
                </c:pt>
                <c:pt idx="5">
                  <c:v>JPN</c:v>
                </c:pt>
                <c:pt idx="6">
                  <c:v>SWIZ</c:v>
                </c:pt>
                <c:pt idx="7">
                  <c:v>US</c:v>
                </c:pt>
              </c:strCache>
            </c:strRef>
          </c:cat>
          <c:val>
            <c:numRef>
              <c:f>Sheet1!$D$2:$D$9</c:f>
              <c:numCache>
                <c:formatCode>General</c:formatCode>
                <c:ptCount val="8"/>
                <c:pt idx="0">
                  <c:v>#N/A</c:v>
                </c:pt>
                <c:pt idx="1">
                  <c:v>#N/A</c:v>
                </c:pt>
                <c:pt idx="2">
                  <c:v>#N/A</c:v>
                </c:pt>
                <c:pt idx="3">
                  <c:v>#N/A</c:v>
                </c:pt>
                <c:pt idx="4">
                  <c:v>#N/A</c:v>
                </c:pt>
                <c:pt idx="5">
                  <c:v>#N/A</c:v>
                </c:pt>
                <c:pt idx="6">
                  <c:v>#N/A</c:v>
                </c:pt>
                <c:pt idx="7" formatCode="_(&quot;$&quot;* #,##0.00_);_(&quot;$&quot;* \(#,##0.00\);_(&quot;$&quot;* &quot;-&quot;??_);_(@_)">
                  <c:v>19.86</c:v>
                </c:pt>
              </c:numCache>
            </c:numRef>
          </c:val>
          <c:extLst>
            <c:ext xmlns:c16="http://schemas.microsoft.com/office/drawing/2014/chart" uri="{C3380CC4-5D6E-409C-BE32-E72D297353CC}">
              <c16:uniqueId val="{00000006-FB95-3F40-8A89-97E778BC2C48}"/>
            </c:ext>
          </c:extLst>
        </c:ser>
        <c:ser>
          <c:idx val="1"/>
          <c:order val="2"/>
          <c:tx>
            <c:strRef>
              <c:f>Sheet1!$C$1</c:f>
              <c:strCache>
                <c:ptCount val="1"/>
                <c:pt idx="0">
                  <c:v>Estimated U.S. rebate</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FRA</c:v>
                </c:pt>
                <c:pt idx="2">
                  <c:v>UK</c:v>
                </c:pt>
                <c:pt idx="3">
                  <c:v>CAN</c:v>
                </c:pt>
                <c:pt idx="4">
                  <c:v>GER</c:v>
                </c:pt>
                <c:pt idx="5">
                  <c:v>JPN</c:v>
                </c:pt>
                <c:pt idx="6">
                  <c:v>SWIZ</c:v>
                </c:pt>
                <c:pt idx="7">
                  <c:v>US</c:v>
                </c:pt>
              </c:strCache>
            </c:strRef>
          </c:cat>
          <c:val>
            <c:numRef>
              <c:f>Sheet1!$C$2:$C$9</c:f>
              <c:numCache>
                <c:formatCode>_("$"* #,##0.00_);_("$"* \(#,##0.00\);_("$"* "-"??_);_(@_)</c:formatCode>
                <c:ptCount val="8"/>
                <c:pt idx="0">
                  <c:v>#N/A</c:v>
                </c:pt>
                <c:pt idx="1">
                  <c:v>#N/A</c:v>
                </c:pt>
                <c:pt idx="2">
                  <c:v>#N/A</c:v>
                </c:pt>
                <c:pt idx="3">
                  <c:v>#N/A</c:v>
                </c:pt>
                <c:pt idx="4">
                  <c:v>#N/A</c:v>
                </c:pt>
                <c:pt idx="5">
                  <c:v>#N/A</c:v>
                </c:pt>
                <c:pt idx="6">
                  <c:v>#N/A</c:v>
                </c:pt>
                <c:pt idx="7">
                  <c:v>19.86</c:v>
                </c:pt>
              </c:numCache>
            </c:numRef>
          </c:val>
          <c:extLst>
            <c:ext xmlns:c16="http://schemas.microsoft.com/office/drawing/2014/chart" uri="{C3380CC4-5D6E-409C-BE32-E72D297353CC}">
              <c16:uniqueId val="{00000003-FB95-3F40-8A89-97E778BC2C48}"/>
            </c:ext>
          </c:extLst>
        </c:ser>
        <c:dLbls>
          <c:dLblPos val="inEnd"/>
          <c:showLegendKey val="0"/>
          <c:showVal val="1"/>
          <c:showCatName val="0"/>
          <c:showSerName val="0"/>
          <c:showPercent val="0"/>
          <c:showBubbleSize val="0"/>
        </c:dLbls>
        <c:gapWidth val="30"/>
        <c:overlap val="10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_(&quot;$&quot;* #,##0.00_);_(&quot;$&quot;* \(#,##0.00\);_(&quot;$&quot;* &quot;-&quot;??_);_(@_)" sourceLinked="1"/>
        <c:majorTickMark val="none"/>
        <c:minorTickMark val="none"/>
        <c:tickLblPos val="nextTo"/>
        <c:crossAx val="1666536176"/>
        <c:crosses val="autoZero"/>
        <c:crossBetween val="between"/>
      </c:valAx>
      <c:spPr>
        <a:noFill/>
        <a:ln w="25400">
          <a:noFill/>
        </a:ln>
        <a:effectLst/>
      </c:spPr>
    </c:plotArea>
    <c:legend>
      <c:legendPos val="tr"/>
      <c:layout>
        <c:manualLayout>
          <c:xMode val="edge"/>
          <c:yMode val="edge"/>
          <c:x val="1.2646624779846045E-3"/>
          <c:y val="2.0338983050847456E-2"/>
          <c:w val="0.29871567488151435"/>
          <c:h val="0.1956241825703990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4.5039265544511202E-2"/>
          <c:w val="0.96330171227186523"/>
          <c:h val="0.83390001336067676"/>
        </c:manualLayout>
      </c:layout>
      <c:barChart>
        <c:barDir val="col"/>
        <c:grouping val="stacked"/>
        <c:varyColors val="0"/>
        <c:ser>
          <c:idx val="0"/>
          <c:order val="0"/>
          <c:tx>
            <c:strRef>
              <c:f>Sheet1!$B$1</c:f>
              <c:strCache>
                <c:ptCount val="1"/>
                <c:pt idx="0">
                  <c:v>List retail price per unit</c:v>
                </c:pt>
              </c:strCache>
            </c:strRef>
          </c:tx>
          <c:spPr>
            <a:solidFill>
              <a:srgbClr val="142B41"/>
            </a:solidFill>
            <a:ln>
              <a:noFill/>
            </a:ln>
            <a:effectLst/>
          </c:spPr>
          <c:invertIfNegative val="0"/>
          <c:dPt>
            <c:idx val="7"/>
            <c:invertIfNegative val="0"/>
            <c:bubble3D val="0"/>
            <c:spPr>
              <a:pattFill prst="wdUpDiag">
                <a:fgClr>
                  <a:srgbClr val="142B41"/>
                </a:fgClr>
                <a:bgClr>
                  <a:schemeClr val="bg1"/>
                </a:bgClr>
              </a:pattFill>
              <a:ln>
                <a:noFill/>
              </a:ln>
              <a:effectLst/>
            </c:spPr>
            <c:extLst>
              <c:ext xmlns:c16="http://schemas.microsoft.com/office/drawing/2014/chart" uri="{C3380CC4-5D6E-409C-BE32-E72D297353CC}">
                <c16:uniqueId val="{00000001-6ECA-2341-ABEB-186C904A2A7C}"/>
              </c:ext>
            </c:extLst>
          </c:dPt>
          <c:dLbls>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AUS</c:v>
                </c:pt>
                <c:pt idx="1">
                  <c:v>JPN</c:v>
                </c:pt>
                <c:pt idx="2">
                  <c:v>CAN</c:v>
                </c:pt>
                <c:pt idx="3">
                  <c:v>FRA</c:v>
                </c:pt>
                <c:pt idx="4">
                  <c:v>UK</c:v>
                </c:pt>
                <c:pt idx="5">
                  <c:v>GER</c:v>
                </c:pt>
                <c:pt idx="6">
                  <c:v>SWIZ</c:v>
                </c:pt>
                <c:pt idx="7">
                  <c:v>US</c:v>
                </c:pt>
              </c:strCache>
            </c:strRef>
          </c:cat>
          <c:val>
            <c:numRef>
              <c:f>Sheet1!$B$2:$B$9</c:f>
              <c:numCache>
                <c:formatCode>_("$"* #,##0.00_);_("$"* \(#,##0.00\);_("$"* "-"??_);_(@_)</c:formatCode>
                <c:ptCount val="8"/>
                <c:pt idx="0">
                  <c:v>89.676362317450995</c:v>
                </c:pt>
                <c:pt idx="1">
                  <c:v>92.069495451482396</c:v>
                </c:pt>
                <c:pt idx="2">
                  <c:v>97.286604340367504</c:v>
                </c:pt>
                <c:pt idx="3">
                  <c:v>162.36809816624699</c:v>
                </c:pt>
                <c:pt idx="4">
                  <c:v>187.011169443841</c:v>
                </c:pt>
                <c:pt idx="5">
                  <c:v>187.851326475115</c:v>
                </c:pt>
                <c:pt idx="6">
                  <c:v>325.90961629206998</c:v>
                </c:pt>
                <c:pt idx="7">
                  <c:v>#N/A</c:v>
                </c:pt>
              </c:numCache>
            </c:numRef>
          </c:val>
          <c:extLst>
            <c:ext xmlns:c16="http://schemas.microsoft.com/office/drawing/2014/chart" uri="{C3380CC4-5D6E-409C-BE32-E72D297353CC}">
              <c16:uniqueId val="{00000002-6ECA-2341-ABEB-186C904A2A7C}"/>
            </c:ext>
          </c:extLst>
        </c:ser>
        <c:ser>
          <c:idx val="2"/>
          <c:order val="1"/>
          <c:tx>
            <c:strRef>
              <c:f>Sheet1!$D$1</c:f>
              <c:strCache>
                <c:ptCount val="1"/>
                <c:pt idx="0">
                  <c:v>Estimated. U.S. net price per unit</c:v>
                </c:pt>
              </c:strCache>
            </c:strRef>
          </c:tx>
          <c:spPr>
            <a:solidFill>
              <a:schemeClr val="bg2">
                <a:lumMod val="75000"/>
              </a:schemeClr>
            </a:solidFill>
            <a:ln>
              <a:noFill/>
            </a:ln>
            <a:effectLst/>
          </c:spPr>
          <c:invertIfNegative val="0"/>
          <c:dPt>
            <c:idx val="7"/>
            <c:invertIfNegative val="0"/>
            <c:bubble3D val="0"/>
            <c:spPr>
              <a:solidFill>
                <a:schemeClr val="bg2">
                  <a:lumMod val="75000"/>
                </a:schemeClr>
              </a:solidFill>
              <a:ln>
                <a:noFill/>
              </a:ln>
              <a:effectLst/>
            </c:spPr>
            <c:extLst>
              <c:ext xmlns:c16="http://schemas.microsoft.com/office/drawing/2014/chart" uri="{C3380CC4-5D6E-409C-BE32-E72D297353CC}">
                <c16:uniqueId val="{00000007-6ECA-2341-ABEB-186C904A2A7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JPN</c:v>
                </c:pt>
                <c:pt idx="2">
                  <c:v>CAN</c:v>
                </c:pt>
                <c:pt idx="3">
                  <c:v>FRA</c:v>
                </c:pt>
                <c:pt idx="4">
                  <c:v>UK</c:v>
                </c:pt>
                <c:pt idx="5">
                  <c:v>GER</c:v>
                </c:pt>
                <c:pt idx="6">
                  <c:v>SWIZ</c:v>
                </c:pt>
                <c:pt idx="7">
                  <c:v>US</c:v>
                </c:pt>
              </c:strCache>
            </c:strRef>
          </c:cat>
          <c:val>
            <c:numRef>
              <c:f>Sheet1!$D$2:$D$9</c:f>
              <c:numCache>
                <c:formatCode>General</c:formatCode>
                <c:ptCount val="8"/>
                <c:pt idx="0">
                  <c:v>#N/A</c:v>
                </c:pt>
                <c:pt idx="1">
                  <c:v>#N/A</c:v>
                </c:pt>
                <c:pt idx="2">
                  <c:v>#N/A</c:v>
                </c:pt>
                <c:pt idx="3">
                  <c:v>#N/A</c:v>
                </c:pt>
                <c:pt idx="4">
                  <c:v>#N/A</c:v>
                </c:pt>
                <c:pt idx="5">
                  <c:v>#N/A</c:v>
                </c:pt>
                <c:pt idx="6">
                  <c:v>#N/A</c:v>
                </c:pt>
                <c:pt idx="7" formatCode="_(&quot;$&quot;* #,##0.00_);_(&quot;$&quot;* \(#,##0.00\);_(&quot;$&quot;* &quot;-&quot;??_);_(@_)">
                  <c:v>436.54</c:v>
                </c:pt>
              </c:numCache>
            </c:numRef>
          </c:val>
          <c:extLst>
            <c:ext xmlns:c16="http://schemas.microsoft.com/office/drawing/2014/chart" uri="{C3380CC4-5D6E-409C-BE32-E72D297353CC}">
              <c16:uniqueId val="{00000008-6ECA-2341-ABEB-186C904A2A7C}"/>
            </c:ext>
          </c:extLst>
        </c:ser>
        <c:ser>
          <c:idx val="1"/>
          <c:order val="2"/>
          <c:tx>
            <c:strRef>
              <c:f>Sheet1!$C$1</c:f>
              <c:strCache>
                <c:ptCount val="1"/>
                <c:pt idx="0">
                  <c:v>Estimated U.S. rebate</c:v>
                </c:pt>
              </c:strCache>
            </c:strRef>
          </c:tx>
          <c:spPr>
            <a:solidFill>
              <a:schemeClr val="bg2">
                <a:lumMod val="40000"/>
                <a:lumOff val="60000"/>
              </a:schemeClr>
            </a:solidFill>
            <a:ln>
              <a:noFill/>
            </a:ln>
            <a:effectLst/>
          </c:spPr>
          <c:invertIfNegative val="0"/>
          <c:dPt>
            <c:idx val="7"/>
            <c:invertIfNegative val="0"/>
            <c:bubble3D val="0"/>
            <c:spPr>
              <a:solidFill>
                <a:schemeClr val="bg2">
                  <a:lumMod val="40000"/>
                  <a:lumOff val="60000"/>
                </a:schemeClr>
              </a:solidFill>
              <a:ln>
                <a:noFill/>
              </a:ln>
              <a:effectLst/>
            </c:spPr>
            <c:extLst>
              <c:ext xmlns:c16="http://schemas.microsoft.com/office/drawing/2014/chart" uri="{C3380CC4-5D6E-409C-BE32-E72D297353CC}">
                <c16:uniqueId val="{00000004-6ECA-2341-ABEB-186C904A2A7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AUS</c:v>
                </c:pt>
                <c:pt idx="1">
                  <c:v>JPN</c:v>
                </c:pt>
                <c:pt idx="2">
                  <c:v>CAN</c:v>
                </c:pt>
                <c:pt idx="3">
                  <c:v>FRA</c:v>
                </c:pt>
                <c:pt idx="4">
                  <c:v>UK</c:v>
                </c:pt>
                <c:pt idx="5">
                  <c:v>GER</c:v>
                </c:pt>
                <c:pt idx="6">
                  <c:v>SWIZ</c:v>
                </c:pt>
                <c:pt idx="7">
                  <c:v>US</c:v>
                </c:pt>
              </c:strCache>
            </c:strRef>
          </c:cat>
          <c:val>
            <c:numRef>
              <c:f>Sheet1!$C$2:$C$9</c:f>
              <c:numCache>
                <c:formatCode>_("$"* #,##0.00_);_("$"* \(#,##0.00\);_("$"* "-"??_);_(@_)</c:formatCode>
                <c:ptCount val="8"/>
                <c:pt idx="0">
                  <c:v>#N/A</c:v>
                </c:pt>
                <c:pt idx="1">
                  <c:v>#N/A</c:v>
                </c:pt>
                <c:pt idx="2">
                  <c:v>#N/A</c:v>
                </c:pt>
                <c:pt idx="3">
                  <c:v>#N/A</c:v>
                </c:pt>
                <c:pt idx="4">
                  <c:v>#N/A</c:v>
                </c:pt>
                <c:pt idx="5">
                  <c:v>#N/A</c:v>
                </c:pt>
                <c:pt idx="6">
                  <c:v>#N/A</c:v>
                </c:pt>
                <c:pt idx="7">
                  <c:v>43.17</c:v>
                </c:pt>
              </c:numCache>
            </c:numRef>
          </c:val>
          <c:extLst>
            <c:ext xmlns:c16="http://schemas.microsoft.com/office/drawing/2014/chart" uri="{C3380CC4-5D6E-409C-BE32-E72D297353CC}">
              <c16:uniqueId val="{00000005-6ECA-2341-ABEB-186C904A2A7C}"/>
            </c:ext>
          </c:extLst>
        </c:ser>
        <c:dLbls>
          <c:dLblPos val="inEnd"/>
          <c:showLegendKey val="0"/>
          <c:showVal val="1"/>
          <c:showCatName val="0"/>
          <c:showSerName val="0"/>
          <c:showPercent val="0"/>
          <c:showBubbleSize val="0"/>
        </c:dLbls>
        <c:gapWidth val="30"/>
        <c:overlap val="10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_(&quot;$&quot;* #,##0.00_);_(&quot;$&quot;* \(#,##0.00\);_(&quot;$&quot;* &quot;-&quot;??_);_(@_)" sourceLinked="1"/>
        <c:majorTickMark val="none"/>
        <c:minorTickMark val="none"/>
        <c:tickLblPos val="nextTo"/>
        <c:crossAx val="1666536176"/>
        <c:crosses val="autoZero"/>
        <c:crossBetween val="between"/>
      </c:valAx>
      <c:spPr>
        <a:noFill/>
        <a:ln w="25400">
          <a:noFill/>
        </a:ln>
        <a:effectLst/>
      </c:spPr>
    </c:plotArea>
    <c:legend>
      <c:legendPos val="tr"/>
      <c:layout>
        <c:manualLayout>
          <c:xMode val="edge"/>
          <c:yMode val="edge"/>
          <c:x val="7.5449667038953415E-4"/>
          <c:y val="2.0338983050847456E-2"/>
          <c:w val="0.30393449312839532"/>
          <c:h val="0.1956241825703990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772671"/>
            <a:ext cx="3037840" cy="46340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71"/>
            <a:ext cx="3037840" cy="46340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
        <p:nvSpPr>
          <p:cNvPr id="6" name="Date Placeholder 5"/>
          <p:cNvSpPr>
            <a:spLocks noGrp="1"/>
          </p:cNvSpPr>
          <p:nvPr>
            <p:ph type="dt" sz="quarter" idx="1"/>
          </p:nvPr>
        </p:nvSpPr>
        <p:spPr>
          <a:xfrm>
            <a:off x="3970938" y="0"/>
            <a:ext cx="3037840" cy="463408"/>
          </a:xfrm>
          <a:prstGeom prst="rect">
            <a:avLst/>
          </a:prstGeom>
        </p:spPr>
        <p:txBody>
          <a:bodyPr vert="horz" lIns="91440" tIns="45720" rIns="91440" bIns="45720" rtlCol="0"/>
          <a:lstStyle>
            <a:lvl1pPr algn="r">
              <a:defRPr sz="1200"/>
            </a:lvl1pPr>
          </a:lstStyle>
          <a:p>
            <a:fld id="{236AF209-B9D8-5A44-A745-F19C0FB259FD}" type="datetimeFigureOut">
              <a:rPr lang="en-US" smtClean="0"/>
              <a:t>12/18/2023</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a:lvl1pPr>
          </a:lstStyle>
          <a:p>
            <a:fld id="{03A1D146-B4E0-1741-B9EE-9789392EFCC4}" type="datetimeFigureOut">
              <a:rPr lang="en-US" smtClean="0"/>
              <a:t>12/18/2023</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7138"/>
            <a:ext cx="5608320" cy="41562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97863621-2E60-B848-8968-B0341E26A31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046301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doi.org/10.26099/a2at-gy62" TargetMode="External"/><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doi.org/10.26099/szw4-d082" TargetMode="External"/><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s://doi.org/10.26099/szw4-d082" TargetMode="External"/><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8229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076960"/>
            <a:ext cx="9000999" cy="4571880"/>
          </a:xfrm>
        </p:spPr>
        <p:txBody>
          <a:bodyPr>
            <a:normAutofit/>
          </a:bodyPr>
          <a:lstStyle>
            <a:lvl1pPr marL="0" indent="0">
              <a:buNone/>
              <a:defRPr sz="1300" b="0" i="0">
                <a:solidFill>
                  <a:schemeClr val="tx1"/>
                </a:solidFill>
                <a:latin typeface="Suisse Int'l" panose="020B0804000000000000" pitchFamily="34" charset="77"/>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900" b="0" i="0" spc="0" smtClean="0">
                <a:solidFill>
                  <a:schemeClr val="tx1"/>
                </a:solidFill>
                <a:effectLst/>
                <a:latin typeface="Suisse Int'l" panose="020B0804000000000000" pitchFamily="34" charset="77"/>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081D3CB-30D3-4E5B-ADBC-119D9A4C805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71499" y="0"/>
            <a:ext cx="9000999" cy="822960"/>
          </a:xfrm>
        </p:spPr>
        <p:txBody>
          <a:bodyPr>
            <a:normAutofit/>
          </a:bodyPr>
          <a:lstStyle>
            <a:lvl1pPr algn="l">
              <a:lnSpc>
                <a:spcPct val="100000"/>
              </a:lnSpc>
              <a:defRPr sz="1800" b="0" i="0" spc="0">
                <a:solidFill>
                  <a:schemeClr val="bg1"/>
                </a:solidFill>
                <a:latin typeface="Berlingske Serif Text Light" panose="02000403060000020004" pitchFamily="2" charset="0"/>
              </a:defRPr>
            </a:lvl1pPr>
          </a:lstStyle>
          <a:p>
            <a:r>
              <a:rPr lang="en-US"/>
              <a:t>Click to edit Master title style</a:t>
            </a:r>
          </a:p>
        </p:txBody>
      </p:sp>
      <p:sp>
        <p:nvSpPr>
          <p:cNvPr id="10" name="TextBox 9">
            <a:extLst>
              <a:ext uri="{FF2B5EF4-FFF2-40B4-BE49-F238E27FC236}">
                <a16:creationId xmlns:a16="http://schemas.microsoft.com/office/drawing/2014/main" id="{2E94BB07-DDCC-E14B-B782-C1005EDED0FE}"/>
              </a:ext>
            </a:extLst>
          </p:cNvPr>
          <p:cNvSpPr txBox="1"/>
          <p:nvPr userDrawn="1"/>
        </p:nvSpPr>
        <p:spPr>
          <a:xfrm>
            <a:off x="2059536" y="6446520"/>
            <a:ext cx="6449198" cy="276999"/>
          </a:xfrm>
          <a:prstGeom prst="rect">
            <a:avLst/>
          </a:prstGeom>
          <a:noFill/>
        </p:spPr>
        <p:txBody>
          <a:bodyPr wrap="square" lIns="0" tIns="0" rIns="0" bIns="0" rtlCol="0" anchor="ctr" anchorCtr="0">
            <a:spAutoFit/>
          </a:bodyPr>
          <a:lstStyle/>
          <a:p>
            <a:r>
              <a:rPr lang="en-US" sz="900" b="0" i="0" spc="0">
                <a:solidFill>
                  <a:schemeClr val="tx1"/>
                </a:solidFill>
                <a:latin typeface="Suisse Int'l" panose="020B0804000000000000" pitchFamily="34" charset="77"/>
              </a:rPr>
              <a:t>Source: Jesse Baumgartner et al., </a:t>
            </a:r>
            <a:r>
              <a:rPr lang="en-US" sz="900" b="0" i="0" spc="0">
                <a:solidFill>
                  <a:schemeClr val="tx1"/>
                </a:solidFill>
                <a:latin typeface="Suisse Int'l Italic" panose="020B0804000000000000" pitchFamily="34" charset="77"/>
              </a:rPr>
              <a:t>Inequities in Health and Health Care in Black and Latinx/Hispanic Communities: 23 Charts</a:t>
            </a:r>
            <a:r>
              <a:rPr lang="en-US" sz="900" b="0" i="0" spc="0">
                <a:solidFill>
                  <a:schemeClr val="tx1"/>
                </a:solidFill>
                <a:latin typeface="Suisse Int'l" panose="020B0804000000000000"/>
              </a:rPr>
              <a:t> </a:t>
            </a:r>
            <a:r>
              <a:rPr lang="en-US" sz="900" b="0" i="0" spc="0">
                <a:solidFill>
                  <a:schemeClr val="tx1"/>
                </a:solidFill>
                <a:latin typeface="Suisse Int'l" panose="020B0804000000000000" pitchFamily="34" charset="77"/>
              </a:rPr>
              <a:t>(Commonwealth Fund, June 2021).</a:t>
            </a:r>
          </a:p>
        </p:txBody>
      </p:sp>
      <p:sp>
        <p:nvSpPr>
          <p:cNvPr id="12" name="Text Placeholder 11">
            <a:extLst>
              <a:ext uri="{FF2B5EF4-FFF2-40B4-BE49-F238E27FC236}">
                <a16:creationId xmlns:a16="http://schemas.microsoft.com/office/drawing/2014/main" id="{4B28AA32-5E89-3849-A6DB-3DE897FE71EB}"/>
              </a:ext>
            </a:extLst>
          </p:cNvPr>
          <p:cNvSpPr>
            <a:spLocks noGrp="1"/>
          </p:cNvSpPr>
          <p:nvPr>
            <p:ph type="body" sz="quarter" idx="23"/>
          </p:nvPr>
        </p:nvSpPr>
        <p:spPr>
          <a:xfrm>
            <a:off x="71438" y="822325"/>
            <a:ext cx="5565775" cy="404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4335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MWF Title Slide">
    <p:bg>
      <p:bgPr>
        <a:solidFill>
          <a:schemeClr val="tx2"/>
        </a:solidFill>
        <a:effectLst/>
      </p:bgPr>
    </p:bg>
    <p:spTree>
      <p:nvGrpSpPr>
        <p:cNvPr id="1" name=""/>
        <p:cNvGrpSpPr/>
        <p:nvPr/>
      </p:nvGrpSpPr>
      <p:grpSpPr>
        <a:xfrm>
          <a:off x="0" y="0"/>
          <a:ext cx="0" cy="0"/>
          <a:chOff x="0" y="0"/>
          <a:chExt cx="0" cy="0"/>
        </a:xfrm>
      </p:grpSpPr>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b="0" i="0" spc="0">
                <a:solidFill>
                  <a:schemeClr val="bg1"/>
                </a:solidFill>
                <a:latin typeface="Arial" panose="020B0604020202020204" pitchFamily="34" charset="0"/>
                <a:cs typeface="Arial" panose="020B0604020202020204" pitchFamily="34" charset="0"/>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0"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b="0" i="0" spc="0" baseline="0">
                <a:solidFill>
                  <a:schemeClr val="bg1"/>
                </a:solidFill>
                <a:latin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
        <p:nvSpPr>
          <p:cNvPr id="8" name="Rectangle 7">
            <a:extLst>
              <a:ext uri="{FF2B5EF4-FFF2-40B4-BE49-F238E27FC236}">
                <a16:creationId xmlns:a16="http://schemas.microsoft.com/office/drawing/2014/main" id="{322C6715-3A51-8B4C-BF93-026253DFCA1F}"/>
              </a:ext>
            </a:extLst>
          </p:cNvPr>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5795473-ECE3-F244-A000-5CC381D2427B}"/>
              </a:ext>
            </a:extLst>
          </p:cNvPr>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C117B9DF-ED8F-374F-B2FF-8285FC40AB1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Tree>
    <p:extLst>
      <p:ext uri="{BB962C8B-B14F-4D97-AF65-F5344CB8AC3E}">
        <p14:creationId xmlns:p14="http://schemas.microsoft.com/office/powerpoint/2010/main" val="1471523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CMWF Graph - Orange">
    <p:bg>
      <p:bgPr>
        <a:solidFill>
          <a:schemeClr val="bg1"/>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000" b="0" spc="0" baseline="0">
                <a:solidFill>
                  <a:schemeClr val="tx1"/>
                </a:solidFill>
                <a:effectLst/>
              </a:defRPr>
            </a:lvl1pPr>
          </a:lstStyle>
          <a:p>
            <a:r>
              <a:rPr lang="en-US"/>
              <a:t>Click to edit Master title style</a:t>
            </a:r>
          </a:p>
        </p:txBody>
      </p:sp>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834899"/>
            <a:ext cx="3843899" cy="2969857"/>
          </a:xfrm>
        </p:spPr>
        <p:txBody>
          <a:bodyPr>
            <a:normAutofit/>
          </a:bodyPr>
          <a:lstStyle>
            <a:lvl1pPr marL="0" indent="0">
              <a:buNone/>
              <a:defRPr sz="1600">
                <a:solidFill>
                  <a:srgbClr val="4C515A"/>
                </a:solidFill>
              </a:defRPr>
            </a:lvl1pPr>
          </a:lstStyle>
          <a:p>
            <a:r>
              <a:rPr lang="en-US"/>
              <a:t>Click icon to add chart</a:t>
            </a:r>
          </a:p>
        </p:txBody>
      </p:sp>
      <p:sp>
        <p:nvSpPr>
          <p:cNvPr id="2" name="Text Placeholder 11">
            <a:extLst>
              <a:ext uri="{FF2B5EF4-FFF2-40B4-BE49-F238E27FC236}">
                <a16:creationId xmlns:a16="http://schemas.microsoft.com/office/drawing/2014/main" id="{77CAAD0B-A67F-FA99-6BB6-4B79E954122C}"/>
              </a:ext>
            </a:extLst>
          </p:cNvPr>
          <p:cNvSpPr>
            <a:spLocks noGrp="1"/>
          </p:cNvSpPr>
          <p:nvPr>
            <p:ph type="body" sz="quarter" idx="23" hasCustomPrompt="1"/>
          </p:nvPr>
        </p:nvSpPr>
        <p:spPr>
          <a:xfrm>
            <a:off x="627433" y="1388273"/>
            <a:ext cx="3843900" cy="389728"/>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
        <p:nvSpPr>
          <p:cNvPr id="4" name="Chart Placeholder 5">
            <a:extLst>
              <a:ext uri="{FF2B5EF4-FFF2-40B4-BE49-F238E27FC236}">
                <a16:creationId xmlns:a16="http://schemas.microsoft.com/office/drawing/2014/main" id="{EA9EB4C3-05B0-A68F-8420-D99D31CBC745}"/>
              </a:ext>
            </a:extLst>
          </p:cNvPr>
          <p:cNvSpPr>
            <a:spLocks noGrp="1"/>
          </p:cNvSpPr>
          <p:nvPr>
            <p:ph type="chart" sz="quarter" idx="24"/>
          </p:nvPr>
        </p:nvSpPr>
        <p:spPr>
          <a:xfrm>
            <a:off x="4889040" y="1834899"/>
            <a:ext cx="3843899" cy="2969857"/>
          </a:xfrm>
        </p:spPr>
        <p:txBody>
          <a:bodyPr>
            <a:normAutofit/>
          </a:bodyPr>
          <a:lstStyle>
            <a:lvl1pPr marL="0" indent="0">
              <a:buNone/>
              <a:defRPr sz="1600">
                <a:solidFill>
                  <a:srgbClr val="4C515A"/>
                </a:solidFill>
              </a:defRPr>
            </a:lvl1pPr>
          </a:lstStyle>
          <a:p>
            <a:r>
              <a:rPr lang="en-US"/>
              <a:t>Click icon to add chart</a:t>
            </a:r>
          </a:p>
        </p:txBody>
      </p:sp>
      <p:sp>
        <p:nvSpPr>
          <p:cNvPr id="5" name="Text Placeholder 11">
            <a:extLst>
              <a:ext uri="{FF2B5EF4-FFF2-40B4-BE49-F238E27FC236}">
                <a16:creationId xmlns:a16="http://schemas.microsoft.com/office/drawing/2014/main" id="{A8880F82-D709-9208-D259-D108E1E5400B}"/>
              </a:ext>
            </a:extLst>
          </p:cNvPr>
          <p:cNvSpPr>
            <a:spLocks noGrp="1"/>
          </p:cNvSpPr>
          <p:nvPr>
            <p:ph type="body" sz="quarter" idx="25" hasCustomPrompt="1"/>
          </p:nvPr>
        </p:nvSpPr>
        <p:spPr>
          <a:xfrm>
            <a:off x="4889039" y="1388273"/>
            <a:ext cx="3843900" cy="389728"/>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
        <p:nvSpPr>
          <p:cNvPr id="14" name="Text Placeholder 9">
            <a:extLst>
              <a:ext uri="{FF2B5EF4-FFF2-40B4-BE49-F238E27FC236}">
                <a16:creationId xmlns:a16="http://schemas.microsoft.com/office/drawing/2014/main" id="{322E5F5D-308A-BF91-F8BE-E511AA23AF55}"/>
              </a:ext>
            </a:extLst>
          </p:cNvPr>
          <p:cNvSpPr>
            <a:spLocks noGrp="1"/>
          </p:cNvSpPr>
          <p:nvPr>
            <p:ph type="body" sz="quarter" idx="22"/>
          </p:nvPr>
        </p:nvSpPr>
        <p:spPr>
          <a:xfrm>
            <a:off x="627434" y="5697252"/>
            <a:ext cx="8105506" cy="495834"/>
          </a:xfrm>
        </p:spPr>
        <p:txBody>
          <a:bodyPr anchor="b" anchorCtr="0">
            <a:noAutofit/>
          </a:bodyPr>
          <a:lstStyle>
            <a:lvl1pPr marL="0" indent="0">
              <a:lnSpc>
                <a:spcPct val="90000"/>
              </a:lnSpc>
              <a:spcBef>
                <a:spcPts val="0"/>
              </a:spcBef>
              <a:spcAft>
                <a:spcPts val="600"/>
              </a:spcAft>
              <a:buNone/>
              <a:defRPr lang="en-US" sz="900" b="0" i="0" spc="0" smtClean="0">
                <a:solidFill>
                  <a:schemeClr val="tx1"/>
                </a:solidFill>
                <a:effectLst/>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16" name="Straight Connector 15">
            <a:extLst>
              <a:ext uri="{FF2B5EF4-FFF2-40B4-BE49-F238E27FC236}">
                <a16:creationId xmlns:a16="http://schemas.microsoft.com/office/drawing/2014/main" id="{6DFF27DE-EDD0-66C4-8DDB-02A83536F5E9}"/>
              </a:ext>
            </a:extLst>
          </p:cNvPr>
          <p:cNvCxnSpPr>
            <a:cxnSpLocks/>
          </p:cNvCxnSpPr>
          <p:nvPr userDrawn="1"/>
        </p:nvCxnSpPr>
        <p:spPr>
          <a:xfrm flipH="1">
            <a:off x="627433" y="6309320"/>
            <a:ext cx="8105506"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17" name="Picture 16">
            <a:extLst>
              <a:ext uri="{FF2B5EF4-FFF2-40B4-BE49-F238E27FC236}">
                <a16:creationId xmlns:a16="http://schemas.microsoft.com/office/drawing/2014/main" id="{48F1F649-C83B-E963-53BC-F896810AF02E}"/>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591429" y="6345324"/>
            <a:ext cx="1476164" cy="468052"/>
          </a:xfrm>
          <a:prstGeom prst="rect">
            <a:avLst/>
          </a:prstGeom>
        </p:spPr>
      </p:pic>
      <p:sp>
        <p:nvSpPr>
          <p:cNvPr id="18" name="TextBox 17">
            <a:extLst>
              <a:ext uri="{FF2B5EF4-FFF2-40B4-BE49-F238E27FC236}">
                <a16:creationId xmlns:a16="http://schemas.microsoft.com/office/drawing/2014/main" id="{B9E487F9-CEA8-C86E-FA17-6542C38690B9}"/>
              </a:ext>
            </a:extLst>
          </p:cNvPr>
          <p:cNvSpPr txBox="1"/>
          <p:nvPr userDrawn="1"/>
        </p:nvSpPr>
        <p:spPr>
          <a:xfrm>
            <a:off x="2615468" y="6446520"/>
            <a:ext cx="6117471" cy="276999"/>
          </a:xfrm>
          <a:prstGeom prst="rect">
            <a:avLst/>
          </a:prstGeom>
          <a:noFill/>
        </p:spPr>
        <p:txBody>
          <a:bodyPr wrap="square" lIns="0" tIns="0" rIns="0" bIns="0" rtlCol="0" anchor="ctr" anchorCtr="0">
            <a:spAutoFit/>
          </a:bodyPr>
          <a:lstStyle/>
          <a:p>
            <a:r>
              <a:rPr lang="en-US" sz="900" b="0" i="0" spc="0">
                <a:solidFill>
                  <a:schemeClr val="tx1"/>
                </a:solidFill>
                <a:latin typeface="+mn-lt"/>
              </a:rPr>
              <a:t>Source: Evan D. Gumas, Munira Z. Gunja, and Reginald D. Williams II, “The Health Costs of Gun Violence: How the U.S. Compares to Other Countries,” </a:t>
            </a:r>
            <a:r>
              <a:rPr lang="en-US" sz="900" b="0" i="0" spc="0" err="1">
                <a:solidFill>
                  <a:schemeClr val="tx1"/>
                </a:solidFill>
                <a:latin typeface="+mn-lt"/>
              </a:rPr>
              <a:t>chartpack</a:t>
            </a:r>
            <a:r>
              <a:rPr lang="en-US" sz="900" b="0" i="0" spc="0">
                <a:solidFill>
                  <a:schemeClr val="tx1"/>
                </a:solidFill>
                <a:latin typeface="+mn-lt"/>
              </a:rPr>
              <a:t>, Commonwealth Fund, Apr. 2023. </a:t>
            </a:r>
            <a:r>
              <a:rPr lang="en-US" sz="900" b="0" i="0" spc="0">
                <a:solidFill>
                  <a:schemeClr val="tx1"/>
                </a:solidFill>
                <a:latin typeface="+mn-lt"/>
                <a:hlinkClick r:id="rId3"/>
              </a:rPr>
              <a:t>https://doi.org/10.26099/a2at-gy62</a:t>
            </a:r>
            <a:endParaRPr lang="en-US" sz="900" b="0" i="0" spc="0">
              <a:solidFill>
                <a:schemeClr val="tx1"/>
              </a:solidFill>
              <a:latin typeface="+mn-lt"/>
            </a:endParaRPr>
          </a:p>
        </p:txBody>
      </p:sp>
      <p:sp>
        <p:nvSpPr>
          <p:cNvPr id="22" name="Rectangle 21">
            <a:extLst>
              <a:ext uri="{FF2B5EF4-FFF2-40B4-BE49-F238E27FC236}">
                <a16:creationId xmlns:a16="http://schemas.microsoft.com/office/drawing/2014/main" id="{2064AA99-77F7-A079-4D6D-65070799BB8C}"/>
              </a:ext>
            </a:extLst>
          </p:cNvPr>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Tree>
    <p:extLst>
      <p:ext uri="{BB962C8B-B14F-4D97-AF65-F5344CB8AC3E}">
        <p14:creationId xmlns:p14="http://schemas.microsoft.com/office/powerpoint/2010/main" val="2972742745"/>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000" b="0" spc="0" baseline="0">
                <a:solidFill>
                  <a:schemeClr val="tx1"/>
                </a:solidFill>
                <a:effectLst/>
              </a:defRPr>
            </a:lvl1pPr>
          </a:lstStyle>
          <a:p>
            <a:r>
              <a:rPr lang="en-US"/>
              <a:t>Click to edit Master title style</a:t>
            </a:r>
          </a:p>
        </p:txBody>
      </p:sp>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778001"/>
            <a:ext cx="8091115" cy="3745974"/>
          </a:xfrm>
        </p:spPr>
        <p:txBody>
          <a:bodyPr>
            <a:normAutofit/>
          </a:bodyPr>
          <a:lstStyle>
            <a:lvl1pPr marL="0" indent="0">
              <a:buNone/>
              <a:defRPr sz="1600">
                <a:solidFill>
                  <a:srgbClr val="4C515A"/>
                </a:solidFill>
              </a:defRPr>
            </a:lvl1pPr>
          </a:lstStyle>
          <a:p>
            <a:r>
              <a:rPr lang="en-US"/>
              <a:t>Click icon to add chart</a:t>
            </a:r>
          </a:p>
        </p:txBody>
      </p:sp>
      <p:sp>
        <p:nvSpPr>
          <p:cNvPr id="2" name="Text Placeholder 11">
            <a:extLst>
              <a:ext uri="{FF2B5EF4-FFF2-40B4-BE49-F238E27FC236}">
                <a16:creationId xmlns:a16="http://schemas.microsoft.com/office/drawing/2014/main" id="{77CAAD0B-A67F-FA99-6BB6-4B79E954122C}"/>
              </a:ext>
            </a:extLst>
          </p:cNvPr>
          <p:cNvSpPr>
            <a:spLocks noGrp="1"/>
          </p:cNvSpPr>
          <p:nvPr>
            <p:ph type="body" sz="quarter" idx="23" hasCustomPrompt="1"/>
          </p:nvPr>
        </p:nvSpPr>
        <p:spPr>
          <a:xfrm>
            <a:off x="627432" y="1388273"/>
            <a:ext cx="8091115" cy="389728"/>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
        <p:nvSpPr>
          <p:cNvPr id="4" name="Text Placeholder 9">
            <a:extLst>
              <a:ext uri="{FF2B5EF4-FFF2-40B4-BE49-F238E27FC236}">
                <a16:creationId xmlns:a16="http://schemas.microsoft.com/office/drawing/2014/main" id="{D9B8BEA5-43E7-B5BC-6E1F-18D2566A8CCE}"/>
              </a:ext>
            </a:extLst>
          </p:cNvPr>
          <p:cNvSpPr>
            <a:spLocks noGrp="1"/>
          </p:cNvSpPr>
          <p:nvPr>
            <p:ph type="body" sz="quarter" idx="22"/>
          </p:nvPr>
        </p:nvSpPr>
        <p:spPr>
          <a:xfrm>
            <a:off x="627434" y="5697252"/>
            <a:ext cx="8105506" cy="495834"/>
          </a:xfrm>
        </p:spPr>
        <p:txBody>
          <a:bodyPr anchor="b" anchorCtr="0">
            <a:noAutofit/>
          </a:bodyPr>
          <a:lstStyle>
            <a:lvl1pPr marL="0" indent="0">
              <a:lnSpc>
                <a:spcPct val="90000"/>
              </a:lnSpc>
              <a:spcBef>
                <a:spcPts val="0"/>
              </a:spcBef>
              <a:spcAft>
                <a:spcPts val="600"/>
              </a:spcAft>
              <a:buNone/>
              <a:defRPr lang="en-US" sz="900" b="0" i="0" spc="0" smtClean="0">
                <a:solidFill>
                  <a:schemeClr val="tx1"/>
                </a:solidFill>
                <a:effectLst/>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5" name="Straight Connector 4">
            <a:extLst>
              <a:ext uri="{FF2B5EF4-FFF2-40B4-BE49-F238E27FC236}">
                <a16:creationId xmlns:a16="http://schemas.microsoft.com/office/drawing/2014/main" id="{70F59636-3461-EDCB-72E0-894D6A59C856}"/>
              </a:ext>
            </a:extLst>
          </p:cNvPr>
          <p:cNvCxnSpPr>
            <a:cxnSpLocks/>
          </p:cNvCxnSpPr>
          <p:nvPr userDrawn="1"/>
        </p:nvCxnSpPr>
        <p:spPr>
          <a:xfrm flipH="1">
            <a:off x="627433" y="6309320"/>
            <a:ext cx="8105506"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A24813FF-D9D4-D2A3-6E16-849B2AD99F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591429" y="6345324"/>
            <a:ext cx="1476164" cy="468052"/>
          </a:xfrm>
          <a:prstGeom prst="rect">
            <a:avLst/>
          </a:prstGeom>
        </p:spPr>
      </p:pic>
      <p:sp>
        <p:nvSpPr>
          <p:cNvPr id="7" name="TextBox 6">
            <a:extLst>
              <a:ext uri="{FF2B5EF4-FFF2-40B4-BE49-F238E27FC236}">
                <a16:creationId xmlns:a16="http://schemas.microsoft.com/office/drawing/2014/main" id="{89471F64-C2A3-2384-6B0A-8251AD8656C0}"/>
              </a:ext>
            </a:extLst>
          </p:cNvPr>
          <p:cNvSpPr txBox="1"/>
          <p:nvPr userDrawn="1"/>
        </p:nvSpPr>
        <p:spPr>
          <a:xfrm>
            <a:off x="2615468" y="6446519"/>
            <a:ext cx="6117471" cy="276999"/>
          </a:xfrm>
          <a:prstGeom prst="rect">
            <a:avLst/>
          </a:prstGeom>
          <a:noFill/>
        </p:spPr>
        <p:txBody>
          <a:bodyPr wrap="square" lIns="0" tIns="0" rIns="0" bIns="0" rtlCol="0" anchor="ctr" anchorCtr="0">
            <a:spAutoFit/>
          </a:bodyPr>
          <a:lstStyle/>
          <a:p>
            <a:r>
              <a:rPr lang="en-US" sz="900" dirty="0"/>
              <a:t>Evan D. Gumas et al., “How Prices for the First 10 Drugs Up for U.S. Medicare Price Negotiations Compare Internationally,” </a:t>
            </a:r>
            <a:r>
              <a:rPr lang="en-US" sz="900" dirty="0" err="1"/>
              <a:t>chartpack</a:t>
            </a:r>
            <a:r>
              <a:rPr lang="en-US" sz="900" dirty="0"/>
              <a:t>, Commonwealth Fund, Jan. 4</a:t>
            </a:r>
            <a:r>
              <a:rPr lang="en-US" sz="900"/>
              <a:t>, 2024. </a:t>
            </a:r>
            <a:r>
              <a:rPr lang="en-US" sz="900" dirty="0">
                <a:hlinkClick r:id="rId3"/>
              </a:rPr>
              <a:t>https://doi.org/10.26099/szw4-d082</a:t>
            </a:r>
            <a:endParaRPr lang="en-US" sz="900" dirty="0"/>
          </a:p>
        </p:txBody>
      </p:sp>
    </p:spTree>
    <p:extLst>
      <p:ext uri="{BB962C8B-B14F-4D97-AF65-F5344CB8AC3E}">
        <p14:creationId xmlns:p14="http://schemas.microsoft.com/office/powerpoint/2010/main" val="21138700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100584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259840"/>
            <a:ext cx="9000999" cy="4389000"/>
          </a:xfrm>
        </p:spPr>
        <p:txBody>
          <a:bodyPr>
            <a:normAutofit/>
          </a:bodyPr>
          <a:lstStyle>
            <a:lvl1pPr marL="0" indent="0">
              <a:buNone/>
              <a:defRPr sz="1300" b="0" i="0">
                <a:solidFill>
                  <a:schemeClr val="tx1"/>
                </a:solidFill>
                <a:latin typeface="Arial" panose="020B0604020202020204" pitchFamily="34" charset="0"/>
                <a:cs typeface="Arial" panose="020B0604020202020204" pitchFamily="34" charset="0"/>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800" b="0" i="0" spc="0" smtClean="0">
                <a:solidFill>
                  <a:schemeClr val="tx1"/>
                </a:solidFill>
                <a:effectLst/>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081D3CB-30D3-4E5B-ADBC-119D9A4C805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7589520" y="6345324"/>
            <a:ext cx="1476164" cy="468052"/>
          </a:xfrm>
          <a:prstGeom prst="rect">
            <a:avLst/>
          </a:prstGeom>
        </p:spPr>
      </p:pic>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111959" y="-1"/>
            <a:ext cx="9000999" cy="985213"/>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a:t>Click to edit Master title style</a:t>
            </a:r>
          </a:p>
        </p:txBody>
      </p:sp>
      <p:sp>
        <p:nvSpPr>
          <p:cNvPr id="8" name="TextBox 7">
            <a:extLst>
              <a:ext uri="{FF2B5EF4-FFF2-40B4-BE49-F238E27FC236}">
                <a16:creationId xmlns:a16="http://schemas.microsoft.com/office/drawing/2014/main" id="{FD1AABA9-97F0-4820-F35E-A56B1BD15921}"/>
              </a:ext>
            </a:extLst>
          </p:cNvPr>
          <p:cNvSpPr txBox="1"/>
          <p:nvPr userDrawn="1"/>
        </p:nvSpPr>
        <p:spPr>
          <a:xfrm>
            <a:off x="73152" y="6446520"/>
            <a:ext cx="7315200" cy="274320"/>
          </a:xfrm>
          <a:prstGeom prst="rect">
            <a:avLst/>
          </a:prstGeom>
          <a:noFill/>
        </p:spPr>
        <p:txBody>
          <a:bodyPr wrap="square" lIns="0" tIns="0" rIns="0" bIns="0" rtlCol="0" anchor="ctr" anchorCtr="0">
            <a:noAutofit/>
          </a:bodyPr>
          <a:lstStyle/>
          <a:p>
            <a:r>
              <a:rPr lang="en-US" sz="800"/>
              <a:t>Evan D. Gumas et al., “How Prices for the First 10 Drugs Up for U.S. Medicare Price Negotiations Compare Internationally,” </a:t>
            </a:r>
            <a:r>
              <a:rPr lang="en-US" sz="800" err="1"/>
              <a:t>chartpack</a:t>
            </a:r>
            <a:r>
              <a:rPr lang="en-US" sz="800"/>
              <a:t>, Commonwealth Fund, Dec. 21, 2023. </a:t>
            </a:r>
            <a:r>
              <a:rPr lang="en-US" sz="800">
                <a:hlinkClick r:id="rId3"/>
              </a:rPr>
              <a:t>https://doi.org/10.26099/szw4-d082</a:t>
            </a:r>
            <a:endParaRPr lang="en-US" sz="800"/>
          </a:p>
        </p:txBody>
      </p:sp>
    </p:spTree>
    <p:extLst>
      <p:ext uri="{BB962C8B-B14F-4D97-AF65-F5344CB8AC3E}">
        <p14:creationId xmlns:p14="http://schemas.microsoft.com/office/powerpoint/2010/main" val="179431690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EC1AD93-FDB0-DE4D-96C9-AB89B36F9711}"/>
              </a:ext>
            </a:extLst>
          </p:cNvPr>
          <p:cNvSpPr>
            <a:spLocks noGrp="1"/>
          </p:cNvSpPr>
          <p:nvPr>
            <p:ph type="ftr" sz="quarter" idx="3"/>
          </p:nvPr>
        </p:nvSpPr>
        <p:spPr>
          <a:xfrm>
            <a:off x="5460382" y="6204299"/>
            <a:ext cx="30861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a:solidFill>
                  <a:schemeClr val="tx1"/>
                </a:solidFill>
              </a:rPr>
              <a:t>Meeting Name  |  Meeting Date</a:t>
            </a:r>
          </a:p>
        </p:txBody>
      </p:sp>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1200669"/>
      </p:ext>
    </p:extLst>
  </p:cSld>
  <p:clrMap bg1="lt1" tx1="dk1" bg2="lt2" tx2="dk2" accent1="accent1" accent2="accent2" accent3="accent3" accent4="accent4" accent5="accent5" accent6="accent6" hlink="hlink" folHlink="folHlink"/>
  <p:sldLayoutIdLst>
    <p:sldLayoutId id="2147483863" r:id="rId1"/>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61202117"/>
      </p:ext>
    </p:extLst>
  </p:cSld>
  <p:clrMap bg1="lt1" tx1="dk1" bg2="lt2" tx2="dk2" accent1="accent1" accent2="accent2" accent3="accent3" accent4="accent4" accent5="accent5" accent6="accent6" hlink="hlink" folHlink="folHlink"/>
  <p:sldLayoutIdLst>
    <p:sldLayoutId id="2147483873" r:id="rId1"/>
    <p:sldLayoutId id="2147483907" r:id="rId2"/>
    <p:sldLayoutId id="2147483882" r:id="rId3"/>
    <p:sldLayoutId id="2147483908" r:id="rId4"/>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mayoclinic.org/drugs-supplements/insulin-aspart-recombinant-intravenous-route-subcutaneous-route/description/drg-20067762" TargetMode="External"/><Relationship Id="rId2" Type="http://schemas.openxmlformats.org/officeDocument/2006/relationships/chart" Target="../charts/chart8.xml"/><Relationship Id="rId1" Type="http://schemas.openxmlformats.org/officeDocument/2006/relationships/slideLayout" Target="../slideLayouts/slideLayout4.xml"/><Relationship Id="rId4" Type="http://schemas.openxmlformats.org/officeDocument/2006/relationships/hyperlink" Target="https://www.novonordisk.com/news-and-media/latest-news/lowering-us-list-prices-of-several-products-.html"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mayoclinic.org/drugs-supplements/ibrutinib-oral-route/description/drg-20084873" TargetMode="External"/><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www.mayoclinic.org/drugs-supplements/etanercept-subcutaneous-route/description/drg-20066850" TargetMode="External"/><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hyperlink" Target="https://www.mayoclinic.org/drugs-supplements/ustekinumab-injection-route/description/drg-20073360"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ec.europa.eu/eurostat/statistics-explained/index.php?title=Glossary:Laspeyres_price_index#:~:text=The%20Laspeyres%20price%20index%20is,cost%20in%20the%20current%20period." TargetMode="Externa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s://www.medpac.gov/wp-content/uploads/2023/07/July2023_MedPAC_DataBook_SEC.pdf"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mayoclinic.org/drugs-supplements/apixaban-oral-route/description/drg-20060729/" TargetMode="External"/><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mayoclinic.org/drugs-supplements/sacubitril-and-valsartan-oral-route/description/drg-20150920" TargetMode="External"/><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mayoclinic.org/drugs-supplements/rivaroxaban-oral-route/description/drg-20075013" TargetMode="External"/><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mayoclinic.org/drugs./sitagliptin./drg-20069730?p=1" TargetMode="External"/><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mayoclinic.org/drugs-supplements/empagliflozin-oral-route/description/drg-20113010" TargetMode="External"/><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mayoclinic.org/drugs-supplements/dapagliflozin-oral-route/description/drg-20095101" TargetMode="External"/><Relationship Id="rId2" Type="http://schemas.openxmlformats.org/officeDocument/2006/relationships/chart" Target="../charts/chart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55B2B93D-77D1-0E4A-8596-DA5AEF090D6D}"/>
              </a:ext>
            </a:extLst>
          </p:cNvPr>
          <p:cNvSpPr>
            <a:spLocks noGrp="1"/>
          </p:cNvSpPr>
          <p:nvPr>
            <p:ph type="body" sz="quarter" idx="11"/>
          </p:nvPr>
        </p:nvSpPr>
        <p:spPr>
          <a:xfrm>
            <a:off x="652028" y="3747673"/>
            <a:ext cx="7729972" cy="1846303"/>
          </a:xfrm>
        </p:spPr>
        <p:txBody>
          <a:bodyPr>
            <a:normAutofit/>
          </a:bodyPr>
          <a:lstStyle/>
          <a:p>
            <a:r>
              <a:rPr lang="en-US" sz="1400" dirty="0"/>
              <a:t>Evan D. Gumas</a:t>
            </a:r>
          </a:p>
          <a:p>
            <a:r>
              <a:rPr lang="en-US" sz="1400" dirty="0"/>
              <a:t>Paige Huffman</a:t>
            </a:r>
          </a:p>
          <a:p>
            <a:r>
              <a:rPr lang="en-US" sz="1400" dirty="0"/>
              <a:t>Irene </a:t>
            </a:r>
            <a:r>
              <a:rPr lang="en-US" sz="1400" dirty="0" err="1"/>
              <a:t>Papanicolas</a:t>
            </a:r>
            <a:endParaRPr lang="en-US" sz="1400" dirty="0"/>
          </a:p>
          <a:p>
            <a:r>
              <a:rPr lang="en-US" sz="1400" dirty="0"/>
              <a:t>Reginald D. Williams II</a:t>
            </a:r>
          </a:p>
          <a:p>
            <a:endParaRPr lang="en-US" sz="1400" dirty="0"/>
          </a:p>
          <a:p>
            <a:r>
              <a:rPr lang="en-US" sz="1400" dirty="0"/>
              <a:t>January 2024</a:t>
            </a:r>
          </a:p>
        </p:txBody>
      </p:sp>
      <p:sp>
        <p:nvSpPr>
          <p:cNvPr id="5" name="Title 4"/>
          <p:cNvSpPr>
            <a:spLocks noGrp="1"/>
          </p:cNvSpPr>
          <p:nvPr>
            <p:ph type="ctrTitle"/>
          </p:nvPr>
        </p:nvSpPr>
        <p:spPr>
          <a:xfrm>
            <a:off x="652028" y="1344095"/>
            <a:ext cx="7927196" cy="1766232"/>
          </a:xfrm>
        </p:spPr>
        <p:txBody>
          <a:bodyPr>
            <a:noAutofit/>
          </a:bodyPr>
          <a:lstStyle/>
          <a:p>
            <a:r>
              <a:rPr lang="en-US" sz="3600"/>
              <a:t>How Prices for the First 10 Drugs Up for U.S. Medicare Price Negotiations Compare Internationally</a:t>
            </a:r>
          </a:p>
        </p:txBody>
      </p:sp>
    </p:spTree>
    <p:extLst>
      <p:ext uri="{BB962C8B-B14F-4D97-AF65-F5344CB8AC3E}">
        <p14:creationId xmlns:p14="http://schemas.microsoft.com/office/powerpoint/2010/main" val="2372468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43DD082A-C19E-B8FE-D3B7-E5989FBE6D5A}"/>
              </a:ext>
            </a:extLst>
          </p:cNvPr>
          <p:cNvSpPr>
            <a:spLocks noGrp="1"/>
          </p:cNvSpPr>
          <p:nvPr>
            <p:ph type="ctrTitle"/>
          </p:nvPr>
        </p:nvSpPr>
        <p:spPr>
          <a:xfrm>
            <a:off x="627434" y="514555"/>
            <a:ext cx="7591892" cy="731520"/>
          </a:xfrm>
        </p:spPr>
        <p:txBody>
          <a:bodyPr>
            <a:noAutofit/>
          </a:bodyPr>
          <a:lstStyle/>
          <a:p>
            <a:r>
              <a:rPr lang="en-US" sz="2000">
                <a:latin typeface="Georgia"/>
              </a:rPr>
              <a:t>The estimated net price of a Novolog </a:t>
            </a:r>
            <a:r>
              <a:rPr lang="en-US" sz="2000" err="1">
                <a:latin typeface="Georgia"/>
              </a:rPr>
              <a:t>FlexPen</a:t>
            </a:r>
            <a:r>
              <a:rPr lang="en-US" sz="2000">
                <a:latin typeface="Georgia"/>
              </a:rPr>
              <a:t> in the U.S. in 2021 was between three and eight times higher than the list retail price in peer countries.</a:t>
            </a:r>
            <a:endParaRPr lang="en-US"/>
          </a:p>
        </p:txBody>
      </p:sp>
      <p:sp>
        <p:nvSpPr>
          <p:cNvPr id="16" name="Subtitle 15">
            <a:extLst>
              <a:ext uri="{FF2B5EF4-FFF2-40B4-BE49-F238E27FC236}">
                <a16:creationId xmlns:a16="http://schemas.microsoft.com/office/drawing/2014/main" id="{31DE115D-3A08-5D22-880C-F5D58B0733A2}"/>
              </a:ext>
            </a:extLst>
          </p:cNvPr>
          <p:cNvSpPr>
            <a:spLocks noGrp="1"/>
          </p:cNvSpPr>
          <p:nvPr>
            <p:ph type="subTitle" idx="1"/>
          </p:nvPr>
        </p:nvSpPr>
        <p:spPr/>
        <p:txBody>
          <a:bodyPr/>
          <a:lstStyle/>
          <a:p>
            <a:r>
              <a:rPr lang="en-US"/>
              <a:t>EXHIBIT 9</a:t>
            </a:r>
          </a:p>
        </p:txBody>
      </p:sp>
      <p:graphicFrame>
        <p:nvGraphicFramePr>
          <p:cNvPr id="10" name="Chart Placeholder 5">
            <a:extLst>
              <a:ext uri="{FF2B5EF4-FFF2-40B4-BE49-F238E27FC236}">
                <a16:creationId xmlns:a16="http://schemas.microsoft.com/office/drawing/2014/main" id="{AF551C56-FABB-18B8-0FBF-F1D25E2617C0}"/>
              </a:ext>
            </a:extLst>
          </p:cNvPr>
          <p:cNvGraphicFramePr>
            <a:graphicFrameLocks noGrp="1"/>
          </p:cNvGraphicFramePr>
          <p:nvPr>
            <p:ph type="chart" sz="quarter" idx="19"/>
            <p:extLst>
              <p:ext uri="{D42A27DB-BD31-4B8C-83A1-F6EECF244321}">
                <p14:modId xmlns:p14="http://schemas.microsoft.com/office/powerpoint/2010/main" val="1165060787"/>
              </p:ext>
            </p:extLst>
          </p:nvPr>
        </p:nvGraphicFramePr>
        <p:xfrm>
          <a:off x="627063" y="1778000"/>
          <a:ext cx="8091487" cy="37465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6">
            <a:extLst>
              <a:ext uri="{FF2B5EF4-FFF2-40B4-BE49-F238E27FC236}">
                <a16:creationId xmlns:a16="http://schemas.microsoft.com/office/drawing/2014/main" id="{1B7F9DC6-2918-E48C-9F41-39D2C85648DE}"/>
              </a:ext>
            </a:extLst>
          </p:cNvPr>
          <p:cNvSpPr>
            <a:spLocks noGrp="1"/>
          </p:cNvSpPr>
          <p:nvPr>
            <p:ph type="body" sz="quarter" idx="23"/>
          </p:nvPr>
        </p:nvSpPr>
        <p:spPr>
          <a:xfrm>
            <a:off x="627432" y="1388273"/>
            <a:ext cx="8091115" cy="389728"/>
          </a:xfrm>
        </p:spPr>
        <p:txBody>
          <a:bodyPr anchor="ctr"/>
          <a:lstStyle/>
          <a:p>
            <a:r>
              <a:rPr lang="en-US"/>
              <a:t>Novolog </a:t>
            </a:r>
            <a:r>
              <a:rPr lang="en-US" err="1"/>
              <a:t>FlexPen</a:t>
            </a:r>
            <a:r>
              <a:rPr lang="en-US"/>
              <a:t> price per dosage unit</a:t>
            </a:r>
          </a:p>
        </p:txBody>
      </p:sp>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627434" y="5697252"/>
            <a:ext cx="8105506" cy="495834"/>
          </a:xfrm>
        </p:spPr>
        <p:txBody>
          <a:bodyPr lIns="0" tIns="0" rIns="0" bIns="0"/>
          <a:lstStyle/>
          <a:p>
            <a:r>
              <a:rPr lang="en-US" dirty="0"/>
              <a:t>Notes: Novolog </a:t>
            </a:r>
            <a:r>
              <a:rPr lang="en-US" dirty="0" err="1"/>
              <a:t>FlexPen</a:t>
            </a:r>
            <a:r>
              <a:rPr lang="en-US" dirty="0"/>
              <a:t> (insulin </a:t>
            </a:r>
            <a:r>
              <a:rPr lang="en-US" dirty="0" err="1"/>
              <a:t>aspart</a:t>
            </a:r>
            <a:r>
              <a:rPr lang="en-US" dirty="0"/>
              <a:t>) dosage unit represents average unit price per milliliter. See “How We Conducted This Study” for more details. Novolog </a:t>
            </a:r>
            <a:r>
              <a:rPr lang="en-US" dirty="0" err="1"/>
              <a:t>FlexPen</a:t>
            </a:r>
            <a:r>
              <a:rPr lang="en-US" dirty="0"/>
              <a:t> is a fast-acting type of insulin. For more information: </a:t>
            </a:r>
            <a:r>
              <a:rPr lang="en-US" dirty="0">
                <a:hlinkClick r:id="rId3"/>
              </a:rPr>
              <a:t>https://www.mayoclinic.org/drugs-supplements/insulin-aspart-recombinant-intravenous-route-subcutaneous-route/description/drg-20067762</a:t>
            </a:r>
            <a:r>
              <a:rPr lang="en-US" dirty="0"/>
              <a:t>. Beginning in January 2024, Novo Nordisk </a:t>
            </a:r>
            <a:r>
              <a:rPr lang="en-US" dirty="0">
                <a:hlinkClick r:id="rId4"/>
              </a:rPr>
              <a:t>plans to lower U.S. prices</a:t>
            </a:r>
            <a:r>
              <a:rPr lang="en-US" dirty="0"/>
              <a:t> for its Novolog and Novolog Mix 70/30 vials and </a:t>
            </a:r>
            <a:r>
              <a:rPr lang="en-US" dirty="0" err="1"/>
              <a:t>FlexPens</a:t>
            </a:r>
            <a:r>
              <a:rPr lang="en-US" dirty="0"/>
              <a:t> by 75% from the current list price for people living with diabetes. Data in this exhibit reflect 2021 estimates.</a:t>
            </a:r>
          </a:p>
          <a:p>
            <a:r>
              <a:rPr lang="en-US" dirty="0"/>
              <a:t>Data: IQVIA, annualized 2021 estimates.</a:t>
            </a:r>
          </a:p>
        </p:txBody>
      </p:sp>
      <p:sp>
        <p:nvSpPr>
          <p:cNvPr id="2" name="TextBox 1">
            <a:extLst>
              <a:ext uri="{FF2B5EF4-FFF2-40B4-BE49-F238E27FC236}">
                <a16:creationId xmlns:a16="http://schemas.microsoft.com/office/drawing/2014/main" id="{E47DC13A-8F5A-E31A-A40B-39159AB24D23}"/>
              </a:ext>
            </a:extLst>
          </p:cNvPr>
          <p:cNvSpPr txBox="1"/>
          <p:nvPr/>
        </p:nvSpPr>
        <p:spPr>
          <a:xfrm>
            <a:off x="7729672" y="2035299"/>
            <a:ext cx="692209" cy="2632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t>$39.72</a:t>
            </a:r>
          </a:p>
        </p:txBody>
      </p:sp>
    </p:spTree>
    <p:extLst>
      <p:ext uri="{BB962C8B-B14F-4D97-AF65-F5344CB8AC3E}">
        <p14:creationId xmlns:p14="http://schemas.microsoft.com/office/powerpoint/2010/main" val="2241451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627434" y="514555"/>
            <a:ext cx="8091114" cy="731520"/>
          </a:xfrm>
        </p:spPr>
        <p:txBody>
          <a:bodyPr lIns="0" tIns="0" rIns="0" bIns="0" anchor="ctr" anchorCtr="0">
            <a:noAutofit/>
          </a:bodyPr>
          <a:lstStyle/>
          <a:p>
            <a:r>
              <a:rPr lang="en-US"/>
              <a:t>Despite rebates, estimated U.S. Imbruvica net prices are still markedly higher than in peer countries.</a:t>
            </a:r>
          </a:p>
        </p:txBody>
      </p:sp>
      <p:sp>
        <p:nvSpPr>
          <p:cNvPr id="3" name="Subtitle 2">
            <a:extLst>
              <a:ext uri="{FF2B5EF4-FFF2-40B4-BE49-F238E27FC236}">
                <a16:creationId xmlns:a16="http://schemas.microsoft.com/office/drawing/2014/main" id="{17219BBC-FFCB-230D-717D-5A3DA4C13159}"/>
              </a:ext>
            </a:extLst>
          </p:cNvPr>
          <p:cNvSpPr>
            <a:spLocks noGrp="1"/>
          </p:cNvSpPr>
          <p:nvPr>
            <p:ph type="subTitle" idx="1"/>
          </p:nvPr>
        </p:nvSpPr>
        <p:spPr>
          <a:xfrm>
            <a:off x="627063" y="177800"/>
            <a:ext cx="7920037" cy="247650"/>
          </a:xfrm>
        </p:spPr>
        <p:txBody>
          <a:bodyPr/>
          <a:lstStyle/>
          <a:p>
            <a:r>
              <a:rPr lang="en-US"/>
              <a:t>EXHIBIT 10</a:t>
            </a:r>
          </a:p>
        </p:txBody>
      </p:sp>
      <p:graphicFrame>
        <p:nvGraphicFramePr>
          <p:cNvPr id="8" name="Chart Placeholder 5">
            <a:extLst>
              <a:ext uri="{FF2B5EF4-FFF2-40B4-BE49-F238E27FC236}">
                <a16:creationId xmlns:a16="http://schemas.microsoft.com/office/drawing/2014/main" id="{9CC9863C-56DF-603D-3587-8F6CBC5764B0}"/>
              </a:ext>
            </a:extLst>
          </p:cNvPr>
          <p:cNvGraphicFramePr>
            <a:graphicFrameLocks noGrp="1"/>
          </p:cNvGraphicFramePr>
          <p:nvPr>
            <p:ph type="chart" sz="quarter" idx="19"/>
            <p:extLst>
              <p:ext uri="{D42A27DB-BD31-4B8C-83A1-F6EECF244321}">
                <p14:modId xmlns:p14="http://schemas.microsoft.com/office/powerpoint/2010/main" val="3329787943"/>
              </p:ext>
            </p:extLst>
          </p:nvPr>
        </p:nvGraphicFramePr>
        <p:xfrm>
          <a:off x="627063" y="1778000"/>
          <a:ext cx="8091487" cy="37465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6">
            <a:extLst>
              <a:ext uri="{FF2B5EF4-FFF2-40B4-BE49-F238E27FC236}">
                <a16:creationId xmlns:a16="http://schemas.microsoft.com/office/drawing/2014/main" id="{930EC757-3747-57F6-7CA3-5032D92F4247}"/>
              </a:ext>
            </a:extLst>
          </p:cNvPr>
          <p:cNvSpPr>
            <a:spLocks noGrp="1"/>
          </p:cNvSpPr>
          <p:nvPr>
            <p:ph type="body" sz="quarter" idx="23"/>
          </p:nvPr>
        </p:nvSpPr>
        <p:spPr>
          <a:xfrm>
            <a:off x="627432" y="1388273"/>
            <a:ext cx="8091115" cy="389728"/>
          </a:xfrm>
        </p:spPr>
        <p:txBody>
          <a:bodyPr/>
          <a:lstStyle/>
          <a:p>
            <a:r>
              <a:rPr lang="en-US"/>
              <a:t>Imbruvica price per dosage unit</a:t>
            </a:r>
          </a:p>
          <a:p>
            <a:endParaRPr lang="en-US"/>
          </a:p>
        </p:txBody>
      </p:sp>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627434" y="5697252"/>
            <a:ext cx="8105506" cy="495834"/>
          </a:xfrm>
        </p:spPr>
        <p:txBody>
          <a:bodyPr lIns="0" tIns="0" rIns="0" bIns="0"/>
          <a:lstStyle/>
          <a:p>
            <a:r>
              <a:rPr lang="en-US"/>
              <a:t>Notes: Imbruvica (ibrutinib) dosage unit represents average unit price per pill (comes in tablet and capsule form). See “How We Conducted This Study” for more details. Imbruvica is used to treat chronic lymphocytic leukemia/small lymphocytic lymphoma, chronic lymphocytic leukemia/small lymphocytic leukemia in patients with 17p deletion, and </a:t>
            </a:r>
            <a:r>
              <a:rPr lang="en-US" err="1"/>
              <a:t>Waldenström</a:t>
            </a:r>
            <a:r>
              <a:rPr lang="en-US"/>
              <a:t> macroglobulinemia. It is also used to treat chronic graft-versus-host disease after one or more lines of treatment did not work. Imbruvica is an antineoplastic agent (cancer medicine). For more information: </a:t>
            </a:r>
            <a:r>
              <a:rPr lang="en-US">
                <a:hlinkClick r:id="rId3"/>
              </a:rPr>
              <a:t>https://www.mayoclinic.org/drugs-supplements/ibrutinib-oral-route/description/drg-20084873</a:t>
            </a:r>
            <a:r>
              <a:rPr lang="en-US"/>
              <a:t>.</a:t>
            </a:r>
          </a:p>
          <a:p>
            <a:r>
              <a:rPr lang="en-US"/>
              <a:t>Data: IQVIA, annualized 2021 estimates.</a:t>
            </a:r>
          </a:p>
        </p:txBody>
      </p:sp>
      <p:sp>
        <p:nvSpPr>
          <p:cNvPr id="4" name="TextBox 3">
            <a:extLst>
              <a:ext uri="{FF2B5EF4-FFF2-40B4-BE49-F238E27FC236}">
                <a16:creationId xmlns:a16="http://schemas.microsoft.com/office/drawing/2014/main" id="{2FE961FC-7166-947C-0F6B-5B24B4925815}"/>
              </a:ext>
            </a:extLst>
          </p:cNvPr>
          <p:cNvSpPr txBox="1"/>
          <p:nvPr/>
        </p:nvSpPr>
        <p:spPr>
          <a:xfrm>
            <a:off x="7686542" y="2284048"/>
            <a:ext cx="787265" cy="2632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t>$479.71</a:t>
            </a:r>
          </a:p>
        </p:txBody>
      </p:sp>
    </p:spTree>
    <p:extLst>
      <p:ext uri="{BB962C8B-B14F-4D97-AF65-F5344CB8AC3E}">
        <p14:creationId xmlns:p14="http://schemas.microsoft.com/office/powerpoint/2010/main" val="2634720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627434" y="514555"/>
            <a:ext cx="8091114" cy="731520"/>
          </a:xfrm>
        </p:spPr>
        <p:txBody>
          <a:bodyPr lIns="0" tIns="0" rIns="0" bIns="0" anchor="ctr" anchorCtr="0">
            <a:noAutofit/>
          </a:bodyPr>
          <a:lstStyle/>
          <a:p>
            <a:r>
              <a:rPr lang="en-US"/>
              <a:t>In the U.S., large rebates would be necessary to bring estimated Enbrel net retail prices to list retail levels in peer countries.</a:t>
            </a:r>
          </a:p>
        </p:txBody>
      </p:sp>
      <p:sp>
        <p:nvSpPr>
          <p:cNvPr id="13" name="Subtitle 12">
            <a:extLst>
              <a:ext uri="{FF2B5EF4-FFF2-40B4-BE49-F238E27FC236}">
                <a16:creationId xmlns:a16="http://schemas.microsoft.com/office/drawing/2014/main" id="{83DE6A93-A491-3EAA-DA46-FB034E652AB5}"/>
              </a:ext>
            </a:extLst>
          </p:cNvPr>
          <p:cNvSpPr>
            <a:spLocks noGrp="1"/>
          </p:cNvSpPr>
          <p:nvPr>
            <p:ph type="subTitle" idx="1"/>
          </p:nvPr>
        </p:nvSpPr>
        <p:spPr/>
        <p:txBody>
          <a:bodyPr/>
          <a:lstStyle/>
          <a:p>
            <a:r>
              <a:rPr lang="en-US"/>
              <a:t>EXHIBIT 11</a:t>
            </a:r>
          </a:p>
        </p:txBody>
      </p:sp>
      <p:graphicFrame>
        <p:nvGraphicFramePr>
          <p:cNvPr id="8" name="Chart Placeholder 5">
            <a:extLst>
              <a:ext uri="{FF2B5EF4-FFF2-40B4-BE49-F238E27FC236}">
                <a16:creationId xmlns:a16="http://schemas.microsoft.com/office/drawing/2014/main" id="{F1003645-660A-B3FE-BF48-FFF934691E2D}"/>
              </a:ext>
            </a:extLst>
          </p:cNvPr>
          <p:cNvGraphicFramePr>
            <a:graphicFrameLocks noGrp="1"/>
          </p:cNvGraphicFramePr>
          <p:nvPr>
            <p:ph type="chart" sz="quarter" idx="19"/>
            <p:extLst>
              <p:ext uri="{D42A27DB-BD31-4B8C-83A1-F6EECF244321}">
                <p14:modId xmlns:p14="http://schemas.microsoft.com/office/powerpoint/2010/main" val="3327445158"/>
              </p:ext>
            </p:extLst>
          </p:nvPr>
        </p:nvGraphicFramePr>
        <p:xfrm>
          <a:off x="627063" y="1778000"/>
          <a:ext cx="8091487" cy="358900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6">
            <a:extLst>
              <a:ext uri="{FF2B5EF4-FFF2-40B4-BE49-F238E27FC236}">
                <a16:creationId xmlns:a16="http://schemas.microsoft.com/office/drawing/2014/main" id="{E4E60107-2FEA-C8C3-7386-89A82EAD68B8}"/>
              </a:ext>
            </a:extLst>
          </p:cNvPr>
          <p:cNvSpPr>
            <a:spLocks noGrp="1"/>
          </p:cNvSpPr>
          <p:nvPr>
            <p:ph type="body" sz="quarter" idx="23"/>
          </p:nvPr>
        </p:nvSpPr>
        <p:spPr>
          <a:xfrm>
            <a:off x="627432" y="1388273"/>
            <a:ext cx="8091115" cy="389728"/>
          </a:xfrm>
        </p:spPr>
        <p:txBody>
          <a:bodyPr/>
          <a:lstStyle/>
          <a:p>
            <a:r>
              <a:rPr lang="en-US"/>
              <a:t>Enbrel price per dosage unit</a:t>
            </a:r>
          </a:p>
          <a:p>
            <a:endParaRPr lang="en-US"/>
          </a:p>
        </p:txBody>
      </p:sp>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627434" y="5697252"/>
            <a:ext cx="8105506" cy="495834"/>
          </a:xfrm>
        </p:spPr>
        <p:txBody>
          <a:bodyPr lIns="0" tIns="0" rIns="0" bIns="0"/>
          <a:lstStyle/>
          <a:p>
            <a:r>
              <a:rPr lang="en-US" dirty="0"/>
              <a:t>Notes: Enbrel (etanercept) dosage unit represents average unit price per milliliter. See “How We Conducted This Study” for more details. Enbrel injection is used alone or with other medicines to reduce signs and symptoms of rheumatoid arthritis or psoriatic arthritis and may also be used to treat a condition known as ankylosing spondylitis. The injection is also used to treat juvenile idiopathic arthritis, among other conditions. For more information: </a:t>
            </a:r>
            <a:r>
              <a:rPr lang="en-US" dirty="0">
                <a:hlinkClick r:id="rId3"/>
              </a:rPr>
              <a:t>https://www.mayoclinic.org/drugs-supplements/etanercept-subcutaneous-route/description/drg-20066850</a:t>
            </a:r>
            <a:r>
              <a:rPr lang="en-US" dirty="0"/>
              <a:t>. Because of significant underestimates for Enbrel rebates, this exhibit shows the estimated rebate needed to bring U.S. retail prices down to those in the next-highest country, in this case, Switzerland.</a:t>
            </a:r>
          </a:p>
          <a:p>
            <a:r>
              <a:rPr lang="en-US" dirty="0"/>
              <a:t>Data: IQVIA, annualized 2021 estimates.</a:t>
            </a:r>
          </a:p>
        </p:txBody>
      </p:sp>
      <p:sp>
        <p:nvSpPr>
          <p:cNvPr id="3" name="TextBox 2">
            <a:extLst>
              <a:ext uri="{FF2B5EF4-FFF2-40B4-BE49-F238E27FC236}">
                <a16:creationId xmlns:a16="http://schemas.microsoft.com/office/drawing/2014/main" id="{BECEC21F-D854-B0BE-9F95-23CF7316FEB1}"/>
              </a:ext>
            </a:extLst>
          </p:cNvPr>
          <p:cNvSpPr txBox="1"/>
          <p:nvPr/>
        </p:nvSpPr>
        <p:spPr>
          <a:xfrm>
            <a:off x="7617897" y="1845013"/>
            <a:ext cx="922622" cy="2632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t>$1,693.20</a:t>
            </a:r>
          </a:p>
        </p:txBody>
      </p:sp>
    </p:spTree>
    <p:extLst>
      <p:ext uri="{BB962C8B-B14F-4D97-AF65-F5344CB8AC3E}">
        <p14:creationId xmlns:p14="http://schemas.microsoft.com/office/powerpoint/2010/main" val="2473010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a:extLst>
              <a:ext uri="{FF2B5EF4-FFF2-40B4-BE49-F238E27FC236}">
                <a16:creationId xmlns:a16="http://schemas.microsoft.com/office/drawing/2014/main" id="{51E8E54E-08CD-D301-EBFA-762452FF0273}"/>
              </a:ext>
            </a:extLst>
          </p:cNvPr>
          <p:cNvSpPr>
            <a:spLocks noGrp="1"/>
          </p:cNvSpPr>
          <p:nvPr>
            <p:ph type="subTitle" idx="1"/>
          </p:nvPr>
        </p:nvSpPr>
        <p:spPr/>
        <p:txBody>
          <a:bodyPr/>
          <a:lstStyle/>
          <a:p>
            <a:r>
              <a:rPr lang="en-US"/>
              <a:t>EXHIBIT 12</a:t>
            </a:r>
          </a:p>
        </p:txBody>
      </p:sp>
      <p:sp>
        <p:nvSpPr>
          <p:cNvPr id="11" name="Text Placeholder 10">
            <a:extLst>
              <a:ext uri="{FF2B5EF4-FFF2-40B4-BE49-F238E27FC236}">
                <a16:creationId xmlns:a16="http://schemas.microsoft.com/office/drawing/2014/main" id="{BD364D07-AAF5-5822-B810-977E01A7EFD0}"/>
              </a:ext>
            </a:extLst>
          </p:cNvPr>
          <p:cNvSpPr>
            <a:spLocks noGrp="1"/>
          </p:cNvSpPr>
          <p:nvPr>
            <p:ph type="body" sz="quarter" idx="23"/>
          </p:nvPr>
        </p:nvSpPr>
        <p:spPr/>
        <p:txBody>
          <a:bodyPr anchor="ctr"/>
          <a:lstStyle/>
          <a:p>
            <a:r>
              <a:rPr lang="en-US" sz="1100" i="1">
                <a:solidFill>
                  <a:srgbClr val="1A1A1A"/>
                </a:solidFill>
                <a:latin typeface="Arial" panose="020B0604020202020204"/>
              </a:rPr>
              <a:t>Stelara price per dosage unit</a:t>
            </a:r>
            <a:endParaRPr lang="en-US"/>
          </a:p>
        </p:txBody>
      </p:sp>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p:txBody>
          <a:bodyPr lIns="0" tIns="0" rIns="0" bIns="0"/>
          <a:lstStyle/>
          <a:p>
            <a:r>
              <a:rPr lang="en-US"/>
              <a:t>Notes: Stelara (</a:t>
            </a:r>
            <a:r>
              <a:rPr lang="en-US" err="1"/>
              <a:t>ustekinumab</a:t>
            </a:r>
            <a:r>
              <a:rPr lang="en-US"/>
              <a:t>) dosage unit represents average unit price per milliliter. See “How We Conducted This Study” for more details. Stelara is used to treat moderate to severe plaque psoriasis, Crohn’s disease, ulcerative colitis, and in combination with other drugs to treat active psoriatic arthritis. For more information: </a:t>
            </a:r>
            <a:r>
              <a:rPr lang="en-US">
                <a:hlinkClick r:id="rId2"/>
              </a:rPr>
              <a:t>https://www.mayoclinic.org/drugs-supplements/ustekinumab-injection-route/description/drg-20073360</a:t>
            </a:r>
            <a:r>
              <a:rPr lang="en-US"/>
              <a:t>. Because of significant underestimates for Stelara rebates, this exhibit shows the estimated rebate needed to bring U.S. retail prices down to those in the next-highest country, in this case, Germany.</a:t>
            </a:r>
          </a:p>
          <a:p>
            <a:r>
              <a:rPr lang="en-US"/>
              <a:t>Data: IQVIA, annualized 2021 estimates.</a:t>
            </a:r>
          </a:p>
        </p:txBody>
      </p:sp>
      <p:sp>
        <p:nvSpPr>
          <p:cNvPr id="13" name="Title 12">
            <a:extLst>
              <a:ext uri="{FF2B5EF4-FFF2-40B4-BE49-F238E27FC236}">
                <a16:creationId xmlns:a16="http://schemas.microsoft.com/office/drawing/2014/main" id="{AD32AA27-2D4D-34B8-F423-9AFE6C878F67}"/>
              </a:ext>
            </a:extLst>
          </p:cNvPr>
          <p:cNvSpPr>
            <a:spLocks noGrp="1"/>
          </p:cNvSpPr>
          <p:nvPr>
            <p:ph type="ctrTitle"/>
          </p:nvPr>
        </p:nvSpPr>
        <p:spPr/>
        <p:txBody>
          <a:bodyPr>
            <a:noAutofit/>
          </a:bodyPr>
          <a:lstStyle/>
          <a:p>
            <a:r>
              <a:rPr lang="en-US"/>
              <a:t>While prices for Stelara are high in all countries, significant rebates would be needed in the U.S. to reduce list retail prices to the level of the second-highest country, Germany.</a:t>
            </a:r>
          </a:p>
        </p:txBody>
      </p:sp>
      <p:graphicFrame>
        <p:nvGraphicFramePr>
          <p:cNvPr id="15" name="Chart Placeholder 5">
            <a:extLst>
              <a:ext uri="{FF2B5EF4-FFF2-40B4-BE49-F238E27FC236}">
                <a16:creationId xmlns:a16="http://schemas.microsoft.com/office/drawing/2014/main" id="{A5CA923E-F915-A36F-9A92-AD795B018908}"/>
              </a:ext>
            </a:extLst>
          </p:cNvPr>
          <p:cNvGraphicFramePr>
            <a:graphicFrameLocks noGrp="1"/>
          </p:cNvGraphicFramePr>
          <p:nvPr>
            <p:ph type="chart" sz="quarter" idx="19"/>
            <p:extLst>
              <p:ext uri="{D42A27DB-BD31-4B8C-83A1-F6EECF244321}">
                <p14:modId xmlns:p14="http://schemas.microsoft.com/office/powerpoint/2010/main" val="502962204"/>
              </p:ext>
            </p:extLst>
          </p:nvPr>
        </p:nvGraphicFramePr>
        <p:xfrm>
          <a:off x="627063" y="1778000"/>
          <a:ext cx="8091487" cy="37465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2AED2338-C508-CCC3-E87D-5130517BADE4}"/>
              </a:ext>
            </a:extLst>
          </p:cNvPr>
          <p:cNvSpPr txBox="1"/>
          <p:nvPr/>
        </p:nvSpPr>
        <p:spPr>
          <a:xfrm>
            <a:off x="7508954" y="1940412"/>
            <a:ext cx="1129656" cy="2632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t>$18,234.02</a:t>
            </a:r>
          </a:p>
        </p:txBody>
      </p:sp>
    </p:spTree>
    <p:extLst>
      <p:ext uri="{BB962C8B-B14F-4D97-AF65-F5344CB8AC3E}">
        <p14:creationId xmlns:p14="http://schemas.microsoft.com/office/powerpoint/2010/main" val="3524479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3E7F3DA3-066A-2706-DA00-64CFFFA8120C}"/>
              </a:ext>
            </a:extLst>
          </p:cNvPr>
          <p:cNvSpPr>
            <a:spLocks noGrp="1"/>
          </p:cNvSpPr>
          <p:nvPr>
            <p:ph type="ctrTitle"/>
          </p:nvPr>
        </p:nvSpPr>
        <p:spPr>
          <a:xfrm>
            <a:off x="627434" y="514555"/>
            <a:ext cx="8091114" cy="731520"/>
          </a:xfrm>
        </p:spPr>
        <p:txBody>
          <a:bodyPr>
            <a:normAutofit/>
          </a:bodyPr>
          <a:lstStyle/>
          <a:p>
            <a:r>
              <a:rPr lang="en-US" dirty="0"/>
              <a:t>For a basket of the 10 selected drugs in 2021, the price in the U.S. is three to eight times the price in every comparison country.</a:t>
            </a:r>
          </a:p>
        </p:txBody>
      </p:sp>
      <p:sp>
        <p:nvSpPr>
          <p:cNvPr id="6" name="Subtitle 5">
            <a:extLst>
              <a:ext uri="{FF2B5EF4-FFF2-40B4-BE49-F238E27FC236}">
                <a16:creationId xmlns:a16="http://schemas.microsoft.com/office/drawing/2014/main" id="{78EE6D70-D12F-3C32-F79D-BA0FA12A0359}"/>
              </a:ext>
            </a:extLst>
          </p:cNvPr>
          <p:cNvSpPr>
            <a:spLocks noGrp="1"/>
          </p:cNvSpPr>
          <p:nvPr>
            <p:ph type="subTitle" idx="1"/>
          </p:nvPr>
        </p:nvSpPr>
        <p:spPr>
          <a:xfrm>
            <a:off x="627434" y="177796"/>
            <a:ext cx="7919047" cy="246930"/>
          </a:xfrm>
        </p:spPr>
        <p:txBody>
          <a:bodyPr/>
          <a:lstStyle/>
          <a:p>
            <a:r>
              <a:rPr lang="en-US"/>
              <a:t>EXHIBIT 1</a:t>
            </a:r>
          </a:p>
        </p:txBody>
      </p:sp>
      <p:graphicFrame>
        <p:nvGraphicFramePr>
          <p:cNvPr id="9" name="Chart Placeholder 5">
            <a:extLst>
              <a:ext uri="{FF2B5EF4-FFF2-40B4-BE49-F238E27FC236}">
                <a16:creationId xmlns:a16="http://schemas.microsoft.com/office/drawing/2014/main" id="{9C78966C-9798-E202-8120-33AD5C2A7A13}"/>
              </a:ext>
            </a:extLst>
          </p:cNvPr>
          <p:cNvGraphicFramePr>
            <a:graphicFrameLocks noGrp="1"/>
          </p:cNvGraphicFramePr>
          <p:nvPr>
            <p:ph type="chart" sz="quarter" idx="19"/>
            <p:extLst>
              <p:ext uri="{D42A27DB-BD31-4B8C-83A1-F6EECF244321}">
                <p14:modId xmlns:p14="http://schemas.microsoft.com/office/powerpoint/2010/main" val="2006720468"/>
              </p:ext>
            </p:extLst>
          </p:nvPr>
        </p:nvGraphicFramePr>
        <p:xfrm>
          <a:off x="627063" y="1778000"/>
          <a:ext cx="8091487" cy="374650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 Placeholder 7">
            <a:extLst>
              <a:ext uri="{FF2B5EF4-FFF2-40B4-BE49-F238E27FC236}">
                <a16:creationId xmlns:a16="http://schemas.microsoft.com/office/drawing/2014/main" id="{AC357300-4566-900F-F6DF-951C4CBF41F0}"/>
              </a:ext>
            </a:extLst>
          </p:cNvPr>
          <p:cNvSpPr>
            <a:spLocks noGrp="1"/>
          </p:cNvSpPr>
          <p:nvPr>
            <p:ph type="body" sz="quarter" idx="23"/>
          </p:nvPr>
        </p:nvSpPr>
        <p:spPr>
          <a:xfrm>
            <a:off x="627432" y="1388273"/>
            <a:ext cx="8091115" cy="389728"/>
          </a:xfrm>
        </p:spPr>
        <p:txBody>
          <a:bodyPr/>
          <a:lstStyle/>
          <a:p>
            <a:r>
              <a:rPr lang="en-US" dirty="0"/>
              <a:t>Laspeyres price index for the basket of 10 drugs, with the U.S. as the base country</a:t>
            </a:r>
          </a:p>
          <a:p>
            <a:endParaRPr lang="en-US" dirty="0"/>
          </a:p>
        </p:txBody>
      </p:sp>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627434" y="5697252"/>
            <a:ext cx="8105506" cy="495834"/>
          </a:xfrm>
        </p:spPr>
        <p:txBody>
          <a:bodyPr lIns="0" tIns="0" rIns="0" bIns="0"/>
          <a:lstStyle/>
          <a:p>
            <a:r>
              <a:rPr lang="en-US"/>
              <a:t>Notes: The </a:t>
            </a:r>
            <a:r>
              <a:rPr lang="en-US">
                <a:hlinkClick r:id="rId3"/>
              </a:rPr>
              <a:t>Laspeyres price index</a:t>
            </a:r>
            <a:r>
              <a:rPr lang="en-US"/>
              <a:t> is an index used to measure the price of a basket of goods or services consumed in a given base period. In this case, it represents the retail prices of the basket of 10 drugs eligible for negotiation in any of the given comparator countries relative to the U.S. in USD in 2021. See “How We Conducted This Study” for more details.</a:t>
            </a:r>
          </a:p>
          <a:p>
            <a:r>
              <a:rPr lang="en-US"/>
              <a:t>Data: IQVIA, annualized 2021 estimates.</a:t>
            </a:r>
          </a:p>
        </p:txBody>
      </p:sp>
      <p:sp>
        <p:nvSpPr>
          <p:cNvPr id="5" name="Text Placeholder 15">
            <a:extLst>
              <a:ext uri="{FF2B5EF4-FFF2-40B4-BE49-F238E27FC236}">
                <a16:creationId xmlns:a16="http://schemas.microsoft.com/office/drawing/2014/main" id="{67F2B509-33A8-24DA-0384-66928A785B1B}"/>
              </a:ext>
            </a:extLst>
          </p:cNvPr>
          <p:cNvSpPr txBox="1">
            <a:spLocks/>
          </p:cNvSpPr>
          <p:nvPr/>
        </p:nvSpPr>
        <p:spPr>
          <a:xfrm>
            <a:off x="75267" y="1143000"/>
            <a:ext cx="8997696" cy="365760"/>
          </a:xfrm>
          <a:prstGeom prst="rect">
            <a:avLst/>
          </a:prstGeom>
        </p:spPr>
        <p:txBody>
          <a:bodyPr vert="horz" lIns="0" tIns="0" rIns="0" bIns="0" rtlCol="0" anchor="t"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buClr>
                <a:srgbClr val="115479"/>
              </a:buClr>
              <a:defRPr/>
            </a:pPr>
            <a:endParaRPr lang="en-US" sz="1200" i="1">
              <a:solidFill>
                <a:srgbClr val="1A1A1A"/>
              </a:solidFill>
              <a:latin typeface="Arial" panose="020B0604020202020204"/>
            </a:endParaRPr>
          </a:p>
        </p:txBody>
      </p:sp>
    </p:spTree>
    <p:extLst>
      <p:ext uri="{BB962C8B-B14F-4D97-AF65-F5344CB8AC3E}">
        <p14:creationId xmlns:p14="http://schemas.microsoft.com/office/powerpoint/2010/main" val="2054684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5D6604-1A4D-E972-EA24-FC20B2E00583}"/>
              </a:ext>
            </a:extLst>
          </p:cNvPr>
          <p:cNvSpPr>
            <a:spLocks noGrp="1"/>
          </p:cNvSpPr>
          <p:nvPr>
            <p:ph type="ctrTitle"/>
          </p:nvPr>
        </p:nvSpPr>
        <p:spPr/>
        <p:txBody>
          <a:bodyPr>
            <a:normAutofit/>
          </a:bodyPr>
          <a:lstStyle/>
          <a:p>
            <a:r>
              <a:rPr lang="en-US" sz="2000" dirty="0"/>
              <a:t>For a number of the selected drugs, estimated rebates substantially reduce the price.</a:t>
            </a:r>
          </a:p>
        </p:txBody>
      </p:sp>
      <p:sp>
        <p:nvSpPr>
          <p:cNvPr id="2" name="Subtitle 1">
            <a:extLst>
              <a:ext uri="{FF2B5EF4-FFF2-40B4-BE49-F238E27FC236}">
                <a16:creationId xmlns:a16="http://schemas.microsoft.com/office/drawing/2014/main" id="{50D4FEEC-F5C3-4B79-F5C4-CBF1CB7FD1E0}"/>
              </a:ext>
            </a:extLst>
          </p:cNvPr>
          <p:cNvSpPr>
            <a:spLocks noGrp="1"/>
          </p:cNvSpPr>
          <p:nvPr>
            <p:ph type="subTitle" idx="1"/>
          </p:nvPr>
        </p:nvSpPr>
        <p:spPr/>
        <p:txBody>
          <a:bodyPr/>
          <a:lstStyle/>
          <a:p>
            <a:r>
              <a:rPr lang="en-US"/>
              <a:t>EXHIBIT 2</a:t>
            </a:r>
          </a:p>
        </p:txBody>
      </p:sp>
      <p:sp>
        <p:nvSpPr>
          <p:cNvPr id="6" name="Text Placeholder 5">
            <a:extLst>
              <a:ext uri="{FF2B5EF4-FFF2-40B4-BE49-F238E27FC236}">
                <a16:creationId xmlns:a16="http://schemas.microsoft.com/office/drawing/2014/main" id="{FBD48AC8-FF7D-379B-CA44-80D342575AB9}"/>
              </a:ext>
            </a:extLst>
          </p:cNvPr>
          <p:cNvSpPr>
            <a:spLocks noGrp="1"/>
          </p:cNvSpPr>
          <p:nvPr>
            <p:ph type="body" sz="quarter" idx="23"/>
          </p:nvPr>
        </p:nvSpPr>
        <p:spPr/>
        <p:txBody>
          <a:bodyPr/>
          <a:lstStyle/>
          <a:p>
            <a:r>
              <a:rPr lang="en-US" sz="1100" i="1" dirty="0">
                <a:solidFill>
                  <a:srgbClr val="1A1A1A"/>
                </a:solidFill>
                <a:latin typeface="Arial" panose="020B0604020202020204"/>
                <a:cs typeface="Arial"/>
              </a:rPr>
              <a:t>Breakdown of the total list retail price by estimated rebate percent to estimated net price per unit</a:t>
            </a:r>
            <a:endParaRPr lang="en-US" sz="1100" i="1" dirty="0">
              <a:solidFill>
                <a:srgbClr val="1A1A1A"/>
              </a:solidFill>
              <a:latin typeface="Arial" panose="020B0604020202020204"/>
            </a:endParaRPr>
          </a:p>
          <a:p>
            <a:endParaRPr lang="en-US" dirty="0"/>
          </a:p>
        </p:txBody>
      </p:sp>
      <p:sp>
        <p:nvSpPr>
          <p:cNvPr id="3" name="Text Placeholder 2">
            <a:extLst>
              <a:ext uri="{FF2B5EF4-FFF2-40B4-BE49-F238E27FC236}">
                <a16:creationId xmlns:a16="http://schemas.microsoft.com/office/drawing/2014/main" id="{6833D0D1-185C-6092-C846-4AC56081886C}"/>
              </a:ext>
            </a:extLst>
          </p:cNvPr>
          <p:cNvSpPr>
            <a:spLocks noGrp="1"/>
          </p:cNvSpPr>
          <p:nvPr>
            <p:ph type="body" sz="quarter" idx="22"/>
          </p:nvPr>
        </p:nvSpPr>
        <p:spPr/>
        <p:txBody>
          <a:bodyPr/>
          <a:lstStyle/>
          <a:p>
            <a:pPr>
              <a:lnSpc>
                <a:spcPct val="100000"/>
              </a:lnSpc>
              <a:spcAft>
                <a:spcPts val="200"/>
              </a:spcAft>
            </a:pPr>
            <a:r>
              <a:rPr lang="en-US" dirty="0">
                <a:latin typeface="+mn-lt"/>
                <a:cs typeface="Arial"/>
              </a:rPr>
              <a:t>*This column reflects estimated net price, i.e., the estimated price calculated by subtracting the estimated rebate amount from the retail price. Because of inclusion of many drugs in overall therapeutic classes, estimated rebate percents may over- or underestimate rebates for some drugs. Estimated rebates are based on a recent </a:t>
            </a:r>
            <a:r>
              <a:rPr lang="en-US" dirty="0">
                <a:latin typeface="+mn-lt"/>
                <a:cs typeface="Arial"/>
                <a:hlinkClick r:id="rId2"/>
              </a:rPr>
              <a:t>analysis by the Medicare Payment Advisory Commission (</a:t>
            </a:r>
            <a:r>
              <a:rPr lang="en-US" dirty="0" err="1">
                <a:latin typeface="+mn-lt"/>
                <a:cs typeface="Arial"/>
                <a:hlinkClick r:id="rId2"/>
              </a:rPr>
              <a:t>MedPAC</a:t>
            </a:r>
            <a:r>
              <a:rPr lang="en-US" dirty="0">
                <a:latin typeface="+mn-lt"/>
                <a:cs typeface="Arial"/>
                <a:hlinkClick r:id="rId2"/>
              </a:rPr>
              <a:t>)</a:t>
            </a:r>
            <a:r>
              <a:rPr lang="en-US" dirty="0">
                <a:latin typeface="+mn-lt"/>
                <a:cs typeface="Arial"/>
              </a:rPr>
              <a:t>. See “How We Conducted This Study” for more details. Units reflect one tablet for solid forms (Eliquis, Entresto, Xarelto, Januvia, Jardiance, </a:t>
            </a:r>
            <a:r>
              <a:rPr lang="en-US" dirty="0" err="1">
                <a:latin typeface="+mn-lt"/>
                <a:cs typeface="Arial"/>
              </a:rPr>
              <a:t>Farxiga</a:t>
            </a:r>
            <a:r>
              <a:rPr lang="en-US" dirty="0">
                <a:latin typeface="+mn-lt"/>
                <a:cs typeface="Arial"/>
              </a:rPr>
              <a:t>, and Imbruvica) and one milliliter for liquid forms (Novolog </a:t>
            </a:r>
            <a:r>
              <a:rPr lang="en-US" dirty="0" err="1">
                <a:latin typeface="+mn-lt"/>
                <a:cs typeface="Arial"/>
              </a:rPr>
              <a:t>FlexPen</a:t>
            </a:r>
            <a:r>
              <a:rPr lang="en-US" dirty="0">
                <a:latin typeface="+mn-lt"/>
                <a:cs typeface="Arial"/>
              </a:rPr>
              <a:t>, Enbrel, and Stelara).</a:t>
            </a:r>
            <a:endParaRPr lang="en-US" dirty="0">
              <a:latin typeface="+mn-lt"/>
              <a:cs typeface="Arial" panose="020B0604020202020204" pitchFamily="34" charset="0"/>
            </a:endParaRPr>
          </a:p>
          <a:p>
            <a:pPr algn="l" rtl="0">
              <a:lnSpc>
                <a:spcPct val="100000"/>
              </a:lnSpc>
              <a:spcAft>
                <a:spcPts val="200"/>
              </a:spcAft>
            </a:pPr>
            <a:r>
              <a:rPr lang="en-US" dirty="0">
                <a:latin typeface="+mn-lt"/>
                <a:cs typeface="Arial"/>
              </a:rPr>
              <a:t>Data: IQVIA, annualized 2021 estimates</a:t>
            </a:r>
            <a:r>
              <a:rPr lang="en-US" b="0" i="0" dirty="0">
                <a:effectLst/>
                <a:latin typeface="+mn-lt"/>
                <a:cs typeface="Arial"/>
              </a:rPr>
              <a:t>.</a:t>
            </a:r>
          </a:p>
        </p:txBody>
      </p:sp>
      <p:graphicFrame>
        <p:nvGraphicFramePr>
          <p:cNvPr id="7" name="Table 27">
            <a:extLst>
              <a:ext uri="{FF2B5EF4-FFF2-40B4-BE49-F238E27FC236}">
                <a16:creationId xmlns:a16="http://schemas.microsoft.com/office/drawing/2014/main" id="{5D33C4B5-4596-2A2D-16BC-7157C49272CF}"/>
              </a:ext>
            </a:extLst>
          </p:cNvPr>
          <p:cNvGraphicFramePr>
            <a:graphicFrameLocks noGrp="1"/>
          </p:cNvGraphicFramePr>
          <p:nvPr>
            <p:ph type="chart" sz="quarter" idx="19"/>
            <p:extLst>
              <p:ext uri="{D42A27DB-BD31-4B8C-83A1-F6EECF244321}">
                <p14:modId xmlns:p14="http://schemas.microsoft.com/office/powerpoint/2010/main" val="3170405503"/>
              </p:ext>
            </p:extLst>
          </p:nvPr>
        </p:nvGraphicFramePr>
        <p:xfrm>
          <a:off x="627063" y="1778000"/>
          <a:ext cx="8091115" cy="3400430"/>
        </p:xfrm>
        <a:graphic>
          <a:graphicData uri="http://schemas.openxmlformats.org/drawingml/2006/table">
            <a:tbl>
              <a:tblPr firstRow="1" bandRow="1">
                <a:tableStyleId>{5C22544A-7EE6-4342-B048-85BDC9FD1C3A}</a:tableStyleId>
              </a:tblPr>
              <a:tblGrid>
                <a:gridCol w="1340246">
                  <a:extLst>
                    <a:ext uri="{9D8B030D-6E8A-4147-A177-3AD203B41FA5}">
                      <a16:colId xmlns:a16="http://schemas.microsoft.com/office/drawing/2014/main" val="1466771446"/>
                    </a:ext>
                  </a:extLst>
                </a:gridCol>
                <a:gridCol w="2183451">
                  <a:extLst>
                    <a:ext uri="{9D8B030D-6E8A-4147-A177-3AD203B41FA5}">
                      <a16:colId xmlns:a16="http://schemas.microsoft.com/office/drawing/2014/main" val="1622358462"/>
                    </a:ext>
                  </a:extLst>
                </a:gridCol>
                <a:gridCol w="1387879">
                  <a:extLst>
                    <a:ext uri="{9D8B030D-6E8A-4147-A177-3AD203B41FA5}">
                      <a16:colId xmlns:a16="http://schemas.microsoft.com/office/drawing/2014/main" val="926092232"/>
                    </a:ext>
                  </a:extLst>
                </a:gridCol>
                <a:gridCol w="1710321">
                  <a:extLst>
                    <a:ext uri="{9D8B030D-6E8A-4147-A177-3AD203B41FA5}">
                      <a16:colId xmlns:a16="http://schemas.microsoft.com/office/drawing/2014/main" val="820823622"/>
                    </a:ext>
                  </a:extLst>
                </a:gridCol>
                <a:gridCol w="1469218">
                  <a:extLst>
                    <a:ext uri="{9D8B030D-6E8A-4147-A177-3AD203B41FA5}">
                      <a16:colId xmlns:a16="http://schemas.microsoft.com/office/drawing/2014/main" val="15100045"/>
                    </a:ext>
                  </a:extLst>
                </a:gridCol>
              </a:tblGrid>
              <a:tr h="381107">
                <a:tc>
                  <a:txBody>
                    <a:bodyPr/>
                    <a:lstStyle/>
                    <a:p>
                      <a:pPr algn="l">
                        <a:lnSpc>
                          <a:spcPct val="90000"/>
                        </a:lnSpc>
                      </a:pPr>
                      <a:r>
                        <a:rPr lang="en-US" sz="1200">
                          <a:latin typeface="+mj-lt"/>
                        </a:rPr>
                        <a:t>Drug name</a:t>
                      </a:r>
                    </a:p>
                  </a:txBody>
                  <a:tcPr anchor="b">
                    <a:solidFill>
                      <a:srgbClr val="142B41"/>
                    </a:solidFill>
                  </a:tcPr>
                </a:tc>
                <a:tc>
                  <a:txBody>
                    <a:bodyPr/>
                    <a:lstStyle/>
                    <a:p>
                      <a:pPr algn="ctr">
                        <a:lnSpc>
                          <a:spcPct val="90000"/>
                        </a:lnSpc>
                      </a:pPr>
                      <a:r>
                        <a:rPr lang="en-US" sz="1200">
                          <a:latin typeface="+mj-lt"/>
                        </a:rPr>
                        <a:t>Therapeutic class</a:t>
                      </a:r>
                    </a:p>
                  </a:txBody>
                  <a:tcPr anchor="b">
                    <a:solidFill>
                      <a:srgbClr val="142B41"/>
                    </a:solidFill>
                  </a:tcPr>
                </a:tc>
                <a:tc>
                  <a:txBody>
                    <a:bodyPr/>
                    <a:lstStyle/>
                    <a:p>
                      <a:pPr algn="ctr">
                        <a:lnSpc>
                          <a:spcPct val="90000"/>
                        </a:lnSpc>
                      </a:pPr>
                      <a:r>
                        <a:rPr lang="en-US" sz="1200">
                          <a:latin typeface="+mj-lt"/>
                        </a:rPr>
                        <a:t>List retail price </a:t>
                      </a:r>
                      <a:br>
                        <a:rPr lang="en-US" sz="1200">
                          <a:latin typeface="+mj-lt"/>
                        </a:rPr>
                      </a:br>
                      <a:r>
                        <a:rPr lang="en-US" sz="1200">
                          <a:latin typeface="+mj-lt"/>
                        </a:rPr>
                        <a:t>per unit</a:t>
                      </a:r>
                    </a:p>
                  </a:txBody>
                  <a:tcPr anchor="b">
                    <a:solidFill>
                      <a:srgbClr val="142B41"/>
                    </a:solidFill>
                  </a:tcPr>
                </a:tc>
                <a:tc>
                  <a:txBody>
                    <a:bodyPr/>
                    <a:lstStyle/>
                    <a:p>
                      <a:pPr algn="ctr">
                        <a:lnSpc>
                          <a:spcPct val="90000"/>
                        </a:lnSpc>
                      </a:pPr>
                      <a:r>
                        <a:rPr lang="en-US" sz="1200">
                          <a:latin typeface="+mj-lt"/>
                        </a:rPr>
                        <a:t>Estimated </a:t>
                      </a:r>
                      <a:br>
                        <a:rPr lang="en-US" sz="1200">
                          <a:latin typeface="+mj-lt"/>
                        </a:rPr>
                      </a:br>
                      <a:r>
                        <a:rPr lang="en-US" sz="1200">
                          <a:latin typeface="+mj-lt"/>
                        </a:rPr>
                        <a:t>rebate percent</a:t>
                      </a:r>
                    </a:p>
                  </a:txBody>
                  <a:tcPr anchor="b">
                    <a:solidFill>
                      <a:srgbClr val="142B41"/>
                    </a:solidFill>
                  </a:tcPr>
                </a:tc>
                <a:tc>
                  <a:txBody>
                    <a:bodyPr/>
                    <a:lstStyle/>
                    <a:p>
                      <a:pPr algn="ctr">
                        <a:lnSpc>
                          <a:spcPct val="90000"/>
                        </a:lnSpc>
                      </a:pPr>
                      <a:r>
                        <a:rPr lang="en-US" sz="1200">
                          <a:latin typeface="+mj-lt"/>
                        </a:rPr>
                        <a:t>Estimated </a:t>
                      </a:r>
                      <a:br>
                        <a:rPr lang="en-US" sz="1200">
                          <a:latin typeface="+mj-lt"/>
                        </a:rPr>
                      </a:br>
                      <a:r>
                        <a:rPr lang="en-US" sz="1200">
                          <a:latin typeface="+mj-lt"/>
                        </a:rPr>
                        <a:t>net price*</a:t>
                      </a:r>
                    </a:p>
                  </a:txBody>
                  <a:tcPr anchor="b">
                    <a:solidFill>
                      <a:srgbClr val="142B41"/>
                    </a:solidFill>
                  </a:tcPr>
                </a:tc>
                <a:extLst>
                  <a:ext uri="{0D108BD9-81ED-4DB2-BD59-A6C34878D82A}">
                    <a16:rowId xmlns:a16="http://schemas.microsoft.com/office/drawing/2014/main" val="2406873129"/>
                  </a:ext>
                </a:extLst>
              </a:tr>
              <a:tr h="197562">
                <a:tc>
                  <a:txBody>
                    <a:bodyPr/>
                    <a:lstStyle/>
                    <a:p>
                      <a:r>
                        <a:rPr lang="en-US" sz="1100">
                          <a:latin typeface="+mj-lt"/>
                        </a:rPr>
                        <a:t>Eliquis</a:t>
                      </a:r>
                    </a:p>
                  </a:txBody>
                  <a:tcPr anchor="ctr"/>
                </a:tc>
                <a:tc>
                  <a:txBody>
                    <a:bodyPr/>
                    <a:lstStyle/>
                    <a:p>
                      <a:r>
                        <a:rPr lang="en-US" sz="1100">
                          <a:latin typeface="+mj-lt"/>
                        </a:rPr>
                        <a:t>Anticoagulant</a:t>
                      </a:r>
                    </a:p>
                  </a:txBody>
                  <a:tcPr anchor="ctr"/>
                </a:tc>
                <a:tc>
                  <a:txBody>
                    <a:bodyPr/>
                    <a:lstStyle/>
                    <a:p>
                      <a:pPr algn="ctr"/>
                      <a:r>
                        <a:rPr lang="en-US" sz="1100" b="1">
                          <a:latin typeface="+mj-lt"/>
                        </a:rPr>
                        <a:t>$8.06</a:t>
                      </a:r>
                    </a:p>
                  </a:txBody>
                  <a:tcPr anchor="ctr"/>
                </a:tc>
                <a:tc>
                  <a:txBody>
                    <a:bodyPr/>
                    <a:lstStyle/>
                    <a:p>
                      <a:pPr algn="ctr"/>
                      <a:r>
                        <a:rPr lang="en-US" sz="1100">
                          <a:latin typeface="+mj-lt"/>
                        </a:rPr>
                        <a:t>49%</a:t>
                      </a:r>
                    </a:p>
                  </a:txBody>
                  <a:tcPr anchor="ctr"/>
                </a:tc>
                <a:tc>
                  <a:txBody>
                    <a:bodyPr/>
                    <a:lstStyle/>
                    <a:p>
                      <a:pPr algn="ctr"/>
                      <a:r>
                        <a:rPr lang="en-US" sz="1100" b="1">
                          <a:latin typeface="+mj-lt"/>
                        </a:rPr>
                        <a:t>$4.11</a:t>
                      </a:r>
                    </a:p>
                  </a:txBody>
                  <a:tcPr anchor="ctr"/>
                </a:tc>
                <a:extLst>
                  <a:ext uri="{0D108BD9-81ED-4DB2-BD59-A6C34878D82A}">
                    <a16:rowId xmlns:a16="http://schemas.microsoft.com/office/drawing/2014/main" val="2838870835"/>
                  </a:ext>
                </a:extLst>
              </a:tr>
              <a:tr h="312806">
                <a:tc>
                  <a:txBody>
                    <a:bodyPr/>
                    <a:lstStyle/>
                    <a:p>
                      <a:r>
                        <a:rPr lang="en-US" sz="1100">
                          <a:latin typeface="+mj-lt"/>
                        </a:rPr>
                        <a:t>Entresto</a:t>
                      </a:r>
                    </a:p>
                  </a:txBody>
                  <a:tcPr anchor="ctr"/>
                </a:tc>
                <a:tc>
                  <a:txBody>
                    <a:bodyPr/>
                    <a:lstStyle/>
                    <a:p>
                      <a:r>
                        <a:rPr lang="en-US" sz="1100">
                          <a:latin typeface="+mj-lt"/>
                        </a:rPr>
                        <a:t>Antihypertensive therapy agent</a:t>
                      </a:r>
                    </a:p>
                  </a:txBody>
                  <a:tcPr anchor="ctr"/>
                </a:tc>
                <a:tc>
                  <a:txBody>
                    <a:bodyPr/>
                    <a:lstStyle/>
                    <a:p>
                      <a:pPr algn="ctr"/>
                      <a:r>
                        <a:rPr lang="en-US" sz="1100" b="1">
                          <a:latin typeface="+mj-lt"/>
                        </a:rPr>
                        <a:t>$11.82</a:t>
                      </a:r>
                    </a:p>
                  </a:txBody>
                  <a:tcPr anchor="ctr"/>
                </a:tc>
                <a:tc>
                  <a:txBody>
                    <a:bodyPr/>
                    <a:lstStyle/>
                    <a:p>
                      <a:pPr algn="ctr"/>
                      <a:r>
                        <a:rPr lang="en-US" sz="1100">
                          <a:latin typeface="+mj-lt"/>
                        </a:rPr>
                        <a:t>19%</a:t>
                      </a:r>
                    </a:p>
                  </a:txBody>
                  <a:tcPr anchor="ctr"/>
                </a:tc>
                <a:tc>
                  <a:txBody>
                    <a:bodyPr/>
                    <a:lstStyle/>
                    <a:p>
                      <a:pPr algn="ctr"/>
                      <a:r>
                        <a:rPr lang="en-US" sz="1100" b="1">
                          <a:latin typeface="+mj-lt"/>
                        </a:rPr>
                        <a:t>$9.57</a:t>
                      </a:r>
                    </a:p>
                  </a:txBody>
                  <a:tcPr anchor="ctr"/>
                </a:tc>
                <a:extLst>
                  <a:ext uri="{0D108BD9-81ED-4DB2-BD59-A6C34878D82A}">
                    <a16:rowId xmlns:a16="http://schemas.microsoft.com/office/drawing/2014/main" val="192669722"/>
                  </a:ext>
                </a:extLst>
              </a:tr>
              <a:tr h="197562">
                <a:tc>
                  <a:txBody>
                    <a:bodyPr/>
                    <a:lstStyle/>
                    <a:p>
                      <a:r>
                        <a:rPr lang="en-US" sz="1100">
                          <a:latin typeface="+mj-lt"/>
                        </a:rPr>
                        <a:t>Xarelto</a:t>
                      </a:r>
                    </a:p>
                  </a:txBody>
                  <a:tcPr anchor="ctr"/>
                </a:tc>
                <a:tc>
                  <a:txBody>
                    <a:bodyPr/>
                    <a:lstStyle/>
                    <a:p>
                      <a:r>
                        <a:rPr lang="en-US" sz="1100">
                          <a:latin typeface="+mj-lt"/>
                        </a:rPr>
                        <a:t>Anticoagulant</a:t>
                      </a:r>
                    </a:p>
                  </a:txBody>
                  <a:tcPr anchor="ctr"/>
                </a:tc>
                <a:tc>
                  <a:txBody>
                    <a:bodyPr/>
                    <a:lstStyle/>
                    <a:p>
                      <a:pPr algn="ctr"/>
                      <a:r>
                        <a:rPr lang="en-US" sz="1100" b="1">
                          <a:latin typeface="+mj-lt"/>
                        </a:rPr>
                        <a:t>$15.44</a:t>
                      </a:r>
                    </a:p>
                  </a:txBody>
                  <a:tcPr anchor="ctr"/>
                </a:tc>
                <a:tc>
                  <a:txBody>
                    <a:bodyPr/>
                    <a:lstStyle/>
                    <a:p>
                      <a:pPr algn="ctr"/>
                      <a:r>
                        <a:rPr lang="en-US" sz="1100">
                          <a:latin typeface="+mj-lt"/>
                        </a:rPr>
                        <a:t>49%</a:t>
                      </a:r>
                    </a:p>
                  </a:txBody>
                  <a:tcPr anchor="ctr"/>
                </a:tc>
                <a:tc>
                  <a:txBody>
                    <a:bodyPr/>
                    <a:lstStyle/>
                    <a:p>
                      <a:pPr algn="ctr"/>
                      <a:r>
                        <a:rPr lang="en-US" sz="1100" b="1">
                          <a:latin typeface="+mj-lt"/>
                        </a:rPr>
                        <a:t>$7.87</a:t>
                      </a:r>
                    </a:p>
                  </a:txBody>
                  <a:tcPr anchor="ctr"/>
                </a:tc>
                <a:extLst>
                  <a:ext uri="{0D108BD9-81ED-4DB2-BD59-A6C34878D82A}">
                    <a16:rowId xmlns:a16="http://schemas.microsoft.com/office/drawing/2014/main" val="3982801949"/>
                  </a:ext>
                </a:extLst>
              </a:tr>
              <a:tr h="197562">
                <a:tc>
                  <a:txBody>
                    <a:bodyPr/>
                    <a:lstStyle/>
                    <a:p>
                      <a:r>
                        <a:rPr lang="en-US" sz="1100">
                          <a:latin typeface="+mj-lt"/>
                        </a:rPr>
                        <a:t>Januvia</a:t>
                      </a:r>
                    </a:p>
                  </a:txBody>
                  <a:tcPr anchor="ctr"/>
                </a:tc>
                <a:tc>
                  <a:txBody>
                    <a:bodyPr/>
                    <a:lstStyle/>
                    <a:p>
                      <a:r>
                        <a:rPr lang="en-US" sz="1100">
                          <a:latin typeface="+mj-lt"/>
                        </a:rPr>
                        <a:t>Diabetic therapy</a:t>
                      </a:r>
                    </a:p>
                  </a:txBody>
                  <a:tcPr anchor="ctr"/>
                </a:tc>
                <a:tc>
                  <a:txBody>
                    <a:bodyPr/>
                    <a:lstStyle/>
                    <a:p>
                      <a:pPr algn="ctr"/>
                      <a:r>
                        <a:rPr lang="en-US" sz="1100" b="1">
                          <a:latin typeface="+mj-lt"/>
                        </a:rPr>
                        <a:t>$18.34</a:t>
                      </a:r>
                    </a:p>
                  </a:txBody>
                  <a:tcPr anchor="ctr"/>
                </a:tc>
                <a:tc>
                  <a:txBody>
                    <a:bodyPr/>
                    <a:lstStyle/>
                    <a:p>
                      <a:pPr algn="ctr"/>
                      <a:r>
                        <a:rPr lang="en-US" sz="1100">
                          <a:latin typeface="+mj-lt"/>
                        </a:rPr>
                        <a:t>50%</a:t>
                      </a:r>
                    </a:p>
                  </a:txBody>
                  <a:tcPr anchor="ctr"/>
                </a:tc>
                <a:tc>
                  <a:txBody>
                    <a:bodyPr/>
                    <a:lstStyle/>
                    <a:p>
                      <a:pPr algn="ctr"/>
                      <a:r>
                        <a:rPr lang="en-US" sz="1100" b="1">
                          <a:latin typeface="+mj-lt"/>
                        </a:rPr>
                        <a:t>$9.17</a:t>
                      </a:r>
                    </a:p>
                  </a:txBody>
                  <a:tcPr anchor="ctr"/>
                </a:tc>
                <a:extLst>
                  <a:ext uri="{0D108BD9-81ED-4DB2-BD59-A6C34878D82A}">
                    <a16:rowId xmlns:a16="http://schemas.microsoft.com/office/drawing/2014/main" val="396082281"/>
                  </a:ext>
                </a:extLst>
              </a:tr>
              <a:tr h="197562">
                <a:tc>
                  <a:txBody>
                    <a:bodyPr/>
                    <a:lstStyle/>
                    <a:p>
                      <a:r>
                        <a:rPr lang="en-US" sz="1100">
                          <a:latin typeface="+mj-lt"/>
                        </a:rPr>
                        <a:t>Jardiance</a:t>
                      </a:r>
                    </a:p>
                  </a:txBody>
                  <a:tcPr anchor="ctr"/>
                </a:tc>
                <a:tc>
                  <a:txBody>
                    <a:bodyPr/>
                    <a:lstStyle/>
                    <a:p>
                      <a:r>
                        <a:rPr lang="en-US" sz="1100">
                          <a:latin typeface="+mj-lt"/>
                        </a:rPr>
                        <a:t>Diabetic therapy</a:t>
                      </a:r>
                    </a:p>
                  </a:txBody>
                  <a:tcPr anchor="ctr"/>
                </a:tc>
                <a:tc>
                  <a:txBody>
                    <a:bodyPr/>
                    <a:lstStyle/>
                    <a:p>
                      <a:pPr algn="ctr"/>
                      <a:r>
                        <a:rPr lang="en-US" sz="1100" b="1">
                          <a:latin typeface="+mj-lt"/>
                        </a:rPr>
                        <a:t>$20.30</a:t>
                      </a:r>
                    </a:p>
                  </a:txBody>
                  <a:tcPr anchor="ctr"/>
                </a:tc>
                <a:tc>
                  <a:txBody>
                    <a:bodyPr/>
                    <a:lstStyle/>
                    <a:p>
                      <a:pPr marL="0" marR="0" lvl="0" indent="0" algn="ctr" defTabSz="914378" rtl="0" eaLnBrk="1" fontAlgn="auto" latinLnBrk="0" hangingPunct="1">
                        <a:lnSpc>
                          <a:spcPct val="100000"/>
                        </a:lnSpc>
                        <a:spcBef>
                          <a:spcPts val="0"/>
                        </a:spcBef>
                        <a:spcAft>
                          <a:spcPts val="0"/>
                        </a:spcAft>
                        <a:buClrTx/>
                        <a:buSzTx/>
                        <a:buFontTx/>
                        <a:buNone/>
                        <a:tabLst/>
                        <a:defRPr/>
                      </a:pPr>
                      <a:r>
                        <a:rPr lang="en-US" sz="1100">
                          <a:latin typeface="+mj-lt"/>
                        </a:rPr>
                        <a:t>50%</a:t>
                      </a:r>
                    </a:p>
                  </a:txBody>
                  <a:tcPr anchor="ctr"/>
                </a:tc>
                <a:tc>
                  <a:txBody>
                    <a:bodyPr/>
                    <a:lstStyle/>
                    <a:p>
                      <a:pPr algn="ctr"/>
                      <a:r>
                        <a:rPr lang="en-US" sz="1100" b="1">
                          <a:latin typeface="+mj-lt"/>
                        </a:rPr>
                        <a:t>$10.15</a:t>
                      </a:r>
                    </a:p>
                  </a:txBody>
                  <a:tcPr anchor="ctr"/>
                </a:tc>
                <a:extLst>
                  <a:ext uri="{0D108BD9-81ED-4DB2-BD59-A6C34878D82A}">
                    <a16:rowId xmlns:a16="http://schemas.microsoft.com/office/drawing/2014/main" val="2321902673"/>
                  </a:ext>
                </a:extLst>
              </a:tr>
              <a:tr h="197562">
                <a:tc>
                  <a:txBody>
                    <a:bodyPr/>
                    <a:lstStyle/>
                    <a:p>
                      <a:r>
                        <a:rPr lang="en-US" sz="1100" err="1">
                          <a:latin typeface="+mj-lt"/>
                        </a:rPr>
                        <a:t>Farxiga</a:t>
                      </a:r>
                      <a:endParaRPr lang="en-US" sz="1100">
                        <a:latin typeface="+mj-lt"/>
                      </a:endParaRPr>
                    </a:p>
                  </a:txBody>
                  <a:tcPr anchor="ctr"/>
                </a:tc>
                <a:tc>
                  <a:txBody>
                    <a:bodyPr/>
                    <a:lstStyle/>
                    <a:p>
                      <a:r>
                        <a:rPr lang="en-US" sz="1100">
                          <a:latin typeface="+mj-lt"/>
                        </a:rPr>
                        <a:t>Diabetic therapy</a:t>
                      </a:r>
                    </a:p>
                  </a:txBody>
                  <a:tcPr anchor="ctr"/>
                </a:tc>
                <a:tc>
                  <a:txBody>
                    <a:bodyPr/>
                    <a:lstStyle/>
                    <a:p>
                      <a:pPr algn="ctr"/>
                      <a:r>
                        <a:rPr lang="en-US" sz="1100" b="1">
                          <a:latin typeface="+mj-lt"/>
                        </a:rPr>
                        <a:t>$22.10</a:t>
                      </a:r>
                    </a:p>
                  </a:txBody>
                  <a:tcPr anchor="ctr"/>
                </a:tc>
                <a:tc>
                  <a:txBody>
                    <a:bodyPr/>
                    <a:lstStyle/>
                    <a:p>
                      <a:pPr marL="0" marR="0" lvl="0" indent="0" algn="ctr" defTabSz="914378" rtl="0" eaLnBrk="1" fontAlgn="auto" latinLnBrk="0" hangingPunct="1">
                        <a:lnSpc>
                          <a:spcPct val="100000"/>
                        </a:lnSpc>
                        <a:spcBef>
                          <a:spcPts val="0"/>
                        </a:spcBef>
                        <a:spcAft>
                          <a:spcPts val="0"/>
                        </a:spcAft>
                        <a:buClrTx/>
                        <a:buSzTx/>
                        <a:buFontTx/>
                        <a:buNone/>
                        <a:tabLst/>
                        <a:defRPr/>
                      </a:pPr>
                      <a:r>
                        <a:rPr lang="en-US" sz="1100">
                          <a:latin typeface="+mj-lt"/>
                        </a:rPr>
                        <a:t>50%</a:t>
                      </a:r>
                    </a:p>
                  </a:txBody>
                  <a:tcPr anchor="ctr"/>
                </a:tc>
                <a:tc>
                  <a:txBody>
                    <a:bodyPr/>
                    <a:lstStyle/>
                    <a:p>
                      <a:pPr algn="ctr"/>
                      <a:r>
                        <a:rPr lang="en-US" sz="1100" b="1">
                          <a:latin typeface="+mj-lt"/>
                        </a:rPr>
                        <a:t>$11.05</a:t>
                      </a:r>
                    </a:p>
                  </a:txBody>
                  <a:tcPr anchor="ctr"/>
                </a:tc>
                <a:extLst>
                  <a:ext uri="{0D108BD9-81ED-4DB2-BD59-A6C34878D82A}">
                    <a16:rowId xmlns:a16="http://schemas.microsoft.com/office/drawing/2014/main" val="3955185925"/>
                  </a:ext>
                </a:extLst>
              </a:tr>
              <a:tr h="193176">
                <a:tc>
                  <a:txBody>
                    <a:bodyPr/>
                    <a:lstStyle/>
                    <a:p>
                      <a:r>
                        <a:rPr lang="en-US" sz="1100">
                          <a:latin typeface="+mj-lt"/>
                        </a:rPr>
                        <a:t>Novolog </a:t>
                      </a:r>
                      <a:r>
                        <a:rPr lang="en-US" sz="1100" err="1">
                          <a:latin typeface="+mj-lt"/>
                        </a:rPr>
                        <a:t>FlexPen</a:t>
                      </a:r>
                      <a:endParaRPr lang="en-US" sz="1100">
                        <a:latin typeface="+mj-lt"/>
                      </a:endParaRPr>
                    </a:p>
                  </a:txBody>
                  <a:tcPr anchor="ctr"/>
                </a:tc>
                <a:tc>
                  <a:txBody>
                    <a:bodyPr/>
                    <a:lstStyle/>
                    <a:p>
                      <a:r>
                        <a:rPr lang="en-US" sz="1100">
                          <a:latin typeface="+mj-lt"/>
                        </a:rPr>
                        <a:t>Diabetic therapy</a:t>
                      </a:r>
                    </a:p>
                  </a:txBody>
                  <a:tcPr anchor="ctr"/>
                </a:tc>
                <a:tc>
                  <a:txBody>
                    <a:bodyPr/>
                    <a:lstStyle/>
                    <a:p>
                      <a:pPr algn="ctr"/>
                      <a:r>
                        <a:rPr lang="en-US" sz="1100" b="1">
                          <a:latin typeface="+mj-lt"/>
                        </a:rPr>
                        <a:t>$39.72</a:t>
                      </a:r>
                    </a:p>
                  </a:txBody>
                  <a:tcPr anchor="ctr"/>
                </a:tc>
                <a:tc>
                  <a:txBody>
                    <a:bodyPr/>
                    <a:lstStyle/>
                    <a:p>
                      <a:pPr marL="0" marR="0" lvl="0" indent="0" algn="ctr" defTabSz="914378" rtl="0" eaLnBrk="1" fontAlgn="auto" latinLnBrk="0" hangingPunct="1">
                        <a:lnSpc>
                          <a:spcPct val="100000"/>
                        </a:lnSpc>
                        <a:spcBef>
                          <a:spcPts val="0"/>
                        </a:spcBef>
                        <a:spcAft>
                          <a:spcPts val="0"/>
                        </a:spcAft>
                        <a:buClrTx/>
                        <a:buSzTx/>
                        <a:buFontTx/>
                        <a:buNone/>
                        <a:tabLst/>
                        <a:defRPr/>
                      </a:pPr>
                      <a:r>
                        <a:rPr lang="en-US" sz="1100">
                          <a:latin typeface="+mj-lt"/>
                        </a:rPr>
                        <a:t>50%</a:t>
                      </a:r>
                    </a:p>
                  </a:txBody>
                  <a:tcPr anchor="ctr"/>
                </a:tc>
                <a:tc>
                  <a:txBody>
                    <a:bodyPr/>
                    <a:lstStyle/>
                    <a:p>
                      <a:pPr algn="ctr"/>
                      <a:r>
                        <a:rPr lang="en-US" sz="1100" b="1">
                          <a:latin typeface="+mj-lt"/>
                        </a:rPr>
                        <a:t>$19.86</a:t>
                      </a:r>
                    </a:p>
                  </a:txBody>
                  <a:tcPr anchor="ctr"/>
                </a:tc>
                <a:extLst>
                  <a:ext uri="{0D108BD9-81ED-4DB2-BD59-A6C34878D82A}">
                    <a16:rowId xmlns:a16="http://schemas.microsoft.com/office/drawing/2014/main" val="1638554752"/>
                  </a:ext>
                </a:extLst>
              </a:tr>
              <a:tr h="197562">
                <a:tc>
                  <a:txBody>
                    <a:bodyPr/>
                    <a:lstStyle/>
                    <a:p>
                      <a:r>
                        <a:rPr lang="en-US" sz="1100">
                          <a:latin typeface="+mj-lt"/>
                        </a:rPr>
                        <a:t>Imbruvica</a:t>
                      </a:r>
                    </a:p>
                  </a:txBody>
                  <a:tcPr anchor="ctr"/>
                </a:tc>
                <a:tc>
                  <a:txBody>
                    <a:bodyPr/>
                    <a:lstStyle/>
                    <a:p>
                      <a:r>
                        <a:rPr lang="en-US" sz="1100">
                          <a:latin typeface="+mj-lt"/>
                        </a:rPr>
                        <a:t>Antineoplastic</a:t>
                      </a:r>
                    </a:p>
                  </a:txBody>
                  <a:tcPr anchor="ctr"/>
                </a:tc>
                <a:tc>
                  <a:txBody>
                    <a:bodyPr/>
                    <a:lstStyle/>
                    <a:p>
                      <a:pPr algn="ctr"/>
                      <a:r>
                        <a:rPr lang="en-US" sz="1100" b="1">
                          <a:latin typeface="+mj-lt"/>
                        </a:rPr>
                        <a:t>$479.71</a:t>
                      </a:r>
                    </a:p>
                  </a:txBody>
                  <a:tcPr anchor="ctr"/>
                </a:tc>
                <a:tc>
                  <a:txBody>
                    <a:bodyPr/>
                    <a:lstStyle/>
                    <a:p>
                      <a:pPr algn="ctr"/>
                      <a:r>
                        <a:rPr lang="en-US" sz="1100">
                          <a:latin typeface="+mj-lt"/>
                        </a:rPr>
                        <a:t>9%</a:t>
                      </a:r>
                    </a:p>
                  </a:txBody>
                  <a:tcPr anchor="ctr"/>
                </a:tc>
                <a:tc>
                  <a:txBody>
                    <a:bodyPr/>
                    <a:lstStyle/>
                    <a:p>
                      <a:pPr algn="ctr"/>
                      <a:r>
                        <a:rPr lang="en-US" sz="1100" b="1">
                          <a:latin typeface="+mj-lt"/>
                        </a:rPr>
                        <a:t>$436.54</a:t>
                      </a:r>
                    </a:p>
                  </a:txBody>
                  <a:tcPr anchor="ctr"/>
                </a:tc>
                <a:extLst>
                  <a:ext uri="{0D108BD9-81ED-4DB2-BD59-A6C34878D82A}">
                    <a16:rowId xmlns:a16="http://schemas.microsoft.com/office/drawing/2014/main" val="2703444185"/>
                  </a:ext>
                </a:extLst>
              </a:tr>
              <a:tr h="329270">
                <a:tc>
                  <a:txBody>
                    <a:bodyPr/>
                    <a:lstStyle/>
                    <a:p>
                      <a:r>
                        <a:rPr lang="en-US" sz="1100">
                          <a:latin typeface="+mj-lt"/>
                        </a:rPr>
                        <a:t>Enbrel</a:t>
                      </a:r>
                    </a:p>
                  </a:txBody>
                  <a:tcPr anchor="ctr"/>
                </a:tc>
                <a:tc>
                  <a:txBody>
                    <a:bodyPr/>
                    <a:lstStyle/>
                    <a:p>
                      <a:r>
                        <a:rPr lang="en-US" sz="1100">
                          <a:latin typeface="+mj-lt"/>
                        </a:rPr>
                        <a:t>Disease-modifying </a:t>
                      </a:r>
                      <a:br>
                        <a:rPr lang="en-US" sz="1100">
                          <a:latin typeface="+mj-lt"/>
                        </a:rPr>
                      </a:br>
                      <a:r>
                        <a:rPr lang="en-US" sz="1100" err="1">
                          <a:latin typeface="+mj-lt"/>
                        </a:rPr>
                        <a:t>antirheumatoid</a:t>
                      </a:r>
                      <a:r>
                        <a:rPr lang="en-US" sz="1100">
                          <a:latin typeface="+mj-lt"/>
                        </a:rPr>
                        <a:t> drugs</a:t>
                      </a:r>
                    </a:p>
                  </a:txBody>
                  <a:tcPr anchor="ctr"/>
                </a:tc>
                <a:tc>
                  <a:txBody>
                    <a:bodyPr/>
                    <a:lstStyle/>
                    <a:p>
                      <a:pPr algn="ctr"/>
                      <a:r>
                        <a:rPr lang="en-US" sz="1100" b="1">
                          <a:latin typeface="+mj-lt"/>
                        </a:rPr>
                        <a:t>$1,693.20</a:t>
                      </a:r>
                    </a:p>
                  </a:txBody>
                  <a:tcPr anchor="ctr"/>
                </a:tc>
                <a:tc>
                  <a:txBody>
                    <a:bodyPr/>
                    <a:lstStyle/>
                    <a:p>
                      <a:pPr algn="ctr"/>
                      <a:r>
                        <a:rPr lang="en-US" sz="1100">
                          <a:latin typeface="+mj-lt"/>
                        </a:rPr>
                        <a:t>29%</a:t>
                      </a:r>
                    </a:p>
                  </a:txBody>
                  <a:tcPr anchor="ctr"/>
                </a:tc>
                <a:tc>
                  <a:txBody>
                    <a:bodyPr/>
                    <a:lstStyle/>
                    <a:p>
                      <a:pPr algn="ctr"/>
                      <a:r>
                        <a:rPr lang="en-US" sz="1100" b="1">
                          <a:latin typeface="+mj-lt"/>
                        </a:rPr>
                        <a:t>$1,202.17</a:t>
                      </a:r>
                    </a:p>
                  </a:txBody>
                  <a:tcPr anchor="ctr"/>
                </a:tc>
                <a:extLst>
                  <a:ext uri="{0D108BD9-81ED-4DB2-BD59-A6C34878D82A}">
                    <a16:rowId xmlns:a16="http://schemas.microsoft.com/office/drawing/2014/main" val="43268794"/>
                  </a:ext>
                </a:extLst>
              </a:tr>
              <a:tr h="312806">
                <a:tc>
                  <a:txBody>
                    <a:bodyPr/>
                    <a:lstStyle/>
                    <a:p>
                      <a:r>
                        <a:rPr lang="en-US" sz="1100">
                          <a:latin typeface="+mj-lt"/>
                        </a:rPr>
                        <a:t>Stelara</a:t>
                      </a:r>
                    </a:p>
                  </a:txBody>
                  <a:tcPr anchor="ctr"/>
                </a:tc>
                <a:tc>
                  <a:txBody>
                    <a:bodyPr/>
                    <a:lstStyle/>
                    <a:p>
                      <a:r>
                        <a:rPr lang="en-US" sz="1100">
                          <a:latin typeface="+mj-lt"/>
                        </a:rPr>
                        <a:t>Disease-modifying </a:t>
                      </a:r>
                      <a:br>
                        <a:rPr lang="en-US" sz="1100">
                          <a:latin typeface="+mj-lt"/>
                        </a:rPr>
                      </a:br>
                      <a:r>
                        <a:rPr lang="en-US" sz="1100" err="1">
                          <a:latin typeface="+mj-lt"/>
                        </a:rPr>
                        <a:t>antirheumatoid</a:t>
                      </a:r>
                      <a:r>
                        <a:rPr lang="en-US" sz="1100">
                          <a:latin typeface="+mj-lt"/>
                        </a:rPr>
                        <a:t> drugs</a:t>
                      </a:r>
                    </a:p>
                  </a:txBody>
                  <a:tcPr anchor="ctr"/>
                </a:tc>
                <a:tc>
                  <a:txBody>
                    <a:bodyPr/>
                    <a:lstStyle/>
                    <a:p>
                      <a:pPr algn="ctr"/>
                      <a:r>
                        <a:rPr lang="en-US" sz="1100" b="1">
                          <a:latin typeface="+mj-lt"/>
                        </a:rPr>
                        <a:t>$18,234.02</a:t>
                      </a:r>
                    </a:p>
                  </a:txBody>
                  <a:tcPr anchor="ctr"/>
                </a:tc>
                <a:tc>
                  <a:txBody>
                    <a:bodyPr/>
                    <a:lstStyle/>
                    <a:p>
                      <a:pPr algn="ctr"/>
                      <a:r>
                        <a:rPr lang="en-US" sz="1100">
                          <a:latin typeface="+mj-lt"/>
                        </a:rPr>
                        <a:t>29%</a:t>
                      </a:r>
                    </a:p>
                  </a:txBody>
                  <a:tcPr anchor="ctr"/>
                </a:tc>
                <a:tc>
                  <a:txBody>
                    <a:bodyPr/>
                    <a:lstStyle/>
                    <a:p>
                      <a:pPr algn="ctr"/>
                      <a:r>
                        <a:rPr lang="en-US" sz="1100" b="1">
                          <a:latin typeface="+mj-lt"/>
                        </a:rPr>
                        <a:t>$12,946.15</a:t>
                      </a:r>
                    </a:p>
                  </a:txBody>
                  <a:tcPr anchor="ctr"/>
                </a:tc>
                <a:extLst>
                  <a:ext uri="{0D108BD9-81ED-4DB2-BD59-A6C34878D82A}">
                    <a16:rowId xmlns:a16="http://schemas.microsoft.com/office/drawing/2014/main" val="3522168034"/>
                  </a:ext>
                </a:extLst>
              </a:tr>
            </a:tbl>
          </a:graphicData>
        </a:graphic>
      </p:graphicFrame>
    </p:spTree>
    <p:extLst>
      <p:ext uri="{BB962C8B-B14F-4D97-AF65-F5344CB8AC3E}">
        <p14:creationId xmlns:p14="http://schemas.microsoft.com/office/powerpoint/2010/main" val="3620621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8C0218C-1141-4E7F-5D1D-0BEAB5BE5BA7}"/>
              </a:ext>
            </a:extLst>
          </p:cNvPr>
          <p:cNvSpPr>
            <a:spLocks noGrp="1"/>
          </p:cNvSpPr>
          <p:nvPr>
            <p:ph type="ctrTitle"/>
          </p:nvPr>
        </p:nvSpPr>
        <p:spPr>
          <a:xfrm>
            <a:off x="627434" y="514555"/>
            <a:ext cx="8091114" cy="731520"/>
          </a:xfrm>
        </p:spPr>
        <p:txBody>
          <a:bodyPr/>
          <a:lstStyle/>
          <a:p>
            <a:r>
              <a:rPr lang="en-US"/>
              <a:t>The estimated net price of Eliquis in the U.S. is still higher than the list retail price of the second-highest country, Switzerland.</a:t>
            </a:r>
          </a:p>
        </p:txBody>
      </p:sp>
      <p:sp>
        <p:nvSpPr>
          <p:cNvPr id="4" name="Subtitle 3">
            <a:extLst>
              <a:ext uri="{FF2B5EF4-FFF2-40B4-BE49-F238E27FC236}">
                <a16:creationId xmlns:a16="http://schemas.microsoft.com/office/drawing/2014/main" id="{53DC7597-9960-F4CE-77B9-0ED244A927A7}"/>
              </a:ext>
            </a:extLst>
          </p:cNvPr>
          <p:cNvSpPr>
            <a:spLocks noGrp="1"/>
          </p:cNvSpPr>
          <p:nvPr>
            <p:ph type="subTitle" idx="1"/>
          </p:nvPr>
        </p:nvSpPr>
        <p:spPr>
          <a:xfrm>
            <a:off x="627434" y="177796"/>
            <a:ext cx="7919047" cy="246930"/>
          </a:xfrm>
        </p:spPr>
        <p:txBody>
          <a:bodyPr/>
          <a:lstStyle/>
          <a:p>
            <a:r>
              <a:rPr lang="en-US"/>
              <a:t>EXHIBIT 3</a:t>
            </a:r>
          </a:p>
        </p:txBody>
      </p:sp>
      <p:graphicFrame>
        <p:nvGraphicFramePr>
          <p:cNvPr id="8" name="Chart Placeholder 5">
            <a:extLst>
              <a:ext uri="{FF2B5EF4-FFF2-40B4-BE49-F238E27FC236}">
                <a16:creationId xmlns:a16="http://schemas.microsoft.com/office/drawing/2014/main" id="{2E1B72DF-0AB5-0AC2-52FB-220A35ACC053}"/>
              </a:ext>
            </a:extLst>
          </p:cNvPr>
          <p:cNvGraphicFramePr>
            <a:graphicFrameLocks noGrp="1"/>
          </p:cNvGraphicFramePr>
          <p:nvPr>
            <p:ph type="chart" sz="quarter" idx="19"/>
            <p:extLst>
              <p:ext uri="{D42A27DB-BD31-4B8C-83A1-F6EECF244321}">
                <p14:modId xmlns:p14="http://schemas.microsoft.com/office/powerpoint/2010/main" val="1963157363"/>
              </p:ext>
            </p:extLst>
          </p:nvPr>
        </p:nvGraphicFramePr>
        <p:xfrm>
          <a:off x="627063" y="1778000"/>
          <a:ext cx="8091487" cy="37465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6">
            <a:extLst>
              <a:ext uri="{FF2B5EF4-FFF2-40B4-BE49-F238E27FC236}">
                <a16:creationId xmlns:a16="http://schemas.microsoft.com/office/drawing/2014/main" id="{67DB985A-C62D-0DE2-EA6E-9A85E60D48AC}"/>
              </a:ext>
            </a:extLst>
          </p:cNvPr>
          <p:cNvSpPr>
            <a:spLocks noGrp="1"/>
          </p:cNvSpPr>
          <p:nvPr>
            <p:ph type="body" sz="quarter" idx="23"/>
          </p:nvPr>
        </p:nvSpPr>
        <p:spPr>
          <a:xfrm>
            <a:off x="627432" y="1388273"/>
            <a:ext cx="8091115" cy="389728"/>
          </a:xfrm>
        </p:spPr>
        <p:txBody>
          <a:bodyPr/>
          <a:lstStyle/>
          <a:p>
            <a:r>
              <a:rPr lang="en-US" dirty="0"/>
              <a:t>Eliquis price per dosage unit</a:t>
            </a:r>
          </a:p>
        </p:txBody>
      </p:sp>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627434" y="5697252"/>
            <a:ext cx="8105506" cy="495834"/>
          </a:xfrm>
        </p:spPr>
        <p:txBody>
          <a:bodyPr lIns="0" tIns="0" rIns="0" bIns="0"/>
          <a:lstStyle/>
          <a:p>
            <a:r>
              <a:rPr lang="en-US"/>
              <a:t>Notes: Eliquis (apixaban) dosage unit represents average unit price per tablet. See “How We Conducted This Study” for more details. Eliquis is used to reduce the risk of stroke, treat and reduce the reoccurrence of blood clots, and treat or prevent deep venous thrombosis, a condition in which harmful blood clots form in the blood vessels of the legs. For more information: </a:t>
            </a:r>
            <a:r>
              <a:rPr lang="en-US">
                <a:hlinkClick r:id="rId3"/>
              </a:rPr>
              <a:t>https://www.mayoclinic.org/drugs-supplements/apixaban-oral-route/description/drg-20060729/</a:t>
            </a:r>
            <a:r>
              <a:rPr lang="en-US"/>
              <a:t>.</a:t>
            </a:r>
          </a:p>
          <a:p>
            <a:r>
              <a:rPr lang="en-US"/>
              <a:t>Data: IQVIA, annualized 2021 estimates.</a:t>
            </a:r>
          </a:p>
        </p:txBody>
      </p:sp>
      <p:sp>
        <p:nvSpPr>
          <p:cNvPr id="2" name="TextBox 1">
            <a:extLst>
              <a:ext uri="{FF2B5EF4-FFF2-40B4-BE49-F238E27FC236}">
                <a16:creationId xmlns:a16="http://schemas.microsoft.com/office/drawing/2014/main" id="{7D2E9845-90E6-02F2-98DD-203C733ABD85}"/>
              </a:ext>
            </a:extLst>
          </p:cNvPr>
          <p:cNvSpPr txBox="1"/>
          <p:nvPr/>
        </p:nvSpPr>
        <p:spPr>
          <a:xfrm>
            <a:off x="7729672" y="1974917"/>
            <a:ext cx="692209" cy="2632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t>$8.06</a:t>
            </a:r>
          </a:p>
        </p:txBody>
      </p:sp>
    </p:spTree>
    <p:extLst>
      <p:ext uri="{BB962C8B-B14F-4D97-AF65-F5344CB8AC3E}">
        <p14:creationId xmlns:p14="http://schemas.microsoft.com/office/powerpoint/2010/main" val="35543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C9D8EFE3-2C1B-3803-0D31-26388EA922D8}"/>
              </a:ext>
            </a:extLst>
          </p:cNvPr>
          <p:cNvSpPr>
            <a:spLocks noGrp="1"/>
          </p:cNvSpPr>
          <p:nvPr>
            <p:ph type="ctrTitle"/>
          </p:nvPr>
        </p:nvSpPr>
        <p:spPr>
          <a:xfrm>
            <a:off x="627434" y="514555"/>
            <a:ext cx="8091114" cy="731520"/>
          </a:xfrm>
        </p:spPr>
        <p:txBody>
          <a:bodyPr/>
          <a:lstStyle/>
          <a:p>
            <a:r>
              <a:rPr lang="en-US"/>
              <a:t>The estimated U.S. net price of Entresto is more than double Switzerland’s list retail price.</a:t>
            </a:r>
          </a:p>
        </p:txBody>
      </p:sp>
      <p:sp>
        <p:nvSpPr>
          <p:cNvPr id="10" name="Subtitle 9">
            <a:extLst>
              <a:ext uri="{FF2B5EF4-FFF2-40B4-BE49-F238E27FC236}">
                <a16:creationId xmlns:a16="http://schemas.microsoft.com/office/drawing/2014/main" id="{B54B4FCD-8E30-326D-3B62-66E3D67D880D}"/>
              </a:ext>
            </a:extLst>
          </p:cNvPr>
          <p:cNvSpPr>
            <a:spLocks noGrp="1"/>
          </p:cNvSpPr>
          <p:nvPr>
            <p:ph type="subTitle" idx="1"/>
          </p:nvPr>
        </p:nvSpPr>
        <p:spPr>
          <a:xfrm>
            <a:off x="627434" y="177796"/>
            <a:ext cx="7919047" cy="246930"/>
          </a:xfrm>
        </p:spPr>
        <p:txBody>
          <a:bodyPr/>
          <a:lstStyle/>
          <a:p>
            <a:r>
              <a:rPr lang="en-US"/>
              <a:t>EXHIBIT 4</a:t>
            </a:r>
          </a:p>
        </p:txBody>
      </p:sp>
      <p:graphicFrame>
        <p:nvGraphicFramePr>
          <p:cNvPr id="16" name="Chart Placeholder 5">
            <a:extLst>
              <a:ext uri="{FF2B5EF4-FFF2-40B4-BE49-F238E27FC236}">
                <a16:creationId xmlns:a16="http://schemas.microsoft.com/office/drawing/2014/main" id="{84B15B1E-2BEA-82DB-A65B-162C36BD8F0A}"/>
              </a:ext>
            </a:extLst>
          </p:cNvPr>
          <p:cNvGraphicFramePr>
            <a:graphicFrameLocks noGrp="1"/>
          </p:cNvGraphicFramePr>
          <p:nvPr>
            <p:ph type="chart" sz="quarter" idx="19"/>
            <p:extLst>
              <p:ext uri="{D42A27DB-BD31-4B8C-83A1-F6EECF244321}">
                <p14:modId xmlns:p14="http://schemas.microsoft.com/office/powerpoint/2010/main" val="3608441365"/>
              </p:ext>
            </p:extLst>
          </p:nvPr>
        </p:nvGraphicFramePr>
        <p:xfrm>
          <a:off x="627063" y="1778000"/>
          <a:ext cx="8091487" cy="3746500"/>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 Placeholder 11">
            <a:extLst>
              <a:ext uri="{FF2B5EF4-FFF2-40B4-BE49-F238E27FC236}">
                <a16:creationId xmlns:a16="http://schemas.microsoft.com/office/drawing/2014/main" id="{7B108F6C-ACF5-1EEA-64C0-F4BDC9710286}"/>
              </a:ext>
            </a:extLst>
          </p:cNvPr>
          <p:cNvSpPr>
            <a:spLocks noGrp="1"/>
          </p:cNvSpPr>
          <p:nvPr>
            <p:ph type="body" sz="quarter" idx="23"/>
          </p:nvPr>
        </p:nvSpPr>
        <p:spPr>
          <a:xfrm>
            <a:off x="627432" y="1388273"/>
            <a:ext cx="8091115" cy="389728"/>
          </a:xfrm>
        </p:spPr>
        <p:txBody>
          <a:bodyPr/>
          <a:lstStyle/>
          <a:p>
            <a:r>
              <a:rPr lang="en-US"/>
              <a:t>Entresto price per dosage unit</a:t>
            </a:r>
          </a:p>
          <a:p>
            <a:endParaRPr lang="en-US"/>
          </a:p>
        </p:txBody>
      </p:sp>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627434" y="5697252"/>
            <a:ext cx="8105506" cy="495834"/>
          </a:xfrm>
        </p:spPr>
        <p:txBody>
          <a:bodyPr lIns="0" tIns="0" rIns="0" bIns="0"/>
          <a:lstStyle/>
          <a:p>
            <a:r>
              <a:rPr lang="en-US"/>
              <a:t>Notes: Entresto (a sacubitril and valsartan combination) dosage unit represents average unit price per tablet. See “How We Conducted This Study” for more details. Entresto is used to treat chronic heart failure to help reduce the risk of hospitalization and death. For more information: </a:t>
            </a:r>
            <a:r>
              <a:rPr lang="en-US">
                <a:hlinkClick r:id="rId3"/>
              </a:rPr>
              <a:t>https://www.mayoclinic.org/drugs-supplements/sacubitril-and-valsartan-oral-route/description/drg-20150920</a:t>
            </a:r>
            <a:r>
              <a:rPr lang="en-US"/>
              <a:t>.</a:t>
            </a:r>
          </a:p>
          <a:p>
            <a:r>
              <a:rPr lang="en-US"/>
              <a:t>Data: IQVIA, annualized 2021 estimates.</a:t>
            </a:r>
          </a:p>
        </p:txBody>
      </p:sp>
      <p:sp>
        <p:nvSpPr>
          <p:cNvPr id="2" name="TextBox 1">
            <a:extLst>
              <a:ext uri="{FF2B5EF4-FFF2-40B4-BE49-F238E27FC236}">
                <a16:creationId xmlns:a16="http://schemas.microsoft.com/office/drawing/2014/main" id="{02C25636-DA5A-6D9D-0F99-FD2CF098DCB5}"/>
              </a:ext>
            </a:extLst>
          </p:cNvPr>
          <p:cNvSpPr txBox="1"/>
          <p:nvPr/>
        </p:nvSpPr>
        <p:spPr>
          <a:xfrm>
            <a:off x="7729672" y="2147443"/>
            <a:ext cx="692209" cy="2632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t>$11.82</a:t>
            </a:r>
          </a:p>
        </p:txBody>
      </p:sp>
    </p:spTree>
    <p:extLst>
      <p:ext uri="{BB962C8B-B14F-4D97-AF65-F5344CB8AC3E}">
        <p14:creationId xmlns:p14="http://schemas.microsoft.com/office/powerpoint/2010/main" val="1618684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CEAC459-051A-6159-08E3-204840C22823}"/>
              </a:ext>
            </a:extLst>
          </p:cNvPr>
          <p:cNvSpPr>
            <a:spLocks noGrp="1"/>
          </p:cNvSpPr>
          <p:nvPr>
            <p:ph type="ctrTitle"/>
          </p:nvPr>
        </p:nvSpPr>
        <p:spPr>
          <a:xfrm>
            <a:off x="627434" y="514555"/>
            <a:ext cx="8091114" cy="731520"/>
          </a:xfrm>
        </p:spPr>
        <p:txBody>
          <a:bodyPr/>
          <a:lstStyle/>
          <a:p>
            <a:r>
              <a:rPr lang="en-US" dirty="0"/>
              <a:t>The estimated net price of Xarelto is less in the U.S. than in Japan — </a:t>
            </a:r>
            <a:br>
              <a:rPr lang="en-US" dirty="0"/>
            </a:br>
            <a:r>
              <a:rPr lang="en-US" dirty="0"/>
              <a:t>the only drug where this is the case.</a:t>
            </a:r>
          </a:p>
        </p:txBody>
      </p:sp>
      <p:sp>
        <p:nvSpPr>
          <p:cNvPr id="3" name="Subtitle 2">
            <a:extLst>
              <a:ext uri="{FF2B5EF4-FFF2-40B4-BE49-F238E27FC236}">
                <a16:creationId xmlns:a16="http://schemas.microsoft.com/office/drawing/2014/main" id="{F9875498-4B77-AF58-B0F4-AA4A8066FCC3}"/>
              </a:ext>
            </a:extLst>
          </p:cNvPr>
          <p:cNvSpPr>
            <a:spLocks noGrp="1"/>
          </p:cNvSpPr>
          <p:nvPr>
            <p:ph type="subTitle" idx="1"/>
          </p:nvPr>
        </p:nvSpPr>
        <p:spPr>
          <a:xfrm>
            <a:off x="627434" y="177796"/>
            <a:ext cx="7919047" cy="246930"/>
          </a:xfrm>
        </p:spPr>
        <p:txBody>
          <a:bodyPr/>
          <a:lstStyle/>
          <a:p>
            <a:r>
              <a:rPr lang="en-US"/>
              <a:t>EXHIBIT 5</a:t>
            </a:r>
          </a:p>
        </p:txBody>
      </p:sp>
      <p:graphicFrame>
        <p:nvGraphicFramePr>
          <p:cNvPr id="10" name="Chart Placeholder 5">
            <a:extLst>
              <a:ext uri="{FF2B5EF4-FFF2-40B4-BE49-F238E27FC236}">
                <a16:creationId xmlns:a16="http://schemas.microsoft.com/office/drawing/2014/main" id="{F6C139CF-00D9-E395-F437-B85C6C8704BA}"/>
              </a:ext>
            </a:extLst>
          </p:cNvPr>
          <p:cNvGraphicFramePr>
            <a:graphicFrameLocks noGrp="1"/>
          </p:cNvGraphicFramePr>
          <p:nvPr>
            <p:ph type="chart" sz="quarter" idx="19"/>
            <p:extLst>
              <p:ext uri="{D42A27DB-BD31-4B8C-83A1-F6EECF244321}">
                <p14:modId xmlns:p14="http://schemas.microsoft.com/office/powerpoint/2010/main" val="2371088343"/>
              </p:ext>
            </p:extLst>
          </p:nvPr>
        </p:nvGraphicFramePr>
        <p:xfrm>
          <a:off x="627063" y="1778000"/>
          <a:ext cx="8091487" cy="37465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6">
            <a:extLst>
              <a:ext uri="{FF2B5EF4-FFF2-40B4-BE49-F238E27FC236}">
                <a16:creationId xmlns:a16="http://schemas.microsoft.com/office/drawing/2014/main" id="{455520FA-D11A-9BDF-AEAF-85F3C420596C}"/>
              </a:ext>
            </a:extLst>
          </p:cNvPr>
          <p:cNvSpPr>
            <a:spLocks noGrp="1"/>
          </p:cNvSpPr>
          <p:nvPr>
            <p:ph type="body" sz="quarter" idx="23"/>
          </p:nvPr>
        </p:nvSpPr>
        <p:spPr>
          <a:xfrm>
            <a:off x="627432" y="1388273"/>
            <a:ext cx="8091115" cy="389728"/>
          </a:xfrm>
        </p:spPr>
        <p:txBody>
          <a:bodyPr/>
          <a:lstStyle/>
          <a:p>
            <a:r>
              <a:rPr lang="en-US"/>
              <a:t>Xarelto price per dosage unit</a:t>
            </a:r>
          </a:p>
          <a:p>
            <a:endParaRPr lang="en-US"/>
          </a:p>
        </p:txBody>
      </p:sp>
      <p:sp>
        <p:nvSpPr>
          <p:cNvPr id="12" name="Text Placeholder 11">
            <a:extLst>
              <a:ext uri="{FF2B5EF4-FFF2-40B4-BE49-F238E27FC236}">
                <a16:creationId xmlns:a16="http://schemas.microsoft.com/office/drawing/2014/main" id="{255350EA-A228-DECB-DA95-E8486DBBC25B}"/>
              </a:ext>
            </a:extLst>
          </p:cNvPr>
          <p:cNvSpPr>
            <a:spLocks noGrp="1"/>
          </p:cNvSpPr>
          <p:nvPr>
            <p:ph type="body" sz="quarter" idx="22"/>
          </p:nvPr>
        </p:nvSpPr>
        <p:spPr>
          <a:xfrm>
            <a:off x="627434" y="5697252"/>
            <a:ext cx="8105506" cy="495834"/>
          </a:xfrm>
        </p:spPr>
        <p:txBody>
          <a:bodyPr/>
          <a:lstStyle/>
          <a:p>
            <a:r>
              <a:rPr lang="en-US"/>
              <a:t>Notes: Xarelto (rivaroxaban) dosage unit represents average unit price per tablet. See “How We Conducted This Study” for more details. Xarelto is used to treat and prevent deep venous thrombosis. It is also used to prevent stroke and blood clots in patients with certain heart rhythm problems (e.g., nonvalvular atrial fibrillation) as well as in combination with other drugs to treat other heart conditions. It is an anticoagulant. For more information: </a:t>
            </a:r>
            <a:r>
              <a:rPr lang="en-US">
                <a:hlinkClick r:id="rId3"/>
              </a:rPr>
              <a:t>https://www.mayoclinic.org/drugs-supplements/rivaroxaban-oral-route/description/drg-20075013</a:t>
            </a:r>
            <a:r>
              <a:rPr lang="en-US"/>
              <a:t>.</a:t>
            </a:r>
          </a:p>
          <a:p>
            <a:r>
              <a:rPr lang="en-US"/>
              <a:t>Data: IQVIA, annualized 2021 estimates.</a:t>
            </a:r>
          </a:p>
        </p:txBody>
      </p:sp>
      <p:sp>
        <p:nvSpPr>
          <p:cNvPr id="2" name="TextBox 1">
            <a:extLst>
              <a:ext uri="{FF2B5EF4-FFF2-40B4-BE49-F238E27FC236}">
                <a16:creationId xmlns:a16="http://schemas.microsoft.com/office/drawing/2014/main" id="{26D8AE8E-8375-59E1-89F7-3DA0B7F9A127}"/>
              </a:ext>
            </a:extLst>
          </p:cNvPr>
          <p:cNvSpPr txBox="1"/>
          <p:nvPr/>
        </p:nvSpPr>
        <p:spPr>
          <a:xfrm>
            <a:off x="7729672" y="2104312"/>
            <a:ext cx="692209" cy="2632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t>$15.44</a:t>
            </a:r>
          </a:p>
        </p:txBody>
      </p:sp>
    </p:spTree>
    <p:extLst>
      <p:ext uri="{BB962C8B-B14F-4D97-AF65-F5344CB8AC3E}">
        <p14:creationId xmlns:p14="http://schemas.microsoft.com/office/powerpoint/2010/main" val="2683593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61917DC-274C-426E-D19F-57E5202227A8}"/>
              </a:ext>
            </a:extLst>
          </p:cNvPr>
          <p:cNvSpPr>
            <a:spLocks noGrp="1"/>
          </p:cNvSpPr>
          <p:nvPr>
            <p:ph type="ctrTitle"/>
          </p:nvPr>
        </p:nvSpPr>
        <p:spPr>
          <a:xfrm>
            <a:off x="627434" y="514555"/>
            <a:ext cx="8091114" cy="731520"/>
          </a:xfrm>
        </p:spPr>
        <p:txBody>
          <a:bodyPr/>
          <a:lstStyle/>
          <a:p>
            <a:r>
              <a:rPr lang="en-US"/>
              <a:t>The estimated net price of Januvia in the U.S. is almost three times the list retail price in Canada, the second-highest country.</a:t>
            </a:r>
          </a:p>
        </p:txBody>
      </p:sp>
      <p:sp>
        <p:nvSpPr>
          <p:cNvPr id="3" name="Subtitle 2">
            <a:extLst>
              <a:ext uri="{FF2B5EF4-FFF2-40B4-BE49-F238E27FC236}">
                <a16:creationId xmlns:a16="http://schemas.microsoft.com/office/drawing/2014/main" id="{8D538921-93A4-78C3-7A57-C59F29ABC38E}"/>
              </a:ext>
            </a:extLst>
          </p:cNvPr>
          <p:cNvSpPr>
            <a:spLocks noGrp="1"/>
          </p:cNvSpPr>
          <p:nvPr>
            <p:ph type="subTitle" idx="1"/>
          </p:nvPr>
        </p:nvSpPr>
        <p:spPr>
          <a:xfrm>
            <a:off x="627434" y="177796"/>
            <a:ext cx="7919047" cy="246930"/>
          </a:xfrm>
        </p:spPr>
        <p:txBody>
          <a:bodyPr/>
          <a:lstStyle/>
          <a:p>
            <a:r>
              <a:rPr lang="en-US"/>
              <a:t>EXHIBIT 6</a:t>
            </a:r>
          </a:p>
        </p:txBody>
      </p:sp>
      <p:graphicFrame>
        <p:nvGraphicFramePr>
          <p:cNvPr id="10" name="Chart Placeholder 5">
            <a:extLst>
              <a:ext uri="{FF2B5EF4-FFF2-40B4-BE49-F238E27FC236}">
                <a16:creationId xmlns:a16="http://schemas.microsoft.com/office/drawing/2014/main" id="{9E108DE1-586B-1017-3AC2-379676A2768E}"/>
              </a:ext>
            </a:extLst>
          </p:cNvPr>
          <p:cNvGraphicFramePr>
            <a:graphicFrameLocks noGrp="1"/>
          </p:cNvGraphicFramePr>
          <p:nvPr>
            <p:ph type="chart" sz="quarter" idx="19"/>
            <p:extLst>
              <p:ext uri="{D42A27DB-BD31-4B8C-83A1-F6EECF244321}">
                <p14:modId xmlns:p14="http://schemas.microsoft.com/office/powerpoint/2010/main" val="3673393225"/>
              </p:ext>
            </p:extLst>
          </p:nvPr>
        </p:nvGraphicFramePr>
        <p:xfrm>
          <a:off x="627063" y="1778000"/>
          <a:ext cx="8091487" cy="37465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6">
            <a:extLst>
              <a:ext uri="{FF2B5EF4-FFF2-40B4-BE49-F238E27FC236}">
                <a16:creationId xmlns:a16="http://schemas.microsoft.com/office/drawing/2014/main" id="{90E488FB-6617-D183-2CFC-7A9978FED190}"/>
              </a:ext>
            </a:extLst>
          </p:cNvPr>
          <p:cNvSpPr>
            <a:spLocks noGrp="1"/>
          </p:cNvSpPr>
          <p:nvPr>
            <p:ph type="body" sz="quarter" idx="23"/>
          </p:nvPr>
        </p:nvSpPr>
        <p:spPr>
          <a:xfrm>
            <a:off x="627432" y="1388273"/>
            <a:ext cx="8091115" cy="389728"/>
          </a:xfrm>
        </p:spPr>
        <p:txBody>
          <a:bodyPr/>
          <a:lstStyle/>
          <a:p>
            <a:r>
              <a:rPr lang="en-US"/>
              <a:t>Januvia price per dosage unit</a:t>
            </a:r>
          </a:p>
          <a:p>
            <a:endParaRPr lang="en-US"/>
          </a:p>
        </p:txBody>
      </p:sp>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627434" y="5697252"/>
            <a:ext cx="8105506" cy="495834"/>
          </a:xfrm>
        </p:spPr>
        <p:txBody>
          <a:bodyPr lIns="0" tIns="0" rIns="0" bIns="0"/>
          <a:lstStyle/>
          <a:p>
            <a:r>
              <a:rPr lang="en-US"/>
              <a:t>Notes: Januvia (sitagliptin) dosage unit represents average unit price per tablet. See “How We Conducted This Study” for more details. Januvia is used to treat high blood sugar levels caused by type 2 diabetes. For more information: </a:t>
            </a:r>
            <a:r>
              <a:rPr lang="en-US">
                <a:hlinkClick r:id="rId3"/>
              </a:rPr>
              <a:t>https://www.mayoclinic.org/drugs./sitagliptin./drg-20069730?p=1</a:t>
            </a:r>
            <a:r>
              <a:rPr lang="en-US"/>
              <a:t>.</a:t>
            </a:r>
          </a:p>
          <a:p>
            <a:r>
              <a:rPr lang="en-US"/>
              <a:t>Data: IQVIA, annualized 2021 estimates.</a:t>
            </a:r>
          </a:p>
        </p:txBody>
      </p:sp>
      <p:sp>
        <p:nvSpPr>
          <p:cNvPr id="2" name="TextBox 1">
            <a:extLst>
              <a:ext uri="{FF2B5EF4-FFF2-40B4-BE49-F238E27FC236}">
                <a16:creationId xmlns:a16="http://schemas.microsoft.com/office/drawing/2014/main" id="{ACC67BB4-567D-525C-C898-44B14E0AB6D6}"/>
              </a:ext>
            </a:extLst>
          </p:cNvPr>
          <p:cNvSpPr txBox="1"/>
          <p:nvPr/>
        </p:nvSpPr>
        <p:spPr>
          <a:xfrm>
            <a:off x="7729672" y="1957665"/>
            <a:ext cx="692209" cy="2632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t>$18.34</a:t>
            </a:r>
          </a:p>
        </p:txBody>
      </p:sp>
    </p:spTree>
    <p:extLst>
      <p:ext uri="{BB962C8B-B14F-4D97-AF65-F5344CB8AC3E}">
        <p14:creationId xmlns:p14="http://schemas.microsoft.com/office/powerpoint/2010/main" val="1234077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24EB952B-0EF2-FFAF-821C-74B1EDE66F67}"/>
              </a:ext>
            </a:extLst>
          </p:cNvPr>
          <p:cNvSpPr>
            <a:spLocks noGrp="1"/>
          </p:cNvSpPr>
          <p:nvPr>
            <p:ph type="ctrTitle"/>
          </p:nvPr>
        </p:nvSpPr>
        <p:spPr>
          <a:xfrm>
            <a:off x="627434" y="514555"/>
            <a:ext cx="8091114" cy="731520"/>
          </a:xfrm>
        </p:spPr>
        <p:txBody>
          <a:bodyPr/>
          <a:lstStyle/>
          <a:p>
            <a:r>
              <a:rPr lang="en-US"/>
              <a:t>The estimated net price of Jardiance in the U.S. is between three and seven times higher than the list retail price in peer countries.</a:t>
            </a:r>
          </a:p>
        </p:txBody>
      </p:sp>
      <p:sp>
        <p:nvSpPr>
          <p:cNvPr id="3" name="Subtitle 2">
            <a:extLst>
              <a:ext uri="{FF2B5EF4-FFF2-40B4-BE49-F238E27FC236}">
                <a16:creationId xmlns:a16="http://schemas.microsoft.com/office/drawing/2014/main" id="{026287EA-8168-7A20-4BD4-429D1A46F726}"/>
              </a:ext>
            </a:extLst>
          </p:cNvPr>
          <p:cNvSpPr>
            <a:spLocks noGrp="1"/>
          </p:cNvSpPr>
          <p:nvPr>
            <p:ph type="subTitle" idx="1"/>
          </p:nvPr>
        </p:nvSpPr>
        <p:spPr>
          <a:xfrm>
            <a:off x="627434" y="177796"/>
            <a:ext cx="7919047" cy="246930"/>
          </a:xfrm>
        </p:spPr>
        <p:txBody>
          <a:bodyPr/>
          <a:lstStyle/>
          <a:p>
            <a:r>
              <a:rPr lang="en-US"/>
              <a:t>EXHIBIT 7</a:t>
            </a:r>
          </a:p>
        </p:txBody>
      </p:sp>
      <p:graphicFrame>
        <p:nvGraphicFramePr>
          <p:cNvPr id="8" name="Chart Placeholder 5">
            <a:extLst>
              <a:ext uri="{FF2B5EF4-FFF2-40B4-BE49-F238E27FC236}">
                <a16:creationId xmlns:a16="http://schemas.microsoft.com/office/drawing/2014/main" id="{B5C4C437-8D41-23E9-8A85-12CE2FD07EC3}"/>
              </a:ext>
            </a:extLst>
          </p:cNvPr>
          <p:cNvGraphicFramePr>
            <a:graphicFrameLocks noGrp="1"/>
          </p:cNvGraphicFramePr>
          <p:nvPr>
            <p:ph type="chart" sz="quarter" idx="19"/>
            <p:extLst>
              <p:ext uri="{D42A27DB-BD31-4B8C-83A1-F6EECF244321}">
                <p14:modId xmlns:p14="http://schemas.microsoft.com/office/powerpoint/2010/main" val="2467049770"/>
              </p:ext>
            </p:extLst>
          </p:nvPr>
        </p:nvGraphicFramePr>
        <p:xfrm>
          <a:off x="627063" y="1778000"/>
          <a:ext cx="8091487" cy="37465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6">
            <a:extLst>
              <a:ext uri="{FF2B5EF4-FFF2-40B4-BE49-F238E27FC236}">
                <a16:creationId xmlns:a16="http://schemas.microsoft.com/office/drawing/2014/main" id="{97F3D31A-72D6-0CA3-57DE-3DA385E9610D}"/>
              </a:ext>
            </a:extLst>
          </p:cNvPr>
          <p:cNvSpPr>
            <a:spLocks noGrp="1"/>
          </p:cNvSpPr>
          <p:nvPr>
            <p:ph type="body" sz="quarter" idx="23"/>
          </p:nvPr>
        </p:nvSpPr>
        <p:spPr>
          <a:xfrm>
            <a:off x="627432" y="1388273"/>
            <a:ext cx="8091115" cy="389728"/>
          </a:xfrm>
        </p:spPr>
        <p:txBody>
          <a:bodyPr/>
          <a:lstStyle/>
          <a:p>
            <a:r>
              <a:rPr lang="en-US"/>
              <a:t>Jardiance price per dosage unit</a:t>
            </a:r>
          </a:p>
          <a:p>
            <a:endParaRPr lang="en-US"/>
          </a:p>
        </p:txBody>
      </p:sp>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627434" y="5697252"/>
            <a:ext cx="8105506" cy="495834"/>
          </a:xfrm>
        </p:spPr>
        <p:txBody>
          <a:bodyPr lIns="0" tIns="0" rIns="0" bIns="0"/>
          <a:lstStyle/>
          <a:p>
            <a:r>
              <a:rPr lang="en-US"/>
              <a:t>Notes: Jardiance (empagliflozin) dosage unit represents average unit price per tablet. See “How We Conducted This Study” for more details. Jardiance is used to treat type 2 diabetes by helping to lower the blood sugar level and is also used to lower the risk of cardiovascular death in patients with type 2 diabetes and heart or blood vessel disease. It is also used to lower the risk of cardiovascular death and hospitalization in patients with heart failure. For more information: </a:t>
            </a:r>
            <a:r>
              <a:rPr lang="en-US">
                <a:hlinkClick r:id="rId3"/>
              </a:rPr>
              <a:t>https://www.mayoclinic.org/drugs-supplements/empagliflozin-oral-route/description/drg-20113010</a:t>
            </a:r>
            <a:r>
              <a:rPr lang="en-US"/>
              <a:t>.</a:t>
            </a:r>
          </a:p>
          <a:p>
            <a:r>
              <a:rPr lang="en-US"/>
              <a:t>Data: IQVIA, annualized 2021 estimates.</a:t>
            </a:r>
          </a:p>
        </p:txBody>
      </p:sp>
      <p:sp>
        <p:nvSpPr>
          <p:cNvPr id="2" name="TextBox 1">
            <a:extLst>
              <a:ext uri="{FF2B5EF4-FFF2-40B4-BE49-F238E27FC236}">
                <a16:creationId xmlns:a16="http://schemas.microsoft.com/office/drawing/2014/main" id="{14756D09-2185-5222-70BA-17AF439EFB27}"/>
              </a:ext>
            </a:extLst>
          </p:cNvPr>
          <p:cNvSpPr txBox="1"/>
          <p:nvPr/>
        </p:nvSpPr>
        <p:spPr>
          <a:xfrm>
            <a:off x="7729672" y="2244126"/>
            <a:ext cx="692209" cy="2632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t>$20.30</a:t>
            </a:r>
          </a:p>
        </p:txBody>
      </p:sp>
    </p:spTree>
    <p:extLst>
      <p:ext uri="{BB962C8B-B14F-4D97-AF65-F5344CB8AC3E}">
        <p14:creationId xmlns:p14="http://schemas.microsoft.com/office/powerpoint/2010/main" val="3571074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34B238E4-4CD4-F6A3-282C-13B1DF707ECD}"/>
              </a:ext>
            </a:extLst>
          </p:cNvPr>
          <p:cNvSpPr>
            <a:spLocks noGrp="1"/>
          </p:cNvSpPr>
          <p:nvPr>
            <p:ph type="ctrTitle"/>
          </p:nvPr>
        </p:nvSpPr>
        <p:spPr>
          <a:xfrm>
            <a:off x="627434" y="514555"/>
            <a:ext cx="8091114" cy="731520"/>
          </a:xfrm>
        </p:spPr>
        <p:txBody>
          <a:bodyPr/>
          <a:lstStyle/>
          <a:p>
            <a:r>
              <a:rPr lang="en-US"/>
              <a:t>The estimated U.S. </a:t>
            </a:r>
            <a:r>
              <a:rPr lang="en-US" err="1"/>
              <a:t>Farxiga</a:t>
            </a:r>
            <a:r>
              <a:rPr lang="en-US"/>
              <a:t> net price is almost four times higher than the Swiss list retail price.</a:t>
            </a:r>
          </a:p>
        </p:txBody>
      </p:sp>
      <p:sp>
        <p:nvSpPr>
          <p:cNvPr id="4" name="Subtitle 3">
            <a:extLst>
              <a:ext uri="{FF2B5EF4-FFF2-40B4-BE49-F238E27FC236}">
                <a16:creationId xmlns:a16="http://schemas.microsoft.com/office/drawing/2014/main" id="{F1B27CB9-3A81-B670-D5FA-2CC16214E986}"/>
              </a:ext>
            </a:extLst>
          </p:cNvPr>
          <p:cNvSpPr>
            <a:spLocks noGrp="1"/>
          </p:cNvSpPr>
          <p:nvPr>
            <p:ph type="subTitle" idx="1"/>
          </p:nvPr>
        </p:nvSpPr>
        <p:spPr>
          <a:xfrm>
            <a:off x="627434" y="177796"/>
            <a:ext cx="7919047" cy="246930"/>
          </a:xfrm>
        </p:spPr>
        <p:txBody>
          <a:bodyPr/>
          <a:lstStyle/>
          <a:p>
            <a:r>
              <a:rPr lang="en-US"/>
              <a:t>EXHIBIT 8</a:t>
            </a:r>
          </a:p>
        </p:txBody>
      </p:sp>
      <p:graphicFrame>
        <p:nvGraphicFramePr>
          <p:cNvPr id="10" name="Chart Placeholder 5">
            <a:extLst>
              <a:ext uri="{FF2B5EF4-FFF2-40B4-BE49-F238E27FC236}">
                <a16:creationId xmlns:a16="http://schemas.microsoft.com/office/drawing/2014/main" id="{5CF524E4-7122-1205-61E4-7B0FBE722212}"/>
              </a:ext>
            </a:extLst>
          </p:cNvPr>
          <p:cNvGraphicFramePr>
            <a:graphicFrameLocks noGrp="1"/>
          </p:cNvGraphicFramePr>
          <p:nvPr>
            <p:ph type="chart" sz="quarter" idx="19"/>
            <p:extLst>
              <p:ext uri="{D42A27DB-BD31-4B8C-83A1-F6EECF244321}">
                <p14:modId xmlns:p14="http://schemas.microsoft.com/office/powerpoint/2010/main" val="2247248459"/>
              </p:ext>
            </p:extLst>
          </p:nvPr>
        </p:nvGraphicFramePr>
        <p:xfrm>
          <a:off x="627063" y="1778000"/>
          <a:ext cx="8091487" cy="37465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6">
            <a:extLst>
              <a:ext uri="{FF2B5EF4-FFF2-40B4-BE49-F238E27FC236}">
                <a16:creationId xmlns:a16="http://schemas.microsoft.com/office/drawing/2014/main" id="{ED7894CD-0742-D1DD-65C1-F49B611EF5F6}"/>
              </a:ext>
            </a:extLst>
          </p:cNvPr>
          <p:cNvSpPr>
            <a:spLocks noGrp="1"/>
          </p:cNvSpPr>
          <p:nvPr>
            <p:ph type="body" sz="quarter" idx="23"/>
          </p:nvPr>
        </p:nvSpPr>
        <p:spPr>
          <a:xfrm>
            <a:off x="627432" y="1388273"/>
            <a:ext cx="8091115" cy="389728"/>
          </a:xfrm>
        </p:spPr>
        <p:txBody>
          <a:bodyPr/>
          <a:lstStyle/>
          <a:p>
            <a:r>
              <a:rPr lang="en-US" err="1"/>
              <a:t>Farxiga</a:t>
            </a:r>
            <a:r>
              <a:rPr lang="en-US"/>
              <a:t> price per dosage unit</a:t>
            </a:r>
          </a:p>
          <a:p>
            <a:endParaRPr lang="en-US"/>
          </a:p>
        </p:txBody>
      </p:sp>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627434" y="5697252"/>
            <a:ext cx="8105506" cy="495834"/>
          </a:xfrm>
        </p:spPr>
        <p:txBody>
          <a:bodyPr lIns="0" tIns="0" rIns="0" bIns="0"/>
          <a:lstStyle/>
          <a:p>
            <a:r>
              <a:rPr lang="en-US"/>
              <a:t>Notes: </a:t>
            </a:r>
            <a:r>
              <a:rPr lang="en-US" err="1"/>
              <a:t>Farxiga</a:t>
            </a:r>
            <a:r>
              <a:rPr lang="en-US"/>
              <a:t> (dapagliflozin) dosage unit represents average unit price per tablet. See “How We Conducted This Study” for more details. </a:t>
            </a:r>
            <a:r>
              <a:rPr lang="en-US" err="1"/>
              <a:t>Farxiga</a:t>
            </a:r>
            <a:r>
              <a:rPr lang="en-US"/>
              <a:t> is used to treat type 2 diabetes and lower the risk of hospitalization or death from cardiovascular disease. For more information: </a:t>
            </a:r>
            <a:r>
              <a:rPr lang="en-US">
                <a:hlinkClick r:id="rId3"/>
              </a:rPr>
              <a:t>https://www.mayoclinic.org/drugs-supplements/dapagliflozin-oral-route/description/drg-20095101</a:t>
            </a:r>
            <a:r>
              <a:rPr lang="en-US"/>
              <a:t>.</a:t>
            </a:r>
          </a:p>
          <a:p>
            <a:r>
              <a:rPr lang="en-US"/>
              <a:t>Data: IQVIA, annualized 2021 estimates.</a:t>
            </a:r>
          </a:p>
        </p:txBody>
      </p:sp>
      <p:sp>
        <p:nvSpPr>
          <p:cNvPr id="2" name="TextBox 1">
            <a:extLst>
              <a:ext uri="{FF2B5EF4-FFF2-40B4-BE49-F238E27FC236}">
                <a16:creationId xmlns:a16="http://schemas.microsoft.com/office/drawing/2014/main" id="{E7A1E49A-026F-827C-77C0-E86ABBA4901F}"/>
              </a:ext>
            </a:extLst>
          </p:cNvPr>
          <p:cNvSpPr txBox="1"/>
          <p:nvPr/>
        </p:nvSpPr>
        <p:spPr>
          <a:xfrm>
            <a:off x="7729672" y="2035299"/>
            <a:ext cx="692209" cy="2632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a:t>$22.10</a:t>
            </a:r>
          </a:p>
        </p:txBody>
      </p:sp>
    </p:spTree>
    <p:extLst>
      <p:ext uri="{BB962C8B-B14F-4D97-AF65-F5344CB8AC3E}">
        <p14:creationId xmlns:p14="http://schemas.microsoft.com/office/powerpoint/2010/main" val="3695388948"/>
      </p:ext>
    </p:extLst>
  </p:cSld>
  <p:clrMapOvr>
    <a:masterClrMapping/>
  </p:clrMapOvr>
</p:sld>
</file>

<file path=ppt/theme/theme1.xml><?xml version="1.0" encoding="utf-8"?>
<a:theme xmlns:a="http://schemas.openxmlformats.org/drawingml/2006/main" name="CMWF_2021">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05D4FC0-6E75-AF4D-B6A6-2225671E4A5A}" vid="{D0BAFC9D-F98E-D747-9BCA-EFB6D5B2F65C}"/>
    </a:ext>
  </a:extLst>
</a:theme>
</file>

<file path=ppt/theme/theme2.xml><?xml version="1.0" encoding="utf-8"?>
<a:theme xmlns:a="http://schemas.openxmlformats.org/drawingml/2006/main" name="CMWF_2021_2">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_2" id="{800AAE49-329C-E84E-B936-2294B9358CF7}" vid="{A456C7B7-A0F8-8543-95D7-1F749004794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7" ma:contentTypeDescription="Create a new document." ma:contentTypeScope="" ma:versionID="a3a77cbef0b4d61936878d2bb669f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92f5612ed6901af0ca7ab763d9cfcc78"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1830F7F-6AAD-4F02-B3DE-20C972C80F83}">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3.xml><?xml version="1.0" encoding="utf-8"?>
<ds:datastoreItem xmlns:ds="http://schemas.openxmlformats.org/officeDocument/2006/customXml" ds:itemID="{C92B60CF-40F9-4360-8516-8A258CFA1767}">
  <ds:schemaRefs>
    <ds:schemaRef ds:uri="http://www.w3.org/XML/1998/namespace"/>
    <ds:schemaRef ds:uri="http://purl.org/dc/dcmitype/"/>
    <ds:schemaRef ds:uri="http://purl.org/dc/elements/1.1/"/>
    <ds:schemaRef ds:uri="http://purl.org/dc/terms/"/>
    <ds:schemaRef ds:uri="fd0705cf-2316-48c0-96f8-e5d689de0d99"/>
    <ds:schemaRef ds:uri="http://schemas.microsoft.com/office/2006/documentManagement/types"/>
    <ds:schemaRef ds:uri="http://schemas.microsoft.com/office/2006/metadata/properties"/>
    <ds:schemaRef ds:uri="29e91428-62e1-404e-8dba-d479e0ef01ba"/>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CMWF_Template_Apr2017</Template>
  <TotalTime>267</TotalTime>
  <Words>1842</Words>
  <Application>Microsoft Office PowerPoint</Application>
  <PresentationFormat>On-screen Show (4:3)</PresentationFormat>
  <Paragraphs>134</Paragraphs>
  <Slides>13</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13</vt:i4>
      </vt:variant>
    </vt:vector>
  </HeadingPairs>
  <TitlesOfParts>
    <vt:vector size="21" baseType="lpstr">
      <vt:lpstr>Arial</vt:lpstr>
      <vt:lpstr>Berlingske Serif Text Light</vt:lpstr>
      <vt:lpstr>Calibri</vt:lpstr>
      <vt:lpstr>Georgia</vt:lpstr>
      <vt:lpstr>Suisse Int'l</vt:lpstr>
      <vt:lpstr>Suisse Int'l Italic</vt:lpstr>
      <vt:lpstr>CMWF_2021</vt:lpstr>
      <vt:lpstr>CMWF_2021_2</vt:lpstr>
      <vt:lpstr>How Prices for the First 10 Drugs Up for U.S. Medicare Price Negotiations Compare Internationally</vt:lpstr>
      <vt:lpstr>For a basket of the 10 selected drugs in 2021, the price in the U.S. is three to eight times the price in every comparison country.</vt:lpstr>
      <vt:lpstr>For a number of the selected drugs, estimated rebates substantially reduce the price.</vt:lpstr>
      <vt:lpstr>The estimated net price of Eliquis in the U.S. is still higher than the list retail price of the second-highest country, Switzerland.</vt:lpstr>
      <vt:lpstr>The estimated U.S. net price of Entresto is more than double Switzerland’s list retail price.</vt:lpstr>
      <vt:lpstr>The estimated net price of Xarelto is less in the U.S. than in Japan —  the only drug where this is the case.</vt:lpstr>
      <vt:lpstr>The estimated net price of Januvia in the U.S. is almost three times the list retail price in Canada, the second-highest country.</vt:lpstr>
      <vt:lpstr>The estimated net price of Jardiance in the U.S. is between three and seven times higher than the list retail price in peer countries.</vt:lpstr>
      <vt:lpstr>The estimated U.S. Farxiga net price is almost four times higher than the Swiss list retail price.</vt:lpstr>
      <vt:lpstr>The estimated net price of a Novolog FlexPen in the U.S. in 2021 was between three and eight times higher than the list retail price in peer countries.</vt:lpstr>
      <vt:lpstr>Despite rebates, estimated U.S. Imbruvica net prices are still markedly higher than in peer countries.</vt:lpstr>
      <vt:lpstr>In the U.S., large rebates would be necessary to bring estimated Enbrel net retail prices to list retail levels in peer countries.</vt:lpstr>
      <vt:lpstr>While prices for Stelara are high in all countries, significant rebates would be needed in the U.S. to reduce list retail prices to the level of the second-highest country, Germany.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How Prices for the First 10 Drugs Up for U.S. Medicare Price Negotiations Compare Internationally</dc:title>
  <dc:creator>eg@cmwf.org;mg@cmwf.org;rw@cmwf.org</dc:creator>
  <cp:lastModifiedBy>Paul Frame</cp:lastModifiedBy>
  <cp:revision>1</cp:revision>
  <cp:lastPrinted>2019-10-21T14:35:30Z</cp:lastPrinted>
  <dcterms:created xsi:type="dcterms:W3CDTF">2017-08-16T13:54:52Z</dcterms:created>
  <dcterms:modified xsi:type="dcterms:W3CDTF">2023-12-18T21:50:31Z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