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5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7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drawings/drawing8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4"/>
  </p:notesMasterIdLst>
  <p:handoutMasterIdLst>
    <p:handoutMasterId r:id="rId15"/>
  </p:handoutMasterIdLst>
  <p:sldIdLst>
    <p:sldId id="5363" r:id="rId5"/>
    <p:sldId id="5518" r:id="rId6"/>
    <p:sldId id="5558" r:id="rId7"/>
    <p:sldId id="5559" r:id="rId8"/>
    <p:sldId id="5564" r:id="rId9"/>
    <p:sldId id="5566" r:id="rId10"/>
    <p:sldId id="5402" r:id="rId11"/>
    <p:sldId id="5406" r:id="rId12"/>
    <p:sldId id="5522" r:id="rId13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E0CAF8-EE4E-1962-E99A-B0922BC814E6}" name="Gretchen Jacobson" initials="GJ" userId="S::gj@cmwf.org::efdee43f-1bd1-4dd3-a09c-b4ee2bb08f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9EC1FC-7D42-453C-BCCF-0344D849411C}" v="6" dt="2023-10-23T23:46:46.2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524" y="102"/>
      </p:cViewPr>
      <p:guideLst>
        <p:guide orient="horz" pos="1570"/>
        <p:guide pos="2988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4C9EC1FC-7D42-453C-BCCF-0344D849411C}"/>
    <pc:docChg chg="undo custSel modSld">
      <pc:chgData name="Paul Frame" userId="ded3f5c5-00e7-408d-9358-fc292cfa5078" providerId="ADAL" clId="{4C9EC1FC-7D42-453C-BCCF-0344D849411C}" dt="2023-10-23T23:15:03.234" v="194" actId="27918"/>
      <pc:docMkLst>
        <pc:docMk/>
      </pc:docMkLst>
      <pc:sldChg chg="modSp mod">
        <pc:chgData name="Paul Frame" userId="ded3f5c5-00e7-408d-9358-fc292cfa5078" providerId="ADAL" clId="{4C9EC1FC-7D42-453C-BCCF-0344D849411C}" dt="2023-10-23T18:08:33.384" v="99" actId="20577"/>
        <pc:sldMkLst>
          <pc:docMk/>
          <pc:sldMk cId="1266155903" sldId="5518"/>
        </pc:sldMkLst>
        <pc:spChg chg="mod">
          <ac:chgData name="Paul Frame" userId="ded3f5c5-00e7-408d-9358-fc292cfa5078" providerId="ADAL" clId="{4C9EC1FC-7D42-453C-BCCF-0344D849411C}" dt="2023-10-23T18:08:33.384" v="99" actId="20577"/>
          <ac:spMkLst>
            <pc:docMk/>
            <pc:sldMk cId="1266155903" sldId="5518"/>
            <ac:spMk id="36" creationId="{F94B59CE-A4B2-944F-C055-F8480F6F7290}"/>
          </ac:spMkLst>
        </pc:spChg>
      </pc:sldChg>
      <pc:sldChg chg="modSp mod">
        <pc:chgData name="Paul Frame" userId="ded3f5c5-00e7-408d-9358-fc292cfa5078" providerId="ADAL" clId="{4C9EC1FC-7D42-453C-BCCF-0344D849411C}" dt="2023-10-23T18:10:34.096" v="103" actId="20577"/>
        <pc:sldMkLst>
          <pc:docMk/>
          <pc:sldMk cId="445327971" sldId="5564"/>
        </pc:sldMkLst>
        <pc:spChg chg="mod">
          <ac:chgData name="Paul Frame" userId="ded3f5c5-00e7-408d-9358-fc292cfa5078" providerId="ADAL" clId="{4C9EC1FC-7D42-453C-BCCF-0344D849411C}" dt="2023-10-23T17:58:30.212" v="77" actId="1035"/>
          <ac:spMkLst>
            <pc:docMk/>
            <pc:sldMk cId="445327971" sldId="5564"/>
            <ac:spMk id="12" creationId="{1A270A9F-06CA-7C73-B539-C72914BE0ED1}"/>
          </ac:spMkLst>
        </pc:spChg>
        <pc:spChg chg="mod">
          <ac:chgData name="Paul Frame" userId="ded3f5c5-00e7-408d-9358-fc292cfa5078" providerId="ADAL" clId="{4C9EC1FC-7D42-453C-BCCF-0344D849411C}" dt="2023-10-23T17:58:20.226" v="65" actId="1036"/>
          <ac:spMkLst>
            <pc:docMk/>
            <pc:sldMk cId="445327971" sldId="5564"/>
            <ac:spMk id="13" creationId="{EAAD591E-AE40-CC5D-CC7F-484C01018CC8}"/>
          </ac:spMkLst>
        </pc:spChg>
        <pc:spChg chg="mod">
          <ac:chgData name="Paul Frame" userId="ded3f5c5-00e7-408d-9358-fc292cfa5078" providerId="ADAL" clId="{4C9EC1FC-7D42-453C-BCCF-0344D849411C}" dt="2023-10-23T17:58:08.887" v="39" actId="1036"/>
          <ac:spMkLst>
            <pc:docMk/>
            <pc:sldMk cId="445327971" sldId="5564"/>
            <ac:spMk id="14" creationId="{534B430F-37C8-86BA-7104-A362C3311311}"/>
          </ac:spMkLst>
        </pc:spChg>
        <pc:spChg chg="mod">
          <ac:chgData name="Paul Frame" userId="ded3f5c5-00e7-408d-9358-fc292cfa5078" providerId="ADAL" clId="{4C9EC1FC-7D42-453C-BCCF-0344D849411C}" dt="2023-10-23T18:10:34.096" v="103" actId="20577"/>
          <ac:spMkLst>
            <pc:docMk/>
            <pc:sldMk cId="445327971" sldId="5564"/>
            <ac:spMk id="36" creationId="{147E7343-60DA-26A9-EDAB-386B8CEC5DED}"/>
          </ac:spMkLst>
        </pc:spChg>
        <pc:cxnChg chg="mod">
          <ac:chgData name="Paul Frame" userId="ded3f5c5-00e7-408d-9358-fc292cfa5078" providerId="ADAL" clId="{4C9EC1FC-7D42-453C-BCCF-0344D849411C}" dt="2023-10-23T17:58:20.226" v="65" actId="1036"/>
          <ac:cxnSpMkLst>
            <pc:docMk/>
            <pc:sldMk cId="445327971" sldId="5564"/>
            <ac:cxnSpMk id="17" creationId="{E2E96D78-1D30-3B4D-B254-45CF3E1364BB}"/>
          </ac:cxnSpMkLst>
        </pc:cxnChg>
        <pc:cxnChg chg="mod">
          <ac:chgData name="Paul Frame" userId="ded3f5c5-00e7-408d-9358-fc292cfa5078" providerId="ADAL" clId="{4C9EC1FC-7D42-453C-BCCF-0344D849411C}" dt="2023-10-23T17:58:08.887" v="39" actId="1036"/>
          <ac:cxnSpMkLst>
            <pc:docMk/>
            <pc:sldMk cId="445327971" sldId="5564"/>
            <ac:cxnSpMk id="20" creationId="{54996443-3FF5-2622-BBC1-2A169C2FFF10}"/>
          </ac:cxnSpMkLst>
        </pc:cxnChg>
        <pc:cxnChg chg="mod">
          <ac:chgData name="Paul Frame" userId="ded3f5c5-00e7-408d-9358-fc292cfa5078" providerId="ADAL" clId="{4C9EC1FC-7D42-453C-BCCF-0344D849411C}" dt="2023-10-23T17:58:30.212" v="77" actId="1035"/>
          <ac:cxnSpMkLst>
            <pc:docMk/>
            <pc:sldMk cId="445327971" sldId="5564"/>
            <ac:cxnSpMk id="21" creationId="{8345F4E2-84F5-636D-6F51-97D287F36071}"/>
          </ac:cxnSpMkLst>
        </pc:cxnChg>
      </pc:sldChg>
      <pc:sldChg chg="modSp mod">
        <pc:chgData name="Paul Frame" userId="ded3f5c5-00e7-408d-9358-fc292cfa5078" providerId="ADAL" clId="{4C9EC1FC-7D42-453C-BCCF-0344D849411C}" dt="2023-10-23T23:15:03.234" v="194" actId="27918"/>
        <pc:sldMkLst>
          <pc:docMk/>
          <pc:sldMk cId="3355673789" sldId="5566"/>
        </pc:sldMkLst>
        <pc:spChg chg="mod">
          <ac:chgData name="Paul Frame" userId="ded3f5c5-00e7-408d-9358-fc292cfa5078" providerId="ADAL" clId="{4C9EC1FC-7D42-453C-BCCF-0344D849411C}" dt="2023-10-23T22:50:52.315" v="187" actId="1036"/>
          <ac:spMkLst>
            <pc:docMk/>
            <pc:sldMk cId="3355673789" sldId="5566"/>
            <ac:spMk id="4" creationId="{F8A752C9-8339-50C6-C6D8-CD932108E769}"/>
          </ac:spMkLst>
        </pc:spChg>
        <pc:spChg chg="mod">
          <ac:chgData name="Paul Frame" userId="ded3f5c5-00e7-408d-9358-fc292cfa5078" providerId="ADAL" clId="{4C9EC1FC-7D42-453C-BCCF-0344D849411C}" dt="2023-10-23T22:43:36.622" v="116" actId="13926"/>
          <ac:spMkLst>
            <pc:docMk/>
            <pc:sldMk cId="3355673789" sldId="5566"/>
            <ac:spMk id="14" creationId="{1A189795-C52B-E450-8317-5C42CE37A730}"/>
          </ac:spMkLst>
        </pc:spChg>
        <pc:spChg chg="mod">
          <ac:chgData name="Paul Frame" userId="ded3f5c5-00e7-408d-9358-fc292cfa5078" providerId="ADAL" clId="{4C9EC1FC-7D42-453C-BCCF-0344D849411C}" dt="2023-10-23T22:50:43.485" v="168" actId="1035"/>
          <ac:spMkLst>
            <pc:docMk/>
            <pc:sldMk cId="3355673789" sldId="5566"/>
            <ac:spMk id="30" creationId="{E2E263A3-6F9F-014D-3F93-52BCFD62881F}"/>
          </ac:spMkLst>
        </pc:spChg>
        <pc:graphicFrameChg chg="mod">
          <ac:chgData name="Paul Frame" userId="ded3f5c5-00e7-408d-9358-fc292cfa5078" providerId="ADAL" clId="{4C9EC1FC-7D42-453C-BCCF-0344D849411C}" dt="2023-10-23T22:50:32.291" v="165"/>
          <ac:graphicFrameMkLst>
            <pc:docMk/>
            <pc:sldMk cId="3355673789" sldId="5566"/>
            <ac:graphicFrameMk id="23" creationId="{9F2CBA3B-FDD6-65A5-4C14-92E846320E92}"/>
          </ac:graphicFrameMkLst>
        </pc:graphicFrameChg>
        <pc:cxnChg chg="mod">
          <ac:chgData name="Paul Frame" userId="ded3f5c5-00e7-408d-9358-fc292cfa5078" providerId="ADAL" clId="{4C9EC1FC-7D42-453C-BCCF-0344D849411C}" dt="2023-10-23T22:50:43.485" v="168" actId="1035"/>
          <ac:cxnSpMkLst>
            <pc:docMk/>
            <pc:sldMk cId="3355673789" sldId="5566"/>
            <ac:cxnSpMk id="9" creationId="{B6E60538-9A41-5808-24D6-7A700AF6E05D}"/>
          </ac:cxnSpMkLst>
        </pc:cxnChg>
        <pc:cxnChg chg="mod">
          <ac:chgData name="Paul Frame" userId="ded3f5c5-00e7-408d-9358-fc292cfa5078" providerId="ADAL" clId="{4C9EC1FC-7D42-453C-BCCF-0344D849411C}" dt="2023-10-23T22:50:52.315" v="187" actId="1036"/>
          <ac:cxnSpMkLst>
            <pc:docMk/>
            <pc:sldMk cId="3355673789" sldId="5566"/>
            <ac:cxnSpMk id="10" creationId="{27B5ECC6-B9FF-D67F-0655-71EEC69ECA62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522401366495857"/>
          <c:y val="7.8128250426942637E-3"/>
          <c:w val="0.53801041536474603"/>
          <c:h val="0.9851001341350454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4C6-DF40-8247-4FB5FD44CA27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4C6-DF40-8247-4FB5FD44CA27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4C6-DF40-8247-4FB5FD44CA27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4C6-DF40-8247-4FB5FD44CA27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4C6-DF40-8247-4FB5FD44CA27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4C6-DF40-8247-4FB5FD44CA27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4C6-DF40-8247-4FB5FD44CA27}"/>
              </c:ext>
            </c:extLst>
          </c:dPt>
          <c:dPt>
            <c:idx val="8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A4C6-DF40-8247-4FB5FD44CA27}"/>
              </c:ext>
            </c:extLst>
          </c:dPt>
          <c:dPt>
            <c:idx val="9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A4C6-DF40-8247-4FB5FD44CA27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A4C6-DF40-8247-4FB5FD44CA2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A4C6-DF40-8247-4FB5FD44CA2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A4C6-DF40-8247-4FB5FD44CA27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A4C6-DF40-8247-4FB5FD44CA27}"/>
              </c:ext>
            </c:extLst>
          </c:dPt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Transportation to doctor appt. or other </c:v>
                </c:pt>
                <c:pt idx="1">
                  <c:v>Arranging medical appointments</c:v>
                </c:pt>
                <c:pt idx="2">
                  <c:v>Supervision to assure safety</c:v>
                </c:pt>
                <c:pt idx="3">
                  <c:v>Managing, filling, admin. medication</c:v>
                </c:pt>
                <c:pt idx="4">
                  <c:v>Medical needs like wound care or injections</c:v>
                </c:pt>
                <c:pt idx="6">
                  <c:v>Eating</c:v>
                </c:pt>
                <c:pt idx="7">
                  <c:v>Transferring from place to place</c:v>
                </c:pt>
                <c:pt idx="8">
                  <c:v>Bathing or showering</c:v>
                </c:pt>
                <c:pt idx="9">
                  <c:v>Dressing</c:v>
                </c:pt>
                <c:pt idx="10">
                  <c:v> Bathroom, catheterization, colostomy care</c:v>
                </c:pt>
                <c:pt idx="12">
                  <c:v>Shopping or running errands</c:v>
                </c:pt>
                <c:pt idx="13">
                  <c:v>Preparing meals</c:v>
                </c:pt>
                <c:pt idx="14">
                  <c:v>Paying bills, monitoring finances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64</c:v>
                </c:pt>
                <c:pt idx="1">
                  <c:v>51</c:v>
                </c:pt>
                <c:pt idx="2">
                  <c:v>51</c:v>
                </c:pt>
                <c:pt idx="3">
                  <c:v>45</c:v>
                </c:pt>
                <c:pt idx="4">
                  <c:v>34</c:v>
                </c:pt>
                <c:pt idx="6">
                  <c:v>30</c:v>
                </c:pt>
                <c:pt idx="7">
                  <c:v>29</c:v>
                </c:pt>
                <c:pt idx="8">
                  <c:v>28</c:v>
                </c:pt>
                <c:pt idx="9">
                  <c:v>27</c:v>
                </c:pt>
                <c:pt idx="10">
                  <c:v>21</c:v>
                </c:pt>
                <c:pt idx="12">
                  <c:v>73</c:v>
                </c:pt>
                <c:pt idx="13">
                  <c:v>57</c:v>
                </c:pt>
                <c:pt idx="14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A4C6-DF40-8247-4FB5FD44CA2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0"/>
        <c:axId val="2135966792"/>
        <c:axId val="2138023336"/>
      </c:barChart>
      <c:catAx>
        <c:axId val="213596679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0000"/>
                <a:lumOff val="9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38023336"/>
        <c:crosses val="autoZero"/>
        <c:auto val="1"/>
        <c:lblAlgn val="ctr"/>
        <c:lblOffset val="0"/>
        <c:noMultiLvlLbl val="0"/>
      </c:catAx>
      <c:valAx>
        <c:axId val="213802333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1359667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5550256217972748"/>
          <c:y val="0"/>
          <c:w val="0.64449743782027236"/>
          <c:h val="0.9837571472731974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285-3749-A284-FB5EFE450E7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285-3749-A284-FB5EFE450E76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285-3749-A284-FB5EFE450E76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285-3749-A284-FB5EFE450E76}"/>
              </c:ext>
            </c:extLst>
          </c:dPt>
          <c:dLbls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85-3749-A284-FB5EFE450E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I wanted to help this person</c:v>
                </c:pt>
                <c:pt idx="1">
                  <c:v>It was expected of me</c:v>
                </c:pt>
                <c:pt idx="2">
                  <c:v>It is part of my tradition or culture</c:v>
                </c:pt>
                <c:pt idx="3">
                  <c:v>There was no one else</c:v>
                </c:pt>
                <c:pt idx="4">
                  <c:v>Did not have a full-time job at time</c:v>
                </c:pt>
                <c:pt idx="5">
                  <c:v>They would never accept an outsider </c:v>
                </c:pt>
                <c:pt idx="6">
                  <c:v>We could not afford a professional caregiver</c:v>
                </c:pt>
                <c:pt idx="7">
                  <c:v>I had a flexible / remote job</c:v>
                </c:pt>
                <c:pt idx="8">
                  <c:v>The person asked me to play this role</c:v>
                </c:pt>
                <c:pt idx="9">
                  <c:v>I was experienced / been a caregiver before </c:v>
                </c:pt>
                <c:pt idx="10">
                  <c:v>Couldn't find somoene I trusted 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62</c:v>
                </c:pt>
                <c:pt idx="1">
                  <c:v>34</c:v>
                </c:pt>
                <c:pt idx="2">
                  <c:v>32</c:v>
                </c:pt>
                <c:pt idx="3">
                  <c:v>27</c:v>
                </c:pt>
                <c:pt idx="4">
                  <c:v>24</c:v>
                </c:pt>
                <c:pt idx="5">
                  <c:v>23</c:v>
                </c:pt>
                <c:pt idx="6">
                  <c:v>22</c:v>
                </c:pt>
                <c:pt idx="7">
                  <c:v>18</c:v>
                </c:pt>
                <c:pt idx="8">
                  <c:v>17</c:v>
                </c:pt>
                <c:pt idx="9">
                  <c:v>15</c:v>
                </c:pt>
                <c:pt idx="1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285-3749-A284-FB5EFE450E7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0"/>
        <c:axId val="2135966792"/>
        <c:axId val="2138023336"/>
      </c:barChart>
      <c:catAx>
        <c:axId val="213596679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rgbClr val="1A1A1A">
                <a:lumMod val="10000"/>
                <a:lumOff val="90000"/>
              </a:srgb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none" spc="0" normalizeH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38023336"/>
        <c:crosses val="autoZero"/>
        <c:auto val="1"/>
        <c:lblAlgn val="ctr"/>
        <c:lblOffset val="0"/>
        <c:noMultiLvlLbl val="0"/>
      </c:catAx>
      <c:valAx>
        <c:axId val="2138023336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2135966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784571373022824"/>
          <c:y val="7.9269359375596857E-4"/>
          <c:w val="0.68212540099154273"/>
          <c:h val="0.983757257135004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Frequently</c:v>
                </c:pt>
              </c:strCache>
            </c:strRef>
          </c:tx>
          <c:spPr>
            <a:solidFill>
              <a:schemeClr val="tx2"/>
            </a:solidFill>
            <a:effectLst/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3A8-8A4E-A0F3-06D7D39DD758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3A8-8A4E-A0F3-06D7D39DD75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3A8-8A4E-A0F3-06D7D39DD75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3A8-8A4E-A0F3-06D7D39DD7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23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3A8-8A4E-A0F3-06D7D39DD75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17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3A8-8A4E-A0F3-06D7D39DD75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18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3A8-8A4E-A0F3-06D7D39DD75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17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3A8-8A4E-A0F3-06D7D39DD75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12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3A8-8A4E-A0F3-06D7D39DD75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15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3A8-8A4E-A0F3-06D7D39DD7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Overwhelmed</c:v>
                </c:pt>
                <c:pt idx="1">
                  <c:v>Burnt out</c:v>
                </c:pt>
                <c:pt idx="2">
                  <c:v>Anxious</c:v>
                </c:pt>
                <c:pt idx="3">
                  <c:v>Unsure of where to turn for help</c:v>
                </c:pt>
                <c:pt idx="4">
                  <c:v>Afraid you might make a mistake</c:v>
                </c:pt>
                <c:pt idx="5">
                  <c:v>Depressed</c:v>
                </c:pt>
                <c:pt idx="6">
                  <c:v>Upset or angry</c:v>
                </c:pt>
                <c:pt idx="7">
                  <c:v>Physical pain or discomfort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25</c:v>
                </c:pt>
                <c:pt idx="1">
                  <c:v>22</c:v>
                </c:pt>
                <c:pt idx="2">
                  <c:v>23</c:v>
                </c:pt>
                <c:pt idx="3">
                  <c:v>17</c:v>
                </c:pt>
                <c:pt idx="4">
                  <c:v>18</c:v>
                </c:pt>
                <c:pt idx="5">
                  <c:v>17</c:v>
                </c:pt>
                <c:pt idx="6">
                  <c:v>12</c:v>
                </c:pt>
                <c:pt idx="7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3A8-8A4E-A0F3-06D7D39DD7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Sometimes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40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3A8-8A4E-A0F3-06D7D39DD75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39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23A8-8A4E-A0F3-06D7D39DD7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37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23A8-8A4E-A0F3-06D7D39DD75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37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23A8-8A4E-A0F3-06D7D39DD75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36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23A8-8A4E-A0F3-06D7D39DD75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32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23A8-8A4E-A0F3-06D7D39DD75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36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23A8-8A4E-A0F3-06D7D39DD75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30</a:t>
                    </a:r>
                  </a:p>
                </c:rich>
              </c:tx>
              <c:dLblPos val="inEnd"/>
              <c:showLegendKey val="1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23A8-8A4E-A0F3-06D7D39DD7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Overwhelmed</c:v>
                </c:pt>
                <c:pt idx="1">
                  <c:v>Burnt out</c:v>
                </c:pt>
                <c:pt idx="2">
                  <c:v>Anxious</c:v>
                </c:pt>
                <c:pt idx="3">
                  <c:v>Unsure of where to turn for help</c:v>
                </c:pt>
                <c:pt idx="4">
                  <c:v>Afraid you might make a mistake</c:v>
                </c:pt>
                <c:pt idx="5">
                  <c:v>Depressed</c:v>
                </c:pt>
                <c:pt idx="6">
                  <c:v>Upset or angry</c:v>
                </c:pt>
                <c:pt idx="7">
                  <c:v>Physical pain or discomfort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40</c:v>
                </c:pt>
                <c:pt idx="1">
                  <c:v>39</c:v>
                </c:pt>
                <c:pt idx="2">
                  <c:v>37</c:v>
                </c:pt>
                <c:pt idx="3">
                  <c:v>37</c:v>
                </c:pt>
                <c:pt idx="4">
                  <c:v>36</c:v>
                </c:pt>
                <c:pt idx="5">
                  <c:v>32</c:v>
                </c:pt>
                <c:pt idx="6">
                  <c:v>36</c:v>
                </c:pt>
                <c:pt idx="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23A8-8A4E-A0F3-06D7D39DD75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3"/>
        <c:overlap val="100"/>
        <c:axId val="2135966792"/>
        <c:axId val="2138023336"/>
      </c:barChart>
      <c:catAx>
        <c:axId val="213596679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chemeClr val="tx1">
                <a:lumMod val="10000"/>
                <a:lumOff val="90000"/>
              </a:schemeClr>
            </a:solidFill>
          </a:ln>
        </c:spPr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2138023336"/>
        <c:crosses val="autoZero"/>
        <c:auto val="1"/>
        <c:lblAlgn val="ctr"/>
        <c:lblOffset val="0"/>
        <c:noMultiLvlLbl val="0"/>
      </c:catAx>
      <c:valAx>
        <c:axId val="21380233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35966792"/>
        <c:crosses val="autoZero"/>
        <c:crossBetween val="between"/>
      </c:valAx>
    </c:plotArea>
    <c:legend>
      <c:legendPos val="tr"/>
      <c:legendEntry>
        <c:idx val="0"/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overlay val="0"/>
      <c:txPr>
        <a:bodyPr/>
        <a:lstStyle/>
        <a:p>
          <a:pPr>
            <a:defRPr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effectLst/>
  </c:spPr>
  <c:txPr>
    <a:bodyPr/>
    <a:lstStyle/>
    <a:p>
      <a:pPr>
        <a:defRPr sz="1000">
          <a:latin typeface="Helvetica" pitchFamily="2" charset="0"/>
          <a:cs typeface="Avenir Book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1718446305322945"/>
          <c:y val="0"/>
          <c:w val="0.68281553694677055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142B4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CC3-5147-A2D8-D5D47207BF7D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CC3-5147-A2D8-D5D47207BF7D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CC3-5147-A2D8-D5D47207BF7D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CC3-5147-A2D8-D5D47207BF7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Managing the emotional / mental stresses</c:v>
                </c:pt>
                <c:pt idx="1">
                  <c:v>Taking care of myself</c:v>
                </c:pt>
                <c:pt idx="2">
                  <c:v>Putting off personal / career goals</c:v>
                </c:pt>
                <c:pt idx="3">
                  <c:v>Not getting enough breaks</c:v>
                </c:pt>
                <c:pt idx="4">
                  <c:v>Providing physical assistance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48</c:v>
                </c:pt>
                <c:pt idx="1">
                  <c:v>37</c:v>
                </c:pt>
                <c:pt idx="2">
                  <c:v>26</c:v>
                </c:pt>
                <c:pt idx="3">
                  <c:v>26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C3-5147-A2D8-D5D47207BF7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0"/>
        <c:axId val="2135966792"/>
        <c:axId val="2138023336"/>
      </c:barChart>
      <c:catAx>
        <c:axId val="213596679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1A1A1A">
                <a:lumMod val="10000"/>
                <a:lumOff val="90000"/>
              </a:srgbClr>
            </a:solidFill>
          </a:ln>
        </c:spPr>
        <c:txPr>
          <a:bodyPr/>
          <a:lstStyle/>
          <a:p>
            <a:pPr algn="r">
              <a:defRPr sz="1100"/>
            </a:pPr>
            <a:endParaRPr lang="en-US"/>
          </a:p>
        </c:txPr>
        <c:crossAx val="2138023336"/>
        <c:crosses val="autoZero"/>
        <c:auto val="1"/>
        <c:lblAlgn val="ctr"/>
        <c:lblOffset val="0"/>
        <c:noMultiLvlLbl val="0"/>
      </c:catAx>
      <c:valAx>
        <c:axId val="213802333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135966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>
          <a:latin typeface="Arial" panose="020B0604020202020204" pitchFamily="34" charset="0"/>
          <a:ea typeface="Helvetica Neue" panose="02000503000000020004" pitchFamily="2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03488452832285"/>
          <c:y val="0"/>
          <c:w val="0.74930111513838549"/>
          <c:h val="0.9601149576025713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Sheet1!$A$3:$A$24</c:f>
              <c:strCache>
                <c:ptCount val="18"/>
                <c:pt idx="0">
                  <c:v>Not working</c:v>
                </c:pt>
                <c:pt idx="1">
                  <c:v>Working </c:v>
                </c:pt>
                <c:pt idx="3">
                  <c:v>&lt;20</c:v>
                </c:pt>
                <c:pt idx="4">
                  <c:v>20–40*</c:v>
                </c:pt>
                <c:pt idx="5">
                  <c:v>40+*</c:v>
                </c:pt>
                <c:pt idx="7">
                  <c:v>White</c:v>
                </c:pt>
                <c:pt idx="8">
                  <c:v>Latina and Latino</c:v>
                </c:pt>
                <c:pt idx="9">
                  <c:v>Black*</c:v>
                </c:pt>
                <c:pt idx="10">
                  <c:v>AAPI</c:v>
                </c:pt>
                <c:pt idx="12">
                  <c:v>65+</c:v>
                </c:pt>
                <c:pt idx="13">
                  <c:v>50–64</c:v>
                </c:pt>
                <c:pt idx="14">
                  <c:v>35–49*</c:v>
                </c:pt>
                <c:pt idx="15">
                  <c:v>18–34*</c:v>
                </c:pt>
                <c:pt idx="17">
                  <c:v>Total</c:v>
                </c:pt>
              </c:strCache>
            </c:strRef>
          </c:cat>
          <c:val>
            <c:numRef>
              <c:f>Sheet1!$B$3:$B$24</c:f>
              <c:numCache>
                <c:formatCode>General</c:formatCode>
                <c:ptCount val="18"/>
                <c:pt idx="0">
                  <c:v>14</c:v>
                </c:pt>
                <c:pt idx="1">
                  <c:v>56</c:v>
                </c:pt>
                <c:pt idx="3">
                  <c:v>27</c:v>
                </c:pt>
                <c:pt idx="4">
                  <c:v>67</c:v>
                </c:pt>
                <c:pt idx="5">
                  <c:v>62</c:v>
                </c:pt>
                <c:pt idx="7">
                  <c:v>46</c:v>
                </c:pt>
                <c:pt idx="8">
                  <c:v>56</c:v>
                </c:pt>
                <c:pt idx="9">
                  <c:v>68</c:v>
                </c:pt>
                <c:pt idx="10">
                  <c:v>43</c:v>
                </c:pt>
                <c:pt idx="12">
                  <c:v>24</c:v>
                </c:pt>
                <c:pt idx="13">
                  <c:v>38</c:v>
                </c:pt>
                <c:pt idx="14">
                  <c:v>58</c:v>
                </c:pt>
                <c:pt idx="15">
                  <c:v>77</c:v>
                </c:pt>
                <c:pt idx="17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6B-FE4A-82F0-80BA98094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990625535"/>
        <c:axId val="990732207"/>
      </c:barChart>
      <c:catAx>
        <c:axId val="9906255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990732207"/>
        <c:crosses val="autoZero"/>
        <c:auto val="1"/>
        <c:lblAlgn val="ctr"/>
        <c:lblOffset val="100"/>
        <c:noMultiLvlLbl val="0"/>
      </c:catAx>
      <c:valAx>
        <c:axId val="99073220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0625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00647141329558"/>
          <c:y val="0"/>
          <c:w val="0.56199630601730344"/>
          <c:h val="0.990639021644833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tx2"/>
            </a:solidFill>
            <a:ln w="10160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7B7-C44C-BD76-46BE5960C6ED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7B7-C44C-BD76-46BE5960C6ED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7B7-C44C-BD76-46BE5960C6ED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7B7-C44C-BD76-46BE5960C6ED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7B7-C44C-BD76-46BE5960C6ED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7B7-C44C-BD76-46BE5960C6ED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7B7-C44C-BD76-46BE5960C6ED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7B7-C44C-BD76-46BE5960C6ED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D7B7-C44C-BD76-46BE5960C6ED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D7B7-C44C-BD76-46BE5960C6ED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D7B7-C44C-BD76-46BE5960C6ED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D7B7-C44C-BD76-46BE5960C6ED}"/>
              </c:ext>
            </c:extLst>
          </c:dPt>
          <c:dPt>
            <c:idx val="14"/>
            <c:invertIfNegative val="0"/>
            <c:bubble3D val="0"/>
            <c:spPr>
              <a:solidFill>
                <a:schemeClr val="tx2"/>
              </a:solidFill>
              <a:ln w="1016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D7B7-C44C-BD76-46BE5960C6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Sheet1!$A$3:$A$13</c:f>
              <c:strCache>
                <c:ptCount val="11"/>
                <c:pt idx="0">
                  <c:v>Total</c:v>
                </c:pt>
                <c:pt idx="1">
                  <c:v>AAPI*</c:v>
                </c:pt>
                <c:pt idx="2">
                  <c:v>Black*</c:v>
                </c:pt>
                <c:pt idx="3">
                  <c:v>Latina and Latino</c:v>
                </c:pt>
                <c:pt idx="4">
                  <c:v>White</c:v>
                </c:pt>
                <c:pt idx="6">
                  <c:v>Total</c:v>
                </c:pt>
                <c:pt idx="7">
                  <c:v>AAPI*</c:v>
                </c:pt>
                <c:pt idx="8">
                  <c:v>Black*</c:v>
                </c:pt>
                <c:pt idx="9">
                  <c:v>Latina and Latino*</c:v>
                </c:pt>
                <c:pt idx="10">
                  <c:v>White</c:v>
                </c:pt>
              </c:strCache>
            </c:strRef>
          </c:cat>
          <c:val>
            <c:numRef>
              <c:f>Sheet1!$B$3:$B$13</c:f>
              <c:numCache>
                <c:formatCode>General</c:formatCode>
                <c:ptCount val="11"/>
                <c:pt idx="0">
                  <c:v>17</c:v>
                </c:pt>
                <c:pt idx="1">
                  <c:v>24</c:v>
                </c:pt>
                <c:pt idx="2">
                  <c:v>35</c:v>
                </c:pt>
                <c:pt idx="3">
                  <c:v>22</c:v>
                </c:pt>
                <c:pt idx="4">
                  <c:v>11</c:v>
                </c:pt>
                <c:pt idx="6">
                  <c:v>16</c:v>
                </c:pt>
                <c:pt idx="7">
                  <c:v>23</c:v>
                </c:pt>
                <c:pt idx="8">
                  <c:v>31</c:v>
                </c:pt>
                <c:pt idx="9">
                  <c:v>25</c:v>
                </c:pt>
                <c:pt idx="1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D7B7-C44C-BD76-46BE5960C6E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0"/>
        <c:axId val="2135966792"/>
        <c:axId val="2138023336"/>
      </c:barChart>
      <c:catAx>
        <c:axId val="213596679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0000"/>
                <a:lumOff val="9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38023336"/>
        <c:crosses val="autoZero"/>
        <c:auto val="1"/>
        <c:lblAlgn val="ctr"/>
        <c:lblOffset val="0"/>
        <c:noMultiLvlLbl val="0"/>
      </c:catAx>
      <c:valAx>
        <c:axId val="213802333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1359667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404524434445692"/>
          <c:y val="0"/>
          <c:w val="0.50575855795803304"/>
          <c:h val="0.9953243729922627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tx2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B7C-6449-A8F9-B4DDDC3233DA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B7C-6449-A8F9-B4DDDC3233D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In-home services by paid professionals</c:v>
                </c:pt>
                <c:pt idx="1">
                  <c:v>Social services such as transportation, housing, food, nutrition</c:v>
                </c:pt>
                <c:pt idx="2">
                  <c:v>Home modifications</c:v>
                </c:pt>
                <c:pt idx="3">
                  <c:v>Medical equipment and supplies</c:v>
                </c:pt>
                <c:pt idx="4">
                  <c:v>In-home respite to get a temporary break</c:v>
                </c:pt>
                <c:pt idx="5">
                  <c:v>Nonmedical transportation</c:v>
                </c:pt>
                <c:pt idx="6">
                  <c:v>Better technology to access telehealth </c:v>
                </c:pt>
                <c:pt idx="7">
                  <c:v>Adult day care and social opportunities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74</c:v>
                </c:pt>
                <c:pt idx="1">
                  <c:v>72</c:v>
                </c:pt>
                <c:pt idx="2">
                  <c:v>69</c:v>
                </c:pt>
                <c:pt idx="3">
                  <c:v>65</c:v>
                </c:pt>
                <c:pt idx="4">
                  <c:v>63</c:v>
                </c:pt>
                <c:pt idx="5">
                  <c:v>59</c:v>
                </c:pt>
                <c:pt idx="6">
                  <c:v>57</c:v>
                </c:pt>
                <c:pt idx="7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7C-6449-A8F9-B4DDDC3233D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5"/>
        <c:axId val="2135966792"/>
        <c:axId val="2138023336"/>
      </c:barChart>
      <c:catAx>
        <c:axId val="213596679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chemeClr val="tx1">
                <a:lumMod val="10000"/>
                <a:lumOff val="90000"/>
              </a:schemeClr>
            </a:solidFill>
          </a:ln>
        </c:spPr>
        <c:txPr>
          <a:bodyPr/>
          <a:lstStyle/>
          <a:p>
            <a:pPr algn="r">
              <a:defRPr sz="1100"/>
            </a:pPr>
            <a:endParaRPr lang="en-US"/>
          </a:p>
        </c:txPr>
        <c:crossAx val="2138023336"/>
        <c:crosses val="autoZero"/>
        <c:auto val="1"/>
        <c:lblAlgn val="ctr"/>
        <c:lblOffset val="0"/>
        <c:noMultiLvlLbl val="0"/>
      </c:catAx>
      <c:valAx>
        <c:axId val="213802333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135966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>
          <a:latin typeface="Arial" panose="020B0604020202020204" pitchFamily="34" charset="0"/>
          <a:ea typeface="Helvetica Neue" panose="02000503000000020004" pitchFamily="2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827804857726118"/>
          <c:y val="1.6242759755638218E-2"/>
          <c:w val="0.54103192656473498"/>
          <c:h val="0.9675144804887235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ED5-D644-A1F6-4D572A78DEF2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ED5-D644-A1F6-4D572A78DEF2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ED5-D644-A1F6-4D572A78DEF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ED5-D644-A1F6-4D572A78DEF2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ED5-D644-A1F6-4D572A78DEF2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ED5-D644-A1F6-4D572A78DEF2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ED5-D644-A1F6-4D572A78DEF2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ED5-D644-A1F6-4D572A78DEF2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ED5-D644-A1F6-4D572A78DEF2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ED5-D644-A1F6-4D572A78DE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Helvetica Neue" panose="02000503000000020004" pitchFamily="2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Health care advocates to help navigate health system</c:v>
                </c:pt>
                <c:pt idx="1">
                  <c:v>Care coordination by social worker or trained professional</c:v>
                </c:pt>
                <c:pt idx="2">
                  <c:v>More involvement in care planning</c:v>
                </c:pt>
                <c:pt idx="3">
                  <c:v>Medical training</c:v>
                </c:pt>
                <c:pt idx="4">
                  <c:v>Health care providers that understand your culture</c:v>
                </c:pt>
                <c:pt idx="5">
                  <c:v>Ongoing caregiving training</c:v>
                </c:pt>
                <c:pt idx="6">
                  <c:v>Legal assistance</c:v>
                </c:pt>
                <c:pt idx="7">
                  <c:v>Mental health services for you</c:v>
                </c:pt>
                <c:pt idx="8">
                  <c:v>A support group for caregivers</c:v>
                </c:pt>
                <c:pt idx="9">
                  <c:v>Information and access to providers in your language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77</c:v>
                </c:pt>
                <c:pt idx="1">
                  <c:v>68</c:v>
                </c:pt>
                <c:pt idx="2">
                  <c:v>63</c:v>
                </c:pt>
                <c:pt idx="3">
                  <c:v>62</c:v>
                </c:pt>
                <c:pt idx="4">
                  <c:v>59</c:v>
                </c:pt>
                <c:pt idx="5">
                  <c:v>57</c:v>
                </c:pt>
                <c:pt idx="6">
                  <c:v>55</c:v>
                </c:pt>
                <c:pt idx="7">
                  <c:v>54</c:v>
                </c:pt>
                <c:pt idx="8">
                  <c:v>53</c:v>
                </c:pt>
                <c:pt idx="9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ED5-D644-A1F6-4D572A78DEF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5"/>
        <c:axId val="2135966792"/>
        <c:axId val="2138023336"/>
      </c:barChart>
      <c:catAx>
        <c:axId val="213596679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0000"/>
                <a:lumOff val="9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pPr>
            <a:endParaRPr lang="en-US"/>
          </a:p>
        </c:txPr>
        <c:crossAx val="2138023336"/>
        <c:crosses val="autoZero"/>
        <c:auto val="1"/>
        <c:lblAlgn val="ctr"/>
        <c:lblOffset val="0"/>
        <c:noMultiLvlLbl val="0"/>
      </c:catAx>
      <c:valAx>
        <c:axId val="213802333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135966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000">
          <a:latin typeface="Arial" panose="020B0604020202020204" pitchFamily="34" charset="0"/>
          <a:ea typeface="Helvetica Neue" panose="02000503000000020004" pitchFamily="2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928342290547005"/>
          <c:y val="1.6242759755638218E-2"/>
          <c:w val="0.52071657709453001"/>
          <c:h val="0.9675144804887235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700-7F4E-9679-E89D07C40C7D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700-7F4E-9679-E89D07C40C7D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700-7F4E-9679-E89D07C40C7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Financial compensation for the time you spend caregiving</c:v>
                </c:pt>
                <c:pt idx="1">
                  <c:v>Reimbursement for out-of-pocket expenses related to caregiving</c:v>
                </c:pt>
                <c:pt idx="2">
                  <c:v>In-home services by paid professionals such as a home health aide</c:v>
                </c:pt>
                <c:pt idx="3">
                  <c:v>Health care advocates who would help you navigate the system</c:v>
                </c:pt>
                <c:pt idx="4">
                  <c:v>Financial assistance to help hire a paid caregiver</c:v>
                </c:pt>
                <c:pt idx="5">
                  <c:v>Social services such as transportation, housing, food, nutrition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31</c:v>
                </c:pt>
                <c:pt idx="1">
                  <c:v>26</c:v>
                </c:pt>
                <c:pt idx="2">
                  <c:v>25</c:v>
                </c:pt>
                <c:pt idx="3">
                  <c:v>22</c:v>
                </c:pt>
                <c:pt idx="4">
                  <c:v>20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00-7F4E-9679-E89D07C40C7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5"/>
        <c:axId val="2135966792"/>
        <c:axId val="2138023336"/>
      </c:barChart>
      <c:catAx>
        <c:axId val="213596679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chemeClr val="tx1">
                <a:lumMod val="10000"/>
                <a:lumOff val="90000"/>
              </a:schemeClr>
            </a:solidFill>
          </a:ln>
        </c:spPr>
        <c:txPr>
          <a:bodyPr/>
          <a:lstStyle/>
          <a:p>
            <a:pPr algn="r">
              <a:defRPr sz="1100"/>
            </a:pPr>
            <a:endParaRPr lang="en-US"/>
          </a:p>
        </c:txPr>
        <c:crossAx val="2138023336"/>
        <c:crosses val="autoZero"/>
        <c:auto val="1"/>
        <c:lblAlgn val="ctr"/>
        <c:lblOffset val="0"/>
        <c:noMultiLvlLbl val="0"/>
      </c:catAx>
      <c:valAx>
        <c:axId val="213802333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135966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11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1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1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0.59728</cdr:x>
      <cdr:y>0.13225</cdr:y>
    </cdr:from>
    <cdr:to>
      <cdr:x>0.74758</cdr:x>
      <cdr:y>0.31365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9A2FAB66-307F-E51B-BFA2-3A9FFD054248}"/>
            </a:ext>
          </a:extLst>
        </cdr:cNvPr>
        <cdr:cNvSpPr txBox="1"/>
      </cdr:nvSpPr>
      <cdr:spPr>
        <a:xfrm xmlns:a="http://schemas.openxmlformats.org/drawingml/2006/main">
          <a:off x="6267656" y="618641"/>
          <a:ext cx="1577154" cy="8485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>
            <a:latin typeface="Helvetica Neue" panose="02000503000000020004" pitchFamily="2" charset="0"/>
            <a:ea typeface="Helvetica Neue" panose="02000503000000020004" pitchFamily="2" charset="0"/>
            <a:cs typeface="Helvetica Neue" panose="02000503000000020004" pitchFamily="2" charset="0"/>
          </a:endParaRPr>
        </a:p>
      </cdr:txBody>
    </cdr:sp>
  </cdr:relSizeAnchor>
  <cdr:relSizeAnchor xmlns:cdr="http://schemas.openxmlformats.org/drawingml/2006/chartDrawing">
    <cdr:from>
      <cdr:x>0.82178</cdr:x>
      <cdr:y>0.44115</cdr:y>
    </cdr:from>
    <cdr:to>
      <cdr:x>0.92723</cdr:x>
      <cdr:y>0.65715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6FC30AEA-0551-B89C-695C-7CAFE14C69F1}"/>
            </a:ext>
          </a:extLst>
        </cdr:cNvPr>
        <cdr:cNvSpPr txBox="1"/>
      </cdr:nvSpPr>
      <cdr:spPr>
        <a:xfrm xmlns:a="http://schemas.openxmlformats.org/drawingml/2006/main">
          <a:off x="8623450" y="2063565"/>
          <a:ext cx="1106491" cy="1010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dirty="0">
            <a:latin typeface="Helvetica Neue" panose="02000503000000020004" pitchFamily="2" charset="0"/>
            <a:ea typeface="Helvetica Neue" panose="02000503000000020004" pitchFamily="2" charset="0"/>
            <a:cs typeface="Helvetica Neue" panose="02000503000000020004" pitchFamily="2" charset="0"/>
          </a:endParaRPr>
        </a:p>
      </cdr:txBody>
    </cdr:sp>
  </cdr:relSizeAnchor>
  <cdr:relSizeAnchor xmlns:cdr="http://schemas.openxmlformats.org/drawingml/2006/chartDrawing">
    <cdr:from>
      <cdr:x>0.77982</cdr:x>
      <cdr:y>0.75539</cdr:y>
    </cdr:from>
    <cdr:to>
      <cdr:x>0.88526</cdr:x>
      <cdr:y>0.97138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BF3C42F0-960B-A2D6-03D4-CA1DCEB34712}"/>
            </a:ext>
          </a:extLst>
        </cdr:cNvPr>
        <cdr:cNvSpPr txBox="1"/>
      </cdr:nvSpPr>
      <cdr:spPr>
        <a:xfrm xmlns:a="http://schemas.openxmlformats.org/drawingml/2006/main">
          <a:off x="8183104" y="3533465"/>
          <a:ext cx="1106491" cy="1010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sz="1100" dirty="0">
            <a:latin typeface="Helvetica Neue" panose="02000503000000020004" pitchFamily="2" charset="0"/>
            <a:ea typeface="Helvetica Neue" panose="02000503000000020004" pitchFamily="2" charset="0"/>
            <a:cs typeface="Helvetica Neue" panose="02000503000000020004" pitchFamily="2" charset="0"/>
          </a:endParaRPr>
        </a:p>
      </cdr:txBody>
    </cdr:sp>
  </cdr:relSizeAnchor>
  <cdr:relSizeAnchor xmlns:cdr="http://schemas.openxmlformats.org/drawingml/2006/chartDrawing">
    <cdr:from>
      <cdr:x>0.7873</cdr:x>
      <cdr:y>0.14775</cdr:y>
    </cdr:from>
    <cdr:to>
      <cdr:x>0.93994</cdr:x>
      <cdr:y>0.2743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A0359643-F6AD-ADE5-C864-E92A407E3830}"/>
            </a:ext>
          </a:extLst>
        </cdr:cNvPr>
        <cdr:cNvSpPr txBox="1"/>
      </cdr:nvSpPr>
      <cdr:spPr>
        <a:xfrm xmlns:a="http://schemas.openxmlformats.org/drawingml/2006/main">
          <a:off x="8261572" y="691150"/>
          <a:ext cx="1601840" cy="5919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0.0798</cdr:x>
      <cdr:y>0.94766</cdr:y>
    </cdr:from>
    <cdr:to>
      <cdr:x>0.75985</cdr:x>
      <cdr:y>1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CFA22835-BC93-2B6A-DC10-CE4D7AFB46D2}"/>
            </a:ext>
          </a:extLst>
        </cdr:cNvPr>
        <cdr:cNvSpPr txBox="1"/>
      </cdr:nvSpPr>
      <cdr:spPr>
        <a:xfrm xmlns:a="http://schemas.openxmlformats.org/drawingml/2006/main">
          <a:off x="837432" y="4432851"/>
          <a:ext cx="7136090" cy="2448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0.16954</cdr:x>
      <cdr:y>0.05487</cdr:y>
    </cdr:from>
    <cdr:to>
      <cdr:x>0.29508</cdr:x>
      <cdr:y>0.2955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CE04AB8-B8EF-5B47-8FFE-36B15CCFAFAE}"/>
            </a:ext>
          </a:extLst>
        </cdr:cNvPr>
        <cdr:cNvSpPr txBox="1"/>
      </cdr:nvSpPr>
      <cdr:spPr>
        <a:xfrm xmlns:a="http://schemas.openxmlformats.org/drawingml/2006/main">
          <a:off x="1234874" y="2085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0.16954</cdr:x>
      <cdr:y>0.05487</cdr:y>
    </cdr:from>
    <cdr:to>
      <cdr:x>0.29508</cdr:x>
      <cdr:y>0.2955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CE04AB8-B8EF-5B47-8FFE-36B15CCFAFAE}"/>
            </a:ext>
          </a:extLst>
        </cdr:cNvPr>
        <cdr:cNvSpPr txBox="1"/>
      </cdr:nvSpPr>
      <cdr:spPr>
        <a:xfrm xmlns:a="http://schemas.openxmlformats.org/drawingml/2006/main">
          <a:off x="1234874" y="2085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0.84371</cdr:x>
      <cdr:y>0.23799</cdr:y>
    </cdr:from>
    <cdr:to>
      <cdr:x>0.86877</cdr:x>
      <cdr:y>0.29769</cdr:y>
    </cdr:to>
    <cdr:sp macro="" textlink="">
      <cdr:nvSpPr>
        <cdr:cNvPr id="4" name="TextBox 4">
          <a:extLst xmlns:a="http://schemas.openxmlformats.org/drawingml/2006/main">
            <a:ext uri="{FF2B5EF4-FFF2-40B4-BE49-F238E27FC236}">
              <a16:creationId xmlns:a16="http://schemas.microsoft.com/office/drawing/2014/main" id="{F8081168-4219-CDF3-2957-7812CB3F6C40}"/>
            </a:ext>
          </a:extLst>
        </cdr:cNvPr>
        <cdr:cNvSpPr txBox="1"/>
      </cdr:nvSpPr>
      <cdr:spPr>
        <a:xfrm xmlns:a="http://schemas.openxmlformats.org/drawingml/2006/main">
          <a:off x="6219953" y="1042806"/>
          <a:ext cx="184731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sz="1100" dirty="0">
            <a:latin typeface="Helvetica Neue" panose="02000503000000020004" pitchFamily="2" charset="0"/>
            <a:ea typeface="Helvetica Neue" panose="02000503000000020004" pitchFamily="2" charset="0"/>
            <a:cs typeface="Helvetica Neue" panose="02000503000000020004" pitchFamily="2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0.16954</cdr:x>
      <cdr:y>0.05487</cdr:y>
    </cdr:from>
    <cdr:to>
      <cdr:x>0.29508</cdr:x>
      <cdr:y>0.2955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CE04AB8-B8EF-5B47-8FFE-36B15CCFAFAE}"/>
            </a:ext>
          </a:extLst>
        </cdr:cNvPr>
        <cdr:cNvSpPr txBox="1"/>
      </cdr:nvSpPr>
      <cdr:spPr>
        <a:xfrm xmlns:a="http://schemas.openxmlformats.org/drawingml/2006/main">
          <a:off x="1234874" y="2085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0.59728</cdr:x>
      <cdr:y>0.13225</cdr:y>
    </cdr:from>
    <cdr:to>
      <cdr:x>0.74758</cdr:x>
      <cdr:y>0.31365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9A2FAB66-307F-E51B-BFA2-3A9FFD054248}"/>
            </a:ext>
          </a:extLst>
        </cdr:cNvPr>
        <cdr:cNvSpPr txBox="1"/>
      </cdr:nvSpPr>
      <cdr:spPr>
        <a:xfrm xmlns:a="http://schemas.openxmlformats.org/drawingml/2006/main">
          <a:off x="6267656" y="618641"/>
          <a:ext cx="1577154" cy="8485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>
            <a:latin typeface="Helvetica Neue" panose="02000503000000020004" pitchFamily="2" charset="0"/>
            <a:ea typeface="Helvetica Neue" panose="02000503000000020004" pitchFamily="2" charset="0"/>
            <a:cs typeface="Helvetica Neue" panose="02000503000000020004" pitchFamily="2" charset="0"/>
          </a:endParaRPr>
        </a:p>
      </cdr:txBody>
    </cdr:sp>
  </cdr:relSizeAnchor>
  <cdr:relSizeAnchor xmlns:cdr="http://schemas.openxmlformats.org/drawingml/2006/chartDrawing">
    <cdr:from>
      <cdr:x>0.82178</cdr:x>
      <cdr:y>0.44115</cdr:y>
    </cdr:from>
    <cdr:to>
      <cdr:x>0.92723</cdr:x>
      <cdr:y>0.65715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6FC30AEA-0551-B89C-695C-7CAFE14C69F1}"/>
            </a:ext>
          </a:extLst>
        </cdr:cNvPr>
        <cdr:cNvSpPr txBox="1"/>
      </cdr:nvSpPr>
      <cdr:spPr>
        <a:xfrm xmlns:a="http://schemas.openxmlformats.org/drawingml/2006/main">
          <a:off x="8623450" y="2063565"/>
          <a:ext cx="1106491" cy="1010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dirty="0">
            <a:latin typeface="Helvetica Neue" panose="02000503000000020004" pitchFamily="2" charset="0"/>
            <a:ea typeface="Helvetica Neue" panose="02000503000000020004" pitchFamily="2" charset="0"/>
            <a:cs typeface="Helvetica Neue" panose="02000503000000020004" pitchFamily="2" charset="0"/>
          </a:endParaRPr>
        </a:p>
      </cdr:txBody>
    </cdr:sp>
  </cdr:relSizeAnchor>
  <cdr:relSizeAnchor xmlns:cdr="http://schemas.openxmlformats.org/drawingml/2006/chartDrawing">
    <cdr:from>
      <cdr:x>0.77982</cdr:x>
      <cdr:y>0.75539</cdr:y>
    </cdr:from>
    <cdr:to>
      <cdr:x>0.88526</cdr:x>
      <cdr:y>0.97138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BF3C42F0-960B-A2D6-03D4-CA1DCEB34712}"/>
            </a:ext>
          </a:extLst>
        </cdr:cNvPr>
        <cdr:cNvSpPr txBox="1"/>
      </cdr:nvSpPr>
      <cdr:spPr>
        <a:xfrm xmlns:a="http://schemas.openxmlformats.org/drawingml/2006/main">
          <a:off x="8183104" y="3533465"/>
          <a:ext cx="1106491" cy="1010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sz="1100" dirty="0">
            <a:latin typeface="Helvetica Neue" panose="02000503000000020004" pitchFamily="2" charset="0"/>
            <a:ea typeface="Helvetica Neue" panose="02000503000000020004" pitchFamily="2" charset="0"/>
            <a:cs typeface="Helvetica Neue" panose="02000503000000020004" pitchFamily="2" charset="0"/>
          </a:endParaRPr>
        </a:p>
      </cdr:txBody>
    </cdr:sp>
  </cdr:relSizeAnchor>
  <cdr:relSizeAnchor xmlns:cdr="http://schemas.openxmlformats.org/drawingml/2006/chartDrawing">
    <cdr:from>
      <cdr:x>0.7873</cdr:x>
      <cdr:y>0.14775</cdr:y>
    </cdr:from>
    <cdr:to>
      <cdr:x>0.93994</cdr:x>
      <cdr:y>0.2743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A0359643-F6AD-ADE5-C864-E92A407E3830}"/>
            </a:ext>
          </a:extLst>
        </cdr:cNvPr>
        <cdr:cNvSpPr txBox="1"/>
      </cdr:nvSpPr>
      <cdr:spPr>
        <a:xfrm xmlns:a="http://schemas.openxmlformats.org/drawingml/2006/main">
          <a:off x="8261572" y="691150"/>
          <a:ext cx="1601840" cy="5919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0.0798</cdr:x>
      <cdr:y>0.94766</cdr:y>
    </cdr:from>
    <cdr:to>
      <cdr:x>0.75985</cdr:x>
      <cdr:y>1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CFA22835-BC93-2B6A-DC10-CE4D7AFB46D2}"/>
            </a:ext>
          </a:extLst>
        </cdr:cNvPr>
        <cdr:cNvSpPr txBox="1"/>
      </cdr:nvSpPr>
      <cdr:spPr>
        <a:xfrm xmlns:a="http://schemas.openxmlformats.org/drawingml/2006/main">
          <a:off x="837432" y="4432851"/>
          <a:ext cx="7136090" cy="2448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0.09204</cdr:x>
      <cdr:y>0.18345</cdr:y>
    </cdr:from>
    <cdr:to>
      <cdr:x>0.257</cdr:x>
      <cdr:y>0.45324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76E37717-DDCB-2E2C-4937-E753CB7C1BC9}"/>
            </a:ext>
          </a:extLst>
        </cdr:cNvPr>
        <cdr:cNvSpPr txBox="1"/>
      </cdr:nvSpPr>
      <cdr:spPr>
        <a:xfrm xmlns:a="http://schemas.openxmlformats.org/drawingml/2006/main">
          <a:off x="882039" y="621792"/>
          <a:ext cx="1580745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0.17392</cdr:x>
      <cdr:y>0.20382</cdr:y>
    </cdr:from>
    <cdr:to>
      <cdr:x>0.26934</cdr:x>
      <cdr:y>0.4736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FD0C6347-AC17-AC8E-6A61-9E8C676D0744}"/>
            </a:ext>
          </a:extLst>
        </cdr:cNvPr>
        <cdr:cNvSpPr txBox="1"/>
      </cdr:nvSpPr>
      <cdr:spPr>
        <a:xfrm xmlns:a="http://schemas.openxmlformats.org/drawingml/2006/main">
          <a:off x="1666619" y="69082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0.16954</cdr:x>
      <cdr:y>0.05487</cdr:y>
    </cdr:from>
    <cdr:to>
      <cdr:x>0.29508</cdr:x>
      <cdr:y>0.2955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CE04AB8-B8EF-5B47-8FFE-36B15CCFAFAE}"/>
            </a:ext>
          </a:extLst>
        </cdr:cNvPr>
        <cdr:cNvSpPr txBox="1"/>
      </cdr:nvSpPr>
      <cdr:spPr>
        <a:xfrm xmlns:a="http://schemas.openxmlformats.org/drawingml/2006/main">
          <a:off x="1234874" y="2085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0.16954</cdr:x>
      <cdr:y>0.05487</cdr:y>
    </cdr:from>
    <cdr:to>
      <cdr:x>0.29508</cdr:x>
      <cdr:y>0.2955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CE04AB8-B8EF-5B47-8FFE-36B15CCFAFAE}"/>
            </a:ext>
          </a:extLst>
        </cdr:cNvPr>
        <cdr:cNvSpPr txBox="1"/>
      </cdr:nvSpPr>
      <cdr:spPr>
        <a:xfrm xmlns:a="http://schemas.openxmlformats.org/drawingml/2006/main">
          <a:off x="1234874" y="2085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0.16954</cdr:x>
      <cdr:y>0.05487</cdr:y>
    </cdr:from>
    <cdr:to>
      <cdr:x>0.29508</cdr:x>
      <cdr:y>0.2955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CE04AB8-B8EF-5B47-8FFE-36B15CCFAFAE}"/>
            </a:ext>
          </a:extLst>
        </cdr:cNvPr>
        <cdr:cNvSpPr txBox="1"/>
      </cdr:nvSpPr>
      <cdr:spPr>
        <a:xfrm xmlns:a="http://schemas.openxmlformats.org/drawingml/2006/main">
          <a:off x="1234874" y="2085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10/23/2023</a:t>
            </a:fld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49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00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87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9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067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10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596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49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67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tfz7-cx61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Source: Author et al., </a:t>
            </a:r>
            <a:r>
              <a:rPr lang="en-US" sz="800" b="0" i="1">
                <a:latin typeface="Arial" panose="020B0604020202020204" pitchFamily="34" charset="0"/>
                <a:cs typeface="Arial" panose="020B0604020202020204" pitchFamily="34" charset="0"/>
              </a:rPr>
              <a:t>Brief Title </a:t>
            </a: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(Commonwealth Fund, Month YEAR).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721915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B43BD-618C-8C49-B886-0BEA1AE5B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C92DA36-626D-F44C-A345-9658DC891E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71600" y="1828800"/>
            <a:ext cx="4827722" cy="3657600"/>
          </a:xfrm>
        </p:spPr>
        <p:txBody>
          <a:bodyPr tIns="0" rIns="0" bIns="0"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6FB67A2-BBAB-0193-459D-4F90D251C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99304" y="6394771"/>
            <a:ext cx="2057400" cy="365125"/>
          </a:xfrm>
        </p:spPr>
        <p:txBody>
          <a:bodyPr/>
          <a:lstStyle>
            <a:lvl1pPr algn="l">
              <a:defRPr sz="750">
                <a:solidFill>
                  <a:srgbClr val="A152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fld id="{3A2A25B6-3630-F946-A6F5-6B3FFE6885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01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88C66-0F40-A24A-61B7-A1A26B584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C9496C-4A0E-9BAF-1782-01E7A27840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1BACC-9025-9A66-717E-B01579875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61851-2448-7FE0-7885-29CA35712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Cascada Consulting/PerryUndem/CAIP, Survey of Medicare Beneficiary Family Caregivers,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E6E9C-AA70-88AD-36BC-E05ED45DC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E7A6-308D-4325-A6CB-FE7903B00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3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922173"/>
            <a:ext cx="9000999" cy="3860269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82442"/>
            <a:ext cx="9001063" cy="410643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3AB1ABF-C674-D0A5-F5AB-500A875A11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24FA92-CBAB-EAD0-4152-9DB1DD76FC78}"/>
              </a:ext>
            </a:extLst>
          </p:cNvPr>
          <p:cNvSpPr txBox="1"/>
          <p:nvPr userDrawn="1"/>
        </p:nvSpPr>
        <p:spPr>
          <a:xfrm>
            <a:off x="71500" y="6394513"/>
            <a:ext cx="6708124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Barbara Lyons and Jane Andrews,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Caring for Medicare Beneficiaries at Home: Experiences and Priorities of Family Caregivers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(Commonwealth Fund, Oct. 2023).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https://doi.org/10.26099/tfz7-cx61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23A1F87-15A7-E3F7-A324-65A790A0671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88719" y="972593"/>
            <a:ext cx="3742212" cy="52048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A655CD5-D7AB-8E84-AF66-D8D7C727C0C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1438" y="1670858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41968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1" r:id="rId2"/>
    <p:sldLayoutId id="2147483744" r:id="rId3"/>
    <p:sldLayoutId id="2147483745" r:id="rId4"/>
    <p:sldLayoutId id="2147483746" r:id="rId5"/>
    <p:sldLayoutId id="2147483747" r:id="rId6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Chart Placeholder 32">
            <a:extLst>
              <a:ext uri="{FF2B5EF4-FFF2-40B4-BE49-F238E27FC236}">
                <a16:creationId xmlns:a16="http://schemas.microsoft.com/office/drawing/2014/main" id="{55B31086-4ED4-FE1A-96EC-C8C0381F81D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765662216"/>
              </p:ext>
            </p:extLst>
          </p:nvPr>
        </p:nvGraphicFramePr>
        <p:xfrm>
          <a:off x="71438" y="1922463"/>
          <a:ext cx="9001125" cy="3859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0D7697A6-DE8F-7BCA-3D79-6AE619482491}"/>
              </a:ext>
            </a:extLst>
          </p:cNvPr>
          <p:cNvSpPr txBox="1"/>
          <p:nvPr/>
        </p:nvSpPr>
        <p:spPr>
          <a:xfrm>
            <a:off x="71436" y="950913"/>
            <a:ext cx="4500563" cy="548640"/>
          </a:xfrm>
          <a:prstGeom prst="roundRect">
            <a:avLst>
              <a:gd name="adj" fmla="val 9886"/>
            </a:avLst>
          </a:prstGeom>
          <a:solidFill>
            <a:schemeClr val="accent4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endParaRPr lang="en-US" sz="1200" i="1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B248AE49-553F-BA34-3D67-BD12BCAEBDB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82442"/>
            <a:ext cx="9001063" cy="410643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Data: </a:t>
            </a:r>
            <a:r>
              <a:rPr lang="en-US" dirty="0" err="1"/>
              <a:t>Cascada</a:t>
            </a:r>
            <a:r>
              <a:rPr lang="en-US" dirty="0"/>
              <a:t> Consulting/</a:t>
            </a:r>
            <a:r>
              <a:rPr lang="en-US" dirty="0" err="1"/>
              <a:t>PerryUndem</a:t>
            </a:r>
            <a:r>
              <a:rPr lang="en-US" dirty="0"/>
              <a:t>/CAIP, Survey of Medicare Beneficiary Family Caregivers, 2023.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437CCC09-2F3A-6EAA-16EF-60636E53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/>
              <a:t>Caregivers provide a valuable link to the medical system by administering medically intensive and complex care as well as personal care and supportive services.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6EBBD8-EC64-F50A-157E-E5403BDFFBC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88963" y="973138"/>
            <a:ext cx="4265432" cy="520700"/>
          </a:xfrm>
        </p:spPr>
        <p:txBody>
          <a:bodyPr>
            <a:noAutofit/>
          </a:bodyPr>
          <a:lstStyle/>
          <a:p>
            <a:r>
              <a:rPr lang="en-US"/>
              <a:t>[Do / Did] you provide assistance with any of the following:</a:t>
            </a:r>
            <a:br>
              <a:rPr lang="en-US"/>
            </a:br>
            <a:r>
              <a:rPr lang="en-US" i="1"/>
              <a:t>Select any that apply.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097308-2000-4060-D30F-1EF7A6E98CC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987040" y="1671638"/>
            <a:ext cx="6045835" cy="250825"/>
          </a:xfrm>
        </p:spPr>
        <p:txBody>
          <a:bodyPr/>
          <a:lstStyle/>
          <a:p>
            <a:r>
              <a:rPr lang="en-US"/>
              <a:t>Percent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7D814A0-604C-3CBC-4AA3-6C6F3DB076AC}"/>
              </a:ext>
            </a:extLst>
          </p:cNvPr>
          <p:cNvSpPr txBox="1"/>
          <p:nvPr/>
        </p:nvSpPr>
        <p:spPr>
          <a:xfrm>
            <a:off x="7844971" y="2092071"/>
            <a:ext cx="104503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89% </a:t>
            </a:r>
          </a:p>
          <a:p>
            <a:r>
              <a:rPr lang="en-US" sz="1100" dirty="0">
                <a:solidFill>
                  <a:schemeClr val="tx2"/>
                </a:solidFill>
              </a:rPr>
              <a:t>are doing at least one of these medical related tasks</a:t>
            </a:r>
          </a:p>
        </p:txBody>
      </p:sp>
      <p:sp>
        <p:nvSpPr>
          <p:cNvPr id="35" name="Right Bracket 34">
            <a:extLst>
              <a:ext uri="{FF2B5EF4-FFF2-40B4-BE49-F238E27FC236}">
                <a16:creationId xmlns:a16="http://schemas.microsoft.com/office/drawing/2014/main" id="{C3592772-93EE-E4DD-6079-8C9881D3A363}"/>
              </a:ext>
            </a:extLst>
          </p:cNvPr>
          <p:cNvSpPr/>
          <p:nvPr/>
        </p:nvSpPr>
        <p:spPr>
          <a:xfrm>
            <a:off x="7714343" y="1942536"/>
            <a:ext cx="128016" cy="1280160"/>
          </a:xfrm>
          <a:prstGeom prst="rightBracket">
            <a:avLst>
              <a:gd name="adj" fmla="val 0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D4C0F8-DC67-ACE3-3B19-0550B5638341}"/>
              </a:ext>
            </a:extLst>
          </p:cNvPr>
          <p:cNvSpPr txBox="1"/>
          <p:nvPr/>
        </p:nvSpPr>
        <p:spPr>
          <a:xfrm>
            <a:off x="7844971" y="3617221"/>
            <a:ext cx="111034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2"/>
                </a:solidFill>
              </a:rPr>
              <a:t>56% </a:t>
            </a:r>
          </a:p>
          <a:p>
            <a:r>
              <a:rPr lang="en-US" sz="1100">
                <a:solidFill>
                  <a:schemeClr val="bg2"/>
                </a:solidFill>
              </a:rPr>
              <a:t>are doing at least one of these personal care tasks</a:t>
            </a:r>
          </a:p>
        </p:txBody>
      </p:sp>
      <p:sp>
        <p:nvSpPr>
          <p:cNvPr id="38" name="Right Bracket 37">
            <a:extLst>
              <a:ext uri="{FF2B5EF4-FFF2-40B4-BE49-F238E27FC236}">
                <a16:creationId xmlns:a16="http://schemas.microsoft.com/office/drawing/2014/main" id="{91C64376-8221-0AC2-C74E-E8ACFFA08BDD}"/>
              </a:ext>
            </a:extLst>
          </p:cNvPr>
          <p:cNvSpPr/>
          <p:nvPr/>
        </p:nvSpPr>
        <p:spPr>
          <a:xfrm>
            <a:off x="7714343" y="3469584"/>
            <a:ext cx="128016" cy="1280160"/>
          </a:xfrm>
          <a:prstGeom prst="rightBracket">
            <a:avLst>
              <a:gd name="adj" fmla="val 0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373EEA7-C76E-1A80-6F30-044860296CF2}"/>
              </a:ext>
            </a:extLst>
          </p:cNvPr>
          <p:cNvSpPr txBox="1"/>
          <p:nvPr/>
        </p:nvSpPr>
        <p:spPr>
          <a:xfrm>
            <a:off x="7844971" y="4884459"/>
            <a:ext cx="104503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accent4"/>
                </a:solidFill>
              </a:rPr>
              <a:t>89% </a:t>
            </a:r>
          </a:p>
          <a:p>
            <a:r>
              <a:rPr lang="en-US" sz="1100">
                <a:solidFill>
                  <a:schemeClr val="accent4"/>
                </a:solidFill>
              </a:rPr>
              <a:t>are doing at least one of these support tasks</a:t>
            </a:r>
          </a:p>
        </p:txBody>
      </p:sp>
      <p:sp>
        <p:nvSpPr>
          <p:cNvPr id="41" name="Right Bracket 40">
            <a:extLst>
              <a:ext uri="{FF2B5EF4-FFF2-40B4-BE49-F238E27FC236}">
                <a16:creationId xmlns:a16="http://schemas.microsoft.com/office/drawing/2014/main" id="{832A60D9-68FB-02F1-A033-07BB91D705D3}"/>
              </a:ext>
            </a:extLst>
          </p:cNvPr>
          <p:cNvSpPr/>
          <p:nvPr/>
        </p:nvSpPr>
        <p:spPr>
          <a:xfrm>
            <a:off x="7711731" y="4984877"/>
            <a:ext cx="130628" cy="777240"/>
          </a:xfrm>
          <a:prstGeom prst="rightBracket">
            <a:avLst>
              <a:gd name="adj" fmla="val 0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Graphic 41">
            <a:extLst>
              <a:ext uri="{FF2B5EF4-FFF2-40B4-BE49-F238E27FC236}">
                <a16:creationId xmlns:a16="http://schemas.microsoft.com/office/drawing/2014/main" id="{EE96EBD0-D2EB-D68B-1A1C-36F07401B5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14" y="1021879"/>
            <a:ext cx="4191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030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9ECB7F73-560B-F391-D6A4-63C717F82B8C}"/>
              </a:ext>
            </a:extLst>
          </p:cNvPr>
          <p:cNvSpPr txBox="1"/>
          <p:nvPr/>
        </p:nvSpPr>
        <p:spPr>
          <a:xfrm>
            <a:off x="71437" y="950913"/>
            <a:ext cx="3943214" cy="548640"/>
          </a:xfrm>
          <a:prstGeom prst="roundRect">
            <a:avLst>
              <a:gd name="adj" fmla="val 9886"/>
            </a:avLst>
          </a:prstGeom>
          <a:solidFill>
            <a:schemeClr val="accent4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endParaRPr lang="en-US" sz="1200" i="1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Chart Placeholder 26">
            <a:extLst>
              <a:ext uri="{FF2B5EF4-FFF2-40B4-BE49-F238E27FC236}">
                <a16:creationId xmlns:a16="http://schemas.microsoft.com/office/drawing/2014/main" id="{FFBFC69A-37B9-B4F9-16F1-A3560792B95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125065989"/>
              </p:ext>
            </p:extLst>
          </p:nvPr>
        </p:nvGraphicFramePr>
        <p:xfrm>
          <a:off x="71438" y="1922463"/>
          <a:ext cx="9001125" cy="3859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F94B59CE-A4B2-944F-C055-F8480F6F72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82442"/>
            <a:ext cx="9001063" cy="410643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Notes: AAPI = Asian American or Pacific Islander. Racial/ethnic differences from total are statistically significant at the p&lt;.05 level.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Data: </a:t>
            </a:r>
            <a:r>
              <a:rPr lang="en-US" dirty="0" err="1"/>
              <a:t>Cascada</a:t>
            </a:r>
            <a:r>
              <a:rPr lang="en-US" dirty="0"/>
              <a:t> Consulting/</a:t>
            </a:r>
            <a:r>
              <a:rPr lang="en-US" dirty="0" err="1"/>
              <a:t>PerryUndem</a:t>
            </a:r>
            <a:r>
              <a:rPr lang="en-US" dirty="0"/>
              <a:t>/CAIP, Survey of Medicare Beneficiary Family Caregivers, 2023.</a:t>
            </a:r>
          </a:p>
        </p:txBody>
      </p:sp>
      <p:sp>
        <p:nvSpPr>
          <p:cNvPr id="22" name="Title 21">
            <a:extLst>
              <a:ext uri="{FF2B5EF4-FFF2-40B4-BE49-F238E27FC236}">
                <a16:creationId xmlns:a16="http://schemas.microsoft.com/office/drawing/2014/main" id="{AEA21E58-5806-A3AB-F881-D64A0C093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/>
              <a:t>A majority of family caregivers stepped into their role because they wanted to help, but culture and tradition also play a strong role.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462726-53DC-A535-C6F1-7784198C575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88719" y="972593"/>
            <a:ext cx="3742212" cy="520484"/>
          </a:xfrm>
        </p:spPr>
        <p:txBody>
          <a:bodyPr>
            <a:noAutofit/>
          </a:bodyPr>
          <a:lstStyle/>
          <a:p>
            <a:r>
              <a:rPr lang="en-US"/>
              <a:t>Why did you become a caregiver for this person? </a:t>
            </a:r>
            <a:br>
              <a:rPr lang="en-US"/>
            </a:br>
            <a:r>
              <a:rPr lang="en-US" i="1"/>
              <a:t>Select any that apply.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C431C0-9A82-6415-9F5A-6CF1C57200A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248297" y="1671638"/>
            <a:ext cx="5784578" cy="250825"/>
          </a:xfrm>
        </p:spPr>
        <p:txBody>
          <a:bodyPr/>
          <a:lstStyle/>
          <a:p>
            <a:r>
              <a:rPr lang="en-US"/>
              <a:t>Percent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6CEBBE-A20F-FC26-43A8-EE3420D968BE}"/>
              </a:ext>
            </a:extLst>
          </p:cNvPr>
          <p:cNvSpPr txBox="1"/>
          <p:nvPr/>
        </p:nvSpPr>
        <p:spPr>
          <a:xfrm>
            <a:off x="5931422" y="2660656"/>
            <a:ext cx="19062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>
                <a:solidFill>
                  <a:schemeClr val="bg2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52% AAPI; 41% Latina/o/x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FB0A4F-B6E6-C613-83A3-6C72186D1393}"/>
              </a:ext>
            </a:extLst>
          </p:cNvPr>
          <p:cNvSpPr txBox="1"/>
          <p:nvPr/>
        </p:nvSpPr>
        <p:spPr>
          <a:xfrm>
            <a:off x="4503556" y="5069113"/>
            <a:ext cx="8819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>
                <a:solidFill>
                  <a:schemeClr val="bg2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24% Black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1EABDD-B238-7313-E363-38680AA731E4}"/>
              </a:ext>
            </a:extLst>
          </p:cNvPr>
          <p:cNvSpPr txBox="1"/>
          <p:nvPr/>
        </p:nvSpPr>
        <p:spPr>
          <a:xfrm>
            <a:off x="4139020" y="5425394"/>
            <a:ext cx="8819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>
                <a:solidFill>
                  <a:schemeClr val="bg2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19% Black</a:t>
            </a: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5BB822E3-666D-69D3-C1DD-0F555AC162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14" y="1021879"/>
            <a:ext cx="419100" cy="419100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8B75915-972A-68D9-28C2-BC44A77E6E03}"/>
              </a:ext>
            </a:extLst>
          </p:cNvPr>
          <p:cNvCxnSpPr/>
          <p:nvPr/>
        </p:nvCxnSpPr>
        <p:spPr>
          <a:xfrm flipH="1">
            <a:off x="7837713" y="2791461"/>
            <a:ext cx="656047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155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2F5E03C-4FDB-54A3-4BB5-7B9C7B063693}"/>
              </a:ext>
            </a:extLst>
          </p:cNvPr>
          <p:cNvSpPr txBox="1"/>
          <p:nvPr/>
        </p:nvSpPr>
        <p:spPr>
          <a:xfrm>
            <a:off x="71437" y="950913"/>
            <a:ext cx="7322140" cy="548640"/>
          </a:xfrm>
          <a:prstGeom prst="roundRect">
            <a:avLst>
              <a:gd name="adj" fmla="val 9886"/>
            </a:avLst>
          </a:prstGeom>
          <a:solidFill>
            <a:schemeClr val="accent4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endParaRPr lang="en-US" sz="800"/>
          </a:p>
        </p:txBody>
      </p:sp>
      <p:graphicFrame>
        <p:nvGraphicFramePr>
          <p:cNvPr id="22" name="Chart Placeholder 21">
            <a:extLst>
              <a:ext uri="{FF2B5EF4-FFF2-40B4-BE49-F238E27FC236}">
                <a16:creationId xmlns:a16="http://schemas.microsoft.com/office/drawing/2014/main" id="{D226C32C-57B8-1252-3F6A-A1A56675E0E3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899809303"/>
              </p:ext>
            </p:extLst>
          </p:nvPr>
        </p:nvGraphicFramePr>
        <p:xfrm>
          <a:off x="71438" y="1922463"/>
          <a:ext cx="9001125" cy="3859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FAD5D5D-D3ED-44F1-45BA-7294D87E63E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82442"/>
            <a:ext cx="9001063" cy="410643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Data: </a:t>
            </a:r>
            <a:r>
              <a:rPr lang="en-US" dirty="0" err="1"/>
              <a:t>Cascada</a:t>
            </a:r>
            <a:r>
              <a:rPr lang="en-US" dirty="0"/>
              <a:t> Consulting/</a:t>
            </a:r>
            <a:r>
              <a:rPr lang="en-US" dirty="0" err="1"/>
              <a:t>PerryUndem</a:t>
            </a:r>
            <a:r>
              <a:rPr lang="en-US" dirty="0"/>
              <a:t>/CAIP, Survey of Medicare Beneficiary Family Caregivers, 2023.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83D4867-1B59-8073-A6F3-45D254B02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13" y="0"/>
            <a:ext cx="8999537" cy="822325"/>
          </a:xfrm>
        </p:spPr>
        <p:txBody>
          <a:bodyPr/>
          <a:lstStyle/>
          <a:p>
            <a:r>
              <a:rPr lang="en-US"/>
              <a:t>Two-thirds of family caregivers have felt overwhelmed by their role.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FCCC12-2E3D-64EB-1436-09690FD765F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88963" y="973138"/>
            <a:ext cx="6804614" cy="520700"/>
          </a:xfrm>
        </p:spPr>
        <p:txBody>
          <a:bodyPr>
            <a:normAutofit/>
          </a:bodyPr>
          <a:lstStyle/>
          <a:p>
            <a:r>
              <a:rPr lang="en-US"/>
              <a:t>How often, if at all, have you felt any of the following since taking on your caregiving responsibilities?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9371AAE-2D35-C45E-EC4B-45EF708CB95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917370" y="1670858"/>
            <a:ext cx="6115187" cy="251315"/>
          </a:xfrm>
        </p:spPr>
        <p:txBody>
          <a:bodyPr/>
          <a:lstStyle/>
          <a:p>
            <a:r>
              <a:rPr lang="en-US"/>
              <a:t>Percent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7A0BBC-A9F2-4254-B3A5-286BA00C0D65}"/>
              </a:ext>
            </a:extLst>
          </p:cNvPr>
          <p:cNvSpPr txBox="1"/>
          <p:nvPr/>
        </p:nvSpPr>
        <p:spPr>
          <a:xfrm>
            <a:off x="6907036" y="201641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45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94364B4-0F42-8ED9-7F05-6EC66422F912}"/>
              </a:ext>
            </a:extLst>
          </p:cNvPr>
          <p:cNvSpPr txBox="1"/>
          <p:nvPr/>
        </p:nvSpPr>
        <p:spPr>
          <a:xfrm>
            <a:off x="7162110" y="2492417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48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51A549D-031F-5624-BCAA-200F6B8A6E73}"/>
              </a:ext>
            </a:extLst>
          </p:cNvPr>
          <p:cNvSpPr txBox="1"/>
          <p:nvPr/>
        </p:nvSpPr>
        <p:spPr>
          <a:xfrm>
            <a:off x="7244202" y="2968423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49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02B14AD-9DEF-F3A0-4FD1-BE3E6F45ECBD}"/>
              </a:ext>
            </a:extLst>
          </p:cNvPr>
          <p:cNvSpPr txBox="1"/>
          <p:nvPr/>
        </p:nvSpPr>
        <p:spPr>
          <a:xfrm>
            <a:off x="7679282" y="3920435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54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685E268-A380-4558-54B1-0F742283CD09}"/>
              </a:ext>
            </a:extLst>
          </p:cNvPr>
          <p:cNvSpPr txBox="1"/>
          <p:nvPr/>
        </p:nvSpPr>
        <p:spPr>
          <a:xfrm>
            <a:off x="8204812" y="439644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60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7BE8057-4CE5-8EAE-2B18-3EA1ACF04C85}"/>
              </a:ext>
            </a:extLst>
          </p:cNvPr>
          <p:cNvSpPr txBox="1"/>
          <p:nvPr/>
        </p:nvSpPr>
        <p:spPr>
          <a:xfrm>
            <a:off x="8289683" y="4872447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61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E115BF-6817-085F-7A41-8C1B4FCF9FA6}"/>
              </a:ext>
            </a:extLst>
          </p:cNvPr>
          <p:cNvSpPr txBox="1"/>
          <p:nvPr/>
        </p:nvSpPr>
        <p:spPr>
          <a:xfrm>
            <a:off x="8644014" y="534845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65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B3FAE5A-7A8F-2EAD-67C2-B001E98EE340}"/>
              </a:ext>
            </a:extLst>
          </p:cNvPr>
          <p:cNvSpPr txBox="1"/>
          <p:nvPr/>
        </p:nvSpPr>
        <p:spPr>
          <a:xfrm>
            <a:off x="7679282" y="344442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54</a:t>
            </a:r>
          </a:p>
        </p:txBody>
      </p:sp>
      <p:pic>
        <p:nvPicPr>
          <p:cNvPr id="46" name="Graphic 45">
            <a:extLst>
              <a:ext uri="{FF2B5EF4-FFF2-40B4-BE49-F238E27FC236}">
                <a16:creationId xmlns:a16="http://schemas.microsoft.com/office/drawing/2014/main" id="{9EBACA42-1650-908E-0DC4-EF6675D970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14" y="1021879"/>
            <a:ext cx="4191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554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6CE97D40-7517-B5FA-4FE3-E8BB4CE93F62}"/>
              </a:ext>
            </a:extLst>
          </p:cNvPr>
          <p:cNvSpPr txBox="1"/>
          <p:nvPr/>
        </p:nvSpPr>
        <p:spPr>
          <a:xfrm>
            <a:off x="71437" y="950913"/>
            <a:ext cx="6207443" cy="548640"/>
          </a:xfrm>
          <a:prstGeom prst="roundRect">
            <a:avLst>
              <a:gd name="adj" fmla="val 9886"/>
            </a:avLst>
          </a:prstGeom>
          <a:solidFill>
            <a:schemeClr val="accent4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endParaRPr lang="en-US" sz="800"/>
          </a:p>
        </p:txBody>
      </p:sp>
      <p:graphicFrame>
        <p:nvGraphicFramePr>
          <p:cNvPr id="31" name="Chart Placeholder 30">
            <a:extLst>
              <a:ext uri="{FF2B5EF4-FFF2-40B4-BE49-F238E27FC236}">
                <a16:creationId xmlns:a16="http://schemas.microsoft.com/office/drawing/2014/main" id="{27489EE1-E3DC-F022-CE37-44B426E9A34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915496880"/>
              </p:ext>
            </p:extLst>
          </p:nvPr>
        </p:nvGraphicFramePr>
        <p:xfrm>
          <a:off x="71438" y="1922463"/>
          <a:ext cx="9001125" cy="2301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4BF3DD50-C9C7-524C-2ABB-0A37C958510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82442"/>
            <a:ext cx="9001063" cy="410643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Data: </a:t>
            </a:r>
            <a:r>
              <a:rPr lang="en-US" dirty="0" err="1"/>
              <a:t>Cascada</a:t>
            </a:r>
            <a:r>
              <a:rPr lang="en-US" dirty="0"/>
              <a:t> Consulting/</a:t>
            </a:r>
            <a:r>
              <a:rPr lang="en-US" dirty="0" err="1"/>
              <a:t>PerryUndem</a:t>
            </a:r>
            <a:r>
              <a:rPr lang="en-US" dirty="0"/>
              <a:t>/CAIP, Survey of Medicare Beneficiary Family Caregivers, 2023.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5FDD2C0-DE58-6CE7-8B56-25E50F8C4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/>
              <a:t>Nearly half of family caregivers say managing the emotional and mental stresses was among the top five personal challenges of caregiving.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AA6D3DF-9B69-1DEC-7E83-444597C72A3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88963" y="973138"/>
            <a:ext cx="5689917" cy="520700"/>
          </a:xfrm>
        </p:spPr>
        <p:txBody>
          <a:bodyPr>
            <a:normAutofit/>
          </a:bodyPr>
          <a:lstStyle/>
          <a:p>
            <a:r>
              <a:rPr lang="en-US"/>
              <a:t>What aspects of caregiving, if any, [have been / were] challenging to you personally? </a:t>
            </a:r>
            <a:br>
              <a:rPr lang="en-US"/>
            </a:br>
            <a:r>
              <a:rPr lang="en-US" i="1"/>
              <a:t>Select any that apply.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783E72-B493-345B-C706-2728340D428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934790" y="1670858"/>
            <a:ext cx="6097768" cy="251315"/>
          </a:xfrm>
        </p:spPr>
        <p:txBody>
          <a:bodyPr/>
          <a:lstStyle/>
          <a:p>
            <a:r>
              <a:rPr lang="en-US"/>
              <a:t>Percent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B925BB13-9BE3-9CE3-1E2F-DF9BEF56DB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14" y="1021879"/>
            <a:ext cx="4191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154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E5F69A11-4980-08D3-3216-B741053DB961}"/>
              </a:ext>
            </a:extLst>
          </p:cNvPr>
          <p:cNvSpPr txBox="1"/>
          <p:nvPr/>
        </p:nvSpPr>
        <p:spPr>
          <a:xfrm>
            <a:off x="71437" y="950913"/>
            <a:ext cx="8384586" cy="548640"/>
          </a:xfrm>
          <a:prstGeom prst="roundRect">
            <a:avLst>
              <a:gd name="adj" fmla="val 9886"/>
            </a:avLst>
          </a:prstGeom>
          <a:solidFill>
            <a:schemeClr val="accent4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endParaRPr lang="en-US" sz="800"/>
          </a:p>
        </p:txBody>
      </p:sp>
      <p:graphicFrame>
        <p:nvGraphicFramePr>
          <p:cNvPr id="34" name="Chart Placeholder 33">
            <a:extLst>
              <a:ext uri="{FF2B5EF4-FFF2-40B4-BE49-F238E27FC236}">
                <a16:creationId xmlns:a16="http://schemas.microsoft.com/office/drawing/2014/main" id="{C173D8C8-844E-2270-DB15-10FF465A754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875213369"/>
              </p:ext>
            </p:extLst>
          </p:nvPr>
        </p:nvGraphicFramePr>
        <p:xfrm>
          <a:off x="71438" y="1985553"/>
          <a:ext cx="9001125" cy="3796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147E7343-60DA-26A9-EDAB-386B8CEC5DE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82442"/>
            <a:ext cx="9001063" cy="410643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Notes: AAPI = Asian American or Pacific Islander. * Differences from total are statistically significant at the p&lt;.05 level.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Data: </a:t>
            </a:r>
            <a:r>
              <a:rPr lang="en-US" dirty="0" err="1"/>
              <a:t>Cascada</a:t>
            </a:r>
            <a:r>
              <a:rPr lang="en-US" dirty="0"/>
              <a:t> Consulting/</a:t>
            </a:r>
            <a:r>
              <a:rPr lang="en-US" dirty="0" err="1"/>
              <a:t>PerryUndem</a:t>
            </a:r>
            <a:r>
              <a:rPr lang="en-US" dirty="0"/>
              <a:t>/CAIP, Survey of Medicare Beneficiary Family Caregivers, 2023.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B2757B0E-1A31-40AE-80E0-D602A8DC6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/>
              <a:t>Nearly half of family caregivers say caregiving makes it hard to meet their regular expenses.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EDF91C87-8B34-2D30-3BBE-CA8FCE9AB33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88963" y="973138"/>
            <a:ext cx="7867060" cy="520700"/>
          </a:xfrm>
        </p:spPr>
        <p:txBody>
          <a:bodyPr>
            <a:normAutofit/>
          </a:bodyPr>
          <a:lstStyle/>
          <a:p>
            <a:r>
              <a:rPr lang="en-US"/>
              <a:t>How frequently [do/did] your caregiving responsibilities make it difficult for you to meet your own regular expenses?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73E182E-1F07-2D98-B726-52BFAB9B53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090057" y="1670858"/>
            <a:ext cx="6942500" cy="251315"/>
          </a:xfrm>
        </p:spPr>
        <p:txBody>
          <a:bodyPr/>
          <a:lstStyle/>
          <a:p>
            <a:r>
              <a:rPr lang="en-US"/>
              <a:t>Percent always, most, sometimes</a:t>
            </a:r>
          </a:p>
        </p:txBody>
      </p:sp>
      <p:pic>
        <p:nvPicPr>
          <p:cNvPr id="47" name="Graphic 46">
            <a:extLst>
              <a:ext uri="{FF2B5EF4-FFF2-40B4-BE49-F238E27FC236}">
                <a16:creationId xmlns:a16="http://schemas.microsoft.com/office/drawing/2014/main" id="{0B7918E5-653B-172C-8499-648C7982E4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14" y="1021879"/>
            <a:ext cx="419100" cy="419100"/>
          </a:xfrm>
          <a:prstGeom prst="rect">
            <a:avLst/>
          </a:prstGeom>
        </p:spPr>
      </p:pic>
      <p:sp>
        <p:nvSpPr>
          <p:cNvPr id="12" name="TextBox 1">
            <a:extLst>
              <a:ext uri="{FF2B5EF4-FFF2-40B4-BE49-F238E27FC236}">
                <a16:creationId xmlns:a16="http://schemas.microsoft.com/office/drawing/2014/main" id="{1A270A9F-06CA-7C73-B539-C72914BE0ED1}"/>
              </a:ext>
            </a:extLst>
          </p:cNvPr>
          <p:cNvSpPr txBox="1"/>
          <p:nvPr/>
        </p:nvSpPr>
        <p:spPr>
          <a:xfrm>
            <a:off x="106014" y="2315107"/>
            <a:ext cx="1087954" cy="26678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solidFill>
                  <a:schemeClr val="accent4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Age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EAAD591E-AE40-CC5D-CC7F-484C01018CC8}"/>
              </a:ext>
            </a:extLst>
          </p:cNvPr>
          <p:cNvSpPr txBox="1"/>
          <p:nvPr/>
        </p:nvSpPr>
        <p:spPr>
          <a:xfrm>
            <a:off x="106014" y="3321864"/>
            <a:ext cx="869346" cy="26678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solidFill>
                  <a:schemeClr val="accent4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Race/</a:t>
            </a:r>
          </a:p>
          <a:p>
            <a:r>
              <a:rPr lang="en-US" b="1">
                <a:solidFill>
                  <a:schemeClr val="accent4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ethnicity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34B430F-37C8-86BA-7104-A362C3311311}"/>
              </a:ext>
            </a:extLst>
          </p:cNvPr>
          <p:cNvSpPr txBox="1"/>
          <p:nvPr/>
        </p:nvSpPr>
        <p:spPr>
          <a:xfrm>
            <a:off x="106014" y="4303518"/>
            <a:ext cx="939015" cy="600164"/>
          </a:xfrm>
          <a:prstGeom prst="rect">
            <a:avLst/>
          </a:prstGeom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accent4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Hours caregiving per week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9DF2E82-46D9-390B-4B35-CD77FD807B13}"/>
              </a:ext>
            </a:extLst>
          </p:cNvPr>
          <p:cNvSpPr txBox="1"/>
          <p:nvPr/>
        </p:nvSpPr>
        <p:spPr>
          <a:xfrm>
            <a:off x="106014" y="5146004"/>
            <a:ext cx="686467" cy="430887"/>
          </a:xfrm>
          <a:prstGeom prst="rect">
            <a:avLst/>
          </a:prstGeom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solidFill>
                  <a:schemeClr val="accent4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Work status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2E96D78-1D30-3B4D-B254-45CF3E1364BB}"/>
              </a:ext>
            </a:extLst>
          </p:cNvPr>
          <p:cNvCxnSpPr>
            <a:cxnSpLocks/>
          </p:cNvCxnSpPr>
          <p:nvPr/>
        </p:nvCxnSpPr>
        <p:spPr>
          <a:xfrm>
            <a:off x="172275" y="3304446"/>
            <a:ext cx="1769735" cy="0"/>
          </a:xfrm>
          <a:prstGeom prst="line">
            <a:avLst/>
          </a:prstGeom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4996443-3FF5-2622-BBC1-2A169C2FFF10}"/>
              </a:ext>
            </a:extLst>
          </p:cNvPr>
          <p:cNvCxnSpPr>
            <a:cxnSpLocks/>
          </p:cNvCxnSpPr>
          <p:nvPr/>
        </p:nvCxnSpPr>
        <p:spPr>
          <a:xfrm>
            <a:off x="172275" y="4308186"/>
            <a:ext cx="1769735" cy="0"/>
          </a:xfrm>
          <a:prstGeom prst="line">
            <a:avLst/>
          </a:prstGeom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345F4E2-84F5-636D-6F51-97D287F36071}"/>
              </a:ext>
            </a:extLst>
          </p:cNvPr>
          <p:cNvCxnSpPr>
            <a:cxnSpLocks/>
          </p:cNvCxnSpPr>
          <p:nvPr/>
        </p:nvCxnSpPr>
        <p:spPr>
          <a:xfrm>
            <a:off x="172275" y="2294193"/>
            <a:ext cx="1769735" cy="0"/>
          </a:xfrm>
          <a:prstGeom prst="line">
            <a:avLst/>
          </a:prstGeom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27C6C15-4AEC-3363-AE0B-A5967804FC41}"/>
              </a:ext>
            </a:extLst>
          </p:cNvPr>
          <p:cNvCxnSpPr>
            <a:cxnSpLocks/>
          </p:cNvCxnSpPr>
          <p:nvPr/>
        </p:nvCxnSpPr>
        <p:spPr>
          <a:xfrm>
            <a:off x="172275" y="5138057"/>
            <a:ext cx="1769735" cy="0"/>
          </a:xfrm>
          <a:prstGeom prst="line">
            <a:avLst/>
          </a:prstGeom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327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7FE272BE-65B9-7BCC-9A4B-2B15ACF75EA6}"/>
              </a:ext>
            </a:extLst>
          </p:cNvPr>
          <p:cNvSpPr txBox="1"/>
          <p:nvPr/>
        </p:nvSpPr>
        <p:spPr>
          <a:xfrm>
            <a:off x="71437" y="950913"/>
            <a:ext cx="8384586" cy="548640"/>
          </a:xfrm>
          <a:prstGeom prst="roundRect">
            <a:avLst>
              <a:gd name="adj" fmla="val 9886"/>
            </a:avLst>
          </a:prstGeom>
          <a:solidFill>
            <a:schemeClr val="accent4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endParaRPr lang="en-US" sz="800"/>
          </a:p>
        </p:txBody>
      </p:sp>
      <p:graphicFrame>
        <p:nvGraphicFramePr>
          <p:cNvPr id="23" name="Chart Placeholder 22">
            <a:extLst>
              <a:ext uri="{FF2B5EF4-FFF2-40B4-BE49-F238E27FC236}">
                <a16:creationId xmlns:a16="http://schemas.microsoft.com/office/drawing/2014/main" id="{9F2CBA3B-FDD6-65A5-4C14-92E846320E9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29954194"/>
              </p:ext>
            </p:extLst>
          </p:nvPr>
        </p:nvGraphicFramePr>
        <p:xfrm>
          <a:off x="71438" y="1922463"/>
          <a:ext cx="9001125" cy="3859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A189795-C52B-E450-8317-5C42CE37A73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82442"/>
            <a:ext cx="9001063" cy="410643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Notes: AAPI = Asian American or Pacific Islander. * Differences from total are statistically significant at the p&lt;.05 level.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Data: </a:t>
            </a:r>
            <a:r>
              <a:rPr lang="en-US" dirty="0" err="1"/>
              <a:t>Cascada</a:t>
            </a:r>
            <a:r>
              <a:rPr lang="en-US" dirty="0"/>
              <a:t> Consulting/</a:t>
            </a:r>
            <a:r>
              <a:rPr lang="en-US" dirty="0" err="1"/>
              <a:t>PerryUndem</a:t>
            </a:r>
            <a:r>
              <a:rPr lang="en-US" dirty="0"/>
              <a:t>/CAIP, Survey of Medicare Beneficiary Family Caregivers, 2023.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B13090C-134E-8BF3-BB3B-C3F909126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 dirty="0"/>
              <a:t>Asian American and Pacific Islander, Black, and Latina and Latino caregivers say the person they care for experienced discrimination based on race and language. 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0CCBCDD-54D4-45C0-6404-366CC785A66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88963" y="973138"/>
            <a:ext cx="7867060" cy="520700"/>
          </a:xfrm>
        </p:spPr>
        <p:txBody>
          <a:bodyPr>
            <a:normAutofit/>
          </a:bodyPr>
          <a:lstStyle/>
          <a:p>
            <a:r>
              <a:rPr lang="en-US"/>
              <a:t>Has the person you care[d] for ever been treated differently or experienced discrimination when using the health system because of these factors?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306CC9D-1A30-2677-415B-E9FB8987B54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063931" y="1670858"/>
            <a:ext cx="6968626" cy="251315"/>
          </a:xfrm>
        </p:spPr>
        <p:txBody>
          <a:bodyPr/>
          <a:lstStyle/>
          <a:p>
            <a:r>
              <a:rPr lang="en-US"/>
              <a:t>Percent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A752C9-8339-50C6-C6D8-CD932108E769}"/>
              </a:ext>
            </a:extLst>
          </p:cNvPr>
          <p:cNvSpPr txBox="1"/>
          <p:nvPr/>
        </p:nvSpPr>
        <p:spPr>
          <a:xfrm>
            <a:off x="112714" y="4101280"/>
            <a:ext cx="1408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solidFill>
                  <a:schemeClr val="accent4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The language they speak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E2E263A3-6F9F-014D-3F93-52BCFD62881F}"/>
              </a:ext>
            </a:extLst>
          </p:cNvPr>
          <p:cNvSpPr txBox="1"/>
          <p:nvPr/>
        </p:nvSpPr>
        <p:spPr>
          <a:xfrm>
            <a:off x="112713" y="1976979"/>
            <a:ext cx="1069327" cy="26678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solidFill>
                  <a:schemeClr val="accent4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Their race</a:t>
            </a:r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9768B2E5-7ADB-5079-9D39-7EED4B08FB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14" y="1021879"/>
            <a:ext cx="419100" cy="4191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6E60538-9A41-5808-24D6-7A700AF6E05D}"/>
              </a:ext>
            </a:extLst>
          </p:cNvPr>
          <p:cNvCxnSpPr>
            <a:cxnSpLocks/>
          </p:cNvCxnSpPr>
          <p:nvPr/>
        </p:nvCxnSpPr>
        <p:spPr>
          <a:xfrm>
            <a:off x="172275" y="1964258"/>
            <a:ext cx="1769735" cy="0"/>
          </a:xfrm>
          <a:prstGeom prst="line">
            <a:avLst/>
          </a:prstGeom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7B5ECC6-B9FF-D67F-0655-71EEC69ECA62}"/>
              </a:ext>
            </a:extLst>
          </p:cNvPr>
          <p:cNvCxnSpPr>
            <a:cxnSpLocks/>
          </p:cNvCxnSpPr>
          <p:nvPr/>
        </p:nvCxnSpPr>
        <p:spPr>
          <a:xfrm>
            <a:off x="172275" y="4063347"/>
            <a:ext cx="1769735" cy="0"/>
          </a:xfrm>
          <a:prstGeom prst="line">
            <a:avLst/>
          </a:prstGeom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673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CD04E8E3-B3BA-D467-12CB-C9495439EC9D}"/>
              </a:ext>
            </a:extLst>
          </p:cNvPr>
          <p:cNvSpPr txBox="1"/>
          <p:nvPr/>
        </p:nvSpPr>
        <p:spPr>
          <a:xfrm>
            <a:off x="71437" y="950913"/>
            <a:ext cx="8384586" cy="548640"/>
          </a:xfrm>
          <a:prstGeom prst="roundRect">
            <a:avLst>
              <a:gd name="adj" fmla="val 9886"/>
            </a:avLst>
          </a:prstGeom>
          <a:solidFill>
            <a:schemeClr val="accent4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endParaRPr lang="en-US" sz="800"/>
          </a:p>
        </p:txBody>
      </p:sp>
      <p:graphicFrame>
        <p:nvGraphicFramePr>
          <p:cNvPr id="22" name="Chart Placeholder 21">
            <a:extLst>
              <a:ext uri="{FF2B5EF4-FFF2-40B4-BE49-F238E27FC236}">
                <a16:creationId xmlns:a16="http://schemas.microsoft.com/office/drawing/2014/main" id="{38B25101-4D3B-63A7-9D98-32CEFAE5044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573363495"/>
              </p:ext>
            </p:extLst>
          </p:nvPr>
        </p:nvGraphicFramePr>
        <p:xfrm>
          <a:off x="71438" y="1922463"/>
          <a:ext cx="9001125" cy="3378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7F743D9-F34A-9288-19D9-97AAEF7903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82442"/>
            <a:ext cx="9001063" cy="410643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Data: </a:t>
            </a:r>
            <a:r>
              <a:rPr lang="en-US" dirty="0" err="1"/>
              <a:t>Cascada</a:t>
            </a:r>
            <a:r>
              <a:rPr lang="en-US" dirty="0"/>
              <a:t> Consulting/</a:t>
            </a:r>
            <a:r>
              <a:rPr lang="en-US" dirty="0" err="1"/>
              <a:t>PerryUndem</a:t>
            </a:r>
            <a:r>
              <a:rPr lang="en-US" dirty="0"/>
              <a:t>/CAIP, Survey of Medicare Beneficiary Family Caregivers, 2023.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65D83EC1-A520-680A-70D0-056C0B91C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 dirty="0"/>
              <a:t>More than seven in 10 caregivers say they would be helped by in-home and social service benefits; other direct services also would help a lot.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97CA53E-CC29-1365-1065-B0AE1775893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88963" y="973138"/>
            <a:ext cx="7867060" cy="520700"/>
          </a:xfrm>
        </p:spPr>
        <p:txBody>
          <a:bodyPr>
            <a:normAutofit/>
          </a:bodyPr>
          <a:lstStyle/>
          <a:p>
            <a:r>
              <a:rPr lang="en-US"/>
              <a:t>In addition to what you [currently have or use now / used at the time of caregiving], how much would the following additional supports [help / have helped] you as a caregiver?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3A4BD42-1C8C-47F2-B6D4-2357A8162C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162696" y="1670858"/>
            <a:ext cx="4869861" cy="251315"/>
          </a:xfrm>
        </p:spPr>
        <p:txBody>
          <a:bodyPr/>
          <a:lstStyle/>
          <a:p>
            <a:r>
              <a:rPr lang="en-US"/>
              <a:t>Percent</a:t>
            </a:r>
          </a:p>
        </p:txBody>
      </p:sp>
      <p:pic>
        <p:nvPicPr>
          <p:cNvPr id="33" name="Graphic 32">
            <a:extLst>
              <a:ext uri="{FF2B5EF4-FFF2-40B4-BE49-F238E27FC236}">
                <a16:creationId xmlns:a16="http://schemas.microsoft.com/office/drawing/2014/main" id="{FD43D80B-ACFF-27A4-A3FB-796B7D1E1B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14" y="1021879"/>
            <a:ext cx="4191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373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8DE3F616-2E6D-C6F7-A96C-395A1678C603}"/>
              </a:ext>
            </a:extLst>
          </p:cNvPr>
          <p:cNvSpPr txBox="1"/>
          <p:nvPr/>
        </p:nvSpPr>
        <p:spPr>
          <a:xfrm>
            <a:off x="71437" y="950913"/>
            <a:ext cx="8384586" cy="548640"/>
          </a:xfrm>
          <a:prstGeom prst="roundRect">
            <a:avLst>
              <a:gd name="adj" fmla="val 9886"/>
            </a:avLst>
          </a:prstGeom>
          <a:solidFill>
            <a:schemeClr val="accent4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endParaRPr lang="en-US" sz="800"/>
          </a:p>
        </p:txBody>
      </p:sp>
      <p:graphicFrame>
        <p:nvGraphicFramePr>
          <p:cNvPr id="19" name="Chart Placeholder 18">
            <a:extLst>
              <a:ext uri="{FF2B5EF4-FFF2-40B4-BE49-F238E27FC236}">
                <a16:creationId xmlns:a16="http://schemas.microsoft.com/office/drawing/2014/main" id="{67E87368-FFEF-0C34-6B02-EDBA8739325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70188205"/>
              </p:ext>
            </p:extLst>
          </p:nvPr>
        </p:nvGraphicFramePr>
        <p:xfrm>
          <a:off x="71438" y="1922463"/>
          <a:ext cx="9001125" cy="3859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04E2A93-9987-4D4A-4301-5E43084F399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82442"/>
            <a:ext cx="9001063" cy="410643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Data: </a:t>
            </a:r>
            <a:r>
              <a:rPr lang="en-US" dirty="0" err="1"/>
              <a:t>Cascada</a:t>
            </a:r>
            <a:r>
              <a:rPr lang="en-US" dirty="0"/>
              <a:t> Consulting/</a:t>
            </a:r>
            <a:r>
              <a:rPr lang="en-US" dirty="0" err="1"/>
              <a:t>PerryUndem</a:t>
            </a:r>
            <a:r>
              <a:rPr lang="en-US" dirty="0"/>
              <a:t>/CAIP, Survey of Medicare Beneficiary Family Caregivers, 2023.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29AE10EC-25D4-4F23-1037-4E1C15BD9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/>
              <a:t>Three-quarters of caregivers say they would be helped by a health care advocate, but medical training, accessible services, and information are also important.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E50CBEF-F32A-5659-00D1-981D5693A4D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88963" y="973138"/>
            <a:ext cx="7867060" cy="520700"/>
          </a:xfrm>
        </p:spPr>
        <p:txBody>
          <a:bodyPr>
            <a:normAutofit/>
          </a:bodyPr>
          <a:lstStyle/>
          <a:p>
            <a:r>
              <a:rPr lang="en-US"/>
              <a:t>In addition to what you [currently have or use now / used at the time of caregiving], how much would the following additional supports [help / have helped] you as a caregiver?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164972-02BC-CB7A-5E3B-367ED0FC18C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188822" y="1670858"/>
            <a:ext cx="4843735" cy="251315"/>
          </a:xfrm>
        </p:spPr>
        <p:txBody>
          <a:bodyPr/>
          <a:lstStyle/>
          <a:p>
            <a:r>
              <a:rPr lang="en-US"/>
              <a:t>Percent help a lot or some</a:t>
            </a:r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CB6FA8B2-0E85-098B-E8A7-49DFCD4342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14" y="1021879"/>
            <a:ext cx="4191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201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4FF4BCCD-4C8E-3AD0-1BDC-222A5FBA2B71}"/>
              </a:ext>
            </a:extLst>
          </p:cNvPr>
          <p:cNvSpPr txBox="1"/>
          <p:nvPr/>
        </p:nvSpPr>
        <p:spPr>
          <a:xfrm>
            <a:off x="71437" y="950913"/>
            <a:ext cx="8384586" cy="548640"/>
          </a:xfrm>
          <a:prstGeom prst="roundRect">
            <a:avLst>
              <a:gd name="adj" fmla="val 9886"/>
            </a:avLst>
          </a:prstGeom>
          <a:solidFill>
            <a:schemeClr val="accent4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endParaRPr lang="en-US" sz="800"/>
          </a:p>
        </p:txBody>
      </p:sp>
      <p:graphicFrame>
        <p:nvGraphicFramePr>
          <p:cNvPr id="19" name="Chart Placeholder 18">
            <a:extLst>
              <a:ext uri="{FF2B5EF4-FFF2-40B4-BE49-F238E27FC236}">
                <a16:creationId xmlns:a16="http://schemas.microsoft.com/office/drawing/2014/main" id="{59FD6079-B858-AA3C-45BC-CC09AF6D3E0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389360203"/>
              </p:ext>
            </p:extLst>
          </p:nvPr>
        </p:nvGraphicFramePr>
        <p:xfrm>
          <a:off x="71438" y="1922464"/>
          <a:ext cx="9001125" cy="2759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0623391-C5FD-3707-904D-8DA9BE9F6BA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82442"/>
            <a:ext cx="9001063" cy="410643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US" dirty="0"/>
              <a:t>Data: </a:t>
            </a:r>
            <a:r>
              <a:rPr lang="en-US" dirty="0" err="1"/>
              <a:t>Cascada</a:t>
            </a:r>
            <a:r>
              <a:rPr lang="en-US" dirty="0"/>
              <a:t> Consulting/</a:t>
            </a:r>
            <a:r>
              <a:rPr lang="en-US" dirty="0" err="1"/>
              <a:t>PerryUndem</a:t>
            </a:r>
            <a:r>
              <a:rPr lang="en-US" dirty="0"/>
              <a:t>/CAIP, Survey of Medicare Beneficiary Family Caregivers, 2023.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2578FB16-8FF9-453F-EEE2-03670D36E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/>
              <a:t>Family caregivers identify six main priorities for policymakers to focus on.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EC06174F-78AE-4344-E7B4-EC16049488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88963" y="973138"/>
            <a:ext cx="7867060" cy="520700"/>
          </a:xfrm>
        </p:spPr>
        <p:txBody>
          <a:bodyPr>
            <a:normAutofit/>
          </a:bodyPr>
          <a:lstStyle/>
          <a:p>
            <a:r>
              <a:rPr lang="en-US" dirty="0"/>
              <a:t>Now, here are the same ideas again. Please choose the three ideas that you would like elected officials and policymakers to focus on to make the biggest difference for you as a caregiver.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871947-6FF8-EF06-8C4A-8C4A299E036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371702" y="1670858"/>
            <a:ext cx="4660855" cy="251315"/>
          </a:xfrm>
        </p:spPr>
        <p:txBody>
          <a:bodyPr/>
          <a:lstStyle/>
          <a:p>
            <a:r>
              <a:rPr lang="en-US"/>
              <a:t>Percent top choices</a:t>
            </a:r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C5A6D421-9CDA-2A0E-F77B-7154B201BF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14" y="1021879"/>
            <a:ext cx="4191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372139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MWF 2021 1">
    <a:dk1>
      <a:srgbClr val="1A1A1A"/>
    </a:dk1>
    <a:lt1>
      <a:srgbClr val="FFFFFF"/>
    </a:lt1>
    <a:dk2>
      <a:srgbClr val="142B41"/>
    </a:dk2>
    <a:lt2>
      <a:srgbClr val="65A591"/>
    </a:lt2>
    <a:accent1>
      <a:srgbClr val="115479"/>
    </a:accent1>
    <a:accent2>
      <a:srgbClr val="F08661"/>
    </a:accent2>
    <a:accent3>
      <a:srgbClr val="3F6777"/>
    </a:accent3>
    <a:accent4>
      <a:srgbClr val="D3AC4C"/>
    </a:accent4>
    <a:accent5>
      <a:srgbClr val="495149"/>
    </a:accent5>
    <a:accent6>
      <a:srgbClr val="417693"/>
    </a:accent6>
    <a:hlink>
      <a:srgbClr val="65A591"/>
    </a:hlink>
    <a:folHlink>
      <a:srgbClr val="92979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MWF 2021 1">
    <a:dk1>
      <a:srgbClr val="1A1A1A"/>
    </a:dk1>
    <a:lt1>
      <a:srgbClr val="FFFFFF"/>
    </a:lt1>
    <a:dk2>
      <a:srgbClr val="142B41"/>
    </a:dk2>
    <a:lt2>
      <a:srgbClr val="65A591"/>
    </a:lt2>
    <a:accent1>
      <a:srgbClr val="115479"/>
    </a:accent1>
    <a:accent2>
      <a:srgbClr val="F08661"/>
    </a:accent2>
    <a:accent3>
      <a:srgbClr val="3F6777"/>
    </a:accent3>
    <a:accent4>
      <a:srgbClr val="D3AC4C"/>
    </a:accent4>
    <a:accent5>
      <a:srgbClr val="495149"/>
    </a:accent5>
    <a:accent6>
      <a:srgbClr val="417693"/>
    </a:accent6>
    <a:hlink>
      <a:srgbClr val="65A591"/>
    </a:hlink>
    <a:folHlink>
      <a:srgbClr val="92979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7" ma:contentTypeDescription="Create a new document." ma:contentTypeScope="" ma:versionID="a3a77cbef0b4d61936878d2bb669f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92f5612ed6901af0ca7ab763d9cfcc7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C63E5E-AEFA-4345-A4E4-D8690CC9E0A0}">
  <ds:schemaRefs>
    <ds:schemaRef ds:uri="fd0705cf-2316-48c0-96f8-e5d689de0d99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29e91428-62e1-404e-8dba-d479e0ef01ba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BA7376-1C46-4771-8D1F-2E53FEE64322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791</Words>
  <Application>Microsoft Office PowerPoint</Application>
  <PresentationFormat>On-screen Show (4:3)</PresentationFormat>
  <Paragraphs>89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Georgia</vt:lpstr>
      <vt:lpstr>Helvetica Neue</vt:lpstr>
      <vt:lpstr>Suisse Int'l</vt:lpstr>
      <vt:lpstr>Suisse Int'l Bold</vt:lpstr>
      <vt:lpstr>Suisse Int'l Italic</vt:lpstr>
      <vt:lpstr>CMWF_2021</vt:lpstr>
      <vt:lpstr>Caregivers provide a valuable link to the medical system by administering medically intensive and complex care as well as personal care and supportive services. </vt:lpstr>
      <vt:lpstr>A majority of family caregivers stepped into their role because they wanted to help, but culture and tradition also play a strong role.</vt:lpstr>
      <vt:lpstr>Two-thirds of family caregivers have felt overwhelmed by their role.</vt:lpstr>
      <vt:lpstr>Nearly half of family caregivers say managing the emotional and mental stresses was among the top five personal challenges of caregiving.</vt:lpstr>
      <vt:lpstr>Nearly half of family caregivers say caregiving makes it hard to meet their regular expenses.</vt:lpstr>
      <vt:lpstr>Asian American and Pacific Islander, Black, and Latina and Latino caregivers say the person they care for experienced discrimination based on race and language. </vt:lpstr>
      <vt:lpstr>More than seven in 10 caregivers say they would be helped by in-home and social service benefits; other direct services also would help a lot.</vt:lpstr>
      <vt:lpstr>Three-quarters of caregivers say they would be helped by a health care advocate, but medical training, accessible services, and information are also important.</vt:lpstr>
      <vt:lpstr>Family caregivers identify six main priorities for policymakers to focus 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Caring for Medicare Beneficiaries at Home: Experiences and Priorities of Family Caregivers</dc:title>
  <dc:creator/>
  <cp:lastModifiedBy>Paul Frame</cp:lastModifiedBy>
  <cp:revision>2</cp:revision>
  <cp:lastPrinted>2018-07-11T13:51:43Z</cp:lastPrinted>
  <dcterms:created xsi:type="dcterms:W3CDTF">2014-10-08T23:03:32Z</dcterms:created>
  <dcterms:modified xsi:type="dcterms:W3CDTF">2023-10-23T23:46:53Z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