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8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3" r:id="rId4"/>
  </p:sldMasterIdLst>
  <p:notesMasterIdLst>
    <p:notesMasterId r:id="rId13"/>
  </p:notesMasterIdLst>
  <p:handoutMasterIdLst>
    <p:handoutMasterId r:id="rId14"/>
  </p:handoutMasterIdLst>
  <p:sldIdLst>
    <p:sldId id="340" r:id="rId5"/>
    <p:sldId id="342" r:id="rId6"/>
    <p:sldId id="323" r:id="rId7"/>
    <p:sldId id="309" r:id="rId8"/>
    <p:sldId id="336" r:id="rId9"/>
    <p:sldId id="330" r:id="rId10"/>
    <p:sldId id="329" r:id="rId11"/>
    <p:sldId id="339" r:id="rId12"/>
  </p:sldIdLst>
  <p:sldSz cx="9144000" cy="6858000" type="screen4x3"/>
  <p:notesSz cx="6858000" cy="9144000"/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60" userDrawn="1">
          <p15:clr>
            <a:srgbClr val="A4A3A4"/>
          </p15:clr>
        </p15:guide>
        <p15:guide id="2" pos="2976" userDrawn="1">
          <p15:clr>
            <a:srgbClr val="A4A3A4"/>
          </p15:clr>
        </p15:guide>
        <p15:guide id="3" orient="horz" pos="1094" userDrawn="1">
          <p15:clr>
            <a:srgbClr val="A4A3A4"/>
          </p15:clr>
        </p15:guide>
        <p15:guide id="4" pos="249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014FA18-9C55-878C-8EB9-CFD8986B63D2}" name="Jen Wilson" initials="JW" userId="S::jmw@cmwf.org::000f367a-3246-491c-88b4-803a33f58a8b" providerId="AD"/>
  <p188:author id="{1F72D721-AA11-D711-EB5E-3F61AEE67A84}" name="Arnav Shah" initials="AS" userId="S::AS@cmwf.org::5ebc33c2-31f8-4d34-9c84-ecd25ff70f5f" providerId="AD"/>
  <p188:author id="{BCEF232D-A6DF-A245-F613-C0680BF9C2CF}" name="Chris Hollander" initials="CH" userId="S::CAH@CMWF.org::45bf6f1b-2827-4b00-a19f-e2c1d925869e" providerId="AD"/>
  <p188:author id="{F1D74768-4DB5-7191-57AD-95BAA7F573DD}" name="Faith Leonard" initials="FL" userId="S::fleonard@cmwf.org::3c42d617-2f64-4fa1-82f3-9fecd42973fb" providerId="AD"/>
  <p188:author id="{833EEF99-291E-FC61-8C85-FC3C9DC1E3F7}" name="Lauren Haynes" initials="LH" userId="S::lhaynes@cmwf.org::e1086cea-86e8-40f3-8683-7786cf151378" providerId="AD"/>
  <p188:author id="{353C60C0-70D5-4329-BC8D-53AAD007DC58}" name="Sara R. Collins" initials="SRC" userId="S::SRC@CMWF.org::dfbb467f-0fd7-48a6-a78e-014a35e76e12" providerId="AD"/>
  <p188:author id="{05B4AAE9-FA13-B4B0-0C49-DBD509A39007}" name="Relebohile Masitha" initials="RM" userId="S::rm@cmwf.org::55eff3c7-d91b-47f9-a1b1-6eb067a4a129" providerId="AD"/>
  <p188:author id="{389F75F3-6FEA-2161-94BC-5EAB0E779F29}" name="Elisa Mirkil" initials="EM" userId="S::200258@student.designacademy.nl::4b297773-7a34-4f20-811e-0fbecc21280f" providerId="AD"/>
  <p188:author id="{9CE0CAF8-EE4E-1962-E99A-B0922BC814E6}" name="Gretchen Jacobson" initials="GJ" userId="S::gj@cmwf.org::efdee43f-1bd1-4dd3-a09c-b4ee2bb08f79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urnendu Biswas" initials="P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ADAD2"/>
    <a:srgbClr val="FFFFFF"/>
    <a:srgbClr val="4ABDBC"/>
    <a:srgbClr val="5F5A9D"/>
    <a:srgbClr val="E0E0E0"/>
    <a:srgbClr val="9FE1DB"/>
    <a:srgbClr val="B6E8E3"/>
    <a:srgbClr val="CDEFEC"/>
    <a:srgbClr val="DFF5F3"/>
    <a:srgbClr val="EDF9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0EC4DB-62AA-4223-8A9D-B04D92AF091D}" v="203" dt="2023-09-15T19:47:23.0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656"/>
    <p:restoredTop sz="96357" autoAdjust="0"/>
  </p:normalViewPr>
  <p:slideViewPr>
    <p:cSldViewPr snapToGrid="0">
      <p:cViewPr varScale="1">
        <p:scale>
          <a:sx n="114" d="100"/>
          <a:sy n="114" d="100"/>
        </p:scale>
        <p:origin x="1350" y="102"/>
      </p:cViewPr>
      <p:guideLst>
        <p:guide orient="horz" pos="1560"/>
        <p:guide pos="2976"/>
        <p:guide orient="horz" pos="1094"/>
        <p:guide pos="249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Relationship Id="rId22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 Frame" userId="ded3f5c5-00e7-408d-9358-fc292cfa5078" providerId="ADAL" clId="{770EC4DB-62AA-4223-8A9D-B04D92AF091D}"/>
    <pc:docChg chg="modSld">
      <pc:chgData name="Paul Frame" userId="ded3f5c5-00e7-408d-9358-fc292cfa5078" providerId="ADAL" clId="{770EC4DB-62AA-4223-8A9D-B04D92AF091D}" dt="2023-09-18T14:39:23.931" v="294" actId="20577"/>
      <pc:docMkLst>
        <pc:docMk/>
      </pc:docMkLst>
      <pc:sldChg chg="modSp mod">
        <pc:chgData name="Paul Frame" userId="ded3f5c5-00e7-408d-9358-fc292cfa5078" providerId="ADAL" clId="{770EC4DB-62AA-4223-8A9D-B04D92AF091D}" dt="2023-09-15T18:51:36.798" v="174" actId="20577"/>
        <pc:sldMkLst>
          <pc:docMk/>
          <pc:sldMk cId="120556407" sldId="309"/>
        </pc:sldMkLst>
        <pc:spChg chg="mod">
          <ac:chgData name="Paul Frame" userId="ded3f5c5-00e7-408d-9358-fc292cfa5078" providerId="ADAL" clId="{770EC4DB-62AA-4223-8A9D-B04D92AF091D}" dt="2023-09-15T18:51:36.798" v="174" actId="20577"/>
          <ac:spMkLst>
            <pc:docMk/>
            <pc:sldMk cId="120556407" sldId="309"/>
            <ac:spMk id="5" creationId="{2BE02FBB-0518-5843-8619-CB7C01F1B98A}"/>
          </ac:spMkLst>
        </pc:spChg>
      </pc:sldChg>
      <pc:sldChg chg="addSp modSp mod">
        <pc:chgData name="Paul Frame" userId="ded3f5c5-00e7-408d-9358-fc292cfa5078" providerId="ADAL" clId="{770EC4DB-62AA-4223-8A9D-B04D92AF091D}" dt="2023-09-18T14:35:59.117" v="291" actId="20577"/>
        <pc:sldMkLst>
          <pc:docMk/>
          <pc:sldMk cId="4096070884" sldId="323"/>
        </pc:sldMkLst>
        <pc:spChg chg="add mod">
          <ac:chgData name="Paul Frame" userId="ded3f5c5-00e7-408d-9358-fc292cfa5078" providerId="ADAL" clId="{770EC4DB-62AA-4223-8A9D-B04D92AF091D}" dt="2023-09-15T18:47:43.375" v="162" actId="1037"/>
          <ac:spMkLst>
            <pc:docMk/>
            <pc:sldMk cId="4096070884" sldId="323"/>
            <ac:spMk id="3" creationId="{B40362DE-1DD8-A101-53E4-BB6D4AB5CA24}"/>
          </ac:spMkLst>
        </pc:spChg>
        <pc:spChg chg="mod">
          <ac:chgData name="Paul Frame" userId="ded3f5c5-00e7-408d-9358-fc292cfa5078" providerId="ADAL" clId="{770EC4DB-62AA-4223-8A9D-B04D92AF091D}" dt="2023-09-15T18:48:07.155" v="164" actId="6549"/>
          <ac:spMkLst>
            <pc:docMk/>
            <pc:sldMk cId="4096070884" sldId="323"/>
            <ac:spMk id="5" creationId="{2BE02FBB-0518-5843-8619-CB7C01F1B98A}"/>
          </ac:spMkLst>
        </pc:spChg>
        <pc:spChg chg="mod">
          <ac:chgData name="Paul Frame" userId="ded3f5c5-00e7-408d-9358-fc292cfa5078" providerId="ADAL" clId="{770EC4DB-62AA-4223-8A9D-B04D92AF091D}" dt="2023-09-18T14:35:59.117" v="291" actId="20577"/>
          <ac:spMkLst>
            <pc:docMk/>
            <pc:sldMk cId="4096070884" sldId="323"/>
            <ac:spMk id="9" creationId="{AC22A26C-88E2-33A8-69D6-F6184CC086A8}"/>
          </ac:spMkLst>
        </pc:spChg>
      </pc:sldChg>
      <pc:sldChg chg="modSp mod">
        <pc:chgData name="Paul Frame" userId="ded3f5c5-00e7-408d-9358-fc292cfa5078" providerId="ADAL" clId="{770EC4DB-62AA-4223-8A9D-B04D92AF091D}" dt="2023-09-15T18:45:20.943" v="119" actId="6549"/>
        <pc:sldMkLst>
          <pc:docMk/>
          <pc:sldMk cId="4279332750" sldId="329"/>
        </pc:sldMkLst>
        <pc:spChg chg="mod">
          <ac:chgData name="Paul Frame" userId="ded3f5c5-00e7-408d-9358-fc292cfa5078" providerId="ADAL" clId="{770EC4DB-62AA-4223-8A9D-B04D92AF091D}" dt="2023-09-15T18:45:20.943" v="119" actId="6549"/>
          <ac:spMkLst>
            <pc:docMk/>
            <pc:sldMk cId="4279332750" sldId="329"/>
            <ac:spMk id="5" creationId="{281DFEA7-44A9-BC54-A422-7C608DA4E392}"/>
          </ac:spMkLst>
        </pc:spChg>
      </pc:sldChg>
      <pc:sldChg chg="modSp mod">
        <pc:chgData name="Paul Frame" userId="ded3f5c5-00e7-408d-9358-fc292cfa5078" providerId="ADAL" clId="{770EC4DB-62AA-4223-8A9D-B04D92AF091D}" dt="2023-09-15T19:21:08.070" v="238" actId="27918"/>
        <pc:sldMkLst>
          <pc:docMk/>
          <pc:sldMk cId="1451953437" sldId="330"/>
        </pc:sldMkLst>
        <pc:spChg chg="mod">
          <ac:chgData name="Paul Frame" userId="ded3f5c5-00e7-408d-9358-fc292cfa5078" providerId="ADAL" clId="{770EC4DB-62AA-4223-8A9D-B04D92AF091D}" dt="2023-09-15T18:56:56.908" v="187" actId="20577"/>
          <ac:spMkLst>
            <pc:docMk/>
            <pc:sldMk cId="1451953437" sldId="330"/>
            <ac:spMk id="2" creationId="{7424CF6C-A35C-4019-0BAB-8A1EFACE8308}"/>
          </ac:spMkLst>
        </pc:spChg>
        <pc:spChg chg="mod">
          <ac:chgData name="Paul Frame" userId="ded3f5c5-00e7-408d-9358-fc292cfa5078" providerId="ADAL" clId="{770EC4DB-62AA-4223-8A9D-B04D92AF091D}" dt="2023-09-15T18:59:03.260" v="196"/>
          <ac:spMkLst>
            <pc:docMk/>
            <pc:sldMk cId="1451953437" sldId="330"/>
            <ac:spMk id="5" creationId="{281DFEA7-44A9-BC54-A422-7C608DA4E392}"/>
          </ac:spMkLst>
        </pc:spChg>
        <pc:spChg chg="mod">
          <ac:chgData name="Paul Frame" userId="ded3f5c5-00e7-408d-9358-fc292cfa5078" providerId="ADAL" clId="{770EC4DB-62AA-4223-8A9D-B04D92AF091D}" dt="2023-09-15T18:58:17.675" v="190" actId="20577"/>
          <ac:spMkLst>
            <pc:docMk/>
            <pc:sldMk cId="1451953437" sldId="330"/>
            <ac:spMk id="6" creationId="{8CD41155-8C53-A3F2-764C-4E1F1A4B8A43}"/>
          </ac:spMkLst>
        </pc:spChg>
      </pc:sldChg>
      <pc:sldChg chg="modSp mod">
        <pc:chgData name="Paul Frame" userId="ded3f5c5-00e7-408d-9358-fc292cfa5078" providerId="ADAL" clId="{770EC4DB-62AA-4223-8A9D-B04D92AF091D}" dt="2023-09-15T17:40:01.061" v="14" actId="20577"/>
        <pc:sldMkLst>
          <pc:docMk/>
          <pc:sldMk cId="4084623682" sldId="336"/>
        </pc:sldMkLst>
        <pc:spChg chg="mod">
          <ac:chgData name="Paul Frame" userId="ded3f5c5-00e7-408d-9358-fc292cfa5078" providerId="ADAL" clId="{770EC4DB-62AA-4223-8A9D-B04D92AF091D}" dt="2023-09-15T17:40:01.061" v="14" actId="20577"/>
          <ac:spMkLst>
            <pc:docMk/>
            <pc:sldMk cId="4084623682" sldId="336"/>
            <ac:spMk id="5" creationId="{281DFEA7-44A9-BC54-A422-7C608DA4E392}"/>
          </ac:spMkLst>
        </pc:spChg>
        <pc:spChg chg="mod">
          <ac:chgData name="Paul Frame" userId="ded3f5c5-00e7-408d-9358-fc292cfa5078" providerId="ADAL" clId="{770EC4DB-62AA-4223-8A9D-B04D92AF091D}" dt="2023-09-15T16:59:37.616" v="12" actId="6549"/>
          <ac:spMkLst>
            <pc:docMk/>
            <pc:sldMk cId="4084623682" sldId="336"/>
            <ac:spMk id="6" creationId="{8CD41155-8C53-A3F2-764C-4E1F1A4B8A43}"/>
          </ac:spMkLst>
        </pc:spChg>
      </pc:sldChg>
      <pc:sldChg chg="modSp mod">
        <pc:chgData name="Paul Frame" userId="ded3f5c5-00e7-408d-9358-fc292cfa5078" providerId="ADAL" clId="{770EC4DB-62AA-4223-8A9D-B04D92AF091D}" dt="2023-09-15T19:18:01.190" v="237" actId="20577"/>
        <pc:sldMkLst>
          <pc:docMk/>
          <pc:sldMk cId="4141732807" sldId="339"/>
        </pc:sldMkLst>
        <pc:spChg chg="mod">
          <ac:chgData name="Paul Frame" userId="ded3f5c5-00e7-408d-9358-fc292cfa5078" providerId="ADAL" clId="{770EC4DB-62AA-4223-8A9D-B04D92AF091D}" dt="2023-09-15T19:18:01.190" v="237" actId="20577"/>
          <ac:spMkLst>
            <pc:docMk/>
            <pc:sldMk cId="4141732807" sldId="339"/>
            <ac:spMk id="5" creationId="{9A2A964B-0772-DC23-E714-F747B5AF1AC0}"/>
          </ac:spMkLst>
        </pc:spChg>
      </pc:sldChg>
      <pc:sldChg chg="addSp modSp mod">
        <pc:chgData name="Paul Frame" userId="ded3f5c5-00e7-408d-9358-fc292cfa5078" providerId="ADAL" clId="{770EC4DB-62AA-4223-8A9D-B04D92AF091D}" dt="2023-09-15T18:24:23.923" v="113" actId="6549"/>
        <pc:sldMkLst>
          <pc:docMk/>
          <pc:sldMk cId="853061698" sldId="340"/>
        </pc:sldMkLst>
        <pc:spChg chg="add mod ord">
          <ac:chgData name="Paul Frame" userId="ded3f5c5-00e7-408d-9358-fc292cfa5078" providerId="ADAL" clId="{770EC4DB-62AA-4223-8A9D-B04D92AF091D}" dt="2023-09-15T18:08:33.428" v="68" actId="14100"/>
          <ac:spMkLst>
            <pc:docMk/>
            <pc:sldMk cId="853061698" sldId="340"/>
            <ac:spMk id="2" creationId="{6ED1F8E3-9059-D657-9DF4-E35546709377}"/>
          </ac:spMkLst>
        </pc:spChg>
        <pc:spChg chg="mod">
          <ac:chgData name="Paul Frame" userId="ded3f5c5-00e7-408d-9358-fc292cfa5078" providerId="ADAL" clId="{770EC4DB-62AA-4223-8A9D-B04D92AF091D}" dt="2023-09-15T18:24:23.923" v="113" actId="6549"/>
          <ac:spMkLst>
            <pc:docMk/>
            <pc:sldMk cId="853061698" sldId="340"/>
            <ac:spMk id="5" creationId="{945F7356-6C42-6AAD-7DEA-18314F4A8388}"/>
          </ac:spMkLst>
        </pc:spChg>
      </pc:sldChg>
      <pc:sldChg chg="addSp modSp mod">
        <pc:chgData name="Paul Frame" userId="ded3f5c5-00e7-408d-9358-fc292cfa5078" providerId="ADAL" clId="{770EC4DB-62AA-4223-8A9D-B04D92AF091D}" dt="2023-09-18T14:39:23.931" v="294" actId="20577"/>
        <pc:sldMkLst>
          <pc:docMk/>
          <pc:sldMk cId="370482477" sldId="342"/>
        </pc:sldMkLst>
        <pc:spChg chg="mod">
          <ac:chgData name="Paul Frame" userId="ded3f5c5-00e7-408d-9358-fc292cfa5078" providerId="ADAL" clId="{770EC4DB-62AA-4223-8A9D-B04D92AF091D}" dt="2023-09-18T13:21:30.062" v="268"/>
          <ac:spMkLst>
            <pc:docMk/>
            <pc:sldMk cId="370482477" sldId="342"/>
            <ac:spMk id="2" creationId="{4F865F3D-ABB0-9F45-98FD-D3809E5842F9}"/>
          </ac:spMkLst>
        </pc:spChg>
        <pc:spChg chg="add mod ord">
          <ac:chgData name="Paul Frame" userId="ded3f5c5-00e7-408d-9358-fc292cfa5078" providerId="ADAL" clId="{770EC4DB-62AA-4223-8A9D-B04D92AF091D}" dt="2023-09-15T18:09:08.795" v="70" actId="14100"/>
          <ac:spMkLst>
            <pc:docMk/>
            <pc:sldMk cId="370482477" sldId="342"/>
            <ac:spMk id="3" creationId="{49E46BD8-6340-DF84-85B8-1D9D86CFCA74}"/>
          </ac:spMkLst>
        </pc:spChg>
        <pc:spChg chg="mod">
          <ac:chgData name="Paul Frame" userId="ded3f5c5-00e7-408d-9358-fc292cfa5078" providerId="ADAL" clId="{770EC4DB-62AA-4223-8A9D-B04D92AF091D}" dt="2023-09-18T14:39:23.931" v="294" actId="20577"/>
          <ac:spMkLst>
            <pc:docMk/>
            <pc:sldMk cId="370482477" sldId="342"/>
            <ac:spMk id="5" creationId="{2BE02FBB-0518-5843-8619-CB7C01F1B98A}"/>
          </ac:spMkLst>
        </pc:spChg>
        <pc:spChg chg="mod">
          <ac:chgData name="Paul Frame" userId="ded3f5c5-00e7-408d-9358-fc292cfa5078" providerId="ADAL" clId="{770EC4DB-62AA-4223-8A9D-B04D92AF091D}" dt="2023-09-18T14:39:14.559" v="292" actId="6549"/>
          <ac:spMkLst>
            <pc:docMk/>
            <pc:sldMk cId="370482477" sldId="342"/>
            <ac:spMk id="9" creationId="{AC22A26C-88E2-33A8-69D6-F6184CC086A8}"/>
          </ac:spMkLst>
        </pc:spChg>
      </pc:sldChg>
    </pc:docChg>
  </pc:docChgLst>
  <pc:docChgLst>
    <pc:chgData name="Jen Wilson" userId="000f367a-3246-491c-88b4-803a33f58a8b" providerId="ADAL" clId="{12C605FC-43DE-AC42-BD6D-51E1A33E5F16}"/>
    <pc:docChg chg="modSld">
      <pc:chgData name="Jen Wilson" userId="000f367a-3246-491c-88b4-803a33f58a8b" providerId="ADAL" clId="{12C605FC-43DE-AC42-BD6D-51E1A33E5F16}" dt="2023-09-15T21:37:18.951" v="11"/>
      <pc:docMkLst>
        <pc:docMk/>
      </pc:docMkLst>
      <pc:sldChg chg="modSp mod">
        <pc:chgData name="Jen Wilson" userId="000f367a-3246-491c-88b4-803a33f58a8b" providerId="ADAL" clId="{12C605FC-43DE-AC42-BD6D-51E1A33E5F16}" dt="2023-09-15T17:25:09.743" v="4"/>
        <pc:sldMkLst>
          <pc:docMk/>
          <pc:sldMk cId="4084623682" sldId="336"/>
        </pc:sldMkLst>
        <pc:graphicFrameChg chg="mod">
          <ac:chgData name="Jen Wilson" userId="000f367a-3246-491c-88b4-803a33f58a8b" providerId="ADAL" clId="{12C605FC-43DE-AC42-BD6D-51E1A33E5F16}" dt="2023-09-15T17:25:09.743" v="4"/>
          <ac:graphicFrameMkLst>
            <pc:docMk/>
            <pc:sldMk cId="4084623682" sldId="336"/>
            <ac:graphicFrameMk id="7" creationId="{02B2E710-8A0C-A4F6-1681-ABD25041C63D}"/>
          </ac:graphicFrameMkLst>
        </pc:graphicFrameChg>
      </pc:sldChg>
      <pc:sldChg chg="modSp mod">
        <pc:chgData name="Jen Wilson" userId="000f367a-3246-491c-88b4-803a33f58a8b" providerId="ADAL" clId="{12C605FC-43DE-AC42-BD6D-51E1A33E5F16}" dt="2023-09-15T18:17:38.991" v="5" actId="14100"/>
        <pc:sldMkLst>
          <pc:docMk/>
          <pc:sldMk cId="853061698" sldId="340"/>
        </pc:sldMkLst>
        <pc:spChg chg="mod">
          <ac:chgData name="Jen Wilson" userId="000f367a-3246-491c-88b4-803a33f58a8b" providerId="ADAL" clId="{12C605FC-43DE-AC42-BD6D-51E1A33E5F16}" dt="2023-09-15T18:17:38.991" v="5" actId="14100"/>
          <ac:spMkLst>
            <pc:docMk/>
            <pc:sldMk cId="853061698" sldId="340"/>
            <ac:spMk id="2" creationId="{6ED1F8E3-9059-D657-9DF4-E35546709377}"/>
          </ac:spMkLst>
        </pc:spChg>
      </pc:sldChg>
      <pc:sldChg chg="modSp mod">
        <pc:chgData name="Jen Wilson" userId="000f367a-3246-491c-88b4-803a33f58a8b" providerId="ADAL" clId="{12C605FC-43DE-AC42-BD6D-51E1A33E5F16}" dt="2023-09-15T21:37:18.951" v="11"/>
        <pc:sldMkLst>
          <pc:docMk/>
          <pc:sldMk cId="370482477" sldId="342"/>
        </pc:sldMkLst>
        <pc:spChg chg="mod">
          <ac:chgData name="Jen Wilson" userId="000f367a-3246-491c-88b4-803a33f58a8b" providerId="ADAL" clId="{12C605FC-43DE-AC42-BD6D-51E1A33E5F16}" dt="2023-09-15T21:35:39.131" v="9" actId="207"/>
          <ac:spMkLst>
            <pc:docMk/>
            <pc:sldMk cId="370482477" sldId="342"/>
            <ac:spMk id="3" creationId="{49E46BD8-6340-DF84-85B8-1D9D86CFCA74}"/>
          </ac:spMkLst>
        </pc:spChg>
        <pc:graphicFrameChg chg="mod">
          <ac:chgData name="Jen Wilson" userId="000f367a-3246-491c-88b4-803a33f58a8b" providerId="ADAL" clId="{12C605FC-43DE-AC42-BD6D-51E1A33E5F16}" dt="2023-09-15T21:37:18.951" v="11"/>
          <ac:graphicFrameMkLst>
            <pc:docMk/>
            <pc:sldMk cId="370482477" sldId="342"/>
            <ac:graphicFrameMk id="16" creationId="{47C8DEC3-B88A-C1DB-F050-308973B8BF95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.12723959169780022"/>
          <c:w val="0.99358306039533617"/>
          <c:h val="0.7042440327969302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&lt;200% FPL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Sheet1!$B$1:$F$1</c:f>
              <c:strCache>
                <c:ptCount val="5"/>
                <c:pt idx="0">
                  <c:v>All Medicare beneficiaries</c:v>
                </c:pt>
                <c:pt idx="1">
                  <c:v>Traditional Medicare, 
total</c:v>
                </c:pt>
                <c:pt idx="2">
                  <c:v>Traditional Medicare with supplemental coverage</c:v>
                </c:pt>
                <c:pt idx="3">
                  <c:v>Traditional Medicare without supplemental coverage</c:v>
                </c:pt>
                <c:pt idx="4">
                  <c:v>Medicare Advantage</c:v>
                </c:pt>
              </c:strCache>
            </c:strRef>
          </c:cat>
          <c:val>
            <c:numRef>
              <c:f>Sheet1!$B$2:$F$2</c:f>
              <c:numCache>
                <c:formatCode>0%</c:formatCode>
                <c:ptCount val="5"/>
                <c:pt idx="0">
                  <c:v>0.37380000000000002</c:v>
                </c:pt>
                <c:pt idx="1">
                  <c:v>0.29499999999999998</c:v>
                </c:pt>
                <c:pt idx="2">
                  <c:v>0.2596</c:v>
                </c:pt>
                <c:pt idx="3">
                  <c:v>0.50109999999999999</c:v>
                </c:pt>
                <c:pt idx="4">
                  <c:v>0.441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CD-4553-8713-4513BACFDBB6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200%–399% FPL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Sheet1!$B$1:$F$1</c:f>
              <c:strCache>
                <c:ptCount val="5"/>
                <c:pt idx="0">
                  <c:v>All Medicare beneficiaries</c:v>
                </c:pt>
                <c:pt idx="1">
                  <c:v>Traditional Medicare, 
total</c:v>
                </c:pt>
                <c:pt idx="2">
                  <c:v>Traditional Medicare with supplemental coverage</c:v>
                </c:pt>
                <c:pt idx="3">
                  <c:v>Traditional Medicare without supplemental coverage</c:v>
                </c:pt>
                <c:pt idx="4">
                  <c:v>Medicare Advantage</c:v>
                </c:pt>
              </c:strCache>
            </c:strRef>
          </c:cat>
          <c:val>
            <c:numRef>
              <c:f>Sheet1!$B$3:$F$3</c:f>
              <c:numCache>
                <c:formatCode>0%</c:formatCode>
                <c:ptCount val="5"/>
                <c:pt idx="0">
                  <c:v>0.314</c:v>
                </c:pt>
                <c:pt idx="1">
                  <c:v>0.31840000000000002</c:v>
                </c:pt>
                <c:pt idx="2">
                  <c:v>0.31309999999999999</c:v>
                </c:pt>
                <c:pt idx="3">
                  <c:v>0.3488</c:v>
                </c:pt>
                <c:pt idx="4">
                  <c:v>0.31030000000000002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3CD-4553-8713-4513BACFDBB6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400%+ FPL</c:v>
                </c:pt>
              </c:strCache>
            </c:strRef>
          </c:tx>
          <c:spPr>
            <a:solidFill>
              <a:schemeClr val="bg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Sheet1!$B$1:$F$1</c:f>
              <c:strCache>
                <c:ptCount val="5"/>
                <c:pt idx="0">
                  <c:v>All Medicare beneficiaries</c:v>
                </c:pt>
                <c:pt idx="1">
                  <c:v>Traditional Medicare, 
total</c:v>
                </c:pt>
                <c:pt idx="2">
                  <c:v>Traditional Medicare with supplemental coverage</c:v>
                </c:pt>
                <c:pt idx="3">
                  <c:v>Traditional Medicare without supplemental coverage</c:v>
                </c:pt>
                <c:pt idx="4">
                  <c:v>Medicare Advantage</c:v>
                </c:pt>
              </c:strCache>
            </c:strRef>
          </c:cat>
          <c:val>
            <c:numRef>
              <c:f>Sheet1!$B$4:$F$4</c:f>
              <c:numCache>
                <c:formatCode>0%</c:formatCode>
                <c:ptCount val="5"/>
                <c:pt idx="0">
                  <c:v>0.31219999999999998</c:v>
                </c:pt>
                <c:pt idx="1">
                  <c:v>0.3866</c:v>
                </c:pt>
                <c:pt idx="2">
                  <c:v>0.42720000000000002</c:v>
                </c:pt>
                <c:pt idx="3">
                  <c:v>0.15</c:v>
                </c:pt>
                <c:pt idx="4">
                  <c:v>0.2487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3CD-4553-8713-4513BACFDBB6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100"/>
        <c:axId val="1969191567"/>
        <c:axId val="1969189903"/>
      </c:barChart>
      <c:catAx>
        <c:axId val="19691915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9189903"/>
        <c:crosses val="autoZero"/>
        <c:auto val="1"/>
        <c:lblAlgn val="ctr"/>
        <c:lblOffset val="100"/>
        <c:noMultiLvlLbl val="0"/>
      </c:catAx>
      <c:valAx>
        <c:axId val="1969189903"/>
        <c:scaling>
          <c:orientation val="minMax"/>
          <c:max val="1"/>
        </c:scaling>
        <c:delete val="1"/>
        <c:axPos val="l"/>
        <c:numFmt formatCode="0%" sourceLinked="1"/>
        <c:majorTickMark val="none"/>
        <c:minorTickMark val="none"/>
        <c:tickLblPos val="nextTo"/>
        <c:crossAx val="196919156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8565102895886007"/>
          <c:y val="4.6284226942862425E-2"/>
          <c:w val="0.62161202494644552"/>
          <c:h val="5.62704437187444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9EE0-411F-AE6D-23893F0CB880}"/>
              </c:ext>
            </c:extLst>
          </c:dPt>
          <c:dPt>
            <c:idx val="1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9EE0-411F-AE6D-23893F0CB880}"/>
              </c:ext>
            </c:extLst>
          </c:dPt>
          <c:dPt>
            <c:idx val="2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9EE0-411F-AE6D-23893F0CB880}"/>
              </c:ext>
            </c:extLst>
          </c:dPt>
          <c:dPt>
            <c:idx val="3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9EE0-411F-AE6D-23893F0CB880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9EE0-411F-AE6D-23893F0CB880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9EE0-411F-AE6D-23893F0CB880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B231-4A70-8478-19B5F1EA1EE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Medicare Advantage</c:v>
                </c:pt>
                <c:pt idx="1">
                  <c:v>Traditional Medicare without supplemental coverage</c:v>
                </c:pt>
                <c:pt idx="2">
                  <c:v>Traditional Medicare with supplemental coverage</c:v>
                </c:pt>
                <c:pt idx="3">
                  <c:v>Traditional Medicare, total</c:v>
                </c:pt>
                <c:pt idx="4">
                  <c:v>Age 75+</c:v>
                </c:pt>
                <c:pt idx="5">
                  <c:v>Ages 65–74</c:v>
                </c:pt>
                <c:pt idx="6">
                  <c:v>Total older adults with Medicare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0.22239999999999999</c:v>
                </c:pt>
                <c:pt idx="1">
                  <c:v>0.33389999999999997</c:v>
                </c:pt>
                <c:pt idx="2">
                  <c:v>0.13170000000000001</c:v>
                </c:pt>
                <c:pt idx="3">
                  <c:v>0.16139999999999999</c:v>
                </c:pt>
                <c:pt idx="4">
                  <c:v>0.19159999999999999</c:v>
                </c:pt>
                <c:pt idx="5">
                  <c:v>0.1958</c:v>
                </c:pt>
                <c:pt idx="6">
                  <c:v>0.1943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FC-4D94-9380-DD15C9825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3"/>
        <c:axId val="1700061967"/>
        <c:axId val="1700083599"/>
      </c:barChart>
      <c:catAx>
        <c:axId val="170006196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00083599"/>
        <c:crosses val="autoZero"/>
        <c:auto val="1"/>
        <c:lblAlgn val="ctr"/>
        <c:lblOffset val="100"/>
        <c:noMultiLvlLbl val="0"/>
      </c:catAx>
      <c:valAx>
        <c:axId val="1700083599"/>
        <c:scaling>
          <c:orientation val="minMax"/>
          <c:max val="0.60000000000000009"/>
        </c:scaling>
        <c:delete val="1"/>
        <c:axPos val="b"/>
        <c:numFmt formatCode="0%" sourceLinked="1"/>
        <c:majorTickMark val="none"/>
        <c:minorTickMark val="none"/>
        <c:tickLblPos val="nextTo"/>
        <c:crossAx val="170006196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5589017698835578E-2"/>
          <c:y val="0.11221344088491875"/>
          <c:w val="0.96882196460232883"/>
          <c:h val="0.807121463461749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All Medicare beneficiaries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All incomes</c:v>
                </c:pt>
                <c:pt idx="1">
                  <c:v>&lt;200% FPL</c:v>
                </c:pt>
                <c:pt idx="2">
                  <c:v>200%–399% FPL</c:v>
                </c:pt>
                <c:pt idx="3">
                  <c:v>400%+ FPL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0.1943</c:v>
                </c:pt>
                <c:pt idx="1">
                  <c:v>0.33450000000000002</c:v>
                </c:pt>
                <c:pt idx="2">
                  <c:v>0.1678</c:v>
                </c:pt>
                <c:pt idx="3">
                  <c:v>5.3199999999999997E-2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16-4F78-AEB1-BA700847FBA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Traditional Medicare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All incomes</c:v>
                </c:pt>
                <c:pt idx="1">
                  <c:v>&lt;200% FPL</c:v>
                </c:pt>
                <c:pt idx="2">
                  <c:v>200%–399% FPL</c:v>
                </c:pt>
                <c:pt idx="3">
                  <c:v>400%+ FPL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0.16139999999999999</c:v>
                </c:pt>
                <c:pt idx="1">
                  <c:v>0.33510000000000001</c:v>
                </c:pt>
                <c:pt idx="2">
                  <c:v>0.14099999999999999</c:v>
                </c:pt>
                <c:pt idx="3">
                  <c:v>4.5499999999999999E-2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316-4F78-AEB1-BA700847FBA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Medicare Advantage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All incomes</c:v>
                </c:pt>
                <c:pt idx="1">
                  <c:v>&lt;200% FPL</c:v>
                </c:pt>
                <c:pt idx="2">
                  <c:v>200%–399% FPL</c:v>
                </c:pt>
                <c:pt idx="3">
                  <c:v>400%+ FPL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0.22239999999999999</c:v>
                </c:pt>
                <c:pt idx="1">
                  <c:v>0.33410000000000001</c:v>
                </c:pt>
                <c:pt idx="2">
                  <c:v>0.19120000000000001</c:v>
                </c:pt>
                <c:pt idx="3">
                  <c:v>6.3299999999999995E-2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316-4F78-AEB1-BA700847FBAD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24"/>
        <c:axId val="1134112591"/>
        <c:axId val="1134113071"/>
        <c:extLst>
          <c:ext xmlns:c15="http://schemas.microsoft.com/office/drawing/2012/chart" uri="{02D57815-91ED-43cb-92C2-25804820EDAC}">
            <c15:filteredBarSeries>
              <c15:ser>
                <c:idx val="3"/>
                <c:order val="3"/>
                <c:tx>
                  <c:strRef>
                    <c:extLst>
                      <c:ext uri="{02D57815-91ED-43cb-92C2-25804820EDAC}">
                        <c15:formulaRef>
                          <c15:sqref>Sheet1!$E$1</c15:sqref>
                        </c15:formulaRef>
                      </c:ext>
                    </c:extLst>
                    <c:strCache>
                      <c:ptCount val="1"/>
                      <c:pt idx="0">
                        <c:v>Traditional Medicare with supplemental coverage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strCache>
                      <c:ptCount val="4"/>
                      <c:pt idx="0">
                        <c:v>All incomes</c:v>
                      </c:pt>
                      <c:pt idx="1">
                        <c:v>&lt;200% FPL</c:v>
                      </c:pt>
                      <c:pt idx="2">
                        <c:v>200%–399% FPL</c:v>
                      </c:pt>
                      <c:pt idx="3">
                        <c:v>400%+ FPL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Sheet1!$E$2:$E$5</c15:sqref>
                        </c15:formulaRef>
                      </c:ext>
                    </c:extLst>
                    <c:numCache>
                      <c:formatCode>0%</c:formatCode>
                      <c:ptCount val="4"/>
                      <c:pt idx="0">
                        <c:v>0.13170000000000001</c:v>
                      </c:pt>
                      <c:pt idx="1">
                        <c:v>0.29099999999999998</c:v>
                      </c:pt>
                      <c:pt idx="2">
                        <c:v>0.12139999999999999</c:v>
                      </c:pt>
                      <c:pt idx="3">
                        <c:v>4.2599999999999999E-2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3-A316-4F78-AEB1-BA700847FBAD}"/>
                  </c:ext>
                </c:extLst>
              </c15:ser>
            </c15:filteredBarSeries>
            <c15:filteredBar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Sheet1!$F$1</c15:sqref>
                        </c15:formulaRef>
                      </c:ext>
                    </c:extLst>
                    <c:strCache>
                      <c:ptCount val="1"/>
                      <c:pt idx="0">
                        <c:v>Traditional Medicare without supplemental coverage</c:v>
                      </c:pt>
                    </c:strCache>
                  </c:strRef>
                </c:tx>
                <c:spPr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strCache>
                      <c:ptCount val="4"/>
                      <c:pt idx="0">
                        <c:v>All incomes</c:v>
                      </c:pt>
                      <c:pt idx="1">
                        <c:v>&lt;200% FPL</c:v>
                      </c:pt>
                      <c:pt idx="2">
                        <c:v>200%–399% FPL</c:v>
                      </c:pt>
                      <c:pt idx="3">
                        <c:v>400%+ FPL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Sheet1!$F$2:$F$5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 formatCode="0%">
                        <c:v>0.33389999999999997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A316-4F78-AEB1-BA700847FBAD}"/>
                  </c:ext>
                </c:extLst>
              </c15:ser>
            </c15:filteredBarSeries>
          </c:ext>
        </c:extLst>
      </c:barChart>
      <c:catAx>
        <c:axId val="11341125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34113071"/>
        <c:crosses val="autoZero"/>
        <c:auto val="1"/>
        <c:lblAlgn val="ctr"/>
        <c:lblOffset val="100"/>
        <c:noMultiLvlLbl val="0"/>
      </c:catAx>
      <c:valAx>
        <c:axId val="1134113071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1341125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6.8967175688452648E-2"/>
          <c:y val="1.7863790705765083E-2"/>
          <c:w val="0.87907173815985085"/>
          <c:h val="0.147941022296448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5589017698835578E-2"/>
          <c:y val="0.18223785942087559"/>
          <c:w val="0.96882196460232883"/>
          <c:h val="0.7370970449257926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All Medicare beneficiaries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All incomes</c:v>
                </c:pt>
                <c:pt idx="1">
                  <c:v>&lt;200% FPL</c:v>
                </c:pt>
                <c:pt idx="2">
                  <c:v>200%–399% FPL</c:v>
                </c:pt>
                <c:pt idx="3">
                  <c:v>400%+ FPL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0.23269999999999999</c:v>
                </c:pt>
                <c:pt idx="1">
                  <c:v>0.39439999999999997</c:v>
                </c:pt>
                <c:pt idx="2">
                  <c:v>0.26090000000000002</c:v>
                </c:pt>
                <c:pt idx="3">
                  <c:v>8.7999999999999995E-2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79-4D98-BFF1-634E886A575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Traditional Medicare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All incomes</c:v>
                </c:pt>
                <c:pt idx="1">
                  <c:v>&lt;200% FPL</c:v>
                </c:pt>
                <c:pt idx="2">
                  <c:v>200%–399% FPL</c:v>
                </c:pt>
                <c:pt idx="3">
                  <c:v>400%+ FPL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0.2442</c:v>
                </c:pt>
                <c:pt idx="1">
                  <c:v>0.47689999999999999</c:v>
                </c:pt>
                <c:pt idx="2">
                  <c:v>0.2752</c:v>
                </c:pt>
                <c:pt idx="3">
                  <c:v>0.1074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079-4D98-BFF1-634E886A575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Medicare Advantage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All incomes</c:v>
                </c:pt>
                <c:pt idx="1">
                  <c:v>&lt;200% FPL</c:v>
                </c:pt>
                <c:pt idx="2">
                  <c:v>200%–399% FPL</c:v>
                </c:pt>
                <c:pt idx="3">
                  <c:v>400%+ FPL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0.2208</c:v>
                </c:pt>
                <c:pt idx="1">
                  <c:v>0.33979999999999999</c:v>
                </c:pt>
                <c:pt idx="2">
                  <c:v>0.2467</c:v>
                </c:pt>
                <c:pt idx="3">
                  <c:v>5.8799999999999998E-2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079-4D98-BFF1-634E886A5754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3"/>
        <c:axId val="964246048"/>
        <c:axId val="964243168"/>
        <c:extLst>
          <c:ext xmlns:c15="http://schemas.microsoft.com/office/drawing/2012/chart" uri="{02D57815-91ED-43cb-92C2-25804820EDAC}">
            <c15:filteredBarSeries>
              <c15:ser>
                <c:idx val="3"/>
                <c:order val="3"/>
                <c:tx>
                  <c:strRef>
                    <c:extLst>
                      <c:ext uri="{02D57815-91ED-43cb-92C2-25804820EDAC}">
                        <c15:formulaRef>
                          <c15:sqref>Sheet1!$E$1</c15:sqref>
                        </c15:formulaRef>
                      </c:ext>
                    </c:extLst>
                    <c:strCache>
                      <c:ptCount val="1"/>
                      <c:pt idx="0">
                        <c:v>Traditional Medicare with supplemental coverage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strCache>
                      <c:ptCount val="4"/>
                      <c:pt idx="0">
                        <c:v>All incomes</c:v>
                      </c:pt>
                      <c:pt idx="1">
                        <c:v>&lt;200% FPL</c:v>
                      </c:pt>
                      <c:pt idx="2">
                        <c:v>200%–399% FPL</c:v>
                      </c:pt>
                      <c:pt idx="3">
                        <c:v>400%+ FPL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Sheet1!$E$2:$E$5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 formatCode="0%">
                        <c:v>0.21970000000000001</c:v>
                      </c:pt>
                      <c:pt idx="2" formatCode="0%">
                        <c:v>0.23799999999999999</c:v>
                      </c:pt>
                      <c:pt idx="3" formatCode="0%">
                        <c:v>0.111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A-8079-4D98-BFF1-634E886A5754}"/>
                  </c:ext>
                </c:extLst>
              </c15:ser>
            </c15:filteredBarSeries>
            <c15:filteredBar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Sheet1!$F$1</c15:sqref>
                        </c15:formulaRef>
                      </c:ext>
                    </c:extLst>
                    <c:strCache>
                      <c:ptCount val="1"/>
                      <c:pt idx="0">
                        <c:v>Traditional Medicare without supplemental coverage</c:v>
                      </c:pt>
                    </c:strCache>
                  </c:strRef>
                </c:tx>
                <c:spPr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strCache>
                      <c:ptCount val="4"/>
                      <c:pt idx="0">
                        <c:v>All incomes</c:v>
                      </c:pt>
                      <c:pt idx="1">
                        <c:v>&lt;200% FPL</c:v>
                      </c:pt>
                      <c:pt idx="2">
                        <c:v>200%–399% FPL</c:v>
                      </c:pt>
                      <c:pt idx="3">
                        <c:v>400%+ FPL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Sheet1!$F$2:$F$5</c15:sqref>
                        </c15:formulaRef>
                      </c:ext>
                    </c:extLst>
                    <c:numCache>
                      <c:formatCode>General</c:formatCode>
                      <c:ptCount val="4"/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B-8079-4D98-BFF1-634E886A5754}"/>
                  </c:ext>
                </c:extLst>
              </c15:ser>
            </c15:filteredBarSeries>
          </c:ext>
        </c:extLst>
      </c:barChart>
      <c:catAx>
        <c:axId val="9642460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64243168"/>
        <c:crosses val="autoZero"/>
        <c:auto val="1"/>
        <c:lblAlgn val="ctr"/>
        <c:lblOffset val="100"/>
        <c:noMultiLvlLbl val="0"/>
      </c:catAx>
      <c:valAx>
        <c:axId val="964243168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9642460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6782118760640732"/>
          <c:y val="5.3337169129748438E-2"/>
          <c:w val="0.66435762478718541"/>
          <c:h val="7.07930176605876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0891110432400579E-4"/>
          <c:y val="0.14365827983530557"/>
          <c:w val="0.99980784331798567"/>
          <c:h val="0.74357764387425973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All Medicare beneficiaries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Delayed or did not get dental care</c:v>
                </c:pt>
                <c:pt idx="1">
                  <c:v>Did not fill a prescription</c:v>
                </c:pt>
                <c:pt idx="2">
                  <c:v>Skipped recommended test, treatment, or follow-up</c:v>
                </c:pt>
                <c:pt idx="3">
                  <c:v>Did not visit doctor or clinic for medical problem</c:v>
                </c:pt>
                <c:pt idx="4">
                  <c:v>Did not get needed specialist care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0.26979999999999998</c:v>
                </c:pt>
                <c:pt idx="1">
                  <c:v>0.13550000000000001</c:v>
                </c:pt>
                <c:pt idx="2">
                  <c:v>8.3000000000000004E-2</c:v>
                </c:pt>
                <c:pt idx="3">
                  <c:v>6.3200000000000006E-2</c:v>
                </c:pt>
                <c:pt idx="4">
                  <c:v>6.0299999999999999E-2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E2A-4100-B30F-E18C4B611542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Traditional Medicare</c:v>
                </c:pt>
              </c:strCache>
            </c:strRef>
          </c:tx>
          <c:spPr>
            <a:solidFill>
              <a:schemeClr val="tx2">
                <a:lumMod val="90000"/>
                <a:lumOff val="1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Delayed or did not get dental care</c:v>
                </c:pt>
                <c:pt idx="1">
                  <c:v>Did not fill a prescription</c:v>
                </c:pt>
                <c:pt idx="2">
                  <c:v>Skipped recommended test, treatment, or follow-up</c:v>
                </c:pt>
                <c:pt idx="3">
                  <c:v>Did not visit doctor or clinic for medical problem</c:v>
                </c:pt>
                <c:pt idx="4">
                  <c:v>Did not get needed specialist care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0.24</c:v>
                </c:pt>
                <c:pt idx="1">
                  <c:v>0.13900000000000001</c:v>
                </c:pt>
                <c:pt idx="2">
                  <c:v>7.6100000000000001E-2</c:v>
                </c:pt>
                <c:pt idx="3">
                  <c:v>5.8299999999999998E-2</c:v>
                </c:pt>
                <c:pt idx="4">
                  <c:v>5.6399999999999999E-2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E2A-4100-B30F-E18C4B611542}"/>
            </c:ext>
          </c:extLst>
        </c:ser>
        <c:ser>
          <c:idx val="0"/>
          <c:order val="2"/>
          <c:tx>
            <c:strRef>
              <c:f>Sheet1!$D$1</c:f>
              <c:strCache>
                <c:ptCount val="1"/>
                <c:pt idx="0">
                  <c:v>Medicare Advantage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Delayed or did not get dental care</c:v>
                </c:pt>
                <c:pt idx="1">
                  <c:v>Did not fill a prescription</c:v>
                </c:pt>
                <c:pt idx="2">
                  <c:v>Skipped recommended test, treatment, or follow-up</c:v>
                </c:pt>
                <c:pt idx="3">
                  <c:v>Did not visit doctor or clinic for medical problem</c:v>
                </c:pt>
                <c:pt idx="4">
                  <c:v>Did not get needed specialist care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0.29520000000000002</c:v>
                </c:pt>
                <c:pt idx="1">
                  <c:v>0.13250000000000001</c:v>
                </c:pt>
                <c:pt idx="2">
                  <c:v>8.8999999999999996E-2</c:v>
                </c:pt>
                <c:pt idx="3">
                  <c:v>6.7400000000000002E-2</c:v>
                </c:pt>
                <c:pt idx="4">
                  <c:v>6.3700000000000007E-2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CB4-4258-BDC2-07B7A6A40515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82"/>
        <c:axId val="-997512720"/>
        <c:axId val="-997645680"/>
      </c:barChart>
      <c:catAx>
        <c:axId val="-99751272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997645680"/>
        <c:crosses val="autoZero"/>
        <c:auto val="1"/>
        <c:lblAlgn val="ctr"/>
        <c:lblOffset val="100"/>
        <c:noMultiLvlLbl val="0"/>
      </c:catAx>
      <c:valAx>
        <c:axId val="-997645680"/>
        <c:scaling>
          <c:orientation val="minMax"/>
          <c:max val="0.4"/>
          <c:min val="0"/>
        </c:scaling>
        <c:delete val="1"/>
        <c:axPos val="l"/>
        <c:numFmt formatCode="0%" sourceLinked="1"/>
        <c:majorTickMark val="out"/>
        <c:minorTickMark val="none"/>
        <c:tickLblPos val="nextTo"/>
        <c:crossAx val="-997512720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t"/>
      <c:layout>
        <c:manualLayout>
          <c:xMode val="edge"/>
          <c:yMode val="edge"/>
          <c:x val="0.17431356154152508"/>
          <c:y val="6.7665392811155902E-3"/>
          <c:w val="0.64672272984790269"/>
          <c:h val="0.1401989426103635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4201008035317554E-2"/>
          <c:y val="0.14365827983530557"/>
          <c:w val="0.95729233876120434"/>
          <c:h val="0.74357764387425973"/>
        </c:manualLayout>
      </c:layout>
      <c:barChart>
        <c:barDir val="col"/>
        <c:grouping val="clustered"/>
        <c:varyColors val="0"/>
        <c:ser>
          <c:idx val="2"/>
          <c:order val="0"/>
          <c:tx>
            <c:strRef>
              <c:f>Sheet1!$B$1</c:f>
              <c:strCache>
                <c:ptCount val="1"/>
                <c:pt idx="0">
                  <c:v>All Medicare beneficiaries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All incomes</c:v>
                </c:pt>
                <c:pt idx="1">
                  <c:v>&lt;200% FPL</c:v>
                </c:pt>
                <c:pt idx="2">
                  <c:v>200%–399% FPL</c:v>
                </c:pt>
                <c:pt idx="3">
                  <c:v>400%+ FPL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0.38</c:v>
                </c:pt>
                <c:pt idx="1">
                  <c:v>0.5</c:v>
                </c:pt>
                <c:pt idx="2">
                  <c:v>0.43</c:v>
                </c:pt>
                <c:pt idx="3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E2A-4100-B30F-E18C4B61154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Traditional Medicare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All incomes</c:v>
                </c:pt>
                <c:pt idx="1">
                  <c:v>&lt;200% FPL</c:v>
                </c:pt>
                <c:pt idx="2">
                  <c:v>200%–399% FPL</c:v>
                </c:pt>
                <c:pt idx="3">
                  <c:v>400%+ FPL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0.35</c:v>
                </c:pt>
                <c:pt idx="1">
                  <c:v>0.44</c:v>
                </c:pt>
                <c:pt idx="2">
                  <c:v>0.46</c:v>
                </c:pt>
                <c:pt idx="3">
                  <c:v>0.19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E2A-4100-B30F-E18C4B611542}"/>
            </c:ext>
          </c:extLst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Medicare Advantage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All incomes</c:v>
                </c:pt>
                <c:pt idx="1">
                  <c:v>&lt;200% FPL</c:v>
                </c:pt>
                <c:pt idx="2">
                  <c:v>200%–399% FPL</c:v>
                </c:pt>
                <c:pt idx="3">
                  <c:v>400%+ FPL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0.41</c:v>
                </c:pt>
                <c:pt idx="1">
                  <c:v>0.53</c:v>
                </c:pt>
                <c:pt idx="2">
                  <c:v>0.4</c:v>
                </c:pt>
                <c:pt idx="3">
                  <c:v>0.21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E2A-4100-B30F-E18C4B61154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-997512720"/>
        <c:axId val="-997645680"/>
        <c:extLst>
          <c:ext xmlns:c15="http://schemas.microsoft.com/office/drawing/2012/chart" uri="{02D57815-91ED-43cb-92C2-25804820EDAC}">
            <c15:filteredBarSeries>
              <c15:ser>
                <c:idx val="0"/>
                <c:order val="3"/>
                <c:tx>
                  <c:strRef>
                    <c:extLst>
                      <c:ext uri="{02D57815-91ED-43cb-92C2-25804820EDAC}">
                        <c15:formulaRef>
                          <c15:sqref>Sheet1!$E$1</c15:sqref>
                        </c15:formulaRef>
                      </c:ext>
                    </c:extLst>
                    <c:strCache>
                      <c:ptCount val="1"/>
                      <c:pt idx="0">
                        <c:v>Traditional Medicare with supplemental coverage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strCache>
                      <c:ptCount val="4"/>
                      <c:pt idx="0">
                        <c:v>All incomes</c:v>
                      </c:pt>
                      <c:pt idx="1">
                        <c:v>&lt;200% FPL</c:v>
                      </c:pt>
                      <c:pt idx="2">
                        <c:v>200%–399% FPL</c:v>
                      </c:pt>
                      <c:pt idx="3">
                        <c:v>400%+ FPL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Sheet1!$E$2:$E$5</c15:sqref>
                        </c15:formulaRef>
                      </c:ext>
                    </c:extLst>
                    <c:numCache>
                      <c:formatCode>0%</c:formatCode>
                      <c:ptCount val="4"/>
                      <c:pt idx="0">
                        <c:v>0.183</c:v>
                      </c:pt>
                      <c:pt idx="1">
                        <c:v>0.2208</c:v>
                      </c:pt>
                      <c:pt idx="2">
                        <c:v>0.2606</c:v>
                      </c:pt>
                      <c:pt idx="3">
                        <c:v>0.1031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0-D0E5-4F1C-AF25-E43FDC7F836F}"/>
                  </c:ext>
                </c:extLst>
              </c15:ser>
            </c15:filteredBarSeries>
            <c15:filteredBar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Sheet1!$F$1</c15:sqref>
                        </c15:formulaRef>
                      </c:ext>
                    </c:extLst>
                    <c:strCache>
                      <c:ptCount val="1"/>
                      <c:pt idx="0">
                        <c:v>Traditional Medicare without supplemental coverage</c:v>
                      </c:pt>
                    </c:strCache>
                  </c:strRef>
                </c:tx>
                <c:spPr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Sheet1!$F$2:$F$5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 formatCode="0%">
                        <c:v>0.25600000000000001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0-1E06-4DDF-BDA9-9CD13569A69F}"/>
                  </c:ext>
                </c:extLst>
              </c15:ser>
            </c15:filteredBarSeries>
          </c:ext>
        </c:extLst>
      </c:barChart>
      <c:catAx>
        <c:axId val="-99751272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997645680"/>
        <c:crosses val="autoZero"/>
        <c:auto val="1"/>
        <c:lblAlgn val="ctr"/>
        <c:lblOffset val="100"/>
        <c:noMultiLvlLbl val="0"/>
      </c:catAx>
      <c:valAx>
        <c:axId val="-997645680"/>
        <c:scaling>
          <c:orientation val="minMax"/>
          <c:max val="0.60000000000000009"/>
          <c:min val="0"/>
        </c:scaling>
        <c:delete val="1"/>
        <c:axPos val="l"/>
        <c:numFmt formatCode="0%" sourceLinked="1"/>
        <c:majorTickMark val="out"/>
        <c:minorTickMark val="none"/>
        <c:tickLblPos val="nextTo"/>
        <c:crossAx val="-997512720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just"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.13377969552037999"/>
          <c:w val="1"/>
          <c:h val="0.77321342132226223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All Medicare beneficiaries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All incomes</c:v>
                </c:pt>
                <c:pt idx="1">
                  <c:v>&lt;200% FPL</c:v>
                </c:pt>
                <c:pt idx="2">
                  <c:v>200%–399% FPL</c:v>
                </c:pt>
                <c:pt idx="3">
                  <c:v>400%+ FPL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0.1794</c:v>
                </c:pt>
                <c:pt idx="1">
                  <c:v>0.2336</c:v>
                </c:pt>
                <c:pt idx="2">
                  <c:v>0.21779999999999999</c:v>
                </c:pt>
                <c:pt idx="3">
                  <c:v>7.5700000000000003E-2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E2A-4100-B30F-E18C4B611542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Traditional Medicare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All incomes</c:v>
                </c:pt>
                <c:pt idx="1">
                  <c:v>&lt;200% FPL</c:v>
                </c:pt>
                <c:pt idx="2">
                  <c:v>200%–399% FPL</c:v>
                </c:pt>
                <c:pt idx="3">
                  <c:v>400%+ FPL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0.14399999999999999</c:v>
                </c:pt>
                <c:pt idx="1">
                  <c:v>0.21210000000000001</c:v>
                </c:pt>
                <c:pt idx="2">
                  <c:v>0.1618</c:v>
                </c:pt>
                <c:pt idx="3">
                  <c:v>7.7399999999999997E-2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E2A-4100-B30F-E18C4B611542}"/>
            </c:ext>
          </c:extLst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Medicare Advantage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All incomes</c:v>
                </c:pt>
                <c:pt idx="1">
                  <c:v>&lt;200% FPL</c:v>
                </c:pt>
                <c:pt idx="2">
                  <c:v>200%–399% FPL</c:v>
                </c:pt>
                <c:pt idx="3">
                  <c:v>400%+ FPL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0.20949999999999999</c:v>
                </c:pt>
                <c:pt idx="1">
                  <c:v>0.24590000000000001</c:v>
                </c:pt>
                <c:pt idx="2">
                  <c:v>0.26690000000000003</c:v>
                </c:pt>
                <c:pt idx="3">
                  <c:v>7.3499999999999996E-2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E2A-4100-B30F-E18C4B61154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-997512720"/>
        <c:axId val="-997645680"/>
        <c:extLst>
          <c:ext xmlns:c15="http://schemas.microsoft.com/office/drawing/2012/chart" uri="{02D57815-91ED-43cb-92C2-25804820EDAC}">
            <c15:filteredBarSeries>
              <c15:ser>
                <c:idx val="0"/>
                <c:order val="3"/>
                <c:tx>
                  <c:strRef>
                    <c:extLst>
                      <c:ext uri="{02D57815-91ED-43cb-92C2-25804820EDAC}">
                        <c15:formulaRef>
                          <c15:sqref>Sheet1!$E$1</c15:sqref>
                        </c15:formulaRef>
                      </c:ext>
                    </c:extLst>
                    <c:strCache>
                      <c:ptCount val="1"/>
                      <c:pt idx="0">
                        <c:v>Traditional Medicare with supplemental coverage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strCache>
                      <c:ptCount val="4"/>
                      <c:pt idx="0">
                        <c:v>All incomes</c:v>
                      </c:pt>
                      <c:pt idx="1">
                        <c:v>&lt;200% FPL</c:v>
                      </c:pt>
                      <c:pt idx="2">
                        <c:v>200%–399% FPL</c:v>
                      </c:pt>
                      <c:pt idx="3">
                        <c:v>400%+ FPL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Sheet1!$E$2:$E$5</c15:sqref>
                        </c15:formulaRef>
                      </c:ext>
                    </c:extLst>
                    <c:numCache>
                      <c:formatCode>0%</c:formatCode>
                      <c:ptCount val="4"/>
                      <c:pt idx="0">
                        <c:v>0.11700000000000001</c:v>
                      </c:pt>
                      <c:pt idx="1">
                        <c:v>0.188</c:v>
                      </c:pt>
                      <c:pt idx="2">
                        <c:v>0.1147</c:v>
                      </c:pt>
                      <c:pt idx="3">
                        <c:v>7.5700000000000003E-2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0-BA36-400E-9B4B-326A8AA742E2}"/>
                  </c:ext>
                </c:extLst>
              </c15:ser>
            </c15:filteredBarSeries>
            <c15:filteredBar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Sheet1!$F$1</c15:sqref>
                        </c15:formulaRef>
                      </c:ext>
                    </c:extLst>
                    <c:strCache>
                      <c:ptCount val="1"/>
                      <c:pt idx="0">
                        <c:v>Traditional Medicare without supplemental coverage</c:v>
                      </c:pt>
                    </c:strCache>
                  </c:strRef>
                </c:tx>
                <c:spPr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Sheet1!$F$2:$F$5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 formatCode="0%">
                        <c:v>0.30109999999999998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0-66E8-40C4-A977-7923F058A783}"/>
                  </c:ext>
                </c:extLst>
              </c15:ser>
            </c15:filteredBarSeries>
          </c:ext>
        </c:extLst>
      </c:barChart>
      <c:catAx>
        <c:axId val="-99751272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997645680"/>
        <c:crosses val="autoZero"/>
        <c:auto val="1"/>
        <c:lblAlgn val="ctr"/>
        <c:lblOffset val="100"/>
        <c:noMultiLvlLbl val="0"/>
      </c:catAx>
      <c:valAx>
        <c:axId val="-997645680"/>
        <c:scaling>
          <c:orientation val="minMax"/>
          <c:max val="0.4"/>
          <c:min val="0"/>
        </c:scaling>
        <c:delete val="1"/>
        <c:axPos val="l"/>
        <c:numFmt formatCode="0%" sourceLinked="1"/>
        <c:majorTickMark val="out"/>
        <c:minorTickMark val="none"/>
        <c:tickLblPos val="nextTo"/>
        <c:crossAx val="-997512720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t"/>
      <c:layout>
        <c:manualLayout>
          <c:xMode val="edge"/>
          <c:yMode val="edge"/>
          <c:x val="0.16689577798739197"/>
          <c:y val="5.6913981068390622E-2"/>
          <c:w val="0.66620833243596977"/>
          <c:h val="6.788132367315820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All Medicare beneficiaries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Unable to pay for 
basic necessities like 
food, heat, or rent</c:v>
                </c:pt>
                <c:pt idx="1">
                  <c:v>Used up all of savings</c:v>
                </c:pt>
                <c:pt idx="2">
                  <c:v>Took on credit card debt</c:v>
                </c:pt>
                <c:pt idx="3">
                  <c:v>Received lower credit rating</c:v>
                </c:pt>
              </c:strCache>
              <c:extLst/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0.17710000000000001</c:v>
                </c:pt>
                <c:pt idx="1">
                  <c:v>0.28249999999999997</c:v>
                </c:pt>
                <c:pt idx="2">
                  <c:v>0.3296</c:v>
                </c:pt>
                <c:pt idx="3">
                  <c:v>0.27739999999999998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2A22-42B9-9D0B-8F63FEFAADC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Traditional Medicare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Unable to pay for 
basic necessities like 
food, heat, or rent</c:v>
                </c:pt>
                <c:pt idx="1">
                  <c:v>Used up all of savings</c:v>
                </c:pt>
                <c:pt idx="2">
                  <c:v>Took on credit card debt</c:v>
                </c:pt>
                <c:pt idx="3">
                  <c:v>Received lower credit rating</c:v>
                </c:pt>
              </c:strCache>
              <c:extLst/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0.18890000000000001</c:v>
                </c:pt>
                <c:pt idx="1">
                  <c:v>0.2409</c:v>
                </c:pt>
                <c:pt idx="2">
                  <c:v>0.40060000000000001</c:v>
                </c:pt>
                <c:pt idx="3">
                  <c:v>0.27589999999999998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2A22-42B9-9D0B-8F63FEFAADC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Medicare Advantage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Unable to pay for 
basic necessities like 
food, heat, or rent</c:v>
                </c:pt>
                <c:pt idx="1">
                  <c:v>Used up all of savings</c:v>
                </c:pt>
                <c:pt idx="2">
                  <c:v>Took on credit card debt</c:v>
                </c:pt>
                <c:pt idx="3">
                  <c:v>Received lower credit rating</c:v>
                </c:pt>
              </c:strCache>
              <c:extLst/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0.17030000000000001</c:v>
                </c:pt>
                <c:pt idx="1">
                  <c:v>0.30680000000000002</c:v>
                </c:pt>
                <c:pt idx="2">
                  <c:v>0.28799999999999998</c:v>
                </c:pt>
                <c:pt idx="3">
                  <c:v>0.27829999999999999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42D2-499B-8C5B-FD760E581F1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21"/>
        <c:axId val="2113386079"/>
        <c:axId val="2113373599"/>
      </c:barChart>
      <c:catAx>
        <c:axId val="21133860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3373599"/>
        <c:crosses val="autoZero"/>
        <c:auto val="1"/>
        <c:lblAlgn val="ctr"/>
        <c:lblOffset val="100"/>
        <c:noMultiLvlLbl val="0"/>
      </c:catAx>
      <c:valAx>
        <c:axId val="2113373599"/>
        <c:scaling>
          <c:orientation val="minMax"/>
          <c:max val="0.5"/>
        </c:scaling>
        <c:delete val="1"/>
        <c:axPos val="l"/>
        <c:numFmt formatCode="0%" sourceLinked="1"/>
        <c:majorTickMark val="out"/>
        <c:minorTickMark val="none"/>
        <c:tickLblPos val="nextTo"/>
        <c:crossAx val="21133860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6782118760640732"/>
          <c:y val="5.505377089882596E-2"/>
          <c:w val="0.66435762478718541"/>
          <c:h val="7.307141790824389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9">
  <a:schemeClr val="accent6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b="1">
              <a:latin typeface="Suisse Int'l Bold" panose="020B0804000000000000" pitchFamily="34" charset="77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75CA9-D3DC-4CC4-B26F-4572B05774CA}" type="datetimeFigureOut">
              <a:rPr lang="en-US" b="1" smtClean="0">
                <a:latin typeface="Suisse Int'l Bold" panose="020B0804000000000000" pitchFamily="34" charset="77"/>
              </a:rPr>
              <a:t>9/18/2023</a:t>
            </a:fld>
            <a:endParaRPr lang="en-US" b="1">
              <a:latin typeface="Suisse Int'l Bold" panose="020B0804000000000000" pitchFamily="34" charset="77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b="1">
              <a:latin typeface="Suisse Int'l Bold" panose="020B0804000000000000" pitchFamily="34" charset="77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2E6626-612B-455B-9FD1-DD7A1306BEA5}" type="slidenum">
              <a:rPr lang="en-US" b="1" smtClean="0">
                <a:latin typeface="Suisse Int'l Bold" panose="020B0804000000000000" pitchFamily="34" charset="77"/>
              </a:rPr>
              <a:t>‹#›</a:t>
            </a:fld>
            <a:endParaRPr lang="en-US" b="1">
              <a:latin typeface="Suisse Int'l Bold" panose="020B0804000000000000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577551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1" i="0">
                <a:latin typeface="Suisse Int'l Bold" panose="020B0804000000000000" pitchFamily="34" charset="77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1" i="0">
                <a:latin typeface="Suisse Int'l Bold" panose="020B0804000000000000" pitchFamily="34" charset="77"/>
              </a:defRPr>
            </a:lvl1pPr>
          </a:lstStyle>
          <a:p>
            <a:fld id="{03A1D146-B4E0-1741-B9EE-9789392EFCC4}" type="datetimeFigureOut">
              <a:rPr lang="en-US" smtClean="0"/>
              <a:pPr/>
              <a:t>9/18/2023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1" i="0">
                <a:latin typeface="Suisse Int'l Bold" panose="020B0804000000000000" pitchFamily="34" charset="77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1" i="0">
                <a:latin typeface="Suisse Int'l Bold" panose="020B0804000000000000" pitchFamily="34" charset="77"/>
              </a:defRPr>
            </a:lvl1pPr>
          </a:lstStyle>
          <a:p>
            <a:fld id="{97863621-2E60-B848-8968-B0341E26A3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1pPr>
    <a:lvl2pPr marL="609585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2pPr>
    <a:lvl3pPr marL="1219170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3pPr>
    <a:lvl4pPr marL="1828754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4pPr>
    <a:lvl5pPr marL="2438339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5pPr>
    <a:lvl6pPr marL="304792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7714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6790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1217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8652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9657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9711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7363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719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26099/ptam-tw11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raph Layout: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5FEA9BB7-F188-5443-B4C2-E09C82B82C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7751476" y="6394514"/>
            <a:ext cx="1321024" cy="418861"/>
          </a:xfrm>
          <a:prstGeom prst="rect">
            <a:avLst/>
          </a:prstGeom>
        </p:spPr>
      </p:pic>
      <p:sp>
        <p:nvSpPr>
          <p:cNvPr id="2" name="TextBox 1"/>
          <p:cNvSpPr txBox="1"/>
          <p:nvPr userDrawn="1"/>
        </p:nvSpPr>
        <p:spPr>
          <a:xfrm>
            <a:off x="71499" y="6394513"/>
            <a:ext cx="7128793" cy="41886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i="0">
                <a:latin typeface="Arial" panose="020B0604020202020204" pitchFamily="34" charset="0"/>
                <a:cs typeface="Arial" panose="020B0604020202020204" pitchFamily="34" charset="0"/>
              </a:rPr>
              <a:t>Source: Faith Leonard et al., </a:t>
            </a:r>
            <a:r>
              <a:rPr lang="en-US" sz="800" b="0" i="1">
                <a:latin typeface="Arial" panose="020B0604020202020204" pitchFamily="34" charset="0"/>
                <a:cs typeface="Arial" panose="020B0604020202020204" pitchFamily="34" charset="0"/>
              </a:rPr>
              <a:t>Medicare’s Affordability Problem: A Look at the Cost Burdens Faced by Older Enrollees — Findings from the Commonwealth Fund Biennial Health Insurance Survey, 2022</a:t>
            </a:r>
            <a:r>
              <a:rPr lang="en-US" sz="800" b="0" i="0">
                <a:latin typeface="Arial" panose="020B0604020202020204" pitchFamily="34" charset="0"/>
                <a:cs typeface="Arial" panose="020B0604020202020204" pitchFamily="34" charset="0"/>
              </a:rPr>
              <a:t> (Commonwealth Fund, Sept. 2023). </a:t>
            </a:r>
            <a:r>
              <a:rPr lang="en-US" sz="800" b="0" i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https://doi.org/10.26099/ptam-tw11</a:t>
            </a:r>
            <a:endParaRPr lang="en-US" sz="800" b="0" i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itle 1"/>
          <p:cNvSpPr>
            <a:spLocks noGrp="1"/>
          </p:cNvSpPr>
          <p:nvPr>
            <p:ph type="ctrTitle" hasCustomPrompt="1"/>
          </p:nvPr>
        </p:nvSpPr>
        <p:spPr>
          <a:xfrm>
            <a:off x="71499" y="260648"/>
            <a:ext cx="8961120" cy="75608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10000"/>
              </a:lnSpc>
              <a:defRPr sz="2000" b="0" i="0" spc="-50" baseline="0">
                <a:solidFill>
                  <a:schemeClr val="tx1"/>
                </a:solidFill>
                <a:effectLst/>
                <a:latin typeface="Georgia" panose="020405020504050203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71438" y="1344918"/>
            <a:ext cx="8961120" cy="4265828"/>
          </a:xfrm>
        </p:spPr>
        <p:txBody>
          <a:bodyPr>
            <a:normAutofit/>
          </a:bodyPr>
          <a:lstStyle>
            <a:lvl1pPr marL="0" indent="0">
              <a:buNone/>
              <a:defRPr sz="1300" b="0" i="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/>
          </a:p>
        </p:txBody>
      </p:sp>
      <p:cxnSp>
        <p:nvCxnSpPr>
          <p:cNvPr id="61" name="Straight Connector 60"/>
          <p:cNvCxnSpPr>
            <a:cxnSpLocks/>
          </p:cNvCxnSpPr>
          <p:nvPr userDrawn="1"/>
        </p:nvCxnSpPr>
        <p:spPr>
          <a:xfrm flipH="1">
            <a:off x="71499" y="6345324"/>
            <a:ext cx="8961120" cy="0"/>
          </a:xfrm>
          <a:prstGeom prst="line">
            <a:avLst/>
          </a:prstGeom>
          <a:ln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499" y="44624"/>
            <a:ext cx="8961120" cy="188341"/>
          </a:xfrm>
        </p:spPr>
        <p:txBody>
          <a:bodyPr anchor="b" anchorCtr="0">
            <a:noAutofit/>
          </a:bodyPr>
          <a:lstStyle>
            <a:lvl1pPr marL="0" indent="0">
              <a:buNone/>
              <a:defRPr sz="1000" b="1" i="0">
                <a:latin typeface="+mj-lt"/>
              </a:defRPr>
            </a:lvl1pPr>
            <a:lvl2pPr marL="171446" indent="0">
              <a:buNone/>
              <a:defRPr sz="1200"/>
            </a:lvl2pPr>
            <a:lvl3pPr marL="344479" indent="0">
              <a:buNone/>
              <a:defRPr sz="1200"/>
            </a:lvl3pPr>
            <a:lvl4pPr marL="515925" indent="0">
              <a:buNone/>
              <a:defRPr sz="1200"/>
            </a:lvl4pPr>
            <a:lvl5pPr marL="687371" indent="0">
              <a:buNone/>
              <a:defRPr sz="1200"/>
            </a:lvl5pPr>
          </a:lstStyle>
          <a:p>
            <a:pPr lvl="0"/>
            <a:r>
              <a:rPr lang="en-US"/>
              <a:t>EXHIBIT #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71499" y="5739484"/>
            <a:ext cx="8961120" cy="453602"/>
          </a:xfrm>
        </p:spPr>
        <p:txBody>
          <a:bodyPr anchor="b" anchorCtr="0">
            <a:noAutofit/>
          </a:bodyPr>
          <a:lstStyle>
            <a:lvl1pPr marL="0" indent="0">
              <a:buNone/>
              <a:defRPr sz="800" b="0" i="0">
                <a:solidFill>
                  <a:schemeClr val="tx1"/>
                </a:solidFill>
                <a:latin typeface="+mn-lt"/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Notes &amp; Data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8DCAC2DF-428F-0247-A8CB-28A251E9B33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438" y="1044415"/>
            <a:ext cx="8961120" cy="25131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100" b="0" i="0">
                <a:solidFill>
                  <a:schemeClr val="tx1"/>
                </a:solidFill>
                <a:latin typeface="Suisse Int'l Italic" panose="020B0804000000000000" pitchFamily="34" charset="77"/>
              </a:defRPr>
            </a:lvl1pPr>
            <a:lvl2pPr marL="128584" indent="0">
              <a:buNone/>
              <a:defRPr/>
            </a:lvl2pPr>
            <a:lvl3pPr marL="258359" indent="0">
              <a:buNone/>
              <a:defRPr/>
            </a:lvl3pPr>
            <a:lvl4pPr marL="386943" indent="0">
              <a:buNone/>
              <a:defRPr/>
            </a:lvl4pPr>
            <a:lvl5pPr marL="515528" indent="0">
              <a:buNone/>
              <a:defRPr/>
            </a:lvl5pPr>
          </a:lstStyle>
          <a:p>
            <a:pPr lvl="0"/>
            <a:r>
              <a:rPr lang="en-US"/>
              <a:t>Axis Title</a:t>
            </a:r>
          </a:p>
        </p:txBody>
      </p:sp>
    </p:spTree>
    <p:extLst>
      <p:ext uri="{BB962C8B-B14F-4D97-AF65-F5344CB8AC3E}">
        <p14:creationId xmlns:p14="http://schemas.microsoft.com/office/powerpoint/2010/main" val="1186787598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1647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5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3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39821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1" r:id="rId2"/>
  </p:sldLayoutIdLst>
  <p:txStyles>
    <p:titleStyle>
      <a:lvl1pPr algn="l" defTabSz="685784" rtl="0" eaLnBrk="1" latinLnBrk="0" hangingPunct="1">
        <a:lnSpc>
          <a:spcPct val="86000"/>
        </a:lnSpc>
        <a:spcBef>
          <a:spcPct val="0"/>
        </a:spcBef>
        <a:buNone/>
        <a:defRPr sz="1800" b="0" i="0" kern="800" spc="-30">
          <a:solidFill>
            <a:schemeClr val="tx1"/>
          </a:solidFill>
          <a:latin typeface="Suisse Int'l" panose="020B0804000000000000" pitchFamily="34" charset="77"/>
          <a:ea typeface="+mj-ea"/>
          <a:cs typeface="+mj-cs"/>
        </a:defRPr>
      </a:lvl1pPr>
    </p:titleStyle>
    <p:bodyStyle>
      <a:lvl1pPr marL="128585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125" b="0" i="0" kern="800" spc="-8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1pPr>
      <a:lvl2pPr marL="258360" indent="-129776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2pPr>
      <a:lvl3pPr marL="386944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3pPr>
      <a:lvl4pPr marL="515528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4pPr>
      <a:lvl5pPr marL="644113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5pPr>
      <a:lvl6pPr marL="1885903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4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6ED1F8E3-9059-D657-9DF4-E35546709377}"/>
              </a:ext>
            </a:extLst>
          </p:cNvPr>
          <p:cNvSpPr/>
          <p:nvPr/>
        </p:nvSpPr>
        <p:spPr>
          <a:xfrm>
            <a:off x="1938779" y="1585770"/>
            <a:ext cx="5330952" cy="3803904"/>
          </a:xfrm>
          <a:prstGeom prst="roundRect">
            <a:avLst>
              <a:gd name="adj" fmla="val 1812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" name="Chart Placeholder 8">
            <a:extLst>
              <a:ext uri="{FF2B5EF4-FFF2-40B4-BE49-F238E27FC236}">
                <a16:creationId xmlns:a16="http://schemas.microsoft.com/office/drawing/2014/main" id="{A40B0EF6-5C39-4E3D-A2AB-A0706412DB13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410033313"/>
              </p:ext>
            </p:extLst>
          </p:nvPr>
        </p:nvGraphicFramePr>
        <p:xfrm>
          <a:off x="73152" y="1139579"/>
          <a:ext cx="8961437" cy="41158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0BFD53-6CBA-930E-2184-222820442AE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73152"/>
            <a:ext cx="8961120" cy="182880"/>
          </a:xfrm>
        </p:spPr>
        <p:txBody>
          <a:bodyPr/>
          <a:lstStyle/>
          <a:p>
            <a:r>
              <a:rPr lang="en-US"/>
              <a:t>EXHIBIT 1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5F7356-6C42-6AAD-7DEA-18314F4A8388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3152" y="5715000"/>
            <a:ext cx="8961120" cy="453602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dirty="0"/>
              <a:t>Base: Adults age 65+ with Medicare coverage who were insured all year.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dirty="0"/>
              <a:t>Notes: Coverage type given at time of survey. FPL = federal poverty level; annual income of $</a:t>
            </a:r>
            <a:r>
              <a:rPr lang="en-US"/>
              <a:t>13,590</a:t>
            </a:r>
            <a:r>
              <a:rPr lang="en-US" dirty="0"/>
              <a:t> for </a:t>
            </a:r>
            <a:r>
              <a:rPr lang="en-US"/>
              <a:t>an</a:t>
            </a:r>
            <a:r>
              <a:rPr lang="en-US" dirty="0"/>
              <a:t> </a:t>
            </a:r>
            <a:r>
              <a:rPr lang="en-US"/>
              <a:t>individual in 2022</a:t>
            </a:r>
            <a:r>
              <a:rPr lang="en-US" dirty="0"/>
              <a:t>. Medicare excludes those beneficiaries who indicated they were also working full time and had employer-sponsored insurance (ESI). “Traditional Medicare with supplemental coverage” refers to respondents who did not have Medicare Advantage and met one of the following criteria: dually eligible for Medicare and Medicaid; had Medicare and ESI but were unemployed or working part time; or had Medicare and had another type of coverage, such as Medigap. “Traditional Medicare, total” combines respondents in the two traditional Medicare subcategories.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dirty="0"/>
              <a:t>Data: Commonwealth Fund Biennial Health Insurance Survey (2022).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29F9755-F528-AA6F-4808-FBCF9830F080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1438" y="1051560"/>
            <a:ext cx="8961120" cy="228600"/>
          </a:xfrm>
        </p:spPr>
        <p:txBody>
          <a:bodyPr anchor="t" anchorCtr="0">
            <a:noAutofit/>
          </a:bodyPr>
          <a:lstStyle/>
          <a:p>
            <a:r>
              <a:rPr lang="en-US" sz="1200" i="1">
                <a:latin typeface="+mn-lt"/>
              </a:rPr>
              <a:t>Percentage of adults age 65+ with Medicare coverage, by income and coverage type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10C3D2-1CFE-DB32-F57B-E932E94652D8}"/>
              </a:ext>
            </a:extLst>
          </p:cNvPr>
          <p:cNvSpPr txBox="1"/>
          <p:nvPr/>
        </p:nvSpPr>
        <p:spPr>
          <a:xfrm>
            <a:off x="663066" y="5015642"/>
            <a:ext cx="685800" cy="1828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sz="1200"/>
              <a:t>n=1,526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CA7F540-C4AA-E0C1-5B1E-B8E69ABD864F}"/>
              </a:ext>
            </a:extLst>
          </p:cNvPr>
          <p:cNvSpPr txBox="1"/>
          <p:nvPr/>
        </p:nvSpPr>
        <p:spPr>
          <a:xfrm>
            <a:off x="7796714" y="5015642"/>
            <a:ext cx="685800" cy="1828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sz="1200"/>
              <a:t>n=804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9E6B62D-2831-6F66-CE08-36C5D7C52896}"/>
              </a:ext>
            </a:extLst>
          </p:cNvPr>
          <p:cNvSpPr txBox="1"/>
          <p:nvPr/>
        </p:nvSpPr>
        <p:spPr>
          <a:xfrm>
            <a:off x="2444960" y="5015642"/>
            <a:ext cx="685800" cy="1828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sz="1200"/>
              <a:t>n=722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9BC38AF-5CFB-A589-6F81-894E42E6DDC7}"/>
              </a:ext>
            </a:extLst>
          </p:cNvPr>
          <p:cNvSpPr txBox="1"/>
          <p:nvPr/>
        </p:nvSpPr>
        <p:spPr>
          <a:xfrm>
            <a:off x="6016384" y="5190142"/>
            <a:ext cx="685800" cy="1828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sz="1200"/>
              <a:t>n=611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8238947-0C84-721D-A3F9-B81F8886A17D}"/>
              </a:ext>
            </a:extLst>
          </p:cNvPr>
          <p:cNvSpPr txBox="1"/>
          <p:nvPr/>
        </p:nvSpPr>
        <p:spPr>
          <a:xfrm>
            <a:off x="4233954" y="5015642"/>
            <a:ext cx="685800" cy="1828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sz="1200"/>
              <a:t>n=111</a:t>
            </a:r>
          </a:p>
        </p:txBody>
      </p:sp>
      <p:sp>
        <p:nvSpPr>
          <p:cNvPr id="14" name="Title 13">
            <a:extLst>
              <a:ext uri="{FF2B5EF4-FFF2-40B4-BE49-F238E27FC236}">
                <a16:creationId xmlns:a16="http://schemas.microsoft.com/office/drawing/2014/main" id="{519C6142-2152-783A-C227-953CB4AB28D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More than one in three older adults with Medicare coverage reported incomes below 200 percent of the federal poverty level.</a:t>
            </a:r>
          </a:p>
        </p:txBody>
      </p:sp>
    </p:spTree>
    <p:extLst>
      <p:ext uri="{BB962C8B-B14F-4D97-AF65-F5344CB8AC3E}">
        <p14:creationId xmlns:p14="http://schemas.microsoft.com/office/powerpoint/2010/main" val="853061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49E46BD8-6340-DF84-85B8-1D9D86CFCA74}"/>
              </a:ext>
            </a:extLst>
          </p:cNvPr>
          <p:cNvSpPr/>
          <p:nvPr/>
        </p:nvSpPr>
        <p:spPr>
          <a:xfrm>
            <a:off x="73152" y="3036815"/>
            <a:ext cx="6720840" cy="1536192"/>
          </a:xfrm>
          <a:prstGeom prst="roundRect">
            <a:avLst>
              <a:gd name="adj" fmla="val 4628"/>
            </a:avLst>
          </a:prstGeom>
          <a:solidFill>
            <a:schemeClr val="accent4">
              <a:lumMod val="20000"/>
              <a:lumOff val="8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6" name="Chart Placeholder 15">
            <a:extLst>
              <a:ext uri="{FF2B5EF4-FFF2-40B4-BE49-F238E27FC236}">
                <a16:creationId xmlns:a16="http://schemas.microsoft.com/office/drawing/2014/main" id="{47C8DEC3-B88A-C1DB-F050-308973B8BF95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51033960"/>
              </p:ext>
            </p:extLst>
          </p:nvPr>
        </p:nvGraphicFramePr>
        <p:xfrm>
          <a:off x="71438" y="1344613"/>
          <a:ext cx="8961437" cy="38766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4F865F3D-ABB0-9F45-98FD-D3809E5842F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About one in five older adults with Medicare coverage reported high health care costs in the past year that make them underinsured.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97AB39-EBAC-BB4E-855E-9F546022EA1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73152"/>
            <a:ext cx="8961120" cy="182880"/>
          </a:xfrm>
        </p:spPr>
        <p:txBody>
          <a:bodyPr/>
          <a:lstStyle/>
          <a:p>
            <a:r>
              <a:rPr lang="en-US"/>
              <a:t>EXHIBIT 2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E02FBB-0518-5843-8619-CB7C01F1B98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38" y="5715000"/>
            <a:ext cx="8961120" cy="453602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dirty="0"/>
              <a:t>Base: Adults age 65+ with Medicare coverage who were insured all year.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dirty="0"/>
              <a:t>Notes: Coverage type given at time of survey. “Underinsured” refers to adults who were insured all year but experienced one of following: out-of-pocket costs, excluding premiums, equaled 10 percent or more of income; out-of-pocket costs, excluding premiums, for those with low income (&lt;200% of poverty) equaled 5 percent or more of income; or deductibles equaled 5 percent or more of income. Medicare excludes those beneficiaries who indicated they were also working full time and had employer-sponsored insurance (ESI). “Traditional Medicare with supplemental coverage” refers to respondents who did not report Medicare Advantage and met one of the following criteria: dual eligible; had Medicare and ESI but were unemployed or working part time; or had Medicare and had another type of coverage, such as Medigap. “Traditional Medicare, total” combines respondents in the two traditional Medicare subcategories.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dirty="0"/>
              <a:t>Data: Commonwealth Fund Biennial Health Insurance Survey (2022).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C22A26C-88E2-33A8-69D6-F6184CC086A8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1438" y="1051560"/>
            <a:ext cx="8961120" cy="228600"/>
          </a:xfrm>
        </p:spPr>
        <p:txBody>
          <a:bodyPr anchor="t" anchorCtr="0">
            <a:noAutofit/>
          </a:bodyPr>
          <a:lstStyle/>
          <a:p>
            <a:r>
              <a:rPr lang="en-US" sz="1200" i="1" dirty="0">
                <a:latin typeface="+mn-lt"/>
              </a:rPr>
              <a:t>Percentage of adults age 65+ with Medicare coverage who reported high health care costs</a:t>
            </a:r>
          </a:p>
        </p:txBody>
      </p:sp>
    </p:spTree>
    <p:extLst>
      <p:ext uri="{BB962C8B-B14F-4D97-AF65-F5344CB8AC3E}">
        <p14:creationId xmlns:p14="http://schemas.microsoft.com/office/powerpoint/2010/main" val="370482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65F3D-ABB0-9F45-98FD-D3809E5842F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/>
              <a:t>Among older adults on Medicare, underinsured rates were highest for those with low incomes.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97AB39-EBAC-BB4E-855E-9F546022EA1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73152"/>
            <a:ext cx="8961120" cy="182880"/>
          </a:xfrm>
        </p:spPr>
        <p:txBody>
          <a:bodyPr/>
          <a:lstStyle/>
          <a:p>
            <a:r>
              <a:rPr lang="en-US"/>
              <a:t>EXHIBIT 3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E02FBB-0518-5843-8619-CB7C01F1B98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38" y="5715000"/>
            <a:ext cx="8961120" cy="453602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/>
              <a:t>Base: Adults age 65+ with Medicare coverage who were insured all year.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/>
              <a:t>Notes: Coverage type given at time of survey. FPL = federal poverty level; annual income of $13,590 for an individual in 2022. “Underinsured” refers to adults who were insured all year but experienced one of following: out-of-pocket costs, excluding premiums, equaled 10 percent or more of income; out-of-pocket costs, excluding premiums, for those with low income (&lt;200% FPL) equaled 5% or more of income; or deductibles equaled 5% or more of income. Medicare excludes those beneficiaries who indicated they were also working full time and had employer-sponsored insurance (ESI).</a:t>
            </a:r>
            <a:endParaRPr lang="en-US">
              <a:highlight>
                <a:srgbClr val="FFFF00"/>
              </a:highlight>
            </a:endParaRP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/>
              <a:t>* Difference statistically different at the p&lt;0.05 level for people with Medicare Advantage compared to those with traditional Medicare.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/>
              <a:t>Data: Commonwealth Fund Biennial Health Insurance Survey (2022).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C22A26C-88E2-33A8-69D6-F6184CC086A8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1438" y="1051560"/>
            <a:ext cx="8961120" cy="228600"/>
          </a:xfrm>
        </p:spPr>
        <p:txBody>
          <a:bodyPr anchor="t" anchorCtr="0">
            <a:noAutofit/>
          </a:bodyPr>
          <a:lstStyle/>
          <a:p>
            <a:r>
              <a:rPr lang="en-US" sz="1200" i="1" dirty="0">
                <a:latin typeface="+mn-lt"/>
              </a:rPr>
              <a:t>Percentage of adults age 65+ with Medicare coverage who reported high health care costs, by income</a:t>
            </a:r>
          </a:p>
        </p:txBody>
      </p:sp>
      <p:graphicFrame>
        <p:nvGraphicFramePr>
          <p:cNvPr id="16" name="Chart Placeholder 15">
            <a:extLst>
              <a:ext uri="{FF2B5EF4-FFF2-40B4-BE49-F238E27FC236}">
                <a16:creationId xmlns:a16="http://schemas.microsoft.com/office/drawing/2014/main" id="{6F258B47-B48D-E2B2-BAEB-0D708FBCDAA0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994919776"/>
              </p:ext>
            </p:extLst>
          </p:nvPr>
        </p:nvGraphicFramePr>
        <p:xfrm>
          <a:off x="71438" y="1344613"/>
          <a:ext cx="8961437" cy="36690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40362DE-1DD8-A101-53E4-BB6D4AB5CA24}"/>
              </a:ext>
            </a:extLst>
          </p:cNvPr>
          <p:cNvSpPr txBox="1"/>
          <p:nvPr/>
        </p:nvSpPr>
        <p:spPr>
          <a:xfrm>
            <a:off x="1930346" y="3062942"/>
            <a:ext cx="137160" cy="13716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ctr"/>
            <a:r>
              <a:rPr lang="en-US" sz="1800">
                <a:solidFill>
                  <a:schemeClr val="bg1"/>
                </a:solidFill>
              </a:rPr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4096070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65F3D-ABB0-9F45-98FD-D3809E5842F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/>
              <a:t>Up to a quarter of older adults with Medicare coverage reported struggling to afford premium costs associated with their health insurance.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97AB39-EBAC-BB4E-855E-9F546022EA1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3152" y="73152"/>
            <a:ext cx="8961120" cy="182880"/>
          </a:xfrm>
        </p:spPr>
        <p:txBody>
          <a:bodyPr/>
          <a:lstStyle/>
          <a:p>
            <a:r>
              <a:rPr lang="en-US"/>
              <a:t>EXHIBIT 4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E02FBB-0518-5843-8619-CB7C01F1B98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3152" y="5715000"/>
            <a:ext cx="8961120" cy="453602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/>
              <a:t>Base: Adults age 65+ with Medicare coverage who were insured all year and paid health insurance premiums (n=1,074).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/>
              <a:t>Notes: Coverage type given at time of survey. FPL = federal poverty level; annual income of $13,590 for an individual in 2022. Medicare excludes those beneficiaries who indicated they were also working full time and had employer-sponsored insurance (ESI).</a:t>
            </a:r>
            <a:endParaRPr lang="en-US">
              <a:highlight>
                <a:srgbClr val="FFFF00"/>
              </a:highlight>
            </a:endParaRP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/>
              <a:t>Data: Commonwealth Fund Biennial Health Insurance Survey (2022).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C22A26C-88E2-33A8-69D6-F6184CC086A8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1438" y="1051560"/>
            <a:ext cx="8961120" cy="411480"/>
          </a:xfrm>
        </p:spPr>
        <p:txBody>
          <a:bodyPr anchor="t" anchorCtr="0">
            <a:noAutofit/>
          </a:bodyPr>
          <a:lstStyle/>
          <a:p>
            <a:r>
              <a:rPr lang="en-US" sz="1200" i="1">
                <a:latin typeface="+mn-lt"/>
              </a:rPr>
              <a:t>Percentage of adults age 65+ with Medicare coverage who said it was somewhat or very difficult to afford the premium costs for their health insurance, by income and coverage type</a:t>
            </a:r>
          </a:p>
        </p:txBody>
      </p:sp>
      <p:graphicFrame>
        <p:nvGraphicFramePr>
          <p:cNvPr id="10" name="Chart Placeholder 9">
            <a:extLst>
              <a:ext uri="{FF2B5EF4-FFF2-40B4-BE49-F238E27FC236}">
                <a16:creationId xmlns:a16="http://schemas.microsoft.com/office/drawing/2014/main" id="{6E8D7293-34FC-5A2E-5C7B-62AD04B6A567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599440704"/>
              </p:ext>
            </p:extLst>
          </p:nvPr>
        </p:nvGraphicFramePr>
        <p:xfrm>
          <a:off x="71438" y="1344613"/>
          <a:ext cx="8961437" cy="38097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05564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4CF6C-A35C-4019-0BAB-8A1EFACE83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/>
              <a:t>More than a quarter of older adults with Medicare reported not getting dental care, and more than one in 10 reported not filling a prescription because of the cost.</a:t>
            </a:r>
          </a:p>
        </p:txBody>
      </p:sp>
      <p:graphicFrame>
        <p:nvGraphicFramePr>
          <p:cNvPr id="7" name="Chart Placeholder 10">
            <a:extLst>
              <a:ext uri="{FF2B5EF4-FFF2-40B4-BE49-F238E27FC236}">
                <a16:creationId xmlns:a16="http://schemas.microsoft.com/office/drawing/2014/main" id="{02B2E710-8A0C-A4F6-1681-ABD25041C63D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638299622"/>
              </p:ext>
            </p:extLst>
          </p:nvPr>
        </p:nvGraphicFramePr>
        <p:xfrm>
          <a:off x="71438" y="1447060"/>
          <a:ext cx="8961437" cy="3870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644040-C7F0-9DA1-C105-A3A3F00C476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73152"/>
            <a:ext cx="8961120" cy="182880"/>
          </a:xfrm>
        </p:spPr>
        <p:txBody>
          <a:bodyPr/>
          <a:lstStyle/>
          <a:p>
            <a:r>
              <a:rPr lang="en-US"/>
              <a:t>EXHIBIT 5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81DFEA7-44A9-BC54-A422-7C608DA4E39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715000"/>
            <a:ext cx="8961120" cy="453602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dirty="0"/>
              <a:t>Base: Adults age 65+ with Medicare coverage who were insured all year.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dirty="0"/>
              <a:t>Notes: Coverage type given at time of survey. Medicare excludes those beneficiaries who indicated they were also working full time and had employer-sponsored insurance (ESI).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dirty="0"/>
              <a:t>Data: Commonwealth Fund Biennial Health Insurance Survey (2022).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CD41155-8C53-A3F2-764C-4E1F1A4B8A4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1438" y="1051560"/>
            <a:ext cx="8961120" cy="411480"/>
          </a:xfrm>
        </p:spPr>
        <p:txBody>
          <a:bodyPr anchor="t" anchorCtr="0">
            <a:noAutofit/>
          </a:bodyPr>
          <a:lstStyle/>
          <a:p>
            <a:r>
              <a:rPr lang="en-US" sz="1200" i="1" dirty="0">
                <a:latin typeface="+mn-lt"/>
              </a:rPr>
              <a:t>Percentage of adults age 65+ with Medicare coverage who in past year reported any of five problems accessing care because of cost, by coverage type</a:t>
            </a:r>
          </a:p>
        </p:txBody>
      </p:sp>
    </p:spTree>
    <p:extLst>
      <p:ext uri="{BB962C8B-B14F-4D97-AF65-F5344CB8AC3E}">
        <p14:creationId xmlns:p14="http://schemas.microsoft.com/office/powerpoint/2010/main" val="4084623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4CF6C-A35C-4019-0BAB-8A1EFACE83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38" y="260648"/>
            <a:ext cx="8961120" cy="756084"/>
          </a:xfrm>
        </p:spPr>
        <p:txBody>
          <a:bodyPr>
            <a:normAutofit/>
          </a:bodyPr>
          <a:lstStyle/>
          <a:p>
            <a:r>
              <a:rPr lang="en-US"/>
              <a:t>About four in 10 older adults with Medicare reported problems accessing health care because of its cost.</a:t>
            </a:r>
          </a:p>
        </p:txBody>
      </p:sp>
      <p:graphicFrame>
        <p:nvGraphicFramePr>
          <p:cNvPr id="7" name="Chart Placeholder 10">
            <a:extLst>
              <a:ext uri="{FF2B5EF4-FFF2-40B4-BE49-F238E27FC236}">
                <a16:creationId xmlns:a16="http://schemas.microsoft.com/office/drawing/2014/main" id="{02B2E710-8A0C-A4F6-1681-ABD25041C63D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547066680"/>
              </p:ext>
            </p:extLst>
          </p:nvPr>
        </p:nvGraphicFramePr>
        <p:xfrm>
          <a:off x="71438" y="1449356"/>
          <a:ext cx="8961437" cy="37446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644040-C7F0-9DA1-C105-A3A3F00C476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73152"/>
            <a:ext cx="8961120" cy="182880"/>
          </a:xfrm>
        </p:spPr>
        <p:txBody>
          <a:bodyPr/>
          <a:lstStyle/>
          <a:p>
            <a:r>
              <a:rPr lang="en-US"/>
              <a:t>EXHIBIT 6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81DFEA7-44A9-BC54-A422-7C608DA4E39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38" y="5715000"/>
            <a:ext cx="8961120" cy="453602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/>
              <a:t>Base: Adults age 65+ with Medicare coverage who were insured all year.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/>
              <a:t>Notes: Problems accessing care because of cost include: did not fill prescription; skipped recommended test, treatment, or follow up; did not visit doctor of clinic for medical problem; did not get needed specialist care; or did not get dental care. Coverage type given at time of survey. FPL = federal poverty level; annual income of $13,590 for an individual in 2022. Medicare excludes those beneficiaries who indicated they were also working full time and had employer-sponsored insurance (ESI).</a:t>
            </a:r>
            <a:endParaRPr lang="en-US">
              <a:highlight>
                <a:srgbClr val="FFFF00"/>
              </a:highlight>
            </a:endParaRP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/>
              <a:t>Data: Commonwealth Fund Biennial Health Insurance Survey (2022).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CD41155-8C53-A3F2-764C-4E1F1A4B8A4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1438" y="1051560"/>
            <a:ext cx="8961120" cy="411480"/>
          </a:xfrm>
        </p:spPr>
        <p:txBody>
          <a:bodyPr anchor="t" anchorCtr="0">
            <a:noAutofit/>
          </a:bodyPr>
          <a:lstStyle/>
          <a:p>
            <a:r>
              <a:rPr lang="en-US" sz="1200" i="1">
                <a:latin typeface="+mn-lt"/>
              </a:rPr>
              <a:t>Percentage of adults age 65+ with Medicare coverage who in past year reported any of five problems accessing care because of cost, by income and coverage type</a:t>
            </a:r>
          </a:p>
        </p:txBody>
      </p:sp>
    </p:spTree>
    <p:extLst>
      <p:ext uri="{BB962C8B-B14F-4D97-AF65-F5344CB8AC3E}">
        <p14:creationId xmlns:p14="http://schemas.microsoft.com/office/powerpoint/2010/main" val="14519534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4CF6C-A35C-4019-0BAB-8A1EFACE83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/>
              <a:t>About one in six older adults with Medicare reported problems paying medical bills and debt.</a:t>
            </a:r>
          </a:p>
        </p:txBody>
      </p:sp>
      <p:graphicFrame>
        <p:nvGraphicFramePr>
          <p:cNvPr id="7" name="Chart Placeholder 10">
            <a:extLst>
              <a:ext uri="{FF2B5EF4-FFF2-40B4-BE49-F238E27FC236}">
                <a16:creationId xmlns:a16="http://schemas.microsoft.com/office/drawing/2014/main" id="{02B2E710-8A0C-A4F6-1681-ABD25041C63D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4268165577"/>
              </p:ext>
            </p:extLst>
          </p:nvPr>
        </p:nvGraphicFramePr>
        <p:xfrm>
          <a:off x="71438" y="1344614"/>
          <a:ext cx="8961437" cy="37934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644040-C7F0-9DA1-C105-A3A3F00C476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73152"/>
            <a:ext cx="8961120" cy="182880"/>
          </a:xfrm>
        </p:spPr>
        <p:txBody>
          <a:bodyPr/>
          <a:lstStyle/>
          <a:p>
            <a:r>
              <a:rPr lang="en-US"/>
              <a:t>EXHIBIT 7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81DFEA7-44A9-BC54-A422-7C608DA4E39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38" y="5715000"/>
            <a:ext cx="8961120" cy="453602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/>
              <a:t>Base: Adults age 65+ with Medicare coverage who were insured all year.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/>
              <a:t>Notes: Medical bill or debt problems include: had problems paying or unable to pay medical bills; contacted by collection agency for unpaid medical bills; had to change way of life to pay bills; or currently paying medical bills/debt over time. Coverage type given at time of survey. FPL = federal poverty level; annual income of $13,590 for an individual in 2022. Medicare excludes those beneficiaries who indicated they were also working full time and had employer-sponsored insurance (ESI).</a:t>
            </a:r>
            <a:endParaRPr lang="en-US">
              <a:highlight>
                <a:srgbClr val="FFFF00"/>
              </a:highlight>
            </a:endParaRP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/>
              <a:t>* Differences statistically different at the p&lt;0.05 level for people with Medicare Advantage compared to those with traditional Medicare.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/>
              <a:t>Data: Commonwealth Fund Biennial Health Insurance Survey (2022).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CD41155-8C53-A3F2-764C-4E1F1A4B8A4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1438" y="1051560"/>
            <a:ext cx="8961120" cy="411480"/>
          </a:xfrm>
        </p:spPr>
        <p:txBody>
          <a:bodyPr anchor="t" anchorCtr="0">
            <a:noAutofit/>
          </a:bodyPr>
          <a:lstStyle/>
          <a:p>
            <a:r>
              <a:rPr lang="en-US" sz="1200" i="1">
                <a:latin typeface="+mn-lt"/>
              </a:rPr>
              <a:t>Percentage of adults age 65+ with Medicare coverage who in past year reported any medical bill or debt problems, by income and coverage type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57F181D-9C6D-1023-49B4-83CDD713D092}"/>
              </a:ext>
            </a:extLst>
          </p:cNvPr>
          <p:cNvSpPr txBox="1"/>
          <p:nvPr/>
        </p:nvSpPr>
        <p:spPr>
          <a:xfrm>
            <a:off x="1796122" y="3247500"/>
            <a:ext cx="137160" cy="13716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ctr"/>
            <a:r>
              <a:rPr lang="en-US" sz="1800">
                <a:solidFill>
                  <a:schemeClr val="bg1"/>
                </a:solidFill>
              </a:rPr>
              <a:t>*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64BF71D-1070-22DE-3F49-9991A2831200}"/>
              </a:ext>
            </a:extLst>
          </p:cNvPr>
          <p:cNvSpPr txBox="1"/>
          <p:nvPr/>
        </p:nvSpPr>
        <p:spPr>
          <a:xfrm>
            <a:off x="6274874" y="2819867"/>
            <a:ext cx="137160" cy="13716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ctr"/>
            <a:r>
              <a:rPr lang="en-US" sz="1800">
                <a:solidFill>
                  <a:schemeClr val="bg1"/>
                </a:solidFill>
              </a:rPr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42793327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74F6F-C46A-96B0-753D-6020616E13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Georgia"/>
              </a:rPr>
              <a:t>Among those reporting medical bill or medical debt problems, about one in six said they had been unable to pay for necessities like food, heat, or rent.</a:t>
            </a:r>
          </a:p>
        </p:txBody>
      </p:sp>
      <p:graphicFrame>
        <p:nvGraphicFramePr>
          <p:cNvPr id="9" name="Chart Placeholder 8">
            <a:extLst>
              <a:ext uri="{FF2B5EF4-FFF2-40B4-BE49-F238E27FC236}">
                <a16:creationId xmlns:a16="http://schemas.microsoft.com/office/drawing/2014/main" id="{7690353E-6984-C2A5-D2BE-E53D704C18F6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985869164"/>
              </p:ext>
            </p:extLst>
          </p:nvPr>
        </p:nvGraphicFramePr>
        <p:xfrm>
          <a:off x="71438" y="1344613"/>
          <a:ext cx="8961437" cy="36909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323A94-9E26-A8E6-08AB-0E1ABD78009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73152"/>
            <a:ext cx="8961120" cy="182880"/>
          </a:xfrm>
        </p:spPr>
        <p:txBody>
          <a:bodyPr/>
          <a:lstStyle/>
          <a:p>
            <a:r>
              <a:rPr lang="en-US"/>
              <a:t>EXHIBIT 8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2A964B-0772-DC23-E714-F747B5AF1AC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715000"/>
            <a:ext cx="8961120" cy="457200"/>
          </a:xfrm>
        </p:spPr>
        <p:txBody>
          <a:bodyPr/>
          <a:lstStyle/>
          <a:p>
            <a:r>
              <a:rPr lang="en-US"/>
              <a:t>Base: Adults age 65+ with Medicare coverage who were insured all year and had at least one of four medical bill or debt problems: had problems paying or unable to pay medical bills; contacted by collection agency for unpaid medical bills; had to change way of life to pay bills; or currently paying medical bills/debt over time (n=291).</a:t>
            </a:r>
          </a:p>
          <a:p>
            <a:r>
              <a:rPr lang="en-US">
                <a:cs typeface="Arial"/>
              </a:rPr>
              <a:t>Notes: Coverage type given at time of survey. Medicare excludes those beneficiaries who indicated they were also working full time and had employer-sponsored insurance (ESI).</a:t>
            </a:r>
            <a:endParaRPr lang="en-US">
              <a:highlight>
                <a:srgbClr val="FFFF00"/>
              </a:highlight>
            </a:endParaRPr>
          </a:p>
          <a:p>
            <a:r>
              <a:rPr lang="en-US"/>
              <a:t>Data: Commonwealth Fund Biennial Health Insurance Survey (2022).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7232468-3A35-FE62-C7BD-82AB5784DBE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1438" y="1051560"/>
            <a:ext cx="8961120" cy="411480"/>
          </a:xfrm>
        </p:spPr>
        <p:txBody>
          <a:bodyPr anchor="t" anchorCtr="0">
            <a:noAutofit/>
          </a:bodyPr>
          <a:lstStyle/>
          <a:p>
            <a:r>
              <a:rPr lang="en-US" sz="1200" i="1">
                <a:latin typeface="+mn-lt"/>
              </a:rPr>
              <a:t>Percentage of adults age 65+ with Medicare coverage who in past year reported financial problems resulting from medical debt, by coverage type and consequence of medical bill problems</a:t>
            </a:r>
          </a:p>
        </p:txBody>
      </p:sp>
    </p:spTree>
    <p:extLst>
      <p:ext uri="{BB962C8B-B14F-4D97-AF65-F5344CB8AC3E}">
        <p14:creationId xmlns:p14="http://schemas.microsoft.com/office/powerpoint/2010/main" val="4141732807"/>
      </p:ext>
    </p:extLst>
  </p:cSld>
  <p:clrMapOvr>
    <a:masterClrMapping/>
  </p:clrMapOvr>
</p:sld>
</file>

<file path=ppt/theme/theme1.xml><?xml version="1.0" encoding="utf-8"?>
<a:theme xmlns:a="http://schemas.openxmlformats.org/drawingml/2006/main" name="CMWF_2021">
  <a:themeElements>
    <a:clrScheme name="CMWF 2021 1">
      <a:dk1>
        <a:srgbClr val="1A1A1A"/>
      </a:dk1>
      <a:lt1>
        <a:srgbClr val="FFFFFF"/>
      </a:lt1>
      <a:dk2>
        <a:srgbClr val="142B41"/>
      </a:dk2>
      <a:lt2>
        <a:srgbClr val="65A591"/>
      </a:lt2>
      <a:accent1>
        <a:srgbClr val="115479"/>
      </a:accent1>
      <a:accent2>
        <a:srgbClr val="F08661"/>
      </a:accent2>
      <a:accent3>
        <a:srgbClr val="3F6777"/>
      </a:accent3>
      <a:accent4>
        <a:srgbClr val="D3AC4C"/>
      </a:accent4>
      <a:accent5>
        <a:srgbClr val="495149"/>
      </a:accent5>
      <a:accent6>
        <a:srgbClr val="417693"/>
      </a:accent6>
      <a:hlink>
        <a:srgbClr val="65A591"/>
      </a:hlink>
      <a:folHlink>
        <a:srgbClr val="92979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MWF_2021" id="{541B58AD-7456-8C40-80C2-8477F48CDF76}" vid="{3C3D5171-157A-5848-87A4-AF952AD89C6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DB2CA38FBBC1428DB187BDD036B8B1" ma:contentTypeVersion="17" ma:contentTypeDescription="Create a new document." ma:contentTypeScope="" ma:versionID="a3a77cbef0b4d61936878d2bb669fbf7">
  <xsd:schema xmlns:xsd="http://www.w3.org/2001/XMLSchema" xmlns:xs="http://www.w3.org/2001/XMLSchema" xmlns:p="http://schemas.microsoft.com/office/2006/metadata/properties" xmlns:ns2="29e91428-62e1-404e-8dba-d479e0ef01ba" xmlns:ns3="fd0705cf-2316-48c0-96f8-e5d689de0d99" targetNamespace="http://schemas.microsoft.com/office/2006/metadata/properties" ma:root="true" ma:fieldsID="92f5612ed6901af0ca7ab763d9cfcc78" ns2:_="" ns3:_="">
    <xsd:import namespace="29e91428-62e1-404e-8dba-d479e0ef01ba"/>
    <xsd:import namespace="fd0705cf-2316-48c0-96f8-e5d689de0d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e91428-62e1-404e-8dba-d479e0ef01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8d887b3-530c-4858-8ab3-c8c35b27a87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0705cf-2316-48c0-96f8-e5d689de0d9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85029d7-7210-4f8d-9630-374c583c2703}" ma:internalName="TaxCatchAll" ma:showField="CatchAllData" ma:web="fd0705cf-2316-48c0-96f8-e5d689de0d9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fd0705cf-2316-48c0-96f8-e5d689de0d99">
      <UserInfo>
        <DisplayName>Munira Gunja</DisplayName>
        <AccountId>18</AccountId>
        <AccountType/>
      </UserInfo>
      <UserInfo>
        <DisplayName>SharingLinks.66a61f5a-86b6-5c0b-944b-d0400a9d2650.OrganizationEdit.ff697b0d-e139-4d72-910f-3e52d82ad132</DisplayName>
        <AccountId>57</AccountId>
        <AccountType/>
      </UserInfo>
      <UserInfo>
        <DisplayName>Michelle M. Doty</DisplayName>
        <AccountId>12</AccountId>
        <AccountType/>
      </UserInfo>
      <UserInfo>
        <DisplayName>Sara R. Collins</DisplayName>
        <AccountId>34</AccountId>
        <AccountType/>
      </UserInfo>
      <UserInfo>
        <DisplayName>Gretchen Jacobson</DisplayName>
        <AccountId>85</AccountId>
        <AccountType/>
      </UserInfo>
      <UserInfo>
        <DisplayName>Faith Leonard</DisplayName>
        <AccountId>174</AccountId>
        <AccountType/>
      </UserInfo>
      <UserInfo>
        <DisplayName>Arnav Shah</DisplayName>
        <AccountId>70</AccountId>
        <AccountType/>
      </UserInfo>
      <UserInfo>
        <DisplayName>Relebohile Masitha</DisplayName>
        <AccountId>96</AccountId>
        <AccountType/>
      </UserInfo>
      <UserInfo>
        <DisplayName>Jesse Baumgartner</DisplayName>
        <AccountId>36</AccountId>
        <AccountType/>
      </UserInfo>
      <UserInfo>
        <DisplayName>Lauren Haynes</DisplayName>
        <AccountId>145</AccountId>
        <AccountType/>
      </UserInfo>
    </SharedWithUsers>
    <TaxCatchAll xmlns="fd0705cf-2316-48c0-96f8-e5d689de0d99" xsi:nil="true"/>
    <lcf76f155ced4ddcb4097134ff3c332f xmlns="29e91428-62e1-404e-8dba-d479e0ef01b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5AAEEE3-A9AD-48C1-97AC-913F6586C1A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BC968EB-45D7-43A7-A775-F657337CAB29}">
  <ds:schemaRefs>
    <ds:schemaRef ds:uri="29e91428-62e1-404e-8dba-d479e0ef01ba"/>
    <ds:schemaRef ds:uri="fd0705cf-2316-48c0-96f8-e5d689de0d9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20C63E5E-AEFA-4345-A4E4-D8690CC9E0A0}">
  <ds:schemaRefs>
    <ds:schemaRef ds:uri="http://purl.org/dc/elements/1.1/"/>
    <ds:schemaRef ds:uri="http://purl.org/dc/dcmitype/"/>
    <ds:schemaRef ds:uri="http://schemas.microsoft.com/office/2006/metadata/properties"/>
    <ds:schemaRef ds:uri="29e91428-62e1-404e-8dba-d479e0ef01ba"/>
    <ds:schemaRef ds:uri="fd0705cf-2316-48c0-96f8-e5d689de0d99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329</TotalTime>
  <Words>1409</Words>
  <Application>Microsoft Office PowerPoint</Application>
  <PresentationFormat>On-screen Show (4:3)</PresentationFormat>
  <Paragraphs>66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Georgia</vt:lpstr>
      <vt:lpstr>Suisse Int'l</vt:lpstr>
      <vt:lpstr>Suisse Int'l Bold</vt:lpstr>
      <vt:lpstr>Suisse Int'l Italic</vt:lpstr>
      <vt:lpstr>CMWF_2021</vt:lpstr>
      <vt:lpstr>More than one in three older adults with Medicare coverage reported incomes below 200 percent of the federal poverty level.</vt:lpstr>
      <vt:lpstr>About one in five older adults with Medicare coverage reported high health care costs in the past year that make them underinsured.</vt:lpstr>
      <vt:lpstr>Among older adults on Medicare, underinsured rates were highest for those with low incomes.</vt:lpstr>
      <vt:lpstr>Up to a quarter of older adults with Medicare coverage reported struggling to afford premium costs associated with their health insurance.</vt:lpstr>
      <vt:lpstr>More than a quarter of older adults with Medicare reported not getting dental care, and more than one in 10 reported not filling a prescription because of the cost.</vt:lpstr>
      <vt:lpstr>About four in 10 older adults with Medicare reported problems accessing health care because of its cost.</vt:lpstr>
      <vt:lpstr>About one in six older adults with Medicare reported problems paying medical bills and debt.</vt:lpstr>
      <vt:lpstr>Among those reporting medical bill or medical debt problems, about one in six said they had been unable to pay for necessities like food, heat, or rent.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EXHIBITS — Medicare’s Affordability Problem: A Look at the Cost Burdens Faced by Older Enrollees: Findings from the Commonwealth Fund Biennial Health Insurance Survey, 2022</dc:title>
  <dc:creator>fleonard@cmwf.org;gj@cmwf.org;SRC@CMWF.org;as@cmwf.org;lhaynes@cmwf.org</dc:creator>
  <cp:lastModifiedBy>Paul Frame</cp:lastModifiedBy>
  <cp:revision>2</cp:revision>
  <cp:lastPrinted>2018-07-11T13:51:43Z</cp:lastPrinted>
  <dcterms:created xsi:type="dcterms:W3CDTF">2014-10-08T23:03:32Z</dcterms:created>
  <dcterms:modified xsi:type="dcterms:W3CDTF">2023-09-18T14:39:34Z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0x0101003ADB2CA38FBBC1428DB187BDD036B8B1</vt:lpwstr>
  </property>
  <property fmtid="{D5CDD505-2E9C-101B-9397-08002B2CF9AE}" pid="3" name="MediaServiceImageTags">
    <vt:lpwstr/>
  </property>
</Properties>
</file>