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7.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2.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3.xml" ContentType="application/vnd.openxmlformats-officedocument.drawingml.chartshapes+xml"/>
  <Override PartName="/ppt/notesSlides/notesSlide8.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9.xml" ContentType="application/vnd.openxmlformats-officedocument.presentationml.notesSlide+xml"/>
  <Override PartName="/ppt/charts/chart11.xml" ContentType="application/vnd.openxmlformats-officedocument.drawingml.chart+xml"/>
  <Override PartName="/ppt/notesSlides/notesSlide10.xml" ContentType="application/vnd.openxmlformats-officedocument.presentationml.notesSlid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5"/>
  </p:notesMasterIdLst>
  <p:handoutMasterIdLst>
    <p:handoutMasterId r:id="rId16"/>
  </p:handoutMasterIdLst>
  <p:sldIdLst>
    <p:sldId id="302" r:id="rId5"/>
    <p:sldId id="298" r:id="rId6"/>
    <p:sldId id="269" r:id="rId7"/>
    <p:sldId id="301" r:id="rId8"/>
    <p:sldId id="292" r:id="rId9"/>
    <p:sldId id="278" r:id="rId10"/>
    <p:sldId id="303" r:id="rId11"/>
    <p:sldId id="267" r:id="rId12"/>
    <p:sldId id="296" r:id="rId13"/>
    <p:sldId id="263" r:id="rId14"/>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60" userDrawn="1">
          <p15:clr>
            <a:srgbClr val="A4A3A4"/>
          </p15:clr>
        </p15:guide>
        <p15:guide id="2" pos="2976"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014FA18-9C55-878C-8EB9-CFD8986B63D2}" name="Jen Wilson" initials="JW" userId="S::jmw@cmwf.org::000f367a-3246-491c-88b4-803a33f58a8b" providerId="AD"/>
  <p188:author id="{1F72D721-AA11-D711-EB5E-3F61AEE67A84}" name="Arnav Shah" initials="AS" userId="S::AS@cmwf.org::5ebc33c2-31f8-4d34-9c84-ecd25ff70f5f" providerId="AD"/>
  <p188:author id="{BCEF232D-A6DF-A245-F613-C0680BF9C2CF}" name="Chris Hollander" initials="CH" userId="S::CAH@CMWF.org::45bf6f1b-2827-4b00-a19f-e2c1d925869e" providerId="AD"/>
  <p188:author id="{F1D74768-4DB5-7191-57AD-95BAA7F573DD}" name="Faith Leonard" initials="FL" userId="S::fleonard@cmwf.org::3c42d617-2f64-4fa1-82f3-9fecd42973fb" providerId="AD"/>
  <p188:author id="{833EEF99-291E-FC61-8C85-FC3C9DC1E3F7}" name="Lauren Haynes" initials="LH" userId="S::lhaynes@cmwf.org::e1086cea-86e8-40f3-8683-7786cf151378" providerId="AD"/>
  <p188:author id="{353C60C0-70D5-4329-BC8D-53AAD007DC58}" name="Sara R. Collins" initials="SRC" userId="S::SRC@CMWF.org::dfbb467f-0fd7-48a6-a78e-014a35e76e12" providerId="AD"/>
  <p188:author id="{05B4AAE9-FA13-B4B0-0C49-DBD509A39007}" name="Relebohile Masitha" initials="RM" userId="S::rm@cmwf.org::55eff3c7-d91b-47f9-a1b1-6eb067a4a129" providerId="AD"/>
  <p188:author id="{389F75F3-6FEA-2161-94BC-5EAB0E779F29}" name="Elisa Mirkil" initials="EM" userId="S::200258@student.designacademy.nl::4b297773-7a34-4f20-811e-0fbecc21280f" providerId="AD"/>
  <p188:author id="{9CE0CAF8-EE4E-1962-E99A-B0922BC814E6}" name="Gretchen Jacobson" initials="GJ" userId="S::gj@cmwf.org::efdee43f-1bd1-4dd3-a09c-b4ee2bb08f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B6A51"/>
    <a:srgbClr val="6A6A6A"/>
    <a:srgbClr val="FFFFFF"/>
    <a:srgbClr val="EDF9F8"/>
    <a:srgbClr val="8ADAD2"/>
    <a:srgbClr val="4ABDBC"/>
    <a:srgbClr val="5F5A9D"/>
    <a:srgbClr val="E0E0E0"/>
    <a:srgbClr val="9FE1DB"/>
    <a:srgbClr val="B6E8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E9B452-E6F2-4BAD-943F-1DA64D11E332}" v="1" dt="2023-09-11T13:01:05.6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7" autoAdjust="0"/>
  </p:normalViewPr>
  <p:slideViewPr>
    <p:cSldViewPr snapToGrid="0">
      <p:cViewPr varScale="1">
        <p:scale>
          <a:sx n="114" d="100"/>
          <a:sy n="114" d="100"/>
        </p:scale>
        <p:origin x="1524" y="102"/>
      </p:cViewPr>
      <p:guideLst>
        <p:guide orient="horz" pos="1560"/>
        <p:guide pos="2976"/>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2DE9B452-E6F2-4BAD-943F-1DA64D11E332}"/>
    <pc:docChg chg="custSel modSld">
      <pc:chgData name="Paul Frame" userId="ded3f5c5-00e7-408d-9358-fc292cfa5078" providerId="ADAL" clId="{2DE9B452-E6F2-4BAD-943F-1DA64D11E332}" dt="2023-09-07T15:52:01.561" v="78" actId="166"/>
      <pc:docMkLst>
        <pc:docMk/>
      </pc:docMkLst>
      <pc:sldChg chg="modSp mod">
        <pc:chgData name="Paul Frame" userId="ded3f5c5-00e7-408d-9358-fc292cfa5078" providerId="ADAL" clId="{2DE9B452-E6F2-4BAD-943F-1DA64D11E332}" dt="2023-09-07T15:52:01.561" v="78" actId="166"/>
        <pc:sldMkLst>
          <pc:docMk/>
          <pc:sldMk cId="932860834" sldId="267"/>
        </pc:sldMkLst>
        <pc:spChg chg="mod ord">
          <ac:chgData name="Paul Frame" userId="ded3f5c5-00e7-408d-9358-fc292cfa5078" providerId="ADAL" clId="{2DE9B452-E6F2-4BAD-943F-1DA64D11E332}" dt="2023-09-07T15:52:01.561" v="78" actId="166"/>
          <ac:spMkLst>
            <pc:docMk/>
            <pc:sldMk cId="932860834" sldId="267"/>
            <ac:spMk id="3" creationId="{C43FEBCF-B21E-EE1B-4424-71C0ABEEC4A4}"/>
          </ac:spMkLst>
        </pc:spChg>
        <pc:spChg chg="mod">
          <ac:chgData name="Paul Frame" userId="ded3f5c5-00e7-408d-9358-fc292cfa5078" providerId="ADAL" clId="{2DE9B452-E6F2-4BAD-943F-1DA64D11E332}" dt="2023-09-07T15:51:08.002" v="44" actId="14100"/>
          <ac:spMkLst>
            <pc:docMk/>
            <pc:sldMk cId="932860834" sldId="267"/>
            <ac:spMk id="9" creationId="{369AA553-2E1F-67CE-D8F2-6375C467A840}"/>
          </ac:spMkLst>
        </pc:spChg>
        <pc:graphicFrameChg chg="mod">
          <ac:chgData name="Paul Frame" userId="ded3f5c5-00e7-408d-9358-fc292cfa5078" providerId="ADAL" clId="{2DE9B452-E6F2-4BAD-943F-1DA64D11E332}" dt="2023-09-07T15:51:50.875" v="77" actId="1035"/>
          <ac:graphicFrameMkLst>
            <pc:docMk/>
            <pc:sldMk cId="932860834" sldId="267"/>
            <ac:graphicFrameMk id="6" creationId="{3844F99D-8958-7364-C8E0-1A738E2FD67E}"/>
          </ac:graphicFrameMkLst>
        </pc:graphicFrameChg>
      </pc:sldChg>
      <pc:sldChg chg="modSp mod">
        <pc:chgData name="Paul Frame" userId="ded3f5c5-00e7-408d-9358-fc292cfa5078" providerId="ADAL" clId="{2DE9B452-E6F2-4BAD-943F-1DA64D11E332}" dt="2023-09-07T15:44:25.974" v="15" actId="20577"/>
        <pc:sldMkLst>
          <pc:docMk/>
          <pc:sldMk cId="3347493687" sldId="278"/>
        </pc:sldMkLst>
        <pc:spChg chg="mod">
          <ac:chgData name="Paul Frame" userId="ded3f5c5-00e7-408d-9358-fc292cfa5078" providerId="ADAL" clId="{2DE9B452-E6F2-4BAD-943F-1DA64D11E332}" dt="2023-09-07T15:44:25.974" v="15" actId="20577"/>
          <ac:spMkLst>
            <pc:docMk/>
            <pc:sldMk cId="3347493687" sldId="278"/>
            <ac:spMk id="2" creationId="{7A65868F-1711-C740-BB1F-0FD8BF709916}"/>
          </ac:spMkLst>
        </pc:spChg>
      </pc:sldChg>
      <pc:sldChg chg="modSp mod">
        <pc:chgData name="Paul Frame" userId="ded3f5c5-00e7-408d-9358-fc292cfa5078" providerId="ADAL" clId="{2DE9B452-E6F2-4BAD-943F-1DA64D11E332}" dt="2023-09-07T15:39:12.882" v="2"/>
        <pc:sldMkLst>
          <pc:docMk/>
          <pc:sldMk cId="3123876817" sldId="292"/>
        </pc:sldMkLst>
        <pc:spChg chg="mod">
          <ac:chgData name="Paul Frame" userId="ded3f5c5-00e7-408d-9358-fc292cfa5078" providerId="ADAL" clId="{2DE9B452-E6F2-4BAD-943F-1DA64D11E332}" dt="2023-09-07T15:39:12.882" v="2"/>
          <ac:spMkLst>
            <pc:docMk/>
            <pc:sldMk cId="3123876817" sldId="292"/>
            <ac:spMk id="5" creationId="{14424206-C6EA-D0FF-442D-2B347545B51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2.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20183790379957"/>
          <c:y val="6.5257207625738473E-2"/>
          <c:w val="0.76626741282533162"/>
          <c:h val="0.84749429084374095"/>
        </c:manualLayout>
      </c:layout>
      <c:barChart>
        <c:barDir val="col"/>
        <c:grouping val="percentStacked"/>
        <c:varyColors val="0"/>
        <c:ser>
          <c:idx val="0"/>
          <c:order val="0"/>
          <c:tx>
            <c:strRef>
              <c:f>Sheet1!$A$2</c:f>
              <c:strCache>
                <c:ptCount val="1"/>
                <c:pt idx="0">
                  <c:v>None</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Phone calls</c:v>
                </c:pt>
                <c:pt idx="1">
                  <c:v>Mailings</c:v>
                </c:pt>
                <c:pt idx="2">
                  <c:v>Emails</c:v>
                </c:pt>
              </c:strCache>
            </c:strRef>
          </c:cat>
          <c:val>
            <c:numRef>
              <c:f>Sheet1!$B$2:$D$2</c:f>
              <c:numCache>
                <c:formatCode>0%</c:formatCode>
                <c:ptCount val="3"/>
                <c:pt idx="0">
                  <c:v>0.27286356821589203</c:v>
                </c:pt>
                <c:pt idx="1">
                  <c:v>5.0000000000000044E-2</c:v>
                </c:pt>
                <c:pt idx="2">
                  <c:v>0.26</c:v>
                </c:pt>
              </c:numCache>
            </c:numRef>
          </c:val>
          <c:extLst>
            <c:ext xmlns:c16="http://schemas.microsoft.com/office/drawing/2014/chart" uri="{C3380CC4-5D6E-409C-BE32-E72D297353CC}">
              <c16:uniqueId val="{00000000-B27E-4037-9C4D-1CAB59CE5FBF}"/>
            </c:ext>
          </c:extLst>
        </c:ser>
        <c:ser>
          <c:idx val="1"/>
          <c:order val="1"/>
          <c:tx>
            <c:strRef>
              <c:f>Sheet1!$A$3</c:f>
              <c:strCache>
                <c:ptCount val="1"/>
                <c:pt idx="0">
                  <c:v>1–3 weekly</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Phone calls</c:v>
                </c:pt>
                <c:pt idx="1">
                  <c:v>Mailings</c:v>
                </c:pt>
                <c:pt idx="2">
                  <c:v>Emails</c:v>
                </c:pt>
              </c:strCache>
            </c:strRef>
          </c:cat>
          <c:val>
            <c:numRef>
              <c:f>Sheet1!$B$3:$D$3</c:f>
              <c:numCache>
                <c:formatCode>0%</c:formatCode>
                <c:ptCount val="3"/>
                <c:pt idx="0">
                  <c:v>0.25</c:v>
                </c:pt>
                <c:pt idx="1">
                  <c:v>0.5</c:v>
                </c:pt>
                <c:pt idx="2">
                  <c:v>0.42</c:v>
                </c:pt>
              </c:numCache>
            </c:numRef>
          </c:val>
          <c:extLst>
            <c:ext xmlns:c16="http://schemas.microsoft.com/office/drawing/2014/chart" uri="{C3380CC4-5D6E-409C-BE32-E72D297353CC}">
              <c16:uniqueId val="{00000001-B27E-4037-9C4D-1CAB59CE5FBF}"/>
            </c:ext>
          </c:extLst>
        </c:ser>
        <c:ser>
          <c:idx val="2"/>
          <c:order val="2"/>
          <c:tx>
            <c:strRef>
              <c:f>Sheet1!$A$4</c:f>
              <c:strCache>
                <c:ptCount val="1"/>
                <c:pt idx="0">
                  <c:v>4–6 weekly</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Phone calls</c:v>
                </c:pt>
                <c:pt idx="1">
                  <c:v>Mailings</c:v>
                </c:pt>
                <c:pt idx="2">
                  <c:v>Emails</c:v>
                </c:pt>
              </c:strCache>
            </c:strRef>
          </c:cat>
          <c:val>
            <c:numRef>
              <c:f>Sheet1!$B$4:$D$4</c:f>
              <c:numCache>
                <c:formatCode>0%</c:formatCode>
                <c:ptCount val="3"/>
                <c:pt idx="0">
                  <c:v>0.18</c:v>
                </c:pt>
                <c:pt idx="1">
                  <c:v>0.27</c:v>
                </c:pt>
                <c:pt idx="2">
                  <c:v>0.18</c:v>
                </c:pt>
              </c:numCache>
            </c:numRef>
          </c:val>
          <c:extLst>
            <c:ext xmlns:c16="http://schemas.microsoft.com/office/drawing/2014/chart" uri="{C3380CC4-5D6E-409C-BE32-E72D297353CC}">
              <c16:uniqueId val="{00000002-B27E-4037-9C4D-1CAB59CE5FBF}"/>
            </c:ext>
          </c:extLst>
        </c:ser>
        <c:ser>
          <c:idx val="3"/>
          <c:order val="3"/>
          <c:tx>
            <c:strRef>
              <c:f>Sheet1!$A$5</c:f>
              <c:strCache>
                <c:ptCount val="1"/>
                <c:pt idx="0">
                  <c:v>7+ weekly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Phone calls</c:v>
                </c:pt>
                <c:pt idx="1">
                  <c:v>Mailings</c:v>
                </c:pt>
                <c:pt idx="2">
                  <c:v>Emails</c:v>
                </c:pt>
              </c:strCache>
            </c:strRef>
          </c:cat>
          <c:val>
            <c:numRef>
              <c:f>Sheet1!$B$5:$D$5</c:f>
              <c:numCache>
                <c:formatCode>0%</c:formatCode>
                <c:ptCount val="3"/>
                <c:pt idx="0">
                  <c:v>0.3</c:v>
                </c:pt>
                <c:pt idx="1">
                  <c:v>0.18</c:v>
                </c:pt>
                <c:pt idx="2">
                  <c:v>0.14000000000000001</c:v>
                </c:pt>
              </c:numCache>
            </c:numRef>
          </c:val>
          <c:extLst>
            <c:ext xmlns:c16="http://schemas.microsoft.com/office/drawing/2014/chart" uri="{C3380CC4-5D6E-409C-BE32-E72D297353CC}">
              <c16:uniqueId val="{00000003-B27E-4037-9C4D-1CAB59CE5FBF}"/>
            </c:ext>
          </c:extLst>
        </c:ser>
        <c:dLbls>
          <c:showLegendKey val="0"/>
          <c:showVal val="0"/>
          <c:showCatName val="0"/>
          <c:showSerName val="0"/>
          <c:showPercent val="0"/>
          <c:showBubbleSize val="0"/>
        </c:dLbls>
        <c:gapWidth val="100"/>
        <c:overlap val="100"/>
        <c:axId val="346449615"/>
        <c:axId val="346457935"/>
      </c:barChart>
      <c:catAx>
        <c:axId val="3464496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46457935"/>
        <c:crosses val="autoZero"/>
        <c:auto val="1"/>
        <c:lblAlgn val="ctr"/>
        <c:lblOffset val="100"/>
        <c:noMultiLvlLbl val="0"/>
      </c:catAx>
      <c:valAx>
        <c:axId val="346457935"/>
        <c:scaling>
          <c:orientation val="minMax"/>
        </c:scaling>
        <c:delete val="1"/>
        <c:axPos val="l"/>
        <c:numFmt formatCode="0%" sourceLinked="1"/>
        <c:majorTickMark val="none"/>
        <c:minorTickMark val="none"/>
        <c:tickLblPos val="nextTo"/>
        <c:crossAx val="346449615"/>
        <c:crosses val="autoZero"/>
        <c:crossBetween val="between"/>
      </c:valAx>
      <c:spPr>
        <a:noFill/>
        <a:ln>
          <a:noFill/>
        </a:ln>
        <a:effectLst/>
      </c:spPr>
    </c:plotArea>
    <c:legend>
      <c:legendPos val="l"/>
      <c:layout>
        <c:manualLayout>
          <c:xMode val="edge"/>
          <c:yMode val="edge"/>
          <c:x val="0"/>
          <c:y val="0.33467026423166601"/>
          <c:w val="0.21750350289586054"/>
          <c:h val="0.3479194480069258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75614000299283"/>
          <c:y val="6.9870531185472456E-2"/>
          <c:w val="0.69116258921420748"/>
          <c:h val="0.92370481721838105"/>
        </c:manualLayout>
      </c:layout>
      <c:barChart>
        <c:barDir val="bar"/>
        <c:grouping val="clustered"/>
        <c:varyColors val="0"/>
        <c:ser>
          <c:idx val="0"/>
          <c:order val="0"/>
          <c:tx>
            <c:strRef>
              <c:f>Sheet1!$B$1</c:f>
              <c:strCache>
                <c:ptCount val="1"/>
                <c:pt idx="0">
                  <c:v>Total</c:v>
                </c:pt>
              </c:strCache>
            </c:strRef>
          </c:tx>
          <c:spPr>
            <a:solidFill>
              <a:schemeClr val="accent3"/>
            </a:solidFill>
            <a:ln>
              <a:noFill/>
            </a:ln>
            <a:effectLst/>
          </c:spPr>
          <c:invertIfNegative val="0"/>
          <c:dPt>
            <c:idx val="0"/>
            <c:invertIfNegative val="0"/>
            <c:bubble3D val="0"/>
            <c:spPr>
              <a:solidFill>
                <a:schemeClr val="tx1">
                  <a:lumMod val="25000"/>
                  <a:lumOff val="75000"/>
                </a:schemeClr>
              </a:solidFill>
              <a:ln>
                <a:noFill/>
              </a:ln>
              <a:effectLst/>
            </c:spPr>
            <c:extLst>
              <c:ext xmlns:c16="http://schemas.microsoft.com/office/drawing/2014/chart" uri="{C3380CC4-5D6E-409C-BE32-E72D297353CC}">
                <c16:uniqueId val="{00000002-F168-4B14-A1CA-C202C995651E}"/>
              </c:ext>
            </c:extLst>
          </c:dPt>
          <c:dPt>
            <c:idx val="3"/>
            <c:invertIfNegative val="0"/>
            <c:bubble3D val="0"/>
            <c:spPr>
              <a:solidFill>
                <a:schemeClr val="accent3"/>
              </a:solidFill>
              <a:ln>
                <a:noFill/>
              </a:ln>
              <a:effectLst/>
            </c:spPr>
            <c:extLst>
              <c:ext xmlns:c16="http://schemas.microsoft.com/office/drawing/2014/chart" uri="{C3380CC4-5D6E-409C-BE32-E72D297353CC}">
                <c16:uniqueId val="{00000000-9269-47E3-82A0-2A5BDAD7D1B4}"/>
              </c:ext>
            </c:extLst>
          </c:dPt>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Don't need additional information</c:v>
                </c:pt>
                <c:pt idx="1">
                  <c:v>More 1-on-1 help 
to make the decision</c:v>
                </c:pt>
                <c:pt idx="3">
                  <c:v>Other</c:v>
                </c:pt>
                <c:pt idx="4">
                  <c:v>How traditional Medicare works</c:v>
                </c:pt>
                <c:pt idx="5">
                  <c:v>How Medicare Advantage works</c:v>
                </c:pt>
                <c:pt idx="6">
                  <c:v>Provider networks</c:v>
                </c:pt>
                <c:pt idx="7">
                  <c:v>Benefits</c:v>
                </c:pt>
                <c:pt idx="8">
                  <c:v>Out-of-pocket costs</c:v>
                </c:pt>
              </c:strCache>
            </c:strRef>
          </c:cat>
          <c:val>
            <c:numRef>
              <c:f>Sheet1!$B$2:$B$10</c:f>
              <c:numCache>
                <c:formatCode>0%</c:formatCode>
                <c:ptCount val="9"/>
                <c:pt idx="0">
                  <c:v>0.33</c:v>
                </c:pt>
                <c:pt idx="1">
                  <c:v>0.25</c:v>
                </c:pt>
                <c:pt idx="3">
                  <c:v>0.04</c:v>
                </c:pt>
                <c:pt idx="4">
                  <c:v>0.2</c:v>
                </c:pt>
                <c:pt idx="5">
                  <c:v>0.28000000000000003</c:v>
                </c:pt>
                <c:pt idx="6">
                  <c:v>0.28999999999999998</c:v>
                </c:pt>
                <c:pt idx="7">
                  <c:v>0.37</c:v>
                </c:pt>
                <c:pt idx="8">
                  <c:v>0.4</c:v>
                </c:pt>
              </c:numCache>
            </c:numRef>
          </c:val>
          <c:extLst>
            <c:ext xmlns:c16="http://schemas.microsoft.com/office/drawing/2014/chart" uri="{C3380CC4-5D6E-409C-BE32-E72D297353CC}">
              <c16:uniqueId val="{00000000-9835-41BA-B506-E355EBB4D2D4}"/>
            </c:ext>
          </c:extLst>
        </c:ser>
        <c:dLbls>
          <c:showLegendKey val="0"/>
          <c:showVal val="0"/>
          <c:showCatName val="0"/>
          <c:showSerName val="0"/>
          <c:showPercent val="0"/>
          <c:showBubbleSize val="0"/>
        </c:dLbls>
        <c:gapWidth val="20"/>
        <c:axId val="1112752719"/>
        <c:axId val="1112753135"/>
        <c:extLst/>
      </c:barChart>
      <c:catAx>
        <c:axId val="111275271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112753135"/>
        <c:crosses val="autoZero"/>
        <c:auto val="1"/>
        <c:lblAlgn val="ctr"/>
        <c:lblOffset val="100"/>
        <c:noMultiLvlLbl val="0"/>
      </c:catAx>
      <c:valAx>
        <c:axId val="1112753135"/>
        <c:scaling>
          <c:orientation val="minMax"/>
          <c:max val="1"/>
        </c:scaling>
        <c:delete val="1"/>
        <c:axPos val="b"/>
        <c:numFmt formatCode="0%" sourceLinked="1"/>
        <c:majorTickMark val="none"/>
        <c:minorTickMark val="none"/>
        <c:tickLblPos val="nextTo"/>
        <c:crossAx val="11127527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380306194196305"/>
          <c:y val="0.10159787079369449"/>
          <c:w val="0.39464585869431429"/>
          <c:h val="0.85414453775018051"/>
        </c:manualLayout>
      </c:layout>
      <c:doughnutChart>
        <c:varyColors val="1"/>
        <c:ser>
          <c:idx val="2"/>
          <c:order val="2"/>
          <c:tx>
            <c:strRef>
              <c:f>Sheet1!$D$1</c:f>
              <c:strCache>
                <c:ptCount val="1"/>
                <c:pt idx="0">
                  <c:v>Overall</c:v>
                </c:pt>
              </c:strCache>
            </c:strRef>
          </c:tx>
          <c:dPt>
            <c:idx val="0"/>
            <c:bubble3D val="0"/>
            <c:spPr>
              <a:solidFill>
                <a:schemeClr val="accent3">
                  <a:lumMod val="40000"/>
                  <a:lumOff val="60000"/>
                </a:schemeClr>
              </a:solidFill>
              <a:ln>
                <a:noFill/>
              </a:ln>
              <a:effectLst/>
            </c:spPr>
            <c:extLst>
              <c:ext xmlns:c16="http://schemas.microsoft.com/office/drawing/2014/chart" uri="{C3380CC4-5D6E-409C-BE32-E72D297353CC}">
                <c16:uniqueId val="{0000001A-A1DF-44EF-9F59-C29F5D80918A}"/>
              </c:ext>
            </c:extLst>
          </c:dPt>
          <c:dPt>
            <c:idx val="1"/>
            <c:bubble3D val="0"/>
            <c:spPr>
              <a:solidFill>
                <a:schemeClr val="accent3"/>
              </a:solidFill>
              <a:ln>
                <a:noFill/>
              </a:ln>
              <a:effectLst/>
            </c:spPr>
            <c:extLst>
              <c:ext xmlns:c16="http://schemas.microsoft.com/office/drawing/2014/chart" uri="{C3380CC4-5D6E-409C-BE32-E72D297353CC}">
                <c16:uniqueId val="{0000001C-A1DF-44EF-9F59-C29F5D80918A}"/>
              </c:ext>
            </c:extLst>
          </c:dPt>
          <c:dPt>
            <c:idx val="2"/>
            <c:bubble3D val="0"/>
            <c:spPr>
              <a:solidFill>
                <a:schemeClr val="accent4"/>
              </a:solidFill>
              <a:ln>
                <a:noFill/>
              </a:ln>
              <a:effectLst/>
            </c:spPr>
            <c:extLst>
              <c:ext xmlns:c16="http://schemas.microsoft.com/office/drawing/2014/chart" uri="{C3380CC4-5D6E-409C-BE32-E72D297353CC}">
                <c16:uniqueId val="{00000019-A1DF-44EF-9F59-C29F5D80918A}"/>
              </c:ext>
            </c:extLst>
          </c:dPt>
          <c:dPt>
            <c:idx val="3"/>
            <c:bubble3D val="0"/>
            <c:spPr>
              <a:solidFill>
                <a:schemeClr val="tx2"/>
              </a:solidFill>
              <a:ln>
                <a:noFill/>
              </a:ln>
              <a:effectLst/>
            </c:spPr>
            <c:extLst>
              <c:ext xmlns:c16="http://schemas.microsoft.com/office/drawing/2014/chart" uri="{C3380CC4-5D6E-409C-BE32-E72D297353CC}">
                <c16:uniqueId val="{0000001B-A1DF-44EF-9F59-C29F5D80918A}"/>
              </c:ext>
            </c:extLst>
          </c:dPt>
          <c:dLbls>
            <c:dLbl>
              <c:idx val="0"/>
              <c:layout>
                <c:manualLayout>
                  <c:x val="0.13604960900801957"/>
                  <c:y val="-5.827784499977056E-2"/>
                </c:manualLayout>
              </c:layout>
              <c:spPr>
                <a:noFill/>
                <a:ln>
                  <a:noFill/>
                </a:ln>
                <a:effectLst/>
              </c:spPr>
              <c:txPr>
                <a:bodyPr rot="0" spcFirstLastPara="1" vertOverflow="ellipsis" vert="horz" wrap="square" lIns="38100" tIns="19050" rIns="38100" bIns="19050" anchor="ctr" anchorCtr="0">
                  <a:spAutoFit/>
                </a:bodyPr>
                <a:lstStyle/>
                <a:p>
                  <a:pPr algn="l">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A-A1DF-44EF-9F59-C29F5D80918A}"/>
                </c:ext>
              </c:extLst>
            </c:dLbl>
            <c:dLbl>
              <c:idx val="1"/>
              <c:layout>
                <c:manualLayout>
                  <c:x val="0.20194869416590219"/>
                  <c:y val="9.3551156741560712E-2"/>
                </c:manualLayout>
              </c:layout>
              <c:spPr>
                <a:noFill/>
                <a:ln>
                  <a:noFill/>
                </a:ln>
                <a:effectLst/>
              </c:spPr>
              <c:txPr>
                <a:bodyPr rot="0" spcFirstLastPara="1" vertOverflow="ellipsis" vert="horz" wrap="square" lIns="38100" tIns="19050" rIns="38100" bIns="19050" anchor="ctr" anchorCtr="0">
                  <a:noAutofit/>
                </a:bodyPr>
                <a:lstStyle/>
                <a:p>
                  <a:pPr algn="l">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30999470285848124"/>
                      <c:h val="0.1818268763992841"/>
                    </c:manualLayout>
                  </c15:layout>
                </c:ext>
                <c:ext xmlns:c16="http://schemas.microsoft.com/office/drawing/2014/chart" uri="{C3380CC4-5D6E-409C-BE32-E72D297353CC}">
                  <c16:uniqueId val="{0000001C-A1DF-44EF-9F59-C29F5D80918A}"/>
                </c:ext>
              </c:extLst>
            </c:dLbl>
            <c:dLbl>
              <c:idx val="2"/>
              <c:layout>
                <c:manualLayout>
                  <c:x val="-9.7785656474514052E-2"/>
                  <c:y val="-3.987431499984307E-2"/>
                </c:manualLayout>
              </c:layout>
              <c:spPr>
                <a:noFill/>
                <a:ln>
                  <a:noFill/>
                </a:ln>
                <a:effectLst/>
              </c:spPr>
              <c:txPr>
                <a:bodyPr rot="0" spcFirstLastPara="1" vertOverflow="ellipsis" vert="horz" wrap="square" lIns="38100" tIns="19050" rIns="38100" bIns="19050" anchor="ctr" anchorCtr="0">
                  <a:spAutoFit/>
                </a:bodyPr>
                <a:lstStyle/>
                <a:p>
                  <a:pPr algn="r">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9-A1DF-44EF-9F59-C29F5D80918A}"/>
                </c:ext>
              </c:extLst>
            </c:dLbl>
            <c:dLbl>
              <c:idx val="3"/>
              <c:layout>
                <c:manualLayout>
                  <c:x val="0.10770594046468217"/>
                  <c:y val="-0.14416098499943245"/>
                </c:manualLayout>
              </c:layout>
              <c:spPr>
                <a:noFill/>
                <a:ln>
                  <a:noFill/>
                </a:ln>
                <a:effectLst/>
              </c:spPr>
              <c:txPr>
                <a:bodyPr rot="0" spcFirstLastPara="1" vertOverflow="ellipsis" vert="horz" wrap="square" lIns="38100" tIns="19050" rIns="38100" bIns="19050" anchor="ctr" anchorCtr="0">
                  <a:spAutoFit/>
                </a:bodyPr>
                <a:lstStyle/>
                <a:p>
                  <a:pPr algn="l">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B-A1DF-44EF-9F59-C29F5D80918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Sheet1!$A$2:$A$5</c:f>
              <c:strCache>
                <c:ptCount val="4"/>
                <c:pt idx="0">
                  <c:v>Very/somewhat easy</c:v>
                </c:pt>
                <c:pt idx="1">
                  <c:v>Did not know it was an option to switch</c:v>
                </c:pt>
                <c:pt idx="2">
                  <c:v>Not sure</c:v>
                </c:pt>
                <c:pt idx="3">
                  <c:v>Somewhat/very difficult</c:v>
                </c:pt>
              </c:strCache>
            </c:strRef>
          </c:cat>
          <c:val>
            <c:numRef>
              <c:f>Sheet1!$D$2:$D$5</c:f>
              <c:numCache>
                <c:formatCode>0%</c:formatCode>
                <c:ptCount val="4"/>
                <c:pt idx="0">
                  <c:v>0.15092453773113443</c:v>
                </c:pt>
                <c:pt idx="1">
                  <c:v>0.20939530234882558</c:v>
                </c:pt>
                <c:pt idx="2">
                  <c:v>0.54</c:v>
                </c:pt>
                <c:pt idx="3">
                  <c:v>9.145427286356822E-2</c:v>
                </c:pt>
              </c:numCache>
            </c:numRef>
          </c:val>
          <c:extLst>
            <c:ext xmlns:c16="http://schemas.microsoft.com/office/drawing/2014/chart" uri="{C3380CC4-5D6E-409C-BE32-E72D297353CC}">
              <c16:uniqueId val="{00000018-A1DF-44EF-9F59-C29F5D80918A}"/>
            </c:ext>
          </c:extLst>
        </c:ser>
        <c:dLbls>
          <c:showLegendKey val="0"/>
          <c:showVal val="0"/>
          <c:showCatName val="0"/>
          <c:showSerName val="0"/>
          <c:showPercent val="0"/>
          <c:showBubbleSize val="0"/>
          <c:showLeaderLines val="0"/>
        </c:dLbls>
        <c:firstSliceAng val="33"/>
        <c:holeSize val="60"/>
        <c:extLst>
          <c:ext xmlns:c15="http://schemas.microsoft.com/office/drawing/2012/chart" uri="{02D57815-91ED-43cb-92C2-25804820EDAC}">
            <c15:filteredPieSeries>
              <c15:ser>
                <c:idx val="0"/>
                <c:order val="0"/>
                <c:tx>
                  <c:strRef>
                    <c:extLst>
                      <c:ext uri="{02D57815-91ED-43cb-92C2-25804820EDAC}">
                        <c15:formulaRef>
                          <c15:sqref>Sheet1!$B$1</c15:sqref>
                        </c15:formulaRef>
                      </c:ext>
                    </c:extLst>
                    <c:strCache>
                      <c:ptCount val="1"/>
                      <c:pt idx="0">
                        <c:v>Traditional Medicare</c:v>
                      </c:pt>
                    </c:strCache>
                  </c:strRef>
                </c:tx>
                <c:dPt>
                  <c:idx val="0"/>
                  <c:bubble3D val="0"/>
                  <c:spPr>
                    <a:solidFill>
                      <a:schemeClr val="accent1"/>
                    </a:solidFill>
                    <a:ln>
                      <a:noFill/>
                    </a:ln>
                    <a:effectLst/>
                  </c:spPr>
                  <c:extLst>
                    <c:ext xmlns:c16="http://schemas.microsoft.com/office/drawing/2014/chart" uri="{C3380CC4-5D6E-409C-BE32-E72D297353CC}">
                      <c16:uniqueId val="{0000000B-725A-4D2C-9FB3-58C9710917BC}"/>
                    </c:ext>
                  </c:extLst>
                </c:dPt>
                <c:dPt>
                  <c:idx val="1"/>
                  <c:bubble3D val="0"/>
                  <c:spPr>
                    <a:solidFill>
                      <a:schemeClr val="accent2"/>
                    </a:solidFill>
                    <a:ln>
                      <a:noFill/>
                    </a:ln>
                    <a:effectLst/>
                  </c:spPr>
                  <c:extLst>
                    <c:ext xmlns:c16="http://schemas.microsoft.com/office/drawing/2014/chart" uri="{C3380CC4-5D6E-409C-BE32-E72D297353CC}">
                      <c16:uniqueId val="{0000000D-8A0C-4C8E-A53C-74891FE9F6DF}"/>
                    </c:ext>
                  </c:extLst>
                </c:dPt>
                <c:dPt>
                  <c:idx val="2"/>
                  <c:bubble3D val="0"/>
                  <c:spPr>
                    <a:solidFill>
                      <a:schemeClr val="accent3"/>
                    </a:solidFill>
                    <a:ln>
                      <a:noFill/>
                    </a:ln>
                    <a:effectLst/>
                  </c:spPr>
                  <c:extLst>
                    <c:ext xmlns:c16="http://schemas.microsoft.com/office/drawing/2014/chart" uri="{C3380CC4-5D6E-409C-BE32-E72D297353CC}">
                      <c16:uniqueId val="{00000019-D131-42B8-925C-40D067229B4E}"/>
                    </c:ext>
                  </c:extLst>
                </c:dPt>
                <c:dPt>
                  <c:idx val="3"/>
                  <c:bubble3D val="0"/>
                  <c:spPr>
                    <a:solidFill>
                      <a:schemeClr val="accent4"/>
                    </a:solidFill>
                    <a:ln>
                      <a:noFill/>
                    </a:ln>
                    <a:effectLst/>
                  </c:spPr>
                  <c:extLst>
                    <c:ext xmlns:c16="http://schemas.microsoft.com/office/drawing/2014/chart" uri="{C3380CC4-5D6E-409C-BE32-E72D297353CC}">
                      <c16:uniqueId val="{0000001B-D131-42B8-925C-40D067229B4E}"/>
                    </c:ext>
                  </c:extLst>
                </c:dPt>
                <c:dPt>
                  <c:idx val="4"/>
                  <c:bubble3D val="0"/>
                  <c:spPr>
                    <a:solidFill>
                      <a:schemeClr val="accent5"/>
                    </a:solidFill>
                    <a:ln>
                      <a:noFill/>
                    </a:ln>
                    <a:effectLst/>
                  </c:spPr>
                  <c:extLst>
                    <c:ext xmlns:c16="http://schemas.microsoft.com/office/drawing/2014/chart" uri="{C3380CC4-5D6E-409C-BE32-E72D297353CC}">
                      <c16:uniqueId val="{0000001D-D131-42B8-925C-40D067229B4E}"/>
                    </c:ext>
                  </c:extLst>
                </c:dPt>
                <c:dPt>
                  <c:idx val="5"/>
                  <c:bubble3D val="0"/>
                  <c:spPr>
                    <a:solidFill>
                      <a:schemeClr val="accent6"/>
                    </a:solidFill>
                    <a:ln>
                      <a:noFill/>
                    </a:ln>
                    <a:effectLst/>
                  </c:spPr>
                  <c:extLst>
                    <c:ext xmlns:c16="http://schemas.microsoft.com/office/drawing/2014/chart" uri="{C3380CC4-5D6E-409C-BE32-E72D297353CC}">
                      <c16:uniqueId val="{0000001F-D131-42B8-925C-40D067229B4E}"/>
                    </c:ext>
                  </c:extLst>
                </c:dPt>
                <c:cat>
                  <c:strRef>
                    <c:extLst>
                      <c:ext uri="{02D57815-91ED-43cb-92C2-25804820EDAC}">
                        <c15:formulaRef>
                          <c15:sqref>Sheet1!$A$2:$A$5</c15:sqref>
                        </c15:formulaRef>
                      </c:ext>
                    </c:extLst>
                    <c:strCache>
                      <c:ptCount val="4"/>
                      <c:pt idx="0">
                        <c:v>Very/somewhat easy</c:v>
                      </c:pt>
                      <c:pt idx="1">
                        <c:v>Did not know it was an option to switch</c:v>
                      </c:pt>
                      <c:pt idx="2">
                        <c:v>Not sure</c:v>
                      </c:pt>
                      <c:pt idx="3">
                        <c:v>Somewhat/very difficult</c:v>
                      </c:pt>
                    </c:strCache>
                  </c:strRef>
                </c:cat>
                <c:val>
                  <c:numRef>
                    <c:extLst>
                      <c:ext uri="{02D57815-91ED-43cb-92C2-25804820EDAC}">
                        <c15:formulaRef>
                          <c15:sqref>Sheet1!$B$2:$B$5</c15:sqref>
                        </c15:formulaRef>
                      </c:ext>
                    </c:extLst>
                    <c:numCache>
                      <c:formatCode>0%</c:formatCode>
                      <c:ptCount val="4"/>
                      <c:pt idx="0">
                        <c:v>0.11</c:v>
                      </c:pt>
                      <c:pt idx="1">
                        <c:v>0.19</c:v>
                      </c:pt>
                      <c:pt idx="2">
                        <c:v>0.56000000000000005</c:v>
                      </c:pt>
                      <c:pt idx="3">
                        <c:v>0.14000000000000001</c:v>
                      </c:pt>
                    </c:numCache>
                  </c:numRef>
                </c:val>
                <c:extLst>
                  <c:ext xmlns:c16="http://schemas.microsoft.com/office/drawing/2014/chart" uri="{C3380CC4-5D6E-409C-BE32-E72D297353CC}">
                    <c16:uniqueId val="{00000000-0FF3-4D0B-BDB8-145EE8F3B565}"/>
                  </c:ext>
                </c:extLst>
              </c15:ser>
            </c15:filteredPieSeries>
            <c15:filteredPieSeries>
              <c15:ser>
                <c:idx val="1"/>
                <c:order val="1"/>
                <c:tx>
                  <c:strRef>
                    <c:extLst xmlns:c15="http://schemas.microsoft.com/office/drawing/2012/chart">
                      <c:ext xmlns:c15="http://schemas.microsoft.com/office/drawing/2012/chart" uri="{02D57815-91ED-43cb-92C2-25804820EDAC}">
                        <c15:formulaRef>
                          <c15:sqref>Sheet1!$C$1</c15:sqref>
                        </c15:formulaRef>
                      </c:ext>
                    </c:extLst>
                    <c:strCache>
                      <c:ptCount val="1"/>
                      <c:pt idx="0">
                        <c:v>MA</c:v>
                      </c:pt>
                    </c:strCache>
                  </c:strRef>
                </c:tx>
                <c:dPt>
                  <c:idx val="0"/>
                  <c:bubble3D val="0"/>
                  <c:spPr>
                    <a:solidFill>
                      <a:schemeClr val="accent1"/>
                    </a:solidFill>
                    <a:ln>
                      <a:noFill/>
                    </a:ln>
                    <a:effectLst/>
                  </c:spPr>
                  <c:extLst xmlns:c15="http://schemas.microsoft.com/office/drawing/2012/chart">
                    <c:ext xmlns:c16="http://schemas.microsoft.com/office/drawing/2014/chart" uri="{C3380CC4-5D6E-409C-BE32-E72D297353CC}">
                      <c16:uniqueId val="{00000003-8A0C-4C8E-A53C-74891FE9F6DF}"/>
                    </c:ext>
                  </c:extLst>
                </c:dPt>
                <c:dPt>
                  <c:idx val="1"/>
                  <c:bubble3D val="0"/>
                  <c:spPr>
                    <a:solidFill>
                      <a:schemeClr val="accent2"/>
                    </a:solidFill>
                    <a:ln>
                      <a:noFill/>
                    </a:ln>
                    <a:effectLst/>
                  </c:spPr>
                  <c:extLst xmlns:c15="http://schemas.microsoft.com/office/drawing/2012/chart">
                    <c:ext xmlns:c16="http://schemas.microsoft.com/office/drawing/2014/chart" uri="{C3380CC4-5D6E-409C-BE32-E72D297353CC}">
                      <c16:uniqueId val="{00000001-CF53-4BA6-9792-00FFA7591547}"/>
                    </c:ext>
                  </c:extLst>
                </c:dPt>
                <c:dPt>
                  <c:idx val="2"/>
                  <c:bubble3D val="0"/>
                  <c:spPr>
                    <a:solidFill>
                      <a:schemeClr val="accent3"/>
                    </a:solidFill>
                    <a:ln>
                      <a:noFill/>
                    </a:ln>
                    <a:effectLst/>
                  </c:spPr>
                  <c:extLst xmlns:c15="http://schemas.microsoft.com/office/drawing/2012/chart">
                    <c:ext xmlns:c16="http://schemas.microsoft.com/office/drawing/2014/chart" uri="{C3380CC4-5D6E-409C-BE32-E72D297353CC}">
                      <c16:uniqueId val="{00000011-57CC-4356-BA9C-492244100E45}"/>
                    </c:ext>
                  </c:extLst>
                </c:dPt>
                <c:dPt>
                  <c:idx val="3"/>
                  <c:bubble3D val="0"/>
                  <c:spPr>
                    <a:solidFill>
                      <a:schemeClr val="accent4"/>
                    </a:solidFill>
                    <a:ln>
                      <a:noFill/>
                    </a:ln>
                    <a:effectLst/>
                  </c:spPr>
                  <c:extLst xmlns:c15="http://schemas.microsoft.com/office/drawing/2012/chart">
                    <c:ext xmlns:c16="http://schemas.microsoft.com/office/drawing/2014/chart" uri="{C3380CC4-5D6E-409C-BE32-E72D297353CC}">
                      <c16:uniqueId val="{00000010-57CC-4356-BA9C-492244100E45}"/>
                    </c:ext>
                  </c:extLst>
                </c:dPt>
                <c:dPt>
                  <c:idx val="4"/>
                  <c:bubble3D val="0"/>
                  <c:spPr>
                    <a:solidFill>
                      <a:schemeClr val="accent5"/>
                    </a:solidFill>
                    <a:ln>
                      <a:noFill/>
                    </a:ln>
                    <a:effectLst/>
                  </c:spPr>
                  <c:extLst xmlns:c15="http://schemas.microsoft.com/office/drawing/2012/chart">
                    <c:ext xmlns:c16="http://schemas.microsoft.com/office/drawing/2014/chart" uri="{C3380CC4-5D6E-409C-BE32-E72D297353CC}">
                      <c16:uniqueId val="{00000012-57CC-4356-BA9C-492244100E45}"/>
                    </c:ext>
                  </c:extLst>
                </c:dPt>
                <c:dPt>
                  <c:idx val="5"/>
                  <c:bubble3D val="0"/>
                  <c:spPr>
                    <a:solidFill>
                      <a:schemeClr val="accent6"/>
                    </a:solidFill>
                    <a:ln>
                      <a:noFill/>
                    </a:ln>
                    <a:effectLst/>
                  </c:spPr>
                  <c:extLst xmlns:c15="http://schemas.microsoft.com/office/drawing/2012/chart">
                    <c:ext xmlns:c16="http://schemas.microsoft.com/office/drawing/2014/chart" uri="{C3380CC4-5D6E-409C-BE32-E72D297353CC}">
                      <c16:uniqueId val="{00000013-57CC-4356-BA9C-492244100E45}"/>
                    </c:ext>
                  </c:extLst>
                </c:dPt>
                <c:dLbls>
                  <c:dLbl>
                    <c:idx val="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3-8A0C-4C8E-A53C-74891FE9F6DF}"/>
                      </c:ext>
                    </c:extLst>
                  </c:dLbl>
                  <c:dLbl>
                    <c:idx val="1"/>
                    <c:layout>
                      <c:manualLayout>
                        <c:x val="-3.5429585679172806E-3"/>
                        <c:y val="6.6674057588720845E-3"/>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rgbClr val="FFFFFF"/>
                            </a:solidFill>
                            <a:latin typeface="+mn-lt"/>
                            <a:ea typeface="+mn-ea"/>
                            <a:cs typeface="+mn-cs"/>
                          </a:defRPr>
                        </a:pPr>
                        <a:endParaRPr lang="en-US"/>
                      </a:p>
                    </c:txPr>
                    <c:showLegendKey val="0"/>
                    <c:showVal val="1"/>
                    <c:showCatName val="1"/>
                    <c:showSerName val="0"/>
                    <c:showPercent val="0"/>
                    <c:showBubbleSize val="0"/>
                    <c:separator>
</c:separator>
                    <c:extLst xmlns:c15="http://schemas.microsoft.com/office/drawing/2012/chart">
                      <c:ext xmlns:c15="http://schemas.microsoft.com/office/drawing/2012/chart" uri="{CE6537A1-D6FC-4f65-9D91-7224C49458BB}">
                        <c15:layout>
                          <c:manualLayout>
                            <c:w val="0.12244464810721763"/>
                            <c:h val="0.14076660048431919"/>
                          </c:manualLayout>
                        </c15:layout>
                      </c:ext>
                      <c:ext xmlns:c16="http://schemas.microsoft.com/office/drawing/2014/chart" uri="{C3380CC4-5D6E-409C-BE32-E72D297353CC}">
                        <c16:uniqueId val="{00000001-CF53-4BA6-9792-00FFA7591547}"/>
                      </c:ext>
                    </c:extLst>
                  </c:dLbl>
                  <c:dLbl>
                    <c:idx val="2"/>
                    <c:layout>
                      <c:manualLayout>
                        <c:x val="0.15730736041552254"/>
                        <c:y val="5.8180605426463729E-2"/>
                      </c:manualLayout>
                    </c:layout>
                    <c:showLegendKey val="0"/>
                    <c:showVal val="1"/>
                    <c:showCatName val="1"/>
                    <c:showSerName val="0"/>
                    <c:showPercent val="0"/>
                    <c:showBubbleSize val="0"/>
                    <c:separator>
</c:separator>
                    <c:extLst xmlns:c15="http://schemas.microsoft.com/office/drawing/2012/chart">
                      <c:ext xmlns:c15="http://schemas.microsoft.com/office/drawing/2012/chart" uri="{CE6537A1-D6FC-4f65-9D91-7224C49458BB}"/>
                      <c:ext xmlns:c16="http://schemas.microsoft.com/office/drawing/2014/chart" uri="{C3380CC4-5D6E-409C-BE32-E72D297353CC}">
                        <c16:uniqueId val="{00000011-57CC-4356-BA9C-492244100E45}"/>
                      </c:ext>
                    </c:extLst>
                  </c:dLbl>
                  <c:dLbl>
                    <c:idx val="3"/>
                    <c:layout>
                      <c:manualLayout>
                        <c:x val="5.6687337086674828E-3"/>
                        <c:y val="2.9431369333231937E-2"/>
                      </c:manualLayout>
                    </c:layout>
                    <c:showLegendKey val="0"/>
                    <c:showVal val="1"/>
                    <c:showCatName val="1"/>
                    <c:showSerName val="0"/>
                    <c:showPercent val="0"/>
                    <c:showBubbleSize val="0"/>
                    <c:separator>
</c:separator>
                    <c:extLst xmlns:c15="http://schemas.microsoft.com/office/drawing/2012/chart">
                      <c:ext xmlns:c15="http://schemas.microsoft.com/office/drawing/2012/chart" uri="{CE6537A1-D6FC-4f65-9D91-7224C49458BB}"/>
                      <c:ext xmlns:c16="http://schemas.microsoft.com/office/drawing/2014/chart" uri="{C3380CC4-5D6E-409C-BE32-E72D297353CC}">
                        <c16:uniqueId val="{00000010-57CC-4356-BA9C-492244100E45}"/>
                      </c:ext>
                    </c:extLst>
                  </c:dLbl>
                  <c:dLbl>
                    <c:idx val="4"/>
                    <c:tx>
                      <c:rich>
                        <a:bodyPr/>
                        <a:lstStyle/>
                        <a:p>
                          <a:fld id="{92DC3093-50D9-43D9-B03C-62EFA45F1A2D}" type="CATEGORYNAME">
                            <a:rPr lang="en-US">
                              <a:solidFill>
                                <a:schemeClr val="bg1"/>
                              </a:solidFill>
                            </a:rPr>
                            <a:pPr/>
                            <a:t>[CATEGORY NAME]</a:t>
                          </a:fld>
                          <a:r>
                            <a:rPr lang="en-US" baseline="0"/>
                            <a:t>
</a:t>
                          </a:r>
                          <a:fld id="{523FA8F0-7511-4192-9D9F-DB45AC9BDDDA}" type="VALUE">
                            <a:rPr lang="en-US" baseline="0">
                              <a:solidFill>
                                <a:schemeClr val="bg1"/>
                              </a:solidFill>
                            </a:rPr>
                            <a:pPr/>
                            <a:t>[VALUE]</a:t>
                          </a:fld>
                          <a:endParaRPr lang="en-US" baseline="0"/>
                        </a:p>
                      </c:rich>
                    </c:tx>
                    <c:showLegendKey val="0"/>
                    <c:showVal val="1"/>
                    <c:showCatName val="1"/>
                    <c:showSerName val="0"/>
                    <c:showPercent val="0"/>
                    <c:showBubbleSize val="0"/>
                    <c:separator>
</c:separator>
                    <c:extLst xmlns:c15="http://schemas.microsoft.com/office/drawing/2012/chart">
                      <c:ext xmlns:c15="http://schemas.microsoft.com/office/drawing/2012/chart" uri="{CE6537A1-D6FC-4f65-9D91-7224C49458BB}">
                        <c15:dlblFieldTable/>
                        <c15:showDataLabelsRange val="0"/>
                      </c:ext>
                      <c:ext xmlns:c16="http://schemas.microsoft.com/office/drawing/2014/chart" uri="{C3380CC4-5D6E-409C-BE32-E72D297353CC}">
                        <c16:uniqueId val="{00000012-57CC-4356-BA9C-492244100E45}"/>
                      </c:ext>
                    </c:extLst>
                  </c:dLbl>
                  <c:dLbl>
                    <c:idx val="5"/>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13-57CC-4356-BA9C-492244100E4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xmlns:c15="http://schemas.microsoft.com/office/drawing/2012/chart">
                    <c:ext xmlns:c15="http://schemas.microsoft.com/office/drawing/2012/chart" uri="{CE6537A1-D6FC-4f65-9D91-7224C49458BB}"/>
                  </c:extLst>
                </c:dLbls>
                <c:cat>
                  <c:strRef>
                    <c:extLst xmlns:c15="http://schemas.microsoft.com/office/drawing/2012/chart">
                      <c:ext xmlns:c15="http://schemas.microsoft.com/office/drawing/2012/chart" uri="{02D57815-91ED-43cb-92C2-25804820EDAC}">
                        <c15:formulaRef>
                          <c15:sqref>Sheet1!$A$2:$A$5</c15:sqref>
                        </c15:formulaRef>
                      </c:ext>
                    </c:extLst>
                    <c:strCache>
                      <c:ptCount val="4"/>
                      <c:pt idx="0">
                        <c:v>Very/somewhat easy</c:v>
                      </c:pt>
                      <c:pt idx="1">
                        <c:v>Did not know it was an option to switch</c:v>
                      </c:pt>
                      <c:pt idx="2">
                        <c:v>Not sure</c:v>
                      </c:pt>
                      <c:pt idx="3">
                        <c:v>Somewhat/very difficult</c:v>
                      </c:pt>
                    </c:strCache>
                  </c:strRef>
                </c:cat>
                <c:val>
                  <c:numRef>
                    <c:extLst xmlns:c15="http://schemas.microsoft.com/office/drawing/2012/chart">
                      <c:ext xmlns:c15="http://schemas.microsoft.com/office/drawing/2012/chart" uri="{02D57815-91ED-43cb-92C2-25804820EDAC}">
                        <c15:formulaRef>
                          <c15:sqref>Sheet1!$C$2:$C$5</c15:sqref>
                        </c15:formulaRef>
                      </c:ext>
                    </c:extLst>
                    <c:numCache>
                      <c:formatCode>0%</c:formatCode>
                      <c:ptCount val="4"/>
                      <c:pt idx="0">
                        <c:v>0.2</c:v>
                      </c:pt>
                      <c:pt idx="1">
                        <c:v>0.24</c:v>
                      </c:pt>
                      <c:pt idx="2">
                        <c:v>0.49</c:v>
                      </c:pt>
                      <c:pt idx="3">
                        <c:v>7.0000000000000007E-2</c:v>
                      </c:pt>
                    </c:numCache>
                  </c:numRef>
                </c:val>
                <c:extLst xmlns:c15="http://schemas.microsoft.com/office/drawing/2012/chart">
                  <c:ext xmlns:c16="http://schemas.microsoft.com/office/drawing/2014/chart" uri="{C3380CC4-5D6E-409C-BE32-E72D297353CC}">
                    <c16:uniqueId val="{0000000C-725A-4D2C-9FB3-58C9710917BC}"/>
                  </c:ext>
                </c:extLst>
              </c15:ser>
            </c15:filteredPieSeries>
          </c:ext>
        </c:extLst>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883734048456734"/>
          <c:y val="0.11609119629258358"/>
          <c:w val="0.40374239086878588"/>
          <c:h val="0.84820466559077567"/>
        </c:manualLayout>
      </c:layout>
      <c:doughnutChart>
        <c:varyColors val="1"/>
        <c:ser>
          <c:idx val="0"/>
          <c:order val="0"/>
          <c:tx>
            <c:strRef>
              <c:f>Sheet1!$B$1</c:f>
              <c:strCache>
                <c:ptCount val="1"/>
                <c:pt idx="0">
                  <c:v>Total</c:v>
                </c:pt>
              </c:strCache>
            </c:strRef>
          </c:tx>
          <c:spPr>
            <a:solidFill>
              <a:schemeClr val="accent1">
                <a:lumMod val="60000"/>
                <a:lumOff val="40000"/>
              </a:schemeClr>
            </a:solidFill>
          </c:spPr>
          <c:dPt>
            <c:idx val="0"/>
            <c:bubble3D val="0"/>
            <c:spPr>
              <a:solidFill>
                <a:schemeClr val="accent3">
                  <a:lumMod val="40000"/>
                  <a:lumOff val="60000"/>
                </a:schemeClr>
              </a:solidFill>
              <a:ln>
                <a:noFill/>
              </a:ln>
              <a:effectLst/>
            </c:spPr>
            <c:extLst>
              <c:ext xmlns:c16="http://schemas.microsoft.com/office/drawing/2014/chart" uri="{C3380CC4-5D6E-409C-BE32-E72D297353CC}">
                <c16:uniqueId val="{00000001-E0C6-42B5-810B-6EDD3C8F59CD}"/>
              </c:ext>
            </c:extLst>
          </c:dPt>
          <c:dPt>
            <c:idx val="1"/>
            <c:bubble3D val="0"/>
            <c:spPr>
              <a:solidFill>
                <a:schemeClr val="accent3"/>
              </a:solidFill>
              <a:ln>
                <a:noFill/>
              </a:ln>
              <a:effectLst/>
            </c:spPr>
            <c:extLst>
              <c:ext xmlns:c16="http://schemas.microsoft.com/office/drawing/2014/chart" uri="{C3380CC4-5D6E-409C-BE32-E72D297353CC}">
                <c16:uniqueId val="{00000000-A227-4B4C-B094-523CAB4CB7AC}"/>
              </c:ext>
            </c:extLst>
          </c:dPt>
          <c:dPt>
            <c:idx val="2"/>
            <c:bubble3D val="0"/>
            <c:spPr>
              <a:solidFill>
                <a:schemeClr val="accent4"/>
              </a:solidFill>
              <a:ln>
                <a:noFill/>
              </a:ln>
              <a:effectLst/>
            </c:spPr>
            <c:extLst>
              <c:ext xmlns:c16="http://schemas.microsoft.com/office/drawing/2014/chart" uri="{C3380CC4-5D6E-409C-BE32-E72D297353CC}">
                <c16:uniqueId val="{00000001-A227-4B4C-B094-523CAB4CB7AC}"/>
              </c:ext>
            </c:extLst>
          </c:dPt>
          <c:dLbls>
            <c:dLbl>
              <c:idx val="0"/>
              <c:layout>
                <c:manualLayout>
                  <c:x val="3.126373593877857E-2"/>
                  <c:y val="-0.15722878686575337"/>
                </c:manualLayout>
              </c:layout>
              <c:spPr>
                <a:noFill/>
                <a:ln>
                  <a:noFill/>
                </a:ln>
                <a:effectLst/>
              </c:spPr>
              <c:txPr>
                <a:bodyPr rot="0" spcFirstLastPara="1" vertOverflow="ellipsis" vert="horz" wrap="square" lIns="38100" tIns="19050" rIns="38100" bIns="19050" anchor="ctr" anchorCtr="0">
                  <a:spAutoFit/>
                </a:bodyPr>
                <a:lstStyle/>
                <a:p>
                  <a:pPr algn="r">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0C6-42B5-810B-6EDD3C8F59CD}"/>
                </c:ext>
              </c:extLst>
            </c:dLbl>
            <c:dLbl>
              <c:idx val="1"/>
              <c:layout>
                <c:manualLayout>
                  <c:x val="0.24628661675577265"/>
                  <c:y val="6.3729190559291368E-2"/>
                </c:manualLayout>
              </c:layout>
              <c:spPr>
                <a:noFill/>
                <a:ln>
                  <a:noFill/>
                </a:ln>
                <a:effectLst/>
              </c:spPr>
              <c:txPr>
                <a:bodyPr rot="0" spcFirstLastPara="1" vertOverflow="ellipsis" vert="horz" wrap="square" lIns="38100" tIns="19050" rIns="38100" bIns="19050" anchor="ctr" anchorCtr="0">
                  <a:spAutoFit/>
                </a:bodyPr>
                <a:lstStyle/>
                <a:p>
                  <a:pPr algn="l">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6963979102905039"/>
                      <c:h val="0.1318347754085463"/>
                    </c:manualLayout>
                  </c15:layout>
                </c:ext>
                <c:ext xmlns:c16="http://schemas.microsoft.com/office/drawing/2014/chart" uri="{C3380CC4-5D6E-409C-BE32-E72D297353CC}">
                  <c16:uniqueId val="{00000000-A227-4B4C-B094-523CAB4CB7AC}"/>
                </c:ext>
              </c:extLst>
            </c:dLbl>
            <c:dLbl>
              <c:idx val="2"/>
              <c:layout>
                <c:manualLayout>
                  <c:x val="-0.21847919033521074"/>
                  <c:y val="-0.11269566946079485"/>
                </c:manualLayout>
              </c:layout>
              <c:spPr>
                <a:noFill/>
                <a:ln>
                  <a:noFill/>
                </a:ln>
                <a:effectLst/>
              </c:spPr>
              <c:txPr>
                <a:bodyPr rot="0" spcFirstLastPara="1" vertOverflow="ellipsis" vert="horz" wrap="square" lIns="38100" tIns="19050" rIns="38100" bIns="19050" anchor="ctr" anchorCtr="0">
                  <a:noAutofit/>
                </a:bodyPr>
                <a:lstStyle/>
                <a:p>
                  <a:pPr algn="r">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32790075966611154"/>
                      <c:h val="0.10503908934989868"/>
                    </c:manualLayout>
                  </c15:layout>
                </c:ext>
                <c:ext xmlns:c16="http://schemas.microsoft.com/office/drawing/2014/chart" uri="{C3380CC4-5D6E-409C-BE32-E72D297353CC}">
                  <c16:uniqueId val="{00000001-A227-4B4C-B094-523CAB4CB7AC}"/>
                </c:ext>
              </c:extLst>
            </c:dLbl>
            <c:spPr>
              <a:noFill/>
              <a:ln>
                <a:noFill/>
              </a:ln>
              <a:effectLst/>
            </c:spPr>
            <c:txPr>
              <a:bodyPr rot="0" spcFirstLastPara="1" vertOverflow="ellipsis" vert="horz" wrap="square" lIns="38100" tIns="19050" rIns="38100" bIns="19050" anchor="ctr" anchorCtr="0">
                <a:spAutoFit/>
              </a:bodyPr>
              <a:lstStyle/>
              <a:p>
                <a:pPr algn="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Sheet1!$A$2:$A$4</c:f>
              <c:strCache>
                <c:ptCount val="3"/>
                <c:pt idx="0">
                  <c:v>Yes</c:v>
                </c:pt>
                <c:pt idx="1">
                  <c:v>No, but could easily figure it out</c:v>
                </c:pt>
                <c:pt idx="2">
                  <c:v>No, and don’t know how to figure it out</c:v>
                </c:pt>
              </c:strCache>
            </c:strRef>
          </c:cat>
          <c:val>
            <c:numRef>
              <c:f>Sheet1!$B$2:$B$4</c:f>
              <c:numCache>
                <c:formatCode>0%</c:formatCode>
                <c:ptCount val="3"/>
                <c:pt idx="0">
                  <c:v>0.1</c:v>
                </c:pt>
                <c:pt idx="1">
                  <c:v>0.67</c:v>
                </c:pt>
                <c:pt idx="2">
                  <c:v>0.22</c:v>
                </c:pt>
              </c:numCache>
            </c:numRef>
          </c:val>
          <c:extLst>
            <c:ext xmlns:c16="http://schemas.microsoft.com/office/drawing/2014/chart" uri="{C3380CC4-5D6E-409C-BE32-E72D297353CC}">
              <c16:uniqueId val="{00000000-419C-412D-9DA3-5FD340B923A9}"/>
            </c:ext>
          </c:extLst>
        </c:ser>
        <c:dLbls>
          <c:showLegendKey val="0"/>
          <c:showVal val="0"/>
          <c:showCatName val="0"/>
          <c:showSerName val="0"/>
          <c:showPercent val="0"/>
          <c:showBubbleSize val="0"/>
          <c:showLeaderLines val="0"/>
        </c:dLbls>
        <c:firstSliceAng val="0"/>
        <c:holeSize val="6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173448562016122"/>
          <c:y val="0.16066991453406076"/>
          <c:w val="0.66650581566619749"/>
          <c:h val="0.69247965248502363"/>
        </c:manualLayout>
      </c:layout>
      <c:doughnutChart>
        <c:varyColors val="1"/>
        <c:ser>
          <c:idx val="0"/>
          <c:order val="0"/>
          <c:tx>
            <c:strRef>
              <c:f>Sheet1!$B$1</c:f>
              <c:strCache>
                <c:ptCount val="1"/>
                <c:pt idx="0">
                  <c:v>TV and online ads</c:v>
                </c:pt>
              </c:strCache>
            </c:strRef>
          </c:tx>
          <c:dPt>
            <c:idx val="0"/>
            <c:bubble3D val="0"/>
            <c:spPr>
              <a:solidFill>
                <a:schemeClr val="bg1">
                  <a:lumMod val="85000"/>
                </a:schemeClr>
              </a:solidFill>
              <a:ln>
                <a:noFill/>
              </a:ln>
              <a:effectLst/>
            </c:spPr>
            <c:extLst>
              <c:ext xmlns:c16="http://schemas.microsoft.com/office/drawing/2014/chart" uri="{C3380CC4-5D6E-409C-BE32-E72D297353CC}">
                <c16:uniqueId val="{00000004-E979-4216-B914-BF7CA8498190}"/>
              </c:ext>
            </c:extLst>
          </c:dPt>
          <c:dPt>
            <c:idx val="1"/>
            <c:bubble3D val="0"/>
            <c:spPr>
              <a:solidFill>
                <a:schemeClr val="accent3"/>
              </a:solidFill>
              <a:ln>
                <a:noFill/>
              </a:ln>
              <a:effectLst/>
            </c:spPr>
            <c:extLst>
              <c:ext xmlns:c16="http://schemas.microsoft.com/office/drawing/2014/chart" uri="{C3380CC4-5D6E-409C-BE32-E72D297353CC}">
                <c16:uniqueId val="{00000003-E979-4216-B914-BF7CA8498190}"/>
              </c:ext>
            </c:extLst>
          </c:dPt>
          <c:dPt>
            <c:idx val="2"/>
            <c:bubble3D val="0"/>
            <c:spPr>
              <a:solidFill>
                <a:schemeClr val="accent4"/>
              </a:solidFill>
              <a:ln>
                <a:noFill/>
              </a:ln>
              <a:effectLst/>
            </c:spPr>
            <c:extLst>
              <c:ext xmlns:c16="http://schemas.microsoft.com/office/drawing/2014/chart" uri="{C3380CC4-5D6E-409C-BE32-E72D297353CC}">
                <c16:uniqueId val="{00000005-E979-4216-B914-BF7CA8498190}"/>
              </c:ext>
            </c:extLst>
          </c:dPt>
          <c:dPt>
            <c:idx val="3"/>
            <c:bubble3D val="0"/>
            <c:spPr>
              <a:solidFill>
                <a:schemeClr val="accent2"/>
              </a:solidFill>
              <a:ln>
                <a:noFill/>
              </a:ln>
              <a:effectLst/>
            </c:spPr>
            <c:extLst>
              <c:ext xmlns:c16="http://schemas.microsoft.com/office/drawing/2014/chart" uri="{C3380CC4-5D6E-409C-BE32-E72D297353CC}">
                <c16:uniqueId val="{00000006-E979-4216-B914-BF7CA8498190}"/>
              </c:ext>
            </c:extLst>
          </c:dPt>
          <c:dLbls>
            <c:dLbl>
              <c:idx val="0"/>
              <c:layout>
                <c:manualLayout>
                  <c:x val="-0.16283035024924281"/>
                  <c:y val="-0.1549509306632906"/>
                </c:manualLayout>
              </c:layout>
              <c:spPr>
                <a:noFill/>
                <a:ln>
                  <a:noFill/>
                </a:ln>
                <a:effectLst/>
              </c:spPr>
              <c:txPr>
                <a:bodyPr rot="0" spcFirstLastPara="1" vertOverflow="ellipsis" vert="horz" wrap="square" lIns="38100" tIns="19050" rIns="38100" bIns="19050" anchor="ctr" anchorCtr="0">
                  <a:noAutofit/>
                </a:bodyPr>
                <a:lstStyle/>
                <a:p>
                  <a:pPr algn="l">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737158554641847"/>
                      <c:h val="9.9335431619371861E-2"/>
                    </c:manualLayout>
                  </c15:layout>
                </c:ext>
                <c:ext xmlns:c16="http://schemas.microsoft.com/office/drawing/2014/chart" uri="{C3380CC4-5D6E-409C-BE32-E72D297353CC}">
                  <c16:uniqueId val="{00000004-E979-4216-B914-BF7CA8498190}"/>
                </c:ext>
              </c:extLst>
            </c:dLbl>
            <c:dLbl>
              <c:idx val="1"/>
              <c:layout>
                <c:manualLayout>
                  <c:x val="0.17900285536598926"/>
                  <c:y val="-0.16601181704952844"/>
                </c:manualLayout>
              </c:layout>
              <c:spPr>
                <a:noFill/>
                <a:ln>
                  <a:noFill/>
                </a:ln>
                <a:effectLst/>
              </c:spPr>
              <c:txPr>
                <a:bodyPr rot="0" spcFirstLastPara="1" vertOverflow="ellipsis" vert="horz" wrap="square" lIns="38100" tIns="19050" rIns="38100" bIns="19050" anchor="ctr" anchorCtr="0">
                  <a:noAutofit/>
                </a:bodyPr>
                <a:lstStyle/>
                <a:p>
                  <a:pPr algn="l">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2874191573300884"/>
                      <c:h val="0.15445532373609605"/>
                    </c:manualLayout>
                  </c15:layout>
                </c:ext>
                <c:ext xmlns:c16="http://schemas.microsoft.com/office/drawing/2014/chart" uri="{C3380CC4-5D6E-409C-BE32-E72D297353CC}">
                  <c16:uniqueId val="{00000003-E979-4216-B914-BF7CA8498190}"/>
                </c:ext>
              </c:extLst>
            </c:dLbl>
            <c:dLbl>
              <c:idx val="2"/>
              <c:layout>
                <c:manualLayout>
                  <c:x val="0.21215472791230977"/>
                  <c:y val="-9.3388672851062365E-2"/>
                </c:manualLayout>
              </c:layout>
              <c:showLegendKey val="0"/>
              <c:showVal val="1"/>
              <c:showCatName val="1"/>
              <c:showSerName val="0"/>
              <c:showPercent val="0"/>
              <c:showBubbleSize val="0"/>
              <c:separator>
</c:separator>
              <c:extLst>
                <c:ext xmlns:c15="http://schemas.microsoft.com/office/drawing/2012/chart" uri="{CE6537A1-D6FC-4f65-9D91-7224C49458BB}">
                  <c15:layout>
                    <c:manualLayout>
                      <c:w val="0.20708238587681688"/>
                      <c:h val="0.18431676634233837"/>
                    </c:manualLayout>
                  </c15:layout>
                </c:ext>
                <c:ext xmlns:c16="http://schemas.microsoft.com/office/drawing/2014/chart" uri="{C3380CC4-5D6E-409C-BE32-E72D297353CC}">
                  <c16:uniqueId val="{00000005-E979-4216-B914-BF7CA8498190}"/>
                </c:ext>
              </c:extLst>
            </c:dLbl>
            <c:dLbl>
              <c:idx val="3"/>
              <c:layout>
                <c:manualLayout>
                  <c:x val="-0.17242256528544997"/>
                  <c:y val="0.16893855946357023"/>
                </c:manualLayout>
              </c:layout>
              <c:spPr>
                <a:noFill/>
                <a:ln>
                  <a:noFill/>
                </a:ln>
                <a:effectLst/>
              </c:spPr>
              <c:txPr>
                <a:bodyPr rot="0" spcFirstLastPara="1" vertOverflow="ellipsis" vert="horz" wrap="square" lIns="38100" tIns="19050" rIns="38100" bIns="19050" anchor="ctr" anchorCtr="0">
                  <a:noAutofit/>
                </a:bodyPr>
                <a:lstStyle/>
                <a:p>
                  <a:pPr algn="l">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1522850629509044"/>
                      <c:h val="0.15951696255131437"/>
                    </c:manualLayout>
                  </c15:layout>
                </c:ext>
                <c:ext xmlns:c16="http://schemas.microsoft.com/office/drawing/2014/chart" uri="{C3380CC4-5D6E-409C-BE32-E72D297353CC}">
                  <c16:uniqueId val="{00000006-E979-4216-B914-BF7CA8498190}"/>
                </c:ext>
              </c:extLst>
            </c:dLbl>
            <c:spPr>
              <a:noFill/>
              <a:ln>
                <a:noFill/>
              </a:ln>
              <a:effectLst/>
            </c:spPr>
            <c:txPr>
              <a:bodyPr rot="0" spcFirstLastPara="1" vertOverflow="ellipsis" vert="horz" wrap="square" lIns="38100" tIns="19050" rIns="38100" bIns="19050" anchor="ctr" anchorCtr="0">
                <a:spAutoFit/>
              </a:bodyPr>
              <a:lstStyle/>
              <a:p>
                <a:pPr algn="l">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solidFill>
                  <a:round/>
                </a:ln>
                <a:effectLst/>
              </c:spPr>
            </c:leaderLines>
            <c:extLst>
              <c:ext xmlns:c15="http://schemas.microsoft.com/office/drawing/2012/chart" uri="{CE6537A1-D6FC-4f65-9D91-7224C49458BB}"/>
            </c:extLst>
          </c:dLbls>
          <c:cat>
            <c:strRef>
              <c:f>Sheet1!$A$2:$A$5</c:f>
              <c:strCache>
                <c:ptCount val="4"/>
                <c:pt idx="0">
                  <c:v>Rarely or never</c:v>
                </c:pt>
                <c:pt idx="1">
                  <c:v>A few times a month</c:v>
                </c:pt>
                <c:pt idx="2">
                  <c:v>A few times a week</c:v>
                </c:pt>
                <c:pt idx="3">
                  <c:v>Once a day or more</c:v>
                </c:pt>
              </c:strCache>
            </c:strRef>
          </c:cat>
          <c:val>
            <c:numRef>
              <c:f>Sheet1!$B$2:$B$5</c:f>
              <c:numCache>
                <c:formatCode>0%</c:formatCode>
                <c:ptCount val="4"/>
                <c:pt idx="0">
                  <c:v>5.9470264867566215E-2</c:v>
                </c:pt>
                <c:pt idx="1">
                  <c:v>3.0984507746126936E-2</c:v>
                </c:pt>
                <c:pt idx="2">
                  <c:v>0.14292853573213393</c:v>
                </c:pt>
                <c:pt idx="3">
                  <c:v>0.7646176911544228</c:v>
                </c:pt>
              </c:numCache>
            </c:numRef>
          </c:val>
          <c:extLst>
            <c:ext xmlns:c16="http://schemas.microsoft.com/office/drawing/2014/chart" uri="{C3380CC4-5D6E-409C-BE32-E72D297353CC}">
              <c16:uniqueId val="{00000000-E979-4216-B914-BF7CA8498190}"/>
            </c:ext>
          </c:extLst>
        </c:ser>
        <c:dLbls>
          <c:showLegendKey val="0"/>
          <c:showVal val="0"/>
          <c:showCatName val="0"/>
          <c:showSerName val="0"/>
          <c:showPercent val="0"/>
          <c:showBubbleSize val="0"/>
          <c:showLeaderLines val="1"/>
        </c:dLbls>
        <c:firstSliceAng val="0"/>
        <c:holeSize val="6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220808002109481"/>
          <c:y val="9.396238115129589E-2"/>
          <c:w val="0.60779191997890514"/>
          <c:h val="0.90126622408806645"/>
        </c:manualLayout>
      </c:layout>
      <c:barChart>
        <c:barDir val="bar"/>
        <c:grouping val="clustered"/>
        <c:varyColors val="0"/>
        <c:ser>
          <c:idx val="1"/>
          <c:order val="0"/>
          <c:tx>
            <c:strRef>
              <c:f>Sheet1!$D$1</c:f>
              <c:strCache>
                <c:ptCount val="1"/>
                <c:pt idx="0">
                  <c:v>Income &gt;=$50,000</c:v>
                </c:pt>
              </c:strCache>
            </c:strRef>
          </c:tx>
          <c:spPr>
            <a:solidFill>
              <a:srgbClr val="1B6A51"/>
            </a:solidFill>
            <a:ln>
              <a:noFill/>
            </a:ln>
            <a:effectLst/>
          </c:spPr>
          <c:invertIfNegative val="0"/>
          <c:dLbls>
            <c:dLbl>
              <c:idx val="1"/>
              <c:tx>
                <c:rich>
                  <a:bodyPr/>
                  <a:lstStyle/>
                  <a:p>
                    <a:fld id="{9AD3F22B-3739-435F-A4F6-047617BB38B3}"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A9A-4933-99E0-A100697D20E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Advertisements or calls said you would receive a special discount if you sign up right away, or within a certain time frame</c:v>
                </c:pt>
                <c:pt idx="1">
                  <c:v>Medicare marketing calls asked for your Medicare number or Social Security number before you were given plan details</c:v>
                </c:pt>
              </c:strCache>
            </c:strRef>
          </c:cat>
          <c:val>
            <c:numRef>
              <c:f>Sheet1!$D$2:$D$3</c:f>
              <c:numCache>
                <c:formatCode>0%</c:formatCode>
                <c:ptCount val="2"/>
                <c:pt idx="0">
                  <c:v>0.18706467661691542</c:v>
                </c:pt>
                <c:pt idx="1">
                  <c:v>6.0696517412935302E-2</c:v>
                </c:pt>
              </c:numCache>
            </c:numRef>
          </c:val>
          <c:extLst>
            <c:ext xmlns:c16="http://schemas.microsoft.com/office/drawing/2014/chart" uri="{C3380CC4-5D6E-409C-BE32-E72D297353CC}">
              <c16:uniqueId val="{00000000-B2CE-F043-BC82-AC3D4F9286FF}"/>
            </c:ext>
          </c:extLst>
        </c:ser>
        <c:ser>
          <c:idx val="0"/>
          <c:order val="1"/>
          <c:tx>
            <c:strRef>
              <c:f>Sheet1!$C$1</c:f>
              <c:strCache>
                <c:ptCount val="1"/>
                <c:pt idx="0">
                  <c:v>Income $25,000 to &lt;$50,000</c:v>
                </c:pt>
              </c:strCache>
            </c:strRef>
          </c:tx>
          <c:spPr>
            <a:solidFill>
              <a:schemeClr val="bg2"/>
            </a:solidFill>
            <a:ln>
              <a:noFill/>
            </a:ln>
            <a:effectLst/>
          </c:spPr>
          <c:invertIfNegative val="0"/>
          <c:dLbls>
            <c:dLbl>
              <c:idx val="1"/>
              <c:tx>
                <c:rich>
                  <a:bodyPr/>
                  <a:lstStyle/>
                  <a:p>
                    <a:fld id="{AD295DD5-A0D6-4A63-880F-94D56FDED845}"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A9A-4933-99E0-A100697D20E5}"/>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Advertisements or calls said you would receive a special discount if you sign up right away, or within a certain time frame</c:v>
                </c:pt>
                <c:pt idx="1">
                  <c:v>Medicare marketing calls asked for your Medicare number or Social Security number before you were given plan details</c:v>
                </c:pt>
              </c:strCache>
            </c:strRef>
          </c:cat>
          <c:val>
            <c:numRef>
              <c:f>Sheet1!$C$2:$C$3</c:f>
              <c:numCache>
                <c:formatCode>0%</c:formatCode>
                <c:ptCount val="2"/>
                <c:pt idx="0">
                  <c:v>0.19</c:v>
                </c:pt>
                <c:pt idx="1">
                  <c:v>0.09</c:v>
                </c:pt>
              </c:numCache>
            </c:numRef>
          </c:val>
          <c:extLst>
            <c:ext xmlns:c16="http://schemas.microsoft.com/office/drawing/2014/chart" uri="{C3380CC4-5D6E-409C-BE32-E72D297353CC}">
              <c16:uniqueId val="{00000000-1E25-44BF-ACCA-D9324CC6999F}"/>
            </c:ext>
          </c:extLst>
        </c:ser>
        <c:ser>
          <c:idx val="2"/>
          <c:order val="2"/>
          <c:tx>
            <c:strRef>
              <c:f>Sheet1!$B$1</c:f>
              <c:strCache>
                <c:ptCount val="1"/>
                <c:pt idx="0">
                  <c:v>Income &lt;$25,000</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Advertisements or calls said you would receive a special discount if you sign up right away, or within a certain time frame</c:v>
                </c:pt>
                <c:pt idx="1">
                  <c:v>Medicare marketing calls asked for your Medicare number or Social Security number before you were given plan details</c:v>
                </c:pt>
              </c:strCache>
            </c:strRef>
          </c:cat>
          <c:val>
            <c:numRef>
              <c:f>Sheet1!$B$2:$B$3</c:f>
              <c:numCache>
                <c:formatCode>0%</c:formatCode>
                <c:ptCount val="2"/>
                <c:pt idx="0">
                  <c:v>0.21568627450980393</c:v>
                </c:pt>
                <c:pt idx="1">
                  <c:v>0.21568627450980393</c:v>
                </c:pt>
              </c:numCache>
            </c:numRef>
          </c:val>
          <c:extLst>
            <c:ext xmlns:c16="http://schemas.microsoft.com/office/drawing/2014/chart" uri="{C3380CC4-5D6E-409C-BE32-E72D297353CC}">
              <c16:uniqueId val="{00000002-1E25-44BF-ACCA-D9324CC6999F}"/>
            </c:ext>
          </c:extLst>
        </c:ser>
        <c:ser>
          <c:idx val="3"/>
          <c:order val="3"/>
          <c:tx>
            <c:strRef>
              <c:f>Sheet1!$E$1</c:f>
              <c:strCache>
                <c:ptCount val="1"/>
                <c:pt idx="0">
                  <c:v>All respondents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Advertisements or calls said you would receive a special discount if you sign up right away, or within a certain time frame</c:v>
                </c:pt>
                <c:pt idx="1">
                  <c:v>Medicare marketing calls asked for your Medicare number or Social Security number before you were given plan details</c:v>
                </c:pt>
              </c:strCache>
            </c:strRef>
          </c:cat>
          <c:val>
            <c:numRef>
              <c:f>Sheet1!$E$2:$E$3</c:f>
              <c:numCache>
                <c:formatCode>0%</c:formatCode>
                <c:ptCount val="2"/>
                <c:pt idx="0">
                  <c:v>0.19</c:v>
                </c:pt>
                <c:pt idx="1">
                  <c:v>0.1</c:v>
                </c:pt>
              </c:numCache>
            </c:numRef>
          </c:val>
          <c:extLst>
            <c:ext xmlns:c16="http://schemas.microsoft.com/office/drawing/2014/chart" uri="{C3380CC4-5D6E-409C-BE32-E72D297353CC}">
              <c16:uniqueId val="{00000001-B2CE-F043-BC82-AC3D4F9286FF}"/>
            </c:ext>
          </c:extLst>
        </c:ser>
        <c:dLbls>
          <c:dLblPos val="outEnd"/>
          <c:showLegendKey val="0"/>
          <c:showVal val="1"/>
          <c:showCatName val="0"/>
          <c:showSerName val="0"/>
          <c:showPercent val="0"/>
          <c:showBubbleSize val="0"/>
        </c:dLbls>
        <c:gapWidth val="150"/>
        <c:overlap val="-15"/>
        <c:axId val="1972755455"/>
        <c:axId val="1972765855"/>
      </c:barChart>
      <c:catAx>
        <c:axId val="19727554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197" b="0" i="0" u="none" strike="noStrike" kern="1200" baseline="0">
                <a:solidFill>
                  <a:schemeClr val="tx1"/>
                </a:solidFill>
                <a:latin typeface="+mn-lt"/>
                <a:ea typeface="+mn-ea"/>
                <a:cs typeface="+mn-cs"/>
              </a:defRPr>
            </a:pPr>
            <a:endParaRPr lang="en-US"/>
          </a:p>
        </c:txPr>
        <c:crossAx val="1972765855"/>
        <c:crosses val="autoZero"/>
        <c:auto val="1"/>
        <c:lblAlgn val="ctr"/>
        <c:lblOffset val="0"/>
        <c:noMultiLvlLbl val="0"/>
      </c:catAx>
      <c:valAx>
        <c:axId val="1972765855"/>
        <c:scaling>
          <c:orientation val="minMax"/>
          <c:max val="0.4"/>
        </c:scaling>
        <c:delete val="1"/>
        <c:axPos val="b"/>
        <c:numFmt formatCode="0%" sourceLinked="1"/>
        <c:majorTickMark val="none"/>
        <c:minorTickMark val="none"/>
        <c:tickLblPos val="nextTo"/>
        <c:crossAx val="1972755455"/>
        <c:crosses val="autoZero"/>
        <c:crossBetween val="between"/>
        <c:majorUnit val="0.1"/>
      </c:valAx>
      <c:spPr>
        <a:noFill/>
        <a:ln>
          <a:noFill/>
        </a:ln>
        <a:effectLst/>
      </c:spPr>
    </c:plotArea>
    <c:legend>
      <c:legendPos val="t"/>
      <c:layout>
        <c:manualLayout>
          <c:xMode val="edge"/>
          <c:yMode val="edge"/>
          <c:x val="4.9938531063712217E-2"/>
          <c:y val="1.8991865898484738E-2"/>
          <c:w val="0.89728845942899571"/>
          <c:h val="5.6889361663946661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435613618664058"/>
          <c:y val="0.10718277180725687"/>
          <c:w val="0.51564386381335936"/>
          <c:h val="0.87172026593173735"/>
        </c:manualLayout>
      </c:layout>
      <c:barChart>
        <c:barDir val="bar"/>
        <c:grouping val="clustered"/>
        <c:varyColors val="0"/>
        <c:ser>
          <c:idx val="1"/>
          <c:order val="0"/>
          <c:tx>
            <c:strRef>
              <c:f>Sheet1!$D$1</c:f>
              <c:strCache>
                <c:ptCount val="1"/>
                <c:pt idx="0">
                  <c:v>Income &gt;=$50,000</c:v>
                </c:pt>
              </c:strCache>
            </c:strRef>
          </c:tx>
          <c:spPr>
            <a:solidFill>
              <a:srgbClr val="1B6A51"/>
            </a:solidFill>
            <a:ln>
              <a:noFill/>
            </a:ln>
            <a:effectLst/>
          </c:spPr>
          <c:invertIfNegative val="0"/>
          <c:dLbls>
            <c:dLbl>
              <c:idx val="1"/>
              <c:tx>
                <c:rich>
                  <a:bodyPr/>
                  <a:lstStyle/>
                  <a:p>
                    <a:fld id="{BDF55E66-A0F8-C848-8077-A8F33404A835}"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BB4-2B4A-AB2A-DFD01C028F2C}"/>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Enrolled in an insurance plan thinking your doctor was in the network but later found out there were limitations on seeing your doctor or your doctor was out of network</c:v>
                </c:pt>
                <c:pt idx="1">
                  <c:v>Advertisements led you to believe something about a plan that you later found out was not true</c:v>
                </c:pt>
              </c:strCache>
            </c:strRef>
          </c:cat>
          <c:val>
            <c:numRef>
              <c:f>Sheet1!$D$2:$D$3</c:f>
              <c:numCache>
                <c:formatCode>0%</c:formatCode>
                <c:ptCount val="2"/>
                <c:pt idx="0">
                  <c:v>0.11</c:v>
                </c:pt>
                <c:pt idx="1">
                  <c:v>0.15</c:v>
                </c:pt>
              </c:numCache>
            </c:numRef>
          </c:val>
          <c:extLst>
            <c:ext xmlns:c16="http://schemas.microsoft.com/office/drawing/2014/chart" uri="{C3380CC4-5D6E-409C-BE32-E72D297353CC}">
              <c16:uniqueId val="{00000000-CB06-424E-9FA9-9889F34D6DB3}"/>
            </c:ext>
          </c:extLst>
        </c:ser>
        <c:ser>
          <c:idx val="3"/>
          <c:order val="1"/>
          <c:tx>
            <c:strRef>
              <c:f>Sheet1!$E$1</c:f>
              <c:strCache>
                <c:ptCount val="1"/>
                <c:pt idx="0">
                  <c:v>Income $25,000 to &lt;$50,000</c:v>
                </c:pt>
              </c:strCache>
            </c:strRef>
          </c:tx>
          <c:spPr>
            <a:solidFill>
              <a:schemeClr val="bg2"/>
            </a:solidFill>
            <a:ln>
              <a:noFill/>
            </a:ln>
            <a:effectLst/>
          </c:spPr>
          <c:invertIfNegative val="0"/>
          <c:dLbls>
            <c:dLbl>
              <c:idx val="1"/>
              <c:tx>
                <c:rich>
                  <a:bodyPr/>
                  <a:lstStyle/>
                  <a:p>
                    <a:fld id="{2D6A1434-FA73-B54A-81B6-AA634BF0D352}"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BB4-2B4A-AB2A-DFD01C028F2C}"/>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Enrolled in an insurance plan thinking your doctor was in the network but later found out there were limitations on seeing your doctor or your doctor was out of network</c:v>
                </c:pt>
                <c:pt idx="1">
                  <c:v>Advertisements led you to believe something about a plan that you later found out was not true</c:v>
                </c:pt>
              </c:strCache>
            </c:strRef>
          </c:cat>
          <c:val>
            <c:numRef>
              <c:f>Sheet1!$E$2:$E$3</c:f>
              <c:numCache>
                <c:formatCode>0%</c:formatCode>
                <c:ptCount val="2"/>
                <c:pt idx="0">
                  <c:v>0.12234910277324633</c:v>
                </c:pt>
                <c:pt idx="1">
                  <c:v>0.15171288743882544</c:v>
                </c:pt>
              </c:numCache>
            </c:numRef>
          </c:val>
          <c:extLst>
            <c:ext xmlns:c16="http://schemas.microsoft.com/office/drawing/2014/chart" uri="{C3380CC4-5D6E-409C-BE32-E72D297353CC}">
              <c16:uniqueId val="{00000001-575E-47C1-80D9-56DCA82B0324}"/>
            </c:ext>
          </c:extLst>
        </c:ser>
        <c:ser>
          <c:idx val="2"/>
          <c:order val="2"/>
          <c:tx>
            <c:strRef>
              <c:f>Sheet1!$B$1</c:f>
              <c:strCache>
                <c:ptCount val="1"/>
                <c:pt idx="0">
                  <c:v>Income &lt;$25,000</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Enrolled in an insurance plan thinking your doctor was in the network but later found out there were limitations on seeing your doctor or your doctor was out of network</c:v>
                </c:pt>
                <c:pt idx="1">
                  <c:v>Advertisements led you to believe something about a plan that you later found out was not true</c:v>
                </c:pt>
              </c:strCache>
            </c:strRef>
          </c:cat>
          <c:val>
            <c:numRef>
              <c:f>Sheet1!$B$2:$B$3</c:f>
              <c:numCache>
                <c:formatCode>0%</c:formatCode>
                <c:ptCount val="2"/>
                <c:pt idx="0">
                  <c:v>0.12</c:v>
                </c:pt>
                <c:pt idx="1">
                  <c:v>0.28000000000000003</c:v>
                </c:pt>
              </c:numCache>
            </c:numRef>
          </c:val>
          <c:extLst>
            <c:ext xmlns:c16="http://schemas.microsoft.com/office/drawing/2014/chart" uri="{C3380CC4-5D6E-409C-BE32-E72D297353CC}">
              <c16:uniqueId val="{00000000-2FF1-4709-8C55-56097507AD26}"/>
            </c:ext>
          </c:extLst>
        </c:ser>
        <c:ser>
          <c:idx val="0"/>
          <c:order val="3"/>
          <c:tx>
            <c:strRef>
              <c:f>Sheet1!$C$1</c:f>
              <c:strCache>
                <c:ptCount val="1"/>
                <c:pt idx="0">
                  <c:v>All respondents</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Enrolled in an insurance plan thinking your doctor was in the network but later found out there were limitations on seeing your doctor or your doctor was out of network</c:v>
                </c:pt>
                <c:pt idx="1">
                  <c:v>Advertisements led you to believe something about a plan that you later found out was not true</c:v>
                </c:pt>
              </c:strCache>
            </c:strRef>
          </c:cat>
          <c:val>
            <c:numRef>
              <c:f>Sheet1!$C$2:$C$3</c:f>
              <c:numCache>
                <c:formatCode>0%</c:formatCode>
                <c:ptCount val="2"/>
                <c:pt idx="0">
                  <c:v>0.11</c:v>
                </c:pt>
                <c:pt idx="1">
                  <c:v>0.16991504247876063</c:v>
                </c:pt>
              </c:numCache>
            </c:numRef>
          </c:val>
          <c:extLst>
            <c:ext xmlns:c16="http://schemas.microsoft.com/office/drawing/2014/chart" uri="{C3380CC4-5D6E-409C-BE32-E72D297353CC}">
              <c16:uniqueId val="{00000000-6930-4185-90FD-1DDB4F3D98AA}"/>
            </c:ext>
          </c:extLst>
        </c:ser>
        <c:dLbls>
          <c:showLegendKey val="0"/>
          <c:showVal val="0"/>
          <c:showCatName val="0"/>
          <c:showSerName val="0"/>
          <c:showPercent val="0"/>
          <c:showBubbleSize val="0"/>
        </c:dLbls>
        <c:gapWidth val="150"/>
        <c:overlap val="-15"/>
        <c:axId val="357736959"/>
        <c:axId val="357740287"/>
      </c:barChart>
      <c:catAx>
        <c:axId val="357736959"/>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197" b="0" i="0" u="none" strike="noStrike" kern="1200" baseline="0">
                <a:solidFill>
                  <a:schemeClr val="tx1"/>
                </a:solidFill>
                <a:latin typeface="+mn-lt"/>
                <a:ea typeface="+mn-ea"/>
                <a:cs typeface="+mn-cs"/>
              </a:defRPr>
            </a:pPr>
            <a:endParaRPr lang="en-US"/>
          </a:p>
        </c:txPr>
        <c:crossAx val="357740287"/>
        <c:crosses val="autoZero"/>
        <c:auto val="1"/>
        <c:lblAlgn val="ctr"/>
        <c:lblOffset val="100"/>
        <c:noMultiLvlLbl val="0"/>
      </c:catAx>
      <c:valAx>
        <c:axId val="357740287"/>
        <c:scaling>
          <c:orientation val="minMax"/>
          <c:max val="0.4"/>
        </c:scaling>
        <c:delete val="1"/>
        <c:axPos val="b"/>
        <c:numFmt formatCode="0%" sourceLinked="1"/>
        <c:majorTickMark val="none"/>
        <c:minorTickMark val="none"/>
        <c:tickLblPos val="nextTo"/>
        <c:crossAx val="35773695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810697566954651"/>
          <c:y val="0.10718274423459048"/>
          <c:w val="0.53189302433045349"/>
          <c:h val="0.87870556440670189"/>
        </c:manualLayout>
      </c:layout>
      <c:barChart>
        <c:barDir val="bar"/>
        <c:grouping val="clustered"/>
        <c:varyColors val="0"/>
        <c:ser>
          <c:idx val="3"/>
          <c:order val="0"/>
          <c:tx>
            <c:strRef>
              <c:f>Sheet1!$E$1</c:f>
              <c:strCache>
                <c:ptCount val="1"/>
                <c:pt idx="0">
                  <c:v>Income &gt;=$50,000</c:v>
                </c:pt>
              </c:strCache>
            </c:strRef>
          </c:tx>
          <c:spPr>
            <a:solidFill>
              <a:srgbClr val="1B6A51"/>
            </a:solidFill>
            <a:ln>
              <a:noFill/>
            </a:ln>
            <a:effectLst/>
          </c:spPr>
          <c:invertIfNegative val="0"/>
          <c:dLbls>
            <c:dLbl>
              <c:idx val="0"/>
              <c:tx>
                <c:rich>
                  <a:bodyPr/>
                  <a:lstStyle/>
                  <a:p>
                    <a:fld id="{BE2FC3F0-AE5E-324D-91A9-FF4EB5807659}"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C31D-3D4E-B7A6-5B887CFEC0EA}"/>
                </c:ext>
              </c:extLst>
            </c:dLbl>
            <c:dLbl>
              <c:idx val="2"/>
              <c:tx>
                <c:rich>
                  <a:bodyPr/>
                  <a:lstStyle/>
                  <a:p>
                    <a:fld id="{AD7F0082-ECC1-CE4C-88F5-890AA089756F}"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31D-3D4E-B7A6-5B887CFEC0EA}"/>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Felt pressured to switch plans or sign up for a plan by an insurance broker or agent</c:v>
                </c:pt>
                <c:pt idx="1">
                  <c:v>Received an unsolicited call from a plan or plan representative</c:v>
                </c:pt>
                <c:pt idx="2">
                  <c:v>Received a call or email from “Medicare” promoting specific insurance plans</c:v>
                </c:pt>
              </c:strCache>
            </c:strRef>
          </c:cat>
          <c:val>
            <c:numRef>
              <c:f>Sheet1!$E$2:$E$4</c:f>
              <c:numCache>
                <c:formatCode>0%</c:formatCode>
                <c:ptCount val="3"/>
                <c:pt idx="0">
                  <c:v>7.0000000000000007E-2</c:v>
                </c:pt>
                <c:pt idx="1">
                  <c:v>0.73</c:v>
                </c:pt>
                <c:pt idx="2">
                  <c:v>0.5</c:v>
                </c:pt>
              </c:numCache>
            </c:numRef>
          </c:val>
          <c:extLst>
            <c:ext xmlns:c16="http://schemas.microsoft.com/office/drawing/2014/chart" uri="{C3380CC4-5D6E-409C-BE32-E72D297353CC}">
              <c16:uniqueId val="{00000000-EE7C-487E-9C24-980E47CA6E41}"/>
            </c:ext>
          </c:extLst>
        </c:ser>
        <c:ser>
          <c:idx val="0"/>
          <c:order val="1"/>
          <c:tx>
            <c:strRef>
              <c:f>Sheet1!$D$1</c:f>
              <c:strCache>
                <c:ptCount val="1"/>
                <c:pt idx="0">
                  <c:v>Income $25,000 to &lt;$50,000</c:v>
                </c:pt>
              </c:strCache>
            </c:strRef>
          </c:tx>
          <c:spPr>
            <a:solidFill>
              <a:schemeClr val="bg2"/>
            </a:solidFill>
            <a:ln>
              <a:noFill/>
            </a:ln>
            <a:effectLst/>
          </c:spPr>
          <c:invertIfNegative val="0"/>
          <c:dLbls>
            <c:dLbl>
              <c:idx val="0"/>
              <c:tx>
                <c:rich>
                  <a:bodyPr/>
                  <a:lstStyle/>
                  <a:p>
                    <a:fld id="{BA1D96D9-2656-D545-BE45-2F59E1B23E46}"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C31D-3D4E-B7A6-5B887CFEC0EA}"/>
                </c:ext>
              </c:extLst>
            </c:dLbl>
            <c:dLbl>
              <c:idx val="2"/>
              <c:tx>
                <c:rich>
                  <a:bodyPr/>
                  <a:lstStyle/>
                  <a:p>
                    <a:fld id="{7E09734A-B5CF-3D40-8446-FA50A42168E1}"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31D-3D4E-B7A6-5B887CFEC0EA}"/>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Felt pressured to switch plans or sign up for a plan by an insurance broker or agent</c:v>
                </c:pt>
                <c:pt idx="1">
                  <c:v>Received an unsolicited call from a plan or plan representative</c:v>
                </c:pt>
                <c:pt idx="2">
                  <c:v>Received a call or email from “Medicare” promoting specific insurance plans</c:v>
                </c:pt>
              </c:strCache>
            </c:strRef>
          </c:cat>
          <c:val>
            <c:numRef>
              <c:f>Sheet1!$D$2:$D$4</c:f>
              <c:numCache>
                <c:formatCode>0%</c:formatCode>
                <c:ptCount val="3"/>
                <c:pt idx="0">
                  <c:v>0.10277324632952692</c:v>
                </c:pt>
                <c:pt idx="1">
                  <c:v>0.77487765089722671</c:v>
                </c:pt>
                <c:pt idx="2">
                  <c:v>0.47634584013050568</c:v>
                </c:pt>
              </c:numCache>
            </c:numRef>
          </c:val>
          <c:extLst>
            <c:ext xmlns:c16="http://schemas.microsoft.com/office/drawing/2014/chart" uri="{C3380CC4-5D6E-409C-BE32-E72D297353CC}">
              <c16:uniqueId val="{00000000-6930-4185-90FD-1DDB4F3D98AA}"/>
            </c:ext>
          </c:extLst>
        </c:ser>
        <c:ser>
          <c:idx val="1"/>
          <c:order val="2"/>
          <c:tx>
            <c:strRef>
              <c:f>Sheet1!$B$1</c:f>
              <c:strCache>
                <c:ptCount val="1"/>
                <c:pt idx="0">
                  <c:v>Income &lt;$25,000</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Felt pressured to switch plans or sign up for a plan by an insurance broker or agent</c:v>
                </c:pt>
                <c:pt idx="1">
                  <c:v>Received an unsolicited call from a plan or plan representative</c:v>
                </c:pt>
                <c:pt idx="2">
                  <c:v>Received a call or email from “Medicare” promoting specific insurance plans</c:v>
                </c:pt>
              </c:strCache>
            </c:strRef>
          </c:cat>
          <c:val>
            <c:numRef>
              <c:f>Sheet1!$B$2:$B$4</c:f>
              <c:numCache>
                <c:formatCode>0%</c:formatCode>
                <c:ptCount val="3"/>
                <c:pt idx="0">
                  <c:v>0.21</c:v>
                </c:pt>
                <c:pt idx="1">
                  <c:v>0.75</c:v>
                </c:pt>
                <c:pt idx="2">
                  <c:v>0.65266106442577032</c:v>
                </c:pt>
              </c:numCache>
            </c:numRef>
          </c:val>
          <c:extLst>
            <c:ext xmlns:c16="http://schemas.microsoft.com/office/drawing/2014/chart" uri="{C3380CC4-5D6E-409C-BE32-E72D297353CC}">
              <c16:uniqueId val="{00000000-CB06-424E-9FA9-9889F34D6DB3}"/>
            </c:ext>
          </c:extLst>
        </c:ser>
        <c:ser>
          <c:idx val="2"/>
          <c:order val="3"/>
          <c:tx>
            <c:strRef>
              <c:f>Sheet1!$C$1</c:f>
              <c:strCache>
                <c:ptCount val="1"/>
                <c:pt idx="0">
                  <c:v>All respondents</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Felt pressured to switch plans or sign up for a plan by an insurance broker or agent</c:v>
                </c:pt>
                <c:pt idx="1">
                  <c:v>Received an unsolicited call from a plan or plan representative</c:v>
                </c:pt>
                <c:pt idx="2">
                  <c:v>Received a call or email from “Medicare” promoting specific insurance plans</c:v>
                </c:pt>
              </c:strCache>
            </c:strRef>
          </c:cat>
          <c:val>
            <c:numRef>
              <c:f>Sheet1!$C$2:$C$4</c:f>
              <c:numCache>
                <c:formatCode>0%</c:formatCode>
                <c:ptCount val="3"/>
                <c:pt idx="0">
                  <c:v>0.1</c:v>
                </c:pt>
                <c:pt idx="1">
                  <c:v>0.74462768615692154</c:v>
                </c:pt>
                <c:pt idx="2">
                  <c:v>0.51474262868565712</c:v>
                </c:pt>
              </c:numCache>
            </c:numRef>
          </c:val>
          <c:extLst>
            <c:ext xmlns:c16="http://schemas.microsoft.com/office/drawing/2014/chart" uri="{C3380CC4-5D6E-409C-BE32-E72D297353CC}">
              <c16:uniqueId val="{00000000-2FF1-4709-8C55-56097507AD26}"/>
            </c:ext>
          </c:extLst>
        </c:ser>
        <c:dLbls>
          <c:showLegendKey val="0"/>
          <c:showVal val="0"/>
          <c:showCatName val="0"/>
          <c:showSerName val="0"/>
          <c:showPercent val="0"/>
          <c:showBubbleSize val="0"/>
        </c:dLbls>
        <c:gapWidth val="80"/>
        <c:overlap val="-15"/>
        <c:axId val="357736959"/>
        <c:axId val="357740287"/>
      </c:barChart>
      <c:catAx>
        <c:axId val="357736959"/>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197" b="0" i="0" u="none" strike="noStrike" kern="1200" baseline="0">
                <a:solidFill>
                  <a:schemeClr val="tx1"/>
                </a:solidFill>
                <a:latin typeface="+mn-lt"/>
                <a:ea typeface="+mn-ea"/>
                <a:cs typeface="+mn-cs"/>
              </a:defRPr>
            </a:pPr>
            <a:endParaRPr lang="en-US"/>
          </a:p>
        </c:txPr>
        <c:crossAx val="357740287"/>
        <c:crosses val="autoZero"/>
        <c:auto val="1"/>
        <c:lblAlgn val="ctr"/>
        <c:lblOffset val="100"/>
        <c:noMultiLvlLbl val="0"/>
      </c:catAx>
      <c:valAx>
        <c:axId val="357740287"/>
        <c:scaling>
          <c:orientation val="minMax"/>
          <c:max val="1"/>
        </c:scaling>
        <c:delete val="1"/>
        <c:axPos val="b"/>
        <c:numFmt formatCode="0%" sourceLinked="1"/>
        <c:majorTickMark val="none"/>
        <c:minorTickMark val="none"/>
        <c:tickLblPos val="nextTo"/>
        <c:crossAx val="357736959"/>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848750708173254E-2"/>
          <c:y val="0.12399953445679864"/>
          <c:w val="0.92035005100186495"/>
          <c:h val="0.87600046554320143"/>
        </c:manualLayout>
      </c:layout>
      <c:ofPieChart>
        <c:ofPieType val="bar"/>
        <c:varyColors val="1"/>
        <c:ser>
          <c:idx val="0"/>
          <c:order val="0"/>
          <c:tx>
            <c:strRef>
              <c:f>Sheet1!$B$1</c:f>
              <c:strCache>
                <c:ptCount val="1"/>
                <c:pt idx="0">
                  <c:v>Sales</c:v>
                </c:pt>
              </c:strCache>
            </c:strRef>
          </c:tx>
          <c:dPt>
            <c:idx val="0"/>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06D4-42E3-AB7A-39863C2AA31E}"/>
              </c:ext>
            </c:extLst>
          </c:dPt>
          <c:dPt>
            <c:idx val="1"/>
            <c:bubble3D val="0"/>
            <c:explosion val="20"/>
            <c:spPr>
              <a:solidFill>
                <a:schemeClr val="accent3"/>
              </a:solidFill>
              <a:ln w="19050">
                <a:solidFill>
                  <a:schemeClr val="lt1"/>
                </a:solidFill>
              </a:ln>
              <a:effectLst/>
            </c:spPr>
            <c:extLst>
              <c:ext xmlns:c16="http://schemas.microsoft.com/office/drawing/2014/chart" uri="{C3380CC4-5D6E-409C-BE32-E72D297353CC}">
                <c16:uniqueId val="{00000003-06D4-42E3-AB7A-39863C2AA31E}"/>
              </c:ext>
            </c:extLst>
          </c:dPt>
          <c:dPt>
            <c:idx val="2"/>
            <c:bubble3D val="0"/>
            <c:spPr>
              <a:solidFill>
                <a:schemeClr val="accent3">
                  <a:alpha val="80000"/>
                </a:schemeClr>
              </a:solidFill>
              <a:ln w="19050">
                <a:solidFill>
                  <a:schemeClr val="lt1"/>
                </a:solidFill>
              </a:ln>
              <a:effectLst/>
            </c:spPr>
            <c:extLst>
              <c:ext xmlns:c16="http://schemas.microsoft.com/office/drawing/2014/chart" uri="{C3380CC4-5D6E-409C-BE32-E72D297353CC}">
                <c16:uniqueId val="{00000005-06D4-42E3-AB7A-39863C2AA31E}"/>
              </c:ext>
            </c:extLst>
          </c:dPt>
          <c:dPt>
            <c:idx val="3"/>
            <c:bubble3D val="0"/>
            <c:spPr>
              <a:solidFill>
                <a:schemeClr val="accent3">
                  <a:lumMod val="40000"/>
                  <a:lumOff val="60000"/>
                </a:schemeClr>
              </a:solidFill>
              <a:ln w="19050">
                <a:solidFill>
                  <a:schemeClr val="lt1"/>
                </a:solidFill>
              </a:ln>
              <a:effectLst/>
            </c:spPr>
            <c:extLst>
              <c:ext xmlns:c16="http://schemas.microsoft.com/office/drawing/2014/chart" uri="{C3380CC4-5D6E-409C-BE32-E72D297353CC}">
                <c16:uniqueId val="{00000007-06D4-42E3-AB7A-39863C2AA31E}"/>
              </c:ext>
            </c:extLst>
          </c:dPt>
          <c:dPt>
            <c:idx val="4"/>
            <c:bubble3D val="0"/>
            <c:explosion val="1"/>
            <c:spPr>
              <a:solidFill>
                <a:schemeClr val="bg1">
                  <a:lumMod val="85000"/>
                </a:schemeClr>
              </a:solidFill>
              <a:ln w="19050">
                <a:solidFill>
                  <a:schemeClr val="lt1"/>
                </a:solidFill>
              </a:ln>
              <a:effectLst/>
            </c:spPr>
            <c:extLst>
              <c:ext xmlns:c16="http://schemas.microsoft.com/office/drawing/2014/chart" uri="{C3380CC4-5D6E-409C-BE32-E72D297353CC}">
                <c16:uniqueId val="{00000009-06D4-42E3-AB7A-39863C2AA31E}"/>
              </c:ext>
            </c:extLst>
          </c:dPt>
          <c:dPt>
            <c:idx val="5"/>
            <c:bubble3D val="0"/>
            <c:spPr>
              <a:solidFill>
                <a:schemeClr val="tx2"/>
              </a:solidFill>
              <a:ln w="19050">
                <a:solidFill>
                  <a:schemeClr val="lt1"/>
                </a:solidFill>
              </a:ln>
              <a:effectLst/>
            </c:spPr>
            <c:extLst>
              <c:ext xmlns:c16="http://schemas.microsoft.com/office/drawing/2014/chart" uri="{C3380CC4-5D6E-409C-BE32-E72D297353CC}">
                <c16:uniqueId val="{0000000A-06D4-42E3-AB7A-39863C2AA31E}"/>
              </c:ext>
            </c:extLst>
          </c:dPt>
          <c:dPt>
            <c:idx val="6"/>
            <c:bubble3D val="0"/>
            <c:explosion val="20"/>
            <c:spPr>
              <a:solidFill>
                <a:schemeClr val="accent1">
                  <a:lumMod val="60000"/>
                </a:schemeClr>
              </a:solidFill>
              <a:ln w="19050">
                <a:solidFill>
                  <a:schemeClr val="lt1"/>
                </a:solidFill>
              </a:ln>
              <a:effectLst/>
            </c:spPr>
            <c:extLst>
              <c:ext xmlns:c16="http://schemas.microsoft.com/office/drawing/2014/chart" uri="{C3380CC4-5D6E-409C-BE32-E72D297353CC}">
                <c16:uniqueId val="{0000000B-06D4-42E3-AB7A-39863C2AA31E}"/>
              </c:ext>
            </c:extLst>
          </c:dPt>
          <c:dPt>
            <c:idx val="7"/>
            <c:bubble3D val="0"/>
            <c:spPr>
              <a:solidFill>
                <a:schemeClr val="bg2"/>
              </a:solidFill>
              <a:ln w="19050">
                <a:solidFill>
                  <a:schemeClr val="lt1"/>
                </a:solidFill>
              </a:ln>
              <a:effectLst/>
            </c:spPr>
            <c:extLst>
              <c:ext xmlns:c16="http://schemas.microsoft.com/office/drawing/2014/chart" uri="{C3380CC4-5D6E-409C-BE32-E72D297353CC}">
                <c16:uniqueId val="{0000000F-8C11-4145-8604-3175650D8B03}"/>
              </c:ext>
            </c:extLst>
          </c:dPt>
          <c:dLbls>
            <c:dLbl>
              <c:idx val="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9.9139010852835316E-2"/>
                      <c:h val="0.1250088814256031"/>
                    </c:manualLayout>
                  </c15:layout>
                </c:ext>
                <c:ext xmlns:c16="http://schemas.microsoft.com/office/drawing/2014/chart" uri="{C3380CC4-5D6E-409C-BE32-E72D297353CC}">
                  <c16:uniqueId val="{00000001-06D4-42E3-AB7A-39863C2AA31E}"/>
                </c:ext>
              </c:extLst>
            </c:dLbl>
            <c:dLbl>
              <c:idx val="1"/>
              <c:tx>
                <c:rich>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mn-lt"/>
                        <a:ea typeface="+mn-ea"/>
                        <a:cs typeface="+mn-cs"/>
                      </a:defRPr>
                    </a:pPr>
                    <a:fld id="{930818FB-FBBE-4ABF-A95B-629D0A29F192}" type="CATEGORYNAME">
                      <a:rPr lang="en-US" sz="1100">
                        <a:solidFill>
                          <a:schemeClr val="bg1"/>
                        </a:solidFill>
                      </a:rPr>
                      <a:pPr>
                        <a:defRPr sz="1100">
                          <a:solidFill>
                            <a:schemeClr val="bg1"/>
                          </a:solidFill>
                        </a:defRPr>
                      </a:pPr>
                      <a:t>[CATEGORY NAME]</a:t>
                    </a:fld>
                    <a:r>
                      <a:rPr lang="en-US" sz="1100" baseline="0">
                        <a:solidFill>
                          <a:schemeClr val="bg1"/>
                        </a:solidFill>
                      </a:rPr>
                      <a:t> </a:t>
                    </a:r>
                  </a:p>
                  <a:p>
                    <a:pPr>
                      <a:defRPr sz="1100">
                        <a:solidFill>
                          <a:schemeClr val="bg1"/>
                        </a:solidFill>
                      </a:defRPr>
                    </a:pPr>
                    <a:r>
                      <a:rPr lang="en-US" sz="1100" baseline="0">
                        <a:solidFill>
                          <a:schemeClr val="bg1"/>
                        </a:solidFill>
                      </a:rPr>
                      <a:t>33%</a:t>
                    </a:r>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separator> </c:separator>
              <c:extLst>
                <c:ext xmlns:c15="http://schemas.microsoft.com/office/drawing/2012/chart" uri="{CE6537A1-D6FC-4f65-9D91-7224C49458BB}">
                  <c15:layout>
                    <c:manualLayout>
                      <c:w val="0.17928787537088078"/>
                      <c:h val="0.14380358717994993"/>
                    </c:manualLayout>
                  </c15:layout>
                  <c15:dlblFieldTable/>
                  <c15:showDataLabelsRange val="0"/>
                </c:ext>
                <c:ext xmlns:c16="http://schemas.microsoft.com/office/drawing/2014/chart" uri="{C3380CC4-5D6E-409C-BE32-E72D297353CC}">
                  <c16:uniqueId val="{00000003-06D4-42E3-AB7A-39863C2AA31E}"/>
                </c:ext>
              </c:extLst>
            </c:dLbl>
            <c:dLbl>
              <c:idx val="2"/>
              <c:tx>
                <c:rich>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mn-lt"/>
                        <a:ea typeface="+mn-ea"/>
                        <a:cs typeface="+mn-cs"/>
                      </a:defRPr>
                    </a:pPr>
                    <a:fld id="{10B42C9F-1318-4445-A791-22D2E346AF7B}" type="CATEGORYNAME">
                      <a:rPr lang="en-US" sz="1100" dirty="0">
                        <a:solidFill>
                          <a:schemeClr val="bg1"/>
                        </a:solidFill>
                      </a:rPr>
                      <a:pPr>
                        <a:defRPr sz="1100">
                          <a:solidFill>
                            <a:schemeClr val="bg1"/>
                          </a:solidFill>
                        </a:defRPr>
                      </a:pPr>
                      <a:t>[CATEGORY NAME]</a:t>
                    </a:fld>
                    <a:r>
                      <a:rPr lang="en-US" sz="1100" baseline="0">
                        <a:solidFill>
                          <a:schemeClr val="bg1"/>
                        </a:solidFill>
                      </a:rPr>
                      <a:t> </a:t>
                    </a:r>
                  </a:p>
                  <a:p>
                    <a:pPr>
                      <a:defRPr sz="1100">
                        <a:solidFill>
                          <a:schemeClr val="bg1"/>
                        </a:solidFill>
                      </a:defRPr>
                    </a:pPr>
                    <a:r>
                      <a:rPr lang="en-US" sz="1100" baseline="0">
                        <a:solidFill>
                          <a:schemeClr val="bg1"/>
                        </a:solidFill>
                      </a:rPr>
                      <a:t>41%</a:t>
                    </a:r>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separator> </c:separator>
              <c:extLst>
                <c:ext xmlns:c15="http://schemas.microsoft.com/office/drawing/2012/chart" uri="{CE6537A1-D6FC-4f65-9D91-7224C49458BB}">
                  <c15:layout>
                    <c:manualLayout>
                      <c:w val="0.18234899157356121"/>
                      <c:h val="0.1579158320602258"/>
                    </c:manualLayout>
                  </c15:layout>
                  <c15:dlblFieldTable/>
                  <c15:showDataLabelsRange val="0"/>
                </c:ext>
                <c:ext xmlns:c16="http://schemas.microsoft.com/office/drawing/2014/chart" uri="{C3380CC4-5D6E-409C-BE32-E72D297353CC}">
                  <c16:uniqueId val="{00000005-06D4-42E3-AB7A-39863C2AA31E}"/>
                </c:ext>
              </c:extLst>
            </c:dLbl>
            <c:dLbl>
              <c:idx val="3"/>
              <c:tx>
                <c:rich>
                  <a:bodyPr rot="0" spcFirstLastPara="1" vertOverflow="ellipsis" vert="horz" wrap="square" lIns="38100" tIns="19050" rIns="38100" bIns="19050" anchor="ctr" anchorCtr="1">
                    <a:noAutofit/>
                  </a:bodyPr>
                  <a:lstStyle/>
                  <a:p>
                    <a:pPr>
                      <a:defRPr sz="1100" b="0" i="0" u="none" strike="noStrike" kern="1200" baseline="0">
                        <a:solidFill>
                          <a:schemeClr val="tx1"/>
                        </a:solidFill>
                        <a:latin typeface="+mn-lt"/>
                        <a:ea typeface="+mn-ea"/>
                        <a:cs typeface="+mn-cs"/>
                      </a:defRPr>
                    </a:pPr>
                    <a:fld id="{0882663E-A386-473F-92B0-CD9B4C0D857F}" type="CATEGORYNAME">
                      <a:rPr lang="en-US" sz="1100">
                        <a:solidFill>
                          <a:schemeClr val="tx1"/>
                        </a:solidFill>
                      </a:rPr>
                      <a:pPr>
                        <a:defRPr sz="1100">
                          <a:solidFill>
                            <a:schemeClr val="tx1"/>
                          </a:solidFill>
                        </a:defRPr>
                      </a:pPr>
                      <a:t>[CATEGORY NAME]</a:t>
                    </a:fld>
                    <a:r>
                      <a:rPr lang="en-US" sz="1100" baseline="0">
                        <a:solidFill>
                          <a:schemeClr val="tx1"/>
                        </a:solidFill>
                      </a:rPr>
                      <a:t> </a:t>
                    </a:r>
                  </a:p>
                  <a:p>
                    <a:pPr>
                      <a:defRPr sz="1100">
                        <a:solidFill>
                          <a:schemeClr val="tx1"/>
                        </a:solidFill>
                      </a:defRPr>
                    </a:pPr>
                    <a:r>
                      <a:rPr lang="en-US" sz="1100" baseline="0">
                        <a:solidFill>
                          <a:schemeClr val="tx1"/>
                        </a:solidFill>
                      </a:rPr>
                      <a:t>22%</a:t>
                    </a:r>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solidFill>
                      <a:latin typeface="+mn-lt"/>
                      <a:ea typeface="+mn-ea"/>
                      <a:cs typeface="+mn-cs"/>
                    </a:defRPr>
                  </a:pPr>
                  <a:endParaRPr lang="en-US"/>
                </a:p>
              </c:txPr>
              <c:dLblPos val="ctr"/>
              <c:showLegendKey val="0"/>
              <c:showVal val="1"/>
              <c:showCatName val="1"/>
              <c:showSerName val="0"/>
              <c:showPercent val="0"/>
              <c:showBubbleSize val="0"/>
              <c:separator> </c:separator>
              <c:extLst>
                <c:ext xmlns:c15="http://schemas.microsoft.com/office/drawing/2012/chart" uri="{CE6537A1-D6FC-4f65-9D91-7224C49458BB}">
                  <c15:layout>
                    <c:manualLayout>
                      <c:w val="0.17541896461471526"/>
                      <c:h val="0.14707294206537769"/>
                    </c:manualLayout>
                  </c15:layout>
                  <c15:dlblFieldTable/>
                  <c15:showDataLabelsRange val="0"/>
                </c:ext>
                <c:ext xmlns:c16="http://schemas.microsoft.com/office/drawing/2014/chart" uri="{C3380CC4-5D6E-409C-BE32-E72D297353CC}">
                  <c16:uniqueId val="{00000007-06D4-42E3-AB7A-39863C2AA31E}"/>
                </c:ext>
              </c:extLst>
            </c:dLbl>
            <c:dLbl>
              <c:idx val="4"/>
              <c:tx>
                <c:rich>
                  <a:bodyPr rot="0" spcFirstLastPara="1" vertOverflow="ellipsis" vert="horz" wrap="square" lIns="38100" tIns="19050" rIns="38100" bIns="19050" anchor="b" anchorCtr="1">
                    <a:noAutofit/>
                  </a:bodyPr>
                  <a:lstStyle/>
                  <a:p>
                    <a:pPr>
                      <a:defRPr sz="1050" b="0" i="0" u="none" strike="noStrike" kern="1200" baseline="0">
                        <a:solidFill>
                          <a:schemeClr val="tx1"/>
                        </a:solidFill>
                        <a:latin typeface="+mn-lt"/>
                        <a:ea typeface="+mn-ea"/>
                        <a:cs typeface="+mn-cs"/>
                      </a:defRPr>
                    </a:pPr>
                    <a:fld id="{84A28AD5-DEB2-47A3-9083-926C2B5DAD4B}" type="CATEGORYNAME">
                      <a:rPr lang="en-US" sz="1050">
                        <a:solidFill>
                          <a:schemeClr val="tx1"/>
                        </a:solidFill>
                      </a:rPr>
                      <a:pPr>
                        <a:defRPr sz="1050">
                          <a:solidFill>
                            <a:schemeClr val="tx1"/>
                          </a:solidFill>
                        </a:defRPr>
                      </a:pPr>
                      <a:t>[CATEGORY NAME]</a:t>
                    </a:fld>
                    <a:r>
                      <a:rPr lang="en-US" sz="1050" baseline="0">
                        <a:solidFill>
                          <a:schemeClr val="tx1"/>
                        </a:solidFill>
                      </a:rPr>
                      <a:t> 5%</a:t>
                    </a:r>
                  </a:p>
                </c:rich>
              </c:tx>
              <c:spPr>
                <a:noFill/>
                <a:ln>
                  <a:noFill/>
                </a:ln>
                <a:effectLst/>
              </c:spPr>
              <c:txPr>
                <a:bodyPr rot="0" spcFirstLastPara="1" vertOverflow="ellipsis" vert="horz" wrap="square" lIns="38100" tIns="19050" rIns="38100" bIns="19050" anchor="b" anchorCtr="1">
                  <a:noAutofit/>
                </a:bodyPr>
                <a:lstStyle/>
                <a:p>
                  <a:pPr>
                    <a:defRPr sz="1050" b="0" i="0" u="none" strike="noStrike" kern="1200" baseline="0">
                      <a:solidFill>
                        <a:schemeClr val="tx1"/>
                      </a:solidFill>
                      <a:latin typeface="+mn-lt"/>
                      <a:ea typeface="+mn-ea"/>
                      <a:cs typeface="+mn-cs"/>
                    </a:defRPr>
                  </a:pPr>
                  <a:endParaRPr lang="en-US"/>
                </a:p>
              </c:txPr>
              <c:dLblPos val="ctr"/>
              <c:showLegendKey val="0"/>
              <c:showVal val="1"/>
              <c:showCatName val="1"/>
              <c:showSerName val="0"/>
              <c:showPercent val="0"/>
              <c:showBubbleSize val="0"/>
              <c:separator> </c:separator>
              <c:extLst>
                <c:ext xmlns:c15="http://schemas.microsoft.com/office/drawing/2012/chart" uri="{CE6537A1-D6FC-4f65-9D91-7224C49458BB}">
                  <c15:layout>
                    <c:manualLayout>
                      <c:w val="0.26320644780519015"/>
                      <c:h val="3.5727221031017768E-2"/>
                    </c:manualLayout>
                  </c15:layout>
                  <c15:dlblFieldTable/>
                  <c15:showDataLabelsRange val="0"/>
                </c:ext>
                <c:ext xmlns:c16="http://schemas.microsoft.com/office/drawing/2014/chart" uri="{C3380CC4-5D6E-409C-BE32-E72D297353CC}">
                  <c16:uniqueId val="{00000009-06D4-42E3-AB7A-39863C2AA31E}"/>
                </c:ext>
              </c:extLst>
            </c:dLbl>
            <c:dLbl>
              <c:idx val="5"/>
              <c:delete val="1"/>
              <c:extLst>
                <c:ext xmlns:c15="http://schemas.microsoft.com/office/drawing/2012/chart" uri="{CE6537A1-D6FC-4f65-9D91-7224C49458BB}"/>
                <c:ext xmlns:c16="http://schemas.microsoft.com/office/drawing/2014/chart" uri="{C3380CC4-5D6E-409C-BE32-E72D297353CC}">
                  <c16:uniqueId val="{0000000A-06D4-42E3-AB7A-39863C2AA31E}"/>
                </c:ext>
              </c:extLst>
            </c:dLbl>
            <c:dLbl>
              <c:idx val="6"/>
              <c:dLblPos val="ct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06D4-42E3-AB7A-39863C2AA31E}"/>
                </c:ext>
              </c:extLst>
            </c:dLbl>
            <c:dLbl>
              <c:idx val="7"/>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8C11-4145-8604-3175650D8B0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Did not call to find out more</c:v>
                </c:pt>
                <c:pt idx="1">
                  <c:v>Someone helped you enroll in the plan</c:v>
                </c:pt>
                <c:pt idx="2">
                  <c:v>Could not enroll in the plan</c:v>
                </c:pt>
                <c:pt idx="3">
                  <c:v>Not able to connect with anyone</c:v>
                </c:pt>
                <c:pt idx="4">
                  <c:v>Don't know or refused to answer</c:v>
                </c:pt>
              </c:strCache>
            </c:strRef>
          </c:cat>
          <c:val>
            <c:numRef>
              <c:f>Sheet1!$B$2:$B$6</c:f>
              <c:numCache>
                <c:formatCode>0%</c:formatCode>
                <c:ptCount val="5"/>
                <c:pt idx="0">
                  <c:v>0.85307346326836586</c:v>
                </c:pt>
                <c:pt idx="1">
                  <c:v>4.8975512243878042E-2</c:v>
                </c:pt>
                <c:pt idx="2">
                  <c:v>5.9578458193583608E-2</c:v>
                </c:pt>
                <c:pt idx="3">
                  <c:v>3.2313740037197884E-2</c:v>
                </c:pt>
                <c:pt idx="4">
                  <c:v>6.5637284450558208E-3</c:v>
                </c:pt>
              </c:numCache>
            </c:numRef>
          </c:val>
          <c:extLst>
            <c:ext xmlns:c16="http://schemas.microsoft.com/office/drawing/2014/chart" uri="{C3380CC4-5D6E-409C-BE32-E72D297353CC}">
              <c16:uniqueId val="{00000000-2480-435E-8ED2-4CFAF155ECAC}"/>
            </c:ext>
          </c:extLst>
        </c:ser>
        <c:dLbls>
          <c:showLegendKey val="0"/>
          <c:showVal val="0"/>
          <c:showCatName val="0"/>
          <c:showSerName val="0"/>
          <c:showPercent val="0"/>
          <c:showBubbleSize val="0"/>
          <c:showLeaderLines val="1"/>
        </c:dLbls>
        <c:gapWidth val="200"/>
        <c:splitType val="cust"/>
        <c:custSplit>
          <c:secondPiePt val="1"/>
          <c:secondPiePt val="2"/>
          <c:secondPiePt val="3"/>
          <c:secondPiePt val="4"/>
        </c:custSplit>
        <c:secondPieSize val="100"/>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4.6202000144596432E-2"/>
          <c:w val="0.98476271160529272"/>
          <c:h val="0.84286287641726443"/>
        </c:manualLayout>
      </c:layout>
      <c:barChart>
        <c:barDir val="col"/>
        <c:grouping val="clustered"/>
        <c:varyColors val="0"/>
        <c:ser>
          <c:idx val="0"/>
          <c:order val="0"/>
          <c:tx>
            <c:strRef>
              <c:f>Sheet1!$B$1</c:f>
              <c:strCache>
                <c:ptCount val="1"/>
                <c:pt idx="0">
                  <c:v>Percent who stayed on the line with marketers</c:v>
                </c:pt>
              </c:strCache>
            </c:strRef>
          </c:tx>
          <c:spPr>
            <a:solidFill>
              <a:schemeClr val="accent3"/>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5-44AA-480F-A992-9E0DDF45AFAC}"/>
              </c:ext>
            </c:extLst>
          </c:dPt>
          <c:dPt>
            <c:idx val="1"/>
            <c:invertIfNegative val="0"/>
            <c:bubble3D val="0"/>
            <c:spPr>
              <a:solidFill>
                <a:schemeClr val="bg2">
                  <a:lumMod val="40000"/>
                  <a:lumOff val="60000"/>
                </a:schemeClr>
              </a:solidFill>
              <a:ln>
                <a:noFill/>
              </a:ln>
              <a:effectLst/>
            </c:spPr>
            <c:extLst>
              <c:ext xmlns:c16="http://schemas.microsoft.com/office/drawing/2014/chart" uri="{C3380CC4-5D6E-409C-BE32-E72D297353CC}">
                <c16:uniqueId val="{00000002-B471-4244-BFBA-1944D8648407}"/>
              </c:ext>
            </c:extLst>
          </c:dPt>
          <c:dPt>
            <c:idx val="2"/>
            <c:invertIfNegative val="0"/>
            <c:bubble3D val="0"/>
            <c:spPr>
              <a:solidFill>
                <a:schemeClr val="bg2"/>
              </a:solidFill>
              <a:ln>
                <a:noFill/>
              </a:ln>
              <a:effectLst/>
            </c:spPr>
            <c:extLst>
              <c:ext xmlns:c16="http://schemas.microsoft.com/office/drawing/2014/chart" uri="{C3380CC4-5D6E-409C-BE32-E72D297353CC}">
                <c16:uniqueId val="{00000003-B471-4244-BFBA-1944D8648407}"/>
              </c:ext>
            </c:extLst>
          </c:dPt>
          <c:dPt>
            <c:idx val="3"/>
            <c:invertIfNegative val="0"/>
            <c:bubble3D val="0"/>
            <c:spPr>
              <a:solidFill>
                <a:srgbClr val="1B6A51"/>
              </a:solidFill>
              <a:ln>
                <a:noFill/>
              </a:ln>
              <a:effectLst/>
            </c:spPr>
            <c:extLst>
              <c:ext xmlns:c16="http://schemas.microsoft.com/office/drawing/2014/chart" uri="{C3380CC4-5D6E-409C-BE32-E72D297353CC}">
                <c16:uniqueId val="{00000004-B471-4244-BFBA-1944D8648407}"/>
              </c:ext>
            </c:extLst>
          </c:dPt>
          <c:dLbls>
            <c:dLbl>
              <c:idx val="2"/>
              <c:tx>
                <c:rich>
                  <a:bodyPr/>
                  <a:lstStyle/>
                  <a:p>
                    <a:fld id="{8F454745-A82A-3744-8726-535285255F28}"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B471-4244-BFBA-1944D8648407}"/>
                </c:ext>
              </c:extLst>
            </c:dLbl>
            <c:dLbl>
              <c:idx val="3"/>
              <c:tx>
                <c:rich>
                  <a:bodyPr/>
                  <a:lstStyle/>
                  <a:p>
                    <a:fld id="{1B468F74-B7B8-964D-9054-41BE20B1BD97}"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B471-4244-BFBA-1944D864840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All respondents</c:v>
                </c:pt>
                <c:pt idx="1">
                  <c:v>Income &lt;$25,000</c:v>
                </c:pt>
                <c:pt idx="2">
                  <c:v>Income $25,000 to &lt;$50,000</c:v>
                </c:pt>
                <c:pt idx="3">
                  <c:v>Income &gt;=$50,000</c:v>
                </c:pt>
              </c:strCache>
            </c:strRef>
          </c:cat>
          <c:val>
            <c:numRef>
              <c:f>Sheet1!$B$2:$B$6</c:f>
              <c:numCache>
                <c:formatCode>0%</c:formatCode>
                <c:ptCount val="4"/>
                <c:pt idx="0">
                  <c:v>0.14142928535732133</c:v>
                </c:pt>
                <c:pt idx="1">
                  <c:v>0.31</c:v>
                </c:pt>
                <c:pt idx="2">
                  <c:v>0.13539967373572595</c:v>
                </c:pt>
                <c:pt idx="3">
                  <c:v>0.09</c:v>
                </c:pt>
              </c:numCache>
            </c:numRef>
          </c:val>
          <c:extLst>
            <c:ext xmlns:c16="http://schemas.microsoft.com/office/drawing/2014/chart" uri="{C3380CC4-5D6E-409C-BE32-E72D297353CC}">
              <c16:uniqueId val="{00000000-CD0D-43C4-85CA-2063C0100CC5}"/>
            </c:ext>
          </c:extLst>
        </c:ser>
        <c:dLbls>
          <c:showLegendKey val="0"/>
          <c:showVal val="0"/>
          <c:showCatName val="0"/>
          <c:showSerName val="0"/>
          <c:showPercent val="0"/>
          <c:showBubbleSize val="0"/>
        </c:dLbls>
        <c:gapWidth val="150"/>
        <c:axId val="274172255"/>
        <c:axId val="274173919"/>
      </c:barChart>
      <c:catAx>
        <c:axId val="2741722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74173919"/>
        <c:crosses val="autoZero"/>
        <c:auto val="1"/>
        <c:lblAlgn val="ctr"/>
        <c:lblOffset val="100"/>
        <c:noMultiLvlLbl val="0"/>
      </c:catAx>
      <c:valAx>
        <c:axId val="274173919"/>
        <c:scaling>
          <c:orientation val="minMax"/>
          <c:max val="0.4"/>
        </c:scaling>
        <c:delete val="1"/>
        <c:axPos val="l"/>
        <c:numFmt formatCode="0%" sourceLinked="1"/>
        <c:majorTickMark val="none"/>
        <c:minorTickMark val="none"/>
        <c:tickLblPos val="nextTo"/>
        <c:crossAx val="274172255"/>
        <c:crosses val="autoZero"/>
        <c:crossBetween val="between"/>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556297971756833"/>
          <c:y val="0.21045045822264191"/>
          <c:w val="0.80834112353581655"/>
          <c:h val="0.75592083855728087"/>
        </c:manualLayout>
      </c:layout>
      <c:barChart>
        <c:barDir val="col"/>
        <c:grouping val="percentStacked"/>
        <c:varyColors val="0"/>
        <c:ser>
          <c:idx val="0"/>
          <c:order val="0"/>
          <c:tx>
            <c:strRef>
              <c:f>Sheet1!$A$2</c:f>
              <c:strCache>
                <c:ptCount val="1"/>
                <c:pt idx="0">
                  <c:v>Stick with current plan</c:v>
                </c:pt>
              </c:strCache>
            </c:strRef>
          </c:tx>
          <c:spPr>
            <a:solidFill>
              <a:schemeClr val="tx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FFFFFF"/>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what they would do when hit seems like too many plan options</c:v>
                </c:pt>
              </c:strCache>
            </c:strRef>
          </c:cat>
          <c:val>
            <c:numRef>
              <c:f>Sheet1!$B$2</c:f>
              <c:numCache>
                <c:formatCode>0%</c:formatCode>
                <c:ptCount val="1"/>
                <c:pt idx="0">
                  <c:v>0.96</c:v>
                </c:pt>
              </c:numCache>
            </c:numRef>
          </c:val>
          <c:extLst>
            <c:ext xmlns:c16="http://schemas.microsoft.com/office/drawing/2014/chart" uri="{C3380CC4-5D6E-409C-BE32-E72D297353CC}">
              <c16:uniqueId val="{00000000-63CD-48CB-9528-45310DD42431}"/>
            </c:ext>
          </c:extLst>
        </c:ser>
        <c:ser>
          <c:idx val="1"/>
          <c:order val="1"/>
          <c:tx>
            <c:strRef>
              <c:f>Sheet1!$A$3</c:f>
              <c:strCache>
                <c:ptCount val="1"/>
                <c:pt idx="0">
                  <c:v>Try new plan</c:v>
                </c:pt>
              </c:strCache>
            </c:strRef>
          </c:tx>
          <c:spPr>
            <a:solidFill>
              <a:schemeClr val="accent2"/>
            </a:solidFill>
            <a:ln w="19050">
              <a:solidFill>
                <a:schemeClr val="lt1"/>
              </a:solidFill>
            </a:ln>
            <a:effectLst/>
          </c:spPr>
          <c:invertIfNegative val="0"/>
          <c:dLbls>
            <c:dLbl>
              <c:idx val="0"/>
              <c:layout>
                <c:manualLayout>
                  <c:x val="-0.27892283849657101"/>
                  <c:y val="-2.629618661215402E-17"/>
                </c:manualLayout>
              </c:layout>
              <c:showLegendKey val="0"/>
              <c:showVal val="1"/>
              <c:showCatName val="0"/>
              <c:showSerName val="1"/>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92CB-49E4-ACB3-099FADF887D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f>
              <c:strCache>
                <c:ptCount val="1"/>
                <c:pt idx="0">
                  <c:v>what they would do when hit seems like too many plan options</c:v>
                </c:pt>
              </c:strCache>
            </c:strRef>
          </c:cat>
          <c:val>
            <c:numRef>
              <c:f>Sheet1!$B$3</c:f>
              <c:numCache>
                <c:formatCode>0%</c:formatCode>
                <c:ptCount val="1"/>
                <c:pt idx="0">
                  <c:v>0.04</c:v>
                </c:pt>
              </c:numCache>
            </c:numRef>
          </c:val>
          <c:extLst>
            <c:ext xmlns:c16="http://schemas.microsoft.com/office/drawing/2014/chart" uri="{C3380CC4-5D6E-409C-BE32-E72D297353CC}">
              <c16:uniqueId val="{00000000-92CB-49E4-ACB3-099FADF887DB}"/>
            </c:ext>
          </c:extLst>
        </c:ser>
        <c:dLbls>
          <c:showLegendKey val="0"/>
          <c:showVal val="0"/>
          <c:showCatName val="0"/>
          <c:showSerName val="0"/>
          <c:showPercent val="0"/>
          <c:showBubbleSize val="0"/>
        </c:dLbls>
        <c:gapWidth val="150"/>
        <c:overlap val="100"/>
        <c:axId val="956222336"/>
        <c:axId val="956224416"/>
      </c:barChart>
      <c:catAx>
        <c:axId val="956222336"/>
        <c:scaling>
          <c:orientation val="minMax"/>
        </c:scaling>
        <c:delete val="1"/>
        <c:axPos val="b"/>
        <c:numFmt formatCode="General" sourceLinked="1"/>
        <c:majorTickMark val="out"/>
        <c:minorTickMark val="none"/>
        <c:tickLblPos val="nextTo"/>
        <c:crossAx val="956224416"/>
        <c:crosses val="autoZero"/>
        <c:auto val="1"/>
        <c:lblAlgn val="ctr"/>
        <c:lblOffset val="100"/>
        <c:noMultiLvlLbl val="0"/>
      </c:catAx>
      <c:valAx>
        <c:axId val="956224416"/>
        <c:scaling>
          <c:orientation val="minMax"/>
          <c:max val="1"/>
          <c:min val="0"/>
        </c:scaling>
        <c:delete val="1"/>
        <c:axPos val="l"/>
        <c:numFmt formatCode="0%" sourceLinked="1"/>
        <c:majorTickMark val="out"/>
        <c:minorTickMark val="none"/>
        <c:tickLblPos val="nextTo"/>
        <c:crossAx val="956222336"/>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678624326878566"/>
          <c:y val="0.16566626862718772"/>
          <c:w val="0.65691859987372858"/>
          <c:h val="0.81047710497473346"/>
        </c:manualLayout>
      </c:layout>
      <c:doughnutChart>
        <c:varyColors val="1"/>
        <c:ser>
          <c:idx val="0"/>
          <c:order val="0"/>
          <c:tx>
            <c:strRef>
              <c:f>Sheet1!$B$1</c:f>
              <c:strCache>
                <c:ptCount val="1"/>
                <c:pt idx="0">
                  <c:v>Sales</c:v>
                </c:pt>
              </c:strCache>
            </c:strRef>
          </c:tx>
          <c:dPt>
            <c:idx val="0"/>
            <c:bubble3D val="0"/>
            <c:spPr>
              <a:solidFill>
                <a:schemeClr val="accent3"/>
              </a:solidFill>
              <a:ln w="19050">
                <a:solidFill>
                  <a:schemeClr val="lt1"/>
                </a:solidFill>
              </a:ln>
              <a:effectLst/>
            </c:spPr>
            <c:extLst>
              <c:ext xmlns:c16="http://schemas.microsoft.com/office/drawing/2014/chart" uri="{C3380CC4-5D6E-409C-BE32-E72D297353CC}">
                <c16:uniqueId val="{00000003-22D2-4C26-9284-33C9FC19A896}"/>
              </c:ext>
            </c:extLst>
          </c:dPt>
          <c:dPt>
            <c:idx val="1"/>
            <c:bubble3D val="0"/>
            <c:spPr>
              <a:solidFill>
                <a:schemeClr val="bg2"/>
              </a:solidFill>
              <a:ln w="19050">
                <a:solidFill>
                  <a:schemeClr val="lt1"/>
                </a:solidFill>
              </a:ln>
              <a:effectLst/>
            </c:spPr>
            <c:extLst>
              <c:ext xmlns:c16="http://schemas.microsoft.com/office/drawing/2014/chart" uri="{C3380CC4-5D6E-409C-BE32-E72D297353CC}">
                <c16:uniqueId val="{00000002-22D2-4C26-9284-33C9FC19A896}"/>
              </c:ext>
            </c:extLst>
          </c:dPt>
          <c:dPt>
            <c:idx val="2"/>
            <c:bubble3D val="0"/>
            <c:spPr>
              <a:solidFill>
                <a:schemeClr val="accent3">
                  <a:lumMod val="40000"/>
                  <a:lumOff val="60000"/>
                </a:schemeClr>
              </a:solidFill>
              <a:ln w="19050">
                <a:solidFill>
                  <a:schemeClr val="lt1"/>
                </a:solidFill>
              </a:ln>
              <a:effectLst/>
            </c:spPr>
            <c:extLst>
              <c:ext xmlns:c16="http://schemas.microsoft.com/office/drawing/2014/chart" uri="{C3380CC4-5D6E-409C-BE32-E72D297353CC}">
                <c16:uniqueId val="{00000005-D815-4835-A839-2F871D5DFA9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1-22D2-4C26-9284-33C9FC19A896}"/>
              </c:ext>
            </c:extLst>
          </c:dPt>
          <c:dPt>
            <c:idx val="4"/>
            <c:bubble3D val="0"/>
            <c:spPr>
              <a:solidFill>
                <a:schemeClr val="tx1">
                  <a:lumMod val="50000"/>
                  <a:lumOff val="50000"/>
                </a:schemeClr>
              </a:solidFill>
              <a:ln w="19050">
                <a:solidFill>
                  <a:schemeClr val="lt1"/>
                </a:solidFill>
              </a:ln>
              <a:effectLst/>
            </c:spPr>
            <c:extLst>
              <c:ext xmlns:c16="http://schemas.microsoft.com/office/drawing/2014/chart" uri="{C3380CC4-5D6E-409C-BE32-E72D297353CC}">
                <c16:uniqueId val="{00000004-22D2-4C26-9284-33C9FC19A896}"/>
              </c:ext>
            </c:extLst>
          </c:dPt>
          <c:dPt>
            <c:idx val="5"/>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B-3F21-4733-A693-6B51A8E8E246}"/>
              </c:ext>
            </c:extLst>
          </c:dPt>
          <c:dLbls>
            <c:dLbl>
              <c:idx val="0"/>
              <c:layout>
                <c:manualLayout>
                  <c:x val="1.5451680414700252E-2"/>
                  <c:y val="3.3269505395084865E-2"/>
                </c:manualLayout>
              </c:layout>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15344707242598493"/>
                      <c:h val="0.18348729394391175"/>
                    </c:manualLayout>
                  </c15:layout>
                </c:ext>
                <c:ext xmlns:c16="http://schemas.microsoft.com/office/drawing/2014/chart" uri="{C3380CC4-5D6E-409C-BE32-E72D297353CC}">
                  <c16:uniqueId val="{00000003-22D2-4C26-9284-33C9FC19A896}"/>
                </c:ext>
              </c:extLst>
            </c:dLbl>
            <c:dLbl>
              <c:idx val="1"/>
              <c:layout>
                <c:manualLayout>
                  <c:x val="1.6640271215830969E-2"/>
                  <c:y val="-8.9318204300240563E-3"/>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22D2-4C26-9284-33C9FC19A896}"/>
                </c:ext>
              </c:extLst>
            </c:dLbl>
            <c:dLbl>
              <c:idx val="3"/>
              <c:layout>
                <c:manualLayout>
                  <c:x val="-8.3201356079155436E-3"/>
                  <c:y val="5.6084704685325018E-3"/>
                </c:manualLayout>
              </c:layout>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16998027687988734"/>
                      <c:h val="0.17414963222565305"/>
                    </c:manualLayout>
                  </c15:layout>
                </c:ext>
                <c:ext xmlns:c16="http://schemas.microsoft.com/office/drawing/2014/chart" uri="{C3380CC4-5D6E-409C-BE32-E72D297353CC}">
                  <c16:uniqueId val="{00000001-22D2-4C26-9284-33C9FC19A896}"/>
                </c:ext>
              </c:extLst>
            </c:dLbl>
            <c:dLbl>
              <c:idx val="4"/>
              <c:layout>
                <c:manualLayout>
                  <c:x val="9.5087264090462816E-3"/>
                  <c:y val="2.6986458414295492E-2"/>
                </c:manualLayout>
              </c:layout>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17238141747782526"/>
                      <c:h val="0.13325725833233232"/>
                    </c:manualLayout>
                  </c15:layout>
                </c:ext>
                <c:ext xmlns:c16="http://schemas.microsoft.com/office/drawing/2014/chart" uri="{C3380CC4-5D6E-409C-BE32-E72D297353CC}">
                  <c16:uniqueId val="{00000004-22D2-4C26-9284-33C9FC19A896}"/>
                </c:ext>
              </c:extLst>
            </c:dLbl>
            <c:dLbl>
              <c:idx val="5"/>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3F21-4733-A693-6B51A8E8E24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Insurance broker or agent</c:v>
                </c:pt>
                <c:pt idx="1">
                  <c:v>Friends and family</c:v>
                </c:pt>
                <c:pt idx="2">
                  <c:v>Your doctor</c:v>
                </c:pt>
                <c:pt idx="3">
                  <c:v>SHIPs</c:v>
                </c:pt>
                <c:pt idx="4">
                  <c:v>None of these</c:v>
                </c:pt>
                <c:pt idx="5">
                  <c:v>Other</c:v>
                </c:pt>
              </c:strCache>
            </c:strRef>
          </c:cat>
          <c:val>
            <c:numRef>
              <c:f>Sheet1!$B$2:$B$7</c:f>
              <c:numCache>
                <c:formatCode>0%</c:formatCode>
                <c:ptCount val="6"/>
                <c:pt idx="0">
                  <c:v>0.22</c:v>
                </c:pt>
                <c:pt idx="1">
                  <c:v>0.27</c:v>
                </c:pt>
                <c:pt idx="2">
                  <c:v>0.1</c:v>
                </c:pt>
                <c:pt idx="3">
                  <c:v>0.09</c:v>
                </c:pt>
                <c:pt idx="4">
                  <c:v>0.2</c:v>
                </c:pt>
                <c:pt idx="5">
                  <c:v>0.09</c:v>
                </c:pt>
              </c:numCache>
            </c:numRef>
          </c:val>
          <c:extLst>
            <c:ext xmlns:c16="http://schemas.microsoft.com/office/drawing/2014/chart" uri="{C3380CC4-5D6E-409C-BE32-E72D297353CC}">
              <c16:uniqueId val="{00000000-22D2-4C26-9284-33C9FC19A896}"/>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915"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0.26008</cdr:x>
      <cdr:y>0.43022</cdr:y>
    </cdr:from>
    <cdr:to>
      <cdr:x>0.62773</cdr:x>
      <cdr:y>0.60771</cdr:y>
    </cdr:to>
    <cdr:sp macro="" textlink="">
      <cdr:nvSpPr>
        <cdr:cNvPr id="2" name="TextBox 1">
          <a:extLst xmlns:a="http://schemas.openxmlformats.org/drawingml/2006/main">
            <a:ext uri="{FF2B5EF4-FFF2-40B4-BE49-F238E27FC236}">
              <a16:creationId xmlns:a16="http://schemas.microsoft.com/office/drawing/2014/main" id="{3EB3F689-678A-7641-019E-F7F2BA3BA128}"/>
            </a:ext>
          </a:extLst>
        </cdr:cNvPr>
        <cdr:cNvSpPr txBox="1"/>
      </cdr:nvSpPr>
      <cdr:spPr>
        <a:xfrm xmlns:a="http://schemas.openxmlformats.org/drawingml/2006/main">
          <a:off x="1080625" y="1720511"/>
          <a:ext cx="1527571" cy="70980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b="1" i="0" dirty="0">
              <a:solidFill>
                <a:schemeClr val="tx1"/>
              </a:solidFill>
              <a:latin typeface="Arial" panose="020B0604020202020204" pitchFamily="34" charset="0"/>
              <a:cs typeface="Arial" panose="020B0604020202020204" pitchFamily="34" charset="0"/>
            </a:rPr>
            <a:t>Television and online advertisements</a:t>
          </a:r>
        </a:p>
      </cdr:txBody>
    </cdr:sp>
  </cdr:relSizeAnchor>
</c:userShapes>
</file>

<file path=ppt/drawings/drawing2.xml><?xml version="1.0" encoding="utf-8"?>
<c:userShapes xmlns:c="http://schemas.openxmlformats.org/drawingml/2006/chart">
  <cdr:relSizeAnchor xmlns:cdr="http://schemas.openxmlformats.org/drawingml/2006/chartDrawing">
    <cdr:from>
      <cdr:x>0.01032</cdr:x>
      <cdr:y>0.00323</cdr:y>
    </cdr:from>
    <cdr:to>
      <cdr:x>1</cdr:x>
      <cdr:y>0.10705</cdr:y>
    </cdr:to>
    <cdr:sp macro="" textlink="">
      <cdr:nvSpPr>
        <cdr:cNvPr id="2" name="TextBox 1">
          <a:extLst xmlns:a="http://schemas.openxmlformats.org/drawingml/2006/main">
            <a:ext uri="{FF2B5EF4-FFF2-40B4-BE49-F238E27FC236}">
              <a16:creationId xmlns:a16="http://schemas.microsoft.com/office/drawing/2014/main" id="{2BEE41FA-76C6-7075-9728-AA983CE7355F}"/>
            </a:ext>
          </a:extLst>
        </cdr:cNvPr>
        <cdr:cNvSpPr txBox="1"/>
      </cdr:nvSpPr>
      <cdr:spPr>
        <a:xfrm xmlns:a="http://schemas.openxmlformats.org/drawingml/2006/main">
          <a:off x="39942" y="14296"/>
          <a:ext cx="3830304" cy="459640"/>
        </a:xfrm>
        <a:prstGeom xmlns:a="http://schemas.openxmlformats.org/drawingml/2006/main" prst="rect">
          <a:avLst/>
        </a:prstGeom>
      </cdr:spPr>
      <cdr:txBody>
        <a:bodyPr xmlns:a="http://schemas.openxmlformats.org/drawingml/2006/main" vertOverflow="clip" wrap="square" lIns="0" tIns="0" rIns="0" bIns="0" rtlCol="0"/>
        <a:lstStyle xmlns:a="http://schemas.openxmlformats.org/drawingml/2006/main"/>
        <a:p xmlns:a="http://schemas.openxmlformats.org/drawingml/2006/main">
          <a:r>
            <a:rPr lang="en-US" sz="1200" i="1" dirty="0">
              <a:solidFill>
                <a:schemeClr val="tx1"/>
              </a:solidFill>
            </a:rPr>
            <a:t>When it seems like you have too many plan options, what are you likely to do?</a:t>
          </a:r>
        </a:p>
      </cdr:txBody>
    </cdr:sp>
  </cdr:relSizeAnchor>
</c:userShapes>
</file>

<file path=ppt/drawings/drawing3.xml><?xml version="1.0" encoding="utf-8"?>
<c:userShapes xmlns:c="http://schemas.openxmlformats.org/drawingml/2006/chart">
  <cdr:relSizeAnchor xmlns:cdr="http://schemas.openxmlformats.org/drawingml/2006/chartDrawing">
    <cdr:from>
      <cdr:x>0.14248</cdr:x>
      <cdr:y>0.01435</cdr:y>
    </cdr:from>
    <cdr:to>
      <cdr:x>0.99827</cdr:x>
      <cdr:y>0.1153</cdr:y>
    </cdr:to>
    <cdr:sp macro="" textlink="">
      <cdr:nvSpPr>
        <cdr:cNvPr id="2" name="TextBox 1">
          <a:extLst xmlns:a="http://schemas.openxmlformats.org/drawingml/2006/main">
            <a:ext uri="{FF2B5EF4-FFF2-40B4-BE49-F238E27FC236}">
              <a16:creationId xmlns:a16="http://schemas.microsoft.com/office/drawing/2014/main" id="{AED17B61-D294-800A-8ABB-39F0F16033C2}"/>
            </a:ext>
          </a:extLst>
        </cdr:cNvPr>
        <cdr:cNvSpPr txBox="1"/>
      </cdr:nvSpPr>
      <cdr:spPr>
        <a:xfrm xmlns:a="http://schemas.openxmlformats.org/drawingml/2006/main">
          <a:off x="761194" y="64989"/>
          <a:ext cx="4572025" cy="457189"/>
        </a:xfrm>
        <a:prstGeom xmlns:a="http://schemas.openxmlformats.org/drawingml/2006/main" prst="rect">
          <a:avLst/>
        </a:prstGeom>
      </cdr:spPr>
      <cdr:txBody>
        <a:bodyPr xmlns:a="http://schemas.openxmlformats.org/drawingml/2006/main" wrap="square" lIns="0" tIns="0" rIns="0" b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i="1" dirty="0">
              <a:solidFill>
                <a:schemeClr val="tx1"/>
              </a:solidFill>
            </a:rPr>
            <a:t>When it seems like you have too many plan options, who are you most likely to turn to for advice?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a:latin typeface="Suisse Int'l Bold" panose="020B0804000000000000"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Suisse Int'l Bold" panose="020B0804000000000000" pitchFamily="34" charset="77"/>
              </a:rPr>
              <a:t>9/11/2023</a:t>
            </a:fld>
            <a:endParaRPr lang="en-US" b="1">
              <a:latin typeface="Suisse Int'l Bold" panose="020B0804000000000000"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a:latin typeface="Suisse Int'l Bold" panose="020B0804000000000000"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Suisse Int'l Bold" panose="020B0804000000000000" pitchFamily="34" charset="77"/>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Suisse Int'l Bold" panose="020B0804000000000000" pitchFamily="34" charset="77"/>
              </a:defRPr>
            </a:lvl1pPr>
          </a:lstStyle>
          <a:p>
            <a:fld id="{03A1D146-B4E0-1741-B9EE-9789392EFCC4}" type="datetimeFigureOut">
              <a:rPr lang="en-US" smtClean="0"/>
              <a:pPr/>
              <a:t>9/11/2023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Suisse Int'l Bold" panose="020B0804000000000000" pitchFamily="34" charset="77"/>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1</a:t>
            </a:fld>
            <a:endParaRPr lang="en-US"/>
          </a:p>
        </p:txBody>
      </p:sp>
    </p:spTree>
    <p:extLst>
      <p:ext uri="{BB962C8B-B14F-4D97-AF65-F5344CB8AC3E}">
        <p14:creationId xmlns:p14="http://schemas.microsoft.com/office/powerpoint/2010/main" val="21844610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10</a:t>
            </a:fld>
            <a:endParaRPr lang="en-US"/>
          </a:p>
        </p:txBody>
      </p:sp>
    </p:spTree>
    <p:extLst>
      <p:ext uri="{BB962C8B-B14F-4D97-AF65-F5344CB8AC3E}">
        <p14:creationId xmlns:p14="http://schemas.microsoft.com/office/powerpoint/2010/main" val="2553005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2</a:t>
            </a:fld>
            <a:endParaRPr lang="en-US"/>
          </a:p>
        </p:txBody>
      </p:sp>
    </p:spTree>
    <p:extLst>
      <p:ext uri="{BB962C8B-B14F-4D97-AF65-F5344CB8AC3E}">
        <p14:creationId xmlns:p14="http://schemas.microsoft.com/office/powerpoint/2010/main" val="2796227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3</a:t>
            </a:fld>
            <a:endParaRPr lang="en-US"/>
          </a:p>
        </p:txBody>
      </p:sp>
    </p:spTree>
    <p:extLst>
      <p:ext uri="{BB962C8B-B14F-4D97-AF65-F5344CB8AC3E}">
        <p14:creationId xmlns:p14="http://schemas.microsoft.com/office/powerpoint/2010/main" val="3337238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4</a:t>
            </a:fld>
            <a:endParaRPr lang="en-US"/>
          </a:p>
        </p:txBody>
      </p:sp>
    </p:spTree>
    <p:extLst>
      <p:ext uri="{BB962C8B-B14F-4D97-AF65-F5344CB8AC3E}">
        <p14:creationId xmlns:p14="http://schemas.microsoft.com/office/powerpoint/2010/main" val="2373223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5</a:t>
            </a:fld>
            <a:endParaRPr lang="en-US"/>
          </a:p>
        </p:txBody>
      </p:sp>
    </p:spTree>
    <p:extLst>
      <p:ext uri="{BB962C8B-B14F-4D97-AF65-F5344CB8AC3E}">
        <p14:creationId xmlns:p14="http://schemas.microsoft.com/office/powerpoint/2010/main" val="1381539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6</a:t>
            </a:fld>
            <a:endParaRPr lang="en-US"/>
          </a:p>
        </p:txBody>
      </p:sp>
    </p:spTree>
    <p:extLst>
      <p:ext uri="{BB962C8B-B14F-4D97-AF65-F5344CB8AC3E}">
        <p14:creationId xmlns:p14="http://schemas.microsoft.com/office/powerpoint/2010/main" val="1287063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7</a:t>
            </a:fld>
            <a:endParaRPr lang="en-US"/>
          </a:p>
        </p:txBody>
      </p:sp>
    </p:spTree>
    <p:extLst>
      <p:ext uri="{BB962C8B-B14F-4D97-AF65-F5344CB8AC3E}">
        <p14:creationId xmlns:p14="http://schemas.microsoft.com/office/powerpoint/2010/main" val="18176042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8</a:t>
            </a:fld>
            <a:endParaRPr lang="en-US"/>
          </a:p>
        </p:txBody>
      </p:sp>
    </p:spTree>
    <p:extLst>
      <p:ext uri="{BB962C8B-B14F-4D97-AF65-F5344CB8AC3E}">
        <p14:creationId xmlns:p14="http://schemas.microsoft.com/office/powerpoint/2010/main" val="41367189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9</a:t>
            </a:fld>
            <a:endParaRPr lang="en-US"/>
          </a:p>
        </p:txBody>
      </p:sp>
    </p:spTree>
    <p:extLst>
      <p:ext uri="{BB962C8B-B14F-4D97-AF65-F5344CB8AC3E}">
        <p14:creationId xmlns:p14="http://schemas.microsoft.com/office/powerpoint/2010/main" val="18752711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a9bz-by48"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a:latin typeface="Arial" panose="020B0604020202020204" pitchFamily="34" charset="0"/>
                <a:cs typeface="Arial" panose="020B0604020202020204" pitchFamily="34" charset="0"/>
              </a:rPr>
              <a:t>Source: Gretchen Jacobson et al., </a:t>
            </a:r>
            <a:r>
              <a:rPr lang="en-US" sz="800" b="0" i="1">
                <a:latin typeface="Arial" panose="020B0604020202020204" pitchFamily="34" charset="0"/>
                <a:cs typeface="Arial" panose="020B0604020202020204" pitchFamily="34" charset="0"/>
              </a:rPr>
              <a:t>The Private Plan Pitch: Seniors’ Experiences with Medicare Marketing and Advertising</a:t>
            </a:r>
            <a:r>
              <a:rPr lang="en-US" sz="800" b="0" i="0">
                <a:latin typeface="Arial" panose="020B0604020202020204" pitchFamily="34" charset="0"/>
                <a:cs typeface="Arial" panose="020B0604020202020204" pitchFamily="34" charset="0"/>
              </a:rPr>
              <a:t> (Commonwealth Fund, Sept. 2023). </a:t>
            </a:r>
            <a:r>
              <a:rPr lang="en-US" sz="800" b="0" i="0">
                <a:latin typeface="Arial" panose="020B0604020202020204" pitchFamily="34" charset="0"/>
                <a:cs typeface="Arial" panose="020B0604020202020204" pitchFamily="34" charset="0"/>
                <a:hlinkClick r:id="rId3"/>
              </a:rPr>
              <a:t>https://doi.org/10.26099/a9bz-by48</a:t>
            </a:r>
            <a:endParaRPr lang="en-US" sz="800" b="0" i="0">
              <a:latin typeface="Arial" panose="020B0604020202020204" pitchFamily="34" charset="0"/>
              <a:cs typeface="Arial" panose="020B0604020202020204" pitchFamily="34" charset="0"/>
            </a:endParaRP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1">
                <a:solidFill>
                  <a:schemeClr val="tx1"/>
                </a:solidFill>
                <a:latin typeface="Arial" panose="020B0604020202020204" pitchFamily="34" charset="0"/>
                <a:cs typeface="Arial" panose="020B0604020202020204" pitchFamily="34" charset="0"/>
              </a:defRPr>
            </a:lvl1pPr>
            <a:lvl2pPr marL="128584" indent="0">
              <a:buNone/>
              <a:defRPr/>
            </a:lvl2pPr>
            <a:lvl3pPr marL="258359" indent="0">
              <a:buNone/>
              <a:defRPr/>
            </a:lvl3pPr>
            <a:lvl4pPr marL="386943" indent="0">
              <a:buNone/>
              <a:defRPr/>
            </a:lvl4pPr>
            <a:lvl5pPr marL="515528" indent="0">
              <a:buNone/>
              <a:defRPr/>
            </a:lvl5pPr>
          </a:lstStyle>
          <a:p>
            <a:pPr lvl="0"/>
            <a:r>
              <a:rPr lang="en-US"/>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6D5E8-CCD2-7E17-1CAA-8C378A7547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6EDA5B-4F38-D3ED-7ED2-7DB270E228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2814E3-7F34-FD81-6F44-C20988627106}"/>
              </a:ext>
            </a:extLst>
          </p:cNvPr>
          <p:cNvSpPr>
            <a:spLocks noGrp="1"/>
          </p:cNvSpPr>
          <p:nvPr>
            <p:ph type="dt" sz="half" idx="10"/>
          </p:nvPr>
        </p:nvSpPr>
        <p:spPr/>
        <p:txBody>
          <a:bodyPr/>
          <a:lstStyle/>
          <a:p>
            <a:fld id="{06D93323-F626-4983-AA01-CB953620F5A3}" type="datetimeFigureOut">
              <a:rPr lang="en-US" smtClean="0"/>
              <a:t>9/11/2023</a:t>
            </a:fld>
            <a:endParaRPr lang="en-US"/>
          </a:p>
        </p:txBody>
      </p:sp>
      <p:sp>
        <p:nvSpPr>
          <p:cNvPr id="5" name="Footer Placeholder 4">
            <a:extLst>
              <a:ext uri="{FF2B5EF4-FFF2-40B4-BE49-F238E27FC236}">
                <a16:creationId xmlns:a16="http://schemas.microsoft.com/office/drawing/2014/main" id="{77DBAEAA-CF54-9EBC-00F0-D7D3FD9395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F2342F-C628-A4DC-BC47-2C0F0A78247B}"/>
              </a:ext>
            </a:extLst>
          </p:cNvPr>
          <p:cNvSpPr>
            <a:spLocks noGrp="1"/>
          </p:cNvSpPr>
          <p:nvPr>
            <p:ph type="sldNum" sz="quarter" idx="12"/>
          </p:nvPr>
        </p:nvSpPr>
        <p:spPr/>
        <p:txBody>
          <a:bodyPr/>
          <a:lstStyle/>
          <a:p>
            <a:fld id="{9E793950-70A7-4B4A-AE96-261766B30E14}" type="slidenum">
              <a:rPr lang="en-US" smtClean="0"/>
              <a:t>‹#›</a:t>
            </a:fld>
            <a:endParaRPr lang="en-US"/>
          </a:p>
        </p:txBody>
      </p:sp>
    </p:spTree>
    <p:extLst>
      <p:ext uri="{BB962C8B-B14F-4D97-AF65-F5344CB8AC3E}">
        <p14:creationId xmlns:p14="http://schemas.microsoft.com/office/powerpoint/2010/main" val="41998419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 id="2147483744" r:id="rId3"/>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9.xml"/></Relationships>
</file>

<file path=ppt/slides/_rels/slide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FEB65-CD98-5046-15AC-624EA9B3423F}"/>
              </a:ext>
            </a:extLst>
          </p:cNvPr>
          <p:cNvSpPr>
            <a:spLocks noGrp="1"/>
          </p:cNvSpPr>
          <p:nvPr>
            <p:ph type="ctrTitle"/>
          </p:nvPr>
        </p:nvSpPr>
        <p:spPr>
          <a:xfrm>
            <a:off x="71499" y="274320"/>
            <a:ext cx="8997696" cy="685800"/>
          </a:xfrm>
        </p:spPr>
        <p:txBody>
          <a:bodyPr>
            <a:noAutofit/>
          </a:bodyPr>
          <a:lstStyle/>
          <a:p>
            <a:r>
              <a:rPr lang="en-US"/>
              <a:t>During Medicare open enrollment, Americans age 65 and older receive many phone calls, mailings, emails, and advertisements about plan choices each week.</a:t>
            </a:r>
          </a:p>
        </p:txBody>
      </p:sp>
      <p:graphicFrame>
        <p:nvGraphicFramePr>
          <p:cNvPr id="9" name="Chart Placeholder 8">
            <a:extLst>
              <a:ext uri="{FF2B5EF4-FFF2-40B4-BE49-F238E27FC236}">
                <a16:creationId xmlns:a16="http://schemas.microsoft.com/office/drawing/2014/main" id="{0CACE148-7F7E-6B28-B6F9-3918BF8BE51D}"/>
              </a:ext>
            </a:extLst>
          </p:cNvPr>
          <p:cNvGraphicFramePr>
            <a:graphicFrameLocks noGrp="1"/>
          </p:cNvGraphicFramePr>
          <p:nvPr>
            <p:ph type="chart" sz="quarter" idx="19"/>
            <p:extLst>
              <p:ext uri="{D42A27DB-BD31-4B8C-83A1-F6EECF244321}">
                <p14:modId xmlns:p14="http://schemas.microsoft.com/office/powerpoint/2010/main" val="2498741737"/>
              </p:ext>
            </p:extLst>
          </p:nvPr>
        </p:nvGraphicFramePr>
        <p:xfrm>
          <a:off x="71438" y="1323975"/>
          <a:ext cx="4375056" cy="4227743"/>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65E5D258-0CF7-6127-CB36-6FB389719C36}"/>
              </a:ext>
            </a:extLst>
          </p:cNvPr>
          <p:cNvSpPr>
            <a:spLocks noGrp="1"/>
          </p:cNvSpPr>
          <p:nvPr>
            <p:ph type="body" sz="quarter" idx="21"/>
          </p:nvPr>
        </p:nvSpPr>
        <p:spPr>
          <a:xfrm>
            <a:off x="71499" y="73152"/>
            <a:ext cx="8997696" cy="182880"/>
          </a:xfrm>
        </p:spPr>
        <p:txBody>
          <a:bodyPr anchor="t" anchorCtr="0"/>
          <a:lstStyle/>
          <a:p>
            <a:r>
              <a:rPr lang="en-US"/>
              <a:t>EXHIBIT 1</a:t>
            </a:r>
          </a:p>
        </p:txBody>
      </p:sp>
      <p:sp>
        <p:nvSpPr>
          <p:cNvPr id="5" name="Text Placeholder 4">
            <a:extLst>
              <a:ext uri="{FF2B5EF4-FFF2-40B4-BE49-F238E27FC236}">
                <a16:creationId xmlns:a16="http://schemas.microsoft.com/office/drawing/2014/main" id="{43CC2EC8-4CBA-ACF8-B206-FFF9176F84A3}"/>
              </a:ext>
            </a:extLst>
          </p:cNvPr>
          <p:cNvSpPr>
            <a:spLocks noGrp="1"/>
          </p:cNvSpPr>
          <p:nvPr>
            <p:ph type="body" sz="quarter" idx="22"/>
          </p:nvPr>
        </p:nvSpPr>
        <p:spPr>
          <a:xfrm>
            <a:off x="71499" y="5715000"/>
            <a:ext cx="8997696" cy="502920"/>
          </a:xfrm>
        </p:spPr>
        <p:txBody>
          <a:bodyPr/>
          <a:lstStyle/>
          <a:p>
            <a:r>
              <a:rPr lang="en-US"/>
              <a:t>Note: Survey respondents were asked the following questions: About how many Medicare marketing phone calls do you receive per week, if any? About how many Medicare marketing mailings do you receive per week, including from your current Medicare plan, insurers, Silver Sneakers, doctor and hospital groups, and other organizations, about Medicare plans? About how many Medicare marketing emails do you receive per week, including from your current Medicare plan, insurers, Silver Sneakers, doctor and hospital groups, and other organizations, about Medicare plans? Since the beginning of October when open enrollment began, ads for Medicare may have appeared on TV, streaming services, or online. How often, if at all, do you see these ads?</a:t>
            </a:r>
          </a:p>
        </p:txBody>
      </p:sp>
      <p:graphicFrame>
        <p:nvGraphicFramePr>
          <p:cNvPr id="12" name="Chart 11">
            <a:extLst>
              <a:ext uri="{FF2B5EF4-FFF2-40B4-BE49-F238E27FC236}">
                <a16:creationId xmlns:a16="http://schemas.microsoft.com/office/drawing/2014/main" id="{CBE78727-63D6-6736-374C-D724E5186966}"/>
              </a:ext>
            </a:extLst>
          </p:cNvPr>
          <p:cNvGraphicFramePr/>
          <p:nvPr>
            <p:extLst>
              <p:ext uri="{D42A27DB-BD31-4B8C-83A1-F6EECF244321}">
                <p14:modId xmlns:p14="http://schemas.microsoft.com/office/powerpoint/2010/main" val="294524848"/>
              </p:ext>
            </p:extLst>
          </p:nvPr>
        </p:nvGraphicFramePr>
        <p:xfrm>
          <a:off x="4769227" y="1505192"/>
          <a:ext cx="4154984" cy="3999137"/>
        </p:xfrm>
        <a:graphic>
          <a:graphicData uri="http://schemas.openxmlformats.org/drawingml/2006/chart">
            <c:chart xmlns:c="http://schemas.openxmlformats.org/drawingml/2006/chart" xmlns:r="http://schemas.openxmlformats.org/officeDocument/2006/relationships" r:id="rId4"/>
          </a:graphicData>
        </a:graphic>
      </p:graphicFrame>
      <p:sp>
        <p:nvSpPr>
          <p:cNvPr id="15" name="Text Placeholder 14">
            <a:extLst>
              <a:ext uri="{FF2B5EF4-FFF2-40B4-BE49-F238E27FC236}">
                <a16:creationId xmlns:a16="http://schemas.microsoft.com/office/drawing/2014/main" id="{77323D51-D3E9-B7F5-E54D-B0CE74DCA92E}"/>
              </a:ext>
            </a:extLst>
          </p:cNvPr>
          <p:cNvSpPr>
            <a:spLocks noGrp="1"/>
          </p:cNvSpPr>
          <p:nvPr>
            <p:ph type="body" sz="quarter" idx="25"/>
          </p:nvPr>
        </p:nvSpPr>
        <p:spPr/>
        <p:txBody>
          <a:bodyPr/>
          <a:lstStyle/>
          <a:p>
            <a:r>
              <a:rPr lang="en-US" sz="1100" i="1" spc="0">
                <a:latin typeface="Arial" panose="020B0604020202020204" pitchFamily="34" charset="0"/>
              </a:rPr>
              <a:t>Frequency of solicitations about Medicare plans that people age 65 and older reported receiving or viewing during Medicare open enrollment </a:t>
            </a:r>
          </a:p>
        </p:txBody>
      </p:sp>
    </p:spTree>
    <p:extLst>
      <p:ext uri="{BB962C8B-B14F-4D97-AF65-F5344CB8AC3E}">
        <p14:creationId xmlns:p14="http://schemas.microsoft.com/office/powerpoint/2010/main" val="1247280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E43BD-0289-F730-12A8-269B55F04BEA}"/>
              </a:ext>
            </a:extLst>
          </p:cNvPr>
          <p:cNvSpPr>
            <a:spLocks noGrp="1"/>
          </p:cNvSpPr>
          <p:nvPr>
            <p:ph type="ctrTitle"/>
          </p:nvPr>
        </p:nvSpPr>
        <p:spPr>
          <a:xfrm>
            <a:off x="71499" y="260648"/>
            <a:ext cx="8961120" cy="756084"/>
          </a:xfrm>
        </p:spPr>
        <p:txBody>
          <a:bodyPr>
            <a:noAutofit/>
          </a:bodyPr>
          <a:lstStyle/>
          <a:p>
            <a:r>
              <a:rPr lang="en-US"/>
              <a:t>About one in five seniors said they did not know how to file a complaint about Medicare marketing and didn’t think they could figure out how.</a:t>
            </a:r>
          </a:p>
        </p:txBody>
      </p:sp>
      <p:graphicFrame>
        <p:nvGraphicFramePr>
          <p:cNvPr id="6" name="Content Placeholder 5">
            <a:extLst>
              <a:ext uri="{FF2B5EF4-FFF2-40B4-BE49-F238E27FC236}">
                <a16:creationId xmlns:a16="http://schemas.microsoft.com/office/drawing/2014/main" id="{6D40A915-96EA-297C-3030-79A5F3375E25}"/>
              </a:ext>
            </a:extLst>
          </p:cNvPr>
          <p:cNvGraphicFramePr>
            <a:graphicFrameLocks noGrp="1"/>
          </p:cNvGraphicFramePr>
          <p:nvPr>
            <p:ph type="chart" sz="quarter" idx="19"/>
            <p:extLst>
              <p:ext uri="{D42A27DB-BD31-4B8C-83A1-F6EECF244321}">
                <p14:modId xmlns:p14="http://schemas.microsoft.com/office/powerpoint/2010/main" val="3370815720"/>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Placeholder 3">
            <a:extLst>
              <a:ext uri="{FF2B5EF4-FFF2-40B4-BE49-F238E27FC236}">
                <a16:creationId xmlns:a16="http://schemas.microsoft.com/office/drawing/2014/main" id="{24F26E08-8793-6DDD-D38A-B871E3380F39}"/>
              </a:ext>
            </a:extLst>
          </p:cNvPr>
          <p:cNvSpPr>
            <a:spLocks noGrp="1"/>
          </p:cNvSpPr>
          <p:nvPr>
            <p:ph type="body" sz="quarter" idx="21"/>
          </p:nvPr>
        </p:nvSpPr>
        <p:spPr>
          <a:xfrm>
            <a:off x="71499" y="73152"/>
            <a:ext cx="8997696" cy="182880"/>
          </a:xfrm>
        </p:spPr>
        <p:txBody>
          <a:bodyPr anchor="t" anchorCtr="0"/>
          <a:lstStyle/>
          <a:p>
            <a:r>
              <a:rPr lang="en-US"/>
              <a:t>EXHIBIT 10</a:t>
            </a:r>
          </a:p>
        </p:txBody>
      </p:sp>
      <p:sp>
        <p:nvSpPr>
          <p:cNvPr id="5" name="Text Placeholder 4">
            <a:extLst>
              <a:ext uri="{FF2B5EF4-FFF2-40B4-BE49-F238E27FC236}">
                <a16:creationId xmlns:a16="http://schemas.microsoft.com/office/drawing/2014/main" id="{AA759500-4085-4921-099D-B8B9DCC466AB}"/>
              </a:ext>
            </a:extLst>
          </p:cNvPr>
          <p:cNvSpPr>
            <a:spLocks noGrp="1"/>
          </p:cNvSpPr>
          <p:nvPr>
            <p:ph type="body" sz="quarter" idx="22"/>
          </p:nvPr>
        </p:nvSpPr>
        <p:spPr>
          <a:xfrm>
            <a:off x="71499" y="5739484"/>
            <a:ext cx="8961120" cy="453602"/>
          </a:xfrm>
        </p:spPr>
        <p:txBody>
          <a:bodyPr/>
          <a:lstStyle/>
          <a:p>
            <a:r>
              <a:rPr lang="en-US"/>
              <a:t>Notes: Segments may not sum to 100% because of rounding. Survey respondents were asked the following question: If you needed to file a complaint about Medicare marketing materials with the government, would you know how to file it?</a:t>
            </a:r>
          </a:p>
        </p:txBody>
      </p:sp>
      <p:sp>
        <p:nvSpPr>
          <p:cNvPr id="11" name="Text Placeholder 10">
            <a:extLst>
              <a:ext uri="{FF2B5EF4-FFF2-40B4-BE49-F238E27FC236}">
                <a16:creationId xmlns:a16="http://schemas.microsoft.com/office/drawing/2014/main" id="{B69DE150-8733-0E8F-892F-56E5714CBD03}"/>
              </a:ext>
            </a:extLst>
          </p:cNvPr>
          <p:cNvSpPr>
            <a:spLocks noGrp="1"/>
          </p:cNvSpPr>
          <p:nvPr>
            <p:ph type="body" sz="quarter" idx="25"/>
          </p:nvPr>
        </p:nvSpPr>
        <p:spPr>
          <a:xfrm>
            <a:off x="71438" y="1044415"/>
            <a:ext cx="8961120" cy="251315"/>
          </a:xfrm>
        </p:spPr>
        <p:txBody>
          <a:bodyPr/>
          <a:lstStyle/>
          <a:p>
            <a:r>
              <a:rPr lang="en-US"/>
              <a:t>If you needed to file a complaint about Medicare marketing materials with the government, would you know how to file it?</a:t>
            </a:r>
          </a:p>
        </p:txBody>
      </p:sp>
    </p:spTree>
    <p:extLst>
      <p:ext uri="{BB962C8B-B14F-4D97-AF65-F5344CB8AC3E}">
        <p14:creationId xmlns:p14="http://schemas.microsoft.com/office/powerpoint/2010/main" val="1322831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F49B4-C622-3131-BBB1-E8B107E1AD00}"/>
              </a:ext>
            </a:extLst>
          </p:cNvPr>
          <p:cNvSpPr>
            <a:spLocks noGrp="1"/>
          </p:cNvSpPr>
          <p:nvPr>
            <p:ph type="ctrTitle"/>
          </p:nvPr>
        </p:nvSpPr>
        <p:spPr>
          <a:xfrm>
            <a:off x="71499" y="274320"/>
            <a:ext cx="8997696" cy="685800"/>
          </a:xfrm>
        </p:spPr>
        <p:txBody>
          <a:bodyPr>
            <a:noAutofit/>
          </a:bodyPr>
          <a:lstStyle/>
          <a:p>
            <a:r>
              <a:rPr lang="en-US"/>
              <a:t>Some experiences with marketers that seniors reported would be considered fraud.</a:t>
            </a:r>
          </a:p>
        </p:txBody>
      </p:sp>
      <p:sp>
        <p:nvSpPr>
          <p:cNvPr id="4" name="Text Placeholder 3">
            <a:extLst>
              <a:ext uri="{FF2B5EF4-FFF2-40B4-BE49-F238E27FC236}">
                <a16:creationId xmlns:a16="http://schemas.microsoft.com/office/drawing/2014/main" id="{B270CF84-030B-8684-7A93-3061A5DF344F}"/>
              </a:ext>
            </a:extLst>
          </p:cNvPr>
          <p:cNvSpPr>
            <a:spLocks noGrp="1"/>
          </p:cNvSpPr>
          <p:nvPr>
            <p:ph type="body" sz="quarter" idx="21"/>
          </p:nvPr>
        </p:nvSpPr>
        <p:spPr>
          <a:xfrm>
            <a:off x="71438" y="73152"/>
            <a:ext cx="8997696" cy="182880"/>
          </a:xfrm>
        </p:spPr>
        <p:txBody>
          <a:bodyPr anchor="t" anchorCtr="0"/>
          <a:lstStyle/>
          <a:p>
            <a:r>
              <a:rPr lang="en-US"/>
              <a:t>EXHIBIT 2</a:t>
            </a:r>
          </a:p>
        </p:txBody>
      </p:sp>
      <p:sp>
        <p:nvSpPr>
          <p:cNvPr id="5" name="Text Placeholder 4">
            <a:extLst>
              <a:ext uri="{FF2B5EF4-FFF2-40B4-BE49-F238E27FC236}">
                <a16:creationId xmlns:a16="http://schemas.microsoft.com/office/drawing/2014/main" id="{B8364588-D57C-4729-D9FF-360C2512BA0C}"/>
              </a:ext>
            </a:extLst>
          </p:cNvPr>
          <p:cNvSpPr>
            <a:spLocks noGrp="1"/>
          </p:cNvSpPr>
          <p:nvPr>
            <p:ph type="body" sz="quarter" idx="22"/>
          </p:nvPr>
        </p:nvSpPr>
        <p:spPr>
          <a:xfrm>
            <a:off x="71499" y="5715000"/>
            <a:ext cx="8961120" cy="502920"/>
          </a:xfrm>
        </p:spPr>
        <p:txBody>
          <a:bodyPr/>
          <a:lstStyle/>
          <a:p>
            <a:r>
              <a:rPr lang="en-US"/>
              <a:t>Notes: * indicates statistically significant difference at the p&lt;0.05 level from people with income &lt;$25,000. Income is defined as reported annual household income. Survey respondents were asked the following questions: Thinking about the Medicare phone calls you've received, were you asked for your Medicare number or Social Security number before you were given plan details? Thinking about the Medicare advertisements you've seen or Medicare phone calls you’ve received, have they ever told you that you receive a special discount if you sign up right away, or within a certain time frame?</a:t>
            </a:r>
          </a:p>
        </p:txBody>
      </p:sp>
      <p:sp>
        <p:nvSpPr>
          <p:cNvPr id="7" name="Text Placeholder 6">
            <a:extLst>
              <a:ext uri="{FF2B5EF4-FFF2-40B4-BE49-F238E27FC236}">
                <a16:creationId xmlns:a16="http://schemas.microsoft.com/office/drawing/2014/main" id="{CAB1A1FD-D7BB-289C-D526-0CE282E564A6}"/>
              </a:ext>
            </a:extLst>
          </p:cNvPr>
          <p:cNvSpPr>
            <a:spLocks noGrp="1"/>
          </p:cNvSpPr>
          <p:nvPr>
            <p:ph type="body" sz="quarter" idx="25"/>
          </p:nvPr>
        </p:nvSpPr>
        <p:spPr>
          <a:xfrm>
            <a:off x="71438" y="1097280"/>
            <a:ext cx="8997696" cy="228600"/>
          </a:xfrm>
        </p:spPr>
        <p:txBody>
          <a:bodyPr anchor="t" anchorCtr="0">
            <a:normAutofit/>
          </a:bodyPr>
          <a:lstStyle/>
          <a:p>
            <a:r>
              <a:rPr lang="en-US" sz="1200" i="1">
                <a:latin typeface="Arial" panose="020B0604020202020204" pitchFamily="34" charset="0"/>
              </a:rPr>
              <a:t>Percentage of people age 65 and older who reported the experience, by income</a:t>
            </a:r>
          </a:p>
        </p:txBody>
      </p:sp>
      <p:graphicFrame>
        <p:nvGraphicFramePr>
          <p:cNvPr id="11" name="Chart Placeholder 10">
            <a:extLst>
              <a:ext uri="{FF2B5EF4-FFF2-40B4-BE49-F238E27FC236}">
                <a16:creationId xmlns:a16="http://schemas.microsoft.com/office/drawing/2014/main" id="{9F14A955-1048-AB21-53BB-99D8A52E0F2E}"/>
              </a:ext>
            </a:extLst>
          </p:cNvPr>
          <p:cNvGraphicFramePr>
            <a:graphicFrameLocks noGrp="1"/>
          </p:cNvGraphicFramePr>
          <p:nvPr>
            <p:ph type="chart" sz="quarter" idx="19"/>
            <p:extLst>
              <p:ext uri="{D42A27DB-BD31-4B8C-83A1-F6EECF244321}">
                <p14:modId xmlns:p14="http://schemas.microsoft.com/office/powerpoint/2010/main" val="3363792371"/>
              </p:ext>
            </p:extLst>
          </p:nvPr>
        </p:nvGraphicFramePr>
        <p:xfrm>
          <a:off x="71438" y="1597981"/>
          <a:ext cx="8961437" cy="40122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42720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F49B4-C622-3131-BBB1-E8B107E1AD00}"/>
              </a:ext>
            </a:extLst>
          </p:cNvPr>
          <p:cNvSpPr>
            <a:spLocks noGrp="1"/>
          </p:cNvSpPr>
          <p:nvPr>
            <p:ph type="ctrTitle"/>
          </p:nvPr>
        </p:nvSpPr>
        <p:spPr>
          <a:xfrm>
            <a:off x="71499" y="274320"/>
            <a:ext cx="8997696" cy="685800"/>
          </a:xfrm>
        </p:spPr>
        <p:txBody>
          <a:bodyPr>
            <a:noAutofit/>
          </a:bodyPr>
          <a:lstStyle/>
          <a:p>
            <a:r>
              <a:rPr lang="en-US"/>
              <a:t>Some seniors reported experiences with false advertising or misleading marketing information.</a:t>
            </a:r>
          </a:p>
        </p:txBody>
      </p:sp>
      <p:graphicFrame>
        <p:nvGraphicFramePr>
          <p:cNvPr id="6" name="Content Placeholder 5">
            <a:extLst>
              <a:ext uri="{FF2B5EF4-FFF2-40B4-BE49-F238E27FC236}">
                <a16:creationId xmlns:a16="http://schemas.microsoft.com/office/drawing/2014/main" id="{625CA90F-7035-AE97-E349-1C990D98B4EB}"/>
              </a:ext>
            </a:extLst>
          </p:cNvPr>
          <p:cNvGraphicFramePr>
            <a:graphicFrameLocks noGrp="1"/>
          </p:cNvGraphicFramePr>
          <p:nvPr>
            <p:ph type="chart" sz="quarter" idx="19"/>
            <p:extLst>
              <p:ext uri="{D42A27DB-BD31-4B8C-83A1-F6EECF244321}">
                <p14:modId xmlns:p14="http://schemas.microsoft.com/office/powerpoint/2010/main" val="3010518410"/>
              </p:ext>
            </p:extLst>
          </p:nvPr>
        </p:nvGraphicFramePr>
        <p:xfrm>
          <a:off x="71438" y="1548881"/>
          <a:ext cx="8961437" cy="4061343"/>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B270CF84-030B-8684-7A93-3061A5DF344F}"/>
              </a:ext>
            </a:extLst>
          </p:cNvPr>
          <p:cNvSpPr>
            <a:spLocks noGrp="1"/>
          </p:cNvSpPr>
          <p:nvPr>
            <p:ph type="body" sz="quarter" idx="21"/>
          </p:nvPr>
        </p:nvSpPr>
        <p:spPr>
          <a:xfrm>
            <a:off x="71438" y="73152"/>
            <a:ext cx="8997696" cy="182880"/>
          </a:xfrm>
        </p:spPr>
        <p:txBody>
          <a:bodyPr anchor="t" anchorCtr="0"/>
          <a:lstStyle/>
          <a:p>
            <a:r>
              <a:rPr lang="en-US"/>
              <a:t>EXHIBIT 3</a:t>
            </a:r>
          </a:p>
        </p:txBody>
      </p:sp>
      <p:sp>
        <p:nvSpPr>
          <p:cNvPr id="7" name="Text Placeholder 6">
            <a:extLst>
              <a:ext uri="{FF2B5EF4-FFF2-40B4-BE49-F238E27FC236}">
                <a16:creationId xmlns:a16="http://schemas.microsoft.com/office/drawing/2014/main" id="{CAB1A1FD-D7BB-289C-D526-0CE282E564A6}"/>
              </a:ext>
            </a:extLst>
          </p:cNvPr>
          <p:cNvSpPr>
            <a:spLocks noGrp="1"/>
          </p:cNvSpPr>
          <p:nvPr>
            <p:ph type="body" sz="quarter" idx="25"/>
          </p:nvPr>
        </p:nvSpPr>
        <p:spPr>
          <a:xfrm>
            <a:off x="71438" y="1097280"/>
            <a:ext cx="8997696" cy="228600"/>
          </a:xfrm>
        </p:spPr>
        <p:txBody>
          <a:bodyPr anchor="t" anchorCtr="0">
            <a:noAutofit/>
          </a:bodyPr>
          <a:lstStyle/>
          <a:p>
            <a:r>
              <a:rPr lang="en-US" sz="1200" i="1">
                <a:latin typeface="Arial" panose="020B0604020202020204" pitchFamily="34" charset="0"/>
              </a:rPr>
              <a:t>Percentage of people age 65 and older who reported specific experiences, by income</a:t>
            </a:r>
          </a:p>
        </p:txBody>
      </p:sp>
      <p:sp>
        <p:nvSpPr>
          <p:cNvPr id="9" name="Text Placeholder 8">
            <a:extLst>
              <a:ext uri="{FF2B5EF4-FFF2-40B4-BE49-F238E27FC236}">
                <a16:creationId xmlns:a16="http://schemas.microsoft.com/office/drawing/2014/main" id="{F2B9B629-3F75-0677-DBAD-13CCF837E9B7}"/>
              </a:ext>
            </a:extLst>
          </p:cNvPr>
          <p:cNvSpPr>
            <a:spLocks noGrp="1"/>
          </p:cNvSpPr>
          <p:nvPr>
            <p:ph type="body" sz="quarter" idx="22"/>
          </p:nvPr>
        </p:nvSpPr>
        <p:spPr>
          <a:xfrm>
            <a:off x="71438" y="5715000"/>
            <a:ext cx="8961120" cy="502920"/>
          </a:xfrm>
        </p:spPr>
        <p:txBody>
          <a:bodyPr/>
          <a:lstStyle/>
          <a:p>
            <a:r>
              <a:rPr lang="en-US"/>
              <a:t>Notes: * indicates statistically significant difference at the p&lt;0.05 level from people with income &lt;$25,000. Income is defined as reported annual household income. Survey respondents were asked the following questions: To the best of your knowledge, have any of the Medicare ads you have seen, read, or received ever led you to believe something that you later found out was not true? Have you ever enrolled in an insurance plan thinking your doctor was in the network but later found out there were limitations on seeing your doctor or the doctor was out of network?</a:t>
            </a:r>
          </a:p>
        </p:txBody>
      </p:sp>
    </p:spTree>
    <p:extLst>
      <p:ext uri="{BB962C8B-B14F-4D97-AF65-F5344CB8AC3E}">
        <p14:creationId xmlns:p14="http://schemas.microsoft.com/office/powerpoint/2010/main" val="1543073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F49B4-C622-3131-BBB1-E8B107E1AD00}"/>
              </a:ext>
            </a:extLst>
          </p:cNvPr>
          <p:cNvSpPr>
            <a:spLocks noGrp="1"/>
          </p:cNvSpPr>
          <p:nvPr>
            <p:ph type="ctrTitle"/>
          </p:nvPr>
        </p:nvSpPr>
        <p:spPr>
          <a:xfrm>
            <a:off x="71499" y="274320"/>
            <a:ext cx="8997696" cy="685800"/>
          </a:xfrm>
        </p:spPr>
        <p:txBody>
          <a:bodyPr>
            <a:noAutofit/>
          </a:bodyPr>
          <a:lstStyle/>
          <a:p>
            <a:r>
              <a:rPr lang="en-US"/>
              <a:t>Some Medicare plan marketing appears to be in violation of federal rules.</a:t>
            </a:r>
          </a:p>
        </p:txBody>
      </p:sp>
      <p:graphicFrame>
        <p:nvGraphicFramePr>
          <p:cNvPr id="6" name="Content Placeholder 5">
            <a:extLst>
              <a:ext uri="{FF2B5EF4-FFF2-40B4-BE49-F238E27FC236}">
                <a16:creationId xmlns:a16="http://schemas.microsoft.com/office/drawing/2014/main" id="{625CA90F-7035-AE97-E349-1C990D98B4EB}"/>
              </a:ext>
            </a:extLst>
          </p:cNvPr>
          <p:cNvGraphicFramePr>
            <a:graphicFrameLocks noGrp="1"/>
          </p:cNvGraphicFramePr>
          <p:nvPr>
            <p:ph type="chart" sz="quarter" idx="19"/>
            <p:extLst>
              <p:ext uri="{D42A27DB-BD31-4B8C-83A1-F6EECF244321}">
                <p14:modId xmlns:p14="http://schemas.microsoft.com/office/powerpoint/2010/main" val="359572919"/>
              </p:ext>
            </p:extLst>
          </p:nvPr>
        </p:nvGraphicFramePr>
        <p:xfrm>
          <a:off x="177553" y="1344613"/>
          <a:ext cx="8855322"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B270CF84-030B-8684-7A93-3061A5DF344F}"/>
              </a:ext>
            </a:extLst>
          </p:cNvPr>
          <p:cNvSpPr>
            <a:spLocks noGrp="1"/>
          </p:cNvSpPr>
          <p:nvPr>
            <p:ph type="body" sz="quarter" idx="21"/>
          </p:nvPr>
        </p:nvSpPr>
        <p:spPr>
          <a:xfrm>
            <a:off x="71438" y="73152"/>
            <a:ext cx="8997696" cy="182880"/>
          </a:xfrm>
        </p:spPr>
        <p:txBody>
          <a:bodyPr anchor="t" anchorCtr="0"/>
          <a:lstStyle/>
          <a:p>
            <a:r>
              <a:rPr lang="en-US"/>
              <a:t>EXHIBIT 4</a:t>
            </a:r>
          </a:p>
        </p:txBody>
      </p:sp>
      <p:sp>
        <p:nvSpPr>
          <p:cNvPr id="7" name="Text Placeholder 6">
            <a:extLst>
              <a:ext uri="{FF2B5EF4-FFF2-40B4-BE49-F238E27FC236}">
                <a16:creationId xmlns:a16="http://schemas.microsoft.com/office/drawing/2014/main" id="{CAB1A1FD-D7BB-289C-D526-0CE282E564A6}"/>
              </a:ext>
            </a:extLst>
          </p:cNvPr>
          <p:cNvSpPr>
            <a:spLocks noGrp="1"/>
          </p:cNvSpPr>
          <p:nvPr>
            <p:ph type="body" sz="quarter" idx="25"/>
          </p:nvPr>
        </p:nvSpPr>
        <p:spPr>
          <a:xfrm>
            <a:off x="71438" y="836295"/>
            <a:ext cx="8997696" cy="228600"/>
          </a:xfrm>
        </p:spPr>
        <p:txBody>
          <a:bodyPr anchor="t" anchorCtr="0">
            <a:normAutofit/>
          </a:bodyPr>
          <a:lstStyle/>
          <a:p>
            <a:r>
              <a:rPr lang="en-US" sz="1200" i="1">
                <a:latin typeface="+mn-lt"/>
              </a:rPr>
              <a:t>Percentage of people age 65 and older who reported specific experiences, by income</a:t>
            </a:r>
          </a:p>
        </p:txBody>
      </p:sp>
      <p:sp>
        <p:nvSpPr>
          <p:cNvPr id="9" name="Text Placeholder 8">
            <a:extLst>
              <a:ext uri="{FF2B5EF4-FFF2-40B4-BE49-F238E27FC236}">
                <a16:creationId xmlns:a16="http://schemas.microsoft.com/office/drawing/2014/main" id="{F2B9B629-3F75-0677-DBAD-13CCF837E9B7}"/>
              </a:ext>
            </a:extLst>
          </p:cNvPr>
          <p:cNvSpPr>
            <a:spLocks noGrp="1"/>
          </p:cNvSpPr>
          <p:nvPr>
            <p:ph type="body" sz="quarter" idx="22"/>
          </p:nvPr>
        </p:nvSpPr>
        <p:spPr>
          <a:xfrm>
            <a:off x="71438" y="5715000"/>
            <a:ext cx="8997696" cy="502920"/>
          </a:xfrm>
        </p:spPr>
        <p:txBody>
          <a:bodyPr/>
          <a:lstStyle/>
          <a:p>
            <a:r>
              <a:rPr lang="en-US"/>
              <a:t>Notes: * indicates statistically significant difference at the p&lt;0.05 level from people with income &lt;$25,000. Income is defined as reported annual household income. Survey respondents were asked the following questions: Within the past 12 months, have you received a call or email from Medicare promoting specific insurance plans? Within the past 12 months, have you received an unsolicited call or email from a Medicare plan or plan representative, other than your own? Have you ever felt pressured to switch plans or pressured to sign up for a plan by an insurance broker or agent?</a:t>
            </a:r>
          </a:p>
        </p:txBody>
      </p:sp>
    </p:spTree>
    <p:extLst>
      <p:ext uri="{BB962C8B-B14F-4D97-AF65-F5344CB8AC3E}">
        <p14:creationId xmlns:p14="http://schemas.microsoft.com/office/powerpoint/2010/main" val="843346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a:extLst>
              <a:ext uri="{FF2B5EF4-FFF2-40B4-BE49-F238E27FC236}">
                <a16:creationId xmlns:a16="http://schemas.microsoft.com/office/drawing/2014/main" id="{E208F137-A9D5-3996-7A92-08EA49DD7083}"/>
              </a:ext>
            </a:extLst>
          </p:cNvPr>
          <p:cNvGraphicFramePr>
            <a:graphicFrameLocks noGrp="1"/>
          </p:cNvGraphicFramePr>
          <p:nvPr>
            <p:ph type="chart" sz="quarter" idx="19"/>
            <p:extLst>
              <p:ext uri="{D42A27DB-BD31-4B8C-83A1-F6EECF244321}">
                <p14:modId xmlns:p14="http://schemas.microsoft.com/office/powerpoint/2010/main" val="1289382259"/>
              </p:ext>
            </p:extLst>
          </p:nvPr>
        </p:nvGraphicFramePr>
        <p:xfrm>
          <a:off x="320040" y="1253272"/>
          <a:ext cx="8961437" cy="4089846"/>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9E253724-27BA-D840-A529-EA4AE1D7AC7F}"/>
              </a:ext>
            </a:extLst>
          </p:cNvPr>
          <p:cNvSpPr>
            <a:spLocks noGrp="1"/>
          </p:cNvSpPr>
          <p:nvPr>
            <p:ph type="body" sz="quarter" idx="21"/>
          </p:nvPr>
        </p:nvSpPr>
        <p:spPr>
          <a:xfrm>
            <a:off x="71499" y="73152"/>
            <a:ext cx="8997696" cy="182880"/>
          </a:xfrm>
        </p:spPr>
        <p:txBody>
          <a:bodyPr anchor="t" anchorCtr="0"/>
          <a:lstStyle/>
          <a:p>
            <a:r>
              <a:rPr lang="en-US"/>
              <a:t>EXHIBIT 5</a:t>
            </a:r>
          </a:p>
        </p:txBody>
      </p:sp>
      <p:sp>
        <p:nvSpPr>
          <p:cNvPr id="5" name="Text Placeholder 4">
            <a:extLst>
              <a:ext uri="{FF2B5EF4-FFF2-40B4-BE49-F238E27FC236}">
                <a16:creationId xmlns:a16="http://schemas.microsoft.com/office/drawing/2014/main" id="{14424206-C6EA-D0FF-442D-2B347545B510}"/>
              </a:ext>
            </a:extLst>
          </p:cNvPr>
          <p:cNvSpPr>
            <a:spLocks noGrp="1"/>
          </p:cNvSpPr>
          <p:nvPr>
            <p:ph type="body" sz="quarter" idx="22"/>
          </p:nvPr>
        </p:nvSpPr>
        <p:spPr>
          <a:xfrm>
            <a:off x="71499" y="5715000"/>
            <a:ext cx="8997696" cy="502920"/>
          </a:xfrm>
        </p:spPr>
        <p:txBody>
          <a:bodyPr/>
          <a:lstStyle/>
          <a:p>
            <a:r>
              <a:rPr lang="en-US" dirty="0"/>
              <a:t>Notes: Survey respondents were asked the following questions: Within the past 12 months, have you called to find out more information after seeing a Medicare ad or receiving Medicare marketing information? What was your experience on the call? The "Could not enroll in the plan" category combines three responses: Someone told you </a:t>
            </a:r>
            <a:r>
              <a:rPr lang="en-US" dirty="0" err="1"/>
              <a:t>you</a:t>
            </a:r>
            <a:r>
              <a:rPr lang="en-US" dirty="0"/>
              <a:t> weren't eligible for the plan that was advertised and told you about other available plans; someone told you the plan wasn't available in your area and told you about other available plans; and someone told you </a:t>
            </a:r>
            <a:r>
              <a:rPr lang="en-US" dirty="0" err="1"/>
              <a:t>you</a:t>
            </a:r>
            <a:r>
              <a:rPr lang="en-US" dirty="0"/>
              <a:t> weren't eligible for the plan or it wasn't available in your area and did not tell you about other available plans.</a:t>
            </a:r>
          </a:p>
        </p:txBody>
      </p:sp>
      <p:sp>
        <p:nvSpPr>
          <p:cNvPr id="3" name="TextBox 2">
            <a:extLst>
              <a:ext uri="{FF2B5EF4-FFF2-40B4-BE49-F238E27FC236}">
                <a16:creationId xmlns:a16="http://schemas.microsoft.com/office/drawing/2014/main" id="{92F0EF89-19CD-77F6-DE16-9A7311D81DBA}"/>
              </a:ext>
            </a:extLst>
          </p:cNvPr>
          <p:cNvSpPr txBox="1"/>
          <p:nvPr/>
        </p:nvSpPr>
        <p:spPr>
          <a:xfrm>
            <a:off x="1121385" y="3298195"/>
            <a:ext cx="896644" cy="276999"/>
          </a:xfrm>
          <a:prstGeom prst="rect">
            <a:avLst/>
          </a:prstGeom>
          <a:noFill/>
        </p:spPr>
        <p:txBody>
          <a:bodyPr wrap="square" rtlCol="0">
            <a:spAutoFit/>
          </a:bodyPr>
          <a:lstStyle/>
          <a:p>
            <a:pPr algn="ctr"/>
            <a:r>
              <a:rPr lang="en-US" sz="1200"/>
              <a:t>No</a:t>
            </a:r>
          </a:p>
        </p:txBody>
      </p:sp>
      <p:sp>
        <p:nvSpPr>
          <p:cNvPr id="7" name="Title 1">
            <a:extLst>
              <a:ext uri="{FF2B5EF4-FFF2-40B4-BE49-F238E27FC236}">
                <a16:creationId xmlns:a16="http://schemas.microsoft.com/office/drawing/2014/main" id="{20DB1ECC-5180-0E10-FAA9-37E66787BE71}"/>
              </a:ext>
            </a:extLst>
          </p:cNvPr>
          <p:cNvSpPr txBox="1">
            <a:spLocks/>
          </p:cNvSpPr>
          <p:nvPr/>
        </p:nvSpPr>
        <p:spPr>
          <a:xfrm>
            <a:off x="73152" y="274320"/>
            <a:ext cx="8997696" cy="685800"/>
          </a:xfrm>
          <a:prstGeom prst="rect">
            <a:avLst/>
          </a:prstGeom>
          <a:effectLst/>
        </p:spPr>
        <p:txBody>
          <a:bodyPr vert="horz" lIns="0" tIns="0" rIns="0" bIns="0" rtlCol="0" anchor="t">
            <a:noAutofit/>
          </a:bodyPr>
          <a:lstStyle>
            <a:lvl1pPr algn="l" defTabSz="685784" rtl="0" eaLnBrk="1" latinLnBrk="0" hangingPunct="1">
              <a:lnSpc>
                <a:spcPct val="110000"/>
              </a:lnSpc>
              <a:spcBef>
                <a:spcPct val="0"/>
              </a:spcBef>
              <a:buNone/>
              <a:defRPr sz="2000" b="0" i="0" kern="800" spc="-50" baseline="0">
                <a:solidFill>
                  <a:schemeClr val="tx1"/>
                </a:solidFill>
                <a:effectLst/>
                <a:latin typeface="Georgia" panose="02040502050405020303" pitchFamily="18" charset="0"/>
                <a:ea typeface="+mj-ea"/>
                <a:cs typeface="+mj-cs"/>
              </a:defRPr>
            </a:lvl1pPr>
          </a:lstStyle>
          <a:p>
            <a:r>
              <a:rPr lang="en-US"/>
              <a:t>Among seniors who called for more information after seeing an ad or Medicare plan materials, one-third said someone helped them enroll in the plan.</a:t>
            </a:r>
          </a:p>
        </p:txBody>
      </p:sp>
      <p:sp>
        <p:nvSpPr>
          <p:cNvPr id="6" name="TextBox 1">
            <a:extLst>
              <a:ext uri="{FF2B5EF4-FFF2-40B4-BE49-F238E27FC236}">
                <a16:creationId xmlns:a16="http://schemas.microsoft.com/office/drawing/2014/main" id="{150C277B-5620-BFF4-9531-E924D9A6D84C}"/>
              </a:ext>
            </a:extLst>
          </p:cNvPr>
          <p:cNvSpPr txBox="1"/>
          <p:nvPr/>
        </p:nvSpPr>
        <p:spPr>
          <a:xfrm>
            <a:off x="73151" y="1097280"/>
            <a:ext cx="4572000" cy="54864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i="1"/>
              <a:t>Within the past 12 months, have you called to find out more information after seeing a Medicare ad or receiving Medicare marketing information?</a:t>
            </a:r>
          </a:p>
        </p:txBody>
      </p:sp>
      <p:sp>
        <p:nvSpPr>
          <p:cNvPr id="10" name="TextBox 9">
            <a:extLst>
              <a:ext uri="{FF2B5EF4-FFF2-40B4-BE49-F238E27FC236}">
                <a16:creationId xmlns:a16="http://schemas.microsoft.com/office/drawing/2014/main" id="{252FFB07-D442-142E-5C5F-8630E68FA878}"/>
              </a:ext>
            </a:extLst>
          </p:cNvPr>
          <p:cNvSpPr txBox="1"/>
          <p:nvPr/>
        </p:nvSpPr>
        <p:spPr>
          <a:xfrm>
            <a:off x="3528714" y="3298195"/>
            <a:ext cx="896644" cy="646331"/>
          </a:xfrm>
          <a:prstGeom prst="rect">
            <a:avLst/>
          </a:prstGeom>
          <a:noFill/>
        </p:spPr>
        <p:txBody>
          <a:bodyPr wrap="square" rtlCol="0">
            <a:spAutoFit/>
          </a:bodyPr>
          <a:lstStyle/>
          <a:p>
            <a:pPr algn="ctr"/>
            <a:r>
              <a:rPr lang="en-US" sz="1200">
                <a:solidFill>
                  <a:schemeClr val="bg1"/>
                </a:solidFill>
              </a:rPr>
              <a:t>Yes</a:t>
            </a:r>
          </a:p>
          <a:p>
            <a:pPr algn="ctr"/>
            <a:endParaRPr lang="en-US" sz="1200">
              <a:solidFill>
                <a:schemeClr val="bg1"/>
              </a:solidFill>
            </a:endParaRPr>
          </a:p>
          <a:p>
            <a:pPr algn="ctr"/>
            <a:r>
              <a:rPr lang="en-US" sz="1200">
                <a:solidFill>
                  <a:schemeClr val="bg1"/>
                </a:solidFill>
              </a:rPr>
              <a:t>15%</a:t>
            </a:r>
          </a:p>
        </p:txBody>
      </p:sp>
      <p:sp>
        <p:nvSpPr>
          <p:cNvPr id="11" name="TextBox 1">
            <a:extLst>
              <a:ext uri="{FF2B5EF4-FFF2-40B4-BE49-F238E27FC236}">
                <a16:creationId xmlns:a16="http://schemas.microsoft.com/office/drawing/2014/main" id="{12E19149-4029-48C9-7658-057873ADACA7}"/>
              </a:ext>
            </a:extLst>
          </p:cNvPr>
          <p:cNvSpPr txBox="1"/>
          <p:nvPr/>
        </p:nvSpPr>
        <p:spPr>
          <a:xfrm>
            <a:off x="6080760" y="1417320"/>
            <a:ext cx="2743200" cy="228600"/>
          </a:xfrm>
          <a:prstGeom prst="rect">
            <a:avLst/>
          </a:prstGeom>
        </p:spPr>
        <p:txBody>
          <a:bodyPr wrap="square" lIns="0" tIns="0" rIns="0" bIns="0" rtlCol="0" anchor="t"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i="1"/>
              <a:t>What was your experience on the call?</a:t>
            </a:r>
          </a:p>
        </p:txBody>
      </p:sp>
      <p:sp>
        <p:nvSpPr>
          <p:cNvPr id="2" name="TextBox 1">
            <a:extLst>
              <a:ext uri="{FF2B5EF4-FFF2-40B4-BE49-F238E27FC236}">
                <a16:creationId xmlns:a16="http://schemas.microsoft.com/office/drawing/2014/main" id="{0ACA2244-2F8D-EA34-E0B5-5C1160567F7B}"/>
              </a:ext>
            </a:extLst>
          </p:cNvPr>
          <p:cNvSpPr txBox="1"/>
          <p:nvPr/>
        </p:nvSpPr>
        <p:spPr>
          <a:xfrm>
            <a:off x="6503436" y="5438001"/>
            <a:ext cx="1763485" cy="276999"/>
          </a:xfrm>
          <a:prstGeom prst="rect">
            <a:avLst/>
          </a:prstGeom>
          <a:noFill/>
        </p:spPr>
        <p:txBody>
          <a:bodyPr wrap="square" rtlCol="0">
            <a:spAutoFit/>
          </a:bodyPr>
          <a:lstStyle/>
          <a:p>
            <a:pPr algn="ctr"/>
            <a:r>
              <a:rPr lang="en-US" sz="1200"/>
              <a:t>N=252</a:t>
            </a:r>
          </a:p>
        </p:txBody>
      </p:sp>
    </p:spTree>
    <p:extLst>
      <p:ext uri="{BB962C8B-B14F-4D97-AF65-F5344CB8AC3E}">
        <p14:creationId xmlns:p14="http://schemas.microsoft.com/office/powerpoint/2010/main" val="3123876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5868F-1711-C740-BB1F-0FD8BF709916}"/>
              </a:ext>
            </a:extLst>
          </p:cNvPr>
          <p:cNvSpPr>
            <a:spLocks noGrp="1"/>
          </p:cNvSpPr>
          <p:nvPr>
            <p:ph type="ctrTitle"/>
          </p:nvPr>
        </p:nvSpPr>
        <p:spPr>
          <a:xfrm>
            <a:off x="71499" y="274320"/>
            <a:ext cx="8997696" cy="685800"/>
          </a:xfrm>
        </p:spPr>
        <p:txBody>
          <a:bodyPr>
            <a:noAutofit/>
          </a:bodyPr>
          <a:lstStyle/>
          <a:p>
            <a:r>
              <a:rPr lang="en-US" dirty="0"/>
              <a:t>Nearly one in three seniors with low household incomes reported staying on the line when getting marketing phone calls about Medicare coverage choices.</a:t>
            </a:r>
          </a:p>
        </p:txBody>
      </p:sp>
      <p:graphicFrame>
        <p:nvGraphicFramePr>
          <p:cNvPr id="6" name="Content Placeholder 5">
            <a:extLst>
              <a:ext uri="{FF2B5EF4-FFF2-40B4-BE49-F238E27FC236}">
                <a16:creationId xmlns:a16="http://schemas.microsoft.com/office/drawing/2014/main" id="{64B1B85C-C666-C0E6-1137-C2C746F73E30}"/>
              </a:ext>
            </a:extLst>
          </p:cNvPr>
          <p:cNvGraphicFramePr>
            <a:graphicFrameLocks noGrp="1"/>
          </p:cNvGraphicFramePr>
          <p:nvPr>
            <p:ph type="chart" sz="quarter" idx="19"/>
            <p:extLst>
              <p:ext uri="{D42A27DB-BD31-4B8C-83A1-F6EECF244321}">
                <p14:modId xmlns:p14="http://schemas.microsoft.com/office/powerpoint/2010/main" val="3680071267"/>
              </p:ext>
            </p:extLst>
          </p:nvPr>
        </p:nvGraphicFramePr>
        <p:xfrm>
          <a:off x="71438" y="1344613"/>
          <a:ext cx="8961437" cy="377602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65FE04EF-AA79-FA8D-5B3E-79D0D218B23F}"/>
              </a:ext>
            </a:extLst>
          </p:cNvPr>
          <p:cNvSpPr>
            <a:spLocks noGrp="1"/>
          </p:cNvSpPr>
          <p:nvPr>
            <p:ph type="body" sz="quarter" idx="21"/>
          </p:nvPr>
        </p:nvSpPr>
        <p:spPr>
          <a:xfrm>
            <a:off x="73152" y="73152"/>
            <a:ext cx="8997696" cy="182880"/>
          </a:xfrm>
        </p:spPr>
        <p:txBody>
          <a:bodyPr anchor="t" anchorCtr="0"/>
          <a:lstStyle/>
          <a:p>
            <a:r>
              <a:rPr lang="en-US"/>
              <a:t>EXHIBIT 6</a:t>
            </a:r>
          </a:p>
        </p:txBody>
      </p:sp>
      <p:sp>
        <p:nvSpPr>
          <p:cNvPr id="5" name="Text Placeholder 4">
            <a:extLst>
              <a:ext uri="{FF2B5EF4-FFF2-40B4-BE49-F238E27FC236}">
                <a16:creationId xmlns:a16="http://schemas.microsoft.com/office/drawing/2014/main" id="{058466F6-1709-5180-929F-BD22D4387FCB}"/>
              </a:ext>
            </a:extLst>
          </p:cNvPr>
          <p:cNvSpPr>
            <a:spLocks noGrp="1"/>
          </p:cNvSpPr>
          <p:nvPr>
            <p:ph type="body" sz="quarter" idx="22"/>
          </p:nvPr>
        </p:nvSpPr>
        <p:spPr>
          <a:xfrm>
            <a:off x="71499" y="5715000"/>
            <a:ext cx="8997696" cy="502920"/>
          </a:xfrm>
        </p:spPr>
        <p:txBody>
          <a:bodyPr/>
          <a:lstStyle/>
          <a:p>
            <a:r>
              <a:rPr lang="en-US"/>
              <a:t>Notes: * Indicates statistically significant difference at the p&lt;0.05 level from people with income &lt;$25,000. Income is defined as reported annual household income. Survey respondents were asked the following question: Within the past 12 months, have you answered a Medicare marketing phone call and stayed on the line to speak with the marketer?</a:t>
            </a:r>
          </a:p>
        </p:txBody>
      </p:sp>
      <p:sp>
        <p:nvSpPr>
          <p:cNvPr id="7" name="Text Placeholder 6">
            <a:extLst>
              <a:ext uri="{FF2B5EF4-FFF2-40B4-BE49-F238E27FC236}">
                <a16:creationId xmlns:a16="http://schemas.microsoft.com/office/drawing/2014/main" id="{F73A8759-4AC6-E20D-103E-5239847F5F3F}"/>
              </a:ext>
            </a:extLst>
          </p:cNvPr>
          <p:cNvSpPr>
            <a:spLocks noGrp="1"/>
          </p:cNvSpPr>
          <p:nvPr>
            <p:ph type="body" sz="quarter" idx="25"/>
          </p:nvPr>
        </p:nvSpPr>
        <p:spPr>
          <a:xfrm>
            <a:off x="71438" y="1097280"/>
            <a:ext cx="8997696" cy="228600"/>
          </a:xfrm>
        </p:spPr>
        <p:txBody>
          <a:bodyPr anchor="t" anchorCtr="0">
            <a:noAutofit/>
          </a:bodyPr>
          <a:lstStyle/>
          <a:p>
            <a:r>
              <a:rPr lang="en-US" sz="1200" i="1" spc="-40" dirty="0">
                <a:latin typeface="+mn-lt"/>
              </a:rPr>
              <a:t>Percentage of people age 65 and older who reported staying on the line after receiving a marketing phone call about Medicare plans, by income</a:t>
            </a:r>
          </a:p>
        </p:txBody>
      </p:sp>
      <p:sp>
        <p:nvSpPr>
          <p:cNvPr id="8" name="TextBox 7">
            <a:extLst>
              <a:ext uri="{FF2B5EF4-FFF2-40B4-BE49-F238E27FC236}">
                <a16:creationId xmlns:a16="http://schemas.microsoft.com/office/drawing/2014/main" id="{2FE13DC4-3B6B-69ED-BFC7-7F42C5B52041}"/>
              </a:ext>
            </a:extLst>
          </p:cNvPr>
          <p:cNvSpPr txBox="1"/>
          <p:nvPr/>
        </p:nvSpPr>
        <p:spPr>
          <a:xfrm>
            <a:off x="4394720" y="5263864"/>
            <a:ext cx="2286000" cy="182880"/>
          </a:xfrm>
          <a:prstGeom prst="rect">
            <a:avLst/>
          </a:prstGeom>
          <a:noFill/>
        </p:spPr>
        <p:txBody>
          <a:bodyPr wrap="square" lIns="0" tIns="0" rIns="0" bIns="0" rtlCol="0">
            <a:noAutofit/>
          </a:bodyPr>
          <a:lstStyle/>
          <a:p>
            <a:pPr algn="ctr"/>
            <a:r>
              <a:rPr lang="en-US" sz="1200" b="1"/>
              <a:t>Reported household income</a:t>
            </a:r>
          </a:p>
        </p:txBody>
      </p:sp>
      <p:sp>
        <p:nvSpPr>
          <p:cNvPr id="3" name="Left Bracket 2">
            <a:extLst>
              <a:ext uri="{FF2B5EF4-FFF2-40B4-BE49-F238E27FC236}">
                <a16:creationId xmlns:a16="http://schemas.microsoft.com/office/drawing/2014/main" id="{1BF87674-2A61-9111-77F6-303AFD3336B9}"/>
              </a:ext>
            </a:extLst>
          </p:cNvPr>
          <p:cNvSpPr/>
          <p:nvPr/>
        </p:nvSpPr>
        <p:spPr>
          <a:xfrm rot="16200000">
            <a:off x="5446281" y="1988352"/>
            <a:ext cx="182879" cy="6223516"/>
          </a:xfrm>
          <a:prstGeom prst="leftBracket">
            <a:avLst>
              <a:gd name="adj" fmla="val 0"/>
            </a:avLst>
          </a:prstGeom>
          <a:ln w="19050">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347493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142A6-B07E-755E-8ED3-7615689F2477}"/>
              </a:ext>
            </a:extLst>
          </p:cNvPr>
          <p:cNvSpPr>
            <a:spLocks noGrp="1"/>
          </p:cNvSpPr>
          <p:nvPr>
            <p:ph type="ctrTitle"/>
          </p:nvPr>
        </p:nvSpPr>
        <p:spPr>
          <a:xfrm>
            <a:off x="71499" y="274320"/>
            <a:ext cx="8997696" cy="685800"/>
          </a:xfrm>
        </p:spPr>
        <p:txBody>
          <a:bodyPr>
            <a:noAutofit/>
          </a:bodyPr>
          <a:lstStyle/>
          <a:p>
            <a:r>
              <a:rPr lang="en-US" spc="-80"/>
              <a:t>When it seems like they have too many Medicare plan options, nearly all seniors stick with their current plan; most look to friends and family or insurance brokers for advice.</a:t>
            </a:r>
          </a:p>
        </p:txBody>
      </p:sp>
      <p:graphicFrame>
        <p:nvGraphicFramePr>
          <p:cNvPr id="9" name="Chart Placeholder 8">
            <a:extLst>
              <a:ext uri="{FF2B5EF4-FFF2-40B4-BE49-F238E27FC236}">
                <a16:creationId xmlns:a16="http://schemas.microsoft.com/office/drawing/2014/main" id="{706AD2D4-A70F-B90C-449A-9D9AB3FE8318}"/>
              </a:ext>
            </a:extLst>
          </p:cNvPr>
          <p:cNvGraphicFramePr>
            <a:graphicFrameLocks noGrp="1"/>
          </p:cNvGraphicFramePr>
          <p:nvPr>
            <p:ph type="chart" sz="quarter" idx="19"/>
            <p:extLst>
              <p:ext uri="{D42A27DB-BD31-4B8C-83A1-F6EECF244321}">
                <p14:modId xmlns:p14="http://schemas.microsoft.com/office/powerpoint/2010/main" val="3269390470"/>
              </p:ext>
            </p:extLst>
          </p:nvPr>
        </p:nvGraphicFramePr>
        <p:xfrm>
          <a:off x="71439" y="1183145"/>
          <a:ext cx="3870246" cy="442708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6EAE9ECE-D1DB-1B1C-6841-2A8397FD230B}"/>
              </a:ext>
            </a:extLst>
          </p:cNvPr>
          <p:cNvSpPr>
            <a:spLocks noGrp="1"/>
          </p:cNvSpPr>
          <p:nvPr>
            <p:ph type="body" sz="quarter" idx="21"/>
          </p:nvPr>
        </p:nvSpPr>
        <p:spPr>
          <a:xfrm>
            <a:off x="71499" y="73152"/>
            <a:ext cx="8997696" cy="182880"/>
          </a:xfrm>
        </p:spPr>
        <p:txBody>
          <a:bodyPr anchor="t" anchorCtr="0"/>
          <a:lstStyle/>
          <a:p>
            <a:r>
              <a:rPr lang="en-US"/>
              <a:t>EXHIBIT 7</a:t>
            </a:r>
          </a:p>
        </p:txBody>
      </p:sp>
      <p:sp>
        <p:nvSpPr>
          <p:cNvPr id="5" name="Text Placeholder 4">
            <a:extLst>
              <a:ext uri="{FF2B5EF4-FFF2-40B4-BE49-F238E27FC236}">
                <a16:creationId xmlns:a16="http://schemas.microsoft.com/office/drawing/2014/main" id="{4AF969E8-BB4C-1908-19A4-2D4948BCD7CD}"/>
              </a:ext>
            </a:extLst>
          </p:cNvPr>
          <p:cNvSpPr>
            <a:spLocks noGrp="1"/>
          </p:cNvSpPr>
          <p:nvPr>
            <p:ph type="body" sz="quarter" idx="22"/>
          </p:nvPr>
        </p:nvSpPr>
        <p:spPr>
          <a:xfrm>
            <a:off x="71499" y="5715000"/>
            <a:ext cx="8997696" cy="502920"/>
          </a:xfrm>
        </p:spPr>
        <p:txBody>
          <a:bodyPr/>
          <a:lstStyle/>
          <a:p>
            <a:r>
              <a:rPr lang="en-US"/>
              <a:t>Notes: Pie graph does not sum to 100% because it excludes those who responded “don’t know” or refused to answer. SHIPs = state health insurance assistance programs. Survey respondents were asked the following questions: When it seems like you have too many options for insurance plans, which of the following are you most likely to do? When it seems like you have too many options for insurance plans, who are you most likely to turn to for advice?</a:t>
            </a:r>
          </a:p>
        </p:txBody>
      </p:sp>
      <p:graphicFrame>
        <p:nvGraphicFramePr>
          <p:cNvPr id="10" name="Chart Placeholder 8">
            <a:extLst>
              <a:ext uri="{FF2B5EF4-FFF2-40B4-BE49-F238E27FC236}">
                <a16:creationId xmlns:a16="http://schemas.microsoft.com/office/drawing/2014/main" id="{089A8E67-7873-6A59-2999-53652834A9B5}"/>
              </a:ext>
            </a:extLst>
          </p:cNvPr>
          <p:cNvGraphicFramePr>
            <a:graphicFrameLocks/>
          </p:cNvGraphicFramePr>
          <p:nvPr>
            <p:extLst>
              <p:ext uri="{D42A27DB-BD31-4B8C-83A1-F6EECF244321}">
                <p14:modId xmlns:p14="http://schemas.microsoft.com/office/powerpoint/2010/main" val="1786827280"/>
              </p:ext>
            </p:extLst>
          </p:nvPr>
        </p:nvGraphicFramePr>
        <p:xfrm>
          <a:off x="3726734" y="1127159"/>
          <a:ext cx="5342461" cy="454204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30246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240E9-7565-16C0-4119-3B403985C5EF}"/>
              </a:ext>
            </a:extLst>
          </p:cNvPr>
          <p:cNvSpPr>
            <a:spLocks noGrp="1"/>
          </p:cNvSpPr>
          <p:nvPr>
            <p:ph type="ctrTitle"/>
          </p:nvPr>
        </p:nvSpPr>
        <p:spPr>
          <a:xfrm>
            <a:off x="71499" y="274320"/>
            <a:ext cx="8997696" cy="914400"/>
          </a:xfrm>
        </p:spPr>
        <p:txBody>
          <a:bodyPr>
            <a:noAutofit/>
          </a:bodyPr>
          <a:lstStyle/>
          <a:p>
            <a:r>
              <a:rPr lang="en-US"/>
              <a:t>When asked what additional information would help them choose their coverage, more than one in three seniors said they would like to know more about out-of-pocket costs or benefits, and one in four wanted more one-on-one help.  </a:t>
            </a:r>
          </a:p>
        </p:txBody>
      </p:sp>
      <p:graphicFrame>
        <p:nvGraphicFramePr>
          <p:cNvPr id="6" name="Content Placeholder 5">
            <a:extLst>
              <a:ext uri="{FF2B5EF4-FFF2-40B4-BE49-F238E27FC236}">
                <a16:creationId xmlns:a16="http://schemas.microsoft.com/office/drawing/2014/main" id="{3844F99D-8958-7364-C8E0-1A738E2FD67E}"/>
              </a:ext>
            </a:extLst>
          </p:cNvPr>
          <p:cNvGraphicFramePr>
            <a:graphicFrameLocks noGrp="1"/>
          </p:cNvGraphicFramePr>
          <p:nvPr>
            <p:ph type="chart" sz="quarter" idx="19"/>
            <p:extLst>
              <p:ext uri="{D42A27DB-BD31-4B8C-83A1-F6EECF244321}">
                <p14:modId xmlns:p14="http://schemas.microsoft.com/office/powerpoint/2010/main" val="577483346"/>
              </p:ext>
            </p:extLst>
          </p:nvPr>
        </p:nvGraphicFramePr>
        <p:xfrm>
          <a:off x="71438" y="1602297"/>
          <a:ext cx="8961437" cy="44477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1D140A6F-28DE-5624-839F-9CBB72CE10B4}"/>
              </a:ext>
            </a:extLst>
          </p:cNvPr>
          <p:cNvSpPr>
            <a:spLocks noGrp="1"/>
          </p:cNvSpPr>
          <p:nvPr>
            <p:ph type="body" sz="quarter" idx="22"/>
          </p:nvPr>
        </p:nvSpPr>
        <p:spPr>
          <a:xfrm>
            <a:off x="71499" y="5715000"/>
            <a:ext cx="8997696" cy="502920"/>
          </a:xfrm>
        </p:spPr>
        <p:txBody>
          <a:bodyPr/>
          <a:lstStyle/>
          <a:p>
            <a:r>
              <a:rPr lang="en-US"/>
              <a:t>Notes: Respondents could choose more than one option. Survey respondents were asked the following question: What additional information, if any, would help you choose a Medicare plan?</a:t>
            </a:r>
          </a:p>
        </p:txBody>
      </p:sp>
      <p:sp>
        <p:nvSpPr>
          <p:cNvPr id="8" name="Text Placeholder 3">
            <a:extLst>
              <a:ext uri="{FF2B5EF4-FFF2-40B4-BE49-F238E27FC236}">
                <a16:creationId xmlns:a16="http://schemas.microsoft.com/office/drawing/2014/main" id="{F2C9FEEA-21E3-603E-9BE0-9C2F7865E00F}"/>
              </a:ext>
            </a:extLst>
          </p:cNvPr>
          <p:cNvSpPr>
            <a:spLocks noGrp="1"/>
          </p:cNvSpPr>
          <p:nvPr>
            <p:ph type="body" sz="quarter" idx="21"/>
          </p:nvPr>
        </p:nvSpPr>
        <p:spPr>
          <a:xfrm>
            <a:off x="71499" y="73152"/>
            <a:ext cx="8997696" cy="182880"/>
          </a:xfrm>
        </p:spPr>
        <p:txBody>
          <a:bodyPr anchor="t" anchorCtr="0"/>
          <a:lstStyle/>
          <a:p>
            <a:r>
              <a:rPr lang="en-US"/>
              <a:t>EXHIBIT 8</a:t>
            </a:r>
          </a:p>
        </p:txBody>
      </p:sp>
      <p:sp>
        <p:nvSpPr>
          <p:cNvPr id="9" name="TextBox 8">
            <a:extLst>
              <a:ext uri="{FF2B5EF4-FFF2-40B4-BE49-F238E27FC236}">
                <a16:creationId xmlns:a16="http://schemas.microsoft.com/office/drawing/2014/main" id="{369AA553-2E1F-67CE-D8F2-6375C467A840}"/>
              </a:ext>
            </a:extLst>
          </p:cNvPr>
          <p:cNvSpPr txBox="1"/>
          <p:nvPr/>
        </p:nvSpPr>
        <p:spPr>
          <a:xfrm>
            <a:off x="73617" y="1371600"/>
            <a:ext cx="5486400" cy="228600"/>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lIns="0" tIns="0" rIns="0" bIns="0" rtlCol="0" anchor="t" anchorCtr="0">
            <a:noAutofit/>
          </a:bodyPr>
          <a:lstStyle/>
          <a:p>
            <a:r>
              <a:rPr lang="en-US" sz="1200" i="1" dirty="0">
                <a:solidFill>
                  <a:schemeClr val="tx1"/>
                </a:solidFill>
              </a:rPr>
              <a:t>What additional information, if any, would help you choose a Medicare plan? </a:t>
            </a:r>
          </a:p>
        </p:txBody>
      </p:sp>
      <p:sp>
        <p:nvSpPr>
          <p:cNvPr id="3" name="TextBox 2">
            <a:extLst>
              <a:ext uri="{FF2B5EF4-FFF2-40B4-BE49-F238E27FC236}">
                <a16:creationId xmlns:a16="http://schemas.microsoft.com/office/drawing/2014/main" id="{C43FEBCF-B21E-EE1B-4424-71C0ABEEC4A4}"/>
              </a:ext>
            </a:extLst>
          </p:cNvPr>
          <p:cNvSpPr txBox="1"/>
          <p:nvPr/>
        </p:nvSpPr>
        <p:spPr>
          <a:xfrm>
            <a:off x="73152" y="1673352"/>
            <a:ext cx="2743200" cy="228600"/>
          </a:xfrm>
          <a:prstGeom prst="rect">
            <a:avLst/>
          </a:prstGeom>
          <a:noFill/>
        </p:spPr>
        <p:txBody>
          <a:bodyPr wrap="square" lIns="0" tIns="0" rIns="0" bIns="0" rtlCol="0">
            <a:noAutofit/>
          </a:bodyPr>
          <a:lstStyle/>
          <a:p>
            <a:r>
              <a:rPr lang="en-US" sz="1200" i="1" dirty="0"/>
              <a:t>Would like more information about:</a:t>
            </a:r>
          </a:p>
        </p:txBody>
      </p:sp>
    </p:spTree>
    <p:extLst>
      <p:ext uri="{BB962C8B-B14F-4D97-AF65-F5344CB8AC3E}">
        <p14:creationId xmlns:p14="http://schemas.microsoft.com/office/powerpoint/2010/main" val="932860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0A7FE-4F39-E6FE-3CF5-D06F1523BDB0}"/>
              </a:ext>
            </a:extLst>
          </p:cNvPr>
          <p:cNvSpPr>
            <a:spLocks noGrp="1"/>
          </p:cNvSpPr>
          <p:nvPr>
            <p:ph type="ctrTitle"/>
          </p:nvPr>
        </p:nvSpPr>
        <p:spPr>
          <a:xfrm>
            <a:off x="71499" y="260648"/>
            <a:ext cx="8961120" cy="756084"/>
          </a:xfrm>
        </p:spPr>
        <p:txBody>
          <a:bodyPr>
            <a:noAutofit/>
          </a:bodyPr>
          <a:lstStyle/>
          <a:p>
            <a:r>
              <a:rPr lang="en-US"/>
              <a:t>More than half of seniors were not sure how difficult it was to switch from Medicare Advantage to traditional Medicare and get a Medigap policy.</a:t>
            </a:r>
          </a:p>
        </p:txBody>
      </p:sp>
      <p:graphicFrame>
        <p:nvGraphicFramePr>
          <p:cNvPr id="6" name="Content Placeholder 5">
            <a:extLst>
              <a:ext uri="{FF2B5EF4-FFF2-40B4-BE49-F238E27FC236}">
                <a16:creationId xmlns:a16="http://schemas.microsoft.com/office/drawing/2014/main" id="{794CE8D8-E1C9-8F7E-4850-9D4FAEEFF453}"/>
              </a:ext>
            </a:extLst>
          </p:cNvPr>
          <p:cNvGraphicFramePr>
            <a:graphicFrameLocks noGrp="1"/>
          </p:cNvGraphicFramePr>
          <p:nvPr>
            <p:ph type="chart" sz="quarter" idx="19"/>
            <p:extLst>
              <p:ext uri="{D42A27DB-BD31-4B8C-83A1-F6EECF244321}">
                <p14:modId xmlns:p14="http://schemas.microsoft.com/office/powerpoint/2010/main" val="4020067308"/>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Placeholder 3">
            <a:extLst>
              <a:ext uri="{FF2B5EF4-FFF2-40B4-BE49-F238E27FC236}">
                <a16:creationId xmlns:a16="http://schemas.microsoft.com/office/drawing/2014/main" id="{2E098596-28CD-0D9B-EC64-A37073F5C136}"/>
              </a:ext>
            </a:extLst>
          </p:cNvPr>
          <p:cNvSpPr>
            <a:spLocks noGrp="1"/>
          </p:cNvSpPr>
          <p:nvPr>
            <p:ph type="body" sz="quarter" idx="21"/>
          </p:nvPr>
        </p:nvSpPr>
        <p:spPr>
          <a:xfrm>
            <a:off x="71499" y="73152"/>
            <a:ext cx="8997696" cy="182880"/>
          </a:xfrm>
        </p:spPr>
        <p:txBody>
          <a:bodyPr anchor="t" anchorCtr="0"/>
          <a:lstStyle/>
          <a:p>
            <a:r>
              <a:rPr lang="en-US"/>
              <a:t>EXHIBIT 9</a:t>
            </a:r>
          </a:p>
        </p:txBody>
      </p:sp>
      <p:sp>
        <p:nvSpPr>
          <p:cNvPr id="5" name="Text Placeholder 4">
            <a:extLst>
              <a:ext uri="{FF2B5EF4-FFF2-40B4-BE49-F238E27FC236}">
                <a16:creationId xmlns:a16="http://schemas.microsoft.com/office/drawing/2014/main" id="{D969A63C-02B9-C9ED-CC6E-DE8F3B3215BC}"/>
              </a:ext>
            </a:extLst>
          </p:cNvPr>
          <p:cNvSpPr>
            <a:spLocks noGrp="1"/>
          </p:cNvSpPr>
          <p:nvPr>
            <p:ph type="body" sz="quarter" idx="22"/>
          </p:nvPr>
        </p:nvSpPr>
        <p:spPr>
          <a:xfrm>
            <a:off x="71499" y="5739484"/>
            <a:ext cx="8961120" cy="453602"/>
          </a:xfrm>
        </p:spPr>
        <p:txBody>
          <a:bodyPr/>
          <a:lstStyle/>
          <a:p>
            <a:r>
              <a:rPr lang="en-US"/>
              <a:t>Notes: Segments may not sum to 100% because of rounding. Survey respondents were asked the following question: To the best of your knowledge, how easy or difficult is it to switch from a Medicare Advantage plan to traditional Medicare in order to get a Medigap policy?</a:t>
            </a:r>
          </a:p>
        </p:txBody>
      </p:sp>
      <p:sp>
        <p:nvSpPr>
          <p:cNvPr id="11" name="Text Placeholder 10">
            <a:extLst>
              <a:ext uri="{FF2B5EF4-FFF2-40B4-BE49-F238E27FC236}">
                <a16:creationId xmlns:a16="http://schemas.microsoft.com/office/drawing/2014/main" id="{B274A992-4D8B-02BA-5C00-A3143654125E}"/>
              </a:ext>
            </a:extLst>
          </p:cNvPr>
          <p:cNvSpPr>
            <a:spLocks noGrp="1"/>
          </p:cNvSpPr>
          <p:nvPr>
            <p:ph type="body" sz="quarter" idx="25"/>
          </p:nvPr>
        </p:nvSpPr>
        <p:spPr>
          <a:xfrm>
            <a:off x="71438" y="1044415"/>
            <a:ext cx="8961120" cy="251315"/>
          </a:xfrm>
        </p:spPr>
        <p:txBody>
          <a:bodyPr>
            <a:normAutofit fontScale="92500"/>
          </a:bodyPr>
          <a:lstStyle/>
          <a:p>
            <a:r>
              <a:rPr lang="en-US" i="1">
                <a:latin typeface="Arial" panose="020B0604020202020204" pitchFamily="34" charset="0"/>
              </a:rPr>
              <a:t>To the best of your knowledge, how easy or difficult is it to switch from a Medicare Advantage plan to traditional Medicare in order to get a Medigap policy?</a:t>
            </a:r>
          </a:p>
        </p:txBody>
      </p:sp>
    </p:spTree>
    <p:extLst>
      <p:ext uri="{BB962C8B-B14F-4D97-AF65-F5344CB8AC3E}">
        <p14:creationId xmlns:p14="http://schemas.microsoft.com/office/powerpoint/2010/main" val="3715889391"/>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7" ma:contentTypeDescription="Create a new document." ma:contentTypeScope="" ma:versionID="a3a77cbef0b4d61936878d2bb669f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92f5612ed6901af0ca7ab763d9cfcc78"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Munira Gunja</DisplayName>
        <AccountId>18</AccountId>
        <AccountType/>
      </UserInfo>
      <UserInfo>
        <DisplayName>SharingLinks.66a61f5a-86b6-5c0b-944b-d0400a9d2650.OrganizationEdit.ff697b0d-e139-4d72-910f-3e52d82ad132</DisplayName>
        <AccountId>57</AccountId>
        <AccountType/>
      </UserInfo>
      <UserInfo>
        <DisplayName>Michelle M. Doty</DisplayName>
        <AccountId>12</AccountId>
        <AccountType/>
      </UserInfo>
      <UserInfo>
        <DisplayName>Sara R. Collins</DisplayName>
        <AccountId>34</AccountId>
        <AccountType/>
      </UserInfo>
      <UserInfo>
        <DisplayName>Gretchen Jacobson</DisplayName>
        <AccountId>85</AccountId>
        <AccountType/>
      </UserInfo>
      <UserInfo>
        <DisplayName>Faith Leonard</DisplayName>
        <AccountId>174</AccountId>
        <AccountType/>
      </UserInfo>
      <UserInfo>
        <DisplayName>Arnav Shah</DisplayName>
        <AccountId>70</AccountId>
        <AccountType/>
      </UserInfo>
      <UserInfo>
        <DisplayName>Relebohile Masitha</DisplayName>
        <AccountId>96</AccountId>
        <AccountType/>
      </UserInfo>
      <UserInfo>
        <DisplayName>Jesse Baumgartner</DisplayName>
        <AccountId>36</AccountId>
        <AccountType/>
      </UserInfo>
      <UserInfo>
        <DisplayName>Lauren Haynes</DisplayName>
        <AccountId>145</AccountId>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629881F-BE96-4C5F-B3D8-29BD6DE05BFC}">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5AAEEE3-A9AD-48C1-97AC-913F6586C1A2}">
  <ds:schemaRefs>
    <ds:schemaRef ds:uri="http://schemas.microsoft.com/sharepoint/v3/contenttype/forms"/>
  </ds:schemaRefs>
</ds:datastoreItem>
</file>

<file path=customXml/itemProps3.xml><?xml version="1.0" encoding="utf-8"?>
<ds:datastoreItem xmlns:ds="http://schemas.openxmlformats.org/officeDocument/2006/customXml" ds:itemID="{20C63E5E-AEFA-4345-A4E4-D8690CC9E0A0}">
  <ds:schemaRefs>
    <ds:schemaRef ds:uri="29e91428-62e1-404e-8dba-d479e0ef01ba"/>
    <ds:schemaRef ds:uri="http://purl.org/dc/dcmitype/"/>
    <ds:schemaRef ds:uri="http://schemas.openxmlformats.org/package/2006/metadata/core-properties"/>
    <ds:schemaRef ds:uri="http://www.w3.org/XML/1998/namespace"/>
    <ds:schemaRef ds:uri="http://schemas.microsoft.com/office/2006/documentManagement/types"/>
    <ds:schemaRef ds:uri="http://purl.org/dc/elements/1.1/"/>
    <ds:schemaRef ds:uri="http://schemas.microsoft.com/office/infopath/2007/PartnerControls"/>
    <ds:schemaRef ds:uri="fd0705cf-2316-48c0-96f8-e5d689de0d99"/>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17</TotalTime>
  <Words>1427</Words>
  <Application>Microsoft Office PowerPoint</Application>
  <PresentationFormat>On-screen Show (4:3)</PresentationFormat>
  <Paragraphs>82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Georgia</vt:lpstr>
      <vt:lpstr>Suisse Int'l</vt:lpstr>
      <vt:lpstr>Suisse Int'l Bold</vt:lpstr>
      <vt:lpstr>CMWF_2021</vt:lpstr>
      <vt:lpstr>During Medicare open enrollment, Americans age 65 and older receive many phone calls, mailings, emails, and advertisements about plan choices each week.</vt:lpstr>
      <vt:lpstr>Some experiences with marketers that seniors reported would be considered fraud.</vt:lpstr>
      <vt:lpstr>Some seniors reported experiences with false advertising or misleading marketing information.</vt:lpstr>
      <vt:lpstr>Some Medicare plan marketing appears to be in violation of federal rules.</vt:lpstr>
      <vt:lpstr>PowerPoint Presentation</vt:lpstr>
      <vt:lpstr>Nearly one in three seniors with low household incomes reported staying on the line when getting marketing phone calls about Medicare coverage choices.</vt:lpstr>
      <vt:lpstr>When it seems like they have too many Medicare plan options, nearly all seniors stick with their current plan; most look to friends and family or insurance brokers for advice.</vt:lpstr>
      <vt:lpstr>When asked what additional information would help them choose their coverage, more than one in three seniors said they would like to know more about out-of-pocket costs or benefits, and one in four wanted more one-on-one help.  </vt:lpstr>
      <vt:lpstr>More than half of seniors were not sure how difficult it was to switch from Medicare Advantage to traditional Medicare and get a Medigap policy.</vt:lpstr>
      <vt:lpstr>About one in five seniors said they did not know how to file a complaint about Medicare marketing and didn’t think they could figure out 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The Private Plan Pitch: Seniors’ Experiences with Medicare Marketing and Advertising</dc:title>
  <dc:creator>gj@cmwf.org;fleonard@cmwf.org</dc:creator>
  <cp:lastModifiedBy>Paul Frame</cp:lastModifiedBy>
  <cp:revision>2</cp:revision>
  <cp:lastPrinted>2018-07-11T13:51:43Z</cp:lastPrinted>
  <dcterms:created xsi:type="dcterms:W3CDTF">2014-10-08T23:03:32Z</dcterms:created>
  <dcterms:modified xsi:type="dcterms:W3CDTF">2023-09-11T13:01:14Z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