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20" r:id="rId4"/>
  </p:sldMasterIdLst>
  <p:notesMasterIdLst>
    <p:notesMasterId r:id="rId12"/>
  </p:notesMasterIdLst>
  <p:handoutMasterIdLst>
    <p:handoutMasterId r:id="rId13"/>
  </p:handoutMasterIdLst>
  <p:sldIdLst>
    <p:sldId id="347" r:id="rId5"/>
    <p:sldId id="364" r:id="rId6"/>
    <p:sldId id="361" r:id="rId7"/>
    <p:sldId id="316" r:id="rId8"/>
    <p:sldId id="317" r:id="rId9"/>
    <p:sldId id="365" r:id="rId10"/>
    <p:sldId id="363" r:id="rId11"/>
  </p:sldIdLst>
  <p:sldSz cx="9144000" cy="6858000" type="screen4x3"/>
  <p:notesSz cx="7010400" cy="9236075"/>
  <p:defaultTextStyle>
    <a:defPPr>
      <a:defRPr lang="en-US"/>
    </a:defPPr>
    <a:lvl1pPr marL="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48" userDrawn="1">
          <p15:clr>
            <a:srgbClr val="A4A3A4"/>
          </p15:clr>
        </p15:guide>
        <p15:guide id="2" pos="2472" userDrawn="1">
          <p15:clr>
            <a:srgbClr val="A4A3A4"/>
          </p15:clr>
        </p15:guide>
        <p15:guide id="3" orient="horz" pos="264" userDrawn="1">
          <p15:clr>
            <a:srgbClr val="A4A3A4"/>
          </p15:clr>
        </p15:guide>
        <p15:guide id="4" pos="1104" userDrawn="1">
          <p15:clr>
            <a:srgbClr val="A4A3A4"/>
          </p15:clr>
        </p15:guide>
        <p15:guide id="5" pos="482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9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urnendu Biswas" initials="PB" lastIdx="1" clrIdx="0"/>
  <p:cmAuthor id="2" name="Munira Gunja" initials="MG" lastIdx="4" clrIdx="1">
    <p:extLst>
      <p:ext uri="{19B8F6BF-5375-455C-9EA6-DF929625EA0E}">
        <p15:presenceInfo xmlns:p15="http://schemas.microsoft.com/office/powerpoint/2012/main" userId="S::mg@cmwf.org::74f460f7-66e3-40e9-8405-3d43e8edf2b7" providerId="AD"/>
      </p:ext>
    </p:extLst>
  </p:cmAuthor>
  <p:cmAuthor id="3" name="Jesse Baumgartner" initials="JB" lastIdx="8" clrIdx="2">
    <p:extLst>
      <p:ext uri="{19B8F6BF-5375-455C-9EA6-DF929625EA0E}">
        <p15:presenceInfo xmlns:p15="http://schemas.microsoft.com/office/powerpoint/2012/main" userId="S::jb@cmwf.org::3883efdb-56ca-4cc4-b00e-5864e59762ae" providerId="AD"/>
      </p:ext>
    </p:extLst>
  </p:cmAuthor>
  <p:cmAuthor id="4" name="Sara R. Collins" initials="SRC" lastIdx="6" clrIdx="3">
    <p:extLst>
      <p:ext uri="{19B8F6BF-5375-455C-9EA6-DF929625EA0E}">
        <p15:presenceInfo xmlns:p15="http://schemas.microsoft.com/office/powerpoint/2012/main" userId="S::SRC@CMWF.org::dfbb467f-0fd7-48a6-a78e-014a35e76e12" providerId="AD"/>
      </p:ext>
    </p:extLst>
  </p:cmAuthor>
  <p:cmAuthor id="5" name="Gabriella Aboulafia" initials="GA" lastIdx="7" clrIdx="4">
    <p:extLst>
      <p:ext uri="{19B8F6BF-5375-455C-9EA6-DF929625EA0E}">
        <p15:presenceInfo xmlns:p15="http://schemas.microsoft.com/office/powerpoint/2012/main" userId="S::ga@cmwf.org::f928323e-fa3a-4b63-ac96-0ad6fdbee525" providerId="AD"/>
      </p:ext>
    </p:extLst>
  </p:cmAuthor>
  <p:cmAuthor id="6" name="Copyeditor" initials="CE" lastIdx="2" clrIdx="5">
    <p:extLst>
      <p:ext uri="{19B8F6BF-5375-455C-9EA6-DF929625EA0E}">
        <p15:presenceInfo xmlns:p15="http://schemas.microsoft.com/office/powerpoint/2012/main" userId="Copyedito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4C7F"/>
    <a:srgbClr val="D6D6D6"/>
    <a:srgbClr val="23A0F8"/>
    <a:srgbClr val="AFDAF7"/>
    <a:srgbClr val="004B00"/>
    <a:srgbClr val="71B254"/>
    <a:srgbClr val="AAD198"/>
    <a:srgbClr val="E8F5FE"/>
    <a:srgbClr val="F0F7ED"/>
    <a:srgbClr val="D1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1CFAB99-E469-45D3-A51F-739C4F50937E}" v="4" dt="2023-08-11T13:49:09.94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355" autoAdjust="0"/>
    <p:restoredTop sz="96357" autoAdjust="0"/>
  </p:normalViewPr>
  <p:slideViewPr>
    <p:cSldViewPr snapToGrid="0">
      <p:cViewPr varScale="1">
        <p:scale>
          <a:sx n="114" d="100"/>
          <a:sy n="114" d="100"/>
        </p:scale>
        <p:origin x="1716" y="102"/>
      </p:cViewPr>
      <p:guideLst>
        <p:guide orient="horz" pos="1848"/>
        <p:guide pos="2472"/>
        <p:guide orient="horz" pos="264"/>
        <p:guide pos="1104"/>
        <p:guide pos="4824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6" d="100"/>
          <a:sy n="96" d="100"/>
        </p:scale>
        <p:origin x="4288" y="176"/>
      </p:cViewPr>
      <p:guideLst>
        <p:guide orient="horz" pos="2909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ul Frame" userId="ded3f5c5-00e7-408d-9358-fc292cfa5078" providerId="ADAL" clId="{B1CFAB99-E469-45D3-A51F-739C4F50937E}"/>
    <pc:docChg chg="undo custSel modSld modMainMaster">
      <pc:chgData name="Paul Frame" userId="ded3f5c5-00e7-408d-9358-fc292cfa5078" providerId="ADAL" clId="{B1CFAB99-E469-45D3-A51F-739C4F50937E}" dt="2023-08-11T13:36:57.020" v="181" actId="6549"/>
      <pc:docMkLst>
        <pc:docMk/>
      </pc:docMkLst>
      <pc:sldChg chg="modSp mod">
        <pc:chgData name="Paul Frame" userId="ded3f5c5-00e7-408d-9358-fc292cfa5078" providerId="ADAL" clId="{B1CFAB99-E469-45D3-A51F-739C4F50937E}" dt="2023-08-08T13:54:37.164" v="99" actId="947"/>
        <pc:sldMkLst>
          <pc:docMk/>
          <pc:sldMk cId="3033345281" sldId="316"/>
        </pc:sldMkLst>
        <pc:spChg chg="mod">
          <ac:chgData name="Paul Frame" userId="ded3f5c5-00e7-408d-9358-fc292cfa5078" providerId="ADAL" clId="{B1CFAB99-E469-45D3-A51F-739C4F50937E}" dt="2023-08-08T13:54:37.164" v="99" actId="947"/>
          <ac:spMkLst>
            <pc:docMk/>
            <pc:sldMk cId="3033345281" sldId="316"/>
            <ac:spMk id="2" creationId="{4F865F3D-ABB0-9F45-98FD-D3809E5842F9}"/>
          </ac:spMkLst>
        </pc:spChg>
        <pc:spChg chg="mod">
          <ac:chgData name="Paul Frame" userId="ded3f5c5-00e7-408d-9358-fc292cfa5078" providerId="ADAL" clId="{B1CFAB99-E469-45D3-A51F-739C4F50937E}" dt="2023-08-08T13:43:40.603" v="23" actId="6549"/>
          <ac:spMkLst>
            <pc:docMk/>
            <pc:sldMk cId="3033345281" sldId="316"/>
            <ac:spMk id="4" creationId="{3997AB39-EBAC-BB4E-855E-9F546022EA15}"/>
          </ac:spMkLst>
        </pc:spChg>
      </pc:sldChg>
      <pc:sldChg chg="modSp mod">
        <pc:chgData name="Paul Frame" userId="ded3f5c5-00e7-408d-9358-fc292cfa5078" providerId="ADAL" clId="{B1CFAB99-E469-45D3-A51F-739C4F50937E}" dt="2023-08-08T13:52:58.705" v="94" actId="947"/>
        <pc:sldMkLst>
          <pc:docMk/>
          <pc:sldMk cId="3643972969" sldId="317"/>
        </pc:sldMkLst>
        <pc:spChg chg="mod">
          <ac:chgData name="Paul Frame" userId="ded3f5c5-00e7-408d-9358-fc292cfa5078" providerId="ADAL" clId="{B1CFAB99-E469-45D3-A51F-739C4F50937E}" dt="2023-08-08T13:52:58.705" v="94" actId="947"/>
          <ac:spMkLst>
            <pc:docMk/>
            <pc:sldMk cId="3643972969" sldId="317"/>
            <ac:spMk id="2" creationId="{4F865F3D-ABB0-9F45-98FD-D3809E5842F9}"/>
          </ac:spMkLst>
        </pc:spChg>
        <pc:spChg chg="mod">
          <ac:chgData name="Paul Frame" userId="ded3f5c5-00e7-408d-9358-fc292cfa5078" providerId="ADAL" clId="{B1CFAB99-E469-45D3-A51F-739C4F50937E}" dt="2023-08-08T13:43:45.122" v="24" actId="6549"/>
          <ac:spMkLst>
            <pc:docMk/>
            <pc:sldMk cId="3643972969" sldId="317"/>
            <ac:spMk id="4" creationId="{3997AB39-EBAC-BB4E-855E-9F546022EA15}"/>
          </ac:spMkLst>
        </pc:spChg>
      </pc:sldChg>
      <pc:sldChg chg="modSp mod">
        <pc:chgData name="Paul Frame" userId="ded3f5c5-00e7-408d-9358-fc292cfa5078" providerId="ADAL" clId="{B1CFAB99-E469-45D3-A51F-739C4F50937E}" dt="2023-08-11T13:24:10.329" v="164" actId="20577"/>
        <pc:sldMkLst>
          <pc:docMk/>
          <pc:sldMk cId="2047790646" sldId="347"/>
        </pc:sldMkLst>
        <pc:spChg chg="mod">
          <ac:chgData name="Paul Frame" userId="ded3f5c5-00e7-408d-9358-fc292cfa5078" providerId="ADAL" clId="{B1CFAB99-E469-45D3-A51F-739C4F50937E}" dt="2023-08-08T13:49:36.511" v="49" actId="255"/>
          <ac:spMkLst>
            <pc:docMk/>
            <pc:sldMk cId="2047790646" sldId="347"/>
            <ac:spMk id="2" creationId="{4F865F3D-ABB0-9F45-98FD-D3809E5842F9}"/>
          </ac:spMkLst>
        </pc:spChg>
        <pc:spChg chg="mod">
          <ac:chgData name="Paul Frame" userId="ded3f5c5-00e7-408d-9358-fc292cfa5078" providerId="ADAL" clId="{B1CFAB99-E469-45D3-A51F-739C4F50937E}" dt="2023-08-11T13:24:10.329" v="164" actId="20577"/>
          <ac:spMkLst>
            <pc:docMk/>
            <pc:sldMk cId="2047790646" sldId="347"/>
            <ac:spMk id="4" creationId="{3997AB39-EBAC-BB4E-855E-9F546022EA15}"/>
          </ac:spMkLst>
        </pc:spChg>
      </pc:sldChg>
      <pc:sldChg chg="modSp mod">
        <pc:chgData name="Paul Frame" userId="ded3f5c5-00e7-408d-9358-fc292cfa5078" providerId="ADAL" clId="{B1CFAB99-E469-45D3-A51F-739C4F50937E}" dt="2023-08-08T13:50:03.480" v="50" actId="947"/>
        <pc:sldMkLst>
          <pc:docMk/>
          <pc:sldMk cId="4163064496" sldId="361"/>
        </pc:sldMkLst>
        <pc:spChg chg="mod">
          <ac:chgData name="Paul Frame" userId="ded3f5c5-00e7-408d-9358-fc292cfa5078" providerId="ADAL" clId="{B1CFAB99-E469-45D3-A51F-739C4F50937E}" dt="2023-08-08T13:50:03.480" v="50" actId="947"/>
          <ac:spMkLst>
            <pc:docMk/>
            <pc:sldMk cId="4163064496" sldId="361"/>
            <ac:spMk id="2" creationId="{4F865F3D-ABB0-9F45-98FD-D3809E5842F9}"/>
          </ac:spMkLst>
        </pc:spChg>
        <pc:spChg chg="mod">
          <ac:chgData name="Paul Frame" userId="ded3f5c5-00e7-408d-9358-fc292cfa5078" providerId="ADAL" clId="{B1CFAB99-E469-45D3-A51F-739C4F50937E}" dt="2023-08-08T13:43:31.012" v="22" actId="20577"/>
          <ac:spMkLst>
            <pc:docMk/>
            <pc:sldMk cId="4163064496" sldId="361"/>
            <ac:spMk id="4" creationId="{3997AB39-EBAC-BB4E-855E-9F546022EA15}"/>
          </ac:spMkLst>
        </pc:spChg>
      </pc:sldChg>
      <pc:sldChg chg="modSp mod">
        <pc:chgData name="Paul Frame" userId="ded3f5c5-00e7-408d-9358-fc292cfa5078" providerId="ADAL" clId="{B1CFAB99-E469-45D3-A51F-739C4F50937E}" dt="2023-08-08T13:53:59.441" v="98" actId="947"/>
        <pc:sldMkLst>
          <pc:docMk/>
          <pc:sldMk cId="48812653" sldId="363"/>
        </pc:sldMkLst>
        <pc:spChg chg="mod">
          <ac:chgData name="Paul Frame" userId="ded3f5c5-00e7-408d-9358-fc292cfa5078" providerId="ADAL" clId="{B1CFAB99-E469-45D3-A51F-739C4F50937E}" dt="2023-08-08T13:53:59.441" v="98" actId="947"/>
          <ac:spMkLst>
            <pc:docMk/>
            <pc:sldMk cId="48812653" sldId="363"/>
            <ac:spMk id="2" creationId="{4F865F3D-ABB0-9F45-98FD-D3809E5842F9}"/>
          </ac:spMkLst>
        </pc:spChg>
        <pc:spChg chg="mod">
          <ac:chgData name="Paul Frame" userId="ded3f5c5-00e7-408d-9358-fc292cfa5078" providerId="ADAL" clId="{B1CFAB99-E469-45D3-A51F-739C4F50937E}" dt="2023-08-08T13:43:54.154" v="26" actId="6549"/>
          <ac:spMkLst>
            <pc:docMk/>
            <pc:sldMk cId="48812653" sldId="363"/>
            <ac:spMk id="4" creationId="{3997AB39-EBAC-BB4E-855E-9F546022EA15}"/>
          </ac:spMkLst>
        </pc:spChg>
        <pc:spChg chg="mod">
          <ac:chgData name="Paul Frame" userId="ded3f5c5-00e7-408d-9358-fc292cfa5078" providerId="ADAL" clId="{B1CFAB99-E469-45D3-A51F-739C4F50937E}" dt="2023-08-08T13:46:28.963" v="31" actId="20577"/>
          <ac:spMkLst>
            <pc:docMk/>
            <pc:sldMk cId="48812653" sldId="363"/>
            <ac:spMk id="17" creationId="{6A3464B3-87CA-C6D8-3026-1D6EBC13D3FE}"/>
          </ac:spMkLst>
        </pc:spChg>
      </pc:sldChg>
      <pc:sldChg chg="modSp mod">
        <pc:chgData name="Paul Frame" userId="ded3f5c5-00e7-408d-9358-fc292cfa5078" providerId="ADAL" clId="{B1CFAB99-E469-45D3-A51F-739C4F50937E}" dt="2023-08-11T13:36:57.020" v="181" actId="6549"/>
        <pc:sldMkLst>
          <pc:docMk/>
          <pc:sldMk cId="1939414189" sldId="364"/>
        </pc:sldMkLst>
        <pc:spChg chg="mod">
          <ac:chgData name="Paul Frame" userId="ded3f5c5-00e7-408d-9358-fc292cfa5078" providerId="ADAL" clId="{B1CFAB99-E469-45D3-A51F-739C4F50937E}" dt="2023-08-08T13:52:22.353" v="92" actId="20577"/>
          <ac:spMkLst>
            <pc:docMk/>
            <pc:sldMk cId="1939414189" sldId="364"/>
            <ac:spMk id="2" creationId="{4F865F3D-ABB0-9F45-98FD-D3809E5842F9}"/>
          </ac:spMkLst>
        </pc:spChg>
        <pc:spChg chg="mod">
          <ac:chgData name="Paul Frame" userId="ded3f5c5-00e7-408d-9358-fc292cfa5078" providerId="ADAL" clId="{B1CFAB99-E469-45D3-A51F-739C4F50937E}" dt="2023-08-11T13:36:57.020" v="181" actId="6549"/>
          <ac:spMkLst>
            <pc:docMk/>
            <pc:sldMk cId="1939414189" sldId="364"/>
            <ac:spMk id="4" creationId="{3997AB39-EBAC-BB4E-855E-9F546022EA15}"/>
          </ac:spMkLst>
        </pc:spChg>
        <pc:spChg chg="mod">
          <ac:chgData name="Paul Frame" userId="ded3f5c5-00e7-408d-9358-fc292cfa5078" providerId="ADAL" clId="{B1CFAB99-E469-45D3-A51F-739C4F50937E}" dt="2023-08-11T13:29:15.560" v="165" actId="20577"/>
          <ac:spMkLst>
            <pc:docMk/>
            <pc:sldMk cId="1939414189" sldId="364"/>
            <ac:spMk id="14" creationId="{9978C020-96FB-26D2-8742-19930599F036}"/>
          </ac:spMkLst>
        </pc:spChg>
      </pc:sldChg>
      <pc:sldChg chg="modSp mod">
        <pc:chgData name="Paul Frame" userId="ded3f5c5-00e7-408d-9358-fc292cfa5078" providerId="ADAL" clId="{B1CFAB99-E469-45D3-A51F-739C4F50937E}" dt="2023-08-08T13:53:33.432" v="96" actId="947"/>
        <pc:sldMkLst>
          <pc:docMk/>
          <pc:sldMk cId="2300566394" sldId="365"/>
        </pc:sldMkLst>
        <pc:spChg chg="mod">
          <ac:chgData name="Paul Frame" userId="ded3f5c5-00e7-408d-9358-fc292cfa5078" providerId="ADAL" clId="{B1CFAB99-E469-45D3-A51F-739C4F50937E}" dt="2023-08-08T13:53:33.432" v="96" actId="947"/>
          <ac:spMkLst>
            <pc:docMk/>
            <pc:sldMk cId="2300566394" sldId="365"/>
            <ac:spMk id="2" creationId="{4F865F3D-ABB0-9F45-98FD-D3809E5842F9}"/>
          </ac:spMkLst>
        </pc:spChg>
        <pc:spChg chg="mod">
          <ac:chgData name="Paul Frame" userId="ded3f5c5-00e7-408d-9358-fc292cfa5078" providerId="ADAL" clId="{B1CFAB99-E469-45D3-A51F-739C4F50937E}" dt="2023-08-08T13:43:49.946" v="25" actId="6549"/>
          <ac:spMkLst>
            <pc:docMk/>
            <pc:sldMk cId="2300566394" sldId="365"/>
            <ac:spMk id="4" creationId="{3997AB39-EBAC-BB4E-855E-9F546022EA15}"/>
          </ac:spMkLst>
        </pc:spChg>
      </pc:sldChg>
      <pc:sldMasterChg chg="modSldLayout">
        <pc:chgData name="Paul Frame" userId="ded3f5c5-00e7-408d-9358-fc292cfa5078" providerId="ADAL" clId="{B1CFAB99-E469-45D3-A51F-739C4F50937E}" dt="2023-08-08T20:25:46.915" v="153" actId="14100"/>
        <pc:sldMasterMkLst>
          <pc:docMk/>
          <pc:sldMasterMk cId="521200669" sldId="2147483820"/>
        </pc:sldMasterMkLst>
        <pc:sldLayoutChg chg="modSp mod">
          <pc:chgData name="Paul Frame" userId="ded3f5c5-00e7-408d-9358-fc292cfa5078" providerId="ADAL" clId="{B1CFAB99-E469-45D3-A51F-739C4F50937E}" dt="2023-08-08T20:25:46.915" v="153" actId="14100"/>
          <pc:sldLayoutMkLst>
            <pc:docMk/>
            <pc:sldMasterMk cId="521200669" sldId="2147483820"/>
            <pc:sldLayoutMk cId="3924335288" sldId="2147483863"/>
          </pc:sldLayoutMkLst>
          <pc:spChg chg="mod">
            <ac:chgData name="Paul Frame" userId="ded3f5c5-00e7-408d-9358-fc292cfa5078" providerId="ADAL" clId="{B1CFAB99-E469-45D3-A51F-739C4F50937E}" dt="2023-08-08T20:25:46.915" v="153" actId="14100"/>
            <ac:spMkLst>
              <pc:docMk/>
              <pc:sldMasterMk cId="521200669" sldId="2147483820"/>
              <pc:sldLayoutMk cId="3924335288" sldId="2147483863"/>
              <ac:spMk id="9" creationId="{5124FA92-CBAB-EAD0-4152-9DB1DD76FC78}"/>
            </ac:spMkLst>
          </pc:spChg>
        </pc:sldLayoutChg>
      </pc:sldMaster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Satisfied</c:v>
                </c:pt>
              </c:strCache>
            </c:strRef>
          </c:tx>
          <c:spPr>
            <a:solidFill>
              <a:srgbClr val="142B4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142B4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E0AA-A740-891F-E8E022AB7D26}"/>
              </c:ext>
            </c:extLst>
          </c:dPt>
          <c:dPt>
            <c:idx val="1"/>
            <c:invertIfNegative val="0"/>
            <c:bubble3D val="0"/>
            <c:spPr>
              <a:solidFill>
                <a:srgbClr val="142B4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E0AA-A740-891F-E8E022AB7D26}"/>
              </c:ext>
            </c:extLst>
          </c:dPt>
          <c:dPt>
            <c:idx val="2"/>
            <c:invertIfNegative val="0"/>
            <c:bubble3D val="0"/>
            <c:spPr>
              <a:solidFill>
                <a:srgbClr val="142B4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E0AA-A740-891F-E8E022AB7D26}"/>
              </c:ext>
            </c:extLst>
          </c:dPt>
          <c:dPt>
            <c:idx val="3"/>
            <c:invertIfNegative val="0"/>
            <c:bubble3D val="0"/>
            <c:spPr>
              <a:solidFill>
                <a:srgbClr val="142B4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E0AA-A740-891F-E8E022AB7D26}"/>
              </c:ext>
            </c:extLst>
          </c:dPt>
          <c:dPt>
            <c:idx val="5"/>
            <c:invertIfNegative val="0"/>
            <c:bubble3D val="0"/>
            <c:spPr>
              <a:solidFill>
                <a:srgbClr val="65A59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E0AA-A740-891F-E8E022AB7D26}"/>
              </c:ext>
            </c:extLst>
          </c:dPt>
          <c:dPt>
            <c:idx val="6"/>
            <c:invertIfNegative val="0"/>
            <c:bubble3D val="0"/>
            <c:spPr>
              <a:solidFill>
                <a:srgbClr val="142B4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E0AA-A740-891F-E8E022AB7D26}"/>
              </c:ext>
            </c:extLst>
          </c:dPt>
          <c:dPt>
            <c:idx val="8"/>
            <c:invertIfNegative val="0"/>
            <c:bubble3D val="0"/>
            <c:spPr>
              <a:solidFill>
                <a:srgbClr val="142B4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E0AA-A740-891F-E8E022AB7D26}"/>
              </c:ext>
            </c:extLst>
          </c:dPt>
          <c:dPt>
            <c:idx val="10"/>
            <c:invertIfNegative val="0"/>
            <c:bubble3D val="0"/>
            <c:spPr>
              <a:solidFill>
                <a:srgbClr val="142B4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E0AA-A740-891F-E8E022AB7D26}"/>
              </c:ext>
            </c:extLst>
          </c:dPt>
          <c:dPt>
            <c:idx val="11"/>
            <c:invertIfNegative val="0"/>
            <c:bubble3D val="0"/>
            <c:spPr>
              <a:solidFill>
                <a:srgbClr val="142B4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E0AA-A740-891F-E8E022AB7D26}"/>
              </c:ext>
            </c:extLst>
          </c:dPt>
          <c:dPt>
            <c:idx val="12"/>
            <c:invertIfNegative val="0"/>
            <c:bubble3D val="0"/>
            <c:spPr>
              <a:solidFill>
                <a:srgbClr val="142B4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E0AA-A740-891F-E8E022AB7D26}"/>
              </c:ext>
            </c:extLst>
          </c:dPt>
          <c:dLbls>
            <c:dLbl>
              <c:idx val="1"/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97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DB28F8AB-565E-4BB2-AF30-3C6512E10036}" type="VALUE">
                      <a:rPr lang="en-US" b="1">
                        <a:solidFill>
                          <a:schemeClr val="bg1"/>
                        </a:solidFill>
                      </a:rPr>
                      <a:pPr>
                        <a:defRPr b="1">
                          <a:solidFill>
                            <a:schemeClr val="bg1"/>
                          </a:solidFill>
                        </a:defRPr>
                      </a:pPr>
                      <a:t>[VALUE]</a:t>
                    </a:fld>
                    <a:endParaRPr lang="en-US"/>
                  </a:p>
                </c:rich>
              </c:tx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9.9732220755607837E-2"/>
                      <c:h val="5.2876820489064634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E0AA-A740-891F-E8E022AB7D26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AD2BA490-9F77-4A85-B5BF-B4DEE2EBE33B}" type="VALUE">
                      <a:rPr lang="en-US" b="1">
                        <a:solidFill>
                          <a:schemeClr val="bg1"/>
                        </a:solidFill>
                      </a:rPr>
                      <a:pPr/>
                      <a:t>[VALUE]</a:t>
                    </a:fld>
                    <a:endParaRPr lang="en-US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E0AA-A740-891F-E8E022AB7D26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0526D928-3437-46FB-B3AE-0D4EA7E91F6A}" type="VALUE">
                      <a:rPr lang="en-US" b="1" i="0">
                        <a:solidFill>
                          <a:schemeClr val="bg1"/>
                        </a:solidFill>
                      </a:rPr>
                      <a:pPr/>
                      <a:t>[VALUE]</a:t>
                    </a:fld>
                    <a:endParaRPr lang="en-US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E0AA-A740-891F-E8E022AB7D26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fld id="{34CD0859-AFC1-4B99-888B-9D73448AAB24}" type="VALUE">
                      <a:rPr lang="en-US" b="1">
                        <a:solidFill>
                          <a:schemeClr val="bg1"/>
                        </a:solidFill>
                      </a:rPr>
                      <a:pPr/>
                      <a:t>[VALUE]</a:t>
                    </a:fld>
                    <a:endParaRPr lang="en-US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D-E0AA-A740-891F-E8E022AB7D26}"/>
                </c:ext>
              </c:extLst>
            </c:dLbl>
            <c:dLbl>
              <c:idx val="11"/>
              <c:tx>
                <c:rich>
                  <a:bodyPr/>
                  <a:lstStyle/>
                  <a:p>
                    <a:fld id="{A6597322-A708-4C1E-99F8-C23A62D1F7D1}" type="VALUE">
                      <a:rPr lang="en-US" b="1">
                        <a:solidFill>
                          <a:schemeClr val="bg1"/>
                        </a:solidFill>
                      </a:rPr>
                      <a:pPr/>
                      <a:t>[VALUE]</a:t>
                    </a:fld>
                    <a:endParaRPr lang="en-US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1-E0AA-A740-891F-E8E022AB7D26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Sheet1!$A$2:$A$11</c:f>
              <c:strCache>
                <c:ptCount val="10"/>
                <c:pt idx="0">
                  <c:v>UK*</c:v>
                </c:pt>
                <c:pt idx="1">
                  <c:v>GER*</c:v>
                </c:pt>
                <c:pt idx="2">
                  <c:v>AUS*</c:v>
                </c:pt>
                <c:pt idx="3">
                  <c:v>NZ</c:v>
                </c:pt>
                <c:pt idx="4">
                  <c:v>CAN</c:v>
                </c:pt>
                <c:pt idx="5">
                  <c:v>US</c:v>
                </c:pt>
                <c:pt idx="6">
                  <c:v>NETH</c:v>
                </c:pt>
                <c:pt idx="7">
                  <c:v>SWE*</c:v>
                </c:pt>
                <c:pt idx="8">
                  <c:v>FRA</c:v>
                </c:pt>
                <c:pt idx="9">
                  <c:v>SWIZ*</c:v>
                </c:pt>
              </c:strCache>
            </c:strRef>
          </c:cat>
          <c:val>
            <c:numRef>
              <c:f>Sheet1!$B$2:$B$11</c:f>
              <c:numCache>
                <c:formatCode>0%</c:formatCode>
                <c:ptCount val="10"/>
                <c:pt idx="0">
                  <c:v>0.31090000000000001</c:v>
                </c:pt>
                <c:pt idx="1">
                  <c:v>0.37940000000000002</c:v>
                </c:pt>
                <c:pt idx="2">
                  <c:v>0.38030000000000003</c:v>
                </c:pt>
                <c:pt idx="3">
                  <c:v>0.4239</c:v>
                </c:pt>
                <c:pt idx="4">
                  <c:v>0.43959999999999999</c:v>
                </c:pt>
                <c:pt idx="5">
                  <c:v>0.47289999999999999</c:v>
                </c:pt>
                <c:pt idx="6">
                  <c:v>0.47970000000000002</c:v>
                </c:pt>
                <c:pt idx="7">
                  <c:v>0.52859999999999996</c:v>
                </c:pt>
                <c:pt idx="8">
                  <c:v>0.52890000000000004</c:v>
                </c:pt>
                <c:pt idx="9">
                  <c:v>0.66149999999999998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E0AA-A740-891F-E8E022AB7D26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4"/>
        <c:axId val="1666536176"/>
        <c:axId val="1666457536"/>
      </c:barChart>
      <c:catAx>
        <c:axId val="16665361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66457536"/>
        <c:crosses val="autoZero"/>
        <c:auto val="1"/>
        <c:lblAlgn val="ctr"/>
        <c:lblOffset val="100"/>
        <c:noMultiLvlLbl val="0"/>
      </c:catAx>
      <c:valAx>
        <c:axId val="1666457536"/>
        <c:scaling>
          <c:orientation val="minMax"/>
        </c:scaling>
        <c:delete val="1"/>
        <c:axPos val="l"/>
        <c:numFmt formatCode="0%" sourceLinked="1"/>
        <c:majorTickMark val="out"/>
        <c:minorTickMark val="none"/>
        <c:tickLblPos val="nextTo"/>
        <c:crossAx val="1666536176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satisfaction and quality of care</c:v>
                </c:pt>
              </c:strCache>
            </c:strRef>
          </c:tx>
          <c:spPr>
            <a:solidFill>
              <a:srgbClr val="142B4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142B4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1054-C44E-94AA-05D67EDF81CB}"/>
              </c:ext>
            </c:extLst>
          </c:dPt>
          <c:dPt>
            <c:idx val="1"/>
            <c:invertIfNegative val="0"/>
            <c:bubble3D val="0"/>
            <c:spPr>
              <a:solidFill>
                <a:srgbClr val="142B4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1054-C44E-94AA-05D67EDF81CB}"/>
              </c:ext>
            </c:extLst>
          </c:dPt>
          <c:dPt>
            <c:idx val="2"/>
            <c:invertIfNegative val="0"/>
            <c:bubble3D val="0"/>
            <c:spPr>
              <a:solidFill>
                <a:srgbClr val="65A59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1054-C44E-94AA-05D67EDF81CB}"/>
              </c:ext>
            </c:extLst>
          </c:dPt>
          <c:dPt>
            <c:idx val="4"/>
            <c:invertIfNegative val="0"/>
            <c:bubble3D val="0"/>
            <c:spPr>
              <a:solidFill>
                <a:srgbClr val="142B4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1054-C44E-94AA-05D67EDF81CB}"/>
              </c:ext>
            </c:extLst>
          </c:dPt>
          <c:dPt>
            <c:idx val="5"/>
            <c:invertIfNegative val="0"/>
            <c:bubble3D val="0"/>
            <c:spPr>
              <a:solidFill>
                <a:srgbClr val="142B4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1054-C44E-94AA-05D67EDF81CB}"/>
              </c:ext>
            </c:extLst>
          </c:dPt>
          <c:dPt>
            <c:idx val="7"/>
            <c:invertIfNegative val="0"/>
            <c:bubble3D val="0"/>
            <c:spPr>
              <a:solidFill>
                <a:srgbClr val="142B4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1054-C44E-94AA-05D67EDF81CB}"/>
              </c:ext>
            </c:extLst>
          </c:dPt>
          <c:dPt>
            <c:idx val="9"/>
            <c:invertIfNegative val="0"/>
            <c:bubble3D val="0"/>
            <c:spPr>
              <a:solidFill>
                <a:srgbClr val="142B4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1054-C44E-94AA-05D67EDF81CB}"/>
              </c:ext>
            </c:extLst>
          </c:dPt>
          <c:dPt>
            <c:idx val="10"/>
            <c:invertIfNegative val="0"/>
            <c:bubble3D val="0"/>
            <c:spPr>
              <a:solidFill>
                <a:srgbClr val="142B4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1054-C44E-94AA-05D67EDF81CB}"/>
              </c:ext>
            </c:extLst>
          </c:dPt>
          <c:dPt>
            <c:idx val="11"/>
            <c:invertIfNegative val="0"/>
            <c:bubble3D val="0"/>
            <c:spPr>
              <a:solidFill>
                <a:srgbClr val="142B4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1054-C44E-94AA-05D67EDF81CB}"/>
              </c:ext>
            </c:extLst>
          </c:dPt>
          <c:dPt>
            <c:idx val="12"/>
            <c:invertIfNegative val="0"/>
            <c:bubble3D val="0"/>
            <c:spPr>
              <a:solidFill>
                <a:srgbClr val="142B4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1054-C44E-94AA-05D67EDF81CB}"/>
              </c:ext>
            </c:extLst>
          </c:dPt>
          <c:dLbls>
            <c:dLbl>
              <c:idx val="2"/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97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DB28F8AB-565E-4BB2-AF30-3C6512E10036}" type="VALUE">
                      <a:rPr lang="en-US" b="1">
                        <a:solidFill>
                          <a:schemeClr val="bg1"/>
                        </a:solidFill>
                      </a:rPr>
                      <a:pPr>
                        <a:defRPr b="1">
                          <a:solidFill>
                            <a:schemeClr val="bg1"/>
                          </a:solidFill>
                        </a:defRPr>
                      </a:pPr>
                      <a:t>[VALUE]</a:t>
                    </a:fld>
                    <a:endParaRPr lang="en-US"/>
                  </a:p>
                </c:rich>
              </c:tx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9.9732220755607837E-2"/>
                      <c:h val="5.2876820489064634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1054-C44E-94AA-05D67EDF81CB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34CD0859-AFC1-4B99-888B-9D73448AAB24}" type="VALUE">
                      <a:rPr lang="en-US" b="1">
                        <a:solidFill>
                          <a:schemeClr val="bg1"/>
                        </a:solidFill>
                      </a:rPr>
                      <a:pPr/>
                      <a:t>[VALUE]</a:t>
                    </a:fld>
                    <a:endParaRPr lang="en-US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1054-C44E-94AA-05D67EDF81CB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fld id="{0526D928-3437-46FB-B3AE-0D4EA7E91F6A}" type="VALUE">
                      <a:rPr lang="en-US" b="1" i="0">
                        <a:solidFill>
                          <a:schemeClr val="bg1"/>
                        </a:solidFill>
                      </a:rPr>
                      <a:pPr/>
                      <a:t>[VALUE]</a:t>
                    </a:fld>
                    <a:endParaRPr lang="en-US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1054-C44E-94AA-05D67EDF81CB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fld id="{AD2BA490-9F77-4A85-B5BF-B4DEE2EBE33B}" type="VALUE">
                      <a:rPr lang="en-US" b="1">
                        <a:solidFill>
                          <a:schemeClr val="bg1"/>
                        </a:solidFill>
                      </a:rPr>
                      <a:pPr/>
                      <a:t>[VALUE]</a:t>
                    </a:fld>
                    <a:endParaRPr lang="en-US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D-1054-C44E-94AA-05D67EDF81CB}"/>
                </c:ext>
              </c:extLst>
            </c:dLbl>
            <c:dLbl>
              <c:idx val="11"/>
              <c:tx>
                <c:rich>
                  <a:bodyPr/>
                  <a:lstStyle/>
                  <a:p>
                    <a:fld id="{A6597322-A708-4C1E-99F8-C23A62D1F7D1}" type="VALUE">
                      <a:rPr lang="en-US" b="1">
                        <a:solidFill>
                          <a:schemeClr val="bg1"/>
                        </a:solidFill>
                      </a:rPr>
                      <a:pPr/>
                      <a:t>[VALUE]</a:t>
                    </a:fld>
                    <a:endParaRPr lang="en-US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1-1054-C44E-94AA-05D67EDF81CB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Sheet1!$A$2:$A$11</c:f>
              <c:strCache>
                <c:ptCount val="10"/>
                <c:pt idx="0">
                  <c:v>SWIZ*</c:v>
                </c:pt>
                <c:pt idx="1">
                  <c:v>NETH</c:v>
                </c:pt>
                <c:pt idx="2">
                  <c:v>US</c:v>
                </c:pt>
                <c:pt idx="3">
                  <c:v>AUS</c:v>
                </c:pt>
                <c:pt idx="4">
                  <c:v>FRA*</c:v>
                </c:pt>
                <c:pt idx="5">
                  <c:v>CAN*</c:v>
                </c:pt>
                <c:pt idx="6">
                  <c:v>UK*</c:v>
                </c:pt>
                <c:pt idx="7">
                  <c:v>GER*</c:v>
                </c:pt>
                <c:pt idx="8">
                  <c:v>NZ*</c:v>
                </c:pt>
                <c:pt idx="9">
                  <c:v>SWE*</c:v>
                </c:pt>
              </c:strCache>
            </c:strRef>
          </c:cat>
          <c:val>
            <c:numRef>
              <c:f>Sheet1!$B$2:$B$11</c:f>
              <c:numCache>
                <c:formatCode>0%</c:formatCode>
                <c:ptCount val="10"/>
                <c:pt idx="0">
                  <c:v>8.1600000000000006E-2</c:v>
                </c:pt>
                <c:pt idx="1">
                  <c:v>0.14430000000000001</c:v>
                </c:pt>
                <c:pt idx="2">
                  <c:v>0.17949999999999999</c:v>
                </c:pt>
                <c:pt idx="3">
                  <c:v>0.218</c:v>
                </c:pt>
                <c:pt idx="4">
                  <c:v>0.32040000000000002</c:v>
                </c:pt>
                <c:pt idx="5">
                  <c:v>0.3513</c:v>
                </c:pt>
                <c:pt idx="6">
                  <c:v>0.37559999999999999</c:v>
                </c:pt>
                <c:pt idx="7">
                  <c:v>0.37840000000000001</c:v>
                </c:pt>
                <c:pt idx="8">
                  <c:v>0.43440000000000001</c:v>
                </c:pt>
                <c:pt idx="9">
                  <c:v>0.45450000000000002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1054-C44E-94AA-05D67EDF81CB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4"/>
        <c:axId val="1666536176"/>
        <c:axId val="1666457536"/>
      </c:barChart>
      <c:catAx>
        <c:axId val="16665361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66457536"/>
        <c:crosses val="autoZero"/>
        <c:auto val="1"/>
        <c:lblAlgn val="ctr"/>
        <c:lblOffset val="100"/>
        <c:noMultiLvlLbl val="0"/>
      </c:catAx>
      <c:valAx>
        <c:axId val="1666457536"/>
        <c:scaling>
          <c:orientation val="minMax"/>
        </c:scaling>
        <c:delete val="1"/>
        <c:axPos val="l"/>
        <c:numFmt formatCode="0%" sourceLinked="1"/>
        <c:majorTickMark val="out"/>
        <c:minorTickMark val="none"/>
        <c:tickLblPos val="nextTo"/>
        <c:crossAx val="1666536176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satisfaction</c:v>
                </c:pt>
              </c:strCache>
            </c:strRef>
          </c:tx>
          <c:spPr>
            <a:solidFill>
              <a:srgbClr val="142B4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142B4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B76B-0F44-B2D4-6161CF38CA98}"/>
              </c:ext>
            </c:extLst>
          </c:dPt>
          <c:dPt>
            <c:idx val="2"/>
            <c:invertIfNegative val="0"/>
            <c:bubble3D val="0"/>
            <c:spPr>
              <a:solidFill>
                <a:srgbClr val="142B4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B76B-0F44-B2D4-6161CF38CA98}"/>
              </c:ext>
            </c:extLst>
          </c:dPt>
          <c:dPt>
            <c:idx val="3"/>
            <c:invertIfNegative val="0"/>
            <c:bubble3D val="0"/>
            <c:spPr>
              <a:solidFill>
                <a:srgbClr val="65A59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B76B-0F44-B2D4-6161CF38CA98}"/>
              </c:ext>
            </c:extLst>
          </c:dPt>
          <c:dPt>
            <c:idx val="4"/>
            <c:invertIfNegative val="0"/>
            <c:bubble3D val="0"/>
            <c:spPr>
              <a:solidFill>
                <a:srgbClr val="142B4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B76B-0F44-B2D4-6161CF38CA98}"/>
              </c:ext>
            </c:extLst>
          </c:dPt>
          <c:dPt>
            <c:idx val="5"/>
            <c:invertIfNegative val="0"/>
            <c:bubble3D val="0"/>
            <c:spPr>
              <a:solidFill>
                <a:srgbClr val="142B4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B76B-0F44-B2D4-6161CF38CA98}"/>
              </c:ext>
            </c:extLst>
          </c:dPt>
          <c:dPt>
            <c:idx val="9"/>
            <c:invertIfNegative val="0"/>
            <c:bubble3D val="0"/>
            <c:spPr>
              <a:solidFill>
                <a:srgbClr val="142B4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B76B-0F44-B2D4-6161CF38CA98}"/>
              </c:ext>
            </c:extLst>
          </c:dPt>
          <c:dPt>
            <c:idx val="10"/>
            <c:invertIfNegative val="0"/>
            <c:bubble3D val="0"/>
            <c:spPr>
              <a:solidFill>
                <a:srgbClr val="142B4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B76B-0F44-B2D4-6161CF38CA98}"/>
              </c:ext>
            </c:extLst>
          </c:dPt>
          <c:dPt>
            <c:idx val="11"/>
            <c:invertIfNegative val="0"/>
            <c:bubble3D val="0"/>
            <c:spPr>
              <a:solidFill>
                <a:srgbClr val="142B4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B76B-0F44-B2D4-6161CF38CA98}"/>
              </c:ext>
            </c:extLst>
          </c:dPt>
          <c:dPt>
            <c:idx val="12"/>
            <c:invertIfNegative val="0"/>
            <c:bubble3D val="0"/>
            <c:spPr>
              <a:solidFill>
                <a:srgbClr val="142B4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B76B-0F44-B2D4-6161CF38CA98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fld id="{AD2BA490-9F77-4A85-B5BF-B4DEE2EBE33B}" type="VALUE">
                      <a:rPr lang="en-US" b="1">
                        <a:solidFill>
                          <a:schemeClr val="bg1"/>
                        </a:solidFill>
                      </a:rPr>
                      <a:pPr/>
                      <a:t>[VALUE]</a:t>
                    </a:fld>
                    <a:endParaRPr lang="en-US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B76B-0F44-B2D4-6161CF38CA98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34CD0859-AFC1-4B99-888B-9D73448AAB24}" type="VALUE">
                      <a:rPr lang="en-US" b="1">
                        <a:solidFill>
                          <a:schemeClr val="bg1"/>
                        </a:solidFill>
                      </a:rPr>
                      <a:pPr/>
                      <a:t>[VALUE]</a:t>
                    </a:fld>
                    <a:endParaRPr lang="en-US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B76B-0F44-B2D4-6161CF38CA98}"/>
                </c:ext>
              </c:extLst>
            </c:dLbl>
            <c:dLbl>
              <c:idx val="3"/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97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DB28F8AB-565E-4BB2-AF30-3C6512E10036}" type="VALUE">
                      <a:rPr lang="en-US" b="1">
                        <a:solidFill>
                          <a:schemeClr val="bg1"/>
                        </a:solidFill>
                      </a:rPr>
                      <a:pPr>
                        <a:defRPr b="1">
                          <a:solidFill>
                            <a:schemeClr val="bg1"/>
                          </a:solidFill>
                        </a:defRPr>
                      </a:pPr>
                      <a:t>[VALUE]</a:t>
                    </a:fld>
                    <a:endParaRPr lang="en-US"/>
                  </a:p>
                </c:rich>
              </c:tx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9.9732220755607837E-2"/>
                      <c:h val="5.2876820489064634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B76B-0F44-B2D4-6161CF38CA98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0526D928-3437-46FB-B3AE-0D4EA7E91F6A}" type="VALUE">
                      <a:rPr lang="en-US" b="1" i="0">
                        <a:solidFill>
                          <a:schemeClr val="bg1"/>
                        </a:solidFill>
                      </a:rPr>
                      <a:pPr/>
                      <a:t>[VALUE]</a:t>
                    </a:fld>
                    <a:endParaRPr lang="en-US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B76B-0F44-B2D4-6161CF38CA98}"/>
                </c:ext>
              </c:extLst>
            </c:dLbl>
            <c:dLbl>
              <c:idx val="11"/>
              <c:tx>
                <c:rich>
                  <a:bodyPr/>
                  <a:lstStyle/>
                  <a:p>
                    <a:fld id="{A6597322-A708-4C1E-99F8-C23A62D1F7D1}" type="VALUE">
                      <a:rPr lang="en-US" b="1">
                        <a:solidFill>
                          <a:schemeClr val="bg1"/>
                        </a:solidFill>
                      </a:rPr>
                      <a:pPr/>
                      <a:t>[VALUE]</a:t>
                    </a:fld>
                    <a:endParaRPr lang="en-US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F-B76B-0F44-B2D4-6161CF38CA98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Sheet1!$A$2:$A$11</c:f>
              <c:strCache>
                <c:ptCount val="10"/>
                <c:pt idx="0">
                  <c:v>AUS*</c:v>
                </c:pt>
                <c:pt idx="1">
                  <c:v>UK*</c:v>
                </c:pt>
                <c:pt idx="2">
                  <c:v>NZ</c:v>
                </c:pt>
                <c:pt idx="3">
                  <c:v>US</c:v>
                </c:pt>
                <c:pt idx="4">
                  <c:v>CAN</c:v>
                </c:pt>
                <c:pt idx="5">
                  <c:v>FRA</c:v>
                </c:pt>
                <c:pt idx="6">
                  <c:v>GER</c:v>
                </c:pt>
                <c:pt idx="7">
                  <c:v>NETH*</c:v>
                </c:pt>
                <c:pt idx="8">
                  <c:v>SWIZ*</c:v>
                </c:pt>
                <c:pt idx="9">
                  <c:v>SWE*</c:v>
                </c:pt>
              </c:strCache>
            </c:strRef>
          </c:cat>
          <c:val>
            <c:numRef>
              <c:f>Sheet1!$B$2:$B$11</c:f>
              <c:numCache>
                <c:formatCode>0%</c:formatCode>
                <c:ptCount val="10"/>
                <c:pt idx="0">
                  <c:v>0.1656</c:v>
                </c:pt>
                <c:pt idx="1">
                  <c:v>0.2273</c:v>
                </c:pt>
                <c:pt idx="2">
                  <c:v>0.307</c:v>
                </c:pt>
                <c:pt idx="3">
                  <c:v>0.31319999999999998</c:v>
                </c:pt>
                <c:pt idx="4">
                  <c:v>0.32400000000000001</c:v>
                </c:pt>
                <c:pt idx="5">
                  <c:v>0.32719999999999999</c:v>
                </c:pt>
                <c:pt idx="6">
                  <c:v>0.33229999999999998</c:v>
                </c:pt>
                <c:pt idx="7">
                  <c:v>0.39900000000000002</c:v>
                </c:pt>
                <c:pt idx="8">
                  <c:v>0.40699999999999997</c:v>
                </c:pt>
                <c:pt idx="9">
                  <c:v>0.436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B76B-0F44-B2D4-6161CF38CA98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4"/>
        <c:axId val="1666536176"/>
        <c:axId val="1666457536"/>
      </c:barChart>
      <c:catAx>
        <c:axId val="16665361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66457536"/>
        <c:crosses val="autoZero"/>
        <c:auto val="1"/>
        <c:lblAlgn val="ctr"/>
        <c:lblOffset val="100"/>
        <c:noMultiLvlLbl val="0"/>
      </c:catAx>
      <c:valAx>
        <c:axId val="1666457536"/>
        <c:scaling>
          <c:orientation val="minMax"/>
        </c:scaling>
        <c:delete val="1"/>
        <c:axPos val="l"/>
        <c:numFmt formatCode="0%" sourceLinked="1"/>
        <c:majorTickMark val="out"/>
        <c:minorTickMark val="none"/>
        <c:tickLblPos val="nextTo"/>
        <c:crossAx val="1666536176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satisfied</c:v>
                </c:pt>
              </c:strCache>
            </c:strRef>
          </c:tx>
          <c:spPr>
            <a:solidFill>
              <a:srgbClr val="142B4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142B4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DDEE-3442-A59B-A82846C29944}"/>
              </c:ext>
            </c:extLst>
          </c:dPt>
          <c:dPt>
            <c:idx val="2"/>
            <c:invertIfNegative val="0"/>
            <c:bubble3D val="0"/>
            <c:spPr>
              <a:solidFill>
                <a:srgbClr val="142B4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DDEE-3442-A59B-A82846C29944}"/>
              </c:ext>
            </c:extLst>
          </c:dPt>
          <c:dPt>
            <c:idx val="4"/>
            <c:invertIfNegative val="0"/>
            <c:bubble3D val="0"/>
            <c:spPr>
              <a:solidFill>
                <a:srgbClr val="142B4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DDEE-3442-A59B-A82846C29944}"/>
              </c:ext>
            </c:extLst>
          </c:dPt>
          <c:dPt>
            <c:idx val="5"/>
            <c:invertIfNegative val="0"/>
            <c:bubble3D val="0"/>
            <c:spPr>
              <a:solidFill>
                <a:srgbClr val="142B4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DDEE-3442-A59B-A82846C29944}"/>
              </c:ext>
            </c:extLst>
          </c:dPt>
          <c:dPt>
            <c:idx val="6"/>
            <c:invertIfNegative val="0"/>
            <c:bubble3D val="0"/>
            <c:spPr>
              <a:solidFill>
                <a:srgbClr val="142B4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DDEE-3442-A59B-A82846C29944}"/>
              </c:ext>
            </c:extLst>
          </c:dPt>
          <c:dPt>
            <c:idx val="7"/>
            <c:invertIfNegative val="0"/>
            <c:bubble3D val="0"/>
            <c:spPr>
              <a:solidFill>
                <a:srgbClr val="65A59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DDEE-3442-A59B-A82846C29944}"/>
              </c:ext>
            </c:extLst>
          </c:dPt>
          <c:dPt>
            <c:idx val="9"/>
            <c:invertIfNegative val="0"/>
            <c:bubble3D val="0"/>
            <c:spPr>
              <a:solidFill>
                <a:srgbClr val="142B4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DDEE-3442-A59B-A82846C29944}"/>
              </c:ext>
            </c:extLst>
          </c:dPt>
          <c:dPt>
            <c:idx val="10"/>
            <c:invertIfNegative val="0"/>
            <c:bubble3D val="0"/>
            <c:spPr>
              <a:solidFill>
                <a:srgbClr val="142B4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DDEE-3442-A59B-A82846C29944}"/>
              </c:ext>
            </c:extLst>
          </c:dPt>
          <c:dPt>
            <c:idx val="11"/>
            <c:invertIfNegative val="0"/>
            <c:bubble3D val="0"/>
            <c:spPr>
              <a:solidFill>
                <a:srgbClr val="142B4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DDEE-3442-A59B-A82846C29944}"/>
              </c:ext>
            </c:extLst>
          </c:dPt>
          <c:dPt>
            <c:idx val="12"/>
            <c:invertIfNegative val="0"/>
            <c:bubble3D val="0"/>
            <c:spPr>
              <a:solidFill>
                <a:srgbClr val="142B4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DDEE-3442-A59B-A82846C29944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fld id="{AD2BA490-9F77-4A85-B5BF-B4DEE2EBE33B}" type="VALUE">
                      <a:rPr lang="en-US" b="1">
                        <a:solidFill>
                          <a:schemeClr val="bg1"/>
                        </a:solidFill>
                      </a:rPr>
                      <a:pPr/>
                      <a:t>[VALUE]</a:t>
                    </a:fld>
                    <a:endParaRPr lang="en-US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DDEE-3442-A59B-A82846C29944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34CD0859-AFC1-4B99-888B-9D73448AAB24}" type="VALUE">
                      <a:rPr lang="en-US" b="1">
                        <a:solidFill>
                          <a:schemeClr val="bg1"/>
                        </a:solidFill>
                      </a:rPr>
                      <a:pPr/>
                      <a:t>[VALUE]</a:t>
                    </a:fld>
                    <a:endParaRPr lang="en-US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DDEE-3442-A59B-A82846C29944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0526D928-3437-46FB-B3AE-0D4EA7E91F6A}" type="VALUE">
                      <a:rPr lang="en-US" b="1" i="0">
                        <a:solidFill>
                          <a:schemeClr val="bg1"/>
                        </a:solidFill>
                      </a:rPr>
                      <a:pPr/>
                      <a:t>[VALUE]</a:t>
                    </a:fld>
                    <a:endParaRPr lang="en-US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DDEE-3442-A59B-A82846C29944}"/>
                </c:ext>
              </c:extLst>
            </c:dLbl>
            <c:dLbl>
              <c:idx val="6"/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97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DB28F8AB-565E-4BB2-AF30-3C6512E10036}" type="VALUE">
                      <a:rPr lang="en-US" b="1">
                        <a:solidFill>
                          <a:schemeClr val="bg1"/>
                        </a:solidFill>
                      </a:rPr>
                      <a:pPr>
                        <a:defRPr b="1">
                          <a:solidFill>
                            <a:schemeClr val="bg1"/>
                          </a:solidFill>
                        </a:defRPr>
                      </a:pPr>
                      <a:t>[VALUE]</a:t>
                    </a:fld>
                    <a:endParaRPr lang="en-US"/>
                  </a:p>
                </c:rich>
              </c:tx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9.9732220755607837E-2"/>
                      <c:h val="5.2876820489064634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DDEE-3442-A59B-A82846C29944}"/>
                </c:ext>
              </c:extLst>
            </c:dLbl>
            <c:dLbl>
              <c:idx val="11"/>
              <c:tx>
                <c:rich>
                  <a:bodyPr/>
                  <a:lstStyle/>
                  <a:p>
                    <a:fld id="{A6597322-A708-4C1E-99F8-C23A62D1F7D1}" type="VALUE">
                      <a:rPr lang="en-US" b="1">
                        <a:solidFill>
                          <a:schemeClr val="bg1"/>
                        </a:solidFill>
                      </a:rPr>
                      <a:pPr/>
                      <a:t>[VALUE]</a:t>
                    </a:fld>
                    <a:endParaRPr lang="en-US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1-DDEE-3442-A59B-A82846C29944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Sheet1!$A$2:$A$11</c:f>
              <c:strCache>
                <c:ptCount val="10"/>
                <c:pt idx="0">
                  <c:v>UK*</c:v>
                </c:pt>
                <c:pt idx="1">
                  <c:v>GER*</c:v>
                </c:pt>
                <c:pt idx="2">
                  <c:v>SWE*</c:v>
                </c:pt>
                <c:pt idx="3">
                  <c:v>NETH*</c:v>
                </c:pt>
                <c:pt idx="4">
                  <c:v>NZ*</c:v>
                </c:pt>
                <c:pt idx="5">
                  <c:v>AUS</c:v>
                </c:pt>
                <c:pt idx="6">
                  <c:v>CAN</c:v>
                </c:pt>
                <c:pt idx="7">
                  <c:v>US</c:v>
                </c:pt>
                <c:pt idx="8">
                  <c:v>FRA</c:v>
                </c:pt>
                <c:pt idx="9">
                  <c:v>SWIZ*</c:v>
                </c:pt>
              </c:strCache>
            </c:strRef>
          </c:cat>
          <c:val>
            <c:numRef>
              <c:f>Sheet1!$B$2:$B$11</c:f>
              <c:numCache>
                <c:formatCode>0%</c:formatCode>
                <c:ptCount val="10"/>
                <c:pt idx="0">
                  <c:v>6.8699999999999997E-2</c:v>
                </c:pt>
                <c:pt idx="1">
                  <c:v>7.1300000000000002E-2</c:v>
                </c:pt>
                <c:pt idx="2">
                  <c:v>9.4200000000000006E-2</c:v>
                </c:pt>
                <c:pt idx="3">
                  <c:v>0.12089999999999999</c:v>
                </c:pt>
                <c:pt idx="4">
                  <c:v>0.1341</c:v>
                </c:pt>
                <c:pt idx="5">
                  <c:v>0.1754</c:v>
                </c:pt>
                <c:pt idx="6">
                  <c:v>0.21679999999999999</c:v>
                </c:pt>
                <c:pt idx="7">
                  <c:v>0.22620000000000001</c:v>
                </c:pt>
                <c:pt idx="8">
                  <c:v>0.24079999999999999</c:v>
                </c:pt>
                <c:pt idx="9">
                  <c:v>0.33410000000000001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DDEE-3442-A59B-A82846C29944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4"/>
        <c:axId val="1666536176"/>
        <c:axId val="1666457536"/>
      </c:barChart>
      <c:catAx>
        <c:axId val="16665361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66457536"/>
        <c:crosses val="autoZero"/>
        <c:auto val="1"/>
        <c:lblAlgn val="ctr"/>
        <c:lblOffset val="100"/>
        <c:noMultiLvlLbl val="0"/>
      </c:catAx>
      <c:valAx>
        <c:axId val="1666457536"/>
        <c:scaling>
          <c:orientation val="minMax"/>
        </c:scaling>
        <c:delete val="1"/>
        <c:axPos val="l"/>
        <c:numFmt formatCode="0%" sourceLinked="1"/>
        <c:majorTickMark val="out"/>
        <c:minorTickMark val="none"/>
        <c:tickLblPos val="nextTo"/>
        <c:crossAx val="1666536176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satisfied</c:v>
                </c:pt>
              </c:strCache>
            </c:strRef>
          </c:tx>
          <c:spPr>
            <a:solidFill>
              <a:srgbClr val="142B4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142B4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0D8F-F545-9911-A03A4DA5B28B}"/>
              </c:ext>
            </c:extLst>
          </c:dPt>
          <c:dPt>
            <c:idx val="3"/>
            <c:invertIfNegative val="0"/>
            <c:bubble3D val="0"/>
            <c:spPr>
              <a:solidFill>
                <a:srgbClr val="142B4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0D8F-F545-9911-A03A4DA5B28B}"/>
              </c:ext>
            </c:extLst>
          </c:dPt>
          <c:dPt>
            <c:idx val="4"/>
            <c:invertIfNegative val="0"/>
            <c:bubble3D val="0"/>
            <c:spPr>
              <a:solidFill>
                <a:srgbClr val="142B4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0D8F-F545-9911-A03A4DA5B28B}"/>
              </c:ext>
            </c:extLst>
          </c:dPt>
          <c:dPt>
            <c:idx val="5"/>
            <c:invertIfNegative val="0"/>
            <c:bubble3D val="0"/>
            <c:spPr>
              <a:solidFill>
                <a:srgbClr val="142B4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0D8F-F545-9911-A03A4DA5B28B}"/>
              </c:ext>
            </c:extLst>
          </c:dPt>
          <c:dPt>
            <c:idx val="6"/>
            <c:invertIfNegative val="0"/>
            <c:bubble3D val="0"/>
            <c:spPr>
              <a:solidFill>
                <a:srgbClr val="142B4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0D8F-F545-9911-A03A4DA5B28B}"/>
              </c:ext>
            </c:extLst>
          </c:dPt>
          <c:dPt>
            <c:idx val="8"/>
            <c:invertIfNegative val="0"/>
            <c:bubble3D val="0"/>
            <c:spPr>
              <a:solidFill>
                <a:srgbClr val="65A59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0D8F-F545-9911-A03A4DA5B28B}"/>
              </c:ext>
            </c:extLst>
          </c:dPt>
          <c:dPt>
            <c:idx val="9"/>
            <c:invertIfNegative val="0"/>
            <c:bubble3D val="0"/>
            <c:spPr>
              <a:solidFill>
                <a:srgbClr val="142B4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0D8F-F545-9911-A03A4DA5B28B}"/>
              </c:ext>
            </c:extLst>
          </c:dPt>
          <c:dPt>
            <c:idx val="10"/>
            <c:invertIfNegative val="0"/>
            <c:bubble3D val="0"/>
            <c:spPr>
              <a:solidFill>
                <a:srgbClr val="142B4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0D8F-F545-9911-A03A4DA5B28B}"/>
              </c:ext>
            </c:extLst>
          </c:dPt>
          <c:dPt>
            <c:idx val="11"/>
            <c:invertIfNegative val="0"/>
            <c:bubble3D val="0"/>
            <c:spPr>
              <a:solidFill>
                <a:srgbClr val="142B4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0D8F-F545-9911-A03A4DA5B28B}"/>
              </c:ext>
            </c:extLst>
          </c:dPt>
          <c:dPt>
            <c:idx val="12"/>
            <c:invertIfNegative val="0"/>
            <c:bubble3D val="0"/>
            <c:spPr>
              <a:solidFill>
                <a:srgbClr val="142B4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0D8F-F545-9911-A03A4DA5B28B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fld id="{AD2BA490-9F77-4A85-B5BF-B4DEE2EBE33B}" type="VALUE">
                      <a:rPr lang="en-US" b="1">
                        <a:solidFill>
                          <a:schemeClr val="bg1"/>
                        </a:solidFill>
                      </a:rPr>
                      <a:pPr/>
                      <a:t>[VALUE]</a:t>
                    </a:fld>
                    <a:endParaRPr lang="en-US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0D8F-F545-9911-A03A4DA5B28B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34CD0859-AFC1-4B99-888B-9D73448AAB24}" type="VALUE">
                      <a:rPr lang="en-US" b="1">
                        <a:solidFill>
                          <a:schemeClr val="bg1"/>
                        </a:solidFill>
                      </a:rPr>
                      <a:pPr/>
                      <a:t>[VALUE]</a:t>
                    </a:fld>
                    <a:endParaRPr lang="en-US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0D8F-F545-9911-A03A4DA5B28B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0526D928-3437-46FB-B3AE-0D4EA7E91F6A}" type="VALUE">
                      <a:rPr lang="en-US" b="1" i="0">
                        <a:solidFill>
                          <a:schemeClr val="bg1"/>
                        </a:solidFill>
                      </a:rPr>
                      <a:pPr/>
                      <a:t>[VALUE]</a:t>
                    </a:fld>
                    <a:endParaRPr lang="en-US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0D8F-F545-9911-A03A4DA5B28B}"/>
                </c:ext>
              </c:extLst>
            </c:dLbl>
            <c:dLbl>
              <c:idx val="6"/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97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DB28F8AB-565E-4BB2-AF30-3C6512E10036}" type="VALUE">
                      <a:rPr lang="en-US" b="1">
                        <a:solidFill>
                          <a:schemeClr val="bg1"/>
                        </a:solidFill>
                      </a:rPr>
                      <a:pPr>
                        <a:defRPr b="1">
                          <a:solidFill>
                            <a:schemeClr val="bg1"/>
                          </a:solidFill>
                        </a:defRPr>
                      </a:pPr>
                      <a:t>[VALUE]</a:t>
                    </a:fld>
                    <a:endParaRPr lang="en-US"/>
                  </a:p>
                </c:rich>
              </c:tx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9.9732220755607837E-2"/>
                      <c:h val="5.2876820489064634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0D8F-F545-9911-A03A4DA5B28B}"/>
                </c:ext>
              </c:extLst>
            </c:dLbl>
            <c:dLbl>
              <c:idx val="11"/>
              <c:tx>
                <c:rich>
                  <a:bodyPr/>
                  <a:lstStyle/>
                  <a:p>
                    <a:fld id="{A6597322-A708-4C1E-99F8-C23A62D1F7D1}" type="VALUE">
                      <a:rPr lang="en-US" b="1">
                        <a:solidFill>
                          <a:schemeClr val="bg1"/>
                        </a:solidFill>
                      </a:rPr>
                      <a:pPr/>
                      <a:t>[VALUE]</a:t>
                    </a:fld>
                    <a:endParaRPr lang="en-US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1-0D8F-F545-9911-A03A4DA5B28B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Sheet1!$A$2:$A$11</c:f>
              <c:strCache>
                <c:ptCount val="10"/>
                <c:pt idx="0">
                  <c:v>UK*</c:v>
                </c:pt>
                <c:pt idx="1">
                  <c:v>GER*</c:v>
                </c:pt>
                <c:pt idx="2">
                  <c:v>NETH*</c:v>
                </c:pt>
                <c:pt idx="3">
                  <c:v>NZ*</c:v>
                </c:pt>
                <c:pt idx="4">
                  <c:v>SWE*</c:v>
                </c:pt>
                <c:pt idx="5">
                  <c:v>CAN*</c:v>
                </c:pt>
                <c:pt idx="6">
                  <c:v>AUS</c:v>
                </c:pt>
                <c:pt idx="7">
                  <c:v>FRA</c:v>
                </c:pt>
                <c:pt idx="8">
                  <c:v>US</c:v>
                </c:pt>
                <c:pt idx="9">
                  <c:v>SWIZ*</c:v>
                </c:pt>
              </c:strCache>
            </c:strRef>
          </c:cat>
          <c:val>
            <c:numRef>
              <c:f>Sheet1!$B$2:$B$11</c:f>
              <c:numCache>
                <c:formatCode>0%</c:formatCode>
                <c:ptCount val="10"/>
                <c:pt idx="0">
                  <c:v>0.04</c:v>
                </c:pt>
                <c:pt idx="1">
                  <c:v>5.2400000000000002E-2</c:v>
                </c:pt>
                <c:pt idx="2">
                  <c:v>5.5800000000000002E-2</c:v>
                </c:pt>
                <c:pt idx="3">
                  <c:v>0.09</c:v>
                </c:pt>
                <c:pt idx="4">
                  <c:v>9.0200000000000002E-2</c:v>
                </c:pt>
                <c:pt idx="5">
                  <c:v>0.1163</c:v>
                </c:pt>
                <c:pt idx="6">
                  <c:v>0.1186</c:v>
                </c:pt>
                <c:pt idx="7">
                  <c:v>0.15820000000000001</c:v>
                </c:pt>
                <c:pt idx="8">
                  <c:v>0.16639999999999999</c:v>
                </c:pt>
                <c:pt idx="9">
                  <c:v>0.30349999999999999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0D8F-F545-9911-A03A4DA5B28B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4"/>
        <c:axId val="1666536176"/>
        <c:axId val="1666457536"/>
      </c:barChart>
      <c:catAx>
        <c:axId val="16665361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66457536"/>
        <c:crosses val="autoZero"/>
        <c:auto val="1"/>
        <c:lblAlgn val="ctr"/>
        <c:lblOffset val="100"/>
        <c:noMultiLvlLbl val="0"/>
      </c:catAx>
      <c:valAx>
        <c:axId val="1666457536"/>
        <c:scaling>
          <c:orientation val="minMax"/>
        </c:scaling>
        <c:delete val="1"/>
        <c:axPos val="l"/>
        <c:numFmt formatCode="0%" sourceLinked="1"/>
        <c:majorTickMark val="out"/>
        <c:minorTickMark val="none"/>
        <c:tickLblPos val="nextTo"/>
        <c:crossAx val="1666536176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dissatisfied</c:v>
                </c:pt>
              </c:strCache>
            </c:strRef>
          </c:tx>
          <c:spPr>
            <a:solidFill>
              <a:srgbClr val="142B4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bg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7B0A-A447-B8C4-245A733A3655}"/>
              </c:ext>
            </c:extLst>
          </c:dPt>
          <c:dPt>
            <c:idx val="1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7B0A-A447-B8C4-245A733A3655}"/>
              </c:ext>
            </c:extLst>
          </c:dPt>
          <c:dPt>
            <c:idx val="2"/>
            <c:invertIfNegative val="0"/>
            <c:bubble3D val="0"/>
            <c:spPr>
              <a:solidFill>
                <a:srgbClr val="142B4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7B0A-A447-B8C4-245A733A3655}"/>
              </c:ext>
            </c:extLst>
          </c:dPt>
          <c:dPt>
            <c:idx val="4"/>
            <c:invertIfNegative val="0"/>
            <c:bubble3D val="0"/>
            <c:spPr>
              <a:solidFill>
                <a:srgbClr val="142B4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7B0A-A447-B8C4-245A733A3655}"/>
              </c:ext>
            </c:extLst>
          </c:dPt>
          <c:dPt>
            <c:idx val="5"/>
            <c:invertIfNegative val="0"/>
            <c:bubble3D val="0"/>
            <c:spPr>
              <a:solidFill>
                <a:srgbClr val="142B4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7B0A-A447-B8C4-245A733A3655}"/>
              </c:ext>
            </c:extLst>
          </c:dPt>
          <c:dPt>
            <c:idx val="7"/>
            <c:invertIfNegative val="0"/>
            <c:bubble3D val="0"/>
            <c:spPr>
              <a:solidFill>
                <a:srgbClr val="142B4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7B0A-A447-B8C4-245A733A3655}"/>
              </c:ext>
            </c:extLst>
          </c:dPt>
          <c:dPt>
            <c:idx val="9"/>
            <c:invertIfNegative val="0"/>
            <c:bubble3D val="0"/>
            <c:spPr>
              <a:solidFill>
                <a:srgbClr val="142B4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7B0A-A447-B8C4-245A733A3655}"/>
              </c:ext>
            </c:extLst>
          </c:dPt>
          <c:dPt>
            <c:idx val="10"/>
            <c:invertIfNegative val="0"/>
            <c:bubble3D val="0"/>
            <c:spPr>
              <a:solidFill>
                <a:srgbClr val="142B4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7B0A-A447-B8C4-245A733A3655}"/>
              </c:ext>
            </c:extLst>
          </c:dPt>
          <c:dPt>
            <c:idx val="11"/>
            <c:invertIfNegative val="0"/>
            <c:bubble3D val="0"/>
            <c:spPr>
              <a:solidFill>
                <a:srgbClr val="142B4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7B0A-A447-B8C4-245A733A3655}"/>
              </c:ext>
            </c:extLst>
          </c:dPt>
          <c:dPt>
            <c:idx val="12"/>
            <c:invertIfNegative val="0"/>
            <c:bubble3D val="0"/>
            <c:spPr>
              <a:solidFill>
                <a:srgbClr val="142B4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7B0A-A447-B8C4-245A733A3655}"/>
              </c:ext>
            </c:extLst>
          </c:dPt>
          <c:dLbls>
            <c:dLbl>
              <c:idx val="2"/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97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DB28F8AB-565E-4BB2-AF30-3C6512E10036}" type="VALUE">
                      <a:rPr lang="en-US" b="1">
                        <a:solidFill>
                          <a:schemeClr val="bg1"/>
                        </a:solidFill>
                      </a:rPr>
                      <a:pPr>
                        <a:defRPr b="1">
                          <a:solidFill>
                            <a:schemeClr val="bg1"/>
                          </a:solidFill>
                        </a:defRPr>
                      </a:pPr>
                      <a:t>[VALUE]</a:t>
                    </a:fld>
                    <a:endParaRPr lang="en-US"/>
                  </a:p>
                </c:rich>
              </c:tx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9.9732220755607837E-2"/>
                      <c:h val="5.2876820489064634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7B0A-A447-B8C4-245A733A3655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34CD0859-AFC1-4B99-888B-9D73448AAB24}" type="VALUE">
                      <a:rPr lang="en-US" b="1">
                        <a:solidFill>
                          <a:schemeClr val="bg1"/>
                        </a:solidFill>
                      </a:rPr>
                      <a:pPr/>
                      <a:t>[VALUE]</a:t>
                    </a:fld>
                    <a:endParaRPr lang="en-US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7B0A-A447-B8C4-245A733A3655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fld id="{0526D928-3437-46FB-B3AE-0D4EA7E91F6A}" type="VALUE">
                      <a:rPr lang="en-US" b="1" i="0">
                        <a:solidFill>
                          <a:schemeClr val="bg1"/>
                        </a:solidFill>
                      </a:rPr>
                      <a:pPr/>
                      <a:t>[VALUE]</a:t>
                    </a:fld>
                    <a:endParaRPr lang="en-US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7B0A-A447-B8C4-245A733A3655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fld id="{AD2BA490-9F77-4A85-B5BF-B4DEE2EBE33B}" type="VALUE">
                      <a:rPr lang="en-US" b="1">
                        <a:solidFill>
                          <a:schemeClr val="bg1"/>
                        </a:solidFill>
                      </a:rPr>
                      <a:pPr/>
                      <a:t>[VALUE]</a:t>
                    </a:fld>
                    <a:endParaRPr lang="en-US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D-7B0A-A447-B8C4-245A733A3655}"/>
                </c:ext>
              </c:extLst>
            </c:dLbl>
            <c:dLbl>
              <c:idx val="11"/>
              <c:tx>
                <c:rich>
                  <a:bodyPr/>
                  <a:lstStyle/>
                  <a:p>
                    <a:fld id="{A6597322-A708-4C1E-99F8-C23A62D1F7D1}" type="VALUE">
                      <a:rPr lang="en-US" b="1">
                        <a:solidFill>
                          <a:schemeClr val="bg1"/>
                        </a:solidFill>
                      </a:rPr>
                      <a:pPr/>
                      <a:t>[VALUE]</a:t>
                    </a:fld>
                    <a:endParaRPr lang="en-US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1-7B0A-A447-B8C4-245A733A3655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Sheet1!$A$2:$A$11</c:f>
              <c:strCache>
                <c:ptCount val="10"/>
                <c:pt idx="0">
                  <c:v>US</c:v>
                </c:pt>
                <c:pt idx="1">
                  <c:v>AUS</c:v>
                </c:pt>
                <c:pt idx="2">
                  <c:v>NZ</c:v>
                </c:pt>
                <c:pt idx="3">
                  <c:v>FRA</c:v>
                </c:pt>
                <c:pt idx="4">
                  <c:v>SWIZ*</c:v>
                </c:pt>
                <c:pt idx="5">
                  <c:v>CAN*</c:v>
                </c:pt>
                <c:pt idx="6">
                  <c:v>NETH*</c:v>
                </c:pt>
                <c:pt idx="7">
                  <c:v>UK*</c:v>
                </c:pt>
                <c:pt idx="8">
                  <c:v>SWE*</c:v>
                </c:pt>
                <c:pt idx="9">
                  <c:v>GER*</c:v>
                </c:pt>
              </c:strCache>
            </c:strRef>
          </c:cat>
          <c:val>
            <c:numRef>
              <c:f>Sheet1!$B$2:$B$11</c:f>
              <c:numCache>
                <c:formatCode>0%</c:formatCode>
                <c:ptCount val="10"/>
                <c:pt idx="0">
                  <c:v>0.9083</c:v>
                </c:pt>
                <c:pt idx="1">
                  <c:v>0.93730000000000002</c:v>
                </c:pt>
                <c:pt idx="2">
                  <c:v>0.94159999999999999</c:v>
                </c:pt>
                <c:pt idx="3">
                  <c:v>0.94320000000000004</c:v>
                </c:pt>
                <c:pt idx="4">
                  <c:v>0.95250000000000001</c:v>
                </c:pt>
                <c:pt idx="5">
                  <c:v>0.95589999999999997</c:v>
                </c:pt>
                <c:pt idx="6">
                  <c:v>0.95899999999999996</c:v>
                </c:pt>
                <c:pt idx="7">
                  <c:v>0.96120000000000005</c:v>
                </c:pt>
                <c:pt idx="8">
                  <c:v>0.96340000000000003</c:v>
                </c:pt>
                <c:pt idx="9">
                  <c:v>0.9667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7B0A-A447-B8C4-245A733A3655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4"/>
        <c:axId val="1666536176"/>
        <c:axId val="1666457536"/>
      </c:barChart>
      <c:catAx>
        <c:axId val="16665361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66457536"/>
        <c:crosses val="autoZero"/>
        <c:auto val="1"/>
        <c:lblAlgn val="ctr"/>
        <c:lblOffset val="100"/>
        <c:noMultiLvlLbl val="0"/>
      </c:catAx>
      <c:valAx>
        <c:axId val="1666457536"/>
        <c:scaling>
          <c:orientation val="minMax"/>
          <c:max val="1"/>
          <c:min val="0"/>
        </c:scaling>
        <c:delete val="1"/>
        <c:axPos val="l"/>
        <c:numFmt formatCode="0%" sourceLinked="1"/>
        <c:majorTickMark val="out"/>
        <c:minorTickMark val="none"/>
        <c:tickLblPos val="nextTo"/>
        <c:crossAx val="1666536176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satisfied</c:v>
                </c:pt>
              </c:strCache>
            </c:strRef>
          </c:tx>
          <c:spPr>
            <a:solidFill>
              <a:srgbClr val="142B4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142B4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E01A-6E4F-AE87-DC61BEF9F601}"/>
              </c:ext>
            </c:extLst>
          </c:dPt>
          <c:dPt>
            <c:idx val="1"/>
            <c:invertIfNegative val="0"/>
            <c:bubble3D val="0"/>
            <c:spPr>
              <a:solidFill>
                <a:srgbClr val="142B4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E01A-6E4F-AE87-DC61BEF9F601}"/>
              </c:ext>
            </c:extLst>
          </c:dPt>
          <c:dPt>
            <c:idx val="2"/>
            <c:invertIfNegative val="0"/>
            <c:bubble3D val="0"/>
            <c:spPr>
              <a:solidFill>
                <a:srgbClr val="142B4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E01A-6E4F-AE87-DC61BEF9F601}"/>
              </c:ext>
            </c:extLst>
          </c:dPt>
          <c:dPt>
            <c:idx val="4"/>
            <c:invertIfNegative val="0"/>
            <c:bubble3D val="0"/>
            <c:spPr>
              <a:solidFill>
                <a:srgbClr val="65A59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E01A-6E4F-AE87-DC61BEF9F601}"/>
              </c:ext>
            </c:extLst>
          </c:dPt>
          <c:dPt>
            <c:idx val="5"/>
            <c:invertIfNegative val="0"/>
            <c:bubble3D val="0"/>
            <c:spPr>
              <a:solidFill>
                <a:srgbClr val="142B4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E01A-6E4F-AE87-DC61BEF9F601}"/>
              </c:ext>
            </c:extLst>
          </c:dPt>
          <c:dPt>
            <c:idx val="7"/>
            <c:invertIfNegative val="0"/>
            <c:bubble3D val="0"/>
            <c:spPr>
              <a:solidFill>
                <a:srgbClr val="142B4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E01A-6E4F-AE87-DC61BEF9F601}"/>
              </c:ext>
            </c:extLst>
          </c:dPt>
          <c:dPt>
            <c:idx val="9"/>
            <c:invertIfNegative val="0"/>
            <c:bubble3D val="0"/>
            <c:spPr>
              <a:solidFill>
                <a:srgbClr val="142B4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E01A-6E4F-AE87-DC61BEF9F601}"/>
              </c:ext>
            </c:extLst>
          </c:dPt>
          <c:dPt>
            <c:idx val="10"/>
            <c:invertIfNegative val="0"/>
            <c:bubble3D val="0"/>
            <c:spPr>
              <a:solidFill>
                <a:srgbClr val="142B4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E01A-6E4F-AE87-DC61BEF9F601}"/>
              </c:ext>
            </c:extLst>
          </c:dPt>
          <c:dPt>
            <c:idx val="11"/>
            <c:invertIfNegative val="0"/>
            <c:bubble3D val="0"/>
            <c:spPr>
              <a:solidFill>
                <a:srgbClr val="142B4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E01A-6E4F-AE87-DC61BEF9F601}"/>
              </c:ext>
            </c:extLst>
          </c:dPt>
          <c:dPt>
            <c:idx val="12"/>
            <c:invertIfNegative val="0"/>
            <c:bubble3D val="0"/>
            <c:spPr>
              <a:solidFill>
                <a:srgbClr val="142B4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E01A-6E4F-AE87-DC61BEF9F601}"/>
              </c:ext>
            </c:extLst>
          </c:dPt>
          <c:dLbls>
            <c:dLbl>
              <c:idx val="2"/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97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DB28F8AB-565E-4BB2-AF30-3C6512E10036}" type="VALUE">
                      <a:rPr lang="en-US" b="1">
                        <a:solidFill>
                          <a:schemeClr val="bg1"/>
                        </a:solidFill>
                      </a:rPr>
                      <a:pPr>
                        <a:defRPr b="1">
                          <a:solidFill>
                            <a:schemeClr val="bg1"/>
                          </a:solidFill>
                        </a:defRPr>
                      </a:pPr>
                      <a:t>[VALUE]</a:t>
                    </a:fld>
                    <a:endParaRPr lang="en-US"/>
                  </a:p>
                </c:rich>
              </c:tx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9.9732220755607837E-2"/>
                      <c:h val="5.2876820489064634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E01A-6E4F-AE87-DC61BEF9F601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34CD0859-AFC1-4B99-888B-9D73448AAB24}" type="VALUE">
                      <a:rPr lang="en-US" b="1">
                        <a:solidFill>
                          <a:schemeClr val="bg1"/>
                        </a:solidFill>
                      </a:rPr>
                      <a:pPr/>
                      <a:t>[VALUE]</a:t>
                    </a:fld>
                    <a:endParaRPr lang="en-US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E01A-6E4F-AE87-DC61BEF9F601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fld id="{0526D928-3437-46FB-B3AE-0D4EA7E91F6A}" type="VALUE">
                      <a:rPr lang="en-US" b="1" i="0">
                        <a:solidFill>
                          <a:schemeClr val="bg1"/>
                        </a:solidFill>
                      </a:rPr>
                      <a:pPr/>
                      <a:t>[VALUE]</a:t>
                    </a:fld>
                    <a:endParaRPr lang="en-US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E01A-6E4F-AE87-DC61BEF9F601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fld id="{AD2BA490-9F77-4A85-B5BF-B4DEE2EBE33B}" type="VALUE">
                      <a:rPr lang="en-US" b="1">
                        <a:solidFill>
                          <a:schemeClr val="bg1"/>
                        </a:solidFill>
                      </a:rPr>
                      <a:pPr/>
                      <a:t>[VALUE]</a:t>
                    </a:fld>
                    <a:endParaRPr lang="en-US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D-E01A-6E4F-AE87-DC61BEF9F601}"/>
                </c:ext>
              </c:extLst>
            </c:dLbl>
            <c:dLbl>
              <c:idx val="11"/>
              <c:tx>
                <c:rich>
                  <a:bodyPr/>
                  <a:lstStyle/>
                  <a:p>
                    <a:fld id="{A6597322-A708-4C1E-99F8-C23A62D1F7D1}" type="VALUE">
                      <a:rPr lang="en-US" b="1">
                        <a:solidFill>
                          <a:schemeClr val="bg1"/>
                        </a:solidFill>
                      </a:rPr>
                      <a:pPr/>
                      <a:t>[VALUE]</a:t>
                    </a:fld>
                    <a:endParaRPr lang="en-US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1-E01A-6E4F-AE87-DC61BEF9F601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Sheet1!$A$2:$A$11</c:f>
              <c:strCache>
                <c:ptCount val="10"/>
                <c:pt idx="0">
                  <c:v>GER*</c:v>
                </c:pt>
                <c:pt idx="1">
                  <c:v>UK*</c:v>
                </c:pt>
                <c:pt idx="2">
                  <c:v>CAN*</c:v>
                </c:pt>
                <c:pt idx="3">
                  <c:v>NETH*</c:v>
                </c:pt>
                <c:pt idx="4">
                  <c:v>US</c:v>
                </c:pt>
                <c:pt idx="5">
                  <c:v>NZ</c:v>
                </c:pt>
                <c:pt idx="6">
                  <c:v>SWE</c:v>
                </c:pt>
                <c:pt idx="7">
                  <c:v>AUS</c:v>
                </c:pt>
                <c:pt idx="8">
                  <c:v>FRA*</c:v>
                </c:pt>
                <c:pt idx="9">
                  <c:v>SWIZ*</c:v>
                </c:pt>
              </c:strCache>
            </c:strRef>
          </c:cat>
          <c:val>
            <c:numRef>
              <c:f>Sheet1!$B$2:$B$11</c:f>
              <c:numCache>
                <c:formatCode>0%</c:formatCode>
                <c:ptCount val="10"/>
                <c:pt idx="0">
                  <c:v>8.3000000000000004E-2</c:v>
                </c:pt>
                <c:pt idx="1">
                  <c:v>0.1076</c:v>
                </c:pt>
                <c:pt idx="2">
                  <c:v>0.12870000000000001</c:v>
                </c:pt>
                <c:pt idx="3">
                  <c:v>0.1371</c:v>
                </c:pt>
                <c:pt idx="4">
                  <c:v>0.18590000000000001</c:v>
                </c:pt>
                <c:pt idx="5">
                  <c:v>0.1923</c:v>
                </c:pt>
                <c:pt idx="6">
                  <c:v>0.19719999999999999</c:v>
                </c:pt>
                <c:pt idx="7">
                  <c:v>0.19950000000000001</c:v>
                </c:pt>
                <c:pt idx="8">
                  <c:v>0.23300000000000001</c:v>
                </c:pt>
                <c:pt idx="9">
                  <c:v>0.32879999999999998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E01A-6E4F-AE87-DC61BEF9F601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4"/>
        <c:axId val="1666536176"/>
        <c:axId val="1666457536"/>
      </c:barChart>
      <c:catAx>
        <c:axId val="16665361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66457536"/>
        <c:crosses val="autoZero"/>
        <c:auto val="1"/>
        <c:lblAlgn val="ctr"/>
        <c:lblOffset val="100"/>
        <c:noMultiLvlLbl val="0"/>
      </c:catAx>
      <c:valAx>
        <c:axId val="1666457536"/>
        <c:scaling>
          <c:orientation val="minMax"/>
        </c:scaling>
        <c:delete val="1"/>
        <c:axPos val="l"/>
        <c:numFmt formatCode="0%" sourceLinked="1"/>
        <c:majorTickMark val="out"/>
        <c:minorTickMark val="none"/>
        <c:tickLblPos val="nextTo"/>
        <c:crossAx val="1666536176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340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671"/>
            <a:ext cx="3037840" cy="46340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772671"/>
            <a:ext cx="3037840" cy="46340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2E6626-612B-455B-9FD1-DD7A1306BEA5}" type="slidenum">
              <a:rPr lang="en-US" smtClean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340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6AF209-B9D8-5A44-A745-F19C0FB259FD}" type="datetimeFigureOut">
              <a:rPr lang="en-US" smtClean="0">
                <a:latin typeface="Arial" panose="020B0604020202020204" pitchFamily="34" charset="0"/>
              </a:rPr>
              <a:t>8/11/2023</a:t>
            </a:fld>
            <a:endParaRPr 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75512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180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180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Arial" panose="020B0604020202020204" pitchFamily="34" charset="0"/>
              </a:defRPr>
            </a:lvl1pPr>
          </a:lstStyle>
          <a:p>
            <a:fld id="{03A1D146-B4E0-1741-B9EE-9789392EFCC4}" type="datetimeFigureOut">
              <a:rPr lang="en-US" smtClean="0"/>
              <a:pPr/>
              <a:t>8/11/2023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5388" y="692150"/>
            <a:ext cx="46196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387138"/>
            <a:ext cx="5608320" cy="415623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8"/>
            <a:ext cx="3037840" cy="46180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772668"/>
            <a:ext cx="3037840" cy="46180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Arial" panose="020B0604020202020204" pitchFamily="34" charset="0"/>
              </a:defRPr>
            </a:lvl1pPr>
          </a:lstStyle>
          <a:p>
            <a:fld id="{97863621-2E60-B848-8968-B0341E26A31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0024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09585" rtl="0" eaLnBrk="1" latinLnBrk="0" hangingPunct="1">
      <a:defRPr sz="16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609585" algn="l" defTabSz="609585" rtl="0" eaLnBrk="1" latinLnBrk="0" hangingPunct="1">
      <a:defRPr sz="16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1219170" algn="l" defTabSz="609585" rtl="0" eaLnBrk="1" latinLnBrk="0" hangingPunct="1">
      <a:defRPr sz="16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828754" algn="l" defTabSz="609585" rtl="0" eaLnBrk="1" latinLnBrk="0" hangingPunct="1">
      <a:defRPr sz="16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2438339" algn="l" defTabSz="609585" rtl="0" eaLnBrk="1" latinLnBrk="0" hangingPunct="1">
      <a:defRPr sz="16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3047924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26099/t0y2-6k44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512A7DB-00AA-4B45-A271-52E23B3215EA}"/>
              </a:ext>
            </a:extLst>
          </p:cNvPr>
          <p:cNvSpPr/>
          <p:nvPr userDrawn="1"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b="0" i="0" dirty="0">
              <a:latin typeface="Arial" panose="020B0604020202020204" pitchFamily="34" charset="0"/>
            </a:endParaRPr>
          </a:p>
        </p:txBody>
      </p:sp>
      <p:sp>
        <p:nvSpPr>
          <p:cNvPr id="3" name="Chart Placeholder 5">
            <a:extLst>
              <a:ext uri="{FF2B5EF4-FFF2-40B4-BE49-F238E27FC236}">
                <a16:creationId xmlns:a16="http://schemas.microsoft.com/office/drawing/2014/main" id="{1F9C27C3-804C-4F38-AD87-255F226C5766}"/>
              </a:ext>
            </a:extLst>
          </p:cNvPr>
          <p:cNvSpPr>
            <a:spLocks noGrp="1"/>
          </p:cNvSpPr>
          <p:nvPr>
            <p:ph type="chart" sz="quarter" idx="19"/>
          </p:nvPr>
        </p:nvSpPr>
        <p:spPr>
          <a:xfrm>
            <a:off x="71501" y="1259840"/>
            <a:ext cx="9000999" cy="4058649"/>
          </a:xfrm>
        </p:spPr>
        <p:txBody>
          <a:bodyPr>
            <a:normAutofit/>
          </a:bodyPr>
          <a:lstStyle>
            <a:lvl1pPr marL="0" indent="0">
              <a:buNone/>
              <a:defRPr sz="1300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BD3C9A03-64C1-41D8-AFC4-5DC62ED49E9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501" y="5697252"/>
            <a:ext cx="9001063" cy="495834"/>
          </a:xfrm>
        </p:spPr>
        <p:txBody>
          <a:bodyPr anchor="b" anchorCtr="0">
            <a:noAutofit/>
          </a:bodyPr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  <a:defRPr lang="en-US" sz="800" b="0" i="0" spc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71446" indent="0">
              <a:buNone/>
              <a:defRPr sz="900">
                <a:solidFill>
                  <a:schemeClr val="tx1"/>
                </a:solidFill>
              </a:defRPr>
            </a:lvl2pPr>
            <a:lvl3pPr marL="344479" indent="0">
              <a:buNone/>
              <a:defRPr sz="900">
                <a:solidFill>
                  <a:schemeClr val="tx1"/>
                </a:solidFill>
              </a:defRPr>
            </a:lvl3pPr>
            <a:lvl4pPr marL="515925" indent="0">
              <a:buNone/>
              <a:defRPr sz="900">
                <a:solidFill>
                  <a:schemeClr val="tx1"/>
                </a:solidFill>
              </a:defRPr>
            </a:lvl4pPr>
            <a:lvl5pPr marL="687371" indent="0">
              <a:buNone/>
              <a:defRPr sz="900">
                <a:solidFill>
                  <a:schemeClr val="tx1"/>
                </a:solidFill>
              </a:defRPr>
            </a:lvl5pPr>
          </a:lstStyle>
          <a:p>
            <a:pPr lvl="0"/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CB0B400-8AFB-49B4-BCDB-EFB0F1BDF25A}"/>
              </a:ext>
            </a:extLst>
          </p:cNvPr>
          <p:cNvCxnSpPr>
            <a:cxnSpLocks/>
          </p:cNvCxnSpPr>
          <p:nvPr userDrawn="1"/>
        </p:nvCxnSpPr>
        <p:spPr>
          <a:xfrm flipH="1">
            <a:off x="71501" y="6309320"/>
            <a:ext cx="9000999" cy="0"/>
          </a:xfrm>
          <a:prstGeom prst="line">
            <a:avLst/>
          </a:prstGeom>
          <a:ln>
            <a:solidFill>
              <a:srgbClr val="ABAB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3">
            <a:extLst>
              <a:ext uri="{FF2B5EF4-FFF2-40B4-BE49-F238E27FC236}">
                <a16:creationId xmlns:a16="http://schemas.microsoft.com/office/drawing/2014/main" id="{211570AE-1D78-C44B-A6C4-D0975EDBC8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959" y="0"/>
            <a:ext cx="9000999" cy="822960"/>
          </a:xfr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1800" b="0" i="0" spc="0">
                <a:solidFill>
                  <a:schemeClr val="bg1"/>
                </a:solidFill>
                <a:latin typeface="Georgia" panose="02040502050405020303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3AB1ABF-C674-D0A5-F5AB-500A875A111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39" t="9092" r="7027" b="31817"/>
          <a:stretch/>
        </p:blipFill>
        <p:spPr>
          <a:xfrm>
            <a:off x="7751476" y="6394514"/>
            <a:ext cx="1321024" cy="418861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124FA92-CBAB-EAD0-4152-9DB1DD76FC78}"/>
              </a:ext>
            </a:extLst>
          </p:cNvPr>
          <p:cNvSpPr txBox="1"/>
          <p:nvPr userDrawn="1"/>
        </p:nvSpPr>
        <p:spPr>
          <a:xfrm>
            <a:off x="71499" y="6394513"/>
            <a:ext cx="6628559" cy="418861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marL="0" marR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0" i="0" dirty="0">
                <a:latin typeface="Arial" panose="020B0604020202020204" pitchFamily="34" charset="0"/>
                <a:cs typeface="Arial" panose="020B0604020202020204" pitchFamily="34" charset="0"/>
              </a:rPr>
              <a:t>Source: Evan D. Gumas et al., </a:t>
            </a:r>
            <a:r>
              <a:rPr lang="en-US" sz="800" b="0" i="1" dirty="0">
                <a:latin typeface="Arial" panose="020B0604020202020204" pitchFamily="34" charset="0"/>
                <a:cs typeface="Arial" panose="020B0604020202020204" pitchFamily="34" charset="0"/>
              </a:rPr>
              <a:t>Overworked and Undervalued: Unmasking Primary Care Physicians' Dissatisfaction in 10 High-Income Countries: Findings from the 2022 International Health Policy Survey </a:t>
            </a:r>
            <a:r>
              <a:rPr lang="en-US" sz="800" b="0" i="0" dirty="0">
                <a:latin typeface="Arial" panose="020B0604020202020204" pitchFamily="34" charset="0"/>
                <a:cs typeface="Arial" panose="020B0604020202020204" pitchFamily="34" charset="0"/>
              </a:rPr>
              <a:t>(Commonwealth Fund, Aug. 2023). </a:t>
            </a:r>
            <a:r>
              <a:rPr lang="en-US" sz="800" b="0" i="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https://doi.org/10.26099/t0y2-6k44</a:t>
            </a:r>
            <a:endParaRPr lang="en-US" sz="800" b="0" i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23A1F87-15A7-E3F7-A324-65A790A06716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1438" y="950408"/>
            <a:ext cx="8961120" cy="251315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1100" b="0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28584" indent="0">
              <a:buNone/>
              <a:defRPr/>
            </a:lvl2pPr>
            <a:lvl3pPr marL="258359" indent="0">
              <a:buNone/>
              <a:defRPr/>
            </a:lvl3pPr>
            <a:lvl4pPr marL="386943" indent="0">
              <a:buNone/>
              <a:defRPr/>
            </a:lvl4pPr>
            <a:lvl5pPr marL="515528" indent="0">
              <a:buNone/>
              <a:defRPr/>
            </a:lvl5pPr>
          </a:lstStyle>
          <a:p>
            <a:pPr lvl="0"/>
            <a:r>
              <a:rPr lang="en-US" dirty="0"/>
              <a:t>Axis Title</a:t>
            </a:r>
          </a:p>
        </p:txBody>
      </p:sp>
    </p:spTree>
    <p:extLst>
      <p:ext uri="{BB962C8B-B14F-4D97-AF65-F5344CB8AC3E}">
        <p14:creationId xmlns:p14="http://schemas.microsoft.com/office/powerpoint/2010/main" val="3924335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48582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219201"/>
            <a:ext cx="7772400" cy="462756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21200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3" r:id="rId1"/>
    <p:sldLayoutId id="2147483862" r:id="rId2"/>
  </p:sldLayoutIdLst>
  <p:txStyles>
    <p:titleStyle>
      <a:lvl1pPr algn="ctr" defTabSz="914378" rtl="0" eaLnBrk="1" latinLnBrk="0" hangingPunct="1">
        <a:lnSpc>
          <a:spcPct val="86000"/>
        </a:lnSpc>
        <a:spcBef>
          <a:spcPct val="0"/>
        </a:spcBef>
        <a:buNone/>
        <a:defRPr sz="2100" kern="800" spc="-40">
          <a:solidFill>
            <a:schemeClr val="tx1"/>
          </a:solidFill>
          <a:latin typeface="Georgia" panose="02040502050405020303" pitchFamily="18" charset="0"/>
          <a:ea typeface="+mj-ea"/>
          <a:cs typeface="+mj-cs"/>
        </a:defRPr>
      </a:lvl1pPr>
    </p:titleStyle>
    <p:bodyStyle>
      <a:lvl1pPr marL="171446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500" b="0" i="0" kern="800" spc="-1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344480" indent="-173034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b="0" i="0" kern="8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515925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200" b="0" i="0" kern="8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687371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b="0" i="0" kern="8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858817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1200" b="0" i="0" kern="8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537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5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8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2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Chart Placeholder 5">
            <a:extLst>
              <a:ext uri="{FF2B5EF4-FFF2-40B4-BE49-F238E27FC236}">
                <a16:creationId xmlns:a16="http://schemas.microsoft.com/office/drawing/2014/main" id="{1F449614-D561-6B4C-9347-5A1F076B5A0C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1355392131"/>
              </p:ext>
            </p:extLst>
          </p:nvPr>
        </p:nvGraphicFramePr>
        <p:xfrm>
          <a:off x="71438" y="1260475"/>
          <a:ext cx="9001125" cy="4057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97AB39-EBAC-BB4E-855E-9F546022EA15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501" y="5697252"/>
            <a:ext cx="9001063" cy="495834"/>
          </a:xfrm>
        </p:spPr>
        <p:txBody>
          <a:bodyPr/>
          <a:lstStyle/>
          <a:p>
            <a:r>
              <a:rPr lang="en-US" dirty="0"/>
              <a:t>* Statistically significant difference compared to US or comparator bar at p&lt;.05 level.</a:t>
            </a:r>
          </a:p>
          <a:p>
            <a:r>
              <a:rPr lang="en-US" dirty="0"/>
              <a:t>Note: Satisfaction with overall medical practice includes respondents who reported they were “extremely” or “very” satisfied with at least one of the following aspects of practicing primary care: income from medical practice, time spent with each patient, daily workload, time spent on administrative work, or work–life balance.</a:t>
            </a:r>
          </a:p>
          <a:p>
            <a:r>
              <a:rPr lang="en-US" dirty="0"/>
              <a:t>Data: 2022 Commonwealth Fund International Health Policy Survey.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F865F3D-ABB0-9F45-98FD-D3809E5842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959" y="0"/>
            <a:ext cx="9000999" cy="822960"/>
          </a:xfrm>
        </p:spPr>
        <p:txBody>
          <a:bodyPr>
            <a:normAutofit/>
          </a:bodyPr>
          <a:lstStyle/>
          <a:p>
            <a:r>
              <a:rPr lang="en-US" sz="1600" spc="-50" dirty="0"/>
              <a:t>Less than half of primary care physicians in most countries were satisfied overall with their medical practices — only Sweden, France, and Switzerland reported higher levels of satisfaction.</a:t>
            </a:r>
          </a:p>
        </p:txBody>
      </p:sp>
      <p:sp>
        <p:nvSpPr>
          <p:cNvPr id="14" name="Text Placeholder 4">
            <a:extLst>
              <a:ext uri="{FF2B5EF4-FFF2-40B4-BE49-F238E27FC236}">
                <a16:creationId xmlns:a16="http://schemas.microsoft.com/office/drawing/2014/main" id="{9978C020-96FB-26D2-8742-19930599F036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71438" y="950408"/>
            <a:ext cx="8961120" cy="251315"/>
          </a:xfrm>
        </p:spPr>
        <p:txBody>
          <a:bodyPr>
            <a:normAutofit/>
          </a:bodyPr>
          <a:lstStyle/>
          <a:p>
            <a:r>
              <a:rPr lang="en-US" dirty="0"/>
              <a:t>Percentage of physicians who said they were “extremely” or “very” satisfied with their overall medical practice </a:t>
            </a:r>
          </a:p>
        </p:txBody>
      </p:sp>
    </p:spTree>
    <p:extLst>
      <p:ext uri="{BB962C8B-B14F-4D97-AF65-F5344CB8AC3E}">
        <p14:creationId xmlns:p14="http://schemas.microsoft.com/office/powerpoint/2010/main" val="20477906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Chart Placeholder 5">
            <a:extLst>
              <a:ext uri="{FF2B5EF4-FFF2-40B4-BE49-F238E27FC236}">
                <a16:creationId xmlns:a16="http://schemas.microsoft.com/office/drawing/2014/main" id="{D33EACFF-F270-0454-A680-73570C14485F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1418455100"/>
              </p:ext>
            </p:extLst>
          </p:nvPr>
        </p:nvGraphicFramePr>
        <p:xfrm>
          <a:off x="71438" y="1260475"/>
          <a:ext cx="9001125" cy="4057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97AB39-EBAC-BB4E-855E-9F546022EA15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501" y="5697252"/>
            <a:ext cx="9001063" cy="495834"/>
          </a:xfrm>
        </p:spPr>
        <p:txBody>
          <a:bodyPr/>
          <a:lstStyle/>
          <a:p>
            <a:r>
              <a:rPr lang="en-US" dirty="0"/>
              <a:t>* Statistically significant difference compared to US or comparator bar at p&lt;.05 level.</a:t>
            </a:r>
          </a:p>
          <a:p>
            <a:r>
              <a:rPr lang="en-US" dirty="0"/>
              <a:t>^ Satisfaction with overall medical practice includes respondents who reported they were “extremely” or “very” satisfied with at least one of the following aspects of practicing primary care: income from medical practice, time spent with each patient, daily workload, time spent on administrative work, or work–life balance.</a:t>
            </a:r>
          </a:p>
          <a:p>
            <a:r>
              <a:rPr lang="en-US" dirty="0"/>
              <a:t>Data: 2022 Commonwealth Fund International Health Policy Survey.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F865F3D-ABB0-9F45-98FD-D3809E5842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959" y="0"/>
            <a:ext cx="9000999" cy="822960"/>
          </a:xfrm>
        </p:spPr>
        <p:txBody>
          <a:bodyPr>
            <a:normAutofit/>
          </a:bodyPr>
          <a:lstStyle/>
          <a:p>
            <a:r>
              <a:rPr lang="en-US" sz="1600" spc="-50" dirty="0"/>
              <a:t>Even among primary care physicians who expressed satisfaction, more than a third of physicians in half </a:t>
            </a:r>
            <a:br>
              <a:rPr lang="en-US" sz="1600" spc="-50" dirty="0"/>
            </a:br>
            <a:r>
              <a:rPr lang="en-US" sz="1600" spc="-50" dirty="0"/>
              <a:t>the countries reported the quality of care they provide has worsened since the COVID-19 pandemic.</a:t>
            </a:r>
          </a:p>
        </p:txBody>
      </p:sp>
      <p:sp>
        <p:nvSpPr>
          <p:cNvPr id="14" name="Text Placeholder 4">
            <a:extLst>
              <a:ext uri="{FF2B5EF4-FFF2-40B4-BE49-F238E27FC236}">
                <a16:creationId xmlns:a16="http://schemas.microsoft.com/office/drawing/2014/main" id="{9978C020-96FB-26D2-8742-19930599F036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71438" y="950408"/>
            <a:ext cx="8961120" cy="251315"/>
          </a:xfrm>
        </p:spPr>
        <p:txBody>
          <a:bodyPr>
            <a:normAutofit/>
          </a:bodyPr>
          <a:lstStyle/>
          <a:p>
            <a:r>
              <a:rPr lang="en-US" dirty="0"/>
              <a:t>Percentage of satisfied physicians^ who said the quality of care they provide has worsened “somewhat” or “a lot”</a:t>
            </a:r>
          </a:p>
        </p:txBody>
      </p:sp>
    </p:spTree>
    <p:extLst>
      <p:ext uri="{BB962C8B-B14F-4D97-AF65-F5344CB8AC3E}">
        <p14:creationId xmlns:p14="http://schemas.microsoft.com/office/powerpoint/2010/main" val="19394141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97AB39-EBAC-BB4E-855E-9F546022EA15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501" y="5697252"/>
            <a:ext cx="9001063" cy="495834"/>
          </a:xfrm>
        </p:spPr>
        <p:txBody>
          <a:bodyPr/>
          <a:lstStyle/>
          <a:p>
            <a:r>
              <a:rPr lang="en-US" dirty="0"/>
              <a:t>* Statistically significant difference compared to US or comparator bar at p&lt;.05 level.</a:t>
            </a:r>
          </a:p>
          <a:p>
            <a:r>
              <a:rPr lang="en-US" dirty="0"/>
              <a:t>Data: 2022 Commonwealth Fund International Health Policy Survey.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F865F3D-ABB0-9F45-98FD-D3809E5842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959" y="0"/>
            <a:ext cx="9000999" cy="822960"/>
          </a:xfrm>
        </p:spPr>
        <p:txBody>
          <a:bodyPr>
            <a:normAutofit/>
          </a:bodyPr>
          <a:lstStyle/>
          <a:p>
            <a:r>
              <a:rPr lang="en-US" sz="1600" spc="-50" dirty="0"/>
              <a:t>Less than half of primary care physicians in all countries were satisfied with their income.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EF7A350C-809F-16E1-9138-9A09F15971A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r>
              <a:rPr lang="en-US" sz="1100" i="1" dirty="0">
                <a:solidFill>
                  <a:srgbClr val="1A1A1A"/>
                </a:solidFill>
                <a:latin typeface="Arial" panose="020B0604020202020204"/>
              </a:rPr>
              <a:t>Percentage of physicians who said they were “extremely” or “very” satisfied with income from their medical practice</a:t>
            </a:r>
          </a:p>
        </p:txBody>
      </p:sp>
      <p:graphicFrame>
        <p:nvGraphicFramePr>
          <p:cNvPr id="22" name="Chart Placeholder 5">
            <a:extLst>
              <a:ext uri="{FF2B5EF4-FFF2-40B4-BE49-F238E27FC236}">
                <a16:creationId xmlns:a16="http://schemas.microsoft.com/office/drawing/2014/main" id="{114A121B-660A-8787-C385-F88E9CCC1E8F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2408665410"/>
              </p:ext>
            </p:extLst>
          </p:nvPr>
        </p:nvGraphicFramePr>
        <p:xfrm>
          <a:off x="71438" y="1260475"/>
          <a:ext cx="9001125" cy="4057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630644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97AB39-EBAC-BB4E-855E-9F546022EA15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501" y="5697252"/>
            <a:ext cx="9001063" cy="495834"/>
          </a:xfrm>
        </p:spPr>
        <p:txBody>
          <a:bodyPr/>
          <a:lstStyle/>
          <a:p>
            <a:r>
              <a:rPr lang="en-US" dirty="0"/>
              <a:t>* Statistically significant difference compared to US or comparator bar at p&lt;.05 level.</a:t>
            </a:r>
          </a:p>
          <a:p>
            <a:r>
              <a:rPr lang="en-US" dirty="0"/>
              <a:t>Data: 2022 Commonwealth Fund International Health Policy Survey.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F865F3D-ABB0-9F45-98FD-D3809E5842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959" y="0"/>
            <a:ext cx="9000999" cy="822960"/>
          </a:xfrm>
        </p:spPr>
        <p:txBody>
          <a:bodyPr>
            <a:normAutofit/>
          </a:bodyPr>
          <a:lstStyle/>
          <a:p>
            <a:r>
              <a:rPr lang="en-US" sz="1600" spc="-50" dirty="0"/>
              <a:t>In every country, less than a third of primary care physicians were satisfied with the amount of time they spent with each patient, with rates lower than 1 in 10 in Sweden, Germany, and the U.K.</a:t>
            </a:r>
          </a:p>
        </p:txBody>
      </p:sp>
      <p:sp>
        <p:nvSpPr>
          <p:cNvPr id="14" name="Text Placeholder 4">
            <a:extLst>
              <a:ext uri="{FF2B5EF4-FFF2-40B4-BE49-F238E27FC236}">
                <a16:creationId xmlns:a16="http://schemas.microsoft.com/office/drawing/2014/main" id="{9978C020-96FB-26D2-8742-19930599F036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71438" y="950913"/>
            <a:ext cx="8961437" cy="250825"/>
          </a:xfrm>
        </p:spPr>
        <p:txBody>
          <a:bodyPr>
            <a:normAutofit/>
          </a:bodyPr>
          <a:lstStyle/>
          <a:p>
            <a:pPr>
              <a:buClr>
                <a:srgbClr val="115479"/>
              </a:buClr>
              <a:defRPr/>
            </a:pPr>
            <a:r>
              <a:rPr lang="en-US" sz="1100" i="1" dirty="0">
                <a:solidFill>
                  <a:srgbClr val="1A1A1A"/>
                </a:solidFill>
                <a:latin typeface="Arial" panose="020B0604020202020204"/>
              </a:rPr>
              <a:t>Percentage of physicians who said they were “extremely” or “very” satisfied  with the amount of time they spent with each patient</a:t>
            </a:r>
          </a:p>
        </p:txBody>
      </p:sp>
      <p:graphicFrame>
        <p:nvGraphicFramePr>
          <p:cNvPr id="19" name="Chart Placeholder 5">
            <a:extLst>
              <a:ext uri="{FF2B5EF4-FFF2-40B4-BE49-F238E27FC236}">
                <a16:creationId xmlns:a16="http://schemas.microsoft.com/office/drawing/2014/main" id="{56A33447-E50A-2FD8-065A-1DA40F950FFF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1835112335"/>
              </p:ext>
            </p:extLst>
          </p:nvPr>
        </p:nvGraphicFramePr>
        <p:xfrm>
          <a:off x="71438" y="1260475"/>
          <a:ext cx="9001125" cy="4057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333452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97AB39-EBAC-BB4E-855E-9F546022EA15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501" y="5697252"/>
            <a:ext cx="9001063" cy="495834"/>
          </a:xfrm>
        </p:spPr>
        <p:txBody>
          <a:bodyPr/>
          <a:lstStyle/>
          <a:p>
            <a:r>
              <a:rPr lang="en-US" dirty="0"/>
              <a:t>* Statistically significant difference compared to US or comparator bar at p&lt;.05 level.</a:t>
            </a:r>
          </a:p>
          <a:p>
            <a:r>
              <a:rPr lang="en-US" dirty="0"/>
              <a:t>Data: 2022 Commonwealth Fund International Health Policy Survey.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F865F3D-ABB0-9F45-98FD-D3809E5842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959" y="0"/>
            <a:ext cx="9000999" cy="822960"/>
          </a:xfrm>
        </p:spPr>
        <p:txBody>
          <a:bodyPr>
            <a:normAutofit/>
          </a:bodyPr>
          <a:lstStyle/>
          <a:p>
            <a:r>
              <a:rPr lang="en-US" sz="1600" spc="-50" dirty="0"/>
              <a:t>Except for Switzerland, less than 2 in 10 primary care physicians were satisfied with their daily workload.</a:t>
            </a:r>
          </a:p>
        </p:txBody>
      </p:sp>
      <p:sp>
        <p:nvSpPr>
          <p:cNvPr id="14" name="Text Placeholder 4">
            <a:extLst>
              <a:ext uri="{FF2B5EF4-FFF2-40B4-BE49-F238E27FC236}">
                <a16:creationId xmlns:a16="http://schemas.microsoft.com/office/drawing/2014/main" id="{9978C020-96FB-26D2-8742-19930599F036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71438" y="950913"/>
            <a:ext cx="8961437" cy="250825"/>
          </a:xfrm>
        </p:spPr>
        <p:txBody>
          <a:bodyPr>
            <a:normAutofit/>
          </a:bodyPr>
          <a:lstStyle/>
          <a:p>
            <a:r>
              <a:rPr lang="en-US" sz="1100" i="1" dirty="0">
                <a:solidFill>
                  <a:srgbClr val="1A1A1A"/>
                </a:solidFill>
                <a:latin typeface="Arial" panose="020B0604020202020204"/>
              </a:rPr>
              <a:t>Percentage of physicians who said they were “extremely” or “very” satisfied with their daily workload</a:t>
            </a:r>
          </a:p>
        </p:txBody>
      </p:sp>
      <p:graphicFrame>
        <p:nvGraphicFramePr>
          <p:cNvPr id="18" name="Chart Placeholder 5">
            <a:extLst>
              <a:ext uri="{FF2B5EF4-FFF2-40B4-BE49-F238E27FC236}">
                <a16:creationId xmlns:a16="http://schemas.microsoft.com/office/drawing/2014/main" id="{D9C76E57-1ECB-89F8-082F-497D096D3545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3225157363"/>
              </p:ext>
            </p:extLst>
          </p:nvPr>
        </p:nvGraphicFramePr>
        <p:xfrm>
          <a:off x="71438" y="1260475"/>
          <a:ext cx="9001125" cy="4057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439729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Chart Placeholder 5">
            <a:extLst>
              <a:ext uri="{FF2B5EF4-FFF2-40B4-BE49-F238E27FC236}">
                <a16:creationId xmlns:a16="http://schemas.microsoft.com/office/drawing/2014/main" id="{0713FD09-5D45-73CB-E806-40E73033D479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1810126473"/>
              </p:ext>
            </p:extLst>
          </p:nvPr>
        </p:nvGraphicFramePr>
        <p:xfrm>
          <a:off x="71438" y="1260475"/>
          <a:ext cx="9001125" cy="4057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97AB39-EBAC-BB4E-855E-9F546022EA15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501" y="5697252"/>
            <a:ext cx="9001063" cy="495834"/>
          </a:xfrm>
        </p:spPr>
        <p:txBody>
          <a:bodyPr/>
          <a:lstStyle/>
          <a:p>
            <a:r>
              <a:rPr lang="en-US" dirty="0"/>
              <a:t>* Statistically significant difference compared to US or comparator bar at p&lt;.05 level.</a:t>
            </a:r>
          </a:p>
          <a:p>
            <a:r>
              <a:rPr lang="en-US" dirty="0"/>
              <a:t>Data: 2022 Commonwealth Fund International Health Policy Survey.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F865F3D-ABB0-9F45-98FD-D3809E5842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959" y="0"/>
            <a:ext cx="9000999" cy="822960"/>
          </a:xfrm>
        </p:spPr>
        <p:txBody>
          <a:bodyPr>
            <a:normAutofit/>
          </a:bodyPr>
          <a:lstStyle/>
          <a:p>
            <a:r>
              <a:rPr lang="en-US" sz="1600" spc="-50" dirty="0"/>
              <a:t>More than 9 in 10 primary care physicians felt they spent too much time on administrative work. </a:t>
            </a:r>
          </a:p>
        </p:txBody>
      </p:sp>
      <p:sp>
        <p:nvSpPr>
          <p:cNvPr id="14" name="Text Placeholder 4">
            <a:extLst>
              <a:ext uri="{FF2B5EF4-FFF2-40B4-BE49-F238E27FC236}">
                <a16:creationId xmlns:a16="http://schemas.microsoft.com/office/drawing/2014/main" id="{9978C020-96FB-26D2-8742-19930599F036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71438" y="950408"/>
            <a:ext cx="8961120" cy="251315"/>
          </a:xfrm>
        </p:spPr>
        <p:txBody>
          <a:bodyPr>
            <a:normAutofit/>
          </a:bodyPr>
          <a:lstStyle/>
          <a:p>
            <a:r>
              <a:rPr lang="en-US" dirty="0"/>
              <a:t>Percentage of physicians who said they were not satisfied with the time spent on administrative work</a:t>
            </a:r>
          </a:p>
        </p:txBody>
      </p:sp>
    </p:spTree>
    <p:extLst>
      <p:ext uri="{BB962C8B-B14F-4D97-AF65-F5344CB8AC3E}">
        <p14:creationId xmlns:p14="http://schemas.microsoft.com/office/powerpoint/2010/main" val="23005663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Chart Placeholder 5">
            <a:extLst>
              <a:ext uri="{FF2B5EF4-FFF2-40B4-BE49-F238E27FC236}">
                <a16:creationId xmlns:a16="http://schemas.microsoft.com/office/drawing/2014/main" id="{388CE4CC-660D-BC69-203D-1CB20278D60F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3409378287"/>
              </p:ext>
            </p:extLst>
          </p:nvPr>
        </p:nvGraphicFramePr>
        <p:xfrm>
          <a:off x="71438" y="1260475"/>
          <a:ext cx="9001125" cy="4057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97AB39-EBAC-BB4E-855E-9F546022EA15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501" y="5697252"/>
            <a:ext cx="9001063" cy="495834"/>
          </a:xfrm>
        </p:spPr>
        <p:txBody>
          <a:bodyPr/>
          <a:lstStyle/>
          <a:p>
            <a:r>
              <a:rPr lang="en-US" dirty="0"/>
              <a:t>* Statistically significant difference compared to US or comparator bar at p&lt;.05 level.</a:t>
            </a:r>
          </a:p>
          <a:p>
            <a:r>
              <a:rPr lang="en-US" dirty="0"/>
              <a:t>Data: 2022 Commonwealth Fund International Health Policy Survey.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F865F3D-ABB0-9F45-98FD-D3809E5842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959" y="0"/>
            <a:ext cx="9000999" cy="822960"/>
          </a:xfrm>
        </p:spPr>
        <p:txBody>
          <a:bodyPr>
            <a:normAutofit/>
          </a:bodyPr>
          <a:lstStyle/>
          <a:p>
            <a:r>
              <a:rPr lang="en-US" sz="1600" spc="-50" dirty="0"/>
              <a:t>Less than a third of primary care physicians in every country but Switzerland were satisfied with their work–life balance.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6A3464B3-87CA-C6D8-3026-1D6EBC13D3FE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71438" y="950408"/>
            <a:ext cx="8961120" cy="251315"/>
          </a:xfrm>
        </p:spPr>
        <p:txBody>
          <a:bodyPr/>
          <a:lstStyle/>
          <a:p>
            <a:r>
              <a:rPr lang="en-US" dirty="0"/>
              <a:t>Percentage of physicians who said they were “extremely” or “very” satisfied with their work–life balance</a:t>
            </a:r>
          </a:p>
        </p:txBody>
      </p:sp>
    </p:spTree>
    <p:extLst>
      <p:ext uri="{BB962C8B-B14F-4D97-AF65-F5344CB8AC3E}">
        <p14:creationId xmlns:p14="http://schemas.microsoft.com/office/powerpoint/2010/main" val="48812653"/>
      </p:ext>
    </p:extLst>
  </p:cSld>
  <p:clrMapOvr>
    <a:masterClrMapping/>
  </p:clrMapOvr>
</p:sld>
</file>

<file path=ppt/theme/theme1.xml><?xml version="1.0" encoding="utf-8"?>
<a:theme xmlns:a="http://schemas.openxmlformats.org/drawingml/2006/main" name="CMWF_2021">
  <a:themeElements>
    <a:clrScheme name="Custom 1">
      <a:dk1>
        <a:srgbClr val="1A1A1A"/>
      </a:dk1>
      <a:lt1>
        <a:srgbClr val="FFFFFF"/>
      </a:lt1>
      <a:dk2>
        <a:srgbClr val="142B41"/>
      </a:dk2>
      <a:lt2>
        <a:srgbClr val="65A591"/>
      </a:lt2>
      <a:accent1>
        <a:srgbClr val="115479"/>
      </a:accent1>
      <a:accent2>
        <a:srgbClr val="F08661"/>
      </a:accent2>
      <a:accent3>
        <a:srgbClr val="3F6777"/>
      </a:accent3>
      <a:accent4>
        <a:srgbClr val="D3AC4C"/>
      </a:accent4>
      <a:accent5>
        <a:srgbClr val="495149"/>
      </a:accent5>
      <a:accent6>
        <a:srgbClr val="417693"/>
      </a:accent6>
      <a:hlink>
        <a:srgbClr val="65A591"/>
      </a:hlink>
      <a:folHlink>
        <a:srgbClr val="92979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MWF_2021" id="{505D4FC0-6E75-AF4D-B6A6-2225671E4A5A}" vid="{D0BAFC9D-F98E-D747-9BCA-EFB6D5B2F65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d0705cf-2316-48c0-96f8-e5d689de0d99" xsi:nil="true"/>
    <lcf76f155ced4ddcb4097134ff3c332f xmlns="29e91428-62e1-404e-8dba-d479e0ef01ba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DB2CA38FBBC1428DB187BDD036B8B1" ma:contentTypeVersion="17" ma:contentTypeDescription="Create a new document." ma:contentTypeScope="" ma:versionID="a3a77cbef0b4d61936878d2bb669fbf7">
  <xsd:schema xmlns:xsd="http://www.w3.org/2001/XMLSchema" xmlns:xs="http://www.w3.org/2001/XMLSchema" xmlns:p="http://schemas.microsoft.com/office/2006/metadata/properties" xmlns:ns2="29e91428-62e1-404e-8dba-d479e0ef01ba" xmlns:ns3="fd0705cf-2316-48c0-96f8-e5d689de0d99" targetNamespace="http://schemas.microsoft.com/office/2006/metadata/properties" ma:root="true" ma:fieldsID="92f5612ed6901af0ca7ab763d9cfcc78" ns2:_="" ns3:_="">
    <xsd:import namespace="29e91428-62e1-404e-8dba-d479e0ef01ba"/>
    <xsd:import namespace="fd0705cf-2316-48c0-96f8-e5d689de0d9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e91428-62e1-404e-8dba-d479e0ef01b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08d887b3-530c-4858-8ab3-c8c35b27a87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0705cf-2316-48c0-96f8-e5d689de0d99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d85029d7-7210-4f8d-9630-374c583c2703}" ma:internalName="TaxCatchAll" ma:showField="CatchAllData" ma:web="fd0705cf-2316-48c0-96f8-e5d689de0d9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92B60CF-40F9-4360-8516-8A258CFA1767}">
  <ds:schemaRefs>
    <ds:schemaRef ds:uri="29e91428-62e1-404e-8dba-d479e0ef01ba"/>
    <ds:schemaRef ds:uri="http://www.w3.org/XML/1998/namespace"/>
    <ds:schemaRef ds:uri="http://schemas.microsoft.com/office/2006/documentManagement/types"/>
    <ds:schemaRef ds:uri="http://purl.org/dc/elements/1.1/"/>
    <ds:schemaRef ds:uri="http://purl.org/dc/dcmitype/"/>
    <ds:schemaRef ds:uri="http://purl.org/dc/terms/"/>
    <ds:schemaRef ds:uri="fd0705cf-2316-48c0-96f8-e5d689de0d99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656D606A-5906-44A9-BE9D-39E9B00A3A3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9e91428-62e1-404e-8dba-d479e0ef01ba"/>
    <ds:schemaRef ds:uri="fd0705cf-2316-48c0-96f8-e5d689de0d9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42938EF-51BD-4AC1-96A4-8B2A1939C19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CMWF_Template_Apr2017</Template>
  <TotalTime>5121</TotalTime>
  <Words>664</Words>
  <Application>Microsoft Office PowerPoint</Application>
  <PresentationFormat>On-screen Show (4:3)</PresentationFormat>
  <Paragraphs>65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Georgia</vt:lpstr>
      <vt:lpstr>CMWF_2021</vt:lpstr>
      <vt:lpstr>Less than half of primary care physicians in most countries were satisfied overall with their medical practices — only Sweden, France, and Switzerland reported higher levels of satisfaction.</vt:lpstr>
      <vt:lpstr>Even among primary care physicians who expressed satisfaction, more than a third of physicians in half  the countries reported the quality of care they provide has worsened since the COVID-19 pandemic.</vt:lpstr>
      <vt:lpstr>Less than half of primary care physicians in all countries were satisfied with their income.</vt:lpstr>
      <vt:lpstr>In every country, less than a third of primary care physicians were satisfied with the amount of time they spent with each patient, with rates lower than 1 in 10 in Sweden, Germany, and the U.K.</vt:lpstr>
      <vt:lpstr>Except for Switzerland, less than 2 in 10 primary care physicians were satisfied with their daily workload.</vt:lpstr>
      <vt:lpstr>More than 9 in 10 primary care physicians felt they spent too much time on administrative work. </vt:lpstr>
      <vt:lpstr>Less than a third of primary care physicians in every country but Switzerland were satisfied with their work–life balance.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Exhibits — Overworked and Undervalued: Unmasking Primary Care Physicians’ Dissatisfaction in 10 High-Income Countries — Findings from the 2022 International Health Policy Survey</dc:title>
  <dc:creator>eg@cmwf.org;mg@cmwf.org;as@cmwf.org;rw@cmwf.org</dc:creator>
  <cp:lastModifiedBy>Paul Frame</cp:lastModifiedBy>
  <cp:revision>9</cp:revision>
  <cp:lastPrinted>2019-10-21T14:35:30Z</cp:lastPrinted>
  <dcterms:created xsi:type="dcterms:W3CDTF">2017-08-16T13:54:52Z</dcterms:created>
  <dcterms:modified xsi:type="dcterms:W3CDTF">2023-08-11T13:50:05Z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0x0101003ADB2CA38FBBC1428DB187BDD036B8B1</vt:lpwstr>
  </property>
  <property fmtid="{D5CDD505-2E9C-101B-9397-08002B2CF9AE}" pid="3" name="MediaServiceImageTags">
    <vt:lpwstr/>
  </property>
</Properties>
</file>