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3" r:id="rId4"/>
  </p:sldMasterIdLst>
  <p:notesMasterIdLst>
    <p:notesMasterId r:id="rId9"/>
  </p:notesMasterIdLst>
  <p:handoutMasterIdLst>
    <p:handoutMasterId r:id="rId10"/>
  </p:handoutMasterIdLst>
  <p:sldIdLst>
    <p:sldId id="265" r:id="rId5"/>
    <p:sldId id="266" r:id="rId6"/>
    <p:sldId id="262" r:id="rId7"/>
    <p:sldId id="267" r:id="rId8"/>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E0CAF8-EE4E-1962-E99A-B0922BC814E6}" name="Gretchen Jacobson" initials="GJ" userId="S::gj@cmwf.org::efdee43f-1bd1-4dd3-a09c-b4ee2bb08f7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4729D"/>
    <a:srgbClr val="4ABDBC"/>
    <a:srgbClr val="5F5A9D"/>
    <a:srgbClr val="E0E0E0"/>
    <a:srgbClr val="8ADAD2"/>
    <a:srgbClr val="9FE1DB"/>
    <a:srgbClr val="B6E8E3"/>
    <a:srgbClr val="CDEFEC"/>
    <a:srgbClr val="DFF5F3"/>
    <a:srgbClr val="EDF9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F704B0-DDED-44E2-ABAF-4E41507B3234}" v="9" dt="2023-08-29T22:36:02.9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357" autoAdjust="0"/>
  </p:normalViewPr>
  <p:slideViewPr>
    <p:cSldViewPr snapToGrid="0">
      <p:cViewPr varScale="1">
        <p:scale>
          <a:sx n="114" d="100"/>
          <a:sy n="114" d="100"/>
        </p:scale>
        <p:origin x="1524" y="102"/>
      </p:cViewPr>
      <p:guideLst>
        <p:guide orient="horz" pos="1570"/>
        <p:guide pos="2988"/>
        <p:guide orient="horz" pos="1094"/>
        <p:guide pos="249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 Wilson" userId="000f367a-3246-491c-88b4-803a33f58a8b" providerId="ADAL" clId="{012C3E84-2FCE-7045-84EC-B1D0AA0CBE45}"/>
    <pc:docChg chg="modSld">
      <pc:chgData name="Jen Wilson" userId="000f367a-3246-491c-88b4-803a33f58a8b" providerId="ADAL" clId="{012C3E84-2FCE-7045-84EC-B1D0AA0CBE45}" dt="2023-08-22T18:52:40.499" v="46" actId="692"/>
      <pc:docMkLst>
        <pc:docMk/>
      </pc:docMkLst>
      <pc:sldChg chg="modSp">
        <pc:chgData name="Jen Wilson" userId="000f367a-3246-491c-88b4-803a33f58a8b" providerId="ADAL" clId="{012C3E84-2FCE-7045-84EC-B1D0AA0CBE45}" dt="2023-08-22T18:49:51.145" v="31" actId="692"/>
        <pc:sldMkLst>
          <pc:docMk/>
          <pc:sldMk cId="211980606" sldId="265"/>
        </pc:sldMkLst>
        <pc:graphicFrameChg chg="mod">
          <ac:chgData name="Jen Wilson" userId="000f367a-3246-491c-88b4-803a33f58a8b" providerId="ADAL" clId="{012C3E84-2FCE-7045-84EC-B1D0AA0CBE45}" dt="2023-08-22T18:49:51.145" v="31" actId="692"/>
          <ac:graphicFrameMkLst>
            <pc:docMk/>
            <pc:sldMk cId="211980606" sldId="265"/>
            <ac:graphicFrameMk id="8" creationId="{F0E1EB8E-F8C0-4F4A-AFFE-2B9B92E3D0A0}"/>
          </ac:graphicFrameMkLst>
        </pc:graphicFrameChg>
      </pc:sldChg>
      <pc:sldChg chg="modSp">
        <pc:chgData name="Jen Wilson" userId="000f367a-3246-491c-88b4-803a33f58a8b" providerId="ADAL" clId="{012C3E84-2FCE-7045-84EC-B1D0AA0CBE45}" dt="2023-08-22T18:52:40.499" v="46" actId="692"/>
        <pc:sldMkLst>
          <pc:docMk/>
          <pc:sldMk cId="1759451109" sldId="266"/>
        </pc:sldMkLst>
        <pc:graphicFrameChg chg="mod">
          <ac:chgData name="Jen Wilson" userId="000f367a-3246-491c-88b4-803a33f58a8b" providerId="ADAL" clId="{012C3E84-2FCE-7045-84EC-B1D0AA0CBE45}" dt="2023-08-22T18:52:40.499" v="46" actId="692"/>
          <ac:graphicFrameMkLst>
            <pc:docMk/>
            <pc:sldMk cId="1759451109" sldId="266"/>
            <ac:graphicFrameMk id="10" creationId="{F7072A55-4129-4256-92FB-FDBFA12C1473}"/>
          </ac:graphicFrameMkLst>
        </pc:graphicFrameChg>
      </pc:sldChg>
    </pc:docChg>
  </pc:docChgLst>
  <pc:docChgLst>
    <pc:chgData name="Paul Frame" userId="ded3f5c5-00e7-408d-9358-fc292cfa5078" providerId="ADAL" clId="{E9F704B0-DDED-44E2-ABAF-4E41507B3234}"/>
    <pc:docChg chg="custSel modSld modMainMaster">
      <pc:chgData name="Paul Frame" userId="ded3f5c5-00e7-408d-9358-fc292cfa5078" providerId="ADAL" clId="{E9F704B0-DDED-44E2-ABAF-4E41507B3234}" dt="2023-08-23T21:17:57.966" v="72" actId="255"/>
      <pc:docMkLst>
        <pc:docMk/>
      </pc:docMkLst>
      <pc:sldChg chg="modSp mod modNotesTx">
        <pc:chgData name="Paul Frame" userId="ded3f5c5-00e7-408d-9358-fc292cfa5078" providerId="ADAL" clId="{E9F704B0-DDED-44E2-ABAF-4E41507B3234}" dt="2023-08-23T20:11:42.679" v="8" actId="113"/>
        <pc:sldMkLst>
          <pc:docMk/>
          <pc:sldMk cId="2688903952" sldId="262"/>
        </pc:sldMkLst>
        <pc:spChg chg="mod">
          <ac:chgData name="Paul Frame" userId="ded3f5c5-00e7-408d-9358-fc292cfa5078" providerId="ADAL" clId="{E9F704B0-DDED-44E2-ABAF-4E41507B3234}" dt="2023-08-23T15:58:46.776" v="1" actId="20577"/>
          <ac:spMkLst>
            <pc:docMk/>
            <pc:sldMk cId="2688903952" sldId="262"/>
            <ac:spMk id="18" creationId="{6BC942B6-1B38-C5E2-5981-4D34BA2E37E5}"/>
          </ac:spMkLst>
        </pc:spChg>
      </pc:sldChg>
      <pc:sldChg chg="modSp mod modNotesTx">
        <pc:chgData name="Paul Frame" userId="ded3f5c5-00e7-408d-9358-fc292cfa5078" providerId="ADAL" clId="{E9F704B0-DDED-44E2-ABAF-4E41507B3234}" dt="2023-08-23T20:11:35.481" v="6" actId="113"/>
        <pc:sldMkLst>
          <pc:docMk/>
          <pc:sldMk cId="211980606" sldId="265"/>
        </pc:sldMkLst>
        <pc:spChg chg="mod">
          <ac:chgData name="Paul Frame" userId="ded3f5c5-00e7-408d-9358-fc292cfa5078" providerId="ADAL" clId="{E9F704B0-DDED-44E2-ABAF-4E41507B3234}" dt="2023-08-23T20:10:59.040" v="5" actId="20577"/>
          <ac:spMkLst>
            <pc:docMk/>
            <pc:sldMk cId="211980606" sldId="265"/>
            <ac:spMk id="22" creationId="{A9010F7D-7803-F592-068D-12589B30AFB6}"/>
          </ac:spMkLst>
        </pc:spChg>
      </pc:sldChg>
      <pc:sldChg chg="modSp mod modNotesTx">
        <pc:chgData name="Paul Frame" userId="ded3f5c5-00e7-408d-9358-fc292cfa5078" providerId="ADAL" clId="{E9F704B0-DDED-44E2-ABAF-4E41507B3234}" dt="2023-08-23T20:20:05.887" v="57" actId="6549"/>
        <pc:sldMkLst>
          <pc:docMk/>
          <pc:sldMk cId="1759451109" sldId="266"/>
        </pc:sldMkLst>
        <pc:spChg chg="mod">
          <ac:chgData name="Paul Frame" userId="ded3f5c5-00e7-408d-9358-fc292cfa5078" providerId="ADAL" clId="{E9F704B0-DDED-44E2-ABAF-4E41507B3234}" dt="2023-08-23T20:20:05.887" v="57" actId="6549"/>
          <ac:spMkLst>
            <pc:docMk/>
            <pc:sldMk cId="1759451109" sldId="266"/>
            <ac:spMk id="18" creationId="{416D405D-DCF4-8E6D-8389-BBB942C62D9F}"/>
          </ac:spMkLst>
        </pc:spChg>
      </pc:sldChg>
      <pc:sldChg chg="modSp mod modNotesTx">
        <pc:chgData name="Paul Frame" userId="ded3f5c5-00e7-408d-9358-fc292cfa5078" providerId="ADAL" clId="{E9F704B0-DDED-44E2-ABAF-4E41507B3234}" dt="2023-08-23T21:17:57.966" v="72" actId="255"/>
        <pc:sldMkLst>
          <pc:docMk/>
          <pc:sldMk cId="1509796161" sldId="267"/>
        </pc:sldMkLst>
        <pc:spChg chg="mod">
          <ac:chgData name="Paul Frame" userId="ded3f5c5-00e7-408d-9358-fc292cfa5078" providerId="ADAL" clId="{E9F704B0-DDED-44E2-ABAF-4E41507B3234}" dt="2023-08-23T21:17:57.966" v="72" actId="255"/>
          <ac:spMkLst>
            <pc:docMk/>
            <pc:sldMk cId="1509796161" sldId="267"/>
            <ac:spMk id="10" creationId="{8B16A547-8673-D3E5-6790-4380A7383D66}"/>
          </ac:spMkLst>
        </pc:spChg>
        <pc:spChg chg="mod">
          <ac:chgData name="Paul Frame" userId="ded3f5c5-00e7-408d-9358-fc292cfa5078" providerId="ADAL" clId="{E9F704B0-DDED-44E2-ABAF-4E41507B3234}" dt="2023-08-23T15:58:50.701" v="3" actId="20577"/>
          <ac:spMkLst>
            <pc:docMk/>
            <pc:sldMk cId="1509796161" sldId="267"/>
            <ac:spMk id="18" creationId="{6BC942B6-1B38-C5E2-5981-4D34BA2E37E5}"/>
          </ac:spMkLst>
        </pc:spChg>
      </pc:sldChg>
      <pc:sldMasterChg chg="modSldLayout">
        <pc:chgData name="Paul Frame" userId="ded3f5c5-00e7-408d-9358-fc292cfa5078" providerId="ADAL" clId="{E9F704B0-DDED-44E2-ABAF-4E41507B3234}" dt="2023-08-23T20:19:47.149" v="55" actId="207"/>
        <pc:sldMasterMkLst>
          <pc:docMk/>
          <pc:sldMasterMk cId="2139821026" sldId="2147483723"/>
        </pc:sldMasterMkLst>
        <pc:sldLayoutChg chg="addSp delSp modSp mod">
          <pc:chgData name="Paul Frame" userId="ded3f5c5-00e7-408d-9358-fc292cfa5078" providerId="ADAL" clId="{E9F704B0-DDED-44E2-ABAF-4E41507B3234}" dt="2023-08-23T20:19:47.149" v="55" actId="207"/>
          <pc:sldLayoutMkLst>
            <pc:docMk/>
            <pc:sldMasterMk cId="2139821026" sldId="2147483723"/>
            <pc:sldLayoutMk cId="1186787598" sldId="2147483743"/>
          </pc:sldLayoutMkLst>
          <pc:spChg chg="mod">
            <ac:chgData name="Paul Frame" userId="ded3f5c5-00e7-408d-9358-fc292cfa5078" providerId="ADAL" clId="{E9F704B0-DDED-44E2-ABAF-4E41507B3234}" dt="2023-08-23T20:19:47.149" v="55" actId="207"/>
            <ac:spMkLst>
              <pc:docMk/>
              <pc:sldMasterMk cId="2139821026" sldId="2147483723"/>
              <pc:sldLayoutMk cId="1186787598" sldId="2147483743"/>
              <ac:spMk id="2" creationId="{00000000-0000-0000-0000-000000000000}"/>
            </ac:spMkLst>
          </pc:spChg>
          <pc:picChg chg="add mod">
            <ac:chgData name="Paul Frame" userId="ded3f5c5-00e7-408d-9358-fc292cfa5078" providerId="ADAL" clId="{E9F704B0-DDED-44E2-ABAF-4E41507B3234}" dt="2023-08-23T20:14:25.210" v="51" actId="1036"/>
            <ac:picMkLst>
              <pc:docMk/>
              <pc:sldMasterMk cId="2139821026" sldId="2147483723"/>
              <pc:sldLayoutMk cId="1186787598" sldId="2147483743"/>
              <ac:picMk id="4" creationId="{1A125EE4-1B4C-9F87-0EFC-D1B5122EAFBC}"/>
            </ac:picMkLst>
          </pc:picChg>
          <pc:cxnChg chg="add mod">
            <ac:chgData name="Paul Frame" userId="ded3f5c5-00e7-408d-9358-fc292cfa5078" providerId="ADAL" clId="{E9F704B0-DDED-44E2-ABAF-4E41507B3234}" dt="2023-08-23T20:14:48.614" v="53" actId="14100"/>
            <ac:cxnSpMkLst>
              <pc:docMk/>
              <pc:sldMasterMk cId="2139821026" sldId="2147483723"/>
              <pc:sldLayoutMk cId="1186787598" sldId="2147483743"/>
              <ac:cxnSpMk id="5" creationId="{70CF1471-90D1-BFA6-23B5-3ACFA1AD2046}"/>
            </ac:cxnSpMkLst>
          </pc:cxnChg>
          <pc:cxnChg chg="del">
            <ac:chgData name="Paul Frame" userId="ded3f5c5-00e7-408d-9358-fc292cfa5078" providerId="ADAL" clId="{E9F704B0-DDED-44E2-ABAF-4E41507B3234}" dt="2023-08-23T20:14:07.570" v="13" actId="478"/>
            <ac:cxnSpMkLst>
              <pc:docMk/>
              <pc:sldMasterMk cId="2139821026" sldId="2147483723"/>
              <pc:sldLayoutMk cId="1186787598" sldId="2147483743"/>
              <ac:cxnSpMk id="61" creationId="{00000000-0000-0000-0000-000000000000}"/>
            </ac:cxnSpMkLst>
          </pc:cxn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https://cmwf.sharepoint.com/sites/CommunicationFiles/Shared%20Documents/_Content/Issue%20Briefs/Glied_Medicaid%20Coverage%20Gap/Glied_medicaid_coverage_gap_exhibits_and_appendix_final_pf.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https://cmwf.sharepoint.com/sites/CommunicationFiles/Shared%20Documents/_Content/Issue%20Briefs/Glied_Medicaid%20Coverage%20Gap/Glied_medicaid_coverage_gap_exhibits_and_appendix_final_pf.xlsx" TargetMode="Externa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37501071913314"/>
          <c:y val="0.10378674853690396"/>
          <c:w val="0.81257235865185462"/>
          <c:h val="0.77434023535192609"/>
        </c:manualLayout>
      </c:layout>
      <c:barChart>
        <c:barDir val="bar"/>
        <c:grouping val="clustered"/>
        <c:varyColors val="0"/>
        <c:ser>
          <c:idx val="0"/>
          <c:order val="0"/>
          <c:spPr>
            <a:noFill/>
            <a:ln>
              <a:noFill/>
            </a:ln>
            <a:effectLst/>
          </c:spPr>
          <c:invertIfNegative val="0"/>
          <c:cat>
            <c:strRef>
              <c:f>'Exhibits 2–3 plots'!$A$18:$A$22</c:f>
              <c:strCache>
                <c:ptCount val="5"/>
                <c:pt idx="0">
                  <c:v>Have personal doctor</c:v>
                </c:pt>
                <c:pt idx="1">
                  <c:v>Not avoid doctor</c:v>
                </c:pt>
                <c:pt idx="2">
                  <c:v>Not avoid medicine</c:v>
                </c:pt>
                <c:pt idx="3">
                  <c:v>Routine checkup</c:v>
                </c:pt>
                <c:pt idx="4">
                  <c:v>Coverage</c:v>
                </c:pt>
              </c:strCache>
            </c:strRef>
          </c:cat>
          <c:val>
            <c:numRef>
              <c:f>'Exhibits 2–3 plots'!$B$18:$B$22</c:f>
              <c:numCache>
                <c:formatCode>0.0</c:formatCode>
                <c:ptCount val="5"/>
                <c:pt idx="0">
                  <c:v>3.02</c:v>
                </c:pt>
                <c:pt idx="1">
                  <c:v>10.299999999999999</c:v>
                </c:pt>
                <c:pt idx="2">
                  <c:v>1.3</c:v>
                </c:pt>
                <c:pt idx="3">
                  <c:v>5.0200000000000005</c:v>
                </c:pt>
                <c:pt idx="4">
                  <c:v>15.299999999999999</c:v>
                </c:pt>
              </c:numCache>
            </c:numRef>
          </c:val>
          <c:extLst>
            <c:ext xmlns:c16="http://schemas.microsoft.com/office/drawing/2014/chart" uri="{C3380CC4-5D6E-409C-BE32-E72D297353CC}">
              <c16:uniqueId val="{00000000-0BE6-AE42-B28C-8EB659945D8D}"/>
            </c:ext>
          </c:extLst>
        </c:ser>
        <c:dLbls>
          <c:showLegendKey val="0"/>
          <c:showVal val="0"/>
          <c:showCatName val="0"/>
          <c:showSerName val="0"/>
          <c:showPercent val="0"/>
          <c:showBubbleSize val="0"/>
        </c:dLbls>
        <c:gapWidth val="182"/>
        <c:axId val="237687520"/>
        <c:axId val="240487808"/>
      </c:barChart>
      <c:scatterChart>
        <c:scatterStyle val="lineMarker"/>
        <c:varyColors val="0"/>
        <c:ser>
          <c:idx val="1"/>
          <c:order val="1"/>
          <c:tx>
            <c:v>Parents</c:v>
          </c:tx>
          <c:spPr>
            <a:ln w="25400" cap="rnd">
              <a:noFill/>
              <a:round/>
            </a:ln>
            <a:effectLst/>
          </c:spPr>
          <c:marker>
            <c:symbol val="circle"/>
            <c:size val="7"/>
            <c:spPr>
              <a:solidFill>
                <a:schemeClr val="accent2"/>
              </a:solidFill>
              <a:ln w="9525">
                <a:noFill/>
              </a:ln>
              <a:effectLst/>
            </c:spPr>
          </c:marker>
          <c:dLbls>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dLblPos val="t"/>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'Exhibits 2–3 plots'!$B$18:$B$22</c:f>
              <c:numCache>
                <c:formatCode>0.0</c:formatCode>
                <c:ptCount val="5"/>
                <c:pt idx="0">
                  <c:v>3.02</c:v>
                </c:pt>
                <c:pt idx="1">
                  <c:v>10.299999999999999</c:v>
                </c:pt>
                <c:pt idx="2">
                  <c:v>1.3</c:v>
                </c:pt>
                <c:pt idx="3">
                  <c:v>5.0200000000000005</c:v>
                </c:pt>
                <c:pt idx="4">
                  <c:v>15.299999999999999</c:v>
                </c:pt>
              </c:numCache>
            </c:numRef>
          </c:xVal>
          <c:yVal>
            <c:numRef>
              <c:f>'Exhibits 2–3 plots'!$E$18:$E$22</c:f>
              <c:numCache>
                <c:formatCode>General</c:formatCode>
                <c:ptCount val="5"/>
                <c:pt idx="0">
                  <c:v>1.5</c:v>
                </c:pt>
                <c:pt idx="1">
                  <c:v>4.8</c:v>
                </c:pt>
                <c:pt idx="2">
                  <c:v>8</c:v>
                </c:pt>
                <c:pt idx="3">
                  <c:v>11.200000000000001</c:v>
                </c:pt>
                <c:pt idx="4">
                  <c:v>14.299999999999999</c:v>
                </c:pt>
              </c:numCache>
            </c:numRef>
          </c:yVal>
          <c:smooth val="0"/>
          <c:extLst>
            <c:ext xmlns:c16="http://schemas.microsoft.com/office/drawing/2014/chart" uri="{C3380CC4-5D6E-409C-BE32-E72D297353CC}">
              <c16:uniqueId val="{00000006-0BE6-AE42-B28C-8EB659945D8D}"/>
            </c:ext>
          </c:extLst>
        </c:ser>
        <c:ser>
          <c:idx val="2"/>
          <c:order val="2"/>
          <c:tx>
            <c:v>1</c:v>
          </c:tx>
          <c:spPr>
            <a:ln w="12700" cap="rnd">
              <a:solidFill>
                <a:schemeClr val="accent2">
                  <a:lumMod val="60000"/>
                  <a:lumOff val="40000"/>
                </a:schemeClr>
              </a:solidFill>
              <a:round/>
            </a:ln>
            <a:effectLst/>
          </c:spPr>
          <c:marker>
            <c:symbol val="circle"/>
            <c:size val="5"/>
            <c:spPr>
              <a:noFill/>
              <a:ln w="9525">
                <a:noFill/>
              </a:ln>
              <a:effectLst/>
            </c:spPr>
          </c:marker>
          <c:xVal>
            <c:numRef>
              <c:f>'Exhibits 2–3 plots'!$C$18:$D$18</c:f>
              <c:numCache>
                <c:formatCode>0.0</c:formatCode>
                <c:ptCount val="2"/>
                <c:pt idx="0">
                  <c:v>-1.25</c:v>
                </c:pt>
                <c:pt idx="1">
                  <c:v>7.2900000000000009</c:v>
                </c:pt>
              </c:numCache>
            </c:numRef>
          </c:xVal>
          <c:yVal>
            <c:numRef>
              <c:f>'Exhibits 2–3 plots'!$E$18:$F$18</c:f>
              <c:numCache>
                <c:formatCode>General</c:formatCode>
                <c:ptCount val="2"/>
                <c:pt idx="0">
                  <c:v>1.5</c:v>
                </c:pt>
                <c:pt idx="1">
                  <c:v>1.5</c:v>
                </c:pt>
              </c:numCache>
            </c:numRef>
          </c:yVal>
          <c:smooth val="0"/>
          <c:extLst>
            <c:ext xmlns:c16="http://schemas.microsoft.com/office/drawing/2014/chart" uri="{C3380CC4-5D6E-409C-BE32-E72D297353CC}">
              <c16:uniqueId val="{00000007-0BE6-AE42-B28C-8EB659945D8D}"/>
            </c:ext>
          </c:extLst>
        </c:ser>
        <c:ser>
          <c:idx val="3"/>
          <c:order val="3"/>
          <c:tx>
            <c:v>2</c:v>
          </c:tx>
          <c:spPr>
            <a:ln w="31750" cap="rnd">
              <a:solidFill>
                <a:srgbClr val="F08661">
                  <a:lumMod val="60000"/>
                  <a:lumOff val="40000"/>
                </a:srgbClr>
              </a:solidFill>
              <a:round/>
            </a:ln>
            <a:effectLst/>
          </c:spPr>
          <c:marker>
            <c:symbol val="circle"/>
            <c:size val="5"/>
            <c:spPr>
              <a:noFill/>
              <a:ln w="9525">
                <a:noFill/>
              </a:ln>
              <a:effectLst/>
            </c:spPr>
          </c:marker>
          <c:xVal>
            <c:numRef>
              <c:f>'Exhibits 2–3 plots'!$C$19:$D$19</c:f>
              <c:numCache>
                <c:formatCode>0.0</c:formatCode>
                <c:ptCount val="2"/>
                <c:pt idx="0">
                  <c:v>5.9499999999999993</c:v>
                </c:pt>
                <c:pt idx="1">
                  <c:v>14.6</c:v>
                </c:pt>
              </c:numCache>
            </c:numRef>
          </c:xVal>
          <c:yVal>
            <c:numRef>
              <c:f>'Exhibits 2–3 plots'!$E$19:$F$19</c:f>
              <c:numCache>
                <c:formatCode>General</c:formatCode>
                <c:ptCount val="2"/>
                <c:pt idx="0">
                  <c:v>4.8</c:v>
                </c:pt>
                <c:pt idx="1">
                  <c:v>4.8</c:v>
                </c:pt>
              </c:numCache>
            </c:numRef>
          </c:yVal>
          <c:smooth val="0"/>
          <c:extLst>
            <c:ext xmlns:c16="http://schemas.microsoft.com/office/drawing/2014/chart" uri="{C3380CC4-5D6E-409C-BE32-E72D297353CC}">
              <c16:uniqueId val="{00000008-0BE6-AE42-B28C-8EB659945D8D}"/>
            </c:ext>
          </c:extLst>
        </c:ser>
        <c:ser>
          <c:idx val="4"/>
          <c:order val="4"/>
          <c:tx>
            <c:v>3</c:v>
          </c:tx>
          <c:spPr>
            <a:ln w="12700" cap="rnd">
              <a:solidFill>
                <a:srgbClr val="F08661">
                  <a:lumMod val="60000"/>
                  <a:lumOff val="40000"/>
                </a:srgbClr>
              </a:solidFill>
              <a:round/>
            </a:ln>
            <a:effectLst/>
          </c:spPr>
          <c:marker>
            <c:symbol val="circle"/>
            <c:size val="5"/>
            <c:spPr>
              <a:noFill/>
              <a:ln w="9525">
                <a:noFill/>
              </a:ln>
              <a:effectLst/>
            </c:spPr>
          </c:marker>
          <c:xVal>
            <c:numRef>
              <c:f>'Exhibits 2–3 plots'!$C$20:$D$20</c:f>
              <c:numCache>
                <c:formatCode>0.0</c:formatCode>
                <c:ptCount val="2"/>
                <c:pt idx="0">
                  <c:v>-6.04</c:v>
                </c:pt>
                <c:pt idx="1">
                  <c:v>8.6499999999999986</c:v>
                </c:pt>
              </c:numCache>
            </c:numRef>
          </c:xVal>
          <c:yVal>
            <c:numRef>
              <c:f>'Exhibits 2–3 plots'!$E$20:$F$20</c:f>
              <c:numCache>
                <c:formatCode>General</c:formatCode>
                <c:ptCount val="2"/>
                <c:pt idx="0">
                  <c:v>8</c:v>
                </c:pt>
                <c:pt idx="1">
                  <c:v>8</c:v>
                </c:pt>
              </c:numCache>
            </c:numRef>
          </c:yVal>
          <c:smooth val="0"/>
          <c:extLst>
            <c:ext xmlns:c16="http://schemas.microsoft.com/office/drawing/2014/chart" uri="{C3380CC4-5D6E-409C-BE32-E72D297353CC}">
              <c16:uniqueId val="{00000009-0BE6-AE42-B28C-8EB659945D8D}"/>
            </c:ext>
          </c:extLst>
        </c:ser>
        <c:ser>
          <c:idx val="5"/>
          <c:order val="5"/>
          <c:tx>
            <c:v>4</c:v>
          </c:tx>
          <c:spPr>
            <a:ln w="31750" cap="rnd">
              <a:solidFill>
                <a:srgbClr val="F08661">
                  <a:lumMod val="60000"/>
                  <a:lumOff val="40000"/>
                </a:srgbClr>
              </a:solidFill>
              <a:round/>
            </a:ln>
            <a:effectLst/>
          </c:spPr>
          <c:marker>
            <c:symbol val="circle"/>
            <c:size val="5"/>
            <c:spPr>
              <a:noFill/>
              <a:ln w="9525">
                <a:noFill/>
              </a:ln>
              <a:effectLst/>
            </c:spPr>
          </c:marker>
          <c:xVal>
            <c:numRef>
              <c:f>'Exhibits 2–3 plots'!$C$21:$D$21</c:f>
              <c:numCache>
                <c:formatCode>0.0</c:formatCode>
                <c:ptCount val="2"/>
                <c:pt idx="0">
                  <c:v>0.84600000000000009</c:v>
                </c:pt>
                <c:pt idx="1">
                  <c:v>9.19</c:v>
                </c:pt>
              </c:numCache>
            </c:numRef>
          </c:xVal>
          <c:yVal>
            <c:numRef>
              <c:f>'Exhibits 2–3 plots'!$E$21:$F$21</c:f>
              <c:numCache>
                <c:formatCode>General</c:formatCode>
                <c:ptCount val="2"/>
                <c:pt idx="0">
                  <c:v>11.200000000000001</c:v>
                </c:pt>
                <c:pt idx="1">
                  <c:v>11.200000000000001</c:v>
                </c:pt>
              </c:numCache>
            </c:numRef>
          </c:yVal>
          <c:smooth val="0"/>
          <c:extLst>
            <c:ext xmlns:c16="http://schemas.microsoft.com/office/drawing/2014/chart" uri="{C3380CC4-5D6E-409C-BE32-E72D297353CC}">
              <c16:uniqueId val="{0000000A-0BE6-AE42-B28C-8EB659945D8D}"/>
            </c:ext>
          </c:extLst>
        </c:ser>
        <c:ser>
          <c:idx val="6"/>
          <c:order val="6"/>
          <c:tx>
            <c:v>5</c:v>
          </c:tx>
          <c:spPr>
            <a:ln w="31750" cap="rnd">
              <a:solidFill>
                <a:srgbClr val="F08661">
                  <a:lumMod val="60000"/>
                  <a:lumOff val="40000"/>
                </a:srgbClr>
              </a:solidFill>
              <a:round/>
            </a:ln>
            <a:effectLst/>
          </c:spPr>
          <c:marker>
            <c:symbol val="circle"/>
            <c:size val="5"/>
            <c:spPr>
              <a:noFill/>
              <a:ln w="9525">
                <a:noFill/>
              </a:ln>
              <a:effectLst/>
            </c:spPr>
          </c:marker>
          <c:dPt>
            <c:idx val="1"/>
            <c:marker>
              <c:symbol val="circle"/>
              <c:size val="5"/>
              <c:spPr>
                <a:noFill/>
                <a:ln w="9525">
                  <a:noFill/>
                </a:ln>
                <a:effectLst/>
              </c:spPr>
            </c:marker>
            <c:bubble3D val="0"/>
            <c:spPr>
              <a:ln w="31750" cap="rnd">
                <a:solidFill>
                  <a:srgbClr val="F08661">
                    <a:lumMod val="60000"/>
                    <a:lumOff val="40000"/>
                  </a:srgbClr>
                </a:solidFill>
                <a:round/>
              </a:ln>
              <a:effectLst/>
            </c:spPr>
            <c:extLst>
              <c:ext xmlns:c16="http://schemas.microsoft.com/office/drawing/2014/chart" uri="{C3380CC4-5D6E-409C-BE32-E72D297353CC}">
                <c16:uniqueId val="{0000000C-0BE6-AE42-B28C-8EB659945D8D}"/>
              </c:ext>
            </c:extLst>
          </c:dPt>
          <c:xVal>
            <c:numRef>
              <c:f>'Exhibits 2–3 plots'!$C$22:$D$22</c:f>
              <c:numCache>
                <c:formatCode>0.0</c:formatCode>
                <c:ptCount val="2"/>
                <c:pt idx="0">
                  <c:v>8.2199999999999989</c:v>
                </c:pt>
                <c:pt idx="1">
                  <c:v>22.3</c:v>
                </c:pt>
              </c:numCache>
            </c:numRef>
          </c:xVal>
          <c:yVal>
            <c:numRef>
              <c:f>'Exhibits 2–3 plots'!$E$22:$F$22</c:f>
              <c:numCache>
                <c:formatCode>General</c:formatCode>
                <c:ptCount val="2"/>
                <c:pt idx="0">
                  <c:v>14.299999999999999</c:v>
                </c:pt>
                <c:pt idx="1">
                  <c:v>14.299999999999999</c:v>
                </c:pt>
              </c:numCache>
            </c:numRef>
          </c:yVal>
          <c:smooth val="0"/>
          <c:extLst>
            <c:ext xmlns:c16="http://schemas.microsoft.com/office/drawing/2014/chart" uri="{C3380CC4-5D6E-409C-BE32-E72D297353CC}">
              <c16:uniqueId val="{0000000D-0BE6-AE42-B28C-8EB659945D8D}"/>
            </c:ext>
          </c:extLst>
        </c:ser>
        <c:ser>
          <c:idx val="7"/>
          <c:order val="7"/>
          <c:tx>
            <c:v>Nonparents</c:v>
          </c:tx>
          <c:spPr>
            <a:ln w="25400" cap="rnd">
              <a:noFill/>
              <a:round/>
            </a:ln>
            <a:effectLst/>
          </c:spPr>
          <c:marker>
            <c:symbol val="circle"/>
            <c:size val="7"/>
            <c:spPr>
              <a:solidFill>
                <a:schemeClr val="accent3"/>
              </a:solidFill>
              <a:ln w="9525">
                <a:noFill/>
              </a:ln>
              <a:effectLst/>
            </c:spPr>
          </c:marker>
          <c:dLbls>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dLblPos val="b"/>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'Exhibits 2–3 plots'!$B$44:$B$48</c:f>
              <c:numCache>
                <c:formatCode>0.0</c:formatCode>
                <c:ptCount val="5"/>
                <c:pt idx="0">
                  <c:v>10.5</c:v>
                </c:pt>
                <c:pt idx="1">
                  <c:v>5.16</c:v>
                </c:pt>
                <c:pt idx="2">
                  <c:v>5.16</c:v>
                </c:pt>
                <c:pt idx="3">
                  <c:v>-4.1000000000000005</c:v>
                </c:pt>
                <c:pt idx="4">
                  <c:v>4.5999999999999996</c:v>
                </c:pt>
              </c:numCache>
            </c:numRef>
          </c:xVal>
          <c:yVal>
            <c:numRef>
              <c:f>'Exhibits 2–3 plots'!$E$44:$E$48</c:f>
              <c:numCache>
                <c:formatCode>General</c:formatCode>
                <c:ptCount val="5"/>
                <c:pt idx="0">
                  <c:v>13.499999999999998</c:v>
                </c:pt>
                <c:pt idx="1">
                  <c:v>0.7</c:v>
                </c:pt>
                <c:pt idx="2">
                  <c:v>4</c:v>
                </c:pt>
                <c:pt idx="3">
                  <c:v>7.2000000000000011</c:v>
                </c:pt>
                <c:pt idx="4">
                  <c:v>10.4</c:v>
                </c:pt>
              </c:numCache>
            </c:numRef>
          </c:yVal>
          <c:smooth val="0"/>
          <c:extLst>
            <c:ext xmlns:c16="http://schemas.microsoft.com/office/drawing/2014/chart" uri="{C3380CC4-5D6E-409C-BE32-E72D297353CC}">
              <c16:uniqueId val="{00000013-0BE6-AE42-B28C-8EB659945D8D}"/>
            </c:ext>
          </c:extLst>
        </c:ser>
        <c:ser>
          <c:idx val="8"/>
          <c:order val="8"/>
          <c:tx>
            <c:v>6</c:v>
          </c:tx>
          <c:spPr>
            <a:ln w="31750" cap="rnd">
              <a:solidFill>
                <a:srgbClr val="3F6777">
                  <a:lumMod val="40000"/>
                  <a:lumOff val="60000"/>
                </a:srgbClr>
              </a:solidFill>
              <a:round/>
            </a:ln>
            <a:effectLst/>
          </c:spPr>
          <c:marker>
            <c:symbol val="circle"/>
            <c:size val="5"/>
            <c:spPr>
              <a:noFill/>
              <a:ln w="9525">
                <a:noFill/>
              </a:ln>
              <a:effectLst/>
            </c:spPr>
          </c:marker>
          <c:xVal>
            <c:numRef>
              <c:f>'Exhibits 2–3 plots'!$C$44:$D$44</c:f>
              <c:numCache>
                <c:formatCode>0.0</c:formatCode>
                <c:ptCount val="2"/>
                <c:pt idx="0">
                  <c:v>3.9600000000000004</c:v>
                </c:pt>
                <c:pt idx="1">
                  <c:v>17</c:v>
                </c:pt>
              </c:numCache>
            </c:numRef>
          </c:xVal>
          <c:yVal>
            <c:numRef>
              <c:f>'Exhibits 2–3 plots'!$E$44:$F$44</c:f>
              <c:numCache>
                <c:formatCode>General</c:formatCode>
                <c:ptCount val="2"/>
                <c:pt idx="0">
                  <c:v>13.499999999999998</c:v>
                </c:pt>
                <c:pt idx="1">
                  <c:v>13.5</c:v>
                </c:pt>
              </c:numCache>
            </c:numRef>
          </c:yVal>
          <c:smooth val="0"/>
          <c:extLst>
            <c:ext xmlns:c16="http://schemas.microsoft.com/office/drawing/2014/chart" uri="{C3380CC4-5D6E-409C-BE32-E72D297353CC}">
              <c16:uniqueId val="{00000014-0BE6-AE42-B28C-8EB659945D8D}"/>
            </c:ext>
          </c:extLst>
        </c:ser>
        <c:ser>
          <c:idx val="9"/>
          <c:order val="9"/>
          <c:tx>
            <c:v>7</c:v>
          </c:tx>
          <c:spPr>
            <a:ln w="31750" cap="rnd">
              <a:solidFill>
                <a:srgbClr val="3F6777">
                  <a:lumMod val="40000"/>
                  <a:lumOff val="60000"/>
                </a:srgbClr>
              </a:solidFill>
              <a:round/>
            </a:ln>
            <a:effectLst/>
          </c:spPr>
          <c:marker>
            <c:symbol val="circle"/>
            <c:size val="5"/>
            <c:spPr>
              <a:noFill/>
              <a:ln w="9525">
                <a:noFill/>
              </a:ln>
              <a:effectLst/>
            </c:spPr>
          </c:marker>
          <c:xVal>
            <c:numRef>
              <c:f>'Exhibits 2–3 plots'!$C$45:$D$45</c:f>
              <c:numCache>
                <c:formatCode>0.0</c:formatCode>
                <c:ptCount val="2"/>
                <c:pt idx="0">
                  <c:v>1.3</c:v>
                </c:pt>
                <c:pt idx="1">
                  <c:v>9.01</c:v>
                </c:pt>
              </c:numCache>
            </c:numRef>
          </c:xVal>
          <c:yVal>
            <c:numRef>
              <c:f>'Exhibits 2–3 plots'!$E$45:$F$45</c:f>
              <c:numCache>
                <c:formatCode>General</c:formatCode>
                <c:ptCount val="2"/>
                <c:pt idx="0">
                  <c:v>0.7</c:v>
                </c:pt>
                <c:pt idx="1">
                  <c:v>0.7</c:v>
                </c:pt>
              </c:numCache>
            </c:numRef>
          </c:yVal>
          <c:smooth val="0"/>
          <c:extLst>
            <c:ext xmlns:c16="http://schemas.microsoft.com/office/drawing/2014/chart" uri="{C3380CC4-5D6E-409C-BE32-E72D297353CC}">
              <c16:uniqueId val="{00000015-0BE6-AE42-B28C-8EB659945D8D}"/>
            </c:ext>
          </c:extLst>
        </c:ser>
        <c:ser>
          <c:idx val="10"/>
          <c:order val="10"/>
          <c:tx>
            <c:v>8</c:v>
          </c:tx>
          <c:spPr>
            <a:ln w="31750" cap="rnd">
              <a:solidFill>
                <a:srgbClr val="3F6777">
                  <a:lumMod val="40000"/>
                  <a:lumOff val="60000"/>
                </a:srgbClr>
              </a:solidFill>
              <a:round/>
            </a:ln>
            <a:effectLst/>
          </c:spPr>
          <c:marker>
            <c:symbol val="circle"/>
            <c:size val="5"/>
            <c:spPr>
              <a:noFill/>
              <a:ln w="9525">
                <a:noFill/>
              </a:ln>
              <a:effectLst/>
            </c:spPr>
          </c:marker>
          <c:xVal>
            <c:numRef>
              <c:f>'Exhibits 2–3 plots'!$C$46:$D$46</c:f>
              <c:numCache>
                <c:formatCode>0.0</c:formatCode>
                <c:ptCount val="2"/>
                <c:pt idx="0">
                  <c:v>1.1400000000000001</c:v>
                </c:pt>
                <c:pt idx="1">
                  <c:v>9.19</c:v>
                </c:pt>
              </c:numCache>
            </c:numRef>
          </c:xVal>
          <c:yVal>
            <c:numRef>
              <c:f>'Exhibits 2–3 plots'!$E$46:$F$46</c:f>
              <c:numCache>
                <c:formatCode>General</c:formatCode>
                <c:ptCount val="2"/>
                <c:pt idx="0">
                  <c:v>4</c:v>
                </c:pt>
                <c:pt idx="1">
                  <c:v>4</c:v>
                </c:pt>
              </c:numCache>
            </c:numRef>
          </c:yVal>
          <c:smooth val="0"/>
          <c:extLst>
            <c:ext xmlns:c16="http://schemas.microsoft.com/office/drawing/2014/chart" uri="{C3380CC4-5D6E-409C-BE32-E72D297353CC}">
              <c16:uniqueId val="{00000016-0BE6-AE42-B28C-8EB659945D8D}"/>
            </c:ext>
          </c:extLst>
        </c:ser>
        <c:ser>
          <c:idx val="11"/>
          <c:order val="11"/>
          <c:tx>
            <c:v>9</c:v>
          </c:tx>
          <c:spPr>
            <a:ln w="12700" cap="rnd">
              <a:solidFill>
                <a:schemeClr val="accent3">
                  <a:lumMod val="60000"/>
                  <a:lumOff val="40000"/>
                </a:schemeClr>
              </a:solidFill>
              <a:round/>
            </a:ln>
            <a:effectLst/>
          </c:spPr>
          <c:marker>
            <c:symbol val="circle"/>
            <c:size val="5"/>
            <c:spPr>
              <a:noFill/>
              <a:ln w="9525">
                <a:noFill/>
              </a:ln>
              <a:effectLst/>
            </c:spPr>
          </c:marker>
          <c:xVal>
            <c:numRef>
              <c:f>'Exhibits 2–3 plots'!$C$47:$D$47</c:f>
              <c:numCache>
                <c:formatCode>0.0</c:formatCode>
                <c:ptCount val="2"/>
                <c:pt idx="0">
                  <c:v>-9.56</c:v>
                </c:pt>
                <c:pt idx="1">
                  <c:v>1.35</c:v>
                </c:pt>
              </c:numCache>
            </c:numRef>
          </c:xVal>
          <c:yVal>
            <c:numRef>
              <c:f>'Exhibits 2–3 plots'!$E$47:$F$47</c:f>
              <c:numCache>
                <c:formatCode>General</c:formatCode>
                <c:ptCount val="2"/>
                <c:pt idx="0">
                  <c:v>7.2000000000000011</c:v>
                </c:pt>
                <c:pt idx="1">
                  <c:v>7.2000000000000011</c:v>
                </c:pt>
              </c:numCache>
            </c:numRef>
          </c:yVal>
          <c:smooth val="0"/>
          <c:extLst>
            <c:ext xmlns:c16="http://schemas.microsoft.com/office/drawing/2014/chart" uri="{C3380CC4-5D6E-409C-BE32-E72D297353CC}">
              <c16:uniqueId val="{00000017-0BE6-AE42-B28C-8EB659945D8D}"/>
            </c:ext>
          </c:extLst>
        </c:ser>
        <c:ser>
          <c:idx val="12"/>
          <c:order val="12"/>
          <c:tx>
            <c:v>10</c:v>
          </c:tx>
          <c:spPr>
            <a:ln w="12700" cap="rnd">
              <a:solidFill>
                <a:schemeClr val="accent3">
                  <a:lumMod val="60000"/>
                  <a:lumOff val="40000"/>
                </a:schemeClr>
              </a:solidFill>
              <a:round/>
            </a:ln>
            <a:effectLst/>
          </c:spPr>
          <c:marker>
            <c:symbol val="circle"/>
            <c:size val="5"/>
            <c:spPr>
              <a:noFill/>
              <a:ln w="9525">
                <a:noFill/>
              </a:ln>
              <a:effectLst/>
            </c:spPr>
          </c:marker>
          <c:xVal>
            <c:numRef>
              <c:f>'Exhibits 2–3 plots'!$C$48:$D$48</c:f>
              <c:numCache>
                <c:formatCode>0.0</c:formatCode>
                <c:ptCount val="2"/>
                <c:pt idx="0">
                  <c:v>-1.35</c:v>
                </c:pt>
                <c:pt idx="1">
                  <c:v>10.6</c:v>
                </c:pt>
              </c:numCache>
            </c:numRef>
          </c:xVal>
          <c:yVal>
            <c:numRef>
              <c:f>'Exhibits 2–3 plots'!$E$48:$F$48</c:f>
              <c:numCache>
                <c:formatCode>General</c:formatCode>
                <c:ptCount val="2"/>
                <c:pt idx="0">
                  <c:v>10.4</c:v>
                </c:pt>
                <c:pt idx="1">
                  <c:v>10.4</c:v>
                </c:pt>
              </c:numCache>
            </c:numRef>
          </c:yVal>
          <c:smooth val="0"/>
          <c:extLst>
            <c:ext xmlns:c16="http://schemas.microsoft.com/office/drawing/2014/chart" uri="{C3380CC4-5D6E-409C-BE32-E72D297353CC}">
              <c16:uniqueId val="{00000018-0BE6-AE42-B28C-8EB659945D8D}"/>
            </c:ext>
          </c:extLst>
        </c:ser>
        <c:ser>
          <c:idx val="13"/>
          <c:order val="13"/>
          <c:tx>
            <c:v>zero line</c:v>
          </c:tx>
          <c:spPr>
            <a:ln w="19050" cap="rnd">
              <a:solidFill>
                <a:schemeClr val="tx1">
                  <a:lumMod val="50000"/>
                  <a:lumOff val="50000"/>
                </a:schemeClr>
              </a:solidFill>
              <a:prstDash val="solid"/>
              <a:round/>
            </a:ln>
            <a:effectLst/>
          </c:spPr>
          <c:marker>
            <c:symbol val="circle"/>
            <c:size val="5"/>
            <c:spPr>
              <a:noFill/>
              <a:ln w="9525">
                <a:noFill/>
              </a:ln>
              <a:effectLst/>
            </c:spPr>
          </c:marker>
          <c:dLbls>
            <c:dLbl>
              <c:idx val="0"/>
              <c:layout>
                <c:manualLayout>
                  <c:x val="-4.8421299916868457E-2"/>
                  <c:y val="0"/>
                </c:manualLayout>
              </c:layou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9-0BE6-AE42-B28C-8EB659945D8D}"/>
                </c:ext>
              </c:extLst>
            </c:dLbl>
            <c:dLbl>
              <c:idx val="1"/>
              <c:delete val="1"/>
              <c:extLst>
                <c:ext xmlns:c15="http://schemas.microsoft.com/office/drawing/2012/chart" uri="{CE6537A1-D6FC-4f65-9D91-7224C49458BB}"/>
                <c:ext xmlns:c16="http://schemas.microsoft.com/office/drawing/2014/chart" uri="{C3380CC4-5D6E-409C-BE32-E72D297353CC}">
                  <c16:uniqueId val="{0000001A-0BE6-AE42-B28C-8EB659945D8D}"/>
                </c:ext>
              </c:extLst>
            </c:dLbl>
            <c:dLbl>
              <c:idx val="2"/>
              <c:delete val="1"/>
              <c:extLst>
                <c:ext xmlns:c15="http://schemas.microsoft.com/office/drawing/2012/chart" uri="{CE6537A1-D6FC-4f65-9D91-7224C49458BB}"/>
                <c:ext xmlns:c16="http://schemas.microsoft.com/office/drawing/2014/chart" uri="{C3380CC4-5D6E-409C-BE32-E72D297353CC}">
                  <c16:uniqueId val="{0000001B-0BE6-AE42-B28C-8EB659945D8D}"/>
                </c:ext>
              </c:extLst>
            </c:dLbl>
            <c:dLbl>
              <c:idx val="3"/>
              <c:delete val="1"/>
              <c:extLst>
                <c:ext xmlns:c15="http://schemas.microsoft.com/office/drawing/2012/chart" uri="{CE6537A1-D6FC-4f65-9D91-7224C49458BB}"/>
                <c:ext xmlns:c16="http://schemas.microsoft.com/office/drawing/2014/chart" uri="{C3380CC4-5D6E-409C-BE32-E72D297353CC}">
                  <c16:uniqueId val="{0000001C-0BE6-AE42-B28C-8EB659945D8D}"/>
                </c:ext>
              </c:extLst>
            </c:dLbl>
            <c:dLbl>
              <c:idx val="4"/>
              <c:delete val="1"/>
              <c:extLst>
                <c:ext xmlns:c15="http://schemas.microsoft.com/office/drawing/2012/chart" uri="{CE6537A1-D6FC-4f65-9D91-7224C49458BB}"/>
                <c:ext xmlns:c16="http://schemas.microsoft.com/office/drawing/2014/chart" uri="{C3380CC4-5D6E-409C-BE32-E72D297353CC}">
                  <c16:uniqueId val="{0000001D-0BE6-AE42-B28C-8EB659945D8D}"/>
                </c:ext>
              </c:extLst>
            </c:dLbl>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showLegendKey val="0"/>
            <c:showVal val="0"/>
            <c:showCatName val="1"/>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'Exhibits 2–3 plots'!$G$18:$G$22</c:f>
              <c:numCache>
                <c:formatCode>General</c:formatCode>
                <c:ptCount val="5"/>
                <c:pt idx="0">
                  <c:v>0</c:v>
                </c:pt>
                <c:pt idx="1">
                  <c:v>0</c:v>
                </c:pt>
                <c:pt idx="2">
                  <c:v>0</c:v>
                </c:pt>
                <c:pt idx="3">
                  <c:v>0</c:v>
                </c:pt>
                <c:pt idx="4">
                  <c:v>0</c:v>
                </c:pt>
              </c:numCache>
            </c:numRef>
          </c:xVal>
          <c:yVal>
            <c:numRef>
              <c:f>'Exhibits 2–3 plots'!$H$18:$H$22</c:f>
              <c:numCache>
                <c:formatCode>General</c:formatCode>
                <c:ptCount val="5"/>
                <c:pt idx="0">
                  <c:v>15.4</c:v>
                </c:pt>
                <c:pt idx="1">
                  <c:v>0</c:v>
                </c:pt>
                <c:pt idx="2">
                  <c:v>4</c:v>
                </c:pt>
                <c:pt idx="3">
                  <c:v>7.2000000000000011</c:v>
                </c:pt>
                <c:pt idx="4">
                  <c:v>10.4</c:v>
                </c:pt>
              </c:numCache>
            </c:numRef>
          </c:yVal>
          <c:smooth val="0"/>
          <c:extLst>
            <c:ext xmlns:c16="http://schemas.microsoft.com/office/drawing/2014/chart" uri="{C3380CC4-5D6E-409C-BE32-E72D297353CC}">
              <c16:uniqueId val="{0000001E-0BE6-AE42-B28C-8EB659945D8D}"/>
            </c:ext>
          </c:extLst>
        </c:ser>
        <c:dLbls>
          <c:showLegendKey val="0"/>
          <c:showVal val="0"/>
          <c:showCatName val="0"/>
          <c:showSerName val="0"/>
          <c:showPercent val="0"/>
          <c:showBubbleSize val="0"/>
        </c:dLbls>
        <c:axId val="2018246544"/>
        <c:axId val="2018262352"/>
      </c:scatterChart>
      <c:catAx>
        <c:axId val="237687520"/>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240487808"/>
        <c:crosses val="autoZero"/>
        <c:auto val="1"/>
        <c:lblAlgn val="ctr"/>
        <c:lblOffset val="100"/>
        <c:noMultiLvlLbl val="0"/>
      </c:catAx>
      <c:valAx>
        <c:axId val="240487808"/>
        <c:scaling>
          <c:orientation val="minMax"/>
          <c:max val="23"/>
          <c:min val="-10.3"/>
        </c:scaling>
        <c:delete val="0"/>
        <c:axPos val="b"/>
        <c:majorGridlines>
          <c:spPr>
            <a:ln w="6350" cap="flat" cmpd="sng" algn="ctr">
              <a:solidFill>
                <a:schemeClr val="tx1">
                  <a:lumMod val="10000"/>
                  <a:lumOff val="90000"/>
                </a:schemeClr>
              </a:solidFill>
              <a:round/>
            </a:ln>
            <a:effectLst/>
          </c:spPr>
        </c:majorGridlines>
        <c:numFmt formatCode="0.0" sourceLinked="1"/>
        <c:majorTickMark val="none"/>
        <c:minorTickMark val="none"/>
        <c:tickLblPos val="low"/>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237687520"/>
        <c:crosses val="autoZero"/>
        <c:crossBetween val="between"/>
      </c:valAx>
      <c:valAx>
        <c:axId val="2018262352"/>
        <c:scaling>
          <c:orientation val="minMax"/>
          <c:max val="15.5"/>
          <c:min val="0"/>
        </c:scaling>
        <c:delete val="1"/>
        <c:axPos val="r"/>
        <c:numFmt formatCode="General" sourceLinked="1"/>
        <c:majorTickMark val="out"/>
        <c:minorTickMark val="none"/>
        <c:tickLblPos val="nextTo"/>
        <c:crossAx val="2018246544"/>
        <c:crosses val="max"/>
        <c:crossBetween val="midCat"/>
      </c:valAx>
      <c:valAx>
        <c:axId val="2018246544"/>
        <c:scaling>
          <c:orientation val="minMax"/>
        </c:scaling>
        <c:delete val="1"/>
        <c:axPos val="b"/>
        <c:numFmt formatCode="0.0" sourceLinked="1"/>
        <c:majorTickMark val="out"/>
        <c:minorTickMark val="none"/>
        <c:tickLblPos val="nextTo"/>
        <c:crossAx val="2018262352"/>
        <c:crosses val="autoZero"/>
        <c:crossBetween val="midCat"/>
      </c:valAx>
      <c:spPr>
        <a:noFill/>
        <a:ln>
          <a:noFill/>
        </a:ln>
        <a:effectLst/>
      </c:spPr>
    </c:plotArea>
    <c:legend>
      <c:legendPos val="t"/>
      <c:legendEntry>
        <c:idx val="0"/>
        <c:delete val="1"/>
      </c:legendEntry>
      <c:legendEntry>
        <c:idx val="2"/>
        <c:delete val="1"/>
      </c:legendEntry>
      <c:legendEntry>
        <c:idx val="3"/>
        <c:delete val="1"/>
      </c:legendEntry>
      <c:legendEntry>
        <c:idx val="4"/>
        <c:delete val="1"/>
      </c:legendEntry>
      <c:legendEntry>
        <c:idx val="5"/>
        <c:delete val="1"/>
      </c:legendEntry>
      <c:legendEntry>
        <c:idx val="6"/>
        <c:delete val="1"/>
      </c:legendEntry>
      <c:legendEntry>
        <c:idx val="8"/>
        <c:delete val="1"/>
      </c:legendEntry>
      <c:legendEntry>
        <c:idx val="9"/>
        <c:delete val="1"/>
      </c:legendEntry>
      <c:legendEntry>
        <c:idx val="10"/>
        <c:delete val="1"/>
      </c:legendEntry>
      <c:legendEntry>
        <c:idx val="11"/>
        <c:delete val="1"/>
      </c:legendEntry>
      <c:legendEntry>
        <c:idx val="12"/>
        <c:delete val="1"/>
      </c:legendEntry>
      <c:legendEntry>
        <c:idx val="13"/>
        <c:delete val="1"/>
      </c:legendEntry>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showDLblsOverMax val="0"/>
    <c:extLst/>
  </c:chart>
  <c:spPr>
    <a:noFill/>
    <a:ln>
      <a:noFill/>
    </a:ln>
    <a:effectLst/>
  </c:spPr>
  <c:txPr>
    <a:bodyPr/>
    <a:lstStyle/>
    <a:p>
      <a:pPr>
        <a:defRPr sz="1100">
          <a:solidFill>
            <a:schemeClr val="tx1"/>
          </a:solidFill>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37501071913314"/>
          <c:y val="0.10378674853690396"/>
          <c:w val="0.81257235865185462"/>
          <c:h val="0.77434023535192609"/>
        </c:manualLayout>
      </c:layout>
      <c:barChart>
        <c:barDir val="bar"/>
        <c:grouping val="clustered"/>
        <c:varyColors val="0"/>
        <c:ser>
          <c:idx val="0"/>
          <c:order val="0"/>
          <c:spPr>
            <a:noFill/>
            <a:ln>
              <a:noFill/>
            </a:ln>
            <a:effectLst/>
          </c:spPr>
          <c:invertIfNegative val="0"/>
          <c:cat>
            <c:strRef>
              <c:f>'Exhibits 2–3 plots'!$A$30:$A$34</c:f>
              <c:strCache>
                <c:ptCount val="5"/>
                <c:pt idx="0">
                  <c:v>Mammogram</c:v>
                </c:pt>
                <c:pt idx="1">
                  <c:v>Flu shot</c:v>
                </c:pt>
                <c:pt idx="2">
                  <c:v>Cholesterol check</c:v>
                </c:pt>
                <c:pt idx="3">
                  <c:v>High blood sugar/diabetes test</c:v>
                </c:pt>
                <c:pt idx="4">
                  <c:v>Blood pressure medication</c:v>
                </c:pt>
              </c:strCache>
            </c:strRef>
          </c:cat>
          <c:val>
            <c:numRef>
              <c:f>'Exhibits 2–3 plots'!$B$30:$B$34</c:f>
              <c:numCache>
                <c:formatCode>0.0</c:formatCode>
                <c:ptCount val="5"/>
                <c:pt idx="0">
                  <c:v>-0.98899999999999999</c:v>
                </c:pt>
                <c:pt idx="1">
                  <c:v>2.8400000000000003</c:v>
                </c:pt>
                <c:pt idx="2">
                  <c:v>8.48</c:v>
                </c:pt>
                <c:pt idx="3">
                  <c:v>4.7</c:v>
                </c:pt>
                <c:pt idx="4">
                  <c:v>1.92</c:v>
                </c:pt>
              </c:numCache>
            </c:numRef>
          </c:val>
          <c:extLst>
            <c:ext xmlns:c16="http://schemas.microsoft.com/office/drawing/2014/chart" uri="{C3380CC4-5D6E-409C-BE32-E72D297353CC}">
              <c16:uniqueId val="{00000000-0BE6-AE42-B28C-8EB659945D8D}"/>
            </c:ext>
          </c:extLst>
        </c:ser>
        <c:dLbls>
          <c:showLegendKey val="0"/>
          <c:showVal val="0"/>
          <c:showCatName val="0"/>
          <c:showSerName val="0"/>
          <c:showPercent val="0"/>
          <c:showBubbleSize val="0"/>
        </c:dLbls>
        <c:gapWidth val="182"/>
        <c:axId val="237687520"/>
        <c:axId val="240487808"/>
      </c:barChart>
      <c:scatterChart>
        <c:scatterStyle val="lineMarker"/>
        <c:varyColors val="0"/>
        <c:ser>
          <c:idx val="1"/>
          <c:order val="1"/>
          <c:tx>
            <c:v>Parents</c:v>
          </c:tx>
          <c:spPr>
            <a:ln w="25400" cap="rnd">
              <a:noFill/>
              <a:round/>
            </a:ln>
            <a:effectLst/>
          </c:spPr>
          <c:marker>
            <c:symbol val="circle"/>
            <c:size val="7"/>
            <c:spPr>
              <a:solidFill>
                <a:schemeClr val="accent2"/>
              </a:solidFill>
              <a:ln w="9525">
                <a:noFill/>
              </a:ln>
              <a:effectLst/>
            </c:spPr>
          </c:marker>
          <c:dLbls>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dLblPos val="t"/>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'Exhibits 2–3 plots'!$B$30:$B$34</c:f>
              <c:numCache>
                <c:formatCode>0.0</c:formatCode>
                <c:ptCount val="5"/>
                <c:pt idx="0">
                  <c:v>-0.98899999999999999</c:v>
                </c:pt>
                <c:pt idx="1">
                  <c:v>2.8400000000000003</c:v>
                </c:pt>
                <c:pt idx="2">
                  <c:v>8.48</c:v>
                </c:pt>
                <c:pt idx="3">
                  <c:v>4.7</c:v>
                </c:pt>
                <c:pt idx="4">
                  <c:v>1.92</c:v>
                </c:pt>
              </c:numCache>
            </c:numRef>
          </c:xVal>
          <c:yVal>
            <c:numRef>
              <c:f>'Exhibits 2–3 plots'!$E$30:$E$34</c:f>
              <c:numCache>
                <c:formatCode>General</c:formatCode>
                <c:ptCount val="5"/>
                <c:pt idx="0">
                  <c:v>1.5</c:v>
                </c:pt>
                <c:pt idx="1">
                  <c:v>4.8</c:v>
                </c:pt>
                <c:pt idx="2">
                  <c:v>8</c:v>
                </c:pt>
                <c:pt idx="3">
                  <c:v>11.200000000000001</c:v>
                </c:pt>
                <c:pt idx="4">
                  <c:v>14.299999999999999</c:v>
                </c:pt>
              </c:numCache>
            </c:numRef>
          </c:yVal>
          <c:smooth val="0"/>
          <c:extLst>
            <c:ext xmlns:c16="http://schemas.microsoft.com/office/drawing/2014/chart" uri="{C3380CC4-5D6E-409C-BE32-E72D297353CC}">
              <c16:uniqueId val="{00000006-0BE6-AE42-B28C-8EB659945D8D}"/>
            </c:ext>
          </c:extLst>
        </c:ser>
        <c:ser>
          <c:idx val="2"/>
          <c:order val="2"/>
          <c:tx>
            <c:v>1</c:v>
          </c:tx>
          <c:spPr>
            <a:ln w="12700" cap="rnd">
              <a:solidFill>
                <a:schemeClr val="accent2">
                  <a:lumMod val="60000"/>
                  <a:lumOff val="40000"/>
                </a:schemeClr>
              </a:solidFill>
              <a:round/>
            </a:ln>
            <a:effectLst/>
          </c:spPr>
          <c:marker>
            <c:symbol val="circle"/>
            <c:size val="5"/>
            <c:spPr>
              <a:noFill/>
              <a:ln w="9525">
                <a:noFill/>
              </a:ln>
              <a:effectLst/>
            </c:spPr>
          </c:marker>
          <c:xVal>
            <c:numRef>
              <c:f>'Exhibits 2–3 plots'!$C$30:$D$30</c:f>
              <c:numCache>
                <c:formatCode>0.0</c:formatCode>
                <c:ptCount val="2"/>
                <c:pt idx="0">
                  <c:v>-3.8699999999999997</c:v>
                </c:pt>
                <c:pt idx="1">
                  <c:v>1.8900000000000001</c:v>
                </c:pt>
              </c:numCache>
            </c:numRef>
          </c:xVal>
          <c:yVal>
            <c:numRef>
              <c:f>'Exhibits 2–3 plots'!$E$30:$F$30</c:f>
              <c:numCache>
                <c:formatCode>General</c:formatCode>
                <c:ptCount val="2"/>
                <c:pt idx="0">
                  <c:v>1.5</c:v>
                </c:pt>
                <c:pt idx="1">
                  <c:v>1.5</c:v>
                </c:pt>
              </c:numCache>
            </c:numRef>
          </c:yVal>
          <c:smooth val="0"/>
          <c:extLst>
            <c:ext xmlns:c16="http://schemas.microsoft.com/office/drawing/2014/chart" uri="{C3380CC4-5D6E-409C-BE32-E72D297353CC}">
              <c16:uniqueId val="{00000007-0BE6-AE42-B28C-8EB659945D8D}"/>
            </c:ext>
          </c:extLst>
        </c:ser>
        <c:ser>
          <c:idx val="3"/>
          <c:order val="3"/>
          <c:tx>
            <c:v>2</c:v>
          </c:tx>
          <c:spPr>
            <a:ln w="31750" cap="rnd">
              <a:solidFill>
                <a:srgbClr val="F08661">
                  <a:lumMod val="60000"/>
                  <a:lumOff val="40000"/>
                </a:srgbClr>
              </a:solidFill>
              <a:round/>
            </a:ln>
            <a:effectLst/>
          </c:spPr>
          <c:marker>
            <c:symbol val="circle"/>
            <c:size val="5"/>
            <c:spPr>
              <a:noFill/>
              <a:ln w="9525">
                <a:noFill/>
              </a:ln>
              <a:effectLst/>
            </c:spPr>
          </c:marker>
          <c:xVal>
            <c:numRef>
              <c:f>'Exhibits 2–3 plots'!$C$31:$D$31</c:f>
              <c:numCache>
                <c:formatCode>0.0</c:formatCode>
                <c:ptCount val="2"/>
                <c:pt idx="0">
                  <c:v>0.30199999999999999</c:v>
                </c:pt>
                <c:pt idx="1">
                  <c:v>5.38</c:v>
                </c:pt>
              </c:numCache>
            </c:numRef>
          </c:xVal>
          <c:yVal>
            <c:numRef>
              <c:f>'Exhibits 2–3 plots'!$E$31:$F$31</c:f>
              <c:numCache>
                <c:formatCode>General</c:formatCode>
                <c:ptCount val="2"/>
                <c:pt idx="0">
                  <c:v>4.8</c:v>
                </c:pt>
                <c:pt idx="1">
                  <c:v>4.8</c:v>
                </c:pt>
              </c:numCache>
            </c:numRef>
          </c:yVal>
          <c:smooth val="0"/>
          <c:extLst>
            <c:ext xmlns:c16="http://schemas.microsoft.com/office/drawing/2014/chart" uri="{C3380CC4-5D6E-409C-BE32-E72D297353CC}">
              <c16:uniqueId val="{00000008-0BE6-AE42-B28C-8EB659945D8D}"/>
            </c:ext>
          </c:extLst>
        </c:ser>
        <c:ser>
          <c:idx val="4"/>
          <c:order val="4"/>
          <c:tx>
            <c:v>3</c:v>
          </c:tx>
          <c:spPr>
            <a:ln w="12700" cap="rnd">
              <a:solidFill>
                <a:schemeClr val="accent2">
                  <a:lumMod val="60000"/>
                  <a:lumOff val="40000"/>
                </a:schemeClr>
              </a:solidFill>
              <a:round/>
            </a:ln>
            <a:effectLst/>
          </c:spPr>
          <c:marker>
            <c:symbol val="circle"/>
            <c:size val="5"/>
            <c:spPr>
              <a:noFill/>
              <a:ln w="9525">
                <a:noFill/>
              </a:ln>
              <a:effectLst/>
            </c:spPr>
          </c:marker>
          <c:xVal>
            <c:numRef>
              <c:f>'Exhibits 2–3 plots'!$C$32:$D$32</c:f>
              <c:numCache>
                <c:formatCode>0.0</c:formatCode>
                <c:ptCount val="2"/>
                <c:pt idx="0">
                  <c:v>-3.2300000000000004</c:v>
                </c:pt>
                <c:pt idx="1">
                  <c:v>20.200000000000003</c:v>
                </c:pt>
              </c:numCache>
            </c:numRef>
          </c:xVal>
          <c:yVal>
            <c:numRef>
              <c:f>'Exhibits 2–3 plots'!$E$32:$F$32</c:f>
              <c:numCache>
                <c:formatCode>General</c:formatCode>
                <c:ptCount val="2"/>
                <c:pt idx="0">
                  <c:v>8</c:v>
                </c:pt>
                <c:pt idx="1">
                  <c:v>8</c:v>
                </c:pt>
              </c:numCache>
            </c:numRef>
          </c:yVal>
          <c:smooth val="0"/>
          <c:extLst>
            <c:ext xmlns:c16="http://schemas.microsoft.com/office/drawing/2014/chart" uri="{C3380CC4-5D6E-409C-BE32-E72D297353CC}">
              <c16:uniqueId val="{00000009-0BE6-AE42-B28C-8EB659945D8D}"/>
            </c:ext>
          </c:extLst>
        </c:ser>
        <c:ser>
          <c:idx val="5"/>
          <c:order val="5"/>
          <c:tx>
            <c:v>8</c:v>
          </c:tx>
          <c:spPr>
            <a:ln w="12700" cap="rnd">
              <a:solidFill>
                <a:srgbClr val="F08661">
                  <a:lumMod val="60000"/>
                  <a:lumOff val="40000"/>
                </a:srgbClr>
              </a:solidFill>
              <a:round/>
            </a:ln>
            <a:effectLst/>
          </c:spPr>
          <c:marker>
            <c:symbol val="circle"/>
            <c:size val="5"/>
            <c:spPr>
              <a:noFill/>
              <a:ln w="9525">
                <a:noFill/>
              </a:ln>
              <a:effectLst/>
            </c:spPr>
          </c:marker>
          <c:xVal>
            <c:numRef>
              <c:f>'Exhibits 2–3 plots'!$C$33:$D$33</c:f>
              <c:numCache>
                <c:formatCode>0.0</c:formatCode>
                <c:ptCount val="2"/>
                <c:pt idx="0">
                  <c:v>-0.74299999999999999</c:v>
                </c:pt>
                <c:pt idx="1">
                  <c:v>10.100000000000001</c:v>
                </c:pt>
              </c:numCache>
            </c:numRef>
          </c:xVal>
          <c:yVal>
            <c:numRef>
              <c:f>'Exhibits 2–3 plots'!$E$33:$F$33</c:f>
              <c:numCache>
                <c:formatCode>General</c:formatCode>
                <c:ptCount val="2"/>
                <c:pt idx="0">
                  <c:v>11.200000000000001</c:v>
                </c:pt>
                <c:pt idx="1">
                  <c:v>11.200000000000001</c:v>
                </c:pt>
              </c:numCache>
            </c:numRef>
          </c:yVal>
          <c:smooth val="0"/>
          <c:extLst>
            <c:ext xmlns:c16="http://schemas.microsoft.com/office/drawing/2014/chart" uri="{C3380CC4-5D6E-409C-BE32-E72D297353CC}">
              <c16:uniqueId val="{0000000A-0BE6-AE42-B28C-8EB659945D8D}"/>
            </c:ext>
          </c:extLst>
        </c:ser>
        <c:ser>
          <c:idx val="6"/>
          <c:order val="6"/>
          <c:tx>
            <c:v>9</c:v>
          </c:tx>
          <c:spPr>
            <a:ln w="12700" cap="rnd">
              <a:solidFill>
                <a:srgbClr val="F08661">
                  <a:lumMod val="60000"/>
                  <a:lumOff val="40000"/>
                </a:srgbClr>
              </a:solidFill>
              <a:round/>
            </a:ln>
            <a:effectLst/>
          </c:spPr>
          <c:marker>
            <c:symbol val="circle"/>
            <c:size val="5"/>
            <c:spPr>
              <a:noFill/>
              <a:ln w="9525">
                <a:noFill/>
              </a:ln>
              <a:effectLst/>
            </c:spPr>
          </c:marker>
          <c:dPt>
            <c:idx val="1"/>
            <c:marker>
              <c:symbol val="circle"/>
              <c:size val="5"/>
              <c:spPr>
                <a:noFill/>
                <a:ln w="9525">
                  <a:noFill/>
                </a:ln>
                <a:effectLst/>
              </c:spPr>
            </c:marker>
            <c:bubble3D val="0"/>
            <c:spPr>
              <a:ln w="12700" cap="rnd">
                <a:solidFill>
                  <a:srgbClr val="F08661">
                    <a:lumMod val="60000"/>
                    <a:lumOff val="40000"/>
                  </a:srgbClr>
                </a:solidFill>
                <a:round/>
              </a:ln>
              <a:effectLst/>
            </c:spPr>
            <c:extLst>
              <c:ext xmlns:c16="http://schemas.microsoft.com/office/drawing/2014/chart" uri="{C3380CC4-5D6E-409C-BE32-E72D297353CC}">
                <c16:uniqueId val="{0000000C-0BE6-AE42-B28C-8EB659945D8D}"/>
              </c:ext>
            </c:extLst>
          </c:dPt>
          <c:xVal>
            <c:numRef>
              <c:f>'Exhibits 2–3 plots'!$C$34:$D$34</c:f>
              <c:numCache>
                <c:formatCode>0.0</c:formatCode>
                <c:ptCount val="2"/>
                <c:pt idx="0">
                  <c:v>-3.7199999999999998</c:v>
                </c:pt>
                <c:pt idx="1">
                  <c:v>7.55</c:v>
                </c:pt>
              </c:numCache>
            </c:numRef>
          </c:xVal>
          <c:yVal>
            <c:numRef>
              <c:f>'Exhibits 2–3 plots'!$E$34:$F$34</c:f>
              <c:numCache>
                <c:formatCode>General</c:formatCode>
                <c:ptCount val="2"/>
                <c:pt idx="0">
                  <c:v>14.299999999999999</c:v>
                </c:pt>
                <c:pt idx="1">
                  <c:v>14.299999999999999</c:v>
                </c:pt>
              </c:numCache>
            </c:numRef>
          </c:yVal>
          <c:smooth val="0"/>
          <c:extLst>
            <c:ext xmlns:c16="http://schemas.microsoft.com/office/drawing/2014/chart" uri="{C3380CC4-5D6E-409C-BE32-E72D297353CC}">
              <c16:uniqueId val="{0000000D-0BE6-AE42-B28C-8EB659945D8D}"/>
            </c:ext>
          </c:extLst>
        </c:ser>
        <c:ser>
          <c:idx val="7"/>
          <c:order val="7"/>
          <c:tx>
            <c:v>Nonparents</c:v>
          </c:tx>
          <c:spPr>
            <a:ln w="25400" cap="rnd">
              <a:noFill/>
              <a:round/>
            </a:ln>
            <a:effectLst/>
          </c:spPr>
          <c:marker>
            <c:symbol val="circle"/>
            <c:size val="7"/>
            <c:spPr>
              <a:solidFill>
                <a:schemeClr val="accent3"/>
              </a:solidFill>
              <a:ln w="9525">
                <a:noFill/>
              </a:ln>
              <a:effectLst/>
            </c:spPr>
          </c:marker>
          <c:dLbls>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dLblPos val="b"/>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'Exhibits 2–3 plots'!$B$56:$B$60</c:f>
              <c:numCache>
                <c:formatCode>0.0</c:formatCode>
                <c:ptCount val="5"/>
                <c:pt idx="0">
                  <c:v>6.72</c:v>
                </c:pt>
                <c:pt idx="1">
                  <c:v>1.55</c:v>
                </c:pt>
                <c:pt idx="2">
                  <c:v>4.95</c:v>
                </c:pt>
                <c:pt idx="3">
                  <c:v>4.6100000000000003</c:v>
                </c:pt>
                <c:pt idx="4">
                  <c:v>6.05</c:v>
                </c:pt>
              </c:numCache>
            </c:numRef>
          </c:xVal>
          <c:yVal>
            <c:numRef>
              <c:f>'Exhibits 2–3 plots'!$E$56:$E$60</c:f>
              <c:numCache>
                <c:formatCode>General</c:formatCode>
                <c:ptCount val="5"/>
                <c:pt idx="0">
                  <c:v>0.49999999999999994</c:v>
                </c:pt>
                <c:pt idx="1">
                  <c:v>3.8</c:v>
                </c:pt>
                <c:pt idx="2">
                  <c:v>7.0000000000000009</c:v>
                </c:pt>
                <c:pt idx="3">
                  <c:v>10.200000000000001</c:v>
                </c:pt>
                <c:pt idx="4">
                  <c:v>13.299999999999997</c:v>
                </c:pt>
              </c:numCache>
            </c:numRef>
          </c:yVal>
          <c:smooth val="0"/>
          <c:extLst>
            <c:ext xmlns:c16="http://schemas.microsoft.com/office/drawing/2014/chart" uri="{C3380CC4-5D6E-409C-BE32-E72D297353CC}">
              <c16:uniqueId val="{00000013-0BE6-AE42-B28C-8EB659945D8D}"/>
            </c:ext>
          </c:extLst>
        </c:ser>
        <c:ser>
          <c:idx val="8"/>
          <c:order val="8"/>
          <c:tx>
            <c:v>11</c:v>
          </c:tx>
          <c:spPr>
            <a:ln w="31750" cap="rnd">
              <a:solidFill>
                <a:srgbClr val="3F6777">
                  <a:lumMod val="40000"/>
                  <a:lumOff val="60000"/>
                </a:srgbClr>
              </a:solidFill>
              <a:round/>
            </a:ln>
            <a:effectLst/>
          </c:spPr>
          <c:marker>
            <c:symbol val="circle"/>
            <c:size val="5"/>
            <c:spPr>
              <a:noFill/>
              <a:ln w="9525">
                <a:noFill/>
              </a:ln>
              <a:effectLst/>
            </c:spPr>
          </c:marker>
          <c:xVal>
            <c:numRef>
              <c:f>'Exhibits 2–3 plots'!$C$56:$D$56</c:f>
              <c:numCache>
                <c:formatCode>0.0</c:formatCode>
                <c:ptCount val="2"/>
                <c:pt idx="0">
                  <c:v>0.82799999999999996</c:v>
                </c:pt>
                <c:pt idx="1">
                  <c:v>12.6</c:v>
                </c:pt>
              </c:numCache>
            </c:numRef>
          </c:xVal>
          <c:yVal>
            <c:numRef>
              <c:f>'Exhibits 2–3 plots'!$E$56:$F$56</c:f>
              <c:numCache>
                <c:formatCode>General</c:formatCode>
                <c:ptCount val="2"/>
                <c:pt idx="0">
                  <c:v>0.49999999999999994</c:v>
                </c:pt>
                <c:pt idx="1">
                  <c:v>0.49999999999999994</c:v>
                </c:pt>
              </c:numCache>
            </c:numRef>
          </c:yVal>
          <c:smooth val="0"/>
          <c:extLst>
            <c:ext xmlns:c16="http://schemas.microsoft.com/office/drawing/2014/chart" uri="{C3380CC4-5D6E-409C-BE32-E72D297353CC}">
              <c16:uniqueId val="{00000014-0BE6-AE42-B28C-8EB659945D8D}"/>
            </c:ext>
          </c:extLst>
        </c:ser>
        <c:ser>
          <c:idx val="9"/>
          <c:order val="9"/>
          <c:tx>
            <c:v>12</c:v>
          </c:tx>
          <c:spPr>
            <a:ln w="12700" cap="rnd">
              <a:solidFill>
                <a:srgbClr val="3F6777">
                  <a:lumMod val="40000"/>
                  <a:lumOff val="60000"/>
                </a:srgbClr>
              </a:solidFill>
              <a:round/>
            </a:ln>
            <a:effectLst/>
          </c:spPr>
          <c:marker>
            <c:symbol val="circle"/>
            <c:size val="5"/>
            <c:spPr>
              <a:noFill/>
              <a:ln w="9525">
                <a:noFill/>
              </a:ln>
              <a:effectLst/>
            </c:spPr>
          </c:marker>
          <c:xVal>
            <c:numRef>
              <c:f>'Exhibits 2–3 plots'!$C$57:$D$57</c:f>
              <c:numCache>
                <c:formatCode>0.0</c:formatCode>
                <c:ptCount val="2"/>
                <c:pt idx="0">
                  <c:v>-3.3300000000000005</c:v>
                </c:pt>
                <c:pt idx="1">
                  <c:v>6.43</c:v>
                </c:pt>
              </c:numCache>
            </c:numRef>
          </c:xVal>
          <c:yVal>
            <c:numRef>
              <c:f>'Exhibits 2–3 plots'!$E$57:$F$57</c:f>
              <c:numCache>
                <c:formatCode>General</c:formatCode>
                <c:ptCount val="2"/>
                <c:pt idx="0">
                  <c:v>3.8</c:v>
                </c:pt>
                <c:pt idx="1">
                  <c:v>3.8</c:v>
                </c:pt>
              </c:numCache>
            </c:numRef>
          </c:yVal>
          <c:smooth val="0"/>
          <c:extLst>
            <c:ext xmlns:c16="http://schemas.microsoft.com/office/drawing/2014/chart" uri="{C3380CC4-5D6E-409C-BE32-E72D297353CC}">
              <c16:uniqueId val="{00000015-0BE6-AE42-B28C-8EB659945D8D}"/>
            </c:ext>
          </c:extLst>
        </c:ser>
        <c:ser>
          <c:idx val="10"/>
          <c:order val="10"/>
          <c:tx>
            <c:v>13</c:v>
          </c:tx>
          <c:spPr>
            <a:ln w="12700" cap="rnd">
              <a:solidFill>
                <a:srgbClr val="3F6777">
                  <a:lumMod val="40000"/>
                  <a:lumOff val="60000"/>
                </a:srgbClr>
              </a:solidFill>
              <a:round/>
            </a:ln>
            <a:effectLst/>
          </c:spPr>
          <c:marker>
            <c:symbol val="circle"/>
            <c:size val="5"/>
            <c:spPr>
              <a:noFill/>
              <a:ln w="9525">
                <a:noFill/>
              </a:ln>
              <a:effectLst/>
            </c:spPr>
          </c:marker>
          <c:xVal>
            <c:numRef>
              <c:f>'Exhibits 2–3 plots'!$C$58:$D$58</c:f>
              <c:numCache>
                <c:formatCode>0.0</c:formatCode>
                <c:ptCount val="2"/>
                <c:pt idx="0">
                  <c:v>-2.4500000000000002</c:v>
                </c:pt>
                <c:pt idx="1">
                  <c:v>12.4</c:v>
                </c:pt>
              </c:numCache>
            </c:numRef>
          </c:xVal>
          <c:yVal>
            <c:numRef>
              <c:f>'Exhibits 2–3 plots'!$E$58:$F$58</c:f>
              <c:numCache>
                <c:formatCode>General</c:formatCode>
                <c:ptCount val="2"/>
                <c:pt idx="0">
                  <c:v>7.0000000000000009</c:v>
                </c:pt>
                <c:pt idx="1">
                  <c:v>7.0000000000000009</c:v>
                </c:pt>
              </c:numCache>
            </c:numRef>
          </c:yVal>
          <c:smooth val="0"/>
          <c:extLst>
            <c:ext xmlns:c16="http://schemas.microsoft.com/office/drawing/2014/chart" uri="{C3380CC4-5D6E-409C-BE32-E72D297353CC}">
              <c16:uniqueId val="{00000016-0BE6-AE42-B28C-8EB659945D8D}"/>
            </c:ext>
          </c:extLst>
        </c:ser>
        <c:ser>
          <c:idx val="11"/>
          <c:order val="11"/>
          <c:tx>
            <c:v>14</c:v>
          </c:tx>
          <c:spPr>
            <a:ln w="12700" cap="rnd">
              <a:solidFill>
                <a:schemeClr val="accent3">
                  <a:lumMod val="60000"/>
                  <a:lumOff val="40000"/>
                </a:schemeClr>
              </a:solidFill>
              <a:round/>
            </a:ln>
            <a:effectLst/>
          </c:spPr>
          <c:marker>
            <c:symbol val="circle"/>
            <c:size val="5"/>
            <c:spPr>
              <a:noFill/>
              <a:ln w="9525">
                <a:noFill/>
              </a:ln>
              <a:effectLst/>
            </c:spPr>
          </c:marker>
          <c:xVal>
            <c:numRef>
              <c:f>'Exhibits 2–3 plots'!$C$59:$D$59</c:f>
              <c:numCache>
                <c:formatCode>0.0</c:formatCode>
                <c:ptCount val="2"/>
                <c:pt idx="0">
                  <c:v>-1.18</c:v>
                </c:pt>
                <c:pt idx="1">
                  <c:v>10.4</c:v>
                </c:pt>
              </c:numCache>
            </c:numRef>
          </c:xVal>
          <c:yVal>
            <c:numRef>
              <c:f>'Exhibits 2–3 plots'!$E$59:$F$59</c:f>
              <c:numCache>
                <c:formatCode>General</c:formatCode>
                <c:ptCount val="2"/>
                <c:pt idx="0">
                  <c:v>10.200000000000001</c:v>
                </c:pt>
                <c:pt idx="1">
                  <c:v>10.200000000000001</c:v>
                </c:pt>
              </c:numCache>
            </c:numRef>
          </c:yVal>
          <c:smooth val="0"/>
          <c:extLst>
            <c:ext xmlns:c16="http://schemas.microsoft.com/office/drawing/2014/chart" uri="{C3380CC4-5D6E-409C-BE32-E72D297353CC}">
              <c16:uniqueId val="{00000017-0BE6-AE42-B28C-8EB659945D8D}"/>
            </c:ext>
          </c:extLst>
        </c:ser>
        <c:ser>
          <c:idx val="12"/>
          <c:order val="12"/>
          <c:tx>
            <c:v>16</c:v>
          </c:tx>
          <c:spPr>
            <a:ln w="31750" cap="rnd">
              <a:solidFill>
                <a:srgbClr val="3F6777">
                  <a:lumMod val="40000"/>
                  <a:lumOff val="60000"/>
                </a:srgbClr>
              </a:solidFill>
              <a:round/>
            </a:ln>
            <a:effectLst/>
          </c:spPr>
          <c:marker>
            <c:symbol val="circle"/>
            <c:size val="5"/>
            <c:spPr>
              <a:noFill/>
              <a:ln w="9525">
                <a:noFill/>
              </a:ln>
              <a:effectLst/>
            </c:spPr>
          </c:marker>
          <c:xVal>
            <c:numRef>
              <c:f>'Exhibits 2–3 plots'!$C$60:$D$60</c:f>
              <c:numCache>
                <c:formatCode>0.0</c:formatCode>
                <c:ptCount val="2"/>
                <c:pt idx="0">
                  <c:v>0.46899999999999997</c:v>
                </c:pt>
                <c:pt idx="1">
                  <c:v>11.600000000000001</c:v>
                </c:pt>
              </c:numCache>
            </c:numRef>
          </c:xVal>
          <c:yVal>
            <c:numRef>
              <c:f>'Exhibits 2–3 plots'!$E$60:$F$60</c:f>
              <c:numCache>
                <c:formatCode>General</c:formatCode>
                <c:ptCount val="2"/>
                <c:pt idx="0">
                  <c:v>13.299999999999997</c:v>
                </c:pt>
                <c:pt idx="1">
                  <c:v>13.299999999999997</c:v>
                </c:pt>
              </c:numCache>
            </c:numRef>
          </c:yVal>
          <c:smooth val="0"/>
          <c:extLst>
            <c:ext xmlns:c16="http://schemas.microsoft.com/office/drawing/2014/chart" uri="{C3380CC4-5D6E-409C-BE32-E72D297353CC}">
              <c16:uniqueId val="{00000018-0BE6-AE42-B28C-8EB659945D8D}"/>
            </c:ext>
          </c:extLst>
        </c:ser>
        <c:ser>
          <c:idx val="13"/>
          <c:order val="13"/>
          <c:tx>
            <c:v>zero</c:v>
          </c:tx>
          <c:spPr>
            <a:ln w="19050" cap="rnd">
              <a:solidFill>
                <a:schemeClr val="tx1">
                  <a:lumMod val="50000"/>
                  <a:lumOff val="50000"/>
                </a:schemeClr>
              </a:solidFill>
              <a:prstDash val="solid"/>
              <a:round/>
            </a:ln>
            <a:effectLst/>
          </c:spPr>
          <c:marker>
            <c:symbol val="circle"/>
            <c:size val="5"/>
            <c:spPr>
              <a:noFill/>
              <a:ln w="9525">
                <a:noFill/>
              </a:ln>
              <a:effectLst/>
            </c:spPr>
          </c:marker>
          <c:dLbls>
            <c:dLbl>
              <c:idx val="0"/>
              <c:layout>
                <c:manualLayout>
                  <c:x val="-4.8421299916868457E-2"/>
                  <c:y val="0"/>
                </c:manualLayout>
              </c:layou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9-0BE6-AE42-B28C-8EB659945D8D}"/>
                </c:ext>
              </c:extLst>
            </c:dLbl>
            <c:dLbl>
              <c:idx val="1"/>
              <c:delete val="1"/>
              <c:extLst>
                <c:ext xmlns:c15="http://schemas.microsoft.com/office/drawing/2012/chart" uri="{CE6537A1-D6FC-4f65-9D91-7224C49458BB}"/>
                <c:ext xmlns:c16="http://schemas.microsoft.com/office/drawing/2014/chart" uri="{C3380CC4-5D6E-409C-BE32-E72D297353CC}">
                  <c16:uniqueId val="{0000001A-0BE6-AE42-B28C-8EB659945D8D}"/>
                </c:ext>
              </c:extLst>
            </c:dLbl>
            <c:dLbl>
              <c:idx val="2"/>
              <c:delete val="1"/>
              <c:extLst>
                <c:ext xmlns:c15="http://schemas.microsoft.com/office/drawing/2012/chart" uri="{CE6537A1-D6FC-4f65-9D91-7224C49458BB}"/>
                <c:ext xmlns:c16="http://schemas.microsoft.com/office/drawing/2014/chart" uri="{C3380CC4-5D6E-409C-BE32-E72D297353CC}">
                  <c16:uniqueId val="{0000001B-0BE6-AE42-B28C-8EB659945D8D}"/>
                </c:ext>
              </c:extLst>
            </c:dLbl>
            <c:dLbl>
              <c:idx val="3"/>
              <c:delete val="1"/>
              <c:extLst>
                <c:ext xmlns:c15="http://schemas.microsoft.com/office/drawing/2012/chart" uri="{CE6537A1-D6FC-4f65-9D91-7224C49458BB}"/>
                <c:ext xmlns:c16="http://schemas.microsoft.com/office/drawing/2014/chart" uri="{C3380CC4-5D6E-409C-BE32-E72D297353CC}">
                  <c16:uniqueId val="{0000001C-0BE6-AE42-B28C-8EB659945D8D}"/>
                </c:ext>
              </c:extLst>
            </c:dLbl>
            <c:dLbl>
              <c:idx val="4"/>
              <c:delete val="1"/>
              <c:extLst>
                <c:ext xmlns:c15="http://schemas.microsoft.com/office/drawing/2012/chart" uri="{CE6537A1-D6FC-4f65-9D91-7224C49458BB}"/>
                <c:ext xmlns:c16="http://schemas.microsoft.com/office/drawing/2014/chart" uri="{C3380CC4-5D6E-409C-BE32-E72D297353CC}">
                  <c16:uniqueId val="{0000001D-0BE6-AE42-B28C-8EB659945D8D}"/>
                </c:ext>
              </c:extLst>
            </c:dLbl>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showLegendKey val="0"/>
            <c:showVal val="0"/>
            <c:showCatName val="1"/>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'Exhibits 2–3 plots'!$G$44:$G$48</c:f>
              <c:numCache>
                <c:formatCode>General</c:formatCode>
                <c:ptCount val="5"/>
                <c:pt idx="0">
                  <c:v>0</c:v>
                </c:pt>
                <c:pt idx="1">
                  <c:v>0</c:v>
                </c:pt>
                <c:pt idx="2">
                  <c:v>0</c:v>
                </c:pt>
                <c:pt idx="3">
                  <c:v>0</c:v>
                </c:pt>
                <c:pt idx="4">
                  <c:v>0</c:v>
                </c:pt>
              </c:numCache>
            </c:numRef>
          </c:xVal>
          <c:yVal>
            <c:numRef>
              <c:f>'Exhibits 2–3 plots'!$H$44:$H$48</c:f>
              <c:numCache>
                <c:formatCode>General</c:formatCode>
                <c:ptCount val="5"/>
                <c:pt idx="0">
                  <c:v>15.3</c:v>
                </c:pt>
                <c:pt idx="1">
                  <c:v>0</c:v>
                </c:pt>
                <c:pt idx="2">
                  <c:v>4</c:v>
                </c:pt>
                <c:pt idx="3">
                  <c:v>7.2000000000000011</c:v>
                </c:pt>
                <c:pt idx="4">
                  <c:v>10.4</c:v>
                </c:pt>
              </c:numCache>
            </c:numRef>
          </c:yVal>
          <c:smooth val="0"/>
          <c:extLst>
            <c:ext xmlns:c16="http://schemas.microsoft.com/office/drawing/2014/chart" uri="{C3380CC4-5D6E-409C-BE32-E72D297353CC}">
              <c16:uniqueId val="{0000001E-0BE6-AE42-B28C-8EB659945D8D}"/>
            </c:ext>
          </c:extLst>
        </c:ser>
        <c:dLbls>
          <c:showLegendKey val="0"/>
          <c:showVal val="0"/>
          <c:showCatName val="0"/>
          <c:showSerName val="0"/>
          <c:showPercent val="0"/>
          <c:showBubbleSize val="0"/>
        </c:dLbls>
        <c:axId val="2018246544"/>
        <c:axId val="2018262352"/>
      </c:scatterChart>
      <c:catAx>
        <c:axId val="237687520"/>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240487808"/>
        <c:crosses val="autoZero"/>
        <c:auto val="1"/>
        <c:lblAlgn val="ctr"/>
        <c:lblOffset val="100"/>
        <c:noMultiLvlLbl val="0"/>
      </c:catAx>
      <c:valAx>
        <c:axId val="240487808"/>
        <c:scaling>
          <c:orientation val="minMax"/>
          <c:max val="23"/>
          <c:min val="-4.2"/>
        </c:scaling>
        <c:delete val="0"/>
        <c:axPos val="b"/>
        <c:majorGridlines>
          <c:spPr>
            <a:ln w="6350" cap="flat" cmpd="sng" algn="ctr">
              <a:solidFill>
                <a:schemeClr val="tx1">
                  <a:lumMod val="10000"/>
                  <a:lumOff val="90000"/>
                </a:schemeClr>
              </a:solidFill>
              <a:round/>
            </a:ln>
            <a:effectLst/>
          </c:spPr>
        </c:majorGridlines>
        <c:numFmt formatCode="0.0" sourceLinked="1"/>
        <c:majorTickMark val="none"/>
        <c:minorTickMark val="none"/>
        <c:tickLblPos val="low"/>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237687520"/>
        <c:crosses val="autoZero"/>
        <c:crossBetween val="between"/>
      </c:valAx>
      <c:valAx>
        <c:axId val="2018262352"/>
        <c:scaling>
          <c:orientation val="minMax"/>
          <c:max val="15.5"/>
          <c:min val="0"/>
        </c:scaling>
        <c:delete val="1"/>
        <c:axPos val="r"/>
        <c:numFmt formatCode="General" sourceLinked="1"/>
        <c:majorTickMark val="out"/>
        <c:minorTickMark val="none"/>
        <c:tickLblPos val="nextTo"/>
        <c:crossAx val="2018246544"/>
        <c:crosses val="max"/>
        <c:crossBetween val="midCat"/>
      </c:valAx>
      <c:valAx>
        <c:axId val="2018246544"/>
        <c:scaling>
          <c:orientation val="minMax"/>
        </c:scaling>
        <c:delete val="1"/>
        <c:axPos val="b"/>
        <c:numFmt formatCode="0.0" sourceLinked="1"/>
        <c:majorTickMark val="out"/>
        <c:minorTickMark val="none"/>
        <c:tickLblPos val="nextTo"/>
        <c:crossAx val="2018262352"/>
        <c:crosses val="autoZero"/>
        <c:crossBetween val="midCat"/>
      </c:valAx>
      <c:spPr>
        <a:noFill/>
        <a:ln>
          <a:noFill/>
        </a:ln>
        <a:effectLst/>
      </c:spPr>
    </c:plotArea>
    <c:legend>
      <c:legendPos val="t"/>
      <c:legendEntry>
        <c:idx val="0"/>
        <c:delete val="1"/>
      </c:legendEntry>
      <c:legendEntry>
        <c:idx val="2"/>
        <c:delete val="1"/>
      </c:legendEntry>
      <c:legendEntry>
        <c:idx val="3"/>
        <c:delete val="1"/>
      </c:legendEntry>
      <c:legendEntry>
        <c:idx val="4"/>
        <c:delete val="1"/>
      </c:legendEntry>
      <c:legendEntry>
        <c:idx val="5"/>
        <c:delete val="1"/>
      </c:legendEntry>
      <c:legendEntry>
        <c:idx val="6"/>
        <c:delete val="1"/>
      </c:legendEntry>
      <c:legendEntry>
        <c:idx val="8"/>
        <c:delete val="1"/>
      </c:legendEntry>
      <c:legendEntry>
        <c:idx val="9"/>
        <c:delete val="1"/>
      </c:legendEntry>
      <c:legendEntry>
        <c:idx val="10"/>
        <c:delete val="1"/>
      </c:legendEntry>
      <c:legendEntry>
        <c:idx val="11"/>
        <c:delete val="1"/>
      </c:legendEntry>
      <c:legendEntry>
        <c:idx val="12"/>
        <c:delete val="1"/>
      </c:legendEntry>
      <c:legendEntry>
        <c:idx val="13"/>
        <c:delete val="1"/>
      </c:legendEntry>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showDLblsOverMax val="0"/>
    <c:extLst/>
  </c:chart>
  <c:spPr>
    <a:noFill/>
    <a:ln>
      <a:noFill/>
    </a:ln>
    <a:effectLst/>
  </c:spPr>
  <c:txPr>
    <a:bodyPr/>
    <a:lstStyle/>
    <a:p>
      <a:pPr>
        <a:defRPr sz="1100">
          <a:solidFill>
            <a:schemeClr val="tx1"/>
          </a:solidFill>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443118776597994E-2"/>
          <c:y val="0.10992607860255457"/>
          <c:w val="0.8916906964809328"/>
          <c:h val="0.68955621005120449"/>
        </c:manualLayout>
      </c:layout>
      <c:barChart>
        <c:barDir val="col"/>
        <c:grouping val="clustered"/>
        <c:varyColors val="0"/>
        <c:ser>
          <c:idx val="0"/>
          <c:order val="0"/>
          <c:tx>
            <c:strRef>
              <c:f>Sheet1!$B$1</c:f>
              <c:strCache>
                <c:ptCount val="1"/>
                <c:pt idx="0">
                  <c:v>2019</c:v>
                </c:pt>
              </c:strCache>
            </c:strRef>
          </c:tx>
          <c:spPr>
            <a:solidFill>
              <a:schemeClr val="tx2"/>
            </a:solidFill>
            <a:ln>
              <a:noFill/>
            </a:ln>
            <a:effectLst/>
          </c:spPr>
          <c:invertIfNegative val="0"/>
          <c:cat>
            <c:strRef>
              <c:f>Sheet1!$A$2:$A$4</c:f>
              <c:strCache>
                <c:ptCount val="3"/>
                <c:pt idx="0">
                  <c:v>Coverage</c:v>
                </c:pt>
                <c:pt idx="1">
                  <c:v>Not avoid doctor</c:v>
                </c:pt>
                <c:pt idx="2">
                  <c:v>Routine checkup</c:v>
                </c:pt>
              </c:strCache>
            </c:strRef>
          </c:cat>
          <c:val>
            <c:numRef>
              <c:f>Sheet1!$B$2:$B$4</c:f>
              <c:numCache>
                <c:formatCode>_(* #,##0_);_(* \(#,##0\);_(* "-"??_);_(@_)</c:formatCode>
                <c:ptCount val="3"/>
                <c:pt idx="0">
                  <c:v>177271</c:v>
                </c:pt>
                <c:pt idx="1">
                  <c:v>146081</c:v>
                </c:pt>
                <c:pt idx="2">
                  <c:v>186130</c:v>
                </c:pt>
              </c:numCache>
            </c:numRef>
          </c:val>
          <c:extLst>
            <c:ext xmlns:c16="http://schemas.microsoft.com/office/drawing/2014/chart" uri="{C3380CC4-5D6E-409C-BE32-E72D297353CC}">
              <c16:uniqueId val="{00000000-DF61-0345-A271-1D48FFA3AF74}"/>
            </c:ext>
          </c:extLst>
        </c:ser>
        <c:ser>
          <c:idx val="1"/>
          <c:order val="1"/>
          <c:tx>
            <c:strRef>
              <c:f>Sheet1!$C$1</c:f>
              <c:strCache>
                <c:ptCount val="1"/>
                <c:pt idx="0">
                  <c:v>2019 (projected)</c:v>
                </c:pt>
              </c:strCache>
            </c:strRef>
          </c:tx>
          <c:spPr>
            <a:solidFill>
              <a:schemeClr val="accent2"/>
            </a:solidFill>
            <a:ln>
              <a:noFill/>
            </a:ln>
            <a:effectLst/>
          </c:spPr>
          <c:invertIfNegative val="0"/>
          <c:cat>
            <c:strRef>
              <c:f>Sheet1!$A$2:$A$4</c:f>
              <c:strCache>
                <c:ptCount val="3"/>
                <c:pt idx="0">
                  <c:v>Coverage</c:v>
                </c:pt>
                <c:pt idx="1">
                  <c:v>Not avoid doctor</c:v>
                </c:pt>
                <c:pt idx="2">
                  <c:v>Routine checkup</c:v>
                </c:pt>
              </c:strCache>
            </c:strRef>
          </c:cat>
          <c:val>
            <c:numRef>
              <c:f>Sheet1!$C$2:$C$4</c:f>
              <c:numCache>
                <c:formatCode>_(* #,##0_);_(* \(#,##0\);_(* "-"??_);_(@_)</c:formatCode>
                <c:ptCount val="3"/>
                <c:pt idx="0">
                  <c:v>204393.46299999999</c:v>
                </c:pt>
                <c:pt idx="1">
                  <c:v>161127.34299999999</c:v>
                </c:pt>
                <c:pt idx="2">
                  <c:v>195473.726</c:v>
                </c:pt>
              </c:numCache>
            </c:numRef>
          </c:val>
          <c:extLst>
            <c:ext xmlns:c16="http://schemas.microsoft.com/office/drawing/2014/chart" uri="{C3380CC4-5D6E-409C-BE32-E72D297353CC}">
              <c16:uniqueId val="{00000001-DF61-0345-A271-1D48FFA3AF74}"/>
            </c:ext>
          </c:extLst>
        </c:ser>
        <c:dLbls>
          <c:showLegendKey val="0"/>
          <c:showVal val="0"/>
          <c:showCatName val="0"/>
          <c:showSerName val="0"/>
          <c:showPercent val="0"/>
          <c:showBubbleSize val="0"/>
        </c:dLbls>
        <c:gapWidth val="220"/>
        <c:overlap val="-20"/>
        <c:axId val="778811968"/>
        <c:axId val="778355088"/>
      </c:barChart>
      <c:catAx>
        <c:axId val="778811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50" b="0" i="0" u="none" strike="noStrike" kern="1200" baseline="0">
                <a:solidFill>
                  <a:schemeClr val="tx1"/>
                </a:solidFill>
                <a:latin typeface="+mn-lt"/>
                <a:ea typeface="+mn-ea"/>
                <a:cs typeface="+mn-cs"/>
              </a:defRPr>
            </a:pPr>
            <a:endParaRPr lang="en-US"/>
          </a:p>
        </c:txPr>
        <c:crossAx val="778355088"/>
        <c:crosses val="autoZero"/>
        <c:auto val="1"/>
        <c:lblAlgn val="ctr"/>
        <c:lblOffset val="100"/>
        <c:noMultiLvlLbl val="0"/>
      </c:catAx>
      <c:valAx>
        <c:axId val="778355088"/>
        <c:scaling>
          <c:orientation val="minMax"/>
          <c:min val="130000"/>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77881196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443118776597994E-2"/>
          <c:y val="0.10992607860255457"/>
          <c:w val="0.8916906964809328"/>
          <c:h val="0.68955621005120449"/>
        </c:manualLayout>
      </c:layout>
      <c:barChart>
        <c:barDir val="col"/>
        <c:grouping val="clustered"/>
        <c:varyColors val="0"/>
        <c:ser>
          <c:idx val="0"/>
          <c:order val="0"/>
          <c:tx>
            <c:strRef>
              <c:f>Sheet1!$B$1</c:f>
              <c:strCache>
                <c:ptCount val="1"/>
                <c:pt idx="0">
                  <c:v>2019</c:v>
                </c:pt>
              </c:strCache>
            </c:strRef>
          </c:tx>
          <c:spPr>
            <a:solidFill>
              <a:schemeClr val="tx2"/>
            </a:solidFill>
            <a:ln>
              <a:noFill/>
            </a:ln>
            <a:effectLst/>
          </c:spPr>
          <c:invertIfNegative val="0"/>
          <c:cat>
            <c:strRef>
              <c:f>Sheet1!$A$2:$A$8</c:f>
              <c:strCache>
                <c:ptCount val="7"/>
                <c:pt idx="0">
                  <c:v>Coverage</c:v>
                </c:pt>
                <c:pt idx="1">
                  <c:v>Not avoid doctor</c:v>
                </c:pt>
                <c:pt idx="2">
                  <c:v>Routine checkup</c:v>
                </c:pt>
                <c:pt idx="4">
                  <c:v>Coverage</c:v>
                </c:pt>
                <c:pt idx="5">
                  <c:v>Not avoid doctor</c:v>
                </c:pt>
                <c:pt idx="6">
                  <c:v>Routine checkup</c:v>
                </c:pt>
              </c:strCache>
            </c:strRef>
          </c:cat>
          <c:val>
            <c:numRef>
              <c:f>Sheet1!$B$2:$B$8</c:f>
              <c:numCache>
                <c:formatCode>#,##0</c:formatCode>
                <c:ptCount val="7"/>
                <c:pt idx="0" formatCode="_(* #,##0_);_(* \(#,##0\);_(* &quot;-&quot;??_);_(@_)">
                  <c:v>147709</c:v>
                </c:pt>
                <c:pt idx="1">
                  <c:v>132766</c:v>
                </c:pt>
                <c:pt idx="2">
                  <c:v>146810</c:v>
                </c:pt>
                <c:pt idx="4">
                  <c:v>155935</c:v>
                </c:pt>
                <c:pt idx="5">
                  <c:v>163169</c:v>
                </c:pt>
                <c:pt idx="6">
                  <c:v>163825</c:v>
                </c:pt>
              </c:numCache>
            </c:numRef>
          </c:val>
          <c:extLst>
            <c:ext xmlns:c16="http://schemas.microsoft.com/office/drawing/2014/chart" uri="{C3380CC4-5D6E-409C-BE32-E72D297353CC}">
              <c16:uniqueId val="{00000000-7851-E64D-9B92-8D103C47DE71}"/>
            </c:ext>
          </c:extLst>
        </c:ser>
        <c:ser>
          <c:idx val="1"/>
          <c:order val="1"/>
          <c:tx>
            <c:strRef>
              <c:f>Sheet1!$C$1</c:f>
              <c:strCache>
                <c:ptCount val="1"/>
                <c:pt idx="0">
                  <c:v>2019 (projected)</c:v>
                </c:pt>
              </c:strCache>
            </c:strRef>
          </c:tx>
          <c:spPr>
            <a:solidFill>
              <a:schemeClr val="accent2"/>
            </a:solidFill>
            <a:ln>
              <a:noFill/>
            </a:ln>
            <a:effectLst/>
          </c:spPr>
          <c:invertIfNegative val="0"/>
          <c:cat>
            <c:strRef>
              <c:f>Sheet1!$A$2:$A$8</c:f>
              <c:strCache>
                <c:ptCount val="7"/>
                <c:pt idx="0">
                  <c:v>Coverage</c:v>
                </c:pt>
                <c:pt idx="1">
                  <c:v>Not avoid doctor</c:v>
                </c:pt>
                <c:pt idx="2">
                  <c:v>Routine checkup</c:v>
                </c:pt>
                <c:pt idx="4">
                  <c:v>Coverage</c:v>
                </c:pt>
                <c:pt idx="5">
                  <c:v>Not avoid doctor</c:v>
                </c:pt>
                <c:pt idx="6">
                  <c:v>Routine checkup</c:v>
                </c:pt>
              </c:strCache>
            </c:strRef>
          </c:cat>
          <c:val>
            <c:numRef>
              <c:f>Sheet1!$C$2:$C$8</c:f>
              <c:numCache>
                <c:formatCode>_(* #,##0_);_(* \(#,##0\);_(* "-"??_);_(@_)</c:formatCode>
                <c:ptCount val="7"/>
                <c:pt idx="0" formatCode="#,##0">
                  <c:v>163218</c:v>
                </c:pt>
                <c:pt idx="1">
                  <c:v>139617</c:v>
                </c:pt>
                <c:pt idx="2">
                  <c:v>153563</c:v>
                </c:pt>
                <c:pt idx="4">
                  <c:v>172308</c:v>
                </c:pt>
                <c:pt idx="5">
                  <c:v>171589</c:v>
                </c:pt>
                <c:pt idx="6" formatCode="#,##0">
                  <c:v>171361</c:v>
                </c:pt>
              </c:numCache>
            </c:numRef>
          </c:val>
          <c:extLst>
            <c:ext xmlns:c16="http://schemas.microsoft.com/office/drawing/2014/chart" uri="{C3380CC4-5D6E-409C-BE32-E72D297353CC}">
              <c16:uniqueId val="{00000001-7851-E64D-9B92-8D103C47DE71}"/>
            </c:ext>
          </c:extLst>
        </c:ser>
        <c:dLbls>
          <c:showLegendKey val="0"/>
          <c:showVal val="0"/>
          <c:showCatName val="0"/>
          <c:showSerName val="0"/>
          <c:showPercent val="0"/>
          <c:showBubbleSize val="0"/>
        </c:dLbls>
        <c:gapWidth val="50"/>
        <c:overlap val="-10"/>
        <c:axId val="778811968"/>
        <c:axId val="778355088"/>
      </c:barChart>
      <c:catAx>
        <c:axId val="778811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50" b="0" i="0" u="none" strike="noStrike" kern="1200" baseline="0">
                <a:solidFill>
                  <a:schemeClr val="tx1"/>
                </a:solidFill>
                <a:latin typeface="+mn-lt"/>
                <a:ea typeface="+mn-ea"/>
                <a:cs typeface="+mn-cs"/>
              </a:defRPr>
            </a:pPr>
            <a:endParaRPr lang="en-US"/>
          </a:p>
        </c:txPr>
        <c:crossAx val="778355088"/>
        <c:crosses val="autoZero"/>
        <c:auto val="1"/>
        <c:lblAlgn val="ctr"/>
        <c:lblOffset val="100"/>
        <c:noMultiLvlLbl val="0"/>
      </c:catAx>
      <c:valAx>
        <c:axId val="778355088"/>
        <c:scaling>
          <c:orientation val="minMax"/>
          <c:min val="120000"/>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77881196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a:latin typeface="Suisse Int'l Bold" panose="020B0804000000000000" pitchFamily="34" charset="77"/>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b="1" smtClean="0">
                <a:latin typeface="Suisse Int'l Bold" panose="020B0804000000000000" pitchFamily="34" charset="77"/>
              </a:rPr>
              <a:t>8/29/2023</a:t>
            </a:fld>
            <a:endParaRPr lang="en-US" b="1">
              <a:latin typeface="Suisse Int'l Bold" panose="020B0804000000000000" pitchFamily="34" charset="77"/>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a:latin typeface="Suisse Int'l Bold" panose="020B0804000000000000" pitchFamily="34" charset="77"/>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b="1" smtClean="0">
                <a:latin typeface="Suisse Int'l Bold" panose="020B0804000000000000" pitchFamily="34" charset="77"/>
              </a:rPr>
              <a:t>‹#›</a:t>
            </a:fld>
            <a:endParaRPr lang="en-US" b="1">
              <a:latin typeface="Suisse Int'l Bold" panose="020B0804000000000000" pitchFamily="34" charset="77"/>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i="0">
                <a:latin typeface="Suisse Int'l Bold" panose="020B0804000000000000" pitchFamily="34" charset="77"/>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1" i="0">
                <a:latin typeface="Suisse Int'l Bold" panose="020B0804000000000000" pitchFamily="34" charset="77"/>
              </a:defRPr>
            </a:lvl1pPr>
          </a:lstStyle>
          <a:p>
            <a:fld id="{03A1D146-B4E0-1741-B9EE-9789392EFCC4}" type="datetimeFigureOut">
              <a:rPr lang="en-US" smtClean="0"/>
              <a:pPr/>
              <a:t>8/29/2023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1" i="0">
                <a:latin typeface="Suisse Int'l Bold" panose="020B0804000000000000" pitchFamily="34" charset="77"/>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1" i="0">
                <a:latin typeface="Suisse Int'l Bold" panose="020B0804000000000000" pitchFamily="34" charset="77"/>
              </a:defRPr>
            </a:lvl1pPr>
          </a:lstStyle>
          <a:p>
            <a:fld id="{97863621-2E60-B848-8968-B0341E26A312}" type="slidenum">
              <a:rPr lang="en-US" smtClean="0"/>
              <a:pPr/>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Suisse Int'l Bold" panose="020B0804000000000000" pitchFamily="34" charset="77"/>
        <a:ea typeface="+mn-ea"/>
        <a:cs typeface="+mn-cs"/>
      </a:defRPr>
    </a:lvl1pPr>
    <a:lvl2pPr marL="609585" algn="l" defTabSz="609585" rtl="0" eaLnBrk="1" latinLnBrk="0" hangingPunct="1">
      <a:defRPr sz="1600" b="1" i="0" kern="1200">
        <a:solidFill>
          <a:schemeClr val="tx1"/>
        </a:solidFill>
        <a:latin typeface="Suisse Int'l Bold" panose="020B0804000000000000" pitchFamily="34" charset="77"/>
        <a:ea typeface="+mn-ea"/>
        <a:cs typeface="+mn-cs"/>
      </a:defRPr>
    </a:lvl2pPr>
    <a:lvl3pPr marL="1219170" algn="l" defTabSz="609585" rtl="0" eaLnBrk="1" latinLnBrk="0" hangingPunct="1">
      <a:defRPr sz="1600" b="1" i="0" kern="1200">
        <a:solidFill>
          <a:schemeClr val="tx1"/>
        </a:solidFill>
        <a:latin typeface="Suisse Int'l Bold" panose="020B0804000000000000" pitchFamily="34" charset="77"/>
        <a:ea typeface="+mn-ea"/>
        <a:cs typeface="+mn-cs"/>
      </a:defRPr>
    </a:lvl3pPr>
    <a:lvl4pPr marL="1828754" algn="l" defTabSz="609585" rtl="0" eaLnBrk="1" latinLnBrk="0" hangingPunct="1">
      <a:defRPr sz="1600" b="1" i="0" kern="1200">
        <a:solidFill>
          <a:schemeClr val="tx1"/>
        </a:solidFill>
        <a:latin typeface="Suisse Int'l Bold" panose="020B0804000000000000" pitchFamily="34" charset="77"/>
        <a:ea typeface="+mn-ea"/>
        <a:cs typeface="+mn-cs"/>
      </a:defRPr>
    </a:lvl4pPr>
    <a:lvl5pPr marL="2438339" algn="l" defTabSz="609585" rtl="0" eaLnBrk="1" latinLnBrk="0" hangingPunct="1">
      <a:defRPr sz="1600" b="1" i="0" kern="1200">
        <a:solidFill>
          <a:schemeClr val="tx1"/>
        </a:solidFill>
        <a:latin typeface="Suisse Int'l Bold" panose="020B0804000000000000" pitchFamily="34" charset="77"/>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1</a:t>
            </a:fld>
            <a:endParaRPr lang="en-US"/>
          </a:p>
        </p:txBody>
      </p:sp>
    </p:spTree>
    <p:extLst>
      <p:ext uri="{BB962C8B-B14F-4D97-AF65-F5344CB8AC3E}">
        <p14:creationId xmlns:p14="http://schemas.microsoft.com/office/powerpoint/2010/main" val="16517446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2</a:t>
            </a:fld>
            <a:endParaRPr lang="en-US"/>
          </a:p>
        </p:txBody>
      </p:sp>
    </p:spTree>
    <p:extLst>
      <p:ext uri="{BB962C8B-B14F-4D97-AF65-F5344CB8AC3E}">
        <p14:creationId xmlns:p14="http://schemas.microsoft.com/office/powerpoint/2010/main" val="38509324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3</a:t>
            </a:fld>
            <a:endParaRPr lang="en-US"/>
          </a:p>
        </p:txBody>
      </p:sp>
    </p:spTree>
    <p:extLst>
      <p:ext uri="{BB962C8B-B14F-4D97-AF65-F5344CB8AC3E}">
        <p14:creationId xmlns:p14="http://schemas.microsoft.com/office/powerpoint/2010/main" val="412477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4</a:t>
            </a:fld>
            <a:endParaRPr lang="en-US"/>
          </a:p>
        </p:txBody>
      </p:sp>
    </p:spTree>
    <p:extLst>
      <p:ext uri="{BB962C8B-B14F-4D97-AF65-F5344CB8AC3E}">
        <p14:creationId xmlns:p14="http://schemas.microsoft.com/office/powerpoint/2010/main" val="2787756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oi.org/10.26099/vad1-s645"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Graph Layout: 01">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71499" y="6394513"/>
            <a:ext cx="7128793"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dirty="0">
                <a:latin typeface="Arial" panose="020B0604020202020204" pitchFamily="34" charset="0"/>
                <a:cs typeface="Arial" panose="020B0604020202020204" pitchFamily="34" charset="0"/>
              </a:rPr>
              <a:t>Source: Sherry A. Glied and Mark A. Weiss, </a:t>
            </a:r>
            <a:r>
              <a:rPr lang="en-US" sz="800" b="0" i="1" dirty="0">
                <a:latin typeface="Arial" panose="020B0604020202020204" pitchFamily="34" charset="0"/>
                <a:cs typeface="Arial" panose="020B0604020202020204" pitchFamily="34" charset="0"/>
              </a:rPr>
              <a:t>Impact of the Medicaid Coverage Gap: Comparing States That Have and Have Not Expanded Eligibility</a:t>
            </a:r>
            <a:r>
              <a:rPr lang="en-US" sz="800" b="0" i="0" dirty="0">
                <a:latin typeface="Arial" panose="020B0604020202020204" pitchFamily="34" charset="0"/>
                <a:cs typeface="Arial" panose="020B0604020202020204" pitchFamily="34" charset="0"/>
              </a:rPr>
              <a:t> (Commonwealth Fund, Sept. 2023). </a:t>
            </a:r>
            <a:r>
              <a:rPr lang="en-US" sz="800" b="0" i="0" dirty="0">
                <a:solidFill>
                  <a:srgbClr val="24729D"/>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https://doi.org/10.26099/vad1-s645</a:t>
            </a:r>
            <a:endParaRPr lang="en-US" sz="800" b="0" i="0" dirty="0">
              <a:solidFill>
                <a:srgbClr val="24729D"/>
              </a:solidFill>
              <a:latin typeface="Arial" panose="020B0604020202020204" pitchFamily="34" charset="0"/>
              <a:cs typeface="Arial" panose="020B0604020202020204" pitchFamily="34" charset="0"/>
            </a:endParaRPr>
          </a:p>
        </p:txBody>
      </p:sp>
      <p:sp>
        <p:nvSpPr>
          <p:cNvPr id="53" name="Title 1"/>
          <p:cNvSpPr>
            <a:spLocks noGrp="1"/>
          </p:cNvSpPr>
          <p:nvPr>
            <p:ph type="ctrTitle" hasCustomPrompt="1"/>
          </p:nvPr>
        </p:nvSpPr>
        <p:spPr>
          <a:xfrm>
            <a:off x="71499" y="260648"/>
            <a:ext cx="8961120" cy="756084"/>
          </a:xfrm>
          <a:effectLst/>
        </p:spPr>
        <p:txBody>
          <a:bodyPr anchor="t">
            <a:noAutofit/>
          </a:bodyPr>
          <a:lstStyle>
            <a:lvl1pPr algn="l">
              <a:lnSpc>
                <a:spcPct val="100000"/>
              </a:lnSpc>
              <a:defRPr sz="2000" b="0" i="0" spc="-50" baseline="0">
                <a:solidFill>
                  <a:schemeClr val="tx1"/>
                </a:solidFill>
                <a:effectLst/>
                <a:latin typeface="Georgia" panose="02040502050405020303" pitchFamily="18" charset="0"/>
              </a:defRPr>
            </a:lvl1pPr>
          </a:lstStyle>
          <a:p>
            <a:r>
              <a:rPr lang="en-US" dirty="0"/>
              <a:t>Click to edit master title style</a:t>
            </a:r>
          </a:p>
        </p:txBody>
      </p:sp>
      <p:sp>
        <p:nvSpPr>
          <p:cNvPr id="57" name="Chart Placeholder 5"/>
          <p:cNvSpPr>
            <a:spLocks noGrp="1"/>
          </p:cNvSpPr>
          <p:nvPr>
            <p:ph type="chart" sz="quarter" idx="19"/>
          </p:nvPr>
        </p:nvSpPr>
        <p:spPr>
          <a:xfrm>
            <a:off x="71438" y="1344918"/>
            <a:ext cx="8961120" cy="4265828"/>
          </a:xfrm>
        </p:spPr>
        <p:txBody>
          <a:bodyPr>
            <a:normAutofit/>
          </a:bodyPr>
          <a:lstStyle>
            <a:lvl1pPr marL="0" indent="0">
              <a:buNone/>
              <a:defRPr sz="1300" b="0" i="0">
                <a:solidFill>
                  <a:schemeClr val="tx1"/>
                </a:solidFill>
                <a:latin typeface="+mn-lt"/>
              </a:defRPr>
            </a:lvl1pPr>
          </a:lstStyle>
          <a:p>
            <a:endParaRPr lang="en-US" dirty="0"/>
          </a:p>
        </p:txBody>
      </p:sp>
      <p:sp>
        <p:nvSpPr>
          <p:cNvPr id="3" name="Text Placeholder 2"/>
          <p:cNvSpPr>
            <a:spLocks noGrp="1"/>
          </p:cNvSpPr>
          <p:nvPr>
            <p:ph type="body" sz="quarter" idx="21" hasCustomPrompt="1"/>
          </p:nvPr>
        </p:nvSpPr>
        <p:spPr>
          <a:xfrm>
            <a:off x="71499" y="44624"/>
            <a:ext cx="8961120" cy="188341"/>
          </a:xfrm>
        </p:spPr>
        <p:txBody>
          <a:bodyPr anchor="b" anchorCtr="0">
            <a:noAutofit/>
          </a:bodyPr>
          <a:lstStyle>
            <a:lvl1pPr marL="0" indent="0">
              <a:buNone/>
              <a:defRPr sz="1000" b="1" i="0">
                <a:latin typeface="+mj-lt"/>
              </a:defRPr>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chemeClr val="tx1"/>
                </a:solidFill>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Notes &amp; Data</a:t>
            </a:r>
          </a:p>
        </p:txBody>
      </p:sp>
      <p:sp>
        <p:nvSpPr>
          <p:cNvPr id="9" name="Text Placeholder 6">
            <a:extLst>
              <a:ext uri="{FF2B5EF4-FFF2-40B4-BE49-F238E27FC236}">
                <a16:creationId xmlns:a16="http://schemas.microsoft.com/office/drawing/2014/main" id="{8DCAC2DF-428F-0247-A8CB-28A251E9B336}"/>
              </a:ext>
            </a:extLst>
          </p:cNvPr>
          <p:cNvSpPr>
            <a:spLocks noGrp="1"/>
          </p:cNvSpPr>
          <p:nvPr>
            <p:ph type="body" sz="quarter" idx="25" hasCustomPrompt="1"/>
          </p:nvPr>
        </p:nvSpPr>
        <p:spPr>
          <a:xfrm>
            <a:off x="71438" y="1044415"/>
            <a:ext cx="8961120" cy="251315"/>
          </a:xfrm>
        </p:spPr>
        <p:txBody>
          <a:bodyPr anchor="ctr" anchorCtr="0">
            <a:normAutofit/>
          </a:bodyPr>
          <a:lstStyle>
            <a:lvl1pPr marL="0" indent="0">
              <a:buNone/>
              <a:defRPr sz="1100" b="0" i="1">
                <a:solidFill>
                  <a:schemeClr val="tx1"/>
                </a:solidFill>
                <a:latin typeface="+mn-lt"/>
              </a:defRPr>
            </a:lvl1pPr>
            <a:lvl2pPr marL="128584" indent="0">
              <a:buNone/>
              <a:defRPr/>
            </a:lvl2pPr>
            <a:lvl3pPr marL="258359" indent="0">
              <a:buNone/>
              <a:defRPr/>
            </a:lvl3pPr>
            <a:lvl4pPr marL="386943" indent="0">
              <a:buNone/>
              <a:defRPr/>
            </a:lvl4pPr>
            <a:lvl5pPr marL="515528" indent="0">
              <a:buNone/>
              <a:defRPr/>
            </a:lvl5pPr>
          </a:lstStyle>
          <a:p>
            <a:pPr lvl="0"/>
            <a:r>
              <a:rPr lang="en-US" dirty="0"/>
              <a:t>Axis Title</a:t>
            </a:r>
          </a:p>
        </p:txBody>
      </p:sp>
      <p:pic>
        <p:nvPicPr>
          <p:cNvPr id="4" name="Picture 3">
            <a:extLst>
              <a:ext uri="{FF2B5EF4-FFF2-40B4-BE49-F238E27FC236}">
                <a16:creationId xmlns:a16="http://schemas.microsoft.com/office/drawing/2014/main" id="{1A125EE4-1B4C-9F87-0EFC-D1B5122EAFBC}"/>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6339" t="9092" r="7027" b="31817"/>
          <a:stretch/>
        </p:blipFill>
        <p:spPr>
          <a:xfrm>
            <a:off x="7779182" y="6413906"/>
            <a:ext cx="1321024" cy="418861"/>
          </a:xfrm>
          <a:prstGeom prst="rect">
            <a:avLst/>
          </a:prstGeom>
        </p:spPr>
      </p:pic>
      <p:cxnSp>
        <p:nvCxnSpPr>
          <p:cNvPr id="5" name="Straight Connector 4">
            <a:extLst>
              <a:ext uri="{FF2B5EF4-FFF2-40B4-BE49-F238E27FC236}">
                <a16:creationId xmlns:a16="http://schemas.microsoft.com/office/drawing/2014/main" id="{70CF1471-90D1-BFA6-23B5-3ACFA1AD2046}"/>
              </a:ext>
            </a:extLst>
          </p:cNvPr>
          <p:cNvCxnSpPr>
            <a:cxnSpLocks/>
          </p:cNvCxnSpPr>
          <p:nvPr userDrawn="1"/>
        </p:nvCxnSpPr>
        <p:spPr>
          <a:xfrm flipH="1">
            <a:off x="73152" y="6364716"/>
            <a:ext cx="8997696"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6787598"/>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1647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MWF Graph - Orange">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1721915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6CA06-48DA-46BE-BAFA-8C182153D375}"/>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B9FEB8AD-FDFA-4B14-B32E-EE63B1119CD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134A3014-6E78-4F2E-86DB-6E5E3A0443BD}"/>
              </a:ext>
            </a:extLst>
          </p:cNvPr>
          <p:cNvSpPr>
            <a:spLocks noGrp="1"/>
          </p:cNvSpPr>
          <p:nvPr>
            <p:ph type="dt" sz="half" idx="10"/>
          </p:nvPr>
        </p:nvSpPr>
        <p:spPr/>
        <p:txBody>
          <a:bodyPr/>
          <a:lstStyle/>
          <a:p>
            <a:fld id="{54C96D62-0D7D-4910-A226-A27D95500A21}" type="datetimeFigureOut">
              <a:rPr lang="en-US" smtClean="0"/>
              <a:t>8/29/2023</a:t>
            </a:fld>
            <a:endParaRPr lang="en-US"/>
          </a:p>
        </p:txBody>
      </p:sp>
      <p:sp>
        <p:nvSpPr>
          <p:cNvPr id="5" name="Footer Placeholder 4">
            <a:extLst>
              <a:ext uri="{FF2B5EF4-FFF2-40B4-BE49-F238E27FC236}">
                <a16:creationId xmlns:a16="http://schemas.microsoft.com/office/drawing/2014/main" id="{D03BCB68-6453-4BBF-9FE8-B276C7CEA5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0DB2F6-966F-471D-9A1F-14C08046A4A0}"/>
              </a:ext>
            </a:extLst>
          </p:cNvPr>
          <p:cNvSpPr>
            <a:spLocks noGrp="1"/>
          </p:cNvSpPr>
          <p:nvPr>
            <p:ph type="sldNum" sz="quarter" idx="12"/>
          </p:nvPr>
        </p:nvSpPr>
        <p:spPr/>
        <p:txBody>
          <a:bodyPr/>
          <a:lstStyle/>
          <a:p>
            <a:fld id="{0127FDAF-4E03-4617-9981-A84D66AD3489}" type="slidenum">
              <a:rPr lang="en-US" smtClean="0"/>
              <a:t>‹#›</a:t>
            </a:fld>
            <a:endParaRPr lang="en-US"/>
          </a:p>
        </p:txBody>
      </p:sp>
    </p:spTree>
    <p:extLst>
      <p:ext uri="{BB962C8B-B14F-4D97-AF65-F5344CB8AC3E}">
        <p14:creationId xmlns:p14="http://schemas.microsoft.com/office/powerpoint/2010/main" val="1434599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614FB-5A42-4FBA-9B87-607A991BB3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89F0D7-E053-497C-8923-972BFE93C2C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B99220-023B-416C-9FE7-9D7EA90C0628}"/>
              </a:ext>
            </a:extLst>
          </p:cNvPr>
          <p:cNvSpPr>
            <a:spLocks noGrp="1"/>
          </p:cNvSpPr>
          <p:nvPr>
            <p:ph type="dt" sz="half" idx="10"/>
          </p:nvPr>
        </p:nvSpPr>
        <p:spPr/>
        <p:txBody>
          <a:bodyPr/>
          <a:lstStyle/>
          <a:p>
            <a:fld id="{54C96D62-0D7D-4910-A226-A27D95500A21}" type="datetimeFigureOut">
              <a:rPr lang="en-US" smtClean="0"/>
              <a:t>8/29/2023</a:t>
            </a:fld>
            <a:endParaRPr lang="en-US"/>
          </a:p>
        </p:txBody>
      </p:sp>
      <p:sp>
        <p:nvSpPr>
          <p:cNvPr id="5" name="Footer Placeholder 4">
            <a:extLst>
              <a:ext uri="{FF2B5EF4-FFF2-40B4-BE49-F238E27FC236}">
                <a16:creationId xmlns:a16="http://schemas.microsoft.com/office/drawing/2014/main" id="{51E25D9C-9C65-40C8-AB8E-88C07A4450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AEFFF0-75EE-415D-B410-E62333288AF8}"/>
              </a:ext>
            </a:extLst>
          </p:cNvPr>
          <p:cNvSpPr>
            <a:spLocks noGrp="1"/>
          </p:cNvSpPr>
          <p:nvPr>
            <p:ph type="sldNum" sz="quarter" idx="12"/>
          </p:nvPr>
        </p:nvSpPr>
        <p:spPr/>
        <p:txBody>
          <a:bodyPr/>
          <a:lstStyle/>
          <a:p>
            <a:fld id="{0127FDAF-4E03-4617-9981-A84D66AD3489}" type="slidenum">
              <a:rPr lang="en-US" smtClean="0"/>
              <a:t>‹#›</a:t>
            </a:fld>
            <a:endParaRPr lang="en-US"/>
          </a:p>
        </p:txBody>
      </p:sp>
    </p:spTree>
    <p:extLst>
      <p:ext uri="{BB962C8B-B14F-4D97-AF65-F5344CB8AC3E}">
        <p14:creationId xmlns:p14="http://schemas.microsoft.com/office/powerpoint/2010/main" val="244278343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5"/>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39821026"/>
      </p:ext>
    </p:extLst>
  </p:cSld>
  <p:clrMap bg1="lt1" tx1="dk1" bg2="lt2" tx2="dk2" accent1="accent1" accent2="accent2" accent3="accent3" accent4="accent4" accent5="accent5" accent6="accent6" hlink="hlink" folHlink="folHlink"/>
  <p:sldLayoutIdLst>
    <p:sldLayoutId id="2147483743" r:id="rId1"/>
    <p:sldLayoutId id="2147483741" r:id="rId2"/>
    <p:sldLayoutId id="2147483744" r:id="rId3"/>
    <p:sldLayoutId id="2147483745" r:id="rId4"/>
    <p:sldLayoutId id="2147483746" r:id="rId5"/>
  </p:sldLayoutIdLst>
  <p:txStyles>
    <p:titleStyle>
      <a:lvl1pPr algn="l" defTabSz="685784" rtl="0" eaLnBrk="1" latinLnBrk="0" hangingPunct="1">
        <a:lnSpc>
          <a:spcPct val="86000"/>
        </a:lnSpc>
        <a:spcBef>
          <a:spcPct val="0"/>
        </a:spcBef>
        <a:buNone/>
        <a:defRPr sz="1800" b="0" i="0" kern="800" spc="-30">
          <a:solidFill>
            <a:schemeClr val="tx1"/>
          </a:solidFill>
          <a:latin typeface="Suisse Int'l" panose="020B0804000000000000" pitchFamily="34" charset="77"/>
          <a:ea typeface="+mj-ea"/>
          <a:cs typeface="+mj-cs"/>
        </a:defRPr>
      </a:lvl1pPr>
    </p:titleStyle>
    <p:bodyStyle>
      <a:lvl1pPr marL="128585" indent="-128585" algn="l" defTabSz="685784" rtl="0" eaLnBrk="1" latinLnBrk="0" hangingPunct="1">
        <a:spcBef>
          <a:spcPct val="20000"/>
        </a:spcBef>
        <a:buClr>
          <a:schemeClr val="accent1"/>
        </a:buClr>
        <a:buFont typeface="Arial" panose="020B0604020202020204" pitchFamily="34" charset="0"/>
        <a:buChar char="•"/>
        <a:defRPr sz="1125" b="0" i="0" kern="800" spc="-8">
          <a:solidFill>
            <a:schemeClr val="tx1"/>
          </a:solidFill>
          <a:latin typeface="Suisse Int'l" panose="020B0804000000000000" pitchFamily="34" charset="77"/>
          <a:ea typeface="+mn-ea"/>
          <a:cs typeface="Arial" panose="020B0604020202020204" pitchFamily="34" charset="0"/>
        </a:defRPr>
      </a:lvl1pPr>
      <a:lvl2pPr marL="258360" indent="-129776"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2pPr>
      <a:lvl3pPr marL="386944"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3pPr>
      <a:lvl4pPr marL="515528"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4pPr>
      <a:lvl5pPr marL="644113"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84" rtl="0" eaLnBrk="1" latinLnBrk="0" hangingPunct="1">
        <a:defRPr sz="1350" kern="1200">
          <a:solidFill>
            <a:schemeClr val="tx1"/>
          </a:solidFill>
          <a:latin typeface="+mn-lt"/>
          <a:ea typeface="+mn-ea"/>
          <a:cs typeface="+mn-cs"/>
        </a:defRPr>
      </a:lvl1pPr>
      <a:lvl2pPr marL="342892" algn="l" defTabSz="685784" rtl="0" eaLnBrk="1" latinLnBrk="0" hangingPunct="1">
        <a:defRPr sz="1350" kern="1200">
          <a:solidFill>
            <a:schemeClr val="tx1"/>
          </a:solidFill>
          <a:latin typeface="+mn-lt"/>
          <a:ea typeface="+mn-ea"/>
          <a:cs typeface="+mn-cs"/>
        </a:defRPr>
      </a:lvl2pPr>
      <a:lvl3pPr marL="685784" algn="l" defTabSz="685784" rtl="0" eaLnBrk="1" latinLnBrk="0" hangingPunct="1">
        <a:defRPr sz="1350" kern="1200">
          <a:solidFill>
            <a:schemeClr val="tx1"/>
          </a:solidFill>
          <a:latin typeface="+mn-lt"/>
          <a:ea typeface="+mn-ea"/>
          <a:cs typeface="+mn-cs"/>
        </a:defRPr>
      </a:lvl3pPr>
      <a:lvl4pPr marL="1028675" algn="l" defTabSz="685784" rtl="0" eaLnBrk="1" latinLnBrk="0" hangingPunct="1">
        <a:defRPr sz="1350" kern="1200">
          <a:solidFill>
            <a:schemeClr val="tx1"/>
          </a:solidFill>
          <a:latin typeface="+mn-lt"/>
          <a:ea typeface="+mn-ea"/>
          <a:cs typeface="+mn-cs"/>
        </a:defRPr>
      </a:lvl4pPr>
      <a:lvl5pPr marL="1371566" algn="l" defTabSz="685784" rtl="0" eaLnBrk="1" latinLnBrk="0" hangingPunct="1">
        <a:defRPr sz="1350" kern="1200">
          <a:solidFill>
            <a:schemeClr val="tx1"/>
          </a:solidFill>
          <a:latin typeface="+mn-lt"/>
          <a:ea typeface="+mn-ea"/>
          <a:cs typeface="+mn-cs"/>
        </a:defRPr>
      </a:lvl5pPr>
      <a:lvl6pPr marL="1714457" algn="l" defTabSz="685784" rtl="0" eaLnBrk="1" latinLnBrk="0" hangingPunct="1">
        <a:defRPr sz="1350" kern="1200">
          <a:solidFill>
            <a:schemeClr val="tx1"/>
          </a:solidFill>
          <a:latin typeface="+mn-lt"/>
          <a:ea typeface="+mn-ea"/>
          <a:cs typeface="+mn-cs"/>
        </a:defRPr>
      </a:lvl6pPr>
      <a:lvl7pPr marL="2057349" algn="l" defTabSz="685784" rtl="0" eaLnBrk="1" latinLnBrk="0" hangingPunct="1">
        <a:defRPr sz="1350" kern="1200">
          <a:solidFill>
            <a:schemeClr val="tx1"/>
          </a:solidFill>
          <a:latin typeface="+mn-lt"/>
          <a:ea typeface="+mn-ea"/>
          <a:cs typeface="+mn-cs"/>
        </a:defRPr>
      </a:lvl7pPr>
      <a:lvl8pPr marL="2400240" algn="l" defTabSz="685784" rtl="0" eaLnBrk="1" latinLnBrk="0" hangingPunct="1">
        <a:defRPr sz="1350" kern="1200">
          <a:solidFill>
            <a:schemeClr val="tx1"/>
          </a:solidFill>
          <a:latin typeface="+mn-lt"/>
          <a:ea typeface="+mn-ea"/>
          <a:cs typeface="+mn-cs"/>
        </a:defRPr>
      </a:lvl8pPr>
      <a:lvl9pPr marL="2743132" algn="l" defTabSz="685784"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D3F8B-8420-3856-A1F2-B702FABAA863}"/>
              </a:ext>
            </a:extLst>
          </p:cNvPr>
          <p:cNvSpPr>
            <a:spLocks noGrp="1"/>
          </p:cNvSpPr>
          <p:nvPr>
            <p:ph type="ctrTitle"/>
          </p:nvPr>
        </p:nvSpPr>
        <p:spPr>
          <a:xfrm>
            <a:off x="71499" y="260648"/>
            <a:ext cx="8961120" cy="756084"/>
          </a:xfrm>
        </p:spPr>
        <p:txBody>
          <a:bodyPr/>
          <a:lstStyle/>
          <a:p>
            <a:r>
              <a:rPr lang="en-US"/>
              <a:t>Effect of Medicaid Expansion on Health Insurance Coverage and Health Care Access for the Potential Gap Population, Parents and Nonparents </a:t>
            </a:r>
            <a:endParaRPr lang="en-US" dirty="0"/>
          </a:p>
        </p:txBody>
      </p:sp>
      <p:sp>
        <p:nvSpPr>
          <p:cNvPr id="4" name="Text Placeholder 3">
            <a:extLst>
              <a:ext uri="{FF2B5EF4-FFF2-40B4-BE49-F238E27FC236}">
                <a16:creationId xmlns:a16="http://schemas.microsoft.com/office/drawing/2014/main" id="{E1605A94-6A97-F52B-E8D5-60060E7C9D9D}"/>
              </a:ext>
            </a:extLst>
          </p:cNvPr>
          <p:cNvSpPr>
            <a:spLocks noGrp="1"/>
          </p:cNvSpPr>
          <p:nvPr>
            <p:ph type="body" sz="quarter" idx="21"/>
          </p:nvPr>
        </p:nvSpPr>
        <p:spPr>
          <a:xfrm>
            <a:off x="71499" y="44624"/>
            <a:ext cx="8961120" cy="188341"/>
          </a:xfrm>
        </p:spPr>
        <p:txBody>
          <a:bodyPr/>
          <a:lstStyle/>
          <a:p>
            <a:r>
              <a:rPr lang="en-US"/>
              <a:t>EXHIBIT 2</a:t>
            </a:r>
            <a:endParaRPr lang="en-US" dirty="0"/>
          </a:p>
        </p:txBody>
      </p:sp>
      <p:sp>
        <p:nvSpPr>
          <p:cNvPr id="22" name="Text Placeholder 21">
            <a:extLst>
              <a:ext uri="{FF2B5EF4-FFF2-40B4-BE49-F238E27FC236}">
                <a16:creationId xmlns:a16="http://schemas.microsoft.com/office/drawing/2014/main" id="{A9010F7D-7803-F592-068D-12589B30AFB6}"/>
              </a:ext>
            </a:extLst>
          </p:cNvPr>
          <p:cNvSpPr>
            <a:spLocks noGrp="1"/>
          </p:cNvSpPr>
          <p:nvPr>
            <p:ph type="body" sz="quarter" idx="22"/>
          </p:nvPr>
        </p:nvSpPr>
        <p:spPr>
          <a:xfrm>
            <a:off x="71438" y="5738813"/>
            <a:ext cx="8961437" cy="454025"/>
          </a:xfrm>
        </p:spPr>
        <p:txBody>
          <a:bodyPr/>
          <a:lstStyle/>
          <a:p>
            <a:r>
              <a:rPr lang="en-US" dirty="0"/>
              <a:t>Note: Data represent percentage-point changes in expansion states relative to nonexpansion states for each variable. Each analysis controlled for sex, race, age, education, employment status, and whether the respondent owns their home, and included state and year fixed effects. Error bars represent upper and lower estimates of the 95% confidence interval (CI). Bold plots are statistically significant with p&lt;0.05.</a:t>
            </a:r>
          </a:p>
          <a:p>
            <a:r>
              <a:rPr lang="en-US" dirty="0"/>
              <a:t>Data: Authors’ analysis of the Behavioral Risk Factor Surveillance System (BRFSS), 2011–2013 and 2017–2019.</a:t>
            </a:r>
          </a:p>
        </p:txBody>
      </p:sp>
      <p:sp>
        <p:nvSpPr>
          <p:cNvPr id="6" name="Text Placeholder 5">
            <a:extLst>
              <a:ext uri="{FF2B5EF4-FFF2-40B4-BE49-F238E27FC236}">
                <a16:creationId xmlns:a16="http://schemas.microsoft.com/office/drawing/2014/main" id="{EF63CAD8-EF2E-8377-7513-7F9689EAEDDA}"/>
              </a:ext>
            </a:extLst>
          </p:cNvPr>
          <p:cNvSpPr>
            <a:spLocks noGrp="1"/>
          </p:cNvSpPr>
          <p:nvPr>
            <p:ph type="body" sz="quarter" idx="25"/>
          </p:nvPr>
        </p:nvSpPr>
        <p:spPr>
          <a:xfrm>
            <a:off x="71438" y="1044415"/>
            <a:ext cx="8961120" cy="251315"/>
          </a:xfrm>
        </p:spPr>
        <p:txBody>
          <a:bodyPr>
            <a:normAutofit/>
          </a:bodyPr>
          <a:lstStyle/>
          <a:p>
            <a:r>
              <a:rPr lang="en-US" dirty="0"/>
              <a:t>Percentage-point change in expansion states (95% CI)</a:t>
            </a:r>
          </a:p>
        </p:txBody>
      </p:sp>
      <p:graphicFrame>
        <p:nvGraphicFramePr>
          <p:cNvPr id="8" name="Chart Placeholder 7">
            <a:extLst>
              <a:ext uri="{FF2B5EF4-FFF2-40B4-BE49-F238E27FC236}">
                <a16:creationId xmlns:a16="http://schemas.microsoft.com/office/drawing/2014/main" id="{F0E1EB8E-F8C0-4F4A-AFFE-2B9B92E3D0A0}"/>
              </a:ext>
            </a:extLst>
          </p:cNvPr>
          <p:cNvGraphicFramePr>
            <a:graphicFrameLocks noGrp="1"/>
          </p:cNvGraphicFramePr>
          <p:nvPr>
            <p:ph type="chart" sz="quarter" idx="19"/>
            <p:extLst>
              <p:ext uri="{D42A27DB-BD31-4B8C-83A1-F6EECF244321}">
                <p14:modId xmlns:p14="http://schemas.microsoft.com/office/powerpoint/2010/main" val="1155096320"/>
              </p:ext>
            </p:extLst>
          </p:nvPr>
        </p:nvGraphicFramePr>
        <p:xfrm>
          <a:off x="71438" y="1344613"/>
          <a:ext cx="8961437" cy="42656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1980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6E90F-BF63-D5B0-471B-86DEED904BD9}"/>
              </a:ext>
            </a:extLst>
          </p:cNvPr>
          <p:cNvSpPr>
            <a:spLocks noGrp="1"/>
          </p:cNvSpPr>
          <p:nvPr>
            <p:ph type="ctrTitle"/>
          </p:nvPr>
        </p:nvSpPr>
        <p:spPr>
          <a:xfrm>
            <a:off x="71499" y="260648"/>
            <a:ext cx="8961120" cy="756084"/>
          </a:xfrm>
        </p:spPr>
        <p:txBody>
          <a:bodyPr/>
          <a:lstStyle/>
          <a:p>
            <a:r>
              <a:rPr lang="en-US" dirty="0"/>
              <a:t>Effect of Medicaid Expansion on Health Care Utilization for the Potential Gap Population </a:t>
            </a:r>
          </a:p>
        </p:txBody>
      </p:sp>
      <p:sp>
        <p:nvSpPr>
          <p:cNvPr id="12" name="Text Placeholder 11">
            <a:extLst>
              <a:ext uri="{FF2B5EF4-FFF2-40B4-BE49-F238E27FC236}">
                <a16:creationId xmlns:a16="http://schemas.microsoft.com/office/drawing/2014/main" id="{384289B3-5258-D3CD-AA74-2C8D42F1EFB8}"/>
              </a:ext>
            </a:extLst>
          </p:cNvPr>
          <p:cNvSpPr>
            <a:spLocks noGrp="1"/>
          </p:cNvSpPr>
          <p:nvPr>
            <p:ph type="body" sz="quarter" idx="21"/>
          </p:nvPr>
        </p:nvSpPr>
        <p:spPr>
          <a:xfrm>
            <a:off x="71499" y="44624"/>
            <a:ext cx="8961120" cy="188341"/>
          </a:xfrm>
        </p:spPr>
        <p:txBody>
          <a:bodyPr/>
          <a:lstStyle/>
          <a:p>
            <a:r>
              <a:rPr lang="en-US" dirty="0"/>
              <a:t>EXHIBIT 3</a:t>
            </a:r>
          </a:p>
        </p:txBody>
      </p:sp>
      <p:sp>
        <p:nvSpPr>
          <p:cNvPr id="18" name="Text Placeholder 17">
            <a:extLst>
              <a:ext uri="{FF2B5EF4-FFF2-40B4-BE49-F238E27FC236}">
                <a16:creationId xmlns:a16="http://schemas.microsoft.com/office/drawing/2014/main" id="{416D405D-DCF4-8E6D-8389-BBB942C62D9F}"/>
              </a:ext>
            </a:extLst>
          </p:cNvPr>
          <p:cNvSpPr>
            <a:spLocks noGrp="1"/>
          </p:cNvSpPr>
          <p:nvPr>
            <p:ph type="body" sz="quarter" idx="22"/>
          </p:nvPr>
        </p:nvSpPr>
        <p:spPr>
          <a:xfrm>
            <a:off x="71499" y="5739484"/>
            <a:ext cx="8961120" cy="453602"/>
          </a:xfrm>
        </p:spPr>
        <p:txBody>
          <a:bodyPr/>
          <a:lstStyle/>
          <a:p>
            <a:r>
              <a:rPr lang="en-US" dirty="0"/>
              <a:t>Note: Data represent percentage-point changes in expansion states relative to </a:t>
            </a:r>
            <a:r>
              <a:rPr lang="en-US" dirty="0" err="1"/>
              <a:t>nonexpansion</a:t>
            </a:r>
            <a:r>
              <a:rPr lang="en-US" dirty="0"/>
              <a:t> states for each variable. Each analysis controlled for sex, race, age, education, employment status, and whether the respondent owns their home, and included state and year fixed effects. Error bars represent upper and lower estimates of the 95% confidence interval (CI). Bold plots are statistically significant with p&lt;0.05.</a:t>
            </a:r>
          </a:p>
          <a:p>
            <a:r>
              <a:rPr lang="en-US" dirty="0"/>
              <a:t>Data: Authors’ analysis of the Behavioral Risk Factor Surveillance System (BRFSS), 2011–2013 and 2017–2019.</a:t>
            </a:r>
          </a:p>
        </p:txBody>
      </p:sp>
      <p:sp>
        <p:nvSpPr>
          <p:cNvPr id="7" name="Text Placeholder 6">
            <a:extLst>
              <a:ext uri="{FF2B5EF4-FFF2-40B4-BE49-F238E27FC236}">
                <a16:creationId xmlns:a16="http://schemas.microsoft.com/office/drawing/2014/main" id="{C13771AC-7D10-83AC-7ED0-C89ADC482B83}"/>
              </a:ext>
            </a:extLst>
          </p:cNvPr>
          <p:cNvSpPr>
            <a:spLocks noGrp="1"/>
          </p:cNvSpPr>
          <p:nvPr>
            <p:ph type="body" sz="quarter" idx="25"/>
          </p:nvPr>
        </p:nvSpPr>
        <p:spPr>
          <a:xfrm>
            <a:off x="71438" y="1044415"/>
            <a:ext cx="8961120" cy="251315"/>
          </a:xfrm>
        </p:spPr>
        <p:txBody>
          <a:bodyPr/>
          <a:lstStyle/>
          <a:p>
            <a:r>
              <a:rPr lang="en-US" dirty="0"/>
              <a:t>Percentage-point change in expansion states (95% CI)</a:t>
            </a:r>
          </a:p>
        </p:txBody>
      </p:sp>
      <p:graphicFrame>
        <p:nvGraphicFramePr>
          <p:cNvPr id="10" name="Chart Placeholder 9">
            <a:extLst>
              <a:ext uri="{FF2B5EF4-FFF2-40B4-BE49-F238E27FC236}">
                <a16:creationId xmlns:a16="http://schemas.microsoft.com/office/drawing/2014/main" id="{F7072A55-4129-4256-92FB-FDBFA12C1473}"/>
              </a:ext>
            </a:extLst>
          </p:cNvPr>
          <p:cNvGraphicFramePr>
            <a:graphicFrameLocks noGrp="1"/>
          </p:cNvGraphicFramePr>
          <p:nvPr>
            <p:ph type="chart" sz="quarter" idx="19"/>
            <p:extLst>
              <p:ext uri="{D42A27DB-BD31-4B8C-83A1-F6EECF244321}">
                <p14:modId xmlns:p14="http://schemas.microsoft.com/office/powerpoint/2010/main" val="343014504"/>
              </p:ext>
            </p:extLst>
          </p:nvPr>
        </p:nvGraphicFramePr>
        <p:xfrm>
          <a:off x="71438" y="1344613"/>
          <a:ext cx="8961437" cy="42656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59451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8B16A547-8673-D3E5-6790-4380A7383D66}"/>
              </a:ext>
            </a:extLst>
          </p:cNvPr>
          <p:cNvSpPr>
            <a:spLocks noGrp="1"/>
          </p:cNvSpPr>
          <p:nvPr>
            <p:ph type="ctrTitle"/>
          </p:nvPr>
        </p:nvSpPr>
        <p:spPr>
          <a:xfrm>
            <a:off x="71499" y="260648"/>
            <a:ext cx="8961120" cy="756084"/>
          </a:xfrm>
        </p:spPr>
        <p:txBody>
          <a:bodyPr/>
          <a:lstStyle/>
          <a:p>
            <a:r>
              <a:rPr lang="en-US"/>
              <a:t>Pre- and Post-ACA Health Insurance Coverage and Access Rates for Parents in the Gap Population in Alabama, and Projected Rates Under Medicaid Expansion </a:t>
            </a:r>
          </a:p>
        </p:txBody>
      </p:sp>
      <p:sp>
        <p:nvSpPr>
          <p:cNvPr id="11" name="Text Placeholder 10">
            <a:extLst>
              <a:ext uri="{FF2B5EF4-FFF2-40B4-BE49-F238E27FC236}">
                <a16:creationId xmlns:a16="http://schemas.microsoft.com/office/drawing/2014/main" id="{18D3A200-6785-36EA-5A8C-AFF69FF31B91}"/>
              </a:ext>
            </a:extLst>
          </p:cNvPr>
          <p:cNvSpPr>
            <a:spLocks noGrp="1"/>
          </p:cNvSpPr>
          <p:nvPr>
            <p:ph type="body" sz="quarter" idx="21"/>
          </p:nvPr>
        </p:nvSpPr>
        <p:spPr>
          <a:xfrm>
            <a:off x="71499" y="44624"/>
            <a:ext cx="8961120" cy="188341"/>
          </a:xfrm>
        </p:spPr>
        <p:txBody>
          <a:bodyPr/>
          <a:lstStyle/>
          <a:p>
            <a:r>
              <a:rPr lang="en-US"/>
              <a:t>EXHIBIT 4</a:t>
            </a:r>
          </a:p>
        </p:txBody>
      </p:sp>
      <p:sp>
        <p:nvSpPr>
          <p:cNvPr id="23" name="Text Placeholder 22">
            <a:extLst>
              <a:ext uri="{FF2B5EF4-FFF2-40B4-BE49-F238E27FC236}">
                <a16:creationId xmlns:a16="http://schemas.microsoft.com/office/drawing/2014/main" id="{08552262-F55B-73CF-B431-18E5529B1779}"/>
              </a:ext>
            </a:extLst>
          </p:cNvPr>
          <p:cNvSpPr>
            <a:spLocks noGrp="1"/>
          </p:cNvSpPr>
          <p:nvPr>
            <p:ph type="body" sz="quarter" idx="22"/>
          </p:nvPr>
        </p:nvSpPr>
        <p:spPr>
          <a:xfrm>
            <a:off x="71499" y="5739484"/>
            <a:ext cx="8961120" cy="453602"/>
          </a:xfrm>
        </p:spPr>
        <p:txBody>
          <a:bodyPr/>
          <a:lstStyle/>
          <a:p>
            <a:r>
              <a:rPr lang="en-US"/>
              <a:t>Note: Blue bars represent actual levels for the potential gap population for each variable in 2019. Orange bars represent the authors’ projections if Alabama had implemented Medicaid expansion. Tennessee isn’t included in this figure because pre-ACA Medicaid eligibility thresholds provided coverage for all parents with incomes below 100% of poverty. See the Appendix for projections for all remaining </a:t>
            </a:r>
            <a:r>
              <a:rPr lang="en-US" err="1"/>
              <a:t>nonexpansion</a:t>
            </a:r>
            <a:r>
              <a:rPr lang="en-US"/>
              <a:t> states.</a:t>
            </a:r>
          </a:p>
          <a:p>
            <a:r>
              <a:rPr lang="en-US"/>
              <a:t>Data: Authors’ analysis of the Behavioral Risk Factor Surveillance System (BRFSS), 2019.</a:t>
            </a:r>
          </a:p>
        </p:txBody>
      </p:sp>
      <p:sp>
        <p:nvSpPr>
          <p:cNvPr id="18" name="Text Placeholder 17">
            <a:extLst>
              <a:ext uri="{FF2B5EF4-FFF2-40B4-BE49-F238E27FC236}">
                <a16:creationId xmlns:a16="http://schemas.microsoft.com/office/drawing/2014/main" id="{6BC942B6-1B38-C5E2-5981-4D34BA2E37E5}"/>
              </a:ext>
            </a:extLst>
          </p:cNvPr>
          <p:cNvSpPr>
            <a:spLocks noGrp="1"/>
          </p:cNvSpPr>
          <p:nvPr>
            <p:ph type="body" sz="quarter" idx="25"/>
          </p:nvPr>
        </p:nvSpPr>
        <p:spPr>
          <a:xfrm>
            <a:off x="71438" y="1044415"/>
            <a:ext cx="8961120" cy="251315"/>
          </a:xfrm>
        </p:spPr>
        <p:txBody>
          <a:bodyPr/>
          <a:lstStyle/>
          <a:p>
            <a:r>
              <a:rPr lang="en-US" dirty="0"/>
              <a:t>Number of individuals</a:t>
            </a:r>
          </a:p>
        </p:txBody>
      </p:sp>
      <p:graphicFrame>
        <p:nvGraphicFramePr>
          <p:cNvPr id="36" name="Chart Placeholder 3">
            <a:extLst>
              <a:ext uri="{FF2B5EF4-FFF2-40B4-BE49-F238E27FC236}">
                <a16:creationId xmlns:a16="http://schemas.microsoft.com/office/drawing/2014/main" id="{3189CDAC-46FB-D1C9-8F37-EAD323CBA1C4}"/>
              </a:ext>
            </a:extLst>
          </p:cNvPr>
          <p:cNvGraphicFramePr>
            <a:graphicFrameLocks noGrp="1"/>
          </p:cNvGraphicFramePr>
          <p:nvPr>
            <p:ph type="chart" sz="quarter" idx="19"/>
            <p:extLst>
              <p:ext uri="{D42A27DB-BD31-4B8C-83A1-F6EECF244321}">
                <p14:modId xmlns:p14="http://schemas.microsoft.com/office/powerpoint/2010/main" val="1889942236"/>
              </p:ext>
            </p:extLst>
          </p:nvPr>
        </p:nvGraphicFramePr>
        <p:xfrm>
          <a:off x="71438" y="1344613"/>
          <a:ext cx="8961437" cy="4265612"/>
        </p:xfrm>
        <a:graphic>
          <a:graphicData uri="http://schemas.openxmlformats.org/drawingml/2006/chart">
            <c:chart xmlns:c="http://schemas.openxmlformats.org/drawingml/2006/chart" xmlns:r="http://schemas.openxmlformats.org/officeDocument/2006/relationships" r:id="rId3"/>
          </a:graphicData>
        </a:graphic>
      </p:graphicFrame>
      <p:sp>
        <p:nvSpPr>
          <p:cNvPr id="37" name="Text Placeholder 17">
            <a:extLst>
              <a:ext uri="{FF2B5EF4-FFF2-40B4-BE49-F238E27FC236}">
                <a16:creationId xmlns:a16="http://schemas.microsoft.com/office/drawing/2014/main" id="{748A4D41-E7D4-E9FE-20CC-05ACBE18BF10}"/>
              </a:ext>
            </a:extLst>
          </p:cNvPr>
          <p:cNvSpPr txBox="1">
            <a:spLocks/>
          </p:cNvSpPr>
          <p:nvPr/>
        </p:nvSpPr>
        <p:spPr>
          <a:xfrm>
            <a:off x="3170805" y="5185003"/>
            <a:ext cx="3346676" cy="441097"/>
          </a:xfrm>
          <a:prstGeom prst="rect">
            <a:avLst/>
          </a:prstGeom>
        </p:spPr>
        <p:txBody>
          <a:bodyPr vert="horz" lIns="0" tIns="0" rIns="0" bIns="0" rtlCol="0" anchor="ctr" anchorCtr="0">
            <a:norm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lgn="ctr"/>
            <a:r>
              <a:rPr lang="en-US" sz="1400" b="1" dirty="0">
                <a:latin typeface="Arial" panose="020B0604020202020204" pitchFamily="34" charset="0"/>
              </a:rPr>
              <a:t>Outcome</a:t>
            </a:r>
          </a:p>
        </p:txBody>
      </p:sp>
    </p:spTree>
    <p:extLst>
      <p:ext uri="{BB962C8B-B14F-4D97-AF65-F5344CB8AC3E}">
        <p14:creationId xmlns:p14="http://schemas.microsoft.com/office/powerpoint/2010/main" val="2688903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8B16A547-8673-D3E5-6790-4380A7383D66}"/>
              </a:ext>
            </a:extLst>
          </p:cNvPr>
          <p:cNvSpPr>
            <a:spLocks noGrp="1"/>
          </p:cNvSpPr>
          <p:nvPr>
            <p:ph type="ctrTitle"/>
          </p:nvPr>
        </p:nvSpPr>
        <p:spPr>
          <a:xfrm>
            <a:off x="71499" y="260648"/>
            <a:ext cx="8961120" cy="756084"/>
          </a:xfrm>
        </p:spPr>
        <p:txBody>
          <a:bodyPr/>
          <a:lstStyle/>
          <a:p>
            <a:r>
              <a:rPr lang="en-US" sz="1900" dirty="0"/>
              <a:t>Pre- and Post-ACA Health Insurance Coverage and Access Rates for Parents in the Gap Population in Alabama and Tennessee, and Projected Rates Under Medicaid Expansion </a:t>
            </a:r>
          </a:p>
        </p:txBody>
      </p:sp>
      <p:sp>
        <p:nvSpPr>
          <p:cNvPr id="11" name="Text Placeholder 10">
            <a:extLst>
              <a:ext uri="{FF2B5EF4-FFF2-40B4-BE49-F238E27FC236}">
                <a16:creationId xmlns:a16="http://schemas.microsoft.com/office/drawing/2014/main" id="{18D3A200-6785-36EA-5A8C-AFF69FF31B91}"/>
              </a:ext>
            </a:extLst>
          </p:cNvPr>
          <p:cNvSpPr>
            <a:spLocks noGrp="1"/>
          </p:cNvSpPr>
          <p:nvPr>
            <p:ph type="body" sz="quarter" idx="21"/>
          </p:nvPr>
        </p:nvSpPr>
        <p:spPr>
          <a:xfrm>
            <a:off x="71499" y="44624"/>
            <a:ext cx="8961120" cy="188341"/>
          </a:xfrm>
        </p:spPr>
        <p:txBody>
          <a:bodyPr/>
          <a:lstStyle/>
          <a:p>
            <a:r>
              <a:rPr lang="en-US"/>
              <a:t>EXHIBIT 5</a:t>
            </a:r>
            <a:endParaRPr lang="en-US" dirty="0"/>
          </a:p>
        </p:txBody>
      </p:sp>
      <p:sp>
        <p:nvSpPr>
          <p:cNvPr id="23" name="Text Placeholder 22">
            <a:extLst>
              <a:ext uri="{FF2B5EF4-FFF2-40B4-BE49-F238E27FC236}">
                <a16:creationId xmlns:a16="http://schemas.microsoft.com/office/drawing/2014/main" id="{08552262-F55B-73CF-B431-18E5529B1779}"/>
              </a:ext>
            </a:extLst>
          </p:cNvPr>
          <p:cNvSpPr>
            <a:spLocks noGrp="1"/>
          </p:cNvSpPr>
          <p:nvPr>
            <p:ph type="body" sz="quarter" idx="22"/>
          </p:nvPr>
        </p:nvSpPr>
        <p:spPr>
          <a:xfrm>
            <a:off x="71499" y="5739484"/>
            <a:ext cx="8961120" cy="453602"/>
          </a:xfrm>
        </p:spPr>
        <p:txBody>
          <a:bodyPr/>
          <a:lstStyle/>
          <a:p>
            <a:r>
              <a:rPr lang="en-US" dirty="0"/>
              <a:t>Note: Blue bars represent actual levels for the potential gap population for each variable in 2019. Orange bars represent the authors’ projections if each state had implemented Medicaid expansion. See the Appendix for projections for all remaining </a:t>
            </a:r>
            <a:r>
              <a:rPr lang="en-US" dirty="0" err="1"/>
              <a:t>nonexpansion</a:t>
            </a:r>
            <a:r>
              <a:rPr lang="en-US" dirty="0"/>
              <a:t> states.</a:t>
            </a:r>
          </a:p>
          <a:p>
            <a:r>
              <a:rPr lang="en-US" dirty="0"/>
              <a:t>Data: Authors’ analysis of the Behavioral Risk Factor Surveillance System (BRFSS), 2019.</a:t>
            </a:r>
          </a:p>
        </p:txBody>
      </p:sp>
      <p:sp>
        <p:nvSpPr>
          <p:cNvPr id="18" name="Text Placeholder 17">
            <a:extLst>
              <a:ext uri="{FF2B5EF4-FFF2-40B4-BE49-F238E27FC236}">
                <a16:creationId xmlns:a16="http://schemas.microsoft.com/office/drawing/2014/main" id="{6BC942B6-1B38-C5E2-5981-4D34BA2E37E5}"/>
              </a:ext>
            </a:extLst>
          </p:cNvPr>
          <p:cNvSpPr>
            <a:spLocks noGrp="1"/>
          </p:cNvSpPr>
          <p:nvPr>
            <p:ph type="body" sz="quarter" idx="25"/>
          </p:nvPr>
        </p:nvSpPr>
        <p:spPr>
          <a:xfrm>
            <a:off x="71438" y="1044415"/>
            <a:ext cx="8961120" cy="251315"/>
          </a:xfrm>
        </p:spPr>
        <p:txBody>
          <a:bodyPr/>
          <a:lstStyle/>
          <a:p>
            <a:r>
              <a:rPr lang="en-US" dirty="0"/>
              <a:t>Number of individuals</a:t>
            </a:r>
          </a:p>
        </p:txBody>
      </p:sp>
      <p:graphicFrame>
        <p:nvGraphicFramePr>
          <p:cNvPr id="4" name="Chart Placeholder 3">
            <a:extLst>
              <a:ext uri="{FF2B5EF4-FFF2-40B4-BE49-F238E27FC236}">
                <a16:creationId xmlns:a16="http://schemas.microsoft.com/office/drawing/2014/main" id="{B1A3CF5C-DE6F-220A-BC3A-A7021D3CF921}"/>
              </a:ext>
            </a:extLst>
          </p:cNvPr>
          <p:cNvGraphicFramePr>
            <a:graphicFrameLocks noGrp="1"/>
          </p:cNvGraphicFramePr>
          <p:nvPr>
            <p:ph type="chart" sz="quarter" idx="19"/>
            <p:extLst>
              <p:ext uri="{D42A27DB-BD31-4B8C-83A1-F6EECF244321}">
                <p14:modId xmlns:p14="http://schemas.microsoft.com/office/powerpoint/2010/main" val="3550559675"/>
              </p:ext>
            </p:extLst>
          </p:nvPr>
        </p:nvGraphicFramePr>
        <p:xfrm>
          <a:off x="71438" y="1344613"/>
          <a:ext cx="8961437" cy="4168774"/>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17">
            <a:extLst>
              <a:ext uri="{FF2B5EF4-FFF2-40B4-BE49-F238E27FC236}">
                <a16:creationId xmlns:a16="http://schemas.microsoft.com/office/drawing/2014/main" id="{5FA244A0-3F31-4641-4260-A8761D966E2E}"/>
              </a:ext>
            </a:extLst>
          </p:cNvPr>
          <p:cNvSpPr txBox="1">
            <a:spLocks/>
          </p:cNvSpPr>
          <p:nvPr/>
        </p:nvSpPr>
        <p:spPr>
          <a:xfrm>
            <a:off x="811668" y="5185003"/>
            <a:ext cx="3346676" cy="441097"/>
          </a:xfrm>
          <a:prstGeom prst="rect">
            <a:avLst/>
          </a:prstGeom>
        </p:spPr>
        <p:txBody>
          <a:bodyPr vert="horz" lIns="0" tIns="0" rIns="0" bIns="0" rtlCol="0" anchor="ctr" anchorCtr="0">
            <a:norm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lgn="ctr"/>
            <a:r>
              <a:rPr lang="en-US" sz="1400" b="1" dirty="0">
                <a:latin typeface="Arial" panose="020B0604020202020204" pitchFamily="34" charset="0"/>
              </a:rPr>
              <a:t>Alabama</a:t>
            </a:r>
          </a:p>
        </p:txBody>
      </p:sp>
      <p:sp>
        <p:nvSpPr>
          <p:cNvPr id="6" name="Text Placeholder 17">
            <a:extLst>
              <a:ext uri="{FF2B5EF4-FFF2-40B4-BE49-F238E27FC236}">
                <a16:creationId xmlns:a16="http://schemas.microsoft.com/office/drawing/2014/main" id="{F51CFDB3-1600-E829-DEF1-287A139EC033}"/>
              </a:ext>
            </a:extLst>
          </p:cNvPr>
          <p:cNvSpPr txBox="1">
            <a:spLocks/>
          </p:cNvSpPr>
          <p:nvPr/>
        </p:nvSpPr>
        <p:spPr>
          <a:xfrm>
            <a:off x="5438097" y="5185003"/>
            <a:ext cx="3346676" cy="441097"/>
          </a:xfrm>
          <a:prstGeom prst="rect">
            <a:avLst/>
          </a:prstGeom>
        </p:spPr>
        <p:txBody>
          <a:bodyPr vert="horz" lIns="0" tIns="0" rIns="0" bIns="0" rtlCol="0" anchor="ctr" anchorCtr="0">
            <a:norm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lgn="ctr"/>
            <a:r>
              <a:rPr lang="en-US" sz="1400" b="1" dirty="0">
                <a:latin typeface="Arial" panose="020B0604020202020204" pitchFamily="34" charset="0"/>
              </a:rPr>
              <a:t>Tennessee</a:t>
            </a:r>
          </a:p>
        </p:txBody>
      </p:sp>
    </p:spTree>
    <p:extLst>
      <p:ext uri="{BB962C8B-B14F-4D97-AF65-F5344CB8AC3E}">
        <p14:creationId xmlns:p14="http://schemas.microsoft.com/office/powerpoint/2010/main" val="1509796161"/>
      </p:ext>
    </p:extLst>
  </p:cSld>
  <p:clrMapOvr>
    <a:masterClrMapping/>
  </p:clrMapOvr>
</p:sld>
</file>

<file path=ppt/theme/theme1.xml><?xml version="1.0" encoding="utf-8"?>
<a:theme xmlns:a="http://schemas.openxmlformats.org/drawingml/2006/main" name="CMWF_2021">
  <a:themeElements>
    <a:clrScheme name="CMWF 2021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41B58AD-7456-8C40-80C2-8477F48CDF76}" vid="{3C3D5171-157A-5848-87A4-AF952AD89C6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MWF 2021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MWF 2021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fd0705cf-2316-48c0-96f8-e5d689de0d99">
      <UserInfo>
        <DisplayName>Eric Schneider</DisplayName>
        <AccountId>18</AccountId>
        <AccountType/>
      </UserInfo>
      <UserInfo>
        <DisplayName>Arnav Shah</DisplayName>
        <AccountId>57</AccountId>
        <AccountType/>
      </UserInfo>
      <UserInfo>
        <DisplayName>Aimee Cicchiello</DisplayName>
        <AccountId>12</AccountId>
        <AccountType/>
      </UserInfo>
    </SharedWithUsers>
    <TaxCatchAll xmlns="fd0705cf-2316-48c0-96f8-e5d689de0d99" xsi:nil="true"/>
    <lcf76f155ced4ddcb4097134ff3c332f xmlns="29e91428-62e1-404e-8dba-d479e0ef01ba">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7" ma:contentTypeDescription="Create a new document." ma:contentTypeScope="" ma:versionID="a3a77cbef0b4d61936878d2bb669fbf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92f5612ed6901af0ca7ab763d9cfcc78"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0C63E5E-AEFA-4345-A4E4-D8690CC9E0A0}">
  <ds:schemaRefs>
    <ds:schemaRef ds:uri="http://schemas.microsoft.com/office/infopath/2007/PartnerControls"/>
    <ds:schemaRef ds:uri="fd0705cf-2316-48c0-96f8-e5d689de0d99"/>
    <ds:schemaRef ds:uri="http://purl.org/dc/elements/1.1/"/>
    <ds:schemaRef ds:uri="http://schemas.microsoft.com/office/2006/documentManagement/types"/>
    <ds:schemaRef ds:uri="http://purl.org/dc/dcmitype/"/>
    <ds:schemaRef ds:uri="29e91428-62e1-404e-8dba-d479e0ef01ba"/>
    <ds:schemaRef ds:uri="http://schemas.microsoft.com/office/2006/metadata/properties"/>
    <ds:schemaRef ds:uri="http://schemas.openxmlformats.org/package/2006/metadata/core-properties"/>
    <ds:schemaRef ds:uri="http://www.w3.org/XML/1998/namespace"/>
    <ds:schemaRef ds:uri="http://purl.org/dc/terms/"/>
  </ds:schemaRefs>
</ds:datastoreItem>
</file>

<file path=customXml/itemProps2.xml><?xml version="1.0" encoding="utf-8"?>
<ds:datastoreItem xmlns:ds="http://schemas.openxmlformats.org/officeDocument/2006/customXml" ds:itemID="{65AAEEE3-A9AD-48C1-97AC-913F6586C1A2}">
  <ds:schemaRefs>
    <ds:schemaRef ds:uri="http://schemas.microsoft.com/sharepoint/v3/contenttype/forms"/>
  </ds:schemaRefs>
</ds:datastoreItem>
</file>

<file path=customXml/itemProps3.xml><?xml version="1.0" encoding="utf-8"?>
<ds:datastoreItem xmlns:ds="http://schemas.openxmlformats.org/officeDocument/2006/customXml" ds:itemID="{38BA7376-1C46-4771-8D1F-2E53FEE643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TotalTime>
  <Words>458</Words>
  <Application>Microsoft Office PowerPoint</Application>
  <PresentationFormat>On-screen Show (4:3)</PresentationFormat>
  <Paragraphs>29</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Georgia</vt:lpstr>
      <vt:lpstr>Suisse Int'l</vt:lpstr>
      <vt:lpstr>Suisse Int'l Bold</vt:lpstr>
      <vt:lpstr>CMWF_2021</vt:lpstr>
      <vt:lpstr>Effect of Medicaid Expansion on Health Insurance Coverage and Health Care Access for the Potential Gap Population, Parents and Nonparents </vt:lpstr>
      <vt:lpstr>Effect of Medicaid Expansion on Health Care Utilization for the Potential Gap Population </vt:lpstr>
      <vt:lpstr>Pre- and Post-ACA Health Insurance Coverage and Access Rates for Parents in the Gap Population in Alabama, and Projected Rates Under Medicaid Expansion </vt:lpstr>
      <vt:lpstr>Pre- and Post-ACA Health Insurance Coverage and Access Rates for Parents in the Gap Population in Alabama and Tennessee, and Projected Rates Under Medicaid Expansion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Impact of the Medicaid Coverage Gap: Comparing States That Have and Have Not Expanded Eligibility</dc:title>
  <dc:creator>Glied;Weiss</dc:creator>
  <cp:lastModifiedBy>Paul Frame</cp:lastModifiedBy>
  <cp:revision>1</cp:revision>
  <cp:lastPrinted>2018-07-11T13:51:43Z</cp:lastPrinted>
  <dcterms:created xsi:type="dcterms:W3CDTF">2014-10-08T23:03:32Z</dcterms:created>
  <dcterms:modified xsi:type="dcterms:W3CDTF">2023-08-29T22:36:07Z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MediaServiceImageTags">
    <vt:lpwstr/>
  </property>
</Properties>
</file>