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0"/>
  </p:notesMasterIdLst>
  <p:handoutMasterIdLst>
    <p:handoutMasterId r:id="rId11"/>
  </p:handoutMasterIdLst>
  <p:sldIdLst>
    <p:sldId id="354" r:id="rId5"/>
    <p:sldId id="348" r:id="rId6"/>
    <p:sldId id="352" r:id="rId7"/>
    <p:sldId id="330" r:id="rId8"/>
    <p:sldId id="355" r:id="rId9"/>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3EA102-6AC5-4E50-9A50-D4AD077DCC3C}" v="40" dt="2023-02-02T22:10:29.1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74" autoAdjust="0"/>
    <p:restoredTop sz="96344" autoAdjust="0"/>
  </p:normalViewPr>
  <p:slideViewPr>
    <p:cSldViewPr snapToObjects="1">
      <p:cViewPr>
        <p:scale>
          <a:sx n="200" d="100"/>
          <a:sy n="200" d="100"/>
        </p:scale>
        <p:origin x="252" y="-3780"/>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843EA102-6AC5-4E50-9A50-D4AD077DCC3C}"/>
    <pc:docChg chg="undo custSel addSld modSld modMainMaster">
      <pc:chgData name="Paul Frame" userId="ded3f5c5-00e7-408d-9358-fc292cfa5078" providerId="ADAL" clId="{843EA102-6AC5-4E50-9A50-D4AD077DCC3C}" dt="2023-02-02T21:54:29.915" v="402" actId="313"/>
      <pc:docMkLst>
        <pc:docMk/>
      </pc:docMkLst>
      <pc:sldChg chg="addSp delSp modSp mod">
        <pc:chgData name="Paul Frame" userId="ded3f5c5-00e7-408d-9358-fc292cfa5078" providerId="ADAL" clId="{843EA102-6AC5-4E50-9A50-D4AD077DCC3C}" dt="2023-02-02T21:54:29.915" v="402" actId="313"/>
        <pc:sldMkLst>
          <pc:docMk/>
          <pc:sldMk cId="1794800629" sldId="330"/>
        </pc:sldMkLst>
        <pc:spChg chg="add del mod">
          <ac:chgData name="Paul Frame" userId="ded3f5c5-00e7-408d-9358-fc292cfa5078" providerId="ADAL" clId="{843EA102-6AC5-4E50-9A50-D4AD077DCC3C}" dt="2023-02-02T18:17:31.407" v="27" actId="478"/>
          <ac:spMkLst>
            <pc:docMk/>
            <pc:sldMk cId="1794800629" sldId="330"/>
            <ac:spMk id="3" creationId="{F54605B5-EA5A-0238-6057-3700104974E1}"/>
          </ac:spMkLst>
        </pc:spChg>
        <pc:spChg chg="mod">
          <ac:chgData name="Paul Frame" userId="ded3f5c5-00e7-408d-9358-fc292cfa5078" providerId="ADAL" clId="{843EA102-6AC5-4E50-9A50-D4AD077DCC3C}" dt="2023-02-02T18:16:39.059" v="23" actId="20577"/>
          <ac:spMkLst>
            <pc:docMk/>
            <pc:sldMk cId="1794800629" sldId="330"/>
            <ac:spMk id="10" creationId="{1A94CB37-5C25-0645-9A25-1B03398980C3}"/>
          </ac:spMkLst>
        </pc:spChg>
        <pc:spChg chg="del">
          <ac:chgData name="Paul Frame" userId="ded3f5c5-00e7-408d-9358-fc292cfa5078" providerId="ADAL" clId="{843EA102-6AC5-4E50-9A50-D4AD077DCC3C}" dt="2023-02-02T18:16:50.341" v="25" actId="478"/>
          <ac:spMkLst>
            <pc:docMk/>
            <pc:sldMk cId="1794800629" sldId="330"/>
            <ac:spMk id="11" creationId="{419E84D4-791A-43B7-80BF-CCBE49EB35A0}"/>
          </ac:spMkLst>
        </pc:spChg>
        <pc:spChg chg="mod">
          <ac:chgData name="Paul Frame" userId="ded3f5c5-00e7-408d-9358-fc292cfa5078" providerId="ADAL" clId="{843EA102-6AC5-4E50-9A50-D4AD077DCC3C}" dt="2023-02-02T18:16:25.347" v="1" actId="20577"/>
          <ac:spMkLst>
            <pc:docMk/>
            <pc:sldMk cId="1794800629" sldId="330"/>
            <ac:spMk id="13" creationId="{3826BD01-8C31-644E-9B60-8D57E203D70C}"/>
          </ac:spMkLst>
        </pc:spChg>
        <pc:spChg chg="mod">
          <ac:chgData name="Paul Frame" userId="ded3f5c5-00e7-408d-9358-fc292cfa5078" providerId="ADAL" clId="{843EA102-6AC5-4E50-9A50-D4AD077DCC3C}" dt="2023-02-02T21:54:29.915" v="402" actId="313"/>
          <ac:spMkLst>
            <pc:docMk/>
            <pc:sldMk cId="1794800629" sldId="330"/>
            <ac:spMk id="19" creationId="{4F320E7A-9212-EC4D-975A-DCF54B7EA95E}"/>
          </ac:spMkLst>
        </pc:spChg>
        <pc:spChg chg="del">
          <ac:chgData name="Paul Frame" userId="ded3f5c5-00e7-408d-9358-fc292cfa5078" providerId="ADAL" clId="{843EA102-6AC5-4E50-9A50-D4AD077DCC3C}" dt="2023-02-02T18:16:47.174" v="24" actId="478"/>
          <ac:spMkLst>
            <pc:docMk/>
            <pc:sldMk cId="1794800629" sldId="330"/>
            <ac:spMk id="20" creationId="{63D6E502-E552-0747-B7B7-56A417EFFFC5}"/>
          </ac:spMkLst>
        </pc:spChg>
        <pc:graphicFrameChg chg="add mod modGraphic">
          <ac:chgData name="Paul Frame" userId="ded3f5c5-00e7-408d-9358-fc292cfa5078" providerId="ADAL" clId="{843EA102-6AC5-4E50-9A50-D4AD077DCC3C}" dt="2023-02-02T20:25:18.071" v="362" actId="1076"/>
          <ac:graphicFrameMkLst>
            <pc:docMk/>
            <pc:sldMk cId="1794800629" sldId="330"/>
            <ac:graphicFrameMk id="8" creationId="{398A04ED-0B64-9E7A-A9DA-21A23EF87832}"/>
          </ac:graphicFrameMkLst>
        </pc:graphicFrameChg>
        <pc:graphicFrameChg chg="del">
          <ac:chgData name="Paul Frame" userId="ded3f5c5-00e7-408d-9358-fc292cfa5078" providerId="ADAL" clId="{843EA102-6AC5-4E50-9A50-D4AD077DCC3C}" dt="2023-02-02T18:16:54.162" v="26" actId="478"/>
          <ac:graphicFrameMkLst>
            <pc:docMk/>
            <pc:sldMk cId="1794800629" sldId="330"/>
            <ac:graphicFrameMk id="15" creationId="{B83C9C55-2359-3448-A0CC-90CA9D869075}"/>
          </ac:graphicFrameMkLst>
        </pc:graphicFrameChg>
      </pc:sldChg>
      <pc:sldChg chg="modSp">
        <pc:chgData name="Paul Frame" userId="ded3f5c5-00e7-408d-9358-fc292cfa5078" providerId="ADAL" clId="{843EA102-6AC5-4E50-9A50-D4AD077DCC3C}" dt="2023-02-02T20:30:50.622" v="381"/>
        <pc:sldMkLst>
          <pc:docMk/>
          <pc:sldMk cId="3441403664" sldId="348"/>
        </pc:sldMkLst>
        <pc:spChg chg="mod">
          <ac:chgData name="Paul Frame" userId="ded3f5c5-00e7-408d-9358-fc292cfa5078" providerId="ADAL" clId="{843EA102-6AC5-4E50-9A50-D4AD077DCC3C}" dt="2023-02-02T20:30:50.622" v="381"/>
          <ac:spMkLst>
            <pc:docMk/>
            <pc:sldMk cId="3441403664" sldId="348"/>
            <ac:spMk id="24" creationId="{CB76F952-BEA4-4E0D-8EB5-1B2C1E169A0F}"/>
          </ac:spMkLst>
        </pc:spChg>
      </pc:sldChg>
      <pc:sldChg chg="add">
        <pc:chgData name="Paul Frame" userId="ded3f5c5-00e7-408d-9358-fc292cfa5078" providerId="ADAL" clId="{843EA102-6AC5-4E50-9A50-D4AD077DCC3C}" dt="2023-02-02T18:16:19.478" v="0" actId="2890"/>
        <pc:sldMkLst>
          <pc:docMk/>
          <pc:sldMk cId="2871982849" sldId="355"/>
        </pc:sldMkLst>
      </pc:sldChg>
      <pc:sldMasterChg chg="modSldLayout">
        <pc:chgData name="Paul Frame" userId="ded3f5c5-00e7-408d-9358-fc292cfa5078" providerId="ADAL" clId="{843EA102-6AC5-4E50-9A50-D4AD077DCC3C}" dt="2023-02-02T20:26:08.171" v="364" actId="207"/>
        <pc:sldMasterMkLst>
          <pc:docMk/>
          <pc:sldMasterMk cId="1241911007" sldId="2147483680"/>
        </pc:sldMasterMkLst>
        <pc:sldLayoutChg chg="modSp mod">
          <pc:chgData name="Paul Frame" userId="ded3f5c5-00e7-408d-9358-fc292cfa5078" providerId="ADAL" clId="{843EA102-6AC5-4E50-9A50-D4AD077DCC3C}" dt="2023-02-02T20:26:08.171" v="364" actId="207"/>
          <pc:sldLayoutMkLst>
            <pc:docMk/>
            <pc:sldMasterMk cId="1241911007" sldId="2147483680"/>
            <pc:sldLayoutMk cId="2249687676" sldId="2147483722"/>
          </pc:sldLayoutMkLst>
          <pc:spChg chg="mod">
            <ac:chgData name="Paul Frame" userId="ded3f5c5-00e7-408d-9358-fc292cfa5078" providerId="ADAL" clId="{843EA102-6AC5-4E50-9A50-D4AD077DCC3C}" dt="2023-02-02T20:26:08.171" v="364" actId="207"/>
            <ac:spMkLst>
              <pc:docMk/>
              <pc:sldMasterMk cId="1241911007" sldId="2147483680"/>
              <pc:sldLayoutMk cId="2249687676" sldId="2147483722"/>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4904606983369967E-2"/>
          <c:w val="1"/>
          <c:h val="0.8796952880279697"/>
        </c:manualLayout>
      </c:layout>
      <c:barChart>
        <c:barDir val="col"/>
        <c:grouping val="clustered"/>
        <c:varyColors val="0"/>
        <c:ser>
          <c:idx val="0"/>
          <c:order val="0"/>
          <c:tx>
            <c:strRef>
              <c:f>Sheet1!$B$1</c:f>
              <c:strCache>
                <c:ptCount val="1"/>
                <c:pt idx="0">
                  <c:v>Maternal mortality ratio</c:v>
                </c:pt>
              </c:strCache>
            </c:strRef>
          </c:tx>
          <c:spPr>
            <a:solidFill>
              <a:schemeClr val="tx2"/>
            </a:solidFill>
            <a:ln>
              <a:noFill/>
            </a:ln>
            <a:effectLst/>
          </c:spPr>
          <c:invertIfNegative val="0"/>
          <c:dPt>
            <c:idx val="10"/>
            <c:invertIfNegative val="0"/>
            <c:bubble3D val="0"/>
            <c:spPr>
              <a:solidFill>
                <a:schemeClr val="accent2"/>
              </a:solidFill>
              <a:ln>
                <a:noFill/>
              </a:ln>
              <a:effectLst/>
            </c:spPr>
            <c:extLst>
              <c:ext xmlns:c16="http://schemas.microsoft.com/office/drawing/2014/chart" uri="{C3380CC4-5D6E-409C-BE32-E72D297353CC}">
                <c16:uniqueId val="{00000000-7A33-4BF5-A72E-DCD36CD03647}"/>
              </c:ext>
            </c:extLst>
          </c:dPt>
          <c:dLbls>
            <c:dLbl>
              <c:idx val="2"/>
              <c:layout>
                <c:manualLayout>
                  <c:x val="0"/>
                  <c:y val="7.504724541960829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072-4C07-A8B7-5F6A7679F3C8}"/>
                </c:ext>
              </c:extLst>
            </c:dLbl>
            <c:dLbl>
              <c:idx val="3"/>
              <c:layout>
                <c:manualLayout>
                  <c:x val="0"/>
                  <c:y val="6.831771037771169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F34-42D7-80AE-43AA51607FDB}"/>
                </c:ext>
              </c:extLst>
            </c:dLbl>
            <c:dLbl>
              <c:idx val="6"/>
              <c:layout>
                <c:manualLayout>
                  <c:x val="-2.8774765831530055E-17"/>
                  <c:y val="7.527319577674228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60E-4237-AB0E-13611D136B8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InterFace"/>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NZ</c:v>
                </c:pt>
                <c:pt idx="1">
                  <c:v>NOR</c:v>
                </c:pt>
                <c:pt idx="2">
                  <c:v>NETH</c:v>
                </c:pt>
                <c:pt idx="3">
                  <c:v>GER</c:v>
                </c:pt>
                <c:pt idx="4">
                  <c:v>SWE</c:v>
                </c:pt>
                <c:pt idx="5">
                  <c:v>SWIZ</c:v>
                </c:pt>
                <c:pt idx="6">
                  <c:v>AUS</c:v>
                </c:pt>
                <c:pt idx="7">
                  <c:v>UK</c:v>
                </c:pt>
                <c:pt idx="8">
                  <c:v>CAN</c:v>
                </c:pt>
                <c:pt idx="9">
                  <c:v>FRA</c:v>
                </c:pt>
                <c:pt idx="10">
                  <c:v>US</c:v>
                </c:pt>
              </c:strCache>
            </c:strRef>
          </c:cat>
          <c:val>
            <c:numRef>
              <c:f>Sheet1!$B$2:$B$12</c:f>
              <c:numCache>
                <c:formatCode>General</c:formatCode>
                <c:ptCount val="11"/>
                <c:pt idx="0">
                  <c:v>1.7</c:v>
                </c:pt>
                <c:pt idx="1">
                  <c:v>1.8</c:v>
                </c:pt>
                <c:pt idx="2">
                  <c:v>3</c:v>
                </c:pt>
                <c:pt idx="3">
                  <c:v>3.2</c:v>
                </c:pt>
                <c:pt idx="4">
                  <c:v>4.3</c:v>
                </c:pt>
                <c:pt idx="5">
                  <c:v>4.5999999999999996</c:v>
                </c:pt>
                <c:pt idx="6">
                  <c:v>4.8</c:v>
                </c:pt>
                <c:pt idx="7">
                  <c:v>6.5</c:v>
                </c:pt>
                <c:pt idx="8">
                  <c:v>8.6</c:v>
                </c:pt>
                <c:pt idx="9">
                  <c:v>8.6999999999999993</c:v>
                </c:pt>
                <c:pt idx="10">
                  <c:v>17.399999999999999</c:v>
                </c:pt>
              </c:numCache>
            </c:numRef>
          </c:val>
          <c:extLst>
            <c:ext xmlns:c16="http://schemas.microsoft.com/office/drawing/2014/chart" uri="{C3380CC4-5D6E-409C-BE32-E72D297353CC}">
              <c16:uniqueId val="{00000000-FB2B-4B09-B4AB-F20A2E99CA5B}"/>
            </c:ext>
          </c:extLst>
        </c:ser>
        <c:dLbls>
          <c:showLegendKey val="0"/>
          <c:showVal val="0"/>
          <c:showCatName val="0"/>
          <c:showSerName val="0"/>
          <c:showPercent val="0"/>
          <c:showBubbleSize val="0"/>
        </c:dLbls>
        <c:gapWidth val="16"/>
        <c:axId val="427535504"/>
        <c:axId val="637459496"/>
      </c:barChart>
      <c:catAx>
        <c:axId val="427535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a:ea typeface="+mn-ea"/>
                <a:cs typeface="+mn-cs"/>
              </a:defRPr>
            </a:pPr>
            <a:endParaRPr lang="en-US"/>
          </a:p>
        </c:txPr>
        <c:crossAx val="637459496"/>
        <c:crosses val="autoZero"/>
        <c:auto val="1"/>
        <c:lblAlgn val="ctr"/>
        <c:lblOffset val="100"/>
        <c:noMultiLvlLbl val="0"/>
      </c:catAx>
      <c:valAx>
        <c:axId val="637459496"/>
        <c:scaling>
          <c:orientation val="minMax"/>
          <c:max val="20"/>
          <c:min val="0"/>
        </c:scaling>
        <c:delete val="1"/>
        <c:axPos val="l"/>
        <c:majorGridlines>
          <c:spPr>
            <a:ln w="9525" cap="flat" cmpd="sng" algn="ctr">
              <a:noFill/>
              <a:round/>
            </a:ln>
            <a:effectLst/>
          </c:spPr>
        </c:majorGridlines>
        <c:numFmt formatCode="General" sourceLinked="1"/>
        <c:majorTickMark val="out"/>
        <c:minorTickMark val="none"/>
        <c:tickLblPos val="nextTo"/>
        <c:crossAx val="42753550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684631620510245E-3"/>
          <c:y val="6.8877381355077663E-2"/>
          <c:w val="0.99743153683794894"/>
          <c:h val="0.76378190797157064"/>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bg2">
                  <a:alpha val="99000"/>
                </a:schemeClr>
              </a:solidFill>
              <a:ln>
                <a:noFill/>
              </a:ln>
              <a:effectLst/>
            </c:spPr>
            <c:extLst>
              <c:ext xmlns:c16="http://schemas.microsoft.com/office/drawing/2014/chart" uri="{C3380CC4-5D6E-409C-BE32-E72D297353CC}">
                <c16:uniqueId val="{00000004-BCE2-42AD-B74C-E307C0BD5A97}"/>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BCE2-42AD-B74C-E307C0BD5A97}"/>
              </c:ext>
            </c:extLst>
          </c:dPt>
          <c:dPt>
            <c:idx val="2"/>
            <c:invertIfNegative val="0"/>
            <c:bubble3D val="0"/>
            <c:spPr>
              <a:solidFill>
                <a:schemeClr val="accent5"/>
              </a:solidFill>
              <a:ln>
                <a:noFill/>
              </a:ln>
              <a:effectLst/>
            </c:spPr>
            <c:extLst>
              <c:ext xmlns:c16="http://schemas.microsoft.com/office/drawing/2014/chart" uri="{C3380CC4-5D6E-409C-BE32-E72D297353CC}">
                <c16:uniqueId val="{00000003-BCE2-42AD-B74C-E307C0BD5A97}"/>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7-BCE2-42AD-B74C-E307C0BD5A97}"/>
              </c:ext>
            </c:extLst>
          </c:dPt>
          <c:dPt>
            <c:idx val="4"/>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6-BCE2-42AD-B74C-E307C0BD5A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During pregnancy</c:v>
                </c:pt>
                <c:pt idx="1">
                  <c:v>Day of delivery</c:v>
                </c:pt>
                <c:pt idx="2">
                  <c:v>Days 1–6 postpartum</c:v>
                </c:pt>
                <c:pt idx="3">
                  <c:v>Days 7–42 postpartum</c:v>
                </c:pt>
                <c:pt idx="4">
                  <c:v>Days 43–365 postpartum</c:v>
                </c:pt>
              </c:strCache>
            </c:strRef>
          </c:cat>
          <c:val>
            <c:numRef>
              <c:f>Sheet1!$B$2:$B$6</c:f>
              <c:numCache>
                <c:formatCode>0.00%</c:formatCode>
                <c:ptCount val="5"/>
                <c:pt idx="0" formatCode="0%">
                  <c:v>0.30499999999999999</c:v>
                </c:pt>
                <c:pt idx="1">
                  <c:v>0.16900000000000001</c:v>
                </c:pt>
                <c:pt idx="2" formatCode="0%">
                  <c:v>0.186</c:v>
                </c:pt>
                <c:pt idx="3">
                  <c:v>0.214</c:v>
                </c:pt>
                <c:pt idx="4">
                  <c:v>0.11700000000000001</c:v>
                </c:pt>
              </c:numCache>
            </c:numRef>
          </c:val>
          <c:extLst>
            <c:ext xmlns:c16="http://schemas.microsoft.com/office/drawing/2014/chart" uri="{C3380CC4-5D6E-409C-BE32-E72D297353CC}">
              <c16:uniqueId val="{00000005-BCE2-42AD-B74C-E307C0BD5A97}"/>
            </c:ext>
          </c:extLst>
        </c:ser>
        <c:dLbls>
          <c:showLegendKey val="0"/>
          <c:showVal val="0"/>
          <c:showCatName val="0"/>
          <c:showSerName val="0"/>
          <c:showPercent val="0"/>
          <c:showBubbleSize val="0"/>
        </c:dLbls>
        <c:gapWidth val="70"/>
        <c:overlap val="-27"/>
        <c:axId val="692979152"/>
        <c:axId val="692981120"/>
      </c:barChart>
      <c:catAx>
        <c:axId val="69297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692981120"/>
        <c:crosses val="autoZero"/>
        <c:auto val="1"/>
        <c:lblAlgn val="ctr"/>
        <c:lblOffset val="100"/>
        <c:noMultiLvlLbl val="0"/>
      </c:catAx>
      <c:valAx>
        <c:axId val="692981120"/>
        <c:scaling>
          <c:orientation val="minMax"/>
          <c:max val="0.5"/>
        </c:scaling>
        <c:delete val="1"/>
        <c:axPos val="l"/>
        <c:numFmt formatCode="0%" sourceLinked="1"/>
        <c:majorTickMark val="none"/>
        <c:minorTickMark val="none"/>
        <c:tickLblPos val="nextTo"/>
        <c:crossAx val="692979152"/>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507754965534868E-2"/>
          <c:y val="3.5319744869055078E-2"/>
          <c:w val="0.89383116264939055"/>
          <c:h val="0.92840382390190246"/>
        </c:manualLayout>
      </c:layout>
      <c:barChart>
        <c:barDir val="bar"/>
        <c:grouping val="stacked"/>
        <c:varyColors val="0"/>
        <c:ser>
          <c:idx val="1"/>
          <c:order val="0"/>
          <c:tx>
            <c:strRef>
              <c:f>Sheet1!$C$1</c:f>
              <c:strCache>
                <c:ptCount val="1"/>
                <c:pt idx="0">
                  <c:v>Ob-gyns per 1,000 live births</c:v>
                </c:pt>
              </c:strCache>
            </c:strRef>
          </c:tx>
          <c:spPr>
            <a:solidFill>
              <a:schemeClr val="bg2"/>
            </a:solidFill>
            <a:ln>
              <a:noFill/>
            </a:ln>
            <a:effectLst/>
          </c:spPr>
          <c:invertIfNegative val="0"/>
          <c:dPt>
            <c:idx val="5"/>
            <c:invertIfNegative val="0"/>
            <c:bubble3D val="0"/>
            <c:spPr>
              <a:solidFill>
                <a:schemeClr val="bg2"/>
              </a:solidFill>
              <a:ln>
                <a:noFill/>
              </a:ln>
              <a:effectLst/>
            </c:spPr>
            <c:extLst>
              <c:ext xmlns:c16="http://schemas.microsoft.com/office/drawing/2014/chart" uri="{C3380CC4-5D6E-409C-BE32-E72D297353CC}">
                <c16:uniqueId val="{00000001-0B92-624B-AE16-F62AA63BB76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SWE</c:v>
                </c:pt>
                <c:pt idx="1">
                  <c:v>AUS</c:v>
                </c:pt>
                <c:pt idx="2">
                  <c:v>NOR</c:v>
                </c:pt>
                <c:pt idx="3">
                  <c:v>GER</c:v>
                </c:pt>
                <c:pt idx="4">
                  <c:v>NZ</c:v>
                </c:pt>
                <c:pt idx="5">
                  <c:v>UK</c:v>
                </c:pt>
                <c:pt idx="6">
                  <c:v>SWIZ</c:v>
                </c:pt>
                <c:pt idx="7">
                  <c:v>FRA</c:v>
                </c:pt>
                <c:pt idx="8">
                  <c:v>NETH</c:v>
                </c:pt>
                <c:pt idx="9">
                  <c:v>US</c:v>
                </c:pt>
                <c:pt idx="10">
                  <c:v>CAN</c:v>
                </c:pt>
              </c:strCache>
            </c:strRef>
          </c:cat>
          <c:val>
            <c:numRef>
              <c:f>Sheet1!$C$2:$C$12</c:f>
              <c:numCache>
                <c:formatCode>General</c:formatCode>
                <c:ptCount val="11"/>
                <c:pt idx="0">
                  <c:v>12.49</c:v>
                </c:pt>
                <c:pt idx="1">
                  <c:v>6.96</c:v>
                </c:pt>
                <c:pt idx="2">
                  <c:v>11.63</c:v>
                </c:pt>
                <c:pt idx="3">
                  <c:v>26.92</c:v>
                </c:pt>
                <c:pt idx="4">
                  <c:v>8.24</c:v>
                </c:pt>
                <c:pt idx="5">
                  <c:v>10.68</c:v>
                </c:pt>
                <c:pt idx="6">
                  <c:v>21.58</c:v>
                </c:pt>
                <c:pt idx="7">
                  <c:v>10.58</c:v>
                </c:pt>
                <c:pt idx="8">
                  <c:v>9.76</c:v>
                </c:pt>
                <c:pt idx="9">
                  <c:v>10.82</c:v>
                </c:pt>
                <c:pt idx="10">
                  <c:v>7.84</c:v>
                </c:pt>
              </c:numCache>
            </c:numRef>
          </c:val>
          <c:extLst>
            <c:ext xmlns:c16="http://schemas.microsoft.com/office/drawing/2014/chart" uri="{C3380CC4-5D6E-409C-BE32-E72D297353CC}">
              <c16:uniqueId val="{00000002-0B92-624B-AE16-F62AA63BB769}"/>
            </c:ext>
          </c:extLst>
        </c:ser>
        <c:ser>
          <c:idx val="0"/>
          <c:order val="1"/>
          <c:tx>
            <c:strRef>
              <c:f>Sheet1!$B$1</c:f>
              <c:strCache>
                <c:ptCount val="1"/>
                <c:pt idx="0">
                  <c:v>Midwives per 1,000 live births</c:v>
                </c:pt>
              </c:strCache>
            </c:strRef>
          </c:tx>
          <c:spPr>
            <a:solidFill>
              <a:schemeClr val="tx2">
                <a:alpha val="96000"/>
              </a:schemeClr>
            </a:solidFill>
            <a:ln>
              <a:noFill/>
            </a:ln>
            <a:effectLst/>
          </c:spPr>
          <c:invertIfNegative val="0"/>
          <c:dPt>
            <c:idx val="5"/>
            <c:invertIfNegative val="0"/>
            <c:bubble3D val="0"/>
            <c:spPr>
              <a:solidFill>
                <a:schemeClr val="tx2">
                  <a:alpha val="96000"/>
                </a:schemeClr>
              </a:solidFill>
              <a:ln>
                <a:noFill/>
              </a:ln>
              <a:effectLst/>
            </c:spPr>
            <c:extLst>
              <c:ext xmlns:c16="http://schemas.microsoft.com/office/drawing/2014/chart" uri="{C3380CC4-5D6E-409C-BE32-E72D297353CC}">
                <c16:uniqueId val="{00000004-0B92-624B-AE16-F62AA63BB76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SWE</c:v>
                </c:pt>
                <c:pt idx="1">
                  <c:v>AUS</c:v>
                </c:pt>
                <c:pt idx="2">
                  <c:v>NOR</c:v>
                </c:pt>
                <c:pt idx="3">
                  <c:v>GER</c:v>
                </c:pt>
                <c:pt idx="4">
                  <c:v>NZ</c:v>
                </c:pt>
                <c:pt idx="5">
                  <c:v>UK</c:v>
                </c:pt>
                <c:pt idx="6">
                  <c:v>SWIZ</c:v>
                </c:pt>
                <c:pt idx="7">
                  <c:v>FRA</c:v>
                </c:pt>
                <c:pt idx="8">
                  <c:v>NETH</c:v>
                </c:pt>
                <c:pt idx="9">
                  <c:v>US</c:v>
                </c:pt>
                <c:pt idx="10">
                  <c:v>CAN</c:v>
                </c:pt>
              </c:strCache>
            </c:strRef>
          </c:cat>
          <c:val>
            <c:numRef>
              <c:f>Sheet1!$B$2:$B$12</c:f>
              <c:numCache>
                <c:formatCode>0.0</c:formatCode>
                <c:ptCount val="11"/>
                <c:pt idx="0">
                  <c:v>65.650000000000006</c:v>
                </c:pt>
                <c:pt idx="1">
                  <c:v>68.42</c:v>
                </c:pt>
                <c:pt idx="2">
                  <c:v>53.45</c:v>
                </c:pt>
                <c:pt idx="3">
                  <c:v>30.48</c:v>
                </c:pt>
                <c:pt idx="4">
                  <c:v>46.31</c:v>
                </c:pt>
                <c:pt idx="5">
                  <c:v>43.1</c:v>
                </c:pt>
                <c:pt idx="6">
                  <c:v>31.58</c:v>
                </c:pt>
                <c:pt idx="7">
                  <c:v>30.18</c:v>
                </c:pt>
                <c:pt idx="8">
                  <c:v>24.87</c:v>
                </c:pt>
                <c:pt idx="9">
                  <c:v>3.9</c:v>
                </c:pt>
                <c:pt idx="10">
                  <c:v>4.1100000000000003</c:v>
                </c:pt>
              </c:numCache>
            </c:numRef>
          </c:val>
          <c:extLst>
            <c:ext xmlns:c16="http://schemas.microsoft.com/office/drawing/2014/chart" uri="{C3380CC4-5D6E-409C-BE32-E72D297353CC}">
              <c16:uniqueId val="{00000005-0B92-624B-AE16-F62AA63BB769}"/>
            </c:ext>
          </c:extLst>
        </c:ser>
        <c:dLbls>
          <c:showLegendKey val="0"/>
          <c:showVal val="0"/>
          <c:showCatName val="0"/>
          <c:showSerName val="0"/>
          <c:showPercent val="0"/>
          <c:showBubbleSize val="0"/>
        </c:dLbls>
        <c:gapWidth val="30"/>
        <c:overlap val="100"/>
        <c:axId val="506223608"/>
        <c:axId val="506220656"/>
      </c:barChart>
      <c:catAx>
        <c:axId val="506223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506220656"/>
        <c:crosses val="autoZero"/>
        <c:auto val="1"/>
        <c:lblAlgn val="ctr"/>
        <c:lblOffset val="100"/>
        <c:noMultiLvlLbl val="0"/>
      </c:catAx>
      <c:valAx>
        <c:axId val="506220656"/>
        <c:scaling>
          <c:orientation val="minMax"/>
        </c:scaling>
        <c:delete val="1"/>
        <c:axPos val="b"/>
        <c:majorGridlines>
          <c:spPr>
            <a:ln w="9525" cap="flat" cmpd="sng" algn="ctr">
              <a:noFill/>
              <a:round/>
            </a:ln>
            <a:effectLst/>
          </c:spPr>
        </c:majorGridlines>
        <c:numFmt formatCode="General" sourceLinked="1"/>
        <c:majorTickMark val="none"/>
        <c:minorTickMark val="none"/>
        <c:tickLblPos val="nextTo"/>
        <c:crossAx val="506223608"/>
        <c:crosses val="autoZero"/>
        <c:crossBetween val="between"/>
      </c:valAx>
      <c:spPr>
        <a:noFill/>
        <a:ln>
          <a:noFill/>
        </a:ln>
        <a:effectLst/>
      </c:spPr>
    </c:plotArea>
    <c:legend>
      <c:legendPos val="b"/>
      <c:layout>
        <c:manualLayout>
          <c:xMode val="edge"/>
          <c:yMode val="edge"/>
          <c:x val="0.72430268438667389"/>
          <c:y val="1.8855496708508966E-2"/>
          <c:w val="0.27220019719757255"/>
          <c:h val="0.1256921913466832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Weeks of paid maternity leave</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23FB-6B4B-A758-8E38B88984FF}"/>
              </c:ext>
            </c:extLst>
          </c:dPt>
          <c:dPt>
            <c:idx val="3"/>
            <c:invertIfNegative val="0"/>
            <c:bubble3D val="0"/>
            <c:spPr>
              <a:solidFill>
                <a:schemeClr val="tx2"/>
              </a:solidFill>
              <a:ln>
                <a:noFill/>
              </a:ln>
              <a:effectLst/>
            </c:spPr>
            <c:extLst>
              <c:ext xmlns:c16="http://schemas.microsoft.com/office/drawing/2014/chart" uri="{C3380CC4-5D6E-409C-BE32-E72D297353CC}">
                <c16:uniqueId val="{00000003-23FB-6B4B-A758-8E38B88984FF}"/>
              </c:ext>
            </c:extLst>
          </c:dPt>
          <c:dPt>
            <c:idx val="9"/>
            <c:invertIfNegative val="0"/>
            <c:bubble3D val="0"/>
            <c:spPr>
              <a:solidFill>
                <a:schemeClr val="tx2"/>
              </a:solidFill>
              <a:ln>
                <a:noFill/>
              </a:ln>
              <a:effectLst/>
            </c:spPr>
            <c:extLst>
              <c:ext xmlns:c16="http://schemas.microsoft.com/office/drawing/2014/chart" uri="{C3380CC4-5D6E-409C-BE32-E72D297353CC}">
                <c16:uniqueId val="{00000005-23FB-6B4B-A758-8E38B88984FF}"/>
              </c:ext>
            </c:extLst>
          </c:dPt>
          <c:dPt>
            <c:idx val="10"/>
            <c:invertIfNegative val="0"/>
            <c:bubble3D val="0"/>
            <c:spPr>
              <a:solidFill>
                <a:schemeClr val="tx2"/>
              </a:solidFill>
              <a:ln>
                <a:noFill/>
              </a:ln>
              <a:effectLst/>
            </c:spPr>
            <c:extLst>
              <c:ext xmlns:c16="http://schemas.microsoft.com/office/drawing/2014/chart" uri="{C3380CC4-5D6E-409C-BE32-E72D297353CC}">
                <c16:uniqueId val="{00000007-23FB-6B4B-A758-8E38B88984FF}"/>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2"/>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8-23FB-6B4B-A758-8E38B88984F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US</c:v>
                </c:pt>
                <c:pt idx="1">
                  <c:v>SWIZ</c:v>
                </c:pt>
                <c:pt idx="2">
                  <c:v>NETH</c:v>
                </c:pt>
                <c:pt idx="3">
                  <c:v>AUS</c:v>
                </c:pt>
                <c:pt idx="4">
                  <c:v>NZ</c:v>
                </c:pt>
                <c:pt idx="5">
                  <c:v>UK</c:v>
                </c:pt>
                <c:pt idx="6">
                  <c:v>FRA</c:v>
                </c:pt>
                <c:pt idx="7">
                  <c:v>CAN</c:v>
                </c:pt>
                <c:pt idx="8">
                  <c:v>SWE</c:v>
                </c:pt>
                <c:pt idx="9">
                  <c:v>GER</c:v>
                </c:pt>
                <c:pt idx="10">
                  <c:v>NOR</c:v>
                </c:pt>
              </c:strCache>
            </c:strRef>
          </c:cat>
          <c:val>
            <c:numRef>
              <c:f>Sheet1!$B$2:$B$12</c:f>
              <c:numCache>
                <c:formatCode>General</c:formatCode>
                <c:ptCount val="11"/>
                <c:pt idx="0">
                  <c:v>0</c:v>
                </c:pt>
                <c:pt idx="1">
                  <c:v>14</c:v>
                </c:pt>
                <c:pt idx="2">
                  <c:v>16</c:v>
                </c:pt>
                <c:pt idx="3">
                  <c:v>18</c:v>
                </c:pt>
                <c:pt idx="4">
                  <c:v>18</c:v>
                </c:pt>
                <c:pt idx="5">
                  <c:v>39</c:v>
                </c:pt>
                <c:pt idx="6">
                  <c:v>42</c:v>
                </c:pt>
                <c:pt idx="7">
                  <c:v>51</c:v>
                </c:pt>
                <c:pt idx="8" formatCode="0">
                  <c:v>55.7</c:v>
                </c:pt>
                <c:pt idx="9">
                  <c:v>58</c:v>
                </c:pt>
                <c:pt idx="10">
                  <c:v>91</c:v>
                </c:pt>
              </c:numCache>
            </c:numRef>
          </c:val>
          <c:extLst>
            <c:ext xmlns:c16="http://schemas.microsoft.com/office/drawing/2014/chart" uri="{C3380CC4-5D6E-409C-BE32-E72D297353CC}">
              <c16:uniqueId val="{00000009-23FB-6B4B-A758-8E38B88984FF}"/>
            </c:ext>
          </c:extLst>
        </c:ser>
        <c:dLbls>
          <c:showLegendKey val="0"/>
          <c:showVal val="0"/>
          <c:showCatName val="0"/>
          <c:showSerName val="0"/>
          <c:showPercent val="0"/>
          <c:showBubbleSize val="0"/>
        </c:dLbls>
        <c:gapWidth val="23"/>
        <c:axId val="421702160"/>
        <c:axId val="421694616"/>
      </c:barChart>
      <c:catAx>
        <c:axId val="421702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a:ea typeface="+mn-ea"/>
                <a:cs typeface="+mn-cs"/>
              </a:defRPr>
            </a:pPr>
            <a:endParaRPr lang="en-US"/>
          </a:p>
        </c:txPr>
        <c:crossAx val="421694616"/>
        <c:crosses val="autoZero"/>
        <c:auto val="1"/>
        <c:lblAlgn val="ctr"/>
        <c:lblOffset val="100"/>
        <c:noMultiLvlLbl val="0"/>
      </c:catAx>
      <c:valAx>
        <c:axId val="421694616"/>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421702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2/2/2023</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2/2/2023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411v-9255"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2" name="TextBox 1"/>
          <p:cNvSpPr txBox="1"/>
          <p:nvPr userDrawn="1"/>
        </p:nvSpPr>
        <p:spPr>
          <a:xfrm>
            <a:off x="1763687" y="6368920"/>
            <a:ext cx="7308812"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Roosa Tikkanen et al., </a:t>
            </a:r>
            <a:r>
              <a:rPr lang="en-US" sz="900" i="1" dirty="0"/>
              <a:t>Maternal Mortality and Maternity Care in the United States Compared to 10 Other Developed Countries </a:t>
            </a:r>
            <a:r>
              <a:rPr lang="en-US" sz="900" dirty="0"/>
              <a:t>(Commonwealth Fund, Nov. 2020). </a:t>
            </a:r>
            <a:r>
              <a:rPr lang="en-US" sz="900" dirty="0">
                <a:solidFill>
                  <a:schemeClr val="accent3"/>
                </a:solidFill>
                <a:hlinkClick r:id="rId3">
                  <a:extLst>
                    <a:ext uri="{A12FA001-AC4F-418D-AE19-62706E023703}">
                      <ahyp:hlinkClr xmlns:ahyp="http://schemas.microsoft.com/office/drawing/2018/hyperlinkcolor" val="tx"/>
                    </a:ext>
                  </a:extLst>
                </a:hlinkClick>
              </a:rPr>
              <a:t>https://doi.org/10.26099/411v-9255</a:t>
            </a:r>
            <a:endParaRPr lang="en-US" sz="900" dirty="0">
              <a:solidFill>
                <a:schemeClr val="accent3"/>
              </a:solidFill>
            </a:endParaRP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21F9883-1A93-4200-9D1E-D875907E13CB}"/>
              </a:ext>
            </a:extLst>
          </p:cNvPr>
          <p:cNvSpPr/>
          <p:nvPr userDrawn="1"/>
        </p:nvSpPr>
        <p:spPr>
          <a:xfrm>
            <a:off x="0" y="0"/>
            <a:ext cx="9144000" cy="62841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89146303-BBC2-48E7-AAF2-FD826CAA17CF}"/>
              </a:ext>
            </a:extLst>
          </p:cNvPr>
          <p:cNvCxnSpPr/>
          <p:nvPr userDrawn="1"/>
        </p:nvCxnSpPr>
        <p:spPr>
          <a:xfrm>
            <a:off x="228600" y="6172200"/>
            <a:ext cx="86106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8241FE37-05F1-4659-84BC-112AE87AF080}"/>
              </a:ext>
            </a:extLst>
          </p:cNvPr>
          <p:cNvPicPr>
            <a:picLocks noChangeAspect="1"/>
          </p:cNvPicPr>
          <p:nvPr userDrawn="1"/>
        </p:nvPicPr>
        <p:blipFill>
          <a:blip r:embed="rId2"/>
          <a:stretch>
            <a:fillRect/>
          </a:stretch>
        </p:blipFill>
        <p:spPr>
          <a:xfrm>
            <a:off x="73152" y="6382512"/>
            <a:ext cx="1906905" cy="426720"/>
          </a:xfrm>
          <a:prstGeom prst="rect">
            <a:avLst/>
          </a:prstGeom>
        </p:spPr>
      </p:pic>
      <p:sp>
        <p:nvSpPr>
          <p:cNvPr id="16" name="TextBox 15">
            <a:extLst>
              <a:ext uri="{FF2B5EF4-FFF2-40B4-BE49-F238E27FC236}">
                <a16:creationId xmlns:a16="http://schemas.microsoft.com/office/drawing/2014/main" id="{8E84B7F0-0BA7-49CD-81D9-DCE3B305AB69}"/>
              </a:ext>
            </a:extLst>
          </p:cNvPr>
          <p:cNvSpPr txBox="1"/>
          <p:nvPr userDrawn="1"/>
        </p:nvSpPr>
        <p:spPr>
          <a:xfrm>
            <a:off x="2192867" y="6417728"/>
            <a:ext cx="6879632" cy="230832"/>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Tree>
    <p:extLst>
      <p:ext uri="{BB962C8B-B14F-4D97-AF65-F5344CB8AC3E}">
        <p14:creationId xmlns:p14="http://schemas.microsoft.com/office/powerpoint/2010/main" val="299669011"/>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8" name="Text Placeholder 9">
            <a:extLst>
              <a:ext uri="{FF2B5EF4-FFF2-40B4-BE49-F238E27FC236}">
                <a16:creationId xmlns:a16="http://schemas.microsoft.com/office/drawing/2014/main" id="{26F19976-D0E7-4094-A92F-097371BC853A}"/>
              </a:ext>
            </a:extLst>
          </p:cNvPr>
          <p:cNvSpPr>
            <a:spLocks noGrp="1"/>
          </p:cNvSpPr>
          <p:nvPr>
            <p:ph type="body" sz="quarter" idx="22"/>
          </p:nvPr>
        </p:nvSpPr>
        <p:spPr>
          <a:xfrm>
            <a:off x="0" y="5697252"/>
            <a:ext cx="9144000" cy="495834"/>
          </a:xfrm>
        </p:spPr>
        <p:txBody>
          <a:bodyPr anchor="b" anchorCtr="0">
            <a:noAutofit/>
          </a:bodyPr>
          <a:lstStyle>
            <a:lvl1pPr marL="0" indent="0">
              <a:lnSpc>
                <a:spcPct val="90000"/>
              </a:lnSpc>
              <a:spcBef>
                <a:spcPts val="0"/>
              </a:spcBef>
              <a:spcAft>
                <a:spcPts val="450"/>
              </a:spcAft>
              <a:buNone/>
              <a:defRPr lang="en-US" sz="675" b="0" i="0" smtClean="0">
                <a:solidFill>
                  <a:schemeClr val="tx1"/>
                </a:solidFill>
                <a:effectLst/>
              </a:defRPr>
            </a:lvl1pPr>
            <a:lvl2pPr marL="128585" indent="0">
              <a:buNone/>
              <a:defRPr sz="675">
                <a:solidFill>
                  <a:schemeClr val="tx1"/>
                </a:solidFill>
              </a:defRPr>
            </a:lvl2pPr>
            <a:lvl3pPr marL="258359" indent="0">
              <a:buNone/>
              <a:defRPr sz="675">
                <a:solidFill>
                  <a:schemeClr val="tx1"/>
                </a:solidFill>
              </a:defRPr>
            </a:lvl3pPr>
            <a:lvl4pPr marL="386944" indent="0">
              <a:buNone/>
              <a:defRPr sz="675">
                <a:solidFill>
                  <a:schemeClr val="tx1"/>
                </a:solidFill>
              </a:defRPr>
            </a:lvl4pPr>
            <a:lvl5pPr marL="515528" indent="0">
              <a:buNone/>
              <a:defRPr sz="675">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4DA4BACC-5622-4D87-BB07-0069455BD6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26622" y="6262888"/>
            <a:ext cx="1663189" cy="550488"/>
          </a:xfrm>
          <a:prstGeom prst="rect">
            <a:avLst/>
          </a:prstGeom>
        </p:spPr>
      </p:pic>
      <p:cxnSp>
        <p:nvCxnSpPr>
          <p:cNvPr id="10" name="Straight Connector 9">
            <a:extLst>
              <a:ext uri="{FF2B5EF4-FFF2-40B4-BE49-F238E27FC236}">
                <a16:creationId xmlns:a16="http://schemas.microsoft.com/office/drawing/2014/main" id="{8DD17EAC-B392-4250-818D-38AC5D45AE46}"/>
              </a:ext>
            </a:extLst>
          </p:cNvPr>
          <p:cNvCxnSpPr>
            <a:cxnSpLocks/>
          </p:cNvCxnSpPr>
          <p:nvPr userDrawn="1"/>
        </p:nvCxnSpPr>
        <p:spPr>
          <a:xfrm flipH="1">
            <a:off x="2" y="6262888"/>
            <a:ext cx="9143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3E8074A2-950A-4C75-8583-12F83DC1E317}"/>
              </a:ext>
            </a:extLst>
          </p:cNvPr>
          <p:cNvSpPr/>
          <p:nvPr userDrawn="1"/>
        </p:nvSpPr>
        <p:spPr>
          <a:xfrm>
            <a:off x="0" y="0"/>
            <a:ext cx="9144000" cy="628410"/>
          </a:xfrm>
          <a:prstGeom prst="rect">
            <a:avLst/>
          </a:prstGeom>
          <a:solidFill>
            <a:srgbClr val="4BACC6"/>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574888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rivm.nl/documenten/pregnant" TargetMode="External"/><Relationship Id="rId13" Type="http://schemas.openxmlformats.org/officeDocument/2006/relationships/hyperlink" Target="https://www.norden.org/en/info-norden/pregnancy-and-childbirth-sweden" TargetMode="External"/><Relationship Id="rId3" Type="http://schemas.openxmlformats.org/officeDocument/2006/relationships/hyperlink" Target="https://www.pregnancybirthbaby.org.au/medicare-during-pregnancy" TargetMode="External"/><Relationship Id="rId7" Type="http://schemas.openxmlformats.org/officeDocument/2006/relationships/hyperlink" Target="https://www.nejm.org/doi/10.1056/NEJMp1410422" TargetMode="External"/><Relationship Id="rId12" Type="http://schemas.openxmlformats.org/officeDocument/2006/relationships/hyperlink" Target="https://www.1177.se/Gotland/barn--gravid/vard-och-stod-for-barn/besok-pa-barnavardscentralen-bvc/#section-10320" TargetMode="External"/><Relationship Id="rId2" Type="http://schemas.openxmlformats.org/officeDocument/2006/relationships/hyperlink" Target="https://www.pregnancybirthbaby.org.au/mums-first-few-days-after-giving-birth" TargetMode="External"/><Relationship Id="rId16" Type="http://schemas.openxmlformats.org/officeDocument/2006/relationships/hyperlink" Target="https://www.macpac.gov/publication/inventory-of-state-level-medicaid-policies-programs-and-initiatives-to-improve-maternity-care-and-outcomes/" TargetMode="External"/><Relationship Id="rId1" Type="http://schemas.openxmlformats.org/officeDocument/2006/relationships/slideLayout" Target="../slideLayouts/slideLayout1.xml"/><Relationship Id="rId6" Type="http://schemas.openxmlformats.org/officeDocument/2006/relationships/hyperlink" Target="https://www.nejm.org/doi/10.1056/NEJMp1413625" TargetMode="External"/><Relationship Id="rId11" Type="http://schemas.openxmlformats.org/officeDocument/2006/relationships/hyperlink" Target="https://www.helsedirektoratet.no/retningslinjer/barselomsorgen" TargetMode="External"/><Relationship Id="rId5" Type="http://schemas.openxmlformats.org/officeDocument/2006/relationships/hyperlink" Target="https://www.ameli.fr/assure/sante/themes/accouchement-nouveau-ne/suivi-domicile" TargetMode="External"/><Relationship Id="rId15" Type="http://schemas.openxmlformats.org/officeDocument/2006/relationships/hyperlink" Target="https://www.nhs.uk/conditions/pregnancy-and-baby/you-and-your-baby-postnatal-period/" TargetMode="External"/><Relationship Id="rId10" Type="http://schemas.openxmlformats.org/officeDocument/2006/relationships/hyperlink" Target="https://www.health.govt.nz/your-health/pregnancy-and-kids/services-and-support-during-pregnancy/maternity-care-after-birth" TargetMode="External"/><Relationship Id="rId4" Type="http://schemas.openxmlformats.org/officeDocument/2006/relationships/hyperlink" Target="https://www.nejm.org/doi/10.1056/NEJMp1414409" TargetMode="External"/><Relationship Id="rId9" Type="http://schemas.openxmlformats.org/officeDocument/2006/relationships/hyperlink" Target="https://www.euro.who.int/en/countries/netherlands/news2/news/2020/01/renate-de-bie-a-dutch-midwife-shares-her-experiences-of-safe-and-peaceful-home-births" TargetMode="External"/><Relationship Id="rId14" Type="http://schemas.openxmlformats.org/officeDocument/2006/relationships/hyperlink" Target="https://bmchealthservres.biomedcentral.com/articles/10.1186/s12913-016-1300-2" TargetMode="Externa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2DF9E-4A17-5047-989E-B7A04BE2A8C4}"/>
              </a:ext>
            </a:extLst>
          </p:cNvPr>
          <p:cNvSpPr>
            <a:spLocks noGrp="1"/>
          </p:cNvSpPr>
          <p:nvPr>
            <p:ph type="ctrTitle"/>
          </p:nvPr>
        </p:nvSpPr>
        <p:spPr>
          <a:xfrm>
            <a:off x="71500" y="296652"/>
            <a:ext cx="9001000" cy="756084"/>
          </a:xfrm>
        </p:spPr>
        <p:txBody>
          <a:bodyPr>
            <a:noAutofit/>
          </a:bodyPr>
          <a:lstStyle/>
          <a:p>
            <a:r>
              <a:rPr lang="en-US" dirty="0"/>
              <a:t>Maternal Mortality Ratios in Selected Countries, 2018 or Latest Year</a:t>
            </a:r>
          </a:p>
        </p:txBody>
      </p:sp>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597892571"/>
              </p:ext>
            </p:extLst>
          </p:nvPr>
        </p:nvGraphicFramePr>
        <p:xfrm>
          <a:off x="71438" y="1052513"/>
          <a:ext cx="9001125" cy="448085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DF6FF03C-840D-204F-9310-4FCA0B4CEA22}"/>
              </a:ext>
            </a:extLst>
          </p:cNvPr>
          <p:cNvSpPr>
            <a:spLocks noGrp="1"/>
          </p:cNvSpPr>
          <p:nvPr>
            <p:ph type="body" sz="quarter" idx="21"/>
          </p:nvPr>
        </p:nvSpPr>
        <p:spPr>
          <a:xfrm>
            <a:off x="71500" y="8620"/>
            <a:ext cx="9001000" cy="224346"/>
          </a:xfrm>
        </p:spPr>
        <p:txBody>
          <a:bodyPr/>
          <a:lstStyle/>
          <a:p>
            <a:r>
              <a:rPr lang="en-US" dirty="0"/>
              <a:t>Exhibit 1</a:t>
            </a:r>
          </a:p>
        </p:txBody>
      </p:sp>
      <p:sp>
        <p:nvSpPr>
          <p:cNvPr id="12" name="Text Placeholder 11">
            <a:extLst>
              <a:ext uri="{FF2B5EF4-FFF2-40B4-BE49-F238E27FC236}">
                <a16:creationId xmlns:a16="http://schemas.microsoft.com/office/drawing/2014/main" id="{2165855A-61C7-D24B-803F-30A48EC5FF30}"/>
              </a:ext>
            </a:extLst>
          </p:cNvPr>
          <p:cNvSpPr>
            <a:spLocks noGrp="1"/>
          </p:cNvSpPr>
          <p:nvPr>
            <p:ph type="body" sz="quarter" idx="22"/>
          </p:nvPr>
        </p:nvSpPr>
        <p:spPr>
          <a:xfrm>
            <a:off x="71500" y="5697252"/>
            <a:ext cx="9001063" cy="495834"/>
          </a:xfrm>
        </p:spPr>
        <p:txBody>
          <a:bodyPr/>
          <a:lstStyle/>
          <a:p>
            <a:pPr lvl="0"/>
            <a:r>
              <a:rPr lang="en-US" dirty="0"/>
              <a:t>Notes: The maternal mortality ratio is defined by the World Health Organization as the death of a woman while pregnant or within 42 days of termination of pregnancy, irrespective of the duration and site of the pregnancy, from any cause related to or aggravated by the pregnancy or its management but not from accidental or incidental causes. </a:t>
            </a:r>
          </a:p>
          <a:p>
            <a:pPr lvl="0"/>
            <a:r>
              <a:rPr lang="en-US" dirty="0"/>
              <a:t>Data: OECD Health Data 2020, showing data for 2018 except 2017 for Switzerland and the UK; 2016 for New Zealand; 2012 for France. </a:t>
            </a:r>
          </a:p>
        </p:txBody>
      </p:sp>
      <p:sp>
        <p:nvSpPr>
          <p:cNvPr id="6" name="TextBox 5">
            <a:extLst>
              <a:ext uri="{FF2B5EF4-FFF2-40B4-BE49-F238E27FC236}">
                <a16:creationId xmlns:a16="http://schemas.microsoft.com/office/drawing/2014/main" id="{9B789C80-D9DD-4136-88D3-BE456CF1093B}"/>
              </a:ext>
            </a:extLst>
          </p:cNvPr>
          <p:cNvSpPr txBox="1"/>
          <p:nvPr/>
        </p:nvSpPr>
        <p:spPr>
          <a:xfrm>
            <a:off x="-4513" y="728700"/>
            <a:ext cx="4357099" cy="307777"/>
          </a:xfrm>
          <a:prstGeom prst="rect">
            <a:avLst/>
          </a:prstGeom>
          <a:noFill/>
        </p:spPr>
        <p:txBody>
          <a:bodyPr wrap="square" lIns="9144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latin typeface="InterFace"/>
                <a:ea typeface="Tahoma" panose="020B0604030504040204" pitchFamily="34" charset="0"/>
                <a:cs typeface="Tahoma" panose="020B0604030504040204" pitchFamily="34" charset="0"/>
              </a:rPr>
              <a:t>Deaths per 100,000 live births</a:t>
            </a:r>
            <a:endParaRPr kumimoji="0" lang="en-US" sz="1400" i="1" u="none" strike="noStrike" kern="1200" cap="none" spc="0" normalizeH="0" baseline="0" noProof="0" dirty="0">
              <a:ln>
                <a:noFill/>
              </a:ln>
              <a:effectLst/>
              <a:uLnTx/>
              <a:uFillTx/>
              <a:latin typeface="InterFace"/>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01931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8B041E87-4E7A-CF4C-AEE0-A8BFDA5210C5}"/>
              </a:ext>
            </a:extLst>
          </p:cNvPr>
          <p:cNvSpPr/>
          <p:nvPr/>
        </p:nvSpPr>
        <p:spPr>
          <a:xfrm>
            <a:off x="0" y="949214"/>
            <a:ext cx="9144000" cy="1704598"/>
          </a:xfrm>
          <a:prstGeom prst="rect">
            <a:avLst/>
          </a:prstGeom>
          <a:solidFill>
            <a:schemeClr val="bg1">
              <a:lumMod val="95000"/>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CBC3EE1-CA16-DB4D-BCBA-97B3EF41A52A}"/>
              </a:ext>
            </a:extLst>
          </p:cNvPr>
          <p:cNvSpPr>
            <a:spLocks noGrp="1"/>
          </p:cNvSpPr>
          <p:nvPr>
            <p:ph type="ctrTitle"/>
          </p:nvPr>
        </p:nvSpPr>
        <p:spPr>
          <a:xfrm>
            <a:off x="71500" y="296652"/>
            <a:ext cx="9001000" cy="756084"/>
          </a:xfrm>
        </p:spPr>
        <p:txBody>
          <a:bodyPr/>
          <a:lstStyle/>
          <a:p>
            <a:r>
              <a:rPr lang="en-US" dirty="0"/>
              <a:t>Timing of U.S. Maternal and Pregnancy-Related Deaths, 2011–2015</a:t>
            </a:r>
            <a:br>
              <a:rPr lang="en-US" dirty="0"/>
            </a:br>
            <a:endParaRPr lang="en-US" dirty="0"/>
          </a:p>
        </p:txBody>
      </p:sp>
      <p:sp>
        <p:nvSpPr>
          <p:cNvPr id="8" name="Text Placeholder 7">
            <a:extLst>
              <a:ext uri="{FF2B5EF4-FFF2-40B4-BE49-F238E27FC236}">
                <a16:creationId xmlns:a16="http://schemas.microsoft.com/office/drawing/2014/main" id="{406337EA-5258-B340-9EB0-00541564ED61}"/>
              </a:ext>
            </a:extLst>
          </p:cNvPr>
          <p:cNvSpPr>
            <a:spLocks noGrp="1"/>
          </p:cNvSpPr>
          <p:nvPr>
            <p:ph type="body" sz="quarter" idx="21"/>
          </p:nvPr>
        </p:nvSpPr>
        <p:spPr>
          <a:xfrm>
            <a:off x="71500" y="8620"/>
            <a:ext cx="9001000" cy="224346"/>
          </a:xfrm>
        </p:spPr>
        <p:txBody>
          <a:bodyPr/>
          <a:lstStyle/>
          <a:p>
            <a:r>
              <a:rPr lang="en-US" dirty="0"/>
              <a:t>Exhibit 2</a:t>
            </a:r>
          </a:p>
        </p:txBody>
      </p:sp>
      <p:sp>
        <p:nvSpPr>
          <p:cNvPr id="20" name="Text Placeholder 19">
            <a:extLst>
              <a:ext uri="{FF2B5EF4-FFF2-40B4-BE49-F238E27FC236}">
                <a16:creationId xmlns:a16="http://schemas.microsoft.com/office/drawing/2014/main" id="{1E119D6C-7881-DB44-BE9F-AA735EC20200}"/>
              </a:ext>
            </a:extLst>
          </p:cNvPr>
          <p:cNvSpPr>
            <a:spLocks noGrp="1"/>
          </p:cNvSpPr>
          <p:nvPr>
            <p:ph type="body" sz="quarter" idx="22"/>
          </p:nvPr>
        </p:nvSpPr>
        <p:spPr>
          <a:xfrm>
            <a:off x="71438" y="5697538"/>
            <a:ext cx="9001125" cy="495300"/>
          </a:xfrm>
        </p:spPr>
        <p:txBody>
          <a:bodyPr/>
          <a:lstStyle/>
          <a:p>
            <a:r>
              <a:rPr lang="en-US" dirty="0"/>
              <a:t>Data: Centers for Disease Control and Prevention Pregnancy-Related Mortality Surveillance data from: Emily E. Petersen et al., “Vital Signs: Pregnancy-Related Deaths, United States, 2011–2015, and Strategies for Prevention, 13 States, 2013–2017,” </a:t>
            </a:r>
            <a:r>
              <a:rPr lang="en-US" i="1" dirty="0"/>
              <a:t>Morbidity and Mortality Weekly Report</a:t>
            </a:r>
            <a:r>
              <a:rPr lang="en-US" dirty="0"/>
              <a:t> 68, no. 18 (May 10, 2019): 423–29.</a:t>
            </a:r>
          </a:p>
        </p:txBody>
      </p:sp>
      <p:graphicFrame>
        <p:nvGraphicFramePr>
          <p:cNvPr id="11" name="Chart 10">
            <a:extLst>
              <a:ext uri="{FF2B5EF4-FFF2-40B4-BE49-F238E27FC236}">
                <a16:creationId xmlns:a16="http://schemas.microsoft.com/office/drawing/2014/main" id="{0C52F7B1-DA47-4EE7-B415-CBF30C366D96}"/>
              </a:ext>
            </a:extLst>
          </p:cNvPr>
          <p:cNvGraphicFramePr/>
          <p:nvPr>
            <p:extLst>
              <p:ext uri="{D42A27DB-BD31-4B8C-83A1-F6EECF244321}">
                <p14:modId xmlns:p14="http://schemas.microsoft.com/office/powerpoint/2010/main" val="3962495029"/>
              </p:ext>
            </p:extLst>
          </p:nvPr>
        </p:nvGraphicFramePr>
        <p:xfrm>
          <a:off x="2432815" y="1913721"/>
          <a:ext cx="6423660" cy="2874918"/>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37C0F0E9-BDB5-4A0D-B186-3232410134EE}"/>
              </a:ext>
            </a:extLst>
          </p:cNvPr>
          <p:cNvSpPr txBox="1"/>
          <p:nvPr/>
        </p:nvSpPr>
        <p:spPr>
          <a:xfrm>
            <a:off x="0" y="2262269"/>
            <a:ext cx="3024336" cy="338554"/>
          </a:xfrm>
          <a:prstGeom prst="rect">
            <a:avLst/>
          </a:prstGeom>
          <a:noFill/>
        </p:spPr>
        <p:txBody>
          <a:bodyPr wrap="square" rtlCol="0">
            <a:spAutoFit/>
          </a:bodyPr>
          <a:lstStyle/>
          <a:p>
            <a:r>
              <a:rPr lang="en-US" sz="1600" i="1" dirty="0">
                <a:solidFill>
                  <a:schemeClr val="tx1">
                    <a:lumMod val="60000"/>
                    <a:lumOff val="40000"/>
                  </a:schemeClr>
                </a:solidFill>
              </a:rPr>
              <a:t>Pregnancy  timeline</a:t>
            </a:r>
          </a:p>
        </p:txBody>
      </p:sp>
      <p:sp>
        <p:nvSpPr>
          <p:cNvPr id="13" name="TextBox 12">
            <a:extLst>
              <a:ext uri="{FF2B5EF4-FFF2-40B4-BE49-F238E27FC236}">
                <a16:creationId xmlns:a16="http://schemas.microsoft.com/office/drawing/2014/main" id="{C373BB52-8A0F-4F58-982F-4C57EFFFDFB9}"/>
              </a:ext>
            </a:extLst>
          </p:cNvPr>
          <p:cNvSpPr txBox="1"/>
          <p:nvPr/>
        </p:nvSpPr>
        <p:spPr>
          <a:xfrm>
            <a:off x="146018" y="1626330"/>
            <a:ext cx="1095172" cy="307777"/>
          </a:xfrm>
          <a:prstGeom prst="rect">
            <a:avLst/>
          </a:prstGeom>
          <a:noFill/>
        </p:spPr>
        <p:txBody>
          <a:bodyPr wrap="none" rtlCol="0">
            <a:spAutoFit/>
          </a:bodyPr>
          <a:lstStyle/>
          <a:p>
            <a:pPr algn="r"/>
            <a:r>
              <a:rPr lang="en-US" sz="1400" b="1" dirty="0"/>
              <a:t>Conception</a:t>
            </a:r>
          </a:p>
        </p:txBody>
      </p:sp>
      <p:sp>
        <p:nvSpPr>
          <p:cNvPr id="14" name="TextBox 13">
            <a:extLst>
              <a:ext uri="{FF2B5EF4-FFF2-40B4-BE49-F238E27FC236}">
                <a16:creationId xmlns:a16="http://schemas.microsoft.com/office/drawing/2014/main" id="{C32D5722-79A7-437D-BA0E-F6E569F8E242}"/>
              </a:ext>
            </a:extLst>
          </p:cNvPr>
          <p:cNvSpPr txBox="1"/>
          <p:nvPr/>
        </p:nvSpPr>
        <p:spPr>
          <a:xfrm>
            <a:off x="2567509" y="1278933"/>
            <a:ext cx="1031051" cy="307777"/>
          </a:xfrm>
          <a:prstGeom prst="rect">
            <a:avLst/>
          </a:prstGeom>
          <a:noFill/>
        </p:spPr>
        <p:txBody>
          <a:bodyPr wrap="none" rtlCol="0">
            <a:spAutoFit/>
          </a:bodyPr>
          <a:lstStyle/>
          <a:p>
            <a:r>
              <a:rPr lang="en-US" sz="1400" b="1" dirty="0">
                <a:solidFill>
                  <a:schemeClr val="bg2"/>
                </a:solidFill>
              </a:rPr>
              <a:t>Pregnancy</a:t>
            </a:r>
          </a:p>
        </p:txBody>
      </p:sp>
      <p:sp>
        <p:nvSpPr>
          <p:cNvPr id="15" name="TextBox 14">
            <a:extLst>
              <a:ext uri="{FF2B5EF4-FFF2-40B4-BE49-F238E27FC236}">
                <a16:creationId xmlns:a16="http://schemas.microsoft.com/office/drawing/2014/main" id="{DC263E9E-3F9F-4781-915E-E5CC0DBDB248}"/>
              </a:ext>
            </a:extLst>
          </p:cNvPr>
          <p:cNvSpPr txBox="1"/>
          <p:nvPr/>
        </p:nvSpPr>
        <p:spPr>
          <a:xfrm>
            <a:off x="3504324" y="1063490"/>
            <a:ext cx="1577944" cy="523220"/>
          </a:xfrm>
          <a:prstGeom prst="rect">
            <a:avLst/>
          </a:prstGeom>
          <a:noFill/>
        </p:spPr>
        <p:txBody>
          <a:bodyPr wrap="square" rtlCol="0">
            <a:spAutoFit/>
          </a:bodyPr>
          <a:lstStyle/>
          <a:p>
            <a:pPr algn="ctr"/>
            <a:r>
              <a:rPr lang="en-US" sz="1400" b="1" dirty="0">
                <a:solidFill>
                  <a:schemeClr val="accent2"/>
                </a:solidFill>
              </a:rPr>
              <a:t>Delivery/</a:t>
            </a:r>
            <a:br>
              <a:rPr lang="en-US" sz="1400" b="1" dirty="0">
                <a:solidFill>
                  <a:schemeClr val="accent2"/>
                </a:solidFill>
              </a:rPr>
            </a:br>
            <a:r>
              <a:rPr lang="en-US" sz="1400" b="1" dirty="0">
                <a:solidFill>
                  <a:schemeClr val="accent2"/>
                </a:solidFill>
              </a:rPr>
              <a:t>Birth</a:t>
            </a:r>
          </a:p>
        </p:txBody>
      </p:sp>
      <p:sp>
        <p:nvSpPr>
          <p:cNvPr id="16" name="TextBox 15">
            <a:extLst>
              <a:ext uri="{FF2B5EF4-FFF2-40B4-BE49-F238E27FC236}">
                <a16:creationId xmlns:a16="http://schemas.microsoft.com/office/drawing/2014/main" id="{A8F53D6B-0EB7-42F0-9B6A-9812DC523B7A}"/>
              </a:ext>
            </a:extLst>
          </p:cNvPr>
          <p:cNvSpPr txBox="1"/>
          <p:nvPr/>
        </p:nvSpPr>
        <p:spPr>
          <a:xfrm>
            <a:off x="4919487" y="1063490"/>
            <a:ext cx="2543473" cy="523220"/>
          </a:xfrm>
          <a:prstGeom prst="rect">
            <a:avLst/>
          </a:prstGeom>
          <a:noFill/>
        </p:spPr>
        <p:txBody>
          <a:bodyPr wrap="square" rtlCol="0">
            <a:spAutoFit/>
          </a:bodyPr>
          <a:lstStyle/>
          <a:p>
            <a:r>
              <a:rPr lang="en-US" sz="1400" b="1" dirty="0">
                <a:solidFill>
                  <a:schemeClr val="accent5">
                    <a:lumMod val="60000"/>
                    <a:lumOff val="40000"/>
                  </a:schemeClr>
                </a:solidFill>
              </a:rPr>
              <a:t>After birth</a:t>
            </a:r>
            <a:br>
              <a:rPr lang="en-US" sz="1400" b="1" dirty="0">
                <a:solidFill>
                  <a:schemeClr val="accent5">
                    <a:lumMod val="60000"/>
                    <a:lumOff val="40000"/>
                  </a:schemeClr>
                </a:solidFill>
              </a:rPr>
            </a:br>
            <a:r>
              <a:rPr lang="en-US" sz="1400" b="1" dirty="0">
                <a:solidFill>
                  <a:schemeClr val="accent5">
                    <a:lumMod val="60000"/>
                    <a:lumOff val="40000"/>
                  </a:schemeClr>
                </a:solidFill>
              </a:rPr>
              <a:t>(postpartum)</a:t>
            </a:r>
          </a:p>
        </p:txBody>
      </p:sp>
      <p:cxnSp>
        <p:nvCxnSpPr>
          <p:cNvPr id="4" name="Straight Arrow Connector 3">
            <a:extLst>
              <a:ext uri="{FF2B5EF4-FFF2-40B4-BE49-F238E27FC236}">
                <a16:creationId xmlns:a16="http://schemas.microsoft.com/office/drawing/2014/main" id="{3F2B80B6-D8A4-4E49-B462-BABE6627DC62}"/>
              </a:ext>
            </a:extLst>
          </p:cNvPr>
          <p:cNvCxnSpPr>
            <a:cxnSpLocks/>
          </p:cNvCxnSpPr>
          <p:nvPr/>
        </p:nvCxnSpPr>
        <p:spPr>
          <a:xfrm>
            <a:off x="4962393" y="1776726"/>
            <a:ext cx="3894083" cy="0"/>
          </a:xfrm>
          <a:prstGeom prst="straightConnector1">
            <a:avLst/>
          </a:prstGeom>
          <a:ln w="127000">
            <a:solidFill>
              <a:schemeClr val="accent5">
                <a:lumMod val="60000"/>
                <a:lumOff val="40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5EC8387-5973-45A1-9ACE-7B7551B36611}"/>
              </a:ext>
            </a:extLst>
          </p:cNvPr>
          <p:cNvCxnSpPr>
            <a:cxnSpLocks/>
          </p:cNvCxnSpPr>
          <p:nvPr/>
        </p:nvCxnSpPr>
        <p:spPr>
          <a:xfrm>
            <a:off x="1436386" y="1776726"/>
            <a:ext cx="2791665" cy="0"/>
          </a:xfrm>
          <a:prstGeom prst="line">
            <a:avLst/>
          </a:prstGeom>
          <a:ln w="1270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CB76F952-BEA4-4E0D-8EB5-1B2C1E169A0F}"/>
              </a:ext>
            </a:extLst>
          </p:cNvPr>
          <p:cNvSpPr txBox="1"/>
          <p:nvPr/>
        </p:nvSpPr>
        <p:spPr>
          <a:xfrm>
            <a:off x="2440312" y="1895950"/>
            <a:ext cx="1285444" cy="523220"/>
          </a:xfrm>
          <a:prstGeom prst="rect">
            <a:avLst/>
          </a:prstGeom>
          <a:noFill/>
        </p:spPr>
        <p:txBody>
          <a:bodyPr wrap="square" rtlCol="0">
            <a:spAutoFit/>
          </a:bodyPr>
          <a:lstStyle/>
          <a:p>
            <a:pPr algn="ctr"/>
            <a:r>
              <a:rPr lang="en-US" sz="1400" dirty="0">
                <a:solidFill>
                  <a:schemeClr val="bg2"/>
                </a:solidFill>
              </a:rPr>
              <a:t>9 months </a:t>
            </a:r>
            <a:br>
              <a:rPr lang="en-US" sz="1400" dirty="0">
                <a:solidFill>
                  <a:schemeClr val="bg2"/>
                </a:solidFill>
              </a:rPr>
            </a:br>
            <a:r>
              <a:rPr lang="en-US" sz="1400" dirty="0">
                <a:solidFill>
                  <a:schemeClr val="bg2"/>
                </a:solidFill>
              </a:rPr>
              <a:t>('prenatal')</a:t>
            </a:r>
          </a:p>
        </p:txBody>
      </p:sp>
      <p:sp>
        <p:nvSpPr>
          <p:cNvPr id="25" name="TextBox 24">
            <a:extLst>
              <a:ext uri="{FF2B5EF4-FFF2-40B4-BE49-F238E27FC236}">
                <a16:creationId xmlns:a16="http://schemas.microsoft.com/office/drawing/2014/main" id="{709D20FB-1D78-4A36-BE65-3AD364846358}"/>
              </a:ext>
            </a:extLst>
          </p:cNvPr>
          <p:cNvSpPr txBox="1"/>
          <p:nvPr/>
        </p:nvSpPr>
        <p:spPr>
          <a:xfrm>
            <a:off x="3879528" y="1940968"/>
            <a:ext cx="827536" cy="523220"/>
          </a:xfrm>
          <a:prstGeom prst="rect">
            <a:avLst/>
          </a:prstGeom>
          <a:noFill/>
        </p:spPr>
        <p:txBody>
          <a:bodyPr wrap="square" rtlCol="0">
            <a:spAutoFit/>
          </a:bodyPr>
          <a:lstStyle/>
          <a:p>
            <a:pPr algn="ctr"/>
            <a:r>
              <a:rPr lang="en-US" sz="1400" dirty="0">
                <a:solidFill>
                  <a:schemeClr val="accent2"/>
                </a:solidFill>
              </a:rPr>
              <a:t>Day of delivery</a:t>
            </a:r>
          </a:p>
        </p:txBody>
      </p:sp>
      <p:cxnSp>
        <p:nvCxnSpPr>
          <p:cNvPr id="26" name="Straight Connector 25">
            <a:extLst>
              <a:ext uri="{FF2B5EF4-FFF2-40B4-BE49-F238E27FC236}">
                <a16:creationId xmlns:a16="http://schemas.microsoft.com/office/drawing/2014/main" id="{9CA6D1A6-9AAF-4D15-837D-1126083E7935}"/>
              </a:ext>
            </a:extLst>
          </p:cNvPr>
          <p:cNvCxnSpPr>
            <a:cxnSpLocks/>
          </p:cNvCxnSpPr>
          <p:nvPr/>
        </p:nvCxnSpPr>
        <p:spPr>
          <a:xfrm>
            <a:off x="4370832" y="1776726"/>
            <a:ext cx="201168" cy="0"/>
          </a:xfrm>
          <a:prstGeom prst="line">
            <a:avLst/>
          </a:prstGeom>
          <a:ln w="1270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5D168DD-6337-4801-90FD-498BDC1C65E7}"/>
              </a:ext>
            </a:extLst>
          </p:cNvPr>
          <p:cNvSpPr txBox="1"/>
          <p:nvPr/>
        </p:nvSpPr>
        <p:spPr>
          <a:xfrm>
            <a:off x="6277230" y="1940968"/>
            <a:ext cx="2196244" cy="523220"/>
          </a:xfrm>
          <a:prstGeom prst="rect">
            <a:avLst/>
          </a:prstGeom>
          <a:noFill/>
        </p:spPr>
        <p:txBody>
          <a:bodyPr wrap="square" rtlCol="0">
            <a:spAutoFit/>
          </a:bodyPr>
          <a:lstStyle/>
          <a:p>
            <a:r>
              <a:rPr lang="en-US" sz="1400" dirty="0">
                <a:solidFill>
                  <a:schemeClr val="accent5">
                    <a:lumMod val="60000"/>
                    <a:lumOff val="40000"/>
                  </a:schemeClr>
                </a:solidFill>
              </a:rPr>
              <a:t>“Late” maternal deaths (days 43–365 postpartum)</a:t>
            </a:r>
          </a:p>
        </p:txBody>
      </p:sp>
      <p:cxnSp>
        <p:nvCxnSpPr>
          <p:cNvPr id="28" name="Straight Connector 27">
            <a:extLst>
              <a:ext uri="{FF2B5EF4-FFF2-40B4-BE49-F238E27FC236}">
                <a16:creationId xmlns:a16="http://schemas.microsoft.com/office/drawing/2014/main" id="{0BD54AAC-B7D9-4EE8-806F-BD606B1BD525}"/>
              </a:ext>
            </a:extLst>
          </p:cNvPr>
          <p:cNvCxnSpPr>
            <a:cxnSpLocks/>
          </p:cNvCxnSpPr>
          <p:nvPr/>
        </p:nvCxnSpPr>
        <p:spPr>
          <a:xfrm>
            <a:off x="4566295" y="1776726"/>
            <a:ext cx="401749" cy="0"/>
          </a:xfrm>
          <a:prstGeom prst="line">
            <a:avLst/>
          </a:prstGeom>
          <a:ln w="1270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6539BC1-E8B8-4012-BACB-6638813659E7}"/>
              </a:ext>
            </a:extLst>
          </p:cNvPr>
          <p:cNvSpPr txBox="1"/>
          <p:nvPr/>
        </p:nvSpPr>
        <p:spPr>
          <a:xfrm>
            <a:off x="4617299" y="1940968"/>
            <a:ext cx="1659930" cy="523220"/>
          </a:xfrm>
          <a:prstGeom prst="rect">
            <a:avLst/>
          </a:prstGeom>
          <a:noFill/>
        </p:spPr>
        <p:txBody>
          <a:bodyPr wrap="square" rtlCol="0">
            <a:spAutoFit/>
          </a:bodyPr>
          <a:lstStyle/>
          <a:p>
            <a:r>
              <a:rPr lang="en-US" sz="1400" dirty="0">
                <a:solidFill>
                  <a:schemeClr val="accent5"/>
                </a:solidFill>
              </a:rPr>
              <a:t>Postpartum deaths (days 1–42)</a:t>
            </a:r>
          </a:p>
        </p:txBody>
      </p:sp>
      <p:sp>
        <p:nvSpPr>
          <p:cNvPr id="45" name="Left Brace 44">
            <a:extLst>
              <a:ext uri="{FF2B5EF4-FFF2-40B4-BE49-F238E27FC236}">
                <a16:creationId xmlns:a16="http://schemas.microsoft.com/office/drawing/2014/main" id="{95D15A0B-9FB9-4106-9933-041922ED86A6}"/>
              </a:ext>
            </a:extLst>
          </p:cNvPr>
          <p:cNvSpPr/>
          <p:nvPr/>
        </p:nvSpPr>
        <p:spPr>
          <a:xfrm rot="16200000">
            <a:off x="6761670" y="3055853"/>
            <a:ext cx="369332" cy="3820277"/>
          </a:xfrm>
          <a:prstGeom prst="leftBrace">
            <a:avLst>
              <a:gd name="adj1" fmla="val 40321"/>
              <a:gd name="adj2" fmla="val 48135"/>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TextBox 45">
            <a:extLst>
              <a:ext uri="{FF2B5EF4-FFF2-40B4-BE49-F238E27FC236}">
                <a16:creationId xmlns:a16="http://schemas.microsoft.com/office/drawing/2014/main" id="{EE18D541-2C19-4E99-8FCB-57B4AD396B9F}"/>
              </a:ext>
            </a:extLst>
          </p:cNvPr>
          <p:cNvSpPr txBox="1"/>
          <p:nvPr/>
        </p:nvSpPr>
        <p:spPr>
          <a:xfrm>
            <a:off x="4968044" y="5183904"/>
            <a:ext cx="3820277" cy="369332"/>
          </a:xfrm>
          <a:prstGeom prst="rect">
            <a:avLst/>
          </a:prstGeom>
          <a:noFill/>
        </p:spPr>
        <p:txBody>
          <a:bodyPr wrap="none" rtlCol="0">
            <a:spAutoFit/>
          </a:bodyPr>
          <a:lstStyle/>
          <a:p>
            <a:pPr algn="ctr"/>
            <a:r>
              <a:rPr lang="en-US" sz="1800" b="1" dirty="0">
                <a:solidFill>
                  <a:schemeClr val="accent5"/>
                </a:solidFill>
              </a:rPr>
              <a:t>52% postpartum (after birth) deaths</a:t>
            </a:r>
          </a:p>
        </p:txBody>
      </p:sp>
      <p:sp>
        <p:nvSpPr>
          <p:cNvPr id="40" name="Oval 39">
            <a:extLst>
              <a:ext uri="{FF2B5EF4-FFF2-40B4-BE49-F238E27FC236}">
                <a16:creationId xmlns:a16="http://schemas.microsoft.com/office/drawing/2014/main" id="{EAD54F31-01F5-8741-A0CA-6F58D829181F}"/>
              </a:ext>
            </a:extLst>
          </p:cNvPr>
          <p:cNvSpPr>
            <a:spLocks noChangeAspect="1"/>
          </p:cNvSpPr>
          <p:nvPr/>
        </p:nvSpPr>
        <p:spPr>
          <a:xfrm>
            <a:off x="1294948" y="1641267"/>
            <a:ext cx="274320" cy="274320"/>
          </a:xfrm>
          <a:prstGeom prst="ellips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07E02A56-FCE5-9748-8C35-CEFCE2E952C9}"/>
              </a:ext>
            </a:extLst>
          </p:cNvPr>
          <p:cNvSpPr>
            <a:spLocks noChangeAspect="1"/>
          </p:cNvSpPr>
          <p:nvPr/>
        </p:nvSpPr>
        <p:spPr>
          <a:xfrm>
            <a:off x="4156136" y="1641267"/>
            <a:ext cx="274320" cy="27432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140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A37A1922-0767-9344-8E1F-5BEDD5702614}"/>
              </a:ext>
            </a:extLst>
          </p:cNvPr>
          <p:cNvSpPr>
            <a:spLocks noGrp="1"/>
          </p:cNvSpPr>
          <p:nvPr>
            <p:ph type="ctrTitle"/>
          </p:nvPr>
        </p:nvSpPr>
        <p:spPr>
          <a:xfrm>
            <a:off x="71500" y="296652"/>
            <a:ext cx="9001000" cy="756084"/>
          </a:xfrm>
        </p:spPr>
        <p:txBody>
          <a:bodyPr>
            <a:normAutofit/>
          </a:bodyPr>
          <a:lstStyle/>
          <a:p>
            <a:r>
              <a:rPr lang="en-US" dirty="0"/>
              <a:t>Maternal Care Workforce: Supply of Midwives and Ob-Gyns, 2018 or Latest Year</a:t>
            </a:r>
            <a:br>
              <a:rPr lang="en-US" dirty="0"/>
            </a:br>
            <a:endParaRPr lang="en-US" dirty="0"/>
          </a:p>
        </p:txBody>
      </p:sp>
      <p:sp>
        <p:nvSpPr>
          <p:cNvPr id="25" name="Text Placeholder 24">
            <a:extLst>
              <a:ext uri="{FF2B5EF4-FFF2-40B4-BE49-F238E27FC236}">
                <a16:creationId xmlns:a16="http://schemas.microsoft.com/office/drawing/2014/main" id="{A17553EE-8445-B04B-853B-E7E56019BE90}"/>
              </a:ext>
            </a:extLst>
          </p:cNvPr>
          <p:cNvSpPr>
            <a:spLocks noGrp="1"/>
          </p:cNvSpPr>
          <p:nvPr>
            <p:ph type="body" sz="quarter" idx="21"/>
          </p:nvPr>
        </p:nvSpPr>
        <p:spPr>
          <a:xfrm>
            <a:off x="71500" y="8620"/>
            <a:ext cx="9001000" cy="224346"/>
          </a:xfrm>
        </p:spPr>
        <p:txBody>
          <a:bodyPr/>
          <a:lstStyle/>
          <a:p>
            <a:r>
              <a:rPr lang="en-US" dirty="0"/>
              <a:t>Exhibit 3</a:t>
            </a:r>
          </a:p>
        </p:txBody>
      </p:sp>
      <p:sp>
        <p:nvSpPr>
          <p:cNvPr id="30" name="Text Placeholder 29">
            <a:extLst>
              <a:ext uri="{FF2B5EF4-FFF2-40B4-BE49-F238E27FC236}">
                <a16:creationId xmlns:a16="http://schemas.microsoft.com/office/drawing/2014/main" id="{6D9F394B-4B7D-504D-8D5E-DD440EBA14F4}"/>
              </a:ext>
            </a:extLst>
          </p:cNvPr>
          <p:cNvSpPr>
            <a:spLocks noGrp="1"/>
          </p:cNvSpPr>
          <p:nvPr>
            <p:ph type="body" sz="quarter" idx="22"/>
          </p:nvPr>
        </p:nvSpPr>
        <p:spPr>
          <a:xfrm>
            <a:off x="71499" y="5697252"/>
            <a:ext cx="9052560" cy="495834"/>
          </a:xfrm>
        </p:spPr>
        <p:txBody>
          <a:bodyPr/>
          <a:lstStyle/>
          <a:p>
            <a:r>
              <a:rPr lang="en-US" dirty="0"/>
              <a:t>* The “sum” figure shown to the right of horizontal bars may not reflect arithmetic sum of figures shown for Ob-Gyn and midwife providers because calculations were performed on exact figures, while the figure presents rounded figures.</a:t>
            </a:r>
          </a:p>
          <a:p>
            <a:r>
              <a:rPr lang="en-US" dirty="0"/>
              <a:t>Data: OECD Health Data 2020, representing “practicing midwives” except: Canadian data reflect “professionally active” midwives; U.S. data reflect midwives “licensed to practice.” Data for professionals “licensed to practice” tend to be higher than data for “professionally active,” while numbers of “practicing” professionals tend to be the lowest. Data for 2018 except 2017 for Australia, Canada, Sweden, and 2015 for the U.S. Reflects midwifery professionals and midwifery associate professionals as defined by the International Standard Classification of Occupations (ISCO-08 codes 2222 and 3222, respectively). U.S. data reflect certified nurse-midwives (CNM), certified midwives (CM), and certified professional midwives (CPM) by the AMCB, and the NARM, but excludes noncertified midwives (i.e., lay midwives). “Sum” does not reflect total maternity care workforce, since primary care physicians/family practitioners also deliver some care in many countries (not shown here).</a:t>
            </a:r>
          </a:p>
        </p:txBody>
      </p:sp>
      <p:graphicFrame>
        <p:nvGraphicFramePr>
          <p:cNvPr id="35" name="Chart 34">
            <a:extLst>
              <a:ext uri="{FF2B5EF4-FFF2-40B4-BE49-F238E27FC236}">
                <a16:creationId xmlns:a16="http://schemas.microsoft.com/office/drawing/2014/main" id="{629D5443-457F-8E46-840A-D154F4583A38}"/>
              </a:ext>
            </a:extLst>
          </p:cNvPr>
          <p:cNvGraphicFramePr/>
          <p:nvPr>
            <p:extLst>
              <p:ext uri="{D42A27DB-BD31-4B8C-83A1-F6EECF244321}">
                <p14:modId xmlns:p14="http://schemas.microsoft.com/office/powerpoint/2010/main" val="1041683996"/>
              </p:ext>
            </p:extLst>
          </p:nvPr>
        </p:nvGraphicFramePr>
        <p:xfrm>
          <a:off x="71436" y="1206400"/>
          <a:ext cx="9001125" cy="3986795"/>
        </p:xfrm>
        <a:graphic>
          <a:graphicData uri="http://schemas.openxmlformats.org/drawingml/2006/chart">
            <c:chart xmlns:c="http://schemas.openxmlformats.org/drawingml/2006/chart" xmlns:r="http://schemas.openxmlformats.org/officeDocument/2006/relationships" r:id="rId2"/>
          </a:graphicData>
        </a:graphic>
      </p:graphicFrame>
      <p:sp>
        <p:nvSpPr>
          <p:cNvPr id="36" name="TextBox 35">
            <a:extLst>
              <a:ext uri="{FF2B5EF4-FFF2-40B4-BE49-F238E27FC236}">
                <a16:creationId xmlns:a16="http://schemas.microsoft.com/office/drawing/2014/main" id="{4EA53920-3408-014D-AA1E-6D9555DE82D6}"/>
              </a:ext>
            </a:extLst>
          </p:cNvPr>
          <p:cNvSpPr txBox="1"/>
          <p:nvPr/>
        </p:nvSpPr>
        <p:spPr>
          <a:xfrm>
            <a:off x="1914239" y="1371261"/>
            <a:ext cx="766916" cy="307777"/>
          </a:xfrm>
          <a:prstGeom prst="rect">
            <a:avLst/>
          </a:prstGeom>
          <a:noFill/>
        </p:spPr>
        <p:txBody>
          <a:bodyPr wrap="square" rtlCol="0">
            <a:spAutoFit/>
          </a:bodyPr>
          <a:lstStyle/>
          <a:p>
            <a:r>
              <a:rPr lang="en-US" sz="1400" b="1" dirty="0"/>
              <a:t>12</a:t>
            </a:r>
          </a:p>
        </p:txBody>
      </p:sp>
      <p:sp>
        <p:nvSpPr>
          <p:cNvPr id="38" name="TextBox 37">
            <a:extLst>
              <a:ext uri="{FF2B5EF4-FFF2-40B4-BE49-F238E27FC236}">
                <a16:creationId xmlns:a16="http://schemas.microsoft.com/office/drawing/2014/main" id="{7A81CCB9-4FE8-FC45-96BE-C350FB5D7FB4}"/>
              </a:ext>
            </a:extLst>
          </p:cNvPr>
          <p:cNvSpPr txBox="1"/>
          <p:nvPr/>
        </p:nvSpPr>
        <p:spPr>
          <a:xfrm>
            <a:off x="2148900" y="1705046"/>
            <a:ext cx="766916" cy="307777"/>
          </a:xfrm>
          <a:prstGeom prst="rect">
            <a:avLst/>
          </a:prstGeom>
          <a:noFill/>
        </p:spPr>
        <p:txBody>
          <a:bodyPr wrap="square" rtlCol="0">
            <a:spAutoFit/>
          </a:bodyPr>
          <a:lstStyle/>
          <a:p>
            <a:r>
              <a:rPr lang="en-US" sz="1400" b="1" dirty="0"/>
              <a:t>15</a:t>
            </a:r>
          </a:p>
        </p:txBody>
      </p:sp>
      <p:sp>
        <p:nvSpPr>
          <p:cNvPr id="39" name="TextBox 38">
            <a:extLst>
              <a:ext uri="{FF2B5EF4-FFF2-40B4-BE49-F238E27FC236}">
                <a16:creationId xmlns:a16="http://schemas.microsoft.com/office/drawing/2014/main" id="{B59E3445-F7B4-CE41-BB11-C7B05A27D950}"/>
              </a:ext>
            </a:extLst>
          </p:cNvPr>
          <p:cNvSpPr txBox="1"/>
          <p:nvPr/>
        </p:nvSpPr>
        <p:spPr>
          <a:xfrm>
            <a:off x="3985104" y="2038831"/>
            <a:ext cx="766916" cy="307777"/>
          </a:xfrm>
          <a:prstGeom prst="rect">
            <a:avLst/>
          </a:prstGeom>
          <a:noFill/>
        </p:spPr>
        <p:txBody>
          <a:bodyPr wrap="square" rtlCol="0">
            <a:spAutoFit/>
          </a:bodyPr>
          <a:lstStyle/>
          <a:p>
            <a:r>
              <a:rPr lang="en-US" sz="1400" b="1" dirty="0"/>
              <a:t>35</a:t>
            </a:r>
          </a:p>
        </p:txBody>
      </p:sp>
      <p:sp>
        <p:nvSpPr>
          <p:cNvPr id="40" name="TextBox 39">
            <a:extLst>
              <a:ext uri="{FF2B5EF4-FFF2-40B4-BE49-F238E27FC236}">
                <a16:creationId xmlns:a16="http://schemas.microsoft.com/office/drawing/2014/main" id="{D8F74506-F85D-F040-AAF6-C8051D5A4133}"/>
              </a:ext>
            </a:extLst>
          </p:cNvPr>
          <p:cNvSpPr txBox="1"/>
          <p:nvPr/>
        </p:nvSpPr>
        <p:spPr>
          <a:xfrm>
            <a:off x="4525392" y="2372616"/>
            <a:ext cx="766916" cy="307777"/>
          </a:xfrm>
          <a:prstGeom prst="rect">
            <a:avLst/>
          </a:prstGeom>
          <a:noFill/>
        </p:spPr>
        <p:txBody>
          <a:bodyPr wrap="square" rtlCol="0">
            <a:spAutoFit/>
          </a:bodyPr>
          <a:lstStyle/>
          <a:p>
            <a:r>
              <a:rPr lang="en-US" sz="1400" b="1" dirty="0"/>
              <a:t>41</a:t>
            </a:r>
          </a:p>
        </p:txBody>
      </p:sp>
      <p:sp>
        <p:nvSpPr>
          <p:cNvPr id="41" name="TextBox 40">
            <a:extLst>
              <a:ext uri="{FF2B5EF4-FFF2-40B4-BE49-F238E27FC236}">
                <a16:creationId xmlns:a16="http://schemas.microsoft.com/office/drawing/2014/main" id="{AF472AF5-AAAF-314D-B01E-5C960DA96BBF}"/>
              </a:ext>
            </a:extLst>
          </p:cNvPr>
          <p:cNvSpPr txBox="1"/>
          <p:nvPr/>
        </p:nvSpPr>
        <p:spPr>
          <a:xfrm>
            <a:off x="5641288" y="2706401"/>
            <a:ext cx="766916" cy="307777"/>
          </a:xfrm>
          <a:prstGeom prst="rect">
            <a:avLst/>
          </a:prstGeom>
          <a:noFill/>
        </p:spPr>
        <p:txBody>
          <a:bodyPr wrap="square" rtlCol="0">
            <a:spAutoFit/>
          </a:bodyPr>
          <a:lstStyle/>
          <a:p>
            <a:r>
              <a:rPr lang="en-US" sz="1400" b="1" dirty="0"/>
              <a:t>53</a:t>
            </a:r>
          </a:p>
        </p:txBody>
      </p:sp>
      <p:sp>
        <p:nvSpPr>
          <p:cNvPr id="42" name="TextBox 41">
            <a:extLst>
              <a:ext uri="{FF2B5EF4-FFF2-40B4-BE49-F238E27FC236}">
                <a16:creationId xmlns:a16="http://schemas.microsoft.com/office/drawing/2014/main" id="{2911EDB3-EE95-1D4A-839C-991BF591FAD3}"/>
              </a:ext>
            </a:extLst>
          </p:cNvPr>
          <p:cNvSpPr txBox="1"/>
          <p:nvPr/>
        </p:nvSpPr>
        <p:spPr>
          <a:xfrm>
            <a:off x="5688124" y="3032956"/>
            <a:ext cx="766916" cy="307777"/>
          </a:xfrm>
          <a:prstGeom prst="rect">
            <a:avLst/>
          </a:prstGeom>
          <a:noFill/>
        </p:spPr>
        <p:txBody>
          <a:bodyPr wrap="square" rtlCol="0">
            <a:spAutoFit/>
          </a:bodyPr>
          <a:lstStyle/>
          <a:p>
            <a:r>
              <a:rPr lang="en-US" sz="1400" b="1" dirty="0"/>
              <a:t>54</a:t>
            </a:r>
          </a:p>
        </p:txBody>
      </p:sp>
      <p:sp>
        <p:nvSpPr>
          <p:cNvPr id="43" name="TextBox 42">
            <a:extLst>
              <a:ext uri="{FF2B5EF4-FFF2-40B4-BE49-F238E27FC236}">
                <a16:creationId xmlns:a16="http://schemas.microsoft.com/office/drawing/2014/main" id="{1C0973D8-E96D-804A-B340-CE577ABC4D85}"/>
              </a:ext>
            </a:extLst>
          </p:cNvPr>
          <p:cNvSpPr txBox="1"/>
          <p:nvPr/>
        </p:nvSpPr>
        <p:spPr>
          <a:xfrm>
            <a:off x="5749300" y="3356992"/>
            <a:ext cx="766916" cy="307777"/>
          </a:xfrm>
          <a:prstGeom prst="rect">
            <a:avLst/>
          </a:prstGeom>
          <a:noFill/>
        </p:spPr>
        <p:txBody>
          <a:bodyPr wrap="square" rtlCol="0">
            <a:spAutoFit/>
          </a:bodyPr>
          <a:lstStyle/>
          <a:p>
            <a:r>
              <a:rPr lang="en-US" sz="1400" b="1" dirty="0"/>
              <a:t>55</a:t>
            </a:r>
          </a:p>
        </p:txBody>
      </p:sp>
      <p:sp>
        <p:nvSpPr>
          <p:cNvPr id="44" name="TextBox 43">
            <a:extLst>
              <a:ext uri="{FF2B5EF4-FFF2-40B4-BE49-F238E27FC236}">
                <a16:creationId xmlns:a16="http://schemas.microsoft.com/office/drawing/2014/main" id="{F333EE91-B13A-DF4A-9C63-614C7D88245A}"/>
              </a:ext>
            </a:extLst>
          </p:cNvPr>
          <p:cNvSpPr txBox="1"/>
          <p:nvPr/>
        </p:nvSpPr>
        <p:spPr>
          <a:xfrm>
            <a:off x="5971940" y="3717032"/>
            <a:ext cx="766916" cy="307777"/>
          </a:xfrm>
          <a:prstGeom prst="rect">
            <a:avLst/>
          </a:prstGeom>
          <a:noFill/>
        </p:spPr>
        <p:txBody>
          <a:bodyPr wrap="square" rtlCol="0">
            <a:spAutoFit/>
          </a:bodyPr>
          <a:lstStyle/>
          <a:p>
            <a:r>
              <a:rPr lang="en-US" sz="1400" b="1" dirty="0"/>
              <a:t>57</a:t>
            </a:r>
          </a:p>
        </p:txBody>
      </p:sp>
      <p:sp>
        <p:nvSpPr>
          <p:cNvPr id="45" name="TextBox 44">
            <a:extLst>
              <a:ext uri="{FF2B5EF4-FFF2-40B4-BE49-F238E27FC236}">
                <a16:creationId xmlns:a16="http://schemas.microsoft.com/office/drawing/2014/main" id="{4EA5B93B-F9B7-2846-9051-2E5DE17B590B}"/>
              </a:ext>
            </a:extLst>
          </p:cNvPr>
          <p:cNvSpPr txBox="1"/>
          <p:nvPr/>
        </p:nvSpPr>
        <p:spPr>
          <a:xfrm>
            <a:off x="6647955" y="4041068"/>
            <a:ext cx="766916" cy="307777"/>
          </a:xfrm>
          <a:prstGeom prst="rect">
            <a:avLst/>
          </a:prstGeom>
          <a:noFill/>
        </p:spPr>
        <p:txBody>
          <a:bodyPr wrap="square" rtlCol="0">
            <a:spAutoFit/>
          </a:bodyPr>
          <a:lstStyle/>
          <a:p>
            <a:r>
              <a:rPr lang="en-US" sz="1400" b="1" dirty="0"/>
              <a:t>65</a:t>
            </a:r>
          </a:p>
        </p:txBody>
      </p:sp>
      <p:sp>
        <p:nvSpPr>
          <p:cNvPr id="46" name="TextBox 45">
            <a:extLst>
              <a:ext uri="{FF2B5EF4-FFF2-40B4-BE49-F238E27FC236}">
                <a16:creationId xmlns:a16="http://schemas.microsoft.com/office/drawing/2014/main" id="{8906D8F0-91A2-8743-A95F-06AD6CE1B78E}"/>
              </a:ext>
            </a:extLst>
          </p:cNvPr>
          <p:cNvSpPr txBox="1"/>
          <p:nvPr/>
        </p:nvSpPr>
        <p:spPr>
          <a:xfrm>
            <a:off x="7596336" y="4401108"/>
            <a:ext cx="766916" cy="307777"/>
          </a:xfrm>
          <a:prstGeom prst="rect">
            <a:avLst/>
          </a:prstGeom>
          <a:noFill/>
        </p:spPr>
        <p:txBody>
          <a:bodyPr wrap="square" rtlCol="0">
            <a:spAutoFit/>
          </a:bodyPr>
          <a:lstStyle/>
          <a:p>
            <a:r>
              <a:rPr lang="en-US" sz="1400" b="1" dirty="0"/>
              <a:t>75</a:t>
            </a:r>
          </a:p>
        </p:txBody>
      </p:sp>
      <p:sp>
        <p:nvSpPr>
          <p:cNvPr id="47" name="TextBox 46">
            <a:extLst>
              <a:ext uri="{FF2B5EF4-FFF2-40B4-BE49-F238E27FC236}">
                <a16:creationId xmlns:a16="http://schemas.microsoft.com/office/drawing/2014/main" id="{704F0C3A-BAAE-214F-947C-4C62C39F77EC}"/>
              </a:ext>
            </a:extLst>
          </p:cNvPr>
          <p:cNvSpPr txBox="1"/>
          <p:nvPr/>
        </p:nvSpPr>
        <p:spPr>
          <a:xfrm>
            <a:off x="7837532" y="4725144"/>
            <a:ext cx="766916" cy="307777"/>
          </a:xfrm>
          <a:prstGeom prst="rect">
            <a:avLst/>
          </a:prstGeom>
          <a:noFill/>
        </p:spPr>
        <p:txBody>
          <a:bodyPr wrap="square" rtlCol="0">
            <a:spAutoFit/>
          </a:bodyPr>
          <a:lstStyle/>
          <a:p>
            <a:r>
              <a:rPr lang="en-US" sz="1400" b="1" dirty="0"/>
              <a:t>78</a:t>
            </a:r>
          </a:p>
        </p:txBody>
      </p:sp>
      <p:sp>
        <p:nvSpPr>
          <p:cNvPr id="49" name="TextBox 48">
            <a:extLst>
              <a:ext uri="{FF2B5EF4-FFF2-40B4-BE49-F238E27FC236}">
                <a16:creationId xmlns:a16="http://schemas.microsoft.com/office/drawing/2014/main" id="{4378EF96-48D9-AB4C-B932-C6A9A7358556}"/>
              </a:ext>
            </a:extLst>
          </p:cNvPr>
          <p:cNvSpPr txBox="1"/>
          <p:nvPr/>
        </p:nvSpPr>
        <p:spPr>
          <a:xfrm>
            <a:off x="215516" y="1714520"/>
            <a:ext cx="2415540" cy="274320"/>
          </a:xfrm>
          <a:prstGeom prst="rect">
            <a:avLst/>
          </a:prstGeom>
          <a:noFill/>
          <a:ln w="25400">
            <a:solidFill>
              <a:schemeClr val="accent2"/>
            </a:solidFill>
          </a:ln>
        </p:spPr>
        <p:txBody>
          <a:bodyPr wrap="square" rtlCol="0">
            <a:spAutoFit/>
          </a:bodyPr>
          <a:lstStyle/>
          <a:p>
            <a:endParaRPr lang="en-US" dirty="0"/>
          </a:p>
        </p:txBody>
      </p:sp>
      <p:sp>
        <p:nvSpPr>
          <p:cNvPr id="67" name="TextBox 66">
            <a:extLst>
              <a:ext uri="{FF2B5EF4-FFF2-40B4-BE49-F238E27FC236}">
                <a16:creationId xmlns:a16="http://schemas.microsoft.com/office/drawing/2014/main" id="{8D6F3F6B-251E-BF46-A061-EE8EE5948E41}"/>
              </a:ext>
            </a:extLst>
          </p:cNvPr>
          <p:cNvSpPr txBox="1"/>
          <p:nvPr/>
        </p:nvSpPr>
        <p:spPr>
          <a:xfrm>
            <a:off x="-4513" y="728700"/>
            <a:ext cx="6112000" cy="307777"/>
          </a:xfrm>
          <a:prstGeom prst="rect">
            <a:avLst/>
          </a:prstGeom>
          <a:noFill/>
        </p:spPr>
        <p:txBody>
          <a:bodyPr wrap="square" lIns="91440" rtlCol="0">
            <a:spAutoFit/>
          </a:bodyPr>
          <a:lstStyle/>
          <a:p>
            <a:pPr lvl="0" defTabSz="914400">
              <a:defRPr/>
            </a:pPr>
            <a:r>
              <a:rPr lang="en-US" sz="1400" i="1" dirty="0">
                <a:ea typeface="Tahoma" panose="020B0604030504040204" pitchFamily="34" charset="0"/>
                <a:cs typeface="Tahoma" panose="020B0604030504040204" pitchFamily="34" charset="0"/>
              </a:rPr>
              <a:t>Number of providers (head counts) per 1,000 live births*</a:t>
            </a:r>
          </a:p>
        </p:txBody>
      </p:sp>
    </p:spTree>
    <p:extLst>
      <p:ext uri="{BB962C8B-B14F-4D97-AF65-F5344CB8AC3E}">
        <p14:creationId xmlns:p14="http://schemas.microsoft.com/office/powerpoint/2010/main" val="426015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A94CB37-5C25-0645-9A25-1B03398980C3}"/>
              </a:ext>
            </a:extLst>
          </p:cNvPr>
          <p:cNvSpPr>
            <a:spLocks noGrp="1"/>
          </p:cNvSpPr>
          <p:nvPr>
            <p:ph type="ctrTitle"/>
          </p:nvPr>
        </p:nvSpPr>
        <p:spPr>
          <a:xfrm>
            <a:off x="71500" y="296652"/>
            <a:ext cx="9001000" cy="756084"/>
          </a:xfrm>
        </p:spPr>
        <p:txBody>
          <a:bodyPr/>
          <a:lstStyle/>
          <a:p>
            <a:r>
              <a:rPr lang="en-US" dirty="0"/>
              <a:t>Postpartum Home Visits</a:t>
            </a:r>
            <a:br>
              <a:rPr lang="en-US" dirty="0"/>
            </a:br>
            <a:endParaRPr lang="en-US" dirty="0"/>
          </a:p>
        </p:txBody>
      </p:sp>
      <p:sp>
        <p:nvSpPr>
          <p:cNvPr id="13" name="Text Placeholder 12">
            <a:extLst>
              <a:ext uri="{FF2B5EF4-FFF2-40B4-BE49-F238E27FC236}">
                <a16:creationId xmlns:a16="http://schemas.microsoft.com/office/drawing/2014/main" id="{3826BD01-8C31-644E-9B60-8D57E203D70C}"/>
              </a:ext>
            </a:extLst>
          </p:cNvPr>
          <p:cNvSpPr>
            <a:spLocks noGrp="1"/>
          </p:cNvSpPr>
          <p:nvPr>
            <p:ph type="body" sz="quarter" idx="21"/>
          </p:nvPr>
        </p:nvSpPr>
        <p:spPr>
          <a:xfrm>
            <a:off x="71500" y="8620"/>
            <a:ext cx="9001000" cy="224346"/>
          </a:xfrm>
        </p:spPr>
        <p:txBody>
          <a:bodyPr/>
          <a:lstStyle/>
          <a:p>
            <a:r>
              <a:rPr lang="en-US" dirty="0"/>
              <a:t>Exhibit 4</a:t>
            </a:r>
          </a:p>
        </p:txBody>
      </p:sp>
      <p:sp>
        <p:nvSpPr>
          <p:cNvPr id="19" name="Text Placeholder 18">
            <a:extLst>
              <a:ext uri="{FF2B5EF4-FFF2-40B4-BE49-F238E27FC236}">
                <a16:creationId xmlns:a16="http://schemas.microsoft.com/office/drawing/2014/main" id="{4F320E7A-9212-EC4D-975A-DCF54B7EA95E}"/>
              </a:ext>
            </a:extLst>
          </p:cNvPr>
          <p:cNvSpPr>
            <a:spLocks noGrp="1"/>
          </p:cNvSpPr>
          <p:nvPr>
            <p:ph type="body" sz="quarter" idx="22"/>
          </p:nvPr>
        </p:nvSpPr>
        <p:spPr/>
        <p:txBody>
          <a:bodyPr/>
          <a:lstStyle/>
          <a:p>
            <a:r>
              <a:rPr lang="en-US" sz="800" dirty="0"/>
              <a:t>Data: </a:t>
            </a:r>
            <a:r>
              <a:rPr lang="en-US" sz="800" u="sng" dirty="0"/>
              <a:t>Australia</a:t>
            </a:r>
            <a:r>
              <a:rPr lang="en-US" sz="800" dirty="0"/>
              <a:t>: </a:t>
            </a:r>
            <a:r>
              <a:rPr lang="en-US" sz="800" dirty="0">
                <a:hlinkClick r:id="rId2"/>
              </a:rPr>
              <a:t>Pregnancy, Birth and Baby: Mum’s First Few Days After Giving Birth</a:t>
            </a:r>
            <a:r>
              <a:rPr lang="en-US" sz="800" dirty="0"/>
              <a:t> (Department of Health, Australia, Feb. 2018); and </a:t>
            </a:r>
            <a:r>
              <a:rPr lang="en-US" sz="800" dirty="0">
                <a:hlinkClick r:id="rId3"/>
              </a:rPr>
              <a:t>Pregnancy, Birth and Baby: Medicare During Pregnancy</a:t>
            </a:r>
            <a:r>
              <a:rPr lang="en-US" sz="800" dirty="0"/>
              <a:t> (Department of Health, Australia, June 2020). </a:t>
            </a:r>
            <a:r>
              <a:rPr lang="en-US" sz="800" u="sng" dirty="0"/>
              <a:t>Canada</a:t>
            </a:r>
            <a:r>
              <a:rPr lang="en-US" sz="800" dirty="0"/>
              <a:t>: Steven Lewis, “</a:t>
            </a:r>
            <a:r>
              <a:rPr lang="en-US" sz="800" dirty="0">
                <a:hlinkClick r:id="rId4"/>
              </a:rPr>
              <a:t>A System in Name Only — Access, Variation, and Reform in Canada’s Provinces</a:t>
            </a:r>
            <a:r>
              <a:rPr lang="en-US" sz="800" dirty="0"/>
              <a:t>,” </a:t>
            </a:r>
            <a:r>
              <a:rPr lang="en-US" sz="800" i="1" dirty="0"/>
              <a:t>New England Journal of Medicine</a:t>
            </a:r>
            <a:r>
              <a:rPr lang="en-US" sz="800" dirty="0"/>
              <a:t> 372, no. 6 (Feb. 5, 2015): 497–500. </a:t>
            </a:r>
            <a:r>
              <a:rPr lang="en-US" sz="800" u="sng" dirty="0"/>
              <a:t>France</a:t>
            </a:r>
            <a:r>
              <a:rPr lang="en-US" sz="800" dirty="0"/>
              <a:t>: </a:t>
            </a:r>
            <a:r>
              <a:rPr lang="en-US" sz="800" dirty="0">
                <a:hlinkClick r:id="rId5"/>
              </a:rPr>
              <a:t>After Giving Birth: Going Home</a:t>
            </a:r>
            <a:r>
              <a:rPr lang="en-US" sz="800" dirty="0"/>
              <a:t> (French Health Insurance Agency [</a:t>
            </a:r>
            <a:r>
              <a:rPr lang="en-US" sz="800" dirty="0" err="1"/>
              <a:t>L’Assurance</a:t>
            </a:r>
            <a:r>
              <a:rPr lang="en-US" sz="800" dirty="0"/>
              <a:t> </a:t>
            </a:r>
            <a:r>
              <a:rPr lang="en-US" sz="800" dirty="0" err="1"/>
              <a:t>Maladie</a:t>
            </a:r>
            <a:r>
              <a:rPr lang="en-US" sz="800" dirty="0"/>
              <a:t>], Mar. 2020). </a:t>
            </a:r>
            <a:r>
              <a:rPr lang="en-US" sz="800" u="sng" dirty="0"/>
              <a:t>Germany</a:t>
            </a:r>
            <a:r>
              <a:rPr lang="en-US" sz="800" dirty="0"/>
              <a:t>: Stephanie Stock, “</a:t>
            </a:r>
            <a:r>
              <a:rPr lang="en-US" sz="800" dirty="0">
                <a:hlinkClick r:id="rId6"/>
              </a:rPr>
              <a:t>Integrated Ambulatory Specialist Care — Germany’s New Health Care Sector</a:t>
            </a:r>
            <a:r>
              <a:rPr lang="en-US" sz="800" dirty="0"/>
              <a:t>,” </a:t>
            </a:r>
            <a:r>
              <a:rPr lang="en-US" sz="800" i="1" dirty="0"/>
              <a:t>New England Journal of Medicine</a:t>
            </a:r>
            <a:r>
              <a:rPr lang="en-US" sz="800" dirty="0"/>
              <a:t> 372, no. 19 (May 7, 2015): 1781–85. </a:t>
            </a:r>
            <a:r>
              <a:rPr lang="en-US" sz="800" u="sng" dirty="0"/>
              <a:t>Netherlands</a:t>
            </a:r>
            <a:r>
              <a:rPr lang="en-US" sz="800" dirty="0"/>
              <a:t>: </a:t>
            </a:r>
            <a:r>
              <a:rPr lang="en-US" sz="800" dirty="0" err="1"/>
              <a:t>Ewout</a:t>
            </a:r>
            <a:r>
              <a:rPr lang="en-US" sz="800" dirty="0"/>
              <a:t> van </a:t>
            </a:r>
            <a:r>
              <a:rPr lang="en-US" sz="800" dirty="0" err="1"/>
              <a:t>Ginneken</a:t>
            </a:r>
            <a:r>
              <a:rPr lang="en-US" sz="800" dirty="0"/>
              <a:t>, “</a:t>
            </a:r>
            <a:r>
              <a:rPr lang="en-US" sz="800" dirty="0">
                <a:hlinkClick r:id="rId7"/>
              </a:rPr>
              <a:t>Perennial Health Care Reform — The Long Dutch Quest for Cost Control and Quality Improvement</a:t>
            </a:r>
            <a:r>
              <a:rPr lang="en-US" sz="800" dirty="0"/>
              <a:t>,” </a:t>
            </a:r>
            <a:r>
              <a:rPr lang="en-US" sz="800" i="1" dirty="0"/>
              <a:t>New England Journal of Medicine</a:t>
            </a:r>
            <a:r>
              <a:rPr lang="en-US" sz="800" dirty="0"/>
              <a:t> 373, no. 10 (Sept. 3, 2015): 885–89; </a:t>
            </a:r>
            <a:r>
              <a:rPr lang="en-US" sz="800" dirty="0">
                <a:hlinkClick r:id="rId8"/>
              </a:rPr>
              <a:t>Pregnant! Information and Advice from Midwives, General Practitioners, and Obstetricians</a:t>
            </a:r>
            <a:r>
              <a:rPr lang="en-US" sz="800" dirty="0"/>
              <a:t> (National Institute for Public Health and the Environment, June 2019); and </a:t>
            </a:r>
            <a:r>
              <a:rPr lang="en-US" sz="800" dirty="0">
                <a:hlinkClick r:id="rId9"/>
              </a:rPr>
              <a:t>Renate de </a:t>
            </a:r>
            <a:r>
              <a:rPr lang="en-US" sz="800" dirty="0" err="1">
                <a:hlinkClick r:id="rId9"/>
              </a:rPr>
              <a:t>Bie</a:t>
            </a:r>
            <a:r>
              <a:rPr lang="en-US" sz="800" dirty="0">
                <a:hlinkClick r:id="rId9"/>
              </a:rPr>
              <a:t> — A Dutch Midwife Shares Her Experiences of Safe and Peaceful Home Births</a:t>
            </a:r>
            <a:r>
              <a:rPr lang="en-US" sz="800" dirty="0"/>
              <a:t> (World Health Organization Regional Office for Europe, Jan. 2020). </a:t>
            </a:r>
            <a:r>
              <a:rPr lang="en-US" sz="800" u="sng" dirty="0"/>
              <a:t>New Zealand</a:t>
            </a:r>
            <a:r>
              <a:rPr lang="en-US" sz="800" dirty="0"/>
              <a:t>: </a:t>
            </a:r>
            <a:r>
              <a:rPr lang="en-US" sz="800" dirty="0">
                <a:hlinkClick r:id="rId10"/>
              </a:rPr>
              <a:t>Maternity Care After the Birth</a:t>
            </a:r>
            <a:r>
              <a:rPr lang="en-US" sz="800" dirty="0"/>
              <a:t> (New Zealand Ministry of Health, Sept. 2016). </a:t>
            </a:r>
            <a:r>
              <a:rPr lang="en-US" sz="800" u="sng" dirty="0"/>
              <a:t>Norway</a:t>
            </a:r>
            <a:r>
              <a:rPr lang="en-US" sz="800" dirty="0"/>
              <a:t>: </a:t>
            </a:r>
            <a:r>
              <a:rPr lang="en-US" sz="800" dirty="0">
                <a:hlinkClick r:id="rId11"/>
              </a:rPr>
              <a:t>National Guidelines for Postnatal Care, National Professional Guideline IS-2057</a:t>
            </a:r>
            <a:r>
              <a:rPr lang="en-US" sz="800" dirty="0"/>
              <a:t> (Norwegian Directorate of Health, 2014). </a:t>
            </a:r>
            <a:r>
              <a:rPr lang="en-US" sz="800" u="sng" dirty="0"/>
              <a:t>Sweden</a:t>
            </a:r>
            <a:r>
              <a:rPr lang="en-US" sz="800" dirty="0"/>
              <a:t>: </a:t>
            </a:r>
            <a:r>
              <a:rPr lang="en-US" sz="800" dirty="0">
                <a:hlinkClick r:id="rId12"/>
              </a:rPr>
              <a:t>Visits at the Child Healthcare Center</a:t>
            </a:r>
            <a:r>
              <a:rPr lang="en-US" sz="800" dirty="0"/>
              <a:t> (Swedish Regional Care Guide, Mar. 2020); and Nordic Council and Nordic Council of Ministers, “</a:t>
            </a:r>
            <a:r>
              <a:rPr lang="en-US" sz="800" dirty="0">
                <a:hlinkClick r:id="rId13"/>
              </a:rPr>
              <a:t>Pregnancy and Childbirth in Sweden</a:t>
            </a:r>
            <a:r>
              <a:rPr lang="en-US" sz="800" dirty="0"/>
              <a:t>,” n.d. </a:t>
            </a:r>
            <a:r>
              <a:rPr lang="en-US" sz="800" u="sng" dirty="0"/>
              <a:t>Switzerland</a:t>
            </a:r>
            <a:r>
              <a:rPr lang="en-US" sz="800" dirty="0"/>
              <a:t>: Elisabeth </a:t>
            </a:r>
            <a:r>
              <a:rPr lang="en-US" sz="800" dirty="0" err="1"/>
              <a:t>Kurth</a:t>
            </a:r>
            <a:r>
              <a:rPr lang="en-US" sz="800" dirty="0"/>
              <a:t> et al., “</a:t>
            </a:r>
            <a:r>
              <a:rPr lang="en-US" sz="800" dirty="0">
                <a:hlinkClick r:id="rId14"/>
              </a:rPr>
              <a:t>Safe Start at Home: What Parents of Newborns Need After Early Discharge from Hospital — A Focus Group Study</a:t>
            </a:r>
            <a:r>
              <a:rPr lang="en-US" sz="800" dirty="0"/>
              <a:t>,” </a:t>
            </a:r>
            <a:r>
              <a:rPr lang="en-US" sz="800" i="1" dirty="0"/>
              <a:t>BMC Health Services Research</a:t>
            </a:r>
            <a:r>
              <a:rPr lang="en-US" sz="800" dirty="0"/>
              <a:t> 16 (Mar. 8, 2016): 82. </a:t>
            </a:r>
            <a:r>
              <a:rPr lang="en-US" sz="800" u="sng" dirty="0"/>
              <a:t>United Kingdom/England</a:t>
            </a:r>
            <a:r>
              <a:rPr lang="en-US" sz="800" dirty="0"/>
              <a:t>: </a:t>
            </a:r>
            <a:r>
              <a:rPr lang="en-US" sz="800" dirty="0">
                <a:hlinkClick r:id="rId15"/>
              </a:rPr>
              <a:t>Pregnancy and Baby Guide: After the Baby Comes</a:t>
            </a:r>
            <a:r>
              <a:rPr lang="en-US" sz="800" dirty="0"/>
              <a:t> (the Postnatal Period) (NHS England, Oct. 2018). </a:t>
            </a:r>
            <a:r>
              <a:rPr lang="en-US" sz="800" u="sng" dirty="0"/>
              <a:t>United States</a:t>
            </a:r>
            <a:r>
              <a:rPr lang="en-US" sz="800" dirty="0"/>
              <a:t>: Mathematica Policy Research, </a:t>
            </a:r>
            <a:r>
              <a:rPr lang="en-US" sz="800" dirty="0">
                <a:hlinkClick r:id="rId16"/>
              </a:rPr>
              <a:t>Inventory of State-Level Medicaid Policies, Programs, and Initiatives to Improve Maternity Care and Outcomes</a:t>
            </a:r>
            <a:r>
              <a:rPr lang="en-US" sz="800" dirty="0"/>
              <a:t> (Medicaid and CHIP Payment and Access Commission, Mar. 2020).</a:t>
            </a:r>
          </a:p>
        </p:txBody>
      </p:sp>
      <p:graphicFrame>
        <p:nvGraphicFramePr>
          <p:cNvPr id="8" name="Table 8">
            <a:extLst>
              <a:ext uri="{FF2B5EF4-FFF2-40B4-BE49-F238E27FC236}">
                <a16:creationId xmlns:a16="http://schemas.microsoft.com/office/drawing/2014/main" id="{398A04ED-0B64-9E7A-A9DA-21A23EF87832}"/>
              </a:ext>
            </a:extLst>
          </p:cNvPr>
          <p:cNvGraphicFramePr>
            <a:graphicFrameLocks noGrp="1"/>
          </p:cNvGraphicFramePr>
          <p:nvPr>
            <p:extLst>
              <p:ext uri="{D42A27DB-BD31-4B8C-83A1-F6EECF244321}">
                <p14:modId xmlns:p14="http://schemas.microsoft.com/office/powerpoint/2010/main" val="4008461719"/>
              </p:ext>
            </p:extLst>
          </p:nvPr>
        </p:nvGraphicFramePr>
        <p:xfrm>
          <a:off x="71500" y="731520"/>
          <a:ext cx="9001000" cy="4053840"/>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1980855503"/>
                    </a:ext>
                  </a:extLst>
                </a:gridCol>
                <a:gridCol w="1620180">
                  <a:extLst>
                    <a:ext uri="{9D8B030D-6E8A-4147-A177-3AD203B41FA5}">
                      <a16:colId xmlns:a16="http://schemas.microsoft.com/office/drawing/2014/main" val="3780336748"/>
                    </a:ext>
                  </a:extLst>
                </a:gridCol>
                <a:gridCol w="4536504">
                  <a:extLst>
                    <a:ext uri="{9D8B030D-6E8A-4147-A177-3AD203B41FA5}">
                      <a16:colId xmlns:a16="http://schemas.microsoft.com/office/drawing/2014/main" val="3763038090"/>
                    </a:ext>
                  </a:extLst>
                </a:gridCol>
                <a:gridCol w="1764196">
                  <a:extLst>
                    <a:ext uri="{9D8B030D-6E8A-4147-A177-3AD203B41FA5}">
                      <a16:colId xmlns:a16="http://schemas.microsoft.com/office/drawing/2014/main" val="259449832"/>
                    </a:ext>
                  </a:extLst>
                </a:gridCol>
              </a:tblGrid>
              <a:tr h="274320">
                <a:tc>
                  <a:txBody>
                    <a:bodyPr/>
                    <a:lstStyle/>
                    <a:p>
                      <a:r>
                        <a:rPr lang="en-US" sz="1050" dirty="0"/>
                        <a:t>Country</a:t>
                      </a:r>
                    </a:p>
                  </a:txBody>
                  <a:tcPr anchor="b"/>
                </a:tc>
                <a:tc>
                  <a:txBody>
                    <a:bodyPr/>
                    <a:lstStyle/>
                    <a:p>
                      <a:r>
                        <a:rPr lang="en-US" sz="1050" dirty="0"/>
                        <a:t>Covered by national insurance?</a:t>
                      </a:r>
                    </a:p>
                  </a:txBody>
                  <a:tcPr anchor="b"/>
                </a:tc>
                <a:tc>
                  <a:txBody>
                    <a:bodyPr/>
                    <a:lstStyle/>
                    <a:p>
                      <a:r>
                        <a:rPr lang="en-US" sz="1050" dirty="0"/>
                        <a:t>Timing and number of covered visits</a:t>
                      </a:r>
                    </a:p>
                  </a:txBody>
                  <a:tcPr anchor="b"/>
                </a:tc>
                <a:tc>
                  <a:txBody>
                    <a:bodyPr/>
                    <a:lstStyle/>
                    <a:p>
                      <a:r>
                        <a:rPr lang="en-US" sz="1050" dirty="0"/>
                        <a:t>Provider</a:t>
                      </a:r>
                    </a:p>
                  </a:txBody>
                  <a:tcPr anchor="b"/>
                </a:tc>
                <a:extLst>
                  <a:ext uri="{0D108BD9-81ED-4DB2-BD59-A6C34878D82A}">
                    <a16:rowId xmlns:a16="http://schemas.microsoft.com/office/drawing/2014/main" val="1649523902"/>
                  </a:ext>
                </a:extLst>
              </a:tr>
              <a:tr h="119026">
                <a:tc>
                  <a:txBody>
                    <a:bodyPr/>
                    <a:lstStyle/>
                    <a:p>
                      <a:r>
                        <a:rPr lang="en-US" sz="1050" dirty="0"/>
                        <a:t>Australia</a:t>
                      </a:r>
                    </a:p>
                  </a:txBody>
                  <a:tcPr anchor="ctr"/>
                </a:tc>
                <a:tc>
                  <a:txBody>
                    <a:bodyPr/>
                    <a:lstStyle/>
                    <a:p>
                      <a:r>
                        <a:rPr lang="en-US" sz="1050" dirty="0"/>
                        <a:t>Yes</a:t>
                      </a:r>
                    </a:p>
                  </a:txBody>
                  <a:tcPr anchor="ctr"/>
                </a:tc>
                <a:tc>
                  <a:txBody>
                    <a:bodyPr/>
                    <a:lstStyle/>
                    <a:p>
                      <a:r>
                        <a:rPr lang="en-US" sz="1050" dirty="0"/>
                        <a:t>Within week 1, typically one to three visits</a:t>
                      </a:r>
                    </a:p>
                  </a:txBody>
                  <a:tcPr anchor="ctr"/>
                </a:tc>
                <a:tc>
                  <a:txBody>
                    <a:bodyPr/>
                    <a:lstStyle/>
                    <a:p>
                      <a:r>
                        <a:rPr lang="en-US" sz="1050" dirty="0"/>
                        <a:t>Midwife</a:t>
                      </a:r>
                    </a:p>
                  </a:txBody>
                  <a:tcPr anchor="ctr"/>
                </a:tc>
                <a:extLst>
                  <a:ext uri="{0D108BD9-81ED-4DB2-BD59-A6C34878D82A}">
                    <a16:rowId xmlns:a16="http://schemas.microsoft.com/office/drawing/2014/main" val="3609787891"/>
                  </a:ext>
                </a:extLst>
              </a:tr>
              <a:tr h="0">
                <a:tc>
                  <a:txBody>
                    <a:bodyPr/>
                    <a:lstStyle/>
                    <a:p>
                      <a:r>
                        <a:rPr lang="en-US" sz="1050" dirty="0"/>
                        <a:t>Canada</a:t>
                      </a:r>
                    </a:p>
                  </a:txBody>
                  <a:tcPr anchor="b"/>
                </a:tc>
                <a:tc>
                  <a:txBody>
                    <a:bodyPr/>
                    <a:lstStyle/>
                    <a:p>
                      <a:r>
                        <a:rPr lang="en-US" sz="1050" dirty="0"/>
                        <a:t>Yes</a:t>
                      </a:r>
                    </a:p>
                  </a:txBody>
                  <a:tcPr anchor="b"/>
                </a:tc>
                <a:tc>
                  <a:txBody>
                    <a:bodyPr/>
                    <a:lstStyle/>
                    <a:p>
                      <a:r>
                        <a:rPr lang="en-US" sz="1050" dirty="0"/>
                        <a:t>Contacted or visited within 24 to 48 hours after going home</a:t>
                      </a:r>
                    </a:p>
                  </a:txBody>
                  <a:tcPr anchor="b"/>
                </a:tc>
                <a:tc>
                  <a:txBody>
                    <a:bodyPr/>
                    <a:lstStyle/>
                    <a:p>
                      <a:r>
                        <a:rPr lang="en-US" sz="1050" dirty="0"/>
                        <a:t>Public health nurse</a:t>
                      </a:r>
                    </a:p>
                  </a:txBody>
                  <a:tcPr anchor="b"/>
                </a:tc>
                <a:extLst>
                  <a:ext uri="{0D108BD9-81ED-4DB2-BD59-A6C34878D82A}">
                    <a16:rowId xmlns:a16="http://schemas.microsoft.com/office/drawing/2014/main" val="3702574985"/>
                  </a:ext>
                </a:extLst>
              </a:tr>
              <a:tr h="121494">
                <a:tc>
                  <a:txBody>
                    <a:bodyPr/>
                    <a:lstStyle/>
                    <a:p>
                      <a:r>
                        <a:rPr lang="en-US" sz="1050" dirty="0"/>
                        <a:t>France</a:t>
                      </a:r>
                    </a:p>
                  </a:txBody>
                  <a:tcPr anchor="ctr"/>
                </a:tc>
                <a:tc>
                  <a:txBody>
                    <a:bodyPr/>
                    <a:lstStyle/>
                    <a:p>
                      <a:r>
                        <a:rPr lang="en-US" sz="1050" dirty="0"/>
                        <a:t>Yes</a:t>
                      </a:r>
                    </a:p>
                  </a:txBody>
                  <a:tcPr anchor="ctr"/>
                </a:tc>
                <a:tc>
                  <a:txBody>
                    <a:bodyPr/>
                    <a:lstStyle/>
                    <a:p>
                      <a:r>
                        <a:rPr lang="en-US" sz="1050" dirty="0"/>
                        <a:t>Starting within 24 hours after discharge, one to three visits</a:t>
                      </a:r>
                    </a:p>
                  </a:txBody>
                  <a:tcPr anchor="ctr"/>
                </a:tc>
                <a:tc>
                  <a:txBody>
                    <a:bodyPr/>
                    <a:lstStyle/>
                    <a:p>
                      <a:r>
                        <a:rPr lang="en-US" sz="1050" dirty="0"/>
                        <a:t>Midwife</a:t>
                      </a:r>
                    </a:p>
                  </a:txBody>
                  <a:tcPr anchor="ctr"/>
                </a:tc>
                <a:extLst>
                  <a:ext uri="{0D108BD9-81ED-4DB2-BD59-A6C34878D82A}">
                    <a16:rowId xmlns:a16="http://schemas.microsoft.com/office/drawing/2014/main" val="1986319160"/>
                  </a:ext>
                </a:extLst>
              </a:tr>
              <a:tr h="0">
                <a:tc>
                  <a:txBody>
                    <a:bodyPr/>
                    <a:lstStyle/>
                    <a:p>
                      <a:r>
                        <a:rPr lang="en-US" sz="1050"/>
                        <a:t>Germany</a:t>
                      </a:r>
                    </a:p>
                  </a:txBody>
                  <a:tcPr anchor="ctr"/>
                </a:tc>
                <a:tc>
                  <a:txBody>
                    <a:bodyPr/>
                    <a:lstStyle/>
                    <a:p>
                      <a:r>
                        <a:rPr lang="en-US" sz="1050" dirty="0"/>
                        <a:t>Yes</a:t>
                      </a:r>
                    </a:p>
                  </a:txBody>
                  <a:tcPr anchor="ctr"/>
                </a:tc>
                <a:tc>
                  <a:txBody>
                    <a:bodyPr/>
                    <a:lstStyle/>
                    <a:p>
                      <a:r>
                        <a:rPr lang="en-US" sz="1050" dirty="0"/>
                        <a:t>Daily if needed until day 10, plus 16 visits as needed until 8 weeks postpartum</a:t>
                      </a:r>
                    </a:p>
                  </a:txBody>
                  <a:tcPr anchor="ctr"/>
                </a:tc>
                <a:tc>
                  <a:txBody>
                    <a:bodyPr/>
                    <a:lstStyle/>
                    <a:p>
                      <a:r>
                        <a:rPr lang="en-US" sz="1050" dirty="0"/>
                        <a:t>Midwife</a:t>
                      </a:r>
                    </a:p>
                  </a:txBody>
                  <a:tcPr anchor="ctr"/>
                </a:tc>
                <a:extLst>
                  <a:ext uri="{0D108BD9-81ED-4DB2-BD59-A6C34878D82A}">
                    <a16:rowId xmlns:a16="http://schemas.microsoft.com/office/drawing/2014/main" val="1017577990"/>
                  </a:ext>
                </a:extLst>
              </a:tr>
              <a:tr h="0">
                <a:tc>
                  <a:txBody>
                    <a:bodyPr/>
                    <a:lstStyle/>
                    <a:p>
                      <a:r>
                        <a:rPr lang="en-US" sz="1050"/>
                        <a:t>Netherlands</a:t>
                      </a:r>
                    </a:p>
                  </a:txBody>
                  <a:tcPr anchor="ctr"/>
                </a:tc>
                <a:tc>
                  <a:txBody>
                    <a:bodyPr/>
                    <a:lstStyle/>
                    <a:p>
                      <a:r>
                        <a:rPr lang="en-US" sz="1050" dirty="0"/>
                        <a:t>Yes</a:t>
                      </a:r>
                    </a:p>
                  </a:txBody>
                  <a:tcPr anchor="ctr"/>
                </a:tc>
                <a:tc>
                  <a:txBody>
                    <a:bodyPr/>
                    <a:lstStyle/>
                    <a:p>
                      <a:r>
                        <a:rPr lang="en-US" sz="1050" dirty="0"/>
                        <a:t>Daily, starting immediately after birth and up to 10 days postpartum, staying at a minimum 4 hours per day</a:t>
                      </a:r>
                    </a:p>
                  </a:txBody>
                  <a:tcPr anchor="ctr"/>
                </a:tc>
                <a:tc>
                  <a:txBody>
                    <a:bodyPr/>
                    <a:lstStyle/>
                    <a:p>
                      <a:r>
                        <a:rPr lang="en-US" sz="1050" dirty="0"/>
                        <a:t>Maternity nurse</a:t>
                      </a:r>
                    </a:p>
                  </a:txBody>
                  <a:tcPr anchor="ctr"/>
                </a:tc>
                <a:extLst>
                  <a:ext uri="{0D108BD9-81ED-4DB2-BD59-A6C34878D82A}">
                    <a16:rowId xmlns:a16="http://schemas.microsoft.com/office/drawing/2014/main" val="3746424344"/>
                  </a:ext>
                </a:extLst>
              </a:tr>
              <a:tr h="0">
                <a:tc>
                  <a:txBody>
                    <a:bodyPr/>
                    <a:lstStyle/>
                    <a:p>
                      <a:r>
                        <a:rPr lang="en-US" sz="1050"/>
                        <a:t>New Zealand</a:t>
                      </a:r>
                    </a:p>
                  </a:txBody>
                  <a:tcPr anchor="ctr"/>
                </a:tc>
                <a:tc>
                  <a:txBody>
                    <a:bodyPr/>
                    <a:lstStyle/>
                    <a:p>
                      <a:r>
                        <a:rPr lang="en-US" sz="1050" dirty="0"/>
                        <a:t>Yes</a:t>
                      </a:r>
                    </a:p>
                  </a:txBody>
                  <a:tcPr anchor="ctr"/>
                </a:tc>
                <a:tc>
                  <a:txBody>
                    <a:bodyPr/>
                    <a:lstStyle/>
                    <a:p>
                      <a:r>
                        <a:rPr lang="en-US" sz="1050" dirty="0"/>
                        <a:t>At least 5 visits over 6 weeks, starting within 48 hours postpartum</a:t>
                      </a:r>
                    </a:p>
                  </a:txBody>
                  <a:tcPr anchor="ctr"/>
                </a:tc>
                <a:tc>
                  <a:txBody>
                    <a:bodyPr/>
                    <a:lstStyle/>
                    <a:p>
                      <a:r>
                        <a:rPr lang="en-US" sz="1050" dirty="0"/>
                        <a:t>Midwife</a:t>
                      </a:r>
                    </a:p>
                  </a:txBody>
                  <a:tcPr anchor="ctr"/>
                </a:tc>
                <a:extLst>
                  <a:ext uri="{0D108BD9-81ED-4DB2-BD59-A6C34878D82A}">
                    <a16:rowId xmlns:a16="http://schemas.microsoft.com/office/drawing/2014/main" val="4045384436"/>
                  </a:ext>
                </a:extLst>
              </a:tr>
              <a:tr h="123962">
                <a:tc>
                  <a:txBody>
                    <a:bodyPr/>
                    <a:lstStyle/>
                    <a:p>
                      <a:r>
                        <a:rPr lang="en-US" sz="1050"/>
                        <a:t>Norway</a:t>
                      </a:r>
                    </a:p>
                  </a:txBody>
                  <a:tcPr anchor="ctr"/>
                </a:tc>
                <a:tc>
                  <a:txBody>
                    <a:bodyPr/>
                    <a:lstStyle/>
                    <a:p>
                      <a:r>
                        <a:rPr lang="en-US" sz="1050" dirty="0"/>
                        <a:t>Yes</a:t>
                      </a:r>
                    </a:p>
                  </a:txBody>
                  <a:tcPr anchor="ctr"/>
                </a:tc>
                <a:tc>
                  <a:txBody>
                    <a:bodyPr/>
                    <a:lstStyle/>
                    <a:p>
                      <a:r>
                        <a:rPr lang="en-US" sz="1050" dirty="0"/>
                        <a:t>Midwife: Starting at 24 to 48 hours, or 3 days (for low-risk multiparous women) after going home</a:t>
                      </a:r>
                    </a:p>
                    <a:p>
                      <a:endParaRPr lang="en-US" sz="500" dirty="0"/>
                    </a:p>
                    <a:p>
                      <a:r>
                        <a:rPr lang="en-US" sz="1050" dirty="0"/>
                        <a:t>Nurse: First visit on days 7 to 10 postpartum; second visit on days 14 to 21</a:t>
                      </a:r>
                    </a:p>
                  </a:txBody>
                  <a:tcPr anchor="ctr"/>
                </a:tc>
                <a:tc>
                  <a:txBody>
                    <a:bodyPr/>
                    <a:lstStyle/>
                    <a:p>
                      <a:r>
                        <a:rPr lang="en-US" sz="1050" dirty="0"/>
                        <a:t>Midwife, nurse</a:t>
                      </a:r>
                    </a:p>
                  </a:txBody>
                  <a:tcPr anchor="ctr"/>
                </a:tc>
                <a:extLst>
                  <a:ext uri="{0D108BD9-81ED-4DB2-BD59-A6C34878D82A}">
                    <a16:rowId xmlns:a16="http://schemas.microsoft.com/office/drawing/2014/main" val="3649625878"/>
                  </a:ext>
                </a:extLst>
              </a:tr>
              <a:tr h="0">
                <a:tc>
                  <a:txBody>
                    <a:bodyPr/>
                    <a:lstStyle/>
                    <a:p>
                      <a:r>
                        <a:rPr lang="en-US" sz="1050"/>
                        <a:t>Sweden</a:t>
                      </a:r>
                    </a:p>
                  </a:txBody>
                  <a:tcPr anchor="ctr"/>
                </a:tc>
                <a:tc>
                  <a:txBody>
                    <a:bodyPr/>
                    <a:lstStyle/>
                    <a:p>
                      <a:r>
                        <a:rPr lang="en-US" sz="1050" dirty="0"/>
                        <a:t>Yes</a:t>
                      </a:r>
                    </a:p>
                  </a:txBody>
                  <a:tcPr anchor="ctr"/>
                </a:tc>
                <a:tc>
                  <a:txBody>
                    <a:bodyPr/>
                    <a:lstStyle/>
                    <a:p>
                      <a:r>
                        <a:rPr lang="en-US" sz="1050" dirty="0"/>
                        <a:t>First visit during week 1; visits thereafter every 1 to 2 weeks until week 8</a:t>
                      </a:r>
                    </a:p>
                  </a:txBody>
                  <a:tcPr anchor="ctr"/>
                </a:tc>
                <a:tc>
                  <a:txBody>
                    <a:bodyPr/>
                    <a:lstStyle/>
                    <a:p>
                      <a:r>
                        <a:rPr lang="en-US" sz="1050" dirty="0"/>
                        <a:t>Midwife, nurse</a:t>
                      </a:r>
                    </a:p>
                  </a:txBody>
                  <a:tcPr anchor="ctr"/>
                </a:tc>
                <a:extLst>
                  <a:ext uri="{0D108BD9-81ED-4DB2-BD59-A6C34878D82A}">
                    <a16:rowId xmlns:a16="http://schemas.microsoft.com/office/drawing/2014/main" val="1092756347"/>
                  </a:ext>
                </a:extLst>
              </a:tr>
              <a:tr h="0">
                <a:tc>
                  <a:txBody>
                    <a:bodyPr/>
                    <a:lstStyle/>
                    <a:p>
                      <a:r>
                        <a:rPr lang="en-US" sz="1050"/>
                        <a:t>Switzerland</a:t>
                      </a:r>
                    </a:p>
                  </a:txBody>
                  <a:tcPr anchor="ctr"/>
                </a:tc>
                <a:tc>
                  <a:txBody>
                    <a:bodyPr/>
                    <a:lstStyle/>
                    <a:p>
                      <a:r>
                        <a:rPr lang="en-US" sz="1050" dirty="0"/>
                        <a:t>Yes</a:t>
                      </a:r>
                    </a:p>
                  </a:txBody>
                  <a:tcPr anchor="ctr"/>
                </a:tc>
                <a:tc>
                  <a:txBody>
                    <a:bodyPr/>
                    <a:lstStyle/>
                    <a:p>
                      <a:r>
                        <a:rPr lang="en-US" sz="1050" dirty="0"/>
                        <a:t>Daily, up to 10 days postpartum</a:t>
                      </a:r>
                    </a:p>
                  </a:txBody>
                  <a:tcPr anchor="ctr"/>
                </a:tc>
                <a:tc>
                  <a:txBody>
                    <a:bodyPr/>
                    <a:lstStyle/>
                    <a:p>
                      <a:r>
                        <a:rPr lang="en-US" sz="1050" dirty="0"/>
                        <a:t>Midwife</a:t>
                      </a:r>
                    </a:p>
                  </a:txBody>
                  <a:tcPr anchor="ctr"/>
                </a:tc>
                <a:extLst>
                  <a:ext uri="{0D108BD9-81ED-4DB2-BD59-A6C34878D82A}">
                    <a16:rowId xmlns:a16="http://schemas.microsoft.com/office/drawing/2014/main" val="701062944"/>
                  </a:ext>
                </a:extLst>
              </a:tr>
              <a:tr h="0">
                <a:tc>
                  <a:txBody>
                    <a:bodyPr/>
                    <a:lstStyle/>
                    <a:p>
                      <a:r>
                        <a:rPr lang="en-US" sz="1050"/>
                        <a:t>United Kingdom</a:t>
                      </a:r>
                    </a:p>
                  </a:txBody>
                  <a:tcPr anchor="ctr"/>
                </a:tc>
                <a:tc>
                  <a:txBody>
                    <a:bodyPr/>
                    <a:lstStyle/>
                    <a:p>
                      <a:r>
                        <a:rPr lang="en-US" sz="1050" dirty="0"/>
                        <a:t>Yes</a:t>
                      </a:r>
                    </a:p>
                  </a:txBody>
                  <a:tcPr anchor="ctr"/>
                </a:tc>
                <a:tc>
                  <a:txBody>
                    <a:bodyPr/>
                    <a:lstStyle/>
                    <a:p>
                      <a:r>
                        <a:rPr lang="en-US" sz="1050" dirty="0"/>
                        <a:t>At least until 10 days postpartum</a:t>
                      </a:r>
                    </a:p>
                  </a:txBody>
                  <a:tcPr anchor="ctr"/>
                </a:tc>
                <a:tc>
                  <a:txBody>
                    <a:bodyPr/>
                    <a:lstStyle/>
                    <a:p>
                      <a:r>
                        <a:rPr lang="en-US" sz="1050" dirty="0"/>
                        <a:t>Midwife, nurse</a:t>
                      </a:r>
                    </a:p>
                  </a:txBody>
                  <a:tcPr anchor="ctr"/>
                </a:tc>
                <a:extLst>
                  <a:ext uri="{0D108BD9-81ED-4DB2-BD59-A6C34878D82A}">
                    <a16:rowId xmlns:a16="http://schemas.microsoft.com/office/drawing/2014/main" val="4268944801"/>
                  </a:ext>
                </a:extLst>
              </a:tr>
              <a:tr h="0">
                <a:tc>
                  <a:txBody>
                    <a:bodyPr/>
                    <a:lstStyle/>
                    <a:p>
                      <a:r>
                        <a:rPr lang="en-US" sz="1050" dirty="0"/>
                        <a:t>United States</a:t>
                      </a:r>
                    </a:p>
                  </a:txBody>
                  <a:tcPr anchor="ctr"/>
                </a:tc>
                <a:tc>
                  <a:txBody>
                    <a:bodyPr/>
                    <a:lstStyle/>
                    <a:p>
                      <a:r>
                        <a:rPr lang="en-US" sz="1050" dirty="0"/>
                        <a:t>Covered by some state Medicaid programs and certain health plans</a:t>
                      </a:r>
                    </a:p>
                  </a:txBody>
                  <a:tcPr anchor="ctr"/>
                </a:tc>
                <a:tc>
                  <a:txBody>
                    <a:bodyPr/>
                    <a:lstStyle/>
                    <a:p>
                      <a:r>
                        <a:rPr lang="en-US" sz="1050" dirty="0"/>
                        <a:t>Varies by state Medicaid program and by individual insurer</a:t>
                      </a:r>
                    </a:p>
                  </a:txBody>
                  <a:tcPr anchor="ctr"/>
                </a:tc>
                <a:tc>
                  <a:txBody>
                    <a:bodyPr/>
                    <a:lstStyle/>
                    <a:p>
                      <a:r>
                        <a:rPr lang="en-US" sz="1050" dirty="0"/>
                        <a:t>Nurse, physician, community health worker, doula, home health worker</a:t>
                      </a:r>
                    </a:p>
                  </a:txBody>
                  <a:tcPr anchor="ctr"/>
                </a:tc>
                <a:extLst>
                  <a:ext uri="{0D108BD9-81ED-4DB2-BD59-A6C34878D82A}">
                    <a16:rowId xmlns:a16="http://schemas.microsoft.com/office/drawing/2014/main" val="137463103"/>
                  </a:ext>
                </a:extLst>
              </a:tr>
            </a:tbl>
          </a:graphicData>
        </a:graphic>
      </p:graphicFrame>
    </p:spTree>
    <p:extLst>
      <p:ext uri="{BB962C8B-B14F-4D97-AF65-F5344CB8AC3E}">
        <p14:creationId xmlns:p14="http://schemas.microsoft.com/office/powerpoint/2010/main" val="1794800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A94CB37-5C25-0645-9A25-1B03398980C3}"/>
              </a:ext>
            </a:extLst>
          </p:cNvPr>
          <p:cNvSpPr>
            <a:spLocks noGrp="1"/>
          </p:cNvSpPr>
          <p:nvPr>
            <p:ph type="ctrTitle"/>
          </p:nvPr>
        </p:nvSpPr>
        <p:spPr>
          <a:xfrm>
            <a:off x="71500" y="296652"/>
            <a:ext cx="9001000" cy="756084"/>
          </a:xfrm>
        </p:spPr>
        <p:txBody>
          <a:bodyPr/>
          <a:lstStyle/>
          <a:p>
            <a:r>
              <a:rPr lang="en-US" dirty="0"/>
              <a:t>Weeks of Paid Maternity Leave, 2018</a:t>
            </a:r>
            <a:br>
              <a:rPr lang="en-US" dirty="0"/>
            </a:br>
            <a:endParaRPr lang="en-US" dirty="0"/>
          </a:p>
        </p:txBody>
      </p:sp>
      <p:graphicFrame>
        <p:nvGraphicFramePr>
          <p:cNvPr id="15" name="Chart Placeholder 14">
            <a:extLst>
              <a:ext uri="{FF2B5EF4-FFF2-40B4-BE49-F238E27FC236}">
                <a16:creationId xmlns:a16="http://schemas.microsoft.com/office/drawing/2014/main" id="{B83C9C55-2359-3448-A0CC-90CA9D869075}"/>
              </a:ext>
            </a:extLst>
          </p:cNvPr>
          <p:cNvGraphicFramePr>
            <a:graphicFrameLocks noGrp="1"/>
          </p:cNvGraphicFramePr>
          <p:nvPr>
            <p:ph type="chart" sz="quarter" idx="19"/>
          </p:nvPr>
        </p:nvGraphicFramePr>
        <p:xfrm>
          <a:off x="71438" y="1052513"/>
          <a:ext cx="900112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 Placeholder 12">
            <a:extLst>
              <a:ext uri="{FF2B5EF4-FFF2-40B4-BE49-F238E27FC236}">
                <a16:creationId xmlns:a16="http://schemas.microsoft.com/office/drawing/2014/main" id="{3826BD01-8C31-644E-9B60-8D57E203D70C}"/>
              </a:ext>
            </a:extLst>
          </p:cNvPr>
          <p:cNvSpPr>
            <a:spLocks noGrp="1"/>
          </p:cNvSpPr>
          <p:nvPr>
            <p:ph type="body" sz="quarter" idx="21"/>
          </p:nvPr>
        </p:nvSpPr>
        <p:spPr>
          <a:xfrm>
            <a:off x="71500" y="8620"/>
            <a:ext cx="9001000" cy="224346"/>
          </a:xfrm>
        </p:spPr>
        <p:txBody>
          <a:bodyPr/>
          <a:lstStyle/>
          <a:p>
            <a:r>
              <a:rPr lang="en-US" dirty="0"/>
              <a:t>Exhibit 5</a:t>
            </a:r>
          </a:p>
        </p:txBody>
      </p:sp>
      <p:sp>
        <p:nvSpPr>
          <p:cNvPr id="19" name="Text Placeholder 18">
            <a:extLst>
              <a:ext uri="{FF2B5EF4-FFF2-40B4-BE49-F238E27FC236}">
                <a16:creationId xmlns:a16="http://schemas.microsoft.com/office/drawing/2014/main" id="{4F320E7A-9212-EC4D-975A-DCF54B7EA95E}"/>
              </a:ext>
            </a:extLst>
          </p:cNvPr>
          <p:cNvSpPr>
            <a:spLocks noGrp="1"/>
          </p:cNvSpPr>
          <p:nvPr>
            <p:ph type="body" sz="quarter" idx="22"/>
          </p:nvPr>
        </p:nvSpPr>
        <p:spPr/>
        <p:txBody>
          <a:bodyPr/>
          <a:lstStyle/>
          <a:p>
            <a:r>
              <a:rPr lang="en-US" dirty="0"/>
              <a:t>Data: OECD Family Database, 2018 data. Data reflect paid maternity, parental, and home care leave available to mothers.</a:t>
            </a:r>
          </a:p>
        </p:txBody>
      </p:sp>
      <p:sp>
        <p:nvSpPr>
          <p:cNvPr id="11" name="TextBox 10">
            <a:extLst>
              <a:ext uri="{FF2B5EF4-FFF2-40B4-BE49-F238E27FC236}">
                <a16:creationId xmlns:a16="http://schemas.microsoft.com/office/drawing/2014/main" id="{419E84D4-791A-43B7-80BF-CCBE49EB35A0}"/>
              </a:ext>
            </a:extLst>
          </p:cNvPr>
          <p:cNvSpPr txBox="1"/>
          <p:nvPr/>
        </p:nvSpPr>
        <p:spPr>
          <a:xfrm>
            <a:off x="287524" y="5005877"/>
            <a:ext cx="648072" cy="635148"/>
          </a:xfrm>
          <a:prstGeom prst="rect">
            <a:avLst/>
          </a:prstGeom>
          <a:noFill/>
          <a:ln w="25400" cmpd="sng">
            <a:solidFill>
              <a:schemeClr val="accent2"/>
            </a:solidFill>
            <a:prstDash val="solid"/>
          </a:ln>
        </p:spPr>
        <p:txBody>
          <a:bodyPr wrap="square" lIns="0" tIns="0" rIns="0" bIns="0" rtlCol="0">
            <a:noAutofit/>
          </a:bodyPr>
          <a:lstStyle/>
          <a:p>
            <a:endParaRPr lang="en-US" dirty="0"/>
          </a:p>
        </p:txBody>
      </p:sp>
      <p:sp>
        <p:nvSpPr>
          <p:cNvPr id="20" name="TextBox 19">
            <a:extLst>
              <a:ext uri="{FF2B5EF4-FFF2-40B4-BE49-F238E27FC236}">
                <a16:creationId xmlns:a16="http://schemas.microsoft.com/office/drawing/2014/main" id="{63D6E502-E552-0747-B7B7-56A417EFFFC5}"/>
              </a:ext>
            </a:extLst>
          </p:cNvPr>
          <p:cNvSpPr txBox="1"/>
          <p:nvPr/>
        </p:nvSpPr>
        <p:spPr>
          <a:xfrm>
            <a:off x="-4513" y="728700"/>
            <a:ext cx="4357099" cy="307777"/>
          </a:xfrm>
          <a:prstGeom prst="rect">
            <a:avLst/>
          </a:prstGeom>
          <a:noFill/>
        </p:spPr>
        <p:txBody>
          <a:bodyPr wrap="square" lIns="91440" rtlCol="0">
            <a:spAutoFit/>
          </a:bodyPr>
          <a:lstStyle/>
          <a:p>
            <a:pPr lvl="0" defTabSz="914400">
              <a:defRPr/>
            </a:pPr>
            <a:r>
              <a:rPr lang="en-US" sz="1400" i="1" dirty="0">
                <a:latin typeface="InterFace"/>
                <a:ea typeface="Tahoma" panose="020B0604030504040204" pitchFamily="34" charset="0"/>
                <a:cs typeface="Tahoma" panose="020B0604030504040204" pitchFamily="34" charset="0"/>
              </a:rPr>
              <a:t>Total weeks of paid leave available to mothers</a:t>
            </a:r>
          </a:p>
        </p:txBody>
      </p:sp>
    </p:spTree>
    <p:extLst>
      <p:ext uri="{BB962C8B-B14F-4D97-AF65-F5344CB8AC3E}">
        <p14:creationId xmlns:p14="http://schemas.microsoft.com/office/powerpoint/2010/main" val="2871982849"/>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CF4F3-A5A1-4E04-9F36-DAB486F72B8D}">
  <ds:schemaRefs>
    <ds:schemaRef ds:uri="http://schemas.microsoft.com/office/infopath/2007/PartnerControls"/>
    <ds:schemaRef ds:uri="http://www.w3.org/XML/1998/namespace"/>
    <ds:schemaRef ds:uri="http://purl.org/dc/dcmitype/"/>
    <ds:schemaRef ds:uri="http://purl.org/dc/elements/1.1/"/>
    <ds:schemaRef ds:uri="http://schemas.microsoft.com/office/2006/documentManagement/types"/>
    <ds:schemaRef ds:uri="http://purl.org/dc/terms/"/>
    <ds:schemaRef ds:uri="fd0705cf-2316-48c0-96f8-e5d689de0d99"/>
    <ds:schemaRef ds:uri="http://schemas.openxmlformats.org/package/2006/metadata/core-properties"/>
    <ds:schemaRef ds:uri="29e91428-62e1-404e-8dba-d479e0ef01ba"/>
    <ds:schemaRef ds:uri="http://schemas.microsoft.com/office/2006/metadata/properties"/>
  </ds:schemaRefs>
</ds:datastoreItem>
</file>

<file path=customXml/itemProps2.xml><?xml version="1.0" encoding="utf-8"?>
<ds:datastoreItem xmlns:ds="http://schemas.openxmlformats.org/officeDocument/2006/customXml" ds:itemID="{8879F059-2042-4E70-8057-75CB5058A47C}">
  <ds:schemaRefs>
    <ds:schemaRef ds:uri="http://schemas.microsoft.com/sharepoint/v3/contenttype/forms"/>
  </ds:schemaRefs>
</ds:datastoreItem>
</file>

<file path=customXml/itemProps3.xml><?xml version="1.0" encoding="utf-8"?>
<ds:datastoreItem xmlns:ds="http://schemas.openxmlformats.org/officeDocument/2006/customXml" ds:itemID="{10967DC3-2658-4220-A968-6F6BF01BDD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160558</TotalTime>
  <Words>1211</Words>
  <Application>Microsoft Office PowerPoint</Application>
  <PresentationFormat>On-screen Show (4:3)</PresentationFormat>
  <Paragraphs>95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Berlingske Serif Text</vt:lpstr>
      <vt:lpstr>Calibri</vt:lpstr>
      <vt:lpstr>InterFace</vt:lpstr>
      <vt:lpstr>InterFace Bold</vt:lpstr>
      <vt:lpstr>1_Office Theme</vt:lpstr>
      <vt:lpstr>Maternal Mortality Ratios in Selected Countries, 2018 or Latest Year</vt:lpstr>
      <vt:lpstr>Timing of U.S. Maternal and Pregnancy-Related Deaths, 2011–2015 </vt:lpstr>
      <vt:lpstr>Maternal Care Workforce: Supply of Midwives and Ob-Gyns, 2018 or Latest Year </vt:lpstr>
      <vt:lpstr>Postpartum Home Visits </vt:lpstr>
      <vt:lpstr>Weeks of Paid Maternity Leave, 2018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1978</cp:revision>
  <cp:lastPrinted>2018-07-11T13:51:43Z</cp:lastPrinted>
  <dcterms:created xsi:type="dcterms:W3CDTF">2014-10-08T23:03:32Z</dcterms:created>
  <dcterms:modified xsi:type="dcterms:W3CDTF">2023-02-02T22:10:31Z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