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746" r:id="rId5"/>
    <p:sldMasterId id="2147483660" r:id="rId6"/>
  </p:sldMasterIdLst>
  <p:notesMasterIdLst>
    <p:notesMasterId r:id="rId15"/>
  </p:notesMasterIdLst>
  <p:handoutMasterIdLst>
    <p:handoutMasterId r:id="rId16"/>
  </p:handoutMasterIdLst>
  <p:sldIdLst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172325" cy="93853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976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5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14FA18-9C55-878C-8EB9-CFD8986B63D2}" name="Jen Wilson" initials="JW" userId="S::jmw@cmwf.org::000f367a-3246-491c-88b4-803a33f58a8b" providerId="AD"/>
  <p188:author id="{BCEF232D-A6DF-A245-F613-C0680BF9C2CF}" name="Chris Hollander" initials="CH" userId="S::CAH@CMWF.org::45bf6f1b-2827-4b00-a19f-e2c1d925869e" providerId="AD"/>
  <p188:author id="{833EEF99-291E-FC61-8C85-FC3C9DC1E3F7}" name="Lauren Haynes" initials="LH" userId="S::lhaynes@cmwf.org::e1086cea-86e8-40f3-8683-7786cf151378" providerId="AD"/>
  <p188:author id="{353C60C0-70D5-4329-BC8D-53AAD007DC58}" name="Sara R. Collins" initials="SRC" userId="S::SRC@CMWF.org::dfbb467f-0fd7-48a6-a78e-014a35e76e12" providerId="AD"/>
  <p188:author id="{05B4AAE9-FA13-B4B0-0C49-DBD509A39007}" name="Relebohile Masitha" initials="RM" userId="S::rm@cmwf.org::55eff3c7-d91b-47f9-a1b1-6eb067a4a129" providerId="AD"/>
  <p188:author id="{389F75F3-6FEA-2161-94BC-5EAB0E779F29}" name="Elisa Mirkil" initials="EM" userId="S::200258@student.designacademy.nl::4b297773-7a34-4f20-811e-0fbecc2128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ABDBC"/>
    <a:srgbClr val="5F5A9D"/>
    <a:srgbClr val="E0E0E0"/>
    <a:srgbClr val="8ADAD2"/>
    <a:srgbClr val="9FE1DB"/>
    <a:srgbClr val="B6E8E3"/>
    <a:srgbClr val="CDEFEC"/>
    <a:srgbClr val="DFF5F3"/>
    <a:srgbClr val="E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6" autoAdjust="0"/>
  </p:normalViewPr>
  <p:slideViewPr>
    <p:cSldViewPr snapToGrid="0">
      <p:cViewPr varScale="1">
        <p:scale>
          <a:sx n="136" d="100"/>
          <a:sy n="136" d="100"/>
        </p:scale>
        <p:origin x="2514" y="114"/>
      </p:cViewPr>
      <p:guideLst>
        <p:guide orient="horz" pos="1560"/>
        <p:guide pos="2976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6"/>
        <p:guide pos="22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US" b="1">
              <a:latin typeface="Suisse Int'l Bold" panose="020B0804000000000000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62658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34E75CA9-D3DC-4CC4-B26F-4572B05774CA}" type="datetimeFigureOut">
              <a:rPr lang="en-US" b="1" smtClean="0">
                <a:latin typeface="Suisse Int'l Bold" panose="020B0804000000000000" pitchFamily="34" charset="77"/>
              </a:rPr>
              <a:t>1/31/2023</a:t>
            </a:fld>
            <a:endParaRPr lang="en-US" b="1">
              <a:latin typeface="Suisse Int'l Bold" panose="020B0804000000000000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US" b="1">
              <a:latin typeface="Suisse Int'l Bold" panose="020B0804000000000000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62658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b="1" smtClean="0">
                <a:latin typeface="Suisse Int'l Bold" panose="020B0804000000000000" pitchFamily="34" charset="77"/>
              </a:rPr>
              <a:t>‹#›</a:t>
            </a:fld>
            <a:endParaRPr lang="en-US" b="1">
              <a:latin typeface="Suisse Int'l Bold" panose="020B0804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6926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 b="1" i="0">
                <a:latin typeface="Suisse Int'l Bold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8" y="0"/>
            <a:ext cx="3108008" cy="46926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 b="1" i="0">
                <a:latin typeface="Suisse Int'l Bold" panose="020B0804000000000000" pitchFamily="34" charset="77"/>
              </a:defRPr>
            </a:lvl1pPr>
          </a:lstStyle>
          <a:p>
            <a:fld id="{03A1D146-B4E0-1741-B9EE-9789392EFCC4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458018"/>
            <a:ext cx="5737860" cy="4223385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108008" cy="469265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 b="1" i="0">
                <a:latin typeface="Suisse Int'l Bold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8" y="8914406"/>
            <a:ext cx="3108008" cy="469265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 b="1" i="0">
                <a:latin typeface="Suisse Int'l Bold" panose="020B0804000000000000" pitchFamily="34" charset="77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1" i="0" kern="1200">
        <a:solidFill>
          <a:schemeClr val="tx1"/>
        </a:solidFill>
        <a:latin typeface="Suisse Int'l Bold" panose="020B0804000000000000" pitchFamily="34" charset="77"/>
        <a:ea typeface="+mn-ea"/>
        <a:cs typeface="+mn-cs"/>
      </a:defRPr>
    </a:lvl1pPr>
    <a:lvl2pPr marL="609585" algn="l" defTabSz="609585" rtl="0" eaLnBrk="1" latinLnBrk="0" hangingPunct="1">
      <a:defRPr sz="1600" b="1" i="0" kern="1200">
        <a:solidFill>
          <a:schemeClr val="tx1"/>
        </a:solidFill>
        <a:latin typeface="Suisse Int'l Bold" panose="020B0804000000000000" pitchFamily="34" charset="77"/>
        <a:ea typeface="+mn-ea"/>
        <a:cs typeface="+mn-cs"/>
      </a:defRPr>
    </a:lvl2pPr>
    <a:lvl3pPr marL="1219170" algn="l" defTabSz="609585" rtl="0" eaLnBrk="1" latinLnBrk="0" hangingPunct="1">
      <a:defRPr sz="1600" b="1" i="0" kern="1200">
        <a:solidFill>
          <a:schemeClr val="tx1"/>
        </a:solidFill>
        <a:latin typeface="Suisse Int'l Bold" panose="020B0804000000000000" pitchFamily="34" charset="77"/>
        <a:ea typeface="+mn-ea"/>
        <a:cs typeface="+mn-cs"/>
      </a:defRPr>
    </a:lvl3pPr>
    <a:lvl4pPr marL="1828754" algn="l" defTabSz="609585" rtl="0" eaLnBrk="1" latinLnBrk="0" hangingPunct="1">
      <a:defRPr sz="1600" b="1" i="0" kern="1200">
        <a:solidFill>
          <a:schemeClr val="tx1"/>
        </a:solidFill>
        <a:latin typeface="Suisse Int'l Bold" panose="020B0804000000000000" pitchFamily="34" charset="77"/>
        <a:ea typeface="+mn-ea"/>
        <a:cs typeface="+mn-cs"/>
      </a:defRPr>
    </a:lvl4pPr>
    <a:lvl5pPr marL="2438339" algn="l" defTabSz="609585" rtl="0" eaLnBrk="1" latinLnBrk="0" hangingPunct="1">
      <a:defRPr sz="1600" b="1" i="0" kern="1200">
        <a:solidFill>
          <a:schemeClr val="tx1"/>
        </a:solidFill>
        <a:latin typeface="Suisse Int'l Bold" panose="020B0804000000000000" pitchFamily="34" charset="77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F1A2-C5C5-45C5-9EBF-4607CDE874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8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1F1A2-C5C5-45C5-9EBF-4607CDE874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7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F1A2-C5C5-45C5-9EBF-4607CDE874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0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1F1A2-C5C5-45C5-9EBF-4607CDE874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2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B2866-9411-4595-8781-29E896B1CA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7E4C-EE21-48D6-B944-C3E3F75D22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73zg-3432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499" y="6394513"/>
            <a:ext cx="7128793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b="0" i="0" u="none" strike="noStrike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R. Collins, Lauren A. Haynes, and Relebohile Masitha, </a:t>
            </a:r>
            <a:r>
              <a:rPr lang="en-US" sz="800" b="0" i="1" u="none" strike="noStrike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of U.S. Health Insurance in 2022: Findings from the Commonwealth Fund Biennial Health Insurance Survey </a:t>
            </a:r>
            <a:r>
              <a:rPr lang="en-US" sz="800" b="0" i="0" u="none" strike="noStrike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(Commonwealth Fund, Sept. 2022). </a:t>
            </a:r>
            <a:r>
              <a:rPr lang="en-US" sz="800" b="1" i="0" u="none" strike="noStrike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https://doi.org/10.26099/73zg-3432</a:t>
            </a:r>
            <a:r>
              <a:rPr lang="en-US" sz="800" b="1" i="0" u="none" strike="noStrike" baseline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71499" y="260648"/>
            <a:ext cx="8961120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b="0" i="0" spc="-50" baseline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438" y="1344918"/>
            <a:ext cx="8961120" cy="4265828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499" y="44624"/>
            <a:ext cx="8961120" cy="188341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 i="0">
                <a:latin typeface="+mj-lt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499" y="5739484"/>
            <a:ext cx="8961120" cy="453602"/>
          </a:xfrm>
        </p:spPr>
        <p:txBody>
          <a:bodyPr anchor="b" anchorCtr="0">
            <a:no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CAC2DF-428F-0247-A8CB-28A251E9B3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38" y="1044415"/>
            <a:ext cx="8961120" cy="25131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uisse Int'l Italic" panose="020B0804000000000000" pitchFamily="34" charset="77"/>
              </a:defRPr>
            </a:lvl1pPr>
            <a:lvl2pPr marL="128584" indent="0">
              <a:buNone/>
              <a:defRPr/>
            </a:lvl2pPr>
            <a:lvl3pPr marL="258359" indent="0">
              <a:buNone/>
              <a:defRPr/>
            </a:lvl3pPr>
            <a:lvl4pPr marL="386943" indent="0">
              <a:buNone/>
              <a:defRPr/>
            </a:lvl4pPr>
            <a:lvl5pPr marL="515528" indent="0">
              <a:buNone/>
              <a:defRPr/>
            </a:lvl5pPr>
          </a:lstStyle>
          <a:p>
            <a:pPr lvl="0"/>
            <a:r>
              <a:rPr lang="en-US"/>
              <a:t>Axis Title</a:t>
            </a:r>
          </a:p>
        </p:txBody>
      </p:sp>
    </p:spTree>
    <p:extLst>
      <p:ext uri="{BB962C8B-B14F-4D97-AF65-F5344CB8AC3E}">
        <p14:creationId xmlns:p14="http://schemas.microsoft.com/office/powerpoint/2010/main" val="118678759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B3BA39-CAEA-E44B-9F64-BBF355856EDC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B07FF-40DE-744D-8C1D-8DBC2A74B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ACE06-2526-3D4B-986D-A4CA8AD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E2D29-8510-8D43-9502-458D3D71BEB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EDE8F-4CE8-3B46-9C2F-C9D4265E8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EE1-CD7A-1B4D-91F4-3263012B1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874F8-CB91-314C-8CDA-9FDCCE44AAEE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1C0F-BDB6-DF41-9C4F-6B29613C1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B8E5-1F2A-8D49-8F93-C132AF543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1E009-1F74-DF41-B94D-B0613B15BFD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42BAD-84D4-D34F-8DAF-74462CF7C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AACB1-C1DA-DF4A-8AF8-CC0B809C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1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4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6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0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6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25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2D821-3740-5F42-A695-5737A1EA5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20E4-0C4F-2C4B-A6F8-B225AC377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47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CDA024-1BCD-1249-AF35-1ED8A3703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EA73BAE-6791-A449-890C-E0DCE2EC8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05484-D197-8449-9354-17BFFC59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131DE5-CEB2-9843-BEA6-3FA7C4EFD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9E5A-3777-3444-AE9F-AB29FF632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6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0E5A-34C8-4044-922E-A5E9B1CD8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2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D891DC-4BDA-574F-8D0F-3856C0367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28546D-4B6C-A543-96D4-05747FB8D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7F049-6C1A-FB4C-95E3-E6444D6C2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5" y="5999997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7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8"/>
            <a:ext cx="6024666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2BA5-BEDE-2E41-8599-BAEF19A7B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B6FC6C-7B47-CE49-98E7-67B0CDD3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343026"/>
            <a:ext cx="7919046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7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343026"/>
            <a:ext cx="3834782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343026"/>
            <a:ext cx="3834782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4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5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52650" y="5999997"/>
            <a:ext cx="6325525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F80E98-87C5-3747-B455-FD0354C39028}"/>
              </a:ext>
            </a:extLst>
          </p:cNvPr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9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DBCE-2E09-FC44-A7BB-1DDC7FAEE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2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6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3FEE47-F1CB-DA4B-B896-D80B21BF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2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243C6F-909E-4F4E-BE06-20F78304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B34DF-A767-5844-B3B8-534E13207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D18D6-5355-B847-867A-88851FBFB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B607CD4-0A0B-4844-A461-7C421EC29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D6BB7-E3D2-4E49-B962-8713A5D71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7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662ED-784C-D249-8795-CA82D1CC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4BE5-2887-AE45-9F8B-D30C7DD64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0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7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5788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2915A1-93EA-4542-9602-D99BAD447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2282F-3013-9B45-AE8D-78869F3B9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3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2451-5459-9D43-8A99-516D9A08E3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D3F57-B7D9-8F4B-98EC-025799A59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77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26ECB-F423-1045-92B3-BDC9846106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8B7AD-A6D7-AE46-8C4C-7FBBC674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2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5419DB-9474-2846-8B3E-DA30852DC0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0BC8F-F8D9-4849-9747-9D85A748C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7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B494-9F9D-2F40-9D90-755C68BE6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CD010-54C7-3541-BC74-F2FAF23D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0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F2C01-7E98-AC47-B47D-D0991DB0C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1B5FA-93C6-B347-8327-62EA2D391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7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71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1" y="6210832"/>
            <a:ext cx="2172716" cy="647192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0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8288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-1" y="304800"/>
            <a:ext cx="9132017" cy="9113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8288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0" y="5524500"/>
            <a:ext cx="9144000" cy="60426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100" b="0" i="0">
                <a:solidFill>
                  <a:schemeClr val="accent6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Calibri" charset="0"/>
              </a:defRPr>
            </a:lvl1pPr>
            <a:lvl2pPr marL="4572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780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9691" y="6368920"/>
            <a:ext cx="7272807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/>
              <a:t>Source: Sara R. Collins, Herman K. Bhupal, and Michelle M. Doty, </a:t>
            </a:r>
            <a:r>
              <a:rPr lang="en-US" sz="900" i="1"/>
              <a:t>Health Insurance Coverage Eight Years After the ACA: Fewer Uninsured Americans and Shorter Coverage Gaps, But More Underinsured — Findings from the Commonwealth Fund Biennial Health Insurance Survey, 2018 </a:t>
            </a:r>
            <a:r>
              <a:rPr lang="en-US" sz="900"/>
              <a:t>(Commonwealth Fund, Feb. 2019).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284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98134" y="0"/>
            <a:ext cx="9001000" cy="628410"/>
          </a:xfrm>
          <a:effectLst/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1800" b="0" i="0" spc="0" baseline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500" y="1052736"/>
            <a:ext cx="9000999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500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1500" y="5697252"/>
            <a:ext cx="9001063" cy="4958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900" b="0" i="0" smtClean="0">
                <a:solidFill>
                  <a:schemeClr val="tx1"/>
                </a:solidFill>
                <a:effectLst/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0B9FE-8C74-D946-9B2E-D5E39876B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6" y="6345324"/>
            <a:ext cx="1476164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1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783233"/>
            <a:ext cx="6300000" cy="964367"/>
          </a:xfrm>
          <a:prstGeom prst="rect">
            <a:avLst/>
          </a:prstGeom>
        </p:spPr>
        <p:txBody>
          <a:bodyPr wrap="square" lIns="90000" rIns="90000" anchor="b">
            <a:spAutoFit/>
          </a:bodyPr>
          <a:lstStyle>
            <a:lvl1pPr>
              <a:lnSpc>
                <a:spcPts val="3375"/>
              </a:lnSpc>
              <a:defRPr sz="3375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284693"/>
          </a:xfrm>
        </p:spPr>
        <p:txBody>
          <a:bodyPr wrap="square" lIns="90000" rIns="90000"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F62ADB3-8C3C-4EE8-8025-C57550F97E1A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43" y="5888782"/>
            <a:ext cx="1733048" cy="7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8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eaLnBrk="1" latinLnBrk="0" hangingPunct="1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eaLnBrk="1" latinLnBrk="0" hangingPunct="1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eaLnBrk="1" latinLnBrk="0" hangingPunct="1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eaLnBrk="1" latinLnBrk="0" hangingPunct="1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F62ADB3-8C3C-4EE8-8025-C57550F97E1A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D85F138-63FA-4E77-83C5-822A3F81F44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96859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53DE6-C42C-2741-8210-5450293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8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3223096"/>
            <a:ext cx="6624000" cy="451406"/>
          </a:xfrm>
        </p:spPr>
        <p:txBody>
          <a:bodyPr wrap="square"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F62ADB3-8C3C-4EE8-8025-C57550F97E1A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D85F138-63FA-4E77-83C5-822A3F81F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A2D0-4F13-F245-8C06-5F0B8F4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DAF0-0013-6F44-BDC5-714FFED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7A2EC-438B-1044-A3AF-99AFAEEE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03275-5D2F-F946-BFA4-D6D1D463E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72AB5F-9111-7A4D-8C29-A328BB78CC8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0C7B4-8011-AE4E-AFED-B82E5203D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3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8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1" r:id="rId2"/>
  </p:sldLayoutIdLst>
  <p:txStyles>
    <p:titleStyle>
      <a:lvl1pPr algn="l" defTabSz="685784" rtl="0" eaLnBrk="1" latinLnBrk="0" hangingPunct="1">
        <a:lnSpc>
          <a:spcPct val="86000"/>
        </a:lnSpc>
        <a:spcBef>
          <a:spcPct val="0"/>
        </a:spcBef>
        <a:buNone/>
        <a:defRPr sz="1800" b="0" i="0" kern="800" spc="-30">
          <a:solidFill>
            <a:schemeClr val="tx1"/>
          </a:solidFill>
          <a:latin typeface="Suisse Int'l" panose="020B0804000000000000" pitchFamily="34" charset="77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b="0" i="0" kern="800" spc="-8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1AD93-FDB0-DE4D-96C9-AB89B36F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0382" y="6204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5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5328186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F62ADB3-8C3C-4EE8-8025-C57550F97E1A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D85F138-63FA-4E77-83C5-822A3F81F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32AA7-3A6D-4A2D-8062-1EAC6D4E0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3" y="958518"/>
            <a:ext cx="8290229" cy="2273912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accent1"/>
                </a:solidFill>
              </a:rPr>
              <a:t>A New Era in Telemedicine: Opportunities, Challenges, and What Comes Next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BA2ACB5-1F2C-FA47-3FF8-9E4F04F99201}"/>
              </a:ext>
            </a:extLst>
          </p:cNvPr>
          <p:cNvSpPr txBox="1">
            <a:spLocks/>
          </p:cNvSpPr>
          <p:nvPr/>
        </p:nvSpPr>
        <p:spPr>
          <a:xfrm>
            <a:off x="564059" y="4277761"/>
            <a:ext cx="754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46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Georgia" panose="02040502050405020303" pitchFamily="18" charset="0"/>
              </a:rPr>
              <a:t>Thank you for joining us today, the webinar will begin in a moment.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2EC80D-6E11-8744-8638-1CD053FF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3" y="3429000"/>
            <a:ext cx="7133854" cy="493860"/>
          </a:xfrm>
        </p:spPr>
        <p:txBody>
          <a:bodyPr>
            <a:normAutofit/>
          </a:bodyPr>
          <a:lstStyle/>
          <a:p>
            <a:r>
              <a:rPr lang="es-ES" sz="1650" dirty="0" err="1">
                <a:latin typeface="Georgia" panose="02040502050405020303" pitchFamily="18" charset="0"/>
              </a:rPr>
              <a:t>Webinar</a:t>
            </a:r>
            <a:r>
              <a:rPr lang="es-ES" sz="1650" dirty="0">
                <a:latin typeface="Georgia" panose="02040502050405020303" pitchFamily="18" charset="0"/>
              </a:rPr>
              <a:t>: </a:t>
            </a:r>
            <a:r>
              <a:rPr lang="es-ES" sz="1650" dirty="0" err="1">
                <a:latin typeface="Georgia" panose="02040502050405020303" pitchFamily="18" charset="0"/>
              </a:rPr>
              <a:t>January</a:t>
            </a:r>
            <a:r>
              <a:rPr lang="es-ES" sz="1650" dirty="0">
                <a:latin typeface="Georgia" panose="02040502050405020303" pitchFamily="18" charset="0"/>
              </a:rPr>
              <a:t> 31, 2023</a:t>
            </a:r>
          </a:p>
          <a:p>
            <a:endParaRPr lang="en-US" sz="16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86BBF7-EC29-0B20-A600-2832543A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9" y="5794492"/>
            <a:ext cx="6620799" cy="809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D02E9A-28C1-02EA-FF48-AC848DE3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940" y="6223177"/>
            <a:ext cx="95263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EA2E89-0212-8FE0-8507-C012B1D2F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Panelists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2869CE-373B-6FF8-6ED7-4863437659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938" y="1484768"/>
            <a:ext cx="7920037" cy="4027488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Francesca Colombo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M.Sc., Head, Health Division, OECD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Tiago Hashiguchi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M.Sc., Ph.D., Lead Author of OECD Report on Telemedicine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Niki O’Brien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M.Sc., Policy Fellow in Global Health, Centre for Health Policy, Institute of Global Health Innovation, Imperial College London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Ana Luisa Neves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M.D., M.Sc., Ph.D., Clinical Senior Lecturer in Digital Health, Director of the Global Digital Health Unit, Department of Primary Care and Public Health, Imperial College London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Dimitra </a:t>
            </a:r>
            <a:r>
              <a:rPr lang="en-US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Panteli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M.D., </a:t>
            </a:r>
            <a:r>
              <a:rPr lang="en-US" sz="2000" dirty="0" err="1">
                <a:solidFill>
                  <a:schemeClr val="accent1"/>
                </a:solidFill>
                <a:latin typeface="Georgia" panose="02040502050405020303" pitchFamily="18" charset="0"/>
              </a:rPr>
              <a:t>M.Sc.P.H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., </a:t>
            </a:r>
            <a:r>
              <a:rPr lang="en-US" sz="2000" dirty="0" err="1">
                <a:solidFill>
                  <a:schemeClr val="accent1"/>
                </a:solidFill>
                <a:latin typeface="Georgia" panose="02040502050405020303" pitchFamily="18" charset="0"/>
              </a:rPr>
              <a:t>Dr.P.H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., </a:t>
            </a:r>
            <a:r>
              <a:rPr lang="en-US" sz="2000" dirty="0" err="1">
                <a:solidFill>
                  <a:schemeClr val="accent1"/>
                </a:solidFill>
                <a:latin typeface="Georgia" panose="02040502050405020303" pitchFamily="18" charset="0"/>
              </a:rPr>
              <a:t>Programme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 Manager, European Observatory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Ann Mond Johnson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M.B.A., M.H.A., CEO, American Telemedicine Association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Jelena </a:t>
            </a:r>
            <a:r>
              <a:rPr lang="en-US" sz="2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Malinina</a:t>
            </a:r>
            <a:r>
              <a:rPr lang="en-US" sz="2000" dirty="0">
                <a:solidFill>
                  <a:schemeClr val="accent1"/>
                </a:solidFill>
                <a:latin typeface="Georgia" panose="02040502050405020303" pitchFamily="18" charset="0"/>
              </a:rPr>
              <a:t>, M.Sc., Patient Data Director, EURORDIS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Georgia" panose="02040502050405020303" pitchFamily="18" charset="0"/>
              </a:rPr>
              <a:t>Moderated by </a:t>
            </a:r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Reginald D. Williams II</a:t>
            </a:r>
            <a:r>
              <a:rPr lang="en-US" dirty="0">
                <a:solidFill>
                  <a:schemeClr val="accent1"/>
                </a:solidFill>
                <a:latin typeface="Georgia" panose="02040502050405020303" pitchFamily="18" charset="0"/>
              </a:rPr>
              <a:t>, Vice President of International Health Policy and Practice Innovations at the Commonwealth Fund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21EEF-140F-1CC9-B291-B9D091DF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9" y="5794492"/>
            <a:ext cx="6620799" cy="809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D4EC8-CD1E-5B2C-50B7-1A76F8BD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940" y="6223177"/>
            <a:ext cx="95263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596" y="2464444"/>
            <a:ext cx="5292716" cy="905056"/>
          </a:xfrm>
        </p:spPr>
        <p:txBody>
          <a:bodyPr/>
          <a:lstStyle/>
          <a:p>
            <a:r>
              <a:rPr lang="en-US" sz="2700" dirty="0"/>
              <a:t>The COVID-19 Pandemic and the Future of Telemedicine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597" y="3412700"/>
            <a:ext cx="6575850" cy="1415772"/>
          </a:xfrm>
        </p:spPr>
        <p:txBody>
          <a:bodyPr/>
          <a:lstStyle/>
          <a:p>
            <a:r>
              <a:rPr lang="en-GB" dirty="0"/>
              <a:t>A new era in telemedicine: opportunities, challenges, and what comes next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Tiago Cravo Oliveira Hashiguchi</a:t>
            </a:r>
            <a:endParaRPr lang="en-GB" dirty="0"/>
          </a:p>
          <a:p>
            <a:r>
              <a:rPr lang="en-GB" dirty="0"/>
              <a:t>Lead Author of the OECD Report</a:t>
            </a:r>
          </a:p>
          <a:p>
            <a:endParaRPr lang="en-GB" dirty="0"/>
          </a:p>
          <a:p>
            <a:r>
              <a:rPr lang="en-US" dirty="0"/>
              <a:t>Webinar, 31 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5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72BAEB-3E6B-5F5F-F43F-09AE3FA1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In early 2020, the use of telemedicine was very limited</a:t>
            </a:r>
            <a:br>
              <a:rPr lang="en-US" sz="2200" dirty="0"/>
            </a:br>
            <a:r>
              <a:rPr lang="en-US" sz="2200" dirty="0"/>
              <a:t>Then the COVID-19 pandemic changed everything</a:t>
            </a:r>
            <a:endParaRPr lang="en-PT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03202-DB4D-12E3-F827-E3B86795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2136881"/>
            <a:ext cx="2592791" cy="3468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9020C-4D82-F51A-5566-9E339340BB5D}"/>
              </a:ext>
            </a:extLst>
          </p:cNvPr>
          <p:cNvSpPr txBox="1"/>
          <p:nvPr/>
        </p:nvSpPr>
        <p:spPr>
          <a:xfrm>
            <a:off x="3358179" y="2542412"/>
            <a:ext cx="542199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Telemedicine services still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represented only a small fraction 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all health care activity and spending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Providers and patients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faced barriers to telemedicine use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like lack of reimbursement, unclear liability, and privacy concerns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33E91-BF0F-F7FF-EA67-C5D3D1DF07CA}"/>
              </a:ext>
            </a:extLst>
          </p:cNvPr>
          <p:cNvSpPr/>
          <p:nvPr/>
        </p:nvSpPr>
        <p:spPr>
          <a:xfrm>
            <a:off x="3422071" y="2000877"/>
            <a:ext cx="2285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January 2020:</a:t>
            </a:r>
            <a:endParaRPr lang="en-GB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5D567-BFD6-AA46-1525-617CFFEF92AA}"/>
              </a:ext>
            </a:extLst>
          </p:cNvPr>
          <p:cNvSpPr/>
          <p:nvPr/>
        </p:nvSpPr>
        <p:spPr>
          <a:xfrm>
            <a:off x="3422071" y="4089351"/>
            <a:ext cx="27375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Just a few weeks later:</a:t>
            </a:r>
            <a:endParaRPr lang="en-GB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08908-805A-684E-736A-195082BE3AF1}"/>
              </a:ext>
            </a:extLst>
          </p:cNvPr>
          <p:cNvSpPr txBox="1"/>
          <p:nvPr/>
        </p:nvSpPr>
        <p:spPr>
          <a:xfrm>
            <a:off x="3358179" y="4630887"/>
            <a:ext cx="542199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COVID-19 pandemic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massively disrupted in-person care.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Governments acted decisively and broadly to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promote the use of telemedicine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AB6A8-D413-2F99-D5BD-F3BAD69477FF}"/>
              </a:ext>
            </a:extLst>
          </p:cNvPr>
          <p:cNvSpPr txBox="1"/>
          <p:nvPr/>
        </p:nvSpPr>
        <p:spPr>
          <a:xfrm>
            <a:off x="3608055" y="5661574"/>
            <a:ext cx="45742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PT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https://doi.org/10.1787/ac8b0a27-en</a:t>
            </a:r>
          </a:p>
        </p:txBody>
      </p:sp>
    </p:spTree>
    <p:extLst>
      <p:ext uri="{BB962C8B-B14F-4D97-AF65-F5344CB8AC3E}">
        <p14:creationId xmlns:p14="http://schemas.microsoft.com/office/powerpoint/2010/main" val="269468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904" y="382307"/>
            <a:ext cx="7865656" cy="766800"/>
          </a:xfrm>
        </p:spPr>
        <p:txBody>
          <a:bodyPr/>
          <a:lstStyle/>
          <a:p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The use of telemedicine skyrocketed, 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/>
              <a:t>partly compensating for reduced in-person care</a:t>
            </a:r>
            <a:endParaRPr lang="en-GB" sz="27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586" y="5321395"/>
            <a:ext cx="806020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Note: All values are provisional; * Norway excludes teleconsultations by medical specialists, Spain covers consultations to generalist and </a:t>
            </a:r>
            <a:r>
              <a:rPr lang="en-US" sz="825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paediatricians</a:t>
            </a:r>
            <a:r>
              <a:rPr lang="en-US" sz="82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who work in primary health care </a:t>
            </a:r>
            <a:r>
              <a:rPr lang="en-US" sz="825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centres</a:t>
            </a:r>
            <a:r>
              <a:rPr lang="en-US" sz="82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the National Health System; values for the Czech Republic are estimates. Data for Portugal are from the “Portal da </a:t>
            </a:r>
            <a:r>
              <a:rPr lang="en-US" sz="825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transparência</a:t>
            </a:r>
            <a:r>
              <a:rPr lang="en-US" sz="82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”, a data website of the National Health Service. Source: OECD Health Statistics (2022); OECD ad-hoc data collection on teleconsultations (2022).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646494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Doctor teleconsultations per capita and as a share of total doctor consultations, in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868BE-4969-4BB3-76FE-2A7EDA845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48" y="2069291"/>
            <a:ext cx="7361258" cy="31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Positive impact on access and patient experience, </a:t>
            </a:r>
            <a:br>
              <a:rPr lang="en-US" sz="25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500" dirty="0"/>
              <a:t>More </a:t>
            </a:r>
            <a:r>
              <a:rPr lang="en-US" sz="2500" b="1" dirty="0"/>
              <a:t>analysis </a:t>
            </a:r>
            <a:r>
              <a:rPr lang="en-US" sz="2500" dirty="0"/>
              <a:t>needed on equity and efficiency</a:t>
            </a: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645591" y="1915511"/>
            <a:ext cx="685040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Telemedicine has been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crucial in maintaining access 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care during the pandemic, but inequalities in access remain a key concern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Patient experiences with telemedicine are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positive and satisfaction is very high</a:t>
            </a:r>
          </a:p>
        </p:txBody>
      </p:sp>
      <p:pic>
        <p:nvPicPr>
          <p:cNvPr id="8" name="Picture 6" descr="Image result for peopl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" y="2047163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docto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" y="3332022"/>
            <a:ext cx="756000" cy="75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1645591" y="3337224"/>
            <a:ext cx="717054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physicians expect to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 their use of telemedicine services or even stop 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using them altogether following a period of increased use in 2020.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Quick scale up of telemedicine may have led to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unnecessary and substandard care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217875" y="2989485"/>
            <a:ext cx="2700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17875" y="4565622"/>
            <a:ext cx="2700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3" y="4865814"/>
            <a:ext cx="747753" cy="75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5591" y="4865814"/>
            <a:ext cx="693593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key underlying uncertainty is </a:t>
            </a: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whether telemedicine services substitute for or complement in-person care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and whether remote care is good value for money.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Lack of data 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collection in OECD countries hinders better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5178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193" y="384848"/>
            <a:ext cx="7663950" cy="766800"/>
          </a:xfrm>
        </p:spPr>
        <p:txBody>
          <a:bodyPr/>
          <a:lstStyle/>
          <a:p>
            <a:r>
              <a:rPr lang="en-US" sz="2300" dirty="0"/>
              <a:t>Policy priorities for telemedicine use in the near future</a:t>
            </a:r>
            <a:endParaRPr lang="en-GB" sz="23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8481" y="2856309"/>
            <a:ext cx="7281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Learn more about which patients are using remote care services, why they are using these services and what happens after they use them</a:t>
            </a:r>
            <a:endParaRPr lang="en-GB" sz="18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772" y="3801361"/>
            <a:ext cx="703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Investigate whether telemedicine payment and prices, are creating economic signals and incentives that promote value for money </a:t>
            </a:r>
            <a:endParaRPr lang="en-GB" sz="1800" dirty="0">
              <a:solidFill>
                <a:schemeClr val="accent5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88481" y="4823444"/>
            <a:ext cx="691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Foster integration between remote and in-person care services so that these are fully coordinated and part of a seamless care pathway</a:t>
            </a:r>
            <a:endParaRPr lang="en-GB" sz="180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771" y="1889973"/>
            <a:ext cx="71087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Promoting high-quality person-centred telemedicine services: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1" y="4757068"/>
            <a:ext cx="756000" cy="7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5" y="3731791"/>
            <a:ext cx="756000" cy="756000"/>
          </a:xfrm>
          <a:prstGeom prst="rect">
            <a:avLst/>
          </a:prstGeom>
        </p:spPr>
      </p:pic>
      <p:pic>
        <p:nvPicPr>
          <p:cNvPr id="12" name="Picture 6" descr="Image result for peopl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1" y="280706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4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647933"/>
            <a:ext cx="7796677" cy="766800"/>
          </a:xfrm>
        </p:spPr>
        <p:txBody>
          <a:bodyPr anchor="t"/>
          <a:lstStyle/>
          <a:p>
            <a:r>
              <a:rPr lang="en-GB" sz="1950" dirty="0"/>
              <a:t>Read more @ </a:t>
            </a:r>
            <a:r>
              <a:rPr lang="en-GB" sz="1950" dirty="0">
                <a:solidFill>
                  <a:schemeClr val="accent5">
                    <a:lumMod val="75000"/>
                  </a:schemeClr>
                </a:solidFill>
              </a:rPr>
              <a:t>www.oecd.org/health </a:t>
            </a:r>
            <a:r>
              <a:rPr lang="en-GB" sz="1950" dirty="0"/>
              <a:t>&amp; </a:t>
            </a:r>
            <a:r>
              <a:rPr lang="en-GB" sz="1950" dirty="0">
                <a:solidFill>
                  <a:schemeClr val="accent5">
                    <a:lumMod val="75000"/>
                  </a:schemeClr>
                </a:solidFill>
              </a:rPr>
              <a:t>www.oecd.org/coronavirus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3648" y="5232252"/>
            <a:ext cx="7740352" cy="710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 Light" panose="020F030202020403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0" y="5251677"/>
            <a:ext cx="1815359" cy="710408"/>
          </a:xfrm>
          <a:prstGeom prst="homePlate">
            <a:avLst>
              <a:gd name="adj" fmla="val 341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97"/>
            <a:r>
              <a:rPr lang="en-GB" sz="1800" dirty="0">
                <a:latin typeface="Segoe UI Semibold" panose="020B0702040204020203" pitchFamily="34" charset="0"/>
              </a:rPr>
              <a:t>Email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449" y="5398375"/>
            <a:ext cx="371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luca.lorenzoni@oecd.org</a:t>
            </a:r>
            <a:endParaRPr lang="en-GB" sz="1800" u="sng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5901" y="4484226"/>
            <a:ext cx="6888099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0748" y="4582483"/>
            <a:ext cx="39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@OECD_social</a:t>
            </a:r>
          </a:p>
        </p:txBody>
      </p:sp>
      <p:sp>
        <p:nvSpPr>
          <p:cNvPr id="20" name="Pentagon 19"/>
          <p:cNvSpPr/>
          <p:nvPr/>
        </p:nvSpPr>
        <p:spPr>
          <a:xfrm>
            <a:off x="0" y="4491311"/>
            <a:ext cx="2630824" cy="540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97"/>
            <a:r>
              <a:rPr lang="en-GB" sz="1800" dirty="0">
                <a:latin typeface="Segoe UI Semibold" panose="020B0702040204020203" pitchFamily="34" charset="0"/>
              </a:rPr>
              <a:t>Follow us on Twitter</a:t>
            </a:r>
          </a:p>
        </p:txBody>
      </p:sp>
      <p:pic>
        <p:nvPicPr>
          <p:cNvPr id="2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7" y="5317585"/>
            <a:ext cx="1276144" cy="1540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576" y="1802250"/>
            <a:ext cx="8303741" cy="8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53" y="1633604"/>
            <a:ext cx="1621025" cy="229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F8DCC-2821-1E9E-426E-0626F5407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542" y="1633604"/>
            <a:ext cx="1717804" cy="229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4A9CE2-28D8-827C-35E1-73E857EE6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014" y="1633604"/>
            <a:ext cx="1622070" cy="229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96A34-A8F9-1FE7-8831-06F5A4969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447" y="1633604"/>
            <a:ext cx="1539696" cy="229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32131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MWF_2021">
  <a:themeElements>
    <a:clrScheme name="CMWF 2021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2021" id="{541B58AD-7456-8C40-80C2-8477F48CDF76}" vid="{3C3D5171-157A-5848-87A4-AF952AD89C63}"/>
    </a:ext>
  </a:extLst>
</a:theme>
</file>

<file path=ppt/theme/theme2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3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AE462E359B7449A081B298FBF4E5D" ma:contentTypeVersion="10" ma:contentTypeDescription="Create a new document." ma:contentTypeScope="" ma:versionID="340c47b665053b6d6803620fb14c7e0a">
  <xsd:schema xmlns:xsd="http://www.w3.org/2001/XMLSchema" xmlns:xs="http://www.w3.org/2001/XMLSchema" xmlns:p="http://schemas.microsoft.com/office/2006/metadata/properties" xmlns:ns2="57ed3b9a-7b9a-4e53-8427-3ed229a19a82" xmlns:ns3="5be3a347-97f0-46f9-967d-edb4e260ee75" targetNamespace="http://schemas.microsoft.com/office/2006/metadata/properties" ma:root="true" ma:fieldsID="0bd2e232835b67babc8641d1040ace34" ns2:_="" ns3:_="">
    <xsd:import namespace="57ed3b9a-7b9a-4e53-8427-3ed229a19a82"/>
    <xsd:import namespace="5be3a347-97f0-46f9-967d-edb4e260e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3b9a-7b9a-4e53-8427-3ed229a19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3a347-97f0-46f9-967d-edb4e260e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e3a347-97f0-46f9-967d-edb4e260ee75">
      <UserInfo>
        <DisplayName>Eric Schneider</DisplayName>
        <AccountId>18</AccountId>
        <AccountType/>
      </UserInfo>
      <UserInfo>
        <DisplayName>Arnav Shah</DisplayName>
        <AccountId>57</AccountId>
        <AccountType/>
      </UserInfo>
      <UserInfo>
        <DisplayName>Aimee Cicchiello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8D644-1338-401E-8EF0-510AA3CD8FE2}">
  <ds:schemaRefs>
    <ds:schemaRef ds:uri="57ed3b9a-7b9a-4e53-8427-3ed229a19a82"/>
    <ds:schemaRef ds:uri="5be3a347-97f0-46f9-967d-edb4e260ee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C63E5E-AEFA-4345-A4E4-D8690CC9E0A0}">
  <ds:schemaRefs>
    <ds:schemaRef ds:uri="57ed3b9a-7b9a-4e53-8427-3ed229a19a82"/>
    <ds:schemaRef ds:uri="5be3a347-97f0-46f9-967d-edb4e260ee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AAEEE3-A9AD-48C1-97AC-913F6586C1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694</Words>
  <Application>Microsoft Office PowerPoint</Application>
  <PresentationFormat>On-screen Show (4:3)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Helvetica 65 Medium</vt:lpstr>
      <vt:lpstr>Segoe UI Semibold</vt:lpstr>
      <vt:lpstr>Segoe UI Semilight</vt:lpstr>
      <vt:lpstr>Suisse Int'l</vt:lpstr>
      <vt:lpstr>Suisse Int'l Bold</vt:lpstr>
      <vt:lpstr>Suisse Int'l Italic</vt:lpstr>
      <vt:lpstr>System Font Regular</vt:lpstr>
      <vt:lpstr>Trebuchet MS</vt:lpstr>
      <vt:lpstr>CMWF_2021</vt:lpstr>
      <vt:lpstr>1_Office Theme</vt:lpstr>
      <vt:lpstr>OECD_English_white</vt:lpstr>
      <vt:lpstr>A New Era in Telemedicine: Opportunities, Challenges, and What Comes Next</vt:lpstr>
      <vt:lpstr>Panelists</vt:lpstr>
      <vt:lpstr>The COVID-19 Pandemic and the Future of Telemedicine</vt:lpstr>
      <vt:lpstr>In early 2020, the use of telemedicine was very limited Then the COVID-19 pandemic changed everything</vt:lpstr>
      <vt:lpstr>The use of telemedicine skyrocketed,  partly compensating for reduced in-person care</vt:lpstr>
      <vt:lpstr>Positive impact on access and patient experience,  More analysis needed on equity and efficiency</vt:lpstr>
      <vt:lpstr>Policy priorities for telemedicine use in the near future</vt:lpstr>
      <vt:lpstr>Read more @ www.oecd.org/health &amp; www.oecd.org/coronavirus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Gabrielle O'Brien</cp:lastModifiedBy>
  <cp:revision>32</cp:revision>
  <cp:lastPrinted>2022-09-19T22:49:51Z</cp:lastPrinted>
  <dcterms:created xsi:type="dcterms:W3CDTF">2014-10-08T23:03:32Z</dcterms:created>
  <dcterms:modified xsi:type="dcterms:W3CDTF">2023-01-31T21:13:33Z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0x010100FDAAE462E359B7449A081B298FBF4E5D</vt:lpwstr>
  </property>
  <property fmtid="{D5CDD505-2E9C-101B-9397-08002B2CF9AE}" pid="3" name="MediaServiceImageTags">
    <vt:lpwstr/>
  </property>
</Properties>
</file>