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omments/modernComment_104_AACA4156.xml" ContentType="application/vnd.ms-powerpoint.comment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810" r:id="rId5"/>
    <p:sldMasterId id="2147483814" r:id="rId6"/>
  </p:sldMasterIdLst>
  <p:notesMasterIdLst>
    <p:notesMasterId r:id="rId20"/>
  </p:notesMasterIdLst>
  <p:handoutMasterIdLst>
    <p:handoutMasterId r:id="rId21"/>
  </p:handoutMasterIdLst>
  <p:sldIdLst>
    <p:sldId id="493" r:id="rId7"/>
    <p:sldId id="526" r:id="rId8"/>
    <p:sldId id="516" r:id="rId9"/>
    <p:sldId id="429" r:id="rId10"/>
    <p:sldId id="523" r:id="rId11"/>
    <p:sldId id="517" r:id="rId12"/>
    <p:sldId id="488" r:id="rId13"/>
    <p:sldId id="518" r:id="rId14"/>
    <p:sldId id="266" r:id="rId15"/>
    <p:sldId id="265" r:id="rId16"/>
    <p:sldId id="258" r:id="rId17"/>
    <p:sldId id="260" r:id="rId18"/>
    <p:sldId id="268" r:id="rId19"/>
  </p:sldIdLst>
  <p:sldSz cx="9144000" cy="6858000" type="screen4x3"/>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E75022-1EB6-40D3-BDF4-F14F434F5573}">
          <p14:sldIdLst>
            <p14:sldId id="493"/>
            <p14:sldId id="526"/>
            <p14:sldId id="516"/>
            <p14:sldId id="429"/>
            <p14:sldId id="523"/>
            <p14:sldId id="517"/>
            <p14:sldId id="488"/>
            <p14:sldId id="518"/>
            <p14:sldId id="266"/>
            <p14:sldId id="265"/>
            <p14:sldId id="258"/>
            <p14:sldId id="260"/>
            <p14:sldId id="268"/>
          </p14:sldIdLst>
        </p14:section>
      </p14:sectionLst>
    </p:ext>
    <p:ext uri="{EFAFB233-063F-42B5-8137-9DF3F51BA10A}">
      <p15:sldGuideLst xmlns:p15="http://schemas.microsoft.com/office/powerpoint/2012/main">
        <p15:guide id="1" orient="horz" pos="1570" userDrawn="1">
          <p15:clr>
            <a:srgbClr val="A4A3A4"/>
          </p15:clr>
        </p15:guide>
        <p15:guide id="2" pos="2988" userDrawn="1">
          <p15:clr>
            <a:srgbClr val="A4A3A4"/>
          </p15:clr>
        </p15:guide>
        <p15:guide id="3" orient="horz" pos="1094" userDrawn="1">
          <p15:clr>
            <a:srgbClr val="A4A3A4"/>
          </p15:clr>
        </p15:guide>
        <p15:guide id="4" pos="249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232D-A6DF-A245-F613-C0680BF9C2CF}" name="Chris Hollander" initials="CH" userId="S::CAH@CMWF.org::45bf6f1b-2827-4b00-a19f-e2c1d925869e" providerId="AD"/>
  <p188:author id="{9CE0CAF8-EE4E-1962-E99A-B0922BC814E6}" name="Gretchen Jacobson" initials="GJ" userId="S::gj@cmwf.org::efdee43f-1bd1-4dd3-a09c-b4ee2bb08f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Don Moulds" initials="DM" lastIdx="4" clrIdx="1"/>
  <p:cmAuthor id="3" name="Shanoor Seervai" initials="SS" lastIdx="2" clrIdx="2"/>
  <p:cmAuthor id="4" name="Jen Wilson" initials="JW" lastIdx="1" clrIdx="3"/>
  <p:cmAuthor id="5" name="Jen Wilson" initials="JW [2]" lastIdx="1" clrIdx="4"/>
  <p:cmAuthor id="6" name="Willow Burns" initials="WB" lastIdx="81" clrIdx="5">
    <p:extLst>
      <p:ext uri="{19B8F6BF-5375-455C-9EA6-DF929625EA0E}">
        <p15:presenceInfo xmlns:p15="http://schemas.microsoft.com/office/powerpoint/2012/main" userId="S-1-5-21-2083667071-1112689225-1550850067-51084" providerId="AD"/>
      </p:ext>
    </p:extLst>
  </p:cmAuthor>
  <p:cmAuthor id="7" name="Aimee Cicchiello" initials="AC" lastIdx="20" clrIdx="6">
    <p:extLst>
      <p:ext uri="{19B8F6BF-5375-455C-9EA6-DF929625EA0E}">
        <p15:presenceInfo xmlns:p15="http://schemas.microsoft.com/office/powerpoint/2012/main" userId="S::avc@cmwf.org::2ea338a1-4ef5-41f4-a49f-69666b141279" providerId="AD"/>
      </p:ext>
    </p:extLst>
  </p:cmAuthor>
  <p:cmAuthor id="8" name="JPS" initials="JPS" lastIdx="51" clrIdx="7">
    <p:extLst>
      <p:ext uri="{19B8F6BF-5375-455C-9EA6-DF929625EA0E}">
        <p15:presenceInfo xmlns:p15="http://schemas.microsoft.com/office/powerpoint/2012/main" userId="JPS" providerId="None"/>
      </p:ext>
    </p:extLst>
  </p:cmAuthor>
  <p:cmAuthor id="9" name="Chris Hollander" initials="CH" lastIdx="25" clrIdx="8">
    <p:extLst>
      <p:ext uri="{19B8F6BF-5375-455C-9EA6-DF929625EA0E}">
        <p15:presenceInfo xmlns:p15="http://schemas.microsoft.com/office/powerpoint/2012/main" userId="S::CAH@CMWF.org::45bf6f1b-2827-4b00-a19f-e2c1d925869e" providerId="AD"/>
      </p:ext>
    </p:extLst>
  </p:cmAuthor>
  <p:cmAuthor id="10" name="Gretchen Jacobson" initials="GJ" lastIdx="2" clrIdx="9">
    <p:extLst>
      <p:ext uri="{19B8F6BF-5375-455C-9EA6-DF929625EA0E}">
        <p15:presenceInfo xmlns:p15="http://schemas.microsoft.com/office/powerpoint/2012/main" userId="Gretchen Jacobson" providerId="None"/>
      </p:ext>
    </p:extLst>
  </p:cmAuthor>
  <p:cmAuthor id="11" name="Eric Schneider" initials="ES" lastIdx="2" clrIdx="10">
    <p:extLst>
      <p:ext uri="{19B8F6BF-5375-455C-9EA6-DF929625EA0E}">
        <p15:presenceInfo xmlns:p15="http://schemas.microsoft.com/office/powerpoint/2012/main" userId="S::es@cmwf.org::80a201c7-57ed-49ad-9c81-ba1f2403851f" providerId="AD"/>
      </p:ext>
    </p:extLst>
  </p:cmAuthor>
  <p:cmAuthor id="12" name="David Blumenthal" initials="DB" lastIdx="9" clrIdx="11">
    <p:extLst>
      <p:ext uri="{19B8F6BF-5375-455C-9EA6-DF929625EA0E}">
        <p15:presenceInfo xmlns:p15="http://schemas.microsoft.com/office/powerpoint/2012/main" userId="S::db@cmwf.org::6a0aad8f-9010-439d-b49c-01ac81fd7255" providerId="AD"/>
      </p:ext>
    </p:extLst>
  </p:cmAuthor>
  <p:cmAuthor id="13" name="Gretchen Jacobson" initials="GJ [2]" lastIdx="20" clrIdx="12">
    <p:extLst>
      <p:ext uri="{19B8F6BF-5375-455C-9EA6-DF929625EA0E}">
        <p15:presenceInfo xmlns:p15="http://schemas.microsoft.com/office/powerpoint/2012/main" userId="S::gj@cmwf.org::efdee43f-1bd1-4dd3-a09c-b4ee2bb08f79" providerId="AD"/>
      </p:ext>
    </p:extLst>
  </p:cmAuthor>
  <p:cmAuthor id="14" name="Janet Sutton" initials="JS" lastIdx="14" clrIdx="13">
    <p:extLst>
      <p:ext uri="{19B8F6BF-5375-455C-9EA6-DF929625EA0E}">
        <p15:presenceInfo xmlns:p15="http://schemas.microsoft.com/office/powerpoint/2012/main" userId="a984f1dc44867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693"/>
    <a:srgbClr val="81B5A5"/>
    <a:srgbClr val="7EB4A3"/>
    <a:srgbClr val="495149"/>
    <a:srgbClr val="65A591"/>
    <a:srgbClr val="6A6A6A"/>
    <a:srgbClr val="FFFF66"/>
    <a:srgbClr val="DDDDDD"/>
    <a:srgbClr val="000000"/>
    <a:srgbClr val="A3C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5" autoAdjust="0"/>
    <p:restoredTop sz="89663"/>
  </p:normalViewPr>
  <p:slideViewPr>
    <p:cSldViewPr snapToGrid="0">
      <p:cViewPr>
        <p:scale>
          <a:sx n="125" d="100"/>
          <a:sy n="125" d="100"/>
        </p:scale>
        <p:origin x="712" y="496"/>
      </p:cViewPr>
      <p:guideLst>
        <p:guide orient="horz" pos="1570"/>
        <p:guide pos="2988"/>
        <p:guide orient="horz" pos="1094"/>
        <p:guide pos="249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2491576640981E-2"/>
          <c:y val="7.5971998456965215E-2"/>
          <c:w val="0.85433789858403031"/>
          <c:h val="0.85996278563162321"/>
        </c:manualLayout>
      </c:layout>
      <c:barChart>
        <c:barDir val="col"/>
        <c:grouping val="clustered"/>
        <c:varyColors val="0"/>
        <c:ser>
          <c:idx val="0"/>
          <c:order val="0"/>
          <c:tx>
            <c:strRef>
              <c:f>Sheet1!$B$3</c:f>
              <c:strCache>
                <c:ptCount val="1"/>
                <c:pt idx="0">
                  <c:v>ENROLLED</c:v>
                </c:pt>
              </c:strCache>
            </c:strRef>
          </c:tx>
          <c:spPr>
            <a:solidFill>
              <a:schemeClr val="bg2"/>
            </a:solidFill>
            <a:ln w="0">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Sheet1!$C$1:$N$1</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Sheet1!$C$3:$N$3</c:f>
              <c:numCache>
                <c:formatCode>_(* #,##0_);_(* \(#,##0\);_(* "-"??_);_(@_)</c:formatCode>
                <c:ptCount val="12"/>
                <c:pt idx="0">
                  <c:v>17736958</c:v>
                </c:pt>
                <c:pt idx="1">
                  <c:v>18586465</c:v>
                </c:pt>
                <c:pt idx="2">
                  <c:v>19746343</c:v>
                </c:pt>
                <c:pt idx="3">
                  <c:v>22464678</c:v>
                </c:pt>
                <c:pt idx="4">
                  <c:v>23325590</c:v>
                </c:pt>
                <c:pt idx="5">
                  <c:v>23950841</c:v>
                </c:pt>
                <c:pt idx="6">
                  <c:v>24676343</c:v>
                </c:pt>
                <c:pt idx="7">
                  <c:v>25113722</c:v>
                </c:pt>
                <c:pt idx="8">
                  <c:v>25514129</c:v>
                </c:pt>
                <c:pt idx="9">
                  <c:v>25552571</c:v>
                </c:pt>
                <c:pt idx="10">
                  <c:v>25189389</c:v>
                </c:pt>
                <c:pt idx="11">
                  <c:v>24261242</c:v>
                </c:pt>
              </c:numCache>
            </c:numRef>
          </c:val>
          <c:extLst>
            <c:ext xmlns:c16="http://schemas.microsoft.com/office/drawing/2014/chart" uri="{C3380CC4-5D6E-409C-BE32-E72D297353CC}">
              <c16:uniqueId val="{00000000-D3D0-4ADD-A181-85810B047789}"/>
            </c:ext>
          </c:extLst>
        </c:ser>
        <c:dLbls>
          <c:showLegendKey val="0"/>
          <c:showVal val="1"/>
          <c:showCatName val="0"/>
          <c:showSerName val="0"/>
          <c:showPercent val="0"/>
          <c:showBubbleSize val="0"/>
        </c:dLbls>
        <c:gapWidth val="55"/>
        <c:axId val="571927152"/>
        <c:axId val="571929120"/>
      </c:barChart>
      <c:lineChart>
        <c:grouping val="standard"/>
        <c:varyColors val="0"/>
        <c:ser>
          <c:idx val="1"/>
          <c:order val="1"/>
          <c:tx>
            <c:strRef>
              <c:f>Sheet1!$B$8</c:f>
              <c:strCache>
                <c:ptCount val="1"/>
                <c:pt idx="0">
                  <c:v>PENETRATION</c:v>
                </c:pt>
              </c:strCache>
            </c:strRef>
          </c:tx>
          <c:spPr>
            <a:ln w="28575" cap="rnd">
              <a:solidFill>
                <a:schemeClr val="accent1"/>
              </a:solidFill>
              <a:round/>
            </a:ln>
            <a:effectLst/>
          </c:spPr>
          <c:marker>
            <c:symbol val="circle"/>
            <c:size val="27"/>
            <c:spPr>
              <a:solidFill>
                <a:schemeClr val="accent1"/>
              </a:solidFill>
              <a:ln w="15875">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Sheet1!$C$7:$N$7</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Sheet1!$C$8:$N$8</c:f>
              <c:numCache>
                <c:formatCode>0%</c:formatCode>
                <c:ptCount val="12"/>
                <c:pt idx="0">
                  <c:v>0.38128595850000002</c:v>
                </c:pt>
                <c:pt idx="1">
                  <c:v>0.38976966419999998</c:v>
                </c:pt>
                <c:pt idx="2">
                  <c:v>0.39932494509999999</c:v>
                </c:pt>
                <c:pt idx="3">
                  <c:v>0.43844855259999999</c:v>
                </c:pt>
                <c:pt idx="4">
                  <c:v>0.44196557139999998</c:v>
                </c:pt>
                <c:pt idx="5">
                  <c:v>0.44122576279999998</c:v>
                </c:pt>
                <c:pt idx="6">
                  <c:v>0.43945391859999999</c:v>
                </c:pt>
                <c:pt idx="7">
                  <c:v>0.43996437919999998</c:v>
                </c:pt>
                <c:pt idx="8">
                  <c:v>0.43583078390000002</c:v>
                </c:pt>
                <c:pt idx="9">
                  <c:v>0.42560269099999998</c:v>
                </c:pt>
                <c:pt idx="10">
                  <c:v>0.40898353230000001</c:v>
                </c:pt>
                <c:pt idx="11">
                  <c:v>0.38680077559999998</c:v>
                </c:pt>
              </c:numCache>
            </c:numRef>
          </c:val>
          <c:smooth val="0"/>
          <c:extLst>
            <c:ext xmlns:c16="http://schemas.microsoft.com/office/drawing/2014/chart" uri="{C3380CC4-5D6E-409C-BE32-E72D297353CC}">
              <c16:uniqueId val="{00000001-D3D0-4ADD-A181-85810B047789}"/>
            </c:ext>
          </c:extLst>
        </c:ser>
        <c:dLbls>
          <c:showLegendKey val="0"/>
          <c:showVal val="1"/>
          <c:showCatName val="0"/>
          <c:showSerName val="0"/>
          <c:showPercent val="0"/>
          <c:showBubbleSize val="0"/>
        </c:dLbls>
        <c:marker val="1"/>
        <c:smooth val="0"/>
        <c:axId val="571929448"/>
        <c:axId val="571928792"/>
      </c:lineChart>
      <c:catAx>
        <c:axId val="5719271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1929120"/>
        <c:crosses val="autoZero"/>
        <c:auto val="1"/>
        <c:lblAlgn val="ctr"/>
        <c:lblOffset val="100"/>
        <c:noMultiLvlLbl val="0"/>
      </c:catAx>
      <c:valAx>
        <c:axId val="571929120"/>
        <c:scaling>
          <c:orientation val="minMax"/>
        </c:scaling>
        <c:delete val="0"/>
        <c:axPos val="l"/>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71927152"/>
        <c:crosses val="autoZero"/>
        <c:crossBetween val="between"/>
        <c:dispUnits>
          <c:builtInUnit val="millions"/>
        </c:dispUnits>
      </c:valAx>
      <c:valAx>
        <c:axId val="571928792"/>
        <c:scaling>
          <c:orientation val="minMax"/>
          <c:max val="1"/>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1929448"/>
        <c:crosses val="max"/>
        <c:crossBetween val="between"/>
        <c:majorUnit val="0.2"/>
      </c:valAx>
      <c:catAx>
        <c:axId val="571929448"/>
        <c:scaling>
          <c:orientation val="minMax"/>
        </c:scaling>
        <c:delete val="1"/>
        <c:axPos val="t"/>
        <c:numFmt formatCode="General" sourceLinked="1"/>
        <c:majorTickMark val="out"/>
        <c:minorTickMark val="none"/>
        <c:tickLblPos val="nextTo"/>
        <c:crossAx val="57192879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baseline="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75402024374508E-2"/>
          <c:y val="4.0011118992906117E-2"/>
          <c:w val="0.91615953903157721"/>
          <c:h val="0.86721754751792213"/>
        </c:manualLayout>
      </c:layout>
      <c:barChart>
        <c:barDir val="col"/>
        <c:grouping val="clustered"/>
        <c:varyColors val="0"/>
        <c:ser>
          <c:idx val="0"/>
          <c:order val="0"/>
          <c:tx>
            <c:strRef>
              <c:f>Sheet1!$A$2</c:f>
              <c:strCache>
                <c:ptCount val="1"/>
                <c:pt idx="0">
                  <c:v>Part D</c:v>
                </c:pt>
              </c:strCache>
            </c:strRef>
          </c:tx>
          <c:spPr>
            <a:solidFill>
              <a:schemeClr val="accent1">
                <a:alpha val="99000"/>
              </a:schemeClr>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2019</c:v>
                </c:pt>
                <c:pt idx="1">
                  <c:v>2020</c:v>
                </c:pt>
                <c:pt idx="2">
                  <c:v>2021</c:v>
                </c:pt>
              </c:strCache>
            </c:strRef>
          </c:cat>
          <c:val>
            <c:numRef>
              <c:f>Sheet1!$B$2:$D$2</c:f>
              <c:numCache>
                <c:formatCode>"$"#,##0</c:formatCode>
                <c:ptCount val="3"/>
                <c:pt idx="0">
                  <c:v>78115632640.899994</c:v>
                </c:pt>
                <c:pt idx="1">
                  <c:v>82868850905.100006</c:v>
                </c:pt>
                <c:pt idx="2">
                  <c:v>90808874596.800003</c:v>
                </c:pt>
              </c:numCache>
            </c:numRef>
          </c:val>
          <c:extLst>
            <c:ext xmlns:c16="http://schemas.microsoft.com/office/drawing/2014/chart" uri="{C3380CC4-5D6E-409C-BE32-E72D297353CC}">
              <c16:uniqueId val="{00000000-77CF-4386-9C35-FE46369D60AC}"/>
            </c:ext>
          </c:extLst>
        </c:ser>
        <c:dLbls>
          <c:dLblPos val="outEnd"/>
          <c:showLegendKey val="0"/>
          <c:showVal val="1"/>
          <c:showCatName val="0"/>
          <c:showSerName val="0"/>
          <c:showPercent val="0"/>
          <c:showBubbleSize val="0"/>
        </c:dLbls>
        <c:gapWidth val="150"/>
        <c:axId val="1038367840"/>
        <c:axId val="1038368168"/>
      </c:barChart>
      <c:catAx>
        <c:axId val="103836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8368168"/>
        <c:crosses val="autoZero"/>
        <c:auto val="1"/>
        <c:lblAlgn val="ctr"/>
        <c:lblOffset val="100"/>
        <c:noMultiLvlLbl val="0"/>
      </c:catAx>
      <c:valAx>
        <c:axId val="10383681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8367840"/>
        <c:crosses val="autoZero"/>
        <c:crossBetween val="between"/>
        <c:dispUnits>
          <c:builtInUnit val="b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57125932468425"/>
          <c:y val="0.17823429214205366"/>
          <c:w val="0.57544661952627918"/>
          <c:h val="0.66412180620279604"/>
        </c:manualLayout>
      </c:layout>
      <c:doughnutChart>
        <c:varyColors val="1"/>
        <c:ser>
          <c:idx val="0"/>
          <c:order val="0"/>
          <c:tx>
            <c:strRef>
              <c:f>Sheet1!$B$1</c:f>
              <c:strCache>
                <c:ptCount val="1"/>
                <c:pt idx="0">
                  <c:v>2021</c:v>
                </c:pt>
              </c:strCache>
            </c:strRef>
          </c:tx>
          <c:spPr>
            <a:ln>
              <a:noFill/>
            </a:ln>
          </c:spPr>
          <c:dPt>
            <c:idx val="0"/>
            <c:bubble3D val="0"/>
            <c:spPr>
              <a:solidFill>
                <a:schemeClr val="tx2"/>
              </a:solidFill>
              <a:ln>
                <a:noFill/>
              </a:ln>
              <a:effectLst/>
            </c:spPr>
            <c:extLst>
              <c:ext xmlns:c16="http://schemas.microsoft.com/office/drawing/2014/chart" uri="{C3380CC4-5D6E-409C-BE32-E72D297353CC}">
                <c16:uniqueId val="{00000001-D32D-4746-8985-7DF690B9B9DA}"/>
              </c:ext>
            </c:extLst>
          </c:dPt>
          <c:dPt>
            <c:idx val="1"/>
            <c:bubble3D val="0"/>
            <c:spPr>
              <a:solidFill>
                <a:schemeClr val="accent1"/>
              </a:solidFill>
              <a:ln>
                <a:noFill/>
              </a:ln>
              <a:effectLst/>
            </c:spPr>
            <c:extLst>
              <c:ext xmlns:c16="http://schemas.microsoft.com/office/drawing/2014/chart" uri="{C3380CC4-5D6E-409C-BE32-E72D297353CC}">
                <c16:uniqueId val="{00000003-D32D-4746-8985-7DF690B9B9DA}"/>
              </c:ext>
            </c:extLst>
          </c:dPt>
          <c:dPt>
            <c:idx val="2"/>
            <c:bubble3D val="0"/>
            <c:spPr>
              <a:solidFill>
                <a:schemeClr val="bg2"/>
              </a:solidFill>
              <a:ln>
                <a:noFill/>
              </a:ln>
              <a:effectLst/>
            </c:spPr>
            <c:extLst>
              <c:ext xmlns:c16="http://schemas.microsoft.com/office/drawing/2014/chart" uri="{C3380CC4-5D6E-409C-BE32-E72D297353CC}">
                <c16:uniqueId val="{00000005-D32D-4746-8985-7DF690B9B9DA}"/>
              </c:ext>
            </c:extLst>
          </c:dPt>
          <c:dPt>
            <c:idx val="3"/>
            <c:bubble3D val="0"/>
            <c:spPr>
              <a:solidFill>
                <a:schemeClr val="accent2"/>
              </a:solidFill>
              <a:ln>
                <a:noFill/>
              </a:ln>
              <a:effectLst/>
            </c:spPr>
            <c:extLst>
              <c:ext xmlns:c16="http://schemas.microsoft.com/office/drawing/2014/chart" uri="{C3380CC4-5D6E-409C-BE32-E72D297353CC}">
                <c16:uniqueId val="{00000007-D32D-4746-8985-7DF690B9B9DA}"/>
              </c:ext>
            </c:extLst>
          </c:dPt>
          <c:dPt>
            <c:idx val="4"/>
            <c:bubble3D val="0"/>
            <c:spPr>
              <a:solidFill>
                <a:schemeClr val="accent4"/>
              </a:solidFill>
              <a:ln>
                <a:noFill/>
              </a:ln>
              <a:effectLst/>
            </c:spPr>
            <c:extLst>
              <c:ext xmlns:c16="http://schemas.microsoft.com/office/drawing/2014/chart" uri="{C3380CC4-5D6E-409C-BE32-E72D297353CC}">
                <c16:uniqueId val="{00000009-D32D-4746-8985-7DF690B9B9DA}"/>
              </c:ext>
            </c:extLst>
          </c:dPt>
          <c:dPt>
            <c:idx val="5"/>
            <c:bubble3D val="0"/>
            <c:spPr>
              <a:solidFill>
                <a:schemeClr val="tx1">
                  <a:lumMod val="50000"/>
                  <a:lumOff val="50000"/>
                </a:schemeClr>
              </a:solidFill>
              <a:ln>
                <a:noFill/>
              </a:ln>
              <a:effectLst/>
            </c:spPr>
            <c:extLst>
              <c:ext xmlns:c16="http://schemas.microsoft.com/office/drawing/2014/chart" uri="{C3380CC4-5D6E-409C-BE32-E72D297353CC}">
                <c16:uniqueId val="{00000001-5A1A-44A9-8D08-66C9F1A4E838}"/>
              </c:ext>
            </c:extLst>
          </c:dPt>
          <c:dLbls>
            <c:dLbl>
              <c:idx val="4"/>
              <c:layout>
                <c:manualLayout>
                  <c:x val="4.3816859857174553E-2"/>
                  <c:y val="0.1224489795918367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2D-4746-8985-7DF690B9B9D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Aflibercept, 1 mg</c:v>
                </c:pt>
                <c:pt idx="1">
                  <c:v>Pembrolizumab, 1 mg</c:v>
                </c:pt>
                <c:pt idx="2">
                  <c:v>Denosumab, 1 mg</c:v>
                </c:pt>
                <c:pt idx="3">
                  <c:v>Ranibizumab, 0.1 mg</c:v>
                </c:pt>
                <c:pt idx="4">
                  <c:v>Abatacept, 10 mg*</c:v>
                </c:pt>
                <c:pt idx="5">
                  <c:v>All other drugs</c:v>
                </c:pt>
              </c:strCache>
            </c:strRef>
          </c:cat>
          <c:val>
            <c:numRef>
              <c:f>Sheet1!$B$2:$B$7</c:f>
              <c:numCache>
                <c:formatCode>0.00%</c:formatCode>
                <c:ptCount val="6"/>
                <c:pt idx="0">
                  <c:v>0.16609819798477105</c:v>
                </c:pt>
                <c:pt idx="1">
                  <c:v>8.271605779763469E-2</c:v>
                </c:pt>
                <c:pt idx="2">
                  <c:v>5.6885082538891976E-2</c:v>
                </c:pt>
                <c:pt idx="3">
                  <c:v>5.2147720852815896E-2</c:v>
                </c:pt>
                <c:pt idx="4">
                  <c:v>3.9611696740982014E-2</c:v>
                </c:pt>
                <c:pt idx="5" formatCode="0%">
                  <c:v>0.60254124408490439</c:v>
                </c:pt>
              </c:numCache>
            </c:numRef>
          </c:val>
          <c:extLst>
            <c:ext xmlns:c16="http://schemas.microsoft.com/office/drawing/2014/chart" uri="{C3380CC4-5D6E-409C-BE32-E72D297353CC}">
              <c16:uniqueId val="{00000000-4373-402D-9B33-DB2821C127BD}"/>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l"/>
      <c:layout>
        <c:manualLayout>
          <c:xMode val="edge"/>
          <c:yMode val="edge"/>
          <c:x val="5.3795744960928409E-4"/>
          <c:y val="0.3001995821950828"/>
          <c:w val="0.41698468605749522"/>
          <c:h val="0.434724730837216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40860243590956"/>
          <c:y val="0.17007102683593123"/>
          <c:w val="0.57544661952627918"/>
          <c:h val="0.66412180620279604"/>
        </c:manualLayout>
      </c:layout>
      <c:doughnutChart>
        <c:varyColors val="1"/>
        <c:ser>
          <c:idx val="0"/>
          <c:order val="0"/>
          <c:tx>
            <c:strRef>
              <c:f>Sheet1!$B$1</c:f>
              <c:strCache>
                <c:ptCount val="1"/>
                <c:pt idx="0">
                  <c:v>2021</c:v>
                </c:pt>
              </c:strCache>
            </c:strRef>
          </c:tx>
          <c:spPr>
            <a:ln>
              <a:noFill/>
            </a:ln>
          </c:spPr>
          <c:dPt>
            <c:idx val="0"/>
            <c:bubble3D val="0"/>
            <c:spPr>
              <a:solidFill>
                <a:schemeClr val="tx2"/>
              </a:solidFill>
              <a:ln>
                <a:noFill/>
              </a:ln>
              <a:effectLst/>
            </c:spPr>
            <c:extLst>
              <c:ext xmlns:c16="http://schemas.microsoft.com/office/drawing/2014/chart" uri="{C3380CC4-5D6E-409C-BE32-E72D297353CC}">
                <c16:uniqueId val="{00000001-D32D-4746-8985-7DF690B9B9DA}"/>
              </c:ext>
            </c:extLst>
          </c:dPt>
          <c:dPt>
            <c:idx val="1"/>
            <c:bubble3D val="0"/>
            <c:spPr>
              <a:solidFill>
                <a:schemeClr val="accent1"/>
              </a:solidFill>
              <a:ln>
                <a:noFill/>
              </a:ln>
              <a:effectLst/>
            </c:spPr>
            <c:extLst>
              <c:ext xmlns:c16="http://schemas.microsoft.com/office/drawing/2014/chart" uri="{C3380CC4-5D6E-409C-BE32-E72D297353CC}">
                <c16:uniqueId val="{00000003-D32D-4746-8985-7DF690B9B9DA}"/>
              </c:ext>
            </c:extLst>
          </c:dPt>
          <c:dPt>
            <c:idx val="2"/>
            <c:bubble3D val="0"/>
            <c:spPr>
              <a:solidFill>
                <a:schemeClr val="bg2"/>
              </a:solidFill>
              <a:ln>
                <a:noFill/>
              </a:ln>
              <a:effectLst/>
            </c:spPr>
            <c:extLst>
              <c:ext xmlns:c16="http://schemas.microsoft.com/office/drawing/2014/chart" uri="{C3380CC4-5D6E-409C-BE32-E72D297353CC}">
                <c16:uniqueId val="{00000005-D32D-4746-8985-7DF690B9B9DA}"/>
              </c:ext>
            </c:extLst>
          </c:dPt>
          <c:dPt>
            <c:idx val="3"/>
            <c:bubble3D val="0"/>
            <c:spPr>
              <a:solidFill>
                <a:schemeClr val="accent2"/>
              </a:solidFill>
              <a:ln>
                <a:noFill/>
              </a:ln>
              <a:effectLst/>
            </c:spPr>
            <c:extLst>
              <c:ext xmlns:c16="http://schemas.microsoft.com/office/drawing/2014/chart" uri="{C3380CC4-5D6E-409C-BE32-E72D297353CC}">
                <c16:uniqueId val="{00000007-D32D-4746-8985-7DF690B9B9DA}"/>
              </c:ext>
            </c:extLst>
          </c:dPt>
          <c:dPt>
            <c:idx val="4"/>
            <c:bubble3D val="0"/>
            <c:spPr>
              <a:solidFill>
                <a:schemeClr val="accent4"/>
              </a:solidFill>
              <a:ln>
                <a:noFill/>
              </a:ln>
              <a:effectLst/>
            </c:spPr>
            <c:extLst>
              <c:ext xmlns:c16="http://schemas.microsoft.com/office/drawing/2014/chart" uri="{C3380CC4-5D6E-409C-BE32-E72D297353CC}">
                <c16:uniqueId val="{00000009-D32D-4746-8985-7DF690B9B9DA}"/>
              </c:ext>
            </c:extLst>
          </c:dPt>
          <c:dPt>
            <c:idx val="5"/>
            <c:bubble3D val="0"/>
            <c:spPr>
              <a:solidFill>
                <a:schemeClr val="tx1">
                  <a:lumMod val="50000"/>
                  <a:lumOff val="50000"/>
                </a:schemeClr>
              </a:solidFill>
              <a:ln>
                <a:noFill/>
              </a:ln>
              <a:effectLst/>
            </c:spPr>
            <c:extLst>
              <c:ext xmlns:c16="http://schemas.microsoft.com/office/drawing/2014/chart" uri="{C3380CC4-5D6E-409C-BE32-E72D297353CC}">
                <c16:uniqueId val="{00000001-5A1A-44A9-8D08-66C9F1A4E838}"/>
              </c:ext>
            </c:extLst>
          </c:dPt>
          <c:dLbls>
            <c:dLbl>
              <c:idx val="0"/>
              <c:layout>
                <c:manualLayout>
                  <c:x val="-1.0111583043963483E-2"/>
                  <c:y val="-0.1183673469387755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D-4746-8985-7DF690B9B9DA}"/>
                </c:ext>
              </c:extLst>
            </c:dLbl>
            <c:dLbl>
              <c:idx val="1"/>
              <c:layout>
                <c:manualLayout>
                  <c:x val="2.6964221450568957E-2"/>
                  <c:y val="-0.1959183673469387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2D-4746-8985-7DF690B9B9DA}"/>
                </c:ext>
              </c:extLst>
            </c:dLbl>
            <c:dLbl>
              <c:idx val="2"/>
              <c:layout>
                <c:manualLayout>
                  <c:x val="0.13819163493416589"/>
                  <c:y val="-0.1918367346938775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2D-4746-8985-7DF690B9B9DA}"/>
                </c:ext>
              </c:extLst>
            </c:dLbl>
            <c:dLbl>
              <c:idx val="3"/>
              <c:layout>
                <c:manualLayout>
                  <c:x val="0.16178532870341372"/>
                  <c:y val="-0.1265306122448979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2D-4746-8985-7DF690B9B9DA}"/>
                </c:ext>
              </c:extLst>
            </c:dLbl>
            <c:dLbl>
              <c:idx val="4"/>
              <c:layout>
                <c:manualLayout>
                  <c:x val="0.14803622972242775"/>
                  <c:y val="-6.530612244897959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2D-4746-8985-7DF690B9B9D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Eliquis</c:v>
                </c:pt>
                <c:pt idx="1">
                  <c:v>Revlimid</c:v>
                </c:pt>
                <c:pt idx="2">
                  <c:v>Xarelto</c:v>
                </c:pt>
                <c:pt idx="3">
                  <c:v>Trulicity</c:v>
                </c:pt>
                <c:pt idx="4">
                  <c:v>Januvia</c:v>
                </c:pt>
                <c:pt idx="5">
                  <c:v>All other drugs</c:v>
                </c:pt>
              </c:strCache>
            </c:strRef>
          </c:cat>
          <c:val>
            <c:numRef>
              <c:f>Sheet1!$B$2:$B$7</c:f>
              <c:numCache>
                <c:formatCode>0.00%</c:formatCode>
                <c:ptCount val="6"/>
                <c:pt idx="0">
                  <c:v>5.8329856797334531E-2</c:v>
                </c:pt>
                <c:pt idx="1">
                  <c:v>2.733661249685013E-2</c:v>
                </c:pt>
                <c:pt idx="2">
                  <c:v>2.4239149022552812E-2</c:v>
                </c:pt>
                <c:pt idx="3">
                  <c:v>2.1807756805589686E-2</c:v>
                </c:pt>
                <c:pt idx="4">
                  <c:v>1.8828089388830127E-2</c:v>
                </c:pt>
                <c:pt idx="5" formatCode="0%">
                  <c:v>0.84945853548884276</c:v>
                </c:pt>
              </c:numCache>
            </c:numRef>
          </c:val>
          <c:extLst>
            <c:ext xmlns:c16="http://schemas.microsoft.com/office/drawing/2014/chart" uri="{C3380CC4-5D6E-409C-BE32-E72D297353CC}">
              <c16:uniqueId val="{00000000-4373-402D-9B33-DB2821C127BD}"/>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l"/>
      <c:layout>
        <c:manualLayout>
          <c:xMode val="edge"/>
          <c:yMode val="edge"/>
          <c:x val="7.2790128122515209E-3"/>
          <c:y val="0.3001995821950828"/>
          <c:w val="0.27205200909989397"/>
          <c:h val="0.434724730837216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82160126086014E-2"/>
          <c:y val="8.0877080818336361E-2"/>
          <c:w val="0.51417507990990041"/>
          <c:h val="0.83057479164484149"/>
        </c:manualLayout>
      </c:layout>
      <c:doughnutChart>
        <c:varyColors val="1"/>
        <c:ser>
          <c:idx val="0"/>
          <c:order val="0"/>
          <c:tx>
            <c:strRef>
              <c:f>Sheet1!$B$1</c:f>
              <c:strCache>
                <c:ptCount val="1"/>
                <c:pt idx="0">
                  <c:v>Part B</c:v>
                </c:pt>
              </c:strCache>
            </c:strRef>
          </c:tx>
          <c:dPt>
            <c:idx val="0"/>
            <c:bubble3D val="0"/>
            <c:spPr>
              <a:solidFill>
                <a:schemeClr val="tx2"/>
              </a:solidFill>
              <a:ln>
                <a:noFill/>
              </a:ln>
              <a:effectLst/>
            </c:spPr>
            <c:extLst>
              <c:ext xmlns:c16="http://schemas.microsoft.com/office/drawing/2014/chart" uri="{C3380CC4-5D6E-409C-BE32-E72D297353CC}">
                <c16:uniqueId val="{00000001-8E04-45EE-B91C-407DA5DB9157}"/>
              </c:ext>
            </c:extLst>
          </c:dPt>
          <c:dPt>
            <c:idx val="1"/>
            <c:bubble3D val="0"/>
            <c:spPr>
              <a:solidFill>
                <a:schemeClr val="accent1"/>
              </a:solidFill>
              <a:ln>
                <a:noFill/>
              </a:ln>
              <a:effectLst/>
            </c:spPr>
            <c:extLst>
              <c:ext xmlns:c16="http://schemas.microsoft.com/office/drawing/2014/chart" uri="{C3380CC4-5D6E-409C-BE32-E72D297353CC}">
                <c16:uniqueId val="{00000003-8E04-45EE-B91C-407DA5DB9157}"/>
              </c:ext>
            </c:extLst>
          </c:dPt>
          <c:dPt>
            <c:idx val="2"/>
            <c:bubble3D val="0"/>
            <c:spPr>
              <a:solidFill>
                <a:schemeClr val="bg2"/>
              </a:solidFill>
              <a:ln>
                <a:noFill/>
              </a:ln>
              <a:effectLst/>
            </c:spPr>
            <c:extLst>
              <c:ext xmlns:c16="http://schemas.microsoft.com/office/drawing/2014/chart" uri="{C3380CC4-5D6E-409C-BE32-E72D297353CC}">
                <c16:uniqueId val="{00000005-8E04-45EE-B91C-407DA5DB9157}"/>
              </c:ext>
            </c:extLst>
          </c:dPt>
          <c:dPt>
            <c:idx val="3"/>
            <c:bubble3D val="0"/>
            <c:spPr>
              <a:solidFill>
                <a:schemeClr val="accent2"/>
              </a:solidFill>
              <a:ln>
                <a:noFill/>
              </a:ln>
              <a:effectLst/>
            </c:spPr>
            <c:extLst>
              <c:ext xmlns:c16="http://schemas.microsoft.com/office/drawing/2014/chart" uri="{C3380CC4-5D6E-409C-BE32-E72D297353CC}">
                <c16:uniqueId val="{00000007-8E04-45EE-B91C-407DA5DB9157}"/>
              </c:ext>
            </c:extLst>
          </c:dPt>
          <c:dPt>
            <c:idx val="4"/>
            <c:bubble3D val="0"/>
            <c:spPr>
              <a:solidFill>
                <a:schemeClr val="accent4"/>
              </a:solidFill>
              <a:ln>
                <a:noFill/>
              </a:ln>
              <a:effectLst/>
            </c:spPr>
            <c:extLst>
              <c:ext xmlns:c16="http://schemas.microsoft.com/office/drawing/2014/chart" uri="{C3380CC4-5D6E-409C-BE32-E72D297353CC}">
                <c16:uniqueId val="{00000009-8E04-45EE-B91C-407DA5DB9157}"/>
              </c:ext>
            </c:extLst>
          </c:dPt>
          <c:dPt>
            <c:idx val="5"/>
            <c:bubble3D val="0"/>
            <c:spPr>
              <a:solidFill>
                <a:schemeClr val="accent6">
                  <a:lumMod val="40000"/>
                  <a:lumOff val="60000"/>
                </a:schemeClr>
              </a:solidFill>
              <a:ln>
                <a:noFill/>
              </a:ln>
              <a:effectLst/>
            </c:spPr>
            <c:extLst>
              <c:ext xmlns:c16="http://schemas.microsoft.com/office/drawing/2014/chart" uri="{C3380CC4-5D6E-409C-BE32-E72D297353CC}">
                <c16:uniqueId val="{0000000B-8E04-45EE-B91C-407DA5DB9157}"/>
              </c:ext>
            </c:extLst>
          </c:dPt>
          <c:dPt>
            <c:idx val="6"/>
            <c:bubble3D val="0"/>
            <c:spPr>
              <a:solidFill>
                <a:schemeClr val="bg2">
                  <a:lumMod val="40000"/>
                  <a:lumOff val="60000"/>
                </a:schemeClr>
              </a:solidFill>
              <a:ln>
                <a:noFill/>
              </a:ln>
              <a:effectLst/>
            </c:spPr>
            <c:extLst>
              <c:ext xmlns:c16="http://schemas.microsoft.com/office/drawing/2014/chart" uri="{C3380CC4-5D6E-409C-BE32-E72D297353CC}">
                <c16:uniqueId val="{0000000D-8E04-45EE-B91C-407DA5DB9157}"/>
              </c:ext>
            </c:extLst>
          </c:dPt>
          <c:dPt>
            <c:idx val="7"/>
            <c:bubble3D val="0"/>
            <c:spPr>
              <a:solidFill>
                <a:schemeClr val="accent4">
                  <a:lumMod val="40000"/>
                  <a:lumOff val="60000"/>
                </a:schemeClr>
              </a:solidFill>
              <a:ln>
                <a:noFill/>
              </a:ln>
              <a:effectLst/>
            </c:spPr>
            <c:extLst>
              <c:ext xmlns:c16="http://schemas.microsoft.com/office/drawing/2014/chart" uri="{C3380CC4-5D6E-409C-BE32-E72D297353CC}">
                <c16:uniqueId val="{0000000F-8E04-45EE-B91C-407DA5DB9157}"/>
              </c:ext>
            </c:extLst>
          </c:dPt>
          <c:dLbls>
            <c:dLbl>
              <c:idx val="6"/>
              <c:layout>
                <c:manualLayout>
                  <c:x val="-8.2107031283304238E-2"/>
                  <c:y val="-0.1284871769014193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4-45EE-B91C-407DA5DB9157}"/>
                </c:ext>
              </c:extLst>
            </c:dLbl>
            <c:dLbl>
              <c:idx val="7"/>
              <c:layout>
                <c:manualLayout>
                  <c:x val="-4.7039943263287718E-17"/>
                  <c:y val="-0.1533556627533068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04-45EE-B91C-407DA5DB915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Hypertension</c:v>
                </c:pt>
                <c:pt idx="1">
                  <c:v>Chronic Kidney Disease</c:v>
                </c:pt>
                <c:pt idx="2">
                  <c:v>Mental Health/Substance Abuse</c:v>
                </c:pt>
                <c:pt idx="3">
                  <c:v>Diabetes</c:v>
                </c:pt>
                <c:pt idx="4">
                  <c:v>Cancer</c:v>
                </c:pt>
                <c:pt idx="5">
                  <c:v>COPD</c:v>
                </c:pt>
                <c:pt idx="6">
                  <c:v>Asthma</c:v>
                </c:pt>
                <c:pt idx="7">
                  <c:v>HIV/AIDS</c:v>
                </c:pt>
              </c:strCache>
            </c:strRef>
          </c:cat>
          <c:val>
            <c:numRef>
              <c:f>Sheet1!$B$2:$B$9</c:f>
              <c:numCache>
                <c:formatCode>0.00%</c:formatCode>
                <c:ptCount val="8"/>
                <c:pt idx="0">
                  <c:v>0.29788187466984328</c:v>
                </c:pt>
                <c:pt idx="1">
                  <c:v>0.16204011394554949</c:v>
                </c:pt>
                <c:pt idx="2">
                  <c:v>0.16192725179351267</c:v>
                </c:pt>
                <c:pt idx="3">
                  <c:v>0.13506935310397675</c:v>
                </c:pt>
                <c:pt idx="4">
                  <c:v>0.12762227410024038</c:v>
                </c:pt>
                <c:pt idx="5">
                  <c:v>7.3921804841224265E-2</c:v>
                </c:pt>
                <c:pt idx="6">
                  <c:v>3.7919105350133923E-2</c:v>
                </c:pt>
                <c:pt idx="7">
                  <c:v>3.6182221955193264E-3</c:v>
                </c:pt>
              </c:numCache>
            </c:numRef>
          </c:val>
          <c:extLst>
            <c:ext xmlns:c16="http://schemas.microsoft.com/office/drawing/2014/chart" uri="{C3380CC4-5D6E-409C-BE32-E72D297353CC}">
              <c16:uniqueId val="{00000000-77CF-4386-9C35-FE46369D60A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ayout>
        <c:manualLayout>
          <c:xMode val="edge"/>
          <c:yMode val="edge"/>
          <c:x val="0.56090536310453154"/>
          <c:y val="0.16864978155221777"/>
          <c:w val="0.43595439423133453"/>
          <c:h val="0.6672766299220103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82160126086014E-2"/>
          <c:y val="8.0877080818336361E-2"/>
          <c:w val="0.51417507990990041"/>
          <c:h val="0.83057479164484149"/>
        </c:manualLayout>
      </c:layout>
      <c:doughnutChart>
        <c:varyColors val="1"/>
        <c:ser>
          <c:idx val="0"/>
          <c:order val="0"/>
          <c:tx>
            <c:strRef>
              <c:f>Sheet1!$C$1</c:f>
              <c:strCache>
                <c:ptCount val="1"/>
                <c:pt idx="0">
                  <c:v>Part D</c:v>
                </c:pt>
              </c:strCache>
            </c:strRef>
          </c:tx>
          <c:dPt>
            <c:idx val="0"/>
            <c:bubble3D val="0"/>
            <c:spPr>
              <a:solidFill>
                <a:schemeClr val="tx2"/>
              </a:solidFill>
              <a:ln>
                <a:noFill/>
              </a:ln>
              <a:effectLst/>
            </c:spPr>
            <c:extLst>
              <c:ext xmlns:c16="http://schemas.microsoft.com/office/drawing/2014/chart" uri="{C3380CC4-5D6E-409C-BE32-E72D297353CC}">
                <c16:uniqueId val="{00000001-8E04-45EE-B91C-407DA5DB9157}"/>
              </c:ext>
            </c:extLst>
          </c:dPt>
          <c:dPt>
            <c:idx val="1"/>
            <c:bubble3D val="0"/>
            <c:spPr>
              <a:solidFill>
                <a:schemeClr val="accent1"/>
              </a:solidFill>
              <a:ln>
                <a:noFill/>
              </a:ln>
              <a:effectLst/>
            </c:spPr>
            <c:extLst>
              <c:ext xmlns:c16="http://schemas.microsoft.com/office/drawing/2014/chart" uri="{C3380CC4-5D6E-409C-BE32-E72D297353CC}">
                <c16:uniqueId val="{00000003-8E04-45EE-B91C-407DA5DB9157}"/>
              </c:ext>
            </c:extLst>
          </c:dPt>
          <c:dPt>
            <c:idx val="2"/>
            <c:bubble3D val="0"/>
            <c:spPr>
              <a:solidFill>
                <a:schemeClr val="bg2"/>
              </a:solidFill>
              <a:ln>
                <a:noFill/>
              </a:ln>
              <a:effectLst/>
            </c:spPr>
            <c:extLst>
              <c:ext xmlns:c16="http://schemas.microsoft.com/office/drawing/2014/chart" uri="{C3380CC4-5D6E-409C-BE32-E72D297353CC}">
                <c16:uniqueId val="{00000005-8E04-45EE-B91C-407DA5DB9157}"/>
              </c:ext>
            </c:extLst>
          </c:dPt>
          <c:dPt>
            <c:idx val="3"/>
            <c:bubble3D val="0"/>
            <c:spPr>
              <a:solidFill>
                <a:schemeClr val="accent2"/>
              </a:solidFill>
              <a:ln>
                <a:noFill/>
              </a:ln>
              <a:effectLst/>
            </c:spPr>
            <c:extLst>
              <c:ext xmlns:c16="http://schemas.microsoft.com/office/drawing/2014/chart" uri="{C3380CC4-5D6E-409C-BE32-E72D297353CC}">
                <c16:uniqueId val="{00000007-8E04-45EE-B91C-407DA5DB9157}"/>
              </c:ext>
            </c:extLst>
          </c:dPt>
          <c:dPt>
            <c:idx val="4"/>
            <c:bubble3D val="0"/>
            <c:spPr>
              <a:solidFill>
                <a:schemeClr val="accent4"/>
              </a:solidFill>
              <a:ln>
                <a:noFill/>
              </a:ln>
              <a:effectLst/>
            </c:spPr>
            <c:extLst>
              <c:ext xmlns:c16="http://schemas.microsoft.com/office/drawing/2014/chart" uri="{C3380CC4-5D6E-409C-BE32-E72D297353CC}">
                <c16:uniqueId val="{00000009-8E04-45EE-B91C-407DA5DB9157}"/>
              </c:ext>
            </c:extLst>
          </c:dPt>
          <c:dPt>
            <c:idx val="5"/>
            <c:bubble3D val="0"/>
            <c:spPr>
              <a:solidFill>
                <a:schemeClr val="accent6">
                  <a:lumMod val="40000"/>
                  <a:lumOff val="60000"/>
                </a:schemeClr>
              </a:solidFill>
              <a:ln>
                <a:noFill/>
              </a:ln>
              <a:effectLst/>
            </c:spPr>
            <c:extLst>
              <c:ext xmlns:c16="http://schemas.microsoft.com/office/drawing/2014/chart" uri="{C3380CC4-5D6E-409C-BE32-E72D297353CC}">
                <c16:uniqueId val="{0000000B-8E04-45EE-B91C-407DA5DB9157}"/>
              </c:ext>
            </c:extLst>
          </c:dPt>
          <c:dPt>
            <c:idx val="6"/>
            <c:bubble3D val="0"/>
            <c:spPr>
              <a:solidFill>
                <a:schemeClr val="bg2">
                  <a:lumMod val="40000"/>
                  <a:lumOff val="60000"/>
                </a:schemeClr>
              </a:solidFill>
              <a:ln>
                <a:noFill/>
              </a:ln>
              <a:effectLst/>
            </c:spPr>
            <c:extLst>
              <c:ext xmlns:c16="http://schemas.microsoft.com/office/drawing/2014/chart" uri="{C3380CC4-5D6E-409C-BE32-E72D297353CC}">
                <c16:uniqueId val="{0000000D-8E04-45EE-B91C-407DA5DB9157}"/>
              </c:ext>
            </c:extLst>
          </c:dPt>
          <c:dPt>
            <c:idx val="7"/>
            <c:bubble3D val="0"/>
            <c:spPr>
              <a:solidFill>
                <a:schemeClr val="accent4">
                  <a:lumMod val="40000"/>
                  <a:lumOff val="60000"/>
                </a:schemeClr>
              </a:solidFill>
              <a:ln>
                <a:noFill/>
              </a:ln>
              <a:effectLst/>
            </c:spPr>
            <c:extLst>
              <c:ext xmlns:c16="http://schemas.microsoft.com/office/drawing/2014/chart" uri="{C3380CC4-5D6E-409C-BE32-E72D297353CC}">
                <c16:uniqueId val="{0000000F-8E04-45EE-B91C-407DA5DB9157}"/>
              </c:ext>
            </c:extLst>
          </c:dPt>
          <c:dLbls>
            <c:dLbl>
              <c:idx val="6"/>
              <c:layout>
                <c:manualLayout>
                  <c:x val="-6.1580273462478179E-2"/>
                  <c:y val="-0.1201976816174567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04-45EE-B91C-407DA5DB9157}"/>
                </c:ext>
              </c:extLst>
            </c:dLbl>
            <c:dLbl>
              <c:idx val="7"/>
              <c:layout>
                <c:manualLayout>
                  <c:x val="7.6975341828097229E-3"/>
                  <c:y val="-0.1326319245434005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04-45EE-B91C-407DA5DB915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Hypertension</c:v>
                </c:pt>
                <c:pt idx="1">
                  <c:v>Chronic Kidney Disease</c:v>
                </c:pt>
                <c:pt idx="2">
                  <c:v>Mental Health/Substance Abuse</c:v>
                </c:pt>
                <c:pt idx="3">
                  <c:v>Diabetes</c:v>
                </c:pt>
                <c:pt idx="4">
                  <c:v>Cancer</c:v>
                </c:pt>
                <c:pt idx="5">
                  <c:v>COPD</c:v>
                </c:pt>
                <c:pt idx="6">
                  <c:v>Asthma</c:v>
                </c:pt>
                <c:pt idx="7">
                  <c:v>HIV/AIDS</c:v>
                </c:pt>
              </c:strCache>
            </c:strRef>
          </c:cat>
          <c:val>
            <c:numRef>
              <c:f>Sheet1!$C$2:$C$9</c:f>
              <c:numCache>
                <c:formatCode>0.00%</c:formatCode>
                <c:ptCount val="8"/>
                <c:pt idx="0">
                  <c:v>0.25079821759444582</c:v>
                </c:pt>
                <c:pt idx="1">
                  <c:v>0.16767530137470049</c:v>
                </c:pt>
                <c:pt idx="2">
                  <c:v>0.21465487391644725</c:v>
                </c:pt>
                <c:pt idx="3">
                  <c:v>0.18083106015441081</c:v>
                </c:pt>
                <c:pt idx="4">
                  <c:v>6.6013014592277486E-2</c:v>
                </c:pt>
                <c:pt idx="5">
                  <c:v>6.8234683690479081E-2</c:v>
                </c:pt>
                <c:pt idx="6">
                  <c:v>3.4916188396174129E-2</c:v>
                </c:pt>
                <c:pt idx="7">
                  <c:v>1.6876660281064854E-2</c:v>
                </c:pt>
              </c:numCache>
            </c:numRef>
          </c:val>
          <c:extLst>
            <c:ext xmlns:c16="http://schemas.microsoft.com/office/drawing/2014/chart" uri="{C3380CC4-5D6E-409C-BE32-E72D297353CC}">
              <c16:uniqueId val="{00000000-77CF-4386-9C35-FE46369D60AC}"/>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 of National Part D Pharmacy spending</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A4BF-44ED-8158-F914417BBA0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4BF-44ED-8158-F914417BBA0B}"/>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A4BF-44ED-8158-F914417BBA0B}"/>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4BF-44ED-8158-F914417BBA0B}"/>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9-A4BF-44ED-8158-F914417BBA0B}"/>
              </c:ext>
            </c:extLst>
          </c:dPt>
          <c:dPt>
            <c:idx val="5"/>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38E7-4048-BC95-A59CDA5121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CVS Health</c:v>
                </c:pt>
                <c:pt idx="1">
                  <c:v>Walgreens</c:v>
                </c:pt>
                <c:pt idx="2">
                  <c:v>Elevate Provider Network</c:v>
                </c:pt>
                <c:pt idx="3">
                  <c:v>Health Mart Atlas</c:v>
                </c:pt>
                <c:pt idx="4">
                  <c:v>Cardinal Health</c:v>
                </c:pt>
                <c:pt idx="5">
                  <c:v>Other Companies</c:v>
                </c:pt>
              </c:strCache>
            </c:strRef>
          </c:cat>
          <c:val>
            <c:numRef>
              <c:f>Sheet1!$B$2:$B$7</c:f>
              <c:numCache>
                <c:formatCode>0.00%</c:formatCode>
                <c:ptCount val="6"/>
                <c:pt idx="0">
                  <c:v>0.15190923443957549</c:v>
                </c:pt>
                <c:pt idx="1">
                  <c:v>0.11677299807735088</c:v>
                </c:pt>
                <c:pt idx="2">
                  <c:v>6.277422636587715E-2</c:v>
                </c:pt>
                <c:pt idx="3">
                  <c:v>6.047178754969957E-2</c:v>
                </c:pt>
                <c:pt idx="4">
                  <c:v>5.7778561892520994E-2</c:v>
                </c:pt>
                <c:pt idx="5">
                  <c:v>0.55029319167497592</c:v>
                </c:pt>
              </c:numCache>
            </c:numRef>
          </c:val>
          <c:extLst>
            <c:ext xmlns:c16="http://schemas.microsoft.com/office/drawing/2014/chart" uri="{C3380CC4-5D6E-409C-BE32-E72D297353CC}">
              <c16:uniqueId val="{00000000-38E7-4048-BC95-A59CDA5121B9}"/>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2948565572681514"/>
          <c:y val="0.32971784155047629"/>
          <c:w val="0.26378488898270491"/>
          <c:h val="0.39072589648265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34239364147273E-2"/>
          <c:y val="0.47501587751805102"/>
          <c:w val="0.90615389178047656"/>
          <c:h val="0.49358291213733479"/>
        </c:manualLayout>
      </c:layout>
      <c:barChart>
        <c:barDir val="col"/>
        <c:grouping val="clustered"/>
        <c:varyColors val="0"/>
        <c:ser>
          <c:idx val="0"/>
          <c:order val="0"/>
          <c:tx>
            <c:strRef>
              <c:f>Sheet1!$C$1</c:f>
              <c:strCache>
                <c:ptCount val="1"/>
                <c:pt idx="0">
                  <c:v>PDP_ENROLLED</c:v>
                </c:pt>
              </c:strCache>
            </c:strRef>
          </c:tx>
          <c:spPr>
            <a:solidFill>
              <a:schemeClr val="accent1"/>
            </a:solidFill>
            <a:ln>
              <a:noFill/>
            </a:ln>
            <a:effectLst/>
          </c:spPr>
          <c:invertIfNegative val="0"/>
          <c:cat>
            <c:strRef>
              <c:f>Sheet1!$E$2:$E$52</c:f>
              <c:strCache>
                <c:ptCount val="51"/>
                <c:pt idx="0">
                  <c:v>ND</c:v>
                </c:pt>
                <c:pt idx="1">
                  <c:v>AK</c:v>
                </c:pt>
                <c:pt idx="2">
                  <c:v>WY</c:v>
                </c:pt>
                <c:pt idx="3">
                  <c:v>SD</c:v>
                </c:pt>
                <c:pt idx="4">
                  <c:v>VT</c:v>
                </c:pt>
                <c:pt idx="5">
                  <c:v>DE</c:v>
                </c:pt>
                <c:pt idx="6">
                  <c:v>IA</c:v>
                </c:pt>
                <c:pt idx="7">
                  <c:v>NE</c:v>
                </c:pt>
                <c:pt idx="8">
                  <c:v>NJ</c:v>
                </c:pt>
                <c:pt idx="9">
                  <c:v>MA</c:v>
                </c:pt>
                <c:pt idx="10">
                  <c:v>KS</c:v>
                </c:pt>
                <c:pt idx="11">
                  <c:v>NH</c:v>
                </c:pt>
                <c:pt idx="12">
                  <c:v>MD</c:v>
                </c:pt>
                <c:pt idx="13">
                  <c:v>MT</c:v>
                </c:pt>
                <c:pt idx="14">
                  <c:v>MI</c:v>
                </c:pt>
                <c:pt idx="15">
                  <c:v>MS</c:v>
                </c:pt>
                <c:pt idx="16">
                  <c:v>IL</c:v>
                </c:pt>
                <c:pt idx="17">
                  <c:v>IN</c:v>
                </c:pt>
                <c:pt idx="18">
                  <c:v>KY</c:v>
                </c:pt>
                <c:pt idx="19">
                  <c:v>AR</c:v>
                </c:pt>
                <c:pt idx="20">
                  <c:v>OK</c:v>
                </c:pt>
                <c:pt idx="21">
                  <c:v>OH</c:v>
                </c:pt>
                <c:pt idx="22">
                  <c:v>VA</c:v>
                </c:pt>
                <c:pt idx="23">
                  <c:v>SC</c:v>
                </c:pt>
                <c:pt idx="24">
                  <c:v>MO</c:v>
                </c:pt>
                <c:pt idx="25">
                  <c:v>PA</c:v>
                </c:pt>
                <c:pt idx="26">
                  <c:v>DC</c:v>
                </c:pt>
                <c:pt idx="27">
                  <c:v>CT</c:v>
                </c:pt>
                <c:pt idx="28">
                  <c:v>NY</c:v>
                </c:pt>
                <c:pt idx="29">
                  <c:v>WV</c:v>
                </c:pt>
                <c:pt idx="30">
                  <c:v>TX</c:v>
                </c:pt>
                <c:pt idx="31">
                  <c:v>ID</c:v>
                </c:pt>
                <c:pt idx="32">
                  <c:v>WI</c:v>
                </c:pt>
                <c:pt idx="33">
                  <c:v>NC</c:v>
                </c:pt>
                <c:pt idx="34">
                  <c:v>CO</c:v>
                </c:pt>
                <c:pt idx="35">
                  <c:v>CA</c:v>
                </c:pt>
                <c:pt idx="36">
                  <c:v>TN</c:v>
                </c:pt>
                <c:pt idx="37">
                  <c:v>LA</c:v>
                </c:pt>
                <c:pt idx="38">
                  <c:v>NM</c:v>
                </c:pt>
                <c:pt idx="39">
                  <c:v>MN</c:v>
                </c:pt>
                <c:pt idx="40">
                  <c:v>ME</c:v>
                </c:pt>
                <c:pt idx="41">
                  <c:v>AZ</c:v>
                </c:pt>
                <c:pt idx="42">
                  <c:v>WA</c:v>
                </c:pt>
                <c:pt idx="43">
                  <c:v>UT</c:v>
                </c:pt>
                <c:pt idx="44">
                  <c:v>GA</c:v>
                </c:pt>
                <c:pt idx="45">
                  <c:v>RI</c:v>
                </c:pt>
                <c:pt idx="46">
                  <c:v>NV</c:v>
                </c:pt>
                <c:pt idx="47">
                  <c:v>FL</c:v>
                </c:pt>
                <c:pt idx="48">
                  <c:v>OR</c:v>
                </c:pt>
                <c:pt idx="49">
                  <c:v>AL</c:v>
                </c:pt>
                <c:pt idx="50">
                  <c:v>HI</c:v>
                </c:pt>
              </c:strCache>
            </c:strRef>
          </c:cat>
          <c:val>
            <c:numRef>
              <c:f>Sheet1!$C$2:$C$52</c:f>
              <c:numCache>
                <c:formatCode>#,##0</c:formatCode>
                <c:ptCount val="51"/>
                <c:pt idx="0" formatCode="General">
                  <c:v>89569</c:v>
                </c:pt>
                <c:pt idx="1">
                  <c:v>66972</c:v>
                </c:pt>
                <c:pt idx="2">
                  <c:v>72749</c:v>
                </c:pt>
                <c:pt idx="3">
                  <c:v>110822</c:v>
                </c:pt>
                <c:pt idx="4">
                  <c:v>90030</c:v>
                </c:pt>
                <c:pt idx="5">
                  <c:v>128006</c:v>
                </c:pt>
                <c:pt idx="6">
                  <c:v>370023</c:v>
                </c:pt>
                <c:pt idx="7">
                  <c:v>195518</c:v>
                </c:pt>
                <c:pt idx="8">
                  <c:v>881812</c:v>
                </c:pt>
                <c:pt idx="9">
                  <c:v>718485</c:v>
                </c:pt>
                <c:pt idx="10">
                  <c:v>288691</c:v>
                </c:pt>
                <c:pt idx="11">
                  <c:v>157603</c:v>
                </c:pt>
                <c:pt idx="12">
                  <c:v>532843</c:v>
                </c:pt>
                <c:pt idx="13">
                  <c:v>119677</c:v>
                </c:pt>
                <c:pt idx="14">
                  <c:v>1022725</c:v>
                </c:pt>
                <c:pt idx="15">
                  <c:v>292853</c:v>
                </c:pt>
                <c:pt idx="16">
                  <c:v>1062142</c:v>
                </c:pt>
                <c:pt idx="17">
                  <c:v>576963</c:v>
                </c:pt>
                <c:pt idx="18">
                  <c:v>410579</c:v>
                </c:pt>
                <c:pt idx="19">
                  <c:v>277167</c:v>
                </c:pt>
                <c:pt idx="20">
                  <c:v>321887</c:v>
                </c:pt>
                <c:pt idx="21">
                  <c:v>992997</c:v>
                </c:pt>
                <c:pt idx="22">
                  <c:v>645959</c:v>
                </c:pt>
                <c:pt idx="23">
                  <c:v>459453</c:v>
                </c:pt>
                <c:pt idx="24">
                  <c:v>492913</c:v>
                </c:pt>
                <c:pt idx="25">
                  <c:v>1088528</c:v>
                </c:pt>
                <c:pt idx="26">
                  <c:v>36890</c:v>
                </c:pt>
                <c:pt idx="27">
                  <c:v>269580</c:v>
                </c:pt>
                <c:pt idx="28">
                  <c:v>1396163</c:v>
                </c:pt>
                <c:pt idx="29">
                  <c:v>167155</c:v>
                </c:pt>
                <c:pt idx="30">
                  <c:v>1590192</c:v>
                </c:pt>
                <c:pt idx="31">
                  <c:v>129194</c:v>
                </c:pt>
                <c:pt idx="32">
                  <c:v>438001</c:v>
                </c:pt>
                <c:pt idx="33">
                  <c:v>735404</c:v>
                </c:pt>
                <c:pt idx="34">
                  <c:v>341033</c:v>
                </c:pt>
                <c:pt idx="35">
                  <c:v>2280350</c:v>
                </c:pt>
                <c:pt idx="36">
                  <c:v>483414</c:v>
                </c:pt>
                <c:pt idx="37">
                  <c:v>309995</c:v>
                </c:pt>
                <c:pt idx="38">
                  <c:v>149152</c:v>
                </c:pt>
                <c:pt idx="39">
                  <c:v>359866</c:v>
                </c:pt>
                <c:pt idx="40">
                  <c:v>118557</c:v>
                </c:pt>
                <c:pt idx="41">
                  <c:v>463397</c:v>
                </c:pt>
                <c:pt idx="42">
                  <c:v>467247</c:v>
                </c:pt>
                <c:pt idx="43">
                  <c:v>136567</c:v>
                </c:pt>
                <c:pt idx="44">
                  <c:v>563815</c:v>
                </c:pt>
                <c:pt idx="45">
                  <c:v>69948</c:v>
                </c:pt>
                <c:pt idx="46">
                  <c:v>171258</c:v>
                </c:pt>
                <c:pt idx="47">
                  <c:v>1452308</c:v>
                </c:pt>
                <c:pt idx="48">
                  <c:v>272653</c:v>
                </c:pt>
                <c:pt idx="49">
                  <c:v>296126</c:v>
                </c:pt>
                <c:pt idx="50">
                  <c:v>71869</c:v>
                </c:pt>
              </c:numCache>
            </c:numRef>
          </c:val>
          <c:extLst>
            <c:ext xmlns:c16="http://schemas.microsoft.com/office/drawing/2014/chart" uri="{C3380CC4-5D6E-409C-BE32-E72D297353CC}">
              <c16:uniqueId val="{00000000-2217-7447-A975-DC236676CAE6}"/>
            </c:ext>
          </c:extLst>
        </c:ser>
        <c:dLbls>
          <c:showLegendKey val="0"/>
          <c:showVal val="0"/>
          <c:showCatName val="0"/>
          <c:showSerName val="0"/>
          <c:showPercent val="0"/>
          <c:showBubbleSize val="0"/>
        </c:dLbls>
        <c:gapWidth val="30"/>
        <c:overlap val="100"/>
        <c:axId val="534038032"/>
        <c:axId val="534035736"/>
      </c:barChart>
      <c:catAx>
        <c:axId val="534038032"/>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90000"/>
                    <a:lumOff val="10000"/>
                  </a:schemeClr>
                </a:solidFill>
                <a:latin typeface="+mn-lt"/>
                <a:ea typeface="+mn-ea"/>
                <a:cs typeface="+mn-cs"/>
              </a:defRPr>
            </a:pPr>
            <a:endParaRPr lang="en-US"/>
          </a:p>
        </c:txPr>
        <c:crossAx val="534035736"/>
        <c:crosses val="autoZero"/>
        <c:auto val="1"/>
        <c:lblAlgn val="ctr"/>
        <c:lblOffset val="100"/>
        <c:noMultiLvlLbl val="0"/>
      </c:catAx>
      <c:valAx>
        <c:axId val="534035736"/>
        <c:scaling>
          <c:orientation val="maxMi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rgbClr val="E6E6E6"/>
              </a:solidFill>
              <a:round/>
            </a:ln>
            <a:effectLst/>
          </c:spPr>
        </c:minorGridlines>
        <c:title>
          <c:tx>
            <c:rich>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r>
                  <a:rPr lang="en-US" b="1" dirty="0">
                    <a:solidFill>
                      <a:schemeClr val="accent1"/>
                    </a:solidFill>
                  </a:rPr>
                  <a:t>PDP</a:t>
                </a:r>
                <a:r>
                  <a:rPr lang="en-US" b="1" baseline="0" dirty="0">
                    <a:solidFill>
                      <a:schemeClr val="accent1"/>
                    </a:solidFill>
                  </a:rPr>
                  <a:t> Enrollment in Thousands</a:t>
                </a:r>
                <a:endParaRPr lang="en-US" b="1" dirty="0">
                  <a:solidFill>
                    <a:schemeClr val="accent1"/>
                  </a:solidFill>
                </a:endParaRPr>
              </a:p>
            </c:rich>
          </c:tx>
          <c:layout>
            <c:manualLayout>
              <c:xMode val="edge"/>
              <c:yMode val="edge"/>
              <c:x val="5.2336486482645276E-3"/>
              <c:y val="0.522344204045517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6A6A6A"/>
                </a:solidFill>
                <a:latin typeface="+mn-lt"/>
                <a:ea typeface="+mn-ea"/>
                <a:cs typeface="+mn-cs"/>
              </a:defRPr>
            </a:pPr>
            <a:endParaRPr lang="en-US"/>
          </a:p>
        </c:txPr>
        <c:crossAx val="534038032"/>
        <c:crosses val="autoZero"/>
        <c:crossBetween val="between"/>
        <c:majorUnit val="1000000"/>
        <c:minorUnit val="500000"/>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37853107344634E-2"/>
          <c:y val="7.7795881036313241E-2"/>
          <c:w val="0.90082704170974248"/>
          <c:h val="0.84581519815791062"/>
        </c:manualLayout>
      </c:layout>
      <c:barChart>
        <c:barDir val="col"/>
        <c:grouping val="clustered"/>
        <c:varyColors val="0"/>
        <c:ser>
          <c:idx val="0"/>
          <c:order val="0"/>
          <c:tx>
            <c:strRef>
              <c:f>Sheet1!$D$1</c:f>
              <c:strCache>
                <c:ptCount val="1"/>
                <c:pt idx="0">
                  <c:v>PDP_PENETRATION</c:v>
                </c:pt>
              </c:strCache>
            </c:strRef>
          </c:tx>
          <c:spPr>
            <a:solidFill>
              <a:schemeClr val="bg2"/>
            </a:solidFill>
            <a:ln>
              <a:noFill/>
            </a:ln>
            <a:effectLst/>
          </c:spPr>
          <c:invertIfNegative val="0"/>
          <c:cat>
            <c:strRef>
              <c:f>Sheet1!$E$2:$E$52</c:f>
              <c:strCache>
                <c:ptCount val="51"/>
                <c:pt idx="0">
                  <c:v>ND</c:v>
                </c:pt>
                <c:pt idx="1">
                  <c:v>AK</c:v>
                </c:pt>
                <c:pt idx="2">
                  <c:v>WY</c:v>
                </c:pt>
                <c:pt idx="3">
                  <c:v>SD</c:v>
                </c:pt>
                <c:pt idx="4">
                  <c:v>VT</c:v>
                </c:pt>
                <c:pt idx="5">
                  <c:v>DE</c:v>
                </c:pt>
                <c:pt idx="6">
                  <c:v>IA</c:v>
                </c:pt>
                <c:pt idx="7">
                  <c:v>NE</c:v>
                </c:pt>
                <c:pt idx="8">
                  <c:v>NJ</c:v>
                </c:pt>
                <c:pt idx="9">
                  <c:v>MA</c:v>
                </c:pt>
                <c:pt idx="10">
                  <c:v>KS</c:v>
                </c:pt>
                <c:pt idx="11">
                  <c:v>NH</c:v>
                </c:pt>
                <c:pt idx="12">
                  <c:v>MD</c:v>
                </c:pt>
                <c:pt idx="13">
                  <c:v>MT</c:v>
                </c:pt>
                <c:pt idx="14">
                  <c:v>MI</c:v>
                </c:pt>
                <c:pt idx="15">
                  <c:v>MS</c:v>
                </c:pt>
                <c:pt idx="16">
                  <c:v>IL</c:v>
                </c:pt>
                <c:pt idx="17">
                  <c:v>IN</c:v>
                </c:pt>
                <c:pt idx="18">
                  <c:v>KY</c:v>
                </c:pt>
                <c:pt idx="19">
                  <c:v>AR</c:v>
                </c:pt>
                <c:pt idx="20">
                  <c:v>OK</c:v>
                </c:pt>
                <c:pt idx="21">
                  <c:v>OH</c:v>
                </c:pt>
                <c:pt idx="22">
                  <c:v>VA</c:v>
                </c:pt>
                <c:pt idx="23">
                  <c:v>SC</c:v>
                </c:pt>
                <c:pt idx="24">
                  <c:v>MO</c:v>
                </c:pt>
                <c:pt idx="25">
                  <c:v>PA</c:v>
                </c:pt>
                <c:pt idx="26">
                  <c:v>DC</c:v>
                </c:pt>
                <c:pt idx="27">
                  <c:v>CT</c:v>
                </c:pt>
                <c:pt idx="28">
                  <c:v>NY</c:v>
                </c:pt>
                <c:pt idx="29">
                  <c:v>WV</c:v>
                </c:pt>
                <c:pt idx="30">
                  <c:v>TX</c:v>
                </c:pt>
                <c:pt idx="31">
                  <c:v>ID</c:v>
                </c:pt>
                <c:pt idx="32">
                  <c:v>WI</c:v>
                </c:pt>
                <c:pt idx="33">
                  <c:v>NC</c:v>
                </c:pt>
                <c:pt idx="34">
                  <c:v>CO</c:v>
                </c:pt>
                <c:pt idx="35">
                  <c:v>CA</c:v>
                </c:pt>
                <c:pt idx="36">
                  <c:v>TN</c:v>
                </c:pt>
                <c:pt idx="37">
                  <c:v>LA</c:v>
                </c:pt>
                <c:pt idx="38">
                  <c:v>NM</c:v>
                </c:pt>
                <c:pt idx="39">
                  <c:v>MN</c:v>
                </c:pt>
                <c:pt idx="40">
                  <c:v>ME</c:v>
                </c:pt>
                <c:pt idx="41">
                  <c:v>AZ</c:v>
                </c:pt>
                <c:pt idx="42">
                  <c:v>WA</c:v>
                </c:pt>
                <c:pt idx="43">
                  <c:v>UT</c:v>
                </c:pt>
                <c:pt idx="44">
                  <c:v>GA</c:v>
                </c:pt>
                <c:pt idx="45">
                  <c:v>RI</c:v>
                </c:pt>
                <c:pt idx="46">
                  <c:v>NV</c:v>
                </c:pt>
                <c:pt idx="47">
                  <c:v>FL</c:v>
                </c:pt>
                <c:pt idx="48">
                  <c:v>OR</c:v>
                </c:pt>
                <c:pt idx="49">
                  <c:v>AL</c:v>
                </c:pt>
                <c:pt idx="50">
                  <c:v>HI</c:v>
                </c:pt>
              </c:strCache>
            </c:strRef>
          </c:cat>
          <c:val>
            <c:numRef>
              <c:f>Sheet1!$D$2:$D$52</c:f>
              <c:numCache>
                <c:formatCode>0%</c:formatCode>
                <c:ptCount val="51"/>
                <c:pt idx="0">
                  <c:v>0.66143587169999996</c:v>
                </c:pt>
                <c:pt idx="1">
                  <c:v>0.65114922409999998</c:v>
                </c:pt>
                <c:pt idx="2">
                  <c:v>0.63020522020000003</c:v>
                </c:pt>
                <c:pt idx="3">
                  <c:v>0.61435009900000004</c:v>
                </c:pt>
                <c:pt idx="4">
                  <c:v>0.58863143029999998</c:v>
                </c:pt>
                <c:pt idx="5">
                  <c:v>0.58737748249999999</c:v>
                </c:pt>
                <c:pt idx="6">
                  <c:v>0.57721664709999998</c:v>
                </c:pt>
                <c:pt idx="7">
                  <c:v>0.54912302869999996</c:v>
                </c:pt>
                <c:pt idx="8">
                  <c:v>0.53644007680000005</c:v>
                </c:pt>
                <c:pt idx="9">
                  <c:v>0.52729438390000005</c:v>
                </c:pt>
                <c:pt idx="10">
                  <c:v>0.52518301020000002</c:v>
                </c:pt>
                <c:pt idx="11">
                  <c:v>0.50648845639999995</c:v>
                </c:pt>
                <c:pt idx="12">
                  <c:v>0.50040946119999996</c:v>
                </c:pt>
                <c:pt idx="13">
                  <c:v>0.49773750010000001</c:v>
                </c:pt>
                <c:pt idx="14">
                  <c:v>0.48388851960000001</c:v>
                </c:pt>
                <c:pt idx="15">
                  <c:v>0.4781351532</c:v>
                </c:pt>
                <c:pt idx="16">
                  <c:v>0.46650096819999998</c:v>
                </c:pt>
                <c:pt idx="17">
                  <c:v>0.44807613899999998</c:v>
                </c:pt>
                <c:pt idx="18">
                  <c:v>0.43421276669999997</c:v>
                </c:pt>
                <c:pt idx="19">
                  <c:v>0.42809482840000002</c:v>
                </c:pt>
                <c:pt idx="20">
                  <c:v>0.42643867590000001</c:v>
                </c:pt>
                <c:pt idx="21">
                  <c:v>0.41629037619999998</c:v>
                </c:pt>
                <c:pt idx="22">
                  <c:v>0.41461129009999997</c:v>
                </c:pt>
                <c:pt idx="23">
                  <c:v>0.41248683629999999</c:v>
                </c:pt>
                <c:pt idx="24">
                  <c:v>0.3933247473</c:v>
                </c:pt>
                <c:pt idx="25">
                  <c:v>0.3909622344</c:v>
                </c:pt>
                <c:pt idx="26">
                  <c:v>0.3897928994</c:v>
                </c:pt>
                <c:pt idx="27">
                  <c:v>0.38748848299999999</c:v>
                </c:pt>
                <c:pt idx="28">
                  <c:v>0.3785422511</c:v>
                </c:pt>
                <c:pt idx="29">
                  <c:v>0.37755431630000003</c:v>
                </c:pt>
                <c:pt idx="30">
                  <c:v>0.36819733360000001</c:v>
                </c:pt>
                <c:pt idx="31">
                  <c:v>0.3649847021</c:v>
                </c:pt>
                <c:pt idx="32">
                  <c:v>0.36162984050000002</c:v>
                </c:pt>
                <c:pt idx="33">
                  <c:v>0.35863219190000001</c:v>
                </c:pt>
                <c:pt idx="34">
                  <c:v>0.3585401573</c:v>
                </c:pt>
                <c:pt idx="35">
                  <c:v>0.35346772240000002</c:v>
                </c:pt>
                <c:pt idx="36">
                  <c:v>0.34802773199999998</c:v>
                </c:pt>
                <c:pt idx="37">
                  <c:v>0.3464041551</c:v>
                </c:pt>
                <c:pt idx="38">
                  <c:v>0.34217336250000002</c:v>
                </c:pt>
                <c:pt idx="39">
                  <c:v>0.34096527209999999</c:v>
                </c:pt>
                <c:pt idx="40">
                  <c:v>0.33804756619999998</c:v>
                </c:pt>
                <c:pt idx="41">
                  <c:v>0.33641705529999999</c:v>
                </c:pt>
                <c:pt idx="42">
                  <c:v>0.33018002610000002</c:v>
                </c:pt>
                <c:pt idx="43">
                  <c:v>0.3254757002</c:v>
                </c:pt>
                <c:pt idx="44">
                  <c:v>0.31566202999999998</c:v>
                </c:pt>
                <c:pt idx="45">
                  <c:v>0.30932922950000002</c:v>
                </c:pt>
                <c:pt idx="46">
                  <c:v>0.30929242620000003</c:v>
                </c:pt>
                <c:pt idx="47">
                  <c:v>0.30769126470000002</c:v>
                </c:pt>
                <c:pt idx="48">
                  <c:v>0.30488822189999998</c:v>
                </c:pt>
                <c:pt idx="49">
                  <c:v>0.2784706804</c:v>
                </c:pt>
                <c:pt idx="50">
                  <c:v>0.25240307789999999</c:v>
                </c:pt>
              </c:numCache>
            </c:numRef>
          </c:val>
          <c:extLst>
            <c:ext xmlns:c16="http://schemas.microsoft.com/office/drawing/2014/chart" uri="{C3380CC4-5D6E-409C-BE32-E72D297353CC}">
              <c16:uniqueId val="{00000000-BAC6-4A4E-8AC0-C720DEAA5051}"/>
            </c:ext>
          </c:extLst>
        </c:ser>
        <c:dLbls>
          <c:showLegendKey val="0"/>
          <c:showVal val="0"/>
          <c:showCatName val="0"/>
          <c:showSerName val="0"/>
          <c:showPercent val="0"/>
          <c:showBubbleSize val="0"/>
        </c:dLbls>
        <c:gapWidth val="30"/>
        <c:overlap val="100"/>
        <c:axId val="534038032"/>
        <c:axId val="534035736"/>
      </c:barChart>
      <c:catAx>
        <c:axId val="534038032"/>
        <c:scaling>
          <c:orientation val="minMax"/>
        </c:scaling>
        <c:delete val="1"/>
        <c:axPos val="b"/>
        <c:numFmt formatCode="General" sourceLinked="1"/>
        <c:majorTickMark val="none"/>
        <c:minorTickMark val="none"/>
        <c:tickLblPos val="nextTo"/>
        <c:crossAx val="534035736"/>
        <c:crosses val="autoZero"/>
        <c:auto val="1"/>
        <c:lblAlgn val="ctr"/>
        <c:lblOffset val="100"/>
        <c:noMultiLvlLbl val="0"/>
      </c:catAx>
      <c:valAx>
        <c:axId val="534035736"/>
        <c:scaling>
          <c:orientation val="minMax"/>
          <c:max val="0.75000000000000011"/>
          <c:min val="0"/>
        </c:scaling>
        <c:delete val="0"/>
        <c:axPos val="l"/>
        <c:majorGridlines>
          <c:spPr>
            <a:ln w="9525" cap="flat" cmpd="sng" algn="ctr">
              <a:solidFill>
                <a:srgbClr val="E6E6E6"/>
              </a:solidFill>
              <a:round/>
            </a:ln>
            <a:effectLst/>
          </c:spPr>
        </c:maj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rgbClr val="6A6A6A"/>
                </a:solidFill>
                <a:latin typeface="+mn-lt"/>
                <a:ea typeface="+mn-ea"/>
                <a:cs typeface="+mn-cs"/>
              </a:defRPr>
            </a:pPr>
            <a:endParaRPr lang="en-US"/>
          </a:p>
        </c:txPr>
        <c:crossAx val="534038032"/>
        <c:crosses val="autoZero"/>
        <c:crossBetween val="between"/>
        <c:majorUnit val="0.2"/>
        <c:minorUnit val="0.1"/>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11771458076863E-2"/>
          <c:y val="0.12246665721209281"/>
          <c:w val="0.94052316959787485"/>
          <c:h val="0.7983845010759714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formatCode="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c:formatCode>
                <c:ptCount val="13"/>
                <c:pt idx="0">
                  <c:v>47.035497521000003</c:v>
                </c:pt>
                <c:pt idx="1">
                  <c:v>28.146711145000001</c:v>
                </c:pt>
                <c:pt idx="2">
                  <c:v>31.402340279000001</c:v>
                </c:pt>
                <c:pt idx="3">
                  <c:v>26.250211878000002</c:v>
                </c:pt>
                <c:pt idx="4">
                  <c:v>32.577979130000003</c:v>
                </c:pt>
                <c:pt idx="5">
                  <c:v>28.284438851000001</c:v>
                </c:pt>
                <c:pt idx="6">
                  <c:v>24.088203899</c:v>
                </c:pt>
                <c:pt idx="7">
                  <c:v>19.984876499999999</c:v>
                </c:pt>
                <c:pt idx="8">
                  <c:v>23.018551548000001</c:v>
                </c:pt>
                <c:pt idx="9">
                  <c:v>26.800160604999999</c:v>
                </c:pt>
                <c:pt idx="10">
                  <c:v>28.333500615999998</c:v>
                </c:pt>
                <c:pt idx="11">
                  <c:v>29.731730564999999</c:v>
                </c:pt>
                <c:pt idx="12">
                  <c:v>22.791779879</c:v>
                </c:pt>
              </c:numCache>
            </c:numRef>
          </c:val>
          <c:extLst>
            <c:ext xmlns:c16="http://schemas.microsoft.com/office/drawing/2014/chart" uri="{C3380CC4-5D6E-409C-BE32-E72D297353CC}">
              <c16:uniqueId val="{00000000-EF1F-493D-AA23-4D9FB050C493}"/>
            </c:ext>
          </c:extLst>
        </c:ser>
        <c:dLbls>
          <c:showLegendKey val="0"/>
          <c:showVal val="0"/>
          <c:showCatName val="0"/>
          <c:showSerName val="0"/>
          <c:showPercent val="0"/>
          <c:showBubbleSize val="0"/>
        </c:dLbls>
        <c:gapWidth val="80"/>
        <c:overlap val="100"/>
        <c:axId val="704700528"/>
        <c:axId val="704703480"/>
      </c:barChart>
      <c:catAx>
        <c:axId val="7047005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04703480"/>
        <c:crosses val="autoZero"/>
        <c:auto val="1"/>
        <c:lblAlgn val="ctr"/>
        <c:lblOffset val="100"/>
        <c:noMultiLvlLbl val="0"/>
      </c:catAx>
      <c:valAx>
        <c:axId val="704703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1" i="0" u="none" strike="noStrike" kern="1200" baseline="0">
                    <a:solidFill>
                      <a:schemeClr val="tx1"/>
                    </a:solidFill>
                    <a:latin typeface="+mn-lt"/>
                    <a:ea typeface="+mn-ea"/>
                    <a:cs typeface="+mn-cs"/>
                  </a:defRPr>
                </a:pPr>
                <a:r>
                  <a:rPr lang="en-US" sz="1000" b="1" dirty="0">
                    <a:solidFill>
                      <a:schemeClr val="tx1"/>
                    </a:solidFill>
                  </a:rPr>
                  <a:t>Average number of prescription drug plans</a:t>
                </a:r>
              </a:p>
            </c:rich>
          </c:tx>
          <c:layout>
            <c:manualLayout>
              <c:xMode val="edge"/>
              <c:yMode val="edge"/>
              <c:x val="0"/>
              <c:y val="2.950813607187101E-3"/>
            </c:manualLayout>
          </c:layout>
          <c:overlay val="0"/>
          <c:spPr>
            <a:noFill/>
            <a:ln>
              <a:noFill/>
            </a:ln>
            <a:effectLst/>
          </c:spPr>
          <c:txPr>
            <a:bodyPr rot="0" spcFirstLastPara="1" vertOverflow="ellipsis" wrap="square" anchor="ctr" anchorCtr="1"/>
            <a:lstStyle/>
            <a:p>
              <a:pPr algn="l">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047005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16191251373203"/>
          <c:y val="9.4665738480099265E-2"/>
          <c:w val="0.76814644823627587"/>
          <c:h val="0.77568689617842512"/>
        </c:manualLayout>
      </c:layout>
      <c:scatterChart>
        <c:scatterStyle val="lineMarker"/>
        <c:varyColors val="0"/>
        <c:ser>
          <c:idx val="4"/>
          <c:order val="0"/>
          <c:tx>
            <c:strRef>
              <c:f>Sheet1!$B$2</c:f>
              <c:strCache>
                <c:ptCount val="1"/>
                <c:pt idx="0">
                  <c:v>Minimum $</c:v>
                </c:pt>
              </c:strCache>
            </c:strRef>
          </c:tx>
          <c:spPr>
            <a:ln w="25400" cap="rnd">
              <a:noFill/>
              <a:round/>
            </a:ln>
            <a:effectLst/>
          </c:spPr>
          <c:marker>
            <c:symbol val="circle"/>
            <c:size val="12"/>
            <c:spPr>
              <a:solidFill>
                <a:schemeClr val="accent1"/>
              </a:solidFill>
              <a:ln w="12700">
                <a:solidFill>
                  <a:schemeClr val="bg1"/>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Sheet1!$B$3:$B$5</c:f>
              <c:numCache>
                <c:formatCode>General</c:formatCode>
                <c:ptCount val="3"/>
                <c:pt idx="0">
                  <c:v>5.5</c:v>
                </c:pt>
                <c:pt idx="1">
                  <c:v>21.7</c:v>
                </c:pt>
                <c:pt idx="2">
                  <c:v>5.5</c:v>
                </c:pt>
              </c:numCache>
            </c:numRef>
          </c:xVal>
          <c:yVal>
            <c:numRef>
              <c:f>Sheet1!$E$3:$E$5</c:f>
              <c:numCache>
                <c:formatCode>General</c:formatCode>
                <c:ptCount val="3"/>
                <c:pt idx="0">
                  <c:v>3</c:v>
                </c:pt>
                <c:pt idx="1">
                  <c:v>2</c:v>
                </c:pt>
                <c:pt idx="2">
                  <c:v>1</c:v>
                </c:pt>
              </c:numCache>
            </c:numRef>
          </c:yVal>
          <c:smooth val="0"/>
          <c:extLst>
            <c:ext xmlns:c16="http://schemas.microsoft.com/office/drawing/2014/chart" uri="{C3380CC4-5D6E-409C-BE32-E72D297353CC}">
              <c16:uniqueId val="{00000000-C75E-4691-BD23-117C801923DC}"/>
            </c:ext>
          </c:extLst>
        </c:ser>
        <c:ser>
          <c:idx val="1"/>
          <c:order val="1"/>
          <c:tx>
            <c:strRef>
              <c:f>Sheet1!$D$2</c:f>
              <c:strCache>
                <c:ptCount val="1"/>
                <c:pt idx="0">
                  <c:v>Mean $</c:v>
                </c:pt>
              </c:strCache>
            </c:strRef>
          </c:tx>
          <c:spPr>
            <a:ln w="25400" cap="rnd">
              <a:noFill/>
              <a:round/>
            </a:ln>
            <a:effectLst/>
          </c:spPr>
          <c:marker>
            <c:symbol val="circle"/>
            <c:size val="12"/>
            <c:spPr>
              <a:solidFill>
                <a:schemeClr val="bg2"/>
              </a:solidFill>
              <a:ln w="12700">
                <a:solidFill>
                  <a:schemeClr val="bg1"/>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Sheet1!$D$3:$D$5</c:f>
              <c:numCache>
                <c:formatCode>General</c:formatCode>
                <c:ptCount val="3"/>
                <c:pt idx="0">
                  <c:v>47.669329900000001</c:v>
                </c:pt>
                <c:pt idx="1">
                  <c:v>44.725242700000003</c:v>
                </c:pt>
                <c:pt idx="2">
                  <c:v>49.617344799999998</c:v>
                </c:pt>
              </c:numCache>
            </c:numRef>
          </c:xVal>
          <c:yVal>
            <c:numRef>
              <c:f>Sheet1!$E$3:$E$5</c:f>
              <c:numCache>
                <c:formatCode>General</c:formatCode>
                <c:ptCount val="3"/>
                <c:pt idx="0">
                  <c:v>3</c:v>
                </c:pt>
                <c:pt idx="1">
                  <c:v>2</c:v>
                </c:pt>
                <c:pt idx="2">
                  <c:v>1</c:v>
                </c:pt>
              </c:numCache>
            </c:numRef>
          </c:yVal>
          <c:smooth val="0"/>
          <c:extLst>
            <c:ext xmlns:c16="http://schemas.microsoft.com/office/drawing/2014/chart" uri="{C3380CC4-5D6E-409C-BE32-E72D297353CC}">
              <c16:uniqueId val="{00000001-C75E-4691-BD23-117C801923DC}"/>
            </c:ext>
          </c:extLst>
        </c:ser>
        <c:ser>
          <c:idx val="0"/>
          <c:order val="2"/>
          <c:tx>
            <c:strRef>
              <c:f>Sheet1!$C$2</c:f>
              <c:strCache>
                <c:ptCount val="1"/>
                <c:pt idx="0">
                  <c:v>Maximum $</c:v>
                </c:pt>
              </c:strCache>
            </c:strRef>
          </c:tx>
          <c:spPr>
            <a:ln w="25400" cap="rnd">
              <a:noFill/>
              <a:round/>
            </a:ln>
            <a:effectLst/>
          </c:spPr>
          <c:marker>
            <c:symbol val="circle"/>
            <c:size val="12"/>
            <c:spPr>
              <a:solidFill>
                <a:schemeClr val="accent2"/>
              </a:solidFill>
              <a:ln w="12700">
                <a:solidFill>
                  <a:schemeClr val="bg1"/>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Sheet1!$C$3:$C$5</c:f>
              <c:numCache>
                <c:formatCode>General</c:formatCode>
                <c:ptCount val="3"/>
                <c:pt idx="0">
                  <c:v>207.2</c:v>
                </c:pt>
                <c:pt idx="1">
                  <c:v>115.9</c:v>
                </c:pt>
                <c:pt idx="2">
                  <c:v>207.2</c:v>
                </c:pt>
              </c:numCache>
            </c:numRef>
          </c:xVal>
          <c:yVal>
            <c:numRef>
              <c:f>Sheet1!$E$3:$E$5</c:f>
              <c:numCache>
                <c:formatCode>General</c:formatCode>
                <c:ptCount val="3"/>
                <c:pt idx="0">
                  <c:v>3</c:v>
                </c:pt>
                <c:pt idx="1">
                  <c:v>2</c:v>
                </c:pt>
                <c:pt idx="2">
                  <c:v>1</c:v>
                </c:pt>
              </c:numCache>
            </c:numRef>
          </c:yVal>
          <c:smooth val="0"/>
          <c:extLst>
            <c:ext xmlns:c16="http://schemas.microsoft.com/office/drawing/2014/chart" uri="{C3380CC4-5D6E-409C-BE32-E72D297353CC}">
              <c16:uniqueId val="{00000002-C75E-4691-BD23-117C801923DC}"/>
            </c:ext>
          </c:extLst>
        </c:ser>
        <c:ser>
          <c:idx val="2"/>
          <c:order val="3"/>
          <c:tx>
            <c:strRef>
              <c:f>Sheet1!$F$2</c:f>
              <c:strCache>
                <c:ptCount val="1"/>
                <c:pt idx="0">
                  <c:v>Labels</c:v>
                </c:pt>
              </c:strCache>
            </c:strRef>
          </c:tx>
          <c:spPr>
            <a:ln w="25400" cap="rnd">
              <a:noFill/>
              <a:round/>
            </a:ln>
            <a:effectLst/>
          </c:spPr>
          <c:marker>
            <c:symbol val="none"/>
          </c:marker>
          <c:dLbls>
            <c:dLbl>
              <c:idx val="0"/>
              <c:layout>
                <c:manualLayout>
                  <c:x val="-0.20979444198575614"/>
                  <c:y val="0"/>
                </c:manualLayout>
              </c:layout>
              <c:tx>
                <c:rich>
                  <a:bodyPr/>
                  <a:lstStyle/>
                  <a:p>
                    <a:fld id="{3911129E-296F-1646-95DB-A5A13446543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75E-4691-BD23-117C801923DC}"/>
                </c:ext>
              </c:extLst>
            </c:dLbl>
            <c:dLbl>
              <c:idx val="1"/>
              <c:layout>
                <c:manualLayout>
                  <c:x val="-0.1203300456393244"/>
                  <c:y val="0"/>
                </c:manualLayout>
              </c:layout>
              <c:tx>
                <c:rich>
                  <a:bodyPr/>
                  <a:lstStyle/>
                  <a:p>
                    <a:fld id="{4BD0C205-9A74-D44E-BC2F-6D0AE9311BE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75E-4691-BD23-117C801923DC}"/>
                </c:ext>
              </c:extLst>
            </c:dLbl>
            <c:dLbl>
              <c:idx val="2"/>
              <c:layout>
                <c:manualLayout>
                  <c:x val="-0.15642971434051614"/>
                  <c:y val="-1.109395666940499E-16"/>
                </c:manualLayout>
              </c:layout>
              <c:tx>
                <c:rich>
                  <a:bodyPr/>
                  <a:lstStyle/>
                  <a:p>
                    <a:fld id="{E48BC9BE-A22A-5844-8276-2BA87E12017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75E-4691-BD23-117C801923DC}"/>
                </c:ext>
              </c:extLst>
            </c:dLbl>
            <c:spPr>
              <a:noFill/>
              <a:ln>
                <a:noFill/>
              </a:ln>
              <a:effectLst/>
            </c:spPr>
            <c:txPr>
              <a:bodyPr wrap="square" lIns="38100" tIns="19050" rIns="38100" bIns="19050" anchor="ctr">
                <a:spAutoFit/>
              </a:bodyPr>
              <a:lstStyle/>
              <a:p>
                <a:pPr>
                  <a:defRPr sz="1200">
                    <a:solidFill>
                      <a:schemeClr val="tx1">
                        <a:lumMod val="90000"/>
                        <a:lumOff val="10000"/>
                      </a:schemeClr>
                    </a:solidFill>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layout>
                  <c:manualLayout>
                    <c:x val="-0.20979444198575614"/>
                    <c:y val="0"/>
                  </c:manualLayout>
                </c15:layout>
                <c15:showDataLabelsRange val="1"/>
                <c15:showLeaderLines val="0"/>
              </c:ext>
            </c:extLst>
          </c:dLbls>
          <c:xVal>
            <c:numRef>
              <c:f>Sheet1!$F$3:$F$5</c:f>
              <c:numCache>
                <c:formatCode>General</c:formatCode>
                <c:ptCount val="3"/>
                <c:pt idx="0">
                  <c:v>0</c:v>
                </c:pt>
                <c:pt idx="1">
                  <c:v>0</c:v>
                </c:pt>
                <c:pt idx="2">
                  <c:v>0</c:v>
                </c:pt>
              </c:numCache>
            </c:numRef>
          </c:xVal>
          <c:yVal>
            <c:numRef>
              <c:f>Sheet1!$E$3:$E$5</c:f>
              <c:numCache>
                <c:formatCode>General</c:formatCode>
                <c:ptCount val="3"/>
                <c:pt idx="0">
                  <c:v>3</c:v>
                </c:pt>
                <c:pt idx="1">
                  <c:v>2</c:v>
                </c:pt>
                <c:pt idx="2">
                  <c:v>1</c:v>
                </c:pt>
              </c:numCache>
            </c:numRef>
          </c:yVal>
          <c:smooth val="0"/>
          <c:extLst>
            <c:ext xmlns:c15="http://schemas.microsoft.com/office/drawing/2012/chart" uri="{02D57815-91ED-43cb-92C2-25804820EDAC}">
              <c15:datalabelsRange>
                <c15:f>Sheet1!$A$3:$A$5</c15:f>
                <c15:dlblRangeCache>
                  <c:ptCount val="3"/>
                  <c:pt idx="0">
                    <c:v>All Stand-Alone PDPs</c:v>
                  </c:pt>
                  <c:pt idx="1">
                    <c:v>PDP-Basic</c:v>
                  </c:pt>
                  <c:pt idx="2">
                    <c:v>PDP-Enhanced</c:v>
                  </c:pt>
                </c15:dlblRangeCache>
              </c15:datalabelsRange>
            </c:ext>
            <c:ext xmlns:c16="http://schemas.microsoft.com/office/drawing/2014/chart" uri="{C3380CC4-5D6E-409C-BE32-E72D297353CC}">
              <c16:uniqueId val="{00000007-C75E-4691-BD23-117C801923DC}"/>
            </c:ext>
          </c:extLst>
        </c:ser>
        <c:dLbls>
          <c:showLegendKey val="0"/>
          <c:showVal val="0"/>
          <c:showCatName val="0"/>
          <c:showSerName val="0"/>
          <c:showPercent val="0"/>
          <c:showBubbleSize val="0"/>
        </c:dLbls>
        <c:axId val="574805000"/>
        <c:axId val="574805984"/>
      </c:scatterChart>
      <c:valAx>
        <c:axId val="574805000"/>
        <c:scaling>
          <c:orientation val="minMax"/>
          <c:max val="25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0">
                    <a:solidFill>
                      <a:schemeClr val="tx1"/>
                    </a:solidFill>
                  </a:rPr>
                  <a:t>Dollars ($)</a:t>
                </a:r>
              </a:p>
            </c:rich>
          </c:tx>
          <c:layout>
            <c:manualLayout>
              <c:xMode val="edge"/>
              <c:yMode val="edge"/>
              <c:x val="0.5002709637919458"/>
              <c:y val="0.9495014767633293"/>
            </c:manualLayout>
          </c:layout>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74805984"/>
        <c:crosses val="autoZero"/>
        <c:crossBetween val="midCat"/>
      </c:valAx>
      <c:valAx>
        <c:axId val="574805984"/>
        <c:scaling>
          <c:orientation val="minMax"/>
          <c:max val="3.5"/>
          <c:min val="0"/>
        </c:scaling>
        <c:delete val="1"/>
        <c:axPos val="l"/>
        <c:numFmt formatCode="General" sourceLinked="1"/>
        <c:majorTickMark val="none"/>
        <c:minorTickMark val="none"/>
        <c:tickLblPos val="none"/>
        <c:crossAx val="574805000"/>
        <c:crosses val="autoZero"/>
        <c:crossBetween val="midCat"/>
        <c:majorUnit val="1"/>
      </c:valAx>
      <c:spPr>
        <a:noFill/>
        <a:ln w="25400">
          <a:noFill/>
        </a:ln>
        <a:effectLst/>
      </c:spPr>
    </c:plotArea>
    <c:legend>
      <c:legendPos val="t"/>
      <c:legendEntry>
        <c:idx val="3"/>
        <c:delete val="1"/>
      </c:legendEntry>
      <c:layout>
        <c:manualLayout>
          <c:xMode val="edge"/>
          <c:yMode val="edge"/>
          <c:x val="0"/>
          <c:y val="0"/>
          <c:w val="0.34751449270078538"/>
          <c:h val="5.88509559621864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0000"/>
                  <a:lumOff val="1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95803972743209E-2"/>
          <c:y val="0.11933431578687745"/>
          <c:w val="0.94443913708320859"/>
          <c:h val="0.80151684250118682"/>
        </c:manualLayout>
      </c:layout>
      <c:barChart>
        <c:barDir val="col"/>
        <c:grouping val="clustered"/>
        <c:varyColors val="0"/>
        <c:ser>
          <c:idx val="0"/>
          <c:order val="0"/>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0</c:formatCode>
                <c:ptCount val="12"/>
                <c:pt idx="0">
                  <c:v>38.265140799999998</c:v>
                </c:pt>
                <c:pt idx="1">
                  <c:v>37.835248300000003</c:v>
                </c:pt>
                <c:pt idx="2">
                  <c:v>39.2034716</c:v>
                </c:pt>
                <c:pt idx="3">
                  <c:v>37.665823000000003</c:v>
                </c:pt>
                <c:pt idx="4">
                  <c:v>37.114894200000002</c:v>
                </c:pt>
                <c:pt idx="5">
                  <c:v>39.041593399999996</c:v>
                </c:pt>
                <c:pt idx="6">
                  <c:v>40.844738300000003</c:v>
                </c:pt>
                <c:pt idx="7">
                  <c:v>41.193433400000004</c:v>
                </c:pt>
                <c:pt idx="8">
                  <c:v>39.583085500000003</c:v>
                </c:pt>
                <c:pt idx="9">
                  <c:v>38.146524999999997</c:v>
                </c:pt>
                <c:pt idx="10">
                  <c:v>38.1577664</c:v>
                </c:pt>
                <c:pt idx="11">
                  <c:v>43.911547800000001</c:v>
                </c:pt>
              </c:numCache>
            </c:numRef>
          </c:val>
          <c:extLst>
            <c:ext xmlns:c16="http://schemas.microsoft.com/office/drawing/2014/chart" uri="{C3380CC4-5D6E-409C-BE32-E72D297353CC}">
              <c16:uniqueId val="{00000000-16F7-46ED-9EE8-1CCA84032E05}"/>
            </c:ext>
          </c:extLst>
        </c:ser>
        <c:dLbls>
          <c:showLegendKey val="0"/>
          <c:showVal val="0"/>
          <c:showCatName val="0"/>
          <c:showSerName val="0"/>
          <c:showPercent val="0"/>
          <c:showBubbleSize val="0"/>
        </c:dLbls>
        <c:gapWidth val="80"/>
        <c:overlap val="100"/>
        <c:axId val="702155696"/>
        <c:axId val="702154056"/>
      </c:barChart>
      <c:catAx>
        <c:axId val="7021556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02154056"/>
        <c:crosses val="autoZero"/>
        <c:auto val="1"/>
        <c:lblAlgn val="ctr"/>
        <c:lblOffset val="100"/>
        <c:noMultiLvlLbl val="0"/>
      </c:catAx>
      <c:valAx>
        <c:axId val="70215405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sz="1000" b="1">
                    <a:solidFill>
                      <a:schemeClr val="tx1"/>
                    </a:solidFill>
                  </a:rPr>
                  <a:t>Dollars ($)</a:t>
                </a:r>
              </a:p>
            </c:rich>
          </c:tx>
          <c:layout>
            <c:manualLayout>
              <c:xMode val="edge"/>
              <c:yMode val="edge"/>
              <c:x val="0"/>
              <c:y val="2.4227304398226655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0215569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54505333815651E-2"/>
          <c:y val="0.14859878826385894"/>
          <c:w val="0.92329358003046913"/>
          <c:h val="0.7806625972906126"/>
        </c:manualLayout>
      </c:layout>
      <c:barChart>
        <c:barDir val="col"/>
        <c:grouping val="clustered"/>
        <c:varyColors val="0"/>
        <c:ser>
          <c:idx val="0"/>
          <c:order val="0"/>
          <c:tx>
            <c:strRef>
              <c:f>Sheet1!$B$1</c:f>
              <c:strCache>
                <c:ptCount val="1"/>
                <c:pt idx="0">
                  <c:v>MA-PD LIS Enrollment</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#,##0</c:formatCode>
                <c:ptCount val="12"/>
                <c:pt idx="0">
                  <c:v>1911016</c:v>
                </c:pt>
                <c:pt idx="1">
                  <c:v>2208515</c:v>
                </c:pt>
                <c:pt idx="2">
                  <c:v>2500312</c:v>
                </c:pt>
                <c:pt idx="3">
                  <c:v>2840608</c:v>
                </c:pt>
                <c:pt idx="4">
                  <c:v>3157865</c:v>
                </c:pt>
                <c:pt idx="5">
                  <c:v>3722844</c:v>
                </c:pt>
                <c:pt idx="6">
                  <c:v>4043709</c:v>
                </c:pt>
                <c:pt idx="7">
                  <c:v>4398932</c:v>
                </c:pt>
                <c:pt idx="8">
                  <c:v>4852404</c:v>
                </c:pt>
                <c:pt idx="9">
                  <c:v>5399304</c:v>
                </c:pt>
                <c:pt idx="10">
                  <c:v>6090896</c:v>
                </c:pt>
                <c:pt idx="11">
                  <c:v>6825706</c:v>
                </c:pt>
              </c:numCache>
            </c:numRef>
          </c:val>
          <c:extLst>
            <c:ext xmlns:c16="http://schemas.microsoft.com/office/drawing/2014/chart" uri="{C3380CC4-5D6E-409C-BE32-E72D297353CC}">
              <c16:uniqueId val="{00000000-D23F-45AF-A64C-678B2482841B}"/>
            </c:ext>
          </c:extLst>
        </c:ser>
        <c:ser>
          <c:idx val="1"/>
          <c:order val="1"/>
          <c:tx>
            <c:strRef>
              <c:f>Sheet1!$C$1</c:f>
              <c:strCache>
                <c:ptCount val="1"/>
                <c:pt idx="0">
                  <c:v>PDP LIS Enrollment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Sheet1!$C$2:$C$13</c:f>
              <c:numCache>
                <c:formatCode>#,##0</c:formatCode>
                <c:ptCount val="12"/>
                <c:pt idx="0">
                  <c:v>7988033</c:v>
                </c:pt>
                <c:pt idx="1">
                  <c:v>8252479</c:v>
                </c:pt>
                <c:pt idx="2">
                  <c:v>8340865</c:v>
                </c:pt>
                <c:pt idx="3">
                  <c:v>8317819</c:v>
                </c:pt>
                <c:pt idx="4">
                  <c:v>8252162</c:v>
                </c:pt>
                <c:pt idx="5">
                  <c:v>7996823</c:v>
                </c:pt>
                <c:pt idx="6">
                  <c:v>7983909</c:v>
                </c:pt>
                <c:pt idx="7">
                  <c:v>7830133</c:v>
                </c:pt>
                <c:pt idx="8">
                  <c:v>7625585</c:v>
                </c:pt>
                <c:pt idx="9">
                  <c:v>7271945</c:v>
                </c:pt>
                <c:pt idx="10">
                  <c:v>6721095</c:v>
                </c:pt>
                <c:pt idx="11">
                  <c:v>6022875</c:v>
                </c:pt>
              </c:numCache>
            </c:numRef>
          </c:val>
          <c:extLst>
            <c:ext xmlns:c16="http://schemas.microsoft.com/office/drawing/2014/chart" uri="{C3380CC4-5D6E-409C-BE32-E72D297353CC}">
              <c16:uniqueId val="{00000001-D23F-45AF-A64C-678B2482841B}"/>
            </c:ext>
          </c:extLst>
        </c:ser>
        <c:dLbls>
          <c:showLegendKey val="0"/>
          <c:showVal val="0"/>
          <c:showCatName val="0"/>
          <c:showSerName val="0"/>
          <c:showPercent val="0"/>
          <c:showBubbleSize val="0"/>
        </c:dLbls>
        <c:gapWidth val="30"/>
        <c:axId val="444386784"/>
        <c:axId val="444388424"/>
      </c:barChart>
      <c:lineChart>
        <c:grouping val="standard"/>
        <c:varyColors val="0"/>
        <c:ser>
          <c:idx val="2"/>
          <c:order val="2"/>
          <c:tx>
            <c:strRef>
              <c:f>Sheet1!$D$1</c:f>
              <c:strCache>
                <c:ptCount val="1"/>
                <c:pt idx="0">
                  <c:v>Total LIS Enrollment</c:v>
                </c:pt>
              </c:strCache>
            </c:strRef>
          </c:tx>
          <c:spPr>
            <a:ln w="22225" cap="rnd">
              <a:solidFill>
                <a:schemeClr val="tx1">
                  <a:lumMod val="25000"/>
                  <a:lumOff val="75000"/>
                </a:schemeClr>
              </a:solidFill>
              <a:round/>
            </a:ln>
            <a:effectLst/>
          </c:spPr>
          <c:marker>
            <c:symbol val="circle"/>
            <c:size val="5"/>
            <c:spPr>
              <a:solidFill>
                <a:schemeClr val="tx1">
                  <a:lumMod val="50000"/>
                  <a:lumOff val="50000"/>
                </a:schemeClr>
              </a:solidFill>
              <a:ln w="22225">
                <a:solidFill>
                  <a:schemeClr val="tx1">
                    <a:lumMod val="50000"/>
                    <a:lumOff val="50000"/>
                  </a:schemeClr>
                </a:solidFill>
              </a:ln>
              <a:effectLst/>
            </c:spPr>
          </c:marker>
          <c:cat>
            <c:numRef>
              <c:f>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Sheet1!$D$2:$D$13</c:f>
              <c:numCache>
                <c:formatCode>#,##0</c:formatCode>
                <c:ptCount val="12"/>
                <c:pt idx="0">
                  <c:v>9899049</c:v>
                </c:pt>
                <c:pt idx="1">
                  <c:v>10460994</c:v>
                </c:pt>
                <c:pt idx="2">
                  <c:v>10841177</c:v>
                </c:pt>
                <c:pt idx="3">
                  <c:v>11158427</c:v>
                </c:pt>
                <c:pt idx="4">
                  <c:v>11410027</c:v>
                </c:pt>
                <c:pt idx="5">
                  <c:v>11719667</c:v>
                </c:pt>
                <c:pt idx="6">
                  <c:v>12027618</c:v>
                </c:pt>
                <c:pt idx="7">
                  <c:v>12229065</c:v>
                </c:pt>
                <c:pt idx="8">
                  <c:v>12477989</c:v>
                </c:pt>
                <c:pt idx="9">
                  <c:v>12671249</c:v>
                </c:pt>
                <c:pt idx="10">
                  <c:v>12811991</c:v>
                </c:pt>
                <c:pt idx="11">
                  <c:v>12848581</c:v>
                </c:pt>
              </c:numCache>
            </c:numRef>
          </c:val>
          <c:smooth val="0"/>
          <c:extLst>
            <c:ext xmlns:c16="http://schemas.microsoft.com/office/drawing/2014/chart" uri="{C3380CC4-5D6E-409C-BE32-E72D297353CC}">
              <c16:uniqueId val="{00000002-D23F-45AF-A64C-678B2482841B}"/>
            </c:ext>
          </c:extLst>
        </c:ser>
        <c:dLbls>
          <c:showLegendKey val="0"/>
          <c:showVal val="0"/>
          <c:showCatName val="0"/>
          <c:showSerName val="0"/>
          <c:showPercent val="0"/>
          <c:showBubbleSize val="0"/>
        </c:dLbls>
        <c:marker val="1"/>
        <c:smooth val="0"/>
        <c:axId val="444386784"/>
        <c:axId val="444388424"/>
      </c:lineChart>
      <c:catAx>
        <c:axId val="444386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4388424"/>
        <c:crosses val="autoZero"/>
        <c:auto val="1"/>
        <c:lblAlgn val="ctr"/>
        <c:lblOffset val="100"/>
        <c:noMultiLvlLbl val="0"/>
      </c:catAx>
      <c:valAx>
        <c:axId val="444388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44386784"/>
        <c:crosses val="autoZero"/>
        <c:crossBetween val="between"/>
        <c:majorUnit val="3000000"/>
        <c:dispUnits>
          <c:builtInUnit val="millions"/>
          <c:dispUnitsLbl>
            <c:layout>
              <c:manualLayout>
                <c:xMode val="edge"/>
                <c:yMode val="edge"/>
                <c:x val="1.2999093986062143E-2"/>
                <c:y val="7.6863554879847515E-2"/>
              </c:manualLayout>
            </c:layout>
            <c:tx>
              <c:rich>
                <a:bodyPr rot="0" spcFirstLastPara="1" vertOverflow="ellipsis" wrap="square" anchor="ctr" anchorCtr="1"/>
                <a:lstStyle/>
                <a:p>
                  <a:pPr>
                    <a:defRPr sz="1000" b="1" i="0" u="none" strike="noStrike" kern="1200" baseline="0">
                      <a:solidFill>
                        <a:schemeClr val="tx1"/>
                      </a:solidFill>
                      <a:latin typeface="+mn-lt"/>
                      <a:ea typeface="+mn-ea"/>
                      <a:cs typeface="+mn-cs"/>
                    </a:defRPr>
                  </a:pPr>
                  <a:r>
                    <a:rPr lang="en-US" b="1" dirty="0">
                      <a:solidFill>
                        <a:schemeClr val="tx1"/>
                      </a:solidFill>
                    </a:rPr>
                    <a:t>Enrollment in millions</a:t>
                  </a:r>
                </a:p>
              </c:rich>
            </c:tx>
            <c:spPr>
              <a:noFill/>
              <a:ln>
                <a:noFill/>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
          <c:y val="8.6455331412103754E-3"/>
          <c:w val="0.68582956383665949"/>
          <c:h val="5.8468983558243856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90000"/>
                  <a:lumOff val="1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3563247506407"/>
          <c:y val="0.229005877147201"/>
          <c:w val="0.83523228902448476"/>
          <c:h val="0.69003335678141098"/>
        </c:manualLayout>
      </c:layout>
      <c:barChart>
        <c:barDir val="col"/>
        <c:grouping val="clustered"/>
        <c:varyColors val="0"/>
        <c:ser>
          <c:idx val="2"/>
          <c:order val="0"/>
          <c:tx>
            <c:strRef>
              <c:f>Sheet1!$D$1</c:f>
              <c:strCache>
                <c:ptCount val="1"/>
                <c:pt idx="0">
                  <c:v>Part B Drug Spending Per Enrollee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Sheet1!$D$2:$D$4</c:f>
              <c:numCache>
                <c:formatCode>_("$"* #,##0_);_("$"* \(#,##0\);_("$"* "-"??_);_(@_)</c:formatCode>
                <c:ptCount val="3"/>
                <c:pt idx="0">
                  <c:v>558.7088217457233</c:v>
                </c:pt>
                <c:pt idx="1">
                  <c:v>569.44222403336357</c:v>
                </c:pt>
                <c:pt idx="2">
                  <c:v>585.3024974421204</c:v>
                </c:pt>
              </c:numCache>
            </c:numRef>
          </c:val>
          <c:extLst>
            <c:ext xmlns:c16="http://schemas.microsoft.com/office/drawing/2014/chart" uri="{C3380CC4-5D6E-409C-BE32-E72D297353CC}">
              <c16:uniqueId val="{00000005-93CE-427F-8ABF-B6D85B754E33}"/>
            </c:ext>
          </c:extLst>
        </c:ser>
        <c:dLbls>
          <c:showLegendKey val="0"/>
          <c:showVal val="1"/>
          <c:showCatName val="0"/>
          <c:showSerName val="0"/>
          <c:showPercent val="0"/>
          <c:showBubbleSize val="0"/>
        </c:dLbls>
        <c:gapWidth val="60"/>
        <c:axId val="636816552"/>
        <c:axId val="636819176"/>
      </c:barChart>
      <c:catAx>
        <c:axId val="63681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6819176"/>
        <c:crosses val="autoZero"/>
        <c:auto val="1"/>
        <c:lblAlgn val="ctr"/>
        <c:lblOffset val="100"/>
        <c:noMultiLvlLbl val="0"/>
      </c:catAx>
      <c:valAx>
        <c:axId val="636819176"/>
        <c:scaling>
          <c:orientation val="minMax"/>
          <c:max val="600"/>
          <c:min val="4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681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5413944730486"/>
          <c:y val="0.28111935034517077"/>
          <c:w val="0.81046351868181921"/>
          <c:h val="0.64155998595093133"/>
        </c:manualLayout>
      </c:layout>
      <c:barChart>
        <c:barDir val="col"/>
        <c:grouping val="clustered"/>
        <c:varyColors val="0"/>
        <c:ser>
          <c:idx val="5"/>
          <c:order val="0"/>
          <c:tx>
            <c:strRef>
              <c:f>Sheet1!$G$1</c:f>
              <c:strCache>
                <c:ptCount val="1"/>
                <c:pt idx="0">
                  <c:v>Part D Drug Spending Per Enrollee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2019</c:v>
                </c:pt>
                <c:pt idx="1">
                  <c:v>2020</c:v>
                </c:pt>
                <c:pt idx="2">
                  <c:v>2021</c:v>
                </c:pt>
              </c:numCache>
            </c:numRef>
          </c:cat>
          <c:val>
            <c:numRef>
              <c:f>Sheet1!$G$2:$G$4</c:f>
              <c:numCache>
                <c:formatCode>_("$"* #,##0_);_("$"* \(#,##0\);_("$"* "-"??_);_(@_)</c:formatCode>
                <c:ptCount val="3"/>
                <c:pt idx="0">
                  <c:v>3786</c:v>
                </c:pt>
                <c:pt idx="1">
                  <c:v>3967</c:v>
                </c:pt>
                <c:pt idx="2">
                  <c:v>4179</c:v>
                </c:pt>
              </c:numCache>
            </c:numRef>
          </c:val>
          <c:extLst>
            <c:ext xmlns:c16="http://schemas.microsoft.com/office/drawing/2014/chart" uri="{C3380CC4-5D6E-409C-BE32-E72D297353CC}">
              <c16:uniqueId val="{00000001-BAAD-4B18-A75E-58CFE01AEBCA}"/>
            </c:ext>
          </c:extLst>
        </c:ser>
        <c:dLbls>
          <c:showLegendKey val="0"/>
          <c:showVal val="1"/>
          <c:showCatName val="0"/>
          <c:showSerName val="0"/>
          <c:showPercent val="0"/>
          <c:showBubbleSize val="0"/>
        </c:dLbls>
        <c:gapWidth val="60"/>
        <c:axId val="636816552"/>
        <c:axId val="636819176"/>
      </c:barChart>
      <c:catAx>
        <c:axId val="63681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36819176"/>
        <c:crosses val="autoZero"/>
        <c:auto val="1"/>
        <c:lblAlgn val="ctr"/>
        <c:lblOffset val="100"/>
        <c:noMultiLvlLbl val="0"/>
      </c:catAx>
      <c:valAx>
        <c:axId val="636819176"/>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681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4_AACA4156.xml><?xml version="1.0" encoding="utf-8"?>
<p188:cmLst xmlns:a="http://schemas.openxmlformats.org/drawingml/2006/main" xmlns:r="http://schemas.openxmlformats.org/officeDocument/2006/relationships" xmlns:p188="http://schemas.microsoft.com/office/powerpoint/2018/8/main">
  <p188:cm id="{F38D2826-AABF-42BB-A8B8-53E0E7AFAFCF}" authorId="{9CE0CAF8-EE4E-1962-E99A-B0922BC814E6}" created="2022-10-19T07:56:49.253">
    <pc:sldMkLst xmlns:pc="http://schemas.microsoft.com/office/powerpoint/2013/main/command">
      <pc:docMk/>
      <pc:sldMk cId="2865381718" sldId="260"/>
    </pc:sldMkLst>
    <p188:replyLst>
      <p188:reply id="{169DDCA7-D3BC-476A-9A24-1A4C54857DF1}" authorId="{BCEF232D-A6DF-A245-F613-C0680BF9C2CF}" created="2022-10-19T13:57:00.313">
        <p188:txBody>
          <a:bodyPr/>
          <a:lstStyle/>
          <a:p>
            <a:r>
              <a:rPr lang="en-US"/>
              <a:t>Colors need to be adjusted--hard to tell some of the blues apart from one another</a:t>
            </a:r>
          </a:p>
        </p188:txBody>
      </p188:reply>
    </p188:replyLst>
    <p188:txBody>
      <a:bodyPr/>
      <a:lstStyle/>
      <a:p>
        <a:r>
          <a:rPr lang="en-US"/>
          <a:t>We should move the hypertension and mental health slices so that they are next to each other.</a:t>
        </a:r>
      </a:p>
    </p188:txBody>
  </p188:cm>
</p188:cmLst>
</file>

<file path=ppt/drawings/drawing1.xml><?xml version="1.0" encoding="utf-8"?>
<c:userShapes xmlns:c="http://schemas.openxmlformats.org/drawingml/2006/chart">
  <cdr:relSizeAnchor xmlns:cdr="http://schemas.openxmlformats.org/drawingml/2006/chartDrawing">
    <cdr:from>
      <cdr:x>0.07986</cdr:x>
      <cdr:y>0.1489</cdr:y>
    </cdr:from>
    <cdr:to>
      <cdr:x>0.12849</cdr:x>
      <cdr:y>0.16018</cdr:y>
    </cdr:to>
    <cdr:sp macro="" textlink="">
      <cdr:nvSpPr>
        <cdr:cNvPr id="2" name="TextBox 1"/>
        <cdr:cNvSpPr txBox="1"/>
      </cdr:nvSpPr>
      <cdr:spPr>
        <a:xfrm xmlns:a="http://schemas.openxmlformats.org/drawingml/2006/main">
          <a:off x="646152" y="603729"/>
          <a:ext cx="39353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0.39599</cdr:x>
      <cdr:y>0.02075</cdr:y>
    </cdr:from>
    <cdr:to>
      <cdr:x>0.509</cdr:x>
      <cdr:y>0.05878</cdr:y>
    </cdr:to>
    <cdr:sp macro="" textlink="">
      <cdr:nvSpPr>
        <cdr:cNvPr id="12" name="TextBox 11"/>
        <cdr:cNvSpPr txBox="1"/>
      </cdr:nvSpPr>
      <cdr:spPr>
        <a:xfrm xmlns:a="http://schemas.openxmlformats.org/drawingml/2006/main">
          <a:off x="3204157" y="89205"/>
          <a:ext cx="914400" cy="1635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11/2/22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1006475"/>
            <a:ext cx="5365750" cy="4024313"/>
          </a:xfrm>
        </p:spPr>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83113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863621-2E60-B848-8968-B0341E26A312}" type="slidenum">
              <a:rPr lang="en-US" smtClean="0"/>
              <a:t>2</a:t>
            </a:fld>
            <a:endParaRPr lang="en-US"/>
          </a:p>
        </p:txBody>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200" dirty="0"/>
              <a:t>A total of approximately 24.3 million Medicare beneficiaries enrolled in a Medicare stand-alone prescription drug plan in 2021.  Relative to 2020, this represents a drop of nearly 4 percent.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proportion of Medicare beneficiaries enrolled in stand-alone prescription drug plan remained relatively unchanged over the past decade.  Between 2013 and 2019, approximately 44 percent of Medicare beneficiaries enrolled in a stand-along prescription drug plan.  The proportion of beneficiaries enrolled in a stand-alone Part D plan fell modestly – from 43 percent to 39 percent - between 2019 and 2021.  </a:t>
            </a:r>
          </a:p>
          <a:p>
            <a:pPr marL="0" indent="0">
              <a:buFont typeface="Arial" panose="020B0604020202020204" pitchFamily="34" charset="0"/>
              <a:buNone/>
            </a:pPr>
            <a:endParaRPr lang="en-US" sz="1200" baseline="0" dirty="0"/>
          </a:p>
          <a:p>
            <a:pPr marL="285750" indent="-285750">
              <a:buFont typeface="Arial" panose="020B0604020202020204" pitchFamily="34" charset="0"/>
              <a:buChar char="•"/>
            </a:pPr>
            <a:r>
              <a:rPr lang="en-US" sz="1200" baseline="0" dirty="0"/>
              <a:t>Recent trends in PDP enrollment may partly reflect beneficiaries switching to Medicare Advantage plans that offer a Part D benefit (MA-PD). </a:t>
            </a:r>
            <a:endParaRPr lang="en-US" sz="1200" dirty="0"/>
          </a:p>
          <a:p>
            <a:endParaRPr lang="en-US" dirty="0"/>
          </a:p>
          <a:p>
            <a:endParaRPr lang="en-US" dirty="0"/>
          </a:p>
        </p:txBody>
      </p:sp>
    </p:spTree>
    <p:extLst>
      <p:ext uri="{BB962C8B-B14F-4D97-AF65-F5344CB8AC3E}">
        <p14:creationId xmlns:p14="http://schemas.microsoft.com/office/powerpoint/2010/main" val="316785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863621-2E60-B848-8968-B0341E26A312}" type="slidenum">
              <a:rPr lang="en-US" smtClean="0"/>
              <a:t>3</a:t>
            </a:fld>
            <a:endParaRPr lang="en-US"/>
          </a:p>
        </p:txBody>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200" dirty="0"/>
              <a:t>Overall, more than 24 million beneficiaries, or nearly </a:t>
            </a:r>
            <a:r>
              <a:rPr lang="en-US" sz="1200" baseline="0" dirty="0"/>
              <a:t>39 percent of all beneficiaries, enrolled in a stand-alone prescription drug plan in 2021.   </a:t>
            </a:r>
          </a:p>
          <a:p>
            <a:pPr marL="285750" indent="-285750">
              <a:buFont typeface="Arial" panose="020B0604020202020204" pitchFamily="34" charset="0"/>
              <a:buChar char="•"/>
            </a:pPr>
            <a:endParaRPr lang="en-US" sz="1200" baseline="0" dirty="0"/>
          </a:p>
          <a:p>
            <a:pPr marL="285750" indent="-285750">
              <a:buFont typeface="Arial" panose="020B0604020202020204" pitchFamily="34" charset="0"/>
              <a:buChar char="•"/>
            </a:pPr>
            <a:r>
              <a:rPr lang="en-US" sz="1200" baseline="0" dirty="0"/>
              <a:t>Substantial variation in rates of PDP enrollment are observed across the U.S.  Rates of enrollment in PDPs ranged from 30 percent or less in the state of Alabama (28 percent), Hawaii (25 percent), and Oregon (30 percent) to more than 60 percent in several states with large rural populations and lower Medicare Advantage penetration.  These included the states of Alaska (65 percent), North Dakota (66 percent), South Dakota (61 percent), and Wyoming (63 percent).</a:t>
            </a:r>
            <a:endParaRPr lang="en-US" sz="1200" dirty="0"/>
          </a:p>
        </p:txBody>
      </p:sp>
    </p:spTree>
    <p:extLst>
      <p:ext uri="{BB962C8B-B14F-4D97-AF65-F5344CB8AC3E}">
        <p14:creationId xmlns:p14="http://schemas.microsoft.com/office/powerpoint/2010/main" val="216210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Excluding U.S. territories, rates of enrollment in stand-alone prescription drug plans (PDPs) varies from a high of almost  91 percent in the small communities of McCone County, Montana, and Wheeler County, Nebraska, to less than 17 percent in El Paso County, Texas, and Liberty County, Georgia.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Approximately two-thirds of all counties have PDP enrollment rates of 40 percent or higher.  Among the most populous counties in the country, PDP enrollment rates are as follows: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Cook County, Illinois, 44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Kings County, New York, 37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Maricopa County, Arizona, 34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Los Angeles County, California, 34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Orange County, California, 32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Harris County, Texas, 31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Clark County, Nevada, 27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San Diego, California, 26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Riverside County, California, 24 percent;</a:t>
            </a:r>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t>Miami-Dade County, 17 percent.</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p>
          <a:p>
            <a:pPr marL="895335" marR="0" lvl="1" indent="-2857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91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average number of stand-along prescription drug plans available to Medicare beneficiaries has fluctuated over the past decade.  Following a period of decline between 2014 and 2017 in which the average number of stand-alone prescription drug plans fell from 33 to 20, the number of available plans grew steadily, averaging 30 in 2021.  Between 2021 and 2022, however, the average number of stand-alone prescription drug plans feel by almost one-quarter, to 23.</a:t>
            </a:r>
          </a:p>
          <a:p>
            <a:pPr marL="781035" marR="0" lvl="1" indent="-171450" algn="l" defTabSz="609585"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aseline="0" dirty="0"/>
          </a:p>
        </p:txBody>
      </p:sp>
      <p:sp>
        <p:nvSpPr>
          <p:cNvPr id="4" name="Slide Number Placeholder 3"/>
          <p:cNvSpPr>
            <a:spLocks noGrp="1"/>
          </p:cNvSpPr>
          <p:nvPr>
            <p:ph type="sldNum" sz="quarter" idx="10"/>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12623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863621-2E60-B848-8968-B0341E26A312}" type="slidenum">
              <a:rPr lang="en-US" smtClean="0"/>
              <a:t>6</a:t>
            </a:fld>
            <a:endParaRPr lang="en-US"/>
          </a:p>
        </p:txBody>
      </p:sp>
      <p:sp>
        <p:nvSpPr>
          <p:cNvPr id="5" name="Notes Placeholder 4"/>
          <p:cNvSpPr>
            <a:spLocks noGrp="1"/>
          </p:cNvSpPr>
          <p:nvPr>
            <p:ph type="body" sz="quarter" idx="11"/>
          </p:nvPr>
        </p:nvSpPr>
        <p:spPr/>
        <p:txBody>
          <a:bodyPr/>
          <a:lstStyle/>
          <a:p>
            <a:pPr marL="285750" indent="-285750">
              <a:buFont typeface="Arial" panose="020B0604020202020204" pitchFamily="34" charset="0"/>
              <a:buChar char="•"/>
            </a:pPr>
            <a:r>
              <a:rPr lang="en-US" sz="1200" dirty="0"/>
              <a:t>Monthly premiums for stand-alone prescription</a:t>
            </a:r>
            <a:r>
              <a:rPr lang="en-US" sz="1200" baseline="0" dirty="0"/>
              <a:t> drug plans (PDP) averaged $48 in 2022.  Stand-alone PDP premiums are about 2.8 times higher than premiums for the prescription drug component of MA plans, which averaged $17 a month.   </a:t>
            </a:r>
          </a:p>
          <a:p>
            <a:pPr marL="285750" indent="-285750">
              <a:buFont typeface="Arial" panose="020B0604020202020204" pitchFamily="34" charset="0"/>
              <a:buChar char="•"/>
            </a:pPr>
            <a:endParaRPr lang="en-US" sz="1200" baseline="0" dirty="0"/>
          </a:p>
          <a:p>
            <a:pPr marL="285750" indent="-285750">
              <a:buFont typeface="Arial" panose="020B0604020202020204" pitchFamily="34" charset="0"/>
              <a:buChar char="•"/>
            </a:pPr>
            <a:r>
              <a:rPr lang="en-US" sz="1200" baseline="0" dirty="0"/>
              <a:t>Average premiums for enhanced plans are approximately $5 more per month than for basic PDPs ($50 vs. $45), a difference of about 11 percent. </a:t>
            </a:r>
            <a:endParaRPr lang="en-US" sz="1200" dirty="0"/>
          </a:p>
        </p:txBody>
      </p:sp>
    </p:spTree>
    <p:extLst>
      <p:ext uri="{BB962C8B-B14F-4D97-AF65-F5344CB8AC3E}">
        <p14:creationId xmlns:p14="http://schemas.microsoft.com/office/powerpoint/2010/main" val="87511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Despite slight annual fluctuation, Part D stand-alone prescription drug plan (PDP) premiums</a:t>
            </a:r>
            <a:r>
              <a:rPr lang="en-US" sz="1200" baseline="0" dirty="0"/>
              <a:t> remained relatively unchanged between 2011 and 2021.   Between 2021 and 2022, however, average PDP premiums increased by approximately $6, a difference of about 16 percent.</a:t>
            </a:r>
          </a:p>
          <a:p>
            <a:pPr marL="285750" indent="-285750">
              <a:buFont typeface="Arial" panose="020B0604020202020204" pitchFamily="34" charset="0"/>
              <a:buChar char="•"/>
            </a:pPr>
            <a:endParaRPr lang="en-US" sz="1200" baseline="0"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248387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Medicare low-</a:t>
            </a:r>
            <a:r>
              <a:rPr lang="en-US" sz="1200" dirty="0"/>
              <a:t>i</a:t>
            </a:r>
            <a:r>
              <a:rPr lang="en-US" sz="1200" baseline="0" dirty="0"/>
              <a:t>ncome </a:t>
            </a:r>
            <a:r>
              <a:rPr lang="en-US" sz="1200" dirty="0"/>
              <a:t>s</a:t>
            </a:r>
            <a:r>
              <a:rPr lang="en-US" sz="1200" baseline="0" dirty="0"/>
              <a:t>ubsidy (LIS) program provides financial assistance to Medicare beneficiaries with low income for out-of-pocket costs associated with prescription drugs, like deductibles and premiums.  In 2021, nearly 13 million Medicare beneficiaries enrolled in either a Medicare Advantage prescription drug (MA-PD) plan or a stand-alone PDP receive a low-income subsidy</a:t>
            </a:r>
            <a:r>
              <a:rPr lang="en-US" sz="1200" dirty="0"/>
              <a:t>.  Although the total number of beneficiaries receiving a LIS remained unchanged between </a:t>
            </a:r>
            <a:r>
              <a:rPr lang="en-US" sz="1200" baseline="0" dirty="0"/>
              <a:t>2020 and 2021, over the past decade, the total number of beneficiaries receiving a LIS increased by over 20 percent.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Of the 13 million Medicare beneficiaries that receive a LIS in 2021, about 6.8 million are enrolled in MA-PDs and 6.0 million are enrolled in a stand-alone PDP.  Over the past decade, the number of beneficiaries in MA-PD plans who received a LIS declined from around 8.3 million to 6.0 million in 2021, a reduction of more than one quarter.  At the same time, the number of Medicare beneficiaries in stand-alone PDPs that received LIS increased from 2.5 million in 2012 to 6.8 million in 2021, a close to three-fold increase.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298546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12</a:t>
            </a:fld>
            <a:endParaRPr lang="en-US"/>
          </a:p>
        </p:txBody>
      </p:sp>
    </p:spTree>
    <p:extLst>
      <p:ext uri="{BB962C8B-B14F-4D97-AF65-F5344CB8AC3E}">
        <p14:creationId xmlns:p14="http://schemas.microsoft.com/office/powerpoint/2010/main" val="4102550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6"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spc="0"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657292"/>
            <a:ext cx="2617952" cy="784686"/>
          </a:xfrm>
          <a:prstGeom prst="rect">
            <a:avLst/>
          </a:prstGeom>
        </p:spPr>
      </p:pic>
    </p:spTree>
    <p:extLst>
      <p:ext uri="{BB962C8B-B14F-4D97-AF65-F5344CB8AC3E}">
        <p14:creationId xmlns:p14="http://schemas.microsoft.com/office/powerpoint/2010/main" val="30930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363874F8-CB91-314C-8CDA-9FDCCE44AAEE}"/>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9A0D1C0F-BDB6-DF41-9C4F-6B29613C19F6}"/>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pic>
        <p:nvPicPr>
          <p:cNvPr id="10" name="Picture 9">
            <a:extLst>
              <a:ext uri="{FF2B5EF4-FFF2-40B4-BE49-F238E27FC236}">
                <a16:creationId xmlns:a16="http://schemas.microsoft.com/office/drawing/2014/main" id="{F1FDB8E5-1F2A-8D49-8F93-C132AF543B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DD61E009-1F74-DF41-B94D-B0613B15BFD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A8A42BAD-84D4-D34F-8DAF-74462CF7CBD0}"/>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pic>
        <p:nvPicPr>
          <p:cNvPr id="10" name="Picture 9">
            <a:extLst>
              <a:ext uri="{FF2B5EF4-FFF2-40B4-BE49-F238E27FC236}">
                <a16:creationId xmlns:a16="http://schemas.microsoft.com/office/drawing/2014/main" id="{BCCAACB1-C1DA-DF4A-8AF8-CC0B809C2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sp>
        <p:nvSpPr>
          <p:cNvPr id="13" name="Rectangle 12"/>
          <p:cNvSpPr/>
          <p:nvPr userDrawn="1"/>
        </p:nvSpPr>
        <p:spPr>
          <a:xfrm>
            <a:off x="-1" y="1351722"/>
            <a:ext cx="9144001" cy="1433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1">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bg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0"/>
            <a:ext cx="9144001" cy="1356262"/>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4">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2"/>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 y="1351722"/>
            <a:ext cx="9144001" cy="143350"/>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3"/>
          </p:nvPr>
        </p:nvSpPr>
        <p:spPr>
          <a:xfrm>
            <a:off x="-1" y="1485900"/>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2"/>
          </a:xfrm>
          <a:effectLst/>
        </p:spPr>
        <p:txBody>
          <a:bodyPr anchor="t">
            <a:normAutofit/>
          </a:bodyPr>
          <a:lstStyle>
            <a:lvl1pPr algn="l">
              <a:lnSpc>
                <a:spcPct val="100000"/>
              </a:lnSpc>
              <a:defRPr sz="260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0"/>
          </a:xfrm>
        </p:spPr>
        <p:txBody>
          <a:bodyPr anchor="b">
            <a:normAutofit/>
          </a:bodyPr>
          <a:lstStyle>
            <a:lvl1pPr marL="0" indent="0" algn="l">
              <a:lnSpc>
                <a:spcPct val="100000"/>
              </a:lnSpc>
              <a:buNone/>
              <a:defRPr sz="1200" b="1" spc="100" baseline="0">
                <a:solidFill>
                  <a:schemeClr val="accent5">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5"/>
            <a:ext cx="1020018" cy="1337423"/>
          </a:xfrm>
        </p:spPr>
        <p:txBody>
          <a:bodyPr anchor="ctr">
            <a:noAutofit/>
          </a:bodyPr>
          <a:lstStyle>
            <a:lvl1pPr marL="0" indent="0" algn="r">
              <a:buNone/>
              <a:defRPr sz="6600" b="1" spc="-4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1F12D821-3740-5F42-A695-5737A1EA579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02720E4-0C4F-2C4B-A6F8-B225AC377C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2618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B7CDA024-1BCD-1249-AF35-1ED8A3703B38}"/>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6EA73BAE-6791-A449-890C-E0DCE2EC8D77}"/>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2A05484-D197-8449-9354-17BFFC595B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btitle 2"/>
          <p:cNvSpPr>
            <a:spLocks noGrp="1"/>
          </p:cNvSpPr>
          <p:nvPr>
            <p:ph type="subTitle" idx="1" hasCustomPrompt="1"/>
          </p:nvPr>
        </p:nvSpPr>
        <p:spPr>
          <a:xfrm>
            <a:off x="627434" y="223430"/>
            <a:ext cx="7919047" cy="201295"/>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10"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8B131DE5-CEB2-9843-BEA6-3FA7C4EFD03A}"/>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lumMod val="20000"/>
                  <a:lumOff val="80000"/>
                </a:schemeClr>
              </a:buClr>
              <a:buFont typeface="Arial" panose="020B0604020202020204" pitchFamily="34" charset="0"/>
              <a:buChar char="•"/>
              <a:defRPr sz="2000">
                <a:solidFill>
                  <a:schemeClr val="bg1"/>
                </a:solidFill>
              </a:defRPr>
            </a:lvl1pPr>
            <a:lvl2pPr marL="344480" indent="-173034">
              <a:lnSpc>
                <a:spcPct val="100000"/>
              </a:lnSpc>
              <a:spcBef>
                <a:spcPts val="800"/>
              </a:spcBef>
              <a:spcAft>
                <a:spcPts val="600"/>
              </a:spcAft>
              <a:buClr>
                <a:schemeClr val="bg1"/>
              </a:buClr>
              <a:buFont typeface="System Font Regular"/>
              <a:buChar char="−"/>
              <a:defRPr sz="1800">
                <a:solidFill>
                  <a:schemeClr val="bg1"/>
                </a:solidFill>
              </a:defRPr>
            </a:lvl2pPr>
            <a:lvl3pPr marL="515925" indent="-171446">
              <a:lnSpc>
                <a:spcPct val="100000"/>
              </a:lnSpc>
              <a:spcBef>
                <a:spcPts val="800"/>
              </a:spcBef>
              <a:spcAft>
                <a:spcPts val="600"/>
              </a:spcAft>
              <a:buClr>
                <a:schemeClr val="bg1"/>
              </a:buClr>
              <a:buFont typeface="System Font Regular"/>
              <a:buChar char="−"/>
              <a:defRPr sz="1600">
                <a:solidFill>
                  <a:schemeClr val="bg1"/>
                </a:solidFill>
              </a:defRPr>
            </a:lvl3pPr>
            <a:lvl4pPr marL="687371" indent="-171446">
              <a:lnSpc>
                <a:spcPct val="100000"/>
              </a:lnSpc>
              <a:spcBef>
                <a:spcPts val="800"/>
              </a:spcBef>
              <a:spcAft>
                <a:spcPts val="600"/>
              </a:spcAft>
              <a:buClr>
                <a:schemeClr val="bg1"/>
              </a:buClr>
              <a:buFont typeface="System Font Regular"/>
              <a:buChar char="−"/>
              <a:defRPr sz="1600">
                <a:solidFill>
                  <a:schemeClr val="bg1"/>
                </a:solidFill>
              </a:defRPr>
            </a:lvl4pPr>
            <a:lvl5pPr marL="858817" indent="-171446">
              <a:lnSpc>
                <a:spcPct val="100000"/>
              </a:lnSpc>
              <a:spcBef>
                <a:spcPts val="800"/>
              </a:spcBef>
              <a:spcAft>
                <a:spcPts val="600"/>
              </a:spcAft>
              <a:buClr>
                <a:schemeClr val="bg1"/>
              </a:buClr>
              <a:buFont typeface="System Font Regular"/>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5E0A9E5A-3777-3444-AE9F-AB29FF632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tx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0DC2282F-3013-9B45-AE8D-78869F3B93D7}"/>
              </a:ext>
            </a:extLst>
          </p:cNvPr>
          <p:cNvSpPr>
            <a:spLocks noGrp="1"/>
          </p:cNvSpPr>
          <p:nvPr>
            <p:ph type="ftr" sz="quarter" idx="15"/>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905450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8128E848-2C8D-1C4B-BC7C-D01514AD28C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A20E5A-34C8-4044-922E-A5E9B1CD8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5ED891DC-4BDA-574F-8D0F-3856C0367A95}"/>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7828546D-4B6C-A543-96D4-05747FB8DD2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D27F049-6C1A-FB4C-95E3-E6444D6C2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tx2"/>
                </a:solidFill>
              </a:defRPr>
            </a:lvl1pPr>
          </a:lstStyle>
          <a:p>
            <a:r>
              <a:rPr lang="en-US"/>
              <a:t>Drag picture to placeholder or click icon to add</a:t>
            </a:r>
          </a:p>
        </p:txBody>
      </p:sp>
      <p:sp>
        <p:nvSpPr>
          <p:cNvPr id="15"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tx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24968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id="{82962BA5-BEDE-2E41-8599-BAEF19A7B8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35" name="Picture 34">
            <a:extLst>
              <a:ext uri="{FF2B5EF4-FFF2-40B4-BE49-F238E27FC236}">
                <a16:creationId xmlns:a16="http://schemas.microsoft.com/office/drawing/2014/main" id="{18B6FC6C-7B47-CE49-98E7-67B0CDD38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7817"/>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2">
                    <a:lumMod val="20000"/>
                    <a:lumOff val="8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17953DE6-C42C-2741-8210-545029352F3B}"/>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AE2DDBCE-2E09-FC44-A7BB-1DDC7FAEE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chemeClr val="accent2">
              <a:lumMod val="40000"/>
              <a:lumOff val="60000"/>
              <a:alpha val="8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chemeClr val="accent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6"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35" name="Picture 34">
            <a:extLst>
              <a:ext uri="{FF2B5EF4-FFF2-40B4-BE49-F238E27FC236}">
                <a16:creationId xmlns:a16="http://schemas.microsoft.com/office/drawing/2014/main" id="{763FEE47-F1CB-DA4B-B896-D80B21BFC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1870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2"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Text Placeholder 6">
            <a:extLst>
              <a:ext uri="{FF2B5EF4-FFF2-40B4-BE49-F238E27FC236}">
                <a16:creationId xmlns:a16="http://schemas.microsoft.com/office/drawing/2014/main" id="{32243C6F-909E-4F4E-BE06-20F78304CF7C}"/>
              </a:ext>
            </a:extLst>
          </p:cNvPr>
          <p:cNvSpPr>
            <a:spLocks noGrp="1"/>
          </p:cNvSpPr>
          <p:nvPr>
            <p:ph type="body" sz="quarter" idx="16"/>
          </p:nvPr>
        </p:nvSpPr>
        <p:spPr>
          <a:xfrm>
            <a:off x="627435" y="1828800"/>
            <a:ext cx="7919046"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3B34DF-A767-5844-B3B8-534E13207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578D18D6-5355-B847-867A-88851FBFB4D3}"/>
              </a:ext>
            </a:extLst>
          </p:cNvPr>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0B607CD4-0A0B-4844-A461-7C421EC293C5}"/>
              </a:ext>
            </a:extLst>
          </p:cNvPr>
          <p:cNvSpPr>
            <a:spLocks noGrp="1"/>
          </p:cNvSpPr>
          <p:nvPr>
            <p:ph type="body" sz="quarter" idx="17"/>
          </p:nvPr>
        </p:nvSpPr>
        <p:spPr>
          <a:xfrm>
            <a:off x="4711699"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8E0D6BB7-E3D2-4E49-B962-8713A5D71F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3" name="Text Placeholder 6"/>
          <p:cNvSpPr>
            <a:spLocks noGrp="1"/>
          </p:cNvSpPr>
          <p:nvPr>
            <p:ph type="body" sz="quarter" idx="16"/>
          </p:nvPr>
        </p:nvSpPr>
        <p:spPr>
          <a:xfrm>
            <a:off x="627435" y="1828800"/>
            <a:ext cx="3834782" cy="402682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2000">
                <a:solidFill>
                  <a:schemeClr val="tx1"/>
                </a:solidFill>
              </a:defRPr>
            </a:lvl1pPr>
            <a:lvl2pPr marL="344480" indent="-173034">
              <a:lnSpc>
                <a:spcPct val="100000"/>
              </a:lnSpc>
              <a:spcBef>
                <a:spcPts val="800"/>
              </a:spcBef>
              <a:spcAft>
                <a:spcPts val="600"/>
              </a:spcAft>
              <a:buClr>
                <a:schemeClr val="tx1"/>
              </a:buClr>
              <a:buFont typeface="System Font Regular"/>
              <a:buChar char="−"/>
              <a:defRPr sz="1800">
                <a:solidFill>
                  <a:schemeClr val="tx1"/>
                </a:solidFill>
              </a:defRPr>
            </a:lvl2pPr>
            <a:lvl3pPr marL="515925" indent="-171446">
              <a:lnSpc>
                <a:spcPct val="100000"/>
              </a:lnSpc>
              <a:spcBef>
                <a:spcPts val="800"/>
              </a:spcBef>
              <a:spcAft>
                <a:spcPts val="600"/>
              </a:spcAft>
              <a:buClr>
                <a:schemeClr val="tx1"/>
              </a:buClr>
              <a:buFont typeface="System Font Regular"/>
              <a:buChar char="−"/>
              <a:defRPr sz="1600">
                <a:solidFill>
                  <a:schemeClr val="tx1"/>
                </a:solidFill>
              </a:defRPr>
            </a:lvl3pPr>
            <a:lvl4pPr marL="687371" indent="-171446">
              <a:lnSpc>
                <a:spcPct val="100000"/>
              </a:lnSpc>
              <a:spcBef>
                <a:spcPts val="800"/>
              </a:spcBef>
              <a:spcAft>
                <a:spcPts val="600"/>
              </a:spcAft>
              <a:buClr>
                <a:schemeClr val="tx1"/>
              </a:buClr>
              <a:buFont typeface="System Font Regular"/>
              <a:buChar char="−"/>
              <a:defRPr sz="1600">
                <a:solidFill>
                  <a:schemeClr val="tx1"/>
                </a:solidFill>
              </a:defRPr>
            </a:lvl4pPr>
            <a:lvl5pPr marL="858817" indent="-171446">
              <a:lnSpc>
                <a:spcPct val="100000"/>
              </a:lnSpc>
              <a:spcBef>
                <a:spcPts val="800"/>
              </a:spcBef>
              <a:spcAft>
                <a:spcPts val="600"/>
              </a:spcAft>
              <a:buClr>
                <a:schemeClr val="tx1"/>
              </a:buClr>
              <a:buFont typeface="System Font Regular"/>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4"/>
          <p:cNvSpPr>
            <a:spLocks noGrp="1" noChangeAspect="1"/>
          </p:cNvSpPr>
          <p:nvPr>
            <p:ph type="pic" sz="quarter" idx="19"/>
          </p:nvPr>
        </p:nvSpPr>
        <p:spPr>
          <a:xfrm>
            <a:off x="4729971" y="1828798"/>
            <a:ext cx="3816510" cy="3816510"/>
          </a:xfrm>
          <a:prstGeom prst="ellipse">
            <a:avLst/>
          </a:prstGeom>
        </p:spPr>
        <p:txBody>
          <a:bodyPr anchor="ctr"/>
          <a:lstStyle>
            <a:lvl1pPr marL="0" indent="0" algn="ctr">
              <a:buNone/>
              <a:defRPr>
                <a:solidFill>
                  <a:schemeClr val="bg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pic>
        <p:nvPicPr>
          <p:cNvPr id="14" name="Picture 13">
            <a:extLst>
              <a:ext uri="{FF2B5EF4-FFF2-40B4-BE49-F238E27FC236}">
                <a16:creationId xmlns:a16="http://schemas.microsoft.com/office/drawing/2014/main" id="{6F3662ED-784C-D249-8795-CA82D1CC1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Text Placeholder 4"/>
          <p:cNvSpPr>
            <a:spLocks noGrp="1"/>
          </p:cNvSpPr>
          <p:nvPr>
            <p:ph type="body" sz="quarter" idx="21" hasCustomPrompt="1"/>
          </p:nvPr>
        </p:nvSpPr>
        <p:spPr>
          <a:xfrm>
            <a:off x="2456297" y="5999997"/>
            <a:ext cx="602466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6"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FC0B4BE5-2887-AE45-9F8B-D30C7DD64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8"/>
            <a:ext cx="8091115" cy="4054959"/>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7" y="5999997"/>
            <a:ext cx="6030756"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43A002C4-E0D3-A54E-A3B4-4CDAE08A7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Pentagon 12"/>
          <p:cNvSpPr/>
          <p:nvPr/>
        </p:nvSpPr>
        <p:spPr>
          <a:xfrm>
            <a:off x="627434" y="1781334"/>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6"/>
          <p:cNvSpPr/>
          <p:nvPr/>
        </p:nvSpPr>
        <p:spPr>
          <a:xfrm>
            <a:off x="1955601" y="1771810"/>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79" y="3103956"/>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6"/>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0"/>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1" y="3103956"/>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0"/>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6"/>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0"/>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3" y="3103956"/>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18" y="1771810"/>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6"/>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33"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59" y="1781334"/>
            <a:ext cx="1312271"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6" y="3175966"/>
            <a:ext cx="1132521"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29"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6"/>
            <a:ext cx="1108230" cy="1937866"/>
          </a:xfrm>
        </p:spPr>
        <p:txBody>
          <a:bodyPr anchor="t">
            <a:noAutofit/>
          </a:bodyPr>
          <a:lstStyle>
            <a:lvl1pPr marL="0" indent="0">
              <a:buNone/>
              <a:defRPr sz="12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3" y="3175966"/>
            <a:ext cx="1147237"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6" y="1781334"/>
            <a:ext cx="1167447"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8" y="1781334"/>
            <a:ext cx="957002" cy="1322621"/>
          </a:xfrm>
        </p:spPr>
        <p:txBody>
          <a:bodyPr anchor="ctr">
            <a:noAutofit/>
          </a:bodyPr>
          <a:lstStyle>
            <a:lvl1pPr marL="0" indent="0">
              <a:buNone/>
              <a:defRPr sz="1500">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79" y="3175966"/>
            <a:ext cx="1160050" cy="1937866"/>
          </a:xfrm>
        </p:spPr>
        <p:txBody>
          <a:bodyPr anchor="t">
            <a:noAutofit/>
          </a:bodyPr>
          <a:lstStyle>
            <a:lvl1pPr marL="0" indent="0">
              <a:buNone/>
              <a:defRPr sz="12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456297" y="5999997"/>
            <a:ext cx="6025788"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bg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4" y="514555"/>
            <a:ext cx="7919047"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37"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33" name="Picture 32">
            <a:extLst>
              <a:ext uri="{FF2B5EF4-FFF2-40B4-BE49-F238E27FC236}">
                <a16:creationId xmlns:a16="http://schemas.microsoft.com/office/drawing/2014/main" id="{932915A1-93EA-4542-9602-D99BAD447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1">
                    <a:lumMod val="60000"/>
                    <a:lumOff val="4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1">
                    <a:lumMod val="60000"/>
                    <a:lumOff val="40000"/>
                  </a:schemeClr>
                </a:solidFill>
                <a:latin typeface="+mn-lt"/>
              </a:rPr>
              <a:pPr algn="r"/>
              <a:t>‹#›</a:t>
            </a:fld>
            <a:endParaRPr lang="en-US" sz="900">
              <a:solidFill>
                <a:schemeClr val="tx1">
                  <a:lumMod val="60000"/>
                  <a:lumOff val="40000"/>
                </a:schemeClr>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05817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accent5"/>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5"/>
                </a:solidFill>
                <a:latin typeface="+mn-lt"/>
              </a:rPr>
              <a:pPr algn="r"/>
              <a:t>‹#›</a:t>
            </a:fld>
            <a:endParaRPr lang="en-US" sz="900">
              <a:solidFill>
                <a:schemeClr val="accent5"/>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60541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bg2">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7DE5A2D0-4F13-F245-8C06-5F0B8F40A9F8}"/>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3" name="Footer Placeholder 2">
            <a:extLst>
              <a:ext uri="{FF2B5EF4-FFF2-40B4-BE49-F238E27FC236}">
                <a16:creationId xmlns:a16="http://schemas.microsoft.com/office/drawing/2014/main" id="{D5192451-5459-9D43-8A99-516D9A08E359}"/>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5E6D3F57-B7D9-8F4B-98EC-025799A59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4AD26ECB-F423-1045-92B3-BDC984610628}"/>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D2C8B7AD-A6D7-AE46-8C4C-7FBBC674B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25419DB-9474-2846-8B3E-DA30852DC010}"/>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ED40BC8F-F8D9-4849-9747-9D85A748CB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59A9B494-9F9D-2F40-9D90-755C68BE6CB6}"/>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F6CCD010-54C7-3541-BC74-F2FAF23D8F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1" hasCustomPrompt="1"/>
          </p:nvPr>
        </p:nvSpPr>
        <p:spPr>
          <a:xfrm>
            <a:off x="467544" y="800708"/>
            <a:ext cx="8295992" cy="3288318"/>
          </a:xfrm>
        </p:spPr>
        <p:txBody>
          <a:bodyPr>
            <a:normAutofit/>
          </a:bodyPr>
          <a:lstStyle>
            <a:lvl1pPr marL="0" indent="0">
              <a:lnSpc>
                <a:spcPct val="110000"/>
              </a:lnSpc>
              <a:buNone/>
              <a:defRPr sz="32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355357"/>
            <a:ext cx="914400" cy="91440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6"/>
            <a:ext cx="4114800" cy="394589"/>
          </a:xfrm>
        </p:spPr>
        <p:txBody>
          <a:bodyPr>
            <a:normAutofit/>
          </a:bodyPr>
          <a:lstStyle>
            <a:lvl1pPr marL="0" indent="0">
              <a:lnSpc>
                <a:spcPct val="110000"/>
              </a:lnSpc>
              <a:buNone/>
              <a:defRPr sz="16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78"/>
            <a:ext cx="4114800" cy="394589"/>
          </a:xfrm>
        </p:spPr>
        <p:txBody>
          <a:bodyPr>
            <a:normAutofit/>
          </a:bodyPr>
          <a:lstStyle>
            <a:lvl1pPr marL="0" indent="0">
              <a:lnSpc>
                <a:spcPct val="110000"/>
              </a:lnSpc>
              <a:buNone/>
              <a:defRPr sz="12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19" y="5426340"/>
            <a:ext cx="3790789" cy="250929"/>
          </a:xfrm>
        </p:spPr>
        <p:txBody>
          <a:bodyPr anchor="t">
            <a:normAutofit/>
          </a:bodyPr>
          <a:lstStyle>
            <a:lvl1pPr marL="0" indent="0" algn="l">
              <a:lnSpc>
                <a:spcPct val="110000"/>
              </a:lnSpc>
              <a:buNone/>
              <a:defRPr sz="900"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767F2C01-7E98-AC47-B47D-D0991DB0C91E}"/>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E461B5FA-93C6-B347-8327-62EA2D3914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83033"/>
            <a:ext cx="1379166" cy="413382"/>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31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4" y="1699589"/>
            <a:ext cx="8091115" cy="4054958"/>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6" y="5999999"/>
            <a:ext cx="6024667"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3" y="6288150"/>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D74643B8-CFC9-B54E-B115-7F087DBB9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20701" y="6087822"/>
            <a:ext cx="1631950" cy="758648"/>
          </a:xfrm>
          <a:prstGeom prst="rect">
            <a:avLst/>
          </a:prstGeom>
        </p:spPr>
      </p:pic>
    </p:spTree>
    <p:extLst>
      <p:ext uri="{BB962C8B-B14F-4D97-AF65-F5344CB8AC3E}">
        <p14:creationId xmlns:p14="http://schemas.microsoft.com/office/powerpoint/2010/main" val="3896217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4219881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67208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3394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4">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2562DAF0-0013-6F44-BDC5-714FFED30602}"/>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76507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526767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1177466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42687573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3656393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Drag picture to placeholder or click icon to add</a:t>
            </a:r>
          </a:p>
        </p:txBody>
      </p:sp>
    </p:spTree>
    <p:extLst>
      <p:ext uri="{BB962C8B-B14F-4D97-AF65-F5344CB8AC3E}">
        <p14:creationId xmlns:p14="http://schemas.microsoft.com/office/powerpoint/2010/main" val="77999045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Tree>
    <p:extLst>
      <p:ext uri="{BB962C8B-B14F-4D97-AF65-F5344CB8AC3E}">
        <p14:creationId xmlns:p14="http://schemas.microsoft.com/office/powerpoint/2010/main" val="1165100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0106130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01978938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5762313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4" y="1138"/>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100" baseline="0">
                <a:solidFill>
                  <a:schemeClr val="accent5">
                    <a:lumMod val="40000"/>
                    <a:lumOff val="60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4" name="Footer Placeholder 3">
            <a:extLst>
              <a:ext uri="{FF2B5EF4-FFF2-40B4-BE49-F238E27FC236}">
                <a16:creationId xmlns:a16="http://schemas.microsoft.com/office/drawing/2014/main" id="{4C87A2EC-438B-1044-A3AF-99AFAEEEE1ED}"/>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018228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30836712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51291046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336863768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834733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4503580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48393428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Drag picture to placeholder or click icon to add</a:t>
            </a:r>
          </a:p>
        </p:txBody>
      </p:sp>
    </p:spTree>
    <p:extLst>
      <p:ext uri="{BB962C8B-B14F-4D97-AF65-F5344CB8AC3E}">
        <p14:creationId xmlns:p14="http://schemas.microsoft.com/office/powerpoint/2010/main" val="377309540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746952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70529516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81A03275-5D2F-F946-BFA4-D6D1D463EACB}"/>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sp>
        <p:nvSpPr>
          <p:cNvPr id="11" name="Slide Number Placeholder 5">
            <a:extLst>
              <a:ext uri="{FF2B5EF4-FFF2-40B4-BE49-F238E27FC236}">
                <a16:creationId xmlns:a16="http://schemas.microsoft.com/office/drawing/2014/main" id="{5B72AB5F-9111-7A4D-8C29-A328BB78CC8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pic>
        <p:nvPicPr>
          <p:cNvPr id="15" name="Picture 14">
            <a:extLst>
              <a:ext uri="{FF2B5EF4-FFF2-40B4-BE49-F238E27FC236}">
                <a16:creationId xmlns:a16="http://schemas.microsoft.com/office/drawing/2014/main" id="{5F60C7B4-8011-AE4E-AFED-B82E5203D1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Drag picture to placeholder or click icon to add</a:t>
            </a:r>
          </a:p>
        </p:txBody>
      </p:sp>
    </p:spTree>
    <p:extLst>
      <p:ext uri="{BB962C8B-B14F-4D97-AF65-F5344CB8AC3E}">
        <p14:creationId xmlns:p14="http://schemas.microsoft.com/office/powerpoint/2010/main" val="354754557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3367992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21022784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989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userDrawn="1"/>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Author et al., </a:t>
            </a:r>
            <a:r>
              <a:rPr lang="en-US" sz="800" b="0" i="1">
                <a:latin typeface="Arial" panose="020B0604020202020204" pitchFamily="34" charset="0"/>
                <a:cs typeface="Arial" panose="020B0604020202020204" pitchFamily="34" charset="0"/>
              </a:rPr>
              <a:t>Brief Title </a:t>
            </a:r>
            <a:r>
              <a:rPr lang="en-US" sz="800" b="0" i="0">
                <a:latin typeface="Arial" panose="020B0604020202020204" pitchFamily="34" charset="0"/>
                <a:cs typeface="Arial" panose="020B0604020202020204" pitchFamily="34" charset="0"/>
              </a:rPr>
              <a:t>(Commonwealth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044416"/>
            <a:ext cx="8961120" cy="4566330"/>
          </a:xfrm>
        </p:spPr>
        <p:txBody>
          <a:bodyPr>
            <a:normAutofit/>
          </a:bodyPr>
          <a:lstStyle>
            <a:lvl1pPr marL="0" indent="0">
              <a:buNone/>
              <a:defRPr sz="1300" b="0" i="0">
                <a:solidFill>
                  <a:schemeClr val="tx1"/>
                </a:solidFill>
                <a:latin typeface="+mn-lt"/>
              </a:defRPr>
            </a:lvl1pPr>
          </a:lstStyle>
          <a:p>
            <a:endParaRPr lang="en-US"/>
          </a:p>
        </p:txBody>
      </p:sp>
      <p:cxnSp>
        <p:nvCxnSpPr>
          <p:cNvPr id="61" name="Straight Connector 60"/>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4"/>
            <a:ext cx="896112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Tree>
    <p:extLst>
      <p:ext uri="{BB962C8B-B14F-4D97-AF65-F5344CB8AC3E}">
        <p14:creationId xmlns:p14="http://schemas.microsoft.com/office/powerpoint/2010/main" val="204996059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8BB3BA39-CAEA-E44B-9F64-BBF355856EDC}"/>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887B07FF-40DE-744D-8C1D-8DBC2A74BC92}"/>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pic>
        <p:nvPicPr>
          <p:cNvPr id="10" name="Picture 9">
            <a:extLst>
              <a:ext uri="{FF2B5EF4-FFF2-40B4-BE49-F238E27FC236}">
                <a16:creationId xmlns:a16="http://schemas.microsoft.com/office/drawing/2014/main" id="{C39ACE06-2526-3D4B-986D-A4CA8AD72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 y="3467100"/>
            <a:ext cx="9144001" cy="3392038"/>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3609975"/>
            <a:ext cx="8203298" cy="1289050"/>
          </a:xfrm>
          <a:effectLst/>
        </p:spPr>
        <p:txBody>
          <a:bodyPr anchor="b">
            <a:normAutofit/>
          </a:bodyPr>
          <a:lstStyle>
            <a:lvl1pPr algn="l">
              <a:lnSpc>
                <a:spcPct val="100000"/>
              </a:lnSpc>
              <a:defRPr sz="37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4987213"/>
            <a:ext cx="8203297" cy="609254"/>
          </a:xfrm>
        </p:spPr>
        <p:txBody>
          <a:bodyPr>
            <a:normAutofit/>
          </a:bodyPr>
          <a:lstStyle>
            <a:lvl1pPr marL="0" indent="0">
              <a:buNone/>
              <a:defRPr sz="16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0"/>
            <a:ext cx="9144000" cy="3333750"/>
          </a:xfrm>
        </p:spPr>
        <p:txBody>
          <a:bodyPr/>
          <a:lstStyle/>
          <a:p>
            <a:r>
              <a:rPr lang="en-US"/>
              <a:t>Drag picture to placeholder or click icon to add</a:t>
            </a:r>
          </a:p>
        </p:txBody>
      </p:sp>
      <p:sp>
        <p:nvSpPr>
          <p:cNvPr id="9" name="Slide Number Placeholder 5">
            <a:extLst>
              <a:ext uri="{FF2B5EF4-FFF2-40B4-BE49-F238E27FC236}">
                <a16:creationId xmlns:a16="http://schemas.microsoft.com/office/drawing/2014/main" id="{BD7E2D29-8510-8D43-9502-458D3D71BEB0}"/>
              </a:ext>
            </a:extLst>
          </p:cNvPr>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1"/>
                </a:solidFill>
                <a:latin typeface="+mn-lt"/>
              </a:rPr>
              <a:pPr algn="r"/>
              <a:t>‹#›</a:t>
            </a:fld>
            <a:endParaRPr lang="en-US" sz="900">
              <a:solidFill>
                <a:schemeClr val="bg1"/>
              </a:solidFill>
              <a:latin typeface="+mn-lt"/>
            </a:endParaRPr>
          </a:p>
        </p:txBody>
      </p:sp>
      <p:sp>
        <p:nvSpPr>
          <p:cNvPr id="2" name="Footer Placeholder 1">
            <a:extLst>
              <a:ext uri="{FF2B5EF4-FFF2-40B4-BE49-F238E27FC236}">
                <a16:creationId xmlns:a16="http://schemas.microsoft.com/office/drawing/2014/main" id="{CC4EDE8F-4CE8-3B46-9C2F-C9D4265E891E}"/>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pic>
        <p:nvPicPr>
          <p:cNvPr id="10" name="Picture 9">
            <a:extLst>
              <a:ext uri="{FF2B5EF4-FFF2-40B4-BE49-F238E27FC236}">
                <a16:creationId xmlns:a16="http://schemas.microsoft.com/office/drawing/2014/main" id="{A9510EE1-CD7A-1B4D-91F4-3263012B16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0" y="5803900"/>
            <a:ext cx="2128823" cy="6380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solidFill>
                  <a:schemeClr val="tx1"/>
                </a:solidFill>
              </a:rPr>
              <a:t>Meeting Name  |  Meeting Date</a:t>
            </a: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5" r:id="rId1"/>
    <p:sldLayoutId id="2147483809" r:id="rId2"/>
    <p:sldLayoutId id="2147483738" r:id="rId3"/>
    <p:sldLayoutId id="2147483736" r:id="rId4"/>
    <p:sldLayoutId id="2147483737" r:id="rId5"/>
    <p:sldLayoutId id="2147483739"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12" r:id="rId17"/>
    <p:sldLayoutId id="2147483781" r:id="rId18"/>
    <p:sldLayoutId id="2147483782" r:id="rId19"/>
    <p:sldLayoutId id="2147483808" r:id="rId20"/>
    <p:sldLayoutId id="2147483796" r:id="rId21"/>
    <p:sldLayoutId id="2147483797" r:id="rId22"/>
    <p:sldLayoutId id="2147483722" r:id="rId23"/>
    <p:sldLayoutId id="2147483763" r:id="rId24"/>
    <p:sldLayoutId id="2147483791" r:id="rId25"/>
    <p:sldLayoutId id="2147483807" r:id="rId26"/>
    <p:sldLayoutId id="2147483798" r:id="rId27"/>
    <p:sldLayoutId id="2147483799" r:id="rId28"/>
    <p:sldLayoutId id="2147483786" r:id="rId29"/>
    <p:sldLayoutId id="2147483787" r:id="rId30"/>
    <p:sldLayoutId id="2147483733" r:id="rId31"/>
    <p:sldLayoutId id="2147483800" r:id="rId32"/>
    <p:sldLayoutId id="2147483801" r:id="rId33"/>
    <p:sldLayoutId id="2147483802" r:id="rId34"/>
    <p:sldLayoutId id="2147483764" r:id="rId35"/>
    <p:sldLayoutId id="2147483762" r:id="rId36"/>
    <p:sldLayoutId id="2147483790" r:id="rId37"/>
    <p:sldLayoutId id="2147483813" r:id="rId38"/>
    <p:sldLayoutId id="2147483812" r:id="rId39"/>
    <p:sldLayoutId id="2147483792" r:id="rId40"/>
    <p:sldLayoutId id="2147483793" r:id="rId41"/>
    <p:sldLayoutId id="2147483794" r:id="rId42"/>
    <p:sldLayoutId id="2147483795" r:id="rId43"/>
    <p:sldLayoutId id="2147483767" r:id="rId44"/>
    <p:sldLayoutId id="2147483803" r:id="rId45"/>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301"/>
            <a:ext cx="3086100" cy="365125"/>
          </a:xfrm>
          <a:prstGeom prst="rect">
            <a:avLst/>
          </a:prstGeom>
        </p:spPr>
        <p:txBody>
          <a:bodyPr vert="horz" lIns="91440" tIns="45720" rIns="91440" bIns="45720" rtlCol="0" anchor="ctr"/>
          <a:lstStyle>
            <a:lvl1pPr algn="r">
              <a:defRPr sz="675">
                <a:solidFill>
                  <a:schemeClr val="tx1">
                    <a:tint val="75000"/>
                  </a:schemeClr>
                </a:solidFill>
              </a:defRPr>
            </a:lvl1pPr>
          </a:lstStyle>
          <a:p>
            <a:r>
              <a:rPr lang="en-US">
                <a:solidFill>
                  <a:schemeClr val="tx1"/>
                </a:solidFill>
              </a:rPr>
              <a:t>Meeting Name  |  Meeting Date</a:t>
            </a:r>
          </a:p>
        </p:txBody>
      </p:sp>
      <p:sp>
        <p:nvSpPr>
          <p:cNvPr id="2" name="Title Placeholder 1"/>
          <p:cNvSpPr>
            <a:spLocks noGrp="1"/>
          </p:cNvSpPr>
          <p:nvPr>
            <p:ph type="title"/>
          </p:nvPr>
        </p:nvSpPr>
        <p:spPr>
          <a:xfrm>
            <a:off x="685800" y="279964"/>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195939"/>
      </p:ext>
    </p:extLst>
  </p:cSld>
  <p:clrMap bg1="lt1" tx1="dk1" bg2="lt2" tx2="dk2" accent1="accent1" accent2="accent2" accent3="accent3" accent4="accent4" accent5="accent5" accent6="accent6" hlink="hlink" folHlink="folHlink"/>
  <p:sldLayoutIdLst>
    <p:sldLayoutId id="2147483811" r:id="rId1"/>
  </p:sldLayoutIdLst>
  <p:hf sldNum="0" hdr="0" dt="0"/>
  <p:txStyles>
    <p:titleStyle>
      <a:lvl1pPr algn="ctr" defTabSz="685784" rtl="0" eaLnBrk="1" latinLnBrk="0" hangingPunct="1">
        <a:lnSpc>
          <a:spcPct val="86000"/>
        </a:lnSpc>
        <a:spcBef>
          <a:spcPct val="0"/>
        </a:spcBef>
        <a:buNone/>
        <a:defRPr sz="1575" kern="800" spc="-30">
          <a:solidFill>
            <a:schemeClr val="tx1"/>
          </a:solidFill>
          <a:latin typeface="+mj-lt"/>
          <a:ea typeface="+mj-ea"/>
          <a:cs typeface="+mj-cs"/>
        </a:defRPr>
      </a:lvl1pPr>
    </p:titleStyle>
    <p:bodyStyle>
      <a:lvl1pPr marL="128585" indent="-128585" algn="l" defTabSz="685784" rtl="0" eaLnBrk="1" latinLnBrk="0" hangingPunct="1">
        <a:spcBef>
          <a:spcPct val="20000"/>
        </a:spcBef>
        <a:buClr>
          <a:schemeClr val="accent1"/>
        </a:buClr>
        <a:buFont typeface="Arial" panose="020B0604020202020204" pitchFamily="34" charset="0"/>
        <a:buChar char="•"/>
        <a:defRPr sz="1125" kern="800" spc="-8">
          <a:solidFill>
            <a:schemeClr val="tx1"/>
          </a:solidFill>
          <a:latin typeface="+mn-lt"/>
          <a:ea typeface="+mn-ea"/>
          <a:cs typeface="+mn-cs"/>
        </a:defRPr>
      </a:lvl1pPr>
      <a:lvl2pPr marL="258360" indent="-129776"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2pPr>
      <a:lvl3pPr marL="386944"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3pPr>
      <a:lvl4pPr marL="515528"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4pPr>
      <a:lvl5pPr marL="644113"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88971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4_AACA4156.xml"/><Relationship Id="rId2" Type="http://schemas.openxmlformats.org/officeDocument/2006/relationships/notesSlide" Target="../notesSlides/notesSlide9.xml"/><Relationship Id="rId1" Type="http://schemas.openxmlformats.org/officeDocument/2006/relationships/slideLayout" Target="../slideLayouts/slideLayout64.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51D8A-46CE-46E8-B33F-3368C6980E8E}"/>
              </a:ext>
            </a:extLst>
          </p:cNvPr>
          <p:cNvSpPr>
            <a:spLocks noGrp="1"/>
          </p:cNvSpPr>
          <p:nvPr>
            <p:ph type="ctrTitle"/>
          </p:nvPr>
        </p:nvSpPr>
        <p:spPr>
          <a:xfrm>
            <a:off x="652463" y="887827"/>
            <a:ext cx="7772400" cy="2222500"/>
          </a:xfrm>
        </p:spPr>
        <p:txBody>
          <a:bodyPr>
            <a:normAutofit/>
          </a:bodyPr>
          <a:lstStyle/>
          <a:p>
            <a:pPr>
              <a:spcAft>
                <a:spcPts val="1200"/>
              </a:spcAft>
            </a:pPr>
            <a:r>
              <a:rPr lang="en-US" sz="1800" b="1" dirty="0">
                <a:latin typeface="Arial" panose="020B0604020202020204" pitchFamily="34" charset="0"/>
                <a:cs typeface="Arial" panose="020B0604020202020204" pitchFamily="34" charset="0"/>
              </a:rPr>
              <a:t>MEDICARE DATA HUB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4800" dirty="0"/>
              <a:t>Prescription &amp; </a:t>
            </a:r>
            <a:br>
              <a:rPr lang="en-US" sz="4800" dirty="0"/>
            </a:br>
            <a:r>
              <a:rPr lang="en-US" sz="4800" dirty="0"/>
              <a:t>Outpatient Drugs</a:t>
            </a:r>
            <a:endParaRPr lang="en-US" dirty="0"/>
          </a:p>
        </p:txBody>
      </p:sp>
      <p:sp>
        <p:nvSpPr>
          <p:cNvPr id="3" name="Text Placeholder 2">
            <a:extLst>
              <a:ext uri="{FF2B5EF4-FFF2-40B4-BE49-F238E27FC236}">
                <a16:creationId xmlns:a16="http://schemas.microsoft.com/office/drawing/2014/main" id="{2A30878F-933A-E342-AED2-B8075B2176A1}"/>
              </a:ext>
            </a:extLst>
          </p:cNvPr>
          <p:cNvSpPr>
            <a:spLocks noGrp="1"/>
          </p:cNvSpPr>
          <p:nvPr>
            <p:ph type="body" sz="quarter" idx="11"/>
          </p:nvPr>
        </p:nvSpPr>
        <p:spPr/>
        <p:txBody>
          <a:bodyPr>
            <a:normAutofit/>
          </a:bodyPr>
          <a:lstStyle/>
          <a:p>
            <a:r>
              <a:rPr lang="en-US" sz="1600" dirty="0"/>
              <a:t>October 2022</a:t>
            </a:r>
          </a:p>
        </p:txBody>
      </p:sp>
    </p:spTree>
    <p:extLst>
      <p:ext uri="{BB962C8B-B14F-4D97-AF65-F5344CB8AC3E}">
        <p14:creationId xmlns:p14="http://schemas.microsoft.com/office/powerpoint/2010/main" val="31116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BB4475-488D-9549-A747-884064855A83}"/>
              </a:ext>
            </a:extLst>
          </p:cNvPr>
          <p:cNvSpPr>
            <a:spLocks noGrp="1"/>
          </p:cNvSpPr>
          <p:nvPr>
            <p:ph type="body" sz="quarter" idx="21"/>
          </p:nvPr>
        </p:nvSpPr>
        <p:spPr>
          <a:xfrm>
            <a:off x="2456296" y="5999997"/>
            <a:ext cx="5812633" cy="777375"/>
          </a:xfrm>
        </p:spPr>
        <p:txBody>
          <a:bodyPr/>
          <a:lstStyle/>
          <a:p>
            <a:r>
              <a:rPr lang="en-US" dirty="0"/>
              <a:t>Data: Analysis of Medicare claims data for 2019 to 2021. Part D spending includes all Medicare beneficiaries with Part D (including those in Medicare Advantage plans). </a:t>
            </a:r>
          </a:p>
        </p:txBody>
      </p:sp>
      <p:sp>
        <p:nvSpPr>
          <p:cNvPr id="2" name="Title 1">
            <a:extLst>
              <a:ext uri="{FF2B5EF4-FFF2-40B4-BE49-F238E27FC236}">
                <a16:creationId xmlns:a16="http://schemas.microsoft.com/office/drawing/2014/main" id="{1042F995-F4F0-4BC0-94C3-6B130ECE5B02}"/>
              </a:ext>
            </a:extLst>
          </p:cNvPr>
          <p:cNvSpPr>
            <a:spLocks noGrp="1"/>
          </p:cNvSpPr>
          <p:nvPr>
            <p:ph type="ctrTitle"/>
          </p:nvPr>
        </p:nvSpPr>
        <p:spPr>
          <a:xfrm>
            <a:off x="627433" y="514555"/>
            <a:ext cx="8182269" cy="731520"/>
          </a:xfrm>
        </p:spPr>
        <p:txBody>
          <a:bodyPr>
            <a:noAutofit/>
          </a:bodyPr>
          <a:lstStyle/>
          <a:p>
            <a:r>
              <a:rPr lang="en-US" sz="2400" dirty="0"/>
              <a:t>Medicare Part D drug spending among people dually eligible for Medicare and Medicaid increased by 16 percent from 2019 to 2021.</a:t>
            </a:r>
          </a:p>
        </p:txBody>
      </p:sp>
      <p:sp>
        <p:nvSpPr>
          <p:cNvPr id="5" name="Text Placeholder 4">
            <a:extLst>
              <a:ext uri="{FF2B5EF4-FFF2-40B4-BE49-F238E27FC236}">
                <a16:creationId xmlns:a16="http://schemas.microsoft.com/office/drawing/2014/main" id="{6CAD9DC5-9182-4FC3-B202-04B32A03D263}"/>
              </a:ext>
            </a:extLst>
          </p:cNvPr>
          <p:cNvSpPr>
            <a:spLocks noGrp="1"/>
          </p:cNvSpPr>
          <p:nvPr>
            <p:ph type="subTitle" idx="1"/>
          </p:nvPr>
        </p:nvSpPr>
        <p:spPr/>
        <p:txBody>
          <a:bodyPr>
            <a:normAutofit/>
          </a:bodyPr>
          <a:lstStyle/>
          <a:p>
            <a:r>
              <a:rPr lang="en-US" dirty="0"/>
              <a:t>PRESCRIPTION &amp; OUTPATIENT DRUGS: SPENDING</a:t>
            </a:r>
          </a:p>
        </p:txBody>
      </p:sp>
      <p:graphicFrame>
        <p:nvGraphicFramePr>
          <p:cNvPr id="8" name="Chart Placeholder 7">
            <a:extLst>
              <a:ext uri="{FF2B5EF4-FFF2-40B4-BE49-F238E27FC236}">
                <a16:creationId xmlns:a16="http://schemas.microsoft.com/office/drawing/2014/main" id="{2E995FFD-DF43-4535-B13C-36F0844DB563}"/>
              </a:ext>
            </a:extLst>
          </p:cNvPr>
          <p:cNvGraphicFramePr>
            <a:graphicFrameLocks noGrp="1"/>
          </p:cNvGraphicFramePr>
          <p:nvPr>
            <p:ph type="chart" sz="quarter" idx="19"/>
            <p:extLst>
              <p:ext uri="{D42A27DB-BD31-4B8C-83A1-F6EECF244321}">
                <p14:modId xmlns:p14="http://schemas.microsoft.com/office/powerpoint/2010/main" val="2465422050"/>
              </p:ext>
            </p:extLst>
          </p:nvPr>
        </p:nvGraphicFramePr>
        <p:xfrm>
          <a:off x="627063" y="2158430"/>
          <a:ext cx="8091487" cy="3708969"/>
        </p:xfrm>
        <a:graphic>
          <a:graphicData uri="http://schemas.openxmlformats.org/drawingml/2006/chart">
            <c:chart xmlns:c="http://schemas.openxmlformats.org/drawingml/2006/chart" xmlns:r="http://schemas.openxmlformats.org/officeDocument/2006/relationships" r:id="rId2"/>
          </a:graphicData>
        </a:graphic>
      </p:graphicFrame>
      <p:sp>
        <p:nvSpPr>
          <p:cNvPr id="9" name="Subtitle 23">
            <a:extLst>
              <a:ext uri="{FF2B5EF4-FFF2-40B4-BE49-F238E27FC236}">
                <a16:creationId xmlns:a16="http://schemas.microsoft.com/office/drawing/2014/main" id="{C09C7F74-44F3-E83D-8CFF-0C7FF12846A0}"/>
              </a:ext>
            </a:extLst>
          </p:cNvPr>
          <p:cNvSpPr txBox="1">
            <a:spLocks/>
          </p:cNvSpPr>
          <p:nvPr/>
        </p:nvSpPr>
        <p:spPr>
          <a:xfrm>
            <a:off x="587735" y="1822635"/>
            <a:ext cx="1309892" cy="251315"/>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i="1" dirty="0"/>
              <a:t>$ billions</a:t>
            </a:r>
            <a:endParaRPr lang="en-US" sz="1200" dirty="0"/>
          </a:p>
        </p:txBody>
      </p:sp>
      <p:sp>
        <p:nvSpPr>
          <p:cNvPr id="11" name="TextBox 10">
            <a:extLst>
              <a:ext uri="{FF2B5EF4-FFF2-40B4-BE49-F238E27FC236}">
                <a16:creationId xmlns:a16="http://schemas.microsoft.com/office/drawing/2014/main" id="{89C6B21E-5E22-49AE-C15D-F372342941C5}"/>
              </a:ext>
            </a:extLst>
          </p:cNvPr>
          <p:cNvSpPr txBox="1"/>
          <p:nvPr/>
        </p:nvSpPr>
        <p:spPr>
          <a:xfrm>
            <a:off x="6005309" y="1796805"/>
            <a:ext cx="1962036" cy="523220"/>
          </a:xfrm>
          <a:prstGeom prst="rect">
            <a:avLst/>
          </a:prstGeom>
          <a:noFill/>
        </p:spPr>
        <p:txBody>
          <a:bodyPr wrap="square">
            <a:spAutoFit/>
          </a:bodyPr>
          <a:lstStyle/>
          <a:p>
            <a:pPr algn="r"/>
            <a:r>
              <a:rPr lang="en-US" sz="1400" dirty="0">
                <a:solidFill>
                  <a:schemeClr val="accent1"/>
                </a:solidFill>
              </a:rPr>
              <a:t>Change, 2019–2021: </a:t>
            </a:r>
            <a:r>
              <a:rPr lang="en-US" sz="1400" b="1" dirty="0">
                <a:solidFill>
                  <a:schemeClr val="accent1"/>
                </a:solidFill>
              </a:rPr>
              <a:t>+16%</a:t>
            </a:r>
          </a:p>
        </p:txBody>
      </p:sp>
    </p:spTree>
    <p:extLst>
      <p:ext uri="{BB962C8B-B14F-4D97-AF65-F5344CB8AC3E}">
        <p14:creationId xmlns:p14="http://schemas.microsoft.com/office/powerpoint/2010/main" val="118643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A36ED5-1F23-5130-BA47-9A283C9B7D33}"/>
              </a:ext>
            </a:extLst>
          </p:cNvPr>
          <p:cNvSpPr>
            <a:spLocks noGrp="1"/>
          </p:cNvSpPr>
          <p:nvPr>
            <p:ph type="body" sz="quarter" idx="21"/>
          </p:nvPr>
        </p:nvSpPr>
        <p:spPr/>
        <p:txBody>
          <a:bodyPr/>
          <a:lstStyle/>
          <a:p>
            <a:r>
              <a:rPr lang="en-US" dirty="0"/>
              <a:t>Notes: Top five Part B drugs are all administered as injections. Part D drugs are listed by brand name. * Administered under the direct supervision of a physician.</a:t>
            </a:r>
          </a:p>
          <a:p>
            <a:r>
              <a:rPr lang="en-US" dirty="0"/>
              <a:t>Data: Analysis of Medicare claims data. Part B spending only includes beneficiaries in traditional Medicare. Part D spending includes all Medicare beneficiaries with Part D, including those in Medicare Advantage plans.</a:t>
            </a:r>
          </a:p>
        </p:txBody>
      </p:sp>
      <p:sp>
        <p:nvSpPr>
          <p:cNvPr id="2" name="Title 1">
            <a:extLst>
              <a:ext uri="{FF2B5EF4-FFF2-40B4-BE49-F238E27FC236}">
                <a16:creationId xmlns:a16="http://schemas.microsoft.com/office/drawing/2014/main" id="{958BABA5-E4C9-4ABF-B3A0-85A62FBA6C7B}"/>
              </a:ext>
            </a:extLst>
          </p:cNvPr>
          <p:cNvSpPr>
            <a:spLocks noGrp="1"/>
          </p:cNvSpPr>
          <p:nvPr>
            <p:ph type="ctrTitle"/>
          </p:nvPr>
        </p:nvSpPr>
        <p:spPr/>
        <p:txBody>
          <a:bodyPr>
            <a:noAutofit/>
          </a:bodyPr>
          <a:lstStyle/>
          <a:p>
            <a:r>
              <a:rPr lang="en-US" sz="2000" dirty="0"/>
              <a:t>Five drugs accounted for 40 percent of Part B drug spending in 2021, while the top five drugs comprised only 15 percent of Part D spending.</a:t>
            </a:r>
          </a:p>
        </p:txBody>
      </p:sp>
      <p:sp>
        <p:nvSpPr>
          <p:cNvPr id="12" name="Subtitle 11">
            <a:extLst>
              <a:ext uri="{FF2B5EF4-FFF2-40B4-BE49-F238E27FC236}">
                <a16:creationId xmlns:a16="http://schemas.microsoft.com/office/drawing/2014/main" id="{61DDE74A-9494-8408-C56B-EBFDC68E5C1F}"/>
              </a:ext>
            </a:extLst>
          </p:cNvPr>
          <p:cNvSpPr>
            <a:spLocks noGrp="1"/>
          </p:cNvSpPr>
          <p:nvPr>
            <p:ph type="subTitle" idx="1"/>
          </p:nvPr>
        </p:nvSpPr>
        <p:spPr/>
        <p:txBody>
          <a:bodyPr/>
          <a:lstStyle/>
          <a:p>
            <a:r>
              <a:rPr lang="en-US" dirty="0"/>
              <a:t>PRESCRIPTION &amp; OUTPATIENT DRUGS: SPENDING</a:t>
            </a:r>
          </a:p>
        </p:txBody>
      </p:sp>
      <p:graphicFrame>
        <p:nvGraphicFramePr>
          <p:cNvPr id="8" name="Chart Placeholder 7">
            <a:extLst>
              <a:ext uri="{FF2B5EF4-FFF2-40B4-BE49-F238E27FC236}">
                <a16:creationId xmlns:a16="http://schemas.microsoft.com/office/drawing/2014/main" id="{630359E3-0C68-42EE-9CBC-34710287017B}"/>
              </a:ext>
            </a:extLst>
          </p:cNvPr>
          <p:cNvGraphicFramePr>
            <a:graphicFrameLocks noGrp="1"/>
          </p:cNvGraphicFramePr>
          <p:nvPr>
            <p:ph type="chart" sz="quarter" idx="19"/>
            <p:extLst>
              <p:ext uri="{D42A27DB-BD31-4B8C-83A1-F6EECF244321}">
                <p14:modId xmlns:p14="http://schemas.microsoft.com/office/powerpoint/2010/main" val="3515843971"/>
              </p:ext>
            </p:extLst>
          </p:nvPr>
        </p:nvGraphicFramePr>
        <p:xfrm>
          <a:off x="627063" y="1382360"/>
          <a:ext cx="3767956" cy="311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7">
            <a:extLst>
              <a:ext uri="{FF2B5EF4-FFF2-40B4-BE49-F238E27FC236}">
                <a16:creationId xmlns:a16="http://schemas.microsoft.com/office/drawing/2014/main" id="{CD512E07-75AC-5D5A-4A30-A8510A1262FF}"/>
              </a:ext>
            </a:extLst>
          </p:cNvPr>
          <p:cNvGraphicFramePr>
            <a:graphicFrameLocks/>
          </p:cNvGraphicFramePr>
          <p:nvPr>
            <p:extLst>
              <p:ext uri="{D42A27DB-BD31-4B8C-83A1-F6EECF244321}">
                <p14:modId xmlns:p14="http://schemas.microsoft.com/office/powerpoint/2010/main" val="3695803432"/>
              </p:ext>
            </p:extLst>
          </p:nvPr>
        </p:nvGraphicFramePr>
        <p:xfrm>
          <a:off x="4994735" y="1382360"/>
          <a:ext cx="3767956" cy="31115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Connector 15">
            <a:extLst>
              <a:ext uri="{FF2B5EF4-FFF2-40B4-BE49-F238E27FC236}">
                <a16:creationId xmlns:a16="http://schemas.microsoft.com/office/drawing/2014/main" id="{C0A04C3C-F250-5A90-B80F-B90D7177B0F8}"/>
              </a:ext>
            </a:extLst>
          </p:cNvPr>
          <p:cNvCxnSpPr>
            <a:cxnSpLocks/>
          </p:cNvCxnSpPr>
          <p:nvPr/>
        </p:nvCxnSpPr>
        <p:spPr>
          <a:xfrm>
            <a:off x="4602480" y="1599582"/>
            <a:ext cx="0" cy="3579204"/>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5055F6-414F-EFC2-D66E-B6BEDEC3F6D6}"/>
              </a:ext>
            </a:extLst>
          </p:cNvPr>
          <p:cNvSpPr txBox="1"/>
          <p:nvPr/>
        </p:nvSpPr>
        <p:spPr>
          <a:xfrm>
            <a:off x="2662280" y="2823632"/>
            <a:ext cx="1242293" cy="310235"/>
          </a:xfrm>
          <a:prstGeom prst="rect">
            <a:avLst/>
          </a:prstGeom>
          <a:noFill/>
          <a:ln>
            <a:noFill/>
          </a:ln>
        </p:spPr>
        <p:txBody>
          <a:bodyPr wrap="square" lIns="91440" tIns="45720" rIns="91440" bIns="45720" rtlCol="0" anchor="ctr">
            <a:noAutofit/>
          </a:bodyPr>
          <a:lstStyle/>
          <a:p>
            <a:pPr algn="ctr"/>
            <a:r>
              <a:rPr lang="en-US" sz="1400" b="1" i="0" dirty="0">
                <a:effectLst/>
              </a:rPr>
              <a:t>Part B</a:t>
            </a:r>
          </a:p>
        </p:txBody>
      </p:sp>
      <p:sp>
        <p:nvSpPr>
          <p:cNvPr id="18" name="TextBox 17">
            <a:extLst>
              <a:ext uri="{FF2B5EF4-FFF2-40B4-BE49-F238E27FC236}">
                <a16:creationId xmlns:a16="http://schemas.microsoft.com/office/drawing/2014/main" id="{1D03D65C-CF82-B26E-35B6-95C6DDD7FBCB}"/>
              </a:ext>
            </a:extLst>
          </p:cNvPr>
          <p:cNvSpPr txBox="1"/>
          <p:nvPr/>
        </p:nvSpPr>
        <p:spPr>
          <a:xfrm>
            <a:off x="6691363" y="2823632"/>
            <a:ext cx="1465006" cy="310235"/>
          </a:xfrm>
          <a:prstGeom prst="rect">
            <a:avLst/>
          </a:prstGeom>
          <a:noFill/>
          <a:ln>
            <a:noFill/>
          </a:ln>
        </p:spPr>
        <p:txBody>
          <a:bodyPr wrap="square" lIns="91440" tIns="45720" rIns="91440" bIns="45720" rtlCol="0" anchor="ctr">
            <a:noAutofit/>
          </a:bodyPr>
          <a:lstStyle/>
          <a:p>
            <a:pPr algn="ctr"/>
            <a:r>
              <a:rPr lang="en-US" sz="1400" b="1" i="0" dirty="0">
                <a:effectLst/>
              </a:rPr>
              <a:t>Part D</a:t>
            </a:r>
          </a:p>
        </p:txBody>
      </p:sp>
      <p:sp>
        <p:nvSpPr>
          <p:cNvPr id="19" name="TextBox 18">
            <a:extLst>
              <a:ext uri="{FF2B5EF4-FFF2-40B4-BE49-F238E27FC236}">
                <a16:creationId xmlns:a16="http://schemas.microsoft.com/office/drawing/2014/main" id="{66B9FFE7-0BA4-A864-C020-52375C8D6693}"/>
              </a:ext>
            </a:extLst>
          </p:cNvPr>
          <p:cNvSpPr txBox="1"/>
          <p:nvPr/>
        </p:nvSpPr>
        <p:spPr>
          <a:xfrm>
            <a:off x="764656" y="4630146"/>
            <a:ext cx="3383280" cy="548640"/>
          </a:xfrm>
          <a:prstGeom prst="rect">
            <a:avLst/>
          </a:prstGeom>
          <a:solidFill>
            <a:schemeClr val="bg2">
              <a:lumMod val="20000"/>
              <a:lumOff val="80000"/>
            </a:schemeClr>
          </a:solidFill>
          <a:ln>
            <a:noFill/>
          </a:ln>
        </p:spPr>
        <p:txBody>
          <a:bodyPr wrap="square" lIns="91440" tIns="45720" rIns="91440" bIns="45720" rtlCol="0" anchor="ctr">
            <a:noAutofit/>
          </a:bodyPr>
          <a:lstStyle/>
          <a:p>
            <a:pPr algn="ctr">
              <a:spcAft>
                <a:spcPts val="600"/>
              </a:spcAft>
            </a:pPr>
            <a:r>
              <a:rPr lang="en-US" sz="1200" dirty="0"/>
              <a:t>Total Medicare Part B drug spending </a:t>
            </a:r>
            <a:br>
              <a:rPr lang="en-US" sz="1200" dirty="0"/>
            </a:br>
            <a:r>
              <a:rPr lang="en-US" sz="1200" dirty="0"/>
              <a:t>in traditional Medicare, 2021: </a:t>
            </a:r>
            <a:r>
              <a:rPr lang="en-US" sz="1200" b="1" dirty="0"/>
              <a:t>$20 billion</a:t>
            </a:r>
          </a:p>
        </p:txBody>
      </p:sp>
      <p:sp>
        <p:nvSpPr>
          <p:cNvPr id="20" name="TextBox 19">
            <a:extLst>
              <a:ext uri="{FF2B5EF4-FFF2-40B4-BE49-F238E27FC236}">
                <a16:creationId xmlns:a16="http://schemas.microsoft.com/office/drawing/2014/main" id="{5BE6B8E3-C352-D40F-4FA0-0EC68231F368}"/>
              </a:ext>
            </a:extLst>
          </p:cNvPr>
          <p:cNvSpPr txBox="1"/>
          <p:nvPr/>
        </p:nvSpPr>
        <p:spPr>
          <a:xfrm>
            <a:off x="5043043" y="4630146"/>
            <a:ext cx="3383280" cy="548640"/>
          </a:xfrm>
          <a:prstGeom prst="rect">
            <a:avLst/>
          </a:prstGeom>
          <a:solidFill>
            <a:schemeClr val="accent1">
              <a:alpha val="10000"/>
            </a:schemeClr>
          </a:solidFill>
          <a:ln>
            <a:noFill/>
          </a:ln>
        </p:spPr>
        <p:txBody>
          <a:bodyPr wrap="square" rtlCol="0" anchor="ctr">
            <a:noAutofit/>
          </a:bodyPr>
          <a:lstStyle/>
          <a:p>
            <a:pPr algn="ctr">
              <a:spcAft>
                <a:spcPts val="600"/>
              </a:spcAft>
            </a:pPr>
            <a:r>
              <a:rPr lang="en-US" sz="1200" dirty="0"/>
              <a:t>Total Medicare Part D drug spending, 2021: </a:t>
            </a:r>
            <a:br>
              <a:rPr lang="en-US" sz="1200" dirty="0"/>
            </a:br>
            <a:r>
              <a:rPr lang="en-US" sz="1200" b="1" dirty="0"/>
              <a:t>$216 billion</a:t>
            </a:r>
          </a:p>
        </p:txBody>
      </p:sp>
    </p:spTree>
    <p:extLst>
      <p:ext uri="{BB962C8B-B14F-4D97-AF65-F5344CB8AC3E}">
        <p14:creationId xmlns:p14="http://schemas.microsoft.com/office/powerpoint/2010/main" val="92631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FA06DE-D115-9C5D-EF81-C512AD827DA0}"/>
              </a:ext>
            </a:extLst>
          </p:cNvPr>
          <p:cNvSpPr>
            <a:spLocks noGrp="1"/>
          </p:cNvSpPr>
          <p:nvPr>
            <p:ph type="body" sz="quarter" idx="21"/>
          </p:nvPr>
        </p:nvSpPr>
        <p:spPr/>
        <p:txBody>
          <a:bodyPr>
            <a:normAutofit fontScale="92500"/>
          </a:bodyPr>
          <a:lstStyle/>
          <a:p>
            <a:r>
              <a:rPr lang="en-US" dirty="0"/>
              <a:t>Data: Analysis of Medicare claims data. </a:t>
            </a:r>
          </a:p>
          <a:p>
            <a:r>
              <a:rPr lang="en-US" dirty="0"/>
              <a:t>Note: Part B drug spending amount is calculated from the total amount of allowed charges for the line-item service on a noninstitutional claim in traditional Medicare. This charge is used to compute pay to providers or reimbursement to beneficiaries. Data on Part B drug spending by Medicare Advantage enrollees is not available. Part D drug spending is calculated from the total cost of a prescription drug event, the sum of the ingredient cost, dispensing fee, sales tax (if any), and vaccine administration fee (if any); it includes spending for beneficiaries in traditional Medicare and Medicare Advantage enrollees.</a:t>
            </a:r>
          </a:p>
        </p:txBody>
      </p:sp>
      <p:sp>
        <p:nvSpPr>
          <p:cNvPr id="2" name="Title 1">
            <a:extLst>
              <a:ext uri="{FF2B5EF4-FFF2-40B4-BE49-F238E27FC236}">
                <a16:creationId xmlns:a16="http://schemas.microsoft.com/office/drawing/2014/main" id="{1042F995-F4F0-4BC0-94C3-6B130ECE5B02}"/>
              </a:ext>
            </a:extLst>
          </p:cNvPr>
          <p:cNvSpPr>
            <a:spLocks noGrp="1"/>
          </p:cNvSpPr>
          <p:nvPr>
            <p:ph type="ctrTitle"/>
          </p:nvPr>
        </p:nvSpPr>
        <p:spPr/>
        <p:txBody>
          <a:bodyPr>
            <a:noAutofit/>
          </a:bodyPr>
          <a:lstStyle/>
          <a:p>
            <a:r>
              <a:rPr lang="en-US" sz="2000" dirty="0"/>
              <a:t>Treatments for hypertension and mental health conditions accounted for nearly half of Medicare Part B and Part D drug spending in 2021.</a:t>
            </a:r>
            <a:endParaRPr lang="en-US" sz="1400" dirty="0"/>
          </a:p>
        </p:txBody>
      </p:sp>
      <p:sp>
        <p:nvSpPr>
          <p:cNvPr id="5" name="Text Placeholder 4">
            <a:extLst>
              <a:ext uri="{FF2B5EF4-FFF2-40B4-BE49-F238E27FC236}">
                <a16:creationId xmlns:a16="http://schemas.microsoft.com/office/drawing/2014/main" id="{6CAD9DC5-9182-4FC3-B202-04B32A03D263}"/>
              </a:ext>
            </a:extLst>
          </p:cNvPr>
          <p:cNvSpPr>
            <a:spLocks noGrp="1"/>
          </p:cNvSpPr>
          <p:nvPr>
            <p:ph type="subTitle" idx="1"/>
          </p:nvPr>
        </p:nvSpPr>
        <p:spPr/>
        <p:txBody>
          <a:bodyPr>
            <a:normAutofit/>
          </a:bodyPr>
          <a:lstStyle/>
          <a:p>
            <a:r>
              <a:rPr lang="en-US" dirty="0"/>
              <a:t>PRESCRIPTION &amp; OUTPATIENT DRUGS: SPENDING</a:t>
            </a:r>
          </a:p>
        </p:txBody>
      </p:sp>
      <p:graphicFrame>
        <p:nvGraphicFramePr>
          <p:cNvPr id="8" name="Chart Placeholder 7">
            <a:extLst>
              <a:ext uri="{FF2B5EF4-FFF2-40B4-BE49-F238E27FC236}">
                <a16:creationId xmlns:a16="http://schemas.microsoft.com/office/drawing/2014/main" id="{2E995FFD-DF43-4535-B13C-36F0844DB563}"/>
              </a:ext>
            </a:extLst>
          </p:cNvPr>
          <p:cNvGraphicFramePr>
            <a:graphicFrameLocks noGrp="1"/>
          </p:cNvGraphicFramePr>
          <p:nvPr>
            <p:ph type="chart" sz="quarter" idx="19"/>
            <p:extLst>
              <p:ext uri="{D42A27DB-BD31-4B8C-83A1-F6EECF244321}">
                <p14:modId xmlns:p14="http://schemas.microsoft.com/office/powerpoint/2010/main" val="3276567633"/>
              </p:ext>
            </p:extLst>
          </p:nvPr>
        </p:nvGraphicFramePr>
        <p:xfrm>
          <a:off x="556426" y="1791808"/>
          <a:ext cx="5348749" cy="306411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2B0FF85-8293-4568-38EA-3AE546352353}"/>
              </a:ext>
            </a:extLst>
          </p:cNvPr>
          <p:cNvSpPr txBox="1"/>
          <p:nvPr/>
        </p:nvSpPr>
        <p:spPr>
          <a:xfrm>
            <a:off x="1392752" y="3149084"/>
            <a:ext cx="1242293" cy="310235"/>
          </a:xfrm>
          <a:prstGeom prst="rect">
            <a:avLst/>
          </a:prstGeom>
          <a:noFill/>
          <a:ln>
            <a:noFill/>
          </a:ln>
        </p:spPr>
        <p:txBody>
          <a:bodyPr wrap="square" lIns="91440" tIns="45720" rIns="91440" bIns="45720" rtlCol="0" anchor="ctr">
            <a:noAutofit/>
          </a:bodyPr>
          <a:lstStyle/>
          <a:p>
            <a:pPr algn="ctr"/>
            <a:r>
              <a:rPr lang="en-US" sz="1400" b="1" i="0" dirty="0">
                <a:effectLst/>
              </a:rPr>
              <a:t>Part B</a:t>
            </a:r>
          </a:p>
        </p:txBody>
      </p:sp>
      <p:graphicFrame>
        <p:nvGraphicFramePr>
          <p:cNvPr id="11" name="Chart Placeholder 7">
            <a:extLst>
              <a:ext uri="{FF2B5EF4-FFF2-40B4-BE49-F238E27FC236}">
                <a16:creationId xmlns:a16="http://schemas.microsoft.com/office/drawing/2014/main" id="{F94E6BA6-EC23-7FC8-7FF2-64182A8CC791}"/>
              </a:ext>
            </a:extLst>
          </p:cNvPr>
          <p:cNvGraphicFramePr>
            <a:graphicFrameLocks/>
          </p:cNvGraphicFramePr>
          <p:nvPr>
            <p:extLst>
              <p:ext uri="{D42A27DB-BD31-4B8C-83A1-F6EECF244321}">
                <p14:modId xmlns:p14="http://schemas.microsoft.com/office/powerpoint/2010/main" val="766826627"/>
              </p:ext>
            </p:extLst>
          </p:nvPr>
        </p:nvGraphicFramePr>
        <p:xfrm>
          <a:off x="5905176" y="1791808"/>
          <a:ext cx="4949637" cy="306411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A4B79310-5F76-660E-75B1-3139F4B3544B}"/>
              </a:ext>
            </a:extLst>
          </p:cNvPr>
          <p:cNvSpPr txBox="1"/>
          <p:nvPr/>
        </p:nvSpPr>
        <p:spPr>
          <a:xfrm>
            <a:off x="6508955" y="3149084"/>
            <a:ext cx="1465006" cy="310235"/>
          </a:xfrm>
          <a:prstGeom prst="rect">
            <a:avLst/>
          </a:prstGeom>
          <a:noFill/>
          <a:ln>
            <a:noFill/>
          </a:ln>
        </p:spPr>
        <p:txBody>
          <a:bodyPr wrap="square" lIns="91440" tIns="45720" rIns="91440" bIns="45720" rtlCol="0" anchor="ctr">
            <a:noAutofit/>
          </a:bodyPr>
          <a:lstStyle/>
          <a:p>
            <a:pPr algn="ctr"/>
            <a:r>
              <a:rPr lang="en-US" sz="1400" b="1" i="0" dirty="0">
                <a:effectLst/>
              </a:rPr>
              <a:t>Part D</a:t>
            </a:r>
          </a:p>
        </p:txBody>
      </p:sp>
      <p:sp>
        <p:nvSpPr>
          <p:cNvPr id="13" name="Subtitle 23">
            <a:extLst>
              <a:ext uri="{FF2B5EF4-FFF2-40B4-BE49-F238E27FC236}">
                <a16:creationId xmlns:a16="http://schemas.microsoft.com/office/drawing/2014/main" id="{308F1B17-35AA-28F2-5175-FA530412E0A4}"/>
              </a:ext>
            </a:extLst>
          </p:cNvPr>
          <p:cNvSpPr txBox="1">
            <a:spLocks/>
          </p:cNvSpPr>
          <p:nvPr/>
        </p:nvSpPr>
        <p:spPr>
          <a:xfrm>
            <a:off x="538575" y="1309924"/>
            <a:ext cx="7681194" cy="251315"/>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i="1" dirty="0"/>
              <a:t>Distribution of Medicare Part B and Part D Drug Spending, by Condition, 2021</a:t>
            </a:r>
            <a:endParaRPr lang="en-US" sz="1200" dirty="0"/>
          </a:p>
        </p:txBody>
      </p:sp>
      <p:sp>
        <p:nvSpPr>
          <p:cNvPr id="14" name="TextBox 13">
            <a:extLst>
              <a:ext uri="{FF2B5EF4-FFF2-40B4-BE49-F238E27FC236}">
                <a16:creationId xmlns:a16="http://schemas.microsoft.com/office/drawing/2014/main" id="{CF6FFC09-1669-F3BA-B118-C941DB128E5F}"/>
              </a:ext>
            </a:extLst>
          </p:cNvPr>
          <p:cNvSpPr txBox="1"/>
          <p:nvPr/>
        </p:nvSpPr>
        <p:spPr>
          <a:xfrm>
            <a:off x="689346" y="4999436"/>
            <a:ext cx="2651760" cy="731520"/>
          </a:xfrm>
          <a:prstGeom prst="rect">
            <a:avLst/>
          </a:prstGeom>
          <a:solidFill>
            <a:schemeClr val="bg2">
              <a:lumMod val="20000"/>
              <a:lumOff val="80000"/>
            </a:schemeClr>
          </a:solidFill>
          <a:ln>
            <a:noFill/>
          </a:ln>
        </p:spPr>
        <p:txBody>
          <a:bodyPr wrap="square" lIns="91440" tIns="45720" rIns="91440" bIns="45720" rtlCol="0" anchor="ctr">
            <a:noAutofit/>
          </a:bodyPr>
          <a:lstStyle/>
          <a:p>
            <a:pPr algn="ctr">
              <a:spcAft>
                <a:spcPts val="600"/>
              </a:spcAft>
            </a:pPr>
            <a:r>
              <a:rPr lang="en-US" sz="1200" dirty="0"/>
              <a:t>Total Medicare Part B drug spending in traditional Medicare, 2021: </a:t>
            </a:r>
            <a:br>
              <a:rPr lang="en-US" sz="1200" dirty="0"/>
            </a:br>
            <a:r>
              <a:rPr lang="en-US" sz="1200" b="1" dirty="0"/>
              <a:t>$20 billion</a:t>
            </a:r>
          </a:p>
        </p:txBody>
      </p:sp>
      <p:sp>
        <p:nvSpPr>
          <p:cNvPr id="15" name="TextBox 14">
            <a:extLst>
              <a:ext uri="{FF2B5EF4-FFF2-40B4-BE49-F238E27FC236}">
                <a16:creationId xmlns:a16="http://schemas.microsoft.com/office/drawing/2014/main" id="{C3D0E184-81EE-20E7-BA3A-2BD3CB10BF71}"/>
              </a:ext>
            </a:extLst>
          </p:cNvPr>
          <p:cNvSpPr txBox="1"/>
          <p:nvPr/>
        </p:nvSpPr>
        <p:spPr>
          <a:xfrm>
            <a:off x="5915578" y="4999436"/>
            <a:ext cx="2651760" cy="731520"/>
          </a:xfrm>
          <a:prstGeom prst="rect">
            <a:avLst/>
          </a:prstGeom>
          <a:solidFill>
            <a:schemeClr val="accent1">
              <a:alpha val="10000"/>
            </a:schemeClr>
          </a:solidFill>
          <a:ln>
            <a:noFill/>
          </a:ln>
        </p:spPr>
        <p:txBody>
          <a:bodyPr wrap="square" rtlCol="0" anchor="ctr">
            <a:noAutofit/>
          </a:bodyPr>
          <a:lstStyle/>
          <a:p>
            <a:pPr algn="ctr">
              <a:spcAft>
                <a:spcPts val="600"/>
              </a:spcAft>
            </a:pPr>
            <a:r>
              <a:rPr lang="en-US" sz="1200" dirty="0"/>
              <a:t>Total Medicare Part D drug spending, 2021: </a:t>
            </a:r>
            <a:br>
              <a:rPr lang="en-US" sz="1200" dirty="0"/>
            </a:br>
            <a:r>
              <a:rPr lang="en-US" sz="1200" b="1" dirty="0"/>
              <a:t>$216 billion</a:t>
            </a:r>
          </a:p>
        </p:txBody>
      </p:sp>
    </p:spTree>
    <p:extLst>
      <p:ext uri="{BB962C8B-B14F-4D97-AF65-F5344CB8AC3E}">
        <p14:creationId xmlns:p14="http://schemas.microsoft.com/office/powerpoint/2010/main" val="286538171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A7ACD1-9E56-A031-D5EB-6141E31A2981}"/>
              </a:ext>
            </a:extLst>
          </p:cNvPr>
          <p:cNvSpPr>
            <a:spLocks noGrp="1"/>
          </p:cNvSpPr>
          <p:nvPr>
            <p:ph type="body" sz="quarter" idx="21"/>
          </p:nvPr>
        </p:nvSpPr>
        <p:spPr/>
        <p:txBody>
          <a:bodyPr/>
          <a:lstStyle/>
          <a:p>
            <a:r>
              <a:rPr lang="en-US" dirty="0">
                <a:cs typeface="Arial"/>
              </a:rPr>
              <a:t>Data: Analysis of Medicare Part D data, including Part D enrollees in traditional Medicare and Medicare Advantage plans. Data include both pharmacy provided and mail-order prescriptions. </a:t>
            </a:r>
            <a:endParaRPr lang="en-US" dirty="0"/>
          </a:p>
        </p:txBody>
      </p:sp>
      <p:sp>
        <p:nvSpPr>
          <p:cNvPr id="2" name="Title 1">
            <a:extLst>
              <a:ext uri="{FF2B5EF4-FFF2-40B4-BE49-F238E27FC236}">
                <a16:creationId xmlns:a16="http://schemas.microsoft.com/office/drawing/2014/main" id="{11419380-8657-490C-AE7D-BBBB195F3146}"/>
              </a:ext>
            </a:extLst>
          </p:cNvPr>
          <p:cNvSpPr>
            <a:spLocks noGrp="1"/>
          </p:cNvSpPr>
          <p:nvPr>
            <p:ph type="ctrTitle"/>
          </p:nvPr>
        </p:nvSpPr>
        <p:spPr/>
        <p:txBody>
          <a:bodyPr>
            <a:normAutofit fontScale="90000"/>
          </a:bodyPr>
          <a:lstStyle/>
          <a:p>
            <a:r>
              <a:rPr lang="en-US" sz="2700" dirty="0">
                <a:latin typeface="Georgia"/>
              </a:rPr>
              <a:t>Five pharmacy chains accounted for 45 percent of all Medicare Part D spending in 2021.</a:t>
            </a:r>
            <a:endParaRPr lang="en-US" dirty="0">
              <a:latin typeface="Georgia"/>
            </a:endParaRPr>
          </a:p>
        </p:txBody>
      </p:sp>
      <p:sp>
        <p:nvSpPr>
          <p:cNvPr id="5" name="Text Placeholder 4">
            <a:extLst>
              <a:ext uri="{FF2B5EF4-FFF2-40B4-BE49-F238E27FC236}">
                <a16:creationId xmlns:a16="http://schemas.microsoft.com/office/drawing/2014/main" id="{CEBA4C34-9C8D-4F73-A746-F415CCD91CCF}"/>
              </a:ext>
            </a:extLst>
          </p:cNvPr>
          <p:cNvSpPr>
            <a:spLocks noGrp="1"/>
          </p:cNvSpPr>
          <p:nvPr>
            <p:ph type="subTitle" idx="1"/>
          </p:nvPr>
        </p:nvSpPr>
        <p:spPr/>
        <p:txBody>
          <a:bodyPr>
            <a:normAutofit/>
          </a:bodyPr>
          <a:lstStyle/>
          <a:p>
            <a:r>
              <a:rPr lang="en-US" dirty="0"/>
              <a:t>PRESCRIPTION &amp; OUTPATIENT DRUGS: SPENDING</a:t>
            </a:r>
          </a:p>
        </p:txBody>
      </p:sp>
      <p:graphicFrame>
        <p:nvGraphicFramePr>
          <p:cNvPr id="8" name="Chart Placeholder 7">
            <a:extLst>
              <a:ext uri="{FF2B5EF4-FFF2-40B4-BE49-F238E27FC236}">
                <a16:creationId xmlns:a16="http://schemas.microsoft.com/office/drawing/2014/main" id="{E5F8896B-7E27-491D-8B51-8867D8A74648}"/>
              </a:ext>
            </a:extLst>
          </p:cNvPr>
          <p:cNvGraphicFramePr>
            <a:graphicFrameLocks noGrp="1"/>
          </p:cNvGraphicFramePr>
          <p:nvPr>
            <p:ph type="chart" sz="quarter" idx="19"/>
            <p:extLst>
              <p:ext uri="{D42A27DB-BD31-4B8C-83A1-F6EECF244321}">
                <p14:modId xmlns:p14="http://schemas.microsoft.com/office/powerpoint/2010/main" val="269917312"/>
              </p:ext>
            </p:extLst>
          </p:nvPr>
        </p:nvGraphicFramePr>
        <p:xfrm>
          <a:off x="627063" y="1563329"/>
          <a:ext cx="8091487" cy="4304071"/>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23">
            <a:extLst>
              <a:ext uri="{FF2B5EF4-FFF2-40B4-BE49-F238E27FC236}">
                <a16:creationId xmlns:a16="http://schemas.microsoft.com/office/drawing/2014/main" id="{3B66F182-A4B1-71A5-1CB5-8B825EB888D8}"/>
              </a:ext>
            </a:extLst>
          </p:cNvPr>
          <p:cNvSpPr txBox="1">
            <a:spLocks/>
          </p:cNvSpPr>
          <p:nvPr/>
        </p:nvSpPr>
        <p:spPr>
          <a:xfrm>
            <a:off x="2967141" y="3334857"/>
            <a:ext cx="1408214" cy="731520"/>
          </a:xfrm>
          <a:prstGeom prst="rect">
            <a:avLst/>
          </a:prstGeom>
        </p:spPr>
        <p:txBody>
          <a:bodyP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t>Medicare </a:t>
            </a:r>
            <a:br>
              <a:rPr lang="en-US" sz="1200" b="1" dirty="0"/>
            </a:br>
            <a:r>
              <a:rPr lang="en-US" sz="1200" b="1" dirty="0"/>
              <a:t>Part D spending, </a:t>
            </a:r>
            <a:br>
              <a:rPr lang="en-US" sz="1200" b="1" dirty="0"/>
            </a:br>
            <a:r>
              <a:rPr lang="en-US" sz="1200" b="1" dirty="0"/>
              <a:t>by pharmacy chain, 2021</a:t>
            </a:r>
            <a:endParaRPr lang="en-US" b="1" dirty="0"/>
          </a:p>
        </p:txBody>
      </p:sp>
    </p:spTree>
    <p:extLst>
      <p:ext uri="{BB962C8B-B14F-4D97-AF65-F5344CB8AC3E}">
        <p14:creationId xmlns:p14="http://schemas.microsoft.com/office/powerpoint/2010/main" val="3523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456297" y="5999997"/>
            <a:ext cx="5841397" cy="777375"/>
          </a:xfrm>
          <a:noFill/>
        </p:spPr>
        <p:txBody>
          <a:bodyPr>
            <a:normAutofit/>
          </a:bodyPr>
          <a:lstStyle/>
          <a:p>
            <a:r>
              <a:rPr lang="en-US" dirty="0"/>
              <a:t>Source: CMS PDP State/County Penetration File, March 2021.</a:t>
            </a:r>
          </a:p>
          <a:p>
            <a:r>
              <a:rPr lang="en-US" dirty="0"/>
              <a:t>Note: Enrollment estimates do not include records denoted as pending state or county designation. This file contains data for the following organization types (where there are active contracts): PDP; employer/union-only direct-contract PDP.</a:t>
            </a:r>
          </a:p>
        </p:txBody>
      </p:sp>
      <p:sp>
        <p:nvSpPr>
          <p:cNvPr id="5" name="Title 4"/>
          <p:cNvSpPr>
            <a:spLocks noGrp="1"/>
          </p:cNvSpPr>
          <p:nvPr>
            <p:ph type="ctrTitle"/>
          </p:nvPr>
        </p:nvSpPr>
        <p:spPr/>
        <p:txBody>
          <a:bodyPr>
            <a:noAutofit/>
          </a:bodyPr>
          <a:lstStyle/>
          <a:p>
            <a:r>
              <a:rPr lang="en-US" sz="2400" dirty="0"/>
              <a:t>Enrollment in Medicare stand-alone prescription drug plans dropped slightly between 2020 and 2021.</a:t>
            </a:r>
          </a:p>
        </p:txBody>
      </p:sp>
      <p:sp>
        <p:nvSpPr>
          <p:cNvPr id="4" name="Subtitle 3"/>
          <p:cNvSpPr>
            <a:spLocks noGrp="1"/>
          </p:cNvSpPr>
          <p:nvPr>
            <p:ph type="subTitle" idx="1"/>
          </p:nvPr>
        </p:nvSpPr>
        <p:spPr/>
        <p:txBody>
          <a:bodyPr/>
          <a:lstStyle/>
          <a:p>
            <a:r>
              <a:rPr lang="en-US" dirty="0"/>
              <a:t>PRESCRIPTION &amp; OUTPATIENT DRUGS: ENROLLMENT </a:t>
            </a:r>
          </a:p>
        </p:txBody>
      </p:sp>
      <p:graphicFrame>
        <p:nvGraphicFramePr>
          <p:cNvPr id="12" name="Chart Placeholder 11"/>
          <p:cNvGraphicFramePr>
            <a:graphicFrameLocks noGrp="1"/>
          </p:cNvGraphicFramePr>
          <p:nvPr>
            <p:ph type="chart" sz="quarter" idx="19"/>
            <p:extLst>
              <p:ext uri="{D42A27DB-BD31-4B8C-83A1-F6EECF244321}">
                <p14:modId xmlns:p14="http://schemas.microsoft.com/office/powerpoint/2010/main" val="1676846163"/>
              </p:ext>
            </p:extLst>
          </p:nvPr>
        </p:nvGraphicFramePr>
        <p:xfrm>
          <a:off x="627063" y="1460500"/>
          <a:ext cx="8091487"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7791448" y="3832309"/>
            <a:ext cx="927100" cy="577081"/>
          </a:xfrm>
          <a:prstGeom prst="rect">
            <a:avLst/>
          </a:prstGeom>
        </p:spPr>
        <p:txBody>
          <a:bodyPr wrap="square" lIns="0" rIns="0">
            <a:spAutoFit/>
          </a:bodyPr>
          <a:lstStyle/>
          <a:p>
            <a:pPr>
              <a:defRPr sz="1050" b="1" i="0" u="none" strike="noStrike" kern="1200" baseline="0">
                <a:solidFill>
                  <a:srgbClr val="4ABDBC">
                    <a:lumMod val="75000"/>
                  </a:srgbClr>
                </a:solidFill>
                <a:latin typeface="+mn-lt"/>
                <a:ea typeface="+mn-ea"/>
                <a:cs typeface="+mn-cs"/>
              </a:defRPr>
            </a:pPr>
            <a:r>
              <a:rPr lang="en-US" sz="1050" b="1" dirty="0">
                <a:solidFill>
                  <a:schemeClr val="accent1"/>
                </a:solidFill>
              </a:rPr>
              <a:t>Percent of All  Medicare Beneficiaries</a:t>
            </a:r>
          </a:p>
        </p:txBody>
      </p:sp>
      <p:sp>
        <p:nvSpPr>
          <p:cNvPr id="7" name="Rectangle 6"/>
          <p:cNvSpPr/>
          <p:nvPr/>
        </p:nvSpPr>
        <p:spPr>
          <a:xfrm>
            <a:off x="2567230" y="1842884"/>
            <a:ext cx="4211152" cy="261610"/>
          </a:xfrm>
          <a:prstGeom prst="rect">
            <a:avLst/>
          </a:prstGeom>
        </p:spPr>
        <p:txBody>
          <a:bodyPr wrap="square">
            <a:spAutoFit/>
          </a:bodyPr>
          <a:lstStyle/>
          <a:p>
            <a:pPr algn="ctr">
              <a:defRPr sz="1050" b="1" i="0" u="none" strike="noStrike" kern="1200" baseline="0">
                <a:solidFill>
                  <a:srgbClr val="4ABDBC">
                    <a:lumMod val="75000"/>
                  </a:srgbClr>
                </a:solidFill>
                <a:latin typeface="+mn-lt"/>
                <a:ea typeface="+mn-ea"/>
                <a:cs typeface="+mn-cs"/>
              </a:defRPr>
            </a:pPr>
            <a:r>
              <a:rPr lang="en-US" sz="1050" b="1" dirty="0">
                <a:solidFill>
                  <a:schemeClr val="accent1"/>
                </a:solidFill>
              </a:rPr>
              <a:t>Prescription Drug Plan (PDP) Enrollment in Millions</a:t>
            </a:r>
          </a:p>
        </p:txBody>
      </p:sp>
    </p:spTree>
    <p:extLst>
      <p:ext uri="{BB962C8B-B14F-4D97-AF65-F5344CB8AC3E}">
        <p14:creationId xmlns:p14="http://schemas.microsoft.com/office/powerpoint/2010/main" val="126598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noFill/>
        </p:spPr>
        <p:txBody>
          <a:bodyPr/>
          <a:lstStyle/>
          <a:p>
            <a:r>
              <a:rPr lang="en-US" dirty="0"/>
              <a:t>Source: CMS Monthly Enrollment by State, March 2021.</a:t>
            </a:r>
          </a:p>
        </p:txBody>
      </p:sp>
      <p:sp>
        <p:nvSpPr>
          <p:cNvPr id="2" name="Title 1">
            <a:extLst>
              <a:ext uri="{FF2B5EF4-FFF2-40B4-BE49-F238E27FC236}">
                <a16:creationId xmlns:a16="http://schemas.microsoft.com/office/drawing/2014/main" id="{48CECA97-488D-5143-98AC-856F5E768825}"/>
              </a:ext>
            </a:extLst>
          </p:cNvPr>
          <p:cNvSpPr>
            <a:spLocks noGrp="1"/>
          </p:cNvSpPr>
          <p:nvPr>
            <p:ph type="ctrTitle"/>
          </p:nvPr>
        </p:nvSpPr>
        <p:spPr/>
        <p:txBody>
          <a:bodyPr>
            <a:noAutofit/>
          </a:bodyPr>
          <a:lstStyle/>
          <a:p>
            <a:r>
              <a:rPr lang="en-US" sz="2400" dirty="0"/>
              <a:t>Rates of enrollment in Medicare stand-alone prescription drug plans (PDPs) is highest in rural states with low Medicare Advantage enrollment rates.</a:t>
            </a:r>
            <a:br>
              <a:rPr lang="en-US" sz="2400" dirty="0"/>
            </a:br>
            <a:endParaRPr lang="en-US" sz="2400" dirty="0"/>
          </a:p>
        </p:txBody>
      </p:sp>
      <p:sp>
        <p:nvSpPr>
          <p:cNvPr id="4" name="Subtitle 3"/>
          <p:cNvSpPr>
            <a:spLocks noGrp="1"/>
          </p:cNvSpPr>
          <p:nvPr>
            <p:ph type="subTitle" idx="1"/>
          </p:nvPr>
        </p:nvSpPr>
        <p:spPr/>
        <p:txBody>
          <a:bodyPr/>
          <a:lstStyle/>
          <a:p>
            <a:r>
              <a:rPr lang="en-US" dirty="0"/>
              <a:t>PRESCRIPTION &amp; OUTPATIENT DRUGS: ENROLLMENT </a:t>
            </a:r>
          </a:p>
        </p:txBody>
      </p:sp>
      <p:graphicFrame>
        <p:nvGraphicFramePr>
          <p:cNvPr id="12" name="Chart Placeholder 15">
            <a:extLst>
              <a:ext uri="{FF2B5EF4-FFF2-40B4-BE49-F238E27FC236}">
                <a16:creationId xmlns:a16="http://schemas.microsoft.com/office/drawing/2014/main" id="{F3E6B450-7FDF-7D4E-9DBC-3D28BF2F1085}"/>
              </a:ext>
            </a:extLst>
          </p:cNvPr>
          <p:cNvGraphicFramePr>
            <a:graphicFrameLocks noGrp="1"/>
          </p:cNvGraphicFramePr>
          <p:nvPr>
            <p:ph type="chart" sz="quarter" idx="19"/>
            <p:extLst>
              <p:ext uri="{D42A27DB-BD31-4B8C-83A1-F6EECF244321}">
                <p14:modId xmlns:p14="http://schemas.microsoft.com/office/powerpoint/2010/main" val="4269820654"/>
              </p:ext>
            </p:extLst>
          </p:nvPr>
        </p:nvGraphicFramePr>
        <p:xfrm>
          <a:off x="627063" y="1460500"/>
          <a:ext cx="8091487" cy="4406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99DC352-AB15-3347-BF5F-F089F794AC58}"/>
              </a:ext>
            </a:extLst>
          </p:cNvPr>
          <p:cNvGraphicFramePr>
            <a:graphicFrameLocks/>
          </p:cNvGraphicFramePr>
          <p:nvPr>
            <p:extLst>
              <p:ext uri="{D42A27DB-BD31-4B8C-83A1-F6EECF244321}">
                <p14:modId xmlns:p14="http://schemas.microsoft.com/office/powerpoint/2010/main" val="1155296216"/>
              </p:ext>
            </p:extLst>
          </p:nvPr>
        </p:nvGraphicFramePr>
        <p:xfrm>
          <a:off x="626106" y="1745796"/>
          <a:ext cx="8147473" cy="162605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55D495D6-6C59-AB4D-9D91-4F255ED6B6E3}"/>
              </a:ext>
            </a:extLst>
          </p:cNvPr>
          <p:cNvSpPr txBox="1"/>
          <p:nvPr/>
        </p:nvSpPr>
        <p:spPr>
          <a:xfrm>
            <a:off x="1556435" y="5097292"/>
            <a:ext cx="3565827" cy="541067"/>
          </a:xfrm>
          <a:prstGeom prst="rect">
            <a:avLst/>
          </a:prstGeom>
          <a:solidFill>
            <a:schemeClr val="bg1">
              <a:lumMod val="95000"/>
            </a:schemeClr>
          </a:solidFill>
          <a:ln>
            <a:noFill/>
          </a:ln>
        </p:spPr>
        <p:txBody>
          <a:bodyPr wrap="square" rtlCol="0" anchor="ctr">
            <a:noAutofit/>
          </a:bodyPr>
          <a:lstStyle/>
          <a:p>
            <a:pPr>
              <a:spcAft>
                <a:spcPts val="600"/>
              </a:spcAft>
            </a:pPr>
            <a:r>
              <a:rPr lang="en-US" sz="1200" dirty="0">
                <a:solidFill>
                  <a:schemeClr val="tx1">
                    <a:lumMod val="90000"/>
                    <a:lumOff val="10000"/>
                  </a:schemeClr>
                </a:solidFill>
              </a:rPr>
              <a:t>National % enrolled in PDP Plan: </a:t>
            </a:r>
            <a:r>
              <a:rPr lang="en-US" sz="1200" b="1" dirty="0">
                <a:solidFill>
                  <a:schemeClr val="bg2">
                    <a:lumMod val="75000"/>
                  </a:schemeClr>
                </a:solidFill>
              </a:rPr>
              <a:t>38.7%</a:t>
            </a:r>
          </a:p>
          <a:p>
            <a:pPr>
              <a:spcAft>
                <a:spcPts val="600"/>
              </a:spcAft>
            </a:pPr>
            <a:r>
              <a:rPr lang="en-US" sz="1200" dirty="0">
                <a:solidFill>
                  <a:schemeClr val="tx1">
                    <a:lumMod val="90000"/>
                    <a:lumOff val="10000"/>
                  </a:schemeClr>
                </a:solidFill>
              </a:rPr>
              <a:t>National PDP enrollment:</a:t>
            </a:r>
            <a:r>
              <a:rPr lang="en-US" sz="1200" dirty="0"/>
              <a:t> </a:t>
            </a:r>
            <a:r>
              <a:rPr lang="en-US" sz="1200" b="1" dirty="0">
                <a:solidFill>
                  <a:schemeClr val="accent1"/>
                </a:solidFill>
              </a:rPr>
              <a:t>Approx. 24.3 million</a:t>
            </a:r>
          </a:p>
        </p:txBody>
      </p:sp>
      <p:sp>
        <p:nvSpPr>
          <p:cNvPr id="17" name="Rectangle 16">
            <a:extLst>
              <a:ext uri="{FF2B5EF4-FFF2-40B4-BE49-F238E27FC236}">
                <a16:creationId xmlns:a16="http://schemas.microsoft.com/office/drawing/2014/main" id="{3F94ADF9-F93F-AC40-937E-099385B8F069}"/>
              </a:ext>
            </a:extLst>
          </p:cNvPr>
          <p:cNvSpPr/>
          <p:nvPr/>
        </p:nvSpPr>
        <p:spPr>
          <a:xfrm>
            <a:off x="521333" y="1859767"/>
            <a:ext cx="492443" cy="1578382"/>
          </a:xfrm>
          <a:prstGeom prst="rect">
            <a:avLst/>
          </a:prstGeom>
          <a:ln>
            <a:noFill/>
          </a:ln>
        </p:spPr>
        <p:txBody>
          <a:bodyPr vert="vert270" wrap="square">
            <a:spAutoFit/>
          </a:bodyPr>
          <a:lstStyle/>
          <a:p>
            <a:pPr algn="ctr">
              <a:defRPr sz="1000" b="0" i="0" u="none" strike="noStrike" kern="1200" baseline="0">
                <a:solidFill>
                  <a:srgbClr val="4ABDBC">
                    <a:lumMod val="75000"/>
                  </a:srgbClr>
                </a:solidFill>
                <a:latin typeface="+mn-lt"/>
                <a:ea typeface="+mn-ea"/>
                <a:cs typeface="+mn-cs"/>
              </a:defRPr>
            </a:pPr>
            <a:r>
              <a:rPr lang="en-US" b="1" dirty="0">
                <a:solidFill>
                  <a:schemeClr val="bg2">
                    <a:lumMod val="75000"/>
                  </a:schemeClr>
                </a:solidFill>
              </a:rPr>
              <a:t>Medicare Beneficiaries Enrolled in PDP Plan (%)</a:t>
            </a:r>
          </a:p>
        </p:txBody>
      </p:sp>
    </p:spTree>
    <p:extLst>
      <p:ext uri="{BB962C8B-B14F-4D97-AF65-F5344CB8AC3E}">
        <p14:creationId xmlns:p14="http://schemas.microsoft.com/office/powerpoint/2010/main" val="83252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21"/>
          </p:nvPr>
        </p:nvSpPr>
        <p:spPr/>
        <p:txBody>
          <a:bodyPr/>
          <a:lstStyle/>
          <a:p>
            <a:r>
              <a:rPr lang="en-US" dirty="0"/>
              <a:t>Source: CMS PDP State/County Penetration File, March 2021.  </a:t>
            </a:r>
          </a:p>
          <a:p>
            <a:r>
              <a:rPr lang="en-US" dirty="0"/>
              <a:t>Note: Enrollment estimates do not include records denoted as pending state or county designation.  </a:t>
            </a:r>
          </a:p>
        </p:txBody>
      </p:sp>
      <p:sp>
        <p:nvSpPr>
          <p:cNvPr id="5" name="Title 4"/>
          <p:cNvSpPr>
            <a:spLocks noGrp="1"/>
          </p:cNvSpPr>
          <p:nvPr>
            <p:ph type="ctrTitle"/>
          </p:nvPr>
        </p:nvSpPr>
        <p:spPr/>
        <p:txBody>
          <a:bodyPr>
            <a:noAutofit/>
          </a:bodyPr>
          <a:lstStyle/>
          <a:p>
            <a:r>
              <a:rPr lang="en-US" sz="2400" dirty="0"/>
              <a:t>Across counties, enrollment in stand-alone prescription drug plans (PDPs) ranges from less than 1 percent to 78 percent of Medicare beneficiaries.</a:t>
            </a:r>
          </a:p>
        </p:txBody>
      </p:sp>
      <p:sp>
        <p:nvSpPr>
          <p:cNvPr id="4" name="Subtitle 3"/>
          <p:cNvSpPr>
            <a:spLocks noGrp="1"/>
          </p:cNvSpPr>
          <p:nvPr>
            <p:ph type="subTitle" idx="1"/>
          </p:nvPr>
        </p:nvSpPr>
        <p:spPr/>
        <p:txBody>
          <a:bodyPr/>
          <a:lstStyle/>
          <a:p>
            <a:r>
              <a:rPr lang="en-US" dirty="0"/>
              <a:t>PRESCRIPTION &amp; OUTPATIENT DRUGS: ENROLLMENT </a:t>
            </a:r>
          </a:p>
        </p:txBody>
      </p:sp>
      <p:grpSp>
        <p:nvGrpSpPr>
          <p:cNvPr id="30" name="Group 29"/>
          <p:cNvGrpSpPr/>
          <p:nvPr/>
        </p:nvGrpSpPr>
        <p:grpSpPr>
          <a:xfrm>
            <a:off x="7141438" y="3326625"/>
            <a:ext cx="1736456" cy="1980153"/>
            <a:chOff x="7141438" y="3326625"/>
            <a:chExt cx="1736456" cy="1980153"/>
          </a:xfrm>
        </p:grpSpPr>
        <p:sp>
          <p:nvSpPr>
            <p:cNvPr id="31" name="Oval 30"/>
            <p:cNvSpPr/>
            <p:nvPr/>
          </p:nvSpPr>
          <p:spPr>
            <a:xfrm>
              <a:off x="7141438" y="3343130"/>
              <a:ext cx="228600" cy="228600"/>
            </a:xfrm>
            <a:prstGeom prst="ellipse">
              <a:avLst/>
            </a:prstGeom>
            <a:solidFill>
              <a:srgbClr val="CDDB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srgbClr val="4C515A"/>
                </a:solidFill>
                <a:effectLst/>
                <a:uLnTx/>
                <a:uFillTx/>
                <a:latin typeface="Trebuchet MS"/>
              </a:endParaRPr>
            </a:p>
          </p:txBody>
        </p:sp>
        <p:sp>
          <p:nvSpPr>
            <p:cNvPr id="32" name="TextBox 31"/>
            <p:cNvSpPr txBox="1"/>
            <p:nvPr/>
          </p:nvSpPr>
          <p:spPr>
            <a:xfrm>
              <a:off x="7386864" y="3326625"/>
              <a:ext cx="149103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4C515A"/>
                  </a:solidFill>
                  <a:effectLst/>
                  <a:uLnTx/>
                  <a:uFillTx/>
                </a:rPr>
                <a:t>&lt;1%–34%</a:t>
              </a:r>
            </a:p>
          </p:txBody>
        </p:sp>
        <p:sp>
          <p:nvSpPr>
            <p:cNvPr id="33" name="Oval 32"/>
            <p:cNvSpPr/>
            <p:nvPr/>
          </p:nvSpPr>
          <p:spPr>
            <a:xfrm>
              <a:off x="7141438" y="3730447"/>
              <a:ext cx="228600" cy="228600"/>
            </a:xfrm>
            <a:prstGeom prst="ellipse">
              <a:avLst/>
            </a:prstGeom>
            <a:solidFill>
              <a:srgbClr val="93A9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srgbClr val="4C515A"/>
                </a:solidFill>
                <a:effectLst/>
                <a:uLnTx/>
                <a:uFillTx/>
                <a:latin typeface="Trebuchet MS"/>
              </a:endParaRPr>
            </a:p>
          </p:txBody>
        </p:sp>
        <p:sp>
          <p:nvSpPr>
            <p:cNvPr id="34" name="TextBox 33"/>
            <p:cNvSpPr txBox="1"/>
            <p:nvPr/>
          </p:nvSpPr>
          <p:spPr>
            <a:xfrm>
              <a:off x="7386864" y="3713942"/>
              <a:ext cx="149103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4C515A"/>
                  </a:solidFill>
                  <a:effectLst/>
                  <a:uLnTx/>
                  <a:uFillTx/>
                </a:rPr>
                <a:t>35%–49%</a:t>
              </a:r>
            </a:p>
          </p:txBody>
        </p:sp>
        <p:sp>
          <p:nvSpPr>
            <p:cNvPr id="35" name="Oval 34"/>
            <p:cNvSpPr/>
            <p:nvPr/>
          </p:nvSpPr>
          <p:spPr>
            <a:xfrm>
              <a:off x="7141438" y="4117764"/>
              <a:ext cx="228600" cy="228600"/>
            </a:xfrm>
            <a:prstGeom prst="ellipse">
              <a:avLst/>
            </a:prstGeom>
            <a:solidFill>
              <a:srgbClr val="5879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srgbClr val="4C515A"/>
                </a:solidFill>
                <a:effectLst/>
                <a:uLnTx/>
                <a:uFillTx/>
                <a:latin typeface="Trebuchet MS"/>
              </a:endParaRPr>
            </a:p>
          </p:txBody>
        </p:sp>
        <p:sp>
          <p:nvSpPr>
            <p:cNvPr id="36" name="TextBox 35"/>
            <p:cNvSpPr txBox="1"/>
            <p:nvPr/>
          </p:nvSpPr>
          <p:spPr>
            <a:xfrm>
              <a:off x="7386864" y="4101259"/>
              <a:ext cx="149103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C515A"/>
                  </a:solidFill>
                  <a:effectLst/>
                  <a:uLnTx/>
                  <a:uFillTx/>
                </a:rPr>
                <a:t>50%–64%</a:t>
              </a:r>
            </a:p>
          </p:txBody>
        </p:sp>
        <p:sp>
          <p:nvSpPr>
            <p:cNvPr id="37" name="Oval 36"/>
            <p:cNvSpPr/>
            <p:nvPr/>
          </p:nvSpPr>
          <p:spPr>
            <a:xfrm>
              <a:off x="7141438" y="4505081"/>
              <a:ext cx="228600" cy="228600"/>
            </a:xfrm>
            <a:prstGeom prst="ellipse">
              <a:avLst/>
            </a:prstGeom>
            <a:solidFill>
              <a:srgbClr val="044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srgbClr val="4C515A"/>
                </a:solidFill>
                <a:effectLst/>
                <a:uLnTx/>
                <a:uFillTx/>
                <a:latin typeface="Trebuchet MS"/>
              </a:endParaRPr>
            </a:p>
          </p:txBody>
        </p:sp>
        <p:sp>
          <p:nvSpPr>
            <p:cNvPr id="38" name="TextBox 37"/>
            <p:cNvSpPr txBox="1"/>
            <p:nvPr/>
          </p:nvSpPr>
          <p:spPr>
            <a:xfrm>
              <a:off x="7386864" y="4488576"/>
              <a:ext cx="1491030"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4C515A"/>
                  </a:solidFill>
                  <a:effectLst/>
                  <a:uLnTx/>
                  <a:uFillTx/>
                </a:rPr>
                <a:t>65%–90%</a:t>
              </a:r>
            </a:p>
          </p:txBody>
        </p:sp>
        <p:sp>
          <p:nvSpPr>
            <p:cNvPr id="39" name="Oval 38"/>
            <p:cNvSpPr/>
            <p:nvPr/>
          </p:nvSpPr>
          <p:spPr>
            <a:xfrm>
              <a:off x="7141438" y="4919884"/>
              <a:ext cx="228600" cy="228600"/>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100" u="none" strike="noStrike" kern="1200" cap="none" spc="0" normalizeH="0" baseline="0" noProof="0">
                <a:ln>
                  <a:noFill/>
                </a:ln>
                <a:solidFill>
                  <a:srgbClr val="4C515A"/>
                </a:solidFill>
                <a:effectLst/>
                <a:uLnTx/>
                <a:uFillTx/>
                <a:latin typeface="Trebuchet MS"/>
              </a:endParaRPr>
            </a:p>
          </p:txBody>
        </p:sp>
        <p:sp>
          <p:nvSpPr>
            <p:cNvPr id="40" name="TextBox 39"/>
            <p:cNvSpPr txBox="1"/>
            <p:nvPr/>
          </p:nvSpPr>
          <p:spPr>
            <a:xfrm>
              <a:off x="7386864" y="4875891"/>
              <a:ext cx="1491030"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4C515A"/>
                  </a:solidFill>
                  <a:effectLst/>
                  <a:uLnTx/>
                  <a:uFillTx/>
                </a:rPr>
                <a:t>No PDP enrollment or missing data</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00" y="1743869"/>
            <a:ext cx="6949454" cy="4114808"/>
          </a:xfrm>
          <a:prstGeom prst="rect">
            <a:avLst/>
          </a:prstGeom>
        </p:spPr>
      </p:pic>
    </p:spTree>
    <p:extLst>
      <p:ext uri="{BB962C8B-B14F-4D97-AF65-F5344CB8AC3E}">
        <p14:creationId xmlns:p14="http://schemas.microsoft.com/office/powerpoint/2010/main" val="182472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noFill/>
        </p:spPr>
        <p:txBody>
          <a:bodyPr>
            <a:normAutofit/>
          </a:bodyPr>
          <a:lstStyle/>
          <a:p>
            <a:r>
              <a:rPr lang="en-US" dirty="0"/>
              <a:t>Source: CMS State/County Penetration, and PDP Landscape Source Files, 2010</a:t>
            </a:r>
            <a:r>
              <a:rPr kumimoji="0" lang="en-US" sz="900" b="0" i="0" u="none" strike="noStrike" kern="1200" cap="none" spc="0" normalizeH="0" baseline="0" noProof="0" dirty="0">
                <a:ln>
                  <a:noFill/>
                </a:ln>
                <a:solidFill>
                  <a:srgbClr val="4C515A"/>
                </a:solidFill>
                <a:effectLst/>
                <a:uLnTx/>
                <a:uFillTx/>
                <a:latin typeface="Trebuchet MS"/>
                <a:ea typeface="+mn-ea"/>
                <a:cs typeface="+mn-cs"/>
              </a:rPr>
              <a:t>–</a:t>
            </a:r>
            <a:r>
              <a:rPr lang="en-US" dirty="0"/>
              <a:t>2022.</a:t>
            </a:r>
          </a:p>
          <a:p>
            <a:r>
              <a:rPr lang="en-US" dirty="0"/>
              <a:t>Note: Data represent the average number of plans operating in counties across the U.S., weighted by the number of Medicare beneficiaries in each year. (Data for 2021 are weighted by September 2020 beneficiaries.) Employer-sponsored plans and plans under sanction are excluded. Estimates do not include records denoted as pending state or county designation. </a:t>
            </a:r>
          </a:p>
          <a:p>
            <a:endParaRPr lang="en-US" dirty="0"/>
          </a:p>
        </p:txBody>
      </p:sp>
      <p:sp>
        <p:nvSpPr>
          <p:cNvPr id="5" name="Title 4"/>
          <p:cNvSpPr>
            <a:spLocks noGrp="1"/>
          </p:cNvSpPr>
          <p:nvPr>
            <p:ph type="ctrTitle"/>
          </p:nvPr>
        </p:nvSpPr>
        <p:spPr/>
        <p:txBody>
          <a:bodyPr>
            <a:noAutofit/>
          </a:bodyPr>
          <a:lstStyle/>
          <a:p>
            <a:r>
              <a:rPr lang="en-US" sz="2500" dirty="0"/>
              <a:t>Between 2021 and 2022, the average number of stand-alone prescription drug plans fell by almost one-quarter.</a:t>
            </a:r>
          </a:p>
        </p:txBody>
      </p:sp>
      <p:sp>
        <p:nvSpPr>
          <p:cNvPr id="4" name="Subtitle 3"/>
          <p:cNvSpPr>
            <a:spLocks noGrp="1"/>
          </p:cNvSpPr>
          <p:nvPr>
            <p:ph type="subTitle" idx="1"/>
          </p:nvPr>
        </p:nvSpPr>
        <p:spPr/>
        <p:txBody>
          <a:bodyPr/>
          <a:lstStyle/>
          <a:p>
            <a:r>
              <a:rPr lang="en-US" dirty="0"/>
              <a:t>PRESCRIPTION &amp; OUTPATIENT DRUGS: AVAILABILITY</a:t>
            </a:r>
          </a:p>
        </p:txBody>
      </p:sp>
      <p:graphicFrame>
        <p:nvGraphicFramePr>
          <p:cNvPr id="10" name="Chart Placeholder 9"/>
          <p:cNvGraphicFramePr>
            <a:graphicFrameLocks noGrp="1"/>
          </p:cNvGraphicFramePr>
          <p:nvPr>
            <p:ph type="chart" sz="quarter" idx="19"/>
            <p:extLst>
              <p:ext uri="{D42A27DB-BD31-4B8C-83A1-F6EECF244321}">
                <p14:modId xmlns:p14="http://schemas.microsoft.com/office/powerpoint/2010/main" val="2943795108"/>
              </p:ext>
            </p:extLst>
          </p:nvPr>
        </p:nvGraphicFramePr>
        <p:xfrm>
          <a:off x="627063" y="1460500"/>
          <a:ext cx="8091487" cy="4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43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82579" y="2522893"/>
            <a:ext cx="5039833" cy="1871985"/>
            <a:chOff x="2062714" y="2685121"/>
            <a:chExt cx="5039833" cy="1871985"/>
          </a:xfrm>
        </p:grpSpPr>
        <p:cxnSp>
          <p:nvCxnSpPr>
            <p:cNvPr id="10" name="Straight Connector 9"/>
            <p:cNvCxnSpPr/>
            <p:nvPr/>
          </p:nvCxnSpPr>
          <p:spPr>
            <a:xfrm>
              <a:off x="2457968" y="3620937"/>
              <a:ext cx="2356142" cy="0"/>
            </a:xfrm>
            <a:prstGeom prst="line">
              <a:avLst/>
            </a:prstGeom>
            <a:ln w="762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2714" y="2685121"/>
              <a:ext cx="5039833" cy="0"/>
            </a:xfrm>
            <a:prstGeom prst="line">
              <a:avLst/>
            </a:prstGeom>
            <a:ln w="762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62714" y="4557106"/>
              <a:ext cx="5039833" cy="0"/>
            </a:xfrm>
            <a:prstGeom prst="line">
              <a:avLst/>
            </a:prstGeom>
            <a:ln w="762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1" name="Chart Placeholder 20"/>
          <p:cNvGraphicFramePr>
            <a:graphicFrameLocks noGrp="1"/>
          </p:cNvGraphicFramePr>
          <p:nvPr>
            <p:ph type="chart" sz="quarter" idx="19"/>
            <p:extLst>
              <p:ext uri="{D42A27DB-BD31-4B8C-83A1-F6EECF244321}">
                <p14:modId xmlns:p14="http://schemas.microsoft.com/office/powerpoint/2010/main" val="1334479881"/>
              </p:ext>
            </p:extLst>
          </p:nvPr>
        </p:nvGraphicFramePr>
        <p:xfrm>
          <a:off x="627063" y="1669968"/>
          <a:ext cx="8091487" cy="419743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14"/>
          <p:cNvSpPr>
            <a:spLocks noGrp="1"/>
          </p:cNvSpPr>
          <p:nvPr>
            <p:ph type="body" sz="quarter" idx="21"/>
          </p:nvPr>
        </p:nvSpPr>
        <p:spPr>
          <a:noFill/>
        </p:spPr>
        <p:txBody>
          <a:bodyPr>
            <a:normAutofit/>
          </a:bodyPr>
          <a:lstStyle/>
          <a:p>
            <a:r>
              <a:rPr lang="en-US" dirty="0"/>
              <a:t>Source: CMS Plan and Premium Information for Plans Offering Part D Coverage, 2022.</a:t>
            </a:r>
          </a:p>
          <a:p>
            <a:r>
              <a:rPr lang="en-US" dirty="0"/>
              <a:t>Notes: Amounts represent total Part D premiums, which are the sum of the Basic and Supplemental Premiums. Total premium may be lower than the sum of the basic and supplemental premiums because of negative basic or supplemental premiums. MA-PD average excludes employer-sponsored plans, Part B–only plans, demonstration, cost plans, and plans not offering Part D benefits.</a:t>
            </a:r>
          </a:p>
        </p:txBody>
      </p:sp>
      <p:sp>
        <p:nvSpPr>
          <p:cNvPr id="5" name="Title 4"/>
          <p:cNvSpPr>
            <a:spLocks noGrp="1"/>
          </p:cNvSpPr>
          <p:nvPr>
            <p:ph type="ctrTitle"/>
          </p:nvPr>
        </p:nvSpPr>
        <p:spPr/>
        <p:txBody>
          <a:bodyPr>
            <a:noAutofit/>
          </a:bodyPr>
          <a:lstStyle/>
          <a:p>
            <a:r>
              <a:rPr lang="en-US" sz="2400" dirty="0"/>
              <a:t>Average premiums for stand-alone prescription drug plans (PDP) in 2022 are $48 per month, on average.</a:t>
            </a:r>
          </a:p>
        </p:txBody>
      </p:sp>
      <p:sp>
        <p:nvSpPr>
          <p:cNvPr id="4" name="Subtitle 3"/>
          <p:cNvSpPr>
            <a:spLocks noGrp="1"/>
          </p:cNvSpPr>
          <p:nvPr>
            <p:ph type="subTitle" idx="1"/>
          </p:nvPr>
        </p:nvSpPr>
        <p:spPr/>
        <p:txBody>
          <a:bodyPr/>
          <a:lstStyle/>
          <a:p>
            <a:r>
              <a:rPr lang="en-US" dirty="0"/>
              <a:t>PRESCRIPTION &amp; OUTPATIENT DRUGS: BENEFITS</a:t>
            </a:r>
          </a:p>
        </p:txBody>
      </p:sp>
      <p:grpSp>
        <p:nvGrpSpPr>
          <p:cNvPr id="15" name="Group 14"/>
          <p:cNvGrpSpPr/>
          <p:nvPr/>
        </p:nvGrpSpPr>
        <p:grpSpPr>
          <a:xfrm>
            <a:off x="3513633" y="1647846"/>
            <a:ext cx="1302235" cy="276999"/>
            <a:chOff x="3362157" y="1317030"/>
            <a:chExt cx="1302235" cy="276999"/>
          </a:xfrm>
        </p:grpSpPr>
        <p:cxnSp>
          <p:nvCxnSpPr>
            <p:cNvPr id="16" name="Straight Connector 15"/>
            <p:cNvCxnSpPr/>
            <p:nvPr/>
          </p:nvCxnSpPr>
          <p:spPr>
            <a:xfrm>
              <a:off x="3362157" y="1460124"/>
              <a:ext cx="137160" cy="0"/>
            </a:xfrm>
            <a:prstGeom prst="line">
              <a:avLst/>
            </a:prstGeom>
            <a:ln w="508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45192" y="1317030"/>
              <a:ext cx="1219200" cy="276999"/>
            </a:xfrm>
            <a:prstGeom prst="rect">
              <a:avLst/>
            </a:prstGeom>
            <a:noFill/>
          </p:spPr>
          <p:txBody>
            <a:bodyPr wrap="square" rtlCol="0">
              <a:spAutoFit/>
            </a:bodyPr>
            <a:lstStyle/>
            <a:p>
              <a:r>
                <a:rPr lang="en-US" sz="1200">
                  <a:solidFill>
                    <a:schemeClr val="tx1">
                      <a:lumMod val="90000"/>
                      <a:lumOff val="10000"/>
                    </a:schemeClr>
                  </a:solidFill>
                </a:rPr>
                <a:t>Range</a:t>
              </a:r>
            </a:p>
          </p:txBody>
        </p:sp>
      </p:grpSp>
    </p:spTree>
    <p:extLst>
      <p:ext uri="{BB962C8B-B14F-4D97-AF65-F5344CB8AC3E}">
        <p14:creationId xmlns:p14="http://schemas.microsoft.com/office/powerpoint/2010/main" val="256660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noFill/>
        </p:spPr>
        <p:txBody>
          <a:bodyPr>
            <a:normAutofit/>
          </a:bodyPr>
          <a:lstStyle/>
          <a:p>
            <a:r>
              <a:rPr lang="en-US" dirty="0"/>
              <a:t>Source: CMS Plan and Premium Information for Plans Offering Part D Coverage, 2011–2022.</a:t>
            </a:r>
          </a:p>
          <a:p>
            <a:r>
              <a:rPr lang="en-US" dirty="0"/>
              <a:t>Notes: Data represent average plan premiums weighted by plan enrollment and are not adjusted for inflation. Amounts represent total Part D premiums, which are the sum of the basic and supplemental premiums. Total premium may be lower than the sum of the basic and supplemental premiums because of negative basic or supplemental premiums. Employer-sponsored plans and plans under sanction are excluded. </a:t>
            </a:r>
          </a:p>
        </p:txBody>
      </p:sp>
      <p:sp>
        <p:nvSpPr>
          <p:cNvPr id="5" name="Title 4"/>
          <p:cNvSpPr>
            <a:spLocks noGrp="1"/>
          </p:cNvSpPr>
          <p:nvPr>
            <p:ph type="ctrTitle"/>
          </p:nvPr>
        </p:nvSpPr>
        <p:spPr/>
        <p:txBody>
          <a:bodyPr>
            <a:noAutofit/>
          </a:bodyPr>
          <a:lstStyle/>
          <a:p>
            <a:r>
              <a:rPr lang="en-US" sz="2400" dirty="0"/>
              <a:t>Between 2021 and 2022, premiums for Part D stand-alone prescription drug plans increased by 16 percent.    </a:t>
            </a:r>
          </a:p>
        </p:txBody>
      </p:sp>
      <p:sp>
        <p:nvSpPr>
          <p:cNvPr id="4" name="Subtitle 3"/>
          <p:cNvSpPr>
            <a:spLocks noGrp="1"/>
          </p:cNvSpPr>
          <p:nvPr>
            <p:ph type="subTitle" idx="1"/>
          </p:nvPr>
        </p:nvSpPr>
        <p:spPr/>
        <p:txBody>
          <a:bodyPr/>
          <a:lstStyle/>
          <a:p>
            <a:r>
              <a:rPr lang="en-US" dirty="0"/>
              <a:t>PRESCRIPTION &amp; OUTPATIENT DRUGS: BENEFITS</a:t>
            </a:r>
          </a:p>
        </p:txBody>
      </p:sp>
      <p:graphicFrame>
        <p:nvGraphicFramePr>
          <p:cNvPr id="10" name="Chart Placeholder 9"/>
          <p:cNvGraphicFramePr>
            <a:graphicFrameLocks noGrp="1"/>
          </p:cNvGraphicFramePr>
          <p:nvPr>
            <p:ph type="chart" sz="quarter" idx="19"/>
            <p:extLst>
              <p:ext uri="{D42A27DB-BD31-4B8C-83A1-F6EECF244321}">
                <p14:modId xmlns:p14="http://schemas.microsoft.com/office/powerpoint/2010/main" val="3772540612"/>
              </p:ext>
            </p:extLst>
          </p:nvPr>
        </p:nvGraphicFramePr>
        <p:xfrm>
          <a:off x="627063" y="1726994"/>
          <a:ext cx="8091487" cy="414040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27063" y="1357662"/>
            <a:ext cx="6541056" cy="338554"/>
          </a:xfrm>
          <a:prstGeom prst="rect">
            <a:avLst/>
          </a:prstGeom>
        </p:spPr>
        <p:txBody>
          <a:bodyPr wrap="square" lIns="0">
            <a:spAutoFit/>
          </a:bodyPr>
          <a:lstStyle/>
          <a:p>
            <a:r>
              <a:rPr lang="en-US" sz="1600" dirty="0"/>
              <a:t>Weighted by plan enrollment</a:t>
            </a:r>
          </a:p>
        </p:txBody>
      </p:sp>
    </p:spTree>
    <p:extLst>
      <p:ext uri="{BB962C8B-B14F-4D97-AF65-F5344CB8AC3E}">
        <p14:creationId xmlns:p14="http://schemas.microsoft.com/office/powerpoint/2010/main" val="342810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noFill/>
        </p:spPr>
        <p:txBody>
          <a:bodyPr>
            <a:normAutofit/>
          </a:bodyPr>
          <a:lstStyle/>
          <a:p>
            <a:endParaRPr lang="en-US" dirty="0"/>
          </a:p>
          <a:p>
            <a:r>
              <a:rPr lang="en-US" dirty="0"/>
              <a:t>MA-PD = Medicare Advantage prescription drug plan; PDP = Stand-alone prescription drug plan.</a:t>
            </a:r>
          </a:p>
          <a:p>
            <a:r>
              <a:rPr lang="en-US" dirty="0"/>
              <a:t>Source: CMS Low Income Subsidy Enrollment by Plan, 2010-2021.</a:t>
            </a:r>
          </a:p>
          <a:p>
            <a:r>
              <a:rPr lang="en-US" dirty="0"/>
              <a:t>Note: Enrollment estimates do not include plan records suppressed because of a value of 10 or less. Only includes Medicare Advantage plans with Part D coverage.</a:t>
            </a:r>
          </a:p>
          <a:p>
            <a:endParaRPr lang="en-US" dirty="0"/>
          </a:p>
        </p:txBody>
      </p:sp>
      <p:sp>
        <p:nvSpPr>
          <p:cNvPr id="5" name="Title 4"/>
          <p:cNvSpPr>
            <a:spLocks noGrp="1"/>
          </p:cNvSpPr>
          <p:nvPr>
            <p:ph type="ctrTitle"/>
          </p:nvPr>
        </p:nvSpPr>
        <p:spPr/>
        <p:txBody>
          <a:bodyPr>
            <a:noAutofit/>
          </a:bodyPr>
          <a:lstStyle/>
          <a:p>
            <a:r>
              <a:rPr lang="en-US" sz="2400" dirty="0"/>
              <a:t>Beginning in 2021, more beneficiaries receiving a Part D low-income subsidy (LIS) are in Medicare Advantage plans than stand-alone prescription drug plans.</a:t>
            </a:r>
          </a:p>
        </p:txBody>
      </p:sp>
      <p:sp>
        <p:nvSpPr>
          <p:cNvPr id="4" name="Subtitle 3"/>
          <p:cNvSpPr>
            <a:spLocks noGrp="1"/>
          </p:cNvSpPr>
          <p:nvPr>
            <p:ph type="subTitle" idx="1"/>
          </p:nvPr>
        </p:nvSpPr>
        <p:spPr/>
        <p:txBody>
          <a:bodyPr/>
          <a:lstStyle/>
          <a:p>
            <a:r>
              <a:rPr lang="en-US" dirty="0"/>
              <a:t>PRESCRIPTION &amp; OUTPATIENT DRUGS: LOW INCOME SUBSIDY</a:t>
            </a:r>
          </a:p>
        </p:txBody>
      </p:sp>
      <p:graphicFrame>
        <p:nvGraphicFramePr>
          <p:cNvPr id="8" name="Chart Placeholder 7"/>
          <p:cNvGraphicFramePr>
            <a:graphicFrameLocks noGrp="1"/>
          </p:cNvGraphicFramePr>
          <p:nvPr>
            <p:ph type="chart" sz="quarter" idx="19"/>
            <p:extLst>
              <p:ext uri="{D42A27DB-BD31-4B8C-83A1-F6EECF244321}">
                <p14:modId xmlns:p14="http://schemas.microsoft.com/office/powerpoint/2010/main" val="4293442012"/>
              </p:ext>
            </p:extLst>
          </p:nvPr>
        </p:nvGraphicFramePr>
        <p:xfrm>
          <a:off x="627434" y="1750979"/>
          <a:ext cx="8091487" cy="4249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97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36607D-DBE7-433E-9ABD-2C96B1C478CC}"/>
              </a:ext>
            </a:extLst>
          </p:cNvPr>
          <p:cNvSpPr>
            <a:spLocks noGrp="1"/>
          </p:cNvSpPr>
          <p:nvPr>
            <p:ph type="body" sz="quarter" idx="21"/>
          </p:nvPr>
        </p:nvSpPr>
        <p:spPr/>
        <p:txBody>
          <a:bodyPr/>
          <a:lstStyle/>
          <a:p>
            <a:r>
              <a:rPr lang="en-US" dirty="0"/>
              <a:t>Data: Analysis of Medicare claims data for 2019 to 2021. </a:t>
            </a:r>
          </a:p>
          <a:p>
            <a:r>
              <a:rPr lang="en-US" dirty="0"/>
              <a:t>Note: Part B spending (for drugs provided in doctors’ offices and hospital outpatient departments) only includes beneficiaries in traditional Medicare. Part D spending (for retail prescription drugs) includes all Medicare beneficiaries enrolled in Part D, including those in Medicare Advantage plans. </a:t>
            </a:r>
          </a:p>
        </p:txBody>
      </p:sp>
      <p:sp>
        <p:nvSpPr>
          <p:cNvPr id="2" name="Title 1">
            <a:extLst>
              <a:ext uri="{FF2B5EF4-FFF2-40B4-BE49-F238E27FC236}">
                <a16:creationId xmlns:a16="http://schemas.microsoft.com/office/drawing/2014/main" id="{19F2A351-3A77-408E-B2DF-32CC418DB76E}"/>
              </a:ext>
            </a:extLst>
          </p:cNvPr>
          <p:cNvSpPr>
            <a:spLocks noGrp="1"/>
          </p:cNvSpPr>
          <p:nvPr>
            <p:ph type="ctrTitle"/>
          </p:nvPr>
        </p:nvSpPr>
        <p:spPr/>
        <p:txBody>
          <a:bodyPr>
            <a:normAutofit/>
          </a:bodyPr>
          <a:lstStyle/>
          <a:p>
            <a:r>
              <a:rPr lang="en-US" sz="2400" dirty="0">
                <a:latin typeface="Georgia"/>
              </a:rPr>
              <a:t>Between 2019 and 2021, drug spending in Medicare Part D rose twice as fast as drug spending in Part B.</a:t>
            </a:r>
          </a:p>
        </p:txBody>
      </p:sp>
      <p:graphicFrame>
        <p:nvGraphicFramePr>
          <p:cNvPr id="8" name="Chart Placeholder 7">
            <a:extLst>
              <a:ext uri="{FF2B5EF4-FFF2-40B4-BE49-F238E27FC236}">
                <a16:creationId xmlns:a16="http://schemas.microsoft.com/office/drawing/2014/main" id="{ADDE571E-5C07-475C-8982-91F140A702EB}"/>
              </a:ext>
            </a:extLst>
          </p:cNvPr>
          <p:cNvGraphicFramePr>
            <a:graphicFrameLocks noGrp="1"/>
          </p:cNvGraphicFramePr>
          <p:nvPr>
            <p:ph type="chart" sz="quarter" idx="19"/>
            <p:extLst>
              <p:ext uri="{D42A27DB-BD31-4B8C-83A1-F6EECF244321}">
                <p14:modId xmlns:p14="http://schemas.microsoft.com/office/powerpoint/2010/main" val="3620875763"/>
              </p:ext>
            </p:extLst>
          </p:nvPr>
        </p:nvGraphicFramePr>
        <p:xfrm>
          <a:off x="587735" y="1460500"/>
          <a:ext cx="3781991"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7">
            <a:extLst>
              <a:ext uri="{FF2B5EF4-FFF2-40B4-BE49-F238E27FC236}">
                <a16:creationId xmlns:a16="http://schemas.microsoft.com/office/drawing/2014/main" id="{53FD3FB0-754A-43B6-ADF6-29965904AADA}"/>
              </a:ext>
            </a:extLst>
          </p:cNvPr>
          <p:cNvGraphicFramePr>
            <a:graphicFrameLocks/>
          </p:cNvGraphicFramePr>
          <p:nvPr>
            <p:extLst>
              <p:ext uri="{D42A27DB-BD31-4B8C-83A1-F6EECF244321}">
                <p14:modId xmlns:p14="http://schemas.microsoft.com/office/powerpoint/2010/main" val="287352949"/>
              </p:ext>
            </p:extLst>
          </p:nvPr>
        </p:nvGraphicFramePr>
        <p:xfrm>
          <a:off x="4774275" y="1460500"/>
          <a:ext cx="3922199" cy="44501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434C10-C4AE-4160-8693-13C32D07D978}"/>
              </a:ext>
            </a:extLst>
          </p:cNvPr>
          <p:cNvSpPr txBox="1"/>
          <p:nvPr/>
        </p:nvSpPr>
        <p:spPr>
          <a:xfrm>
            <a:off x="2566220" y="1653223"/>
            <a:ext cx="1688179" cy="646331"/>
          </a:xfrm>
          <a:prstGeom prst="rect">
            <a:avLst/>
          </a:prstGeom>
          <a:noFill/>
        </p:spPr>
        <p:txBody>
          <a:bodyPr wrap="square" rtlCol="0">
            <a:spAutoFit/>
          </a:bodyPr>
          <a:lstStyle/>
          <a:p>
            <a:pPr lvl="1" algn="r"/>
            <a:r>
              <a:rPr lang="en-US" sz="1200" dirty="0">
                <a:solidFill>
                  <a:schemeClr val="bg2"/>
                </a:solidFill>
              </a:rPr>
              <a:t>Change, 2019–2021:</a:t>
            </a:r>
            <a:br>
              <a:rPr lang="en-US" sz="1200" dirty="0">
                <a:solidFill>
                  <a:schemeClr val="bg2"/>
                </a:solidFill>
              </a:rPr>
            </a:br>
            <a:r>
              <a:rPr lang="en-US" sz="1200" b="1" dirty="0">
                <a:solidFill>
                  <a:schemeClr val="bg2"/>
                </a:solidFill>
              </a:rPr>
              <a:t>+5%</a:t>
            </a:r>
          </a:p>
        </p:txBody>
      </p:sp>
      <p:sp>
        <p:nvSpPr>
          <p:cNvPr id="6" name="TextBox 1">
            <a:extLst>
              <a:ext uri="{FF2B5EF4-FFF2-40B4-BE49-F238E27FC236}">
                <a16:creationId xmlns:a16="http://schemas.microsoft.com/office/drawing/2014/main" id="{B192F370-6920-B9EC-6816-A72EA2FF5E9B}"/>
              </a:ext>
            </a:extLst>
          </p:cNvPr>
          <p:cNvSpPr txBox="1"/>
          <p:nvPr/>
        </p:nvSpPr>
        <p:spPr>
          <a:xfrm>
            <a:off x="7040282" y="1653223"/>
            <a:ext cx="1515983"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lgn="r"/>
            <a:r>
              <a:rPr lang="en-US" sz="1200" dirty="0">
                <a:solidFill>
                  <a:schemeClr val="accent1"/>
                </a:solidFill>
              </a:rPr>
              <a:t>Change, 2019–2021: </a:t>
            </a:r>
            <a:r>
              <a:rPr lang="en-US" sz="1200" b="1" dirty="0">
                <a:solidFill>
                  <a:schemeClr val="accent1"/>
                </a:solidFill>
              </a:rPr>
              <a:t>+10%</a:t>
            </a:r>
          </a:p>
        </p:txBody>
      </p:sp>
      <p:sp>
        <p:nvSpPr>
          <p:cNvPr id="9" name="Subtitle 8">
            <a:extLst>
              <a:ext uri="{FF2B5EF4-FFF2-40B4-BE49-F238E27FC236}">
                <a16:creationId xmlns:a16="http://schemas.microsoft.com/office/drawing/2014/main" id="{84079EA4-2372-A677-3EC6-88023324F7B8}"/>
              </a:ext>
            </a:extLst>
          </p:cNvPr>
          <p:cNvSpPr>
            <a:spLocks noGrp="1"/>
          </p:cNvSpPr>
          <p:nvPr>
            <p:ph type="subTitle" idx="1"/>
          </p:nvPr>
        </p:nvSpPr>
        <p:spPr/>
        <p:txBody>
          <a:bodyPr/>
          <a:lstStyle/>
          <a:p>
            <a:r>
              <a:rPr lang="en-US" dirty="0"/>
              <a:t>PRESCRIPTION &amp; OUTPATIENT DRUGS: SPENDING</a:t>
            </a:r>
          </a:p>
        </p:txBody>
      </p:sp>
      <p:sp>
        <p:nvSpPr>
          <p:cNvPr id="16" name="TextBox 15">
            <a:extLst>
              <a:ext uri="{FF2B5EF4-FFF2-40B4-BE49-F238E27FC236}">
                <a16:creationId xmlns:a16="http://schemas.microsoft.com/office/drawing/2014/main" id="{1D5F444C-EB27-7E0C-EDEA-CB0F2CF71907}"/>
              </a:ext>
            </a:extLst>
          </p:cNvPr>
          <p:cNvSpPr txBox="1"/>
          <p:nvPr/>
        </p:nvSpPr>
        <p:spPr>
          <a:xfrm>
            <a:off x="627063" y="1653223"/>
            <a:ext cx="1978485" cy="492443"/>
          </a:xfrm>
          <a:prstGeom prst="rect">
            <a:avLst/>
          </a:prstGeom>
          <a:noFill/>
        </p:spPr>
        <p:txBody>
          <a:bodyPr wrap="square" lIns="0" rtlCol="0">
            <a:spAutoFit/>
          </a:bodyPr>
          <a:lstStyle/>
          <a:p>
            <a:pPr rtl="0">
              <a:defRPr sz="1600" b="0" i="0" u="none" strike="noStrike" kern="1200" spc="0" baseline="0">
                <a:solidFill>
                  <a:srgbClr val="1A1A1A"/>
                </a:solidFill>
                <a:latin typeface="+mn-lt"/>
                <a:ea typeface="+mn-ea"/>
                <a:cs typeface="+mn-cs"/>
              </a:defRPr>
            </a:pPr>
            <a:r>
              <a:rPr lang="en-US" sz="1400" b="1" dirty="0">
                <a:solidFill>
                  <a:schemeClr val="bg2"/>
                </a:solidFill>
              </a:rPr>
              <a:t>Part B Drug Spending </a:t>
            </a:r>
          </a:p>
          <a:p>
            <a:pPr rtl="0">
              <a:defRPr sz="1600" b="0" i="0" u="none" strike="noStrike" kern="1200" spc="0" baseline="0">
                <a:solidFill>
                  <a:srgbClr val="1A1A1A"/>
                </a:solidFill>
                <a:latin typeface="+mn-lt"/>
                <a:ea typeface="+mn-ea"/>
                <a:cs typeface="+mn-cs"/>
              </a:defRPr>
            </a:pPr>
            <a:r>
              <a:rPr lang="en-US" sz="1200" dirty="0">
                <a:solidFill>
                  <a:schemeClr val="bg2"/>
                </a:solidFill>
              </a:rPr>
              <a:t>Per Capita</a:t>
            </a:r>
          </a:p>
        </p:txBody>
      </p:sp>
      <p:sp>
        <p:nvSpPr>
          <p:cNvPr id="17" name="TextBox 16">
            <a:extLst>
              <a:ext uri="{FF2B5EF4-FFF2-40B4-BE49-F238E27FC236}">
                <a16:creationId xmlns:a16="http://schemas.microsoft.com/office/drawing/2014/main" id="{2BAB12D6-0A3C-64F9-37AD-26FC803951FC}"/>
              </a:ext>
            </a:extLst>
          </p:cNvPr>
          <p:cNvSpPr txBox="1"/>
          <p:nvPr/>
        </p:nvSpPr>
        <p:spPr>
          <a:xfrm>
            <a:off x="4858296" y="1653223"/>
            <a:ext cx="1978485" cy="492443"/>
          </a:xfrm>
          <a:prstGeom prst="rect">
            <a:avLst/>
          </a:prstGeom>
          <a:noFill/>
        </p:spPr>
        <p:txBody>
          <a:bodyPr wrap="square" lIns="0" rtlCol="0">
            <a:spAutoFit/>
          </a:bodyPr>
          <a:lstStyle/>
          <a:p>
            <a:pPr rtl="0">
              <a:defRPr sz="1600" b="0" i="0" u="none" strike="noStrike" kern="1200" spc="0" baseline="0">
                <a:solidFill>
                  <a:srgbClr val="1A1A1A"/>
                </a:solidFill>
                <a:latin typeface="+mn-lt"/>
                <a:ea typeface="+mn-ea"/>
                <a:cs typeface="+mn-cs"/>
              </a:defRPr>
            </a:pPr>
            <a:r>
              <a:rPr lang="en-US" sz="1400" b="1" dirty="0">
                <a:solidFill>
                  <a:schemeClr val="accent1"/>
                </a:solidFill>
              </a:rPr>
              <a:t>Part D Drug Spending </a:t>
            </a:r>
          </a:p>
          <a:p>
            <a:pPr rtl="0">
              <a:defRPr sz="1600" b="0" i="0" u="none" strike="noStrike" kern="1200" spc="0" baseline="0">
                <a:solidFill>
                  <a:srgbClr val="1A1A1A"/>
                </a:solidFill>
                <a:latin typeface="+mn-lt"/>
                <a:ea typeface="+mn-ea"/>
                <a:cs typeface="+mn-cs"/>
              </a:defRPr>
            </a:pPr>
            <a:r>
              <a:rPr lang="en-US" sz="1200" dirty="0">
                <a:solidFill>
                  <a:schemeClr val="accent1"/>
                </a:solidFill>
              </a:rPr>
              <a:t>Per Capita</a:t>
            </a:r>
          </a:p>
        </p:txBody>
      </p:sp>
    </p:spTree>
    <p:extLst>
      <p:ext uri="{BB962C8B-B14F-4D97-AF65-F5344CB8AC3E}">
        <p14:creationId xmlns:p14="http://schemas.microsoft.com/office/powerpoint/2010/main" val="1600642780"/>
      </p:ext>
    </p:extLst>
  </p:cSld>
  <p:clrMapOvr>
    <a:masterClrMapping/>
  </p:clrMapOvr>
</p:sld>
</file>

<file path=ppt/theme/theme1.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2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3.xml><?xml version="1.0" encoding="utf-8"?>
<a:theme xmlns:a="http://schemas.openxmlformats.org/drawingml/2006/main" name="3_Office Theme">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0705cf-2316-48c0-96f8-e5d689de0d99" xsi:nil="true"/>
    <lcf76f155ced4ddcb4097134ff3c332f xmlns="29e91428-62e1-404e-8dba-d479e0ef01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6" ma:contentTypeDescription="Create a new document." ma:contentTypeScope="" ma:versionID="b6fb6b9c114ec92ded6b63fd0eec8987">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ed509a706a3959ffe10cea5ee9a98a8f"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B60CF-40F9-4360-8516-8A258CFA1767}">
  <ds:schemaRefs>
    <ds:schemaRef ds:uri="http://schemas.microsoft.com/office/2006/metadata/properties"/>
    <ds:schemaRef ds:uri="29e91428-62e1-404e-8dba-d479e0ef01ba"/>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d0705cf-2316-48c0-96f8-e5d689de0d99"/>
    <ds:schemaRef ds:uri="http://www.w3.org/XML/1998/namespace"/>
  </ds:schemaRefs>
</ds:datastoreItem>
</file>

<file path=customXml/itemProps2.xml><?xml version="1.0" encoding="utf-8"?>
<ds:datastoreItem xmlns:ds="http://schemas.openxmlformats.org/officeDocument/2006/customXml" ds:itemID="{0F102F18-5394-4D2B-8A4B-EC2D8F8B7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938EF-51BD-4AC1-96A4-8B2A193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CMWF_Template_Centennial_Jan2018</Template>
  <TotalTime>3131</TotalTime>
  <Words>2072</Words>
  <Application>Microsoft Macintosh PowerPoint</Application>
  <PresentationFormat>On-screen Show (4:3)</PresentationFormat>
  <Paragraphs>135</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Courier New</vt:lpstr>
      <vt:lpstr>Georgia</vt:lpstr>
      <vt:lpstr>Open Sans Light</vt:lpstr>
      <vt:lpstr>System Font Regular</vt:lpstr>
      <vt:lpstr>Trebuchet MS</vt:lpstr>
      <vt:lpstr>1_Office Theme</vt:lpstr>
      <vt:lpstr>2_Office Theme</vt:lpstr>
      <vt:lpstr>3_Office Theme</vt:lpstr>
      <vt:lpstr>MEDICARE DATA HUB   Prescription &amp;  Outpatient Drugs</vt:lpstr>
      <vt:lpstr>Enrollment in Medicare stand-alone prescription drug plans dropped slightly between 2020 and 2021.</vt:lpstr>
      <vt:lpstr>Rates of enrollment in Medicare stand-alone prescription drug plans (PDPs) is highest in rural states with low Medicare Advantage enrollment rates. </vt:lpstr>
      <vt:lpstr>Across counties, enrollment in stand-alone prescription drug plans (PDPs) ranges from less than 1 percent to 78 percent of Medicare beneficiaries.</vt:lpstr>
      <vt:lpstr>Between 2021 and 2022, the average number of stand-alone prescription drug plans fell by almost one-quarter.</vt:lpstr>
      <vt:lpstr>Average premiums for stand-alone prescription drug plans (PDP) in 2022 are $48 per month, on average.</vt:lpstr>
      <vt:lpstr>Between 2021 and 2022, premiums for Part D stand-alone prescription drug plans increased by 16 percent.    </vt:lpstr>
      <vt:lpstr>Beginning in 2021, more beneficiaries receiving a Part D low-income subsidy (LIS) are in Medicare Advantage plans than stand-alone prescription drug plans.</vt:lpstr>
      <vt:lpstr>Between 2019 and 2021, drug spending in Medicare Part D rose twice as fast as drug spending in Part B.</vt:lpstr>
      <vt:lpstr>Medicare Part D drug spending among people dually eligible for Medicare and Medicaid increased by 16 percent from 2019 to 2021.</vt:lpstr>
      <vt:lpstr>Five drugs accounted for 40 percent of Part B drug spending in 2021, while the top five drugs comprised only 15 percent of Part D spending.</vt:lpstr>
      <vt:lpstr>Treatments for hypertension and mental health conditions accounted for nearly half of Medicare Part B and Part D drug spending in 2021.</vt:lpstr>
      <vt:lpstr>Five pharmacy chains accounted for 45 percent of all Medicare Part D spending in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Wilson</dc:creator>
  <cp:lastModifiedBy>Jen Wilson</cp:lastModifiedBy>
  <cp:revision>4</cp:revision>
  <dcterms:created xsi:type="dcterms:W3CDTF">2018-01-16T15:08:05Z</dcterms:created>
  <dcterms:modified xsi:type="dcterms:W3CDTF">2022-11-02T16:10:56Z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TaxKeyword">
    <vt:lpwstr/>
  </property>
  <property fmtid="{D5CDD505-2E9C-101B-9397-08002B2CF9AE}" pid="4" name="MediaServiceImageTags">
    <vt:lpwstr/>
  </property>
</Properties>
</file>