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Ex1.xml" ContentType="application/vnd.ms-office.chartex+xml"/>
  <Override PartName="/ppt/charts/style10.xml" ContentType="application/vnd.ms-office.chartstyle+xml"/>
  <Override PartName="/ppt/charts/colors10.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4"/>
  </p:sldMasterIdLst>
  <p:notesMasterIdLst>
    <p:notesMasterId r:id="rId16"/>
  </p:notesMasterIdLst>
  <p:handoutMasterIdLst>
    <p:handoutMasterId r:id="rId17"/>
  </p:handoutMasterIdLst>
  <p:sldIdLst>
    <p:sldId id="493" r:id="rId5"/>
    <p:sldId id="283" r:id="rId6"/>
    <p:sldId id="496" r:id="rId7"/>
    <p:sldId id="292" r:id="rId8"/>
    <p:sldId id="288" r:id="rId9"/>
    <p:sldId id="289" r:id="rId10"/>
    <p:sldId id="293" r:id="rId11"/>
    <p:sldId id="260" r:id="rId12"/>
    <p:sldId id="272" r:id="rId13"/>
    <p:sldId id="282" r:id="rId14"/>
    <p:sldId id="270" r:id="rId15"/>
  </p:sldIdLst>
  <p:sldSz cx="9144000" cy="6858000" type="screen4x3"/>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0" userDrawn="1">
          <p15:clr>
            <a:srgbClr val="A4A3A4"/>
          </p15:clr>
        </p15:guide>
        <p15:guide id="2" pos="2988" userDrawn="1">
          <p15:clr>
            <a:srgbClr val="A4A3A4"/>
          </p15:clr>
        </p15:guide>
        <p15:guide id="3" orient="horz" pos="1094" userDrawn="1">
          <p15:clr>
            <a:srgbClr val="A4A3A4"/>
          </p15:clr>
        </p15:guide>
        <p15:guide id="4" pos="249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urnendu Biswas" initials="PB" lastIdx="1" clrIdx="0"/>
  <p:cmAuthor id="2" name="Don Moulds" initials="DM" lastIdx="25" clrIdx="1"/>
  <p:cmAuthor id="3" name="Shanoor Seervai" initials="SS" lastIdx="2" clrIdx="2"/>
  <p:cmAuthor id="4" name="Jen Wilson" initials="JW" lastIdx="2" clrIdx="3"/>
  <p:cmAuthor id="5" name="Jen Wilson" initials="JW [2]" lastIdx="1" clrIdx="4"/>
  <p:cmAuthor id="6" name="Laura Gannon" initials="LG" lastIdx="24" clrIdx="5"/>
  <p:cmAuthor id="7" name="Chris Hollander" initials="CH" lastIdx="2" clrIdx="6"/>
  <p:cmAuthor id="8" name="Chris Hollander" initials="CH [2]" lastIdx="1" clrIdx="7"/>
  <p:cmAuthor id="9" name="Chris Hollander" initials="CH [3]" lastIdx="1" clrIdx="8"/>
  <p:cmAuthor id="10" name="Chris Hollander" initials="CH [4]" lastIdx="1" clrIdx="9"/>
  <p:cmAuthor id="11" name="Jen Wilson" initials="MOU" lastIdx="1" clrIdx="10">
    <p:extLst>
      <p:ext uri="{19B8F6BF-5375-455C-9EA6-DF929625EA0E}">
        <p15:presenceInfo xmlns:p15="http://schemas.microsoft.com/office/powerpoint/2012/main" userId="Jen Wilson" providerId="None"/>
      </p:ext>
    </p:extLst>
  </p:cmAuthor>
  <p:cmAuthor id="12" name="Barry A. Scholl" initials="BAS" lastIdx="6" clrIdx="11">
    <p:extLst>
      <p:ext uri="{19B8F6BF-5375-455C-9EA6-DF929625EA0E}">
        <p15:presenceInfo xmlns:p15="http://schemas.microsoft.com/office/powerpoint/2012/main" userId="S-1-5-21-1004529278-3813118908-2288687658-1188" providerId="AD"/>
      </p:ext>
    </p:extLst>
  </p:cmAuthor>
  <p:cmAuthor id="13" name="Elizabeth Fowler" initials="EF" lastIdx="4" clrIdx="12">
    <p:extLst>
      <p:ext uri="{19B8F6BF-5375-455C-9EA6-DF929625EA0E}">
        <p15:presenceInfo xmlns:p15="http://schemas.microsoft.com/office/powerpoint/2012/main" userId="S::ef@cmwf.org::710cfe12-8559-476c-8cf8-59d12e0383eb" providerId="AD"/>
      </p:ext>
    </p:extLst>
  </p:cmAuthor>
  <p:cmAuthor id="14" name="Barry A. Scholl" initials="BAS [2]" lastIdx="11" clrIdx="13">
    <p:extLst>
      <p:ext uri="{19B8F6BF-5375-455C-9EA6-DF929625EA0E}">
        <p15:presenceInfo xmlns:p15="http://schemas.microsoft.com/office/powerpoint/2012/main" userId="S::bas@cmwf.org::9b1eec93-07c6-4a8b-9a40-139c8d674f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E68"/>
    <a:srgbClr val="F49149"/>
    <a:srgbClr val="C9DEE3"/>
    <a:srgbClr val="5F5A9D"/>
    <a:srgbClr val="E0E0E0"/>
    <a:srgbClr val="4ABDBC"/>
    <a:srgbClr val="8ADAD2"/>
    <a:srgbClr val="9FE1DB"/>
    <a:srgbClr val="B6E8E3"/>
    <a:srgbClr val="CDEF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E53C50-6932-CE4C-A43B-36334DF96265}" v="300" dt="2021-06-23T20:54:19.9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3"/>
    <p:restoredTop sz="96015" autoAdjust="0"/>
  </p:normalViewPr>
  <p:slideViewPr>
    <p:cSldViewPr snapToGrid="0">
      <p:cViewPr varScale="1">
        <p:scale>
          <a:sx n="135" d="100"/>
          <a:sy n="135" d="100"/>
        </p:scale>
        <p:origin x="864" y="168"/>
      </p:cViewPr>
      <p:guideLst>
        <p:guide orient="horz" pos="1570"/>
        <p:guide pos="2988"/>
        <p:guide orient="horz" pos="1094"/>
        <p:guide pos="249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34446587033761E-2"/>
          <c:y val="0.18080805101091471"/>
          <c:w val="0.68420211513024776"/>
          <c:h val="0.69348408178084364"/>
        </c:manualLayout>
      </c:layout>
      <c:barChart>
        <c:barDir val="col"/>
        <c:grouping val="clustered"/>
        <c:varyColors val="0"/>
        <c:ser>
          <c:idx val="0"/>
          <c:order val="0"/>
          <c:tx>
            <c:strRef>
              <c:f>Sheet1!$B$2:$B$4</c:f>
              <c:strCache>
                <c:ptCount val="3"/>
                <c:pt idx="0">
                  <c:v>3.82638E+11</c:v>
                </c:pt>
                <c:pt idx="1">
                  <c:v>3.63779E+11</c:v>
                </c:pt>
                <c:pt idx="2">
                  <c:v>3.81645E+11</c:v>
                </c:pt>
              </c:strCache>
            </c:strRef>
          </c:tx>
          <c:spPr>
            <a:solidFill>
              <a:schemeClr val="accent2"/>
            </a:solidFill>
            <a:ln>
              <a:noFill/>
            </a:ln>
            <a:effectLst/>
          </c:spPr>
          <c:invertIfNegative val="0"/>
          <c:dPt>
            <c:idx val="1"/>
            <c:invertIfNegative val="0"/>
            <c:bubble3D val="0"/>
            <c:spPr>
              <a:solidFill>
                <a:schemeClr val="bg2"/>
              </a:solidFill>
              <a:ln>
                <a:noFill/>
              </a:ln>
              <a:effectLst/>
            </c:spPr>
            <c:extLst>
              <c:ext xmlns:c16="http://schemas.microsoft.com/office/drawing/2014/chart" uri="{C3380CC4-5D6E-409C-BE32-E72D297353CC}">
                <c16:uniqueId val="{00000005-D698-4607-9D5A-2550B52C1B97}"/>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6-D698-4607-9D5A-2550B52C1B97}"/>
              </c:ext>
            </c:extLst>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2021</c:v>
                </c:pt>
              </c:numCache>
            </c:numRef>
          </c:cat>
          <c:val>
            <c:numRef>
              <c:f>Sheet1!$B$2:$B$4</c:f>
              <c:numCache>
                <c:formatCode>General</c:formatCode>
                <c:ptCount val="3"/>
                <c:pt idx="0">
                  <c:v>382637602903</c:v>
                </c:pt>
                <c:pt idx="1">
                  <c:v>363778592245</c:v>
                </c:pt>
                <c:pt idx="2">
                  <c:v>381645167692</c:v>
                </c:pt>
              </c:numCache>
            </c:numRef>
          </c:val>
          <c:extLst>
            <c:ext xmlns:c16="http://schemas.microsoft.com/office/drawing/2014/chart" uri="{C3380CC4-5D6E-409C-BE32-E72D297353CC}">
              <c16:uniqueId val="{00000003-D698-4607-9D5A-2550B52C1B97}"/>
            </c:ext>
          </c:extLst>
        </c:ser>
        <c:dLbls>
          <c:dLblPos val="outEnd"/>
          <c:showLegendKey val="0"/>
          <c:showVal val="1"/>
          <c:showCatName val="0"/>
          <c:showSerName val="0"/>
          <c:showPercent val="0"/>
          <c:showBubbleSize val="0"/>
        </c:dLbls>
        <c:gapWidth val="69"/>
        <c:axId val="524517336"/>
        <c:axId val="524517008"/>
      </c:barChart>
      <c:catAx>
        <c:axId val="524517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24517008"/>
        <c:crosses val="autoZero"/>
        <c:auto val="1"/>
        <c:lblAlgn val="ctr"/>
        <c:lblOffset val="100"/>
        <c:noMultiLvlLbl val="0"/>
      </c:catAx>
      <c:valAx>
        <c:axId val="524517008"/>
        <c:scaling>
          <c:orientation val="minMax"/>
          <c:min val="0"/>
        </c:scaling>
        <c:delete val="0"/>
        <c:axPos val="l"/>
        <c:majorGridlines>
          <c:spPr>
            <a:ln w="0"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24517336"/>
        <c:crosses val="autoZero"/>
        <c:crossBetween val="between"/>
        <c:dispUnits>
          <c:builtInUnit val="billion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454742264359816E-2"/>
          <c:y val="0.18613846663683664"/>
          <c:w val="0.94387632349527739"/>
          <c:h val="0.63771884609473706"/>
        </c:manualLayout>
      </c:layout>
      <c:lineChart>
        <c:grouping val="standard"/>
        <c:varyColors val="0"/>
        <c:ser>
          <c:idx val="0"/>
          <c:order val="0"/>
          <c:tx>
            <c:strRef>
              <c:f>Sheet1!$B$1</c:f>
              <c:strCache>
                <c:ptCount val="1"/>
                <c:pt idx="0">
                  <c:v>total spending</c:v>
                </c:pt>
              </c:strCache>
            </c:strRef>
          </c:tx>
          <c:spPr>
            <a:ln w="28575" cap="rnd">
              <a:solidFill>
                <a:schemeClr val="accent1"/>
              </a:solidFill>
              <a:round/>
            </a:ln>
            <a:effectLst/>
          </c:spPr>
          <c:marker>
            <c:symbol val="none"/>
          </c:marker>
          <c:cat>
            <c:strRef>
              <c:f>Sheet1!$A$2:$A$25</c:f>
              <c:strCache>
                <c:ptCount val="24"/>
                <c:pt idx="0">
                  <c:v>Jan 2020</c:v>
                </c:pt>
                <c:pt idx="1">
                  <c:v>Feb 2020</c:v>
                </c:pt>
                <c:pt idx="2">
                  <c:v>Mar 2020</c:v>
                </c:pt>
                <c:pt idx="3">
                  <c:v>Apr 2020</c:v>
                </c:pt>
                <c:pt idx="4">
                  <c:v>May 2020</c:v>
                </c:pt>
                <c:pt idx="5">
                  <c:v>Jun 2020</c:v>
                </c:pt>
                <c:pt idx="6">
                  <c:v>Jul 2020</c:v>
                </c:pt>
                <c:pt idx="7">
                  <c:v>Aug 2020</c:v>
                </c:pt>
                <c:pt idx="8">
                  <c:v>Sep 2020</c:v>
                </c:pt>
                <c:pt idx="9">
                  <c:v>Oct 2020</c:v>
                </c:pt>
                <c:pt idx="10">
                  <c:v>Nov 2020</c:v>
                </c:pt>
                <c:pt idx="11">
                  <c:v>Dec 2020</c:v>
                </c:pt>
                <c:pt idx="12">
                  <c:v>Jan 2021</c:v>
                </c:pt>
                <c:pt idx="13">
                  <c:v>Feb 2021</c:v>
                </c:pt>
                <c:pt idx="14">
                  <c:v>Mar 2021</c:v>
                </c:pt>
                <c:pt idx="15">
                  <c:v>Apr 2021</c:v>
                </c:pt>
                <c:pt idx="16">
                  <c:v>May 2021</c:v>
                </c:pt>
                <c:pt idx="17">
                  <c:v>Jun 2021</c:v>
                </c:pt>
                <c:pt idx="18">
                  <c:v>Jul 2021</c:v>
                </c:pt>
                <c:pt idx="19">
                  <c:v>Aug 2021</c:v>
                </c:pt>
                <c:pt idx="20">
                  <c:v>Sep 2021</c:v>
                </c:pt>
                <c:pt idx="21">
                  <c:v>Oct 2021</c:v>
                </c:pt>
                <c:pt idx="22">
                  <c:v>Nov 2021</c:v>
                </c:pt>
                <c:pt idx="23">
                  <c:v>Dec 2021</c:v>
                </c:pt>
              </c:strCache>
            </c:strRef>
          </c:cat>
          <c:val>
            <c:numRef>
              <c:f>Sheet1!$B$2:$B$25</c:f>
              <c:numCache>
                <c:formatCode>General</c:formatCode>
                <c:ptCount val="24"/>
                <c:pt idx="0">
                  <c:v>31681013598</c:v>
                </c:pt>
                <c:pt idx="1">
                  <c:v>31100779563</c:v>
                </c:pt>
                <c:pt idx="2">
                  <c:v>28900846084</c:v>
                </c:pt>
                <c:pt idx="3">
                  <c:v>22235501860</c:v>
                </c:pt>
                <c:pt idx="4">
                  <c:v>26804108166</c:v>
                </c:pt>
                <c:pt idx="5">
                  <c:v>30667760534</c:v>
                </c:pt>
                <c:pt idx="6">
                  <c:v>31830003601</c:v>
                </c:pt>
                <c:pt idx="7">
                  <c:v>31101273330</c:v>
                </c:pt>
                <c:pt idx="8">
                  <c:v>31965520816</c:v>
                </c:pt>
                <c:pt idx="9">
                  <c:v>33594199138</c:v>
                </c:pt>
                <c:pt idx="10">
                  <c:v>30966277065</c:v>
                </c:pt>
                <c:pt idx="11">
                  <c:v>32931308490</c:v>
                </c:pt>
                <c:pt idx="12">
                  <c:v>30007457538</c:v>
                </c:pt>
                <c:pt idx="13">
                  <c:v>28490088254</c:v>
                </c:pt>
                <c:pt idx="14">
                  <c:v>33346509754</c:v>
                </c:pt>
                <c:pt idx="15">
                  <c:v>32281281509</c:v>
                </c:pt>
                <c:pt idx="16">
                  <c:v>31357163912</c:v>
                </c:pt>
                <c:pt idx="17">
                  <c:v>32427409220</c:v>
                </c:pt>
                <c:pt idx="18">
                  <c:v>31804691687</c:v>
                </c:pt>
                <c:pt idx="19">
                  <c:v>32237097828</c:v>
                </c:pt>
                <c:pt idx="20">
                  <c:v>32141478022</c:v>
                </c:pt>
                <c:pt idx="21">
                  <c:v>32796917378</c:v>
                </c:pt>
                <c:pt idx="22">
                  <c:v>32000807490</c:v>
                </c:pt>
                <c:pt idx="23">
                  <c:v>32754265100</c:v>
                </c:pt>
              </c:numCache>
            </c:numRef>
          </c:val>
          <c:smooth val="0"/>
          <c:extLst>
            <c:ext xmlns:c16="http://schemas.microsoft.com/office/drawing/2014/chart" uri="{C3380CC4-5D6E-409C-BE32-E72D297353CC}">
              <c16:uniqueId val="{00000000-D57F-6A44-B0D0-4FC4AAC90D8D}"/>
            </c:ext>
          </c:extLst>
        </c:ser>
        <c:dLbls>
          <c:showLegendKey val="0"/>
          <c:showVal val="0"/>
          <c:showCatName val="0"/>
          <c:showSerName val="0"/>
          <c:showPercent val="0"/>
          <c:showBubbleSize val="0"/>
        </c:dLbls>
        <c:smooth val="0"/>
        <c:axId val="500031224"/>
        <c:axId val="500030568"/>
      </c:lineChart>
      <c:catAx>
        <c:axId val="500031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0030568"/>
        <c:crosses val="autoZero"/>
        <c:auto val="1"/>
        <c:lblAlgn val="ctr"/>
        <c:lblOffset val="100"/>
        <c:noMultiLvlLbl val="0"/>
      </c:catAx>
      <c:valAx>
        <c:axId val="50003056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0031224"/>
        <c:crosses val="autoZero"/>
        <c:crossBetween val="between"/>
        <c:dispUnits>
          <c:builtInUnit val="billion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9616924552928"/>
          <c:y val="7.4200745709387256E-2"/>
          <c:w val="0.68281590268883829"/>
          <c:h val="0.85362626768520211"/>
        </c:manualLayout>
      </c:layout>
      <c:barChart>
        <c:barDir val="bar"/>
        <c:grouping val="clustered"/>
        <c:varyColors val="0"/>
        <c:ser>
          <c:idx val="1"/>
          <c:order val="0"/>
          <c:tx>
            <c:strRef>
              <c:f>Sheet1!$C$1</c:f>
              <c:strCache>
                <c:ptCount val="1"/>
                <c:pt idx="0">
                  <c:v>2020</c:v>
                </c:pt>
              </c:strCache>
            </c:strRef>
          </c:tx>
          <c:spPr>
            <a:solidFill>
              <a:schemeClr val="accent1"/>
            </a:solidFill>
            <a:ln>
              <a:noFill/>
            </a:ln>
            <a:effectLst/>
          </c:spPr>
          <c:invertIfNegative val="0"/>
          <c:dLbls>
            <c:numFmt formatCode="&quot;$&quot;#,##0" sourceLinked="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Not dually eligible</c:v>
                </c:pt>
                <c:pt idx="1">
                  <c:v>Dually eligible</c:v>
                </c:pt>
                <c:pt idx="2">
                  <c:v>Black</c:v>
                </c:pt>
                <c:pt idx="3">
                  <c:v>White</c:v>
                </c:pt>
                <c:pt idx="4">
                  <c:v>Other race/ethnicity</c:v>
                </c:pt>
                <c:pt idx="5">
                  <c:v>&lt;65</c:v>
                </c:pt>
                <c:pt idx="6">
                  <c:v>65–74</c:v>
                </c:pt>
                <c:pt idx="7">
                  <c:v>75–84</c:v>
                </c:pt>
                <c:pt idx="8">
                  <c:v>85+</c:v>
                </c:pt>
              </c:strCache>
            </c:strRef>
          </c:cat>
          <c:val>
            <c:numRef>
              <c:f>Sheet1!$C$2:$C$10</c:f>
              <c:numCache>
                <c:formatCode>#,##0</c:formatCode>
                <c:ptCount val="9"/>
                <c:pt idx="0">
                  <c:v>209000000000</c:v>
                </c:pt>
                <c:pt idx="1">
                  <c:v>154000000000</c:v>
                </c:pt>
                <c:pt idx="2">
                  <c:v>55110731563</c:v>
                </c:pt>
                <c:pt idx="3">
                  <c:v>370393000000</c:v>
                </c:pt>
                <c:pt idx="4">
                  <c:v>32618490428</c:v>
                </c:pt>
                <c:pt idx="5">
                  <c:v>86602666733</c:v>
                </c:pt>
                <c:pt idx="6">
                  <c:v>172768000000</c:v>
                </c:pt>
                <c:pt idx="7">
                  <c:v>133562000000</c:v>
                </c:pt>
                <c:pt idx="8">
                  <c:v>73980312187</c:v>
                </c:pt>
              </c:numCache>
            </c:numRef>
          </c:val>
          <c:extLst>
            <c:ext xmlns:c16="http://schemas.microsoft.com/office/drawing/2014/chart" uri="{C3380CC4-5D6E-409C-BE32-E72D297353CC}">
              <c16:uniqueId val="{00000000-340F-D34A-812D-6BAC4559F903}"/>
            </c:ext>
          </c:extLst>
        </c:ser>
        <c:ser>
          <c:idx val="2"/>
          <c:order val="1"/>
          <c:tx>
            <c:strRef>
              <c:f>Sheet1!$B$1</c:f>
              <c:strCache>
                <c:ptCount val="1"/>
                <c:pt idx="0">
                  <c:v>2021</c:v>
                </c:pt>
              </c:strCache>
            </c:strRef>
          </c:tx>
          <c:spPr>
            <a:solidFill>
              <a:schemeClr val="accent2"/>
            </a:solidFill>
            <a:ln>
              <a:noFill/>
            </a:ln>
            <a:effectLst/>
          </c:spPr>
          <c:invertIfNegative val="0"/>
          <c:dLbls>
            <c:numFmt formatCode="&quot;$&quot;#,##0" sourceLinked="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Not dually eligible</c:v>
                </c:pt>
                <c:pt idx="1">
                  <c:v>Dually eligible</c:v>
                </c:pt>
                <c:pt idx="2">
                  <c:v>Black</c:v>
                </c:pt>
                <c:pt idx="3">
                  <c:v>White</c:v>
                </c:pt>
                <c:pt idx="4">
                  <c:v>Other race/ethnicity</c:v>
                </c:pt>
                <c:pt idx="5">
                  <c:v>&lt;65</c:v>
                </c:pt>
                <c:pt idx="6">
                  <c:v>65–74</c:v>
                </c:pt>
                <c:pt idx="7">
                  <c:v>75–84</c:v>
                </c:pt>
                <c:pt idx="8">
                  <c:v>85+</c:v>
                </c:pt>
              </c:strCache>
            </c:strRef>
          </c:cat>
          <c:val>
            <c:numRef>
              <c:f>Sheet1!$B$2:$B$10</c:f>
              <c:numCache>
                <c:formatCode>#,##0</c:formatCode>
                <c:ptCount val="9"/>
                <c:pt idx="0">
                  <c:v>231000000000</c:v>
                </c:pt>
                <c:pt idx="1">
                  <c:v>150000000000</c:v>
                </c:pt>
                <c:pt idx="2">
                  <c:v>51876113523</c:v>
                </c:pt>
                <c:pt idx="3">
                  <c:v>389836000000</c:v>
                </c:pt>
                <c:pt idx="4">
                  <c:v>33840478183</c:v>
                </c:pt>
                <c:pt idx="5">
                  <c:v>81566119612</c:v>
                </c:pt>
                <c:pt idx="6">
                  <c:v>182467000000</c:v>
                </c:pt>
                <c:pt idx="7">
                  <c:v>145464000000</c:v>
                </c:pt>
                <c:pt idx="8">
                  <c:v>76454461488</c:v>
                </c:pt>
              </c:numCache>
            </c:numRef>
          </c:val>
          <c:extLst>
            <c:ext xmlns:c16="http://schemas.microsoft.com/office/drawing/2014/chart" uri="{C3380CC4-5D6E-409C-BE32-E72D297353CC}">
              <c16:uniqueId val="{00000001-340F-D34A-812D-6BAC4559F903}"/>
            </c:ext>
          </c:extLst>
        </c:ser>
        <c:dLbls>
          <c:showLegendKey val="0"/>
          <c:showVal val="0"/>
          <c:showCatName val="0"/>
          <c:showSerName val="0"/>
          <c:showPercent val="0"/>
          <c:showBubbleSize val="0"/>
        </c:dLbls>
        <c:gapWidth val="40"/>
        <c:axId val="673612360"/>
        <c:axId val="673609408"/>
      </c:barChart>
      <c:catAx>
        <c:axId val="6736123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73609408"/>
        <c:crosses val="autoZero"/>
        <c:auto val="1"/>
        <c:lblAlgn val="ctr"/>
        <c:lblOffset val="100"/>
        <c:noMultiLvlLbl val="0"/>
      </c:catAx>
      <c:valAx>
        <c:axId val="673609408"/>
        <c:scaling>
          <c:orientation val="minMax"/>
        </c:scaling>
        <c:delete val="0"/>
        <c:axPos val="t"/>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73612360"/>
        <c:crosses val="autoZero"/>
        <c:crossBetween val="between"/>
        <c:dispUnits>
          <c:builtInUnit val="billions"/>
        </c:dispUnits>
      </c:valAx>
      <c:spPr>
        <a:noFill/>
        <a:ln>
          <a:noFill/>
        </a:ln>
        <a:effectLst/>
      </c:spPr>
    </c:plotArea>
    <c:legend>
      <c:legendPos val="b"/>
      <c:layout>
        <c:manualLayout>
          <c:xMode val="edge"/>
          <c:yMode val="edge"/>
          <c:x val="0.39346379380896168"/>
          <c:y val="0.9294930852734028"/>
          <c:w val="0.22135423146979666"/>
          <c:h val="5.40850990556593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634241314409289E-2"/>
          <c:y val="0.14467423593978149"/>
          <c:w val="0.94434138002075518"/>
          <c:h val="0.69133482511144762"/>
        </c:manualLayout>
      </c:layout>
      <c:lineChart>
        <c:grouping val="standard"/>
        <c:varyColors val="0"/>
        <c:ser>
          <c:idx val="0"/>
          <c:order val="0"/>
          <c:tx>
            <c:strRef>
              <c:f>Sheet1!$B$1</c:f>
              <c:strCache>
                <c:ptCount val="1"/>
                <c:pt idx="0">
                  <c:v>&lt;65</c:v>
                </c:pt>
              </c:strCache>
            </c:strRef>
          </c:tx>
          <c:spPr>
            <a:ln w="28575" cap="rnd">
              <a:solidFill>
                <a:schemeClr val="accent1"/>
              </a:solidFill>
              <a:round/>
            </a:ln>
            <a:effectLst/>
          </c:spPr>
          <c:marker>
            <c:symbol val="none"/>
          </c:marker>
          <c:cat>
            <c:strRef>
              <c:f>Sheet1!$A$2:$A$25</c:f>
              <c:strCache>
                <c:ptCount val="24"/>
                <c:pt idx="0">
                  <c:v>Jan 2020</c:v>
                </c:pt>
                <c:pt idx="1">
                  <c:v>Feb 2020</c:v>
                </c:pt>
                <c:pt idx="2">
                  <c:v>Mar 2020</c:v>
                </c:pt>
                <c:pt idx="3">
                  <c:v>Apr 2020</c:v>
                </c:pt>
                <c:pt idx="4">
                  <c:v>May 2020</c:v>
                </c:pt>
                <c:pt idx="5">
                  <c:v>Jun 2020</c:v>
                </c:pt>
                <c:pt idx="6">
                  <c:v>Jul 2020</c:v>
                </c:pt>
                <c:pt idx="7">
                  <c:v>Aug 2020</c:v>
                </c:pt>
                <c:pt idx="8">
                  <c:v>Sep 2020</c:v>
                </c:pt>
                <c:pt idx="9">
                  <c:v>Oct 2020</c:v>
                </c:pt>
                <c:pt idx="10">
                  <c:v>Nov 2020</c:v>
                </c:pt>
                <c:pt idx="11">
                  <c:v>Dec 2020</c:v>
                </c:pt>
                <c:pt idx="12">
                  <c:v>Jan 2021</c:v>
                </c:pt>
                <c:pt idx="13">
                  <c:v>Feb 2021</c:v>
                </c:pt>
                <c:pt idx="14">
                  <c:v>Mar 2021</c:v>
                </c:pt>
                <c:pt idx="15">
                  <c:v>Apr 2021</c:v>
                </c:pt>
                <c:pt idx="16">
                  <c:v>May 2021</c:v>
                </c:pt>
                <c:pt idx="17">
                  <c:v>Jun 2021</c:v>
                </c:pt>
                <c:pt idx="18">
                  <c:v>Jul 2021</c:v>
                </c:pt>
                <c:pt idx="19">
                  <c:v>Aug 2021</c:v>
                </c:pt>
                <c:pt idx="20">
                  <c:v>Sep 2021</c:v>
                </c:pt>
                <c:pt idx="21">
                  <c:v>Oct 2021</c:v>
                </c:pt>
                <c:pt idx="22">
                  <c:v>Nov 2021</c:v>
                </c:pt>
                <c:pt idx="23">
                  <c:v>Dec 2021</c:v>
                </c:pt>
              </c:strCache>
            </c:strRef>
          </c:cat>
          <c:val>
            <c:numRef>
              <c:f>Sheet1!$B$2:$B$25</c:f>
              <c:numCache>
                <c:formatCode>#,##0</c:formatCode>
                <c:ptCount val="24"/>
                <c:pt idx="0">
                  <c:v>7298642749</c:v>
                </c:pt>
                <c:pt idx="1">
                  <c:v>7071745671</c:v>
                </c:pt>
                <c:pt idx="2">
                  <c:v>7274874482</c:v>
                </c:pt>
                <c:pt idx="3">
                  <c:v>6255187827</c:v>
                </c:pt>
                <c:pt idx="4">
                  <c:v>6708610623</c:v>
                </c:pt>
                <c:pt idx="5">
                  <c:v>7347681956</c:v>
                </c:pt>
                <c:pt idx="6">
                  <c:v>7566731022</c:v>
                </c:pt>
                <c:pt idx="7">
                  <c:v>7351569583</c:v>
                </c:pt>
                <c:pt idx="8">
                  <c:v>7413319105</c:v>
                </c:pt>
                <c:pt idx="9">
                  <c:v>7617996295</c:v>
                </c:pt>
                <c:pt idx="10">
                  <c:v>7111433396</c:v>
                </c:pt>
                <c:pt idx="11">
                  <c:v>7584874027</c:v>
                </c:pt>
                <c:pt idx="12">
                  <c:v>6454462636</c:v>
                </c:pt>
                <c:pt idx="13">
                  <c:v>6259398260</c:v>
                </c:pt>
                <c:pt idx="14">
                  <c:v>7285031110</c:v>
                </c:pt>
                <c:pt idx="15">
                  <c:v>6938011415</c:v>
                </c:pt>
                <c:pt idx="16">
                  <c:v>6710633760</c:v>
                </c:pt>
                <c:pt idx="17">
                  <c:v>7016486502</c:v>
                </c:pt>
                <c:pt idx="18">
                  <c:v>6854780888</c:v>
                </c:pt>
                <c:pt idx="19">
                  <c:v>6907303948</c:v>
                </c:pt>
                <c:pt idx="20">
                  <c:v>6787889627</c:v>
                </c:pt>
                <c:pt idx="21">
                  <c:v>6740478378</c:v>
                </c:pt>
                <c:pt idx="22">
                  <c:v>6684588918</c:v>
                </c:pt>
                <c:pt idx="23">
                  <c:v>6927054171</c:v>
                </c:pt>
              </c:numCache>
            </c:numRef>
          </c:val>
          <c:smooth val="0"/>
          <c:extLst>
            <c:ext xmlns:c16="http://schemas.microsoft.com/office/drawing/2014/chart" uri="{C3380CC4-5D6E-409C-BE32-E72D297353CC}">
              <c16:uniqueId val="{00000000-579A-4BDD-96FA-D06BE96A93CD}"/>
            </c:ext>
          </c:extLst>
        </c:ser>
        <c:ser>
          <c:idx val="1"/>
          <c:order val="1"/>
          <c:tx>
            <c:strRef>
              <c:f>Sheet1!$C$1</c:f>
              <c:strCache>
                <c:ptCount val="1"/>
                <c:pt idx="0">
                  <c:v>65–74</c:v>
                </c:pt>
              </c:strCache>
            </c:strRef>
          </c:tx>
          <c:spPr>
            <a:ln w="28575" cap="rnd">
              <a:solidFill>
                <a:schemeClr val="accent2"/>
              </a:solidFill>
              <a:round/>
            </a:ln>
            <a:effectLst/>
          </c:spPr>
          <c:marker>
            <c:symbol val="none"/>
          </c:marker>
          <c:cat>
            <c:strRef>
              <c:f>Sheet1!$A$2:$A$25</c:f>
              <c:strCache>
                <c:ptCount val="24"/>
                <c:pt idx="0">
                  <c:v>Jan 2020</c:v>
                </c:pt>
                <c:pt idx="1">
                  <c:v>Feb 2020</c:v>
                </c:pt>
                <c:pt idx="2">
                  <c:v>Mar 2020</c:v>
                </c:pt>
                <c:pt idx="3">
                  <c:v>Apr 2020</c:v>
                </c:pt>
                <c:pt idx="4">
                  <c:v>May 2020</c:v>
                </c:pt>
                <c:pt idx="5">
                  <c:v>Jun 2020</c:v>
                </c:pt>
                <c:pt idx="6">
                  <c:v>Jul 2020</c:v>
                </c:pt>
                <c:pt idx="7">
                  <c:v>Aug 2020</c:v>
                </c:pt>
                <c:pt idx="8">
                  <c:v>Sep 2020</c:v>
                </c:pt>
                <c:pt idx="9">
                  <c:v>Oct 2020</c:v>
                </c:pt>
                <c:pt idx="10">
                  <c:v>Nov 2020</c:v>
                </c:pt>
                <c:pt idx="11">
                  <c:v>Dec 2020</c:v>
                </c:pt>
                <c:pt idx="12">
                  <c:v>Jan 2021</c:v>
                </c:pt>
                <c:pt idx="13">
                  <c:v>Feb 2021</c:v>
                </c:pt>
                <c:pt idx="14">
                  <c:v>Mar 2021</c:v>
                </c:pt>
                <c:pt idx="15">
                  <c:v>Apr 2021</c:v>
                </c:pt>
                <c:pt idx="16">
                  <c:v>May 2021</c:v>
                </c:pt>
                <c:pt idx="17">
                  <c:v>Jun 2021</c:v>
                </c:pt>
                <c:pt idx="18">
                  <c:v>Jul 2021</c:v>
                </c:pt>
                <c:pt idx="19">
                  <c:v>Aug 2021</c:v>
                </c:pt>
                <c:pt idx="20">
                  <c:v>Sep 2021</c:v>
                </c:pt>
                <c:pt idx="21">
                  <c:v>Oct 2021</c:v>
                </c:pt>
                <c:pt idx="22">
                  <c:v>Nov 2021</c:v>
                </c:pt>
                <c:pt idx="23">
                  <c:v>Dec 2021</c:v>
                </c:pt>
              </c:strCache>
            </c:strRef>
          </c:cat>
          <c:val>
            <c:numRef>
              <c:f>Sheet1!$C$2:$C$25</c:f>
              <c:numCache>
                <c:formatCode>#,##0</c:formatCode>
                <c:ptCount val="24"/>
                <c:pt idx="0">
                  <c:v>14256934733</c:v>
                </c:pt>
                <c:pt idx="1">
                  <c:v>13918829492</c:v>
                </c:pt>
                <c:pt idx="2">
                  <c:v>13689483050</c:v>
                </c:pt>
                <c:pt idx="3">
                  <c:v>10790341267</c:v>
                </c:pt>
                <c:pt idx="4">
                  <c:v>12621941755</c:v>
                </c:pt>
                <c:pt idx="5">
                  <c:v>14657184717</c:v>
                </c:pt>
                <c:pt idx="6">
                  <c:v>15146035056</c:v>
                </c:pt>
                <c:pt idx="7">
                  <c:v>14849923452</c:v>
                </c:pt>
                <c:pt idx="8">
                  <c:v>15437019174</c:v>
                </c:pt>
                <c:pt idx="9">
                  <c:v>16202210292</c:v>
                </c:pt>
                <c:pt idx="10">
                  <c:v>15057922200</c:v>
                </c:pt>
                <c:pt idx="11">
                  <c:v>16140079997</c:v>
                </c:pt>
                <c:pt idx="12">
                  <c:v>13659190113</c:v>
                </c:pt>
                <c:pt idx="13">
                  <c:v>13199027945</c:v>
                </c:pt>
                <c:pt idx="14">
                  <c:v>15654266738</c:v>
                </c:pt>
                <c:pt idx="15">
                  <c:v>15197662037</c:v>
                </c:pt>
                <c:pt idx="16">
                  <c:v>14723416894</c:v>
                </c:pt>
                <c:pt idx="17">
                  <c:v>15463368859</c:v>
                </c:pt>
                <c:pt idx="18">
                  <c:v>15139300653</c:v>
                </c:pt>
                <c:pt idx="19">
                  <c:v>15587644867</c:v>
                </c:pt>
                <c:pt idx="20">
                  <c:v>15672870347</c:v>
                </c:pt>
                <c:pt idx="21">
                  <c:v>16051493235</c:v>
                </c:pt>
                <c:pt idx="22">
                  <c:v>15846881443</c:v>
                </c:pt>
                <c:pt idx="23">
                  <c:v>16271857264</c:v>
                </c:pt>
              </c:numCache>
            </c:numRef>
          </c:val>
          <c:smooth val="0"/>
          <c:extLst>
            <c:ext xmlns:c16="http://schemas.microsoft.com/office/drawing/2014/chart" uri="{C3380CC4-5D6E-409C-BE32-E72D297353CC}">
              <c16:uniqueId val="{00000001-579A-4BDD-96FA-D06BE96A93CD}"/>
            </c:ext>
          </c:extLst>
        </c:ser>
        <c:ser>
          <c:idx val="2"/>
          <c:order val="2"/>
          <c:tx>
            <c:strRef>
              <c:f>Sheet1!$D$1</c:f>
              <c:strCache>
                <c:ptCount val="1"/>
                <c:pt idx="0">
                  <c:v>75–84</c:v>
                </c:pt>
              </c:strCache>
            </c:strRef>
          </c:tx>
          <c:spPr>
            <a:ln w="28575" cap="rnd">
              <a:solidFill>
                <a:schemeClr val="bg2"/>
              </a:solidFill>
              <a:round/>
            </a:ln>
            <a:effectLst/>
          </c:spPr>
          <c:marker>
            <c:symbol val="none"/>
          </c:marker>
          <c:cat>
            <c:strRef>
              <c:f>Sheet1!$A$2:$A$25</c:f>
              <c:strCache>
                <c:ptCount val="24"/>
                <c:pt idx="0">
                  <c:v>Jan 2020</c:v>
                </c:pt>
                <c:pt idx="1">
                  <c:v>Feb 2020</c:v>
                </c:pt>
                <c:pt idx="2">
                  <c:v>Mar 2020</c:v>
                </c:pt>
                <c:pt idx="3">
                  <c:v>Apr 2020</c:v>
                </c:pt>
                <c:pt idx="4">
                  <c:v>May 2020</c:v>
                </c:pt>
                <c:pt idx="5">
                  <c:v>Jun 2020</c:v>
                </c:pt>
                <c:pt idx="6">
                  <c:v>Jul 2020</c:v>
                </c:pt>
                <c:pt idx="7">
                  <c:v>Aug 2020</c:v>
                </c:pt>
                <c:pt idx="8">
                  <c:v>Sep 2020</c:v>
                </c:pt>
                <c:pt idx="9">
                  <c:v>Oct 2020</c:v>
                </c:pt>
                <c:pt idx="10">
                  <c:v>Nov 2020</c:v>
                </c:pt>
                <c:pt idx="11">
                  <c:v>Dec 2020</c:v>
                </c:pt>
                <c:pt idx="12">
                  <c:v>Jan 2021</c:v>
                </c:pt>
                <c:pt idx="13">
                  <c:v>Feb 2021</c:v>
                </c:pt>
                <c:pt idx="14">
                  <c:v>Mar 2021</c:v>
                </c:pt>
                <c:pt idx="15">
                  <c:v>Apr 2021</c:v>
                </c:pt>
                <c:pt idx="16">
                  <c:v>May 2021</c:v>
                </c:pt>
                <c:pt idx="17">
                  <c:v>Jun 2021</c:v>
                </c:pt>
                <c:pt idx="18">
                  <c:v>Jul 2021</c:v>
                </c:pt>
                <c:pt idx="19">
                  <c:v>Aug 2021</c:v>
                </c:pt>
                <c:pt idx="20">
                  <c:v>Sep 2021</c:v>
                </c:pt>
                <c:pt idx="21">
                  <c:v>Oct 2021</c:v>
                </c:pt>
                <c:pt idx="22">
                  <c:v>Nov 2021</c:v>
                </c:pt>
                <c:pt idx="23">
                  <c:v>Dec 2021</c:v>
                </c:pt>
              </c:strCache>
            </c:strRef>
          </c:cat>
          <c:val>
            <c:numRef>
              <c:f>Sheet1!$D$2:$D$25</c:f>
              <c:numCache>
                <c:formatCode>#,##0</c:formatCode>
                <c:ptCount val="24"/>
                <c:pt idx="0">
                  <c:v>11721476551</c:v>
                </c:pt>
                <c:pt idx="1">
                  <c:v>11354109347</c:v>
                </c:pt>
                <c:pt idx="2">
                  <c:v>10919379446</c:v>
                </c:pt>
                <c:pt idx="3">
                  <c:v>8559644468</c:v>
                </c:pt>
                <c:pt idx="4">
                  <c:v>9865413098</c:v>
                </c:pt>
                <c:pt idx="5">
                  <c:v>11281919082</c:v>
                </c:pt>
                <c:pt idx="6">
                  <c:v>11603869655</c:v>
                </c:pt>
                <c:pt idx="7">
                  <c:v>11305443073</c:v>
                </c:pt>
                <c:pt idx="8">
                  <c:v>11601810349</c:v>
                </c:pt>
                <c:pt idx="9">
                  <c:v>12131808535</c:v>
                </c:pt>
                <c:pt idx="10">
                  <c:v>11218895109</c:v>
                </c:pt>
                <c:pt idx="11">
                  <c:v>11998201761</c:v>
                </c:pt>
                <c:pt idx="12">
                  <c:v>11537102315</c:v>
                </c:pt>
                <c:pt idx="13">
                  <c:v>10825238643</c:v>
                </c:pt>
                <c:pt idx="14">
                  <c:v>12758986031</c:v>
                </c:pt>
                <c:pt idx="15">
                  <c:v>12327548877</c:v>
                </c:pt>
                <c:pt idx="16">
                  <c:v>11940085754</c:v>
                </c:pt>
                <c:pt idx="17">
                  <c:v>12480009978</c:v>
                </c:pt>
                <c:pt idx="18">
                  <c:v>12171972950</c:v>
                </c:pt>
                <c:pt idx="19">
                  <c:v>12294392163</c:v>
                </c:pt>
                <c:pt idx="20">
                  <c:v>12194735494</c:v>
                </c:pt>
                <c:pt idx="21">
                  <c:v>12379286230</c:v>
                </c:pt>
                <c:pt idx="22">
                  <c:v>12150260274</c:v>
                </c:pt>
                <c:pt idx="23">
                  <c:v>12404099746</c:v>
                </c:pt>
              </c:numCache>
            </c:numRef>
          </c:val>
          <c:smooth val="0"/>
          <c:extLst>
            <c:ext xmlns:c16="http://schemas.microsoft.com/office/drawing/2014/chart" uri="{C3380CC4-5D6E-409C-BE32-E72D297353CC}">
              <c16:uniqueId val="{00000002-579A-4BDD-96FA-D06BE96A93CD}"/>
            </c:ext>
          </c:extLst>
        </c:ser>
        <c:ser>
          <c:idx val="3"/>
          <c:order val="3"/>
          <c:tx>
            <c:strRef>
              <c:f>Sheet1!$E$1</c:f>
              <c:strCache>
                <c:ptCount val="1"/>
                <c:pt idx="0">
                  <c:v>85+</c:v>
                </c:pt>
              </c:strCache>
            </c:strRef>
          </c:tx>
          <c:spPr>
            <a:ln w="28575" cap="rnd">
              <a:solidFill>
                <a:schemeClr val="accent4"/>
              </a:solidFill>
              <a:round/>
            </a:ln>
            <a:effectLst/>
          </c:spPr>
          <c:marker>
            <c:symbol val="none"/>
          </c:marker>
          <c:cat>
            <c:strRef>
              <c:f>Sheet1!$A$2:$A$25</c:f>
              <c:strCache>
                <c:ptCount val="24"/>
                <c:pt idx="0">
                  <c:v>Jan 2020</c:v>
                </c:pt>
                <c:pt idx="1">
                  <c:v>Feb 2020</c:v>
                </c:pt>
                <c:pt idx="2">
                  <c:v>Mar 2020</c:v>
                </c:pt>
                <c:pt idx="3">
                  <c:v>Apr 2020</c:v>
                </c:pt>
                <c:pt idx="4">
                  <c:v>May 2020</c:v>
                </c:pt>
                <c:pt idx="5">
                  <c:v>Jun 2020</c:v>
                </c:pt>
                <c:pt idx="6">
                  <c:v>Jul 2020</c:v>
                </c:pt>
                <c:pt idx="7">
                  <c:v>Aug 2020</c:v>
                </c:pt>
                <c:pt idx="8">
                  <c:v>Sep 2020</c:v>
                </c:pt>
                <c:pt idx="9">
                  <c:v>Oct 2020</c:v>
                </c:pt>
                <c:pt idx="10">
                  <c:v>Nov 2020</c:v>
                </c:pt>
                <c:pt idx="11">
                  <c:v>Dec 2020</c:v>
                </c:pt>
                <c:pt idx="12">
                  <c:v>Jan 2021</c:v>
                </c:pt>
                <c:pt idx="13">
                  <c:v>Feb 2021</c:v>
                </c:pt>
                <c:pt idx="14">
                  <c:v>Mar 2021</c:v>
                </c:pt>
                <c:pt idx="15">
                  <c:v>Apr 2021</c:v>
                </c:pt>
                <c:pt idx="16">
                  <c:v>May 2021</c:v>
                </c:pt>
                <c:pt idx="17">
                  <c:v>Jun 2021</c:v>
                </c:pt>
                <c:pt idx="18">
                  <c:v>Jul 2021</c:v>
                </c:pt>
                <c:pt idx="19">
                  <c:v>Aug 2021</c:v>
                </c:pt>
                <c:pt idx="20">
                  <c:v>Sep 2021</c:v>
                </c:pt>
                <c:pt idx="21">
                  <c:v>Oct 2021</c:v>
                </c:pt>
                <c:pt idx="22">
                  <c:v>Nov 2021</c:v>
                </c:pt>
                <c:pt idx="23">
                  <c:v>Dec 2021</c:v>
                </c:pt>
              </c:strCache>
            </c:strRef>
          </c:cat>
          <c:val>
            <c:numRef>
              <c:f>Sheet1!$E$2:$E$25</c:f>
              <c:numCache>
                <c:formatCode>#,##0</c:formatCode>
                <c:ptCount val="24"/>
                <c:pt idx="0">
                  <c:v>6937810653</c:v>
                </c:pt>
                <c:pt idx="1">
                  <c:v>6621688875</c:v>
                </c:pt>
                <c:pt idx="2">
                  <c:v>6272976846</c:v>
                </c:pt>
                <c:pt idx="3">
                  <c:v>5131906626</c:v>
                </c:pt>
                <c:pt idx="4">
                  <c:v>5724897805</c:v>
                </c:pt>
                <c:pt idx="5">
                  <c:v>6106518545</c:v>
                </c:pt>
                <c:pt idx="6">
                  <c:v>6265526554</c:v>
                </c:pt>
                <c:pt idx="7">
                  <c:v>6072565914</c:v>
                </c:pt>
                <c:pt idx="8">
                  <c:v>6106249920</c:v>
                </c:pt>
                <c:pt idx="9">
                  <c:v>6382081094</c:v>
                </c:pt>
                <c:pt idx="10">
                  <c:v>5969593148</c:v>
                </c:pt>
                <c:pt idx="11">
                  <c:v>6388496207</c:v>
                </c:pt>
                <c:pt idx="12">
                  <c:v>6644746040</c:v>
                </c:pt>
                <c:pt idx="13">
                  <c:v>5977736156</c:v>
                </c:pt>
                <c:pt idx="14">
                  <c:v>6801895021</c:v>
                </c:pt>
                <c:pt idx="15">
                  <c:v>6505376907</c:v>
                </c:pt>
                <c:pt idx="16">
                  <c:v>6320453416</c:v>
                </c:pt>
                <c:pt idx="17">
                  <c:v>6480079287</c:v>
                </c:pt>
                <c:pt idx="18">
                  <c:v>6407122284</c:v>
                </c:pt>
                <c:pt idx="19">
                  <c:v>6358089019</c:v>
                </c:pt>
                <c:pt idx="20">
                  <c:v>6210199288</c:v>
                </c:pt>
                <c:pt idx="21">
                  <c:v>6289578701</c:v>
                </c:pt>
                <c:pt idx="22">
                  <c:v>6142822934</c:v>
                </c:pt>
                <c:pt idx="23">
                  <c:v>6316362435</c:v>
                </c:pt>
              </c:numCache>
            </c:numRef>
          </c:val>
          <c:smooth val="0"/>
          <c:extLst>
            <c:ext xmlns:c16="http://schemas.microsoft.com/office/drawing/2014/chart" uri="{C3380CC4-5D6E-409C-BE32-E72D297353CC}">
              <c16:uniqueId val="{00000006-579A-4BDD-96FA-D06BE96A93CD}"/>
            </c:ext>
          </c:extLst>
        </c:ser>
        <c:dLbls>
          <c:showLegendKey val="0"/>
          <c:showVal val="0"/>
          <c:showCatName val="0"/>
          <c:showSerName val="0"/>
          <c:showPercent val="0"/>
          <c:showBubbleSize val="0"/>
        </c:dLbls>
        <c:smooth val="0"/>
        <c:axId val="485413296"/>
        <c:axId val="505487624"/>
      </c:lineChart>
      <c:catAx>
        <c:axId val="48541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Suisse Int'l" panose="020B0504000000000000" pitchFamily="34" charset="-78"/>
              </a:defRPr>
            </a:pPr>
            <a:endParaRPr lang="en-US"/>
          </a:p>
        </c:txPr>
        <c:crossAx val="505487624"/>
        <c:crosses val="autoZero"/>
        <c:auto val="1"/>
        <c:lblAlgn val="ctr"/>
        <c:lblOffset val="100"/>
        <c:tickLblSkip val="1"/>
        <c:noMultiLvlLbl val="0"/>
      </c:catAx>
      <c:valAx>
        <c:axId val="50548762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Suisse Int'l" panose="020B0504000000000000" pitchFamily="34" charset="-78"/>
              </a:defRPr>
            </a:pPr>
            <a:endParaRPr lang="en-US"/>
          </a:p>
        </c:txPr>
        <c:crossAx val="485413296"/>
        <c:crosses val="autoZero"/>
        <c:crossBetween val="between"/>
        <c:dispUnits>
          <c:builtInUnit val="billions"/>
        </c:dispUnits>
      </c:valAx>
      <c:spPr>
        <a:noFill/>
        <a:ln>
          <a:noFill/>
        </a:ln>
        <a:effectLst/>
      </c:spPr>
    </c:plotArea>
    <c:legend>
      <c:legendPos val="t"/>
      <c:overlay val="0"/>
      <c:spPr>
        <a:noFill/>
        <a:ln>
          <a:noFill/>
        </a:ln>
        <a:effectLst/>
      </c:spPr>
      <c:txPr>
        <a:bodyPr rot="0" spcFirstLastPara="1" vertOverflow="ellipsis" vert="horz" wrap="square" anchor="b" anchorCtr="1"/>
        <a:lstStyle/>
        <a:p>
          <a:pPr>
            <a:defRPr sz="1100" b="0" i="0" u="none" strike="noStrike" kern="1200" baseline="0">
              <a:solidFill>
                <a:schemeClr val="tx1"/>
              </a:solidFill>
              <a:latin typeface="+mn-lt"/>
              <a:ea typeface="+mn-ea"/>
              <a:cs typeface="Suisse Int'l" panose="020B0504000000000000" pitchFamily="34" charset="-78"/>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Suisse Int'l" panose="020B0504000000000000" pitchFamily="34" charset="-78"/>
          <a:cs typeface="Suisse Int'l" panose="020B0504000000000000" pitchFamily="34" charset="-78"/>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12312199483186E-2"/>
          <c:y val="0.13057220682985174"/>
          <c:w val="0.95104881058696278"/>
          <c:h val="0.68990239731627645"/>
        </c:manualLayout>
      </c:layout>
      <c:lineChart>
        <c:grouping val="standard"/>
        <c:varyColors val="0"/>
        <c:ser>
          <c:idx val="0"/>
          <c:order val="0"/>
          <c:tx>
            <c:strRef>
              <c:f>Sheet1!$B$1</c:f>
              <c:strCache>
                <c:ptCount val="1"/>
                <c:pt idx="0">
                  <c:v>Dually eligible</c:v>
                </c:pt>
              </c:strCache>
            </c:strRef>
          </c:tx>
          <c:spPr>
            <a:ln w="28575" cap="rnd">
              <a:solidFill>
                <a:schemeClr val="accent1"/>
              </a:solidFill>
              <a:round/>
            </a:ln>
            <a:effectLst/>
          </c:spPr>
          <c:marker>
            <c:symbol val="none"/>
          </c:marker>
          <c:cat>
            <c:strRef>
              <c:f>Sheet1!$A$2:$A$25</c:f>
              <c:strCache>
                <c:ptCount val="24"/>
                <c:pt idx="0">
                  <c:v>Jan 2020</c:v>
                </c:pt>
                <c:pt idx="1">
                  <c:v>Feb 2020</c:v>
                </c:pt>
                <c:pt idx="2">
                  <c:v>Mar 2020</c:v>
                </c:pt>
                <c:pt idx="3">
                  <c:v>Apr 2020</c:v>
                </c:pt>
                <c:pt idx="4">
                  <c:v>May 2020</c:v>
                </c:pt>
                <c:pt idx="5">
                  <c:v>Jun 2020</c:v>
                </c:pt>
                <c:pt idx="6">
                  <c:v>Jul 2020</c:v>
                </c:pt>
                <c:pt idx="7">
                  <c:v>Aug 2020</c:v>
                </c:pt>
                <c:pt idx="8">
                  <c:v>Sep 2020</c:v>
                </c:pt>
                <c:pt idx="9">
                  <c:v>Oct 2020</c:v>
                </c:pt>
                <c:pt idx="10">
                  <c:v>Nov 2020</c:v>
                </c:pt>
                <c:pt idx="11">
                  <c:v>Dec 2020</c:v>
                </c:pt>
                <c:pt idx="12">
                  <c:v>Jan 2021</c:v>
                </c:pt>
                <c:pt idx="13">
                  <c:v>Feb 2021</c:v>
                </c:pt>
                <c:pt idx="14">
                  <c:v>Mar 2021</c:v>
                </c:pt>
                <c:pt idx="15">
                  <c:v>Apr 2021</c:v>
                </c:pt>
                <c:pt idx="16">
                  <c:v>May 2021</c:v>
                </c:pt>
                <c:pt idx="17">
                  <c:v>Jun 2021</c:v>
                </c:pt>
                <c:pt idx="18">
                  <c:v>Jul 2021</c:v>
                </c:pt>
                <c:pt idx="19">
                  <c:v>Aug 2021</c:v>
                </c:pt>
                <c:pt idx="20">
                  <c:v>Sep 2021</c:v>
                </c:pt>
                <c:pt idx="21">
                  <c:v>Oct 2021</c:v>
                </c:pt>
                <c:pt idx="22">
                  <c:v>Nov 2021</c:v>
                </c:pt>
                <c:pt idx="23">
                  <c:v>Dec 2021</c:v>
                </c:pt>
              </c:strCache>
            </c:strRef>
          </c:cat>
          <c:val>
            <c:numRef>
              <c:f>Sheet1!$B$2:$B$25</c:f>
              <c:numCache>
                <c:formatCode>General</c:formatCode>
                <c:ptCount val="24"/>
                <c:pt idx="0">
                  <c:v>13288977959</c:v>
                </c:pt>
                <c:pt idx="1">
                  <c:v>12852061692</c:v>
                </c:pt>
                <c:pt idx="2">
                  <c:v>13037255779</c:v>
                </c:pt>
                <c:pt idx="3">
                  <c:v>11616905164</c:v>
                </c:pt>
                <c:pt idx="4">
                  <c:v>12472465611</c:v>
                </c:pt>
                <c:pt idx="5">
                  <c:v>13070324484</c:v>
                </c:pt>
                <c:pt idx="6">
                  <c:v>13358792544</c:v>
                </c:pt>
                <c:pt idx="7">
                  <c:v>12909093270</c:v>
                </c:pt>
                <c:pt idx="8">
                  <c:v>12823992523</c:v>
                </c:pt>
                <c:pt idx="9">
                  <c:v>13147933294</c:v>
                </c:pt>
                <c:pt idx="10">
                  <c:v>12381457802</c:v>
                </c:pt>
                <c:pt idx="11">
                  <c:v>13322367629</c:v>
                </c:pt>
                <c:pt idx="12">
                  <c:v>12945644954</c:v>
                </c:pt>
                <c:pt idx="13">
                  <c:v>11956316260</c:v>
                </c:pt>
                <c:pt idx="14">
                  <c:v>13560026407</c:v>
                </c:pt>
                <c:pt idx="15">
                  <c:v>12839489142</c:v>
                </c:pt>
                <c:pt idx="16">
                  <c:v>12410681794</c:v>
                </c:pt>
                <c:pt idx="17">
                  <c:v>12769861067</c:v>
                </c:pt>
                <c:pt idx="18">
                  <c:v>12527976573</c:v>
                </c:pt>
                <c:pt idx="19">
                  <c:v>12559909164</c:v>
                </c:pt>
                <c:pt idx="20">
                  <c:v>12298863986</c:v>
                </c:pt>
                <c:pt idx="21">
                  <c:v>12225311778</c:v>
                </c:pt>
                <c:pt idx="22">
                  <c:v>11998340567</c:v>
                </c:pt>
                <c:pt idx="23">
                  <c:v>12328641550</c:v>
                </c:pt>
              </c:numCache>
            </c:numRef>
          </c:val>
          <c:smooth val="0"/>
          <c:extLst>
            <c:ext xmlns:c16="http://schemas.microsoft.com/office/drawing/2014/chart" uri="{C3380CC4-5D6E-409C-BE32-E72D297353CC}">
              <c16:uniqueId val="{00000000-1682-49E5-AB75-2DB96179D8F6}"/>
            </c:ext>
          </c:extLst>
        </c:ser>
        <c:ser>
          <c:idx val="1"/>
          <c:order val="1"/>
          <c:tx>
            <c:strRef>
              <c:f>Sheet1!$C$1</c:f>
              <c:strCache>
                <c:ptCount val="1"/>
                <c:pt idx="0">
                  <c:v>Not dually eligible</c:v>
                </c:pt>
              </c:strCache>
            </c:strRef>
          </c:tx>
          <c:spPr>
            <a:ln w="28575" cap="rnd">
              <a:solidFill>
                <a:schemeClr val="accent2"/>
              </a:solidFill>
              <a:round/>
            </a:ln>
            <a:effectLst/>
          </c:spPr>
          <c:marker>
            <c:symbol val="none"/>
          </c:marker>
          <c:cat>
            <c:strRef>
              <c:f>Sheet1!$A$2:$A$25</c:f>
              <c:strCache>
                <c:ptCount val="24"/>
                <c:pt idx="0">
                  <c:v>Jan 2020</c:v>
                </c:pt>
                <c:pt idx="1">
                  <c:v>Feb 2020</c:v>
                </c:pt>
                <c:pt idx="2">
                  <c:v>Mar 2020</c:v>
                </c:pt>
                <c:pt idx="3">
                  <c:v>Apr 2020</c:v>
                </c:pt>
                <c:pt idx="4">
                  <c:v>May 2020</c:v>
                </c:pt>
                <c:pt idx="5">
                  <c:v>Jun 2020</c:v>
                </c:pt>
                <c:pt idx="6">
                  <c:v>Jul 2020</c:v>
                </c:pt>
                <c:pt idx="7">
                  <c:v>Aug 2020</c:v>
                </c:pt>
                <c:pt idx="8">
                  <c:v>Sep 2020</c:v>
                </c:pt>
                <c:pt idx="9">
                  <c:v>Oct 2020</c:v>
                </c:pt>
                <c:pt idx="10">
                  <c:v>Nov 2020</c:v>
                </c:pt>
                <c:pt idx="11">
                  <c:v>Dec 2020</c:v>
                </c:pt>
                <c:pt idx="12">
                  <c:v>Jan 2021</c:v>
                </c:pt>
                <c:pt idx="13">
                  <c:v>Feb 2021</c:v>
                </c:pt>
                <c:pt idx="14">
                  <c:v>Mar 2021</c:v>
                </c:pt>
                <c:pt idx="15">
                  <c:v>Apr 2021</c:v>
                </c:pt>
                <c:pt idx="16">
                  <c:v>May 2021</c:v>
                </c:pt>
                <c:pt idx="17">
                  <c:v>Jun 2021</c:v>
                </c:pt>
                <c:pt idx="18">
                  <c:v>Jul 2021</c:v>
                </c:pt>
                <c:pt idx="19">
                  <c:v>Aug 2021</c:v>
                </c:pt>
                <c:pt idx="20">
                  <c:v>Sep 2021</c:v>
                </c:pt>
                <c:pt idx="21">
                  <c:v>Oct 2021</c:v>
                </c:pt>
                <c:pt idx="22">
                  <c:v>Nov 2021</c:v>
                </c:pt>
                <c:pt idx="23">
                  <c:v>Dec 2021</c:v>
                </c:pt>
              </c:strCache>
            </c:strRef>
          </c:cat>
          <c:val>
            <c:numRef>
              <c:f>Sheet1!$C$2:$C$25</c:f>
              <c:numCache>
                <c:formatCode>General</c:formatCode>
                <c:ptCount val="24"/>
                <c:pt idx="0">
                  <c:v>18392035639</c:v>
                </c:pt>
                <c:pt idx="1">
                  <c:v>18248717871</c:v>
                </c:pt>
                <c:pt idx="2">
                  <c:v>15863590305</c:v>
                </c:pt>
                <c:pt idx="3">
                  <c:v>10618596696</c:v>
                </c:pt>
                <c:pt idx="4">
                  <c:v>14331642555</c:v>
                </c:pt>
                <c:pt idx="5">
                  <c:v>17597436050</c:v>
                </c:pt>
                <c:pt idx="6">
                  <c:v>18471211057</c:v>
                </c:pt>
                <c:pt idx="7">
                  <c:v>18192180060</c:v>
                </c:pt>
                <c:pt idx="8">
                  <c:v>19141528293</c:v>
                </c:pt>
                <c:pt idx="9">
                  <c:v>20446265844</c:v>
                </c:pt>
                <c:pt idx="10">
                  <c:v>18584819263</c:v>
                </c:pt>
                <c:pt idx="11">
                  <c:v>19608940861</c:v>
                </c:pt>
                <c:pt idx="12">
                  <c:v>17061812584</c:v>
                </c:pt>
                <c:pt idx="13">
                  <c:v>16533771994</c:v>
                </c:pt>
                <c:pt idx="14">
                  <c:v>19786483347</c:v>
                </c:pt>
                <c:pt idx="15">
                  <c:v>19441792367</c:v>
                </c:pt>
                <c:pt idx="16">
                  <c:v>18946482118</c:v>
                </c:pt>
                <c:pt idx="17">
                  <c:v>19657548153</c:v>
                </c:pt>
                <c:pt idx="18">
                  <c:v>19276715114</c:v>
                </c:pt>
                <c:pt idx="19">
                  <c:v>19677188664</c:v>
                </c:pt>
                <c:pt idx="20">
                  <c:v>19842614036</c:v>
                </c:pt>
                <c:pt idx="21">
                  <c:v>20571605600</c:v>
                </c:pt>
                <c:pt idx="22">
                  <c:v>20002466923</c:v>
                </c:pt>
                <c:pt idx="23">
                  <c:v>20425623550</c:v>
                </c:pt>
              </c:numCache>
            </c:numRef>
          </c:val>
          <c:smooth val="0"/>
          <c:extLst>
            <c:ext xmlns:c16="http://schemas.microsoft.com/office/drawing/2014/chart" uri="{C3380CC4-5D6E-409C-BE32-E72D297353CC}">
              <c16:uniqueId val="{00000001-1682-49E5-AB75-2DB96179D8F6}"/>
            </c:ext>
          </c:extLst>
        </c:ser>
        <c:dLbls>
          <c:showLegendKey val="0"/>
          <c:showVal val="0"/>
          <c:showCatName val="0"/>
          <c:showSerName val="0"/>
          <c:showPercent val="0"/>
          <c:showBubbleSize val="0"/>
        </c:dLbls>
        <c:smooth val="0"/>
        <c:axId val="502560376"/>
        <c:axId val="311765584"/>
      </c:lineChart>
      <c:catAx>
        <c:axId val="502560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Suisse Int'l" panose="020B0504000000000000" pitchFamily="34" charset="-78"/>
              </a:defRPr>
            </a:pPr>
            <a:endParaRPr lang="en-US"/>
          </a:p>
        </c:txPr>
        <c:crossAx val="311765584"/>
        <c:crosses val="autoZero"/>
        <c:auto val="1"/>
        <c:lblAlgn val="ctr"/>
        <c:lblOffset val="100"/>
        <c:noMultiLvlLbl val="0"/>
      </c:catAx>
      <c:valAx>
        <c:axId val="31176558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Suisse Int'l" panose="020B0504000000000000" pitchFamily="34" charset="-78"/>
              </a:defRPr>
            </a:pPr>
            <a:endParaRPr lang="en-US"/>
          </a:p>
        </c:txPr>
        <c:crossAx val="502560376"/>
        <c:crosses val="autoZero"/>
        <c:crossBetween val="between"/>
        <c:dispUnits>
          <c:builtInUnit val="billions"/>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Suisse Int'l" panose="020B0504000000000000" pitchFamily="34" charset="-78"/>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Suisse Int'l" panose="020B0504000000000000" pitchFamily="34" charset="-78"/>
          <a:cs typeface="Suisse Int'l" panose="020B0504000000000000" pitchFamily="34" charset="-78"/>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12312199483186E-2"/>
          <c:y val="0.13950198360754779"/>
          <c:w val="0.95109099132203911"/>
          <c:h val="0.76855590461678214"/>
        </c:manualLayout>
      </c:layout>
      <c:lineChart>
        <c:grouping val="standard"/>
        <c:varyColors val="0"/>
        <c:ser>
          <c:idx val="0"/>
          <c:order val="0"/>
          <c:tx>
            <c:strRef>
              <c:f>Sheet1!$B$1</c:f>
              <c:strCache>
                <c:ptCount val="1"/>
                <c:pt idx="0">
                  <c:v>Rural</c:v>
                </c:pt>
              </c:strCache>
            </c:strRef>
          </c:tx>
          <c:spPr>
            <a:ln w="28575" cap="rnd">
              <a:solidFill>
                <a:schemeClr val="accent1"/>
              </a:solidFill>
              <a:round/>
            </a:ln>
            <a:effectLst/>
          </c:spPr>
          <c:marker>
            <c:symbol val="none"/>
          </c:marker>
          <c:cat>
            <c:strRef>
              <c:f>Sheet1!$A$2:$A$25</c:f>
              <c:strCache>
                <c:ptCount val="24"/>
                <c:pt idx="0">
                  <c:v>Jan 2020</c:v>
                </c:pt>
                <c:pt idx="1">
                  <c:v>Feb 2020</c:v>
                </c:pt>
                <c:pt idx="2">
                  <c:v>Mar 2020</c:v>
                </c:pt>
                <c:pt idx="3">
                  <c:v>Apr 2020</c:v>
                </c:pt>
                <c:pt idx="4">
                  <c:v>May 2020</c:v>
                </c:pt>
                <c:pt idx="5">
                  <c:v>Jun 2020</c:v>
                </c:pt>
                <c:pt idx="6">
                  <c:v>Jul 2020</c:v>
                </c:pt>
                <c:pt idx="7">
                  <c:v>Aug 2020</c:v>
                </c:pt>
                <c:pt idx="8">
                  <c:v>Sep 2020</c:v>
                </c:pt>
                <c:pt idx="9">
                  <c:v>Oct 2020</c:v>
                </c:pt>
                <c:pt idx="10">
                  <c:v>Nov 2020</c:v>
                </c:pt>
                <c:pt idx="11">
                  <c:v>Dec 2020</c:v>
                </c:pt>
                <c:pt idx="12">
                  <c:v>Jan 2021</c:v>
                </c:pt>
                <c:pt idx="13">
                  <c:v>Feb 2021</c:v>
                </c:pt>
                <c:pt idx="14">
                  <c:v>Mar 2021</c:v>
                </c:pt>
                <c:pt idx="15">
                  <c:v>Apr 2021</c:v>
                </c:pt>
                <c:pt idx="16">
                  <c:v>May 2021</c:v>
                </c:pt>
                <c:pt idx="17">
                  <c:v>Jun 2021</c:v>
                </c:pt>
                <c:pt idx="18">
                  <c:v>Jul 2021</c:v>
                </c:pt>
                <c:pt idx="19">
                  <c:v>Aug 2021</c:v>
                </c:pt>
                <c:pt idx="20">
                  <c:v>Sep 2021</c:v>
                </c:pt>
                <c:pt idx="21">
                  <c:v>Oct 2021</c:v>
                </c:pt>
                <c:pt idx="22">
                  <c:v>Nov 2021</c:v>
                </c:pt>
                <c:pt idx="23">
                  <c:v>Dec 2021</c:v>
                </c:pt>
              </c:strCache>
            </c:strRef>
          </c:cat>
          <c:val>
            <c:numRef>
              <c:f>Sheet1!$B$2:$B$25</c:f>
              <c:numCache>
                <c:formatCode>General</c:formatCode>
                <c:ptCount val="24"/>
                <c:pt idx="0">
                  <c:v>9575365860</c:v>
                </c:pt>
                <c:pt idx="1">
                  <c:v>9279115932</c:v>
                </c:pt>
                <c:pt idx="2">
                  <c:v>9148648482</c:v>
                </c:pt>
                <c:pt idx="3">
                  <c:v>7244674370</c:v>
                </c:pt>
                <c:pt idx="4">
                  <c:v>8353569124</c:v>
                </c:pt>
                <c:pt idx="5">
                  <c:v>9489839242</c:v>
                </c:pt>
                <c:pt idx="6">
                  <c:v>9762706706</c:v>
                </c:pt>
                <c:pt idx="7">
                  <c:v>9536984317</c:v>
                </c:pt>
                <c:pt idx="8">
                  <c:v>9744395595</c:v>
                </c:pt>
                <c:pt idx="9">
                  <c:v>10218125874</c:v>
                </c:pt>
                <c:pt idx="10">
                  <c:v>9605936986</c:v>
                </c:pt>
                <c:pt idx="11">
                  <c:v>10202910193</c:v>
                </c:pt>
                <c:pt idx="12">
                  <c:v>9065108976</c:v>
                </c:pt>
                <c:pt idx="13">
                  <c:v>8530065119</c:v>
                </c:pt>
                <c:pt idx="14">
                  <c:v>10044405437</c:v>
                </c:pt>
                <c:pt idx="15">
                  <c:v>9674091837</c:v>
                </c:pt>
                <c:pt idx="16">
                  <c:v>9345147398</c:v>
                </c:pt>
                <c:pt idx="17">
                  <c:v>9796119544</c:v>
                </c:pt>
                <c:pt idx="18">
                  <c:v>9580344157</c:v>
                </c:pt>
                <c:pt idx="19">
                  <c:v>9717265184</c:v>
                </c:pt>
                <c:pt idx="20">
                  <c:v>9633302403</c:v>
                </c:pt>
                <c:pt idx="21">
                  <c:v>9746897692</c:v>
                </c:pt>
                <c:pt idx="22">
                  <c:v>9666281503</c:v>
                </c:pt>
                <c:pt idx="23">
                  <c:v>9942177946</c:v>
                </c:pt>
              </c:numCache>
            </c:numRef>
          </c:val>
          <c:smooth val="0"/>
          <c:extLst>
            <c:ext xmlns:c16="http://schemas.microsoft.com/office/drawing/2014/chart" uri="{C3380CC4-5D6E-409C-BE32-E72D297353CC}">
              <c16:uniqueId val="{00000000-1C26-47C5-9AF6-766F83AA7A3D}"/>
            </c:ext>
          </c:extLst>
        </c:ser>
        <c:ser>
          <c:idx val="1"/>
          <c:order val="1"/>
          <c:tx>
            <c:strRef>
              <c:f>Sheet1!$C$1</c:f>
              <c:strCache>
                <c:ptCount val="1"/>
                <c:pt idx="0">
                  <c:v>Urban</c:v>
                </c:pt>
              </c:strCache>
            </c:strRef>
          </c:tx>
          <c:spPr>
            <a:ln w="28575" cap="rnd">
              <a:solidFill>
                <a:schemeClr val="accent2"/>
              </a:solidFill>
              <a:round/>
            </a:ln>
            <a:effectLst/>
          </c:spPr>
          <c:marker>
            <c:symbol val="none"/>
          </c:marker>
          <c:cat>
            <c:strRef>
              <c:f>Sheet1!$A$2:$A$25</c:f>
              <c:strCache>
                <c:ptCount val="24"/>
                <c:pt idx="0">
                  <c:v>Jan 2020</c:v>
                </c:pt>
                <c:pt idx="1">
                  <c:v>Feb 2020</c:v>
                </c:pt>
                <c:pt idx="2">
                  <c:v>Mar 2020</c:v>
                </c:pt>
                <c:pt idx="3">
                  <c:v>Apr 2020</c:v>
                </c:pt>
                <c:pt idx="4">
                  <c:v>May 2020</c:v>
                </c:pt>
                <c:pt idx="5">
                  <c:v>Jun 2020</c:v>
                </c:pt>
                <c:pt idx="6">
                  <c:v>Jul 2020</c:v>
                </c:pt>
                <c:pt idx="7">
                  <c:v>Aug 2020</c:v>
                </c:pt>
                <c:pt idx="8">
                  <c:v>Sep 2020</c:v>
                </c:pt>
                <c:pt idx="9">
                  <c:v>Oct 2020</c:v>
                </c:pt>
                <c:pt idx="10">
                  <c:v>Nov 2020</c:v>
                </c:pt>
                <c:pt idx="11">
                  <c:v>Dec 2020</c:v>
                </c:pt>
                <c:pt idx="12">
                  <c:v>Jan 2021</c:v>
                </c:pt>
                <c:pt idx="13">
                  <c:v>Feb 2021</c:v>
                </c:pt>
                <c:pt idx="14">
                  <c:v>Mar 2021</c:v>
                </c:pt>
                <c:pt idx="15">
                  <c:v>Apr 2021</c:v>
                </c:pt>
                <c:pt idx="16">
                  <c:v>May 2021</c:v>
                </c:pt>
                <c:pt idx="17">
                  <c:v>Jun 2021</c:v>
                </c:pt>
                <c:pt idx="18">
                  <c:v>Jul 2021</c:v>
                </c:pt>
                <c:pt idx="19">
                  <c:v>Aug 2021</c:v>
                </c:pt>
                <c:pt idx="20">
                  <c:v>Sep 2021</c:v>
                </c:pt>
                <c:pt idx="21">
                  <c:v>Oct 2021</c:v>
                </c:pt>
                <c:pt idx="22">
                  <c:v>Nov 2021</c:v>
                </c:pt>
                <c:pt idx="23">
                  <c:v>Dec 2021</c:v>
                </c:pt>
              </c:strCache>
            </c:strRef>
          </c:cat>
          <c:val>
            <c:numRef>
              <c:f>Sheet1!$C$2:$C$25</c:f>
              <c:numCache>
                <c:formatCode>General</c:formatCode>
                <c:ptCount val="24"/>
                <c:pt idx="0">
                  <c:v>30641419819</c:v>
                </c:pt>
                <c:pt idx="1">
                  <c:v>29689005434</c:v>
                </c:pt>
                <c:pt idx="2">
                  <c:v>29010952886</c:v>
                </c:pt>
                <c:pt idx="3">
                  <c:v>23495037891</c:v>
                </c:pt>
                <c:pt idx="4">
                  <c:v>26570979174</c:v>
                </c:pt>
                <c:pt idx="5">
                  <c:v>29907640925</c:v>
                </c:pt>
                <c:pt idx="6">
                  <c:v>30824960922</c:v>
                </c:pt>
                <c:pt idx="7">
                  <c:v>30048521069</c:v>
                </c:pt>
                <c:pt idx="8">
                  <c:v>30820765645</c:v>
                </c:pt>
                <c:pt idx="9">
                  <c:v>32123290075</c:v>
                </c:pt>
                <c:pt idx="10">
                  <c:v>29759970278</c:v>
                </c:pt>
                <c:pt idx="11">
                  <c:v>31917447081</c:v>
                </c:pt>
                <c:pt idx="12">
                  <c:v>29231826278</c:v>
                </c:pt>
                <c:pt idx="13">
                  <c:v>27733516813</c:v>
                </c:pt>
                <c:pt idx="14">
                  <c:v>32458444957</c:v>
                </c:pt>
                <c:pt idx="15">
                  <c:v>31297922216</c:v>
                </c:pt>
                <c:pt idx="16">
                  <c:v>30353892794</c:v>
                </c:pt>
                <c:pt idx="17">
                  <c:v>31648459973</c:v>
                </c:pt>
                <c:pt idx="18">
                  <c:v>30997699642</c:v>
                </c:pt>
                <c:pt idx="19">
                  <c:v>31435933844</c:v>
                </c:pt>
                <c:pt idx="20">
                  <c:v>31238937950</c:v>
                </c:pt>
                <c:pt idx="21">
                  <c:v>31720417429</c:v>
                </c:pt>
                <c:pt idx="22">
                  <c:v>31165635778</c:v>
                </c:pt>
                <c:pt idx="23">
                  <c:v>31985154500</c:v>
                </c:pt>
              </c:numCache>
            </c:numRef>
          </c:val>
          <c:smooth val="0"/>
          <c:extLst>
            <c:ext xmlns:c16="http://schemas.microsoft.com/office/drawing/2014/chart" uri="{C3380CC4-5D6E-409C-BE32-E72D297353CC}">
              <c16:uniqueId val="{00000001-1C26-47C5-9AF6-766F83AA7A3D}"/>
            </c:ext>
          </c:extLst>
        </c:ser>
        <c:dLbls>
          <c:showLegendKey val="0"/>
          <c:showVal val="0"/>
          <c:showCatName val="0"/>
          <c:showSerName val="0"/>
          <c:showPercent val="0"/>
          <c:showBubbleSize val="0"/>
        </c:dLbls>
        <c:smooth val="0"/>
        <c:axId val="762002928"/>
        <c:axId val="762003584"/>
      </c:lineChart>
      <c:catAx>
        <c:axId val="76200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62003584"/>
        <c:crosses val="autoZero"/>
        <c:auto val="1"/>
        <c:lblAlgn val="ctr"/>
        <c:lblOffset val="100"/>
        <c:noMultiLvlLbl val="0"/>
      </c:catAx>
      <c:valAx>
        <c:axId val="76200358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62002928"/>
        <c:crosses val="autoZero"/>
        <c:crossBetween val="between"/>
        <c:dispUnits>
          <c:builtInUnit val="billions"/>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622147430149876E-2"/>
          <c:y val="0.18757398005558906"/>
          <c:w val="0.95052757721780556"/>
          <c:h val="0.64248213031732715"/>
        </c:manualLayout>
      </c:layout>
      <c:lineChart>
        <c:grouping val="standard"/>
        <c:varyColors val="0"/>
        <c:ser>
          <c:idx val="0"/>
          <c:order val="0"/>
          <c:tx>
            <c:strRef>
              <c:f>Sheet1!$B$1</c:f>
              <c:strCache>
                <c:ptCount val="1"/>
                <c:pt idx="0">
                  <c:v>Part B </c:v>
                </c:pt>
              </c:strCache>
            </c:strRef>
          </c:tx>
          <c:spPr>
            <a:ln w="28575" cap="rnd">
              <a:solidFill>
                <a:schemeClr val="accent1"/>
              </a:solidFill>
              <a:round/>
            </a:ln>
            <a:effectLst/>
          </c:spPr>
          <c:marker>
            <c:symbol val="none"/>
          </c:marker>
          <c:cat>
            <c:strRef>
              <c:f>Sheet1!$A$2:$A$25</c:f>
              <c:strCache>
                <c:ptCount val="24"/>
                <c:pt idx="0">
                  <c:v>Jan 2020</c:v>
                </c:pt>
                <c:pt idx="1">
                  <c:v>Feb 2020</c:v>
                </c:pt>
                <c:pt idx="2">
                  <c:v>Mar 2020</c:v>
                </c:pt>
                <c:pt idx="3">
                  <c:v>Apr 2020</c:v>
                </c:pt>
                <c:pt idx="4">
                  <c:v>May 2020</c:v>
                </c:pt>
                <c:pt idx="5">
                  <c:v>Jun 2020</c:v>
                </c:pt>
                <c:pt idx="6">
                  <c:v>Jul 2020</c:v>
                </c:pt>
                <c:pt idx="7">
                  <c:v>Aug 2020</c:v>
                </c:pt>
                <c:pt idx="8">
                  <c:v>Sep 2020</c:v>
                </c:pt>
                <c:pt idx="9">
                  <c:v>Oct 2020</c:v>
                </c:pt>
                <c:pt idx="10">
                  <c:v>Nov 2020</c:v>
                </c:pt>
                <c:pt idx="11">
                  <c:v>Dec 2020</c:v>
                </c:pt>
                <c:pt idx="12">
                  <c:v>Jan 2021</c:v>
                </c:pt>
                <c:pt idx="13">
                  <c:v>Feb 2021</c:v>
                </c:pt>
                <c:pt idx="14">
                  <c:v>Mar 2021</c:v>
                </c:pt>
                <c:pt idx="15">
                  <c:v>Apr 2021</c:v>
                </c:pt>
                <c:pt idx="16">
                  <c:v>May 2021</c:v>
                </c:pt>
                <c:pt idx="17">
                  <c:v>Jun 2021</c:v>
                </c:pt>
                <c:pt idx="18">
                  <c:v>Jul 2021</c:v>
                </c:pt>
                <c:pt idx="19">
                  <c:v>Aug 2021</c:v>
                </c:pt>
                <c:pt idx="20">
                  <c:v>Sep 2021</c:v>
                </c:pt>
                <c:pt idx="21">
                  <c:v>Oct 2021</c:v>
                </c:pt>
                <c:pt idx="22">
                  <c:v>Nov 2021</c:v>
                </c:pt>
                <c:pt idx="23">
                  <c:v>Dec 2021</c:v>
                </c:pt>
              </c:strCache>
            </c:strRef>
          </c:cat>
          <c:val>
            <c:numRef>
              <c:f>Sheet1!$B$2:$B$25</c:f>
              <c:numCache>
                <c:formatCode>General</c:formatCode>
                <c:ptCount val="24"/>
                <c:pt idx="0">
                  <c:v>7548011298</c:v>
                </c:pt>
                <c:pt idx="1">
                  <c:v>7943364566</c:v>
                </c:pt>
                <c:pt idx="2">
                  <c:v>7096913010</c:v>
                </c:pt>
                <c:pt idx="3">
                  <c:v>5112607401</c:v>
                </c:pt>
                <c:pt idx="4">
                  <c:v>6777360099</c:v>
                </c:pt>
                <c:pt idx="5">
                  <c:v>8584278168</c:v>
                </c:pt>
                <c:pt idx="6">
                  <c:v>8774950049</c:v>
                </c:pt>
                <c:pt idx="7">
                  <c:v>8640371020</c:v>
                </c:pt>
                <c:pt idx="8">
                  <c:v>9375460698</c:v>
                </c:pt>
                <c:pt idx="9">
                  <c:v>9609668306</c:v>
                </c:pt>
                <c:pt idx="10">
                  <c:v>8425422228</c:v>
                </c:pt>
                <c:pt idx="11">
                  <c:v>8725560407</c:v>
                </c:pt>
                <c:pt idx="12">
                  <c:v>6985385798</c:v>
                </c:pt>
                <c:pt idx="13">
                  <c:v>7462704901</c:v>
                </c:pt>
                <c:pt idx="14">
                  <c:v>9547763659</c:v>
                </c:pt>
                <c:pt idx="15">
                  <c:v>9209159705</c:v>
                </c:pt>
                <c:pt idx="16">
                  <c:v>8788322636</c:v>
                </c:pt>
                <c:pt idx="17">
                  <c:v>9512370270</c:v>
                </c:pt>
                <c:pt idx="18">
                  <c:v>8992549737</c:v>
                </c:pt>
                <c:pt idx="19">
                  <c:v>9435440729</c:v>
                </c:pt>
                <c:pt idx="20">
                  <c:v>9632182156</c:v>
                </c:pt>
                <c:pt idx="21">
                  <c:v>9716607150</c:v>
                </c:pt>
                <c:pt idx="22">
                  <c:v>9446416541</c:v>
                </c:pt>
                <c:pt idx="23">
                  <c:v>9218335937</c:v>
                </c:pt>
              </c:numCache>
            </c:numRef>
          </c:val>
          <c:smooth val="0"/>
          <c:extLst>
            <c:ext xmlns:c16="http://schemas.microsoft.com/office/drawing/2014/chart" uri="{C3380CC4-5D6E-409C-BE32-E72D297353CC}">
              <c16:uniqueId val="{00000000-4701-7748-B3E4-FA5D57BEE66C}"/>
            </c:ext>
          </c:extLst>
        </c:ser>
        <c:ser>
          <c:idx val="1"/>
          <c:order val="1"/>
          <c:tx>
            <c:strRef>
              <c:f>Sheet1!$C$1</c:f>
              <c:strCache>
                <c:ptCount val="1"/>
                <c:pt idx="0">
                  <c:v>Inpatient</c:v>
                </c:pt>
              </c:strCache>
            </c:strRef>
          </c:tx>
          <c:spPr>
            <a:ln w="28575" cap="rnd">
              <a:solidFill>
                <a:schemeClr val="accent2"/>
              </a:solidFill>
              <a:round/>
            </a:ln>
            <a:effectLst/>
          </c:spPr>
          <c:marker>
            <c:symbol val="none"/>
          </c:marker>
          <c:cat>
            <c:strRef>
              <c:f>Sheet1!$A$2:$A$25</c:f>
              <c:strCache>
                <c:ptCount val="24"/>
                <c:pt idx="0">
                  <c:v>Jan 2020</c:v>
                </c:pt>
                <c:pt idx="1">
                  <c:v>Feb 2020</c:v>
                </c:pt>
                <c:pt idx="2">
                  <c:v>Mar 2020</c:v>
                </c:pt>
                <c:pt idx="3">
                  <c:v>Apr 2020</c:v>
                </c:pt>
                <c:pt idx="4">
                  <c:v>May 2020</c:v>
                </c:pt>
                <c:pt idx="5">
                  <c:v>Jun 2020</c:v>
                </c:pt>
                <c:pt idx="6">
                  <c:v>Jul 2020</c:v>
                </c:pt>
                <c:pt idx="7">
                  <c:v>Aug 2020</c:v>
                </c:pt>
                <c:pt idx="8">
                  <c:v>Sep 2020</c:v>
                </c:pt>
                <c:pt idx="9">
                  <c:v>Oct 2020</c:v>
                </c:pt>
                <c:pt idx="10">
                  <c:v>Nov 2020</c:v>
                </c:pt>
                <c:pt idx="11">
                  <c:v>Dec 2020</c:v>
                </c:pt>
                <c:pt idx="12">
                  <c:v>Jan 2021</c:v>
                </c:pt>
                <c:pt idx="13">
                  <c:v>Feb 2021</c:v>
                </c:pt>
                <c:pt idx="14">
                  <c:v>Mar 2021</c:v>
                </c:pt>
                <c:pt idx="15">
                  <c:v>Apr 2021</c:v>
                </c:pt>
                <c:pt idx="16">
                  <c:v>May 2021</c:v>
                </c:pt>
                <c:pt idx="17">
                  <c:v>Jun 2021</c:v>
                </c:pt>
                <c:pt idx="18">
                  <c:v>Jul 2021</c:v>
                </c:pt>
                <c:pt idx="19">
                  <c:v>Aug 2021</c:v>
                </c:pt>
                <c:pt idx="20">
                  <c:v>Sep 2021</c:v>
                </c:pt>
                <c:pt idx="21">
                  <c:v>Oct 2021</c:v>
                </c:pt>
                <c:pt idx="22">
                  <c:v>Nov 2021</c:v>
                </c:pt>
                <c:pt idx="23">
                  <c:v>Dec 2021</c:v>
                </c:pt>
              </c:strCache>
            </c:strRef>
          </c:cat>
          <c:val>
            <c:numRef>
              <c:f>Sheet1!$C$2:$C$25</c:f>
              <c:numCache>
                <c:formatCode>General</c:formatCode>
                <c:ptCount val="24"/>
                <c:pt idx="0">
                  <c:v>11935699271</c:v>
                </c:pt>
                <c:pt idx="1">
                  <c:v>11067750603</c:v>
                </c:pt>
                <c:pt idx="2">
                  <c:v>10523503283</c:v>
                </c:pt>
                <c:pt idx="3">
                  <c:v>8031374772</c:v>
                </c:pt>
                <c:pt idx="4">
                  <c:v>9371105310</c:v>
                </c:pt>
                <c:pt idx="5">
                  <c:v>10235614011</c:v>
                </c:pt>
                <c:pt idx="6">
                  <c:v>10725815247</c:v>
                </c:pt>
                <c:pt idx="7">
                  <c:v>10534180078</c:v>
                </c:pt>
                <c:pt idx="8">
                  <c:v>10508292659</c:v>
                </c:pt>
                <c:pt idx="9">
                  <c:v>11434557173</c:v>
                </c:pt>
                <c:pt idx="10">
                  <c:v>10983807305</c:v>
                </c:pt>
                <c:pt idx="11">
                  <c:v>12080505075</c:v>
                </c:pt>
                <c:pt idx="12">
                  <c:v>11678135946</c:v>
                </c:pt>
                <c:pt idx="13">
                  <c:v>10281203629</c:v>
                </c:pt>
                <c:pt idx="14">
                  <c:v>11193862311</c:v>
                </c:pt>
                <c:pt idx="15">
                  <c:v>10785537663</c:v>
                </c:pt>
                <c:pt idx="16">
                  <c:v>10536471314</c:v>
                </c:pt>
                <c:pt idx="17">
                  <c:v>10504535541</c:v>
                </c:pt>
                <c:pt idx="18">
                  <c:v>10515178187</c:v>
                </c:pt>
                <c:pt idx="19">
                  <c:v>10552628579</c:v>
                </c:pt>
                <c:pt idx="20">
                  <c:v>10459090554</c:v>
                </c:pt>
                <c:pt idx="21">
                  <c:v>10822811392</c:v>
                </c:pt>
                <c:pt idx="22">
                  <c:v>10578602465</c:v>
                </c:pt>
                <c:pt idx="23">
                  <c:v>11191921669</c:v>
                </c:pt>
              </c:numCache>
            </c:numRef>
          </c:val>
          <c:smooth val="0"/>
          <c:extLst>
            <c:ext xmlns:c16="http://schemas.microsoft.com/office/drawing/2014/chart" uri="{C3380CC4-5D6E-409C-BE32-E72D297353CC}">
              <c16:uniqueId val="{00000001-4701-7748-B3E4-FA5D57BEE66C}"/>
            </c:ext>
          </c:extLst>
        </c:ser>
        <c:ser>
          <c:idx val="2"/>
          <c:order val="2"/>
          <c:tx>
            <c:strRef>
              <c:f>Sheet1!$D$1</c:f>
              <c:strCache>
                <c:ptCount val="1"/>
                <c:pt idx="0">
                  <c:v>Outpatient</c:v>
                </c:pt>
              </c:strCache>
            </c:strRef>
          </c:tx>
          <c:spPr>
            <a:ln w="28575" cap="rnd">
              <a:solidFill>
                <a:schemeClr val="accent4"/>
              </a:solidFill>
              <a:round/>
            </a:ln>
            <a:effectLst/>
          </c:spPr>
          <c:marker>
            <c:symbol val="none"/>
          </c:marker>
          <c:cat>
            <c:strRef>
              <c:f>Sheet1!$A$2:$A$25</c:f>
              <c:strCache>
                <c:ptCount val="24"/>
                <c:pt idx="0">
                  <c:v>Jan 2020</c:v>
                </c:pt>
                <c:pt idx="1">
                  <c:v>Feb 2020</c:v>
                </c:pt>
                <c:pt idx="2">
                  <c:v>Mar 2020</c:v>
                </c:pt>
                <c:pt idx="3">
                  <c:v>Apr 2020</c:v>
                </c:pt>
                <c:pt idx="4">
                  <c:v>May 2020</c:v>
                </c:pt>
                <c:pt idx="5">
                  <c:v>Jun 2020</c:v>
                </c:pt>
                <c:pt idx="6">
                  <c:v>Jul 2020</c:v>
                </c:pt>
                <c:pt idx="7">
                  <c:v>Aug 2020</c:v>
                </c:pt>
                <c:pt idx="8">
                  <c:v>Sep 2020</c:v>
                </c:pt>
                <c:pt idx="9">
                  <c:v>Oct 2020</c:v>
                </c:pt>
                <c:pt idx="10">
                  <c:v>Nov 2020</c:v>
                </c:pt>
                <c:pt idx="11">
                  <c:v>Dec 2020</c:v>
                </c:pt>
                <c:pt idx="12">
                  <c:v>Jan 2021</c:v>
                </c:pt>
                <c:pt idx="13">
                  <c:v>Feb 2021</c:v>
                </c:pt>
                <c:pt idx="14">
                  <c:v>Mar 2021</c:v>
                </c:pt>
                <c:pt idx="15">
                  <c:v>Apr 2021</c:v>
                </c:pt>
                <c:pt idx="16">
                  <c:v>May 2021</c:v>
                </c:pt>
                <c:pt idx="17">
                  <c:v>Jun 2021</c:v>
                </c:pt>
                <c:pt idx="18">
                  <c:v>Jul 2021</c:v>
                </c:pt>
                <c:pt idx="19">
                  <c:v>Aug 2021</c:v>
                </c:pt>
                <c:pt idx="20">
                  <c:v>Sep 2021</c:v>
                </c:pt>
                <c:pt idx="21">
                  <c:v>Oct 2021</c:v>
                </c:pt>
                <c:pt idx="22">
                  <c:v>Nov 2021</c:v>
                </c:pt>
                <c:pt idx="23">
                  <c:v>Dec 2021</c:v>
                </c:pt>
              </c:strCache>
            </c:strRef>
          </c:cat>
          <c:val>
            <c:numRef>
              <c:f>Sheet1!$D$2:$D$25</c:f>
              <c:numCache>
                <c:formatCode>General</c:formatCode>
                <c:ptCount val="24"/>
                <c:pt idx="0">
                  <c:v>6714769680</c:v>
                </c:pt>
                <c:pt idx="1">
                  <c:v>6362936292</c:v>
                </c:pt>
                <c:pt idx="2">
                  <c:v>5668587359</c:v>
                </c:pt>
                <c:pt idx="3">
                  <c:v>3995569892</c:v>
                </c:pt>
                <c:pt idx="4">
                  <c:v>5239746554</c:v>
                </c:pt>
                <c:pt idx="5">
                  <c:v>6482906534</c:v>
                </c:pt>
                <c:pt idx="6">
                  <c:v>6714360550</c:v>
                </c:pt>
                <c:pt idx="7">
                  <c:v>6438516873</c:v>
                </c:pt>
                <c:pt idx="8">
                  <c:v>6707673000</c:v>
                </c:pt>
                <c:pt idx="9">
                  <c:v>6910169503</c:v>
                </c:pt>
                <c:pt idx="10">
                  <c:v>6086919713</c:v>
                </c:pt>
                <c:pt idx="11">
                  <c:v>6267162491</c:v>
                </c:pt>
                <c:pt idx="12">
                  <c:v>5755811227</c:v>
                </c:pt>
                <c:pt idx="13">
                  <c:v>5679342715</c:v>
                </c:pt>
                <c:pt idx="14">
                  <c:v>7069882098</c:v>
                </c:pt>
                <c:pt idx="15">
                  <c:v>6908301389</c:v>
                </c:pt>
                <c:pt idx="16">
                  <c:v>6628782693</c:v>
                </c:pt>
                <c:pt idx="17">
                  <c:v>7061139340</c:v>
                </c:pt>
                <c:pt idx="18">
                  <c:v>6802615535</c:v>
                </c:pt>
                <c:pt idx="19">
                  <c:v>6816131417</c:v>
                </c:pt>
                <c:pt idx="20">
                  <c:v>6744959505</c:v>
                </c:pt>
                <c:pt idx="21">
                  <c:v>6822741801</c:v>
                </c:pt>
                <c:pt idx="22">
                  <c:v>6673826887</c:v>
                </c:pt>
                <c:pt idx="23">
                  <c:v>6702499922</c:v>
                </c:pt>
              </c:numCache>
            </c:numRef>
          </c:val>
          <c:smooth val="0"/>
          <c:extLst>
            <c:ext xmlns:c16="http://schemas.microsoft.com/office/drawing/2014/chart" uri="{C3380CC4-5D6E-409C-BE32-E72D297353CC}">
              <c16:uniqueId val="{00000002-4701-7748-B3E4-FA5D57BEE66C}"/>
            </c:ext>
          </c:extLst>
        </c:ser>
        <c:ser>
          <c:idx val="3"/>
          <c:order val="3"/>
          <c:tx>
            <c:strRef>
              <c:f>Sheet1!$E$1</c:f>
              <c:strCache>
                <c:ptCount val="1"/>
                <c:pt idx="0">
                  <c:v>Part D</c:v>
                </c:pt>
              </c:strCache>
            </c:strRef>
          </c:tx>
          <c:spPr>
            <a:ln w="28575" cap="rnd">
              <a:solidFill>
                <a:schemeClr val="bg2"/>
              </a:solidFill>
              <a:round/>
            </a:ln>
            <a:effectLst/>
          </c:spPr>
          <c:marker>
            <c:symbol val="none"/>
          </c:marker>
          <c:cat>
            <c:strRef>
              <c:f>Sheet1!$A$2:$A$25</c:f>
              <c:strCache>
                <c:ptCount val="24"/>
                <c:pt idx="0">
                  <c:v>Jan 2020</c:v>
                </c:pt>
                <c:pt idx="1">
                  <c:v>Feb 2020</c:v>
                </c:pt>
                <c:pt idx="2">
                  <c:v>Mar 2020</c:v>
                </c:pt>
                <c:pt idx="3">
                  <c:v>Apr 2020</c:v>
                </c:pt>
                <c:pt idx="4">
                  <c:v>May 2020</c:v>
                </c:pt>
                <c:pt idx="5">
                  <c:v>Jun 2020</c:v>
                </c:pt>
                <c:pt idx="6">
                  <c:v>Jul 2020</c:v>
                </c:pt>
                <c:pt idx="7">
                  <c:v>Aug 2020</c:v>
                </c:pt>
                <c:pt idx="8">
                  <c:v>Sep 2020</c:v>
                </c:pt>
                <c:pt idx="9">
                  <c:v>Oct 2020</c:v>
                </c:pt>
                <c:pt idx="10">
                  <c:v>Nov 2020</c:v>
                </c:pt>
                <c:pt idx="11">
                  <c:v>Dec 2020</c:v>
                </c:pt>
                <c:pt idx="12">
                  <c:v>Jan 2021</c:v>
                </c:pt>
                <c:pt idx="13">
                  <c:v>Feb 2021</c:v>
                </c:pt>
                <c:pt idx="14">
                  <c:v>Mar 2021</c:v>
                </c:pt>
                <c:pt idx="15">
                  <c:v>Apr 2021</c:v>
                </c:pt>
                <c:pt idx="16">
                  <c:v>May 2021</c:v>
                </c:pt>
                <c:pt idx="17">
                  <c:v>Jun 2021</c:v>
                </c:pt>
                <c:pt idx="18">
                  <c:v>Jul 2021</c:v>
                </c:pt>
                <c:pt idx="19">
                  <c:v>Aug 2021</c:v>
                </c:pt>
                <c:pt idx="20">
                  <c:v>Sep 2021</c:v>
                </c:pt>
                <c:pt idx="21">
                  <c:v>Oct 2021</c:v>
                </c:pt>
                <c:pt idx="22">
                  <c:v>Nov 2021</c:v>
                </c:pt>
                <c:pt idx="23">
                  <c:v>Dec 2021</c:v>
                </c:pt>
              </c:strCache>
            </c:strRef>
          </c:cat>
          <c:val>
            <c:numRef>
              <c:f>Sheet1!$E$2:$E$25</c:f>
              <c:numCache>
                <c:formatCode>General</c:formatCode>
                <c:ptCount val="24"/>
                <c:pt idx="0">
                  <c:v>8535772081</c:v>
                </c:pt>
                <c:pt idx="1">
                  <c:v>7867341804</c:v>
                </c:pt>
                <c:pt idx="2">
                  <c:v>9258755284</c:v>
                </c:pt>
                <c:pt idx="3">
                  <c:v>8504210402</c:v>
                </c:pt>
                <c:pt idx="4">
                  <c:v>8120440132</c:v>
                </c:pt>
                <c:pt idx="5">
                  <c:v>8729719632</c:v>
                </c:pt>
                <c:pt idx="6">
                  <c:v>8757664028</c:v>
                </c:pt>
                <c:pt idx="7">
                  <c:v>8484232057</c:v>
                </c:pt>
                <c:pt idx="8">
                  <c:v>8599640424</c:v>
                </c:pt>
                <c:pt idx="9">
                  <c:v>8747216812</c:v>
                </c:pt>
                <c:pt idx="10">
                  <c:v>8399630199</c:v>
                </c:pt>
                <c:pt idx="11">
                  <c:v>9189048783</c:v>
                </c:pt>
                <c:pt idx="12">
                  <c:v>8289477717</c:v>
                </c:pt>
                <c:pt idx="13">
                  <c:v>7773493677</c:v>
                </c:pt>
                <c:pt idx="14">
                  <c:v>9156340640</c:v>
                </c:pt>
                <c:pt idx="15">
                  <c:v>8690732543</c:v>
                </c:pt>
                <c:pt idx="16">
                  <c:v>8341876281</c:v>
                </c:pt>
                <c:pt idx="17">
                  <c:v>9017170297</c:v>
                </c:pt>
                <c:pt idx="18">
                  <c:v>8773352112</c:v>
                </c:pt>
                <c:pt idx="19">
                  <c:v>8916101200</c:v>
                </c:pt>
                <c:pt idx="20">
                  <c:v>8730762332</c:v>
                </c:pt>
                <c:pt idx="21">
                  <c:v>8670397744</c:v>
                </c:pt>
                <c:pt idx="22">
                  <c:v>8831109791</c:v>
                </c:pt>
                <c:pt idx="23">
                  <c:v>9173067346</c:v>
                </c:pt>
              </c:numCache>
            </c:numRef>
          </c:val>
          <c:smooth val="0"/>
          <c:extLst>
            <c:ext xmlns:c16="http://schemas.microsoft.com/office/drawing/2014/chart" uri="{C3380CC4-5D6E-409C-BE32-E72D297353CC}">
              <c16:uniqueId val="{00000003-4701-7748-B3E4-FA5D57BEE66C}"/>
            </c:ext>
          </c:extLst>
        </c:ser>
        <c:dLbls>
          <c:showLegendKey val="0"/>
          <c:showVal val="0"/>
          <c:showCatName val="0"/>
          <c:showSerName val="0"/>
          <c:showPercent val="0"/>
          <c:showBubbleSize val="0"/>
        </c:dLbls>
        <c:smooth val="0"/>
        <c:axId val="505488608"/>
        <c:axId val="505483688"/>
      </c:lineChart>
      <c:catAx>
        <c:axId val="505488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Suisse Int'l" panose="020B0504000000000000" pitchFamily="34" charset="-78"/>
              </a:defRPr>
            </a:pPr>
            <a:endParaRPr lang="en-US"/>
          </a:p>
        </c:txPr>
        <c:crossAx val="505483688"/>
        <c:crosses val="autoZero"/>
        <c:auto val="1"/>
        <c:lblAlgn val="ctr"/>
        <c:lblOffset val="100"/>
        <c:noMultiLvlLbl val="0"/>
      </c:catAx>
      <c:valAx>
        <c:axId val="5054836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Suisse Int'l" panose="020B0504000000000000" pitchFamily="34" charset="-78"/>
              </a:defRPr>
            </a:pPr>
            <a:endParaRPr lang="en-US"/>
          </a:p>
        </c:txPr>
        <c:crossAx val="505488608"/>
        <c:crosses val="autoZero"/>
        <c:crossBetween val="between"/>
        <c:dispUnits>
          <c:builtInUnit val="billions"/>
        </c:dispUnits>
      </c:valAx>
      <c:spPr>
        <a:noFill/>
        <a:ln>
          <a:noFill/>
        </a:ln>
        <a:effectLst/>
      </c:spPr>
    </c:plotArea>
    <c:legend>
      <c:legendPos val="t"/>
      <c:layout>
        <c:manualLayout>
          <c:xMode val="edge"/>
          <c:yMode val="edge"/>
          <c:x val="0.26768642127373099"/>
          <c:y val="5.6046706569502697E-2"/>
          <c:w val="0.46462704586329179"/>
          <c:h val="0.1101310428879892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Suisse Int'l" panose="020B0504000000000000" pitchFamily="34" charset="-78"/>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Suisse Int'l" panose="020B0504000000000000" pitchFamily="34" charset="-78"/>
          <a:cs typeface="Suisse Int'l" panose="020B0504000000000000" pitchFamily="34" charset="-78"/>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868007570482263E-2"/>
          <c:y val="0.12258028279542503"/>
          <c:w val="0.94879412394879215"/>
          <c:h val="0.67708018549253457"/>
        </c:manualLayout>
      </c:layout>
      <c:lineChart>
        <c:grouping val="standard"/>
        <c:varyColors val="0"/>
        <c:ser>
          <c:idx val="0"/>
          <c:order val="0"/>
          <c:tx>
            <c:strRef>
              <c:f>Sheet1!$B$1</c:f>
              <c:strCache>
                <c:ptCount val="1"/>
                <c:pt idx="0">
                  <c:v>Home health</c:v>
                </c:pt>
              </c:strCache>
            </c:strRef>
          </c:tx>
          <c:spPr>
            <a:ln w="28575" cap="rnd">
              <a:solidFill>
                <a:schemeClr val="accent1"/>
              </a:solidFill>
              <a:round/>
            </a:ln>
            <a:effectLst/>
          </c:spPr>
          <c:marker>
            <c:symbol val="none"/>
          </c:marker>
          <c:cat>
            <c:strRef>
              <c:f>Sheet1!$A$2:$A$25</c:f>
              <c:strCache>
                <c:ptCount val="24"/>
                <c:pt idx="0">
                  <c:v>Jan 2020</c:v>
                </c:pt>
                <c:pt idx="1">
                  <c:v>Feb 2020</c:v>
                </c:pt>
                <c:pt idx="2">
                  <c:v>Mar 2020</c:v>
                </c:pt>
                <c:pt idx="3">
                  <c:v>Apr 2020</c:v>
                </c:pt>
                <c:pt idx="4">
                  <c:v>May 2020</c:v>
                </c:pt>
                <c:pt idx="5">
                  <c:v>Jun 2020</c:v>
                </c:pt>
                <c:pt idx="6">
                  <c:v>Jul 2020</c:v>
                </c:pt>
                <c:pt idx="7">
                  <c:v>Aug 2020</c:v>
                </c:pt>
                <c:pt idx="8">
                  <c:v>Sep 2020</c:v>
                </c:pt>
                <c:pt idx="9">
                  <c:v>Oct 2020</c:v>
                </c:pt>
                <c:pt idx="10">
                  <c:v>Nov 2020</c:v>
                </c:pt>
                <c:pt idx="11">
                  <c:v>Dec 2020</c:v>
                </c:pt>
                <c:pt idx="12">
                  <c:v>Jan 2021</c:v>
                </c:pt>
                <c:pt idx="13">
                  <c:v>Feb 2021</c:v>
                </c:pt>
                <c:pt idx="14">
                  <c:v>Mar 2021</c:v>
                </c:pt>
                <c:pt idx="15">
                  <c:v>Apr 2021</c:v>
                </c:pt>
                <c:pt idx="16">
                  <c:v>May 2021</c:v>
                </c:pt>
                <c:pt idx="17">
                  <c:v>Jun 2021</c:v>
                </c:pt>
                <c:pt idx="18">
                  <c:v>Jul 2021</c:v>
                </c:pt>
                <c:pt idx="19">
                  <c:v>Aug 2021</c:v>
                </c:pt>
                <c:pt idx="20">
                  <c:v>Sep 2021</c:v>
                </c:pt>
                <c:pt idx="21">
                  <c:v>Oct 2021</c:v>
                </c:pt>
                <c:pt idx="22">
                  <c:v>Nov 2021</c:v>
                </c:pt>
                <c:pt idx="23">
                  <c:v>Dec 2021</c:v>
                </c:pt>
              </c:strCache>
            </c:strRef>
          </c:cat>
          <c:val>
            <c:numRef>
              <c:f>Sheet1!$B$2:$B$25</c:f>
              <c:numCache>
                <c:formatCode>General</c:formatCode>
                <c:ptCount val="24"/>
                <c:pt idx="0">
                  <c:v>1439274344</c:v>
                </c:pt>
                <c:pt idx="1">
                  <c:v>1736291878</c:v>
                </c:pt>
                <c:pt idx="2">
                  <c:v>1428349568</c:v>
                </c:pt>
                <c:pt idx="3">
                  <c:v>1188481002</c:v>
                </c:pt>
                <c:pt idx="4">
                  <c:v>1217241928</c:v>
                </c:pt>
                <c:pt idx="5">
                  <c:v>1309344639</c:v>
                </c:pt>
                <c:pt idx="6">
                  <c:v>1456659549</c:v>
                </c:pt>
                <c:pt idx="7">
                  <c:v>1403998128</c:v>
                </c:pt>
                <c:pt idx="8">
                  <c:v>1397410326</c:v>
                </c:pt>
                <c:pt idx="9">
                  <c:v>1445750639</c:v>
                </c:pt>
                <c:pt idx="10">
                  <c:v>1343258907</c:v>
                </c:pt>
                <c:pt idx="11">
                  <c:v>1365134064</c:v>
                </c:pt>
                <c:pt idx="12">
                  <c:v>1346017750</c:v>
                </c:pt>
                <c:pt idx="13">
                  <c:v>1282724927</c:v>
                </c:pt>
                <c:pt idx="14">
                  <c:v>1460187881</c:v>
                </c:pt>
                <c:pt idx="15">
                  <c:v>1454364814</c:v>
                </c:pt>
                <c:pt idx="16">
                  <c:v>1457203626</c:v>
                </c:pt>
                <c:pt idx="17">
                  <c:v>1426468232</c:v>
                </c:pt>
                <c:pt idx="18">
                  <c:v>1451771597</c:v>
                </c:pt>
                <c:pt idx="19">
                  <c:v>1402354539</c:v>
                </c:pt>
                <c:pt idx="20">
                  <c:v>1369744954</c:v>
                </c:pt>
                <c:pt idx="21">
                  <c:v>1375346277</c:v>
                </c:pt>
                <c:pt idx="22">
                  <c:v>1341822095</c:v>
                </c:pt>
                <c:pt idx="23">
                  <c:v>1402615960</c:v>
                </c:pt>
              </c:numCache>
            </c:numRef>
          </c:val>
          <c:smooth val="0"/>
          <c:extLst>
            <c:ext xmlns:c16="http://schemas.microsoft.com/office/drawing/2014/chart" uri="{C3380CC4-5D6E-409C-BE32-E72D297353CC}">
              <c16:uniqueId val="{00000000-E1FF-EE47-A621-F7D39B288289}"/>
            </c:ext>
          </c:extLst>
        </c:ser>
        <c:ser>
          <c:idx val="1"/>
          <c:order val="1"/>
          <c:tx>
            <c:strRef>
              <c:f>Sheet1!$C$1</c:f>
              <c:strCache>
                <c:ptCount val="1"/>
                <c:pt idx="0">
                  <c:v>Skilled nursing facilities</c:v>
                </c:pt>
              </c:strCache>
            </c:strRef>
          </c:tx>
          <c:spPr>
            <a:ln w="28575" cap="rnd">
              <a:solidFill>
                <a:schemeClr val="accent2"/>
              </a:solidFill>
              <a:round/>
            </a:ln>
            <a:effectLst/>
          </c:spPr>
          <c:marker>
            <c:symbol val="none"/>
          </c:marker>
          <c:cat>
            <c:strRef>
              <c:f>Sheet1!$A$2:$A$25</c:f>
              <c:strCache>
                <c:ptCount val="24"/>
                <c:pt idx="0">
                  <c:v>Jan 2020</c:v>
                </c:pt>
                <c:pt idx="1">
                  <c:v>Feb 2020</c:v>
                </c:pt>
                <c:pt idx="2">
                  <c:v>Mar 2020</c:v>
                </c:pt>
                <c:pt idx="3">
                  <c:v>Apr 2020</c:v>
                </c:pt>
                <c:pt idx="4">
                  <c:v>May 2020</c:v>
                </c:pt>
                <c:pt idx="5">
                  <c:v>Jun 2020</c:v>
                </c:pt>
                <c:pt idx="6">
                  <c:v>Jul 2020</c:v>
                </c:pt>
                <c:pt idx="7">
                  <c:v>Aug 2020</c:v>
                </c:pt>
                <c:pt idx="8">
                  <c:v>Sep 2020</c:v>
                </c:pt>
                <c:pt idx="9">
                  <c:v>Oct 2020</c:v>
                </c:pt>
                <c:pt idx="10">
                  <c:v>Nov 2020</c:v>
                </c:pt>
                <c:pt idx="11">
                  <c:v>Dec 2020</c:v>
                </c:pt>
                <c:pt idx="12">
                  <c:v>Jan 2021</c:v>
                </c:pt>
                <c:pt idx="13">
                  <c:v>Feb 2021</c:v>
                </c:pt>
                <c:pt idx="14">
                  <c:v>Mar 2021</c:v>
                </c:pt>
                <c:pt idx="15">
                  <c:v>Apr 2021</c:v>
                </c:pt>
                <c:pt idx="16">
                  <c:v>May 2021</c:v>
                </c:pt>
                <c:pt idx="17">
                  <c:v>Jun 2021</c:v>
                </c:pt>
                <c:pt idx="18">
                  <c:v>Jul 2021</c:v>
                </c:pt>
                <c:pt idx="19">
                  <c:v>Aug 2021</c:v>
                </c:pt>
                <c:pt idx="20">
                  <c:v>Sep 2021</c:v>
                </c:pt>
                <c:pt idx="21">
                  <c:v>Oct 2021</c:v>
                </c:pt>
                <c:pt idx="22">
                  <c:v>Nov 2021</c:v>
                </c:pt>
                <c:pt idx="23">
                  <c:v>Dec 2021</c:v>
                </c:pt>
              </c:strCache>
            </c:strRef>
          </c:cat>
          <c:val>
            <c:numRef>
              <c:f>Sheet1!$C$2:$C$25</c:f>
              <c:numCache>
                <c:formatCode>General</c:formatCode>
                <c:ptCount val="24"/>
                <c:pt idx="0">
                  <c:v>2403042373</c:v>
                </c:pt>
                <c:pt idx="1">
                  <c:v>2326090494</c:v>
                </c:pt>
                <c:pt idx="2">
                  <c:v>2362122613</c:v>
                </c:pt>
                <c:pt idx="3">
                  <c:v>2178273882</c:v>
                </c:pt>
                <c:pt idx="4">
                  <c:v>2428166928</c:v>
                </c:pt>
                <c:pt idx="5">
                  <c:v>2255123371</c:v>
                </c:pt>
                <c:pt idx="6">
                  <c:v>2308485447</c:v>
                </c:pt>
                <c:pt idx="7">
                  <c:v>2251896992</c:v>
                </c:pt>
                <c:pt idx="8">
                  <c:v>2168881823</c:v>
                </c:pt>
                <c:pt idx="9">
                  <c:v>2332986542</c:v>
                </c:pt>
                <c:pt idx="10">
                  <c:v>2356258967</c:v>
                </c:pt>
                <c:pt idx="11">
                  <c:v>2642645242</c:v>
                </c:pt>
                <c:pt idx="12">
                  <c:v>2657241085</c:v>
                </c:pt>
                <c:pt idx="13">
                  <c:v>2205274098</c:v>
                </c:pt>
                <c:pt idx="14">
                  <c:v>2255961663</c:v>
                </c:pt>
                <c:pt idx="15">
                  <c:v>2160873016</c:v>
                </c:pt>
                <c:pt idx="16">
                  <c:v>2166141679</c:v>
                </c:pt>
                <c:pt idx="17">
                  <c:v>2128445404</c:v>
                </c:pt>
                <c:pt idx="18">
                  <c:v>2234872773</c:v>
                </c:pt>
                <c:pt idx="19">
                  <c:v>2205603977</c:v>
                </c:pt>
                <c:pt idx="20">
                  <c:v>2152286449</c:v>
                </c:pt>
                <c:pt idx="21">
                  <c:v>2246955630</c:v>
                </c:pt>
                <c:pt idx="22">
                  <c:v>2184090983</c:v>
                </c:pt>
                <c:pt idx="23">
                  <c:v>2343387303</c:v>
                </c:pt>
              </c:numCache>
            </c:numRef>
          </c:val>
          <c:smooth val="0"/>
          <c:extLst>
            <c:ext xmlns:c16="http://schemas.microsoft.com/office/drawing/2014/chart" uri="{C3380CC4-5D6E-409C-BE32-E72D297353CC}">
              <c16:uniqueId val="{00000001-E1FF-EE47-A621-F7D39B288289}"/>
            </c:ext>
          </c:extLst>
        </c:ser>
        <c:ser>
          <c:idx val="2"/>
          <c:order val="2"/>
          <c:tx>
            <c:strRef>
              <c:f>Sheet1!$D$1</c:f>
              <c:strCache>
                <c:ptCount val="1"/>
                <c:pt idx="0">
                  <c:v>Hospice</c:v>
                </c:pt>
              </c:strCache>
            </c:strRef>
          </c:tx>
          <c:spPr>
            <a:ln w="28575" cap="rnd">
              <a:solidFill>
                <a:schemeClr val="bg2">
                  <a:alpha val="99000"/>
                </a:schemeClr>
              </a:solidFill>
              <a:round/>
            </a:ln>
            <a:effectLst/>
          </c:spPr>
          <c:marker>
            <c:symbol val="none"/>
          </c:marker>
          <c:cat>
            <c:strRef>
              <c:f>Sheet1!$A$2:$A$25</c:f>
              <c:strCache>
                <c:ptCount val="24"/>
                <c:pt idx="0">
                  <c:v>Jan 2020</c:v>
                </c:pt>
                <c:pt idx="1">
                  <c:v>Feb 2020</c:v>
                </c:pt>
                <c:pt idx="2">
                  <c:v>Mar 2020</c:v>
                </c:pt>
                <c:pt idx="3">
                  <c:v>Apr 2020</c:v>
                </c:pt>
                <c:pt idx="4">
                  <c:v>May 2020</c:v>
                </c:pt>
                <c:pt idx="5">
                  <c:v>Jun 2020</c:v>
                </c:pt>
                <c:pt idx="6">
                  <c:v>Jul 2020</c:v>
                </c:pt>
                <c:pt idx="7">
                  <c:v>Aug 2020</c:v>
                </c:pt>
                <c:pt idx="8">
                  <c:v>Sep 2020</c:v>
                </c:pt>
                <c:pt idx="9">
                  <c:v>Oct 2020</c:v>
                </c:pt>
                <c:pt idx="10">
                  <c:v>Nov 2020</c:v>
                </c:pt>
                <c:pt idx="11">
                  <c:v>Dec 2020</c:v>
                </c:pt>
                <c:pt idx="12">
                  <c:v>Jan 2021</c:v>
                </c:pt>
                <c:pt idx="13">
                  <c:v>Feb 2021</c:v>
                </c:pt>
                <c:pt idx="14">
                  <c:v>Mar 2021</c:v>
                </c:pt>
                <c:pt idx="15">
                  <c:v>Apr 2021</c:v>
                </c:pt>
                <c:pt idx="16">
                  <c:v>May 2021</c:v>
                </c:pt>
                <c:pt idx="17">
                  <c:v>Jun 2021</c:v>
                </c:pt>
                <c:pt idx="18">
                  <c:v>Jul 2021</c:v>
                </c:pt>
                <c:pt idx="19">
                  <c:v>Aug 2021</c:v>
                </c:pt>
                <c:pt idx="20">
                  <c:v>Sep 2021</c:v>
                </c:pt>
                <c:pt idx="21">
                  <c:v>Oct 2021</c:v>
                </c:pt>
                <c:pt idx="22">
                  <c:v>Nov 2021</c:v>
                </c:pt>
                <c:pt idx="23">
                  <c:v>Dec 2021</c:v>
                </c:pt>
              </c:strCache>
            </c:strRef>
          </c:cat>
          <c:val>
            <c:numRef>
              <c:f>Sheet1!$D$2:$D$25</c:f>
              <c:numCache>
                <c:formatCode>General</c:formatCode>
                <c:ptCount val="24"/>
                <c:pt idx="0">
                  <c:v>1095091917</c:v>
                </c:pt>
                <c:pt idx="1">
                  <c:v>1040777137</c:v>
                </c:pt>
                <c:pt idx="2">
                  <c:v>1111567607</c:v>
                </c:pt>
                <c:pt idx="3">
                  <c:v>1049873174</c:v>
                </c:pt>
                <c:pt idx="4">
                  <c:v>1095590081</c:v>
                </c:pt>
                <c:pt idx="5">
                  <c:v>1068377097</c:v>
                </c:pt>
                <c:pt idx="6">
                  <c:v>1111148526</c:v>
                </c:pt>
                <c:pt idx="7">
                  <c:v>1111516973</c:v>
                </c:pt>
                <c:pt idx="8">
                  <c:v>1069318074</c:v>
                </c:pt>
                <c:pt idx="9">
                  <c:v>1124017244</c:v>
                </c:pt>
                <c:pt idx="10">
                  <c:v>1071887758</c:v>
                </c:pt>
                <c:pt idx="11">
                  <c:v>1071773587</c:v>
                </c:pt>
                <c:pt idx="12">
                  <c:v>1090262482</c:v>
                </c:pt>
                <c:pt idx="13">
                  <c:v>977500809</c:v>
                </c:pt>
                <c:pt idx="14">
                  <c:v>1083700385</c:v>
                </c:pt>
                <c:pt idx="15">
                  <c:v>1046719027</c:v>
                </c:pt>
                <c:pt idx="16">
                  <c:v>1084616572</c:v>
                </c:pt>
                <c:pt idx="17">
                  <c:v>1051768156</c:v>
                </c:pt>
                <c:pt idx="18">
                  <c:v>1088473644</c:v>
                </c:pt>
                <c:pt idx="19">
                  <c:v>1088713007</c:v>
                </c:pt>
                <c:pt idx="20">
                  <c:v>1047409585</c:v>
                </c:pt>
                <c:pt idx="21">
                  <c:v>1100431873</c:v>
                </c:pt>
                <c:pt idx="22">
                  <c:v>1057871163</c:v>
                </c:pt>
                <c:pt idx="23">
                  <c:v>1084154269</c:v>
                </c:pt>
              </c:numCache>
            </c:numRef>
          </c:val>
          <c:smooth val="0"/>
          <c:extLst>
            <c:ext xmlns:c16="http://schemas.microsoft.com/office/drawing/2014/chart" uri="{C3380CC4-5D6E-409C-BE32-E72D297353CC}">
              <c16:uniqueId val="{00000002-E1FF-EE47-A621-F7D39B288289}"/>
            </c:ext>
          </c:extLst>
        </c:ser>
        <c:dLbls>
          <c:showLegendKey val="0"/>
          <c:showVal val="0"/>
          <c:showCatName val="0"/>
          <c:showSerName val="0"/>
          <c:showPercent val="0"/>
          <c:showBubbleSize val="0"/>
        </c:dLbls>
        <c:smooth val="0"/>
        <c:axId val="506181264"/>
        <c:axId val="506183232"/>
      </c:lineChart>
      <c:catAx>
        <c:axId val="50618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Suisse Int'l" panose="020B0504000000000000" pitchFamily="34" charset="-78"/>
              </a:defRPr>
            </a:pPr>
            <a:endParaRPr lang="en-US"/>
          </a:p>
        </c:txPr>
        <c:crossAx val="506183232"/>
        <c:crosses val="autoZero"/>
        <c:auto val="1"/>
        <c:lblAlgn val="ctr"/>
        <c:lblOffset val="100"/>
        <c:noMultiLvlLbl val="0"/>
      </c:catAx>
      <c:valAx>
        <c:axId val="50618323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Suisse Int'l" panose="020B0504000000000000" pitchFamily="34" charset="-78"/>
              </a:defRPr>
            </a:pPr>
            <a:endParaRPr lang="en-US"/>
          </a:p>
        </c:txPr>
        <c:crossAx val="506181264"/>
        <c:crosses val="autoZero"/>
        <c:crossBetween val="between"/>
        <c:dispUnits>
          <c:builtInUnit val="billions"/>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Suisse Int'l" panose="020B0504000000000000" pitchFamily="34" charset="-78"/>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Suisse Int'l" panose="020B0504000000000000" pitchFamily="34" charset="-78"/>
          <a:cs typeface="Suisse Int'l" panose="020B0504000000000000" pitchFamily="34" charset="-78"/>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12312199483186E-2"/>
          <c:y val="0.15366022281549729"/>
          <c:w val="0.95116876902666392"/>
          <c:h val="0.64137066462684056"/>
        </c:manualLayout>
      </c:layout>
      <c:lineChart>
        <c:grouping val="standard"/>
        <c:varyColors val="0"/>
        <c:ser>
          <c:idx val="0"/>
          <c:order val="0"/>
          <c:tx>
            <c:strRef>
              <c:f>Sheet1!$B$1</c:f>
              <c:strCache>
                <c:ptCount val="1"/>
                <c:pt idx="0">
                  <c:v>Asthma</c:v>
                </c:pt>
              </c:strCache>
            </c:strRef>
          </c:tx>
          <c:spPr>
            <a:ln w="28575" cap="rnd">
              <a:solidFill>
                <a:schemeClr val="accent1"/>
              </a:solidFill>
              <a:round/>
            </a:ln>
            <a:effectLst/>
          </c:spPr>
          <c:marker>
            <c:symbol val="none"/>
          </c:marker>
          <c:cat>
            <c:strRef>
              <c:f>Sheet1!$A$2:$A$25</c:f>
              <c:strCache>
                <c:ptCount val="24"/>
                <c:pt idx="0">
                  <c:v>Jan 2020</c:v>
                </c:pt>
                <c:pt idx="1">
                  <c:v>Feb 2020</c:v>
                </c:pt>
                <c:pt idx="2">
                  <c:v>Mar 2020</c:v>
                </c:pt>
                <c:pt idx="3">
                  <c:v>Apr 2020</c:v>
                </c:pt>
                <c:pt idx="4">
                  <c:v>May 2020</c:v>
                </c:pt>
                <c:pt idx="5">
                  <c:v>Jun 2020</c:v>
                </c:pt>
                <c:pt idx="6">
                  <c:v>Jul 2020</c:v>
                </c:pt>
                <c:pt idx="7">
                  <c:v>Aug 2020</c:v>
                </c:pt>
                <c:pt idx="8">
                  <c:v>Sep 2020</c:v>
                </c:pt>
                <c:pt idx="9">
                  <c:v>Oct 2020</c:v>
                </c:pt>
                <c:pt idx="10">
                  <c:v>Nov 2020</c:v>
                </c:pt>
                <c:pt idx="11">
                  <c:v>Dec 2020</c:v>
                </c:pt>
                <c:pt idx="12">
                  <c:v>Jan 2021</c:v>
                </c:pt>
                <c:pt idx="13">
                  <c:v>Feb 2021</c:v>
                </c:pt>
                <c:pt idx="14">
                  <c:v>Mar 2021</c:v>
                </c:pt>
                <c:pt idx="15">
                  <c:v>Apr 2021</c:v>
                </c:pt>
                <c:pt idx="16">
                  <c:v>May 2021</c:v>
                </c:pt>
                <c:pt idx="17">
                  <c:v>Jun 2021</c:v>
                </c:pt>
                <c:pt idx="18">
                  <c:v>Jul 2021</c:v>
                </c:pt>
                <c:pt idx="19">
                  <c:v>Aug 2021</c:v>
                </c:pt>
                <c:pt idx="20">
                  <c:v>Sep 2021</c:v>
                </c:pt>
                <c:pt idx="21">
                  <c:v>Oct 2021</c:v>
                </c:pt>
                <c:pt idx="22">
                  <c:v>Nov 2021</c:v>
                </c:pt>
                <c:pt idx="23">
                  <c:v>Dec 2021</c:v>
                </c:pt>
              </c:strCache>
            </c:strRef>
          </c:cat>
          <c:val>
            <c:numRef>
              <c:f>Sheet1!$B$2:$B$25</c:f>
              <c:numCache>
                <c:formatCode>General</c:formatCode>
                <c:ptCount val="24"/>
                <c:pt idx="0">
                  <c:v>3872612433</c:v>
                </c:pt>
                <c:pt idx="1">
                  <c:v>3877471642</c:v>
                </c:pt>
                <c:pt idx="2">
                  <c:v>3830032376</c:v>
                </c:pt>
                <c:pt idx="3">
                  <c:v>3061175435</c:v>
                </c:pt>
                <c:pt idx="4">
                  <c:v>3483694916</c:v>
                </c:pt>
                <c:pt idx="5">
                  <c:v>3925605782</c:v>
                </c:pt>
                <c:pt idx="6">
                  <c:v>4063540062</c:v>
                </c:pt>
                <c:pt idx="7">
                  <c:v>3983885793</c:v>
                </c:pt>
                <c:pt idx="8">
                  <c:v>4044894607</c:v>
                </c:pt>
                <c:pt idx="9">
                  <c:v>4230750932</c:v>
                </c:pt>
                <c:pt idx="10">
                  <c:v>3944909058</c:v>
                </c:pt>
                <c:pt idx="11">
                  <c:v>4159196816</c:v>
                </c:pt>
                <c:pt idx="12">
                  <c:v>3651248616</c:v>
                </c:pt>
                <c:pt idx="13">
                  <c:v>3587837373</c:v>
                </c:pt>
                <c:pt idx="14">
                  <c:v>4259419251</c:v>
                </c:pt>
                <c:pt idx="15">
                  <c:v>4172806500</c:v>
                </c:pt>
                <c:pt idx="16">
                  <c:v>4084725915</c:v>
                </c:pt>
                <c:pt idx="17">
                  <c:v>4255028946</c:v>
                </c:pt>
                <c:pt idx="18">
                  <c:v>4208305385</c:v>
                </c:pt>
                <c:pt idx="19">
                  <c:v>4219362261</c:v>
                </c:pt>
                <c:pt idx="20">
                  <c:v>4161655732</c:v>
                </c:pt>
                <c:pt idx="21">
                  <c:v>4203737199</c:v>
                </c:pt>
                <c:pt idx="22">
                  <c:v>4137156276</c:v>
                </c:pt>
                <c:pt idx="23">
                  <c:v>4177869598</c:v>
                </c:pt>
              </c:numCache>
            </c:numRef>
          </c:val>
          <c:smooth val="0"/>
          <c:extLst>
            <c:ext xmlns:c16="http://schemas.microsoft.com/office/drawing/2014/chart" uri="{C3380CC4-5D6E-409C-BE32-E72D297353CC}">
              <c16:uniqueId val="{00000000-38E2-F441-A0B0-30CC7A7FEED3}"/>
            </c:ext>
          </c:extLst>
        </c:ser>
        <c:ser>
          <c:idx val="1"/>
          <c:order val="1"/>
          <c:tx>
            <c:strRef>
              <c:f>Sheet1!$C$1</c:f>
              <c:strCache>
                <c:ptCount val="1"/>
                <c:pt idx="0">
                  <c:v>Diabetes</c:v>
                </c:pt>
              </c:strCache>
            </c:strRef>
          </c:tx>
          <c:spPr>
            <a:ln w="28575" cap="rnd">
              <a:solidFill>
                <a:schemeClr val="accent2"/>
              </a:solidFill>
              <a:round/>
            </a:ln>
            <a:effectLst/>
          </c:spPr>
          <c:marker>
            <c:symbol val="none"/>
          </c:marker>
          <c:cat>
            <c:strRef>
              <c:f>Sheet1!$A$2:$A$25</c:f>
              <c:strCache>
                <c:ptCount val="24"/>
                <c:pt idx="0">
                  <c:v>Jan 2020</c:v>
                </c:pt>
                <c:pt idx="1">
                  <c:v>Feb 2020</c:v>
                </c:pt>
                <c:pt idx="2">
                  <c:v>Mar 2020</c:v>
                </c:pt>
                <c:pt idx="3">
                  <c:v>Apr 2020</c:v>
                </c:pt>
                <c:pt idx="4">
                  <c:v>May 2020</c:v>
                </c:pt>
                <c:pt idx="5">
                  <c:v>Jun 2020</c:v>
                </c:pt>
                <c:pt idx="6">
                  <c:v>Jul 2020</c:v>
                </c:pt>
                <c:pt idx="7">
                  <c:v>Aug 2020</c:v>
                </c:pt>
                <c:pt idx="8">
                  <c:v>Sep 2020</c:v>
                </c:pt>
                <c:pt idx="9">
                  <c:v>Oct 2020</c:v>
                </c:pt>
                <c:pt idx="10">
                  <c:v>Nov 2020</c:v>
                </c:pt>
                <c:pt idx="11">
                  <c:v>Dec 2020</c:v>
                </c:pt>
                <c:pt idx="12">
                  <c:v>Jan 2021</c:v>
                </c:pt>
                <c:pt idx="13">
                  <c:v>Feb 2021</c:v>
                </c:pt>
                <c:pt idx="14">
                  <c:v>Mar 2021</c:v>
                </c:pt>
                <c:pt idx="15">
                  <c:v>Apr 2021</c:v>
                </c:pt>
                <c:pt idx="16">
                  <c:v>May 2021</c:v>
                </c:pt>
                <c:pt idx="17">
                  <c:v>Jun 2021</c:v>
                </c:pt>
                <c:pt idx="18">
                  <c:v>Jul 2021</c:v>
                </c:pt>
                <c:pt idx="19">
                  <c:v>Aug 2021</c:v>
                </c:pt>
                <c:pt idx="20">
                  <c:v>Sep 2021</c:v>
                </c:pt>
                <c:pt idx="21">
                  <c:v>Oct 2021</c:v>
                </c:pt>
                <c:pt idx="22">
                  <c:v>Nov 2021</c:v>
                </c:pt>
                <c:pt idx="23">
                  <c:v>Dec 2021</c:v>
                </c:pt>
              </c:strCache>
            </c:strRef>
          </c:cat>
          <c:val>
            <c:numRef>
              <c:f>Sheet1!$C$2:$C$25</c:f>
              <c:numCache>
                <c:formatCode>General</c:formatCode>
                <c:ptCount val="24"/>
                <c:pt idx="0">
                  <c:v>18120581170</c:v>
                </c:pt>
                <c:pt idx="1">
                  <c:v>17534786701</c:v>
                </c:pt>
                <c:pt idx="2">
                  <c:v>17408206053</c:v>
                </c:pt>
                <c:pt idx="3">
                  <c:v>14423690949</c:v>
                </c:pt>
                <c:pt idx="4">
                  <c:v>16013392843</c:v>
                </c:pt>
                <c:pt idx="5">
                  <c:v>17582217659</c:v>
                </c:pt>
                <c:pt idx="6">
                  <c:v>18041390882</c:v>
                </c:pt>
                <c:pt idx="7">
                  <c:v>17571884343</c:v>
                </c:pt>
                <c:pt idx="8">
                  <c:v>17767160366</c:v>
                </c:pt>
                <c:pt idx="9">
                  <c:v>18448622991</c:v>
                </c:pt>
                <c:pt idx="10">
                  <c:v>17265652418</c:v>
                </c:pt>
                <c:pt idx="11">
                  <c:v>18576005350</c:v>
                </c:pt>
                <c:pt idx="12">
                  <c:v>17500672112</c:v>
                </c:pt>
                <c:pt idx="13">
                  <c:v>16332422755</c:v>
                </c:pt>
                <c:pt idx="14">
                  <c:v>18838028596</c:v>
                </c:pt>
                <c:pt idx="15">
                  <c:v>18020452244</c:v>
                </c:pt>
                <c:pt idx="16">
                  <c:v>17416913315</c:v>
                </c:pt>
                <c:pt idx="17">
                  <c:v>17996221698</c:v>
                </c:pt>
                <c:pt idx="18">
                  <c:v>17663553685</c:v>
                </c:pt>
                <c:pt idx="19">
                  <c:v>17800300610</c:v>
                </c:pt>
                <c:pt idx="20">
                  <c:v>17555391261</c:v>
                </c:pt>
                <c:pt idx="21">
                  <c:v>17691982135</c:v>
                </c:pt>
                <c:pt idx="22">
                  <c:v>17318254460</c:v>
                </c:pt>
                <c:pt idx="23">
                  <c:v>17816875088</c:v>
                </c:pt>
              </c:numCache>
            </c:numRef>
          </c:val>
          <c:smooth val="0"/>
          <c:extLst>
            <c:ext xmlns:c16="http://schemas.microsoft.com/office/drawing/2014/chart" uri="{C3380CC4-5D6E-409C-BE32-E72D297353CC}">
              <c16:uniqueId val="{00000001-38E2-F441-A0B0-30CC7A7FEED3}"/>
            </c:ext>
          </c:extLst>
        </c:ser>
        <c:ser>
          <c:idx val="2"/>
          <c:order val="2"/>
          <c:tx>
            <c:strRef>
              <c:f>Sheet1!$D$1</c:f>
              <c:strCache>
                <c:ptCount val="1"/>
                <c:pt idx="0">
                  <c:v>Hypertension</c:v>
                </c:pt>
              </c:strCache>
            </c:strRef>
          </c:tx>
          <c:spPr>
            <a:ln w="28575" cap="rnd">
              <a:solidFill>
                <a:schemeClr val="bg2"/>
              </a:solidFill>
              <a:round/>
            </a:ln>
            <a:effectLst/>
          </c:spPr>
          <c:marker>
            <c:symbol val="none"/>
          </c:marker>
          <c:cat>
            <c:strRef>
              <c:f>Sheet1!$A$2:$A$25</c:f>
              <c:strCache>
                <c:ptCount val="24"/>
                <c:pt idx="0">
                  <c:v>Jan 2020</c:v>
                </c:pt>
                <c:pt idx="1">
                  <c:v>Feb 2020</c:v>
                </c:pt>
                <c:pt idx="2">
                  <c:v>Mar 2020</c:v>
                </c:pt>
                <c:pt idx="3">
                  <c:v>Apr 2020</c:v>
                </c:pt>
                <c:pt idx="4">
                  <c:v>May 2020</c:v>
                </c:pt>
                <c:pt idx="5">
                  <c:v>Jun 2020</c:v>
                </c:pt>
                <c:pt idx="6">
                  <c:v>Jul 2020</c:v>
                </c:pt>
                <c:pt idx="7">
                  <c:v>Aug 2020</c:v>
                </c:pt>
                <c:pt idx="8">
                  <c:v>Sep 2020</c:v>
                </c:pt>
                <c:pt idx="9">
                  <c:v>Oct 2020</c:v>
                </c:pt>
                <c:pt idx="10">
                  <c:v>Nov 2020</c:v>
                </c:pt>
                <c:pt idx="11">
                  <c:v>Dec 2020</c:v>
                </c:pt>
                <c:pt idx="12">
                  <c:v>Jan 2021</c:v>
                </c:pt>
                <c:pt idx="13">
                  <c:v>Feb 2021</c:v>
                </c:pt>
                <c:pt idx="14">
                  <c:v>Mar 2021</c:v>
                </c:pt>
                <c:pt idx="15">
                  <c:v>Apr 2021</c:v>
                </c:pt>
                <c:pt idx="16">
                  <c:v>May 2021</c:v>
                </c:pt>
                <c:pt idx="17">
                  <c:v>Jun 2021</c:v>
                </c:pt>
                <c:pt idx="18">
                  <c:v>Jul 2021</c:v>
                </c:pt>
                <c:pt idx="19">
                  <c:v>Aug 2021</c:v>
                </c:pt>
                <c:pt idx="20">
                  <c:v>Sep 2021</c:v>
                </c:pt>
                <c:pt idx="21">
                  <c:v>Oct 2021</c:v>
                </c:pt>
                <c:pt idx="22">
                  <c:v>Nov 2021</c:v>
                </c:pt>
                <c:pt idx="23">
                  <c:v>Dec 2021</c:v>
                </c:pt>
              </c:strCache>
            </c:strRef>
          </c:cat>
          <c:val>
            <c:numRef>
              <c:f>Sheet1!$D$2:$D$25</c:f>
              <c:numCache>
                <c:formatCode>General</c:formatCode>
                <c:ptCount val="24"/>
                <c:pt idx="0">
                  <c:v>31528541418</c:v>
                </c:pt>
                <c:pt idx="1">
                  <c:v>30843693848</c:v>
                </c:pt>
                <c:pt idx="2">
                  <c:v>30149142891</c:v>
                </c:pt>
                <c:pt idx="3">
                  <c:v>24310389086</c:v>
                </c:pt>
                <c:pt idx="4">
                  <c:v>27771735795</c:v>
                </c:pt>
                <c:pt idx="5">
                  <c:v>31140625865</c:v>
                </c:pt>
                <c:pt idx="6">
                  <c:v>32128181326</c:v>
                </c:pt>
                <c:pt idx="7">
                  <c:v>31328571241</c:v>
                </c:pt>
                <c:pt idx="8">
                  <c:v>31925142132</c:v>
                </c:pt>
                <c:pt idx="9">
                  <c:v>33344099358</c:v>
                </c:pt>
                <c:pt idx="10">
                  <c:v>31024753690</c:v>
                </c:pt>
                <c:pt idx="11">
                  <c:v>33084274126</c:v>
                </c:pt>
                <c:pt idx="12">
                  <c:v>30268945299</c:v>
                </c:pt>
                <c:pt idx="13">
                  <c:v>28807843889</c:v>
                </c:pt>
                <c:pt idx="14">
                  <c:v>33753156578</c:v>
                </c:pt>
                <c:pt idx="15">
                  <c:v>32653183347</c:v>
                </c:pt>
                <c:pt idx="16">
                  <c:v>31706967259</c:v>
                </c:pt>
                <c:pt idx="17">
                  <c:v>32962107663</c:v>
                </c:pt>
                <c:pt idx="18">
                  <c:v>32370269749</c:v>
                </c:pt>
                <c:pt idx="19">
                  <c:v>32629421175</c:v>
                </c:pt>
                <c:pt idx="20">
                  <c:v>32282030372</c:v>
                </c:pt>
                <c:pt idx="21">
                  <c:v>32756030718</c:v>
                </c:pt>
                <c:pt idx="22">
                  <c:v>32120398466</c:v>
                </c:pt>
                <c:pt idx="23">
                  <c:v>32900340545</c:v>
                </c:pt>
              </c:numCache>
            </c:numRef>
          </c:val>
          <c:smooth val="0"/>
          <c:extLst>
            <c:ext xmlns:c16="http://schemas.microsoft.com/office/drawing/2014/chart" uri="{C3380CC4-5D6E-409C-BE32-E72D297353CC}">
              <c16:uniqueId val="{00000002-38E2-F441-A0B0-30CC7A7FEED3}"/>
            </c:ext>
          </c:extLst>
        </c:ser>
        <c:ser>
          <c:idx val="3"/>
          <c:order val="3"/>
          <c:tx>
            <c:strRef>
              <c:f>Sheet1!$E$1</c:f>
              <c:strCache>
                <c:ptCount val="1"/>
                <c:pt idx="0">
                  <c:v>Mental health/Substance use</c:v>
                </c:pt>
              </c:strCache>
            </c:strRef>
          </c:tx>
          <c:spPr>
            <a:ln w="28575" cap="rnd">
              <a:solidFill>
                <a:schemeClr val="accent4"/>
              </a:solidFill>
              <a:round/>
            </a:ln>
            <a:effectLst/>
          </c:spPr>
          <c:marker>
            <c:symbol val="none"/>
          </c:marker>
          <c:cat>
            <c:strRef>
              <c:f>Sheet1!$A$2:$A$25</c:f>
              <c:strCache>
                <c:ptCount val="24"/>
                <c:pt idx="0">
                  <c:v>Jan 2020</c:v>
                </c:pt>
                <c:pt idx="1">
                  <c:v>Feb 2020</c:v>
                </c:pt>
                <c:pt idx="2">
                  <c:v>Mar 2020</c:v>
                </c:pt>
                <c:pt idx="3">
                  <c:v>Apr 2020</c:v>
                </c:pt>
                <c:pt idx="4">
                  <c:v>May 2020</c:v>
                </c:pt>
                <c:pt idx="5">
                  <c:v>Jun 2020</c:v>
                </c:pt>
                <c:pt idx="6">
                  <c:v>Jul 2020</c:v>
                </c:pt>
                <c:pt idx="7">
                  <c:v>Aug 2020</c:v>
                </c:pt>
                <c:pt idx="8">
                  <c:v>Sep 2020</c:v>
                </c:pt>
                <c:pt idx="9">
                  <c:v>Oct 2020</c:v>
                </c:pt>
                <c:pt idx="10">
                  <c:v>Nov 2020</c:v>
                </c:pt>
                <c:pt idx="11">
                  <c:v>Dec 2020</c:v>
                </c:pt>
                <c:pt idx="12">
                  <c:v>Jan 2021</c:v>
                </c:pt>
                <c:pt idx="13">
                  <c:v>Feb 2021</c:v>
                </c:pt>
                <c:pt idx="14">
                  <c:v>Mar 2021</c:v>
                </c:pt>
                <c:pt idx="15">
                  <c:v>Apr 2021</c:v>
                </c:pt>
                <c:pt idx="16">
                  <c:v>May 2021</c:v>
                </c:pt>
                <c:pt idx="17">
                  <c:v>Jun 2021</c:v>
                </c:pt>
                <c:pt idx="18">
                  <c:v>Jul 2021</c:v>
                </c:pt>
                <c:pt idx="19">
                  <c:v>Aug 2021</c:v>
                </c:pt>
                <c:pt idx="20">
                  <c:v>Sep 2021</c:v>
                </c:pt>
                <c:pt idx="21">
                  <c:v>Oct 2021</c:v>
                </c:pt>
                <c:pt idx="22">
                  <c:v>Nov 2021</c:v>
                </c:pt>
                <c:pt idx="23">
                  <c:v>Dec 2021</c:v>
                </c:pt>
              </c:strCache>
            </c:strRef>
          </c:cat>
          <c:val>
            <c:numRef>
              <c:f>Sheet1!$E$2:$E$25</c:f>
              <c:numCache>
                <c:formatCode>General</c:formatCode>
                <c:ptCount val="24"/>
                <c:pt idx="0">
                  <c:v>24027040934</c:v>
                </c:pt>
                <c:pt idx="1">
                  <c:v>23141377196</c:v>
                </c:pt>
                <c:pt idx="2">
                  <c:v>22624056246</c:v>
                </c:pt>
                <c:pt idx="3">
                  <c:v>18726717033</c:v>
                </c:pt>
                <c:pt idx="4">
                  <c:v>20901540299</c:v>
                </c:pt>
                <c:pt idx="5">
                  <c:v>22744500540</c:v>
                </c:pt>
                <c:pt idx="6">
                  <c:v>23318708337</c:v>
                </c:pt>
                <c:pt idx="7">
                  <c:v>22648098753</c:v>
                </c:pt>
                <c:pt idx="8">
                  <c:v>22781443429</c:v>
                </c:pt>
                <c:pt idx="9">
                  <c:v>23614302845</c:v>
                </c:pt>
                <c:pt idx="10">
                  <c:v>21916613390</c:v>
                </c:pt>
                <c:pt idx="11">
                  <c:v>23155489222</c:v>
                </c:pt>
                <c:pt idx="12">
                  <c:v>22211423522</c:v>
                </c:pt>
                <c:pt idx="13">
                  <c:v>20858903288</c:v>
                </c:pt>
                <c:pt idx="14">
                  <c:v>24057473545</c:v>
                </c:pt>
                <c:pt idx="15">
                  <c:v>23043424631</c:v>
                </c:pt>
                <c:pt idx="16">
                  <c:v>22306585302</c:v>
                </c:pt>
                <c:pt idx="17">
                  <c:v>22991998778</c:v>
                </c:pt>
                <c:pt idx="18">
                  <c:v>22557792379</c:v>
                </c:pt>
                <c:pt idx="19">
                  <c:v>22501176132</c:v>
                </c:pt>
                <c:pt idx="20">
                  <c:v>22008958256</c:v>
                </c:pt>
                <c:pt idx="21">
                  <c:v>21983042593</c:v>
                </c:pt>
                <c:pt idx="22">
                  <c:v>21379478454</c:v>
                </c:pt>
                <c:pt idx="23">
                  <c:v>21662726638</c:v>
                </c:pt>
              </c:numCache>
            </c:numRef>
          </c:val>
          <c:smooth val="0"/>
          <c:extLst>
            <c:ext xmlns:c16="http://schemas.microsoft.com/office/drawing/2014/chart" uri="{C3380CC4-5D6E-409C-BE32-E72D297353CC}">
              <c16:uniqueId val="{00000003-38E2-F441-A0B0-30CC7A7FEED3}"/>
            </c:ext>
          </c:extLst>
        </c:ser>
        <c:ser>
          <c:idx val="4"/>
          <c:order val="4"/>
          <c:tx>
            <c:strRef>
              <c:f>Sheet1!$F$1</c:f>
              <c:strCache>
                <c:ptCount val="1"/>
                <c:pt idx="0">
                  <c:v>Cancer</c:v>
                </c:pt>
              </c:strCache>
            </c:strRef>
          </c:tx>
          <c:spPr>
            <a:ln w="28575" cap="rnd">
              <a:solidFill>
                <a:schemeClr val="tx1">
                  <a:lumMod val="50000"/>
                  <a:lumOff val="50000"/>
                </a:schemeClr>
              </a:solidFill>
              <a:round/>
            </a:ln>
            <a:effectLst/>
          </c:spPr>
          <c:marker>
            <c:symbol val="none"/>
          </c:marker>
          <c:cat>
            <c:strRef>
              <c:f>Sheet1!$A$2:$A$25</c:f>
              <c:strCache>
                <c:ptCount val="24"/>
                <c:pt idx="0">
                  <c:v>Jan 2020</c:v>
                </c:pt>
                <c:pt idx="1">
                  <c:v>Feb 2020</c:v>
                </c:pt>
                <c:pt idx="2">
                  <c:v>Mar 2020</c:v>
                </c:pt>
                <c:pt idx="3">
                  <c:v>Apr 2020</c:v>
                </c:pt>
                <c:pt idx="4">
                  <c:v>May 2020</c:v>
                </c:pt>
                <c:pt idx="5">
                  <c:v>Jun 2020</c:v>
                </c:pt>
                <c:pt idx="6">
                  <c:v>Jul 2020</c:v>
                </c:pt>
                <c:pt idx="7">
                  <c:v>Aug 2020</c:v>
                </c:pt>
                <c:pt idx="8">
                  <c:v>Sep 2020</c:v>
                </c:pt>
                <c:pt idx="9">
                  <c:v>Oct 2020</c:v>
                </c:pt>
                <c:pt idx="10">
                  <c:v>Nov 2020</c:v>
                </c:pt>
                <c:pt idx="11">
                  <c:v>Dec 2020</c:v>
                </c:pt>
                <c:pt idx="12">
                  <c:v>Jan 2021</c:v>
                </c:pt>
                <c:pt idx="13">
                  <c:v>Feb 2021</c:v>
                </c:pt>
                <c:pt idx="14">
                  <c:v>Mar 2021</c:v>
                </c:pt>
                <c:pt idx="15">
                  <c:v>Apr 2021</c:v>
                </c:pt>
                <c:pt idx="16">
                  <c:v>May 2021</c:v>
                </c:pt>
                <c:pt idx="17">
                  <c:v>Jun 2021</c:v>
                </c:pt>
                <c:pt idx="18">
                  <c:v>Jul 2021</c:v>
                </c:pt>
                <c:pt idx="19">
                  <c:v>Aug 2021</c:v>
                </c:pt>
                <c:pt idx="20">
                  <c:v>Sep 2021</c:v>
                </c:pt>
                <c:pt idx="21">
                  <c:v>Oct 2021</c:v>
                </c:pt>
                <c:pt idx="22">
                  <c:v>Nov 2021</c:v>
                </c:pt>
                <c:pt idx="23">
                  <c:v>Dec 2021</c:v>
                </c:pt>
              </c:strCache>
            </c:strRef>
          </c:cat>
          <c:val>
            <c:numRef>
              <c:f>Sheet1!$F$2:$F$25</c:f>
              <c:numCache>
                <c:formatCode>General</c:formatCode>
                <c:ptCount val="24"/>
                <c:pt idx="0">
                  <c:v>8105842802</c:v>
                </c:pt>
                <c:pt idx="1">
                  <c:v>7788632976</c:v>
                </c:pt>
                <c:pt idx="2">
                  <c:v>7730644154</c:v>
                </c:pt>
                <c:pt idx="3">
                  <c:v>6236955806</c:v>
                </c:pt>
                <c:pt idx="4">
                  <c:v>6885726918</c:v>
                </c:pt>
                <c:pt idx="5">
                  <c:v>7747059244</c:v>
                </c:pt>
                <c:pt idx="6">
                  <c:v>7948901539</c:v>
                </c:pt>
                <c:pt idx="7">
                  <c:v>7711470540</c:v>
                </c:pt>
                <c:pt idx="8">
                  <c:v>7866096272</c:v>
                </c:pt>
                <c:pt idx="9">
                  <c:v>8154082340</c:v>
                </c:pt>
                <c:pt idx="10">
                  <c:v>7484882990</c:v>
                </c:pt>
                <c:pt idx="11">
                  <c:v>7947142474</c:v>
                </c:pt>
                <c:pt idx="12">
                  <c:v>7179452954</c:v>
                </c:pt>
                <c:pt idx="13">
                  <c:v>7031704593</c:v>
                </c:pt>
                <c:pt idx="14">
                  <c:v>8363231943</c:v>
                </c:pt>
                <c:pt idx="15">
                  <c:v>8065979588</c:v>
                </c:pt>
                <c:pt idx="16">
                  <c:v>7818655629</c:v>
                </c:pt>
                <c:pt idx="17">
                  <c:v>8200577271</c:v>
                </c:pt>
                <c:pt idx="18">
                  <c:v>7993799928</c:v>
                </c:pt>
                <c:pt idx="19">
                  <c:v>8027355493</c:v>
                </c:pt>
                <c:pt idx="20">
                  <c:v>7886914903</c:v>
                </c:pt>
                <c:pt idx="21">
                  <c:v>7922515062</c:v>
                </c:pt>
                <c:pt idx="22">
                  <c:v>7810107360</c:v>
                </c:pt>
                <c:pt idx="23">
                  <c:v>7957159786</c:v>
                </c:pt>
              </c:numCache>
            </c:numRef>
          </c:val>
          <c:smooth val="0"/>
          <c:extLst>
            <c:ext xmlns:c16="http://schemas.microsoft.com/office/drawing/2014/chart" uri="{C3380CC4-5D6E-409C-BE32-E72D297353CC}">
              <c16:uniqueId val="{00000004-38E2-F441-A0B0-30CC7A7FEED3}"/>
            </c:ext>
          </c:extLst>
        </c:ser>
        <c:dLbls>
          <c:showLegendKey val="0"/>
          <c:showVal val="0"/>
          <c:showCatName val="0"/>
          <c:showSerName val="0"/>
          <c:showPercent val="0"/>
          <c:showBubbleSize val="0"/>
        </c:dLbls>
        <c:smooth val="0"/>
        <c:axId val="710301744"/>
        <c:axId val="710294528"/>
      </c:lineChart>
      <c:catAx>
        <c:axId val="71030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Suisse Int'l" panose="020B0504000000000000" pitchFamily="34" charset="-78"/>
              </a:defRPr>
            </a:pPr>
            <a:endParaRPr lang="en-US"/>
          </a:p>
        </c:txPr>
        <c:crossAx val="710294528"/>
        <c:crosses val="autoZero"/>
        <c:auto val="1"/>
        <c:lblAlgn val="ctr"/>
        <c:lblOffset val="100"/>
        <c:noMultiLvlLbl val="0"/>
      </c:catAx>
      <c:valAx>
        <c:axId val="71029452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Suisse Int'l" panose="020B0504000000000000" pitchFamily="34" charset="-78"/>
              </a:defRPr>
            </a:pPr>
            <a:endParaRPr lang="en-US"/>
          </a:p>
        </c:txPr>
        <c:crossAx val="710301744"/>
        <c:crosses val="autoZero"/>
        <c:crossBetween val="between"/>
        <c:dispUnits>
          <c:builtInUnit val="billions"/>
        </c:dispUnits>
      </c:valAx>
      <c:spPr>
        <a:noFill/>
        <a:ln>
          <a:noFill/>
        </a:ln>
        <a:effectLst/>
      </c:spPr>
    </c:plotArea>
    <c:legend>
      <c:legendPos val="t"/>
      <c:layout>
        <c:manualLayout>
          <c:xMode val="edge"/>
          <c:yMode val="edge"/>
          <c:x val="8.7967699823142204E-2"/>
          <c:y val="4.7636775215373552E-2"/>
          <c:w val="0.82406460035371554"/>
          <c:h val="6.322703518275923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Suisse Int'l" panose="020B0504000000000000" pitchFamily="34" charset="-78"/>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Suisse Int'l" panose="020B0504000000000000" pitchFamily="34" charset="-78"/>
          <a:cs typeface="Suisse Int'l" panose="020B0504000000000000" pitchFamily="34" charset="-78"/>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Sheet1!$A$2:$A$52</cx:f>
        <cx:lvl ptCount="51">
          <cx:pt idx="0">alabama</cx:pt>
          <cx:pt idx="1">alaska</cx:pt>
          <cx:pt idx="2">arizona</cx:pt>
          <cx:pt idx="3">arkansas</cx:pt>
          <cx:pt idx="4">california</cx:pt>
          <cx:pt idx="5">colorado</cx:pt>
          <cx:pt idx="6">connecticut</cx:pt>
          <cx:pt idx="7">dc</cx:pt>
          <cx:pt idx="8">delaware</cx:pt>
          <cx:pt idx="9">florida</cx:pt>
          <cx:pt idx="10">georgia</cx:pt>
          <cx:pt idx="11">hawaii</cx:pt>
          <cx:pt idx="12">idaho</cx:pt>
          <cx:pt idx="13">illinois</cx:pt>
          <cx:pt idx="14">indiana</cx:pt>
          <cx:pt idx="15">iowa</cx:pt>
          <cx:pt idx="16">kansas</cx:pt>
          <cx:pt idx="17">kentucky</cx:pt>
          <cx:pt idx="18">louisiana</cx:pt>
          <cx:pt idx="19">maine</cx:pt>
          <cx:pt idx="20">maryland</cx:pt>
          <cx:pt idx="21">massachusetts</cx:pt>
          <cx:pt idx="22">michigan</cx:pt>
          <cx:pt idx="23">minnesota</cx:pt>
          <cx:pt idx="24">mississippi</cx:pt>
          <cx:pt idx="25">missouri</cx:pt>
          <cx:pt idx="26">montana</cx:pt>
          <cx:pt idx="27">nebraska</cx:pt>
          <cx:pt idx="28">nevada</cx:pt>
          <cx:pt idx="29">new_hampshire</cx:pt>
          <cx:pt idx="30">new_jersey</cx:pt>
          <cx:pt idx="31">new_mexico</cx:pt>
          <cx:pt idx="32">new_york</cx:pt>
          <cx:pt idx="33">north_carolina</cx:pt>
          <cx:pt idx="34">north_dakota</cx:pt>
          <cx:pt idx="35">ohio</cx:pt>
          <cx:pt idx="36">oklahoma</cx:pt>
          <cx:pt idx="37">oregon</cx:pt>
          <cx:pt idx="38">pennsylvania</cx:pt>
          <cx:pt idx="39">rhode_island</cx:pt>
          <cx:pt idx="40">south_carolina</cx:pt>
          <cx:pt idx="41">south_dakota</cx:pt>
          <cx:pt idx="42">tennessee</cx:pt>
          <cx:pt idx="43">texas</cx:pt>
          <cx:pt idx="44">utah</cx:pt>
          <cx:pt idx="45">vermont</cx:pt>
          <cx:pt idx="46">virginia</cx:pt>
          <cx:pt idx="47">washington</cx:pt>
          <cx:pt idx="48">west_virginia</cx:pt>
          <cx:pt idx="49">wisconsin</cx:pt>
          <cx:pt idx="50">wyoming</cx:pt>
        </cx:lvl>
      </cx:strDim>
      <cx:numDim type="colorVal">
        <cx:f>Sheet1!$B$2:$B$52</cx:f>
        <cx:nf>Sheet1!$B$1</cx:nf>
        <cx:lvl ptCount="51" formatCode="0.0%" name="Percent change">
          <cx:pt idx="0">-0.0089999999999999993</cx:pt>
          <cx:pt idx="1">0.17699999999999999</cx:pt>
          <cx:pt idx="2">0.078</cx:pt>
          <cx:pt idx="3">0.014</cx:pt>
          <cx:pt idx="4">0.089999999999999997</cx:pt>
          <cx:pt idx="5">0.083000000000000004</cx:pt>
          <cx:pt idx="6">0.035999999999999997</cx:pt>
          <cx:pt idx="7">0.050999999999999997</cx:pt>
          <cx:pt idx="8">0.10199999999999999</cx:pt>
          <cx:pt idx="9">0.060999999999999999</cx:pt>
          <cx:pt idx="10">0.01</cx:pt>
          <cx:pt idx="11">0.086999999999999994</cx:pt>
          <cx:pt idx="12">0.082000000000000003</cx:pt>
          <cx:pt idx="13">0.048000000000000001</cx:pt>
          <cx:pt idx="14">0.023</cx:pt>
          <cx:pt idx="15">0.086999999999999994</cx:pt>
          <cx:pt idx="16">0.059999999999999998</cx:pt>
          <cx:pt idx="17">0.0070000000000000001</cx:pt>
          <cx:pt idx="18">-0.035000000000000003</cx:pt>
          <cx:pt idx="19">0.025999999999999999</cx:pt>
          <cx:pt idx="20">0.070999999999999994</cx:pt>
          <cx:pt idx="21">0.096000000000000002</cx:pt>
          <cx:pt idx="22">0.027</cx:pt>
          <cx:pt idx="23">0.070000000000000007</cx:pt>
          <cx:pt idx="24">-0.01</cx:pt>
          <cx:pt idx="25">0.0070000000000000001</cx:pt>
          <cx:pt idx="26">0.10199999999999999</cx:pt>
          <cx:pt idx="27">0.063</cx:pt>
          <cx:pt idx="28">0.052999999999999999</cx:pt>
          <cx:pt idx="29">0.090999999999999998</cx:pt>
          <cx:pt idx="30">0.094</cx:pt>
          <cx:pt idx="31">0.064000000000000001</cx:pt>
          <cx:pt idx="32">0.105</cx:pt>
          <cx:pt idx="33">0.02</cx:pt>
          <cx:pt idx="34">0.097000000000000003</cx:pt>
          <cx:pt idx="35">0.045999999999999999</cx:pt>
          <cx:pt idx="36">0.0040000000000000001</cx:pt>
          <cx:pt idx="37">0.069000000000000006</cx:pt>
          <cx:pt idx="38">0.070000000000000007</cx:pt>
          <cx:pt idx="39">0.062</cx:pt>
          <cx:pt idx="40">0.045999999999999999</cx:pt>
          <cx:pt idx="41">0.124</cx:pt>
          <cx:pt idx="42">0.014999999999999999</cx:pt>
          <cx:pt idx="43">0.025000000000000001</cx:pt>
          <cx:pt idx="44">0.089999999999999997</cx:pt>
          <cx:pt idx="45">0.052999999999999999</cx:pt>
          <cx:pt idx="46">0.052999999999999999</cx:pt>
          <cx:pt idx="47">0.075999999999999998</cx:pt>
          <cx:pt idx="48">0.023</cx:pt>
          <cx:pt idx="49">0.072999999999999995</cx:pt>
          <cx:pt idx="50">0.155</cx:pt>
        </cx:lvl>
      </cx:numDim>
    </cx:data>
  </cx:chartData>
  <cx:chart>
    <cx:plotArea>
      <cx:plotAreaRegion>
        <cx:series layoutId="regionMap" uniqueId="{D8696755-DB63-4B4E-9FCF-1925049D4647}">
          <cx:tx>
            <cx:txData>
              <cx:f>Sheet1!$B$1</cx:f>
              <cx:v>Percent change</cx:v>
            </cx:txData>
          </cx:tx>
          <cx:dataPt idx="1"/>
          <cx:dataPt idx="4"/>
          <cx:dataPt idx="9"/>
          <cx:dataPt idx="10"/>
          <cx:dataPt idx="19"/>
          <cx:dataPt idx="21"/>
          <cx:dataPt idx="38"/>
          <cx:dataPt idx="40"/>
          <cx:dataPt idx="46"/>
          <cx:dataLabels>
            <cx:txPr>
              <a:bodyPr spcFirstLastPara="1" vertOverflow="ellipsis" horzOverflow="overflow" wrap="square" lIns="0" tIns="0" rIns="0" bIns="0" anchor="ctr" anchorCtr="1"/>
              <a:lstStyle/>
              <a:p>
                <a:pPr algn="ctr" rtl="0">
                  <a:defRPr sz="800">
                    <a:solidFill>
                      <a:schemeClr val="bg1"/>
                    </a:solidFill>
                  </a:defRPr>
                </a:pPr>
                <a:endParaRPr lang="en-US" sz="800" b="0" i="0" u="none" strike="noStrike" baseline="0">
                  <a:solidFill>
                    <a:schemeClr val="bg1"/>
                  </a:solidFill>
                  <a:latin typeface="Arial" panose="020B0604020202020204"/>
                </a:endParaRPr>
              </a:p>
            </cx:txPr>
            <cx:visibility seriesName="0" categoryName="0" value="1"/>
            <cx:separator>, </cx:separator>
          </cx:dataLabels>
          <cx:dataId val="0"/>
          <cx:layoutPr>
            <cx:geography cultureLanguage="en-US" cultureRegion="US" attribution="Powered by Bing">
              <cx:geoCache provider="{E9337A44-BEBE-4D9F-B70C-5C5E7DAFC167}">
                <cx:binary>1H1pk5u6tvZfSeXzS29JCJBOnX2qtgAPtHvMnC+U091hRszTr78L3B27ibM79+y+9ZYrCQGB7IUe
rXlJ/vdd96+7+GFbvOmSOC3/ddf9+davquxff/xR3vkPybY8S4K7Qpbye3V2J5M/5Pfvwd3DH/fF
tg1S7w+CMP3jzt8W1UP39j//hk/zHuRG3m2rQKY39UPR3z6UdVyVf3Pv6K032/skSK2grIrgrsJ/
vm17CQ3e2zcPaRVU/fs+e/jz7bOH3r75Y/5RP33tmxgoq+p76EvJGedcJzrWuK4bXOdv38Qy9R5v
KxgZZ5qGqUZ0VTcwM7Sn777cJtD/08sETeRs7++Lh7KEF5r+P+j4jHpo//L2zZ2s02ocNA/G78+3
H9Kgerh/867aVg/l2zdBKc3dA6YcX+HDu+md/3g+7P/596wBRmHWcoDMfMheuvUzMEF5J9MySJ+G
5xWgoWe6yrlmUGJwg2lYfw4N42eGSuAOI4ghZDD89N2P0PwOSb8AZ991Ds/6NOF5KCu3CQovSIPt
0zD9c4hUdqZTAgipGKmIGCqdQYTOdKwaKkf4OPcAWW8+/gZZv4Dpefc5VB9PE6pt6YOIq+RrspJx
RvEIBFYZcNNPOGGCQMqBhHsUgow9zZFHVvotmn4B0kHfOUJ/nSRC/wd8BEoGE47ggBjlOpppIQP4
jBs6oQTpGiWTltppwB0+/z0L7XvOsPl4mtjcP8Tbdls8PM3fV5Bx/Awh0PtMo5STnQVwaCEY2hnV
mQ4ikDFq6JpOnr57h431GxQd55x9zxk2ln2afPNQJDKtnobnn0ND6RkyNAJ/wA7QGGcz9WOQMx1M
O64zlakG4wgsiGds8zJBx5H5+NRxBszH9ycJDFjrYBm8pl0AA08ZYcwgOkO6TvHMLlDPKKWqQUHa
UXhGmwGzfJmg48D86DgDZnma0mxkl236isBQ4wypqoa5QSkzVESN58BgxAE5UEO6urMTgKMOOebi
ZYKOA/Oj4wyYi9PkmLra+k8j88/lmMrPVKIao4LXMAYvE8yvQxWDMT7TDUbIyClk5oF+eIGU43js
es3A+HCaYJSyrnz3blvIOHhNZlHVM45UroKIAv0P9tfcAUVnjIMIA3g0Y8LmaUrsNP+7ka435m/Q
dRyjef8ZWu/Mk1Q22UOaln3cbF/VE6UjFjoYyZwzBPbYGKc5ZCHDOAMjgHHDQNoYKphz0fVvUnUc
qee9Zzhdn6bugVjeFqJNO+n/CjIOg5msGpxAqAa4SgUr+RAfDiIQGg3KKFYR0/hM8bx/iZrjwDx2
myHy/vNJck4FcxRiiA+v6dxoZxAQ4Hx0cAil+CdDTT9TqUo0kHJc1TQ6hkcP7YH3v0PSr6D58TZz
eC5PEp6dGrrfRrJ6TYuNnlFVhwA06H9qIAOpzxkHI3RGwJDjnOgGPIRn7udOiVgvUnUcpOe9Zzi9
s04SJ0hnlNs7vy4fquoVBRxkErBBgEl0DbNHVjmUcAbYcKB7RvNb53CYS7iL3yXrOFKz7jOoLk5T
B8ko3voyeUV2UrUzjYFFp2sIXFOAaeYAcYjEIaZO6YS5jXD1G9QcB2ffc4bL1flJspAsHrxXjU+D
pa0ynRHgHqwRwGcm5Kb4NMMINNBk2h3qoKsXifkFKI/95pDcniQkqSzACXp17QOJAzDbwMcBgcV0
lcw9U9A+YBSo4Joi+hiBO8TmcqTqzX+rfZ73nuF0eaLaJyjL8W+WBU+m1CsY1+TMgMyBAY4q2Ng6
12ZGAqRKIXKAfxmjvvg9oo7z0bPOM5Au3p0mMz20bi+L6PUQGusMVE4gSWCAkNv5N8+sA+1MJwhR
phHCxzzDzNC+fGjffHmBouPw7HvOsLn8cpLYSD+Qr4gLyC+saSrlkBylVFPxc83DgLMQuD6MYA38
UzTePxRwVy9QcxyTXa8ZHlerk8TjeyyL4P4VTTTCzjQONTfkqWwAWOGQVQCSMXZNyWjHHUkeLF4m
6DgqPzrOgFlsThKYFISYv00yKCd4zXwoVc/AcNYxMAUlFIJtMwsa/BwNQtlH6z1GWbT6HZKOAzTr
PoPp8jT5J334VmzL6BUZiAICxICKHMAHjYHpWdwaYm2jKQ0BA21XlgNG3aFMu/wNin4F0NO7zLE5
zYx1AnaRrIvXtNTYGXDGGAaAYo8pXvNcuHEQboZBQCdhHSp2yLyobTS2XqLoODb7njNsLq5OUrwF
MWR7ZPCaERx0hmHkKQaHBlI64IY+xwasaEyZThjcmXyhmS2w/g2KjmOz7znDZn2iqmdyRv8PMnIQ
vYGEnKH9gnsMQAjqdFRCVYhY/2yt7RzK/z4jN+8/Q+vSPE1Ouocg25MK+OfOKFTlqFBrMwoxsJoJ
48Amh/YbxlDYqwGKiBKi7mIKh+pn/RI5v+ChXbcZJOsTjRJsg/QV0zxUgzTOWIYDiRwwDX6Kr+n8
jIC+AWthl2KYJxEuXiLnOCSP3WaQXJymLXC3jYPvsnjVrLVqnEFuTYdCHATYQK3BT6wCgRvIKhhQ
GjrCps4sNfO3aDoOzmHfGULmXycpx5Jt0cfb9P71RBnUt/Nx4DU+loDuCggPRZmhQ3QACndVPkYO
5vmCi9+g5zg2+54zZC5OU5ylD832NUMEY8GUpkMuAEJmUNw55dIOccFYBxUDwg4K3iEwOiVND1XM
5Yv0HMflqd8MlcuPJ8Evd3+7rGg3Pjv1/+zJ/+WKKsAGJNm4ZoqpoG9ggc5z9Q/eJ8KQYSMcQ7UH
1OrMIp2z1U6/Jus4RLPuz97kNJZSxbIOyuBVyz5VdMbB5cccopyGRhmb5Qc4huopzKCYep9/O+SX
ze+QdByPg64zrtmcppYpfFh15wbl62oaiNmMjiWHLM5YFv2T7zlG1aAuFEFxrgHlu1Oc+hCh25Gq
N+sXqToO0vPeM5xu1ych3Z5RDUtFIxie+i7qX9EagNoAMAYIrNDBBCqlR2vsUOsw7Ywww4Di6mN1
uue/Qc9xdPY9n73jn2/Pv5wkMtsi2qblqxYXUpBfUPipghOjj9DMIjdjVA2Ma02DAilYkPhTVO2v
36DoODb7njNs/jrNMoJAttvX4xjIeoJLqcMCUQo6/0i1jQq2AphwEKvW8M+l7esXiDkOya7XDI71
aSqb+7vXA2N0ZiBbo+sQGZvyM7MSXCiRRsA9sGhHAyFHf0pBPy3DfyO/vzFlXCff/n7J0HF0jn/K
DC3rNANpsEmCH3jb11y4C4INYjKwyB2k2rj+cIYZqBwIHoxV75jTY0WFv0HRcZwufvScYXNxmuZA
kN6/sk3Nz2DQoXQaItLatKZgZg3oYA1gQAaUEkU/LdtZv0zPcWB+dJzhsj7NqukxS508dMHdK0ag
VaiZJmNqE6zlad+OGddgpJ9hMLSh7B0q26CoEFzUQ2N6zDNfvEjTcXgO+84Qurw4SXPNhwXVQfA0
Qv88P4DHmCaE00APqTtf5znjgJk22tmwDB5ujzE3QO8QndWL9BxH5qnfDJXVacqzbfy6RQM6heQm
RDFB/T+GM+eoEJBnVEe74nUIIzxH5a8X6TmOylO/GSp/nWZhNGxOBEt0XncByLgEB3yXp3qAMcp8
6HVyAI5DqA0WTZHd2rbnwFz8DknHsTnoOoPn4jSVzZ2E2rDt/WuqGjCqOXg2j/mbSVgdogPa5Qz0
C6yF18ddcqaV8IfCDAzpFyk6Ds6+5wwb8zTrOUZDIHwoyof+af7+c1UDq0IxaHkIlyHYSgq2JJjF
BQzIRI87S8EWRpPHM9/3ZlTmzos0HcfnsO8MoUvnJA2BV4/aMCjkhArOcWU1g7jmfGkbh1opBnED
CA4wBvwzr4k+fzGKdByZp34zVM7fnSQq2yIY5Ksue6dnkNGE6luo0dDQWKv+XOFMuxFA8g08Tljy
Ma6UemLY3bL3v14m6DguPzrOgPnr60kCA/vhpQ93VXBXV08D9AoSbayuhVgZ+PqPy9SegwNb3hgq
aJufktHm71FzHJlnnWfomO9PEh2wn79tX3VlIYw8lNgQcGumPfHGys1DS4DpsNR6XPgOUep5pQAY
wS8RcxyYHx1noPz1/6lu8Nc7TP7YhNPaVlt72r3zYJPJv787vTtsUjTr+ugVHmWqnY21vv/zrapz
Av79j11Bxw955k/OtvA86POwLas/38IeoLDPFGTcQEch+Kxp97wWth4cb8HOLEgzwP5WYfepySlK
x9pH2FhUg2gqFF3BXm36U+QOKnenW5CNhUwsrNx+Wmj6Y9PUaxn3sLLyx3A8Xr9J6+RaBmlV/vkW
pG22e2qkFKQAGP2wsouDFQN7KoHIhvt321vYQhAexv8PD6SMCp63l2r+2a9MQ6tFrizSTmj0GiXi
YGSOfJkKpeN/+23j/YNvyz0VZV0L3+Ze9N+7RugfZWfJWLg3WiqKVGifZHTuXahL+T7IBP2c2cGD
twzWdJHUopAmM/1N+xFvOstYI9FJs/XFoNiVtCV4hD9APEIqnnbNe04sZEzHuhwVHCgNwEPPie1x
iWMtpvjCKJEnsnwonXQ88FbtYkEVo3QazzfMrCJMqOl7oxy6tZL0TSzqXCucCreFM52FHq+E1xXU
8omGrZymgyB1EJ1PhwYP4cKl6GuepZ2jeG3nqHhozSTMpDm1pW6rC6z3mZWHnFsRFACYbp43i4El
maiUPHWmAyt9NxLp0IQ2FCp7Qo1Z6gRI+rEItEg603VTVtKZLjPUXKcsbxeRR6Sja8FgSpwFploo
ubM/1J4snN4I9YU3yMuojnNnOiSFi5eZ5q32TQUOslgMBo4EDBK3cFdkDopR5tRGFsO41FlkV53h
iWD8Ss1oySrNM9MYXOlQpYlioU/HqQGlaeYMtAlMP8a92bLCXapNs5A0yx3a0MxRQv/xjI9n02VZ
bGSFyVor+9xJVL+MRekbuTMd8vEMd0pmtSjoBFdQ4biIF46R0jo+uJY05nbcuZ/yOF9VOSLLBkeV
kxRV5QwaukBB5S6mpmpQUCyg6lu3XRZ8YSgvHa+KvrMmzG19vJqapsP+EufhZ60NY6HklRTT62rj
IISV1w3m9OYTKqzwNkaZBMvpfae3nM7cRk1hEo6DgFiULZIhfLd/QxIp+eNrG1VbxAKp9X3mK6Xt
5mXhsC6DSbp/+ekM0zheATvYvVKXjoLU0pnOglw2y4YOa9bl3oIb2sfpXhy43rrMVNGQkgJqpWJ2
QZ07fhrDV3NSeQtWy4+7S9hgL3X6JRlnAqxvzJzpbJodBJbar1pamlP71ASIM7PiMOc9HsEQ5aST
Tu7G9WBiv1IEKxvD7DzFcCqea4JqVWQpfh4kQq271mlbA069tM/tYEg90fGgcwJcdE5LDTOS6bCC
/Rqz3SRuRpqnCdwM9U2iudXiYL5moQGzdiKqlJItSre4mKiRE0k/DlqQSYdnOpA5trmlChwnB23V
9DBpXAaiIpEwc6bL6dCNN/aXs0dimkWiKHvFohLwQj3MUC+JqlhoaWEsdS6XmMPUne4O49nsMnV7
IjgvA4uGjWaVsZoKVXUJtqcuOh4MO4vrz/uPn84q2KJ5VcfN7qnCL4Hruj40Cwrj1ZbA+f14mM6m
tj7rQHynRUDNqPFdMTUOuPaElvPY3t0+eLJCD0qjJOtwlFlRP6TOdNbRMCs+T6e9l+LBnk6nQ860
rQ8qwy49hUVif2Pqne8b9582PaOwBIs4ZaE1jTxsu/I43jptMbAdua39vF3noGcHE3gkczxtFFE4
yfmqHahop1czPJgf0/tOB6I20ZJ76Hx3l+oDyDu/H6Xe7r5PmB0U6ifZd6mth+rG7Q1bGz9k9+z0
1HQtMXn85OlyujG17T7uoE+q1Mmyb+NzXBBjqSJl0YUjkx37mH0baVU2mKSo7o1SZpbKK9Mfpylr
tdbGsbGdrsKxCY3zNfYH3ZraWgxzeDrbH+ZtSQdKRdfUYKnAaCSK4sEIjP3Swf/ejy9/tO/UbX9H
Tv3219PZ/KtGCvdtXk19SGku1Z40ZoHIdwnSzG5Ghav62Da6LF4pKfpM3UCzw1HrTYd21Hr50Aoj
VkiXLRuCYIp6lYgGqfTmEBSNQFVfWi0tahAUcGAaulXDpFioox7aH5DRHF5ON9IgfxhX7dv9+D0o
k6GZlmFnhqOaS9sqQXbVklqoXl1Y9Tj5pwMZFfT+8qBt1HpFlHcgr+Jx2hsuslMKg5y2JbbqPidm
qQ2rsM2TBSwJX7O4louoqL7CcDRrMEo3oe7Hy0A3OpGCpkVJAzK9eUevaBRFu+9sgNsdY+KgnMrI
6qLEEKzj0g4gWCyKIrJ7LTdWaRBUNqlyT7ijvmySsgWTbTz1MQim6QBWrSZ83Rss1stF1/buKmvu
prHRVCWVK5lmw7okl/E4ItMo6aO+i4zyKuRDuPTKUrOTVvteh2p+Xgex6Du2zUvfW7SGt+JR2a94
atVYeg71PvghMG85WljdaJ5wo06Q2WTubSCbfDG1jdMB4nbxquhCILhUBr5uyabFoELK3CgtMJZu
IE7xsQJbt++9yAnac1ngyGnKRF9qnr/ONY84WFHx7jDQ+oprerRqqn5FI8kuM5YKnwzv88RtFmGf
OE2b3QYYDByJjcLSlFYUbmrchLTITFJ12EKaljjTYRS2Dk+6x8vdjaBvzChOI9MP3cSZDrsZMJ0G
egRGcNQ2ZuBXoGQN5dLwDWKiciiswqeb1m25aZCoEdVQrhvWeldVp2GhtRHYywTsVr02rvQh7pYZ
0hpQqAn+XnYoscloqk0HPGlpHjxepmqDl4POlqmk91mHr9NYbZyIKY0zneVh0gns+4XlS2DCBN4g
Bq4CZA6uOQJhF+6aI+6Xu3sMREejFfFy3zR13H1GUjdgkpV6xUXpSc0sRyWUj4c4ZupgTqc1DWvh
Bk1lGbQGiwi1PIFO41NZBNbG9NB01o2aazrb35ie23UZuuA+DklpT21GnvMlK+hCz1KQBOMBDSmF
4RtPYbJjgYc0scBmq5ypzVAo3M6KTdNjbT01TTd9r62d6UwqkWc2OZAX14UnDIbsonXZOq21687V
6QJmCqh04q/jwm2Xre5FyNy1VbAZDfMKm2RgmU9NWoIVC5aEhKIae+1v7C/bqwwsXCpwbDedaFqb
KRZMANwLY4lZcxkvvXBRqeeY2xqz20/pA8PJRWu5ErTjsrT09/EluB23iu1y4gurSW77RPjdsgpt
OCHuea6DeW71xW3ZborgcvSSQiv0nL75WJNt00jhR8uY2RGx/egjDa9wuExKM1HOZXhlhMuKAM8s
DXzOmlIoLvD3Jg0v825Td5shFC63Eve8UtaMm7p24yHRcssL1lGyjnppFt3Chfda6E66YSYdQGOb
1d3gWbmdfM99s6iWtW8aytdCCg3e/11lrLUwNFF/1RciiT6RQqih8Cz/g+6J/BtWBA3NhryvfdtP
BMVmLbpQqMSslIUeCaouDbTQk3Wd2V6wiCqR0yuWiPBDEV6X6Ft8gRaZ2GhOtmUivOxEBixqBubg
qI5mhl/7TWmF3/uFui2laGxpKdcaSKJUdF/5sjPZmtzjm9Ru19FnZGUfc4tZ3YoPwr9SV82qEqkI
rg1bV4R+DU5nIdCaWckFXmXfAnAsq0vsiSqzIyriYOEq67IV+kZtrKxeYLCwK0sqwrW+lUK9Stfa
YnivDya1oxvl0nvo7/2P2Xe5yTcdeP5mYSefU03o4GZ/qFJLuyTvy8/UeqhWw/m6/uqugapgOSwD
EwgGO8SR147arYxl1oue2sizpQSVZQ2aUJdpYuv55ypcBf5t69kkt4pioecrdwE15SJOlklXCG6Y
+rshtmhlonsqb3zf7L94cqEgW1etobe6RPDCbOtVB25taHaGCCE40DmVJ8LSHLCd4Uqg4mtxvjFu
OLxWutbN9J3eOayxuR2scWsp7id1WElvOfQ2SMgBJseHejG4G3/Fb4iVXniL7mvFzfKebLxQJKUV
8ZUXWFln9e/iyNL5oupWFbdbdx2WQuq3VIp0q2bnaFh8qRIrJDdptMrkZbtAd5liZ4Nt+6BJx39B
Kvpvxr2Rwkw0pXYeGcJA5y6Ywq2pXmEuoo95b55r7xtFKOd4kVnyk3bvgx4sQ7OEmbRxbz1kGV+a
1OxdM/7KK0tRx5v0nNJV87V/z7MNoSu0AdvrJv6KH1BlQmQCfeOpGTvNFsGszDdYmmD9LNPIykzu
rWOwUXTT78yeiQCDpyzIp3RZNZaXCeOj/q25Sa7Z53zdXSRIZK3I0g2wv9KsmWu17xpdJK6o7z2z
eODAPthOddOVVodht4wFpUugED4+bsHpN/GF6qg3aW92nc2TVRuK4AFdtFvlLr6mtjTBSXtPPnv3
0fs8ELmEYIGpi8p0L6NP+Sd5jm4gOuAtfLs+1zKhX8pVHIjhc7ymlx/7W+2dslKvw4c0F4ZnqrnQ
LPQdfhxId7qFtPNKgKApPlTL5oas6DlaR4EoPhLfarbgHUfr0uoEtZXPSJrGwrUqUVv1+6AVIAux
CV5B2IsmtnJsVb4ZgcgGB+Km+Zqsi0IQDq8oaCDQxrNApn6i2ImE9066Fry6tBPRNIKA99sKIsiC
rdIb/iWy+MfO1q1hFX1NlpqtZGbArtRSoNLmJghNy3PS0mwtnZqukBtgt3ABQbqVF0GQDObhpgoE
FhD6cpJWAOeTcDlchr7JuoW27G7u3JW3Ac9zla4GYNQ4Mtl1tULrFiRPsaBcDCABVRNxQaz8HYzp
ujrvRBRZRJopzFRvFcA7NFaMrBDY+pp/zpHZd0J6Zq4uXF2oMPOJyC+NlauZDObh0oXwztKzIzNf
hl/aC1l8AN8rVEwPPpEvtE+4MSXMvcRUN8zy1vnGXSSO/pECzUtF4FUXmVdGYhrnebbIViroFJOC
Vjc9CEe6Zh3aD/1VtOFbeh198C68pf8txaZ22cVJa+7VH0tzCPhMKlIFsZE0cbWC4JEDpa3F0lfd
S8zAsKlGT8WV4K/T0Teq21YVQanXdkDYZz1kYFuvqN4SoWZZbakQAXOasct05o0OyXTWamqVrnan
HAXIDuPmPKJluAzGZ+LJu/l1bzXKwYopCTgllRZastbNqJLlOTO++zI1wKHyee3UPw5hgWpHUePG
mc6mG2WZfVUk0iGOxHLB24I63jAs/Cgi6xIiV6xVsDkMFCTldNohiD2WWpZbUP5WUrv0weBsc1ea
Hms6x8+MOBFJ6ocgdyEGEU7XrgG3DDW2+ijqV3rBwZxGaQKhUAahoums8kenYH9dQNBxGfjoXG9o
bGVx0QuCk9RB48EIwLadzvZtmDftMinqaxc1VoBh8us9AAzuCXi6eYozqw+xsnS9K09HyGFGDDaI
nuJ16Bflsh5t6elQRdpl3it40Y7Rhf3BG13B/SVpfRilBl1NUbZu9NqmsyJjIHL3jVQvA2EEhW+T
0QvUSW0iOtDVFA6uxpDgdKaP0eAgImiV+NyEYpx3MVLdBeMQmsq6JjL7DNSEW2f5eYEwXlAV5HH9
scv7dt0G7ULROr7cB5AQS2uzj/SRGYM6EUFeDU4yQCRGrQqQ6jwHd52A5Vk3gdVptbq7RG3QmAxM
Jd647w2vRI6fdC3YbAN+nxUsX0AOoHMgD9A5HHfqUg3YyhtGxAuqfUr6jNlN3MnBDMd4HY3URhgu
yywmG/BURuT2h31b06B+TdxN2uLEwU1hgKlUy97qaf4eleWlAV6Parj6qhkDcVOIbsyCmFrTgNQb
w8m0HKNIu+DxPphMSPMVlmSAYFUkFYrsVCftq3PwfX2QrPm3voo48AgkTRayVD81JcPgucEBJaFI
UVvbZaFjewqrTgBPh/0lq2QALwmOIQKbfIIXj6690hsYHKOca2bWt0z0PYPwTj4GnXeHMYasZQU0
eh62Eu6DSZJXrqkMGCJ0U4Q1JGHh7K4Z6hJY0w7Jicf012N2YpfFuZNZXwSe//jrdz8u/wO/VTEm
zMup1775+SV8xuOHjnmrZxc/JdF+kSbb/fbeL27+Zg5Ng225D9IvP+fQDn7k6SD1tuv2lEaDRbkc
9pHUddgoctxMGrJyT2k0QiFtPW4FMaVGn1Jo4y/vENjrC/aRgFXw088iPKXQxqoq2L0IiquhUnTc
s+V/k0Ibf0nuIFEEm+7BT8RgDvsfQGGqTmDl6vNE0SCHvFbKWr+JkBZYaRH167Ly1pWHWtOrk9RO
VM2EHzwB+5zjaKm38jxFSC7kyDBlBnzJC74K4xpdKHH0/WAkH6fKYYKPwOLMOXVjfb8BG6dD1QX8
3M1z6jyto7HhVxRCHVLkg6QXMVdyUTFFWwcxvpHUvdWw1CFMFNZWL5XYNGBzoVXtldQ0EhbYkYdL
4YLF4DMt3LhDzQXqDV+ouPWvajdYJEkq5KA3pirdby+Q/zxBOQ0uFMHDMp+xhkcH/J+TX0AqpS0k
pjcD77IvxSDBQRzC3IyMLDOzgRLLwz6/9pGo1fZL76HqGrI/54lu+BvVp8GGeLGTVyy9NGRsMgXy
T6zCH3hWrAOpMCtN3GQRkLxYN015SwxSnrseFtJNQkvNkLFJlPjmhXcah3yfdB3fCbY3gSUZ8JtD
Y4H//J2IGngpD2P1BiZ6uixKZJggNr0Far11TdJaGD7WNhHMj0UWMbZyZa44Gvb7TUchMhCw/APr
+vzcSNQFD3N8Sdl7EgS1ScKI3uoxOLwQRYfEh1ftJM/uxx+PzKaxpO1n0oF3KHAUcNW4Ef9hBjfN
Urf2Mk5ucMZMpCvhbY+XbZIX4MkFLqjrxj9Ph9wXQR9dQPym+5qVJpgeC01TmlUYQLABZH+w7Lyh
W6i1TEQbtcGy9Rszh1c4V0JyoTReYPZGCcZpkfpXTFEhw9uic5/y0jIMSEqEQcTBfjPiBcyNWujU
HwTUtagwJcvOrhLC7TwYQjNqfX+R6xKi1G0mV4Z6pXkSmTGV3mpwB/8mc10rd6tM1ArH67z3LgNf
5xfTIQoto9HBOtf9GmKx6KLv8mCtBUq1wEkpqIsgSeDJ/iuXeiVYG3xqFFlfhAqNbRAV3bJEripY
iMMFRVVzNZ21UXMdhVVkI1Upb2FnXHmJcnctMYSbcmLxFrJerR6Bc04LiHBE2FYwrUQfFuCDlaiw
WiW77/WOr2H3sc8k9VoxdIze+DhbaUlZrP6LqQqbwsLKbshMw55wsyQ4axkobMMnNwqpN41Rg8fO
imLpgpENmhrizga5bFXK1rIvP/iBptpRwgbwE8BTGIiLL3yZLWuumDgqhk1c45tWsbyo6ITK+8Ea
Cn7BtZR/eoHskaw5h8FGthzqM0Ekw//Pp6muICPstALfDJpiguD2b71Iv1KNKLGInrBFnpIQgPe4
gI070gsKEclAid6VfAs/P0HOdRR8ZxBXXrVQtrEuEy4U6ie2mqeD1ft1sPx7cscNcubkQoGIOq5q
4CAW5jK64TyN8qjDN4nL8mvUlybro69BG2/8WtYmA6/GClPmsJRuIO4YbbAXfggiVsHqhL+rehj3
KPuZENh9CbZWAGqgcPL5uEGyqgLVBCjVafMujzDdFJ9iP9Q3MlCFj5T6Y9J8gRQqfRcM0YVHOg65
M0KupqGEqP4igDzVZZFWFII2temZCgrJOsvTDNKZWLOCUNkAOK3w03TVdImxJkFz20RUXqZ577Qu
5gvPxaVZGDnaKEraQ1I//hxGvgKL/v7uVcmRKaLCLx+ASQE76cGPW84kGaGK5Dly0U0Jy4to3Ybn
LUMEHGPVsOJQu+3L6Lsu2Y2i5KGduV38NdTVC9w3uk0CdVhkYVUvezYUa4jAnxNI8UBISemWA08V
K1cg8fz3BOs/K3JYHU5HnQF/xh/ceI4NzkIUKGpDboqyYhZJgmYJQno5GPVd1lfG1bi1mcjjwBe1
EWl2bSB5nhQhXZcqsepIu8bgB0Bmt7vTWMM2GHxES2PyKyy+bUxQwC2IUDVa+yS8agdVEURv1DWj
n/TKYyvkq4UTST8TKXzDqi5Vx4eSaWvcQHRRIAi4NNhINnXSJxv0P4Sd15LjvJasnwgR9OaWTl6l
cu1uEG1JAiAJGpAAnn5S6h2n9vlnZs+NQl5VFAislfklJHFy18Mp9vQLd7zkvPA1LRM2uXui4y7j
a9VbCNBjsh6wKiRPTNulcHrv1s91+IcwlfetdJ+Jio8+U/VxYO6rm9b+e6fJlLneEBxDaKh+3+kL
jXxy7JqpDO7/lDf5a/Wfj3twnyv+MZfcd4HBYUDABVnKf0yBTNRUJSZ1n9NUCgtWZX0xjR1ONp6m
fUQi/ULQu+Yt6ouzMVZlzWYO0WDSEk73tO+cgFZqDo42cXdBT65K+Wh+Aj3mzKnXA0M7UyeDOcn6
Xa1zTrE9WiVHJYvIV21GF9SGvQle6x7648rYEyd99JYkJBe9d7K+8i7JIJ1sNHS7eDyo7AYNMhnE
6zpaP08XwFON6iuNdTDbWCzLLuTpwRsm9X+MUPcOi/3zSGF3MICK973A/hsxRbSn1ogG7rOW/edg
rNssUc0XLjAQ59ENiiQiJqPbNOa07bpTaJasUdCveKDlyVABbVqaS+/HpvjP32H0z7IFv52BOQ2N
g4ONshDa+8d32C21xxxu5udN+sOJbXy+IZbZZyl/pyNJzlNMzpoEfUZkOxVuJPodHSFfJ5Ek+WP4
Sp+v+9BMYbZ4xL9MCbTfVq3O2dD0Yr0BQheNxC6AFFUFC4c/MFteLKoxZQ/ZTgXOy+Z/3iKsi2Sz
bmZlFOx5vHwnvdgOLs16YttdJ8KxHIK+zrWQOzPaNGtGNJrB7OThfB/8ftTnzir9vGtloWmjsqVN
m8qNhynvAx7mTZ3Kyu8cXWyhX2CrSnPl/DvjRp1bBegDUzNqjwG1uveJd9Ai1sSfslXKrkrrbcqb
NKjzufZA5AyBLf12qIu4b8X/Nf9iX/J/DBe0S3CosKeMi61mY0D8//+EZhOexmNr6mfCt+HaEbtW
ARFxHvag6gZyDsPxV0v1UsXWJIeFtcfU75s3AFfTYQu5yJv4R6Infg2NCoLMi60t0KWjbHSdQxxP
SZNvi1mqsAZexKIfYq7R27CVlibdnOswt5VaOL857tdlGd0XTvX7skbORQ03lvInZyU1pKvF2TVs
+tmqaNdl2tEZAj2wMlYveu0WcuTw9CG/eiv8+VKvra4SnNIQSFt16Q3+pRWCMB1YnSuAIwVWHHZS
jNXw4l5ibFNa2AZV0hql+yipobzAhpUNLP8oMf3OmaRTdDqA29/H29mPuD7/veapZ90Fx5hqH24U
pWe3nUuHa/4UApbpBj5mPgErFIu+kOBPIPo5fSkT7UJD9l5Su9Fnk/uROvfRBsV7ZJ/dLZ72DPa8
nsAAWE6DbLIGI03Yedf0XSbGuH2qmyTNRibXXczmeIe39bN6ZnOxbBTNmArGjIeaFc5gxkyj6L2O
4ouZXPegQKjmFjBlGWnvuI7EnFPpduUE0zVFPQDXUz9Db6pzlyl2NcnAMk3TqPR199MqSI/91OD/
DIOrDtSZQBt6Enmn6unJb5sxdzjQiNWHlqvjqM86B1yodpO8C9ffzAM/42zzFYqws4sSqotJmTyy
RD0HG0YPvl6xk138y2WE7qbGkIvdxjyEHHlla+rf1oV9m337vU/6pmJcRM+mNxnWDBc+e3QLJvpl
Yo29YY+MKhi6tphcDAgWkIrIediPPBJVOMy/AuF5Bx3D35zWxHmbluEwzI494Wtrc5JAWk6Nu/dD
v87FzK8t0cChpO0yhwt5Eia6SZwqey3T5QKMcRroLu2bczIo+Ldg1NJpZhdI3kBMI3+uGgoJjpp2
voopLWynpkPiJt3JS00JOWPMBcV6m46pyey8dRcq54tqYyfDrw3o5xiieCE9kq89/q2oXcxTIrwx
65JGVm3b9NUQDnCKtm7KNqOiYqXowmp7wMZ3/LqJP4PACaZFnO5dZ7ym+JspSq6hnvXF+LQuFDY4
LFoPmk42ogLHhDwl8LWi0xKtardNKSxsPk1Pja3np0DYJbNgOkrWOOI0CQmnMQxk0QQRhpqjPwV4
1Zk4Tg9pgCSfNcH/v9q9nAHgchs4N7Eszs1Ys93YIewhFLYLDtLMZJ+pzveyLpV9zrFPw1Wu9LgM
QXjumui7orwtw9ju20VHT65Yx50YYN3SkIRQzq3MsU2jLL0p/WmaIBer/03ThOxWNtOt0AtAhhgj
v9Saww62NebaZvkdL0xf0/tFLJ0+GxOIQujt4hMFmrJbtfhlurq+2WVbDsSjtyGByDja4A0M+GWa
aH1pI9/NVDqte7eZPnUj916j2js1xNhr68BaD6Ns9T2eEQzbH621vwwl8W6wHc/cJV3PVroAhjFT
ugAkTzJ8byR6IW4bnneBmwWpjW+PWqZm7dOsSXul8XStG9rsa9nRXc3haELKQH23jkGOiSAqm3mF
1B7H+RjR+KYG/W2MlqMYdfMa8KCkYTSXq2+/hI0Zq26M08xVIy/GNR7etuAJ0GWG6ct9wjzVFEqy
/eyF4CWamVYxXws/6rp8wa85Zu6qp32zkt/N4voHNdGbPwxNNqcqeHdd7500Vpc6gYlnWmAm2V+S
+eMquneQzTvtQdn+y4DeadAPONR76NKPRxKWPmFWtvDO4B+FfWKd0t6Rmb+3nSYChTIn+YeGP95J
0EaTixfPcaUJDusDBv+4mNKj08rw8Jc91phlS0RBfz145MBHXRTFdCl4GJtje7+Ia2uOVMYZibx1
P7otEBiI0s22rjvPg5NcE1OCP//+9+6mPTeRx3dyeSAruOh80Cqq7TwoJjCcxAgLpwtoEaOl37da
G0BXd/j3cdG4IIAfqO8imp9Rt8G1F7BCaTqb0hscU229eK/BYk2RmnbJylFO9Z0oH+aBMAILUNOk
BfCh9hT3OFnstMJDtubVazBRd14nUAode6XDwweU/iDT/3HTbqwvLAHrG6czK7cAYMs69588svUo
DoCRPS7sXb3/uDkZAl8cBvkHG/7gpT8g6nq7Q9SP20wP1eSSOffj/mnS7isTQX0gC5bkWMRkt2Gy
L7zGZFPjpYWKuN3BPnxzA+iga63mYuXm5rRsKkiynKZxIGUMB15Gl21jgEicMEJPu7pwj6MtW0Y7
5kE90kIjM18u4+YUYtvyZGPDVaRvyzK1VR1TXhIPv1ifzju7tSEyGZHO1Mqjgm6yiiNKskbCG21C
k80GJsmMTc+zbexwoKBXHLfJ+UNS8j31eNGSGKdngw4XGPFhYls5LfVezzwoarBBMUqcc8IN0JCh
OSQj1n5EH8Y9fjK3J221wZAqgJR1KCNqlZNhPQMme/TqIncFeUV6gAOoWyBn1jIsOjgpufHnE6Sh
fX+nHGHTphyqIEy5B6mL5euQ1rDuHnc9kN3H8x7XHvd9PPfva//Xhz/eIbwTy8tKmvyfn9k9ohEf
HyNHp92lRp/+7b354zneuIqd28dHaQzSFB9vLu9VEW3G39MsPVs+HhgwPVmgzwu+EYte7/EOj0c+
Xvf4Ux43eS091Px14dZAu8MJ6JrodcUYzpAhCX2cfWiQkmH5xRjdEe07Geo0W3gpBaAb0VYdHxfW
8yY44o6fh2zBhG/cyjPrkvduMuYa28/lScjRXiI0e3IinoBjWdFxBB7EMOn9bFgbHVqnCY89uNkj
30LWZz12sa3I0rxuSYIz+fHw40KhD4LdmvLcG2WQp70P2PvxCFbB8GgYO02M2d3jeY+7HhePm13Y
B3sSAkC/v8nj/lAk/7omhQPVwGFp8fECVPICKzGch06aZB9S4FUJWQ5g3+0xnLB4gjudvVxYkicd
AHv2pd7oa9iBYHtApbQOF5s/rvYdmW0+Pwzdxx2Piy1yJIz6O4U6SBRhavTTgt69zcdFerc6P24+
qEvsiYmh+3EnMLl/f87H6x7P/rj5uKbrWZTpnCCesjmg5VTsQUR4gL88AKF9r9nf6mVrK+9hnT6A
0I+LfoyAnn3cNnd89H+9+Xjggyt93KxNk5j8P78E5QCsXpePRaOgdfx9dtcN6b+uWl/jr/j47Lnl
yy7EkhMGYJobj+4RfYHv+/iUj6d9fCi5O/4fN/+n5z3csI/X/ts//njkHy/Z0pGU1r+kvrxNkE+X
4O+Ha4VfapL5430ktfPy+uBqace7bv84MpKvfbe3TpzNXRzuH9/Zxzf6uJki0cWz7kFe/73+uPvj
qY9rj68XuHFtIbLcX7CuLlDyPu7szmftfnU81P2bTWU5q6EY0Yg/AO/JbKEtHyNAW4/NX/R9Ukwf
U0c0oTtyR7BRep4R9uiBOoKAPfae/tfFNCceKPD/d5uGNcnJDPpaupEsYxuiw8B8+3jT5g49hJ5b
Q5egJ0G6NgvJVLVOAgbt7j4+vpcJhW/ljcObRFd3oPcYi3f/gu3yLkB+Pw7gPw7/475/+4rkY5j+
PeofVymXGDatUt8SVf+MSQsXK2yHkxmszqxKZJaOcf+sND1pSrZC2FC/DODTAZKi43KSKiFzUrWg
UHYRpSrXdw8z4Bsv4xiUpsRPtO7WVPX5gFIyY56dLrAgLnr0xs/hjUQUrFH/TN2wPvDUHGqnjnM7
1HWmGveHdefgOg7OW7it7cFbroo70yntgucxmbw9hJYfbdXOobkGMRdlgCkYax5conmcysEbo0ur
mjc7kRglQvDGtpHtojH5MWCyypRgYP62tSlJi7Vet+m3cerd66A2ZJcCnx4cQ06CSkhjkfMtbZKo
Wj1mQey4X0Ne29Jsbaa8juRDvcgnbsdqUv2WU4fqqt/Q0JPAfG+t/taTdTi1DAqU46B5gsPkoTZI
o2qaOTp8HnuZ9gd9APLx08IArraOpABp5voG2qyJi7kPpmdWm09hNMQH08e/etqZyplVCrprA57k
pC9jX7cviDiOO7my97ULlhLmsChcI+vCN0NSMtD7370Vghnii/VuBqm74WR4qgeoVW0j1mpsh0vK
nM+hCUIssRR0bKfrAof92ptE5e3U/0R2o7+sEuCt6BkwG3XDhDSeAhuBi27FlbFoPYiIPwep072p
tfZRFgU/tGecT5PYYzeI4TSQOK4QahuKxDM7Fa0JapeVHWhSl5vhWArZmB5nH5oBvo+fNvavayrD
U0uxDlLNK7hDf7oBOiV3ugh0/Z00G2uRHTv4QOdOJf2nhKMX89/0PCXfRd2SrPaUt0c6QeziEZlQ
rc48wqQQuvN482ajsnB2d2J20/M4JFmyEI06m9oS8bqn1ahxH7vavLTNtA+VkxEkcZ8RGICE4ht4
lF2CYOzSzhhqDI0e6DWSxFcbIITXM5iYrK9dxCR3anleFOOFWoPkLFb5qV5j9xAM7WFcqaiUgYbo
hDIpJsq7PFlNeNIb+ab2ggfPRvP0LBpkbZ2uWU+t+4MQsuVIZIZYXWuTBRZ4LI3G8OBH4S69rQAJ
vYRgupDXFCJ2SYdk/tWldXtlqfsJ/g0qWHToletuJc7u4QriqXLMBgqwm3oEmuLXRvreuftuYTl/
WtIfnjQvpu3ps9sG3/wx0LdaUxDGxlxg4XXXMGaYxFJnPUyDBpM4zJ8mPYWv3sgvwpvYeXb0z36C
RlWrJroY0m3g++Ajpc5SWJjrbwkR5eYwXfYdn/b9PHza/EQe0J8eAEU4u9bX5zUw8C/a9SDhm0RD
P52Q0k1Lz2P463CAQRgGZC+MfWdg2964zhj19I37VR3V83PSIb0zRJheQwGpGK4oAlcokYSXM2v0
Dnk5B7A0oFgUm3XWIEN1Tppo2A0C/sHYm/qUtuCXQ19D1kQUkC9h4QM9OS02/axXT5yD2VrA6soW
joVGaBzQ0z4N/BMKL533ncf27ujnm4xz6oImCzv2xWz4y9Htkyycli9k2OLMWwW9kLj/bZb+C+i/
Ck/pK9+jGN2OkqdRK/UC9ODVmzzoCbhZUCt9uC0EcGb8IxXWvfYyuaqGzwcTk68OuuLrIsGnmsbL
pR+1Ry5sd4bt+tNzhrdUz29LbZKqlvF+CO2FdfLLQKZrFE5651B4ran+6izcLfCLlqZk6USLu/3o
+r8ddtgQOfrufvFoby+kIeU0HWSs3LfWfGtj3z8Ma/ANSator9j6AqzyT8jZtNcCvkk4QM3twPyi
l31DpATYVmymQ2deknZ0EJKIojyIevu6rVAYfaDMvR/Nuxhdq4gYeXeB98Xx2UNM5K3xQefDDjiH
I2JdcB5ixBpInZlkdU6mdg5DM1VraD7bYJxLWc/LNVx7BjB+TMs0fnUQMTvX/QKhv9GFZisgWIoO
0JC43jHoUaDv66xvt3PvCHIJFdB4JV+9OYGk5cunRm1dkbSuOnf2x7CZ6TmBXKe87RWlXFRucA+0
2MwXf+YX3xfn2WfNa1pHzc5FdOqIFLCckSVr3olP1+fYgRBmU+A/NlLPq/nZesH0g8zRWABvbLOF
Y9BCjezhxoKKjWNt8mmtN2hAXD6bBWtaImaZq7vRhxNi2iv7vC4B6NX7PdSvp5Ov+9+cpWIfBSrv
zBDtHI3gRhCSvZ1RQ3m2bYqZ4oRBem7XSnwOsqvyUjOtKmQWcV6ojkMa5uzdLFE21QNCAknHnhaq
JgzrDo5HOuFC90+6C8VxasVUYkzkc+Sd1IyFIY7kXMjF/IrC5WoG181q035Hki0+1P192u6gRZs+
wPmNohKl15RWYtGQ7g2gB4X8A2qoWxwtu6PvDOFBJyQunXVEasEJCDICUZYEwZ/eqO2TDNmRO1EL
UES0L7Ooh2xu650zMHtrUv7db8xwmdfeyWb41MflmcQwAaMxqBgm+h1sF7TyQbwbTV9D7+6whkEV
9aLDOkTbO6QVDF+y2GwK/Xzw6+CYYJ8k1Erbd4jzzk4wtPAI96eXgKWAhyzywJrr67Q91/IrPtIe
NhyFyrj2SxNNQWacRuacrDOce9/kNIBkSnFkctkjBTJwlBcknAqk/uPM5fxzLRYKR8+zebN5czVF
BtKcA29X0qYHx97kFpXqlyAQ7+sWoIKFxJrScSlMu0WoB/QbD3sPcFnAqw05NT1B/URoUeaM+DFw
eLHffJPsIAtDXAGB7UTfYd65VydWOxxIv+u2r34/u2UU1r/rCc7cAJ/pWWuCsnJpznF60/UaFV4v
XocaQxmx8rWYXUz/KGEwKox9cq3Pjil65W2J5yfrhnMZ1fpTi64ZCrJt32ikLnUNxn0MDUh6k+YJ
DfY+S3+1oxY7Z8XpugAgKlk8XwlfpkIbv2RzEH92gj+o6sQ+9ba46MMew0XJ3zBzXkLlOb980kJI
TqPPWL0Q2zFx4WIH32cp4vfGdvZ7U0eIVjDbY3yMqBlXnpwCHk2Z9EayS2O3yUi4pYe5BrXtO5+c
sf8RI4GatvN2pK1rEcWxBDIbVWdbN+lZRt2TG8Wo60GPlK1Q7X7m6DQm1NJntOIq5fEzme+VFxV7
RRXfcTd5tmM/3XdAaHeObeGyuXKohACkv2nkhWtEImcdNVnTbQAgGEejzFn0Na3Ft6TpuiwU0YjM
5Vpsm65PiNg2iBlszn7hY5pvtX9L+i65hf22ozEUDLG1J1iCe0jZ0FUC+3VMu+E0YjKYYccUroIM
N2A7wwxsGz2Oyn9hYGZyEUbLfiTYhGCIuDjArMKrNQw7gWK/Eb5G1ME7A0qAXhxoB5ktGROaLc4i
yiV2ACKlyU3q1BzBcH/VnZCFcLGgxDBVe72eUSos+Aukv5ex/jWG7pM2lUREb8e6GEE4nt5AgT55
LsQWd+wP3MY8X5Agarswvo1s+CpdfmqVJDv8IhDCbjamGYP7tps3/DkoqxiYiGU9NG73wgzyNUDp
kcglyR8UPP6JTDPC9Sl2YdDudoiwtj15UXqYxg1VxZr0kHD192iGARMQ1b6HDn/qgvmoNUXZFM22
aqeRl3xBvnfwQ5z0CFotIrr2jd9lCf8WShP/7mf6PRi+tr6jXyLmPAnlfx2Alj7Fqfzcp9w9Ll6A
pKicDerNjcIFDMM9cdVp4Ju8B77nvOmRIYxGdMBYWIBbrt0VLNaxub9nFy4i9/JoTN23VSDjQWgH
p80mR4SHYX05yQvH/CuMCk9iWKacGbBzgAu7nSNXb+cGOilB2/6BNv7SND0O1hDj65sZYpmR2dva
/Tps9ILyCJtu+NFuYrW9OtgrpZ30beXnuO6+joj/37wmlZk7jrIIh8E+aXwTmfQniogkdHxfIb27
+DtqlptZEnXgIT0OwWs0iuDiLkuIzSfc4eI167NA9IcPUXtJqTC5BDVVCRdbCaQuwmVJ0uweeGbd
Cq8MSCMqzK859JIZJkc4wQ1CkmloVllM92KcE339sfrwbxSrsYsKltGuQd4Xm6hdNzP/dJMBkZg1
OiPXu3eS2R5UhEgNjoKBBWx7vHNbPMY4MNmC1528Zwv+AEPcNe6I1/IAbj/MmkyDrUd6DjWlE5xG
JX4jCW8LYDgOiqOBH5GrgNzYuS9NVn9qEnKGSzNca/2NSICaCUTIG4BoVtQjVvfHBQfsehk783nj
sdqj8uvOtgv3XTKiP+ubLg8YSCSRYBOCwHR7tDdvczKgsPgyTwFQyRQZJhpJitDYiCZtQw/ysJ0G
D2mXjfoXRsdP/5IGBPEPNUeIFHdqfsbz1soAN7WhTM89+pGMoXEuOBabPU+TX3D895gM1Gmc+fPI
uXuqGeK2lJmT8WN84U5ILkG6WWyq40UFtod5CTbzG/31vCcm/OHpXhSM9M1+awaErgga9zD8AoMv
OSS8SQHkOr8GKzewQT2pnCCcT0ohoI3zBin4gcMRI/PdWqGF4yG+wQJV+n0AXWiABh9MIs2DbeSZ
SLvxAAnYO4wLbjZSB+AIjHMkcdpideNDOffDmjMYHzt0xMhw4eTKIduIUz8491iuvUWiI8UdtFET
DBxsTIAIW6oBI5U96KtyXtUeRoT/ORx+ORb1kRm284Ju7IA6/DPGzHya/ZcFqsYz5+mVSKg0i+N0
lWocfTMIAi9LE+UYpi3iD0HwHKbkBH0BmWvWX8TiV33d+fvIoQxzdNJUVqYoEajqcg/K69FjROWr
mFHPA+uq6r5bijloP8/QFC/hhKhXWC8Iu3q6LUUTp7vGODwHh7ntSIw6U4L6PeHNTEBxipnR7KM5
Au02eTQjd4FELPMv2a70omV98+oVv6ZO0096cYEo9457wrqLNKBM5qxFt+gADDz2gYuSVATdHr87
6Zd+LMDJhaqE6zteOzGMu4UjdEqM7EriM2xZZbDjzeK9BIb9HjZ4rPXc6x2noTqnHUKjIYyyvF/c
P2R2fOwf1ZVWTePTtm2IVbft0WKU5npK1L6PYJ/zu7ndUOFeSbfn89CcJSwvgJDYgQv+kD4Ocbrd
GsuOEfQZ0mxP2xy9S0kukW/aKojdpVAp8sDaNZeFpUG2dLW6xLV4IuPkIEmFhqQeQ3btrPpsVVPF
K/d+bWucdV3qZTRQ3vuGKTFdovZtnRYYv2t8RTRt/JZ2azUF4qfnpTX6ce91DEm75xQUBfaBbJEi
VN2zilCRLGuN3LGk5ZDaGZW5xE4Eor8Bv/QPdMLZIOQ9RQXKiy0RK2NoDzloHVaApby3DJtqJ1ie
sweALl4vnh4BRQ1eiegQ3U+SBtCyYJxvExJsi2PQrd+LEua67FhL9AiwL+G0y2k/NoAvbXsPBfvb
mx9iKxwKmx+GAfVKzZDFWPiR6mauPJoUgafojilXwcFAhGFeghb+nfM9RQUVjhOOMZdfVs7JUYUe
e3F9mCGyTIIJu4bcIwlJgubFCUSE87Xui7WufwQhX48pe6kxXVwb0v/pjJeHPlryhGugPE3alWYF
cDmrHvO+Fcj5o9XL4aOQahXtsWYzz+N+Y+fEPBHT9OgbDc2ixrW7ZH4nrEfEOWnJARa8D5rJxtgG
AHmwZIBnP3dBfOQLtuEQXHkVUk4uDKegwhndA5TEiTrBy6Pkyeuxvcg6BWXNHHVyeJKFDegmcasX
3RzkfZrdTBDkS9zI3bCOr1zECSDwiw8Lfw/OG5nsPqj+6mvO/MJSVNSTTJGvt2gXJiJYZXv62cgJ
iXkvqbNAyPnJ325YjdozmeMvDwlGxFuQh43n7vlXfxAuPFwAQUO+4HRDchEm4uoUc83Vjky/2ykU
kFO34Nav66+wi06poFs5MwekvtjCPNbhazj3JB+HENjEaFAdDOnzmrrmwOWEntXXyC5z+Qf/9rM/
tu9dX3vFDMk090MEensZojhaoaJgdwaya6jzbXEZKxLsxwDsFjnvztcYO00fPXnKObYmqLSd2p0E
xF1EtrcVaei49+IB8l+Mytr3pXjxXPGerO1LquvgUNetLoMVBUjkrF3lpENQDR3SrHOsThImgnMN
BmoQM/N/KyAWZ7cLkapmS5GmoCdaZ8JwS6MtZx3RWc2xwrWoVArbYr+XUbnYPyS5FxgrGMdZhpeG
r92Jcfq09U6VxEP4fZMXzzbJ2e+gI3UM6ZOQ2V+cTHXeOQrjabLjQbUtRc09/H7A8FQnP3oZzZ8z
aFUsa8KE7hz8k2WDE/4p2kwReu+h1tsf6w+5QccEOC5Y96v7AwVX+7RYD7rfpMXFT4bbGrUQGwfh
Vwy/PIjtFJAwhtqcd5uaLsOWnMPa7V+g23q5i21sClRT7wsb2x3sZtADbZicARx9DaScTmONjISK
g7acBPWwI4BYSjPOIB4SDetjis4RjXLjdGCS2HCiq3LgbKfw9tO6eTOwJIDqgg/pBzdnYxQWoIrV
fnbc/+LuTJYbR7Yt+0V4Bjj6KQn2pEj1Ck1gUkSGO/oeDuDr36Ly2iurqlFNayKLyJQUJAC6H99n
73XOS147lxhbNAAC7czPc67qg6tauUVWgpRwlx5T2Swro7+JbEKlN+YMA2j60XAYBsJjvI0x/ZcA
z+dJZvW1S+7mxdCIhE33lMykPOrwqfZT//TzJTccnrmueMr92Ma56fyjOKNiHMY9t9JG+TWnD1TJ
1bnMvOk9SwhIx2pTWop4Q5mFL7UTPoMt1CfZhRuvC++f6gwxbsqRuDLVX3HCdVdRB7swNnPW+I0Z
ILsahGz8MP/bhKO58euFjayrL3ZWmCeaLP1hXloKkkr1R5KqhDmMc5MP+Wsypdlj+y26ZlcmVfbK
7mydy1mRrm92jiHSZxNn/aawZlo2ljNfQqslJ5l1O3AsASaOdtn9aAtW+8QRxdibuoYskeAwVPQ/
zKBN9uafSRnq1Iys9pltPJc9fxODG829FV7mIjsYVeJjuW+bIwG4z6QZgo1VAG+pgiZd6QCVN5nE
SlPU+k4Jp6Inuk6mxV5nolkj2CT7OS0qliAr3kPUwy40F2hLRRCsR68sIw4jHvSI5hlQ1rTTltr2
yvafSn/e2T1evSqwHooy++yXu4NmrLunErxDqXWF7XRIT3XlBoe0RCi0kqo/NYbaVZMwr6qs3rgE
9cZZKMFn27rZirdf0qFcY24vtk0AQmAofSeyqYh3eHRbeBbbWoG+DBtPnOfc+Db06O3KoF62PgOI
t3Xy1sti2qtYz6u+9EaE1eQSl5lay3zsz3kA2iGehuKhzb7DqoySQBRfKaspYI02IvEjL3XW600p
7HTrWimrkZdUkTsR4jC0ZX+4I+Jw1r8DJoqPeWe82HVfP3SSdct3rHjXtFakpnB5bKexvMXT35Km
/GZUnC6QfOabp+L0OmXpyvTLj9asuyNMvgZrnomNJllGPLJlfxnKWmxGl/MDEAtLj+6F0JF78cLs
dyGb/FAFs3Gl2f8c5rQ+kOvah0mvAjNeLYhBz+w54WpuCv/UiU3cQSszSGmSQX5C986eDeNvPvfV
jp7huHbuRx1dZ+cJZeSSmzlOHJnwtKWJOnuZfU2dqroykbR4yLvXf/8iRp4LLNlrI8Gw5zmlfzJs
DKtGqZ1N4jhcZA5nL4nQPCSWHM927/arcZjrlW4Xf/8TuIDRlqxEx4mSVlG1C0zsjakXnJuRlpWQ
RnXWc/o+aJQ80zJvFQ2rTg0eYMrGWPu11aJEif3PSZG3gOs3NfZ+13N/U9b7wO0x2Hr+TiTLsPbN
OeaMjng3pdPNlZw4ZfzYKmu68gqo0IN5m2uRb7K4mjZ4fncVN2tNTQOxNJz9i7c0X0uRjttpwMLR
SMvbOm32S97XE9+Py3XTG4+yGyHsjPO0x8cIvnD0/f0IiZFD9WNe2vpC38DYNXpStDloO9Yd276G
8BQ69YomFhVrSVmMJSZd1QObA2JXsDLIX6zKnmD52EECMTzEJ/bhxurwZPnlJo27U+MO4aarsc2N
I3kz3hOexH7cBQOCnJystxG0wtDo3wiY2X52ZrWNdRGsrbr1wXdg57dFb59rbZ1qc0mvnJNrjgIJ
eAsFtBV+WUVYVCK49q71gqA/onSjse6hmM4vTuqkj5IlS86gQkx/ftady3eYSYCvzAJNdi/PEmsT
L+KMuEDQKDVokVRzEMXtgC+HCM1sKfHi27xTLLyFI4jX2Mi8Oqj/8ezMORjUxQ8lmCOEuCgzEu/T
JqPoe9PaH+yehWkITtZ98Sx8c9ib3DcDTlxbzx7Fn5VFbZq0e1H56HfFacTNR4pWuXik7/HJBImQ
Jtaxkk16G9Ez1t6E1Nv1KYwD7Bb0ND14Z30SLRy4zq0n3mPvc5Je/8bNek10oOlXtHrl2gPuAm/i
3GkqZ6sc8Tra1bcj7tzfYCeKsOP8zAGojkPqD694WhSB5Kndle5Q/wJqttFF8lwIXW6MwetvS1Uc
nCaFmqPy9U9nLsv5qNeWDva9NXP3RCLZcIT1IJz05M8vg4MBfa7ykAUyn6+VmjBoefqXy1SncxrG
YE7svcFJ6Zw73wZ23J0cZERTomHbHHwy/VKu59xTp74yWTmsLH4rVL8JFOmR0uppE8MS3CTtnbcg
cTDniyOjbrZrcEdIsL0GUzDq24vErHRyHbUq0jdKpybCzJyyIbfmZvCWfRDbtEoMzz6IsnjFKj2d
QmfSp5lO0dS59nHQWXNpMazswmD59m1ZnkxhF6efP1VuXZ50Zr3Jpq23sV0tR+nw5edP02KTDDVm
tKS8u/igXz2PoG3v4hNorXheC4FtLEgkzumhetLEh+gkc5vLUWFLTENzVfkleYUMeMTcynbdMOl8
3crAWU2lmi4t7fufeFlJe/V5SX9jxLo2Tuz96jivqND6VU/+8GTnSX3yNfDAXter2jP8k53dQwUJ
YmBXLRcx9vrRTj+xJbrPvZPtnDmEb2cO5ro4VXU3RFYlBGSUv1VSfCgq/x3tB1Rd3Otsyou/pbY9
0jKj/iqSYyKnD8cEZGipYIpAb3OILNKvH3/EJGfkaZ00l8XRcoVTGne5LhEyg6DeBWp8UWEqzoZi
pUSG+hp4ISlevRVuir9W70IVcvkYt6Z396v0p9Fx3gpresKeB5gsrX6nyVLsrNiIZuFaUN/cixMH
VdT1pHdDZ4hS4HhAU0YgII5xCuPiXA8yi3RNjNepqLrtfiCuEULpdO1XSe79SJnkRVBh3lBP2R16
H/TW3dUztuIhqWd7+0PQKI07piPJ+zWTF7t1TY5ug78bYm2BepJo21jPJWwnv34Z8qDZyIBVojRj
gud0p9YpYI11NhRy1U0I5m0IJUppkBZjm6WbDhIfrb3KfUwSL8ef6h7SCx7I+NXuQDW5rPbr0MOR
kvg52mg5f2ENb/ame5SG4V2Qsij7hbFJOlO8Brn/T9Hgi2Lf3BV0Xoqha3C9BwmpSzTdxXXZB2aA
kff+osaCUCqE52bc29o090bxTdCl2o1VclUIsiuSJd2+67xN5+ldNqT+b73vqnajFz08VaK9BkrD
RnSNPNID+idgCW+VZKMdqSy0qLSFdW3G/pI6xJaL6qNAUlsRJ/JZX+p6JWq/3+qYU56PaWIOy2az
D/Oe3AtkTTiT4YSjr8gvUzn8nlILXTLODvbsvzYWLZLGz4wVcFvS4n0BBKt2EVRpV1JJi8hjqPaF
A8ojHO32WLvtL/DoD6Lqilvviq2daHkBZ3KbB7Ug1OZxxEI4H5UkUG+WJv0w+k+c/454HvWD4fjm
oV26p588Qe9YLxg8q0PfUxc5TvqcttW4X0rvrXf8nKO1P5NSMf64mp2iUFmzMeYwJG6jienRdVp7
uWWfy77/km3TnxKohqsF185PLu//X5CJ7RFS+5+Y8f8FMnlLWpmU/2uw6c80APfnh/6DMfGZ8sxI
W5tQOnnEO7HkfzAmgc04Id9hdB1xexgR9wHR/2GZ2OF/Oa7rkJczbc8jvkaU7j8sE9v7L34bk258
su5CCM/7f2GZINH971FJXhX/vs2Ygp/UP9iN/yOVF4yUrdUsrX2/NI9eaDUY7tiO/LOL/WjVy7Rc
47jDCkIEZvFPvaZNByHUK1z4lz8JgzkFeamtmV3Nf+BjHFli0vsfinZVt9ke7XFDBn08FrXx2rUJ
WpjxCjS6XbnDgMChVrkNl24w5yj3Rsy5E0E5kBZDcGzM7tkTrwsIcMiJrFd+RdYJcJevHrK/y9K+
k9T+iInTbJnozOpAz0J3t+StxX21avVpSeDr+aL+TDv5/QMsvwObZO09JcI7Bx3BhMCzSe4e5r9J
10asFvEWdRf2nI9iuWfk4BrOk4+ZF7CZBMCwitGBwHWJY1c59j7wB045REFXjqITTaD7sDjEkzyf
YLYk/RChkkVGWf71C9NdF/xw04Z0O0IIhdjAvtIpj1djlj615lse/rHd8MVOxkuahK+TZVPb3a2f
+d0UylyxpySG5yZt6KrJ/QvO/8JIbSxeQIfa4p6PGognOr0R4JFcCHWb5WyuBQmnlWHGTjSFR48M
A0zG0gHAreV2SakSFtTWLOH1Cxuufctj/4rz/aNyo8HJyxNwjr9T6NfnOvFOecPbLoYBGxh8ZUKj
yU0MXUt0rkRXcQ1OvQppGLllb88yuZLL+1PrcdipKV0gTqPOU41bb/NiHerZikRjslPpwtrPzPza
II4XEY1vax+kj/bdzViEmpOxcrDNtfGBXY/URjv0W5qwMyAR4MaA9BYbs3VdvlL89sdQTvDElMVL
ceSJjKaw1k0Im3cKrEM7Gfwcpv8qjBxwaDw01ift72oVt5k+Fp14cxMyf57ZQIkgG3mYvH3ic/uD
3KRqDORuTvN/6MW/aAUMRVZ/sFh9K3IpWy0yvTFj4IrIrGkOFA6XzIyviwN7eW7v/GJhldU2UcAd
7pTIpSM8wdtajWX2hEHFZjgDlEUDswN7AMgV7VSHaVanrHU6WH65RaldPONk77aVNX9Pk9Cb9E6f
CofxLD1w5f79owYFSEfYGvt/h0LYd4twW+DmIibX/Qu/MuRMfrPBYfvvXIM73MwZjFWhU3f/A/6a
8l9JG/6ivDrH7KjgjFZO0f8GUbMD04MBF/ADzZyAArqdsBe1Jj5nN/9bJOnw7yObdPLM8gKWXlV/
cr94bwsz3sb5Rg4oURMtilVasZHpGPzonan28yU28gMBCr1z7zMdfsYckGhbbLWeCmiTvuHBV1WG
AVkgAJla+5F9vzBG0WAua1/hrexTZEcCovg70tGjRC5T8xgXstrokmBYlcjuVJndY0uyZ8cR/CHw
mHfR31ly9Dt2XphHRp3e/AYVrCNlgl8EV5SUTBuwK30UKI95ny+HvoLNCIPoMHvDVd3L6RoS0Ao/
q1rhejQ3uW43bWfAohmMdu11TsOJBtg4BjB7Sz7q2tzN34mHpIHDef/v60zcZxBhejtWjEAozftR
lZkMcTMZG6XVV6C6YdvxTYRuau4qQVlq3PXyx8zC6SjuX2JOA4F+ynTfA1ElsWvhtWgYZsIM1Yda
+lxacuVZlRaHKccaM/nz3ro/I41h5VB4O9qJQ83ok1bufAP1DCFSFzZdwdm6cewFoMNSQBej+559
kWzRAeeoGwTcXat5dC1WGsPnLjVJ5h99G4r1j5UyD4KzNywqcom07voDNp325ojAfghofeV4Jk8W
JEIe3i1Bb/+41PKlVVO5y8lpUMlrnxUhiFI9W7DZnJ0HhfAo3OyPmEHNeh79GFfj5OwJRkWNZ27V
nB1+NqKpdS6dTKEKylJDvc2eyyyO4dpkj1nVIiVZZvWEqLSTVtu+zS3lZtF0v37+JlWXbn07oSrr
33UprIu4W8kXN+GQlBtyV1kZ/KyBM2QZS6567IF4CE003wyiitWIf/pRMUukah+z4Ez6OFmPQb98
CVU9qDar6crdoz+67aK4Ce13Li0kBdh3s1lPeFH69SQyFDKV0G1dkBXbsKZWze1kom1vSZxzGkSW
ZFZMMAtONuno4LrpeeomMrelYwCozQEudzb25qXy/CMPfrcNO3yAHQb5m1TfTry4p6px8u3c1tZG
TcOtXZaAJb9JeOyQOfBr5pdqkt91DDLTmTK9xzB0cN3KP4rQ8I4eEcTWCYOd32rEkyl7p7tmnt24
creGV9rnqk/H1bB0Geq+k0RGZRAPzcGLdrLvNqJL37wZf2xqd9j63HiAP5g3UaHy4Bg26t1zi/Is
B6Nf1UncbzIMOftpDgS53T5YTWPYP7tzhP+uu8Ylnsmwqg5gUbxd1jM8IAOHgjeWOGeR/yltdpE+
5J42+Kx04gwHqwhBwFrmXlORsU4MID8Cy93n+O1XFlLVxeR3RT//g0tYIpsPOxYlZhIl2U0l4pYu
w/hcYiTdVZ18Goy4XyVpPz94pN0vNS3RJDHTJ7hvAJvN8EVKm+6//Rb3WfzZuQKmyJjVlxb1aEyz
ZyKzR8t3Rsa3LByKJwtByU/6r3be5aY2jop43sbucrqZTpAlNLSH3TQ38dZs01M/OshNY+1NT9ru
oCMYt1TTFnMAPK36sWlP3Sm0ZboGQcLIFN/u9tXMXaVvTRlnMRIj6F+qYCg2Y5ENPFb5lzGET7aB
qQxT2npwx+YsA38+l/V5AOTHKRUxafCni49lJVKYl7aVdK6L3+ltkl2HyZbQZUa5aUe+CXqcsapj
/WtYAnlDYdmVAqes2wfrkoBBybybZ27RcVGwiGbZP9GMX7aeZXyMoEQii+TpayFh26WMEqA1c441
gje70HIy22dFSmOtQAA84BrALF1Y1Ul0zrNrQv5Oita4KnNWF8NjaQ0+MVzKG0WEuc5AQuwHR+3S
FAJwjQtxVRv+8Do6SbEe2rQ6Wl0yvA4B3I1u0gLSKq0gUqb4gKvmtbA+lgGRVmpuT+Ws6L76F6vi
hIugye0QvjNFuZ16+9RdnvsksUDlJNmuNyvxnogd7C3amz3OHouu5hlP9ckIcdbEQ1+cydyh6o/G
EQm1Xo/04LbDkrHvN7wE26BlWzuJfSaC4u7jKTybk0kbwe3t14bnax2G7rxhYMNXy2Hkim203IRt
TaBOVjjdbF3udJVUB0wRweM0ttcwnR/HJWxfFiWmDVrQcMl8A+/hNqXRe6rTOd0KotuvrS0+WfpW
dp309If6rS0htRaKJ44qjI7uJOEHALY++03xO73nVmxcJuihg/uRbcm+fIqsxLZBiUjqwFSoTICA
LXbI64zfL5xDlxSH5ZMs6NKII7W3Zf5Oj985bnc0ldFRF+ywcqKNazh9u7ckGsuSAXInh2E9VzW/
LsPs9jhV/XvfqWpFLqh+NXEcrIrRUX/cO5h0rINXhHoI19ka40z7Wqb0rooJNzA7JxbaOzOgtAx5
wmssiH15IorH6tsv2vEoZ9ip5Abcbdk1r4xzCGpLfae6vbpVESUzC71T4TWK55oITTJ0qyHwCMzn
9bKaeg469I3eVJGZh5iIcuS60OuyBXAFqx3LVIujgZkPBJD+YVQFKQjtUzyRMLf7jIIYi9jPdTUM
FW5LHLv4L95nVIazI7F+UnqM2/GuOrrFTD6zJ9mcKu/UhhBrZFHmHPD84EMB309yz32c5xEBJ2gh
EnYwxBmwsMtIAjxUYfrFb4lPBMGCte/TVR5DKa62GmlRh1ruOPdtlniyPnrOhs0in+REXmcZgX1U
hQIqaZrdwbK47ql0iHP58y0vS00TpZPrcFFFZNYAnfABWTT3+7/4jNQzKilWEF+/l+2oUcgpDgHt
RQ4f/8NCJDBgSBRYATrCnUs+RSfxjZDDIylpl0+O8bes7fTgGYehrg4ypWnwY0KAALxgdOmRHntD
rAupnX0w49+KOyL8oEpSts+OxZ7BBTGtikDNUQks86SSook6riimYeNC9QW3QHEyAsW0aoPuwCbB
ZLKBBE7put+KPjC4Cc9fmdCkIBKAUEnGO/ljKKrLBFUkGfoXvDgZHrkuoINfk4/15Llu0J96eIH8
Zhr2rQz33cJv9hv7rxtjiW4EdMDQKdMryw31Rm11T2061cQw8OwVKe0QVskeo0gaH2Es1RF2yHFN
WzOMvBiLeREMD/Gvn75UFnZ4DxEx0APxL5QFFLx+9h+Tzuj301T6KzmSNMdOD12PqW1kInDfoQWy
M4l72lEdYuV/zLbaFa2fv5axeTUcsF+FKs5qaQbuD0Iv8VsVctfSOuW9udMYVRqBzUVDW/mtiTGr
qU4GCaaNodnydZGdw8VRpyFbuMg0J4w0G/DN82Cm1iYpTbGhFfnPAoPmNIqMV196X+2906XxWkR+
2WOlWyb66AHGaYtOlUyJfLVATh4zrDy0X+Z1XmMulxYdGoshcDsjlXozzqPaw2bC35za+zkGrBTU
47SHNQWqfi5uiRqDTV1VYmt5Af2SJfjdz2EF4gq32wCnK6aRSuw/02c/1len7DfaX8LHME+HCw7B
F6N4om+inmEAJZfGsW6mIZcj5sEno62gFIayI/JgOJepGM9FSqGnHP9cAau8KheLH8ZTzIPJbu4d
52T4f8yqn08iY8CRnzbcSyjLZvWsB7htpNXnUywkHYhcHsCbJodAaI7dQp4YsuVt586OX5wAldIn
8T4t9SdOZp4g68bwMfVrFIw5yRiyo8RDNzKCw6LtjG5pQqc2W8gmtDei4L7j+rHlsWLSjO5nyPq5
hFlEhBCLR2rukaB3HXjttfJwWdct6nfpiNNYwU9IExvVHwGSONnLHM7jRvbYtb0cAKg5KrERkHY3
ZVbU297O9x0IkbR300+2aoHZgLSXN+jIVHI4qM6JUk6BB8vxXqUqhx2zQ5ihQcMlak1DHL3XnNF1
U0Xl0uT5dgrxMma4gdZhpt68Nqesyfk8Ca73li1gVX/rTE6P0+IW6wULkjXRNqgGZ5dmLhp1Q1Qu
cf5pzPAfN5/ErrCK34wMag9q6bdhnZIaTQdYL/gKVg1NtDfbwccchq8iLL8yHEf7JVwoXq36PkAP
ScVrLn0JocspuvI0WDThx26ov5TVPXMlPpyu0IcqOVEKqkdG2zEvjgpRmDnjPB8aUc7vsVzcA585
O5obp3gq7OAQVnI+GH56Hsfhjd56vrGYDYqvpbrS0u5PpP4EERir3Cx9EDxWxh2qIg7S7frffImW
OltnTU14L7Ujn2Snoen54JbniR819EbALRPl0jVJOkETGJOiRHbyjG6XOVzRWSMbxl77y/OJCKjM
kRtlOyvpp8sTuInnaaT0nFtATMPH3KWAY1syQC0QeP4bDYkKoJdR1ltGoeUe+HRJtgthnYErfZ8s
GyOr9oq+0rpAXIliwOnrctEBA4owjhJWCNej9dUsRbW5CX96HzVGLX+q2AoHcY8umTglNGltHTg3
ln73lhfeyBwdNkpvqB/jrgpOHjGUtTACKjJ3imjAJb8whB84UOWfxSw3jm9A5kkadSmwSVKp4+jr
pgYqaqNsri1KTDcN3dUy0V8C3laELeIPnZ18vbQeful27gmIFulhTPtHeDP2rTPIMjWBUUSTjexh
ht2wX1LetJcY5j2NxsASjED7lkeuAahk+gBqbSInGGrXliQ94XQjvfxQ3Rw5MGEob3t2f1uzFyXu
JfQs8uPzgKU+EF856Lm2kZe8ZFbUzIY+uKzKQYmbThTVg8jic3IH+6VBuevwgL64GCls8k7bYYAO
qjF3N704tTDnxtB9qZoljoojQx4mr1FP4/2L8srPxu+LR/ANh4VTnydrLAhTTy4VsvvQWVd8Uv5w
7NJsXGMHnVcSLtE4y4sgDlHMGSQVIHOrrrJLHCl8SL2wWLctmcfK4Amr6uTbAM3ohs27NRD2Huav
KRGfrRx2bex29JyBvWgbxBVzyxYmqpBStl+5yuN91szVFfWvKQbTN6F1F8njwj5InVMmqzKwL+7C
JCU7+3b9FXvna+uGtzpQL57Q9gpKDuozyYu/TkIEDCrRJjCxhORUPKtyFtfJo6Up3N2ghxOydcsA
0fukNjKqfI5fpQaDmDevCggN2UfjtczHkLKTeUYiA36zgDU29PDLnm0Z4YzxE4qmKsF+kBPM3QLa
zxhdVLxrfF6IzkySQRsxqDdcXeyaeTwPpcJUM/FTdbX8EslNKSqFOv/gmfx0gAeiP9pyW3vdrx6I
9k5Y8VsYp7/hyzm7zDDxKA56zx6PR5KIKq5TowMnuoiZhFBqPbkzwikaxcrzJh3hG0Ux4rI6CnnF
ePLpjfFSbP+E+PYmZ8CUuSprFAJ6pG0haAFj3pFB+upU3UHkWIYRtDlkVgaEPy5kZBnTZugM8tto
llXL7TPL9NeAPghMktzUMtrrXvNm+2L5mwN4JFEfAWSiYJ82QX32cIhl7t1TXw97v8tbkgjN9xBM
3z6zYesS+SCrWWrn2dy3heGeLGvTWdKL/L4L1w1qcjs1/3hJ/LmQrokANXOf8ochDXy8Js6JmkGE
7dEPm73luCfhFMzpWbLzIGFxuXNJb9vyb1WGSoMBl35Dr/eBdhUtvu4zzoJH7BoMJFw4vVvYJWba
IRauFSc8NnrMNhUyC4fpBLRRhZ8Yw3Jd/5Y+hdySJNu2GcuL5Z9INHyb9zQAakq4NdPh5OrkWzq6
O2QAINDvbqk5WwerCXzoa2nkDKxRgW+T1bVvtmfJKFYVLrm6+yduXH1d8C4UlvythTN+UKn8OLgu
buLvmDv35lNzrx1DKgRvKrvK5tK29eQyl2toPrPYXFaD4WfXfkZyaIwFugPvDc851gAXxXsO+QRw
48ZIAGeflkqs3BSaoJYBk2oc8QBrLDuX9DsMe3gLGusICcAnFPoJz5IxnwbkWEHidOGJy+/qgmvb
OCbTJDL7YmahmmLsyEyZnn1rpGs9vKpwmnZNDQvUB+OUkKrubSNgOC1euGqkMoMWF6xobzQvdyrS
ZBnsHCWnWWwJN2fELJp1I9gCxemzdJr3+xi+X6lXc26dRgN2wmIzArDr1lOMEbFA8lpRNQ57AxQd
uJL+EtjuOSzrR6o7po3djIWRZ8LQDWBfVJiOFP6qCQP8B6o5MAlxTRStJG09P3kTQYu7e3Hm7BmV
nfPoYWioquKFTAen7TBI2MOwVCkdGBthoLCDpLrZ1YPVsfAKPI7DUF0XnT8t5j29qLNsTTygLfA4
CJt5Yl6gTl2qrrKR3qEbl89YmN+DIOTSThySOMd8s9xYfVztmH+sV3b3LRmsuh3VJRkZWYLjeN76
0q3WXUc4LO+I9TTYXbahp+ie8/wB1s3v6ebyUFIfBEMXbh39jveC29fJzTgs6cHWc7LuifMfqpIp
Sm38N06Wv3PmkDsxaeeE6fSYDZwkk4xN4a5aOd7MPOWENeA+sA/IkvHiN59TzcbgLvJDuRLVvV5N
zfRozTghOiG+vFa6pyIxbmXWHfqpSo+5SaQCWO/Kihv7IRT1N09EwRiEMa7ri2MspOYgHF7KkIqC
xhJRbWgpcERoOQ5Lf7Zzsld9GGmIAmsU04UptO1bGvZPXlN566ChKYeTHOqSTYXu5V9lnqkVyvwb
wWgkgIVRU0Myi+3Yzt7Zr0EX9P5r15jWCntev/HMqtu3iTjZZrpjryt3thHi5iz0R25+EikbtzZ6
wH5uymF7H4ezXxZYJAgw8R5bN8bxvNZbkfnvdlO8+GjODPnrpnetma220OKMceEW4lNXRF/rRb1a
I0zT1DIywkN+B/pRyE+rDTbeVBSMbSKwiZeGG4FHolVMDP0YKSsvaZiSaEeDXbz8hAZfrGNkhKUw
D7VFhRcyL44Aw7BpbLqEOiASaYkngzWS86H1AteC/aguj5B1j7NqLHq6U7utGWLYOPxL9TB763qq
/ildZ9hW3h9dMw69qB0VEVeukEgp/ZviOjRcsX5m+Kqgf4fTpaCXtB8qIdfuxDyfERpNEdcG3Zvh
qRfmJ7HDYBuPTGByfP2n8FR7NApzfvR6/3EESBM0U4P3kfCe6w33ZohuH3KLDPx8MpUYHmdRIVUx
WTzl+9oMGLRa9k4ZHJDUl8jTYifpvZF+LeaD2zHuCrfm0dLDe9imAW62t64b8e5O/su4VK+iH569
1N8QrwTd6u1loYuDHM3sVo9GdkspC5nvGj7LejRPgYMupzD9uiyrle0ZV3pfXn0p4Iyex55N1vST
g3833M2CozR+hPKjNFiYLBbvrAtuU9HcKLWbSCvw34YklJSZGYF89qoiecvcO64D1aQFjXrjM0wB
DMF6YaNhQmdNdcEoH9ub7gd6IiuAJljOi4F562jlbv0QlKSXFk7dbKyMhz54efM4YpUHitN8DL8T
MOr7cvE+3dDFCW0W89r8b+7OZLttZN3Sr1Lrjgu5AAQiAAxqQhLsJKq3LHuCJTdC3/d4+voA+6R8
nFkn163hHSSSpCgZJJqI+P+9v92lj+ip+N4iHS3CWHraIo/tKEM6BSUKAww5jNRkQCtQoR07OzN5
JFm82AkmaOlGtI/zKNi5OKi3VoYiVOPwNEflu0+JNXYXBMQbkqd0dD4+dYe0PGPFNLxOMCbEbnhu
bNr+cbVLS9ojVWh9CNxoy6DGPSMRV7HN1EufrmeNjihOX7qpNsIzgrMOrcGtLpTLogPd32XaZ9zW
79HTc2+PwhkAAko01wQ4vfiDZroAtA+Yw3Nihu2XuDSMnb0gVscBizCit21hNMPN4H7pAUp4kESe
VMGJEogB0SuLSisxv6cT09hkpj0ZauoZ/kUXi++w6a5LW8EnRo3nOUEe8GEo6jlRzSI2xjIyGPa9
HeAug3KTzVRo3eqZ+lp2bkX7jNK4P49S3kasSum1ZOLWzUBDD/63xDbbjZVL7VRpttiNQ/IKpYHE
PfmwGLPSZvA/OLPzMPokgGFDM69BEJ9MhYovM4jUM+oCtG/M0mFOgmNvO8Y2N9tDOQiOBtPdxtVD
L+rG197AmdmX2a60X0e7o96eYtGajqMD8JkwL5LjCpjXfSeqbRfNMGk7Q2yFiCTBl/FNj6DfNZuZ
bsMtGvF7vsE9SKk7bEfVoU/aY485sx5mmAfYTpC+OskOgfidFiydK4k2GkLQFou8STsMXvcsbqap
sA+2033Xko8V0OLcdkowCOJmTvAudlhw0XzQcxH31H5fDKTbvs3ishGeM8I0cFMs6728y502fBnn
evBUX0LzTmsa1azqD06u48WR476FroM395tWwOnTp+EbH0hudNFhFKkfCj1/cO/nORg+0PDaS+WU
F9XKG0kLcUokAlWLBa30/Ycksx2KnYW3tPY2YVxR9EmqA6cPju36lm5ttfPb8MGIgouDmX5jiLHE
E2Xjz0YJk8UxyQduiiuo+Yj31aPPQRhNxwGamZPQaXUPbU8BO8yrM801UkD8+UAQD4WMtN8gIQ9Y
+I9qExPA4Rdp4xngsjxqQJsYOjjVMcxZsNGZdJvVbV+EL7T8lBdFn4uEcElilG9TX95XBgpNXTx0
FQ4CKnQXGSBjMExqQQgYwct8zTLyY8rJRJeBihlY77DFZdXuhKsQVxpcbznDEai2rhXlSxLCQFq0
TcxdU6ZFzUA2a497VZvqfccZcahJxNiJhcgf2oNxGJ2UdU2o4KbaA0HLC/o17Mkq1SgxsNpLrv1w
emmc9lLkQ3pVZd15DAgGS1t1DiLjGBssu6xxRIKSFleGaps9zkdSHA3rpstc+gb0n7YocNFg5s3n
LmTxhGNwU0OGqH11Gn10SQnoXPyjjJojaUxlToyljQZ7vFi1fVtp7hULL4/S3iYwnmP2XEESKhUV
iQHVPtEyMhzux7Z51mltIr9+Ktp+uE5L80kHCpExktcXQ9CqaBI3P3VErMaNenDBdT35qeaRHYH5
28zjfVWF+8DJerzABbCYoKc+0AdUZlvyifOYHbSn8jJ3NAKWKbAJ/JJeXrRjaT7d9iqkKRa8Viyu
twKdI5WMXdpJZ9+O/SNmjG4TuJbuWTowWeS+KQwaWeM+iqHMWEiamiSoN1NGFkTX6JZnDJHmUVSZ
75LF/jpQFPUjPPGm+SiRfXjUxKtd4ecXP2xC+kWmcYqYdmXk0BKph/IZgdSQFLe6nbgMKRNLj3S+
Nv3xKuGYbCUxRk5ABVvkw+sw0XaWFsWYxhmLU+8UJ2rfu0Q4nhAQ+K1Fei+M/NikCddZfdScxN5F
7owV8pOfjB87P008AR+cORFULVWfU6wdjHJXQe5cwskdKeCE/mG5areW3SIJIrzRgwx62+byVW84
DBLu2LwsGqaKYnYt9wW8W0guvTrVXpLU3Y0yrsNaz06RU7+ORkKEMkkmhAQn9ZWpB7ddTGXX8dPv
1jQvMUXjtxA3Us9STQA9P6QBa2RR9t290o4lIqljYaKNjo30GNOE6cmQ2LZFTvZF6sOOEYNnK2JQ
FfiYvLcfdASjETMuqJIRycpFibXHAVs8y/YWMWNEamDE5NuZdm19mwvqYlz5j6ZYSjchwZotaX/C
OTQpTYV+8euy/rBwYqSxFxfsmW1qGHmz+RH/R3VQ1YduBg9CNtmGkTem0Ntc9Gb64GbyQ2xSLpzi
9oCgYAcSDaQTtpRNY7+6hRke+y/tpOBjER8LmquFm2A8pBksazlRF4HF9SV0UmMX4ab3uqJ6Q0xE
XATN23wU2ICYslesRuwi+0D+FLCpi+l4lWPQqwsa/di5M+w65eW0l5lp5bN8TeJxwt0wF+eYjpcX
tqNF+Su/EL3J8pLrCeJr/pIkZJzl8bcc6Gc9BEjnFV0nl0ngyHDVUAf1WBOfCqaLz1N1aeqp/yxD
TJR6oiOzPC0WCB6T8z7K4lJhSLSoyVNhfszd4p7okObaJPnSr/kAVlAkW0JWWHyC6GKRbDvHouN0
YtpFUPZUFq+1FlWbojY9TJ7GSYvcQyfeYicmUPdrzvp0p3eEyskS4abKzHAbIUHgJoCWKzHnfRDK
+jqEazAbxls0+tHS+HwyEKEfBmW/dBZYn0wZd4bWGXdU5wzAyhSGBW1hWnvAGWjJHaivY2sdELqP
vXzRI6CCtG/1gCV3mDNIDfJTZkTDbWrej+5N1ObmR8YJPnesxk0kAHTJmUBs1zG9wEZNlUTF4Fkt
eZr6dEgKjmuZUIs1GvCSgcuNDN3ZvElj8dz2n31ahlezTmD9NILJso3s0OOHsRv/OtVqJqf2Uqyl
0dSUd1E/K8+p235Tsb7bJHX00S63htZmH+oxu22pE4Nx9Pc5w4yHnxQRqmqBCscXDkH1iDLqbvKn
auumOICy9AGF/KWv8k+t7eDMIQs7kUR0tMmYE6/NlNhUtKPAxW/aMoUGLcTOLxFcZZiddnb9tYlT
utPTlmn4WTZScmMIqaTO2n0/JkwhS5dmdwhxphB7iVYdEBq+AGJNOF+tJsWTiJu/yEav8YERoQlL
K7o8TIVcbDzzZc6Qa2KChw5hVJzYOve9SR4nWKinjAgCJIlAjvjCMUchOMRSXnzpGfDPs0OimAbd
oosp71pm/hG0QEJt279FjUJgjR5OR6oGTZ0d07DKj2rBfZOl4FUKe0OcxyejQPvitrfwKv2dmInP
w3pMa41cP5RXXyAZVofEFPamznruy3zdAnb+xmShvp1tDSBYqEIExLG95BPsnbkhwQI91W5ySgos
IZfg5FqXPC5PcBgkuGzFnQBkSFNl3/0YQxwr6VH/BMmG7txMsEQN4WnC5GHXGNBT44j0nvl9Nqst
9zYvEgCAA9exjinCmIkCbtwXu0L2xk7mMP1ULG/CtkfESB2NIZUFHBjYkdNuk46clhnMIlpArMZa
Zi4zfbNpjB9K0OsUYfwPZvNq1NpPPTDupxIUQgPkM6IDGlpMVqZS+pvSrtBOLJq/PIpOkZV2nh4b
32fstF6AF2xDZzQ7T9SpqkkNJ61s5SmrQ7I8aBAi4I7Ja9Xrp9Q10z1+bFxmOufL2lDrERDCbEzO
ejXucKbjf0e5sjCjwpN02x/QepRRBVkGFOfG8NmKHm3DAGdT+g+CQNj9KvHMq5JwisY8SmeEoIqN
e7uKLRkJbq0ZCZnrJGclzB4ELMGyXGEXSs8UV9ryqemXyGYMwscQU6mkdmkrg4xqDOYgzNtBP9cw
0+cQfGZlwdD3iW9gaYc4Lokfh1pHEzYF2O/sqV3YHqi/V9h/1LcPFLsxeS+QXM2sy43e+0BzejDd
W0FNDzHC7Cc7DXpn55fTQTIJmGKUHRXwHt1dLs2Mo6qwSG+V4VISX/IEgtyUsG6rWwtBwL7Qo68E
OB0HUNwbpclom4YwS9ypqTzX/dY3PYaZHsm4oUhRjyhMArmfE07EJsseOsbhdNMuotJi0d0Cd3wt
9AwTLD7GdNNbpIA4fewF/vRpUWLQprGfZp1kvyxDzbk16sA62LI4dmGWec2sfTaoQNBeye9bw5e4
aHLb47IF0NHGtEXNz/ns6mf6RWyqoThFFQ3isGh2Fu6YjWvOBoARyAiYoHfKJBGMmOHYwshM4/DH
pkrCMxcc2WlOSghcEr2oHMmrod+oNrkaJuraXTCeSY/cjzKnV4fmJOAlwonGW2J+Psz2q3DI0lKL
ZDh1rYOQgJlKS54Sw3wLtN5lmJ2Q/Lm+sbVSwnfQLMfUwCrLA+qUMc1MmEj6CdgAxwQxLJFtt8bw
LExD4FZ1t67d56eYuvvZT3znjIkDrpytbRyBuZOa1KKlDScyhkzSSfw0r7bhxCnRBpgzzbZ8ZYn7
0RmNEVe5fWEABAuod9O5SOnyO0Vs7au2ekA6jakwsx/cxUbJiiQb2kMWkPqR4ohiXZQuhrgKuRNX
HzmtxiMBFc9zaBXbodBeVANcpIsAIPTp66ocXjOg10fgPeuDFbv3LByYPE2vMlnMAe2cHAqru9Vc
NzjP+j7vghvU2iDY5xaAPHPhIID/WPqgQmg0g/HLt77LcUN2utclV0LHEE17y9hpLqXMUsp6X4v0
cb2qDJ9qyGCGADD18EqzyOfgb3vrabmqntfNTFypSv3bYMQGgYWYTCi6AsybALRX2d50pueUdPA9
k46Pg20FG4aeYD/J0OcKRIHnd/phaDLj3OHGpWFzzW0bYfKyt3WBeqVazpQ1dsmagnCnx9TGRzUs
o8P06UfKRRXwJySWlxUWv0ZIDH51K2eWK1Xhv+RCI2gOprfgnqR64Az4E/ZGMBODmYZ4K8s++O7m
A+MczLHNhMAZ1Wi27xVFtdjUjm21nN2x9SNkXF+ixFvYeUdzYrGvaP4MpKS3MsA8P1soL0V2IlZ6
R2EOcp3fzZATQX8cV+df3Y3fKJAz7gP3CJYw9PUCDAS3BM0kLgDq2qJoJ+4BAOlmNpNH6DYeiX5L
nlBnyA704YgwLAoe+oSGqguDFvnH3kbss3HJytmhg0R7ZZNI+Q+pX4u96ZeIOAmUWSwmW0NQlTPw
vfwWMBm4Q8fCfKxRqMffZ0n4SCyhJOeKZtIUSmsDrMvE8S+tM8ITTHI2XbNJvbqU8f4hdZNf+svO
WMJwpGkJm6WI+XvsZhr2k5I6kHZdRz4N5r/ekyqP5CjRL2ZZPbIiIdOiBu6B+opSEPAcrNs5DEln
RrdcBM9F8ZhwaV3bUZJfL0poSs0PJcmKN4pKWQ5MM8ZoTvVp9L0hXDh9ZqjdWkwnYzuhLB5F4tym
ILAwFjTXvmUjomzpdBpRWxObG09EfjJxGpLsEBlW8tC2JhEM8w25tdEbnfsveq87R8OErNRnSI0Y
cjrMDfRj9QyUVquRhDPJPZaAAL5cpN+Tb8fdfejlKU3oGsiCub0lmf+A8yyfAqt2NgNYLk5H7RMB
d1JUJ8hD6XaotBtzpFmYhWOE+EmPPs4uU0uS8jykIzhUwuAEuqA/dVZ78gk+ubWi8sWsh+w6CDUA
5YKFzeTnD1pZO/iaFbaCuocd7HCel3XEbVKODblAy4g5O+JWX/qL+ehfu7EWPFNESQN65qy6xZ4Y
6pvBtqnCNHQlkNyKQwpKfWcXsXPSZTHT1U5dsAfZQmdt2wPiB2NfaPpLKufsQZPOg1Wl86WgGL1r
S8v0qqjs77gvQftFOMxko/6S+HlwNaL2xSNB9plhpto1lcNvDBUGESbsZhJTRByMDC6nLw6RPYzX
ds5NsADsfEEpqBGhJG/1oSq+jCGOZeeeUSJ/RWiAaTYM4R/G8tVF9AimvHwm6S651uhSomqzOO/9
5Dq0ZgZ6SotFZppPpobPKZ3jT9hOjnaZOh6qthaFoDV/zFzi/6IyfROlaR7g3DTX+FEm9NNJ/eza
7WcjhcBd95TChinVL5aq8dT72V23PItVDytk/UHOCXURZpvunbLQN75TpRXniz1TEaTbr48dhrzA
NrG9Lr+5/k6U08nq8Bf/eKNua/ZO9dN09BVVCeRnydlqS6b4eNkIATKZkkqiTKCqilMo3fGhGcF/
WQYyt7Gh5OM8WzH6gZxGdOjYFgB8e0YzC8UVg/6lcNXiSo9hpJfUUucFNtMqIku4JvPHZrhCO5Td
4QAPjqUSxKQ4xMy5ICZShXgsbNVJGVW9N2FJAWIxGdmb5qwVVDFwe+Ubs6itB+abqKr927Ti1O86
H91vaFr7oCBxJ+OLvSXrjuCgIXEuep3HzMTxC0uKhQ/ozwvS0Vxg8xC6N52Pa6/PQRgB6YNA/VYF
/fDBQUkjjTbwGhg+HspM0POxvk99jC+JA31NpSh8bRVTC5zIOFywpY7ZW9d+0D02WlBexl7RxzTG
fQTibN+WEFecbqaUV9Tpju+s3vvWTCuXQo6GpgIr0ez5o9rQ6iCUKhc3sdKHM2lZXpoU3VUs6rXG
BCWhJ9oasjLUr3EYrmwXUSnN6XqPYDQ62Gr+Qom33iL2w3yMS9tJMW7LgLLML77Zux+hob/G1hv2
X+7NtlRkiTrc6nVssb8NFEltmL5q9OKIomDL1LfeWkYen3Uzi6/lAOwviJPvNecxjpkUyYATFejf
x2TnSj26Nnvt1qhYKOU5JhJ6LW9UE/9hF9fA3fe402UsYxcJucXFaznC/H0sc2pFkQ8N1BEwl/Ca
AKPG4NDAQ+tlXulpwxmfZfF3n1u5lWQVwFWT2akU2l0fDztD/wFEAVNQbPvZaQ99PS6UlWkbEQa0
RZdkUOimX0XNsNw0TOgpdRbmP4yCxr+ncC6fwiHrGWwYsa2ucOVvUdmlhpQeml6BbCyvLlYg7zDg
bRSLj500ZH5psnNJ3BOgxg01rOoQjblFRxNBHnefAX17+cGqI8Cj4yvtJFRzBcksGgSP8h/iZa1/
D0D+saeWCUjUBBno/uX7xoao+YVfo4SPFUIomKW7ptTV0XSGXR5UOGSa4esY1PdV69QvrfpKBkp7
baumPrQ5xg7Hz66UgOc0+r12KDL3Y17ZV1k+jdcOIm6vJqKchmXlMsE2Cc3wYW4raHDnlTkiaYBu
yswWh36oSWrPsoPJmgIIyvi9n6H0OeN9WQYLacs6BpGrcMsi9ddbyjsJSfU9lf2IatKx1unk/Y/2
0RtguIxf7gd/8dFfvebNa/Nf/+t73hIpubjof/7KTxe9a/0hQerb6KulBRV7OamH7037f/5LM3Tz
D11ymnA+c11akrPop4ve0v9Ava7jlMf27vIT9uHdRe9yIRgO9BTlLHPT/46LHl/+4pL/5d6wXElC
t1n94fV3TKV+Cxyu/NZhmTmqK8P3TyJOdWx+nX5tt8NIzYv6jx4B7ZrKg4Hnm6gNqh5ni9UcNnPp
lPimnJC7Oa73RkXpaX1tzSFcH/VRR4dt+ZX1aQFWr29reVyf5f7nyLeQnyypQquHc330w/HbdeLU
o0lbrJ3ry+8/W19L5yXz7P3HgEcIEBQJtawltip0KsxbrPhklXqZFn2CFmzsUxdZTKUt6I4M5H3S
EitLX9lZE426JsrPuQnXaxujgkTOXB5rVwd5melPeTCOCOQ0tAYw3VITKKJS6q1vOyYdRh8SP581
R6eriZPPpH5eN7RR0XA56Ucj01nwiSWaSuf7PuETW79HWFQkmTnaYXV6minVHP698vzb07EUn+cm
0KlxjLd2ymxThi3sgRnd12KvNxr/TMusOVRlPp7XTSqJiM6dDJGGBUnNt5dEQukC5MVwvW602aDV
tz6UelceUz5zkQUYOfsIQd+fu7Huy1pTWh+tG/aj3Tf6cA+0qzhXS37k+2Z9raXHthS/j3lcIeSB
/o/ziRYCyzxVpNXJ2SqZhqCmEVMLB7Ao5aN/mah1wZhToKUe2xm548IGmNtU26MLehyXAloxSsi0
+j4iCfSsIrs6QytZDfUsNuqNWZVokmaR4gigrW1JrOWO21zrMbQHJAH7wRYMhbdrtcWtUAAKPFte
3lF5FcWiV6ZutUn0+YwoemtkEXr/pWZklSZ93MrNvdyPLLgRrE/LykDM5FzHjiBpbY1kWzZml+mA
r/vt+lJUkHbrdOElXoO61oLluvGXsLH1UTHJ/mSkD/5sfbSnCS4yV1UE9hIFEUaNk1Cn1O32TuhH
R/IfyqMbd567VC1ilU67NQdzAMcD49sSuzUMM3Ti2mtN982tMrGNIyKlIWgaZ8rFGtGZZRbAAFzf
aTXfx+YT8tgICPCxjy2fb5e0YcoUxHXbumf05letEROCQ2IrCsPuNnHcDudKGcO5Q7W+K8u82WRM
HbFgUxIKl69DTQ7XUrUUONevQSYGQviyfPjts4OW5Fvw7fDQ+rVGJZ0uZ6tV2P6XzfpovTZltgQz
rg9Js93oXS6PHWkmondPVqR9q1F+7TXyW5qZonkL/2JoXNJ6Q9zFDRkIG3+iLTn7BpoyDe0/5XYW
ZritdrRLntQYT5xitjrbdY/TQk37pCOvHI3AIUkiSuNQdEw/O65F2cH25zNt3kavFEgsqiRrpqci
gYjwrQCtqzM1tD8Ww90wwrB3cAixA37t+R1JuFGMUKHqJesjHXvHglewLNKLAT/DRF6eltlogMkO
XleMRh2U7dms3XSvsXgPJk7QondnvPwqOhIXcUz6SO0a8A8brW/koUULvxbXxZ8V9vXR+pozGL2X
qPjrevU7VVOfqwqq1QZDNbZZ5LQQgvtw5+M65ZzoqbwKo/Z0w+ppFK3dccgeNWyzI0AiNJDcg9a9
tJfKmqUZ9Y66nkEr/SyWTYKq4pygd44JO8hLyhh2JXdypj/4o3r/46FFv6aA0fsD4WAkxWc3j4SX
LFmwCzFjCsxTZ86Eyo0u8J9Wop1ZmQFx0N+EJXcIc6lUJgFND+HcuQZYxvWrtEi8m3DsDNG8tNWC
D8pEIQ/mqaCh1IJV2ekpop/1/rve3/JQvxotFf+4Lzuh1m59vJNIrqIcWh3ZCEkw3GsRpNWQ9ZyF
0jJC8YR+siMP0o+oVNk2iWZ1QYNoRtHFfLnaScy+dL8GEuJYVGo6de/1kYgNeJT41RCrldC1OBwG
q5lzqHOvXp/6Zvet0ovOC8MSKsfyT7XkiJ+lLb5PiTAoVGbp1RDqyVW5h6NClB6YivMYp3Cn1ofr
xl5e/PEIx7rnK26bhNNAwlIAMsKJZfmGwLdFj1ucxEJvW8RyV5PRZVfUQUqv0Ar0aq1EAUQgEPYA
uO1j1bGEzKifB8sNpfXDGPjNdhYZocE69eyAs2jPsuIhh5BWtQLJFU6dfKiP9ZxiOyra9izipjjZ
yBhdcxkL1tcmRVXNXaI3SUEaz8i9p4OhLyHEcMYlPH9j23LFH3y3vCWNwz6B/LqgPBhpR4wzbJWe
QgEz4d5fandkqNCploHnJAYuMtL1fCs4ANrsr+LS7K/IFd9Uo5e4JmpM6P4qoAqzXY9PVus/j9T6
NGQidBD2eLbAyrWwPpqgexin5U5s3bRRHxy7yqKE1GL4IiyR/iOXwLoBfRrvRZk/dwDyoTEz7UmX
+c26WcNXnRIbDWGKG9vXyRj/8QNXcVsgoyP9Xo/DbWaXw7UJWgzlXYAzw4SbXBsPcYERarR70Ayk
cHVaikei/xgFxevUMHkTQw2bXusA7kz6YbQMz5nsx6wELGYMAmj1ZJ8jH23tODyn4GWJOOjibTJ8
nBLkT7Lzr2ut7OmW1J7jLpe0xv0lFNqxltXHrFdP+M/B7pJjCp1u+iJTIgNKLg8uxs08RZeWuKSD
SdJA51jmAeciwp7IhUkXXbfDDBpfiD2MuLfGVDfFhA2sWwjoaFV2rRHNz7WLPzDAlylmPKF2XT2r
Ht5llD7b7ZhBvvcyMWlQHVPqFTHyjGy2b5pEv9aJvdyDJPlsF7TOZ+Q4gvmT18+Ju4lI14xtKK4K
ucoyYzymFaCQ1G7bHf31XdEUyzjwWsJE2FJYlchuTcJSKs84joAZ7qpQfWBRhvkJ3VNW3vrRQBQm
SKJFpAMCDxwOIX06ujYyDpmuAn9KKLTauF5hrWUgV91kV0bDDJUb7GfDmOT0+puyMsroqfa11QUt
TDgSmLCQbs2KGrnP7G9U34ye/0du+2TAmdi0XY8TFLtNm9ObjWfq1O5IVz+bI1oe7SHAFYXIgyph
efJjZPdUKJfk3Ozz2IiXaRqM+z5Ed1iam2504MGaqGWn8XOFmeDKlPXJJQppqT8VYMJtKKwiPxE8
wdfr+q9OIamaxSHYqThBERIR73ansi5+SCJKNKZIF72bfRKgGFB36BQCYXIr6WzITryMimh7n4nD
nvRdbCxt8MGsqobS5Ax1McepS3H5xKi6zy1600WuxD5FLh3OdnSIwvxTX2iIvGOGvBi6tF0Dz7Il
JdtQT4mY6Qn0bC0y7PXnQboz1+jDIMvsaBXOp2TKUMJIi2wZV2yaizKxSFgCjiAWu+HSAcHMKSLa
oJ7QMDrtnmC9T6kzXDDS4W186oL7REVXoWppmOq9JHGbYpiYwg8UYWjZoaeZWTayli7uWgHpHHUg
yoGBt48jlVP6Zp9t/htwxuEh9CS0ZE5R+wPKAaw9c3zdSvxIoinDXanhWR0Erkmzv6c5BE11Is6+
hlszSvcbJR1uhLBUtlZhJwdFqxezA7FHxXAcfXXbxwWIiq4bNmlmObRISRSie3UoOwQ0aEWhi8hD
OhFJj8gFFVTgw8opNjFWjSHrHwG+f9M0OA0GH1xHVy4QNgVu8TEY8y9B2LHbA6mY1ay59OPshRcR
filsmjR2330ykFt8MVr12le9N7Bcxk7TvYBuZA1lyxjXRLyfAmnDxkjDqczQSTDRdrHjnstqCRVe
01r7MUb3xbDBEkvSVdivb3jfrG96f/oj8nWNjl1f/O3H/5+vZVF9celMjFO4bfEQboJlVSOWEdfA
OsNqeXm+bqI/H61PB5H868eKOePedG3ApHl9TmYme+ujVunlKdChWibqomWsGdaX1022vOv9re+v
rY+Uapi9/T9//P5nEKP9/Memx6Rn2v3+h8hMC05TqBMYyV69v/GXf+D97/SJv0wXLZWwOv7zAxTM
nA9+2p5mJHneXFYf42WMi5ZpfOc30Q4UGHK2dbW9vrhu3t/z/hohmqzu35//9h6793E2au0n0g7p
/Sx//33z/t5kXTC8P1/fEy679P5a3q256Os7/3bPOkyx28RZEije/1wKAHtPJNl9adVi9sinvDOc
gBqjAdqub6h3vG8gYfx8Wk0I+QafAKNonWv1WEJY+P758x/P//5n+GB//pX1/UlNUhEGINayFlhm
mMMJeI1N1Ot4vdalMKG0yXC7PpxBOWLSgMQ9Ao84y0WYtD5630RLzPj7U73qUQzaxFEuv/C+ybUg
2dK9B6X477+w/v7fvcYVgwbg/c+/v0d3XcqQsCx0TRjnMOvZ1Pl3TWWTR/yY8z+d4KmbtKT/A8Hz
e50Veftr6VHI9Xf+BfA0/rDIjHSV0A3sxGsR8Wfp0RZ/WALMKkYKQ+mGVPxL/yo9yj/0papInKWt
C8OkE/2z8miZf9gmIWr8RDpMtC37v1N5XIr1v5QdTVdKWAE2O0hP27LWsuTX14coDxpqqP/bMXDN
RXQPjoFyvzpIwwSuZWMgnjYApP/LF/M3LRrxW43TcpQh+KQAvISr83381qLxu74yRRH4Rxi8CTqN
xQrVj2JL7mzkcVuu9W9No5+6xKv06eLmzkuljac0g6gd9dnnzM7QvxQM8EMz4JTDJzyihrOSgEZg
Hn0gVeupTC3Y+EoAopHurgQhvutqzLcWVp5xtKHRyOi6CJzjAFvY0/qpAN1Z3/3nD2r/3otaPqhU
9ElcjpTN4eVb/+VbDSGljyJx3COaMMpnGPZFjD+ki7CQI0xNDEjqtAy+olN/SyNxLMf6TmcevG3B
juHbaolyylCiZW+ZlV2nGBJ2xEdTx6ilh9uHMCsVVZ7JXQv6L1TKzPiIqbE4mwCNU+sED++EkqTZ
gjUy0ewIkp0IO45Llh0kC3eFQAhDeKZr0+oiXRUt1lLhIgRx2JYk76F4CndpTZ4ROWLsqcVutz0y
0sHGje4maDztoH2ZKtVswqA6ho7xIY8mfRMswW30Mo+xg2XJFfC/Bzt6IxLimJfDXa84AGEjkh0m
rGn+Tqv4LtGDN5WQcDgn0WPZTTtzGHt0pIsx0Eo+FRWpu77bM2lhioIGdtj9w7H6C76WY2VbHCfp
oj/6S5NIr61SsH50j2GoYXGv/KdYJJ/dFqplzswpT8B913nXbQMrlru+0qnt1QMGRXlsSGDdwNY6
GGmI007ANEpCbGq28vzBNHdmNJzLMEcUXjkvY6MIM7RMhQJw2sRhjLeROMi6rEecGi2el+ne+Njr
qSTIIXqTsbsUMlAvgc7CSVlw3lc98cXDwJhuuV/S0BrPoq5ecMJfEzdB6EEkCR2KwLDI5CpDIdAN
+R3zF/S8LAoTXPyRkXxuJBEbzdTsycjuh9MEVIqkoZuYfKfObK+lvU2Z8QmKr6zrSwq6CIWJyone
rFzHBOS497ox0OifMLeGcXzrutPOtlKCzZM3h849B+ohczlj/uE4/fuNar13ODZQWxq8MHTN3/oj
jSW6brIHJE2iHHaAQtONE8hpbyCRb83H1kpe/vM/+JeG8nIRO7Q6peUsdGXnt7sV8tomKw3+RTGK
q1Kpu5mm35YGUoPhpoOxmN8IGBKbyOlekokzOCo4wjZrU6/DullHwRtZs9ihsYp9+s/79nfnLM1k
1ujcTOlNMW78en+BHpnnKEfdo01GKfFvBxuo1JZRieKvtCXcA4LJCDj+h2PwN/+sRXURA5dDj0pY
vx0DKGKmkw6ac6QI9zZK50kvuR+gRnxrqs7HLEwAbOM8/efPSm/sr4demrxso6kVfx2j4sAw3YEL
96i3BrStAF7VWGNUT6/9Uu+3dgk5A6hUu7U++I39lMQW1foRYCN96TfDcK+yHtSIy7DEZUfYKIFO
VcxNxteT6RDxZ1ALHoAJUEmLKZ2xI4j6U4WfT2V3VhMhp50i4GHafW6pcw4/cIs1Ld0lihoa/y7p
KqHapJbax+XQcm7eKRivO/rI3TZJEeYpBoBAXOV6oTbFZ6i5lDAJPdyKEN0I4sFNVaDAVU5NqeFD
UmL/8bvhluxj7LC4bxAs2Z/bId4kkj0jLzPZJRU+i//L3Zl0Nc5sWfQX6a1QL03dN2BsjOkmWpkk
qG9CUqj79bXlr15bg1o1rYkXBpIEW4q4ce85+wQ+Gnvw3D8DzlI9MFLiAnDa07Gmu5apBYxVZoGL
cV54smGC5cZmICzIKCNvW4UoGSTDIh5Q/ZvZ+GJ25U3p8/eytSIeHp/xEGVLqXXw7WP/hYQafjGf
F9eW5rtDIy+V8+4wumg2pSxWBswIL8LwjbC8VErQXIF/mDHZ+1+uCBTS/3lJeELAMrZdw/UcyIPz
BvwvG2xgBBkKlXrYhb5Bf5FIMACACucFoegN6gj/4olhJPKhIsw8AC7QIqLtcWtlktPVgBi3W2cQ
dBeRKGpES2Kne73iVJ5AGkvYiKhVljbx6j3mVKYzCgqxod/wtelLYw4hyDYc2clZUEmBSL4jG4Ee
JvnKXzib8ADQYB+bHA2/1wN8JqiIbAx7HWD5btCqsYOETDTy8Ye4pQP4W7GybP93CY8/6p/9speb
uNNJem3arZFapJtNFklrjb0MgvGFtqi2YM2ipQT3NF3F1XQ1RfSQ2cWzJ71i4Qy1iaAttfFoG+++
yrAbwKKCfeouMroM6zbRVrY3BctJUWKFer5vJz1YKn3cwBlXm6jT3hyHlkYdjVsvN28gXj+CEg9t
3dhv9TizdLL4miSYwgEUSSfQVkngPngZ9iOn0U5yUuSfYdjpMMDz/zbLwPV3oar3bQ6dgqiuq5lU
O4a8UG7yeOWk/WM9JmBCeYXcjJfKem17AKuD7J4Laf+MMi4hw1WbAu7XQq8IgXRcfu8giS4RhfXS
tVv8UKm+Sf0EF8CE1WWIRjgaBrsTFgteK+y5GJY4X/PqkW9EwpC/10KKryrdDyQ4L23+7dJwkDrH
hreYcFAmLb0yqlN9Q0zVagzQV03EhKw8mv4KVvZT01TxpptibBFEYcnEhLXtwqMv6Isv6DwwHa6t
eNMDpF2YZk5eOhpA4vfgHBU2UIN5czaZX3jZHBZj0WFK9fx9tAmcBs/4OoXZNbElYq8KrSTaM4ku
c4GCnxnFvU1KLCO52q69RdKNUQN+Bfl6TAVtdE15tgMqRvXklYCnRgwuoVMtc627hg1R2oRB3XJu
10WnmxcCNLV916RHvTGmXwV9dlReNBltZ0uO5qst8f8IAqEbPQKaPdPIBbsLVANWQSNEQBiRgAW2
wS5j4JXDMdE7kNelMBdlVt0GQ7oEZtPB9rELLXKlb90ch6MFXhvuB0hhXyMcI4LjGKYxtTxd/B4K
ISon96kkDmaKzCcMDOtK037l5XChaF2w22C2MqFIYI/C7Rl0gOaK51Dw/jMqEEd7nlaABjfQL0Q2
1QrxNzmCde1qBqzME1wB3wrxHcXRMkviC2Aq7ieg17AZYfApGGaWZjxMdYPNlPbuklDH3ZjOs9TF
8GFy2ywGnK9VQFyo1iePKczXBbpbKcuP2mQk3MT0zzhGa/iaqwCZj4l48xBEDJFYbfZ1z32Mc27b
2MEpk/JaePb+sun96JEWvLHwtOJRgK9wCHGs3Og1zbtvSbdw0Ylgx8p2aoYjzdGPVqoXvzE+U8Ti
cjrI0aDX6ZeA8EcXhOAsN5zc/o0E4pVqA4rudmsTU4t2ADsTzQUU1ACqRvD1VYTXLOtcRnD+rxTm
CMFDwzXzGdchY1o6sMqwLIIKyVjqSZAxnto6m1awDjHHpUG4QP+91Qwr3Qikk26WPXRF8NJr4BSH
cjoBCiajy8g+koJXJ7JeK4HYN68RrWhORaRp37/5BruJloj0Uml+sXNLvFVESlys0NE2JaeDNIl2
2kCWl8IzyrkRK/hItKXhwMqi/b3gZ968vsEQYHbPMiLbETkeq6HBXMlqb65fXLQWZaWJF6XwOlDg
yqe3jfuyAQTQTO6NCBZSZUBY0hiPWSMn6C95HqQwaNQe7z3sO6iZCz9KfgXxS93gUOpHFs3IvBSh
YOSGC9kxtxg0I2YzCTQZVtKkdhietsxxq6DdVaU/rttUrNtOEpQHUwN6jQkC2cOz1fe3yh/tRWMo
kjMmAEW4jns0yumozWK6eEH/+rcWf3KXN+sg6ZOV7fuv4HAug85ejd741lSYN1AZkntLI/MCZTHc
OyACUhm7azMay1VUSSCKndqInPmBx8mPOnLWfjI6mcz3yrc+PNBckDgo8Ng3YfQcQb4fKjP8Mg0G
y+EXcDM4KBJfCdXUjfBVyDtZNRN2YaoHzZvQ/K8gj3dOxaBlDLTX1CHvwdXLFWf9Tq7LId0pYb2D
rHmhawZgJPOeEncoaIpnO7/zV2nPMTLNDsp3f5LEEAvbq/lFu/Kt97EnYNECsx2dSjN6D8J3RJRZ
wWxLpPhbEtPf6tXALCYydvd/CxkIvQ/bWzP58JaAc5pY/pA52OOSOPlJpsSihQCF4K3glvGSRZeg
oK6Rmu5qNd00lW1i6Mi7ws8IDubrBZ3nsU1/bKJJSSsGZ66P+ls5IVCXwl4bkvmesGYGdQqGAtwq
b7B3HGr/Z5j/s8krudXC7BUcFPoI9P+jDG+RwXGN8Gg96T9arQRK4r4boW6/a/UlicVzDptjrbkt
URsa4J3eYokv6jz/SEsETOy5TFsTRg/ewCQjg0rg699Rwhwbll3ROmfQ0kwt6CLg0RveWxgLLcaY
buaBFlq0LG3tNo66hX8Qb1PPsHGg4AH3SDoG20BGepF1Tquj0TJ7mkUNGifXhnB0jBFboUXNfACs
/3qw8W0zSM+7VevYF8rVaVOa5oCxYISGPYGBAoQHE4wx3Z4/F+zBnMZx/+ifD+HcoMjhtmIW7npm
qyg+ujlCg0ntlvFVdTBnkZQjqb/bqTyNQzodIqROhwRjEnZYoO33n+a1hrtVCDKkHe4szz+CIcBL
mrUncJp09WXxWnt5vClqJuGYotg5sCLBNI1QISU61mXjsbLFoyjMVdEboLJa4zExcNum+Y1LnG3X
SmGjh04EppdqxO5asGU52gOjhQSP87jRUVpo6beq43M/5SZU4OLb1rNHN7rAN6DSH8NzEAyPlElE
ZLnRuS+bW9GkV5nGx5xc3bofjrFhrXSIi55yPq2DNx8/AXmgHS6/GRiejVYsdexGHH9clGY4x6gy
HjvlsK+r26Cyb2qoYyfnMgXyUSImtj6aYZ6oFvXoRcSWkyiQYRzBbpLba0hYn5z7yBaeZR29qYp1
56JVLh09zwk443Y1UPh2GuqSqtqioWXMMM8CHAMTi63KV2eewbSzACnljU4b+xjm3KJaTK5HM3rB
4f4A+0I7iDg9UXcT8YEw4wBMfmuR0bylSSMP6GBJhoe+7gBCLV+StP1qWmqV+7t7/+h+rcQT6Yvx
GFBnm6FiHqfnxSGa3an3jwAekWYhnRwVh79sav/FMWqky/n024DYtUydaB/X4iNM6P70XfEakFpc
zA0NkaQ/uI1eODDtrKzEV1PY2OHDm28qQLqOz+8rbKJj2d0AEbULXYUHb6S/E7Y9B1dUinjh0n2C
VZRmQYSzldJtaZlgx0Vhr21j+mON/f7ew2wTvJxYXvG1aUuvhD9QxfZmqtU7pzbKI6GJtTM9OgHj
Qb5gsm6ue4fjCd78Rd0mP2iQWS9t7XvoEsicNX9Aa2gLuxr0RTgBirMoMQ8ux8vaxZswAFHBIv2T
ztv63Pq7HxKZCC8rB/gbsS27e1j4/cg9dfxsQpahcXXtvjLQPQ/zfxcH5k3XxzU0Oa4PWnj3NpdG
LoIU2aecJupaGLzIGpOvJkh/LDBMbpvtHdIzmKKeIqGZUK4yCJFixvi04jkxAIMGPd/kjk9wnMqF
X7K7ossrsGrExCIG+DpiHa5XCNC+gGzf6tNKd/wI8+g5aDvQSyMlXBJXv7w2uNp1sUtGy13WZrpz
M/Urd0j8jjsDdL3pPhjxAznFHvo5XJEeRowIPucOn77T/mpIbULl4b8MU+Ss5NzHdCb4wdGm0+ke
1Ggk1zZwV1Cs0PSQItNGoB3tBbz7CeC6/WBzj6u5rdiXkc+fNVxat/4TMOgn/Xc8VpDnF0FHo8JJ
ZmROtXVhcyxtUb7qgICWlgzoYaT9sbaMYJXNtvuenKDSpGii517gkHKxGWn8Uo7WnocO0gMIYG7u
+9sTsdKAN2nR0ySfLW8EAoziFQE9ITp0Bnu7fALAVsyay56kxP55IlsSwQMgcTs1T5rpXYRN4yQm
RxXCtPesxToSCn/Oh+NVcRO6GOB1P2IVX7SAXu/9qksHLOi6gFAxUJ30CDF4RvQW9UPU/dUISWsu
nomwSiQI+LPm/iLxsi9ZQmRRMn+NU5vkgtrjzbu/AWY0H6nnToyb2xdm0V9ZRW/IB7ROI+kbvO2p
sK5AdmaToA+ajZc0hl+EAZjhW/ozhtyjdhHr959Wpr+obRFVIG19cPO5j0vkNGYxMmW4wNd9m17h
+J8SMl3XXclZLo8tb6EEKMVsAgEV5vpjBoG9oNmwsNko1hMX/GJoeV/vze2CZhyd7X7fQm5Hzs/L
6+QYW1Nl7PIpp14g9NoYaAwTNhDvkAQTzDimtI0g3aq2lwfCNT5Diy6Mrj0wMUZcRJgEKoJnHFfp
hvY923HkHuFyIb/QMHclncdsPm5WDfDwnR9co6aJCaeHqJDHNGvqHQElOWq4MoWhy0lh8oe9Ho/7
WrPfQ0YPnAqqtSyCQxumv/sw7fapQnSYedNPLm7tfAHbEY01zU8/4x4YQx1wPC74T1L6ZnotLn3l
bnOT7pxAHQvEJUa3q2hZcOHRv7CXRXq8z2QyLfmhvcLb3HsvcWacssm+NAGXLQVUg9txTkqh3FE4
uedrbEJ/QOKouQG2OHLrAhgRSl6aBjJUVKY/YmKlJRSesBFvIeKcnIURxYTSjSNua21Fw17kcmsY
sQ8VBJGKQCPaa9V+TDuk4UhWWGSaryAIHucuLsa6Vo7PZJK9iZybGhSvtsqge/ldM/fRqILDzts7
ATjWkfuZv7D5llVaL8c4Oto6sQ8VM75dYtEg9ROYVawpyygivgxaGCU0uqAFiTw4PuNnDF6/atkd
2GJXgTXuOfA/+D16P0HHEMAPVSI2etw9Y7A1Wu0p9Hc5UQGlxCZiIPYuNymQrZCJ7p5JwVtstRfR
9KQnTBQFWI1pYgOQ5Nix1YuI9+PVaXOKsTAUq975qPWMQUc2on1xd3ru/uo87QsSIKQGXbNgCU8b
aeKHoyyMk5hWlG0ua843SLLfqgxrcIxcybV7bdFAk+nM7CHNdc41BQBVXODRonOaU+CDaGiNF1kX
S2+KT0JmJ3OMLwqOwRqy08PkzzqrrN75tQiP8C9/6yp7J6T8IY+9bE3iPDyfjOvRFdC6xQRqO7bf
9WDCXdnIk+Zb4JfHODnmKM1QYbPXIc2iEk7L4zBSpjjt5a/E7VjtxolBt2Gb3wQtS/LSkI8gV+VX
vafi3h9CIQGU/vN5jcA7k8R4aTPYu5Z6vTW18JmUXAJ38mxONWcN6QZtPDaA01hL5MpkXQLTifm6
jMwRZ6tTCxzLPPej4In0ADTjysvpLprFQ8BAFilPwawOQyrNgkUEP3Nd9GLr9BnUo3lU36apyRUx
f1jZoXG4f3R/SFN0h8gIE3TJo3G4PwQKnb9skMm2UWr+9bn7FyYyl+j5D+swoU9YI3dJQvMaKjN+
qEh362XOnZeipEbFpXYF4sSYlilH42av2I7sI7kUCdILOIB3cMA/H2wfD6dpqWEdlbLAzl8f7o3g
/7dpoCbo5n9pdf8PF9PL9/DvJibzr3/xdxOT+Tf8S4ykHH1G6pouP+wfJibnb45pGC6WJINRlcHo
5u9RoM7f0DUy3NCF6+uzyuAfUgLD/hvAYOZblhCe6zGT/79ICRj7/kdbXkenQDfFd2nYM99nqPrv
bXnRahorC31sK6m7ndN0VzmnQ3Hn0sx2nUfHZ380guo5D4N64U9EKCh/RcG+7ka+xciqBzOYSvjr
3oaj/rNp579qyAV04F2aJtMmEt2Lb3GKMn1OTLZ37Vv9oSZlEpYO3fGOQ1gxWbdUc8plKqBV2Wb9
q4DGp1m0qkfWx9h4cvRZ5qBzbijlAoTMrvayjauat6mgZ24xTk0rSiII1hdpNif6iGRhgl5aKn8g
BVOa54zws3WByLb3CCAa2qOh2nAVTkgYtK/E90FFEvm56AmKxweMDE83VqQjcdjUyTNymQ1GaPKA
YzKombZKV6+5iKl70p4/rNhqWvzSgD1meA6QX6HpnGRPCAkxlFsRjstK5RsvaD7Rkm6wOj0oonQ4
pkd7x+X1QKBIfiMJwWXnjoc4k6Ri9xq/gAElEO6E8Zjnozi68HTvz6xBcrCdP68Do9xnQjxiCNZP
08jrXJRAu8o0pB9pWHh3bH04wo8FQzRMJG86vvZU2OS/BeYUnjFybouynx6m0UzWDLXBmtpSnMmT
mNYex9e/nqoykGe476mI/Y1pjBT6dmy9uF1DmLxLFpaddxEhJ8FbGBTaEz1slKshyemu5gVP9wcQ
cNpTZZTXzvyd+4O7Cya3pWWaOdOJkEZ1LIDCVxxajIWoiSqm/7pLYnzyS5rwDlqDpiTaqoRYnxh6
dKywji8hChkAEFIC9grXfahpwUXaUBFQMbjzFlyvSMCrVjHb2Hmo3fjE6BAyMIcFllT0Aey/wzZj
5I7fXHt00lFdGwqALRGmDV0Tu70WtW1dgNRglIks2u+COu0mxGdoTsH1/gSR78bqy+7s4gnQ+8S5
dfQokkKL30XmZkcT9jAn1CZ5nyqBg0jYzjpBO8yRc3wJIK92WHyIjaIhPkwwrzvS/Q4svizBgeiX
gxLqiFvgRBCX9i0djQt4qE6d1C0QMF65pltYHPxC2S8GXFKf1jN9/z5eFbVxHbRy/ONJUMJ9pWAF
o4vQNSf6KOcmHfSEOiVRCUe+8xz1afKpBzpwRL30rmMCkSIUbrRpemeW6nTQ7ZI23Ene5wtoX04U
qWd/elO4r5A0/u4MjB7a8OQPbX9r3HJCmzFotJnM5j2dsKBzYHpiMqooGGtzO2h2QEhuH76mqWdt
qhzKnTf4MCBmuGJnh2Jz/ypD5K2O5n+ZWC5OHcQmb26jI63XynNjmRRWdUMaVgDx2wao/Cf/pekA
plIIrMvBk8cs73ya7vnMyHRgHQ6x9xDpRry08DS/RI7aUkxbkMt1DXbl1L14Qd0cnM64+Yb1aFUZ
JqIZiAcvaTpzoh8fo5QmgJGD8vO42Y6yMt3DQBIOC4U/XEutH66FYeyUzZy1b2jRJfPnaZJRosQj
fpP5O1xOpLu6o1GOeHzZufl4SWt3uNhW2z8C66KU/PuneC/TLU7SY4wBddEMRfUmUL+AUSq19f0p
XQC4n1HAb5WHx5qklzdbT5+CMm0ugPDS21hiHUz7T0d602Mvo+KlKbJTTP7W0/3ZEDLxNKIs3KXc
E8M4cIyTdIaZdkJzjVPxlhPH4NW2/TIOvTqTgvFqC7jF0DrJrzWyC3zILWQcQDjOaAMZy/JHaw6O
1Mj0KE2VbLzQQI1cDWZMKtGLZZg94CrP3ZRuYF8rHP40kgP5HUEblEn30EkXLIxW+cspS4vHQjb1
E++fRtHeoZwAMbITfvkaWlpz1Qodjw3bJef/uNq4VRXPUIinUHTxH8/Tn7xMaF/Dhjn5PnPD8U2z
Cpv2NO7U+9NViQd1VStp7OvGct8zrqos0tM3y/f9oztB1x3z3HvvfU7zgstrEfeVCQQzLN/Vmi2/
fufsHRyzWEoQEO1Pp3E/GY7+VCEAf3U0U9uImMFn3QXwzHxUAFaoBZdCJ8/Gb8xyGbSuu/I6aZ2Z
0xZLSmVSfQp6KMrPC2jHdbBzrKh6hc1H4qNLQuCAkCUoKx/KNuDpKHRDwKJ6ckO+T48zG9+NwK/R
2YTxNcf8dPG6fGZeRlfZW6zVgVPt7LIk0itpH1LpdWcrZXaz8BL1VtvaJolLWoGaim9DQ/MefHiz
r2Qc34yagWJMFMPm/lXmGkxeqAggAHIaoa1DzNN0th11gZukjn99bn5aIKNfV7l4DaqpffTmh/tH
fcHvA6kmWrdD2h0HFz/R/SMcclh0JuyooAWHtRmy+w4k8bE3MMOnV4WIxzCqFb2pOQohl2fgJzs3
bX4o2vWt3ylGyhYxT7Qw2Qad7BCT07rRPYQOEy8C14+3M8PcX3LhA3WTHyaOzH0ah7soE2rPAW0z
agkbO6YHQgnc4KGi5aYXbXIyDhwUzzmYx4vGKkvnmCG25nzrEwWRxaawzQVHdhRyRJSlFRrAWFz7
gM62nsxkTjMgY8Sr/U2ZVnvTlB+hn4Ov6WbbDgMJu69/swjDSIbx+xSONFScUr1JN00eO2v4ZTEJ
tlSlGKCzP6iUTMFqvMZdBvAEx9bCBKnapbQwXQzMgG2+3DF5mRLJijobmXAoNTXBCCQl8IH8CWjE
KVWLlXQEeUWtftYIfFjA3PtjDuMe2yq9ExfAentv6FiJ3HkJxBbbat7ngTuZI4gM6KtsXAcUfs+0
bBHhsqh84koaPJ3cra8alsMFdw1aW3zdWCV9LEymNL70XHtsXXHSREAaPAOsKtr2usfBEv9dkvXf
riK2QwJYXsYx4V6qeU2ZnTdO4GylQkNfjd9klzgLm4Qv1Q5vdlB9dbOWihHokVLDNXt9hXNrBXIJ
z2F0Cad5TL4RvejWQRd8lj4U7OKPIn/XTWlCkJDZbEMVdEtR61ta6puRwfbSzuxm2cXhl5GSkCJo
YRFf08rsK07q98myV1PWYfZH6tDHpHfq2UESVbCgsf1WtuIKovO5VL6/YXJuoXHqHYaG42swmmtS
BCFAEuBpaIewa5+CSTvUI9N3ei4T9d/UnYfGW3o1nHzIUs+dqREi1lxEKPYNM5ZEc4BwQsxgJSZi
aHhBBwZOCHIOx1O6EJGap+ETiJ2B8OzsuXD7FyOmuTV5erQygd5z92NC9Jwv8PvRxjO4JetkLw36
zyaI/aHPubNN50Gm5iq05K0Ey9T67PXmIa7kk8RehoOneaB+SsFNYemitQQI72QUPcmGVt+sauJE
AjqBPof1beS7Tw2GTbM2IaoXwdGQfDSX3fGsWMjDd2xzxSnzuw8CZ47lVHwR61dtG218EdyPoIRn
v45r7nJjeuirWXQluRF9oQPMQQ5Z+ONZH2lJmkmK/49u7uzp29aRuo5pfswFY//CE3R78BQSAU/q
BL6UhfIIcZ5C8SpKID0CBAFJccic7eRjkljcG6DgbePBqomTNVB/uD5N99rk5kcz/xxdtz/CmsaI
CvrlCIqLRua3tLhHTE1+ddjVFg2w3aVzc3P/Ewz+78T7ww5wDuqaX5VhwUL2i6Lxfrx8/G05BpOK
pl0K0j2XUazOTGF69klnFWvjr870Xpn5fXdO/z3G8sGqvmmm0agt8wergMLZ8JYDCviK7PjSEv0y
ayl+6aVTPrjRyPYFoUmwF3Vx9ekkXMvsA1vPHnZlRLpL1r2T7fEWKvu5cZyTV/mXzBjPZUn7YsyH
D+Gpx1I2B0tqR0ojA2Jw9AfOnrxfgDmdrkVWNptOJfVighNWp85RTeM6nCPfBVhePIJecw4KkIx9
XXCRTLZCbsMzrT9renJOKusTys85ZP91tCJalKQFbbpGPYSNtZOdGa1nmZ9IVrjyzh2ZLVv8U0zy
C6Yj5JXAjmTJijZ1jd5TU/N8l4S/yvu0Un/OKZ2+FZoDDEPy2DgnMtjWzJuCJUUDOqLJSYn5i5+a
jJwCR+/O3qiQxdSfga/2JaF6cHGA/WdNsymG+FHJbli3ra5vHebVuiUFoSz2mgj4X7ju1N5yGeAU
NMRPnPc3iPJq6o25PeNwPtY9XgN/GqJHK5kDkpro7NbBS1zWP8CtzYUiE3phZsCeLO8rfE6unjKv
pEvHL2lpvgXAnKCXVtrc/D90dpNvqLKavU0fbkFyzbCbjOLJku2bHlnZA1QbmvrxmGLBWQ/InzjK
7Xyth3ObiGcte4lNb1oYNqynzAQQpbonTn7WKhxZTcIOzLf04wO4O38DWyEAUYB9UBuYQCrLeY3a
uFzbXvEE9y4BhqOAcQXuEeemOmr8pU0b7QnNDdeVyJ7m/MGVJJe47z1CT0SOasZPKFpqTAACp4/H
0r80teHTqV1UHJmzB6gWzFjSHO9s+hGTi3Woc07xRSP+6C0BazjZvVVPRA57jYUwLB83md7K9yav
Ny1JNiMH/2uaQ+kgiu6XYZr9MixZ+z5tJDBLDxbbroUCxWJH7pE0IWuVsXshrghxf+EtZe09Ozlf
CmvzVRgO22WdoSRifBe23hMy7csYsMC7UNMapQHGSALv6GtHaLMrL0dJ5OFqWBCkoN2aYFzCLI1X
tR+/2xmplLXdQ5QTP9FoAiRr8ctXaR6udWlxsA79TaOs6lATIAHnNMoy1pK/P79/EjvLGwhud33/
fJ8DVnCa8X9+3/3LiYgPnMbk9v5Pa5SnZUwz4j9+5P2LAmLExhqA28w/8v6pHo/TIN2JzjQbbcAQ
6Cjc2cadlyzL2LpNe9/X5SlhaNoW/XeUU8y2o3in4fEY7xtNYG7VWiZd7ZPV1ntG2UixwWgXynm3
4+53Wk3fbjJ+SxNxjRrBoPsmOVH995QGrARl9MImdsR2K/12wN89e/UNDHKTZXyPI4o9L1rVlf5Y
jjHK0j/TVLqwidkFOlt/kJWzsmIgp6XCN+G2PgkkRDezciIiSOeHbkz/+6MJXtui68ErGMpVO9XD
AZ6/eH+I2jbfTL19QxmirTsj/kVqvXMQbbbrektyXEW8OahhORgt4aWlTwijRdNeL/IG6otijosS
oDncn6MfgyyidsAkLqWti22TgKsqmpJpHt2k0Y+iGYldrE2b6mwy8rfMmqLN5IILkZMOsiZKPicP
LU1HBtJRdKb+14Pxj4/w2IB6liE38ZCnR4/43D1ykUVhJNcsB7LRMDB07T+GQw9OXFsjfM168mJR
wrSx/ujb9VcEfNqNhx08PtsYTrmzAlv5gA2e/LHiYOlq2xFZbuo9uFfLeAg1ubYQbxpKrLCTI4WS
nGdWWcShh2uDQwrDcoJzS5IXmoqxrMVR341JbjG7w6jWrUNQpa99Sj1kZ3CLUzz4f6rR28foWecS
wZ4N9zUpHX52Ubp9dDFgtvIyEA1RFYwV4nDjxzQ9hPbZkjlG748Sn/ThEmS7ij71CRAiCLlFM4Wo
sBHEC1G3NBvE2St8WNrPRWoEO1P1J38AF6AhEZmyzdRYx27jEfm0SLXqwSKfKx/whiuJg5BZvBEk
T+THArROFJP9ot9iRc8XGgFmy8blCiaF9gVtLkKb7MBIkybYyzhaHAyN4E3XcIJqCeeL4eAbT5Zb
9xuRtb8DD6xBDWgf9XB2NshNQ1sPdKL6SasRzYyGbsFrEPmoA661gZ4Nh5/BL08VC/9ioGqxvRLg
ChprcoGqfWPnaxzra61VDzIPbmU1Mxet9CmRbkms5tNImhUqjo8xCK4ajpUlW9OhTM7KjphINARw
RuQQUDfqiChgGBcT9WWTbPoyfwsUsdaIwZcZXL5lHcUvlbXFyp4vOskpgIKDSx8OZFVfJ8p9JtMt
eHEnxExujbfIZvG2ujpcafIjou3gQTbkxESCU/OFTfvQwppeJzEYlnLmt6VUrOlIAkf/aKXZ5xCo
+mA2XJxFWK+tvtq1DspUQsMCZJ3Rn3E01Sm2qB5NQuLSGb3s+W9E+yIrV+olIXDAdQDHM7J8lxDP
kzb7RqfxplvjNkmnr3YmXigGLBvbcFkZgn5PPkVmzMQ4ARHUGkbm/9rNmyNGLDxe0aiQp6H4FzEQ
0/g5dwUIJaJA2/HShYSS6e27ZTXktL7h2jmY5HP0Su5FZj0nQKGXwtVPva4wNUjgFV5n/9Sa+ajp
wbqUyVPJQJUK/RGOOsQI4kLpoZyaDOXpFCOJOZu6fEP6QvRmxdhQzBiA3mFFs+120/XRg98F4Qep
B1+6k+7NRnsYgEUH4StpwxezowrxUFlWXnAhM8JfhZQiDrnEshFvlp0c7aG4hgYJKVnPHp0eJwl8
oHaveVLvrbb8lcqR+Wwc6CSV+ehZUvURWX60rSbrd5A4+cL1RtKi7fIlihjZT9VPxEJhTPKn0iSj
vfaSCdYcV38g186lhfl7ioffAYuCruc/nq8/tqo6jK77OSbVp0InyDo1D9DLZVXS++/0MgfgyrKS
og9A42J81NaQ7Pxpemk8/YpI2ArAeXvarRT9hUyGzypI42UTd7gUlK/zCwJGhWHmjzeVtx4pxyXZ
6pSqQVX8tFq7FYbSFyY6mpotQIX6k+VPBFagztVHkr0md4NnGWX6FD6y9W3otl0yfZidB8ZMjgjU
kiv4w9RPiurNGYtTOaE6GMJL0k3PjkVRRgpYQG6MR3iT06dnqyQMLI61J0S1h8Y2sfxbj7EuwFCZ
7lUmDjkxpM6ZPTkqgUd3Wv/ohf8MAgfwamysXWpDERrTopdGPasg42WZTbzahO4gO6eCztYElXjL
CeH2/BKrvHrx5/G5w4qA2gqAcfSlcS5bjXAjgXqpZfSRAIEnvLtYtaMOAj/xb8agP/YOTwp9WtdT
zeqZAyixs/zsxV9dY4+PVjxrEmztPYuzDzMmL5A4NnJ609c6JH+gv/VFCSs1j5/uN1KbcelXaDHd
G3CxEv9StkpaZtDSO0tHmmjQ0ZulmmEsXaFz/qg1onKGN9fhjzKC/+LrzJZbBbYt+0VE0Ce8CoQ6
S+7bF8Ldpu8hab7+Dryjrk/tOFUvDluWJVmCZOVac45JzU7+5oaOFJfJbDnrBK7RGr1iPMZjSZJ1
OWK4ojeezrRrFw/qRxjXvpbFN8mofeTCYZF3m5tI6znvu3E7k3Hk5TpvYJvSwV6329UMA66KtCv0
0TQEM/fCp38Awp94TkQ7RJkYbmPy3AwZ/2DE2Hjm2uHZwm7BRj1ajf02WQ3dHe0xjGlwyPEPNe7T
kN9bAwlUyez44WiTfLh+TqEB1JexE9eVxFH8YYoj6siZtBeTRSFD5zra6rYZnQDf7V1U8/z5gIK4
HkwuqLr+UTg2CTkjtn4rPIO5eByJoS1gc10WnEL7viNluFNPgAFJSLHZaLsjkKGBUIrBpC7taD6p
GEQx3l0stOlk5wRxjtCSKzoKLV17XbR3ouCfGOETwgTqZuOuK2TTvSqTRMIDb8UZ462Nhx0vCnVo
7hQ6AGFe3lRZPetoD8qTa6ucSvruummwOwOF13fkLQjNY+wV2AOCydZCBSXzQdvS4I7otDnod/tY
g3QS3QjkG+SuIMIwo8w59rETjLnQEJjFj+2AvLVrQdr37vOizgB/+s+hQUk9meDZHCsCHOjedjpd
0t6475vpuTbci4yYZeSN8kLH1lIJJJniqtwXCi1KO064znJBAwX6kZBtkiBURkHb/lnspdy0kj0r
cz5vnpD994ILweim4MEs9xAmH7TtBafQQjO990pDfwX6wCU7T74mh5isQvDBAR8HEuHJSBN3aJ56
GcR69RSbA85hXoCMVbGRhHji4Bi2WlFFV/Cw/cHlENeqdbopSQqHbbdrTGkFveZ+Ut48Rgu7XMIg
/GhAn4F89M8U959FawZ9In4CxPVNqNlsIMMARS05s/3wpLnsn8g4n4otH+9JRPST5mq8VtBM+MB1
YCyh1s/b7BHKO80o2Pw7YrqF3Uwnqep0aaOK/KoC3k0ahfGTWuv4Z8cI3NCC1Nvt3s3FbsDcD0cR
yjPx0YlvIkFhgDfRXusCluc1l459OjOoo9Nh4lGmBzWrcVCz5hH9tMHyOR+EW7+bgLM1IOZ9MdHE
kt9Ore6YqzxnWqpvRq14JNtwDpIGqJGMU3L26kOJso4s5vkyV913qTRWAM4vMOnza/WT1jOXthNB
My9JPurT1BXEXUgIMjWZkOm1XWQ6lYnzPXS4S8E0VCXtamWVtyCnZQQ9bnlpRVA0RbuREq9GVqKq
XAmzpe4+21NC3RBJVMBzsgn7rau1Kz1lUD0m9tuuE7dsaB/icHzXM/Kd597ZGmQN7sAfvbYEm+zC
fohQtbRvXU5/iyym1I8nE234QPLfrF1bDArJ+KxhOLHy4Y09I8wMSF8hs41jMmOastVDLumU7PW+
E2Dn6tamBM2dfU0cxjygnSyk0gU20aymyg5GIDMdDJRQwBL81Cbfkryyr4aRmTeWWCuIRNzodAK8
tlRY2WkC8sw6EwFfMubyJ6V7s8IYxK5BYazCsnIFYQ5auzxFioKLbdBVEMxo8uzSmf1BnT4HwU1W
od8Aikw9ZzpGTF58GmPcOt311oBiNUZmEFcn6Xb7uoVmFNpO72ng9uYCV0KtK9Kj5X43dy6mMW0B
V9+U/VZ37MInG2sVFVBMWs+hMG7NKcq9MKFL6GiO74rytSKL0B2ehnTAWYhPhNCfUDsZLXotQYis
PlDbPohaF75kgTkWS35heQgSxvr2Jcw5k5k8GRC1FJRHkakGoSEN3IpcZGq7nbn+aN8Jmz8vJso2
dq2grVAy4RMYixy12XwVQ1fYF/mSb7G0HkaXS1xatgdq6VuwgPU+HeOzYjBtSPKJODyXGV2uHqJc
W/aLQxlim6YndBLE3C7codlDYmigqsdYtjHbKXDkQMTzGleQ2mzIl055qVqoZ02YBWQodU11Ivie
FIuIhgqYcW1rzql+lLkkajNbWIsqtwvmfv7QEU+ccxVwWFTlvlrcJdGEOUsR53DI0OShTWVohE2S
OC9QofeYaik8YOnSnl0TgS1nw6h2n8RZkK6S7L4d7tjHBoOqulstZVIrS5Fjjah2S3Ls9PLGgiNG
9eqQm+Hkd6OM3GegiPRwqtpSvujOQUi1dzmALG3mMmO63XWoYzJSUpnseL73WKKcg7nBSo12dzLr
KjBk+aGmJBB3pMwssWCNVQh9mumImFF6sUr9yCX0rhb2QZIr4Fs9sYcThn8gWtSboW3aHn9Fs018
ov8p98THZqzqKYn1XKPsqsP1q4cMHejwjMwjI6F9AJBBGFwr14RynWIhHp1ZZeZOktY1hCurzYOa
f2kf4VM9sC1Bu5WbzA9ohyCNOGQkFSI5AtCrFjekYl0ZAtoYw52N2nc3RZsx6kAUqemCCG7ZJJ6Q
MPIGaFd80st2yeJ7wykNr4nKYUfArHrrhBgmLMV4bNzqTsb9wLYjZsspjcckbILFXABnMHQ8YIut
vNYdtws9/0DtSMIIy+UmVy7mGmrNcXc2MuWCqADlx9Re9AUd4sweDvFOAnVxUd6bOH10iO5TT7ny
NCKxNCq2e2OEi1R3ufSo38Yo8Q11+VNGdtDaC2LiMLyrbL7sGoUQ8oZbhOjE/GV8kosxUbk6hb01
baipTKOfpU5a3FQawQx8CXHLguC8vpVzpIPLQKWdFf20MSrboY/kXGIXoB7geqIEypjc5VwQoCxO
ETkngWVktNaGV/xfOAxIwuUwD2lUnHHavNIdZCfSt4D9EX3rA4FMvVN6ZhtvmXyYlxwb44gQtnPs
vShwIxcMlxXsusDvep1ONpfbk2RI59Wd/LArE3eAiY/bkC+s7SipS+1L6xxifUSabApDdbaFO5wJ
mg2lP7bxPlSgzU4Z9W82QJ3Pq4bqcDsPCVsqmvKNUWIUy+qS5E9mo25mhlstY8W2BtrqksY3tHyu
z5iaL0YJYi2NCtB4moT4CroSqcneFN2fSEtpc2EWqLBp1HwijrSNrd0kxwFJDNeBQMTmB2S8a9dS
jroGUXMW3CvBk1al99AAQJuM6TFcxkcC3D1d9m9z8t5bxNjn6FC2sar7sS1KsGZlvq1mgkEXOa4f
U3rX43ncFeh/NG24CSHYlnxqbPeL+8yciC9a4nwnKxGRapl96TFTHtWuHrDw7JFNvA6M31EDsxC5
Tfe+YF2kklYF2to8ksy7q+oPg6qnRQYs5Tw/XVvihIcnoU3n1RMThDPtulEWqldWqHST/N3GGsrK
qZ9cXcU4UFLRUvtT3zoP0t7FElRhlY5QWps1nA5/WhLvEdZgd6bjiiVX73ZO1n1l2pix+aQCzlXR
3ILKPCXCcsmKy4JGKOEx14BqkDfMVIVBoUr2VRw+M5gi4lah/mwAX5vw4fwMq6GHqds36Wh4yVS8
2Y7ot9V6WXLiiXWfKC2u496Qp7u6gICocMW0JvaTMDUQIBfdN6M4PB4GwquoZIhEn66c3fwYacbR
nphsjwy76Giani054HhoVoa0M3ftyRYNnQ7TvVdiuCmEmX4h7WITlcP7w8nd72bD6FDzYMmydBD+
CcWmpj0tKpjiaDKPHTLpVnWzO+fKedCmuDx1EYE2VWrT74zubePbztPupkqX22hoeg/DUjjF02Va
Npwi7Lg6VN7GaAHHs8lhUJtzuBTyXPVECDgGntbEidRNY/el13TVswXWgNQt6641rI/Kyl4wDoSk
bM1qwKomxZ1Fg3VnuBnSZYntjK0/07Cyt842iZaQex2PNlPrqwJnUGQ5h6l+zqCAH4hurI6q1XyQ
7Nkci5oYk3C46WusRSgHDGC0NHzqVmm3bY+qN8Iw3iORnDug3k1jbkolv4Szkh00YliuNZFe5VFP
Hn3Sqgd7Ua9pHNDNTpddW/kpoTSI5DGg9yYE3CQZ8bHSoSdcNyu8CAX2+uWKcJzwKy4YsU3ETaa2
u1PsMN+FzJd8VVe2AzxWn+bIbsL+rGD8BuPAYeDIlKBs+16rQuMOl9XBHVtzN0XafcIsag8iFJtk
Hx4ry9Z2Jc4uyWD/qDnuWRF4YtRJe9ToEFqmXMjrUhXyCkftqBvOewqKB76jmQczrrbIyoBxaJJd
S79gbxwIQS/q0kPflZ1cNXnSlg70soPrJzfdXcxKU9qE984tHbIw7neZMXXkWppo1jLSqq3S7Q7o
QFSWkrccSQVZbKUSMHvHZpswBuI7qJOJekMKZMauW4O+kL9Lq9GutQEgY/ERqlb2lIf5bZIboFvt
LZZahWYsnqc23ALbCIZ4vANKsipq+5YAtXX3q/ihsL/6tn9WmsHdJnYZwPCGLVrp1q7huqzW7Zcd
FRSmrsBChPl57HWulPI4VvWylRAxWKfYTZXx85gqrL4G0r7CDbHyseP8Spy+vJhJ8lpXXJcL2tUJ
lIg1G+xYcFDvDcc8qiiTDkZDbT1WhGu3W2FQPs3R8mawGYaH69l1mm3ViilG0r+Eepts3ax/7fQ2
9EJaeB4V8vfY1jkEmZLk9b7vfBdQILdTIA/jnG2FCAplhdCPA/AihCS52vJi9ZIk1ATefFymjCHE
qWaxEZW50B1Wn3GUQGKR8kGNWtyYa5vYhCjgD1X/UABuDfrOnuk5WYZvxcO8ESxOMs3C42yVKrji
+JGkRVT5lYl2Vjek1y5KGagxKx9akoboy/kd39efPpsIrwrFTdWq5s52FyvImTt4CFeesoQScMRp
BY8JSrUxLH4uqotUG3q8+oIfth4fVCIh941faP5MHKaDDKGzMkIaw0PsRhP/qBmffmiZqkVows93
9FMQa658zv//bTq7d0i0/3vHHwbn75/UlEKe3cR9edJScgh/7vhzn/oH+/nzM318Z/Z+nzHMajR4
Pz8nc8yvfv7gP779ffy/v7FYbHTn8P98FX9f5N9n5HrXLdv/vCUyQ0zLjTnkJ7s1OD7Wf+bn2f++
kJ9n02O7Kva/T1wrGSXEz10brOft3/fv74P/3Pr7KD/fqWJqOR84SA+ufPvxkjoFQOyymPRDr03A
RR2yN3++C9E+/P3u9zZnWcDt/P6cIrKiq/a/9/z5LlpX6t/bOgg7U5gSALPe/vcRfn77949/n+v3
7/55GEtZZT1ahMvZpo++TQZNo26Irn9fSIN1imjJ9T/4j2/hKrfq9vfRyraMAn2yHv8CNmWmzqQl
qNf/ID1/wJ3/3Pb74893ZS+ucJi7wT+3/+I+fx7k98eFKpS9T9n/hYj+/uL3yX5v+3nQ/2CE/vNY
v8/5z5+4fQMmpLNijw7I7veX/8ET/XmovyjSfx7m751+bvz9y58ff/4mW1wY40O9syu7P0Ln6n1S
SkjjWn8UK2feWr/886M6wSaHMf5//XpUA8jRQequHZcfOP36GD9/+fPln9vUSoYbY8Jm+vsM/zzN
79/+81T/7X6aS5A4qs7/82rRF+K8Pi4/N//8gVkT9vf3P/t9gP/4/T9P8vPjv79W3KLeA/zZ/te3
4Pdhf1/Hf32Ynzv+c5+f22IUZFvyRb6HNQoAnS8yQo0R2qYce0YfWmG0/Q2u7CT4u1yMxpNidTnB
1LFek//O6lLRwsM2XlUHWNQi5gpO96HY6piraCmyZbMNZb2IQXvTtPce18GO6W97mpEhnaz1O7p1
rckWG2K/1DJrx/980TNaZ+A2HtSwVfcwRHbZJB+aIaHlSGIudtiSMWKH+m+wo6AO5XWnVWeCGVCW
DdTMXTHfzLX8MsPQz/DIIkrr2Xswh6UH2KxyXfLsHWyapa6GO4y2X24+PWi1i0e0QRRRTBXiotba
zKAitjpktAA0ZFERi9gmKmnzSx1f2aigztE6h1m9ruMM2V1DC8AQ2/Jdu0QQQCnMFB0bZ9aHt3UD
7UmdxUaMi3oLyU9fzWsbw2a7OolnShO2Nn1G2FlHoaODhgzwIFOJrSEZBVt93lO/Yq/CTu/a1DXb
Y+ajbEOlZ5ZLPwZTC0L/5dEw80NJxgMq3dpLOvMVc9qxquY8oIBKthbXdiqUqzhiIpXGtN3YsVd+
V4JTHsDMZOwxUtqAikrUcJRqG9VgChD2K5+p4b2zemNP5HH8EDFDXGp99JTQIeybjXnnzNeZnP50
gjfGke4rM3XGo9K9iuYshX/P45SpetRqUluZnREnp0LQNFL2LW383Mg/4LEIblWpCKbFcnbhshFE
ZO97nfG30jq7xLR5p03a6XU3mltq4ydqySnoyJvw8r77EslNATpi1QXytzat5J2hwGjTFYx3w6hQ
mZO3RAjkWyfdmFgBhE21QoOgHuKWjHJt3JlrSCMaja2OI9iL0DXuM+d2Stx273S86GnN9IiwAhyh
Efi0V4wYgAQzSAPUogMxOudc6nV29rHypw+LxW+n83oE6andn/N4+WaETZncMR5ozLdeEeGl0ofP
hlAST+f085ABwhOZkcrFMeH2pgp+PcRdw5gCpiPeELPrJj9HvmWYmbJbMhW9cz8zFAEXhcOpfybU
AzG/jUG3RHg1F7AMHJ7LRknmlz1u5AET9bEdLHR0SkCOUng7a2QANM5HnZdQo9TofZZKQNqT4o0a
dZlmnOknxKe4xMrlxl9kk4Ovm2L62tPy4ja4z21zrynfoIMQnyRGcsDLWXhuqt4ufegQ1537YSwf
Zs3Bn+ZeDQ7Vd6XQec0kWBcl+8wabQiWhsKYxiOEfecpXitoKy1CXFLl4JuypBeiVFcEjDse+D2a
4ppGwDHdiYLp66C+W4RZEGso5HZo77useURMn3sunUrbrV+1Xl6YoQFfNfog7+VTpYZEhXcpnfEQ
Fzt6ePYb2gS9lUxK5FOMO1IR7y1TUamTtTs7NZ+UlKYotrU8Z4/UFY3qlyl0FQIL8KAOe81AcEk+
/HMEjjWMGmg2SfWVLi8EBo/I1OJPNSEEuNMfSf58lLgPTmXSa8F4crVAtaX73k+D49OummbEeGlF
QW6H+p8yR0+t2q/paF3QZT7L3L0yde5WaOPZUNHf9YtJVgSSlr4m8xZ9CK2peZfFUBeTpYz384dN
pnuYP2Tl8KYNJXOhfr4xodyNA55Bm04iJgnWbiA2qAxJOSsHGqxQXCOOCa+tBtRx6bvkTdq0NUIY
bBaHesKChU0L7hd7xFilZhf4fbrqZNRBW1jhLWoU2AAh0Lh1hGxPhW+UED5KoEFo8F7GaMh9jQBN
hH20I7queK4tzfCsfvbzKUv8KCN72W5VGjJgFlRU9ttOyZ/sVL+V0DU33bO0mfo2SYaVEkFEon9V
SvZVAA7uGkAGNFw9gCPRZhAFjpmBcg1MlQeTwWLgxlQrnqMXDZXCVKDrHOfqXk2bS9PNHmkZV/VA
o7OjYaWPvOBYD9wO653a6+12Umz6mmp9zdxqpZqaviEi9q3RdABrHvOJlJlNwk1D0ITVEyyaaoeW
qbroBOahvLoUGY0tQxyaxn7voAhUk3kDoqDwAR6DLhPNJgpJ9xgIRQ1sZzz2TNaJwjDJzh617WCk
6NpHSViwwuwGcd+MvqGc/NBQPp2GAV8op51BJhG0FDRKwt4x9YaMsOxEX5jkk+s7axnPWVw+wtqA
3ZcjRI+Rh8xN/ppYHGZK9eKqVXqUXhQ7MFGaOzTAD2BNn0iAJLCi7R7idvmsJvtZr9DV0Bou7Caw
o+m8ONCTaLhqHVJWzbbPJKwDaOmYpFYMZWyzO2QhChXi+sZEwV2CUu2Vqf2bG+UPdj1cTZAVU3VE
4JrvOzN/zSBgW2nfBfpAbWDIqxgyYz7jc1NbmlpZrd8kSusbLednhpwWrN8q5JMkT8OjspHYV2Qc
RdYbKcJvUcdMUORIQh3AyX3CxLfIPkeRPBrN9Cqb5TtlSCsjY7fIhOjl4oH5KhM5tbqrcZUOicJ0
HAbhhvfj3lwQpFRLQkqVZgx+geEV2tR753SHaMCWs/rwCbdD+tGL7474WnCEaxR8j4ShNBk/qcgt
FHPcNOVq1F89Qn15m0XwFTSEEVtMUbvJdg+vRZeuDTLnQKQcGnXiajxlBuwbJ1ybFf3U5AP75RBB
uyn0/aqjbkiY39QiO/XWp1pgPFLHl4EXdVDr56TOmo06509uq5xY+e6TFi7IMAje+uiigZKoLJ2c
EjI5qjDo9h0t5I63hUUCqUSC5WozMiZ8i2cGg4OoL4mzqhf6bqt2s+1P7lVGjHc+GKgZ9BKTCmfv
6ITfQL+PVTbCtZjaZ1QhV7rb3wxgs8Uw3tZ99AYJkzGISxsqHfNX4RJ3smD2hDpHUwvyLbkyHBuZ
CVaMRey5IY+Migaaq6FecUruTAinBxdnclVc8AagtsEMhGeG02V4tnvackvuTJsuqq7zlAYJLh/e
TWJwN0YRPUAn/q5X40rRQ9Fu3OExoRG/b2OmKgh6BK4FPAbozstInpBuxRs0jG/YYHyWXD2wizXw
XZ6N1j33VZ35TYiWPk/wfDFaNxR0BVioiwx1qhMJZWMsgNqlwZsseBuFwEFQoLLyB124mw4PO30W
JqvFPXpqYlwyxExoqDdW1yZ3vdz2od0/cIGjkrx1v4iRHq60uffIQbD2Ttg/KCYhDpo7vKH53ZDU
l2CXHd7azg1gcTDVSGZ+i2Qup0nTMhXJK6IQkc1z8lCENWgCm4jxGbM+BKlFBoUFhAehV8+Coh4Q
IlL5Gh04tfE8cnpWkothcmXix5LReD25KYdLk9xpLD9+R7I7OoaMMWFzFSXVH/BYtMfBP3mZAZPY
uSA4+dAmVCnQJCm9MQmFCXgWUZ6HqDnZFIsRTTbpRhdKEJA31llPsidq7SfHNmrPigAyLfr0SVeK
YYsjp4vjcqmxZz9zhvcIzkIq7FslSmmP2w3S7YazY4QXT+/WIkyeYpxIJsKThWfnJoSH5A+8N7M/
WZXWbpi7KxttGh+tatxqujVRWClcW0W6ePZwg8mUYa+S3Rj0xpm5ftASK3eM2a6bZmGKucRyhy7X
6Jhva075iILog61x44GZRPaqMfEXHDTKHz3U3wl7O4Q208Ek7k+1eSlqFZBWjJg4LyhEFytCcAes
38WUky7WuR3cB4LqvxntENF6lYAUQ/LuzzilN1iNtr2MblJpmohImtepTY9Dudwtxsobq98aExDG
5CIaU6v4sTaRjELPhQ+JgLZRYfpmmPLRymIAd9ByqCAEEKcwXln2ErhVUlrv6QAqS46zB4FSD0xj
ftBVzEspZ2DMO5yZCZRMKFsWghKITGLDHjHWbJQg09syHZn7POaCs7QoxgYMEu+TOZqXaCrOM1bm
dZOkU4515y6znhUYAyY2MuSq8kXvTooW2OrEGMBS7s3KDKTJdoxFChyX6uADnZ+c1bs7hts6y1jY
FONkxN2rjI0P3VbmINTlvTqH2xlyqTdHhA4kLRWh5XL0V8rsbilMIs6QjIIKcF2CpK/KjD8G4wog
wsM3Q+2fdXOTNKTXz7p6m6Cu38SN8DOX2b3icpQIS3+3HOc7Yb6EVXBNrBv3ctZdJg/aXWO5SKc0
F1GxgXUug2LPH2yTxOp9BFj7yckYjOuzpyGKFJp0qAMAuGouEh7EHS+p1hzasD8pCBQbktaxTdWP
aV6eY9U+yrbxl4r6eexdZvCa3hCEvlr+Un9TdcuFVsBLbX7NSJJqUDA+Ayt8Yt1wK8rxVXTjZwLV
bGGobevaG/pOy6+NMQOc3sCqarH1LSMDAQ6e2ryXmbgdGIZu5rQ4SxxLCjPKTZW6r6mF/gT900PY
3w2myiCUrTtIRgfukQh9hkpnYmCvTI3JZxb1UNsmjBqquK7ZdUjAEn7MVMA1x0ddKo+qO5RBFM93
ONwkGdnitgiJy5VpeGCr9eK4dw69dkQmhdiUzJG9vk8psCkwbYEvKdUrfx6tI7KxjWyHXU+cp1Lj
es4fGxygRzUN9xyTXkvOw3ZK4Xght+OuelJuCUWk83zsIkyXWofPL0qWrTvgPS3FdmzUFyXPj047
6LtwmnfVFAaVzDG9NAJmkOw/46bzZ8s4UF/gCafAGMm4p6pk9zVeq9mBSto6KKvyRAJe0ipy2bTO
3lLvK/g+3JcS0LLnOOnXLOIXknW384whGeoMsamujuhqfq7MJN+GJNeBIdmUkojxDleLnTLaM8Eg
lkzYQ6adfpjyqbl2ixbGhUzcrmwwseduZDxeZjt7nMjn2FgVgtZ6pOSA7ua5TldDtAJv6AqXwMev
OgTqlsX1pYfWbWRWgul1OtWZ/gEIYk/A4sCmDT1y038m4/yYoWILlMoFNMsZvwVpzN7Q5VQax+5S
zoGb41aFQYrWs2+YfEWMQqsQfHa4NXNZb1JMdn4e0gtJkq8qzK9UgaaJLZjFtt6qN0vS7eOp6te4
eLFpK/1rNDB15I8as+sdwrc3gZoF2DX9E7c4ZEb9VTEDCkSVf6U5Vt9RjkGjx5clQqja8IVgN+b3
6nLdxkQJ3ExcTTkVLziV3xM9DHRL/gHJsvKawD2xRmmi3RZSPLnadJpbBSVHwy6+Mtpr2Zroypj+
CaZXmavvlLUVHtczVHI4ovmKXU0QMNoMmzd1PT5xjqIG0WpELqNpb9sIEj9ZgMUyRD6IXzJ41Uc8
qIqfMP17MnW0I2MT3vbxlzs9N47xjH7mQRQD1SbUFSJIYfeSOrxB1IEiCS2lYLdAwcu5iWa3anZN
awfGq2rr+D+Mp6kYFN7Q9q7izaMpaNwqeTb7vWm8SLgfWjRKf0GrxSfjRldYCB6ixSYFmwLdjOKO
UnhDBWBzZPFx6GjOmsEgvaXC9Sj1GzeObutvFt4wQszXGFdTLG8hAUYbu4XzlK58d1N9idtOJ16j
ulj5+DChUwjmOLlJhbwiK1yB/5xfTMawPpvAqxGb9zQb99o7Uup3gXO5UzkwM+tJxPa9bpc+/vxz
7C67rMeCAq2zazlbIqzTzrTvDPVl6K0PRSAJ4f86YKoCGanSjEm5/oslIRlGl4dmuGSNfe5YAFwT
uF7ba6/hunl1lAgQNloNrbrKdJtgGNl91s20agWe8gEoNR1SYIQAdVTVQiwScrRQxQxl5e4XFTeV
xQS5CvsP4gNv63hY4ANY7GmGe5GbJ0QWnceQgpoKqT0gUpo9qaL4ZpF+UwBoDGV0SLJp9Uk84j61
smOLt1jNrK/YAQrPjLH2zVyLginZ6XN9yWzwum2TH2pJevqgwrGrrPdM646tziTWtZJtmuG/TXvj
Iw7L2zaxtryE0xBfC2gI3TJelQr0m8xGupGAvxiNu7BXcGeEf5ZSedBXzxqOnQcle5NoHKxF95RI
ram5dLSdRe0bvfYphv6gu8k9RJzoUJXZVx+ub3acv82afM5KrCqlgdO4q/ifk/EyQ8GvCB/AQvFO
CfGurjJneNuBVc9vQx2NG0flQg5OM/PiBf7oogvkzcNPp3LaTSyZvjHTmlUTnYAfnW5C/OZiCVpn
qlcFWZKooO8KZzQ3QlVel2i8Uhv3GLvlWWcJB4qy68mRYXBNWDKCxWRMXhL49d6fxqo/LSP/COs6
pICvbguFtEvQi3hbcMeEmD/s5gRRfQszz7Pp6OWETJ+MvLhHDLkpBRqSEvXLPGJhirXwOU1RxVoD
5JdlFKdkISxbrRHTK1W0s5ty9FSvX6Z0I0SSBUskTnlVvttm84Z0/FoWobNNOE45Q55xO4itMvhu
WZ2TAS6w3qaeGIdoK5TSM9LlooTkyedygftrbK0B0g+XPGVr5Z6jc3ahopR7a83xXPXUk4PFbv2n
asO9mwh5XzFN7Mqp6DiKy7ORr6mxfpxXN23cv8QS7et6CC5zo5N76uDIsDlQ6OVfsPvt6Ii/hKK/
0Lm9DiEaskvQR1YnbWul9Sk3i3vw1K/FBM++6mPK2rEmI33ZxmbPhbFM7lEvcB1WacrQPK737Mbu
+7l4qfv0k93vw+j0/UHgBzHKJfQhCLxY9VVbh6+UB8MhjilRQhr1V4pjblt0VB5i+wwUk75vFZO2
XjoblAxNdAWl/qoStXJhr/k8FfR2l0EELSE3PkqLkT09QhwMNXTGzRzQZXsuK4UBAQ8Aw0r5ZN8L
Ql4+mEno7KdFudTsyg9RkdHEdKKjTEY2jUobGDM423rNn69nazd3hXaEG6zhOmwiJhGCjZoTq7si
1Hbz7DYHS3GQ488u6V2aUdwpc4emBjLH7ufHv7cRlZVyXjK+8UWeZGiBa51rVW+xjS+qXU5gQ1RO
L46ZnBn8DIEt8FQ17nyoREEghCPebPrIGgbqjTAGZc//EywahepghnT6NIJaOvtpydtuJ6nQ25Fr
GMzyXZb09/VUvQ89CKiEUOLNoowHU5PuToR/hJiBveSMhhr6xkvXwIDFsYn0NX9VhrnHwkRpb4/a
N25gThoq7CIMP4zUBJsD19qHqmS6WOSJKOF/slmWnOaIc2RtniuINp29CMVn7OqYX8xNSkQGI6Lw
YCzJlWrSsepd/dnNLgNSBDzC52Z9umSdwBi2Rv5h/Da6zpNjQsRwSoJYF2Tqc3q1qPYdGbp1CoYB
Zc19GeFwx8h0aGuTlqa4xsO4aYXz1U6W4GIIycvKb9N1dOAqwOKXqT2ZajTigjA4I9ySFEG1Pw4S
3WMTNdOmmpGsIXTjtDYOpTS/ieVi9wY/BZ14k8V0Qu2QjA9RdxxZBoT0GeMdCKnrNpUvU9FRDk0p
tkaj+EOSeHfuszVZV/NUi52yQRwq7wUQFlxVWzdWX5JZnN3oDyqo9KS2qxeBDef/cHcey5EjW5p+
lWt33agG4JBt07MIHcGgTCaZmRsYVUJrjafvz51VGdXZ18Zstr1xcyCAIAPC3c85v6hixBVbLfmS
j0+BgJYyeMRoUQg8toT6PXUlKOESZIafEDsjaIkK/bRHbth4Tn1G6xTzWLwRWD3lsb034isLed6V
M1g3xNiPjp4/tzlKlRrmH5vBQIIiRCU/98x9LKFwCYhMbiJOHq5+sMgckqQCp0naE+Ivfrsm99is
0FZfNOdmstN0DzKIs8wrQS1sp3vOywIhMUcVeRMMFFeGULr0So23biKG0wQKS8ijr1MHhfxgGR6N
rGShKmqYxSj9rAQJK7t6T5P6rvGL8ZDNkl2EY97RtI5d3vVAdyhMtQvJJ9dNX3qSfMw2JdbONRmz
rIyOYYJUql2a320H/ivZynDP0c2dnoNZGk3gbbL0FPyoybBAXNJYu3ZniAOQBiFUhhlqeixG7gNk
XhCZI9nZ65q/H24GTUrQ5H21RV27Yc1P2cMZRk+KTeKVvPSYhCCjtvNFmKLB0WwAzyF+16T9fZ1T
BGpt/H/ssbwiL38d2ugqoBJ9npCUNkbSmqylsFIZoNAQTe2j2kJ2oI/1646yO4xSBjEsh+DYxNeF
pd/6lSX2FtqyO4wCj0udQNBIi21kWkjyhUwOYWi1GL6TtPOgNCTp9OQU8ED17itVM+5/sSA2R0Y2
iNvklJWk1YlbqS2DL2zEsCt00azHusB926V+Wjck7SsxaVdKYTTzEQvsgHsSQHzz/WJb2HL9WXb2
1TIc7ZSRNIvLp8JZBEZgSB0bVjmfrFbWhBpdW/VGDm/LTRvWtbgdlD1pNSvisdBGy7yi3ph3vGiE
WY79lEubJtcoAlyy14WJSoQ9ov1t8Yq2FSK6TnCbTfyJdOYVFlmDbLllCVB09Rl+7XPncG0Do3NQ
2UvB0PDab/LpqXH4xZgGeCjHQjCbQodhjZKM4w3Ptm8bQMHzs0dS8ioskZZ2oRpQbUUjIthGaYvK
I5II24C/bVTzTtQMoYZcZeE7C6fQAwmehMPBInBHBjXXtmZvFXuKxSKyi50PDDOKBv5e/aI7VveQ
m8F2SOZn5BjO1eAOqCYkJXhKqBXFTIloQUBgihcO0n5aucYVsMPXSjj9xvX6Ey4HC4lD3/QbBCxI
mzvVu9llXKI5uRskU9cLvKcsGrwDPKUB37eqWnVgUDdmXR/6AsMfnmQ7gDXFi4QyS3Vt4bJNpREn
BteE2cmywuaZsyrjfQrtF938OUzLe1/U91Jg1bbru6V19FMbQyxvgxewe5xtmQ6E7scAZanNVDFk
Zqx4HG0cbkZqzA78qSQatm2kffcbywOq0OhrxjsgBZbmbrPFe4tSi5oOZa81yFjWGgtrkZkVK3Ht
3sQubJ1Pc7ph2j4mIphPDlScVUzoYxU9i9mwnHZapUkr+S+dlum7xrszLY2FoT4/DRMCVa1OVnhq
viLE7qBeC+8uxA9qGn3kdaZs4b8Pr6O2+55hvtOKn3hC3XlE+wTBzIrDMD1bJuEAfuiMz77Gmv3Q
lHZ0G5awEkpB2YC1ytiC5y0HTHkQ6M6C67RPh5XVv48eCf0qIQU/hNpjR1KgxNpmFZp4MqIf/XUI
CA8TdNS3YEFeNEL3JnJnlMNi65gnyb1mVYjQ2KjbuAsi+KVP/toYiPlQjSP5XxUfuhhfu0FnxeLg
/sHYs0+LEq3P7BVGecC5kEs0j8jYdJsHflHCUwWvqKnsbB/hcu8t9SbVkkOuoy3UBOKubv3kVIJL
XosafSS4gHPlX/EcFWujhmsTdeN4U0HNshqALBPSWVH/Ms/lLTNswipYrCCVxGiiFuBAqt2clO0Z
ZhlZfz+p7vSlek9asCBdlHwxsY1fRzWp16i0UeirSZxAoOtvC2cd59obufbxhxYeqL4CY9csDHwo
sy1T8ea66IO6FqFR097UkpmTGPqyD1G1u41lY5N9yzXfPald8FTeBpvMQ5U6/NrWe0S4YDrkAMRX
KRAIEkTpztNwZXeaYd5UNeNwUBmPSR8nPAf6M9br48YwTXeNX5eHNdnGWvznMI4QlWnIaZdtPm6b
gEAGdxTWQlhClfWxntrHwa2WvQkBaTsgpjSl+GkyyMGwbrJ6z8sDi9iDotR5cH8NKnEs4RhjHVD2
RF5puRVN298MlfeQFVzQYoGvWhnNTed31SqNkaTkfADwWkd5Aw332yaYSfKTZoRR+Dr2BpqkLmX5
pDeehFO7oDt+VGiq76MJgnWJdFnj3uZUxPCZx6+VRes2qLTdQInVyLR2UyJalkDaCpwBajj+GU0/
7fK8RjwsuEGU7Dp0iFUIy8DBVujFahiwlQZ4aL+qWORMHwy5iLG53p0hmvu6T0nDOChxzNQ/Leal
MOuIBOBmBsNdEsAaj22BW0uRhzstQ/6tNryfrj3APeyepg6kmdWw3MCUYO22UPGFwLFiwh5HoM6a
/HSxP94uefZWTyhp6G7H2k8D9V/M4dUoqq9NCpii4+Ey28cpba/8BoQPPM0tOPOvBlr4wG+tN2to
4MkLA2k53xTrwMSUIcSQhPrLdgidow/k51Ql01djgcIXVhrV9pIL4Frv6Abs+0hbwxTJdlPgJZsx
yR5RiKBu6sLkB0YOkm6+HQTVA9sKvkd3IFAYVdbBuGx7s9toQ3ON8Fi2B5ZxnIfgtmopELvkIlID
YyJyegnD//ycF/ZHs0zXFvIGrFI3URBdQUguVjydGoCgFhl2eFqpXJ1RR7l1kghKd9pC2BzEoba7
o4FiUp9PX7R5Ma57sEBmZTMNxAd0KWwW7+LDTAVyxmhFaGW3kOdKmQy4bma9zmtAT40XXXXU0si5
vZhW153BfzLae5j4dZ2/wbMPz8uIpyW+z0p0+ULG+rLZt5ZxdAaMgVIEkreZUf3AsgFq3QRdydQ+
Qrt/Sa30tUNRmaff3I8198WKR7xr9XTnLC1ytSQhkyTfalpCBU3A5zNLJEEsWGxkGKjY2lzmAcwy
wCdG2FPSJV+5/w/uawNfchOSLyBNS9K/9XV4h4RVdvgxtdNDa7ofVdY9e3P7hSoEKqSJFnLRO+rO
sMvqgHDAMiR6hzqqBufasZA30iPcHfp8qQn5sagFdiSuqtp4NYIRmaUCnJisZhVdCPAl8xALK6rj
MDlXQ3Oaxbx3eYMK0Hs5A3fgaN8wc/nZmDCx0bKe9iVCzWMAe775KNz22a9CstFFeVtbuA8wczKm
Z+jXHXJruJ4QlIA7O1I82fZeDKROt6pdyEK1rtxsa0uaC4PPu2t+UND0ttHiX09A0jaFgYFFHt5D
Fo5OaAidJntRhPLrCoEwFu752UEoMC3qfN/hDrgFNmezukCxsXD2xjiF57bD0DNs6wd4YFvdLnn9
U+vUEJSGXY3PXI/0QO7XHSM8RLLkA0l26YDRHQVuEZsAOUXLIYvD8pYgzAm32jxCgYj8KzIbWGYU
ch6Mje3kFo9R1dyJXmwmRB34N3Ccgke78ciWrzH8QPmYUKimXL7GEtpYuyI9J059H6J1uzKniorV
RBED4yeSVdm+7jQESqrbbtENVJuHHawJ5NVSFmVVeygLpD56csJxgfJONxVbL1quY/Sr10FUF1u9
6k6hlxyDUAfhDuLIQIBxi37Nc0ywmE3wXQa8/ii+owPHoh8BiPeQgl6dIKzgh1q80WbzxenqW0vv
DrmfYctmsN7NOtghrKu1dZGVaG2Pd10oXivrKhSMmlM8upTDfvpgHEps2qHu+B/u3L2Q/LJq74kK
yn4q8P5p0itBUBqFLCOm0Lx1k+k2GoFUjz1oD+NYhVm+M0gPOLlzN5mQ4UhPNfuq1k/oyiBt1pjP
7YTeTU3C1M6RWekGLK0K56ZYxJdAJA8WY8rOc/t92ix7vzJOATO55SXrvqRA5iCZlCRkI6HAJVAk
zHoSG2CUbHkhi50KXEyLnrHe5UcMifbzYOzcrmNVQrLRLyYgAFp2tiYsapLhPW2pVSQL5kkPWd33
vDQzVJjyG7j793iyP/qhxOLU3Ag9q/a6NlEvmxEyrInaneiVlCwFewhkJM+0W1Euj5HtPiXudNBN
cYSUWW+0zjzH2AUiLwtGp2dCtPHcW51/gqXe1nrFhNE268G3dnbNDKuPr0DW77L01RJS4ABnpTS7
hxJmcv/K5yXwNw3SB1CdjK9+2YBG8r9HPaxzKp1nDZmEFUC7HuDsdLZz7wtcKxLcufdVb4ZzH5S3
/7vNCgzLwETg3//v/3mb/iP8KP+HWcEX4sXoH5sXRMxe/vmPj6KLu/n4/p//FJ8n/uVZgPuA5Rnk
q3xh25YjXbR/eRZYfxB4ecKi4Oyajo0xwZ+eBZb9h29Rw3Z9zzRc1xXWL88Cy/zD8mzTcR3hG44u
7Qz++hfvygzfnqL9bfsfFJ7uyrjo2v/8pyHc39yldXQ8bRMZX8MxoEzaygb87eUhLkJ5/L/5elt0
QYD0ZKLFwQbp6wpMk0c6xqQmgVfQsQ1Bj2tt+82zkdmjnn4CW/NtybW7bA7AMdb6DJ4HNALExZ05
LPBqsQndzhkWZ1443oVolLnxgptLhZQKz/OiI81IwhZTApT6yigEMJB4+8knKwo6CLPK/KF1+m9i
QTuWGvSq6YubaCpwFpXrOHDMeonyjWgw+3J6sGKG/11v3C++X35NluVmtKY3rwJSBA1t1+fzlVXM
J48Ft58WZzs1ekwJ3GtMJAWW4elD2cVkHRdIJIcCxDDAiPYhtaGfm9IssupZZHc29MQEQQDoIWes
XCrUMtEgHBFJ0Yqf6AeSHMeXrsSed4CZ3d8hRyddRFvmWQ8lmvLnGHFwDNd71VnW1360gGamT5qL
SFeBlwOEA3eVokNLHkkaodSO1HJ7WwwL8MKI/15tPtRZevIc+wupGlIQVVevEswjvAY1NntgiCxe
SOYPOIO2c4KdYNOsTUGUlpbLViP+NHSn2+jjpluod9s946jDoqYPHYiDSNAa05OeDIgj1pD7x/za
zvm5KVehpXxOzDDcoQeJDJQZFCyso0MKMTKpHrpigl5remujT89LYpMyBNS40hBvqmfsrbQ5lsqG
6XuZ3aWhfWuH/Rerxx+C74DmzLzQw13Dm0HfmKJKVuEAEZLS1w114Hwd29Nrk6dnDbwwVeWMCvTy
gOZX5bzpk3M9VlAfOy4CwknTwzxJY7Mh3fqvyMVeaRWhPhm4R3ta7pCBpHiFh/IYkznCgAqd/to9
GhaofC3Fq8FAIzjKoq9wDLxD1HTXwA4rqHTDY+lZ7TbKwP8udrobUAwHo9XuSGMDG2ipy86J8Zxn
TCyOQIM+9NKzAzJ0Z8B7tKb7Niqyg91GNwLqPqnUALWCofiWe9W3NEpRc9KfLDd9rqS0dTqQdMYs
A9598TYP17qsTOWEhilYitpCGZZqLQHxtKu6krKa87DkYAYjCxBPNZ4awigwSD1J4ODOsVsUg6XR
QbzBHehhcUnn1uXBXpgAbAqPW2RBIeGDIJzgYopOpNeXpnVii3UiPzGXEyXM1oIXepy/ARJA7ISk
qtd99FBASfyxRFnQUlvPNTaQCJ5QLYe6CSnLWFh6Cn8gFhxQhXajYgMGHdiCuAeiDeVLpzYW6+K9
HhrMaGfgHk10ZHFc7Bq90E8iNpfTKP0uVe+yT6tZFcHwzLzipBpKUpiByc1W9uRgvJ0s79ufHybw
BmrWlxAFAEX/1deWyt7kPToVn5/97etymT6pUEuqTKvHlbMzDjyYn1tpw2XaGnEybzAtkku6ADh+
nbvU0e0ONfEWD0+vj99cnWUwKOO6ObRY85lzhm013E43DvwDxBp8wXxJbar8kkUcdsSfPQIF2OuI
oF92qSOSxkSxMXZ3l+NjeZI6bGYu2Sw2azNN0u1MydOrxLLPF9fcN/gwI9gl9+myUYeopiAUOYYo
7MiTLmeqo6gycVZczgWDm/F55uc3garlE3XQECcPwOEhWDQ83fZQfml7O9ilBX4mY65dzfO+GoGW
s6R0MzzJ+9AT38fyK4hKA02A2NvXpVvfGW1ARQbHYGjfA9IXQHrGoXwc57m57k0MbB2juHGWoDz1
Ha7MTVXEx6RdFwPqS1G4vIAveIhTSSZFJ7rSqIjn8FmmOrlZ8sA6T/MA2VUrt8WAS3jgospEmcE7
Na5ZH8ywBCysgeCXKNOqQigzqUgNokrdRR1Cy98mwyeuxfUdCYVvjUBF2KZ6LEjILRqrzgmWwg0M
jmNqkqFAyOelbg33oBWiPeRz+Wph1LDq7Do6RO3gfY1JOuWOmx66WHO2leblR80Lv9dz/1FEffvg
6EF5Zw6o9XoDAV3XPy5FH5/Aed31AThFh+IMYkYoe8/RQ55EARpKTrOtIifZtq7+begiQBBh7eG3
zITbGv0meu8rqQUS3Tc8Xbsxh+RbzihOQyNINnPRA8cJu3TjYpy9ZiRB5x+/ZAsH9r1jBleWfLEA
HaC92LQ1tTK57ZHwEIN/nEYc7A/gTWGiy2aJg9thcMcdq4n8NMU6pDNiIdILntWD2xpsYoS25S10
3cHAB0VKHFBdQRiRkxGO39gTFTfSLCVgBRpF7U+QBPhzp9qeK93cV9AYAQQhtWNOTXVSDV6EHqK+
PKHNyWnn+jRJvXYNR+vKquoTQRhsvl89te+ySZLzSSuQn0VfAOIHVLTTXDC7Yyw/4tRgpiBgyNHH
UGTW6lNSjbCfTDTP8i4WgEUpXJHtiY9YaNYn1cB4QHFHdT3bq04YUj07zoB8ctzXJ5tVgQn75WjU
YXeiBozzroF27WXTiMZ8HYQwyFGXG6ghaIjcfnYjA9tetU1BYwDRUb1ZIWVgfi+GllxPnkguQxbA
MAFQ786HcfHWXeRKN0UIan4y2Gt1XynRMDhG8hbbFYIftYOytrzLUbKQ0jArAI242l7uci/9bVvZ
qJ76AL/GD5ti1PZCH1QcQvUgqN6lWeoeNnU1RZ/3XSshpagmlo+BehaqHDIXcvLQAKEeIAfJswDF
AViV6qLgSTfU2m8BhCuqdHp11ONXQk8s5vXA2qRAaUisyssqL5lqOoLxbV8gGnvZp643wGFjj/wX
ki46+cRfjaZziS+bqqf2Lc73ukw6/NBHgKDqmqrHTfVSadGbBp63Vs/bpbk8g5cHEfzPUefF2g+a
jp9GiAc4KfSFGJThTjVZaHJftAG9QbWNKwRZ/rj+GMlQnz7v3ec7Cso3W6ku4QBDG5Cuy41zQw2B
wH91D0WPT/KIJLO6QYN6Zz/f3M8+WI03NzHbrboxl1uk7thv+9zCB16eyZL9r7fXkf7Hjrp36u1V
n5ga+uN1pD8Bdfvr5W1aroDabhOX9y4e3PzIsm8VFxmy1OqVUa8SdNQ/36/LPijge7c1pVhG2Zza
QLCOBmTjttO+NcbmZDVUlNVnnwfIfWXYQfUAFIPYLOMhqkLtyf3V+22f1tSI6LJ2X1HkXuTc2MU7
EBcYJ0WSXR+TaVcDx0Cko3qFH1Hj85sf6hYackC53NEcTv+fdxSYiXNoE+3zFVSvZNlGEdr+ocFI
aadUrtIhPDSQCP+8hcuNP9YQeOSYKxwXsc4lCaiBS9/plvKs0eJ3qF5ORNZZ8qkDK2HcFwn67epG
Fxd5A/XKBh5z/qqpAx5enFDWvnwrfdvibHWn/7ZNAR90WoZp20yWhBFH3WHZVPKu62pnPnQacLxk
hxDVn3fY9uUiRG6qnmrUuK32BaCjg6L2D5fhEkpyxUWSI+dnl+//XvghNaQU13X0qPNTTmH75Mwp
4gee+gmTmMClfn5mhmgaqCMmg/XRQXXVR6zD/jxXbYamjoyk6WivQ1VF0WvQpfk+lD9pkMIBqndp
/tW+AhUXXmB5ymeTy0ujur8dji1Usc2X6Kfan6nzSOFd2baI9+Rj/jrtX5372740WpwNDl08jr/+
MFZpL+5oj1t1bDlheNyWKK823bsxyumoACp+slD0+WyGltnqso+aAS+bqWO11JjufhqzKxgI+V44
8l6o00IIXVg2y69RJ6udv32N2vzbOZA3QX2JcyF/fNSIZyMysSeTf/vz6z6PHYAUcce5GoYY0r36
XDWO/H8/Px0ocuk5DwoFSoaJduSBqgxdR+Qhqsdj61TzFpm9ojlAPEc8QHPbUxx5LAuKYr/Id9SQ
zaQm90okjDpdaaSn5QvSzvVJS1gl1GqVgKQGtzDIv5HKthGL4I2Yoy7YedV4rqWje1CZ+QryX1Cc
Zw1TRwaZ4tT9atSmp0ZetTPxgVpNURJvYjnbfjZq2FbdqhM8Qt7cQSPXu90o+vfcqpot/zfvjWxc
OS2oTUvNCEmBNDYoqZkADx4tI8+Ahx2XDYkg+QvULvWDVAPv29kPebbvfHtChFIuBhBzaU6xnBo9
mD/AmJgCQ7m20JgYCPXkHIgNWQq3uJgRt4wZ+yK5SpnlxKp6bZdHJ0SVFzmA2pn+3aYOicSRzUAs
G9UzAPRbILAOnRx6J3mo6jUOHFS8Yw+9HLjRCqpP6WjyCBpyxFbbKC6QVEKZ0uowAz/EcnnlykEh
N22LUTL41g3LuKw1qSICBIsgR/Vgh54ibPhysRjbRP5Or26bk+rV/DCkJvrrpLYjc2teB3KeVT9c
NU4f9RuUcRBWl4uKvND53bpcUJTE8vq6jsBIeH2QI5NDGDdG2g6gtLNf0PnXt7Z8G2ctvKttIALq
waF6XqDAVzCeqm7QoeC4soJz7YfLcZG6Njr5rHmtur0c2VExmJFCSA5CrsZGuQhTPe4R88Jlpz5E
CBY36B6k8kdcmhx7qf3SurvLLls+QV0IFa8DkUmSAs/FSdPu1bchRFJ+/gm1qRqkoqTWS/vc56G3
VV+UqblLdeH9cuGtJEWscrDRxCIYuwqGsD9EVPBtuQZXTa0eNSyiBWD8g55q3GD1ASgGgoOufgnk
rVFPm+fnSOSpbbtA9GYVdaLn5ooXczCpkoQziwH58KkmJkeIV08R/iTZV29N0pzSwsLHjLuOj3VV
QEPCZ/qkI8hPsP9rO8fd95Bi7h40KQqgSYePnoeHICn7KAbOI/fGMRwQz8YzqcCUOvDn4RQGNGrz
f+xLqIT7YwuC+DyYskg25ONNj370ChFK1jUkipC9k0KAuwXrk3XnaF8Gb0lOMdYuyA47IOp97P/Q
uYTTtMA4nPUl3ja6t9wZ+cOsF+7B8qtNVtVfqnbxrpKpfFzQwji0Mej6TjjfTWOOzjgRwupe9Lu+
B7COF2EVeNcst5PrftbF1QT+0UhcXogw2o7QCrexYa0zT9z5ZHOfvNjC2WFAt7BFki2ZapmF6cRq
0N3TmJKoBH6IaWyw3KfBHB/q1oXJNmI0KJzgMNZytTDauzjUp83iaNc9Di6IHyX1QTJ0AF8JWPhT
K45Wi0YeLpko4rXF3kJ+beXUTn/s+v7gh8Dvwxqucugu5yTuNVLB8/MIM2A9utDR8CwR+G/i921i
n3ikFnhLZqu+ahIBElv2+rT+aAUVNbtu8dWl8sEiNxfrVJugG5LnROTCAAjbY6dVIENGPce10bwI
wJRkVnyTZTmJT6LxXZ5gnWj51CGt8oBfTAj+t7lZBveW4Wx8pGDqUTvOcvALFFWsQseAPBvz2xQh
jciEhDvPYbuxE0CGGFPuqGz1Z9MrkCOv+oF6lJmswayUG83zrgUyRDu3Bk4GAeoIUS0jVXhvV9pj
5otu78GsMToSqQB53+wYMr5vjltSrfs+o+yoYJiUnKHiT/4WLt07DOSinOEVLWMFZVU82sg54RcY
JwfLnr9OuoktdgKrkoKsfaqixdsmff+jpOgFCdfIKGm6OJjqr05LErcY3qsQ+Ei16GT4oTYAGFsD
EbsuWqtb+WI0d43QyQRnyUPtSF9wdLV2QQsmsLAn/b61mCzHItssOtqY+dzWO4+ZYp2CqkMjlcIV
CIqBJPh6qsFH4yS0tTQTBJoNAqLUZ7FL83JBdSTsVw5Lf/DU+XisFmrp+YS5+xi/D1CVAeSIVCak
teRDN0LMyFj2ge8qsB2D5NcCi74WAmhGX/OHMXHXYIwY0c2kVWBwEIIkGV16m66nmBF79UcnMUup
oICbEmACaSk3fQputTFDZvMO6VhzyvexQDAyLIx9YCOUKcrM3OAHuBVAmjaTLFbjRnaLGgUmRsjk
1153oFAIUSmtXysEbQGuiG7zv7roZlqmL/5fRbfbNHuJyvy/Fdz+POmvgpv1hwU2BhKlMHwhKK39
reAm/tB1x3Ft19RNA9vvXwU34cpPXMN1kJkG8+1cTMKF+MMxbNtGtgc8FOd6/z8FN9PQpQn4Z2VO
lgdtdggXmKRv8G8Ygj/H538ruDUDKfMJCPpJiyWvY0YsfWZdJ/1NMjTbx2ZZVzAIwC9M5qbXvqQe
ohllb0ybiOkLzuN4Nfu6sy4onyElwvq2JojVE8s6+oGGeI3FxGhZp6IJGwGo50jpKb7qxb6SKGqB
q+V6bLrXCQIwmE+gmLl8h71lY80GikwoJVmO750Wkfsn/PkGMDXoppil454qkLKVDWkAWiGRoq7B
QW0n96R6l0azcGmKp9OMBLnt+tpBfcS70iLYL0+qR3xn8ONqdwh6PIE6wAUUdeDPJmwrk0Ih6yqq
cEL6sZkcmyPSsLToLv86WH2gmlgeonrqW1RvLihUQP5BxQYSWN78jMhBrsm2UufTs/xKNci65FcN
9mUHOzG3zmyaqJhpJsGk7HXlJkf5aj0vOO/iDtAdA2TkqDBmV/iPgbr2fQ3lWFLyZXBGRl+KszvO
ygOFeXVpEmNAXt2B0j2nQSKh0IO9QaKIyoFNiSl24nMdYGjcYgBlj6hAmMm+kLxsacVnjt4bmssZ
GjXLuHX07FsGvgzCbPXDQyl0RUx1H4wJiqiR4wH89xBwxSVv1YSY4Hrad7R4IiQ1st2ADg+s4mk5
lE5+FmBZVmND2oMkr3kddqZxPY0zAgzoWXHZAM3tkiY56NGckp0GC2i2IQNlbwAcmH+KwiiuBz9L
cRrMrzFmPvSuJWfe/hxgNJV05ms4okUUTwjcFrpuXtcam8SfwUa6jl9XDSJOGqh2SqLDF3w/NhPl
2DOca3/b2C1iKJodXZtDw9PZ4RE1YoVyGC1xAHKa31iRj9pl3gx7MYaDtTJSxnu7Gee9hQH7hJ4p
FDrYBSbLsMIl/w+UalWOU3vlAc866xlAXIwOntRnfjVy9bBRzANYnuoAJ3G8I9P23uCnX8/eLK4N
+V93bfQ0aOa8k+Q79dkiD3Di/BY6PvVDffnqhEmz76wOlYO0WM7NyM8anZjrAeDVN7U3d+lCyZYy
TqOxJHt77q+dvuGdV5WrJBHurnXa/7ZvbL43UXoTdyGJ5DTKrzTTxxQRNpFZEI2AlUdyjz9OZlR2
1c5LU0Tww1B2gZgIyVdlXAyLv5x089Ul/5LqBS6ji4sBlBkiNwPIum7uUSP4ygwfMkKBmAf+rjJn
9sTLUgvnLgsNwC79jHFpphFhDDci9adTDx115XeNBfQ7hheDsI1x9Ka7NMJTAjSyuR28/AcOkflp
NOfhUPrkmlQspNJSn93KxUfaSMuDHlQIe70BXBtOVj+NJ1M2Y/Zi2dw5Kn0Is5nUwXIZhDVDh3oC
8YXa5cuAyDDIjTfCaLYMCdBlNdxi42qINqNjAPIu8c9taozipER1c/rMmDvJG7J0w1alGRMZkKo0
o+qpfZM34F6V4Z1rANdpAw/LWsM55J2DX/YAgc2qqAW7gf+CXAhiUjKAVP/SkocvRtwAJJOxri2T
iaU3aeCz2SysbBOLaTzMvltvTImBYxprYIIgeTDxYJNYjcy13pUZNV48L12VArhUKzq9do5OsLNk
5bSVNdQuEflBxCM6f+EhLup9BsICHVln3g1J91UsM6Ox5007sywenYCLHg91t8pBJeIXZaABR9Cx
bUtiMKcTPv4NDjCqWfgAYOErhsW5HepoZ8fI/8tyUGyDBCjsg4bQg0o5/i37+FvRYKy9lfAoy0HY
0SPUAf8SHVSCqepRgBn60Ol9tQtk6KwSz45NRPaZmgx6OXllQbnxg0T6KiMsFcsoTpORm0XgKJka
E9IiYj4ROL6ZVAlgQAbWDmjJvYuxBDNRKw49NfX2u91+QFrBTFCFl6pAgC+RCgx8CJyTEcGc9Jyf
sZc0W3UkRmCgAKnHfpYTMJUAqRyUiJug7OjmSXXwRjM+2GiSNfOxLqTXXj66VIvhjnuItmy0xXo2
cVKop+GofvHlt6vNz/x7CtB5bvHZUZcBqZ414obLQW2pRqVn7ck54yv7OhYGoU3iCHI/otjalYnK
+OLrJxOXp1VCaJjpPB2pfEBTu9wspI5YyWJuE9RLsoq0wT8tN5MryoODAkfbFf3JK5rzaJfpPiNt
v+ohLmx7PzE2RG+Q6hyK5JCj3ZhkEnxqGWnvqsmOT7PPKoDcxBe9Y4Doc9SLfQkVqiaKDTrpIARU
uOCyIWnDAFYWOuRcnHa3/hoH0+oYDdgTyTxbDvAuSePgkDnMBRWEZ5VpviSeVU/ta5f+XsodI2dH
tlk14ldPbapsMxVhwG+hCyCvREOBx+yg3v5QNxgNVFc1nm/7UBNdG8R0d07CxFtVhBIUYjGJVU1n
9O3eJOOmxiA4/NcOBINVUaDKgdXRLbmoZdtZ+g/1d1W++/JvXDYX5Lr3hYNtmcxsIT1oBJ13/BT4
HerZAkeTPbc2spEDGKCTahBMszZtzhUp9dA6Iy0Ga6Wzf+asv7ZTpEVXsFE2S1FNB7N41AIHE6xC
PpkR9NcSssmyVq+pjzESuSgHFpQH0g0yIdmoEVjYsUKta4iMnTmG3zMMpRNOJCYad62LkdW6FulV
X7YpYtkkp0yZpsoXyQ5RXVWLUp9cPjbyQ9v3hP/y2Mtu1UsAiR3d4YeQNSF3TOwDaKK12lI1gEQm
/i6bnz0hrfYopIKaCgm35KlliiXKSl3HShL0rpK63FsFZueCX1yYpISsJNPPyUB2we7940Ahfh+6
+byNmwItFyi52JDAy62kq7Dv388yMabKOKqXyDRbETfUIFVX7bwc86/2UYgakZ0JU5IhfNelyQu3
OQAThWT01/7fzlcfKPyD6vVTra01DeKKevWqKsf8QXVReSiI9SdTLthJW0wM6D05EnKd2WESGN1c
ptDLpuqRUyf1pT5W22qavWzmJPOgDM6nbmowVMIfD3ck8tGqzgVrhTS82h7le2Rb3mbI21HmiUke
qwY1T7jLXtdDEKuRShBIwalmcgmnZ2bkNUB89EYNPLAgPXjMyAzRAIF7Em9LGbSHeEiDPakUEssH
XLGlHYl0vFHdyZf10UwzqBL/9tHfjsK0YNS3039xdx7LcWtbtv2V+gHcgDfdRCbS0TuJ7CBIScSG
2fD+62ts6EacV7dR8drVOAyK0pEhk8DGWnOOAarn768qqV2Cu1438jWgfAyA29hVvbf9cNhQ3Nu7
lHfY8m3v8tQCWXt7d5vVGht5e3t32XZP//wupgIu1948FnT8BJzXbelGiYpV29/f/P/9yD+/Zay2
U9vvuH1sVvBwqJHbh//jV4lFAci3n/n77van//2LbL90+3FKC4axmfqX/f0T//mtdIU9NwOwR1da
21wg1C/a/uz/+Fv8/Wv/89P//O7/Hx+r5DXzGsLFEQ9C5zVelo7n0TSxWbrtm0NHXumkT8vLXNoz
8juE1swp7+hegdVT4PgRgnymUPKVYsoruLyjMPOlAs4bkOc7haDnUfibI/on3J/msLLZ2DcrwPrK
5JcbCmLPwoBcIVz7WQHuB4W6h1a/s8WwQO0Ag98pIH6xofFh5FsKll/7oHVXBdB3x/EFItu0H2Dr
uwqyj6gcvQ+6Guj70BrbXWYC5M/VP9OmHw3xoYsKhe0nHNsrjH/D+TSce0bFsAs6dgdEwkYF/q8x
AMRwi/j2pWUv9PHd7Of04Lo//QyulqcEAgs5EBujwDIbH5ZW0MOnKwVX1WxQDzBstc7e4F4k3y4n
+qOsPvi8FZ19rZS6wErTd6FkBkL8npavAsNBplQHo5IeJAD3KPJBYLbE2W54IC0r5F8WOg6MCUad
9HypKFJ0yfAbj8W+1gPnaMZMJDKMC0nLk9vQ4mDAxeBosGzVAEMu3Fv5X3dDvjzl8JIsELMtJZCu
piRtY3gQmB5yjA904PO3UX7p1PMHjlz3C24I2XLWbdp8b8GHasiv4NWmU897bVgouQQVozpM3I9V
aSdsJaColIoC1WtCWRM9BU/Zx7lFWCGVuoKiUNgqmUWA1UJXeou5Td46WHbXHPY0pMCBxJ/SYZR4
MTSbCsSMKWNuIdOkSp5BlOcz45V+ybhTh7ZSbOgipRFovMZKvlGb2u3qcgCVnFZLB0HHjKljUsoO
USPvmLB4+BNAHwuvh5CN/ZTa/rNfF3e0QXl6V1yi3kjuhy479iCQ9yuekIBxBr0c1CGpcohMyEQS
rCKl0otAobnhP8bKKi3LGrQKhdKR0HHqwlUpSlLOVrsGaUmFvEQxaByIeIHSmoDiYq2H6URXypNA
yU8kxJ0aG8rc8Xo1jLgK7ZptIRA7oyq6gz0tvDiH1Ypm0+sBOU6YkykeJHZz6fr+C9YL+QYsAuep
/qHZPpdVNC2FhbAlw9ziKIULZHjn1ldaF+Auzc4k13W1TaQvDasGxStBBaMVSGFK7DCN5Xw5nUPJ
A21MjT+m5hIVEvHVdxRbMdfNa3s014mkrH4LEHuBjKA2ambV8qtY6hYWwJF2vqMMagOkDKfceHSr
oXtYym8WK8/V0rlXrqyoslDfeC/eTaNkOC1WHGCvNgMs7feKL4fyTVQIcQpqotpu5rPhAXNyBKFD
AEIJd0rMO7FS8ODyeHaUlIf9Q4aix1aisgYxAb4cyqqVVtCOYv2TlM6F8rfkmOcfJo3ksxxj+ADg
kaZ4+MMhl0XCDPA8Vlk9iTaIrvVfeoLEKCSVWqhysruG0vnBTfKPCl1BGAfzvhMFSh6lJvKUpKhn
7mMqbRG09B8yJvbdUgdkw3GiiPNcb6ojnEfCQ37UY0HKdXRI2mxbu0wpkkCN/IYu1x1jrlGE/+Vw
SHuece2Zp+i+uytxLSUsfqIB3CsOJlLtTKWUlsnHz5S65tVZaPCbU/q5wlm1gZvQaGQi3/H6isgK
3eJCebPgYYCpQgG1jHyizbdxLL7rtAO8REH0BGChdDRevvUnYwr+TSN9XNvI3wNC/atbvRhKPNVh
oBqUiqpSUqrMnnvwxYiqJMaqgIG8b6CwKrwbdkLusauKp3ExUHPZrn2Ykr449DUBfkoB+zqrkWIZ
a31I588hmT5mrFmAOF/7pLgwvyKE1xXPQTq+agt3cWnmB1KG10Wb70vT/YJl3SsxF7XHSzCi6mpw
dlXe5O9nnR5Are/hbn/7RnnKxQgbIvAAIay8/FIlh+nq9c5QnyDKwXlUJOyB5gDIlpKHaQYasUEJ
xWqL9UmgJGMztrF6OvgF8rEMC9mkdGRDA2Yz4dHT51ZFlzMYbgsLfZnFWm1XpzZ2YtxmS8kuI0ux
ZSM9cyr0ZxUetKFDiKZjRuuUIi0VRscaMNmbHyPFojCuc+/EHApTcUhHA5Jjl5IQSPBqL4sPPSJ0
e9DVgVKzEQZ4t51bIrh3MxSuvVASNxubm43VreJpOGon1Leu694ZmN9apYBLlAwuxwrHvBkJBIA/
HtFApwxKHpdikWsIAnAXbg5BD8fTA4JsZuuPSmT1rskUNMg18UZyaNyRIK53Ka46NyVX1DFjtwQU
OKWzy/iKdF3xRsdz5sxo/jGrh8RhDAVAYtrP9sKl8A2y0rX7rEX2Cgf4E8Ii6TEl0jOUUo/H1btF
SfbWRNwTB7i1hVEegbTI0njw17bfl+xSo1GbyX8BS0n6xDgvNhdjgc9vGK3XXgn+BsF9mQHCk437
z1MSwFzpAOukHI5tmVmMebQnu8L4LBG/jmNN77OXdNUrmgIzbBZTBPpxxToIPZvqALqjGR9hqsuH
uSIOk/ElI5l+Xqiq4RlCYkjd6KqVaA2rqnZONqbDmEadEh9y8oOK73mvNQIH+LsPXtp012q0v+yS
PFlNWg4LUkgNyjygbFEpFv/gDpKQpoF2Me3jX4aYX4aVzyPFWMgjcVvtuI/RAw06uQ8aTrCj+WQ4
1sXB7Liqio1SPeoC6WPdoX80aNCShv0qqgkffNNOAJYQSSuGooU9khJeyhCVIyD283t9Ibo/o/oa
Le+YEZZOnCr5wzMHs3vySMGPViuf6KsinLTTRVHVHvT0QgPyOCmtpbkJLnVgIblpRfUw4V1kIIg4
PWrhCBKLQISmRJmzneggaZYXHvae8cflNxNbvUl1IwgLczUPboV6DFnlk8NT5z7HyGkoNedi1Y9G
Sq1T66kMldq1y4ADG209hLpn5riXm/oxGFtmzVg+wQFN4Zpg/mxRgDISF8oIWrYeT4raT81jAtfx
7AVxFYl9lfsR06byIUkD735JI0LhwQeXo2ZncZinH2IEh2KYjbuRDmar65cg4A6eGsnMnbaknluk
bGCmg6eAlZW5PNX2Mj8QgZcHXcPkygwc9nNa2ywDqvZkuxmNloGwPKOvUlbXpcu/PQdcC4IRb68P
5a8qs39DvcWu7A1ahLKJqXGhz/fTjJd3eik5Eh7NqnYPbjGc60kXIeXW9WRxaeCCGOiP5P9vBEWn
eyyqZ9dmtltMwYFjEgX3Ec0cz7Co7bu73BYtz14zbOiRAWXgQabQ9C49jn26z1K7PU9Gm5FWa4uw
h8tx9Oa9W9CQ7M0UOSCbG+4dX4MroZYVXJVp4/vkVOKbrBKobGPxnXa3WWlEkvsrx8j45Mj6yXKf
vcAwXuLWwJU5dVHgw360YJY0zTs5CYzQvfkGqBFms2c9Svy2NZ5bBniPhg8YuELwdZiVDHdWWlwa
bE8VbLhwliyfdeXOFdTwDVKAu6weTsV8HaEV7BwPY7I9Pw1KwEuuQu69+eINrKNtHL09i86wx9rr
KH3vqES+xcCHtBgyALCnN1/pfle8v5MSANtKBQzt/mNQcmDgk/3eq1WGk70YcmSJ8TzEPNhTxShe
Fgle30vlb6v0jL2UHgBGAx+IkaJMqBqTsd0fU8g+apx43vf5cEkJBFQtcIpWqY1zJTk2lO4481Re
GQMyTznAKYYsYrd4W7j8yUXl1GHQIVKerHt94KalhMp1Cqw2V9w5gh8fA9f+kIwFuKLcfW/7bOCC
55PFsz2+mYZPChEv+RA82lDlyKowYzAQO8froe1oulnL/LmUaNAlDuhRIvLUPYobdQNjfAWskgkw
8gbuaAZpV8+3BN+p1Gg6BkDSD855q6l/pblLnOw+ro/eqB+nDjE1+uM0/XKUrnpsqeU75tuUTd/t
yl3JmR1Q+eMfe4ECopTXtluf+Zrx2GYDeJPtEk10Ff2G+8cigx/5ahxrDNrgEF7ps5yrxD5yrP+M
lWoboJfiiLlPFDVvBTbuHK6KW2j9BRnzsaycZV+ukZNjuXCUyhvXAMwta76tEvJMNDsZAn2aSv9d
T4jA15qWb6rk4InShDMnM24GHXW46zbztbfvWA0le3fTi6/yVafgNqxA7fmSWfulWO55dmES5GhX
ePA9V2GlLNf74W1VEnOeUkCVjpCz+JTVSwznB+M5iclf7G2/hVKhdyuDx8Tkpe3ar1wlfjcsz6Ia
f7qhROpkIQFCK7l6DAOO+3NyM2qUKoPE32ds1qnzs1oInBHAbPPmJvoY7YEk+E9898D0ynlKIYW5
YHeXWN71VWCLkc47ioBOaeDLHCF8kH55LbAviDFUZsDdz0oeT9ic+chKJd5gmNi11bdQqnmBc16A
bjVKJPTNSNc+Vn8BfSxPhmiHXVuSXtF+Dkphz831jjPCDxpizy2Oe6vUHn0jvYeVCg8qSxilyumX
BaW06bk/8SDfDJRH0lS8Jp6K1VRBBNfLv4hFqYs1wROySB4CszKOkD859wlF0C8GiKAB6aS0p/rX
cVVbaKQoHIFVAJExTE7vZDX5hMTcIm16bFMF5BcWCntTBWrUl2og2GIbNzkThtQheVV40ydJlXcf
kpNc3ZkdGc2ZYsreFuNTmMZ7AhBo13eAeMuFu3Nvh+lodHdAPNEtsCihj2lCirvWROdme4jptWC8
bvUr0yf0oA0KgaLTm7uxmEN7AL6/OPFtO10K32WMYZpfFN5bgufjAESYUV7OHXmpvcjodXgPef4N
wInFJGiA2EPU1lmqNwygErD2tPAvgq8le4NJIk1OmqpVNDhPc6XRtf0OBFNv13idHEJfsPw+NOfV
81zuctYoOfN5p7hQ1Qsybt7AFcBL+PPbIqMMpZdnUXt3Tk12i1iSQXp55BdxUm0ym5MDpoe5qlGq
d1xBdBzj0u8ehMZSEAMxl4cMGC7C0UH/MpK4PYKmbkKSylyGl52w/OrQsDM3OI62gX6rnlF3MWs1
I0a74roKGabPP4YBPQhV8CgDahoiL+X47TZ0qfyHtNfTgzYV+yFI6oOxBq/Ekr57SeGY866DkwR7
t7HjSSXma9w16ZuYAn9vprDx4DDaDriPVAS7oXOWWy/9ZRfywZGUq5uV0KLk3Dmu1kIT2rrVO6Qa
iKl2swsKaITlabxJHFkzjwJcjNdyb/TilzYmadTkp5mn+7CX9Qs3zVurXh89uL2hPFjq62TkWRBO
o8W/seATODbIjdaEV4su4KF4qXmALU/cMHiyJuO9yoogArm8t9xznblZKCzvWTCA3vn2be4QMaDh
dEkT8cA8bto5U/7gOaxPiVk0pPPcJXtJx/VpntPHJF3OaQ83uJMRCT4nN98r/gmkVUOv+VULHjYm
7aFzVl5e2s2cAhYtVy9SD6brAKweHy3qUePeypNPM7ZeVyAWiB6G45A135nwKMHzlDCioY4c7dVH
MFU7+u1Iihq7GOqnCt9r6DTuh72OjyZfLSu2D2jodWE/4z58aew5OxnvLBWsggMiT6Whl40y6iWv
GHxhFOqh+PQrmlO9/Vg9Re4kCM2nWDfk99AFH9YwfJXl19QR0yxZcEg9fmWN9NigEpVu+W3yly3W
+jsR+XPhVC+UcanPlQGh19L7Cng9H7t8eKeTjkwj5ZKUNQtB4776LLL2rLKAJcFM3y4YFMxneyn3
hVk/O052bTv9h2d0z5MnIzGzKq78+NGfVyWcbr9zP38MkrcJXJDZaTeiz5A6Fb9qna1S62nXQhsi
IiNeqIPBjNqxkbAvSLqaRvNDSx/qNX3P++6PTO5g4hFlqmvMV71/W5lgpMAWxwaBBc269Ubn2zFk
Fya2GlaZ1t04mlWY1y5TJE7aAmOCl17i/odlg2RMfrZzop1lvzxqMY+Cnk4CLX1a0+P/6RyeZemm
87/l8F7+lOWfrvvz53+QL/7+X/8O4vnGv1yHhTohN3tDX5CD+zf5ItD/ZfGU57mmb3iWz9t/gnju
v4jg6a5vm7ptbHiL/yJd0AvAGva/At9ymWoE7PqsgPjef5Au/jfyBYm//wji2T4hPKAXtm5Yrh5g
XPmfQTxvaS1NTA5XeMPTwq01AJSqvhA06s+9/raVFirLRGO96j5RiIbcxT91hu2nNblQytxqDNuP
t1bD9t72ZvuJ7WPlMJIhGIp4p2gLWzuAsQpVqSThGXP78d93fYuXaRH0bILJpRG0B8/OOsZTCYjt
ve3NsJX0hiGDdtVY96rtecFZwEV+e3eKK0Io27tbSyW3Mzq2hlWj03YIDrkNfksxaefGRl9lzgnn
Jj9/cwo4R43kROdgDO9XqGXMtmQ7XAydXdxujacJDV1pHDy3BFtNjlx2DamLABiFHZgMGYm3zDD/
lxncmQFntc+9X+BubP1dLq64W8zs4ohZze7X+CTo74QS0E1U18V9r48Pk414ruCAgQMROCchp306
tLtiADslRnoVA492upmQqrDpiiRzeu17LwqmgWeqUvysW+u6kPiL4K4YsELXWy8pgEFYw+NcdMeU
/khIQ7BZKeRPrwzgCMNwpBmmmUbRVEemtH/obvHSTawBXMwTtEwZoZQz8j4p2QLDV+48V4S2VjuR
Hzz7iTHSIjGJXBj+zxJGQ10jMnPijOMyNrwFOOLOkL524tCVHdKug1DHDSGaWjzWWkPLvD9mzGpe
NfE09dl7QTuqTFdWUgWTe2iT+5z5EuCLAZFzYIeYHenK+5oBK2mCDOc8S8+wT7rCG/npfR4PduQB
z6N4BuzKKLq96dNfB4x2a3fEAGzb+NZKzd2XqRlcmqJ+sPK2eTTzi8NSEsoDB2ngnkC3PTuCcdLu
ksW0QXSRKqm19ckLujYSHbqMxdeOaRFck55SNFthnEEoB8yUIRX5RSPicRHlUOx+Tep3cZfbPJt/
lnHTn2p1MyRy+pHGZhoZNNK2b5T1GbQuinFzftBLqCN0GmyyjhMmP2H/SnqUNMx6SB16vGzirD6X
aWkeeVA9dgMxgd50LxA9jq0sglDTp6dAZyg2Y5JGcOlzbk2Wg0QGPwvwcAQyc6AO0Lt7+Gf6mLKZ
ms6rO4V16843KUnRffzIDfHsMG8q/RGFd+s8m+n4VQwarfm1eux7KO4GI0RtIKfOZS2qW3M5C2uF
pagfjLhuQgsUCo/R3VPZTvgP5zSs5rzF5+bw2NLxjdifShcNBckGHl8rh1tVw8QoyV9anfQOXfOr
jhjbZrhiDtzDc+mc3EqHaZnwkGLrYjenZGR8q/ri1cEAdZjSg566FgjjSuzLZgFdGexMawl2vIrB
SbY/R2dIaPUfyaXgdJY1ZtfSvhq6wpwvEyduTjVVxfnKWQfCErRJKSodOi05pivlTHAGGr63I3HU
IOIF9Fi1Cme+/OwmzhGtbZmHRf3FmrKCT2nBmF9F0p2l/SIN9yP34joyotRhDt7ID7cDhFoaAt5W
jP3GinAeWt6fwfH6k+tDlazbmO2NaVf7Nu9+FLzMTp41coOfWL6ikN9ppQ7sWEwHRfKqg1sDreZ+
kbtgZHhMAviYseI/iiDo9po5Z8egZUboTQYPngDa2595MhBaowV44gKCWYVvDUESohHlvav+kAro
HC4X7Sg8CDqxzllLA4kOw/th0O3fhcM1NQE0lM4P85j2d4CPFja6bXLugud45tTTeU7MJyhlWWGU
55bXGKFJl+kTYFVhkqDCirIcxwx5UosWU2m7plH/Zeb8SCLsTLSwTdldK2lizPOmL4sR5ebTksTa
0RRcOUfy4LXjpXv2GCr+DOeYY3sTpyAQ3TeLpwheJjB05iRh+eyzPMCfRskSMKtWeknklV6FWL45
u+QwwyVWletmiq88i4/lxHRjWhitT/4fe+byMrpLQUaR73PGGqzjICjCV4i5U/mt/OnY35pUglzN
GRnApee4QvpS1d9+VZLkjseT1jJKTKbiZZZqjqy1wO7ysdhTrXEfHAEutGTpkGukBJjE6sPvukmI
u63WG3lnzBO5oVHEmEDzl4F54FU9RjxBJLVtHJICTw6lJZ8ClMbRnqVPx1wAqp/pA6cvl77isUaO
sIq+1prRW26Bk2YELjGjsFb4sIgxMx8cuj2P5uCucuqDQVZ+zcH0OS/MKTj+Dmx65FgPhF+DC13R
jhbOve6xwkV+XEAzjt/bSp/OvgBzNwnjHEtxdBxTQdpKj43oWpw04FnHFiTM5Ng6sKdVPmhkkHa6
Y+9iHVSz9KruLBbwy4JFbTBfESHDfZrdeN+K7HGhhBV2b60cQZVyBgGgypR5guc4B/MMBq9hiOUE
J8qtBCybMF/R1JTs/FBciZdGci9azSk+IpvtQiwL6WHKv51kpJc8wZRcOlY5mU57oPtBqfQUjMtt
PdCOIbZ4dNfiBxR5J4TLty9sAo1OWn4zo9LCwGnbQykaf19yU0m65R7N10vrdn2Uu9nCLCfecWxo
sHRa9lNiICLRVudKi/nKdfouJasTOVbz1gZsnhfdRcYT0f6dj1oHNjBjsNcThT9YFd8T2HvSo2u7
T5rmnAKH4llZmZE6vsC3iPduQuDE0O+80nnmO+en7mOFgUo9H9tcXLZs0fYm5yCRd+wyPPOpZubE
4p/eopg4Poyo4FjTkNJgaCJpLZylClJuaUpLmB/gXTIww/7tPKCIcnIu6isIPgFFJvRF8EGZUOIm
q04Ara0js92Za51N7jWVzgsTpJJt0PKuk+Q/THZA/0uQ0651yQOwX37S0RouDEWGC3ZACt69lE96
npGf6bIwydzknLLCoUe0o/vbRHHwO6ZQdXAMIvxpYDCZmHx/x3niNGnaF9d8htZac5/0GDCThku/
q9lW6E4BFA7X5p7FjI76v8/af8l4mS4w4FJM8U73WELXiYkHnHsmOs64oljh+p1NbNhaVfg3y7GJ
yE8/bUHLidwk0xhgZLQdPGs/WZyqc+vJzRwACgpWsDFXdBEn55I/c0sqS2jL4ItUlJIexH2qd3vP
Ytm38SWoPr9YVJdDrv+3k0qVepY5Hmeo8okrQK7O4n5LrZFTZ0O39A2bo8I8VU39F3hCibSJiCQ+
lV2/nq30eWEA2lLDJnEC2001pd2AEVmeirMXyDQiHExJsmFrOcf5BfhSWLosllg/p6FUABgZmAWk
2fol29g0CyfpaJgJgAS5c5ZIabjuEe5WZ/cEngATKolSOTP+NI7WH3LpinPjgu/2mmzvNkbMFANx
U0/8eq+nDClFPNR/iRdb4lzGH3YXw7fjsEyLLtnzTaJb/pPsrfY0gdGwTLeLAKqPgmTipGQgA/qw
HVjg/pQZw2EFDBT1LWmipIOiTn9yL1i2MudK1ktFOeDgkcqXadvRYAbFo+q1ZFC1XvKSSsqPZnyW
mf9nSrleCL1i829gHTMLFH/W68wmOW/yl7TRTFqN1ngZOgRjVuZ+Bik16dUR8YWNCZqlJW726VRz
NufbyUiKtzUYDP7idpjI4CfnQAFBLLuhxZJGeaVHhTn+IfenHYiXxiiDmcmJ734ursZQWZdaf6l5
yj9vGW9gAPe9XdHDdjuHQR9g6qFaRk6juheWQYVpoXxxwM8dSp0zmF7X3r6c80etcZqjI8eD4+vN
aeO7xEWF1ZaFa1iXHevg4KldVAFKvZmSXwVZOiJsq4zMpnyzLNwsO301AlYUxOw1q0KHJEh4NU53
tHhwsydhgQqp3zlRBJBMudiQzOx7Jp5NrTMmlWh1k7l8bbjYRi485XoZr2naPI8TYYYKV8RV82eq
SD5r5AHLWaFdurT/5PTwVjQVQ2v0TU4wh8GQ2RHMOH0ShN5dll1goJr9IBz7gvzmmDa0IzpnmA+l
N2S7Wha4kvLKO3vVD4BU86HgWv73m9qe5KPZmGUYKCLTVn6gFcM3ik0QHMAh8FO2BxFxXS+DuhAz
ww+lrrVhMhQ3xdxz6XC1gMsKoRagFnx3+xms155PEdV3DnxLCjo7SICwScZOaX6bxhOh8QfaKkM4
9fx2noW3dUncqM96cYVx7J7pA3HkyxgDu5mMAuG9JcCyQ4HEizYcLxIHoWhJp7opgdem/NkDW8x+
AIqYxMQ1qi54a1KA8FuEf3uZLyhmdlx4QAe674wfP0QOf35c6pvMNK6uZQ0Hq12vBfN7Z3LA/9cr
kaZ1dSi+caT2HLqyigdB+Ows7A9JEk3Fb4m3+99yGLTL9kbXieOx1bAeJ7nyGlXPrnZS/ftNUQ9v
Y9XNEfTof3+owaOCy2GsD9ub2GW+WBbJcEOjajukH1bLeNz4RRsvisqrcdAo0jvWGuyCNHXDWZvJ
w61Ov5eqv75lhIsVFfUud6sTiunQlXYfiaKZw0Jrxqj/kXIxIm+r25e0kc7f9/LJBWXUcLXmPlTu
cqdTa2BmkqWmxqLkzPd9Mg2nrrEPAJF4rLSbh4CUwVEH+n5aG5cwUhBcRvVz/7zZPlZkRIcTbUZ4
on5JU0kSmVn2VMI6jOalyqH/PZo2yeykjJdfNnOVcFFd5awCk7ir3OCu0ZLkKFy23FWAcbJvQHKU
bd+D/PH9A0TAn5PCgCw2oaqJEG7IVv5PTSneeq8HZgUy97G9FC0pd8/3H7eQ+V9Ylwrix+ouaQhO
u1nTr5ftjZ6N0EKhPlsAF7lsqGqUAhVub7T1sbE097zd1v75sNlzRFdVIunoF129WYf6pextEgg+
CLYltT/jLk/gapvTVUWSdxkIgMPKa/SUSPwraz5dS3eU7DbKrDzUMwLfxS2ioBzPiYZE0gwirgE6
dxfh8sqR9sP2Rmo6ycrq2em9DrK68doEFkYPNybsHhBgy9Jr1TqAkMy+PradCfHQsY9dVhw9rVlv
Ba+80DaScm/lhn2jZx5u0uwtp8f+PpdPwMbKoQe4U1bJXnhG+mmPg46o1OmuLDMeBRmG55oNeqD7
YS1YyHdQNR7igGG8FMXvnqZdHIzQWWrcY2Auq707Z8vBzfOKFQKJ20FYV8cDX57bPBjMZpVcW/Nj
1eXZzwOG1TRiyALsqjqzfnR1Bq7dZD0xW9Tjc520TUnmfso6aKeE0M+O7fzph+JF6DI4OYO+RDMB
EoHGGqclHNE1Tc9rWX7GUhq/aF5dGAr8WExpPbWFm1Djx9NuJqa4TL5SuyXzXZ02v/WABm1Kxm1X
9bbHrDAbr1MVnJ3e9G5HvSdaJpd5h30uuEnrL2MqgLTfz4W0n3gCMfdtJSeKhcGedmOyr5YVTQ+s
1X1S499aE3KxScJ5YnFLKvawukg7zPu2KZtTHreUc+I5vkns7MmZPpdZ5B+mPUOIJhCVzdaLG7if
/g/qesEdd8Vk3/aOAX5aY2MWmOcZnOKOzeJy01OxjVaNZK+3dMGNqHL29SoP1rL8DRLpHUcxX+ra
oepa56Djre9WlOvZdbLpuHIc4QHE1w5FF79UKzGhROeAkXn2fNt03XKwenfcC3/6KrQUR0bZ/RDQ
VcOtHrCh1dhieXumlpwDFXRGU428Jc0lqNAuiq0B4G+gIh/q8p+P7qpsrD0d4uxl+xBnoeXy0BB3
Y67Fm606kE1WsyvMlbC3ws6MCkfTqzcaDf8AdFzuBx0cgTUPK4MXYGHoVUTJ5TVXV27I5tMpsQQ7
SQXD2vg/ZosqNIFwqH5kbkPX2nRf+xmF21aH2N7oijDEbjOq0NKx4uWO04iHDqDmeft5izv9BSkX
i8dScFaQ+swS3uw4XG9Nj61rsr0x526/xLx8dX3sdoMrWOo6TBAu26EHuMK/3yuMrAC9abxtTzoV
jzWeFGSQZ6KGMy8U1zB+G40vjqxokem6wUlzlVsl6cKqGhkYBoxVAJgzblnK7FQnfPHGuXA55QZA
e2aeKBtWXWzDdqRkuH5oD7ORk7+Ke2OP+hs7/ez+GcmmXxfbv2KyNRj/KWbUNByK6kkkGVWQiUpH
mQ27LM5fIMxnPLwwPU5Nme2s2Mj3ddXckx7jatTYbC4b5yExE6REsQsOfZniW16tEFCWiktkZe7F
QcshpPiruPf7Qz2V47GCAJIQiAwxJF0YH037oFaXmuRhsLyHbCRhMuSoXhoT81DmPeVJ9s1QKz/y
9c5n4LpCb1EDpTS/6/E1z2h62E1yWPwh37HW0HYtX4Id2pD8kC6lefA7g05w9lqk1p9hKQmSIxja
TYn45Dn+nmDAMQ9yJj1dTA8wyEKT4SKXxzGaG27R1IJY+B4ZalgnsD4ZDdUMRx2hmr9lnMAwuZb7
bNrqlE+2tzZkgDpcsb2l+BcOAln/Jrd1dz+s3leZB+c+KG4wZJAm43u1DdYfzuRdKA805pzfs4dn
RgfxYM9+v6H/SrtB8hlS5ggnd/m/B3UNW9frsBj50RvW59mgzsXhNTtkxFPDDklc0Vj1jZmTRPS0
zLgHMLKXpsYL1E8hrTDsNehwNK45RawzdkkeNLcus9ICHsesM9OdggYqK2N0q5Uf6RQ4J1PGbPEL
yCA9AdgOZopF77zptWcG/c+HJmb/Uhs/x46xrzrGltOnztM1dQtw3XJNfyacip66mn9219AVtHvJ
wJnjYFokzzwIZPS3YYUwFRfP3Yo0xY6541FyCctavlB6vvU4E49dL25n9YWmb9fceDSoKhy2tmv+
8hp/RQ7wVgaYmgrpvbL6eXPszjiIwbaPXl/cTh6jkMCNcw5+9V2T+GRnwPlzy8DILWLv3AnDPIG8
uS0y7mallmOB0yO/Zcefpd5ZI2ToY24x3CXY11yzuKu1YMZQWy0DqCJr7hnmG3VEDz8UGirrwnGf
TJOFQDoGaLGS6UAN+dZlFNd1OmsTWbeUEknhUJOF1gP+h87jatI/JqsQ6TGa38W1y/3CetidJueg
OfkIKKUn1c+qRwbscU3rjxb0vy38RTCNKFxoVcHB+J2FuxiSmGwphGfzv7k7r+XGlSyL/sr8AG7A
m1d6ivK2Si+IkqoK3psE8PWzMnm7Wa3pnoh5nQcxQJAEKRIm85y91/bxUjM8IEBaUMAiGtF3XKAs
nbgmc9JU+ggP5BHBQ0vDl4XKH2uEr7XvTmv/nj5LuoSrPCpv8Bs710UUv5XpJzNVMn2cPtsCpx0W
0v5012TKVt/PCRjeJaBqZWs7MhHr585mB/GWp8bRfeZLFnnAdnkakneaixxpwg3xx3xD0y4oD1i7
viPhKM0iMmhy9wpr10avKzzRgpKAlPJy6SKvPaTM0srkD8I6WvNblabQMDLrxe7Nj8Qia6sRoKbI
on0tcX3ifEbpgmzt1A4tCpmJOJyMamI5G8+AZBpkX+iuyH8e7OcwCdpDSNRxUWXP+FjsdZAioXBH
Bj9F4O/idI45UZQ/IgMyTu2AxY2BBFh0TtbkT3gURgSjnq63xA6dSIWk6yWzaQ8l9WEpq3Hje9qj
rof9U2ybb9UcfC8zpKV8uGDfc0rvYvcWIPrvKAUxNIvIWvno3pigpfSMSq5GMSOoNAIm2/kFihes
zkio4yuokptya2bacRDUjQPg51sXkxTaRKddCYMIDy5sSDIS7aPTur0TYosxumiXSmipNwG09wmF
XHnjnvHHJwf7Jm7RsNggUSgrmEyuyS/yzDurOI0GR1qTvkA30lcupgzCaGhWdJHx6uG8AG6NxcSv
r/FSHO1kkgW8DAZe1V5nwdLvRb5jTHOHvWPb5q271q2YtKr2ZmF2xxeRPTU1cWvtcqCzxuf3xHfh
4bMK42A4Fk1+Ez9LO84gTq5T0gFqXL6GgE2Mcd3cEDi3wnv7DkqewUrSv9FEcDDDmncpFcJjWmkn
Qo6QXC4jqiybEUje300xkm8u8MUaipG3W7Y1BKdVbRPzzVHftjGhpV4JupwUM61pqh3R8J99WPHN
LLV7E6XLcZQHVEeNKNRaIAsk0OFQReqErCHjOtGBnqdjw8nFMUETdRNz0HnomAPp3tYnfVCUIYAO
l55DXSIk896pbn42kBJhBtSrSRw9pLjPSeXRDiLCgCRBxgXWZzL3p2yu9CPnms0yFUfs0gC8vWjr
//T2RlkAGC4hoGupLBmN1NgFTnJdv8vN9AcdNgK/+37GHsC5zCZ2tK0wVzlehgeDXUyfaNiVHNJI
W+Zym9foobIyGzZuNz3bHubvok13fjNNG0irj570UBRdj1oMzc2x83zE4jNiOH+90De6ilpvB6cZ
Mc4seXIM15upODD6/dbkDrumiWSoQbKf0OAUefnD/kyd3Lo16/G7NmBubfFCHB188ovw3C2SBMJK
y67aOpOPaNTvfnOO8daN7vnrchpPfUR3YZLyf2Ok8hovAwHDwUdFicpbaAVjeKfa42PV0V2wIZQO
0dRXOWHTox3vQznGvdyQ4PQ3nvDLustdbZH+dKZjEeFOHQlMEs9XKnCkWkwUTpIqQkMiW1ivZwV3
5sr2N9jvj+e3oSkDsvKXWr1cPeePxfPm5OYrWUxwTQ4PQ7q2fWu4MxZjoYvHg+pGvfZy9/whLPnk
y8PnTV/uq6XzylnU0G6xVhBblgp0jLxQ4Q4VfFA4KcoG9daGGxuHYtEJ8YjMF30BmOpFermzo/6T
oth8GPqavKnKrw4lo+stirFP2LCHcXxLGhgbhYV7grjLW88Djd2U39NFzO8xTjFAKd61bw7AK0x0
XkyWaLuIgNHQ10ViqKAW+ExwelBpoZyqMH76+yb1XRQh6v6Zn6kWYzNoaPPIZ3WY7q4Kh3rvaB8x
xX59XG3PU9hD9VAu300tqRvXhNF33tJ5pQ1tBf8xI2euwZfnXT7WeVuX+//uOf9una2BH/C6vSI3
OhLkKCg1rjwbj5S6i72Wf0dyHdVdtaTWXe6qdWoDauny5C+v/XJXPa+A78G4jd+ilc2RL1DWC9P0
D1KrWmlBh6BGKJ+vbipZ3U8UyfVyXy0R2m5Gg38U0hnfDuzS9KtZDCsPZJ5aVA+pGydBVwoQQW3u
svUvm7R0Ya3+X4vHTMc1/1eI2z3isW7Oxx9l8q8gt/ML/9aPefZfbmDinkGGjDftT5Cbr//lGJgt
eJgKtmMZ5j/1Y8QjscrFEPoP/ts/k5Os4C/PkMlJBsC0gOCl/5N+zAD/jD7sD5CbTXKljRbB0E3b
Iz5J4uT+BLnlhYXMvdbnw5TXT4j/l21YpE82YaSEs63rDoh+pBl3yDARG+muWPkmzZvC1+lc5nQs
Gy9/RJBVdFJe3wt7z6il3ZK8Em0LYMcrb6LC6ubjRDJ99yACAOyF1sPKiolO9Ikliq+ZxfsrUGkF
5g3+rCjaRtb0OAmYD4HxVoawz8JkwdmHHJJtZQSeWdqtmccUR0kudcL76iNtx+TYZlTQnA7ICP3A
QxJH7haDNp3B0k43XZPVGzsb/P3s4WCgSPkW0JvDOufQoQxQC7TCTU9YB1/S+JE2bb2fA0Z4fToe
ItP7Ti+r3Rsk4s1d9Ft02C8t9JpI0Wky1sG1XRmAa03CLbQ8v6I+jZHXFQzwRsihDbE6O0LgUAej
HWL+VprrPLV1wt6NGWUJoHKy1jK67u2HNSe/4xDVUWVpL66HS3BJ9XE1zAnmudyn6BEDOHLNGy9E
iBekfnpM7O4ms27ExLWNdNRjGYNrs8pAkC21TJvB9vzjlJnEtgRDc1xMnaDVIEtu53gOVykF68od
b4AY9CfD/ehi3GGMf28szfJuXA8k6JR2A8YXrkltLrI19XBzM05etrNAwtpuOK69GbHEXOdQUXvs
uaNu+zBE8btaafJmm06AA3Tu11WUMs2rY0JRl4K5vddRPqkJcRQLvmRCi0ayeBxSzrX+MzSqHy0A
Hohe7t0QeMWdY2Px8Fy08RodT8i//c2S59oxr6I7p0IB7yWxeRuY1mqq7O+IDfu7MKqvgRvVJ23E
vBd4Bp0xK9+QIbG3Km1+DolUZISZrtNMBKd5Yc4nsvaYRwTShkP4gmKiWLuV5207yCIIy6zVruxL
FN4y5N50l3HtR023ofc8HsiGnw5DXlG08YTDJednm6P4ScJ6hU1l3Buoip1S+4WqHrnCtJirlpZj
EUXWI2JrlIzeMV1GJmkp1vguAsEkpnqHks+gLYPfNejZT1D5E/NCpMrGtSkGjdGyFZM5HJd6pJ8z
eu897r8DdThMbDUZkF3TQwvs9W8TzvY1HgV/bU/NDQ7pn4yjecnUPQUuZcSoC99BZqG2Lp+WmICw
oUxubB87pyjQYWeZu9VNXd8Yo/UtaHMKEHS34awtm6FDVR2SQNnmdbevZvem+pEsUugmZ4+z+TTj
5QQqKh4Czd/pRnMYaENvurmI9nkSPqNX/+Un6PuySeD9c2aSv8y912RPVFeabdHrHX6D8nfR4jcE
1MtMIqTOVDO7072db0TttQMSYuUj1oRPynkLStqJD2s98C1/JCkeojJBtcAJifgz76PxmIYRpHln
BcFza7TXXQsEy/UcuthB0Z/67CXIZD1a39v14hF3uxQP2bsxkZ8I/mK1TEAWZtcHVKAD5ibGbIv+
d5K2MNrEy5J+CxvDWUeOvwZmUC4UO0qfKbAZAnGwT6EvJxf9BHY1y8SGrvuH5ebLFcjmHYPxZi88
RORh2Oc7xwyeSzRquHISMCGZQcGDHFdEdvAoGo6lxqAmnEQoN6nF6ZXz0Fog7AglKQ6mw8nIsL29
WBK6WjEayD3+2qB8IcUoYNTW4No9ZUOzj5EYakB0gZHsURybh9akDwDocVv4zTfHF92GUn+zJ7dv
1ejWW5WjXO/nIcEEPKP+sRbyHQynPQxT9jomY0iYN1GfLsZ6qlHHuUEwNPVO97rYnOhE/9zLukoq
/IhAMk4XSxGfRuQDa9eSGEL7wRvNnajEvIZa7q2qdH6pc3S4idf7j9+WnBo9EtFly9x5Hnvc6zCP
J53sH6QP6xl2L0bZK0uykUoa1bZ1JUSGV3fuqWXBZ7/JXCJ6eueTYiLCKOosAbqGTVCg8pVVPMDV
e80s2H9b0nW7Hvlyk2klxaUrDeXS4jk/7cJ41GEkrIYw1bYt5kLXXRCrVcnH0ltgnJLyrd/2GBKZ
TRI6HVE8A9+36UOwjOHBG2hmjUmz7a14Dz8NYlBNPBeNBBSEw5FUEaKNGdSvSDO2Ius3IovXzOGE
MbfYMKwWP6RBJoXhY24YHJ0JW5DfhEv2aFYzu0JvBuuwtZ4sM7khIRmwftMMB63kOGYgskdoB3Wp
jKieWulmGWZmnljfLWnwJBK7ho1KPLMFA/OWuOiHpgXGV5BYbAXsREiaiFD/3kBogBgwx7sopgWv
mSNqczHD4Yfl4DDbFLn/pFcU4QrPxNrXS4eaPlLr8M2dVXtcikk2XIcbn+V1UvIdR261b5igr90w
emiN5ViCdbbjGtHzcqxSdjlSnvJ1HCbvo+44NxHAy3Sgu5M4ZKS04ApWzJHpAFi3RVAetC6j1mQY
ssbm8TP3Pt16IT79sYEf4e/NNPwRzd5LMJM8bDU0g50C0Bsj9ayZPzPyrDZMKBN+HrFHgE9zOPsU
gXfEdOuuG+ctmf1PdH4GyPpXsreAFvT3hi3eIgBTaK26Ow0ByDCFEqh96l2cl3zAvkyp2g43mo1q
QnOtmybK3GMCphsAT78tOResB6J9uLbN2z4kIZXRxj6vw6PM/GsbkqIl+5Egrw+krUUScyFy4yvM
19dG3TAcsaPdYKbRNW2ku2ocaXBS+aKuBB+Vnau3rJsqjKN9CqBorafmMaqqt3aQkSmc3dZe5e0T
o3sJgjbEdZr9NKfGB6xv3dXl+LKkeOFTg7jBgGa8mDwT2fS8Z+fe+nGkoQKp+d1R6aQNUr48fyzx
BJZNA+LFhXldTjAOXQLmpRbef7YD6hgcc/tQp08aU2uBTY2kJmt3ybSqGVvVVtuuCocG+eCixcI5
f6X75UvkMz05cGXHgymVSepG9FTCh7yothn41xqHMGUOjLukCkPNbyUv/3Kj1inqnVrHDsCQ0x3x
HUg0mwpuuaS3tBg9jlqEYI3ig4q1ga2N3UHd5+DMj3i2EdYxwVX9v2V0AQtKtRRZjfMxrZ+KjNLo
mGCAU/hMBdJUN5nEfV64mk4t3I36RwjRhQGjsIiqXac4o3NfHiUUZ6/W+9JLoZbUjXpGNzSfQIA7
Enx5UK1SS2ob521eNmfUhE6d6jmjSdt8KNZiNT5FiR4cXYqQ+1rLbmPKkuhhwsS+Uk/wllnfk5Z9
9Bw7+DtRxz+HQcg+omomhkOKoY5r1jkWq5UGkVblYKlFJYW73HxZp7bwZV0IUA3Je3v4sv5y1w+T
cp2mi+wBciKPZaiFiqlSmjgVU1W7wlvOGjnbc17zeg62Knrq8rMqXl2uCk/qZyZ5mmq1etydxGuR
5SE6XblO96Lq0DGfv7xYLX3ZIBJN5itenJwpcwotp25UW/XcQJX4uaRzCvzmiAgvyLxM7WNqg+fF
KHTfKA27W6UPUhhStZQpUGEuFW49SStnEGIe08wUgqPVLTEEKyAnITDHyOhSZ+WlqN/PP1sUAWj4
e1l996nL2RyjrXSiyAgfxa1UREq1pACV6kbIeNFCFlNtjKZnKKRaVKrM3I/2Drhm/q3+7SJD8WhV
ooaXRxQ5k/PGT5jUGHXgrCk4t6TVcRDNM6UodVct6fKuPcp6kbofjGnGTLTfhqXnHqy6+q4F/nCq
kpEIK9aAMmrvWb3uCE99dkhEIJZla/bze9eEe9IMpkeju6aqmj36CXT+NvzWhm1+5Wk0YhqG0rus
b9pd7YUYXXpQGzb6lspydplfPJQWChqEhOk+rmYul4OVyfMlkzk3mbeEVTDyMKny2Q56oBgw/6rx
8/TQLe6naRjpYRxc9CdU243FAyCS6rcNlgm83Ja/7mirHo2JUUREZwJaWwKcpstOQrp5qcoWt6ZZ
cYV0F8YuHlPrGmYkPmLMrAQL3OkOhAhHN0/DNH4nuCPZ2XXeb+Ko7baoSK1NE83ZlSvK3xzhzzYX
+mMbMC/TNIJwB13Pdwi85k2OopIU5vu+w/wQuuhzZ222bwI/XMMfwnodjcmtaTEiNFrKzEJBAzOT
IN8lZapJqDDsTHlWFg7wzVkhAtXiZeWX56hHVXrV5XlVBySh9et1awU36rFcIQfVIt2IYVdN5j1N
BYQtMg3UkDfq7vmGaQmQ9Yzr/IBAIWU6A3UaBdcx1vduPeFKDUjcpRtCxs4Y3E86NVu1IfBj9XmT
bQaCM2uX6ehO95fHQvJSNqOWCUCmvGcjp/j6DIBLvnCQN5dNXO6S7ocBeU7INU6krDiDs3WQEEgo
QeVVrWJd1eLlJvfTbi9ccUxlvdJ2Sii98lBgZ+cYkR43pqDGed3lAbWkbtxWVn1b8Eh7dN1Xlwei
bP5hdikESbk5dVN3tU1Hjms+bT35T/G9kB+a7EGZ4oWX8ZcQpq4BU/o7lTimfgdX5ZSp3xVlV0Cj
VP7uprz06AREGhZUAEj5JgJDbmapdDUhAWArIcFxlCK3oeBfa53IvBJpbZLBPG+UiZBxOWGBMnwI
Bf3fS5d1tmn4a1OYQb6p7HATyRq3qmafC90t5J/Gc4k+JdylKhBCaYsLMIpBpJhvTMX7lLIVtTQW
xbzPNSmPQdUG4mLeO6N5YOIabVsOjRWTHJzM6rMs6oSIWbe6Uh+mFTaumVKXBiXOW5M7O7uqtm4t
qS9Nc607+uP7nIrhShDyWde6uVcRSqab0KlCo2fJ/1AZKFu6uP1J3Z/yqQKkHoJ1SKcoyRGM0C/0
IqilNiBo1GK/LslcsHjs4jBIxaheaG13itK52gd6fqX6Duqm66GZtR5ft+o9qBerBwbVkMjV9SNV
t0PWzpsYlSXENRLAzs+SG7+8o3ov9cB/XOcrDO9lC2pJve6y7nL3spnLx7usSxsO1jCiZtZ56Wt4
2bJ6Ms14RiHnz355TZz7MSYlGhv/TDA7P0UzPaomTg9bTKq7FwllrUeEuXWb3ZkKuTt7yXbg0ssU
n0NZecsoXsUViUUc7WpltUwvokeHbqepe1gEtnsZRkXmOV13GO0rXe0yas9V+8nlZqKD1oYJ4rcl
pVUkHlJLpnlJQmyCsYP4QyiyS1mAFygRhK16eR2uVYqkMvWqD6G345Mw4VX6PnLSBDS6iobzSoTg
vo/b3y+MBH/qqpLqUasgPiq2W7wQmgjTYyEx88ls3Bt5HyRrrt6r/p/xclzFESaLxen3rZFzXorH
fQKMtCWR7v95P8AiOeV/M5Pf8m3G/7X5kVX9v/YDzi/8R7CL+5fjWoEMTfnqJzd0+y/ddv1ANx2I
RoSfXPoBAcEuOjJ326VoRV8Wk/fffnLb+SuwDN3yeJlvUdEy/i9+cozr/9oPsP3As/G0Wyaf0JFN
C7oSf/YD6GRQ82dmd20Bv+YKqG4QKkBY6Mni5lpg7k15LKhjY1Qmmct9tbLXI4RvWulK5h6M6NYq
lzVaxbEgQgHbEeOjvA3DNaU0i+rMMC0I63LmO1Rsy6s2SybcrRoAUYYS6kYIGc+cSDR/Np/bqoxq
CHFWvVfVZnWIeLZk1vMgU5+bABfoungkW5vaZ1y85pX/Hs/Wox7l+qEcQfkZyxX+3q07G84xHO8o
70ybMl1QfTX1C1Hnz4UuYDsLgq2FuaVYjnqDqdIOC7Kx8XA2AWfwH0QC+TOMaXMsFnWDujo1wYy/
kl8PvJx96A0DZOvcADsrkpEOfPNpVVxNafDcM3z71vjZY9dED1Dr3nKn8Tamg9nHylPSJRZOLAWz
PS2hiuQ6JOyVCNf6JPjtTmTBILmcnBRxceKTjlX3N5gmNqjgbnCHk0a2OG9NMd9hGnwwrOTdqd2c
sR0jWGkXMcP8sOiPrq5VO394HwNy1yzbhBoYoZeaoKzKDfZx9zY58ZWNIGgmZhLLh4QtiQmzUxTM
uyKpgz2+gYWyFwkmonystAp1a4VKlEmETUxm3JfvdcS3OnkRghGXhoVlLCcQw99r338O5+aJYce9
31GGiQ3KKFTUIpEegsK9CRi240oyUYc8mBrVErKqMntEEFifhGgRo0XNz6a3YGdY5U+KG1OF1TRf
wq10cvZUeoToPn0rxMWFwDbK9jF6c6KlyRN3rgYQLyRl7Sw9kWUJZNmee4TCPK06IyZptnTCbWU3
v006dVA9F8BdA9TO6CHwzLu8N345Ob9WXj8XI8OsHnkU1D2Q9VhTndQ9pX1EbdDDvOsKTsnIDE5a
6myC3OC79AZ2vDZGMwhpDnA4wkuzx1qDAKrJvbUQwUfNBGLTCtyO5TehoyUO6gRPGPsDcr/qyXjL
TL4qEhjpCeHZ0uGuEpa2k/tTTbZkpfsPkTEjcddRn5ETf5/kx1Jod9liAzV3r0Ac35noVtbW4owA
XyhfYTdcddn8czGm29xlYBb16R1ic33fZ1a8HhxeaRQPLTI+isDZK9OqN3pMt/2AZRJBLdcizaFX
QB1cq82fdq/fa8OV1xv4wzLG37WfkiJhZpKfShKIZ5A/Wr84wgV42rWbDNiWNgLbiuktYMyUOLD0
GCzTneX7BR40iF2mlTBeJ1+ocT1wP/Y96TcgM/Pw1smbQxFlb01QopDPDq3VUd+arb1BCbT1+2eR
0bjKgwKRFnsyKpBlVbr5a91HyFgxzsJoyCtEG32dHtonMfr8yGiBwCZuxezcOAt4UfKEqfY70UM/
Wacl10/xsHb4UomBA9iWmTUdl/k3b/C9SOx7LW6IWmuTD7uYjvpYbMOufcLvQ+EXj3cn3IOvYWqn
9zRkRyRxdNPC9Dpposc43IzDHvQn2kn5/3QO6mbLpH5p2dm0xkfSrB3H2hQzzausTO86A3t/BL2n
1w5RcFsG7XPf6o/glDKgBBzTY2rdD/FNTpGBtKLuwbUSMDbjTmOciT51OApZVdQrcW+W8yPC/Jyr
BLtX+j5aPljfzv3d+RTalx4NMD6Xk5vrT2RncCbD6LrxevFLd25JlsQk6t91efIrNGhv1Ll4xNoX
8yH7Z6OyBtRMJoX2pYy3cYcsaeGSEg/h0xiPn51VPer1+D7VfEhrKW9tcnXWvRbs+c+RAtr3cVAe
aVGXW28ofmhT+2IIazOa9ktF1a6zmVVkTLgNItPpuT6GXAS8cf6NFvxZiGZvJ+nviVSrdFp2mgkd
d2AmtMa+5q5px3i4FrwcdJWB5S+FT21WtxrSZv5BLMpDiUqHSYfvpVsSZZjAWfohL9xtGw77hiiX
Txd4kjnE96nvfC6zLXMrfDaSJEyd83nrlJz/lqX0sfvbt8lon6Icdm5qv4XYeLzQvKpg127jxR6o
4XrXoTnugkmckHCE67FY7pNwOE1IugF2Q5wGOKgXE908kubETtejRz0E2lj015ZFp7e4twsSZZBP
ch2snS1g86sEjoHZG/s8Lx/yMf8VISZeXDAYwTj98HHXb8iNuqcLs07k0TUtzY4GMNFDcfxrcWBo
CaawYU9tOg3ajZjzjaUBPiBIJOsCDLzMGSKUuFlWgoKyvFu/DD9HkMDrzqh9CFQfvRm9TlPyGEHw
r8a0QJbYWIfEldnHng5TQwKnZDyh5s/HqcF+6Hnj0Wza60nL7ueY4QRIecfjJF9q4SZ2xV53lkej
GOi70KOvoARCvWC7mX1D8QrUXp/tBWP0Whi7xvHepgnrtdzbA7M29p0fWhvmS2A+0QEL7P1RZ30U
VvswiogWPZCF4lsZ6wdvnn4FU08AlXeTC+ulNpyncgKz6k3D99QL+/3ii6tusdbD4GLm0rpHai00
00DT9MHB6PDxT1P1AM/60V7ikx+AtDZwxZlNtgta994w23BN9w2mwTP+sV1XZz9sYeJQSNLXemFH
1FHg1m5x6mh8Y9WrOd9NDgALT/bkKhpgC9yL0mG/GZGxtmE/rocFua6f074TRbPSHdbXOnsu/rPw
miHFWlQ6Vzf2EMtu91GZH9zavnKxzCHHQPmRLC/BRLCcsOErB98TEuDoTrs/48zcux4F/lRoHwHK
Agxhd04aB0eBBKGHfgCiLX/vhaPvMTPt/c7aj5nw0dVn+k5ETb63g9I8JfiFhgFnI7nxz27NIe4W
zQ/LTp+BKjNhbZtfFoBWFJMvVgbgNq0FPOk8v65lVy1Emzrp1ks1crjGtf/KxMmp/ZdklHp8L3yj
XR1vkRt/N/38bnZB0UZV+ugWIbqeVt9qmEEnL1027fzm9v4VFe5wneik2WqC3M1i+rCg+azNSL+t
rY+lwkcP6sEIauh634vb0aYmBzRHOo85IxZ29+zbKudUf9M02rXWyJ4AUhrfPy/RK/8NxBwWCMNb
6SNdDs6YxBtC9x4GgenLLdaFNT4Zfv3pBPeYzN6F4//s4orDB7Fs1vnmKrDTm5lQVIqAL6BCJrjL
+n3n1Uicab8C/YSd0yPQ0YW90YhdXE1+dGdS27NzMGUJ46Ms+p5b2UfaRD+abLmNrfSxN9NbI9Rv
vNlFvVroJ6ujswvouF3AOHYmmhY3nl7nEqBqsTRPi2+9w905VQ6lQyPPn1CeX1eARxBRgNpPNHJm
xb2oojcSo+dtmcUnp7E470p5ENpwrbSfNVMS8iCWU/DsIPhM32h1hpy86vuQgTX/yhDjEQM/LVIu
QnF0Vzk4bQknDcyDk2c/wfj0KwzfeLm4aPnzJ1VumGs0+VqvzHf+vNCccU6MyDW7gFPgVDt5nCMk
fcaU3q/9XgcXEyc3ekAZdYlpcXjjQ2Vh305RD6wAJj+GGlKQoI94A6dcVtlIs9COn12fJqxWhtba
oRm5suH5Z0YVgcD5JD32MdVgLOR5/GPyxTcvHn/OQ//LpGDLSPsDhUMEGIHvKg7Tx0EDSZMPxVWL
yGi0e5h54fBomMV+dpBHt+HJNZ1wPUctpNsOUxoJ10m1x05Yd2l6wGrxzUyLU9g0v2Fr8KGN/F2Y
QIANH5sTA/rFzB6MoQ7Wfut/xj21LL0UN4ae3QXGSBRH7H4gol9TRqdjl8kL3rTmOl4NOBwj0YJf
cPEmuhpwIr3h8j882ZX/YaVhzLjX33PCnQrg14aH7Em3Gf8PnQezFI6vKB7RXNPJfhC1uc4iQmN7
qnGYVrdVktKmz5oHkZIwYgVgmWMDkn/6AlX2eY4iLv/rEO809HUi+xDl4IrWNfaX1CZjgZEyEvVV
40zHxIeEWg2QlmPvDqXGnVnXWMya7gitm0lQ564Tv9iN5nDdVOLJbEUsRd2HYTE3vh582tH82FlI
2NqhuZ8FhrPa/x7W6bWWupxfdA4wf/Q3pAAQPuKy8yIEEpp5HBOOKYQ4P+fOeKBLvG8Boq2yJbmO
S85QTfBqAkDeVZ2fbsn80GkW2Xctgt2sN15J4ty6PtKgcEQOIopD6hWnKXxOhe2gbJOjWgLfkKFx
AUzAQGrJDeKaeEeg3kAewnSwZs5RAb3sVfg9FEZ/JM4cGXVcbuNnTXfxqnmUt7rZx39MRKZU7oTY
fCw7fvWRaVXCu635XiPYHgTw/RpMfU9o03VpItIafyVx+DNaxLfAcz6G2H2NbMbbxKgy/763a+83
CrqHkKC9DZj//RTX4RpuK9oDiE+G80lozNEwpus2uZvgp22jsNr7VQD7PNwb1nBoTAYLU4H3ehBz
tU2Qh6yiCtdLUxPx50KNwuEDlLZpEYaRnNIwiVzArDHji7/H7Z2dAUSIai7zgRZf9wlqh8XqtsEc
/0p9ezdEzw7XPdPdfg6yEA1C2MOnZK9UH1TdZKrMoBbTPoxWrgu7Rd0tEMPENfv6tBQzXrlarIlI
Xw6qz3buqUV3MfbAYw8lZBvU9U/1unwC6V+3TbQJVMtWrVQN6VJWcB0Xgvhl3VSbwz4luhu20lCf
G7SqjzuOhjbj/M8nNFbtD9W0VTeoKPZDW3Z4N9wU0VCDid1fEF2uyUvqtkRcQuYIEkoKsR69j4Kq
YqCKpC6wvF2fdU+jrN8CCrsTwzjtlnMxRiQgwQTOEFmgAYLQr/oY0lonC6bqvy3l/+U4XbRBaVFc
9bIWo5Zqw+fN1KIKO3RiMzxY7LSqsRxc2sLqPklh5SbT9o2BWaNEO7jgzaTIk3eajdL0sqie7c0+
wWYqIfG8iKZp68LQIGaPDzF13bQO4dj02dsymVeXDrhINJK1HZIL1XetvpWs55qP7ZeqiwzpVL+J
eoVaUuvOu4O6r24AD8NGHGJIZQFxTcOj+iqk6AjsrPxqLnuDeqSdQIDgRVyQDpH7qD6kqTpefUSw
pdlT7pid5qOfOvyVmI7URuzSI5gIP/6uCEKHvY4SSNkfpT+3XCpyosz5kRMsvA15U6Sut1+iZXfu
1OrMgYiu6AacJ1lJaOSXN/7jM6hFL0eMZJgxQRvymedfL5GoCKCphFPJnSOW/gfwvEQldjSZHnN4
tucvd1Ktnz+OGt/0whkqDV/o12+QkPRbojF8Dfe1FUPFh9wYv2vEg/2h0kDVQNiaX3KN4wdVH6nS
x/uiFXgm5GcBWHOXuwsQOkXo6QoOdGFq+M7/Z7Dmf1wXDPWyirncbNSeMOIo5l8Mqf/wuWE8ewc7
NFeX3Uc+wW0WnmAzLK6j+aBa4dPgkGJa0pseGkAjlKVC1fH6j+8rO+xhDNYvKLGXqvdWb6l2riW9
8Rm6MTSs3PZ43pPUf6zKnJe9S66rPHsrz0iOuXjb0COnEEj0vRdp7Ihqz1M3l6P1j130vKgeXyiD
HgJZB5Ff9vklfezstde+K8HSyJJr2USkPkbt8XKEq39PvUStU3cBNXl7fRx3NJP4mrwE7yFnBFvt
7OoZl9d/3QXVffV7q6Xza9T98+KXx9XdL+vOuy24ewAN6qGqYBTl5PYxqkk1g5FEthMSthHdmfo/
zcAhFtOEYDKbu7SLcD8CAle/uMB9uXW9u3LpHzxChMLKvzZzhoFkYfcErZQ+GVftcHJkj5Ba40NZ
nECawEUPEOPlRBS1B0vTN3UD0UKb6aaomyogtRgpqUtwgVzp5T6pwTVu1g2iKuhWZkimYTlKTFXD
I+r5/36x9IELCt98yvJ6Oebu82yn8UnImzARXAXU/dB08dSpxcFs20PSAvW3JoGf0XEjzOs8nWDQ
fO3SLQeQgtdIXhXVjWrfXu5e1k2g2bKVevi8qB7yL43er0/9+vhly8nk0TVDyzxdg5ZZduqZX59+
3rJqKf/xJue3/mPF5V0vW/l36y7vrh6dXOcdiTNSFAtEwpcHL68/v53qW3/ZPCTDaFcn/ct5c5cv
58vz/viol830lMBWwmQudXkrsBAHI9e/x2XeMGiUarM/FqdkaK7QnQaHIXTwkf+j/aJ6f+pGrVNL
qi+j7nZTthtk6uq/7Tue+9dRhuKnA5y4pWiO4CeWqF0+DCf/y/2s+G/uzqQ7biTL0n+lTq0LWRgM
BqDPqY3D4TNniZK4wZFICvNomH99f3BltCIU2RHdtayN0klFik4HYPbsvXu/W0ufRhVF6HXd/wnq
9a43QLQun15bt7vKMh6ukxn7OoC9zll1NrjARiUPVGCtIpaUnsaKSbv+h+7YpKfpx0ynuZYQXTZE
B5G5AedlJkKlimMdij9b0dUtp/f4PZJSQoliuApBeFVNrHml169BqSHOWL9Ew/BSMDsgEwjRgrk+
tNdXVBL7MSbrUuYJWREEpe0ijjarIkKHB8LYl6n9ooh6a9Sp/j+vfvle2+oOp9ARDOEVubHCN6B7
tTh8seH9+F6qw0YoyI66jlJXOgcW5n3cUEuu1zNZhQXXV8aqC/j5PcIhuQds4j3mOUXZ1yqqX9sG
1jMtHi+vV/j6tWzN57CqyM5a1RDXaVty5bVdJ8s/p28zc2yf0zUd47Wuu0KTr6+uV/qX71lr/cjZ
5zW9bgQ/JnA/Xl8v9FDSU+tcDwQll/N6iX9O5OR1K/rx9bphSZQbyIaaww+z5FVDd335O99mljTv
Q7IaqNcrKq6p3z+v6PWbaUlQrUat2ms6n8ASw3GTrPJXe5pYr21IGvQ/bXHRTJxPg+/zatTLB9B7
57pKu+Msv/y/+gTpwBzAuBBMYRCaDVfgn390JW0A5QCO/vm9uYm6UxrRXfb0kFz3iDj0JflmRSQ8
04O0kRMOn21jQS5yvU7R9RJdX/YsIWtg3M64glZ+Xonrhfl5deIWJoLmEHN1vQQ//7hORn9+eX0y
vU4idp2z9+tluF6gf3Wpfgg2KrM+YL3eXi9KjalL1ATIXZ+0H5fo+uS56QBKYh4ZiayGyGHtqM/O
DJ0H/5efrk7JtTo/2mgTLKpQhglZ/RoySQjG9bO7SnHIwsA7ev36x0t4OOAYYs7P149QXz/HH5/3
+ur6pUFg1tHAR359WpIUu7vK3E/XBfL6xHjz5C3+9eWPZ6mSyVFWq5LDZTQtC3eCK1DBJVlXhng1
KGP9DjkVmeQ4lBgmyphG8/VvSXTkRionLcB79Hy9t67uy5+eyOuXPz2RtqYxeKCAuN5pV5entv4b
/6MdkjjGV7Pgf/6Gr99+7b7+23tJrvZ8+7V4/69//5SoVwwhSfkHvP6P/9dveH35DxfaBdaQn5qH
3/D65j9c15DQ7YXlCkfav5NDOP/Q0TrAouZvTMexeBu/ySHMfwjyc4htlcLU3f9PvL6B4/N35kjE
ECg1bAIBhMU/Z0iL9/B7MYRp6HHW27E8X/PD6PRPd6J7tGFLHOwGkK5bDfGtTRsDOYF1RGo3+SWD
UHCh+r4X483vPr77H6bMfyv74p59rVP/9e+G/i/ejmOC+RcGABDwM398O4imzdqsCzqbNo2+GQzZ
LjVfh9lB/Vl+xQ9V+7ZbMEAZ6rvV8/3jBn2d/lf0Xv2Ln//HqIEfn4YjJJ+u5zFzNde39/r1MSmj
9c3+h5fKRXmmI87tFH6p3KF/sskVkxwmzqMe5sEouwKkVndRNhF3f/O7rx/1T5/q9Ydzq3Cv2LbU
HfqJf/zhbTzGUZ8ZZHsWo/21CudsL5GPFFD0tmmbmB+0NDovoEIrZ8Exnb7JIkfhQYc0VaKjAAQt
H8UEthWjWg5/8+aIlfjTmzMIYid+QSfq0vjlPhmbbCBltRXnnBlvkKrmC/PoetcQbLorVKJRA8U0
3QTgWELOOJUWe8IASNkbzKccG+Jx9VWNk7v76/cl1vCHXz40ngYOJsT0Asb41dw7EXhbOFMizvEQ
ij2VHsmqHdwJelPfgX5EH6GM7y0z1wBBinELzskGJwAwEbFTss8OKhXmwVIDMX3NfJ5ncDuaDpAa
akp6pxsnzxu2wLTbJ6ui742tFpFMlBjnUU5v4KXkQ199kY1yDl4mDskyN4Dwo+pFdt5HLTXFo5bV
9zxkGVoPPFJdajxIPSUv1ERK680PgHm+q1K0D0x72BqUax3j1PmiSfOTTtzL5a8/LYPAjl8+LeiK
rpS6azjSEeYvURqpgcM3j1C8JhXI1ihUArGg0W05KStQV2GCKBDrUFJJzpNl+4qRhgzS/+YbMQxW
HmxFBg/ULw8ak1k9J/1TnHE1jqdej29IwLEel37a12b3BOVtb9ezQnkkjl1XHDuXRLW//jD+fOdI
3RCusMnmAxhr/yIDI1+o1QgZFueBKEHNPAgHDdfUz0fhefdM0ndco79b3v682vIzpWkQaKIbbAm/
POL6kAqnM0mws3T7MLWVvdWU+VRF7n0FtnmXevpyXuMMmWKvDXfnRheU841hPbet/TePjvnn9Ubq
qODgklmCC/FrrgqzYWNYNMM6V1l3qbLRulhed+PmmD+Icnpcp062oyUgSR3yChP6V8tQ3hhod49q
KZOtFdfGDZEwlFL0Ouigzzlg1vzR0gH9VDPsuKYlQd7tqkvRqpl2DIu3QZIXj1v/Q2v5f124fwmJ
WRdP5rbsY/RGeIHF94+LZ2gaZhjKTNBEADmHHzW8A+1PBwWb6H5KdSD7nnupNaX5zdpVyWHrBuEs
X6yqbh4VOR40lsdN3WeoTnEu+NZIonlVxwMEJes82KZ2m6uIDN2YUArQ9IFOWjrhGtEKsaEXBllz
3tgI//cpyRuHv75X/yRZXH87YXkcq7hdHf2XxyXLPab+Wc19k9nNAVFXwayZtzuWPXq8YU21q4K/
/pErnOFPa4WUlmsbDmWI+evzMdVuW7VOYzHG9qZHLNzzPQKte6MG4A4+nqwv0q33EFnc8/UP1/SF
fMuasvibTdn4497DRi+E7unEYlChOH9+UuuYOU7T1NqpCzNtlxj6k6CNvXfI0/bjKZn25pjSTnXB
/hQR4VKwHtkJVWsdXFP1ey+PtlHURk/Exbd/s2nbf1xR1/dG2KSjUypeb8C1hvt9xVCjNjMl9sdT
4+Gi13InMOwu9bMBcoxEQojMKS0QhrnY0U11NjC110Xo3q37CtEKZmA2jr6JBks7j/ZqKJ6IzBki
a2d4zTkLcSu3FbdxifLhACc+8KjKgIgpLyDcnbn4TA6BOYfnyejty9Tk0Y2XNsatm8jmMHeut51E
+KCjAKsj1wswaZy6FnY/ohad8RaZN+6aG5vFkJ2LbNo18E0DyqOM4JTE3KZpFRjYRw4iqvX78ZAY
VXX+6/uMS/jHO82m9HXYw3lwPd1CSyx/ubvxjZMCXljiFEUG0wlbokSKl12VSA1oWnFHtiv5gyTJ
E8XSoQ7kvfuVJGGOCi0uNmGbjac0ZR9pdEJ5EhdhuF41MwyhOTumuCTzbjZPSTemO8qul0IUxwUY
AveOqFBWTNZpTqVF1IB8mEY92edZBhGMBvmWGZ+foUM8la5KV6sKtMA0IlV+MLnYjjrFzFj91iOY
Yrk6w66Nq7Qo58W/KtmvX09pbm2VR/a5fp1N1dCLd+FC/PtSx0ctHzhb1lZ1TuLVtAbr9zTCuGWC
eFuOyy5kgn42x6hcg3NgQKco/OsxOzMDtvxldg+sG8mD7CxmUFZKElL5Ka8zbMgxalXXfmRdiw9r
WdTmeDWSCcJDrJ5iE+PtwNkRnLM2EVQow7vMXsUG0Ig71tC7UeuqLSEOjHP1ejxS/++bNFaXAtLc
prYjJ8gsBP1XAm0XQTmr4Pxx9czpJMo+9JslF74DtHaLb6M8oboAzGx+dvR8vYFxOVuoshSb8FOe
v6Rl+tmyD/nCtNLoIQg6QzJdgAVW0L30T9UQRcfesL/2EIHXDGoCvbWZwAyDAaxy8nI7OWAKoBBb
p11VErooiE8/2sNt0lvyRnnpfpmq4Vy2yscU4DyNEejtSobIScl18pZQnuZl/piWyXiZUguwgB4f
9UK+I7JiJBB7TZA7CoY2hK0dsSPp1om76J6hplrNEDSFVPySgbETbnnATDo8OvjR1GhRyHf9o8yG
7BLmpSSfNiyDJoXZllXxByIsnIfYCEHQRxQe8NP24yQ7Jv+oj5Iy/449LnpEM/r9mjUy2lkRDHHu
7aeuo5i18+WmjJ6zGnsQ7iQiuMr4tgux9ZuY0D+PNaPZtLxp0tE5r1ObPYVq72ehMwZGPiANm+f2
A0meAS1PqKqhb7lqfnTXFJQqnm41W/pWkdjBgqSDqOmCBgbQCOB3Gnbo+tZsljLQcxs0X4x3q2p7
6hm4FgQwMneJzdLlUcJt10R9/eMOpzMZdAVpOIhYCV5qwu8eQQbnaqneiFZZNh7JjfejW92ykpmk
qC7ePrKYYNhKn09ez/BfqW/kxYwfQ+tLWo6PqNbNy0K+hW9xkt7XsUjPsGVvtD7fIT1unqCg7iOy
Zu87QoFSIrpZPjC0e/I9KQHR2gXhrkqL8XtnA7Eh0XJWRKyi7E7jnVxSdOtp81VYkzq05BweVJQD
/043LBgeEinR3PMLAqpIW+cYmuFX4YXzec311MQw3kQ96Iqwwvmoc1U3RIQkHyKkL1OZnAg9np9F
+NSSdk0aVO+8dRd7GWLippVOZiiFt3DIglFltl1kUZxyvSQFpPnujYZ2A7T7q8q75k44A9rv5Rts
tfFU9rMK7MxCQ0N8VKIf87xxPqmqfUmMcKsqO76TFV3HiAT77ex62Q02ccTYDkZNKLNAVJ3C7xqW
QLTA7Ap9ftuLFvs72U0BGG7k2ER/+iUw2UvVaM8tx+G9PTqoEjFxgaKuXgtKCuSS6PUMo76vMwKl
BjcDn5mEN2bM5MVcyid9isOd9KzjoC0vsb1yGJoZZp3m5EeSFbZhM7yg90n7Qu29UuHrwUMXdRvE
y3yk8oIf4DCr8Cb1JvVgebsyhLggu6H3hY1qXo0VfV/VcQytTOND6Rwi3KQfesMCnZQXH1vBxEYz
svCZvK73SEftjy8v4xjNOxnK3nrIawSdBZErz72XVbcWnJItHiUkCjH8XTZrjBkOcrM2XzZkZ3+a
qNDgkEQtUpt+AvfkfYCalPC8DXsLmObdGhE8odTaNpMiHai05w/RBVgE1bWAbQEa7zapvOyFaGV/
NFLg8gjW8SnYR6VgmQ2dcd+EpPU0ghxapdwbbblpCRLfXQ9nJSfjnYlha5NCp6w3eEWrfYsn0h8R
xlMvPi0KGeI0iebosTqBmN10FfHyBN7ZZ5J/7ssOD21LPAyYwaQN9FR9oM3lnKNizb7NvJewkBX8
Xg8TegfyBAgtakxzsj4NgmC9OkUNrLE4gUlhhzDV+wLUYVuO1nAsQxrNGqch9F1NH5TVfuTMgINd
YCeW2cRNYj5Empp9aXOW8Mww5tHN7IAYLxHUZf6B6Of8Yiky+lrtQDxIv90oRtjnfqk5LdbTPTrX
TSvwLcNuti+1qX30WgO8rYYEqSOIdz/1Ncf4rGXPbx3A5z1rimxdchc0RBe6Y92ZIynumaN2ZjN6
nxs1fx7ypD1MTBUxAzVf4HwOn6NZXNUdYIKirGC6ooeHbCEbq14PF64Y1duc4schulQ/Z9WCP2Ki
a9QIwD4EIW9dzbYuUPYeIG0Wd/CoV2ZHPWFLdi+k8LQP1OELP86LAnQTu7xu43OuRIMBtK1OGvHb
zgSCIOb8YiG4hqq4k1WsoXi1YgUxDCE/nC08oBOnS6vbCk/D3bYQeDfBUtUmgK8muNvL0KbkGaYp
FLOxt6mDKk7/gv6N0biAjF3tZE9YUBLE1367DCNe9b1eciT2nNnhPD6gZK3W1EJP3rUVKVFDRWB7
KuJ1MmHoZ3PIb0FgvDWmNb8kCAzzzty38azdTEoAOU37WxVKQtKMzAvawbtN4VSTzgg6FqZqt3E7
Wl4m/jE2fzPddVOJeWJmWYyGzD2EVQEBuqhGFCdmu9U8PKqpVYQ7mJHoR3MaDpum0dCErz8xbeJ+
X8skIQ7jC3DR8ZKGnu7TyRPbxUztS7wMsC2K1ryIHC8hgdlYXexjHJeE1/cyu5nYwfeWVBgZWldH
Dqvt2BmNYFy8d4Qz3+NqGI/KFS9DKd/qOuW4K/SgDNNuC6T1G/loCUeSIt6O2nBP6LCNIpq8IlCT
uDKtNgjb5aJbw20pew4qovtiauC9p7NGuMC+MOp3YRsvlmfydJnS3oRk4xlTwt4hXisUw4EYis89
aWGHAQtXoFcR/h75OBUg0kPoztumjF+kPK/NsCkGxuOsslXD/j6hxQHYVHxznf6TrbKjA/hUJhNM
66qIKOLs3YJmfNMu6mnikQ2UUyaIR16UCyatmNC/rOSVqJm6Y+5F4Y7kY8TGZNWFsXEj8Fr7Q6pu
NNOdiOzblb3R7dwPw2gwP52sZ5f/nQ0u2wi4wJ4yuUtivL92A7YccALXuvqqF/PXHqgAjPNXOxhQ
ETHuyBF8jZB93JSgtlocivZZ61F7F5nnQVlVlt/ab2ZurwC8Ng9So1nApmSbiYtRCUWJ7ZkNKRSo
z+vJvp2HuPJHYAEUxpnNiEURQQnxKGxxPaDig98XlQ+DThaaM/eBYcFlsDQDqo+f6dD6MLpi6Eky
Us6bSzMhHcxIv8b9ArSaGTjVr9xWqq+2uQ4EaUyq2yoVgJOGHQZFqIBT94SYB8NgA2AIgFsCl0Kg
CVXgmFdJ9j1BYPluWKaDIWfq3gHBqYzsILZrDjudOuA3YZMNS5ridhbUGkSOIhrJb6vBBBpp1/rN
hDM6MbSAQ1/VwdYCJBT7qZd0G7ncNdmtZmVf+kx/KeLC3QkJ47nrNd+yyzvNafeM3jvc7CzonNS2
1IjuzlNJv8Vcuemb5J0T70GUcRe0giSMoRXPbAz31KJvYmGAN2J4SCNwSNSd41ZozoOL4W9vKrGz
WrtBEtY85iUsb8AhDTEPxF95uDO67FhU2ML6iVXO0Q+11ryjG4b6R6wRy+YnEgNgSdFKsi0UWB0M
RwIezSedIJNtUfTeBqvxGY0g3icre+JUcVpG8MBOXYJND8t9GVkz65g8IKZKtqlCRsam5aFYdop9
mL2R8vY+TjZ7hgWDTc3pfp6cD0nYzEHWxGwEKel/RQxVLYouumHhJulMfTNAX/I54z8UdXabuONj
TRHM+tEJzpTe66CxVA4tbXrGPihZsM+52utE9I412E/WKAAojuHHsbXerLqozlZP47xwsMo1CZRo
czd5GbJCaZBzj9w+qth+VCfhbfTfrPJ+yVH1jp5mbzMniDTpj0tJf9e2qm0x2OOmqr5B313tfJE6
ZOZbNozoS6sBzu1CirnWBAZkuUsFo3bsDCgbduvLLr9EFII+wUmH0vFWVkPtsNJO8adl3zXq1g2x
EIWjF/m5UA+myb+phXW8vpGjHfJbKB2zwDCEG2KnIAruMlG3twUUocR1HpAMqa20oBvh3jjZ8ovd
Gjq22Wq6m4dDmJrwwFKbuMkhxpzm8Blz67p8/tmtOURF0BocxwXNqkAU4uRymmCp+AZSfiLgSUzT
15yMiElDpgu+kN2lt0CmIdhW1Pkg4329RTrkYk1lDvQoJOymOsPIFc4xaLRIXogzhAdq2Pssdz5Z
RutPzX6IWmPFqG0cOXxt7c+52b1pXkZ50p3WLczEQwhvUJyVlaD0TghDrxbjkrT9gtq767Zan52I
Gzs4RfRc6vV3I2J57iecKKPHcRiuXufmtxG7XGgWSKo8ea91M27OPPMX2tMHR2KfNXXvcVxzNlQ5
XGiBjk+RV6EUSeYlMD26RNYC9st20VGOWpYG0MIPAMMySGczADVPvNDx1E9taA07xgV4joY+Pxgr
GzIbJn3XE0FMiEeY+U3jzDtnTNB8VM277bnGjZTVZWAZPhkJhfbWczBpttjJdBA+rpiwXURuent9
lU9lCmqpuLfmeCFO7rfvQ54bN9oyG6w6VcKJSnfRcvJcXL+8/sGhBAOIg5A5qC0SFXuBTmZSQ7cf
cgSZtYV3hmp2mE+ETxy79Xvt9XtzF7/FZRGj4m+jWySWB+Jp9JPTxNHt9Q/Y4f98Ja1Q96doxsUb
uR+tUX4WuTXAcJxoOuXk5R6Bf12Y+fClMzaXrMYbYmd+jX+QjMbEDIBv1C85cAzSAAHOo69OhpFj
4owxzIEt368hEmahv3AqRlxuLOPOA+0O7dLUjShIivpNlTjG3CztQGMMDy7CRlhB7NYi29UaUiEP
HU0W66S2kNFj6NI58SsNpQIrj8uP1vZNayOjHDqyARgesnAWYutI7c2228siQOJnEf0xm20ms/un
NI3u+jyG/1jFO/7ZO5oykZ8snOY8IiY3G6a02Q6hgrdphxkJu/V1ThT0LiP9jsMg30ixRsmsPcYY
Fr7WxNvCpktNhCnXtG6dFpTXEj+6xnBRphXfo3XPjCS+GUWJboiOKKFcw2VdKcd5tti5I8raMrXO
WjTaNESUfiTlQsBRVYVP08M9T3XfXVzV6JulL+/Ukiy3dZRXezapaY+BAMtLmmiPdm8csHpjgkCi
dFT6ZJ/zYnmbrSp+Ynpx45hdfHHdRju0EMA20xx6d7LHXKbaBz1zvENLabFZCsN5Mmw2kxAb1FaL
M8xpdnGnbOiteZSPh3TV0WcZic362E17p/SoaGoe0biJTnpiYHFArqFpGLdJs4zRbcbJvjWH6l6n
VYY5C/9f4alLmC6BY46filgjt0rq9kWV5ZNsmjsbL8mlggmqGkfejHUCF3iFL5WR6e7ZN8e9bO5L
XTkBOF3jwY4foes0wRgm0adBFbdubcTfqnrXuRNNN5k4aDpx1WpmN6xRLV8qQL6HIscpnE8NeQ5z
3h4q52PqdCzv47TcrCAD3D+7dmIfiPqkfcrTY07K89mOq9e2adWdyKvksAwuji8sDw5IzhdvcJ4X
0ySUtTWKM796vK8LcwhAzqBSt8hJJcWndYXkhCLkeSrLHbEtW4IxoptxvsfzAEwzGiG7EraJL1z2
Pgqm0GciSJyD3c6PNeV9F/XNGSbJJ7MqdD+ZMLo4TqZd3KZ88mZ8hxppq65k/++6vLhUBf2TiAjX
jlSoT20dftVcMznBhX2cR9FeEFx8NHLbOBsTiS6SHt2pXrSPOhD6RwPPKcdtF3qkIfzr4dOsyNnr
BnlDpwhIrYriTYGkys+sqNkX9A9van3Qb3KRGjdKJ/mDeSx2M6VDv7p+8/rfjKU93LhPmEgxckn1
EBPI/QTKU+0IeaT/PlMC+COpd3NZdA+DJ7ojWyHa2inHLN5Xwr5U4WQBoiZH2itEuUZBMQmw+pHu
SBntHfeDUWvgxVLaGEuFL7Ws5gCPRXcYR/nBCy2crW0xI+EFDEFbdF+PIBhdkxk4b525ljnqx5pA
FZGHpo+Q3lnv48d4MT7r0+d0DIlXzhPlCyu7KF0fuAZ43+caU4tGjMrWKik9WbB0zqEBsEMr4Wnk
3bLImYAj0pDKzk1ISZGZX1TxW2JVbKrz1hTlDeN8sWkSu9wV2BX69g5yKPhFTCREXGXxqyVRRS6a
Np9Scg+w83gHVwFiEmYvj3r0XA+kb13/4Dl6XET6KjSXldSdGpZdWi1XwFU/wsG5vqqmFfRGMp0K
SvoGmxSTw1nn0L/1LHKeYK/N1OU2n0ru0tIkUGY8DbnmU42dFkMl52FYh3Kc+3FY2n2lbQfIFfY4
GMyCJiKdURxywKB/4loXWfJs6CzNOm5zAjKNY2HFgHi9PF+VkjVjHfk0j/JVRbBfU3ldX40PYzPZ
+8GoH8YW7/jEch1M9kTmckRPCidISNJRaw0Q7gC0cpxk/VLWyOm/J9XLUtR4VqfIQnovGjEdHaHO
0D+ZVVGqb2VhHzNy6vwmqr7bbaadWf0PdOHqjdULRHLuPqk58s3SGvdlD1LOrb2P4IOThwQlmmtH
771o5KmaV1otErpg6FgdOZIh9W2jG0NiKKwLr/ZTLaXKKle/TwXomFNslDsJyWuc/uokBLLaTNia
WsKaeBpIQQKdrtOK2OiZ92wNmnkec+1pavW1A7JxNDDonkNz3426iDmZd6dnNKi8vH0ZOEse04TG
upGzRA3c3Okcgn4WQT/ZMN2UjriYBKaNmcLfGzMCkgnYLGZzPnHsxM6fLveWASNlUnu6/PtIisea
kZZvL5gmtB5hCeGahMh4QZ+uwlsh432hMcewa7FNqUn0Wct9w4FLEWoWNmMcaVre3nSiLY75ZBAo
uzo36hwQewRwuahlYE6vtOYI7uXo1ErKUPqLTsR5B2fUm06TqMgdWrjN2vKZii6I668O9PPbeHoA
yy4OS6bfG8g39yhnFGNi9zYphHWsTMALPdlSWjX2kCRbxtgG4RtmGwU0Q8hJhN8W4xM4D7Lnd3Nj
qjpSXspavjei6HeOlz1YnLM5+KTEhFWfJBvDLgK/4BriENrhl8IDvd4YgNlpDkSbIlvsTcW65C/1
lATEsE4z52r+MYYpmUmCd109kBsc7oz6m6IZfpBYOqrYWznSj5EgMb0zw7dWau92ZOXkyxGKSuH3
kqDn2WgexbXIGaU1wAw3SewgtqzFjgXiY2wUTxCFVuxp+GUs5AI63C13U0uXYFToGjKW/X1bMqfp
CueQ61aAqeU5jKIvXmuNfm3NNTxtGLnznBjbyktYFTitxmg48yxkmGqRYUoYK0qZKQ8Wzu1KWeat
M6fPXWwx8cjax7TtX5ep41b8PiZUCw1jJ5NY5XMIpYaVYuemNEUS7Kn656VNaOEnDSFEWcQy5M67
xRuSQKuIZY2K7MwBHkrnqwfT2G+ZSG9Hkflp2xR7jZz1bZ74MtXxHYFe73Kw6o0xXwxaFDtkZB/t
qQQKr/JnDHv1Fi0spyGbopnU4WSTFLLZZrl8WDTxMmMyYT1wATYkZUDuWBUAnG/xpamRgMPVxmmt
t7f23U5nfYuNPQcyJLB8ip6Wh3FuRGjtGb6yxs/wa5qQx8NVb3qosGN107jp0rjemsRJZwZNoJHz
OKg83V8GGhm6i4t5IbWtevBA2BN40h1UN+qnpsaVWIt5uh90AuMpJGl+EdaYJMxI6WoziJtaJGBG
+jRxhCfVc2uhndvOlN4ny0upSaW3wkLydMuyavuabAQIvpY7qFm+OFFHKkIS23cyHu76wYseTBWS
Vz9mH3LfZbAKQ1Nexpw1IdRw/cMVSHejThFfCEKgR2o7E2jqri+OCC3ri2r2pWd/LF33q8yr+uDO
zqHJOueurrAS0qffLQlxSXrOwaKAFe8ZKr9LluFc9Nb0VDAy3OQwRZZIC8+xKN2L6GPqK0FMuxfu
l154+9qhUKoJpqDlZHEONjkdFbXJvdgE8CUZ589EhjI34P7rjY85sP1AiWxLxhiQGRE92Uvy3hN/
s+XQXN4U1XRr9+64n02rCfS6eC2XgSNGqhR+IPcrki0TX62lP5sRbnaIWaiNM3WokwTAi9swcJ/u
SwouHB90XoT3CVcRaZFm9GJN1adibImicMboQFX6alb8NtVAyIFbFIyMlkXtO0DiQdV1FqNZ416P
an1fOgXwoppyJam1nTEEeZwlu9ITmOgxsxcl7m+PVpMPiVhnFMyUaOAHfYBg+lY5/ato9GyPT+XG
rqR7sZLhgGsyPwLerP3Kyv08rqy9aeQjUY7s0MyQ3K2Ka4dqoo7WQEmdXAA398s+svxRd3H+EUAD
ud/6xjyaQIi0eXBZi/cWFFRSfmFb6apFf4gfHDTtfFvkmudnmFgDUmAx6tdMuCYBuqjYS4vzZ9EQ
W5+2UCFZ3XpB8TOHRFIzWiSX1SNyop6NfZ94j31LFHGIh3ITTa4k5QprclPclPYY7We4p2h1omDQ
HEBCZc9Yknm4EUMc8iI23TCenZ2VmF/CgSsXI47IzalGZ5AddVZO300YitLQzewuP8Kr9zYIy8XU
0oWkhqYjuFWpOoSNFp+sAIefnjPPTKGRPdc9WBSdUqRicuPr6FKDYcnoFzjDzFYjrSN+G2Nn6m3v
DwvyKG+R9dmL03PmdMdyaD+3TlESWMtsUOhANOww/T4nM8lno/VtsjP90LsLTtGZE3oTQSxX876B
sXFpyQHZuJPA6E8OylHTMu0pbPZuZhNIAWmKdnRxJx2n9ct3B7Z9NNXiUnWT3CJRERBW0H9K2zwQ
zIYrW7vTSkpVq2XzRj3ji7g9aL2TMD0jbzEevWBFEXVKNX4sseZVMZl4tEHTNckDfQUQdqQ5ZaAk
ZuHK7Y9pxoFK41gUmYzENXRK5GGvnRxoybuk4PAZ4YE028w7uTSM7xFRfdBRpeEJMm/zkcBEt6OC
S02YvkZDfN9ncyqMgP5McRHM17Up/cIp22V39fRd2NrfG7c0sKQiGTSSQ5EU8D3jZN02gAbU3nhi
A70d8m4vOJbe2QrrvwYnGGddC9w3QkLb15eB5L2hIQHVquazGKr8tllgIKnFcOgcaMwN0ZJv2nka
CEGcGooSFbN5ESwaDs1HPM2slRpBZXpf7+IQUrqhq/OicOdW6DK29mAvtz2fHHoaom0cfnSthnaz
rLHM4RwxVEv6I7qYQ2R2B2j8kFgazfBpSLSMHji7pm3WbRyRwAuLkF2tqnnsz0xQ5pbkbwM6+pw6
8z1sForOULkBmd0XVAuQ58Vyr8lSBRanMN80oQYtTlf6+EeL27Y25v0wy3rTms60JceeI6gFYyAb
nlNfKt28c+BVbqeQiGNnQkESD7jI+sbamYK2+zwxyalhqu3cYniMkAo+FZ55zlo+t8ZIQwLuPL+e
+kBpA1x9QPR6ZIPwXhPqI+88Tt5He0m/GVizqQt7tt70939cvzf88S+u39Ny/X9TdmZLbivbdv0V
h99hZ6JHhH0f2PfVsUoqvSBKzUbfI9F9vQegfY629rm+x36BCJJFkSCYyFxrzjErrggg4lyRaFuz
pBk9U9yj2TkWL4Tt5eZy57KpHDdeN40NRKzO632BRHMJrVu8Lz9D65b9X3cuYXcV166Umbb4M/eu
8TnPwpYme+Y4rL97RouVP9NVlz/M8unsz3CcZHFKLf9zuLyd5abI8uyI9+CnXWXxrCybqhv/4WFZ
9oG2KDAK8bdfHpbJEs91P1Y70ypw+urgA/8ZIba4WkTl2yxbS3jTs8Vn+VxysfIsN5fN4nBxVHfp
KihI0C/a04INzebD3vPzT7Nk/GnMo636UiUGuTazqcvDuuXZNqXQeW+5q3eNYtcE5ouZESeSWAHs
ZTLRjxEV1pYi/JQRdTxGh86nzVplwYc9Wd+XP1+8YaXpErqU3xvToHoyMDnWPCQPi8ruf/4mkG0W
owpNv7GOgrD92+5/7H8Us22l+V/zX/3zWf/x+y5/9OeLzm6X33ZY8+J8eVI/qK/8aFTa/tUX8//6
4J/+mftY4p/5+J4xgkVNW0ff2r96aHSDJfPyCX9+wH9x3tx+9P/tncLXf/JH/8glk/8D6Sq4MrpQ
DkljDqrSP403Dglj6GkFoWWm5B+dh/IZbvq//zuwUQEV1IJF6uC9sWet4j+MNwLjjWdYnlxizhAs
/n9xSP8mHDXpvBpg+A3DEhTLkeT/LhyVnV11QgTFcYTY+dCJtH320WjEgIF6lU2bSfqQ+UmKnS0C
lp0Ehynt3c1fDtrjf+K3mQXnv+wT1vIuXE8KDhPH4l804F0jtKlyZX7MU6/alRacOi+7Tt0ob9bE
OT9m9bVmrdsx87MDFiCB1f4xDiXCX4arlcnF498puX/XOi9vyZwV3A7UGB0Xzt8OTK2hWS9dkR91
Yr1XSaq1G6EmuU5T53vWxuIxHQCtFE27N4zgq2lRRVWksWykq1PC1Z6h/Thblff07C0L6GVKYrnj
ERufC91aIxPs96UBA84p2gAVm29tCodLfd8cerA2Jy0YXv/NQf5daL98Ioi2nG0okNFSLx6Wv7iK
Kk00KCzq/Ci8CfwU6bpb+JBcLiIUd6VnHnS/jvYNQKuDLE2ctmrFCg+FRXlxh3xOedUfct395NPt
2f6b98ap/vcTwOJEN0yYvfxIFm3uX95b27Rx3bsODougf/bncA6cGcdC2OM+EB6gM8jQ5A1h9/Fo
oKaWnq30vsKyH+JG9JPpIdMeAkHSxL95X/9yYhJtLgTvypxVwWiDf/95xEKDJNPUKI+TY9WiZDKE
gjen0aIhJ+sCNhqGVeuRo01SgR70b2XGgo8pxgA9dJJXIuT+zYlp/W4Y4Wt0mDPYLjBsUgk9lN+/
vyVgSGIK/KE7GMRT76zY1872XEDRXe1Kth6lcf+a0Lt6qvoUxJu0tyPuA5p1drTLaqRIwi+HW24W
xD111I26ITVPo0GWHakKn2qIfE7nk3tsICpLXY0CU2Le7XGQF7sTJ7Knd7mMawwYDxAYreOgFRY9
/jnGCp8nVCq0a/74tVDUWlzNG3ZNUVzMBn1gXTZHGsDvXK1BpkGEWqWxZEXX3DA5aDvKQOOtzjfu
OP4RIdHditBWCGqRTJEiiIJKDcPW9upoM3nT7DmAgTjq7v2//sZ1c/GQ/TYYOZaU3M/vHr2//ncD
XJ4RUhNnrTrovYJfmlGxDvxzlXveWY+N+hgjvia5yO0eB3+4Ee8znackzx/jMIfDOsA8bYnjyKUW
nL2u/kEiy7gbKw7QqL73YcFnHysfUf3Egtp3vpVVHO0jrtIcX52+C/Yw29HKd7/FVhBiC08HJheF
j/y7183HxNXvgJi6Y9g44qbVbJZbiRcEp9ZWj51n01YNR5s5ngwflk0aesDn3OLYI1XeKrs4O03+
zNeobilKrEPTWvLemfn4FPoPw8pRKPEyuRfJRBZ5g1YXNNaDF5dUlLHfMYWFnoMOw9YLILxtFu+B
yADNlXNmR9FUuzAo8iN11aNpTsm19crkqltfR6WjkB5kcCVRUuymSaVHFPnEtKt4x487WgvWIYdw
bMwLPYBNfKHn016AJMK+rdLoSgV/nelB8JTFn0atUeCQHBK55DQiqe7kjSqDro3jDZ3GIwoe6t5l
7W7AknqXPqzqI1M1BwHrgMazKCFk10m8aQWV5MWtI134lnYYNRfWuegLyQHQWHxemrTcpVRDDknj
f+Rd9+qWhXtaviM7Dan5hWS/OwTI7AxDvFuhJ0+sC2kOk7JxidviaGTajSIoNFWMGReuqkfCPKMn
p3XPWZvBbpZJ9IRKMHoSMb27QlQkGxTVXtMq+YJ80mdkBoNtD+YOF1VwsUo+I6us8dZrnC06xSiU
ReNFJ/PFxPxYPXnwLI+FAahEle2XqA3ySzPg/Bs91ayVQ3x8Yg2n0XHJTh65ysca+gW3A8pjD2l8
MedNMwrj4PfhDQOYTzxoG67DQjLMusMzaFgEgBAVHgYRktYOMAB2D/mjuV2T0hQa0yM5gOLRZyET
RXF0JFb8Y6ir8VFlGpWzNnvzkuQ8qdYgP2Awnk1RaQ8RPMVlzzDFPZ8GDrIsvIdxhM9ZNt4JnflR
BZ7zsGysoI6OIF/D1bKLJhSawfxoYvE5EAe62+W+MI56hxFqoB1WTJflKXAfow1yBHPrZZG7yxzR
rcugCZ7qeUOX1iV8rEAgNu9S3uYBIxyuZm3vl7tMkROv0ctTY5ARKTwcSLqeBC8JqdD7IDHFmgFG
e142IrZOYTpONzE/I3SFOqQu+XhGeXUaw35cNi3LjNNojt+Wvax2pxsfD9eMZGxuOjwSUYjgbN4M
nf+ONSzf0a1GY6faATlLLCSkS0CPKRJtzJPlo5fOzZ/Ba1+C3NlygZ0uWgmKBNXJm4Q6AqSm6bGT
4i4paFGRWHcILQgEZFW01L2IIW1VSVXBa7SbalCl0mwv1gNBae9u1a0j+ztos+i1HTmJRUfjLbXe
pNUAQSwy5yhN5F+qMh2kQsO3tFDeY+1SddO/uOA3HwFh+2p8U3Z7Ruiyd0KqHDZ6ijwPOvxCYM19
z9rEZMVi9KV/ze9iqyEjs1SfHi347duG9C7kCtZF1fRmI1bw+8RM5TZwJkr+eMZWXtUTOELhn76A
gAEYJ/IoyugPnaEN0UNvMnJRZUt7xolad+213E80opFZ5UDfB/8pTLMvBD0RP8Hge8jgaua1cm+F
1oYbDXx2I7psL0rkf9qov8YtMZwMXdWjHeZPkejv/qDZ2z7w0PdaoX/yZJFv0tQLt74bXNMwIrtr
PpqpOWnHKa9XGDWNY5mgWojiT5ZS7aNobfLtSjRQs5twSl3jPnIu181nV2gzL8m7ZcbUnz2Al2vp
Di9LDq6yzgOTiP2Uci9Td9jJaBJIZhy+mEghdmbU3BROnrXqGSQwM2/MiWZEU8KNMOPpEKJJOEhA
5B0v8B6k0wvKMvOyuL3yfFb1Y6IWdLe2wou0E7rbUDb12qPTceb7e3SDqCfm3nl0ymmAWOlTehip
QrmhA1SU/q5GqoxiKrzPyfhZmS7rZD4abQYyMDcDvuWVFuYk2mjyK5L/mvmq2pYx/rXFZxh3RCkO
EdqJwZBnBKH9hQhkQ+bTTSq8NUWsfZqmw0gbetPr4XhwozQ5GFF5mxSNFxZkePaqObWJKuLUj7sw
oRRSUDp04UMKI1kHibBekmDcUOoWK05H7Q1NClrxgcQX1Tmb0QqmR7d6qq1YwriPgp1TDiX/PR17
QXCmjLvp7A51cgzHYb4QyPRBZK59gmB3jeIY4mHYH5PZ/126GTPwgCvrWBbeJZznAVhwh5YYB4ph
1mlqSCgVBGEV34RLbLvo4aYbqrxiTSluwvsRom4/+b7xmUkNfVOr/hHFBfZSQc1Ta70HqQznZI1T
vaUmbtHgjPuDcoh9ptcqz7ljcjl251QpPYE81g71Y60IskRFbH7A1izfIyd8gyts4Z1Cqw6lONpQ
/NPW9ixHMFVQn5R/qmnnQCBOLZxjHdXcyr5VHSJHhLt5U4xkCqBFSiAwxxlCGbS9ZVkcK4/s3NYh
EteJ43jlOn59XN681gbNU6m8axHgtxQ0V1bWWAjkoJG4elkCpy+Tu9C7dx26siiDmGy0A1d/1wwP
qFUIzURzDZQRYRBHVqvbByhds7o8ggIaQqz2YuVj0erWleqMg2dUD2ndIbQnPLrRymPRlR3ZRD9q
Ky+ufQEzefLrP8rJNVZ9wAU8hgsOpfco44oCaYB3MS0Mg7JMkm9B3Vhol1D42gEBP2HiOLTkGAqV
P3zSu9JYh4Sg4o3JMoiNhXbUae0ur9H6fr7Oc1ntOYOOhjJAu04AqU09aLcG0tqgx5Aw0FxeM654
ux4kMBlCW98vtQtcnnQz1VayUQhxOE30Tduuo9j+kZrR9IguVo8c56i3HiRVhEWpObonVSp9FUZu
vI+oVay6WTHsdeld9RTNK3cbQNwkAwJZRmjc6TjQ7SAoclDFJ3/qEfRE3l1Xfr2KJhq6PekbvB1j
xbhRI3lx41c1ij+InbJRMTrxc60y3txofHQ4btaTzMqdxN63DokaQOXQlWckksY9tfjptirh0tTG
N7txmJsaWXzQwiHZLLsKwuaFKwuHuMP323KNQnQ8vKgsOyaat+1QllzdPIRTZFs0sEbbvzJN1TfE
LWafwQ880jXrfhgOiuVGXN0anohOzuK6znL7rLuedfYapbai02FESX4g3BOhVDnDmgOCPsEritOo
BAQ9P1Iuf6XKMyYC5LWZE67T2cJXq6DcKIHpAdlMf7adEUBWyDIJWhu7mv/dkzoOsb4Uu8jKvtQs
yM5dEAWX5dayccIOyb7AMGcFBeEclTC1s4dED522eVqe0kTJaahaDaSq9wfG/mjTiRHbXGycbOQ7
Pzd5yrdXUVPfRJ0zrRyWX2OTr+KNJYr0wZ2id1GBbtbETbKkezKrxyG1EXvCN+4Lv3wWqW4dKio4
6LvH8nm5T8GbWwcokvZNaWhMpTHkTWNYP2MDgP3cVo/Lni91ebJdxCDLbnCgFdPuOI1zguEyEjpc
q6TpXRMibevG05hEBRpfondDgqNWNdWWY4Vgcz3YBGagcbsoRDMvhE2uuWw8O9JFzjVW2cGcO0V1
LasLnrJX6ffORbbuEUOMszEFdmMRhPK5TaR4DhEumw1v0G89c1f0ZG1GerClNEUSsJp/Pm6+1Uvn
wHKjuLiMv2vLs2gga9qDbDyBTVOIUw9FFMXzvO+UIDkc6t70MG3EFwUxJKNLkEEGLhHRGK0jLXg2
FEXWyRjccxkOiHaY2Cn0badlAx1MoTP/5z5gCkiKAaE9OseZS+aIW1CiYbLlwUY5ChHVwiJGtJbD
j+jMvLxbTQn6r6z0NvxFfHbIJNwPTXXT/SnY6ZH1WSN/j2mYyDfMG44DqNttHrl0/ILsoqv0c13Y
X/1aBGeUIQfhxVjZs+jSFSLiiw2eRB/fvCm61TXLkVa/M8M7xFLdhoi3OsKWWqUZHajeSC8tVwEX
MD8yl+FLRbt0DZX4k4YyRU7CIEM0umOqpipgHA3maJ1vo2hrZ6Z+5n2zJvPDmZxD73avWk74Rze9
ZwLthI0yZB3cASKjXm/jYg9cihWgi0qqx7olG+SQZot/2vsUzleY1KSNTFlcIPEoq4OOGDJIj3od
Pia57dORZYarY3CQpEYQAl8QazMGF80cj73TbJqqO6HV/SjUM/N8f4vmHt/3wKxG1o48xvSU11Y3
HHBgJvu00+QhtflNVTI6R6Ko18JVPzAaQIW0ko8hmcqVcFx0glhr83KFnRwVeJDaR0pt6xGJSUxN
6eTMw+WyyawN4TX2Qcbej2bic8aq2VeGfZRw1cmnsJ5mm8yqhUWnQ4aHlk6zwTVh/3d4oxND04g0
0w+xrT1rszOrqDqHPPP06+ApJvFzeSdziYxx34Tu4TSxXaRPDcYbe0QfYsFdowmY1LhQw3XUsRwq
MvkHwhRaohgsJo3rtiaZCLRJ9ZG8G3GZPZaCxBSsONluriDn5dR+Z+B4YBgiz9rQvQdXC6xV3jsA
7LCn9tZgIqC39J0cPOstsI2bV0HtiFqPCihytjwNoap6ofFqe+VnjKvpKSpZAmNwRYzr9fFFr5pz
U5XOU0L6NeB1TKZ5UeIHNK9a6r/VFbaqqK4+bEUnnLSdad9AOFhDTiOGIESzbTGGsGhPzqYDRtJN
DQpmjhHetBQ0caTXtxa9/a5ptbeO4SePWLXHY+duy5LLFwDReqPLWZZS+/TM6LLvyXvy6C6WmB8b
pyyfImT/Vj3gj03sFdQnh0W5rSOeG1clvJVLl5Y6i6VXIVtxEb1RbjiFG9ZCFQdRr89m1dbnsjbT
jZXW1VpqhHt7Vvslp3C06t3mRFBiuGPcY/yyxIORSucxpEBNesCjGx87cxQfpeiRGdLpPcNUGQ+x
yL9UzKX2Sec+icm+Tr4ON93CXIAfCnkEQVW7pCcnO73TwnRA9yG9pEpdPRRV9OIg3tAmnyTswevW
sUU9ib6is3UTSspxkW0cNdlnM+HXf3QGpGxg8LEazNeNQNNfvdEyjkwUoL0AbU0a3j1S1CfXxnBS
xDnq9fENVEO/QV9MysKIvs0Nayz4UUxrHHKs1CB+A84uTnJaWbIEZa33IBsass4U5zTIvOqhK5pb
omUlEGUeT5AzAKf0kawQYNQ3lQ6P33dX1Cb6NiFIqZj6TTBDGOQcn2lnTrHznel1SdSdS9fTermJ
X7okRsU3VlFbfnEV4OlB3Ivcg6bYmxmjkCtPZZbqJ7Iy7HWJUCatvrpT+hUdrHuamAPiQNEt97Ts
53q3GsIoPC5Jv+WceFnPm2V32ZgL5/D/+rA/gyp/Pbt3vGY39uGLq+d7CVu96ux3UgDUujFTgO22
ZqIpzJNDV2UIzOcnUJk6TQVBIBWxM7VXo3Sb+5XLpouxRIzfSVE4GugemKyBD1DRMdUIVrIfVEm3
RkXdU+6Xl8SL3VOezWKWMvsYswEws9HgX1ZKO036Q5N5ipWm5m6dhIBuSRD5LoCU+OxXWb5y/Cnb
yT54cvZ142cvkdO91sIl0WTGHwtrppJjiiIUWj+PErziHimB86Jq2ipe534SQ1YgIx6L++RgnAvQ
mWOHRLOWnHrDHW/hGNH2d9AgwP8hlDaVHBoCyjCSY8sGat43ikrGmB8nk0QK8pfQrGgDvlxYcCuK
q+YLOTB5WSYnr5i+82U7DNmadTRRNaJTxmUZleNnvW+9GzRUYw8rp2ShuI6jiatx3RSsAEeCvQqX
sm5KZQUCVkGcS3N1kSScK5XvPc7kjSZyj2fBYDEGeACi2erulHzGel+j1qPYQEh3vmnol12SNL8Z
stDeSg8LtsMc4Zi2Qffkad40tx/ab0OCz3LCojK15susiCZW0M8PPq7StyL3zzkOww/lU72DAUhY
XxamROCYLJS8blsyGf8ISmo8BCQXzmC+d0H4ZPuR8yML+02Ho09njHlIce1c8iCuVrUYD5XZ2F/R
uLssvSy+V0EhPVXhszfQ0Onw6a1ZUDubIsDpiXbN2DiZCf3f96b9lDN0jAaUkgnACqW5CfJRH+9F
NewpcTSnJod50IbKvgVVgEUrLeRGs5V2cWosCxj/TXKu0z+MqjmwoLSPNiSSVeDkD4ns5J1i2ymg
oMAcxRvPFiu4xYpRt77azntORTtOZa1za2kMr8jcQBxjqnZrjvk9ZI2wjhWr4KDOonXsdsXexI9o
+2O8UczMn4bgOsaWc41r0sSEZn+roVgc4SIPbXtT0UoOg4bwitzo0ig5MJ40ydgatF1dds61r7Or
C/fjImc0viOGM93J4siYee1krJ70zP5ITKbEZkoa9iw/jAUQKT3kIiUHd1XZ6lk1XIybQLibwZ2+
o8rqwK9jttYoroIHCfOdLWjgzpq/uMYoALCuuRpu0m/m6Fxbm8SqT8b6oNT4HoYtU3SkcrelLOVZ
xp62kf0sxUdlmOUuLwouYa372S6TchOWoXFKIzS2s/FE6Trn2EDIcRJMb2io8oM+9vD35Hi0c481
UNJNu1xX5spxR0SBjtL3SSCmHfkaTwwRoLRjbz0lVIebgueHRv3JayFsd7SRqlGoM/qhC2VOWEPy
3VHZw2KaCSckZrkdtFeN+MTM5JJW982wt8b30etvXu6JS5BA2+DwnsYo/5xObo/EmBBBPbZv4Fg/
BblWPKrKvziEpa1wYCUwM2jZJKP94JVo7BPdRiQYNA/Ixzi16NiYvYp2U1GF5zZSz5MNfsC1vlfG
sM0tPd70gcZkO4YygLNzXqm3VCY1l/lxtlW94ext2wo2Q99+E/0YnifNijZNNxQHYl9mNiBqSHUN
K6yFEPMc4iavfeVae2OsjY0oy3C7VA6aDHuv31bhrLM71E6fH7sEEAUEFxgVCYfDNElDy1znvX7F
DJZZfvsw6l1NcHjyQi5XdMPkgVColRu7wjdOWrWFzassrj7GAo9VpEdA40Ezo104svAMKej1Son9
1LD8p1RcfmK0ZxYOVnAy4vxLOx3HKDopw4xutkavmUkS6S6iJkAmCpgJOXSeHsOG4dCoWw13o8aL
6gGSKYoBcMyvrunLg2pUspMsQrYBXQlMmxw/Jrb2OUTcdlaF94pmqdpXc7CXrHPj1THHDQMPf1S2
1gbQoEfqk4h1wl/iH52RkkGcxhqMkudocNVncJKfVQtJGOxevg8lX7GJdX9f1lN4DBT5IajhMZjT
GpOxjXsSHC0CTNHdbIRGZcnEL27NyxSUztEbijdTxuHFavRqPea6t01LAozGrAk4CbXkCYWdsYlc
gjx14n32Itwr3JPd4Bwi1v/npiX91/IIOS+YM/rEIs7gStTzblBdLU2o0xBSNbUKeY0IjYGRpA6M
VW9/0heKqtkN89RC1jR8dRcgeqJz9ukuoDZvRLaPBBwht8fwStMkoXDiy33HpZfkUX06lWbS7c0I
tTYTiosxbyLMMSja1BlXLdwHQficoi11gol1JSgTHwi2rb0fo2PXqjOV1OwcGDnulF77IyUxif6E
X94N0+0etASYovsurNG6N1pt34FOH8gBeI9E116dVNYXS/kHp5eCJSJSNY4I0kbWie1YWreqmmYf
S5tsfApn5yw1s3MYpO46rxHgVnjyz4Oms0DMhivqz9neahqb1LLVsNGD6AexgelOhdacvJa6R699
y4KCzgGiuLXtJE22srmwU26FkQBcgdAriMslyeasbNHdDSfe4HACno7px2vkbsB6e0ideCTsTws6
wuOZPfWVXx9K1VTIEK1hVczhYODU0NXrPjEvZlv2t9By5S5O51iivH0laLM/5ORFk0md02JKcwNg
DwBMjyE5aZyHxdzWzg63ZdhJ+QWjQ0kODoTcsWCuXrVufnPmNrU5yOaKCUcPrPDgxozwcY6oZxxl
8hDOt5xI+5EULLrztrcPfYrWVgcA19Up9/n51S665oKvde8yjT3XmCq2IAFSWKAZK4UwpMvqsAL1
jNe8TrlMmoJ8N4DxXLkDfIHtEB/6TFwTUhm8hjQHr0/CYyWwazPuTVvDkzbF2AwDSzF9hPjOWSFn
3ouS0RXyi3j3CaPchL0NzmmSj6BciRbOVIkGhTDOJqryvVkX2qkUBHARtbIhtOpc5lY+d82dN2/m
lWflyRFGcK9bScFuGM+BpXTCahzE7ob7bQyJ4Bt97MxaqJOO69Tvgwg2k93aq5op6U2WgX/FNBww
He62wEigzDPVk04hvyZ9hVg+o3vAJDR3qf5lSqvpbepUdvakvFjEBjXencCtvRe2656562VIqSd0
mX6Ssq4eKlHQn6y30NzKj6ETuEnUNwsz3MH3mvFeUp6mtHCPSgMvWktxaTkfljPDF+XeZMqxLdu0
2OhZ5h/TgAw+Tm7O+CZ5NeuKcFTKGfsF5ZqzMsU67q+EMbbrilIZfagvXdgiY+W6saIZX1+CWN5p
gOMuzunndKzddlS2WPbR7lyrqHnuksw8VgWViniADtHVxfCGn+CH1kzclaZizzxTf8UI623yCUfQ
MgijPHYZ55jTWUP7rUeWcoW9iSmkq4rNmNPZrGNdg/XlWNepcd7ComjvOTjma2job0n1ZNP/f7ET
K7qD0KFCnUeQ42MPmYCH8tPsy5K4r/nmsm8ga/p5ayKl4LTsYj9CZhVFHte6lktCFHtHw/ScaQ1P
qjotmzzvP8k6STcDEowFlKecks79kvbw82ZCWxuSzZViM5z/eWNFJfrLedm13PqZBVG0FMD5ySO2
n7MeXItiMuUShwSIn7dzbK+roMY1iUSB8BqU+Ke/xz7Y1VmCvTo2hvqetFm1jScs70gu4P4v1Pnl
lkzwtWue/emnrLabZbY/by6S1kVmS2wVzUhswhv6yn/mNEwzSH3Z/bWxEIHDVaJXixOnIPeJ11pe
8OdL/fO+Gt/jhKvkkLEAm9aQJHyU//3b8rRkuW95gZ8q2+Ut/O0FkxJxFmLGt0UbW9g9X8QvMe0C
hA9CDfwpooxN3hl46NIcdMocr0Dvrjgtt37t+qHGRDUgSWt+xq/7l8P/t/t+7f56HuJrTMW/XjkN
SMKjP6iY2s9hHb++xWVf00q+iagJTpz82EFIsTz5Zm2e0j60jXVrZQgyPEJQe9ejdPiyPEEzv2J7
K4+DM5TN2ZszuJbXdaacs2O56ePFpDPMI8stOUdFiLj99uuu5X53ftpyq/HcZj86xfHXyy33/3zN
YqDwZ5bo5xYZMRU8ghRmVfFya9ksD+Cg1rB3KXMdlS8ezc9jW4ZUcDtQGFid6plN3ZyYF6103G7H
5Wv+KZv+9bWmya6bf1TLL2mYAziWTTffMm2M/9UUhVtM9AOeqXw46ZTnKeqx+2uz3JeFEytD+Jhx
0hIyjUkaR878QX7FMIwOzsAggddzmNz81Ys7pE7oBaDrEANroP6cdU0gR4yk3jl2Wa7GiHKfByLe
zZy94Vkotty75gLVoN28hyE4cIm2d1lVIQ4OX2WePxsJJVisSSOt/BWlcxh9gUR2gCB/cPSza7HE
l4nEa4O6gNbhaxrpDxlRezt9BNPisd6hEf5qF/yHGfl4lSK/TcuLT+4IYo7QyjXG7GDfGMbV5HRb
oQK7JgHGPaqgb3plPRARGlwCM9iF01xsjvyLn9jhyeENrvoVhMuv1OLoldMYXSEAS0qfb4YXREWw
app23M6ZwdlYmVQ38WKmKcRXZtpH3zauvmlielbXYe4Nq5aYFRuwuOOdTQh2a6p13Uzxi9W4sRr1
yUzrRypmIHdepQjkJhzdb6X1Cb6LvS5a79gEyTdG6w1NQD5PAGxYw6AIPe/bBMyJLFC+bhqz7ui5
q6C0XvXe+dDEXjTYNQen/ea29FlGz9FItaRf4DfE1c0UAzPUWSxwGY9mVb+l8nWkEvyVvtgqakDX
wI++VES3s/RI5Urqw7FAbBHTueky1pa+/xjBeV4HI1P53PRXTumQEYYz3FRrujkUZKDt45brjmar
DbMeZWLpJsEKpS78T5tMao5cw0rs5MOn0AJgEfQVwl0ZpvTPPfle2DOHLVwZGVP8svZ3Tec/Re0t
L4D2FWAnTDA+mCDcbNMa6441bdq4MZEtAY1Am+agIfc+YpvVUFWKjhVVSZ3gdKyeL2Orw0KxW7VG
G/FMierKZ29W5UgKL2IqqLERR6/25Cq2Jh0bYY4BzvgDbno7USeNGxrcTPCPJqi5lZT6wZ8gPQF8
24MWq7a2El9ZQDT8ZHVZbzi34w3zw2JDXX4FowuU0dgCHyqL6GtU9uMKTfQGhaS/nSyn4gPLZ/zU
333b31j9qUywMtUtx1jV0Fsx0Y80UTJ/Xw/mwUTktRYod3ZCI3m5DdvhVU8V0CBM8ltmyfo+D3M8
m1XRHeJg8LA5teZ9GAn47UV+nvBlrfDjWfcpl80TXfXdNC8blruCBA8kuZPPIh81rkKWt20wTuq+
bl2zqXWOZI0B6TEpF0yB7hwDa3DumgorOui+2NFXRNBp+fcBdfHRY5G4KqqcH6gRORQPLBAwhalj
kWbGaZb5k2nn00uIUbSo4wKlj8+MB+fzzkPjh64FvZJBG43KRNPdh2GMb10Zv3Kh6O7Lph1Ow9CI
F3Bskc8rxZXxvXINjzWW398dExNsLAIuhdOPNIrUCVdu9Bhhc1z12c4ofZ2xKvUOjjPNPxMteg4w
F4emcSlozLqd1Z2ryaJH0JLilDnPRms4z4OMsB5P3aNQ+gsEzW8h0EweGqlVj0b+YJttzUJd9kdX
JgajRo3YppDDRmZ1uc083DhmY9wkK7uuyNszwu8P5jsJaDxodR1CC6aLZn9x4resjF1m/z34uGbg
LOjvCD3ADnXY3qXrMXUqmRam4lqRcXK19NG85jpyRTJm4p2tjYChVGytqWLP0BpnjaFEXkxpPlXd
7AsDVwCsgfO60D4ZQ2dfjdadeZXZYZoqoJVZOGxwSpSbOmpntXoWbtGH/xhTIt00MCtzLmTot9mr
3Z/HqfFeiBhhXEk+ZXLsL743ltdYk8+L6qaqqUri3jwFU33obP77/1pZLGfHwG+6YhfVlWNY/4e7
M9luW8my6BfhLSDQT8GeVG9JljTBsiwbfd/j62sj5GfqqZyVldMcGAYIkBQ7IOLec/bBzaFZqvhs
tZh7AS/K1st9ojnJfuhpei8QWg/N4IODaPHLmDU1cdDT1lzEHaPVRv/mTxD/y+3hEPWCcUQzNZVG
4OeYFdcP2y5G0L/PFOROfoebLOAMoOAaXnMhe04F43MEAeUWFld4BQhlBfBPWyll0a+aSidhjcLh
aRGbqr2WXfdOcI8vfj4wXVXBJpWQD9DC/N9vnIwj+PTGObaq4p5Ah2+gev+n4h03Q6rHxcgbRxLT
BjaKcwh6/0rTZ2TvRWrszN4p1mOvHXprCndMm5Lnmfg3I3mNhglQqeF+GzdEG4avllAfIbBMFH/M
HwhUTIPzF0NgqjE3gGlB1uHj/jfg+MXH8/mDh+WHi8ABzq6an0NLpibGM6NZBae6nKE7SO81wDxe
BMyCBEH1AVUGWO2A+I85tZ96K+L0YFzGrdtuClEYG7T9F4PzaiZxvZ8t58ldKiBVXD7zy7uJx5KI
4LIgiywLTczLxpXRpt1/uXPLEDq/v3+dmUSEcPEP19b7Hf6OS1L/MjX8qgQ52KZGcZsf0i/XlmP8
RWqJYK9lksyjL4EFf7u2tL9c2xQQgzXb4j+T3I1fri3d+Ut3bVVzDOCYmr04nP62rd28f9XfbXJ/
zgcy/hngYRq26+IjMs3FHIaI+LMHxB+oOIU57guyttZYz6ZrHwax15uUvbPAfNW7iXnMq9Nrd6WL
bi516dj2jfNUuUggTcPoV+0Q+Jva6A9VQB+6Zr+rx/M2wdaQFhkx08PoE49qz/scVabp1rclX2Gv
BF7haUMmVrSMk7XOLDWIQheS/VXRimQ1paDITfU5SdRwY0Md8Jp7WLvon8N9pgGlpcB21JpO/Bun
jvjDWyJU3nPeFQF0QuZIfHAQuShrfG1wjcOsgM4KRARlKSUso4ymXaEoOysX1BGa0t+Ms36FEmgv
5uRF0Sx0xmUGMJRX2pZIwDqXHiADcbdEFM5oyRNMuLdOz7A0cK2nienF4cM379fH+4+4KT6+z6cI
DHhYsgjfQgFiGfrn3JBQpOClourgB/5TVlE0LvXsNhvR5GWtW+ymWbumWJETOruaSuAxlU1CtlE7
X5G7DhRdCGcYkZJA0U4rPGUCpC5a7jbZWGPMgNE216KJZupTr31Z2mtdEBMNXXFVBMyaILif9BSK
YBZTwBHzbaRVCBCU+kdmoqEs/faE/QLifTGepj4gwXy+pNsN5md0nmAfPtglvNoiQmBNlAAqwoOW
xNHJcm6CEHdQU3bdNkKSNSNS9Oe90otDpvguFaLZWinNhgtHAK0dZCllb9IdX+twRjhp9d8noqAr
B8AC9wNAhXxEq4EhooPTrN71rPZNhCjxl4BdJ/YnxD0BVCGR7VPD+loNlOi1psLLnsSeRZ+0ahmp
CeU74kLFC+3WvA7Tbm8Le4m0dTOPCRTTzk69qAa+LXirKcer9mEyrPtctPOqHtETtDwIpBNArJ1x
a2T5d9S8EI2HfmfHOZDFSfuWTPdjz8QlGY1vToheB1yCX7U3kenQ1yuhuqGx9WjLELLlbJHkPs8z
6CAfM0NRG3DajGmChtJcVsasb9UQ/ihDftBu+bc5mRwQ1VidGQKtO8AFpVnzWYJfZMaJRaoqRIeo
et1Cbc7cmYlVC1HAjK10FVEEvAaphYhErHVfuwimqruFV+DQBdynNSkMMb2hmYob9eljZreIwXAR
hDDx29nYhlH+TbGykYdEUuerfc7sab4NHNg8Uzk9Z/Ts+6lapVX+WE7GS902r3ZKHcvonmyHLmXf
5m9NHN2KkKAGLYqucdHDTOv6r1bF1QwYiuEviuCJsbsybwKnW5uGfypnYrRH1XiinoeASVxWKqyd
Iha7aEIVi5wATZIGZazUSKSZuwSmkINMExmXGlKzBSmdtD0Uz24XivYC0+OuVaBNjACTk/q7LaC3
9wRhZQ8o9dJNoI7fFM3cVB0leD3ezEDgkQCzAJo2Ls6eoKg8QCov4CxSkHzdwYQAAtQ0XNG1/eok
9v2S7G0o80VcErYajjE8ozhQIXkACMum6z4q7mKr+QZl/zlM6boEJGfzS2Iw2L20zl6n0eAVyPm9
3Nk3mgYU3PU12sokPjAjs3PaJwUVKTt9bRznJ+ralzqdjrmhf1PghpCIzgndBlOJnOsm6s2nmM+T
1tR14kenpIp3bV094EM7Vn1wQybKd9/kBeTGN2Ma6p2t0WXJ/TsnZnwMvw79OYgsxbxLjXrT4i9n
6u0CAPEpP89Zv8sC7UfOL89zQvRovZE+EEpEsxk6Y2xB5DLVaCHuI/0nQ4UqGgHQjV3c2W261RJk
nHObxpw1JgI9Uv26yCEVM53hkW+xKN1EY3K7IExcXdmXtrvWSthLk9kFGzvtOV27xJ43V1OU6Aiu
4STrBbRFH/LFMnFI/VdhZheICIHxoVjAyPhQpjDtZt/EZTKoN+/PmwCD8K1i25KVG8zxtzSBw8rv
e2qK2GMKcqLrf/Ape+oxiRHYP2cjeKaaPUFCHn+kWVAR7dTzJkFcarUbv9Rulx2xaz8lAxy/0X0V
rX8XWCm5ADXqIb8h5sJ5cUb9InBOPtjrxg22ftU/0ThVmaoBrwI+4u+KdB43EazwsILBOygqksXS
2hUC1JCN8xMVG/Tizgrv/cHU9jHgCoEOnr6lhalDWxj+w7Xq1oe81b7q5saIkfigScclV3wN3PqU
oAtt02XGPcN4t76p8LXXFbknc0TgYu5S+IDIGcYhMv0cBlvZQZLsWvu+qdGvmgSpUpeODwP2coQL
NugU1Ctcvx71KNynqbZEgophqxv6NSj5Rz8cbywbUwO+pEcNmnqcNG90Ykh16IANo58sWjo5OSs1
rT44OoA5ll2TW92VhnuR46iZSqf1gB6/CGRGc0nyCoqGdegCD2Z8PaxQA8GHo2FhJbMCXbr/Oeod
ckl3NQbZq6WO6hGB7LCPLOsCCCaX9mhc0pb7kmKeeR20uGYmxORF2t0jhx48zMWcX7j2TAgtzUT7
nlV1D1SoWNto6Dymfc8JnlZAa8yVFf9rHXaXOs1nmPgFtK9A3ekYcD1fvcxsyF1CmArNlIlaHO42
12VeXArKx5PzJTbHteLYTxnVM68jcXn9EpcRgqoZ46apfzMZiMQtgj9FtJ5PKOCK3Ox8k9T2FbCs
DCYpX8WytW5mhxdIL8xauSVnlgFnZdTWZMoxBVapABIGPnhOqbfXoVBz+EdueYm+Vj21TfA2O+p9
Nfazx2tA7soXXmkw+dia13dqsQYmQK3UKn5EKm2wVCvwyejNJoNOHWguLu6Kj6fVfaQQ9+0iaO99
lIApct/MvlGNgQ/bGN7mCERxJaYd4fEPYd3Q36PkxsmlwqRo3w/Uy5LAOYoWaZLqGWEJJtOkDkLp
yeG85c/tNzTqNJn4SlxuzTS+hAP5dXYMrM1FZnmKuBgQPqWjubbbpH1e3jokvwEncCLcTfMpqLo3
dKwTXyX1abAH9N354NFM/AoY6Utmo1rtWm3TFNqTXYtyC/DFa430rc9pmZWMttsIUTgChJObKjdD
178YXBDxWqOB9vMHK59GSouUi6uqeHSCGVt7ehVa1QEt950ihusYnQFymHuGn0e8w/d+GJmeCcDM
82eXmBuv4V7Uoc0H+eq4PK7o+nqIyqnK87TEqW5F4n5BWPCjiRGAwwZ/LDGX9rxCy2g2A3mQjn9l
TdW14tb84RhGQwRGPiS/tnYiON5uetP1r3OfIWhJUBjXpJ1gHtpYJY1PswFmnE02SQD0Ofohu9UL
Wl+c6rVJbKq8fBja6Xmu7A4RuwalyMCQnwKIFxh2VvkQ2au2jo7wbgmSiRRMHBYjH7cutqVlYBKZ
I2AxGTUmd7ihHCs2ypLhUOWiWZcCMSbooE2dIX3teiSGRnqPor8njJUZTGLoFJJjQjCzkWI6pWia
sw9C6RgrKFG6Dg3nPk4o+ORzw8fYtSs/UQGw47ABKOeb8a4rwGq71MEYl3Rwjt0fUVD7m3ymIufE
vPHQG6OLScwClWpNibWMwKz59RVUbfUuz2n3aUF0W2WJsktcRQElaVScsDDZlhpq4+YwBg1lLFJp
UMnoZAUQHTQKAFfYBvkQQZpWtnJKDVoLiAlndIskYaZ+dmlnFUVHO6EclLbrpfXepTRMG9rFnoKw
i1OaVaxSP0z3aJTphEB2QRfWIOFsh7qkZ81CdaLyeN6Uaxriktoaop3cCYwb7jVK47Xc+X4H/Sat
55GRkfrxIeS+CfvA1u6Vm6ojIhzbhAv8UeXaru/CYLYOkKq0eYVNtUL+ukCHBblkiDCLo1yI5Q+S
DyQ3y1Hc5HHcb6tF4zn2Nf0SuYpnkPmFX64Cx3keF+1nHur+CsYYmeY0jg+lAFNaK5ThbbvaRXjw
D3aN9YYJHF6QNkehHJCGNPn3IOJ5W5aHXx5GrsmnCDSHZ5M3pkvsOvgW4GI+J6ZASfCSTBb+LS1T
+byq4YJSrn3oyauCm4PqJ4ZU4taqevLdDghriFs3dpcZk26WO4AGWA6BAkjTPCbG8Hp0Qm2rTLbN
eaDJEQUhNAy0BhS5H6SbcSA+pKTkx69y/oJmQcEY2oo7SnPg9tHRbxnBMJpLMdQFw2Su4ZGXa01B
/28KLTqKLAHeaaBonhZxko0DYxMJOkEFHrjCd7DjR8OSQhGr10kIvLEnGHZ0CxoFbnQRhfVju5iy
o55EsFRsJy2rLtUWC7eSMXhwshzC7IS+WSvRhGs8f2OOwQX1y2fqC9/neiYhIWOU2tT+sVPod6Tl
AWduSc5AadyFWnx0p454BCh/F1bD+SEHoE7ps2QUGJrpy8wFyYkRjKZlX5/QVpRbw+n1TRXUtxlt
qxPtCnujDfUXg47P5TAzmUJL22zbDsqjRakjtOrgmjAS5upkfjLHNw60ZeJbCmhEE/CTYaiRv/ZI
BjGHHQuDC1ijZPkp1xiJgXNoHgL6hV6ouIwuMdOQHNKnT7Yd3EKFtSkAxCMxgH1wP8w56lLO30NT
rgjVaw/u4Oto6IbnKslgb9PWvuQr4qwdAdJrGIJgbwn8zgBZToOl2Cf0izQj76a2pHiS5k9UYZju
lS6RbVZ/kySxu0u64NUs2ulQFsZrOtohrIg+2YwWsqISHQPRam1EVgZ6Lj8Y63UnltS4arpXLPJA
kpwuppmKO/ghzj2BRjkiUsJQCrHk6jTWzYhycOUkJUagPmbEmseOuKCMLy561biZkN9hrNCSjdR1
4Aq8STAG76NuvGwmBV+5618NsZbuHQC+p2AcHkjxKI6My/15tm8ckIMdTj+NFkeUWvsQEwn83OkO
F78BRNbUjkNpPEVWvWT8Jf12MHXnEGIG8wYrEPTYuKqq1ZPPaGTNRUw/NCYdq7QvSFWoy6uS2FQc
djDarXQE1q7f4IlU98AgQqZIabtPGxSaw71GNZcxuoWmKQyuwfw0XoBhdods6xgZkL7DzH/Do1Te
aSOBjnlv79AGJd4Mav2gaPNzX4/JPmp3yqgWhy5PTnoPj9bkm4uMEZuc/pBF/TEMsTLYA7ZRO8zx
RGrJnZ13a6L0mtOAubVSs2hd2nwh+lknnToLTgFVGdvjHQZpkvvDlUlf4+BY4200ae62MOcGLG1i
7tWZeTzwXnPdNgLEpRIqJ984tb0zbTrCM+Ggdz/itA2vu9F59jP9sXcZyYxzDTt7qiEW2B4c4+yo
UeGfO2LTNTxAZR8iqppmBkeGT4xLHb3oUdHfgTTcKC34xiwPbpGCXvl61m+ivM2ZgGC1mVMQ2sqp
dECZapgxN8b8OKsp8av00ncRlHKqpZReWnukoOAFxYS1nzCrExaivL41o+wmYkijrXzHGHcWPvkV
ARjlLhxz9RQq0zXj6Xhb1LlzIJdvTjrYyWrZc61OoT3Z0xWQH3GsUf3xtRHuDoeQdWVaA2eZOp92
quqDprHyB1MZntpeUy/rr1WtRPfd2EHYrbobWh+kYTBgzFTzTg10jFxBaoAy0TYViPjEZnTeEjXL
IHtI1pneiM1IZsi6GZ23IMum3TzAeR/TeW2b81Ys4lJqpVvyTCmtWcYDfvN2Tz+O6REVOAAa7r5U
wYrWbQ4i8gEo6iVcHVQM7eCjVVo5bXnKCP09zmlzEkWj3lKz9JyGLyct34FGrFu5LjERLORaFF2U
FZdkpVKI8KyX1bG+YArsc3UMlSNM+f0w0RqLcVUTEEwtSalxVcFHRtUy6R1lGwU3dRpWP3NFQ4+s
wiiPqRd72uKwj6RFRrpf3lejxQ3DgCY9ZtXByUmevxbpIs53piWwh98alqot7E7koy4TeAy2Gd0Z
ezqGBHqHNr1zZhjOSt4kFyj0H0fi2LfATweEKovotLdF/2s1wVt0UHsk1xmM0WlZyDXsjyjh+hb6
rtxupzRaEw6NvDV18qNRo1qSaznzcEb4BlImawx05jtEWyyHdFHgrIoRO2O9DFwqa5FCkZ24VpEb
vd/my6HLebfFtX+DSeGF07wFA4ksoPNO+QBy8em286aq0rj1BnRuqzpgDnq+S2Uzng1ydf78gJqj
chd54PuqVlKyNUNwlOd7fzhI3ugoVk/mIZqIz69A7j7/QXKTvJSSKTDUGrkjfGcUjvbq/ASf7vGn
Rzkfoo38cqOW2ONltMiJkKwodNobv4h0BF5E6XlNEYL2XnZXhsPbPri8yLi+iwJbPZB71DKpY2H7
dL8pnqIdldvYaFvUCj6lOz8tNiBvmLzhglmAn93iAiCwNXfuLZdkArF8A/hdfXcp+WzMAlTAhq84
Xqrlq0AqLBN8mtwFqRXpF7edj5lPdo5Cu3gi2K6mKEBjgRIAMrPYUF9IJDvU/fAWZsWwFeHKQhLa
iRJzk431q/e5QE4mngCbnFy+RR58iXVt9g9GgiuqTsovUWQTx1Zek5K8DnT3ptCgLRZJ4Wl9ckUl
9mfdoVuLbqqxU72xW/IwrOjAtPupB2zv0SpYaZn+ajVoVCj4tJ5aY9Mhi91ChLcioG6vVOP3ZAEW
w7UhxE1ByWUH2DfrdrrUC+UnbtqAa8yXfDAeyBi+B7Vbbjrh3MgOAuo0Krzp8F0fzHUAunRlifJr
bfyA85Z4JmJtkC57kR16lQqQWg8IWML2h5Er0FFGbMXJKVOCndCCF/z0EUUv8Kn6SmjOyQZIxgAx
5NmGdcv4L+7GLbwAcxUE+RclyU/o9VcLR5/MWS83jWthdo9wnfSQYnpaPfaTeQdDCvWkYezaSHkj
0k5dCLfXohq/ONr8kBRYbjWSvnCrFRckRpLJhWKNsRuhAcmxbP1gj8Pnrgys/orMWrsAC5tUCeaZ
gQmy32BvQhFVoWxbR1bLuDPVcaJgY6gJivEGPLiOmz6AXUUEvLDRTzWDrVWZEDGDi4nz8qyvbM5J
0FIY/gdKdddWDxMc95+CqSmNtMTRXyZl2BJ4dtA6/6oySdHp3csWy6bX6svw/Ep14nuDYD7PLtwv
oF5jNKYmErG2v8Tfsbeiae22L8RiGZQ3FTS0+L16LdkVgfFYxo+liL+OfkjAuN/pO6eMTwr2n407
DDGj1+jOEcJfO1b5WugZfzIRTD0nkp0eg+qeOj0i29IiWK8Egz6ISuNhCO71aSYtLa9VV9KEyAiq
QUxojkQ18StEWYA0hoF8sExkrKLw11X2VhNIsJpFX6yAc6cGwjQlp+UAKmsJyF6swohj3Im5IDP1
o9O7q+nOVSJ1BUvjze7Sa8M22pUYiXbCB8iX0b/FyoEOKE+AXDCCdXRr2tim/wB/cEfGzCOTsgNz
CZzp2I9gNZMDBicFzQwvuBwR+hFkeCrC9EcRbZMw+VKk7k9nUKtNX5QAOtLIIx2U84ErXhoUEp7R
jOs5KeOVQUV1JdJ8NdtW5ZGhMK5t6vfia5HWFCUzm0JQGtGRaEjpUWEseZxSkn1S4gig/zQaHfHm
M7gMYBnYcJIntMmHboxWFIpKb+YtKHMC0cb8JeUitxXLb620MiYtx9LUrpZ/2ACiVcrQlQKnvkla
rq+KWd/zhedMY4V8teoWGCXYorqgZFelVBnqmYsjtC0GQrg+RhVwD9CPVRHOxB6gFAfz39G9sdD4
iOAqo1XA1Qw2pa8GFzoqPMslGntSxCYNuHKnOIfy9rmh3HNqwDhsZ8g8vFqiIosEutPcDJvaSZ5q
yiMbPatJKqyrL35qowYz0uukmSk3KU/ZaNOgGvhdWTYFO+tFFC5Z3MsbCdqE/heCWWYrdLVAfRrT
S2O632vqIXwa2ouzC+oRTVnme/E8/mjpQ9ZJche5cOdxW6KRCx6WhjTdLgwmqMt2jpXukJWBksgq
cjgSYD64pMaV7zOk15IZpN2SsDYBPNIdtC55lpHZ1y4vn5DUtVMxUq+hrYyuvUtJuN2GBvPBESu4
zfxk1ZjqTasowwZa6ndRhc0uFlOwWaTaNNJwT/AVFAY9P+MnKcOHrDJPZq9cj0vBvl1+kXkH2bQI
1qKD6YsK1Atd5bsIAdylxBct9XTRA8ApKRWeLh1UN2ZP8gRMjWhnEww4tiWxztP3il9QTdmZGNvH
PqJ0007Rsz/+HBUyIhKyr8lYvhpwV+oKpe+EL51K6VS1fiaUDLZlSeuAigypDDmsrznfM3OqVxmT
GWTtDqE8c5glW4MarNdFJgkhdI3j5LueinRjpjMVwRiJlhsMt3PtfE84h5aK+WAn2gkUDsElmrhW
sn7cdJrxrW2wPPL7Jqa74W8inGmdK3qE6dq6Rp/XrSBgk+8ztmt+7bz7sAdWDBHiSn4Uxj2NtZJg
uDrjRDXxhfDVepu5yp3Dz9LLSkwMbY+xK/cJIdfdZN0q+1T5UaeLKA9djdeZCPi0DFhBNlaPSXqd
Fi4ExnkQQN1Wul6KS6jZCNFKAuS7K1UFo1N2E2ka3SWyYU58MYOkamZwINLgXdH0X4xB1lG5/Gsx
zYJBvvwxRt//KanRteVuvyQ1mqr/paKBMnVXVy0L3vFvSQ3Ti79UU7cR3DiGYQuLXb8kNbq93Ek1
bO5lu4hzEUb8LanR/gIYoVmOrqGsQZDzH0lqnM8SDNV1VUODuWyYKLRc0/gE/K1iAlwGOFskZkQg
LCziQvSym0lbHC9iB16EJ5Xx5OVis7HcRkdAgDJO4SwFM7LaVKH53cior+mEYQ14xZrQGt4XeCBH
BMWOsVGy6QUZTHXUS1x0bl41lG6X1dxxe20jVzs/x8Oy3CgXie1XK4X2L0NPrA7AHooj5OCbKuuG
rTQnyIUmDQ1ytSQshwrcm3QNuIu5QC7s32tys8t0jI0aRVRpRpllmXXQKJLK0qg0p9D0pyuckYMl
/Sfd4kTplmrqeVOuUUNfhf4076U9IFh8I/oy7zovzM7A7GiYJwkbl4aCd4/JAogfFFPBWdVcyJtg
IZNRwGgWh/6CYe8ROTH0VXqu2n1R3KEwqrd+r9MkNFCOHN9X8RCDVBvvzLIG0KAT+cJ8g+m1XMjN
GHzEhozInzU+gOEUUNwgdsmGIktEFKNaNIQp+XWe6fvruezfaHvAcwVDYc24DBqA1FjPr2vkuluQ
jDsHZw0g+oS5eEedKB17ujdkIoPP2VM1ve9CQmXKcDkhJyaWjSXKJA5umE4sPI85T36RPagJFcBA
tG9+kmzsJdKmRlqz1RPKKEqCxLEY5pTRDW6rpjhIT4T8bIjiekjntvJnJLXGo/z8gnlm0NOAcm9v
jAIbiMb4FgdRF/u0CrEqonn+QeR6s8HG3x1xeuD7XtawUv1aO9+mw0hEiv97jzzmvHm+n7wNoThI
qSrtN2QvM0H5fbd/8zCfd8uHDQSFYU+uvu9PTuQbQ8T7/bea8o87b5+f7z+/rS6pkiT57L8/o3yA
rMZtK9fOC3lbn6KRUkwqdfb201O9vwWf3qZPm2MegzTpmnYt7xwOWrkAL47p8nMhLvXXIv+9mTQh
Oo/ztjymzmMcE/I+cs/7QXKX3Ab4tmNkA7FVwL/708N+uu389Ey0F6fTH/6S8zHnvyZvafQq1NXW
5yf/03Hnx6PB627rhOrw76c43/V82/m1nW9LGnFdW4QevL9cYdkPFAyxyyBOf28wlQyAVMYfnCJr
GoHz6vOq7EApU3AddxppMFbVEFWuBdrKUgJU+Eun6vxonzblYyV2QrdN7kFbRV1BHj75sbFvfRxk
y1P/6X7ytvc7y2PkH/L+COft870/3VZkozgkNZXoAVHasfRfjM2A5OjYLpWsyE1HAtiWbUruzEs/
r5o4XvmGLafRz7vKbp/p0a5dTuqICzlZTDhBV1FEtb5ZGmOSv1LLS8KHgwJ56JnNcj5Uolo6y4Ab
k5hX8eK1TJeFpOfIxTtCR1PqbjtPza28TR4n10wg9dSHft9F3vm8eX6YYTGayc0QNYLn5mD15+Xd
gSzUA/ZkTS7MAkZR5cx0bs872sZcU+UsvE5L2iNn6I+LP93WJhg2awbGy3syyuvgsiZkdXFZS6RX
U+4JtHFfGr22IzzcTQk8NbojxiNnq+XRlXyADwe/r8pbUW7x02tnh/52GpLryvhBLjpi1VdZGaDa
XdA81nJxkwtav5wUl025Q0uUisS24qtaj/1BVcLmKBfCVgcUNbFwNqYbPCHHYdrWzOFStaFwrFZI
dKg8e4bGXG8hWdNu5/RHHOnHhbwNPeermoNzkMXbcWEHSIAAAaLaLu+bQ7N4DpPFcyjXYkjHvVGU
h6lzzOOwLLSxnXZWZx2xpQzqyu8F0X3GfFf7hUFUMf40+ZnLz3daPuTUR+HjyRuxirNKjSk7pgBx
AwoJvi6IBM8tpgs0sSn/Lm+RfGN8w9kbWm7v/Fk1jm7n4tlc1kIT46ZcI9alYPhfoPvHFDCvdJcG
tZgNRhqMAIsj8162Q9Qtg6HGoOkhy4ixga5nzMMX3ihMwDq0oLq0mVWbtT5vXGbGEEnBzBCS3BJI
TCojEcHuEYS4Qs74Ik5yFuNbPjP9YU5ZL6M6Q47eqBvlR7mNDO3vG+W23CMX+exiXC1FKhC6oaZ7
3z7v/3CQfBC5naaKtRWivXx/npmR4dr1Y3ogik5NDavRqLRIRdXFI6wvlmG5GKMKa86AlSLbW1pg
HsSyXy70ZeQl1xp9KXTLbXmn8zGtstSzPx1+Pqa2Kua9swp/Yam8ysXcRZxT5SrfspAv8zLc/eP+
yQqIMgVchVDkH8fIo/8ft8lD3p9F3sWPhrfADerN+enk2vml9uNgesaUMSdc3gj5bp1f7qdN+UIR
hpjzbbtcFc4LTeoyft8WLJcvf7n0aK2/1evR4gu7XFoKeTU730+ujXbKde18n/Pu94eNUj3ff7rR
bpZ39dPTymP+5W0QCwuEPOSaEg7jyQK7XLwX0z+vym1Zcf/jkWRV81H+6/0fHvTzoR+231c/PPUo
aFyYClm88qH/13556BwVBWWatw/P8efVPz/T+Y9OJu1+cst4++EvkKvnQz48hNzzeVve+OHu7/s/
/Dl6uqMAlh1jJaE193uR/l7LCjqvlQLBb7npfPv5WNtQfagd6cv5Jt9oxVGYaaav5Krc06WA6uRa
Ad3mmEU7iVKQC+A/9RHNR31MkG6nnlyVN8rdaVsyGz4fKdfCNNTWUwrwOD7vtrplsiz3f3g4QaA8
fSDqUSu5Kve/P5Pcjuv5fi7ddAuC19U257vLtQ+Pef6T5KPL3Xzcd4qWt1stG5VNX4tH+Vs5/yLk
pgFcMt+//y6sPi5VSMf8AOVRaoZBghzH1ONymh8HqUsK5QgIzWB2PC+cnFAEN+/UlT0CTaJepeG3
JznyfaH086KAXrazOTHVlVx1f9SdiSLOXeaz6dKlMpbh2bgM386b2biNY3rqTr6bqOwfGyd8YbBD
BWHSlY3TdD+mznjD87pKSYoYE4qLpvYlyIr6WHT9k4385xQhVt22moFM3XA3cm6d8DCFe6L0SRDk
8urk9P28kDN8AkHDjYEOykNLF59wka7rJGCAGyb60dK5mFvE0qEiRxSqdrvBsB4gQiDwGU+N0W5V
laEX3x0N3d7GITQdphXy3OT6PHeVpQg5i81GE1WV7FYNvfbuvPtvrbPhKXOIofrXdbZDMXz7aFr7
dYdfFTZX/UszbZtCmLGkgv1tWHOtvywD05klbAplAovR7+qaof9lqhbfXEPHmsj9cFaeY8Z0y3ZN
RyUAwLCXe/0HhjXNdheT5gcTp+ricDJ0+M1U+YSt64t/64M/a8rats/tyDlWevJ1bDXEFqG5aWgp
dpWLw8CPHx0xRReO0lzgVGpOYYkSyZ7ENyXWgVZVUwqBrriEGNlflM4LHc3hgN66IYQiogPSlenP
aeqi/TS5b6P90qK8OxkpCaooK/d2Eol7XZ03Y+nop1KtL6J+Uq+64YFyDRV7qjFbsiXuharqmA7K
C6UBEUfzigRDYmWtHJOVRbH5mAzOF6OEBlq3tr5OMkKfauciqG3aTv14MMsk2OqdgkacU+0W4AuC
VhsOg2ZHhzyBKQxl4GvoIsUrREYTlrRVqkLzlWlr6xhLuOeXhn5b5dYP20rR74f9j4gwVDwo5kXk
tuPBcJqHagTnbKdNhwA9o1Rd6Ao5t/i9hvZ5iHTlKiIBuR9oXZuDD25AGx8S/C6lblwKo8teyeA6
IYXcBxhabkc/V+lStgdHX6xjBGbQBxTxzgcPr7W9ug36JcXUtA9OVabrFBiDp5XXwww52ohXlYsd
vHeQYk5mdGIgTKjmgHkKiOt8qhN9b6SHqYVwV2nNbjT3bmg3G5wBGzchSMAJp1eAD+Ji6lyVZkuy
YC/zK6Mn3HbEsTTW+YtRNw+TIJwaUOWuScOMGhuAvZwmQgNv+eiXMUAIMSGq6u1sNw0gL4rkhr6D
OHZExG+0+a7LtIqQzg0+EoGoCt59GtknPdwI0asrdyQsxma47NH3/Knr+UmHzXzCAHcBoNG9QMWy
tR6TNg92swujayQVa07DV3TsPdkhpGL1XI3bwLwiYSjb5mY07qMCRhKGvC4g2D0ZM2Wnxt1zbgPT
j+YpI5J+WGu5z5haoGCuCJojNTjdEDCVrxj4tuvZbPRtREB039tveWHGG9tYcLiB/6ZZQMN06nwr
5PEkiEdTtG61iJBexb418x6k3EBdxgygGVC5fsnVcMQR14IbmUH1+qanQ3TCg1ccTJvYzxkyLIYz
QKT+12K6lkk4FikTPXJIwLvHhC/YrtIMUtKdJ1PR59O0KNoU4R8yUd7SktIv+2LoL2LtJ13I9BJB
AoCgPFQJ8cAiAbfTK2EdnCxtyE/84mh31+opM8ruULpkfrVt9LWzSuxTCRjw/+HuPLbcZtImfUX4
T8IDWwKgK5aXSiptcGRK8B5ImKufJ6HuTz19ZhaznQ0OSZli0QCZ8UY8kbqVcxPNT20Z+pMvq/dk
pbrc9fBeGfTwXBlDGgRxKdSJb73W5mGSgbX35vXdBP57KkfUaBTlx7myXL7aQLZZreSpuFQQLSZp
vdalRc0006EDjYjg13zn6LSgNmzIuIHljS4gyjgAOzEF4zrYZ3vsjqy7f9SOtE7sQ5Mgm8vk5OcF
wRlcmK58SBYbk9W3rMz848Bg10+9l37mxKWvq3PY6G9G8bmzB/L+zBcljsNv+mYD+QJ/cUgrE2AP
UzbRDM+lsf22YhF6BSy9TEbkL2Bp2eLDcxL8MpodGHEb01LbnYmV/eR5e2FSuLhFs/XAQAHsSk0J
sNvQGGNvQTOvjG5hqWGmeMfDj51m0KKhgm8gNy+iv+lzxUn74KxjFUBUnQ8s7zCSDO0avPQNfvYt
ngoIa0vxoL2Q6ziSQswuRsvofpjlkdLDn/jTUSN1Nr6x05EvnlroNsVEDGskDTGWmJFpFsY3KSO/
LNrIoiu6Hul6r3C6YIv1gLY/Uu02BpT00DvTJCKY4iKPVi09Yreg5Lv62m59ceRC1QVVntWMpCkR
6rbbYNRzCE9uY2X0C3R6ES4FIj4tYUcK0b1wdXrcznx+rIXfshsBwgyb+6X6WPy5pMqmx+sz4iQT
+FQBId38DMV/yuqfzeLf6K4pHopJw1Wvj1ooJKNbkmVZylNuJFV58Oj8S10ZOLsNG/Kp9rH5hnPM
FkCOzSL60Jw/ChdBbV18bCeZmbxxzT2C0HhitIiLja4jrB/rLc+ZHRDB/WE52mdNxHf6PIRsuYmO
JQa6D3W9uIUijfreXvX4lqrRt6baN1Udvz5lv51q/d0W+n9N1QQMatc8Lql0URncV7Alw9FTzcEu
LPzHIijl26p6haecpdxgYECZVevw0OrrCWBC9SBUJ7Fp0E6MZiACKLpD1FBdTLfuCGSju+mq1Xih
qxCjh7s+FTrYJnJCfDeoQR5VH3Kc0IzsqY7kQrUlLy29yYZqUHZVl7KlWpXRp88WfqaG1BqybBXS
pbWFnepiJglJqdBAP7Mkm+eoxmbToV9BOpURts10h7mQa4K3AKug6tlb6XzWKH8WAruPp/qgXdUM
PVByDHrH4BO+90arBuledUnbqlXaol4aaON4nJ3+PqN4uqJ05w6gFL0WxoBdna+JvdBTPQNDcSiu
Zl8yXw0w0oPqtKaNIImM7CxjnGGORlRoURRCruzQsGbiTC0JZFYtdMToM5S5GSfhvGG3alIqolw4
zlZNB0zX3bljdfa7DPJpNuWR17v+SZ+yk1ZqGTsMnU9u3o4XttFhmeF4W3yLD4IHli81vHvsOsa5
f9Xopj+nzLahXyWfYhdoDVf47uTEGGln2ovO/QTFPS3gZjn6zY5pgk/z3L63WiwZQ3vsWm25VXYp
iP/al6lobGLkvVTPsnocVJm5T6u51p1IJhAaVnXnYlSNIIBaDs60lbcJWtaq6tFtVZTeLZ3LCYgN
baoUO68s8+l1JLrrJq1xTrY9LFJC70oSYgVAYIYQmy6+SDW4m3rvlzGuQD+NC10f3XV/dL9lKcXT
NSbFSSZOMcjXXYj0JsgyXeNSiedrzrU1HOoZ0rwIKj5mV6c1v+UFQTbM3oDC6E7vOYmdxSjOtpjW
637YaEmJgPd9L6hHo2VW/oRzTxfyLqUJvLKRUVJzZynBqrK36RzbWugsEGhARRKryvyFpSguN7TW
FlUdwyEx5JHJWEGH9KGwZcYsdyRQCwhJH8cfI2twYleInvuTXEDp8HV0xqBRiLllsrH0SFoKzOFz
XznHOBkA1Gj957gY4fH8o5Lr/nDLGyKKuyCetN7N2KR2zE0+iLuGut8y2PJd91t/DxUIJ7PN/PNE
wuK6H4Z/bq2GqV2yBI2S2HDqoWI1gIRikd91cVxcJOeTevL0AN4uJpfcSaLGFsToWb8SO22f9qc7
u6Z3SgFPO6qrulQD3/1gzqNCuP1z3wFtFJEp/rKL6JZS1mWb4FWhRVD1gmF8+TOH8Htwq6o0fJ86
WPv+fL85WLy8hSAYsH/ehP4F7jfeZTX4llLX1mC/WdrYC7utIyOvZNZdIfXIE5ewGtVxf0C3mqcN
VGxQG8v7Lgbz+WxodvzfDrtgvBP7LVGFDhnnw0an2B99cBcO7X+E0n4tPkSLU+DvQ0WL/RhiGOss
Jbrur4W9vyz7azUY9s02svhofKp7bKv/Eq4t8jIbVQgTKZ+7/TCoW4P3G4p8fkjnZuV6xuS+SNij
UEYrCVctAbXAzjlGpYR6/++D3xfzVZSUHRT+9nn3hwMCxCSONQg6ImGujt6RTSkQ+8GTZGCFM3yU
YkO732b6NNKBfgjWHdeYIeyfg/f3Vq0EJLIMFlL4+L6L8/vBRaPRkQc62ncwrfsKmksD2kYeh9/U
yaaHuO+TE0L7RDPL0L/4Ll1t+x/uAwezw+02dosRWHup+lQu+GSB24b7eWIfivT/TEv01WNusN+X
Y/KWeTN9OErD3d+L/Y2Sqlzdqd3XP4J2rNrcO8eHuqY7p/2d+a/P76CcXS2pS6jU//5guz67LAlh
beqwQe4f5IWzBk4FNTroWRB4+wvCdfw/Xy9/UYpaRdbrwnbiz0uw/5b777uPWv7+5py266PXp5dq
lSGRKcy5wvxFe5DicdTW2R31Z50dsWsBobONnrU3eAPeA+t9YMjpGdKJlLNwXZvPRAMUzL7WEeJx
yfne+IHt3fPwyC7lvH7Fd8cJ1qN5gSBGxnXcN8N+HYv7v4cFQiu54OxOhQ99q5wiZwNv2Tdn4TbU
amX2i0y9NJz8+06jiiiJn3qHvZuWcqFnMgaCFgex4VyswXppxua1s45cMSf2YlDu3ILFu44tjS7P
+0Xe53X9E77OG1RCyoa0gp3fnH2pxFueFiuFNu3XRNZfDTd2ghxOPf80f+jTujw31vKM281uOpVZ
qKgzJOtXCcNkaWF+oeEyPmAT59Q+DMfJhXwpNrsAzTGd53hl6ePKT3hB27ukH+8xDnrnpEw/d/qK
VMhCVViAIUWR0XwpuL4mYrxMnksFh2kEOrB+vyKLihM3QIi4835o6AQqX35mKja/2Pg5SX7L60Bp
Tdn/XIxnb3sBRJsdwZzSJ1QVt9RefrAhIe2vaQ8a8O6DoTgMzM3C2APQgxm8w77gJmgOGu9Y/5on
9mNdPq1e8SteyRG0a8oJtEy+DxOLFW0VIPqm4ubZCwWVrjzbefvi9RTystUzmDfqHglTcmhPhUs/
R7qY28FC0Ivn6n5qYKpsubwXy1vsuuNhBP+8ssgY+56vhL5mB0hmKWvm0G3bz17JtY6W7oPIWVd5
RXbZRpoeloCkxvfBlp8Gx/smeRG2FGL4NNPWCXzptS+Lq1eJl67Ew2CCVyQr/bMw2FNLulMO+Tw8
W7ELYYKUdl/6BgGv7G1aTEhgxuc1xr+VQKEG//vR9yYxOZPYtZG61J5NT1Uro7Q5btZyN/q5Yuz9
HkjR4wklb98Oh8JY7FuXl9FgN0EzpVagd5kb0e/ACymGl6qFV7qeae5LsGxnPyhPfMn9FcRy4dyX
qzXhCK5vbox3ul6vOInuCms6FrJImIYuP+tJf0ir/vPWu6+F7r/7hKJJMegB6XH7QgcloKXOe6JI
Bctz+TCTQz6wJj31zvSVZPsLz5Isgb8egDh6sBTZeFlleVzMGo+jgMkY8wyqhmubm1EpwtuQzPS5
WSwciwh7ksTnbhJKPGYzTA5LrgG2OMrNK2Ahy/CVUfYVy/Ua4JX/CvAtBoJZXEbDoX7Z8xB0+8Q9
jEsh74ysy071pr33dUECUG+4FFzwTH24zeAeY2JtZNDkd2FMnPw0ejYMaAJMuNPQmQBF0QHwNAEw
CWItTAuGt2nCWlkrYQfV+qfBo5/Ro8YcdkoV5gYdaGYve348sIgFWa6v5Hw3DcMaemNyXm24nAjQ
GJ2xe58IpwZTXv8uO+qepNN+9SyjDVoJLkTXP8bVH8K0kQ8tSyx8ssA06GbFwIF5LkhkF84W7P8i
e1kLQiITDZOHRJ7MgoBLW6X+WRQOHR6uds3pj70JI7mldAJT0Cjypxb6SQDRk7i2++KTfgwaadBi
buoHizznMV+d36wsksicZBfwHXWNRGcA8LYO2TP74g36W3Zr/IqVtTP9NhmiBH6HINGb3xe7p3MB
VnpNUWa0bdbd5Bp6QA3lgZTxwKf8F/BWN9pwTlMNQb1SQeCHTFlmevc24ZIlrvgib45xtGhs8ckt
B62oNfIP9WdayJ+GGjW2Kkx5EqOlX1nAvnHVIEAfIwSu9EgnM1s1d741ROD9fPvhCLOm3duu8M1r
zsNY2tBGIOkRqwYrXTEcH+VZFjK5gKfDb01oJY6933leLhHbEDuAajmFuZuVQWXrUWq3XwcU6xun
NSrleTcpev6N7LEe+6UNTatoz9Q4vXacg4Axd7+xrAeQJrh8Vv1HiopCaOO3l69gDWua+8qR5ojy
OUtlQZmCw5iiEoRGpkeCbb+4xNwGTmRHPHisOcavk/Q+uKTLwFwoHMQlelVxgzz/VdjEEOZtmmkm
59qYsyabLCIvgzegXh1z6pX4jZFBbPpvIo1wZ+vmRFKbDXiJ1BIiR2Hj+U+6nGie1jjLsKoliiBm
uqotkjvUG/xwp94O2xVSO5XonA+yl75QRnmq7ok+OZRbTSAZ+El66T7R6lkFo9e2ISXgZigpf56I
e+N6tiAvLW7NOnOaT7DciJJ+9B5f+YqAqd9U88HURzvweGrNKNeDgX4e0H907Zr0nfZxEhBjSA9b
kMq5fjS3YX2O7ZgkdZXh+YedEW10ZxzguVjTRg9fRy1JAXmkEXp5lIbzMuATP8xekZ87+2yaBOg1
x/uR+va9xi4sdCxQE7X1qS62jF1D4SKWKpzQJJ/wcgaEW89zFueBUS0PAFate5pQf2WK75CDc7QI
LXH5MqZjei2qsg+XobzLOEsQN6N5RycmT9gi+ZLZUTUO1h2CN+NykFi2/gLSgZLoo0mhm+3OPwuz
+NRM90Pt2WShhyKkqMgP5GSwZ/KpZ642FDgH+q43nrJYy55WeVqoL7wik9HiJfw2wO4Ex6x3aHkz
ntKKdGxpfSnQt/+4dXfLrisdWvbq+KzX7SeLE9sczi7eI6o6UbwQh1oKhCK0YDjK4CcgGXHxT35X
S9zSu2GJkwuMmCYNR50Ml7NmQgZezKBIJ/8h822I0Ev9mssf2XgXw5GOiBzgvcdGizfG/NyPhJva
lQCOW3z3FaOIWUR/Xkv5vunLD9ZNkZ6U3wRxgpmw5HOcN6FJmUHQZ89myfMZ3PnXkloXlMqbVjGC
rNyN/Iz13bZXHGh167BRvmyC7VU2lh+T5b5A1JWHUfmIzPxHa1g/oFVwXR2J1i8WW82JT53nafdG
JvNobDA4ExEj9YD3CCx5XSEQsN9Xk32dAsCDljQwhnSPXhD7xey6POi7KrIr2LW6D95axfTKHNDX
pqSkuXrrdaOJJpfYTTmaF8ckblba090KqfeaOtajq4MDrrxcI9bjO+GQEdYbAZqLgoAKu4Hx4Eri
pUtfdLfU8SmxrtoQQWWgpvV7LSWJGfETyE4cEm0ijpAaAJh0GKPC/z63dZSr/ghQZIaFp0gQdfWU
YD7p683tHuYN0QICyqeqdIkYaOtEgbY5XIm1Cgwvyj+13xddMiI1sfV6K5Wfqt91hCrLp+t+/+8h
awl1GzZneq12cafhKU312SQeIdJwHx+TVx+u2b5n8/i8pVmOmY0fVC/gs2FiHVnw/Cclfv9DOc9b
ELteDtqPH5ovdjmcpTKFifw+36p3DymDmjB/unrkkPnBdJGSGG/0oPY2VX0mua5Q8ocikCTzdWLq
QBsbB57AbdOT+rQ/Lpx3gC4rlnUMb+SU56s3sRDcVlunPomJ9tINEwM3JiP7XdcZfbyaraPEMrxe
SuRIRVe155blTNJl+YVx13DIajr9XJvQqa0OKDf/eShHkYU0VugHTW3s9/qHJTZfdOCpxyIrP9lw
OY42LZ3X/bBD7DfSyTnlN+dYbZzzfJyRtjjst/4+1oj5aZwtxmaujiivduBJvDIVd3QMgfv9vw/W
fRo2dqmfRT7z1m5j1BcODmowQNdtaSmBy3G2kTDNARn2mAlKJWd1tWfAFMwp8C0p0Iwmpltazr+D
MjFc224brvstS93db6m/0VH1fYZUaoXDCBB+TJ8808VnME6SD/5Eg58wdH5Fp7cCFmzGtXIM4mnq
lgSUcXGZfMoB50i8tx3as68dXUb7+2N5wplzv6UvloHL2UHgrKcPesJVGZZKL2mpfrViSL0FpYjq
zv6wNdbjpeAdG0Utrvuh/+fWf91lwTtERWsmtM3xrLSGkDroL33gFxaqunE/7A+v4wghv3meBuJm
B7YJxYnupwfdSrlbqie7P+OCRULgOqZOUI/naMHavNKASo2jursfsOznYde/gMKQitszXVUEX/38
/3gS6i5Vxm51WNXz2P9k5YOQxSyZU9XcHXufrK5/9CnCDKa0TdhzAR8XX6qEzcrm4t2ExkIPwsLG
C84oMw4zPhOiNPvWetgqyO9Vg6QNPxO5Nh5vumFDhPfy78VS/mANFJQmdWorXXGh3mQftl1/Bsp6
iIu1DtJGpwG0EBOTHlLHW8HLtdQQLWLCTrrG8FBmBEh1hIqjucKZYEczLrV9otPJCWHthL9FuLDf
PG0xPXRGn9wh+vY8cukz/XOjyw+N9NXBkR6ojVzjVSAmyqSUT650r8noQCuU4lXTyCx2Du3OuxPi
/1evh6HbClH7f/d63GcDVow++0+/x7/+0b8hxaSmfNtXgSnbUdDpfxGKfft/XNc3fMdTLpB/s4nF
/zi6rjt4LzzzX9jif1k9TEdlrCAd8xeEZ/qe9f9i9TAM479A58J32XJYrHw8Th6mLf4LZtvrdG1N
XZJeDboMPCt5ptZ4pOBPCb/q1LUWpX2yi/i039sPTqpHvRD5WaxFe5H6r71bZz8QTBxYVivFXfQe
K65xeyiAXcVWCjpthDGTe823UcSs1xMqjVgjhABTP5yBIgjYI/cCMlMm/fmIcZO9oegP/PP8Fi9J
mCwG86RJf4wrQl+Lk3Q3tYur+5nKdp9BzKojW3jT9ipXstfttt2xBOdDXjisOzRhHzqvYo7fMLJi
4jewnQl7nzwwknDxSJ7Hmd1r1/vbFwrEahwr4CpLam/5x3X8Y2gdRyWeb7QtD2ZGTfRQwLTdyEHT
u8zmwlvrEP6zw5mZi6JhxwtbJ5SLRaPXckx8CBcX2etszztypSwOj4YGBMkURZBxfjiWeCwOMllg
+saPUB++6xnKwtTnWAxa8WEan2gyQ1Slqi4atLWIBodEuYGl+bB5k4rgd0lU5tD2W/mZamcEV6iZ
ET6d49SoGsvilCf5byd3X4rOMC5jkdAubxURLQRPZZo8ee16GfV8CYXTXpOiawKLumbdmIhPbdHA
nuQR0SbKIqRCI6zW5q6rszZ01jkG5YfckCIXRnnnPrka6MF6BFvoF8NjrzHnzXQgarLgGVOOQL9L
XFAXwTUy02eJbSe/VjBW9Wn7PlA80c0MfDP8CjHwUd0ZEdzAYA6lsKOyKV+5kIWth1eRbJQVdiM0
IT9JBUihZok2N8ZD0LPnq0aGEBmR90uqlVycn1evTs9lW47Md6xPftWj6o7axZIehVetduGluXO7
RqeGzPyQG1uvKaZikcCBqSwKQLd4mrZeU55+WgS/XV/SluYyKj/6kyuZDEF1iS0mhQmyE4UW9XpB
3s+iogcwyixTUXDTT57GMHitia/TO0kIC2QEfivtURi8mEWRXGwh3xkmrSHZTIgs3nKodWrW5jU0
5oGZoAVvJtFKgmjI6rTc1b+y8nlNgQQmhVgft5kClZSwr2x8nr1hswKcYUqZdKfJZbxoSBBwDfoX
J8lN3rQO+ijfM6+fecXZJry0TLSIOf8qY736lpISICI9WRUXWw/IkSzofFBiL8CqrX7XkccwYGYW
AJd4Ow7NS0IJypFSirNv1uLQadN6gbkDdm495WlWHW2ciafKDenB5d1LwWaMQqahnzax2ioe9XS6
k1kMU7lsHxp007GD6Yu3QzvNTSB7VcP4ZC545G2sIOxqAU5b/IXa4htupOIE2+bcusYSQHwlbwRN
oHYKlqN9Qp1kxZaRhb5h+hebovt7oGyPBkT+iHol3AQP1fp5pLD3RDSxCnAOGMAzXk3++n3u5USP
vXdXepcBvhBUN/fWVNbTwiwAQcOXd61B4MLXMA017cnBSRPcslbmQcZt5lXCvyQY4Ni9M3ak2DWp
hudYn0JUJIgb6RyZW8O4sZY1qQoNC13FJL6y2cluG6u24asm0y+5hfo9MAuPtqFrLn3sHRv+j9Zu
fvQ5ezBBO8dWepGRbGuU1OAPNF98T3TYgQQEqozYfjwn0TBWqDEKpNz+Ys0RP9BczLlJppQgFqhs
iBI0YkOCDw1BwUkMVjvo1PZ0aKCK1gAiLQaKY+v1QenO96OWnW28BUe27HfwsR/NLG5PjUMrI5jK
Hxb2pWPjw2zsrK8TZtSLUbPtzoz2UV9JmqcLfOzUEBD5ZgiclsWsklNbuGYOhYaA6tZ1/b5aaLZu
u51j6Q5nATU2Ell6bybm3SwTWmH05YY3wQi6eh6PWHKuRi/PYCCMJ2jZPcuz3BXNqR3BnA1rAhcq
WR+UBXp7cxfAFvGgximgLiAzgWDjEqHH0y2die+yxT3nTfmrk9nPvPbyuxg016HRaknD6hd4pR5J
StINtkcHykqMxrK3733W830BwMB/5PinVhMAp4wCkS0r53Mh5t/r0uDDKKz7efDXI2iesMyXLpCI
tFSm992FS8uzsNDPGvuXO785WfkVZaB4nZESDtDXOEeDrQtKMX+M+Eqe61y+xLYD0s5f2MuY/t2w
GbSk6uJb1lNLUTCTia+iWcJlZMODaBJOsX7VHUADbckOPE780KWU5OCztz0Q2/9Z2V8SovmvIq3P
zTBwVqkeVt8wT2JbdbwN4s0cniezL4liqNp2f2qjJVm3g/9D95B4fBgWiQdwfc3MV2Z+xQMUeE7M
XXEeWwRWF1SOBXqTr18HxKnpvmnrinRFA3rgQ+w7CtligYkbM0qd5bOTbl8zq6VnMstCfYYewOfj
W+MZNDoJZpY4ZGnIShxMQC5aY5kfB705uhgV+fI72MZ0pgDA1VjyZsMY+Hr21XSN/M52tF+2B4Mf
7zfYuNzcQstzZWD7XfeQrRrdUhRa3VOPGNmzvHgAc0EFzdUlqXlbXYCOU40lYs3hgDotSP9ikFfb
2nACypx8UWs7p4rFRtkVXCkGEZ+41j6igl/pphwPpWhStnPlZQ8x057e3iDREQe1h3PXJ6CxJtpw
3Ua8TUJ+NTOYSSt0SmHi/6A43IGab/6k7Dd0evtBG6DWeyCK61YvAyL8mA1rupYm7cWhMmLmYxTY
w53oAbtZ2aD99PPAtGbtky/yx8SUCT2P44MYw3LcaAdFaY7SzOOss25fga/0F8uQ1DYk9KC29fCV
q459rNc+psqai5lrCwYgAozWCNhiMvX+wGkzeWxoSh3Q9mJ3qK/QzmwmwOwpx3Kmeaoejsj+l34Z
vsVbw7RgdbNrb+sf2cg6I4Z/kWuQ0HFAHjsTzWIdPMgyCZxlu2ocVnZ1E7iWrj/pAr1Ls0EC6VV7
3ABeBK4h4od+rrdo9GlRcN2tuBWkKUIqH8cg/arp5lee5RoMFB0Fma4lb4PdA7LxQb275mli3Ov0
TR20Lj0ZRWXnMIcW9n9KLLKb7SLKOg5srtbhUFWcwTzzZlUxgLgi4yrYJtimMwp129konpvWuNrk
0KH2+sei0o8Q/BPWoY6Dyw5hQLfPgzT1M1sSOKWZcSeWGHqzbf3qPb85O+h0GxU695P9ic+nQeAc
UMhKV3hoNdWV8lIvqOZJv3Dx5pNhjmFnJGPkUSXC0gyXqEjvfLp4aEPtWMBoxkdSKBa07nyzRoji
Sz8AvSlmmkYWuGfSZnRnrRDDmiPXnDRctMSOCJEN4Aa3aG2YNSTq1Fm6PvmC4dFsrW+LwWclw0G6
+VUeVgW16h7K/urSujWKlKKyicvjfhcfHJDqnG8jXZpcQXz/KZ9YnK62fRn5coRTTq9cXjavorfq
Izju7TYLdf4uAYu3eKFgrmBjs+bmpYMJw0YYYJ2U3VuVDNfFwRFnd+PK4nggGyFqenpYsJNwGoK1
C7vuWROUXpW1mx7tYoP0zjZlcLqckZb7pLPHYNhF5ZDJW17lnLmrNov5EDZvsquc+y3OHs1q+9Jq
1sBFWLMwAoaJEXbe0JwxVs8RFkgtoOOM3j+cEX4T5zemjz+WHJskFHeQ58tchcxD7yx9dG4sRB79
VA6R7rOPd/w1MKfy6CGc3Tvw9x6H7pYsThcVg3mycJUdHFce2XMMX7YSvjEK+91KQ+SF8PErWksc
6SnQ7hEf76g3zm0GrhNRonCyXP5zm7G0Z7wsxvQ+ZLggUvd9Va0IokjR9RsbSRL+TD5zGl10P0j8
3DzKNg03BHOe6X0Pt+ZB6PwiHiMJO0ELw4oQbcm3lFz6VRlEY3YwbBy+9p6VnwaDy6oxyhOnxp9Z
X1nPpV6B6vdBD27NxRyXKuhbRF8wwOcELqEbAyqWP23X8+6RSCZYWVS2rlb8quXyV+kPGH3tjDS7
9iKZ9L+ltlOdsvQXJDZxnLoeKP6W35WacWesV6bHHTCmd9+u5CNbGbH52b3bzYz7tBk3KdUUWKM9
KDJfJe/a9zU3D91S1L+TSDA85z1fA0fo0wmL62M7unynU68DBWQYx3LZUCd9QgkRHyX7QoK3OdDQ
kVx6Jzu3Hu0HvOFIRIn303A0llkaolDscGbsJDxbhlhn0MdgjsH31r0fGiufo81/odj+Vidahslk
4zrgepfGwvNJrOCFaoEGL7xvfa9yO2qYL2a5Vv8ycgIQUuer3XYdK1zg61vFN5k9MDziAhj2cksS
ujxGo/w0OlQ9AN+ZKeSAykZpG3MZfOKlRvVAXwvWyrwuWJhLN9wEE7ANePypIMcn1uGxdebXiVGd
2u4nQD0lDZh0fg4Vl9W1GR+XeXs32+ppYaB8k5Y0jpkxsp7FCV82tVpYDTUZN+pOuCbT45ExfmZ6
ZUj4bQzS3yq3t45AQ5lC4NLt7XWMaldeFtni2bXs5QSMY44cx/gymlkRpfE8X0gnzKD0fjKmLvme
Vr/zAj5Un2f3upSP1FAVrDJhdUy5MVyAA37yCx3GtoVpNUWG5oTpYlAfxhslCCzGKkiNphmztGyS
+7YdPlpHc6ImHUEsua+YP/HjmFoZFZ4uQkpV6tCv2+6+yzECzv1b7yYZlDf6FBbLMY86NWz3HuS6
UYhAqiDNSKJmKV0r8i1xyIbsS6+0tk2zYD8J45VWCNaOCHKrUuY2JLpUaXWZi80r4bnxtsmPAUFv
UMqeq7TH5E4oxW9s2cKQkwMLkIalEgVbf7JPEzohZJE7BPzuOCsJEQ0Ch+suKyqBUaA0ukpyFEp8
zJQMqSlBskWZdFAoDZTKTUmWlRIvJ6Viomay8v1uKHkT2PEtmfls10r6pMiQIbqSQ32wpUoedZRQ
WrN4A0HP10GJqLWSU1t0VQd9QMmssRJcbZRXzfuUKSE2V5Lsqk9PtZK3O6Xccp5Cud3vb0q+3W/t
B4bm8VQz48ANTH35c9c3eegr8Xo/dEolbtRhv8vJGyeQwTiyrkqkc3VgRA23lsDTg+M4+cn4I0D7
T05cxJf9p+0s1v0A2mcgUh/8fRI4VJMDROch+hu332/9n+5SLsLYRxsurnqCOy51cL8Di6ObSQFV
94cJzi5RIfsP0es1eGLB1lsJ3vsz3m+ZMnssWeYfJ0YiWMnUn2oZqac8Sy7UpzAYUPr5/vqYeY09
Ro0NLDVAcPZZAjin/DqlT6MaMzDotJhDCYixPZBxNZto1GG/5aPP/blFd1C7/42RBYARwQHMQmdm
ksBq9l98BnOA5g2IeQ61SYLtYCI8XU3172jZZAPK22TFvjgTmv9jfPzLgVh2GMPuhtwflFxR+JTo
dPnyQdDUPGf3Re63dl/k38dqVuvnmrSTo8ZBIzGWP4dSk1T4edmnxVFym8uEWflDd0OohO0CDFhm
obFTBP456GoOxSIbIKrPXMcTuCvmBgCoTuGLP2oYHP5gD5S7F4QaH++kpSK1x7xbV5Ris/Ca/tzV
CgD1mPG7g6UUwh0WUahRmu68T2rkBtukPnVM2xY1dpPqsD/u7VO5Qg3oGjWqg5mvVsBqgOerUV6n
hnqABsYIAtG7TrGGGvsV+wSwVcNATY0FZzUg3DEPfw+lGiQWaqTYMFvcH+fnw4D3g3yfPyZq1rmb
SVs1nkStMw+rGlkmjXs11RCTziQY1Wrk+feA3WXCH6ec1PuDT6YajOpqRJqp/7BT08xpn6Du93s1
Vq3VgDVm0trYfO5yy68OGmm1xOU06TIjNwXbpLoW+GkT6LDp+ObPgCCpKuOcTm6W/AAl91Q0YrRx
fhod6qybm5e50O5jUBe49GEsx5jON7JhdIfA5JmbbgikHb97bvMMZ/ckhbSPU66/dqb/haT1DNfw
qGV5esKJ+JStGHMtvRvvKcAVQeU4v3Lt1fKNLlqwGVH05b2tNqBG6GTHidU6waLZP1YrrdVLefL4
HlcSlQ5gyENJI8CRwbM4zzVml5pNA7ma2Agd76oZILsbs3xLQLwemG8DwqwA6PuAaKuEJE1fvjat
Z4ZJNf5mSTddJptVqVa8ZQURICfnfClOslTtA3RuB46Sy5kM4LSI5ZFY6/SYN/y3nuY1qJTNvblQ
0lJ1Myb1vsahwNxMAONfcHLgnmQs77OfcPCJ5ob2bgm8xM3quHyrCJ3ES0x6saPOyXe+a/iPMByE
du9oB79kw4Wz/jA5hXZsZvcy+Ll9/V/cncdy49q2ZX+lovq4AW8a1QFh6ClKolwHIaUkeO/x9TXA
8+pd817ciupWh0epPEqRILj3XmvNOaaZNJKdZo1+MoqGQeLwYhXDaWjKGUkL5RmGTYU0jrp/ABOP
3ki51fm8KXsOy/kovJZK8QymY/FNbEIMHgdfEvDIkW8XLFrhlu8DbO81asIDhV00KEuyfk/vnt6G
IO8MSXrvlXW6hQPXLQtIPeH4wlC4eaaThetkJBtkIdQ5G9eyM7tOoWYwF02QoLC/1Ra6AUPq3wbN
5LhHxgPX6ZOBTfYF6BjDIMRZyYi+usWIwYsKlj2PvBlglCZbGIsvLvgr4gfXRNNidTJIMqX0w0H+
HvLhKcaiJKD4CBHdLgEYt6mn72lJxISSdJjRlrAnfYr9hpCuNFdNVvCePTgpLZf2+6UY0YtPuqMN
pB4rpZH6pPYgvgibCN5Z+KOkOlZCDuTMFtbu2nBdamHZSuRALnVPZSeiA5LK7DijNXOU1rpRIZDV
MlFidpwR4vaDXsHHOCWqQ0wzIg86jIxC2ErwYj3MKCvpcrTiVkESJc/RbWgKmeiwhkYV/dVNWxBx
Jz00j4vMC0/N8cQRnOhXs/P0amZait1ltZnpUzmeFAWdriYPKAlOfLS4uzT1nMw5QFtNe1fzON8W
/SOxQQtHtulFlHIVxVv3EQg9GW+amFHbc5u1SUTnIuHgg1Ixiop3bCwxdbjmEKWoekkn0rahYiT1
e9cUSODgymSoR9chVB48LzPPNNDM0pMMiJ+SFp34cNnrKCMz+s5VTbLvhtzYKUpWeXh9EEnmffKo
PlQ5mTaKgfKX1lZEL4ZRd21+hmYpHoNyKCjPtQsK5dIGj0MuGq2+GaoVObEfs2oK2GSJ5ECN0JDX
uYmjDJF4IL7pSfpBY7vArFXm9ljtKlMKV5awW5QdHmBebEPorjBR2kV6RRR8Ndnod0Jf6+KaWXPz
HDFYoTT5FgT+G0QghIYJJg67l7MCdj0zE/5oKqpDxr+/zdhuEMBIL2UMWhmYYorSMn/W4VoxVRvo
FARpj9MVSyaQbtgRA/1ni2WY8zS5QTS6bT3Kq8sk2BnK2irSb2PayQ/iFmNFW3LnBVWt7cqyDTep
oH8WbXkrpjXwrOuAQCPxD80aWZpabArcOGDLim2/sLBD+UzcIjRdJWQ7jUdW8D4aPLObj7KinVmw
IPDFa44d9m60oq5OcXmOshcsPdpGb+oXecGXJyjE2VikWUC5Wl7GNZi4C4i1mNH1NrJ+JiaeFq3s
VUozbzMpPqqx9YITGk4q+lRfIqWAfggu5jk+oRaWKLqg42fk3uCUDoV28ZNgwsA16M8cPF+JhhRo
Y5E8god5X0YNvmIIwXDwT3HctK5ovfYB2i8s5BKfmfElCiq6ycZeHBWKkcqSfGM2nkZSEJZZ9FV5
JhCFeQwFH1E2qHE/ywznIZMDW0LXPhrDZ1yuDNVGemynpaA7Qu54HYCRLcORBJH+0ubZD81AFdFb
tHKyBpW+GHPLnDZ/EO+S9Xv3v7g/xCuEIl+9PkmYvdDXTLxo4ZRyf6ixhHAA2udmHtEWm4uQwDb1
PM5EhFjNY563ox9qiMHGfTY0vX8Hx98fwMWC71sR8nPQBWTnSbho2kCCEO2atWXHlcxopReGwxyo
uKYYTIAW3/WxCLyJnuSqoA4cxp/16utHZl8uewNS9DYL0hMCEGNnWdUlmtjGrUTCAYVva9pXmbpL
8R9ywgf4icEUmTKNW+ypnF/ZJFtOKJDGyLOGGw/M8f79eslkPx8binrzWtO+d5ee8SQiwDHodE9E
lL1XdIuD9bCZOsghldzTKcwXqlJGWUhyOAiRDUMQUQdLoxDKwpZFsXJnMcsPymICypL6/KCGIx0R
yiuybvDCjIio7DostQ1aez57cgtZJkROpa8P96/uD2OyqjruXxIDiAHMGyLx7nzMDlOqSMyHpZ9q
TVWYTT7bGfpcKivc+nTLvkMU/yBG9HoP0r2BNMYfKfUqG6/ktpkxSt3fozv7/6+vBmSeatIc68mo
CdGxBNTeINVNg4jWLIhTRNAVY7X1V6lTQe88LOyFy5GE41XMY2GN2SMCI0D8SSDd/u8PSsFRsUXq
Cqtq/fL+NzP2o0CmXiCFMj9EXYi6CUZbEVXv99wITBKY/9K4OZELZ3j/8L1Ob0+DtCR8UKn89KUL
vUkeGKhyd0vr7Xz/ink0RpDiZUx0BbDgpOzzIeSTAFll1TPcNWf3B0Imqj1qbjAq5NUTxZzTm1mx
VtaqTbt/dX/Qkgl+wUj+Uzu28UEeBB9HTInntlHwa5GnIbR+EbSE3FgNvTwFQpKMlYBu83qsV2Hj
A+RquMfWo/79wYgBMsqhcb5LvbrY/ClnuqRs6zuD0XyP4T5vOcIVMffOXQhohK1B2TLRNlg1HQzs
oEvd8TL9ykGTdJyO8upn+/uDhcZqK5HNO91hrlzXHBGx8Kuu7jhhtVrdH6z//EohJmmjGNyjWheZ
HkK/c6oE/6F90/vazVaNnDNHiyFiIRflbQc5AEA+7+xaLVpkegORpY97fyPuSNrsjuhrG0N3iEbM
6Xx0I0N8juRVObGjNoV2qBXp0DECWiMkJ4Jo0LXjUFrop1rVlsRgJm9hVQ5+P6vbOwk3r4LHwLIK
7/57xrvZa9TWJa9tA9ULlPHamWQtGUbPWT0oafyqHU92ULcmDtZxLWPAaBvukJZvd7mwcpe6xBrn
VstYcGcBhVs3+DWrlYCK9Y8qdkBfsbrdXT858C0nUEQodYvKQqmstaAV1RivSRL0h3ZhMhQxeDIH
msJK/6XL82OyJC2qWarQu0IyS0OAR/c/T+FAz7OJuRYDNmtyx+LdKqy8S3CmO5Xt/uWdRNy0Cpn0
bKT3px7Vb7OeNbv7My0xESJ/lbuT0fIWgsjA7nnXWtaZw3DWwqoUH0pxVnaRvr3/k/BbuJXuX94f
cFT99bsZVdX7+4N850P+/c/DoLSbQl2uQp9+RKHi62Nk+u2dHCyvdxd3CDbGaEGzOa2Ly/q9RoXw
bzCFcO6vWDV6XNv365AI2F9UyXSSabLF9fJExwIxzh7smr7v2nZTjkBN/vowrm/UQLgQkrqaOd1a
lje5+RVgrLvLC9saR66+tlLWZgkurO9hIlXJWO2CAePDjRoROSCtPsT7U71/Xu5/vD8s61+MfdQ7
g0XP/f7Mp1lAn6fIR6vVzhgbUJfw7ibGCljTsCxUCtpVisABl8aQ5ym8Jj7yOS4/Ouhv7GCCneh5
5ldpcxUyL6urJ6U3la0FBF0qJMqHEKYgNY0z0WuxO6s5DbH4wAmCZiQrl5x1hNINmcy0leB4Rad9
XUuAPkZhL5dcVbka/lT0NW38K49mJb8lnf6uZ+a5riQL50Oq+hYxiVxt7QhKd/GrBOGnKHZ7rSoP
rVG9a73CvEMTH1HAkmdvrASxCI1Bm3+ElgzTdZDJGaqwDmBMolMi2oNipn4dq7d+Pih1cCozyklZ
g7Qi9+dkzD7KNmOxVU89+FMsheUf2vHt40CvcsgmZtbR/JgFItg8+EMgLjacCndACvBNmWIA4F8/
0aZ/MJNAsY2rhK3LrVTshpMeX6aMk3FckcBqzqqryBTGHFI5qHTjrmrKP3wiCVEVOJRh5IVLIbbk
rScgK80W+QPTguIw1xqRZUqxm4u6/yrFB80I1D9R0MyMJtYRT8kZdchDECfiS6gKF4vGhZsQnbzT
x+5XsjjX19FwRSZNVkEpQCBZVwqazv02QSA8FXiGRt3076uIRRQVsu51QcHNJO/qeYcMgXVt7qSL
lC2CZ0WFhR2JeJ7/vyWaCkrGfyfRXLH328+8AvXQ/PyTTvOvn/wPnaZxl16akg7z/h9kmob8NxSS
umJpsg5qSzKRSf4fsab2Nya7EqNJQ8Gtw1b1dy6X/DfGaIYJTsuAU4SS8/9FrKmt1K1/oHIxzjX4
l3RTNZmXr6yvf6ZyqQI5WbVpLFsrbP001k9kIrkmuK1bfcy2nIoX2asN2PVuSdj8c/ep/gmfuxeU
7WTKzxYFojctG0N4Jc2sD3yJYq3waVZqDQbarcWoVnCg4UQ3VEd1sWOvzPzckb3iE8UeQThogTFG
RTfpmwhdh1O1gyT6H96Th79ezP8o+vyBILmu/V//U/oXOepfr5HwaUvTFIP/ILv9R/JYQ3KGJOfm
gg3KeAH7/BhB9a9N5YEx9J++6X8Foj3sKo3ftVh6/Pe/HILbf3OFVd4pQ1NFQ9SUf/nt5Ro1lYQK
sSg3azyIv+Vjc1GZiH50Hmop1lrcmr/GE9Zn6o0DLb/0CVrIyXoymQFc6spVr1Jzko71Xv7Mz8su
vab07M5xY4/XHpaNG5/nTwJEAFtoT0aCR8opt9Of8iU6Kg+iX5k/oaZTwFvLS/qTMtx6wAbuMEzE
uIIBTDt1REYbNh4bu/+ob/ltaDeCskMhnxvIFRxsv0SGMVYkwDdM7PaYHxFXfE8sutsOuEztFIbD
aYdImqf6TOdGOrS+uQdo9FHe0AtEf5JnXo43vRa/gNMfAdTHJ8Y2JNrL9kD7YjseaR66ItTjn3mb
O72DyCymH1XZv/KBbmrHqCcRdgxB2i+Knh5XpJN/tYjLVUfYNR8gWnK0WDcTJQyaQAYHeMmeS1ql
t6D1s+Q6PyzohU6hDjHlubymP6Fqc3glHPVZ85dHs7CL13x8RmLCYIfLER7nt+JT90aaCbGt/SZg
0U66jhhsn4ZukSCs2w6mN45cECTxdAbtdAUovRFkpyinBfVRJrmFeFVFb+7ZMZqP8aB/lQ/BpSvP
8hMNb/qRQ7mNiVVHL/QI5+UMV/Ic7odlGz7oB+KUZoKAN6zn1We2r00bQWp0xZj1m7iozHovRwFD
v+arSxjkeJTmCW26TfDGlKgqH+LnLjqZB843TNoJYMJk5RaHxVc9wI7txkqQWtjau/QdEDtuozp4
Y6+3nPzC8O0jOskI4Li0LdZCvID00TQ6oXbiG8cJES41z8F8ZcReMNQhM+GnubKJTmfiC9WL+E4V
pD3iFEFFZVCSsBFvRmljPQ9cCfQEHWKZI/0ceZt89jv6Bhf5kWOHeQu/9HPfHjrBjl+Dm3nFWcit
XW2GzunpMu70c34Z4c24uXI0rsRiMSSttsXX6BWMDLb1NnsDo5HY1pbpQXKyHqyXpbbL3of4NLnd
JufTYWc/Aynpdn+Qk2eG3fWl3OmXFnUjyiEEl9jm0v34Jq9vmoqZlk2bIG8nc7tPfRs7WW1LrhVt
kC4Lm9KzrtqecVR0apGO0Z8YdysW29b/NBsSEuWt7hUuscG49PFgE3w0+slp3gbVlnxyAvjOeb7p
d9EJdApoteiGsGZmiDuQzLTpdWcgK5LW73d2i9xsq7yn5Kz7Mqbz6YEqUSeudKPtklv3MTvbeRvd
GB+AHSzCTXgxOocOlPYcfLa/Ak0HNN2nYdjNr0RGukg8rCsZ3JxvBX9uduBsJn8Koc7Y5kXpb9Z1
OHXv0R7hJ+qNR/FVdHKytG3xUbo04/9lccaQ8M/7D/J1TTUtDpQS2xyUyX9am+VsMbVRl+ttG3ZO
YS2+nBuvZtw6/34Z/i+L8PprNEs2LBqOpqz/S7ZLs06DxECqt5o0Pq+/gpzB3RxOP0tLkQSbciMu
NVv8f9o1/pt9h2n0f9ldTQlfBZEyumqYcC/Zxv9x56GTqBK03LZbSchfSeiGiTcVCImnELyVrggf
kobfEdBtUL0koaU6kvlZKiPFHNL3ATf1Tq3m5zIIhu1iynzU4Jx5vUbXLVbEY9pPiPoFLIRm03oS
/MVNLMaqayKW8hpZQqpGJ81O6/bcocjxMjJcrVI9IPBLLsWi1EcV6oSjJAbzOi+o2/ZFrnp6mQaN
XTp51iYrSuJsYFGQ10f7jGxpIQR6oDAGN8tbpxn9U6i18snKCtrM1YAwyxCgN4XVzupIczEKqMIh
G1kgVu/WQHqJRimUM0fR/vThiKgWKRJzHdpkSIohJ5Z1x8w6lXxQnWgLi8XT04SIV1g/gh5QLcOP
qIiPY/KISFEqhoe44CXwtncsB6ZdWK1XN5KwL8WcgNnIepWrRkAKtxCY3cS/fdOhFR1BosSl+JTq
gXqKhxptwUJzrVyHCKUmAASat6gFrnpGv0mcgaPHkAWYeyk8SfNXfo6kFS9SRJPDLRfAnehKR2Ou
acvCovpqndOwEAtPkFMwC4lonLrWOCXqUjjIeNj4DPVCCDMQfEH9Gq0JMQON/wwHdQCaYzsM9FTF
Tmt3aQtQbEwelBI9pcwzK7TlWZM/Q54vc1vS90o1QOaDFH5a5EsyMEYUMOJ3Jdl+cqy/9LG2uCru
VxgmkZ3pHBKGljMaQYf2outP2oIIt2pW7B6BhNFWmDUkat/1pD0ulYAgLJxf6WC+VFP2GV16Mcrd
dmofp6h4SoLwWY7b78RElrFwAy9qnyIBfV2/VoFujrG5tngYc0E3DKdFcjQRpUmQqtuBLQF7DRHT
OnMdVXZUOadhmOAdgJ5/hvx6o5V1EqAL0wPhnTblPXIkARyaKmwbQnqTgQagkjK/avrxpajw2poo
+acqND1h+mHk4ohC9jxV8jdjL5pxRcPClxIenPpC2s9Q9fqGjUJ/EA0MdjM7Q3emriQekj4qVydb
TtJcOVUVIsF6QhWI/mUduqQO+b6OOkeAOfB68xNiIHhT9mNlIFlxSSiR5ozFypjLaOnXW/VBr1YI
iWUPNHOKEtxCSmcTAI62GncmACbNDh8YEkvS0aQPbUDd1+A84eBVaD9J9LlMT8ugOUipbmY7Hi0l
2pmG6KlUwEbKuGyZGTawT06xfmBEpR+UMFT9OM8vc6QlDP8CNJ2k3a+K0145Ms/Cc0G/b4GeWwLR
1ToVekJFD2cuoGXJegFePO+3IHEA6GjS1B8KvI9CGQa+WsJ2m9Kk2ZQa+pKwRRdSsfKBGAKEQH8J
DMcw7KW+VTHkTMGmwg2NkilGXxN7RovQ5v4AhhV8edxwZpOtLvLrznwIAARvSEhsnURqGxtlfuWO
a695Ikh6b+ifSUpnxb5/KzZfiwGqVxmjT7x/R4us9K+vBvkPn4gE+mWhYSSXGKvX6uDC4qW5Cp6i
IOYvC/ZRL//UIRIXELCx+0DuIjmHl+WxHQFZbDgCVFvTaU/lFdVA7KPI4cgYvMu3ZSu/J5XbOs0p
O00n6TOj1XdoGZkQD/qwCDZrd/o+P/HZr49rIuNv40vuwAnhqJzNd7u8RqYtvuNRUS/RZ3tUvelE
DyM4l1+06x/o4hF9JL/xHulv5qF9iraqE9MvIaPXvBiVb7Q2K30uObnKhcIOxwDNadqNcRYfmKdL
HE+Jo9WZ8GD9smkLmUCJrqbDAV9U7eZdQqdqHJHz8WNMhI0NKinty3wwv81d/RMP73CZ0sRBgav2
/ODwWyuu9jIeaVYWM8YP5macejYpUu6z5Rsv5TMHeaxe9vRi+IYvXsgshPDHJoYi+ar8Zh90ydEM
fi0fCTNAvwamBB4YhTF7E1ue7nSHbivVlCoeQJlpX4ZMc1hAychOzkbpNJqvg8hN3VD25nE7mR7N
MISwCk4ydccIfebT1h3IlyT1e0BB42oEQ+AqqZH3uEgAK3M9nwvuqD9o2At4edeatemQuyOBHF6E
SX1kQWA/2azwXcaWXMPKDV9hPlYwb23zjOvAoMG+Y0zbvMlYSiSvQOcJUG6FKcKysrWLvDfjHQ/E
cRHdgDCEJF0PPafujIxZ7ZTP1+x3ot0oW5nroR+n3pPHDZQQeoIz0vbOpt9+LblanC5/tGCjNIfm
q6zXtwfnyOSKpIyyjF8sfZ/WDPW3evGIcWCy3oUzS5h11rS9/i5U7rDltsiFHZcYCV8ePhln9XuA
jwbrQbQ7GqAD7ibkU5wZzWfjXDT0pM4AavVvzRWuy0twoX5q35ucqv2xe54ah9+NCnezvBVHDJrf
1GRYkdQfEMVn/ZR/9iC8Fbt7HW/xhDdpY5352GAEXEXLG0Qd5a3ymqeIUguRyDufAOWLCE45cVZK
zyp7otzc1Df8hlCGz+lN46gK7lc66IlrVS5NuFdQpuG4rXj+e56v2J9kxJUcu7nULuw3Q7Sfm3TD
8Nao/fpG+Noc7niZ/NPD8FBKgJPAEoCdOIZr9o8LF5KLaFBInlO4YEepdo1DAHHKgUQ1l7xT2Mbs
OnV4g+A9BC99+hIufq5v9BQI8EH4Ugs3fgwl5sdYOvyag9jZuoB2Jtk7n07TbjimtEFDjzsXaS7g
X7859Kk37RFInZLQ4WSTfRMFn7yJ1jE7BnT5CNYN6Gbb4KDxXjF8pJqz0cOWoW28cV+RUUMU7Kph
KG1hK7Nm9F/M7bYAlttjtC0IOjWd9C3zO33DYYACbHSnlxhxxIVpPu4zgEAK+k9biDaybAvgd01u
kU2ou+OxpiAvnOVkcddQotIXcLOPRqBw2UzaJrpSkdMzTJ8RyCPFeQYk0b8SdatMPmCmHY3sNyK1
fMIAfJo578QOL2wfu+wUe8qtoK/gGsdDyaD5aczd6aHGyPeAyXA7vcPP2YFzUk8py1joVA6zH+M7
Arm0zc9oC9+GN9U3P3gNVypdk/TS/eAPC5MYXjWcDlJ3mPg70wVF4NyQYuMVpSeeg0fAYfgOVxjK
Bpcu2UCP7UV4rw/aE1DC7s28Iqj6iHbtIaCRwjHhSmfXwknHqj08JbNn+tgagh3UnC/ZzYkRtbsH
/MHSEXXbOTw3f9D3wx2XT4RLWxdisFWOW7fqi5DgEyus+qyc41t6CLeqvA8V3I4uHkR5tmdxm6VH
gK6V+KBf1ZPxVL6g9OCAGRdOEYKUcxJt23xTGkQ0VJqd9MbweLlQ0p3ZYWiFUCPGX0zHENFaISgz
VDGO0TN+3eS5UwV7rnvuqG81iFq7Ag30JimuAvz5Yp61DoSwZwj+EGwjYTtJHu9TQNIv6nysYRje
1J1MHLJhD3QUeq840VYZSw4LR6pK6butvzhVWLVTdkf1Gj0LtoKAxTOvsm89SZHDuBj7TEi4B1IV
uuFwiexmF8mO0tvTMd7GnAiscw2Wjw3pXOuQ5mzzd4CVvOO2C1+XP/n5vsypLtikD7orI0KZjzwE
IWZb7vyQ+4DNrmG8V6SvSGBAdg3HU/yBBGdk1s3AOcKAdzDxBdG4Z/EH7hqmkHSee4k7XfiFWMTE
H4H7A+uPhQo0s57T/fCEJemP9CpYDhXBeMre6UAob9KFBsig2NIl2y1efZVQBHKeu4Yf7EssBory
aUHBPg2X8jHGC/YH6j+YtFf02OSF68Dl10BHO2ErY30MKQVB5TI1v03VLTQ5hW9SzUeNpJQem4rE
aveefKzxGheZc+l1eoN1hVqfqXq3U7hjExkpnNMjErCDj5BcbsIBJbf6qm/lB1ZywsHjxwTj9cGC
W75N3teDp+DFnxMWSPIzY2eVyu2Ty6Lg6naHV2lbeaqPGpp5KA2RLV7XHeVpf4rRQDagAL3+x9Qc
9I0sm8ghsAb17+aTuJyDJxJU3OC9/+kqu+IU8IzSbI2Cahw+KOFZdPMbw9ngobyqm/ARtjKj9E+E
cvWv4vUfFf2N33mff8rKNY83LUXdwmUfDrDu2F2yJ/a8+Ao5+2EQfS3eIfR05w+1d+obq7qSs0xu
QnpjZ7IhnxiUsYsoW/NFp03JzORCQ+lT8cQf/oDcbQx3iAojWqyTH+D4YH4sbYJnme7lQXusaJZE
XpRd8x88eubg5j8a4fTpdbEOqeSRt1J4inEG/TY8DPouYFucxQ+Vdkumfg3woMoEC2z4tug5SSls
UGS2497hoxdT2EJwsmswXymhDEy87BqxD2Y7oxrZdIm4xp1vq6eZAv0NZWVwapTftvkDFKZ54DXN
7FHDJtiFP5xhCkwWXBTM2gEOTU4JewNaTEOWwqZ6T3rOuLb6E/A2FhjCKD/sHnWUzX0cPQ/H4dv4
M37gGSFZffmqf6gaYeCVKGR/sZujp7NHamaA3Tb2zAnNC7vQBn3QfjnNTn7M/ZzTpTMyqjozVnxv
KrdQfURwEhTSA/MtPI3uIuJk99RvcccREV0h6K2DekJwRdQq5hc3PGfvxS7xo2nTfuHqREAbPdeE
UWwyRKGn+GL69dk0D6I//Qw/5pm7Ugg3+fNyik7FH+s5vHQn7Nvql7WLX5rjwF0Q2PXLNHtz8Sst
D7NGVCbZDJs52RWlHTfe9Mcw/YoxBUoCYu5NbnTo3VNMGNJghtBjp1kkAAH3gj3VWrhfqGIjzRAP
Y4jteLr/hSR2pyHviHBo58YlPnu1qPG394f7/3f/6v5jxoicu0jTlkW5lw6kY0gwLdf/uzQWwmrn
hyzstmOeRFe8wavsUXEUE6tGxDrT1dAHTLGRXUPmekG5mfy80okGmQgriMwNitFLGBGjgV1uIBJQ
ih3NSK+xFR2QCvPcLKI2BDUXPdjM2hZxhGUHRa06XVohXRvSnP6RzOJBHjgZeZyoBKPzglmE8oVY
lYhJmlGWRp8zACrZJd27lOqRW/ft+CQRNRLnReaBemDptjhwdwy2nDoA8JDJzVPbKqZTBuanHKFW
jgTsR7PiGBl4nrDJZKjcwIPHDGDtJCOCVqDkv8Sxp9WquhESQ/LisGs2gxI0Xq2hA4Bzi4q/LrvH
mtORqWDot9BKwpyhWJtUyrV2BO/Gvl6lC40UczxESXYVVmD3gIvsFLXKu64ivlhYH5I+jXbFTCcT
l/ljhcbMrIAzsDkFUX0YkMNJS9ZxfuSEPJbBNYtJ2SRkY9+hjhxKNEZ6wvoHS8iDFHYHUclGuUvD
A/X1Q1chEAX3RUtczlMYbjmVCNxYeosqemDrFuXEsSZAPqLB3LdGeAyq6Q2GgLwbRlzveac/BMln
1jfNnhipHxVSkY0pc3KHOUl8ESvE2gBJejV7V02KlSAdrM1iVsjvlq5xhWB6XMIr9gDtLe/fWqEU
N5PYvRc9/lMshHESIBj8lYQK4CdKuyHK2FfrdKKnZv3WhXGQ2ok8JwFnqEj+dJDPkltPxIzKJoYi
HIlCZw7bblJAFYrR74JAWmqohswQPCce/21AL6/ul1sNd3jbo6MAbWbS+9aRC+rh+Dqvv0yWqU4l
+NgWWoKJ2bndLJarR52nSmi94gRJeRvJW7GiPR0rlr+kQEvTAllkIx/65RXa5iuB0BhpqKlh1drN
UL52HcXY/Wcxrv2K5i6VKhbrkfqdflpsIHmfMvOS6WJtN7OIY1R9K6Z0i4xIR0qNX0ys2XXmxXph
VY7s3gx5BsYfIg5eSw0xYk5BXBUcUZWyuxW1gLlHBbRhjNZXMzloC79UnaNxPCCXKTkwV6iKDRUJ
hPpuZdJb09NxTFUGWF08bvATHMuh98KKkkGOGKEkK1s2zjJfavJw9wjrN7TLmYoO7L1fSjHFTEuA
SG1ccb6/CMlI2QQjxDXE97Qav5KJncYsAhLc6Afl3Q4HIx4UXK5WgttWTW6YUpDIKSwpmUi1HLVZ
6UTAHIFxzm49E8JgxrVOhmqs7weJDcAIn/uJxG6sygN1adKRkiMJ4hXEm9e2VrcR4jXt+lNTYZe0
kpG6Ztft5ExJfaWt2Bdl/B6YiFZ2H8IGcB/ARZkgskS6yowAswl6R1SYt4V9dTGt4gqJ9ibV89om
m00YvZIdSd2jNUKirsXxlqsdnk4Z6WC6gvTllrEFTutkBCQsi0a4rWZasLrgVVJ5Vbi03J1ysW1U
jrRag45kSPtXdA6cRzJmMazh+dGqXxCOtNT9yTtKM8ZXSTCfyTrYJKH5PIwYa9dEAllNPbMQfQxi
oT1Bs3A1QZgdsgTkS8UcUBDLwdOtGJeDAZXRWogFSaenxESSKWXWJ5nYhl1G+Q3GISAi3ivC7htU
8N1C3k19hh7jd13wA5gQ8GL/WpVJsmmRzNt6liRuRfYRB2Xy5Ie92cof0cRBtureRf0QStWZuQZk
EnTmZtf+WBOD+7x1RHyshlCcUBvTm0EMvHksTW2X1/UTARvnqUIVNuKnAA8x7oDWfFfZ3ppBeoSk
2dOVF2wzXjAMthnNJiN7x2zRpkx/G+TqGTBb2qOrJpQSZ37/1GdMxVrNwR4G0qbAz2srgnzseroi
jbDWqjCuYxMJYZrEVxFJnpZp+VapGftOJTTh0noKmyT3sh5hb4/9qW2XHQq5fZCQElQ2Qol1KHuc
hu59qIDW1jmo8hDJIopx1c6L4VoKwuc09O4cKRf43wekE5dxspCAw5WHVE0pCW0YSs7kZW2kb2CB
oiPP5WYbpKIfGdTEBZBbzlHYUhEu3cpp5FsVbbVmHA6gjG6iMTltOWzSVpN8aKMZo1U0hOIg+y2r
ma2b4J66QTkDsnnJhln3YzWFkp3tNa1YPsn6OUjhIuwSUbrmJmdQYnZu40TGV693T5NCBzcYjWvP
fboBjIJM00LLCpPU7DPqJmatiJB1Ph0axu/KS2sFRE4FXVXw4cEwhM4saRNLxQ7fwGEw4yeB1/8S
0zxPy/QtNdKInRiXKfFM3PAK/iBrFAEViQfoMiR8Kjkt5ERhnWrU2IsqCnujRULaBeC1Y+wxUHCp
O5a42IhhApkcDOYlRaE6JCbW7xETUShbTrSMkqcw1yH1kQI4likN9flTTeFBgF0HhVylsEKlbV6a
OzXpetcUJMGO+jSlOY5BfSGJBsWGM6745UVuN7giS+yki6dE1GUSIpZNkAgPs9rlxK1BdWnQ3dl9
XnpEfxR+Msq/xHLRxs1wGjwPQLpIGQA0MyeUDi20VzmKmexG7qIW29nsntrcpK/ZNbugN7eZEdOD
aLTrCG3BqRbCfibrnHKJNnFgHCsdUnW1ZtwwtALQ/lTPLZ+YVnvFZ6/9b+7OYzluZdu2v/Li9rEj
AWTCNF6H5YtVtBJlOgjKwXuPr38jIe1NHb1748bpnggFBBSLxTKoROZac465EWn+KQ3E+7GJ5oPC
HNPF/gdXhBT6hmmv7DHAXNbmpyF0PkrgOJs2MbbKtFOaNAVWGenu+bhHjP/WR7Ip1I3jUBPwdM1a
WdnTYhjE4i3PDWQGZrpSyZ1Z8TXO5fgOWoUCimJ+6/O+ucqkJa9uJtOIKJX9EHRPYXsqMxfpZyww
HznnMJ9/JFhWdEAYLB7eoVLKXT9RXzMNZmyxjKyN086EuPCtduuvbl1zZXM4JaI2yLfd1DrbdA+a
v95YIBfIyTDfB6IPL0PPQkGijiiDfthkSfycQjPa06DpCRhAFVTTyk4Rrd4s+zgLfJSGEZVK6hph
514tIu3AmldXV4Cb6f3HIABJ080oBeNiuB/sveFZ9OWj3oaDXchzm4/yvO79cThl5XyKUMOHdfoF
P7m3M+1anUcv+n2z3uY1s79D+/95jahcN/XAN4ABy9wBaOj3gWl9EtoX3DrFV1WSpuSnPvA4YWBs
1i5EFQ1U+KKQRanJQlbLdAHRGztEVdQ0M1Zu2qE4hGF5klSdlJaTpnX2a9PP1aOR2y4xByTXtMkM
h9ZSGCKtyHZ+booC/Un3CbuYezb+2QAQu5GLqk+J9kuuSNhcOzBV3Xd7sClP+ehRFbNV8SCC0ToM
vUovAGPkYe12/+fiF+X/hl8siu9t2f1L3iZUQ/1bb/xF6SHDU0r69qru+69/EIzuXxaRmujpoJ8r
ZA381t/aPv8vG5yacqWybJq2LlqFXyBGaf8lfd9WPjAkT+GQVv+Wts/8Q1whfBN5KrxH1+L5CWsV
xv0WuWlHKb5FWYjbgiE0qntgM0Nj35YIie0dtJsuuHWqzv4eTBGqsQqGL99JJmaR+65OrDz84Zqw
tr+JiNS59zJwau9lrJqu/RHOMitfF9cejG8M/wGZSgv2jgVUOOa5asAlVZM2w8K3nFwWN6B6s/a5
UaR5boVCZxBbOFR3SYvR94jHFm5TFDYwlXwvG4KvKurRo+AyD63bKhqy+9TwbPjLoxG5+6E0kGhJ
0U/Rpff9ekUGxuYN7eu5use7EiABzzxlHax+oNrKKwnJWeuz4jMKSIM2CxY6gKZEYAG7cOBrMuEJ
ZSwOGfld3615oghNGvs8EcMYAiqP6oli+kCiQotjsW+dy5z16UA7vJAWEcNjBzak5a8ls2hPUagK
pHNJhpbwNWfuHJ0iM2WhJGANkhI3pmlyGiP8Pocgkk9yJEaAiXmNC710zW5j4w809k0ZpF8siHAo
DmiAR9cOTX6Mvg0SeHMUUmZUY5aINZKtHD/4RKByG+8JMaCS2yqb2sYcm/PZHyebpYKP8f9GOu7s
P/RL5I7vcQbX9vO0OCbqPFmi6SQL76tYpqU9tOhFqD43TRXvO4U2dTMru/sMPJdIRxt41l3udyUL
ucB+V2BfZM6hinBXJy4w974Qpbfhz1rnVFrysXAg0t6YAlg/sSAl6YptHbjve+DkyLaGqpse/d6i
FBcZWqhsWbMwz03DS0WNaJO/CNfXkmggl86pHpapVXTI6B0DVqnbytkyvaVEFrT0sfdRHy0thD9j
KB78jLXnD3DizGdQPo50LrT9n7otkzvWbXHjUhccyHY1bvPQsalvIRrSRuGKJfWWnEeXvoHfjtTA
Ldazh8Qba3VDJIsBxVdgmb4DKT+jYQN4Ye0dcDnirqoG8zmRlZUcYEyM9TXrSE64GlM4uS8FzH/r
yMrH884BI4otSQYlMi3lslPxqaBrTNvxzhlxiVhznewcutLndAmNj5XM5+eBSN0ns2lDVvoxmQmp
HJEuzCGLmJLIlU6pe7OC0MnrzOJvmbTSd0aDPW4srOigrDH+Ug8OcUqGpW5z4YFJb2Ww8728OFjV
1O1cg7d5IfKlullY/+8iwOm3sjHraxwiwF+Kwr7H325s/diY3mG1tg4IPEoEBzWqQLr0Bz8AOxSa
rnMOapmfGhWOz04d0rnr1Exmo5kcw962TiII1YuYa6IUIz9Wd+1if5f5OL/2bdbcSWOQj2U/Bo8j
6dmbwjSLx4pEU96PNiLEbmgfvTLsvwyZWZ16EdvPESoQ6uO9i+IRU/LOyWrn0E6j+TEvyLi16wSZ
/MxXBbh/uiewqzymHuWzm5wl87GNw/Ro+KC5YIqGF2issUeGnJk8ZYyQ9w05W5+LSSaUwHyUmU7j
HnpIoDtXUTeLC61xmafm2DZWe5R9VTz6mKK3sds1V5tT8TBg2dxL0r8fBhkYr1aM+bmGVfUy4Bl4
8GBR7ZvCmGFHJDCE8ECCDBVgGiMAa0rF8kGojmqbimR+l3pGQRRKIn7kIimemz5v70xSP/B5geN1
bnqRW6QoLcYHUS3ttRuICMb+NDt476O0eojIPXj0B0pv8wz8lik/ZBqioUAIVP4uKSlf4Ra3250t
6BVbCV/z3uyoKzk1bNoAQ5WDjojyNliaYxBa3sbKRv+Q5p4NpkkxO8xrZN1xj1ZhVEvxtTeh4OEj
YLgVffQ8lI1zB6StvSvrqISDULRHK67UCSjldLKIB9hLIGr7igzDcx2b0zHNaOp4TGiuBoQDrlZz
gUk/7Pld392SmOB+bUbJJGup44uw6dhp6irFU7s6jB7LCTsm3wR3Z3PngSfajnMVIQrO5mvUe/MO
gEGyr5dpOnSJQeelzG0i11EDQneVZLobiCyyeDrIWLrXLJ+9F6/tkwPEbXXbRVN97VJ6E9YyTo9B
Lpo73gOXIbmgYJeOZXnwBYj5pDKdI+Ywa+cHnoXikupHaS3VXpBjui0aGe2NkHVbbRHbZsIRuXNn
WlcEKPbnKGU9HmVq3HeMm7sJdNyWaoN5RK8WXGlnDfvZdilik5Z3mPhG72WIHaiuMMcHUqTXbm6s
b1k4NncqIcWzctVImkWZHzwRxSiRMN4b+dJuPA+mrZGiHkyWPiE3x653ttvzic/zAOx2VEfylumC
2LZ5MRC6nzCls7Qhqfd92njWvRG4/ZYLpnsY/STb53BfiIKDo8HXm0G0m4Md9lT8SSqa97W0vR+R
FOGtGZOObCxG8+R5lHWEIn4xGSmCm4NZA6NAo5QuEBzy2XFu4KHClFkWElOHfrz3DGzRRp8PdyYj
B1jyJN1lLv3zZcKenkiitYuYGJRcLP1eGRGuqJKaM6pre9jEBYDgoa3aa+Vn8TY37Z6KGA77yQ8o
yJdAFv1+IJ1vyUZSQEoH38ISiV2N0XqbO0O5U6aDYTgZA/LOzGnjwoVEiJg0u8nkm5HLArByvqLv
fM7huGn2XQJ42SmQlVeJ6A/RmOsLCFQIqsUhYa9CIWAzOUtzxAEZ4J1NmoAUuxkVKu9kEFxDqc9f
4rnvnwwjMTYqB2K4gGE7dXPc7Q2NUKD4jcW3YZhpbZ/gc3xiO+XT147htlJOdQYfaVXavpYNqYqJ
INEYspItCRHpCZcx6ip6JCanOmWehz0h8NrmQwUcY2+PS3UnM+xU+1RKy91iuR0t6kL4HK9TLMEa
i5i8tH1kQsGnrQys64IrhmYMJloHEQlBr9Ge+WXTbUE4jVcu6lm5scniKG8dOaO/ymurj/eAWky0
CAU8IBVUAAsI4BWXHontl3AZpIWO8j978WLhYvlNjLx97V7/z3dgGN1895p//7//dff9S/Papv+6
dvn5S7/WLjDitbOICgH5MAKBMo/3Cx9vCvmXAD3iYJYxXduzWKD8vXaxIcXbFiUWEuIlq5jf1i7i
31mrmCix0UL/5kQSnlRCmZLsCSTaiqf2r1rpDKqCmINouBQDEV6I24EKXIuR7NgABux53Xvb/Pu3
rYt634td+uX6Uf/Hh2ZABi0Tln3DKGTnyX79W2Xt0Llef4nVE1wxN5ZzxTQHoEugyS6ZZry4wF5Q
Y+NyGOFijC+lV1onUkhw92pCjAcqJgcZw2NVNwklgHMBTgYKNmiZpKJHKl/73oA4wypKUU+2HUDp
ZLfTOx0WBtbqXeBFHyvNrWkA2HSAbDq0Krkm2yjNuGk07Qba8XymPHfNAOF4AHEyTcZhZKK/qGk5
FfQCy26glwR0sKtS7MwGdZKYQ8GI++IC3RnH2obpTMucDA+QzZB5lBjFJgXWk2tqT675PeS8EXVh
fzMB++QAfgr+DtN2K91LTf8RYIB8zQNKNRko0IwgoWlBXUyX2FkIe58ZD9F6qm27dzVhKNGsoa4q
XqwkPLaO6k9MB3+QxEbxcyyeU6iJsEdgFgWaXqQIP9Y0o0pjjfigdq7HqgPeERJ67zhpBpJ5RDpR
KQOW7FjcFQOkJB9kUqHZScX8LdAspUFTlaTmKy2AljABv/hh7m9Kx6t3Q/OuAMkEal9sJB7V6xwT
mziW2UMT1dGBEsuiiU4NaKcBxBMpR2ovZXVo3fxxqbxPg6ZBSc2FKkLClpue5GF/pUaBj5rASHng
pGzNlaIl8HWI63k3sh4GYS8/J5pCFWgeVea8gOsAdq1JVVIgAeg1vSoCY5X0ydZwYSAUJnmp4tJm
E9ZliWoprfwFICmXEJoWiHBrookGB9ZQUZFWpIW0jc4vMsXXckD1lahXQ+cbZTrpKCbyaG7IPvJ0
ChLlAmQ/Ohmpp/HZ6aykSqcmwaymT6CTlGIilfDRO6DsaYDZOQvgzgamMZI+wDRsFzrlS1G6wN0s
qpH9MIyAk4HjE+DUEuQkdaKTRbQTyUXeTYgMxdKpT7ZiRmBPDWE26AgcF/QLwSohHFHyonJH4Bmz
ors8RP9sZsaR1Il+w1ONtmbtfsma/Asljy0RBsPNIN2nhGgqoTOqIgWRgcwqR5FeZcjXQqdZuS1x
YYM1X/xRneB/fEuGieVu9ygHkrAMIrEm4A+PJiFZVph9TgnNEoRnLYRoMQ9sjpBeQQ52xSuJBzRv
YJobRG95OoOrH/msDJ3LhSjJ8L8QFv2sx9cb/MI+HxoTzaG4+jrZq+vBkARUNw2d+lXo/K8uiH84
af7E8Lhb/DA5lDorLCY0zHBYIoyRhWxjJ3v7nUW4WKNTxqh4b9YI458bPBsUiD/EOdlkCdzypHEe
0w6VU0LfG8E+EBez98SZFV2iM87cdDiMEtqN6SCM0DloTSjPE0FZGzeZkBbrtLSivyaEp3V5/zXh
2yWNZc8AQCkMmXgPgCDf5BTTbmvsI0v8QS3IQ5aO4lCic9pmAtsyndwWn8MFYwp1cexXCW3RRBv0
GVGWcJBYUae7ac2Bwx/U1xRWO1SDWYicLyRy2M0xl7np+9mg3xi6lb0FYH4NXe8LjvHx0jAF0Ql0
FEV0Rqj3VMZeRp4riv2RwDqlk+uUfQ8i1LtJBgdaKLaPnaFz7iR1hMdYZ98FhOChpK0EmXiOlXyS
/nDOK7RHxHcjP2ARmXSIsSmyjywnscjolD1z+V4RuucwR2UdygTUIpCvIpiP5gPrzKRu7C32ccwF
c5BtImD8mMZ6s3E3MVkeG2vEdtbq3D+bAECTBnWtEwE9nQ3YLMaXXpIWuDBPxDnBwhcoCoTBgVTB
injBItgGOm0QoxDpTph5aUNPFPRnZxfRxCeoAPZMJPbWEnXo8STVHWIt9FdrWvrxQlFs3qXJN4vQ
w0DJc7NY6A8dYjihXX2vx+EjAxK3kpjo9+aljMpvCCnuuRhcmtCjxaxTFhF/PPpr7mJ58RPa2834
I9a5jIUOaITeRE9p5FLZ/ZgD1jhtGr1LurY6DuQflPTI9p3T/Ugmkh8Nj4hujyzImFDIgnBI4kxx
Vei8SPr/nOU6Q9IgTHLRqZJFpG5GnTPZEjiZ4FnMdQKlqbMoex1KqdMpbXgem3mKymskzS/UqZ6a
eb50OtMy0umWQ7AHqdHe+Fb2YnbkXxYpSZidzsRM4vnBIySz1mmZgc7NVPQisbCgSteZmk5FN5Tc
ko5aXktOjReMQFQUrLNuQiaXf/fjogVBZTB3sNDtL/LWB7qxKzwEsMRtHwLiPQNiPmXPY4du/6PS
CaCWjgLVmaBY1R7n/MXTWaFcgFxJO90VpIimxIkqnSvq2QAnB5JGg4jMUexZTzzkodZppNFILmms
s21MokpTnVk69NGtqKiJ1TrPlI41yyPrwJ1xMNY1Fs/uaaw0Jo8oX+oD7ibX+ahCJ6XWPcSguBzu
ep2iWhGnWhOr6kvyVUen+pij3qGXWPzwEXe3Oou1Y0q3oUuh1dh4Z1sSW1ud3TojqRCNC76yIdc1
1QmvppFv09bMtl6NwslhYCN28jYOEZrFOiGWCqClyYh2Ojwwj0RxOdHP84sIGAXD8a6Nx2PnTa9g
n6YbT6fQDsTRhrRMyKZtdUptSVytlSQxC2a3v2WuANg/o/o1NL7Pi9F88wnRSZbWX0wSeE+N1x0D
AmdY9+Yo1bz7uUO2v8Bl2vZkYboOZYI+l/5W4l+cASge7QmAVyc6PJUh4tG0JQpFVlsxJygjbLQs
vH8JutX6e0/pD89wiYctdkFsGBWLoNmM7modwjPUNS4R20gOnZuX1y6qbqiHudAPBScQ8CmEqfl3
d7bTC4AcxqKjGONvBZ9kvVgz86t8PLkQMvZjhgrem4L5MrqNvfcUymllWHyNDGs31zMCSSIzN1VI
xHGCnSPj7/rAZHB8oCQAcm7BGyqybSdJ+VSTeDRaG1tejW6nATl9GJLoiW55elFGZe0pLTKVddDE
JoSgz9mpXjAeUArk9CxQIbbptyURXwDxPAfRlMFcR3mU9tjPo8XbEYmtzkQUdWgsrWin1PzeADmK
1wFRfUPVmXputS1LkiIq80YFwzc5+Tuji4Cw9wtCj4xNg0GLaxh297i8Lez+q9XhPfQBGuWgVA5O
ZbzLc696xD0SB+rk1VqtXTTFPvS9a13GaHJMLuRLiKnRRvzBxx32lxb9AOW5elPDIMQNTPU4Q5EP
3je/V4UYD8rF6DFT3t80oJX39PuHd6Dz7sumuUtRERxNW5KLnuHBxUZOhgDQ0Qg5MZDj+C4pIRgt
cEuwWeKtcox82AjCtIluo3eTRsxsbAeOelIAWDCduLqIhALQkNbfhZ/Wty1FG5r57PXWeE8ul3my
DLCmJWXwm8kFtjVGlPPDcvxgIIKkSE2YqurVXeTyxUYzdJyTuT+NXDZpX2a00gX9SybpdxN5wDr6
j2m762NwspnKWSXQFyMMrmCUJwoyldqDPbpJ5BwcuVBcmtbtbjOYN8c2WB7nBLH5lAZozgQJlW6H
FJ2qwJka5VM2VECuUUucgqQWL1QTHxJTbiYTOndqhdEOnSJBXHhSZ2Hf9tWUXOuAfCUGkt4sL225
iIepjigkzLSEbOdTBzsJxUwQHNEnvKvbxbvNq/pZ+RXI8cIlf+epFd7ysIgl3tVLXiPvySmG+2Vx
QGKEtVME7n70FqpNjvEsVmceKws6FrFGJJkfOms3MHNDfJaPd6NVlKAyL2GAJ3HxmJyukOFcpz6+
4Yf/uM1Ls69xyIxjZQ5X3sBlMewDuhJv1GEkaNscTuIRE910XtHDxEJgYnw7pisUnxxLrx8swkOH
fCaZqAh/JCtqd6XsrpsyD2eU2fCfwtp+jTu7pxAlMUEYNY0738/1Lky988/jrn4NK3vZ0f+vz2Zq
IOmXXGuPsUKVHLlA4vQP1k1s11tjCPtjL6dooGUwoDvHW+NOOXDgTAPCchlAflp3odh4O5K/P0Qq
hX+mQWlvm7Htft02G2C2pWr2favN8CGudkdDk9bHWDeCgZ0FiHt4u+nnH2hqzAJDZGwnjWJbH5yg
NgAV6+7bjb6Mj6UFq29o4+IsNOeLuVYwb9bdxg+XU2he8pWMEyVUIICr8sVYdwmxgsaVxtN+jox7
hBqoYGRnoKdrJ+cwUT9IdTfe79FJNJFBZLw9YENcacXghllvrLjiMlDIBHv4TpHJW79uDP2GOZe0
VujM0oUZYyAI9bASPiX9Ua17U24v5i7GeMFV+ydtmr4GEzNNjKuEGhCWTe7HnhGc0BsYVmiDq3NJ
n6lE8UIwlEZkr4zpCGDROS004m89thog08xPlqONm2XS4atdrUhg1XuySfsjpm+CbMfm3OrNupeR
4bTrrOnToO8aiG3X5dFPLPN68sUmJL4YRRkn6FTMGzPJ0s16toXMdYj81q+eD0mfiIjHEhc9DOJk
beTgVOt9NVUIprNDlJjOIUQTiZ2DjRogeeHMrc9jG5yJ8CgO603LgmkQsg5r4OK9MgbMCLam0aG3
Kc+m3lsPC1lRq7V7InpEt/fn7rHuUMZSl+HMTMjO+XtXH88RtXra6eZNr4GVfmhwLrR6dz1eN+vh
YtANV03hF5c+Zxkea1wbBegLi7gAFQknjsGSgWiB/GNEYz27afQrWF/Q+lqmp7400zONFKwU80rL
s1zky0JvEghhBwflyEpOd3W0axP7WXP0ZMJQYj0pOSKHXimTiYZOroTJlC/KFmg97A59rq8bvtO/
9mZHQ+3ejtcfi/VGfwAY48+skf/5PVJhxLJbj7veypuPfzza0tr5qRXfp2ritdWS8+7nrqyJOeJa
wdxE35gMFJfzJmacf7vn0EJ5I86bU1Bv1jsOE9dhqjfz5ic9EpdDpUA8rkfC56RZ91BUfkTy4sLM
4MRpSE8wdyIUBUi8ikx1o9D6aYSL9j8cSqX3/jh0oBf5ZPbRPGKRisb974e37dbYphIN/frerm/r
G9BzvW3UaM9177+7S1Qu6jgUjOhAoX4x9wgdCsTOCBvn6FLwZJkt8/uSCBeufaSICPLbMrx6jC6u
wkHwcxe17jV2E2fvTw/lrIiN0iSvYB2cfH16eesuZdx6u9RcE7ry0Vg/zRVX+NvuyjaEYX5042g4
+OsgySWcobL0C3lMwd2vmD0bgdiOpDEw0wwlb09/PYw1mG/dWzdRVX9akC3sLD0erbC/n9y/t+Ng
BDTr9QaMPl7ZSgpc9wrGz2mw4iNl4mZrKXgs6+3rRrUNPl5qUNsxxNbZztT+9KjCFyjCx693CcWk
meB63eZNBfUmiprChhXoGp7dwTIYzeG0JlmvG8CZDmOThBk7mgZhYtAs//Uk1IcgA36dk4r6294c
5cNv5/e6S4keletIxOJ6WCHBOWSmefvb/dYzW3TmnakMG9fNP1+T9T5vf6OmnU+ERBVt1ttiWLys
oCeN5JTerye4/krrVGT9TY6LT1mMyzZpIzJLV8zuCtddMbt/HK4/gPDp/seH8AqUWf9QXf6/RooO
4dX/qir+F76bqfTv/a0D8/6iZ2Kani1dkwnwb70U3/zLoclim5r79quJYiuaKAJavKN4FHJ6Ycz9
ncQr/jJdWDi+b7E4cag1/ztNFcsy/+TegDzzff3MHNsm70XxpH8H0MSQXBQA9fSUDWV89Mfucy8d
nNnkp0vKi2ewOSSZ0FvIp5SwgLg4hdMMxaOLxLGxLHoA0BlJ/3hIGxuHvb/c+0EHMsmASjWVKVLH
/vuUBzS0wwVPZs7cdAzHH0NpFZcWORaqBjLUwpQQzyIRNzZe/XAmpqvpd5Ex3Nk4n+eS2Q1sG8Q9
3pZaQHYYKSBRu/rBF3YhjQkDGRf/W/XQh2T4iar9nNfhCDGmdvdoeu0tTLCo/xpGNvG0nnx2imnY
cGFJt3YYUUFfsv0oguWIGOsw9RVCFYHztPRi4+iYpX+fpEQwLEZR7BPWbT4GmLvUUOkDOgXoI8vQ
HuIJA/WCc+Js5uFXozH9s6TA/a4jJOhIY/5TZCfxnV8O0Z0bIDbr4F1sXb3aRhRFd2AYBCNPfpK5
LWOunUT5NYlh7Fq/sm98NwQ/PLX9tqE3RRRUy5rXjo5eQABvPGfd1Urz6wxPZ6PS4cplqTmWaXVA
njySsbs8ew5ubCshwdETXyYgO0NUDN8bPARLG3waZQ//wl8oppE8eZiT2tzW47bGjbEfqY7gUMTx
njrWSxF4EsP9/M6sivngtw0PBHugNghbpG0T0CIYbr1xnKCp8YEyts2HcoISvNTI/xcju9C1vSkb
Htj2DHsXl82rTS1/vffcRXeqxE45xU95kN16gQT5W5ECKnjAhIrRxmPpivQb9tPs4y+2K8M/0oTA
DWU1B8/mRQrbPM+ZE926Xhjuxy7+OkQqQYnBRkTjrw20xvS3w/Wn6/3Wu/x3h+sPAplgOlTysh5R
XIexMdBPb5Ie28Yff2N9vGr9ybq7UP7Z16Hz9MfTkIlHJubSf6jtNj+/PYu3p8KFfcbIgpr/7ba3
+7392fW29VBq6LZHSimiHl7z2w/Ww5CSQPnzJ789v5/3NJYX5WTooUPYpb/d8bfdtyextIgrAgU7
zcrLTaRTBtZNa1qQPxYusw4X8stIQjFkWmphg57/KAIe9rgW32GvAeef/rYxZpleXAvfO8Anorkz
2WC+5rYJ+vzeDg5uPX5af2e9tffo69CdXnYD7Qc1th/QPpQ7vIchTvGkbgHNXCIDfdpUEnFGoxGd
YW5cgm40LuueHeWosyDBY5KfqEW403mkqHVqEupCHfiBIi0xcJhHB5nJBWGefaHgzJ6KrQulrxAV
0bbtsw+4Qe3D+nOrs5irtcSSucZ8C6uGtxqZKhl2oyQDzZGXdQ93UUCy5fzkYwJsUUAGoGxJ6UvU
JSwM3LyC9/DtNiLZdnbPVHPS9yD08mvjR942gzMcj6NzW+WFcxuNQNth8Jd7qd/3ZYpsilQkjFwi
St8+beqkCW6qVi3YXz2h2V6/NsLJzJ+HthclRFWkHy2HduKcZK9jUJMumdPRDfy5OC9uf7Q8X922
yATbWdTHPKIja4b2nlS1r2nAzAJBXb4vBAr93E1BL3XOoanHfN/W1JLnEhSj6GHPkDs8XVzHnS5z
ApDZz8t3eUFSXKk3E1lpJI01/k7pe1jNA2o/+xYfAxhEFd1FD/Eona1BVjYOm1KdJhIII1ZDF7LK
o8swJQjxUyiaE02BzDa2XmvXYIt5wCFGtOOQc361i8+OjV4GQZQYMd81LQWFkWnmxZjN5SKCZrm0
SY4dBV5CtHDTevsy4vIU0kv26yHh8uLnD77U8mz7Xon+9zQaXoRdlVK/Tb//gpemJwK8su4LKYZT
1QEGEF6zN+MhgujXYF+lI3KhHpgcWYQUqntmtnlDtpK8zNNinqjUHiVlfnAzfmrTox05+cnFPFS2
ellPrMY2KD5GOlveC7JrTTQnkaoD3A8545fVh9Jo2z1ZhkC+oJZdYTeX29GlH4cSFCsHZCvI0I8A
2B6anvDM0vWCbUmyJYbwFuVxUmUnyv/tZjJa/4ZOq3nvKlgLJJF8iI0CBmGQ3FtOZB4tXbeZ1qXC
Wsd5q6rMQQIVsxmHPUVa1FJvK+q1uLOurX/e+Ha8Fmb+XHC//Xj9HYuPZ+/b/f36p+kduTdVDGbm
52Jdr9DXX/jtoX/ukmj2vg2saF++PZP17613X1ZaOyHlFQCUuKbu98+q/7f7N0VrbixdgwqF2f0q
ma11Mk/XLNa9dbPWZv64bf1BP2CllDLKUOlZBp07ijrAIWFw2VhQjZkuFjGefOGcL2jRvwDpr7ci
r784i/uZZIDh2icJ6SVDnB2S5aOSgroFStFsIoFRyTQHkqasLSk6B2mZw7EJUpegC+w5g1VujE5m
O9Ikq32bZfMJzziIi4aiIS2clkTihZ67FUHGUG71NDjAVYr5qTPH6SYgAptOZ3QPUcjsYTWlyqbN
SFwalURtzHeor4e5uZFeGTNKLMkpz9RFxUF3zFiuukG5NYnFS1qSBpGcEwKJEp9gkG3b8fBA6qgn
Q7hVofVxLOixo9Fz92Bn8yYXV9eq/U3dte/wo9LW/hANOvGIpvfRKRFsj7Imw27xKJsTwZZGI51U
43Ne4buGeke26OQd6yilcaHMfFu2xGl6Q9xTleFSy0AIctxBdFeaAx/7yWjgbRVDC0eG7QbufrxR
ZXBKCR9gikLTKainUxTb4cYiO2dr1egM7TCB9OSBr1fDjDBDTDuzbklUWyineW033dQ+NKm4HT9k
JjOwIFPTJrVdwOvzqYnb5BhASLzJUzifiWqJV4ki3oQxe62Qh6R0ZfowwpBnf4tVGe1z8Yx+A8es
rK6zYSM8zduPTtgGWziGwy6eqeLMvn8OsrwBPZ5mpJga6ASG9F1ludgZlqTad4vzGRFdeBsJoJEj
pydzMQduQp9firT5XLwQuOJslwwBrQGWIReYyckp3PqT+2V0RbOzpmqbdg2ZRw5aV5+mvjcW49Ya
DSYVU3hwBVglr60+I67FsX91vfGhQvC/C3o/O5mztUGPfxzQ5OMNU3LjdR+WBfdr7x/dsq23LrpH
EffOyV/sI++YfW0KcBTi1lyG7NpxOmKqE9tx9Fk0IPhm7UEyKrwoWYrmPRKWyMc90JU/XOTr+OR7
cTtH3L14LQssfa0oj40aNhHOfNrTzgX5PWwJNNeIwLm6ORMRmmi1/HjYDnbj39rxQDg1qVC1aX+e
lnl+dHAVNFHaXOORc8lzgqPrEyOoOk5QrxL3mF6f8/7sDthSkN8xfV4URcHA55OSekz23/uR0e9q
CVYpAQHiBXZ2iDH82zZ3FKRDUWfW5GwGnW0aTjRsgcckjn+IFP/7HgG9IW5p90UmDV+pgFZII+xj
P1qaaRifMaFvVOFeQ4jyW19QGO6yXWmW9+7Mc1Qk2Be0SExPyn0eJtTu7fFopjvCN5llZxIoqDgO
mKFffNW9d2zoMQ4JQBMhEWhfLRv81V1tSwfXJMOKIh4BUXEU0pTPDCBneLyF4b+fWvslSduO7nFG
UmxTE1d9kxI4deMvBcxJtHIgNe0NqIFyj1NC3ibpvQNvAhsdqAu61QsZ48AH5ICGIE74WoYfoQyI
09hOH0c8JTtv7O6i2PUu+BY/eV1xr4QnAHRoEdDYQeCdfIzBdMP3RYwEbQGek2OuvUkqyMqqznU7
cMSbgCJChekLCawG9Giywq0KsJDl8/7087yb7cQ4UGbFYiMi5FFwQ3aErFz1FAdx9cZRePcLN+tu
yq51zrETAewK0b2Kedn2lXFdII4FDPupQbZyVxrbbgyfAkJ9bst+2FUZhJfIoGqE4FVsHdMFrx56
Dzq5jYoP5cBXLyyKG8fw/KNiDEEMjyig8OnmC6byhUUdPGj8kyd+WIEbQDzIm+0cIgvDX85r75N7
c+jIJKPZH1nmoWiRz80ubTeDTyNRY7ix4+pbqC7/j7vzWo5b6bL0E6EDJuFuy3uSRYoSeYOQRAlI
eJMJ9/TzgWf+OGY6zkTf9o2ClMQiWAQyd+691rdS9SNwaDSJ0cMhLMd3Tqz4ZXqoguW8UAaSylpK
uwh4UAixK8J0mjr9tfUZZ2KqgD3i8arkfl0tDXkn9PqjChkcDtlwT2b/rexbMLUiCEBisuJ9NvdU
k36zSDTZ5lF+CqifZhyb1N8i2Rq4fFnY83UUYjJw24BxviE+Yr1086Pnjjd9FT8WXhmdI0izIN/E
74QWxspWUh8cFGFD4p1YqaA6hG9O2x7bPOGYboh322jTE5ALDsgJS3Pz1pZsSkKp37UEXlPwRq9Y
V+1NshxHE3uArZr0LDnypSUHZkvx8OgACVhJs/gZWeyAxDJAHcCM3LhFuoQwrqsg2Pqp+xSHxtHJ
nI3I8X1NPbK00EKVgssT8SZGf6vEPpT7FycoUCQFdzTi19i8I0u5mpsxRzpoJPGKQOozkZbryhRv
MQKVweXX4C3Ia0It0zx+deeeyHdvwHZS3mtOno0LwLwkWGNTY2tG4bRLLUargx+l26n03kWh1brq
wwMqTMy5yU87haOmxQCVvJGATdA9mV0oNwDJm8xZD9p77JBlaMPB24/xGyk5nOHHOqiwgDTecxmY
T1nJ42ckCai5svvICe0aZC72anR/ovo078L4FRT9QXdxeAe5g5iJ05A3ununAUbl9t/alMIimB4H
O6byL+Lvpeb2MjKUfEUSUyLP6wrklF2LHW87MGK7hQFXy19DI948Rd+ERWRcp3WUbTE2utwpZ7zA
BB7GNr9Ewz+EAXRGNsZy4/Usu7VbfVdFMCL6JCilSpM3X7rfnRIKvTPS2LKd8iUpadrEX+pi/kjm
OttmAhSG9oJvs1dbhwqQWkSaegWtY5VguF1i+dbSHd9ViRsah3l66IhNT8a7JF+EVNafXjlv2nQf
NDWvahwms3xXjZFtXGS966ivTmQ63foglccu6WfQygDZGjHNNybPACGy6r2kR1Oa2X0aynfDrVMy
R+rN1E/tHtsHWqg4/oLRiYnmUnLZWYDEAXbO3ko5nebL2Xd2w2YniRbzm3gvrACVrHvFEIQXsjFw
Y7pk2XlEZIWxxO6MvK0023VYZRDNuvlrVeI27D2OQKMJv0nVwA9x0ne565x7PztInFBrMcBGaAAw
78ceq3fXRpjzxodp+O06CjpTgVB4UJnYBTOmt6JIvmodC/wB4rnU5uuUoGAKEo7wqb5aeeWcY+fk
OlAr3rNsCQT0Wt7mVrjUoLBDCVMZbRcdlmi+MQHEs+H6vwxV/Yptls1oGZTXicRu2FXpNinsapfD
XQ3FALaRVocB0sirBKfPBJSnCMBvB8EhiDPKiAByFwWvurRPaTebGylTa5MH1YynUtxUg4TOb4IJ
r+vsnTFRfDk4ZvWOzjSec+doQHGWADO2ZhGO64KwrjKE5FDR6iCcJ6/BSiDGzXigbV/ED4OD76Xu
113Res9Si98I8vrVKCEC2GrJmy1lD9zF7C7UdVUGBo+iSRMMuK39lhDYxg+IRwyH3UqKcb7qGPYW
T/9JArWPcDolUzruB+1/zSL8r5ld9JAdAIxmzsXKs00RABJFQYhYGO3DMbCcq2nEX4AXOwje0Le3
eFI3vle8Ge70rJigs9M2Jj6T9o1muHcEgZuC9Mnsn5rOzMa1Z/htjv06TM25nSc4/a0TEPn+kOO4
hhiGRjLR5zDVbIpGjNu1vvVdPyGEIQNHuBVj7Lq52NhKdEq2dzyHm2mEkTFU5Cu4CyK8bx57O7mb
oSgI9wJfWI7qxYwvTPSIPevQ5nfjvEWUyrtvG0hsQr2o3WFmCBTTkRGOK1qlX7uo21oK5D/ZkJAf
Xe/mo0Nfo8J+8Ar8uzOOuix2H/FVnN1CXa2Ey6GouvI+weiNHuxE4AdVwdcJs+pmrLrXOhzuWS1e
G0dT8aqw35RGds8tjbW4ZhKcby3SJlfJe467cS2JaQO/C/YHXy+tjf00Ak8hr/xQG8nVDBr/PGuy
HoA6FumpC/ZTZu9MpyuPGvMBCMGFG9y6x8bq05vW5S3vELwvq0VdT5zmSJ4/dHT5E/S69rcwRnmN
bzPZ1o59G0uTWI8kA1RZIdMIDfsDuoR/5hCEGYDmf91SJc9uBXjs2I68nJ/UZ0xewaGIapCPbvja
07v+Cs+JsS/g+DXszZLW+oeTP+smm2jJx8GeefNd2jU4v9YPtsSaCpAav4oaAWoTkz9LjJZO63Fj
+gXsDtLltlGby+3A7J7fYgkmvpSHkSQnw0sRKxpLCwuCEX3yLacegIrUxKIQ7qrxgAHrsTpEHZNU
j6Ujasi2BOHTU7o8xD7E0TTod9zJmBDh6thp/9gGXbCOJgPdfWi8+ATjQHHESpgB0ECeg82D6kgd
h7Q4zAkyyQo9H97Ogq3Vvsy5RzxJBwd86vBbQFxwKfNpkcbB7O85Vh6Fin9HZg+WitwUVnKJOEEv
wfWUG2IOTyC0gPh5rMFIqnpMaFCzyAknkbJSL2nX2acu4dBTpLBxix4yKGclvAm47GPfgDCpd5BO
XizPgf7UqDsDQziLPXSrTnv04iwc7Vxr7wflpovY3rV/6nVX7nw5UQSXAeRFbijLqQ++XQIZDt1p
i9el2E4DLoIW/g6G8Gjdh7hzNbtlky98dsv9RYq8PNdD/IZWL8BszWYnCPPU7rvKK9aPvOeIQYyI
9P3vU1zn6yDX1MH+cNDtdAvpN6/jLhXrCT8z6cfQn2efo43jweUaDv3ovbRRaWwsFMz4nU1757L0
Y3l+i+ORUqUMXuOIDNDQh0VCbmSzdjSHZ6SL5MbVzT7ukqeaiE/qN4ZHJiK+uXl3aFlb3WubN0uC
elddAdZP/Iq+ZRN60rg1frQ0KSxzdC6d1SCtIusIInxQNP7dWIK/6L6fVDnWtAGniDaE+AX+6XXq
VLEpkpG0SgN4k+0M36u6K3aJmZJJcotTFV/bpCSnBZHpbqY235btawmfnP2ERo5PMpsSzc7NTfaP
sYTYWaTBBhlltO+H4sWJI70dFWWpbZZfO4ce8DxC9cvmD46Cs2ubW2Ri13rKnxJ+Y/S4U/b5R2eg
hFYYWLIRvqoOvSfRpL+zUTz0Rf/SGtiUfKKS15aq5w1PZcqBq98637sIPavRAJrxsE1uZsdr0ZbK
Fxh8/dES4V3P9omg6r0M7GtrRpgU7EVvAxA6la80jYodw8lXuqIYbYS6q+UhpR+5ISvQIKRdnAYV
yzNm++zH3LfLrYYi3hqILKicKAQSk69TTeqDTgQOdqKUsP2vlOFPJF5zZxKjZe1NRvJDKl4Hj0TY
yYXi7iXz7xkCwFYZeFGbwFw3P6O43zvJ8Bz0GO7j8cOd9bhPJuPUBs23aMRZXFaoKxMnpH8Vhb8L
jeSzbtz32cmtA9smtLMcKA5TlgduC8JoJmjNaHxq0Igx2eLL7hhMxqPJYBZG7o+8iy9tUL84vUnw
UdSNK41qte2yJ9MUL0M+cnt1XUHP3v/a2BlDSIyjq8KC7QarUs4/LAEyGYvJOWlDi4qNo2LcChsA
cLnNhZdepgQRGZB+MjGqh5pbhOcatXY+xAnd4/xb68DRT9A1r9lsgZ3ZCDzosRhAQsPwUGiAP2YR
nWJ/OjotEQWVibNTfGBlfmlz/ZBDDIALPH4vA3IMrAlXFKENPor9K+3JjRF3+cEonvvuR9okw7lx
nPeCMLx6ZPZKDCzqZrMzj974QY2ZPvse00ZX9+c5qI66R9TB282hfNj2CUlGrsuhTWI7jumCocom
D5qp6K8Z1rPvCfe2pG04BJXQeSkfoW7BIhKg2JJ24NJYsdFRBrcQXc3BTfnxc9P5yGJsy1abf6iM
ETiWoGiD95Eho44YXFFeAg43AIkbuC5yFrSNoQz6knGJ2aIqdhAYria5GUfssoxQB1iiQbznAQK0
P+gT3mF5NJJyF0j0hFkuuTWa6cukOowctpXvpjY4EpSdnkQPa7gA4zZUQbNPNFdcubMLcXsJgTau
HZ4KyuviQaTdZSppHrYEFe59Wscnp6f70jlfq2hwSVB1mT/gaJeUr27OeFwbAlPE8GhIyz/wxNA1
UBlgjZQ9k8SUrR4UkWGFsWtSa0BPHqp9ZYWPKjffPNfs11ZCqG9fhRfH+5LLEB5ytxyPSPZYLSEX
rE/7wiQQS+nrbB7t2Qgehia8jQRC0hY03hXCnGtPp2A/BaBHnLy7Gl4Sr8cQzu7kev0OrTBS7fLW
lx9yqjHeDEdwDoRkO5iKem2znYif0tMEDVXPTv44aJKQMCVSz0ax2taG72+NUkTrhhDotUGXwTDu
pFbiFOcciv2bIhBu+4ij2TQfA7qlMPTDkhtqoKjPnasU3ovvt3s3UHrfTniP6p6UhwY+2kEn9AbG
ixfR7gSPVG2c2noqg+nspliS69HvjzIfr3bQlPh2aD26Etg9hEpOkJToo9w6snyaM/s7syl7hbmy
mkZABITkWZmkCz0Q6CDNH20SxnfW5t9+ghKezmmC2N7uCXlH79haRwmA51EW1aWybBykcXkhcPnU
RUZxtOasXXJ3Hpn8k12TgphJU4uqIfJo5OQ0qntA9UZchldz7L8mAKm2s8p4gzMdbHs1wj9TySuV
iLOxualt6NRJk8vj3NFSnYz3yO92USf6b8AV94bZD4+yE4R4ezAZJrOa4KEDXY1aX++rIJlPgwHo
ivGA3rOL0/7sxu/gEt4ZSByUmfTcH1DOoBKg27Uv+Lsg7xKKqhdJrvpUTS6CQrcYGDz++fnnRwhQ
//p/Pr8k+JRbfurXPj///OjPr/v8O8kUG4uJNHkUFmkj+JR5XcywCOCFPf/lZf74rv/tSwY5ZGVz
6kBsf17a5/dhN2QI/ec3/+Mr/bQ8q2pIqdLIDkzQmvdZEFPwLj/in9f3x+uUyrqgJQx3f3nZttVn
zkxy/89X/vz8j//4+ZN0gYteLeq3ny+d0HpaRIj/+S5/fqvPN+7z06QoEwI40DJ/fvrnO4qyDoU7
CceyNb5EvUuzIaRXKdP6HX6vsUlMr9ogriFvEEAeTgqDk0vPjjmSFYCihk3XJhm26DkUUzM/3TzH
MzfkTYXH1En3nikAGis6YdOsv+SscCnMDWHFPznygy+u8EuxxQ7b1JtY5tG3DiHje1uRlYGPdZyw
s3ll+SXUzQFPy3PgQmHpQb3gv3BnsByuzm6YURiZTNi4J8MvV0F8scrp3Dfpz2WE0U6wWVNdX1Gv
f886Un11414Gm9BZtCQrSgzf3RmlccNcyHo/k/DgwDEgvVilMJ7C1VBEj6bDgpriIsTQiEEpGuJV
MNf+mge2nMMHL2aJLOFazpVL7FV4ahtykaRDYor09ppZPE7oBCTCjH/JwyNYF/Z5UMWPueXtrRhx
OfWiU8W6HDrdF1Xa7SrOGNf43LRwHMcjG9vBqIM9jTQwqOATHXp502B8Q6djrGN7vCDNgTyPLKkn
WBvvRruvwQdtk8TZud30hiyHkwNg56CLEXilGLK7CNdoy8hc1K9F7n1UgzNu+mb6GPxCcUDECogP
qSdInT3Q0qrY9vO3JLZfqpzytmYl2/R9nW2qr9qkCzriWwLBC0FFrltDuodh4UOVVhqSo80APZVz
je4o2DdmzeuB34+ktWknOgPCAdGtFatpn3Pc0GTDHRWO0xVi8W/NAAHYF9nLEFFXeLifGfa8zeQN
00jDg2a2P6ZNrPMfE5va1kDisVP48SzpDRe/tTdSuM8NLc5mbMlJ9JnKw8i4sYxtwxHxgqsMAgOK
JfC+CdFlR091h0cXCVy1HTvvFZv1egRVSg5R3uzUtONfGTOF7bwKdfWg5vAVxtbJzdT3YpSP88TU
UiT6zRy1BxGEoIRIYfz51Dx5td+t/qI+/G8z5RDs/YWSsNAabNdxFvYCpRK6vr8L+pIITIbUNKem
iaFL0Rvhyc+YLEgrf8xN1B1SRC9u3ThboyAuBFdUtAtiusIFqvIl1xNQ0Z4ZCqErcazPVmGET2Ik
yTjxi4eMG6Hyu2eWgvj/c+HWP0NYlwsnhd1mtOoSCh3+48LBhrbeRI/2yCA4OxoeiPGSdh6+JCZn
OlW0BtOAmX6ePLjgWk+Tgyv/39+8BdX3zzeP/ofnWIsUMqDK+/ubJxuZemNSyCNijemhzm040Wly
pPIjn3L2jQOJ5cEu4nRgNJQMGk/0w5yU9du/X4fzDy7f8ktEKkretGWbAFD+GbqbgXbGSuHHR12T
n5sErThqxXjeZBEcuvRbP8fVvsq9F4sw6muQAUKSNFv6WhCg2xnXPlTNhYJ+hRV7uMYIZtivIBsn
VoIVPGaZRhFqXSMfNLlwEYQPUG6Mzgb/wzy8NZhJlzlJ9BWIOi/o+8NYNfssrPzL5x9y+Ujl87d/
/7Ht//ftX0CEwvJ9KzAJHl7+/S84Qm2qIFF9Eh89yy7WQ1dXWxgH09aK/V3t2rioZ4j+CN/FRAyq
a9fHYiyZ7+czZft4KYu4PxTmIA6WW/THSAD17WPgV20d9ft8TmzwAsOzjipn93nl/3vZlp+P17+p
mn8mkqnJ3yXNn1/0H0mz/V/cnBybBQTEgIeW5Mr/i4cJzf8S3LXhX8kx/8HDIIQGemmjgGbfx+zP
A/YftCVC6NBF9Rzw+w89Hr7/ibLZWiTVf32Ube5fVkHWQBFAO4QY8/d7qRmNUTV5Z52NyHpWbVNd
o7mnZ+24u2pYGAtgI8C1LsxjZZI3JueHtpmSczhbt8/PcA4GJxzNT5wFxFORFN+aasaQvHzmjrm1
Mqyk2Fl1/FMU5q/S7hbGtLgkZeusZ6vOmW1F8mQPHmVZUpxBSroEjqGXNQpNJpBbWJDnyuY+jv1b
nWfe2ff6ewe/78FuS+dLlMJiN5ibnGw/GI8VBlIoPY+dMsZ76Xty5y3HkdWnVBnOW3RW6XjAEtY9
CFt5t8jcF3YcP1kcpRm4M3KULuOlHLshxzRUeyOIDSfpTdrkVvncZFiFJ+hjpKGV4simwOTEd8TT
bNLB89F/9JFtPAPP/+64HZR3xGln6RpcdPPTq+Lh2UeaR7Q0HbuUJk7V2NN7zBFoHWpJNwFl8EoU
XrsT9ngGV2eARu687YSB9LmI60PcBOElgNi5yiGaHSEUzOimkQgpx/FvwUTEL6h9Zjgsx5dA9A81
A522VNPRUsjEK00PRsTlL+xD/kUPXfgckJujkY3v+z7zOeWk5kNlRySttWi4ZQ+KO5bIND3lPXtm
Eu1tuuVrgjTKh7LK1xnYssuopkPVyeCCmuBUJg6kDheae8V/v6X+BopC+yjt3+Vs0XkKU+FubMPp
APYTRR3E3qM382tJ3PgpGACtFX5/R2vq391B7SfPVjfRxMAJnDxA0eO6T+QA7Hs3Ta+JMt5xDRPJ
rMKGqTXlfN68YhuvzlY/4yY26zvH6wE9VoUHmmPFecx8d22Pvn0ksqSj040AOLUzFkrTeuzCceAo
lgZ7Sn6qYudBW/Vw+vfF2/pHlK0dCJ6zgCXBDGwXcu0/Hji4d0OOYLI9D8jNMb/SEC+i/uIocoUs
La9sXskRedizYvp5LGX3humz29ACHlZWjLv236/HtuzlO/6lFOKKhGlZYHRd8i5CVoK/LwGGzJ0a
LHl8DuNkOOZ0SHeuWxvrvB7uOivE0STthGeSZMZAe++FZRpPUe2e295Cl+W0XzmOgBJvLPQiRQBY
BF6OLKL4fRDDBUEB0JRieMMabdGmSOOX8GdNL3wjjJDjhk6LNaHvZIkwat6XMHCh2borrUjv7BGt
dlWVXD2EVA0jvp3SfGHs4SWPw5BiH7Lr0akxfwrfAMqEbR1hTnrtdXGop8k/Nj2Z5mX9QD2J8Ld3
JLAZxbmmjcebMJmkRcUPSlaX9rjh7z0GQ62Y05dYKxr8CaEmkR+gp6etnGWWcxSWd80MK756yEWQ
tkAd0XVCkE5bPtsc/ocwnu5Bu+grzFdEjOJSLdYq2xCPcxvt6VYQNZ1SGoUMr1Ra2y/UGlVWrkU6
mkcrHu7krKaHRCFIidNcHEUyHi3DL1B5/S4i/PZNqr9YrcfDLYmfbByj33RhcpsAGjGAMKtzHKcX
L03DrVO8FYWKOauULtjsUG1UYX0Pg44kPVJv92ACvtKkRt6isuyYDs0GFlF+NDDhkvKmlkB1xAdF
N2+nuTiLDv1QgHf10MLxeCp9ve3s8sglVTRzyZENqD/SlHOn2wzjBQaKvf3U5NW60YfUt1boKT/8
kGhZmaKpUsm8tqxYgKDwmasb/iUhYfWMwJcDcdedk4zIEc7VR8vlBtGqfYOxZpJdjA8vjz1vz1mh
wR47I88ysmEDWI/jyPKMtK5xmM2WL4+mr33CjILcl53qBQArNYVQjkVYbMbOjpgsER4QQuxEa8TY
IhHibM/TCz/Tw+xHz8yOgHkK2V87y7vlc4OSXI/WLReSS0Lb4y8QdpUouU4xQe9shlBEUL1yFnTX
iqdjDYfN3/lMV7yWU7FdhQq1oHlA6Rhe3Mh/StBw7dLBAWiWQyhp0OaQqSgfMMaAVw6+NC73QB6S
XxI40Xc3nOQ+Jouhra1kTywwDjkizbRB1jz+3isWo5VGgX53yzXU04pggirch2MPh9dpOajooN+P
otkyQnnplDXeA4LcfYMdgGJ4uk5xui3FWB6RHhGUULvPzmjBo9I7xj0ceBz7p9FAJhlnfs5MRi/U
5q/VQmk2nHLfGlhyGlQv6O6Bf4xrq2vGRyRwpKRm5a1OaYtEthluo1K+2gQnrHsPTx5bMZDkFMqi
n8zImCYS4uq2RmZshdukI/7F6GWJHJdagL45xqQo2xUlkvWOXYrDqftMJFJ7aIwlST5/oibpOD2b
AhACGZjwWUOQqtWXuJ9+iJqoYuHEj2kbAl9dekayne4j9Nl9I/L30BAocpaVp5nb98QEuIX/3V67
bvval+GXTi9o1nou9mNpiM2wvA9V657N1Bg3WVUeqLDtvRu9+PpbG/bp2rUeFQI+SqCRgChN6N/o
qGATeorODVX2YKI+S2hqJuCQ90MtfnJuEzfnZzHbFTUDndhm2AnX+j3IgnuRXrjbJR+yk942XB7G
MooeE689ELzC+LMfaIJJOhPLGlcDNsYSTZHR+c6lJvPjPCl5yMfGIPPWbU5iaN+rYUgZOqy9upP7
1lTvdVE15EDQcZ0bMj7T3t5nU2qsQ9jV5FbwkJHjdZpQcW7rASBaNJT04u5uBHFfgxJYzaN7U8Q2
7z6fyIUslUxJdaNlfKo7CqoW4AcaS32r5qp+6lsQm8tppYaEu2oU0AU2Dq/lw1+FHXS3Quud5etF
E1SD+LKCx9CMw0cYp+SXx0hFsGlXwFv0BShXw7WhTYQ96zXeu5xQ/SEIze7eZJxFPXXnHMpMVckE
JV2NJgKRDK4sMrQpm1+i3PEO5F/vnHz2Lw3tu0baGx+c7aIeta/RlJKEO8NDGJCvnSEfHwtAHucy
G9zdpP3fA9qGVaIylOCBNM996fzyWI2xpDHpEdYo1l7IAc0d+B9UJdE6jdwSEEPgMmCNP7IwK59A
ITDrrqo3ExfVqXX0U+VnaNVYTG5t7tpnqWdjZdRLG5ReYY7u9ajMZfKlwm0Zc/Y1Bu9WlbfMlCnu
8XLlFPmpy+1oO4ipOiuBENNz8u/GrKed8PB66NmPH/04XIh8FGS5111IQsCDvVJsRg8lIsBN0tkk
uZoNj4lGDTA7jG9LxKYoYevbYCacrYNArLt4+K4VKeSN4iHsFXAPNxbTWQbq4rGm7RgWksXFO7Y2
+2mgJaQ6JDIJG4QYifZbrGkGBvO9MBr36Lewl4wUpUwZjf2FsKYno5ILrJjPhoxYLOHXsIdmXW4U
W+xzbicHd57NQ+P2cl/SsuwL9M7cY9nG7FnLrXg8ptqOnsiVdE1z7wRB9BW1BOyuvil2ajQfMJwO
xNzY4XZ2g++5X+fbfmKYSb+NCVNH0BBqyi9TC4YMRUS1LLByWWp1TJK1N7ukVPIoHS09fXPA3KK0
gdMoams3dHR+4xQiPAxotnhyTdZJclcq+JXl7NsAIa2XrregNFA15ZS01C3th5XCvwp861Y71guX
kx7KTP4aY1ORn+gihcRVpEev2Mdx86WrwTpIodBkjJHaMzqYN/3ya5eDLW/AlV+zQdcbliJTDtu4
cEPkVsaxmpoH8tl+SxOtQoIZ0eReFTgynkYUnj2TD5hm1s/YwzuaMXJzAGoQsXHiIdxwoeOWoPKQ
M0q6y/3SuLN1CW+yiEI2H02W3QMUuHxTMG5G6537Rzcs3vycOWwjvac5IRYZiT074KgJeyx0Q93J
DNgNEfiZNiKilMXCyXUIWcGzaVO3OzuMnS8dWexhSx5bWKnHYmzx6iBi2eG0LM+ff4DQ/yAAiv9u
JBzA2ng6g2rDZVecU1AY7P7wnu25p2VEfJgxLtntCT/JYWyQUKoO1any3OryxwGS6el8J7JPShos
uPnpIEmoFM08642kGiTrDZ7X1DpiGyXFeEhmBKMpjLEDmTEPOSKFXT0otfFrEPo26J2FxKwOc5H/
iiJvMRf0aDPIomNimogj3HPQpTT0Q6nrt8+7sojj6bEfkktmAmCqGzDkTVwwNnPrHaK8HwknJMRi
LZyiFlHHEFJ516BVd7XffCWwEJQ40u8V1TWKAkkTsy898Z0r4/JUPWxianoopVmxT3u8BWM+LUm2
w8lfln4VdOU2Rv6BRjo7VuHgcQytN8k4ROxbTnWuSgI/fUxsENdJJY/T+RAaxQ+YK92NaYX2PVaw
4Djhadg6GaV513t3x5DpFvr0OTbCn6O2zZNo5S8hCWMeE3Eeu8Y/WKQa0JwPtmndkNrdpvkGCTTU
hsTJ3gcy+fLJDWjlmz6bHI8yf4+PTkHL8yINqMNh4tu4Gt28fXT63gLXZv+wJqqcWAA/m2x7qxn2
kxdM2EwpQ3IWZdRs+kQEgHyordwALFrlecMK7EW+bZLgKRIEmCHILPZoeKOL+x6wst2G0rozoz8Z
VkCkUVTGO5Noptytqle3Isw7Yiq9mlvfeRjH98VH4DxhVAsOU6FnDMD2LSQ92y0AcBpY2hAYITVp
KT/YK5zTT5QJ5i2nTwcdrYEZStwF4o35KE2K68iL35oiaJ8zZT+rYNprTdJjPA0ooXmzmC5UpEam
MdHjKZHffpxa+06I3/xW5KmpM0ZRFamQcXvExURqkiYsye666ugmxZNu0tdIVh7pRAqRurc8BSGk
BHSuE5P45keUdc7FRYS96oR/trJ0uikQHWVwzQdsdlUSOgezNbqL5drXSkfZmQv7Ho2z/+RGdrHX
s+KQCKjialJzk8hFbR2LR1WhfZJdi4274fF2Con278o6Py3gv/Y4lupGDZBdAhcul+weJsshfNbN
pkeTRo7lN/mplrSZkjK1GOPVnP/zqwvY/jxgDtwgID27wJGuVuZ2f1RzJar/NXzzax75iLg8Tg5G
S/NAUbuDP3fk3p+68GJmxnpIA+v8+Qfsq1aI7CFKLBNp8zLjBPgf+JUJao1DLf6Mjwzp0mnoKRht
aqvRTYz7UOrqPLRdv++Wtpusl8bXDNvls3kD3HbNgcI6GtXUn9tKIKULMkxoI7ZtOaby/PkRuDU4
lZLQOaE8HGWkWGIubi5UaMHBsawHKc30Tn8SR4cuPsfkwAZI+VjZ/B3eev0dM2L2yLOCUd9McARr
Do816GE/tuuHJhuiS2QrBuk9HPKdMJL8TKmfnYGXoiwIMJNYTH9ObW6F68FWSP5UkP6cPfI7VkZZ
3GmAWgdrAkdvKxJoK/Ilm8LfiTJ6ixiOXVSyPFmlB/VPp8FJuxwjer8Z16K1jZchK79S6eq9zGBD
gjU/VtySCAqraNvUcnqwirndxrA71/3cFGdCA5Fmjhn0VGbtpChigQoRx5ShdQ4Su3gYlqaXMTq3
fkSpqkuiPKSO5QviMPdUKq7FkGbywio9X6Yq/rigoPKfzcb3n5OmZUmwSg8Drduu8S7Ye7bx9GlR
xEtEBWezyjmptKyNU7qhrdu8VzP6fulik6q9vtobsrAfdRA9g8g0d44bpoc80QYgzco4Iv88fv7Q
AGHhZoclEez21Qla6/p5ryjGe5yGn0h1qx/rOkcBuDQha9vLzjOtjA3I5o/IA61GnZwfmogcjGiL
HB7bWEqzZCaC1UrHdiWB8lAv+0QVCaSnRWdek+bL7GPjbekGXFvDu0c+VVrjWitRGebOakJxIaVB
/UrnpLrIgWXJFwBde4OZK0qzdN9SeiHokP65cqOW0LqjdsMYNQu5eX6xGNZT9HJBFq1H5CWbGLoO
FTw/kiXRAKGFd9Zd0L2UFBSHdswUSSDzzfPx0yZ5NFyLWQP0tBt5IwcEkXzpDFfHTGFBdgFTmHko
xEpKsHF9dC80zUjQ+u0hZ0FntzWRps3Wr7II6zNxduSsSo5JeW8ZjPCc/0PZefXGraxR9q8M5p0A
yWIxDDAvnZOkVrJlvRCOzKlYjL9+FvsAM/fIFzYGFxBkH1yr1U0Wv7D32psyDYpzPmpCH2ykckOu
vfPti1PZej8Pw7Psbe/cD+jw+mLE2b0UIL5BUFOEYaJtR4sEdbgSMwZksIPRGn1/viErlPPCZhKD
wH2eh58wQpGRNmes0xgTkuprJNqK6oEAb5snFBo80N0ZwG6GHqAAhH80JLMfMx09ru4+2TlCNocQ
OTJZAZ+I5nlVtUl4BTa4srjDUNyvpJVG9wVhL3fSwGQ1YtHgkcH+cuIEbbLWv87EK1Dv+o+dF8zQ
vebsErCCln4izo2qH1QsK/QU7RviHe7vYLhzkVKvkfQ5R+nMJ0TkL8SM7G6NZNUW9I1d8cZGal63
Lc2tUVRAtHSJSYZfv52YpFZu9RWH7M+KDd0uaD8b47yaXdc7sni/CyOz2ZEeSN5qPs64+Nx5P1eG
C+6yiw94RpKoDbZ8yMZajDjCDVNcKqN/1GWc3MmofIsTY6DyDL7KpcXD4ZQvpTTUcsl7XLBRSLfK
hebLU/5Unls5MFNI6dWdxmbeFHLREly0puVlmMfGccdBA72bYxyhhkYUlsh87Um7Ia2EDHcf3vZm
yI0tYqfpNSWPCvkQS/BKmC+RJCy3rUuyLhcY/O3zp3SbUMXPwdp16s9Gr8ldsWdaobxPd4QAUjeL
T1NBETYV+X3PFPQSoOUOomjRQLNemCayROq8FXdTiV2xG5w9giyHpoImX2VIZ1urrS+GA1SeZ+VD
PG2HzMaM5jKzoRIcrxBj4HapGi6uq7EdTr8G223uWk6mtvOrncWkc99HRoRsZZAndoVbx8d3xSwp
JZGYg1B1oFJL4a86VaqNgbiZGUG/ZHkxqKwT8eIuIZNj7YE/x6+0jjoP8K5vh/ih97QJA8aVgkld
lioWsLw4oOmdCQK6DUvehYgpJpVOctoKy4yOQy/efOBo98pxnzD9KOZ50ScZS8lHG2CZxmO80RX8
W6cNf2QpqenLsAgFszqMCdzfQEJdDdGfEoLKRwXd2OO56zJe8pkM/0LX3FyMPDKeO5Y7bkVi4W2Y
0oXNG2uPp3rM+i0WWZakM6DtQtnryS3TU/EJ5DIZ1LxLK6EorRy3+gFa+jRNiM86QXdR4ok6yQbR
shXXB+x6dANeaR7iKCSZurKu5FbFG7fwKf8TZ5+PmH49l7GN6zDfYf7ebYsmbrE6DuXWcN+zoYXP
UHHuDLZXPvZDQ9ixPFF5ORhu0n5rws1EXMwoKLWccjs0OK2qr2yHh/dAyxdS40icYhGVhndi6stH
c442nY8+WmRNQJtp4fa0BwwXAfT9MicFve/xuCT2i66t4Bg5OjmPXUs02DC7J67Tt5FxVsIU9Da5
F1zXntM090InT/+4m+fiincTm3MF8TpOQpwMBOWqbKZ3CGsOUDUY5w4b+fo2keigJTBlodrCFwQT
Hl/fYWD/FUWfiQSDEWJCvPQdMupQDs2o+4PkQG5EeAKpd/E5vphxufFzGWG+F40gID0EyesiWX8m
+bdCyxssCTN1ffaWLzIhf8iM9P5WtMT2+IhV2tgFOSt+m0tHWz4p536oi11ktSmv22/OKQ6LZSaA
6Dpws6Pkj2SQEXu8fCld45NL5NxKK5SaFlmwhDIFuy7mqNbaeswsAmNb8cs3tDiUXv8uIuUzzQBj
HDfeTOqdvehEI+/MmPQaDg5AiAyPTmujSpzq6DSn7jumIYwsVZ0yPRjDx3ZIPvP8/1Y1Ongm1xtx
lm68jUNFechmp10ztclfXLjWhk77NdFby/gosPc1e9MVwCFmyF4vPsez/p61NN9URdbJTvHxO6oY
92OGtixAVlX4Hf5SbbU8x13yBdRE0g0E+5fZLE6N7RdHGOJwTUbiRacQGlRWV/KVEujQe2Bvhr4P
t/Cewru0U8xnbILYugGDVeDPL61P0Z8GrA0Crz8M0vOvOi3eVT2g5DDtl8b50fokXnmRZ17ntCFR
ICEY3U6QXVaoi/BWWhcx61dXluFOKKT2vTWIs2VXr6bP5RyImY1mF5KEMM5vhJmRxyXfRJW5PFKH
mnUtrhjwDDatOAVK0BMFyDLwZGKgSJlrChsLcaVZR7KlvcyBcyV+gfVDbo6fhyb8FWYz7SBTN9Id
xp3JUfpW1vYTpoSApXZNLu7Ag4WPaAkWTlpyy3pKFHnh7rDuUpKAN2Gos11cUtXOCXajHP1uVMb+
0xgF7hr3YLSbM7/epeM0IVON3ww9gQXoG3ALOeTPuhXGqc89xTCOUzLQVJguSWq7MWzqL3WX++cg
nIfN7b/yzGQvaoKpd0rAQRUCNJaP63qmn3C61eCL6aEraNLSrtqjDr4SX9kfgVbYd30OS9Sdhiv3
YbLnVl+zFiPHw5fdaxh/BWyl17YVOsfQZ2hCT6Q2rLDqO0dCyydZciTOEAeJR7zgZ1n9mGLSF3gF
DMFDB9pE0sTnqCNCIU2L8TwOdIxG4z/SvjGEZQU4q6nbghZy7kpX7/IhTCeETkQtO57pbUZVXKbJ
yljZTBxcMzhy1aj2YSgKcTGtX/ZiQFjW2llKhR9k3QuIaPXsD58BDl2xqbLa5BjZTIn/vc810+9k
9lfI2fXziLTtzDDnapBjMXQl2b9iywA/2EinGVZ6BoTYW+mvkYNqo8ABl7b54kZkfkgQXLvN6GBz
mhYHzRQhO9KjeCBoYKfz2NwDkHlIZffs2P0xpfnY9h24GXTezJsMzCckd8WGhQG3o5VoJD250d5p
elvey3ZnGQeoG/CfW24fJOFn+puEtw1jSXULWS/aPX4gFfaPXpZqJAApr6QvflimFbF7WC+rFNea
gS9Czd9YhfmuDUpzlu/+ekzJjS+IbVgpIy+YiWOwoyFJ8vrdqBObW4bSxcmwBUsC84bmYhZZeAeD
Fc308l0UGRc0lAHJ4yPeQJGL/oC+422I/NchYkogBSxil4hfVvt8uX13+2LMrXnqbeNQIjq8j8oi
Pow6/oEVIjOxizTxPXGXx7bqJwQqy9/BzIzvBzSngPF5TrBtTVGKIqccCElBdUoFfn/7Ytoi2nXo
cf75u3CerJ3SbEg8Z0zvcYik95T+kIph+mRjmd7/v7+/fWdhXKMmIJYH47yZGIxTutpPT2SfXpzA
p0Ormp88yDliG9w01JAZ8mlcVmk/mjv+fW8d9R3kHwbCG5JVUfJ3mQmmF/v8FHD3WKQ/m2Z+6I0s
pfwqq409N2prBRS/ZgKvj/wfTK82ojrUuP2F1EMiZ4In150jYs6xigEEW4ckCu6YxV8L3tm1wSHY
+vl9UjIhE6H7PtB5kVOUvFZm/asckk9iiA90/pBfGU02AQh2qNYXqSexV4KECEM5Z2tktVIIsPeV
hodRsJ4efpTlF9ftv1os/zoCZw9Ds7ctUBSYb3JLslYDH6Ii9xJMDIvp7aja3E6t4jJ6atmjZsCP
ccThmZyZnK0IPGu9hZTkotMwYH3FBNxVmfm1HIMWQ2dnffPYF9FJOadqIASibEy2Nn2EZSnN7oVd
+mundwGRdfmC8COaIsDWtxr7g+NU4wP8kiW39cts5afJw749WxAWYt97zN2cFW9Nqt/c72hbSbpd
KZPZGj5E1tHQBsIQknK3TKJj2T2GjMQBrYRgJkB3GIcxH+PPQtYeuhXqg5SiEUwQczydX3AnqEXD
8GXxAppT2S68Nkg77OYS/Cp+y79p5ktX2B4y2EWrsvqW9+QKphIiWT+XGm4XZCYyrwJDboSVAZCY
rmPwLRuJhI+qeCmkibIPLNda4wBgbLNja0U9XHiQdbqW1nf5LRQ5MEP4Sp03r+xePgfAc5M5+TFa
YIOW+0IBbkgTZIBO7X2fk8ZZVXkGJtofnvI6u6+K8JHdMfHkGk2xCW9+56rwbAuPuyCiOXP8aY38
Zto2jXzxWRMFnmbEE1ukk8TyZ5D9IFWUrSmgAuZ0WAOYHScbWbmHIoJAJEJYzHWp19PQVluzg/7r
Fc9D37Rro2vOdjoFqxaPPn2X8xzbyZKo05rbmhArntEO4zT12a4yoIMD0AGj+Sk980DZvrMzE46m
zo6c8Azj4x3UZz6BEpt0MTdPtpLNrpjlzg9ZJAnDewy8gY0CGTjMf/Uq6qN6S5/5wxrFtVNMH52w
3IgyRuYtNcKr5KeH69pviVFhWenvPKBChN1GGx2SWRFik7Fl+dAy4BEuzpH8JrLOzHeWkl94X5P6
QYAIQ5jORVVpn3IesiYupC1ba54xFWOUuiVQMMLWXBl8PovVYNuFJasBXLSxbg/0nCVbNskSpmZo
nwFFm8vhUBkVtM4pvQK1pSfNJBkPDakcSzBgj69mANDTqmfXpmxu8Uuljt72ScXeEGN72XZItQuE
STmPwwFMIF05cIeRR0XkNZdIJaRQzCl+d4ZNyOaLxrU2aOq2CfKmbUpmi2Vkj5WPCTWUORw9I8D6
ylpnWhxWEfTmrQvYex1Y4p51KFZAa25Wg4uhaQjMbzoH2Gk1lPbklLAQNnEq1T9QiAv80gztZxe3
eRG+VgQB5wWzFGUp1Pl9+txZSzjYriCJuYhytivTV5RNXzNONPwKDdYJBDV5q9zdEJrvzcTIhwnG
qhnFp27AwuC9FJ1FFlm5C21/PHievqsKVrUAD+4EKSDr0qrgTlNvOoPUx8TtV/ZMEW/6Q4aB5V2B
oYLCEPu8Pe3zNCQRpmSUlKQGnGTCh+qCK3PAyNLYfSYg5BtCY3hHHMYlgUZBMsR70w9ephH7X/jF
5iTaaNZRO390nkzG9bHPcNnx6XyT7A06VryNavt7XUWfOu66lJT0VZqNFOrV/F4EJJr0bb2vq3PY
+8eoVl8Kt1tspz2rhvlSKcHoNLYZRqhx0xVa7nqjv1ptEdPGh8kdTptvRQgwLQeURvNRXZiX/kAd
8B5V/XDEnP+rn4OfmPutbZMbu0H55t+k5r+L0zxP8D8r8Eh0hw35b3FaUxXCT3O4gh0hbsnkf67d
Wq/RjBL4NERib4uYODVlO5z94TbLx4E94V1Go7/pYI9tncxtEUu68T6iOvqzds4CMPxBOecRWo+u
10Xkiw79gxDbCQkBj9klnNLWF0e1jL/cgPxQL3a2jOiZ5+fBHbC9ZJlo5evej3E0JOvCZTFrWNRl
w0yQR1tYF92hRLWnp7+8QNTFv71A1+Plga3jKDQ/SPswt7hdG0ThyaHNA/ClqCbKGC9mYuxx0+HP
bUH1jASos/kf0De5a2GL6v7PL+M3jbHjeZ5pWnyOlvAD58NnaGEINyKkhyfUNCwp5mxdJe6mKuR7
5VJ0wvjkkRgjJqny/C/yxg/cZttH1hz4fDK+MC3E0h/Ulk0UeDXqYPcklpV0y7owTYialgNBLQTS
+ogJF0e/R27Qn3/njyL95SdbWDUsrlwTR62/+Dj+Q6Rv+VValXkhWUElzQOyr5MejE0QttYBj/Z+
Goi2sVr4rrP/q/KI4vWdKyFQVHtFt3A0kl8FmDAQvj3zt3LE4DF35zyFYSiB7BQuRTxah7/JUz9a
KpaXLUB7+Z4tHC6Zj/LUqWDkE1AZn0SnmK8YOBQXBUHF0mGTCae/El7NpkAdEOg5s2jWwHryCwJc
hQK0n3aoEtPBri5Rxs7d0HqlunY6EEj1WOtanzuz3nYK/Z4njD17Y0Tk849i8Ls9fg0WDqwmVgWC
i0ttx2jlPHfNKDpFPZHae1bTdxTe1sufP6nfr05f4s5Fq4eTgiXjhw+qKp3G5J12Tx1z41XLDbwy
CW1u+u6tFVSCiWIAbHnpZ+Vm5u7PP/v3042f7VmYA112n0iC/32R5KE9oH6HdGbBJyghd+8QaZLL
4OGtXsamf/5pvx9XvgSg50vpBgDNP56lLuCYBrUkXDXb+DlU9Ssab0gETPczq/g11uHPP/88ezle
/q0s9mXgiMWqxGXFTODfv17WFA2Tj0qe4N16xKyka0rivdU6WLa7ZdixrAiSirF/ZDzVtSqReQme
tpXPEHBZjzbKc44iqgG3ID0r6gAcjaCrgitjVNLZLfyDeQmkilrSVwwmuX/5DX4/QH1XcnzxhjmC
7z58QNCBwmnIXecUpwaZzhXj+7RVV6vzo9NIgvXBsow3wSLMxdV2RlAF/KvAoolLiBWxj0KkLvdt
CL0ld6aAdYZ75xv1J8Lao5e5fA1lM+///JL/y+UMCp/VLm87z/uP7zlRXYlJUod9YtTAgF+y7ZAY
rg8oAI9WWFmbcjE6MAqPCvP85x/90Re2HB5cyR6mLM5ax/34PPQY3vKzC/s0Lu6BpgQ8DUYnYOab
nS3BNj9U/XRnaZ/Is1Sz61o0tWoEloPGr//L1f7RKffPq1mOYceUUMbFh6cznIhSxIFrnXKXYNGb
emheND9Xrr94P9evdOXccNSHhgek68/vhff7rR3g0lnylz0WNr8fK+y6fGICzVNtml+YCdYoR8T0
Jv19IfKnOWEFLSSh9EW4rHAIIEOLHLEkid13L7EPYW5Y3xQYgrmr5EMvsFhGmBNVDU0BNUPkQjlI
WFw+jI51nWNKjDp0ThFhkuesJy9LSkA3NvAbLUti+WJWbjWa2vsIio1gzrLCMCJ3RaN4+k3Qb5Mq
J8jUKZ56CEAdBOozS4nlaJCTDeiGE+zg1KhmrQk4hxvbSL9ayvRAWTzLrPI9NaMne/bbXRqwKBys
8BDpNUEP1ibx4G4CeHX3JPISMFpDFRf99D4O4mCkqJKMInvCSwdQIckubT/M7MUClp0tHVXamfPK
AUZxAVD4rKPs2rWxRXcGyuXPH9h/eWAHJkYogiSETQNxO8z+44FdJnSPE6D2UzSAQJszuUdp8C2N
W/+x1+YZ8+dZZSDDutSikWkJTS7T8qUbSb0zZ8VymRFshNVZ2x1wJ2tgToCWkWVJrY5dI1/ljL0W
h4L9lxcuf7/jA9PjlKU8ht2IX/zfp2yU98hWqAFPN5moRGMyG9MvbKnyW1God9+YTnkuvbsMOizW
p5yddNlddQAuke7BekFCU1B/cWYl5iXMkzXTZ4F6UI1rlp3iSLYmc8X0U8S2atuz5dtDxsZyVLNr
aFlrWcGbSAfk9SROOmcBbZ2klSA6WWN9vVVWmr7/UlwRK3AwBqO9ze3FDc5u+UySw+NosAvJ1XcV
InoG0piwKeTIPDRM8NQwBTvj3Rc1ppQiEZBR2ZbNVPeCd/ihAKizUrjBDpVG5yXt4cufr4r/YtcJ
TJ7RnCKW4Ca2PzzCTFIk5t7nEZb7B8z38T1pfM0WORv+oiAXq0gXE4M4VoKEc5Or1njWeowRRWRB
He1V9pfT3frtkbokGnPbYCFyMe58fD1N0rK4VNN84uMdjh4QNQyi2xFi7z3cNGT/RBKXRIXU6B5H
s97FM0r10mPxlsRVe+kSK/5Lpfv7qc9LwtUkTBfOKpXUh7fIn2002QwPTzZYZ2Sm7ooZPQtD9g1Z
bDGesZHXea453THvn45urnGf9/ZZWJ74Jzbn+/i/op/V9Z/S4n+UHSvEpNTt//6fH3NabEzJ9Ii+
Y5liKV7lhzO/wJ2DD52AERlh66VGKAmxbfYJa8AVzM2ZcpXMgoi950a7xI16Ha/NGOqHKCPPYWqK
K3v9kP9P52waul2aySQ9Y9J//8t19fvTyaWgWJoSzE00CB9bM9JLkxFj+3AyFDBF3JLmsYjMC+pY
QmBYOx4YwEJwQ/P/EC4Ug2DfVNzaQVLEFyN5Ig0a668nX+NoYbEC5F4p5ReXfAKvuhsR+j7VzVgA
8LLvdaDrZ06IguAZ3MHVUG/tjmO4ylowl06mtnMVfAlL/dOckX9Wkwh3hqkLdFZ1GWxIQUG1nYLj
uwmr42bBnvkSZaHbghrVP53Wk0fZCEg7E9BxbTegGjALnSXxsrB/ARh2vgefA/hAb3nlgWEBqeZU
qbsZAt2mS+fpgXu6ZCo5nJiNhsgbDX9dORIMpWAtfPtS60nv+qly9rcGpGKhh/pV6MuMWxJ3SInJ
fEKC0G+BTdmv1kQ5n2bRa2HXX/KWFjdK8i0cXEICSDpWJnqQXsz+mtnLXRRLcji6Lni4HaIpQ8Oz
6ffPUwOSoJrxRhjbAaXVJbGMpxYm7j4a0VKAmLyL6s8s/FM8ByDDXTUdbp10EqpfY4mCPQ2IFlhi
0+D+RoRV5QnPuCI8tI4c/1Jz/NbsutKi08dvHEDu/K3ZTUocMqi5iAjMBN2aWt9q6BoELB7gHVkh
7EWm//+7X1rc9tjwWVJ44mO9qSPT1v0Yq5OfZXpnVM5d3vXBOSXn4Jj2brKZfbHXOmFKgyqrwMzz
j15Bgny9/Pmmsj80OA5luufbPAkxg0nzt3uqxPphNYq47QbpIOjO8sJNxCNYMrBF9rvHvuEc3Ti8
M5wO8D1+jRnU31FWXgBg29jFamBVBgogScpvFCIMjsGE1AgdR6OgdgpY5c/xo2D9B3gYXOAMMl9m
7bYaR/tvJ73/cbzk8LvAfQGzIFlP0aMuVtL/qEicnE2lg2j7FI8N0P0ly3YupHkq2pS59u3PWBat
0+07sifXbT3BZPDC+ZSC1GH0vXzrh0ieVrlfwNASxqdxzObT7UtCFY/EfaTwJBH99lfSqBgeMrpY
RY2eT/aYsVDQ5DAjhGMJQrhOlmGgeOjA7jczy5TUFadEpkYBgnP8v9+aKFOMiMEzznFxIrVk2kIK
+1UE8OGSCoC/bImEUsVCDCnGCnRM2CNbykVxcGR2SI2avXbqhCfyVvqQlL+5gCVCuC/fTpiFWEic
yuXL7bugTWgozdLkK+5kilVhPpIMgllGpc8avgFq7CY60Ivmh9F19jZo86IZ4+em46HFKYZirnkp
ILXIxuApENvz3otf44LYEK/BzsYuAb244UIgVPHLzZn5j/0KvSCWOyDXcsQPRIg3/V7uNFcj+Wpp
ojhF0dzPTkwBrsg4Fdi0VmZbRVA+M6DmaElslhtPqdVbLyXppS1ali10FVYFOQtWC7rFOcATtM85
pddT4fsXj9QFZs/hribr51aegZO8OimphvWCpc4dHR8WaNrtVbIDvyvZvR+7RBEQ7pXyWWc2Kd8Z
VwPtC5t5JEIb6IH6Qupfd4EWij7YhazX2868VnoBOpf9NQwb8yWNzGAfoR1WThA+4/lfZ80CRQTy
wXOpreEeQRNC7efcwdvPH5oUwWyVocByB9c93uw6PLaMVTSwujJUj5hCl9jbJ+zyuLUOXIPRaiSq
84CztdzHo6JfaGmnAxlVu7b9jnf2oIFgvQwAuFZZEwGA14zkp0oWF1Qui9qJ3IwM5VmEj2KvEbnu
cW5Zq0TTP5EJxu4xdF8QjNnbFHXNvirwQ2ZLMBU5Zux/ok/MiB6wWjGGspyDn8fW0S6cQ0Szj0Z9
trc6VKcpGdasPrKysd7KQn5yyuLNbyOEpV2MrxRX/NHu1M7oPXkQkYWVLyLszcTiX8e4+lRvf0Y4
S+0Ms3E7KIh3IJEGfmjaqfHKy1xpF3v8PxNKEzCt76unqkGljpHs6WZMnRZZ7tgELzb6LpYwzDKB
6YA6G7uHygLTWxppCdcfeVWfJ59Rwjb73ucyurmLIRzrq9OzYTISN/mu4q9mNLuElVlLbBz6vsnM
7XWZArSzueugrnlcr7P9OKOMeRnQiK8yEDOIk/hj3sCzixuL09Z00Y0wXfC6AVFLLMYrTGmWIH3a
7orEh93dmORCGeVBAA1nX4x5ccTwt4U+GOPCDsUTegF+/KyeJzuHWyrNLUmamL1cnxxZnrxrn2CD
oDo6k1s/Q2YgbV01HcsTMGtiZsNaguA69FhvN+B2cxPLKQKC/OBEFWF9Q7Q8eqcIsa2JBFLFF4Yl
8dFJOYVakxuCjHNjp0TWbjSqkU3PAuvOtVuGOR710+DzwPfYUAeVQKGHs+A8QA7+WYOZO6PtI0o8
SRZlCoYT8irjS1A+0qnoC6PefMsAkiQWLyU4vnIgSxpVdPT7lirTjZoX6lo496XzSMWEZSVo70rd
WVAYwU5lzRPGHWB1quOMads53/QaMGbojMOZ3z8+uSXwItMnA06W0xUFVcwVMK/6wQN/6sT+FcCk
9VBzMzW0s+sIMeYpwQe/DHCHU98YF7BBGYE5gKTMt6oemcmVw0sGHJIn5TRtdB09ICD2n7PsOw8G
Nqyt8E+6oOuhk2wiG9smYl749Jgs+rBHCHUNRqt9YSxv7cxmEussLvPTCGmxGE9TlnhYS/TXfCrV
PikIhInqjPA+ZEnnqvKfWjKpeEu/xl10DPDJnDIgy/sJ8fsuYa29IowrWknVF69F9tq1hCzjtjon
qMkPfV+f2DKmZ0PyiFMBmN24rNE1eg5lZc2R8mRk0a420H8syYWVNr3dqEy1D7P00SkZ9emaG7+q
S2djmHjSOhTmx6QozWM0Fa888jmo0KjybpsM+oK2w5CEvm1NTRxgQRr7DSlp6T4CSDySE3/bpqY1
KiLHb881HlxCC4K90dTczaa8D1LxK4vczSRIyUEXgEtajnKboJoqI/bdCGer81RQLjdEn5TOe0h6
LYhiae+0L6mb8+wB1T0fQ1qbBPVIhw3wgPPL2Ec5RgHcYvM9K0kGbSbIbws38cLQNba4Yop9OBM8
mAewxZR5Z3emuKdtQasGn+ZhUAInP7JWtEk20QTM7PejVpvKs/0LArpuWy2ROki3TMjAvPU6n3ZV
k41HSQrBulv+aZbCyZo8B0x7Ve9zc4zPA6fQllwXFLmVem7sKCUEqBsRT1wdKSCPcVQWXlsCBiNL
fuj1sJ6Vi+Gkz7D4hB25sKFpbXkn0630JF7KqV0sI8lFJwOqvHlMv5rBJze7d5LO++LC22hlk+PX
qpxVOg79Myo1EPVMjKHws2aJ5dfCc1EVpnl8DAy9bULDuStKZyJ2Ul1pKX/YSXPwwTVDit44lFI0
RuMP5By4D4v2EVgTkOTKkgen8+4JeLm3mXE/2EDkJge+Zx7lF7s1gwMZC+Z6FkhtI+yJ4MMGa0+J
tu2S2T20mCdICSH2MnXoOmInWbsTYwbdkn9WmO6xyMidrBrn+baW6bTICBFVxAOk5bswUXDo3r3o
sjk7i9h6jAQwm+xSpY462lnHOjmMMFr35IwHwTAeBD/FKurh7JbVPoli6yJ7F6Zs/qPRaXAfIgsS
DHj2elbXZhQZvwY0xCqcO2LJw008n8spqO/RlyEpdmrjyOYZyItJflzG25EAaWAUBEFgSp+qwI/v
JPYJa7L8S6PcjT8LuVHh8PXmLCfzd+U3INTV3F4aX/srGUCQCbRe35YhuhbGquuzTdPAThyRtm7J
EzUpOAJ7yz4fTStxBjDs441fWI8105G0+27KHWEQj44Kg2OCpmQVh4RPSxPDvQMAduXWWN+HxcKI
QxSfsBIs6uJvSIvHQ63FFUVruZlSoLUhqfYnmjx08lij19aSVxdiz9wntvyahELcyZmMU/zyR9vM
gSAPxGoIH/BggXnBw+uTmKU+K899DpagAic1TmEBMNut6ECzenguRWueOyfasESd1npySobF7cHC
9mtTmj8x23spJts85zN6lSEkjjbJJevtvt9OnojvkZPshhl7M4AS72J1GuPJ0Ccn5o/ks2hOX8aC
BQ2zvLpG8oljXJ0GhkcPMw9jgbz1SKAXB4jO7rtZBg+MTtwEAWXCRhCBJWu/pu3fmf7Vj+7jDXAS
Zd54vdWhiKZ3eSBIFox9wTGOpNtotNoa3PkbQ82kp3rEzaqOi3MmmMLR3RGRR7uJhN8/GsFwNPE1
3+nOaFHCSyhD0s32Zew9pKaj9kaRY5qZEd7BLECo0ibfvD6bj+PQ4VgNiidF2HuCzeDZjJx6nwqi
9zwnRXwiB8zgSXgMxqZ+KmdACZbhLk/O6BDW/Kyxzz73on1uivGTaw3hE9Mi9FB1Zj/0mKwZDwGY
mdIWMR/RH4c2o2vB24Q1r5/PSWvOD3YHeEAVg/E+ifwBJ1LnGt6vME75bZX5lX7Y2ChbXxLiA9Nm
ZgqqM+uoMsD1psO1AXMNWK1xbGucR73bDheBP/TgNv436AA2zrFzo9mSzeFUnLKKpDdHBgLjBnSn
f0TALXACxKOsUzEXrdxmGk5wfF4baZPoWZePqLGrYxL7I6uA7tEXhfd14AYLZmxBXd6Wpwhx5BP5
12g+lXtMoOyvxrFLMaiHyzODVmss4lPqvLmNQT1YEsq5qtva2mgka6e2bpJjXEzXqJnJ1XTm8A1u
8SoeXZIl0v4a9Q73XNqKe2/mqayQfk9JbF9D4TwEcsQDMoj8AuwUakcevPgCjyPyvruucSDhT+pR
tnX72PcoIvt6BphL/3C7bgc04etBwXBpoTTvO0+MT+OgrPu0E8Ennj7BVk7o4TH67KYaIEGPPnYD
fZfI1GE6zgZ9Hh32JycYnLNRmBgsTbvc88l8HlUp2dFx2oYpfPwAdWipiuhxQcrUCnH8BPAdQJMY
n+F0c4Zk/cHNMXYzNvSfc/9LOEsAKFbwPIBf+Ycrwm2tQJsnPNaXdUFnY3viasO8WIWsEYlliFun
3qYEyK0YnKG5KsdjYWqek8oBUdP3IziAflt11AN5IwBc5NlMotYA3SCvyMCEcwEfwkaAVJe/GGUE
W7Yq9rpVRbc27HE6mhauiHCUYpci0rsTQP4Q82TngmXTUXv6Yo9xcxpZsvhSXfnnEP+mExLmjKxk
HSDVGE1tgH6egF+H5nPJDuA8MZC+jbfmNv5e9uxwA5yvq6IL0wsWa45m231hBf8ylNO9MnB1OVRw
U9mmOB4lRtGW8PlK4fW09kZOCI5eWEZtKj8Rr0xgXJu323BxNWHVbx/qhizpMgrwWVn+mYOk3+Ov
9qGUoupMuvarrTsBkoywnzFHuQPdcDnDysl4NZEvR5LOwJ1MQmfse5Zl45dcYkGZdkWeu5S249YN
B+TtEbFe2DHa+0Hr7GTp8FT8H+7ObLmNJNuyv1LW71EW82DWtx8ABIYAAYIgBFJ6CaMoMeZ59Pj6
Xs7M6s5UZVdav95KKyZJpUAQiHA/fs7eaxPAcHSb7HvUN8ouj2YcHSZTsMpgHvaJSOrRz/rItuIV
wQ3rhBbUGSbOtrS69okQLeQSKdzV2BOU2uiy3GSEjl/g/dSZu9jJnG8ApPTHMeqNoEgsGmaVNQSU
w8mDVRzrEIj6DB1+iwkAXiOjEiTgYE5shqxWzGtYoqJa07fAbjZPh8Fp7X0SzucIweUe9vCH0wrr
VKjug3DxRXQmnhRSLqZ9jCxzoyrGNxPFsW9zouDQNC7rkddv77T3yWVp0A229WGarp8gKGojlRvf
W2mQ2T4xE0jNtXMooEk2cXtSrOHWoFpcdz1JBDXpfhzYk8EfIy0/0UIOJ0LfJmsGq4mstwYBNqCs
81H8ZlC17PbopPqjNrndlfM5l6c0yBYJQU5F4Gae+Ygvl9C3fEZ0a0YX+vebMfUa34kiddM7yCqF
EjcPbVMP67xtHrV6EC/DFk35qlaj9rFDiG7iWnPGpTs7g3WMxph3HjzENrSqb1PLf/hpPbSmpdzM
Q/mYYRXaaBHqywZXxSpz+3szGLcRGzI2IwHsxATnH4IJg0G0ZuX/XigxHrRcb04TP/PgTdZdqbxv
1CqrxnTzHbZaylyaGru8LTHQ5Omp6UhGkafMthS/NUrz2jYOpaNtO43R62Kxd6mya+mN+bnRYwre
IX8OjZ8aMC7s4Y2grLL2alPpL274BkXxezTjmTGdKfRjnQSIXOPYP+uG62Oz1DZh10dbnG37CHdM
thDzAGGfqCwvPuEc/GEOFHJwydEKa40FlRdHEIJp3Gr6LTNoiWnaYP9Y1jbRWYsRnaq45LTjajcv
t1ddZH81Rmt81JP80KpOfkyb4hq1HLxMw4T7Es5PkzAVFFgg6vuM5L4uqd1D0uvHjkBvv5sM623U
EotwV+tgZ6XxyFn0gUu+srv5gBpF3ygJHuPPCq5iddUSphcJqmN+JQ9BGxBGZyzRlPTRblGdj1ij
H4UrE6P3gCxgEtyrHYrV2OH8Wk0sO15nvHZc66s4Ev3BWMYZZ5VS+p4qfJYJ0if66agLRqCj1px/
A0FKARnwp3mThirRTgZdiTk1IVHDIN6GgmtzHNAZl4T+UWqRE5E+e7a0V3YIB1H7kl5mKhv0b/Xa
IKyZyjm0McykJ1xj0yoKlxL0DhahZZl/OjZwvkVNPTqCcyy9gnJB737UadLuYYlgPR+X78oOLg+O
H+886cMU2JM+rWeD3L1PfBdUAdhJM7L9SCdiaNJp1n6KJhkUZ4FN83KVWQBdrGjemQ402ZBjnVvW
3c6cKLu9nOMUW5A9ouctMZav+jHz9agqg7HP3obeTk6U8s2qtQ32LuqmQ1z1T1PvGQejc9hShPrZ
NKWTJ7+ntuJBK7RoY1jluI2m8etktv12Iv97nWU2vU/HaX3PnTjozdKi0k8yZa8jc0Du+EMPSaKq
xm3Laasx8IVxTWJDBWo358X0anf6ISEQZ3TUMyZa1ZrrQzkzMhMAh4CurIGbzhcknlDNWyalhLPO
g24cQhbZwbW746KqTwv84PPUAggZwDr7+jRx73AQdeVhJ+/D7+0ENcFtB67mBsiGa3WEmnsTiRWg
v9aLa++I7U2PKt48jlETcnpowcxPjEONPWi1QMzYhwvGKi1svvFnmF/0we+TRHvopuasT7N9UAQG
cHrpFy+oHtcQW2y6RTXdKZwuhzRTu02n1e5Gt7vnOte7a96m5qEwe1qJSnFpz/ZkmU9WJqNUqnfV
zV2/Hs1m5yJOoFHhDls6vtqtYas6wIqfq7a6yKxdYHO4+UI2BAzmByTN4ioDH+xMuFK/kZzgyzeu
dbSHXNuwfFwcW4ALmBpSflOWaPKd7Acq0VE80kPeGC0MjxTa6ROaVYZ0jS1Wlj113I2ZeDRwuWEc
JqUdH6TxpLgstqbeufsQyMy6HnA0cla2GEXIK7eBCoPVdyANsgfQZZURg/DOXFdsufiwp9gvZt3Z
ZtrAvqbotKu9xP46iR/krEKuq0OOmPqcn0kMeQu98ttg0TQR+a0rdP2LDj/5c2sD61EfdWv8wZmf
SNQSD4mB+veR3Wpj2nr50AEq2RLKpa9oa8NUiMxra1n+wsL5XLEYidgNLIqmbTyb3+tGJHf0Bq+u
RiC047U/LfqdUfbFLV3jYSBH82SyIGtoyh70gfGBS7tlb5XLzympYqwNRC2i4jbvYfiVE9GtoGN0
rSIyKZI4e+xJdmWSkYjtEscYTKeECMEIPGtJO10hjPa5rVVun15YeLybYRWGkwXyjp5UTAryEx6v
u04JdDLqB0VP1B25AOUQiDgjEqtpyCEauk2Ttc1XV1oRwqmeH5umUp8mrXzFT1dfRNV9lJLErU9p
vssmxXlZBPlNrEvKuRJ4P7JpMbc6R699N4D5rwylO0fzZYCCRFRLHm4MJ0UUTIttDYGEtcqWoAKr
b7KHFvV0ECYLDUChBwsWGfw8yGQJnDZpdHmkaMV6+Tyl80tYEfVOWHj3EGrT0ZCtEVsQNTLi+d0U
FWlZ6OjEWWcp2ygzOQbeIL5kxCZeRsEDr0yeWtNMVLt5zxB6aMbnGMvmnlAxbg75Jcktw7PqHUw7
J4OPtJTKqbQvEfhwRydRq2W6QngOcdFtpfVfnKY4UPhvRhu3+8oP8SpzPUKoARWpvGm1+DoBPbnH
HjZw1yNvhIifvM8eigUZmUe0mtNDn+IU79r9sYoH4MP8bBwgnzGtRJoXAnwdAP3dlX9+/ryMq3GF
/51/2K99tJY7eCFH4n8u7i1/sX/QDdbrVTetJgODPyQXxkabngoi2ZBJi0XH91iFoQOIPXjj9mFy
H5PpGR17Dau43aCa3Zkb3z/7569nnGWrN3elrcPV7M8+sWJBc0guyWW8u6/GB9gbql7C7XAlS6gq
BzDWgGtDrpzF6MPPiq37nYzqcq8e8iOZpRf91n1tEa3jM8ET5cB+WtO4DrsNTjCl3w7Tjl4+7lWU
IDhI1DNB1GJt1fEtHmDAA0STeYICNrxb7wEhjrswHUys+K23Tg2hHEjbPmO7q87uEH+dqmLmRrVJ
x8mN7xmFwIpyVgENmjn7qKwe8myU4WPAAIZZqU6ERSWXYVLvS1Ruu2nMX/gkRZlURdSYSf5CJ3lt
tUgQMitu8Jab5otBemi8pJSbZJ4YGD5KnsTzS+uT+AeHdXvppw2OzOCSAa4Kny/OE27Kpp7sjdWJ
Jvj80Jh1EzTgPn/70olT+og1rh+iGtvAgdpGQlfXBp9ffn6WdagVhqJ40BinBUy+HpT4oaBzu230
uQq82q6Yl/PZL1+2TEf2izVuUlK5gqpwIHnEUcNHjXnZds7d6+efLCG5jonV0iHWijIIU+PBYUC4
/fzDsBrLoBmjKpDPYJp05Q/fr0uSO008OOWkFcHnhygNC25uPvzf731+BtZGLvvs2QD32SH5mWQW
O+Aew2ZZfz51K6k5VzLTXUdajQ1nqIOwIwBA9HnbHdVaJ3IHvNtiWb8/eiezcz4f/ZfvpQ0AJ6Ku
2jVz0i9L2cTb1tExMnVx0m/Y0CBCyWwcTj5l0GHrzMt02aFj1Fl6dEIELAbVeq7+8cPn9yKH4MeC
XqMiX/XPD8xj6Z0mXsbH2Z7B3ShIJAyVVX+0SN6hDqqCTP6gifH+b9rB/7ZAfseWdOr/N5D/Glc/
fv7j0OVv5Y8/Qfl/+4u/Q/kd7Z8ERuhEN9qerQPaRzH5O5SfP6K3aqoeu+4nXP8f/0Ly6//kbyC7
swmaQLClW39E8tNoUwFZGRrf/l//809yte6Xr/8oX7MdqZX7g2KeuG6ySJCh8hx4XqhR/yz5aNpo
aAvPq/YKw4+VHsXfRBDb6g1Ajr5Tw+rSdmpPjHrLJlb2KDy82SbFMz2Qaadth9w5y4lCcXGb8UYE
4pHW9KsbccQxkge3SzPqN9yA2RsChBOAsu2kELoHSr2osFUjSE6emtI5T6lXr61p3o0annRvZBxJ
APcONckV0ZobaPVTT3MbwGXGYoyXUCMtMYJfk4PK3vRu1dMryFGAZ5RuOenDw3JyWtfcJBjC141i
BpmRC+CegEVUo+AcZX2A4z2Wyrcqi2ca2updSe2zV9IfaxaUtj1635SZUDVmCKn09ANi8ITz0iHt
e2T3m7VLluf73nR+jMLZtF7B/Kqb9LXdmXvPgI6EHDnTzY2hTLumHW69yc+Gq+45xc9JiKtCa3GJ
o5+CVpDRU9VYDWJd5oOJ8uzYNEFDfTxlIYDtjleTiK5NWY5Pk5qfEuadlB77gVRfrHwb7CSkFAsG
384ZRe0ROf6x8tSLF6r3WEEPwHg2pOqa9G1baHe4eEiIWr/rBCjR/NT2yYdWs1kqyUvYUWe7w02P
rdchi/wCYE7nc9Y8c+rZFXN2srP0TbMWgHr8mll5mrTxGqvhQafbgByL4RdMq+xEzBUaEXFM7Wnn
tVkweUnQpspqXNJTwonD0pITuCd6WXSWhm1v9pukcrCUTztL9r4KeYpU15Vjvzai2zqKuKiLferF
i5qD1fHM+MMouA6YIByB2x1CWzuGjYmJAwRzWkQr8ET9ilnIfuAnVx3ppfmMNLzHxN4br9mYv0UW
wEKgHa52qWOL0Qvd5lKmLEaB2mYn+Q5r4XQfOqahS/bdzPIPK4o/6Itf5ctYK8u9cbmozeWmNQhv
1XeOmDHNqTW8jh0Z7avWJWe6zA5NNsCIm65e2WIWraYjwePoRXT6AIYXzNp0mZnEDSIJCjQmmoVF
iYop5hWs56MWowUBJZrE+Ycb4W8isGiNmH+rmtnJsJa7vCaXhgYMJaJpJQGD3He31iHk+nM23+xY
XKfafIVeGSyTtjbq7NQ26dvnzxAkrs/CuHQwVaIJx+DQkHHbuShqyxnFYf7mqPPRNmnR8K7EaB2z
cU0H8lT1oEFpFCRq8moN6UeLJk0Y/bZw0kAVOXq3LMBHeSpEwikK9Ecr7jOFGAFkmzldLsmSnbKp
3zYp16oCRhLyNcHWbTNezXy4tUpxGuVyQIUWL3eSe68UjFU0X+ER3Fs7f+vGr57omZwtd6dZ7vId
HFRxVPJMnmTe5Asjr0eJuHeSCfPOcu/ACowaLMdJX8lfKTSGzWzBeXTMvUW2x0pplsvUqZden3ZU
VfpcHCKj5fEoHfl9Ms/BagyqeLJeu5k5Dl2vxHS/4w1eYtaE0ByeB4XNmGs7y+ajfG55xFrGNPmW
AChPF32XpiUoFpaCgVGmbZHRGHKvD8WwLbr8YzZNP0lepxEMbTLfdKzB8mJCn7MFDn0P+2ijF/ee
V8oYnVdCE7le1OWumodO8Z6jGgaClQYKDNrKGFiml4uDvCe25luhWhsZ7inhIoO4O+m0czGwYoFM
3sjFexm96OkBtOvZbNX3mOFjEkabUSc6EInNGeHWO6KGLyWwAM9KP3qC23TCPhsuZiVK/B4+RmSf
NdzBCkih6sGoxo09aVuh9/tmyRCz22fTGm9Lo15qc9XM8lNrbxnL0fgOlP5JrdKgb2kO6/mJI+IW
PCnBJzGXBK80Z511+43y8HEYlqNX9zcEKdslx2Mfzsz2spP8v5IkCAECxeDymm3A1+igALG+E4J7
QbW7bU36wzq3GPwFoLGL3yKWkotV0nFbLdqA4C/KA80Zb3LBNudWDswfPXa2Pl3uWlq89U3zRQ/v
QzHfDLIVALbN73r8s0sgV832Wd6Sck1AL3qOiVGXN1Gnc49pGv6DMXJfB0m0heh4xv712gzWnj2R
uD61v36GpLJQrbLxEvfpW8/PyEtWN284xbPDXMuwudWKt9SbuD/ihzY+y59V6M75847T5rOmt9Ea
GQFsFeWslWHhq0r8OCboNOyUWNZYGF8W3UqkDSMNGGgDXRUGiPYoXAMYeHHT5k1A9SGDVXtPIzs6
NJ61cvqwfjAGY17rkx2gv4oesljkfiKE6tszZC/HDtjuSCBdxD4l+bWIISnkQ/ZazIjLqkwcRVUc
oTp9MxTLpJHhynwLlI9hOQmyBpOeMGEL0BeS3+WQq7eZQPVAS4lpTWxz+O2zz++JJRG7qeiZNNhP
SZzqW2hVTC7CxJTcKuO3D+Bsf//SNOTTRqtZdIHnDl0wC68NUN290GUhRQ8xt4OCLlC9kOgbJQ/X
joWpYI1dXQs+PxB8rwUFuIIt47UXSdpdCKANIA9t5yp/iRMoBFEfToGL/+JQEFI+5COAQZWGi6PF
B0FCrhtjt/UGQOG9vdVcxV/wxI1LRvoBKu+hW7EHwFtA0fdhgwrIUG6JEvKt6DfzqnGajXD4Tq8/
KDUH/aIrmQgwtT7Woup/+zDoc3/kyS37xeG4F7dY+Ks+XfUwmWM6yLkSX0r8Ij71150xbG69LZa3
j9kFsIm5b22pMcEbRjdIyuEbsy2p5ot9DcXXAMyO+fLMbpybd3t2+k0NLW5dKHbGcoNDq8eaFJVc
2DDL3nMlC8bSOrtm3YO3pp3SuvuqFq9DDf9v4TZPWxYPboFSDNfCW+jOizU3my9CCh2MzV9ztegf
1dT3WGy0qvNdlr8ZWBoDUOfVUewzGZs3vRU3SGTnnDFPE7q7xUreEnOvTO3RtLO/C9H59zLZ00nX
sKULxrEcmY/1R2V0knIZplNW0f7NPpoMv1l+K53pFrrzmWhG/E8MzJMPYJt/YwjVfjGEUqB7OuYw
1bCQl2uu/YvZBTg7411cBvsw0i7CIMlZ5PYhh+nH+kKhkwDEnXNCfz37LEulP5xm/srfwmnnl/OB
ZxiW6/AMAPxjqv/zLz45zmykTA73Om12udaUMaL7pt556jXTpivt9jewzf38lDAvBEv82lDYxqn4
W3X6Xz0RV8fr6SL/599/fiKRUXqxC75xL998ax6vFpVJrhxdR30UqNr0vL86Mla0QSyhtYgyh2tJ
vEOJSgNF2lF45j4pIVs6L//5JXI4iP37S0TaGnZuzdKcXy27dRZBBccNsvcGjlAqnZaYJnKHXWae
JopQejwEsH7/vLxr9DZJLt6pxG5Rd6ksqRqb342YBeCzPKQxfol2uq1I3t69Z+syUoEkizKE2s4u
xA5U8U6WILY37bLU2sfcALJKV3vulHy+FnEauAUEO8PaAybzoWBt8qoB/j9eUfv6mvmau+q2YfML
scGXg9i1zDxRcOxzcNuZif4ipzM70iYhGEyNOiazzCeK6K5E4j1b1Bd7Ns8e8krHaC+uNlzDuvho
vIGHT99aePjsYWvddMaVw1WDIpYZfs75r6hmAnCn8Ra3Vfk3psRfrCjyNsGkpupE12mqRVrlny8P
ptleUelmuYcKszUr9TJ4OSlx3z8r6/nOfOnwn992uuN/8b6bmiFP7S4g3F/d7d6kuZxNuTMjWxy7
PH1Oi60NXDWtpmvHxrdF/PwmZhY12dpVh/HGcTdozCIwqOtRsRAO/Rx35aGsTksxXj1vYEpaPsIm
4WJQKUjzUVxQXXGQ0B87sjh6RDJ2idp5YOuYyoeF9XCgFJOPO8HtQ65mjfhmKUDlqSDnSvDiItD0
GSExJD5nuY+cqgqL0VYaM837Zndki9LY5Hy/Q4l4wn++TbrvbjxRpiCO9WzQRLOWbXSnliRV3AKT
ax1SzVI2qO9W0aqIdElYyAnndsNT6IYDDuPsXesHpsbjTUc7VAzRY5nNd9whNxpq65EjGBW48arn
VMdt5eeW8ZVJGsmZyZssWkkH2KVWfi5E99IO4n3UKcfKhCN7fG3aAw4bC43uyGuMbOsEc+kUu+ar
XpFlOwaFKR5mJf1Q9HqvR9bGRQ0o6vxNy8MAfhQKu7k2yJCy9oJVe+zdV3vULvK4R8VyFL7C7Wo5
v52TAEaBvGfZjYOmfJp1Ni1+Dxl54tnRWUbO4iPfONp4nFz1PXTNswO0/G8u7V/str9d2g76P01S
Mv7NYI9jCPkliUd7eXyTR7qZt127O2H9In/l0q735d+stn+16luqpIhg5gTlIv/8D0agVhc4sU3B
YptxIOs4mFZ/v6X+xS3r2NiecVFpuALdX35IEjcZQfZqucduXa4mq6OJky+3ds52YFTWDq2gp0xt
rgvAdeF2/qypxy7OPmSV3XrLMe1tPzGYM8CaotNC/APqGo49o26+OiyEDnMLWIXHDvVBl6bfXZsf
04wZg2ItMMkwlAtxhgZviPT7iAMPQyMqa3D6tShOne2tZme4Grz/JAi86YTH9T1TkJKnybnMMRbm
JuY5q839bFCSd+XJcq4LGleLg458ksgJg8a2z8KwbxVNCzvyR7f+UtNhcMlMTuZLZqQnbxpummO9
RrAoXTs9kVN5ivXIVzpxlMemHuy0ujibzGphmlvHJXp0Q1ofHf0CveWURHcP8Fz1QsQixNu49IHu
0SbQkw+L7UIRnEmS7DTOWaBL4yfvJGnpe9lXkD9ObVloxtR6Le3hVnStnzXOK96mtTyUeDNIPp4L
A7ubXMFNzmt/s4yqf1HgcIkB6eFUpJqm9UsHstRrkghFUe41ZIHI1MZ1hY8H/wznJmgc9krJ1GOF
YWgNu4rAcYigNKYP8aw8Y27IgcKM55Zj3sjRcDDt82C6QdeTgEGXnhO6PLqN46Ur5musRA+dqz80
bvoVhypat56WnHpOjeQFmtxbqvP4IFsgspfDwUzCbUXjr0SMOeiseQ0tgJE7n2pUFhUYZ65DaJ3l
qtos43tFHIuidscknN6JwX4rWMwcoyIljZ8k3EAxLYqPeafRXKB7F5IX6rnjVRsAR+HMLKpv8pDK
DCholXlnLf22pjnSGcOusKh26L/Y9XxvYvXCAQ+p79qgWSarMTJcNhGHuVVkncsejPBAqkl3Lcbp
XQzzThZBVidbFsarl84rG9usHeKOraa7bfEbDxG3hEGeNi263v2eWcqV2r3f/Oc3+i9WMQo3+T/N
IGn209T9hyVliho0D9NY7ie33HQYWkD/0decpp28yEmjvJh2ENbR31xf+qdp8c8dbspF1WCH1jQd
8/MvlUFjGsLQzaHc97F1Z5J9kvuc263GfPAnlTcjL07h1G9k/0yyvZGI7lsKnlrQeKHDqXOjGDIh
ctE3zJi3ssjOaGu2Khkf1GKa/R2dNrEF7UrWSy6NUhTKsrtRZu7r6HXbqUkDuWRMyWlQlB1BNDsE
ls7EeSj3qMIK8R6F9jnWcdrR3EsRijW1DA5R73LdxdR6TktaiCViZgjCQ+N3aXESHt6VbLpGFD3U
E1WzvOtyMyp5NwmCtCfYCX12QuK9KdLlSrzOsXBYN+Q9HBnZm/ydjYV5oqbe00U94T7fdNl3xclP
gkj3gb+bJb0fo4NB3eHPbR7IQseZ1WPPZd9xckVVPTT5GXeGa4Wv9AO5Y0f3VXYoohEwRRyz3Zpn
Auw+ZDsEajFuZ7/8UTXebixmwCzVRps+UBds+6k42SZVh1iW90L1jZCViNQTGxRfMp8Xsml5ialq
rfJtQcLRTSg7YjRLqjmVK7xgqyX3th3H3TTDJgqkEUfSqc7pxKbOeZjRCAnnLLvWGv062W0STbRV
hOnLJhxnr3f5S3sGFUumXbDLBCqsljYdrnKHByoUTKN1xotwkV/XujiiaEhoF7VDcippJ4+zfYo7
VMLxMq8S/GNViNivz01soNlJdtYqzotIR5EY+p+HWDHcQC69a1X6vNCc0Qb1GRcqq+5Ak1xFiqUz
OtCW9A3Y6kkrBw6b8Ztp8qwUixWa7msxgsEMUyIEoiPYuFfZaSug9bbcvaVqvbKFH9Oc7YPqso6f
kb2Q9shj5eJu5uZrGsV+FSJQzZb3MWaro5oYyyJQRhzAHn1ED6YDCIPICRI32speW9/ntBcbP5KZ
C1lQ1+L4ecEz9JBlZMI2jD5+I1cvk66AWYL2ZxfMa+fs5f1GGqP0YjrIzac0e06QFnlfI4F376pC
X19ecLL7mrKp1jNnh66hWwNf0KloL3TOeM8XJjzxwk7asPgv425s6DqzHMs+4fK3RCmQcf9e5XPa
tCxPtWwWkX8jZgkjbXTTQobviPey44XEmGWEX+hz0fAY8PrKw6g7FKSgZsxo0GlyI8nes7ywUDUi
psFbuerhxyP3y685oBe5bH8+gKN/b1IK3Db5IG72PSW/nsc7s3k/e5m3UW03WuVT1j7QD4Kt+5Qp
+ojpJ1nPiQJxaWTPKVvFBOtKctc8iL3R1MXaGIZL4XBIjyQ+1aopmd3lVFbJqya7SPbCbUKGW7vV
9OatbkkIiLBxYU3Lb4QPMWuu6G0SzjatzoQuc/yMSWQjsnlKYzrhw3Pai7uHsWUcPxCT1OuKG1yu
L7FMgMBihPh0LVd12+yPvs7iJNec50hRz2qD5lGaP12qkHG6Gyry+dTc91hkMJbjzfLlHp4z9Q6N
bgufd9NMlHpy3x3yExm8W3n/dY73rBnPI3ONPFUv8tFkmRTp8mgM8/1RaR2foMu9vCoyxzzLB4GL
iCmCMw6dAYVxQqbPgTxpmN14Iwt4b1XiXRQ8Afr2hYCk42nbfVtTBVXDVX1IGkfdaGLaYQJhWar9
qOk+8n64gVq9yBu6d/5V+v93HZcbGkfwP5QFm7f+7R8/S3xU4vxW/Pyv//FcDX38jzVNgDwp3/44
MP/9r/5rYO7+0+KhGKLbqoQacvT+fV7uGv80IPNzOqQd5+qurCN+n5gb1j911SK7WTcM29T5r/7P
xNxgmE6BiTHPktw7wzT/f6bm8Jl+rWY8x1IBPtDsUW0Yk7+2xYZEz8o2Tao990u008LR4fqgfjZ1
d+3MLy0TnCsLRLNu53HcxKZmPTANHQkeR3Ruu7tHp/DwrbhhcXaap9BRwo23eKSyKST7MOfamCS9
+6E4i7bGW6x672nKuIM1kkSGmVhzwyQYnvwhSbGdq010BreAxDdTfRoHxhek3S4RiIayxZkdbmYC
YC2RGbtejeDJRhh/85Yl3WwZ/HaEl/sqCkKSMkuMX4C5tvXsbZ0yso4cDjmqN9wsmuZrPNFV28cV
QYh1eajCJHDned60KuJSo428XUlURcZOumVUxYiTg3Jnjhjp6/yZ1aVlxzLsPVP6fUI6wKYhiuio
IoMzmsk9FImwdno8f6HRF69K0JMPirUbZjfBwKqTz+NN3VfFmOdV1xq7iMzprZInJp5BWPMh1wua
4/IHyCxOEcwnNyPoxh1hkhiqNJl1DrwHb0r3mlfJgxiV+I7Yd5+CoUarIIECjXfAiu8ch8oB4TYZ
39suIYEcbS1J2Qcn0awbtT+ZkUlzKPXWlNL+4iGaw/0QcqTTzJHhi0+TS7wtY/dQGF8szj1HQwGD
kobT1VBJAVpydgxCpd0T7bFodEAj2MUV7gadN6UzHxGnF9CjoStkcQjNOHLUozUoxwxXZhBnfXJO
R2/2Va/+MtrsIsZAQsaC/PwhrwElxLEPDYUEta4VqylEsWBg3mhLs31aKu2lrBfo+a1znyunXxsW
HR4Rqs51ymDujgqy7gYBm13ZZLwMY+qLCao7caPrJQmtezjIYDr8BoyZrqZIjG1DtJPbkDzRFOVF
De3waNgNm5P+6XC16boSw7Kae+uJFEKga12yoU9NI6ObbrUCErXzUJcoecx4fkztzVKD48wQw62x
SxvbSOaRjgRqObZzwV8KqMj4Whda/SbWRvqQh2P5pIwwJU21G7H8jDbzGJpAKc2dslZLTMP5o4Ns
08/mOuK6B5/sNuJUxI5yYdW3I7U+xnNxdUvdT4b+Ga7rAvAjZmITxUfSTR+8jixEAp+sfQM0mBj6
bl/rRXTQymg/mE37gP2bdJ7eNA4kfh1S0AR+76JwmHGhrByUq8deWZ6aasz2i5fhRPxBksQSOInK
MbIonlFgneleiqcqCn9AYi1otalEtQ2kIXfRUG7jxqOoLaTxIWF22Uzo2+EPbZQa7LaikcWgh0dN
+eYI79YkGE+ykIK/sXa8UfEE2lWkxL943eRXWqdAQu+8IGuzL2phrhXL8x5EXj7iBCOk0xgeZ6TJ
j+UuIkDZPlawWuAhuco6iVTVN1M9GDSXjotCiCDsgWmLCD4IZ8TQ2ci4qJv19nFa5rXXN1sPbvmt
1e8lZmFAIjMVqZaco8jRQBRBDtcU5xJW9o0lyLlM0/ARdwYqT1JN10lVVARwIOFWSzqMY2343oCl
O1ZN0g2btgTJUKEetZvzHCXOQ4VNjGOkMq1FglJ5wNJ5Ml2mS3UzBWli489lzrieosHwqV6Njai9
hNdH/0Y731znTeZhXhh+dEy0ojzSd0qUQ4Ux6Ef0ZvvTGZh2zhOhlT3zVJ+8keKyEWPmHqdW+ZKn
ob5NjAzIGEkHgKRkMIaoFrSLCqDEVPjLHI9+bLgfUEzurQGpsiaOfJUooGGqF6EMyVm4UcR7G4Y8
7/mRl5aUElFcm/JnQYnxpR20VTWbeLQ5L6pmOvgAQGjQMmJwp3UfpeOh1fTCV0IsaxOTEewfqOAn
NoHY7XGFiJ9hjWWQfFOYWVq8bPuueUktjRzBEV+0yn/jleUr/POGwImoWjfm/KXEE7cRcw8x2gof
Yq3T15Navi9uEwyoizfgGt7xUMD8yhjItjB4HBGnjAlJGtWcjnw1jdgjHaUvmajrRGZkaX3EkF1s
aTByU6K64pTNUckghhZJSPy/uTuT5UiZNkvfSlnt+Y15WNQGiDmkUIRC4waTUkrm0QEHrr4fvqpu
Kyuz7gvoTdo3KJUpAhz3857zHD+GGLvlr76fvOTAeJvOK1OZGDIkii/J3na2CqsfdEa1sHAYHUr2
FEtqUYlGBotZEuBR3sw0fiGdn26shqgHjOOgmeW3NZVTwHSJU70tSmI27YceL0jdRXSFaMZMY7xh
EWHIaF1d1Uyf4pTUN9Nwcit2ZoF84YcQZnrtKPML6KiosFPR/zQsyqbKzQeDjKM/kofbanncBB3c
YgUEKUihnqisScptKcpVZnhwR2u59HhyAVDQ1eVW2feyWHEoUdX9xdzQyOHtahDvPjCgY0zE4LE0
zTboy3Jh0JqVm9LW9aND+QSv7AwUf4IVxl5aur/MGVsW0JXF6N4Mzh17ACYajoO02mSy+pqTniyL
lx0WeJMwX0g16NbEXcINVrTIg7UjPDAUT7adxS8T3bDl1K4+tWUvFvOHVEzysGSJ4RdMlxSt/wsj
CJSQ2Kt1+a45skF2it9WLaIyoniz9NwzeICoXrDEpYVVRI6M2CzTduWoDd2Ha+ctdLZYhl4j0V4s
Tg+OcADDOEv5rOn9IY9I1qWs38DgIgK8/AAGxqorXFhiq0r6PueHbBLR3tV1EkGI6FuzmiKKUuL+
LR/NZzedrqLSkvdR13AZtLrfZIN1dyPlhWUJaS7p3xwt/knMkRh7njM+h+O08djBBHFPp2pOr16Y
E3J4NlNZh27RcShRWfPAU5UBvM7ofbJnalX6/lFjxBh62dmOdfNrpIYllMTgTj1lxG6LNy9J8HkL
u3e+rMR9j5roK1E5T6pmad6rgUxUHRfOOekW8z46HSYFledFi0d4PG18A2CHBJSQ1FjmQiOpQxgK
SREt0ppuGM7HB2Mk+64vSrO3MUguUfLbKjQHWTZgqjxiSDPCnTzQQWldMsn1oPMBkAgqMgfH5NDk
0vxbU5YUEY6W+vyLhkKriNMcgFdxMFW17dLCMCINPQc0x0e7DhQr/cMLT/5A53p1y0sAr23SHD2M
Fnev5yYmOT7+majzbewWd6HAkBmp4tDM0aao62cuFaMpUngH4BLD1o6W8mwUXUzuNftKY4jcWesO
fCgWLjKtDa0pTe529rTus8Zy2epFBN07wS9BNfAL796t3cX5wSH6GQ6qdRsa8aTLQ1R37qcboZXT
/eA9Y5MwNtgfqod0FX6SmKb1gqA3qu+vzss/MPtaCZu1ZFpZbxxcDNkmr2PyW07p8NgZfzMhLcgM
JqUilfrkJuySxJspre7HGKAb6k36riaRG4xzwwsuM8McMsDWQBWy4/oVfhfFFxhxAsgQ6UaUWY0b
bUk+oqdqbal05PQbk9hNzGT5mIXxrDjWt/Cq+lYZ42E2hwfWI1YQuvV2EMDQ+9z0onFbEhuR/c6W
7xYDSh/tmA5cSuI39aJ1v1HP5+iI1L64o3laklLBIvTXoHrr1OIHCzM1I5FOlHczCUQ/zcnN7axQ
W1SgjRO8i9In2wzLOFVe3cHEIS6TkMmjeqkjJTloMv9pwPKFQmrzvo6mtxb7RtsoJEvnxfvIx+4h
IuZ7yBxH3VvU5E5ULEeuC3BD1f/i61kbcl1Kywd1OBppXkG0ovKwmgAW6cMJ+QUvT0ODFs1ur+Pq
pufosSCIrMGV9ff88xuJ8g3HxCzx1JR8LTv050Yqa4wjZ+yyqzPsAEJNXiu1dqjxmX5ci5hwptcN
a2CP08qNXm1VUX02HuMKsJD/+Qvr8yFRm6tCKw3RyQWVLD24Dnecjne41sZxxwbsgRAdE5OGuhJz
mOTxn1/wv05HGq4+NGJ2cIe1GF8dbVbMRZxgBjJg1wAUYlg+xaiXwRKjclVzvISq07cFzzz5i0hm
+C+bxkAdzt60ecm3Q99ST+ukO82aiPLnsUkvMDk2KYZT7AwisBKTTkqL/m5DHWDPucV8lOwtaTaC
0Yft/LtvJ4UJLVxkD8iHT3n8vZ2oABNuypluibexXtSwyZyRnE5ybS3Hxlk3uBibbkvr3Opx2DjJ
Nznm/Nz/JPgIOT9kF+IeVgAaxwsiTZxqGEyHCO/XeRqPSCvqLu9tPHONmTxoSpRsqzwjJ+FmF+wc
GMKSbBOXmeMznvQexqV4rRO8zlNuprdcrjFmqkDp9PMZB2Y3rXR2jdX+emqCgppFtS8BeG2KCtUt
p7sNyOf4oUilDAgdqmil7nulY3itsZTv8LcNa5eoyMTq/0Wnk0b/vGSk2qmQ+KB7cD93Y7JXq+Id
t/uHmSHeN9rZAdmSWFTK5KX5pnQPiYlTqweVFbUa5oeMl9YYLZehnz8I5m8XFTiNLGA4tYpBB0R0
dNeVLVFnJv3jgYPJKafx08TRTovHWgXVEjQmBIDbjVNxh9S2p5tK7gcFqiRZ+mPEO8unS4jtLmdA
mmsyLMRtQ+ePrWzjSb2YWLUwA58p7FzLFdqvMQPSNqTWTREy449tCO1RrIuz+DWX7pc9GU88u0/V
kL9FRmMfvR7rAB3wpo3ixsb+n29UL5O2p8CdtufuaIqGF0djaJuIpnnLWd70uNRPRJ8nCu1cjoVj
HwWA/4kBrLffkJeSUxDyASjjUwQc9hB18HRK5pRziRGxLexjJz0ifLlywQAcABM3D94MM88p2xrP
ND+TGCnh1AqdDlfPFaE6D88sPNd0AJCWlWwiywji4IjDfdoYFJ74srykQGcp5gUBAZEs0w7/QEww
O8enzoqjg9L/KAOH3s5zhqAcBoVDYPfoTrO7TeHNhOSee5qYuZClog2cegBLDK51NI3WOmZs3vBZ
DMbO4vs1Dc3pJubyQAVP7c/rmuYN8tlcyo/C7kG3pH0wSLiooAoMn70M9nFKziqqoDDbMLmNkvgP
uyHCZ3EMXymxdtheXuQUGVQOKbcqCjI8N5qr5Zu8Z+QyOuUGgNKjuvTLJl6aLOD1+qqSAPUVO4Ee
V/yUbkFt1EiLr6LuFJW9sp4XJAJwiPjMKhtaMoldj4TlVDV6cWRKylubf2X1IWD6Puv6r714r+WU
4orOXV/SCInMbdDpNLv6roCLPUsa3m1HgkmqDwBewiiZtFPm9N9aq+3Ru8N20Z1dr7tPWax9Dloo
qsE6mIP60aMBHmu39615cWCMDdm+lv5ClCpMMjRbQ/vyUCR8am53vZitDeiFlfxLzWOs/zZK6z08
QsL0PlcKnyuCdnVTS5Sx2I1PNn10vifm0W/1fltbM2HNOTbDmNHvkBvy0q8Fa3TWEx/ERQi4IDvr
bPWDnuZSZHUcqKNojrW5gQbum4B8/dnSfuRU0OcNWmjboYxwX9qnSIkd3HgrLMXQ2ovkqzKLZtAG
bBSGf78trSUUU20FgFsmoAjYyRUzTi4OyV90GklMc9Dp6Mzxt+Q13VNKSg7V4wTcclvvu2LaNMC/
YEBit6t/ifQS4ErifeoQUFeK6dK8JE6/A3oflEn36uGCJdhSPAkPmIlIP/WECkvVAh9SLvnOKp2X
pGdBq5FCFv2R53oLoJI25vK36bkddAOmF9g3QoUQnpURGmWUhxPgkWWkO85sqi8Vu3Hb2s8tnbn0
0/WgLiEj6Cb9CpY5fM0VeDY65xmriUedd4lfcoxzbNgKPfkcx+K9ULNnMRa/5vyRmj9ulvygG3pJ
9jzF5bDJDYMPqHsnkf8h7VUiBt/CJ6e1DXyJYWdF1jWJ+YHJQH/ViYbLgfFFBaOdCvcwh2iJeXkf
q9WP27WHqab2Eo/bMaIxW81wSpjslH0oZ4SbevVAMrA5c6g6Aap7amrM8Y24xF12T8fmmQgqvV09
MUP2N2yObjwjfdxccUz92joUWKHZb/E4PdY2FweJosuaGwLT2n3yDazL9hm5bRvG+6o7UA7IMh/T
KB2pG6G15ZZFTfGZPz11PZRpRjmhPprkWuq3xeuwC5q/2SJeSnCtSzwRQ5CvIrL3XjX9SaO8DbVu
xv9ufIPjYJhYBmOW/oyqdnNoY6X3+gAD4mMsNHiONfqRlVfhMBRfk8LUByrbD4NY8kY9jw+fAweV
R1NHNuWYcCC7Tl9YrL3APj/MTQ7TmqgQzBAGIx91a91pXtiBXILEpR/wluzFiDMhNkjgK7uydCC0
1qiu2BQxOBt8oJTK5Y2WgT0ySMR7JDO0xe+dlMLvvnil3pK/YyRuDqcQdaSSrWckFkIWCGe3+UYG
fkoOZskEGdh61z1Qi82LVc1rf5EzD5U5E01pv3vdPEXWfKilhawyVa8TPFcOUp4gy4MrWkX3rIvf
GZySAl7OKtbTjVvuZ3M3ae4PhLgPc4TVlgEu9OvK3dAWeGmX5qQYTwBUyWK+VvzsNUxTWos3sRtQ
PBNGLbm1RfLB5pHug8w1Y0rdewMdVx9pRRGpsbEdp/Ynk4JbwEICXBd768RSnquEU1CUma+58ZLn
7tEj1ARRhd56NOi+UjTE0OlvQ7tY0OTeCzO/mbLk5SNxCZ5ZkbEcDKBRWY7a4snkr6iMx95yZh5P
7wDHYwOhCExHUjHnr39ndLB1gpXiVMUA6ip7e7i1C13jYJ4BQqWBVVKuaILDeLWGm1htQIU7Roce
RkuUi4RTebEtlggiaZpeypGWwlXMqSAeb1OFpRejrE0THS6JEdyElowdLLHpO86Tz6pt/C5NTk6C
Q5ZTOF1HVIq7c3dUEE+xPLGF2Zsgl3ajGlWcFeMwK0HmKR2ylAlrr1do8tHVDDiJxxvPFZwxuwSi
bjpTGy+iej4rPFY6gIgwpeo4oyA0gAFiHnBz6v5UDmw8S8w6VfYFNEweJrXNg9JLA4Vbn/ErDAA8
n7CXU8s+40YzJtdfdIVSRfpTNqUDKMllD0THzjBaL7HGVZaPtqV9VcWfNhqNFzdhQtCJwdcjNTuJ
WVsrrGhPyGqy20VMgaFSMMgcRgCmqc4eQ0OXNMxNUrHTAn5vbIWe3haKkZHLYWnELeInPZuc1GNl
k0RJ4gOx2ndjNzxalwXmYGPAKFtql7ccYCgr0ba6MtehHMc7NCwa1JXb0lCeJRwkCdXxEizaxNwr
bx3sMLIuapzkTU7mqydFp08D9s4eJK1nOQBioup1RoXr4vjeEB3wyYC/5T08Gkual5FFy9NanTCh
96S25l1LcKjqLvNYu0v01SRhBP1o3RqRdYc5oS54yMfvLonvvR1xGBIx6w5WBFnr3UYV4tktIMUN
veeETljgJuYweejnKg5wmZA7b3hDNAj12w62s+96HmF8U2UvYiTeE/israWxW5vjljslUs9YBUcS
GvoeWDF7FNf9W0HvCyrWKnuhmHNs7T3gmnmTZm/drMC2jm1f67gNe8KEQ5FirS7xwYx1kHrqKxvc
LnAaoDUrt4wdSPFnqBXdr/UX0ITtAWisGVCqYFwAHH8Kq7S5r436cUyoiSzalzLCV2JYWKKtueCQ
J5tQKaOvZoCwKzVcLqOBOaqZi51e8G1xnJlhO76i9g+hHH4zMR8no/yR/RgKOkjxFtsfpl1dljje
2HWza0cgbdm4vFciT33bq54nh7+UenWdmpUHVb+zJPvhT92Rz7SWWyHVMXSbWggKMVlXpVrg94Kh
KFq/bCY7NJmHb6nWhS04qw2goC2F3sVem8SeUTwPPjWHZj9r/hxBfXuOkHTSiYXbyTjAweo/0md5
VSLnWRjRhW0B0v/ibZAxc1/NjNDhGfcErCBjgSzg5QgKzCFucwc2D0ts6gu1+Er44tyM/5bzj4UV
3lEphwNSCRMlbW56Sk4lY/Nt7so5e2yooOlkzx1bfFhsd+1pOqcU0KP/Bo1Cot2ynZRVeXzK17OB
gU2KwGJfvtkTk8Mkt9lzqe3vUowcU0pOKchdxi5Xh6s+yTemiwRwwE3qDv6Y4e/CJRkt89edii5U
G76LjPcl915qfBm48vW8/CmBh8betZ5twDY6PfCePOtrL2cX9ZtytK/Q8PsFCpkX5xvHjvFrik/h
5JuuFq/s8sxtOrh4mJwHxc7CuOPU6qt4Ncahf2+s6Lh+r87C6lWbJ3asOwKurQdxS64jp+mo8W5N
TbmL0uoUl5fWqd49Hd6Fat9ILIR9tLOX8V3XnTOfpCcp8p2rnZVFobAc9imsPgZxJG2ns0SujEZQ
m9amYJHq6BVEQ1iwdCwcdZoZgAtLZVpqz+683FNRvU8IHb2RhSCxzqXdnAxZvxTmnatGTHI6rOCj
gXlIN3kXSw6X9fMaFATdMrvwRz6qOVYt+xr14lM2qFpLNo6w5zhrT7ifauqFlWgfSbk35jTDPdzx
asH/TdlXFTRG1yLTt1e7GN5Ap3K5BW8A/UbPja/0FJfay5OddZvOqLeMsz8yyxDAP9qr8K6VtqZp
kkPnzqDKil3FttiXLXjAQd8SBTlGQ/VAStDwm1y507uB/UZeCXdO6IMew5qky3ZFkb1OyvTDVDEo
StEHTR8/GUN+U6kOQQsfKRsnrVQwNxCU5iR5BE9mNC/QiemhSn7qgoFr0jYuMtkr2jO+VK37J1RB
zFzVL/ZjZH4ibJ2KecSbSISKStq96sW7Sup7Oh7Z6IeS5dEcnmJ72vTcI4o2P6Smtkuz5DBkyV3P
2Hgrxnbp5x3tLPsoUrakw2HPMnVpoGs0E1MlwFNuhBPJGp6hIG97hTOtV1EdXDO38dSzXqebMq2e
1xu/VwgXF6gevNPq8VHOdTAa1PoaznuRJ6dO8YAVWxvRuy8M2t8JVYWZNUHoxhNpt+obBD7LV+e/
lYH3aQUdzzzyvgYoiDC+pOROq8DRRud2NA86BO1S0FpvRncd9aFh/1KX+uOUpo9V1nwxvv4Qk7vX
cCxByih3jvxTmVVYMfY0lSXs2Ljgs4YIqHwvmvgZSvNl1t0XkaC7I0b8VL19n3MgLYp+sPv2lTnm
J83B1hB9qlZ0NRfxN2+Tl6rKt7mVX5k5H2S5BDmcLxd/hVdlF3XcYeAnhz2EDKm20G2/dZU5sG08
g9repFiXkWH2Sx+Sxv7qFPXWFeKj5KlXquY8JNm73sgP2cMIj00jHMHD5GX5tDCCNWpm37Hebduc
F1BZB27pkdLOQt4xB9eOX3RDe6r5TAzX/eHv6rdwZhPRUULwojJJs3l/tlr5lE135ku/0ew+glV/
pGfts6CfK3ayfZHE53SZHl0bz4lSPSyGecLy9ZsSdOzy8WQpw7vBQ2XbTKBmrQxTZqa5ei1E+lFR
zFfQZMH0WkeERDU3xJul0JeQpqGK2Ng4mMjS5jFxvL0xMkxRe3kxluYi9e7YL8ajUhIhhlfArQCJ
ID8PmrwjLj2Dvo38hYlIrRV+TFl9X3Nrs3pa9K7PLo9nqT8NDeenG745xe+DuESKtIf+ZNfr6avr
NgUNd86FtrmWBRzzi1fNoCO5WSK9fIpiwv/dNmkA2KboV6wzClKJoF8nqhCtqgKRjibxOWq29eqg
jy/mWOy9vrqD9NiMBpzH2gKjXbebXm0uRT9vBueZ2rKDReIWm8xDFOvv1lwZYBWQgJz52bFXNUYO
KGkd7UTmQzbrT57SfhtTso+7ZpeUyzliiiqW5bHMxWc5pLe6vHsUSBFid/Cwf0befJgAANRKwyRF
o4pJ5LcocJfpRWrtlyQd0YmzFOI9MecPZ9A2Ze69Ji6PHDCrwhT9H7hZDyYqOGORXQNffKW4kmLr
6sPU62GqxPvccUpGY0w28MXA8D5JDy2O9qYprx+yZAFqzx6JFWNjG3xMsinhV9iOj+dG3wxahYVa
acAIPGvKTMjc0V6Ybj14le7jDjhyxtlTrfBqjjz2sKX57stJRX5oIFNXWsfth/BkmU/seX9n/n9E
dNXz5u2kXey2vNdFt4uN67Skb0LSOG5ZW49tBNMB5HJqz5uEc12zVZQEgdryNrZm/l3/3Hy2r6rh
nZI2eUhgr/idjlVn/QNLU3t2SgtEVeKdp3i4eUl15Nixj5L0RS9B4o/1qwMbdnmwNCjE0WRyDknG
XWG5JyVh/rx+0VS2b8MKpE7SX10kJA1KYiF6cx0S+psDQ5LSq55dLCXmsIR56X3rImrZ1Vo3dSHX
S5n6snZPR3WGMjwJxojLq7EMJKXEtlHETqRuYJuIIkqHyM1mB5aJjsAscgVMB/jbfOZ1MMl954wX
L7KRCc1DJMVlVpyHOTYOcdKD9DIO5vs4IGLP93FJwymd9647QD/9iFcpU9a/mXS/UVsPdsUMNFF9
O3a+W++FEc0+jorfyHQfoiTKgtluD64qvgA23aIy28ghObgVCs5gENFklKOIguINlsimzHdIeAEe
7c+KaRpAo+VSFPVRyyWXMh/MzcJbK3AqRwkdxqpB1pdYF7ANMIGqAtNAAZhK/WNdMmkFeLfLtgqY
/tiBIi6225PozlQaW+u9p7M84pp4sGZ6a9hPHOFX/+Np/P/VtclLYG2C+r9Djh5/5b8dfzvxO/93
x+Z//bb/7dg0/kWqw3bgCHFHesaakv0vy6Zj/ctijkV0mvg+B+f/Y9g0tX8ZtubQOmWRrnYMXJn/
Jmoewv/4d8P9l8d3U5mB6cSeVQLX/wNr9P/CHAHOXMNk/z0Fgn1bJadJdBg3Nznq/5EC0TENlcZg
dXuSmUGXzMoD3gSWbW9KgqyjhkvE1BmSvaKIoUzuMMlp/GVNOwo8G0MetffYw5kft2qY9Vl+roSE
kSFRG3Ne1/7kCiBvBTqYmBoktMH+NMspOkWp+giTz9oyrjOYxth0OQiIMJ7d7Iz3TJb0LQl8e3VJ
7LZmQQ+1HiCwSelKCOOZMU1qzM/tV6Rl3xA0s6sAWLExBTnscpFnevte9bqtYWJ67akQI5t2AUqp
yBTKxcj674aieXIrnAnuWNzdZnmYLVjW3RSLQ0w7nqKqr1g8ERVy9I9kmv+mVRcyMh7aYUX1TXFg
Q0/6B17UDpGACVMClPCi+1CZfxSZfbaGV69mlfGpxf/eADI7QGhnh00ig2KeowNCdw2jZcFDxxpU
60TeMmiEoVA7EboCo1Q+1eV2ZrZ+6Mzqni2as23NnHIskLiR2S6hF2flrovlywysao+qRACu2lFl
zfbb5hAds/cMcRQRHavV46jE7zGZE2yi3r3DKeMnzp1MGYKZTM8lfo0jHQhKlVA4S2tlOTCCxYnq
BU299JtsjO7W6l5SJNFVZhRMW3T+rcNvlMxaMHrM0isuIqVKCGVFDMqhFfqnSTmurxoVa1i2Z7LI
P9Bo4Yue2mG3wOOUSWTOqdyiHYBojvJTYdgfvTdUO8MIatnXt1pNuW5YZDlHj/1mjNnXlizg9vo7
pO0o2EiBMbuZ1sDe579RZcb5zRJPfU8LoM7l6LzGYxODQXik1WHpXlVl4kNJDjOlWqFhQA2eCMIv
w/JarcBTayk2buYg185O99wjesk0etAWxz67eQ8/T8OlPOsynC32/4Y2UsGVSzrMOBVMTgUDlcs7
li+6Q5qtg13BCAFnW36cXQjoBknfDWZPLi03HSrXmZl9SraHIlfEucE61tB9UJtivzOLHffwhJ1D
jyA6qv2ydv1kPROt9oCJNcgmz93FHo4POEIcDlHZkQdCvaZiyxnoVpGGcpnT/L1aLrXpOuDq0ylw
+gLKGJZESzi+nKhMyb0WdUOm3POj/Lbt9ybTRsA9bxZZm/VDXRjZK3yotrLLOryTU89FypfkfRAU
aDBRpLNgju2DadTZpiQWAYakfm0dUFaxsBkhyWo/1XwEdltZh1oDtMqtcHYjtWGD6241kOxXlMEA
Av64g+NwrTu6AiM9GlGGBXvAkvFIUTBoS2w17DoFXE3H0RyUiZbmORT8erUr2+QsuHnozxuZJymg
U/ZdCUE1AiQ9JuhXxrQSmzvwPPSwNDV7bDQm28X12GPINVhI0q54ntljnVcYfxA/zaUyBI1bocEZ
se/MkCvB4RQbKrZqLEheEapi+LXriOpml/IXafFlvS5JICm2t4sQC5eJqGiMvp3ifPejImGakZLM
mgQAJ22sdo3ZQMiWvK8rtuQjGf10TLCIztkPAlTG7LS95yJig21R3Mrg3A2zDtcUnwLpNoFtrato
HbGMYGQWu2fz5tYpcHc+Z9db9vNEaaHTab7FSes89/Q0ETSEk+yMz8Xa4FQYDZJPx1GqqN1XxZbc
oq62XPNqI6Xym6v5S7zMbqgp48EoCagnQqibytnFKOduTdguqqyTTj8nEicDl7LyUQj2fd5wRBRa
7aPKYR1XNqmMt3ShgLl3FEI7PVsqq+EB6vT8wpAC3mkS8ZxOJY78wd3mKVCAjlmuvX4RbOSSKwRc
gI5JRjKFt8stKhJggYQWZqJNtseYWH2SXRBBzPAZjlfLDj4u7y7dUVtpzGePEB1W+I1yqCKvZ40z
XRK1dKflQLrdkhmulFEWmnUTbYcKUaxOZRYUtaD2LY1/M1xkw7AuqulPnIz0jrZjoCjqGCpavRHu
3MMTpYxY2kAyxUQP1wjOJo/J7ZoKU+qqjh/zdbhnV+zB7dT9mzoK6aNaH3dLZX+IRrXPLa7SlWOC
S9yIVA7u7c4wS7HBWpn7s00fI+TdJBiMsdiWet8+4RwFxFko64noSrSnuTijkp6rIt4lolzHj4Kc
2eJcIf+NB8n/PLtxeyy1Lr92ogEZxVtFqZV2Z8ZKdB2JrnhEvE6Wk+bbKnV/JsU4xooePcyUmO/a
Qf+76Jm1Vk9Z20rHXox3RIDNr7rjkrM09TyeFeQJbjjmO1jVCJxPH2rMiQTD13ob7MsEjuyU0b0+
VjmVcCzUA/wgDzIrFCIM8BFfN0Om5RjCuYTnviYOag+Zb0yqiiHgm7f9CD+ML5vK8Xnq8BZ2YAxz
ZqqkKlV/YYSxHbqJLXKd3ryFtHA8PAxz3O3YmvEDp8kLWbpkS+kkSVIVq/Q/D+MCsW5sONd1wPop
xpxCy403TW4ue4xRObMzsk6T9lHohDvswnt0omlmDPGqC/QI6WFrmTlq1Ah4gcq35S5GkiawOVTq
stfs6I8L/BIrk4t8gK8KvZvZoWY6e+jClg8uTuXkn956xQ1tY3h2wBeDNtaDXmKTwO38teh4LaAM
hlVP4nF2JfW9A5UZLi5PlAbSNXmrDGGL5MUoSPvLi9nUYCxnw0ytnj08lpm2xz9H3L/vdV8ruw/D
6LkxWG2pxDijHs0EceBbLrP2zYj7rUavO0dsC9dXGSeu/qinyHpYxkFUtg6EdwGcoMBVreq7ysDL
Q5wR01FfhRHdVL6bKts0+xCpCn0mY6zeD8ndM8UjImWylWDrApOLG+TRzNiyVmi2b8y3htSlLymQ
9lPXsg6Te+mWvnug32tLP+hRxaUgWOTYmzDFZ2EAbg6svWgOmh7aZkc52ExMHtdWkHEe8xt4r2cF
xZm1BR+NaiPiQgCVB16K2ALqtL50gtbKApL1DdjnH3cxn8ESjk8aGP5OZO6trJ6J0VDuQ7vEKddS
eZKIQt5gnWvezSXvRsqNDC5R3nv7Ti3I5PRbnBSeX6ZO+tSY7XCM84UVlckNSaNwZXzfO9fwznlr
/GRRtcD9O2MAV5+H6ZiJeLz/8ws9uS8zHrRH6RDSMKfKDnjhjhCQ2mKD8Llscbaqu6bDq5gmKMk2
36nHkHBVFF70tamHNeM41kCU76at4Oo36L1zTZ2ZaUV3Xon1oxlF6pYKjnaTWJNzV2OdMYnpFAHl
AUyHlt4h5albD327fNgTOgFQcmUjBqnd2Cv7HkDju2rN1j3K861aaeL6n/8J7wI3ORSgmSIbC3vo
PY95OAQJkD1VFXRdSWZls6LMG8jZ+nZI+ulFU3h8AZSsnfP8CCDb/3A8zcNE8uHqvcJP8Uc0HmZt
ADEPlbriIxs7ffRQ2DqUbBxR51zQZC1zHlemOFLNwyEGkzyutHoVl2K9IMcurg/9IHFvmobB0LTH
l6IgVlYbILiMRoOyZV5nJ7/QphkFyqIcsSFlQRVr8V5Y9hwssr8bHk7bVohXe0oRPaiDq7yRs32E
t3Kgdy6qUrCHcwdaD3NSqay1AiVvaCnxIKWEkCReMRPAzI7aTHxCQ/1uM05mAMqrJBn1PeDZbkGL
Y+DtZ0O7q71TVba7ibfWQfOqF4o0ph0FllyCZE+r8660uUIa24V91enDIweOaxUDVNTIOLXeqIak
alq/L3wyguMmawZnm6SuyRxrKuiRcO7lVBWk8zvaXBHssMbE2Hrol2917btgoQhLSrx9mtFqv7DN
E4XEgNVQBuNqabYE1E2XK8KQmex69p7SLg7UZpjWhZWkdKoqhG3dYJ4GUM4UDkDwHH+yT+Sb8spe
BF2Mm9kl42sZd5sWzhPOGKDo6w5lVJozk6Z7VXot/gPGMon1zea8x7niqXzUA1RK+S3yxriy3Jy6
lhaKXJdGgOZREWCNuzOnqUmz/xd3Z7bctpJl0S9CBYYEMvFKgpNIarAmWy8IW7IwzzO+vhfo6qhr
2W1HvfZDKSiWr0iQQCLPOXuvrbPvMa19r5n4VJjluXDMsnCAHeZwCThVco8EameimYAbhwfEtSmO
LfWdYdmDrlNNZph7vKYq90pTWy0b7sZIzwiM4NIlmioKLaYunwMbH0QQNbveQTPfNjXOOZpONbs4
D6fCPYPpz6rkG8kI2YA2L0G0BmLlk7yVz/gA/Z5kmaI/abX/ohyKlWhs7vvcr71mat8w3J7nAZZ7
m+XlupfmZ1VRoCYlYJV5ZLLXhCG9w16+TGVPFYsQ99D2wbyxyetxtLbzXMI51orYl3XkUEVgw2N2
wUaCowvojptxR7MbmsagyUNDtnEQWJ8q9ibcBs3VRDQQI7rovSQb2GzwnleRj64rLbwyfJNysHct
gnaUEua4jx3R7yXv2DOYrq39JGRg1eb6ClgbZRqM0o1dSLkZXNQ6buc/IkuV6z6pD+NMpzxKBvdY
k+3ldqDvTW4SNOPUjqyXlKw+aex9FM9D6ZZHNyhPjgEwbyjEF6yxK4ecs2tRQNNFrn4zpSkxb017
9gFQrR1Icp4QzCCZrmdYtZybaqToA7P3le3BayLxD8HdwbW+l2Mx7yWaF102D0yGB+KiVE1AFZKp
NOloqdsGl7zQnuzc1nYDF9dqrFguIpOeINY2bnM1yqq4wv6YGCySzZKdEzDnpP2d7HAvdTRfmf6h
EpTn2TTPBJWRuVB/cySNehF2Z6sCSBhD18hNJ7zOzW7YsDusUCWxPnTVrA7d0I0eraVhLX221Mhr
9/RU5Sppz45WnUPuRwfOSJ8z1Dj7mmTgbDiHzkDHlxtDTyBLyTXauY8GWk6PDdZ35kbfZm1MkCpw
nphcsR4YQwJ/2ggUf0yGdObqD3b1qmry0vwZsgiZih5WmiXdgzeHl25XNE6967tu7VDIoDLjYpr1
L2ZuwPt1mcPbg2Vu0achae3YNQp8CcdcNLeBuVBV6/RLEe3KiXhQrS6KrQP2VX2auga2l46eCu9u
R7AzIludXLqu8C3AyuCTWsE+ew7qq7HflBVz0InZIHEWa3ZhBkzvMghXZu2hQ0eOSUqyTBt3N7th
wD4FmWHRGOekSo276wb2CYXrE3eud4KNUVAm7l1loWyLwV7EDRe3H3S0qAb6VCSlEyPqWhsYHjq6
LnGf1X6wloIt+ayHxtocnwFsM9ltoaUYdNDqNmfDMH8XZo610IlefDbgJB65O7YjX/u2QLhucWO/
iwv/xe4TYjpzslMIap5RUSlWjVm89tThXYxTx3LIo9HDb4JAH/QdkLI7jS2aQnS+sZqI0SZbQ0q/
TZEF2bZnyiy7+3YJEyI8b2+wFcJX1zCJN+zbeYQLFCM1WIdV/BQ11DIdWwNcCQmWoiQD4SBfZqnX
X5Ib4shsYp7qkNAnuDCz9hq2tKWa4MWw+AOQG/Ndri2EkzLYuFBpZQ79uCefaO6pXh0gf5soiOet
AoFOnMKQb2riYfPRFsvMuVkbM5smC7/MMGraJkixiYWUzKZOK2Yq4mPutGSvdX629Ndoo5X+w2Tj
YZmi7PlSxcUV9k/Nuva5me3mAP6xjc9X8DlfSglwivxVdowhvplaHwGaShde4HgVzneDSdtGKzpt
3aRoXlENZoRAr4KYxjq7iZocBWbYy74fTBFnUeUfKc9sjN9cvqjzLg5AtAHWKqNVk8m83Bc6XMGA
W/+mqQbivTKnPzSt+BZrCyxm0K9ESI2cm0gAVXaQ6b1m2J/rCWMNJDl3nVeE+DimFyytyqkHuznq
QbCfM+febRONiBdGCkGK3DgQFQB7GRy7mFHehHAcgV/K+Z2VoFz8Gwju87kvkDkQiPI6pF1IcAP2
LnyeRzOO71pnOHV9aJ7QAHfrlsIbJzSnWz7SdHGTcPqUWdFzV2FcX0qNtCmPDcxU/LIdVL2iGrYd
ECbfL1HFZqA04HjfR7MCmKO9NrGbnwKUJpjY7B+wo/+vgwfD0C3wDf/34GGbFnX09hMn4t//zb+n
Dkr/l24tUFTgTvZPmAj5L8cy2S2BTjX0H+OI/8VEGP/SdVpBykEXo9vCge3w76mDKf4FHMJhRqA7
kuvP/a/CFS6UvJ9mDg7QVqiUtm25jqUvqIp/UvSCYdRnVRYdFD200RVlx40Wc902ZYWquTc8Jw1D
ksi15BQhq1h3Jp18oqy9GBFaOYcgtrtrDRneSpVMKKRd5yQSmWv8kksdljcHekrnxq4Uq2le7dyQ
9eUfn/dv+K8fOBe2bjK2UcgidQY3tMoXht8/qF1VFcxuz6K40/mq1k0X0ehjmK/5WE9z06Roxk/Z
ufJN4kb7y2sby0zmH5/fjxd3la3ruLD5Sj68eG3FvWFkdgsWPgQeVeyq5QbAgrBJF9Fi5wc3pQOE
MmFJ8i3Akn8+9t++Pl+bazmSc0xYH5CzszEm5SREu8tUc8sWI2EpN5gUId4hWVhbap8Ktrwe0a9S
NsCYv7z+h5nV5fgtjl5wepu/AkbHvu0SwtDanW0zuI5rEu5rHEoWBgRKGdpENDICT6roFeoWqbTT
JFaZ2Cm6ldQqK6ustb98JL9/RxbERi4uZuAfPhG8Ej7WoLZF0SIQScZjCF8X8+FfDvwDWZUDt00u
F5xzwjEt9ZH122BqbPrK73bjbOBAZ+61qUcnfir9YZ04LQENQe5fzw2CF7Mn4mHQhltZ1+M6lZV5
QhcQ7tLRcY4xHc+/kDE/QCsvb81gfWD6aXJKLiPLf14QdtWbVgjcFCv9m/TRuTta+CosdzVNwE0F
DDnHj8u/nAm/fuwQbUFk2kIthJ2PDGgfl9ugrIJRv27ba5q5JJXp2Kj+/LH/7lNnROu6eOzcJfT+
50PTVYMYLEk4tABH+Kw4jLpADZliZ/nLefS7T/GfL/XhPHKwNVdYpLqdmiJQcyklVxeTJ5mUCFlw
LE5WiNhiOv/5AD+yvC5fngIeZFuKiHaooz8f4bKhV8PABQ1io1uFGttQNwNnF8lsO5emWPXuDcCG
7lyWw0NLmDdN2R5KJgbhUpP4cwDVgn/QdhBg0RPTGuB9m9veYd1VXU97ckxOlU0/Fndiv/G16L0O
LIKafPPsTyN7mzp4xyfClCK5ZZxLcFSC1NZAcnNS9O7bO6PTXkRlR/u/HPnygf68lBIBKiRzdFje
5i+nrSIX1SxaLtzUbOk0jdEdmTMWtmeOSgv7u5aeTDX02oaN1kOTCjb6Aolo3tPuHO0et8B92tAX
0DXEjZ00VqUqBs+a8DAHUEnQrFOl9mzjmpq6OrXJOJMzCDdsDuz3jdm0TrYp4vPYvEYZm/5ADfre
/zw5jLuWqpucxOc/H7Jh/Hrv4pi5dy2Llc3/PlyqMXmwNOBTUqMrpipLcgQgxu8jbA5EI49zXEBJ
wPuwHmx73JM4iKPEfocWca230Rb7rnYKijeMqdpJp3TDB+PVpfEl9GcD4wQINpcWo9PZxRrOwjaw
UvlAHb93dfazKnxEz9ivBsl9UmOGsDZZzZjsQ7r3qSX1NjtmLhVbt3gZRJzdjb26c4vyse1ORoJz
GGonnjB5NlvdOOBtF+MxngN3bYUSSf1QXQ1dfxeUw6PCOTqi9r2IBwpxj6TiUdnpfR3b9t51EFoh
09m0vfLXhKWmSR6ua6HJ7SxLyyvMgfuoiJ6iNdtRWtftuJ1V8GjF0W2HSqjGt5ZGNKYXUOFU0jdA
hz5tjKDCo0wy2qKCV7fSmxxIEX3ZPVAStYgR2ptgiI5JI7LtWD5WEVLUSdD3KPr0SujYZGImFBjp
ahPuj/bJoO5YFS65I/ZrIetbWzw4BcjNrLJfTMN5ELP4LDOUVZo7HjLDcVa+xFDV0skBONk9OoEi
Nc6uI4SNS8/ewMaBJPcmDae/nFW/Llw039m1shQL2Ncf47LGJrA7mKntriMQoszGneqBVC5ZLf5Y
Ky8IMfGkxDP8+Vz+7ava3HWBjsnlRvDzuuUCEWO0mXDb1Z8aa7jrivS9q53rcdYe0ck/J67z+c+v
+Ju9j7IhrElomK4LTe2DXqYJ3D7X0B/vasEINE9wso7xfa0Bma+/2mRYk058JJc9XZX2fPvnF//1
wgXTai7bc5dIMmtJYPvnPTbobGjMfcHhyuJzWZuICkztIOZE2zKqutLbvdTetEFmf/mYDeuXVZIX
FkzATWWhYvr47Wa6r2U4atud6OBVcoVtrAweMd3s8ZDk0VewK87a7hH9QKy6blg88TilX53+KbYx
zv35UzB+vevzbsBxII+ShmRL9PPHkETabDil2+zGkV0QeNoV9uBk4wYNtbhiupAOjXHdSB2QmCjA
PvlemkKpoK37UBARu7NT3fvze/rIveMOqhB3OUD2DMLnDPHhtKgqNPc0WBvcoZDu6C1uSkcYW7IS
n8gUZvg2kMFdYZ00HDPgvpc+Ez74aZL4cJrU+JLgB1jtG9FehUqbsBAbAj9oGa/4Xr1WDx6M2Dy3
kS6v2Yr0O0T+pCNl52oO30Phjxs74U//+ZAu25qfb40cEuozKkLLpVb7sBcJhKZBILCaHUleAOy8
NuiuDelnm7wneTw1EvTrMSyEns4j0e8jpopGVGjhlws/o1prdOerObN1gS/erDFNDWXZeo7buBtm
954c0nSr20x+ksC3Dp1QD7pZyA0hebM3CuYBtXtyR9kCoOSAA0HoFLfVkXS5gM+oiOiQ/vmQxQfk
9o9vkXw+y6IzynK2/P//qOp8g7g6Jqm06eHUQundhzJdyVCb9nNlnPoWWxPgCOhhSyJYzpy1CN/j
SPPskA1/3wkNl2c1UQViD6IAHPAsYcXAFgwgKi5I/SFtLl6K2TZ0tm36TVPDYx2m6iplTrbwNdn/
OJaXlXSHTPp7K9ssaYj1MEGDgfGz30DPisDoNZlNr1nUxEfguTH15n4onLc/fxqXXd8vJ8A/Po0P
1xkmx0EExYS2rYOHNaVkupuwUuj0ZYNXJooUJZ/b6EAQqWP0tORNoEbMaB77uL3583uxf7fSswHn
Js0qZMiPS5+aegHvoWt2bib73SDUdETw98xwjRmNMZ0iu5frMqIjXgcBC0Jq3CACY2DnlgdXpPuZ
N37yC9xwdonkoyEcQuJFW9Wzhhtk2ePEOa4YkXyzTf5IVBVfW3yIB0xrJegKh6iQQTzwZ5nTYhid
JT41nG/5ylDoYzIVvad5O619ad60KQ5X7G2fs9ImfJx0Z9qyPpM59NWTpR9CkyVKWQDtbF2529Ht
MuLini3hfzVk8Yi6gXt76W5kiy66bdYAiCIgmhZTg+BNGXH6lwyfX8sb+kS6IQR7YIgCS+fpnye9
bSoJDYTlVAFnD3zQ0xrdaaxL7On//C3+5v7FFNoWJJJI/upHZDD2CSevge3tyiB/j0vs+IRnsHTe
qgG/RsgQPc8EhKFcPPz5hX+z5eUYTUVikIDKAT/152PEK9uV0rdZnnM44X0M+0WN4pC0zatpgX6b
le9JE1eRkycOtm4d285EJe+zr19jAvVKiVHE7qLdjPVvPeFiAne5JV0x/Muy+5sT3dEFEl/LYnNB
YfvzO8U5Vpl+rDegkAMXZxXShRhRS3o7avY6i6L3RjL++/PHc9m0fLjS6fiZRDqatObgff78otAz
oMJFXF1G313rlu6x9nsSBufsyFOg/HYN6RxrgGvt6TKQNagOZoNucnATHBaFuB0t2F9h2Pbb2mej
SRjZQ0TQd6v9bQv0a73GF2lz65R8L0L/uP2CRdnbYc+aNDCO9fRSksiYwMt3dIb7dhi///mT+e0Z
S4mkXIN2G52+nz8Yx40xDHRjs7NI9GzNsxC8qklGF4szrDfO37U7j6mn/e2ERWf+oS5VDsk6gtOV
L0Qo8fMLx40RFIYom102t8/DJO4MSXXohzJBBFHfUK6sjYD6MxlDWPDkrK1wOzCPAyUw+AiPVNY4
kJT67YKAnsFs/OVWafxu1TAkxaPOxazsj6vGMHUwuZqEK0oTX1lVmBiKNt4mZXOmbvweRuyOewFz
DBuRwsRTIrv1xVxuZI15n1Xs3YK7+5eLR/zu+2KHzDdFdat+ycxog943rRzz29QF8VbPcCpqaE3T
BgUrZEJ53bQAjGKonUhc9MBj43goTZqI3cKunDIEa3Z0D0r3Ox7A4b4zgrvQb5rrID+65CfCAguv
Z1aaU+VWnef4dr6L2Ghe59wX3Ng4t8pg5g/F5zyX3Cbyni1cpE/OJnTc/rmpznlJhRCNdHiY8LRf
sTh+nru0OGhWLJ/MKnibK0DBvRHuhjwcz6nBbc2q5/JUlIgM2AP81+e3AghIGpMu2Ut/jG8LNQVb
OHeqXY8mxpqjGMo4rvAhZ15TdPZDFHZ3jla/E5L4lzXH+M1ey+WuI119ye9RH5vYUWzQ7kd1iQ85
lXvGp8SQab6/g6MLXLhwjMNQ11c9cKGrlJiVtbUghQhq/O9rKmopG6LXMo345c5QQv5tSyWqXRJN
N7UAGlElIF3RKhdrGRpfGeIa11ORn2JhNn85XX9XTPLidHMpYiS9/A9XuTn7oJc6XryVE7ytINyZ
qviGkR/hcVCB3tUAaQXzfIj7YFtiwPrLVfybVcbVafkJx8DNZbsfljd2SjnkChvFUTfji3JRdq1j
1cCVxJno1fpfj5hS6De1JHtK3XWlKxXDzg/3GkU2YRfMJAOnPVauwpQLFr91bkeaNtuore9TUiM8
Y6zcB82GF1x0/pslQ7gYo19hs/Dd21j7msd6uOmyCaluFCHtGazgtjNbVIuIfYNlOtvC0fBSaWmP
CnJuOSEHY5+cnLRklE8IP/DP++W9GabPQJBwJTY12aLQva2pSe8a9DBMEQqbO6BO2ZuP0WMOE38T
lRk2dnO0nhMhvkGatjeDOWKcpSY6B8byh4Thf00kGvkeU7uuf6Kboz0IBDGgC/FJky+PyLIjEiwC
e1YUQru19R4MtYmcoBusOwYbjJ3fsSQQpDGCblYWsd1G/L2nr18P5qruogdJBXEHxQUHW+336zLL
qblV6LufYulOqyUYOeyi2xnt5hOQT1jek+V+9psYYbwsaBERP3WTu+kTO5nuUMfBfD2a+tEuO+Oq
bd0XiqDkXBpjfFJzqq+4Q8KKmeIHyEadlw2zi3ewnb6A3GT33I5fRWGnrB1mgmFfg2SjpzCHp664
jyNJEmw5v+qJcZcr/M8ZMlB0wdF5kkSEdGP7Vk7NsA67IZ2ZbxfdJiuZ2gci7a+iIqcCa1NiQqME
cndsZCPhVohEZWo1V3NRsqvv0me81d3OWH67PCXDWcFVEQgxdBldc2ePrtuiaK8m2iSXpwxV2lft
wujKo+EULz8KXfQ/Hl2e85PRa/ra3zHAhm1k2Sdaj87p8ug/P4YsQFIy0JNTdolZJ5Lc9nB9k5wz
kbsg0G4NAUFDgZ+ArBx1hC2u1kKxk/XL6BRUL+QcX0UBia6XR3OWpWgyTB3ARTDfaEUNKw9qSOHD
r16eYfI33QBzJqRqTvZF7ZyIMrVv//OjIhEH/5V5LbMm9GwAwCQdUZw3UKfY45bicQQ2tG9lthva
DgzP4GOxAnAKW6evnia+gW0oZbCBDuPfC1Vg0cqNZy0simMTUstobJP1stQ+taWhfRqL6q5PZXsu
gM7eIiZfz27U7nzU4nDFEZUGYVJdYRUANLH8mrHFP0/4LbpmPNS9liEClMlwyzahHqYUS3IcdbdN
gog4PmIH9e+Q+C8cgDE99GXlrw2os9tYd+I7TPbxHQ2mfjNO0ezNk0P73enDo6VH/dFfgG+tJd2n
dIrTXVmUctPmhBQ7cUOqrmgz9lZq1zjj/DQhkVnFQU8WiOZjvEnIehGGe5fpdf2UvaTLk6IJ08OI
fJv5odxVlC+PAa7iewc9YS2N6rGa6oqgIEg25WzFMEeg1EyUxDcOfKObyyO2rgDc1Eoq5DfG0LJH
iieL+LJqlltZJS9WCjxPqta5ykKQf3MhVsC3gKSMGcobo0W1boRexrE8Lj3KFdA5uQptOLhxbhn3
epbjyO5vu6JcYrg5bLf33cc+zEFZj0rurIQX7qMuJbtwKM/aZM7HkXRsQhSNeiDkjU79Xdv33Usw
Lm7X4WjMeX7jDKZ1XTSLFQ8dkafVWXtucKoIB4Ff6GTgYyD70YPQq20R2Nmmb1Czx3mb3c9ZdzeR
B/kli1W+afpyPGij1ny2xyfbltmTFYmNVWo0jvO43/lZpb6gOqnMyXlh/ov0BrX3vsHC/tl2GLQv
zzsWu9wUFy8eEZZVSxXNoyNgqZrk8+07QFplPcdP+RS9sJCkLxCX+efJPW6k+hY6oPMUxlu0b9kT
RNjuzlLROZyekGUbD6p2ixuVjY9BV/uPNujt67jVXi+/pSKKznmT5vDeCtMbco1vg97rHTeZlQRd
ee8uP6ZWIIYKZ3FMGYF6ZWzWe4t8LExnbgYj35ge8RgLL4pKi3lbMcH9sKFySv3bOIBiqYq4QTuK
Ks+F6lk3fXPfLj+Mkf7BWChzHQQw1Yvepu2cu8PVQOYC8X38GndtfB/lJQnj+oubEV1ZqVHuB8f9
PFo5aWiDw7VoJpwjGA0MtIvfmu980QPy14Ewt0GJW9+R1OO2h3mT1LQadVk+JmqnqpYxxVBXGxY8
52RrqtzYLag30IcEThEecHN51JMfuSoSID6zFm+n0WKeNzbJ7ZiV4Y2Tko4TBNush33XW4GJfd0y
juT+kbFTydlzNMe8QrRJzGeFZQm+pTxa9NeSMryWkyyOgZGUR1GSg9WgF9oNU7zuEjvfMqJt7swI
cbeFx/xYmao8Zo7gLJVzeHO52RWgkOAmDhT6vj7j1+AHWJUnAwbQTm/q4CTcaqMCwzwggf86RyAR
wjbbxNX3QutfgQZwz6HPtrAx3b6B5Qi4iIraJUxh3ESiDY4GsivkvAZC9yK7Mid8Z5QRK1tEG613
sTOWb9jUPiXQAJntTttgjr5rU72rS7iA2iA2eSN4F+z7euJ5Cqn2szkzfPXjUxM2zy3+PN+s3+L+
BMdlRwGzHlvxpY+cT7o2pR7trzu28wBPkKTIBGTS1ENPr9hDapk4qa59hsV9O8MTpx1yk+K5567L
ZMkXKEmgUMjkWZn+Xsz2q2mGO/Itd6N55fcuy5r2nvfg+E31NrfjuMqJ+NQCCI+dBLRfpwRw6m25
ZhQKHiwo+o3s5nqtTRUAUBKzjGJ+6ibntnL62TMwZyT1fLCm9I7kSUG+fJSW4MbgJ6EoNrZWPmPa
x/nTmzvYv56dMnIE1U/FeVdazFfxZApSBQQdyGyy+NjYstocVpmzV9aTY9/2w8kpAcbhzIJR/ymG
xrPuoGGtjN5nV2DTr/UzPAeRelUGRKcoyoijTdu73PU/OdNcedo4kZICyxrlJt6zCh/gQDeuKtRN
GndqQ94W4Gc3O2CXvsosh+C+XLsh9eJrNEMChirt6TVyttgyXsjcuKZV0q+V2uW66cmZ2tNt5rcQ
uyXDPxM5NucX96R+XWmoCeu6VgA+qrOZ6LGHIoTggdK61WsNTLdNuEgPKTA1P5vwj6YG4U9vc6om
WVoCVopBS4cVJhEt3+qjUW8ZVSEh1/rECwqTk546Iq/LaNv0pnsERnBFJvF3re1Lr1DWu5ZbcN7s
giCo2b1O+vlOb1wqZPKDVj5weWGSh5LkMBoT4llWNP51jHaY5vpI6zaTZGjhQLEM++4KhGgEcT/Y
VUNxMo3osZ1ncKa5fUUn8D2nlRwQ19B02XcVx+/YCAhpmHMApOwsVrIH15DxHcOff3J666UySgQG
NRiQT+Im0hhGB/A1nGEYvVF3ScY0NT7gEpCpZmuoL9ujq7ZF0pSePpCR1fvBdjadr6g48GZWNiHt
DhTEquu57RqOZ8RkrFRTe7JikQL8Hj9jKdJ2chhu6rK3vIjJ58qoBnJwuC+VvTxkZlTvfJAnVqDP
h6bqXnNugHE5RXftBBc4xu3ZRaH0QPuNxwQQ4/HyCAeUVwdud8D1e6adI3ZYTctjOVrFMZKUufQZ
baMsYf4JDSlIeHRztJqVTuQgnlHiW3R6xgrqdZ8F9VF1QY3KAJvQmjQBE+soT3YxmFK4SidrHNSO
2U1FFkpNR7HUK8iXBK6Y1DdAPofS3MEAOcvlBdFGl0fpSFZPY7S5ShXxGgsuCuMwOlOOIsQTsrVk
/MpoIDrGwRgdHWr3VY4mGLYwSlM+Z91L9aQ52hVw9ypbZB/1iLc0UtdFkhA+XGMY8rNvPTEPGxkk
ANX6rjh2y4eQxAwX3FwQTuRr3TG0JcB0SM8hw/ZshFefqYBeDvdMnOqxfqVqJ19ZTqMh/+/2U4ls
BPOmvrak2RwvP5gLbmVjYsXSbOjtWXSoW1sgUcvAxKch8/+qVvkxsrXnWvOHbbP8dnmKEvwU5RJM
bZ0dI/K7j3MW5kc1zi/KZrNkdQjLaESR8+w41arwccms4uVTxgaEvrmc8yNvLz/MYNlkmxHxoLjx
h3p6bIM6PYKGTI/GEO5m/FD7JO8+w5IstvzmX11+FLMkLzA3nnBxZiwnGCAuz8epy1J5eTjY8YY2
ndxXYNGJFYIkdXnkhvNeA/Mx+4PYNsIY9lHZ72Rd4cjr6+o5LJtx++NXSCzpkVOqAxdizygpqPIU
kggtigmS58cEiP84Fming+zH06rF1JADCfOGuUzzbStI07Qhr64ukOi6Sr4ZFKYbhhkKxnYPuDro
r0n9QEItMYlGO5VDEmQ3PTDx5L4GWKDz0tbS9gbf+KrMomRvUMFtzAEKwZxqXqR0dU7pWJ3TEe5Q
7OokX2ilyUWeINhoZL0Nwu84lv0jTT4wRkldr+v8EDuVDsIYaGlnqatJc2c4w0phki/3GnmW9I/1
16HD+Gm0LKyT7r5NEJFHFY6bxMfKjX8R/jXZMOtGq+DbZHS9qUd4CHqlaI4X3L5zedYNNAV3eprz
q8uz3fKv7MqIsfbTqtAmYzPreri/PI+DknyIy7/TnQ7OMaIX/vnlx+XPXx7pAwTL2MXzfvn1x+v8
+Hn5TwlGy9G6a/j8L2/h8q/Ky9u9PPzxey0dzxzi9B/vjYQB3vzl//7xTsAuPtvmLH+8pf8cBFhN
0s1H8Yw/OWLPvaQLJJqN8W3kNh2U7VUOCOnq8ihdHv3n18ujy3Mf/h1SjnTbdfnj5fnLjyEggxDt
7P/+KZgB9pZ4jZvLU3OUznifi29Nm1MqK2D2mSuFd/n1Pz/mmEK6mCu+7ctD1vTuSrgjaeepdVUY
7MXDqsGnN1S+VxfVqdc1cUZDCQdgBheUEJm2GzPD98pRKuwDzALHeIIhKtr3MTYIiQnws0WZ88qN
COgji/MuqUMM8fnsyaCzbiE+NtvUz8ezo6jES4bc4H4ZZjeusRMlbrsBgZWZDN9TfdR3RE0wPiW/
PrY9rWPaG+nfFKXLTUirgzr7PpNf2LGFXs1CvqqyWa5xc0PUEKw9TpJ+b8jJqm3zDsEKss8xSiGM
+88wtlAjO7O2Beb14spbm/yXYqy++SPZrEj/CScAjLBq/ZagJkq6rh6wSzrRDkvigZwVZ6e79n3e
Ii4CfLmntLqdJwtKW4+dLPABRNI8sYz2lNbQCCA3E2WB2s9yFvswHEJrYAgcFS7giLzGk5bVayif
36J7GOl3kYBXWoL3yN3g1irGWzMu3jHpbLJMC+AlRt/7Hnxy2FJ4KKv1+kZAk6+oKmKmCCMKCwo7
mkX0WOiI1eyQCF2qtX5jFIUiYK78MnY3nZ5/AgENajdQCmSmcm9lX3zrcwK5ElW9lUH3oLUV/DF9
QdbkIxz88GsWY+KrAXSqRZbYCQD/Yb3Jqm4ni9w9BjXahIi9kZEP2r4zvzu5b+zD/jFEvvUpMNjO
lJF/0tCnHI3pMPUY1kdLP7luW24SN47WUUcYlk4unNdFkcHt+Tou3woBvLqhBN4asPJXiV2kRMuB
Cu71Xu7coIZpkmBVnED9GmCEzaZOaGsZybUG/nff+PN3NI7JNbb/4krU6pj1Y4SOrB/uLIRnUVY+
a2mJg5LQDWYdYC8MURXnNCr3di/0w5RE+EWyJ423cLRpfaxwPDMG9NW4mRc+dyFjf9+Y5Veq295j
hlPsAmn2NxFk/I4tX64xli87ooHyUWIxZLyJIL1iophJCsKC2p0WWLap6Q7wf0QPFDTTLmJMBNXa
bo5+DzNwCXZ12RsgNTg6tfPYm8RRJ7i1gLhvbABDXaYdMIaTmTUSf5CBaj7lERjIPCvZBye0bAlH
xW07pKiiwi8yJiU5na3Is+K6PrX0hxqFMktkql6XdoA6fVCfR6NMr9S3pOjqm8rfxT5Wvdk2r7sl
+mZBxuwTvbjWDdQfvQ1SETPliAceGpFjYxND++qCqBQvQ6r35GBhNAXdp2P059KJ2P4a0bM1Ii6N
YOZ4cUHhFBZsUusgBx5dpQDX0obuR1R6shgG2lj5tCvK7tY203oT8kdc+lyHriNuS28GzppUgR0t
qCCVeZ2ajIUTHSZs4DiL64qFOdW/LhqwUqvZjPDpUNfR0U/n95xRslZEX7SifMf8Lq46Y9ZW7OQX
qzByrQzXbgCil8uI/94Fa7fRjPA1JPB9JCBqw5a78MLIledwALWcEg+5qnLknHbNTJq+HxibQXkw
iG1unQLOdz1Oe4x68y5uST70zeEtiorpjhUQIQw2wFVdYdWNkrjaTsNCTsS0dNCo5oAFGseM2j1w
quJo9GzALN18EiCBtxm+FvAxHU7cWXP3U+8fqy4evMCNw/t2tN58+1yU103MHEdbHGXsI+JbYh7d
c0h6ANkg7M3AoXqXq2iwKsz/MPJkgCtz5fYZM0q5c/6Hu/PqrRv7r/ZXCXLPP9hLgNyc3oss2ZJu
CNmW2cnNzc366fNQToAZ5cUY722AwQE8g5GPWH9lrWeRjr6oKJTP9fwBZie2Gc2VyjsoYF9bDR4d
RCkSrD8+TJ6Nygp+hfWMPGAJQRJlz+pvYTBL3Xp1fKpKZCoOuCePdaDHCpDhIAxnp88AYyCcP9JQ
DtgZ2V8UUSgrFHRQKAueVHM1aW4dGe0DyWTFTACjCI0YRBX18Fe8nTuWIB1I31RhK2EgvNlGasB5
FQlr8thcfW260t3kiLAYbYXLNvbjTVTJCJkrT2uNUBtGRD0WyjmaYIr3OLv5WcVSCwln471irvm3
a18kYi1aE2hBg9FMhyB0JN6vWgCMgmISNT/6ovth6sMyySh2Sp0YBjmUBnXi+A7eaj+61naEJsgs
FEcs9J4TKudtRwV7M0xw9LQtixbp5sJsLdQ1cnpOzAg3elJ+m1R6jkOWGlFfpFt2ORqXG0aPoq12
EVOvDcorOT42IU/ZPFbOmnXzC8NGZ0lxi3YH1qY2kFM/uYE8ltmWZK9tqUyeUS13ZsDPtHg8XmsO
3xhfKVP7jcDfuMANlS6LDKt4kz4x8sZ8FICEsa7B5IP6cTxgF2aSw73uL31UgdxHZLHG7kmPNUcK
Bbm29LR2uMXNUcHxq0zlXzMqwCjXJKgh8SPJoFoHdpedh6x5zmpC4EaGL5uq7TaQmUFqkUe7SrAt
r+UofIimBpk6dCFVBM2g6rOjxzJ9nfPQXkWRDeBGdocuHsz1yKR+6YBOu8KpXzdW92BMEfq5lKAl
MVtiOpHg33vB0lE8dCyQVmlW2qAESwiBjLw2FQj+zleb04BGfA9162dvRFDPDddecE+w4Mmt7zn5
Blu7lzxjmXXtDDmFa+X1eGgxuTOXGfdOK7NjA0OgU4JEmWKCi+wP34nYtI6QwCBHBkG0ydFUosYy
WbZhBIaL6akLowD9lOX10mjD9Fbb9LDhaF6NoBrggbVVervryYDBk/XqLnLSLuZpq2OFdQdzh3NL
3qzwoZNW8UXk0SpPI/OGRqH8gjYe7hHwt5XRvsg2FI/E67XnIU5euN3qR+WTTorOBFBA+Mvs0gJ2
QVcfdQGCQp//iDKuWCnXzA5WVw17PKliVXtQjYbe+KUl+dEXai2DYdURC/VcjE00iwCZknj0qmM1
XH08edgbCH3UGCU5YUq8sFn3eLD76WpxmBdOSt5tXlJCApsimlHLN2MdvzpDt8/JUrkLCP2EfIqL
GkTxmOTtjhEUgYZ+/ks5qiPqXBJjXOi/MnVNEfGf6v47A4nmnKXYtFSOtDIug0MK5W3ptJa5TpNh
rxtNy92lY9/Q2m5OqSEyKou2BaIedluUnWOtY3ruSAKnelyXUZiQc+TyaKdMARmLCNn8kRCr4Iwd
dLs8MtYEx9HghurVBPZOIEh1cQzGhSH5P3unmfaEd22GBLMSFM6NJmL31qXO1h4tlyQ8uetU/+DY
jrqMqdR5gxjdRlQjflbItCTMeHu0e/GWIOrglNfUsH35LMlKpkJK2O0Zwa4Q5ndP6dY+SK3zYDFG
sAZSHvpWbvWx7Q45+6aF1cQ08b59KoboHWsdA1G4BessnVzysvptDm17T5J6SQwq3LqpddulF9m8
cMMxZ54w2Dtg2V4Htp89SnrFI7syCEa+J4kDtDkE6FCI1N6YJRMRjRUYQpNx7Sa2tdT7pt1NMg/3
SHn2UwwLIPdzZFU8KXrAcRajKmIidbGXmYPPNxy/xjA1jhaOhUVhImWOhyLYlD4I3qFJxBcjL9aN
y0i5Qt2yFS4RLCyqMBjP7P1gRrCadTOuPBZvMBf3PJEGpB8uadTkeT34sF11ZNWNE7wbdtjtO4vJ
cGMRijkmFH19Cq+GLnspbDItgHHZK70Ab2Xa7dnItBFsYE12Cu3ycaKdRe4asiRwkleTEeve9oPX
qA+7s3TWRpzGt2jALJK3eK1ZtBcUFx4TFUF3R0crd6D7ttZQl6d+PCCcpvFLmwxBriO3VpJsEWGi
OHeHfZhJ3J+NN276MshWfXZL09q7SFzJiE+GJ70hQkRq34yBrYwn7+lYhxsSs3+M1IqnsqLxZLh2
8tNwWmfIcbacmHAn7W9h5YREeYTaq9v/DL3S/WakP8RI2kXgDOMJbIq/lyU4WSTMvNQzCLklDhjD
Lp+KcmjOocqMh65/FNmcYoIs4RynfnYpAIUvGeVvMwQn9yJuGQ/liXvu8ovj08tFPqppvwC9UYJH
v4dUML9GGGgXko+YYDuIV10L1aivcf0SGsP4F6KZV0y4ieaPxoY4JL2J7Ji2CS5zyIGRnYpRBw5G
vIOcpkcRqznQaRofpD3NSBt6DVzhy9qxn+tm8u8fH4ztdmSnvIuKDDECB4gFlB6++GbEDBSNj1OY
DmfeB92D3emH2Ixfe8bETK07NjQxqjSPgOUzSeuQgwZNrlADcVit8k6yLQBlcDqMhlt27BNZGFWO
9tkXJJ5TMQimcqG8mRM0xE2AdpFkX2tce65eggYijMqKm7XK/OlYMiheJ6YO6U1n5qlrHesch3Vz
7cRbYwz7e4ZupGdJWaeDf8I7OhyCCPF2Ivr3pO6hgA+Ey9aiHA4ODWtFevwK/hG22iIyVm0Mdd7w
GSsaxyyPxJfSIXMEtRSmJSKi8X+Q57yRDughclGo38M4WBKwAR7cL29ZbCW7mAUDE1DyLS3xzPKd
p4hdJpshTYuVm6jxalWwr9iPpHNoZwtcM5XLeGQZZDjf0aJqewfg9nYwkgN6A3n8+NDIg1uS/x6s
SVcu7sVIMjTCm8eOO/6QdoSsZK1OqGDiv5Rh9K5h3rzlRIEs6Jr2iKmIfAutnpKRvJsJcPpq7MkU
q6TJ5rh2o32hIoCwwPC23tTWO0dAOggJMd+OI1x+LZ53/Am7Z2ejyCXawiUT6zrxn6cGRmMLvXSy
enkcvESwFCmfMcYqLokgWcea8X20depfcj4OZO4m29Tw61XqFndzauWl6JLhGoYVpCgYXmNhwZfj
KQS8P9NXHYwe1EPxt7GBpGopIrwsDQFfCJ7q6KU9YCsmElcnegvMX7XXWd+Cihzk0gUdMgerD/aQ
vjBXF8uQS6y33T2NtcvTG8MfeRaECVsWfPOifyyMFMwYJQUBZ9vWVQBGeY6SzOYxHdhmqkt2eOwf
yxggRxiY1rL3iNx0lO+SjafafQoyZKGIzLi0R73w3v3WRLxZh8CqnPHRdkkValW7AASNWAFO6KIo
S86oUvQdPjqBFsEbUhsF+EwjtNaIpp8uwYKbiuU43aMAqNiMUKA0tWQ/gfAdM4iKKrEJ01xiWCAj
pqcryhS5XAoRHnMtYD3MK2BnE9C2Iqf2rQ7XjUGuJk6Pna0EnBFhkkYdVDthE5NTVDHYS3Sm2zyc
dl0pxGoQiN4zsepnir8vtq5d2b96fY9/BF6tTuRSYt00w+gO4Yyc0SGE5gyuzIH5jxu2sG61l6EY
fkQms5CiBSNRTiMM88k29tB84Lt7wVloUJ+MSgEwRZnBQpMlam0Ym9Ii04T3/XzrkjA5FHJjDc9p
ZVKmeIdaFTzvbSIV3LrmVe9FCztIxc6inEpGYt57cteUhUPeDU0kl4xkqCXQ1wmiwgmm2BRV6i+y
NH6uW41JLTN+mlT0PGKklRv8Sw5+6yD0bAuhzjtGwIuNBu241pSrD4QJOGe104LEBG8Pvz6UEEg6
3lGHylE/mYdDs7LqZoFRul/3LNnyrHpjTeZux8hirKVhraEKWkcm+YeJqx8L8sjAP7bhQ81waRzY
17a4F45ap2LaPPVQZ+QItVmEHKLV7C+qfPNMOz8gg+0WqhiNFYHDzq6d+3qNwVqnEms3Yu8lQQ/X
gsMoHM9tyhi9pnIsvG+xFviMF6Gn1jrIw1pMgMrCASwYTTgna8DXACsRmYd17UoDnI6fL9iq9tSy
iMQlJqkFRih7GceNdbJR5eyLvrgFnqpOJfncDEGJj/Q8ak5XDScewtNiCLPgmifMQRJma0laO4uh
UY9UUJKL1UIsEzd7y4dObuPlZ/kZEVokAavoBXKKAQRo5ZEUVMtL602PcNDqeSLlHQwzL1Z2W430
1By4Xoy0/64GoSw0HutsUgeecAd7dDNMN/1bO6c+pykBh43FeC8GPUQYlFlTvkWV8Z0Qv5wtR/mz
oWnfDgKMp1a9l0R+nZDY+RvPSX/2zjzqMqN8l2K5d3wysU1chBvbD7+bZnkN04+5LYPs0WRP1sSY
f1uu6kCDv2eUYPeHgP1LUYG4iZTQjo2TUshiLST3lohKZtPv7HlpsgrKl3BKeW93DIt8LWWwIIaz
pV6ZYYCNSrJvXg/aWELvN5SxNJyUswMDailiIkMx8B+CyXqTUCYBE8bZYRAuUQaVsTaTrt3XZUpa
suRRQh15L8Nfhieru247I2oIX65LkaZbN+LO9IJhwcwxoKFGoErQLGy0+cVaBPss719ULpNjpMa7
KKHoylqccpwFgBgrNoQAFpkkIMMClssxph5IcoZBY2b/CA1GNDb4xO3UO7vKg0flOjDpsi6wDo6v
fc8xEpOszv1L8z/3Vv5xsPj17MF38Y/UalWEtlxFrByvATx7y0PSxYQ2Wtl1aG09li1Z7B6iwodP
ORrV3tfcfIb/YFq3X/RR8481cfAYWPtk79kXoGGojnjiaNo9Msgw7c2AK8BsuJFzAuW9sD9g7Ku2
YtLdZcX6abBdFvpWLVCREPMa24oEhfkj752fgtkas7+k3jC8SPbsi26hL2zyza3v1JT6j1zadyfU
40s81oCRiQzzuj7l/drNwRR+tylD+h8cZ5xgkMD0mu6OeUvyLQ2qy9TD2MsZgqViXo+p6FEhZ6Vg
ytODWRb7OmvyQ6RHcg9S6W6VHpmWNQ8tqK2s95ZzPmTUAcBUww9FudZK/1uYS4rz3sqgDdpzJhyk
wXG0nlIPyFfbvJlVkz0KRkJb1mUoPDqrvhStfKSoIneD8JlsKvOvJTXSGCtr3wXkAmEEX4deRpsm
YCFrSW+DeWNgOvoY7OuQXBplxgep8xZth5DesAY3lDQZrcCEC8OI0kMN0OCEZG4zC9kBREX+vYkr
YLyD0DfjGLx6CNdgfEYYxwe8B1i3Wji+aleblXUcxshZBPRiKmX8loFFYNDQGxtp0dNMlX4OJoP3
oCe28LGGxZjNSSc0umc3yLaAvWh18JdzjsOHSx7mML6D1lzbNXd5I0wmNHEZngt92JErGxD4MjBE
IR0V73iD3snML3EHrneINnwP+nItfRgrj2ShbowvAZbBOMU/YUZGvi3YU7KCGpr9JGxaZe2cVvCb
Hd0mu9CYxF6Vqt9AlAWErIPAVPRt9eA+k7Oh3QqDvBCTbMISBdW1ENqlILl537pZcwmiCPQByR/n
nvsytmBEOwWovnoIASGghYuzS6zsdtnkTnICCzsDpmYOZZnztCr1dPnx4Pc7uklPg5teKdPc8+64
JCOlol4LYnbSq2Uy9J3sbpVraXfkZHpcQooHuRD6TmTtmak8WaW1dL+ELsuJWJpfqpIaJewRH3UZ
m6EuMb5DoCtvidesu6qG6cegZYkViK+Ev2Nd1oX1Ve92qntXQtmPtaWrm5+qx7JBP0U/bC4zK8q/
Onn8Xrlu914R7ec6I6g+iR7W0WiFk2k8dZpr7RtzyM7kNgCBG8QLr0FIbqAY1plbxYfWAjEcEMlx
IZkq2oRRRcJL164io873Gqt0sgsfmyR4IJeGi0inOx8rSywxSI8z1poESsn7I0yVc+0EEMQYEEHF
KO9azx+jXuS4ZeVws4feZD6g208TqvFF3H/FJxfMPS5YjT6/weEdyG0QvwqR1fBZvdql6UdQBDz5
1gO5vEhdL1g3kI1M58voxjs6zDlXPmYGxvdxujT1Ml5rUeutaK2dfd3IBBMA3rZJUPdLtLQpRS06
uGpFAU9TZ/YaPt4oezUc44o7Wdti24w3pkTkxuP+1TMmh4q8Uvuk6qOVSmS2nszMxUEVNzsbr9OX
rJh+Ca7vhODlRztorV1NH73IuJcnvdOv/cDjJ/UyNKsw8pfE3VfnQs7CFttvWa1O4bGQgi3LlJww
NGYX0ziRRjtffFaBgCS4qzyqrr1byUPWcdXhGGqOvhvq544YxIvZ5Hu9rr5Yjsb4GWfO3peSgkY5
S5NUhoURRNbTMAYPDPvVofPjlY1FALJcFH5BI/zV7v1+oWd1dqyhGN7Nhhu+soIE3CJhawQCpOcg
rRj+mRh0B9K1Tuxo6bFEtysCY9y0qTLv1fBhCnZWdZsTpkmK16XV9bPBM2PVtBVgvvktouWMbt2I
1K4RbVPPAsvJp4q5YKseIq3S70F8aNwtZqv8R8Z4CvKp3tya7lapPD/lmAtoPDPjGWEiBm5DKrxg
U/+NfrHrz6Gw/RcrVRXbH16KxhznPsYe26UoWjKzbN/KIUW66AobTHjzSkegH03JO4HwjbWOHdwj
xOyo0JNzVng4ZXkX3/rBeqx8aj2bvMvTx4fPggrkRntPeX/fsEHcDWB/LoyQg502qIiIkz12Y+At
VY3fqHGIfwyjnquWj4jwBeYTfb/L23bbdZmxrwMnfSBBdOVCkvZ4Li4Lq5uOLgOM3ehGPSOZ4gCq
lDl3YEVfZcLYNSqa8MRZL3Ew1gyg7ax8zUMKEWAdyb0oW+Lj2Y5+ZbeNTO/OZM+1s6tZILgr1EH4
nvhatHP3DF1AdjsN29DZjvSnkIXmr8qqeQV6zs1tmfR1jc5PDX3rwlbonvUUQ74Kx/UIJWpVtcWl
mjoiNiJa9CoT+lln1k80bvtFIVDmuJbJt7hmvFP7+MX6kYA+Y7ToaI2lQxHaFZ04i4xUxQJVJnuo
gIdw6oQ3WbhvfuQSu+B2X0wtusoYwW2blcM2dIl0yUL+GuIk7s7o+0f29BWbYLj2Tp2HuzIH/NPZ
Y3fvcZf0+A6eXcngM8uSu4HbkEWJ6S64J3F5hHvcfxu3Md2fRIZlbrjOKmZTHx8pESEXO7L1MzSm
VbTS2Ac953Ytj27OBW9kpf6sZNciUot9Ug+R97VN7G1zrSvOIknRbjtO+xRzcTPszb4ipkq3jA9p
qabII54+MohaCsT3kRXRmBj6KYaFCXUncA4kaQMlrFz0nQ2requwfvhIhZ4aRjhUA0699Dxfoqno
h4cRhuhRU+H7wDjoIQmhTYoSoULwMa8q0ZiWIrbY3TC+cmVTnPzxl+dpw0BWCMpOoDLGEsJdu63V
7DpIUuvJmQiRS8zOIpGts55qQ//vP7qwjBFHTONG5l2708m3X+Vkce/JhscsUESv5A4nT7l4IKSk
+tqZYfTQWz2aizS9E1qsXQEfbEUcPjLVGU+NFcTI8wKPZIYw/mp87CLaQRxIG14G+D4f43w6KRJq
Gadk42M2R5VhMjvKHBEGbY517D0sUVEg6+cpZIWFuUAc8GZ2WymZOQSo2QALtMEmI4DEdhBhl7O8
fHLksG2K3sdfkpcXZ8QHWVpscsnS6NYdYMEN210UlU5TXYBV/mLU4G9rU0fBAHp5T0XOLTHHjA0F
C/5w1HjMUOkudTVMmzagl6W2Hs8uBT+ZM31HfacZu8Cw1bWbaHlFFplfAU5+Va3fPvDFfo1Skv6F
PGTdAhLelcjQFlJl4QnZt1qz1WTBGkr3mqEo9smL7trw2EUUvEXT/uJ0MiCMmoYLqbU2ZZHNr2LD
utHp2jfayhbLj3MsNIeIyKEiXujbSP7zYx1p8pH6LVroWh5vHUF91M/E635SaMoHBmVq9L61lt4+
IbGlxfWK8c5qx7hMYUVokpeesXA4bCDHV+kq4/zxoXUGyx48kMwv+HesyXayDrqtn0xHzlV+QK1n
PITOIWnb7C6a0DqGxcAzzaCtcT3rcTK+qEAzvxk/8qa9+EMQfY01M7pCFPk2uIFY5Y5X4W+L+2sr
m/5KTPYJB2wYHEDepPZiYm6wKUdK1AnjK2viUt80tWw+iAZHPZt4K1ukdToiIUTQzt/SAO3lkArr
GzqpGJHdF5IuvEPqGtGmsjp5jpvy6tmddqVhQAQUd8x4plQejUg7NIIzDzTlG2HDpJV0HghFr3uh
szD2GMfA/rp5tBsGo9gEA54ZmU/lOkAHyuAks0ntNFHWrs0orFcV3jncZvJrzFR8ybL7LbfN+Glq
b66CJ43xv19P5LN0Qj2MwvBXg131Z0gVh66yHOBx0VMU1PqxLZS9cEbyL3lP+NvetLvfhsv/syDS
AODPXxzFqzf19m/vpWImfXkr3v/z309VmzTJW/l3FOnv/+t/UKT+v3x2M0FgW/5ManIxfP53AFpg
/0sHo8k/AUlmvzml/wMjtf4Fr8HUAxccqQe3Aetq8zsCzeQHBmAvg5n4pOuwaf6/ItD02XD6F/iB
gUXVNnlWM53Bjux8xqElo+yRZBl0ww4ZGUmMpsdHS1BPRJfO8Ryu6WrrMs4CNqOMdYaiZ0rvMzzu
VnpcT+c44+2CVXgRuNnJ5wG2LZk+qta5M/97YjmPnLnnlWH72jrIFcFUChtAKGrwcEMMtitDkaS2
dVux3zLlC2/Lgl0cDNFEaPWqlQSTyG/+tYnrDAFvQ7RfoRaies7dZNqUqTXr1AwswqAqBkItEE57
pwlK04a1xtIn0Z0kEHjHaPRQ3VZENEi+RF281bnd7lxbPsoaOywquWRZ6Qw9KLMF1ZuJw8SBfQK+
yyi19l15nb5vI0H0aRLh74B/INj3pQVb4hjakyj4AVIQw12POCHroALtXw9Hg3euWx1E4COkH5sd
20WMK4EF5Lnr4cEPPxv/JTZAOgcebwQ7dSl10YtsMvSKRGak5DkZVsQwB7ir7TKmnU3xZQKRHbnt
tGspQPzIaxaIq1/HzLF2f7mib7+vhH8r2+JWJaVq/vPfP3NwuECgMJi2w1XCNQeO4ROLYSQEpeoE
pAAreNQVKOaPj9xvyqUDF4Og1TZAo9xedUb8Cxu/7ETQx++D+c/f5RPf4OOrBBbIBfzq+Ps+E1RM
jW1mlGVi32sgghJRvlhMmeSu0loQ6cUTfvF3MkL/dARmH/rfbxEbDbnh+QZIKMO0Ph0B1t3G1FBN
7hsShUjUITHuyQgnLInERJMeA29BI6ScVhH1pkTOrTUwvsNeHfg13H2N++efj4P5iR4wHwjPDtA0
AivhWaDPeIq/kJpSndFbgRlvbzMzw2mo2csmIMZmJAx7qBjgImhNF66du2uXxVBf5gyQ8uwQp9SI
g+XiouuD924gFc7lBbQNqnz78aPcMFsPcO4IlUm//POX/kzU+vjS6HBcoPI+GBr/E9sl4g5IyiLl
Swdy2iTNuFOpP65Vp3kLyVtzBdcCHU1fv7gGWsI64j4EgOyyxtCrtTR/1ii9tlZAqkerVXe3CKFB
1U95aK3rgaVQFc81c8BkMf2uKtATudlklIWELQza+D1omwvKaA6EmZDmNKhN6FQ9WSzmA7IztW7z
4PEPv/F8YXy6cALP4Tf1LNCpiPb+fpqGjMAz9mvJnvnU3tJyG8FfUrCNfYr9yTxZiKXweqBmhoF5
MOwJTL5mzOE7Lo1Aj6KGCQckQ7SWnotsCQfEhlKN9AvYWuYQPHY18ctpeGnDDBan4CEQiFasyjx8
C4TRkkddZ+Dp0T6XTvtWV6yzpSaZFOjlug69ZRLZ2IvCP90vn7gKnGhHBwwNoAbIgcdb7++/dm4g
RaBbTPcsKh6roO055NNVhhC/WniX9a+S5VppGqRWNSOk0MohbX3tNdG0CXAirgb3qCCTLiHv25c/
nJL/13fj+5nsYgBPwBj6+3ejpMwtJd10XxONKDPvMOXVc+WTOFPTOoBzBd+DUebjdWB2urOg/V+U
EbxbYnm6Zd8hA51v89Z8bTzCBaYxW6MgvXNZNitkUv6yUg4t6SR/Qd1Am2s+TkTGOPhmfOdWR4bc
aWavr6uUkbKfF7cm7dDEoGYThihItUhekYe7f0DcfoYGfpwSzwWGCgUzQCXwCbWRRSnRbRD19pNL
DY6F7mY3E9lcTAOW3pTcy9pa2SXza2Udg5A/TKNMEHLGDyketF1Jes2f6B+fCg9CuvgagNjRJlF6
6J/pH3ai9UbHRnwPtoF7VZ+ueuyiPCrKfZl7YOaUn+2ijpkLLPCV8uQl8ch5b0hz+Odrwphvw7/c
ph/fxDFMLgdAMLbzGQOTFgrIi8ZtqpJw6dg/m3jQ9kVOVlCS9v0SNy0y7Dg6TCbpQ0JfVVUsdqoQ
w2HsczhDyntCjByu43a2PqL+BbP4h+9ozdfl//qOljvjaj6eJvPR/MsTv3XzRrrVwKMEY3KgCAyR
WrayaZg1ZOKvc0hJpBdHL6nDnYi/Q+IkZqo39YuTFBcKyp/4IhOA8T8zJ0i/kPyz1JGLdTP3x9SQ
BzK0jdjc2OXanwq0b6b21LZxvURs1mA5otrzMRpoHim2fzj6n1BK89Enfpd3uuGCIP5fTKtuNLKk
xky9x9OhLWpkiXHdjcfER/iJuRR7IfnSpYlzRAFwRSbTpuvQGosDfTZiWW+2gO88eLx/uGecT9XG
/MVM3rKua4GjQy/56Z7pIrerGBAkaPSCradI3W3A9POuHx8dncnRkCICTbLpwQ8tYz6A8YLkRhPZ
94aIoYIiNOLF5pXOqhlCRCyMSCtheXvbHI3dlDebqTSWLhzIq94VNfI58lzY2BkLtnE7tlntIzF/
YJVBDr+x7Ns7VtcscwKPWEIJkp7ol0O7PfUMs/vKKe5tXcWM2hMCZSsglLUZY0qpenmKffWTYKDp
mLUtaTmZcYXMZJCSt6sdod78CQCzeeBQrysV57sgZ+UUEOynZXCjmChNizAJiwMrV+3+zyf/A3fz
6bJ2dPobcDgBr/HPCHPK1bCfPE3b2ZQfu74jOZec5cU08YvnrePeiNq8h4FLVn3YkRBf+/lmKmpS
7LHIVkbE2FLizA8y7JoeyVgO2qjb6OsrrCdIBqvyvbLseuPaEUu8oNlxP/vz6AcVCmXmgpilhOkk
sSxhFgabWhdX0Un7hcgUIN4NndMJsku+kVPwnEaxS+SomSBND0O8LVZ1APlJ2QGuJIe/QO00Px+G
I0KdpWj7X33jqZXTOwqaC2YtVw+IC6qRQXIvvyEiu055P7KYpl+ASrOImiDaqczCjo2+CMOIZHNb
q53hIycSLtmzfR68OoRQ3stqvPKN1aKWGCa1KmV+NRx84QS/O/Yfw39E79Xt95n4W/X/6X3JTeCD
aJqB2aAnXffzCdKDUlVNzlHSEpSfqmwAypZsrYYWtr0xkjKv1lWvZYxrWUXrQ/no5hAWPL+6x46B
MsMz2e3h57EyAO5Y1dUfGF4fT+e/X0K+znuceoPFPQ/wT0VWoplcRFqT/K6F6777UoRRtK503u0Q
+2dLNQFzCeLIsJo2uaT+IbL1FTkn3IqRiVklIkz/2C69iQbsny/wz7ynj+PHXNWkdXACWLKf6o3R
b5wGzRVXmWSfliR6sIza/jVnwbMJTREtxdCPR81WI2l2CUvNdFdMqbn4/dLDV7765y9k/e7oPx0w
y9I9DGy0Uny1Twcsl0IzOzCLu8FCbetYTfZQDJRdBspD6M7P/KfNLPY9sXiJt4V4D3KcT1b1gp1Q
Z9VjyR8tZCoSSYtdP/nx0a7eKWfaI6uNcpWEbk6OHouOYhrWfcwCH0Mv93XHXdEZE/m8+deoDStk
+oRZZ0N0Q1NJS8VdvedUntOh+VmJKj27aSV2jZpuyJW4z4HbHTyO5CaOIvBGQWdtXZl8l2kcnwaH
vBEm8N36IwAb1NcBotyNdXZ3iAO+J7lvCAr9H8RmmzN0QTLxJQcZ2zBpQDk/CuVAs3FsrybKKnoI
3MnfVzEv/wIQ08IMi+Qg0hnDVk0DQ7jmF6cbGkLaWRtz9H9aEit3nkt+qQLszpyBXMZTtwMmuTQL
35ntCsbKi+300fRfONjx2Sp7lji4hLwe4G+ETG2Jk5xBv+Eb7GsxcYR51H9lQL1pm8beBwSwz2sT
k32ewPVu2a8airu7hRzR9hhJONOYL4s+dg75PLmIRpSFRpW/eIY2HFHIx4s+gZtL24R1F5lHgcuc
Wi9ZZYEHz1Zzz9PgD8fCh02PktHfMQjnjdXmwyLABLutZOg+TyApbBbgQCixyJi/xikzH9o8ffOm
sWcONGLYb0gYG8gEa5lubV0MvKtnHoKXwtCCM6uafdOr8JJPWIVV2U0EePecSUQdZpCaOyskjEnG
oVoLL+jXgxpqxqRafBNmgVTVLnehaRtbuhtzq0zu6qls0Y3b6LItLUQNXnlfI7IyVqMoLw0JWZvE
tdJlrQ+EgTnui09e9DKNyupAxAQMw97/Eds5cY1en8H6xHPEGlsuinSQj7TNuNwYWPN/grIgYdXf
hB3XMipntXdl/7P3unYbaWhdfEdIKugxWjWVuDK8ONtOg3PFw4Y/ZAUwl/7JngiYp6hiXj1BC6gN
KGxU7uvO9BzCXt2jHXzkQzfuSjbelv3pWQeicM5QXBCHQJKvW2orw1AZIGZo95Bghh0q+rtpdWrj
lQN1ajuMhMe22iodEiDJ6GQOQ1Hfpnb+K8CZejlrU4bmx7ijbcTi9rvoZiM/6zcY/Rrk+Pgg7hdZ
CQDEi819lYtiFUpjHWngK4R0qBE9pB7SswZE6Jm/YebyLTT+i63zWo5b2bbsFyEiEx6v5S291QuC
FCV4mwn79T1Q+3Sfe3f0S4UklopkFZC5cq05xyw9sDRhtkamlDzkOcrNWbF9Wf5b1TfJYytRn5Fc
I3dhJforo2D5RrYzQhfzlXndSHYwQnRbFejJKZjIn2AiMvaRuSNtBM1hFF46/OpuzaAltxrOteMz
+i/3Sg1UpwURC4Yzg1O07wMEo1dR/O4F2PHZRnI6ZkFEx5sfOlHBvcw9H1kA+WPKk5RgnJJ3mUWc
dB9HzSaIUcfWRDxbWEzM6bdbyM3UNGTg9Ziz7BS5Q2vDeTHS0rkIUDccBmWEhrt/sQvzEFdpeulH
CwucwVaOKOygFUz00hWXXo7X0CVZ3Cxj8WiM3UYuv3jVFsNe9kjL7LQb33DPZFtGcq+ZJGrMK41D
XJTtvW/yw2VkFr7Hen4zZhEs8nImJX7TrWNCrTsE2HvgdNZb7aUxAr24P/cWp1x2wyTGOsdttauV
U15cqyWIL8ns99IEMGNZKbm0ZoQG3VDiswltwFyZ+6CCGaefCZBF+fQnpK0OSebiiZMmuIDR/10N
FgHMoNJ5M4iypunz1EYyeHYNm1bHlILVctJfda6jPZWappS8m7xkS6HB0b+ZP+yWpQcCCYD6JaU+
/FP0dA04Nf6YVaN26Ju6o6UMfLYzuIS8CB4hk7tcfShiOWZzwimjQxeMclNOdsNteXC8+KUYQMQK
eHcbO7Ewc2mr3mcMPMJ7Psr8iBL1G+GeQ4NS1kfMFyALjN66o03yISlkSJZSpyFO4mtR5uc8Mfdz
3jw6Mfdg1VrGhqDbkbVe9es2VeqUDyM+925vtcNXWdlvBNaVuIxqExyI1+zgai0Gz1VNZ/zu9qqj
gvkoEp+58Tgw8PatmBH3L3tsWasGp1zHudibE57nnkTf66xM9Or4TPRiaTdRt9cmciqbC1rASVr5
cmCKGp/nNG0fG0KRVr6yTrMM5V53/TNj8ZTAUpTdRYCdZiKcaTNX7hPmInkf0w73GCaumVLkp2V+
t0qsVhyxmOGViHq1MsSwNYac8ttF8Ze7+XlK6nXn0HQNCcQGYdFM16FqX3NYwGFm9R9596ULmjec
WPAX4vYY0fes0pYPOCEHcigcl/TKvN2xXgyMtdBB6zK9r1oIg66bXtD4wLJJBnMXWjYvAzccUHa+
a4rKeo7/UkbKsxFM5Ew07TE1KmithX9R/YHRpXfA1o0RYc6PeWx+zIEnL7En4PXEJ9R5zVYWlIAW
hsc1o2b0d1anD0GZnWv/JYg5PRDCfSoMJVd2wnYroKau0hQQJUdQwBB1b64tdH1ngbHaTbBqh7GJ
wRMh0kECaVsNmYeedfZfiV758ZggAjGLTzMOuE1HvvC6YzwcoZ4+I+xp9yR7b0UWIzxIHZdzTLeu
3Gi8vwUxBih/iv6v0iJ9yGbjKbfbeKsKZihTFjebPJvWtQcYv1VgiYpxxlebzkc7D6q9xwyH8M8u
3sEyJLYVez/mr/bNT4Zfg/E+Fi4AIIzrRjetGz90nrNl4ME6fuQu8MH3Uhk64N+QhbcStxYOW2Xx
XMyo8mIWW99PnpnB1htuOcWmm6yqCTwLY515bw1I4jP9JZLqNLITj1Nxb9D/XnHyo+3U7nCv43X2
ie6G9oPKxn2LhrnaNip06JmFj14TnLLCQWiiUeSFqKMJGIl2na7vLA/yYkvttGslTBDbeaak3pjJ
EspYGqsoKWBG9XNHGyb/nrZh2X3X0eK7pBkzKesz8iAijmF+QPzyAkgUTL7RfXQDWKOebeA45P6i
EW9KSmK86WpykWWGlG1mdm5FnWyAT4DJneu1mFNwjVMZrMasw0JgJM7BMkWy9uRWjHO86gUwrveh
rzP20yzZ1DBbVklkvgwzzCoNqop4141tVf1KZpjgmJAzrm+mn3qwRtq37g/w67d0IMvSGUnjDIHJ
GYQ1kYqtd1NG0qsvPpPYwg6LBDdv1T5NUOXSYa1XA7mYsclgPBgNgrmNDxsqT+JOX5ztJScffx8r
jtv5ePRLs1/FWQaMskRtDjvgNeYAR1lBCgVle9+jQoni+lu6Fo6rgvwtNjkaMPG1L2nZpe4+tWzS
BBqmzG0anMrAPbfoT5M5AugxGugOwDDW3tpYDLFekawzD3ecgFm3HovwYQgDcrZ1uk5xlG6yGZp8
Sud/xe51DzVr9Fbh1GarkYNTF3uXfGkGBbX5lXT1tYGKQARndWmN/LdJnkEQXSYXLBAyz+WiJ3aP
yu0O0BDSb7sV6zj8zvz8yfWww7rtwe3rV02/YTXT1tggqdIAzO7aDBFnWSDxilj4MMM3qzDndiEh
6ndGFkkxYLqfEejoKlnRS5QbK0QMGxnB0c1wS/1SVVE+Fn5wiFkKNi5UhVW6dANFbyIvqePnmpxC
rEdOe2UEyC3RkEs7ze0viiO27N7JNm4cvLqJYOuU5f4GqLnhcG7gGb8MJ3AWhDXd/vpfTs7tr/88
LPgdOKz/l8ST4Dfcat/5ur3U/0Dn/JvWMzUiWVah8+1l/nmiDASo21Fc/vnr7SX++10ACUXzuiH8
7yCNnjVnQKfTFHwU/5sDZOra/A/q5z8vOymT0G2rRCwGTue/sJ1//uc/T/ofrxIF5nMJz3P3D4Pn
9mMIJxEU8mmECPZ/AYf+vy/5r+f8643791vzz++5vGwEpCdQNKOm6Bo5HNdRgRYYd1V/z1T4QALM
Vzl441eAA5lalWhCI7LXtR/PJ6P1cBP3dPZnQaSbw4q2S5WdryPZDw/EG+5NYF8f2B93cZZ89Vl5
zVvaoKp2xLrAwGgDdmp1/Dbo0eVSxyktdKYJ54j0Vo79e4SD+eoV+aYRQwhPHWOdxYR4lRQN2EpQ
9Cu49A9izlDSkGB0bEPUkn5dXipm70DOLq5fFA9WcBxdP8NXxBGMAwikgzgkhdcUf/GrRU+p+G4H
gEJmlviHsgXvEAb2uPOPc0l9Dlbgq03yR0D822gA+SzwpLgJEmq6fRvLZzVNc0DuTjocc1nh3BrE
OW2tx3Za5hAhkc7+eCFrBhFZLg5Vj1asQRWF24UwRddr97HtvpBsaF3FBPbYSautsvsY18dDZ3bN
ht96U1qkbw81gkcSGiLHMJ6ibcuJbR1VNngzgzx1IjDw34UG081uolLNH3LxnNDqJoTe++33xK3B
r1hjhCYEYzi6XERo1H9yajbT4t3Q8QCbhkzw1MsjRm76inACgZxpAIksu/ZKY4K6p0fhWKAwH5vg
3vBhrA1X+hoEBPR7CGNEFPv43BTnoHjAzOzp19QK/UscFLuk5d2zgumzlsEDqHa9b1OsWrowdj2g
4g2lYrsNOwSplUb+ZOER9qLAO4zh9GDnLKjEap9jsyJ1sL0bSic/luHAHAtxUg/zxe0pRBovq/hp
aadbqbq0nKjvievbRc2dJ8IEwxI2Z8lVv3BWG2C09niKQBGP84TXwAuO4HbzHU6bcG1N4jUzia3z
wV2DzoGZXDZMcly7O2XEMUt6D6GEvAdoEWvz1B79jpZHzCRzAuDnlekNlZZsJoz2eACxFtzqRQio
C5FDKpgVVbhx5ig51DL5ycayBHwC22RK4/04DfIgtevfxcDyZc9PjM5k3pgege5TVz/wq6lrwTSh
ZK58Z6SChob3R+UIXEDccS0n6BcJwusOXZxuczAiQFs2APd4Z5rmSG7buYQPsPGbKH32xh9bKIE8
nhaKHotsA3ZjO1Xur74Hh9h63+n8jKc4PzQzOd6Jpa4ThKY+abdzBB3ZNucv4oYdGIHDfV6GL1lk
/zBFsnEor2NvOmaOcQpjzQ9ZIEXtPR8rgg09pI7g/wQhBJdyDmrcvtUHAGYufSvxqZldMAW6ubdS
kzj5JbeyyLJLKKtt3DIRIDGOjRhwG8yC9mzamJvS+dsXtM5KubUKRAytmUHIzL13Uykk/IQxsG/a
L0plj8t4YIKRw67tJjsrUS+Zii6O8y2sGFfzZDy0M7qWuIjitWeVNWimEiqGQOidROQD5mqCz1mU
fLS1PDSN86vsPBYNG7oTiKdi5SVoRsyh6LZWrT8k2D7tyXHfWfOPwPVFyfxs1sM++UuaL3DV0T31
HTQWEnn/cgHiZxsXB0Zqv0lv2IXU+ftQL2JaAxN8YJkdetnpEFpgTmgucqLK12CQgx3HZKInJ0l7
Dn/cNv+mxhgJnTlXuX2aXXAliQ42xPm568hsn4IyrVYsGG8EfBa7LHkjzmCFt6U+Qc9P94Q4XKHf
7vvZPJl2QBfV7o/OlLwYyQKkA0218ZrQYJ5jF/v2x0kGsNg+RahDo6WExwyY1vK2XdG/pLQtrCb9
Wxj+o68xkukQXfc829vkSRVNs8sbxT0CMrbIiuvkmGLLsMDy5A+GXXOrtF4iE95BBoNgjFADdEPx
ghsLoBPk6Y0x0AMPQg3JbhFqeuA0PGSDm8ICUmPTTJB660q+TTap6gHFWnQ1xF0i0re6VkwnrOEr
RDaxMsk9W0/dxOh6jt7SzP5jNlO4U0vraZ7dU1pSdqjc9J4sHe88zEfj0GydxsOUzx0Qt8a3Slkf
Bu/DABxwtCFpXXutm5XjvHmEo4vm1yREs7YWNA8ezmOkjAeBVWzvS3GaM3z+lOENSVPMzuKw7faQ
gN7ihcPZiOLTpdBrtDB3ZudRwoe0y4bRfUH0f5Ah0ZA4+6kzG1QvRrqukgqrZgD9rCuYk1YpVqUU
oipeRw704RecGfTdlu4PMBGuSef86mjg7giVZ/SBqDcOP3qpybMM4KCNPBeB/HoGZ7tOwmCt6rSh
/qYv7CdcmXGAfdA3sWciyKvJUNi5JecNP5nEbuhUueu9kw5JrMZAj0hW7xq/pp0HS+gyhDMO06GK
tmGjn0yXnkZj5y+q2xku+nyL1ZOjKjnXed9CRzHluY2XIx7YpJOu9AueWWBxCL2xz5KZY7m9gPBA
xc9WdRLQcVZpMnEebJMEKRFuUtHnB0dHf0NvPiJU8faUIizLA5PtWbUcIhZLlKCbuFo6VIMdolGt
2DhFPJ3HtDhUUX+sS4jAI3RbcXRzPE1lhhDPyZLXkEbmGqihD8kJ8p09vZTIq4/KSgactXTzWL4H
FxNbAxDLi6yTAXl+1Y/VoXUDvXUK0KcZQMB+uUlFgPuP7ziFgAuZtyb027Be+MB507jgjU3LdScN
apoJ67QgM2hb4Crd0KwgyQGfBWO6SxP9KZPchlCO+SM16wQUSvaUdmhgO1lPG298ngFA/NAXzxuS
PJFZ1MAvsRtGWfTe2Vjj01RRHMnmbIyM0SEMhFC2QDjkeycM5vsc9XbjGt6Zm+jHqSKfuUhmnaZS
jKvGMu+MoQDIHDUsDb35Eclk55+iucA1UvNynqp/FWpE8gvWK8H8cdd47hJa0YOvDSC2eqI8uo21
89ODrvv0tOHg5m78QnjnwEyvE66pwySmpzHco54DPtu2e+ClPceZmE0CNskQrgrCPSbeHtnVq8pg
JKShC7dWV6/z2n5rggF7nnprYsbZTey+dzjKdsZ839khpBtTX0VMSWJDxocTfBaR9WColndg8FaD
hn3O7U8yrnuXOn3BzQ5/0l/6nUq9h50LrGXyNvZoSzgZbI0N5zGuETmukcZvweSAm5Flf5LRpRr1
C3OCdO0bQbGh7/80ywfdFotkE8VTowM0+1O46dOFolJ7h9loL+gD7W0/wm70gnkpxZu7UNTx1SmG
p0729D4r+pFM3qVxj+/1GRcBHM8k7U60bmlKl4kbbdOabso//9j1jNdbxEGQqRksLQ7/wjBqttja
eo2w9u+6yDBWQNpNJjLDxG5UATy0q4oDLIf5g4t2u5oDAayTB0LjR+R3lE6pHv55cMMZ1pxHrr0D
nfjkLQ/KrE6gs62DKo1yVXXdB0o/zB+lZ56G3KBYJJJiowcsRYP7Cp2eOYGRz5+oc7eZ1YG8XwC0
9diiQLOqS2iI9nR7MMAO/vMntiuXowO049u/gRR0xiY9ZWbannTs0cpc/hTqgSGqHDBPVtI5Yg9r
ThFtqdNw+w3/+3erKwgBjnDJR4VndWenS0N4Atqi86OrJfKj4m3m/AAvU+Ng0370bmZ5uKUlNKXg
sm7fE+KB4mv/79sndN9UEQaHtHCHEy1r3FZBObe7bjae7W4cTuqTQXN7ipev3540jijeRtNAWWCF
LNBaGf4a+UaBx95ZuzXnj8gTwNNkyxi9BH3VYt1CejcRZxkDQrAwl5ULz7lMuBhL0ev1VFJWcAX0
Nb1FHjJV5Kf5zl9+qcKGQrGaIXkldZgcg9Cb9rSDCC1Zvric3/kgGRSO37Nv1czASDA9NRqDJpse
vwnD7sdxOX/eHuA4+puRttXKbI2GwVXXnIo03aD2vQMbgga11umGKk6u+gjX37g8ZIZCMsO4XB/a
dN4UejJPCcSn1WD45mfmzProQxlGyw3XL4u+GrcxtlbJ9at1seumTJ9uD/Sz4YR5lMpD42FYCX06
Gvo/X7z9CUexPrV+zSSFOCXU2Aw9Y9j3a/xNARzz8U3lNaOcBn/L0sEhD4fi8rVyrYlWmv5kj/tk
BfxdArB0fUQ0MCUpPE3kAplHnof4G1X889wPj7l/zkLxBpKTaSYu3zwWbzPnWhJ6zIcllkia8s3p
E+JL8bEFhfsUJv1umseY1nl3pCb+g41xE/2KnO6jKRiHWnjpGSNg1DCGRxSYwAIHoAzG67igXL3+
S/QB31viqTeab0KsvhBfPo6ty2GzBvaHZgkmd3kGKcGaNNAyN01smJZGwE5pNjPQYtRXUDKyKlWn
ypsuWQyX9vZP/31Q9KMYOnSLTRnkxvL83GuavZFyZl++9q+nJvly8d1e8vZl0Wlv2472+7+e1wc9
+vrbP96eNyvH34nGvlZZwVSoLMpDtHjJGDX8bZzhaueoXZog+SD2INm0dJuKejJePSoAAEsBflAw
ZL5xLtLQP7cdzFk3F9cxLNw1c8FHQ/n3YeuuEFlAeGgsAGoRH0iBJyjpwyf8SYxxHGMXZQFn2IVV
Z/El5TPa6BOiY0dde8/cclL87Uh6vq+hKZbjsHWq9ipZPC6ud7IHIL9+Fm+moE+fLKglVPQUN2WV
pSd3TM9Azsc7kEEzwQzUQRHkx5VR6+8Gmee+QvLZmMWBRoJ5MCpod6jeqemaveMA/HO02JlolDdF
Us5bt5PPMm3Gg91FFN0he7FPjTGxXe8t985qg8MYN+phnPN9owTxxaF5bB2Q944ftPvUHw8xRxZK
RRTXMSLzPZ1Izvpa4qYbuUftiWwJJkmgMT7qsaJFY8+QiTGGDe9C+v3Jq7IvmeR6Z7rub5X7V89V
j7rJsfZEP7ZTErYdG5APLzVb+euQmXvI8w6gdXg8guKXqEjt+P2R4+xr0fpQDioGdbKYfirlvzWm
Fe2aZRCgKu+Ou+OV8D70BjKCT2D5O1/H36kaPljt+RWro22ZnCXiGNvy+OA5iJyY98/5CLUj4z7T
Q73Dmz4wc5m7PZKvP8YP5ywCpnz3ReJM3SJC9TZ4J15wnOiTY08wPDSOKzfy/mJ5C/fQk0JAnQGT
thNzTIxT6IJbAmWz+dnmsFI4pgSq+2659m9QjRG3LrMP5mrTdtFCa6axo8fPY4XJoqXCsN8xROr6
sN4nbfFAq5cql8O5FW8Hwzx0CpPbOFc7xwAnZ2B4skXyYFjyl2fh5Y36B2BCmI45UA52HGzCEEjn
EDS0rrMN8Slbw15Omtsmc89T7d7PFsOrDCWJ6YDO9szxJZIMgcs2/iE/0aS7YJCBQHKXD2+xGD/t
jHI1toaHrPIeW5dehXaexNC/x3n/AVrp6jnjIaVn76R1QFhS8cv30J/NPbk/BreFTbBEVZZffPoZ
7pDo0c3j39Ra89op46M5ZRcWekLk3B9XVZfOHf6M0v4DCR5r3PQ15gjaFrtxlHQPc4k9UmoMbtgD
Llj2vgvl/60RmtcICYK2Fdyd8sFSP2hgvnvp/jJfdKeABS8L5dxUvyfh8u7Hf0Y/o3mG62wdjeld
XFif2by0AkxmFqp/mwJz5EyUIhbwI25RTYcCyB4C90+uy2SbCvzKFNx3UyTewEnFmxSdMH14sWuW
10Ev0lLUA7Ug1+ts+e2z9HE9KKaJtE6KtRPCl0Crs8gAPWo9sQ5EaTK7xS+Qm/OF8GuG9PzgmRJk
Y9jDS9roel/OJaP+htw4DbhFlIz+3xM/yzDoylUhC5p9hEmd2wWkAPpcG859DHRlL0uTNigZESMa
crDYwWaQ453Vu3TBcj6yLtsTOHBxRwYbHK7v48hkV7+vF9uQ3by2NHndyLnoid6Vt6xZpqMgFsZg
JCCcM5OitWb/HgQyHDNtNpNPApYZddS+onvxVfo0KMDodF5HAoTTDjxVadD6xcnDasUFmEICQvTT
HIzWP3CXLjrhYzqox84yvsLAf+IdnqhE2Nv7h5v1HeqqMbmQ38ITYWfkr4UnUq0OFel2xWBuq2J4
o8FkeeIv4ueyC5gQeNlTVU3PvZ7f66GmHJP5qU+KS5szADH4eHoH/aOkgSWT3whDstx6tDIsKp4O
vnETqDXgHcjRg7UjHQRFjUOoH5kae4J2ULkqpCRfEVo62Jvhr3kQoM75OXLuypj8QJBemZgR1DCv
7KxvWhPn2cGnROrgb63Hd5u+Tlor6BDTn7pDhta6IbMrz9kbWr3FifvK1IImWkcHOcmHP7oCutJL
H7xqtO+az1CE45pT1p0oQI/I+befBG9jxCiUSSGCuG2onYXkVOLXZretgvp3FKe0AgG+GBiCdr0f
yp2isb+eAo6nNqRbbULVT30A5Ka5BID06NoIaMTWMR1Ns/8h4L5CzTM/tK7QqzAmrQfZDM3y8q+g
Lcrm2j9GbchNiZpgAiDNMfllVr8ByVCbZS1Xi9aQo0MuIgT9u7x4LlpCfMoGUVsV53h2e0rgov+a
Ii+5JkH7HpHCvnKVCO4juqkrZsnfkqHAAfdTsoW6XBxj1hJ7QbYiTCiICGqmzWzwfqYhLP1J0gKd
gTrh71cb4U0NGEGCfxYZvajDU+Q7uHJd+7mZnq0+Q6lXIa+QqPGcUKfMKYiJLWCvsh0Vm85zf4cU
NedmxrtfDXhFunDYz13UHCwOYlvIOQuCGz98uNBtQZo4ayGEZPys/mbkfeQBsqcEsh/6IhO4OFpG
UCdIq/DCETmofZuQi7pZOzJ4Cf28ftZpRgvFVv2ecjPZBl1HA1pnybl0pseGed4lsLV3cZPG3OEt
AXXaONVFFjiLI2leiXT4jnpvvoT4KI4jM7Eh8JpLtzz4VaK3I7hR6JWeezIX38k0gkpZwmnEkpOS
WBwQs2zpLC3xJ22O/XyxYUJYlAf6Z/duinru9uCTWmiYxaZonGCfOd50SpSFJoi2fuQODqU1m6i0
uwI5Ajxbg63k7vYgJ5R7RoDS3J4ffAb3LiyBxZWI6HMldXAJ8xCtiDviLEyL+NCj+jWbyr6MbIbr
eoFr23A71mOnxDO1av/sHetYzM+Q4koMHI55dkF3rELN9KsvhvZFy7HY4YqgSkxTc++nXHKRdoxH
qyJirvIebn8BpTXt5DLDr8iH7G1nsLkNkBTYJoruTKn5Lp5j9lWXaqYWFjud5u1xzRJkVF/+UbZO
9pZJFmQ+46ySbXJwmdCtXRieaxEj/vFC6y7wRmRzXWhsXWikd9DqiVqHnrGdB6jLpslxT8O7XQ19
a1NaGgzXC82rQcCz54op/yTouejgbsQabdXTM6+yMVN9mNjU70G4y43dSyi4JfGc7uDymvtwiTiI
JrY4ReLFcgCt+ZBHA2dex5Ehno/z1IkDvARwfFiMYsqJPJXpuSM4s2rdQxo0T3qGuwGtcBcvPktM
dAwxZuM6tk638WNqd7dDeYc8ZgkE53b3dHgwRogOjt9MCEa3AD8w9ir+syWinctbBhaXRjwQj4Ee
BZjBoUd9gXgAE6V9ChMElcpS1IreKcrthwr+vqTxRwVlKNxLb77g7HEz9HZgcNciUusBHvl6sDr8
eWygW9tPt9KOpiP2g2s0Nh7g1zHfz7q9B3V4mVUB9dhrP7Pe+AnswUZLWqy6aJG3VDkHgoI3Ar0O
R9cwO+cl5mOKQDKfRlaYufu2p+lu7ksgSX3GzHMkmFFF/iamhrMqts0SU0viGVunjZKtv8Tk5r39
NwuH9qDp5iFxGu9IdACYGbJTsPumIBdCQq3fY0RijDXjdoBiHZovhHFM9/5gcPpk/beIExin+NPI
q6dKLQThKETIkqHwmsCzJZQpNrMzwg1Zqu3KJkQY7IIBVZ65MWEavR995ynQxAAMNlDGar6mye+8
dIIFgkYD1VXkNwA639slMswkxFJsuM41K8ECei2W7CigCdZmcO04HkOkJtwiZMYDLI0ZmfuOSyZ9
gIv/sQDEZNx1hzLiwDYP6SVIFcGUhX2exm6xTIPnDiiZXKlhyIOGopqBrUd+IFVEIbBDFtHObIbw
ZLk5d6XI9ZMlzUNq/0AsBBxRoLgeGa2eQzjGndMbx5CZtIYCtWamj08plmcFcZZQNVI7YOMU24Ie
4XKNi21n0RqG6tScJy13TcmGMY3+Me7q9igwX6WOzbCH7LVc5g9xU7iHMoAizrwjuZRObcDa9O7Z
D1/FWH9yC4ljbKD19AmZPHrwLhF3GvemWb2ZTKH2bqeBZ6XDqXOSJ1TFi9tkvEypfXW7xOcUTH2h
yuGtzdrV7A6oTph5jC7NWTeqeS144m7KhGSefzV9S1Jk7VyUwD5g15yozI77mylyiJUyPXF9JfTy
6gennddjQ+aF8mrc5wR2dDNSmuiRDHQb/7gDJd1YO4iWmUo47zmKCMshQoa+LIbu0v6WsyQpOPPp
oTORIDV94azq75s1/vaOFWRPbDOicjAmhQpb6PwK7lIIuna1750Vb+2mbCu1qWxKxFzWJKtQWaEw
x/2JQoQ+ME0K3yZeMXAe+26iYlrsxDeznxi0c3a5wNehM3Yrz3HmA3Dl8a62n27PanWLQjPA0wqm
ALF3SQ3SxwoFVNxAEfbJjnI0QgTT33uQSPbYMKgKUv9OWoSDBeQ8NHaZXj1gQV3jIhzJoGqTEjhd
q0BZ/F/wApo81cWaKSLjO5qKF876zMzm+MDs5ZzJjGITN02VfcdDJA7SpRmsZrnNnOS7tBGxImmJ
//Hay97eDQMD3LJAwgQKaF0nqKvcWZf7eMvqEK+LBSWAARyTJjI9w4a7lP+y6gGbN7LRbTVlkMwZ
cPol5rnI+8xpxq05Yb6kNi+ZW3W/jprwmFu84+iiTgVGq5XCAdu5aGaT/MVuyNQhkodRG1IHu+4f
OouKC3ob4BUQ86uwrbcqCLvV7ZnQhqDeLUtq5jTFOrLDz7QnUFhPrHTMkJCvcdrtSL4cAuOv1ffB
umjKYt3PTGgyDNQt1hB0VusZiZHRmD+sp4uFLXuQNb04cyiJ8fH5HlmTbuIYKcRgVhBI+0viWF+e
ZD3KRHtXxVTUAmpaZLLOx8yPkTNyLzj3RHbyIZnOU8NFMvFT+cp4GXM85XU6feqOs5hbM/UxEj5s
uxbbeEopjAxUZkptlneGYWS64nNnJEHQzHpE4UGDc+8hLrSK3N90Mv6+7Sdz4x3zqDxO6UNvOr/j
mqNDHfBfbu271iLdkqeO1JJj2X/EM5+drAwDpyZxsCUiFGJXAKWl97a0yj00vOKcBqk8tBgIVKfH
XRFzyPVNynk/H4xXN9bjaZD2oRHiblauurZNp68VM/eCmekRThpxAdTAbj40cKVZNJPJ/uyiwX7o
KSPFaLYY/vKtYZn9Q6aXCc+8YdZWbshrTA9l536qJQPv9mAQOBzHRkQ8W+1APksuIOlEuKYz128k
h5BzOUOnHQzks85kXqdRJIdwxgnOOvrEsL3fz6Z4qh3t7lhLnDPM3DNiFOqhURHBqxwQc82vIAfx
2Cj5GHdconoyIASxSS4XlViwDnFnfxgew0TIfLx/tNdOzoQzzSaOz6YJym95GYMjw55gv5z5p1F7
ZKxynNT+wSOnek+T312hRWBw14A4HURLtBKOp5vsVna9tZYmdISOT4/CgOAPyoRhOamZrRltFQMY
XTH640aMjpVIPtIeJWjm4Wagfnx0svrOG0nmJiq3xd2jCg+1aZtwLQ0G+cxclelM0ZS72bOtnRIZ
zh8cdv7GtRBgS07rKw/tED9bPa0rsnybwX3TNWFIzMjnXYS6p1TNW0tlvG5G1qDbQkR7pQKuYJEJ
pdiOw5zEIYI/5nI5jXYeZ/8kudcNd7/HXILZPcUtmTUjLDyUEcfCY+pPZ63fesV9IUCWDMSPHQSU
iBs0uTdtFB0JgL0qYDXuVP8uDQzXIWWZDReGUp+RMdmy0AVPuF5Q2/Zsqrf3yXU/jAFtmi3xzJs4
hm4/cD2DFY6otsQQvc4UghtKV/Z6GCiyyFeEOoe7mEsAYYr8M03xuOGe3NwA5X2HWMIfQorWkUYm
rjo6CtyriXCwJ5YpPQMWLFOy1GTIfTRAKaoehg63+AjvWGWM8ZIabKkXfy/mf63y72IhxiOkRewt
jQ3MfWznfv8cSU3w+FJJVJBU/nMJipahd4rnO7K7Fwn6khWLYAzqlV1bNndZMLE/+sdExh+46NWm
HDCiQYWgLOFJlfb2U/F/uDuP5saVNU3/l97jDryJmJ4FPSlH+RI3iJKqBI9M2ATw6/tJnnP7zJw7
MR29nUVVqSiScGk+8xqP1DduozW1td8mBHaqZSHmkSz58X2FWvGq89UdpesZrxcRrTOQn5iOYcnh
EIHrsvc6hOpiVU/k8fdGAkEwsADM6fVq7HAPN0Fta3e0bibhK3i72xLyQRChVGnnn1E3311L6tBI
EM8jiwcmISjB5fPGcH3MzvWSq7VrYqlVLorqLIPhLmORWRnVZ28NDTRirkbiu7vgSNO4y6GKtZk9
5fMVpgHYzOkYexnUybAKtYtUjiIwPaXGgSxTWhutwnZT5gAoPBWty4nZHs64mPvpfUMXalVRt30f
0fiHLSLwngmS+b2Cc2iqUJczht94XMENnjzzHArz9zQ9J5GwLxQqQDzjMXybuX5+8JwFVzPI6huD
ApUwzfIkGnHMPHu4c6bxiAcbuADLte9GYpyqXMBZizneR8iSweZFIaUGvgm2n+EskTxYNUHJF6py
k7Udep5G/YmZNAIemHDSg45fWmv46qP5FTHpOzQF7pVADiRusTSB9H40Wxfv444kZ8DNnoIyPhiM
Hs9sWKSIEk29EkxRwTbLouKUhsOUYsa5SXhZhvkUlPCcET181+sh8wTUQbCVafaZBvGLKJrHenF/
9HP6qyz9Q4oIqZYdHFZUNdaAZkYeafDcEF47igohtu5U9kvCXVdPombiQB3utJiWaipkJR8SmSLI
yipQSMIOeLf9apmp+5usyBG60ZsyOFw37Jjc1rRvIM1hZJJ4WPPS8Bjym/HGbsNPaYbHwo1gB9rH
1MqgZ/XyK+6QDbcYXObgvUwhfXK3WsNnxq55XtWopPozZJYFHetVODK0XRopbH75pw+ZepUs0UHP
XTvvll3F6UxG+DL1LHetmeOdbvRIdRIrDjqcmBxszhrYyqF4iCWTwaxhS3eUur0E3WhweKvrmbcj
LO3cnx+a0HgeRhxTxgn6G1GExGXZ1tzgeWEjcAJETPqIRS6FazUF903B8L8KUV2nS5JHKwgSdwbY
aWqLPN8EEsIw5Ag5SpalGHA8hI03X7/MfJgQAHU2EEtYHeDXbiqEP3BCQy7NvTeakrvgBi0LmBl/
Z+5So+rs3pszUCtCV4yzRqBCQIbauOFJunRM5ztXxcPmeiz93o4FDnkknJwlmjk63ZGBaa9th5k0
ZHcwonSVnk0nrbFuwcwRDBXlkBp/qd5nsZUDgyKE01T6aEITLenEq/y0K+fUFiH0Ma2ThQXYoQyo
KMaJBtj5XPYS5ShqVjdeiD5VqnP7yljuCuF9eZJMJa7Yn1NK0EGqXQ0ME99qy3kbI+xcWpI7Rv+q
LKEMXKm5yHPSQLd1pXCqtzHWvk1HKl6VhAj4Rm4CxI9o7kDIMJTz3NhetgLe5rOLt7pckQJwIxXQ
2yaDA6PmdtlD0TC2SwP7rIC1UTcXdJCjbV5Erx3EGiszHrMOAaWsQr4zdBFYBne3jlvX3FtNxoV2
3bOrhrdeZ1k4v9z0ozPDoGCbDrEyz1N1zuF2o6KefSqbSd+6/n6IFjK2grC2gcUBAak9JED8wVgu
QEqWiJKxHo/qqo8kRpez/b6u3XDpKDRYINgngeNSPRM38sgmx3kOG5nfB7P7u6w+kTGbftAGNefg
FhYdQHxUQzcwmY9Okc2nxmoL2M9utEFOEEfNNisecmoP6zKXFGH8AOmiKqIHLsJn2jnrWuGSxFfs
IAoDD4J9ZzGDji52ZiqaXothTjc43gHCmTta/Gaf4SPq4w6NELOprPjOWFix7GB+CR0wUUx+2Boj
rZUmwqyi684W54iJFUC22WuPbqaaXTs/dFS8FnBLuP28RbXVHiW0HHA4/n5MYA3iBnFSaEZYGY6F
6Mm0+PoN7LEJARDkBjxW03rZTU1/RvYIUstclE+WA/JGsHxDpBkB9dlDfteRwa8dini1YdbniWzx
aQHAOYAn+UPS5/9XUUEbzT9EFv7H//qff4gw/Iuo4N3Pdi5/1r/+7U+pweOvf/+3Pz/0p6Zg4CEc
GAQmu4Jrmg6yGf+pKRhE/wBYDz7c88wgtGzEVv4pKRj9g56PhYoZooZY4bhoiv0pKegE/9ASVRby
hIEbmIHp/LckBf9FMgJeHJpkIXIWUWT7fxf2qU38e6q0WA6SEGUzjFQZB7c7zQHKlTNJoZjoJIHy
8dZXnNc4UWQqC/yGw4bSzez/grB/SxEdaCPm4//brfy/6Vn8TTmNm2MGiB5QjOYykSH7m/hBX0Zp
z8SZD0Y3nGzwHCtnxELa69XD3NMpc6uWsDTYu9VIjUtrKPtEXf/vk9BP4f8U8+HuaC09Vwt+W7b9
N1GI3uvMsfHS6TD3WiZ+nMF+S3Dps+SmEG5I+BZV4twDpfj9mZPDbj2IsSvj3Sw4xTJWbNnWs2Cr
pACNgCy0dcLF8lL2F9eQ8ZoCCpFiimHIf3Xi3r+euoVGj9brgRPKA/67DtGAJuQ4Bz3hX0A9angf
g1Jubcc5lHFSrfOJPkxYZTdsV+YmQbEMs9/V6C8fmclV9kaJQjZr8vVeL/hkrcy8Xdk+kFuOd8D5
l+hWVa+jZb5MdtqeMqQY1mP8wU1yAHz1N0HNYZCneASfqA5yZDOaUIZMTOLmarDhKTZhdsB8SqyW
A84d+IlO8L5NJ5/RMM/Bb5cFu4h8orlgI6BjFTt/cXGNztV2DjCHiZJyAzQF8C7ykTXGlAD5Y7Ni
4Y2hnFkjFQNipTUElnGTeDWOSPI5SYyzgR0hwDXeU1bE8nbdYcLuhfCs7UPRcvFApygfl/ISYF7U
I1mxCcYKfDbVs36B+OVFuGggD0AdUN9J/e6Wjrqfn2WErna/DFhFGUAzCjj4684FnGMVyY0MnK1l
mLjwdn64dcofSR1gupWyBZZoDq9GO/mOEpEf8SelXhRiC2bHAz507g8REqg1eoDHNiC9MqvNlRER
j0a5vCjg0asKVylffpUmFrsO3m0QNpII26sHPg5z36VP21Al3oAXWE+LVmAHzoZs1huImQb1A+MQ
R5TGXeHcBjnqkN0izw0Mt5VBdLwKoRDWEfzyOIKb2V3gfThp+OC66EA1GCQDKMFMT4XEdvTSix7i
ANYSv6la4P5qxHwvNUMszsw/ZqmGihmEqJCczqj9X4jNXxqXnlIYqPfOzy+AIu4lWDojKi4t8bED
8AArRkp0Oq9tUhAtAZGoJjkBPjhQPmROtsmNGtF2Jroj3M3fJ6+4XH9TWTymUand5LnPc8Mzj4Zq
PSylXHfFYuOyDbU3HVvacka7qlX36po4GFN3fjOSArxKjJx5PR4KtxYAmmrk37l3gWRaN5hZBTK5
nfLyFQHIlW94dMcH4KMohNF7aVELDiOcBYhngv6BkhV0DiAX6xbpILxdwLdaDETS45WyfFhSLuFF
WZtHmP4TERB98pGq9PUKkgynKFHPBFxktUnESM1bj4k5ZmeU64vNQu8ERPbBbXFRyRUk1qpcG1YD
totHJwp/TY92b0mWpdZATEbBxI+pKhhpcKwpum5iVEtrogjiX3nuSIa2KOZsIi++G3G+W82hW2N3
02wHoQfGGCSwRl24J0lFWtWKcuOphdrnjBQbloh4CowPSxaFq27i/cl2mJdmbwce1l9NSFcDG61x
Kd/QYvdOCG9/2hbMhWae6Z5U4rVtfdTI1e9koNoqCYQBQ6g3lK67tTQ8SAULoEBTyG2O9ArZMKM3
Q8EW4Gf12lcKagACOtuqxtkZ6BKqgRGPNAQwcF3GhUk831H63SHtAkEVfA4qKLRqaKCseMxBmqjV
dfFrInIoI7YfEuMNocCvwUNopnTD27YhZG2tNQbDOy8a3gZdEQhzwE/XZyMHxoeIyssMu2NjhHuB
OnrT2VLLUECDy3SGlLBNpD4Ff0tad6blfrYVWwTMLHsbMneGWVL0AqezwaszUP0679l+3YKpfX0i
Q8/CrFS6pXT825vSp3ZijZiByoZo5EMVwikxO4QWlPZSk5TqeAGuTad0Kvn2VBX7qoppx/GMhJ1/
X8PuoPcZxz03RYqK7l67mcQrmvG/XArri8JRA7cgIIwciCiFGY0doTZmbRjsGJBmb13YQHZie7kO
E/YGG8Zh8rRgdQpBiqkx0saxop+5SilEJD+uQ2RRrGalmXx3gsI1cFHqX8kutEh4g+wpVZxhIGtK
o22xU1bxbZtsQLLT/uL5NK0su2CKWxjqeVQBx8zbdglV/UlHCo4PUKbdFCJCimukkGBPYgVMAwaC
wpFr3vSW/ZU49DeWLK3WeuwjbsNC4JZYDwiuMzQnftnDQ1Due1daE7tCfLwOzHhm886S4htasAnk
rsbPeCp2Yuk+ESmUgGjbTTMOz9dR5EQsK26y/HTS4qFtQyS/2SVMm8fZ6AHeFWR67lLdzpTuyNvB
ivlQMQESIOeEzQHVVFYywxcXu9QegUmxa0f/o+bRIQbgoRyh5zn2ZFWF2r851yf6kSHnwO9kBfI5
ab7qNIjQQyoptGZdfIL1E1YsxUtJSSDinmI2wBeNjaS99ObrI89CFujBPFROfZFsq3jFzdT+kPk3
eSpeZcBDoDai6aYYS4O4YJFnvkdjs+vLhRJnwr6T07uwoCFYbk3Klee/XPwngZg3rx33FhOKdh0M
BdaMHv/tbfgDbH1YUm0AtGp2UmeuKXZtrjs2OsjFBh3+33na7TpAq1QYMCz3KmeHhszryNXTwa0u
1zjAmBj3k8k2yTOBr2az3tdA1jRcKaDS5EzvfcOmkhcOE74rvgs5fOCmdK48un6iv50hyucWq8uS
F9/19GILAYisiS9QSFgTA6lD51v8lVG4cFmTI1zqEzrdg2Qhs5fqWJszRnNYHOp7Rmf/J4zDw/VC
DLktGuqbpcEutJgE0k2LWMt6QvFo/ee04J5mto2gdjPqwjb76TUEsTLUUBqytoh1DLsJQq0QhoP0
o22QP0A73ftIU9OsCFeJajTg6w2trYkJDavxHlNeWCTA91CGJZCdPG89Rs3BBcN3xRm0LQNJQzAE
lb7YK+5wRJgb4xdJycjsZKogSVTsEdO8kUhbkjZM70lJhUPqZdVK2WILyd1phbxEOEOtGocP2veA
G4HopwvrGfeiG8xiIyuA6sKK8zUqWdAPiK8cj5p6Pp3SCWrkdcra8F6SHGeMvtCgt4Qvc4P5VxJC
p/RdFtKeVARvTWp8oFZ+R26BldcwHaCQwfSMdai7NhdA+7ZVTtvENd6EKr+DkK3Vixg/IjOASUXf
5Bs7T0bppmULnmv7R98egnmpVmaQYNnVAUwx23m/6Dh+crtd1ZdI0SJV7MxcZC2SQzrMuDKxKhte
4G8KU+z6GXpQxf0sUhbQcc6wkC+SB4FD7MrG6xatveqrG4Ynu6GY3GRMcyfgvubeO7WzcHSWe3v4
6PR6iwENcpsCd9tpmPeDeisG+jjN+B2XTJ3Fbei8T7A3Qtak1O4fegI98Jjpd6iPX42glgDq+6ZC
i8KvzkNbXvK8Pkvjs5yyZm3H0YPIr/uoAJyQmoeA6pjrF5dyoMlXC/Yho0V4JU/B6QnT3lYDMIUM
2S13MncJukOrzqlM6g+EiIXQvTJWn9EVm87YVAJ00dL8rJZky6SkocxMv8ZzYqrO1zAosz9KCibr
62KcW+HLNQa5LuJ5x+Zq5eZj7EDAHQqLuKdoL/gqoGpYfg9D9xq1FTsc/rHoPoYvssrOU91dcklW
Y+/HYELg5tWBeJMshBlRwu5cafWJuCu+rrFv4KOyFRvs4Q64+ZEYHE0gcWA9wOQ4K79NybjXAXfZ
FR8R6Q0gMUJI34yxusi+M6u4QHRkvcQgFmkmUIPdWrgnbM3O0El2YpjZ/0IybUhoEkWS3l3pEHXR
y/9SIKHb0JdiPyLaCFvggtYHTQ5Si3Y8pJ13KSo2Unwgn8uoeMSfG9mhrLzQKAMb0q4dR+fuFjZc
4cuQ0bHF8QR2IgLNs3e57o4L8kAkcMM9IP9TQwhOQpH1m9w7u255yRA8WIlg+UWAAuuO0VxW8Yud
cMn62ieV3kagrKnx80Qrim5Jx6QS+fe1ZA4Hm+ppgWAGF2TpLSBC8YPKB0FAc9tSNp108J9k3k+7
/j1kLBJoG93UpX0u9rio/r6OfYpm2T6Ls4iKLO8oUV4hVl5jl4Qt89A9Y555F9R6fykWgpbsh44X
PDd6KUOSbho++H7g8V7pexOq5Q7FyQle1Pgp+ksBAmJ9fcxL+kjJDkhdjow1HIBzYoUHwy0RNGLt
aYb6gma7Ceka3rAjgz0OaWInuy8M6yycfFis82+dIm2oqbCgPauF1e46jvU+3LjuwZw5rYr2DxTg
86jCW2U9ziYuxGFOiDTbw29CzYvr+8OuQ5ew8srv3sEZdxwpFbc6z1UpvTxtJEDKd8qM6QnYuHtU
/S29puxOyuLGkDwIF527xl+Mg2E0H07mvfZm+DONonvE487gA4kaLI0o8ctfNa3Nfc7I3T0UJktM
M75kiw9xNVXj3gXVxrQ3dZaSCW0BrmDE4v8LGHLBkt0OII0jK+VHuJZfg0pdA7A60nUB6GSt+5rX
pJMmlV/hK10vBISWzN4KL/4RiPl2AHUBHYXQwvbjV58NcoWLAmDdgk1yielmVSLbN0jsaNvgvQSO
N0hk/8yYjj0dO3RaEuehLqPvEYrWqqD5lBdesYs+ESDD4nlk1gxJvJtG1H0g39+yWaMSSCTWoTFl
JwqBm3Zhsns+eK56QoTemn/SbKR3wDgPAowIxxzDZB/4flj1z0xGcUIJWAIUkqDophKZAyHQPzDh
4miaRSA2eQhFOgrK8VQ40O3UuS5TYQLeCrVbqn/vZxLy3H/+JQk8T2Y9QZNVNuAPmYgMfjZsIzrA
a7cKwG5nmHS7zfiKT5s8XU8itglWDq3+7PXFIUa/WACw2toT6pjlmD00SCDvTDhjp5FA7BR4PUq2
yDBBoZ4RZrqqpFz/Mi2E9SBSYc3Y1KfrX3+8JYSgCmuN7uQfrwJS5oOmnZEBa9R2A9b0r89cf/rr
zX/94qrecqXCXV+7/vf601+vIVzyz1O6vvjXe/56499e+9u3IqtDpYpKzZ+XR6+Yb8T5CU24v45z
Pb0uoJvW96AKrr+4/hXT/0zzWVA1NNru5vrlRR8hnv7XdRTRLxFl0xGEwHyyTAH1wzcKhCkrF7xk
64ATbGHwnZxRxd1NETr16fr/JPAfBxk2u9iq6lMUd/ZelSgU9jWM+fQy9EG/416qU4xByRrFqGkN
P8w/DYELH8APezDHmud3ffH6V9OU6cZJcoMGmmOcqIIlZHHFAilj0qjPPDxdf2I5DU6ZRMUU8sfB
s7pzD8Z0h+KXjcCNtE8pBZlTjHGaDV4EQjoZZtc2XwWhr4xJOI4JXbluGsi+ggqNgQoRthKRAmXm
e+YtF4g4DuxZqJixXx9ENB7i1EHHsUYQNXNlDWXXfS0NP/o14L870xdrQZYneYiFFxw/y5bV1vMr
Glx5djcKUvkjNsIg5U2UmRoUruY41jGIIRGGWLl9eu91SC2lNS0wbuSJueow6TMCCHgj1BNf8mJ8
lKMIVlZX3xshdsR1G0EYFtsge8U4FrJtb8AwGnIWtLDadAiXoXJp7GZDa3WqWzyDCvq3ELbi4iwd
JHnQdEU8WWuyE/kipZNAS/dwdVri5AEwz6MzJOcF2gYwjOGwDPYzDHRsO8oMH6omRNfHCX/bs/sV
1gFtq8ZA1UxVv6IOOicSm19NtYfdPMFhBo5neHIP3vzs5cN9Jy2iYGyyknQmXfFZeGH5beTghkfa
BHf4UmzGTpCU0rbeqOFXac3jU9d1ztahc012B7I45ZR9BkRIS1rEVnmcPEXzPIckC9jtYarQY2AA
0WZPgkPVZqB4pFUcKlTTe+2854UBLBoR1Bu7TZ+myvcJWgr3xvTacAXAPUMee0C/pIOsr+iN9YVN
LDD/sNORDXrEOrQhAs3CDimZCC1XlbjUfKv5fqzwRwty1PVUA4pUN4FB6HO85KNpxmgLlv8minrA
F3QPMZ9tNx18JpPqLWJn48VyW0yMqeKq6NnOKEMr4mNb4TFcFupW9k4IsTY0V1bdHKQDDrPySTJl
3P/iDMhXrBj8vSNvvCLZ1COCt00WL5Qy0hAJm71rpqciMkMU1Nqe08i3VVYcEbTpX/LIFvfFEtyO
/aaGvgDPVfykHgeRwg23o9l7xwj/emfsYwBB8ovU8EB/+eKyNaJkGb5A4gBDGxdacpEaYt5yqAak
c+6nqCOj7WqG4f1I7ZoBBE+hRVCjabKdbY4Hz182gRLuzutQ3Rg86xLiKb5qE/fBVPGu7oyecQ+C
onfUG7JHZ8oIr36MFILDYuGnzVn40V1lBS9xTEmkDWPi1eyhM9T8gnjoJ4krJRUfCLsh3kEgp2uQ
R2fZTdSyLAW/QtKJz0akpqPms1T5wVKaXzs7+Og1/j18IIhZCofEHtWpTYJK3ehAQ2k+0yW/GzHv
M0qfwVDf+/dumg87xE2de0szFRK5DzG5BJvNOpNhGTAZj10FfXKQFGS7hGEbU7Sx7jFKBhrjU65K
fNxda/zbQ+Jy7OaC93kKygcbjqyuztX+0gEXaH5XEdBpnXQsNvTdmipChbZ1HGWoRS9Tu1li/9w6
sj00GOnNdvrSywoT1AmKGqKsqyayHtQ43s25GvAbmfZ4urZrCt9M1DJeeXl4RNxvu8SwpAcF2WYA
HNLRoF6oLRxTr9vHhWne1mWe3tlqPiKtB/iqKs4KhiNrp4V/rp+2N4/OiCoieDRIcv64i9P4bPb4
UA1JWW772X/zXO910uAbshfRYWWCukNvqze8os9EcptoRFU48zxQIuF+ybqf8YJGQv4CCQQ7o/Al
gzs0LtT+RPwe0NxDj8t+70fqvY136H3nFI3Q2+1p7eDGtfIISAqRFBvUR59lBSqZVlA8H/pM7KDX
0uEgR6zo9aUZiAk5vrihv1ns4Iy2Trcu2MRCb3osu/TLccdtFov7GWuAcJhXEGnKBmRrY5WbwgKt
F5Z71RCruMNXnk7UJhoByb+KbofG+0SjnW4YFUZK63RKjA3yunTJwHXad1LIl963LsDtHwYdvnf9
EauEz4gOoaeHNDzD3e0YGultD9HL6OKNAvPfjtVtL5Ei6z7gTWynwDhnsn0IXecOm7IXDNRJ6YS4
Q07GHe3P1CYMtpv2UJvWm0rsx8DH+xzUheckM2UtrwHDR1jepdn91DWY+Cb0AbQtIEwlLULeikO2
2D/g+J2tMrlFsOPB9qkfeAGF9kXYJ9yJwRJUj4FZ3rYJsRo4DCwqkrxoVotVAzNKKVO5GgxYBk8O
ORe9+uEMQHSVpdM2b9s3w3RuKuoRIKff9KPRX4XjyqFhZUN7gMX7Lg9/gKpbk7HT+W/Hjzj0vyB3
vHQbfIxZkyeMUHgcA3CrmTmklmUbWq9enH56nX+IMPSISwwHAdvCjQyOCYpB0qhOkYUQcgFj3HfV
HTV4oDYW7CeLL+qPxnSZ5lEACAZsEjZb3Nk37pT8pJ7yND/NSUnOaCLMQMXTjV3N9Ej26RI9GRUd
CpYlDL7LhlT1ZjHqZaO48XPJypYFj11Y/ayXBI2cc0hRB1OGo5c3FyOHYOWkxs+OlazPBZZmIfK7
i2WBd5nLO8fw9u1dP6F8Y2hn2NyUUMGKp8mbf1MTeydU2TRSfrXZTQjJfI0+Mgk64vqzsDDRrG6m
qjqgtkVdtLtZlibe+RbyOlERPqKwcgmUl5Jhq8PQus62hli0Lq3g7CIWgyclUhRCVrdxgFYMVjY3
PuU1QBoniPjAsW8w1Aq2dXlPXJ1sEDBdNl4WX5qp+S3RP/d7jZSxUHw2rW2DsSce8OYBV3FWg7rX
XSa56cPpsyuaT79j169dBqEJnJ49dYtgYGVNKA/ST0tnLbR+O3XqOx1lta9BFqNEG6/iWpJGecmH
MhhrCq/YGN0OMPhwv40x2aCFDw566GHwBilYHL85GkH+6szkR01l75HQIr1IQW0bEylV1ZZvrnKC
G9+icpwbT1S4HxE9ctZ5yUbvT9RobTQR3VmdrNx6mgmSdOUF6IqLGEZMOpgGa4GU2SE3EB6cCnfP
6vdlWfEbRhrZHr2cj6GGBU99aVq103ARNFDTiUeanYVYPhBERVilZk+X83jrqmrvaaN3F2FsId5H
mzGi8up9iCicFo7v7VB5Q3qUchub6x0OyIx5NXzMabobNIc3EA0gG4APWPgZr9CruCdl82qM852f
wdE3+01gBxNouLZd9WrAicfbK+QDqtnGeoO6SWBCSlECIcCUHBrc6zcmS+Vq49HrWiGU8QIv8Kyq
8NWlJucU2qJqVRHr+QFVqbkiFy6q7DGfmr2K3YNry49xeLDwNQ2tz2ah88qfGVwE8fp6wIG9aNXO
98Znk+47BkLoIELgpcdLVaxBWaHyYHJgpWKqYqs/hpYilgd//A6jMmhQtCZLyug5facQf1IGiMkh
EGJd62/LBJm4tPZj+rMdwQf/+VFEQliNAIvot0T0riYcoTmc8KKD/gqE8LB0xvc0GLYzX0ckr/8L
gn/jZK/LctbfmyApYfOvfnPMMYY0RFPWKlgJOavJqd8WwPpZ8RKKTQuZQlI7Qw56Z7EhSdxeJD87
Rg4MlJ/17/gjo3YF82DvyGF1fZ0g1WqGbZtTsDA/1aEVxspx0uu/qGAdyCqA4+xbg8GIRnTE5/Vb
pBXs9M96OqIPsckR82zH7uAI0FgI9j2wDq0tKnZjb37rg2OXW9CipMybqUeJspDjACLkE/AFUURa
j1VECadm4uwleDD9Dn08mcpTCrlUn6vXNeV2qeKLk0UHfXDZDlupL4DGtVNMR3rJE2wJ/XX6vPRh
DX05NZRufe18R+PtE7It/ek0NB9aOtlWRcWEX7cqXuvboy9P38J/XmrEWdkT0Rx1s2YhmXCI4Gis
icndsn7v0NVZVbzW0QGbA5it/KzfI+j3m/6nSdqCsNDJ5K1d8cfbs8Tcm7h1xXxdEcWgV3vECwja
scRJg51+CaX8NSIXECW4zj7bLAMZigmH1Sq/9FfhXgyvn7Oh6D637acS9Vl/pX5PJDCoeNDv0OdU
i9/p/T9PKuFFfcK41h31oTjEnULJuyZ5zjvrejj9db4aDnyNg4AxKcoTmDyUzYle8q1fi9uq/WEK
mlhhDTjOprDYJsuph8SKLmC+QlAU8rRNpyNxsu+AYNthVuXKsDCn8+U+TdD2yMr5fG3gI/7zzXb7
YkwM18prdktavSS5jQwXSsYDHXNbQWn0c5OxpB0faoZimPZ3eRxPe+AI3xJnpGmim73AuoBzFqOB
6jWogFvAQ3IE0n7mFPTYbOxHsoVPjeym4R48XGEQbsNAHTEZ0+XbQTdF3ObFFbAc7SrocLKYBYl8
h6vbckjtKj06CczNsX6JlxC0Tm+RNyk0m7ry1InxUf+posbeSg0T01CwDtDQFYw87qygo4PFJoLk
R/ptYuK+y4IvA/mWdevN7z1ocDo1lKjNjMo3IhJbzwFu4LTBq7PkH06N8YPftGttaKSQwx7lZfb6
5yIhHsLfm5kKqHrjzOwZ7kgaZx6DqfYwZGbDQo9VrygUjTV/aB0m5su13B26VNMNkSGct2mr6tbQ
/UqULLjbFQ2TFk1qO3MOs+Fmh6gVqDzDX/QdisJzNZ97HDFWOfqCSUlg6+uWmdmDoOjq4suF27IV
CdmjrTh/vKyQa0WTDU8XlOpMoydiorl/VK11MCsaSHZmFmsz3qJn8V5Lq0abrwBMK8HrOu5usWi0
9OEg1u5gPktoMhuaaZcYixf0O+pwpZsUyCNlB7C8qDzp5iSx86EOqB3UKYVuG1wfypTOfonBaCPK
u84jiiqzmveOL+qdPY03pizdo2zNm1ZzA2eFp5HSzUzPhiyvS/jlsRKc5hV5JYCKrUwgpyXzOkPD
A4odtWxLt6GVBe6tFM9JTJB6HehhAFllqP1ta0Xe1p3iYVeRyczBmO3rjqZfXcmOCIu+86CHvDQC
/D+Ul+88BDhmzznOBk91gIWuIKTSD0G0z5uxhiBaoq3iPeAZFQnjbYmnL8SBrW0W5bvroRu8ksAW
Gxkkbq2+7UJGQ8AL/BcWeeyp5GSOuP9FKqjzSk1BZbICc9NwsLq+y5dMbaAo31ToPVL78t/KKWzX
UlE4HUpvN0bELUsGpVXM+2zmk0HurT2TiApE2IujkRmKNRpluX4yrCuSYV97zUtVU2pOVYAR3gxV
17VhAyKLNfBss3fklcNVQ3XDnzBcra203qvpi4hTq6vN9h5Mw03f4e422T9Mi+ZEqkrotXRX5gmu
8aDqs5OKL/rd6QrkTbSF0nIa4uY8dOktbMvvsLyLIkIjHHPc9WxQddZzIR4Y20Y1vYJ1GdbSZw2w
Cn9ljyQRltnfRtbRSqgTTinoLdhBaLDRZ/6jnaobileUVCU4H4K8dbdkF185dxbxflACEenR2yYu
JxrE/7aibJNGKTqdunvs+opWF/ShvMxOA0qrul10bRq0JX05wo8LdAKavxq5oP9nuuLsLd5TBYKQ
Zg+NGybwIO37fnDekIi6w1oXRSVxKUZxO/rNlu1gZ+Y+PR81YOAV0BEQQw1tbVfE58kcKOCGSKws
4OJqh6hMH0TRia5j672U4tKV+C0g8EkqSiyj++6KZhksVKpDTODKZ5iVqCzHlflb98+uwJxlZB3m
oDdQbswVtWIIRjF9WnI0Ny02YYb/FXP12rOfMJoC0hreNHlxsS30vSVjAfknJNaQtetoagPPDnal
QiAVIZ60H0x0uNnw+yUabrueDNSc3tOk+4DMS4Y5guTJUq+FGAlGBhDKi7VQI8ItfN1O6HMNWoM5
x5MLzg3ASjQ4fwEQg1qaWzU6NrgIJpAviMDh4bXqoIYSBRTIgrdI3e6kZ9+iLfq00PqmdMgA8UeS
dagYdOJRb2UdbbewirptiPuH7KLmRJMNNucwwVwH6SFylK4jH/Fc4V1y3/6SQ/dp4o+8dRZigNqE
ID/yCCKX/CJZW0HwR5sRk0Et1tUCqhsVutzEv0nR4v+AtsHqOmKGluzBHcJdQE+qojnXJt0bvh77
3OPOtQE97aD/rvPw5Q/wlOp+1vLbUI+ZONbucFOUGherW35lhrWWbZ1MDeuEnwn4GYWwPoMpn8oR
QA2i++s4qS+6Y+frJvtE82Y7z9m3bgr6oXzrbPVcQFvpdb4xYh+wphCc4ZDuPzJunurWWJmGS+Cq
e2cDKBEpoh8tbhNqYgESOb3PJkpZhCGBb8byP7g7jyXZlas7v4vGAgM+gYEm5V17XxNEn9Pd8N7n
0+tLHIbE/14FGQrNxAiS9x7TVYUCMnfuvda3kv2/1wVbfwk6RghsuAbxnUirhWehO/+v6aSNyYOG
BrY7LCYdOBVqKMrk1/OSYsMO+oQnkS+4pY1oYwZL8AAu2oWk5yIV4N4WaaCuXKgTG7vSKtUxd0PZ
lPeaUjKKkLIIzvNx+TcnmNTtnl25JvUpCt29GXXuzWxxwtGrU5L1nN8GxpG+GuDV4BI5gD7KkOv2
7z+483c5+Z+PbQnCDIXw/xJ1jIyrzAH9dgeOaQcoh7eTNG58gXhUY2uG5XCTVj8lbIONaTjOqvYM
rO2G0lyUCQ8EJzlUAZQrJfq7Wcl8IpQAoL6TH4qQT8y6FGDS/+XVeBgHb9c7XL1lF6XBhn9MO8NK
tI5mlD8NTcCDgAQ50OIfVTZF6j5NlRR5svg+/mjtlcChKGgFBfV8T5X1MTas2GqFy12TI1E0HD29
jg8AuavvOia1mdTq/3DRrL8Fq3K38EFNy8VOz3D3LxfNE14qBs2CJRJbCOCw9klmlEKVRMssd2qe
OpOx2CKmXOQRTF2OpU07Tm0tHFguovQBlTraC+ya2xAizyKOkSOll5QsHsKdS45x2TmF4LoZXG6h
SI8eaJN+/FGz2dbLYDLHlRyRlLghHOHYp81DN0xsqhHRobswoimtnsB/f8+Iv98zlsOigQvDQ8n4
NwtCSNyY6cdhC6qhNXfADLUAEJqI2CZyTOAIM7AIKjG9bib0BD3o5Eqkpyl/apwrEbhSkwdzcOdU
4MxqsWXxO0iXpS4fjm2FxHIpGKZ6fphQGgDa5CBh59fZ48oUvv9Mrh0vaNBuQQPB+qOdg3xkRuTj
J1KFq5Ng6MXe95NVeghkuN2OgkCf0ENJlUwoPLLpAHT4kMh50SElIylXTlsdXa9GW6j2Njsy/L0T
28dSCbG8cKjWRsYYyKJ9FHME3/sN6s/0qgdoj8L5JUWaIEXr4gdgd2VcBVDcSWv05HzjZuJv0HHT
ALOPNUqs/5CJaeri7wuYsExMKxbGDMsVfw0RdXrNqrIZPgzxbqyQFKv7zkumjWmj2SnGW1e6Fnxd
wVZa9yfXrUG7DNEPe3LVI2w2u/BlVjdfpXRWAAfOkZ/feE7orrWSv6TFxRsWd5oLzK/+LEqtcbTd
ftUOdbLVDPNTH+UXMY5XtGc7EL7Ppp/9eCkLR6490fhgQ23gTilVWdrAtAPYeJPY/VXmVbWdCX3G
LvRRKx2nHdAb0oYohreQbTFwviggkzL9jne+mLad7M5aDecyHciSbArnXBijc3aQu6aplR8axiQR
P/oy5NMp8IeGXymMYzDiVsvru5ZeHZiYDFYKBYIi7+ioydHObqqRdmOGa5mlDfNGeVUafFG7NDtZ
8JQybJGzWR0KdMf6UoLYBr7Loulxm+wn88MdIVLof22qwEVJtfy+SSFnNdqDPoQ/Bc5cLYFRYrZf
S0EZ5tW9qzHBbIoevol6MpRwqxHOswyaizoXh1X8LpLm6JfBCyvlVR1NOUUDIVa9oSjr3kffeQ+A
AaZOj6R3wLMt/WZPG/JSk0RM24YaQZYD1tjyQwmDqPjhoEHKRMP4Yw/TAyjZs6lHQFATNPSxRRUu
/a+5CF+BPJCkhlK1iz7LsP+lmepnQSpa+zYGdCwRTp5PHDdxxKbcKTJiYqcTMKGlnETjurg0rnhO
NRS8StWlKs4WVowSg0BtpUXvZdHRC51VoP/Rt/Xq3FEMPHR63nOObOpDjIbUo4kgIlodSkBnR4yd
UkJK7YK3axK5iBndRHtvV8+9gZ6/bkGhqKMwleyWZDMdSob14AXl++KSF5IX17v6Na7N9+UBj5oK
g3oxPUTJgAKgCjHA1OZ9lUzAAxvO+C2Nh5CJXuw1b1443juWxmLDuWflkBrkcCb3SIU7+jnlHyn2
yHyE/jjV5WMVl/ez8k2QBY6hHYp4y+avByRGxXbwTPZmuglIcWws3OnLsbvTaJwMBq0ASXlvKPlj
qfEXk+kYxYSFhZ90+jVtuW2j6GwYDbsHM6PM8s6Vi8I/6az43HCRbQmIJCyKd+gd29rDyJaODK6Z
jL/0aWmce+RpjlauxzGN7xNzPEJBGQ+lCeTPEzksMTkEOwxptCx6CInFwH5CLO/eltG9w9nyqKVu
tqkCTNyeN17GWf5y0tl8SiW95HS4aBFeMImJhYR5L6pZjhoi9ERHxylG76lHxNeISpm+8WTGXWzv
iqg116NpDTAJfbIOMFb0fbZ3O7g/kws1soSWRZe046RqM7jrKoQ9iDRJUG+d7SIMUlzKmSQAvont
pGB0qMpOVloRDqGRHCtj0kkn3QL+JG9MuubE4WoIWQpYF4oxLX15ExV2usUCc6/1BgAlG6xlLtO9
hK+MoOu9Ik6TzbsOd6PT/kwmv+po9BhK07BOCxlfCDIMl39ibGikhI9rpv4gDdfcIV87VLplbiLX
enb9Up787nWsY5f+ElKUca4d0o/UP3YMg3rQcGWUTugVQa+aojkjeZgOdSC1cywScWrkz/IvrfqV
5Z9w1DEExVDM1ZuTLfs4IYCWdyMRrx9sW/jngEj2vVdYb3Htp5cphC5tgc/xjdxhNDVDr2jLm57z
z6Ec5W0oRHLIkszAOYKTNibg/JxphbYuAUQSUQSvJRpMQLOts1/e5fIuLNHyMaz2pwzQsARl0SB+
iBmpeDOoCo6h63K0iPv0hr0ZzhEhC4Dgujq9wPDz107My+kl7EJd7w6VIiAbDA+3loGOt0UhePby
17pHXmc64TEVjXuuVBFCfAx6uqmd9pjNHmxQ4IfRAeBk0FJJqTsZtEyvfqLvZDyDHDG/rDFJt0lv
Nme77przFBm/a8Tpu3wq+3NUQY5CIROS4Dpv02kwjsIuGObQJTyPpi3I72JsyFr8FITeK/y0GJOd
jpwlwHQEUrovOENaVnIe5wenm2+Llscl8o17k1AVj44J+kHw7wcAFYU0Tl58kryBXoaEBcGk3CNy
GvYtLNKwn7u9nruckmuIkidHEy2dDGs1SIYo62Q27omk6E4I7JNjUgZoj3Eu0CM0wKBzLEwxmZw8
Vmo2noTIUvUzQqS8hxFbxtoU2PqzOCKcQc1JlUeFwxgZM5RmRWucFgVw2uJEKcsOZZZWrBsy47C3
RgAzEUcCUKcDnA4/oYteB73YZVm1ClX2Ia/+yiL3xc7Be6nqIh/mcsOcbL8Y38OufR9C1I4e4z6U
3NnVm1mm5ASaSfkZHEDfyEpIAAm2izQ6mwCURRiqZqfcjU36C+breZFng2p214JCmnEd4SAmprXR
1W7RR+2Wd7kIplWLSAb5/RRtEDWejMi4NQBA8JC2awmVEWjr81InNTPbxxjm+yhBbpUFfrPWek5n
tGkMGt5rwM0PavtcNOSYX1D1N6z9fAoFqXqUAd3fvE2vJBuwlSE7p0xvnmWdX5UeVqnPXQsFOsYm
RomTSl2+xpggyXgHVUPXfAxJ7kAYS2gpP6kiRAXt1aUlnZxOB1aclDlcVcOxyU4JfcVV3/M6HdLn
tEZ0pvU1Ryt+ZTHJyLDSV9dF20/ySBeLeCcypKh5Ou6NfnyWXQxim/wlkHzRTZON5U5vieOg7l4E
wlODjaBR0IwBnf1WKKs8Qsofi4inFeY5/GQW59t6kuRvkvBqdDhfk1J5UH3zMGn1baP7z6EjmVWa
95xu8Ya447ODcjfP4h9ZZzyrjKB67Tmd6Di4Lt6BZr4OHgqVTq+35lzf18I+EJeM0cQ5LAdoodTG
fSvuUEvcjXlr7YYWFVcnmmO2dNOUH9DX4AA19ws9JQ9nLBEu3dXy1II9lZn1lKmGZqXcNaDq/ZVe
++cx6ilarItjopvipD+0OF/4/3ikVzmLIlgxCF0nOqnLdUAXzZxOVmClDGRwUYXB9xCN1MXqjpCR
RS+SMnKVmLB41FB1abZMAecTMWRvwu+IvmzesaYdQ+Yr+IrTEcockRsJb7o95j1yFXuieipC6iIX
w4DVS4lFN7+2mrZrM+1teYHQIWZTqZWtYiL92GmflWnHZn1gta3fVO259A8Cm0qkdsKNqs/bunlK
GV1jkqH2hfWzTYiL3URaeYGVWYFSEo/ZbN3WWncTCx50uETpQj7TwxhRLfNbkBsUmDoxQXFy65gu
/XHemgK3jA5g9HB604k635qCy9GRL7sKndhEh8AfJM2mWAOjgKCp9PxwoOG8kOjbue63N/jldnBj
/9IpK2qsrEiBbvHWbOZ0yxFR40f4IrrxhvBLC29KPOd0q190K/ipNEnuKvrJEvvOZhIlNfko78eC
90oCG7FFkejW9lDekeG4YfXB6jKBKNTCX0bBNVRVKhv21p0FtOb6eihn/0PP8x/DxCygntvOiB5c
L4e2UX2nRM8aqgGS0/nF16sf07n5GuicWuo9TtS/EJLAkvmy4y1CD0oKTh85VNaTbKpjTt7XunNt
nYPGYdR4dPzAdjaaNm6iwcLc2Nf23olQ61pT8rN0RDyUDqEWtLDA8mhjM3RfflmLZghQxpOXep/e
5N/Sg9qqeika+q0+eFCMVKtqsQ6V4bVwbBySfQraRxJLwdHrz1oW8kWPZXL1p/TTC6PvInJrutEV
Tuq+2AQigH1q7OaIkzwicZbDFt8ERLLJGimqrX1V9hxwlOeu1ZA0DrXYKdOKOo+rI4kzc7ymJuNF
UphP6GfmEvje4q9PrE9QpBgGlcNjOR9VEbs2fC7MMyoOZPCfF+PU4sAw1E1FkOoL8a8Qx6iqVQNu
6VubqmpWwUNZN+K+AaiArjTE8kvhlys9lT0W6driQU1pRB76CUb6RCbDMgBY/Dk6PsdVgPrLEANS
WnXqsE1vHbe7EZCuC8hIVfaDodl4nx9c/7aX3T4vTbL80J4c49ZAjOV6THHijOASwi2L+KW3Xb4M
55zY4dGwTWdttURDJ67LeQzhPyZd7XaQ7mNXFcHaUa4yrQMK2Fq/Z7XKppxBx66Byt0gPOe8hp/M
rXiIigORllWEpFWPXbEFO2x2fIuLI1aHcbLJC3+LnXbKjHZtFBz0iU5y18tbsBNW3DGoP4gLw58O
OUkjzK2dCnZXVqQk57BYA6PkQrHGtRQHKdRhAK33xgxh0MZ10Uu/OFqVLiCUYyTCrHFaDKJjeLCd
nqNRt8HqqRV3y4BzOeSaA749S1x6LWXOTve9ycsPi4jRsJS37ciDurhuA8G80qmnfmf9Avn67Gvt
tOlsDGrxBJI00QG6p+5XiQ1i1+XiUhWK6Sdo5Fezbh3L4JcNAHJlwDTKwuCwYDrmXptvTPs1Cx2C
SkcQvEvHB+ATnr/WKy70pk9gVkOU6OlPM48/Zaqh/xQpD12ZrLPsPolRCXlUTaWyGC6e5cV5Esn6
yIr27Nv1xzJym2f2Oq+bP8D3XBJdPgy5BP3oUXG0fqpUCsWm9pOPpW21tJzDqP8lAnk3odseS/Hc
1RN5MQXAcPeZyJibpnT2njq/9rQqUI3h2VJchyAkSjxXLi81bnZrzLK8+eU8qenwGkaNwIGoTGn5
xCWCc9BMLfvdsvMlVXPf9kyPmWbulANxebpSa97ZdXv2ChPpUvpih3yUMqmPfo+GLujgGlHN1R3L
8/LI5Woisww11KCoH34JgPl0wPV6n82vmc3ZXWG5rOQ+dvSvoue51LRoN7isnH4O7UB1jj2B1lUn
A2t5Y14a/tJApi4jzD8jaaMZV0iiXOWJIi+JFCjnaZn0Lt8hUgtm9QlN54ZhfgONtxeKvy+eGTSx
s6gaqdRZmXpAh8y3teM05QkU/uhH07XvwR7eu2B8oB3GwCEN4YoeyOemQKCBsdwNhMxV2+W5WHoI
GgMWRj78QPqTe+Bnj6pmRrSZbpbJxTLA6pzPwOueFi+Rj7V5pSFqdGTSkokUzjQS5Ws0aUgagmhX
UA/Te+S92jQNFeMKiqbSUaS0oOoMogUMYtwDPB80EsEYqKbqJC+huiErUmApG5l8WvAUOIMeCSm8
9z3l7WXhNTIWX0DeWKg0FA+ovSmEpoOldjwPySdW7uxe1WNWOW1y0DXKLwgbQvW+VKVlUHouVzmJ
7LeRutObaPgsFi/jRUgXvluqM5cknhtlIbxFjr5Bf57t8EfN+uIIfYqsb6sh2S8/y1FTXVkxSU2a
+pmD/0+h0WgCynzy+ObXi7FY4W7Vqk/bbp+18X7pAZGmer/0m6fQQHDKTEJNXdCfkahHtccEt9ol
eA/rsZM7NcJEasbMy+NryZt77M3vLYdbchRfsD4wuKCXgaLevEmz6H15hmrDGHdiajCsiHIblkQf
djhMFKNGWeLcqeT290Ki7THSesqAr9y8QvvKaFLgYvL3eEsoM9ST6Q3ZlcaRLjkHLytFz0DbmKct
bP/rBFaei/G6jDhkDpSgcp/m6KX/dkhoXRHIieBL3OLLuRYcqckx4ZtvGfLWRfZjieIa5+N97M/Y
LUNjmX/bApQZ2uPFP6l5VLdmxc6Zt8VlVjCBHPbrriKvDT9AaXNuUDcrlHCEJ6o7pcoWZmQk27Yd
LHjWE1XPxQqFQFTRfacciItsxCFRNLMTWsY1Q23kU7g1NRI9y7WLK2hbxCTM0OnkIefBYuxzcib7
wQyZl+naPO5szM5jZR+ssPxZBANI7JmZFt1mtMJuc20azUBRnt+TV0aBErpXvDAHdclY6d51f96p
40ysvLV2m99Hgp1fDb/VqpdUxLImnFJTqGQrola/VA9y7KkhFwc3+8drCEsHkgP3tZdiDdbx+qg6
vaL12+MTlYFzHF2FL1cfIRom2t6FXNVl5KILf1omGAuKefJAGivmSIrNmj0S9W8XHohbvKaV3q9T
x7z6M8eljOcqLumnEzn+SMh2tapNLvcCDOIYUpn4VcNWcxED42mxodpzhFCJY/XjnLk1J14Ofz1f
i1/hj+2d1aBhJOa2WIoVnFD3RUE0rhf9qCuqXi2yGk5kytHRmoxEVE86h+jO9KxaOU56KeggSwfc
4dLm1zmYKtx2TkxkfKMqJ5lSolHb7rIkxlVccO8wVnnVDdowAR7R3BgJ15FvdY8BF9wyHhtWSpjN
BvwOeV7WjFb50pMEQVOKfxIqonUOmmlHW3zL2+WgxzD9jy2eymbqBUdnj16uAWGpcWmTlmQ3r6k2
UiwVnHbBsSnyBW0ixjvK4ZA33bfOwEMDY7I2BxaS/AfpKM3dQBx7w6efwgnMVoZbpxs2aMkSPCAp
+RLV8Bsm717d7suamCYxL9cnu2Ue4uq4/jPBSIkSbCkz9chDyu/89kosEH1+SewoWnvk2Z+Yaa7H
WnPBlGuACdkOvdjZcY66XVAFhjLFRzNd3tLBLJVTQy7PT2QJDBy0eUGL5ta2keFF1V62YB5ahfJ2
GtMArGCDik+8zHVLQKT3sjQTlj6G1pIK0A/m0wLHaLIZtW3aovbEDzSkLKOeH3GGtsQpysoHK+LO
kWw2rkkgT/ssbbbuNMWZlXs9do2f2QaAlGpYT2vHeVJJDcTwyMOksJlFwcau+4OxK9NDrzAvuShv
iKSEQeLOn974vbjUgzpFXuJzzXt6NR6HVKeKLxFOXc8b2Aokvi5/NGvYlfFPx4loJSThnAMLfBnQ
hoxYh6ygZrsGA+rkp8jomaORjs70XRd0Hwe11Y3Va8eSrDorOdk83I2HmpORgLyuxMM/ywG6k+2T
ZfWvwzjZa5PvJ02zmNAIHuWAcYnG1HaEPj2NU8TxHPHtyAFDuOl3WpXHmfCkC9aZlS2U1Fc16lGX
fcxx/mlGLBFM5wbyInTWOiRbpkCcoWHSieutXSHkGjP3HAf6jKTOfsiV4iMbh9u6MSXzmvjW9tBg
NRIdXK7EU1VI8e7wVNKc3Q5sLeHskqEh6b7VdEk3uh9sFslF53qcPJ3w4lKkrGuf9TiQ34LCFm0O
rpeCNDEIXVSjuszf8xo3htNAAWoEP29KnM0CRKeI3C7iochFSzeHHE/bgEWJ2Lz3ybEWFUNrDJ9J
1677mLcsmitRxnA2keSu1U6uZmILeSd2GYDUDpR1zdZ+NEIRlgYKX3VNVfK2wFXitL7RyuFJ7Zs1
GnQa9/0ZQhU2cnWET5gOCYPHvA2z32X/tiyhy3pWJFciS8E2VGgp7bfMJ449pj/gDpDfp6a5Ecxe
dxzzr6Rbbo28eojq78HrP6uaubqX8J1lJiVbjKpuPQkMmFZ6aVUAmxrjLagQivEKYPGa/utVne6K
0D948Qjj13qyCCdf6eG+lhdziBQeoKVfg355Z1f+WdOCfW6kvxYoR66xwuWqNY2HYNUo0UcYeM9+
RwUWWFRgHsu56n4JoACLpmOU0Wn04ncUhzT3ptXS5qwY9azxE+79QcSHBQy1KL3GekWoZk0/j6dD
Df9SFxGtF6bfSJ6ojAJi2uw6/V7AQo7LjuKXBHJF1luf2N9Jm70ogJHaNvUSoDK5dF9e2d4govxa
xnWo/fZzW71JjzoI6k4F20VxG+hyKs3Q0KG2bJnsRurha7ryGYvmcRkAG4KJHQ0aJJb+PSzAuwC5
3xZTBkttiOa9C57U8WmaKO9LgEyMJGnmDUIRrKgOcyXx6+38xiV+ei0L7XtpDpvEH4G1GWhP9Wsm
JAhZHb53o0UJXzQETnM4QEFEiKHOfA5TUb8bEL+pvG10QqqEcAZ3nbdAuRnEP/YR6ll19bm5EXEx
gMy76kKb8KK0SrgXDkvtt5zdSu02zolu9ZhpZi44fXyf+L8ahI8Isy0ATUh04/1kp/sucd8IMMF2
Ega/IiWpJbVn67cmI1LqEKshlYwz7SkeqrfO8OoN452173a3aM0QwiuUmDqlTQqJhN+PdIH4Q/V8
hzwDHaDR/FTt9bJ9bm0018vxplOksWWM2vdkMNsFebzOV+ZMOAoVTkKdbFR3lJTAn6KFx2BNAlsi
R7aM3xbKPqukIDbSkGTw7sgcuYlKiVTA4nxmO/UJWqdCuotP9UAkOdI0E1+NqqIXAVzaUmkJGX/U
d0nDgSJXHzRSFUDX32kHt8kh704Qfz2jfVj4Xalku469Hbp5jxOgCbuPcevWRRrellbEsxyQD0IW
5R8IZAVn1zDdZ9Udl6X4KrTmUxGt1JmRwccLnpZDnRGJxTsqY+ciaXrQRKZmVLHLjf8EtvQdFyE+
TFZyljvWlftc6s8L+zBTb9/XLpNO6GGd4iFuFY0Okki+Dyxkuu2ZJubn0mUxJlaOiOylVm9eSvr8
GE9jZICxtVGXcJZpxVseHj31TJZlYDFAQQTDUcvKileAuGossEgo1cFzeXKlouupM9jSe6JHcbKo
XjI7/036DzpRPpNXyZu88k6iYlwn3d/5WGOTQaKr5z+zosUJ+8uMJyJKk6vluOkuYrzJcs8wgGA4
9W1oNJmY2cALn3q+U7t+xMLHhs4YT/22SYk24dJY1aqyUpd5qYhVO305X08qymShFak/PUOHQy1O
ybycADvwCjiP0/OsFgq1g+M5SjvIe/2UIJIAxU2WpvJt0tm2SC7KOQ9zarjiS/5wWhZerXEpuOHU
cCWkKrU91b6HdXnnwvtfVJ6yR3Hd1N7jspMMqHzAHemU8sz3k4pKhFv0wwVYmMv8ZJNmqj7E0BMv
1H+otWbZ+51A3loIj7boRO15p1BsPXKclRnGPyT8UKHq8dmoYBvGRfXelU+z5TwvBClV9LqWvGaF
f8aBp/CDVrySYfjW3ept9FFp1lf1YO/A4TubpuILVVXFstloRNERIbJDEgkZnlJVDRTM2xZYwsoe
hmNSjEdsUndI9F9b6Mgr3PXPxfgY5UySsUQ816ZpMUgEJ09hs9S3QOm1dR6s4tZ5KZt6/NONM1Qa
ouPgbDRD648K8v9XELHhezbg2X8HIo6L73+lEP/zb/yTQuy6/0Aq5dguM2KXIbhv/28KsfEP3dM9
A1GJa7q+YyGB+yeG2Bb/sFn4TU/4uulZpm79Lwyxbf1Dd4RwdKEbvm6bvvi/whD/VdLlIce0dH4Q
sFofdSpvr/r9+RgXYfs//pvx3zuR4JBApHDAV4EdirXYYLHFfLgyfxun5to/a8dwQzeRk2r4Hwi/
xl81fmgYDaoFj3qdT+MYf3nxsnDK2tUx/VjIqmDHyO6cjbd5uSMXDt3NxH3ufhvj/+vLKnrvv3zm
Hk7d0MS8bPOO9ifK73ptj8GAyhlX5BlCJjzZf7kl/g9AZcVLLjPQMIXiUjtsCv/1g/5Fy5m6fhMw
bJIHQt17+WAIHrhtGKzmeNMlr//+tQhE/tvLeYbh2YR/c0qweVj/cl0Z11VJOOCkDjuo0YQr74Vt
3U1w2hjceTUxGmmEHFKtdT5tkJnklxs0cyk9T2QhtCtuRE6wc4LkcsediwtzJtmVraJcywb5huGh
+bRaNHhS6G+BQJ5dJoa+m7ElUhF+EQjAQMoBETqKgnA10lsbK+/2KQmzRDsFW4B8d/hoTHBRI/h/
PMOxbJONM7XFxq293cB/Ni15ZV2pH+3SfOzDEqM/5tNpmkNONs60gix5G3RxdApK/GB285b6hAdo
8fRieeATtFk8gSkInm44YuCyquLDyHlqGwg9pMEe0hHAh+Y2n+08cedZ8N+pfSC8vji6ux6LntFd
5pzIAxdrpMg34CA45DmnIuqPo9n9tkr/1gyYAKJW/AY4dRNXNaeY4WWcq03btli0x7fZHAVKJK6s
TIgVbUlGSg1cvaNGjEA70X10Bmhwv/oYbIeLSmIFRpbqph9fpjYBo1E1Vz1ELRqZpbLC7mboKeu8
FDUmKG/aWCXn0t+E635bGn+PzhtPbxpvXJMfZYagLzwPMRsigtIo98CzZ8bfY7Dlsh20en4vtJOL
9GHbdZIoW8SneWaAnsTNVyGPtO3yKoilS2KSRPv5G73EC9XyxgkJHG8mtJyx0ixU+6FwkUUK+W1Z
+UtYfRV5+9njogT5Sq1Gpp627rX1nCb5VozVNZiQDgh3ZxbEi1ru8OJU+bc+ltu4w12nfk5uTS/6
7NzNJUMGkjmoCxHHSaT8Dp1QXPvE8T6GDstV1WDtLwAIpmW5tc32IuOgWIucs1mvVcCuVVBnhgkU
mQRXzatM3O36T2vyGY+Th2+d/uS3Bg9+b5AdYOc6Gh7tPjBHA0di/NOqfIm8DWwi+bpLahkMcywm
rGbWvCcWnc2kbL9Ad1J6RMhG+zQ95Sl/WpPWt57FFV0q7jlTqsoc6qdRwmnxeCO17QYcSJi7MzQn
zTkxbzJfgBHgmIGGDTtkWzz4RvNoS26TzDAuZeKHawTt2RbwLkdMLTp2mb4tTIPQNjo3hOR0TC0y
cF7MNmkOuKsorRtuGf7CUO+XL9pnPIsO9tPzvXt+VkgaEGt8wMUYzQYYnK3z6t3GiMYbWCoPM+Eb
y+1bmD75usRXGzAzmChkD+GMFmMIMUZ1tveYNpyMwHTBWtEQs5US97DlwF6gSj6q+2aai+c0H29n
pFTkkXVXo3bDdYsjvywrmmfC14BqN/BN4a8wTCf5wem/UYBRacNCHPp8x+N7xlyRHHsdjWFF+xcO
1T08MWPf9pw2q+5FKxrq2p7Lt9x5OhZ31l2ahmF1NU0ewyyGApQkwTZugnDrqCeuRKO9FntCkHb+
oEfAqnhmawYjh4E8p95kIKqMj14neTpTNKSNpn/nRvdkjsltahroJ3lSDfU/Fu3qNRpQFNhNs/Pd
8WUQXOPWaa4iJtFD+P0DogTMyf6MNC6sVzzO83p4DQa6m70zilXe5cjdajpK6phthJncBH1+VLeT
V2rDZjZZzJjH4Y2K6Te8NrVp73QPSKyTuw9OqTHn5YGMUiJuy/m1q2D5BDqPOGlJO6niuJbvk9na
3Brpes67m97pEatkUU8OEx/Kr1e6y4skof3dtSxUgPeHTeax+AMSKMzgkUMEv82XakvzGx0Pa7Hv
H6TlPkbMT1zeWEfTi+F8+RDb8UMzjPu+KV40M212TYxq0o+b5e9PsmPgWdLGGV/qYX5pfBWEF9zp
dELWekzaNjOolx5pHOnLT72styyq6aoY7W+z5H32zIc2c5NfG/B7dbEdwgrnUmN9o9R6MR3uRtay
oz5ZD6OdPRh6Tp+n/vGlUNr1VWiq59jmG5UTl6vVaLwMqttHFirTYMT/0O72NtKBQLY3vc6lyCe+
nZ4oyIjLOqnFfQLAWwmv5LJG4cpJkwrkK3PPmP1n3cwTOiekr9IPAVo15jesd9bOJH7Ouruhp/VD
vFd6mAbWT83no4Ues45JA2PqN1d1SeaaLcYkMxNZNbMU4NTrdJDLB8Txg1emj07LDe9U3bVuk1Ph
k/fmgyjjNdezwT4aM8sVbffBjhyuczNSJny2LawRW70FhmK3N2zt18gK35sUu28s7L0rZMqsAhik
aLeGHxNIBTlv05nWFnDpLzSm1TpRqxqZqox9jRQTWiNreopds4LtsA1UgDaK3wdvbOZDWZE0DBMN
LJVoH5K5oBvrN8bWa9y9ETmXBrrG2ogaWP1j/tAUPBTmNN4zVb/tg/amxsOyGhsWPbXzRR14kaR7
wOvQb50yemKPPvMVBnBty1OTmiGSopdqEvnOdkxEwmRDrLvJ/+nCYp8zMtuQoF1tDDD+zAFcFZNQ
biIHtK3EMq3xxKKRJCLS7eYXpD/rxI31Laustq+qHDNADFslnoPd3J4bVG0knOsivevMJtwwQ5Eo
Q713KEkwQU1sv5GDxlsMTM0HZnczUrsubLOt7vCj2FS/Wkduq9y+J/oZJ203XVL+W3ZQDucAUao5
mG9jpG2QVe4zlF9akPTnMelAXrjEcte4YqHyXDjdYQlF5rCKY7smAPHDFdzKNeOrrT6Z19HAO16m
6yKqcAw1sj8qn2Y5hv6dbNCjy0hjjbU/p4AeWkqIJOi0NkCEQL/Xs/hQUeFxOelr7hI/fR4k6X2w
dQJo6dkvrUx7dmTJXgGXbxX1GhzWqDE3tU1gQYnNcZKhfWpN3tEwdkc6shaSuZExlHjoXdQTc5au
0067Ytam1tFmrsY8HNCXlmHdks450g0wzUd8ycfGV3xikxxKkuIZH0w7kVDA8VEqxq5I2rCXKqRo
czElKPTRLc6tTF9DnAK7gWxpLI+gKoj8dAb94KFG3rlGBcMCBO8kaNm7cAGBXuK4ZpYQHwZv/C2B
n58SBl3e4BjbgbSKuRueva6H42FqG3aHkptIh+mue6cZkfO6sUeCndovVjuAAANkOQufdDfhIffG
/jkxaHjGTvBZ1mxAf95EjNJymJ2DPd+Zmrz4U3w1cj/e1Aue0spGno+I2qAsSQyK6WaWcbgD1/IG
IxI5QlcdXGvSD5Ix7Fop5cigw4+cdM2+5BBKW8h+nq0YNAzoCNENOKhMAgUwHRhbyw+KjVFS/lSD
1eynybu1CSIrYjCC7L0JVuhjrMxOjjhOpfgVeAjHMi039xUpVXL6GgQPVRAZ1U2c0LglaRQXUNDt
0K7EqwhZ6KEzy8ciw8TPDO13y6NJytRXrGYr/5Om81qO1Fyj6BNRRQ63Teqms7J0QymMyDnz9Gch
17mwyzO2NVIDP1/Ye+14jL9VGUTQshroEXORHUm4gjQgZjVd+tCdN8fJ/LOKIOfmMh8ptNiLy2vG
08KR2wjoA3Miw/67ozgokm2xbJKbkBAn6FgzBmRcDize8mg5SRODLHko4XupMnr+fiRARy/YamPk
R2kdYhMWwluu/UQ5F7vTq9TV8KZr2Zq76sCd1s2rO1da4jKkalwlSb6yfoRuVSR0IBjFVEsnnE5b
yapsNsyDyc4o3HJ6GM+1nhHhmGBHrDhI/54TRWBuJGduTvdlW3ljQK7TPotidCi2DqvZjjfM8BwD
GgKlKPRDXuFe2jHdUqb+F2kDhducfdEVbZBHQr3qRqUWLlpfUIg7q+uIN/pCNow5pU6vgBhBSu+V
ovyiySzJegm0dBuxgZaqi5FkABtjxnIQ+pguxdlDLfZM29DqZNUQ+xYEl11LZMlO7poKoh7nUQ/A
JM44FYsxZfeonNSEoOGS3MJmRRYjQ8fZ8gNnVb3olfYz0LAiJyQFtdXkLSWYl75q/BQRsgyW9UGr
UdrWWHFZXG+6T7Wz/Bn8ka6B/+5EhH5Epb3m+vhgbP45BJF8LmF8iMyWu0AO+3sLdWk0pMmNjZRg
yuFXa+fQ1WqMAtUCQ0nMY0+Qp+lAjXrZFtPouTs7MSHKSPLYHDtKi17yBLEhqGHOsJ2VrQ4XB7wz
GGyaDaZ1sT7kDp2Cpy9J50dG6CntzKS1M996DABOqwqPEN4fwLXpdBNF5+fKitHFiDxCr6maGXg2
LXDgeqnB1qV7i4Ces6KFj+GZnHPtoWMjQDwIUsFyDNIU3Z5YaRuNnf83Xek5DM3R8MMf+NWXsfYx
eH/dm6B9u5HVN06MJaOfR19RXy1z6j/nHDWIsvQHKiuCRGcWT3xq4HRQCiG0004Uwhsdk+famqzr
tCLjShgZxMOE6KNrETkopun1ovzE6v0qmPOXyjaY+bfM9Y0u6WRNh7Kl2s71yS/q+cvUNAS/Mc+Z
1MEEnUISVQgDiB0+XW73fsL/luqOoUbWoZ9AnZpqi6wVzYuLLOE099vjlmKF1wdwd8WIUHPLRKXb
5Pa0stSeo9abDE3wWQVyp+Wq6Eia6CsM//mzvSmmY4SAgf6T09Je6THERFCCgczNVaDWjxsT3LzT
xhWkNF3aIxTQbFRiyLuZN5TA70a8bEJq2H0prmDZsmM11ec+36jDOhQR/G9GUmdOrK4tKdyoXWbR
0UvlvUS70EojmZxF/mUI8ceUEkD+3YprQPoFF11rPtni0xfMEhH1atCgCxlkckzN2RcQsjIjKe6I
mP5ly3JAlVfaVsuWhKwosgwq7l/mhXuYoe/iEsUkNkpA0+o7GP3POiICiTp7o6s3vE5UPG5ocXXK
HGSi1kMfkyF/lTCacMe2P9Co8GrUrAdlPCS+kUDFyYzGARxg4cJ4GDQ62bCHxrLFh6dKRMREqU6s
aPEq8cc8Mj0md3Jd9mHojnhNHB2hFtw18wjD3x+1F2E2Sn/VtXiD8l5kkxFYApg2DslqL0qSQgTI
IAMxrzDU/hVd/TAW8SPi95e/1FM9Z3BNlJ7OxoBD1RCOioivtYjVlgTV6rXuWWrnpV55oQlFgKFl
AxcOvXZmkwu5HuuVPJ+I74BP9zS3yr1L1LOCixKbQZX6aS15Q67MBxgS5Djq5l7V1JO1EuJOEONZ
CJmkpFw2qloFTj8LMzVatsDNAmm5oPoqHYpjZPh4YJOJJfOTmZT5cIaQkXUjsL26uOkdi3SJaZLL
lgzbwFhazkBhDzuIQzCsBVdvxluvzC3TIQ7xAeqJTpHkSXifihZZq6EO+lExxUNyE0Rz3C9xD+kl
HX51FNNO6v/l85Y1IbFyF1EjGYgF85UlpgLBgOaIgNNGIjuOVHaCIyBuZ+Ver8gxYPr8XLP08bb+
jvT0Fofsq8wEw9aJOIzBJKFdMX1UBsQEb1m6TX1B6KhzuuTxKU8pfxZVCIgieMin7s0oe9FRlxUt
NtRZ3FIWBwpaQSXR/T+tbKypyPuIkZu6bkEMxhEWk/OaIRQm0ApHNN6n89zPM11bDPaakeAe+M/k
LRICQoGQEkvhV1Veb3tnRL0NS5qVjRhbqLU6Vtns6jATyCWqhQNE6gcjEopDJWt3pVGUI+ieLNyO
+gx+jRhWnjCnHc9cSsVqhJLdLUx+lYhlVyNE2l4RSQVfVuUr7tqnqauvsgGPQtkyk61lOebS1Hqy
YYD70qwzzkdEoFN+AEd1zZsKZuAqEzbTTH5d8HbFLm7jhGbg1Bw5cGjst3e1vhEgJtq0NKZrsixe
2FoXU+qGhsU4TYzxxzav1VrgQMeQAIwKm8FKCy+1qNVwQVDJGeHNUnA6TZ1i/wVnAys6tTDTN1HT
dZ6m1xCLDMQm0bTzJQ7+8uArQ2kPzfR3LqbPiIXbA9jZMNA7pq5tFcG8G3t7lIvcbVVGrY32imNI
gXkO1FNvf+pCeM8z7rMum/NgzXgr5JpFSDkfoKy1B6mjrCDB06vh1EbZogIPTiy/xGmEIjT2pDjU
vK60Xkytg62t8pmWWde5mgmaiySVdFYDtEZHXSvuscDUsLN4Y04z2S896SVM2vhkUI7r5O5y1+yk
hVywv1hvVUTcBmDcW8YB3uZ2fwGpIT1QNRd8r4DdJu6cXCCKdem+9VBlXKfJL1bE/Bb5cxclMc7x
iNboXW8l3P5EMC6zjxgEi74kBv3E8LFcU54VKf/9S8zNNsCuplGWh0PfI07inufmno9MfH+0oWEo
mHcKUyP1nCvCFQ6xp8/zqSylwl6hd93UWvgqN71sZjgy62GrFdFwbpZoXkVSEH3owq+81pZv5BzA
UbfgPUVq6mv42IHYsFQwdrRAMuvvJT5LbbEHmZPY/ChUWQOoFQWfiUoDYa0SaZJW9lPOnO+L1aR+
+VzB6CUinqQHDaRbYzQVse5UbMhkNgUglFppY5MbxUmzWHDS/ZDvAF5fMxoFw1EpPBkl2I1EmYh/
EWO8HiHBcAab+l2rMwmyqu0AipA3YUP8+8piT7aIuWyUbT5eOfueptkhtLy4J8vn2lmpzxTlrGP+
pCjHGMVbNBGsAmnkhI9xxUMxaPB5EOfs6pXZeDU110k2a0pihNmEdT9PPdl4Ucs6AKvmK3nwW20t
614r6ddJYADdi4cc5G8xFk/CjxaGEEZ7A17UathLrN2bBYJUrWxJbaqnjbEHqfQwqM1nA+WsRTQc
N7TknRZ+6WHihYjwKK48S23d1dJQnCUSiWu6+aqgm9BzskKIsYFMKJ3wYYMi77yi43mf+CnMqv3M
WjIFUovjlNkoni63ascfa4saTKT8omNfgZ1N4Z52i1s9zPpJ0ReBEf8suL2GMac0eOfh1/BqvTtF
dUj67CA9CRuOHmCyM25NRiyg8tLie4QyA8UWNLkqrqilldcQXZvaNJ8maHouuHCnQv2sgX8vxJ+n
kXliT3DvcH/LkxDUCSLTVW4/Zwxd9lRXez3hR2vn6pPB4GsyK0+roD7BDUOaA6WWnSMebQtleZ3W
Dnf8Z6evj6pQvqstv5EJ7dHqQCstmkCtZdWuLtQPeR3nyIGQxaya4C4kYDPHeuu3IO0aq1bBvbCD
KPOtYE7n5yZQuVX42/JSSNJHs5DJ3Kuyy1aTLnGLzDYqTvKhWIG7IDErW+O/POc2oQcGnYU3b0/S
BW+RBrG8WSAVwat83lKgJdranP2QU5D+bmvqQ6Wr1qMSollIaAIFTpcybMTd3JkZWmxqbo01i562
uj32cuK0WN0XGAZhOPqiCMcdm69h12k63aux2RvG/CGnJI4nyrVjvuQCNlftWp9vNJIG83PsRshO
E1k/Z121npfOeF01/U3UsQDLBaVTHFeTq5aXuN8kKnGLVTelcxejgaKz3lhsvGbiLQr7r8nLI6YI
KkbpXky9WEi+2myZL53GsZ8IoFmLKOV7oPdbkYI6vWHU0ISqR2lUzLuWMdFbojklJ3ypD7KM1V3H
Pn+fCjzD/6bR+ipN5SbIPOaa1bzPI6dF39LtmE8YifjzUqKwc2vZ0shxr1IY4bYVcyhzCXc9waPM
lLfGtlcwXrYodnmsckVSdkZxN/OeS5hyQM5xFZiZTrc/UJZs0MdRih7aZmCAOk4xIVzBX8HSIHze
ofAFBwbgvExb1LvGDWVKdSLaur7r4gFR0gvyyMTrWlFHOJ68pkMTBYKUd162KJ5QifGxYle3E1v9
WWsmdZ+rN8YCid+Gegilzs5UVkwo0+V9W2QPozE2F90cDpjIWn/totRXJT81V4HMceUpXuafTmjY
DTH0P1LstaDKAB3OheVAd5qRWiKUnxGbaV3FSzfiQsihzknFZ2bC8mEA2D612nMhJNFBUbVoL7w2
5I5JPaOC1gzCmvlVs9Wpf+/CSOALpPIDCgDeBrN+iTRe2eaQXRSBATBMOZTE2rlRTBIStS3wszae
NBX5aovRgYtoeUlIbOA6s0YUuXh/Bz2KBaxiU3jvNeQ4TZx8/d26AqkC6kXMNTTqzVaBxoz9JuE3
x/3lqIp1EgvzJkoo74tsvGzxgk1BjLtBTjwonPFjS7E3R3TQf885/cqv0nLd5fSLqATmyk39i8DG
NUO+LJ6i1E5rJIjhEvt/d8OYY9nbvsdqK7caIop6k9FFU9FacGiRuVfhEioxO8QLg1Bi1PWadS/C
jf2cVHzJmrdZnJItkSqYOSRTtxNJkwM5tT6tiTUpkeVunZvLPs2oAFIDxCOW0+0ggt2F3bXk4oT3
QX1UGCwGRrUyoMtdjh+i6HNQ2UyHY1s0XQsrPbfGwOq7nWjZhd90nIg5WZJhE807OhwEN1XQIi2I
zaFNwSxcJ2HfI3uytsxyei8qR1FwzVnEmVBLrhVbRjAagdTrPyt2q0Dpoj/7OEZWo58v6AMUHMyj
5HCjSiz058SzQohKA/G/aEPxHIu8IvqIpGAVOCL2Rd4htWJCyV3qZ63PcJ5me2O+ywLPbNoXGl5J
dIkk+VTBYnJaR9KrnIRH9pV5II0CT3LMmEIGiHaFQgGVahojIg5Iu0wjuh7ej3tIvzfNFA0GFkVy
7cX8X67ylpn1dmCkYDp6KOdvTar4CCt9JVffqyye76u20Eomt5jJjBet6U8pGqxJAZMgtFHAeIQf
2igYrPsV066BOU0RJqQpp2o0zmUMqWUA4KL36cWyUIfh3ywolJpXaK5Mo2imhEBMus6JpfQNa1/E
MzmkR62lt6sjy4HHCzzNrE4Aljd2i9Jjw6rxC1X6N3QnfAkAM5EaoLJFAV9Oaf4Oyvo2bS+0VbsS
fiDywsMaHCvp6LIGw8eZLL8IV4/gVMDspNNtpI/YaUn3XpbAp2PhBzLpWehLyckVogHkGNB4YbHX
SKKV7jAKX6NeED6M0TOU3qEDeqoaECqz0f2z2Ms7Qseok3lv3RstmAhGLSopscSwlINDGozu9Yb2
ISPDDgCcrXxTtPslo3MpaTA6xiyRipGAhzq7FHUj+6WMeF7DBFBB2/WlcPwUprJ8muEKUVrmPnOt
53JB4T7BNpapWO1Z2UIkLfafgMwCfOIJl2e8GNmS7je0v091s03BZ8jhNWbhYXLLWoVCRHtWk9Ww
I93zSSKGBJYCUFKrXNRDyF/wvi5sx4MQVxKztdQKotI8LxIqorqQPvMereec55I/cTduSm3VC7No
dStjbP0CR+iiltlJyZZfmYWIMxBGFMjMlnw1K9/KmGWnJc8Mh9jye/Hsgd6cjnJjHbqoIuBR66mO
yIacUzSx4rp27Ikqkq+jkfWuMIioTYjFrKNNOyG5mmowKF3KCZU6YApd4xVKYQNonl2faazNg6G6
8dDo/lBZt0lm0KmvM024qe/J4Mm8Ph2vmTpJQQ3Y12bi6pZryDCFfihqSBEgKeBaG5FE22HFXfD3
t4q3eKBIZUy+JTS7//+jLHKDSZ3ai8yHVd2Dm3X5739lf8i/+vtv4ZSsytvfV0jEpxRdZo5Ygc4i
KYNeHWHlch2Zx/NlIZ4nnpKGzyDXtcNanp9K+EXELUN1l0oEhHQ25EOOsoUCZbXuFk+ATRbgBtKr
rb1kbcgcbLBpdLXiVvh80FdIVV1nhZfF4GYp5S+0rP+y+xIJ0iHp8wLbbXitu+mYAWO78TMkgVgP
3Neaa5gJxHFxtK6iTKIJaQouKUzJvUzYHudDnCGA+afhU2JCphoI2zD5ZPx5jxIv9NUUHslnVjLA
mwQFHEoNZGla1+9ZnPVMEqb3tADGOmOQFXWgKZOpFqgDkpi6RjlHrdoTm8A1VJL1ea6nwWOvX9rK
kGRH8FW+lfCJFDWqZ7nQxnNTEeWT1PO+ruj1ZEqmIi29xFKOLbY2KuvsoSiq1hOy6nkmFw5ESBGs
6L44m9HWSsXw2lfhSc/qxyUTWNPK/U1v4fxPmEndsGuPzKSIUFrH0e3zUYMOBKI2ljL1oKD7A5w7
bx1WxYHQ25lR/TJapEjX8lerAi+eGN6khXAiC9guA5PShti2FFr29qSryPMsZU4eSoC+42QYO3JF
yQ2JOitgi39oRLbLk0wAZwsur5wiB4c3K3ekVaa+8Ba2kIJNyQQ41FA6XO1UUFHXXxRRLvwVrtg2
RrP8jrUa0wdteEalA/Ebkh4xKPWBAWByjUVrD4eqpyMNKmH5t5Rm9oqgAly4FIwxqThlh/YDRyhW
lnKZUeYzyyvHnihMSx68rORmR62F47VojtB6WX3VWeTqoU7CjMDzn9X1D94uA9O7+VDXE5OJmi1u
s7CaTjcZ0hhr6VGdNS8vWj1YZB0tOmkPcjqRXQyEbbN3G2v1myraC0Ep3+TWIytK1BP44CO7N4fB
EMNIknu2ydIrsrzYjYbyiZtYu6gL4Li+zds9ZDr1Ub9h6hnuAza5FIejW4hS6ijiWiJ0D3VHlyaC
xMEBCUZRuDnbraBFj8qjMhpnPN+TD+mSoRkN+b7tC/OYMi46xJ1gBeMYWodG6XCMaPwY3P7FIbJ0
5ViJVUcPYsknYESrP2eyAg69Nr1MGbVLFbJhJ2yna9Twgh4KD4ScijdDCku3bBSsr2x7ULhAuOlx
sD9IzCEdTdLGByawgzMJGkkVAG9HgXLejIr5sVdZrSMJT54aVSDCq23Ep8FqFjtSjeIZyU5rN0ZF
ARxjErZYlB+kkIZK5Qmz9TJsXybaGBuydftitS13uJbgwQypTYEOly99wxKpnvX8BQd7xqSAvbDY
1jmg8y596bYvKi9tTG5ig2iOsLeXENC+3VOkPs8lIoI8tcxnDiYG8l1tPCOvqmxpVNtbmFluslQy
E27kUWaLIvHvl2m8yhcA06I7J29Druu7emK3HlrYTrtGuMWpph0SvZsuYaSOl75PpsuEZfI0xOwx
t9/vm6l3a6sY2VMZ2rmT+mObGntp0M2XPjOf+wldZLl+5fOUOANcm10tEKBSmNF7uvYaHKWWdMOo
Mxx9xsGgl+mMpzVp3W4omK2PXAhhJukerds3+8rFSwAMMabWgS9gpNy1ogTGgLqEwUimuFlffArL
ehJFqbqleDH9tb5Mk1L5eZMZt5XvWEj1UxmlgZU2+UOhcRyzASYROLQ4z8YSXRTff5i1xjGbIHdL
HRtBDE8KmD1tE+wIvV0RBuZJgttuXmv0/+NZgzETqDCiA0Q7Cg7S4aGP0mPfVqvfdIRqCFp2axMY
G+2UBvOm+QpXDvlxZJ8MlfwE5HvCxRCEjYE5LYMLF1JO8RLoP0oyBvYs2Tq3gKhC8AkDt4zYX05t
jMRQ6IuhBahORnHdYvYKt76WLQkAORRaylatlWN3alpeDXrcsPXT/TVCiIUQDHCtDDHQjBXLRUWp
75Sqo2DPR5G7ygRLqun6OaXY3AhInqksw1FSJ8w7jICveLlObL6OHXZiUntMglDNRD5wIMx7bj+I
4MVVwKqGiHX1pjFheG5g1yyXDikIwVM2aBwN94pOTz+XDsQIyY3Xkc6BnAJKv+dOl5pbtMzyTmEo
xrG9+sqWuUgrhI/hBULs+hAxRjgZDdqWUhHDcxdPsa20sT1YohUgiSPmSFHZ/eccJVFrZ0NjOMvM
TIAfcj3kcb/ejBXPGr4TU5SyS2fq3jIN6ilPRuo8TOCBCoEH1w4epFxc/HGLjtA1+cpWEKGqorwK
af1vydvnGCEzd9Zy1WuW5TOA4LOwcuLGHZSPjlNrD2uDoWXFrHZo05MYdgwF0gWnijVdEVrMBsex
JYKO4t0fuoseb2Sg8bWa2Y8suL3tZCiJvpjVCXohrYdsXHt1IEA5ZmED8BzAXoy3YwTdNCMvO5gL
ltPUrBoib6RLtIYj8TX4nmUZr5gYV0+0dRJqI/3YztYc9LNKkkk7dkSP4B1fehimaCICzRBad1pQ
4lXRuyBayN4ZGfvL0NyWueDV0EJA4R36Jsu0QbFibsOffWu0F0sWRFvt8tQrG9K9wkxpXCtEXNXr
ETAd0qCbur13Ch3wSEHgFANeKqGMFWedYZPJoXiislm4GceTQTwmLnbwdJ1+/Wsc+SR3baELftys
ewMaLuMCFASj5qNJ1e+C3spgo7Uca686eLlsnDUDOW5OzJ+bifTRjSijDBeiy1rI9akjqM0VlKVw
C11lrBNaTAkR49lTgW58TNMXJQrzIFvLgy7K+hEr22lJtX6vpulNA47klDkuUqVRh4ORTPRCfZRL
x6gapOMKvNitt5f/3+/9/W3c/m0IaZG+rF0YVhed5hS6oexbvdtHgG+OyNhMwdbblOz6pjgoG5Yw
2f7F3z/JJWt+ePHbRLwPHfNstp56H3tfw0sYOSgV9CBZd6hEzfv4NiF3f4qc5pA40q18Mz/Gb+sk
sS6MXyXBw0/JYLdw1BfaBfXecCOo7nQ3l3P4SX5yP927xrfQEpJ5w1hlsTvVg5wivUejV/vpXtzn
funq3/zGtXrU+V+R0Uv0G8Q/vcj3pLus7xjbeTAQ2Wk3DFggTNpn45R461kQPWH/0lao9Bly79Zr
AWjgiRWh+GUc5Euq2Mpj9qUbHmHha70T/dlpYPj+1E8Zg7bmbNRXiG76PXohqLVrvsb6zIHQsWLk
PcIqszxKnQvfA97kEOHk3w1nlNFFBJ2DgZ1jmX6ypWvAIDqFuY8URn5oviosU/siP5u414RvfnTE
eZ7ynPU20h5mTNNPc0BY0rOK/AQtMV9UZFqkQQS1T3hc8UjVrZaHRXJF5IqcHXc8JMOhfElfhA+k
BIySsD24lT9orvKifuWkVoqwrew1/teflWcrAFyc74mLUI19xDJxNx7JvwA3QVzhx/hZjDvlDqrp
xg+32Or37E+v9RyMb/HT8CLhebeR2p6JJK7X3fLIWw0Jkb+5C13kIuNFNXa13RIoiA72Wawc1CTC
UyrgjdvNo0ukZdhf1ium0/RklexzWPgwrtxBYsGN1wXr47TH/lJ5LHuIVmK7dTTiHddmCbD3vUhX
DWOXrRJ4K+9zFL5nleza3TgEM3uIR/FuPMmLI3PjCAeR+7px3oYAb8DKbDi1hVNxBI7qqjSST+kh
n7c7IKLjWPbRKwu70Sv/tefmXbjPQY5C3y8Oq6senxFOuvG54Id5TTobQQ3T5O+OkvezdZj9XaSf
mXH/TnMabA7XlnfcB3aIVw7gAkhS7Ur41lUfJUbPS/ViHeAJsjUzDgt0bbJBnk3Q1XSyc2AwZOZR
dYanxisv9OFoCRZbEIP4Jd901Q5XpGPFQlTpicyHIHqcnwUfMpyfHIzntrxpyUEnUixyXqW7fAsP
1KbQcMpXgo+yf+0RmNIEa9fZZqtehBMeJeh751Rv7RHaZfw6eKojPEB3haXb7/o9sWSoSeLL/JkH
uMJvtf+Jp787QSFzUeU2junMr9kHhpBH447GpXpTdxWz6MgFZpVELp70/hdOOBFsk93hs3aVi6jc
+r10ZOgzfXCUKV/s+TZBPQpwn+k37ArlovDBoNTcl48WyFu7+aieBZuVSe2rT/0Rzngz7aWv7kPM
XBatliucAUMNNipQyyYX8q05mI9SbE/feDed1h+uxePm6EGKu+7EffaYT3vhiVlR2nNJGQeJT6on
f3dv6WfImso1fO2+Grv2tc4d85E+cf3d+Hr5vjiJj8rdAmN8YAwWHlYGyBc+IZr1NMhw+3/BK+t9
yo3SZU2kB3FQXfU3YDcf4ak9Rn65r387Lw7t9KvZNk2gmY4G2xO++A7yCM7lsNqzpzsOxkN+z5l1
eeBz82fm9m8i0WxXogw1iiacNvuCAwjzDGqg30g8q+h1B16JO+MHHeeyYIC5TEhriOLlBHra+JG8
a7hpZORgxJQhzXNAEsCpCZUDn/yufok/SQ4mG7n7pmOFBA7zCOjBnsYvdru9dItRH/spIRzHAYAh
F5ubqZTs7dW0aR925rW+i4TAVU7IKys5CpOPORoBNPI63e2C8FmtbXWxxfYBQeS83oRHmb3jQ/qM
nltgFAwMx+9UVzove4x36p5tbG9z6n5HF/Ncp87oiG5/Eh7nm3VarwJLVCqGs3WKtHP4b8IkehI8
ukR8GMoTb0Ty4cs37cm4Ge/RI6+Ed+Og/Ainbs/zl9LUMzAo8KPZ8b59aQPEQAlKUVu8Wi5mBjt+
13+jIzJxiFKMPN8lBv3Tjo3EyI50L12gaJEdHzlW0EXoFGwEwBAULcs1H1vAy79i5ApB+oHrN3wg
0ubaDJ/pqXgNubWpwdErExxo07Uhk6kcflH115yjbAn3DeehOPnqoSPJ+lAsXvoLxBgehOloE69M
9Qwvh0WvYDkRSGGOQ9S1zvBeHLp6z0oJTYXBfX4QzqxgUVkvjoJYhgXIfr3Hpb8xLdzI6Sc7dg2k
2XcF+67Xv1hnSfTrIyZIzdg1/nzSfYvHRLoKb5nb7ynd5VvyLzqnlWP+iONB50y9LdIO7cLgGIWP
TpgiSP0u9/2RHWfBj9g8E3e0TDYhY/MRmW/sVpfy3XqjRpdOjQBEC2OvI3wy50eOG/5olwzL+w0X
fwtZhzal/7JEdHoIjM9tyLHgCHf9MRrv+hzAwHE6n5hvDEB+cyac5at8lZ+WN4hj5hejnzgwj+Wl
UF2yal7qxe2+eeSIXuqPypfwwKfrSUEYO3xgxnTlg4CnmnRO8pTFhN/dUxIapYPMGg3ep8BV4pne
Ka9iEuimOx8g/JAPtpf8FZHGW7/vUe4SAhnv9J8QksDskKcpHkPRMc7jby/uQ2ZfMrMgv3zpEAza
47PwvvJJjy5Un+JqHhNwQbNbLg/5MS+P4d6i9981p3ivklB7H64IE6t5sRev+w4PimBbiTc8pNpe
mLzumZQK/IvkQSNRLfjwjhgUF5ds4ajeT1dtOOkxgZS2fDJ+K+5tAju1nXFmJ6/dyQhXhMeFeiOx
tZf2PiGT/yrRXJIYuptvEAOR1KCsNVAmk4vo8mCWPlnK+6Lft+uVO6y7FfVBKp1YtFlYIX8YjnkP
92m3lIH8wH9vCLsSt8HoLg8kgBmZt2kryU3FM1nAC/KUEkhSQM+e6HcqhbR61tVz3zud+UQjKQxn
Crb6X/vQW499ug8pQz/S4iDdOaCQP8nJ82a4f+iuybXEUxlMjRs9gjtp/IzFi8YZhXHIMQ4mhUv9
DW495qX/ol1nBZ+KR1eMMkDfR9WlyQKGc5RzqJCSS/RpfshnDon8X3ofP8gKi/ejq3xUp+YQB8Ox
f1cf6txf2AijKX1UtiBJbFOKHRNkVzgglIy99dEXvomiqDhWBAqU19JwsACCNgqv0fpY/dQfdYxz
Y0frl5iU5v8izcXuUf7i7SrUf3jLlje8i9iwcn2HSg7h4Cb4rnfQw64tzICAMelT6SfDsXtk2xm+
CsJuPa+/1Ul/rN5S0w73RBxQfgXlCx5UG+DpjDfvXGtOzcXCOqLbDQ8rV4mb7d7AekCBYufP1HF9
+UnaQMVo9Dwz13vl+8QcinmA11eQoevOduYDG7ewftXGu3ArHnHKzOqOcpztdYpU9Aux5/qPF1uD
MeK4IdSAth3FV3Qrjx1dRyCQd8Ou/WLuOwTTzBXBGt21Mzr69GUh5spWv7jxhWDMA+pWDD8OA3Ow
bI3T/iOOyiFxFsMIyucFQf5LyVEdhHvqFqe4Z0eldTSvCkBwHZKzearxgplUwbZxjq9UDtEHz0x+
HKuAjAxUjSAL60d9DerU2/y2GQp2FzoGqUCo6SQt0C5GsZuPzNWZU6j7EAdf7WU8EaSBPrL+jT4k
DiwqqtTBWFIeM7gcL6FENMTPu/BRzzBi7mPuNG9MnSPhEHpUUFAW0x1CasqzuX2a1cY3HwiZgGKY
3/uStZvNJ2f9cDF4q2aU8TQ0B3knnIun+dlMduOHZThtoMY7puw/C1SVJwwtbCclIolvLSs/Dzrx
nssYPoRIiibed8eYwk/2GASb8j5+5gGtUI57alDcIx+Rrcn5GeSH/ETqPHDYY/4UXUBcVuQWvw4I
dv4xCHhQv9jP0IhSsJouNhnrhGIZEjpi8SC5lQ9829JN/BDvyhPDDP5Y3FH0CO94fUYUycjZj5XD
xRWO+QezOxqF/H+kndly21yWpV+l4r9HFmbgVFTmBcUBJCVKlKjJNwhakjHPM56+PyizO22KLVZH
X1hhW7ZIAgdn2Hutb31U7hYBydRlP3jvzMaJtEFRVe/sZwy7P8NfpUPwt73OF/qbew30VCHgE58D
4LMbcY+Xkbpeft1tEujh82rhvychPSzOQ049QyXzAjObqMcZ46V5oVTAet28UPqYwiExtszVuXer
30uvyVJ+k4clOFcSJaQ7gDmYpOBN3dTHkPrSW/mLVasr5vUIEWferf12ri3cN3dbPXvlNkTMu1av
pbm1SbC5+fOinTX2Wl4Wr1MkUc8TysX+hYReMmZigw/EQisxdwGgrsSegKFHxJzP9jDP8D8i/ORZ
RRG6HK79I7tqyObsLuO5GczjnwMFPm/20eaoLJdsm9Bns8rXz83e167jd+OF0XkfHKEpOWCu+mAu
ttZOwV/4Tm8B0YUAjEkBc2FpSOFn+g/pWnYAp2oLMcyCObO/uaV1MvdvGFZ9tQjX1cbHAn+nPEyT
zSQS4wxnrZW7fDrE2nQYVtTzvN3wqLy8FApt+TllH5q2eM5ZGIsfMVr2q36p7xg43CR/r279D+yv
9n1M6s+v8NC+sQhID8oyfU0PQ7LKWCf27org2QfmKB4K652u27V2PWxCjMKvEeiG+Gp84If1r7U3
b8a1Hs0o3g7hlb9mR+x+oBznuI72Nvwg/ZuQcNqNrD3+DfYq+Z5Z3pv12C1uQjwwh2yXHZGji+up
vinR9Vm4996Dz/M0c5/jD8Zw+8IWetigx5T3wS3TERhKCcsZ+TJX1XP1bLxWz0yP/j0hg7Pgrlh2
z5xd9RvwoEtru4728sJ6KXnaCgSlZEiR14ws6JW99WP7o3PoxjznjwjUpPmAjnRDsDl2uxcO7G4w
q65zdJLgfZYyLT+afU9iw2j6We4LibLMVYQoLJ13B/tl6Ldi3u7ct65/DqulRCq1vMp0zpYzVP2O
tYso/fPY4PDhENdhY5zJr9MD1O+Kbpv/cpeG6oz6knQN0MDA+rwV/zBbGdthl98yC6I5FJuBN1uu
yntj06+4AvK1tqhoCD7iMfZnsGcoSfQGXqB1wEJJc2s3bZ/xEv5M2Zb5i34hvxf2KqoWTODPEhP5
JFyY5Y51kx+rF+wUKgdPZS89BlBaDfiCdPf1lYUIuhOxu5FozWw+fxf1ZosDNRew3ORwbpU80oj3
MTT98CKXm6dFHdj/LlBIvFi0vhxtg8+/jxBhJVFdMFREtK2U1gZxyDqO54lUwxDDlDbGLxL5REur
NvjcAOJVgvpSfuvZ0QbHIR2/EHcJPK4rVMooRLvmLpJDoLwp78fPW6zOAw9DN30Jkd1cNXQ28HiP
GjK46lpXiNyIpziMzy/Eft40em6uItOPN32X0qLU2VDGZVxsxIf4yCrRXgupAbCDnIsiLPqERULu
8/afX8zxMbYkb0VzgSImAmPi4sqA7YNvPyOyLB0/Z2OO7hELIoVnHe8pSg5KtMP4LhvhQYruPCoW
HdEDiAYUrM/lrtPVdzUCvp6GHOZMe+/yeTdBQfuvSJp5VnDmciXO3wJ3d+ENH1ru3ri1q7KFJXdA
b16IXqx4VGT8x9yIRlcd9MrJTJoS4Md+b1UN8S9YLajM0Dhz8ye9eh501KvT7wO7L1CLVO/gzg8i
zh/KvrqvYdAzR+pw0eNjZ+aUUIfnAYbQqtZlh8r6Uhmsu2jwnFxSdxoHT9G696miP1guhyNLNWB7
D5xYSs1RY3fv0txZdLX9lDejsYw81EBuPz52o3rL7WADk+kudaL83SY7C1B6My/l/s2GfghO3sfR
5zuuVl5XaV+tG1xWzDNxvC4ttq5W73Ty4O/gsrF/KHGKg2FctTD+r0iypItZWTd2LPptm7LJFC3F
wCKhHCSN+koI9Q1kobawVQtYEeKMuae4+Eefx8b4pXcIH+HU87g18dKI2S40crPBwL4LC5/TsGJf
COdTQAD9CXSxES9Zhil03Jm86AnQBbaVmraSXTqdDh8iE2AKppQm1Q3WVVLPkqRYlXq4yTWVxbgc
Hv/6N2Hof4KT+Xx1oWiybdIh0k/4LlZv9LWRWaUjRx24KX0uVx6lg5AqhjQJlNzSpNol45X+/nUV
sENfPraiapawDZpbkOj5/m/kHLkyyZvulZJOC9CoEqdYaa4Cq7sbTLzwo4yaPilvsOHdmAI9J+1k
TraZttZFt7nwVqbP+AdSh2ugqJaq6aD/eEcnd0CJDHlAHlo6LokY87CQwEJIH35mo4q89W+9nP7k
BIRh+ELHcttHwy3GK8FOmCCYC8PBOvNeVAUtqmbrhvolqtEgqk8l25peeUEGPGmn/8QKxEN+9PGi
uZKtX7gT2rkBqGLxsLCYyKZuntwJQi3zMc+l0jFTyn1WlzySDIlOkp0WEQGIN7n8llL/yHNyZZJ0
VeFELXq29sgBcJnEG40IJCTGIYhDDjCRyl5fN/hPoHix3eK4KssnGw1IPqBMrcGuX+UNLfACcgQH
IsRhi8Cu99/f1HP3VNU0C4usPVGvTsb14Ok5q5JXOXbCQmiCh5mZRXfh4fkcpKcjh1hN2TZk+FuW
pf45iHuczkMtCHNoS+MAm2bfJta2syh+1zwxOSVYq0v3Y96CYxD8prPXoE1v8H/02NfjvekzouIq
v+uuXd2+5t6vclv/EPXELCELoihvxgGARg5QWa7cO7nxf2VlUi6/v1jqF3oWT4CmmoYKjFIRij4N
kd8eRmHoveKpGscBwdbUszJoBSYaJ1otA0FixKoGiZNY2prIiYU8lZXtZVrGT57SIXCMIIyY/Ycn
1A87Kh+ribmgedAKxs67cxO7vPCMnJ07NJ3GHYuXpZqf3//t7WqVMDMr4O0ysq4aBaoNhisy36Be
KEn7GNFSnzz9P3qCKzRqlx4COGoyENCJJ/7+0p2dvjUmbllHUY8w9GQIeAhLFKjlpRMZdE+sIiIt
GdrI4FMTKtRi5Rk8T3VLi92jjUFkzvv3b+Ds46sJQ9VlOG8mA/Hk3uE3+ecY7BEUzUuFVNmIQNNq
HB7tJgxnqpbNqunJw5cVAQSZbk6rPoQ2daUJJ9Njk8PG3n+4ExBlROx/VYfKB9GbFFy9mzzOYffE
nLJFjb1/OLS++xNOBLxsCiNS2G4mylI9Yai+/2D/lytrmwB/NVW3v8xLaFAZQHLpVNnWaCixmxqu
QFRryx7UTB2iJR4VsY4pnIeQX75/9a/cM1UwwibimQxw7zOA+bchRta9DuyVNWGYOD1AqhfdSDe1
JTtR8azH0EgpkHT1hc98btbSSUS1dfg+kOxOcHJR36TtEHelM/bcSwQ3P0w7+/H9J7v0GierXWDU
Kj5RBiwiv5vRLFe6nVyYfM+OSR4GRRM8FzS5T8ekCGG1qDUPRaEstY4WABDSmQARTos73fefmCA9
WBhFc4NfZo+piWY8+uE4Jk+v2AZle9PK+ENtVZl3Q0yXCiIsVSn/R5B7S5IpOfFpjGSSUR79nLV5
mIBRnnWfB+7PCThmu6g0vr9wn6Haf872miwbxG0z9wgk+ydrim7kjSYBC3I8xOmzmmV8psfJQkUE
ReoMj5kFvhh3Ny0HcDeeVNA1ydn65iKdf/9WTgOdWdJk2bIFm1VDVazTSaeYAnWHXCucIoV2S7Pd
V6lfW7VCH3fY92XtbjWAFb62/f51v+5OUE3aCOssgoC+xo4TGlGPZRQXzjj6c0vlmay42FdZTnSm
yaRbupf2Q9OIP7nmfL4pt9lUDE0/3R2LKghGQj5xh+k2/AiU2WxlX/IyfPr+k519HV2VFW4ws7k+
ffLfnneTM5wmSitzbGo3ZOGtpA4zQ+Fe2GvaX7e9mmL99jonmy1Ji00X4UjmgKSoJaHP0Xxzyjdn
Uo8sQMl0+or3JN6ssyrsmbfzVz1cW0V44ONTa2ibdimJSXOlJQsNPZai+fIyZCdEdlvCO05JptIp
QekEljqkINHF8qgZ6aLHfp/LKUB95C29IaPohe7TCBtRhes9eAk+MNXlmB9qa6OovOXYLrPET647
nQ6dAgf7SnhkIIZZvQDE/IbPXFp3HCjxTHbII+nl581ba8vICyLf40CMXwygyLGz5hxPabV5fY1e
zX5VLJQSYB9zzE1dPc/WyJCUAz7GDeFdr11iyghXoetM+Rte7v+SYeLNI5cOtmXY1DBHxVqWhvEi
L9VwvOPQXKxcKqyZoAHemthtwgjxgN37T8E4Hrzg9vuRopxZmNhQEmsgMxsomnG6W4rjUdI4pmVO
mAAEUP3uoY3TvdapD3YpflKNaGfyEO2x8zyLJLyrhK8Daeqw+l8Dgt4Mqf6Aef3FUIqF4uePoxT/
UKbIcFWriYGM1dU4+BR2CpOMMe+pbM2Um+s2pAopq96V38sKf7UV7bG10aXS/aespXUqAQTVxM+4
6x6MWuzGunlQiYCpSMTVyW/jOCd2ZeEvdGyEhJ9gLYgDoNvN3O/wcob7RNUJPwj3at0+YJnzyvdw
ICRLU94HT1m5krWDBxPNtFI9EhO6yntajwGX3XXpYgVBTKlpUZQj4go8C1fT+1T1jvA9q3nwTeX9
8/+15nWVVXvUt/OqhVChIuerY7HpNdcxaAs2pXyswtZxe+Y0RX/R1HSNz2ITB+nN6Kt3nqHfehFs
CL98lEYyX2tKk5rvP/pd9Fr6pLPX5J2oJK7c12l1ozdk9Rkm1Xy7fM6wI95FrcC7ld5hjcvuOYMy
plwMVxdGyLTnO5m02D0oCsUnA1WmdTKZuAnUUrUcUEeDIcu8ctjUkEuvTEEdMimNZZCI9wABO5KM
EjmLzG2Pqp4mqKt1zoX3Mi3nJ+9FUy0d3ISA5SFOjyhUWdq2y5PMAQeCPH0TSVIwGdUSEi+sq8ZU
2g3Ce/lKyrtjb9VvSiY/VCXKGt+39UXW5nQTbclbd3V/YRFTvp46NE5osmmqig0V83RuL72hlfzG
TB0PywD1rtxGKkvjBXG5t3X78tVNRuiElho7lQVny5e6ddPI7oVFbYIjn14i+LasZ7Zt8Ov0rEhM
gt25QwNe1n6ECJCs8P8l0uKTG4KpY9aH/bBNY8SJWrYuJ5pGPXnO9VYgK45DHI3mm0HGMHYCyvL9
Hby/8SZzJeRPGEtUPbpSBcpZt6znoyndaW3MZwnI52YvRGJSRoBMQ3RSQsX8ws3/erTXOB9pIBkM
ahuqerIPq6I6jyM8VRBam12tClrv5REG1ayNy0PRpYe4GZD+aCOwmOz4/Yt/3UHr02pKbDjlLWEY
J/vMqM1xNykhdhSbdhN+pXk/DAeqdcvALK47NbkfJcRD37/omTHFrh3ctWWxMdJk8+QT51WWNV7b
xE4WIflES5hH1XE0G6Af4S2o9WstxSPXH5PQ2qOifv/+5T+3gH8+bbqs8bFVRVdM0zjdmHlBnBPD
WMTOaNQ6vcWW0UGG9oBBitLqbRib+xZzAO1t0j9TCbRFR3WiaIk8ke3nstEOzfRtO4huhwovf96T
kZtkx2G415obMH6k1GLRt8pLd+vrNMEb59DBpt0wePvTlPbb/qcwqFubTcIbx3Tva7iBR/s9xIQP
gvLC6eDcwNAo+plcJnZCxslL+UiFiZcTkUOezzORYIvUs1aJ0dxY6LyxjHGirMXz9zfm64aZjwcx
XQNyPk02p9suPQesKdkRSiB+vMiP5D4eQDLM5Vx5/LzkZJ4vdNW6MB6/bit1mSO59rlZ54VPHgKj
oohRu1bkSE2zGeKWPPPoNjDl6+8/nnLumhoy5S7NhiyonpZx2Xb1QcDPdrzU2JstZ/iMB42CG0tl
9lpI2nWkq8tQNpY2bAGdmI5ZqeG0aoZ1gCgQSBUxadpoPUvupZF1ZrvENVBk9u+2KpucCP8cWr2k
9mkYYvst8QGNgf+gGT1zgHtdB/W2aV8VN0TkE8KIUi4NNWNaaU+fx2nqswwgYaw0J6/NAlILKEeR
IwzgEjpGPyogsBZkK2Nez7p1DdNthkETXAMkklTzWKVtVMWJd+tjgp91rTsSBxrcfAJvbQUjoM1D
rSl4j/skgljDSkC6C489BTNFLec44xCF5E26dKv0PtYxkfcTQeYTOlbnOgZ63CT4xOLJ0Xb4ZBlI
hb0wOuBFn/8cIB6Rlbgxc0zklFrBwXXdj7oyNmULkmHM5MkU7y19WyuuYB+D5Ah+UtdD+dYD9yPA
iAR6vNiqUhwBPC/z6RhwYcBND+mXC2uLqTSj2EI/HXBjCMPV15nohk764Ybo5cg1ModNUqJGKwCi
uEazyVJIJJim3nHnLLS8uvv+TZx9uIgcsIQiVLD4JxNJohdsHrwsdvB0IqniY8uRcrCt+sKh7Uy9
kREsTM69TOomtb4/RzBuNy3NCTB0Oo2mE9pEMsj6CZNaFe2GLdQB5gF6cO5NrRl7v1GvS7e97uzx
0hv5ulOZKvQKbSKb4idX/883MoYyNmLQrI5Swb1o+DLvy1XlHaNkeDEmK2dVxT/LwthNRvjE/vn/
fsG5CjoLum7L8mlFjsfAbCOf2WyI3Pfpepfoy5LSvTBZq18PyRTBmBnpM1C+V0+fWqJRUmXMmDHM
iBaDgPM/i/MYdZa1jwYFygNzVqjVDglrYtbVjHLI87MWjYlaQhGPMDxwcnBGwZZ3at8FunhOYOao
LmEDU157pSBwujwNn5ttSGfQOeGLM2UZ2yxtEH5thLKz2UhdvZHy/MilJPdFvR7ki7P+2eukarDu
wF7YXzo3MRfJMql+OUN/KykNSOQoPzaUTUFC2ihr4uBnE//UAb90Eriqjh0pydhBigDm+4FhTU/A
6XTAjaLJqysa4SQn65xoVABPXhE5mIxx6QD6twE/QKAsoFYGaL8wSWV1deezm2BLsBd2tZLtV8vW
Dwnamuyj97CuBEnrVGyXQhZIUNM+UQ58aYWCsr03bgzh3gy1erB7ihk5g0HW8qNeR09Cqx+SPDsS
TXSdA6qfVSgn9fKVANVFQc7wZKM8UqqmBCkOo1Lca9CaCIOfwMMfQUaz3beJNMxU8xqP8X2rgYDJ
rXLrNxp4C3lJh58YcQvgqfmcBhxzGfYyitNeBmupXvsMh1lkBLB2fnz+3jKTxedVzgsqKn72M5Qv
rar62XtvUWFl/sPbd7q1L91qKikkrGxFuUmBLdlRu+locs6nB6LsOvRB/uAYSlNygPlpcqVDoRzC
Mj2GXvnW+NV6lPWDFLDLrDsm7KIsHmBx3I06CWIK1a+o9N/Cn4oAOdL4iBLM4Q6Hl5PBIosmzpQV
myijJfO9ZXDZuVFdtRq6x2ku1iy+JUPABy+V49ZpcRJk3n1d0c+ypAvLwLkNhiLrHCMxeIvpGPfn
rBhbRDoFAEQcqVZmSp/ee727kcOF4hUkEQ1HOUer48Z7kQ0XzjjqmSVIYTKcNs00a7XT/b6q8FTr
2Led0VXewbW9APt/shSftM/0Icx/NIrmaM7wYU7GMgPhjv8iZ9Y1GVxHu60f0gKgnp3T9cunStWq
6hFQqOTVU+/BUiXqB7+M198/q+dmV2paisl+n/3Yl2N3C221L70sc7oQRZuVrouG+k7SPZRRuh7z
aCN31lLzcWih0hxS3hw6klknNw9xjTrC8rHO+LexNb6Fvf6S2PL7CAsutB+VZDhGlXzhTHX29ioK
bUl6MZzpTldfXRJhUNpV5mCn2xVmVyIaevLqfCvLwd5js5XG/WIIvdVAMOyFie3cxprXnirPqmII
5uo/xxZTXldXesHYIjzlSmU0K71+zVOzMrK5IYUPOOs3/ii/57H8Tp16CbFtlXbuzlCbB6z5s6i2
kTEDn9bk9Ob7O3nusMub4zijsQfj5HYy6yZuqQOc506OdfYCbmw5jMZLaDBder5F+JhxLafUljzD
2Jme2Oi993ThHZw5V3FnZKHZJgcs+3QbmFt6UCcp1aViaB+m+9OZwvEqIOb1iy7aB1mOnrLEvO4j
exfgJ0PnkYXaS1iN72Sx7ckMe0mB7Es6rllLufB0nlmOFQ1VjdB01qQv3fkWvmU6UodGCd1wrs4+
DKM4xBUDKPCKvd2kl5rBZ05hTMiyqhqKiqTkdCJiZLiZWo2pQ3VgWXqo4eGZzCCvznOTDGZ/4C/7
C4/zdI9PVl769bKhaXSgdVVMM9RvB/d87PpSdile4Vh+HtEx9njDrfqGQKlLhW/r3N3+/bVOxpuQ
wijU9alQJuBjVeSx56ECqYsTjhIciz4DwGYja9S1lS8XuzHPLEw49tYeBA+tOceyfpiIvgmZ31PE
XZkPaznTnwHVJ3TySScBtxSPq5x0WjA88rqS8gOWWB+EvlZTrIUisbW2eVMePsnHSDQT2o+w+fIP
PVWcQWNfaLRgV8JxXfnKukitRZq1t0Pw7qkWgZcpSjrS2vFgU3JR+8yps2ElF2Kbl+1OJEBfpGFV
jtVO6opDBMCnkbCaYgCN25ukHdZag0utaH6FYX1oibfGlrrrUwgmiTs+GDGdElUQaZRh0r4KLBA2
MVmB+U977UcczzJdwHxx5ReibF6jynRKkGXSoA1XgLRFP29lQnI0iDRLAqPnn4RLwUdZ6qgkcePp
GxNNkBV6xTLpUUrLyTFHmkVlsSIHq96SlxzDQk1ZR8yCJJ+MEQheYKVrowoUyQs2PME4QWm1rEKv
Q7hZd7DpAEV1Q0hARBPdNwmbRI3O+ITPj/kRE3UfWSKsBGPn95a/giyEZJwK9owQhhe3QGcdCm2V
EgtkS/kejB4eHUb9aKd7UOdzLWc/Zsn9ukpZCg2ocRF+4ZbsIBF9COxBVlAdyGjcGnb50QbZ3itT
MiNrtBQumicdS3v2VtnKsxrjW0yj7Cns17AMZ5YJ7pbGwbMFHMnNMXkDKRa+4xv8rMi9kQm1agAH
aL6xrKX1NCR6s9gTbr61zQETKW9ymgeApK/Qt660CO6h6193QfOSWV4/T5th9f10efb5USxLYXLQ
kK2cHFjNoirqwWRCUit3XprMyH53N+QkXqAS0gdz0Yxiy0e8MA+e26RQ/+D0ipgCrdLJyxr+AEPF
G3CR0f5RZLFLo4R6fnphJjq7HBnsMOlwUnIGfPPnVKQjDgJeL1KnG4TTdA2eKEjwxA0rVFMy5HRA
N/29KNWbgFicQrm8Uzg347OoWibXmCrs6cFR5EmR5J1BRwEPR1ygOG3Qv3eSec1f7xAKcOiziQ0e
75n8F36A4hUk4rVcAki2KT42BPLUdXkXqURq2ebWTYj8rAxgyS5BNB3kzFlCKqkVVq7jxel75tVE
9nobuOJb4t2BKZA21RolDoWUar5HUIiHgTjpmvmQmQetAQNHBudVM0w9wli6Uktopf4wOZ3k4ail
o5OOBO741pUirF3iywj539UqQpjTYsAn12tmacF9ke9LO0PDrmMakOvxON3NDDIY/q8+mtuh+cRR
KkpMoA0D+KxwX8JbgtzLTuSHK3UIF6aOnc+8ocHRmyteQKGmDW9sNqlkFYTgFKhCVYlVz9Ww9agy
gHFUQAjHbrAi8oMUAgTqdZx/YKQCTCrD5u5bsPwIIzpPJ9Kg1g953xXLAc2/ldceeAeBQ1uBQ0Hv
0WrNTSVjoozLKZEVj20bPpFTC30jmUTieD4DlxeYsILfP4Pn1ktT44gu0LsxVKdn9Lf1MpArI0mj
NoV+SI9JfUzMeDt08ipSiKv5/3qp0yNam8MbzkA+Or4FSTGFL5xSYweTeNXV0oWPdXaXbHKuQpeC
HI3j3J+fSy7UPCv0ks8VOZVPmp6XLvw+W077dgKZXxWPeDGc7OCGL3zMc7seqjSUpNhqcQ472SKb
JbKCNGZ66Wn7QkBPEiwvdb2zfEFuLfeXP39/Yc+/okElfwo2/VJtAE6NugWOoVOGJQaw8gBV5qi4
w3MWlx81awhUp8X3L/k5dZzusyZ9LLVO1MrWqfhnrHKo/iQoOGEf+1c6IYctGkfMloKgUbmcjbX5
UMFmIguuix9s+1BEUBzLgT1C2U2tvgyPeb2XWKgqzK74TJOaHWkwrsSAtMGQMqgTJI9YibGNEL1R
6HIxxY1rM7fMq7EcV56b11eWzfPW4Uoja4Da9raFozvnWdkGAXwpmrfVleI+lDHGuBomXCI0J0vU
x14Ud6mUEvFOJRZB89yvfWjCQiKknfwEarMdruPJfV5UQJMQABISll1x+kyv4Pi/hjbUCQM43vdX
9eyoZcxqtIJoTaNB/XPUdr1LVpovEqcr8o94eBLQRiJ3XIOv26n6om7mIX7H8VIh89wAggdEIZOC
rv7lZFC1RE/nqpk4EKo/wpHbJ8bqOMT1MZk0GH2Z7+H+HL7/sOdWfzpPKN7l6cvn7vq3mUcWZYQg
GfJhxBKSgau5Eui0pqW/zIxNaCu3cVYcpv3J9697bsb77XVPz8/hqMdtZsgJxuZ+ZceMsdCudp2q
PJdZu/v+tcSZCjUpxCYiMY6lzAonpfK6swn0IJTJ0dLwvu/bbh4gW/eoxqplXBPjkv8yCHOj+zSu
BtnHy27DzKBuqHCjXfLHZ0blaN57nEE/Ms3+NvS0PazKPnEBnGoxIj9JefdMvFiVDizPNV5DNJIL
VUWWRzq9XsEY9EPAOcb4WDcgTcbogbkRdi/kqaWfrtnTYovGbVLh1ia57fnTXGLaoUzsE7Y7sYsy
3EiFxHlDAX894+RFwThjry+lB2I2Kiwh1J1dZeW1Bhl3dUWaHsGQSKkWqdG9tqPeEQLHsUepjRVy
r51repCcO+CXZJqwBNcwJqIrT4UhHGn9Xo/9zbRvLkrt2WZH3FeMDSIVFp7fP+veSAxWfQizZkfc
Q76wImnbR8aiAz8bSP4vaSyHheHXGzJm651R+qRFYX4loffCEnPuoRFTADWNB57WU1FnHOcVusuc
unrO6SrTnltwFLWsPxu5saXh+1wTUXZhplfPDV6BJgM3hEWr+HQ8cb70yC1kgjBja6cCvEd266pz
pboqIOEGUzqUMrXgqkA4phsSaZi4uz4IQ8cLk4eyoa2Zq7R9E1I7CF9P3fwFvT3hVu04oSWiLSxe
eAkNQHWwWYu4xQKsGNAgvn8uzjgFdDwW6DxUphtqlSfPhScNJKjbMcwjN1min8LhLlPx7ktlpyd8
KvK38lmAqU8a4K9Hkk/YnhAIs4eMCrmHEVES9aptmIXr9IFUPfRbWJ1WpBbgxIXfTqRH/NRqS9fU
gMfnEC9riQCKWJ6ioWVyX4PWd77/UJ/1pZM1kd2+oUybKZvyzzRifpvRhDnYSa1qsdOr4aKgqA5K
zT7UmdlelWq/VISbz7MEdHiiKgcfvgJn+BR7r0c2SJ1GqyDiGAC10vbtC/PQOSEGom1aR9MuwfpS
mPV6Y8zdlsk2t/3rJoiPUlzs/QxjtKFjRK7JOCnheFdGfwD+eOv39Y1B62vWupw868p66paJn37U
ETcKSj0yt+RjIK3A6vgRTWpvCa1B7aNLvy5cU/nMDIo2AqkAAjcaO6ddTTl0PZOyUYI+uyRIKcLv
1wxMG668IfkZjQhXtx+zYN35G9GBHsjCaLwRMuyGzn+Xh0K9pYFGdzuGGKS5Uz5nU6B6U4ajN/K4
DPFP8iHTRZfWt9BR4Z6QrChyahypydNiBK00D+GqktvJwzZAHTfs4J7JCkBlmllOHAmdtN2Us5St
bTKVhBzNpy48db7gpvgbAGpA+mIKFG07cU3dD3yK989VofloDYW0kIsc5amk3dtG8JwiQ5ppja7M
upy9ki3Z15F4szqmYDNs3j1DnrsGu5m0dRCyzQvzB8TSD8/1Nr0H+8kLjbmnZftpPWmtR2Iwf0yb
wjrWnquyPChN867S66Nv/twGqkL3nx+syfXBZ8/fde1a5DUNcn8Ltb6de0H368aVtZ1gNfD0MFpR
LcSSXhZEpghrTxwyx0eIgEyxLcyvvHbGeOKODvKPNBveLoyFc0MBQZomI1rhUHvaVRtoJsRVrSVO
H2YxWEhtBt73PvGqfsV5jusTiH2rS4R4TvMXPpsoUS4oS85sWrAn2ujMjWlFPy3wEnddFMm0QRMZ
t6+L8yfTAjHcioJrg5zUEUOxGPGRzgJYy5ee4jOzP6USejqUcdkhnlbfU3rsTZcEqRM1hEjmaejo
GQwzC9D9XCuwV2WYka5t48HgGVgmrg88tHLcPCP32a/tlZqGO7cp1LU2TBGArQBCSC6XbKzbpndv
oGXOCUw6BDbBoewtVuxq2BOW5T9Xsf986//L+8ju/jklVv/4b/78luUEr3p+ffLHf6w+st0x+aj+
e/pf/+df/ePPP/Kf/vVD58f6+McfFilymGHffJTD/UfVxPXny/Hy07/8n37zPz4+f8phyD/+/tfx
nSsHRBi38lv917++tX7/+190sKdN4n/+/gr/+vb0Ef7+15Yf07xFw5n/9HGs6r//JdnK3wSyDJWW
CbbSqW3WffzzG+JvlIimYypNS45Skxgzzcra//tfmvgbCQ5CQVaNcl2lEPXXf1RZ8/kt82+6sAU2
p0lXJyuICf/3m/vj6v/7bvxH2iR3WZDWFT94OlX8sW6h85+2qDTshEmp/mQx1kwmLHtkCkF8F9IN
By9U5Mq8MZG0Z5PTWniUHUcIVhb96RzYGtVM35H7fSDFm5B99Jq+Sks+dOguZcuFaCOyftHXAKrp
T6GH1hKoZXkic9i3MciFD5FUs2Xrk3gum/U8/ow6Jgt5jXj+o1SXgdKMx99uyb8+9e+fEqPS18/J
lTI+pRSqzhHrZH3uK2MwIjjCa7cclavMqJc9sQOOW6C1dzmPbJjBgRwJqmVCksuNp/B3XkZyjMWW
pCWn1EkV+Sl1tc1oyPkKaG0CoyYMtiEgFN90oblozaYRyqNZW5w8m+whleSfuk8K8eeXmJM4O+Me
iLhAh079gajrdSDBRrRYBOo0TBeJ2SbQCceo20pxth5GqXGCMSkWg9WXM9lVO4IOIo/3rh8jyslz
omYA1MnlwZZ8ZWNOX0QtFRuKirWcypvPL1SQ5c3AVp6Mxv2//1pYTN5jQnGElIR5RfiBo02BBZ9f
EOVyCFEEWLgGOsDnlzZoio3muns008rSNeqAc4iZhEt6uK+Q5Sz1o81I0x10j/yosq43bFhfMpnt
e+ir9cZvuGYkabtzz5TlDVwBmHWm2AVZhA63b+A0aU0x8Rji8U3Rk2FRZ/s46pGWdb6NVDy+N8kD
2eRZ4m50UyM6NwIXmk5/HGtZ/Pbl8+8kkBaVPlhOnqT+KtCqu376VxXDr/K6xlF78qbCGIZDFpM/
GoGpXlgK/3iW4e1fA1OmDyNIkpww7/+LuzNZjhtp1uwT4RrmYdmJTOTEMSlSIjdhEkViCMxjIJ6+
D3T7Wttts170thd//lWqYklkJoBw98/P+fdXq9bWZfgpjW5ORmtS6OQR8qY1Igo2gdpUEzVZl2y+
CFqgl4HLgbgJzcAwz32A2ppSiUSCLSf4ml3KT8RyBtzGFmQ7fkmbNtLDdLqLeLCgpJjbw7+X1jd5
UKdNfp0NL79OzaDYpJqgEvBL/17SVPEPK20kkec8azMzYOtNk3H599KG31aD/Lasmdik7kcry5ka
7M73+FB1JrpFtkO8CzsDECcXTn7bnh/2BrBh0XSYO9D5TX/H47eJ/dz+CP13cxrkQWXQdFZjGi6G
ybfR5hYrG47x1qB4hMjtF2cifruKLHhDJhBHlC5I7V2XVdeXNMBr3cyhxdZ09Bb5RZWIujAvA/qY
sdL+eSjG7FqvqZ84Uf4jLSCDll5JV+1pqqz80ufyvpwqGHlRus9UF54YB0KflOkpKFCcGZC7YeFF
/Na5D8pOqnE9GiMrdabBnqzRARrtV+yq4mNyJyvRIoRL481MudKmvzg915AyU8reDrxco5qtWwXL
KSrBiho+QeXmJ18fnHm77Iv2AZD23qQOWVeq07h6xzHz3EuBAGdfzdjfzY0AbXcJa6huwgZSLPzh
CuicTaN2fOvz8bevS+OiphMqQussQhDQUzBfJyQnxywnjsKKOWKjfTu7bYIb5LXDq7BvW9j7w+gy
UgzcvVsRnUyXaOeX7buzZE5iV/Ul6DxsuGmG+tZwGhrxKStrZDZtNu+3769+q6lFEiVLfZ7Tz2b1
g0u3vZTRjRvHepbUD5jeNhXfdqPkgdmd3Go+iM7rYBZXz+y1BJu4l90qd0oxkP7oy6EjeeQBhGkA
i8kQxCy7tV7s4bFJHAJsxuBAumGz7hylrC0q56JkffVH+R2lEix6fZmkMA7Snr+Kxkw2d24S2sXd
YC2YhsvoF+miuCYSkJhp+eY0C7tTS7vTq4AbShW0W9FgYpwHbGgX/m+KHPhirTNfss6w46KTP1Cb
78LOea1tZIv4zY7j1D0020ivCsXXGry4aY3Tjptvm+7/fczXsmb9ph+OOCLhm5v+oSvZyEkj5F99
HSx7NNR8hHv/l+HrzYc8H4rAHfk8TETyhlLsJ/zbEB2h9flDkg72m8iBDXCfuAXO22CB/51LJIpR
s1nGdHmbJdADG6uBttcNO1MdmHJmh9FGeW6YNd2Q6VRk0mRvDfyJ7ibvwdryXqxH7QsI7PsVZhpv
zuJJ75S3oBombzqUhuPHdQRarF/tUwfS5uxOfLxq51Yql2mfb94TRXuHEFIUczLk7ZcPYsQN0d0h
GfP3vepQW9bevc+u+VpNXTyME+K5kJBhy1cA4QYG5RgZIm9ofUJqzXinF5xRhwMp2jYJFXILIVkK
N9foD2f6JDekeNZpT1gqNcU+8ubNvIKaVp47W0YE4cqDp0VzkdkWY6CLBl9vGVvcUfg8dhTYj6XA
SNTgHbKtDIB0BNyNw+6uzzm+ZHP/J+izkW18iJSGMtpDZRSbRoq5qDT8UwHNMHOW9RCajKDqbLJO
jdD3qt/iX52E9gYcySGDSYNYcczHmuxp4OD02AEatHlcRiz/4RtMKLX5Y6zGa5CzFaprA6wkwq8y
KvwHGtAXOnBxaJR7w/8UIuX/W4Tmgw171efft0Zq8mBGnxd07QH3QA0fHLhsEHHfCkLUpl39ngON
F8tNcTHv/IbocxaKp8W3uxe/Le/dYDqwPowGJ0Se2DtGst3KEmdsHhWd3td64reTP/0IhaD0l3mX
U4Uf5r5/0qhp9o0kxQOQvZbpPYve+yWwACyp6RnZXnk0prYhqv7hjd5bjoCbB4qkU5nzsbRcaexN
7OdxG+kjy17kItAONSNvf5sXDmp5f0KMw6HQpJ/TrYO86yh2fpbNo5fdxDguj0savqPOYSlOV9OB
CJhsFronwa+S6jR2a5ju0+C4R3sNNROA4FdByuAgpgX8X+UzUhtK+6nKAJw24leWVyF5soX9ngKr
x+x+lwEnE/TidzJkVzTiRMaZ5t9EMotLy1v3Q1D756IlJzp8G3J0r9PWXhrFcQw965xOzqGuQcHp
3G1+N4PTk7mdt4KviE4IH+gZSAHooESJgVGRKSqqlz5Nx7sg6niE/HDtyj6xYXtnqe4+tPnB5EWH
SHs4h4t1skDqx4OZLh8rzN0lXN/CpjqHatra/wZjcnIShaf3M4OQa9AC4ovKv0MIo42kzS/Xw0HY
kv713QajtgVI0Bjqg87D5hJKZz1EQeb/hibGMnag01NjuyApB8R0slPwEVcQYEKi2YGyMUGjqzxe
sDNU92htupEoQF/9IXwFYJKzezH85U1/wVf1LD0molFZPblwccuyqpMBZUk8R24Vs1My/DvnpcUJ
axSLT0SNGDT/QYMAokJmx9pzkg5imZ+6zwFEJF0H1qmqTSuWEggLC6yPqahPmymXShXllICBtknz
WJytvxQj9S71n7UKfXQSNnbM5T70mTY3I+S9MYsSW0wfqkRlnclf7M/vjKD47Y8DhFrXOc/GyKp9
Ve+lzyJIWg1PVkN73V6A35bhxEi5NSdWPs/1JDpGFXbOwSFjNlVOzIv65ue4/l1rOItp7T+w694f
55pAKM7DV9tWb0oFv+pWvDR2ae+icf4z+kaQBLrqT5F6a2tg6soNT84qjnlmxHUxZTG+sDjoz+PE
FYxltt3ZVrV3BibDjuz0bmHREsqnlXM5jYm30m9cLCTpCtHP3KbM+zM/qcOyTiRdq7SLDpOAUOV5
wxXg2FuHbzpwXCiQUKpMC3MX3qk7t0akp2obLLur4ywKv5rp9zLYrzxvjk5UYcLxpu/Wns+dJs+j
8wX1ucZwzJnzO5jKJUmr+uosQN0MP7qPmvRqyGdkjctt4DjWOL0PtFnfLDu/FT2UI99MRyYDn7p+
b6cR2rngGDTbPp9D/MBee8vAhBul+VoJaUIrqc8m2jPejeJnZwJ+84k2+Wmoz/WWZV5Fv8tGYDCT
Sb6nA4uWpby3lr7y3G+fhXywvHOXyuLOb50/iyVvLOCYx6p0qOS8/F6sm7Ze+k/26C6kwzvuw51j
c0upL6ZewJek0Gpqlv39CL1EAKCebrM6di3xaOkBWhQWcrGAac6Y5WdbAj3AWWXFIoQSz5YcEOYU
QRK9IiQgeMCVyUEyDYvXjvGk4y3LubeeFjCdJITNV4+FpKNbBw8RuCtu8N7VaG2glXMs0q2q8jYk
PdRM4efZMRiwvKSU3MrRe4e+6KHNhl9Bkz6iB7VFI3Yd4KxDn/FNq8pNcLQX+9HUJRvo0YfrtPb9
sA0WF3tXNZHel+Vjrbo31n6gHnuGivvU405Oa4An5tcEANSJ5L5FYHScUITULagFZuEQ+SPjlgkT
2yC62KMR9VWiA6ZUfe/+kN32I+Ve6LMDNIh2hYAx7oMa3ryU8K2N2n9sDIf0XMmZeBr6B2Qdfawm
RnR2bv9O61kdHMt+xKHHsU1a187wXkvfuUcA+ynS5Tko2iD2ccofXEjXByk/Cyvw9nPuvXsuCGMz
qyQHK6xHlmouNeddYuu5R0JxYpKdsu3UtSYqVRfvPbXZztjUQdwcdcrJMbUIa+XjQ1k7HAWR9Brq
e1rz9yUHH53a1htiJIbRw2XKls+WLMjZWE9kMfNjhO0L0nkaH8Yib65i2Q4lFt5xuZSf05DdRVX0
2bA3jm3JR27ZYMCYkJ7jK4iMbuDHFD2SBL4GU3G2mu8FcS5iB84cLC7S0Do76ciJu4JdwqD7k13K
5QB67skg8kwHwDtYA3zxzHO6xNL+0Vfa24Xc39cJkW4rNNPHibxLL2Af5EV+dmwSZJk5bwRPC5Qf
s/U4lBzhg6oDdejJHK+bPI5jxgRGgc7zox5lSfpaOzmI9Kg5ENC5tXX75fjTl00t4lZoAszEDdaP
WQ0bwDbgol8+yil8yXumDJsVqCCCiIGH7ncTidjwP4i378zF4RGmAoaRwmBUpU+DS+FQBjULDd0L
/2GOTQU3MDzBv8xh2fZbo9hScMLNkEPeiNsyGUflX5vxPS+X+lylmxPUQNznwyFxuVeZKaa3gGQk
TioORSnONF/FBf13UK5gHDLN0x+KMdbKLG46tBkud3ecuDxlt4ijQXYwNjlhexGBHchixb5R9O61
bn+YoAQSv7IP9Fa9mL0BzoBCP2z/q84l6nbSPqSZsrpFRAimk77zflao1de23U1+Fq8gRzMz+9UY
Jc9Xo7mWYRcSAd02gKrdoBqWnxSXA8cCtg9KXKdthY2o3X6QsrV/hnczA+i9GfiYEEgveLaASyqZ
cXiD4hbggNqI7A9Xg2kRZLGAPrbMUcyO/0T0XWbypc2RtJVfBr0Ako/FrnBsbKOu9+RBotikb+HO
9zSYgcpkd394K5qAxrF4ZXa6HlQU/qg5RMZOL1pkHOLZ6HiQKSFjGCfjpuN53FZrhZGbsb5FCNGn
Amr6ik+FSQiw3g3qgMIeNqFRawYq7JaMJ9OeG4Yui+Lh+Al1U+wb2Hq4mTos3xIVq+Y5kSqlTsLn
5yYWk4utgVU9CBEvq7vSd+uoyIlk7VTne4lGZQ8XwgG862XpUQzRoXWQ/ER++4dFckaiWX4T2xXJ
EjsA17a4gqBwjqvIaJ/YPJCKtzZ138rZkkfSJXftYnwuC9BcMX7kmd7nbXBiSHLfA+iU6z33kHky
XjzC5Dszr36s6WOLGExVqLjFHPGvLSd7Eg+9wgEBgV3I0PlgB9KZE1Ysl2+OFpnR3bwCZWDoKR2D
4HNiAYaukyGYUsOhDrn2C7Jbhx8gp/xXZdUXzNAbILunI8N1Vfi8d+Syy/3ITVQL7nQ5lQC+Maxx
bATvF/HNuWp+qKP11o0iZdglABFGgJqN/jL1w2mImjvb5TRfNrM6RZZ+dTr1gtv4cQxdc5/5GXBu
LDINTKJl9W5e2b25mfsMZ9nxpjcyeo+D6RPTA1zJmSJQ5dUN5MvocLXMnPqzyr5VPbiToDnUFdYH
kQbXSFG1ath7BQ+GUrwLqhtjymlVKeZWRpxn45eFrWy/mDV32uo8NdMpMsZHc7vWnOar6+ufDSm8
WEN49ObxUzdYhAoIUDFV+dM4De1hjsYffW2/CuvF8CH7Mmn5HsYVVDwj8dyY3JhPDzOvCm1y2qtP
qQHLamTmMyYPC9mmMlBVBAPKXrty/nBgI8MAfnYa0l+dn59JQhHKVBNE7zl/Gib8sv63PcuHoJH0
yqz0N2qzJ0HFmTfto1+734ZRvTTb92ws46vfFDinuJGHpK0tIra7gXcqDrbVU7tsLh3CVjtiOyNb
ktkd/1quOpf8FB9a816lyM6coj1Ljqlx3Yci6esIfrAJOo46OCnbfElUT+OM/j4VSKnYO1s1Y+o1
p4WId/uycpLsFjb3rU0DADuXXSjjnBrRS06t4HQmT2l8QcLSJ6xqcMi1RdEBFduv1unMeB+XwdDC
J5bmY1qTEg1IZwosSd7IjliYr7FiEQLQGlFtmXKVooHc4qtDUmrrncEjGGZ2246yrS/kU7JTDt1l
r8zhKnyNXMbnDZV6+axGH1fdJA9hw1Jqix+N23GIWyQvOL2a1HTQZ7s3mVhtjjlqtOzEzN230ONE
Y8xINVVbwu1HTOgYuABbZRxWPka7fMbGblFKJOFMUiEnYB5p+XMocDIaw63Dgbf3q6x8UeaFGxHL
0AMI/q37dOqa5qMZq9eIiXtC2PWvy1k3Np5LP7u3Wpa/17rPSaTN6i7M+r9jlkaxm7sWtGrFFpsj
sU5yyOespX+rKiL+XZQuvl4+CF24PlXa1Vf0mHujsov7tpXoOtKKfWueIdxBqzF8zDJJicGoacf2
fHBsWj8/lA4Ke6Gt9QSDtFLjQ65HemkWk+wpgDyGYsJc3HvSby2A8G8nw9kQjbUblyuNypGjJd+3
Q9OW3OjUqoLzNO3mSLt2vDQ/bHMSe5JXUHONvN1Vc/G0GpGgAlE/liyg4WDlHnMifQAHNR+4x4W7
rubr2mXZp7WoCWvO7R5zqdpXDDgju8quOYH+rIAFO9brlVMyt68VgPMQ9H/ySv0l0d5cgtq7BG35
VNZMiGc9t0krTO8Y+P5yEEXwp/e6wxCE4q0OnYcgnf4oej9X9tDAAvpgmdViYEUnxitspMyrIKQS
9kNx33FG8m3FXbAZfhdyFbuZnU8ShzA1hrD6KlbsbUCamp0dUhEgGQQ83pbPg2G59z6oTzyrMpGF
VR75Vk6jKtvb0nNxK9+BQdAtD6aRvYnayC9hq36PRdfd9TVY7JA1+P222L4PRrFzDJOly2U9r2pr
VrpTbFqkTe3hYAJigurMKc4pwC2SEX3Mu6DGMl1EXLUwg6eARDjDbOBY9hSjaVxva4P3ECpPYbbT
c16bB7O3zzwmur1nnrPa9TCLfPepsdzx5v1dugIPVqMZZkR4cSzjLjDn/BqEv4hNiSOpC4DxRqfv
p8F7XWyneYxamAJY6ymck6g6mibjhCqV0AQbRk0h6vOLmnuu0Eeke+NF/CdJ1b+jNTvA3cHfMJjd
X1INt3Qtbu2a3Y8abxFPDwkEWhrKO3YL72hADRqNajz6+Vc3Vu5za0+vlMviIsLvGYprqQoXMQSa
h5aSXkH7vaTG1BzWvNI7Q083t0mfaB0tR26FpFHH8AUqMdhyHf4QUZ3F5D8Qyy35Vy5ZJKBG2kcr
j/iFhYwlz2h4cUla0fC7lk543KaFGHiUd8jN6Ffuoy8ciZsI1Q67EiLs5Kzpr1RQcZjSBYu61gxZ
MgwCng2mLM9/tkwJEvjTqZbXMaWJqtvgnWXK21AQIolgeTrlpgWePAcS5G4iWUUzIlhJhHXPhWMu
1EAsDVnBfLJDdz3Py10w0scsPcwzbbi4u0wMl0CCM+1tgFisbGLkYF3WS0N2WQfENQ3uuDIQIFoq
DU0G/e2Im6gvF6KTmmuye/AuhkusoBBsuNBnFDsWVO/ae8lY4jaQxY8CWuD+Vk1m6Gt0CsII0B2A
9Gz4cg3+nFnRwhDG1+Ob7n3P+uN+DvVnNRAVnsLs5IjmWkfYLRaHeIegv1L5bFdLj3vigMZm8p8w
ATcMl1y9t63CZ5BnGeDPOJVnEL9CBDhpAzWuX3eVKb5FY1X4iTqUr+5Kv04+CF19UlxlxyJP8bZE
v1XLAjFJcptW4pa9zYHP9V/lMhd7I88lBVg0cg26ASrap75yyFJ09Y1cKwat1eHyxC0eRtNHSoJu
HlaTaFr4s6vm3w22zzvJtHuPzNXj00Q2iZ/WXHU9c4+W5s5IAone0qOkbD50gziGmW/unREXnTOu
53ZLUM9EPnjz1A888zLTD3nllgnjt+lieRCreZTYsu6SIFrt2DE3B03FWNoZIParFNiHxjlZts3L
ZORgyZdT5GIeobFY7ueWm0BFe6aYtr69RrZTDpmbSMG43le13L83tKp/ZjPwNmOYDr0J/imfqvSh
MtvlOo6g/HrY3Wy486THmCNkc1dZgEV03gznrOusvZ0vt0Wm/ln+GEupDyDFyQs41VXwIUlGM2Nl
xjLs57WIYGlEr7J0B1hdvb3vzMxkU6w52rbJ5MbMPzk26P0Y5jiIAudZdoI8Fu3mXW5xAmlnDBFF
UN2ksXC49/CALnrqGeuDHeob+TdlXS6uRzBp5RjwcwnSp0CWyyGcicSUhUdh+qwr13/UeWvHtQ5u
HvINQjQ4BygIuWlP8UzS8cLe7Ge9cFBXarOU2Xb6U46P/fQtOJs/a7uOHgZDH2oHdJE2m90qsSJM
Nm5H0lSBenHmtTsBtvdYG3GGx8m0/lTrWh5yaTwO04x5tpigrvN4nssRx0QLFKLDQOsu3Vvv69hK
4eUttfVYl/LY28FdCUw+n6IvmUEelOfK5Gpq3c4h9Y4ponFP6cIZcLLQB642ilbutBz+IfkdLQgm
mSuj/dgUQBRxoV7xzCbTz0K332iCOSKPWB565x2PZ/3XQf7qVWTz+gbvLtKJxZmOCGrBtcPCzdq+
vOrK2reGyhLtBRRFqJPmBVW9CkMuALGrSNDEhjZZJWhCOtI5hOJluTWC28+oBHu7aojXgZwEtvc/
wVrIeJwte98W+h5LO214duiSfJ3vPD/NkkJVd9Mk2SajcGC8ofr9ihWnbKf5akl9nCYUW5P61dfD
wNqlUcejkR+Un5l3smpYpaw27AH4rH3LSvt1Ac5GSRrwTq3GBy1j97JU+tlfIBzPi/7DacMA9v+7
nPwiHpdtKlT7l9TMcXmW0L5s5R6lW/DwW60KIxrnG59svTn0+aFdiuDBp10uVtDhxeyUj0rogB7D
eOzcgy39E7O1z6IfkakQdcNpZtASo/ywBEufUWhfgsE9Ly6TYH77IWnr8pYP+gn4xvwIFBbXXcDb
WXT6D+PK+8Ariy/NQik1Hg8zhEMZ3wUHnOHG8tKdyWJY63nBn2IgBDCFEmtskz547sSzD3Q0JaN1
KKSTmLSK7nlq7Ji1jY++3/P2WVzSsrvvc35PTG/+AJ2HJoG3q+ypebKzjZSQG86h7ML8NIv2xNSd
obFNV7tW+JgirlzDgppT1I9eA0ZzsHuGL8VdqSz5EpD6zFV59+/FMIoK37ugspgxaLZ8FhDyoqe2
BqaSstwDx2eGnhfTpW8o5vPKzpkchc1VByLG+j0nQet/5E3A7DbTzlNkdtw1mSuSGmASMXTmdVTe
r3Ss2aZEw1Nk6WPtFdXPquS9Hhm+17BXdunokSPZJp0W8yqbvCeu1YuzPvaMCC9RyIFrhYPLnRlt
Mk2T+jrhK4e3wQbcGhyGNjL2dOqqKboYA00vVhaPnec78TI3Y5yzgkr6JIAiIRWreKCBFWJhr1GP
JKgb/CZGoiNnOXQcAznEfalaM7ekj7lMEz6xiOmB36aYQ3yvObSWZjl25YDS0yFyreVKLoWlm7o6
pvZcPKRGeJNmRddazwbH5IjG3ejS/PKhOrQsMCT5Njkk/j+0cj1Mvo2oUnQP/17MoDjkGMRmz8nP
buuSE3YyEzYmt1l6clihoqL/mXGi8tcZT6Cgi9NlzhYgFg+TOThPqtwAImrB/kXL1ZnZyqm3CHIY
6LP2nOjOqSgF6rp/SmecmMq/wOFIf6mRCQgqjrCu7cQiT7Cm+joW5Vvaed6dneXpkUk7UCaz/B16
bneoypZdxzBd92KN7L29FD/JkhIGluahm+07pbgxNW13Nt4Kl+xGa+CJp++8nPKBh7vtCC4yPWfH
0lJM3lrxlCpO3umC0MqKZn1zyjGMLe3cpZMMXhCAf4YEj233rXU41rYGFqoWqCmMubtiDKEm8f44
MjrmflVd3Dx4SqkRejvEOu1UXWx0pXHyVPvtyPxv0Jlh0pk+NL+gdw9evm6Lji6XgG7ao+bT1Nje
n7KKCNpUBV1M4memEdwNPVEU6HLnUPrvdZ7TXRqj+6nSKStxJ6uoCayToj9O5Wtn4Zsn/GUX7JJ4
6SOTECq6OjxT+/OU4cbPGPbQ67SOeZDQLGzWpAlsFQ9VcWpt3vSBamFXzgzU8p4vmdC92AqktU6f
JgZktO/WwTgOHfHAGjkcT7GHfiFZnk3DNdV2QnhVsAWKHbnP6KG0Y+9yqNuXTgiMGAJ7Yk+KPyni
FLtaz4wBGVZzPDCY7CZ9c0tzoZMICNzJrCdrb6z1u4/tz2I0ZM7yrik95jU13Q366lFx9py6+qhK
m2qbHlA0rjdKfnEeC6YxVkTAgS2LuBV9fwtCk1ppONNtYVG0WPiZ2d5laSJa8YwjqJEnzrfm+qiz
MmJt/LkZaiollV0y4nxH0EV0uJeBRC4KLssn7xeqnYayFZeFiZOpHN99GRonE6CGmHLjsfPgqguP
+66uaJuZoX9osDn8mH3MEWGrn1015AfHEaQwm9nYsePB0Y3N6WrKBQrj+qzaIj/mo/s3AnNOJqA+
zUsDlsPtL4TVUF3V1psETZlQwK+XaHv591euOYFqBS5LytGchx3baXiJ1bCXxN8v/17+pTGIJqDV
K03FEDojY9Q7BS5sm5TShYqDgU/ecGDNqKdIh9VjV8Z0o5kL8Y/+/fN/L4PqIJkb4St/dEa+Be/o
JVI1rU8LTtL2d/9+KaUd3c3Rciq2aFvuEhwqgyZxS82QinsGjXg5Jpw6DxqfHDdljM/bC5lCAiAF
8fl8caj41mm+0OGe/vPlrRz5psMtfVYbxY+gn8akmFH1/fulCFXAfy7A/H8bgY48gsn/9wT0/+jl
73r4Pfy3BPS/r/mvAHT0Hz6LoqwWRhsLLNxQ/v8rAh25/+FbfkTE2Q0I1UOl/N8RaP8/iOuy90HG
FPaZs33Vf0Wgnf8wYb14Wwya7UGWbf9fItC29X86PywW5C2TIoiaEP8OYez/vrzT5Z3t0iVwz17J
eZTAMu7bCpVh7r2VbpCfGZaxyuq7n45OKKJ8x/LPDL7eA9WZh2ke8lPqry+hX70PnBX2vg5JQjad
s7OM9BX+AZaThdmaJiBoO7l/yXLUz+k9e+6Erm1aZYWIKL6m4CetDVyL5PozCIhtKsPLmG5ZtkDf
77OwUOjWMN2X1uoltu3IQy6cuJXWH9pwojAHIDf5HGcV2pkxoHSpLGfGLhV8y9lhJzdf4oXK2p4K
oEUeN4hhFLAdmNG2EdVfoeiOVTZdVzrGGGahjwdr9uTWkX0uzUMvq49z32avEJr8K6OodT91C95n
7T5UYaOfiryw9hJN2n54zvxlvDPCAlVwAKGiaWR0asrLmsvinDdF/qQ9mvULt9fGLhSnvUcgMk0y
FlNxADlsxbbLYqFbCRWnU/NVe8GXCJzy2PUNXkWbNUNYvtdFX4nkAmhuajM2yQbvHqx5WM4N13Yk
MAD2w/1AKM23Cxbsi/VtqeyXyvCdfV1lPyPdFSTVpZusFSWA74x9olE/lepx7MVTWUhBtSnNozuz
KZ7PrQ/Fhp1VJqZXfyFh1pnRYxC5A/mdlhMXzOPZtX6KhinpWDNeFlIkIuWZ5HPPE96cVJ3B/Sqa
gXAtQNysMAm79FhEITI+RrTM2piFlAXNg16lbPNBkDHhxu3DFcFD6kU/Wg/0fdf3/TFfGmLUbXFi
kemjMeWtGfpzgOmlD5k/dlWkHwCVB6RDTb1nuYmpQzQ82Gl3iYp/lhp0qtqsPzoDbFqbvg4FGmd6
J2n9WXQj40p1G8ddHa7FaaqBnRee+shC6Nilb8VL5cJ5Ma3HZUrPq99ap9EPf5lEYBPajgidI+uv
0eWv0UDYvSUOSgQpKCnF4GX8dlXx7oZrHuPYU3HnNb+DuSRAs8h6L0Jjm/YZwalK7fuqWUGFa4HV
tdjLVsitHFJxMLLJpTr33WzzL20jxOZMimm4BfQClWp044oNzX2haUcXqwELsEp/z3bqnaV4Mgqy
EhGMSGaZJ7vyKX0JaXceDoIhjW4BsAjH+PI0vIlBeZ9zXlK71empqIe/IssW9gjXjB+oTQcwfKEy
cA5vFMltQs6Po1joZ9AsFpIL/lMvOcazKjZEGC+DbtM8FdfZXQghFizciexTWgO2RQJAvJPIyG3n
wy284jCLBfdcRMOc3GxgSTTzHo7GbsQzWN8aIntHn9UydiDzt2zCkuoTE1Fc0JldvrWm+96UiIj7
8ZpSgZKbo6ahy7rc8z01i7y38vBWcMWNYXjn5faD6CnZbW+uCYVaHKzxzzmYV462dPZGaJznMngG
PXZwmRKs3VScUMkCVxqsna3JZ2Rm9Wljg8GPVD11wRge1pLItkHRlNrLfRoVDUvBFGhVR+rPmuUU
L/XybTgca1hFfPcmM4u1dXCMvriEhvsxlBlp074/i/fOV9D7VOZfXAT0zpizD6FWis7R+2afj3Rs
qcQ1vYXtJsYWnfHiUg/bwd8SX1hS0dg+sDbApTNW0OddjE2QGYmrzOdKlBeaHiNj6vQXE1Z00i7z
ksINw10zEy3IdfC+oMwmV4PRtCyWc5ui3ViEc1+ERs13wzqcwwfUmdV9ao9evMJRpF/WiFOQNdau
0kjjfLpI3Mtytaty9bGsUAZMj5GCEfxxc0a9/V/pLSmpbLAmAS25ZiirpM/s/8ndeSw3zmZb9onQ
AW+mMAQJkiLlzQSRUkrw3uPp7wLzr8qqG9GDnvYESaOUaIDPnLP32pLPtzZba74rhvSC8CvfLRmS
KD1CG1mEqbCnNWZLnWgd0pLVDZeKTT0NwsIsJKeeFobO6LMnoAQnwO9qNjBZTxgdIvMqU4S211xE
NYwjhv2lMZJCNnoIt0wE59GD3FeC22XCuEtZ+YqoEmrhvJBb4yobKiVBoxDVkh4YRY1pXe9yf9Y4
M6r5VITdOTYjBBZiXLubwX43KynS6mXxJHASnNCo3KQY33k+ge3tm+Il1EriK9g+9OREeUo4KUCC
2SMLKwWTilzfBfTCDt0kbVUpl/dzWTHF4vTxaEFdxrl+h/dgnqypv5ubqvHmbn4Thlw8zMMbYIzO
IeqqIulAQNdCD6yOyWnWJMhggMWRZqpHBgMG5VJRnESefI2FvkMaAl5RG3ZV5qdLayGORa6UKxqC
zOilQcPHTrHFPKIhFJU04j3SkLzmZDGxsQ93uS4r/pTTlJx0On9ylP2ilfCcVu36spJGjcHLRXQQ
OXLmjeQclFGKGwXH4a4v4fbp495cKECpc3MpR4RamhVQEWxcJGFnvQJdOoCfQFq2pyuk7LM62U/J
lLizZL2MevycWCasHeqfuuWLKnkoZj2e6C/xUoeIb3bV6EwpiLpihl0jZFYdESnpo6zx6eQ0ZJqX
xmR60TEqufXKD9arYDgjlkpaYUGZLY90jy96z2sUGEjsDJ39Phmp2Qs9Cd/wMRALLPdLoX9ETbhy
Tk6HNZFg7keg7ysrs1uic8OWC7kSc1+qh/gcpvopWbAwdtqIcomCQxkm7pQ0v5aCBHH5WIaGBDZJ
/bEUGqASe8447p5jkJ81actiPkfwbK3KHRJLdAchvsjrmJ+lY1dGXHzarJxDYlGlZNAPJCIhcuAD
pTq6F9fw2+pfixR1RqsRnSRO2T4mQSScc6K5s4mwemO5apdh4cTLpOZDF6HwbtVkaRLocjGYUe+u
V4wriAGHLPFlTrgJbyxji/rZciG6uTi8jQIWCrrGvj7kuru+GWL/sVRqcYIBf61YvR3zYul206xG
ULusDylt6l0jG6yApuwpFZCcGwS3kmITNgeYxFaQ8gEaoTp6GA9CVym6N+JYRD9W67MhIZUdItAr
Y7wTi2+5yTomQ82vxu4QTvkvlUKn2wE623TeFNQNBqsu6dK9Ia4HcCH3soxNRctZCSbq8rokCBmN
rkfmt2ISFJtOIAtznlnodAtVMFqFLW33cNhys2MTbWwsUZ1sQLNMWoLDLDaRUYQHijkYf9aVNRMs
Reo6Ahmf5mFW+NazReAUVRA4jQVEAuxmp7oj9qLXEMDSZCZEO4SmRRSUUyg0dgj8+ZVn8YRitkUa
YN4xL80UtpXFjQx9YyJzguZl+EonTV+Hp3FGYsQ+VjznhhfGqbEby5Sg8Eh+0zaxPaZvNBVbnW5b
c2VC4i6TyUeddpy1YdAJae2iupTwIe0LUz/VipEeJp0pcBHReq4xK4s2xhMnEaCcUgdz2ZCqbkgA
fBhfrGlECtUvvKRGfFjzmlp/+xBTz3a0VTKpPa5uw5fQdv2B9t5rN9DqkdK63qVlCAJB0VlKkCBE
eInhQrwY9zlMDY04PFfnyyRfWbe8RYnyg66KqPTectYu/giej/ozIWIIVD6kovkcwgjfYBl9JutW
sAw7m/Cc0sd+w+yWz8dlQHOwsOUAVTD+SF1k0E7stiRvBuVlIgxRbaiGa5XKcpOlZqjO78h1lLvp
ZwJCvKA+birlXMg6uvicNCLQwW+Nic4SOb2rpj3b7qRjcDN3LBHNoKksp0fC0tIB7KbaOMgSWMqR
dBN3itcHo7kpbdqUJlkVIFx7ysZ6cOcahpTWq6XXzqbCrgMVPX0obDNG9tBVDO8bkZQ6g+amPTwA
q2cJjijiV0LTvGSxss2GhK0gsd5IYuDwRKc8GL9NI/I0cdh0iSXXCfIjcxIPej4eq+L3GluCrY21
YZO0CdPEEp/wkGmIGtqqbHc0t75YK32w0ivnLcC2UgfP0k1Xy0ATwj/qvH4eXV2GYVHJUYhSpcK6
IWgI6PTGG/URQD0a/gJVici2BR7gcooW8ZBKg34ewkp3pin8WvUJjyhzzmCU2BHSQnfo6lFzFGgJ
EHau7LJ4NHZUtwqyF2MWX3l/USEwaSui+RbbJno44ZhxAR5aRYbbTCJ5lPavZkxoczamHwUIJCMV
6rOybnqxRicBWyuRAA3TMWVivB+W9CzEFmIeo+f0MCccgSS/Ke26b2vlJ1fyx7FhKNWlsxnnbBGt
kSyqyvKosV6iDpmN0ftq2J1KHQBT1CqmN8n6gSi+U4gTWMjExMeb9RIZSCGbYap8PSdTnDkUFQdM
z/Goy5cxYi0RiTI8sZnQ4lZMvKVf3UgTvpTKF3uWsmU3qihS4e5VnMg7NYQ1KHR+lgif6YQohFpA
ZIcVM5ymsCZhsyN5A1TfnSxGAaYLNvP9EgeU2lW7awDVsahlPpeoCscsxJwsgjDX0Tho6PWzWzXB
Lyr5Dwa0u7gzdqkUW36V1bNTL9Z7osqvkhj2j5YhPIjU69y03qNpVJ00ejaQm4IHDxHSs2Uv8WXJ
zYNas5u3cEow8Ic6IQhkIYv1LymjbacnmKL0jlVWSsxzqiJKy6vsyTJI8E6sdl8NEK2t+BaUvFuw
3Awwd2iKdvNc8pGSDx9L8VEckoxc5ZV4bbN5QSiCf3Xpa2IctE8B5UaNAYwuzJulFWTopS3zHsso
RXK1eONmTBtdaKv/Nhmdu1wPaH+3yLcXlEMa5PmM4tlYvfedEDqwxcedPH0gkahQ5KpuUpqmjzH4
EYg5FUQVdwyMRJE+TaLrCkuEq9iZW6h3z5xHV1XrM8+KOnS46Rd2hVdAXNoJs/t5FeioMV/O0o8l
tB8R0e1IlnZquwLipPJiy4iDEeLJGJox12o6wVwa13CM9kHiNdqDjE5yjZhRTKaoqLuW2cfUL/lJ
njrCVKf0zhCn30P5g6AZfMiEbFocBnId4GSi3ddIQGicWVdLdw2n0V17Y1fqs+QVUQrFr7oz9GkL
AZ/sGBt3kMnYhhoJk+pgnsUEL6maCmjrZa5Q03zIwzbcDxjGUGuhMGtEtqcLDfqFDMgq70+9qq2M
qdSourjcUZJ+kqeGur6yvhbGpokInSJlcKlC6ZzBpKF9SLUqpZk9TgLzaGSSMW3WkJhYl0Qh+yZ6
lGdJE1Q8TovEeCq+1KP13CpcaXr/ojfmulN0+WuqIh5IOZdVQotMVg5DRx9ap6qlydG5qIunTTQH
rYmqBQpXJyrSxzluIKnFlGWcNI8ec7y/7MWWc99QGsK9hwtHFOWHck3eSEvuHiSYeXZaTr9WzZ86
dIqGorzpqNDPPQjwZI2fVkIp+UYZwBJsLQAYcVQOfNd/bt7up8VvVCPVQUj6dN/Qc69bbBO3g6Sb
PnESqn+7l2/F7EYqe99Uw6ss9rgZaY2GcWkF0HcF0qjEy5iIuMaKgQxyFWuuhCdEW8wE3e12c8pN
v6f25iMxYiTLhv1tM2m2qrXLoxmVmt6N9/GEJ6WZfkqlyw6xpLdeJMfXzpBf8DrQZTahMBKSx+4Y
Hm/PiPw1CVc91oZPOCOHJrd0DKRaeey4RZmbbmuRT8i7ktDkleEwp0nE5wnNXjfmgy5g70o1BOem
BPafAcKTCmQckpxdtsvVji36d8KjaMQqbPrpqoTGWZh01pBLNmBVqQ9iP1AEkhK2dOJeQfz6EAoV
7d/OG8W8fxC05ouhCA+Lop9JTQ2wM3zo0wSXS5jcSqB/lUV3snFsE/UZzU7mrwly1yqm1Y9XsqjN
woshDjii+JFIDO3FMNJbyen9L6b8kNPWdnujfmd6OEpiHzS0XewiXVfk5doprBFg6kKm+m0tWa6R
m3dZr79btfxWW8VDU6OtYoH4NaDGRtR+JOIN0Z0uDX7aRAR1jihLadJRAKtDZEluxkkrXgerPUsL
shqjMiTqs4iYSgmwUdPdGej/91pePq6Cx5LsHs1X5ld9L1BmHd8KvAGGAqV+CyEIpmkgiDeNUCYh
rUVraWgxMVbNGm46oyPlhDuSZE4LpKqdtvVJJjIboB+QKyBubRH53welLOsA1+I/j2Fo7hxBmUsH
YEcFsAMPtmwKXzW9q0Bfo0vHqeTf7oVN8dwV5mcyUjVpuhzlTY4g53Zx6AnGQVU0ZQYZ8MVoFoIq
yZSgD0Rgf0FpYYvYQD7K3LwpucjrgznGpLc9OeYrFkkVP8HtlQvzOvnJyt5vNSR609tL7UntzdkU
xaaPRhMuXPZRqet9m7LkhylTB7dDkRFWQ7P7X/clvigx1ePD7SXeDktJrs6fl5zKwG4a4gHZGSEP
t3ab+gxkNQb7DI/iOOvEYIbtmT5viqNyK+aw22wOvfl6uxgVg4qWPLZ7dXvvt98uRdG/fvv2t2mt
UiCNzGI4NvyRXKAnfnvHmjGU2wjJ53C7X8ZWuzPk5UFThk9rlI9DTPlk6vh2NXqbYdwkBXMtXex5
VVlOsR8T4REpJZuxaApUqz9gGup9kol4kdsrvY0it7vkVOEM3vZN7Taq3V56q+RvWJ0MphhACxZi
TaBX6p5+S78vw8ozSXzw4mFi2SgP930XEgmNsI/6aFFEOb0uBlzBskpst9YDnYoyGBd1H4MF8lmD
MSag6Mf4nK6UpbQiWIpZ8BW9ayeMqQSjJqF6lNqBHRlicg9s4xRg3AOU0qILLnDb418BwhHc/g7u
bfYyaLQZOBBBGILRBZqgOJXQYXoVVF10KC4u9X5bYdzG32zDglhldwcLevsKa0r+jcVqFJN3QBZW
E9xu3Q63M05MhJ9VnAtvKWNOMzmiwGyK+f7PpXK7XraDrEPtYp1O+DjUimCozSS3022wt/jP6Gg7
w8WRTCxTQsZt2ZW6DY+QhV7iqVl1qJcmZoehfRcb3aHItTuTSsFO3BqHt4NC6pyH7IyxwsjHABIL
4A9DIew8hevP1NtF1LsZbfo1SKB94wCD3jvkoZ+Rz3GcmdhcqWfXc7sYb4d6O59vt+KNCdCjvxPa
EmeOZiV1EDXQJ26HdTs1vgZ9YJYFMqME0QZPGPRn/A794fY9yNgl//lGqOaYsvAljBpbQT35bCYY
z2z1ECqrPW5lwBp+JK7P9LHxMCXFBZEinrrt0CTxbhDkZdd18QsdaeU8m8s/z+Fx8DVgkwdjrjRi
quXRXgURtSgbpoKKxEk3qXTliY69lR8op7k7ynqPzIvnpGI6dXr4M6n9FnUt+Go7Lb6Yjf1mu8UJ
FhXt6CtcaFDxy+JuVJX9mFsYTqiGSmNbMUCFGgI4jRqENg+WN2Xbu6pql+rVI7UFKrgtiyR5e9Ei
CdAozzbyHguNczyzLRUQgxO0sH5ay8D0qAyn3lCPYwdcay3OgwVGgKG/RMb+Uw1SfNLljhoSBTfC
Z5fskLTp3gRhs8MX3m2wRMQunOLSmSFTPo8tdjAZnputZvkpxrK7HxqB4MuRlDO2WLZhCu8NnKFu
wIYgVMXRRFxR2UMLugK5zL1oEWglzcUHGucc8XX+NjTr5GlgW2xpMr+StrgWGSqcpRtTf2hYY5MR
hBrAi/XkBBS5Pg4WOFF5qTVXl7qU7Ukc0deE1uWIMhrLvwcDIICtmKvkluFJHg19F5vWPYVb9InI
EfNjIRHbOqw9a5BodIaEqY6MFxfbsRyYnSCzFOIW2jZPkGR9L4p5gc3YzP8cDJMip6WxOBuM73kx
sDagE0ysqsOFH8mBpCpScLvVbHdvt/4+gSRcDuawlJ2Mjqlze0LEtG3LNRL4vz93+y23H1al5KWj
vo5CRtCDUZX1QK7SjpDP7SZoOdyrauzmgjYFLQ717dG/h3aqjD93y1anNKkVmSONCku02QjKvhdt
cmKZSaiTB1EomsEsytluKkTCCxY3Z0W4dJycUyPinG37T4orKr9AggUwYQQN4yMhD8Zs1Sgwp4Dv
heExUoRAZOI81Iyq08KwWcAmpyg/6Y4BCeWIz8RW02l2u4LFpBROB5DMcFWErNppjAKYMqUvDdHN
qHevSZ9/U11xKr1/UypwH4rZ73ApPCUZe1zcYa9Thnse2zOMQmVPuXW4K8P4d16roT0b0JyVqab1
1npyh+d7q2EGSkYm83ROl4k6BpW0kWgvV5Dzr1lEnazwkeVt92UZ9LxNUq3JyUytN3WhMJ5oKnJI
dXlmypZtw+plZ5modFXto2HS+DL1lMpJzz67gERYqX4TJ0+xmKMngbbgsD3y5qp4zbt0FyqYVktU
pdrAiKfFmt11+H17jXJbmV7NLkZZFW8dNsQxxUdSjCbj2kVZhIpM2uJSyYKIOzJ8DvvtYq88Uc09
xsH6IJXIvayGxcIaO1JKYlNrlPWdSVlbanWu+nAMTDnvj1tZdlv1K0r9Ywg1zS8D/W16VRZVc2WD
qXTN+09mhglQzSUX5oA+/nWuyDJP47dmocdm5U89jVNOLK4YHRg2pBwD72+Y4JJc8QXZjJQ+rFPd
ZuvQOEqYXlZ+2Uh1sZyR4lR94hMzT8UYZ2PriZ16NBgUUWpqMhantV7uikymsf/U9Unrjop8XRkA
uYLhk7HBdeQGEbm4iucmDN8hWNlp0nhVUxxmc+bzSX7VdAKwVO2qsrkD+XOOhasg10FIn0S38vsm
dOESgGANyztdwmOWGId4tn6PRnnXhCkthTH5hXDDmwdvMzwxo92Hppk5Wad4qB8jgBDKEW+4Iywb
DZ2YlMGlGuEO5uhLlPyqVLBVC7KXKp8oBFZsVcXzFI7+MLH8VESPLsSJ8rkqz3f5D4gdRHl8q1r7
Ndfr2SxzN5uiI07el1aXHiX9FBra71a5yzb/MvW/xxlKEJsbqDKzlR4XQZ9d5JaqvY6KdORqJ5zq
3wcyCuTjYjKWFnH6Ua/AqheDJVuGlXKHCOFV1sIKK2VeUumPYzrrsY1lAQ5VGTVc44Pom116PzR7
y2T1Ni/gk8SSy15vLfxzt/tdZ+AQhY1vT3KPG36GKoaV3R6wpm2wD9aLUaa8x6w98IssMlsh+nDb
PpNaBV9mT7U0aLcDph/KUvWCP0HuWi+JjLtBSN1EkZvgRrUCo4J5TS9NCgosC28HwzDuu2JtsXRQ
OraTbTG3mAqImm7+1FcxdYBjsL3ZdhzjWO/N0Fj8uA43OUGFWx7/GTARnpwvaVegx/+3smu+rdAK
ceydglKzUzQp0pOkREHHtVLG8mI3JO3aRsk1nEntHGBa54unQQdnFgtoucKCLzLLGWNtkqmDEcAy
zWJJR1fHsrMdCrY8gfihbOvtfhUezZJ3AvWEKe/2Q5AmrH2sl04sp21AlgRkPCXuyIbcbs5pHWJH
9KQsD73OjF7lCd0ojVqirCmWbm/qz+qRZpA6oMrAe64MxzlisScT0OMK2wpV6ZaGWaNiP/P3fglv
Qpyi3rf6iW7v3z+fbi+Exh6dbsaWjadVZKQi6k2IKhiQ3x8Y4e3W7SDI1ani0md9ZM0BSxVjT/SM
F+bru6J2PTvX8kUbpeTIXCBt9KjJrkqDJl2FBaUcBozxwAKUcWsWsvzVB3EIKAUOENhg9ywJSkPg
38xG2yFauWAjYfZLasPB7aDFhmeGQrrvb++wWytsIyx5qASkstNHAmUsKU12Sa085wLDojeDXsNt
VJH01ELqwLkgcAKw1mbvxXYj0SOv6xhRucmDeaf3wdRbjzcJ2v+3GjugaRAp/+8iu0OeJ2WV/LfI
7s9/+pfKzoALqhMibxLuK/+HxE5CR6dDUQZdq1uSKgKW/YcyqsrbUzyuSviwTFElQ+ZfEjv9/wAZ
BJWPOI8sC37j/4vETqO3gITuvzijEt4bS6MridIP1d4WV/MffOxET9Q0l5im1eG5qyzrsIQjo2m3
ps7borYEJm4iZn2TMwMkU/EUIXGm+GnuVFTPOurntemRQcctgugloX4WilupEeDTWFCg76CRoFca
Ed0vNT1Vk5ovZxhVyDw61gAYXkRnNqWvSJmMx5nC8SrMpjMjrHtg886ahNoehX0xvGrD4uAyj31i
ifsdMzxoP1B/0PN7yGYdk1/+BiihOUwsHOpNL74Jx0sU5BJKcmuTlGebuBwJUuYam+A8QnkutJzx
0iZGF2oqWB36dHMTqovKwdiE63O0nzYhO4Dt6G3SA2FA4r5sYncYfs6yyd8NdPDFJog3JhZq6SaS
jxj3pk0234udcu03KX2Npn7dxPXaJrOP0Ntnm/Ce2o5qV5sYv1RYLKKVWlALI9VH5OitaPfNTcl/
O/To+k14LR6EFF4Dn0Yuk6c3SNU+Kyg/jgIoryJVBN8sWwl7svCgWlp6h4AIDnK9+hrOgnqzGADB
95rNdECgMA3EzYigbpaEeUBustFWls2ukOFbYAd4IFpv2qzS1LQRS+t4HNTN7JBTJYQLMF/JzjTQ
3wjIQ7BGNCOVhS5V/TUTFHtOFfCfbhci1GwRm3qUAJ+KybDxhZZHlWUVUnRUzswFrJinCmCodTGl
QG5L5XkVMbEVVc7mH59cCioTqRUGjxynBxCs4jXB+2FuJpAqqo9gs9/EUDpmEB7uBRKWWEqzchuB
oF51OaR5Y5gf7E+nXamQaoS68phYRuI1mw3lNuYpmzVF36x28iJ056xK7Z4CO0pMxe3nhKXy0Bcn
mlr5nwNvTWMr+Eg/95RtttGuBU0S1ReyJN4JinCrzTyjbTYaYTPUTDhris1igyxDIdUI2025GXCq
zYpjdJhyNDRvHS4dmAjNORKlB4OKsrwZeczN0bNZezI8Pt1m9pEHBTWpMD01xoLDj7WikOG7zJXK
/MxKXD5lSqSU3j1gz1owpBaRB91AgTTNsjX91s34XIYSINxK80IwSbZQjuOlaaWr0LCCrFh/I0Sk
xNSLNQQQHaCHON9Fk24FZZHc07dDpDlQchx76csssLMLHWLPTAvP1ZzvKW61riEMiwsotHBW9bRG
FFgImKvQKYaQTusirZwE3Ji39gMzedrusoVASJMiFb1R5EA0s3dLlJECVTiTRXbsmHjrKn9pbfYE
lRmqqljyv1uRIn5tvqaj2fF1wjGJVRN5ALBBtVlfq5T1ISAtvGZ1dRWndGeViCZm8k2cKhPIjMIV
ES2G4UcFXmfZa9hSSQnkUwRVulrwveP0i3WoXfRFnkckS/ba1rkjdLxFPWkdU57oHpMsa0jTJ57q
FzlnH1I0/V5rIE+AUCAQWqAZGs8UrSOhvVOK+7nJQbuKnNtqSSqyPiEIpjMcm59t/G6o+rz7BlKD
U1/+XQqb0HOx1WuPtCqfa6QVXfMGai/1cnNEtLWy6wRHUNM0jWebiom6Q4DoaWW8XsUyBxkyPZJz
TOAP5UFgBzZlb9cM5yBhjXbMmjY9UGf7BDPZ8+Fln23eHChggc7ppx+q5Ugmsuqrhybv1G0oMvLO
MJVQLqERp6LXqBnssdIfWMk6WEeuURXOeF1h3UXhIwXPn5E9gt2qi+YmElLMtWqvxIj5ZBhec+sp
Nnsi4rX11VIRq9QQOZcWAibn29INd+RHPyd581HOyRVaZ09EtBBRuESvVK+QqkJz+CjCJQlqpNUY
tcAEjGC8Rt1gqpJDUg4jxHGl4aikoGJ8Y0m6OEVE8HZb/y6/4ym65nE+B/Ii3um9xoU8K8e0ANZB
zwbaCXChRaEjqslI50iQkGsx8o3N7krM9Ksc5h85mWOUBZbfdSIe6ml5X2oFjdCovEUAf+y+SV6x
It3FNJB86a1GyeQR9YI1TsXYXSRibzeJIdraViqo0mM4hCjCozWFAlyTK9mtj2s5/gw0iMMuZfsZ
3mvEDduCTNdX/qlW9msEJJv7uk8RbCMN8fR8DUCyEm5pvsm5np7IC+QjrjRrN8eVYlvxdCFmz+yx
ROlyMl5w43hj3f5eTZRFZZq2HkU0BsDBg+IxOmNi/kqS5DxKGIOkEOMmY8uz0HaP9F5lN0z7b1Vr
j2abCneKAdnSii4RdOZmpstXMnKniRYeY2HdTyWNNVkGcJKP4nEVNjEw1weAxPEA3jmyk5+k036p
AwvxmC5VI1OfyKrOwzsl0+sbW8d6S0X1YYka9UyZn9XFwuZISB4ZesytbUe2ZEYQAGpvdDMgOZ4X
o2KjMi9et+gIfsxfmjC+YKCEBqF+m8xAOznPvEmLQLRSYZeX92ZSBBc3XcumTTrk+sreRJE+WEZU
hyHdAh35zqDse2VjZO5iyO8FAJA7Xh7bWIROlsHEYeBmheYxHxIJSgRVfYA7w/KscmEgbWaVXvzm
Ul0PQoyYzVKHnc5XvJBEghTJ8C3qEPu5A1E3CEfNYu9EN/J7UvKD1SyDPSQgJEJdfOtC7UEED9Ti
3v9q5vuwUZCx6bRHBpIEoLyYdtRp8XEwsPqsOv7/AXqW1qL3vCyrCuwGsCvzBkNXKn0PBVNpTe7Q
YDkKKdHkITLwDOiWm+JTtvJLD89AbMtPlLUfUfcyj+FRTnAuGSSIqZyyAzSGbN/H2vOYb3mRVkpq
h+GX7Ik40XcZ6481g0fT4h6a2l/rgsaoma9Wrj5AjDzLJmmCDcySZgnkXgJ1kwLHrV8ldr+ezikm
Noj7UMdzNu5qcY2RJiijT1G7PKJc+CyHHwSrg19tltFiojgTAWBDJrZkX8qw+nGGCVyKjLeuDAHs
ab91Q5aRkRnfSX5X4ygGX7GlNmBVtnPNesfhRPtV5BODoF63tbafNCFyFrO8LhjTHSHEN13WQHoJ
bGKBcI5qTfbMzDIdPqXKMSyUPPSPOpZ+nLCUmz9XK9+t+npvtNFnNMINSoXA3NaVYqME5W9Via7A
QHo76YodpbfLDN2I90RQo8FEmsoULwlbrRjBK0GzBSEGwf4m1Nl1XYdTUaKLNPfVuLhSAz+tQziO
HUPr8kecJxTPIvG5l1C7WTR86UaJT9jDDw0E/mxKEfvOr0Awh21xGu5NDPN0UtD2xrLKS9YkJ+kt
X7IIfJVJDaSsZ/GtshPAlI00ZMWHJ5UlzJpYes1bwfLDUfIaS/2as9HvVfnDyvpzGgmfRmw+aNLa
2KWkOyHUtjZaAXsq6mEEk4Y2w9wTiiXDBrAVXXuSWnBEE4q5cOzOcpeiws75+il57ku1PLQZA52a
lMsuQdSEDQiaTZ1OXkfuL/q9yOeUQRBXbpOMyD5/EPQG4PRWAbjd1MzBgt9CNzXdnjYjuvZ/nrnd
TxraTlDRUHZt//F2uD0h89mLzt8H/z7z9zFDjrHLLcn+9j/+Pv4ff/724O2F/a+fyfAlKPJQ+tlQ
9iigtr/ODNv9c5Nxn5LJ31/ZaNLehC/OYj0MgF8+VkZW726/+HZAF4cifXuHfw9QwP7z7tDSbUNy
p4UhXNrB/FXc/sbtp9T//tE/j6n0HUUGyK211dGjC4btACNYoocWxq4WijQ9bw/efuZ20DDNB7Pe
Fgi6nypYfs7/+v9/744ZjY6hN1A25lvj9O8zUqVn/ubcqLbu6bx1SYkBZpVcJiZyfR4zxpk6DDZC
JyP0cIe59X7eUK1OvLWb42LrY99uDkJ0LYGdwo9oYIAI504FHnJctTP7iTR9Nj1QgyxKQ3zXdoCY
bH6f7pVHWjEXzNJIqY6sXCK7ey78MnTq1/WVFalMAs8X0k2P4ior6SB5khqUbcWjedIFP0Wmzy7I
gVv2nV6sOxgD6+twnmvjPn8yrwqZzF8KDoVq1y4nifWwk7uSSO/Urafd8M31y14FqY8MrOeDSnJy
JKkNe07ya2LgKTyx8HW/kAKsKdzsvyjcZSBWFodiXzV+zNAcUSsxtbjKZ3cOsf46na+8MpRQ697l
IPsc6mAv9VN2BCYqkatTuAgUZbDYjw1NWaa0c+7TxZCeVJW8BH+WZlf1dHO8KyLnml/MK/3mpLGB
Ug47UWrsiM1sfCkCfMD9rnoQKCHnJ460IdFCrmt8kOU3MGEzzCwTp7dw5igZxC3Z3TcW7hVGNeLN
aJwP7Hv0IPELH4FKh0/KoXeIYokpuWyzgHEUhl4m7BWZNCKWdQhcQNcnjvoE60x9mh9S8Vn4de2w
tQHA2uPNVY75Y/HBAJ1fIfLsKyd/LB+b+9ihkblDicXWjAADW2aRaxt28cvavRnWBR5ajR97odQW
BpshxLX0oBcdsncIrSDIj/aWwxaTAr6b/oKZuW+95U291N4XG9PoZJ37yV3eStMRPnDJnCKCvO5f
Z4cuhY1XhJDHoPZM9i6Ky/bQzkPnimir3ZvuNXNGHrbVejuCnRMc9Rr+Ng9EWrj9Xn0Pn8wDjgVf
vyZnVGa/y0/+nTjX2lf9kH8mzzBAwt/CsOtf1ZT8XBuzvLfaUMPt7QNQ9gThFh8glcJA2pQ43+K1
fC0c/cqsSB1dPwjebFdsRt3kI3z/sp7Nq3kVR4I/nMKb1QPBNUj+M5le75UikkHzYofzJLd9JNgG
HEivem6+sw9CZnciCEX3o7q7RA9vmj1LAIyco0Hw4cWgkl3BudpjLqOvivlcxQRJtJ6DMNFefekB
ikbyHJ60u2/l4SEZD4LzjYahhfyBWshNL4lHFqKB8OH5Cdm95tJFsGu2tFx49zOkgPdWcXEHMJVR
zcFJbXkZgWCN8B3dlxdyTk71pYIqvs+eAYaNx4QRxyd/A9837x6G/1FIdofquaeY9CHh5/vnUQoa
uygg9oHe+VI+DBVXwA67vgsOzY6CFUX5M783vTR+8w22nHPZQRevOVgWEKW+dCd2KLL1AgCGVDx7
cdYvTravc3qad7SPdrBokrvh3F56sIwMIcvlf7g6r93G2SxdXxEB5nAqMYiKlmU56IRwKuacefX7
oXuwezDA39V2lQP5xRXeYJ4mlTX+Gu8mH+yy+6v6zQ6ma2bZMYK+zn9Wym+69axtRo66MWa7eftG
kGYnbM0Xaj7c30W3gW4IZJ1esj2rdnoSzoGtCpsJDSCOILYzk8kqO0DeC/frYLa/Po5lm/GeOmlg
bYpLRXs+9A1qHLQCDuJe+xbgTm5Tf7mitAiCUmcn7zAqiM/REzgNy9iWp2kTPiiSJNvlLXbCTeam
DwRt9zXVoT15Dm4z7sLIlR4qTEN+dUHtGV+oKKSOeEKLNTq4pe6iQZSfH2X1JF/7f2jpMyqN4Pbb
pd4h2qrnOAExaqDa68/2HD/P6LKwe3FOe8g/KchR6ZVIl1JWPTixR31yAUKL2LnsVro3LSj8bC31
c/jRWrvoTnXn4shgbR4AdAAH/YvFCyDeL+QmdGhltnDWaje9B/b0hoy9GfM3iP5ohY+CDJWobhNd
IF7gXlvZ+W+JHA/Upy0K2L+F5i+ygzo/RxiA2019YrGUHqPiYPjEarpH7/11xEjuwugsh3pbblNE
er9M20BUkWoRqogmqHMKCetKj+ajOnyUJ7zr7mgQvKeDXWjegr/cJt+zC0NMVDbZcmSPxI5YPCu7
1uvv6CYUGIocO+ADzwn1Gsml+zN18NS2eA6UzsTUj780sTbJemPclC8uS65A4LaHzA45HMbQL+G8
osLNp4wB6vtXQAeZO33NRKroomO8yPVXQqNh7inVlJ/5ftlMOwnfyR+oAzRu9VPkDjt1XXsVGLv+
FSBysE57TIiXyM8ULrOXR8st+Bles9vCjnrmEcXf5sYLry994uhBrzWOduw3PzE3gQ+VJ7SXc7cb
UK1d/4fs1vIFdekQOm57R7I9NjaLTZ31DIRxG1yLp/Je3sOQysguGDeMBJQMCKQzXju6l32DOd6Y
v4t60Qh2PWyXUOxEvqXbEIC35VacuZKGdAvfTgaWcs9/uRk4Rt76GiL6lvscomF1YZ1zvQV7AHeO
6ITwn7bJj/kPQxIN6fSGO8plCbXsldrjgnK5SXlBKFRX6Qtlf8R0HelL/s2hWSKXbX0bqwoGGrSb
IRs3ya2zkHi6xHtf5SJy3RXA1O75c6/XHlboGxDyOIMZ5yR0OnASeH748a/WQw9AeLU0zhUd+EF8
jV5g961r4Jy+kHh/dW/inY36G9loeYd75VA/ErvecnhyZtQ02LbalwEfHO+ijRse+k99X/lsg/fw
M3gIB8WvD6GLOAojuEX6ZwPYpH2qW/LxTfaEvvhh7S1SAdkGhvN3MNkcTvYEKA1jiNenbgPOluGR
N42F3y4d3rspeQzhdnbWSaTZxvsm9su6TGtvoGq0qQ4AhuLVDXSDlqS2gc6TfRaEaJx1KHi6rYda
NDvffKoOtMi2JA2CRLGCcGgpH6jXEvDwJ27FM9YKA+q43F8AiRA30oMjbVVZcaV8Z/SgKbxqvEWU
fuMIWSnRD5la/Jc09UBrTnpOt8b21zP1rbA72KKnbYg9b5a1mXFJyCFrbxBNZsoVF8uO/tFcENCy
npC0dbzApZplB2630bes8mfFjpE2cMbrdAnGS1h/QTTOv2vhpcnC7fSjkE3iyX4SDvgG7MFjCHj4
Iqgm9dV+qXMHRR2cEfUtaznfmZ9hgrBINnnCrjM+M5PF0fuV3WGjESwvagXpyadrz3VFmQqNS0qc
WnCEAK86qeAJxbf80uBzpsO0dWXE8U3MNkeMUXbW8FBtKgkYOuw5dqRd5haXBA3SnfLF2cZ9QiAt
gTnhaGP798xcfi3QQwZZ6gX1PeX6xZk+9AlU2XgXTp5og8do/1tv6zvEf2mLECdBCSEoAXU1cHgg
c2hrzzWAA85tDVMvIkjnezmgSbAEGxP+SApT1BtabC2cRb4jBUNknTqwutBgLq4o3rbb5oaScOWq
v+qvUO1QmvgdPcUkjPioLuxz4w1qvS/Cp/GpmMDdxRSIoj/VlU3+LIE4A03fORSJmw4ArIcJhkWc
Swk6tOE8pMu2bF2oVzRUEjB0W/0GiYF4Rx4PGr0IKkElHoC4F6xo3/2kXiipLBlyXq7wHCAPhcLP
KX0Y74Fqm+p5GlyGb/jBFOg/48HZl3GlpI7KM3vcCVXpM9pItpN4HNrEr26ELpQfxdGvwREhyTts
caJIBaSkyDFe032SuOxnEE80nrh7X9Rxp4VHDZr3Vj/Ne9AfvVMtxzJ9mg6IFIKBsdyOnn52iMRf
QT0mMe5T9gM9cQGHNcIi2Qk83DrAG3A/vyf5tj83T/O9HOEb4YTwPKCviOdXalNUEe8IeQgdquyQ
mgnSfKDtSnubhddg+sC2AB1BDhcos/kDKBgR4Rv6OBtC8GgDsVN+Xi5TvLFQXHQzfEDfYnQl+wsB
6nLIPahbmXah0Gjse24BkPAeGs4kdSeU8FanE7u8ZzchfaGps59rlB197Qtbhmh8gvhd0j9g/QA6
gIptSztwGE1+1SNMIFDGfMkSF1MVMrTCnmi6IbzFaQabBAZ5W37hSwg79mCQbSlPvXQhnOF+7ECW
t9vx1/xdoWWUZBs7mV3LQHPOTdHqzMqXCLp7JLiVtsWdBWSGytBcaNKGg5cYnG1oG6BT4RbpPm12
Rn4AlA1JaOr/kSeMnLM3aiHAyig1yvBLFYBqCKxT/LaLxMZBMUvdAMKicCxaInkHRG4Repd1+e2s
S0E3zPJox6S5rX1X0XPiF8ZOcnVpXyVg5zdrEMY9otl0euZrWLtZdKQcXVjkrccU/EbQYhsyPwM0
t3sSEgg6OqqaxIj8hzITimbpnQlYvogGkdVeqUvcy3UKtNKbext8FbiFMT1EnIPqp2k8NSKowj1X
toQalPo1PlRqW1+VsCUciX+5laBP/4K9UlCS7Xfik+boNL+OashdThA7VXsq3/Mvh42I43rijtiz
tRtaxzCg1Xg3Ey8Ld83tcjfCv7vaFG8NDKIIefwNsfs2BxZU+vH0wkNz5mQmDId9SC2Eq4iAibNu
ya6TYA8vXA/cT5vuwr4x9wotbPcCzob4taYe7hJ3dDfMtznR6019Dj/Tz+74qPxy86h+lN309g3u
BjKFsO1+kGkVyNNISuPPmINpPjEJbwYxDUv0lbIAUo1P5LK7+JRfAfMJ1NipzJLefQq3JLSnGwg6
6xPB+wsy2Mk3YRcGWlxjxvEFNWbBzlIOVNNvvoY3ztLCrq/A52mxUzFsvHYgNaKbRBeZKJU/i0t+
Sve80Ka7abu1eOCBtlsvXqruX4ngctyQ6aX74lJUu/F5+kHok5AmBp8cirsYUijFCFY1InDtY2JV
Vk5QupZM3QPI2kJ7weZ0ZUCpSvAZbi6qH+PCTD/3KbLr8bReJNNtZWpRA7iRVd05xspr77HhUp6v
RsmYM+tY3Ni87MjMpVdOvYAzHfxiv5FX449dtG1ogvvSMUKXWtjOv8hA/qCSE9lEH9hj5nvIrSSy
2/qfeJeubHd+S07S8NTBhPtBIz7/ja/51TiUnuEQ3umnv+cJh0vyLTrL0XK59soTQX4FxfAS9Jci
+ViMfYu22kjuDdMoz2EOQtfhjnwsa8O0vysEVNZb8k5ObgC03qBs+EuBSfhKUeb+Niq7v8oINKwH
ZOFC8WYeiumJpdVdyFSlN8JLfdt9KKKtUi5wLxBXvxfDay7USpDgpfIUu0XtiES0DA4soHgrfVM4
ituWWJRiNR19dOrxyQaS7EK55JiNH/oHWvHsGjxFZWGTngiaEML5RcAxdOT7NLok7YiwgEsyP0oP
4o5nlD5phpg6CgoP+iXO/0kb641f3o0ubEsUZsx6hYVg/yYiXh864ovgomxDCL9ox+4JxnP/PJ4z
aKDYxUYbollVeULWQ/zQqX3oTyb765cF5Ace7yBvIetxZPVof/iDnX42xwbX7xct8oTvoAKpsc0B
LgxO6FpPA00cdYtX3aa28R4p3Lf6G6bbcXyJDsFbcx+5MEk6QQO229DcRNdt2G1vjfFWirZUbj/B
gDUbyomb3AUBbQ+EEHaxBbDOZV8D8f0M/g230gIz5kvVjjJXGt/GdAOfnZ1Y6i8xdKmOqv2xGt7H
T+4zfs0j9zRioe7jrfqXdzQ/qDeRs2HoXrU0VbfpI7u9lDjnHdsr0Uj/0FebJuwSDh2FV0Cr5Q7E
BWXGjjiW6kD7O+M5s2XPjpq9DBvxVzl41jOx+QHwN/klLN2eGqb8IX8kLhMppufwDJO6l0FVHlI6
uvATqMG4JBNcz8WNWCB/yLP3YtANY6XWWyogFDCo9HBOb2Kqz+5a7PiFzpC5md2e5tTjb0X5ILCG
Jl+godGexIVas5McW7QQtF1u3KvAGdWnklrNGzVfuOfEChNxqNke8lezu0zNM7N+wnCg6g/pwKte
LED0ZfZVchHU1OCwDdxUfLVxFOd3KnTovorGMShQC//iPyoyFhCc9f/OSnDIFcR9qzv26RAi9DUO
1eMnlIt2VbnDIwnyz0+Wo6Jx4Hf0VPy94F9xYdV/UxuBszjt2gEFBacJbA6046oSS31k1QsJ3Fjn
YIXpUO7aZyM4gJ9WyK6UDTDfnUoIj3TmGxEv2RIFy2oPIddnoNEvrsFEUz7fdm/dG/+3Vtx22pv1
jJh1ScU50Lb6B65PJF5n1j3WCKk3SFuytzc48d5SOYRhnBoXMg2z+BRhInFVmZimQtLPkPXAe3VD
+Zqsjc0ccaoT/iKJtUtcSDCxZlvjKz/si+QSTV8gPP0lJF+noCsftGSbk21upjfhzDUEVJETBsQJ
jR+CKNxxw11O1QahonOc2s3gTrt1QB48EYxfdF5DEt1kzaK5EUGHoRCdms7fCZifOG5v5OrVLSer
0ZPz9MVoDW/EWhxrOKUgXLCuPg494tLgAw35b1IX4mJquRyQscuxZOzk5EBicfhFbyqA4X0jxESb
OKYnBOtg+eJ0m95zyYMUfNB76ihIG7QneNzJjaIGW+tM1J75bXhCIQeSr8Qt/YbMyfQl0cTGa5LS
TCC5qeeT2m+mGKwIki728CaO7LQrkAoDockXkTZl6gjxpTUd4cwgxzUep06obix6OKfxrjrzvq43
xNUum0z56m5gyY4UPGqqNQSg5gfRPaxIPqT6TypESCFRsyJG0JmD15BcEVSHQzAiIaKSXHpQUxtM
iP5lFpp0m1TfUnJXIT86GqJpHmEJyAjYzwNVpd9Re0PYAqRVuE/8d+FGTZQjw0sjkNSrWxsTpHrD
+BtSzvmncinWs0dHAh88wqox8RhRgCkpKVK6J0kKPubxpLwVF1TpL8zMuBOTNxxqWGsvJhWaFD1g
WxC/po35ET/S0Odo4Gny+/TFT+JYwUKRuhQ3/NhfMtBTLzpJLYowrlkesWuR4Spt+0d0G88xCq9U
HF8DiDa8/SlJL4bm8cOy9sapJTMy5BY3CEq3/JVOsjYf0Rd/jViEfH0VHisW9Rfofus2HdjIFKtB
gp3NEwucSpPJ5YNuEA5ZDAhnV06IhV2JjjQaQBinhnKHMIhFSwn876vWvOUzricuzVDy1/SFr6Ww
g0qMijKa5jLvzMaw+iA4EyUh0uoaLNZTRMRXO3wfWHsCdBT8AXXZI8PUePwoq/BDiqMawnXUXAvr
A7ebDnQMvhZUmOI9tfZJfxSoDYS7SvWJnFvlkGtvAkc/zywgIdh4CPBmjTeJ87p44jXz4MgmtQb8
AkSCVVnQ+3WYB7xzusuCfXbt4L4tcBOwVG4EJirqKBQryh1Pz7Pyk/lAkVjP1NOZ3ZoCab2ODe/b
KXd+IScZ41FxpEwv/GuObpNmF7JDNZGPSbnKuzhtVekl0dCsHXY01ku2d/RTTT8Maj9+8O38njVd
sRlo5FSIs5QDw8ob8V4V4c7AjNjCqrJESBRCV1nLcZDTpbWfYwxP3IWMOOOlCjvGKBFtjEkJg6oN
D2MgetNT7CEvrphFSpQPVic/U5+u3HuBgFbzO2+dUWys01fK/nzC41NZ79ZwROOfZOrWnJTcfKTU
UsWFu74mKQpu3L3NnPGuZIOI4xE5Mqnc84yqzENT0MAQhB1PxxtoS4Vsrt2h9YWscwpKErltm6fn
GZkiTgWWUqBxwl2F9obiglc/LCS53eQ7csEnDOVOFP6plO2xQdpJ1NAGlzoJpUpoOuuiNR1demet
rKydypahnrGJ/n4zvwHaK4+AljQ1DRXNIvrjNulJhcwDC3V0eFDedQYR1JEMexMGengAg8bjcLjN
y55h5fvpjK8TCj+2dnh3xCeYRl6HRa84PBWbiH/hS5iO0ZtwFIjX1+ZtkRfj0eBBM3QMAc+I5Qzv
v+CnEm55c76J52URrJNUAdu0C5BtcPU2eHaRNEZr+0ac22OwJ9kIM+4eoiQKLdiY2fNpfPCLhxtd
AoGMyeX38jr8t7Q3fqBOmUc7Mz3UhVOyZlW9GdqFXaGpPls+Vw6d5vd0BTRxo9IEFm3wb0wiP2zd
GDFafl6tobZJs+7FOCDl0pkuE8sG4XfwhUw7b8hrwmOpbJQB62so7wTOhsVZ8msNTHLtHwADJfq1
h3UrbyVrlyNuEbgTXV3Lll502H4FBUaKCTfWPL88APWMPHntzMZTgm0r9BzjifcZWUrEgztjOTIN
fC22ketaBJhC+Vlel9QKfaXiTrjDWgXWeR9/tcYDN8oo8xR8HdMgmXumYaGkgCutcYpATCp3vgEZ
/tE60q9jfTCVE76XuVdLHr+JnnuUEXDvE4GtThPQOozr7jNI+3gqHns50thgW6SIQ/QHFln31D/T
IA0bSBx2CCPtBcouVY+qc6KasAWUjkeLDVlVyw0LG1EpsfB4OvaxFjlEjlPvtokjWtsKXVKj8J8X
y+Y4sfrr0H0kwMTwVSgzP1dPQNpE2TVxl5JPHT8eC7bCK0Wf1rilOCDGUskJNVfU3phjHnMIXth7
RnvjU153RXChNx3viMsDaWcgTY+mz8C6pc21Dmx4sIDoyLhuAQln8fp/w7/JHSo4sIxZk2Z9VxGD
/hthzlKh24GpZHzQ1iQXThv4Io75Ovlg3XizGYd1qsGizfjgEs+GK9au07Z5Ul+p4TEa7eKsNoNY
F9DXzm8GeulIIIRe0e4i/D1RaRi2dK2VyAGrkwH4ZGA5gfi80Zw1kSocXDMYdb4/LfaMqYRQjbwu
DjZku0Hfx6Um98P7Ma8sy4C+HYo4JEDZwfqqrwHvROLEYsQNSQcuvD4S778CgvCVAciqOwHF/E1Y
rrkp+MhY3Tf5fVkO/Pp1EQyUMrcD8zltqZ5jTqRS5SQrg+dGFwvmlmc0lNQ2/TBvRqveepyeiCZQ
7wcL9Bzr72xG6xB9g1LNn9f1irIJSaqJ8CnSXA+yBxYZCS45sErWVo4vcJbU6ShOgVMLbyIYz79t
Z6quPqwjrTACiPpyQV65MwktlBYoHF4WNMb8WEMYHUSFsw44PDc6UtZWe43IHTjLgXfRYQQ9Zc9s
ivkwKFcg/fXLSt9cNug3SgjZSgUVoqsB25xtsO4fdVuvlE38jmh2NLDee3y3baa6rg9NTVKBfzzg
4+14Dl4ZUXF1Ud4lVO5ldH6ckjME8+J2h1ei0u4a82td18qVuaTQKtIQpe1Z41tJoR7Qi5DBJcNq
wQVwSSWXE6igTAqcK7fWcZtnE9IPhSiL058Uvz4b4PtlG1G3gB75sNNUL++QGXc4nkt1zzLkLQZU
clGoJFBngzYODoH6g3S3TnwrOnchAHDs5Ng8Tpd4UCnYaSAyzcQvx0/hG8QKx5j6W6OEsJvM5xyX
UsaU8MZ6N5pr1dpgENeVhMSLuFXonxKknJDSbxme5aCEZzp7YX0YosNcYFzyPnQva9eLUkLkRGhW
skObPWeVTMmpW9f1yvhHceSTMoJFm8ar6h0Lk6lgyYL4pyRVxN58Zgdq1PoIsowNW6QI71xGZonz
69rEG80D/8TRvsYckd9ehS8+NyOfHxVGLzqvgDxOilPAthC57fdC+ozLJ4r4vAVfif7W+qluY2ba
AIyMDhFga7TOrN0aSbPvBbCfH1RE+PVGa7Pz+Ml0nLi3M65TlJlZjTT95/UAWe9stD9ljAOhD+Dk
YxeFy7LptSvbEnB60L6iwca8VwP6C3RwnC522u6bBU8PJFCubN0u5rCzWVBR8jzxQoAd2BUC8iQ1
kp6e1O3hlkDFZMLAwPQHRaNpuhNmF0HrCJkc4crsjJlTDQd12VHIYbiF4hoQcXGw/B1GbNbqKftg
zbCleDJOogWVJp7g7zjnMOLkYIpC0RMzn0nj5MkBrSCrw0bmJWO7/QQQwgHFfSdoPl/eeyN5M/Fy
hojAlgCslC4cYz0CriY4Y2JzOxTRRGXtrLEPdx/FMj5lDAnO2C3iRI76RAdHsyjbr00GppXvykOI
OWDGT5jt2islJ5lQS1JfBbBk2tca7/GjCEFQISX6WVr4HQCEcbXCe5XVjx6v2PvsGeppmfL5DCaA
lgyRGG9vfHPIP1EbJVknX12vb5AnlD9X7/KttsIMuhbUnw/SgmIyl3NDhQmz06WBXL4qU084V2xb
VS02lsjh8V8dCqXuJgZz1aX4j0TFoCELlRUcsHW9tJiD1ph0hgkRkj6eEQNIYAp1xl5DKTvEFsvO
U5Cc84jIW6Wr13gVsPiTsrBqCRhZAoiqUPG9F9VH0kGjyFfaayqwpsQ6hVYZ0egWILXEelM4QoMm
SYByzh7drxAOvSyzk0YFdj8ilSx2CmdQgcf93KSXKtYFjJCZkXZU76M+Ig0ctAbEiomTq1OxmI9e
atUkkVrFQv50dowFAjEC0mPAJVMp3M7Rknu94STENWGIM3kKaHoDhxHXaUO6IUdYuohW/8+3B7o+
rxaul7+/alIlJ8gRb38/GrmgGVMrIqKVClnIE+z/Pz4kDoOe2Q/HeGWLpv//DzlcAGL+fd6tBNZe
rjAaWamjjVr9b62UUGk9TSu5Ssa5JtwQn//7BYmefJuYjzj/1Uxp/jR7/vv530dDy/LLi9z/k1CJ
/1SM/j7MxBJAo1BWiVcUy0GoQXYKaYOvrjrh8WAY7BGs6QGIBer/PK25MlubOoWv/Pfh3yv85xvX
7wbZyb/89y+rNPCHhhysa6n1NAZIyL/f/PfHn4zLf0SV/j78+0utqt8skU7ipMBWCnOxJq/kpvsT
efn7Y1w//T9/9/cPf38n93jMJXrsKcZ4zI1McosBmUwDt3FnTEjkolDgBKhfG1FGR7WODLujv4H+
zGiLA/qJCEkkxKx9YuqOhiuF1wrVfaQyswAW08y1vJ1QGSimf22GRXogBF8hNkVEBPW+DKwO0V2N
xsgCpi2hhJYYAwCCocBzCL3CXlEXUr+VSIfMhZ1VJo43RguzyQDHX4uM3dzjGzePT1XHhTyI+E0X
WQWmeSYlyjB7WdmEppraLbZ6O2syv/L21mgUBLVGKl7QKBJi0nXsiBEgNOvEQ0WERghFErXRr7Ms
PdUilmuKCvC1HlGunAhPZjCHntagJm1B0CIloD6HFqCCrLATq1xp5dA/t+AqK6pWJiTrU4WKmjb4
YiyhmJw1tR1MeGzlJrmWpQ27NhupQ1WqY0Huc/KJkQ5nt0V6w276AsCecUxDqSEjr3+mXuCCDgmD
dKptYUUzPRFSuvWrEGgDCYeuQmRLCVmhQFcGvdXWrc2cQR3gvw/URy1RcasRREgukWHkZfxaip0P
nj7WRxq0CflzaeD+IC1gkEqqzMgGU0jEFCBI+sdQMmhNPapUXl8Vi9yhmIg2RZTaICvaQw6jbXrA
D0Ra0RhA/COJqKw6EIFAYhnhb9ujeJGVyZdFBUiTUm03KQKXV0bwGBU0YHqKVXpAP2qhtiPGywim
DVmxpeyLU17LN3nNuqBC+CYlRKBeMGgNkEfWZbJGds0gGJ4YjR9lzxMLQgooUDCPPaZWZ5G7y+ij
fTGFC4E9YM8qSj+MjmhU1L6sxNKwLuKCyzWIplUcvkk6mSE45t5HEAjJq2HCGAH/BUsZIEqIyLUa
EMkzaQ3vsUFF+qDITtDBEJ0fsB4alFMhV5hb9iCkaPRCQVkOkqG9o3gPlACzqarHrzVBdaw2vUwO
w+tYXFqEVt7Q9R8WzbHQkDvkU+EncYk8bqUh9o40nCY0J8PQxl1adw891CR3HGuwKmzebS0YVwTs
uPfiObYzrJvXRUSeExsD1Rzjp6iWcbOMcNsSVf2pBcK5MFdc7INxIRsKZNZiAzBD3hZ+H4uHyIDT
P4KkTZY5B6mEOa2U9B9oidIFWrrUTSTu31n9MUJj3I0NxD5oH2dlSGU0VJY9gmdE/3PwqSk6dI50
xJkiDL35Ja8RIlYl69hU9RE+TXeAt3LIAumfMrcQaBCXcrgC6DUASOq0g6ZJiSckA25GMI9yqd6L
yzMu3mvNuVnluZ8maH6+ORig2OSZJKlKsm2T6e0ehhQusYH2I+Zl7uWl7gVSxk3QtPexKR6jnkFp
6yVvUbLzutJh6lqiowmZfDSi+ctEahwJh8gxIyhvIxSVWmq9ifhbtXaCIiFDXkFp1qHa4CSw2M0y
xoeEe8TC5xptTMjeI1nxCloEBoLkcmbXmuELPfGWJpeiK4fGPq9QNSoMFHXSPqq3kIZ9SRQWf1SK
+apG0S6ptANLJP9CdwrFD8DrXTndpZw8rofmpo901saWsmHUfKjttMPBTzgsMTANYSVIVtMS4ifb
3mc0w31FVI41U0PJEfR3GCF93Cu/eIkqVxhXuOgiJi5J0nye6O+OYUIiFGvLRVOVt8aSWiofS+w3
sUJMWFKIambMg1arXr1KwZs1w+SXEvK+ZUQXWXAhwip2qUDTEWv9NsN/3c+hioZeYEVbPBiLVT9j
r2flsY8rBeGQ5CVAns7lME59ObnrYSmeu6A6WuGiHGT6WXoayy/dPNDUAYrVosF9GI0HyiI/2BzF
O9RP/81RvgGiHt1R2oVy6pfmQ4gXZGKr8hTUMzJlkI5hD4if2QqREAP6WWbVYAVYxcdUil4LHW1G
BKGmOZNOkrBwbJqYwQkpQhRSXr2ySrdVLVQnPe9Iz4eRuNnCAjlusU3sQu2mCo2TLRpG2FP1m0zB
MWllBTgtzgxLRdhZjnF3zMh2s5S2S40umG2mkn7og+GlS+TWD2Ho0HhYSyRwh0O07E9xWruqkf9r
DWyUIfYHkNQhgY6jjw9g6mi6/Nbl4ehEqoYCD6rBbm4Mfq3NXLWqrLvaSHpkNKqbi9krui9gNNr5
KhghTTFlWLDmwuO6LFfpEKs7ypNCbMvR0quD7I6i3B/lKn8ax+VjKjH5zFtqBOmk7BZxOKIyGHrd
auKLVcdNpWp4SVCiy6TSE2SsePMO9S9D1wpKnTMQF0GBGS0HvjwNqFxJQrPvNAhJLRK/9Bjl7AX6
z2Wcp6MwpGchQebbWHJYEAT0dYVyEfofaMElVFASofhB0tzBttQhflc/AxHuM4v9uVAlSuWG6cdE
6Cg8AevQI+xEZ+tZgoYcFo1Fy8QsAHDb6NRj5Da0d0uXONoFqoqSTrK1hIiPLUSbpdkDldGpUzVy
iEEkJc20MDS/G53ZctOJ5FAagJog+o4KdkdtDvnLiyYiwKkaJSjzZDjBekR/6R/E/Q0e49pntbzX
DfrUmLch6TTw/jqMl2Wx4tMcXUwtB9vQf8xIp6D9TzaAMM+SHLq6mY6NMInghn9CTScwD5vuNRKe
UZ2nimC1GO8kw088q8HNorMklngYqghfnMJw+A5bI/AEX9GqXV3RupW7iTLAUvr452DjK+U4COEg
raXtt9QNmKoSbtQmRfDGXN5jbG2ZH/K+eWYbP4y2xSJl6RxNGmg3I4SP9Gx6lqbTrMTRsa9ooZqJ
4o4SouOjQZJDGt6VGDUsaYTpRVkiQBUZH01s+bhyf3DhPOumjBDZqihRISPVTU4VBNqxsrLDJC0d
bPO1xiSWt8mKSx/ntcOMuzXWxBB8NQr0Co5cENMU+M8IjDf1aveyXIy4rzFzzyjrzwQsVAjMaGgd
aaouitTpx9Si9TpBxEkj1L7HZAk4m9Iv9IaSYxP0oIOS1NN1jZLrpKHwMOLWgDB9JCMYVmoHacKw
25ilN0VPL0s/6icpa16hrXNPmqA3EwjpssyRM80U9+bCekp1phKhCFBNsrJB64A+pzhWiNddqZh1
Wd6SUNQ5MgHFCaO/hAo4ku6jXmlOFrb7ZBjq1xbYolvRX0fd4VnXG8oXasWUISVLJkiXHplfSsON
WkDeK29d0pMOa6vOo6b5cS/LvmpZT20txrseJaM1+KZyZrTDC6lp5bXQsIED82luZh065tpjtlZN
bLU5jJCMKVpKj0atL3mpWCCglg7x84aUYXZIHhlcTVdXTC4hqZCv6tCzq3YNXk4xYYTAyZQhgjWW
1EGCRH2UxL6Okou/eVPQsxfHHEhIg+t9vcMQbS2phhxjCgs8oF2bjT26xEOOxF+Zw3fjmCxGmBaK
CVc2aF8UMTNP9UBlt5TLXRmvNAQAn2gUSQe8Zs+iOEg7GXEI/EQcZVzWqADoOrYQ7qQuwBkBhJFQ
76W0Sa/YayRe1NNcT1daZFkaMfj5WUGTLPWkfNCpmsUBon/IEI/Qj0yjJ+lDDWGf4UfMfZVSk0I2
VJUWhfDEM3Evh/o9h6+mNoA3TQu4Y6X0Hr7jON4hFoVjjm4s6bG1KKfUY8GdJ4vBeTbSlS9A+yTQ
srsoUhfRVUl6qkzIsCqhzUYN8wU3GBOmvIIWhIp9LzDAxKuCpcDgozzAY/xFly3eW0sZUzlpH71e
+YtQtJQcstFdSmkfNCC3LaMt9g1ltAKDnUU0w0unMLntwvksLiSGmki92hSBkWEWiSyUqCGg1r4L
Qjxz9Q4WMUvS+M0MHJ0sgpJTDOq/W/CBhv/Sdmd0zMKTKSYXWR2FF9Jdhbvze2lwP1bbA8KdVGxM
eo298Iy6kx8UJApGT1cTITgvyTq66IVxJhmy0aH/HtMIG5o0FnEzyjFICBfwW937EEyvlB000ieT
U05rd6XR1BAorOoY9MpIQyLzU5L7vVE1nC11tG/p9AuNiGwpPiJwIplOKM2esOTFphtxqpoNcdjP
aLvVaUjPEDtwu8hAhkoK7BNpzH0j75QndRz8gfLIEAbxKcKRCxmYuj6zPjlOE2XBR0fk7DQReFd1
4UeGWYC7Qvw+xVyrYsRuZLWwoQlhoQ9NhdtIpdsCe20ljtFZR5e8ClWTL2g+SmVUnG5uHuK4yvrH
SE6qVUUnZ3mXYvEeJbQKl4G2vIkiI/B/Wv3BPC80qOtHFNeSo0whTUqw5m0F/D+q6X5EEfqmZZ6e
p1i5CQb2W6I1G/Q9lo35NYbAr+eoAqoh6CjjKk2GC8gVpeTXZZmhkFkUgPsyP+M1fV+iYidk4f/j
7jyWI1faJPsqbb3HtUBAL2aTOplMalXcwMgiC1oEgIB6+jnIujZ1/396xqy3vag0kklRZEJE+Od+
HBC689r2/c8xhaIGkEesamQOCKx0SUi0W9mKq3YsSIfgIDGrEb8CHXF+do6ba8sU780MkqGwgpMH
bWAVOJRMFGn/0AZFf5+J4dsaiJH4DqmQPgmAcFHU/Ogk+Zs7vNRV5XzN9mOZZPfF2KijLqFaZ+m4
DJ2ZBLUBcmtmn0duSFvUqF+9omukC5jlwa3pudPPwR6CUoayiKMRfsuHAUebJcKw7SeyZwYevq2Z
vXLB6ndg03BKllzf6z75mVT5V+1FClVX3TVmqK9LvJQ9d1Vv9r+CVphbd0GDJN388qF9c7wR2qCt
jT8S3Ipqr6wQH8C2yRN5Zzb9wcsK9jRDtyu5gq+1OV73fWQdZWSx4I/Pc1H1aAkeo4t6PozQNdbj
NBE70IAjEvdYyEVzWYKJQ4OIAZYYQVyrTTxQUhPL+paML6MLxbkbK/utDIJvq6DBL9XtJ80VGJCS
sN5Ps3tr5SaKNI0yrcGqyGNvV/tEaWz4e1qXiog+hvHRhgQSkNviVef0AUQKWBSvR+YgFfQxTHJO
z5WRTeFNH9RfCWPKrit+OeEQ4ZAng9pgYOZKEwbiwyiwE5nRPFG2xhw5YRgHYJkpTfNZmqSgQn83
tao6NnbF5dVmKxf28atu27exn2faH++CgqRxpo18D/OjXHrL0NINVswtWnrA9zDy9r7LmngXD8A6
/0fz2aAv/f/5bK/fbfcfL0kTJWXy8c8m1L+/8m9Im+f95XFMmf+Esf1dherLv1zHYptP+YB7Qa79
4bSJv1xLmMLzPQhvPqCIP5w27y8z8F0haOMWtgzc4L/DaZOOuXDY/oXThvhg+rbj0YVqB5YJLe6f
nLZosgeq86L4OBhOCsi0+i56RbphwFvmdax1LCvf5nUlVkrrj0776MPGdTaY+ganTGy7x0H3WO6i
faLZ7pcl4pNjF2Srh4iAo/eRpOGtXiiOlTuGqzaKgnWmWBrmKf6HIQrPiQsmd3Y3k7iSFhJ7EzEO
07LBfjXMr8MHXbP1dtaUIOn54Ot6IGCE2Vv0zBwqNoWC/VHfWYyU1LHxx4ogGrUX/cTQRdIr4UUx
xjd/2KUugXkIM6c+Ipc4zNNq9jKKX/EEFD03dfbdaxQtcBzLyAk4C9prTO6+PBuVSRdb2rtbUz7q
uEg2VqZxsdr9ORfWfDe6FX0eEws+BY2DBk4su+bEULju6gCFGvqpY8bF3vaxGlKYILZ5kiFMyPEx
046PbwQvI+6VqWSqKvVHM1F1bSfddJsGAilLeozCSKLrcdi6U31uhhGnSuIZG3g05BMMtgBR3iGD
KCprlE52Q6JTdkg1V7o62sXzND6BhHwofNL4VV4d6VahRNNpz/6yk8QXIp/qrh+uRWw8Uae7nbr2
xY2He8du1v1AwRPcFrfB64WEWyWvsyQbHODVF8ZpqINbt5rPvQ6ehVd/2GUITQCOTEZWpLuAbjqS
vTxr5QRMmGMs9VLvAzfCtVNy1+rg7xCStW8g2JKWdTsminl1ssaR6KhZElyKYcYRzAevSVsNjNmo
cvKTL/qz7MUbJUwZqWbp44hhlRBb7qpUAvVW4nzJq7pbBZltMk3GKGP5Dq4V0+32qd3uqj6GT9nK
fltxgOMGY9shlOecNFCot9laN1156jwP3FgUVSiVNLPU5jyslUT9mSQukiKicmMkdR89CcnS1GTo
sIHfepYNe89QWA+1Ka+z0LmXeXBbZcjAiiBJRB9ZY6Zvqo6b24YL/biovYYVYhfSHouY0d/qgu4N
SGC7pEFQGo0sXpry4JeBaR9Kwl5CErso1VXbU0VnD8HemoCiUcwTbyPLGNgYh9tC61fJMu4YhVW6
RSDbcCXgNKO9W0DrZxESXoeNcd9Lh+GHIgloDeewbfYmqg7TeLZXFdPzvPD8rZnEj1lrk4CcAxr7
WnOlapIhdqHOXkIiruuG5/jJlvVD0jz41DfuK5vdn6jnr7Rj/chm5Mvx1Q0EEGJqgnPRbtm+56Ty
Ycjq1TQ3w7byu/htcO7C3O0YWyTkW2ZWm13oHZBXOG3e0vRBOWTX4QNveo/yIMvEatWkagceYd1M
r6U5fk9G7+3j3rmhT5RytUbuPJNEs+NPuznDVxyP/d200NZ1hSrT+wRCGk2946APZh6ovRtG900X
w4EL70mlhBIPSoNkx4F345WVwwXAteB1yXrl2Z5aI1mPm6hCFQwcEN1xIg6i/QgmqorN9mMcdbHx
hLeZ0NzEvLxA0QKfhn3jhXrvsRRYN2kbHQy/ZHQdNT+1FPmmKGwGBs18VDKQ1/mAXUVY4cOogvAZ
Ke1K5Y9FrCrG7uXHpGP4G1ZMQKh0+WWq+LuGAWeio98mA6pybnm3VgTbml6HFy+wgJrYL6GbkiUZ
CeAOCEVZ7N/3TNOyGjmDVQOB2ABjRRBV9ZaGVmc71N114TvfbvqLpe8LgEy0rSnATZ7J74Hc11Cw
Wplc4lqGI7BMFIjG7c8osYYby6lwY1JCytii2lnSNUFZffola98C4vImsLhgMQW3Ur/Z+DVXJlXN
+7HCgqlzO7p396anm3NnIKDVSc2ri+C+D51p43YNAUmDpjZbiWvWYhQcWvhrtHOK6WdtYvu5WNiT
VlyrDanECaTTVYg/2a+waTKCIftAOVORmIhKMuJv7OmzKqJnJQ6tr26HHmthzeDVSMto03OXpLBJ
3heBICBPI46qi+GqBfxF3HPrOCTUDOjnvRyZijB6crKxZrcEC5JmdIqdy8cmJ8WaB1EKyjJ4d5kW
HYpfQd69pQzs1l6u7tupJs5xGGekMT+bbnNxY+euyxWOy0tHG15sS0qdOsvfJALYkIgaSjzqYh0G
CBwJURcFH+cupyohdeieyZMX7gWKfmqR7T0jMm/62GLiym1tKNSdlbX+XbXMfwyc87ZXvo3Sjk9u
bICoYCCmu5IhZNNV14lbn9sDSCrj1gZ6lMZuf+PZmjskyDVbBI9sY62rqjeyO0MLHnK2hCiYh7hu
D07KNqHTlPSpZ8cOnqgMpUkye6XMG/+5P7zSnF5cmaPaDbWejhVNgLjRrT3iJY5HKzgqpg2HnjpL
QXc2JM2rZFa3/hCzBfJPNXwaC5TsTTAwjqhmNHnf4/MaBI2pD+5ny5juQ019qD3NX3qCvpKMysce
L97rZnigfdHAl8/xHyimgzUHJmuO4ZCEslvPk3XFel0Ch9xy/N46mBapOCchVQYxcjauNrv+rhxQ
a2qsvpUmUOqqyV9wj6zibboCHVgH1eBftdlEJ0sb/wDv/9RoP2MWZD9ELECSPO2ho5FYiUP2eLpa
gDuUU010pNJDTpckJLLGIAQkMAGZLhWP/Vsik0M4j2wH1bRyi+jgUARzKxofo5KM3pXnEQE2jewg
ekVudY7hTBLxAAb3HofJfpjBbQ/pOgja8dVtMrY4qngyM+/V0eOOb7ymLWgQpBxrEsiqKyl2CQDv
zBEvaGViCx7hvxvz8NaI6GdFSRxSKa5maZ2Qc6nw8PmLCUZFyCIB2Tkco4nvXksXV34QDSZST8Bt
zJEvBc2emEXzj7RDV8lRkjwVaTrX8XUbRv9QTN1Lrpd4AeUWmwrCDsN6KnwQ66ORahgGKc8qIAMz
p1y52sHIzlVq8V28uQYcarcrIqqy/hRg7G4sUJsOlaGbMRnTq3nqjkUS3ycmk6asRpvuAQ6bzXyf
GPUqgd5H29LbRNUUuva72xhPWUqfnRWHUADwjaxCFNDD5MXwnUgaxfl8nycODm8rdaDhm7+KIo5W
Nq2KLB8IP7J8WjcDXaJ1C1PLT8dNFb5my4HayHTn8TofWa3kAEsxTZZc65IhbHZFq8jN0JiJVcsh
MZP1005NI8cXRUihB8kEdElWD6uRCjHaiOnklZ+Gwai7l4A9DSkIGMt3W1ZA8IiO5NxFT0zRbIK1
Nam/21JwiS4HcjYwGx9CpW5ND6ero9OHdL5RVXwf0ju67dyEJWUO+KUM8FKZMyi8uiqevAG6XWvf
TyVZXYH5FKMCjVgtHeRjX950ywgcQ1oT+NzHBrxODiLYSqc2yIpl16AfUNWQT6rm3rOgtRbdOcxm
4j79qLElu9xewgV0ZbQtd9nZ2owjUzCuSHo7t3Pzo7DVK0te1nZtT3V4jwRY1u2dLifUTJMyXbuK
j7VtqacMswojh1QjVAOhai28dLHk7+15hNj5migYx73d6+fRIxbJL0TK2h/D3UyT3QkccrKxaVlm
/BMdu3kckHAlZHOaiiz2/67SxTumB0+hJloaB0m7M1KPRaotb/rIX4i0OLqHuZJ4PJrj1Fv9Zgy8
cdU6DVoh11XPDFibGbO/a6ETEnH1sts0xK/GOkm9K0pjCNfU+rBMWHFeR8ishVpsd8OLnXj72SvP
1E/ACeuK4S2s05+9z2o0zcbbNu6/tdVa69R2o40qnDvBZuPa0VxRErIiRYSVO3TNY7Q8xfFXhXaL
sJt8tlZ/QgBj3MMJgDNOfsZgtgqHH2VUCZqBep2c6Vuq7KFNBXFXIytJjsrr9mwbzr5USPkmtfVV
u4AT0oYsMYYLaKefUUaAmJXIe9E2R9/FITXfMfGj5Y922QwDXT+9DEazE0aJU1eeCpCt8Ik77Mom
iKM5eCiwizqhTcKLYLSARDZHeb+eH9w6eHDG6MP3iSYHDRZlspSSsuYGSoihjwE4a8c2dxHbG88e
zowUJEZswiF9dVXl/pXIvWNSYKGTeOwdBBy3dQ9uGH8G5vM445Nl99aP9Y8aeqrpBs+2N9KqTClK
8BROwU9Wnz+8nmuIDbzcqH9QGRTgyWlcPH3cWiiyYm9Q3s0dlz8vvJtpnyjj+iUxoGUzEJv99s4O
IlAyuffgpIRpYiyBwsSyyaBGAcFeunnYU9NYwrdK8+K+tjviANjrcJpRGy8LMrTjrePG11Q13aWz
fCsbkkf4RZy+u4LieKCqc5s71UmU0U3lLB6wEYmO6wIOzI7DkTT5GMn7SpgvlmroL0UpjTLnE+BP
WFXkH3wCl4oiUtsittLcTp5xB7oWVemHrqsttTXXNFCuvZYBIJz3eRkyvzVJme6Y7z7FpWD8wlWZ
gUaFi3RObUKY9jtlsk8CUz114jcEqyTeH7/2ttGYvdOAzHpPOZ+6CK5Z/y5tQZj5TVv/HJW7m1ji
ZCE2FpNqEMV4r2UhgENdsbRz0/LGk7C/2/gnA4v7PBxRBFK2fdK7c3x3Q4ngU5LgBi8QDZaXpqS/
wgkKskaHpVu1KtiOSvWYVhF0D3K23kgeT/rDujaYxFTyqgusQ2xhBXXkq88wjNlG+DpwR1r+5sbg
PzW4gALsvGF97of6wxP7pKQaI+xd5qyUcs1TcKclGcm+hk2EnBmSs59KYjTOM8uKF9SLnGUUu2cj
DpmkEYtOE/J0ve08PtRu3JxKw9TbscM0qovsLhuN5GiBW69QXM407YrrBOu/qOaW8j0uGnXMCmBm
H1UBvPF5mXLhHqOeOaLb1myUISlYlLVw76dEwurOCT07o0YB4MaVIpoXAOCI+FVyZ8QJ1K/QhnnY
wvGVHPgUmI5bBM4TpezXc4a3tQwAZlXqu4J7zdoGIgjn0EwX0W2rvFf07J6M1LCKXdg+o247DomA
IKUx3+Q0cmRGeJAafV+I+KNhWZf06KM5VBth+tdWVO9RrljGRdaNE6d65924/rlRLAvSmPgyt2jW
jp9eb30aGAcalnG47/Ta7UCfcPTc0IircdZjYB/z5DDX1SeVvD5RjxrfWWAOa8rM8K61d3VEKXZn
VK+um55GD34YAIrPxhimJ5HcKp+quCBkMhV2zpMd+WdufXe9lTI7Et7em4wntzduGcK8yBYJpmpR
q8Ch74xEEjjMuS9W87uZKbWyrNjeUdTK2aYPHJc7CZacZAoUiqHMzonw/ZskAk8fAgT1a3IYKOH4
M/NdH+JPq5jWbql3fHLMVlPkIt+tqmIRXf+0+y5cj427SavcwReDwVXioq2y6qMK6xyD6yafMeAF
sroRUdI9MUA4hgGwxbjpTvhk2NuImA6RPQ5dAhG9O+MqtxjLgeCgcepUmiGDg8hm324OXwW8JwwY
ZEfjuTkglwt60ykOKrLh2hp6ekQ8cpgOW45qfExh77Pcotm27N5NH/BUx8JmyBmZ2sZ0dCg1JWvU
nRjDBNtOh28RWrhqjAT7vNiVQYvDvMGfZDY0lCYUQxsO4mQyY5FX7q+i5wTVnmInibnf7cAJVsMj
9H+YTA2M2qRKuYoH7EoGCmBOQTNjdsSLrnOJpT3DGMSsgHyp4+1Hq8sOUobs7mbnwD3VW2baCAJ9
yy6BxVnANH49YLXDNewcptG9amJAtKoAnWeHMDda5A1K1/qHUX8xyxo3Q1uRTsV3ZvmU8mnbP4LW
HfDQtdtKatYFxXjd1QiVOBxvhrS5o3JvbyLFrpjWjCRQdpkJYyBECsT6+zWPuM8yNnRrVqI/vZCS
Q88sd0NOtFf7Xnrqa/HYkPYQBsEIW0d3YLrurQRCnw8dMwxIPthkV2p2OawFR02KSzBujNK7Ord/
Jm2QApbAulxFZzwQu0w2yylq0TzsqZRQQkV8JjOIKD0xh2UU5/GNc3gbU36TC+RLagzv88p60kaF
ODAZ76WBS5Ba3quu9wCKK9ImkTDOmDGt0Kh3iXBhu+ATbIWVATLAqwRzIuxeKlLVuYhcopdpQa8j
TE4J86YsUEbLSF5Rxx4PTfBlCPnsLhNN3JUEjZ1+xu6vDwzUD6HHvsNI8mnlNWN5FXU41qMUVrFZ
wDz2WPyO2l/HfbCe5VGF1zScrLpG/WwMm8k7h/KyZboPcvzr3vIQLY12cZo7gGxa4KudeUjA3mHO
ZG1Rud7VELd/v9VEzbwdhnK5bhgGZZpo6Al7HWKTaJ+XhyKmcXvCzARUB/sKMSSe6YJkInLCqd5y
zaT4KdE7C8HqmFr0QEXavEGQYTytqKEC0oUnxRF/91Be2lGtP8WovxtYrYjMGSoMm43UPNgTXCPk
ZHVVz/2Bwttp/9s33tP9enlr6FjU+LDOam5gOZWuurrHpAgIrc2aUzgszVeXnx6btB9RPEempwry
DZq8/7vD+dKC2S09l5dSzMtbfz7GKnRDc5M8tA4vYr/0eg3BEn1tZp8OC3QfZGhskK78+yEu2bYy
WXm1lr5m7B5oXUWF9eXyJhWFHmP8hePrJ2FxlXTcf0rpXKtL7XNrO6e+wo7PmVdfYeoC6FyTZzET
CtfNpcvr8qA5a0BKiY8/H5KOf8Uqt94rqZHU/jxRT9bfX3X5WDoVJmNeLu1/nhgqBhjELMgVUhmI
AtjuL9DjPw9BY0GsuLyfJN1WNQQy04CzwG+JmRRSG7ghjauypUe0wz638Qv1SCSsOFcR6+EeKu84
IGCrAiqFV4qjTzFdLjC+mdo0sdkVFrmjZp3rgsRlhosRrk+hibeVbFbSgN6nuoDCxp3gvii58Q+T
Fkt3+U1SLx1f3EtXoyQfyDonufbSCETZjMjryizcxr37zQC7O9Rlf2RP4FzrKdk3HaXQNaqUAWEn
wlhVsLpFhXRXzPafBk5DnDILuD4pnqe0Hfb2RBcOB+Upta2fieTGMmK9otwjfTLDvL4GVY5Aj0mR
azQGrXG5CWDgcOQgt1Wo72xKRU+Q3bdmBQmvJs80+4pU2GhRd4U0tGZUfTVbTGy5zIGK6jXuT01g
p8jEoaQIFud+/0MZxbMYW7lN0YNoadVDcc8+keJvB6AIyW62Sw0RE+Hikmgx7moeKhZxMvpk75vf
1YZJYjjMA4Y22PZt8G1l/aVkdduKm8iW4FXZqljTPvfQPQvnJcOLtsoa67sw3MeGTXWu6lOeT/nR
mmBFG3a4tvP0bFnyOVMBqWKHKD7cGls3DE+IdME2fmon7yrNnnpZordYA4wg+yFo6uMQpDcimTa1
ql4Q49nvl8Sy+7B8nkAAWzNQhl7373ER3C0/tvaJ7HRFu/LcWmziJP2ixmrVo+AziJveQiW2RUho
yxDFo2N7r7bBBKdfjLWxeCs1V9Zqbr6Gxnrr+A2dFGGEgsGVpWVL5x0adiUfm+660sCbECrBr0/t
6/LbrW3khnPmuhAw5+7D66O7gOyjs/jpkHavsPDzZwIz6bNzs1eFcJ7qkPXPzOmR13m5D2vxTJAJ
DxJGujjRX+3Qsbxin4sCzr1SHmthG6e2e5JYVreOKMCS5v5RqmSfyGYL1Zu7vCro20mK78y2cyYm
fbUpSXElFbEvYIohu4rVFDZwUM3pqZbBT0zq86mt0aBMDQ04w/1DJQZ4kmBQS78jmEgjblAc9o5G
pvcND5BL5vcHAP3u3eIsrhzsWGROqGcsy23RdHpNwwkmCyZ7y5+OQZH1ofCd9ZbxflNU7FJlyBAC
v9Cb4WL17NxHsgV7ppT2WTKCS3uYWaFE8w5Jj65CdW5cYL/L69FUCWabuAmI+7RnqhFe+0Z8cK20
8JJZMAEAr9ohv7NqsAf1009iQFDActrtqSLvBoigdtg8uXaGgEBJQ2Fat1FZQ6IYVLNDryE1mzrX
JmLdwfUqcZV36ecEqNqU7X3itr+8DCF0xmc1YeVAFzRgDwdzvs4YRAheRVrKQWnG1vtcg+2p8Pop
O7ieA/WAo+lroMRjRSfUsqCGNthRVWHzxvJUknggZrL2SxJyqXz7xU04ScOk53SsXhrPvA0mPM5O
1gMnsI19rl7YZFFVweye+D8kA3ugzCbAwQhNiB6Awnliok5XSoT4GwweOzfLQG1UWyvNoEe3PUtn
3Ejqh9C4/Jwi5K6a8JL4zcnxqldhODd2UtBJP0PUmXEHqSNusNvOxLbWEfa0pA+KICGCMTggAN34
iaYYRdi8WZapDO98w95HEVzCjmQVf9dl7c5uK5D7iaISBqCa7fsBNfvNiK1oF/rczOHHmNdNQ5iW
JVjrkFsdgmwT1v6DCtxP32Nyw2FD8eq3rOb7Wt15ErydjQw4hhyLyxOpA/C9VOHbcsA38bzFIbg1
bOCZtkGBYoU4oe37LKMucUo/yDwcAhe2C/a3jXbR4oJB3E0UeC6LBVKG0/gcV3UDRccA3pfDqfo0
opBu2b47zo44TtRIrrF3AiU3GR46/tZqYTs6OJJJw5E39oJNaBmHzJ2IMCT3rufeWXl3X2rgTKW7
qXLr9vJzpw6Uo8gyEgNdvmu86iFuMblLXAkmtUErWyyZbnehcAgosYyud9rOn714DJi6RmA0y+nb
CLp95dPcM6KprGheT7m9qG1K7snjXOqFB1OlKc9BGT64ZDytaYDyYn8E6LjYBkEbct0io3fVNuo5
xZzY4vJ0SrptqKFKYq6KY0C7LYbADqEo6mKuYLb10ebTlTF5753v//LzT0EX1YrZ2VOJ96FNgdiV
HpH/iql7I4iiWNDcGxTWURxmMNTIuGwW/ZRtZLcvudDifftIo+IBM8VtEzhr6oDnQ9eHOTEmDwBA
PV3HIrqi2+/JEfZrjVGZQFC9Ym15pLEv3+CGe58i3AwTynuNlaJmDLMykE9Zk8N47K9S3P+MAz+E
RjLWef2c9uNVnzwIp/spItY4EiLE0O5zzhNutPu8628FNwMzZmRjT8e6QiY2Z3RJvzaLtVqYDQ10
oHRiJlanct8IgqtTRSIkSbaTsN8UbmGmV+GJmlRgktNWexNxT4dZCvE4wic/Ut2/thkQL5kkt1bc
UJ2TJvdDV375NJKsMlu/+aA82679VJP9XqjypcxZFujkWbn9DxtTHRRTinDyutyxf8TUrwAG5UP2
EXfWLmA6QScXg4ay+XR4PUN/lJwMJLArc+vnZnbwp8coNbr7tBLX9biRQqk1sz7rlvRPvuZOU27Y
t5G15VSqYO96vKK1HsdtSdKG6TP2zSKp3xD0AWknZNdVx1zShOgILSMLuVEwFoMA2amzKJgX2/xh
sBPAx+oH5rcy+tEaLr326lR2rHxsnzslFpITyuudYwjKWeMjtrWPoc+ALE5P/mR+IJrlaxMPpLH4
6a2i/Lmc32EVqXXbLQFkqCKFpNp9tN0nW3jHPu65+iyhoMGarh2PSZvf4JR0pTdxKdWHyOuc21Zn
bEDpqq8U38UxXkqumqJVNJoVrFucxn7FGnCwS7fBR21OxxjJ+LLc97ov6aJPUUba0KFqLrfm27In
793j1V/TdEvR20/D5n/RGuZnizV8NnC70lQHCHHrYuRZy8YBjBeZx4yvOxhXykyeM1nqXVRllCv7
dyJLk5NmUmIVy9gM0N9cMSCtwqcAQoSImQtEIU7/LHzpRH9yWx82k2qp2IpJMZb196RKLhlyvi/T
ee8lMGXaIjtVbIdQFRiFdEQlPCvF1eR9WG0CLM8jdjqmJkJSim16PJQLFIIJ/9qsCJrFyCArpgfD
nnKeVzUnQHXbApXOZD7pJa8Ko79mEbkPfSlWgcTsKRw8CpP3hvHm0MwN/IA0JrcvJn4jixm3nram
ANCY65sJcbXXhMlH4b6PyBXbueK6wotr068bPyhFwbEZ0pRAPtutotsqbt/knJrbYcTPa2BMauHO
St+L9qZVkrzq9VUQdd0V05u1x8SVYdCpxl/Mrdm5MUP8GZY/PnMoECFWd9IhyIPth0BO+jwIgFvY
d+AklNzIVNhtyclXG+xhYAPGnNqFkt+cSxT0KvDZVHSt2xY8aM25Qj42Y5HnYTqe3EDvhrRUh3ph
gg1UJLAhFMpiPD8wLjU7e0AncO+CCWNI5STnHN1qz8yZdnUze3Bq67OOsvRaLFSAm4ZNNglD4Jkx
nlNGZp2AkxF1BSsbblj4cbOVE/nz0a4JGtYCckid4pVCzat1wToyxtEZjM9kTkitlw9dNVyrHj8y
M/yXrq2KjeW8BfVPt4OZYLRJSK4jeaBL+aG0kOkaZpYkr4aHMLv3q+g0o4nQS07/L+q9q/Gv57Px
q5lnRkrJgEN6HgOQDv3RcfQvuaQ+8nDa23SU2NSCZO63sGcCyrI8WSXOGatPrmcMptsgkpQ/CWub
DOWNnPMX2+GwLoOaCQZ+AtoKSUSUO8ON3Z2uo8OAn703RyCgE32mcdftaGlKtujRYJxpxVnNFplW
DUkjtriH8KqxtkmPrZ6WeSAxOPpH5irYYwSmXqr09v74gjyDRuga3s7v+s8S1/aqqMPHYfTeTDm+
IEc86xIiAF4YwF2FezOWGi16+jIbFNkcxg4cT17uHDBToUPFZQJ+oND7zNfDirCDs+EeymGat3ep
a8cU2DUlMCMwZTBU1ZKnjfz0gxAxDObibcByi3n5vYUQWHYNc/k6JGfkD2cG4udpZHIgVOTeM5v1
rPKbOKq/zkKmHlqPwMbYfkYzBN7Zu/UTurCLGUbDxC374M7y1olsFlpInY61i9sELh4RoHo0P4dp
gWPlJtSI9MC9L9pX5rMOIMQwJsZ8QlH3zjIgF+bFXeoABC6t/j4o5WPvfbUpabbAp2EwRMLu9BvA
hrBuinPupKxt+DdjWSLokOf7MJyvLUENeSEBs5bSvmLcfcgSF1L8jJbeigO7PgPdbzuwEWtGGObF
c5LoVVxYoDTtxtoEYh43XbwOdflLlVm1DXQEmjVxP+1prFdZkbrbPjEfYlt0x3EouTRP7psmYyRj
wrxMk5AYtUe4xZlgM6UdW64SymfIljYbnn1HnWNJXN+H8NHNQPUd9ZyEgHNgVjy60oA4y/nLgo8o
eidre6PHuN01VOVuccnsZdcxWSsPptVBlmeAM0ch8MPo1mlQ1s0w+XB9mRx72d+2hsN0ftQ9RJki
pdJphOBvO/ug7L0Hw5nWriuuU4P0bYy8gp2yhI3a0AoywlUx8wPDnHBbTQNgG+Mg617fZxH/M5n2
OPR6ZrhRvaW67+t/tL/acy2Mxv/v+mucYFXz8VX901n9+2v+NlabQv4lbMsPAtLTJlsh8z//429j
tSmCv4SLQxo3J95ruqz/GKvNv4Rp8QLZlmA+IQWt1S2enfh//adFAXZgSrzVnuNYHGj/LWM1/41/
9VULn0ihFwSBR4INM5NN2/c/fdWioII1NGbjlDdxQYUnAurQ5urK+T9v/f5YPVYMg6dkGbhc3r58
1v/13BiyfWomTpJ/PL98v8u7l4fKRO+VfgTQYQjuukzb87Yd8vu498hLLD1qWRuzb2jbllOdePz6
8sFkYsF0eSDWyNO/P6kpU+oDLh++fNalHu3Pp/7j2/35nD9PX94ajYIqLqCLvWbd+OfJf/upg03i
6x9P/1ff7/f/rDUIkTOXTjZ/Pqc021fBqbU18u5Ye02/b8Oyocp+aK6E7QJlItWObfjy0cuD57b/
8n7Gqvrq8szM/dk0HBYVy1dfPpT3Jo60p8vbfz7x8u7l4c9n/v705Qv/8QP+q6f/7WNRWeHyyCik
oRxFu6I+/vlOl7eswDt7gsH2pVHunz1zCWVz6fLwu3ZueYvNLFwbhjh/f1BbjGrmAOLN5U/251X8
txf18m55ef39SJJCcj02R25NMqSxfUj2y6GW2j4Lx5Fqa1Q7jtrLQVoVzI8bsxa/P/HyscuX/P66
yyHNVI/mks68uRyn7Hf44svThWmelBVn+8t7+eD67LW6hW6z/Mw/nyeBNruaRoPLE79PjuV/dHn3
9zdd3kV2HE3j5kJ+sROJy+Ly5uUhGUykZ/pYFvLOFC3t7Bf0zv/m7jyWHEfSLvsqY7Me/AbtwGI2
1EEVMiMzYwNLUQWtNZ5+jju7i9nZPfXbbGcDgyJIgiDg7t+956atiw7C/CeJB6cw8C3NQl9lMGov
yixqDmq2mxlvCuuQJA7YGJ1XIJT1LP5UctK3KPJ1fn2eJbjwhYfdT66P/9pDT4O9WTQ6nuKpPAYV
A8eJn/Icvi9bTWltM7f4isyz4qdk4jqcCDVnZXp1NORELeI2+7yQTb315B4eMLHKL+wDAxL8mQJN
Z+phSMfeJA66rIAMsuBBa5vmxy+zVvw88cDlYUxqSMpoZ4qyhKII4ejMYg4ojmM90YTMn9zQd3a1
o1/UF8MTxluoWTT1VCaynIDbErECLmdh5o8Y69dIkIhXt2eQEvePLwz6PKZk2KgSz28VH7VO1aXU
XIq43GsjLBI+8KlOVAw3mItNYAn59tURhXS3W+b2WZ2FpOcaUHPq3XCSISWyxToxmuk4+zEo9YXy
WlTM9XYaBaOENo6KYxjXzDpOR/EgRbCObE5AgqqF1BnT5E5a+ra3z2UsBE1ECVdoaZIvpj6U+k0A
Hqz7oDUPapX6he6/FboxzMXHLEDTt6LV9l61RQgCVi5m8jPPCTXSJiiJdqA0l8fknIXy6guE8+5P
dbgbgb4kdUkarda3qJXZpuZswwQBmmUHfnGYTDr1NTXnT9UAsUmilupIw4xs9T+9TsaSYr/gf5LK
HNJGzqpl3HqvBqyPnSOLetpgMW6qZoOE8pea89o85mIKz4qTRRZrdUy7ECrYHXyFD78El8Ml7fjh
F12LWrKTmai5+yISMqJFluhPtarvw6/eMLnbqOy5JIQm2iPt2WBnhculpx9PIZRVUdiZ+9gtD1Pq
fa6o42zvX9YrbEbB78vkPE6M6mnV5v4Nb1/TkrGmbsvoW9UZJpDOc5jyBe/fUi2q71tJvpY9IG/1
mmAfZ4SFYvdB7Si/Oa69ks81yKwrNVUryrpau2I0D4pS1U+kEfZmgnbpfr2qq6NMW38DqCldWa28
E97+wfJv7FPEyyPL2N9X2XZ+rWElofrQuAPLku59EqJkXwsnXgg3gF5WevW4w/pCZ4CoVLpl5dGW
j321mCiIl1p2DJRy5TIkW181CHqt5g4mJ7qXM5qPiWiXxWQcuIPlbyqzA0Ysr3n8W+MxFymFx3wA
OFQV01GtC4r5Q5RdsjN7JzmpiZuly6pDNLYZoxyp7EJeRW/wdJzCsjmqOeGFXKRF2kwPDVlP44wa
sAD3XEqkXJXn1FB57rVHX06GiXF/X5/y7e/ssNsygIBgjRabvzf9Drdq+G+pn19x0NRkmT1WAkSh
W1oz6BkuwljWJpWrWx27o2RFpToBXlPGPPE4feriVnP3xa5xjS0KpX6LY3nFyIZxVJMwND47Q4zs
sOTPrstbp5oIWWS+r1OL5VL4aMfkFrWP2nxfVOssTHl7c3ZPasnmCU1unTz0bVat/eU4t1kPhZKL
R+LgQohBe1ufTVmyBg/THM12ch709hmZ3YBJVdgb20hJaqFjyciiryMnysEKV1xnmWxKdrIh1RoF
dw1brrzNqu3cVB6DHO2pnjXYreSjZZQPmSbU+JRqVq1Uk0puVnPwRii9c/P5x7LaUS0Oz1bvxLeD
qF3VWrV9duUzKzUX1NOtW9E0kcsY+3n0/nWkKMDIYsYOtUYaKAQPyC2las+o2Ug1cuXKRM6pxTSn
9EHT+5/Lasf74m1zrtrNak/1okz9Y+7HVPvfF2+bf3s3gEi0q9VOgAPLfddXt0+gVv3yKW873o4h
arTAIWN56ybloY+AnbtNO/LQU8sB1e9NGHQw2+Q6Nen/mlOLi8cjU+2s5u6vVYvUpKJjxhCV3MsO
GQe4zeqOu0CBlIfSSGT7x3ve1t6Pc38rnoiQMDO4YWqrer/726u5+86/HPF+rN8+4m8vue83xdwp
vPhgyluwIf+2akIp8T8vWjMAWh7wDmG/7GLKZ1stG1/3ie3kzRYPEcV31ut9zOPdl02z+y6/LaoN
/9d1EF0gVvcpZll5QEu1F3471u1d/uP2fiCPo3bJSrt94r++qPrsal2rblJq9r6P2txY4GB++ar3
fRwjdB6G+uDDpIPYVQNB5gyqiTp5o9bxkwvoDSCe3NeqYuB6wGoBt1U28lBkXqIwx+ouFTqO7GYI
1eRTy/fJbWWD6g/NFkDQ33ey5Ctvh1QHUcvq5beVahk1+rQF3EK5SmiryKP+W426Rke28Y9dhtyB
uqmUv8QlRQUyJW2nsZYtTkRyCy3NoXErH3tgTMZXAwGImOv2MNg6tnyjIYlONqBt2ZbsVVtyUS3t
KOL7e00DMtHQyy3Fc/voL7p9VHMRKvnbnB0zak1X/xBJQmcr20++alUlwAHWvmVSkMpCyjLayTC5
/+eqiTdJ8VRUZDS5YiXJkhO10tVaDXNGi8cB9A+1jWaHfm2CphkhCpu6eT/0nnNEcuZAsiyrhxhB
dhNW3TGRvRY1l+OHShLaDI1OAmMnJ6MIlmOL/HGLUfa73ev9EQfSrxO1zqWFsLEMCxe216KQXKDL
l3gheFBgTsRwgXexTr4sDXzZXD2OPfkkVpN2weBQUsTmFswtQp4JR7ar1IlRc2qiNmRViF0UQck6
zhGo3SZmFjEe6u0CdW+kgM2deZHDD6O8H99m1Vq9iK+zneDhwud1BFDl02iO+b5hMx9+39mQd2v1
MrVFzcFaqChaHcuGYsR9go7i10W1Qa0DCVKuNH8iWaKoqeEhCzi6iV3w+0YgnOS6+wY1N8lTheTf
x7xLaz6Uv6+au08GeQ2o31ytU4udIQd97su3uaV/xq7d7yjm/XOr2qBerF4Xh7huQd/sFvnI7eXT
lbYhJLm/FjX1iIxUZ6+V22tDPnjvu0ZxYeNOxmz/y06Zhc4FaVk00FWFkIM3AKQc1gIBl8I3BbX2
0qjo9bpkfNLBiJC1koWNlrY/q0kPv0tACDgI5FE8FKTcT036nHEoQhC8zaD31e0GXisE7f0elhs6
sKuhx9hbePMxs7AmWuV4tGQXzZCT+2K/2JEkFP1zs5pT+6i91WIV6Nnh/+sxVsfx/b8dY/2WxX9S
1vhXfsXtVf8cZTXs/zIsDzKn7+L1Rq91H2U17f+yAQn7CCkN23QEA5wF/xKGUm2GZilGMpyKbcKz
/mWU1fwvx7I8RlGQpVvC843/J3wF3+dXeIXOx4JG4DJmC7bRNm05CPvj20tchO3//p/G/+oWq6zA
UkxX+M8+qj59VwGqPQ96Ne3DKho+lTYI0d4mRKKOHZD40gBkdHG1j4P+dQhwrUED/BHm5XmY/GgX
WMU1dqMNqtvEMUkf1H3tGNjzR6zBY4uabHgAsndofVC/SAYI2Zsnclo9d/fLD/F0w2/8j6LPn5BT
dXxUx/73L4Zb1hRC2LrtmS6j279+MbuYq9SP+uEamla+R6IH89L+sdiNA8gqLM5wagGL5ai6ioZk
r75vvXMzTsa1iuw/umipTv40PJZuNV1MIysOVq91Ow8T00VaPPWx6Z9EHNkEj4/gjiYsRo0XEN7l
BT+HdIwP+kQYmOgNPNwo2xBnDVtsKOTUw/Xeu3rxZ1dG46mhaLKa7U6ylEYsI0VysvoxOaUdCh3Y
aWI/z3D93ckITtw8n9A1e5s2GKxP/UTyii8wGUdb1C8Muc6e9uoulXUobDwhYUhw1d+fU/c30om8
WGzEP55v+o6Qg/+/ndNYRJ4L8+cKRKfbMSgd7/zB7rdhJ8K3AZ67g5DlqC0oSFC/x/uiSj4o0f70
7LDdx35tIg2sGLZJ9cdh6K1DV3Y9UQeDuULG00yN85rQ630xUEVxos1PlN+ItQ+cL6A5huOQofkb
GAc68YAnqMsjqg/S3goVx/iWlg0dVzd5nbKogIWfhvE+iypMaWZeXu3JiIiDCfDFm76BMs/LHmkp
bvR+6CjRG/R3ZnM03izBufSXJy9y8/eZEucg8nHTOVV0gXnwOFORF1VMjMa8dDRhnJc0hg2dRF3+
bnbX2iFuBtjL6y9Pafm8HuTA2TxDm/z738P49z+voAwjuMpd/sOWKf8Dv/x58cCEo1Zl7bXATBYu
5clD4sqpS7RDEyFdSwIzPlFFdi/TYMeEG0dbNyi2tRlJCmRCA9a59p2NnamDYiezDboNDU/9/e8/
J9Wif7nHCAM0jicsH/OLnMjL6peP6eg4WKo2LK66ieM8SZ1LgSZ360RjvMGP5f83b2fKwtAvQB5d
vp+vm7qwPRozQha2fn2/iut/qZuovG4Qr0SPGsg6pGgrTTOdrdGASZm7tNjG1uK/1vyhVrrdbtA5
lCcf23TY2/qLeAGjE753lp4/6KPF7QxjMLqarIu1d1DuKCYaMFZlAJQH+Je4lFTbiVUSC+OPgXv5
b86f/MD/+oX4r5mOaVu2S6nu9y8kBDDMsMjjKwzdDwFI4iQiLv7JMxpuV6iIQpdQXCGcYQvKRDtb
3ImI4SCgKnHrF9x4QBd0NN0GL6JPtx/bynhSk9T2/zAIGniwYv6Cs7GQPKYv4WlaKJy3UcN4VMOd
3eDbCcouxKEhagrq8Vh7aCjjfDAYRrWMox4Tgtw2IrvqAq0AplppREP0FkXH2QiiK9xn9HVdRvRT
Dv/TX1puAfDFw4rBpADCw0UjWQC9qL4tDHOiY1pZa63t/+zASF4B6nXrANrHhg6mcfa8QIatpcsh
dDOUFSWDFpXdFde/P+/Ov19InpCPR6jZps2DRP7/frlwdbd3CscJtMuMzSKYMBtrzshIefNljDRu
vAMRE2PjjRszmn+mhpfAOjM2ZkKECpIwg3EH232MYBs+pKM27DtTBC/JrE2rWO5LrvkEUeFn36dX
O7UeJtNNPhIp2ss9+K1pNM9PdZanq8bJuBMVrv3NNgJB9/rFrj1iwprW387DItZmPT8lMDSwBy49
7CikGhh7X1FB2KSD1jbxCx6javDHD1hX6l1B7+6AMGirIS3HKxzXQASL7IofbDUEzdcB4MYjOp7m
3RbPDaNen73W6S6g5v7+BDOi/2+XtmVDMgDFRVvH5qlCOfnXU+w2HtIdpH+XDnUvGkWgcL7XGye9
nfQataSxzxbXO6gNajJ5AZ4vTe7TaBpRDffXGIH2A5k4qa5/HeaXXRyR4HVWB78fbWgRKAxirgiz
ksdVmwNskv+Yve25uOSCFbHHKKyLREut1MYGLoeZMbz91wvVhttbqg8Y5XpAfK79fltnqU9wf/PZ
T/kxAtHrD23UQbr9D9/pvvc/jmv8pPBMMqX8iuoVau63r3X7TGrL7U37Kn9MjI3RoBN1Ok8/lfL1
aofAbjxSz+Sy2qImszr9atbmL5vW14hn/N4YDMCYbXgGtHSK0QIcnA30qP4yGNz6Bn8iuVmrAnKM
+n490o59H5zlzyUD9T53n2Zt/HMobeOhT61zYi9/0kF3wYzFb10afcsm6vNROn2vUN1tEJpCPhce
QYrTCaJ69SnoxTUBWbvKWjfcL03x2YxprqLtvxS9voXxFO4RtZ144GPbBUsAVVzbWiamtyiAbVp1
MAjCmmYCPs+raY5kKk/PeGQItmmoriOQ6kbCwcYgjtdLh7cvFUQoe3a2MwNMHZ4+vY64v7b9wDFi
D5mynvxB62yR0GIciEQek6HQjqb7ufXMqxv/rJPhOqQiucSW9sDP1knn/5MxmI99iLo2TUax0iHD
kDjUzRvMR8Q45WRDAoXYmxbqaqvngYQ/mb/vh519eHlTIvdGLY+jdu1Yrb2vbfTNiU1JsqT3HHsV
+a/UgCutIdk4rc7g3dxtG0c+YbjGl2XCG+BZx9QCfRq20UnrdBlcP1ME9ftDg1C0hT1xdtAqsjr9
kmLLjNohXRsZAZBO9WoyDLIpXfMlCZuLj3ZWikJfFmkerfA619RD9nR2tSJ4C/wq2IQTubw6OeT9
8ENM06bJipTwOXjAU1lbj5b9kXbVOigra9/NJMNH0GO8tlkzIlDsPagCJ7LgJtNAhD5Dja8OWu2e
msh1jzyxT7AYm00fZfFOMo+c1OA8CH69ZPoR19kLLi3tAjhwO6MAP1Ri2oEpQg8vatSBExdY4TUE
44Jk6qHcF4PzgC4R1ACyjSbsyGx1eLxH9RkE+p5yQPDQ10nCXb3gTHdIto0JuL3ZAlNZeixAZs6t
OBWfjDorV4v0iUi6UzY1kEPaHgJ5KTj5mKGagQwhoVGoHDXQ3ub0pxjTYza9207y0y37XTk1w9ax
k5eCWs/ZAzhW6um8LkdoOzV1k8QcvlsiOmcaQFstful4zq+G1DgXdfo66PjKMaLGdpEi1ENEbMvy
pnHqMud9oh75OFb2uoqQCFft8NTUboPubCCdtnzFdw8UtHTdbdhUV83B6Y+TFxRca4wXEZIaWdvh
0Q+M7ZAUb9ZQ7XUvDjct9oNVr9slcVVkcc8TRWCwZsk6WTLAqZhgzQrSOdFTSAgh30M+p9U9XPu8
A2s86udQquAawJr67F4dk7gXqDYrw4uwj6VeeByNeVck4jullkduWNnRa9P3uddSenbVjGLMOs7B
XGydVD/mqC9BF6MZjd3w2S6Dib8WssrgW+5qjNfR2NiFE2mQFKyP+lzhBwnn6/AmkuzRGqOtzg2R
qKUCTeVCnQT+DpmRU3LtW5v0xN5uVonTvtUD/UFjMc6aKPHtCf7KU0F8OO3LleuXn2hs7ZLE/zS6
YYJ2qDwbeps/dGb9lWsI01TheQcrzeuVk1fhqh4XMqdq56uGfB5TxEASbpUSZFmiYc17bFNTevbc
stmKLDdWZW+/mrRQIeIUxWFA5Lo2tRr6mu/9McIwXfMJyaWMxYnu0HcnA7Ynz3RMZWJre9q7FiPP
AAL8eRCkCA8IF6ulA++y7FG6X2A6jeshFHDqpgxve0RHaZ5tTBbcJzN6RSAmkufMi7eDObdPLUPD
SWM/9BBH+AGsZu8S5UByXo+OAgPQbhkIleqg6vdd+pEO4AY4ka3rki7afY6IaZhSongaQWJPM6XN
xu+76+w8lbVmPkwBgsqkcsGgLZOxidznbjExsMx0GsEenjBP9Ss0ZGuiKWaIA7q1tw3QjnWtnQbA
Yx6wkwora+e8xnq2R5sOs7chXdim+rYym/y1CMjyCjq7B0oYHYIsKPaG89H7wxn3D2WzwnpzTO8s
An7hpYsICYm89Rzg+UFy/mrWBHFMHSRgszSm3WB94w827DMMDyk3zvXctCalt3of0apeUnye1Wgb
mykN9zlmmsnXi83c9NWqSVhsRPVep/oLVvHlK5iHFWVoJJm+NDxb7pemnq4Rt84qX/Z9YMJmENWu
xq627nOkwnGUpbsxJWvIjrX9JJHsGENnhlDgn+sSkW8ZtKAt69XQsogBHCw7lUlO61x2eMfxXtWG
Vm9yjXQVv/NPpGY4ewYmnkQyvUJ/hFwO/GEI/uiL9A+jl6CTgeDzBTSHYUxf9MIoMJ8gwoptQmjj
KgJcPyGS70KgiWNf0rciMcwpPrtNxU2ai3w1OMPGxevX4st6ABjSMoDPDYYkD/vHGPsH6o/GF8RP
QDx0e4Q76mtAoUvG9+UeaqIWU2Qpj7obTYSvL8NWvUy+3uDE/PBC3huEr/aC93w6IOwQ+xD3/Vvc
6X+qY5D5JQFs/eea5+nOznXziEFae5w1AiMWeYwCsF+edd/h+MebEhbpderK9pz1VrCBTqp9HaiD
qWMRNIH3nWf4M9yY8oGuGIjGfCxPCaSW1SKyb0jOm59mbpwYBu6+aLZBvqiplWeGXcYLFpIJLTAA
JM0Nd2pXTj0eRTSwEuqAlbwd0wfqLc1zgxgBwYc82nBJUJj9MAXlHhCB+qNeeN3Ri7RhZzDU8imo
/C+O3BM30WUIRPRl7gGIT3oYnce+cy5hyiOjsv35A/LPdjRc8qIERvG5r/tXmjyniV7zdg4gsw+D
YTzrfQAuQe6GvcmyK/v7TGUNCnsBwCacDKoZHRg6vYnfhem9qz2dxb4meWR+7kNvImZ7sk+51obX
aJNqdrExyLD6KPISPplDvGkYN7BMreTVbxqNOv5sHkTnas92bRJ9LL+LzD2naNN+n0oiGTGzR4/k
4vhHlzIIiV6kWqBcflMnyMjqJx5X9efMgRbB/2A81WndXB0xJptSN5tvZYnlXR61ctFl2yC/XwhV
yw54PodD0cf1S2YRoaB28WntepEXfEPp7K9RdttXn+iGk6Zl2rb2SueddJpXtWvYhy9jIocNat3b
NhVOg5zrDitEDo7c7e1vHTbm24mkVrcqQEu/GAGJI14YVQdj7PSXoByG2xuPcCWr3iMuIeQYTosl
oTfm6tzqNfTXeZrXETlFP0b7s7Zk5rchIIKhxoB6Ri3cYUWgU612KLRTY9nZ9yTuoFZrMEwHElOu
8MY82O5W8YPU9awZje+5G5H3bI/lZbZH6zKURkTWMG8h+ZZccPiKkk3mdcslcEV7GXs339TJDJcS
AI36KE3P6Gon/IvXNfHFqHrcD6XHMxnQyTkgYlzuRZPPWXe817WcNOusdtD9xPs2ay/q87iwYdbF
HOvXNLO7s9+CIR+Xpf02QEC7faCI0MoS/RxOHAPDiXQ1Fp3jfYCvu+3BOESz9nD1P3LzBG0pzRZd
OXcf7dTevrXjjzhDY8N4zOhOnzpfVNuIO95X6Ae3r40VihQ3q4ieQgJWyHTn1iQ791/duGRXvsrS
8fOYftA+paHlHZdMN7F/ZtHXgpqU+i4BsmtpfAdkoZHKY9ULtr4CQZYTz1/wju3VcTrNgQ8r3PTZ
mRtqYjxzd66rJV+GsID6w28UTQwlREkzPbemFh5nFHc7/EnmZ5oHR7VHGnawWPhLPJPKZz+YuT7t
EmiAvSnK99II1860TN8wVPiAaOYY5mVpvji1/gP23/SNPw84kcANHj2Mqhc9YkhDyBdg7sTuIJxP
mQldXnfp2ASROX4Y7Um90HSSCaZMnx55nmdo9TESuF7xSW3ElhgxgFq51xH6xnWqCAdVR0Uu/TKO
ev+WNK374NSZTY5yPH8jz9DkXvitm5p81+tR+eBnev3JZIBPfXx4x+OaYS0S0/CTPRqAA1fqgMMw
fXSOSF/71rJwNxABqNYDCKMT2Y1fq7mkdQI95TBO8BMXYR/URyytOYRBPBvnpIutJycEiqZe6aYE
xwFa8p7jxDVPw8y9+rYh8Ddm1kdfPAAl+0JrQPr4bvpFj+2NOiRw6pmY+5hOu94Ez90MPdV36aRp
0CeeqsLoAGrUZHG0sXVeulHDicx3n6rogWGe5b0sHPpnBvEKyeQvXyudpn0/L0+UObD72UTZT1Vj
HuOExOne077ePpXJhRbE5fiox4598TTqAmpDGy3XNBTFp2EhvqPzQR2ZU48HEgmT/OX7Ba8jgA/n
IcpKlG7QeQjWLF9uZ6clB4bKecu9PBBAotrodtTGILOcgdFXhBDZcbIyquHyS2TayeRB/+GFNWAV
q+CSmUr3k9fEdE/Zrhkkq6pLrA/HgKAQLjugffaHmex1U6ZI8+gOjXQ6+jYUAYsmQRd4AtAHhjX8
+9VDk7gfmpFUh9zC5lJGIU0TrDx71y7FpUpJYcaXvXAnHHiq9i++7hD9IywyZXU6qwZw61HHwtT4
PTgJf/Aek255mbvGvpR+u9W9yie3sx94xHxHdQidLcYZYI0UrYd2tDf+5M4byi8fwqsozxixQc/O
Kz+Vnv8QJ+O0yoPaOk6DR1oMfcBYdAjSSblbhzYZDD7mb2Mxh1ctsz8Yxjhkiee89ya0R9OE5dW7
nbmLJGi9daqJ4jJCBMLz6lNQi+o2CXP4ToLxJPmjFcdfAC0K2NIP5ok8y2ivcC1ql99BLmr5Prlz
X6bejsAELif1MnUAtdsyNBTE1ex9JbdxDHPCIbVBeRIUbCWFt4b+TawHrWW4wGvnC8cibNiFejCk
OIQFUMM4pgcUoaPBHN69x9GXnAoXDWLs/Y2L+KiVMJlaTtJep61bDbT5C4JsjaClst3FnFxd2zje
4mB8b/pd5n4TnT4/aL4hZQoZGDQEIFg0s56HwJRsveFR2PhT1Q7DjFA2LVE05HKi5tKTzuDUwZrM
1zQD99cixe30P0oiH9Aw/2UbmH0Yv46PeTscQbLKuL4+J0GiHr7EpHueSPtJwfmRKNLilXTqx1xY
Z3EH1MCS25rpiK0zRbCGosVcJfXwSX05RkcrNNqwOCruHIQdHTv7O7Lh8qTRU9kVIv5kDKgc2rZ7
05NogqzAC1DUcK4MEn4IMTbOsVFqO7VObS1amuiuVW2ifib2aGKQXuCKLgqxoaGANsZaq98tshJ/
U1b04koo7YjbEk3GE6Nhbt7alNVWqz1FeQD83RyuNkjPvKdrCRkb+RGSSc9Daa0APWXIg7csSMoL
3D44BikaL0avCFmxkdneju6gfT6qZTDS/jqZoL9GdvcAXJCQ0yA9LEZfbENuVZRYdFLwqFpvyPIs
N0mcgaJdiExzB0CEQ9c893bR70nyTE4o2qe92Yqzq81QVuNUhnI3GQWRytd28NLfYzveibLGOBn6
PlGKa7tDRwkDszkaPppwcgUYhBxiHNbeZKwSWdGrqpL7b2LOWwNa/lGbgh9j2/5MRADftm9SymvW
1R4gGTWl+5gtNbm30/iubAPKS9BKuYmaa5SwBOpdQfabPQDecZdD0VjvS+y7lyA7u14vnjQwVid8
sLQPk8p76HnppR0HuHCtb++aWqOfnjj2NhEgSKG19ftAYP/sXYiyAf5Yc0hBxRi4fKzB6K+EGSYP
4TK8dw6xol1iZaeitauXBecv1qDQvThuae0SS8sId4ycNUVIscO7bB2H3rCOwUQmwIxhI4ZpcRY8
GtY+lg9CMMvi0eudXUHszAnAY6lXxOjq8xuRjcFTWsK+s7KsBA2TLS9awSgj74PGsmfMlui0+GjM
VDgSB89rNhrGocoz6F+2fyFoRuyUmPiWY9zXZbZvrfR0k2ZLuTY06CeZh0N31gT8i2BJGTHuk1Qz
ivVYkiWhC+1HmMafdB+vCg2w4KiVPXENqORwjdcIYdZKOK0E9mL4cMhW3M2T+RRJZZJoHbrgXgKl
ko7Otqblz/96iFdjlHKCTKPZI6A5qwzu+6R00QgseFVWuLq+B9CA4PlDpYxc76YvV3Jz8gxJ90Ma
tLnnMDPk1B9j8e7D8cVMinit65LHuICJlpnYbtQqZcBRc4OfoMPA+KAMDtkEJm6lDA/KhGPOlrbV
xfQlJKdyz2jNU07IE//EEEB5HyQMB7cRqVXqOhdrS4q8NKngwoFEMuWiP4zw1E8OCL00KX0M1qQV
CSlwqjO/v03Uoo6GBS2o3KIzfO6WY/mgfERqkqM03ASIv3iERAHKKyao3LJtDuFoZeik+xVLeS0H
/c1vuMvD8x5uE08Gl6tFFWGu5jiYhQeeWj5Y6fHYyfByNWdLwf19Uc3pldhgpq0OYY1OVU0sqWdM
6/xTaIOPVpQ1Nckl8k35Qe7rPACaoDBDsm+lOySwkOBHCTinyMPxxe3gUx/CcQwWZIH35O4IDNTa
yeGxa7aYHhbIEsKoqhP8RhzSQIPJW0knhkY97u2mPjIMTQnU3C1j+W4PCwM1tv4cdNBmcpniOxoZ
KUsz94tQ1mC1DsweNkkKpZwrNXFpra9KPSaSUJ6SPidMhWAGRimlAUZ9nbThPxTQXdc1gPReD4g8
/aZLA4IzQDaeDeKT5X1K3bZwIDLwwZghhZDgieG1Hr0jwTZhNE5Hx7anI0KXgGrAWOCM8PVjkuTh
Qwpp+mbwIP+iQzar5/9Y9nGbh0GfPZjgBTY6o2pE0FnrvPZRlhKql1kBz+LI5GLvTZCYkLyIvA76
N2XUuJsJ1Nxv60KXC9HvaiquXBd9V/rbCrXBBax5Qg5DE63TMi3O1AqBRBseYsXI80ipC6e9yPWO
6i6dMbO039JCpuNMifc4ueaup5v7jRpMvgH5TbQXPB5+jWB8GGvtDK/UuPRoDBkCDllvhQeVwWeh
4jkGNQj5Kao//Ny8xJRY33KnmU7eYEHYfY0cf3op2sW/FmgMSkuyX3wKglZEbcmmJL5yQ6Pdz3E4
P451hX+606CceC5sYiQ74FbMkTINWYGMxZqwoZxynxNi8pSPae7Res+7TZSHDCnDSQe3S6YHIXDP
JAfr28mrCTDLxvFZOA7dKANQfeTOO5NMvyeiFBkldq2nwKuJu/Ip3TSkewkGX76QygQ0r5Z362Qy
11Cf0rOBTozYHqvcuWaWnkVFVnYfeSZMnNB/y4bkJ8F4QHvlEmPxNAFLbioZLr516zv254ms6VkT
xkdva+7Wsg3UF2Yef57sGiIO60UFW2oyI+PBtdLmvcmbfVkmzos/ll+bOTQ3fmoxplR37sGcEcCY
i/MGRaL5bFPnf6gwl296onM+l8bibKawoCgkt3qYXElEmVYWFsBdmxPptMqMSHvQS9q4Ypibz8IN
cAf5/vfaxmHvIphO8zLd63oXMZSzIwR+eumuqZu0j2pitVWMeGLycZ2lKCWq0vjWaQ3igdx5C3sQ
d3TV4l3rZPNTT7mdvsd73WneOwHW8aEYwdJmdb/Vysh8CuXcHC85gQQT4fQ29GpK9emxTe35OQLq
szYddyZVZi5BSAwdp5oYxClL5tWQwKs0qiU4ioU7UNbPzYMeOeahLbI/8qbXEYtW1bs/pNQ24pbB
NnvRwIQgOvM8m0yaFNOmzrPy+xC++ulwCCtLf5+8+NhOcKASN6zfhDllD8U0NGsUXIwn69e21Rw+
hOAxYrgTGrl2QfY3dZcoQ5zukmu/ypKUR6Hftc9Nnfdks5bBH1ba5du2RUq0BbX7MDZ19d5Q4MCM
mz2SFYfoa7Kurl9AETDNN2BP3ZsLg1Ek0OXnLnkAOtA+FnwLV8z5oSMG4Kz+6bHrWSe4bGKm1DXz
Gn41HnXFSwad6ILq/KKWDIFoT9NrKjcCnL8lmR7BEj0etCmzP4sp2zdkGn4ffcbZgiEJr0M2fa0n
WE+URRn7xhX/IDzHfHbkZBmWs5Mwjp7rdkqPRXD/q7nI/CTrntA+rXukFSujacZNHLjzs+UsFeQf
qm2BBX2jRCxSzBS0zYC2ZzAU1heTwcpVhLpdECXx3WtpSkBNoa7df0V35f4f7s5kuXElzdKv0tZ7
ZDtmoKw6F5xnSdQcG5hCERfz6I7x6fsD496MyKiq7K5tb2iiJIoSRQDu/znnO6tBSnz2tM08+T5j
C6f2voTzKIFRZXVCIAIjk/vOpkptgfQxjp9e5qy9KZrefb/DEZVF+Qo+TruqRAlx3xrVo8przqCw
cj6HMJ4B4s53LamHdKN1fbhleQYrsKLRw2TAhQEy3ORelB/6VvgPLVw1CBmvuh+az7UtYgREVu9G
BDwWtu6fd29fReFEJLVZKpYyqB+dgZPzMFpvlimnbR2EWFbmu3UzvFG5guPO6P+QtpgoYQlBM/rZ
3YgZ4OglPgtciwmw7eTpHVPLfAn3DK00HpmbMN4VzqefI99j8aBoKUAIQCUZdyGxquuki1mGAcll
mVP/VGxtuCJ/COgpJWLya1HQFYp5J7/LQlZJsQ9MJm9idJwxTd76uNngTUyerXh4FykZOI4P78OQ
3kMNzfh7D8CNHH0QkUDbMfwBZSch99qVzWm5hILR2hQOpmMoD6PrOIB+aTCkbiDcai5I0NDV5prN
rr8jSPmexSGInEmqszW5K91JqhdQWG6eWM8w0PvHnGO+MC11F2thsdRGT9/zJrL4b3jluhFpvmpl
q+DgOvax6tRjWWdPem3CCDKnLxnN6yY9H+xrpIqvUpP6qmnpiQinqnvlMW9pY9H4XXNgNEjFy9qd
244V863Rr9ii4VJ/nUpoYJZcptJ03kwU/rzYD7XQ70x4nlkYiU1tBbS0iGhnMkraMWaKl7bTWzuK
FcV8fYV7r1IbTDRzGTPI5B2qMBtGSoGWVDOqdUlI+rEZKWuGH+IcstRE07NL9wC2IdwzPZq2Zmaf
k1RE71FIKfOUaV8jit42XTKwdw1HDYSs1nzK4Zs19GiwvVmdTfrul0XT6ReZtC+DRkeQV+b2KWnl
l6bRm8csrKpDMM83Ha+xPzy6zGkul8rWn3rdyI6+yvUr7aCwrWOZsfItzOdpcj+SSl9pUakWjuMY
6ymgBFw3HPqUkwSC3cRgzoPite9s01skjc/uTHnZFlmEixiwtxNWGeYKceluUb/Ks9XS+WJb2jnB
pL1GL66uVUNbHGUGxvLP/yA16CszNJ6cXA4rz0/lh4yTDW5kbWv3Ubb3yvlVEeZjncbmXqQZaNIA
HVfX5crs7OEaTYN2gQi6vd2zHRi+XFPkWRYKC8hUwM2Bd2e7sfktncpvja1TDc9/fx1K8sOZdD96
LLFguViKLd0iqi9KIWTU9fQsB4wXuhdb7373XETJeHJ6b8RQKbWzKaz8OI5ythKJo4SB++dNU25d
rf2OknHfJwHGQs1kaRFPw1Erx1MW6clzDOIPWxR4rqhI/Lsxbf07jkrwzkov5QLP1vfBJm6XROD6
kKmSR5rdmgaCdAOw4RAK7VGaIe9CKZmQOsZ0KYv0XNgQD+RQkNALqDQjTTJtjKimfXTeTMu8Vccg
M/Z9L/3HTId82cXxfZtjexgcX144Rbmld8l6tlXV/Bfif9LONd0IOYGhpH/OAeOeGV54F6lghWt1
Z780UbTNfXpyh0Cv9ojGFfWMslwDEtXOyq79Az/uORX9a8z28MUYwDsGfbEGX0FLBsrjRxzVxcpK
emc9ypEVWo6AwF+Tna2qpxCD+cIB1r7a2lXxyYT3TlER+9CnobdJGY+tKjpItuSmwoXdOxAyHXmA
YyxfHMEsPcyjZT4fJp0sAEDG9fCQjvZXUeXOvIXvH7DY50eLpf1yRllR7Ca3qmvmvzx4Ds0BdxE+
1s9gXlFqw84hDLEuY2tZeg+mWbsUPnXdV48Li9P60Zp5UYY9SI/vp27W7wNtRXVf+6wFCUUUZcyl
LmCiNJXhEnQN7QKA8E62NB8tF5XFibXpzphZyD0m7B3NNMEmQ/tAwpcfeY8I1Db5H8xoUNV0Nz/1
ZNEPkJKutVdRHWkl5Y4maYJLJifsybGzI13Z46I1Q3eviaykoUkHOdeTB6ZkoZ/Ahg7mzqJNrgJ+
8WoXghEL8/pCpVzz6Un4KrhYQGrMHys3uYNDCvirc/y72DDVtnKj7jiWcXjM9ZDKthI91WjRssAn
5mUdIt7SWT+4+hZqNdewOHyzQ7fnFw5wfWsrAkbyHCdgMASJk0VtdsW9kdjtkl8B/UlnK8SfzS9l
PofUaeNvCB+qJNXX/OrZmgGWfs3rRFw5gBuSSgpl1IIpPFrN6WYVz4uoWWuxpGJ86uBT+VFAJ4Kg
3cJU2KJaozmCVGyOVcxVvmzGfYgBf8uKA0aob2RrUWTNMuUrR5pGmyN75Yvm4MkKVP88NNm5TluT
2m9YZ4VlMOZLIvPIMourG3RjVSf3Q2vXR5Fq5ywy0ouXZnTwjlZEgyJX5TQT0SmFyGXlSh71ONjr
Itfug3Cimb7jUM6Yhr02KRpl0b4oOLFZnF8UjeoXrZ70vbKj+9un8lTHTpsbS6PKxktlpE+kEt2n
Tigde6n/Sr2V8xDXr92wHRidXJO4ZADs1Ma2G0q5rqx07ZXMSSCUqajkgKkmcl5NsQ01ljq5vTWQ
K77QAtcvktL+YjttfU0gu4M4zJ2votYppqfzOh1dA5ApMZow/oIn0ocf4hQ7FarhVeFLSgoIdTA8
sr2mWfIxpQc1Q/7YeX4o5zIUqIdGblKJHhSPvBoMpcgfHXHCLMLxq2rn7a75ZQh1sI5DEOzoMhsO
cZyexo51DqhiGrtJVnwobMVUphVY7KiYaKNhIvjBK5GM7fBK8GRaJPgpEJjc4ZU1C0bKoLm2lkkW
Pkwf2EMUq75ofKhnTrOzGWDMs4PwfLuJB5OfW+gdNYkKBI5yn243KaPd0bihoofXPscMVScU/sUm
XQYh0FbRa+IQRG12lgGXY4oyabChs2WXqUgc0qA3qH+U1RcmVffKDN40YGLsxTuWVpwKkpbtq9d6
2aX4Yoyc7hKw/9ipPFrSkXMwpGQatq0u25KBTvjPjumTmhBqfHYCXa0tuErpl4DOGib2NAaZcf6k
+SklQExrkxDrtmJD46faeIhb2S89eApHIGtsVKiiePB6y9wrTHuF0vXzSNk4Q3a3Zm2iJYATJ5v3
JPu2oc8eWsdSZ/hMp9AZqC5pS0xmOYKzhqmFajreB1UNBIHBty850NLOPFhpzOraQ6MibupfPSrh
/Sz8Ik3Xf2lLtzpkLEfwiJbByzTYxeaFTX5BuiUr7jCYrOkE7U/RliBveBfS5v5sR/Gq00V/Bo6J
GphL/a4JLXdfe8Wb3kT6HT4WcKhxvTdbp3h2C/1QDDXEPZB+63gcKoYVSfx1GA8q2faeETzV/dg/
GUCqKSn+ho6lzlCj5AM74Bx9zw9WQ6AxXsjLkrBPUp/dHuFVyN7Em9UiQQjlLgvpUhwOhx5cuMp2
SvkNCwxuHEkPnjKHI8mg/GSnTbJjDaQfh2FgfFbCdnd7YT9FSkHWtvIP36BRjI702G3Cx8qEld21
afkOHRwBx7W/m8jsDvRGFqI2q3jb39aFlxxyu9TPjKnEmeSlOGPHU4e+0U4KHmjBWIreKoy1tYri
YxkGr4qZ8A4Fj3Ef23dmzvdxQ4ypNvOnQBntAxVqCzsvUOlZh+YCaHirefjtNDTjVheY21BN9zZZ
UuzYufkiPDPexKPG+D+1jRfDwS4wQBZ+7HOdUb0nv8UT7OUKmw6Z0IntqwQizmhjw1yv0Y3gJPXO
e8zd6hwBGGZoRU66ZEg2EguObc50AOoDVm8iNDcGU527oYNoDNr31ZGldXf7VET5xroou2pnVyUz
Q66aWSxozSV7sKRwhqkmNsvTaNifFiOtZdlqr3k9DaTB6/4+tsLhXrehsPtEAFFuWkxEqMmJ7eH7
H0T2wo7vQlSpXjUwAXboMe5CYbzcob6bTD5C55QY9R1NIw/KM8JzT1zrqphnkGjUnt0WtJG0rQ3R
tATOo+menTY+YnCuro7NwVRoEFE1y2a0BcBVGxlOFgxVd54e+VuyjQaF7uUzAE8Ovim/r0mmrC2y
7xhe9GcnjutdGKYsGPQSL8NY7VDFMCM2MfTCYKJJheaxHzexT/Y+LaacUpWi+shpITjebjQJ8TEm
F8jIxc9W2LEZI5T1I2Z//cFtS0on45kPDYaTlkL2oRggYGzTVmk9jKAVnQYS8nwDCb/WLBxIbu2s
FKrqCjBY1Iv0XQfusxxHvVs7M2lFsVph1G0muDi1BM9NGy7MPCl2aNE6VYq1vWyGyriLGzNbkvZT
u05jbDj29CHDuKJ1mUkqAZ6Cqg5KizZ6XD+2jusdGWl7R2q5kpVMpnqtQbhcTKmk8ZTSuUeZPFnz
eTfUY2/b5X3zhDWEjbxUxlJT8lvuYDOxxmhaVf1QHWw6HdlhyXyHS/0ALQIXTPEhgzw8j93NDDq2
d33MgRmIZ7Nr56JDrFdpbWh7TQ+v46S5l6FsnadRcbxTmKn/2Fd3kEWWKNLMqPHAqeYLcPfpfXDY
g9oBBbq3uxhEThRy4xFnRLAQZRGBDNOtuwp6LvbSyVoWdvVmSmXe9/23nib3+0mGRBlK3EAtI9gz
e8lNqrslcaqRxpnMr1ce7hL674LXxBpo3OiF2Btxe8+BhpJvCLrgWvyiThO4W31+q0Yl5FQyEYee
Nvl10M0CdhxYx+F2M1yY+kCYQVotFxF2nh1+24OTGuKS97FaNX3xkhs9xWOFZ7479bTLJ9N5qB2C
A2UJeMB0vllhiK+4TYZr79YnVgf+ro8BzSZlmjwjB/qXeLaTe2ZzsBvW1h6QxmsR+Di1memlZnTI
GUc1dIq5NMCdCAy1W5ov0PiN4ltch2x5YknnWG8teF90e52BysFtu4VpGf4V3zSNf2lk7W53MXt1
K5do7v3k6aehKvCsdY25TD2OFVMTZ9zM5ZpJqbMk9y7OpejEOesNzugJl0TdDOXj0L7nGsBfw5Xy
ESDEVguN98IR4jl2eClCrfjzo9vntM5rFlNubl2lYZ8kdPVoZv6ZMUr3Tt17uqnGDmOT3iyLofGp
VCk5Zeh4kAijtkiI4fiFweij2TfDY1zLnjF6SgDAwbDc9nlzZ0sa3pKMFvRJdvYzpHBs5aWj3viT
EMbipPxolffchOFDzKG+jeyJ+aJQ9+1E/ASZhW27CuAH2tHgfZ1Tskbi4tCOwmyfCTxPAmYG1cB1
8GRJvNNG5BzcKBsupiBsFsVyTg6U2Z6QLegioQeHdJOZVk/LYVesPDq/PpSd4I2vnLcusd1NqZxv
vcvkV6cv+lwaGLDqTGhXRsi0xdEw+o5x8TVEnDwWEz+iZze+dxT2hNLXwgfOn9jtU2J8GXYjZpRI
BVk9RI+3G20sid9Mvnsw+rxeTa5PI3HlxqfbTdwicNSR+XGb4Eb4LHWgSquqpUWBU+S+Du8VZ69d
qlEzlTB/RU/vvHXgIDObmrYuUdqwV+ukIGMqs6pJz7c4sWbydY6o26kOPWumpQPuWnvKVVuRaMyf
LHo1HbQvSLOipiIDGQ9WGFsglMmd95UMmv+gGHAtZeblW+QAueaUZi7pQTePunm05/FwbfXG4paM
+1+fw7+F38v7H+FO+fd/5/4nXQCMCSP1292/b7+Xl4/8u/z3+VH/+K6///NdHvTnD119qI9/urNm
xaXGh/Z7M16/yzZTt6fj6efv/H/94v/4fvspT2P1/X//z49vOfh8FnNN/Kl+BcuSkLRJ/f7XNNrd
R/8Rx//JQ/7CJNjW3zzh6LZBHtAFQvAXidYRfzMsUByW7lm2K0zyg38yEgzjb4apu0TRCfpaDjGe
f5Bode9vvvBtTxA4dnW+8t9iJOjmP7MELN/DkEk40TEcmAsMsH6DJAjHz6aE6qxHURGtpjWo3bEw
oLSm0M9pnGqvGa7dRdUXR1211rM3UQNg+M14SHOcYyznXxBEdODhBQagGIeCmNBLiV5RhUdOQQiW
8kh8zZYlPIWCSqfUSal931K+XNQ2BmJPK05mKp/iytsIBR7TUtphTBHNRZD1K83Rl8rXYGejxq9b
PdToYsPeHdIfPeqD84VtOgcjuWla0wGQeB4cIw7muRazd3dY8oq138npHppPgem6ZMAXcQaE9f1Q
hwSlOC2hf/ZZulAy8c6K6pBJOs91QVOOLx/rcthZTlAxRFA2vg97PbThbmKcvPNDelYKFxy3WR5p
r802vJdwYIBoXAdYyFaBS2ApsnrrTnb9p6RSQhsra9skXE3yqm+3veZ8Vfb46hVWc+lD9wGxpbrD
5uMtoBmte/S1h9GmHtBjsQ59zgcGpGL72lfJymJrQRov+KOuuO44KT2kA5tuIt9ZtY5bhtcEdtM+
lTvDh+UvdFnshoQ4Wde3pK3Dcz4EHVbBeqVnjnXAI/5HWfbpXd9qb1os7mVpTNfcRg9qUxk+Fgx2
lIviFdUWOmcT6gSfMmufFOKPnr/xGEfiE0nIuRCVjlYBpWyrUCi1q6fpqQa7tqxUVGwritvvEWz/
b8AAx/inIPntjew4QJVBN2Nt0X8PkueThS0vkM5jwUkyFUG7s82WIfuQjUC8CLjZOjM3njcinPJF
2GzMKxDEdFwkBzsyyGz7ZbXSSt1dOX257dOOVWox2Cs5deZ9vSgdP3zSy4o52UhqC7n2IU6ZDU1M
eNfZ0LKPKGhMp1GPKg+mmiy9fU1R+0pfVtjXgOsR2BZ67cYrU6umU+f3OK4Ir9BYfWHfuY0QYNbQ
6SErquzTrdIPt5vkK0IFvB33BeaWfYX6sO6m/gv8KGxekreqzxiklWZJBHa8SgsjgtmWBC7x6z01
GYJPYRI25krmP/5ykvvzLP4rhcSYSdnINRS3FPtvcFx8j7qO+STkeUJYlv07xLryHC8MRFU8ugy2
VtGoECiicd13kXk2w3zpB/Yr3QHhXXYaUvAgxMPvh6r7ogR9vWmMrFOPVK9WbfNpU4qywE4Di4Q8
/mlk1oax8IzbKyH+iAGU2kx2ljUGdT0cIVdXvX6g9YEFfdAutTYx7/Wk3LdzX2I8fGXrS+aw6uhz
0bxdksX3dQR2TQD5wKSZk1mmqYL45rOBdn3kVSpOtEpuvTZ0D0QDlmZYD/e2F7wgytIlUxfxwamA
J6ZFj8sYNydZl+q9FywMKXvZ5u2kbS3vRJGXwqHVQCDzaV/uvOqdNad3j/YDm8rLd2IyvxVOe+ob
Q9+5nNxGuj22uFzqZV0kJViO/mQFJnVQ9K0qa070meWi9QZY9wkuU5PlytIKSx8NIV+2bIFWcVSa
4HUj65AY+p7r0CUT0+xUoMHEVPY2Mnra692l3pXOppm7CmXiv0Ff+yyn+JRGZnCqrOd50vxoW90e
OIvAeJeEy9BMt1EZXZWnecuJYC/9xAmjqTYUu9xvt0CvVlIVzakQ1PkmmYZgCSgsTSaEN4c9ZEHj
iNXjMcF3thoHJIVMxv3Gj7x0F8eSvHpEZWY3jZTuNQwj49ZbVVW9q7PUurThym3G/oh7hStJxyE9
ddV4rLFzEeOEMQfr0evDdm9htQj8OdSXEQCoXcraGWZT7kAaA1HQsh/xapKLakcwJUyYOzvfcqB/
U+wnoCt3c8uMH9N+mn4WkZS7PJut5mKVKSXOvK+Wng32knEOSdlmFSWiOracTIxqKs49HQybUWck
UYfhppZTejegdYM0vYfzXCyLwN4OsT2t29Gutg6Ji/PtxqXooqrZ4oz8ZYuwSCvaXOxi4duontRw
rKbe+2IacbgRGC43egUn2TPSHRFwupVsCgMDCF1Fbwy7BCrJErk+PZjSXvZGSEZwgvkxTi6XpzQ8
RT1XR8Or7hE5Ptsm6n9gr/5pMffraQCa/j+dBmwBLMd3dGECgwNiZ/i/YQ6MsAuCsHNZS2eNjU9Q
d+jCqgllu3hsycjvJ99qHtLaO4xD760at/XJneGHduM9Bwse9NQf2fphbiYfhIxfdC84iKulzuV9
34XDtykURBxzJqKcLNrhJG08FjY050JztlpT2eu8wjmoqXYJIBdYjVe9QWJiEj4NWC1s3slaONL+
q0bj5IdZvHbcbXTHoM1dGyGtlhyOpzLGtVViNl7nhq6trbmpIzDbYxS2HrtQQgxlFXQYVbGcNpR9
LQEt1dFQb/BfDws2v/z8gVpT6sFW5Gt9I/g6zE4pHBL5saHVvi2HbGf6sPsy1zjXhIzXhGuQhk17
PFU8/cJWGnkaDqyTWeETVmIuhWvh0ZdOZm2V5iJuDyrfKJMyJLPQ7GM9ipcuj750VfzV0agJNLpw
SefBrLDgq+tCfd3ao32Ubr+MlDNRflx7a9eyZ2t+0R8aiY26SioM0CQZQIXQWNOZ3SZGsoDkoaxz
X5g0pI85xY3YYA+jnYbHOOTfq4akX1G3k3ACSCkq4z9qxP0O+lV6VljKVjjwimUZ9oR7w/QbW1Zn
W4/XmJ6ojYXNailMTV6NRLSnrHaeTNQ0q8xPeuFty7rKT+3khmwXudkNXfvHv754OfOb8ue1a37T
miyeXeEhSdsMFn/j9vS1LrVwaoKrDAZ/5RO+PAZO5R8nZcidsIyXqsl3mjYN187+TCZ/PFv2Rsc4
tzTjqf4QgUl6NEsBTWesgg1YkhiFiTJg/DlhTVOIAFdtlMlhINYHnch7IM4+vnsF82rPF9G1IsBP
eaGItxb1neyx87XtGd2ysokZ+F7TrawiH841KZKF6TbTZoqH7GSEVDfi0g62/Bpfnbgn+W6n03qQ
01pJ89wND0XgeqchcOTSKSgX02AgXe0AYYq4MkpnI16QtdijsuPszUktWQk6J7tfK46c+yQf8lU5
e0dcW0JFa7XNv37hb9C13154a97b6I4hTBePIv+YX7gzBWOzRo9C95o5E6CERB8udcXZ881qp+Ae
yYd0kQV1oPTsTa+wYgOjKWXcniok+OVoackV6FUR2YQRIX5uxjglJ5hWLyIQdPPWIax0q/MvmqpA
7oOMKj3dvhSNoC85yo5MDKkpL6lW9ThlEGyW7o5pAHsCfAbHbDTTJ13Yd1nqvTcF4tbURRHM+qA4
kY8Cmi/kowoDqmNFFm5YJe+RpoLDv36NGO3+x3en5VqurhsGBCzr9xeJCUvcTFY/m/90rpjYye5i
/UFOsDqbqBNbnvPNgR5OKmBoDzRIDmxXkm5Zd7q1p9ktXmpUCm5TnDCsfYeeTHfOstbCq1+5FSP8
1NdXc1Uu2P7pLPyixYdCdSnUV2ePMtyBb0dlqRPidsLalfIU5d1JuBUKUoVDsTe8YkH0eKOc3N/6
0v06RrkNunGcnlx8p81g+nvMdEcSMfGp63JserB/GpFMm4oV48rw8mEFKGi8ZBYnuTTuxBHhdaOJ
kR2OX1qHWhXeKRdExCXy834saPf10ksSEp/RmLbtivi109rmFLeAgNoUkdQxQ5hbkfUkiI1Skzox
iJaVuWAhwYnkEIbgt5M4Z39lpN0i6vp+awwbS4O/VEsajPwq8Raqtt+cnsOyZ6+zpovIBn5He7pV
SsqsckdfgXOF3LE39Flp9B1tp7Fouid1G6818iMMurP83Df4MiK0JVk61NVm7TWexEZTeEprVTsX
AJou6Q4UXd+O31pY7yesLAij6VdjGNSHh2cxVoiPkN28HZ25q56l+D10vG+wlcYhB8Ax4lApcty6
ettY29sVyIqKe48T1KkUNdXL2h1JA++ODAX2GXxIa8tYTQVQNcumH05ozqH0dUJNpX6gdK60tbmJ
yNUOVeTsRdGEL1Ac7IVDyTd6cHRonFtVi3jNFSJBjwE0BdREzEajRNEi6IZTTa67rpAb7J7FMfHc
e1U950ae3NU1uxwDh4mBIxh9izNPmG9jozOPuE9w23btsbdIHBNH+u7qrUsFFyHxCiEJfl2ePpkE
V2ItwowclptKZjExJe564PcYa36aZV7umWx+4p3y2fYaiIYe6SX8r7j9MuPEailbDL16NMlTbqIR
lICr8EWMQyiYaQvvx5jrv1wYcTL7/Sj2TYvtqO7Z9m1g8xurzStAMMq0q69YOOLlgNa6quzWPUgm
KhcuStfJ4dRvN4V156baoxEFRGdrWa2zfqi3Y0D7mZ44rCjY3Q2mjfkgAUgYB/daXjxg5i+eaI5y
6FZ8EEYS7WK4bgwbItiCnqRtynOwunWi2JZG9aTI3W3pT/RpteA8S/QBm18m+z0ZA/4TYdvfeSl4
R6+7isz0n0Ic6XA1PBg/AU3WetLM3fUNWPzGW6OHVcRuvGHLClesmM5gmIe6tJE93glXc4Idxh5a
UCPCAr5GiCLr3U2DWe+oTZ53Ceoy3LUEEBaVUxOqScPizm7NozYiL9X+bP8qwvbdrei1IDn75Oh1
t85C+ET1AP+kqB460s8MZMro2ZzqmjYynjfThuQpDx4ddA4cIpN2JsCT7THoZntKaAExBpzdmG0/
wHwT54BSshUWgVMS4LPtvYbJh22+SoeqTeLT6cmpWed3kYVvdBS0IbTuZ16GxTVshQM/DheLS4Zo
UZW7wjd7JqYsZ8LEGpnc+O6q6jAC2SyZrtBSlooZAqYWokWxzZUrLtq9mbKhG/SJ1Tyk902WdduC
xd4id/PgYtTET3B02kTaE7X1IvJdCmf8Beclc41ee4m7slsXtFZvm1HnHOe0bDNYdNCQbR8L40mI
qD7aZUdINgBNEWAlX7fAS/EYEOnLaQDsWp/aX9BfwHIdOp2julZrj0zcLvPh+2AsfI2ogV3UgzCJ
z0gyPaGO5T7z2cNKUvUJxl5eh5Ut08/ezvRHBIB0a5fmDLko5J2DujcXPyxVX+efs8ZUKbACpRxX
iNrGKSRKuwcCAtbRD46BlaeXGPN1SevJc6bbXxnY6Od6vqdqH/ltutZ1ZoKld4ynDMfROtQta+PE
L7nUjDspJGb+yHSXVUPm15PIjYHIPf6Ffnr1DBfHT8n220r/CJr+q1N7zkPyYpikyyPZT5thR1as
fIi1bzioYeI1jXeMMixiZInN7dgBiMU14D1bE9ALpojIgEmGKaFn38Vl4EWbgQXRDM4gG++Q/xGE
HLj+DphwMevn8VM2GtVSDQUGSLt4rsKy3bYzkbsST9hnWPKUZkzdSb6rm7OawvI0hba3AST6TTcT
7zjmBqRChWcd1som1KP4IhhwP/Sh2pNDcTYhbeqcXqvxJQ1427E4iiI1vdXDyJsnRdTIbUJiI2fx
Uw6qivLU92qA62Q5rrvDR3XqrKq8d4dyWmjdkN1T3feIikMZjV9rwMj87Dy1dbfwA8aTXTywJtPk
eAjb5LWI4U/ChuiWABzybV4Q2ijCLlrYhk7cVXfrZd93uEfsipkDAAzhGJcorPzVgCWHmo8I142b
OVurw1mrYn0Th8p72hWsja6sVvborLARreg5CZS2plcyS1Szo64jYQwGrMCpRpaB7J8WLb7SXU70
HD0LOIuZ6DAnqg3gtXItlIxWWRHRp5o3wT05zG5BlDEDYNapFaaeAH9J3vBCxSEZJipBqZswOOv0
3UrV/SNe/Qzo1jhszW4kuwrP6LZsHm1IF1WzZ/P+OAVjiibtA9/VRuNCx3fmj9uqTT5RC7ONyDxx
ouAIO13nITMFEZqlhHI5Bietr6cL5bp0mVRY0zvLYjErdI98qPnuFu5Ol/KdWhJjJ/Jx2Ps6i4QU
PhY94G4PhrL+MjEsXgszh23g9Vc0BJ8Xzb/nYGkOiWj7S1bBg6gL84+spswzHfTx1RqLu7CBRmVV
Nec0K22uaeNgW3jRfVm8eczOV+C1kFOjVu4c1u4/rpT/vwpCJoLMvxSEntVH9Ksc9OcD/pKD5gJC
G7HlL00IReYvRQigtnAEso8uGK+KGaj9KzXbYMDtwFbQ4UmymJB/dhO6fwN6I0xh6y62R92w/1vU
bNS839YtvCNMaLYWABqL0Y45z31/2aKVdclQkc7bs6PTHwpumBoid24g+uVDx22pgboR5398+Ps3
WNkWhcelYVemQJRKd7qPI2xs0i9pGXeZ1Di9/9KVdr9pS+sUjjVMZQbERPuw8LQAqxutP1gBlmtN
n/4gTRUDhKDUWx/HeMtlEMNvozlEDqeI7qGQ4WhjjNvEDS/51LeHPkreI216wzntLrIAanVlzZ1k
PZHpvK03uQtWx7eQZpk+pMS7mQ8znrSpupj/VC/3i/Lu9qGml970ePvQyqesO3pTiSAe0K4SaXMH
3u1L8Qz3//FS/PJjbl/65VW6fdftk5BFtrGc9G0L+Ahpdy6N0gEadm+3DwMEqY1lRU/2rU3qHzfp
XOUk5oaO27fdbn5+zurn7tbbJ9lX/fWhdWuhun3X7Uu3h/+8e/vcz6cpbg+83f8PH/58ptuDbje/
fe7nzw3jyqZrmFqWWz4fmN6f6f1ujvDfPvfzCz+z/T+/L8RQRifZ/N0/H/Lzy7eH3O6SvIpQ3fC+
/2ffrN86a25f+eUn/vjs7eF4jHme24exC0yLnc7tzm+/08/nu/2s357qdjea3xSaQfnOz8dWP7p5
UkGtz1zYU8wz+B+VlT8qFW/di7/0XN5qGJ38/3B3HsuNc1uWfiJUwJspDL0RKcpOEFKmEo7wHk9f
H6Bbpb+z7x30tCMzGCAFUhQJHJyz91rfImcpwBWw/PR7x59ozGWX79f4j6GN//hxssRotDOQ4Htz
edJfL7fc/c8//vtdBo0PnMgCwGJbd6zO8eymTZYgpfmGOgx8Qaufc9Ya0tC/71PI+ddOy+7L3UkI
411/XZ66PPDzSqyPeJHl/n1++WXr55nZErz08xxTaHW7nXEhFQlUSkEqVbMEVGk/m+0cW5VKON2X
nw9zqFWhYUPt56ArbYm8Quzu9oLQuYl6STVN2y7IB9/EW5xF9cEYCc9CVzNuKMkhx5jDuhZMyPem
NLvztSWQS8wJ5PreXB4NG2OvzsFdy73lZnnist/P3X+85PLg8uNlx5/nLY/51DGcPM7CFRdzAjg6
zPckJdPj8qv91OYKI8UdZCM2FlxhzftPcBz1Bgb1fBnalxRJum4FE5GqcdR2gDligXVXDV/fZJPo
JmN5mtTyllPCdOUFjmJRKCR/8oCqZNwuGIJ/RyVYHstmHge95I41Ip8HNblswgsdM7BXyosal1hH
KBduwqpU1ovl2g/wXd9Z9a1otd2idOhTqk01kujOv1m6diH9vGWaj32/QctnR30ZucvdFNiH2vBX
yF0bUyZJJtpi/bzWNaUcbVzcfmc1FnMAk1GV1jogBB51b7+V2mdN6T7wikurtA5KPJUtQQl1lTgo
OLlCiIq/Yr32CFPR0YtW3GD2+Vf+nDanEC5JdLVZqRtDbtGmMUabEVh6TacthmY254Rm8K4Lkxyp
H1f3skX96wyfk1XIfPIsN+HMffi5u2xVoyCtlFTFmsKJtNwwm6YAkklbps/M80MUYTtAoqXYCGu9
oktGBjwZbSMiYUcPsKwLyPEyEh5kq+u/D8QFiPNz+C1by2PlvcLK36l3925Qn8ux1NNMq7/BJ9Sp
e+IJ//f+slViC+aXoQ/Z4DtwBaMbdqxz529YKZjnY4eCJDjfD8l13A2lz7fSU/bOVKNRvRrprDuK
BDy1Zk89adGSfG82JFS1tTzDAVd+X6m7oDLpnRUk2CJUhViXoULNJfP7pqQx2JM4pLexuWtmD1St
TKoLLLJCQKFAfBkmhfwnariJGw7YDx2kI5hCumgjsaqNV+Mj60cl3KK8ezdDkJSY5Wx6etPzfSP8
yeEGKW6ZOiRycigmv6PYTh6ibo2uugVjBwxY3Iztq/dLKU4smVREGKFLAaPDT+4ZXeTJtQd7yxmN
TWY60XQKxAcJRbX6G+ka9VJeOq4censAFHGINM996FbALcKPVDkQg5OBiQUebW4oQ4cZcFRXz1/D
cZtOX7LsxRrQ+HBHt5W84k53RAGtod0nlMS6Va8+6epG1bYK7pPgxfhCaTdqT5rl5a0HoqmKj7n+
HCrrEoZdCL7RTse9mhyy8FiJ20LcgCOmS5Z3DvSkabKntnFBHNd8nLJg1ww4Km8LHF4Jb2pL81iZ
HOHPUNTkVZBq0b5WlH5htSYHvziT1ENOfUgoVnsYzWt2R0HxkgrIDIOHovmtd+tqZ+6R0pR0oToQ
rkT0QeRyWbOFggbsaKO2O1QWQXKFyNGqji+eAiKZzE2d0tTdKB89xIIsX1M6L5ItZZ20Ju0MbvMp
tJyaMvCMY7hFMGmI/H0YgzVM4dpCDmc3f/DoiK/VsynsBnGj/Il1W2K+dpaOKYxluMOap4fU4yhY
Q3J3uud4P1hef8ZMLD01R3Qe2AUbJ/FXtOiTZjvq20FZQz1DWqpVX8j8p/s+yI+AwKVok/swYA6m
/BlPzCMZJlu7ng54jXOMTzrqETCru8p4SNo9LJlu2rWmMnsWsaf8yYNntT4GHEf7wpo/b6JDxGBN
h/Gu28IfYm2BEjOGCRymQwiMhO6+p/MFIl8p9tofzllV+x1OqGXcUkY/uZP+5NUlS7bF5Cji/IHx
OQllDEx2x9EpG5vS3MYCyV8ODhwd+REhXu95u9cGJxqw4sFEx+tHAczJQISThGI5veogpRZhTw+u
eCiu1MEk9Wbdd5OIo8ytt2mzIcVkqEEW7e+TR1xy1RwMTGfoCwpyT2pbJQVgtL3hfXgKQRUjmvfu
2qWRt2QW2F130JrVGK+GNX9mAM1Du29apGbTXkd5/hW/6zNGabD7ei2Lbi9f+/Rg6CvxJguuKryJ
2TEyztGrBithWuuw03Rm4E76Zim7mlMBNzQMu4pYy+g6DQjAVaiv4kMVb8WocILQxSKqgucdnXvq
9v1+Tqag+ibZVbJjm4zYUXEQ0TfCIa4+m3SdBAROSLfWPDeAwGJUFUiLHP13kdrWE0IezQMIENp0
vQ2uzRa5HMwgsV+t+rekt2lhw0Bos1WRrlkW5a8IxqmctoVN9UksXV6lFtZxiD3G5TM/cTAbR+uk
7NN1RkcHC/IKZ47Z2nYToAnBtuEMhsM7iTAA5V7XPLFwmuU5+/ZVU17LFsGK12zaq/zbV7ykohLA
SgPTJzwJ81QVVMJsv16b6QHdMqVnywmeiheKY6SzKNb+jnvI82Hay1CJaW07FkMxPrSuP+jiKvxs
o9NkETy6FT4IuaZJQtlfWNfRiXpTJdtG7ERP2Ut6JEXurN4ED4gdET2TQcX8XVHOtDRbOOe4jjXJ
A9rclVikj9JwENRjBa6ptNPiacxXc/db2Fv3C7Up2FfpJUptSd0Ioo04b8Rp82C9IPq1fuXPxv6u
btD+edUjdmAQk8Fl2if4ICVveLFqB08vgOM+8fDCUkUDLRG/4h8FQx1lMoEBoL241jmU/i0gsHNN
zYYIFFI0u9H9bidMA0hScKXamBYt8dAAwO4cOiwKCCYIPLQG4hXqBHyyav54a8PbOAEegz4O1yne
tTga9XXWPgbxn3586+Dks56kyfmSotLumqMcnDuoaSJ3xJXSOSCi7+ZVhD5Fwdw/6APuB5cs20J0
o/KjLw6SsK+TNZ9QwqUQeyWc48HOUCKG9qzWoe7ItmR3v80P3uU5fI3UPa+e7FnQhAqGYcLf7PCG
8HDdX3EkSzSbGg+gByjDjHW2q5SU0uzmU4JvSF7WGtXYbRanOfoOdZEdr4gYqNxfGiLnl2J09YfE
o6Z2UZIV1Ao3248PQPyVd59KLc0qB/EGhW8QpY74G0Z7/BzcyCESH41TH3u8c8nhZAhf6O9j/6Mr
GTypD+Zv2EjH4PhVvbSQ1U5xY2MQrDD5AxPgiOWO4AlOY2tXYuwcKokOn6lNJ8YOV9r1l/1VeO0v
kJ/uNgQ08aCcso38MDIoMAF4Uvv5jMle4hdRsSVcLS/atfMdxbBJOR4Kz7/pAJHgrmJU7u2ebmqH
yNxN1kru+g++4XXyE8B/M143sIV8fM22ZtgBmkvXYgoFgr5bBb23RW2fhmR9Ofl7vS7OEZJUWxTX
QX1luZTbmT+R+7CC07dTXThqfBMI5fAKZadpR4EcXeinZZfODJvwSNKRXrYq4RDvPh7jw+gFG7jf
9Un4JT4Tdgj7q/4IOA3SXX7RNulFfAp2yZHQsZC2HfSO+NShjXnK13RP6ehdzDeBlSEj7ksKszF3
pk+Dd+0lvDW6CvgzaDc5ocm0zeExFC5udKkTxC/042ztReQMo0yU2OKTdJMDp3uUn+sTltlV96Ad
htDuHpK97ijoMu0VUiKVD83RDsqhPgH83/rrd4GEgsN0KE/KysQZsRG4i9P6yOkNFz2puTsQaXbD
iIBlfzUxQRizR/bAummz0jloq/CNmnrHH056xM7fvdcf9GdPg6shGF0z+zjIu+xAyXRaIap3Ekfw
7i7CDLu146PvpDa7uPnxvrJWshM/NNs5tuKWnIqb8BpdB7f9iG+WHd+IyPhTPvdesdXswtVRIL8F
L/TMNNe6KTFDPEOAy23a2JUrrbhqvDCScejwCcOVBJ3PBDGwZ1cqjIeH6YotInSKbXISSC8xDtqN
cG6X6Os1NWAHFuAbnlxUheFRr5zprXVkB86KwwhFvhngxDdB2eQOeGP9LeWvWgdrJiXb+57D4Tm+
NYf+D67kdXcoP6Dc5FS+XsU/r+kpuiKx/QMF+DcSRz4Jxhhtr+3boyU4iMcZPx/bYyY7q/Ydk8pF
zx3coRxWnFSRfRO/MpcdyY4YnyQb8MvN+mzf8U6pXrIvL+nG/FCfqrfxxEDIAKl+VG/xL9Xp0QK4
w2OyT/byE8aZh/KiPiUeABlbXMtHbh1cTvyCzwIE05rmpJO51Aq1g7EhRnwXvs4H3UaAzDQPbzAf
GeHKd5XNY2QjFeedpBdpk525JO7KL47V/Ome2dtpH6/qp2kfMMY0L3ni5UeuTsnXctw3L/EZwR3/
B84idwDYxDflImRp9J3iO7BBC9Em7ZTzOfoiFaZ5mUUuXN0gPkp7YngiPhqVfjhuTgc1Nwre4XP6
jB8J8kPw4fe2BPZctFWYh6LdmJwmwiduIYlhVFsNW5StnC0P+i7YDNuBL2Q8Db+rN4IraltZcbxn
t54p+a9AtwndeBbO00paBZucK1IsbWqw5M+98gr9aRtsoy2C5MzuyhVE2B30iiPZ555xTb9Gpna1
G1q/Se4oA5sOv20ND8kL5FrdWoWX8SqujfN0aMdLcqz2TCk0JPe1Lb5BU/S6jf/wReOKj3pwCIGS
sMswVd4B/rtML8MyAC6jBK1nBpVSteun/Cuw+fT5y7XPlifSeQHGxvjBZfCzR1fpqM/NNnMHqJq2
+dGcSd/9TO/EQDn9FQiX+cFW9Ra+0uY6o2LnXU+HIHbqa9c4beXwvXePxov4VJ2TwkmmdXqZ5wfv
0mf5zltEzB6R6/HVjYfphQti9znxNWKezubBmIGNKUJ/rBmWRk/A+WsjN/U+uw0zPNaaV+VkunQS
GStweHvVmbGUy+T7hFBkXNdP9zND3v3cH/lcsUU69BahB9jSGUAkZyhTIEd6F7f3ytYPlmdikaJZ
w4OFV7qI+hlu8A2fxbV4yvEKu1C4Xohsc0fqVehcOHmDzSfURQ85asg1bbjoh87OueDFZ973UHoS
g6ToDCtWYy8gKoJP4/f0hg1L+y29aWeTazf2wVP2Uuz1bbMPa8dCuef1hkf4CJc0+YHpIHUYDtqn
YaMwPFfb3kEKs5cezXW5ZobKK68fTFe7Mqfov8z5rw923T5fT5v2q2Oc2KQbOlOOtEHx/RhdMEXu
s1V/XSENll5kDgGIvNC7njrOzAvnrP9MbZEvUP1SIjeLPPF5/Bg/iofqllzBHhwyRkHjl3UOb8Yj
nm5wC1t/p6/Tk3kRPTzxb5+xK1yHPbr0lbKZ/+kQx1E9Vo7+LH/cHwTNQxjZ3zdljTHXEV6JjFXQ
KjGFIpfGfjVDchU4XWiFAwlnXrzTd4mHWJ/y7pb1wiVewRChgZLZSDIkmzgtrJn9drgFO3WLRSyL
V8R9TMYXeHLHDC6JPvItIiE3bg2UKzfY6RxHFWdsfrVeeBOfZEPZbRx3q3aptmIJQP9hKKyNWB8t
VTgh8jm2eulfN9+P1b6tmLJOrYD6EwSQf1WipLlEtTz2XY0yJdJ5+vjCKoQilDqnJS83SyXq5+6y
FYw9wTe9okKJphS1vB9TvO/a0CroakqPCZkm2zDoUV30xVYpQOI0tbGV+jmMKNrXwjtBQaE0EQB1
77yyk6PNiCkfTS+fEW8/EvqNZCT5RhSDs0xNfg3ZlgXwfMPSRUe8tA1myGU1l/KWrbpWqs2kEFk3
53bX8VzVl+ZIbwpAc/j5vJk0YsRVAOsF6Xr5NgsRK0cmFUzzKSD2z5sC1K99Rr7pBDUP8wQL3imm
nzQq5UOFjXgV6VQcpPmhoSdzOgxBCjVj8ik1OtUXWbRjkCFuMRCNkw/QmCIKEZDij2NB2NXyPqlq
wQoTY9EALRghyvSLaD1ABJUVhQG3FM4Uajc0r+8MnLwnJVAqW8tfhg6PU5ug/NdmpmezZJQvm+2g
U9KIVFhUS0l3KfQudd1ly1iadX1Z7lMf0VWsUP5ebvBZlDu5olD+81ghtBERm8EqAApGSUXqqx2i
uGrXzTfL3eUGGR+29p4V2FIHXW4KQYA1sGzqvn9p4AStlrrsd61WhvLLei3itg8RzpFwjUjTUKh4
zpXh8X+3CJCn9jk/ttz8dXfZb3laQiAbEfTZ+A7pkkJ3/ZWI9Zc4mA69VQaABOWLIHKdgZCEf02W
dyAU7g0pKeAErGo3zhDkUlKGdZxPp9THlhbErowczylVuoDF3LUZajp7y1ZiIhDOADzH0/CQi3om
eX5JlTEtW6NDANSe27KSVh2slN0kF+WupKpOjVR/Jiak3X7fW35gAWVzo4Ca/T8eXJ73fX/Z7AbP
yoxir0zUXDUGfHnmSJM4Q/241rSQ3tiyvTy83GT0Knf3+ebn7s9PS5SqQwn2Y9nt5/HvV1Haqpqc
nx/pfXYBz9ys8tJQnE6MJKcbRe0YWXRBbbmGry1S2fQHVefj5RwkiC7fCWone5Y0vOV3DYClpW5/
frZsBQV7mRN+eXt5gqKXtegtP1pucLnzpaHZytHbdzKsQPZfnkT1uplmsBaH/vz7BuPOnt8v9fPo
9/3lCctTl11jI+EyvGz+vN73nsuDP0//ec73y/+9+6AhjKuq7vGvpyy/sDeqitBMato/L/Oz39/v
7B/3/+07+/nVpQYjSrZiOs/z57a85D/e/T/+uu/N5Zn+z2f8j9/0vbns8P0HWi3rTJRaJL7Pn/Ty
Tv7jZ7L8ZqOO/ufL+8dv/vk7//pjlpf9v97Bz6+Y3qdGfcqq+9sSRp/Ng/+kkV2/3Pz12F93/90u
9ACoa/31MtLStPrZfdn62Wd52bzUWYH97PPz43/32N+/ZnmJv172ex9Dma4N/bZVO18pzaUXG8Rj
vi6xBzTzhbydr7fLT/+6C/KD5iLjc/a9o7l0VZfdvzeX/XNqTaRhoCabf8FfL7HcXW5+XuZ7l593
8x+f99cb+48vs+z385uW1/t5bJi7YItE/v9XyZAkiyIyn//sIccPT7jOxz9VQ/96zr9UQ6b4X6Yq
Ah42RFlSTVUhz/dfqiFT+y9EQaosGijc9dmO+b+qIQU39/+ohMT/UjRD1a3Z7SJhJfl/Eglxffo/
RUKqZVg6/zSM7aoqa/pfvnFLzjMTEs+dPkvxlcdoeSdqUFP5B6/5DrhkY7dW8hSl5UFUaKoghQfV
2rW7+yTBhII8DNPZC8yaxeMAovjukydJUjQaeyFmGkMtzK/Q7Eq1FZI7KnEpEk5mXyugKhQRlLjy
pxrFwlVU42vicivqgrWPlS5a3UNw23msngRkL26tsuSVBqlaDQbqyCqkKpTEtXdPMUn3GkzeqR5D
T2nNUyq/9hJiVe3OqjCOmU7k2gMzGrL9krkMo9RHIR1NdMy0inhm52hxTEiyr2zvXSrYeH9+4xcO
mB1QnEoIf4pYAyXyKcvVd6kaM15wwj4w6TQpxA/1Hj6Qc8HqrM52qZVux6mnWRS3pkeMEB7w2sHa
YjjGHKE29r1jGJq0jlS1dOMwfOzS7kL3FE6lRYmgikzgr6Irg/7xCHXCM1mriABL9EwaEOk4KXm7
xVPbUG+fkn2eTVBWUTVSK6Yelo4w9Qo1BWhFl8ZCDe4iq7pABvtS77Qr4L9EmrJO0mAlZ9M6GqRV
j00NLnfRw8XKaEPY8nhnBSNutalkpsOSns/qQcynZzO0YiKb5mYsfQopQLdcNeBwexF2anmnSltR
pjZ0puLpHN3YDCxoZfN32kWnKhH+yJ3vQgTIxXityOFam7RfmOs29yzDXUwZkeZY0Gq/EizP4HaK
88if5U/VA4ikFz9VD4VF6Qu1CvU1OaSeQAJrOehUvtvLJIysbFPz2jcq0DHRUVHcKOpBbtrf8Atp
2rUv5AbAeJrwWxrmRq+V2oNHDJpRPahCD0WEvrE/Vmu061+z5NY0MIuESXKVleK331lrVSVLskwB
bI1zymC6azJKd8NATscoy8G+Jy3XNCULjSWZ5Kgt6bYFwZ7lyaPmS44qjr8U7Qvit+wOoWh5yuzu
DVTRS3w+9TtGnZUhNce6UGnjqpwyfn8/FgBQ4an5SBkyTQbFrVv0r8drDM1/FdV+eGzFeKsmY/t4
r+n3JeWGgSWlJLNvAPPsm2i4DWTbbATarUotNM4YaFjoLf91au5Ql0dNtunU3UsgxWYsqHtTHjDX
KpoTCamrxTW5sYSOsnaBp5tHFIDIO92LQotqiC+z9ENor207+4k5fEe/vtVmG27DsBzdrCVuC8tS
kHlJU5oOTGaGCz0/Iqp6z3A5bkE+PcWDQvmQ/l2lxDsyRqdDLESHPOfYHSR9Wkuwj8LOAize4VFu
1HGF1Y+KWj86jaqe88SsHKOn+2KBXfH9SPB8RqlVa9SXDp/XRvoNq8HaNgmhoJI8oCwi9cYmMNSz
xkQHCTf/0cXwYGZxv5LGDunzDM0CG78R0PZpdzhbvSSB82xrEy9QD8M3KQsnk5TppoR8NFb4GWH+
Ry1QPg6jmZzRboxoqu60ebXiYki0XUFL1MSfJPu+0eiQ5H5JeuxrQq7PSSta965TvLAidDha8KtG
5L2G7PXcV5G+IZOitMOWLk4ZkGzPWUFnWKUnY9a9uZrBiSNRdHbblT3rCJNapVy83VtDwxGltvs7
seEVwN1p+KXO4nXqd+4kVZR7+o76ttTQtGXViWlRomuTGoceNY+tTwJ/T5DQ/J15XfjxinSVTr99
ZsZeKemdV3TWMW46g2cj1EKjWG16UUWag7O9SvTnBoYKcMOANF55tMnEXg1NWF3zQNoGiTV4YkEf
2Op1ukm6sa/LjJDggtxfHeVCHWRPCvOrFQaMtaIP+T4f660aRu9cQMGTTf41QkokS8ZwEUvK4JNi
eYk+VIdereE6TBHd8ilLn5ss+zDE4RgPan+W5vwG0/J/pTGABhHAJiqS8AilXIgzXEb1VHhgPxAj
SNKTXMfPaSUoqzqLKOGpg1dHWPwtEQApQUdnk8NA1rsMAHzhWIombbSoG92wy2Sv1kz6BWO7N4fg
vmp9v1kJJRyTKCQ6V567TOYuHEUVPiVZCpZlpnR8hrcQwNJJMoLnbgTSZyFhRDc4upjZQkdjWu42
snDVJlq8VSCeJau8AmhvHUuv+1dVhgWsVsYVIS6L7Ya3KoW0rBUDvYkEsWKr1NH0lAvig1mmwx7u
d+IGQ5muCwpYeTyFpCJ3wytcCpzrISqXCp/WWDxk+XT3xkSlsFj69V5v+UTkEAvGNPeIcYid6QRh
q0wYSRMSyPwcmJb20cpttE3Nu9cqTfWm9dXcZZJwUox8f1gADy3MtLNPprEMddRrtK51ay3/5Fqj
v0yG+jRiDWm6YX+voszLZOsRMCoQX7N6Sab7rw7+Ii4yrHccS5vJnFZ671oy4Zq2Bbe0Eo3fdU7p
X9X1V8IGLVsq4lNPQvuu3+l4eNahYo02JtTkEGCxgn6E4KL18ON01wz2ti3frbMZgrxTAECsLQl6
pcnF+I68+GTG6jFMgRszVMvMREbsG5bptkIl3EROaEwDzVtsGMlKLXFtVXnSuKI5Knyw4KJU1hau
hQ7LC6ZQcAzSbej1jzpmrMxyU70KdyiJ6caiM4k1+QiEGpeKsPY5qrbVxDWwE+7RiZXepuyqbQnv
s8i5nGCS1mfuGrMTGLwhWqa8eBNnZuACDhzF8sPEtSmhfcP15WKdpIzMSVukpGnrKnkj1I9Qavk1
ejuzaFZVnvLJWLDMJxD667sUvycCLbpJz+frEnlWg9nqTmEZiaegXtvFJHIL/sRoicodwUIdvgTV
cxv+qZv30WpyV7RqZEBGeQsM2Gpxs7dCpfIG8tNIyGAiQWYGNfVkqh2AdM2m0AP4+Oka6LW5zTJE
FvqAh91nKiKK9antMMpinxB2cpofJRWFS2UA9U1y4wPPU+sASOQ7TkCGlxSiKcL5AdpwVdaHrUzF
xjNEICx6cf9iOmRRjilVV0xMAPcVH8YUS1w0J/kFRACBV4oGwkMQkBg2nCq4L6uKxlaDMBrDP+rM
svsjz+mwxqars/BVTQdpraf0f4puYo6V40zzfdr0MCsHj3mlvyGdr7VlaqqrVi4qN8nqX7EJZkAp
tGIjE0/Vw/yPyHMuW60HIncyJX3ci35qXuZDpkgQzAzdlViX1CsnEqkFvZHp8oA19P1xZ3GwIQGN
9J0lo6WkAnhtFR08O7PbVRUER4JzGUEHf90XOoGCkiGsxznImYSgVTFm2UOVkVRk1hfRwBWLZSk/
zyLeSWrpHU/KzVTaW6JjryHduoYrUgLwDY1hI93pkmsWwqX83sCiNeDjNby3ta7DJKtb5C4kSH8S
D5fsIY/nNiRAC2ukLHpqSM5AJstnS39P0di6fiHfN0ZKrktYEwaVFwe8U29gIBB19WHmxB3+36Qh
z0wMTAjLXKS7log+E6wG2eRcCgYx3UnmcM5TbFzdaLx3Iy2YIk0QvMXnAJVMBxEFFVerIGTZDkxd
BPJ3ssi6Jln3oef1Vgj92GlH/ygU2ZeYqshFn6ErfxoYWg0i3FpZ3ia9+en3+VfYDLYWvVlme8Zr
u5k6lhvPlYWdKv/oIm0rBM0aCPo20qwjc9OzIKpb36fp6TfnYcAvQRRugDsbm9fMmJ8B3oT4KqlT
jfVqDPs1EYJOKWA1nIA4Cc0aFMSzNqBVz2PZFRW69SINB2maNqqiXRWCKmyYCZ8Q7l0zaA7gVR/Z
kcS0LlwVcnExU4gNdYidMfrqmHjjeaxf/FpZVS2qhLD190mJu7qhH9j0+JmyVjoWCK3L53knuUie
TM3aDCMFp7i/kpdwMPFcuZkqPeZSta/nZASi8qBbllxpZ/nQqF/wpCBpNP60SBUxc2tOUqyKgjJo
B2i0E9tVgSm4nNSVWRWP0CNf+uoSWMWaI/YGe1GLcQJLNFxIKy8V9UtXH8hOpavLLyyVeiMhDQM/
sB/4uUYujh2rQFrVZDP/XhbUdiIRAmxwjReIUM3VR9S4hdNJdKmEUPbMgUa92CO7MhSf6NMZFEuX
PSvF+QShQZk6vQExgyhaI4qgVBKuHBJhMRZ0PhrZZemxDRQcoqWYS86kWmut0e1Jjo6pWje/KG9H
s/gHM9wzIlKvyaS3oa5f+6o+AJ8apPKjrron2rg1Ukhfkk+FUKxGbfhFwtl2Mt9Vw3jxw5DmVHoj
8hlXXf1eqwNs8MGO0ukQIuFSh3BT1PmnMooPnSyjEmDC0lZUsBH8yMb4mA3mTR/xQ0KffCXy5KiP
yiaWWqADj8TBAQgtzkzoZyugYvfK6BSS4aGAv2ndfROei4qL6+QXKyFVRleosBDRQGVFdgdgKdDs
zREJw4HjbIjBU1YPgpw+1D5HSiEzPRRJsmgMraQ1b9FC1ZhTGgAKcBk1ezWAmEJfX+sFW7h2qCyF
VH4oW7py9IwDhgiIs8cQdlQh0Xwpg2udYgEvmuEROubNnNAC1mCeAMnH8OC0Vjv1WbNTp+IsluO5
ko3UuefCpjHLU2mU9KzxXmPu0wXtQGngpUOoI+gyHUQt48hRdmkdvbWJeKE3bIxS6hp6QxaeetWF
FuUBXUcyUruObgWpThg3j5YeIdsc4LGHB5WrNNlxtiil73Q7wPeaENvQIAy3SgLWK6Ltq+VdMD01
Yr2ueiZ6E+pIE3VTULqQeh4sPXhClL6NjBjpkLXLybUdOwktUbki2pZPgGvqPU0fqsHcBIrqQiEi
HltFSBbGy5CJc2BV3+u3WhCvuhl+iI2r++kG3P6vPKDdqiuPaV7vxz7/FBVtNQqtW3X1zZTXYXI/
W9hGRfIo1ZrlVppuTTW6ENAwLxifeK9/JM2/kJf5jvzLMod3oymfAwa4KdE9UJ2Qy/TfoM7p0cvm
U5eqT9DrfluN8Bk0NLURVuS+6OaWdYilHFzbL0D8a4zSLBg4WAItfsvj4qMxmbyF6iltcKKldP79
W1ZL5KOI1brq1O1QBkc1JxmkI0do6C2IqRqnPVL5S66YtN/HP3LPKWeU4ks2UJ9KtHkGnMPQkF4b
8KYpMMBasE4Dk4ms0F57pXQZ0xwwoifSILzi/tYK8QdRkC6BDI9tHnoxQr9RzembWNm6RbIpiKzR
tfaRAQOBACRFgRxcsmZ2gj486Ak8/TRc10q5ERvcbSwsMLTOfunHOA63Mem+gTweCdg5hvrgae3D
YKFFgDSMNNOYBR2yMA+LG6MrvRCEsDsI9V5Q340ThcazKTMboTiG1DDqQ3uMnqOyMG2yhwlPaMPf
lQzWqlPPUYLKkwWvS5CYZhMevC/v3UYyMx2cQHItGV3h0aNYtWRCzlCd3OPnAnruOoBfCRIso0bS
X8asYnRLhFvFZdP20+I4VvKuFJUV0L3nqeCoHhGzQjZfVWO4zSX91FgEOJSXRFNquy6yN0B3KyOu
WLTBc1RVW55l7aN47S2KTgp+Eb16sYb8UipVSeGLDJoUQ75yR9ypjqiChb7fAJCkIofmq2fgoDoh
xpQIh6Jv1sCa36Vcv0gJsiXplEX3c9qkW10Q11LTn7NOOKda6oxS7UkJS6OhJDQA0V/+BK12Pxrd
oYU9PZK/EWOctYChxKn0qBbkBZXjsZgA6vc+2hCljCPQviyJcs0bh5bQeCZ6pT+tSf7xVH3TMJjo
se/Ker6mnOMilVNk41CmzSu6/GGoWIOpV03pHyojew3TsxBB21C54rL6E8k5GPtkU1mV0yqv0r1l
mqzua44RRdRXAEV2cVi9il18Qx4JOSRgjOgG40jp8UR/idM+r58bpudVVL+benBkAsxMC/tArblZ
p1+0ChLn/FqZOB5CqhTZiKKmiYT/5u68lhtnsi77RIiAN7f0RqS8VKobhFSlgncJkwCefhZSPa3q
L3oi5r/9bygQBCEaEMg8Z++17013U3jE5UQ9eUvqwPdkdGDgxLeSi4107E+dGS3hiH9a0zuVrYUy
ttqawfSaGRJRrrXvuVAY5Xk0h62vN59R5rYAQIxy5cyvkPguI/l0+RwyxBnuXBdnU6PVE0N8DBOk
SnvjeLN8X01fvQ3u8BKY3c+izQGtO3vchPseBkpSP5h1iqVIp6bmTuJSTr9zO/qTkBnU6fl76BnJ
ahbwwwKrfwgzpsIEtCWbsDUJO0C7ZaTWJi7ZemIWhRyAEb0V3pJ+8VjK8N4g19FPU8IDR6Jecc08
dgJX+Noh5QXkPeog2vFoFNpDZpf5wUh2LZXsFZBtbAE9JIKypjwp8JazIkKHsKOgkqwbp7+EhtTp
CUtnwwT9MbV/to68ZebKgIl+KTng9/l89ILysWrBRmXD/EMMAAS9qt7rUYQTqbxFN/HWmQinRrjB
k1X8zrDwj/1n1JTLCfwlH1x7Y+UY6ZsJM4YV8NswqJs2/YyfJ23OIqSu0AM3WQlm9Vhogg2G6WuP
KtHoBvjA7XCpOJbhNDBBz0bikZLBP0GcIRw20RG+Lrgr0gNk4x68mep2BQoetClWAt//k3clNbCO
EL9gBjiukc4+c/50ib+ACtLubCsO7mBaUbcLONW1MwLuhin8LqujEIJeCAFgKglzNjDDNFCKNkMH
jiPIkcphn38cK2LWpR/hywLo07uo69s4emJG8DHHdrajKSeO/UDJPMqttbf44i0/Ti5mPCFUa+yn
1A3uQoMwFGIuFrLjbQvobBVY2ksT5KR4RdHTrI13pJK8hA7CfcIM24019hpwiMY+pHU27okJRs1m
GoybS4Jl0nRleOhPXUP42KHalz7Lg40+ea8mscS7pByPguuWIJ+MpFqGP0z1EsZyOAIiSHUAZjS9
X4s67dAuDGIVFWJXRARJC3D1dFWIMSpqkuEA4uzh8PAJkRlHmb27rsIaWk4QN0cBWui5gjvqGO9C
XqHErHvbexb1YjYigLz0+AqLcKub6OhszmgTquXEQY/mLRSapYcTBUzGS2CKFA2ytYf45xhV6Xtc
Q56eih4Aq2UyfqttsEGGs04LMjXyBmGchgAgJOaKyBWPbwNicNAiQg3T8KcjGZ7iJIZo1Qpolh5z
zpFDycpsEyzegP5ooN3rIK0yB7eAeJI9Qgz5TIf5UOdBuwtcXp5wOy5q7l0sxj+F73O5eyV+gxkA
GtbcetZS+4UwSn2dOGRkLUcysVnorXwo35OBzSOvyHAiIhWlrUtxg9Qj0tuBvXGwiVli8uDyVPTx
hplqPBZbmYu7NLWeCH58AYga2XcCm41Xl7doZraZwSHrDKiLIFu9TYb/e7b3Cx3UzUGzVFo4Mfo/
zlX+2etUeOcUDQ7q9cmJqlU2li+1RKqrOdOxN+1z3TUfXOIuugQzaxBos7KFROreiktlmAzBfxl7
CGOA5+uPwmw3va/B+x04MflRus/C9oH5dcEMKn/pvaV0WBsge2LEZ4b1O6/ph+VWnKxqzdomDBKc
Q+7X2xKYmB6DPCWXq+MrIC0U84p5HGk62Jq2l6P3NNjDW9ji80tQY+O8Io/vCAf6mcBH6nEaDLGg
IWe2Sa4SxyWm6e5gdhXDhPE30ypaV33+7hL1kFVQOGSOmJ6MnjcjGI7+LDdSNx5kmvzWZbEGHYAH
wvog9fGShhljrXL8pY/OIfPlC+mI2x7MI9WhZ11y9QnEL616tQY7PoZcedsOUJ7NL5mStIZCpCl2
HI2g+qnLAtbymV00GYBgroppiNAuNbUPL9JRl2FgIkKWIggKy/FKk+vVpVpIiNb4GccCX8kml/4D
PZRNo4c7XROYQGfxGI35EwCCWyMMGXnE97DBzg4KsBvZ6RjDtIFZIjpK6tUlbMpuXQPpmqqRVogr
jhSnf7tdeCCH6MQsaeMlqKsDifzeXYiS+XvE+J5AJAdXidyPCHcJ5GFnxnF05WfuZm9O2P3QAdx1
mgARX+SPEHUJdf09lZ9RSkGjZNxod5TTPefsFcZFC1xcFjiCrBmd+dRfhQFGkDTWAxFa74atj6t2
8vSVgX651tMcg5X/2CZQar363RqZai2YJZNyPf0YMJlCXiI5TASstedAN0Yw2PWnliDFoqcoZvNq
V/F90nlk5wXPoZvvZwcwd1ElCMUkgxFwoaNW3PmaLUC4dC9RQ0sxJaHrOSrG29QjAiIQ8cGd0f71
Y/WJNf1ojOXdUOKGMEhQim3McJ2BFDloLboUyZKMBBVGBW6rG5XJ/X1XJU7/Y90/7v7jaeoZXztI
2n02WbSeCp+hqPtIMIKx02c+QtEM3jpcvOJEn5enkl4BLeb5oUzDYqUklua/BZjf2sv/j3UjzRO0
VZRFPJlkx25ASkf2iLtBFoB2SNmSFwmo0oGqu4HndUdvfhZ6P3TndBGJ5nrFDnyo3RsnLswV0cY4
HBMfqZ4ycdtj4c8k+PLKAVmiwfuydnfGLcCOcRf6CSdl5RFXN0qV+rWEFrVy8ZUTR0FQQd0cEa7w
etXL/FrMlv+i7tewjijYAWoD6bRWIsQxqv4WIap1So6oHvB8Yta/JItqZbuIF708y9dcL+S6sv1K
p2bJyrp8sccBk8eipKSDhqbMNrmw6RKFQRYj+IOGg6uUpe8bta7QGu0Y9CT4DXehJn/nyEqPrqg2
0B0W1CnlOM9KPmbaN1fLQx/vdHG3TWREYOEB0i1TUYpvub4gelpqVab8zDpfMkvlhnTHI7rU5lyD
OdkEgbad0KHiCCvDTTGiLssyIzxGfnk7JPV0EvZ0MDDl2u40XDOBswhCDHQ9fj+jU2+MiIsgs+VV
NeKrGab8NDAJSGenunoFETtmO0zbuQqyfeQetTz7o3twEUYfWnUvp6s/zg9+KnEv2iGib8S5+tR8
iDRuDkMZZsytV2krYZI1dX/t7CbgjOqe6TJUK4rzW2hQRw+G2npscTbPZoXgHKr/qioKfG10LhmT
elyqfA0y4FRs3KItqHyYMDWlfm9Jo70OjrgYFaqRuXKPtTlXR8bhq2c3BMOkRwPo5M66DqZlXacu
4tdvEb6kubezVf/xiizZ8pT+WgBwJnvqIpLE3XNg3yXd6B89A/J1RgZqWFubUBt/GgFlFL82P1uz
Ky5lxfh9pvnSE7fl8Tf1x5BqwcSnmuGoHGLBmTpo3+WII5T4q/JWa+fydk7+VD2pPIOYh41PdTEl
W27buXwrDhE/mGk7sEtZUV5jzyuuuvZEd2m8ODOoqrjOaalQboN1RZSrIeSK+bl3yalIX6iRHqOk
fDCjBtV91ZAqegAh9Ies8PVMi23lNoG1Ks052lDJA0POhYmhajFvsoapBHWAYmtASgbUOV2NkYZw
GUw3yfJK6D1pdOcY3hi6h7De8/s9qUF8K9CGoWIWgitRkF+zwfzB9U4/UKZ7YgCy1ZcvcdEO6ljE
x4KeHFvFJUcWIBtrq9Z9PawecQov3ox9xQdzngkCry0s17J4hYn8u8f7XBUNY9e0erQx4qcEIoSk
vsD0fx7HdauN725jfep9+jSRlJQV5KBazVmOACK6CMCZbbxUVka0dVD/JOSN8s1MVbaZH+QMWrLI
LTy+Og5hRoqGK28qGjAHzVuDlDvVVnLTlozzUjKoYtwdiSXA0UfpKtEHB3bR8GpX5mGA87nJdbNG
sd1ugzi21m7IONXTgocmykcU2DHxST4IZtsYngKuVdro30uy7Sk2THcwhwEtY+lgMmstlDW/c15k
KC/+lL1JzWaYysRTd4GJFkhnDHHKD7S2GZZgKw+dBodJ2torx6pvC+8CFRC9xWYITHopWfJYJyGU
PspWg9d00KFhEFP8/iUhC6+8Qv/Z1/UetiAG9coaNhpeI5/EvnC2/jjM7VaNYRfQAsaHEEwuUMyK
Sl8EQ5ixg+HCHQWwBKl0BwF5PMts9uFZDj9613qw54c55rCJRXTXa2Z+k4KYXudjuDbNbFUPFWBX
PB+1dtWLbuREaFNdwRbYDNprWNN5NeOS3i5Kf+HM72HIzykbxINv2FuZPjjOlTP+U9BhI0298nkS
xUabrJumIUikd9x78syOdYchzLiTBGBRJKdnUfndzxLFR1a5EII9pn79+FnWVXAUdEjutDEG0NjT
UtNN82xUxHaQkTVHS9Aq8zw0IOntPOv2ppB8DPm0Hx3zRk8ZUQKg6GmEjaWBO59MUFmVcMpHTAsW
kxwrMTgoUZI7NR6ROJGXCqAaozhyZ/QSW3jWbClQkHpZNJ9eZH94HsjPnl6l3lvUJNPgcWqT8RA7
+KlE6RjnJnofYsN87cG6WU57KjwPW1Y/YjMimsXQrg3js7pCgWKL5nfekItWDaeqjv8YJHStPPK9
ViK/CxicDebAzDhCK0bqHqlWOJ4rJtBanME/5woct/NpGUq2YHsnh5ad6SXV1hW9sRYjlYhkat9T
v6NSX5ccNw7TsoAOefTbb93y7JUlUjUmPxjvF1wp5YSVOfkHz52bA7Pd8kG09TOKqY/BTj/T/rdl
O85uMKeQrFUyPWvmKAUfVuFQ1CsBHY7M+OkHjM/giKcFoedRO+u63TvJHT027mjXuYRATk1Qrbtu
vDXisd82Ls3HJkQXmGWWc+O8x5o17xxmlHzdt3VkOG+hY3w28XzrJoV5LF1opilEvJIOPdSgQN/O
pDpsg45aoUuewkjRI57qiI5mr2HDDO1NbNUBMiCc/jIkxaqYObrcqLnPmXpuNZP4sDKkPyO8aRto
7S9zWHJR8/lJm9MjZ6T4FBnQX0lx2Ue68Rg7jJlJ8xjXaHuA3/cNtl6b8Vtefo5aJnHmT0yHObNR
0nUvqYNEpwpvdN++Es2K8g340spphU3vDO2XE+NvN8XPftKDvVuLe8qywcHyjduEphTxdg95Bm/Z
olOxDfQI0J84UBnyr5GHpbTtav2IfQWT7NQXB1IhAYI6ME6rvCrWLVwgy+r/uM38UshyYN/uCRbn
TR9O6Uve38Z2+zsah6cG7cFp5II2SOISRUjUchreUWXx4RQ1VJ+7ac3Zxt4TnkodODI+yEmWq8JY
ZguN+1lRASY9wJPb0ex2ox781js0mUOvkcCR6b/CBvuV5dUALG1/lXRoHIuc8kTIlDpxG/LXF+sH
gyVBYuaWhPjwrEWfRGoir/Mza0NjzDyDXifGbqTflMWaf4l93ccgrG0MaRMMO4f2tioSvHiON9Eq
trSD7rX9JvJhYHSlLk9eSa0G3w5DmIuJMOmURsOV6ku+dxbmjI4NACNM9pH3vXaC103sqo2Ua5jr
vNwVbio2AG/8VQaSA+lBVJwkBh/NSc5fa5bVoHbLkxk/WRbvsNT7nrzpID+7olnIE3U77nrRvH7d
RXOyFzboPAKq7R2TbJqLy+BviuhYZPFZLbkUkQ+Dk24nh3SlJA+QcKrFWVBwLvKo2Fil8VLOuD7U
enXjkRa5I1L4B/e6gy5jNBp6fm4Xf1K8LCW4VgmYsQg6NonJLMujDsLqXLdttcHAFCx+dKb2nYvr
1/Tcemv2UL49kgRW3jj/nIq45LTV4O8XxTkuvXTLF3RT8+7PQFjLc6OFchc72qtalcV+uEZZUq6b
zgHmLtsiOTaY9dzWDA5gonamZ7ZndTPIEFdj7aQrL+gPxNdpG0/gaA3LVD/JHHR2Thlkk48mpaoh
XZWTs4/4xtEDasiwoI+u0rSQG2iswOGHvgKYzhCj5xTIcV18GBFMnjIjmSPxr70YaS4WI1qRJrU3
mZ61Z+SO+qYXSAWKhMPH0VHiJdGYnK2oSniN6S+mrRwPqEjPkunJmji+BvLPAloYKZi42H9qe8J2
adQ1Sds9io7a3BvEwjCUCLLmPNSwPqguBFQe++ZsErGxr7roBphtc+6LSJxLp8VC2UbL2SWiEaJW
eimOer2nCJ4EJTN3T2z9suGKMcXnzLep7ah/mFBxa5xTtQRcDcuHEI00DND3X4gU74+CoBT12lPK
T1ideRddwrW1TxdmxCRuy7BI7sWwBEaKX2akz8eAnm9uJniDBu/YVWS26I08x7YNkKBmPKPN/W1X
8AISffxh0oLfNL64ASfsr2Z9cJfL9s/GpQLW4opBkcJwbjLddz7oHdjH/EJbm2QYf1ehE4o0B6WU
TzXJHQGwhFG7cqQckUrIDVzxZGff2w/ApOj5Bc0+id2f1oDRvUAIrentrqiRXA4zcDuzpWDupelX
CsX/VhcDiXOLoeD/7WK4fg7vv//DxPCvp/xf9KkB39RCl4lnACsCpoV/mxhwO/zbtWCbAE19yw0I
lfJ1HaTpt4vB4SHHZa1vm3haDPd/YmMwnIWo+h85IC65cJ67pNZYAVbZJenvb9Yp19pxKEVtXWKm
k+kgnC3CI9ouFGUQDfQ5cmaJYAigbh2/9/2MPyCLkds2KKxmUzyHnLdWA+PmnauF+5JI+S3q7loT
FeOTBfwtMJrTckBqY1Avi4ddHMp22/fg2CRNyFnHhTpo8yHvEZJUIxX3ImTkkHLiCozyLqRFuIdq
JrKovQwTbtXK8TazqKd1OSepjeUCtFmMXTSFbN+PDUpgG5FVZNACQ0BKdSBa63Lwtqk5HIHC6Sdm
gdXO6Ed6fJF4cqz+RTArZhYmd1Y5XgM/bKlvQF+yBgk+RkupFdnNbewxWZ4ckW+dyPjFnIeMuxCU
D4ocg5BXm5pRX9xp0MQ9I15Ulb1/7l3EYlQF74nvRZsEWbk09VfqsbvUmM8BfKYqjOo3AMh3iT5d
5jqON3JoaHCX8oRgnFGniKj46fN9JqldLhk5BhG5zUyNW87GQxANcFSWZ7gRCAwyfec12RTJxnN6
kGhxXqy9dmnrjYjVBI3edZjdOXNS7zsi17bWDsbz3ihyE5cjoU1t/afvjZOoaKcQakmjMil3s1WG
u8D+7Wp0IcjbW+ex5TIHCsIrNAegDfPUOre4GZZZzK3ddP2qISp2Ywfyj9dKKjFFc9CIBIzShEZU
ybmnHwl/SBOQbsuJMiGR4ciIY+dkyCGckrIyKlAYGiDWYmna69yGc1IRV0Rpdle22RZh1XAa+oLI
eI8RvdXp8eI6IcheWxBVkk7vhFTbF8HFzSd9pSEXBaAfOHRLTuFdhFL+kjPLIs4Y/RNhybBQNnVu
WKu5KupdLgd+B/7U78mCy0CImDk08EY/h4xbb7xHsqiiQ9QyJnT7P44YwktjVB9lYpMDpJfDzkwD
LOl+LE/w6V8jG3R85OOVKLPwPOtBdawlg1oNZebAFPZqoYGXy5XKQj9RzdJ6zYiCTCLvkAgHtZ/R
rHIvsLD3pIRYh/YMaYsmoZ1EzwFq9HXQWBy2HaP+sNCvqIzJ0mvNYhsa43Bh2oFUsA8IjTUFGliy
yKgj5Afdyo+uBKERtoLJdjkcfJcZUiRzaiRDlOGsKF+rhOxfv6rQEVhPVh73b01fPubIzHUdPmg1
5M4BUiZxMAhDBhmdhaHhwohpDskk9FEKyPkFlRD2bUYK75oFFU+SpptTfEaHxDnED9FRaNoxsy39
KpJe7sNZ83Z+UryaHvrUwkSZX1coFDwvdfY5gPurX/g3sW0Wh+V0VTbrAjVsFM0QzHLj0ul+/9n0
dXXj6eHN7FfkMaf0JWMjjM+tzmcwmTGaWq2rLonm6/s4rN6Axi+MrGTcyrEFg9pmzSn0O/T8E91g
2pn5LQKW9kC7PTwmtZ1frJy5SV9Sbo9EO2ycjnRoB00SSnYogo0b49wVpbfVBlA7uoFzSQxBiNcG
/bsXhi9dZ6dPPYiTCg7/Gvc/FoDC9XH5AP2K2vmO99lNFp+EOTGpH0x0oWlxA5Df/brJ0/RSYklp
PZufG185OaEgpyTB94E1fmJudB6zKGEOn3bbiLjjc1+OG8fpahQn7k96TPbej0jmqvEcpXYo1poR
MPwvi/akbqxliUBBuRTNWVT31VJpuVSZFQ/263Fo74LPC5e2evz77teWaqWncJnqob8W1UOjQ5Wi
HY07tQu1iVr/jz326FdPVmY+++/mYoLuFxN0oFy+8WKq/lrUFhevuq+W1Ebq5vs5mXJDq4eJ58HL
+/3Q93O+16lnqwcAKmATXgzDk/Jeq5X//RVo6nWpDb7+ndrLX4tfT1P/5WvRCtIzP/d8//3i/9r1
9wv7r+/1a8t/vE/1nHGxY48es8Hv/X5vh2TykcZqufvnv/p6g99v/fspaumfm6uVf7079a//eqXf
T/965l+7Vx+Bp7zt36+wplxDrgaiDqH88Or56sZ2F7+82v9fL0I99P0Z1fju68WAzynwLXKw5H8/
RvC7u8rwHSKLy/DEddBWhRk6l7SCmFZFkc3UMaHEMtb3xYIS8Ca6RSm2m3k9lgu7Vq39fqgTZr53
Q+30j/XqrrM8We3h+9GvvTB/ZF9/7TGk+53WVgujgHkNQpdUT8UJ7QgIBbWoLayFr/tTQlUiRpew
+WslPQkCLKvXr03UA+p5YTwZlBHkbQhtg/PAgmeIiqAycJTMnPoBOuSQHZoF9jAtsAe1JBYAhLWg
IGyqDxuzgCw7X5MgHPffP9FanQpq80qh3uQXWZ1FMHO5WsATjIEXbSuU0Xb49NpPzuSYCGFV5Ipa
YSy0i3m5mRT8YrlxF+7Ff7v7vZ16Gt9GTZWU9jNoj8M41mekwN7Rrksq1uNHGQcCSMECPQlmqtS2
Jd9Cuo9VyGU+cVtsAAs0xU1q9NdLf1DdbSj2225XHia5txjinPy8d096QAOaKMd2Tbu8X/dRJE/q
BqELYzQQ0jS0igFAXIXNd+oHNs4HOkUsqbt1B+R+8KujNrrxWd3IKoMOOXE1rwYDhg5X4PLc5ggD
GLr5m+92pzeTDSNDihb/xiKPyiufaH9qg9A6LCkV5bHQSvbu6N4hfUjOkzUrFWLDzN/fuHlIrDUc
Fs2ZyyPTTALPSU60Vr1bZZRjGDp2FtWYxjSsk+e1cK4ijd6yTHVKfQsoRZhgfiVxiu7QvBm1exGM
SLic8bml40Nh2ACwUaGbW3qMhGU1XbiGbhIedWvrTLNxIsHOOBk2yRqyZmzsM/Rb0M6qz6qWpOts
BDN66r4L8tlcmEFEzWxL5i2nIuoXjaT2r6XAjRlkVc5lqK3hpL4DjuymOzD5h1abQxlVn7+3fAmy
841jkz+oVq/uDYQGqCiAMLcOetPKvXoNCk2deQtPRLYARr5Q1XPJ0IBhniL7qLaz04SIVIwASkiS
WNEasxjN64UD/n0TTbGPYRRCtdRKY+cRPf6v3rAzkUsGLnkaDinkXUR4fx+A6lD8x7qp6ym+jtD5
aLWam8Cr0G9Gu5ZRYA5s0q5P5vKW/rrvenGC5Ay9CmHVnFzcpc/9Td5WlCP1loNapitiIkLkuqAX
1NtTR10xTzSzv76H5RE/xD7o6Ud9AVKoN6yWvm/UOnoKJpoy64fq5yvmkmrqa51JHf0bjD6KekBq
0zZwHDl61CGklr5v1Geg7nI1Ybia2ofvFnW08I7UjepYq6Up199kRJ5hiWa/UwEW/hJg8bVo2WNA
n9khOfG/oH7M/yT/VLSjSSwN999dddUrVzeTFjMcWlrnkek3SJeJX5XWmJOoYX52+iS2ipWkbuKY
ELORyCmKNNhhbZsSeNv/qZMMxPcCs1CfnwJHqSW17vtul5en1hTGMXRsd0+TZzdkJYfRbJmbCcYK
bkKE9iOxpZtUmg0pfA4xHhPXPPWGbH7STgWVSeoD8ewtk0AM02a+wbdBBrEhxpOpIeexKVAvGugQ
3L85eO4pmdCUzZPZb7KlrDla6U2UpE9Sdsk2aut8awhUJ+rF9pkfLaFanNAXsJZ6F1+/Ag2/UDnU
q3xuu41cnNw9yVMimoitX9QeaNGxtMb507fMQS19Hwxeg6HZxmpRlqRbUz8cl7mRnb8jJ7MAGJUo
c5Yb6uj4Q7ts7VQtiCZ1VQtkQu71uoyC4OQytD6QMLgb4v6lrwMNmCymcyK0wlVD/3oxwjrEJ+Yj
GeYyPXc2riSvre+RaMPDmz3AkAl2Pcexq83U9MhDdTSF5DrguPGqctvOpqIcoO9tj1Zq9kwI5BLg
R9m6W8Im7FBfIleW+0ZYofbKuNQGyP5PZalDcjT8hqhThs36MsBWRCaPZv4277UXC8FtaQ7XvLCH
rdcGd34q+C0J8SRdhIcePVa1d7tiNU0Nf6P+j5zR4DX6TVHi8fRwsBUQ74wO9jU6N2gHWArEcp1v
JYiw2Ki0XdIZN7Wh07BT69SjcwqRQLTdU9xzrsEw9ByCasAYElXn1v6YbW06mW1knCF5e8nCiCoz
ecIf/uxoyCujokSfnHdQYdGdbdULK/203dM7vCHd8lZQF9jqs4f95U/cstO4GX5QooUEIEnsJLt9
N+C5wY4E4n45U6qbUtPo07X6p93yW/QRIMyt/uiHDbyuU1qRhpAvN2qpn7LuFAZGd0Kf7B694dbz
x3QLOaJfI9FEwyfyDhPCsgG/3mPmvnuDwKeYImcc9BDVLKJPXJ10cpb3Rn+BtgjF5VXjLifd5WYo
4McNFFnoO3OamebXahIvkdbNTLax082ewcfjZi9d7C5mYJTTlpcg0iPac2ORfud3XB3Up1NMy3nX
TuD8keoXrIuFAsRkszipJV/pib5XBssjZI+dC02P92q9ufy41NL3jdrM/X6uuq/2miVlvK8NvsDl
H/21nVrUTRfBu+v++XquWlek8piQdLwuQU3oRb8lCqzZSErtGxtDMC7k9JEwkfkSzEb2MIkQuK58
SAUSHouGJnrRpYSmTTtrEYtG6OacKfiIZIHxYTK3M2LBTT8O7qqeySSf58Zdj279GvXEy/vGlpIF
IOoYSqkoI7TZFlCMSNA0IK/8V0j870rWwc+qCAnom6gphUPjQdHqCU21qUlqejae5DBrD7MZ/zLS
/ehbqMctH4RoJMNbxLoCdTlG3jJLpndPJDfzWLnPJrWvAyWmfmcMzoCR96wel1YuUStLBEWhCB8b
o392x3l8tzHvrhPgLdeG/tS1bHEdLSWX99isHkjR1W+iRflct3gaO4SzW/Vgi3xw7LP3NiC3r5+J
I0jJ3HsW8XxVe+VT41BPHPuyxM3cOtSFKejz74imf4tTu3iUNUYSxw5xk0/Evuuwh+CzYSXDz/fW
GKO3K0unB+QYzC8Sa5h6E1OH7Yf0GOumbhvjjtkPPwjG63e+S0egnWBnhroI7705Mc79GE9U13gr
MzWFOXCzH4Um5r03dsYei8XiLqLguLyqfoKiH6eueZZe7t87mb/oo5dPJ4oxTHaJdTdEk3FTWtgI
1S4nzz4MaAxepjLtsBtWwS5rO/lWxPXXM+PKT7fkO1un1vEwEg3jT7VHPUekWkTheGtOhXWZ3U6i
zeZfGXF19XO9wR8WV8d2FMXO0Nzo3ZFfX7DdcDglonWP9Gj7pySbH9QOZY2/ZXD87krX271WFVp/
9RIdv3w29bhlWpjlW8gd2clw0vHrC9TRcsam/Dm7gDAzE5eyqXvOM7Q/KOO8GvQhxqIHF5c+dMNb
ddipvWJ0/0U12nywQWCeYz/DS7A8ocRCg/KpeknApBoFTaKpQTYee1Vwn0YUWIPJKn+VvX2ysem/
jj4mCSbK0SlKxXgfjQsKf9mij8qj42rpDy2xkSZPAl0fJ6T7VnOwwulF9SsZ7X3oJNOPPimDbWw1
8yleqqPYgA6BxYGm9lNMOCzhG7wx2iJdI7L8kxGE7d3U+ZQ2l/04aCVSMABvuUMlTPOIJBytMr4T
YJ/WaouoqDYRaJ63NvDqbVYX8szEwLilTFys1X8RCBHaaup+RhNw1S4kyNPzi+ZWD2OCV5f/4qLO
LTrH/zk3yPZH5Nk3ZUUdOo/n4WuLfkAANM/tu9861ibN7e6mmBL96oQtDYXlMxk5BwSp/46mHUr1
qAHOduP66iGv/9pFMCyYm/xGbaDXPbkenUguXecFFy4R4ddWHgkj6eR9DL1bcE2nC5753cwhaKSU
8Nv8F0KR5SX3lYHoy5bWxcIodcn5X5tMSOODuubX62l0f91rWnwNNRHeJEnXb7Dn5h+FdlZ7MOba
QqBRddd6EDpqA8zO4Zyb74P9qjZop3HCHNrY147g5xsboe2mizpguIRRUmKmTK3V4jdDckqRyKwf
vCiuubbNLY70cniYfajYg+E2v9s8WOVub783VqGt84R9NByfZ0y8/nZIE+1F6yIcnMvegvgRyo7z
Emq5tqWblZ09Q7OvHEwBx7ofvvt8WWrTzMKYWECHeXAqezhUWQhItqqcB1xfAFyXvZUVshGKs++2
J0kJzhpxBQMmz5nTWltzqJtXPW/u1Kb8ep56HekzpZVs1/GTODUALG4lsEVGPmX7YWHWtZe9Wkxq
V27naveoSU1yW4S2n10rffQiStJl44jfBUelHgzaTxg+5Sba5FobIU0c7TNMGNRaBT8veyZwaPl4
XNN/GXSREDbSNbsxGo2TmZTidsQjujbtehkZvaot5x7DYD8Yxv0IA+kgJ9Jau0Gcx77pH6VHo1lt
NkX5trKD6SfML7QRfedcpB7FGJoR4fShF/+Y++yi3ktQB1jWeuvZizWYsSUZJRm8iFsABHKNNin/
ZQwX9QE1zORW0TyL+6GV2TGJh2m/UHwekwFwl9okJFnap131M9Q5V/tmIC+eqVU3oY0dyUna7odR
EI6+fIZU6t6TuOQ6iRjs7IWEvxraWB1d2B33LuSsVVxb9q9+EUkGQnvLeivcyCUGFv1WfHXSLNkw
iOw+ADAgqnH4/SFdGAKPhLJCN091Y8e7EI3rq5DTRe0r7vQ/WhqlT/QXoCSN/f/h7kyW40aydP0q
13p9UQbH5MCiFzfmmQySokhtYJIoYp5nPH1/AJVJiZWVZXWXbSbB4A4HIhiYjp/zD/2uGXl1Sw9m
DN/a/N4GE3neFU+OCUlqtPz+GI6pd5NU4JvfjjF9qbnZeA7KaSoXk5geTfNu0/7zMKx6/1cL89m2
TnH5X1e0Vz/ir93X8sevwnxv+/wsaUsK0pNdprAsU9UdbGv/LGmzSSKeYlJ0hAdhYcv5h5mn7vyD
B4JmUrQyTKnqgp3+kOmz/2EYQpgqx9NsXVP1/6TADYf/9/o2/uOmJcQkHWg7Nl+PKvuv9e0ohM4t
RgfENljIlU3UPsL+2diUWroZBJSYFQSlAUDVwphg8BgJr7ugSHeC6i/gDgmMtAL0ZIoEWivGTENI
lisTQOqGSGIxHTbxYqNKoGJ5VXvHNvXXKlUnlEZI2nRYvh+rpFzGkX9qKqZbigeLg5u9Rt1gWVlW
A3xoorcqtboSBTRzB/GsSlqXzhwSak3aEsFl8xhZq9THGsIcbW8dDNmPKEvGrUHUjWSaD+C4ddao
Cj0ZvXnJ8kOQUMssm/iLoZT2yjUANPcIPg0DRgyOLx8HXcWRwncvtg6Ch9RrtC6JWdAc9PPl6BI6
pubWxfzvPgtxrvGAYitgMBHc8HETwiUqhbOVQ9Q5lzDZwZghr5b0e+hC406qPByNKrrVPO8LUHVx
bwfcuJF9csOkPJBiQi5neADGB/tbEqujb0UNlxhmaSD/s+wLILCjpz6DDSAhymxo1Mz7rtPIqRhR
dO968jnINyVFOPzd9h2exmugXz/GVHbLUOYXAbOQd72zhK9TkbimAFxWwReor4FHoiqMmDFnicBv
Iahr9LzWiVNjkJwAcrDqDdfQa9QB1kdRhsQFsILcy6kECs79RtXqx0SD0zT2lb0CtX70Lcp3tvdi
gu0H6IXOnfA1ID8agW+DTjxz/lXXIEKPYflic4OMDKJ+XbdSveh1wBkB4N7YqrimiCw5N8AuE8N6
AFiAuVCFqHVVDkczD3CHDosXkYGsN4tBriLLglkZJrc+H2TpYK4CWeNOUJDX1bQrInELiocnt23O
Aqb9wu/T+5bQexm4RBsYB8L3h6xFjbddDF61J51z1bAugodwMtVvZZ5Q747QsQTd4bnMK8JwwiUP
3heHzO4UGudI1mfRPtb1azREXwoT+JiE69tECaXzNH6MJuYD0oo11nI6uAY3UjGWlsquUZnOBFjJ
5XCGm+Km1921K8OpKMNf3uJsYJnQ8omxFzmYyE3SahTLixHkluo1y4HgwVPydQKOuGwyFEjISpDM
JFWQtz2yb+D/rELumrx0lo7S9XsYCCuiT/IghKRbPSVBJAuEOHLm/UHoPVgo3SzSukYuTk1eQ/vO
qSkVd3axzpyJ0KMgcuQqi6YEgDrY901ZdcitJadEtbZyzO8tZajvFBe3k7bAdaf0H3WSZX0XvKI2
5yYJFgmduXPt0V7YJtyyynJ24XA/DGgpxijJYQVHSOOf8f8u16RylllfBlsMtTtIWnkGcSo8WW4k
156OEBNYHPARRcFsCzB8FfGoico22Offyth0b80Ldfr6AB/3AvEHtZrp2aYEI04aLlA/V3weOrR4
icTvkkBiKGBP2SzY4M2g2Yv6UKX6EvGhcuVayF0BWK7WnVVcIUP3J33sUZuqJ5+QevCYLaRkPSmH
bxMAzshF8HRCL8kuHGMH03mpRqjvuJE+6QzU48bw1RunHZ2NC24cfjrOUP595hfQ2f30vqqn8led
vMahK7YADrFQ88HZBAcloYjQ3SOwRRlEX6ipsRAKCCVxKwuB7czQXdrhqulk8FIBEF33UddK3JXt
qt/DoA1WiWY+jlp6H3hweVsNfKvJPOxoGak8hn0rgEEP69ZGc8/LMRKKe3zcYM4km44voBc1/h2N
Vh61LiSIU8aXFgyF75LJGPrHUODpTMwfAYKyt7pX17uhCa6yr3rkz6B6ZK7NewPU5VHTMCPMG28l
k8dyevBrzPqPcABzcikpBFoVb7gRWKQRIAoauaEDdaqITmYcoxo6EaMwAMyiztw2NsCk1uY5OjjB
uHKyFJ0dF/RGolevmoTwkIOiOFZDoRyDuALT2Wq3SmriKAFtahkpqbL04wKwaYzmJ/AIsVQsGe7S
brzUoUh3wLfOej+oR3L35oqfYtV5Pa4uhROdZKp/dgCCoRMqneOAwuEOaNk5C1XAonBf1kgqIJda
U2WdvwWZIOU4rxXjqy9DeZgbSd0hekUye/6W1CD7Y9QACp8EccdcO+DjivvT22oRWHubgN/JxoNn
6Q+ZSiZcafzdICxUuQzt2utkv2JmMX6k4x5IFWteS6eiFslKuMyhiWDK2L4mZuFtsgFZSC18Ar/C
XAqWZQwFZFkSwi/Uwbj1UiNaD854jusBlRmsTPcCWbCGTPa2U8Zz0WNv9b86bpTSQRD5X8eNcMDT
H9/r4HtT/xo6vu32R+goiA/huFrktEFe21MU+FPSWer/kISHqqpL24D6bzl/xo4TONKEKS8t3dCk
1A0wlD9jR0P9BzEeAadumlJoSKv8J7GjLScJ5ywewHTtX/77v0zDloAiNVUzbCFNVZ0Qmr/GjqY2
oACdBe0OfCCsBNzBGq84GYEMlj6ux9yd9VOtvEalfmejJrLIs8nujVQwtxSiHakNWgSBU1wi7PRz
nhk3am0/2K0dHbwUvFFbvPZNfGptA2dQxQJMxwWsBpjbKEgmhciVDpM8i+Px/gaD3sPCN7CIt4Nl
arkTSe5T4DQhBP3xInzlSoEj4E0rv+IN/0k62hU4m4oLZsf8kVqHvFXXptuhkICIlCioyXggCRdl
kpy6buPq4is3fr4cKAqr/SdeVtAjA+PqDHdt7DyUSG5Avn4oR//VL62LZYbfms7hVeafQfqf+hpf
a7W8RBiaLPMag4SmsZCpbsun0c8fwFjhA1c8V3G5HVQ0QVWSHKRJH1GzuG1k9NpCyllaZv4UZxAI
PZBXfcbPDHL1auUmuBhx0lJ+p8jjO1PXeDKydR74Gz3Rti5ktLBL0cop16oA1WQyXXfCp7h1t57o
NMyMKuThUtIB4RpA/T6ARAfsjfKczi6ha+a4FbpYlSbY6cWoMloDlAZyaJbFWUUAzUZpJ0K6ckmO
pVrElJ4nUOdOnTIGWoenoYVmtWrvjd764sr6u1uyH7NtqmAhKdYuwUs5MZe+q0FTnK8UpSLKGb+g
07uiDgc83MfSCFb73iqQwWox3qY4MnI6td10YPBZED2ms+1WyotBWnzgd8hjvcZQ0P4cNpNUbNgj
JZHFV7ybD2bRI/KIq5bVQWbJU3OPkAR5KdjqpIfwZOkuTUrEpI/puilKBDpyixNPoSeqHMSKZGNP
r5VXXIOxGA0xzAy8SyC5dPi/rUmuLRoJhLfO5OeytlscJb3vLs4bi7p0Hnjdpbh7nD20Vyp4gdIn
D1+pIWKmCVqaRm2jRSKHW6UV37Xyu4gC5U6r3JWIHX/hNdjH6P4KZheaMS4KZCo4dymDHSSTzi4x
Wqz4rp0p960r9z4okPlmcR0HtK5POgAq33JUX3PZMqUa9GvScs+UqgMxx/scjBA5kTOJBD+Qal7b
AIMlTXjXok6DTTS48cqAyhYWKX9mvvFCA5NiN0f7Mv7eE9LmedqurFQjSKxha96pXVMvVUdetCxB
HYdqbBM7P9AH8oPkLtf0tUiHLQzRV0jfhMPadOMVxM0U9hfMry79EL32TgTOQ+NXKbXss9ntfIBP
rjH52qqfBTVvrlFcsIQChbo8GR2XiGyJfJOEc+WlJQoTnfckMqYkNZogXKagbsqqfOpCC2mJfQJh
etHG3GIKN90S0GORJydX53II9AfpENq3ebTzxHgYo28RL8jITpZawW/d8C1U4b0apVg1sOzG4CEY
+42IxK3tM1e0JTcNBAeso5JywaR0Xxg9WvCJe6xhfxPasd2yw2+6gOvMsxG9qsJ9QkB42DWcQmnI
B63UUdQ2mjVbiModLIEC0uyIO/M8pQBDAtnvAAYjIezI6klGfK5FlRhVxR6k63CyeXoiFR8uO4R3
qR8tk8oWmyLpJr3P5JsyoSvDutgnOQ+WFA7okslArFX4jHoFLpa8zXPVR0k7Fne4CsfLkIrPLqkQ
4tcmpERXMmNxtOmebXJEQQN56UMelllZftUy51XrYywQq3hV+UW/whIHY7bc3WaGcrQh7m5rT7+N
JvdiADVrvZgdUR8rsgrrSCIxPXT6KegmD7Umq1ZFBeXaqY1NGQbMHFSwzPwQCzOxz557VJnELZxA
v6f6ve6RJMMABsNpgSqbihGyTgVs6StpRtEbAb9Jkro1TPh9ntUsWjiKC3+wP6lokWYQR5fCXBRn
NWF2nzX4ZlLWqyacCY+3hDIo+ba15yPFC/HQwMOpXSP2SHk/sjOw+84tcjbIEd0oCadCcfGEzN3v
kSaXnhCYiufhS5PG97i6E3GiDVd3WCQA695kTMy2xZB/w1OIv7kyH1pevksLTfAJ+jSghUI+xOBy
mZ4lXqVdhzIKV55TY3Ht36tl80JK8FNpxRoMYtImsFdvZfQyX+W9swMAAzEfTbfa2nYGpPakYgqU
ywwOINZ6CdKxUWogAawz7ZtfWCSCAvxr+aKZUrnLFlVtSsNYxoZm8E1v85t+qL8iWvXqQ1UNx+Y5
K7gMoOu9oCYVgD+ugXOhwJcYmrkOUNaj2NAima3Ar1J9ZHSdAoCauzV7c1vwtB/cBknTYFi4mnUZ
O3nuOhUfUaapqotScIHGehPgfixtHvij+kO16kd79BCZjYfrqJNzhZTzHDSjXMy5CUVAytJ7gRKk
NeVO2onVaMQXpUKMiFQx8UWYfFW76HOZw3/AknIq+0z051xVf5gG+SPb7b9QcfEW0SSAS6XMMIx2
2eYns3v26wx/5tKsMHNGOKfscS/uLB42TmTBlGBvWdfpRlQp8u8wokChLZWYuo/0mNw2OQ+fTioP
VQuarbTRzHEb7driOVg0fb8Zpwck4DU8BdF1Wqg6GIu4PRY9KA0P+Sby58GyawA3h2jIbwdDgmFB
WYLzGqv1JpExihXT65CbR19kRBzxFH2FKKb0Csi7gAcikLaHcaif+mgkqZE1sNShmMEUuQLQWAUC
kAiMj3Hh62ezJuEUgatZKmZ+j15etfSds17hqhhlMZg4SgynSqy9jIrNFLqQojvLqlIWUhNYdKpP
85XjUODgCiiXNlAJP1WstexB+jW84jZGSnk9GsHSlEp107Xu5yBMdrDxADtcHKlHXEgGRs69rFe9
795qIwpsdYjUm6+6i1DkOLVSUUHh+4fdCSChppVvENn5WqO8sG5bf40ALdkYvDPlY5IRKkUKYZYV
bfAvIEkDLsPK23BTC+OOnxwDX8uqj2++B1pfH4shq48lRSxK9CVEv3Jt9a1z0AEZ2XUudkTgz35B
CSGC2V1VyRwcd4eydATk+vhzrDI/VqrpkHemL796cspS5jmkbrdkLg+8XRze2moFwThtSf5o+ege
/Cy+wXkEg1hdvbcnZExOkuQwo8EzuakhK66DRrSLziibg9lMpvZB2Bzm5rxopg0I4IO3AvnxrRPA
QKQiqwO4RMgqQ4esV6DB8UvsG8MaTArN6JI6MEVI9QlrqejUcrXS3kwee3an7UaJu3BlXETii60a
WDAJIhdBPKMIBYakECsSLd1WRo2YQzp9l5Sf8NAn8SezdOJNMW8oIi65OigVIm8PQ71aeIehWQOY
mc4n6uZO5I77AJ6I3ZQRHNAL8BUV/XagDhZ6iti016e8AbtSxkgTl0nlndw6PimZpv6CVXUMfe1b
Rr+zFAxz0/TeNX9YfereVyNJmMppv2dZ2Z4A9LWn8Rr7ZPEKJDr02DYPfMony/+S256FTyvCwyjJ
7IHwxOui5IKxK7UHK+uCkJhXI6kR4ljx69zCyC4i4qfgJ8bwPkys7hBOOLN5LUbXOpVw2ycyZ4jt
yKbX5HMK0XFVcLEux8Z6kqg+bLJptt7NM3hKDQm0sT/aWu9NGt3+Cxq72kENeklqYF41IqB9MiJ2
dPkcpSRzIBTXSjDtdgC3VKgW6u0EhLARl0y0U5G1yrEMAU96JgzaqaVBVSmZZuGd3lMgWLVotB/n
RTVtfmt2+aMeuLgBZ7XE7SAPyCDX3ZFcmFhrHQhtVVrtMVFb5oaSICBKA4zdcflY6BqU/qH0Lsmo
mkfKFOaxSFLrbc3Fe2Bl1Iq+mPvmIU0BPgwxAmGFmE5PO+nTTvCKuXnLvEfhWD0L3Ty7Xdj+yPmy
ea+Wz1Hppiubwsqlc5FQap2mPXZFR8pSwcFmJAofje4+qCvlUqOYmHZaD4ymi4+FbMSDUqGir2WW
t52b5uhfdOAXa9kRm+Wdiq1AEIpTNZIG6toYmxoxEaWQucUAQe++5KMHFkRGSJVqEUYW/XPSkOfK
G8dco0GlL6LUJDy3/KXe8Gv70nr4Jb9w+zYt/z8pDLosSOvqv/9LTLPxD7N1w9KpK1lcLLajk034
dbYeO4o2AoZrdnVSpVsN4j1z1SAagFqlpFdLohodv3rcJtCIC3h7/f98PpA9wFE25ovqh2yBA3gS
tf682VWyR+K3uJSSYJKJoB5ELwT7WoUDRWP5B1eM27//7I9eVCQqDEtaJLsM4aio3vz+pxP8K0Yw
ps0uHpgnThPGqnEe+ngA5GFManrqDuiKt5w/9X8re1eoBr/Lv05Z/b/4axX9Rt592+MP7q7m/MOR
GsVMfm3VsCaXsbdslZAaNUtVqI5makh+/JKskuIfumEzXBq2iZnJRK/9mawy2WTCALZ1XZeGqunG
f5Ks0uXvl//0fQRwVUNQrOAP5Tb4/RqwZTskSaMaP8Ddvpb94J380QwuyAiSIi/F+DWYKiyiDl8Q
OuWt4gv9WoZVuBdSklYuIQn5Hdghvx1h5yZoMJtmdo/TY3XlhQkwLM7v54UHSmHZxNiF+N6Q33sA
k86Nad9K0I75sm6pDuBTBM1y2gO/vuFAFguPrRGMNlSWfKMHrQfVlVRGnJ3fFxKpnLPt137PBEuB
NdIVCZKz/zxm7muRKzy5RKTTgHlX4HWPpUyajeEp3TQTE0+xxCWoKJsfguzyIJrmeSj7FK1f07rE
XhSTstLxkDHr4N5QWzSAJKK7ckTVOVWzEu6hW5wNtAl3buZ+eu+a++fFe1+BMQaMfOcw9yuBVZ26
5qroaL0t4wJdgHRaVJGHNcu0xpUW75wy+ad+uKUFsjr5pFk1jZ4Xb+0MJQsKTNPugd3ty7hrdnIe
jzr/tFeKUGoKoZnXRNUib1NVVw9s/NIAvE60bCRHpW3MjAimTY4U8yCcfFx1gyQ5GrkS73FLmiSQ
U7s7W2nSn+e1EerKQDBQhcdp67yhLmC+pGZtb9RQ8YEXl8xNRqQw3Lb1Dobj2U840EM4yp8dl+xR
j7w/chT9BbWcAfVqmT8LAWgoLY3qaIeN8Si0DGuqvHjuNSvdSb30NvOwLlCvSDnrd1QLu192LzxE
OBXdA9IqSSqsMHENDrZd3L41XXD3FwhagKFdq91aKWyShWHfWJbmcoPgVtP2hbIqDMe+kSJzbsxp
4cBs9hthHN/7Gz91D+gZXeeueQEwxbkx4BKvgqT7eQzf8WBren2yqfDGOjXTolVNYq6kxZC95/r6
sGEe8t5X4Uew0P2KHCf1kmOlG/5WVMXnudWMBomnefVj21diNgG8lsc4TiT5BAO1l+kQ8yItE81f
ma32sz13BrgWuAV8XwDP9d28UOMarxFFXpK0qe+aXDAbSINrkTjhS4sq3aD6yVc9D1Bzzh3v01Al
+irIpHaj5f7IVE4kRzfsEHxF6WNrZk4Dji1Xuk9+zat/7WqJcvHhSVPTHcSub4fg9m0Rp9EpjcXh
l65po2IXJkbRnrN+3xAwKbx90fre/7nvNDAJK3cdotu/DEnGUaMsEDcSDumFmL9sWhga55l3sLF+
7wvc8eSEin5Omr6+K424QV1IedvJpTy8l0GCTEymGSfKXukpwllnagThGFA8f1/1BzzxBie3116p
/9wC/sM4oZlK/d/w3X49kAYDjKD6KB164A0KA9VxnnsNvgCXeupHXIB+10amMx0iZunzuGZ0f24H
wv+iJ+IwtP4k2G6od7hHDHdyNa+/LToth3AyTOJukbib+0bJ0zFyy1M2dfUg9E8onD+97wQIw8Qh
4beDum8HyLz2pvCEzmn001s7rtejqiHGPdJ66wLpsAk7OWEw6YvJBNw6A9YVf4597zcHRKwTvCmX
Ovc0aBBgxqMBhb4LNQf1YDP5DjJSQTHqm1pbBWW+JEIgLmaA+fOt8O8HYFeZ5Wik/BIP/GWI+fEl
S3Cla8Ky+W8aOmWr31+yWWWJrK5GZlUOvEM43Oqp10tqE6bTWhsJOXuLRv0nRRNqA5Ajp14cjNkW
KMWUWFRWQ6+ZYB44acDJs706UMsup41zn0+6BEWg1D+MXWCeRRLuE6OM7H0aht/i0fSXCs4NRNpf
I40rNG6L/orlEIhjWvOia/fAN5OfjTw4qf4Y3NZ+pzyYNepQmNw0iD4yPE9wi0zTstzPTZWMV2Vl
DokitDVjQLwHfRwUHBzU8PMI9NIjc/8i1OAJT3HxCeCmvkmDSG6Qbz4lfkvFHcLgLYIc2BTFWKC5
VYsjGuXbteWq6SdKS2jtU5naDjFKuRQsUNXs0nrht61xpzQskEFpFzy1gJf04dRsY6ZM3mluzcNs
uKmrOOejB1jvd2/D9o0IYKxpOjMHuzIQbgyVrVMH8hP1RWAaXvsN+X6BcLGDZUJRjsfG8QAHJH32
zb2g3dGsRVIhKQLcor/WkXX5+4tG06hV/jIxwXGWqqcwJVouJvMTB8mW3yYmMtR6jEJK76WTqljF
bRmhiizGqw4CK9RwQSla0vhjDb7VHhKSgxVZ77BPHtQ8QW0CZdxF54X9US9iroDRcI88T5QjsaiD
iQSOGcxiUfj6c8O8NvfN4+bmh773fT9s+KvB731EmNoCp4R9HGgp9TfDPOdGpOzBQLjbCMXrW8Rh
7aVvKMbTIJt7R++M1xIpyrzSve+NnwhQNx7CdPMk35zK9F2popgyt31CBOqUU+/b6lsqoDarreYH
p7fhU3Zg7ne0juwt7K0TRY5wV2hqtc/x1LhxQj1eJZHuPNlZfTOIzP0RKCl2mEW+TxwrWSJ0ql5i
rRnXzJ9BnLeIZsSULLXFvNrHxU1INewwj5u7BrAwaxPDihWXfMKrwfwGR9s51Tr3Gooh/ppMgb6e
MrhXD92rq5qTvUEzqV2VRhZddcD+V9vwk20UyGI5983jDKVQdondgjGcdpsX4I4UrOyGp/cuNHqS
M1zgvc5PvtJK0lIMD0GgR/qnCCPFpLes47ww9KJbg7mjPjy99983zGtzXxU08Dv+ajO5J3iFmq+g
tfvHAee1WkNQfQEq/is8nfJkOR6+uL244GRnPsqY7LfuBQ9i9Lp7f8jWSWgqd7kKoDh3IMqK2hff
LDgermdrn+WYmBsfXfB9R3HhnpfL93mAFsU/ctOs7pHZLPZwitRNrujK57Kxt0YOYN4Bv4QNiAP4
KrLzE2+fcTVviLdeioTvCE85NXQ8kNwRgdQh9c+DpVFRMX0NlTTNuxAa+/eFW98Gma+iKGv59zDg
AGNJ0lDzxnnRKuXtUAr1PLfeRxR6wO7TXn8eYx6hkZl5O0YdounSaYm2LtyCNLsNLw+v12kV4Wv7
oIBy/G21vx27QdnKRvfXhdkoj27rjyumceYOUSPlETUp3Bht3gbzVqvsV4q0lXs/SpW7Lmm2CB4q
jy3udf8mpaBN6ZL3dIoBKneaTmKiqZoCZSjnQzrFBZATKBEqjJHmtLeZBqWzC92Koo1/bCP8aRbR
RQRJSdrea09hLbVPdpMZ+JkpCJRgJ7UMgCViRRcDNpveeNAmoe8MfoyEAaBOyITdsKEgBCQ9Srv1
3z91p9n4h6+PKiBsdguHTx66H1MiQ4zRJFL07ovShefCSbPHfkiZtkJSrvS82aedBzde142nUGXG
2rYFEwomzA8FJUwcuownUk3BLsh0DNOmpttkL7Felbe6rShXaXr3b3ujL01B2/fxbeHYqHFeyc4Z
AXng7kvQjxVKC3l1VEttQE1pWn1r1/LnWmRSi92Y+VAd66wBiztQX86yLGxvfKdZVia20GFj8iWM
Bpimib1FTwUOXJeUbwv0Oyl0zu0utIsV6CmxaBNlWM5vPwPlJXCu9pMhoC/16NfuHUpw99xDL/OA
krt7IVXFvhvHWO5dCKUbDMYqqDw2PHUHYlrlR2hF8ogzx1r7NDqqigxTrq/V1vq1aQyWtwh15T6R
hncOReCf57V5MYl7LGyS+mhf/bYhGFF//PvTbwEC+nj6mfPqCOvYIIWcefv3r3dB6k2pw/8rdA8B
0D60XtrKBq5iwjPxWqs894l6g+TLcKc7NQvpoGdKOYDCCM15Q6zUSIVZw9swr+rcve/F0FTQwXGE
uoeyCqv9GiqRe41QTD1CSHhsM9u9GvDpr4PIo60JOHFJkpSKtJp2+mQwEOBdxR7zwNHzPvN8NY/z
HnO/RcWXo84dOHba81Hn1rzHfNQEYDEI9D+O4g84RIZmEWzncQF84wLxRzSkzANVD/Lib6tTe16b
F53tm4fOIv5fzKtNOK7UUjd3TRSlm78/C0L759NA4oucJNVawPykz34PfSDHxFEemNoLEt4l2OMi
uknK+M5BReUAkCS6mRftIKKbMNDDZZYDuZj75rHzWllLfd1hfLH8sKEvunqP5PHTh/6hL6NL3t1/
6I6mT9e88FRnaDy+H38eVikhCIxYV94+fe57W1A9gO5Xo6P45/f9uUc67lBKnxExP/+QeUNaedHZ
Y37zvsP7hyki39qpUDBD4a+f+wOjTg6+XcbbBDtUQn+fRY3G+uKt/XF1HuBaggEfV3/ZzdezAgby
x4NN7VrJlZWVK84KxU55ttTYPs9rOPxpRoMYe9jcB713r3ulTcEE2AMmiBkywvXQor/n26d5i0Ua
8jQ38cDLNzWsCazOEHxA8KP7VGni8+hU3h0ZqP4iM0lxWhnV5zhxqqVoI4GtkZ0+IPl+nPuZTIeb
DsjNLvED8axZd4NGLReugbXPRYlw6bT3XxxVpMX4b3L5ZOz/6fnhgF5QbUgovEN4nv1+4YZZJqKu
1ZIXkh6cYcvtJ0SbZp+jDgNRlxrd3MI9FDKeryXAvQfMSubOX7Z04a534+I8d9WDSnHcALdICGp0
q/fBOG46b2Mq8CqnIXThRLjNVkW4baFFzTbA/ekixs6+OhQlMSdBjFymznXuSuu0OhhmBFQtte2r
Ni3y0cICKcSKfu6bx+Gy0FCBsZrt3NfF3hFkhL+3JzGFVHTmcV57X8x9lu+nGx7RiAvOygvoTeCH
Oa3Oiw/7yffNZtQNO8VhMhu4xsfjf9jtrw5VVLwSB2gvf/HNwF7JQ8xvhJxer5wymSqneS0Iqsc2
MqH5/d7fT833PuTtqfhRGSc0IY/8vv+HcR0a08uyQ5/mw4YMh68W8UqOiul6s7L5tstfOucjWqTI
dg55NL8xjSM+agZ6CWROR+foVVFZUWOmf95o9xGMxARDqbdx73uQfbu6rjps37ved5uP6RvbwL0n
u6vivpE2a6TtusdaM5/1KfUd4aVWk2f4CpYRFrnpF1uXzOUtFuvr0rKLL/Zgj6sY6eGzbAp58isJ
1NNwrWeHRM087ceXKUcnXY3v0QmOdrKApJ2G0Friwr3RIPrntswflarybvK4fk7crHgMvSg/NUUL
8XNqNoEv90kE1O5tbNJo2xIQ+TqatnY4+8hTEmQFbudNd6v3eJANqjVuUaAN7hHsb5ivxPJFdZ7x
oajIqOPt5MJqgGww2vs2tFEvj/Tpjd6Mdzk0sQUK08pu7jND5PSGwH7bYe4i2d9sUr9A0BqIyd18
JNfTr7At/PM8ou0z/kBSXGvPLbql5YRkianilhRJeQAOvdkjSQhOEgx6wVSeJ+W8mLe+PxnfN0S8
W0yNvPR7Vzcf5P2B+v5J733zaGSWfx7e3WEcNb3C4XfyHkc/YiI88IZ/a09bBmFS0xDu+b3r/fUv
/iIamMe9BwcfDve+Lz8BWutz2xCd/2+ChYl3+HvIZuqWbQpTl7hsELt/eOQqAv/ALJb6d09X0PjO
ILEimNPuQGqgAjC3ncD3b6sJg9uHdbZ767QLOz/3I1a49RDZC1wp/NtRxe9nGMiNzLvUmMYsy2w0
lsydw5vCSNpVSkS+0hUrvJn75oUVO9a2Qs9kEogPb8xpIfEARb5rdLHL/PvwaK5I/zbFQt3XtKZ/
KDZQWZxeQr8EqXoZV6UTRtV3o/T2GhJQpzh3tU1ThD96ZNTUjVlU+elt1XM+17kiD7wb1O+e4j5A
G7Yeha+ra7c3nSOk+omBnqP3WGbYrEeFf6SuD64GqZLz2OvOg5Vom8BX7SdYMumuRaB43UvfeaqN
5mvuVtYt0hQxhtHeM2n969//rVMN9MPZtYXpGNImHATy/zFzKpzI1npNTb9bYW8sy7C3MJZ0F2Pk
W7dzS1Vxzk3JXCxjZcC5PLGyqyc4tfPWyUr6EGtATF1HGpuoCH0YMqN77IcCr+1pLde7mxbhekzd
aFHxtMCjTqvzwhwqjBYGVM89EyAeZblDoUDIrsHZbFtkY278oCfIIAvxYPsFUH8nh8Fdpj4e6jaC
aPDavZOHcTsWKibM/Glt7hsNLdw3Eqz5n13vw+axTdR6oNanzbAxOVYQtBdvCIpPhJ3mRtqTyG5Y
KI/1kKiI3brVYW4auvisKI55M7dUtOX7sX50IJ/cNsV4rZQ03P39aRIfy8hSNSfG7ARhIJrXxMdk
5f/wdV5LcutIu30iRtCbc1nedpn2umHI0nsLPv2/iNao91bMnBsEEwBZUheLBDI/A75HHcvaUr5F
wN+2Xa58MdI+v8kGEHJKgSa+8s/0SOtEmXqO1HzXCTu/RbjN3uouyC4JEhqeUkGXgDJhX3Fe72Fh
YUPXIb+h+Bd5LW2+6oz5xWakhrL2n8+wIr5TlyesvJ7sxx3tGc+IVZvo060rg46v3/eQlscfBJXz
aZP6tn5P4wzplaEfvg6ttsvgSvxy02GbpzZyoYONTIXlBY8inlqchXKAtInTrgFKIrdnFw+f5SBz
qvinGlryzxJRbd89zzJOskQkvBwZeq36rydFHQ6qy4gTnPkEeV3FHbvz/CltmGrpshTJPz/BUqpr
ZA3DsqyK9p5lVYdTU/0QJWp7l138KMS6Co1kLUOt9wqocWkwFiuooPYJ7dafqBQX18GIPJhQ7uPA
r+qttptpg2xLxa8KhFUVduceWsTjmIXppR4AZZZzf5+N0doUbrrPfZRm4ySNVmTuiqMp0o2NRMz5
swlV+3dYt3BEEuSenMdQ75Em/tPovmkcUyzqK5wtGnOfWgiPzX1yioBjcUQkR9smKrmCOi66V/17
7fTGK6xhcc4qlcL1HCpKOW5qQ9gbu46M15olwWLo8+Dh9zlFUJl3LQjtbTiEFTzmCp1o/hvfG/s8
qaX6JcqKxWAr/QnNjuLRFqQ31Dj/UglLrKxIMQ/O0IpnwA+7jJrLF4Pqy1oxkmxfdFH0hgAWyzvm
A/tz+HVCcpShBwGXk99zSGE7ErndB6jm+/j/gp/F9ePp/y8Yk6arf78J+dXBN5rfgZ4LLervzYcV
DGWdAVj65qLLAw3ZtS/a3FQTqlxtpsYb2TfAcKWYqOq72uU98TkvdMvhiF7XqRqM9uiS/IGsMeKU
LTrvtQ+GdYyc8FcMZ2eJODc4mYUvDobI97Cj62tu2byQcjSzwqi5yi60ir1tbzXa4rNPDliTzQ84
7c++z5lV7WE1muHwZ6k6m8HMAHZBuQDlhRCLDKsHRyLDIChjsPS1GI4fh7LXthsd8PU8/x+9ZUnN
J45h8c4D7dx8zJ7P9up6WuB5aR97LOQR/fDLR3MMo12TuKwcRK7eg9n7dHb0gC7tiE3cFOFJNj4T
T6JEP5pCRr767JNH7jz6P/uMZEiOsJU/Z8mp1MgE7IreA/0O5agoOwSglUqNl2bqYJth+/remrdn
/rx5s8t20/gaEJW5C52NAij9NKPV3Jvsavo8PVCYwNVF9+Or7gy89tmIGkUj3iu07HYYkOLYVdri
PYzCo84C8slPE5Oyn1Et5TS+GAsmWoLNaO4b974277IfNMywrgVuSjLU2dPFU/Zuxe4CANPCi4vk
GCNovehFGD61c9NrFOC99vGjJ4TXgecXInJ2bV2SPCuPodXiv9HVfAU0isl3kyKsh+KCXT9if6Me
gNg2CzmKYA/oBlWUe4WFw0rEQfQATKU+NGNabNs86e46UukLtuj+N/Q9lxBK/Z84qLxS065fERG3
IDxwUgXSGLy6HW9AnHeYLtUJW0N56OADiE/N3ACUNZfy0FB9f1vGOKyRw66MFehMpCBqbxeYbaJu
ywAmrqtkO1nbyXsqjhY4p60s/KhZPuwBwBxcUDmvLCLS5Th56dkP3emRFO5DPqcuAj+31kmroIA/
uVinjpNzDc3WO6E/spdRVRbOVR65arH01MJGrCqiKoF1ZKIKH92c+cHrRoiFtnr0Lp+7WCB6vwdk
nE3jahKlfvzr+RxZxn3AIxiD9ajkHYVncegVww35UASYaj16Tj0KvbgRhO9mYf9wkAP8PhbiAAPa
DxbecFMSKDRdQmCD+H2QjVvZ2Sn27bXq9IjHyj5FsfwHZMPeosmgmC0HlM7TQRX3Wy/31JMvJho3
004yxD1r6sA2ECO91ewqp7x+zJu7PkZlzM9D/ThFzuMWu8pLjU16ieq0WGlhDMcrVvtH2Wgs9IF9
3e2CCpQfV+lqsJN6K8eCIizOpdY/y6jz8/6xquNvVhqqS80g6Vm6ln+RjVfFzcoFhrL+7OvsRLkM
vrcJssY+ffY7iTPvWvuffJJy0dWKPSfP8mzJ1lDbyE45GWX9eF/H+QNUn3YPECR9EwYkFSuj9kVS
+dp18TfZHUf4ByRZ221k2HOjL2IeZhc7910c4JSV7G9dB1HXNEpWuuamb8kYQgNPomHjarNuvF1o
XwqlhOJU8iDIEZW8lnkGOAzh2q9+Qhke+E5wA/sEbMEYkDJHuB9pMHjyo6+0R9kkum1An/gTj3A/
lwFqnisQ4O0xk8NBXHbokiBwopVOuu9SXVlXsZJfHU/BLQtG5492wpC+xY2Ycjt6lVF3KeLGprLa
8Q5LUudlzMabnBnp6ks8eO6zhVTTRkn99OBBPfr3tQIX77zELq8O3hdHTJGdaiMPzTExqoU8HM1o
W8Ky36vQeo92/x23DQfsu93vncCunqtMaxFFHiIU56b6WfWjdj3wBtmwbK2fC+Hyhwzhd8hRLxt4
7/uQxOWo49bJHrc3tPrnyQ0e4wdTg+4mw7BX81PXs06RYc4X5qSmfQ8mnAvNvA9/eh7oLH+A4q4i
BUgtxPkS+3i1R5qbP05wSGDoaj6/jb44KG4Y7AZtqXdLLU0QFBTQPgav0J/MvIVm6ZTia9Oqxw7y
3JdEN/dU9JCyaEL3OhliTYEPyepCSd59u8nOuhKH0Oajfm11ZgB728z3lGDFsbB4wyD6IRuNet/H
kQw7zYEcPDefU8DWj2vNQjZkagOx0fJ4rQLvPMqGzHd7hE1Eqat1bQpamatsldrsdgYJg4tsCg+7
qj5vv352yaNJqbWNGRXaTskyDANNQ3zJdO8CECd5alGaOcr+YO6PVeWiJOJx7GvjOADZWdUBshmh
QPWPhHKBeB9HeDoVD2kvfo+KOZR9ctRLgcIM8FHezAbily5UlDPssTnXlLyWStlU3yAlL6fSzt5F
0NUbHDX6vVVW+mNpBF/1iRUwcNFd6LU19q1x/SCPdPJ9KzbZqFfqbEQWisuwHHHtmHJeYNU8jun7
HJAnY6EChcsR+VYOyL6PK1h69OiwRNuaenPCynwJQje6gK+jZl25GK7PoWgCiG5z6JOqn0W+TkM9
+odiQj+mLYeKjJCTXKeyH8hAQ/B22C7DZhy7a9M68QpPdot0S2w8565VkZPMLPhF/wqV2oYnLkjr
ZV99t+AmrjLjSdWL6L03zHGZ5SCKkYq3N2PVmke4UjBpOhFtU1ctb8A1DGwvbRLgUVhs+eWml94z
X3I0RffGHMkuCnjpJXW6GGeVuN4gWonmkRzOQswjXW3+w9bV2S3t8K4h6LltoQNsgDR372GWAiez
uyct6p1TqUJS0LOqf28dRHzHLhrPkW5Pj61unr3M7d71vMg2Y6QDHplPB7+zUPo8vlVKDDeOwj0J
Chc1Wer2snHC3Ps4kgOFLOt/zjHxJlnlVrXWlM581NFb7NO+fU35fR4z4FZL3wzb19iAfjjguPcx
ynenIRI9INUzj6Jet8yNzH3Cgty/5hW4vlio50L1Y6BYhX+lLBufC5v69RzJLtnk+bsYbeNiAhS8
TljA7pPUu+IYHyHsnhV7v2qaF302l2yz2jnKMNVREBWD9SAj9EN2qlrFdxm5yjpwxu5RzeA3xlW1
gh9unxox2BjHuqh4V/OhjGUTDTNdr27S9edEOfBX2EEuBRtW/uN6nxf5a+5/u2ZbUQOFco3GFmi7
S6cH0c6oI2RFSazANmbdvETqMluryatAJvtHiySPYRpRgG5Sc6nQc35vPAvLYMMI7sN8t/aDKo4i
Lcm8F4O20YSa7PyRPPcI7QztJcrxNU+RL4EVX2qEh55kfxRGv/tzLb1YrJPuev+1zaLwWo2k3cpy
rL+1VvXgxGPwgvoki/WcPVgjXPFSk3+QExQbsmWkmeMlErBr7KlDcicKmm+5FS1GsGlfMsVG9zZ2
i4MWpsPdHmN0JuZru3H8A85p+TgGjbE3OyfdNNzj7xOmSXKCUSsIMLVTSTHSdB5KA1B1Pp85pOYu
LKJhQWkTRfkYLLhEgctG4r8lVFwefQ78Ne+vUE6uIrxU3dlq7vNS8uiv631+BsRDRH/0qcSVAZa/
VYhx11SifXfrDZKAyZcGFZCtm/I1xZqbfCHJgwSZI8iFGhMYjgqJpnlahi2TRxLlCS2X6JAbCnpY
rUBucUBgJpqNCD/Dfu5LXKVjgTMfyvhj4p9TPvvKAmfOAm7V6r9NDhEGxbY3AlSGDUOUGNwFuqc9
dU38PSyt/GzOUS1ca4luz7RrFR+qdMQrK1wUbeYsZUKJP4+1suzI/0fKycUjEdmb8CPJ5Hpk3uIm
ev3IIH2e8BHHSnBs5snqhHYCP+kQGTs4umkAlTzSp99Hc59ixtUv0ygR4BLeCas6tiVzI8PPpggA
vrfaz8+ev2ZNCM0tpxYZ5Hm7WNZFc09mbJwASwScr+0OMtRalOZNga6tBzvhycboAtyV8h4PpPcr
xCWWqJ5oZwjM6grd6/w9reoDBEv7hxidF4jdwwvUdWtt1o1+jDNHRSKtUlcNKi4IPmfKAZMoENo+
vtF4DSkX2+x/N6OJu+jArmVro91zlQOtMrQXtdvIAB0/31k4oh42JO0OjRcvcwzhFkagJj+19lCG
Xvqrj8KfkepS3VISdgXhNJ1DinGHehqy7eQO5R1oIhRGXtDf0jFlBiexRrq2pWe/qQ0Cb15uiUtn
AyQ3RnOtRTUOeF4DQXZqv1XY4c2I56hy0b3LqujBnlF9GrQcUUzFzVSQhNHNXP/WTsolbBP/WWsj
c2upJutXPCWfTde/N7ldfhkdBIcRnL07SZ/fVXR1lmxv060M5YBSo/cKJ+NBdikOLloUv6+t8cpu
GdyDVv7QkuYV/z3ILk7TbgwvGA/qlEwXtoYY9EZj/t0sju6UVD+yvqJI7WnJDX8RlBWqqNl6FMyf
whaHejmlEQjVt9rwDpXDXgWVgx2Xp7snSIk4ZPZT+2712U5+LglxblTWqPfSqu11k/vDw2hPv5sC
eNcxC3roFP/p9xBzJ5kUg/Cv2DYhFf6fyZ9zxEC5oBAQt7vEuiF8F2/jsQpfWOqpq3IMs91H6KLQ
k4b8J2Q4aTF+h346HWRoJYjo9I3qHUmmhS9WC76h0pL6LEej1n8jIe088CiNXtgGP5Sj010/LkSh
PciC5C5P1Ax7gfpOdusEenjy5Z1RwhoSJFPkS1v2dUNM1bS2z59dsh+Q3FCRTW7tYM+GL4bJUHfh
FrjmV63tgY8iz1bti3T6DnB4QmGvyS5FxQ+lKgyKrwId+gRhlx+CIrMuCkArldE8dGSSv0Q5PFh1
qrq7788bQQWore0P+dEjeYFEfN7eyKoj5gbgdJVOLn7VvgDLU4G1Lj0rvsvG69K9ChLq4SOKENGt
bWVvT2nyMcHFfmZrxH23dLDCnT1dFCsZz7Lx9TZF9WGOhffWT/FmagL/pUD/9jjMIhxmMnkvEfTK
jZ474UafQw9bnCW3l7eXo7WR/iixQ36Qp1opXt8q6TISH+XdSK2PSbY7++oaWAvKc4rATnd5lgdr
tcXM0WRpMkEiPw2F8LSNKJ1qPfJ0WhjxLCeCKVSDCXoBK00O4WOgLeR8Q34FKK9rqyDNUC5kIXTR
4H4eYiO7yaiwgvby735VH4TF2o+52AtCmGauEerNxzQwq/+4huyXXWMkhhOpqudCzdAtZTNEFUtf
9x01dEfPolccuz/6UQ2HMw3he+/N/f+eL/v7uiie6oAth234x67vQJHPR3oGvFxP4eooCcnyUWDP
WVQTD6Y/i07LpLgxDdVRdrnofF3lLVv7h5YK374qK6WmvDK8/s/lnRzQW+tn2Wgh66J/rSc/l4Jd
MiDiYCGy2thvJE2GdzLg/c63Ym/tzCE28xfyoyyE0lg/Bw2lHtlvJB43dj3xblPt/KlnnV+z3wh0
41kJM1T2ShN2SaYiWawrX2q/t26GZyQ4XCENIfttl4UcW/OShJbXr/Witw+D6vkHbj0S3X94G43m
IFmRiNmECKAr6w3l6uuIOcyR5H6UsVpvpkHHenfuyxwLx4O4a9Za1a8Bo+jXeqytxzh1ypXl1dWW
P6/1SNJcPVY2DP2gVMxHOeXPCSNwTrbKMRBNT82eRr1ZTzjW3/Q5SmqeiUUWP8UKqhZYYx16eyJt
l7ej/5A5mQ/NKLuOlo7dUhEe8jRtj31gY6Zatmcxw/Fko8/7ssRy3vyhb/ayK543aOHcoDSSL0F8
JhRoKOEpExKZkxIIb5UXnYaGwHj+CGWu0EzKc1TaOm4bpBTrSeeB6roVHDB/yyLIf5QNkM5XY7Qr
aAWe/zghzrJm8e4g70qIzbp3Mkvli5m0DoLwZblhdSWucm4Red4SaRbl42oGejqYi8UWXNJKeTT0
Xn+cvo+DauNzKAqEXs2oP4ztYG282rP3ZvyCy4f5S/XhqnhW+4ZCOkKNuf3DjhrsceKM7XWUtBQx
TPtB1eLmVqMhc9NCTK3nrjyfpQzmGe3YOg9yUE6bu1xfO8DtwLBdQuigA7soOhRhjfRIhKCNWsDc
DibAdTPQQw5/zKy0aVqNxuzB9nmmnGQFwY9k6JTlSFrtXjeoXJmmeJtUtvqkj/qNDOELfEl5eF2b
aPqYpbXk1NwW2HnERnFuWNNwM049wOE/fXmQh3sqpBU0xtZUFmo6YYoCtneMWZYOmIz5CLYgnkko
mwkBUMpKyFZV0pFMdmqpEoYbeZiAwbGX8lCe2W6ob5a7FonbXRr2zT2oQvi3ptP/ABrFgd5/U1MV
MEBtNJfW74ZDgCDzxh9soIXItVOa6H/osc4mXbshBKNiFJZ1wbbrLUro6KGvXDSmzuTqWFD13XQ1
BnVY63VuPPcwGDKEH69WrhrPI1EyR3JsgHEjx9R55jxW1khd/Y/z5Jg2Y6D/nGd62MqgPRkum6Rs
lsaYU1Gb9X5AmQ9bXgPlY2F4zaKY4Uw2Mr0mOcHYRiYni5ArARe1EF2GWudUF3jsVsVaAw/zpWJt
Vk7Gty6Yv3IEMKjlRskDMFOszecBzQix4mUrhLXAtK6b0EAWpuUGrRxehfO103i4jIESvYQaaRN9
0IqdhnHXCRATEiCBaR3iKrMOTdr/PhrtYucrQ7hDVGoG/sxTPkfl0edpoVmq8Mn8+IHl+mKsDPst
cHSxLZNk3I5e6r+NmYZjoZl95TXVrnUtSw42j+cn/kxXmwcfdtN+uqjiqX9ChRpwWtKpG08o/ZMS
JyOZ8wa9jnm0Vxv4iKQjjNzxW5JeuOd2RnK3oNc+wZMnEayaE6pL/7lS44BXL+aQ+QvoafWx9pPu
lHmescT2HoELGTYOX/7c4D1ktAt5+DFx7kyU+EXjTtrK/s+mmoIbaDuo9mX9wmO/+VXPOQeYDT9Y
8uJ3FnnpU2k7AQDarjw1Y6Si8IoWXqmMD0ntjLfeycRtTGuWRAAFZJdsrLFa6mHTXWREBnu8fYzK
E8KaFUKvtsvPa9Qej++0Gg+f14hMV2BOUr/IroxHyYNWDoCEZiowAHXn2M904XZuPsNMQShPRY01
kIxiOQCuH7klc2YPy1g2TeInkJWqpbzA31f9RxxHwb3STRdCuoWJHhi6leYo6gsan0hwt1q/9YNW
e+m1qgJ6M1p4OmjpXszJ9UAHqRTmUbFJ8zB7Dh1v2uLMqK1CO0+f47zS93ZYN0sxqOlzbyG0bucG
lvYyDGEp6V7xLKNKAb3roWeznLykQgbGqI7y6LNRIpcSiYxjalnux8wGnepj3KKDE5WdtraV7sn3
ZnnaoB2eoyZuDvXoJksZxraVHnM9R1pNzcbnIhQAhUwTPug8GRUo99SPaYrPhjU8D5FrnZGU+J7P
UU664yGOxYsca3Equ3hReZUnJoFvXEUQHuVYakbWrXKUjRwrytK5+wFKA/NVvJw3Xpv/lEOjGSbP
KL01mG8L9Ip2yN+ZT3JeLjpk0siIys92BhNLbiQkw65Bo6Gz82d/wBfLolQJW6B4nkLyk4XXPMgx
NwYGrMdjcpKD/MyzZYaQ4EGOKk5UrExW1DsZ4uMwrPNxVDdmrFH3L91j7pfRufx3I3AYUgfcyObu
qavRv7YRHPyYFmvkYZFwWHVBpDcrOUeNFeZM7YR9vF7ffofyRDkuz467WN34oZlhVIE+Q2kP6oHl
ADknXtlAeqzUOBmdOyIShv126xseX9XcOVS1D+5UTsKPemWqE8nFQZ/On800BupZj830AMJvr82R
HJT9iSD/DUPcq7fDZIYL2Zljyo2h83yZj5OLKFo3NWpoLPJ+9SXoNkq+IHWRrloVo52eZBMGAMMR
ppuxj7J1uxa59nk8q/J7JJxZj+PPHHmoKDhGO/yxC0eMl8RBxFCPAvyfzbh5iSre7qNnBeRjCGu9
uk+JGl9lZOI8ORm9eGT1wlajOCUBooZDXRUrX6dAjpy4MT+xzFtYJWIjoixYxV4sdeRAahl9UWwS
k3tumTlU2gOVutlHrNXeJczc6YRWnnmT13FLXuC5cZ3m6xVx1D7g7ALknI+QXRCupoNI2l+y66N/
StEsCc1mKf8Rsg+LVWi9PZqFYa8VG80bTFZNPCOTKWguwQRb1PSNcztvuOq5kf0KEhShphpnOdWs
BnQP+Ut99H1Ok2f9mSv7M1dUJ03nvu/KSHxBsn+BW7D6NqLEvxs7r93EcPtkf+Db05tbT+3OUrES
88wqWrBQCU+IiA3LtqrMbZf1/V042XAPtV3otuZN9rBC0ZHlrlCXmzwfYcpcxc3etRr0A53+bgLi
u2rs/z9GAQRBPoqwF5Unh1nyE+38cGXjhvfSjdV+zDP9ZnRpArHQRsqVB4WWRe5z+FV2NpHbPdYY
3ckT8pF0RWG3Rzlms96/eIp4lWMB6dqzrjf5As1u/e721ksw1T90jFye4iqwH0t70yioYy253LPi
+crZnMfstEF/NCnanZzauwYWYnXT8LBgNJt87/TnOrpo5HVijJWuQwR1uNH0izHvjKp5t1TmxqMW
D8ZZRoHakgtqx2GtFGyW8KyrH+b5chBBfetRbay/55O/HdZy0Dem+sER5sXJQkBLKfp5kzu6B9SH
k0U5lOadl5R5R64AlXPhFfu2Dq17runBRZTRTg7KaaE2mqsmIB3/eZY1PBaQ1W7yHL00uu2UCGv5
edKo1XfX1+OzPMdXChd9PD7YnD/zrw+WYRDHp6SOnm271y61hYCvipvHC3Ipv7zamH6GiKQrRgrz
Guax5urTe4v6PWgVA/ARr5lNVVvTMSl8EmsKm6AChOQtckS7HBzXevHLbBfkPfIPY/bYzE0dDHBO
FBAyeZFmj57LQkKPLOy3iOQMp2qcheeZ7V6e5fW4FtRY/KHwaqEX6hRsmZOqA6nlDHvYwOVCxw7z
oXdHfZ/hzwgiYsSoQ7aR7wVnTX2XMz66oF4mDzKuqDK5TaUetblL9tsTm5M8RndNLbr+UhhNsYjT
pHqfGgNrY1UTh6Yx/NehfnIzvXyfBtXfDX3bYXaUVOQgU0gxyETzCMXJqfLK8l7Mjem36iKcwnIv
+wxNI+HLNqhzgztEvOLuk4QF3YEHgxyTs0qEHiBmVGdr6I2LMTdWbvXLwWrjjexrtMS4ICZhXJzQ
ubFx0Q+fXZXRmQ+RdtMb1gULeXoJVJwffIZ8cgKl5sdkJ9ZJNorrkeqSh0VfcViYgVjhadMsPyfh
oPR7OvVeixXof8Iw6PYjldm96cc4uIU/R8R6yHtO00nzw4hfcNE/Qvh1KOcjL5nbzlbTDeWX1Xv4
2KjVN2HbxiJrM+tRhIm3nhTHPsVGox0i9JRmWHVwQ3LhEFsBOC1rZYyN844drbvRYmvcanOoULxD
Jcl6dQ3UnONeC9ZFQpEdY4gcE1nf2FmpguNAgP8ewu9Xfczjp4nqquxukjDGRi4flzIMDEwIsz7D
NPj/c5JRJqhrTjXoLZLTpRZ+s0NLX5Vta/BrEMElyIMFAWrkqvpuolF57U3LuuPle5LdtQYvQdQ1
Hl1RWr3lCcrO5TjYFJjH6IVKzMfZo66TRnSy7pq62WGkGPNOKgYFD3BCm7QUwbshwqs/gMlTeIxe
SONjnT73o3ajrfhhzMnNIHyvps0QI44e5hqu5NYUr8JixIeuN7U1eMuT6pNA6dkxnntNn0WeqW7X
Aykg0RvxGeRs8sTr5SjL3DV+YJvJba2tLI7Db1sOVHleWlDvR1HWGOTO1XAD9s+sJptfTJQ8bkJY
b/KyVTH7u+gBUKb5U7q120ldd/So0KiM17Ky3k/+O5Xtgdxn0/BExRFeXnQqlWhlgQ7YN+Kb1aux
WGiGeIyT0NiV1CaLbai74S6H83SaLOoISdd6W7UNTWgNbd8+tD0UhjEejiRXNY07T/YVmPNhDFvM
kWX2PQrDZbJXbIHSY1mgozVk3lNUCeVieelJRolhTk+z5sk85PZDdyzQc5zzG7CJoOidipo6fdTB
X/Q1U+XuKsK3zPW+l72l/EBxfkmxIsK6iIWOO9TiOzojWEFjP/2Cdkw0A4yQ6VTHHi+psX6clFEg
pYXViQx7mMlXTw1XQtNa0tsGaM0cwgKOKr7/UOpu/xgAreJBfo/GgWDIqlViIHIgxxAqHs+hWUHS
ZDBsEmYk2o/EE8kpgVKw4XMpamG7hwA/+4upysxL2anaBwhMH6tfuSoy9AMoqjkscFcSHKb14yZn
0/+q1U25M0wLzNto2O91Qcq1ab7yKx7R84ZOzqP1l+6HAl4MeudoOdTGqjEET+AErxltdA6ygb4B
IFMeMpHDQtjOoZqbv8f/MfXzfKPt+t/ny055+sdw3ZIvqHL95nbkjUa8tr46KrAQRy1mYQK3QlsC
oHZ4iTwl/KoHGNBWvek91XjTsPFM1AvpcW3rwZhFga1ujkrchOhD2umhziz/huRUvw29kBXz2Po3
2Td02KZwLxubPldJDKc992GK/g6S49W2A/L8Jmr7q4vC0rWGwoAdroERcFqxW8VdJJlskMg89+x1
N5IkAsXQnXAEGNyzKIExeOGwsgQFyBzsx70FJIFoo17gxWIr93DgN1Sybno2Eg3xfKPJqK359etU
juNCt63kbM2h4imLyi2iZyR/gJj2zl12t/no7bHcxIWJtcIr73gfUL7R7+Qo6qK/oOV6eDcyKLtk
2BbD0YTx/zyOw7TzhsRdm0OnvZMRO3e9bz3q+JSenbB5SkYXtWGcDWaQAx+ua/GmK0Zvrc8hGLt6
hzppAhmVEGKCclB8KuEIXEXPRlQGGFiQ11es97wIX1VLWE9Nk+sbsGLFuuEP8GT4M5LWqXFjbRTr
yaU48WCW8XM6oJmrYyWzUWrj1FlO99jPCM8cgRoAvnFyFDNIFDWpYD+hpQ56gFE5L8YNq2YBeJPR
IHT0IDIgl27l3QAJlwdwdjb+WgP/M9GM37WuYnuR45mI5+qatT3LG91VH7rS0pdyRomqnFLE31uy
VsvGpR7vT6A6nNrRV5OHbFPTOYtBwdW3ik5+3eRvTow5aKgmaBkbfvY2mC4S9uy4OsRkHzDqpYbA
H2K2qfHXrET1rVELxFMD8iOIfgWLSQPiUiD4nFbc5pEOzc0xcX6KQXYesEdVN/z+rSc90IKFUZXl
DQ/XeJcZinL2Bu13g7Pm3UKTY//Z34K8TM2x3QtkYmEgjOO7MhWXDozzLz9LVrWtpt9zTObYzAN2
gnWZbPqOfaI6qsPRnvhgVc/se1vq/kJHuOWbU+qbWLfELyPwD4JszJdGL+qlKgLvZFlxsFCSGuNi
6NUvkZHHB6R5BAZShHVoo+OemlTp5lBPUOTAXsDagE+rXyjcFitHc9ydmEdtnYSRbVYkd+ZRFkPw
llu+CYXkBCZQGvpnZXKTVypnp7GiGZ6A6YgngVeFPEc39Hznl4V9QZ38K4Cu7pfv7k21bX5SDM4W
Y6KVzzZ0mnUjzPycaST3rTDLt4I8700FLrkUoVV8Tdx6B0ev/ZVV1n4g0fIlxgF4mUf1dEv0CFK3
krWHvAzF2VSTAoGPTn825lKtC1n1p90tWf+1v3gE/MjsRH1p09QBTOAV3HFw4nHf9rcjyg1XywMB
rMfOxmr4OwLj7w9K/gRoVIv2lYN7FWo1DTkt4eAoFZtJfZSNHPoMbT2ajQvRLfvHOXkKq0KrPGXH
66N4qOcGo650pdVDv0JzsnggvwSETQ5rjZv8YyRiT8eKnTlyFFbLs8dOoh33hcu7+KOxioDV0dBu
qiEFrzoP4AIBMCNv9HcEs/w9csiEdRy7qBACWJ2nqBamB+Qee4ovWnSkIo4HhjwUgTYfTnmzLfz+
4WMEme3o2GNAE27k4T/mh+5FkEW5eWaziciOvE7/x9l5LcetQ2v6iVjFHG47R3W3ouUbloPMnANI
Pv18RHtb+3j2TE3NDYtYANFBahJY6w+qkZ+pKQIpm5tRGzQ7w+DmoPl98KZ2urEiaTLtZC9P6mox
FZ3AZY9eiuoodynqk4W/1NM85dBqyqucErX+diGbckpB9WslmwHLm/uUsok6xNYy8a/jN6gempZs
VQAdC5EyNVp8xuSZcPzpYIl6yO49MvjXmP+KsWDZNV57psJjIibw0pYZhHCjd69d4LhXF0JXahfT
6TNuDoO+yDDz2MkR7G/dazqjElsysVSo/rlUr/lqdLsXCzluOJgGRVnuz8lWhJ17ruczzY1/n8kY
W6XfvX+N+69eQAnufb4iDc4+aq4JlhOHdoBBiBIRDFnXw7pgKU9Nc2LVIU/vA+RYinn6InT75n6p
jNXyenn6r4sol+BWplkYZ4ZOBlFAqXdRD1AX0/ngOmVBAGdDY1lZA9Opco/i45+OMXGCB+jzSzns
M+4laMxyvwBuT6raXcju1tTPoIrF8XOcEuvRocGYe7CwSWl9T904DRrseoINTm+ZOVJpc3ty0/EQ
qYVvrj/7zTKnXw6Vwfv4e1s3Ax1cICBQVJ8WsXrJ3Xz6FhR4D6pp3h7CKBJPutZ+kXG/LnEBGIdG
h5rPMi/F1POWNZpyzV0U1Phnb1d1YyssO0Kj2VF6VFGrGxCdnarWPoKyvI+Wl7C49C5J+Swb1P64
SljKxqPEdZYxeTBSsMVAeLmrqKG/6N1mTp7OLNmFaHKTJE/i8cvKlUMvEqipwfjiG1l7K1W9uqVl
8mqW5fgFzQTUCTdVWKov7UvtO/1L4/cG53rS9y8S6/z73DYQnsyC6QJN213GdqFvhIHxatAjFAVk
6aM2OuekR+nwHNUgNEOV3VMU+8MzS91g17ECX8lepSnSczN532VnWhkaS6QjuIS0W0ZTvdGM4GKM
PYhGs/LO8pB1FLkXlj+2217xcP+U7c9+eeZU3Q4/D/2A7bzabVsl8ldlTnbVi8v+aPXkKha+r3RH
2XbmoDz7K+amOlR6MpMsxAwkRHQTvI9rRKe2d4ILpoK/D5aDXPAQ4yn/VweEAXSuKhcz6D9XkN/D
d9nM4zP/L8u/4nJOPyyeRrQ69rI12Lo41T6J5JkbJNk+kyaKvWUWcLX+of3IuMUmDSraJ5GIMXuD
cZ+h+5kLe+hzOhmTc/4ZK0N/za6HwRFT72ZnDlOiwGZGrMPyu52XZHEJE6EbKdPhA7vHsG0+pS3P
cpRSsUyITnpYcvdxfOMBCS/zwdQnrE0QFdB6pXywRx8hYi3KtVWsxPg2yV6T9YPovUUz8Y8CVplP
V4/R26jzb5SbfbaWzdy3ihXiLdUe3HD8ZmjxB+Zn7oPsTKxHfiXOC2P8KwXGa6Up0RtYRu9g98gZ
ykEBHrrcrioddAPz87NOl+Ahm6McjKfIuaYcfXNtm3oa/xMy3GRWjSytjb/QfJFuspdTvt6hD2X+
XiV2cpWQBtYozY0IDJ70+ol0AIP+V6TQ3uOkT66AhZs7XuL/PM/9dRrry+ccAjNOH7ryoctH4LUk
msNjrfqjvQRADzRsPsBsbFf5lHKfyMsOuqLSxacMwupJnrUyOE02m3O9Ddm5zYNkf9To7e/x91Hy
giSjoo7UGdDcvyaR3feLYidMTt2hYEd0TLyu2fbI7ZPgVY6hOVj1WZ5GIg9gWBEc+UFy04DUANrP
6cHYQXTk/yDyyYbEPh6dZEcWRf4weD9b149XcxqxXMiio6xE/ndRUnYBCKiOcqRihJtW1PnBxAct
rSCoVvqMJq3Zn99l2O7tP92NKhTx8Kc5ROhU40aCNpuG/lGzSpNhKSorOQ5a3AbbTyW31hjvLxBb
VFke/jTvM6BgNCCXkwlInZO4ae+2ZRk3eahtvTtjqAbcPuTu1YeNso8czAn7vDNueZOaN8zHYIwo
vrr8jHncg1dN4lB4naeSHYVT+4tRp8L4GVNV+4uXTO1RziTj3FdXDfhxaERcaWhFfFWc+v56MlS7
Zk55tnuU18QOhNu+1fcReyzI++VwMlruV73v9axQsQHPEezoeGERc1Rri2LXPGD0g5VSxsMhmC8s
5SB56gcUHrXYbdafC7F6Xtl9Nv8fFmz/9yFN0rQLAF0Yq/RsfCbwDUEX1BcfODNqw/PBFtdgtIZD
x2PeAphGrCqcVzKw5l62nKSuL7mhVRfHq34OmKTuP0NyxKjjcNOh6LsbLaSIk75UzqisRgs/7Me3
dIJOOXR++ziIzF6npeKfvbbXdqbWpAcdAedTg4XV1ija+qqYlljFWZS9TFPFprm33Ne0G/qj0uEN
vaBA4gLT5BBkQ3Yqq6OWR95J9wM6u9783SlH6PoYn0w9XKhsjNXUiq/FXFiMo9h5cO1+LVvyoHAX
OKRG+7Mfg2S2rIrEtvSqBsaCb68aOzUPTQDZPIhCZWuOk/vcKzWb1lw/thaYQkraVy96cCwrQf6R
Q8LT+NYi3Zu5TnuRrXs88A7sBZUTBYhp5to1X307sg5yhJqm6c1FfHlB6dramU6gBksIGkASmjrc
fs6uZgiBipzC+WesaFJlPRlptpLTyAm7qhu3lNX5RPObsubDkCftvgzDAoPv+S14qsHawNaezWYa
cfdCmeIctv328z13tpFfC9Kn//PTiWFEQCYDND+/bTkcHfb7p/sM/fmEn+8gNl1KInFg7+4vmbPd
AKjC8uHzNWPHQYEnpwL3+ap9pPhrqHC/P6GcEJ+r35/w/m1FoYvU7/zp7nPrVsB6h08nR8v55Sds
EE77fJNi/oRZe//73b8WgWshTjW/P528WnWsgxK4oKLmL0JeXWT511ivrcPn9A5lx8VQK/EKGF71
BO5o5ruq5bm0O/eRUtlTozveO+QbNPZyH4Cl5ldvhYblua1kD4XumWsPuyunxZSOG5P1lOtk5MLJ
5y4TJVQ9U1M/KZrxTXbKQwUYw7C88T6+7iHNtyRAN7IeKuKwO7ll8vNzvKeRP+SZz4LTVfHTUljr
VbNMezYMqyZ2tccwKPRHNLRO7tAq53hujZUjDmHMVys75TDbR7Ke1XaIDiZD/DZEjsJF8nieQx70
thzWWe+U/4r5SbPxbKe53F9ljBty/r6+kC8jr2ox4aFyVWYH2Ry0sXkA3HxvyauGFjmjyq6QI/3z
fkP8VqNJc68yFCP4sENMolh+vl80w38Vatoc5QgcrDBW15v7O5UhtN3Jgw5JSLWPDyRjxnsS9N39
KwHsX27VOAPGb3wdvLPh5/lDo2gQWMcgusgzK82gTom63MmmY6UouVc6CITIbOPVX6O9RB32NWzH
zwnkCHngFfx8/P0Kn2E7KWPI+P+8wmcHVtW/X6WAhIJ+POshtUcjWQ2zNVBmUtssOja6pRhQ6oNk
z3IeMevJG45UnV3K7XX14HlYJQxq2N4M0AUr6jn2sxLiVN4b+fDFakS40AZj/B4X7bl2e/+XN1Gr
yUP835WeqjJLs2CRujrwKTX84ZjaR+sEypcww9/TMLr8RYfXs8rQV71BXWJrahgqToeZtrXD3jk6
Su/uvdyt94PCf65RONKGhZWX5v/gxzWegGqV3aKRR40lf2v02V72DIY3M45yaskLvc/G0z3qGN5i
4EGAFTA8nnjV8lfOl1HTku9XtHTTaSxPllU+F6u1W5405mOF/tA2asp9VGsROVMvuKgeeBDwxQoC
lH26TPSsPU+NrT7GavMi426QGKt4qtsDt1YNTqWxyktHeQfPqm083bcpJHP5IM6F3iG6K8xwz09D
W8swO8SjwD78Ob5hseVCA7PTFvFXD57lhmUiSUgqvulRDGZ6bJqyhaM8n046qhWupR2EFuC9FYar
yO3L9TTm2YtnUz7rBswRXMdOX0oFWwW7AN8hm30H5Sou1F+yNSmte/Fi7yyvRPPFekQlfYk2Ms/i
+eBi/h44LW6JNERSblFub2/yWqx7X8wgUh9ki0+CErEfxic5NBWAADtS9XvSB8pzxv5zz0+hVBdm
2UTk6jngUBktVfzj11MU/Y5NGXwuFK4bgMIWeT45MB70f7rngXY3lQd/LIAa/4mX1pxo6NWEG+n0
muC2snDMKn3rlVFH/p8nv2waJTlPIzaDQwBI6401wKtqVfEVuvr02lkrOUjLvfRilD3/x8zg6jF8
JltjJTBfgjce5XzFByUw944aN0fhTJixzr0T9W9wSMHLCLrqZhntQ92m2ZupudFxaqOadDwXFf1U
4Bwn7NlOOH2zSlUB5RuxecBh5Yh6v78JEmiY8hBLXx4vwocnnS17ZNAAS0h2FCmYKajrp5i01pjg
otklRo3acpSsC77hjewUo+tfqDPeWzJUdyJY5unIT2i+3KOkfdRai4rXUFKARAj1RemCmG0CM5EI
9vYx5AIQzL80q/mOsgOwn2imiZtOeU3Mytra/jRz5gZ0CRUe2V5nN0+tbnoLpL3Lb40DfUqby+ha
h1kU0KUftl+ViyQr1JcytCm1mLpOItv0dgKFqL2nTDOepIzWaMkWL03K1ox/SvGD/NrqPlOVJ/tS
9Oa3xISpYEMMf+pasl5tGmVnQy2o3GGgvYtUx7+EjlGsXC3J3iJb+Zk5jvWRDrf7PJhe3RSsVt47
S7SAr3oFk3NXrPxpwqVpSF8mbK0wOU7L577BCSpx8kcZihtzWsDaAFk9d1ZdVm0K0ulr2cu9MTn1
Jm7BsrdET/m5PX7ORT1uzmol7Un2O16WrTuHfzLlPfe6/nnss1WFgPNbZ7ka8IsIS8C5aZSWs7HD
rkK6u23e2Ilh5ZQM0Cdkb4bXJUq1T5qf1Y9Qq+7hwc7CY17M6Oh5VFrwm4M+MmC+3llHobTpwrQU
cZ71KVZqE4qlaU/DWcbkASjCcE7nwxS39gpLJ4bMVwike0ewq/TItq4i0frZLWOyFzk40FP4HKpN
Gi8xV/UfGjtwzm3hDMvRmNxvpOAOweBPr+WEgUPhN9UWTmb0JTAnvCVS95sCoXmV4+p3inotvuaU
b6D16s63PB7fNMwnAiobi9DPBbhGEV0/D07rnxsWOkfIjJW7SFwv2U8KFrNySBo5vwcHEarLppqf
Extq08ImVbeorLbh9y/b7C42VcbXE1n5eG0QNDtMAiiPZAf0Y/qjnlBWkuyAlhaQnhA1J1gFoxf9
UO0uepDsgLmvnUf+f1wnZzGtYe9qdXRRJ6gCSkMh3rcS7zG0hPfoNsBHXPsmI6NK0geZnHYl+2TM
dtvN4LXTRbZSK0l2jUC5LMQELl/afnNFpnc4x/Nkha+7mwkXqUi37McQjxUkNDM2JkZrP+rF5N5S
B5gLfTLS2Jay9uGzr9IC12QAxvHaKIvirIHKdus6XsZxUr9qRf77TMagWXVP41AuwVBEXz3xy7CL
+otT2vnegeC2lmE/iI6e05kUe7lbYR2DlEEmoq/xpP6Ast/fwqQrHkZjdDAGZpomN5CKKBzx4Blq
dvN180PGLa/0WQdUNrI1/M48tzrJOPfWFu3MrNvHVhZ8iU2K8/M8ilDSbYoE21Y2eXfWn3cnhDus
8XmPvqIwc6w65/e761lKLYXubxqkVOJKFB+Vo13IyBZfpriwVnYyqGe/9apjhb3lRogoeZl6IArk
aYoP2ODLpB3MS2fo2aozDR+pywATkPns85B1CkbJfXLy7O7fcTnWVM3XwHTDl743j1pq61/8oUKH
LE/Cc6V10ONVv1jr2L+/DXp68SNX+xkbxSOouOzNCPhYoi6UY2xM4ow6BcxRM2zewcrvA9bePzW/
/Io1l/mi1kqOly/JdyNq1QcRTNEsmul/TZRgLYcih4Sjk1c2zwXs701vdsFBhcp+QT1qWOrayI94
NHvEx0cfVNtkOnsj9nZsMBIpFvQ25XW7ENOYfrXK6HuZNf53MgkPBQIdH5U+rVVu+zik92dET4rZ
UhP5GxgjC6gfG7PI6g8vVK+YqXXfjT76mDBC3ym2JzYqziNP+O12RfmEXETx1NcVG9DR1zYy1k9m
fYE4tssLUdxHIFfI7jk1SWPgMDcW0WOYx96ljCxQzPMZTPxm1aVFtG5d5ETWIWJj/AW8Y61TlObx
yr7RqpLHe2/rw0uK3TbC9x3xIsrdHfP8c8k9xrd6v0TOH2qFto6HqN2kbq8sYiVVLr4r9CPentgH
BUX9rY9fwR8739O685eIjWtn/mD22URoeVnPHd34I4OH/C22RbwOavYB9ghEpVQF8mpJ7HyfzBJG
Rhd+KUXSbyI3VvdKaeHYEYdYRs0jht5+NuBgvkS5GezQB3UB79n1S5dpT3IAkkTZAlE/IGdNU291
JdL5CqgXAcUEXtd8ccBk75QUz9gaIxinS8JXFP/1fWp6Yu0OqvXVHrtV5OTjm18P5s7V8Q2R8Vr9
3g5R+t5h57btgB9tNS+yv6ZZZn01XDIKQ6o626oT6fuYfpd9CRznDdtqY4dly/SGhfRKxjWLjWrc
ZDo5ryF8JaG8ky9BfsdZRUq0NexUWdZWiNUZe4mjPCvn5mdMdphh/b8NEaZnwqfozNVf1w4g7Q/o
2ONoicSfPNQxOOUqKo1/xfJM4FCvRPGWOgJeRH8Gp3MH/gQuOtvWz7/iegvlNgza819xPyjycwfi
v0/scdnAWl4KId5yq6lv1cxcdNHwOf4JwXpvbpjT3ENU2WqSSLBiFba1oTlqqxJHvVtQWMa6NQcE
T3rP25SGWZ49dno7WLHDUW35e1IW9/eB7ZXHrAj7XYPK59nyUdRpk5IKhoKLHw7B7jWMGzQB/Dp4
yrQehdiYxWisqw/AAIpLbRvqxtYwx85zy2djff8u1HGHRgI7U9vOLzImz/zUsw4wgx5ky/DiACmj
LKzODQWpKBX55R6L6wwLwUxNV+E4qk+QwYNDO9UAWH1zrNjrhUsA0OIme620rVZOhD2obBqJK07l
WHwv6kx9asy6e0Bs8ZQGPqq9ehxR0bWSnWyapiYWeRn7995ITFsTe+9HqqfBc6t3KznKnVi/1Cbr
eBW2IsAvtGZGa6JOKPz4FNZm+xqZ9TIZDeSYHTKFk9l3a9ns2uQn3Pjx6mZ9csvZe1ptCkh0dv8u
sTlH95KLMtyqCiomO7XA39WxreaxdskCm2l07lS8EJPWis49D3/ZJw+BaOt1p4f12ra1KQUI3V1N
y1a3AQiSfR752UUeNLNKVmplY2hnFPk9FrVTBlspCHEBtYEzzoNlTJ7B4Kx3akeB8zPmK6G/Qu1F
W4A8LKd1nw7URmYNnszrskMMqWmb0r5yHXJ2fddxg/JePN3wf0XpgQeG+xFX/i+9G9TXrFYmYElN
eGmLxt2hCB+htWibD0KDv1saZfWqxbh2xxCoP8DyWobh/TLq+Dl+zmvV5Ak12vdDmzko1PXZrUoK
LE3/Z7yfO/+KkdvAcaVbpFb4q7KCRn/wwDNDyVCntQmw4FxMhgY2Mv5A4HxE1WUcj/Ls8+BYWrbV
kg4WNfZu3nwIWYfAepxPY6N+7nUqxJ9GbzKuK/D0Zew++M842fs5eKi1ap2qpr9TYKNtMVsdQRvZ
lPg0RUE7ULX2cRNEb2GSfYtsr7nw4I7ezLkKnjavge8MpIazJ3nJVDX6gZKhWMpBKTtYkF+wPcjC
8kwZeWxMAmaRNTjGix2b2ipLxuaSanq609QqA79g2KcqTtNNWA/aowNJbCmgk7yLyXkkyT4D+Vl+
UbRa+DDZI59lSGga9RK6Y/toNjxBskpTTxpatYfcVYLdVKnTpQzzcTViZPoqBLvk8gv3nOxkWiUl
gLgRCxJcarIC3pqegpkm5XVQIReyLQ9A8mIQDt2ER2PyT4+cQw6XY+7XyLauoNgq+vexMbNbOEtf
a4MoTkNeIcVGKJ5DIBCscyzarQzJgzD17kKuYCGv+YzLM31Wwb7HGHEf+md+pMG29wnVjDxdljQX
N8yLkxyvTpGy8a2pAYhleFuLxNZxquLq0BbCIwXfhWe3MYwNmLjkii6+u2LjMj4Vo9VSMDaq+Zlb
Ys5kBCu3g3dmJqZ2RLEFEYNsVgvR6jbZyGCs5W51P3UDFJp9smnjUR11IGga++ki6JqnXqQgwU2f
ZHWmZlu1EwgjDqW5H7O62udzZjJGkXEzeXV6LRWZytaDZ1MtsqWtNtUXfIRDdEJJLfYIk8LmzFkq
j1t/3kQtABaue1EhNeYXztZxx4U1Az76SokObMDxe5ubTtj5C/gSyilOs/71z7DOAV3oDjBmitD4
PcxvbB/TMoZ5zCbjcjZ7Hgau5d/DWIXY4ASm9JS0bb1VUpfifjLqT5Ft17eQO7jdhla19HVIAT2K
BIfaS/Unx871XRFYMPnnwS7mNk851J55qFlmxVID67aTQzW1TQ+dAlxbNk2nxfDSq/SdcCgJIRuk
PmUhypqWZyWvZcCup5t0+0sbsxjmz699SyakJMJW+6nkPWuuFKFtchULlzRXvAjqLdsMTFfB06yb
JKtuitKYy6aDal7HPRpNXUbqkCLAN0jk5yLsyFvE7i6oC/cX9bkXf4ir9zKzyqWjVOajAUpu06Kj
erbjxNh3Y2bssGDoH+SMSP3kiHL5qGb3Q/itLlid8uyac8f3GasM9M48o9l75XKcRQpNYFF7ucf5
r13QXzEqYtUhzEhtT9YuhKQYF+aQ47AzZusM/SFUuhWjzG5RWxYvVVe9FMLQH0a/z194lwXgRouM
zNw5KQVSd65RH2Sv0zUx+p1Wv5O9VD0q1J18G39OriUNa20act1D0z2AoanAvxvpuxupJ2t2XbEd
tieB733JTXuWG426By9uAGb2ms/2vIUQllT9ojGc9mPa+IFSftRpOixMA0kstRTvUDu8k6/Uvw9t
14zrtEiNxV8dfzXtumG3BTlSxqeoQDvEw0Iwm0zvFLakoRFfZ9MaW+zwq2j4yYoMQeZB/EL58BVD
8fCLl6ETDK9IXOJ0sHYNvBy4Lm55ySgIr5DZtre2OXpLHm987fOhg2BwtDUXHbnBwF5cBgtcUTGW
HhMq05bP82uKFpEZmCfRNP6zH4j5h6K3GDPSzHqvXtedheXFPBiXAHs7GSZyG3Mz7DwknDFDvk/l
lF73ECrdi7x0Ylf8iODR0pmH2m0nlix9ok3KfgJeZDAlqzJl41kYymC8dRm3n2bFvmEIF0CSB5wf
IkQHrFWZjOJDLbWnnCrjN7+3m4Xu2N4rDmbjEs/d7Ent1GiN8PTRyxx0AsMRzdZ4KvYDSByUTzSl
WLZ1f2Cp4YJnp1dzzHSrWG66KhI/f8rmw0hlgUrDTUZUPzh5zrRX6TqHoe2dda2wJny7oU+rtp+t
gAgJdSX765GMcNGjV9x0/jkmL7+szMFd5KH6nDiwr2wkGbYj5aeN7ef1UioLSeGgeCbAtkU5W8cD
a1WnBn+VVH91TD6em+gX2VJJoYO8fsZTtblqaA4f6iKvV0HuWO9jX/x0Miu7lV6jPCAPTdHbEvyO
8HmYs5E3qsnN9yzsflp8Z+88XDq8L4EFxEYXLVFsvuI2Lx4KSEzryHVBEnsOlpmaaPZ1AN3aR29y
xC0IgyF1OvFr+apN3CDxAcHxru2Dje2BsETvLfrp8YcxakXbJVqs7EgAfh9rhM0zEwHyCj3031wW
FCJzvXTezNH0t1id5Fu7KrtbaJfn1B91bMgMtv519kNtUXYh6Rxenbi6CSWM98MQ2UdEvFGEnA9W
egnKb0UVtsEiEPBFi6j/JfSNaqjbIaq8L2Hhi3VrqPXRZQNxCXiLy7hjkWWg4LDBddu81FMXLAW5
SNhCVYxStBcmi7ZLHGif6sXQuumbNlusIp6SL3ynLPmPGjeF6r6FaO1+d90IZRUB4YwHSry1a5RR
fNUSb54NXKs2w/5HYI3bOqgo3HXGc5+bHiw95RbY+a41EVsYHURHxkRfti0m0yIL3W2CJvmxGJph
Z7vKwZ+KfK2N3nFKm36hkvQgEdMNmz4y7E3hd19CJ29xeHejRZOP0Xd0ma6uVTkfJT8epJzxgEUG
feMpbXtA+vXgwW9+YMBsZg5D4SEfwaUnwECGIIxv8oBAmXZUElTp51CiKMiKZa61prajnYUzamdV
lF8Gt7xWdk42vqifoY+nF4Sd1ZdC0V5RKXQe9LhszqNVX0UMlKfM4vgYeR+x2uUnFdEJLx7GfeCg
gAK8vzBPyoPfwVQM7exdgMrYgk1HmmluKqN9mTNbj7bei4fObiGuK4DaTCWOVrXahUfd685a27lo
1s+IwxmYGHqcsUT4mZQhGKkR+QIZlwfIWODp5RDZ9sLmK4v+fNX748uAm9KlSuOXViuaBxKt/JIm
QYVPNP2r6ubxApJFtq2j/qdLJeSGTbBxHgYHaqMZRktWG8WJs5vsRDRe3PrBAa48Jd9J6zNCaNa4
96KkXNzbke4Mi7HRU0B1eb8uB7d6rYy4W2ODWW5l0zZsHj+ehr5sMMF/88pxKVpooGTZjPx4P3XY
tR59E6bfcgZVHJPAfKQUrCxDge1i6B3yZrxWY2xd3AxUq2jXpmf8ZF9XLdS4/S5Mq79ObUbZqUDm
s47ep5rfYazoy7GLm1/CfBKug8pPEnqnijLTAhWqfjUkkGe6GCvySOn8HdZ4JJz4OV8zlDyv+XxG
Gfqa6WkFiZOQ7OwLiFJCcK+UTVU3swdFq78noHoKnM6e60TteQYhCyWbThRM59ElWcZz7hnMp3jM
umIJDcJ+Lgs1W0TABCicD/92k5vmZpoYPHVD+9t/mcnJEbLD4/GwN0Ze/Y9nnYNS9hilvyq/dA9D
hfaj2+FvA+sm20UmDCv4mTCTa7TJ2HKPG6M0qsvk1g5kS7UjhxNcvbYqdgVL9WPuUpcL+fnveIZQ
nCuQUkDwcLogylys/ShSH7spcXAZEupzmd7qmgXobNd76/s43vUmjvBx4LWXMZqLL15av+t+flYr
fulJOuC2DpyJLJextB0s143OMnedP6k7sNI4mRd6utYsp9prNrMB7p4fGaKiMs26FNbyWldr+8Mt
sydtxCaoKVQV2xplLay4/MUu7yHkXvge9LxDESYFEk1Rt6vH9sHlp7RNdFdsB8sdr6rjBis0oPU3
lQKlbmfxr9w+U8kCOs6P+WoPrfPuhOicVr3WPFJg6jZV2hZgXWqw0aSxWHM116Ixu2XeOMn3qhiW
YVGnH2pYY4KQR+mLDTRw0yN9cpwmA5UWCyxv6AmNmv541lvTfXY9T+OWvSHLVX2LQgt6p6tWB98U
DnhC8aEFCTdK1wGKbzU2QPguPiJFHK/J3IwPmWeXi96yvsdaGTxDRRx3GsKpW0RPvRf26EhF5sEP
ZCwAEObZ+DhmpoD2U6ubOu+7N3RRD3JEZLcTrDXyc7poim03NDvVCdI9mhD2XqP+cOJvmVD6a+0L
0hPeKkLIf90NJN1HPRpPOWnfxRB5/rNlmqSD6uEwY0+EgUJwNYAWHNr0HAHUg1FTt+vawqY64Ltc
2Th+7nm4KK9dPIULt3cpf8+9TefiOGOZz6o6a5H6BYuilgdpDaTCMHux7zqy15Or5e9e6nwIkKbX
yovNa2GEPzFrzyFAe4sSHPUSHh8KC55q7zGRGrdDn+SPgT5nrouu+WEjnpVFnfbBLuejUiPnpUL6
aa1pybs71uWKuqd3zeYDmGWUVKkd7Xxb0RX0PRptNdVglkK/9q5yoOfZQPNjitifsVIZbLK/3Fjm
WeSwlLzS1b3PfZ8stTHX6S5DL0g2K0G4dosyPytBgwHBlCL81BvpCdTFVwfA5DkyrHURNk9IUEdL
fdJPU+MdzYw8ruO52rnE1H05jaG2stp22Hlpo+/xIRkv5XyIdvlIygWUQbQrAy9amXanv9kjevr1
MPyCDDeFgh07slYvNfn2RdN6xVogkMTtMg2mAxWEZWgqFkZRpbFTR0BsaWVr5GoCZ+cnSr7kX57f
q5Z+CT0dGRgXExhDLcfTBFl1mRmUo2PbGFbCSsjQq6MDpa7r+kXSdk+IBWU7Gfs8wAr7Z0jj6mIt
HGEsWI2cTUoFb24jSMM4ZvQ6q1Gu+swyrokXepsQcrafWVsqUtMJglG+Cywcb4ReofgTtWdRG9kT
igqsq3HZA3tlDnsZ0zKgL6jLAgdV3CtbAedD00lDTbMdmfsYGKyScZv4pirKeAjNYjqAx+bb8alg
RJD6Tx3YIxaCyRflf7F2Xk1y40qU/kWMoDev5W1XO7l5YUhzNfTe89fvB5Qk9vSOroldPSCAzARY
6q4micTJcxqOHQaKcLc9BMyHrBrdJxVBU9XRezY9KM1T90quNGKPE0bdOg2y6AJmOD9GMwkLF5jH
pnJmfWOEng+5y/AckA33LJsj/DlW7GsLQtGnXu1JKYLiiXdpUe2MbMRs89YUgN79YCMEgLhhyEte
2tYfUPkiiZ6Yr3x/bDA6axje80e3E0rK3QeHYuRHMp/Zvak4l95UMIRtJxElHXHV+A9t+accIO2q
bjkwTTaOU8+PMEx5K0NrR05ZjPnxblMte6+nrgn+lRDpYLdg3iwgksJSDnGyVi0E3Fulqy+j51SX
rkt/9FKoFmDohoYR0mtAyjLm3uVOxPcqVftdypPwWlvoGSuqVe4zzfOpqqTha+Adu9Yhf5/PV6u2
eQBk8VNbKQl//twWeYN10MCFoRthE0pIast5krbWLUg0NtCWxq7ONqnxOaQjqwvqbz+reb4pqumh
gw7oUYXZYG34YfAU8qn3pOZSTgsHWPOD+dEFTHThj64ZtA28giaPad88e6We7dvY/NKHfXIN+3+R
BK8f0m4qd57rwxYToUDU+JBuyh6cytDkyO7StM7DWI0TqVPkR0ZbtRGacOCrVtIvPqwof1jIW6ws
U2k/cr/X1m3sBy+VW6PUFtf+zVb5UkQJpD1RcrY71Ij1zuLRIoayGSD1oArSK8ZiJV36SN46HzbK
kOqPRvMcSXIm1U6R5+EHfOduUknHHakK4/hipqiEXa8uUn0IuEmCJdlUocZrQWh3Oy1QjTuBU912
yK+OOvxCgsJJxg3oWsEXbV+SAh6BMg7STedo5qmNqNf3AHO9aqHdPLOdXqljVrzC/LgFJqk8iRd1
v2u0T0bqVZc6i/z70CqzbB1PQ7yDwAWNlbwflS1yrco+Bab73JjFn5ROgBHLh+HE31q0GjiperKK
BLycl857y/MBXNXKxxBtq+dhytZmVzevwTTVr0XmPpaQCT+UgVK/esZgrftp6rjDMnRdzd9zRBFv
/NZ/sIpyuPbl5D/kyMvDzxl/CrK4PkZqWFK4ESSf7ITcJHnI6CC9CXXUYOQ5KpNeX0G4Kk+UF9U1
1WeeHwdpHp0+v6RhAbKJjSYAyTmEvIETTMto0g31EPYHK00g8NbhDqeiyv6QNeS+AZqpG1cMrUnV
9mXB411JHOtDRpUSkFAt3cq5utcHexi+u+19bgdymKe9AcMvwbzhNbti9gN40lgq6ccI0nbqv+RQ
R6RyCzO/upPB+QAm3YR29O5VgyQndROW+/vccfQ3EP6oexlsUEyxqUPXv3tTu+k2DmX2BxmsRgOg
p14cw8rrzqGyNts22YMbPViO19/6YHJ2WTSXFzc5F2ToXlH76jV1eBWVNK9ZPX7kfM67FjALHGB4
gF3fGIdb16ZHStq9s2MosLFIW6t9rWYqs+6m3hiSBxOkgq+WegR1aW6eOR05uQP62jI+r6N0w/45
QrAddRMnH3jFizgnVuMUgTrOLjJt/DMvrf5rWYY6wuiGdaMuPT5E8Ea1HIc9dlbyoVORCrO9XD+R
U+/XsTcGn2pSxzsDnoOd9GoNsh9tlaIuIryFCaSvKfrHIHKNj93XpsqCgx4WkJYPpO3izK43jVLV
e5DLPLfcYJ5OHjIV1ja2nJ/dVHRNLav09ZuAN10z08pdIqq9AusZcdvgo81/j6LlaaNAA/TR4Nv2
5KcIEYmRYg3mLQ6mZzmK57x4qEDnyREYK+tioNCzigS9+lxD8uSOI3znYlUEOo2dYNfaxLZi3CZf
/dGYytFRKDlczLzwl6fUB0wpghZ7asK5GE6RvX7nKIJYXVV+Nu2XYBlCPoK9jg3X/K/L+T0bRqvW
tA8IE+yo756+uLPtb+bWGy6TlqtXVSfd1ekAB2P2yOEE2UQkdIRkUwlZIdlLDUvwYCAMOzsoCkmb
9quXFuKQuUee9p1DBksvrL2IfoiV5TQ0fwN4FCCy2M6AqO+rNuSWgT1xKNWtQDJvkmnOT0UT/Wio
DcxPZL7zk+wtjiVucbyL+y9CluWBm0F4L9df5snhErNc6b8IebfUMve3n/K3V1s+wRLybvkmUH5+
/N9eaVlmCXm3zBLyv/08frvMv7+SnCZ/Hlo/oe8YRs/StHyMZfjbS/w2ZHG8+5H/70st/413S/3T
J30X8k9Xe2f7//hJf7vUv/+kbhDWvB0aBaK9E692kfgzlM2/Gb9xJU3IrJwzwvus+7gzk+Lt+D7h
zbR/vII0yqXuq/yn+OWqy6dWB1Rotovn7Ur/ab3/dH02M2y9BzPm7Xy54n3V9z+Ht9b/1+ver/j2
fyKv3k7zo1UN/W753y6f6p1tGb7/oL+dIh1vPvqyhPSk4lf+ziYd/4Xtvwj535dyvRrq3Nr4OilW
dO6UXjAkAjY7p78a6UmmqTrpxqM0S4vsNXLCEmv7dXyW7poDpKOXIstmDMFzYXTmOmgsaqtaS3kq
ohQCtXZ8ZRcMka0YpSWVhD34FuGXc+bItE+cvv8l/dLuwxO1m2sYsaRNNs0IW4ZtAgJrIdu/QBd9
g9QjvVWukh4H10PweaDO17WTewNDZXotcxhIRZSRJCjJSW/kKMDZAvVyt0m3npjfewBUZM46qGXk
UmU4Uudc6ur2HujDKrlprMiFJ9mivqSYkdhhZw8OEzHVXZig5erCd2NRPz9UN5OkAef2MdU9YjhF
TnWrtLS6aVpn7AOzArouZ/dGMx38CmTDm9nO6AFMzrsvkAuyopzY2CWyRFb7tKwllw4HoyGpGZzv
60VZ1V3iPIWW9+clZVg+DuNV58XiHmbObNEc/eCp9UgRM3pBgVCov4vVQ49Mifob4fpOpf5qnoa9
xe/tDCg3uISN0LL3LSZJo5y+uCtwIp7imads6EBVuGVF0WkO00fhHMvKCe8DT4s80DDCXgLHheCK
5NV9hjQu0xRnTtYcerTbN3Pukc1Ub4c0y8/vJ87aFB67WHl6t5YcWoV9JdNtHbXGQqs+RWhtVofg
Ieqy4EH2AHsF6LbWwd4HMsu5Nt7FIeMGb06uM5WlInSZeV/I6J9dN0nJm0bmSTYzqbMTysjmSfYQ
TJuOmZKtpDP7FSaHvmkGOQUnzCgojkZsVln1ngq8DLWxEOKxrtIfekXRHqS1R0xuC6bWWEvH3SvC
ZW+YVVLeenCRsUsEJ072Timh9ACv8SN28SZa+ILIkE7C9m9OYy7Mg6m7Xxe7DZ5Qh08rLzjl8dW9
9CwX89AwBFU3QGEiPvWvz3Uf5pTqUWrobuWHsJxA5ydSZzBsuf5JNlZRoFh/bxfrkNhYC2pCyBaK
2AxkC8LXE8p3czoobxYwq5KEQTqkyn3B+6Q3C9YjXK8KDA0bHWb0symaOC67sxzK3tK8s1GnB20s
G7H14vifFlim3a+hj96ugNouZ+NTj5eMLSIKyHr2GKph/hhbOburGEEJ6SDflqBBjUit0KqEl9Y9
UQow5ys5Bnv6w+hY4StCC+pO2kGPeadlxhJbS2FLuYycu8S8G5bBSDWG1x5nNfmidDknGaUFk5sZ
Jy8RALWj65A0UPmGfap64yAjKODy2HN74aMjYOx5QXVdaac1kCoHCn8BJ+kFnKSbAPWUc2lz9Ci6
0tgKj+wtMXJKM+6cEfmmJVSa/2kYSYjKslKqzg9+305Ps2c9mm02vFZsuE+lqdfbqU7zr4FpcaQE
wIrU2QTJmziCUhP/c2UBXE0q6NfitvVXSjsdJdhYopBl0zauv7YsL9suNglbzqmq22bgt9bScYcn
+54f7w2Xr/4b0HPQ9skR5sVv98COKu4mgjEXgSv/5FWed2LnauYr2ZUNXOwWEIIGTfu7taZMe6x0
a2cskZCd+shwihjOjZCJFY2c7lZtBMCStEBpNyOMoTmE6uoctMjmRM1DXcL7LHuyKaeMatvcBNXh
Nz8cya9eGgBygMnZ3Mtg1TCQg05COFFbp7mNefox9j0H8uEUyKmSTuiG/LTFHGXdpCMUvd/ZszH/
mP5aI+lfSVuWl9Yrkyvc/8m1q51N45H6hNTrh0k652qYwZM0WnmEhPaizu40rGRMM4Cg5twTZfjc
S6gPFGtlfdtEe9lNO+u7G+nF/o1NXir+q4QX/CL7CinTcTQyiO5M75SJZrQ1GCmXseyhE4wuid0c
3tuV3jv9k220Qv+kIPqEpruIua8qrXIs58imnyg9WUtPVU3qgVPl3rK1R9MMy48t+eZQBchup6H5
gaxHa3flxyDIVRTUB3D9avFRQ0L+Zg32i5wRl256rUteGkuTbK3dcaMxKbk+h3non2UvG8o/psC1
d3I0TJV/DhogyTzcf4bEv3qLbQBmihqOj/qE8C6O+2S5jlzx3eVaqnU2eZsJTvy/zVuCf8yNVFQo
nGinhlGxr2YzeFLUGhb6yks/k737Yo2m9hfi2p5lcvTrBvFL6iTtF69PONKJ+/A5jF3umVasnO3W
Ts/v1ukg/TqHQw3fDV/ii6Y2znFQSvJP0A6sWsRzLhHyEtO1gxVw18dAL8Ei2PWnOFG8bQpb18oh
Uc6BaZZsB6PsLp1oOKx72yw2GaKp2japXeW42OWEZSjDpC0vDfswJx5abX9b0irnt1dY5hsxxxFt
lj36lkUhVIq4gwMr+V4OU7XMHrwsfQBgm5TrLkfNIghR2wqNFp6vEQUuzYjGFaRaAwfnf2sK9HrR
e7Xg9l5JVzxo8FjLbhlkqMBWpNXeGP2qsLfGEINy85puF2mJJkoOwhfZdCYEEmjdP8lRUEGAs0QM
ImwgInLmnxG8NYF/1JD31qq82XDsGFxrSZJUtSmv7X4xbqUR6szwOklCpFQESePvY5Y5S0wjaJek
I46N4KCC1YNBqDQ+wBWS+Fr5oW9Qovs5+OmplErZ5VRHUQwj7ntGUGxjqBzW8ja43BWLCWbcUDgW
2/0+Khzm5JNIF7dV2SxLLY5l2rLUElwg2ES+Nsu5r7fzC7X+48rlxP00J+jF6JkTcNZKSVHq+F21
buAqCTv9eRROiDHcdaeBzJaxo2Jb56gRereF0Vccq0Rnt9ajm/RGJb+RPIPGXA4dTuYfzGA8Ixyk
vtTTtqc+pgFJB2RByJ27hbHxOzs85ghdXDIHFi72RGWykV2Ixadm5RYgOylDrXftlI/NqjLUH6F3
/zJV9oZIcDBM7FXkkCw71UwjILxEKZ5dqo0f/NbQXicOPddG4phHUFPaa1g7Lmz3gY/idAlVmGoO
a1ucvlpIvh4to/qzmlWX7aqwgWkMAIF19XEW57CyMQPNPEZt+6ccdeLMVsZGlO78Y6xYc5kue3Jd
rVDqIyxd6XlMhor6dd6nNH4ON7MGMCNtvUa1Zuv53n6uCuWhpE53O7U9anNjUK7HJtNOs2zSBoBT
IeQEV9LwxiX8BVwfpyDrf/RkyJtoI4k+54VaH0Dv1CddhVjyl9qglByUwyIqzhyLhGdpaqUqYZNx
dGaruaDg/6lPKINrm8o5ZdSBHiNZ+GbGqJVny3aC830B6VlWmXPorje/PsbUNxyUz0G6tqLyO0ep
5QsnUNWLoqR/cNbfX0wx0lRrPACZRMpKRJSVXr0UUbeB+nx+lPFaNSNEPFIiJZ2KZTdPekvqXkyX
k3w/1QAcofV9v4CbZtcst6jtN8pyPZAqWdmJV5xlMCiC+ahPVArJ66MQoR4nl2NJiKud3vjUNbVx
dRTgsXLoBJAqzy1VOXJYeU6zUs3EueaBon76MafvNeOqZPCM+5VnfFrm8BIbP+o6an8hnJaRk37L
wODcCtFwhKndQj2ztqNQL11s0pGZBToJCSo/cigbGRKa0csIOvG0mGSPmtHRJjmzrMPZoXvycyh/
f13uHqlTa+6PHlhX8RFkMzomDOp5uB98pT1b7D1L2Ab09qyP9cEegungam0LPS2mVLcNqlbkWHal
9T5HTrcbDhGB4lbNNpzBP3dt8Q8TCpWazyRSDlrHFkI2aR/4oK7EuFEV/W6k3OWHewl8Z5vFjM7u
vB+Tpds0Un2vgct/v7SVem6Gtuffli0pfTkYE/yN8IKkmwTFmc9a5w08aU1EOu2g+Ky5HyBFdj5C
dFZfmxjJQGdM88+5P5VbN6C8nC02RM+1unIKVdt4ApmPFHR+tgRyU/akbQaIDqxYeGRT/OrJITRp
uD0rhZZnEA/eYjiqvDNf4KXuHrUw6x91zfI3w4DizWKz1Sq4NqW/l6aBoktYZgWlqzG541EaZRND
DLG3AXQInuvucWnsl7j1i0fQmQ5bRYsizqKpPQD3XLCKbfWaWaDZKDHdxNBrHkpOqz92DT+hJraQ
HBZKzNT/Ul3td+3ZFMOhBcFKhbB/kV7bDb8Okzc9yKkgYG9ZrVeP0uea5b4z7fRZ+iKlXYHASV81
T/M+DMgPw/Di2cprBFPeI4DN5lz4IFLFKIPa4N7rvBQRAq1vjtIxWkH96NVud4BJi/cREbw4ulA5
qprZIXhBmIwFxxbsugBgyhIrV0dErkrC8D777gtr4BiKoW2VIPB33hDCQ5AGxU02qoU01NwioCuH
CBr/cDRlAzWNqga7JTgXXiQnhk2YlFDP/VolGbXiFoS6tx26EoGgXw45wxrI2sWKAxmTqexsmLaP
XMc+5hqqMYKcUhVSe8hyoRUsaS2X8eJGuBDCSzme2rY6NCbFy2Ey7wvO/2F5CvpH39D5vomekVxj
NABvnCn/sMR+MYisD78gGSAcfdnWVDAAJiVbvPWVlDr92IMnEALa4+C1zuMkGqpyUQGuyY6lWuQ8
hpnlPFqa7+zbMXFWi83UFO1ChdNZmuRUGQuNzarN9RCMIqtJpxYE0f0yi225jNdTcdzDTXP2Qqc/
UphNcXpazp9sXrk3mdmRjxRDFzYqyvbNp7FXmpfEdPaBqs9gTfrgnIIwXUdyaDrJNu2C5iC9UTV+
jX1xVA8650PFt1dGwa0C8T0bQkQrWLpqtHwHLUe0l8M5rkBRaqF3lUOtBvGp5J9yI+weeFKl90no
s8A8DFPDVkaVhqWs6ho8vxzmDoSdOoLbZsXX1i4LlBagAzo2pZPvuekaLxw2cCeHSOBfkQ39NoT4
3+AIHNcOUt+3d7EmPAFosRCbp6i88/q4oXjX27TqbJx70ciebCKkqM5OFfoVHOh4FOBWq95IWgg3
GSZ182x4bfxpSFovfi3zrv1Uqt13rYt2rlNVT+Wg6q+UpQOPrBveFKPQeB1Be2wCa/D30huZ7PdR
LTEAYBA8ofx9TnxgUokIrskhPlICfpJOOT+u/kxddkPSEpbxl6BWYLgW0UoJsf8MsbxqWeom5U/t
WTYUX6lW+DxYfflMMedMLkmF7HL2k3TtpmxXc9OEGPVXfNsXeyO0rAfd0b/7GYJk46Clt6HgTsnr
JOz4oBFvnWikY8xz+xiM2YfWrn6axIQ8d8trbcfre3xnB6c4nK+dpCgV5POytzTtP9imzPpPccu0
OOb7XyjtuDHTIAEr7cO4M5lUDIuaU70JdRiDaGSvLzknWcnxOzdY0OgQRv5F2u8ryCnv4hbbm5gS
ro4dfw/fNbXSecngwm+utEyRvfefJjfJDY281q1+GyhXXNaWcUaoWNuKuwpM3WgErAcXVmm+tUm5
swS3tBxDbRIBHgbQuNiG0UDD6M1YTOykUc5Zmtp14lNZDsoTwEHrpW/yP5XCGi5yRMpV37E3szY9
35sXhEMOUVKMl7xzNVRyqNSY7FhH3zTXb9Immz63ILl09WIrh6Uyg92t+vlIzpbvf1eHH0FDR1So
aR1agUW+M72puyZJ41GnEgUnRTC/siiJawBC4VwHYNCD8CZ7ls7TptA62JH/7kBljOyxb32SdnvO
YmgoRIiW/tUMHCTJNbLCDSGHGHVuc4qNgiy1ofeFZWw9cWDg/5kiTHLO2rQ4O2P8FJlWto9/maS9
suuwXL3vjlS0Y+UHfZ8t/W+Cfq0mbb9fsvS9n6u3ZbAH5ORutcHLr00a9RAtUGlQUmOyiuw+/J4D
86SI6C9+M58NuLE+zVrRbnzNTW9FAZMg5H76YbIr7Wbzjrax+65cU7rvcfjQzpfQBJ69q0NKiZzG
GTdvjLIrGyMAoN63hg9cC8w22G59vizuCYr7btX5/JjQTf66OCLoYRFVQ/NSzYpnnrbcjqEjlSMq
JcxzU8xf5Eg2Q2mKL81Qb/VmKp6lTY0ggqlnlz9uTD6i2RzVRlvpM4UJ+hN9PytGt15sWda6q6kH
rL4sNCbffA3t8vuqlIOdKJOLV3INacs9uGX9dIx30sbLUbSu9Kg9wDNyK8oJiQ9klp57zx6v8GZe
YzGiTL56nmDh30GaNm/kUDbk8L8DlI/JThKWNpZ38znxlpOkqaXaeg+zQb+uIYamTnicQJL5SDOO
pX5LQceb5Rw9tGIk7Xpom2feHU5y5KqzCUpRn6q9g+TWShrvTaPqN19HKszoYJqTtnBQjQdzildN
Vsdb21Oqh6i0OJ2FmveQOprxwP/bBfDsaB96mwMUtTfDf02lts4gQ6GYuzdPuRkVX8OKwlUXVirI
jhRlm8yVczFhKDl5jWruHZIijz31kBsoWNRPVhF944Sr/suJ9yhqBDvuM/XeoXrusfN0e11UATa7
67xVwbv5pWu9k/TaSgLjfTrxFUdr1D6oYCGPKRI3G0Ov7Qtl89+hVAgpoNCQ9BampVlsNhzth0Lt
qDcnQtqVcSp7uKx/TqN28/9luX+6qrSJT8i+S98GIOVrcXzZiqYTJ6+yodhoEwP4vSwmGRHok7br
dJVfqIiVNjlfDikEfQbvbh3laFmXKpkcLpB9QbnUqQNWLmSWs9eqTykWdf6Ayt67NZywTU1eHQpd
jR7yoaX61zLsJ7JBKE95PuRK6JCukMWw/hit7mVI+AYrY7O2Bs442eWf7/yqb6hWZXfyMn1bVyal
MoJZVTcsGtkTjQyZBTtrJ7LW0Zz9NevldOOOBs31GPbfKFY5VZRVfgogN9pTX94fqsiPkbFRv1l8
xw6560C/UzjFx5ECpL3nztNWDpux7bcINeV7OfTnId6olhEf5dDTBfkVQhfniVvlxwAmK8qNoN6q
VFW5ov8MrjmHfq1SXf3DqOU/hrXIt8qhl3g+VGT9D68cZo+luZ0C9Xs/zx7Mr7aK6lBqgvVt8wR0
9MAOxtZQLOE/s8mUXr3KkWyyMBNEFvr3eDDybDs6R90m0U/awKAcRjXuPfGyTmFMNXAIRKGZdJhI
Ody9/KmZlCiJ6LS29G2pD3DP/nJ7lWWUG7nifVkqa1dT7ivbFqmYdZ/2xclKMnQCkYvdzODPv6kW
JAy694cyD9Z21sLo1NVu/mIkxjdEPLN9GQTgdLqguMrG9cf2Mrg3OZiaquo2i9NQAm1t1UgsjV01
HCA0/OjnFcWEXq2vPN1RHlohGMJpQHDLU9iWLM14Yy+rPDBXgwv5ZNR25A0Ik7NgoO2Pc4/SJccX
8ZdOh6PSttyv7RDwoEtKeOJ76jK6oe3hjCi8r9AEfdXKvn4xjSk58aqkbaF4Hr4mvB6nhvfVJFPH
SW2pgoXVtWdzdr/LeewDeHxTdvI0UvHIeURn8tyNrDslmTq+mJqt/UFFKdqdQESOcusom4ytUOiU
PKbEblI2UUXZp9pWCITnjgvTcDk719KzN3IT6sZCri0P1prfqrcmidVb0fhf6ijQjnIkG+mME381
UBt3XeyGrpuXrjTmCqlKtfE+2rMxX20/mla9iqjgDMnc1tNHdy+HmWJ9QNV5jRormhiCtsbU4pCf
mh5eZC+Zw6xZyW4QuEmzWlyq27JpqTWQ4Ux5E/iji+zfymxtDzbHebzEognIwuSb2hg+O4Xd7aUD
9S0f6ZOo+GSbORWHZR02/K4H0EOyGwranViIWogHzuXeCCaf+/ge1HHkpqH1BSGWwExLVHQDn5vG
9jN00BiFl1ohVYye66wfWqHd0wCX56keG4c20/UPau//8EJ9F5+mAWU43hPcFbV0wbfZSfZ1bJp/
wbB/bOKOJB8kDWwf/aPdOMWjTOSnejWv1CAPz3IYaGG4rVSoydzE+dCMM/pIyfyH7bvlLm1Hko+e
U38W9qLSpz8omYWWla8wxzvrCoTUqVDH6LPpJpAZe81rN8ECmUX9d2l2syHcl8a4srKDzR7tBHM3
TM2iZ/59OCnjIOQLcd+79/AQuBXS4ZDn/przbp17tIa8QL5a1gw858mhDmJf585wUYJiQPAeKStr
0G4dWuYmYr7YpDdRx+Eim6LOX5UxcPZJE9v+VdqgBgFDo5f1Ss4AZBKRnharVvmcHDTOf0rEX9H6
piapTIdd8quYi1+gM6+k14riL0Wjdoe51XSqGsSMKGw5CSrtiCq9X4GyCgxKHxuA2Ve2sUkCtWXP
C03JS0jdcoixV+rE3pXwmcF2rWvqJgjav8qSVL6SVugEUvdCZcVPsXf+r8i+d8MPhxSAv9sEQ8Y7
h5s7FL8uy8hoqRJ/F47/+/r/tMxiu8vH/5qRWzCr8LfLp4nEp4mEPLSMXj6rFerPgZkbK01pqg05
huIRhbH80RE98AUUMNk3aZHNHKIiVw+28ybUS9uJ/dDhPuXXCmM1ZdzG/G4rZ8qlTVftHyZyWdJk
Zn2I4oVlkkaOwng3x1bgrTSeq9fSHbaaHMp5WZkWHGeq5k4NKBunzK/vLhGI0OWTyatT74uGnzv3
+8XhtV1/bkg63j+GqQoRMGWDcrPzlJF26jwSpbpVuU9p45lXcC8n6VOFqRgciDqMibcjMZSOtuyG
ba153kaPeQ9fs4PzVw1+oQbt3GP4pd5syHsuchXuCt0TajaLH+xfe4TV5eq4ycGNOuuhtYqU52vG
EajWqEB0YDZ4iGfTepA9N6iNY9C2L/c4OSUY0n/lfj4fMv4ZJL6Z4fAncWgbI1rZYlUZtywlcKGT
Uxan+yU1uDIiqrI2gzhtHPouoASvLA9yiNY5QsAWpUhy6GZQfdTdC4IB7hl9CefevBtKh7T1Xhzt
yimMYR4E+2fEQ7pC36Z+QmOufopizrzMUqfia5hqfsw01Jm8tclgnoLtJh1g65BDGSfntjHvHiYJ
5vvcd+s1Tdjuy4ZabA3V87NZ9D8ar3POAy8NlMDDtEQx1U+HkCyvEEKAjtOKm6LewV0O5wQ0g5VW
BRu5wpuuXFZGS48Pgwh/aEgjzSriUYhvIolZZmjCt7F3oWSaJNtgoZZeDpm6uY+pQnUv96jJC2Cw
sMNvbzyWnFSI+bCes/2mTpDX8JT3FbP2lfNMVSHvVzRWUirIMHPqB6GPrp2SsYwuEXWusM8bpzhL
dwE5zkPsUFY1l5V14szWPgTm8KwYA1XWsCKvjLlvd2ygpj8SsgjUn06f9QBOBL4h7a5O+7s9t+v5
bh8y/Y1dxs/ASe7xZtopV1QVoWQZoU8aquqhFuq6acL2uC2n6DQL7d3BQVpAQ0Bv1wixXYONy4G/
qHAjvQHUrBffTnhAiblVPtmPqhIdOhGL9IF7cgP/IxSm81Nj98aqqWHtgQtuBWO38dXQOuQxgj6C
ztykxFVv9FUae8lDH5XpC4pLtwo28S/ArPKdHTQKBGte+cWjkpn8UUmxHxrtHPijmphdKdGsr1BX
IyBUIQI0uPXdFNghBEWc5NdXrVbIpWXAs2WwjJEOOZRN6VDH7gco8gSh4HxZAmVPEZTOxfDnsrw0
y0UW2xBGf3TOl3Qs5l1tNIG2q2abokWF7doGIdJqzX204TVKuKw4qS5jZ3AXz7w43ZFAylb/1yyw
VPHJ8IzNfRG53j3ITPpPmmLUh9iIo4elsQtQ1MO0XizQI0UP8FiilTBH1ispyeAobUuI7DWlO699
TVM2i0ObXKaRNQ32Vp9RdygudjfKblGD7IC9aWOk5ttPYTik4rqy++rWyXAK/Kk/earzo5E2OZSO
ZfgmJK6UdPVm/GsZZfbNtY+sFoJGLLhM/u1ajohT2jI8oNl8hNpj3kejE65qQaHVwuwPFYBbbkrF
M8556EG9Jam2EkijrgnnO+vJikj2+vWkonLJHLXglzLN+lmGQD8QwayEAFMQlNZhTB2Ht8da+TIM
2pHKOdi41XDk8Etwlwt7NVffjQSmjigO9YeyNU9N2O0GpT/FjVV8CzO34SlpKB+i2Kw2Y6MMj7Zq
RXsHbo2zi/TEukunEmk7HfL7tv2aNU78wSgV57GgkDiH7u2Dz3nMaxGcpEs2UD8AaVYbdAOJ5r3i
qWnMFZq7f1ZoBb8mhs7z01DWcmQhZvTqjPyRuUm3mXjX3jjGylai5CUIu/4lGbN442Z+u08zu39R
iyK+cgf8KJ2yGQP/D5e3xYscQcfh7BuT2s1YJS20ZjFXLOY54Y/F5ibt9iSCr1PXcuA3F7zDCBKf
HoZsMCdiCPPJ1mn1fZXCBhRFysBD+KcSjxTG0dIGYmcLfOniqJryKzIvDhTLZAGULOSUaUweJdIK
lOGtarPkUYKwhK8RI+kL4vjWqKm6mlreOhyrLTkuTNQVWP3y2SnM4pl3aYol8jnfy6F0GAV1wnHs
PEhTY/X1RW+d13u8mBQoQi41YNOTTn2crgez/RZ7QXeWIZxkuLd2ttfLBE1t1yo3yUujmavE4SU4
KaPegio49Y9eptziOlDYLAH8fECyrH/IhobzfzWlaMWHynNvONQsoFFU731fM/gh+s26skKOyMTD
NNUTuI1jZH/ESDbSWYiIJezf26YeFb6xobg3UbaF7cJOyJ7ahW5kO8WZex7HsLqhUVKtUWnN/vzP
ERlrjH9fo9MqNEmMIjhUSdq+NJPy2eczXgoxqvMuPMzDqK0VxWxejGJsX5L0s26mybO0WGiMoGRo
DTvpiybPeTBHeJKCpn1KYx1Yc2U+sDdFmTvr+28Dj+zQUuLPreMZu8YzomORqPZDx83AHlz//H8I
O6/lyHFtTb/KiX09jCFBPzFnLtJnKpXyKqluGOWa3pOgefr5iOwuVfXu2OeGRSwATFUaEljrNw2P
uQa6Lqfj7GtbrwIAieu7hxzmjNnS3ImXCemla1NIR7z0MnB/aX70qsH/NLcg93dA8zafRXdWB19H
+YCHbomU418xdab3KF6QCg6oghQLwHPKsdXVUZbcXIP9giZNeveQO+Z8mivUsZUoe48DEs8k91ka
s3aYZA9UvxDxu16ba0Q/o68AJ4GDxd6LcBMsEiswOKlE2NWML/agiUuKggzkJn4m5zysttdOJ+nc
oxPqnyIoDZR6gtey5RbhO3O/lxjYbEp/Np/ryGpvKH/IlWoKxMHv4zbFpKfR+rVpfjJE1T+pvgaB
hVSro4tqGdVUrb3LHHMrv0cDx7uZUi1dAwDAXmRypltZz+Yau6Xoq2u6O1ZK9ifZVaiKCBSynEmL
XqvFEGwZoGamizFJM6LopGaytI6/zrW9KybX/jQMQ7WX6TYKkf6eQQw33+Man8OpM7RXRw5fG7tJ
71RLF69t3+kvQOr6B4prt1lW4vzdB1QyRRauVVMUQ74HCuxswem95fDjj3XjFDMoe20+VKCuRUZq
SF8OdjSiOfXzbMxRymAzMOxUhzoYVeZcx7kIftwgGrb+mJ+1FFGwP+pbFCCCaOcWuGiNXs/OuJnS
i9/rgjtmZjyi1Dys06r1eNPncNW6jYUclzmuKy8sb5y+rr3raR5U5Y3h2aSg3QpFRu1bb6LOTcKt
xGpoBAY+8ZQqzQFbnL4bnkSweIbnVvItC4I1qcf+jzyR9xZiVO/zxA/GMuvqvvPT6iAHhxyhkYuL
mdT6JjIo2KPZ/UVNmrxjhQrRD9ce8lWkF81LITFab9xArpoQB3DqgxJFUX5z7WQ1hy51+mdyEovX
GNh21duUUUiRx/qmOt0y9J94Y1SXOmB3/op/t3+rWqbTemvTG0CcLZdGuvgfr6U6a232fr9WjOGJ
ZRr+rbVMVtdKxHOY5dZGpd2k3We4G8Xdn/m6X9py1Lx13qM41C5r606g/TGjB3NAK8J+zozE3dWy
SLfdstaWSYP0rcYdWC5NfTTnC1lr6r60NKMST2P6oCaqi7l2dcTBY+CZRz8GQTVsrdy/UdfSzfGf
Xyl8qcKYR48ZBtdDKDob6GiUxrtetv1K9fiy/rNbNa9j9Lw1juA8jh+Tk4qdRYh+0MqYTG6jDRi3
G+HgbQaMlVpgxv11CQWL7LkeGVOMLROn19F5DLhWM5LTjESe7hnvth4BM+76YDeE5fTZnNGe+ivc
1yjtqrDu/mP4t9HqIsWS0/tttApHSfLdL9E2HnVPHtg52fsUNfpnawq/SaeZviES8qghQPRqicSG
XGXrMDcbtj/9PK/UCGQWd4P0YXMGUQWgvf9kJsa4NqnA37KaRHlV17ryVrV7cOPDogvlD99YWmPb
VVp/FGF1wVfGex9Eg9tRTVbbJZ+6b9DZObltr52l9MV2Lof2GWHzAV25dvxWNuZy47H+IDG0R3V4
1Rf+/CwBtqBPooPxWt41uwHu8Q9xPNRuO6vSn0MPLdjBtv8cH2MU9TH+I76Ml8v4wGW8ur56Q38f
//G6Idf523j19/w+/h+ur/7+Zvn73ancjhRQnk3f/hGZ/fCtRwV6TjP8YbwVTLoYwX+7OJAyEN/w
T/8+JpZ7QuRWsuC07QPqQcku8ILpM3ptSLE12idXoHlcL3HMi6fPKPKsrZ/xAqLdNb6Mnz1LHsie
dKscw5Wb1kqbZpXlmnNTD6aLgYcUG9WjDqrjo6nOmtZkyt+6y6Q/9dE4Hj7ikzHYZMoi/QlbZ3SZ
8lS8V7J98aiq/oHebq656I3183AY8ahZj8iw7LLKb5D244CfVnNWTXWmDtpAuTy0uhYlFB5JGhSt
au5u1SGt/O42Xg6qGdijvUbipdt8xBqrJ4+t2qE2JzvTCueVmqemqI6pQlUWTmeDvL+rv8vZxOqt
CV9Kz47PcnCNa3xKkDgZMwc7TR1HEvYG1kUOyL+kWX6q3R4X9Qw0194vMO5Gu107k+iFN+dCRZ7N
Rf+umJ/GmO2NX7Ldcqcn3EHmJw/vAiilEvPFJQbtZsLYlQVH7EDzc8Q95LbpqRt9JHCBZaB87Df1
Ohw9GAWZuKheJ154VqDEtoYZzU89QlzLbpjFZLc2ddN/S6Lpk4Eu4R9Zeu+iZBiuHAd8xLzwBJHV
3/YZ6xZRAjuQev9ZwHAb9jjPRRckoJYtpjlg5YsS13jQ3QhkgIGwm15XJ9UaSY3cqbP6rpX1eD3X
eMZubJHxno0AgeDwwxrKQ6jnNczE26aoxnLfyIklM4J6a4qT460NbatACwqlH1N+DdpyPVaThd5t
pW1DPY9PqTHMj62dIDmLsNxh1G1/63VRu/NGHGMNLRxfu3QRfOyK6CiSfnydvMRYsQEs8GGgd65T
nigY4Fl5POJSUvPE+HnABPLPJvuj5KT5NXr0aAFdoEHJl9bt16xFqJokBreNNMQTZ2nCs0f0Thab
ZDT5L5nuoq5ZgiUmBb91qla8VdriId6m/h0Ft+bGAl2CN5Qm4UtG0Y6Ld6u6gx1ReJ54UAcW93em
biBlGKJddo0jO2Bp1X0LcvuhzCCmxGJGdvuvKVZcD+QNo7eP0IxI50E3SWh/XIY6KcY2PBmvU1uE
KdfZ3BcbI8AIuQGMc5vOwvyEFH8d6t2n0hbhxUPMc6XCeipw0LCcNwNVS+r93g4LdnBTKQnFjSYW
uLJeHJu08bVNnzTskcrC2s3SyO+8NCyuhxyrE4yhkcB2gKJcSpCVe93Eh81u++kuD6UD+8ZwPyPR
vKussPxRDt1b2Rjjq+Xqw1YTSXvG4W04l11ZbwbRd8+yzoMNJfL40Brx/Ep+ARhN2EC+GIzpNfL6
zxpYE2iCtPTQZn2TD09W0VnPOtgpPt75tcCZ5z6a/Uc1qF6+MnAejJUbo7Qsin6v6WO6qy30++C+
jC+m9M8az90vjocOpjkCzoljXCehZKJLNw7dl3qCQle6mfcwoix2MxjgACaQ2l9qkm+m71afUN7P
DqEbxvu2s7v3pWSkBuDSiwbuVMhTI4V4EnH92pN33YfkAg7NIvza+YbxvCCOdmnjxidMfyFBIma1
xuxLfB21P2qhTd8BlHL3gy/+GPlufDCr2Dx4baA/dCHa3giPzd/BDyGgpX1rQi8Dd9OK+9DFtrqV
LpazQB2Ksk1u/EVBWh2CadbPYH/y3bRAKz5i1zMPkWmv4wt17bGXgZHBW+yaFkH353V4bxyMULFX
q6tiPIWzS2rx76eqrQ7CssaTDo3k3wfpnaZTdg6H8WQnNVcBwBiBEUIqQQdkZsaGvIRNbD9UzSjv
E/9LYpnYqmd5VJzDKXhUfa7f2Q9RJfVDU4BJHaAUJOvUjqytLB2DGtbSDlGZXXNrLpF9Y7hvofFY
efu8RuVvqoRxmBtK0pDZXdbBBhWfdgb/jYGl7O/bNgb2rw8X1ULwtr+vHI8Mc5GKrYqpw6KngFeB
ccHIhEupWBeIt9zQutN1hP0m8vBEhmJGS1TC3SrBWuAds+Afa+E+UL1P7jLdx2Qm8h5ys3Yfitzu
TnhqxyvVDN1R3OGmSApPevOX1hhOowDpovnpfOg0y9qx6NDfASAif6od21F7IPMkH0a3Tk+eLfxV
GIR/WFW6LPkWD2v7yalZm3TUzVYjCsovIk2yTRvULa+fYQQASvDWbVmwuC6UdT1vvJs+0lsqtqW8
Cxa7AiRip6e+ByU4WVr+FobYNrsuQnWOg7oAPO+HKmjTr7j4hSuZWxh7DEiqpV4rMINIgGa4Mn9G
LhYvrD5xH3oSf9tpBH4IbdzYdXULGwPgwcEphHkjWfQeQ8nb6OnLPUJ3uoM1D+kt9G9uRc6Y3mG1
yGORXcDDtJiZ1GE1P2FvppMewZBtdD0b7ZXReMM/IYVxyI/aRci2i9z6u6VPx6pYRPgDG8ZwP2Nx
kEfTypGG+zI72OPGfcOmOmxgSIt047dh8wYCCWcIs0R82HSbtypbsRcK3ybdKc9IiWRrNSpz4Xyb
mYftyDIJyZeNlxXIoopWXuw2aPhNOw1WqLX26kU+pEif7EQp5JMdamt9Okf2RWZVjGfNWJwEFkrf
zKr4but28q4bwBfjxMNX1nCou2bZDFDWQeoiD5uLsusRiPa7jldX5kofWnnnLTQyxaRVjFuwmBI5
fPnoLXRcFRrSEHWWTIqT72XV0wx38YTJtFzVTSoPI5i4HfZI+l3axTH6FcZFtUDKAkxZDigXdvsU
fWKekKGVbGtzECutyp1H5FjEahqd4LPs6ztcILxwxaPWWQRtedXbuEhhjtRFvCvMkiflYKYa4KgM
T1eRuBAzOveWNJU5b0IIV6wT+/O1WctA7DobQSaPsjQfQ5LsvNTQ9ZOetvhsITO6ykRQ36pDvhRv
Gt758RpMiwPqNdZZdeq5hfoIObJtbWPmkXmgQjorTC6Zme8cDen7CRwYP+PSuk+kb95HpawvEAxR
df0r1C5nHQqTwTi5Nx/xMdWstdPKamfEaYhONIadh+vluCOC3Zns66XUhbEc7c9tM/xhtDPa+mNU
/sgv7eB1P7TU7leWV09PXjP7/E+t4cTO1t8MXfmVFYCDiwYlZKkXEZUwKHaq+dFxbVK8Sv22uP1b
fLR6fZOgq71Rwz4OZUkKwyruVcTy8srbjJPRr4XlF9sxOOkilI/qEHm8tYGQ+lE1USo3UPxFiWds
5aPGt/ARmctiH3oe7vLLLBVDTRP2upH4JzVu6CC+pHOwu05YhpUiKnbtHEwbNWtoLPnYNPorlqTl
WYVGD69Z2SYXNQnsXonbSHSoqFBcjIFE3GTgXGk2A8lYZPm5e4p3LczDneWY4Ym0svFozMi7qhGj
234lu6U/tbrXHBu7HXZBh1ewXibHtqxsE5MXEVzqDr5/79tnVEmQcMVLYGNbi0gV1oQbZGCbI3lL
783h4RJXrvUaxUZyHsCgravA8d7MqOVWqDcJu+zSfrUD7E9yL1p3JYh5w/DSY5ubxhl8WrxPkmS4
K7uu2qI2qj+SrXfWVtsmr3UdG+jL5OjSO9NnDUOIb61MjlVqmjzbvGkfB3MAr4RDH3Fz9otJsLsh
G+8ECOtn03tgZ966m/35pk6l+xJnzjaqZuLor+yNGd1UuzDH90KQlZbIugZkInAhNymBLNOnElhY
VI3VXV/NzUMQDV/U9MoTzia3kWUXVK/TOL8l2WwefR+oeV+N8mK6brGNcNt9tmvDhsJaxF9aB/do
teVphmMsB+cPRA5ebCct3+OyrNd6a4jHYpzCnbriwNbjekUX3daLlg+YT41O+VyPow2034i/2JG8
FalgE8UVC1AV3w0qXtO3xXvGFJH37sQmn8fgmGczj6ynaACGMWTu+2ACZdFQHzhaqEg/6WHGLhKB
grnSCwy9iiuKLiys/oY7R79WKDpQrf16Kr4GXh1jQBV468ZoxCH0aQ4yQyxpGHBNJl8Dhrqz9rGG
RbjqHVN2aBGQ7LXqNWtI7S7UQrz97BvNF94GzeLwaxZtefgbX+ve6DDtyvWzHbfZ3aRZxUJVG58X
hFlVimPTOtMLe/3qFIok2ipg2e/xeIkrINrv8Yr1wj/F1XhtrBoqkrl90LMk3OW+EWFBbyYvkTS1
fZ+if+AGSfoyCK06OQLzS9VbGpnGvmPiibT0+r7ATX3MbmdjKeJ07VcF97A0mZ2GAZmCD/SHilHv
pBz/E/2hjVZ2UjEFEFEdrU1doAUc6poIHfs4tN16s0kZWUvEe+1xZ2+Fg+VJ9d7heP3aLAL6JAFR
OFuGZj/sdNeXoBpVpsCaeuuizsRyhqD/3ajN2UmFPuJl4XT74ecs1UFB/M+pQWf/MktE8/dmbq2D
MIzkrs9Td1NC99nYFSrrKqYOIdSGg6h8XK0g8dy1jexZ4ML9g+dlreWcSv6HP6fgDrb36967uY5T
1woCSJPdQlz5JajpgbNxZ/AOvd3G2kZaZXNoELpdZX4bYbi5vELKK6hrq+tcZy+vYFXS3eSBQd7J
7P0HZzZg2hlj8903f1RlMn61q8Jc8zbkd5SW7VOEQdhOYLd7FxmpjUda62613Gdnacji1dEl7Jxa
9IdxaRZ2g/Ry6jUn1YuYgwTKFA3nSY+LV7vPP/vJ4FzgdBevVsJWnl/VqYv42ugZr9rOevUOhg95
o8hKLonm508wh+5U3PbKEoQGpOEZR6V3d6g2k+8Ur9i+WzfVEP85PciRGItRUb+YTvaP00NALe/O
XF6nI8Ju3YSuL9ZuboLGMONgnfpke1JzYi/g9cmntn/zETV66ZpWuw8zCum5l3zqzcg7keLp8LSp
0k8ju9ad7ragpfhMVr7mtHsxBTjMmU10GTvc2Uf0oQ/thEWSFk5y00WV/TrHzh9VhjtFnT1ATWaJ
vZAw4GusEqe8eKY1npXTrvLjXUJ837HjsP+y6P0Zamo8C4c8CYCwNv2xyerHBHVqfQ8noPuliXdM
f8Qq6rHu9fISpQ0Mw8DPN6ZloYC4HPK8/5whl3KcZI1x4NQl+Z2B4vg6cd1+p5pqnL505JOgiNiY
xfUCzdhsfDMDhSfN6XkMyCIkZvuGA2FNhXyyN6CRloQCgttocme3Iw+1V7vLVqmddm+W6einYPS0
tZoVhqJf5zY20apXf5uQ93sj0RKf8wwnNTjeHav3JN9MbVCd2lh3NqQ1o53MeIKjMSAdeIzswFzr
eloi1N0CyD2DHyJLIqn+p1GbH81FJmfD2ttbdUPD8x2NsjXZx+TF61KQWXil/shbkHqB8z0BhkDa
2J2fzAIb2nG0whvLhs+GVES81Vw493ZT4lc0k26mmo4+ov114C5MaTBE2hLbhP0YVO4R7rZzaWO/
3vhTJt4aYd+pF7Li6JDChcQajgdppc9ADcoguVNnTlt/17TIpRD4W7xuOh8De9zFc1Kfh1Fjwyl1
W56l0w5nddYXyZ9n7mBrN3oMVJwBH+G/DcUdfbj29nLRVXEqEpMpZbO0j/KDj5XVtWw28AHd1iJ5
U53VAhcp49WUedmzKn65mvWFpVJxq7rwDyg2An+LvepkCZJdr1XHvnbKR8rJUSrCe0zs7A1GTUCb
YtjsKhYsZ+Tdt5ouKBfjUniN14FoD5Lq7UqN+JiQxUhL+e5Yg9L86yJxzp/ixYj8LC+j4mpWKj1r
46fYkauOX67OC1p3caJXD2wl+pe28G7jSYIEWVqekb9oeuxfVMtty+9BvmhyTLl8cXF0x2uyms/2
0qzAM69qyxuATjBTR7RmLUJfnvp2li+pjKZ1jk/eUc0l4421ZGLNBzV31LlhT0Nk7a9/g4HCSCBx
TVBzPYpcu97Us53qHdLABvq4+OvVWHA2uYOFohyq18BJDrMu3M+OpTmbDPAD5KGoeoY/eH+No8qx
SdnPn/Wx6B49S3xRcXWdeGpR5/S7+d4p4F7LbvY+j71lcLftmrsoTv2LI2yHNISBhmCXj5t2xFay
9qLhHhbmcK8t9PyGx+Ss+0DOfsZtYUcbCpc2KzRGqI7QNjCrKFBgWUJhpWs+wq7TXYFZyY2K5Vaa
rLhj2pv62CWAvw1W8dvaF9MxpbD5PJTzQ9cM+AR15AInt5XPjgsZEYeA87C0rqEINZMGzVnVSuCr
4WWeDTeqOQVJsQ2zaNoFKRhEr++dXaGYO3oU9KtqOcU8fmc1MlqWMMT6hd1jgOutNl0SAcJZcLjG
nO5zfz4Vlau9d9xS7ZwVOVvrAyKjfLtARL53uX/ARK184SHR3qAQuzjsEkcj6NuE641uPNlDUUab
6T6qa+MmZpl9Y8KT8Xoy5IKb9soexuax0Ar/EE3JuB+TbHrOxfiN1L/zLXG4j6CX8KmsrGzngbw4
kUyP75HARU7GSZ1vXvHo6GP/tRNY/LqBk118A1BA24J61dzcukEboV0FrHu4zdFUhyAdrJslMQPc
fwn+cuqrqNnX+Y76MJqPS39nG+naX7aaLO/XGBIEZ/LXlrcZXD3exJrmbvq8cy84ePfseRJ+LVFV
H6RpuuBr6AjtFsCotEdIitysDypIRcu7dttRBNnEd+RqRKlr0xvoneimMz/inWvvF2MpLLymLudu
PP7A3KXBpiGZH0OfDSciKxfVUhOoHuqbcdmq6lrV5yxs+3Wdtc29GhLwDDvOpeGsTNSAH+3lEArE
N8Ii9Y+qacowu0T6AcbzPZR70vrNq436QriCOP+o8ye/R2GaYpcUl0863JWtnmMxUKHKcnSDOTqy
WwovmR/jh0Tu5SkKa23FD7/7LOvszysKaiB/XbFFN2vvz4W+xSpUHCwjRdOiaYI3hJh/NI7Z3Ecw
CbB79F9VeDJ10iv57O+9ZVTlmntbxMYzu+0Z03dh81kTl+jjbkaw3Cecqdq3It+of+PsPIyOyZYX
Op1bVnCxs/HXJu6W2ooilLPOpxmjpcFqzokG4XQ3LadysQJSh9aoXbxDGFMhgNKtVPBjjIly796u
cn0dF6QdlTOwIaZD0VGoSvhNrmwwmi+TmwnqQDM84LAMt0PTea+ds3yDyk8Yi/mXcIj/uLYAbR5a
VnubyOrLT1Odd9xag+IYBlq88YJA7rQa3LXwcerKJU+qYJB7vrLlW4HoSb8kbi0oMJu0SrH/RIj2
wQ7ddIW12fylB0nKEyzPHkSaZpRPQ9iKP6Ua1ZkSXLyqMl572Gizyg12H+NkMuTr2MnNdYE339AX
w/20HLLaI48eVj/6HA0Q1VJxM4xhkdYTa1H0l6/D/Kyp7yr7TY36CHcTCxxblPnho6OuSGAlLgBG
dTX1eq0uDfCuZpF+qYZwa3FruGTtiM9VP8WPBVietXBAoU4NAIYhKuvPhtG9YnoZ/yhMqqGi567r
G/uiNyq2gFZ4El6LqZRm/zCnyHzz6ykig5OPz2JIx01R1da9RAJmJ9qkve0FjBIxWAuhc5CbD7y8
jMZ+7VU+FD0KZlRYhqi9Vd0tfFCcYYYfLRvEfU06GCmeMsUmrnyYewcfHQMYV6FV5N5TgfkbRpN8
2nF36sHjvcHMU8MT8izHVLbRummH8sBdCtnFNrE20XLDVYeuS6ro2k7tpmhWZguT/F//9b//3//9
Nv6f8Ed5TyolLIv/Kvr8voyLrv3vfznev/6ruoaP3//7X5ZrsNqkPuybui9c27B0+r99eYwBHf73
v4z/5bEyHgIcbb9mBqubseD+pA62h7Si0NpjWDbjrWab1rAxSmO8Ncrk0vpFd/wYq+J6JV74opK7
9wI+F7vWIZ6N7jOeKNmBAnK2Uc3esMVNg/kObzm9IBOCOzNIzqo1tIH7DO0dvNG112RlieTlneoo
xQi1qi7RNfMQ6rJktu07s3oLvdg7enPWbVQTrcFi3Xh5ch6tqnrrNyCq87fUpBiUzUa2VoP0VMqN
Tyr0aBXxS+EVl7kbm3vDCqqDH5ZyZZgl9HEVLGoPuloUnFWLlGpz3xjatC1aP914dd7cl6788p8/
F/W+//1z8ZD59DzLEJ7rit8/l6lCDYXUbPe1QzkHTF35UE2NfBi08kWZwpsFmKJitp2dsphPpP6q
RrGbyNhMsyMIjeJHtXBm1MGWRo+nT/oDaF7zwEdOPEn7089R9pIp+RnSQ8dClVfv11WYjK8ZuhVz
QLlAtcAGQ0aJX6Mu6x+L2YPMy5hQC9pLYltkRe7/85vhuP/2JXUNTwjf9AxheKa+fIl/+ZIKQI+z
ZKv4dW7abmdYfb6zWBseSWNmL8lQ3nlWon8pvJwCS2/H5LOj5C7yM22lOirPekFbN3iCbpycZO5P
23SssdlruifMR7GsnLPoUXZJdrw2o6V0oOoHOgnZfa8lGM9EWQ8H82ePqjFM6LmnA1ZlHxUHdSY0
0739mKtmfVz0l8HMV6+rRnzEgxE4K9KBfN+BctxUxRTeuDDNy2s7MrGx5N3aq15nGfIxDoG86DrD
VzM+urMkL5w1pvPh/3AXEWK5Tfz+dfVN1zBt4S6bZ890fv+EWt1o0TOH3C21uN4Nue7jHoT+j+dD
qCTNwL4Ua7RLEjTyXHU+JH1Zdm9uK+IbM5PFQ2wnxYOR4f6ZDb51VLHrQcL8CKMKQ9JlnIohbpuT
u5D9XjX7ySkehkp4JFGzbjepFw+CiqJuWcstlJAAGQxoyqllFt1qbDR0mc2U0xpEPSlSr12nrlGd
/ayCB/PLaYfg8CGZg/tAb0G7JwXv+JDZB36bznke63Q/DmZ8VyaZ2AIbHR4SfhEbjBjT51CSomKX
Hrxq1QDFbJy19yyKvmo64HNNeGf0pudnuFiPjWV0hxlgFGnOPr0X5Drv1Rlcme9cAGXGn6GyQ+Qw
6fJXy59H7zqhqkOYmTm40I/5nYRWGJCGizV+jeUi+DY7ZZ1+Ia0CMdlFZCnUa3dt2QM+v8KG9ruc
pe6MVLs6befYvwZVE6C5der+sFNqv+EarHa6pAOzrd9FQJjVIUwPljdpR4qbKQrWWmuuDS/CAgAS
/RkJ/OCcaZ28Id8MAZ6Wijthwxr6l1NAzVvU2OfTx5jSZ9G2UW1HOF8TK2z3QdkdY72KXiK9rzY2
ufdzOVvexac+vDaXZHefL4aSmf3GI6bcUT20jhhyUx8NeuqVjTNdYfoKmT8GIRZ9HlTOBcg/SZ88
awvcSHUCvk3uhga+vx3M1dpq8mk16Qn2V8tgs/MpsxbxZzDe3Xn2B/0CWvLPQ1FgQMNe192zT53F
qpW5fkkMYHnItu/UOMf4oU9ddOd2qXc7FVizj4ETffYHWB/pZLPdkK19747ouPmlGX9uZAnxKPAy
8DGW9kSZ6WLJIHghJyNXfnKiRjRdtKDRw63EO5KyJjAyv67uTA3eAJK0WGfnc32jYgVYTrQujeqO
TMXLUKEd0bADDbds8UjsgO08TIgUh9vKZtGmFeAi1Dw1RZ35UQKRJuN/83Gt2UMQPuPHss2ijDc2
AVu2teYg2rgsl7dGJ3hyoxp/geVQ3thB49y1rnDupgQ03X9+cljm3+9Lpil0w/IN3bQMGNzW7/el
sQnyLhxc+8sYBFtz8VEwlgOZt55tP2c24nYB2LS/grU3RpuG8vgvMTW6Bx12k5aahdrIMlu11Vk0
IiuvzznFp9lEWrDrd2S/M7aQTnppIm576iDHIsEvQ50jq6DrCPEwSrXDxodVFMobNUfFr0OAEL2g
ZxWiqNMa+qq0C/hsJkbX//l9UsuJ3+7fpuOavmc7nm8Iy1PLxF+esHad4G6sOdUXzUqKtUtWaF/W
Fd6iAJnepY2CHbp2r6Xn9Tfkk9EvWOJeglKiXtnzXTZrwX1oW9+HypnwqWX/wnKiPdli1D8ldbVS
8Sgw4wPZ0GqnmkaBRSgIjmeydubZisbmetnaqFiQd3p+me0o32XCGDBeyOKd8EKPe2/qfhqQN0oX
UOzf4nm4tqq+/BxOqbcdMAY6Zugufor18gowTtAqvcZxM+8/ZeSTFdD3b+ML4gow7Mdago7DTdx4
5dNSl9xURWztVFObuvIOVuohJd9VIbwsYHhHsjwmfVk9YZBNhaVrf0yTZmz/86fl/dt6iGetSyHM
5vOyBWWM37/VTd2aHlXM6IuMepygjfLT7LTBQ5LX7mUom2HV2f3wPvYR+IHQd2Are8YLGjk7LLGH
d1uO2d7rRby3rbzbthFIFxN8yY2xHDwqazeqqc5ULLIFtRrXPSUiLe5Z7yDpovOzqfFCvkcsELvY
kZvLUOvVOTCm4VxhlvHSTfZd1CTzHaJE5Ysv7B/UO7pb1YqWJGVXRe2NauZ9PKwb3x2OzTKzDtmq
hbPp7lVvDG58a+ZNuwt9kZ+iBXIGBrI/y4VP5Cza8f26a4f2DGoPqKWKqL6PUfUgkBH32C0ULUpT
fTJ856bvLPW9XDjUx8htPvIcqw5p0pJMyXRSGKnOUDOVy9C2Cw9uADmz9Sf31kXKbV7ZVunelo11
aUp7OtZLh+pVcaNz3P/hg1cf7K8/U0GO0jZ019QtNmvG3xfCA1LUcvBD8/MkwmZTOhWIWlsbroeU
LzxqJP5r2STOji1FcuvUnvOQzwjvuggsqhZ18OzOlhZwULbAi6mU3JaBFa+KFlzNNCBlpg5oRRUX
z+XeH3aWxmIUz3EP1SlSLeNFsiQ+/ucv9b/dqoVt6nydTR0mrGmaxt+WkKll155pJMZn1wg+tZCa
bzvuMr8cxgF1PviOBgu52V3liEvfghoZNlYR+Pd1LspdyvYeIyU0SO2iDE61FzsnHQjNQWbzfBvI
sdlVWDPfQz8bVoM5dTdVbJCLt/4/Z+e1JKeSreEnIgISf1veV3ujG0Itg/eepz8f2ZrprdaEdsTR
BUEaqFYVpFnrN0W9A3QNSiiZ1o6XensD/N5BnhVqBMF3rsv+e/a/Wj/qPvqRWIv/ZUr74+UXpmsJ
RzMc3XTnzfunKY0F3MSefay+RGn6I8uuhOe98xBF1iWcsTwSn2OKNF6heGSuPurkWdw64qRhsPV+
QYlGzUKeRtMMItbLcSNvIDvLBpRs5uiHdxxJWo+/oN4dCgNlMAZorTj9+R3+LU/VoZ6lmsZk3RMD
BXcAYVQA6IEbJuqrLXVM5jo7bLXzexdQX+9Ffe7io7myQGt2RAa2zm6qOn0QjmkcpNkQTsTZja+a
zc5ERBcCFkV5kH3zNH7vm4L3dxZmGbQ7Xxk2fSRq6L5Oqy3aoTyDlHe+BGqCPb0DGI8Iic0m1nwx
Gt/9YvV2s4S5gLqI1js3VYIYq5gbEBsiHJwH2RVkjX8tJg/RzbkhG1njNd6IGbgZ5Od2UOfwEA3R
VDwbACL//prY8j34bQywWNO4AFtt2wGEqH+ODCBZmWho2X6xBpDjZR0S/MJdYB0pvf1UGl6/Muva
2gVzUenBcKt6k51lK1M37r1EhcfCNB8ylpiyerTATjG5vaEGaj+1GvgPJzfUpWx0BTYsHq8Kh7nV
yW+Dvn/Anai8mKVpn00/FMsWZeU3YO4wqvTxZaoLUH+4puyz0C8eKqV6lh06JasXVjs2t8g9xsfA
n5J14g3K1yZcyA65yNxV4Qbj0SsyF594j6l/vjV+eg/sA6wHVjH6btAV3Mgk8dJJLcJ+fs/vi8zR
VtWi+nacD9B/ftVVmVHdygNSKf+sk50/rlWirn7v91EnIpSSWFP8dq/P9y9tUEFsJwXZ83vbVi8B
nJDXRMdeKC6HbJ/Xiv3SR+jG1/Zr18ChSzq1Qq3Js17tEjtwKIss4DtwJRiMIHJGPfRKqAl1Zt10
2YDmdQI11HXLfVeQ+EMoJOE10X3soqH7R9DnqrE/svDogyc3b+4dAfZF5PWTC0HgPBmNcw+cTV/3
LuJuIW7E96Nfddjc4XsUIV2xZOECwnxor7LvMOHglVSKB2uVvr5GMqzKp2QhW98PebM03Gi6Tdg4
nsxB07fiv0IpUu/kk/zJh8gKRtrTFivmm48qecGn6z8VP92uhdG3Kk1hLeS1Umbl434plmMHtcDS
KLebddfn+o1ZaA0JDj5Wn8+GuU62qoUr3s/+3i9HM3zjquTYvBnjbkm4uzz1c+9Rby3jvYHYtHZy
JUJetjpzb3lWDD7gFPrF5IgmHRLExFoMFLUa3cpD7jWIGXhhupzRNO91jWlMezub4cJzv3Y+qE0L
vyUW149LI7tVLmJql300ijXqRo+G4463tjrVS63v6q0sysOQae2i75x03zXFdCvrtBR4sALpSZZk
fTG6+9wpxvNHVWtG6Oe30U2mm82Nmf3wNFLFdYKjEaHW8QVbrx/kG/0bV9GMu0ELLs1oDy9maemg
aVBvwiHln736mJEGauVlTAtw+TAGl9Gop+Uy8S8e0mZ3rqoM97UfEW0gZbj1u2m4F+Won2b+oeN2
WUl8Eg8ocC4gBenb5YoDGYXJSYvvBXMEuvzjLdvl4l4d0nZtab1Yy+LoxuFtNpZLWXrvMZba0vCF
soWxTIjRJ5aAsJddbXTP0I+h6Fj99dkOm0h7ZxpWX+9lgzwkPbDPjWvqs5ZVXy1kb9nS2Oo5SIry
TnMRzy4bsz/HtqNdvBZAEiDS8i1BgCxF1vE5T9Nsm6GnuDPVvHjE+utWdvgSCt8+BHathKjRwetw
G+M8OM5A7GkcrlBg0wtkgMV7D42VzFGJjdNHD9nNLzJc1KwGZLKhOiyWK4coQoA1+WAO83eWVEfN
R0Q+SCkmVsOSJ+v1NWoNJcqaBHTswUvfdAR0ytgavmNUBLAYS827bvKRx0kba+dF6sjY69jvXRLe
Odeyv1kklSW74ibL0nHPfJyiWPHcwvTCpG9AALDOfx3cufhRV6QGP+NMtNyAcHMXAbncF6z6llI5
IK1sdPdUgJhRmdvXQGValooB05jc2WkpTkXPtzwVPYrPqDZ+mZyZsqQpwyVVCekZmIkIg00qyO9l
0WjlF3hDoI8CN4dL07avUHOtJCu/TID8t149FVtZTMShGDzgYcNY7qbRqDfyYiQhlzk8t+deUZB3
8uJxLeuDOtw1kWY+FpPaHZLeMFfyNlplX9SEcKGX9UgHtOhOJqZlwBb0hlcDG+NFaUuDomm8xcj9
i6zXfLDb4LulscHwEg/HYO4uGkXduRj2rWWvQjWvRm2R8gUBfdatQkGxsx9eR7NBAqBcxPitLfvY
MR8ttbUXQ1NPL41fx7g9heNXM/LhrVfiux5lO9IkPiBM5WcONzIioHMt2bEHC9Lcmz5Pqx+xn94q
Q6ffTn6YwZg2h5sM2PwSwoS3iWMxa/sqrbcbRZOz1huCeu1FyaJCP/HqmkrmLXQNhmDFV7qJMx+V
/OhVBKrLDquslLPXa8p5sNEBi0V5lFUf9fJM7b2e/xQLzk8NRqAr64kP21aDhUPXFF+dJES2x1C8
xzHTExDNrnLj5oV/yw7HWehQOMjEUmf5fXYxRXBLivIUqXp/1AfNuKqNb17xC4lnWba1rJKHFKAN
Ni1DeyAVSQS7Zcngqlrw2McAboG+xKBI2vARpQ77Gncl4xWNlhcP977+Iy/D8LFQRbVyxhTPI3do
zsN8KESEvENW7VQva86qY3OYz2Sj7FYaerE0IfGtZd2nfmUyYHtpPUDa0U6VUKdj76YlBjp19DAN
pMF9wBc/QnwzGsP70ZlBuPCQniLf6k9rH8TY+0UQ+MpNlGgLE6j00RYIx2ow0joEK/VupxjNzXsR
VXnjNNaowyzstQHf7rHJMDCoCl6TyEyrxxKi4BpjsGDr+Fb5mOnIWTKq27jFUBSlgZGokyN6ORdD
27Z3AVrSS1l02q48sMCM3osoKrpHeIngj+bO6WSpZ1H43xPx4MWT+hUo+LcIiObrUJfewq9M+yGp
RL3KHSu4hf2Xb6J+UM+DUg4E+Uf1kIz8SIlVILGCn8/SUkV7A8M23qn821va2Fwg5Zkrvxo1Ntnd
d00L+p+8GkqVJD8jVnaLGGuEpzIcg3VVABH+6WQiXcVWwhugRpZ76kuxw2aRF6AwrKeszPRD4Y3j
zVwqm4Jvyg+yR1DAyULR9AkRUzV9tH0DSLSvVAfZ6moZmovo2gOJp1V0Q4/KnTttZJGscbTtCeit
pzFLH9GjMhZpq8QnN6+DqxDaTwbD7jkM0nxXwLNZWwhTPvu5qxH2K1RUWWh1u+Akgia/azJGENNH
2GautkujOsJmlgNq99ygd7suhlrdylYeFlTukyoBn8Ut+35VAVN6MpDRu9q98Y/PhRSYruU1ejts
BPaMltrVdziO5UCTSyy7Yiu8+EgtrpwqrZ+RS3+GmcTzGfVLMt7umzN5ALXmi0y4J9shMLEKny8K
HJBaOrbGz1OQvF9kOf3SqQrnze9TBCrsqL7z509KRfDPTwIEVz9nlf9sKb7yIy27f3wSrN7dpFgL
xlITlOicjJcpenmo0mbzL5u8OdaRy2T9e1aeNJowVIvAGQCkP+M8beYVgaLCp7CjQEf4s42PosrE
Uyqi18mP6ivCf+Ip0GMQrHX1MJQsffrRW8lOcLGxNQZq/X5J0IyHyABVJIszYHKLCp3OD8ctnEHp
V2iT6Dt5RyQiQVkUMUm6uXUMo2uMBc2Nxq78QPQnvOS5l+2CBJ8FVmsIf5hTePLdJF8EEVvKPBxg
l6YDzliJ9SB7+MMzmm/dvWwPsB3hs5uLLIUaU1E6qslhdIMnp3YtBFN0duOqtfUqXZmBhM4Jbin0
oLlYK1m0i+MoAm9E0U3KAXlN197JotFYMEOLRhwDZ7xnIH4SjpXd2XGX3cVsOUBiksnoCt6FpR/x
8oZZepStIEba899/QU3/nHmYM6Guq5rEaixYQuancFZkM5qUtdOzwxvGLQHCSSd7OzEweiniWA1m
2tG5NVXjaFUZDxX/V4h2HolmazRvvOxNqE50V1R5fFdiYr13YrMhjRhBLHfRElURJt7Waqisx7zo
XtSOiblN9ebq1w5qK8W0TxTRvUxdP+0mExhngDjcS6mjvDERArtYBg454MPfL4ce0uydmlenn+9W
tDBkXccqzz32JE8j8Gx5eV1M+aEgi44BF93KGU6RGWl1SkGfPju/PtN16/jouJmxlL18E0E/jdHx
KO+BJhJJzXGlONGwHIgE3ggU5m4KzBd8hrfLR5VrgonRB0TbZJ08eFjxbAzUdd8vRc5ZOxml9axi
onvy8Vfc5XqK3tt89lH3v87+3s+O3F/3c/979ukuceiaW6DT5FrV27pTvG0UhOGSDdo079KmWy0N
ko3Zdvnqo87X2mnVtZq+lpfJhs4Q5dJI7W77UWebDoJpoyg3Zj99BweOPGatmbx5vro3dcJYk9mj
VF2Hzh367/nSyoL2VXTmA/ixABCOsqYCApPqlBe97Oovf3++/0j46zp7BNJqFix0wray/R8Jo8xi
kxOKJnhFqCaMD5a9q/XsAYJX88Ny2q051toX1XfMZSBs/Vqiqb+vgsnaQvbPTznq94sc4OAChBUP
+XxQkPVfWTFIUFkUdXP5+5+sf86a6LZr2jrBTUt3DMcwPwXOLE31w4Cs1JdpHFaRO9VARDgYSYHn
s203O7bJ8aJXvV916mBj8Y2f3UKkRvdqZ/URah9wcw2KFWkEyFNp2r/64PUXqZmq5x7NsHtlTK9W
qvavRcUPJLCU2aXBCtp04WfiPDYVoc3BwF87T5jkLdfRsE2kRZ7Jg+wIUqHHtyrM/wWqoTufBib+
445tIaJs2QZZUfKMvyePYNGDxMhm+wGLAdNMyvxEfsafjbw5tedDKvz85BVwzglg7z/Vy6Ls8dFX
1iVmjlZrYuD1N9/kU7+P4se1uQtxB1ZThCas0d/piJsfA9N9hThADKQ2RgwabN/cOEZN69wFJuhy
gDl/I6tAaw17RtIJbVoa5U16FRun2gmNHXJ0w51alD1iGjdmlHNLpePZ9KsW1Zb5AnkTxSuDBfAJ
/yhvAsNsvMRYx8lGs27jtVf0hkyUHBNihCw5gTHE80GeNbWRL5BZbtefGrIUrfaF7GjxqiyFhpBs
1RY2cnrxtAz0sHuwE2u88IXctWmHutd8KIdXGFPx/Xu7RWiURXJ9km2AWESWNac8wfPGKhu0XP1A
w7NBV0+JVv46k3XyEM+tnzrLOtlaN4a9N33UafrJL46q2xJ8GJNbUysK4uL/OcjGyUHwfpMbY3GU
5Y9mNULSmKTBQJLWxW9XmZSNPs+82nxQwa9EWptenHkeBkYTn6cmu/bv0zAg+Q1mrS04hbl1dvNB
gjMjkwiqQt6kK1P11mw3sk32CtOp2qO6OrJQmefy//WpWjfuQ8/49alROqhLZzCBbKTThIIuBo0J
knuvNYgfWGmFe4W46VxlsRej8ip6ovg6AgynbhDZNc2ar/gL6xdU5Y2LPLM8gx0gLhlWWRhsEydA
OLIhYp+PjURdrmXx4yCvqNB1/ahSST4sWi1GJqXplTNAIMTYROZsAtVSzrLu4xBYfrD0izA5ED2O
j2h44QA4n8lDrXhjvpCn5KqSDdqo16gNklPkZyhgOUW2dvgZVlVUVOsUmQ1UJdCDJsg1QHxrf/pl
jn5G32X3dUPcuh+Fun4v1m1762IbJHTDy5dmVhF6KYsOPzo6B27fXrJoOhH8Sc4+OTxkT01n4TWG
/jwMwlq3Zj1tZTHHHHBhTGN8LYPaf6pYsWhuYjwn09hBWP7tKqu7SSHJsNxsIuICon7jbT6MgPue
PSuvtnnP9ifPgwJFy/BOdkDpbVzYgWfdDKHbHc0iR0J4cIs30KDzDZxCcVYZwKkjwkLiph2NaSEb
gIrdEilpHjvPL1CXQVA2zkCvh444yA5miSa1QtClc/BTLZZx6hndQ++yafXQaGPnXG1mEs7XYYVw
IiCrGAIbS2Z954XCeDJqoFlzc+TEoLkt9itpX1lrJzCHwwwuhveF9JwSKMdSKs4N6iqzEc+SxAy/
iPdBXaTwct3mOOT+L8KGGLrv5BOKWzzQxktVlqSngGC+1sa01sJGuaK3MN6NLnGlAgzpLs7EcCdQ
WbxtjZNskzWVZhegkwJrKYvELm4Nw7AOeCoG+zrU9U2savnLmNUb+V1YQ9stg2aqL2lSksIbTfP9
60WIeZVlefaq6bzUuPKo+yEYynsTwyd5ZabFSKAVJpyEGqCSYvju2h3G4AtcjfcfQniI7PUOGp06
Xh1XNSmzpVUhjKB0SF5mBtqmdQlPDnJr6b6fjPIEJ6H3k/82jer/p8+fH8F9srqt5mXBx0covjD/
ZVoWf87KOFPpKiBXw9Yt9/OsbJp+46ZWOzwaxuRc46S9Yt9Rvmot/pgdGi1bWcyQ7bAqQcCsIjO4
7FtCkGO/8nJf6WK+HrtYZgjiQRJUIiDx/zlTDNtllTFGW3n23lpa/5KaRKbk923rvLIiLWnZGOQC
IdI/73nYO9RlAYb6wah6hDdR3VUrXdvZBmKc8uyjzv0fdbKfm19xDV2MSkpWCs2YZB8SnD50U0nk
MXG9QyeK/ZhNkb7VBs/ejC0zz3sZd5oNesZoogzJa9c2yUqvK/tQugiKmvV9ZCsJqzIr24dBmDI8
U4zG7jvui9oNVCYd0l/4XfYiApCudQcnM1msvAcbSMtzAaxy09VOZV2SISvRmguLZ9Gy/qiDBv/H
uRgW+crXverBTyfjlvePNd8M0BltnJdyF8fNgJ2eE3vJNkDJ6dqT5T3Z3rCRpTFu3as8q1pHRWUM
P73YRn56ISsVK31FQcvbf3SW1xOl2qjzpe995bVJy2wsK7sB1/HQ12HJ6pq39UO1ZK3SF8+EgG2Q
AEVykP+TyHXvyFwaBG/D7rFrMiK8/I8s/AqWcMoHFLcy23wt0vBrEE3pt3CKXo0qN1j2Dx4PqAMC
FHPIh7lDyDzxGJolQ13vApmbl0vvp3INJcaYX1Yb23pp6PwRHwurSmsLb/mxlEKhFM8F2HHbqTXS
jRNO5Z71uPNAmvhW10P9a2F6MYqJvn7R9aC4+GXNJDQ3tMF0KXixHl018/d2WHWbsmfAqaNvsp3U
c7CeEizpjUadvRm8fq2z/L8kCeuKXnOLr8KNnmF5dcj6CfNAIldZyXq+9WWEPfDLrKW67Vu73tqF
q7wEiNfIDgn+UWvR69UBffXoIQsJ0Mw3VH2jWjrj5JxhD+vXuuhIycwNrUfCFyUr5VZ4tXec0rRc
Wanp3kQ9DBd0SZ/qKq+RLyv8R5O9QeFr43Nn28VprAz0k8ZsfIbmEW6aUM9A5NMaFgirKlg/XWRr
BefJNrJnVJaGS4VtAlsSesXhNG1HX0EMqQ2n5yZq46WK/c1RXmS7/rpFuu1BqXvlxs5wkpUfDO9l
b7tBt5IXYbqYrBrPsfZImtXnKkKbZRongB31vGsKI/3xo4hP1K9iWXjVkdDSP4uyNawIOchrm9ld
KSx9QropuUfXIPFvBt4h9Dvz1ylTXzf7U5feQYPGraz/aJNXKJ651mNLBROyjzPPM1/Koa6Q7EBw
DqAqIfuYBE0nrH2Sz9J0XqHiK2VHx2L0zPt4cu7e6xPXIuoGkthpBu+W1fQPWV+zJFmmNYIAkJaS
m7QpmkUwQ02UEbuWNHCMqzWV/QWcLH4QEbK6XQuwBnHetZ019uH9FL8a+yDLHsmYLbabaOQwySKG
Y5yzERnLusSq572uLK1zqE7K4R/gmrnO125HIO0egwXLV1BuXRS+Vb1/Z0de+KPryy1OxXmwKNK3
FIPwaFG0V3bGZrDI4whFC3/6UY/e1aqc/g33ne9TlWuvYjIGVMEQuBsIey9QiUdm17NtJAUTdhAQ
2FzmIdVDT7NzCHLNp7KTPKv1Bq8ox0mXsk6poMwslIB7pPIeZBDCLfqdP2Xzx3VOj/VYEEz5uvPS
YeEicw7XNPbXilUaF/a4KmxWTdtnbtSewWghE2cG9b0SsFZ2pqr7glLc1fNBKy6UlZ913Tu7KZxJ
TZLZJFlMvp9qx2AC+TPzn5oRawpLT/NFVw02ADQOBPugiRR41rl+xEIEMqvg9jcoqHUHP6hftNmf
TR7cmUnc+ukZg3jlKKtkVytAFNJD53T10dcOcB7UzGCXRJW5EmL0ryJtJtyrrBFnusQ4N5HarYWb
Zw/4Ygm4t7r/pg9AYGrW0IsuLlYxsj7f8iGeFfg049ENET+Ud6p87ded8tmgVbcUsbWUyjwT2srN
MDg7cyFhGXpO+ylB2K0vw01tK7MvAi12YkTwEPHnXIKEJGoSNTtO0tMwn0VamZ78omp2OQ6E72fB
f+s+teZ+3a9VqPygA9SDS2wU9s18GliqelBMDrIoD6buZNb6vRPKhqbAaIOuTmxpy1wrwpsO6c3E
0ZNnID/i4BhtvRIWVGf0MlAGC4gOQFdLb5xEx4d1bkAPrVj1buscSj9wn6qkXSaWMeCRAkUi67tx
I4vgvvY4yZkPePtEpIshgCWob7f4ufJVs/rOw9r7gml7uEzzWaBM0atNloTZCVlesMzI7m7Lye9u
NXcal0EAe11NSD7oc4TJn2NNTR8aeyernj+q5JlT9sYqnN0MVQx/tDh1TjiSO2z64c2hNGcuxVyU
dfIwFaxcFnAOsYh0EOdDMei2IgC21MiHIaRbIKUgy9NcHmofFJMsM4v/p+yn1bOhZmh+ZeqLCn44
rdTsJxtERDszk/0SQIMgNqw7sMLWJnCK8GjZqX9unTnhpDTVY5tnqF+g7PujfUuSOP+ZCTCkVSWc
R4VhD+BA0pz9vhKH3E7jbVK25R27TiQ+0jJ56zDclFdpXXH1R0YrgHvekqF1+/fInzB/pyeRJTRc
W6iEhV3T1FUep99jXsQog85RC++bmc/yB5PuH1NifXBgforar9/SeFq/mC0y1xEG68s4PI8Cazyt
hlasmFp4bcWwxwkJy7/S01mR5Zcwqup96650uwi3aZEHd0F2l8TNNdd946Aqpn4gWoChS14ky7Br
QcAYkDLYNRmrXB1R/RoSlaGD28GgReNz0z5rhmKsmhH9NuJ2zRb6CeFkvYJS0wTYWmgHawbf2Crs
KQSlX4SGuFamv0Q/QM7qN1P+iBmdC9IHBWNBfhPnKCc7qZqnbdOqfVTcCaMinwQmXHtzRzY1XUKs
VI52dE/QA1Vv0ddXc8SJy+ugI4WoSB8V1SbljkLqIsOndZOCTF31Hv5UTpAsPVPLN1Dd1E3vJfpm
Mr+1hsj2HaGWtU18fGkiZLohAj4s7apg7W22e28Kkx1cXLAyE7ih2MwXSPRC6MRDTQn5k+ucHE9s
ouGclotBDaf7HtHoSMG9cQyY86H3oikiYnsNjklZA7wrNqPuiEUc9KTu46ZcqQiy4fyAlozSi69x
jmRfZ2XlOvO9bKEoZbpKfVHcRaABgRSIMyLW4tzABYu1sMWRIViicDMcABy7RxwMET6vIZKRMwzu
Y0iTy2QQhBzxdQOEWFZ7dPhW6GGSzI+a/YSOPWINxcIaiBhEU/stVUv9BHzmzQ/0rR2wZrLKPMoW
XjeWB6LhfuOnp1Q3nobI0g9+o9qr2ES+l1WLv4w0t8E70qrJsTywq0tPkPnTU8kgPQaIvrYwMqrI
K+4Do3gwzSY9mCGpas84Er6+IotlvTD27gMHc3d8x50gO+e6FT1XSrLV7L7H1CqslznpyFsDMF1X
GYsksEE/FAEGcDjowZSNFl3XNefWOkzAINazmucGU99zmzjTOcgBqCg2WXEobKfCw2VWhbm2sQfD
PBRl9JSnXn/2RoKyMZoZjlZ5u3YUtw770QVDsrNHthRRaDHca1HVXuRB2CgnDmWGBV9QAboqVf2o
jzVQOd0+FWRjrz1IlNVoBcj329jQArZd9t60aNSzXzrmEzTNhRMEx5Io9kFJlWE/ut1rCn/8bIgB
bLTOz6gDcF0KHWNhdvSAG8FPrroKgQRvcsR2YCW7SoW9DBX9m9qXaxEKppdxGM5qlt40cBdxpwdf
C0keeYxRb1Zx1mKEngZrAhbuNvHtfIWI8soa/K+W0Lt/Gda032MGjGpQAXRTMwGDQ1H4g3RJZM3N
Y/ho31PktQ4oAFpH8CMrXM0jLIIS1JmwDvEWGSzVBcFDDx/uBINt4cAXNJ3l3wdZV/tt8y//GlzC
EWx1XY3U52cm+QDkXHQ83t9d1sSocLQVdtL5j84JZgrN2Kwmw40XVoRuiDM4P3Ul/tY2zXBqe3fa
54azLVWbFTRBrB0rleHgKQHwpya0N1pQonI+oW3YdsELiCT1Uk/BJa5tDahBF57TViTbFl8Icy03
4xgnPit56C1EET2EbXnPmOqu/aJP8ddKzG2l6s9hgu1gZKAhZlgxGmZzuDtq3ZavC0mctrTUteZ3
+zStxTIw1W45+lqFc5QNqWUuVpaVrOvePvoQkXAhSBfpgDchspE/3SYMtmbYvIpsQuivyO9yx3AP
wtcOfajco1QVPcU8QwvNcd/SHOk6fWzVIygRY5f5DGe5kkRb0xPVMfLX1Yyybduf5mhceTrhZFXJ
euxRM628uD0JtWlAeLpYCKjFsSnb5pykmANbft4uUc+NF7HqhEQttBuk/BWyCSG+mfU4/fz776/9
McfyJM7PI+h0Q9i282mOzdHttEvTz75ntjrcdJVbYPbkGf2SLMN9HQgW6QUxXjE/nUWZB7emE/0L
P0b7PQAln0HTNiGKE0fDFOkzNh5tvsx2Kzf7DhBPPOcjCEPclOxOgaLW2AphCGj8qKqtC49v1ujM
4idOMvY2YI2Hc1B80tQ4PsTgTtqwG+HRM9v9/WsSf7wmc7IUUAfvik4O8nPiVFPseoAnO33X8uQb
NmjNCbhDghxb6gPrRFpFZnNFXJ1BRmzZsvj7YNSGNTFg8MJ97mxCU7yh5N+eB9xl0VIZlWMCCT8a
M3XV9504TT0+mn//s7VPsT2+WqS6VZiUjtDcOXn4Cc+gxey/AALZ38OK90ONza9u24sVTn2oanh+
uc9sC0zJ1DyZwZpo9x61cf1L7gx75jpYsBj3MWsX/UXpigXhSvdQ22OyiBzE/FH/X2o8VqwdHe0h
LDV1PQb5DkElddXU/lFzEGvw8Pyz6nSF4Yi1H/ypXhFqdLa9Q3CsbxKESVIMNnEzmnWxk2dPGbKN
3SNfHJDcPZbgLdel5yFd4ofdybZGEiDkXeH44uHZ5lG9KKPxLTNIBgZQCJexMrbr0R/sTW46ARu3
vFvVUVdCHxzdjd/qmyA3q1u9b1JI+Ym9HjC62niGETGFuyzvTL8nHDY1EMT0clUZfrP0ClZ6bvQV
Jl1Ql2+KYZjnMmFBpij43WoOTpsl/PeFHYUjwSPvAW6Zu++N8GfLQgmaj1xsDuMezdpiV9QN8FvC
FFumWA0Pwn2Iyu43VccHF0UNveowosqbYG/NySmD/Sl2kSGWjIGxr3t/WPdofi1dy8zuXWTMd27X
/jDRHkxZBQhtp8EguylqlnZXEDtsiFSApgdvPLmiiHdB2WuLsTPCifBCtjTLZDniFX6j2wo+rCXi
j73qBtmCUL9yG2YvmUHGH+sGLT1iUMliKtNWfv8Tde70vs4Na2d09bRsiNmqpnaDIvzsCwT9Lp+a
+l9mqk8MmvdH2UBPwiZe7aJT94lB1aqey3tpe9+tKgxYfnTZIrYVdxMD2dloatiSpe26i2WZ3cXw
NQwxI/+YJ3DmGVs2g9Hdd7NDH1S/h5Qf5e9vmvgd+yX/OgLoMHw0QfLeNj6ROzVVJFVaFtGPATNF
XDCw6e3V/JbnJMfmfex3wsZ4rCB1siwIt24SrV7oPeBkqbxfTAhZRSM+HHqy0TWr3oBRINIXNult
rmbuWp0CsZnm7UkW9yE/f6KvjdTENi8PnhuGnH/57/wx3tkkF0wXwIFmCfsPgRld9NMUD338ow/b
K7Bh7V5zgbtXIIyXHjPlamyr5KZBDQ2cRLfUxAgjTXO0ZWMyYCs6rt51reVfBqcFQRvbOiDIqLu3
+wc3d95GfywefHL+/wYWcT+vZvjidUEmRtcd12Ag+X3HaGlhndZYFvxQfIRvJiQV+9x+bJKIpQLy
pRtrEMMiULx8D2eH9BCw2HvUhm/sxD1kmmXu5WaqU/WzUg/g9bK96HHLylv2Oxr+FAsfdKXd9PVZ
14p9ROBwqzn+LFgCsQbFNPdQ9ZO60L16izXQtxGk2KseOwBXmuocpV61JTYcP6RdRdiMwbRph+e/
/3KfEGzyQXQMNm+Oagqwru4nvMyUtignDP/H3Xk114mt6/qvrOp7+pBD1V676hBmVJiyJQfdULYs
kzOD9OvPA7JbbnWvdfa63TcIBjBgIhjh+96Qpc92oXaBk5kRPXgI7buz77Skzs7mpJgBXKnnWcIo
Skwnae6MczG1AewlBIjH+Fqb5PbKKOIafWvlk4Vx/UWzpSOOhYPU6x8g++IGCVnDB72YuE2XDx5B
FbRP0qi5WcrwUciCNjpkUgXP9SGE13NuBVrk//638v785f8N/odBi2rzkpqK+aZNaMfC6OyoLJ9z
w5B9kLTjDWxgB6PtIbKOCcPM2yLJfHAy5bWzRO/1Pv4eNovqZbJq7HLdia63ReUQ2kW5B7EHA2Ql
dKtUiOyOljc81nb3GQvm6Uoi3Gv3RZBI7Q2GyhNCFYRHYTfe6NzbRUdwKOHdOjh6hKd9LumXiXTf
TVZ+Tqwj/XSOmyU+DqgalI7mGrUN3VXWHhpTBCE5ei3TlTOm5GD5+0FGaReXMAFupoQeX1t0jcS9
DmGUxp7ANMTtonJNfjDFWt4ZRenOuilhalIglQJB5xbZh/KqX1WPosJpsLBHEBwsDTdmCOmDNOeN
T4riFvxidaNO932/JAemnBFxehNSd1HWuAwPuQcQXPUW7YEhIRDPbnwWpjg7TYuXD50PYuAuScXs
NmcY7S4AWoMUxxO3WHX4TaPFqrgpbxizO2fbrJIzSazK7TPdOChxOJ1me/4+JUIl61Aqp3B1dA3V
8jkWDVIXxDFdTAOmqxqXjrDBl7JH22+iZd8ZjLqgyBHwkBH3WUOhurFG4IbBcrGeOU9Di6hYmn8w
9RZPy9WBV7WJuYEZghujnLt47q714TsJ+v42ZzDkIiNyROtt3Othm30A6H8KW2LE1fzVzqXoiha8
2U0Rqt4t0Do3ndGOIDYun411AUPaxaG1vorC+isaRc8tPPCDUhk3CDvr73QhpoOFmuqILu2tmgCp
nIziqRTttW6iSt/b0WXEZ+uCWKrXKcU7nCOq71ZE127eENu3PpbKYrozqYdzKas3k6Go72cl3s92
nV1G5phons39gWaJ+PYYj1gIxTBpwesdzITQP/KkjC3qwglSRiZnEO/zdSQIVS22010i/M/+PyN6
6y+zCstUDM2gM7QcBbzhm3Z4wJmSt04Xzyb2MV4Wz4ziCnhZtiNoQxkB3dp2wwvZ7VS83Gs3jRA8
MZXIjzFm3JvJ8lRMibHPMwTnUwPh8UeiHpaLTJZzzNI1QsXMie78CodIyCBI4dHERddwM9zMLEfc
X0LTVTVo0tE4274Szcj3F+N8JXePWV4eNECf75AIqDAQLMU1GiTGLq2U75tqDqyRPd4l2tGYyAEh
X5Z9Lroh96GO0YuImGkI1xqLxNjBiVH3kAfghkZJdR4R1cpWv8+ya8V7kaqKtwz3BZkvdNemNJBL
JJTipXyebJBG5jT0+ygkoZStr3DYJjdDOszXiWlc+qVuX+Yw/+dPqnHdpiL3VCErBhisf7P53/vn
6uZL8dz913rWH0f99583OelHpf6X/sufNoKyT/r5Tjy387vnTuT9T9G69cj/6c5/PG+13M/18z9/
+/KtSEo/6fo2eep/+7FrhdM7isZb9Ycq3nqBH3vXX/DP336e84/q+z88QEjF1+TLX89//tL1//xN
sszfHdkBh0kUFTdq/p2//QOtv22X9TtccduxQFXy7YLf/+0fZdX28T9/0+zfHdRGHdsBf2rrlsmu
DufRl122zISVneD9VZVdPx/FD/2+l0f/93p+6+V/YQ4YOsgRMOMaKnq6oQHHeDMLnxFVwalgkg/I
/7vIsxTRd2M5iyjayR0Bh2J0ZT1FCMNm5vZsdLHbDbjJxTAbvqmQqjs5DBKkQ6MiPYwjjclBTm5J
cyt64/bJ5ZfH/OPmfxUfhKj/N3ermSboeR6P6ihvvu7KME2o+hF3O8knJcZyvCvqi2wRXg31T7NT
X3V8AxFqzYZ1kAr5HZwrt15uZtwvG6n/qvJVD7p6wNMgiMYs0PPwOmGKPGrmcdbBCWHTmpDpFKQl
nFtLe+7q2cU33I1DKPw3DXT0bDWELevLWh05CC9cyzgiA8KiN9XTegxS84iVpP56ucpwDqMTeuRd
qdre9XTRtXZlD2IrWg9ZqwQHs1/vwK5HYvvjbjRQDrdFINdPOrX/vKlGL/31ntYb3G64ATgjGwGJ
Fm89JqG6qJndcDR9KPF+V0ku2n0usUicNCS3Yb0bQw+AHSjlbNdFWZDY8u16TFyYQWvsm5hT2Y1i
nhvBAmzWQyPKUtWbm9K3+1sdOWgV7dmGjEDTMojgbD1xDnIRPoJkzIO1jqTCtCauicthHMe5jU4D
PO+Zqvlj4Vyv1anpGbmqg64BtGAzS8a7hqOrfs7gvfLv6OXvqt260Rp81W+N7qxXu44zMpBKIdfY
7ouLN4q1+/lT1+t10oRRlbLvUbYuh8O6S9fi7e8EVfYrYvOe2sC8XX8A9SAC5KKyul8fz/rb14tv
5cj5NCUeb+u1eIThus4+1LOQ1/LT7B7AjDdr5QddpsFuYxzwct3iecn7QoOQr/NpMPDH/gUxiEsK
0wxEloyWv9yfEkQpTaSS1s314E6Z6JdsLHuQpZVyF+cyT0+HnUgLT4jyvJaH5FmGAWWa5THhGmu9
XTbskoy+jurWKjBH9xzC2SU63utdmfQFP0+1gRU35KOzMYXWr7sh6+u+Zq0Wihm/jNoyPcGrXunf
y/lABkfx1jtYTxvzHZadAPYCUImHAfGPAdqGmw7VlwJTRQfdXd20vIIOtq+v1Gj1W4v9L8NUeK3I
3k1SeO9E6FPmWv2YdUCq0Cl2Zu0CAPUDEk+pn+B6U9q42nXWuUMdp2npxyLEetLMw2aSOQPY33JV
5pib/cjs31Vt+z4rP6EXCjEYOwsPLd1Vb218KvXIx9ENY8iIDwby4SWHRtENEe+ZwMgWD3Uol7XZ
BQLzvSTTbmnEopfYwf/Wrk9xdJrcf931/d82WaryT73dyyk/ejsSpr/La9gPzoBO1FJnWvSjt1MU
/XcSDybqTgiUOrLJ9PBnb2f9LjNrNG2Zrg7AmEOY9mdvp/xOr0mHZ6HliX6N/Z90doqpvelAZCTL
QDU4eGDK3BDak3+ephekC7spM0cMNVYAftMvp20xTdlyUvDPPKnLVHllHQ0oRsrtKWw6FtgD/Fhb
N5Ml/1j2DKDHHlQaGkiIYYTOPJy2NWAxBe5up15qypOYEZbY1rbFuG5uZVYxkt3YCiUk8feOGh9l
BHR2UTXfx9UQLZ6jFIhSlErUfpLVZeVXhrvU1srT60LpOtRktm0Es1kd9OKjri5WgLVfeWrXW4iZ
K5JHiSSWRmOWMHgl3JmcpD5tCxUO7uItU8v266qaO0+Ai7ogwo+QXNe6exiW8ceRKIPOi5dn6eyn
AwKJppo28ssTs5nhHWCAB6ltDjmOIzzFl91jU5y78jSR/mWWdzLmsDr15lDjD/JzMwdZleNsEadA
L1DV7vtTuWSG7G2r0biQd9tWt4XkKP3Jnhq0Z8JSyN6Caa5Xrb/8daGY689nlG+R2Vgfv7GgjYH+
JYruylSdYmIKJ4jntRxAaEty14hMBcriWrwd8HoUwIQPAGogiDNU281N827GKxdT5qI7bWvKH2uJ
0FrZe7NbTqZQCTQtLXbSpNyHtuhOWY+on7sduG2rw/ogf9n1WvsvdZba+mghDDYu0BjFf3P1+mX3
enPbLW11vFxpW329z+3Eot7XM+9aJmXqacht5WUNjJUKrjtnjrOtbru3RbPkj7bO0O+1aFsr1gq2
NaORkEKv0pcjXstfTzCYb56qel9ISnWaSpsnj4Ehy5f1rfh1Ya3vysv+rfBvt3+paltNmjElDg6F
dL3Gdsq29lLP2yp+ue5fVlPnm4bX4/HtFX6pCWKOSfCH/O8vZ/+y/9/c/C8n/LL6etO/nPq3+7cj
397a2yMT4i2uDurCAgUEPIjP//X13tb+ZdnLd/F2d4Ia4uFNoVTx1WyfDrr3YvHeXKEGKCUH0gKk
w9URWNirNGmv57we/ababYe53MVJbaDczauQR2p12taUkrbjdfNNWQVzDtbcespfVrdDt13b2rbY
KtqqfN00wMrnUHGpo9iq21aNEf1n999ffTtwW2yXgdpwLwkGUVuRmqEp8GlbRapjkIO0W5S9DCZF
Y2ByMg27PpGGLsh5AWk+bYXbws5VfSF7su7ajtpK+2Q0Fs9aGuZETYrIXb9yz7ZdC1ICy/ttVTai
orr9pRrVjGR3qhVUUbKoyt2XuiTgtOm5bVH/XwFu/pwrqDK3GCia09ek1fHtA65aKMS44kL1plZ8
zYiaeW0/TcGQf5tHGchbHAfFinxEnFz1Rjs51zmMP5Dw4JNX9vFJs6InbRmGHTqF8MhJ9nhhi+vC
L3f58jNmHaTenLRxINYubVjb8WFt57fNf1nWbV3wH4vtjO3clzPWCt5sYlQGpfpN1f+DasD+C8Ix
9mGrmUEufc5W9cvqVrpVQyyIfv/f30khJ6c4ndE2+OVuuqna1er8rt56MtkwipNTTFjnrmv9+lNe
y94e87r79ZjXsroxwXa/bv9dteqAcI67nf1axX92ma3a16u8VrOVOSmxrswuofYzXpjWrktde9Nt
bSvbNunBLwqSQbvX8iHuSF9vh7ysbrvSrV/dznlT47ZZbD3ktvvlyO2kZb3stvay/3X7pc5Yx8VO
QvN7UVD+sCoJIl9tnBX5EaREASK4gCwoYwZQzJE7iXHad/KoAc5TSBbicF7ZmewvoQYiTDdrL40J
2g7mgoaLk3j0z31gxhaoaSNz9m1RIMSMrNDQK3unBkGSZfajpsPnqrG97x5NyT4qgN6Oo91gFhRi
g6hb79ComcEpSiBquuYJ1yvdHxhhBIl2Y5vRcomacN/VE9rdLeosedLcyzhh7dFX/ZQn0tOWWJoV
4QTVYuBNIkNbUBcvMj7i4eDsEVRyAmO0PCOL97iUeALdU3eAHuya/Rx0TfyUhWiXzKN50Dqp9wwo
ErGe7QpkPwJ0ZMddaemHOmsuTLe/Z+UYusw40BU0zSumCLgQI//EJBRSXA6j3bCz8pwwIvdt0zrl
qvyx0CAjFEl9Jc9dUDF2B9RlvUeJLT0a5MpBf2E42jhBgc1PoK+BhGFM3pnKIoFwyTP3y1BWhR+L
1bFIkpWdXiXpVTIun6o8+WKhMhco42e5Q/qfEI9ueFEDXlkugtpa2zl8V5dWI4CD0ZabJZj3GrAn
XRGmhmstoBbvdDM/NKbg7VVb1cPZs/SQQHysxml07R7L5aIKVyiedqdq33Icfk9FGA8PuQX+jGj1
u6I3r0qIXAZOrb6wQ0iydzjIoqQL3KievteFUp6kpg1J4xDAMMaaFHSPRC12UATBMKE7YqUSMtRt
wf9np7GnUSVXU+70rvOA73cB6TmBD7LzlCpEjNQOcXlE1HzHbCLfcKrkGFvq5yG+w2an8OokwV9I
b22/rvu9Esow8g0r0DzwEYz9jaTeiYSfZS7jcUJkrYzV9HYQNRCkT/Z7RNiGvZXMo2t00rMUH8KG
9E4eyx8qZ6n2LfbUOQI2OCwis5f3aGHtIqNGXcqpHQ9vQt1TiJMNdbwQjmpLr7fHBj4fWIoy745N
mhPxSpPYb+zWwvlklXtNLD/EW3Q0iuagOf1nYkff8UOYfK0B/lBkt4NMJm0m83hrAOKv8IV0wpta
682zjUTx7OQgCetvkhnhcOPku7wgKtpUOFv0Qjk5Xf29xBLGEKGyq2tehwDIaodceVLvHZL86TCg
Z6rmGDGTTzNiYjhaUTt+ESYJ0Ti6aDNnZgPMXEGGaODjWZR39TJ2Lqk86gnJX6fj536Z7szebIMO
0pQrVAHqjDPmOsbhRZ6vS6g9oGjqzzZGdYmynHvLIlQjf+yyovXhGrtdmt4JRvtu3eX22UR5yA9t
wpSyKC6Oqp+aalbOaooxI78HbFOkPE0GSDHIdLlnkCa/TCVB0cmZD23uyH5ta9405eKu5qvyRFIA
aeur2APtXFxm0HFE2BwdeRb7YRkH+nAk5b1aYLWIA4Cybwz9XkVO9apJ+/ctHpWHZTkVC1Ie7oza
k0fOigkZQ+gGb+9r2T4VcWzsJy2/TCPTvyHT56CqjIdYEpDil/kwjFl1nODkDgIJ2T5qu6C2+92S
Dl/gmMGLhhLqdnz4XgV7ZAe0v+jVNjDQ3RBGhIpQVmKvK+oHCWV21+g1/SpshtRz5kc0RIjYodeg
W2CxUTmkdWupIBlaA/3Mwe30ZqfY54y38Wi0iytA384GTYLR1okXi/wjiG1PG0Xl1tyZr+nddYNP
BdCXvnHlGHbJUiqlKyvTp74nBmmk46Hmn+uqQ/y8DOEzohzXyYCWXDq9D8uGNCRJWbt3UBRorF2t
4GrfS5rkTlV/X0EF9mOcv9aoYbzvNe39AJ7Mx5EBPVW7DGgK58uYEs/XEokkEY1uHOfZri/A19XV
KhZl1bs+VMUOwvs+QoSvaaabUDM/FQ7sdD3DObFA2bZCxN2fS/VdY9Uf+PpSzDEEYu3w5fycrd4J
d9WoMx/NEuT7luicqs1+ajGpk+dy8KYiekj4TMFeflEwByKAMjUePltkw8BtA4DGuH6IMeYAhTSk
BDHxPrjKIuVeEQzL8Dy/ko1HJw8hrKnxAVFDjDjD3HYVUEFaWCyodmWRJ5VZ48Vyvjed3nif194w
2OpZoGfdSGdgJS5fmrZHwn52yc54zUz0twMxoM7IjKCxZAeReYfImOIna3hwDLtuRbOrx8m44AR2
00xZ6zcW796YCZusYnbM+o8APCEBWp4c0tz1ffbIBKHy5qFznd5xdhVmHa5h1isdW2sBZaZJwEj6
2MqgR9W5u2Qo2sypnkIRM5CoBkC1zLN+Jqof+nx4vogs2Rsb+CF6AuN52QN1cjwBz9ITlr6fh/DD
Ys6Vp0/OB9j4C8kNOM85ifx+Dr+0wjgPaEEgBFYQ38rM56LNJR89wsTjSykPITMB4v3q+3LC7BtB
ixbG61k1Y3wHGsSz+slRdn3cZOTZE2iC5up4LPCEbUmJWzZFbS0TvLakmil89ZmIWgEliRGRMJOd
ZJgPE7wZE1/Kcpl00t4lmUv+wxZGMC7CKlfYY/XM1rv7UpA7F9qieo4GateuxmCYjYwgP4Hyzi5t
d8H5SyvT2/YdwInpBkjgzkqn/lTxbVhZOO5oSHq/H74MApWgUJ/8xAyBmuEuwQTP4IWWT03WlwGO
W6cxS+ZDIuDidGnyISzwQ1pS6cYS+ld9gGYLmOck2/H6ZjiuriLEu8xkx1dA/IpmQ37pKlyfdK0M
NxV8V9CJtHz4ryt1Pwblqh+p2cm3WkkQbNIZKHQJDNVe1iu/reoW7pQjeepQ70Va3tsEiATt8Qkd
/l3cKeN1ma4SUIYqAh19QRHLZhBpNakYuQIlOzxA4Gv9vu8vjtaQKRmgh/RqfWuY6ge1lc9VuJ9M
cA6mhmMsgm2dL2S3aLL3IlOuOIh/m3ZHXj/3liK6QoT0az1yKTm1d6WczZ5lWCeAgc2Vosbv9CkH
iZf2SGTH37LpgzmisaBO3/NRmr3GkjBIjpRjh2wk6ZrMAi6NhGphdq03fddmGhC5QfkLnN2D7cSW
p8nxTThgqxvbkuI21jAjG586JLekBEZvGR4bhtByW+EPsJSBKetoOAxebtmoQkraEbkKnC2zK4if
o4fZWurh79T5eqPJx8aadkulawfauKBQgN2ZZYqAy/AkrFUpQcncxObBxfhEpEJqGfmIM2kekziv
eW7qQ5nPCVgt2Y+6I3Rp5dw7S8l4HrHZdHJrNZM8p6o1dBBrT9UfsQ7SbjtlbToBUezNafKB+T+V
kEUjMyYlkoX+Etn3zNhqpnX7qqsh0eqAK5zi3aSXwHnK+jrS5HfqWOAoLpfvDSG+ReQzPbmW3dqK
P+UpzGj8RlTkThvSRqo4oLwaLA0JwipO4zNgc/BBpxnzIIBhyifgio5LY2gGaVZf0Q8y3DJtHned
eqKCFQdlx631GJcayGj7poEPhq8XAYQRUrr8OPTzo2QMu0hD+BGHs3eFYyeoPxShXxrRQaDE4ctq
W9PmIbAvknQJ5EG9Tc32kkd0xohpHgVyPdd1OtwYybfWVm/aUTU/aiUU7uRUS4y3p4xY95I+Awet
vH5oGRzByQxsY+EdBSchWasxaK67DNEkd7TDGISuIsD1Knx82M5gic7I5E5Rx8pLQ/VGqqmj6lsi
3WFlIlluInWRhkGPI9SuHAF9CFRQkl5Ee6tdgjGaQUDE8q6M8o+xWKJ92S6ZK5j/qMQrHnpEjlVk
+fm8GB0oArPokXDH1ONZksVfsB28lyMUKMtw/K72ypXlDApM9eG7GT0Qjs92Yzd/H4tJA+jcALGX
6nVgOWnBqFhgiDAOujb9VFGdQ4Ssh9SB+emHJXCEHO1t6bpwxq/O3GXXRI6Acmv6SZm66y5LGhy1
o2NEVBj4VPnFqDoUbvrFcAe0J+Nw2VuOeK7B52CkHcRy8gQHikyfbhK0ccj9OaM4xnn/rS1CZ9dM
09mGNpwgnegrJp1CbTlPplT4VSrghDvXBpR1HaSd7eQ90tLRnQ1cqVLDw6jYD3o3OO7AJNnVrPm+
xdAP2uCDglYMthHgty05uxnk7opWOiGzS+iuTYNcrT5AJPoSV+MVUhTuXIH6mvEmrqGY38BpIDPe
K/FhUHV136Jek0jKXdtn0kVOjfBSL01+QQpSlxyAn1vROA3HdkJq9aVMsaIaDdexOL6eFan4ChXt
hGzYWtO2Y1i0L/1iTX7TD74WL++75j0gMOAMyrjvrRaqWDlC5VkQIFt5RNxI9CDVME/Ixy6ntBFW
AOEJn6rkDOLCxUQrvxmUKbrr18Wch3ctkpJlUZ2taMSdaV0QjlxQr14YiVbWj7LSJK254IbryX+U
iZX/oOqJum9sYHa2Ed7C4AxvBS9jbTUXPgqVJr9HH75Q1cuyLgjN1gd7RvJo20ShR7ukrZXcjtCP
tqLX8s7UPyYMf09bkS016iUHlu8XY1cFr8dqaqgeuwi/xu2QX3bA/oVq9XLhrXh18XSTuSqP24W3
sjAe0S7rNdiKbe1vRdvOBF7L2TDn9y9nFnVyY1loJkRxekessLKy+dIrSnI3NhOAvSY8jop2Lc9p
fjVNBjjHdWEvfFdVb4KK+qMsn4cS/WWY5pkspRIgEAyQNUmcMiMzLsm62A4WiUk6J8wgEAAcx6gt
5p+aR2j/GrWNUcK6jZR9s2urXPfqbTuuDZWR0XRJO/t2cWhDUBsZ+XaEfnGcTLo1wBuuGxrTm5cF
U6vPIo2X06zn1JivdISphBz3etwEsvOQL3LzUpElV+Y5KpJLURfipka/6+WNWuoEz6+4d528QIeO
0dedLtnRnZoitRBG03k7bFtAG1Td0C7rw7a5HavYZe8bzSjDyOWsrUyd1dyXquwaq5YJEeLIueSr
fUuUccOaJh6jsHUuW7lqFcMtNoEgB2yZ37EeFor5WFtqjEIxZzILvMiJgvz5wvtXzUl/kCLHBKJf
WReoyXh9xvbirzqNl22H0qfdEVcoFGzX47Yd0Mb1mwbdWC3NeomBf9zvukLTvCGZGbkNBgy8n8fG
TWO5DuSufa42OAfPaeRjLxXfwQmw/UmfUV22QnxULQQ7dthBCK9rmuROrAu97/ojMaXSjadJfkEJ
/29N/oMAM4E5/+vs/237jFjur1C3H6f8zP4r5u+6iRiRBvIWi6dfs/+q/rth4j9lAes3ZcV4xbrp
5u+qyb6VfqVahrYSBX9k/3UFGBwCRyT/TR32hez8R+l/Z0Nlv+rkGrKhIzIE4csAm2AA3n6Ddss6
sWSQdBNiJ4+23HSnslk6WNKE7rpxPsx5tAsrgVAu2iCLY2NZ0WYP9pR8i+S48xAJLF+y8ltqflsQ
HChPYapdTaah+ACl17alwvuPRatlEOyqfJ9aBIJcY80gTX0NQXGSrvNIqOStWFSWYK5XpKrfV23g
DG0DIVepAlrtEQkTE6fn1T+6gEy1A54zBnVXZAehDedQ05/SHCu1BsDkrtecD6VNUmoxEJQLrQsK
Gy0o1Mv2pmf4NwBtulEQ+b9Su+LaEFl7LAfta2LGiEov0jnSR+Iv0ljumi3JsKyphQ1DsK1tkAJT
nT6g5Bb5TWXeYudV7418HXQyoiJpX3pD130Lp/BJjjXzNOU2UZu6YqxdmONJtyfEa4bE9NpQ7MoV
849rjnF2hkkjv/VlLKIWBm4k+61OsC/i10gp/OQa99J1AXanetnc1si93a++MPzL+B+UkSkdeqLn
QxNF52zpIJCKGYLXoPjlSK55+w2OaZqHVWgG+0SGnduPk7kaQ5w6x/ijZ75Y5fejhsMwEYTzPKsC
8VpbBdyVWSdbxAYTKPU20VtfkXSi+u10UhBeRdicRrToCPgxAGPSrwxm54/Ma5C/BTLSm/h4292+
RBCPtGFf4UIpTJUwldWigK+p2JcziSwie6cWGEDKFqNIzSlfbvsVzfH6n3j97yCRoAdSK75rermX
kZ854ByBWJ491UHbl+K0LaZJbwMcjJ5lq5pzV4zdKTJT3GobA4DG+jFsa6+LSYq7E0PgcK/Pxk7j
WZ22xfaD3mwmmtqc2iXUPahgmC5Itbl4kAia08vqgs7zmGcoGyjq5w128gI4+QOFsm0qEyiTxWr1
g10QhFz/55g4//ifb5uvL8O2hjJr4zNlwcpyBctsH6O1lGTY4hUosxVub8eYGp+0IgH/tWbKtkf3
ungt02JLBuZ92nA6pGFINC8zkSctJzOlrIttT76MoQ9Sk5DgmofO/lhMHWPb7TsvkhXLwAQhIW4Q
J4E66DUNQkrOVrGAvPyyTSTOnHskBbsRM7EkxLFOF9MStPkX+kFx6ocKsQ/JRhUoA68EUGo5wfEm
fLpubgtkpwggr2jNwvicKihRoNtVD2V2iGoGXfZUVa6j2gvoijkDMtO2rDbljH7n1J/bMfxoVxM4
OFX2rURIJ+Qh7mcbA8CxV8lkbjelB6gA5id5/di2AmV95NtC+2Nt23S6ipRVKyMYwD+BYT2OpyFw
9SJNrukgfHT6FCJmUQV+XmGCJ0vo82jVwu9mISMFcnKaMdkt+vQpKVrnlEhxfNKXB55spniRnoO3
wsr3hNiQOM188LswNj7Bb4zOraXf26m2Cn/xIJv1vx0XoCBRYSn8aW3Qth1DgqTIJ0vGIWkeG1O5
Ucb0fp77hS9a7vxsucOulFn1qNcBENWbdJm+9i36GpqEOy8GD0nEZHrt6TxVDb8ljpIfFzC8u6bo
fTVs3+e2DK0lEx9kvTk49qghxOp8QTbW8JexuHN2wmnzU4LVA3D+fFc2HNEwVorwnPDFSBSkm/Pr
2rbKvT1Nn6dx8ZUp+xzplXPUplTzOzyLSNwvPn6XvAXTdItKbOkpQv4czgpSvMqasBLiJlGraFel
dkZCVZgEsZMOfKVDCCqq9aCdzcgvYStlq995vRQ0EUNytYJ/V8884ALXojI8WYUomBiSPwEOPc69
eq0003ubCJU3GmHuygXBsTEVajAL+jfDng6NMZ6XdBSnGoVGlxkXdlXZ/GFqyfegMIDyQFx+yzQd
Zo0tniSEzvASUEgt2QR0pw52ZzPgxCNhCucMuFHingxR8VaCAXyM5hHQK8ZEbp3Po2ci2gSsSjtb
HRJ8ZWb3bgoBI19iryxANSP4tu+MGv6+qvdAtaozM1rNrUpE+42pa/ao9pKn6cI+QI9OhWh6W0Xw
sgwAcWskC4ADoUd7WlJvMCAVCE1IhIEgexui0rxWR/aScbIG0yN7npUFHjZcT5HPt3lrjve5rqnB
okm7vtLg/Va9tpNJ1s2mDE1ZIYqjIsixa1Cn9eYObuOyqpZY5XRWy0y6QfKSk6NvMbpNN3CCch+R
CrEvw+JhqvspIL6i7JRKf6zSGkjiIp1KbcG9xuyjy5zX55UttFtawuJSK90IE2feaMTCWhQDsQID
P5ERaZqdoYvZh7HlWUR1r+3awOla6SJ6ERnDIbMmZYEesZtoIt+pyNZ5tq19HAkmiXPloIa3lOqx
QqtElpNvCDrgGFWgr4E0yLUYkE+em9kb6M8P/cQHNJTx564Yal9eRosEdaMcpXKcaWeRwM7QsuVm
vln6jJKIqkiBonnIlH5TSu1iFeFdWVvXWc4zNeXqsXe6z8ghueHkXI9VcdItvlt8X1ogFNHNuGaa
1Nw6MLiE2Z3xdcZxTL4nFFddoRgPixVKu5mUtWqg82aW9UM2p0dhSCfRTsrO1CXh53K6I1PW+DCc
vEroGNuazlOupnQncqT4ECKlm6UPRFGle2smoZ8rBYLNo4xvcTx5spjFxVlUKRgcYwWJjU9RqQNk
zMP0sORG5vXH2FQ+jp2s+rWkf55MOhoLQoY5PfRJvviTpH/PWsu4K9v7FhvF2oGObUV9hv+yOfuM
S9VTWQ3cbhoirA4FODQyktb2oUUa46Jmzntu9JIkYKk7acTUUIu9ZI6OXWE+Y6H1CZVA1TMb+UqT
Q5vw79B6RJn9JNZvxP/j7kx2W9eyLftFTLAuuixVWJIl1+4Q9rEP67rm1+egIhARL4DXyG7iAoLs
i2PLErn32mvNOSZNTX8kosPuyQWx20KkKRUysCQY5ygqzd8aWYPdjmLsk/cj2KmELwSy4tZoaLy2
Nb5n2hWpYOFjE5tTEq6ph05Td2Y60NhQz3QPwOCX2VU2slsr5pnTjf2zShOUAJK8T9pjDHi8NQoD
ZUQ176dsZEAhdSuXSgJN1pwgFPVRxFG3kbymbqnA5u5tytbBrS8JKZSODu4ev8Qi7fQuD2C5CCcM
kl+a9qksSXikYUUSCS0KYQPt9Q0CpSLD4GZQyoibEX+zF5Td9zhkuW+swtcK3jYeynfYAFTiq5q4
OcnlkmG9xWZT0QntOD+ooVvH07DDHHoU5sxwcfwYCCKbn3K1iCMPV4aL6aUmp8GqhfZxZTyb0ww3
UihresJIvWY7EhLDFogFtKdqXlwlj6zDSNg2FjPTltmxj4s0eSxPw5m9dJu4PrYm7RApTARXRnc1
bELdSUeqhayo2hlJyjEHRlyGnihMYwq0SYHKpW31yf3r+zOO/hgRt/89EfraLQIl2XZ8uT9Qm5LD
9q8v2RJLmpzl66zWlN9FCb+lKDVbnNIShQBF1P1h2mqj//qyGmZtH80HUm9yR2E3cZt1eVLQztKx
rUu7JbDgaAwG6oNmGzptpQR9N3LkR47sHTqLIFajl7nMXxRGrr5gdYvXZFRejVRDyMrjP5GkdAf6
Ed1hZdL7j4d0nqmATcqgXcmnVDQIjQxVw7DTJTLsRRnVsRL2h3x7kBjsYq9NHlq1bg7lMn5lkbB4
ilzsk2kcg/u3WwnonSGPO7LFbKVqFgY463LgjLEcEgJIXQ39KJcX+iK06T9LvqLDKNWBanDTNI4i
Ysyp/Y+HfqvK5agwtmPdSd9K4ftDvdXDBX0onPgWhpoGwaWyVdG9qi2YmravGZAuflYYF3PTEP5D
13d/ehf33dWE9y+llBIp9NWtsp+yPhGJfOEpa1csOiKF4TAF+Vxhn+rEY5io0pOmVK9hnuHuhPLM
XSZGp4hoqlUt1GcV9USqmI9CQTZIUknCJTWSn4HQmYBxgnFcuqHyzVoEZNWn29COhzDuf9dcR2Wh
GctBmLBlSS3no5Wc6snNR0kI4lD8TErKJ0n/kyBL8NRlJD07MTSm5lwicVI1wTIV+gWI+y5EOk6S
hf41VKr20GzB8jE809KqOZoWCp1cIS+p26bO71r5a+bIZdDovD2wNdRPAsEYhdC+0ZKKnnUTnEJf
k3HCaRz/kFZC+4SCipg9sSU8vPR1iRsmnt7u8jrysu28KEIl8VRt5JY2pPYSD1ELekqj/hSrAS6X
duTKM1lXWTL1RCIXqKhWvFK6FrmqEM8nmRDGOe9OyM/PfBDWrsq19FGVfkETZ2e12aflqgAtrHWX
CWgLXwokfbPqhQ8bBnMUdmG7qZPlkq7x5Et6iHSCYUlXMSEpBkXEVdqcxqng/M8FAx8SkVbdECgy
GLMnimtxFOD87WcEPyE5qGcIM915qGYC69Aj0CVj9tzpsUlIWPurgZKJrCgMDGzekEv6jvi7eVEf
iRmp0J7ipksFTjKw886qppCiZrEERxbXMvW9U3fEi7Eq7Dtge8+LgdJFy2V5r1fdTyOvuZ/KWbUT
SPITxlj1KnDL7pKM3OUSegbLeDdM9TEeZmm/IfCESdOu6RzHPpb5r9aKPoUSbxF0zvFcQm4jV0w4
aaISBtag/iT9mgeVKiI/4Yx1VcSZ/VBjaEfVElA+0L8v82OpjdRzplOKfeUtBuaJSUHQJ2WsVCk3
lzMoUnMpnEinuY6B9UFbBhUunnAEP7/scO79QY6he6iKAESaaXqWzTyCuZ3P16xh6k6uFd2UwuPU
vDwYs3wQqSi8saQXvbaStG/z98VMOZ5UfK65NqduPGCtHKZQduMu7dyev8g2U7qfgBjHII5N2L4N
r4a0Igzoaxd066LAdQ43oY1VeaTrHWSaDruhSd8qnYPsmvUPul0LWXhVI/HW0KWBFSBinI6Ghl2+
5MpsjaCsMnJjm8mTsjnDTN558cZ0NUNGWUuhHgypu2biPD20pTE93J9xRMHVJ6Siq+ttCeCMKT6m
gJpzT+Tk02LtOPWdgK/mKIxvY0rnFoVZehwtekBChRuLzUjCC0+GzwYwslJoOxiIJh9iSZhOoyc2
Fjm6unVQi0Z/yrIhvjF1st+aTAusvvpDepUYZNsZR4jSC8DruZ9E3NrjSzyHkOXLj6Hn/iIZwMcL
KJ5HvQo9VtfMKdtvaQtDZV7W+6BSjNiRi3WP091CpUMqzzwRkd7lUXEx6zg75933JEZQE3oAjHFv
RM81wgEhbwDWtfyIPK1+JgI3yATAP8r0u2j70c+jtjqLqhak4yLZcdv0RzwvXxC8lQcLNpljDa3K
dFDjU81D4lK0bthplfAz1MbiD6qRO2Kpv2ZtRQSomj4NvdWe4SBU+0HFYbKtsd1KfplGX0OItAlc
XsHxfsmC2QjXQ1+2jJqK5aCKORcCAGy3NwFKJBN8Dk32laorHmNFPLMbfXSh1B5Kc77iaZawzXIF
9iED+A0EDEhw8lA3dNRpGcmR+Vz7hmG9sNBs2G55zxH4DzlS+WmJrNntdcbzIYitYL9agBZTozZd
eLUH2YwHPwfZSLVCJqjMGskV856pHHZbmIJJJ0uXJLOkIM1GYjCwTtsV1gdf0DMkjPHUurXcXuZ1
Gm5bN3XeQcA0/vQ6g7yOSU8rdbtEb3KqqWS7hiuIWd/qJIrcDuMuqmLpMEvflBgTHtOl2qFStos0
LverbiZuOXSNv4mL4KLNQdlUOys3flPK9heV6n5oOEXGgqCfJA0XBAJEINtfJHtpTqhzK+njMjtq
1yRsK3L4kjHbhfuS6AwLM9I0KK9HZ2ozrJlTHzqCiBHNlK2/3QpOttTBtrUmmEMDW7hDcgOhGRUF
NsD/5wYb6LIugmPGQKU1kBNou3TVmxNYjZ1MAbvqVPN3s0AztYqPk+l8L8XEnhl0qfW9PVTda5+b
uhu3FTpHDTwI6zQ5cKWrVVvgZx1NdjMgP2YrexijJHrQpvmIeIZmDMU6E0jEcKEJnmPVTqusSTR9
BIjYaxFEQ/5nbhdUkMsIxEZ+zXW5P5K6dwTD3B9iBjc2KS22YeT13tTS8BmMy+zG05c6rfFxyhvW
p0UaWcaS4jJCSZUiSz1ZBU5PVTapOePWFSUsfIYFqKJqT1J3rsfKoPANR18zx+UpUowg69DZ0YrC
0GwZo1d1IWo9pIvnXKP2RtCVEdic/DSJaLdSLDhDXfxFnxWlTL2nL8R9twTBtacxgbJRFPWIMcJn
AkoU2ppCSphjyhDMgGumEeEMHD30EFfHeyhsUCETi1Or/MRJ6u+4ijOqFaJ6ODFC06xkGIAybRNZ
2U8oXcRFSFywncSomRWOsZ5GxyBrCg7dZD4Og+BbLRoH2AHlSyuK82VQwG+rX0Q5Dm/qQHop4dst
Gqvuj0luK9oaqz8LiLd2Vqlpx7JbfEVUx2vTIlMUNMQnKSkMgZa1gqvWLU3OTrqR5Et5WVgP0Ri/
LblFjdhosKUEHowQ1kmBXLsb1Q0RyNjyxOGI/XDOKy+WSRSrhlx4iDTU8KnVtbtCQuEooeQgMaR8
VlrZzdTZK/V6PqlWJ5CgUr+LjdkioEfIYvDqZ8FAX64XsjvSNmMyGn4VUV2/LNyIyQi9LNas+SY0
U7DWQvSUkjM4dcDcipL5hwQMxl47swq2YLTE6gdM5zCTSZsaibOJNKdno/HisJ0ZWeDSzqZRwadf
jse4hRzPNi/gglfkU7L9lm6Tf8JCYSOtKOYZeNtZkY501zXpWYGHAbOzY8TPsIbjQzMA8b9VOvSs
kl/qmGMn7+KECjVrqrMZnee81Y5thky7b/J832f5VRKSybcmPgAD0SIDcIEj0GCxAXDEJgBAGPZk
wwCji/MTjYlgUi0BB7bcHck+6RF34wccoYMzCjKkfa9Xf2SNokgazT4IBS086xYtCSJYoh1Vka9M
Ee/I2qFBXKEoqOjP9lplcl6r2talBzm6xiQoblwKJSgm3gIJVYIiSctZIBxVV0LxaNTUwRzPRnai
tSTSO23MXa8XD2FitFe4ZM5U1yy3k0ar61NQgQGVZvUs5um6I0VKOKQRohEyfk8VsWhjvkqsshGt
C+LOcrsYVtmnVqZB2mXvajOTew+I+SEsCitoluK7J/AHWSlxjtYo5vQjSyYnSvmQ6BQXIe1VV53b
9FhNlS8JNX76mYnlPjNqAvFEhk5VemFPjo5mH+YnvYAEL2TVuRd7/07Nq9GuFPApbyG9zVMp8k5N
70mZYB3GqUHAgtJ4qtnrhxw/M5094aYRu3e8P5jtmPLj0AuJgMUvWl1nvjqhuyR4trSbwmyDZDKM
k5zo5Yk/2xwS4aKmOqr/wdqH21e9kX7MXA9HDvUjDXzWAiAVb4UhlOdmEKtzqsi3OppBfiY9sFHO
rCCUZw+L0HQrt4cZqX9eDjdr5KQKA6a9NAC0DGRuqlY1LocHdGRGj/CvqaAn52lzXBMp3VcWqUNl
Lj3KMSmh4N+41pcVb/68KoGkSrKd88E58CWNvTCkppOIql9DdkYF0SYBoKrOsVi7nAZbxCEr1svc
cf9W1Yyeskl2Mh8qmQeNIxRLcrKiwXTUGBBSng5/CBZXrymXocWW/DSGpG3l4lmIKunMmXe/InB7
aJDZquNKcZ7v1UrrLrjGc8KGjHv0zoUGYXOcIrS9faTCHAOyY2k0bvPFGk4o/hpBYTPgaGrnaHFL
wln3dcEiXORCf7JmTix0nB7NnotIGVvC3NKHoS2bE3wr8AQQLPNaeZ40+Qib0QyENEogV+IBwUbN
8KSxsku2jJfViMjtph3YZdaEoA1XBVHt9GnQOE4qtosUO1UnLaAY8JADRiREYy4Y8fQyumCpKhVP
06uR9cPivh71v+DDf7HxNYFVmt8EY9KXGYtz1SMlRdmNRQNOlYcW/dxCnXZWIHNQaDf9OfPhAAZx
H6j5Jjfj2IT7Wtkabk3tJ0IdmI0hubEcDa9Q/R4G1HLww5k3k0CDRLGQEqD0U3zU8v4mmgNiaqKp
0dtRptfm8FyHlvlAA/c5kthLUGYz603IqNAHyGPolbqm3hNQquw5c3NxDJzeFqxyhUZvV1pRrA5y
IXB6NK/9THtqwlgEcRusOQYNqp6BjlIjdb9KNFfHEmtgJGrVLklLD/Eo+v6BCF69+hAXKHjorr+G
gcrWBHh0/zsGs9ECZTXeJjgQLt3PfDdJw0sMfMXD+SEwdrus4as+q5E/Cs3KEohuOLaY3BoMng5V
rz7DrQPdM7+rGvvO1BIpI2jDP2Z892nfffj377nfv78XhcNz3JTw8vWt2VtsvaR6m8aCr/YGJMOH
Klad1cSyzvCpdAVryFkJiCC4+02lUiw2qSsahPvXKfYdhlYw9VZLxCU30WTV+xCAcEz5rqrzIe0t
fF4qcmFTjK7RYEV2H6eJex8e30kD1FDTTmpjVxwSpAli8VUoJnh/UdhZ7SVF4hREjI4P09YpE3NY
b1hMLAcXxXSIMMu5jRLCIEv76XB/iPP0HPYkcQi0ag7doo6eOnNxF0yxjiF5bHCj5Ss3C3QRvXnV
1knmzEJ0iM1ZpjqSD45QuoggolgmbQxdgqm8cIcYcbbscwVle6SsiDrltD0YG0fAWtl55dUiFC+y
XqQUrXmEZc22FLa/8M5miMGvcwQhwHv7S+4PdwRBvjX5/v09QZHxhi/Vy3/NoUOFKinjNKLN4XS4
/+X3Z1Vdzv/x5f1/GPWSui2KImIYDKrgNpsO92fmv57dv4y3N6yS5ee1b85xg58eO1wOThZf3rKF
00zbg1WWHPEVQXNHtR0O9weN3WtPnArjIMadK/gMLL/b0zpn8nl/uH+5yhSjaVohUCfNdiTR+dhF
q0gdwJuxvTYgnlx97l2Gkd1FChmrM111hsZMKyh4U6Xl3GfGuAPFd2mBchBvTVNB5CG790upQTqy
OLTXwUpjv2WyfChglMHX5Fm2PcOVpfldjzB/+xaDxBkv2Stxd8MBm90/HzBmxu405ohyt47wXSkT
6Rh+qqWk+1Zb9qo336NJ06zUMdvk/YJQ5l8Po1I9DLLUBmOcoRrRRszE944ww0HJsxCM7YRRp41I
JzOZ1UfVzCT/rnr6/1XXJQFVAQX/v+u69j9obP9T1vXPf/EvWZcE1IVBrCqpAAV1FYHWv6Auxv+R
sa9qwLh004C28k+kiwoHRhS5ujHQMNZA8/E/RV2aBSFU0TQSdkXl/0XUBTxm44r+D1EXP0LkdVkm
riZJ+W+QeCax9WlGqJ+lJR05tlcOxOBoP8grsBDyL5UccySX//0BsC1jsii+6YC1D1z5HWPE7en9
Ie0UA+fcFuKy9d/vD+smg7lrYe5fVnOK3bjMYz+f5IRoVq6zf8ti7jqY//ieUHL6JbSqvJvr74KY
ZFPF3J/JeLo3EAJ9RCKuMUJt8peafgFTge1p2MgkboyG4agEwuHzQFfTFrTl2vxoaOZOr+LHUAUH
arGuUCwmgRXTndqAck6HdY2fvU0GdCua/N4sTjFe/BJfji1ZReor/QC4tNTxFljGvluyb6tk48sZ
ihOzoyKs2Lg2wighapC7R4EB8eEuJFJJb8g5Gta3JYLcJRi8pig1XwhW3RsyCoNGrPaKvDKk67QE
sDVDiPlOK7g/7doOEYycwzhQYIFnQE1399eJZoiGw/aKk6QyEKsBt47Ww/2BUiGGjZBc5pG8j6Rd
dtE2vOAE0GRzBCsmTHazPHp5rY90vfdm/5WyxcUc1MW+M/ZyTQJaONX7iC4G78+8VyP1qSiSxs3I
wLjvjvd9UpoU1RFwsv5D83MX/twf6F0yadkkQPeHZUMQICxLrzM5qf6/JUDixqO4f2lsE7L7MyCy
+i4nZ/guSLq/8vuDselm7t8TwGzKFPnYFUZMLffXw2ke60UWyMIuf6J0Y+ACBSsiPDh1mqvygKFc
Mu3mRdaeCEKYf1qREw9+EqTQeHf8fsQa4Usus4jcDwOyTdh2OEl+9f2uEZ4aubSH4cYzC/oQW9Ir
WOtVdjvdX8RLjzOVGUmoHyFxZRLUcbt8z/5KLm24t+qEoCnVINk4WN9YzasZutx6UeYntf6pyF/O
du0GZ8/Qzi12HbtgemK08w6A1MnpRHugXnak3TLu12/xhXoAVghWlOQmMo9BzEV6IS4l46ijxkoc
Ufct2UUxsuL1UYnSJhH9oGII+k3RW7PvU3xjbKDasefeLp/KJyX19Vd9cEGv8bY1KyBoZyUcByOY
esinAHyRzcA+tnYMVhk496Y9UWgaThuda+u7/ikQ9NvjZXxOrvqrYBEo6PUP/RPmXt4JA0+QvcJ7
aBzZoqF+WkyH9npyrK41w+sb368/ANB5X9me7IKjcC7o+6l2/TFUnkLqLgExFGmzKy9YpBzRI905
4malvrDnMViSxxopOgNrkLf21GLKd1DX8Dv1bF81zvoHV37W39Cl8e5u4yeaDpYjfmFjpBsOfq87
z3HQqs4sQ5870GYabsp8LB/lF+WNmExJYw2xtziLyO0YfdiA2uonJtb7sYUUigLHziJf5968oSCo
t0OEzUhVLFxk4/kTBvXS7t/Kb+OlfLW8/JKi7Z88Yzha7YdFc2iHC1HgUyS7MqQTZQ+Ga7IijX8A
+lroaYPklC+O+Lg0Loeq0nLNZ+VBeMcmxR/DZat+qb/zc8J086gf6n0P8gXhtwe1auT49QO7NeJ2
CIP0D4k/jD+S1C1OssJKsVNfSTpmUAx675pVT+ND84r84dMsdi1uKJyqDhfb+GDWZz7U4a+eIysD
rWpzVuaC0pC2AK1hemwcOeNvnfrP9ugle0x31TNeIyLB4fuYpD3AePAkD9Ve7K5/rUNOF8mWfbPz
DIcJ4V/rT/xMDs2v+qMctK/kx7qy7iydpz9FHn5yjSnz+hLmu5mc5MkVq2P9iCV1RmnwFrro3i3o
WN5UODoV3QVz5n68QLKt2Q5wjBEf+iV/FZVX5TuT66FgNufFPw3s/dau3Z/xNCjueKpnT39TCdVz
msIfT5are2jgOk/BZEu1/E7eCSac01Rj/7WbY++2z82pR+ZFcDHkBmJX/parv7xiJS17mpDvnfLB
2hHimqWZov+ohZsbN6xaPGkfxHQvfyE1oKLjlmLL5cfNFS/Waz8kwOS79KePAt3hPJntKtpJLu95
97U+p770Xf0CyCByD/+o7k8zv3/XEJ7yvrxoDwg7WBanAI/6fuIwxWHZ0V6Sj7VxYF8GrJbT55j6
675+JGZOIl8QwWpJ/gUcgLMo7utnch7DoOx3+aPwp2HSSfdf8PjoufdQEFOMcicyvgfZ8TC8kj8+
00ymszy5loDxDJemDSKxw58wHzW4kdmuZKNj3ZEO+XPKRdm6keBFX4x0sdtJLUdLvGqBmO6y0NOv
3N7X4pR+xxh2/kS3PjxoF0NlAVF+TTnzZbIaCd2Z36vxJW1OGcpJ5tAofsiLsEMgIfAlhQdD+OyW
krLAr7qH9o/01L+HJ0uyjeUxWwhydqPXCeRk9aptMZ3tDjN4puLmDnrpFfq/KF67+WKIf+OBP98l
7JDFg0xbYp9IpSnyX/CtiNEUyZav8zt9PZP4N0yWT+tTOH7K3S8YbJu7t1lc2fAVbiGOcHC9U0jg
evHIz1Dp5YmI0QafxcIgKzK1o96G6r0pGS0+GVxon/H4po5ukR5CSJd/8z3/jTaDoNnjD2P9FwNq
swOaDXgA9rPgqdcoZ/Zzks9bW4EpxmnaO+F7CxwA9ybXrNj4OU2GcjdHf0b9IcXtQ6+LRg3yct7a
YreK2KtwnDxWRJPRWOmZfZOpZSMv79BNFXtCEjCqrhderDTse5fZamS/NOUeeQz2bfrh3ZW+mi3V
x+zDOiiH9KYfmeyelct6CV/MA1c0nNyj8G5g/WSJyaTVFp36nZeA4Z7sTVr5seSXyrkmmy9PPQly
ZnIu5SfZcom8kkonvOXe9Fz5mqv4FtvDngznpPbK5DXpz+DfJ/W04B0+ll7mv/bIi3JX+5HiP2rs
h/JuFlBbYc13t6BYDHoJ9n6YTmty1G/0npLuGIpO890zxRBKhxNzLOxmDaDeLk0DBFNmxPYZIH9d
ieHWTtK4gxlj0hJlBFU6cu1F+ZUkArC1WF5Jtq5vLEQv24+a7OISY2CmurWtff1LV7F9ER7VJpB0
Ms+Aujh8SvTG0t8EdVfq8DTmVLcEfUaj8ih3+Nk9bXAznaBpN2vADnioOK3s1WBOA9RmgxXayR/1
rT5ZH4Vpl1e+u5BdcYyPs3A2qTQc862pXV7STT4iUFge5sD8Vt8qV3zIb0SAYX8EQv9XMNz2HFl7
3cd7P7hjILtWoHjlZ38FiXBdveiRvLxh312mo/LR7K644cvf9nM+94iyLzU/A9THkcClQK8YwsOw
PxVu9i7ukvC5rRzUheaR9wghGRngdL6Sp7FyutCVKVctzgr70vTG7JXQ6N5GjIlStiRWDIlTIH5b
H+IbnSysHe3LmLnjtfDzzO2eOMXT1PxtA2p2bQkGPWDkkh/yU6k76VU95tflbXprX3j/+WXJcKyv
gm63ZzaOcfYchBXP0zMdZ65YTHcgHmZnzc/lwXiVXtbfePaUZFfQgX7ZDAD2VLs996DsRX+Gx/pL
9duOrdXGpJB02HxhAtgGQS63YR89Cc/GDxdOG0gvYv8GvUh7legOz1TbkE9cXXwz1yfwBPSwxi+J
88wrbs4EpUq/a8fbRNwVkxkstUdD8SUiqzFxjPYDokNiY0ZWeEg2n+m1h8Ib+t3g5btBJCDcE7Mb
fj2YMjoQDtTphd/rvvKFr7+i1/QFgOhS/bBP0zRdCl95BXyM1fpn9YSgPw/9frQcBq+cqppL/yJ+
F+5qvROQJPpZ6eMIN7ABIb1BSbj6BYLs7nG8tbdWPqHuGm8KQK5sn30kkz3EXPXN44K8zvKbp+wP
f3yDo/fCL1gw6OeOlRyaR3l0EOgyd8bPPhpn1PVCcoAY0V1WINEU6iQgSbvypvb73HDKnCAIlws+
/SSONzxnl/CNVzQsEzezQ8D9WAUjExqAP7Nr/dUoz4UDf0utXrMpaJMno/6ei93wwySkmt7z1skU
d0Ab41NNSJeJ7ibBk7b6MK1K55a9Qs0ZEy4KAWBVXY5l5kGjn39QJnIG62EPlt483B+MuLQOhAlu
krnPfyvv12H4pwb//r37w12cb4lbo8pkRJn3VXesScVU+pBeWSdP9qxkDdU+LpJDvMna7s+mDcV5
f1YIAq8r3f5PrnZpkOXjcWYqi2Fx+yezxjR097/+a7WuiVLSSb7ttZ3BcKLJhPemjcjEJfECChG+
mztwcNh+4R0zmCi81Rai+EJaDuWY9zsVW3sXlrQbSxJGMDvzVKk55y95QQDgI37yCrxE9QaD/TeR
j/AUxRNHtI7lkdx0p28DjbyVyCECCvUmntuZ38qdzOyHMc6vuSeUZMcwasRRhEPpW4cFRKwXowdb
QA2CLd8WPzR2Ckc2HirZ71LXnGwOk6dRtAnHFFLf0gN+qKqfh9NoG478pD8pp0VC6H8UTF9jXo/U
y/CK3/JteSTwkFoU/gK/g/rzDZgeYcsOGo8PGbuIjQorKM4piSI2vfidblvXJXYHX/0YTs0np85o
8kzVRR2SYFFCH8w4HnjOW5O6+gd0jEfpU3/qvwUE5L9ICXij1Y8qQKYjZy6f/V26hFjXln/HH8Rs
4BPyG4GxrnadOWituyy+aWR12PN36Zd7Cg9wFPVD/6BiYOYu/IvDuX/Pdstv7EufKXXfh3FVXZ23
zrSXc/pDUcxJb9Kd8KP7rT4btO6dkxLdZQREbqRu80txSUgnMCgmotthSn5tGS+5jHvi2sWfpj0o
ZKT5w7UL+ETAkjSnwkOQnruxz8cN7HB5ZGJR7pBpHIhgmGzljGCnS73SsBXwMIst/uAHon2P+Ui9
9OluJulv4xyCKEN2tSCR5Zik2Outcbv30Ce5liSznsxcABJVjhXcnvzogasSOEP5ncbbmWp8w+i7
EdbeBO/P7MysY8lD+IyawMn2OvMwOzuFfgt5zU8Oyq4dbIVTfQDono/gh5/aKA7RwuWuP1pM5b7R
EQhPfewV/Psd37gJNxSQ+OVrjPvs7zfOz8qRPop0BBtWP6WXSLVHydFWFwpLavK5dopt3MTJ4Vox
Cn5JvcvfWsYQ7GolJGKk937ORv5SkbTpqofoqHrRtQzdikFV0NxiSsME2jZNGJtvEWyhBAoyRsWx
TuJehii0G17Si1a5xhtS1KM5B/ml+iRItUFX6+IKcJRrOHoG6VovqGSiCTOJbXnj99w5yGCQKkwc
LXUcVz/EuNScqLBqcAWrKNeRW9jhk7xvd/MbnwbDNL++hDSEPmQGcS+15BUnTi9IdYZol3yqNXIQ
pp+swVts7V66UZxfEYB0WGYMyElu3jkN4p5dhstLg7Sxg33Ek76DT2jr6m2g/cTGCeCJ04N0HQYn
fKpij0S3E8eBwvwL4UxBldgySbWtPxR/HE/1oN7TIdMkWyM0J8ZC4E6MzukY0CNIHA5kf80iGIGi
YDp0ps/1IRy/YphOKiITomd5EYHeOBVlKVtp5w9f2nexMwpn3YJyDvRGDNkLo6cyf9befPF13qOS
p82EUUHazcTZEQuIRhFfDvc4fbC38gM1f7QGA+hB+IXAHb4lJDhHppdbvwWJ0ed2FX2av3QRVBow
XBjQZrgNaQDxgQ9XugLCO4dv7ZuLJH5fiQoSnOZTWV3tu1uuRX6OUxRydvo+/LLExR81gZSkJ+XU
asfxsTuDlgELML7V8g7Rq3DmddGc2OtXcg7ocqWP06clAZSxdbKOKcG0N/Jr0e+iLRN/89brPhdA
dbxp04kk3ZXtO3KQ2Jt/O/pfaPpR4nyaBzF21CIQaPtEyWE6WRymDbf7DlG7cqmfAP8Vr7izgvRi
MG4Z7PWt+LRui3YuMm8iy1Ny8vyaZ8/Mrcu3qMJv4ozkbU2nbt7aLCyhenqegaf0NIeiB5wn8pOI
WTe1bxj0toMDTQf6BBsC4GF9Gx+rw7gLnxa35+Os7PVKWwuBocen2/5kV26SSHkyNDbO06rsFNMv
lgDyuIUWAxW6273IHqcXOmk7qLDLS3FFFNOc6umVrhc7Uag9xoCpSFrn5vg2PIMIK7pYyhv3bi/a
y6m+6I/LI1MlnTgMVqWHjmKhsvUDAhKXq2n7cdekvvE5NtN+edlWitSJn/jkueWEt4G0+GuSpjYr
7Jbi+c2u0S1BCoJFIZRgYOU9VujgpkfjkwhNy8kjV/yd1d3GtMJQ/D1oboZZKt4tMaJ3H/sQuJ7Z
wJdnz4AHqGIMm7WLPmIl/N7fbz4Y1ROvI4uA+YEZyYn7AB+fduScjSXy0pEuJTnJ7LD4MN80KEKq
HcqMVvakzT/TuWj3xSWghWX+stWC20oW5pvvenpkh2IV5cJKppMhcdS0++fpJv8yDx+fuN103UEF
SUuc3l2K+0L2Q82VJ49fqKousZPMLWG0ZzIxTnZ8ZrLH2R/aJamMaKi+Ylh9TALeOy7G9+VzOnGn
sWBvQVMDP5VEhlOeviBdyWE87Un5dmswowaXEzH0rFrEQiovVAuT4a077lqBVMdAFW7jttArnG95
7bzf6lM37bgv9Or/snVeu40zTZi+IgLM4ZRJWbIsSw4nhNMw58yr34f+sfiAxQKDgYNsS2Kzu6re
dMTJBX3Yh4aWCAM3qMjLbnWoIVp38s38grWb+RN7tMe+lvoSFPfc06UXffagD2MWo7ReQ4rJ6LKD
3NbXzM5Se8w6WY42Swyvh3yrfWXUKbj3SE4wnKJqGxpPabyfO5YCXSXHNpxgUrYD8ksc0l8z2UMg
vi4U2G+W32VX+CRty7E2njg2mtqDka8Ejl741pnt1x49/TGwa1FDyYeMqE3wn1+pvVmm3w50l2fx
zqHIUBD/teGnvLbhrtwkWOk8cVGUV/UOVn5Xf6AmG+fhMHSMNicbeRxBKlvrggLIgpX8nTyFhxau
GB7g6YZ7FNkiC6/cMBch8Em8l9yYCaM4fnr8pfbCmb0DHCK5gjdfDZ3mIn3Ng8dgcvmaeCso567d
C+F+5mOGWYQ3lBtcWzaSdRyd0i2Wu6Ry/fG5vev7/DN9Fj39o4ZcGfk0983fQL8fd9Kr5hMg3KAb
dSQ/coB1ip0wfVflFpXn1vxk+1VZlncOyUX1xRtvbNCv9277Sy2O32FHF4eeojoJnxzp6R7G8948
VW8wcsJ/hHnM+J2Z967DigB9o7hhYoOq2HCCfcogjC+p62AVWyyikMt/+Zme/wMzU+4V+RftPG4v
NUyzO04nj5w7gAJv5ODz82IraU5+KBC5/YvYgS3MaDEYtpmRUqk1PNKW99NR/seuK2a4xDrCJTyw
yrpb8aN6BTnVjYurZ2BXx/naGV7wi9aaHRxjXVwbEXEvgB/jr+LOe1hxz+GW1frNkwxqIOojw9Kq
unCRkTntVEq3jZaeZNr2D/NRn6HOHjC6gqxotyS3yyxPhjr9P45lK3OyF/lO6aUdUpqSfXaULtry
NM9QiHiQ4lKcP7NHNcpWlnwsp4QS4fFaZgTSITSPROJEsd9JUAmPtHbDl/XFzbmmqL6yWOQfuXN5
/+z2ND6CfXHh7m3v0ytMA24ol7fv5yN7WY7Nrb2zKSbMT5jfvMSUCZ68U9+XL+sV0v98xwcx/+Bc
0tRL1p+j+ZuDhvI/OCofQe1GuJ1+U50IKGQLpAO76BnGVvyiXVdHulsq85TtjOV2lF9gKmWvw7b/
BbKnKbukp+kqvmmNXe6yxc6PxUFF1RqAnZDzZ5PJ0jXgLba8qzzrFD6hh4u2k6desMId6WqSB7xy
j3vnGHvK1vKLJ+swbafn8U3amMeGLYlm6Uz+N0u3g6/vAFREPleD9BuZQsqjuiBkTvpCjTrc2CPb
dd+wsy/itudhS/mOL5O4zpzNmkgBMmJtiWoSK4R6wwrHwiM+Ig4g680eX8QYWbUrdh5DfcV0zcU3
mfDiJjQdZr8h58ba5OauxIDs1hP1fTAVW8eZQrDh/BqDm1mufFkcbL+N/azcKzZWOGXrtGHfUyLL
2wxBouZU3vgt7Zt99zG+DEhtR1d+mxzd5aJTMRNYqdEc4ilhU5g+IyiWPkh02pV3Or4DgMCOxsK4
1+xEp+xcRbtMJE3chi9Nq9G+i0xa2fTDLXQx1o7wiSXX2/RP5OWhrT/Vb0Ln99/dI5Cx/NpmVyTN
PQG2cPYf5kH8YnClQdt5FfaNtImep8eISWrnM7oofxIqJJ4V03ydhkzc4hKlL36yECcFAMBwkwvu
VTrjEA+nrRYYD/OuyZGPnUiDzzjlQ4sc8cjcZ77Ny1HxjI15q99CJkpAUBTjxuzlDGMYkzyr6cfA
K4p3sCzHm6b61uzMLB1m80cm6d/bVmDm1T1z2SCgOgO2t5gjBzYi7JkROdvIFv2Q8NM5xj/lAeiB
CXAebjQgNmkbPynLScrclmXhoIGtzXvbbwgrXlj5tMEZhOEtsSA4FgmpK2zULTx6scDfCCtTh4ni
d2VjPPCGgbQIZ4vJNMmRjR2vKbg23NgZ/1UqDZu7gB5+eUb4fe5QJnDDPJnfY7PlwfQFGdSmzEtP
7NoZ3Q793s/sq9zUYItP9TnEHsyuPNlHtMfNQ6nMQRKeNI+E98/+oX11x2Sw89wNP0VGyYgXFSf9
V852/q97N6f1oALr0zftvj1EJzDW8J/ykmysl3Y/OgMN//yhYqLF1XOWeMVGIwI9t5rpc6cNu/Q5
EJ4W2v56xTiXYN+IT8ty5jdG/X56C4rDJNsAkjg2sFkn/UYI9pgKlIujqUcIboB06I4JZJUWH2Az
Xs+su/QlLrB+MSTZAFoq4SYg6Dl3BXOztG9quqsXQDcHmAi+N5r2cCOvdQSYqIl3AQ4gdv2MPS3J
YfxV600Z9qCmOXYGk9sKHsdCO7nmJ8Ux/OYZgYit7cY9BQF4IY2fu7oHfhfvObM1jNujfWFdNW0T
Zw9t2xAr7M8mBYydfJM7vR5ZbrrNPzum59gkim4KGpxdADhG0isV0M8tjUsNH5Q6IYFvaoun8ENm
H6O692QylbdcPSrg9Eru6yKtz2DBtecqY8Rqw5qNcp/jzOtP0SXRTu2wM7yGA9FwIACGG7ZsHBJt
KuPkjWo5r47FBEZUbqnRrE/jDmmseKQ/IVoysMNj6lie+c4kANs8NqMPxkz5dTqGZ+DT7iUZHBO5
sbUZXujhARSt92ZkZfDLUUaduaUhRTeVJ/yO31h294jf3fVAGrYWxcbHsrqJ25xwuY5wkNp2PKu/
+bWmxNkZ31gq1ogdfUQ9yL86moMN3irQ1ukE8SxxpNQH659mPy68rnGL2WfRrns1F5+y98WtGx80
GbzMcAzJ7r45QBUn+ZnvpekJhI2lvKV56oqP0ZsuAtuRDDKFlUOCyt9SvESwDcVdXTK401jXgh3d
Y7+9kbknSl7aHnCWjT5w/a2fqnuJ4lnYAi6AOEgJMzvfGnZS8jSPDyvxgpLamY2CYoOn4uPqyJxn
ozPecYEFWeuq154w295ptrBldMRaoLKr3OHOXHaO3YqC6WY8rfqnCxw1SsKH4jd++6qQ1SBsy9YZ
7rLkNAlz22PM0DhlLDV4HbXYLXwsN0nB5/YjRq3DEwSGAMrawsYHmDMIddacWMAYmaeGd1CEhYM3
Qj6JPvSz7sHJW2PZnOYNH8gquSOQUb34c8ocsv34p2xndTPMTwDmAEZj7+uGy8iScoNgD089Ap4u
DyYXHjDWWw9MeZeehF1+qV+yZw51YvD0g+AmG+UHwCihH21sZQfgQBz8Nr2J6gWPnIve2fyt7Dd4
FV9nel8K7139XmySvewuHlMd5ZNhd/fB/L/al8hpMEs5NB+FF3jCrrvHN16OSq4kLgr89og4emKd
SV11olN4mU7FRs5XPCVZEboYvwKOoYriq3nh1pxeWGRseHLtazflzWTjvkw4O+8sHDvk4wAnmBHG
Q2cY023GyZsKP8NLNsEFzgXurn4LBQWGZzITAivjiOa9p9zJt+28jVYPXTAXfw48je1lxJvJL1Ny
t3ZGdVqzYo1dT0I1KVvqZpnAMnxYZHngw0wHRSCYGvxhkjcmOQ+4b6evGc7enUGE9Vk6cbA08x7o
i3fP+MPjEs3FEBx3qYQu6b35jW/511Q4xS+A8JVfz4pZL8Ke8E0D/wkapdf20Pw2IkuEI902jsm9
Ijny2RTXV6fAGgdZYrRV20CAAx4aTP1euDq8Rgw9FsqwV+ywXeOkX6AJOeLBfAY7nBrP+NESz8W2
Q2wcA6BQtbXkoB+Gz/k7lbgH7eQfOMeuOzeT3dX2lGzG8RH2Z3L10MdEpM9ew7ehtksmu8YJEyuw
EZHaVgXoxNfSVXpUWk4OZrfmC9rzV/xKUxHkGyjJMCFawBMPbjX3KZSeL/NQkVl7re5YasU+IeCe
IOLjvmnKo1X6y7hdxaAet0ENL5kaWH0Kf6VnPEhRPWF67UCLuJPHzvS2ZCzhyq/8vcHntTOzOrWv
4la5AykKbnkT3vXn6T1MttJO1jadI3+3lCg/OH88GNxpdyHcdY61AVu8GzNCWKe9YS8y2epreGNT
0MWViKapXtWvTcrZPI1bcIZKdyysOyWn9uMnFDvf6VMH+CY89SK5qXZ1V95VQJ74lqludTe/5s7W
GP4c+hfAk9XBJfWajRnb8wu/o7s2V/FLPaQX6MZyQ5gnMZLsFM70WD6aDdpqoNaWQQNz0Rsgs4bF
iQf7TX6T3fwWfbDswpvIsNkxL0A+uMLmx89P2uqUCcN22qTUYL/GaHf3mqGQE/GHeI7xTWXDuyV3
4oMQYlLVsoOX0PJ3ApoT7s4vi5+xjv8y3lDrCH3cQQuFPi0CG71hEwysDHALb8rLfueb7kfX9rBW
yBMHL0QAGwrJnYHloTvnF/0sEBgK+lVxYx1iv3murtZOe0rd+mnaqF8KgOFoQws5yFuM2C2ve4tf
uXWjPcrMa3YeXdDFeTog1YH3wliesvPqSrtiEw8OofBQOowtPDzGLAzmnxU2j2p9Ef1r9zGcdV4t
8O3POrINudSglIsbHQTES7zPtOuRXdzVbfash95R+1dHB+4vfauWzOp2XOcfZjERPlYt8QI29A6I
bixfiDdMHQARjf1yVZC2Xygx0/rF2ouHnO2To6c+si6JsLqXsWt86l98rZds5ZctgoUiveM2jeu2
/NqcZFeiYoupiFxcWsfOS0BqZruAYUXkJ2PR2VbDjUJnWzuMnUd4/nTEL80V3qcA5EZHTRhT8kn1
joZloEhaPEneoC/DSUL8ro/8JsiyJiq33mke402H+cKNQOACbi8H9YB1rvbZv+QvyYH1CXhd4g3M
ZBsi5q07Cfv0pd/BotL/UH66xmf5GM3uiNWJXbH18RQ5MWkQo635CoRdo7I+Se/MdX8nqqojhn/H
lSIWonf6COaddak/ox231sI89Q1OCLgN+pPezo4Cxz30Oa+yLgGMWPhwj+atpQUfXRUxeeBNbzXo
LtOpffiA0SEc9StTgY4B/Acn3Uua7lGc7MwrNNdr916/4jlIHZ351eeal2BDVhiIabkqF04QThp9
D2tIraGhMQh3KDSl+hTWznylyjaepBlHVgez1b65zi/tTXsaDw0Z4rsY+j2V7aPZsMFcetUXDtZL
Fu70swiBhJOZ8cfyTfBs6EKKOSQTShhbIHPLYcxC1TtHjmJu5g1GjhvzjYyT6QHW3TySh3WnKe0Q
X3HY3EPaIMovL3T7/RuRxkXkGtS1TIz5qoWzDV5Y9vwvthzrLXmhYei4kCF+qbbu1U/NGdk2z5Sa
ICBTR6ZS9vKf7pNONR42ydn6CG54crAlis2uIzxH3CJhpp4MxkNRnRNxq3/r36mM2MOOeBOPhuFq
6RYYPX6jp+rf1Bk4xNMBrsQLMvqQrNqn8UfstuUt2Rb4/9h0cMan8MRJlyuXPHyv4bAoLC6Vfmrc
ivOxG5GuPsfZdVS2AVp9oFYK098a/O+VGiLmfP2QMO9g2sRs5R5+T6knB4w5HG4fduoME3jURZVX
S86UbvrmFf8YjkmOpnoV+8KW3bLKCAqZDHBXhldgTZhfQYg6lYdu42Qf/K6Zsoqvs7UMnq7vjfdc
8qrN+BVjddwyBdCxMnaiaW2oFdJD8nVDXoS1oglzL+ewRjBLyMJt3na/00Y+xNxBw4otaC/tawpF
NdxGJY4KDhrTSHVLBfePE9oMaFTsfAKwPiQ+g6bNkb7nPTZQzDKWtYSlu2FuGWJs60WcVWTkXBOG
5uNj6i7GzgQ2HbaKAg31yDkNLO2Ha2bedpyfw9WKd19DgtD35H9QkfCE8+xNCqCMVkixKESHXV+6
EocKYAS1tby+/bXspZdqJBHxMEzXrkQZfZHzU15h6QCR3YFkuAgPYdyNw1OBEQ5oFxhkCTCxn4aT
kpGdjR8oZLHHbDKuKbaUJdRl1EIUCSqXl2EIJTtlt4wnos9eyeVAhThOR0vYBJDqZkfG72VwdSTr
DA/f1GfrCXpS38GNdUheMLEOwfcZPKrCHu0zVHftdNQmOBwPNuZY3w13/Wt4+gP2+xXi/w/n//tU
UtjVMSgU/scF+HtcZIbrdKSBD8cPTDr+jPg4BONGI77172tzoKu+0RlPQ5BbO5JtvbxnMJa03AlY
bIA6LejA4hBfvL+PjApF2DhLGi4RR1NQ6RX/vvT3TXlBc4VPNjy/9WHSsgrJsLLp93+fW43qm5j2
bzp19flJSGsV8aqVxjUZ8O9rzfqNOoVq//cf7nL1/z767xt/j/vfj5hqjxOUEA8dEiTgrb8H5Zmp
sOOtv+jvodg20pjgzLIftKy5hMNuqujG1RmiSh9sFZ6spMfmBusmDKbCbjPDAZIT3AumEasyvfDi
e9rPpybE6CbApTVELYWHg6Jd9CK+EAD7aSn5s6IKn7I4dL6aqapjAW/EaMJi8rgb7tc+uEzFpGwI
AkiY9r4FGD/ZRpJNfgafLg2HabN0bejnSUmTxwTBKoAaM2ixs4IbiSFItDSmQZvcwxPNlORMiMBb
PpTjboipT1GccPTpnJs6qQZ21fbTNtdBtuPxsxQx3VIDaFFtuJ1N1eOqrK48ToPY3W8lU2MNMhod
nwgckg44KYBuGNqPKYLFm4pfGeCTaeuazfyBKqS1Ec+Hm37A4yyAkiaEFEYZ6SstppK2BtuixeDS
m3toje3IQZi2DJtHcdplZfQ2JPgHw05dhSQB8EBvVRWmFR2DuaT3eUMKRytDbCE1wrFyq+5tLYbk
tagJZLphOIW6/NuiBgThg+HfSv6ygJdjW4YX1GL8JLn2SVhA6maxFjilRt6ZATNhMuG+NIxvEtgU
qgG0R+CQhCGux4YniJVp66sn2NJc8giyHYTAufgxJ4zBRkSMU/yMqrNrYYs1A21AMofYdC8jtuTr
j0dWdoijR9wMxXNQphCeIhk1OQeHpmiY5EQlrqU5CQ1im+X7Vvua5q1WCDh7sQfOJYJH3nKvnaC4
S3jneXHevwViVCHz/ScmMB+CBsK6QRadTbLw3gILGBA9xBIzh6aLk3NCPljfrXtNVnzGNWoL6ZxU
SFXH0oS0sHR05KnxERlGt5ED/cuKlhMO6gylTAnmsaj5eMoB8/GKQpXZphzpRNZpNayWMthqkUnR
y622M5QeI7xp2nbzAps7spgHgykqevmoWYmeNErMIesdiijIkSmbWWJm/5oxalDezpdlYSZixjMb
dMH9EYyYdmmLCsiTUbsaH2yB1T81D3+I42C0lnG2pSQikJiOkyszNLkWhuNiznuD4A3GWlQD+Le8
CyZnwereW3cARI2qC57c62wGcvap1cSNyE3yZpCUbXf4wXhGdRNTWoJBKJgrD6CqBH89hQlHW6JY
t14NGftVqeY2bGVJlWsXvEkFeXwKWEhugE5elUPTrasQdm4G+7v4NwppfyTZUMWWQHEtjFlsMc5j
0pyAuntKmgSb+02wlCmZMx0FiwrPUCxgz+P1sziBxoFKlETpz5qOw2z4M9RMD/OeZTYsTMHDMcLN
TobivzSIu2MKlbyl6iuq9DqGn3E77SUV3pcIyYAtNtwi/SW5BxgiTsefPCORLo3Dt6gEUi5x6rFL
Od3MCiLsuEmXjdyrhd+aM7cJTNVwKBj+N1gE0gCnr82yPNT0aaqAprrV+jSdIT/3rOCoMe1MYIhV
AnzGlkAe6yxeDTXvLqVMC5NO36IhEqvEtS41a/YEjO2hZX+1Jb39PkDBbcuzcjFVRo6C+ij0NcX6
jwI0A7gkImRbrPl4e5rnKcdkMmXcKCtglQaz4DDCi0gV9iNFhDzpHDitiahziD+y3sSQJlMOuDES
MTcuoNYDAOm0ZkYFsETiub6Sw22b+I4cSgWYOKmpHDqJ7JyhLhu/EOaLTDqkrBuhm5ooVYNGuRFM
hWGDxszQmLBHkaZ48fulQX5jRBdCz+WzKPdvjdzfy4b7pF8wREd0Dv98tRUN2whHABpQ0mnwmyGj
SkwZttPNGZhO8HvZ32QheBaCEJyiFtI9XMS60w6RRn2RWIDk1jFgiyzNNzFlTEnuEwA+CgUpmbtt
O42eoGd3a1rlCnr/0ZlRsBMNyuFRxw01/5073dpo0zg4usgMPvci3cDTJIBaIst55CJ/ky59CdXc
ksrUNVX6pX5kpCWH+mYJe2gTbeRZkfVQSzFj0sycgtsMBXA7QRQhISFklcP0c9oQfQ+I81gk+i4z
/SGEb1iIxNNxGj3E/nke2wcWdutT3AdGxKKKdGGjzIEtJYrGOskeMUlaflSsnjwxGE1TzFhoLXA8
JIvJCFZ8kZuVc+dbPcV0AfAx6EIPBVp08CgQnCUiDHEYtAuxYJCbNbX0SL3Y9VJUeRhqXvM8J+0b
mAdf2Y1B/rwrRgvEhmVE957PAUR7Mmh0AxvxPMWNEViD/XeALedKeXMpQpa8kbSE6K1j6pZCXI25
ppbY5cgS4K4IlWTrGAM61TKYjjAz+5IDERCi014zkaFBbh6XTiDzrIY9UY5tB3Np2VbVkOzLCSWl
hmdkWVBCWjnSviRkyl/hAWsPgYl5NF0YPpsxCBotDMSTEcpCaDI1VOYm9TEzUaQKPbQmAhJONPaJ
ytQD90kwW05Ykj8ZfhkEJU5yBoYpwMWGOVLPw2DXOjlPISlQNrZN5xlPEXit1jyAxfbg+7Gh4iqG
+VjUIJRJhbJ1Q0NLtjFAuzRlfhxAkG8i+RWLCwX7yzn3MCixy2SOaRKFu5W1+PSZOSAnJqh1p+Y3
uUgeQh1upYkNOexbQoMKmhGxkN0+RPRStAm6JQ6TvDFe21STH7l6npWGVDSj2go9A8xZxKyUULUf
3nFadtN61U1tfJt78zvI8tskd8sZr6oWmw28qMEDsOkaD5ocwjS3aOqHfI2CxhfCKvJPLSCwaRBB
8cvkaYpMY68s/R1jrJHFSllDdVeN7QZlK6NXkMYkEPFGo/aCx7WgvQF/wsrqLc8BsgRIbIkR0PjG
zLAUMSOJt5Z+lFR7lE0tuVMletM4H+MA0udA/+LixJi5+A5tihTqQtQ+L4axwwDMlWJIDbJUY3+B
PVaOkYqrhPqH0o413VfnZTHRbzlmKxU6dL1ZEIwBHlS57FsC1pa4qo5up4XNuZybcyBE7/NkRlt9
ZBrjzkmukiwibsOZaVIuW8umxm5qaOD/iC3INm5rm2lqk10QL3u1HZ/qrIw3hRJtopjpFdZTYIdJ
jQwpxoIzWVsggWjOiFqgHTimY4toXmneGT3TlyYp3VQYLF+sAOmzKHEL9URyU+LoIfCqpiNkFKV/
5JV/m2LHw8InaNDzgfqON6y6E5uIRd3Rmjr1tsg6ultctXMkaQvFyWZ5YCGhYk2lLltL2lcxYI6K
zT+m49pxjDTAlFrA0h6ukCE3u1hjSj+1+Enqy1MV5ghuZ6SkrYatdDfDrc0xJ1kMeFfjiZBXuxvB
ftpaJ0dwhg059g9FUZJdluVPEBEmuUFwCaG+lrjUcYfToCg0XoHa1x6M2tjNRn1Qce94rpLUDUlA
xqgJbp+i6r5adx+GVY3H3LIOs0W7YmnVZpg+Cu0kV/GxRSrsCUTJgVARVhkbr5Gk3bpsyrHCJLtM
DBPYhDnJQDQEL3NofsXaoG2VWbHwAu6epW4Ij7nKVkbM7ruWCr9pxxuqMSe1tGEXadV7g/8oNV37
lssxuAamPXFQa5CApz3Jsq2b6409dx3vwuqsbgj4ntfKTcwJW42HC84bs01waoh9t0nsndVROdXF
csQt4sfAXRuV41eQMtkJ0lnzKMb8oqvms2JglhMJqi10sBR8VaqgHGMYze2PRKRg4HgVLRCVLi7b
TbUyewmw2llGLTihAv8Lwaa2DAwxQmrPFoVIrc0PdcoRK5pxh/i4xWZBqw+1mHtla76XMufwiMtM
KjE7KosUplDL8G2eiddCWvAiApqNcfueT0nrkGkCb3JMjY0GMR9/nkGmhZaHg07EB3MpGZFJkfPR
DHdODJUGJxb4aZrSePjKTG5DZJ0zfIsLlj5CV/BKr12NBnpEUhZJc+jpGuJQQkagKc5h4gcBrd6i
pLcg0nFp7sFquRoYi2kpQfVi60k5iBFdNPN8M8Ujphl2iqA/SUbNvKv1UxFfWngTUw48ZAJSKHSp
UJjzxePQwmeA2OOptZ7b6thkfjT368QNriA3Dxyn6s+TcKeUMj62DbDyHHVXZgp3IZPQbeTCVgm4
gILUMAOZ+o+0L1JHV01SeLGfazvxGMygtaKWw4Jk3DhDltb0q043tJe06ygCiCXzIwn7rZWS/GJE
UubnocAbxs0um14yvmrklDhRIEGrtVa9LDZ/A8Z9cgXf6qIWhXXQymVbZ2Sp6jEB14o+XYdBovNu
KGYCJWEUWptnRWf2GgrhaQnWYllicVKXQshpT6zz3DVDC3zX+jKbvmEalRwkYXhKQvnEC19ss6Vh
E8YWDftQnw0x+UiV9M+UP3exTY83ZQFLEP9veYI9Pigd1JKZ91dcr3sAn1SRgoMcWNmrqAeMGYXu
QPAiOsV8AIGc8fTNa4FkQg2sTwR3mSxm01xKtQPYwNcuO03rnK+thHMTfeE6vW/mLj1YZsvqMFVg
nSZE5QOl1aStCHFIS4YFte2oGLsIL7cMGkMYdd+RCKcCiyVY/TQ9Frj6pHauaKDtL0be3YrhjB+S
38DtBeAtlDQX2Kqj5Z6nZsspgAAa/8Wc0Am+ro+nqCTO19LGdZSBxluGFBfLQe/pkwJhdZGLXd/A
r+vVpaDbVp1RgU0uBpW56eG4NBAftVLVEVU1/2a2Xs2K5mNOMCPLotEhMcI+Gi0tcNUgGM/EkWyH
YTktopweSCatnGmpDlbftW7VBHAHg9jDffGaNpCvhUU+KCu8o6lsTGrePvTMAILDzHV8XcJQ3GMI
8hhUBTLX0Bo2T0onlDyPtqqwwIqZgNwLLT8oRY9QqoM7PWPaOuaCr2joGuaHgvEzKZNkL+HjfDBb
joOQVT8upehPBam3dMGvUDMqsZG/l/oWybHkrbu+wQVFYOq08VmOY7TBSnwtIXZUMgzDaq63bUpI
giQEN7FZ02LBhXlhmZS9ZrriD8tOadFWCAppfWgbmZgskC3GTSHK/9gof6Klrh2joLsr+lHiDshd
LCNxvu8U4DWivTFMLD09tmhoTeulmDVuQp2FagAWjvTwFzIGdcRZxveC55Q9QHzvW5FuRx/fUVB1
XMSmOeL8g9k7jOoaayFfqBNwDjwar7P+ZeI6N3gVMyk7tHrLM0b5Q+wAU8YVPZrfjJHOJdPbD1mk
rav8NlDfghJtKRKsvdjB88j66LMTGQoleAYkJeZX8khZlQBStnX9xi3HgCmQ0IuI6nuj9KMtKRBP
Rb2QobmLX4o+3pYGTKPTz5jLQgVoTeh82EdlY/oTGXHxtEDVJ1oEpvTax+JJikt2s63GkHRSqNoj
I5Apk47BEps3rQEQGQGvZoZfoRJLZ6OU3FJDRkXAKS5x1VTcFkX8Misp+qK3+dECbmlJfyksjamm
QqiU1LznOrMXrQupsi5l3TdbxpnaRJh3WMfveDnDy9r1IwcqXuVIOQn47NkajjkMF7yFJrOT3VjJ
640WUsQYeDU0yuhzdAFNqOXeGDOcnqXhK5ATMl1hipcB1ckcNKRat8M2UjPJJ6tk5bRIn1lgkWSc
oF/J/jYrwKdgOsdT9m5KLZ6Uet4e60k1wbsEydVjsYSQU38Oo7pZ2wynbLTFm3V1OVjWAJWDuqVc
msIfpODERpccsH5V7bAqGG6Y0ktl1fSG+SRA9UQUp/VvHF7xlRjS2dFM62YaoeUFhBy6bd3eTYKe
9blW3amskaWWyk3t2P8KSW3cLKw2mGkJOAADpyF/Csws55xjxjOx9xUTCcdhOuh+3qj7piz0rQHz
QMmMHiNJilATJacSFOxCObkYOlUSuQLo5Gn1BpJkeZfVnaD2sSOElZMWibVVqC32Yal+x7lgXeKk
elpERJ2jrEw+rpRkh5goXvKCQl7VPT3R/KAW/YE0HgzDi+6sfI0QT3I2foeOsIbbm7q50YI6BK9K
UXjmggHrPIBnRMlns+YMmoyj6RpmWx+MhwX5Lkfqh+aFEHmtEv5hvL8ZybCjcxMuRt/8hAzevBLX
RkSwJGtbMDGWimF9HVB2r1P7UsxLPzSU1B6j0NiOwXwmlkexAwOMVAtmCrma4sDAIssOBDgIs8yO
ITG/Che8TqNoEhyj79/DUHgkZHu6OOACL1fFmzwv+VbW0kMQtKIzj8gPlX4lWXYddrno+IWRjbSU
GDYr7VMjmFgxhDlzjjDS/PajF/pD086gScuIqENv8Cto+5bDSmjdQULLIxZkTZJaA7a/MI6YOOGc
RLKybSKLhlfLvKvCJH7rvfastMRHWQIcKzOpPhJ9+hQ74Sw3+pGz9mnkyj6qQNtPIrGaUdHCWMHZ
Ncsz1U+Kt4mueBs0+MgIsBmKYzoi5E+gvucjm3+HLIuDZLLpRzif9fo7C8lkjP+C5so1pun//2E0
N9exWwVVa3bTZGnYdv49PKwNcwaoXpuIYZxdGv8Cdej6oPW//z7FGBxPhL/P//fh34//f7//348v
QwPt+b/PDROEcdxIwviPPxmhkSDZKl7/+/vo77+/dIpmzaj779O/j/6+9vfd/x78/3zt//n073EB
bjPV8C01gTenSIWtnPDoIK14NfP6Ev/34d9X/z5flIlvCaRZ+LJV3uhPSrLD+I/VheL2v8+FJfi/
n6urzhYdTfxm5Iu2TRdSrQWxldfgw2WfrQFjsSl0OzUgm6Saze3/oe48liNHsnT9KmO9HrRBi2vW
GzK0oGZSbGCZZCa01nj6+7mTxWCyqrtmlrNIGFwAjIyAOH7OL1B7Ry3HpXqa9ZW1C9XQQlzOdxcI
fANZEU2sAN4HEjHFsU0qD4qxOR0gp8mmQlJobSMvKbsiyzR3qFfDZOvUxIS/jG6PnCdH5KbIsLkC
kqbcxJEBcdvOIXTF4u/K4Va3rG2hv6ALbQEYxosZOTmwAhFCZHsCB1S2hFqRU1HM91PexVVJ9deM
29s2pkDT11N9bqMCuZMbHTV34ApFPYNvnEGIoDrjFO3riEcZ5FOL7GeMBG7CC9ysqZiFTUO5UFHO
UV3WN5FS5TssfjEnlBe4aMq+LBuAbncO/iN10C4KrYfeIEf6AJXhpV/mP9OBrPzpuLQJeaFOnb1D
OTFdJ/IM8txloAjlEaXf89+J1qe/9/ZX5Gnf5sihsaWSog05rNCPD4Unzfsnk7PlwKdz/9vh0xlK
N27WXodV+sepPv3NInI3UVLvU40AGM0sHn9uhpCC5eFnEHi3gwlwUdfg2TlTe0hIPSMnhXpG7+YU
w5SI1OX3xNSqjVP5VAWKcOskU761w7g+YItNVSmhjt8Gmz7sl3GbInUPbqUqkPJCYmXhe8r3vlZ/
2WaY7fqKQnydEurXRC6sOC1W2SgVKDbeRRk1S91n5enlxogCDBpEvdesfWofik0qoGlrEm/eHQFY
cZEMPNK8SgU6q+K80uLwXuKGAlmJYn2f1wA/XdYi5oioQYOGR579RDZdWdYlGChigQUWEVcdKboF
dHnQRXZx19oUEKoQZRANJEVPlmxB0E29u4WvGKVmsK1G7VZ38kvC2+Z8FEY+No4+qbD26YXJTyvs
fjTWZaowAKpc+FxFd5UKa6BKmASNuAVpwjZIEwZCnUCDS0shYS7kC5uhWBgOWdJ6CIJkIMyI0P2Y
AEq6JSZFyF/j/XuJv3h6jj0JEBqtfbWCxF3OceUsdE/bF8L0aMJXpxU2SIEwRFId7yEBVtkKq6Qg
wDQp6ED04KJk46bUCVulOm9+qM4qSdOWQqNFRR8HpkZYMcVWCYY6hK8rbJp0YdhkWs84yX7XhZGT
haPTKKydLGHyFAq7p+KyF+ZPTlo9wDLIzjxhDFULi6hKmEVpwjYqFgZSvbCSUkxMpSqHtUNADRYf
nHrvDMoFdYIaH6pKGFJprExb4VAlrKooBl8MeFcNhmuBH+viZesWR6U1qhVeeJeKbv7Azo+8LR9H
4RImOaIrZ0rcIRmYQ4xJ/PyXg3dW6mOihRCycgxzcmi8ztAUihS+k1S/CFAZMVRsuOqGdEAFBGYq
sejKE+1RbY2fdqJs8gByBYceSQdww4TzVabYt71dj1fkHvWAYC2xQIDhF+Dh+9StKpIhO8VUsZHy
k2SruayCck/ZO/5tYvbWdZvqvywdFn+U3gcEKDDqc3C75lOPw8HCa+eHEC9njWXCrMcbMxG4Xrt9
oRgoFn6DsnQr1nptAYnP6NJlGfNUMzJtprhCzGrklLSBwDY5FpCUsfRlkTgvQV9jp0Z6y/e9EsX/
aFUNCLf55HVXfubvUPzfksy81yvT31Z8Q4qHkZ5aFta9VrSHNPPAwLk8RM1sgFZnWpvewPKtLf1j
E0b1zhROhn2R7UgJHFVIWGPTP1Vp/ayWfIKsBASLo1xZaFdNOLL04/vu8WmzCAWNbnrVEszo6gie
gN6QwlNCxLpDcFhJBAwcF/rHMAJUPecqmjphRtAJB7gN/SOmPuR6uT9Qj1BeWK6BqFC32IiwxkWA
G4TdALGnqZFU4nGOHDtqfKWSBWBqs+pHZpM2aFBIXBg24nsm+DaN1B7gl6TBf8wcbrO2BmUYA5Th
uwXA3IbKBTE9An4aoNsp37dOFFw5He/kgLKQaUbBajS0Zzf2VNAwOfhLPbmfzKhDoZpluBY61kUf
+i8tKbROQy8+0YF3jR2fq+riq6gtkQ+cDdizfsfdPfY9sJjpzOvJTFkBoKkemx4U5/Vl6bTDXVdg
oagPd1XT4L/Shz91A3vEimTBqrXA/I6arhHDc1KqxGBcOsFEHDzvvIYznTZZi94JVmxKf8lH1Be6
sGasO1If5ohdI0q5XDDCwnHEyzEPhhbpPNCkADnWs6JYyyGGVIEaUJaANLaFKaRuICxk4ROJsijS
2MI6EpXHHgs07CTbQL2sZnBhFKvuuzmF1NRfD8KCUhdmlFOJLaUvDCoHt3uJUUol0Za/jjGShIOw
syx79ZuiVg3fOr67ioVSZtVOe1XYYI74YfbCGNMtDBI8hoPvX5dDtsA/c2x18OAYaobkf2dhsdkC
rkmF6aYAmXHlOsKMMxG2nHWWHciTXiqqBKBH+CEhB86yw6nXXQv+fxjnZDfV/NDe3FyYQYQ4Tdnj
ZqOMT04CBiTFIzQRZqEDrqG1sA/VR4xEcV71tireogOAVwev0dSmmK7a8bGbFfDRE1QLW4fCpNbG
eWABhUeiGU30ON1VK4y3rtNS45mKu2mZNyTzWyi+dv0tcTFA5UK+tSlq5SjLryqbN3OmOK+2uFVt
nRJOkh3qgRuInB3R3jz+8NXqYlCnEtEc/vcxjHcNO9bKzaAgV+Gd5jWWBlQX21ZwOcLBVbi8crps
N9iI21FmhgYl+uTALCxsKxxhiwZrWA+P2ChF2TCucdXthHfsIDbakAhX2fw+FDazoTCcnXCeDRWE
KprcmHaacKTlupoww7aCpSVMa2NhX5sII9vKmxe6yB4Ki9tRONSpDuuCinWk22CEqwqRT7nRP/Zk
8+0jigOaCGPdfCk7eum4O4pP7g7anZKkiPw4g7pw4ZaDi3zIxnZfCutewkdcfIdJGPpKb18K6cUZ
thPGQvMUBEhqD4+adJPVT0YA9l8TJsEypJcbU1gI62Ijm6EwGA5ZsC3MFr3mxH8OpAux/FCG9CZu
p+Y6FFd4YvI+aONkPrO5W1hcsoiodKRLpFuz3PvS17vIiHc2BKNax9UoFisnRSkJaQOjA32ZWBdB
17Ggk1bdp420Zu4iKzhXqTifmxXFzo00YpYSqUESsGbJ1bWUXZd60rH0WpftSPgyzxXZGC81NraU
UZ+Fd6FUZs3qmx6zo63toKf9pq+dAuRVsOQ4H9RBKFUhFrvrSlhndWEdQ6fgAWHr+m7C9HUn92pV
0XflYBckM0jFBkIjtjIMEYtZLDloyc8g92yWugvbBMKFl2BpVdqubVxtB469D21/a1WomegJoN+g
xBCHdKU5bUPjRjqf55pbrcPYRZSteZoH4jzWetk5ZYOKn7BQF36gQNlxGmNX6pqxa4y4XnS8Q89w
AkHuUedRKaST0br0nBy1ABRvUh81hRJAaUm1bmpMHb8D1jLUMa9K34/WWuYI12iWvBg/K7+k8bXc
dGJFow0+YPrZIDH0hySuk0fuok5JiNS1m+8xXoe+pPBCQ9ULFfl4jCMQzmzIr26LdtbWI/XR3Sw2
8vuXTYOUYpqRzOHrDhDQE78Bkdv7xhvRUHHBCmBxoIDATVkQ6aGwmh/WBc4ym4qA1xNCwqcLUDan
GE55Mc0+cvguDpPDU1nCqetngZWM5xg/T3X8YUCP57nvbIex3P93ZvZNaLbKeKEjRjh7W5I7iG8G
vHnJWSM+mayLZJksHdhh6vP8GrKAiEkTLoFXo+e49O6qH8odSvjIogFSBaktYkE0l2MC4nMYTc4h
vJ+fkBd7HS+pWPj34V0G1gMPWRROz7NfiCiKm3Jck/akgljCS6IUgE2uuaQIgrp1jHAk1fDHXAiO
IUGy4qE+36InXQ8Iva46dY2qY9hv1Jv5sn0paKKrX5yZgCGQOKIG+KRz+2oLgDntI3/KphYH/Atf
lRvIaBQJM9jgAG/sQ/RDYxUDPdXjoBk4A3xjBQugszZeEjnX4xpGiG6uQusFMAxiNSVCo3fa0zUC
VsvoCicK+wyaMUCLO4VMqbKCdh4LoSn3ML0EV/oBdBrCBUv4sSgSpJReX0teZ+m5fWu/Whf6rfJs
7Pxb8vHEeg10LBwh+cbCAzEDjxX9KX6YLv3XEW74w4AGdrsODlq0NSHwd+cDD22bheTKrBYKVSzg
5AfEZ+eSRfdZ8ch1AAN+pjpB1eiQ7uMfMC4xDPSXmrkK8JFBRykFbwGxF4GHTjmrIkpY58DjEIoa
rojEeG4AifeuD6At1uOPoDqzbn567aqdgMofJnjebsXLcGNWG8+5VdL1J7n2qzet8//Ku+yqiHD+
+9c/dBc9d+LCKSjy7eu//gHwRLVUwgnLcYGmapZlM/7y/SYCOvOvf2j/XVbjEKeGBlFT3ZUKkJVl
8kvZF5vkR7cLblA5TcEtrFT/KnIWU7Ymregc3OP8whVCXAtGLxXaLpO90Fa4EmX8FKnQSY2Ddehu
/fwKzc6hREN1YShrxdOpsRM3rHUgf48omoAM/Db/Qt1vhQ3lEyocRzigm/Jbfx3fZHflt5aMw7m+
qH/GOxRrH9PvJgSXdX+R7nj3g8NUuWAh1m+M9URFYu1c8zADa7ABNgOdGvg0vH0DYtO01odzrEFW
wud2AbJ0NmFHtd+cIzLMI9nsg90vvW71s+5f7bvsgBxv+AtiAoQG5xcMKGs+t/es0hYIpj3FPwBD
qq/krYG/DrcUFu4qfnSoNmgVM8JdjV4DnmoboGRbCLP+AX9JG2G5s/AGsFn1AMTCvShWFxAl4OqS
G075/nZAop6ciCB7k/4Aq79Sro1vqGCuvGXwc/5hQ+w21tFdKnQa9UfXWEaHbqtuwrV5AS/UfG7K
c+hTS6j37TUygACes4cCZRFYLyCblsCdIUdynzqwAX7Ey/Noi9Uu2UnusOlSSADcGer5T4TJImdJ
dLBoz6PFBjFLxD6pYIcQCPedIF7s4Skgp77UbihWaiGRzoEUOeriQr2ByxYY38W0IMpYKNUGRYYt
/8VgZVxpr1m2rTbjd5bgfFRe4GtrVz1Ne++JdeWayG1FbL5RYAwthNDCxZP1DJIQhOhyF6/d5d9c
+epfXfi2rmqm7diep5u/X/gI2TcguvQBY83+As5SuBDPGC6ve8d71AXC9CxCresZ2gzIJohG9zCS
GqH4LbDKf/NhMEL4012omSaIZ9XE++DrXWjF7WjXXj9cRDq5Qv616jbMlxNfERJtMGx4fyzg2cWo
Y1AHuyzby4ACLjTLe/gj0aX8OP/HbSpeCpDq9XTzM4iK/LPphG7y2/17k4r7PGp/vv7Xbfu9/dn8
6bh3qwrb/qfHA/Ddc4L68z/enSo0R/+n6ZmOZzuW7mFWgR/Fu1WFo/3TsEzHsA2CXZ0jmqJrQ56a
7j89Q7c0z9N0R/Mc3fnf+FRgRfHbxWHaLmdXPVszdC5Ug4j89ys11eI6Z6lh/ayM4mihRnk/Vil+
7+HsrbXe1u8Hs4KrORO1y1HVpW4oR/U6N95G0xRBkn977GnyXx2red8jDC4XQV9We7mhZleRj/ho
e+OEIKvYfOmLg7n8Y6LSHOy8HTeBOdeH04ZI8nMzAtuyL5KNV3nGQ1Cm2cGwPWQZRZP0hLocBsQZ
dbsyH3SnfU3ydrgMxpkHUUhoUmPNMw/Ts1Wie9dq3kNPjZdkcQtsUyX/gZb07O+nqfJJorFnl56/
z4H6grD5aCcUb3c9eRxw1GiHO2Qr2tpA8t4dZm1PadqpVhqLoL1sh3Z3qRS++qNMhEN6bOYHHJSJ
BsQm9EfnnHSMef5lQDblxo6gJSdlwnNP7pYbLxiSgxxj4Y0+eIgrVQAajjzM7EK5qwULy3cvgAD0
q3kcYUNQ3QKsuC4ao/nmqZVy1abEmIkC1GTEzvKiFxtf2NT5ToV5cymKei1WfgBmMzvDJB0QjtG2
F1oARJM1n3mrFVGDgIIfrOqxtm7DoByOQdncVxgdg9JVrf4mSWIMTohGbau56VR8vvh/9OB5UROU
fXIj7hWW1nGwlU171oOb/3SQPFFq9RujLgriaQNqgBV1035wcSc6bWRfqTvj1z4M6e/ff3MXsU2s
XUxtSC9rIwpvfSwN140JbBCCQng7NhPAogExkFgf2nWVtMZe03QckpwBRSCNeA3rZHuZu3MBwsg1
zi0lCR+SFDTCMHo962nS+CxekeHE7/6b3Es/9ppBid76TnuOoSNFmIY4DaV1RII4R1Mo9AU1T7SH
vLfWQeZRktDQuevnEF5nM4S3zpjAdav7ahOMqntTNj3eWIA1X0Mg520VZs+tP+HHhq3m0Wp1/xBQ
FMeJcgKD0LE4zEo/4O1GMEgo7oNITfUCdacQF2EHK+FJbCpnsNDHq0vwaAzUcBE07htGlJDoxa3K
F6cbj5WfPutxBiwDcIGyE80cThCgD8riO6Mrnrk9+Q99NGsMwa+beasZ2ITPFgnvM5OyzD7Oyaqg
sFFQmh4otsvOt/G40X7YAhPkZFa0LAC2QhJRYhf034vSZiPSDr7gJXrnLr4387c+BTKuVlFA2pys
LsIpVkl8alEp8WZrfNvkFBRHL/rcE4wQJ6p6XvsmU8cUrVRTn9apEwAN8gudskGdvWBrvBnjbnyw
mvrCyas1eH1/Lzc89fy9JZ4jspnJh8mpzQ946WNyeebUWnxoew03ndpkPe9Y82Pgqwe70e3XMJpv
zdmKHjLXQ1XRwjsQTAeaop73PhVM8yE2s+Lh06vwLxYAmvb7AsC0PZXYx7Ns08MIiRfNlzjI0TL0
RfBl/5nYUbqNJBpQ9+CVS1edNtFBB8rdr+2vUz+1/7T79dhmmpF5bEcs741Zve+q4Aaw6HiZRVF8
TxnAz2DQ+QV07FT8zHKj2bPJMyxLDnkKzFr+/HoBa0HuuuKIUaHkLeedDvs44tRv6XOA9/n/7G9U
eX2s8iG/nQTdsIFfdR3poLB8iogIRrfldzAvu2A0gm8Uq1k44unI2s8tv/f7NgqS702G7wiYWXdj
p0nzTVGybUYcN8zt7RjM+ZVit9ZNFnbHYHK6Rwry4Wa28WDWnLZ7zKk6spZuwsvMAshRB8hHajXG
AV49hc+9L5jrqopzW+5Ot1lSXTmiv3HHcKlmM4WPyMof5o6oX/R3XuysgFjqaz9LwmetvRym0Xn0
pxxLWPzCl7I76M1tG5fRfeC57b7F3Hjh44v5jPHd4m+uPvd3Cy6uPscxeOKZhmsQ4XAp/h7bzLHh
NrZqR6+xBq4TwxG43GoyP5vqbJ8Pk07MUPrGTTe7vMqL6VlNPRt8UNsc5mYybsJAeZi4YVfaAFRt
Sv3kUBtqcsjK+n1P9iludpXkkKS/9Mu5Y4cFL8bjHHsaJkN+VRs13/hfnE72qUiMl2F3LUktJJeG
AxAj65DUsJ6yYg4eWxu1V3FzW8ilVrapPsipemi+T+0php2mQghzXgvFuILrpj3Y/oT7BJi2RR1i
R0o9EGxkmV+5SDdyS66G2MTbW+ypqYlGdUCN8G3v99Gv85QRGdSEBJk89jRauA0Un7qj7k2t6aBM
8+eNV2rb2LDr7Zf+09zEL9WDbNpWcWjHzKduP7EoP005HSv7rCK/1Id0xOuEQ+Wg7P96WOapN0qC
1w0YsxXF4+mOlyfMSlerH+0JkkfUusMPbAOPcxLg7BkjxRRFCkvzTODCLa++0bDkFG7V9xpZxEs9
VPX7j9bsBcZ9FAEE77P4UhMtMSZbOm+q08z/0XGz+AsfZzn9vYC/IFsfY6e/J8ZOrY9PZuWps01K
tEVAioRHt8SfcrSQF8gcMzjKPrl32iRyIMAlykak/m3eX00OR9/f/Oc72XF+X6SwdjIM02V9Ymsm
GG7ny408hpGih7WhvEaxegs/0r0m2Rofm8Tvz+UdTUjw0uWGe03oEx2rj36Xfool7/39HJFoqPRJ
hBAvoxN5n+bLfiNwXlL/e1R7N16bkt3g5gYs+nHVvu2JPnVG1SCObBP5hEZlorio5bDcyKtN7smJ
vB1NGBYmZ5Sdbyd3NT8/r2bQcAr17NsqTSBS916+r0RQnBWGugZqHi1kU81dRGdRC5OtQswApQ+o
FA7APrKeZzyTXX9Ch7dqm8tBH8rzNkqylwqxw9i3x+eMMHl5mmFbr4Dmmt61ofySJWo1myDr1C6N
v4kGZJ6h+MgGmuJXFItdXbdUHVfEr79i2U2FwzPIfcVKQbOUM0tDrkGuIqlHpZ2u3MkGAq4DcMi7
MrKL22j63mfOHuZUcLRtAdb9aJa+ygeOB/9t1BP23l4wgSxUNtZc6QfDREyiKVX9AMQPnKLok3uy
7zRalL4i/EU/jw7RcKNRHzzAyGQNYurjqq2wzUnm4H0jB4rOG1kU/tEnp8y8ZEG3MFBa6QiqRxxH
cvT9NHK2nOglAAf+851i//lOcVgcmgKFa7k6a/rfX3mB1UeKOobGq5UL4Q3IKVCJ/9jYTcSVKttt
axIdlsHSAA6zO3VVOT9MGvXGcga4JvQHEIOCdQwQuDma8OIudLGR/VFMxt6bgP9/GZCjI2pjba1H
y7bzgOoVc+SkF2rRC9B39liNkYbzBz7Zzdg1l4bYE/2wBqbN29wkNpNLE95jb/Yo2+qFd+U4EYDt
0rg3ksm9EmOV6n4aa0TLNHEt4rqEgq1AFRpK3NbFXjxM73vpx95p9LQXDE68T/SmXv/n30YzxJf/
+w3gOq5t2paLB6nhmSJr+CkdHjqhn8aTikh6C/rVhKXurepwUtAjRxVQGfutbL11ORqM4jrvcK8w
KFOmb20xW47HSTTtBqfeTrmrHI0stLDo84pPp5EDcm5kQ9UHAANGqsT9PS5m5cnS85sCkCG6PYdg
akk614FxNep59Tz4KJGkba7ewpcdl3mh+MeqFE5qUV5tXTs0wF7B/sMfur41BHt7asLgWZwxTBxV
nNH0g+TGNcIape/SAKNaZS+mqqLgPUyPUZ/5y1lxhp2W2v6VnJHW9nCRxoiyt/JyFZfnaHbqwZHX
7FBN2NNhDbPqPkZOEwsd7ykDTjt1WqO59kbcqqoxvDUrL7zVB5AaEZQaDCDo+5jRjlWCyq5/U4n1
ozWHMCEoMC4a0ZR9UepQp/eI/cBlsuIMPto5K7VrOVH2KV4co60ZN9dy4HSuTC5ccx3TiUZpd2YV
LqvWzS+6YGQ9LPYceLaQOXNrr5Hb/tIvZ8hBcaScejrIEkfW4siP08oZsl9O06Px7bSy68vhv5+2
8Yq/eWe7f7rYLR1KmGW5tkX12TK+vLNbuAXxlOT+C5hIPAgEIp3SLyt0lWU6VedsL5uV5aMnUscQ
/mYKpOh7MvxlYuyianH+Nl1OGsUkOfM0XZ5SNuUp3dK6THUjW0VxO6EtapSY7/hoTpd72TMPxnSR
yG6njP1VgHYJmicN/LrTOFlb9IKdNFnPWjRdvA2/n0Uji0RJObOWRbAsaxfdz17p6oMWF9AM5a7c
NErq77NgKRvqYNaHT5NP0yYxEqqutwcgF5Ulp5Ndb7t+B/G3dQx/5Tcp0q45+qUlMTsKPH1xlH1y
Y5FZQHRDzHEH51CqUw0etQ3f+04TQ699P4Ps80rL2/3N4878svh3VAtHJZZfrP95Qv3JATnw5tjy
ylb5kSCp35K7gCteu5CcCxxP5Tvi9C5xe2+8cJ9lR5SXTJXvlCkzsMKd5/f5sk8eOUfzeNG/8CQR
ZxVvqbdz/X7+tz8axc4vh4sgGbPmGrR6c907N6FqVldvMYMIHFiCn3oCN0uuyvhgdjryQDwOkja1
bj0FQ8PGLEyskz3rNp/hU9oVHq9ydNRG61YcYPo8B2QXGVcOGHCFxyhgLWMbxcN7hHum2MhmkKFC
Dzu/2EAJM+7BUr+Pysz7aVTm1uWoKiZ/OVZL1Py+yIZsO5fjL3/Ssytw6/nbRgn6V0gj2lZ2ycHO
TfttrNe/Mq3Jr1IVyge4R4P/SVbAE4yRIOxF5Bj3VKQmfbIuq0nt9k5jlUur8YPnxsFyzw+Nxxng
QhBU+A2MHUWtsg5v+8oIb7VkXHpBq1zKrjEaCwJZDHcHK+Yd1w063tBdvgoRdTq3tAJFPdNzLx2x
V1rgYcmmpNvTwJh45rFCK1BOO/XLk3RtDhtbHC8HyBVSlVUVgo3Ih8bU1xXZjYRoLi6LK1WxwRI6
4+PUF/nK0Sxg/mU5PfpdcWl37nCThOHfPAgdaji/vfXJiqkmNC9LcyjbGPaXHFg3+G6tguP7MdZk
+qE7jQqKBOZoHYnTYAhm2Gk6rfnL6ENvP8dqf0vattkkDq5esik3fXln53N1Ixt6xHVjOo6PUjjz
Qw32eBBb17KFTFh/20f+ryStur0O7+WC3Kr5lueC/rwshkHZyxzWW64qdT2kHnoAxad5GGVzY3lo
8FYeDh7pTgZhmUeknJTIUMu4q/i96U1gJlsHXTNHt45GWtzK5L7clEl2Bai2RKOVhYvPT7BMDQdP
OlkNiGv7NL/QJhAwBKg7Mx5xjBV7mT26d9VUHwaRp5H95pSYyCT57l3rll/7jUElHIqj+nzQ1MD/
u0jOElWxz5GcptmOaRsq7u4Y0JPf/D2Scyu9AXZmFz+aaXAXue/XSBB2F/E4JRMGReF4DIp6PMo9
xKKarV03F6znGmsnJ4tmNvgxUFXjJlVToAJFlG1Kzwt3rTJkRyeebexPsvGWN4t3VkdR9t3Jxn3S
laAAauCfTp/or840Yf+lgkQhJ3gkiZ+T4XIn6kpEJNWsumhepVN+lUMb8hy8kjIfye9eT6KfOpVN
KIMhBkzi1XPa2GHUHFyxOfX1CI6r2higpuDBsye8a2+K3t7mfr3J9NF4MOIQCcLStLYWmjEPre0e
fN0rbzpwrTdx6+95BKJw51w6DnbZfBQ8sz827lxPzVnct/uiSbWNHKBgTYVID9T127KZwtNdWjb+
+rTQlmvzU9MXq3S57v6YK7vkDFspASf17bYpA/wrPzZzX077LM02GbJoGwNEIu4MH6NvbSekYGXj
wGvFg3k52wNYqaw6GqIlu1reOnu1HY+yxTPmvb8v1Gg1xdiSnfrkFGo4z8grNeuBHG/9Izawtx6o
0m+NHLoHjKbgKTOQ0Sd3Oe2RV8kfNPCNsr/w/WI7hTEKVWSkngxoY2eZrXmXZpbb15rZ3tui3yJB
AiVkxGFYwUWn0KcQeJQPT2NCGXGwb3OjiO7RDpGJJ7PRZEPmj8zQDcWIbKRiWtB/mhaAhY+98G8Q
E4ZKSfvLLcWz0UFtCY0r1bJtcct9WhyNxpCX6OEZPzI4fFvHVF1c1dko7hyDHUdw/tRnhi1mnDqJ
8Lc5eZqqB+486+MoOfdLU8631AkDhYz/klO1t6Ey48PSeyRGxWaycIgwiUROXXaE4PCELf2m0gvz
bRrIvmRlqw0+jqLPgHaBSpxXrVTPHc/LscHAd6y8u8pW8McxSiq6olnOZr1JEERi2UEznhD71ooS
IxDR7FzcMHvVPMpWEs7FXWC9HSh7MvBkfhw7V4EXvcRqlu8zm6RzZ47+mSyBTWIB8qVPFX3J7/NO
fYpF5fqt1vbluM5wp701YI44K8ETCPfkW9PDQND0kFfKFPhHewbDl1qJ+qTOwVbVOvv196mJw9vH
FFOtClh+hELR2q1DLHqKPrxAOiS8qFTSuSrmOGGUhhe2VQHck6OyPbi43PJe3SqIvCETIeZ4vRVe
1ApSmkaI8/in4ypFd9apCw6gCsP00pjb59nx1G+xTZiGXFl6Lpt1CdPZSYC/yGajg6o3YIWv3yan
qALpaV/vZTNQgHJbYXdpB7X2LUQm3zWsn53fUUy0DOt2sqroWNrao3yLyS5qc3vWt9GlU3hIByfm
jTkV1DnlgkzLIOuVGrmk00rttCyTo3pF3ujLek3x1WKL5Je782afp0/bTfGuisxtOKqg0XWXkvvU
7A2xQdumoWDIHkJ0OO2CpD11yT05Tc6QTblRWwc/Zl9r1lTdoTYFnYuGoGMsiyKKHu0Cbd5onuZj
MgT+N2+6DJ0+elR9y9/Pfp6fy6buZebCsdVsK5tFm+/7HL3WuI6f/Mb+nmiTswhsf9x5YZHdt2G6
r9MesUnRH4l+3VT/st8hpw5DEaF3WQ4dbQ/1G9GUNVFZDZUDp7Lpqa+b2005q1ulUY0jeovFipef
StGb5mnjfTR9RE3OrApdPDkakPtAw18M15UeH+do65eVcYw9LI6CEUN3Yzbc48gyHAG/oXoicQBn
EuT0viczeV92eFCOUfVkJoq5RqWhXTWzWj5VunmMeLPfumbovR0+i2lfDs86CBiin1DJXFpRfIgq
F8q2gETIjVEAxo0zx4DPSh+RgHbZzCBnRWvKIWBZM1Gi2wUJjPL7aPQdiCMiTAgpNi7GCN2iPqaA
JfssW6OC4dx7KMR9npZbj8nAygcbSMW7NqebmeQeeroe/iWJbkQr1OvCW+gPvhisBPbB7+033NjL
+P/wo716C64+o0k1S2QMPgddOkt4IFK2qqEmY7Gq/P0N4aB7VfV5Xz6XvtmfZ8Rfe7WXkluRBmvj
bR86vrXvnRIgbAh7w5JDSDswQQ69bWpEl+IBZRKKn9W6zzA51sUKrBRNl2tzKZdcfmGX60JpUkSG
gULZffE+GvdZce1xq0r8gsQzyL2u6e5rp4u2p/4TFGL4Y1DOl5iI0zRPHe7jublBvQbiVoIabQzs
uM/mR11LuacQKSDFVU+P3jBDJiHHiz3w8DZNgT5wRIRBP5cBD9GFuvItNAJPVYhTJPSlonGa/CWc
+tI8nZn3VPRWxTidVB/7Q2vE7iV6XReyLplFw7WmJMODWVvV0ozTFoXkxDsoAbBXTJuzx8aoL6KG
BH8nE8R50KIvwrv0TCvb6tK0iH0HXd3x1p4eDchSm2bCDlE25TQdKNOh1PDVLHy8KcmQZFenazmY
svu+HNXd28Vs2OW4MTLWuHKK3LTiwg/t4r4bCnV36j/Nled8u2kUq3g7X1xMkC3nEEL2nCY3ZKJR
eGssb4leTnwjN3oWPc+ZOe1lyx8098pPHmVDHhM6vr41WsSBT31fzjOiDPc3IZYlUINfbiBD98jK
ADIyRFruy6oFfkWT+WFRPiNohTj+lIfH1PSC49hMiJ+z+FhYDdKXC9n5V8NyoC2tp6Yxy71caLbe
ZWcH/Y1sJHXdLHTfDdeyqYydBrsR8zC5yE0S9WdVOMGhr11rg7g0orfjiO1Y7HXBwoByuBjqyd5U
cfcQsfRZFlEIgGeevUvLHDQsq2fjwc3NeCf7bJEuiCfl/1N2XsttI127viJUIYdTMSeRorJPUJYt
IwONHK7+f9DyWB7P7PlqHxiFTpBMER3WegO5OL/cyNI0gqwHawe2qe8EM2Axy5bmvmfeueG0kr9U
phN5UBM7hBrM2dkv2vCOVDX0+qC/lz0qMyWBk6fFThZLx3b3/RzokUUUafB/T6J+k6J+dBTmsGzY
Ld3aYhxvp7Ihzoi+BcaCLSLlodvm9lI21Yr6xROuuR09WBRBEITbYsy7ZTAM2jV0kJmcCO5cg2Ts
lsN8F891he/qJ0Vu251E81gjI1LpaYi7j07aZL7UJfklWc+hD24ypQlfcvLY3sG1E+cyKR1UK96i
ugimdQehc6NVfXBoG6Q7w9yHYTvUJwlZa/Q82YUeYHt7ntLlRYGJmiROfZKlzx4S8iZH/XqG7BEF
w8wFAdnzOS/KyU7X6vDU+N//qJZFp9Ox1+k+2j6nTDk/yja//f45Wcq70jx1tVvZt/NiBdM/ORrk
6vacGwHDxFZ/UrUCsIybIhzmhBEfqhU/taGJ9mFTFl/LrLl4qen/sJu3Lh/xklU0sSpAEH6vG+1L
bns5xtwY9+YkPPZC50CtK4aDpnLsnGK01E8RgoW7XEvu0J3Aazac62RD7t7bIXvATkW2+MaGaQ+A
X5+NpvSfobkhR5jZQ+g6CO/cIDS//bpJg/ijJv7rZm5qNOeshB3CdGrqnpSwblGTqwgttpZScRSh
0tNAcC6hawm8LJ0Ig1vL2guU12/CtkHLtTatALv3xFvLzQGzT3UXj+cU0zO4gtbxc/5z+DTW7Pcy
RLHn/UJXX5vQVVaOBsyyj5L0gf5I8ZvtWxvBTe80kj2W6dV7RxXGqqzIITlZfSN7QH+Klk1VJaes
bZ1b2zeR3ykdfae4BYuu61kHwcn1UM0XWfy8VKW66Y003H1WtXbSb9A/jaYnrcIsj4D3iuBbiORW
bF4GMtkXV4EOoQ2Ts+kcE4fMwo27dVhCTpDN5twxGsKYk0dAIrME/h+l3o3RGd4mTqtpDx8yP8I+
xHpLq/jyAK1f1JbvPJeO9W2YrPxdQLRwPGB8N1MwbpWyGt5QasWwrK395UhQ/Mbtiuq+UNDZ1XX7
Lq3d8r6I22iltkmylo1G1DhnFOLXslFWBVquQI0TYieLipqiXxogiJz1SSOI06SPaWykOPCKfCks
8LjrskbvENm/7BCmJFdU0yaHIm9lpbwkc/PHnarj7Spyki+ffWSR6dbeuOaAWwqazc7NYFYRhqDx
y1AMmJmUmXfu5rtSj5SFmohxJRv6pBhQ1wmgcWaTs0CIl2nFHcYXXIY5yTjPotP9QzCIepET4imR
YJ2eYEaqfHH1+CovgfLY+qV/UQg6XxsrHw7aWH35bDdQ+V/1YkApdh6jq/VXtxhiNgpOj8JQihHO
2Afia2NhDOfZOg6evercahqMar4p2bd/6SECVVv3wnwxOJ5dA+KfBoeMR1mKLQglv0pzGzsNUs5z
zwIx+c/S3DYi4/Oesb4d0gJGegtm7uN9K1OC/gOR0I/tugQe53V38E0Ae77I8BLVlCfLxVSimroH
X6m7q6rliIwWypOZW8OxNFDx7udeseidTVyiayxb0xh7gLAWoIsFEAL5aL1I04uGk4x8u+Wl67ti
g4Dez98gDoxs0wQJhDmEfI7DpF/bzEEwA6XRdNXZpHo1lJKv8kK+9HZAzmDV+PXZksCVqiZDhrAA
wfs50vZRmY5Wsel0Uql+ELOE2QpnMz3JL/BTsVCdlP4cY6E213xWf3ZF3DT7aEgzbZi7qo6CQaCA
G7GNClVfESOvb0CXpu814DKt8N+dzI3IEDTNo5V6QPa1djqiXK4dHAW3xgWbRMyzZpCPkUZ7z566
RzVwqn0XuL/Vm4MRI4dQvGVBZlxZfBZqangPMtJSYHXiRb24ylLsOy9a5/sfcRmdICheP2Wxl41d
0HhLEnEpusjEcCLDbjZxhOS2fJo9VujY6wrKJa4PAUkrYkKaqMtMfmUdVZPMSuVocOT9Jnzj3bvr
tATTZ4MFTOiztmZUlKdxznBxmt7UlRJ9d1ID27Ekbe/9KVA2bTiOW1BI3TWdXEiFc5c4IdoCCuRL
2iv8RboQ8Jqedf8jBm7+y2bSUR1Hcw2Tb5Oh/XEaM8B1Bpon0i8ReoB2V7YXzVDqa9LgwSHqpMRq
u0KPdq4TDqSmpEzbjSzKhslw/hw1KBpGNl6j3KPGhWLxwh08nKdRAP11A7YiuzPUQF8RjQIS4CDJ
eZAXP7PKdWGpX2HE14gvOIO40R29PqjzRXaRRTNvGCdvPwf/NkY+B4n81/+VDf07JQzYk8M6pKNe
4kEK8/7xedWVWod9ZvSvepfDRwwgrhrzfkKbL/IOgjXLeqQ21ypyYvReaYjmTUVfWjSQB0DGXMEq
R1a2SeSeMt1wjkmH9bxfBBxGbe38x12np/pHHTLgP+/+//v1eoVCRjBtZJ7SAhB8E5oE1uSxWBYD
M04O8gwti4k5YIg2H6k/Wz87f45tCuwM/uj8WQxq7AfCFBd2ddCghhZFcXZH/FBnJIe8EK83Fpln
GBsCsOF9Onn52XZQxNTV8q1KcCEFowxlMe70LX4PuKW6ZsK5wDBu4qGzvyc+ngFj9d1GsweDoSHe
C40p2RY1LvNDmr8EI1O+Eg4oqM/FfHAelMLJ73KdZBzovFvDM7KXKC3qbai0UA1kMZ4QIUCO74Tk
x/hk5O9xNuUvOHfkBwMVfb7QPAumQbQsXLXey9bRROUszCsAo+rAcYLfQD5MzRDPkL/BR9H0Hgq3
y+9aLy+vdWfdZmjurSwrjnYtwLplNTgWKQ0BqzaeMbJJGb3xcrxGLoKLhhobOzuamZVWXH1xnTel
cZCe/ftAv9We//v7r9t/fv8JUdk65EPd0lXddCU46rf4/mQwayqenT3ZA3uRJ1NzzXUdxja0Wcjn
XesfFNvwD2FX3oVBYG5kSdaTWcOu7LMMm4bIOzCwbd+b2W600UXMQ7PIFo7e4hHhT/XO6KzhWpa2
uBR2uwiqdLzKqrwYuvXsCrKURdlg6t49ZiQABudBDuScI7JFj7IkL4OvCchdRFU6IL+rWIe35Ey1
sylaf1oNMVBJNpnholKb9GgBRngeIlAJLrItIOlQx4qdeBHiVNDMcCjkW6BqIrLPm/3xystXOWqK
jWlWh6BFJMxiWdrEKKacTZJeHxeRwCE1Uyv9rSGcu8gRzjxCds6F/aYZvr0QnoAf1wUtySkvKQ/N
r7tKtsgyiV7XXbiu820QHoDvuSPCi7eNal/+iAPI4mcd1P8JFNtR1hQsR6fPkEGjByVZNmTRQjcP
9zBAlKcg9r+YzP1nWWqbc2oW7mOm+9kdwtFn0k7Kk96GOCWqJhrCVqs8QVKKNjah1roHnXqFgJNf
mavju5o/SJio1r0ScylDPMU9EZcHWZcJb1M02bjxY9EdFB8tSjwKuoOX6i7eYb/K8u6zD+KS7M7m
C8e+25Ags95pw/bjEBcSvNiHvniUMAoJnJB3ZtjiOFp4IM1HwWEvIJT82c8qYIDVSjyxPdDMsxZZ
1sKu2EEZc1Fe1Cawzrkp7mZEL0I5FjpnTZf4p6rDbO7v3eKyGW8+2HHq5OO6WVfhWV7yoUpu3fEi
C0QDCTsTWX4qWn3a5VOfmXj80teJ5uSTiXmYLHp8mQ5uE5+YceLrgFpyWvTpRZbQc8zIX0TzbBRf
5SVLSXFN8KvYXvxVZwp0nlrhYp/ahae8Gr/Xfmc8JrZwZQllfuMxVqbfSuTcPkp1puuPSeL/1tZB
iloSesVMHLOfvRXGOCXOdw06Qh93sg4eJt7X6K/ijonarmO5Ym8UGgZsttPiFvZxr5mzNkqMDLdD
znvnluO4G5ChPurYvWxKZfRv2x7JdIVU57XIRLQ087B5zC00KPyevMXQRe8x58lvVq7xdR7QgIgx
3jK7iENHXSFXgBhIAL2jPWal4r7ZYf3Dtxv3JfcK78YUWvZYwBJDyxYy0n9PqP9g7roGiCoOj0yq
TKY0/4EmTWw/zPuydh7DBtMRudb2Apv0FM2FvQxfDwpMVaGq6V4uvbI1i+qfraqW/mz9HCtbdWvY
tXoh7v5tvHycHBDqIIytqtLHQ14O4FoaVLH/YAQgxINJqdthD/ERxELpqz+aeoSEACYSj+h7V4vA
s/tHk0N7C9hVUfQzumDieXJxoRicYs7IUiRSqK7cwBiZJCnagQOUvmzK09RoxbNlFTgylCkupw2K
Bk2IagMi6hur022ks9CQnQ+CSPciEQHg+T7uLWtbB2q5CZrYeVQ64xpBldoGVmhujaHcq3WRvyLM
pS4Rs0DrzMj1Q+jp1sor7O4pq+0nGeX+1RWrpp9dnc7XPrq63vBc9EJZwph0TqYLLXmppXCn4qI9
NF7Ing73J/ekk4I9GU3vvunZdLV5Kd9Uo3x3wsF+NUTW4g7jT8+w1qBE2nb3ODiQMDJPb+/TGClG
FKeHO1VpOoTuQvOc5wp2wk4V3vqVQIKoNZuj3ZvOVlcGb++5TrY3FKQFnb7HYrksi+1oQwb0IuTu
20E4tyK2lJXtjtNFBxZMCrBvr3lcpMs4cpsHxOE4y+t5/8TEhTlQNmgvESYRoCZ65YszTS/8T6pv
bABOzlQ671afrc22CPcBSZtt2fPf6cw8PY8FBk25KN8Q+9JetcBUl3WglfsEHcNnDfUNWY+qlLOp
wLath8BRX8PA2oapGz707Xng5d5N3hhvBVRpmFJoIJLUSr6ZJYqnZdK+j6WLaa3disfIT3EWsxTj
0JR5cHIDK1th0BM8J7391HtohitJvG5by1zbRaxvR840i8JI2mtW+MbaaNXu4IBmZUIMxLqtQnFf
ZzHTZWhkb1Y5rTVRNYekiNKFkwj3QOLf+bjIok02jj2IhUHu3KA5Gqo/8lbNZgEg2enj1puHG82U
H5Lot8fIzvhc9HgAFulOx1hwOfQqHi9qpO9b9NHXAajFBwCPOQuOmb8b4Ws/hdO3nIUZE+1cvdPL
Kd8qseluTSXQL0ro8uqVDlZdAcbN85jcdX+0ulo8isxM1i1fvYNlwMxWtNwBwhsOhKMrlWUxxuFO
DPeR3H3MF2Pepcj6qsVE/lfVZz1ZyXtZ6n0dUkQa1R/P+H/WyYfInzB0KWI4wAQwcLSW0EyCh7Yr
69smcy+6EocPssq2kNsjmXxW5yrXqzIIlJG6kY2x5WbAyWZDp3m4p4/E4+yNieVDvaiHbgW97tZI
pwb3eKW5b8LoEKRI2utal25LDee+bo5qQZ3GVFD36jNyWu293ga/dWtHkJaZ92wkzrgVhOkyrwfF
q5dudRwssGvyIouYqPH3s6x8SfjIuPjooF7iaA81l3ilrFJ664uhes3PusnmRQcGUKLNzgB2GeLw
3+sJcYa/Z4dcCCMuKE9Sq7ycmqb+AcApEfabijjXH8l/koxZM9eKfT+5GzS49btyXsgnz9tA2/xZ
mts+S3Ob7NnMy/rwt57/HCd71vMzf/2EX+OiRKk2fYXts9/5pFP8tie94h3VugMz6drjrayRlxFQ
1EaJUY/6o6G2U04BMlDsunjXeFW+DxMLJsOcpuMFL26tyt/KkryYdWRtmCgqXClDVHlQYWsXneeO
mxBdxAncEhzA1sMpO/L3kRHfRYjIn2WVvFMi0jVtMCmsGH81EN3C/iYLxtvYq1dmNukXvFkBjmTo
dCKWWgI7yS3wm7F6YP+AknKmv1XEeR+QHX+fGj18rLSuX485EqmajxydaRq4uKVBvRNF762IRsHe
aqyrIzJxn4gcCWa7eLZRMz5aLbFBWRzAKzJrWc26GnLxPE46Mvja3i5Ee6ukOCASk8IjZypsXvPe
Km6xk520GsgootE7thLNqssgwW7Gafpq6QV28EnXrIhMu4+t0PEsH7NvWUcKZSighAANws/cIJP+
Lz2IbhZLPBp1rFgFxp6iIamhZ9mJM7BA+VTNnljLvkMU8d91/bVt2vqSwiw2t75T4QJoCiTGnBQv
67TQ9jGRkhWkC+tFRV8qHKzsm6akP3vw26v7mXS2ctCgO9UCXdIwS9iCz5BfQurtIq04K+O7FL2A
OY0Utz98QOT8sA2O0TgcBzXAsbMmi9IoNXzQOrZQ7uj1H4FmIgnpJG8V3F6kXD3/2RUljmZ9mjyM
GIgiLyvUSxqht4WabXeyEGLdDg1QljHqQtTXrGJbuIV7ItyYIv6IJAB/MUQZDBLKY5DZGKaju3wy
yhFuhF4Yu0BVxpcEozdHDB4xc786DfAPbmS96dd4JocD3eaJayiH37qpCQZPzTyDKSNOYEVj/eyW
IEucJd4Plvbk2eQjRESheg2QO1ilthseG+y+blMt8SG/tPqbhvJIoNrfIlUtFlOTeCCjPH0v9aeF
rZfPSZHdZnZif8vS9D1X+urBKUvxv7a+1h/MAqYqTzNMHTVWFMZM6G5/R4I0Q6I5aVuMj6B1vGtl
PrlGy8SLXMbe6pCwTtKkfM2wdLixlaY9d31p3A26hrQG9cmExxI+aSE8DExAh2QnDyKyGNXW70XZ
ahfNoYzEnTe56dHXoh5bvEFc0yqpFgPRjlcjm+4iicv13J2wnPJHbYuvxpi6zwoUz8UsBLoj+fMD
wwD1gI49yZtWjFi15tfa9PT7aq4PAePjzGqMX7pjGfvFuVcJvcsTfZFM6hoDmmAhz/syLkCCazhF
urB2SHGbzcYq8EcsLaRmEY5kZ4kbIrlKN69+BtOdXkMr2e+OTpwHbJDUoT/Ksh8U/TEYrJasBH73
fzTILrawGSI7Nl6FVZU7PDamfZFIQok9hOWeHucqBdLAXSicFIkJt19CqlRPrtOUK0edD0OqKpAA
iYbvTQRzVQ+sH45bXmPfVV4QFLDw0Ki0ywRZnflfIxb3a3jkgxmTw/nkPoZjqWX+qKLuOhljgIu9
32+daMjPNbSCmyKw8xcsipq169jZRqnq/CV07NfWN/tLVE7RvQdtVlaPXu5uEU9A4mcelI+c/ky9
8o9mqDbPKJibhp+9eIWwD2SJq4UsDsp4D//mHM+CQHnl36JIXj4g+Zsees3olrIeK4kzoLrywWjQ
LPMm7UZNxdpsGrbg7OSPgMd/v3zWqQ42uWaB+pzs8tkgiyBFMdElL7HM+3pcDnqW3nll7q3Ybqgs
lFG3mVVoj0E5FruEbeE+A7lwwCqr3Bpx26IRkmk4yXVQJmI0fMcsHq5p6vkL4eb1Y4KBCX4cWvui
hnWCduSIpLk/54BF8Y5K/HpMME+8mayNa4FFvZktPdskwFJILUjC+E7zrQ2ie6Ob8vhHB5hiJzNm
Q01ewG+TO3XOphVuhGWAndzJNjI6H23GTIr/1SazcP8ch1dVuOz6XP9gD3hmZAMq9UIccQFlwo01
9oUIIWfNVIMmcBBYxDoTqCvfyPbeU4Md2/jgB0zFXegX0SuxEHw8lSG5TVFk3atI26yxLXfu3Yos
doQ0y3tsY5KNhEKl4VeD/ZVyRaG22DRsBvZDgFxSULLfLPV0fC3K4BB5aXOq8X7dOETybgh8Bj+A
nGa5afxQRPNakFx+dtpELEu3nc6GI8btZOhiZ/ituU6UNDzgmxat07DWDkalRScV/dcVoK/k2ejT
J3QA2ndQLus2McOvY4Juh7DH8AIxgpmmzMNtUHXGnRMmIcdi3Xpz+i9smaEbpLnRnyJJU7AH0R/m
/GQ/8xVkA4ign3emhmRxgwXbjYpf8aXrm9dKeMNL547j2slNYo0zoqTRzKXaKt7DmPblEV5TtFAb
M3ppixi4Gl+PrSzidXNq66C/Vn7T3PVFcq/PvbzCQAcYDxa23xQJ3hH5VMJvudW3t+QT+CgEZKRP
kNQUIUCNpgyx/F9gK3RalwqSU2dZ5eROtK3ScEOuwDikCZZq5IK8jSlqZgY1xQdDa9uHxB7sG7Xq
+i9NIO5ivh1oiCqrJEkKLA9icRiNLnhDDBZifxCZj+p0+7ExUJJvTNRPPi7Jz6LRpm2b5eFKFjFM
aheKwpv20cp/q88D+/a/9+n2P9Y+2zAIEOsg+DVP/QfDW+snKNJ2qTz0HmrhuW/gBVVO3Vnts2Rf
97hCQZcsHvyCbYmpZ853AS4waHiJP/uO8Bp3Y3LLtoDukcgfRInTuigM9E3/6p6pKFLJR6cQXPcf
fedHWzObBOlzffFB1M4n/BvTND00RHzfq0bbD22RfGnqzlxETZxfzKTStwXnjm1QaPElgDW6sJUi
+JLByA7YlMtBXe8kREHBaUzgJvR5JhBWFj04GFXocz4+RPDqIcGKVzITZNuv0phMf7bN40C5OP9D
VgbI3J8HJRgnBhoGqm3wDwT633cfhG98Ezih82CQ2l0m7ZiI59Tyb4CYJRuAYvXBVXu4mfK2aklH
NvPloyU3R+TkZTmtyUROo7sIMgskqT2dJM5FwmHk3R+YmD+KfW+h7zo1trmFIjWLyuLsO5BPu3c0
nU2n27UHTSmdY5OgP1ojrfGIVElwM5+C3jNxRIzB+i4H4WXCIAf3NtXgzC8H1UnAaxm6KFamgq1+
etax5fre9v3K1WvekjIoFvYIGAZ231ensacX7LbrBVwW66qOCbTYJLJPTWwqW/iH6i7BkP1kARdY
m1Ov7L3QfAp9AmopIJsjITrvAD40XivZ1D/kcOJYK/vx3Qfe3Jh8QcDjgffo4sc+8axV5FU/BxEI
jz4GcWwtfw0aJVKgQqqrSvXoY1A8/6T52PTxk3xd6R9UH1u6DgDQpjM9FIIBdkZPUxN81SxXw0sD
F7hJxB6bXaKM+JojJDoMeK/PMcjSUHHZwv3hIwaJvNTNfN58FKm17FXwm4qi2S+i+1HPOPembYZ1
RTxl61qxM1eXRlxcAjN5yZzMRx4Nrm5d68/IGPq3skpeZNHL0FM2yvj4R71Z6+jpZz3us+M1aY3x
EM4CiGRAIBPPd58XWZcEndgm+ZEZyu04t6n3eTIDjlPfOmpzttaxwdPqbm4f9RnxLFvHVrWOlXcf
VEO907PEeE4mb02Szr5XBye8q8L+Pp1JYIVZe1stS+zZpdFYKfi4rAtR5due+PtSvrWaO+ZbTHXb
j6JsRY5/52vjxhLND2s+mg0A9deEcWyqKCqxdirBf1794rsxOsqx9kbnJDe4obaOHLU8fex5dddu
JqLzOurSOrrlJHyRn1Zj1NPqEHQ1WzVOmcESuYLwKOIwu7em+Pf6iVPfgDvk/dzfajPv1dSP6QjC
P2vg2CZtuDLlbxRhIczW3132RqciOG7xB8hCnB2axj01SVg8Kg2mr3PfMW9nGzmM0ftEb+/HIRQb
4RrxWiYK/SQzEDY2vWPCR/acxxehauMT6LOHDxAMWC9jORkKnlJx5ewzv1VObtdwvIyb8sVqkksw
xzq7WOztLLde+2SIAYp70bn0I3/nKXW9iQLPvKZ5qt+4YFW+N/raTOofOVyH17y4EgwuIBH+daMo
f9b83pSDXsBL4rc+edk4ryrkPplyAPsy54gcwq3z1ymvSRlhkBmsZWsHTbIsxjfXwZ6Ys7rPn3MB
laC5TSMnObZWgSGmUzuvbYYRZNpo37KixXFdS6a7lE0SQEDbXWMw7z1mTfcge1RZxIEVb5hGpOWm
dfNop6VteW3n4Jvs4SA8IaxuPOGdB3tm1hup5kuvQqZRw0xbuvgaca63YyodGz3z1okfsyG6NfS0
vMjFp6DEAHGRX+O57bPUGMFvpV/jfJ8v4n+v/h6mDP9YfWa4DZkfjUTdP7WQDEup8ZEaxofJw/hB
69tdlIFJ8jyzW3aYbxwkMULeBa3PAciE44RRpq+AJev8dZsj+wM5ZTYb9zjZmoNL9lx9SJzEW9lM
VZvRbHBQ9HOiwjOYWIKM41njpinQJyohrEWIGh0w9dOfHNN7yt1EP8uSGgz4g8QPSUTURrNzf8+8
XS2D3LFeYVx/dwDK3QmvVm4TvJxvMhhmt6OnlMQghruw6WrIf+13C6Xa14rIGtiFbnyODVwboyq9
JGPQ3xYxLPTIdYvbynP8baz19a7idJpxhlyNbdlhBK9OxzRqv2iT3t2PJa5TMS5za9sjqyBY6757
NrrYfHbbRIuVbek3b2OFDlxmZoLPIzCWveZVXzXe9lwXzrOJa9QGOnC+sUvR3oW2OKVAeV/TzFjK
vJLaoEs09kV4ceLyrlfCGPflyD74OVwUeWH5BKFYlMitzTyhmVfV/eh11lsyNFHpvYSFj9CmoVYH
F7OxMykxltI2GleGNZTrKvHNc8XstOj90sWBA0TBDaxtVJvaxLm6vno2gMF91QDM3BSiyHGAFIID
z7guVPc5tPLuzXUxny77ql7FUxtv7ErFmEi1+mfPtqObygy7bwF0+Cooe2S7jYcuN70fVqfccSje
NmTnl6MDY2FM9EXTaM1Nn4XuJjEb71AM9bC1XWXvT0W+0kZY7Gnd3aigq5+nvB3WHbg4XEtbTuB5
c9YF+L0a0OFbm/QXl2TrOyknYjaOtwj80EUSvmn2+IgC5YbtR4e/aIGYiHXQFtLjEITxnbyUpaod
lAQI31yVKEq1iDLXWgmr0E69M8I/6MXL4IpLaefiAVTug1Z56RkRJfWxULSnItCcWz0W9Wm0qgtE
ACD9WRxzhHuP1TY/qlFw9eB17wIni0yI2IV5VAhAe6sptLPX3iZqLFrMSWVRGe2zKzge2nrX37Z2
M9wESp6/mkocLSu1DQ+6156Aabrgn1ERkwwaDLA1WIvG90SEwQYT5p/1sjEhiEm4Zu4iy6iNfVGc
Il92/vhIZgTPtTR+ZHdS345DzJuED8e+7+vuSXWZqYGGZxuCJN9Zd/u7zO2M0zA4Wys18WlGUIuA
ngkEfW5UR7+/6wbH2YspeSPHSI8ehYSdF6FL9lGOUMS9GWFN3vgDmvSCyPIT25h2BfSeZW0u2oaN
N6yH022OPvM68sS46Jsa043WNvLDx61jthyT2HG5i36uTQIWKFfHebi/FdjfYE04Xsoxts5u1mw4
fa5Mz/he9Bo7vLh5602ru0xNhh9u4VbrKnqdKvK7MUeXsY3rH71537tO/4iztHcs/QnucJlCq0ha
SCQxUzoSfv5W7aPsRvA641DWiks+3zmmdsmY9A+ySjZ2RZ1tsNxG3X/uAbgpu8Ua/S0hJVzUjvVQ
JWq362u7WsgiFlcTkbfka6zk9gPawv01a4tFOpdEAWMzCrp2NaiDcpzmC2iyn3dpYnQbbFe+flZ9
dvvs68EoJrXBT/810rHrAyjeH6Uv3P1Q1vHObX0PSuiQbSNTC059FNWbsDKSW1KJ49oQRnme3MrB
vhNpj74PLh4r87bAlw4L7qnZh7z+2zYq3KOBUupaH9XpPJRNsfIBf1zbKUF62uzVB5HeVZUF6sCd
sjt0reNtZ1bVLg685jxGbUTcK61edT8/qSVvepKCLdDy+ktc4bwFUi+7GKRdtwCp1G0n2mRRFjp0
O6KoO83mab2lzEtGX+KvYmhfbQ4WulrZ767I7jX2EIuaqOClN5QV4iLihwmpLGQufA06fsM+TIqL
lUftFl/1W5dXaZPobr8ZLLAyquMSW7BD/Vm16jfdzuIfuX0CpYnAAi/zxSb3/OqEhliUnVZfkXvB
qy5tiqM7VAcvJieIvU19gWHUYlpJJqAshgWmnOm7GnLM8nL2JLZr4p2c5cVhmgzrpIMjWYZer72Y
/XgiBuKSqPQ0pux1rdrl1yjEfbl31XJPmNK55nX/DreCiZKsPSfi2r7L6jY+GFGAkl/Wjbf4zHF8
say3WBOkNSecPbSwaTd2wBYJyaK7FpTuNw+Y3I2WZ+N1zMwehHmlrqu8a58JT5AgoUc0b5yxRMzu
9L4uwAHUW9UJ0p0zefZOm+LiyN8y2YxqY589s/SWUT/LVQ2xtx31aDzmAjj+EHn+g2Wa9cWpBsyz
sS02+hujJN0bDE16ihDg25BBxjPNAtwV8Fku7T4qdxL61SJsDlLEbRC1orVu3ZsWTdMHVe3yq+oX
hEwb62BVXbowzK7fta0WrCZXy18hYryTdRkupQe1ozDC79E851qJdyM6jFUinTjs6Kn2rou6cTN0
SX4NdOxY1KKtv9kePsxRq70rpCxKNXIeS9WcVpqWvLpjJZZFbniXbL5AsO9v8IlSt76t4J1IIEhb
TpUjViGubxfZ0fNsc+PGpnfzWYeyG/wWi4llforsllqDfXE/nv3xsNTWNgGohq6fnkclCFduIfKT
EhAAhDPI/rkz0qMXe1+cxPD+j7Yza27cWLLwL0IE9uWVq0SJWrtb7X5BtLtt7PuOXz8fkrIg69oe
35iYFwQqM6tAUSSIysxzzjky2F+HDeLkRrTVZx3CWg+Ue+2fHM/VziUAle0MvzatJ5Die2mjX+d9
Ot2XyyG6yqcsP7A5jq5Kdgo70+70F+hOvxv1OP5OfW6mU5kHFXbbtZJmm6b1kJIi983tMg3mk5Jy
ozYV63HkPnKlTkq8Sytb+2zHiFD7iZJD0pjzfdXSr/TMpLvZbXjgUsvpdvbpHskMyznEtjHCB5Sg
0a1OqPFUXdfDpNQ9W4WTXYltPWiN+0dI4+rk1Rzav3gagZGwaV7cZlGsdMzoSw+p+67PLOMh8UK2
qPRC0M99jI0ZiACABPp7IIIc9ApxxKg9D7XBFpAM1XNGnWkDKHu8FpuWGegCzWiOgOB6iI3I+Y1a
FCoI29YP3KfA4CkZIY3v6qK+RufpfDIVGow2PtzJ0bSkJipl4EEw+ao0UfrLoIY0rNMOtDQuuyTA
wxNd6T00Z4a9TUa3Ri0V6aswoiAZZNGtWo75dTQj1OmWKnKpzqxT2vP8p8kZngI7OIONRmVzjhUS
LAkC6FpdPJJPA5KMzi04thbYuM1TE5Da+rNdTPF5JK9BKqStPydl4d55CepzYWN/mhGrXuDgfyDE
nYUtZoWCVezidlVPAVgA4uKIq8a/a8sfMrDDUN0XzoCal1PPDwnUWBtDa0eQCcb8cLHB9nHUU5fe
iyVEHOwW4EhR4IDBUg4x4p1WzgPwQqA2ek5123Xp61lqlAiN99RdlWhoWuqwxFxOuRPxuUJt9gBl
PryIFpSTigq0O9M8/ywHPgbedQfSyoBb5GzVNj8AWfzYVkjEqAW3RZ5gnUdtHiFH4Z25tmrLeRQb
6qknPWnmqyJ20cM0QXZ1qU0VHkHGWUXJvqimO6pOxoM6TdbW8MPgMeRVHydnSq8UtpaVHsyg0aYl
hXBPB+uut1STn2k6N71SB4sTo2EKqO8c9j8no6DQ2k3lwXNJ3JZR4pwaHy1zOdMS6HMuRhnLoXXu
qPJOh76L2j1pU0oUJWi9QUl/8ZMw+YaYwMKIorRfuN+j/xn7wTO9KNHejGsfrR4+FFHync0VBfiu
pnm/s/hpWYZyGDydrlrLIzsArg2XPjr2KR92CsKxD0bzFJkNwEbVhnrF5w2GEgHmZNWr02vf1gfw
G5oSbcuZfICZWOkumhXjUQ5VCCSQp63uoAXqq61uu46CjV5dj2ltXuIGTbujoGffJoXlHcp46RN3
NPPURmRaPDisP2mh3TwNDVJNkOB+Mp1+7yWq8rg8qPtdo70YdKzekiDwL0OrzLJtPA3xIdPLuIZr
FwWMEvr/IxRMKbXY4ofrxwXKAcNw4ruGAFNrjo8WTBrbyUvno+X57k1SK1/CuEieBhCSZlc3n4Jp
qj8VdCOVRqvdoTBdf/KMwdr2cFRzh2WICot/1HpSM37r31kFTVVAt/y7PLZ/avMcvwRZXF9HakhF
yAuSFxu0zN4cmuhKvCAi4O4MzZLuFbzITMBymyjPqmuqT/x+0MaCeXR6cIthYW9sNpo3jjLTMNhb
xpVlNOkOFhEbxFTSQNhE9xg4cPtzRioB/QoXGcdlaE2qdiwLft6VxLFIsYTwd9Imupe5utcHx1Ir
u/1lbkfTGb/25PmWYJ7wmkMx0xkv3qQn92dOc3UZ0qbFD9Y0qgcJzoeU+uZoQme4XFcNknxfdyTG
LnPH0d85FLSPEmygPbmrQ9e/eFO7QUPZzqqry9xooPDWUxKSPyGZQ2VLhTU5Op55ZTlef99DfX/I
orm8dZMbuk+iT2hU95o6fFI0p/+U1eMXUFTeuTDz8arqAW8qxjjcd8iCWlHvgR1SIvtia7Xv1Qyf
2sXUQ1ZwZ1Js9tUSntuYHTON5uHJHdzhXtbI6yiF8ySPjm4+bjMnH3jEQ+uM9un0JggAfoN6+5GT
nPpelqG+ocvDus98K76KRvfUtnP20FnJZ1TngxfwyPoJXQsYr70xeKmTtj2Qa58O4qV5oNlSI/RO
4i3M+hnV8P4hiFzjS/e9qbLgSg+RZCwHq4YxxK53DbjVYxNT5ETTAhokr0QdZB9bzh+n6XJqalml
b98FvDs1M608JBPpg8B68gFhfrH58549kzbe0Qu+GHzaHv20OMlIsQbzPg6mJxnFcw4Faj78kFHN
Hw18O6oot1bhl7mGO8gdqdHJqnE7GwefzpRdbCvG/eSrrwdTuXaUIbhfzTzwl6fUDz5L0GpPzU7b
hxOV4g+OIohVJLxBC6zBEkI+gr0OPGbD2+X8ng2jVWvaZ/Dwh2hop1/c2fZ3c0tT86Tl6lnVSXfR
O71z4XoB/16H22gRO5FDtYiiyFlqWC5f75zfcAf9E7Fpb2dpkXn7sQdQ8sEhweIdOgXl9WVlmQbY
B/kVe2jISpB7vazaNO4mbWYa9zpAxSRYFoFM6MJeDzGPCqd0OcjZ6ljjVseHuH8Rsi4/0xCfbGT9
dZ4M15j1Sv8i5MNS69y/fZV/e7X1FawhH5ZvgqUx74P7w5XWZdYX82GZNeS/ez/+dpl/vpJMk1ep
9VN16MLoaf0TxL4O//YSfxuyOj68Ef/9Uuuf8WGp9Q37r6724RX8V3P/+X3526X++ZVC71DzdGgU
WwhCeLSLlq+hHP5h/M5FKYpZ+aJnK7Mu485cVHyXpS7jy4R30/7yCmKUpd7PEutfxq9XXWNU6s7z
fvW8X+n/en02M2y9BzPm6Xy94mXVy3XW6763/l+ve7ni+79Ert6CgbAq5NjXq66v6oNtHX58oX87
RRzvXvq6hHjS5V/+wSaOf2H7FyH//VL01He7CYWfjRlPzV03hs6+piN+K8OwXygDzLyhcwcvPVoW
avKuv1PQG9ePaYOoX1N7PFEubgkcp4CeOJpXbgGp1ye9QLNpJ+4AUV4z9c70/IKgExOayOlN5fEU
WOqlftQnw9mZFJW24P62lBlovVzk2i5ibqLrJmpuYPag9JRTCyl6ZbtqvOnO68TVtErB+b4Rw3Lc
pN/9qFGuTSift3mWJUdqUuSj1Kx4oisT6dy8vYNsKX9SyL7cWl77ID6JqvjmHjy7HnfAwvMnCdMT
pMRCki0nCdF9lUckRE6XVSUgLQt6uMxY26wL/cur627/4Fi6TxL1L67sTTAv6f6vQW6Qgcvd4TzT
iTVtkLQfzzIGwx5ux9R7da8O8y3ENhVCipGQYnidJnPlIHHe2ypWlYSHwgS8q5UgWow6pgogp3Ig
SwhJ6Tp+F5S47pnuy+n4bg6dp3+Ev7NCrpi629FAlFdp4PBH5c2+QzHcuZOzFO2Kvs+78wc7D0TR
judTPkMfJoxteNsnAWwNf6whEXIo2d7CAmX3x9UmZ2Hq9FfAIH/7YJdFysa9qcvZPolTTE46HDJ1
Gq4r+u3pmaROiJCTxVvkbHO79i52cYpdztYD7XUoBi9TZyHAk1OXYopfx69zZVpjRv4uMuoWzbNs
PNAC0G+jeEaiGn695mFTaSRJEDVS+NTSQk3azh4PsVe0D0Ogtg+1Vjonp3c/iWm1Q7/1ycpal70G
oXLIaEc+2GbQb6dlptgu15CVVqNcx3WC6XIdcajl/DUr6uYoMF05gxTq8RWv+wG6CwmfV24uvsu5
YHYFvQstLN0O7c6DlzOkhntSW8NI4TWvsuakVIrNua+o9Z/OW82o1a2E+23djzetptuboOmzXRMb
r9jpROk8l+wG6Oj1YJQNZJ1k88X0LuQj8lr8QewCx34Xaij+INMFiA19wSaC5x/hNHLWpgFQukld
+yZcmiJQiFS/ZQXsQIuSxhoR2poGafCQbfXrD00/SUbz+UGMzqIWCv7VIgGyK956g+A0usntgMrR
kgHkm/IUUUWFuBJaPDlAyJ6hK9f2F9K8Uvikl7iWatgljlaLYQ/rSQN1XNk8LgwFh6it410I1Xu4
pVMwpx0ki3eD79WP5TDVj2LTFlsHqBvJIXK0BxmL+8M6oxrfN50fXPd2M9z2qtXfegMV4o2MY1jo
b1z9ruiKMd9dHCSf6AcYne7XEHEbCvd6D/9yUO7WFdC6f13rgy1c1vP1uw9mW40QGNfHx+5NJfTd
78qrimjtz1tyCNq7X5jLzw4lwJtLjIzfzbz8yAx+pG4Dmp62IPzgx1WomGZp9DKACzvmi9icHNK3
s0lE5daxuPshucz4YJchO+j+SOf/12bo3HlD4hPUlAeIOTMj5bwecr95HZpBu+loE7kVp9gvc3vQ
ONtgruf9Oo2sur/ry0rbXthuTQCHwKAGyABNI4poAtaqveI0vxhTlwWnNneG2zzO2ZhGDcI8c1pd
J0bqqk+DRe5AHd18KzH1EpgIVGHy6IzuqLqRh7wTkxvqxZaH0QF6kEZTs62n2/AVj858xc+cdg+Y
Vb+XswwdUH2OuvNq15Fuu810C+4iQj2VptqNNpbW0eFlA/HDuB5I6/GX0PW9ixRIrC/uyPSgqny7
mkQ3yyXHQqEkw9XWFxDWeXPbN+blau/seVrRHYMu3jDr13MaVUfy1Oqz12UQVSq+/VNHziPssuFX
t82HbQ2o/8F/i40MZ/4QOzhfay6TVvApBxolgK6BHC31GtJJeXBlwNc0XNyVHZGRpNPh1VYArCrG
CoWdZcZlsqwzhEtSrwrdTbN4anjMtJ2saI/hlYR8nLKsDbQ2gvWdGeItrGqX6o4z2vf0rOd7t4Fo
mH+d/dMOwYloSfU9tGN4Pawmva/qBO1fxAwPFjiXTxIrdC1/jlX72aJMQ+uDotfKxtH4SRLMQIPq
AWCYhOHSRqwa8KqJV9AG4nVcGh3EK3OLjjqk6hmmV2991tma1Mk39aInRb7eOWkV/VPrULzVokQl
3qxAVaY2aWhqNFh+vW5j+mlzD1EJCJ7lbHWstnDx0sGhHe0YtILEyWGAjfniALvxc6bCNw8DRdR1
glziw0pyiQm2ExihWViC12uny4ui+6o5V7Q1GY5Z7u2JdrzIHuNfwEEhB6P+EvAGUCyMoBoeOu2X
ytJosiqn56kYwOcpSUolPNB+cXLVofip+ucgnVUEEPnALtNl1bzN6+uRfO+/W9UfdbgxFAV9Hx4e
r63BtY6a34PMpj9rA39YfxvpUfASlvN1UJHtb914/lRUxXZciNHAzxV3eodsVLBEAVrk2dlGY0a8
XqJX/CksKV5ZElTecCveyFTfLZlPOYVi1nDb4iclhZQKg1fQQe90TyqE49edG9oHxK7sL8oc3cnv
8BqR0vh5XUaOdQgbC9JlE3aqYVPPVnWU5+Q5jowb08m3H56VAVXyBD6rqnFjxa/eV5t4oqZ+55lG
fn42l0d1Cj5XRtE8J4t8o5GmsOiYzalVB2W4extSFA3Ocphz5xpwdHm2FfTsWKi4ajQ3epKDR4NH
mdCLJyO4LfRzZbY3Rm8iAJNN2XjMuqHnJsuEme//k5Ol7XbR3zoWUNEhEtOqp7LtnLOETLo/3Nnu
fFwn6PacXHEHBVUvE4AyW9sW+vRLzOW6c3JfFkV4WcSA3vE+nCh8yqtwaMNHtt23NhIrB7qm0x29
TcPBXJafFbfcjqgiPCvpTo3hdi26ZnieglrfRgPCt2Ib6bi9pSvqp7fwvYqpKkyogjL17Cymge70
Q1LbPEUuw5JN35NhfRWfhJsxOFIvA7LTqr55mjL/F7hDhhsvCIabyR/pQpdTOXB7VxR0Ld4CPkZV
bx6JkaFftEG1kTFUZ9Fet+b+suYakxXx5G/X2bKuVU+vr+OyhIzLzPmkDnVw/BBiNyq/qIH3ObRq
lFQ6zzy5vRLROzirnMphHYtfIsXtQJX1Gilje428uCSUgsS01QJ4RiRI1pCz9ZJoEyjG9i+vJpHs
UUNYB+lMVPVmvHcgGNzFo5bsZdh7IbbeGO97d3Y2AxwUhw8Of0h/htRbrj/ai/EUlpl2U+d1aiOn
wiKj+6xP5XAX6EFLc1LmHDx2lo+Q2tcbv56HaxnKIencJ9Xs41sZVXGsPXbWuMsRELovlpFnBsEj
wMx1SgULx7nrrCt/auZo63UtLANe9l0D/h1t4XiZ+YrokP3J9OXCoxkOhybK6FOq6i3tPcNj7ajh
M0AA+ir9ZzkYsd3SQWT5p3SxuQ2NqvOsIO6yDKnWd/d5oJ8q03udoPe0MFgICYoJKFq2d+Ye2tgl
nt7b/LYvnN/XeKCBtHfZqNstAVVfTdugD6crGc5t2dGMZkdbGSpuajzl5ZcsSV+vBitSRfrSdq6N
tE3ouikMkjbuolsGl2jMXxYHOyjWUSxbbFFh0US8js1rA6AcXP0E+EuARMlQDkZkx/TRFMHug2Md
ot1iHkLLpkfwi6G56ORMRoBUikuxaYTH3qLxcdcOzXygCg91vRuFj2rkbuKpzP7DK3NNJHkkNjXc
4FnmA+7/OF8iQshpLxHrFd6uL851DZqC4fKlCd2D6v9ghXB4JTUSehsb8M7ZVdo9yIwAIgFr+FG3
cXCKlx7rjUR3duRsp9AYH+TQwpp6Lv0GWvt2eshtQB5Z7GdHeU1QTCPJYNW3l5FLGa1RrHGTyNvx
5pVXl/2FNyUl9m5ut8wdlrcuVxPrilp1AMIpBXqTlPWJdkG4pWiAfRrDbRotBf/FUqixd7LH/Hdx
XYJqv9unlRvt1znBUKSbqQ9e1xEHZMb/j+us1x7/99fT9bO6NSwYyqrUMm6LRj/2sW5dt77B81ba
98btVLEMj16pcZvaRnwagQAjC2ncimkQ7yVGwitAOXut9cCSLFMkUtaWoTKiHrGrAgif2qSa9mIU
9+WKEj4CQtoDvqo3kRslr3fpcqLPZ1OaxnSFJsYe9bvI3JLUME9RlVm0bnPPbwN+8pCYYOzJ/V38
5HImd19WbXv1+lzjj9E1WT7lji9IcO92qXsYixa5sDebujjQvwOZU+sXew7zDmLJSwgK5l973Sqv
Zb6YZILGx2fHJwValGW+OIY+c29tfVIOcTaC5xjKW3olqttZs8rbvxqKQ0ImWK3tegZa+7/Hykpp
FHx3bBjRavu5VAxlK2cmTSuXs3yxlamC+N+b95/j0INV6Aommemm+w/cWDLUaeNV8oiG2eU5Tkxy
qMM+eCfDndJakPoGtG1ZcNacAPAZ9WXTzOhxHk2DBub42VjMftYlp4m99FaGVgX0Ho4khQbmuXjR
NZLwZIEgHF2CeaK/rDHzTPMQO+FzAFjphUPC19bkOQaFCztD7+1YlM5T49uoSa5DwCHXfQChyVFp
vIs3gKzsMbZN6xaK8PFhhibFmozuBhK06cE3OTSRAgt2Fek7py+5eY2xndzO7usEmSUH10gvU2Uk
80crifcOrTS70q1Scp3ddCy0yHgsAVrtu5I8mWlZSOotNl8x221Z2M0lRBwTC2xgZstPpT791gWW
diI1bDxCanpS41A9a13rRtviZQIr9tgurqlrlbNmj1et4XgRQtrZdEoU/fdLpAlYi+50s9jKNdcX
kwZwfce0xZT0sN+IPW29dlsh8XG8LLW+GHHLC4yd9PJC1uWKF81LnOs81gMIE9jYGct+0o2U/opW
f3BbClv6zWrUppm+W9kvSjg930RCWn+JWZdYHattXQa1n3gz8z1F6378QgrtBUCl8qktJutYdGZ5
1WZ1+gkmv191Gh9//DlgjBC8qAPSMkIFNKngZAyIvIQMUA1tY2dX2fuhuQwlWLwSvA7F+2FuYdOe
3tJjvR06yzhnCf1Ao+9+pb9V80+BBl06IB5YvupSmUjTxOaZ3K5xluhmbHdJbQw3Rft7WljmKYTi
6QYkKf+qSkGnEmRoUUMihhUd8/GGlJB4pyVEzuRQN4CkLp6PYztqjZPd/0DSzAYXvcTJcjImidQB
ha5O8RRA1x4kfQYMmoMxa6FyNVYk7Gd+R7a9VeXu72lqZjd0A5ekPqMsu2noiNomjq9tZVLjpt4+
6rqIZ6vcUcwzWs2g1ocJBOCikL4MYY2a7r3QR8UYUayL11L7+nFGGuAMAO+FXWfxtcvieaMVkf/S
dbQjaX0xvfhVZG28tslffAfZwaIIPFQUGmWjWGB2OwNEE2UD76ShTnvBaZtx7F+GmlA9wFbzbrh6
BVf3b+emaRBtnYEtebugP42O9hijjjSeFTznbC9sJ5TP6GKfqBneDEG1F9tIy+W8u7iXKVlfaPt6
WcEE0LX3NL3eu7VSXkGf4u4TYLu/6En8pQFi8Kj2lX4/ZFW6EXue9eYuU2kj95amXuDPPJppX/25
atGnpKWOdq3kF9BtzaYJPP+OXsD5qVTaR7EHelYdUt+0SIxxkahpD51JO1ELz+ZL9M0I4/HnMAfI
FXBbe+zLdr5C/aS6Us0seGI7SA+9nds/o296C/+JREJvNj3aMbQwr0/W8E2CfELTcQeFRQoG6k1+
XoxADdL9NDnpmW485z6vFGWrBBa/Zm9nQU6qVGzR29nqvZzFY3HucsixosB+DHl6veazaNzJARC7
eWfFPqqNKAduPjhkOMX+Y1lm7rXErhHwvJMJs+g57dPgCXK//Fmr03jvq7T9Fw3AsVgpy63VO+mP
doy3szmN3wLUxfZznbyPaJYSyT9GCE9UGkfbLApREw0UAB85VJtH2G0yvkWKGt77y4ajCT1nZ6lw
gl1ElEPZnDjLNkT8fgC+QYmsGw/O0G7nLQ7xeqnLlyatz5NS1oBClj3Nu2nL2tSAx5umPreL1K7e
k/A1Kq98mmhMvB5cRT+Mc6l8IYN1iTAA/WyyCeIhOwYSlVMf1hZudVTAv1N61m5g1m2f4FGc7uA+
vzJyXvZWLabiYE36sJNYORhq+h0KO+1GRlUXzWAq+yv43JsHNpfbfq4pS/qIuYlQbtuQhysMsiNz
006fHT3fCQQaelS2w8ip7ATl7OqOtnFtWz0DUNymodYrz5E/TXtY9wsbpAy0uHIIbVU9KdZyoNc8
4y7CKb21pg6koPs1495IpWDxSPiCaf+70zxABLIGDgvutZrGx2i5X0P2ZVHDSS229QAX8t9mv80P
q6TnTN8t6n4VWoGTcyX2j6qfEpLHxniTTqG5mWHh2EmgONal5CxImmP8ttSHsMS9Vzwta6IjlCt6
vGsza9e2dv5glSkbTTOJj7XeprtGj9hpqinA+U5FZ9Ssfx3KzDvovTojRYA+tWhXi631+nk7KmPz
KI6/tanLXBB+QFPXGJmS1s2w7aZR20nhcSWIvpQt39UxQ9SLDv4wfJaq5cV94Y7+z/NLedM0kKS7
cE53RWcf+qL77EY7yC83lj6m52Hq+3CfKEA9nfw/hsmCMs4HMnRp3x5l9BbaLljkejm82WVFGYld
It7ixW4uAklv8XJJCfW+2RUETOXCWi2HovTtfdPX82a1ydnCn3nWCw8aW4mxXHgJweu/zmvdAVCQ
RA5JhZTWkDj7okrex6wrthCvHalG/UQvwT5VlXV3eT9kCOsVsGjegPUvosp2CROTmztUAd6mXobi
+WAj4/vdD+pqo+mDum9a7mzCLlA2xk8a6vv7gNZieli1jXAQNEGV3ZomPKESJZOcoId9YaEy/89J
bZOcX0slWqSh9G3mwN3KZEJDCnnmTVLa41nGAfI4h36ilCg2ZYl5Hwjqes/dyrnMFjc5YY3KIvk3
eq8NiIfi30wqb9dKPhkPcpjb3tk5QxPsV1sNvI4Sohpsslw12RYj1T4swmFyIFsN32pNzjsffRgc
F+Gw0E4MxKi/ScA7c9drB+hss63Y1jXIydH31DjOZQ1x2LnmnfWAR83lUt3b9egCSg/zbA4fHTxz
/KD02l+vi1ceX4PS7PjwefoVDEpQwiyirZAa1o+GXoCzdsz7JkeFHnHI+nEJEJMEyCF23pskdJlI
s7J1mfjntdbl/7zWVLRfvSjWTq4ebhzbepWYjLUCxXvN7151bdoCUiR99szrTk3bp77PvIc+C5cc
FVoyQ4C+qq8SfRmTuKIWn2uv0Q5wnIeCrczH6PV6MkNd1hfbZI7ew8j6MupK7SXKwpcxiZzHceBx
r0qM8FqGAt3xZucGFFpzFgxPFnvBY6zdyECCQpjpwTKan6IF9yN2ov1j0tM1VVuAwbYd0nk7reGb
IzMkBgTy66XWpZZLOSRxkd3mxWhtET76NTi/ZQ0V5NXtwGUyb6lsqX5+CNSQJgv69B/CrL+r53S6
EZMcSlidjuhh65A5EkbmES75mDjVonkgUZzqVI1m7KAkjOz2lWwlEvmJk1M5wOHo71pN0zayTRGb
bEvkbLWtMz7YZAGTqt9GdYtuHwIApWUIvrB3pGGARZ3rWk1vLnRiwF1fCcOKqd5blg5FZo+44EEB
P3molwLpnJTZAZhBcqiWaurqnQL9x6jRQUNJL9qCU3L20tG+tsnLULwlJceLd22TlziqtOFl7gfH
ZanFm8x8ktE2JLsFighNoy9zCVOXr8Ho7/aa9cXv9G8IMuX34uxafQNJnv6pymrvadLDo5jDDCE+
YwCHO+qR/WUs1OY6V8tkJ14raJR94MXU0ZYL+GgfXy5wWXJ0PlyAYuK7C0Ru4x6gMqXrFZhLe2uF
yZYhaRcZZhYNfZOmb9OkP0Hg6d52/hTtGiuKfq0Acsw6/KcIwZmHQS9sSC2K5POo1I8SQAOlA9lF
YNyvM5EHDH+tNDbBnm9+TefMOiDuwsfKgrU+HTP4YZaelX5pdlkPYssRXoHeNj+udi+qh0NFoyR5
LsTBPkyVoSLNlMtccLroRb0tPD3FER8mqwvqctMt+hRysIuORJWc1jEtWO1yWN1im+Yg3M0DiSBx
fFzisk5ZUygmC70z9Nq+XQ9D1zenvqR16c0e0I10a4wQ7e3+OAVy2M/Nu5iijcZj0nq/9sFY3MGV
rJ9r5SADqKGRebZ5HL/Yq+wodrHIWbvMGZJGP/Nss5oDBCXhtKPI+qdF36232v+0aIAgVp83kets
dZBTy55CNiCW79rHcUy+XbYoUjhZDh/2HwCFvyL6RT/t4qS/TD9E8Ui2+M+xzrJaFUbfLjsg8V72
M3017Ghocm9iI6tI6eT1c5MC4FOVGTBKVjnwCFfOp8kGmQ5hze9I2LmfNe6f5PA0/3aO6/pGN2iE
RL/IeOY9Hzah0qo/lfZedL6WOValv87xNcW/bYIIae6kmPbaMG2nrGBXTEb7W8v9edND4nJfNz10
HmrA7ivM5m+NA/cDfJHTNm3gcnSGqdhRUYnvaT0er213Uo660xSPruZV7HzAYRkedMsLedgUDQ9j
3+hfP0zS2lqBbdUsHtsa3gN30p1rc/CmDNUJHiDBB9XOIbFy40tSj3fp5KY/EiMBScnT2xP8mjUY
UyJCRTW+1EN/J/mzv4p4W+NvIwCxudscFPDO7ZLP8FJkD9Lo0O1VqltfrKmpAYCFn6ShoghV+zTC
sXVpc8hKg1ZP1DAOxgh7VQff7rE08n5bFCZq20snRJxHl0VlfruTRSe6JWVR6aEA2OlcFu20qdvH
iJbQWsxjiuoMD4Fa5bdoG7ADQZzsMhSReuGN1TCRO4FhZXncEftiqmM1v5Ul3tYRE4KeWydWNN5m
6Pttmh4BXkHyEdzOtp7cN4uQXheG+Y8upGOq9bxv06z6u5SN1iXCatV+E9Kk49Fpd7CbGADVWz4V
OoDmvihTDQcycpPkT1ejBQ82MpcKWxeZTdGm2uhwPiw/yIG9K8aZ9NqUZfdZCZeo6Jp3VTzSUPWf
jtpW2EssjoCM2mVG0nt8ihdHEJfmrW7AQ3weSVVlRaM2z6/5ncFwssNIgVr07nZ+P6nf2+QFpdDs
B5k+dRt503yn0d90C4AdirDXgLyP9nWq0M+nxO5xaruDpbbOjT35lrMjXZIccogU6TJCY17ckaI7
NxF/D/RD6FWmQO+uUx0Qu/xltFnvDbr/X7oRpo/VDjfO3kyT8OUv4u3FrkdeQWdjAxdZAb1HmtR8
S5ecpIxVN6g3lI0tBO3IXXilNm5MO2uRjK2Ml4bKS92ShCQ5cBfWXbkRlk14VqC0UuA7lKFpm/88
qdJMmvPy6UySqoD+djko8FTSXoh+Rjv/YVscMTJlKMIMtD2p9n6C3bjU3Oo2bqbpMVwO+Wjtm7KA
3X0ZyYGGfzNqeOhcLF7WqfcdtWIZQekIHwedfUgiBzerKR7r7Gbo1V/EJAe784prV9Xby8wmqsPr
vLZ+Q6Knu4H7Exmjbkx6xEGLbgsRukWNaSjJty9G8UiknF3CZWwG2W95qqr0yyTjLVsmbV/N/bCR
XkttAH3DczkeGUuMnMkBljR4C5Lb1Qx9Lw2cZde9TqgbJLarWb1PdAcpI6X1HO7Jis4719X+fqoC
dxcnxvSp6UPyqJb3qKv0coVjCXuorSk34pwHVQVQidC6eF3on64Qrfa34nX5qTnbk/MdZPH0yYIL
+hk5gKKu625b1Mp9NcAtJpGFBTq7mnL1WtbRa746jTVMe/HqTTecNPCusGHyiujjiB9ivTzJshJB
JySEfUr1JKMoh4iSLWd1K6uRs+ogsa8maLRs9EZN9PAsrWcbNof6Zx8wKwWPCJoolEivBj7I1wY0
umdQ2dya66D8VEGOsVEHlNkK3jSfhE+AXFCzU4N4vOqCnIaLJafKdlrbRlFYwYrHMNOL0EDG3kzO
/CjB11KagG0U09nFbaxtUz/7U2DoIALgV9lBzStUgJcSnLKU4PylNJeSA/L6sb0TkzjtBgIb1TOH
g0SIw+4gcpL5YlsX0ayOHt2suxO72igDkjRoZoHX127rrsqvytB/9GfFhPpLKK2CTIfISoMjdfbj
Hxm/5ZCrLJ6w8ThFCyY52GgHb8QIdzPhcnoJhboy33cdZSnkqXee9xIW7XS/pgAmxQQW4EfKlSQO
xBE15ogQdlPvuMEaD+JI9Yaad6G9QJCRnpyiyLnxefrRzDrvrmzRNcisCEEFf563au3EL+3gFhtn
zvzvlVvdDQMJ+c04fyvZ8PGuFi0Ikr76LTGzL9aQ5N86hX8t+OXpM/uBbBfmafPY9QUJAdPSzm44
zldT4HSnSvUGVHn1/7hyMZrvr2wtV1bC8q6cCvIsRfqNov37K/dd8iUuM3Ub52aP9Hd+gMQMNu7Z
VI5mMSn/w9qVLcmpK9svIgIkxtea554H9wthe9uIeRAg4OvvUtLuanv73BM34r4QKJUS5XYVkjJX
rvWVK3zPgy5lIMNu/DUo/oMTav77A/Lo1parxLxNQWi29GRdvTqye9GgbYz/CWojZDqn9KthGeZL
1HvpiuFHfxtlobFF/XZyiNNEnoc2mdZOMJWPnghBGC1s6xuENN4/hoWPYYRR9K3jCAL+8THGKfjX
x4htv/ztYzTY2Jw59snLbsDvuVaQr0ASIn8EFWx5x1u8VnTLDkxcgOUrvLG4kAm7LbkKJO+21KTh
YgJWiZotH+bhqOv25FIPRWEAasxBiuxNdrzquXAgEG/ldzhqAZjQOg/QE3Ae+kgHYSCCdCRbE0Ua
9au5rkBy/ACEUX7nhu/DIQmGfGLsIJpgd+apa+33i9R3KeDvrtEDXapbbtxPiK1kHIFT3QNyHqj2
WObeBEvlinQdbAvRBaRAphPYYMGhZH4nM9RFIRWjvUinhryKaRxPVW3eYd8SLuOqAh/mqOzm1GsG
Fbqwtu+xPwYZdAz6x/21A9II8DY/vMehWZdtuINcZ7fkiJ/tKXmXpeC+AsOEDzJU4KypF5zXwZ4S
fzmbIMfrg17WDcP1DByYlBCLMFT+toythq9I/N3SRmgq+FsSdiexeLqjXgYWt0Wre+sW2JlOtVBd
B0nYzST4IyOWWt0aXfORKGypT7eufdrT/PD8fRwEhmfPijcchWSAhYXKGddpCw4l2gLOu0EyDnEF
nRC9WaRUOV1mb7vlqPJFav56CUZjXI8Vdr9KuLvENjhACvH4BmDXqsqC9GWMmwqlfrATN20aB2Cy
qLPZ7o+aYcwPxzdtv/pbzP6B7ZvCOwyxl0EzttOlTRmqRVQXI9wG27U30n65104AO9BpschycYks
LFxtq1BpMXrDaxCE0WrgOTtQdscrb6dplC9/eCkv0bnFQ4YT/J2B/7SOu0hc+LFnr/xCIMGphVkV
l8NdPeK/lNIaPcOZjdJrAze8u8w2+QNYdtYG1htopjjdychwXiOlGpZZ2M4xgSIirWMD2ZcC0HQh
j9TbZs5hBG3FfRQJm+Ygcw9p0ZPIMQdNyREHAx4pzRe5KFMoWHXioRrrGvQ7ACrVPBYPJYj7Qdbi
L6cB7LPLmvfQNAxDb1Pb7ntvimM1DSXT38ZrD+r0UGC3dqBJg9qBxmsr/U+RM4G5V9r1Cf8UOXOW
m45oTtQ76cw49SI7DmcBfvNrL/2aqCk89nns35zpt4a3WnpSxyL2hmXhBsajEY3/uhsH9m5TH3d/
+BkJtNwH2QxbWaT8KAYfpDv6SwscxP1YDeOD07f8WHVjBlVDfDkb0H1znF4+2enLHP7yVwm4QKe+
VK65rlwPASKQmBwnKdhxZK27giQ8X5Dt2vG3JmIJrF7QuGs3LyZ31QooZP/RYen5M6y4q9bnkPgy
LHFDl7zMHlG/6gHx+MtEd+B1C5bglM/WJellkrFKJGhTXB8UaL97xwJg98z9djXzMYqvT8i98v0J
ngPslmaNC5YsEtmaRlydXSN/iFS+NwywbKJ6KVnU+ZBsWqh8QkvOZ/t2MuuLqTO9hsiDo9kBYqAz
vVhp5b1EzAkyCzV0W7UHdeTS3luoIZsHoby4W0mIm43WFF4gR9oujCyovrQV0pEOy8UxD/vqBXpk
s70ZoVIEQSJ7XadN/aXCXtWyyvKeFyHYivIRSGNt7/VwVEBF1+E1JFcfIrd7hshFuYL2XvqgTIRb
6I5sSttGbaO7/x8/o0R4oTDBNT0MwloGfALdvn6jOdupH9tXm4nxOJrALJM1zXJrOSi8USrBoV+x
7iaQYAcQ4TFAkLdpZGJtSehi8vjFsUrzPs2H9DaW7B8yk5cf++a2sO3xVXuZgbflOfAwpWE/YK9Z
HC0HLwHk450HspVCrAYUOd5xB/okCYSaVx5Q11vyoAH2iHCnFoB9IJse0Ltgb53jAD6LYoD40jVY
u8UL4NLNPuwbthY69OXB7rTOZ3uJY9Gb9v+bXU0Z1GfrcCEG0V3SQvmblPXluixE/gQaQ76DLmWw
FGGbPynRoGjZi7yFEaCZTCGCEhXoMcnZ4uDz6XN1oc60Sqb7FCRkEbZOCjpbqzwq2SPrVHynvFbt
+tT1TYTh3PZQYbHMFsqKwr3Nt5YjZf8PdRgl6K6OORvaw+wO2T7ozUCECuipGiwsUzVc7LjsXtqV
O9jqxTRkC8GpIVtQM6o6zTBpQAZW90KVtIK4AkpZqJkPUDCLHPWAzHRw53fumcz464KhKALIvUob
TOlDBS2HEMyOej1rfAvtsd2kGc531+UW0ZFsXMSIkEAL4NMyTKvtdfENh7Uu6v3kQH2CFFjQOUHm
ZV6raSBDDDoGGdLJBrs7zpCW2vQ6y5Z3Q3sfT+Gm7UR0Q6bO9KF3LJp/qI9M10FX2++D2mGqj1an
/iH//+uguANaDGwP+Gid9BEn9YabIIkA9aik4vW3sYmORoLd5kMRtuVjkYY/Lb3rqr0mXvjYTJ5B
J8jnpvt7k3qvzohYyfO1qVJUnFlZVK8CYx/aurJ44P50i1ZEdcb9X1vcK4qFytz6HpAQtnRywe58
Zo0byEo3JxDB9QclIZYTeL68QXyZrwwAJp6mGkIaY1k33/xa7KUFvO2iBJwb/AQQCs35NyjviFeX
eWyZIt02T9kbmvbRK96nVBMAS51y3qdESfkpwnc3bqV6NUrWg5oRdyNq8BbQOVCvhcQz6U5p21/9
Sj6BJjYAYelyaHOxIW2wEGGVs+uB4qIGcfKamk3XQCgcipykFEaaYVXOvPOHnaTFXAQwsBinCfaC
Z7+AbPACN3aI9WcBqY755nPX/+JjAvBz6KeYb6KOdysxeeE+DoLx1YOcdafK6llaZXLOwBC9GKDr
8UpucZwae3AEQ2fT9hYV64NdkrJwK1CsuEJhsr2OVYX/6yqbuhUvM+h+UHts7Q60Ira9HiAqBF1Q
d1pz09sCy/RP6IzRnnjrAbpqb+juw341kX1yrNmfKO7J5GjAyAA7VtVoT3YyUed/tf8xP77jnz7P
7/PT5wwI0fExt2LOJkBV28YyXBtfyF+XHkS2I+tuuiIF73utfKQuiuRbw70wXQPbjvhP04FkRA+Y
ffiUQOgl8aAKk+At/e+prpaP6ebhCSh93SGHQrhWQ7BLR3+LZLUMLD/bkI20Ezown15UZi54z8CL
jaWU25G1R2rUnHFjys/shSP97uyBZf4prvn7ApxU724zjEy7BW3ZncEa4j6lv9ymdvjXbL+70fAy
jPBf7OLbzyccjKHAdNNWDjTpee3dxTK274D2VKgfxhe9NE9ZC2YL8pQ2b3euy31wJTIcSrR/M8Wg
OhQNuG7JZzQcd9FIoOkYciyzj34C2JedT08wV7N7psLpBNqIW/KmaYcA7y0+J4dMORwGD6gVOzTy
XQYdzGezQkoi9MLoTE1Q/W2bvI0fDCjSPeQjX426xjXNOEPVkywX1Jwmi+9AxmzOvdkgAIQZimJH
vTSlgODGmZp6yjEDJx9NWYBeJ+ui9uxEIWhRjADBCrFkFDfRF9nkgIlDDu5EsZQuqiZo4sXRhppW
KtSRmdAs6mtRPEbIGz3Y2RxKIYemBuXzdbiUtbkMvG5ttRwqhVES3A01StWYVgutVA/aCa8F0Ljr
wf7wbw/lt8dmwFL/hweQUwiL65THX+bwcH5fDTGHPjz2LDlbA4mDkIrLbVwnTbvfJ8aGiPRn29wP
Un2Q7NcNWGCdwrC2Tm0jK8HAaoo8WH3yqImUydwkhA1haoRyZtMVU/MxiNA65PVhoha5fgxkKEc4
iQil1Akrb7osPUJ+0HsANNh78Bh7RhlXcwZJrAfJ8tpfI749rKmz9YzgPCJk1epOMhVFdim9jIGV
FqPT2EnWKKlvNjTcN6WFk2jzbR6tB0FKYwt4f3xLJtPvsakC8fOWPsHQ+91RQA94Qb00B0MOrjBZ
f0cmVRmoIFJeuqOPAHXt+uAw1wQA5NcnAukPVL+Me7K0Zg7Vp+lbmMT9ngJwEgS526nuqjmAp2Le
XrDQ3lEnfcmQjYXoeyLu6Asm0hZlH78Pl3lVrYTLQN9cpP4+xjoA7K6/b4M6f3RYUjzm2CfxIR1u
oprjO+4we+kwIXfUCYT0tOMgSljSgI/heF/lIHEdvbXvlsmF8wcCTTAsQitAeiew74DvPq2RVG7U
EH8DDe5Xt4O+D4hGgn0uoMboZZn1hoHUTwPHyvBXTgLQTLEyzITtHQ3Bt4x63CEtbmnohbxDXthZ
hFWTbXywFijIIL12aczBdpohg5FpJSkt5aLtQNayT/bf/ZEzPLOgEd0epcsDIKwpkAo68vdHDLDy
4mrJYyQ0rh2fgoUNRQI9BVbNIsY7vO9LcGmo8A4qXuGdayHLgu1xsO0hY3sHjgDE/F2Ufik/OJEH
CxPrdui+TqPjJMssEK6mD/8RespNlo5mB270lORLc9CUTt1As08/oe4Zgrcd1LvDHkVv+mSH95IL
Gb+o3VOzYeZKgBX2KcbJA9uWf7vRUtE7UNAO8vavbrWejYDMH276HDPPRnZ6qNHZ8vpQmq3rwajc
pwrACQiTbdspTY/QBcuOuWXY2xEohBuhSsDYS8t/6EKErmvmlF9YLL7EQlU/6gR6d6k3iAUfAIFu
RPmjC+ovoyGKL3ldJJDGSb2HkeHHXBkiu4FAxftTamv4/BTXjpM18mAN6I/fam6+s8ZAaVodgdki
jphPZmhDzrQyf7PRIE3B4UcWJDYCf50h9vYAkZjy4CBlA2Eex34gWyRfW2X398rCchA4kB1uJnBh
Xf0hfQVIozSxS22s5m6+vPTtBNHS0r51xsE9cL1ZdYHd2FjpmCCNPckbJNsHoF1/N87i8WTk2jNZ
24dB+v4/ZWqeTLCcXG8815otwa+b33zKJBif47Z+oz0y7ZZpozz2EJuXobknuwr8G8F9YB+y6UsX
QXbgGt6lMLC22wxi57YbbajyYFTPVQSlCkhFWKsYeUZIziXThYfSXJKDEzynbW0vRYFi9UZG2VJO
ZrSZYse+GEDczhcrYOIUSHvd5yHCW9RBLgpyS8sCP7IN2XrU/61MJ44gTNfJm16BLqR10mFTFhJ/
v7o0EICU4wGbxvEV7LkeJCod49DpJmObOhi8lwrkNUfHh3qf0NrRVj55y06Cwn/yjAJMWNWPauTG
m77x0+r9xgI/biohCOJYyC4WVmY9137brkQn7RtlQVsgbeL8gIQBGB3CKVhXDKoIiRUWy6wC+U6k
5ekKfdf5QHsDyIO2aSHplwymtf7PPuRIlyQB24nQ3tfJ6E7kX4uiDXDc4ic6cvalmG6ZMZ1IhixN
2Hir++iESX0Nw7dFH04/+v63ceBDAcv9YL81kGVYgPhIPAge+pvRB8ZGgcbwzJIgXne1tJ5Lo/ua
lwPUzGPw4GFX9x10z3wx6EEG+zUI4NvhjIKeBMyahvk8DcM8CLKq86CmREALcBMj7NNjXDvGMptU
skTMKT1G4QCSduppw2R8v6WuKTURQHHy6cAHJNAKXVZZGigEjy0Ir0MLLD4FIRg0jFw294adVMuy
kuJtzNWN56DWa9Grr7302x8omfopfMd/9jIOHmZ/sG9Sz0yh+yTFAX/Z6pyOnK2l7XsPLJEvcRht
J50/oosqxwDYGoG6cWpnHOni1BkOFmWgPvl8dAtfjAdqtSYU59sxmLYECSoH6JT3DSJ6M0JIw4dA
yfJ3m3TBQEGi1ORMfsPHWEId0Xzk9x/ncxrs0f20PYF/A+UppmesrhGW3jYfwZIOzI0O0hQ2QIGl
44KqTKOj9YUGhdB2Wl9tUxJcLOOtxrH7EPtBhVOyaQz4G0aruTmo3L0ZVZ6gcjcOEC4AcVKsL9QB
JrtwwZ1CbD95Y7e8asasP1+dHU8Te6fVwyc3CLnH68HJG3CBv4AgJjjLsnL4okU8YB/w8KViLLyM
EueWFeD3G5eDgWx2Qc3VtEji0MDbZcxXwBNB1OD6fhpYVoHMek0vppbs9tjZlyJr85XSztQTZsjA
LUwJgGAiZ+c/Xn40e864BbJFlKVrtkNX0yNGrEBdJt2aRHx47SKjshIbqD5gM/QQ0sD75Cd6qxQr
cnRiC+VBvPL4ntlqts0z8LHaNZBps8Uir3LITViWfRunU71z4jbbF9wZbyYIQUIjLqm/DJB79IzI
+OGreueWzHtrvXxY0qDcTeqdyiwwjwTdeMMx5TwoN90zvRHsot0hRuTOg0Lg2m6DZFwzKPQtcl2p
4OpKBbpUQ71E0Co4c1tZwNXooz24NgTor1B6AELGdz+cmsBcIqsaeHOEfBYfg80yVlvoo0HeGOmc
G2CGh5s8VfWZuVColyx3Ib4DChQzbsZDGZh31HK1ie7AW5LtOleXJ+ihNAl1FEaUbswK8DsvbIr3
WYIsa1esQyQ1tvwwXhc2DppDykBIeH0Uckv4NEDQ7Gi2YUx2YZLIiwSpwtr3VbymX1Spf1ZmXDxA
yY2dqNWEQXsu6g68f+ijS1Cbau0CcbFOyuDdhsrVu7A0/Pm3iKra4lxN/Ib86acI8ni5joSq19eJ
VChvOWSLzzQPgsOg3xi9BEEmUKpUmv/KSuOfUiXerdNDvFuGYK0nu3Qdb2k1Fjs2UTE8sURs29G3
vmTKgpJ10YxbckuRQs8sHOybqWeH/zTtxIxq4SrQcNG0eaiKAydYYGN0fIeqwXCdO1O7IRYyaiaI
rX9qCt0kyjKzqcP1tTdUCEqYxc8Iy8JTD02hg0zxr6SmLRAtL10fhQi6N3E0R6SogEvUTTMB9lBq
mn5qImUQn9OqTedmNCrzHFXGj3kmZDwuSVR8pVYkHefSt+azN03TU1vI9saAjhj1CYuL2yYLLtQ3
ALl424wcnAF4Ihg16jtssHYhCFaeYmMygCkaN9SX98y6d0EYSOM6p2sexjZeUl81RfGjm/+s8M3b
qgRY9y4s+geVFyloubL+6GpyJ8CG+S5hdgUtHfBFzS6opqm549xRKykyBgxgbG2o2VvAcBdpcKEW
DSqwQV8gQNAfqUlTen5356XJ46hpT7K+Se8NHbUtKmFvscHoIXcjqv2A2v0LuSApIy7QoNhfB7S5
NLcoBACCQk9Cly6P5TxJlNf9ngO6vADDRIBUduUukjoAmrmybWPBDEdAZEsGK7ubwtsqK8NbVEtm
uxjyRguTfGqGMrui6i7USxdyHg9FELm3s1Pa4OXS4Dswz5sGYEoynTTaXQddn1Xox1gJKGyDtHBW
KLgChiSITHZ08Mf52AvkKgZam9qfVv8hHrN15yEIXrXmNumyfueiWughEs4/Ipny74UZIHPglU85
6NL+5pA23lMwltXsgIW331UjDl16hgyHpXsPPDKL2IWmfWFF1dnLDP7C5GYK8/ilqof6MsQRcNra
3BVKbFMAxzdIRvGX66D3JnbrCSJZ01Qe55VxYAF+I7EoUd4HeaRPly4E4E30I1R+0dHotZXuIPPu
XXDgifkQrMgSMIZ9TlqW2zAroIbn2AFkXTO5diRLnmSOrWDcRu0/JWJVBrPtnxJprMobky9Oi6BG
Bnw2TtodjofYfh+sqkGxnR4eQuxmHj75ZvOElEe/TjLs9huNhXA1PkI2NpZLr7tQyzPBpjC1qVxa
owV8h+7tfPXeG0Uol6+dEogpPfRjfOAPxcYMwGAag8IasQAUwve6RiXjoFXBD+QBeXsfXFE4C/Qe
M9869Uj9IbjdVowH05EGZnpgS8Ut0/BYZ/F48HRZRd36xcXRd9SM3BC/07A/WRO0tsHCAX7GulQn
ciOPyYjKbduBLHYP8FG39J28RsZzNObagDBLykVsmerW6v3qAuyLATQrUqeuqkp8PystTvprBI/S
4A6EgOAwz+zvnvTlkRanromDC2TQtq3ASr9sWNRvwKTXrK5bPT3AVVl7JJMCTd/G9DlA0giPysQd
3sKs2oN4x/hhOdYJwqXTFwlmgaWHev8b8GYZO6cz+x3KS4Ha1IM8B3WLiVnvp0GUN1NoF4t0LMQ5
01WpaQx4tIIk0Nz6sDvSKeQqV/mh4OBSvJLMABYKXR+j88CuahYH6sjw9VqXmY0cPwuh5NqZ47kG
Q9pL97NSVvcSsSECRy5Y0YI64C8S/F+bxFLDhpzA2vo+hrm1/WJ9t6Nsp+oivutqLh5YzgGMz0zQ
VzVJ/JDJsjnhjfOFOichqjMoqs/F4GYnPqbZCsq4EFjUzaDDCrigW7qERoJXmO4ZhxQ9HoQ7tVCP
uyZj73wDJC67s0evvmTAjy7aPjBfRTMYq7JmxZ6aKTIWUMdUT6mlj2DA2S4EmGFew6QegK0w/b0n
/OSIqlN3ie3QokulfJ7ySJxNYwxAoAsYAIRk25VR+tGh1E3tJrWbGdXijHglNNGiBskwoLBWoLIR
B2p+uFl6NoDFwI1GoIKp+YbKDjBsVeXXwEVMXUfME7NRQFp1/mUIivKEijh39eGBlARKABKllq72
CFtQypMHNInKr1H9Pgd5GFCcAxcROJLxQjLvWyTT1lONGpChrK17lNJb95kMNg2ilDfkkccJB+Ig
GBaIToFn10vcaYG3zbgnZ5ujJluODTBXGEojGj0nwpHN2i7VlC8r19gMvfOFQVNrn4KOadFqZhhn
CqsjNSFSw5+cTr43o2GMNzFKlVdDLd1dVUAwjM7qLv7VO1mqeEUHeeqlJp3Wr852q8IjgjrJgrJa
rd2CKjgp+k3c+AZAynl3kDb3jyZQW3N2LA1ByTUgw0oDyE6ps2Yc4u0IDNA803XAn3MiUgRVwlUq
sO1hGYBuIu/T2yDFijZM3l0dFjABQ3AcmP92NfWJC0kEO1fLqM26ZOmJXK4So003c7uKJs1ZHvP9
3LZCLL51WVxoijJ309tx6HA+1IOBt5vnz1BiC5K64ZDFxzxS6Qm7nffL5CcA+/zZFmXVH/PmSHYa
0YYBB42qSVQz/OJpsPnUhxAM9lBLyUODLcjm6A7895fLAqCo9ZUGhO4QRkcaFUg7EecPkzM6j4ME
TGaMbzppOI9k4ca0B31Edyu1qedmvUiqzjuSR4GMxKqRUEJrjMbFjgqlkrIGhxQNFZCSPaAYK1hQ
EyWx1uW/PMnjdXcbA+LSIAsfdJmDSumpzo+tvsQDR7sbRQ7M0JQf6Y66S7sbQE7MB/A2foyJyJ36
ybOaKvD5/HlL/UbT12tIacVbO4vSFemG73NdHVbhe7JijanOHQD4ZyfL0lVmMn4c3PKHDNPuZKnu
/RIldncim+uDX8+xsyN1TtqjA1sD4mgfLtQzoIIOlM7gVcuNu2uaauo9cTTH+ov8qCy3kWYgE6Wp
6GK0oKjUXtQiVxo4iXYeOGe0fs11nf73ucj+8cTrXOzXE2lmVhT8iFpsvD7xMqpTVN4Sgtf/aOK4
w56SFq+Vay+2E5+b1IuEuMhYc7YdQ50HJsM9lrZDyxIgdsg23/oAqOwTyzqQjS6FW6GeWV9QZgCS
0hfR4gQB3i7pjU8G4Pd+YrxUbV1+K7j/4uOL8A1U0PMN8KTzzW9dZjh4z5DKOOjuQo/8L1P8v/tA
AgxVXuDvXjud45zqwbUXRPSQi0xsGujUzuwQ3IOyS1WZzqXFP/mZ+Y/xxPjL3waFPmtmdoh/DxqS
ir9E3I5PqkDxZZcbwy1d2tjLoJW5vFomBOJu3VhvyFOhRV9NzWZZVNbWinFGdZU1fhqadUsjrMtw
nrK3wNVhDjoooZ+gY3q3dSisbRqCCJZsNjKUi6b1ClCDFtW6R039PvRk9jwa07aoGUCt2m7yNLja
VVS+2z0wtu1r4OuenRJnyA/71f93e1mjfo2yV3PiS2evQHkJTeZxTpbVoK09dUHzeM2fZT2rt73j
D8tr/kwhhYkobOxvrkmxzo6+ZJE9HMk028WyDFFRRjm3yQjTk+DV4/XRHV4427oW4/I6TRP2n6em
jtHK5qlpIhNUzredy5aThQpB6U4IDGaApFyyynWXRiNz1AEM4WXuwRtq3KOu5SnXNvJrWAgFRSBI
tjTDPJYm+JhFgd0HBU160o8LtqfzTFfTdc46TrdYb7wjdQIHdp84WXfqUca/GnIPO269kZl3Hlj4
qtFGalabfPBM78psBFWXbtJ2xSki5NpUmB7J5vogOAAo/IY6Zzc9r4tU+OZqK9jP67TG6H+elgYF
BoJZiZIpzlHYBtG0PRitqZMu7ce0ocRRYaywqxpaw9lXLXZ2tJ/xI+AgqEn7GWq6fq9QiITUxLVJ
vahlw+8lPfkRTj09Koi34TB9DVociSLP7E8gFMcej9qeNtIdXeKwgERs2mxpaAiWdSwbegi1rzOE
JQj+ed/c/2GfZ/70kDEL4oXnF2qDEEe/H7zogdm9+eZBiDUInfh73iX9shkS/wLB3/YEGg+UE45l
8NWqz+TgQJV4WXrglK+HqjoX0BFZUYe75dCY+gZl53rl1io+ByLKL2IC9gCprfi7yx77ypq+chSl
r6BjW+htc7hFihixBwnhTqy541tu2nIRpzy6LQrXvlAHjgCordAdBkrs5o7KAP9yyFBHMdQHzxKg
VnQ0BGqQ6p5sqnWAshv78b5GZHDDI0PdhJlgN1Zj3km9qU2QSqKWag2xMcCYD0VgiDxGnscOiKrs
qajlWuhCTag7OweQn8+d5E92uoxILR2c2N39adfTgh3aOJRWu/vkr+30gHQyxBEFOXPnH8NRvYv8
sanmj3ettyE3QCKL41Rl2+u0DJj6c+KrZW3I4ey6SOgMwOTf9CGWaxSaxfcyDQD7LaHYMDRBsbRs
q3rxZIMyPtVkb74PFIBSxfcgBXlS4XY/O7tYpWnuQT/0HsmgBKeUTC6rgIc/kToDjDtLvw3xP6jR
q5/srhvXAq/GU20W5dFCdnUz+TY2lSAfWES5337nLFoaU5b/BAf3c+eM9ktgDAjuI/J+cQ3T3Jc2
Svc9nMnuksLvl6o1rbfR7vfKtbKfpjcdujGo3wDahEAX2A+9Ti6E6qcHkxXJNrTr9FB7Mr2xfRGt
rKBXb0DSb8cqzX6Yo3jtsmR87tUw4vRpFafA6uwTftnl2uu98sXrEA7Urryd9rHni2PdxM6yipIO
FNiOPMa+NT200noAT4fzBo1mqDmFdnuCflh1D5q2b2THPwZRmb5W5wK0dXeNFABSx/7KCFBcBwLM
6GLkRXyuLYHDPuf9t8ZZu0lcfAe4BjJZ2oFJd9yihlKsE5YWtyh+KW7LEAVeCDhUiNc7+a0F7TV/
UeX4xFN2QybUcBnITKuAi8VglLvIaJON0qAP/Fcbd8zP4gXCxurA9bo3d4SoFpjC8pZawg3Lc87E
+TooK7HqjyIGiefHRAUSxiv8mJKNQRARbKjfJyYfT1hykfvNdyJ7mzQfZ5V247HNF4WjKd9m4rf5
Sj50+dSuhmg6SmBdO8s/QMJm4bhg8SgzfpkxCxOkMRAcSDaEcYgKJs8o0HimTjK5wjoz3r/7SyDc
kSaLnKPR+M6S6CjssnktY9u6Zwianf5i7+visz1h7auTyXf/GgCgJbFX4HvzGoQJux8iVFPNkawi
7OU7vyuSICfPBTcoYRKoVC0H/0LbtOCeCO1b/GHKpx6STLsWJdybduTW64QXb9R54huWMNCnyNQ4
jZ0z3UCl2gdRBgqS9UjkdMunQY+UJQJDkVvNI8nBCVEERiM5EBU3XQLRce/XSHqm6QGiSCMd4Zuv
EuAjcsBOD7UX0TqPGvseCPFkg/+M4KTSGHzDEK/ecckr5AUEh1p4Z0KPmoNelbP0O6SLNmPlTRFq
EsUaHF3W98RGZSEQs8mzM5lqFTDFbkoVGdt+6tuDW7fjCXl2iI97ZX1f4zWP8ry++IJtxGOYAty7
EPdT14AxrPIqrSpif5GGWSz/9tmmjv/rs0WV+emzxYYBkV1d+0WlW2KQ+VJy0R7m4izdBGq+PVDZ
l2TGPepI5L5SaaoWiKyCQo7CdX7j1WsegzFgNrpI2679QRgLpLELnFpbbzNAzGwphhB/dTLKMsYa
HTmnSat4DfpSdKa3kRHEzr1q2PLBKw4GICFn5XbDme7o0iUlGMpC111dO+o6/BZLM1zkjTdseBLx
ve9V4t4fdUnbCKpfIE9OKPGsXshjtDlDfpM/ofpHLaHHHh0GvEr4Na3/KcY/35LTBCdKAXhJ7GzU
IHDsBxvdiOCu4/moQQmzda1hxZLLdmG1QAb2gAU9ug4g0nY6vZJbaILm1KkqROB6nDXiuG0vrXbr
I9Ty6eF/cxvwy98WgCJCxsrrnpo836KUG3k9/PI2zBHTNtdNlVXLBLohL2lRm4eUuZAdNybzi+kM
P8Yk8G+RaB5uwKaNinXtz63AXcrOQ+ZKT5t3xZb8x8R7n7ZE3Hg35ahsB7U2GHY3PjBjS2QX4z0d
balZmUmynw++uhcVG/GnJmKZ8T6pTWSia1SX+gRcjWKnX1hW76yDIjBPDqFdsUj07gblGbfvT4Q6
zTFqEafJJtaeUGQCeokcRNUnCHSGbBNVKCovvUFtqJ8uhhd/TdyKbYeCdahhwSUuov5cyrpEKX/m
gEHGd4cFGeNSvvtwt+uWlZTI/mpv6ui8aAD/JZQW0grJW2itd+dOhQATQl9q2ZaQaFQp0PxI3f8P
ZV+2HDeubPsrO/bzZVyQBEjwxD3noeZZKpUkW35hyJbNGRzB6evvYpa6S3Z7d8dxOBhEYiCL4gBk
5loLu5h5NSswvjUzCddkPyNjNdXQnkSmzDYv3bubvTAtUH9ca7W9MAskGvaYGQh8xvc1PWh4hMJj
k3A8c7QbykthpzEUzuA3pw1iVGkHl+4f5Qb8Qgq8/mT50JPKYxKZ0Cyf01i3PhASgit+2liZay95
nzrpCfRgzYqBC/xUmL59ZPrJnNK9aENm2hvDzp478aCWEWYqLtYgvjyMQTanJgnZBk9V0O8J+fI2
QhWxJ6xOQtD0Sa1mBlTJdt60ob0gEY0Ck4IDI9Zz3pKszVhxpO9OrYTLoXReDxtqQyYu8j9605C3
MrWhYp5ngs9vNY7p5gvTgaBk1SFg1KnofRPDG1kBL49y2ssShEPB96stpRpqLio3X7WZ8YM8kB+c
lEkUQeUnBHl6g2z2A9aOH72Zvzg3qbMUwZMRGc/IgraPlgF+wM4OByjFD/GxHFIF7iVtnAFCs+Zl
E1rw8aTBDIyR6q0PkiWSFBVyPyII1wg//K7j8mseOM3nakDc3nBC9oAJjwT3ZM3wd8yTLT5aLVhw
KqD53WTp4OOK50EoXIu4Gw7XXcPWxs6sMKdSSQkk0VRDG6dDZtYAWrweq8EmsgDaAx3GCxIvzxDr
rC5yLLwDwILVnOyGBvliXoXlXeLb470nesxfpg4huAIQMcrFngNf/ChzyOl2TD0F+VjNejDyHWgz
dEZ2YNPmZqOi7nQ9F6m1ykckhHeqPtZOkD95yIJ9qKU/Z1YVIq9lUTkqfRJ9kz/B84r0xkI/UMMg
T0/IkpJ3VKri6q1X5XAdBHp1oFVNQzyH05j5tKDFi6jbUjEdxbhALhBfU7GRBcKDcHCvqDhEfo3V
WCUX9nRQcIVGW0Q37DnVIhJv7Moc9BZUK502OjYNZqhUy3qruoPL4EyVmLpGs0IMbJMZhj2CbTmp
AMiodg0mB3AlZYl/xL3lH2nP6IrP4MvuNpaZi3FmlX4LB/wAJngzw8IwgzLztEebAKoAOz/C5lb8
XbtbN+pBTajbrfi/H+p2yF+G+uUMbsf4pR1VuHWnt6158UOILBtQCclntHvbgPhDLHK76GcQSkj3
two3AiV9mWd/dKHyrVpOI96KtPfrAdIGEUnTBcvh3w8Tln+eGB2FzuRqvB2VjE5V8nzmcPM86ghr
t+kkbl2oeG1Cu9SlKOJPUN4st4Yd5fcNpCEFQkEHNTF20qYYBLJADL+YD5b9butoL05WBkSNjsP0
BCA3WterSifASvzZl3rkMbLletc63uwjA3Z7TPEmoqPeKgbQ63ROl5yUDDEz12HrLJMi8ubXI/45
MLxUAG6Dw7ujY6daYZVcmvHiOhR1DvVL6nbh3XWoVJvFMoyM8trEM7yTDRKiNRgm9M7RTO+ue27a
vu/9xkZNesndFA82+tFG/bl3sznTMLdRqeJmK8ESOo85nnjQu3kPReuCmyoEkzoVfZF4D9qChHaX
WHfh1KKEvNombEQ7p8qSS+8hh78lKzt2vHbqNJQCAeKB5wspokrX6k7a9gk0KeVbMYqT4bDijWv3
FLrYUbBIP64PbpSCm8lj/tat+idKSKc09GDKRYcn4Gq/magF2bNyvAPKfMYGLAhSEd+DQI+f4yh2
T3ghLalEG2MEm3NqN2/tECSI9DXIyCu8sp5LxweLgZsF+yrl03q+dF6aP/eS2Hy30V6bcuclDId0
xvLMfbnWBmtmepdE6+QshEjO4L12DnUz7skEcYjk3CAR/87HuwyqeX0wp2Ztew5BxnRPrWjTVPUm
sfPuSKU+ipNzpfJPuavApDGNTKa+BmeFY1jB9mZrc7uay5gla2pCFanOALrIAeIhG40ZlpATDRqe
LG5HDVxtr5MeDNS38QI7tbau2SNfy5Q44Tgf5Z47zZm60U9CXkQJpdLiw+hmCRre+HoKt5+QYEXZ
gf3rdDMpv7rvPTc83M5Mu340M0GTCEwqLhi1rZ3KnxmG4374VaXlI43UAl0VNaGNN4IDpDZr8/qr
aFC39SC6l2V6fjssa5TcGCXy1m+/tK1aY8dk9/l24eAgBe+/Tre3s+uV8O7y4IXGuv4Nvb6YvK7D
3bU4FnwHho1uAtN0W9eCSIKRZ/1rXDePVpoljzEkG3cuY8jQnezQs7ONvDmNmIcj+VPWqwZURluZ
FfxJg+iOGjHHMueNw6pjZAtjYYg8m2kI8F3a3nzumkEdu6nkFN64Qq4ImJNLz7xUTl/dS5BeNTIx
L2RqTVB7BVkQ7cnWt0GxyaKcza8dhBVcenPla22CiRMpephXt/GWBgcnbrKDV8ScUZE6eLhZDMfs
z2RqR7gS076t1jQ40CbZIbbVd6qk0zUic48QbnB3PXpjd8g2i5wlDSbdpDsxXpyoPW28OH7NE9c8
UKnH9HDtu1YLOhH8oNHogzMyVRZUSaYcEpkzXvn9jorJWNgbN4KzjprQKXRAxrHxQgbDhcaLV45s
QycAWg+2C3SPpSTWVF30iUV2ex65q++LsXvzO8/7DGn3YQlFwGET9CiG2liAdAs5mrHnHYoqgwIf
ENSfwVPIQYmbNfuijZC6Zp2v5hYKfLoswRcCH838fcUNCrXNNU/vlpufIPSxb1Ux+5CoZ8c1xMRN
+8HAaReB/4ni1wFTX3Wt88cCQbaNriHxAy+t9zg1oNA25oBfef3FgJPzayyQAJl0/Edip3dNOlgv
Om4G6IFa6uzYUbuWpdXv/NJJ4KdIGFgDef+YDFDGVRDo/DZ1h0Yp/xGhu5vBGYxb1F/5dopbI2WA
JEw48kgaYLYwE4DP0rB/hkYFuJxhvzXrJvR56rkII8Khdm3mAHtPzYCOeB9tmJrdRovibz4RHUDy
eADNN+Adxiwb3jI3RHapZ32C7HCJpEQz29R9kzyXLT+4hRl+BZ4nnRdIjz5p12LH3BwQWrOH6Ouf
PbsUYhTUM3cCpG3bNlsYcYwAUaDSZ9pTgZNc97rf2H7XLmAmw3uzSD/E2QzHHvZgBtt8iOpdY2xi
uBhidLYUXrvWuoiSLYVRAmbyZ4yOGtMoaVlvyN7H6UyNCOyeirYo1g7oBz5ZWXHls3JSaS4TW1Zb
ZCFBnDfNr3xWmEvDHjcg0LY843lqL+EnA0oNaQpiyMGjbBWdtZxy5+eh44EHuwyT/1Du5rGe+ZH2
914C2RGkyiT5KRsFAi5mt6AKxAnzUwQNQXsRj/0COVT+/tbMH0S4GoLUnfccaM4OiRp7nbXtY9hZ
agmWsn51LY4gYuNOhVOy3PZRd+YIAtf0QJW06VwQhgHUdaYSjdYn5vto3OzeRwtsI1i1WjXweEkr
mRFnFuSHDp00qxOVapbWm9jLqjkVaQMnL4g5g/rESw8Jm1OLGgRicz5JiZDtN2NcW0wdfh7jd0ex
S2i/Fi24J8OBFxcjMffEzeBDnXSTAGu17KeHAhp90eSL7u5KiHZfeDfuGcRfl3g5uvuwDsJ5I0d+
qJPcfmagS7/S1mmV78BCWSwCZM19pmZ+WvKDyYK1tPIWoHrnKz0xdQ3hihI+i3PDWLNvglYuWJBE
X3V2zEvb+9ImoF0dmzHasSxVl6kj1VdJDg0dC+lCdpQ42yTFOE5tOW8BHD5h2HRfES3t5i33wvtE
mibEXEewjNr5CBHl5L2tgCKLhhyjWpgInrZg6AX3B2eLnvZsLFU7pSXcBdi71k57dvgqmh4q7hIw
oWkDUkwdrGsk9K5FwxGU1XgTNZhGgN/fHdce3jPn0kVofeJLu/4xwmZY1A6crvS3TMM2PkNZbtLg
uhceE19ScO1CTLH7Yo09m+sk7qClF3SbxmmNDUOk864DJHyOuNz4Uvb9gTi0PQX2zijvvrAyhRwk
8BdGF2ePCtB7QLexF1QFZEPxSn40Yv1uu9XSnmKsXnaqAjMQx4sSEI1sR6fsO2l6cMrq9XrG009x
CpB9UYss1BsoFsRPXlYc8tzwHmMQPu3wRpmewm74MtlThq+FFYZ857igSvnZPiKQMcvNutzg9dcf
MeHvj6NwOuhD83ydWEU0K1kfDzOqccNonDWlCNd5N0DXzIAOgvQmp9ZUvNncJB02yG2rzu20qUGs
j+gFbFSkipstr916VfpWO6csN8p3wxr47HLH31J+281uuPG4ZsgdnqVE03pTtvLs6ozYWr1UGm+P
wDCtO5UIYxlNe4EzvO+R7Xe1SCwFfQ5yJdcx7p6dROhgVY9u8VRV6s2Gl/EtKusVHHHdFzPzkwXy
p4aTlhKePTOvVyp1nbmlRmPmy8w8SGJEIEcxlQU8cpjnBDsy0cadvMi0hzAFtFyLEUK0SF5dxa4G
WnkC3FESF9lAAAD9G9s5wpGTn7zp9au09WKNDdvEXOCVXBh9suXMwFeiTKCB3tYBh5iOGb/5eCqk
5YjXwgvjhSlEdvISJvfhmNfLXisNrDfw4lDzfON19mPI2+ZRhlGz9v082waZgFLaNBi1GG0orke1
eIVrP1747qgWLpPDBhSClKNOG0+pcum7wlpSsQN478F5b8BtsXayDOniQ3MZlQ9ofxJlW8Q0ADCE
wsMZyiDvttI9Gn68VaGz/J1mhW/jUztVjlMo3lUhWyBlsTMu8K7hKnRRUCwI+58gdLVBrNfCJwwq
TyBSrM4hnDFXGxWpAtntzcaeGy4IEFreWk+Agbc7bhUTN7WE+7CCNMSt6IBAEdfVPsZ2gAxp6Xjz
ZGIYh1Trs1NXwcUVTXpoh8SfE6O384dd53Z6yO1Jngke+CW4fFOIEhYzPLbmV/BtaOT8W+m9q50B
XC/4Q6Qiai9MViAcml61Q/jetg3BaGxbOnwITZBXax+BLKwNxy+cQZmn18MnyMW82ykRAxyZVzu1
H1XsLwNjBMagaZIN76JwhSAH4npyxHsRsXKw2wAUkqTpxkyy5jO1CJuIr2OI880w2crmV+r5xmD9
+rdlIp5HvAwoGSG9jeWAGi50aqif0SXV1cci1cLj323p+pdR95faX/reGrfTUKU09HoMxl03IOgK
KfRy38MDsFKVaV8UUsIgc6zGt9y/K/rO/26P5Q9bSPmkUxMry6D3D8gCr659dFYYSzUAqUTPGxt4
tY6NMIfvaZoD6WnC002b1BvtOWOvN8z0DVddgExim5UQ9+FAXndOVkOgeNDvSOxbO2gyYG7eZk+c
1Qz3aVeBmyazV6lAcnGUlMURIHi1RNpT+Vy55jeCNhrON7y2krdbHxaN4cLwxYt28Mck1BoyjMvV
rejVfbmCPHK4St0gOIgB0CvRf6Ls9zxvIU0X+sNJctkdLI2FTFT65mudXBvY/YX15gzRghIZIngk
csww4RbmxYFkaLKpKKYi1dotsJ1Ui7Wi9US1v+ubOCEiF5kCgaqhTpgmYF4JAVqr7OW+1AxTzcne
VQ4IA4bmpdQyt3/oxJUP0KNdgOE2yM5hMAEYdHQAU7fg3xQwxAvQavA7o4Dq32C4yVOQ5tUSSlLj
EZCvdOcUibMei9y+t+NCzFvhhC+tpR6yNOc/AOxHfqOn38Lyj+5uqJG+0SYWiPzxrQA/ggdXjJcd
RNP6yB7on+nxJ7vFlbN2i+qqPuQNVnYPbPdeKQgj3QSJsiJs1kKHIMMdIUh0qzALDsEP4x4MNmCi
KpC1D+fKrBRRt6diM+TvRYIe4uvwsXb4uUi1MQM87D/2zUfk6JQqW4Da9iBqV229aYKFbEQossky
C49Ups3UxM9HtY0TNzqYmHwSn0Gsu+++yMN7p+v5AxuTE5Eh2Kqz10gbjVfUasjG70DpBfeY215b
kdkabLTqU7SaZq5/jgX+imsrVRfOSsvaXsJDiQThvmKfIhvccHiu/bMKa/Bx4+V/BEYGMSi/DeF0
6ezjiFRxiCPW9kOT1808N1X/Ofbs19Zzk+9W2aD7FIcSaYmlEkveHA9Cq30gGATZAjzTQQ1ulG5A
mKQ1o6NvGq+p4fPrhLJNzOyQx+ErTdNogSCBcp1Ju012NFnzOO5BgOGLJbF5Ea+X7v30aFT4VEzM
X2Rveg1ox2TnnZzfmpIdMp0pPgxeOQNh77gGaCb75EJeXJky/Jr5gEG74GI7xWnYnSQA1Eg1aMKv
MaQBBAP3huVG/vrnnokZjfcqsz8pzGyOoGBSR8x61RErkHgjeuNZ2lG0t+NoFVhZeUnTuL13EhcJ
LR2UQXv4XOaVz9iGao1WNIcgkF+utWxw3mqAP/aYHGHV4nADkpfwkFFb2oC4biU6ZdxRKSo9Z/Hv
f/3f//l/3/r/Cr7n90gjDXL1L6Wz+zxSTf3f/3bYv/9VXM3bt//+N/ekLYXg4LAQHthHHEei/tvr
A4LgaG3+n7AB3xjUiKwLr/P60lgLCBBkb7HyA2DTghKuW49vbG9iVQCS/qFJBsBwtXbfEDpH+Fx9
a43FdR0bdGGyB2JlndAMqxOi3SDVTKQnZwyztSReOcil8lk4lNH6qjKYRM1PZeCITyESYW7TjDgR
8QLRmAwCIWAmok2Q+B9t1LjM0gXDPb6DPDGyZ6eNUFl/tKdNHzfVKsdLD4xMf9Smlf4MMv1sI1qG
GbvInAr5SLK9NqG+1JgGgJoCm/39pefWXy+943AHd5YQiEE7/OdLD3q83Ohq17k0XTRsEAQOkDVl
jsuMG+VLlSBoMk0nuhE46FLy6p5aOMA8AarNkCb2+1aV8o1dFsoP43Rsotmwew2xYmMnRB2+pFFl
LWI76Y4uJDH3ZQGejAGxqecRpM+4vM7b1BT808jxnpoyH0ojQToc6DEzq+FOh7G949zCOxeQBvcf
7kvP/vXicAavL64OR2qIIxzx88XpZFJKpM6ry3WS7hQCuPycPyNCkZ+hKNueAdV/otdhVCtjRa88
Kk6tkK6lzkMBrWIr9F7hA9ZLR2QKrGl4MYWqhliDEM1nS1dHd5oj4qP4oGKWfxJGAcmgokPTIef7
2r0Pjby6R6L9CgF7ccknNv0S3LagO0j8PdlAGZasmwL8j1RLHaqoX4mJlx9eM6jWVhEHbs/O5nBO
xdvRVWDt9xUgj70Pzgy7S6p57QNFGDYXaNeLyy9tuXlfO9ZWQrnjl6k9KcxZWni7qZLk58Y2ADqp
g9MD0192MHn0veq87LGZNvAUFpWIQQCGQhY57awF9HCXeYV6tLRZrQxzzJdUS727Lr32zkHee3f1
N/LCYkuLN8kHcvm2cae3stmsqKK0WPgPdwT3frojBGPSxH8BxWwXMGTXnh6nD28qvFmsAVQywUXg
EwX5ONafOhP0yoQzjMpn06utV5qEcaPtD4Hw+5MRepiiGRWkIOPkSKqyV5VYEo+9ysPSbuUVRTFr
JrW3CEmA0N4pY4jLJOWeOlEFFf+j7TpYwBJ/XdcSWTaDLdON243mnnFp7mmP94ldzlQ0INsKgSK2
4TLe3qr/0uZq4JVe/8O75+fX/nQxQQDlcOZIzwIRnef8fDGTsGJmmjH/we3rAaHYzJuZwC/cW5Hh
Iek7M5dt6qmXnIklzXWpRVWFQOl1vAPDLYhnEUYsJLDHbbGpEWeY3rPV9Hb9sAHI6NhqaLmhAZmh
8QGnkxnCnRaMal4lJuhdLZadTS+JZuRsoQqWGe8ViM5E8BKA1t3gWs3jogCXje+lZwd5Ln9/VTz3
L7eYzV0mXNMC5S7j9i9XBTMqHqgmdR4Y5HKP9iSYAWqTBClsk8otcaIGThwv+uIcOWO6+EC9nEPQ
gOiSyQb+PABjJajkiVrZdwfkwfVOs6ir2AAXd1bPKRUwF6DngBRysBdTxmAcrF1duJ9urWoH2Wku
g3RjN7mGCj8GKUZkBBsq6snWSSCUwsH+i43aFZOr6dp4ake2oZaYanPjpZrovWduMPILXsPQFbGC
GExdTrmlmqiExpZfQYaLaj+09nhdQyCXe4dQW9MtMHzB7VSsYqseN0ogUWWys7x38I6AUxGsKVjx
g7BfIhlfyFlbe/3FmgAkBYDICN1ipTSVprpugIJS2sAtB4mwMFCgd+5Mfwtx7+Kkmwg082Pj72Xm
fk6Vbh7IlOPTtUgRw1hRkSrMFBAqZr7+/T1iib88Oh70NjwT4gKe4FiFT/Uf3kODx/C5G+zyIQzN
yeusPsV1FX1VHZIO/d5h94j8REjPQwIw+PXCrwUYMRDf918KhJVW0E0FS4brRI8/9/SqlmEBMxy8
zIiAcQUXi9PFFXxSoKuloozGZVjo8dKGLlhFArWKJkW8IjfyI2hikWo6FbHCaDbSnVhupmJWgXy0
lKLfUBFAo/chqQgp5GWEVLOltHGXEyIo8q16GY1O8wF6DbQ4ZkZVdQUOwVE1blMOqNsVei0yEElA
Ccy8Qq+hNpff+bb4AL0ugr5e6i7T10PQcQYAc5D3bSXui2W5+uxYXnCXtMC/9gDxvNjaglI4Y9kB
GQruoxmUWz8szBewijQrvFP9NTWLY/CfF4h1dY1EvlOLFQTZHd683oa1gxEe4Kk7DVvoPIArvjjU
mo/IG4V041C24SM41znyc+Ctq9x6O9SICABW4M7BfhG9YfqkZtlY+k9JO1oL3+jTO4Xc0I3OW2tL
I4kGEcDbSB3Lggev6AFOhk5W6/dzC6JxcE4DmyynDdlF1QzLWth6bjrju40qqF2PXjZj9nUMGa0h
YlXfyQAeFMV19gUE8DtShmziZi/60XtBEqMzj90hBH4C8qluU5mbPoLD3rRsG2cgsy8yqne1r54A
ZkjuGF6H5wELI2heQOBa5O0j4lwB5OyC/DHPxhoyAUW7pqJTpnpbt0gcpyJEmO37umarWNv5GR52
c5Gz1H2wyjy9Y6W7NofefSBTH/nNwrf8cWVPNouXNZQ7rs39LlUnq1BbctZCNAjshqmzJYdRSBGy
ydb0LnKjWwZAOCZLEtRtL4Yyz1El4NTL663tV+WP1kpe7XiUwLzW/hzLdH5fmna95mltIB9oBF0D
UJyrItL5w+/GSZNtnxXlGg6Ldlm2kMRTUfFQTGgUpEFCJXkCoigjh2hjnSo8UrDRRkA4gNo6I95S
MioRk++HzzLPF+OQD09xAoCGLB0TsRas2DG75QBo5PiQTuSGIi0WABb1u65qKkTgurZLjnWcl/Pa
ZN4Z/KTh2pZFBMWZfDgkFrzzSEl0L46FQIGTh/IrMFXLNAv4j0B7+7ZBRIa6Ix3AO/MgjNZIaBpX
f/8mtH/9WmLWwJnN8GFwTNPEO+XnFyHcUGVj9UYLwXgTLtbOR3iJIAOgm7r3Qm1uQBUGjwjZWmhH
hU37ODZOCcEbsOQ7bmGe41ZhPtCV2bccdyWSy/inWwvk8AcIVPvRxp0oVohnRYNkFeuf1lsSqYqe
BGxpDxKOEMadB3WdXecRNrKP55oPyUmHjXVPFQwRkPu/vwzmr/PS6TIIhnnD9M9xaIX94Xvg9j3y
vCXTp/ecdtebkKR45BmUj0HiBTeAbY3gy7w99GlgL3hvl7++DKhHkSLJn57+sACfHSJl8fzvT5mb
v8xzXFOaUuIvJ/Hy4H9ZeQJpakJoMIpP1wn96LsVmNCD6At8wunklAfbTrIuPZ+t/zDTN74ykUr1
V3MA3sarmdk6+gKpjVvrOm7chYhKBY6mJbk5M9eLniwBLpc8XQ5hDeJghDwWKjHDByMo3/cghMAX
nQbMQwUmXwzT3q2dgkTePyzHaf1w84QIfNOxDOZYWNiOxxnKP9/O3TD2UTWKZDP4gHqJuQ1RlnaE
1LaLiSYcSO5DN3YQ1J0AJ51O7pH0Vj3fWvgGHxEfsvpZF/hQbbQAZYj6HlJOIQimU3xzgALNw4tg
Wbnrploq0iZAIHhw+uAQcgatqj/7q04kwAmb5lfW7f/+HrAm78LPPxcPr3TBEsIt1wUm6+efC6hF
NiCSFWyuGC67mF89MvDte0crUAhcgkOlmjbJGNTgAYe9HRQwbSConiUOWBwD3YKYj7lwWweWvR7A
5RxivQDo7ofyrZ4wYbL6h7sZfyR78gZ8+DGCWfglnmdb8PBwKX/1YjGo+uZuFNbrVCd8pyEXPkem
EDLYOhF8jjIPFHhIPJduBaQk76MZ2ZEB5K7AxYgAdKTCzx7LU4gdCedkIubwlCEuSs1ULtQ+COF2
oWIuQEtdxx0DqWOE2XLfFDtEzL4i2Sr+kRUnTBrxRVKBjYiUL18mquE5PIP6gftps8pYWR6atHV3
CCJ366bi4z2w2cECr3Lr0zRO2/jRj3F8H8cywPToIJhYFCczCPEBAYNke0Ki/VEGSb6z8HSbk3tI
g4Eq0MfReKrAu3GiVmSm4qDLcQP08yvZyUSVtBna0l+YmPbPr0cgYz0NWZt9O9NKBWuyfTiYdJu1
HuJ6/8GWtSo7NKxciK6E3iR1oUMJgL/WVlplH23UxhBVPmmgtXBY/PWsIUWNNaFk3hozrXIbMLAg
pkCOQcXRBD5TpmoBtJ8lDnFhwV2fmD5o8rTR7qmcyzyYN4EZYXY7LFO/dqCqNibDHATK+KI4TXZx
degeR+7fOTxEaTLp1DdndcMEtEJEhvhNwPcGz37cWnSC/QAJtotXO08wX0RPBOLcbeNCZpnG8KaB
QJwO0gItjtSCp2WygW8cDuipkmx2wpdwXYX31yNl3rDKhmFcXMeIMOONx/jOrdZRnYApbupn1VIt
Tc90l9cRcr8829C3vA3qmmO0ANCzWNOofCz8U5QGOymYyOeAA0KRovCHTcqux2kCnx8g3fKJmtM4
PcL6swZEmjsq+qHkE2oHeZ3TKdCmDMCnkTrWgXoFMjA2VYG/CZ0V2WwLcATEuk/UPuIRyDl8M1zQ
tRl6/4ud19FBghsO75h2ZYWcP4DokT/YI6iwoCfhLRtHhGreG8kMii3ZmZogx8AGhA1qpJFl5Usr
5s3aa8EmXKevaZemq37k0ZYbVvGcjj4mIG76igzIeuE0ubWH6mj/YLTtV7P0k1fkRWEqoRrzJAMv
ucPs1JlRhXL6H23pGufIz5PDWDfpgg4Az/heTumMeTucQNUHGvsefwo6SOo/5oVng321T9dp0Xnr
mhvFZ0hvzwdW+SsrrQEt9RDGMZp9F5eIPWg4A+d4u8RbM3EZMNa4ZPA8slnRR6yc+3iJ+WagzlRr
OlG7cLDyX1MxNDzkM0F49TpUhXu4hI/mJD3NLhDEiFa+BUceFUtVsTtAGjfXtk0PfDakAvKVX9vf
aDS3cI01RHbFHKtw82IZPX/I7D3VXS0KSIgMGW/XU5VGo3ZYs0BqZTpzO8X6CiQigA3V+GjCH/t+
zpNPNEawbk3noXPGDzZX7+fcOfIO6cTqes7T7bACt0G+pKOmAhnso+sikj4dYNrQecPf3F3P6+/O
mTr1tfGXcw6SCoT9iLvdNapfdUYi1rrytgVic8Cg6QKJHUaLqQXtDqmukLaKmEgRuWLjUY00cqAV
VQpZt2vLBqCOWMgAqm1TXsg0RoeM6pUfyU+JHUJImmwM9KLhgXav1qK12Aypdr4ykkUY4QNgJ5e4
LoHnqMDyhilIegHuMr2UGRQpO+9MDZA0YC8ZoFRLKhYssR7QmRpSFyiAyUUXdmpFtloiWKyjOaRQ
h23epvP3bhi3Dhvk5egSvNtWm15YIJq7wXTWtxZZOWj8TJ1vaCw9Nt4RV0S187Io9tSOulZBDzk2
1tdbsqmedYeBxy9jOeqttMt0Ac9uvOZNL3YsUdkx6CvM1PuFr4qtTHLIWzGVzdKwGL6H4ypVbv1j
SMdvWEFbzzJHcCGufIWccBDfjTXHwtJqgnPvg0dGtVb2xTIlYsXohIRZrHQa6zUWNoj4mzF7oCP3
Qy52cdw7W1ADrgvpgF7IGt19E4ff7c4qESY1QG7pSHGM8NVY8SIwgaaDZPaQlN6c+ch5MOplyUHM
kSLL4lUG7AQK7Sn8Ca+N7HGRYyQKhJGVvxk6+FZC2fWz07NkzrvBv9Tgp1xAhoEB9jG+Hxso/mL3
y3EjHcgz8BCAzYVh94wsYQCcTWQU/HQ8SHQDz5fXxcobCjCYg/18VYEDZOGnkNBRrYkJ99CarwDm
zfzWql+8GlD7EKxxGwZfxrPHnV2ZTaNWnjmXI4SO7L4171SUIJZDPeGL9MNyuPieWexciEkvqUOm
1qMVyy+AlqQQyOnqLdL05ePoOfdUPzoxfLpm2Z3CAu55oBuhdz4dKfMCEH1x9xGPXbPtWZisSqvy
v/jV6trRlu3S0mO+Mxk8XBD5+3w9EWTNzgyFC5dgQXC0EL+Z59OASFza5ZFWz6MMh40FKPgqa7R+
SYphRg0MG/g8aPdle5AvlQ+ehPgUHaoWAG/XmDXcB8iBODhgwFxQhSHqlYe35ictbb6WoCpdh0lv
fMo5/vLTMUFxVy7GUKYI4SLjBxrJ5fVy5RBWnyHfJXhwDCjU+JOIMPWoYmT8wJH00oxOsO7HotpA
hWR4HnPorEwXOsnAqwACzOzojIaHFLzYmo34JD0hWPVUDlDwiJBPsMmDBLJh18A3ot8C3AnwZzkI
XU5EMFRhBu7F6CHOOX1NKyMWD8W0kSnmdqUdG0v6fEZei4r/T9l5NbeNdGH6F6EKOdyCmWKSLFmS
b1DjGRuNnOOv3wdNz9A1O/XV7g0KnQBKJNDd57zB/VPYY3OfUMssmncFuj8rOUj26kHvTiwnz7Jk
j52H68bANFwU+o5lrnaEQeU7oGLeUlNRnpOwfNKCPnwfnYJ/DmTPeyyyrjVgTmo2bmSrnYXpWiF1
d5DBR5CkP9PSVS+ytFxRB0Xxli9XRJ4OYXXil1bFff8mi6cCv0lIISewp+6ps3pWp3016vvB6a76
0gDXDRLZb83KWO556duHuYzxsAOX5Z4CS//7dBI2Ljvz+FeofRvMELHvrs8IgnlGshKOaFcuc+Su
MlQzWWHHuNN717g08E1e5loVZyNTr7865woJv7HL1veyTrwQhmbV4nSzXKzJ8SFV4+c08tIXUuME
/IX3o7NT2vTOzTZ62/AzkzdqzOLPrmy1DUh0dQPe2UCJy47f01CxN5niFRjbUKwGJNkDkZQnWRwN
fQ8GjVVUEVhf8rncFFOevIeiJpOxmHqxkE7ecUtwd7Ua/GqN0zFZo9g0HWRrrzp/mIWor3KoEm5m
Q4WxkFbljeDLm7xPlpvVUX6obLk+lPH//lCyNSP6KD+UgsIni4Wk2gXTrJ4kyvOO91yKOQlwP2An
cxcLkF3uMgK/IUNDJSDAvnRypJjA40L3TvKa0dLJyrJ5XbXhhi39ClhS/AUcyPxmgHZPWtjBsqQO
BUs01NhlydWMgzGryb2UltPJCIvhJtuC1rui1+VeZUkP1S8V0pL3EqjK9250tItsy8Psuyas6K4a
ruIwT27EHM73W6h16vNsBCepDY7Aau3n3gQgZPlwQVegWaCl7pNszZnnfS0zydPIVvzfeaZSkLZd
qL7ZjpeuMvXc2nVyIDVWvM62E+8SRdXWshimant26+DDUe2IXzE+peGE2phsVFtuVRiNd8wbpXgd
k77Y5jEhetk6BEZ2aibeaPexLTopbvoqu2Y5UuUE6lm4LzcV3dBvcHxIyb5zIQ8FhiPo/7Qemktq
YC2QJpm2Jr/eXKwKn19AOZzGAozFhGPD9l5ZCY+mqtFucdabB0IPE5ZwyzVUgCCZkX3UgziMMxh1
xBHzL5o3ZJcqEhdV0ZQCsOjMhk0zsBNaWq2oaZ+CCcRZkFXFF1mH0dU3K9MBYi1VkTdgGr9shCZ5
gUmDtaAXDW9fxo8a0KlAYO4oi3KEXm5F0qsvskYTrPUmK022sk1MyXAjDHLvLnsMI4bXXUkkSRZd
wp4I9/cvszN+QyqnPcnqVgHWyA+0P8pi2FQmTCPoArIoD0Otvxptmp7lnbwZekXE7AVliQ8qD6q1
xntjzQ8lvQ3mqG4Mtes3vGmqbd4WzloO7AtNeRl+3P/apvLm9QTZHFgeV5ljQ78mabzTxZR/kd2t
nMSsrs76r4/vhiZ7IOvdS/CbWsEXhY8frnB2QtnbMYxb4izIbMU9PqrkWTI6W5B841mW7lUYbpA2
HMcdhNpfw9H5N4COT/0KpYODKEdnk5rwHCZQsLc+drP7IWjcxXAhOHpdgcxM1iB3N475r36G1w3b
zsHYzxNltB6SUDuTz27PIAGzdTKm4s/gIMPMj3bV7P9nuxzP1Jyx+UuLLVkuZ12RInrqWrj50h39
UZQiOo8i1CHkZ5bO0BTpzPL77dEqxzbAMte1p44HlwzWtTG0nzIlbLsCiba6tncyJcyq7TxhRPDS
sgqVvYLYeZsG9IrDbPC2dw8lXXvru6h99kyvek6N9KtEwpRx6G6dsvS2HVMnKVl/sqFVQjIudg+d
rVSps5Ng25IkkShBAf3dRWpsJaOo1kjhjJtpKJLJd7z8hu5hfJAAqXudhEnZY9us7+ZueH4DEClH
FNBt1eWfhpCymE0guznEGXT/jDfZisUYBsf4OqTJEG7HkDhdqQyoaWp6oZ5F4m00smM3YzlMqF/c
wqz8Pul1cpQlWe92+q+hsk4eVFsZ1xObtqtloHUcIU79NDlN/2olXbNpK9Fsh6VoKppzsOMwWsnW
woy9a1WbR9koq8q+X3uGqj3LEn45yPNOWfGEB/vvV1O1bRTW9jNO2e2Lkpw7PR+etcX+fMhIoXtB
q/qyTdbZoYKNVTQQEFr6yzovObd1p5/6OLs8BtrTqPqy+K+BRm6RFmcQfLCBMMX8605yQJzlwb7Q
XTe95KwTEF3QCGGFzl5Rcv0pDwb7/zpjhb/VnAD0V0v0iEgaUYqFhQA8YKh66yRL3ahYTxhj/CFL
8gDkf1rFOJ3vjGxAqLt3w5eeeOoyWF4miFplebqjdd8kqG4vV2yFZZ2GQREvtgAkleZ4QM5fdfkn
xchar01hu0ig8u+Th7iun1LDUM6yNA3waMdB+ypLtTP0p7pw511K5uwUhQJHyeWQ/HNmRV63a5Pq
U/ZItepXD1mc0nRlmWWMLaHZIkELCWjGstb3UMu+DFXqXdWlIVsaChMwK4Kw0PSLwbtCNv41Arbr
z7nUoetY6aFfIAqGNpvPJuqXs968ZAtMweHVvm9Kwiiyg6wbFjEgBSzsfVBTKOaz421z52xb48pO
9AiwdG5e5GHwRmzY8NDd9hgqsaGnQbgL0HlaWkz4i6NBSE32k62AC197XNn2Ulkr92wsUWz3SQpr
eRoa+75skOWlVQnCP8F8wr8XeAnl3qB/eZyFyiTW5VKnhLSaifd766PfWFgnzG6+i2GoPgnOkg7h
67+Qd9VfKrKRsr7Gg56wWVPu1TGqPgXbpGws7a99x4IHCU623Ev9Y3iOS81TDTT71uoo1sz4OL2z
kUAAfTmrlzp5Jutkq+w39LX4d6vrDb/GFnVQr7xB6DtlNiDJtQKRJJT4jwBQNrLqUS/PCrsNz51r
NjvPSuZXMw3OCiYdfy0nQCYHeYIp/L3GqXHyvVuRB3wTXdyJo1JrtzRgDxHJb06eNt6MWY87DQRI
+E7t5SAbjFkXR+/vES5/6eVOBXIwbgHjYcxrvRjb3eBW2itfpbIb0jBfy2LagDS2CNv4stiMCds0
VgphHendylD07TDEMdghhnogHP2KJ+9JaQ3tVV64jisCq0tR2FzYy4m1B0R40Qme3BsCY5tS6OPF
W8hByYhFqGqF6x7WE6nsoDWNdxTDkDRMsnKlean5rtg50Volr+C5VcZ7XTafk2Wkt5D45+t/DFK0
SV3nhW6fc2y1FSVOWCutwxDUJU/MOpInw7xmxrL3tmFb20zR890Expv4OJOvLBqNyc5qmXxlscVP
dTVnonqeptQ86qmnrJCBmj5URJNWfWdlJ0Iu/TuYtNzEM0H2EqWpQDfzxg/PRbQXwafsZPSK7CUH
/1cvQ4ELkmu2IBqS9O+mcpZXKNvu121l8V+3pVeTDsW2UgZtTf4wuzwOsYEeXKmeHzWZxjzug8la
1bVVnmQD7iL5BfJ7d1IR9v3IM55l5pk3XMLsfTZV1jYh8/nR1806XTBLsYOJQVi27ilGCfY69lie
38FMjAzqOHlLq/bXSC3I7iNlh/SfkZWeGfeREu2ExeTzVLT7CK+KP5p8NyJY9bPGidKvyt5+s1Dp
2BT9EJ3rSkmeamXUt55lF1+ItJDbcnrzz27ufDkqKabPTszRe0swfg2qTFyESWpVs4jfQYJNXuIm
EKswS6vv0eCi8kDmLAmYUZWy+Zgjr0KzpRFX5CL7g1sXnyz6s3U1msSiMF5C72lyv7HgBFPbRT8X
o5ME1ttnnmnOKiis6Ka1gb533cTeF4ZGkgj8PTa9w/hp2gU2NsytmhJ8dkwInWZ5l6DSitceCsGq
xCNkr3lF8aqSqoLu6c2r0hTl6zAN6rXFLZHnrniVPazR3YfzlN5klV17zSp2XXGQ/eewt3ZVpqVr
2UoQv70gj/YsbyWrXDGusdrpnmWpFYYH3wgfE3ntKKqVrY2nMtKwfBg7NApAsOU32XcssvqSRRaM
70gxMNOJsldCV5c+zYtvRgRG2kTS51i7LtjaGVJHoxXfpmBCzbMz+VHg5fFRqt9ld0UDmzS6LOxl
EV0Gp2iHz8Loqj3Oes1WVuNjum7NOINLkemHQhfVRl60V6xjwcP4auctlDzDPIAhS16SwsS3xwTc
3Tg9/lRFHzAVVszVRJNfyhaUkZh6SF75kKzssO72qHgpJEiX8v/j4Pullrv95wW0EBfQuC1QX1kU
G1qY/ehZvMUaYmSdVlq+rM+1cV6X4WDcu9X5+Fu31k1/72azWDqorJPPUyQtwUki/hUlrec3joZf
Qjub7yrOuzl60F9V1RNX266EPy8vUdYH/c6Dm7GRRbuyyMMTKDjJYmC89aHdfhVGbV7GLExIY3Kx
3rYgE3dIHMa9b5Pz/xM2+1rVc4ITAJueYs3zvpkGbnJYJ6oviLX02zFplafAq7onyN3u1ohK5Tme
EHwTcLy/WX130eX4OUEGaojqv8oci4rRaQcUWvEeLgMvvzjl1B2QsZ72cdC012xSUBXGiuQrCaIf
WdyLn6G6t3SDz1Fp+pubuiNuNDx7ykIyi+NK28EM6I6tmHFr7XNrE6H9+aouLwp27+N3xW7QsiYm
hl9kv08MNdhPSh2u20Y33vKodfdlRRBCFicgZftESeJ7EZNTY697TXIvDiFPaYb12VotYvMtVUey
5UaeM79SbK14pGgX984O6ep9hZHivdWuw3bvEBG6jxWFwzovFVgNLmNLm+xJM2nYPy6fCnpPhm2c
0t9bMwsiaeeqqFAurZ5XRvtQU6Z7a+oFyi7sNfXeOqdxsCPFDhljuXLtkAjBEty4t1oaTs+WjuC4
vJSIVGOntuioyiJzm7abuwbZgmVsPg7zTrcCTFOW+2q9Pu6wb4OqNTWHxi3bfTDlb3gPjaMPy7I5
ywNf76+z2Lg6zTye/t1DdhNQXn0SeelOFpsSk+FcWJgmLfaRmam7Z29uwRmVwZXJ13AQR7GjbRUi
fiorZT95CIv4uxOBLJUl2Wgr6E922bCNl/GPrnFKLCqNyYU96uRZq6uveo6l6ePaDc6sT66wjk0U
MOPJbkEM57ZCK2ctL6xlvHz8CPZ4Bsv66XGzoMB+pFKKW8KG/Lf7Q+FoEDnK443s+7iZoycHy23K
06O+C5XsiHb1V3nnx7WjXHdXBMa0+zWcL4GjQRVd7FbkQYlwWhEeLtnTwir7uzpNhdX6sqxjlfHP
qUUqDf0WJAcMJVurACxO91PZtS1TxRctfnyy5X9crk2jnR6EpBaWW07LdeywY1cky+akuEiMePpG
i13WZujgeoPmHaqQX7ks2lbisG8SxVm1vPBrjYebrNdG1zhUtcoyFvDVh9ZABbMb4M6gnM23jGiA
rE8ybzzMYoQcKC+OLQ85EnCFxEBY0GqkAuShbGPvVC8HWWxbq9qqAURxWTdUFUlqcvylr+qqSWQq
ds6x0zrnJG3WnWfMT0zCJrGxpcEOnH5D4It5JclZZ8uOskWLsG1ceotl7KNennmB9muYLN7H1qF1
NAs0V79XabObJl05AWlIXTM7y8NkRghWLQd5JusiEkZrcND16l8NSI1DQFzGys6x0u8mtSyO/6qX
PeRQ0uTBtma5fL/jf91MjtVq7zsBxCUyR+g3HYJpqy72iNNyANf161BKA8UUWsnBDtVNLYuPPoMR
qivVU4ad3jixb2lWhKF0HR6cMkt3gwjTr1GQPEtKydwEMT+L9vceHmD0/90jUKp2Pc0t8rAeCqJe
1xK8asP8pKvOxjTw2n1UOWmMOMKj/BhR60m3N4rqDD0mO8n6e2dnUp11n+FoZ3Vde0NrHmaLiWPH
SOzEI91XO3tsqQq/mqz2dq8s82YHoG8RcqWuWA5NnUYb9tjqWl7m3qA5+MckqGnP6mLjtHg7jcqk
rtI06FaPutgVjnMvF9K76dGkacip+nKkrPytXZabBi2Mf13uPzuOyyeQLfIgr2hr7q+6R5Gnjold
9nHzCkeYbQIBbe2RcRn9MpzK84gbI5mdolKfKrgpqiEoypYuaPRuHbY13Eq+5a2stGt7MQWZjHid
1GifGkPzUkUq7xI9cg6ulxAuGerkWXc/ZJusAXEa7x0ij6tHnW3h4xHlsOm0xKpfBFiBl+JFdpeH
1PBYtquuc7+HrDOFGiMaIpq9XrjDXstUMDBZlp4JxqXnhtjHXqACUQWFNvDbdTnKFtkHLGcLHrtH
x3npLRvgTmrbojeQDMtS/VhYSd+8BhmGv1aFFZ7nhl8yKxo/tQzMem1lLXnoClO6NAQgkTfTcaog
1bNwDG8IaWLQqMDATNg6+0NmTn9BtF9BQhlCP+0GsEaGB2bJRFAgjbpXJSCJ1xs10h0O0ttqmsQH
ZVl3wV0qNsY4ja9lA5g8slHW19zkcL8SRqcEVwIEHzsevzTLL8GcIaLalk+GpZPHdaa0JDv0d1me
yUMTNcXebAzEnsLwbP9zILQG933ktZZFrr5T3eZTNj7q/9V3HiuxYNv+8xqPoSJx+yOefBt57Ue9
PHvUzaUbnSJks5dP8K87Perkh0lmpJddXAj/6ermZrSr7ByhrdBqzgjDYlTvhMZ2dLNmU8cz+P3s
2XMgcipF676WuX4rsV+6qiRSX5tOm/3ZadOnfsi81znomjVxF4f/Aa1mM9hbg+X/Rl+K3uKlOytA
cOSV4r7W8I0Rf8hGC6mgl4DHhTX3qU6sEhu2kEcd73WOwSJnSwYKLIMsy1Nk0ocjiNaF9zF6b1mA
z3c6DhdZgsr5JcvV4XovCZPAljve7iXb2WdzoT7LkpcQIbHRDcgN5x38ObThoZ2v8qADhN3kgaEC
UaAur8xfDTWISixXXHfTqlZnw/BfWhBV8UPeUPvHFSp0Aq5xKHZ5GmFG/8+VIcd7m9wAfelhwgnd
KTM3aI/ZtxbQzc0snHg/mQ7Msr4EWrIcDKIi5wzreT1gN8KqlLrOCHdGPY8sTynJvnFk6n5tR9DV
sfe5dZgmxcp4UqNpWGdEtr6jwlNp9vcapb21mmT6yVBK5zL1pNVkQwXbHN9O9bMfLDicc/sDQpa7
m5q2OGaYNSAC+DiNgWcfSes28yoO9eLYajbeXaMSHLB0IOYModK26vJV9MDAmeHrA8G98jVjgbOr
scJey9YMcuG5HrKvBKPTdtUNs+92UfNSLklVVGZm33JwcexDD1MAGFLYinS5emy0YL4fknz4vfhd
me0MoV8lfCIqBC9lOQvmQvxWlA3/qkuXfqWbY0Erh2hzu+HdYu1r4ECjEGQ8pkxsHKHWsGKj+Fmz
apgwVVN9b3r71RtV4zXpRnOfOGawTcs+eFegEYxAab5XM5KjeT+1l1jNjPNItnNV1WN+HSOhNrsw
hImWg/JCD2MIDlqT4BXZ6MFNXw7smqrLsBDZYsL9GzCwLNKbAdcYGmU3pugfhK/jo7yGPAg7AgQe
bqGlgksT5oy3OVKGpjF9M8oSpU0S6bhCdfEu6kGEB70lLjE6DpeiEmi+NoFNJILio0EsxcxsgT4Z
mDA9GhTbqs4KwE2nylHOzRvnwwgDtJZF7TzZEIvfh+67vVQHeEAduiU4SJag8kEwh3sNrisKWIOC
O6qtnCAPm5shzEj8LA2yTrZaGttcxNrpAxy2WqFB6CvZ7Fy9FoS465jRd3VKX5qqUl5LoF37Zjb1
bVrlykduKSvZYcJhe91ViXmSI4McqI60XsFm5CXTVPK7v6wgWitltkuMa2xb+pWI5LANMwUHkX/q
5Fkdi2q1hDO2kzf1cAjZGfXT6PLDZKw8WHWqX7ziVRaMgheEnwH6O4yF85dTT12yYd2dbkwYfOvH
qGoZHxpl7zdT4Oxkg/woAdgHLHxCROYXV2wHKr7SNeLrhOf7tS+10CehT8C5nqedUzXORnZzA1IE
tukx7y6t/9+jrD6q3jrMlxRD72+IE/U32AhIfRj4JJNJOj3quygnUTzPLttBusmGJFXVEyHWgxwk
6/l7EX1ohyXE5RhXst1E2AfXflct9UOK6sTeDt0B54cSNsj3a2751WkUe9174OuMULSHBseoPcgs
42qVza/R/Ec/QA//NMLuB5cLz3edP6kA6CzSNMLCxSkKMPR8SAPKhrYfr3maqGs91QADN+550lBV
k4pUca/vQjVyz7Ik65cq2cubRbC7J371vADwZ9riSznpwbOSvQAShvKyHGYsmdZxNUZbWQQuutgo
V9OuimeELd3u1GjtdLXmDCFLsu4rKFXzQTZGzjhtcWHON7IVv9vxKcvx4ZGtdYai1wSOSzbKKpgW
QG3N6SpLVkCMIWhOAdubXF8vftPpYqfRAyhdpwDSV7L48Ku+G93I8rj0aSqlXUlPa9VxR7jR2vTF
dZHt1BWMTFnyzl8UWD1sJsa3aSnJKlXXvyITm55l/4af7A6beGadpYcLjOi5FyYBfC7mQaZAZAOk
mI6Njh5dsMdiCTjy9inT50m1WT2a0Zm8lLrmAw3PyNrpLGx93pvPY92XgCv1ZDVlE357So9LQPcR
tpZ3S442L5tnB253Ok1kW9PM2ZlE17eu49lbs0g/yrhUAOnbykqQntyTjj0gBBw9ewEvdw2O4jeX
QLfZotCs6aaBxoU5XuSZYgE3qkoEHHWbrzVWhgz79nIRPfZWxJ+YpQnFEjljSh7UALfjJjDXbqET
xU0WJPneGZ8nb1kReUj7htwfCYypOBp6Pa/e9AiWN/IZR57/0QfG9meBxN5LqRrhIXSzT68P/xBx
6O2CSPP2SaAQ22I7zCwZ8Sua36xoSnf2gmZwm/EQ1yV/K/o5boRNsWn5E3JStxIm4lYge5AEoM8r
7bUztG+epru+CiJsbXYB0U7F8WuDBJE6AfwZwm7VDzw9RAlyPKdabLvQDFFvnqcif06e0NdnAQGI
RMQG0LMD8bQcmzWZjs0wdMzLaho/jcAWfVG0545wfEjE/q/EypGYrYx2ExZatS1bJfMHE4CpnvYr
dCUBOkWfmt3Nf7RVt8O/8NDM1tUoa/XJa8C2Mjn1Gy+qc1+Lpp9B90edo77M3vcHUtj8L5pPVAZ3
sZe/9xlgEr3soOIWLzpoNX+oMZfXlfcwT1ZWXTGtVC32Y8L8I80/0P3aGvxncg/TvNFpfqgsE9aW
+RU2QHUEcszuBLMX34x7QgaKMqz0OU8BWFnf9EifAXyzpvSiQqzo8AmZdFPmTLBThtlUVSaXyAZZ
PYfk7awEj4Kx6HagRf9Qhjx/7YKfFRK6O0hobwrRUdYJ86UcCSBl0SI4NaZMHrOzVjX9Ah6Tv2Su
UGUivABEcviRxmF90SYDM7T0tet77c1wjj0IypUSiFcNXsi6QNlgPfIOIOJpHrAXv5jzeCyEihNX
kl2GFs8nDYrMZk74Mkj09rsIPOkxCg9e1W4cHfPEoKixyDGH506LahafbbWLbEQH+767Af1Ym/U0
gEI2j1rhKr4aRRlIu+6LMxckLKdiXndBXh9FPBzqDmwuUkukZoGvK526HwY4ZoWZA3wF14VsPdn+
yMFCpSRN1Ha4xfW4MkSBfXEdYM645oiusndtF6GdGakrGwSkQHphP8/wGEwsgHwtyLUj23J3NXQK
S/egPhDD9s2qnUBxqMfYE/DDqyrSN9VUNccuQTj9Kk8reG+p/1vbrKtU5IXd7xq1OxQlgS7QkYyS
V9Fk8/0CIR5BcaD72TgPO8geOWxns/axeh/R0Zibo/AifWt16lXVy+oIkHzmCYtc7FLYH6+bCZBJ
p08/mKtsaDKz99yIRU2elYHP7BcebR1xhTxcBaWDB1Xq/vWCn9Nn7LKBm5wq8nP9u247X0TQ+To5
vUMIV3XjxP2fZcPXI7z5Vpo2Ar4l2s1k4It8EcnuvWudJhH6wRiv2uI1j+Zqk3YAkevuR+agWQJQ
10E2tSw3sxK5174ODtnsKl8CBH6DKXrSjO4tt9pii3LJZ5unysYJGr48hB1R/+nPqi16UvgkqrWm
+NJE/bewNluUDCN7l9gkVMqh2wZ9na/4vMlTlo07L+IfkpVotuiZ1Z+rgn+WlorXbCCvr1dsXQKx
S+JsOxNQ3tuiOWVZgbRPUrwNpboSizcMPpXYROGZRkYz2bZFcKpLVCUSHkZV629loH1EukOopqmf
VPYbq27u+w3MReuo6IogZp+Yh1QgclG31U+hFYWPJ7Wh1j9R6Yn90YyxJm9SDFPD5zY3tD0KvXXY
WWsUkAun+aKm4mtlqpHvGSNbXze7RI4dbmtjQF84BJtae9lB11gkJG7y0dbe7HeJO62c5lS2qe/a
k+0LL8fwPSvdbUG659IBWazDpr3kVkc0FzkSxNTgYbVCRZOy6d6I6ce+6K0PowhhZBFyugrV2w8p
miducyyU6YfnoH9leZ/WkGH/aQyHnMyTHwnSxUzO42qygPMVuueuCEOPe3ZeKdk11GzSrHqKh5Z3
sDuaW8wzdL9bnD6NVPsKoXsEu1qfzMn11nHZ452RQE4VQ/wkD72w4ieyo09pVttQh+0MGG//xU0g
WBBZ8jNb8bu2/hkb1ldrmP6s9ZYcWGSeAGM/lbAQnYk4omm71RodhPcGs9GNk6evyIpbl5Hp3m/r
tN6XYZPdsgkcnhJ1z6KbfbPL0k3Gom6tQ8xCFCvG4UsbwNJm9qrTcFaudGEgCOQm+zpzwxO2NAFq
P0b0NHuZdQhYqR1FlGjHeDBgaEb5/FTEybDPEUE+AQ03dpoQ07mPspDFLLRW4DHVth8wRiTXpG3K
OHFuWRtGm7A+Vx20HlPYJFMxgEQ7gyVxXuFzGCH+u1pQkKs2Ucmbm0DiLSGsV9vwsAucRfXWNPte
sfEbyGP3rSVpv6odq0NtP0JjuAMGZExYMiGRr77PFTsnreqLD6UiJ+ol7XgoLdNaQ3lt/JbX5cdo
wfSJ4LV8QCtuASeDfQCniutfJ4wPJjCcFaFqfYx21+HhK1S8NS38M4iLfIQIovi81ocP4uls2JKq
/9C8oPczUFIfnoUUkjW79UdY8IpAx7D6gEI2IqqNxFuoGEcMB/UL+pMeAQknWMtiLGb9kiuwiMbo
Y26TcgUvyQTTHbbbyhyZZE3zGNnsiYPQ7C8tIq6Xhr/1aXTrLYAz9spMQOvSy6Bapo51Zq1NRMm7
KXOtvLYJ/7LBXPU2nxKJoQQp73FAIxlRmC40ligoaj5Ao4D9hjjo2aOprWwg41tVVRqMU5o/3D4l
xYw2CBz/4gs5nWnboyeyBilkr3DDMvxeM9JrZQ2OP4nE2CSEgH3D6nd6kXh4ksfDdi4vfVJN+66J
g8vM36LE9gnM4lsaBeJGILXz0aRiyqoV9YoUOop++XyzzYkJu6inFYEE0HUod5OYYier9nG3gszQ
bo3FBLXL4xWM+ORqD11x8GacVpF2xIOlnL8VXYHPSDHvKlz5NlPpfQUcvO7qIYb4wvMfzCB+p8oV
/Ck22BAMh9sZtLZjb4IkCv0gJdDa1OjgCE63cQxlSARofGlDerOV5KIvr+4wJXBlZ1297tAOVdBh
Y+IWEB8ICKDFGlirzsscX80KEpFMD20c2C9D6RFUt7Jt0xmlPxQENQovdNcJBnB+Q2Z500SlvZ7c
uj8i1GGfY6HF/OhmcAsN4TLN5IWas4S+OkV8yo0KkK5xmpCm2/TWFD/B7ah2LPwtPtkV3bRqr6GY
IZQmeGp5VBGHKv80nbnDiE1Y+x4pmiiKCSFPjrZp26DYFaFIV2b81thadQunUfeJqH3j7U2GeRDT
Mbf8fupLP2pC5WqXTXcZ7VHxc9L150YMYoVmM3+46h0jrDfygjBP0tY3ot2AGzqAP0WNAmVuYaDt
aBrK9Ghe+ojSuqqWXKA3bvlJjJe2IduIjaJ3DAMXx9TMPSPkvutDJfV7V72aBHQ2hj1NvtYqx9Yr
3oSwnVPeKj/qkS9qtDTjbJZVvmmm5K/GAL9TIyqOc86t6Or4lPbD6Cvx5PgjLgMt8z6qEEwrqp0d
MfIONlOAe5DoYUp3QYDpGtIdwlF+mKM5PJkB8K2xjFZRN1qrRvA76Uo9OyqihwJqEBidxuLgTj3O
IG5RndAcu6g1WyoDqIiBJaKO5QZgWVZkIrOf6tHD0WVk8aTVfbODZLuJRgXKWiXmfWalDdDK8rVt
imdFBfCGwHazc5rmUxOpvjJqzeQJS3n4PPM6dyMsuTk8uCGuRUtMtOujZIMcNCv4UJvWKruP0ovE
EY6SSvZq/tY0Blg5lgVrHgo4FPisr+ZxxH2o8z7TIDf91umJdSDTNKZoQzf2lVTpeBkBGaJZ1GxT
N/zqIFazGT0dN1ORbuYxtNkM9/yD+l5s7TBQN/+HrvNYbhzZ0vATIQLebAmCVqJEUlJ19QZRVapO
eO+ffj4k+1519MxsMpAJIwomzTm/iZzsA0OgaVsTMguQXFWDLAZNWCoCoRW9eiom9LDakCEqt01j
4yAJt1OSwfG7POn8KIz3xOCyU4r0rq3q9pk5/hNmlx0y5smroWnKvuJD2oTzawaAY8yT6NqynhUW
iWbDJW8SwSvp6pYVq9rozPRZ2VWGmPZ5ZWvbBIDNJnKRk01eRDRZTG/awc9BSG4tJ73GXnS2LbcJ
OiRyyVvn6m6AjndYHNWD8YvICX04VJohzXc9wu9Lb5fIeSV4MaCnvgtnNWgdt9lAV852oWfRk4SR
CFB5+q6huxPUfTvetZywUA77ptZ1rL48D89SA+GvOkymLeaPdx6VS4zF/UH4M9tFCk4Xs7F1MjAy
gqAcaH2nwdGkQdBOD3NgPlP0EROfgefqK2ADAbV3jT8wpdjVFgrmNUoQoMPL7lZnULgMEoEeOf9m
AkGfTea8UZlJmz3WYPQ/P5FZGM9Rkl2VsF78QdXC56g1vtsmefhlqE5Jn0bHYqa7NhXgXCXZjMo5
O6wyoZ6e8d7darjQ+XWtoYhUhlDnQnBKaXvq9AKQ15Sh6SjqTYjA6l5VWLMMtdU8CmsBBWGWOdZI
tnUNvXTZwdHEDCOFkNovCiv1KU8AAnj1EcvL/jSN0XCSW1+FsM3+lCdAp+DUMFI7hNvBt+/nInP3
PNzqZGRqdbKJd+26pbzMiP2ekERaTknOos2Dl+TLq7kdyYA+m/Y1CUZkaM5EL9wNof5LpHnNKa2L
j8bNCaAU5tgcljhniezBanazGVnifj6NRo+WudPihWtreb6xLNRZ9MI8DspqiFftp3kpTowiBYug
KQysvvywY1AB3SBKrk+opcVnNzdLX4nLmLWUG55kwfSVeWicXizC7rtQUZvT0jfoZY3WvqE7PDVq
CnYxZlq6qZvyLUm7X21X9I97JbfkbYoXC+3zOVxclF/6aB+ubpRynSG33LW6WvPxvLdNVUz8aAp7
CseTLd4hNVV0dIGG1D+rC7KynpN8GIUoNL9V6/TYdQsJ92WrjelVU7wEN3v+MZJvFjKUKEEwg2/b
MPTppNYfUL8MZXtJFboLJHT9OJ3DfBOrYbhfsvowtjXCCgWuiEl8HDt4iQqTNWCwk3GSvwAxD/LC
zvJO2q7Cr8JwF19utlpcsfwNjU3cAaJEKgT691tZeCytRpN4DYZUJ4AO+imCY+5XDjy2+qe7ZD+J
u7jc2RANuUG3XFbH1PHAwgY1jo7yWVX6VJ6atZBVWZiIefCar4/y/9odYkT/j6NHx2t38xgRXCz2
WjX6mC1/Z3HS+62JKlxgKyYCI0V6GOrcI6nDAaLC/7t0E8TS503jNeAzI6cGckcxgPjbzZ8RnhJk
ACdN6Z7CrI+PmZIj5/7SYxO46+PhWoTVU0o/cEIlG4e0Kv+BnJwgUN5C0+rxmF30lxZteMLhihs4
aaNsAEaTThDJcgvrvKDvXvKdNoqrQ1YszO/4rr83qmvshzVMoFpWfpoEMpFNo59nDWubPUQE5943
fMPe4IKXzMs3T9IgsR8oBETKYTwqpZ3y6bjzJZoRZLMcpWXWRJzRQ7yhHrJTqEbocncK0yrIWGdu
zREtGMXaLGSdN8oESMs19E3qCfOO4lFRVenJK5dPHjb+NIBWj+ZY4K2pJ902JkWmj513GaPF2BNU
rmCN+QlLiK3VtOWLmkNqHFhG+VFWJZs+E+WLlZBxRsgK0f5iD9F+2ZKF8TgKwWdjQtkWjxvdXdI/
QP0357BITB9L5GLbKkv9lCKcYWil8lHRze6cqXGPGb5EV7wzyUlbS/drSqO9s3R4z3fm3XGics8n
UBxC4ugfZRGimJAoP/rQrHzkaQcQo1F2UVTWPa03BFUWRz9EFb8TSfJx4Da/DyK6Iojq/M4j4mmM
C3qh2C9ZyPSlEEm9aVRs28zW/klk3iUWQB/lqF1/IFhyIzUIx6WvIVoRLdmWok2POorzWyc3lwMq
pst+IXWwBaVpbBelawOmj9uyGpO9Wq/xDo+IVEGktYt6+wLQH7vCaLgV8EmMpIy/h0plwwQnmaDf
00otV/JKHKiGvdzaUf3etdofxdjVqJNDmCTbTx4Gr5bETTx0gMZii+Zyeo2SNIfcms50UkE359m5
zqvxbK3Ruxmo72g09cEbGuUd6+sg8gxCqjD2tmGfBZNIxDtIwZ8RRlPPZqMrb4ZqKdhnqGPg9jnI
RquMd1kzud8b4teN54Ktb8P5TOBTbDMTOaWBDPIBRf6ti5L7j9YbDd9JHe2FFYBxbKq43bdwz+6x
2cF6JxP+u0E+2PKSzwZDYubTmnH1yqxavUfMg2cM0dWoQ0IbSlT8yqrfyArE5EjjarM0tncHbRzu
ROxAGK4XPLaWdHkhxPA5691xmaPuPrade+0RtogL8MwYTTd7lMDpjmT+O+PHnmTOOyWXlm2+6o/d
8kjZKOuykId/nf3V9n9eQu62l1D284iVKUdB5BP2x2pq/NgsR+yOZV1uyfFmiFUOkvV/bH7t/zpc
tsniX23yOrJt1rpia6jVtGFtl6H9VhQVg+q6qTpMYQin/qfVGEwmBOv+TAGyG+DH9nf9ceqjjGbS
gIql7EQa1SdZVOswO5ol4mOybrbzf+qoVzOLHJKnctbFzdJUPgc3N3xAROIm26rcpndPzHEv22Sh
wk1X4zF8ejTldvoq6Ma+TupwbjyaqPk/2uSOol0a8jur1vF68UdborQbTRvU41cbK04fMXvjpTQz
LYjdSuytCqnxUqmti1qZ6iXMvZihb+p+NK72kQNEvuuqMp2WMMoDGwOiazkvLJ/EvEHirfweg7jY
JxhAHkiMwFqGnYjJ3lbTvWE7NBmxlLB4tsuhfTKTbO8yxp5x8mSKtKTZEebYPmXJfy6QbN0j7vJe
NJlzgX6oBgrLLroVYT+P3ZQww1ef06k7IYaSn3HvjbDUAcgNimoJDE+zMT3J0Y8rlx+Rg+wkN9q7
E9B/LrpG/Y7eWrGNRrsI1EV7Jd3cs8TskWks08lvUTfcm01JpkdFkEnTIcox9d6mw6C+184IYLRL
VzYFkaQMfygsqITxR1J9Gm3fslIG0NgL62MZzWqbw527ZTEiBdVU/iSWP59lUyP0/uJl+VHWZAFR
WOxaqN9bebxs63r93bOG5knWhrhcyDBNz103e+DUumhb5ul4K6KwgAYbj4EixvEm2+KSyS7gqIus
ebhynuM6/40Mzd8HLBNS1UQlwaCs15BFrv8Vj1Z0lZfxqiU+qlgXbr4OGHrsHkylyY6yrea7feqU
8OK15PDncoteonjVllzFxDOdd44r1vAE3bZsE1Z8zQsyqLLJKgdQt1n5S/brsikel9lXK03fy2oy
t+VtJir+uEKBBbYOUEliXiXIFTjoa1IlziFp6V+RbPkP6PZxSLswP9fCb1/t/z6OEH8BHNLQd/J6
XwcOWnyfyMaxsslHHwWn8hnJQPNoTKt+Th1PG9kmi6FUy+duLUSiAOfU52XVfIKa898dXwdr6eIc
Kl19/WqSW3MWls9fbW6S/1a9htlPE3sbt2mT51InZRxh1vvY+mqzlQ4QQeOd5BEKGabHYYWos4Oi
A4bpdFTHk8rEDEXNu3dBICgImTPsZFWLyhw3hB7etWO171EYriCfNVa4HhyPUX5IoghQ9Vodo77C
MRicCVJNrL0i+93wMvBtpUmEea2aJNUPegtyvxt7+30qmvEQKczY5N5satND11TzVphw5YfOdk5h
w6TETonOqYoWIZKW2W/OULAE86IPWbNyLb2veQJZi93QfjNMC5WkLr/KprIXzCbyanmSVRBTpo+H
4/canYetPtXemxUPCpJgsRJYnue+aUyNDmrBpE5WS6Re0F9jkiMPNuguXmEwnOXOEETH2zed13rw
x9ngu6qqV3W9aNox3e08r3iSB2JLzJxu7nFGwrhwI9tGRp4galGh8ljfe3E1QKJhyJvkwCbHJld3
QsKdaxqnG6CL+IatLwcna3eRM2RgP0W8L1ALeRPjtaqafOcpGENn46p7Odp3ggQWyV+tD0pQWe9K
OhCdytRvvUgZ3ecif7e0aWaeTy+HaUzGXNxwzksM3Rkd0ex9UCaSLV74gRw0FhwT4s9eb+5lra7G
5s0xjvSOcWDjZemACjo5uu5B30qRoi7C6L2diGRlNSkpaDT6QSuE40fkBNYon+MPIF2CODP7HWGs
NTbmMp3P73NvFL6p5+Lg6VvER91Xe/WDkYWeHQxTeTGK5luvK1jxuPX8wo9GhqOciFdnrF0UA1pk
QvLYF3YF1VBHQxDVrPJHVwyvYVirbzgZSsTNpjG98J4T10pr5uqqUnN/Zg100VrIrWidY9il+SwK
kT2atCmMT4ox3JI2+1XZrnFosbG4RBb6cDNT3HNe538w925/uWZ0GaZc+43Nxi71WovF0ks7Lxsm
5AU57K4DLmGlGw9x5W9ixV9HRbMReGO8m0l7jAHy/tJyhOGU1wwbk5tul2eUeYtdqRGnLZSkCNwx
qUh6x9+Y9NX7wYXIEHVehD592r2aQ9kQCLDjX030QxWLvfdabUXnF+52VokRFklUYpztErRVQcba
i35dkrF4G/tkZRdm0UlWsxq9UUATTzDv7dewn8lD9WMNV8OYXuPGXPllSbsDFZwc2hqNEEspDtg9
YeKQ2c2BoF8TmCutnJW5cWPqz59fyEGSoNgCggoShUQ/Sa1sk+hdTPDG3pj6FdfBm1jogQy62p0I
9RK37wLUl6JV77rToVmbF1eL1dr7sLjatWv1ndyH9Kl37vHQ3kz2Z0/n/G5GjnfPK+T5sch4Hyxj
xkUbE+Z134QQHLFmXE3Xmore4q0eiNyvtYFk8a3AiVfW0AOubq2X7qKwst67ssZst8j3cl/vWerV
CZvDo1aZ9bUbl6OppiqyFvohrbPlkq9Fp47nJel0wjXUqr4ddoOr2GgZ6fZl0jWHNe+cb4jooBkg
G411T2Ixxsxzfs71xr6oo8becO6WwIzjAcHatS53yYIEJjZPw0VWHpfK69YiqVoSRs3H6DAOOWHJ
NsIwzbWaCMIQymGyWq5/gCSAzdkr7JmsBXAiqlOnc/Tiqsuxj+a3R1Xu0ZpqOMVWesmz4Q+zTMpj
TsTrMgz13wUKmE6Ar1zt/2vHqHrTs85P+Tq2MxzN2LSTVm8AkCMtsl4l7ggGTXqCYIAZihcjdadd
NECm1DJVvPAlQRKwh2V+Wj2MZJs8zsUa6EVW3dp8hXFHlGE9/6t9qVvkixpbQZdRNEzlQm0bzWEE
45SiSLoCgDEUyzGrSCKvbbFJ74kQkADOYXdvuVW8V2EdXWTN8+ZwhVbiSL7uHLtE2SujnbCQLvo3
1S70ZxvfDxAjHaAXjqiBpbI4vstK1JBjQq9+eZJVrQPKARkv28tqNRfJMRw9kMPrmch45i/LGD/+
sGyyrdmPm0zcZM3KR0KsI5ooshrj/R7Y5hqIXk+PbKs6wcWwN7Ka6Y712kDBlTX5+zqhHzI7b17l
b89XnNdkJQp+muvvXoFFs65VgaxWmMvzaha43cjfZufIICUIQa01ebU4HF6zihAviWVSa5ZWqL5S
t83JJllAIHmu6avNsj2oNpkhgfnnuzOV8yYRwvkBgPjcsIUnHd9Tay1/Ebf4mImEfq966CIk5aM7
Pt8M9UwNN3h0VhcQHNmhKu3w1BlLdA5DJT6QhywOJSKeL3qefGTIs312s3MzZ/zaHbf6LPLSxnI5
nU5ahamxm4C+IfYTfx5JxLdE8FkYaMJNLtlUJCBxhDiTIt0n0/JmL4WxQY4T+EaV2c/d0pfLJq81
Xm++1CHLX2Sh2Hb2QjQUiezwh4PCoz+kMNDdsSafJuoBwBXQczh0KhqbPSwWr5vOgOWXY9PWP7HN
VI6Wls9vVl/z2k2vGn7wH/iu/SoW1ydBj3J3Fe4iO/pd93n6EicxurWZo+yg6asflZVoTFq7nebq
9ntk70mJZd+MZRl3hhIngatkZ6F4v5iuqyeziX+bcfmznyKT9E7tHDQQo2TZXIyzEBqbmiRDgQny
gxcZ6Z8jSaJstlygSDXJSocPO60nb6tHpJdqgAC3stwTkU9I+WF63hUJ5i+oE5Ml0L7Vi/AOlkfm
E+B7FtQR8pimA1hpBAvftkP4ZP3pwvq+jIV2M9T2BBG93pCFEju1JCJmIXdJ4GUi3qsyN28c42Wa
/tRxPDGuZWe7hznvkT+cACg3PnFG5aAp5NXgNNU7uPM68iChcfoF1EO9ZETAtugr2dvCLlYf2eXI
8IjEpi2+17nb3BedQZsm/cUhcQ+424mImFIo5hQ9TV7yay4wXZxGtHOxWvxrgQZTdbqHG6BofWuI
uivJW21v1VZ0ElZBVD6u3K0oVOMD5OfP0Uqqv0xUMMkF/Y77vob8HRGsLyvEIcau36iI1B1x7htv
aqnFrzUoFVmTRW112g7iPMGx9QhZhJUO0mXyziFklRsyKhqwv+QANiJI8GJ4GTRTvc+kVgNPJ9ct
qxZCipc8QQt+3TmALryPBmTsyR6eZJMB+2DvxHa9bd1Uu3uD0YHyBEC01mSTZlgIvnVZepInrKPP
0WBkZu4SH0otXNU+q/4+h0Bazbi6yhqeVCLI3BALnXXnxMqGfHV3kjVP1/p7rGQgBBwk6WWbjkfI
cfAKGxYNJ8iCScmOTwN70fUE4SpzkNapChqBI5hVJ6+9TvZh3amsxTQS+FMgDRzlEYS6x1NYogL1
dUnhZifEV9PHb87jsfRjb77PCeGO2dL0extijVY00SnLI0a6skv+sjsbXWnmTjcnsm/Z+FnhiftG
TNOfDWvCmqQw3qqp+hWlCE3IfYRoVR9xSu8AYtR8szX8DJXBGwN5bGHo4lRjU+PLvaNKpgf7dWsf
mq+M9xVgmGbOT17EDAIqWnyTBeIoZVCnYRmk/23T5zjfiNpDvNvW49ssJlBeoYf2t7nPoti4u2Vv
3NNFodMH03KU1UTx+qO2AA+Rh2ijbdwZwGYnjx/HFy1p5AmV1oO9nl6LZgfcPUQQHW5brfTOTRZp
0tLbteN0dETi3Dq00S9TokAz1wGglaaAHY0jzV4eTEQwuqIlx5om7Aof1G8bcIOmAGDz39dr+r/K
XAkDmP0Ao7BNucGl07G4a/tHVbZ1ZrNtNMYzWcPEtNwvNQC7R1UPOWvJ9yHAjRfZNBkL6bw+UbH1
qMVdts1LeNIKPgxZazplOHRWU3IEf1QWgz2/VIBDnh9NsCBxtBq9jeEU8avj8pl3aGfZs25uyO2S
KTZGcZOFp0Z7tTSWi6xNodte4sbdl3oWp/7SrlHgpnY2cm8ZM8pnlk7orE2T3Veb4aW/PVVl0Buq
9qrFsMp+O3iLTq16kwXvEQoeA9nqr7bQHN+bWJ2eUPRRb4MIk6dGs//4OiBlnYLyRtvuv9pc7Mq6
6XHRdhgRrEBGyLcme37S4+S1m7z8whiYX0ihnwZIECdZwyjTVjdy08uim9aZ3fEfbfI0qy1/Nl0o
tlpV54B8CucqC7chSuhACIChTlulKoB0ycU04zaFo3pvkrC6h2lFeM1L4r1sy+OCWGUCxDwqysqf
61Dd8O6HR3mwaeDRWqJSbJjAfyoVO6yMbjYQfdzcm6W6dQQKn9F7be5lisitGSmhr0IHxethPDu9
OXAD2BkBn9qSSAUppdnNXZ2b5KVN3KPcKZvwGdMI3rfeUZvH6jKb09luooHnORrvrTlWJ29qelBB
s8ifG1EFRRUo6lht29ZptpolFoBHYbszFcN5HlIoGskQpqv9WICP27fWCEv48MNTWA3P1iBQbI/I
ScFL+Bn2yc6KEDxILVY6JTMAr9LqwxTbn4tbgGBrjuogYE4oEZhuddC3HXMQv2X2UXj4C+n5ZgEl
7E+xApE0ZDSX2T7wMbDrTTDoqjKeQEy8a40T7wUDAgFuFUg6IOVh0M/qgtZcpykGyQXYSa6yzyb9
g3UXnQ3ohW1lqJe8z46YUStPdV9Bjx1G95gPEOAM4z1px4Tln8s6GbRnPkTufckt7TST0Sbe0RFM
NMpNXswdnKmNOuGkizox6dsZNwCvGtJNtzBGshh+VoerFrXe6yrCN0NisOfahPcojCezTdSdgjHK
pow/lmV5IyO0jTut2pV2556HHDcYAgFsfhXziAK8bdRnRMu+gbCYcKHrhl3lRPi46np4GYpPLhOd
kFsxNug+j75jGmRuS0V7ypmr5takXo2MK491vpwtBGdFBEgkV7BcTHU4eXN6aLWxOTV92ATYR47b
1nHEU+Y2y1bt9G9iwj8AxFQfiAWKhrpUVwv4x7XWzXclietDjlrjEzKJ4EoYU4KsdbqnqiyJkugj
/K0l9EU9D08ACQ59gyBj16R+0VR7L5+8Y2HM9TZj3sDSyow2Bm5afjP0B6teEYGi1wJztNMdAOGf
SDX9WM1EDyZZcp+7NfjA4XofdTYieLw3dqsA10u77qxRopMAXAstCVbsvcFob9iwbdSfdarP8OrM
5jwCNDgqa8DDaK9yRq2t02qmKLxGPXmQLEKYpUiRjIjHTn3X8x+DrVyyDJ4v4ih+llxBL/+1uEZ9
Iv+mMhKmDZpr6mkua+1mwvAwee1J99rNmIK/cWrfKKL4qS9qcRITM4xc4/udI3x5sr5Cbm9c394q
J2TlDGhSOPE7Rr1MMFNiqHbdNPvInn+6puo+TW7a+YQCu4hQ6APsgLcauSXbOYohwhFCQKbRCkzL
ymaNlHyDCFD4YxJ/tnmFS3ZsHhjLhxTECvJWzY4b+leTYREzEYYn+4ApR1dbrwRG9E0CumwbJu3d
c1s4Zm6L+5tqlMeooR9MFNNfxqH1q56YQFO8ommqPg1xrD11a+GYGFY6kDCzYhPpIgzMHqRepOms
UBSnp++12kCkqesDytrFpfhUyDygxBCjKEQo49dgjdVHh6w5g/ahL7Cxc1w4TbogB6JO0FM9psfP
ogXIs1xZkXQ+ec+6Mi/Ymucb3ADes0SN+POOtUKotzPk4pfJI8De6P1MVljcEFZh+OxqEEqh2oPD
N5OnCeTlBtssZhUsCvtUhcNjdgSvl0zsbG9Vn62HT+GGOQJlBvBGV88AMZgFwMNwHy1YNeoQ5je9
BpWp+z1CGoyB/QatB5yvsR2izs7GLDrVR2i6DNSyB6HcKxiwaKqCfCR6MUKEJBYq9z7X822K7PaJ
UGPuL/2MKFrevcBevhFpbjcWevJHb9ZBgeqhdXRs96SEg3dS0tA9WStOp076H63rPVUx3azZKnRj
WV0fFhSWsFD9cwSIuq/7/k+8Dww4wbYIlCqdn0e8ip4cgsflSiAWmX7PHPcM/mFmlj2F3MHxz4lV
O9ENAXwpSQLd6MNNW0KiyJOaQEUnTLJulXWo3brcWKnd7YGul4DiPAvQDYPBDjLzySlISuklmltI
x94rq3eJ8pTaNk2SfTV35n5oau+PzHuDy9SrXfhrsZstnHfGUm+FyCi/YmPwCysXJ30S+CPWartl
pe4dBoBnewscKLgTUlJKyOKth3DvWCVBD9XcMmd89iZrfM1GNIocaojJpEFnirciV+zzV1GPpfOo
2sz8j3YDRQybr4sVMnf0Rgsco5sD9Kw9bxeK0PMjD/U1ja7PZ8m80VXBpxiaxnlpEtKmzD4+s0IP
CpHOJ3VBvgmhqKuWiN/W6hAFVecJ3WL5MrI6YyBei1U8xywm7Uk1m+46Dt186ZK156bmVaK7NjFT
3brJ9pVw1MjPHB4jmLCj0rH+6IeMmYcVf6SZjs6hWb5axmTvpiJm/b0Wofu8eD08tE5Lgra/Zk6b
niKWB6csdOKtUUIAgI0dny3bvOrCgL3hTbxR2D2OIK6I7yXBqDTXBYNKAnsszvpV4EzLDxIDZq8Z
aajCwBJNa/W6AoH530LpyRcNaJuWHnYZRoSkVliB1JhyryPMgl+Dg+z5mghQFj3QQ2xdMdyCI4EZ
qAfHWgygsWYxzqw4Q84lNPKEoPSRF7U8t+b8qkbLBLUjtLcTqjT+vFaRKZj9weRhmZkL0MyJMngl
PdKTiwa6yDPLM4iMwzjDSAGudOnN/qp0+D8VZpJudUw0F19i5qKVwG+BPwuccS7gFCzuZco0jalg
n794pOZOSVt/LMCN3vHaAG1Y/ojGOHtXC1xivO7TLUNebhklcNZQQbPorHQyXijHc7VnWcwMYQCs
PGUbyqPRAMderZKlAtgzBCkwN4V5kpfBtfItbkRxzJOKLnvqnS2G3cBDSCkAgisXv0QxLXZKm+/C
9k26vOdRg9LbABTAf23cpS1/D8mR8DkhwHpIl+gjQgoO8dHdjLXc1nEmCO4r3giA9jbVeLro/2aK
nw3NX6xrunM35vtmahgmQQWmDpbWagpJqIPH2TRHJ/peFpXxDQl5FDmnm54K65CNym0hCLDSW9V9
ba7GA8mfam8cEm+KyNZvvWTxjlFsXRJSaX6mI6vUqQXCfwaIcfvsmvr8pGXJ26SySo1qgYxiBGV4
NWmqQ3Rt0pa/BxTo46EAIfKm39kkvMFyVfZDOCKb/+pHR7sD23WRxlZmFgIm/bS24uqLbGi3ZWZ7
r7AAnBd1fltA8L0agBHsQrS7Okm/VUwMkK+MgVZWJFNldcn0nDlflQPQVJR92rsR8ycjA/5ibQvR
G35dlcMBdkT51ptNe5hgi/iyqqdOC964sfALVdpnpsv8P11vb/VKfM62Mu/LJFvOCH+8Dgtgb9O1
0xeBlMuLaLWGzDBSmM7gZIHV2PW+ggZuCNgZSorEXM7PW5ka7ohUsBORZCzFxlmmPGAV/WIQ56AX
3+b5Sx8BFvtR2G+YlnXHfMXMVCuuLgJhcTSdl3jFjTbGrB4BRkQrklQWsx5/KIoRBsl/m2S7PDxf
P7vmVAnuq9dBp9vkZUYpgZ6tDnJaa2qxDXczjpAHK3pLWpAC4X1qRbYT0HntzoBbNE53hMpRN8Tz
7qGrITFCEjeUmywY3MRByXsV3JA7+jCDJDn9nN1WnMBlWUvAZJVfIjflF23VcMkOcjNdiCDBwuLf
G5sStK/b6SgIVcp+XiGFzGXzUzkAtxYtXg/hJlW0NY5AqwCLFZBV+e4oxTZVBQ65n+YwgmJeb1y7
XlFufeETbS1Vl0BCFWXjtORzfpBHxk7HnUEWUfx9frdeRB6lReq8sZ0828pfmaI1TQIW4bPV1W8v
WnUvFUYcz4fkPh7BcP7q1+c3mbFzKFCjljlgWaTy/svNhCUyKS2M72Q1z+t9VCk6/jPrbyrAfQq8
Mw7yT8qfgfNyFNcj4iRDHXhV9SnPyyYBx3x9jI8nLBslXqoIybpYK2n0q22q9H6P1AqeTIA+Hthf
+TZAuyVDPc3ZFKh680PigWUxAqPuG/h1xFORHMnr0caMqHYy+ni3DWTS+4HzilTx5wBzMfDaiCdq
IyG669L2Lp+9nbovI3Gf3dIYdOvWGKO3x9Sd9FZ5yhyWf12EZtvXQwM7rAOhbsVWPi75NORWhcdn
upGb8i2wIj0kr9xvvHIoTvg6eqDP5OZaQETg3VD2NV7v9C1jugBEAOaM1TBGoP/YlGc7OFKARHaN
4vTYXLIBNJQdH+Tfm9qWGHW7Tbr02zLpJ3nnHncJaummtLJ5K++1vCtpV7L+7zTEV1YMgHwm8gy5
Jdser4Osy8LIcAxp+wiIJqKPY3+TD/7xaspb8/U2yD0Nkc9NDYZ9K2+F/JH60HB/OlHqPhF0ZrlW
/bNbbUOQu3zcX7NwhgXglbHLmQ3w1t21uuhg2ka7YoHo3OnzTV+7Djls54nt7BexgATGjm+jQudE
CbdFT8hKi/J//eF//Aa5ie0VZHc90h9HPp4eajI4lA6GvpVdgBzfe+TGDzaArOmWweV93NwHnOIf
X80/QBX/voMGabwyhjW5tDsjKrQlSNzoT6XP1eDrDtMJnnTHhdL91bmow2uOieVO/pYhrF8ye1F3
aDQOi9/m0VM36gowj7UfWj9reabc+n/bvL5aEA6I0q18E4Yk2zGFYemyvgj6hLSTCcf66/VZD7Dr
hQNM3R+RYDvIN3jqrfEwFxbLkjoonBHjI3cFV/6/f9cus2MYgRX2CgO4wgpI+Xr3luTZ1VcAo1Ha
zSpvQ/e2dsvyTZLVr7aS6M/aI1n64gShU49gVrJXRyj0kfJ4WXx9rf94RR+bcv9Se+PBa01fvgmP
U7AV2CsfXUuCQPaFLNjbPQrdx68v/Otdlm2yKta3UB2GXQtIbx858U7uM+XLLo/4Ov/fr6Csy6cm
tx7nyPpj81/7ZfVfbY/Xtqpt+++uB1s5EvyZeRRw5TYZ8JgyA+Q22CCc14FD9yCaCp2F6v8wdh7L
ketas34iRtCbaXmvUsu01BNGW3rv+fT3I9j7UEexz41/goAjWEUDAmutzBzUHToU+OlZF4g73pkq
wqDWQzrWjxZrA/aHFxWLxShnaGxHjylBKV3ZnI0pVnXs88e0s5udro8sJSpV3shehu2mhWBmhYN3
J3AHQzrJRepjV268IH+wEC9ebrw4qyjOr9NSFpXLY/LpkKyL60OL/KB4GEVSTtO1yKkR8CU9BPMk
rr4YJCOecSBmhceudYHVr8VbAqqdWpH9UNvZ2ltqQKIk9i0DqsFbQHXvpsBS+FywJpTiI3ZwoCHh
FN/QR+pL0BLuDo3JVlxjkYjbHk7LE4hy2SMP8Y90UE9OqCU7eezPkZ5DUOY0BzHJKMzaNZjdHPbc
jZ958xdAq38Byk+OYkBx50WOmb6e0DBm0P0aO+eOWJw9xyy7kfnkonm2S8UTsUwGsiJbR45bfp9a
98qmHQDeL1cxTyxm0mj6zCR2YmxcA7iQAJWAC3gjLlljJe5APyq64FsDcqLBi9IrxnbmMROLLeJ1
i/1gW8eBwBz8uXvgkXAUB+Y6QTFsXl3Nu6hA8TJ8bqoyT8JgqW+lFmk7Mb74Xa4Z9MdafRi1tN7J
uvYo7upya0UubZqfoTYEqz7LYPoHQv53g7ZMHJL49ovyvLBje5qjSMP2gRj/rZKYKej8Ou2uELLr
B0LTipNA7XRBU5x4Fv7kfpLM91fciWWOWW4MH+jfMfBMfXDKjQFAGloMS0PhJOMlsJnBNzAEbnMu
mbgz4rH2ZGyPBuHBboZuyH8mc9FhmdGXOzk/0NN8v1yEpVXkRJf//1Cs1XrQS9dlqhc/RhTntfhS
Frm5cgyQ/WBBCzGDWOhKjXmQ0VgUXcRp5yWXyKKwyas2Z/Fr/w2rnz+U4nd+WGXMx+apvSYs4IJD
EHkMPvRi/YpzBNO1eE3GDDqYtTfo3+BawZ7st9Ehq3xf3oruc9advqABwSCNF8/rOPGkihXdkix1
w5jgclBgilQIE5sWYeLvLMkcJSnKH9ay86/Pxx4kzrXP4HVryVeEp+9MvFTjGr7eDCfUD1v8EL08
qbYqH8WyTCzqRE4k89DTslAUcQTBee0BAFk6iy5LUeSWZLmNS91yjk/HBulLA1EHcxhzppg4GwIB
0oMoizePKx6xjZ/a5x8/5kq2CqRO/rCMFLdwfvLG7x5A+6N4XAOYdAmanu6B3zRQbogn5d+z4uh5
qiIopzrYebz5DAXxQIosW7hPmBAB8BCtS8OyBxQNIln6iWLn/uyUMj3Ov356kmewx/LOzOuZ+WEW
tY6aNvhP/vPeidzcS2Q/l8VB86gfen0+weejJAXHRm0+KyNUs2JeWVYP4th/q1u6iNZ5nS2ySyLu
x1IUOXHc/xz1w3ZG9BYdP53q3+o+jfrpTN404SM0VzY+iL7pFUfDGV9FMc57VfHCiwRTCuBMYERs
3icz25IsdWOCJijwO/oUtUZ27iSmWzH40vVDi8i6ukeEEC74+YkWL4t4T5aXZXmp/mfdcph470S/
f6v7vw7ljukE7s9Cov36jY1CG8vaaS0sPlxLMu9kl/IHW8W/df9UN+8npmHnM4hxPvWZz9BFzkWR
uj9y4/hrMTWIPajILd9oMYcsRZFbFmRL5091n4qin9tCGND+VEooEaLMBMjHy4nvneWteITnrKgV
5RFTNtvqpEh2qpM9LdM7wVTAxpeyNE4wclEWMz9rIQ+LkpEY9mw6cj2jHtdiesD6DyVrBTPwX7ja
PGmYMjYEMbtk+QgIE/K3zb9Nt8ujYIlN/9JneQyWuk+PiyiK1t6rYkwWNkivTh71TWOp8bgW+9+I
AAPMRVH/7NVdsJvfeHFRlmSeVpeyuFz/sygalldXFD0MKX+nb1H+NIKoG5OI2Akl4jVaJvt5YT23
i/uzHFmhVcLmLTkaGEa0yULyYee4dBPHikQsDJaiyH3qJybRpe7DHxctnw7pnELajtqVqMB7CZQC
1QDRA0u5phDJMX24chTx6icxdblJlCQHcWXyqE2TwyhbqyqxjIN42Zc7Or/7H4yZH5YKS1eRE7c3
yFosenOn2ciVWpCeaGEATYoKV3Y3OjnuGNhclOEmXtHZTimegH5Uw+pNvMh/rVql7G2RzsZ1UuEc
TNPkGEERDEoc0JpIygpv5Wopu4YnwX/mG6t84h22RgMBMibkxfJhqIq311X3LDDbBg6AQIa7RlxV
cV/KBCiTWmTPeQjORODJ1ekGjzWkO/Vsz/x0+cVF/XCL5q3rfNXFnkVk59c8wDk5OvqwFVdZnHZJ
xA9YiuLCfqqbd3Wi5TOYc+kpmpe/pPq+ujaR1lshY4hUnJe6r00W9nsNIsCtCmKWItAzCEizIzqT
tBoqvjPNgqZnanUcwjzVKEK7qfSeAiXZK9MYclQm19wr65XoNTZJf5DGXN/IbUKQXtdlqyrgVReJ
k9j62nQI8FSIKbrEkb2TA99It1AGIbjMzn6LVZKo4cE6VqpXPYDJwtcMaSzA88RCvSiUL7HbP08R
7V88aGC/gL8pN7DG9bByUBR1CYRHSYR7ouxhgQjNIv4SOhbMgnpzHUK4ECzCFnYqvv29Y7jjPS6q
n+AdD62u5K99qqOqFbvf0pwleYkO/Mn1ZCLFk+q5dUbju4O1Hs+u6+FwUGrYcbpu5VVl+bUciell
S56/qHJsrmHUIbwqgLZLziZZAB1T8pgaBfxNsrwpoAiGGSonjhshxuLWTy2YkhAT6FAU8CNlX2Vm
fhuHqLiJnEiSLLPgPUtTiIUxwhtZ6G3yAvohd+jedZxn+1qeqPwSudCQI4GJYzMZgFe2y84tzEJY
r2UAn5qLkKgMg+GmTjJigpy6Yz9cZfaJSA3caw7G9hrWr6Edgns3JQBdgrsrR9+g1ZSOoipPEOmG
dxFWrgziM83AW2N59wo27LuMJ/QeS4qyHvreYwdBQ2g6hFbFJtcyRVIUDdnV0HXNTYka52GckjIh
bM/k2QJdTY+lwVeTeK3kFqpoHd4ZfUBsru9VeGHc30MUjLe5RDQHzL8Wz9xyfBEYzgMsM8G68OsV
vKfa1lIMfTMMVQrHG8H0maboJ9Mi1JmwVmWjmmpUr5CChwYDBfDc8fNLAdTuUk3JUuT53EcZNtQO
aiMTbFquntJRj7W1omvKSSTZ4P1TmbWFtB4cUO6OH2NshtTguXUJGLXNvn2PuvRNw5VOXDhwf94t
HTwzkYlEK2QFLDHt+Bt351c/jdT3oYqIVoAQ59nrE8Ku4cF6GBV8ycYQGefCTtuT2ob1IY7D7MYt
UID81/KXqpd4uJJYv8pa+1zCGnS1g+ihM4sK6KtUfglbHEcWZI9bURQNuEJfoF9Pt2W/ahHuWA1T
91CJEeULieWajsODTZUlAbtlzth8ONhIv1nxqJ/FUGWlKzfL8Q+Aw1DqTKBF2/HBKTbLL6i96I/v
j9E8bqmN9UPV1NtUhtZm7SKx3HrJE0KFI0b7rGKvbOpngBbVF7Dn7Q3T8VGUENqtvyBaBxgq6SFr
mnqIOkvLPx8U2c+yDR8XqoEEagP7wWIxZSUQdBf409pL2WFWzmPYTkSDBZPFERrMiGg2LoWqS/Ue
sk1lLYri8iSxPH2qLGLCputj9j2BLsW00Av3Zv9n/jtxlLp7MyvBnE3XD9ZpIvKSwUGfnmem73SY
U0RWJIU3gnBfyuJp62soJD9UimbR0gDu2HQPBM4Qged1K+K6kFTICyYltXwrS88/tGbnwfHuF9/y
fCfaw84vd7EKa1MxShYGa8lGLRx74LHyAu/STEkXwXtia+7+Q0PbxsjJvHquGW6BMITnvE/QMJwS
kRN1OrtsJBtMGNVCJajQG/wfHcUhc+/l6KZHHPD/ckhsd8RXyMr+8zB1k0Fy+9jfchlr4PrTrxO9
xUmGLFerS1xPOArcjrpRg4CFkfIaTEkKwcRVFAfXhbEwcDvA63KIcX1qzmWYy1dLJ5FDQe/Mh6/B
j8zBoY1Vxc8LB02MQZJO1qtBKD7MUqL106GiKE5cwzp6sCACnw8VZ/twRKLq2yYnQONzw/SrhjwE
7Pg4ZuZbjDwpkUujHZ/roYjPdh8QcKLAvNkk+BllvBXbKPOVJzn3u4utlj9SX5GfOjOTn1S/vDVM
sDd80yBdIB3k69dq8H9ZZa2eTUJLXu2EoXDm5NcYNoPXoJC+gkf2HkSjnntXNwvNu2gjUngbA6j7
kk49+/I16hT9WXGD7EWJjqIL35zkSa4q4Jc3v4yHS+sp8bWfEsj91G6lRyVZsxpXzNlE401F0Qeg
KY4c1/4tRx3qpTa2S5BL8WvilPBoK1q9FkWtrbqDhmrqJtcNGPFXptG0X5CxgrrI6NVtAKDytWqR
RZDB6+0nfOUroWD5xkxc/dAjmXnPzf6ZEJrm3ci/j3ZlfzUkuz4leQB1kqk279VIIIVsGekdEh24
dP32j2eZ9TshW+pmDFERNyv3WSH4DA7buiPek1zo19sRaVjwwv9UAYv82/ipTjUsomKT8ZJ3TrlF
ry2HYc7KnhPJME9V3AxwbrfZswpi+gvS7yvRKBHG9kwExleQvPJVVJluhX/B7vK9KPawSRwVZ4jW
oliGtn4f8dKJkhix6eSrDNebCiL67A0jcQmZ4WvnEq4YYNGlCwubmV4xuofNhlg8aD2hlt0Wbmed
REtbu85WVzqD5w61k9Fl5oEwJnht5aJdg/EJTqJoBbJJmELQnkXRRIgIHUjVvYjiKA3fbb75N1Ea
2uTOfJ3etZD4Hrf3Dn7QSY9xUsvXwAVG7LvIVXVpcSfQZwvtRPuYO/VLFNbymWCF7lFVa16VEFb5
IrIvooOohxdxl0tlchNVItFhOQpMAAxloyK4mqEem5jeo+geAke7p/pjVWU7u7ELBAvLLTTm+dkc
rOwcNIDlJrLg/CzJJFVT2NDMysMmdFpIx82gevAVCynwwXiGISx+l43C2cKbmR9EEYwOIfVq9prr
PZSUWksswdRNaQd3BacfUTVpj7qyXBMoXsTvRFEne+D41k7F9/FuGto5tSXjSfcT65pHBgEWU7d6
kH8PREse+bQpV5Z1CmpE5OwpGZXYXWPBq4jf/adu6SJyhlT/LlpV2f/b8WpNAExjhg9lP1a3XioI
l85sqO+I6tL5Ev1OZfdF7zvztbJ6+IFSNbskvmbCbFzERMR149e2sB9F116LL2WgOW9llcobuwyN
a5w7CLCUJWwp8MK+AEf6KUF+tQ2ztU3Y0EXOeansPvzeKASIGZpdPTh6450k04r2QezLT7CqlCsx
vDW+yblT/WzwGxFGpIfwMA7aAZttDutubjw6JpzjvO4WxJZKuoqSMoMZF46qS86cejFzf9O6angq
ISf/2zD3Ec35UguOhOBnaPw38ujJ4Ua0+8Q9XsRooWVTaRbACQtLP85F0aw6StTveLWDuaenqI+G
Hhl72ezAbi9DGJZ+NgkvP1m+IW1jJVORpeqsg0G87xGtm+qiaLq1M6NkuA/ouGzaWq5eeBtlQn9s
6xtr50e4eaQ/lfNsdxFL0j4zdo9PZp3pP8EkQhapM8/z9PHSJpEFSMUbt2VRlLdQrcuDrhXdKbBr
A3VfN0eWoLHgxyJYlYkPZKaaQ4vltu576PUvUaBLvyUiLecTJakCVVxm/Bri7rsvSdabYlYJbMfK
+OSbcIOzRPEegFDb+2QiFZclNz63cWjsMQfEDzZQIGKcKwP7GROZ6Y7+OxPwN8CH0i/VQweZ6CRW
2CzCI8/WfycwI6tN++whzVHVX9qGmGV4iqtnp2ZP2LSF8kDcRkN4DgpL4K6sDcY11z2oqoYGVW9N
lAZyjFqc0iRnkbOsEhcgFAjXJoLWBf2aL4rVOc9p7LwpQyhd9dZxuAbQ95Z+XJ5EsdFgnkutsDmq
YQsxlcK67NjkhLplle28eADSV0Xny9e2yN2XoBzfVcNTb6I0ThHglmo8iK6OYp0DxXDvouS33r6O
8/iLnqnuizviS8yM6inXLOvF3fduYr2HfCr3dS/Xe6vuvG+Zui+70vyWE5GFZE5RHjqvy96QuVu3
RmB/YR95QeQhu5WuBHm+B3ijaX1lNddNDUGGxxll3QnJ0u8hOxp4iSBe0wLtt5A7NCBT8y2veVk6
VFqpbQqzMXYdkoK3Zkp4MIZNhTbyRhRFAw7b7FaNqG0hWX0m2Ikze01BdAOCoytsd9lNmxITKt6z
LWnX1CrGL1gB3po8GL4NwRToUYPngAcKyr1YfQvHbvjWl4Gx7qf6YKr/7/42lEtLf9d2GYfwtHXl
2RC+/TP+Uv+/xv/v/uK8atGB3Hb0rZ4a4bpjw/6Yd0P5qFq6ujenOugyykfRkLL5netEF4giq8d8
qvt0LF9O6KwkZx+qfBNFYkxoS6eo5B1PRvK3TkY+2kn13dJNNPah46zKEryBlz9ISW0AmATz1Stl
520t3vVNC4/NJumV7EEkvc79ytpXdaVUxVb1I/niFQDxmKREAYZ2+VJPiSiamgTofi4nxaZluwbX
4z+ton4piiNEHdx25zQgoG2pmkdayjGT3tjbDzmX63uL/AeMZM57BJ6JhypPj44LllTtrS+D2Trf
NQjosBY63YNh2wiORvCtZLEc4H0FTQzw+Fjl0k5TnfErjAzdvmFUQXj6CizrKM7hJ4TztUVtXFHC
dm5uo+DomsZGvOJB5aq9EDdioDqgaTu1qvuTWvpwdk+CO0JRZxbXMfwMcC6bL9Egkhau7q1NkBVI
9NY66rGeQ65Tu4+JFUmPEEQ3G/XgICMWjSOcLhrcMZCQW/qKJQi4mLAv91KRtHs2f9Dia38Kvf4G
xUj3NQhRgo+aun0IqlY5yGGdHN0+1m++p6KJIeXja+zHfwg6TP5wsI8c/EnSddixkP59RE9mr/WN
dyuyqnrMpkSTWR76GXSJUwdNnaBIFSEbRp3flBhcPJTJ8rZzsuYm+otuCDxtEY0cEECDnCaaNNkJ
mUdLto0ePcg60FWr4jukQwhEGAijaY3c79BBK2+G10T7AmjNNUoAVWi9Pl4sm8hi0PHm2Uq64JhB
ZXx29MA4YvbITs4wdqek6PujJAf5OdEyhH3cNrhElQvFU2fZlygf0HotMZIETeTuwrqWUWCQy53t
ZD1AV0iXIYBq7/gn8m0cWs2jC9sTvMHEDjLjEA1UtO3T2CD1g7hz/xwY0CM3+qptfIxSXia/VPig
134va6+9bcPlDe/pV7Rn2lURDP3VRYcKCuo03hSDH8CEBX8c3yYAH248/ogqe+uiR/aG97qC1yaY
sPZj8EQs6Z/AlMcfUqT9wPALvNzwMJR7trpLaj7Obqfv22kEO0S/gziwHImHng2VOUDSSYjJj4y4
RLXRvzvEGrAFTLoz3Kj9vURIfWLjHyFdK6+OMTRQIfMGsDPKD0mlQCQDeV9/C2FrYVHeH1JdCp5d
ybFulgKaVgjB+3oL5M5wu0Mbd8ObbrJ3UhTv2c54U5QhzaANkPu3gADArZd37UEcpYbRsdQ65ZRa
SrfBlpidQASFbFWnyGDDQZDDrVdzlT5AiCi6iNyHSnNqEZWfW5bufSL4CTnBMo6oKwobHBoOvHWC
YuDNyGukHGupeW0QsDz1rpxAX8ElSeDbxm7ZgfSYijDaOduhztC5nIqqPgBa0o3sKIpuXCor0Inh
CpEHQHKmxaZgStTUR+8p14f83DtRgYIFOZEsfURO1KE0Tu9KJUSpS4nG+j8cN0IYlQNQ/6+xRfHD
qS10BI6shFYf6pZDxPn7IB9PSfxWDb7/zJzrrrLQMo6qC7aiTbUn2bHcvdb50npMuc2Wk4V3s8gO
oiQO0jXnqW4S52oY0gHqovHmNBWQwjqtv7a9Vay0zvK+1570DKDI+aUryi61mQ7gAV97SqoGdICU
t0nCPxgzHmAHCX8UQRny2anqt0nufh0ZTX7Fzn2WIXG/AhQorqlS+DvoTMdVpMvFdWkQrSyw/vbT
keTJamstN6+EyKDcPI0gDhEdl2Jr9tbK6kp8lv85yaehpT4CL6S6rzExqhBmTidZBhDFuJMPOL/C
08buJOvS9B4CREiHovgitT4QEtW66zA53mNzmn2VjAgD3bfnOpC+SCrF9sHCVHC1ZIRLQhmq/7k4
1aHU3V2DKRF1hGAqW3TR8IJMrUuD6CfqilJOdnqHKoAo1qaWbgNoYTZNOGDeL8ofAcAFJ5PLd8Ub
gL+1+fBq5Wzay6Fyn9IxbTeEirWPahPChmn1yYOtQaoSQuJ2HYy2O2RE1cLgGBCzj2zV0YgdOEGm
Wbyz5OCWxnKxS9jr3mW4drEYYL2OjVLCsJ4lL/w6f43N2/4amTCgGKOuf0NT9M2tYvNnbrgnGUOm
BxMOuKaojFhKv2R5bULfh5EBh0bzpx+ci5um2U+tCr9LOlZqZksC6IkaMowWNSwdqgUDSs9kTLoX
t+wqOM3ZQIjW3vLzs58ABRStKRKeF7cdq5VoDWM/QfMSTjnROtRmfCsl/Vs0jYTHI32Iy+JJtIW6
jc0JoiXW5MFDXsvSLURJiLxnjMGDyIlETrz3UZWL41Ilcqih+psQHZ/5qKVVthJrH+KIWok6q/Kh
m7QrcKeQg66Xfst55C65VnpmntxRpe8YokoFEumpj5wcF5GL80SJlbNjN8pZBkcFZj1Q9vEIVYxo
EElvwxq0lqY+pSQNxW45RnGln/mYw2z3n2E+dDGsEAyZGHwZrUWmY91aQ76ZxxXNbhxyig89R1OS
1shh6RvNdACCTcNLXQlEEATrhwNFw3xK8QP9RHZ3jq6/znWa+AXLyQcn4hF0rUY+Vn69+df/tPT+
O67yK/HgbZh/w3QVRO7Dj51+3PybRMt80iZPHkKIXYGK743als/Z1E10cPUSM4/IihaRDOLyi6xu
N1A3dD8cPEJXqel2rDaQU+uraxUFxbpEwMILgJp5VfrdyKoBDj1iGlv5aPruuLec5jdhucMmhlhR
Dn62aoR0pG6iR+HAD+Z0zdGP619l4jo71kxnGwrToFCDjWIOE5Wt89OUkMgOm5VUMpFDNKtDh287
2Bgr1K3sMnpln3kAhPeiV62zannt4PUYnku3ILi4eVG8nsGA+cGIHd1aubpYIfjLgqgnDDrbGOtW
pqvf/ay7SHg9hwxJxAEKhnxy+GUSTocIvO8BHDHbVCc6B5LyWNaRdJdDtrw5ekb3wj3rrEWQl5uq
ur4FJhVH17lOQcRlNWZdclyO8rDkbZISyiV0U6W7aACD9r0eQVwVdQuUc3yqiqcq1rt7x0Kotkq4
0FO25N1IyAjkZSE/xHuRckRWUMhB9qBoLJgd6n7VAzXVHeINjfjWKj0KYFMyxO5j2YHjT7Kz5XUG
Uf8kGdbiNRizfqdmcI2JuhQGhv2IyhoG03/qmpGFBJSm6r5ARS+zDfchmRLoKJzcKu61CV1TXMOL
07OGuY9TEsRafrAHa1iJIjOIdg9howAwVM1VS31l6l8Do9ZOosqWChVesn5ELrTKtqJOJJrqqriJ
4GwUXT40wJinDdV8YlFtqBn+3SFLj+LEos71u5Xp1NqmHko81tOPFI1BJKdnw4SAcKoyMKvfLEva
dJ4fPmb5NgMQfK8VJXjEZ/6nDwr32CnaFSLy+NIjVnUXiT3C9Q+tlbFb6uKhTRFxg5k/kqVQAtLo
amheN6fIiIw7xn5jPrYJzO2Yuagf+XWFipbNps2N0Rgajdzez2UUkopdmcX6mjhf2v3cUM/T4jms
7IfRYXXQjgW+oqLR744TSQ9GcPamghaEf5PeKN8brJanQY+nbSF4H9T/CMxY+vURLEfxyNQrBrLk
zES7IrgjeNfc8mzYzE/UmAcescb1Clbk6iErE+9Rx0j2qIbZU+56/Vl0EwlLMnWFLFB+EEXRV4Fl
fWMURI6Lo0QdiIoYSEJ0ZQ/Xrx3Zc+5xqjl3eLnHk6Y13zy3hCVkqletpEVJKly5oQ3yX3SDAfOI
596/ih6s/O5yoGjnYOT5y4agPkieY94Bi1p3FMSKreLbaBn0o3UXDUoNuaec45wRRdEAYYp+K2IW
jChvSDDH+jWuZE1btwHzb9Qal6Wvj+0UMbPK2sdqEe7sgYgJ6Cz9xxw0xAZ5lmirWTCjra26cHea
o8EcDn/LI1TPwaNeV2BDtQj7QY891NZiRIUmLRORsHYZUctCzVMde1YbuYccnoRYiDsx9bkQD//N
TUX49b6mNVp+aGs4xN9N0iou4tAnkUOuOcF/faonlFAzhTCKnEg6ESg5JWxqCZwUlVDXNntHxePd
hxC+ZMOzPwdeTXHeMsvu8k1WR8wsNbvYCfiwJKyRgTqIciJQD62efNUn4FEzIWnK6SegTQTyyBT4
I6OA2A02SIwC8O6eRKIWdT8icFRO/Bv/yaqx8zOIVDgwqhTaR9HctiMIUZENoZ2B8j8KcXNAnI/T
Dpa9+YrZAxIkETwjoW3iQhRXcW6G7OU8WWX2cJ8gdwDCDPiCvpUGTQJi1/weGv2XC1tEnBX7Hvmv
jaE8eeg6nrKmfbO4rOcAObBdrejf/EF3tv0UVRsxTOacmXGSrfi/y9UWOXEH8GH5W93jWkmopJ3l
Rt2UkacfaoTaTqaW5UeTTUJUhOVKkpt9p5svMf/aMHoQ+oA6ZO4wj4BSsia3IaQfJWMTloCYJ1Ba
OkVcW9PNErkE0oZtAS0I391WOVUwW3iFiaNLy2Hii+L+8uHCAFHmuplOBYWipawlKXGx92NwK3zj
p5740lYzLllX9qfKN7s50fSgP7nqdOWS4VuiqMUJyG9xctIC0nGRTW2nVbYiK6RXRU4kkeUWRDs5
sGFMsfPZJMeSawUAHRYd//pg5Y6VHoMEIoAJIzr9TZGIP7wUm0SDWUZBN9OdMEzjFKMoLkcmMKci
W48YvNLEGjbLnRHP6VIUOUfpkLcCwMvkncETSKJNYX9LYjS6v2904xxNsffiORBJMBU7XBy7Magu
oip3DcQdPJvViJA1aIWigSm13N82y77ESlWiPqqlYMAm1NictRq1O0aQfAGS55pO/BCFjoyBSEQx
DGAhVgLpT8mSsjsjDFmvxspqUUWRwv5s2dlGQ6arzvph5SVI6/roU29ku2AXo8ruHtvPLyfun5V8
ItZlPYJubIbgHFD6Adf5Vk1acKPRNckKfwVHGY7SMfcvJrEwV89t1vjbq1U3JLdE4ROROoWxcWBZ
PctFvWbKyHGhY1nMi+YI3cC0tR3lR9D36mHsUBAybTRpra91Wac7HScMUexNixZL5e2CGiFKPV1J
bYJ/hDDBDR9cJo3wQVcVcz0og7R1pRpZmFbdwf0PPd34ounxMc1z7HdIEgWV/l50BZqFQ7yDfinY
GgD9srq5+F4pr/g4gkz2s2xTAcjwmwvEr8SThLh0JRnXqxdiVAFLtYaULdh1xaQRXWtE4WKiwDm9
HnO1Q9/YrjY5FBWVja2x7f9UFhfGbh2kUjh+bJ2LN0ThOkBgy01DGV5TJEoDBXN1K0N8q4Ww4yOa
WbR/QhdEtkwk1bofDXvvwnUj5fWhVn0uAjx0gW5ypXUfrHjV6cTFdK+OPZkuEYJkPVb9svh0T3OL
osAdY5nHNNpr0gAQWCLev+mkPSuKcY3/8RuLZ39rD+D3c8mM4CYiTMceWXvqYHNs6NEI3+SPe6kz
HCL7sYcC6YDHU74QTIt6ho0Cg5xyo3NQumDmGw/CYNuzZbS2Gh3OKVBPvvSndtGWKfvr9ASpoVlf
Y3/8bdC4Tis+lAWbbMlyb5na/CwS2JFUXtG10rWINQ0d/kbfQjFHDvUNBtFLFlUo4JrgxEBwb2LM
CZoOKHyM5Hht1hOlCFzLq16tv7p8LzawvK7QZUYfNMGFY3Mus3ACOCHGdk1UzgCjl3FtCmmXeJX7
OMC4Phb2jzxGVc+Tve9DK+1qm41gp7SbaQHYmpp/JlZuZzj+Lwke1lXWo02s9OObU2CwwACpSL8t
JBLhNdKCo6ZgyXNC+RHGBXutDfHG9dvnQbF3COESPuITiiXpMt5WdkhS9DMqlGY3Fn2zGfw430n2
qy+l6coIE3dbxin2mTbdGaaUXUafAbsay2CgKA9eH9ZQUw7HRv7Ozt9fO4PVbpvyqYqQai3R68Ke
vzWd/F2pW+hZIEiyNUSP6/aViFwNsqPQX6PimaxYDSrrEf7VlYNg6qoe+mQVWv7B0CV51ULZZYb6
K0RihU6QJDRfMeujQt6kIeorNoyhstIcFM0zaBu+ek773fWKElKn7Fc4vo1qBPla7P8kODfZVOoL
EoovLfGSeF1gS+3ODpSpk2+j7ht7g62tHxoLkxlBwKar/sF8A4WJ+R52xi3rcdrHzkVX6ZYo3VWT
Wf0zp4fbFtXhOq8u7tggIJsOe+R5TdRlU/8w/EA5G3v1c5Q235QGQXm5Hu56yMq/GSe63gxDINLo
OPp0ZugUksmGmGGIDT2eiXWZNRCChd9bLtKqzBEFljTpmPcssnxdKdb1nmsvb2ILgz+SAmct35WJ
4T6ibVhvce2E676wXsw+2Whpw0QgQUMbx29o3McbxcHhXZV1sKqq5CvxooAca/bQfRSgl0T0plki
JDzpxBIZ3W8rKX6FzP8R6jR7VX1tTRjoiiACd98d7UD9lUnRryRQf1aFhlhgCTO/zB4KC/c+7Zph
Zyc4CwKFWHY7Jo7IH7w3BSton0D21w3ZkxwWt2IyVKXD5Ij9rVUW0gsdP9gnVLZq9RW8d+W2l8wJ
7pw/tH64CjITa8kUqFt4/TFT+CgkxAiZkPfB9cKsaXrrUDmWSfBgEYixyuPslkTZn0SzjkVhfq8C
Nl69fvftONnocnwgUAV7kFuj19K54Ort7lSjZuZBVb0piEDfNloII0/XRhtTQo1elephJRlpv3E1
6acNs5HvtgSiB9pWR1RKrS1zP/TlMzJvuKETfY8VYG+MWDL99CXt5Z2OqvfO9k3ih4lZCQweMyl7
c+QsPLVrz7cnDrEvrebDNh6/DmMdb+CfefbL8WfWm1/VbHhszbWa/D+6zqunYWVt27/Iksu4ncap
pBE6nFhU9zJuY/vXf1ey9n6XtKXvBJFgAgR7/MxdHbl2ovE4E82ZOSTPtfRPGo5zrIix9qqWnMHK
hFET7S4LQ2TazkYl2tJL6Lp/n5L6w4/yJ6fuD6ODplFXL3GXb1s0ONnIOZF27ZpINqJphkNMcCCC
NoLRmtxeZjU7cK1ZWg3XJ6nydr6VbaUAcScy48iHJjSA7orI/pi68YNu6mLh5tpz6xFk0yXme1tk
34o4PUuO7/jLfpHtoou1NvOQ7HpRPE3YyINcrx7qnvDyhBymIUNRzfvxKCgR21TQAGj+LLCjdt5A
QBKm1u6ivr/QaUSHoAc+rjr3txUt0RTcYenYpuq9FET+EqC80ISi8lIviW3KD2ZXXjKieRbGrOyV
8P3N6Pi796IloI+0oV012h15+xli+Ql5REyPJm3se0oxqhO+YSR8LrHpJldkHYLsgAp39rdedIdM
V289vxRbv9cEEQZJn/mL32h7Vr5HxGX1ou9d3vroZNBMX9nmpkvVdqzCdbttVblueVtYJNj5wx2O
C7i9hPlfEQXs1qcElGrb0aemtxSLjf4hq8j67K0MPqVcq4SrV3nhb55ToZyhTyvH5tXpu4Ppd/e9
lwf0OVzqLvqwC/aNWMioblD5u4unnnzSagigZmh5EFR/zpwbMALExpeMDY2hmGjGlWfpCIz7jWCf
sfPZLVfFierRhjkg0cGquFz6V6cDVJ5zb1yQw3PO07FdSJdEQF0gOLKK6Kly8t+6G5tF0eVqKf2e
xkhMh02s7wbdf3AthsgpJjm7jIa91TJl13340Xdcd3Nvrh3CvN12OFqgdySnZEsi7hwthw2VIVGi
aKeI3H0lgxChUwSEZoEdNoPFm+zyNlJ5MrOgG8WyN10fw7/nLYZUFcvisS3IiBoyTV+bFpkNbZM8
UADfhWTbc4Njkrz4P/rY9weDIDJ2Y/bWC7snTUzEbvr9h+hIGp+0BN1L/9G0/joaiBRtEzqK/cxf
5kAEDQRHjjB+WeoaFw9DmBRpICMQgV7XCxDrbFvMg7ejZPLVTQjv4Q7eD/WP0TEbT4rLsyJfJ00O
QqtomFNkKKacLjJ5MFh+lriTUDXR3zMn8hAl1R8lo/FCGD20kvUcth5FJeWXQXKdNze4JAwawcLE
o5+zPPaR3DsMi1FXngYf0pB+EaKujhiIXpi1XzxIi8COrl0R5vg92ewAMm8YT57PrcaZlpnXXxsG
uZs7FEilLTmq8jUzJVeHCpxm1s/2UIwM43m2EB4zmJOj24iSvwE8u9vb1TUhyx7JexvVs12plWHa
I4MVpRmJS7aD099raqx3iZbdWxEDOZ20pWmXGwtkSspZMdDGwwaTttU6xRJA6NmJoy/yrchOzdDs
xYbkCuCk0f4A/T6TKtuFjjXSDNzBVp6KmhgzIu7FIkdtu53tqFm2JGL6Kg3S2T42vY82tf+1tTuq
lg8JxawlIDSBj2jvsnqFlfE+HYRY66V8J2Thri9nEp+ra0TzhxQUV4++gVm/ip9r4TIJoYHyAAkW
Uo+YO6uEmEkk6KW3QbRkUw3pqiB1MPc4E64Q+zPtiYAc1ERnu2OuhTU9mbpzkClXYMw7nAlKJWAl
f203HJZ5R+JwsYoNZ5M448c83qGcec5RpC7oBZGrwuB9okr8hBMD2cjMft3Bq9RNVwjeftVI5rtq
2wLSQ97Mdq8Za4fCo4Vva4+iEuuBgNvrIlUtyEHFCjUhoN5c0+Vo/8hY2DRrT3Tg+xBbX6ajTevQ
HAhLxkJKoiHb0zwn3o6J0PY5+ysN7wCDCbWJMf4VZvwuiclIyqw/y+nKhTMC99ukJrFuAiHaxAua
+iXxdJNUOXeZ0XK60HzOEtc2PwFcfulQrvdDBmttQtxPVBVlpvFAYF+xRCqDgdIylnpW2ddvWCVg
xEvThNj3so2wyaU1xnHrGoPHHJDWAVFzLekp3VtqSOKou72WcLZVjVi0ef2c5iV2JOeOYMzlXDE/
q86n1ReQYuHk8UbROE5q53xykLDX4mcy/O+6mNMlQraa07S/uKV6d1v1TZLodp6mwDGNj2pMbNKS
FRG9mC/CsbHJJ1FlAA+i1+JxyNxL33rYMtLiOHg9BIrUIbL999TuaLQvrKewe+iFTlQ3GaI0iNG4
o7vhcozLY26LgzAcLt2oo88JHqPR3XPNrmOoSrWME/2ewpFnc6AV0+/LdRRPD3FoD2gB3QuECgUu
aUhm8/zm+Q+eoyESMa9ZfEU3Bl2XMmAzYBJfFy1Ts1pOpNhSc74Ymh6+Id5odXks82di83zIznDL
ORk0dWytxtRgJzYYHGom5UozHSvw7tqIwE5AP7QLdIP7PZqT0l0pqb9peQ7V0pubcCRzbwwpw8uJ
QZNuH0RD9x1LpPe2tWO+aMucAUO5C5upkt2XOuvZjknaJnU4p6Uq8QOjGhx+DH0Iua8FIdrcUlpG
4Hnpz+TGbzE85TT1RaANZAOmvjnt3Om1Ekm+Cs1NLiCkS3yoeFCjlUMPTCX6t6yMrgg1O/8w5b/m
O03ADQGupDFAWumr0zYpJtLJyZ7Hkbu3Tav3ulaMHIPTQRO20MMxJdG+65Oh/FOHdGRkcX3qonht
USSy9qdxX2fmV65h2I1Tkt+veUOy+0aR9AwhXq01NCoLyRW/8jWXvaHPpaRUeyqntU8K8DQBt6Pn
ksswi0hnq7AFSpwIOaxW2uL9y0OwkCT5qcL8oLsaoeZpTbNQaEM9Je02JmBjgWjJXTSV+aMsYqfy
Z8Nxy01UGR+uoW3deQQ/8VHzWPVPVRF1Sl73D3kzn0zUai3N+DQTOUyyb5YFtMGSQjCfm5gK1/uR
uymXIobD8hNJDNLv4Y9+y1PoU7GcsEYZFJ0Xg/viG+N+aggjIWeOLnmrOQ+N+Cz5ZxGJckky39xo
18rluJ4Oua2T+p6U/TpJ2KfpzP51rV64RpGBIKq/LofOqommDd8HC95HBN/GO2qFnjPD1JY0YG1e
MJKGCyVD1EM//vgqPesVbPvJLXqmTYSp9ozijOpqrBP7PPPZprJEhRYDL9cmIluwXtkgr3nXHfND
GmipCjQTALYPFW/eolTWRcszIENhvQ3wlkakhiXtP9c8FT86xLZ4imZna+QM6CKilI/ViQmApD32
sJ5JdqvsLYTGJAkDWN37cXSpf1l4Q5gfhbNyjIdLLtipOQ1+mlRRiyL0t7ihqGEyK/qg1BMBpPka
Ddd96g4HaAWMflp+EnnULdkEHtQ1uXWyHo3PqPQ+3b59aXVOzMx+ofvi0XTKpYjoKaQCmBRwimSn
u7bhasHWhUJ821r6W9/ZX5o7gCujdGstuutSHTAm5f7vzomFY2LYyf6USXLAWQCQwV3Dm4338Lp5
9bToMJNUSKT2ITOdGeCu/a7luJau9pJTSbxwY0sFqmLw1m3UDCFnC1NMX1Y+VnGhL2yR31Vh91UK
LBRxPxNKifyp6R/dXOytwmkDU+uZqUrk9zoB1WOqaUtx7eftfWOFFZwq+rT6jot4S3DFXZPEaz2z
f2KvAadqYAFpUqVKMdmYU33KHApFG5nv6oHK1F6vV6jCPzOjRS5q0tBtJ6s0g3hOO/RvYUlwsL3i
V9j38dlNSkTC6lBqBvlOjhEvMD2GynoIOywUYfg3l9qTSZXQ6FTxk5Z9kJlY2rMZaJGOGkuZp4ns
saXVGd9u3+1MP3msFMw6DsCfLry+2XH+MRnDa1biq6ZtgfSrir85UacpU8cqRZ4XRp+MEJ8Uq8YL
txrWdj199PXVl6dzI9cKH0XgXJE9bqK2Yza/IpXjBhYvXloT0KyemBTAm6AJ8Ydv00iRteWhyKlT
quyHwlMCBl17nyN10CUR0n55NFnChettuqrygkIRcld2q0Qlb0neiOBP2vW3beVfYV2jtTSrS0Fa
Y+cWLC5OQ9uS3RGPt59LtQrpj0flhFfbqPf4jB5NbUCcjvMXl8V2UsQSxnSDpqkOqNeXA2cjmvNZ
WEsdTpUMrggvSKkCPejmMaUpMcnWc+TucVB+OkJ+5PN8Hsj5glZzjlwhr05GWpvWL/2yQoPpRRuz
SQNX9QiONdqi0vmEeemO1Np5I21rZRNvwP3HoI8yDzyTq2uY9WFLpwMp+sjAR68nZJ0/qrb8h9EF
vHHBUxYWEx1ncXm08pdeZEsKVO+buHuLByjw6yk4T1RMISzR15HDiYJ/4jTn4QZE/C10uxPI7Tkk
KJ9dAj60XBorWoj2uSgeu9h8L0ZHsNGLGWvxU3k+KU+i48ZYJo83qUCkA8oAHtdbdmOPlGq/1V36
ze73CRdotyM2n07lOVzie3mz60NTh++MB+gxYkaUEKD+oEHkNAZlK/1kZyuvMLeojID10sliZJAR
/ZDaoXJr7cRe83UswHbn3l3Tl10uK9tR7OlHf13MRNHMIs+2ZXMsKw2CgBdYeZn2zb53MeGFEEno
bcdZwzdZEFlJSVY0etHdkCg2jSQnwO1rQZ3a1BZP9mZqC+NOy2GwJE4EmAiXjZoX69gzjM00+XKH
PS5ZNBMdTKNhFQ/a1BIa72bt5vbwn+eIoU+5Lts8XLpYOAjir03uVR1l425R0WVwbX8a3zyREMZN
gYXjjlMg/WlXuVjSMTl9OODIhkB/6lq9tuXvWc8Gg2ovQpA+QuzZ2rzMedNuBib0RnEPGxoAyKR7
pF/4s+/yq7OLu8+sqZ0wBn/jhn8unZ3BlBuf6Mi417TI3VJdRPQc5+9aT6BqZTHaO8r4DUuPi4YJ
uwjDLysVfQBE5C2JDRC+RYizXvI3OSxLnrxL1HVki7V97KLhC93v2De/hxb59sQiHPbhjiRmAtJB
rDrffPUzQr/tdT1pR3n9ccmVgbEc5FOK5HvfeyE/j9jDkmaJuQyGKT3MuvNQ1Oc6FcMizdVjGcE+
5563a2oBpOmeMxM3uev9NKNNiH8k7yc7v6RX6sDXCmDDsdkLPVJB21hcET4t8LjK7ujHKJcykiMc
frdkuFZc1tauHASFOja7t60VxYKwCZQdukMigeHWZKJmlktCY9SsUrs+N+nwNhbXosUxHTahVfyp
ZG6PHUkbEfC2brNTtiKfG+xkwQ9Y1sqP9bdkco9+9Ge2FpxsQx+ax4azTryS5TF9LNRLaCWkC3ns
0eLIihZYrBdjR5bDWI2B56fsnV1bLeBUN2miG6+Zz2pNdiy7WyCWsaAfykj2ogd9cQZxYo/95OjF
a1t4+UprRILQInojYwQLu2ducDPpAUIPlsGr6NCldgjkEJCqD66w52owMaub/I/NK9s6axRD2lm2
ociU7zL3FlzYWveczxknf6GAKsMBcoUIFSzuMO6qG9nDafQueWXuBZnjGDiahicjJxBQt4h8Gaoa
WRWAlV3/ZKkk+6VU23wCZzZy29+ZYtcVXb+YIoipdgZ8ct3sswfk425TaYsS0UObV/EuSofrAG2+
21hcFqCVEXEnY3OvFwXEiml/VVfqKfyQICyBkWnMrt2hBbNEJtvcRVgDe4aRS+hwVpYVYGev4zsZ
TgP+ugCNSr3yS5uU9Anaw7k21vQSxC+ZewVfxglDMkK2aWJSKhjvFmOT9RdJZ/qypd7oGsi/B5c/
RrYM8h7cZiRRw1DAmsxS9S4dJIkf3BFiKcJA9ol+7JS+LpgpF5OLczqZaSwX+tmvhbURei/XJETu
Zpm6CycrV7FJYcsccXOIItHuFXh75iFwT7PxxSkRmerdM6wZ//9yRvoDIhsmbXqXV8Dq7FvJqU0d
qleGNVkMpEjIMjl0LvypbADta2vUMMWSB5n7xWruLG7Gqn0jomdV2tf5s8IaNw87O2MlzZPqpXRm
a+uaFWpmUU13or1yQg1yGuo30PC5WcNcm9MnjndjJWJOC00JDNgtQCAXGtssx34p8qYIXKMMAyJX
SrScuF7rNKCyrSQA6npJnvORH5FNXMJW3tiBEOLapyAPtkhfO4f3NjQ6Z5smGQImLntsPi+Nw18s
bX4kfiKQmMhhWYOScbzh1fZthMVZcSDqc9xH1UUHQuGMKhch/5VVnLXEfbcN2z1+tlFPa4pGBlhn
piwXrmfleHUVpNGwFWzcqRcuqFjtRbmBLLbIiFn7w7GKKW/BK/upO6J7KMxwNaTTq6VwXQ7u8NyG
eD2RATWbkiIalujuPCYzB2l/gpYgYJ3oq7acful6/V0Ehwpw6JsEo0QTsLlT/5DfzFs0pfeD3muU
T3s4YAaP2o0SY4Ks0dOaIHQmZSM9DZslZ7IdErfGhYTrvz6KqWO5GUtzR1BJNTNW2JxzojZ+xsj+
1M2/YZx/iJ6h3IKgcFvez62jk4wTgkOHn4Rv8d3CdNZ6joMCypD0mhaTCbiHpoaTgmN2aPFJ42HV
xtq73whv1RsNhWtJVh1h/txVPnu04wk4HWivQDeYdNjnYO5lYmVfuyHYRwRkYmRLbtu71AqnOyfU
4TbY+ogSSY4bVeNaIwseHfJjp+X6uvHuybhgMNSnl2E0tnOrgwqPzXM3wIg4qgvMqGyDUfkGg2I+
89tHx7jt3nMHisz6M4fk3mO3zyaYu+IwjEiN2A70IwR07GvM7NsG3/g5oo9EqyizptxpqVrtp6mG
dyui1ysPj1mPtlL0P8oD0K9TIHjUlU8doAB9bz65v6UD+GE9DyHbw5T0hhUGnU/t6l6L3Wk/ulQX
FGl60URNer49ccrNdbWokKIsjYE9n3vNxG/r8le31Fc36EwsjtoarD2ba+i2qvIvtBu0V5J+Ct/L
zth0mwf+opSzKk6BX+x8ExOBi9hwmWnpttApdG5C6162fnpXtZzbllxGvMmLqfaRB0KCG9K3V3Gn
1Kn2Vhbq2aU3Cto2+s9pqs7cYVOmYGshauxzTVWiA6nXU3o17HbsOyhtQyA/1z8pJiu2Cumjqfth
EEug17iyEz4DOMmjqj+XDs5c7RusXX1o0Rb2VSfaSZyGFpptHstv171mswi2Rk2LsG7gv2Lo8yby
5/acXD/YoG8FStq721NOLqkyAnmoM4e/tr1W0ITjtkD+iCbXZC2lWN3TfFL8m2Fa1pJ1OKyNp7RP
Us4D/bUlXmJpmKYbRNbWcxx7KWb/NUpigcsNTLtqC7VqQjYyhcIHkS6asZI7ObZPg1vPGzO1ktXQ
5KcRyRjcMeyc1eRyw8VDsbHXZ+QIj3C1MHGMcKyxuPSJqQAdXllN25+G2nvIS97Qcs4XRW00p87v
ajq81x43fa8mk6WD3iB17NyEEyA/MGMXj1+qN0gRd6Hl0954sRyUhXX7UUuSXHB0MQoVK79xzwWM
2LKeRRswtK5CrIMDFCuZOdeiDfWbNtMydIaO+sK7rOnHNcHfKBfDkz9Hx8hhr8K2bJ2ZdRwoLQOP
MdSdQf8AQ874y5JLeJTr3RtWc5F9BgzjRC/5BP8puC9FJEg32vQ30h+chpZxSmxrWHZlEa21nGYE
aXh/ro1Gs+hexm4IF4IY5MCd9MBtJ9Zna/4Ro7dtLGqy0z/X4QSdi/xbjnhrdbdj9tMoMSqnaK+s
+rnJEFN0nFxm+4SPY+83KHyiMF6FSUOKR28uXF98Xx0nDOKkk7S+aQWh6R5MlNc5/MtqiJydj+Tn
DqPis3GtGY9qDba94g1wxU+bY7bER1QBvq7H0CPUJs2ffAee2nTpKCIL5M6ppvNgwR7YInyP71Gg
sKoEoZpXvYl0f2iOU5/lG2QZu2kIz9SFYH0Bi8iMEamOy2tG0/RalPZvM49HIfozUyqxxfE+CzmC
s1NDENSuM9Fzdl+nM3iUs5PGgnG2LUBOrK20u50x0oNejI/aNBvHHi2QiQ54XSXbomHE7Xzr18ys
flE67atWdTM4V8bNgPfNxJkpET01Xrzv4NLA3D5N0XUHg7LYNPamtdZ1/rKdq8AXMWdLcslJZggi
1vqq2RCrtEMzya080038/fVH7lAnFo4WjdPab2T3n5nIvromnjn7zY2S/F9EQnkhfetrZ24/IgsQ
Mk2vdvoUBs2i48msvCgQRJSBMMDY2rzNQzOsET6xwt6lXfrM///B/Wrqxl9G4AXAtID+ra8vNMW2
yo5+x3Z8aE33t867V29qH2EhwsBMNXLyXYqzfBKlZMh2QBhX9Q48qkZrsCOQZFN54C36YpZs+XVY
Zze09gSlfRmh8gJZohO7slllhz2fnVq+pHZnN4wO4Q93kzVtXK6gMqo2BQt36GhvVp/8EW5WgjzL
cVPpyNqwv8fNb+m2r/RMgUaX1VmKtRFy52RNJ13Z3xZiIP24/DIzD236uOq9BEmdLmp6GfCd1tf6
GW1CYBcaP675C6HpreLZP45I0palQTQC0utE6mh6/fhutGdjkSbxsa40Wiut4uDgVstKWWy6ydZX
yOZspgsV9KWzMdQYkTZWSypY5IPJC5OwxuWfibuGTWmEo5N2xxjjtS87VvjNVKe/cSWvoVPdzio1
/m5aOYUDisN4yybs2oE2qRdjjv09yEYwtnSPe3ZirEa3fIrr5t7qKYIgpppfI1mqAq2rB1qO39s+
OhlbIQldHiSTTnGVlR3I1Lsg/yb0b6xhrEZIjJFyJ5RTG9lp9UrV527WjX1ZDGtVatFSZgxldbut
SoO5FUw4KRP+e2O58uL5mBQsQGEsy5Ved3eRR3F7pFO7gOLI8LV25ecaduXhLR+bVTO0jABddK8Z
DP2qrH4iCD2ZUkbpR1qy1Cbz0+nkWejdtvDzadUZzLt5lzngQRZmoZxEllDdd5H1VYt9ZLFq0hPo
Qof9+WgcKmFjcx/8XzpSPgG/hPReYFA2IzVweFr2FpvSOGKMGCPzjGHlHCv9nKgetYexq6O8WBvA
A07h3I+mf5XyMI7WkiLFCa1r3Ziv7Zg8obBkHCWHyu4GjBqlcypn6zG00gfBmrL23H6TNfPGr427
kDs5ZtGgryDIqKZcpSloJI2dadIsTDlaS2SUPPIihp0aXUxbgJrj5U6qeDMNxtrtOqYSwEafzoJF
reUHMTY/YTr8ZC1cRTovDPmQy77nosHyF1ZvZuz8JKP92w8Vef3m0tLzekP4PXzZRLCCZNfuxF9A
shD2ddkAnmlnq5qfYtt9Sd1xq5vWTsaMqlpnHojfwe4h0Oj03BDt1usXhz9DaCup19wwiIYYfLG2
JXdYXX01JbGB2ZewBD1s2Q5Q9+K4IHF5V73Oob9splls4s549ulhldJ/j/urIj6JD5pCSIHQjhaI
YjzYBb2nlQnAXXjPOilufVidCTwaUF4Nj3IAi+kizLCV6xwxjlFoF9YPBUaGhT9Ph7L3l8ls06LE
ITAmB4ucFGhWb217zYNlF59NS1eZprtk7SNI04cnXwAvWz62Att7VJ3BwGYvWXJhoMlIQIYrnjMK
OrGbEC9mW81nqfdLDZWqpDV0TMyzY7h0hpIbmIK593W4vd7y4AVe5zKzFyIu8aZj9QmlfZFWe7Kb
0QvgGtl2U1q30KR1n/dOuyrR9CgP5ePY7c0eNjiCTmm0b5IcqHoEW12ohgRJdKmmy79WwZfnucG+
1N0BwbM2JkbNfW3e9Eb/UuhAYKQiXR3pGw1jd+s7DCUMigq3ypUGJE8qIXZCjybAAabfsP2QnrHu
G3HoXZc8lJpmyIw1m0ALtwLQ7LujqkV3NKqkPwJAzNB6StsiH1GLVqvHXdGK+iEVWvbAtvr6+e2J
qsX/SE4Rt00nJAsyjCMjaGy93fznyxyojcOKWkN5vj2FHAAewhbv/75IqqKUddwbV/bc1g/gMPIB
udhjrRPecXvKot71JH19+88B16NyCkzX/Lbx8t8XAkjHpa9MbXc7DrH1eBkl9fXXV719wFuyjTFU
Qlvzm92ea522C1DY2cS4/Pe5PPECg1Cf8+0Isrsm1C4pgLadqbMYh/98YG938USp7v7necFsQJSO
gtD67/GGdEixEAd4UvP079M51WqnCIXR7UVvz+fVRPVUbN+zF1nXpgzvUzo9n2SIcKqqVXd3e+j4
VXbtgJtXyZj2T34T5XtTgiWWkeq5c3TehQ6EIMd+0wWlOx6VzuJ7+9ap8dsgQqy3uz1Mcz/dYGwQ
y39eOArVga5CQLPrj21yUucy459Dbz/K8+tXWBdxvP0klVDZOIdeBCDB4aqXxZbttBbcHiY4T4/K
N58LqfF76PrZkkb7eHsdg+8Eymjk4fZCdomoT5Z+uL59tUvtYELTi6smry63D3Yum3XWcGkRlRXH
Qe9UZF2oog1uX0bRXF34gcm2oYOZVfx6TJHMMaorSK1/Xydrp5H9QLkBpDDXXWclZyD2eF2pMb+H
gr8qB+r6QkSdu6yiZHjIiNRctqQqPE6NdIIQ980Ts1cTRMrJXzrQN647W73GM3l2bm67b+Vol4tc
66sP0dS/lMpil2zKV29Ii++xLrENptZPOSNkz73qrxuZKAo4FRiOKhj0moVj1u/DkYlm0RxAq5Dk
FqTQCCdFfkA1MePOwNFztYnhQn4hIvZWN8ufvHEvLgr/r0Sl714ZN586ewKmt9Z/N+FuF1maT+uk
jqhG8Q15oUyeXM3cZQm6Fi7fnouyGkvlrDH8DFJebl8wIsNlkQjr1e3h7QtNAjiURrnGuMNL/XNc
HY0rB4nZ8vawu75A5Zreahg9EvX+72fQ9Vwhn4ZHs5Ws4mBuXH2tWQYpxNdjbq/vwwluRmkP//yq
ty+UbdhvyhZO63bI7fVHTUfnP8Tw/ZVEz4YjfTsPGXWRUKBn2oKKbS/tlErQOj5ymWmrThvTR0IM
kqAx7O6jyLWTadcqgiO+zF4Y/8nC/kTg7b8qx/SoQO6wzSo3B1Xx5V4rK2vvmspbs3kduP4LE17c
Gt5UOLzZFVEusb3CPcA/aM7mS+nWzvvomFUQRWp+8I2kWvtOQdxO0Q53qPu9Da3N4Zla03ZpyUx/
QVGYEpgU30s9eyhn0zxZdUHQguUoqAm4wD6L5YkTB6IoqrJTxtZpY5G1cMwykW96SUpKXkJwFZma
jpltdRurRFVQCsj/XhjF0egnc0OyTXQ0fNPZcKG4hyzDCFCx4HKV3ZWITjY11v6tZafxhWmEkc5w
ne8ovyNXwvnp2Icv2i6aHm6HJvasgcr899BxaP/nUAub84NOx/dm6GxW3z57RD2VHug+26iQbFPS
loEzbs8BeG4GWat4pagLXdaNDusXqkthtjQrp+G8MpNZXW4fqJd1A4s4ifXtoXE9zhhw4kZWbW9q
ljaKu1OwbFJ9op2ZyPGf74tTQGXPDJs7SPCfmTY/gqpA+tH633e1T+wNPiV2g962okUFjaXCDIwv
4WKRKrxEtDOubs+pygsvTPdo9EnchBPiuNtzrrKWaiKe6fZIxWFxIqJse3t0eyH8af42pT0POTOv
cftgCzukuJlr6N/n0HM2ULmOuev/7zj4j6VJtN359lTteyWRbs22aqhQH/O8W+qmQl0BgNKttVTw
v6MOMl7hRsSPqc0ZWJbZnl1uCwgBrk+CTWbBP49b2RDAB477z5G3hwTnAzVdP/z7ErcvVHbUnR0o
dTKnPWJgVHs2wknf3oD7Usv5JTgx/z9PRrajbzUDiP/2jbcDbx9uX8CHCh18/eZ5rpGPZ76zi64b
UBk31mkA/zlHhUTWQmrgB6hhC8ljV/dmTVCFPePHqXoIR8stf0uz8i9JhPHGl+Dpt+cL138k7kN/
9K/jrpTYYrS45/iy2lc1qVD2RNt0OJVydXu+j9kRqb5+hcVxCScaqVdNoS4Lm8pZI1bavnU5mxa3
T7uJ5tJyHIgyt7X97akmzfjq7fE/n96e/ffrg49xLS+0v/95/vbwf56zTc/YFTJbKQ8Mld6raR+b
038+6Hp7SXr+1lmgFy9i134zUswHep3VH5B2P7aonU/NLV86w+h2wrHExjPSeOUXFqkfZMC/iMqA
PsPhUZoe62lkkMvU5MkrjZeUGrNgosrQVq017T1StsIptZaowln/yvE0SVn8TjWhnn1rvkV2q6Mg
rTx27Eq7U69b0xiIFdWh7he6sqJtWJRsrTusXZ5ZfNa+8U4/ufZAYHa1L01iBhN3RpAw9mtZ1Pnr
oEOiTVpurDUsXB9OGPACxap/HZqovjNkk691DGK7qo+KF2+adoCR5aehrArXUxjui3j4f9yd13Ld
yJamX6VC14NqIOE7Tp2I2d7SG0k3CJKi4L3H0/eHpEqUVNXV07dzAyIdgL2JDWSu9ZvoxjP8r/J0
k3D4D5ZDfmnnaXfh+WQZhnnAfB0gKMlpRWADM8s3tshJPkdIkp7lRs+G9lwaLfBa00HiQGGVXgKQ
POsiNIaF7AOXc94Fpg0Hzjh+K34/hOyeFsVjmib57v3QiQ4s2FC6Zt2WUAOGYdqj2+JeyFIWQ0Cz
O2TvZTGqQLEAT933Tn1hkxBs9jURENBharjMS6V6HDvyqlFmlJ/sibx1OCT1U56kj8A8+hcsms8t
89HXurOgZGU+Dvb5tMgdaAILhYX8HI52ffgt6QBCxvGNmW6fwhNv4CnP4nK5XaIwJ7RiEWItvZXF
94Y4UVJ8kMFZdoS7L8MHpcNGXEeQ+uRYQelu6gKIbz9Y9T7Q24MsyY3sYs79ZLGc2UVG7xMva+zr
cFCVfebA60phqbNK7xBREJCvVuHcLPtUiqcuk4SYaGWa9OG1+sKSXjm8DRFasqyEb16+deb/dKHh
LGFWpn0NYYiDfD/H2/jeSyvuLM5RAyk4DkXTb5YNOOwbP06zG29ecoRqBVbne51Tt80qJgQGdAdJ
OJgr4qpSHedUiqg6wWV5ZE1s3qnQqtAbs66K2kZSNgJPbnMjnmSjiar9ChxIsVMLcIJNpxfbzAbv
mjS6fx96ub0uOsQRRDTAo4LeiXlOB9VtSK27KQFl4+a+8rohv+a9Zh1TUr1qzLuUY60ByManwdSD
VRElEIhACtwSzVwPHOtKN3Xzdqo8Aqe2YIUJyY61OaLuutFEC9lq62Q6x8b2TqTnERgNw+SiqK3q
wgaxRgq9Cp9LOz1UWWQ+VHphw6nwkQOZ0vCxUAggzB3sn0eSS60JqjvBM3iRt5EWT6xlMdbiitwS
EXe7TO76BIYSAp7hdeR56EZpTU6KJLG3/WiJY8Q7AjhM2pLRjvITz7dmO6aqfWHw/aztONav8wT7
u1BV7LthlixCj3dRloazrVtvGhfp7MHQ2qN2JtWZELhEdWuuykDwn4t589avqYwcbwvl2wjZ0owj
Dsm94WFBCLmdHPcaRGJ7Y+ltcFtYaFaECL2tZVFu6GDYVnvDzH5mASE89N5B1tFBMwgHEgHp957b
GjjTdv7RypLq3Ad9uo7TpHkQYfQi/9Wa/jU0++BLxL1KMH3E6GIe4yBVdDTmMYlNTKGKjPph0uf0
Qe+9GtnbmMxNtIVw0m9jSgtcSpxkRyhV7lFrRvdIypP8Vi9ISJRR5m9i3g0Vbtg0ZbLp110mwfpK
acNNMpRpi0mBAY8PV91FzadH5Rkf9dFHhGFhqg7bbK543zRJiAEwqNe7CSLtuh1wXK/DQT/lmYjX
oRkpj5DkL3vuwi9m2F0Zda8/wlvISIvXf+nqpe2lnLoawXBVuOG3rr8c1ZhUPNbzMiaM+CSqTL9X
vaq487sfCmH3pHWWeGvR3B9afh1TuEW/rSsPEMpUdjiL1+rAOxbGPwlR1VjL3VhDECCcN4UboTDp
XKrodh2reF6vyd0MDVoFT9Wfa2UZZfjqMOmErN1ROWSmf4QyYmwTUsUHsvLKQdZDfCd4Kiu1dHDQ
RZ57k/Rzs4Xs1Vpaa+5kh1rWyl25KR2TXJndRosC5Yxv/WXLqPmfW7cKjiPP+Sufn8YuGQjMaWmZ
XXmZll3JPWahDw3J1MN7/eD52s7RSdzLoT/3BW36rW+Ddu8CjYMW2WHHP8uNidAn91FqrO0yRbuk
aeF+y933PvVIuuPXPrLZUk3EWjqMZUJghv6dgvj7Mcsalfj0vCsUEF9yT25qn3cX8KRg8V7XCWcs
z+/l2JriTZSiYyYHQ3FEqemX4xCuJElT1xaPK4cc2Q/HYOJkL7NxUMHXFHC1kOvr3PAKIYPsyleD
7KpMRhuOuKev3FGkPzbsmg4Bv/faQtftFZlWfSUHyg3SytlVvavmnrKi7sGHWUw5tvA0UpxmHifS
jWfMEMqFLEJlyre1jtKSLAoDyqgCV/Mki6EVrnhBirvCFeIqTo07Wd2HaLc2Bh5y0ZiNj7VGqpcl
hL2XrYqpXuKkOV1jlG3c1tn0dmg3MdpjH7UFekoMIuMxrtEVYj06X5aWoCaYm4p+0eOr9Cg8nEn+
erXGfLVMw4INmaTh8f1q5SFjrjatEWguYelvpRJ6yuti0+Q+uOhZLP1NHX3WU38vlnUAE80FQiNb
ZcM0JDzZZTlRs0+JlmQ7WRrT8sijEopPoq3diLkutMAwvELbbVjVxLPXQ22PQJmCdOkhVHCRMxXC
OskzST9UyGfJ3m8DbT0AO106s69HeGUqdXgF3sxnadFfx/hfnBCQP7bK4DyqgtOP7gDryHWvyi6+
r+fqzIVnU8Wk05s2dh6HRo+WBOLDk2xtrAhPjDF+8DXQ042Bxc7QK85jBWlsk1XRsJGjhOgJR7ZR
dOEqifswRSd5Skfp1BNKr2QA51N5UUQit8qUrSyO8fhpwncWDau6uKt9by1P6TbkxrQJ5+u2S8SD
AWssDp1zk+hkPFQVcjFGVmecsu1zX5rkXiLN8sCFGrfjmBjIDX1vHhQwDO9DpmkaeYgisW/yatVN
WCdBd+sHbXeL0RKhwwRwqOdTRPIGA5l+fHrvobXefR/pyVn2x/Wk3uodREtZrOYDzlnc+VhyTF+l
5hJNEXfr6ua2acfqcsjg2zMBAGpfKfxaVUQyW93yvwTXbdDlX/BwSsEJ+rPXgAHbdmociP59dG9a
9bOrK9mX2BPAX6zyoy7Mct2gTHgiGmmdi0kr8UBy7c+RUq5k19Ihzyd61bmZErzhRjXkTWJW/c1U
uN1Cns+CpJh0VvnkFUAVlXJgMqbE5rGGVLnOQ8t5BDhwll2bSHzqHBUOorA0LoqIjvwMudeXS5t1
1J+fIWYN9fYZ8pQ5lfwMFayh+zArn4HvdhuvjI1NosbTDnBAuhIIe9zLYlfF2UoEqrg3mvpb6+T6
+g9FNRbljqRRuoHtTJ5EV6IHFZ/0lTqq1QVg+H5fanG9QzYZHVElTFY2unkfx7F7BAJtfHXqY50o
02tT8phAhDyCUM7oyfWqi5p4Zt4iuNDr2VOflsEWvawU+bukL05E5rCMmvd+KbaIPGMzbDRL1gH0
Lst+hB2BDbTXpNZFoulrb1DCE2kjZ5kQd13L+tIRYIEgOmcn3czXedNjGeG3jNDdEOMXd3DeDtDv
ddvAVUub7fVsWz0ZBljQuVRGPiievBrfGrsq0NZV1aFIMDfILrLV7UR+JIGAin5EggolsE1S+ebZ
IL55tuaNLAZJbx0nzCVlSdbLHlpK/oikj40ydRZBfZ/H9jkeR4GZbgJcb5ZSgB2m632B0P9t6AOY
rDVwFlII3Z7qe8t14lvS6cFbfZHYy1YT9WfUNmCbd19QG+cdBvzl2i8Mb+cjHbR1giS7jXuSHI2i
dl/0Xl0iAN0+qag2rZBx1C6QTsUBrU3CzVAq9UOlavd+FfdI6mCUNWbuoxnhoRJpdnxqi7LHA0Qf
Ue0f/SvWGJCxM/8aWnl/0kVjXZvzxhDgFs38eoxCa1YUa89AMI/w/8BaVkZc7cXEtOK9f1vX4UZt
WLLJOjmsC0Dhj2GbbmVRNqhh9YpsvXl472aDpLLrPL2EvGldJ6VXXzqdsnzvgLIMU7NofHk/TK3b
5baZIPXJQbKhbcNhFSeBB+WCA8k6rckGzK7DdC+LXe5ZmywsQEOoeOO4vvnosKQ79i4gAFmsxzFY
o1Sj7mTRjvP7hnTXFWQq7xaG+qZuWvOxGH0IbO6NNkTGmdQFEvy++hUYlrqNqoIljayTmzDM6hOc
K2jL9FWnXN94U1Xsmy77BBYY6rnriZWmOtFNP2bmlSGeW2ILEGewq9gjYwbldW7Mqzy+UY1QXalk
h9ay7q3BKz7po9COsoSUonnlZs+yu6wJTU3dM2n98ThRkqugIhplXdldB5G0qT/5cKjejsHiArh2
OX2C/OIsK5fMdETqX5sfQCF6r7fvJc97K8ln1YDKxXtb91Pp+zj5kPveU44j59Tfip5c9fwA/N7z
7Xxz2yy48zfj3MEH/ej3e78f4zPMxvhsxt5Nm47dDjmW+PxeL/fe6sqBhFkPsoHu79VZxZN+Icv1
1L0kPsB8/BnOXmrmZ7knN3U5oqkikhYDsT8bPE0Nhx/Khh3uctVPD1GPD+XbYd6P0NXKuNaiWbtv
Pr7cyGMxKegWH377j3//62X4T/81v8qT0c+z32ArXuXoadV/fLC0D78Vb9X7L398sEE3upZrOEJX
VUikpmbR/vJ0E2Y+vbX/k6lN4EVD4b6okTCtz4M3wFeYl17dqiob9d4E130/QkBjXy7WiIu5w6Ww
YpjiQC8+efOUOZin0ek8oYZmducS+jvEcq6dia7jBQO8VnaRGyctnWVWgfctF0rYu0xUMAlINn4U
GxfVZOpvm3TSLgwerQdyw3zXqCUZF6Dyi62i+e3ivZ9sIOeGgWYeIplchARFzWxXZk5/NrN0OMs9
/fve3APllIxpHLjTgKXJ2RPavgnb/LoIgdJ6xvhDyc3UvRm44+afv3nT/fWbtw3dsgzHNXXHFrrj
/PzNh+YIjs8P7S8VNq5nS6T5Rd+qyQXuFvM+7O2a/MZcU67NEWcyYBsD0iHz5lt1VLnIBpa1d1ZI
bq5SQzURvBnqaze0KyQUqBs8ywROqnYBrL4/y0VbvZRJ1eI+EzyUwPUvQ7LhD6p4SOKmvdchTd3E
YLllrdM20VnzoBjKYqKRVBl0BfH8eYwJ92DtJ3UFeb81H8BaJMvJzpKjbM3y+IfjD8UPx1d0dd+3
FURLT8P11PMaxDrq7kz0+Z+/aFf/yxdtaSr3uW04GpQvw/j5i26dzGHC6mevRER69GL4/uQ37Kcu
X6qJlAXEPtTy5Hf83tznyKLWWXZ46xfULUxhdEQPgTFVJ8I68GFjbrjUGltMM+fKzpnxw3LX84x5
1xbfehWm9dqVzLtKv3D3aFbp685ppqemWYw18fAJg5iNmop236aGc2d62pVsT1nlEDEXBUxOz7qo
kDde1p0zPXl1fDcQY77jGfDLARPgBzeqqwM0XA4JuqWTOVx1th2c2r44yxIigePVt/ruCp9nFPi6
IvMWnY7yIzAXfeUZ710Y2hjZ21ChGNVqYn6yyyNQHgHSIUjYh8ON6pV346BpGLx1xJKcZv4svvLR
ttdja6qfVNT/d4CFrLeiNYYXGRzWW93BJCjMzRTDVEb/3VHn4ZWOFoK8Nf7jp8dfLR+HL3kxVqEf
NL8U/719zS+e0tf6X/Oo773+/XORQd8Ounpqnn4qrLMmbMbr9rUab17rNmn+fPrOPf9fG397lUe5
G4vXPz48IXtFdBRP1fCl+fCtaX5aa6rKvf398T6f4Fvr/An++PB/k6fnp/Tpr0Nen+rmjw8QI393
XAfJHddBGFpzbPPDb/3rW5PzuwHoSbc1hzUJW55GGaplwR8fdPN3FZc+23VU3bAwg7U//FZDsJmb
1N+FQLbWNS2A6qruah/+/PTf3j1v3/bfv4u0n99FpsFhHPy2NAFKTqh/eSJGWiGMWjeUHbQtdyMw
LFviR4heRp/vCn+jpUW2Q7lLxXN4Ri6iTLCcOi9+uyl+uid+fCX+7WXYrm4TftBVR4hfHswTApdj
N3XI6xToyI+JcI7MbJ/tGgFKJIL9MhKQDwtlTQDAXjaIKK8CMej/w2NL45/xw5tZfhuupum6IXTX
tgxzfqz98GZ2DC2q3U73dmplFCsPIbtZL1TsFW+p44aDvfTH2PKurND9yA8e7eW8WRZaCos6I2RQ
6x28GdaR6x/uqL+ZMGiGMU8J3qcM84XZOsgQU9V4oOq2Ov8bf7gw0O5miXyCt2NaToZIbfOtEZWX
Wh44J1zU3cUwGMNKBj2rSRAk52e9GiKBmGlZt4TmOitfm5ZhbT086Loid0/akFQn297GAN1PCFFN
O9PFzTAXxmn8vkkKG8Cl2WNJOzrjOutzk7lIMFySdhsPoTI+emQwj4MHvFoPlfzsj4CbrFx9VUrH
OhjXpn9TYp2zdId+O87CMMrUK3tMNb66njNAEIOQCw5jXTf1jjTI2dOSem2perBktd2c1bT+0g14
KE59seRjZ2c1mm4dIAEbZXzx/AZubZRvhmZtk9fu+mbr2Em+ikfcG+O95hAl6LplY6X6plTKCzv6
gsck0n59gNBDQugDdeWFTjCStGx/B7sKyea2tda1eyRPsowE699ENayN5kbtwrRhjzj9KQ/jaF8F
RBw71Gzj0TE2oLzQ3Ng7AdHiiMuK069jqWIMUGBUqQfuazP/Q7IAxFr4mJrWuB2aNl1NfgcFBI3o
GP34ZV8bBxeEzipsnC3CvN62HMNXUgf+gqDKGvz1VzubrrAZuiqRn44MTyyGrryObrOkfIatXPGe
wkshyoGu8ji5BBO2QKK7pxeIft8cl6YOU8sGoYre6xaCP9jhlvSQggKSXiHY7lU7O4thubjmrcZc
aiu0aI+dUDRbSvaLApK5mfb3jkBRCtOFdq0MhFqKoXxmQoCFwZU22Z99e1I2hQmBVwm8RwCjCRo+
SFYz/7huhubCjpNXzRiNRZMS46/SyV4SmoW523fBKrM/aQWhKlSnoAGGl5H67HeFjsMKRDrwm0Ea
8wMYVBSk+tcBmqhJcAjul4vyGBnJRVQkIFmdFjp0NpzbUQPg7Lf6lZFm6KNUaIM4IwisCtUw4tsv
o68RVyPdtszH/mtiCQx4wdsskhY/YvT5vBUMQByyUdLY4N1qryKjMM+ZV5Eh7L1VWMK2KDRgKm6i
IwKtm6vAMrCuMtnAkZuFxOddXEJ+3KRNYK7KCLs92aCY5fMYJtMaqdOGbzO4tPza3JD9x9x1rup8
ljcLWZabps3uATnB4vjeRe7Fc2c54r1B1r0X5V5lDtM2Usyd1DZmxRBOOK8aj7BprDddbqlJLVul
VrcxJo+IzWoTMDMEu/vQyNG7mAW8ZUcNogzUZ9t6k02WfaC7BRMgRrpzy4Cb5iutlghjgI2YB75V
vm1lr9CNCSH3gLFl8Rel7MlqHR0lgXnoD1cyqmqw80Zt3dQqjPdSw9VkPuX7tTkAG+Eay0uQtaO8
eHl4KLtcmNwt5eXyCEFeD9qDYSWojkTuawvgHawwt6fia899DLVLkKjZ+mbDGg35tSbwnQ0CS1cI
NGz7XkUwCxGyaqgA0A7dXWjUX0jSdSBKHixLnLLUQnU6666x73sw9BacZH9A9RJJWBO5Ma/AjZeV
VbrTJ5yG+V2oe4UHO6IyvkMEsdp5qn9jKJZYmyH6mp0d3cCsXESWfunFqrsby+Za+A5kaLAukIDX
dhvoC6uujFUwawiZfgHnw8F4LRu9U5Z9Jh5xHgoHFlsEwYTnN+w5t3htOhuPLavaZTrsHU9UMJHM
CPUlFb+vTA23eVdcKIMXHKYg2RvdON0JPd96Sv1CagCXNYJVVdYPS5bkMY/n8jojXoy7FxK9RWC0
QMugkkMrNFeqPSqLcCz81TgREWVh6DVhxONAreGe4uIGtgMdqQHdqXB01naYCh6/0yVEodeS3++n
sr20gjZfhYo+bZovse1bJ/LSBfCYLCJkO7TrtplfWpDvW8vAL9SBkFu34G9g0KrNJkUal6V/iCBe
PtyPlsbrLBPVpmOCB2XvWA8gl+3J35Em9lYC0sYmbL9UffpqTNNzp1b3plJlN0pnlzuhuDs35lXn
kz+6RJ4WeQ2/nv2dovxofGW+5y48NElzlB0WGL0m4Di6p3ogj2FXrbbU7TBfQwODcV+JYxATHHDV
A+hJHgDw+LvGzxcd/B5lQnYihaO7wAO3Q7xhhXWdo8KAFhpY+KIIvoZ5d0hL7WhW5RfNKfoNIuPr
oryEYPcxhB23EjZiSXbZHtD7WCO0qCM8+ZR1oThqjgmRIimHHTiJW62FV9IZAJO1EC6UZj2LtHzF
al5AEyzLNSFvCE+Ysazy4qhZwzlxjGmJKsTFpBBrmEzIQkJBy4pgwhIRsYWrcgeIUt/Utr7XInM3
muIUJyNCtPlORfJnxY19aYlg3Kg+803D8oudyDeaQM6z7Ya1PwYoJza4puTMZvbd8DphIrCIPX/a
AKbcwMj9HObqhLBRMi784DoJ0xd+4vuOKGQY2+naLkxEidIVqiH3XpNFzOaqOwvmSHfj4M/tDHC+
PRLESiWeqq7Y6QGYLKUgYRM6wUc9LJaW6iAAkk3grovLaEIkoOzQ9xW8oAZvGbvEXDqcgU5h5V+p
AXA1c7rpLP1mTIGVebqztB2cbggGbZTOt5fCumLmt4/xM8TBIN8pYYBHuD/cVBoJBWsm8SiT/pVY
NfcWeZYcrmVmp+66K5B9SdXPQwlBMHCLFyNDkw+dkWYh8ddlyFssDm+BrKP434FeAG5sny29uBwi
xD94/QRQpN01UR5lMezRXjmI1Lly7PKqttB3GxQcesb40+D1Z9WwH6qYR5Obch8qB0zrEBfrx6sh
9PmiR+faq+q1qXV3wG59bg9YtsD4EcNQUAn1IF54QQDnwAfUaaNLFuHiRUpS7Aq7e0RTylw6iOlE
OjoaXZDAgSw3TYaYK5LFJwvxAxuSidWFaJmNJ6sZkE9U1FOWwCebuvZYTTdiCsTaEQCffa/4XOio
uQIPfohg4ABi0e/s6eiEszCTF5xVyO9jZL06g/o0DstY8e6VwDrEBoaPTGkDbEywnqxQfh9Phut8
yfr0MS90pPnCnXscMR8l62yjm4TMyYWN8rW6IOuNbXdp6eswG1lNzS2y7q1ZSyzmUhY54by4K3nJ
kLgXH2Uvr0irddHi0Dzy+r+ALNpuhcpt0wjixL4HcxE7uexiQnr9JAaMs4J0vID3uW6Ekq4TLEqQ
nHJn8R0UzsOq4NcoIGXbpYs+FxH82cF+6TnqV3vX5eV40tHeWwdhBlAHeUCgWme9EeQsNWZ6OXLf
G5sgYlgkYmlNvNI8IPxnTbkLbZtPOF+JoTbTGmPllKeqzdfXqfHaRRkPjzoC+a2JsEL41W+m7HLQ
czYIbOJg0D1hMdyh6eBirJhjuRU7gzeDk5BS5/898TcnhdwILMTcQrwKtyeSpgyflUJfJejHsETy
TlEzOPuU3GwdogyQZTA3TFRlxdReOGkcrtE7+qoo1mWMMu1havzLXug6L71Gv9BQUbC9JDk/qzAP
GJLv1dzai7xrD71ZnQ1UctDYVK/NRKh7cjHpqRjTVeAoNWNtFHTmf2KRplihkNlA+wwJrrHWxrVT
Ir9ZmN1+rOw1fjn5QoEp2hqlu2/KAnk0xIIvAF70mRdfIK9e7rSxfA5z/6AbyFS6UR8f3GG68Vo8
SqFGk2a2S6Jh8dfA4hpdVPvrjtOk3FnxZBKVNOMzLuzzFNx8LDOe+6BxdpooV1gKfnJM/ivofBes
/aAaiQqt3ljd8V4aD4GDO1yseUB6q2qJLZ1HhKk0efdDltPwgUjrvDy6Y7DPGqe/SOaNK/pXQJnG
JlW50S0sW90xXZg7qE4shhpmLoYdj0uVyCJKUOGz6w/9Dkmn+GRX+SpNVIC1YsKmY7gy3WdgDNwW
/UFuunlPyUGokZRmt261SVvKJt1vHV5SrOiC8lCgqXCQe1Fg5cnivSwrDWmGIXfRd6edhfy3/n9b
WRvuKtZRUs3avF82Ad+2NTtpyL0QTON/X5RdEHz41vl9rBz2XvzlUI6BaNaAzzhzMk4kD8Dz28Su
Yu/Ndj6KdPKRxj7fN/9tnZPNgIe/G1dCvAmtPCaoOBVvPWQ3mywr9Nfvh07LtD7I4tux3k8VSuMX
2WQEx9TrjH2JzqtqwzqZh//Q7huzzJ6sjaWljtyVG3m8tkVc2RkFSnxVQ6J0Pmdcgr1fy92kq/eJ
L+4xnGJW4EWXGBwkTDx1BNpMOMu5r10iM+8umnhE6Y8l3j7y4bdlMYYQQEe9VUmUEPQnaZEIHvSA
8mY1cVe35IRQbgcnbeRI5rY2GBAYKpsS2vUZQHC1UYIaoORc7HwtOYcK2s1KYA4YN/fGSav1h0g1
je2EocoiMT2BpCPaRyuUaXZhVml7x3H0k00WeFKrWzym+sCIdi0A7VMUhMmpCKrZPpJ3mBZYy6mv
u71TqZeR7RKFnsyxOo1cHr4SItiMqGg2U37Cpemehfh06jJlOsk9pxJMEnKXN+3coM2bTEdslckD
4OjwWzd/0qaTbo0QyjQNEVkd5jhXMpmfwtTKzhHqyYtpZE1QYzi4KHRvRTxcW6sN1GvdEocu8fxT
M280Yhd15Jv7qCy1RYDI5go5SUU5C1YqBx+t1aOAO8uLje+IA7Kc5/Uy5cOJpymEWD+9K4Vp81ym
R+Ur/SlWeuSRMMMBU4TDk4LsHMv0hAjDED7YoiqQxoeDCvoVKraRvQQuegZei+msW5c7JwBrPqnm
EQj5zitZ4E0J4qm5G6VbawifPPDumyYKP1auFW5xIVFPauLgBz7vyY3ej1AlTHVaioSge4QeK7Ef
Redf0E0xureyVzG6GYChFIl5skjHMs2so6lrKNY59mrU7BeX5fwJMQjYRIjxKnOpne8U1hfEKQ2r
4031Z11gE1oBh1t3/U0BNmERTalxkjeW3HO63t9EJpqeoA1GJo4N2YLW2pnppJ/cvtG3cRQ9Ti4S
NitsL2JTO9lzk2y3+kI/OQCjgoRJn+CjhD0Obmo+7WF9HYoxR/ZYRa/dNpHqGfiRnISaKie5l/iA
8vAiQaw2LSDEn+wGediwNUHn6KaSrZOkfEQa8lBZKFvgFQ9KLO7ikyWS+KTbDZmBrWsM2kbWAheu
VpaeEuHJnehkf+8pu8uN7Rwjq70j0Blv2jFuDnqXuitj5E0Mxl49BTNCxZm/w2a+6eVGa8Mc1xGt
4N1asBA0o+MU9N82Suh3iC7N5bdd1CTGedWOpKsyPciGdh6SR237U0fZJI8m22URZgG0nFjX3k7z
3vB+Vln3XnSbUl+B/gb1+/OFyX6FXqeHsX3UI6fJYWmF8Q+XDk+RJYDhbmTXt+t7P+P75ZXyypOO
yJlHLmApW3puLgS41e17P7n3y+X9UpRdfrmM96+ga8IXVFjPFVZhW99IVN676GaYRXwbY3vg9AGJ
zgrHDYMsylVOwHmnF/pHPAgxka1EtvSJ/ID2MsIlVmfm2UW1qMcx+sLD9UxXhxe1UorlBDx3ASC/
XWVmoh3yRIgTwUcgtmjjMqsPxmbCreyxttVtQsxiLar4RTDPXTuW6/KQYqVrQBbDjQAfLJ94bKHq
6ry2xKQt24Z5YsMdxbO874fpYIQCVaWm4A4W2tZoyZpnowqeKPkYsK7ZEt1gOarjAEpR7LkIZJlq
poOmGzkbRQOjOPrnycs+p+roPHbBU9EEm6IaNDReF2nVVTul6q4z5PkWDXlsTKcIc09OV63jLP4U
KLyWsaKDdFwSSOpb/QVBgpe4TYz9HOlASgxd3GaIQCx2n2rPuUpN1dooBgg9pG0i7ZF1mnlMxmSN
Bae55nmOHnCuEVJ1UKcrHURb28C99UxVLPNo5EmUOiQABqShkcth3o+2DSYrk1ezdHKNZ0gX8MHV
fp/xE7wReWwSQQe92QBJ2roq8gEFNLehoioD7UU0eFhqBoDiqYV1Jmr1uS/rz41qahuEx1bojekw
bj9OkenfpnW8RXTL2nCTnPseR73ciK46MGwbuxouIW9cdCMBHX7KxiHZTYMRswRDYa6xqmvVbdZV
jMtL2ynZDr5nfzQnPEHCS1SR6i2Y/0PuGtZpcMZphSI15Frk/S6az5FnOae+G4u7xg0PDeHLfd5F
Bt4XXr0k+GVuArg+S63IrUujZbmUp0a2MOpp03WFeaNFPvBQbMO63Dr3Sq+dPSzPoiLVD4g1YSPl
Bc6xDPtXgVDFlg3Z4zEZd0PTt2tiZzFqQ9O09VKh4ECLjisqNMqeCQkqFnjixSyJ12qqNssIHe5N
YHSofo6Tcl2MwUUL6W5vZSlRjtaalWwLscvH6Cs+2/GlauR4YHBHEWlDcTbst6Sb242roL8NYt5c
t0n/zKoPrpI1rWPHFHtkJ/axZjX/f+dqBROxf0zWnp/q+uklaOvXpql/TNl+G/ktZ2u5v3OzAlxA
vdQyLfGesrX13/kVWih22rpM576nbA3xO1M92yYBhNaqbug0fUvZGtrvYE1cV7Ud3XI1ksH/m5Qt
qd+fUoGOo9lY2uumZpILVF3xcyrQ1UdCg4UCearqL3JDXXnYGthBoSMUhzcXGsL9/wBY+rszClU1
dNW2dAFl7Ocz4nGVGdOgFbt+XXs6AoROcS9guMG+XfRe0C7/Od35a65z/oCcyAU2YgtwxHOS9odc
p98oMxQvLtBL3xigLZaKPT4UU/xkETD/X5/K0UnMow1p8emE8fOpeAdoKLtMxQ5L669xEn8FkvsV
Yygn9p//+Uy/Zpb5UJzJJINscw/85b/WWMHE+3YodkgtumvXKUvmDXgZxAM/9H8+lcY9/+sd4lga
CDObtLGj/Yov89FONvKAT6XHlWA1rT44ZbUqHOs4qOSCrVLtYEPuNeymkdPFlqezLwgFrSeRnf/5
Un7GW3F/8qktIYgkY88B7uqX79fuUkdp3L7Yua6C3jqEjHa8Gf3hQVPGh6FAscuwXz08Df75tPIT
/pgul+clO2nZQCv+i7szWXIbydL1q9wXQBlGB7DlTMbMiKCGDSw0EDPgGBzT0/fnVHZXlbIs07qX
d5G0kFISScDdcc5//kFTJf79vhqWV0O7wFLV0qI8Ex91H9lXPZ6bHjRVkfZTxfdZtVyyoCFHwEgx
oWixOYbtmLqts5oC8ZaJ/O3/8rFchIQhHEBg/t82kmAma0Oxlofe7cgwK7yD8Hm3Ht7Zygz6HwqJ
Xqtb7CzCloxMib4uXua8pFWDtR/gej0vajeKGD7K/1BW/gPB4D/eJg/DCkf4psnx8u+Xa1GZmlNs
5w+GatqDhI+9aRUpoTMd2+iyI3xmxnb/RWJF8Tdny5+YH7db9S/v/RuzIQhCF60nWlBUm08jYVQr
FefOKiZSiJHTZTIht5nZdBgF9h/pe0Way9+slv9w3nBk//Pb/3ZXxrxMiI3lE4Aba6M/THin7GMh
8n2dcST89aW2TevPVxtCUKBrVuwIbdv/bXHW8EqDssa/ozZR0Tb+HSDNdTSXnKQJDLRcps1NtRmK
9F31EWrUBH/BIhjPXusc+hDbZGWiUefvUI3chRFrxzHCE46oO9mZFxmn6zAfHmNTnZkunutsN3n1
p4kDLkyzDwGiQT864Ue+w/P+XsZ7JcpyTTA9AU/8eSWobAZnbY/1viYxYp4BNCkn111wH1cLqiAW
aJ7zh7we7aOj8BJDZOV7hI2RXVZHEBr0hsJN6Oy64jjYYp1YyaGwUtpULHC5o9WDnxAPYbhWvWnm
j7GbntPGhSzpnKJ6OtYhn7EygUvy6rn3NTEgqYw16lfmmEmOSUB8mCNGR9ly6Rttgf0jV9lH4Zt3
uYO/3hCSj8EARI7ExYbZlVy+a21nV72e7JAlbAFfrNLqxfG674E+ivWVwRjHJsewI9FFrvzJ/k7a
BdDukFwJw9nbvv/QdR2WOHwvaxKHkdFu0aut53Wblut5Ozx6wTin7eHYwjdfT3P5gQDy4rZcIJsT
bwxb/gFSV6004Garj1GPlYMF5ULWr9SAm2zksw5G/EGRDE/MkXxuCx6/27msTyriANOXP/Ky65jn
W7s23jzGGrTd5bUF1kK2eO39+AHSGU7PM1baWWLeRYP8Tmb5yp34qvglklW7mJchHR4Zb0+BJDUt
GC8Yy10CexlxI+RclOGpSawnWWMyErl8EnJxXiYnYMEuRMsO5zBcDmXpMZ8c+PthF25f8g54Scj4
I/S4BFVEYFr6oxkmDN0LMp7GS7WM52TUCy1VO/1+6dx8BWXC+r34cBaTOSVXiuLncZICloh5MUZ0
P65xzev8w8rKj0ETKpzp0jTwwrV4v45fnJpMhLm1zlnQkhDZs6aYzeNnpF7ykmS1kF6cSBvWp8uk
YlvU4Gp4fof4XwIX0C9RXix8onVFrjtEZWPdNdlHlmsj0LmBiTH8DFLeztYUFUjv877JH+ufpbW1
nj0fl8m+wirPwmdNf3o/5/tN1nDWz114wvUq/bCxBFyaBtEOe2Smf+/JuZ0Q260hoq2KxLzopTzq
h7NjikcDm2VwPmIJLO5NyjN27zb4AEXDxWkzuevaujsSa/5ugUBir8dnUwWub3ScuoYRSHt3jRlN
rA8oOLGTPd2WIzysa6Y3Lr4wDZyHApFW/OL3lb1GCAvopo+SIC2uo5guxD5f7BrYizayGy8O7iQr
iwEvZC2EQMaCc1iNG7EIk49+oI5w85rNyXxinl+7hZrwdmzB7L1YicKCnPD6lYzd9TRh1Jz188XS
N2pdx+Z3jKYHzAlMxIj4F6rzGiOgq18jEy5Mjr6+JYtD5u9+m38YjXto0v6rl54IG7iOAxfcivOP
wJBkPCO8E4pHVjhSAk8BluIj/lz72x8I1T7W/nHKHy74MWoDLj7WJPjoWCzyr/AuEc+hTYs0k6QE
/LgxRJj7eyKGan8hsgCG1NJOZACQypmH0QM+9IyxF4ModgzcwmE7tb69gSwBdFxwbhtYTOC9MD0E
HsyEebIvotC7S2A2q09MgeQO7hI7/dZ0t1YfrWRvhdu0jzZ1EyH2eCDOzgM45cIgosW0hPSB2gXb
0/aiZjKeHKc5+j2naCf1YxJ7o5Vh8rbCZEpHosM+E8YOBRQG6n330MwGaSNMsdeomF6TAXGvgQxh
W8jsfYrJeEVjjaUw/nyrwjK3maGzRhKulRjni1mMwea2IG/Fi1DZVT8OzLK4erE4gDTCmJuRRGP1
OffmjyYyXzOiKgfTeiHklllptivGQXukBoRl3W7R3H9SYbmfyvh0W/yqHOtNcEKFF4BmsqAqoqQs
K5+3BBBAwpnz3dyQqaaZZVBrkKXN6qeKkKl6tXjFZQ3LEPBwK3SqXQpaTI6RFKtJRd3Oidv3hqCh
fYwiKmjK+56ALeQW1jehOo+IytyEZpH3UAowyIVUYW/MkTXvxMa+EXXKDVTDGg7DNvBLNqUkskfi
S7lqnfjkj2wf7Fk5YSISYeLCWalsqcn+lhubjHhcBCaWZzdvMEQG9q/CY1ohr0v6ZtowPl6zkW0y
OuqHSuJ4CIZks/x+NkH/aCvOLXTUUEaGnwRDVFtMnerNACtEIjddwyInwMjjzQYO8yZzMFolcJXo
xP7XvasL9tCw9NfKvXStYgbLcunL1t84of2RJ3OAzQ1YzLA0GxsTyHVScNt93/rgLz5CDk6hCowH
141JIdE1kUuOJKQdmqQwCzcz1rhhjgmeLJYMvSCpFF5Cf5FgFOWWRNkoXctGEAjX6udkltMaU11s
WcdV5tbnqheXamILJJF6Jf/nxdZnuSceQfrTtdexRePR+exXDEtuR5CnsBvNMHtIyJhSvr1OebbJ
zruAav/EjgGBWmC++6NvbhY8OnC4kkyb0nBYI40kvgaSxgaz7vuG9mDnSvw4JPfccWN7nccjwL9i
WGB7mz6u3noh060f9WojMgbzLs/FzTKL+rBglwtJiR1OYaDYy5uqmbx7VYEhV692HwyvFYZ6rl13
DzYW+XOJe5cfjN+yOFgnuTjF8Sy+xkRW+AjXjPEtq937YSCfh+Y73WTkJgXdYN7BjRqJ3vHu8pQs
IKfO7rAo2mNXlz6QhGJumHTIdW/HLuFVCRm+Sf09DYk1JWgi31fG1kytS6iDiWby8uypeE95lG5M
QLlpaY5z0/IQNIu9SXjOlgWt4UjCnkgeATFstdld2hApZM/bOhfwrZwHs7Nfq1FAL/5668ldlv1Y
5dte+fugiyzs/qZ2XTj3VYqPWuvZz96EE59V10+56FNmnMFBYiQczogV4HaUW+hcFyslHKPPJa69
qDsRzDyb1sAfJiYHbzQcPrQWHannDjsH+DD9PGyrkOFm1vQ/jFE8qioj8sbud8wzCASW5R0JlQ2b
Ij+HBasIy6QR6ofUJQOjcKpXU4cIRZDtkhpWbTQEuPInV8//DhWPYlON1q4fc7TH9RMKiPvIh9xE
hnKNeSau+NRbw+R+Zhi2rGD6UVLFOYUWkdTrxunZ+oL9P4fuYcA9bDXhi+s7vGHYeCFkXI+IYKgf
u8FW5ASTIwM+yLqctx7utKyvMNj7eJNAnFAboFlzo7DRp+eDjdUyiYT20oKtz819QhxZDTDIE2li
pNINQLDtU07u9Rr75pk4e/Kl+9zfwsaDhzGAMqfstGUZh1XBfHLl4GVdBSnoL7J7P5Am9jNJexgH
2NhmvsY8TK7DuE33IyYatYE5ccsTZoN4bd4IaUIbMohyiKn8LCP6NnQ5y4mLCuuLdxd9v++9Jt16
Irk6rX9iDxawbjW87NQ0mcwKgHetNXaQ7nFpl3wfgxNwnCFwr6ozpp/2fimTUxrg2a9CLNJ5Kuwn
zJ3jycYhg2QQJ4rfC/jnu3novhWNEUFvK5NNaedf6wLTH6f43AgkkkTTMQ/tKIr6NN67sKmDXrwF
Pgb8dG9iFyEiF3P3HgYEesDNagiORjRNxgCOc9QGiwoOwQS6X1WU6VDh1pXFIlh0SRlYNtnxKryD
DYxZf2hdcHGBoYKWF6R+OHspnNVZFh/6gfkLXWLqGOPMm1L/ZDXLh71OcLr7iYiDE8x7fC11UZD7
ZA1hUX9XE9i66WzqLIFJ9YDNiYkGSrt7h/tb2ZozKokliVBW96noZ56wdDPZ0OuY+ZFURrLxTD9E
wjfxSR1u0Giscmo8eM5ck8UJ3uqqfuZM+oQL++Ot1O11Ok9g94RBp9kFVQhZdnF/Jt6+tn/2M9+7
NZuPUO51pVxH9gWW44opZbwWFQmmqdmStWN8IQ2SGpSmCWeUars43kH/F9p86bzNrkuLxSgZ8RVi
tujJIGgLxje/Jcc62JQNHteUdlgtXeMSZg8OEunB2DhB294nAdntc7STKWR3d0Is4Cr+faqLQNHf
lZEBBl+ycTsGzVazxdilWWW62VIaa1H6KhD9F2xU6hOwnH1bavPiZa2BwWL+Ybtc/3Hp6Djp0wxB
okbDHeszXO8LOhKGAVzcunj2h+lx8b3XMhC4SqRXuCgcSz0qs+axjvQW85aLx3NakyQ3dUbS+6ya
V0+3IeOUv0lChw9GA1/dCkg/Fx3kwaG6N3zofnETTAQbVF9m99Gz6S99ciVzmFb65I0DWlPMJyn3
cl5+lVRko/sZ51xF84X2gIi0LkKHxgNVt6WiD7/a/cFwU+6pa/1aobEiJQcp8V1WFptARhNkfO61
/tgqEPhVW/F6sOgWBrM4oGd9EtpzTqCxWAvc2Ve28F/TIjzkkie1VQ5npwxH7PmsQ+yMZybud2lL
cax8LjyVPQ3arkzTK0kp0zZTwxmrZmLLihiGU/0gakVn2g13i21fbvdApWW0JZrukCj9GfS5WtW6
t9D9sZnMn1wxf6iS8a6EGLwNolAnP8zt6tYlO8VCeLjxaHqUWsIErF7Yh9ZQsLj0h7A7jBF0a1uJ
8kEXU1wnjifdrMpsuVPeu48+n0zB+VTpUSV+JKvOm18ao0I3MyMg6Z9sYIjZWk63UVpe8Sf0P63x
Dy8evo31u0uIrFRzsclYI5WTPIdAeo4tDvg1fpUDWZcoI+4tBOjYaqUfhKyRrYYcxIw+3eC324e3
9DNHuqxXuwSoyHhIWal97YntHGv+ppFj1jqEjJRCOPCho8OIWPB5Kh6jEiyFvNWgtF4mzd1NnOnB
yXhiGh6DuXLDlX/XB4aq5GcGv/BCOPkmi/hup2WRcnmMhkYnKLp7Cg2KYHo9hcGg07ze0GRC2Rwe
9V+NQACeaROt3J3v9HPZJp4I6t/PdmBP66Z+qCnZlcW0wkd/5LrEVMAZW/dRPZMnG2wpMcJtTyfM
CuZvxKSulPHeMidMSNi1BC1a9LXFD9n3+JzrNiJwmjv5a6PtgulUqe5rPtGA6INWfqrS4UfbDGd9
lOi7mizqIAjynIrkI7O+Z+TixR3DzQItKJYvT7NjP5hhPW+WlK+tIYihY/fE03T2/LdcJd8ba7cg
x6FUt2Oe6sdIcWQs+poM0cu0TJ/11xSGxpQ5FGUvHj3SPbAs495r4FJ1Nt2krR8k7za7oxEAFaPr
5lvkv8nmNhtw+saHH47bfRQ5zdqwlgvuEddJFmfo67tlnDZhwvafKNThNVfHqakNGBL5lXBiaE+d
fcLg8FoO1edZkMDuFvQdGvDx4uRKHBrpkiOfOiGRiVEP4XPWxddL+/aSoriE75uWNcFbZtqtzDk5
iIIYuYkl2DUMmBhYbMU4PfuCtIMbsJC8Fd4MxcwOcPgfWXhxSgPeh1hYSxa4Ne+ITSoo65OrUpZF
ZQbOnoN6kBr2C/FwwvKjaknKKezdAHYiPN1bsyrtqUSlRBx6Bzg33eCzbJ9qimkSRA9jr6khnOoh
Fycj9El/RXQX3wAPt007bgsVlStlUfiVVvm5H5jx6v3QR1CScYRa1SkN1WwEkHjFDxgA9EIN2h/6
wF08bWIPgxlhH+BIscRv26/z3xwi8za3VjtKiWVwihPasOtQ07PNuNSubRa0bu953g9NfBUxB7eH
tEeNtEUiyI/tqM7FOBGjYTtbA/B/NVsEOybDBJlRN5KgsLdOK9ZQWUGo0FxJQkJ6BvyBfj4ycIH4
xPcoMYNxNaer8u5Hg241SzgNBGEW6yp014OMAacSbgge49GqWWwOUpC7MpmpcCRhAoCUkTWSBz8l
e1j19KAhxp6Izl6xlwr32XGE9L5rcbzcWDTIplO/JFhZEIYyGKuoe9SGLV7D8Tpk78gSmIF3HDGF
V/yo2sHCFIrekwy7bZoFyQbBOtfGL9/bfr4fs5GnVKTIoOtLUj48/8O3SiqGx9hxYb6W1xtKc2M1
4NK6aSSUZvj2wd5LTYx+ebRVQJO3hx2lYr5ttA+oR2sMbSwktYLydPZ/+AkRS6GG5Eq01fC5g58B
er1NWxITQYb5+oZkS6nDih2uHZRkYCdqZKInn+us9Hf6KJl13ytDZkiJVX1yJ3HVdIIwCMn0AkVI
neSayedy5hGSLSBKS/2Z7MMnafD1o5pg6LnwOFB5vDnoI1c0eXe3nrnC1B8nK478XFBG97742XQG
3GvA6kVDU7bHxqyc3KdifAJlWDGsJoSwU5s2DndGR0FiexnPLEVGxJACGsB5CNTDbS8T6EiPKpen
WzV3+6KUXuRjeS5nM00eyGwZ6pvu9PyjrrEfYjt9icnn6AL5LWTAuC+aB2s2v0Qe5bZkCICH51c/
lcHGSSAPDpn1CxMQLpXk2JBSHJOVxqqf8nOTI1MwgoJd2VT7rpq/GBG1ivTTxyV8Gf3Y4gbAeXYK
+tBe2Ei2HnCXBAyMWhtuJU4dfLWTixwhkDQF7fwjcvxPhov3KO35HlUph1s4K7JYSbRtSHKBUQgR
U5uyr2avKnYlAcFJ810Whtgl3lM01EfDlCQXoyGefXrdqO/uOzeWxyr3jRXH5bDx5uJutFP7YTIH
9Tqb5XtJGJxRetMhL8DrjHCHtP+Mhamx9YHv8Kwx5ErNxKwrEmov0EuWySOruoOOszjNPUGO2VNU
a/piscGXUe3MoXkc8gJBGbntJG8NeK6jbdvKWHnrpiH8qbAoGzI1PXWpY97bmMImQ0LWXcBkTkbR
cIiz8a1VjjiWabceKbdpjz7IIXc3UfDuuQRylB10Jml87etQY6RxdlhkEG6lmX/CZNndj8rDVxWL
1z3U7+cKJ0JrHXjmGZlJv6tuMsJO9Kdcv3iL1xyzAft2eyKTTb9EFi/qSw3/6cRaEH+8eLV/QkZG
+W+GBkBH5fg7GDr4BxXidHsR5IacPHbOGMc1lnAoHL0CJjq5YtsZA+Y8cPgy1gh+kIAXi4STxmri
HoSQ0y4iHH6DvLjbdUXxvTMN+6RK80slGSgUGY6iZVIlq3q0SPPQL2kekVw4h1vbabzTBDntX15u
v5dJKo+kySHhVwjP6/nI1XRPfTm6p9tPv/3SSZSD9g/2c91Udy7Eoq1AOLYyqsw8/fMF330opCHJ
i0MTAeE0U9ods6qlMICMbwzq4Bh5ze5vxqZc+ZwCyFvy2HktxyTYjaHaTc40bc0kvS/72T7dXlSS
OyfsKNhXAP7bf/6PLOKNihxEwyJu4HR7Ae63f/2ksIctSabj//ijxiZN22W3ps1zaJgM96R57nLL
PNcYc+3yCmgwicQxqSrs8+303RGEWbh9T9SokZYHozDjE3fpXMMaLidTvpqived/T4/CUsnayYvs
GBYD9pakLq1FEFbroGqdFw8l/QuhL6QtQI3ekkhabXrL63ZIjz0OnTnEnxkLCxaU/iVAe/M88h63
X00jcZ8g/MYGp8dgrxQfB18geV6cUp5n14X7V4NT3H7Ppw3rQ4U/lPE05Wb9sjSPgGLzjqT6L65Z
F08oD2gNcVRiY4HuE57p8iDiOnfKEMDf+kevSn5YxC5thd85tACWc7r9hA//Hz/9+j1TdDicuJ+D
cUnWaILVZrT9L4bp97spzBscav34rvRWvxxStU3q7Se8p18BzpB4Sp7gOB1Mp1gU14xBO2w/fFNv
v3V7MbFb+/VL2eJU7Bey2HLoFUebOYMNJnnyEmzNrZd8YJXbNeGCXuE+zi9hHw1Mm3jBNfw7jyPy
Cv0leiUnoR7bVzQHq6it50NAFqutd7GvdyfOtyaJCtk9LP2Y5RdtAwO/OBD3ew+W431px2QHNOSI
9dOjr9ochjRwuNPifZJy1GwSVDAwPbdzb8Wnm964S3FLEL0kmIcQ5KObvpRppk5DLgJzfdMrF/qg
qaN6n+Yq3Dtuk2FWmEcYOZMPtTLpKffFRMZMQJZpMNqHqN+RYI4JndPd8WcFBd0Qrm5aZ2Eiz8zK
4EllPbF6hbWsU/R0oOCGSRFRfW9g1p7mvatMPoLbqlOtP0xs59QYtx/NgMiZDh2aTiyY1lWUuicf
UeLp9tPtJXLbP36ZetJGQBrw5CTzz5cz4X/NcLrJwOcx+eOn2+958fsYR8sR9DjkOTcBjycphtad
RClkR0G/tSGPrzqr+zpbXNbU5xE9D88yST8XSdOtHVL/EtnOByvu3+3c586jUsOfeZuzmAEexvg+
SoOTrZxpTQKevJchIRSxiI8uLU9VZPkmlea3KMA9zL/rMkIN6ulr2MjL4vWf8omK0Zqdw0hdSudr
Z6fZpoSPZ+fdy0bmcykKrsVInswKDKMzDHAP9yv58uAEQ/cDHcVD3xZqj5hDbq+ORNZreezZMfCO
yWyLreVDI7PyTSB8ual1ekDod58zr/zWieAbjcnKsxBYeSr+NjXRx+xip+N35yr2ONYXj3nItIuN
5Ki/AHEQe+qygC0xJc5+yan1spniVgWSwsj233pyPwFZ1sTKYGqNGCibONuacG05/mORcNq14mta
OF/ahX+kXZJrMPGYG1W6TknW2Fhe+SmW6G29JHizw/gb1PdvTmWBe6EhFdOqiKngPI/2eynbz+Rn
3i/OaWlshnE2816Bv7q3oDYwZ7LJyjr9zCn0kJtJezQsxlN+I/e2Us92I8t1MKn5sOD5VLaGu3UG
9HpjygNuqdM1s7hh1b5MlTduqWbb+0WAgDOKumb2oN2G6FNdA2Z1bSKBTK6JbgSK7G3w23IFIZGK
urjN66Kwt/GHOJRR+2KZw1H5tE83RC8j5VxDQQQp0lDByl0HpBj0dnQyBmw/M2+8tKGJhpUE5Qy6
hdlHNJAO5FWYFQZ9C4YkACR++5w349YR+Ucamq/IZBHlxvTMQdkTZUnCJQJmCAcaQoJKoICFyLz6
sJvAWB3QyZ3+mm9zc5r6NypYaNIVQGvC88smauc3flG3LLGrOuArp/YO1UyvIi0z2VrEj0zMSHxZ
fqPSIzm6KXicEbpwg7tCBmrKLldhknnbjqobgCJFba07g9uljIEZ3WBTOPjcaZM8Sh4NC3ePUyaY
Mns0l4rIHcpCGCPzVTgsApVRE5rEg9fIXkfQHnK8sS5svgiClCaMv0nW1tBBsVs4rin5sTJWxr2A
xvLXF8XShK4/XRQ4pJaPxw38x995ebGNThdI5NCW1kVBJ8KWDdyJj5ROwYPl3y3jISapeppUsPnr
97b/w3tbJqRA17UgQIXmb1Y/nTt4uAPK4iD1xLuMQIx4Iyu5eMAMho3+2p7PArYIFjYXTc0PMdnW
XRhj0TMBXjOtuLmijmCk3D+0RXicXCCfv/6U4k+ksNDEwMwjCA7TLoeh4b9T4qp2qnJX5CybgE+Z
9DSIQdeNK45hmkn0KBBcLCLqhQpXcQivCspYM+ZXTeZIU+5iidEFjIyASFZBuWZ/OLqXCwrYn35d
fWRt+VEAFbImdq5NURZnyde6Sylun28URILK6a01HNg37mPzOZt9H/d2msIbT4M24cogWGx8JNL2
QCNv58QmZjxw42W6y/WnDAi4wRCGURzxHySFugficwr8GAbkJ8nPFL/FL6EozrphA+f5EO14Ltpu
WLtYTmuQMRXN0cPYH5JHvTB6bJ35tZiSv3Ndcv5EjuVie5bteML3TfEnwqqc0hqfBZUfUiwO11gD
bOGo0v1qvkmrTzJI+0waS0kAHhyIvEKMm2HV8mgN7k5MZs3jAEQ58FMq40J2dzh/jYduIFdcP7nn
ETyHXGHiF5IY/KQNh7MbMQCWVn2/dGG5G8zlWi7GwOGGj7Zo5t0NbI4TEAsnJm8t+Yg7TKCkBV6d
cuv0QLFKAcmykbO/pUcx4aigTKHqsgFEnUzr2UHfgBnqFrhN8AjdZv3zmDCYyq0RCUldfMZ7lpOH
5r20yQdPF6JGZ06eNvK/Fr1PVaj/f1Lwcpu3KuNnkY1yB+ZgWL3c4uL7vQxvcH1Z2lQKzrYY031i
Vh/KBm4sHRObWtJvDbPcVvFgrjPH16ORNCYn1Xyn0AOvAvEhp+Ga2+09NnMBHAa+tRf2ZGCBtUuj
fkTUe0yk8bO2WT5VFVt4HXlfrIFyD3Epg5GcBsuEV9bhXNAy7l1V3bg3SluQqNDIHeMSbBQyeZQf
tpPNpxHa1DovvIvH/2RCcIrr8ZuLKJzibBe55M1I/yg1SUCkPCeQ9B2c1vgal+xz/VGbY1wnP41x
Oqu8Hp5mUWDVo0zIAGq6OJEHWYOAz3zs21NRd+9/fTRY+nD87fC0tIs0eT7CC73fTSRjBcfENbr8
4OivrJ8GPr9HDRf+MPq7ys9oWhGRwsghCLDWwzs9MKs1k87VNKqmL/6Gv/tnxnfo4Jxme+wjG0Ty
d/u0fhajkKmVHgov/iLL7Jny+aih72LE26md8VPhOtbjcNHUqzIoPiKz+eQE3t9cm/9wuONMB8KG
RMKFEvk79VylaohEVacH8sslzBt2lcLiqJNrmC39Gqb495ZWbVi876Jl/hJDOe80viE0fww+xbqb
l2pTRsGbqdI3201wktFJzqmc/oaJ+5tHJeT00DU5c2DIa88393ceLgU2UeHFmBymPIs2BlN0mBUb
c+iydRChyQz55QqVqb/1uG13lUkeVTSefNNtkaYB3+BAP+fpuFVpUG7hT+DgodGoFHkannt49Cd4
BZkdxLxahRdEQhAezBF9EVfIWEniPI5jPr2j5a835gIr1i7bGIhDR4p74SWkF7LNs92+GnnRbm+Y
OOl+PH3a5UC49wakD++PEWCt+CS9Pj8UTaUwkEiTHdti3cOsfBelvRNl+CiSeXkIh2WVzswtDGdE
qyrFKWvZNk4jq7VtWcsuDY1PreyKTQp9lxVsfp4LyLqGQ44tvqaaKlqBqQWh8ZYwwDV5RiR28jwI
DmQs8F7DBG4UGceYBxAwE5rec6Xiq1ebai+cQ5QVpLl1AYB2PWW7RiCNFktz34SS4NO5ojkl5Hlf
zv10aNP0Zz+m9a/q4/9X90k2sybM/w+X/0/2k4/aL/L/rT/aukgrTo1fnpbauPKPv/qHpMn3/uGy
K333xnS3UTX904bS/QeiHuGaeAsKJBpauPTfNpTiHxxvFucAPpS2besq6b9tKJ1/8EfRQCPtwJWQ
4vp/o2lysOn57VRFF4X/Ruh7gpw30/G1qOVfVD8+8c5lW3TZIUXlhaRbvnvBHO3NDLaPtNULT67k
BdjzVJUWnCUyejYO+s8zRswc9RwzJ6+UwC+VOEujCbcLx8ouXZjVghJhuLG43jNlfhDL4VmomFj1
KnsFsCWsOx3L+05J+clpH0KKujw1l6+RAp6qwrEBK6/kXU4uMjUaJgB9avkvTbiE69mLylc/V5uc
/hr9Z+ScA2jeu9627DtiNMI7MfRqZzWYyNlJ4+0kqeUobrrpO+zDhySwIGKUogAhEloVifh2YFb1
2WzxWiES6EsaSKavvUeQd9HvcaurGQrbuAwl/nB0ivoEc1K9T7jFrBJSkR5Uv/Tv8LfUqpY9gs4A
9qMwreQdWH4DC35flEuJl1X9OC8vc5S4R5gKJEiQnZLl+d5qJjDz1AsIXF+SPTqZHYpyWWNl7zjp
p1Am09YXCSmqJahSeT8wSrnr8EmPuFgXs283hRTOMQuXtxrHxa3hDcjChcuTGiPGmrczu6XTVofk
3xR0mQ3+RYlMDpoXrnJonL79OjIeTWMIEJWJc5/hdjVBXfdZxwlq3mUvtHkkyKjpcwSZeldOxQA1
PhvXc6vqQ7jPx5hEmhFsL7SqwzQN1rM7DefbNKpU+H6TEZPsQ74CAjaGE6RJ5g0m1gadbmuSQtFj
o935abhSbptdItofF4Dm2QhaCPWNhSmq+4N91BzyrHQP/ixIYw81V7d23jrsg9qt323BmXHLt6kM
fS+SR9zECUuHxLGXUGp2Hjdn14fJ3jXnYcfIvj3emIt4cRuERcEVMLJGHfq8JqBHesmdNRpXEqm/
ScOcDyRLOS+mcYqHyDladhXeeyqUx4l/dE2162x7U+AmY6sU/LUpNoOTGjsjysJ9LzTZbAidZ0eS
dxIOzGcjp/jaOmZ+L/WLv/R3Ua69lSol70waChqJtcmo8VRGJIf6IVkdvv0QEML94DgeuXGFC6Dk
Zq8IeHcpK+sURIzXRoq8gLyw59Sh9MUJFOkAHa2lZRwCu4p1W+KEzccotqGZRtsYshnDz3l6zgg5
25SG74M6kJ3rlhAV6hREGqL1pq/nSzXbxmbgkq/9dGn2GZwVUTIZy4iW39sl3AcEkgPORXJrSTTi
b+NUqTuIZ9+cqC8oivB68ShFqiArNrXZBuugMfaLj7HevJzHtCc2U/oYcQF+lJb++rMNrVNz1iaj
WTa9G8Bs04tVYlK3qSvhbjpL5gwv8uAuHfNPZuK20DzsVxHnpzRynAfs+C6JEdV3VBubTvcyg4jr
zyWJlH4LlRsnD0IupPiEmCPl5LKIAC+WF1JUmUb42FO2KUESOAPuSI5JEB/XGCepSOyVpk1mWeKD
6fNsN2e4LVGRs9Fg6ULWkmIzatTUoSV9yJyEHITqKwEdkJGCOjuZzbqb3umytj36hwfgPoviog2O
ocq2hun0mARhiechCKmmSj75br1GVmeuu3EaTpQsn4Pwvxg7j+bGkTWL/iJEJICE25IgQYKiKFGm
JG0QZeFtwv/6OdCLeLOZxSxaUd1dpRIlMPMz956LrHMFQgZPo/zUI5TrtozAq2j1J1h3TC7OcWjN
5hqXffVoe0gpqFPLfeE0yYOzrDQINCh7jK4O0jEL0awGK7F3OuNZ5uJmtH11I6P4eV2RWHb1yswr
trfMdBpst3V+TWNyaGvrHDfZezzFK2Skxj1UPkbw7LwoxuODnqdnQNyKqGsHrTuFRZAmCctiQ8sI
qNR+WRgDX7LIuJGgd5SJOVxtcM54vzowfHNTP9gsLypgDgL+x7P+VziJcWt4+g+JSMWj8qxsV7ns
D+N5xGXALG4fD2zk0lFGbGuMvWydn3EaebQmS/QoOz3scgqwuYmm05Axg5+ycn6wS804LsLyjvaa
HUtHzE9r4tZfDN7kzTG1t0WYl7KzhzfyEZURSXQ9DoogPRuPoh/+ZSlLI00YgBJVnTxYFS2QJtb0
VG6CnNbNP4pUf4nTWbsQBo2CvMhfu+V3M0a3ITHct0zTPqAAXhr6Vn/N7STMjYmEns2+YVh8a8vS
4aZd2+7RSEDALDTieNy/VlF90X+w+0fCcsS/SFChRZg3gkJyD9MeUBpPvN9HXvfsaWec03/o3rx3
hEPoAUX8lG4ZiHCdk5dsybGKLOl9FnkbVB3/VJl2LRPTL2f2zXrjjReJFvKUttVHlBBlinuvDps8
GfcA2rESrIRjjlEzHO0ug+qfGCcFJut1KDbVpipxiOi1d3PN8YQP0jk6HZ2oNVpbiC4WkhoIU+Cu
9nRw5nI9x5WYfMgz6B6XKn6cNE9e89r+MnSBYpjAhkmv5zDN9Kc1LUHoSNu6S54hhBtHu9a3HGw9
2g+WYW0eB7wAheb5U2v8I9f2Zznk+vuiX8RYee9LMd0pjH6uFZaJdkEMIHP1Fo9e0gBcGtTD2mqH
Jnd/JuR3hLU2fTQq1HTT822I2XvlNfnVkPrlPxcJGZHnxAURsWSOfpAtGrxOcSeyNTOoAXrdz7u2
OSRSlU9esbGLDAawwnrOJ5YzhWjNB/qL9Aj7xwGt38YMYCr31G2Gv05P6leWJCsmZq71waCjLeul
OxUm8sWO/v5cl+z2h3wJRVS4J97ueMGIZS3uRbRGbELJkex1l3l7m+v3vABQ14/exWzrYJw6L1TW
1IWOeYsHKe59/zirBhG4nobdUtdn9PpsMGvtMs5QHoEqsSxQjXpWXnTxOIAe6sgEnZCXeaA6ZeP1
SkKmSWAYmtJhdVb8Re5OVaBVmCem57bkyW5iNd8xTL70SrNeceKwALQF49xWHN0+DjTC5x/K7Ksw
RXV2++VPJ8hEqryoPyS9vk9It7zOazrsekX3BCkHecIimA6NLsJ9fs67kRH41yRt92gAIGI57O7t
3BCPabHlfzZddUoweRz5SeOriD9dL1YcjfWgDmZPwve0sg1bXc8faxeUrD1QPOINiJZWP0VTFO9U
Z+ECcFt3141G8mBb9d+hm6NjDaLHTjY+spTVWU1u92Rq2o+pTrqLbF96R6tfsuC7jGBPiuMSF11Z
6UfRtrmPBL76GFsiKjnatPVJt/LfTkbZIQ3lt7Jxri51od/ETReQBJkAxPisrLuWyOkmI/nTkskQ
lOtJuGyuBGj1Z52J0Nz3zsVF89rS/DygV+wlcZwFQ3KM02QeRLGDO3vlUnBSc++lbAuyqswvvd4g
142AkOsNosGOYVpJqTWToHsABvNEzVo+lHwX9zb+hh2GleKUmDmATo2V0GjG+rFw7HcsBQrB5CpO
ZW3BgnJyNrOj6C85sy3IcymCuRp/qbu8STWkgWlEr47WMdFADxewBLsxwaMg6NZz1QzRfu15z/d8
RbahvbJFZIvXfbDX4TP4zZi1t4aQTzOenj1i2s85cc5gYE8il5HvIa0JEX3XW4XdsgvwKWRWHzJ1
haR3nO+lbN4TyVZzsJqzO5bcnc16z3XUFWmyXOuUHQbqxKc6BqlspvpZzZLmHpAn06KRmDmK8I4o
rAPifAE7pPpTocZCHblpDaoFRuTC2DHpHfmIaQVZH0CRgK6r3LkaRqI20TCouGu9z7YbReXjj7LL
5Pm7GOLr3TX17B7GvnlR6QAuPxqM2xo3+2haPSBQDAfwdadBZzQvDgpwdsMpXX9SYMuU2ZX/HxZQ
OHxGP8Vey40SvvDaHfQJQ2kll3b/XZRNzjSDUmMHF9kGRvg+A80+lV9ZjWipAxP30A5Ze8bSWfkO
05EHa6oOFT3RwXOWBnRQuxw8w8NDMOMtt8ec8BakjERGWy+d6bYM3JGHIMRGlrFEB2TMYAJMb9Ef
YRpBsud/pqPLwghX8Fqy3K0Ql8+eVd5jD6gR0HA2vaI/1zFs4WVs0E1SbB8Hq2LWYrQFVaXHvIXC
d0ipqVHp7V3klad5U+G1yLGDxDTgvrnXyiOZhc+sfBZzB3dxq0M9fI3Gt3GGPZLNwh2x+z+sGq6v
PO7Uos9/S1IdztJsIFo2m/p8s61WEs1/rMzVn1b8G56HMZbrfty3WhkW3nhm/UM2ueqNx7rRM3SQ
bRIhSDF4BBLQkUWcfWS5iyNSYQj7Pgb40cFte8/Y2d3UujmkVrc7920OlYo1OR6V6WTDqfUNI370
pqp61Zvqw+uogOvRQ5Yxjz4WpBg60Yzvdp5fSmGPQd0LRGYbVERSriB6LXxB5sCpZPi3KlCSad7V
R+gdMFyJnPOdl4ZJ1N5oVk7RfIAgh46TajrqAkfTxqDIlh9e1uqP3wNPBueT722PZcc8T5/MMSzz
/NoszQ/cEwiS7AqVCpbNS4M8TRGrg5FgqS/ZFkjmqplN8Jan1qb5x4CnfzfiuPLzYUXv4dpXy9CA
mE8sAlsiq48gQWPUajlJArI96631R3c7XKFRFWFzhXhXpYV2YsE+ca8SM7SMsOtjhRadhjt1l3xP
8B52e1Rm06j/q6lfgEQl2SGJx98LLC4fmDdrSuk+9DSfCHglL45cp9NAHsWDmHirpUQk7KZFi49d
iwWuyaEa5zn+pprB3HHZBLpJ556UItWD9VxCDj37yLwxKOx0+5rraX3V5KZuoVqRaSSOuhzIT1fW
7xRBAUPj+gBY1wiWqO9OduDpKg6SnOu+59xmdN/+tK3lt1oJUjPT06pm79qMxOfUVeVd24g4b6Is
Tt2cgSCGy3rXjdnmZ7hMxPwo2vKeQ5j5466CX3Wdo/GLzpXfUIxRuLr9D9cZ7XNjWP1TVz9VkJG4
xftbxH3EjgN5/LZGTxhaBQTXm2vhPWB2Ii7E5r1IYHpxJJtP90U8e0TBrH9dfJn+3M4ZpThNWLa4
D4Wh6a92bJv8RNYiSJ2mJep9QrepV/ck6s6mZfS3otjUk32cBDbYdA+O5LkD67qlZhiTU2DujEjO
dKpNj+UoolOXVR3A9du7WpVpUEZZGmgSXHROeuYmVdQfBY4SzcNdVSbRO9auYBBNTjyXN/i6SbVT
V+QMeGAe8cumeZM/0hH0weChAW+KWBzcdMULuLjdHoSP2OvbFTh3hniIvOzN7vr5odG555b8tC7d
04J07FKS07dmkXq1CftWWDgdkItX+o4g6yv3qZ/FHeXkNs95z8lc3QnIR+chjmpqopJDNdEL38vy
9gei8EaPxj3X5Yo90RoOtZo4XzpjPDm0mWWVTGdtdZ/1UulPtfs1bjNxMdVPZKccdcVGrF5Ly9e4
Dr4lBd0gL3KttNNSLRPyIHs+5g1DKkdqHm/j9Lzo14F2+Jrm00fRa+qdMFEGBtWvXtPSF1mkH1E2
lhfSDL6+b6wMRGKkKlLH9bY61qv2NjKIWXW7e0lyzhezM6+5gWE4GfoR03RrnDlWKNmfzbgv3hOT
QHnyiifT47V1C/qquAzKdDQglshpjxEnDmoe8v44CRi1dq1OWMH015XlNo2IOHlodbe7+tHYXu1M
EAZds0zPODz7wEycFihc4MzUe/GkL6cp6i0Qd5RzBN8wa9LRka/O8lQU9kmYmrrPlICsyUtraD4z
DdtTnzE7MnOo9nPBbErWFwvjVCY7cbXAx5EvzaqKEe8505mze9glg16J5NE+SA+6bjtv6eXZXkVt
UCYktKh0zS/pbML2y71NDd8616quCehxh5ca+3awYk48j2V3sgyzCsbEixgissmQS5JeYaQaQUPE
CtKheSH9RcpfwxjvWnlurEl96LBcpc5Uc8dJfpMlS+WC1AXaZcd3a827ivoPAPZgnltCFhTC/ER4
n4m2Bbwwn9lT7IH35nZ7UqV+h52SQiKhm6GymZ7aL+Dz9XEyceZ2ZhXKKKofylKz7kmS+JkSP5Kx
N7+IyYqw/F9S0wo9AnrPtoFQL3OLkBcz3WwlzwxyO4J2XCDdyD2JBNA0XwM0SZy7eNYyNElN6pD5
o4/nrNhsdaabv1RDG3hrVXNqNvNhjHhm621Ya07qbqUdw0wXQl5WJc5hzYAn1sgX9o6o3lX+PNsL
acGW/dswsfePmlPd5IaDG6bXNM6dG/mxMTP0B4972dCniOz1GV+GTXoBsJlqt9osnMdyzg6l60bM
GwemWJXDX5IVQzhjMEE1mc+gVojKTDVq62pY4ODlkbtvxi3ssVfx0WpGHRMHE4txHYgbmpwywI8P
Qa9YcLfFWnlsuy4/olrzAoe3+lozK3fK5KnWlntt0o0XtnwccAu9Lx6VMvfz4yTd36NVey95pnsv
jWRCMDObcOXTZGsLkbGat42cM8J77bM2iHivuVH7klg92lpRXac4/6FY7qPL1NN9yZzhmfnIviYC
5jCtc3kG2tQy1o9ZtaJgq/LJ11gQhMvmitHMEuA7ZB2kg58GU3MkTASdFH36AyEa0czde2v9Hkfk
PUw4XH8U4p+deyALt/GHG1M5J7N3duy8DSFTPNo2e3ZGd8VzNtcv9to7AdXXfC4W+UipE5/xYCQn
LyGgg+Bk9RAVGk6H2mDi2hpAcTTD2+OFCa247pgFQ3CLxgyiJCIv10FWPHNXZAa7CFWpX2OT2vuJ
RfxuXPSnuTTLI4JMoBdQENY8ZktYI0xkNdFpHMlG4VZhPzvLqWCPnxfcRzaMwTZ2piCLnUdHtCpk
dT8PAhJQxtg4L+7kCoA/RWWqbx/EnzllNFjmy8kgoi7sU+tFMEI59lH0RQyzdpA1x+SggzalFNvb
HRNXjd/0rX92h+S0lOg6u3bKYA2JGxWIeZw2oaWjSAd2txwYpbQaZ2B7sHuuL0cNCRQYQcpX5lH5
28NtiKmqZ8TQhLAsjI3SwzcMfIhjiOGwM12+bcxucRA5XfJEW+F3raUFmwRDxJ51FJn9qGBXBtPa
PpOURMO7QSS0Mq4P319njjKG12vRYxc9gj2T779XvzlDfc0kavi5hXk8uuj+E43DFfEDnAaLnbWA
u/D7f/ne2bJOLC3zc9uuKvz+EFOu57UjMNkzHMTGo3CyHcamj46ogH7UHSa2GqhEtulrN+FrtQlQ
TThFTj1gFcKXSVsMcTjvSD9L+hyHyOIE09z+ni0uaxZHNVpDsig/1+gjAdsaGqsjT7VETqI5KnS2
D3G+QJZGdumbVdWEQkMfyQhsABfAI/L9gZFvj+l25b2CKT+URLWQEDai+4Z8DrOEmO1k+tUnXndE
HvviUAcBStDVjkBe9hKyPkvh7uOqnGgaRjpCNu1IS/J7teDgstPK8lUqdjaqYqaDNTrpugvXsnxY
3Bm6cYGgNebhJQ2BJms3G/l0SFcqDK3yfsVt8aeWa9A3zuuaFX8jAUOuHmOWNywyuCVtnpXzAsA7
1BHpHA2kV5FwxtCQOEqWcfmyEoaUDfHZIEkDNWtPCirMeWlwghJgxeCm1MJFkL4axWTLtOSThW31
JsxV+oMQCv0TyU3u/MSTyxVYW9dhSxayZVYeQQld6gm5u541K8FTOQ9PHL+PcjTeyBQHmZ07J4tD
AHC9Mxzjpo6Oa7O8kRJl+t87klXV3QVzK3/X4wMMBPHIPj//dOvezzSqD8tRWtjo1muizcZRaI4Z
imp5N6bZhuzQk9PhWpI1RhxA1ubMHpCgLzZ4VB09jR5J38yZcjOxWtD4sz6hl7HdvUw8EsNLALS6
NaN2rGMEKczpMSeF0/YBaVt3pNW8/+e53IwgC3NGEsLsN4lRvluc19L7Y/XvXZrc8b1G+OPbnw5m
eCYX3oBAwL65pQBXPOT/ZrH4uKnhAWjY7jVP2IQnkRy/ff1K9eitc4gpfS3NU1M5BgYK+5bAWmXg
yM/Yrnpnu4z3ZopIfeKhBPzLDBG7DH37b8oUj5gNTymd5B/A2oW8M3HcF0PRhpr0frpG8yVSxFlV
dRlzCmD7ZVZPazx/SQ+UBAhyGpxp/NCq5gcksOSx1O3hoEUPYoNSjcPWVBtvnVAvqEdCbWIss4z3
xoWGbCAk5krYR8yC7GHwhU5URlt6bzlZnpHmvkFJGEOHyPPJzHL4QGnD9dtMp2mFZDY/xm1rntlu
kLyTGHyL7WpLmRrYCA1UvCsTsrYNQPUEM0tmlNxYMYHd9rSDLYkRO8Jpn9181vcGm6TStwxg2jSs
Ylfmx2RFgj/lSc70Pb7nRss0otLJQ1M5BHf8AlzhOPxixk+UL3hsIMsi2phWHzwbq+PVE9tIQ4SO
Ve0a8PQHNcx/MosFYAW+o/dx4DMy0CpefRITDGiW526Vp6SzvCCmIQJEO53MpUDcHsuTvp096MHr
UGQyHNpmZopmENStmfuYBDM786oTIPQYQkdLm2R6f8pEUwcjXqmZS2OiyWf0xXxgr9kZTaXnXVPb
+aAgjonabW8uB0Y4NJCrdrOF87yLRZDqpgqLaPlkM0GLkblwQJaY90Yksgs7lPigaoGlfHP5eA0I
iRU4/BhJaO2lzgxvEEFs1uFqJREBSpTVsyMBM8zzj1L3xqPpQiTd/lgUKxG6LT8dpT1TIQxMmKOb
4Pz5vu6+P5BvTBRcCuYgs9ynViQXABa8vgi/ZCdJp1Bm8dJaFkdsZFIQEzvsjzI+cNa19CoGfWEx
hnBQvz1JbcT3PYmhtZCufEO10BJ0t6kMh/hRCD6FF4fYSG9ND1LDznmj5/Xy052aQ5yyR+urjqYZ
q5K7feXfv5qKn2NKkqCjSHOaa+2DBWa9F1X5Pj+b1eb0Bz/VqPa4UPg2lDOMZ91ob1QKeyDudqwS
GCXv3FfToevbu1dn8khTuoaWGFgC6BiK19K5erM+78ds/GE45c8hBkABVQ2FJM4IejxD0iGbv7yt
OrEO4EQJwqpYqrkEdGiUp2Fe624YOWOFgdbbS+w4AWykdwvwxoHjHM97lDOP9/Ju1xWyJLWrlYfC
dbO9RSKjX3gRV1ex4AjURi8sdONfK62ztJhjzitBCdvlzQBrOGvqpym0V5nOt2R7UlwzusQgrlpd
3hU6nMBRDlLQPif6hjNg74zLbVDFHJDjNCO1R85kB9Js35cRP5WddY95P19MJkIXifJ8MTt5N7uy
ZSMRcRTb8wM/yR4hwPQaj9ONyvaZbg2vLzw5Mh9tbS/T6p+lc0DQK/vIY629sxY/XN5J7dAslI7L
dZJQRX/kYjDOq1qcPV5AfnIxnB0p/irMXoe5xirISRcF6cgwb4qil44WcIdrorsxEe0iPChKuafI
qBC+F80cTsMcEATAKbgN5kynxjDx2mbahspLnjknIsaKjDEsNtsuk+1G52TUY3UmYzoiY0ICw3Bc
4oprwtKJjOENrCEibqPAylVxinUkc0zs5N7QtONQWgKrpzoSSc24oHQ/0wK3tNApYpzlNrISuXRY
W8oKxc2QTrc+RgRAYUKo9s8oq34JfsQ7G+X83tIH5aPfMNHet1+VbXxpGVii3rqIxkSqm/2qgFU8
1AtsftPVpvNs4amjYVf7is56XxXkDY13WFRnOh6dW3KXeWI8ytQkvYJtje/l8EmjxRlB4Znv3iRx
5Ax/hK6dlG5EZ7NBC0OgZ+Xp1lOW8c1DzdsFeungoWyzV4eF7UktwykfIx057N+ojkiTlfHZopfc
d3YBIq3+1xEp+uHhHGhUeTZUkn95QevhU4AbU5wmsMzgW6y/XqPsQ6aUsyNVjul9dCEYMN3Z60z+
WNqcTaXXB15AfBQ2AzJpISF0K8NnAZrvew9PhpzFDObRfuch2MuVgVCiGoP+CGFAnPnWtpmPvPKW
TkV8Mvo7DlZeeVft0T9S4G3udabOIv4Jcbja1im/QQF6PtZJdtvObiUZLCBAiAM3ItAjFx2k+3ji
DV6ePcue2BDpUEyWKWbS9NJ1WXxGgrXsUTKoxyEbn2IHLGdu7EpP/8P43npyB6eklbr2q74B1xot
mFLGdQOxZKzUbkA+CHy0bTJP44ADKju5NQZdWumPcjg3hfgTdbiZYnPeaAIemiRRN0FkVUHEYIjT
iipFZH6xXl2CwiLPGQ9EeVxmdPQ76WyS2k7tZ+iRJ1MiGzNk7RNJW/mWayOHRt0MLMX5O17Xw5wy
/+tgTO3wKOr72s5Ylq8+zk4WaMcok19G92o6ZnceJjQK6ZzheXVIiNJQfxyEwoyoM+SqTWQuefWM
uAIEJ3JQFsobpsE95VLjOsoPDB/poKxNQl7PtPEDS8d+mdg34jPOKwn7eevWUOjUKdavIr7Yov5w
ZtsvNw8Dp6DTYn2ipk7oOgyTmQWHhiZZNqm8/OVN3YLGnS8Mz3MJImDBlhzJU6raFq+U8cdlHtyK
i2YBKyXC4LVoWv2yEBdsthr93ZiTsqNRJHPNkbwMyB+19wLsLkOC6ldxe6fL45IWRQssZ93yZPwi
HZazLNABdUrHNIvYtIT+l67lM76YzDfT8ZfTWS9rT5oYY36/abJzdCNiumRoytqIueO+AIsiuuTo
yrkLa4WbcxH5ifxUD6WMQdwMmSkZfpxCmuo4k/64i/XpruGv3yc8HU1uhSxGN+4l7gqp6UGkV2cL
2ytEZCP3Y8fAqaP036x+zb3dOKavspJBjDE/ATMu/flOh9OFFgGraEzSo3TXrzYltqiO2p6h1/wB
9i/2FDktjfxVTGbru5MjjkO6+ZHq8RPxD+Dc3iE9pvAuLIJxNXQl9D3Ciwp3vnfVPFDpzciQts8y
2UIeW0K0W/kfgLTDKOicmVrzbJfVUwYYK2R/Y/syWv7VIplPZmVfwdfj7BpYR9Cr+qaRcPHmNbHG
cQJSbEOR9PI0IM8rixEMsKvvzC3QoOJpbdpm8oVWs2hmb+HHGKs6BilQnMpDrMWfnfFc9dX61pTB
yhMlJ0rryTD0Y5rVzV453EVWKZj1OpPYzQIwTMR2gJ34fChXYzdW9kdFHir2mwGhy/wSlxnNvWUk
+1mlbHfL7WkgXpO0JWwLEUq7iVA6IbLXwdZ/uKyPiJZhvoJM1CUvm/fcW4EO8YhEgzad5wMRmame
zQQeLGuqK8YIfYddPT16hn5x7ehH4tURGDbnmMVzerFlF+alRegsU/xeEcFQDkCHM+r/Vev8VWdj
VC5TzfmQ5DD+xqe2KW6RM6ujrvPYuJIYbzp67diWaVh2U/LYNctn9jgP8rdZ8HZdmuqt2cJBxeh9
pdIzjgke/jIBpZCs+jaGLC/FSmtRjT3vCdRg4w6tNA5WMzs07aVnFZ8a3MseqzDq+fQdfkNG4WHE
+yJmziks7PTV9k4kKGs7+8iZTLcKvRXD2F8a+42gg/4stsoduzDCv+3Df/7V2Rh8C3FQVtrUcI/a
nCFHgTmnxF9pboOF7w/6f3/1//1vJVOMXU/juXoFUbUug9sILnc4ZoLs1Jk+c7EH/Qi160XQEuZ1
tKA26gFD5FOYZT0mse1XyX9/9f2v/9d/+/4t//sn/q/fIiGi+Ex7yFSVuFXNtDV2meqSW0I6zCHW
1xnaKhQiIGSrr2EDyZM1O1RJ9yYn+Sce4u6WZlgDIht2h2zdS+XiYm5sUR0lcuS9ze+SIzLT3kzJ
UACQojeha4wMBBfWrgPgzGIasweePNg3rXGcF2qSwSN5fdKwhBGXRIoOBC4UpWwqGXNYrGp3ckgv
Mf9/SdAdo2PZD+uJYVv09aXnuneVxT/OzHlfC465QS0WPqs+sKQH3Fj/GWfm4C+Riv0KBifRKZyS
pkMJRYSa8AjsiYxPl6PjHNl+NZtfjRE9LXHkBDAyaR0N6PFbLomtX6K0Bz3IEtR2mAsteFDy5NZ5
mcnMEHTPiOFsZ9juztgqSjvS3ofyn8CH9TLpn72+/GW4mviriN7ilnyW3FwCU/VNWOc5gIAZXc3a
GRB83ADumDxGE539NNd/1iW7UrtwDQr1jh6aufTKUbC4xSPlwgGMDwQY3ckPqT7cywjOqnZHRWT6
vKi3qbMDuvSU3yG6vWGkvxUDCvzE8HxnbyxPRue+VhpRyv00LT7ZVFBLzfFmruWnO0wvc0nhALWU
iqfEVVU3kmFLHF/cBF5Euq7WBuu1whF2VkiK0Wuh6QM1L/3nXM79Ni6afWde3OPcdY/FMBCs6jkD
5FSb8OX+DzSHiHU7n7BWphbin2CQheMcVKfTd5d6vhnsquFbHobuUHDR+GmZJxgtPEibc/m8LsNL
4rmK9box+t0GPdA2hIddEkToLmV7UNB/SXtbkL8zTp28Isg3aAfj5lNVlkvgdYIDxTPOLjHSl8Wr
D31eTie59Xhj3eCFHPHpxB1aCa/mewEi0bhIZ/1Bo7hbe+IBY3I8T+C6wqbJ0XzP+un79evdzbQd
RiizeGRbziQToMGK89rJcwCi5lM2oXtL3mWECsgVjUCWwGCZofQdnitiAMZP35/Is8i+4zVpEyPn
BPJxz8xgTDr7hG6D9L6VWaznkNfULW4U9poRlLM3ndpkHE/jYgWmJRaWVgZb9RrmKoyz4jGrsrAu
B/7ekZn+snNix95rVhQ6rcaDQz2MxpXuP/eOFHmfXUIvKDGwl+407qEPw5LIZ2CNUKD1H/1sVXvT
i36qRn8wMzvoC+dzrYqPuRvRNBL560zRpxklEVvsbHgZAQqRhZyEA0GvWPIQNZn49iMYRWqIPvR2
EEfHzBjup8tn3oDdbHLmUWOm5Ycoi/jBikS81Fb7V5RO0CV5dh8QMuwEdFrc/MGUy/ReJWy2hrV4
d8gTuWoF9TrtwwGnJjwUy81uZZ6dhBYl5A/K5Jr1No7bKhWBVzJ1meRDPXvaCTAAG8fOYyTUWmi8
k5s+6LQzP+0tMa5af1boi5bWuc+McmI2jg2ijqNayGXeuqjJwTRIVu2xc9k8sHfMMHhOr27BnKMY
IKSqbetQN96vDPcBaq6hOuiwhUJje/wAjdq+p/i2g6Qm+0kNWLVAZsU50y1BRbqPqDPgiqrHJLbZ
WzXZj6zBzORNWeXjpmhDwqO5xcolXjn9NgaxbuN5j9EBD3Y9MQo/FJhX9vBZPVoaK+b455ZNxulz
3Ige5kCI+/cHr4GDPBnMDYBTXit9HAOdTYRrIgoq2nMFJjmMekOwRmieR90699tC4/vD0CBQsTbM
zehG73M+Yxx2O8IILJBr5jj/KUXtYL5C6kwW9IWSqc63GwSCsTTi16qkUMQ5ARifgXVob3QLuX1Y
azh/Vs9mcVBpFepG+r5CvGKPMHKr2cZwMaqt6en+GGleMVzlz6AAoLHazjRbGEROu3DqUvkuu3mX
8micvNZk5zl2Vxd902fTsMFrEJpV0fyj2zbYtZvnELTzP8ilyNyGLnsbFep3ZyABLE61d/SK5Rql
T4iMIaBrEu6uk4OlUbbi1pzZAwhorI1bEY4QDcll1f4RV4Zhf5QXG8rYzetZaVer3v11m0O1LyzC
pgnu5VYxP6aBRbEQiLGsyU1vuWyBappFgCKjoi4briVffUf+xT1yrF+zMl9imayfWl1fPGea/5Zm
evWeJmtNPruSnfaqWRuLsEGd7GakVcf1uwFxOVut6UjkmA/+yUGtzRLVM5r0wxi8T3Oyuj+L+uEk
9b6oxFPcS5tuabJ8WZn/IgcxalbH2i7r3OwAUo7esEKwZeJF8fUEz7GZRn/zlTw48pP3yYIMMK7X
6roAozl0+uq9OJsEnPgi90ufzn2jnghnA98EN9jq4vysXPfolu0bMyoWV8XmFijXI8q4nxb+0DlN
XokvZYyeWn7KUp93BiebA8/VKLr4YkWoKfvehEOkGCHAEoINWdcvNRq5JhIKfbGCrG23d0zoYLjM
8bfbu/Bw2fe+wngOMypbgPJ3G5f+Q6Svh3bRqxBEU4RWAGHX0hI9IgUm7P/h7ky221aybftFyIFA
FUCXJFhKFCVZZQdDlm3UdY2vvxPQOSmnrvOdcbuvYRpgLRBFxN5rzTXwO1qBLA6+TQ1WG386enKV
+dEuj3vjl1YGB7tC8s3k3dqGPRvKaXXzpiX46MCpsN2B2Izu8Xwxz8XT9NP092BzSXNhhLuR/tSe
/MDEMdOKS2Ui1R4q2orSsq60Nt+NeV8SOq1Pl9Zqg12sBZSAKbdd25Z62yCXRr5cZ+C2Y7qroKLc
rlJtzumteKm1KdyGsSaP4Mn/ukmZEx7jJ0zexXUWR8V1WoWWaxdUVz9WKeTv6sYA1s1YZTSm/mI3
wTPJhyazNDo8baFBScXBrDsgS7ySWLxEKWebiKOsMUeS22tKzndD7JoDCKTYs5pDA0FFkhty5Zvz
Ni+o3BixMK7KWHkwW2h41AEytwl+CWnNl8jxkXZQxxx1Qg9poJY2aQcDyVf4eVA51kWMyDWZjnVg
EtyHHkBP+mMYjPHFvu+tGAmRmcF0ylsEEs6APzsjNrNHjol5gyGxZlBLgtqzyjkZ75U0syGzAtD7
zef4h8wi8ytHAsOgiZ9RwzaoScyDXzgSbeAlYdGE0d7Sakw8U61dd41KKHHj3LK5QGLHIUHuetas
qNu4FgG1XMXp/E8ZphSGUojZkzFMULREj11tM8BNEw1iWKjska+QiWNbKdSBQv/LCqUn4BTySiYb
v6j3hM4Cx2EIj2Igsb41iVPj/WjFSY/R4RPUqFJIUCeXelKw1wrvJYH2d107GLOB89wU3uRff97Y
aVbvE7/9Bn2PvpbBOKlDAaeOEnrD1BJ/WqjirpWO9w+b0fjKXmAz2mBR+E/aAFK0LyiQPsAQMYFq
3Te9/AEnR7y0VdStY5JLV5huLCocXfg8PRdjjeZHJmRXi0G/Q+1oIgdJ8kNrJPod/dcae9C0RbOA
gcVIsb9Q7L7nwMWM08pv6ghvNAani77Ev+C4tjZs+9rNLes9EVV9RBwc3GrYEJFcBK9JlaApGqYU
OvyQbQzyJLm0BRLgRu2dJaAlexjLE5LQS6Ph0zPq8tDQd2Z8VotHWBL1PwBB9JkT87vrnw3k6DZD
QM3CJivll5SoTG+9PEAXsIessBmytHMtr96BqubPBT3KUNKMQGCVzalTkbIG3TZiH9j1ehseKA+f
vcwh5ZYOhRxxQS8GtoiYnD0JH46b0m9c/zCL1L+x3XKYxod0CM9zXMLGi9EyKl76okRRd6/0Bmzd
f9gH+Nw//nEWf6CFXJiEwv8032YjLtasm5C9W0kCi58+q7ntcz18DQqYNQa0Gw4lfgi6V9DayhpU
qRIq3+2S0O8uZxBckZ9lRGbiZjbNVvqn5HKPrfpQOWa/kVVKqZvdalVPOeIVOrY3vi6T35ZiMzhL
TW/O5IQA8dDi5p2EF5xYY/aE/7/a2jvEP8MRV644T3mdbXxflS9ekR5Sg25cNqiPahO9hFoXPjC6
AUGFA2ZvyFa7SxCCwyLoEGL2o4VEXXmi6mPdY5WABR6Fhlsx51jnuSPg1+pIthPrYOkbjhxxwt5e
EYsE/0fY91z0jkjL23VfJgFoLSs4M5nlhABWdg1cyjvVZfbU1Vb3s6PZ5RnNa96OIxp3pKCaedd0
6BhiaUJkNBvjHkQE5el0yI42E2qYHhhJ0xI5n2w765lE6xtRTeZPTq17qp/eybLAf1mh562a1va/
RZ6RwCsiLgObHY4LJQXkRgE/xmQYBVuu29V2UrCo9Nt6KuoXbG8Ix0latyL8u73TXGkRLhej43LU
V8VzJi0HlC65QkIxjlFgpvtGr8adSRrzvos0ibKqATHCMCMgivbl/31C/18UGHohUvKP3BFVleLr
EUaDJ1R0PLl7h4LpXkW6rFPavJbdU9Jpl1CSC2741ZwzPGmnRMQ5Jb/Yn4nmzPjtnhTZuecYqtr3
1KTOa9C720ngf7YKsbZLR7jODvYOomwz2E6zb7GxV7IhHAoCg2vWle3quUP93gteELYh2qA6ujbS
6VpteCYRbOYeAsk/HHyzvf7LiQU1Ba43CwSFLgB4/Oexp5ilQtC2DPaTzG/CeNRutJFERCtRwrNv
tqc009J9Rh5JrjnI5Du1/caM5kbpyaMZq7q91AYey05qdH9M/1rxEmsuVurIZPAsFx3qbz/tUA7O
QshpeBO4/1a6ggPQj6IHDiLyOOiJxVV9tvTgqIHJohwdb5MBAFklS3OTaKm5Lc1dTf9rM9HO+odN
IKz/fRGCSGCYjoXfg+rjV2yI7NQCR3AZ7DutgOdCOjlBiCQ3pdqzJZvmdvKtAAZ/+C4NtBtGWDz1
obeppD9sSTSkIJc6xUsS30B4vk/GGBVzqunfUukbqzKDxsFF5GSWVffkhC8eMoVL13ffiVBR9xqw
422kGOqjHskNihSOtDrCrzLmN43uId+njR3kyWNG4+1mCqsnxW+gw3lxdKyVqr13YKF6WfGtpSK0
KdOBDIs2vySF2t9UtJCvBn98tdW6Q2aabutiRB1uWo/1GJk3DYysG86Xz4kRkraiCXbTJmzu0A/p
V7AGzlrZmkwNU+whvXLd4ipaQzMz3bCfipuaVs0GTuX1oi3hnH2oE6b8nTrYyEPK6a4wxZ3dFvmp
Las7XW/sqwFB1F3KZLBwJhTH6CWJQ+pPSl7gOWng4dqtiZtigq85OadGLWkV9GrIKc+G3tnGO8Vq
1HXQ+IbbEzA1R3/4hYECXRb2lWbWwPvQ4rkD0rIt9Y8fEpCki5t6Trcss3XfJt4lScUNFYdkF3VA
TQobJXGd+ZUbMn13VZGWYEYk4juSO7ehFmcXglD2SE6R74XMy72JYrdJpNdH9Dua7nplKRTNIfR5
rigFPNsm5lTwyOCK8R+MrZUSYHyuv5uioPI1jUi5pu5FlXpNhjoiFJyRjP1aDI5FBkmhi5g3zAy9
MtEu6DavBZKtG7At6OZwmC55gYDYqwucQ8e1JElIw0jBJQQoQ2s9QwsoUVuMofoNn3l+mwRkjPcW
r5ypqo2c7EeUYitdMu9DYWpdpe1Ig4c8mn+A8Qjta9IkqmWpScMStiEMC17zf55aAqFQGOqkQiAH
BevZRHiTSHJcUHRrRIkaPzom0XdZAf5mFHXiFgTdHPtAvHYgS6EnULhTIrgSOXkNl1rRgkPrcFlL
A+cb5LRwX4Es2HayF3tdt56ajNz4Ykyvzdysb5pRQbpXdjXBTUlzJhlmDUuJ7D3tMgRxcJnbfQQh
6HgrhCZdeM/WwaM5b6tatLM7Ap9SguXOjk85ZZBZwlVIj6+tHPFDZ/YwVrFKX5tGSts8F5D5nPyN
tjmVaju/boOAYBPB/hhCkzxrSVOudSust0EPvnKE6ugCmXlKe01eyFJxddxms09vS95MqrT1uxzr
Q+igvhXKRdO+U77o9kpOt5w0zYlBxJmEDpA5dd/vgYegP7GiTc8J2e07PsXXLJO+lDftdcu/NFmE
5IYpGK258QD3wtwsPnhTnnSLsl7iFSQpUrFZJVbvPGKjvY7HEjqFcZtNaK4YeOvHwHSwAzay3GOf
D3AmOLprYMMm6ynTb+KMoTnCpCt0mGuhFAw2MHpVCcqYHmvSycp8dYuMfRa1zUoIxNXoXcxvEc4b
Kl92uuk8tJhRnE97x47Lc4geZAJb4Ro+ZjxUkpEfpe9OjDDAibSVqDztpEm8issQ4P9bOo+QNofc
f6fzXOP4ePuC5fl4zV9YHqEa/1Ih9UgKHULTCbz+N5YHCt6/uBISxqszOcNRzif9heUxnH+pqgrX
kh6JaRrWTCD7O2ocmM98IZWYfEwTtor4v2B5NF18yf5WTVgHAiMuNA9bI7b2y/SwmPJY87wxuCEg
6dYTFTagOM/2WTkN7BfqAZ8DfdEEMkHL+Szpwle7tpujPlhilUPPMMvg1KpZtxUTQpI2+zWjWZOi
MV80u7kziipCP2WQi9OZ2lZQJZANcsC2lI+1md+mvXnjBEQicRzY6rd4bL5PU+LmkPVc5ov0lSr9
JYiH90zLdsw6sWbFo3obOMomq41VrBDAlQBxWZnWtBeJgR2joWhGwwh17KWcpkeFPoM+KuEu/+X3
uduP1a6yaSGJltNBUMUYmhL660iN5nwqweTUMinn+88JhGt4puMP2ryMVE1KEBWzw4lZhmogXByd
EUbL2zCp8W3akHviwPaqpyq64pR9UrqAfvpEXSjBf0EfwQD/55CW2tIq7JJ8C3SJMvdGMFrdcUrb
UWQHNY/9KDXqeM0zhh1FhVVpEiengqfcoetldIgB07T5y42BJDs0QIVvWlsmHyEXauIj2p7QWDPH
BKONlyDZZpyNbsos3WjoHECbYEsPdedeCWljTZV6abq5NwD8mSjeIF9ZOH3ZB1zytScUMskzE/fB
hXb7JiifrfQQom7IhI+rGToYjwKkHtUvToRJzZp0HPOteiSAt78qyoDII8ONhPRXpIDk29CqWuon
4Q+geW3vDvJVJN2dNZG6qUXpPEvxR9CxWrMeJzDbuT3elAADT8AjCDVFnz+kNg748RA0JK+NHe8x
YeqQBVq2VKKOJS3lDQk3cgcTU2YUdIckpjahJrm3T+YJWWANZ1zPHVVd2BwM8Jh+qCYFU1vgA0y3
HCnX6eR8F34EzSyWrxliynUe+IzaxqZaqeeg9KN1rxdvaWNEG6XJYKjU0bkUVUxg2mSBdL/SNYTE
fgE8roqoliawcBLq62pQHIK0fVZDkkKqgf6oPY8r8ijc6JXWrBrLPzE2rfP3WGlIRiBkjJppnqEz
NMcrplPBLMK5dfIYeH7V4VUMHr25T2eUZKzRKkPg3wSAhVLIDDVplCVNqQHQBsZ8i25Pabyb0DZo
GyPaupFInbe+KOzVTDdIOb6l2ADSw0yKOi2oDHr+dv7kzKaagmguLKyEwzlZTFavfEsr70fDCWyt
TgJoy6iB4ZrDO4dwZYzmT5kRQKRmvHcEo5RsnpZImZ5dvYtJC60FtGYEs1smyPhtCzLJISiOGDd8
RiOV4FIooufStIeDLCjbVhQshxaTREVT2TVSUoRCUqC8IK9conpQCiZ7fjVwjEgddmpZoaO21deQ
DnWO8G3EmMIZmABc8wdbPFsljSZOcX9pmvxQCXKOukbibfHVNXw6LEbUCvy9jhWdgOpco0vYvwEi
3eZ1O+BmCYFjW0woLZJSYGWnZAt1eX+ItOCZwIizmmPEDjCxrjuacit8nCpeDOo7djZtHLprqCFz
qOmUXFUjAxflEPdF6vPWURxStZNnPxfsYdQKdmXr3ZT4FZWIhm89HgYUOYlhrIXaNVvNUN4QQcHW
CN7MLLzJUgrmisQq03soSEt/vCXx/Tp4CEM3SQTd7KihCaOm5P01u7Kv861qhfZOCzD2jq23r6hY
98WwUdpDaybVTRBp8ZHwJgf7WEfscMYwM6HBCrgDuDHUTQdTBg2QZOf46unzruUZ9cpTtRLLy/ya
j8fmF/62rgVBtRmngn3UVrpjPNGBW5ZEr18mxfqhx94uCnSx0xIV3elQFUfTRIG6rC43gL1T1/SN
Xw2ermldIm7egVW5ofZFlE6cq6sasTik8N7Hz17j/SPlo/NQFpeBARR2otASgCKzNRLEAsKz6cN2
6xDNy9oRKQWbRrNB8c6Ly01dVFjh+ZPWEzhw2tfcZD0JFPXccvu8TzSDAHpGtKIyTNCEuIwShVKT
eMGZMJqYqIUM+WglM4oEo0banx7n9nkyCUGrKVaPSLvVOclhuSnoyxwNn3E5OmKAOSI+ojJmv4oZ
MVoXy/efGi+9rQe/2fgCyWruX9OmcQ66VNE/VgVzyyrW3EbMv5wpym3V+PeDlTOUX+6ry/nXxJ99
6JuHNBl8KlUbO67HvZ+GVN4zlPGD/dYgEW/IngVwZf7KR4QlxIFFyAzrG3OWDg11kx/jxQMgz6iK
JogFSpbvIX+iMNLeHRz8eznmW0B6Ey7wwKR47lT4WLjBFlaR8lHzhZdFlCXUG/28cUt9lHulIgwB
XAsiZTQJ8IAkJLGcM66v8AstHc9mtu2AAomPxq00h3tDTSEB5LgcJO1MK0gQ9alXfmx1Bw7OV1Wo
iMYa6xCSzbFVE0HZpyOnrsdnkoIVYT+JBXKSeQ/Q1XZYN0h5aLGhfVo+6fPmy32a31abmuYwlsom
Vd1Fc0Xtd1hPRR6hZ2MrVWFRuGlY/ly2zefNNBvxPlc/lmiybSWSqaXhu9xMzVhTWa/Q5E+YMdcG
0Sn0GMnaMXpgVrs5n6+bPyec/RzLje6FpiuF9pzFeIfn3WGaPVW+oRduSfNXGzUqTYCTYf7vensM
g+9kt74rePPGdTnv3sO8t9shLrTPVVJzsnS/PDLIoaL/Nz8zLS2LqXtXzXDjMc7/esbyGNT7rdHV
JAXXIzHf/37jLqNiYZG+jr2Dz9HnY25Z+nibj4+YH1mWfvuYZZ14wAe7L9lP//2UZWl5m4+v8/lR
n89Z7oNyTM6kgsUqjeTrlwf/6+rywJf3/PiqHx+3PP5xx7LNfvszfltcnuXZ7dyyRQpwlVT4Jb+8
9W9P/+Nf8ufH//jUL++8rMrUwM9it1sjYWBe6jXOFSMKTvlILMq2VNHCVlO1Xx7wRlFYH89JfQJu
kQ/z9OUhM33gIOGQD8x7WSd4dCdMZXZia1zU/7hYFwzxFKzvIJg8ck2dpN/oIAiSlczx6ClaItX1
8tJlfbmBLdjtKw+gg+gE+bIJ+oWixttnlCfSjfgjjKlASI/yQuUy6hpdh6gysdItKcr5cczI01vR
kK02fgjpLi1RErJDLylC9rzLLatDiEqBeuLf68udyrznL0tfXpL3SbPvGoZFs5BxualwQH4saTFh
FLRMypWTDulxeZM8zZ1xvSx2qIDoScyXkHS5d1n87d7e1p8zkwGJVY/Y9hwqAnZOloCYOBkHtU9n
Q6GX05FluY4g9rpDrD2EHSRzeApuNx9ey00zL0UMhleIZyNXG5PvMBaPqPU4980oeaPQVrXT7oP5
jCEG7dh0DsKMAtFfjlZx3hZ68yPtlfSwvCET0/Tjrb1609iGPFhh/2PqnUsJ1/kjnMmLrXsPXv6W
oGxOCMvftmwGzr3ywOs+v582XzE70F/kkfy9FUF5MT6PZ41oakOO8GjXfojbGSk9d0IlTGtylL+e
Qr2Y86qePBeDMF0VyuxEbCDnQFUZyt1oy8Po6XdDFWG2EyA4cFunUTLsh3FCjdaWGfkxAgAR6EuB
Nowfi4DAc6XH+nb5Csv38qxwODQAkGg4M3rTbz+e+O+fdlnN2vY90seQVGgyf8Y8iqf18imLsbSb
P0+pA/60ZT2eRhZFuicgaCQioO5VV6R4uUc6Mv11q+L4XbyO8HuLD/cm+8KvIiDG4vOXqOeL3+fq
shTa+k+IW4zHCXkwA1REMArRMC9KYLJlyw2aZ7dgky2/zLJb+2pH2AfTC7LMPnbZ5bHlZpx/8s/V
5W/92KHn/fdPq8uTl6csj36+9stbNVk3MPbAh8Futuxry5dZViHocwX+XF+WPu6caKSQIEqvfnl7
X2kBZ0zmx5OXj2WuyZG8LA7LofaxuBzfy7dh5Pf3AQigig/6/Mo+/NT1wDhRcdpvFLs5fuZjA8Sn
MrnLYULZJCfLfDRe8yordgR2xpCvg0B1l6d/LHrzVgvXAFMYUzTziWHZU5elz5vP+8YpNbaj0NwC
AMKXc9Dyt9P+4JK/LFLh/XvbfHz7YhpuTDB1ORicjuU6H6etNTgpg+Okzg+W8d1evgjyds3W1MOy
sZ35kFuWPrf9532Y1ZmZ+yZWqPnnWR5YPv1z9fO1y9Lnz/j5wOf7fXltmD20sVJzDmPTLCfOVgag
8pb15chji8fNaVn/+PITkQ6rEAHoZnmv5Tf93Lec6c1XlOyw7GOhpkpkSPNvELQtQ5llT/nz4vIW
H6eqAX7z3i4S/O4I5qP5ZjmXLKvL0nLf5+pynzWPgv9Pz1ue3Hvvvaiyw/L5y/frlh3085jx7Hk3
/tiZl3sJc4cg8PmCZenjWcvi1/Xf3vW3Z339gK+vUkQ157d/E5MaobBkGy6XkWVpee2f7vt8yvKo
towCl8XPm+X3+FxdlpbX/dd3LQRJ7iiv+Q7LzfLELx/1p/u+vOuXT/LnE/6gulUb0PdZhvZUEvSu
nHbLsf55M9k6CIx+vp583rksfd4H8YBDfFkvG53Fj2cup9vlzT+f+tsjy6JHCX5FUC+n5Hk8Yk2Z
89c5bzmCflv/WPx677K+vPT3wxMp6xBi0I4nQUmPwXH5rtYu4hDjksB+ZfLUbM2scOjgUHxz+gdi
lfU1WQbqA6cTnCVDIW+pC2PNxP3/UMT1wSh1dQVSaXzJjAwvGMRaTXi0WrW8RMLZwX0pwm1eQSdU
odQdwpCKg2XeZcPcUUD0DEYpKa6mMQT05DcRuo70apIh5UbqJCggax/Fflruekm1roMbpiznuK9/
8MfpZMqIAZsnVRMaGjvt2WjL5XW5sH7eOJ9X298uucvin57+5b7l0r3c9/EJf3rdxyf0sXNl1UhS
6d0sQ7r5xl6O3c91Zx5HEvvIgGi5c1nv5x37484/Pv7l5RY63420JOxfNCJUbeaXIy3M0HHPn9nF
Zb3VhvJ2eWBcDsE/L5KX5mOdzt9FWFlQEcOBGh5+ur5puWxi+Yz64F1mV61S8EPnj31kEG2VPcdp
YoACr/YU7OSxV/EhM486dnZjPNZFeBGVdWUPzlnPujfAqcWrrRA+WKfmi9mad96gvmMsMdfz6Rmj
hoPPVdgQbicJgJ3IIuR7U71pRaBuFF+BQ1q3oDtM8uvTCLVySZ1x10B1ql4tdJ8Y2BgZlsqcrFdf
fKIr4aXSH07GvCJvp2k2fZCTe5HUe8dD0Ari9CS4zu65xD/HljZtwlxCJlO8RygPL35AZJ+fpNqG
sLHNQJ2NKh9w94xCOCTruQLvjXOkncWBMZDc3HnjuUNZu1csjC+ZmuZbL/bXc2a5OxYsmS3pRoCs
aMSTfglVBAWVkf9QhHNjgNxgqtzsrEL5lSrD6EKIDt0C42RIdg6EJewIFOYAAMtLF0Rv0E78vZx0
rPkZfAPvqbXKWzuNNnaEqD6x2KpdggDmu+5kzbkd0RU7EG5N/HSy8iw3SbMfo43YV+mKVR4Mw5ZJ
Mqp9mvBlrjo3zPvepRMoGCKlDdktX08a9WsBd+OQdAGOSFK+a+J5SwK6anqiW83L0rVvJ2QwK4nL
tI3KeR0Ats0s6ETGUYk6C4i/WiE2ixl+0kSAbAWwoQgKPAGrrLOVXexTthBGtSEZXYUFpd/3OY4q
NA7GRhLSUJX1gzNh45HSd1zDdu6jocHGotbhbWS2z0CYdnE6KN9Iwi0hv4hvSg6fWmqOseIEFZ1a
4V1nU5VtgRJQ0NbhJgehesoqc8JiJwj27Y2d7ZRvYwr+p5hibVMMho0fLa2vpCDqyFKyl9Y+Z2M9
ruk2E0MYKxTKhSTcRbwx+2RWaSRim9XdfvAqjz93oOicUWZqlRzOfPfd6iGXOEZ+7Egrvir1fquT
KIWFiNBpfT7rUW9Cd4iWHMwwqSxXFfKmwEAJ2fTw6PQD3UXFVQoCTuHMbeFUZWVb7dMbo/F75rn0
KhxRvUx6/SOFMeoSMfzN8Gjz1NkPWYjg+6ir36NiyJDFoW3JTDg0Vi427HLi3JCWvKLfsjaq/uRM
ITrgRFxhVolxjRfbnNTJoULBSrATBAk6bK2W+7ux/ekTyXUhsPCHLWiVEyvtRhUC96xBs0b6i2b1
91qrfp+sTLvmTBFTQSAmicvQSzyM7QoxfeVWZfmcRKbhhk4l10oVMjmMDuQ0A49pg7epsYoVknGG
n0nkVp7xnG+1vK/XZGq/Wj2thGh89ns5YkLSrqweGMCcm5PPSTpOh8X6bizes9IMbiM1rSBdZCRM
YqRFLKMABK6qK2lXzVpY/YsmyadqqRGPYeizS8t34QXWtlPS+MYyKWZbOvkPuSjWuiq/jXgxNqLW
cjf3UEkro7Z26hnAgv6sijCZdnMvMSkgQRRkR6WU2tKh3xXeOF0lQXYry/hEOZbMDXmILeaaInly
sGRTqCZPl91PqZR7G/oLRdJ9rlH3zExzZ+jxrWYn1qoKz1z+LBMehlXKA9HeAgPOPZEH2rsP2KXL
n/os8DaGHajbPvHWdcKGhCB26iM8gpAy0TWOj5qJaqpPlW0yji7YQH6UrL2kZnrqB06kukKeglGk
AdJDvHqi5KhtDV3nS5uP4N7UY+k9TXA2zUS6elo/Gox3VhouC6Q82smulJgiiHereSFkRQgadttg
Qp6KEwlLFMlVhY2Qi2u7DfdGVQwEWSoe2mJomOHIdSn1y2lNA2C8YjxDoEj1C60wrI4uwCQZriev
sHedTn5lKAzqtFN2aKqK8LW+zQ6lwYzQ0gyQP4Kj3M8JZU20sd81/Khj2ffXHjbcFXA4fVvQtAmd
otqHLR74qE2pr4QdR2CLFS2hsLutcsy2QLhoyg4GkBxcMQ09U62iFeSr/i90Y+8Ij9AX6rddr8uD
ji2HAwpvpwGlGpMev1/gX+uT9mCqhP9lYxyfWkU/6uNbWRfKOUGGmhRBct0rIDiMNOoONOVWudlZ
a7gB0Fg4WXJqWMm089ZdByGgqRC9+5IYBOr9T5wfT5YDqd4HduZmo7FqdU5WGpIRV5fxHdX4TUNK
6U5li21i3Yl2QKReI5GfIzsX4Er7mLfMJxI9tWtN6S5TE52citMbaRTfmTETjEqx1gmvaYrjxo4Q
jNDWoxHq+deapcH5L+0zIK8QqfQUrNpO0K2yhlszNAOsdwZ/FhoUcGXOCZwIveCBwxFq8kMi2Lo+
ZXpiuSxjTRyNWoOfJ8jMo6uPgjLZDhED69Bv9+H42EG6WHfKbZlgAsDtfjuM+o7GXBz4OtkKnr6y
tRENLId4SSp6Pc7dm6F9pbvNAUrK/SpHWrT3ErE2U/EQY6i99b2qWmm5hpCrP7QJWyjj5FI5Q3QS
SOVWiudWxVU/1M6dH/r9AahfHqaTq1lZyGigwxia5xsPx2GkjljIt+Se47+CZjFaYcdpXIclW5ZH
WE6YrfCou50Zu5kWYoNq0sH1kMhvuim8bzUIUGOKQz0vFXqYmUO0ilL7rqYQSQuQ4cETFwgx5xgL
8Vq+6rCi1yMGsk2jla4eTNAnZiUxYFCTXlREWnQ4zrsthEES3E5mh9mniE+G8kx0ooSERL4K2QUV
NJH6BUXgqqz06RuqtwveZDYDrMUVO4m24dq1y7QiXZH3+zKi1BjS4tQriXCTQUEJNqTJPuz6R7sO
9kJmaPajaoB3EU9c5A4enko6+0EL1mvcmABfdnDOSb1ULgEYSqLAOU/6G10AQY/0LZXhJFCM1eSr
Z6l4w9nry60T03zSIob71fhGpc1bdWbwo8imq0GXHpg5Lu6Q0rfBIccbxA/U3UwppGT9HpUEAvGQ
tGII9fAgQLD5iGI3ZTEduSrRCW5LDsEQ3k5aPyNU9Ta+WbzYZkdcihQrFaG84wS/IAG+oDRRVyp1
iSv4fXfaqDvbgJQJ6M/29yCNv5nE6bgIYtQVfJxmCzyIYZIw7wP5lDL/oR1tkwJJIowrivAqRc+q
vEo/KCGcMJofFTwAU3/Vz72qUcFGmTNumWWpiCZJpImDu7CrTzKf5EF6Pl37oEGeyEm5BEiO1E/S
9cWeKogKSdKLppPZgHrtEeT4r6q0xLpILcj78B26YLzukAHEaHNJcm/GXWWu+wBKphO3xSFULkCN
y/XsGuCAqg5owrA+RO2chWJBrMGRy+SCOUOKaNM7DvxUe9jJxlZ5xmXJQD138pMW0kyHUcHV0LgP
OTtIKMBD9ZBO9saiTHVSq0sMGGKbpP371Bq/IGp3cCInXPPIh1LjukkCIkvQ6EWgnbYlhj2rRQOX
m4Aj4Rydkd9qcHcOcPwTF8uWS1ZDv8uistqogWKBOlWx9xGPUySc/PS6v7TDcHQYBzGqSnYAlZoN
G5L93ukZhMfqTsFOsNIbdT9EqXGbThtELzRCQX4qwQvsw3Nt+tW5AV+8GYJKuUlIHwDrTxZDUZwb
JtDCVrNzjLfcaOapSQ8NarRfSfGkQYihE5+LXbL3w5GzStDD8gA87i6S4y4Xxs7ommTT6kNBMbYG
U2P1V0k2uT5tyU1kaY9jKX7IicyvwoyYLEgv2RamTupOGu2YNjyXOfzMFs1BogKKV+IeVyn8nJWY
yr0DIAwSBVQ46Q58f+zY7UOPaOGYRZdW1ecROtgWO0vfslReSWyaOJPhwDsjKgvcCN1JG3JrBQM1
adkLe62Zzk6S3hMl/G7aJiwb23kqK1JH4J79CGEdbjxCehDEFvtBZ/8iub6KTe0xqeQTCePYVCPh
Nr6VHCegRUEGk1hp6h4WCLokr8Tul0WPRWOk93WDvTJN0vUwIXaKQuUBqHe4rVVi7vOR8EWbKnom
picrqEpXJe0ssPktLZMgICWvN341Tq43tMHWYjxA3EixsRGm4QyBgYhgXtHPvU6sQakTtVuMHR6X
YS2VLl/3WiJ2vnSAUqJXbZMhW0GZS1ehwUBHGwawu6YKvr6KFPi5txrXm62C09TtEi65MOOZZqxU
ypuIVQTGPM3f5iYgkdAnfXgoYQj5NfjkNoBe0FMNBXAWHat+hiISW+M3JFWODcXnxL6K1Rn/0Tbm
U8p0KSLDZp2jSltDE0vWHhK2qSsRwaiYSvTQJNCFtthQEUhrRXW3SX3UY4yDb5poY5Gutgo4kyUx
TDY5mtsgTTymiSPae6zvSLAnIhIMZsmdXcPD5qyZpkSU1dFtaskcGNtw4KAGPuUBAYUFdkNqvAei
ek4FI2BFFlV3G6UEchHnvgmkQeekQp1GyFu0YXbOAcceuBUhZ38/M8UxcHQALmPyqEY6p3kuWvjX
lJ0jwTLU6KuPVX439PWjHd4FRvMYNVDzWh+nSGxvuyyyDvwa1Ryt4kVrxfH58cDxbGLsTA1ISQ5o
CQY3V5M1jINHrE/Q2vyW1BLf2qEoy3bSAL0oonjTVtCWxCTEjdBS5HQegxlRadqGMJJRBr8StuW6
VEZnV4Txz7C3vtO/381f8RBZ7atJlYs8i+ShwuisRmOzJ/kLQ31E8oaXVZv/4e48dmTHsvX8Lpqz
QW8GmtCEtxlpY0KkpfeeT6+PWdV9Wq17AWkqoHAqTIYjN9de5jdD9yr7uAwY1iGyVoEG9jxBG3//
U1VCAt8g4BcY5oNMCYI0fVxiOQT120fLU5s5paXWr6gr7CBowlNXoPWgjX3s0hgGg1d3bAPd0yx3
r2i14QDB0Tu3c30Sx2iZCEAxl7S88ZIuzVdWrdzgozKDxRIAjsDSg0DhoEK1uJEUEebwWKI7LgWe
0cXp3sQ65/9rSDCUMBMCz38PCd7mX9F/QIL/fs3fkGBT/QdK3djSythyiH+Be4fvpv2f/0MwzX+A
+jVUVQR49jfu95+QYOkfBqhfgH6GBtT/F6f7T6dO4x8Q8kULKVQLu04qgv8XSLBi/ZrD/zsTEkNQ
LBQsHc9PAMjy/0G8RYgummmEMTX1ZhWinY5KjBBH2RmcMLBES3TSsDNO4FoiT4/HmjHjQkmRsmuq
xogRj+xgaT4g6U4VDUxS33WIUWTdoj9fv0PIEmCeyh80MRGPzaVrTY1G4zJ6r4wwXA0DdV2BC98e
S2V0HTPsiYghARyLUDw0AgZ6i51jlcN0a8fXttOSgwiOt+yUfo/E3C4iU3GTbPFoN2imKFlxsNI8
XNE+O/STlSAyPNTQvVDOt3SZBkhOW6KKPyYZGoGgAplsRh9LKyweyrZDKmxxFFcb24h6trJMk5xu
WmQZFNPx5Q4pPYrsSTPuBYiZ1ZQhkYWd574ic+VPqnURDGsh8Nk1eqk4So1X1yDAYjX/0nTtDecC
x8jE0kvm8odKHMK8Brx43xWxSRmMyJ6MvL8Vo++BPCf1vlDVyBmrHOKRbZptZTPUpN/WoHi+hnZn
AWNS7N/DzvpOKJIr2ThkabLuc+ksBqm8rkDuzupQ4c2du4tQCyLp4dGXxvakxh1dpwX2jEJMVkM+
lAv1A1puew6xPrONRK82RSDehFsWSkCBGxW5E3S36kXn1kSwasKvEirIKF4rDOvas4VbzMswkuxm
A3oRClAw1FPoGkOxVICB2aMVzSdMILGRMh6mCAGGKVP1c4WHEPxjo5fYpZJ08GgPB5cGz/Rt1goP
2O3A5CySL72iK4OGfQ33BFnxGKHkBcv7UPRFgNCPBKguQiUyrkAcSIZybUyKLeiRotuX6adfWOku
Nsq1nqeiLQ2D7DaG0GwiU3jC4sMjVVKuYZhiZgG9cBVNATLDZOIj6HiveUaZnhw4nR5aBV00hZYU
FY7UuLJeHshv0S0GDQHiGPxro7mytpigiENwQjTS8jp/6jysPG9DUpQvzDSnJnFNGOIuOSqaR/RF
SLEwX8/btHVnmq+z0aWuqVLU4zS+aYXoOSmLWzOXueuPlKNyg51qajQOzAF9o1u0o6Qkr1awJ0V4
NERxoduFmZqu4nA+6drdGNTxsSPrsHz0bOcAM0oQJTbq7aKLCee6CYbKy4rqbJhq7+APadpdhiAs
vuAHqUhWWpMuNBiwO4OYhYdIbN6jWX/pGgSpBUwDDKu7y3F/jicFX94Id6akLR9AW2mHtLpiK2Ce
kjhEqR9wiq316DH2xncSRBQrWe/6cy+vIbVDm22DDyHF8xo1GYwXsk8hSU6hImDVNNYbmfPtySgR
24IwgdOvybNAuUMVTxL0nVGREBwFhRZIXOrs6sOEc0anX6ZcDDeFWlD2Fa2+GqBwUapBt2lfY4jn
cUeuz9gcAOn8madkL1GnH9mJfTcfy3I1BO2107rvBCl6R5Bb1Ukx0jQ0AVKwQV7YYoKOs7j6UB0V
Dpfa4qHS54uEHNu5DTFXbk4BLoN5MJ0gUSHJlSB6h5daYvh4YRRz4hlI8qLlGZgI4cygjOKjgG4f
PKcyhIfR7fCvV9FjLwRHyFBQ64YDiHuAwvm4iQPyRSHQBzfOq2uYMwfHqY7sHapVpynohBHaIws2
VosaZC8pD2JpvJGP+vie0PiDPy13Eb3r5EVQZZX2AY4PyHzl0ATUq2CBz2yVKXhN6AgyKWwohXNi
hF48IiT2Gg6j5iGMU6K71Zvrsa7eg0o+9VE4eH1SUIaWxqbpKcTDJN+QmX5LRTFcLQutXXU2H7Ne
8FcqTo23Ihqo3bJhrRTBxZ+7h5F+ix0gbOlJNYJwiFZC5MgrN6E9hsYRUvfmD6qz/q4gA6KpotJ4
+jbbkRkLsjnloFVeLIwaQo/dKzPbZYjxapXxkZTwQRhxIxSrL9VEDjbqUew1BhNjB7a8CI0TJILO
ktisTAlEclCOgSMLEKhMc4SnDLUBHsgqlhW3FE8DzOxzx3AgD6VFYRTnhrkMsS6o3nJRjfZIPB6U
xBJwcZ/fxyou17MUfitzgRGa8QORRt+m1jZHe8818VueSpQAY6m7onBTOPhzKVjhPqg+MVROfK8b
O+arXTxtambHDMgifOXh1UDA0+BrTqMt0g2A7mE2aICRTtKEG0fjFgzTVhZE8Qz9ns4NZr9Jisub
wLwPlh227TjDvfsq+ljAjZ+h4Q4nq1ycWGk7YnxSPiBhsEkSM12j3JIg8yZifBZox7rKr4Mc0rpt
oG12Fg50ec10qBHLb0x+xAMIVKJ/JGNGonfveEvgRIC2gpnJMRZSemz7ptyttQ7ceZozhmzJlHVN
wULEp5ugiMMHorgnMa6EZ0WvvU61PnqYwl5bmdraiOVypeE/h6EDts6avpMC9tvImr+SvvuIp06F
5xwzzaN43xOUgHgwqSHJR8JPu00xHk2CL+KO1bFVdDOq91NbPYoJKY6Q6b2nKfhJohxoj8hKuXI+
P1ZlInhdm17KjL1QmBqd+QTSyYH0GJYWQ4GJcNaWY3ysGSDGuqBvxzpLmPcjMcRkXcWlqUVIVPqR
AbqvzVI/GnQegs5AQ0NS8AChXcWAqz1Rvc9oLyUK2rp5qZN9MYdYxx0bKZKssAta85wLwNmk6bWp
mRy0jJohMyVHrQnRgQ3F/WQgVUSHDDGuHlfAPp22Ri+/+xWAQkTajGPQM8NWG4RQNSOxHFFtv6RA
Gw9VNkQ0+WGEaPyS+LFABpupcf01YqixKqTiSVere4vE1SZp2EYCGPEeWqQTgKRb1NaM79QHpkS4
JgrZSxhVKrLvpY2lcbkKezyLRnEkZpfIgMnC/BE16CpJcX6qC01nd4eoIqFPJbeSvFqmRjYoJ6t+
Li+iL6wLM9PtqA3Z5EtJXYGAz23oxx5mVpgmF/NnOIBBkMn07LTo9pAbkLXHzmaTlvBhS7xoS0Rj
bUrzN4HxBElcTWBLgoXAA7dpQlfTiiZU+v3K8bGpRKQTq6/FHbDD/QRP1lVaKCZFud5te40WJOMu
Ii0Mr0AgBynm+NlUKvEcZ8dQsG5R0uKTG7W9q0uTp1ZLpd3ssxiPq3aKeneeqdMZT9nW9DwT6EcN
qAq0qhWY2lUvSYGTC7G8DCSElUlr0EG+m7EHplatfwyLrDwlqngPf2GvZPkoJTPSilU9mvaLp+56
FMRdYuQ32VCK1ZgvwvpKDbzFmAAxId6AAh9TMrw3s/ArE6Rip8PgcsbOf4zU8DHyaXUDLOhBSOF6
apsqPsptEYaUtmiU6ss/2gLjXYHr//v+74Pk2NI2gQExWBncBBVMY5UQTHlt7DHDQBO5iJTZ0dQx
9cxhxE1qeTqPWmbYnXiuOrXcsYtUu99b/9Xd/+qxsZcNx0oiw/59LcozaNpnjA/+23f5/TsfqjnO
N2NHs6Bj2Pvnr7UkQ3Pgz/2WHB7WT0oV/ueZf7v550vhO4fQiFmn7p9XC4JMNzUoZEc0Sab+et//
218pBSGVVznotNWzO6xiyfvzaX/9gt+3QkeT5a3gTvznaYCLS5chMZ1GBdxoIV1YtYWy0X6XQr2g
mH6fKJYV8HsLbHeGFArb2Z8n6ppwg64Ig070Gx2phWj0N0TZWmRmapqFu99/kHDfFyTza2nh9Cyh
7t/++X3MUhBlDfJFBzzH7L0FkCUvyKxuQbhCrIYmF8Lragw5nfEvgGOYZumTvJzQMGOF/gfi6w8o
7A+2TFXNjRj33XoyyFv2coUkuGqhnDEBnBi0cnJ+wYa/kHFZS5g9ijXVb5hjDhRmBQOSiFFJEaBH
/YsT/tc/f2Ctf54odHraxqzBPgE9+YsiZkAoIGiaYD+46N/+6/G+H63VVMiHXyRXZ5RU3Bmf+fsi
K9QfQgkwgYWUK2DAoGIu//uMgqymAs4Oqxwg0OVyrH9v/cdd7Ki71azuWdGHXzWJ5RukDaxSoWpQ
O17MgH5vmQsV5/duWNJSN5GZp0UP/LxeNBR/zSx+7/71GOuO1q69TraXaTXvLkVkX2JIaBkQfnX1
Ilr2msmA3YQPtTesUIm0jePLuKPXt51WlYvO3rqfvMbYDJ0DRuUy716G1br1ECC2QcMg8DihkIvq
w7z1b+s+2WUHMBRrfA087Zra3epAG9rp3B5jRHuNnpnLVNx7Wz7sQHBG+PSS1O5LbDqH0Um2L7nh
vpjCSj9PnzzQuXxgavs3jTZH8SVlTN5vXNjr7PDi39qU9gEK7FhNmw6qM1uy4CvfTVqTAlzXvDdr
+6dxgU240g58oAudcUBrEqF45DduGSO5kGMxKchiOMNrVB1VRF0Q9M/WzXwptE8Oz5SI3jwjkf8K
9Wm8j9M5ZwAxR+0mlKHaeK3vFRPWQKumc/rMs+DEzhcd/HzgwbeAPk6Sc+Kz/WPaBl5Kpj5chhWn
RPKxpXGq+JAmmx7Fjx/wzPQsgEtLIU7NKJC/8D2SQ2eu+RpqxzDNZsSDZDabwjYe+FnIfDcKisQ2
NrHc4K6F68e8RUhphIzK6Dnz1HOYr0UQIxNK5qBWEBdydItZvt19Khob7ooukKxvEJzwPR7VSqyx
XT9w6+Q2MHmvFEdFGSxdGflpsevmw8YTsATOQvE6q/BSQYA4fDrKk4wRoq0euKBGFExkzzP72hEV
TivasizsAFeHCblj4hP98sYzb+a52prmGUkSdiwkcy/qC+ama+KdfMW3UKvQh3fndp08T9jQPitn
qO94Gzvw19WH/IgOYX8MoW1E9g4s0PBIhSnhR29+iJ9it9E41uY6/BAveBxywPpvJmj5naOTTc8+
ou2zbckn+JmdN6/Cx95Fynz62DSP4sobiayHYot8aCt4VvZdFq4sbDNHeYBP+pFnx3gANZU8S/Wq
DjARrY7iA2MZN3KZjv/4nySL2iJ365zKYyjv21P+BLBS2P6oXDgViqXbMb0ibWisimyrETFK3wG3
w4ruw9GtcDXPMKkixdHSnfIz/mB3ltvYFr6zBDoNEy5jq0qzC/P01p+yrzJy6mcpxhh9nSlOOUF1
t+Nnvbxa0OCT8lHK1kF1bfI3Xg5POmDmPbjqGQfIoHY564vsTYaR911gYIXRBxOrbdY5L/NO/Fzz
ZPdKr+SOHDW0WYr3FENWj4WUzpv8x0pdyHPNA5CbLD/z2TEscZqCP5z+krE7100JieiqlkcWFwZA
obF8pMaZNW/5fAyf+XG8JRdEyIk1mgda3PjGsKYSxZmEFQt/no9oZNlg03jTnMb3wGR8RTCY5B+h
p5bv3lnJDdNP2CHCAQgHizI1XKV0NNjrEuqgwIryvYkj0e9RypNdYj5V5aNVfnbKV1g5tP69qt4W
9Rb/XtAaRr3iLaP4INQfjc/ugx2YeVPqVSYfepL7HkRdLq0lBkBS9674F4zLcbHZZtUV7RDsNu9V
/iZiep8WF7k8mrdZ2lWYki0upEOKLvDwIgGQjeNtTy0eSmveIiy+XjBBKZ4bTEhrEjGXa49eoGbX
XJPJCl0DY9spTu+on6ZkT6sEz4r5Yt3NM2dYrjcc1955h5lwbu1TFD5o6+mTKxghCMITlwlhYag3
6LoYm8w6D6r3rlyVdWljFEUoTw5zRvTkFqfDWPe73ltiNzH2jaXEZ6ylXfdJXB0piiaPF807XHG4
4/FVDvkzfaZpJZON2Sq/NLDekVmXb8J3TaPuzqXSMCL7FFcoKdqAU1UErorTtFJv+tk4oiTBOkE0
TqFhkHnKjkXINxl30yvS3LBvbfpudDHWs/raoeYG7ek8rQaGyo9EzujAicvtnqNldE98BZU/BgnX
ey2L1xxXE+ApPpzoQyhl6MTvShAv3/obaSetl51DDdzeixwssDMvfyZYdi7FPUBb6jOE4/kNxtqM
DvrZTNhJWfXCk9qu8x8BfskGpet+x8mijSOfcZHHOwpfFWa68Ezj+5t6E47fo++Jnxy6zl3myRCq
SMhQieHt4xc6KYRdLdrOPle+w7OE6t+PV/D9NJziYJTOu3H3OPrCk3Ft7eHVtK27cWX74zwaaw5Q
+D58cmM9MEVddhEcWZN01do5+zAbu8iJXnZCtHKx8N1hwMsM2WZtKPmlxLzJPCO/xWY2XzH29lha
fNfcxufzQGHPcqht7AF3CoeLVDLZLj/ZET/fWXlsF4aDIt6uOrB/mWfOknXlbM7sxM1qdpKDcc14
P/aD9Ytxpww7lLxxiCxh6hIUlLV4Fo7Ck7TjJPHfS/w8Op+LZt8N9TdiCXvBkSPOTX4/P4vFzxaK
uRvXqbYvPXiDuS1d2V5w1dCK5/RZvnEaiwPbs38zjq3HilaIUWsrJmRxrIwju5925SrLDrwtyN18
L3P+HDnwBHw7qffWbGUm7mt86cFizbBYqEl5JaGSPivscLt5fePF5CgZS9rK9oTKYJvPm+jAiSf4
pM+EQWnHlce85MAvIwa8srlrx7fFLvfOrwkiTEWWI6vZrdcIKz7KuL/VzSFiQ73zDx3PCftTN0Df
zM22eBMY105gQQMYW06Qoq7C91zbN+yT29ZTAV4si5WZD18AZwBQ2bWrXIn/vGpcFileziyz9Iev
xebPR1CKY1IAY9O/NJ9c1hgKcFbyecuWDUOYL8ZHW8feE6ItWZRw4JWTvhnN27JKsfhCBYCFfsBS
2a+2NI1HkgWEpC/pD714k2wveIAgMq+nebzRPwhpvHZP7JstMbW619glaNpw4RAUh+gSTw54XqT1
IDOCcvPyvd9tl54+q7610NnmTNo4C2QG9jXdUXgwaAZuYJFjOrUrreZA8wPJXAiYDX9XQzvt9X0a
YlunUMIj/7ViqFUBr2oudb0waErGB6lsIoXiaMd380aRzvzWJjSMS5CTJdtyBvwCjafLVL1iCAhL
NboPnHiRboATCAoyN4UTaU7StsB9ADpx8CX8eEnR0Eu+vaQZncUVaRO8cmxUwGfcZOmgZ2dClEFb
YvjE9hX6U7Q0AUpEFeM3ttOBtxmi2FFR7azZ1cbK81cFdu7Fs3bUrV3JSWQgAgfYX+X5yRph1C7L
APmtsl56w85T0AA2ME9hvZqwrjYdcVjLxTFkuZIR4/DtQtMsCP5krpyfhwDhMCCi+zD7Nqn1n9la
jSccdFikUeApXKeBy+iHnGZZYAcQd3z47ZM1y3ZOns3ahU5uucOlVlfNG6qWeJK3mi2J6xT9wtcJ
I6CtDw/c7roNFnWjumIPRK00NE8td6+jeZJQuYYgb7n4Sq7Xa4JcWz8IT3UNpt0rXolXrIBRdDR6
2uOqs44AY/laUXlUI9fyknWBpzpRgLAyOTiyS/KWoSAVBtnK6IhfJvAiEVmYx6Hf84WpOFhb67Bw
G+odtldyN0DPNk4TsUPfkSSdHaPpNtIJvAy5AfCLkER4YINylOOIP2/gZofmc2x+ECTThSvTvVzj
YLbaTn6U7pXLRWmsUXxE3wu5nBbSLKkxAVndKeps+3TZU3G8IDR9brFzMj6sWqLgD98qGU+xd9Dn
KBOlkXVL4x2enwkQiF1AibqKsoe5xlTKMbfZvSyQ1MY91o1rL8QupHUA3Kb7OTlHVyTbndHTWFwb
EtvaYwG22Ghl0QEItKAcm7eWyz1bs5GStbYP+oaRRao7neCAZDiByfvkkitwJGCzMvD24L21DDQJ
gEAbHNRsAUDc0vmClfRCv2miHx84Ct2hz/aHbcrYY4HRstcdCSac3FBdt8mxiF0csIF3ZsfhSPOR
YWdzFQEMZ3eGu/gBYKxll+FKpIFI6pIJKC/ix4OqqBc6E3LSi8Uj7VodA1oEi2zBGWsGtej8X8S3
SliW0MiljIZT92XiyXABm4t0bibQjv0ywws6inn3PDDp1nax8JqwbLBkVo5CteeRicr7uUDU8DTl
K5gNKpEfO9rxddRkBw0kbDw6r7G+dZ0o9Nah7445FRJZPMP0KHa6fCXCK+mubXi2xHcG6vwUPVqX
+SYge9ZdwDm6uEoc8/HBctDFO/0mJjJVmx3crRMXjvFgaevsO3iaLmx41syEDvvCfUxnV8buJtig
y4LkKHp5C5TsECukIWvBmb4CmvQPneoCamIbtPMXoVuBDPMf/Q1F94jpSahglwacS4xhcgl4hTb9
VXuAGpGoboz/PB6HjD4Bst4N4k917/FtaQMqJ4A2eK9BJqkdmEL4WdnKV6o42bN/VwVCBhxw045v
aJxgZvVgdViKfpglg7VtCYGCYeRNmm2ldwlj0t0/WA9thex+C1G29gAPIsik3DnNar9FClM++JgL
3cYd8YelYNi8E+c6VTaVcdDaU82gvd5P/TXSLsHwOKevau8V4bQOwzeFL0BHF8dxO1PBFemADg4S
EsHn9HNW3O6avw33KqWUd9mBiZJ7fBbc6DDhv2Nbu+bArowzfN/a9Qf/D8/pWX5qLwxiGpyPMjTY
UG4/W/0J2ANOv+oA/tsJYk84Qk2KEEah0wbw4J2I0QDNxYAZ0BotWvwNMTB0tEO51dfTjmM3VGDj
7vNqPGiHkOjmtYdAIhL2Lgb2wbu5PqJp9ph4yUBtGWLtxhHpt43hBvod9IJbVV5k7DYQR5AgaEjK
w/dGMC+iwTVVblWnuFsraUXMZDP3qufAdM2j/kSTxZNpDYtHFZ9gQhWr9qXtVz4UGSbtNO6Yo1pY
eNugmOh2IBZmjz4qynadHqOE5n6yD0jorbOw30/ZljGGfg32yJk+yd2mit1knWBbSGPuTDSFTHIc
9+CiFPzmPWWjuNmDJdZ2eAgJZ4gf2cJeOyPLc5OJCiARN+OhwHURO0Mb3FqfO/Vrvs0Z/rj+G6jM
ig7AuvAafVeu1UO3xRGrutz8k+aGB+MM2NO3jTOsjz1+MeMtwoHJC8lC5UP2M1LenavRHR9RXsIw
DRWLV/0tuHdPLboU4S52q6dFRW7DN25QIjuI4BFapxptttUX6UHD3f44JSekpwqkrpobJ7oBvOnM
NnYlOUJM6Dzag7CpC5AYJFvr4jgAFicmIlxEzD8BF5S3hte8xi9EUfGNCVmwljjKyhY92RgrIZyj
DZgUXlfdy+hRj6AE2NJDpV5Q0ZYwc1S3pvRD1oXjHzmCWG/jyMnJurMMzHMNCfSN0ontjwxB6Jci
BvmKk1WPMGCC1+X/BdJeAkmRGx9MD3Ek5HudZltDOSFm7sMRWDfMMBcXSHDIlPNoajlYWR2GVwMI
Ajmt+ZIdonWG5l4XAUl+AaOAEoWaOj2i+14p7BlmUVUx0mHUZgIMsqfG7q6q6U5H2XICBjOYFei2
mHtju827jTyidLwekBFV4yfSTSr06RWa1zzhxWWXnmFdZulKq1/c5kvNDpLEw6KKOo39n26GcJxW
76wC2SbEGdmasc0U33FOTB0saU/hZvhi9EfVlNsJsFrmPk8pdqI3w2tfLH0HxMKOnjtjFeQb9VjY
/tsSvYOnltGQrazG1+Qneuk+8CgtaL+70qdG98S1Nmgc+DjuTFuxOSTTvflJS5hgICaI41j58HMq
h+viRwfviaYELTo7P+D5wVicAZTcHGgHyLRRQg8llC1jJvBBtA9AAJEhEOVBdJSCG7+WN8ykm/XA
BGNjbknybzOuxU72ELEy4pVfvhdXtKZRktaTPfgnmkPWKURy2pbyTfpislcNjqkBKbb9rxi3iGSb
md2hUTQF2Tpwie64i946V6BTpCzVS/jcY4QNyxLpkgcBGBPls1W9lc+0VD/b+EqmJawz9dIha6We
LGRJwHSOJWOmeUPoSMBu2z5Kp/12OEkv5lsn2OtqTXl/4JJUVv2tfdHfQqIoI/FVEcDwW3XauAni
S4KiQaohDW533xwBqsCf7CQX35rGMVUPyISQTzwZhi33x+Rdpu4NvJklUtgYGnIN+mgaI9vCePml
/Cg/ik/rqKHptHQ4xDNwAdACSnVLuaDRjert0SNV+Y6RdsQGLrrAit2zOqKNRh9jrZ3H8rpIMu7a
nSj9+If2I3oqX3ByJis7+4+5sgnac4A7o2JLI4pX/nfVwIfAMgI6wfCYRqtcfjKj1v5ubQUq9CbY
0xowPPR2BQ+WHiX6clooGdf9R2vPNj7gHu8aMnTbj5t2M4JFcJbjuCGSBFfS26N1gkT5COfvlBiv
M200xE7cOYfd4vW3B+sU3JlXhUBOxTfxRo/t+Z0BkL5E2+fwhRQKYcSMjzUKIp15SS04LEBRoMba
/Ytxgl9JX/ysEMlh59H8tCGRUsevURV+Gb9QDCruykPx5GM7YRsvSFM/shK/q/jSo8xexc9qsDMe
HmHZRfYnRlJPkm3AC2F+6ginZCecQPlmLAV0qN0WpbF1b3eFE9zBxoc2pmGbXvZk8XXe6w46jTa6
nF4iX9vB3yR47FiPRiEcWiG4oBFU7IJspPb/vQl3h1lQjUYqEE0Qu3gnOPA/kr/411MnGAC8+r95
3b98a6uK9iU4nnWyjLDCRfoFiAQNGQhjuKLOAwzWfz2TLbf+3IUUCu5BfGwx6YbUtkiPLK///ef3
T1sVCzCivhaCtqyIA//76xO5lrYBni4ig51W0Ku//gmWu7+PYVRPih6a2rsFZsjTKYeNLvy3P/2P
V/6+h1YwK/rzbrD5ihXI8RvKfID/0AVnULvxK6ZFv/8E1fIZvzc1BvYYSSxPoeWA1yveY/m6GcP9
nz/v//U1/zxm4XX491v8Pvj7N8iJRhu2Gtxz/vlRv4//ufvXrTALRec/nklUgORVw9b05wlTWZzB
fu8XA3mZBAnJ/X2Lf/v4358NIhRhOmHismoCEkiu6ayEYgoyiubX0sON8mnVYxth11WGexbuH5oR
rpjsi2tZqY5BxswriuldzcqjlGB4qwy3RrI2XUn5lyjqVuhbzV24LTUS023L1q6H5kMUCB9m0h4b
Vb5bRruecnCUrUgbTbDA1SovoVLjtrxYJwkWgBGV/s8kqInTyU3uiFYMAz6GJ5lJEh3jXl31vbQR
a2AFiW9YKKYCkw2Tl3RAqU5vtG071WDwxMfyF+uT9CNvOT4plkQULOLbMMz7zCc9Eyv405MbSxsY
WcjCk1tWySXOXoOAPIUux0DxpiFHKDQjqWKc0ZVL65UFQbMMo3PYZCtVMohdSnCZ30VT3RldBboo
FnZqVj+VkfAu6vM115KVH3wM6BM1kEMCMAK6hRJTnRcOGBWTKamG72/XHg1U+l10Mva+b9xH4KLO
aOYXoGYBxj4lxgcJ6EgqAKav7CKa9RYEgPVKlYZOMfTCMUxPg298T+0ou0mJ6XFrHlEZeg0SIKxy
N6/H5FOSdsGQfuZDDQ0un0kCwgb8avcT5uYHY+R8D4umXxfiHK7DKFqVwmaGKUATinK6lYHptvmL
McXMyqVdXU07wCTbLGPOMvuQXOWHpu4v0yTb0VCDjsp3U8JECKftUGxXWZs49aCTixHu/RpUoyo/
dda6Nx91FWZKYeDqrc1rSTcxCn2SWu3OYfpoAP0htQCZIf7A/ttJRwtDOFD92GwOJV2PjGOmxNJ3
GXcfTSDCSZlVsj32+BqQC0ds0o1Da0i1LdRauA9n0/ZbSeVhZnV4xekw5q8VZgGfc8K4yNcQM59e
s7KmD2qhANsrKTij/FsK0OsNO2GPBqk7qihNJ5WB1zVtMA0SiKkuc2oSyzgWkPqt4q8CCq1s4KaX
DU+lye6KlRaMhL4Zt9C3DiN4ILfRRrcRMNLLxLQ8RY34NpdYN1eyKbi9Qj2Zyc9jJxXbJpvviT4T
UmQJrEyDCKkxCi7YwDdqfaZPASqPIC+jOl5ZivrNSvIkqX32MahscZbxmUrj4iE7szg+jWO/R27B
q/UK5G6fQZ8QcW8LbkaIapmktHSsaH8og/wwPtcZDZ3U6uVtzCyzlFvZCSL1SelMJC00+R15FsX6
qZKs3yYFh2usYOYY017WJMQEKt7cmiY2r97ft1rU2wImQihR7aRQOM2ivwLh658Av+6tuP2WBkt2
fYoHCIZPoMkxLZZB305VcJx7HBtz4Asj8l8CE7E5sypPqEWmFlPxFUOiQiutOydI2TrJfAL8fJaq
hPyjnixYKP6PrwzxAf6KJhHmKnHcaakOjVFhuh1Okgka3ULEIPupDd9prYFd3DSvNTQ2B0cyhMJ/
1Ga+gXaOwDFQFvp+NGJ3H+91vXmJOqqLTB5ayIYdbRiLYUdqVolXPqdSpq1bbT6VgvAccm1ydLXX
SLdKVMXpyETi1gwmZpV65HQdJuyD9NKHwL/kGuaNKFAxR6EGOQGecAvdF8fIYas0+lHDA0iPZMir
k3jCg5lMdQguxXdfl19+y5xHYwCJKmU4i26lRvhQG4FjyD6+kRhayP1Cx9bkJSVk4uJP0c4yu3sx
M/3UBNqeArFnU6c+HbMxQpK7umtl81Tlw4ljfppreVOR0I5dzNRUEF8Ck6ZXYj1Cdb1k87wWyvIS
qdiEotGNa4Uxi7BTox91vCnFqGJwr0OOKMKLjCwA0OCUjryI0AbGEbYMwtQRtB5Ely7amgrpUOzT
T6EwQ8DV7Q/24T0+2NU2UJOPhOANcT38MOs53gINHveGT8lP/E4rpPnKBEdoYtJktLemi37aCIFx
qWX1Y1iy8heHYaDVXIE4GqwyE7nUCFtPL26q12QsB6dp87NyUeiECCUIluxby2TZ+dJVxgVV+Ja2
H3o4c6mLWIAUk5g7/4u5c+1tG7nC8F8x8t3EXHibohuga6cbp7vubppN0E8GI2slVhIpkJJt7a/v
MxwqISnHTTIGOkg+Rc4ReTxzLu+5vJLBahr1GZb+7fymuV4wI3dNd7XtKgVQl/WBzOamYdnLmmrN
bvP+fLn/mCi9vcyULXVZrI6NIneb9frivq7Occ/3v5cpm2XOqU3S9qkYz1qSwkIWygznvXp1vt6+
OX/Isp8EFBSw+Z3/eF+DmG93gCA5vb0P2/pXDZEJQ+GyYg3M/QfxwFx2GedXTX2zuqgeVEtPdfJB
NIKIXVScWmie/542q3fiTzWr75av2CL9xsBrvgCs3SZET2uaSzK5sjTElrnvPyDpO7LPJYjYqxpi
you7m/XdFQtjJAuoLrR+c77/OdM3lJsEZYbFDdv9tux0lavk5pcFkCOz/5vLTB9mZg06JVogo80G
iPYOQH+VX2/2EJ0v7/aGp6VOUkEWSaQjAdq31dt9y+agu1hAGtgCAeTqjYDDjq7Lh4fL8ub8x7Rh
N3VJc9irdr+dyVX6OohJsJ6c4rLYFa+qXbk7/LafN4e385a5lvblX2cPf1nMa/sp7UnV7h0Dct/z
Q08LOpt3Qt8dtvMfXhS3GzZcle2uKWe7F/1HV7c/vNAELdAzjGbLuofqnvgpGWsWMO/2twiPVWQY
3VLMr0K2lDHE9eJsXVeL/uNztmtGCRNkiUphpWBzGkxNfOFASV9Sw9Nv6PT59M889QZOQU4LSsB3
4aUFnUdMpcIeCd+WFrSxwmox1EIuIhgvICITMlQtsNgVhkIvLcRZFEv7mlLnxEgnWoAmkLPAOeiP
iqUZCewsyFj6noU4jug058RnuYozkQk9PguMyURKixhmc7icsly68c6QbgSclNOZ02+2C3EkCEP4
oxU0TGT1Yy1kKkqxGibN4cCE9UakoZ0FlrgofnV+N0JEOWbRZP3orbV+Q7uQZRHvnxvmaRO2UEgV
nHVU3Ajvs5BGlnIokSnWQbm3HGrBxJE0cMaKPFFOD8GdhThJva2jjgx0qLnCBEoiQzsGPdSCs45M
c9lB7PDcpIIWGRZX3+sQyyThMOAj4jixnLhDFeQqyoSB2ghmQq0tcWxoB0HHGC1PLWgTacUQJkPm
lo5LWjc41IKUMkpxHkrBYRmgRdA8uKcKbKQQMyvG5D+8filGYaICfGQMezA6EHHvPcKKFOBYk74W
QSdRoo3OEg0vWxcKjLWQmYi9DDEU2joWbMgO7zrA7+ZvF8kgYOhlBUSGacwTM7GLWRKxJljEOAcW
aBolHUNeSPESIb9z3JPk7hvyKM4CMbMxAtMPSyted3wWcutDtUo4CBhIXERwWuA3qH0jBU3srGyK
BOVglzAicGQaRRoRJpBH5dgOPKVLXwM6C7hJ4xs1WruQEx9A4+wIGXnLoRYMKTVKoPAXZMSohfFG
FXQEE2UqOeqM+7O1ZqKBTEYJDjTQXJpAyXKRe4VKNkhIQCMx+4Ic6cQqWjbPFDuAU9AZm6ttlhma
hyS48dRCLCLJZWcxkGDZkNtCNLwJWWwjpYS8CX5SLEeAiEICfaqnFjT3XSpDkABSFZvUMreOtAD6
xAZwFCBYfqY6DC6ws6Dy3mF9v4eMufMqA1/DIoiM4Jg4fKgFYyLrEkBVEgeyBYcukdUIbw9JisQp
yOKMsNmOOU/QpdxgFkCfCKcgQrIJRHB2wREWe1lH8gehNRU/dpflGWDaxD9IgRrIroghHBDprmBI
cQIBra91BHU2XAmcg+BEOAxteCOylHQaw8HKNVLtADNJScnW0zaCttrLYMiX4b4mPZhEjHkScT4s
ACdZguf8aGC2kTDWN2KkCiMzRV6A7es2+U09BIgCyJq9M2TVIWpBxsb7PqAFlhmmlGH6hYYTq2A0
cTPhFD4kkSFCKyTTyhtUyCOWNWYsvE/TnCLEtPxg8kjn7HtEB3meU5ILLpGURuW+F0KLyBANSAPS
mCXs0Jy4SSMB5lFCNgBjwzIL2v76/I0jYbPhQihrIQHgxyETwQJxM5+QZeRdOhlasMAqU+/irE0i
lEVUMH3QLoC8n2iBr0lVzicdFhkc6pwkxt3S74+eySEAj1J8oQCCp7drgi/hiilRZ5wTYUOKWAcX
PWeZcc/0/UqwKQTrbKktHPGT8UmgKMl8al+hCsscENz4Vl9Symy26JLnWR8Sjt+eqxGpPE6FCxGw
m+FZg0z6egYCRk2onGERCBkVXmCiBQmmkIDKi1gB8nelicCOAg0UvmFzd9tJGlJwRJ3R5Tbxj1Tp
bLYN2MDHNrMIL40kvvH2j4TFmH02zNGDYJUw8QwWZiSPFqSSmA1y7eA8A4iQ8NWCphUjxupRf0l5
1/Sk9KAp1sVWQXlMYHk8fAEl05Ln97WOFmTD8WEADUE4VehJSZJEUuUZ4XKngf9bMj2r99XOthMu
yroaNvNRNPq6aHEi4XMrH5AzgYFt1qMXw+KI0/TJROQN1LqMhMWATfLBZQ6E+e6Gfn+IgBIsmEId
0oIJrl9xhKkkFKbzNGh8Ddzr647CpDN0cBRIEmlOAzB4vDJtVMTWdFzop56e4EIFknxfLag8Sgz3
QR37NieoCu0qFn2MSVcDNYx02Uhvw0jfEvmCfUXuhYUVxgETva25wTfQtgLHRJDuwSTeZgGY0fbw
2X6H1LqHSaRgLwQ5VcJ4XU6nLylEaBfCwJ7ibxUMUDtEOhDv2eLrBGulm1GgHQKJvhwXnIOgzdA7
jYoTOjFslETxtUuVJ0chNZHilFCjct2/4fX34uBzX9uInwRRp1+FDqak612dWIWUcEkCu3NjYtKH
4HJJe4Cf4T4Y4PYeUemSpGGsQDUyokWF0BriBauH4IyCxkF4dypIIiKdAdrCCUSFYWIUKMtq/pGI
McYCufauwPJpymO+JyGOKLMRJwAcJMI2sY1vQ9fSSTcHNSjaGS3SGpp7YCrBF1khj7Q5OcN9xMd0
ZFgfOLwOtLBhfV1f77fYg69IND/NVbFMbn3bTVSV8/axwasv/cBxkuj088HAlM2xRj9oB6zcd38e
uHo5iqq7SafBh8fJp+57+v/ev+DpV4++6/hWx398Xc6bopktD90Hh/4xr4sNU1l/Wxcfi00xzA/d
L/jzk5zMhXEpXdr0PwS3q4lc61G95Tbln3U1FtxdS3/Bq6Jqi/b4iHbiCySHo+kr+aJYl3+ws74c
PbWD6r1l1+u6KW7r41Pap3YOy19yVc1nu5J1DSPhHbjuK/xyvi7ui2Y+lOxycm/J/fjiWf3H2UW9
3m8+jtXuolvfb2FDb1Pejn6f0uWRvpJ/mtfNYvzIPXTnK/k1Gi/LocbpfrL4sK/gq9tiOTqAcF9Z
9N1b7pqVFHU5vpGuzOct+stciF+eh/0qu3dV34+PhWtX8H3gf5zaJtcC4C0YAfvZ6nD8dXVmz6Gk
vqJ/rvdle0I56Wr2vrJ/KcpqZD36hM1fbnNYF9XtUB1MltiOE3/RbVvMlvt2vtuNzjSjbLavx1t+
OVuWi2KM9brGKX/R+IK23o1Odj/w5y+7bUv+brcj29S3QD6H9HrfTEXbVNtbdF3tJnyqynUs+kq+
nn9sikn0BNmphdH9Rd8VY7/V96D7C74/e11sICYux24d+bY+8Bzy38ybdj6yVIyS2Nbx5xDOIvpy
NnJj/ZzKcwj/d92sjo9pLSyi7TiUt+i62S3PLoqmxlOOL6ebOnueL7gsVtO770b7fMX/c1mONe5G
R73FrtZEJOOsph+38RbdzBfTclo38esr+Nd5VbWH9V0xSRP64XJf8W/h0JifXbUnvs0Vx33F/6uG
ye/Rg9gXFp7nC04PohUPROIr/h3an7ftfBRSaDet5y/7YZxV9liar9zfd8Xy+ObWpvQTx75i38+b
DZ5tJNmtefCWXJLZTI43e1Ztc4av6A8Ffqda7MZXk8ZVi6R6C4cD/ez9Yw/PuOkzHL4PZTurq7Yc
RW59V6f3sx9qdvosjkrozolb5vO05MeQpk/LeE7xp+OSncf+2xhcsz8xW8+L5uV/AQAA//8=</cx:binary>
              </cx:geoCache>
            </cx:geography>
          </cx:layoutPr>
          <cx:valueColors>
            <cx:minColor>
              <a:schemeClr val="accent1">
                <a:lumMod val="75000"/>
              </a:schemeClr>
            </cx:minColor>
            <cx:maxColor>
              <a:schemeClr val="accent1">
                <a:lumMod val="20000"/>
                <a:lumOff val="80000"/>
              </a:schemeClr>
            </cx:maxColor>
          </cx:valueColors>
        </cx:series>
      </cx:plotAreaRegion>
    </cx:plotArea>
    <cx:legend pos="r" align="ctr" overlay="0">
      <cx:txPr>
        <a:bodyPr spcFirstLastPara="1" vertOverflow="ellipsis" horzOverflow="overflow" wrap="square" lIns="0" tIns="0" rIns="0" bIns="0" anchor="ctr" anchorCtr="1"/>
        <a:lstStyle/>
        <a:p>
          <a:pPr algn="ctr" rtl="0">
            <a:defRPr>
              <a:solidFill>
                <a:schemeClr val="tx1"/>
              </a:solidFill>
              <a:latin typeface="Arial" panose="020B0604020202020204" pitchFamily="34" charset="0"/>
              <a:ea typeface="Arial" panose="020B0604020202020204" pitchFamily="34" charset="0"/>
              <a:cs typeface="Arial" panose="020B0604020202020204" pitchFamily="34" charset="0"/>
            </a:defRPr>
          </a:pPr>
          <a:endParaRPr lang="en-US" sz="1197" b="0" i="0" u="none" strike="noStrike" baseline="0">
            <a:solidFill>
              <a:schemeClr val="tx1"/>
            </a:solidFill>
            <a:latin typeface="Arial" panose="020B0604020202020204" pitchFamily="34" charset="0"/>
            <a:cs typeface="Arial" panose="020B0604020202020204" pitchFamily="34" charset="0"/>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0.52427</cdr:x>
      <cdr:y>0.84224</cdr:y>
    </cdr:from>
    <cdr:to>
      <cdr:x>0.52427</cdr:x>
      <cdr:y>0.9309</cdr:y>
    </cdr:to>
    <cdr:cxnSp macro="">
      <cdr:nvCxnSpPr>
        <cdr:cNvPr id="7" name="Straight Connector 6">
          <a:extLst xmlns:a="http://schemas.openxmlformats.org/drawingml/2006/main">
            <a:ext uri="{FF2B5EF4-FFF2-40B4-BE49-F238E27FC236}">
              <a16:creationId xmlns:a16="http://schemas.microsoft.com/office/drawing/2014/main" id="{FEF9A7DB-260E-4870-AEA9-34460473A21C}"/>
            </a:ext>
          </a:extLst>
        </cdr:cNvPr>
        <cdr:cNvCxnSpPr/>
      </cdr:nvCxnSpPr>
      <cdr:spPr>
        <a:xfrm xmlns:a="http://schemas.openxmlformats.org/drawingml/2006/main">
          <a:off x="4242085" y="3337940"/>
          <a:ext cx="0" cy="351376"/>
        </a:xfrm>
        <a:prstGeom xmlns:a="http://schemas.openxmlformats.org/drawingml/2006/main" prst="line">
          <a:avLst/>
        </a:prstGeom>
        <a:ln xmlns:a="http://schemas.openxmlformats.org/drawingml/2006/main" w="12700">
          <a:solidFill>
            <a:schemeClr val="tx1">
              <a:lumMod val="25000"/>
              <a:lumOff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2E6626-612B-455B-9FD1-DD7A1306BEA5}" type="slidenum">
              <a:rPr lang="en-US" smtClean="0"/>
              <a:t>‹#›</a:t>
            </a:fld>
            <a:endParaRPr lang="en-US"/>
          </a:p>
        </p:txBody>
      </p:sp>
    </p:spTree>
    <p:extLst>
      <p:ext uri="{BB962C8B-B14F-4D97-AF65-F5344CB8AC3E}">
        <p14:creationId xmlns:p14="http://schemas.microsoft.com/office/powerpoint/2010/main" val="2577551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t>11/1/22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1006475"/>
            <a:ext cx="5365750" cy="4024313"/>
          </a:xfrm>
        </p:spPr>
      </p:sp>
      <p:sp>
        <p:nvSpPr>
          <p:cNvPr id="4" name="Slide Number Placeholder 3"/>
          <p:cNvSpPr>
            <a:spLocks noGrp="1"/>
          </p:cNvSpPr>
          <p:nvPr>
            <p:ph type="sldNum" sz="quarter" idx="10"/>
          </p:nvPr>
        </p:nvSpPr>
        <p:spPr/>
        <p:txBody>
          <a:bodyPr/>
          <a:lstStyle/>
          <a:p>
            <a:fld id="{97863621-2E60-B848-8968-B0341E26A312}" type="slidenum">
              <a:rPr lang="en-US" smtClean="0"/>
              <a:t>1</a:t>
            </a:fld>
            <a:endParaRPr lang="en-US"/>
          </a:p>
        </p:txBody>
      </p:sp>
    </p:spTree>
    <p:extLst>
      <p:ext uri="{BB962C8B-B14F-4D97-AF65-F5344CB8AC3E}">
        <p14:creationId xmlns:p14="http://schemas.microsoft.com/office/powerpoint/2010/main" val="831136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Spending in traditional Medicare declined among many chronic conditions during the first few months of the pandemic before rebounding in June 2020. Spending declined again in the Winter of 2021 when COVID rates rose across the U.S. before rising again to meet pre-pandemic levels through the end of the year. </a:t>
            </a:r>
            <a:endParaRPr lang="en-US" dirty="0"/>
          </a:p>
          <a:p>
            <a:endParaRPr lang="en-US" dirty="0">
              <a:cs typeface="Calibri"/>
            </a:endParaRPr>
          </a:p>
          <a:p>
            <a:r>
              <a:rPr lang="en-US" dirty="0">
                <a:cs typeface="Calibri"/>
              </a:rPr>
              <a:t>Traditional Medicare spending decreased more substantially for hypertension, mental health, and diabetes during the early months of pandemic than for other chronic conditions.</a:t>
            </a:r>
            <a:endParaRPr lang="en-US" dirty="0"/>
          </a:p>
        </p:txBody>
      </p:sp>
      <p:sp>
        <p:nvSpPr>
          <p:cNvPr id="4" name="Slide Number Placeholder 3"/>
          <p:cNvSpPr>
            <a:spLocks noGrp="1"/>
          </p:cNvSpPr>
          <p:nvPr>
            <p:ph type="sldNum" sz="quarter" idx="5"/>
          </p:nvPr>
        </p:nvSpPr>
        <p:spPr/>
        <p:txBody>
          <a:bodyPr/>
          <a:lstStyle/>
          <a:p>
            <a:fld id="{97863621-2E60-B848-8968-B0341E26A312}" type="slidenum">
              <a:rPr lang="en-US" smtClean="0"/>
              <a:t>10</a:t>
            </a:fld>
            <a:endParaRPr lang="en-US"/>
          </a:p>
        </p:txBody>
      </p:sp>
    </p:spTree>
    <p:extLst>
      <p:ext uri="{BB962C8B-B14F-4D97-AF65-F5344CB8AC3E}">
        <p14:creationId xmlns:p14="http://schemas.microsoft.com/office/powerpoint/2010/main" val="2405277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Nearly all states saw increases in Medicare spending between 2020 and 2021, however declines in spending were seen in Louisiana, Mississippi and Alabama. </a:t>
            </a:r>
          </a:p>
        </p:txBody>
      </p:sp>
      <p:sp>
        <p:nvSpPr>
          <p:cNvPr id="4" name="Slide Number Placeholder 3"/>
          <p:cNvSpPr>
            <a:spLocks noGrp="1"/>
          </p:cNvSpPr>
          <p:nvPr>
            <p:ph type="sldNum" sz="quarter" idx="5"/>
          </p:nvPr>
        </p:nvSpPr>
        <p:spPr/>
        <p:txBody>
          <a:bodyPr/>
          <a:lstStyle/>
          <a:p>
            <a:fld id="{97863621-2E60-B848-8968-B0341E26A312}" type="slidenum">
              <a:rPr lang="en-US" smtClean="0"/>
              <a:t>11</a:t>
            </a:fld>
            <a:endParaRPr lang="en-US"/>
          </a:p>
        </p:txBody>
      </p:sp>
    </p:spTree>
    <p:extLst>
      <p:ext uri="{BB962C8B-B14F-4D97-AF65-F5344CB8AC3E}">
        <p14:creationId xmlns:p14="http://schemas.microsoft.com/office/powerpoint/2010/main" val="76365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Compared with spending in 2019, traditional Medicare spending was 5% lower in 2020. However, in 2021, spending increased 5% to establish an overall net negative change of about 1% over the two-year period from 2019-2021.</a:t>
            </a:r>
          </a:p>
          <a:p>
            <a:endParaRPr lang="en-US" dirty="0">
              <a:cs typeface="Calibri"/>
            </a:endParaRPr>
          </a:p>
        </p:txBody>
      </p:sp>
      <p:sp>
        <p:nvSpPr>
          <p:cNvPr id="4" name="Slide Number Placeholder 3"/>
          <p:cNvSpPr>
            <a:spLocks noGrp="1"/>
          </p:cNvSpPr>
          <p:nvPr>
            <p:ph type="sldNum" sz="quarter" idx="5"/>
          </p:nvPr>
        </p:nvSpPr>
        <p:spPr/>
        <p:txBody>
          <a:bodyPr/>
          <a:lstStyle/>
          <a:p>
            <a:fld id="{97863621-2E60-B848-8968-B0341E26A312}" type="slidenum">
              <a:rPr lang="en-US" smtClean="0"/>
              <a:t>2</a:t>
            </a:fld>
            <a:endParaRPr lang="en-US"/>
          </a:p>
        </p:txBody>
      </p:sp>
    </p:spTree>
    <p:extLst>
      <p:ext uri="{BB962C8B-B14F-4D97-AF65-F5344CB8AC3E}">
        <p14:creationId xmlns:p14="http://schemas.microsoft.com/office/powerpoint/2010/main" val="1583352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largest decline in traditional Medicare spending occurred in April 2020, before rebounding in June.</a:t>
            </a:r>
          </a:p>
          <a:p>
            <a:pPr marL="285750" indent="-285750">
              <a:buFont typeface="Arial" panose="020B0604020202020204" pitchFamily="34" charset="0"/>
              <a:buChar char="•"/>
            </a:pPr>
            <a:r>
              <a:rPr lang="en-US" dirty="0"/>
              <a:t>Spending between June and October 2020 did not rise higher than the pre-pandemic levels in January 2020.</a:t>
            </a:r>
          </a:p>
          <a:p>
            <a:pPr marL="285750" indent="-285750">
              <a:buFont typeface="Arial" panose="020B0604020202020204" pitchFamily="34" charset="0"/>
              <a:buChar char="•"/>
            </a:pPr>
            <a:r>
              <a:rPr lang="en-US" dirty="0">
                <a:cs typeface="Calibri"/>
              </a:rPr>
              <a:t>While traditional Medicare spending dipped in Winter 2021 as COVID rates rose around the U.S., it increased again to meet pre-pandemic levels through the end of 2021.</a:t>
            </a:r>
          </a:p>
        </p:txBody>
      </p:sp>
      <p:sp>
        <p:nvSpPr>
          <p:cNvPr id="4" name="Slide Number Placeholder 3"/>
          <p:cNvSpPr>
            <a:spLocks noGrp="1"/>
          </p:cNvSpPr>
          <p:nvPr>
            <p:ph type="sldNum" sz="quarter" idx="5"/>
          </p:nvPr>
        </p:nvSpPr>
        <p:spPr/>
        <p:txBody>
          <a:bodyPr/>
          <a:lstStyle/>
          <a:p>
            <a:fld id="{97863621-2E60-B848-8968-B0341E26A312}" type="slidenum">
              <a:rPr lang="en-US" smtClean="0"/>
              <a:t>3</a:t>
            </a:fld>
            <a:endParaRPr lang="en-US"/>
          </a:p>
        </p:txBody>
      </p:sp>
    </p:spTree>
    <p:extLst>
      <p:ext uri="{BB962C8B-B14F-4D97-AF65-F5344CB8AC3E}">
        <p14:creationId xmlns:p14="http://schemas.microsoft.com/office/powerpoint/2010/main" val="420686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Medicare spending increased across most demographic groups from 2020 to 2021.</a:t>
            </a:r>
          </a:p>
          <a:p>
            <a:pPr marL="285750" indent="-285750">
              <a:buFont typeface="Arial" panose="020B0604020202020204" pitchFamily="34" charset="0"/>
              <a:buChar char="•"/>
            </a:pPr>
            <a:r>
              <a:rPr lang="en-US" dirty="0"/>
              <a:t>Compared to 2020, traditional Medicare spending in 2021 decreased among black beneficiaries, beneficiaries under the age of 65 and beneficiaries on Medicaid, while spending increased in every other beneficiary group. </a:t>
            </a:r>
          </a:p>
          <a:p>
            <a:pPr marL="285750" indent="-285750">
              <a:buFont typeface="Arial" panose="020B0604020202020204" pitchFamily="34" charset="0"/>
              <a:buChar char="•"/>
            </a:pPr>
            <a:r>
              <a:rPr lang="en-US" dirty="0">
                <a:cs typeface="Calibri"/>
              </a:rPr>
              <a:t>Compared to 2020, traditional Medicare spending in 2021 grew most among beneficiaries not on Medicaid, at a 10% growth rate, and beneficiaries between the ages of 75-84, at a 9% growth rate.</a:t>
            </a:r>
          </a:p>
        </p:txBody>
      </p:sp>
      <p:sp>
        <p:nvSpPr>
          <p:cNvPr id="4" name="Slide Number Placeholder 3"/>
          <p:cNvSpPr>
            <a:spLocks noGrp="1"/>
          </p:cNvSpPr>
          <p:nvPr>
            <p:ph type="sldNum" sz="quarter" idx="5"/>
          </p:nvPr>
        </p:nvSpPr>
        <p:spPr/>
        <p:txBody>
          <a:bodyPr/>
          <a:lstStyle/>
          <a:p>
            <a:fld id="{97863621-2E60-B848-8968-B0341E26A312}" type="slidenum">
              <a:rPr lang="en-US" smtClean="0"/>
              <a:t>4</a:t>
            </a:fld>
            <a:endParaRPr lang="en-US"/>
          </a:p>
        </p:txBody>
      </p:sp>
    </p:spTree>
    <p:extLst>
      <p:ext uri="{BB962C8B-B14F-4D97-AF65-F5344CB8AC3E}">
        <p14:creationId xmlns:p14="http://schemas.microsoft.com/office/powerpoint/2010/main" val="669524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Traditional Medicare spending rebounded for beneficiaries ages 65-74 in June to levels above pre-pandemic spending for the remainder of the year. Spending declined again during the Winter of 2021 when COVID rates rose across the U.S.</a:t>
            </a:r>
          </a:p>
          <a:p>
            <a:endParaRPr lang="en-US" dirty="0">
              <a:cs typeface="Calibri"/>
            </a:endParaRPr>
          </a:p>
          <a:p>
            <a:r>
              <a:rPr lang="en-US" dirty="0">
                <a:cs typeface="Calibri"/>
              </a:rPr>
              <a:t>For the oldest and youngest traditional Medicare beneficiaries, spending declined only slightly during the early months of the pandemic. That trend continued during 2021. </a:t>
            </a:r>
          </a:p>
        </p:txBody>
      </p:sp>
      <p:sp>
        <p:nvSpPr>
          <p:cNvPr id="4" name="Slide Number Placeholder 3"/>
          <p:cNvSpPr>
            <a:spLocks noGrp="1"/>
          </p:cNvSpPr>
          <p:nvPr>
            <p:ph type="sldNum" sz="quarter" idx="5"/>
          </p:nvPr>
        </p:nvSpPr>
        <p:spPr/>
        <p:txBody>
          <a:bodyPr/>
          <a:lstStyle/>
          <a:p>
            <a:fld id="{97863621-2E60-B848-8968-B0341E26A312}" type="slidenum">
              <a:rPr lang="en-US" smtClean="0"/>
              <a:t>5</a:t>
            </a:fld>
            <a:endParaRPr lang="en-US"/>
          </a:p>
        </p:txBody>
      </p:sp>
    </p:spTree>
    <p:extLst>
      <p:ext uri="{BB962C8B-B14F-4D97-AF65-F5344CB8AC3E}">
        <p14:creationId xmlns:p14="http://schemas.microsoft.com/office/powerpoint/2010/main" val="1507928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Medicare spending for beneficiaries not dually eligible for Medicaid fell by more than 50 percent between February and April 2020. Spending than returned to pre-pandemic levels by the summer of 2020.</a:t>
            </a:r>
          </a:p>
        </p:txBody>
      </p:sp>
      <p:sp>
        <p:nvSpPr>
          <p:cNvPr id="4" name="Slide Number Placeholder 3"/>
          <p:cNvSpPr>
            <a:spLocks noGrp="1"/>
          </p:cNvSpPr>
          <p:nvPr>
            <p:ph type="sldNum" sz="quarter" idx="5"/>
          </p:nvPr>
        </p:nvSpPr>
        <p:spPr/>
        <p:txBody>
          <a:bodyPr/>
          <a:lstStyle/>
          <a:p>
            <a:fld id="{97863621-2E60-B848-8968-B0341E26A312}" type="slidenum">
              <a:rPr lang="en-US" smtClean="0"/>
              <a:t>6</a:t>
            </a:fld>
            <a:endParaRPr lang="en-US"/>
          </a:p>
        </p:txBody>
      </p:sp>
    </p:spTree>
    <p:extLst>
      <p:ext uri="{BB962C8B-B14F-4D97-AF65-F5344CB8AC3E}">
        <p14:creationId xmlns:p14="http://schemas.microsoft.com/office/powerpoint/2010/main" val="1234203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Traditional Medicare spending on Part B, inpatient, and outpatient care decreased between March and April before rebounding to earlier levels. Spending declined again from December through February, but rebounded by the end of 2021. </a:t>
            </a:r>
          </a:p>
          <a:p>
            <a:endParaRPr lang="en-US" dirty="0">
              <a:cs typeface="Calibri"/>
            </a:endParaRPr>
          </a:p>
          <a:p>
            <a:r>
              <a:rPr lang="en-US" dirty="0">
                <a:cs typeface="Calibri"/>
              </a:rPr>
              <a:t>Traditional Medicare spending on Part D increased during the first month of the pandemic, then declined until May, when spending returned to pre-pandemic levels.</a:t>
            </a:r>
          </a:p>
        </p:txBody>
      </p:sp>
      <p:sp>
        <p:nvSpPr>
          <p:cNvPr id="4" name="Slide Number Placeholder 3"/>
          <p:cNvSpPr>
            <a:spLocks noGrp="1"/>
          </p:cNvSpPr>
          <p:nvPr>
            <p:ph type="sldNum" sz="quarter" idx="5"/>
          </p:nvPr>
        </p:nvSpPr>
        <p:spPr/>
        <p:txBody>
          <a:bodyPr/>
          <a:lstStyle/>
          <a:p>
            <a:fld id="{97863621-2E60-B848-8968-B0341E26A312}" type="slidenum">
              <a:rPr lang="en-US" smtClean="0"/>
              <a:pPr/>
              <a:t>7</a:t>
            </a:fld>
            <a:endParaRPr lang="en-US" dirty="0"/>
          </a:p>
        </p:txBody>
      </p:sp>
    </p:spTree>
    <p:extLst>
      <p:ext uri="{BB962C8B-B14F-4D97-AF65-F5344CB8AC3E}">
        <p14:creationId xmlns:p14="http://schemas.microsoft.com/office/powerpoint/2010/main" val="563839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cs typeface="Calibri"/>
              </a:rPr>
              <a:t>Traditional Medicare spending on Part B, inpatient, and outpatient care decreased between March and April before rebounding to earlier levels. Spending declined again from December through February, but rebounded by the end of 2021. </a:t>
            </a:r>
          </a:p>
          <a:p>
            <a:pPr marL="0" indent="0">
              <a:buFont typeface="Arial" panose="020B0604020202020204" pitchFamily="34" charset="0"/>
              <a:buNone/>
            </a:pPr>
            <a:endParaRPr lang="en-US" dirty="0">
              <a:cs typeface="Calibri"/>
            </a:endParaRPr>
          </a:p>
          <a:p>
            <a:pPr marL="0" indent="0">
              <a:buFont typeface="Arial" panose="020B0604020202020204" pitchFamily="34" charset="0"/>
              <a:buNone/>
            </a:pPr>
            <a:r>
              <a:rPr lang="en-US" dirty="0">
                <a:cs typeface="Calibri"/>
              </a:rPr>
              <a:t>Traditional Medicare spending on Part D increased during the first month of the pandemic, then declined until May, when spending returned to pre-pandemic levels.</a:t>
            </a:r>
          </a:p>
        </p:txBody>
      </p:sp>
      <p:sp>
        <p:nvSpPr>
          <p:cNvPr id="4" name="Slide Number Placeholder 3"/>
          <p:cNvSpPr>
            <a:spLocks noGrp="1"/>
          </p:cNvSpPr>
          <p:nvPr>
            <p:ph type="sldNum" sz="quarter" idx="5"/>
          </p:nvPr>
        </p:nvSpPr>
        <p:spPr/>
        <p:txBody>
          <a:bodyPr/>
          <a:lstStyle/>
          <a:p>
            <a:fld id="{97863621-2E60-B848-8968-B0341E26A312}" type="slidenum">
              <a:rPr lang="en-US" smtClean="0"/>
              <a:t>8</a:t>
            </a:fld>
            <a:endParaRPr lang="en-US"/>
          </a:p>
        </p:txBody>
      </p:sp>
    </p:spTree>
    <p:extLst>
      <p:ext uri="{BB962C8B-B14F-4D97-AF65-F5344CB8AC3E}">
        <p14:creationId xmlns:p14="http://schemas.microsoft.com/office/powerpoint/2010/main" val="3639923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cs typeface="Calibri"/>
              </a:rPr>
              <a:t>Unlike spending on Part B, inpatient, and outpatient care, traditional Medicare spending for skilled nursing facilities increased in the Winter for 2021 when COVID-19 infection rates rose. </a:t>
            </a:r>
          </a:p>
          <a:p>
            <a:pPr marL="0" indent="0">
              <a:buFontTx/>
              <a:buNone/>
            </a:pPr>
            <a:endParaRPr lang="en-US" dirty="0">
              <a:cs typeface="Calibri"/>
            </a:endParaRPr>
          </a:p>
          <a:p>
            <a:pPr marL="0" indent="0">
              <a:buFontTx/>
              <a:buNone/>
            </a:pPr>
            <a:r>
              <a:rPr lang="en-US" dirty="0">
                <a:cs typeface="Calibri"/>
              </a:rPr>
              <a:t>Traditional Medicare spending for home health experienced smaller fluctuations throughout the pandemic.</a:t>
            </a:r>
          </a:p>
          <a:p>
            <a:pPr marL="0" indent="0">
              <a:buFontTx/>
              <a:buNone/>
            </a:pPr>
            <a:endParaRPr lang="en-US" dirty="0">
              <a:cs typeface="Calibri"/>
            </a:endParaRPr>
          </a:p>
          <a:p>
            <a:pPr marL="0" indent="0">
              <a:buFontTx/>
              <a:buNone/>
            </a:pPr>
            <a:r>
              <a:rPr lang="en-US" dirty="0">
                <a:cs typeface="Calibri"/>
              </a:rPr>
              <a:t>Traditional Medicare spending on hospice remained relatively steady throughout the pandemic.</a:t>
            </a:r>
          </a:p>
        </p:txBody>
      </p:sp>
      <p:sp>
        <p:nvSpPr>
          <p:cNvPr id="4" name="Slide Number Placeholder 3"/>
          <p:cNvSpPr>
            <a:spLocks noGrp="1"/>
          </p:cNvSpPr>
          <p:nvPr>
            <p:ph type="sldNum" sz="quarter" idx="5"/>
          </p:nvPr>
        </p:nvSpPr>
        <p:spPr/>
        <p:txBody>
          <a:bodyPr/>
          <a:lstStyle/>
          <a:p>
            <a:fld id="{97863621-2E60-B848-8968-B0341E26A312}" type="slidenum">
              <a:rPr lang="en-US" smtClean="0"/>
              <a:t>9</a:t>
            </a:fld>
            <a:endParaRPr lang="en-US"/>
          </a:p>
        </p:txBody>
      </p:sp>
    </p:spTree>
    <p:extLst>
      <p:ext uri="{BB962C8B-B14F-4D97-AF65-F5344CB8AC3E}">
        <p14:creationId xmlns:p14="http://schemas.microsoft.com/office/powerpoint/2010/main" val="9446947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MWF Title Slide">
    <p:bg>
      <p:bgPr>
        <a:solidFill>
          <a:schemeClr val="tx2"/>
        </a:solidFill>
        <a:effectLst/>
      </p:bgPr>
    </p:bg>
    <p:spTree>
      <p:nvGrpSpPr>
        <p:cNvPr id="1" name=""/>
        <p:cNvGrpSpPr/>
        <p:nvPr/>
      </p:nvGrpSpPr>
      <p:grpSpPr>
        <a:xfrm>
          <a:off x="0" y="0"/>
          <a:ext cx="0" cy="0"/>
          <a:chOff x="0" y="0"/>
          <a:chExt cx="0" cy="0"/>
        </a:xfrm>
      </p:grpSpPr>
      <p:sp>
        <p:nvSpPr>
          <p:cNvPr id="42" name="Text Placeholder 41"/>
          <p:cNvSpPr>
            <a:spLocks noGrp="1"/>
          </p:cNvSpPr>
          <p:nvPr>
            <p:ph type="body" sz="quarter" idx="11" hasCustomPrompt="1"/>
          </p:nvPr>
        </p:nvSpPr>
        <p:spPr>
          <a:xfrm>
            <a:off x="652028" y="3747673"/>
            <a:ext cx="6116216" cy="924375"/>
          </a:xfrm>
        </p:spPr>
        <p:txBody>
          <a:bodyPr>
            <a:normAutofit/>
          </a:bodyPr>
          <a:lstStyle>
            <a:lvl1pPr marL="0" indent="0">
              <a:lnSpc>
                <a:spcPct val="100000"/>
              </a:lnSpc>
              <a:buNone/>
              <a:defRPr sz="1450" b="0" i="0" spc="0">
                <a:solidFill>
                  <a:schemeClr val="bg1"/>
                </a:solidFill>
                <a:latin typeface="Arial" panose="020B0604020202020204" pitchFamily="34" charset="0"/>
                <a:cs typeface="Arial" panose="020B0604020202020204" pitchFamily="34" charset="0"/>
              </a:defRPr>
            </a:lvl1pPr>
          </a:lstStyle>
          <a:p>
            <a:pPr lvl="0"/>
            <a:r>
              <a:rPr lang="en-US"/>
              <a:t>Insert additional sub text</a:t>
            </a:r>
          </a:p>
        </p:txBody>
      </p:sp>
      <p:sp>
        <p:nvSpPr>
          <p:cNvPr id="2" name="Title 1"/>
          <p:cNvSpPr>
            <a:spLocks noGrp="1"/>
          </p:cNvSpPr>
          <p:nvPr>
            <p:ph type="ctrTitle"/>
          </p:nvPr>
        </p:nvSpPr>
        <p:spPr>
          <a:xfrm>
            <a:off x="652028" y="589086"/>
            <a:ext cx="7772400" cy="2221708"/>
          </a:xfrm>
          <a:effectLst/>
        </p:spPr>
        <p:txBody>
          <a:bodyPr anchor="b">
            <a:normAutofit/>
          </a:bodyPr>
          <a:lstStyle>
            <a:lvl1pPr algn="l">
              <a:lnSpc>
                <a:spcPct val="100000"/>
              </a:lnSpc>
              <a:defRPr sz="4400" b="0" spc="0" baseline="0">
                <a:solidFill>
                  <a:schemeClr val="bg1"/>
                </a:solidFill>
                <a:effectLst/>
              </a:defRPr>
            </a:lvl1pPr>
          </a:lstStyle>
          <a:p>
            <a:r>
              <a:rPr lang="en-US"/>
              <a:t>Click to edit Master title style</a:t>
            </a:r>
          </a:p>
        </p:txBody>
      </p:sp>
      <p:sp>
        <p:nvSpPr>
          <p:cNvPr id="3" name="Subtitle 2"/>
          <p:cNvSpPr>
            <a:spLocks noGrp="1"/>
          </p:cNvSpPr>
          <p:nvPr>
            <p:ph type="subTitle" idx="1" hasCustomPrompt="1"/>
          </p:nvPr>
        </p:nvSpPr>
        <p:spPr>
          <a:xfrm>
            <a:off x="652028" y="2858972"/>
            <a:ext cx="7133854" cy="493860"/>
          </a:xfrm>
        </p:spPr>
        <p:txBody>
          <a:bodyPr>
            <a:normAutofit/>
          </a:bodyPr>
          <a:lstStyle>
            <a:lvl1pPr marL="0" indent="0" algn="l">
              <a:lnSpc>
                <a:spcPct val="100000"/>
              </a:lnSpc>
              <a:buNone/>
              <a:defRPr sz="2200" b="0" i="0" spc="0" baseline="0">
                <a:solidFill>
                  <a:schemeClr val="bg1"/>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sub text</a:t>
            </a:r>
          </a:p>
        </p:txBody>
      </p:sp>
      <p:sp>
        <p:nvSpPr>
          <p:cNvPr id="4" name="Rectangle 3"/>
          <p:cNvSpPr/>
          <p:nvPr userDrawn="1"/>
        </p:nvSpPr>
        <p:spPr>
          <a:xfrm>
            <a:off x="0" y="0"/>
            <a:ext cx="21705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a:off x="670583" y="3488270"/>
            <a:ext cx="25202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05C8B3B-4DD9-5741-BCAB-12583ECB5F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96900" y="5657292"/>
            <a:ext cx="2617952" cy="784686"/>
          </a:xfrm>
          <a:prstGeom prst="rect">
            <a:avLst/>
          </a:prstGeom>
        </p:spPr>
      </p:pic>
    </p:spTree>
    <p:extLst>
      <p:ext uri="{BB962C8B-B14F-4D97-AF65-F5344CB8AC3E}">
        <p14:creationId xmlns:p14="http://schemas.microsoft.com/office/powerpoint/2010/main" val="3093063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800" spc="0">
                <a:solidFill>
                  <a:schemeClr val="tx1"/>
                </a:solidFill>
              </a:defRPr>
            </a:lvl1pPr>
          </a:lstStyle>
          <a:p>
            <a:pPr lvl="0"/>
            <a:r>
              <a:rPr lang="en-US" dirty="0"/>
              <a:t>Place graph source here</a:t>
            </a:r>
          </a:p>
        </p:txBody>
      </p:sp>
      <p:sp>
        <p:nvSpPr>
          <p:cNvPr id="11" name="Title 1"/>
          <p:cNvSpPr>
            <a:spLocks noGrp="1"/>
          </p:cNvSpPr>
          <p:nvPr>
            <p:ph type="ctrTitle"/>
          </p:nvPr>
        </p:nvSpPr>
        <p:spPr>
          <a:xfrm>
            <a:off x="627434" y="514555"/>
            <a:ext cx="8091114" cy="731520"/>
          </a:xfrm>
          <a:effectLst/>
        </p:spPr>
        <p:txBody>
          <a:bodyPr anchor="t">
            <a:normAutofit/>
          </a:bodyPr>
          <a:lstStyle>
            <a:lvl1pPr algn="l">
              <a:lnSpc>
                <a:spcPct val="90000"/>
              </a:lnSpc>
              <a:defRPr sz="2200" b="0" spc="0" baseline="0">
                <a:solidFill>
                  <a:schemeClr val="tx1"/>
                </a:solidFill>
                <a:effectLst/>
              </a:defRPr>
            </a:lvl1pPr>
          </a:lstStyle>
          <a:p>
            <a:r>
              <a:rPr lang="en-US" dirty="0"/>
              <a:t>Click to edit Master title style</a:t>
            </a: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2" name="Subtitle 2">
            <a:extLst>
              <a:ext uri="{FF2B5EF4-FFF2-40B4-BE49-F238E27FC236}">
                <a16:creationId xmlns:a16="http://schemas.microsoft.com/office/drawing/2014/main" id="{5B7586A4-9F06-A144-A670-5CE7679015A6}"/>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1"/>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3" name="Chart Placeholder 5">
            <a:extLst>
              <a:ext uri="{FF2B5EF4-FFF2-40B4-BE49-F238E27FC236}">
                <a16:creationId xmlns:a16="http://schemas.microsoft.com/office/drawing/2014/main" id="{E766F770-AA11-EE42-826D-70B5AD2C240D}"/>
              </a:ext>
            </a:extLst>
          </p:cNvPr>
          <p:cNvSpPr>
            <a:spLocks noGrp="1"/>
          </p:cNvSpPr>
          <p:nvPr>
            <p:ph type="chart" sz="quarter" idx="19"/>
          </p:nvPr>
        </p:nvSpPr>
        <p:spPr>
          <a:xfrm>
            <a:off x="627433" y="1512778"/>
            <a:ext cx="8091115" cy="4353867"/>
          </a:xfrm>
        </p:spPr>
        <p:txBody>
          <a:bodyPr>
            <a:normAutofit/>
          </a:bodyPr>
          <a:lstStyle>
            <a:lvl1pPr marL="0" indent="0">
              <a:buNone/>
              <a:defRPr sz="1600">
                <a:solidFill>
                  <a:srgbClr val="4C515A"/>
                </a:solidFill>
              </a:defRPr>
            </a:lvl1pPr>
          </a:lstStyle>
          <a:p>
            <a:r>
              <a:rPr lang="en-US"/>
              <a:t>Click icon to add chart</a:t>
            </a:r>
          </a:p>
        </p:txBody>
      </p:sp>
      <p:sp>
        <p:nvSpPr>
          <p:cNvPr id="15" name="Slide Number Placeholder 5">
            <a:extLst>
              <a:ext uri="{FF2B5EF4-FFF2-40B4-BE49-F238E27FC236}">
                <a16:creationId xmlns:a16="http://schemas.microsoft.com/office/drawing/2014/main" id="{9A80C94D-DB55-5E49-B2B4-5E8C448A5FF1}"/>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solidFill>
                <a:latin typeface="+mn-lt"/>
              </a:rPr>
              <a:pPr algn="r"/>
              <a:t>‹#›</a:t>
            </a:fld>
            <a:endParaRPr lang="en-US" sz="900" dirty="0">
              <a:solidFill>
                <a:schemeClr val="accent1"/>
              </a:solidFill>
              <a:latin typeface="+mn-lt"/>
            </a:endParaRPr>
          </a:p>
        </p:txBody>
      </p:sp>
      <p:sp>
        <p:nvSpPr>
          <p:cNvPr id="2" name="Text Placeholder 6">
            <a:extLst>
              <a:ext uri="{FF2B5EF4-FFF2-40B4-BE49-F238E27FC236}">
                <a16:creationId xmlns:a16="http://schemas.microsoft.com/office/drawing/2014/main" id="{82FCDDCA-F0C1-84DC-468F-02C57FE1B81E}"/>
              </a:ext>
            </a:extLst>
          </p:cNvPr>
          <p:cNvSpPr>
            <a:spLocks noGrp="1"/>
          </p:cNvSpPr>
          <p:nvPr>
            <p:ph type="body" sz="quarter" idx="25" hasCustomPrompt="1"/>
          </p:nvPr>
        </p:nvSpPr>
        <p:spPr>
          <a:xfrm>
            <a:off x="627433" y="1253769"/>
            <a:ext cx="8091114" cy="251315"/>
          </a:xfrm>
        </p:spPr>
        <p:txBody>
          <a:bodyPr anchor="t" anchorCtr="0">
            <a:noAutofit/>
          </a:bodyPr>
          <a:lstStyle>
            <a:lvl1pPr marL="0" indent="0">
              <a:buNone/>
              <a:defRPr sz="1100" b="0" i="0">
                <a:solidFill>
                  <a:schemeClr val="tx1"/>
                </a:solidFill>
                <a:latin typeface="+mn-lt"/>
              </a:defRPr>
            </a:lvl1pPr>
            <a:lvl2pPr marL="128584" indent="0">
              <a:buNone/>
              <a:defRPr/>
            </a:lvl2pPr>
            <a:lvl3pPr marL="258359" indent="0">
              <a:buNone/>
              <a:defRPr/>
            </a:lvl3pPr>
            <a:lvl4pPr marL="386943" indent="0">
              <a:buNone/>
              <a:defRPr/>
            </a:lvl4pPr>
            <a:lvl5pPr marL="515528" indent="0">
              <a:buNone/>
              <a:defRPr/>
            </a:lvl5pPr>
          </a:lstStyle>
          <a:p>
            <a:pPr lvl="0"/>
            <a:r>
              <a:rPr lang="en-US" dirty="0"/>
              <a:t>Axis Title</a:t>
            </a:r>
          </a:p>
        </p:txBody>
      </p:sp>
    </p:spTree>
    <p:extLst>
      <p:ext uri="{BB962C8B-B14F-4D97-AF65-F5344CB8AC3E}">
        <p14:creationId xmlns:p14="http://schemas.microsoft.com/office/powerpoint/2010/main" val="3154940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0" name="Title 1"/>
          <p:cNvSpPr>
            <a:spLocks noGrp="1"/>
          </p:cNvSpPr>
          <p:nvPr>
            <p:ph type="ctrTitle"/>
          </p:nvPr>
        </p:nvSpPr>
        <p:spPr>
          <a:xfrm>
            <a:off x="627434" y="514555"/>
            <a:ext cx="7919047" cy="731520"/>
          </a:xfrm>
          <a:effectLst/>
        </p:spPr>
        <p:txBody>
          <a:bodyPr anchor="t">
            <a:noAutofit/>
          </a:bodyPr>
          <a:lstStyle>
            <a:lvl1pPr algn="l">
              <a:lnSpc>
                <a:spcPct val="90000"/>
              </a:lnSpc>
              <a:defRPr sz="2800" b="0"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828800"/>
            <a:ext cx="7919046" cy="420788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2"/>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2"/>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2"/>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2"/>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CC903193-A631-D548-92ED-50472F788CE3}"/>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828800"/>
            <a:ext cx="3834782" cy="420788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2"/>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2"/>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2"/>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2"/>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828800"/>
            <a:ext cx="3834782" cy="420788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2"/>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2"/>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2"/>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2"/>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0F0FADCC-2182-6440-A304-D5310E0942AB}"/>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1" name="Picture Placeholder 4"/>
          <p:cNvSpPr>
            <a:spLocks noGrp="1"/>
          </p:cNvSpPr>
          <p:nvPr>
            <p:ph type="pic" sz="quarter" idx="19"/>
          </p:nvPr>
        </p:nvSpPr>
        <p:spPr>
          <a:xfrm>
            <a:off x="4937760" y="1828800"/>
            <a:ext cx="4206240" cy="4206240"/>
          </a:xfrm>
          <a:prstGeom prst="rect">
            <a:avLst/>
          </a:prstGeom>
        </p:spPr>
        <p:txBody>
          <a:bodyPr anchor="ctr"/>
          <a:lstStyle>
            <a:lvl1pPr marL="0" indent="0" algn="ctr">
              <a:buNone/>
              <a:defRPr>
                <a:solidFill>
                  <a:schemeClr val="accent2"/>
                </a:solidFill>
              </a:defRPr>
            </a:lvl1pPr>
          </a:lstStyle>
          <a:p>
            <a:r>
              <a:rPr lang="en-US"/>
              <a:t>Drag picture to placeholder or click icon to add</a:t>
            </a: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9E7B3434-59E7-0940-BBC4-3F02ED0C8847}"/>
              </a:ext>
            </a:extLst>
          </p:cNvPr>
          <p:cNvSpPr>
            <a:spLocks noGrp="1"/>
          </p:cNvSpPr>
          <p:nvPr>
            <p:ph type="body" sz="quarter" idx="16"/>
          </p:nvPr>
        </p:nvSpPr>
        <p:spPr>
          <a:xfrm>
            <a:off x="627433" y="1828800"/>
            <a:ext cx="4114800" cy="420788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2"/>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2"/>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2"/>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2"/>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DF935281-EB94-054E-A0C4-625FAB8EED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MWF Graph - Orange">
    <p:bg>
      <p:bgPr>
        <a:solidFill>
          <a:schemeClr val="bg1"/>
        </a:solidFill>
        <a:effectLst/>
      </p:bgPr>
    </p:bg>
    <p:spTree>
      <p:nvGrpSpPr>
        <p:cNvPr id="1" name=""/>
        <p:cNvGrpSpPr/>
        <p:nvPr/>
      </p:nvGrpSpPr>
      <p:grpSpPr>
        <a:xfrm>
          <a:off x="0" y="0"/>
          <a:ext cx="0" cy="0"/>
          <a:chOff x="0" y="0"/>
          <a:chExt cx="0" cy="0"/>
        </a:xfrm>
      </p:grpSpPr>
      <p:sp>
        <p:nvSpPr>
          <p:cNvPr id="57" name="Chart Placeholder 5"/>
          <p:cNvSpPr>
            <a:spLocks noGrp="1"/>
          </p:cNvSpPr>
          <p:nvPr>
            <p:ph type="chart" sz="quarter" idx="19"/>
          </p:nvPr>
        </p:nvSpPr>
        <p:spPr>
          <a:xfrm>
            <a:off x="627433" y="1461220"/>
            <a:ext cx="8091115" cy="4405426"/>
          </a:xfrm>
        </p:spPr>
        <p:txBody>
          <a:bodyPr>
            <a:normAutofit/>
          </a:bodyPr>
          <a:lstStyle>
            <a:lvl1pPr marL="0" indent="0">
              <a:buNone/>
              <a:defRPr sz="1600">
                <a:solidFill>
                  <a:srgbClr val="4C515A"/>
                </a:solidFill>
              </a:defRPr>
            </a:lvl1pPr>
          </a:lstStyle>
          <a:p>
            <a:r>
              <a:rPr lang="en-US"/>
              <a:t>Click icon to add chart</a:t>
            </a:r>
          </a:p>
        </p:txBody>
      </p:sp>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chemeClr val="tx1"/>
                </a:solidFill>
              </a:defRPr>
            </a:lvl1pPr>
          </a:lstStyle>
          <a:p>
            <a:pPr lvl="0"/>
            <a:r>
              <a:rPr lang="en-US"/>
              <a:t>Place graph source here</a:t>
            </a:r>
          </a:p>
        </p:txBody>
      </p:sp>
      <p:sp>
        <p:nvSpPr>
          <p:cNvPr id="11" name="Title 1"/>
          <p:cNvSpPr>
            <a:spLocks noGrp="1"/>
          </p:cNvSpPr>
          <p:nvPr>
            <p:ph type="ctrTitle"/>
          </p:nvPr>
        </p:nvSpPr>
        <p:spPr>
          <a:xfrm>
            <a:off x="627434" y="514555"/>
            <a:ext cx="8091114"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2" name="Subtitle 2">
            <a:extLst>
              <a:ext uri="{FF2B5EF4-FFF2-40B4-BE49-F238E27FC236}">
                <a16:creationId xmlns:a16="http://schemas.microsoft.com/office/drawing/2014/main" id="{5B7586A4-9F06-A144-A670-5CE7679015A6}"/>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6"/>
                </a:solidFill>
                <a:latin typeface="+mn-lt"/>
              </a:rPr>
              <a:pPr algn="r"/>
              <a:t>‹#›</a:t>
            </a:fld>
            <a:endParaRPr lang="en-US" sz="900">
              <a:solidFill>
                <a:schemeClr val="accent6"/>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828800"/>
            <a:ext cx="7919046" cy="4207882"/>
          </a:xfrm>
        </p:spPr>
        <p:txBody>
          <a:bodyPr>
            <a:normAutofit/>
          </a:bodyPr>
          <a:lstStyle>
            <a:lvl1pPr marL="171446" indent="-171446">
              <a:lnSpc>
                <a:spcPct val="100000"/>
              </a:lnSpc>
              <a:spcBef>
                <a:spcPts val="800"/>
              </a:spcBef>
              <a:spcAft>
                <a:spcPts val="600"/>
              </a:spcAft>
              <a:buClr>
                <a:schemeClr val="accent6"/>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6"/>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6"/>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6"/>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6"/>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3" name="Subtitle 2">
            <a:extLst>
              <a:ext uri="{FF2B5EF4-FFF2-40B4-BE49-F238E27FC236}">
                <a16:creationId xmlns:a16="http://schemas.microsoft.com/office/drawing/2014/main" id="{2FC242CE-3ADA-274B-B7EC-6EE11B3604C8}"/>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6"/>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399567831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828800"/>
            <a:ext cx="3834782" cy="420788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bg2"/>
              </a:buClr>
              <a:buFont typeface="System Font Regular"/>
              <a:buChar char="−"/>
              <a:defRPr sz="1400">
                <a:solidFill>
                  <a:schemeClr val="tx1"/>
                </a:solidFill>
              </a:defRPr>
            </a:lvl2pPr>
            <a:lvl3pPr marL="515925" indent="-171446">
              <a:lnSpc>
                <a:spcPct val="100000"/>
              </a:lnSpc>
              <a:spcBef>
                <a:spcPts val="800"/>
              </a:spcBef>
              <a:spcAft>
                <a:spcPts val="600"/>
              </a:spcAft>
              <a:buClr>
                <a:schemeClr val="bg2"/>
              </a:buClr>
              <a:buFont typeface="System Font Regular"/>
              <a:buChar char="−"/>
              <a:defRPr sz="1200">
                <a:solidFill>
                  <a:schemeClr val="tx1"/>
                </a:solidFill>
              </a:defRPr>
            </a:lvl3pPr>
            <a:lvl4pPr marL="687371" indent="-171446">
              <a:lnSpc>
                <a:spcPct val="100000"/>
              </a:lnSpc>
              <a:spcBef>
                <a:spcPts val="800"/>
              </a:spcBef>
              <a:spcAft>
                <a:spcPts val="600"/>
              </a:spcAft>
              <a:buClr>
                <a:schemeClr val="bg2"/>
              </a:buClr>
              <a:buFont typeface="System Font Regular"/>
              <a:buChar char="−"/>
              <a:defRPr sz="1200">
                <a:solidFill>
                  <a:schemeClr val="tx1"/>
                </a:solidFill>
              </a:defRPr>
            </a:lvl4pPr>
            <a:lvl5pPr marL="858817" indent="-171446">
              <a:lnSpc>
                <a:spcPct val="100000"/>
              </a:lnSpc>
              <a:spcBef>
                <a:spcPts val="800"/>
              </a:spcBef>
              <a:spcAft>
                <a:spcPts val="600"/>
              </a:spcAft>
              <a:buClr>
                <a:schemeClr val="bg2"/>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828800"/>
            <a:ext cx="3834782" cy="420788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bg2"/>
              </a:buClr>
              <a:buFont typeface="System Font Regular"/>
              <a:buChar char="−"/>
              <a:defRPr sz="1400">
                <a:solidFill>
                  <a:schemeClr val="tx1"/>
                </a:solidFill>
              </a:defRPr>
            </a:lvl2pPr>
            <a:lvl3pPr marL="515925" indent="-171446">
              <a:lnSpc>
                <a:spcPct val="100000"/>
              </a:lnSpc>
              <a:spcBef>
                <a:spcPts val="800"/>
              </a:spcBef>
              <a:spcAft>
                <a:spcPts val="600"/>
              </a:spcAft>
              <a:buClr>
                <a:schemeClr val="bg2"/>
              </a:buClr>
              <a:buFont typeface="System Font Regular"/>
              <a:buChar char="−"/>
              <a:defRPr sz="1200">
                <a:solidFill>
                  <a:schemeClr val="tx1"/>
                </a:solidFill>
              </a:defRPr>
            </a:lvl3pPr>
            <a:lvl4pPr marL="687371" indent="-171446">
              <a:lnSpc>
                <a:spcPct val="100000"/>
              </a:lnSpc>
              <a:spcBef>
                <a:spcPts val="800"/>
              </a:spcBef>
              <a:spcAft>
                <a:spcPts val="600"/>
              </a:spcAft>
              <a:buClr>
                <a:schemeClr val="bg2"/>
              </a:buClr>
              <a:buFont typeface="System Font Regular"/>
              <a:buChar char="−"/>
              <a:defRPr sz="1200">
                <a:solidFill>
                  <a:schemeClr val="tx1"/>
                </a:solidFill>
              </a:defRPr>
            </a:lvl4pPr>
            <a:lvl5pPr marL="858817" indent="-171446">
              <a:lnSpc>
                <a:spcPct val="100000"/>
              </a:lnSpc>
              <a:spcBef>
                <a:spcPts val="800"/>
              </a:spcBef>
              <a:spcAft>
                <a:spcPts val="600"/>
              </a:spcAft>
              <a:buClr>
                <a:schemeClr val="bg2"/>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0F0FADCC-2182-6440-A304-D5310E0942AB}"/>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bg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330341360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MWF Text White+Blue - Photo Roun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sp>
        <p:nvSpPr>
          <p:cNvPr id="15"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999355D6-13F3-9A4E-916E-82C3E016AAD6}"/>
              </a:ext>
            </a:extLst>
          </p:cNvPr>
          <p:cNvSpPr>
            <a:spLocks noGrp="1"/>
          </p:cNvSpPr>
          <p:nvPr>
            <p:ph type="body" sz="quarter" idx="16"/>
          </p:nvPr>
        </p:nvSpPr>
        <p:spPr>
          <a:xfrm>
            <a:off x="627435" y="1826978"/>
            <a:ext cx="4114800" cy="4206241"/>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bg2"/>
              </a:buClr>
              <a:buFont typeface="System Font Regular"/>
              <a:buChar char="−"/>
              <a:defRPr sz="1400">
                <a:solidFill>
                  <a:schemeClr val="tx1"/>
                </a:solidFill>
              </a:defRPr>
            </a:lvl2pPr>
            <a:lvl3pPr marL="515925" indent="-171446">
              <a:lnSpc>
                <a:spcPct val="100000"/>
              </a:lnSpc>
              <a:spcBef>
                <a:spcPts val="800"/>
              </a:spcBef>
              <a:spcAft>
                <a:spcPts val="600"/>
              </a:spcAft>
              <a:buClr>
                <a:schemeClr val="bg2"/>
              </a:buClr>
              <a:buFont typeface="System Font Regular"/>
              <a:buChar char="−"/>
              <a:defRPr sz="1200">
                <a:solidFill>
                  <a:schemeClr val="tx1"/>
                </a:solidFill>
              </a:defRPr>
            </a:lvl3pPr>
            <a:lvl4pPr marL="687371" indent="-171446">
              <a:lnSpc>
                <a:spcPct val="100000"/>
              </a:lnSpc>
              <a:spcBef>
                <a:spcPts val="800"/>
              </a:spcBef>
              <a:spcAft>
                <a:spcPts val="600"/>
              </a:spcAft>
              <a:buClr>
                <a:schemeClr val="bg2"/>
              </a:buClr>
              <a:buFont typeface="System Font Regular"/>
              <a:buChar char="−"/>
              <a:defRPr sz="1200">
                <a:solidFill>
                  <a:schemeClr val="tx1"/>
                </a:solidFill>
              </a:defRPr>
            </a:lvl4pPr>
            <a:lvl5pPr marL="858817" indent="-171446">
              <a:lnSpc>
                <a:spcPct val="100000"/>
              </a:lnSpc>
              <a:spcBef>
                <a:spcPts val="800"/>
              </a:spcBef>
              <a:spcAft>
                <a:spcPts val="600"/>
              </a:spcAft>
              <a:buClr>
                <a:schemeClr val="bg2"/>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C9DF8253-0E39-3346-AFC3-C8DCC0B012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0" name="Subtitle 2">
            <a:extLst>
              <a:ext uri="{FF2B5EF4-FFF2-40B4-BE49-F238E27FC236}">
                <a16:creationId xmlns:a16="http://schemas.microsoft.com/office/drawing/2014/main" id="{0E19C3FB-6A24-4A42-B3F0-658F934A22EA}"/>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bg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6" name="Picture Placeholder 4">
            <a:extLst>
              <a:ext uri="{FF2B5EF4-FFF2-40B4-BE49-F238E27FC236}">
                <a16:creationId xmlns:a16="http://schemas.microsoft.com/office/drawing/2014/main" id="{8272BB8B-624A-4C45-B901-FBCED4B14A6C}"/>
              </a:ext>
            </a:extLst>
          </p:cNvPr>
          <p:cNvSpPr>
            <a:spLocks noGrp="1"/>
          </p:cNvSpPr>
          <p:nvPr>
            <p:ph type="pic" sz="quarter" idx="19"/>
          </p:nvPr>
        </p:nvSpPr>
        <p:spPr>
          <a:xfrm>
            <a:off x="4937760" y="1828800"/>
            <a:ext cx="4206240" cy="4206240"/>
          </a:xfrm>
          <a:prstGeom prst="rect">
            <a:avLst/>
          </a:prstGeom>
        </p:spPr>
        <p:txBody>
          <a:bodyPr anchor="ctr"/>
          <a:lstStyle>
            <a:lvl1pPr marL="0" indent="0" algn="ctr">
              <a:buNone/>
              <a:defRPr>
                <a:solidFill>
                  <a:schemeClr val="bg2"/>
                </a:solidFill>
              </a:defRPr>
            </a:lvl1pPr>
          </a:lstStyle>
          <a:p>
            <a:r>
              <a:rPr lang="en-US"/>
              <a:t>Drag picture to placeholder or click icon to add</a:t>
            </a:r>
          </a:p>
        </p:txBody>
      </p:sp>
    </p:spTree>
    <p:extLst>
      <p:ext uri="{BB962C8B-B14F-4D97-AF65-F5344CB8AC3E}">
        <p14:creationId xmlns:p14="http://schemas.microsoft.com/office/powerpoint/2010/main" val="198169572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chemeClr val="tx1"/>
                </a:solidFill>
              </a:defRPr>
            </a:lvl1pPr>
          </a:lstStyle>
          <a:p>
            <a:pPr lvl="0"/>
            <a:r>
              <a:rPr lang="en-US"/>
              <a:t>Place graph source here</a:t>
            </a:r>
          </a:p>
        </p:txBody>
      </p:sp>
      <p:sp>
        <p:nvSpPr>
          <p:cNvPr id="11" name="Title 1"/>
          <p:cNvSpPr>
            <a:spLocks noGrp="1"/>
          </p:cNvSpPr>
          <p:nvPr>
            <p:ph type="ctrTitle"/>
          </p:nvPr>
        </p:nvSpPr>
        <p:spPr>
          <a:xfrm>
            <a:off x="627434" y="514555"/>
            <a:ext cx="8091114" cy="731520"/>
          </a:xfrm>
          <a:effectLst/>
        </p:spPr>
        <p:txBody>
          <a:bodyPr anchor="t">
            <a:normAutofit/>
          </a:bodyPr>
          <a:lstStyle>
            <a:lvl1pPr algn="l">
              <a:lnSpc>
                <a:spcPct val="90000"/>
              </a:lnSpc>
              <a:defRPr sz="2800" b="0" spc="0" baseline="0">
                <a:solidFill>
                  <a:schemeClr val="tx1"/>
                </a:solidFill>
                <a:effectLst/>
              </a:defRPr>
            </a:lvl1pPr>
          </a:lstStyle>
          <a:p>
            <a:r>
              <a:rPr lang="en-US" dirty="0"/>
              <a:t>Click to edit Master title style</a:t>
            </a:r>
          </a:p>
        </p:txBody>
      </p:sp>
      <p:sp>
        <p:nvSpPr>
          <p:cNvPr id="14" name="Slide Number Placeholder 5"/>
          <p:cNvSpPr txBox="1">
            <a:spLocks/>
          </p:cNvSpPr>
          <p:nvPr userDrawn="1"/>
        </p:nvSpPr>
        <p:spPr>
          <a:xfrm>
            <a:off x="8480962" y="6288656"/>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2" name="Subtitle 2">
            <a:extLst>
              <a:ext uri="{FF2B5EF4-FFF2-40B4-BE49-F238E27FC236}">
                <a16:creationId xmlns:a16="http://schemas.microsoft.com/office/drawing/2014/main" id="{5B7586A4-9F06-A144-A670-5CE7679015A6}"/>
              </a:ext>
            </a:extLst>
          </p:cNvPr>
          <p:cNvSpPr>
            <a:spLocks noGrp="1"/>
          </p:cNvSpPr>
          <p:nvPr>
            <p:ph type="subTitle" idx="1" hasCustomPrompt="1"/>
          </p:nvPr>
        </p:nvSpPr>
        <p:spPr>
          <a:xfrm>
            <a:off x="627434" y="178304"/>
            <a:ext cx="7919047" cy="246930"/>
          </a:xfrm>
        </p:spPr>
        <p:txBody>
          <a:bodyPr anchor="b">
            <a:normAutofit/>
          </a:bodyPr>
          <a:lstStyle>
            <a:lvl1pPr marL="0" indent="0" algn="l">
              <a:lnSpc>
                <a:spcPct val="100000"/>
              </a:lnSpc>
              <a:buNone/>
              <a:defRPr sz="1200" b="1" spc="0" baseline="0">
                <a:solidFill>
                  <a:schemeClr val="bg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3" name="Chart Placeholder 5">
            <a:extLst>
              <a:ext uri="{FF2B5EF4-FFF2-40B4-BE49-F238E27FC236}">
                <a16:creationId xmlns:a16="http://schemas.microsoft.com/office/drawing/2014/main" id="{60BDA4A3-F221-914D-BFF9-03E27D314E89}"/>
              </a:ext>
            </a:extLst>
          </p:cNvPr>
          <p:cNvSpPr>
            <a:spLocks noGrp="1"/>
          </p:cNvSpPr>
          <p:nvPr>
            <p:ph type="chart" sz="quarter" idx="19"/>
          </p:nvPr>
        </p:nvSpPr>
        <p:spPr>
          <a:xfrm>
            <a:off x="627433" y="1461220"/>
            <a:ext cx="8091115" cy="4405426"/>
          </a:xfrm>
        </p:spPr>
        <p:txBody>
          <a:bodyPr>
            <a:normAutofit/>
          </a:bodyPr>
          <a:lstStyle>
            <a:lvl1pPr marL="0" indent="0">
              <a:buNone/>
              <a:defRPr sz="1600">
                <a:solidFill>
                  <a:srgbClr val="4C515A"/>
                </a:solidFill>
              </a:defRPr>
            </a:lvl1pPr>
          </a:lstStyle>
          <a:p>
            <a:r>
              <a:rPr lang="en-US"/>
              <a:t>Click icon to add chart</a:t>
            </a:r>
          </a:p>
        </p:txBody>
      </p:sp>
    </p:spTree>
    <p:extLst>
      <p:ext uri="{BB962C8B-B14F-4D97-AF65-F5344CB8AC3E}">
        <p14:creationId xmlns:p14="http://schemas.microsoft.com/office/powerpoint/2010/main" val="1328194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solidFill>
                <a:latin typeface="+mn-lt"/>
              </a:rPr>
              <a:pPr algn="r"/>
              <a:t>‹#›</a:t>
            </a:fld>
            <a:endParaRPr lang="en-US" sz="900">
              <a:solidFill>
                <a:schemeClr val="accent4"/>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828800"/>
            <a:ext cx="7919046" cy="4207882"/>
          </a:xfrm>
        </p:spPr>
        <p:txBody>
          <a:bodyPr>
            <a:normAutofit/>
          </a:bodyPr>
          <a:lstStyle>
            <a:lvl1pPr marL="171446" indent="-171446">
              <a:lnSpc>
                <a:spcPct val="100000"/>
              </a:lnSpc>
              <a:spcBef>
                <a:spcPts val="800"/>
              </a:spcBef>
              <a:spcAft>
                <a:spcPts val="600"/>
              </a:spcAft>
              <a:buClr>
                <a:schemeClr val="accent4"/>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4"/>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4"/>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4"/>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4"/>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CC903193-A631-D548-92ED-50472F788CE3}"/>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4"/>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388240798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0" baseline="0">
                <a:solidFill>
                  <a:schemeClr val="accent6">
                    <a:lumMod val="20000"/>
                    <a:lumOff val="80000"/>
                  </a:schemeClr>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0"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6">
                    <a:lumMod val="20000"/>
                    <a:lumOff val="80000"/>
                  </a:schemeClr>
                </a:solidFill>
                <a:latin typeface="+mn-lt"/>
              </a:rPr>
              <a:pPr algn="r"/>
              <a:t>‹#›</a:t>
            </a:fld>
            <a:endParaRPr lang="en-US" sz="900" dirty="0">
              <a:solidFill>
                <a:schemeClr val="accent6">
                  <a:lumMod val="20000"/>
                  <a:lumOff val="80000"/>
                </a:schemeClr>
              </a:solidFill>
              <a:latin typeface="+mn-lt"/>
            </a:endParaRPr>
          </a:p>
        </p:txBody>
      </p:sp>
      <p:pic>
        <p:nvPicPr>
          <p:cNvPr id="12" name="Picture 11">
            <a:extLst>
              <a:ext uri="{FF2B5EF4-FFF2-40B4-BE49-F238E27FC236}">
                <a16:creationId xmlns:a16="http://schemas.microsoft.com/office/drawing/2014/main" id="{A7A80D43-816B-B140-86BC-E4736BC2D0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4077189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solidFill>
                <a:latin typeface="+mn-lt"/>
              </a:rPr>
              <a:pPr algn="r"/>
              <a:t>‹#›</a:t>
            </a:fld>
            <a:endParaRPr lang="en-US" sz="900">
              <a:solidFill>
                <a:schemeClr val="accent4"/>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828800"/>
            <a:ext cx="3834782" cy="4207882"/>
          </a:xfrm>
        </p:spPr>
        <p:txBody>
          <a:bodyPr>
            <a:normAutofit/>
          </a:bodyPr>
          <a:lstStyle>
            <a:lvl1pPr marL="171446" indent="-171446">
              <a:lnSpc>
                <a:spcPct val="100000"/>
              </a:lnSpc>
              <a:spcBef>
                <a:spcPts val="800"/>
              </a:spcBef>
              <a:spcAft>
                <a:spcPts val="600"/>
              </a:spcAft>
              <a:buClr>
                <a:schemeClr val="accent4"/>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4"/>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4"/>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4"/>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4"/>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828800"/>
            <a:ext cx="3834782" cy="4207882"/>
          </a:xfrm>
        </p:spPr>
        <p:txBody>
          <a:bodyPr>
            <a:normAutofit/>
          </a:bodyPr>
          <a:lstStyle>
            <a:lvl1pPr marL="171446" indent="-171446">
              <a:lnSpc>
                <a:spcPct val="100000"/>
              </a:lnSpc>
              <a:spcBef>
                <a:spcPts val="800"/>
              </a:spcBef>
              <a:spcAft>
                <a:spcPts val="600"/>
              </a:spcAft>
              <a:buClr>
                <a:schemeClr val="accent4"/>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4"/>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4"/>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4"/>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4"/>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0F0FADCC-2182-6440-A304-D5310E0942AB}"/>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4"/>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92375913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MWF Text White+Blue - Photo Roun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solidFill>
                <a:latin typeface="+mn-lt"/>
              </a:rPr>
              <a:pPr algn="r"/>
              <a:t>‹#›</a:t>
            </a:fld>
            <a:endParaRPr lang="en-US" sz="900">
              <a:solidFill>
                <a:schemeClr val="accent4"/>
              </a:solidFill>
              <a:latin typeface="+mn-lt"/>
            </a:endParaRPr>
          </a:p>
        </p:txBody>
      </p:sp>
      <p:sp>
        <p:nvSpPr>
          <p:cNvPr id="15"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999355D6-13F3-9A4E-916E-82C3E016AAD6}"/>
              </a:ext>
            </a:extLst>
          </p:cNvPr>
          <p:cNvSpPr>
            <a:spLocks noGrp="1"/>
          </p:cNvSpPr>
          <p:nvPr>
            <p:ph type="body" sz="quarter" idx="16"/>
          </p:nvPr>
        </p:nvSpPr>
        <p:spPr>
          <a:xfrm>
            <a:off x="627435" y="1826980"/>
            <a:ext cx="4114800" cy="4206240"/>
          </a:xfrm>
        </p:spPr>
        <p:txBody>
          <a:bodyPr>
            <a:normAutofit/>
          </a:bodyPr>
          <a:lstStyle>
            <a:lvl1pPr marL="171446" indent="-171446">
              <a:lnSpc>
                <a:spcPct val="100000"/>
              </a:lnSpc>
              <a:spcBef>
                <a:spcPts val="800"/>
              </a:spcBef>
              <a:spcAft>
                <a:spcPts val="600"/>
              </a:spcAft>
              <a:buClr>
                <a:schemeClr val="accent4"/>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4"/>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4"/>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4"/>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4"/>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C9DF8253-0E39-3346-AFC3-C8DCC0B012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0" name="Subtitle 2">
            <a:extLst>
              <a:ext uri="{FF2B5EF4-FFF2-40B4-BE49-F238E27FC236}">
                <a16:creationId xmlns:a16="http://schemas.microsoft.com/office/drawing/2014/main" id="{0E19C3FB-6A24-4A42-B3F0-658F934A22EA}"/>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4"/>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6" name="Picture Placeholder 4">
            <a:extLst>
              <a:ext uri="{FF2B5EF4-FFF2-40B4-BE49-F238E27FC236}">
                <a16:creationId xmlns:a16="http://schemas.microsoft.com/office/drawing/2014/main" id="{7374C714-767A-8D45-96AF-F0D193DA9C08}"/>
              </a:ext>
            </a:extLst>
          </p:cNvPr>
          <p:cNvSpPr>
            <a:spLocks noGrp="1"/>
          </p:cNvSpPr>
          <p:nvPr>
            <p:ph type="pic" sz="quarter" idx="19"/>
          </p:nvPr>
        </p:nvSpPr>
        <p:spPr>
          <a:xfrm>
            <a:off x="4937760" y="1828800"/>
            <a:ext cx="4206240" cy="4206240"/>
          </a:xfrm>
          <a:prstGeom prst="rect">
            <a:avLst/>
          </a:prstGeom>
        </p:spPr>
        <p:txBody>
          <a:bodyPr anchor="ctr"/>
          <a:lstStyle>
            <a:lvl1pPr marL="0" indent="0" algn="ctr">
              <a:buNone/>
              <a:defRPr>
                <a:solidFill>
                  <a:schemeClr val="accent4"/>
                </a:solidFill>
              </a:defRPr>
            </a:lvl1pPr>
          </a:lstStyle>
          <a:p>
            <a:r>
              <a:rPr lang="en-US"/>
              <a:t>Drag picture to placeholder or click icon to add</a:t>
            </a:r>
          </a:p>
        </p:txBody>
      </p:sp>
    </p:spTree>
    <p:extLst>
      <p:ext uri="{BB962C8B-B14F-4D97-AF65-F5344CB8AC3E}">
        <p14:creationId xmlns:p14="http://schemas.microsoft.com/office/powerpoint/2010/main" val="255354279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chemeClr val="tx1"/>
                </a:solidFill>
              </a:defRPr>
            </a:lvl1pPr>
          </a:lstStyle>
          <a:p>
            <a:pPr lvl="0"/>
            <a:r>
              <a:rPr lang="en-US"/>
              <a:t>Place graph source here</a:t>
            </a:r>
          </a:p>
        </p:txBody>
      </p:sp>
      <p:sp>
        <p:nvSpPr>
          <p:cNvPr id="11" name="Title 1"/>
          <p:cNvSpPr>
            <a:spLocks noGrp="1"/>
          </p:cNvSpPr>
          <p:nvPr>
            <p:ph type="ctrTitle"/>
          </p:nvPr>
        </p:nvSpPr>
        <p:spPr>
          <a:xfrm>
            <a:off x="627434" y="514555"/>
            <a:ext cx="8091114" cy="731520"/>
          </a:xfrm>
          <a:effectLst/>
        </p:spPr>
        <p:txBody>
          <a:bodyPr anchor="t">
            <a:normAutofit/>
          </a:bodyPr>
          <a:lstStyle>
            <a:lvl1pPr algn="l">
              <a:lnSpc>
                <a:spcPct val="90000"/>
              </a:lnSpc>
              <a:defRPr sz="2800" b="0" spc="0" baseline="0">
                <a:solidFill>
                  <a:schemeClr val="tx1"/>
                </a:solidFill>
                <a:effectLst/>
              </a:defRPr>
            </a:lvl1pPr>
          </a:lstStyle>
          <a:p>
            <a:r>
              <a:rPr lang="en-US" dirty="0"/>
              <a:t>Click to edit Master title style</a:t>
            </a:r>
          </a:p>
        </p:txBody>
      </p:sp>
      <p:sp>
        <p:nvSpPr>
          <p:cNvPr id="14" name="Slide Number Placeholder 5"/>
          <p:cNvSpPr txBox="1">
            <a:spLocks/>
          </p:cNvSpPr>
          <p:nvPr userDrawn="1"/>
        </p:nvSpPr>
        <p:spPr>
          <a:xfrm>
            <a:off x="8480962" y="6288656"/>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solidFill>
                <a:latin typeface="+mn-lt"/>
              </a:rPr>
              <a:pPr algn="r"/>
              <a:t>‹#›</a:t>
            </a:fld>
            <a:endParaRPr lang="en-US" sz="900">
              <a:solidFill>
                <a:schemeClr val="accent4"/>
              </a:solidFill>
              <a:latin typeface="+mn-lt"/>
            </a:endParaRP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2" name="Subtitle 2">
            <a:extLst>
              <a:ext uri="{FF2B5EF4-FFF2-40B4-BE49-F238E27FC236}">
                <a16:creationId xmlns:a16="http://schemas.microsoft.com/office/drawing/2014/main" id="{5B7586A4-9F06-A144-A670-5CE7679015A6}"/>
              </a:ext>
            </a:extLst>
          </p:cNvPr>
          <p:cNvSpPr>
            <a:spLocks noGrp="1"/>
          </p:cNvSpPr>
          <p:nvPr>
            <p:ph type="subTitle" idx="1" hasCustomPrompt="1"/>
          </p:nvPr>
        </p:nvSpPr>
        <p:spPr>
          <a:xfrm>
            <a:off x="627434" y="178304"/>
            <a:ext cx="7919047" cy="246930"/>
          </a:xfrm>
        </p:spPr>
        <p:txBody>
          <a:bodyPr anchor="b">
            <a:normAutofit/>
          </a:bodyPr>
          <a:lstStyle>
            <a:lvl1pPr marL="0" indent="0" algn="l">
              <a:lnSpc>
                <a:spcPct val="100000"/>
              </a:lnSpc>
              <a:buNone/>
              <a:defRPr sz="1200" b="1" spc="0" baseline="0">
                <a:solidFill>
                  <a:schemeClr val="accent4"/>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3" name="Chart Placeholder 5">
            <a:extLst>
              <a:ext uri="{FF2B5EF4-FFF2-40B4-BE49-F238E27FC236}">
                <a16:creationId xmlns:a16="http://schemas.microsoft.com/office/drawing/2014/main" id="{CF209F0E-A49E-434E-A261-373A60B7566B}"/>
              </a:ext>
            </a:extLst>
          </p:cNvPr>
          <p:cNvSpPr>
            <a:spLocks noGrp="1"/>
          </p:cNvSpPr>
          <p:nvPr>
            <p:ph type="chart" sz="quarter" idx="19"/>
          </p:nvPr>
        </p:nvSpPr>
        <p:spPr>
          <a:xfrm>
            <a:off x="627433" y="1461220"/>
            <a:ext cx="8091115" cy="4405426"/>
          </a:xfrm>
        </p:spPr>
        <p:txBody>
          <a:bodyPr>
            <a:normAutofit/>
          </a:bodyPr>
          <a:lstStyle>
            <a:lvl1pPr marL="0" indent="0">
              <a:buNone/>
              <a:defRPr sz="1600">
                <a:solidFill>
                  <a:srgbClr val="4C515A"/>
                </a:solidFill>
              </a:defRPr>
            </a:lvl1pPr>
          </a:lstStyle>
          <a:p>
            <a:r>
              <a:rPr lang="en-US"/>
              <a:t>Click icon to add chart</a:t>
            </a:r>
          </a:p>
        </p:txBody>
      </p:sp>
    </p:spTree>
    <p:extLst>
      <p:ext uri="{BB962C8B-B14F-4D97-AF65-F5344CB8AC3E}">
        <p14:creationId xmlns:p14="http://schemas.microsoft.com/office/powerpoint/2010/main" val="2798465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6"/>
                </a:solidFill>
                <a:latin typeface="+mn-lt"/>
              </a:rPr>
              <a:pPr algn="r"/>
              <a:t>‹#›</a:t>
            </a:fld>
            <a:endParaRPr lang="en-US" sz="900">
              <a:solidFill>
                <a:schemeClr val="accent6"/>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828800"/>
            <a:ext cx="3834782" cy="4207882"/>
          </a:xfrm>
        </p:spPr>
        <p:txBody>
          <a:bodyPr>
            <a:normAutofit/>
          </a:bodyPr>
          <a:lstStyle>
            <a:lvl1pPr marL="171446" indent="-171446">
              <a:lnSpc>
                <a:spcPct val="100000"/>
              </a:lnSpc>
              <a:spcBef>
                <a:spcPts val="800"/>
              </a:spcBef>
              <a:spcAft>
                <a:spcPts val="600"/>
              </a:spcAft>
              <a:buClr>
                <a:schemeClr val="accent6"/>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6"/>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6"/>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6"/>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6"/>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828800"/>
            <a:ext cx="3834782" cy="4207882"/>
          </a:xfrm>
        </p:spPr>
        <p:txBody>
          <a:bodyPr>
            <a:normAutofit/>
          </a:bodyPr>
          <a:lstStyle>
            <a:lvl1pPr marL="171446" indent="-171446">
              <a:lnSpc>
                <a:spcPct val="100000"/>
              </a:lnSpc>
              <a:spcBef>
                <a:spcPts val="800"/>
              </a:spcBef>
              <a:spcAft>
                <a:spcPts val="600"/>
              </a:spcAft>
              <a:buClr>
                <a:schemeClr val="accent6"/>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6"/>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6"/>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6"/>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6"/>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0F0FADCC-2182-6440-A304-D5310E0942AB}"/>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6"/>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17696565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MWF Text White+Blue - Photo Roun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6"/>
                </a:solidFill>
                <a:latin typeface="+mn-lt"/>
              </a:rPr>
              <a:pPr algn="r"/>
              <a:t>‹#›</a:t>
            </a:fld>
            <a:endParaRPr lang="en-US" sz="900">
              <a:solidFill>
                <a:schemeClr val="accent6"/>
              </a:solidFill>
              <a:latin typeface="+mn-lt"/>
            </a:endParaRPr>
          </a:p>
        </p:txBody>
      </p:sp>
      <p:sp>
        <p:nvSpPr>
          <p:cNvPr id="15"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dirty="0"/>
              <a:t>Click to edit Master title style</a:t>
            </a:r>
          </a:p>
        </p:txBody>
      </p:sp>
      <p:sp>
        <p:nvSpPr>
          <p:cNvPr id="14" name="Text Placeholder 6">
            <a:extLst>
              <a:ext uri="{FF2B5EF4-FFF2-40B4-BE49-F238E27FC236}">
                <a16:creationId xmlns:a16="http://schemas.microsoft.com/office/drawing/2014/main" id="{999355D6-13F3-9A4E-916E-82C3E016AAD6}"/>
              </a:ext>
            </a:extLst>
          </p:cNvPr>
          <p:cNvSpPr>
            <a:spLocks noGrp="1"/>
          </p:cNvSpPr>
          <p:nvPr>
            <p:ph type="body" sz="quarter" idx="16"/>
          </p:nvPr>
        </p:nvSpPr>
        <p:spPr>
          <a:xfrm>
            <a:off x="627435" y="1826980"/>
            <a:ext cx="4114800" cy="4206240"/>
          </a:xfrm>
        </p:spPr>
        <p:txBody>
          <a:bodyPr>
            <a:normAutofit/>
          </a:bodyPr>
          <a:lstStyle>
            <a:lvl1pPr marL="171446" indent="-171446">
              <a:lnSpc>
                <a:spcPct val="100000"/>
              </a:lnSpc>
              <a:spcBef>
                <a:spcPts val="800"/>
              </a:spcBef>
              <a:spcAft>
                <a:spcPts val="600"/>
              </a:spcAft>
              <a:buClr>
                <a:schemeClr val="accent6"/>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6"/>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6"/>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6"/>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6"/>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C9DF8253-0E39-3346-AFC3-C8DCC0B012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0" name="Subtitle 2">
            <a:extLst>
              <a:ext uri="{FF2B5EF4-FFF2-40B4-BE49-F238E27FC236}">
                <a16:creationId xmlns:a16="http://schemas.microsoft.com/office/drawing/2014/main" id="{0E19C3FB-6A24-4A42-B3F0-658F934A22EA}"/>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6"/>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8" name="Picture Placeholder 4">
            <a:extLst>
              <a:ext uri="{FF2B5EF4-FFF2-40B4-BE49-F238E27FC236}">
                <a16:creationId xmlns:a16="http://schemas.microsoft.com/office/drawing/2014/main" id="{0457CB10-3AAD-1643-822D-DAB0F074EB02}"/>
              </a:ext>
            </a:extLst>
          </p:cNvPr>
          <p:cNvSpPr>
            <a:spLocks noGrp="1"/>
          </p:cNvSpPr>
          <p:nvPr>
            <p:ph type="pic" sz="quarter" idx="19"/>
          </p:nvPr>
        </p:nvSpPr>
        <p:spPr>
          <a:xfrm>
            <a:off x="4937760" y="1828800"/>
            <a:ext cx="4206240" cy="4206240"/>
          </a:xfrm>
          <a:prstGeom prst="rect">
            <a:avLst/>
          </a:prstGeom>
        </p:spPr>
        <p:txBody>
          <a:bodyPr anchor="ctr"/>
          <a:lstStyle>
            <a:lvl1pPr marL="0" indent="0" algn="ctr">
              <a:buNone/>
              <a:defRPr>
                <a:solidFill>
                  <a:schemeClr val="accent6"/>
                </a:solidFill>
              </a:defRPr>
            </a:lvl1pPr>
          </a:lstStyle>
          <a:p>
            <a:r>
              <a:rPr lang="en-US"/>
              <a:t>Drag picture to placeholder or click icon to add</a:t>
            </a:r>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chemeClr val="tx1"/>
                </a:solidFill>
              </a:defRPr>
            </a:lvl1pPr>
          </a:lstStyle>
          <a:p>
            <a:pPr lvl="0"/>
            <a:r>
              <a:rPr lang="en-US"/>
              <a:t>Place graph source here</a:t>
            </a:r>
          </a:p>
        </p:txBody>
      </p:sp>
      <p:sp>
        <p:nvSpPr>
          <p:cNvPr id="11" name="Title 1"/>
          <p:cNvSpPr>
            <a:spLocks noGrp="1"/>
          </p:cNvSpPr>
          <p:nvPr>
            <p:ph type="ctrTitle"/>
          </p:nvPr>
        </p:nvSpPr>
        <p:spPr>
          <a:xfrm>
            <a:off x="627434" y="514555"/>
            <a:ext cx="8091114" cy="731520"/>
          </a:xfrm>
          <a:effectLst/>
        </p:spPr>
        <p:txBody>
          <a:bodyPr anchor="t">
            <a:normAutofit/>
          </a:bodyPr>
          <a:lstStyle>
            <a:lvl1pPr algn="l">
              <a:lnSpc>
                <a:spcPct val="90000"/>
              </a:lnSpc>
              <a:defRPr sz="2800" b="0" spc="0" baseline="0">
                <a:solidFill>
                  <a:schemeClr val="tx1"/>
                </a:solidFill>
                <a:effectLst/>
              </a:defRPr>
            </a:lvl1pPr>
          </a:lstStyle>
          <a:p>
            <a:r>
              <a:rPr lang="en-US" dirty="0"/>
              <a:t>Click to edit Master title style</a:t>
            </a:r>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6"/>
                </a:solidFill>
                <a:latin typeface="+mn-lt"/>
              </a:rPr>
              <a:pPr algn="r"/>
              <a:t>‹#›</a:t>
            </a:fld>
            <a:endParaRPr lang="en-US" sz="900">
              <a:solidFill>
                <a:schemeClr val="accent6"/>
              </a:solidFill>
              <a:latin typeface="+mn-lt"/>
            </a:endParaRP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2" name="Subtitle 2">
            <a:extLst>
              <a:ext uri="{FF2B5EF4-FFF2-40B4-BE49-F238E27FC236}">
                <a16:creationId xmlns:a16="http://schemas.microsoft.com/office/drawing/2014/main" id="{5B7586A4-9F06-A144-A670-5CE7679015A6}"/>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6"/>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3" name="Chart Placeholder 5">
            <a:extLst>
              <a:ext uri="{FF2B5EF4-FFF2-40B4-BE49-F238E27FC236}">
                <a16:creationId xmlns:a16="http://schemas.microsoft.com/office/drawing/2014/main" id="{E766F770-AA11-EE42-826D-70B5AD2C240D}"/>
              </a:ext>
            </a:extLst>
          </p:cNvPr>
          <p:cNvSpPr>
            <a:spLocks noGrp="1"/>
          </p:cNvSpPr>
          <p:nvPr>
            <p:ph type="chart" sz="quarter" idx="19"/>
          </p:nvPr>
        </p:nvSpPr>
        <p:spPr>
          <a:xfrm>
            <a:off x="627433" y="1461220"/>
            <a:ext cx="8091115" cy="4405426"/>
          </a:xfrm>
        </p:spPr>
        <p:txBody>
          <a:bodyPr>
            <a:normAutofit/>
          </a:bodyPr>
          <a:lstStyle>
            <a:lvl1pPr marL="0" indent="0">
              <a:buNone/>
              <a:defRPr sz="1600">
                <a:solidFill>
                  <a:srgbClr val="4C515A"/>
                </a:solidFill>
              </a:defRPr>
            </a:lvl1pPr>
          </a:lstStyle>
          <a:p>
            <a:r>
              <a:rPr lang="en-US"/>
              <a:t>Click icon to add chart</a:t>
            </a:r>
          </a:p>
        </p:txBody>
      </p:sp>
    </p:spTree>
    <p:extLst>
      <p:ext uri="{BB962C8B-B14F-4D97-AF65-F5344CB8AC3E}">
        <p14:creationId xmlns:p14="http://schemas.microsoft.com/office/powerpoint/2010/main" val="94571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828800"/>
            <a:ext cx="7919046" cy="420788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bg2"/>
              </a:buClr>
              <a:buFont typeface="System Font Regular"/>
              <a:buChar char="−"/>
              <a:defRPr sz="1400">
                <a:solidFill>
                  <a:schemeClr val="tx1"/>
                </a:solidFill>
              </a:defRPr>
            </a:lvl2pPr>
            <a:lvl3pPr marL="515925" indent="-171446">
              <a:lnSpc>
                <a:spcPct val="100000"/>
              </a:lnSpc>
              <a:spcBef>
                <a:spcPts val="800"/>
              </a:spcBef>
              <a:spcAft>
                <a:spcPts val="600"/>
              </a:spcAft>
              <a:buClr>
                <a:schemeClr val="bg2"/>
              </a:buClr>
              <a:buFont typeface="System Font Regular"/>
              <a:buChar char="−"/>
              <a:defRPr sz="1200">
                <a:solidFill>
                  <a:schemeClr val="tx1"/>
                </a:solidFill>
              </a:defRPr>
            </a:lvl3pPr>
            <a:lvl4pPr marL="687371" indent="-171446">
              <a:lnSpc>
                <a:spcPct val="100000"/>
              </a:lnSpc>
              <a:spcBef>
                <a:spcPts val="800"/>
              </a:spcBef>
              <a:spcAft>
                <a:spcPts val="600"/>
              </a:spcAft>
              <a:buClr>
                <a:schemeClr val="bg2"/>
              </a:buClr>
              <a:buFont typeface="System Font Regular"/>
              <a:buChar char="−"/>
              <a:defRPr sz="1200">
                <a:solidFill>
                  <a:schemeClr val="tx1"/>
                </a:solidFill>
              </a:defRPr>
            </a:lvl4pPr>
            <a:lvl5pPr marL="858817" indent="-171446">
              <a:lnSpc>
                <a:spcPct val="100000"/>
              </a:lnSpc>
              <a:spcBef>
                <a:spcPts val="800"/>
              </a:spcBef>
              <a:spcAft>
                <a:spcPts val="600"/>
              </a:spcAft>
              <a:buClr>
                <a:schemeClr val="bg2"/>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CC903193-A631-D548-92ED-50472F788CE3}"/>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bg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335219184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3103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8"/>
            <a:ext cx="8091115" cy="4054959"/>
          </a:xfrm>
        </p:spPr>
        <p:txBody>
          <a:bodyPr>
            <a:normAutofit/>
          </a:bodyPr>
          <a:lstStyle>
            <a:lvl1pPr marL="0" indent="0">
              <a:buNone/>
              <a:defRPr sz="1600">
                <a:solidFill>
                  <a:srgbClr val="4C515A"/>
                </a:solidFill>
              </a:defRPr>
            </a:lvl1pPr>
          </a:lstStyle>
          <a:p>
            <a:r>
              <a:rPr lang="en-US"/>
              <a:t>Click icon to add chart</a:t>
            </a:r>
          </a:p>
        </p:txBody>
      </p:sp>
      <p:sp>
        <p:nvSpPr>
          <p:cNvPr id="9" name="Text Placeholder 4"/>
          <p:cNvSpPr>
            <a:spLocks noGrp="1"/>
          </p:cNvSpPr>
          <p:nvPr>
            <p:ph type="body" sz="quarter" idx="21" hasCustomPrompt="1"/>
          </p:nvPr>
        </p:nvSpPr>
        <p:spPr>
          <a:xfrm>
            <a:off x="2456297" y="5999997"/>
            <a:ext cx="6030756"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pic>
        <p:nvPicPr>
          <p:cNvPr id="10" name="Picture 9">
            <a:extLst>
              <a:ext uri="{FF2B5EF4-FFF2-40B4-BE49-F238E27FC236}">
                <a16:creationId xmlns:a16="http://schemas.microsoft.com/office/drawing/2014/main" id="{43A002C4-E0D3-A54E-A3B4-4CDAE08A7A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31493317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MWF Graph - Blue">
    <p:bg>
      <p:bgPr>
        <a:solidFill>
          <a:schemeClr val="bg1"/>
        </a:solidFill>
        <a:effectLst/>
      </p:bgPr>
    </p:bg>
    <p:spTree>
      <p:nvGrpSpPr>
        <p:cNvPr id="1" name=""/>
        <p:cNvGrpSpPr/>
        <p:nvPr/>
      </p:nvGrpSpPr>
      <p:grpSpPr>
        <a:xfrm>
          <a:off x="0" y="0"/>
          <a:ext cx="0" cy="0"/>
          <a:chOff x="0" y="0"/>
          <a:chExt cx="0" cy="0"/>
        </a:xfrm>
      </p:grpSpPr>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p>
        </p:txBody>
      </p:sp>
      <p:sp>
        <p:nvSpPr>
          <p:cNvPr id="15" name="Title 1"/>
          <p:cNvSpPr>
            <a:spLocks noGrp="1"/>
          </p:cNvSpPr>
          <p:nvPr>
            <p:ph type="ctrTitle"/>
          </p:nvPr>
        </p:nvSpPr>
        <p:spPr>
          <a:xfrm>
            <a:off x="73152" y="265176"/>
            <a:ext cx="8961120" cy="758952"/>
          </a:xfrm>
          <a:effectLst/>
        </p:spPr>
        <p:txBody>
          <a:bodyPr anchor="t">
            <a:normAutofit/>
          </a:bodyPr>
          <a:lstStyle>
            <a:lvl1pPr algn="l">
              <a:lnSpc>
                <a:spcPct val="90000"/>
              </a:lnSpc>
              <a:defRPr sz="2000" b="0" spc="0" baseline="0">
                <a:solidFill>
                  <a:schemeClr val="tx1"/>
                </a:solidFill>
                <a:effectLst/>
                <a:latin typeface="Berlingske Serif Text" panose="02000503060000020004" pitchFamily="50" charset="0"/>
              </a:defRPr>
            </a:lvl1pPr>
          </a:lstStyle>
          <a:p>
            <a:r>
              <a:rPr lang="en-US"/>
              <a:t>Click to edit Master title style</a:t>
            </a:r>
          </a:p>
        </p:txBody>
      </p:sp>
      <p:pic>
        <p:nvPicPr>
          <p:cNvPr id="12" name="Picture 11">
            <a:extLst>
              <a:ext uri="{FF2B5EF4-FFF2-40B4-BE49-F238E27FC236}">
                <a16:creationId xmlns:a16="http://schemas.microsoft.com/office/drawing/2014/main" id="{E83A76A9-73AE-4882-BD79-3AD14A2384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339" t="9092" r="7027" b="31817"/>
          <a:stretch/>
        </p:blipFill>
        <p:spPr>
          <a:xfrm>
            <a:off x="7751476" y="6394514"/>
            <a:ext cx="1321024" cy="418861"/>
          </a:xfrm>
          <a:prstGeom prst="rect">
            <a:avLst/>
          </a:prstGeom>
        </p:spPr>
      </p:pic>
      <p:sp>
        <p:nvSpPr>
          <p:cNvPr id="14" name="TextBox 13">
            <a:extLst>
              <a:ext uri="{FF2B5EF4-FFF2-40B4-BE49-F238E27FC236}">
                <a16:creationId xmlns:a16="http://schemas.microsoft.com/office/drawing/2014/main" id="{D4C3A057-3367-44BB-B773-D00FE2FCB245}"/>
              </a:ext>
            </a:extLst>
          </p:cNvPr>
          <p:cNvSpPr txBox="1"/>
          <p:nvPr userDrawn="1"/>
        </p:nvSpPr>
        <p:spPr>
          <a:xfrm>
            <a:off x="71499" y="6394513"/>
            <a:ext cx="7308811" cy="418861"/>
          </a:xfrm>
          <a:prstGeom prst="rect">
            <a:avLst/>
          </a:prstGeom>
          <a:noFill/>
        </p:spPr>
        <p:txBody>
          <a:bodyPr wrap="square" lIns="0" tIns="0" rIns="0" bIns="0" rtlCol="0" anchor="ctr" anchorCtr="0">
            <a:no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800" b="0" i="0">
                <a:latin typeface="Suisse Int'l" panose="020B0804000000000000" pitchFamily="34" charset="77"/>
              </a:rPr>
              <a:t>Source: Arnav Shah et al., “How Has Medicare Spending Changed During the COVID-19 Pandemic?,” </a:t>
            </a:r>
            <a:r>
              <a:rPr lang="en-US" sz="800" b="0" i="0">
                <a:latin typeface="Suisse Int'l Italic" panose="020B0804000000000000" pitchFamily="34" charset="77"/>
              </a:rPr>
              <a:t>To the Point</a:t>
            </a:r>
            <a:r>
              <a:rPr lang="en-US" sz="800" b="0" i="0">
                <a:latin typeface="Suisse Int'l" panose="020B0804000000000000" pitchFamily="34" charset="77"/>
              </a:rPr>
              <a:t> (blog), Commonwealth Fund, Apr. 12, 2021.</a:t>
            </a:r>
          </a:p>
        </p:txBody>
      </p:sp>
      <p:cxnSp>
        <p:nvCxnSpPr>
          <p:cNvPr id="16" name="Straight Connector 15">
            <a:extLst>
              <a:ext uri="{FF2B5EF4-FFF2-40B4-BE49-F238E27FC236}">
                <a16:creationId xmlns:a16="http://schemas.microsoft.com/office/drawing/2014/main" id="{3124F279-246C-404F-8396-0A42D110216D}"/>
              </a:ext>
            </a:extLst>
          </p:cNvPr>
          <p:cNvCxnSpPr>
            <a:cxnSpLocks/>
          </p:cNvCxnSpPr>
          <p:nvPr userDrawn="1"/>
        </p:nvCxnSpPr>
        <p:spPr>
          <a:xfrm flipH="1">
            <a:off x="71499" y="6345324"/>
            <a:ext cx="8961120"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478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0" baseline="0">
                <a:solidFill>
                  <a:schemeClr val="accent2">
                    <a:lumMod val="20000"/>
                    <a:lumOff val="80000"/>
                  </a:schemeClr>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0"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lumMod val="20000"/>
                    <a:lumOff val="80000"/>
                  </a:schemeClr>
                </a:solidFill>
                <a:latin typeface="+mn-lt"/>
              </a:rPr>
              <a:pPr algn="r"/>
              <a:t>‹#›</a:t>
            </a:fld>
            <a:endParaRPr lang="en-US" sz="900" dirty="0">
              <a:solidFill>
                <a:schemeClr val="accent2">
                  <a:lumMod val="20000"/>
                  <a:lumOff val="80000"/>
                </a:schemeClr>
              </a:solidFill>
              <a:latin typeface="+mn-lt"/>
            </a:endParaRPr>
          </a:p>
        </p:txBody>
      </p:sp>
      <p:pic>
        <p:nvPicPr>
          <p:cNvPr id="12" name="Picture 11">
            <a:extLst>
              <a:ext uri="{FF2B5EF4-FFF2-40B4-BE49-F238E27FC236}">
                <a16:creationId xmlns:a16="http://schemas.microsoft.com/office/drawing/2014/main" id="{4A0011FC-5244-FB4E-8CAB-5308AC46B3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3776780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CMWF Text White+Blue 2 Columns">
    <p:bg>
      <p:bgRef idx="1001">
        <a:schemeClr val="bg1"/>
      </p:bgRef>
    </p:bg>
    <p:spTree>
      <p:nvGrpSpPr>
        <p:cNvPr id="1" name=""/>
        <p:cNvGrpSpPr/>
        <p:nvPr/>
      </p:nvGrpSpPr>
      <p:grpSpPr>
        <a:xfrm>
          <a:off x="0" y="0"/>
          <a:ext cx="0" cy="0"/>
          <a:chOff x="0" y="0"/>
          <a:chExt cx="0" cy="0"/>
        </a:xfrm>
      </p:grpSpPr>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8128E848-2C8D-1C4B-BC7C-D01514AD28CC}"/>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E959F0DC-D22E-4FB8-892A-A9469D4FBA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339" t="9092" r="7027" b="31817"/>
          <a:stretch/>
        </p:blipFill>
        <p:spPr>
          <a:xfrm>
            <a:off x="7751476" y="6394514"/>
            <a:ext cx="1321024" cy="418861"/>
          </a:xfrm>
          <a:prstGeom prst="rect">
            <a:avLst/>
          </a:prstGeom>
        </p:spPr>
      </p:pic>
      <p:sp>
        <p:nvSpPr>
          <p:cNvPr id="11" name="TextBox 10">
            <a:extLst>
              <a:ext uri="{FF2B5EF4-FFF2-40B4-BE49-F238E27FC236}">
                <a16:creationId xmlns:a16="http://schemas.microsoft.com/office/drawing/2014/main" id="{6F6F6A78-28C7-4AFA-9BDE-9C1F7ABA2E67}"/>
              </a:ext>
            </a:extLst>
          </p:cNvPr>
          <p:cNvSpPr txBox="1"/>
          <p:nvPr userDrawn="1"/>
        </p:nvSpPr>
        <p:spPr>
          <a:xfrm>
            <a:off x="71499" y="6394513"/>
            <a:ext cx="7308811" cy="418861"/>
          </a:xfrm>
          <a:prstGeom prst="rect">
            <a:avLst/>
          </a:prstGeom>
          <a:noFill/>
        </p:spPr>
        <p:txBody>
          <a:bodyPr wrap="square" lIns="0" tIns="0" rIns="0" bIns="0" rtlCol="0" anchor="ctr" anchorCtr="0">
            <a:no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800" b="0" i="0">
                <a:latin typeface="Suisse Int'l" panose="020B0804000000000000" pitchFamily="34" charset="77"/>
              </a:rPr>
              <a:t>Source: Arnav Shah et al., “How Has Medicare Spending Changed During the COVID-19 Pandemic?,” </a:t>
            </a:r>
            <a:r>
              <a:rPr lang="en-US" sz="800" b="0" i="0">
                <a:latin typeface="Suisse Int'l Italic" panose="020B0804000000000000" pitchFamily="34" charset="77"/>
              </a:rPr>
              <a:t>To the Point</a:t>
            </a:r>
            <a:r>
              <a:rPr lang="en-US" sz="800" b="0" i="0">
                <a:latin typeface="Suisse Int'l" panose="020B0804000000000000" pitchFamily="34" charset="77"/>
              </a:rPr>
              <a:t> (blog), Commonwealth Fund, Apr. 12, 2021.</a:t>
            </a:r>
          </a:p>
        </p:txBody>
      </p:sp>
      <p:cxnSp>
        <p:nvCxnSpPr>
          <p:cNvPr id="12" name="Straight Connector 11">
            <a:extLst>
              <a:ext uri="{FF2B5EF4-FFF2-40B4-BE49-F238E27FC236}">
                <a16:creationId xmlns:a16="http://schemas.microsoft.com/office/drawing/2014/main" id="{53EEEDC2-5611-47B7-868A-EE3F464977EF}"/>
              </a:ext>
            </a:extLst>
          </p:cNvPr>
          <p:cNvCxnSpPr>
            <a:cxnSpLocks/>
          </p:cNvCxnSpPr>
          <p:nvPr userDrawn="1"/>
        </p:nvCxnSpPr>
        <p:spPr>
          <a:xfrm flipH="1">
            <a:off x="71499" y="6345324"/>
            <a:ext cx="8961120"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79936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MWF Table - Orang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5" y="1699590"/>
            <a:ext cx="8091115" cy="4054959"/>
          </a:xfrm>
        </p:spPr>
        <p:txBody>
          <a:bodyPr>
            <a:normAutofit/>
          </a:bodyPr>
          <a:lstStyle>
            <a:lvl1pPr marL="0" indent="0">
              <a:buNone/>
              <a:defRPr sz="1200"/>
            </a:lvl1pPr>
          </a:lstStyle>
          <a:p>
            <a:r>
              <a:rPr lang="en-US"/>
              <a:t>Click icon to add table</a:t>
            </a:r>
          </a:p>
        </p:txBody>
      </p:sp>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accent2"/>
              </a:solidFill>
            </a:endParaRPr>
          </a:p>
        </p:txBody>
      </p:sp>
      <p:sp>
        <p:nvSpPr>
          <p:cNvPr id="9" name="Text Placeholder 4"/>
          <p:cNvSpPr>
            <a:spLocks noGrp="1"/>
          </p:cNvSpPr>
          <p:nvPr>
            <p:ph type="body" sz="quarter" idx="21" hasCustomPrompt="1"/>
          </p:nvPr>
        </p:nvSpPr>
        <p:spPr>
          <a:xfrm>
            <a:off x="2913322" y="6000000"/>
            <a:ext cx="5417462" cy="777375"/>
          </a:xfrm>
        </p:spPr>
        <p:txBody>
          <a:bodyPr anchor="ctr" anchorCtr="0">
            <a:normAutofit/>
          </a:bodyPr>
          <a:lstStyle>
            <a:lvl1pPr marL="0" indent="0">
              <a:buNone/>
              <a:defRPr sz="675" spc="0">
                <a:solidFill>
                  <a:srgbClr val="676E7B"/>
                </a:solidFill>
              </a:defRPr>
            </a:lvl1pPr>
          </a:lstStyle>
          <a:p>
            <a:pPr lvl="0"/>
            <a:r>
              <a:rPr lang="en-US"/>
              <a:t>Place graph source here</a:t>
            </a:r>
          </a:p>
        </p:txBody>
      </p:sp>
      <p:sp>
        <p:nvSpPr>
          <p:cNvPr id="15" name="Subtitle 2"/>
          <p:cNvSpPr>
            <a:spLocks noGrp="1"/>
          </p:cNvSpPr>
          <p:nvPr>
            <p:ph type="subTitle" idx="1" hasCustomPrompt="1"/>
          </p:nvPr>
        </p:nvSpPr>
        <p:spPr>
          <a:xfrm>
            <a:off x="627434" y="177797"/>
            <a:ext cx="8091114" cy="246931"/>
          </a:xfrm>
        </p:spPr>
        <p:txBody>
          <a:bodyPr anchor="b">
            <a:normAutofit/>
          </a:bodyPr>
          <a:lstStyle>
            <a:lvl1pPr marL="0" indent="0" algn="l">
              <a:lnSpc>
                <a:spcPct val="100000"/>
              </a:lnSpc>
              <a:buNone/>
              <a:defRPr sz="975" b="1" spc="75" baseline="0">
                <a:solidFill>
                  <a:schemeClr val="accent2"/>
                </a:solidFill>
                <a:latin typeface="Trebuchet MS" charset="0"/>
                <a:ea typeface="Trebuchet MS" charset="0"/>
                <a:cs typeface="Trebuchet MS" charset="0"/>
              </a:defRPr>
            </a:lvl1pPr>
            <a:lvl2pPr marL="342884" indent="0" algn="ctr">
              <a:buNone/>
              <a:defRPr>
                <a:solidFill>
                  <a:schemeClr val="tx1">
                    <a:tint val="75000"/>
                  </a:schemeClr>
                </a:solidFill>
              </a:defRPr>
            </a:lvl2pPr>
            <a:lvl3pPr marL="685767"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SECTION OR EXHIBIT NUMBER</a:t>
            </a:r>
          </a:p>
        </p:txBody>
      </p:sp>
      <p:sp>
        <p:nvSpPr>
          <p:cNvPr id="11" name="Title 1"/>
          <p:cNvSpPr>
            <a:spLocks noGrp="1"/>
          </p:cNvSpPr>
          <p:nvPr>
            <p:ph type="ctrTitle"/>
          </p:nvPr>
        </p:nvSpPr>
        <p:spPr>
          <a:xfrm>
            <a:off x="627434" y="514556"/>
            <a:ext cx="8091114" cy="1185035"/>
          </a:xfrm>
          <a:effectLst/>
        </p:spPr>
        <p:txBody>
          <a:bodyPr anchor="t">
            <a:normAutofit/>
          </a:bodyPr>
          <a:lstStyle>
            <a:lvl1pPr algn="l">
              <a:lnSpc>
                <a:spcPct val="90000"/>
              </a:lnSpc>
              <a:defRPr sz="2400" b="1" spc="0" baseline="0">
                <a:solidFill>
                  <a:schemeClr val="tx1"/>
                </a:solidFill>
                <a:effectLst/>
              </a:defRPr>
            </a:lvl1pPr>
          </a:lstStyle>
          <a:p>
            <a:r>
              <a:rPr lang="en-US"/>
              <a:t>Click to edit Master title style</a:t>
            </a:r>
          </a:p>
        </p:txBody>
      </p:sp>
      <p:sp>
        <p:nvSpPr>
          <p:cNvPr id="13" name="Slide Number Placeholder 5">
            <a:extLst>
              <a:ext uri="{FF2B5EF4-FFF2-40B4-BE49-F238E27FC236}">
                <a16:creationId xmlns:a16="http://schemas.microsoft.com/office/drawing/2014/main" id="{6DB3ED2D-CF81-0649-819D-E2DE24E6B515}"/>
              </a:ext>
            </a:extLst>
          </p:cNvPr>
          <p:cNvSpPr txBox="1">
            <a:spLocks/>
          </p:cNvSpPr>
          <p:nvPr userDrawn="1"/>
        </p:nvSpPr>
        <p:spPr>
          <a:xfrm>
            <a:off x="8480964" y="6288150"/>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accent2"/>
                </a:solidFill>
                <a:latin typeface="+mn-lt"/>
              </a:rPr>
              <a:pPr algn="r"/>
              <a:t>‹#›</a:t>
            </a:fld>
            <a:endParaRPr lang="en-US" sz="675">
              <a:solidFill>
                <a:schemeClr val="accent2"/>
              </a:solidFill>
              <a:latin typeface="+mn-lt"/>
            </a:endParaRPr>
          </a:p>
        </p:txBody>
      </p:sp>
      <p:pic>
        <p:nvPicPr>
          <p:cNvPr id="10" name="Picture 9">
            <a:extLst>
              <a:ext uri="{FF2B5EF4-FFF2-40B4-BE49-F238E27FC236}">
                <a16:creationId xmlns:a16="http://schemas.microsoft.com/office/drawing/2014/main" id="{DF5EB4DD-DEEF-5948-A845-5A4715FDFB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76" y="5984045"/>
            <a:ext cx="1631950" cy="1011531"/>
          </a:xfrm>
          <a:prstGeom prst="rect">
            <a:avLst/>
          </a:prstGeom>
        </p:spPr>
      </p:pic>
    </p:spTree>
    <p:extLst>
      <p:ext uri="{BB962C8B-B14F-4D97-AF65-F5344CB8AC3E}">
        <p14:creationId xmlns:p14="http://schemas.microsoft.com/office/powerpoint/2010/main" val="27363648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accent2"/>
              </a:solidFill>
            </a:endParaRPr>
          </a:p>
        </p:txBody>
      </p:sp>
      <p:sp>
        <p:nvSpPr>
          <p:cNvPr id="57" name="Chart Placeholder 5"/>
          <p:cNvSpPr>
            <a:spLocks noGrp="1"/>
          </p:cNvSpPr>
          <p:nvPr>
            <p:ph type="chart" sz="quarter" idx="19"/>
          </p:nvPr>
        </p:nvSpPr>
        <p:spPr>
          <a:xfrm>
            <a:off x="627435" y="1699590"/>
            <a:ext cx="8091115" cy="4054959"/>
          </a:xfrm>
        </p:spPr>
        <p:txBody>
          <a:bodyPr>
            <a:normAutofit/>
          </a:bodyPr>
          <a:lstStyle>
            <a:lvl1pPr marL="0" indent="0">
              <a:buNone/>
              <a:defRPr sz="1200">
                <a:solidFill>
                  <a:srgbClr val="4C515A"/>
                </a:solidFill>
              </a:defRPr>
            </a:lvl1pPr>
          </a:lstStyle>
          <a:p>
            <a:r>
              <a:rPr lang="en-US"/>
              <a:t>Click icon to add chart</a:t>
            </a:r>
          </a:p>
        </p:txBody>
      </p:sp>
      <p:sp>
        <p:nvSpPr>
          <p:cNvPr id="9" name="Text Placeholder 4"/>
          <p:cNvSpPr>
            <a:spLocks noGrp="1"/>
          </p:cNvSpPr>
          <p:nvPr>
            <p:ph type="body" sz="quarter" idx="21" hasCustomPrompt="1"/>
          </p:nvPr>
        </p:nvSpPr>
        <p:spPr>
          <a:xfrm>
            <a:off x="2913322" y="6000000"/>
            <a:ext cx="5417462" cy="777375"/>
          </a:xfrm>
        </p:spPr>
        <p:txBody>
          <a:bodyPr anchor="ctr">
            <a:normAutofit/>
          </a:bodyPr>
          <a:lstStyle>
            <a:lvl1pPr marL="0" indent="0">
              <a:buNone/>
              <a:defRPr sz="675" spc="0">
                <a:solidFill>
                  <a:srgbClr val="676E7B"/>
                </a:solidFill>
              </a:defRPr>
            </a:lvl1pPr>
          </a:lstStyle>
          <a:p>
            <a:pPr lvl="0"/>
            <a:r>
              <a:rPr lang="en-US"/>
              <a:t>Place graph source here</a:t>
            </a:r>
          </a:p>
        </p:txBody>
      </p:sp>
      <p:sp>
        <p:nvSpPr>
          <p:cNvPr id="13" name="Subtitle 2"/>
          <p:cNvSpPr>
            <a:spLocks noGrp="1"/>
          </p:cNvSpPr>
          <p:nvPr>
            <p:ph type="subTitle" idx="1" hasCustomPrompt="1"/>
          </p:nvPr>
        </p:nvSpPr>
        <p:spPr>
          <a:xfrm>
            <a:off x="627434" y="177797"/>
            <a:ext cx="8091114" cy="246931"/>
          </a:xfrm>
        </p:spPr>
        <p:txBody>
          <a:bodyPr anchor="b">
            <a:normAutofit/>
          </a:bodyPr>
          <a:lstStyle>
            <a:lvl1pPr marL="0" indent="0" algn="l">
              <a:lnSpc>
                <a:spcPct val="100000"/>
              </a:lnSpc>
              <a:buNone/>
              <a:defRPr sz="975" b="1" spc="75" baseline="0">
                <a:solidFill>
                  <a:schemeClr val="tx2"/>
                </a:solidFill>
                <a:latin typeface="Trebuchet MS" charset="0"/>
                <a:ea typeface="Trebuchet MS" charset="0"/>
                <a:cs typeface="Trebuchet MS" charset="0"/>
              </a:defRPr>
            </a:lvl1pPr>
            <a:lvl2pPr marL="342884" indent="0" algn="ctr">
              <a:buNone/>
              <a:defRPr>
                <a:solidFill>
                  <a:schemeClr val="tx1">
                    <a:tint val="75000"/>
                  </a:schemeClr>
                </a:solidFill>
              </a:defRPr>
            </a:lvl2pPr>
            <a:lvl3pPr marL="685767"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SECTION OR EXHIBIT NUMBER</a:t>
            </a:r>
          </a:p>
        </p:txBody>
      </p:sp>
      <p:sp>
        <p:nvSpPr>
          <p:cNvPr id="15" name="Title 1"/>
          <p:cNvSpPr>
            <a:spLocks noGrp="1"/>
          </p:cNvSpPr>
          <p:nvPr>
            <p:ph type="ctrTitle"/>
          </p:nvPr>
        </p:nvSpPr>
        <p:spPr>
          <a:xfrm>
            <a:off x="627434" y="514556"/>
            <a:ext cx="8091114" cy="1185035"/>
          </a:xfrm>
          <a:effectLst/>
        </p:spPr>
        <p:txBody>
          <a:bodyPr anchor="t">
            <a:normAutofit/>
          </a:bodyPr>
          <a:lstStyle>
            <a:lvl1pPr algn="l">
              <a:lnSpc>
                <a:spcPct val="90000"/>
              </a:lnSpc>
              <a:defRPr sz="2400" b="1" spc="0" baseline="0">
                <a:solidFill>
                  <a:schemeClr val="tx1"/>
                </a:solidFill>
                <a:effectLst/>
              </a:defRPr>
            </a:lvl1pPr>
          </a:lstStyle>
          <a:p>
            <a:r>
              <a:rPr lang="en-US"/>
              <a:t>Click to edit Master title style</a:t>
            </a:r>
          </a:p>
        </p:txBody>
      </p:sp>
      <p:sp>
        <p:nvSpPr>
          <p:cNvPr id="12" name="Slide Number Placeholder 5">
            <a:extLst>
              <a:ext uri="{FF2B5EF4-FFF2-40B4-BE49-F238E27FC236}">
                <a16:creationId xmlns:a16="http://schemas.microsoft.com/office/drawing/2014/main" id="{2EAF74F9-6680-4E44-9405-FB550C397028}"/>
              </a:ext>
            </a:extLst>
          </p:cNvPr>
          <p:cNvSpPr txBox="1">
            <a:spLocks/>
          </p:cNvSpPr>
          <p:nvPr userDrawn="1"/>
        </p:nvSpPr>
        <p:spPr>
          <a:xfrm>
            <a:off x="8480964" y="6288150"/>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tx2"/>
                </a:solidFill>
                <a:latin typeface="+mn-lt"/>
              </a:rPr>
              <a:pPr algn="r"/>
              <a:t>‹#›</a:t>
            </a:fld>
            <a:endParaRPr lang="en-US" sz="675">
              <a:solidFill>
                <a:schemeClr val="tx2"/>
              </a:solidFill>
              <a:latin typeface="+mn-lt"/>
            </a:endParaRPr>
          </a:p>
        </p:txBody>
      </p:sp>
      <p:pic>
        <p:nvPicPr>
          <p:cNvPr id="10" name="Picture 9">
            <a:extLst>
              <a:ext uri="{FF2B5EF4-FFF2-40B4-BE49-F238E27FC236}">
                <a16:creationId xmlns:a16="http://schemas.microsoft.com/office/drawing/2014/main" id="{5C502BDE-AD64-0045-B817-B6A85C9FA3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76" y="5984045"/>
            <a:ext cx="1631950" cy="1011531"/>
          </a:xfrm>
          <a:prstGeom prst="rect">
            <a:avLst/>
          </a:prstGeom>
        </p:spPr>
      </p:pic>
    </p:spTree>
    <p:extLst>
      <p:ext uri="{BB962C8B-B14F-4D97-AF65-F5344CB8AC3E}">
        <p14:creationId xmlns:p14="http://schemas.microsoft.com/office/powerpoint/2010/main" val="2954490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accent2"/>
              </a:solidFill>
            </a:endParaRPr>
          </a:p>
        </p:txBody>
      </p:sp>
      <p:sp>
        <p:nvSpPr>
          <p:cNvPr id="57" name="Chart Placeholder 5"/>
          <p:cNvSpPr>
            <a:spLocks noGrp="1"/>
          </p:cNvSpPr>
          <p:nvPr>
            <p:ph type="chart" sz="quarter" idx="19"/>
          </p:nvPr>
        </p:nvSpPr>
        <p:spPr>
          <a:xfrm>
            <a:off x="627435" y="1699590"/>
            <a:ext cx="8091115" cy="4054959"/>
          </a:xfrm>
        </p:spPr>
        <p:txBody>
          <a:bodyPr>
            <a:normAutofit/>
          </a:bodyPr>
          <a:lstStyle>
            <a:lvl1pPr marL="0" indent="0">
              <a:buNone/>
              <a:defRPr sz="1200">
                <a:solidFill>
                  <a:srgbClr val="4C515A"/>
                </a:solidFill>
              </a:defRPr>
            </a:lvl1pPr>
          </a:lstStyle>
          <a:p>
            <a:r>
              <a:rPr lang="en-US"/>
              <a:t>Click icon to add chart</a:t>
            </a:r>
          </a:p>
        </p:txBody>
      </p:sp>
      <p:sp>
        <p:nvSpPr>
          <p:cNvPr id="9" name="Text Placeholder 4"/>
          <p:cNvSpPr>
            <a:spLocks noGrp="1"/>
          </p:cNvSpPr>
          <p:nvPr>
            <p:ph type="body" sz="quarter" idx="21" hasCustomPrompt="1"/>
          </p:nvPr>
        </p:nvSpPr>
        <p:spPr>
          <a:xfrm>
            <a:off x="2913322" y="6000000"/>
            <a:ext cx="5417462" cy="777375"/>
          </a:xfrm>
        </p:spPr>
        <p:txBody>
          <a:bodyPr anchor="ctr">
            <a:normAutofit/>
          </a:bodyPr>
          <a:lstStyle>
            <a:lvl1pPr marL="0" indent="0">
              <a:buNone/>
              <a:defRPr sz="675" spc="0">
                <a:solidFill>
                  <a:srgbClr val="676E7B"/>
                </a:solidFill>
              </a:defRPr>
            </a:lvl1pPr>
          </a:lstStyle>
          <a:p>
            <a:pPr lvl="0"/>
            <a:r>
              <a:rPr lang="en-US"/>
              <a:t>Place graph source here</a:t>
            </a:r>
          </a:p>
        </p:txBody>
      </p:sp>
      <p:sp>
        <p:nvSpPr>
          <p:cNvPr id="13" name="Subtitle 2"/>
          <p:cNvSpPr>
            <a:spLocks noGrp="1"/>
          </p:cNvSpPr>
          <p:nvPr>
            <p:ph type="subTitle" idx="1" hasCustomPrompt="1"/>
          </p:nvPr>
        </p:nvSpPr>
        <p:spPr>
          <a:xfrm>
            <a:off x="627434" y="177797"/>
            <a:ext cx="8091114" cy="246931"/>
          </a:xfrm>
        </p:spPr>
        <p:txBody>
          <a:bodyPr anchor="b">
            <a:normAutofit/>
          </a:bodyPr>
          <a:lstStyle>
            <a:lvl1pPr marL="0" indent="0" algn="l">
              <a:lnSpc>
                <a:spcPct val="100000"/>
              </a:lnSpc>
              <a:buNone/>
              <a:defRPr sz="975" b="1" spc="75" baseline="0">
                <a:solidFill>
                  <a:schemeClr val="tx2"/>
                </a:solidFill>
                <a:latin typeface="Trebuchet MS" charset="0"/>
                <a:ea typeface="Trebuchet MS" charset="0"/>
                <a:cs typeface="Trebuchet MS" charset="0"/>
              </a:defRPr>
            </a:lvl1pPr>
            <a:lvl2pPr marL="342884" indent="0" algn="ctr">
              <a:buNone/>
              <a:defRPr>
                <a:solidFill>
                  <a:schemeClr val="tx1">
                    <a:tint val="75000"/>
                  </a:schemeClr>
                </a:solidFill>
              </a:defRPr>
            </a:lvl2pPr>
            <a:lvl3pPr marL="685767"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SECTION OR EXHIBIT NUMBER</a:t>
            </a:r>
          </a:p>
        </p:txBody>
      </p:sp>
      <p:sp>
        <p:nvSpPr>
          <p:cNvPr id="15" name="Title 1"/>
          <p:cNvSpPr>
            <a:spLocks noGrp="1"/>
          </p:cNvSpPr>
          <p:nvPr>
            <p:ph type="ctrTitle"/>
          </p:nvPr>
        </p:nvSpPr>
        <p:spPr>
          <a:xfrm>
            <a:off x="627434" y="514556"/>
            <a:ext cx="8091114" cy="1185035"/>
          </a:xfrm>
          <a:effectLst/>
        </p:spPr>
        <p:txBody>
          <a:bodyPr anchor="t">
            <a:normAutofit/>
          </a:bodyPr>
          <a:lstStyle>
            <a:lvl1pPr algn="l">
              <a:lnSpc>
                <a:spcPct val="90000"/>
              </a:lnSpc>
              <a:defRPr sz="2400" b="1" spc="0" baseline="0">
                <a:solidFill>
                  <a:schemeClr val="tx1"/>
                </a:solidFill>
                <a:effectLst/>
              </a:defRPr>
            </a:lvl1pPr>
          </a:lstStyle>
          <a:p>
            <a:r>
              <a:rPr lang="en-US"/>
              <a:t>Click to edit Master title style</a:t>
            </a:r>
          </a:p>
        </p:txBody>
      </p:sp>
      <p:sp>
        <p:nvSpPr>
          <p:cNvPr id="12" name="Slide Number Placeholder 5">
            <a:extLst>
              <a:ext uri="{FF2B5EF4-FFF2-40B4-BE49-F238E27FC236}">
                <a16:creationId xmlns:a16="http://schemas.microsoft.com/office/drawing/2014/main" id="{2EAF74F9-6680-4E44-9405-FB550C397028}"/>
              </a:ext>
            </a:extLst>
          </p:cNvPr>
          <p:cNvSpPr txBox="1">
            <a:spLocks/>
          </p:cNvSpPr>
          <p:nvPr userDrawn="1"/>
        </p:nvSpPr>
        <p:spPr>
          <a:xfrm>
            <a:off x="8480964" y="6288150"/>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tx2"/>
                </a:solidFill>
                <a:latin typeface="+mn-lt"/>
              </a:rPr>
              <a:pPr algn="r"/>
              <a:t>‹#›</a:t>
            </a:fld>
            <a:endParaRPr lang="en-US" sz="675">
              <a:solidFill>
                <a:schemeClr val="tx2"/>
              </a:solidFill>
              <a:latin typeface="+mn-lt"/>
            </a:endParaRPr>
          </a:p>
        </p:txBody>
      </p:sp>
      <p:pic>
        <p:nvPicPr>
          <p:cNvPr id="10" name="Picture 9">
            <a:extLst>
              <a:ext uri="{FF2B5EF4-FFF2-40B4-BE49-F238E27FC236}">
                <a16:creationId xmlns:a16="http://schemas.microsoft.com/office/drawing/2014/main" id="{5C502BDE-AD64-0045-B817-B6A85C9FA3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76" y="5984045"/>
            <a:ext cx="1631950" cy="1011531"/>
          </a:xfrm>
          <a:prstGeom prst="rect">
            <a:avLst/>
          </a:prstGeom>
        </p:spPr>
      </p:pic>
    </p:spTree>
    <p:extLst>
      <p:ext uri="{BB962C8B-B14F-4D97-AF65-F5344CB8AC3E}">
        <p14:creationId xmlns:p14="http://schemas.microsoft.com/office/powerpoint/2010/main" val="19470162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accent2"/>
              </a:solidFill>
            </a:endParaRPr>
          </a:p>
        </p:txBody>
      </p:sp>
      <p:sp>
        <p:nvSpPr>
          <p:cNvPr id="57" name="Chart Placeholder 5"/>
          <p:cNvSpPr>
            <a:spLocks noGrp="1"/>
          </p:cNvSpPr>
          <p:nvPr>
            <p:ph type="chart" sz="quarter" idx="19"/>
          </p:nvPr>
        </p:nvSpPr>
        <p:spPr>
          <a:xfrm>
            <a:off x="627435" y="1699590"/>
            <a:ext cx="8091115" cy="4054959"/>
          </a:xfrm>
        </p:spPr>
        <p:txBody>
          <a:bodyPr>
            <a:normAutofit/>
          </a:bodyPr>
          <a:lstStyle>
            <a:lvl1pPr marL="0" indent="0">
              <a:buNone/>
              <a:defRPr sz="1200">
                <a:solidFill>
                  <a:srgbClr val="4C515A"/>
                </a:solidFill>
              </a:defRPr>
            </a:lvl1pPr>
          </a:lstStyle>
          <a:p>
            <a:r>
              <a:rPr lang="en-US"/>
              <a:t>Click icon to add chart</a:t>
            </a:r>
          </a:p>
        </p:txBody>
      </p:sp>
      <p:sp>
        <p:nvSpPr>
          <p:cNvPr id="9" name="Text Placeholder 4"/>
          <p:cNvSpPr>
            <a:spLocks noGrp="1"/>
          </p:cNvSpPr>
          <p:nvPr>
            <p:ph type="body" sz="quarter" idx="21" hasCustomPrompt="1"/>
          </p:nvPr>
        </p:nvSpPr>
        <p:spPr>
          <a:xfrm>
            <a:off x="2913322" y="6000000"/>
            <a:ext cx="5417462" cy="777375"/>
          </a:xfrm>
        </p:spPr>
        <p:txBody>
          <a:bodyPr anchor="ctr">
            <a:normAutofit/>
          </a:bodyPr>
          <a:lstStyle>
            <a:lvl1pPr marL="0" indent="0">
              <a:buNone/>
              <a:defRPr sz="675" spc="0">
                <a:solidFill>
                  <a:srgbClr val="676E7B"/>
                </a:solidFill>
              </a:defRPr>
            </a:lvl1pPr>
          </a:lstStyle>
          <a:p>
            <a:pPr lvl="0"/>
            <a:r>
              <a:rPr lang="en-US"/>
              <a:t>Place graph source here</a:t>
            </a:r>
          </a:p>
        </p:txBody>
      </p:sp>
      <p:sp>
        <p:nvSpPr>
          <p:cNvPr id="13" name="Subtitle 2"/>
          <p:cNvSpPr>
            <a:spLocks noGrp="1"/>
          </p:cNvSpPr>
          <p:nvPr>
            <p:ph type="subTitle" idx="1" hasCustomPrompt="1"/>
          </p:nvPr>
        </p:nvSpPr>
        <p:spPr>
          <a:xfrm>
            <a:off x="627434" y="177797"/>
            <a:ext cx="8091114" cy="246931"/>
          </a:xfrm>
        </p:spPr>
        <p:txBody>
          <a:bodyPr anchor="b">
            <a:normAutofit/>
          </a:bodyPr>
          <a:lstStyle>
            <a:lvl1pPr marL="0" indent="0" algn="l">
              <a:lnSpc>
                <a:spcPct val="100000"/>
              </a:lnSpc>
              <a:buNone/>
              <a:defRPr sz="975" b="1" spc="75" baseline="0">
                <a:solidFill>
                  <a:schemeClr val="tx2"/>
                </a:solidFill>
                <a:latin typeface="Trebuchet MS" charset="0"/>
                <a:ea typeface="Trebuchet MS" charset="0"/>
                <a:cs typeface="Trebuchet MS" charset="0"/>
              </a:defRPr>
            </a:lvl1pPr>
            <a:lvl2pPr marL="342884" indent="0" algn="ctr">
              <a:buNone/>
              <a:defRPr>
                <a:solidFill>
                  <a:schemeClr val="tx1">
                    <a:tint val="75000"/>
                  </a:schemeClr>
                </a:solidFill>
              </a:defRPr>
            </a:lvl2pPr>
            <a:lvl3pPr marL="685767"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SECTION OR EXHIBIT NUMBER</a:t>
            </a:r>
          </a:p>
        </p:txBody>
      </p:sp>
      <p:sp>
        <p:nvSpPr>
          <p:cNvPr id="15" name="Title 1"/>
          <p:cNvSpPr>
            <a:spLocks noGrp="1"/>
          </p:cNvSpPr>
          <p:nvPr>
            <p:ph type="ctrTitle"/>
          </p:nvPr>
        </p:nvSpPr>
        <p:spPr>
          <a:xfrm>
            <a:off x="627434" y="514556"/>
            <a:ext cx="8091114" cy="1185035"/>
          </a:xfrm>
          <a:effectLst/>
        </p:spPr>
        <p:txBody>
          <a:bodyPr anchor="t">
            <a:normAutofit/>
          </a:bodyPr>
          <a:lstStyle>
            <a:lvl1pPr algn="l">
              <a:lnSpc>
                <a:spcPct val="90000"/>
              </a:lnSpc>
              <a:defRPr sz="2400" b="1" spc="0" baseline="0">
                <a:solidFill>
                  <a:schemeClr val="tx1"/>
                </a:solidFill>
                <a:effectLst/>
              </a:defRPr>
            </a:lvl1pPr>
          </a:lstStyle>
          <a:p>
            <a:r>
              <a:rPr lang="en-US"/>
              <a:t>Click to edit Master title style</a:t>
            </a:r>
          </a:p>
        </p:txBody>
      </p:sp>
      <p:sp>
        <p:nvSpPr>
          <p:cNvPr id="12" name="Slide Number Placeholder 5">
            <a:extLst>
              <a:ext uri="{FF2B5EF4-FFF2-40B4-BE49-F238E27FC236}">
                <a16:creationId xmlns:a16="http://schemas.microsoft.com/office/drawing/2014/main" id="{2EAF74F9-6680-4E44-9405-FB550C397028}"/>
              </a:ext>
            </a:extLst>
          </p:cNvPr>
          <p:cNvSpPr txBox="1">
            <a:spLocks/>
          </p:cNvSpPr>
          <p:nvPr userDrawn="1"/>
        </p:nvSpPr>
        <p:spPr>
          <a:xfrm>
            <a:off x="8480964" y="6288150"/>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tx2"/>
                </a:solidFill>
                <a:latin typeface="+mn-lt"/>
              </a:rPr>
              <a:pPr algn="r"/>
              <a:t>‹#›</a:t>
            </a:fld>
            <a:endParaRPr lang="en-US" sz="675">
              <a:solidFill>
                <a:schemeClr val="tx2"/>
              </a:solidFill>
              <a:latin typeface="+mn-lt"/>
            </a:endParaRPr>
          </a:p>
        </p:txBody>
      </p:sp>
      <p:pic>
        <p:nvPicPr>
          <p:cNvPr id="10" name="Picture 9">
            <a:extLst>
              <a:ext uri="{FF2B5EF4-FFF2-40B4-BE49-F238E27FC236}">
                <a16:creationId xmlns:a16="http://schemas.microsoft.com/office/drawing/2014/main" id="{5C502BDE-AD64-0045-B817-B6A85C9FA3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76" y="5984045"/>
            <a:ext cx="1631950" cy="1011531"/>
          </a:xfrm>
          <a:prstGeom prst="rect">
            <a:avLst/>
          </a:prstGeom>
        </p:spPr>
      </p:pic>
    </p:spTree>
    <p:extLst>
      <p:ext uri="{BB962C8B-B14F-4D97-AF65-F5344CB8AC3E}">
        <p14:creationId xmlns:p14="http://schemas.microsoft.com/office/powerpoint/2010/main" val="17326765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Graph Layout: 01">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FEA9BB7-F188-5443-B4C2-E09C82B82C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339" t="9092" r="7027" b="31817"/>
          <a:stretch/>
        </p:blipFill>
        <p:spPr>
          <a:xfrm>
            <a:off x="7751476" y="6394514"/>
            <a:ext cx="1321024" cy="418861"/>
          </a:xfrm>
          <a:prstGeom prst="rect">
            <a:avLst/>
          </a:prstGeom>
        </p:spPr>
      </p:pic>
      <p:sp>
        <p:nvSpPr>
          <p:cNvPr id="2" name="TextBox 1"/>
          <p:cNvSpPr txBox="1"/>
          <p:nvPr userDrawn="1"/>
        </p:nvSpPr>
        <p:spPr>
          <a:xfrm>
            <a:off x="71499" y="6394513"/>
            <a:ext cx="7128793" cy="418861"/>
          </a:xfrm>
          <a:prstGeom prst="rect">
            <a:avLst/>
          </a:prstGeom>
          <a:noFill/>
        </p:spPr>
        <p:txBody>
          <a:bodyPr wrap="square" lIns="0" tIns="0" rIns="0" bIns="0" rtlCol="0" anchor="ctr" anchorCtr="0">
            <a:no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800" b="0" i="0" dirty="0">
                <a:latin typeface="Arial" panose="020B0604020202020204" pitchFamily="34" charset="0"/>
                <a:cs typeface="Arial" panose="020B0604020202020204" pitchFamily="34" charset="0"/>
              </a:rPr>
              <a:t>Source: Author et al., </a:t>
            </a:r>
            <a:r>
              <a:rPr lang="en-US" sz="800" b="0" i="1" dirty="0">
                <a:latin typeface="Arial" panose="020B0604020202020204" pitchFamily="34" charset="0"/>
                <a:cs typeface="Arial" panose="020B0604020202020204" pitchFamily="34" charset="0"/>
              </a:rPr>
              <a:t>Brief Title</a:t>
            </a:r>
            <a:r>
              <a:rPr lang="en-US" sz="800" b="0" i="0" dirty="0">
                <a:latin typeface="Arial" panose="020B0604020202020204" pitchFamily="34" charset="0"/>
                <a:cs typeface="Arial" panose="020B0604020202020204" pitchFamily="34" charset="0"/>
              </a:rPr>
              <a:t> (Commonwealth Fund, Month YEAR).</a:t>
            </a:r>
          </a:p>
        </p:txBody>
      </p:sp>
      <p:sp>
        <p:nvSpPr>
          <p:cNvPr id="53" name="Title 1"/>
          <p:cNvSpPr>
            <a:spLocks noGrp="1"/>
          </p:cNvSpPr>
          <p:nvPr>
            <p:ph type="ctrTitle" hasCustomPrompt="1"/>
          </p:nvPr>
        </p:nvSpPr>
        <p:spPr>
          <a:xfrm>
            <a:off x="71499" y="260648"/>
            <a:ext cx="8961120" cy="756084"/>
          </a:xfrm>
          <a:effectLst/>
        </p:spPr>
        <p:txBody>
          <a:bodyPr anchor="t">
            <a:normAutofit/>
          </a:bodyPr>
          <a:lstStyle>
            <a:lvl1pPr algn="l">
              <a:lnSpc>
                <a:spcPct val="110000"/>
              </a:lnSpc>
              <a:defRPr sz="2000" b="0" i="0" spc="-50" baseline="0">
                <a:solidFill>
                  <a:schemeClr val="tx1"/>
                </a:solidFill>
                <a:effectLst/>
                <a:latin typeface="Georgia" panose="02040502050405020303" pitchFamily="18" charset="0"/>
              </a:defRPr>
            </a:lvl1pPr>
          </a:lstStyle>
          <a:p>
            <a:r>
              <a:rPr lang="en-US" dirty="0"/>
              <a:t>Click to edit master title style</a:t>
            </a:r>
          </a:p>
        </p:txBody>
      </p:sp>
      <p:sp>
        <p:nvSpPr>
          <p:cNvPr id="57" name="Chart Placeholder 5"/>
          <p:cNvSpPr>
            <a:spLocks noGrp="1"/>
          </p:cNvSpPr>
          <p:nvPr>
            <p:ph type="chart" sz="quarter" idx="19"/>
          </p:nvPr>
        </p:nvSpPr>
        <p:spPr>
          <a:xfrm>
            <a:off x="71438" y="1344918"/>
            <a:ext cx="8961120" cy="4265828"/>
          </a:xfrm>
        </p:spPr>
        <p:txBody>
          <a:bodyPr>
            <a:normAutofit/>
          </a:bodyPr>
          <a:lstStyle>
            <a:lvl1pPr marL="0" indent="0">
              <a:buNone/>
              <a:defRPr sz="1300" b="0" i="0">
                <a:solidFill>
                  <a:schemeClr val="tx1"/>
                </a:solidFill>
                <a:latin typeface="+mn-lt"/>
              </a:defRPr>
            </a:lvl1pPr>
          </a:lstStyle>
          <a:p>
            <a:endParaRPr lang="en-US" dirty="0"/>
          </a:p>
        </p:txBody>
      </p:sp>
      <p:cxnSp>
        <p:nvCxnSpPr>
          <p:cNvPr id="61" name="Straight Connector 60"/>
          <p:cNvCxnSpPr>
            <a:cxnSpLocks/>
          </p:cNvCxnSpPr>
          <p:nvPr userDrawn="1"/>
        </p:nvCxnSpPr>
        <p:spPr>
          <a:xfrm flipH="1">
            <a:off x="71499" y="6345324"/>
            <a:ext cx="8961120"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1" hasCustomPrompt="1"/>
          </p:nvPr>
        </p:nvSpPr>
        <p:spPr>
          <a:xfrm>
            <a:off x="71499" y="44624"/>
            <a:ext cx="8961120" cy="188341"/>
          </a:xfrm>
        </p:spPr>
        <p:txBody>
          <a:bodyPr anchor="b" anchorCtr="0">
            <a:noAutofit/>
          </a:bodyPr>
          <a:lstStyle>
            <a:lvl1pPr marL="0" indent="0">
              <a:buNone/>
              <a:defRPr sz="1000" b="1" i="0">
                <a:latin typeface="+mj-lt"/>
              </a:defRPr>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dirty="0"/>
              <a:t>EXHIBIT #</a:t>
            </a:r>
          </a:p>
        </p:txBody>
      </p:sp>
      <p:sp>
        <p:nvSpPr>
          <p:cNvPr id="10" name="Text Placeholder 9"/>
          <p:cNvSpPr>
            <a:spLocks noGrp="1"/>
          </p:cNvSpPr>
          <p:nvPr>
            <p:ph type="body" sz="quarter" idx="22" hasCustomPrompt="1"/>
          </p:nvPr>
        </p:nvSpPr>
        <p:spPr>
          <a:xfrm>
            <a:off x="71499" y="5739484"/>
            <a:ext cx="8961120" cy="453602"/>
          </a:xfrm>
        </p:spPr>
        <p:txBody>
          <a:bodyPr anchor="b" anchorCtr="0">
            <a:noAutofit/>
          </a:bodyPr>
          <a:lstStyle>
            <a:lvl1pPr marL="0" indent="0">
              <a:buNone/>
              <a:defRPr sz="800" b="0" i="0">
                <a:solidFill>
                  <a:schemeClr val="tx1"/>
                </a:solidFill>
                <a:latin typeface="+mn-lt"/>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r>
              <a:rPr lang="en-US" dirty="0"/>
              <a:t>Notes &amp; Data</a:t>
            </a:r>
          </a:p>
        </p:txBody>
      </p:sp>
      <p:sp>
        <p:nvSpPr>
          <p:cNvPr id="9" name="Text Placeholder 6">
            <a:extLst>
              <a:ext uri="{FF2B5EF4-FFF2-40B4-BE49-F238E27FC236}">
                <a16:creationId xmlns:a16="http://schemas.microsoft.com/office/drawing/2014/main" id="{8DCAC2DF-428F-0247-A8CB-28A251E9B336}"/>
              </a:ext>
            </a:extLst>
          </p:cNvPr>
          <p:cNvSpPr>
            <a:spLocks noGrp="1"/>
          </p:cNvSpPr>
          <p:nvPr>
            <p:ph type="body" sz="quarter" idx="25" hasCustomPrompt="1"/>
          </p:nvPr>
        </p:nvSpPr>
        <p:spPr>
          <a:xfrm>
            <a:off x="71438" y="1044415"/>
            <a:ext cx="8961120" cy="251315"/>
          </a:xfrm>
        </p:spPr>
        <p:txBody>
          <a:bodyPr anchor="ctr" anchorCtr="0">
            <a:normAutofit/>
          </a:bodyPr>
          <a:lstStyle>
            <a:lvl1pPr marL="0" indent="0">
              <a:buNone/>
              <a:defRPr sz="1100" b="0" i="0">
                <a:solidFill>
                  <a:schemeClr val="tx1"/>
                </a:solidFill>
                <a:latin typeface="Suisse Int'l Italic" panose="020B0804000000000000" pitchFamily="34" charset="77"/>
              </a:defRPr>
            </a:lvl1pPr>
            <a:lvl2pPr marL="128584" indent="0">
              <a:buNone/>
              <a:defRPr/>
            </a:lvl2pPr>
            <a:lvl3pPr marL="258359" indent="0">
              <a:buNone/>
              <a:defRPr/>
            </a:lvl3pPr>
            <a:lvl4pPr marL="386943" indent="0">
              <a:buNone/>
              <a:defRPr/>
            </a:lvl4pPr>
            <a:lvl5pPr marL="515528" indent="0">
              <a:buNone/>
              <a:defRPr/>
            </a:lvl5pPr>
          </a:lstStyle>
          <a:p>
            <a:pPr lvl="0"/>
            <a:r>
              <a:rPr lang="en-US" dirty="0"/>
              <a:t>Axis Title</a:t>
            </a:r>
          </a:p>
        </p:txBody>
      </p:sp>
    </p:spTree>
    <p:extLst>
      <p:ext uri="{BB962C8B-B14F-4D97-AF65-F5344CB8AC3E}">
        <p14:creationId xmlns:p14="http://schemas.microsoft.com/office/powerpoint/2010/main" val="459577985"/>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MWF Section 1 - Teal">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0"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9"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0" baseline="0">
                <a:solidFill>
                  <a:schemeClr val="bg2">
                    <a:lumMod val="40000"/>
                    <a:lumOff val="60000"/>
                  </a:schemeClr>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0"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lumMod val="20000"/>
                    <a:lumOff val="80000"/>
                  </a:schemeClr>
                </a:solidFill>
                <a:latin typeface="+mn-lt"/>
              </a:rPr>
              <a:pPr algn="r"/>
              <a:t>‹#›</a:t>
            </a:fld>
            <a:endParaRPr lang="en-US" sz="900" dirty="0">
              <a:solidFill>
                <a:schemeClr val="bg2">
                  <a:lumMod val="20000"/>
                  <a:lumOff val="80000"/>
                </a:schemeClr>
              </a:solidFill>
              <a:latin typeface="+mn-lt"/>
            </a:endParaRPr>
          </a:p>
        </p:txBody>
      </p:sp>
      <p:pic>
        <p:nvPicPr>
          <p:cNvPr id="11" name="Picture 10">
            <a:extLst>
              <a:ext uri="{FF2B5EF4-FFF2-40B4-BE49-F238E27FC236}">
                <a16:creationId xmlns:a16="http://schemas.microsoft.com/office/drawing/2014/main" id="{7AED6370-4F07-5D41-8CB0-5ED304C96E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950783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MWF Section 1 - Green">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0" baseline="0">
                <a:solidFill>
                  <a:schemeClr val="accent4">
                    <a:lumMod val="40000"/>
                    <a:lumOff val="60000"/>
                  </a:schemeClr>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lumMod val="20000"/>
                    <a:lumOff val="80000"/>
                  </a:schemeClr>
                </a:solidFill>
                <a:latin typeface="+mn-lt"/>
              </a:rPr>
              <a:pPr algn="r"/>
              <a:t>‹#›</a:t>
            </a:fld>
            <a:endParaRPr lang="en-US" sz="900" dirty="0">
              <a:solidFill>
                <a:schemeClr val="accent4">
                  <a:lumMod val="20000"/>
                  <a:lumOff val="80000"/>
                </a:schemeClr>
              </a:solidFill>
              <a:latin typeface="+mn-lt"/>
            </a:endParaRPr>
          </a:p>
        </p:txBody>
      </p:sp>
      <p:pic>
        <p:nvPicPr>
          <p:cNvPr id="12" name="Picture 11">
            <a:extLst>
              <a:ext uri="{FF2B5EF4-FFF2-40B4-BE49-F238E27FC236}">
                <a16:creationId xmlns:a16="http://schemas.microsoft.com/office/drawing/2014/main" id="{7FE55082-BA53-1640-B33A-2AA9A294E7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245459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MWF Section 1 - Purpl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217054" cy="6858000"/>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0" baseline="0">
                <a:solidFill>
                  <a:schemeClr val="accent6">
                    <a:lumMod val="20000"/>
                    <a:lumOff val="80000"/>
                  </a:schemeClr>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6">
                    <a:lumMod val="20000"/>
                    <a:lumOff val="80000"/>
                  </a:schemeClr>
                </a:solidFill>
                <a:latin typeface="+mn-lt"/>
              </a:rPr>
              <a:pPr algn="r"/>
              <a:t>‹#›</a:t>
            </a:fld>
            <a:endParaRPr lang="en-US" sz="900" dirty="0">
              <a:solidFill>
                <a:schemeClr val="accent6">
                  <a:lumMod val="20000"/>
                  <a:lumOff val="80000"/>
                </a:schemeClr>
              </a:solidFill>
              <a:latin typeface="+mn-lt"/>
            </a:endParaRPr>
          </a:p>
        </p:txBody>
      </p:sp>
      <p:pic>
        <p:nvPicPr>
          <p:cNvPr id="13" name="Picture 12">
            <a:extLst>
              <a:ext uri="{FF2B5EF4-FFF2-40B4-BE49-F238E27FC236}">
                <a16:creationId xmlns:a16="http://schemas.microsoft.com/office/drawing/2014/main" id="{403EBB16-AD77-3240-83A3-2F85443BF9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086101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solidFill>
                <a:latin typeface="+mn-lt"/>
              </a:rPr>
              <a:pPr algn="r"/>
              <a:t>‹#›</a:t>
            </a:fld>
            <a:endParaRPr lang="en-US" sz="900">
              <a:solidFill>
                <a:schemeClr val="accent1"/>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828800"/>
            <a:ext cx="7919046" cy="4207882"/>
          </a:xfrm>
        </p:spPr>
        <p:txBody>
          <a:bodyPr>
            <a:normAutofit/>
          </a:bodyPr>
          <a:lstStyle>
            <a:lvl1pPr marL="171446" indent="-171446">
              <a:lnSpc>
                <a:spcPct val="100000"/>
              </a:lnSpc>
              <a:spcBef>
                <a:spcPts val="800"/>
              </a:spcBef>
              <a:spcAft>
                <a:spcPts val="600"/>
              </a:spcAft>
              <a:buClr>
                <a:schemeClr val="accent1"/>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1"/>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1"/>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1"/>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1"/>
              </a:buClr>
              <a:buFont typeface="System Font Regular"/>
              <a:buChar char="−"/>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3" name="Subtitle 2">
            <a:extLst>
              <a:ext uri="{FF2B5EF4-FFF2-40B4-BE49-F238E27FC236}">
                <a16:creationId xmlns:a16="http://schemas.microsoft.com/office/drawing/2014/main" id="{2FC242CE-3ADA-274B-B7EC-6EE11B3604C8}"/>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1"/>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Tree>
    <p:extLst>
      <p:ext uri="{BB962C8B-B14F-4D97-AF65-F5344CB8AC3E}">
        <p14:creationId xmlns:p14="http://schemas.microsoft.com/office/powerpoint/2010/main" val="158174756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solidFill>
                <a:latin typeface="+mn-lt"/>
              </a:rPr>
              <a:pPr algn="r"/>
              <a:t>‹#›</a:t>
            </a:fld>
            <a:endParaRPr lang="en-US" sz="900">
              <a:solidFill>
                <a:schemeClr val="accent1"/>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828800"/>
            <a:ext cx="3834782" cy="4207882"/>
          </a:xfrm>
        </p:spPr>
        <p:txBody>
          <a:bodyPr>
            <a:normAutofit/>
          </a:bodyPr>
          <a:lstStyle>
            <a:lvl1pPr marL="171446" indent="-171446">
              <a:lnSpc>
                <a:spcPct val="100000"/>
              </a:lnSpc>
              <a:spcBef>
                <a:spcPts val="800"/>
              </a:spcBef>
              <a:spcAft>
                <a:spcPts val="600"/>
              </a:spcAft>
              <a:buClr>
                <a:schemeClr val="accent1"/>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1"/>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1"/>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1"/>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1"/>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828800"/>
            <a:ext cx="3834782" cy="4207882"/>
          </a:xfrm>
        </p:spPr>
        <p:txBody>
          <a:bodyPr>
            <a:normAutofit/>
          </a:bodyPr>
          <a:lstStyle>
            <a:lvl1pPr marL="171446" indent="-171446">
              <a:lnSpc>
                <a:spcPct val="100000"/>
              </a:lnSpc>
              <a:spcBef>
                <a:spcPts val="800"/>
              </a:spcBef>
              <a:spcAft>
                <a:spcPts val="600"/>
              </a:spcAft>
              <a:buClr>
                <a:schemeClr val="accent1"/>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1"/>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1"/>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1"/>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1"/>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0F0FADCC-2182-6440-A304-D5310E0942AB}"/>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1"/>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Tree>
    <p:extLst>
      <p:ext uri="{BB962C8B-B14F-4D97-AF65-F5344CB8AC3E}">
        <p14:creationId xmlns:p14="http://schemas.microsoft.com/office/powerpoint/2010/main" val="385289898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MWF Text White+Blue - Photo Roun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solidFill>
                <a:latin typeface="+mn-lt"/>
              </a:rPr>
              <a:pPr algn="r"/>
              <a:t>‹#›</a:t>
            </a:fld>
            <a:endParaRPr lang="en-US" sz="900" dirty="0">
              <a:solidFill>
                <a:schemeClr val="accent1"/>
              </a:solidFill>
              <a:latin typeface="+mn-lt"/>
            </a:endParaRPr>
          </a:p>
        </p:txBody>
      </p:sp>
      <p:sp>
        <p:nvSpPr>
          <p:cNvPr id="15"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dirty="0"/>
              <a:t>Click to edit Master title style</a:t>
            </a:r>
          </a:p>
        </p:txBody>
      </p:sp>
      <p:sp>
        <p:nvSpPr>
          <p:cNvPr id="14" name="Text Placeholder 6">
            <a:extLst>
              <a:ext uri="{FF2B5EF4-FFF2-40B4-BE49-F238E27FC236}">
                <a16:creationId xmlns:a16="http://schemas.microsoft.com/office/drawing/2014/main" id="{999355D6-13F3-9A4E-916E-82C3E016AAD6}"/>
              </a:ext>
            </a:extLst>
          </p:cNvPr>
          <p:cNvSpPr>
            <a:spLocks noGrp="1"/>
          </p:cNvSpPr>
          <p:nvPr>
            <p:ph type="body" sz="quarter" idx="16"/>
          </p:nvPr>
        </p:nvSpPr>
        <p:spPr>
          <a:xfrm>
            <a:off x="627435" y="1826980"/>
            <a:ext cx="4114800" cy="4206240"/>
          </a:xfrm>
        </p:spPr>
        <p:txBody>
          <a:bodyPr>
            <a:normAutofit/>
          </a:bodyPr>
          <a:lstStyle>
            <a:lvl1pPr marL="171446" indent="-171446">
              <a:lnSpc>
                <a:spcPct val="100000"/>
              </a:lnSpc>
              <a:spcBef>
                <a:spcPts val="800"/>
              </a:spcBef>
              <a:spcAft>
                <a:spcPts val="600"/>
              </a:spcAft>
              <a:buClr>
                <a:schemeClr val="accent1"/>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1"/>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1"/>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1"/>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1"/>
              </a:buClr>
              <a:buFont typeface="System Font Regular"/>
              <a:buChar char="−"/>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C9DF8253-0E39-3346-AFC3-C8DCC0B012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0" name="Subtitle 2">
            <a:extLst>
              <a:ext uri="{FF2B5EF4-FFF2-40B4-BE49-F238E27FC236}">
                <a16:creationId xmlns:a16="http://schemas.microsoft.com/office/drawing/2014/main" id="{0E19C3FB-6A24-4A42-B3F0-658F934A22EA}"/>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1"/>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8" name="Picture Placeholder 4">
            <a:extLst>
              <a:ext uri="{FF2B5EF4-FFF2-40B4-BE49-F238E27FC236}">
                <a16:creationId xmlns:a16="http://schemas.microsoft.com/office/drawing/2014/main" id="{0457CB10-3AAD-1643-822D-DAB0F074EB02}"/>
              </a:ext>
            </a:extLst>
          </p:cNvPr>
          <p:cNvSpPr>
            <a:spLocks noGrp="1"/>
          </p:cNvSpPr>
          <p:nvPr>
            <p:ph type="pic" sz="quarter" idx="19"/>
          </p:nvPr>
        </p:nvSpPr>
        <p:spPr>
          <a:xfrm>
            <a:off x="4937760" y="1828800"/>
            <a:ext cx="4206240" cy="4206240"/>
          </a:xfrm>
          <a:prstGeom prst="rect">
            <a:avLst/>
          </a:prstGeom>
        </p:spPr>
        <p:txBody>
          <a:bodyPr anchor="ctr"/>
          <a:lstStyle>
            <a:lvl1pPr marL="0" indent="0" algn="ctr">
              <a:buNone/>
              <a:defRPr>
                <a:solidFill>
                  <a:schemeClr val="accent1"/>
                </a:solidFill>
              </a:defRPr>
            </a:lvl1pPr>
          </a:lstStyle>
          <a:p>
            <a:r>
              <a:rPr lang="en-US"/>
              <a:t>Drag picture to placeholder or click icon to add</a:t>
            </a:r>
          </a:p>
        </p:txBody>
      </p:sp>
    </p:spTree>
    <p:extLst>
      <p:ext uri="{BB962C8B-B14F-4D97-AF65-F5344CB8AC3E}">
        <p14:creationId xmlns:p14="http://schemas.microsoft.com/office/powerpoint/2010/main" val="1149853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95"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07" r:id="rId11"/>
    <p:sldLayoutId id="2147483798" r:id="rId12"/>
    <p:sldLayoutId id="2147483799" r:id="rId13"/>
    <p:sldLayoutId id="2147483786" r:id="rId14"/>
    <p:sldLayoutId id="2147483877" r:id="rId15"/>
    <p:sldLayoutId id="2147483880" r:id="rId16"/>
    <p:sldLayoutId id="2147483881" r:id="rId17"/>
    <p:sldLayoutId id="2147483882" r:id="rId18"/>
    <p:sldLayoutId id="2147483876" r:id="rId19"/>
    <p:sldLayoutId id="2147483883" r:id="rId20"/>
    <p:sldLayoutId id="2147483884" r:id="rId21"/>
    <p:sldLayoutId id="2147483885" r:id="rId22"/>
    <p:sldLayoutId id="2147483878" r:id="rId23"/>
    <p:sldLayoutId id="2147483797" r:id="rId24"/>
    <p:sldLayoutId id="2147483879" r:id="rId25"/>
    <p:sldLayoutId id="2147483874" r:id="rId26"/>
    <p:sldLayoutId id="2147483803" r:id="rId27"/>
    <p:sldLayoutId id="2147483896" r:id="rId28"/>
    <p:sldLayoutId id="2147483897" r:id="rId29"/>
    <p:sldLayoutId id="2147483898" r:id="rId30"/>
    <p:sldLayoutId id="2147483899" r:id="rId31"/>
    <p:sldLayoutId id="2147483900" r:id="rId32"/>
    <p:sldLayoutId id="2147483901" r:id="rId33"/>
    <p:sldLayoutId id="2147483902" r:id="rId34"/>
    <p:sldLayoutId id="2147483903" r:id="rId35"/>
  </p:sldLayoutIdLst>
  <p:hf sldNum="0" hdr="0" dt="0"/>
  <p:txStyles>
    <p:titleStyle>
      <a:lvl1pPr algn="ctr" defTabSz="914378" rtl="0" eaLnBrk="1" latinLnBrk="0" hangingPunct="1">
        <a:lnSpc>
          <a:spcPct val="86000"/>
        </a:lnSpc>
        <a:spcBef>
          <a:spcPct val="0"/>
        </a:spcBef>
        <a:buNone/>
        <a:defRPr sz="2100" kern="800" spc="-40">
          <a:solidFill>
            <a:schemeClr val="tx1"/>
          </a:solidFill>
          <a:latin typeface="Georgia" panose="02040502050405020303" pitchFamily="18" charset="0"/>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551D8A-46CE-46E8-B33F-3368C6980E8E}"/>
              </a:ext>
            </a:extLst>
          </p:cNvPr>
          <p:cNvSpPr>
            <a:spLocks noGrp="1"/>
          </p:cNvSpPr>
          <p:nvPr>
            <p:ph type="ctrTitle"/>
          </p:nvPr>
        </p:nvSpPr>
        <p:spPr>
          <a:xfrm>
            <a:off x="652463" y="887827"/>
            <a:ext cx="7772400" cy="2222500"/>
          </a:xfrm>
        </p:spPr>
        <p:txBody>
          <a:bodyPr>
            <a:normAutofit/>
          </a:bodyPr>
          <a:lstStyle/>
          <a:p>
            <a:pPr>
              <a:spcAft>
                <a:spcPts val="1200"/>
              </a:spcAft>
            </a:pPr>
            <a:r>
              <a:rPr lang="en-US" sz="1800" b="1" dirty="0">
                <a:latin typeface="Arial" panose="020B0604020202020204" pitchFamily="34" charset="0"/>
                <a:cs typeface="Arial" panose="020B0604020202020204" pitchFamily="34" charset="0"/>
              </a:rPr>
              <a:t>MEDICARE DATA HUB </a:t>
            </a:r>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r>
              <a:rPr lang="en-US" sz="4800" dirty="0"/>
              <a:t>COVID-19: Spending</a:t>
            </a:r>
            <a:endParaRPr lang="en-US" dirty="0"/>
          </a:p>
        </p:txBody>
      </p:sp>
      <p:sp>
        <p:nvSpPr>
          <p:cNvPr id="3" name="Text Placeholder 2">
            <a:extLst>
              <a:ext uri="{FF2B5EF4-FFF2-40B4-BE49-F238E27FC236}">
                <a16:creationId xmlns:a16="http://schemas.microsoft.com/office/drawing/2014/main" id="{2A30878F-933A-E342-AED2-B8075B2176A1}"/>
              </a:ext>
            </a:extLst>
          </p:cNvPr>
          <p:cNvSpPr>
            <a:spLocks noGrp="1"/>
          </p:cNvSpPr>
          <p:nvPr>
            <p:ph type="body" sz="quarter" idx="11"/>
          </p:nvPr>
        </p:nvSpPr>
        <p:spPr/>
        <p:txBody>
          <a:bodyPr>
            <a:normAutofit/>
          </a:bodyPr>
          <a:lstStyle/>
          <a:p>
            <a:r>
              <a:rPr lang="en-US" sz="1600" dirty="0"/>
              <a:t>Commonwealth Fund Analysis of </a:t>
            </a:r>
            <a:r>
              <a:rPr lang="en-US" sz="1600" dirty="0" err="1"/>
              <a:t>CareJourney</a:t>
            </a:r>
            <a:r>
              <a:rPr lang="en-US" sz="1600" dirty="0"/>
              <a:t> Claims Data for Traditional Medicare Beneficiaries</a:t>
            </a:r>
          </a:p>
        </p:txBody>
      </p:sp>
    </p:spTree>
    <p:extLst>
      <p:ext uri="{BB962C8B-B14F-4D97-AF65-F5344CB8AC3E}">
        <p14:creationId xmlns:p14="http://schemas.microsoft.com/office/powerpoint/2010/main" val="3111685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D634DB7-351B-592C-49AD-C01298752EDC}"/>
              </a:ext>
            </a:extLst>
          </p:cNvPr>
          <p:cNvSpPr>
            <a:spLocks noGrp="1"/>
          </p:cNvSpPr>
          <p:nvPr>
            <p:ph type="body" sz="quarter" idx="21"/>
          </p:nvPr>
        </p:nvSpPr>
        <p:spPr/>
        <p:txBody>
          <a:bodyPr/>
          <a:lstStyle/>
          <a:p>
            <a:r>
              <a:rPr lang="en-US" dirty="0"/>
              <a:t>Data: Commonwealth Fund analysis of </a:t>
            </a:r>
            <a:r>
              <a:rPr lang="en-US" dirty="0" err="1"/>
              <a:t>CareJourney</a:t>
            </a:r>
            <a:r>
              <a:rPr lang="en-US" dirty="0"/>
              <a:t> traditional Medicare claims data.</a:t>
            </a:r>
          </a:p>
          <a:p>
            <a:r>
              <a:rPr lang="en-US" dirty="0"/>
              <a:t>Note: Spending is aggregate, not per capita.</a:t>
            </a:r>
          </a:p>
        </p:txBody>
      </p:sp>
      <p:sp>
        <p:nvSpPr>
          <p:cNvPr id="3" name="Title 2">
            <a:extLst>
              <a:ext uri="{FF2B5EF4-FFF2-40B4-BE49-F238E27FC236}">
                <a16:creationId xmlns:a16="http://schemas.microsoft.com/office/drawing/2014/main" id="{95B669A3-D640-49F0-B0FD-679A2689CACE}"/>
              </a:ext>
            </a:extLst>
          </p:cNvPr>
          <p:cNvSpPr>
            <a:spLocks noGrp="1"/>
          </p:cNvSpPr>
          <p:nvPr>
            <p:ph type="ctrTitle"/>
          </p:nvPr>
        </p:nvSpPr>
        <p:spPr/>
        <p:txBody>
          <a:bodyPr>
            <a:normAutofit fontScale="90000"/>
          </a:bodyPr>
          <a:lstStyle/>
          <a:p>
            <a:r>
              <a:rPr lang="en-US" dirty="0"/>
              <a:t>Traditional Medicare spending for beneficiaries with some chronic conditions had not recovered to </a:t>
            </a:r>
            <a:r>
              <a:rPr lang="en-US" dirty="0" err="1"/>
              <a:t>prepandemic</a:t>
            </a:r>
            <a:r>
              <a:rPr lang="en-US" dirty="0"/>
              <a:t> levels by the end of 2021.</a:t>
            </a:r>
          </a:p>
        </p:txBody>
      </p:sp>
      <p:sp>
        <p:nvSpPr>
          <p:cNvPr id="2" name="Text Placeholder 1">
            <a:extLst>
              <a:ext uri="{FF2B5EF4-FFF2-40B4-BE49-F238E27FC236}">
                <a16:creationId xmlns:a16="http://schemas.microsoft.com/office/drawing/2014/main" id="{D9FF87CE-B99B-457B-A639-373D27FC88BE}"/>
              </a:ext>
            </a:extLst>
          </p:cNvPr>
          <p:cNvSpPr>
            <a:spLocks noGrp="1"/>
          </p:cNvSpPr>
          <p:nvPr>
            <p:ph type="subTitle" idx="1"/>
          </p:nvPr>
        </p:nvSpPr>
        <p:spPr/>
        <p:txBody>
          <a:bodyPr/>
          <a:lstStyle/>
          <a:p>
            <a:r>
              <a:rPr lang="en-US" dirty="0"/>
              <a:t>COVID-19: SPENDING</a:t>
            </a:r>
          </a:p>
        </p:txBody>
      </p:sp>
      <p:graphicFrame>
        <p:nvGraphicFramePr>
          <p:cNvPr id="10" name="Chart Placeholder 9">
            <a:extLst>
              <a:ext uri="{FF2B5EF4-FFF2-40B4-BE49-F238E27FC236}">
                <a16:creationId xmlns:a16="http://schemas.microsoft.com/office/drawing/2014/main" id="{5B1D6525-FBC9-2C4B-AF32-8DDEA5E52882}"/>
              </a:ext>
            </a:extLst>
          </p:cNvPr>
          <p:cNvGraphicFramePr>
            <a:graphicFrameLocks noGrp="1"/>
          </p:cNvGraphicFramePr>
          <p:nvPr>
            <p:ph type="chart" sz="quarter" idx="19"/>
            <p:extLst>
              <p:ext uri="{D42A27DB-BD31-4B8C-83A1-F6EECF244321}">
                <p14:modId xmlns:p14="http://schemas.microsoft.com/office/powerpoint/2010/main" val="1618452691"/>
              </p:ext>
            </p:extLst>
          </p:nvPr>
        </p:nvGraphicFramePr>
        <p:xfrm>
          <a:off x="627063" y="1885360"/>
          <a:ext cx="8091487" cy="3982039"/>
        </p:xfrm>
        <a:graphic>
          <a:graphicData uri="http://schemas.openxmlformats.org/drawingml/2006/chart">
            <c:chart xmlns:c="http://schemas.openxmlformats.org/drawingml/2006/chart" xmlns:r="http://schemas.openxmlformats.org/officeDocument/2006/relationships" r:id="rId3"/>
          </a:graphicData>
        </a:graphic>
      </p:graphicFrame>
      <p:sp>
        <p:nvSpPr>
          <p:cNvPr id="13" name="Subtitle 12">
            <a:extLst>
              <a:ext uri="{FF2B5EF4-FFF2-40B4-BE49-F238E27FC236}">
                <a16:creationId xmlns:a16="http://schemas.microsoft.com/office/drawing/2014/main" id="{5FDD9C41-AEB7-3546-A966-174DC5CA1439}"/>
              </a:ext>
            </a:extLst>
          </p:cNvPr>
          <p:cNvSpPr>
            <a:spLocks noGrp="1"/>
          </p:cNvSpPr>
          <p:nvPr>
            <p:ph type="body" sz="quarter" idx="25"/>
          </p:nvPr>
        </p:nvSpPr>
        <p:spPr/>
        <p:txBody>
          <a:bodyPr/>
          <a:lstStyle/>
          <a:p>
            <a:r>
              <a:rPr lang="en-US" sz="1200" dirty="0"/>
              <a:t>Total traditional Medicare spending, by chronic condition, 2020–2021</a:t>
            </a:r>
          </a:p>
          <a:p>
            <a:endParaRPr lang="en-US" sz="1200" dirty="0"/>
          </a:p>
          <a:p>
            <a:r>
              <a:rPr lang="en-US" sz="1200" i="1" dirty="0"/>
              <a:t>$ billions</a:t>
            </a:r>
          </a:p>
        </p:txBody>
      </p:sp>
    </p:spTree>
    <p:extLst>
      <p:ext uri="{BB962C8B-B14F-4D97-AF65-F5344CB8AC3E}">
        <p14:creationId xmlns:p14="http://schemas.microsoft.com/office/powerpoint/2010/main" val="3623044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3890837-8DBA-CECC-E60B-3CCB34A80431}"/>
              </a:ext>
            </a:extLst>
          </p:cNvPr>
          <p:cNvSpPr>
            <a:spLocks noGrp="1"/>
          </p:cNvSpPr>
          <p:nvPr>
            <p:ph type="body" sz="quarter" idx="21"/>
          </p:nvPr>
        </p:nvSpPr>
        <p:spPr/>
        <p:txBody>
          <a:bodyPr/>
          <a:lstStyle/>
          <a:p>
            <a:r>
              <a:rPr lang="en-US" dirty="0"/>
              <a:t>Data: Commonwealth Fund analysis of </a:t>
            </a:r>
            <a:r>
              <a:rPr lang="en-US" dirty="0" err="1"/>
              <a:t>CareJourney</a:t>
            </a:r>
            <a:r>
              <a:rPr lang="en-US" dirty="0"/>
              <a:t> traditional Medicare claims data.</a:t>
            </a:r>
          </a:p>
        </p:txBody>
      </p:sp>
      <p:sp>
        <p:nvSpPr>
          <p:cNvPr id="3" name="Title 2">
            <a:extLst>
              <a:ext uri="{FF2B5EF4-FFF2-40B4-BE49-F238E27FC236}">
                <a16:creationId xmlns:a16="http://schemas.microsoft.com/office/drawing/2014/main" id="{95B669A3-D640-49F0-B0FD-679A2689CACE}"/>
              </a:ext>
            </a:extLst>
          </p:cNvPr>
          <p:cNvSpPr>
            <a:spLocks noGrp="1"/>
          </p:cNvSpPr>
          <p:nvPr>
            <p:ph type="ctrTitle"/>
          </p:nvPr>
        </p:nvSpPr>
        <p:spPr/>
        <p:txBody>
          <a:bodyPr>
            <a:normAutofit fontScale="90000"/>
          </a:bodyPr>
          <a:lstStyle/>
          <a:p>
            <a:r>
              <a:rPr lang="en-US" dirty="0"/>
              <a:t>Traditional Medicare spending in most states increased between 2020 and 2021, as beneficiaries resumed seeking care after pandemic lockdown measures eased in mid-2020.</a:t>
            </a:r>
          </a:p>
        </p:txBody>
      </p:sp>
      <p:sp>
        <p:nvSpPr>
          <p:cNvPr id="2" name="Subtitle 1">
            <a:extLst>
              <a:ext uri="{FF2B5EF4-FFF2-40B4-BE49-F238E27FC236}">
                <a16:creationId xmlns:a16="http://schemas.microsoft.com/office/drawing/2014/main" id="{576A4F31-1AB1-1CFE-DBD2-78C220D5BE0F}"/>
              </a:ext>
            </a:extLst>
          </p:cNvPr>
          <p:cNvSpPr>
            <a:spLocks noGrp="1"/>
          </p:cNvSpPr>
          <p:nvPr>
            <p:ph type="subTitle" idx="1"/>
          </p:nvPr>
        </p:nvSpPr>
        <p:spPr/>
        <p:txBody>
          <a:bodyPr/>
          <a:lstStyle/>
          <a:p>
            <a:r>
              <a:rPr lang="en-US" dirty="0"/>
              <a:t>COVID-19: SPENDING</a:t>
            </a:r>
          </a:p>
        </p:txBody>
      </p:sp>
      <mc:AlternateContent xmlns:mc="http://schemas.openxmlformats.org/markup-compatibility/2006">
        <mc:Choice xmlns:cx4="http://schemas.microsoft.com/office/drawing/2016/5/10/chartex" Requires="cx4">
          <p:graphicFrame>
            <p:nvGraphicFramePr>
              <p:cNvPr id="10" name="Chart Placeholder 9">
                <a:extLst>
                  <a:ext uri="{FF2B5EF4-FFF2-40B4-BE49-F238E27FC236}">
                    <a16:creationId xmlns:a16="http://schemas.microsoft.com/office/drawing/2014/main" id="{6868717B-3439-4B4B-B393-3FE045736EDC}"/>
                  </a:ext>
                </a:extLst>
              </p:cNvPr>
              <p:cNvGraphicFramePr>
                <a:graphicFrameLocks noGrp="1"/>
              </p:cNvGraphicFramePr>
              <p:nvPr>
                <p:ph type="chart" sz="quarter" idx="19"/>
                <p:extLst>
                  <p:ext uri="{D42A27DB-BD31-4B8C-83A1-F6EECF244321}">
                    <p14:modId xmlns:p14="http://schemas.microsoft.com/office/powerpoint/2010/main" val="2935526492"/>
                  </p:ext>
                </p:extLst>
              </p:nvPr>
            </p:nvGraphicFramePr>
            <p:xfrm>
              <a:off x="627063" y="1894788"/>
              <a:ext cx="8091487" cy="3972612"/>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10" name="Chart Placeholder 9">
                <a:extLst>
                  <a:ext uri="{FF2B5EF4-FFF2-40B4-BE49-F238E27FC236}">
                    <a16:creationId xmlns:a16="http://schemas.microsoft.com/office/drawing/2014/main" id="{6868717B-3439-4B4B-B393-3FE045736EDC}"/>
                  </a:ext>
                </a:extLst>
              </p:cNvPr>
              <p:cNvPicPr>
                <a:picLocks noGrp="1" noRot="1" noChangeAspect="1" noMove="1" noResize="1" noEditPoints="1" noAdjustHandles="1" noChangeArrowheads="1" noChangeShapeType="1"/>
              </p:cNvPicPr>
              <p:nvPr/>
            </p:nvPicPr>
            <p:blipFill>
              <a:blip r:embed="rId4"/>
              <a:stretch>
                <a:fillRect/>
              </a:stretch>
            </p:blipFill>
            <p:spPr>
              <a:xfrm>
                <a:off x="627063" y="1894788"/>
                <a:ext cx="8091487" cy="3972612"/>
              </a:xfrm>
              <a:prstGeom prst="rect">
                <a:avLst/>
              </a:prstGeom>
            </p:spPr>
          </p:pic>
        </mc:Fallback>
      </mc:AlternateContent>
      <p:sp>
        <p:nvSpPr>
          <p:cNvPr id="13" name="Subtitle 12">
            <a:extLst>
              <a:ext uri="{FF2B5EF4-FFF2-40B4-BE49-F238E27FC236}">
                <a16:creationId xmlns:a16="http://schemas.microsoft.com/office/drawing/2014/main" id="{D1FF2CF0-4869-0A46-909B-BC11D5E12CB4}"/>
              </a:ext>
            </a:extLst>
          </p:cNvPr>
          <p:cNvSpPr>
            <a:spLocks noGrp="1"/>
          </p:cNvSpPr>
          <p:nvPr>
            <p:ph type="body" sz="quarter" idx="25"/>
          </p:nvPr>
        </p:nvSpPr>
        <p:spPr>
          <a:xfrm>
            <a:off x="627433" y="1510876"/>
            <a:ext cx="8091114" cy="251315"/>
          </a:xfrm>
        </p:spPr>
        <p:txBody>
          <a:bodyPr/>
          <a:lstStyle/>
          <a:p>
            <a:r>
              <a:rPr lang="en-US" sz="1200" i="1" dirty="0"/>
              <a:t>Percent change in traditional Medicare spending 2020–2021, by state</a:t>
            </a:r>
          </a:p>
        </p:txBody>
      </p:sp>
    </p:spTree>
    <p:extLst>
      <p:ext uri="{BB962C8B-B14F-4D97-AF65-F5344CB8AC3E}">
        <p14:creationId xmlns:p14="http://schemas.microsoft.com/office/powerpoint/2010/main" val="2168721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4E5C86-64D8-4F82-B6A9-829986AB25E7}"/>
              </a:ext>
            </a:extLst>
          </p:cNvPr>
          <p:cNvSpPr>
            <a:spLocks noGrp="1"/>
          </p:cNvSpPr>
          <p:nvPr>
            <p:ph type="body" sz="quarter" idx="21"/>
          </p:nvPr>
        </p:nvSpPr>
        <p:spPr/>
        <p:txBody>
          <a:bodyPr/>
          <a:lstStyle/>
          <a:p>
            <a:r>
              <a:rPr lang="en-US" dirty="0"/>
              <a:t>Commonwealth Fund analysis of </a:t>
            </a:r>
            <a:r>
              <a:rPr lang="en-US" dirty="0" err="1"/>
              <a:t>CareJourney</a:t>
            </a:r>
            <a:r>
              <a:rPr lang="en-US" dirty="0"/>
              <a:t> traditional Medicare claims data.</a:t>
            </a:r>
          </a:p>
          <a:p>
            <a:r>
              <a:rPr lang="en-US" dirty="0"/>
              <a:t>Note: Spending is aggregate, not per capita.</a:t>
            </a:r>
          </a:p>
        </p:txBody>
      </p:sp>
      <p:sp>
        <p:nvSpPr>
          <p:cNvPr id="3" name="Title 2">
            <a:extLst>
              <a:ext uri="{FF2B5EF4-FFF2-40B4-BE49-F238E27FC236}">
                <a16:creationId xmlns:a16="http://schemas.microsoft.com/office/drawing/2014/main" id="{95B669A3-D640-49F0-B0FD-679A2689CACE}"/>
              </a:ext>
            </a:extLst>
          </p:cNvPr>
          <p:cNvSpPr>
            <a:spLocks noGrp="1"/>
          </p:cNvSpPr>
          <p:nvPr>
            <p:ph type="ctrTitle"/>
          </p:nvPr>
        </p:nvSpPr>
        <p:spPr/>
        <p:txBody>
          <a:bodyPr/>
          <a:lstStyle/>
          <a:p>
            <a:r>
              <a:rPr lang="en-US" dirty="0"/>
              <a:t>Total spending in traditional Medicare dipped in 2020 but was back to </a:t>
            </a:r>
            <a:r>
              <a:rPr lang="en-US" dirty="0" err="1"/>
              <a:t>prepandemic</a:t>
            </a:r>
            <a:r>
              <a:rPr lang="en-US" dirty="0"/>
              <a:t> levels by 2021.  </a:t>
            </a:r>
          </a:p>
        </p:txBody>
      </p:sp>
      <p:sp>
        <p:nvSpPr>
          <p:cNvPr id="13" name="Subtitle 12">
            <a:extLst>
              <a:ext uri="{FF2B5EF4-FFF2-40B4-BE49-F238E27FC236}">
                <a16:creationId xmlns:a16="http://schemas.microsoft.com/office/drawing/2014/main" id="{3F1891DE-E801-F540-9C3B-543F19996920}"/>
              </a:ext>
            </a:extLst>
          </p:cNvPr>
          <p:cNvSpPr>
            <a:spLocks noGrp="1"/>
          </p:cNvSpPr>
          <p:nvPr>
            <p:ph type="subTitle" idx="1"/>
          </p:nvPr>
        </p:nvSpPr>
        <p:spPr/>
        <p:txBody>
          <a:bodyPr/>
          <a:lstStyle/>
          <a:p>
            <a:r>
              <a:rPr lang="en-US" dirty="0"/>
              <a:t>COVID-19: SPENDING</a:t>
            </a:r>
          </a:p>
        </p:txBody>
      </p:sp>
      <p:graphicFrame>
        <p:nvGraphicFramePr>
          <p:cNvPr id="11" name="Chart Placeholder 10">
            <a:extLst>
              <a:ext uri="{FF2B5EF4-FFF2-40B4-BE49-F238E27FC236}">
                <a16:creationId xmlns:a16="http://schemas.microsoft.com/office/drawing/2014/main" id="{EA9394AF-2F6F-4B41-9DD9-B3CCACF5D34C}"/>
              </a:ext>
            </a:extLst>
          </p:cNvPr>
          <p:cNvGraphicFramePr>
            <a:graphicFrameLocks noGrp="1"/>
          </p:cNvGraphicFramePr>
          <p:nvPr>
            <p:ph type="chart" sz="quarter" idx="19"/>
            <p:extLst>
              <p:ext uri="{D42A27DB-BD31-4B8C-83A1-F6EECF244321}">
                <p14:modId xmlns:p14="http://schemas.microsoft.com/office/powerpoint/2010/main" val="1210970082"/>
              </p:ext>
            </p:extLst>
          </p:nvPr>
        </p:nvGraphicFramePr>
        <p:xfrm>
          <a:off x="627063" y="1512888"/>
          <a:ext cx="8091487" cy="4354512"/>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 Placeholder 21">
            <a:extLst>
              <a:ext uri="{FF2B5EF4-FFF2-40B4-BE49-F238E27FC236}">
                <a16:creationId xmlns:a16="http://schemas.microsoft.com/office/drawing/2014/main" id="{02A131AE-9C43-088A-8BF0-145C24CAA7CF}"/>
              </a:ext>
            </a:extLst>
          </p:cNvPr>
          <p:cNvSpPr>
            <a:spLocks noGrp="1"/>
          </p:cNvSpPr>
          <p:nvPr>
            <p:ph type="body" sz="quarter" idx="25"/>
          </p:nvPr>
        </p:nvSpPr>
        <p:spPr>
          <a:xfrm>
            <a:off x="627433" y="1432879"/>
            <a:ext cx="8091114" cy="251315"/>
          </a:xfrm>
        </p:spPr>
        <p:txBody>
          <a:bodyPr/>
          <a:lstStyle/>
          <a:p>
            <a:r>
              <a:rPr lang="en-US" sz="1200" dirty="0"/>
              <a:t>Total traditional Medicare spending, 2019–2021</a:t>
            </a:r>
          </a:p>
          <a:p>
            <a:endParaRPr lang="en-US" dirty="0"/>
          </a:p>
          <a:p>
            <a:r>
              <a:rPr lang="en-US" i="1" dirty="0"/>
              <a:t>$ billions</a:t>
            </a:r>
          </a:p>
        </p:txBody>
      </p:sp>
      <p:sp>
        <p:nvSpPr>
          <p:cNvPr id="14" name="Rectangle 13">
            <a:extLst>
              <a:ext uri="{FF2B5EF4-FFF2-40B4-BE49-F238E27FC236}">
                <a16:creationId xmlns:a16="http://schemas.microsoft.com/office/drawing/2014/main" id="{33CA472B-BD5F-43EE-9EDB-2511DA78981C}"/>
              </a:ext>
            </a:extLst>
          </p:cNvPr>
          <p:cNvSpPr/>
          <p:nvPr/>
        </p:nvSpPr>
        <p:spPr>
          <a:xfrm>
            <a:off x="6900421" y="2289808"/>
            <a:ext cx="2005092" cy="136779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t" anchorCtr="0"/>
          <a:lstStyle/>
          <a:p>
            <a:pPr>
              <a:lnSpc>
                <a:spcPct val="130000"/>
              </a:lnSpc>
            </a:pPr>
            <a:r>
              <a:rPr lang="en-US" sz="1200" dirty="0">
                <a:solidFill>
                  <a:schemeClr val="tx1"/>
                </a:solidFill>
                <a:latin typeface="Arial" panose="020B0604020202020204" pitchFamily="34" charset="0"/>
                <a:cs typeface="Arial" panose="020B0604020202020204" pitchFamily="34" charset="0"/>
              </a:rPr>
              <a:t>Net change in spending</a:t>
            </a:r>
          </a:p>
          <a:p>
            <a:pPr marL="171450" indent="-171450">
              <a:lnSpc>
                <a:spcPct val="130000"/>
              </a:lnSpc>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2019</a:t>
            </a:r>
            <a:r>
              <a:rPr lang="en-US" sz="1200" dirty="0">
                <a:solidFill>
                  <a:schemeClr val="tx1"/>
                </a:solidFill>
                <a:cs typeface="Arial" panose="020B0604020202020204" pitchFamily="34" charset="0"/>
              </a:rPr>
              <a:t>–</a:t>
            </a:r>
            <a:r>
              <a:rPr lang="en-US" sz="1200" dirty="0">
                <a:solidFill>
                  <a:schemeClr val="tx1"/>
                </a:solidFill>
                <a:latin typeface="Arial" panose="020B0604020202020204" pitchFamily="34" charset="0"/>
                <a:cs typeface="Arial" panose="020B0604020202020204" pitchFamily="34" charset="0"/>
              </a:rPr>
              <a:t>2020: </a:t>
            </a:r>
            <a:r>
              <a:rPr lang="en-US" sz="1200" b="1" dirty="0">
                <a:solidFill>
                  <a:schemeClr val="tx1"/>
                </a:solidFill>
                <a:latin typeface="Arial" panose="020B0604020202020204" pitchFamily="34" charset="0"/>
                <a:cs typeface="Arial" panose="020B0604020202020204" pitchFamily="34" charset="0"/>
              </a:rPr>
              <a:t>−4.93%</a:t>
            </a:r>
          </a:p>
          <a:p>
            <a:pPr marL="171450" indent="-171450">
              <a:lnSpc>
                <a:spcPct val="130000"/>
              </a:lnSpc>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2020</a:t>
            </a:r>
            <a:r>
              <a:rPr lang="en-US" sz="1200" dirty="0">
                <a:solidFill>
                  <a:schemeClr val="tx1"/>
                </a:solidFill>
                <a:cs typeface="Arial" panose="020B0604020202020204" pitchFamily="34" charset="0"/>
              </a:rPr>
              <a:t>–</a:t>
            </a:r>
            <a:r>
              <a:rPr lang="en-US" sz="1200" dirty="0">
                <a:solidFill>
                  <a:schemeClr val="tx1"/>
                </a:solidFill>
                <a:latin typeface="Arial" panose="020B0604020202020204" pitchFamily="34" charset="0"/>
                <a:cs typeface="Arial" panose="020B0604020202020204" pitchFamily="34" charset="0"/>
              </a:rPr>
              <a:t>2021: </a:t>
            </a:r>
            <a:r>
              <a:rPr lang="en-US" sz="1200" b="1" dirty="0">
                <a:solidFill>
                  <a:schemeClr val="tx1"/>
                </a:solidFill>
                <a:latin typeface="Arial" panose="020B0604020202020204" pitchFamily="34" charset="0"/>
                <a:cs typeface="Arial" panose="020B0604020202020204" pitchFamily="34" charset="0"/>
              </a:rPr>
              <a:t>+4.91%</a:t>
            </a:r>
          </a:p>
          <a:p>
            <a:pPr marL="171450" indent="-171450">
              <a:lnSpc>
                <a:spcPct val="130000"/>
              </a:lnSpc>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2019–2021: </a:t>
            </a:r>
            <a:r>
              <a:rPr lang="en-US" sz="1200" b="1" dirty="0">
                <a:solidFill>
                  <a:schemeClr val="tx1"/>
                </a:solidFill>
                <a:latin typeface="Arial" panose="020B0604020202020204" pitchFamily="34" charset="0"/>
                <a:cs typeface="Arial" panose="020B0604020202020204" pitchFamily="34" charset="0"/>
              </a:rPr>
              <a:t>–&lt;1%</a:t>
            </a:r>
          </a:p>
        </p:txBody>
      </p:sp>
    </p:spTree>
    <p:extLst>
      <p:ext uri="{BB962C8B-B14F-4D97-AF65-F5344CB8AC3E}">
        <p14:creationId xmlns:p14="http://schemas.microsoft.com/office/powerpoint/2010/main" val="2304924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38E2B8E-0533-E89C-45FD-C8AC190CCB71}"/>
              </a:ext>
            </a:extLst>
          </p:cNvPr>
          <p:cNvSpPr>
            <a:spLocks noGrp="1"/>
          </p:cNvSpPr>
          <p:nvPr>
            <p:ph type="body" sz="quarter" idx="21"/>
          </p:nvPr>
        </p:nvSpPr>
        <p:spPr/>
        <p:txBody>
          <a:bodyPr/>
          <a:lstStyle/>
          <a:p>
            <a:r>
              <a:rPr lang="en-US" dirty="0"/>
              <a:t>Data: Commonwealth Fund analysis of </a:t>
            </a:r>
            <a:r>
              <a:rPr lang="en-US" dirty="0" err="1"/>
              <a:t>CareJourney</a:t>
            </a:r>
            <a:r>
              <a:rPr lang="en-US" dirty="0"/>
              <a:t> traditional Medicare claims data.</a:t>
            </a:r>
          </a:p>
          <a:p>
            <a:r>
              <a:rPr lang="en-US" dirty="0"/>
              <a:t>Note: Spending is aggregate, not per capita.</a:t>
            </a:r>
          </a:p>
        </p:txBody>
      </p:sp>
      <p:sp>
        <p:nvSpPr>
          <p:cNvPr id="3" name="Title 2">
            <a:extLst>
              <a:ext uri="{FF2B5EF4-FFF2-40B4-BE49-F238E27FC236}">
                <a16:creationId xmlns:a16="http://schemas.microsoft.com/office/drawing/2014/main" id="{95B669A3-D640-49F0-B0FD-679A2689CACE}"/>
              </a:ext>
            </a:extLst>
          </p:cNvPr>
          <p:cNvSpPr>
            <a:spLocks noGrp="1"/>
          </p:cNvSpPr>
          <p:nvPr>
            <p:ph type="ctrTitle"/>
          </p:nvPr>
        </p:nvSpPr>
        <p:spPr/>
        <p:txBody>
          <a:bodyPr>
            <a:normAutofit fontScale="90000"/>
          </a:bodyPr>
          <a:lstStyle/>
          <a:p>
            <a:r>
              <a:rPr lang="en-US" dirty="0"/>
              <a:t>Traditional Medicare spending declined at the start of the COVID-19 pandemic and at the beginning of 2021 but was relatively stable during other periods in the past two years. </a:t>
            </a:r>
          </a:p>
        </p:txBody>
      </p:sp>
      <p:sp>
        <p:nvSpPr>
          <p:cNvPr id="2" name="Text Placeholder 1">
            <a:extLst>
              <a:ext uri="{FF2B5EF4-FFF2-40B4-BE49-F238E27FC236}">
                <a16:creationId xmlns:a16="http://schemas.microsoft.com/office/drawing/2014/main" id="{3B7CEF3D-7F6D-4978-8F96-F75E0549677E}"/>
              </a:ext>
            </a:extLst>
          </p:cNvPr>
          <p:cNvSpPr>
            <a:spLocks noGrp="1"/>
          </p:cNvSpPr>
          <p:nvPr>
            <p:ph type="subTitle" idx="1"/>
          </p:nvPr>
        </p:nvSpPr>
        <p:spPr/>
        <p:txBody>
          <a:bodyPr/>
          <a:lstStyle/>
          <a:p>
            <a:r>
              <a:rPr lang="en-US" dirty="0"/>
              <a:t>COVID-19: SPENDING</a:t>
            </a:r>
          </a:p>
        </p:txBody>
      </p:sp>
      <p:graphicFrame>
        <p:nvGraphicFramePr>
          <p:cNvPr id="16" name="Chart Placeholder 12">
            <a:extLst>
              <a:ext uri="{FF2B5EF4-FFF2-40B4-BE49-F238E27FC236}">
                <a16:creationId xmlns:a16="http://schemas.microsoft.com/office/drawing/2014/main" id="{3844F5BA-622B-D44E-A41B-9085E7F6B09F}"/>
              </a:ext>
            </a:extLst>
          </p:cNvPr>
          <p:cNvGraphicFramePr>
            <a:graphicFrameLocks noGrp="1"/>
          </p:cNvGraphicFramePr>
          <p:nvPr>
            <p:ph type="chart" sz="quarter" idx="19"/>
            <p:extLst>
              <p:ext uri="{D42A27DB-BD31-4B8C-83A1-F6EECF244321}">
                <p14:modId xmlns:p14="http://schemas.microsoft.com/office/powerpoint/2010/main" val="1118512538"/>
              </p:ext>
            </p:extLst>
          </p:nvPr>
        </p:nvGraphicFramePr>
        <p:xfrm>
          <a:off x="627063" y="1512888"/>
          <a:ext cx="8091487" cy="4354512"/>
        </p:xfrm>
        <a:graphic>
          <a:graphicData uri="http://schemas.openxmlformats.org/drawingml/2006/chart">
            <c:chart xmlns:c="http://schemas.openxmlformats.org/drawingml/2006/chart" xmlns:r="http://schemas.openxmlformats.org/officeDocument/2006/relationships" r:id="rId3"/>
          </a:graphicData>
        </a:graphic>
      </p:graphicFrame>
      <p:sp>
        <p:nvSpPr>
          <p:cNvPr id="24" name="Subtitle 23">
            <a:extLst>
              <a:ext uri="{FF2B5EF4-FFF2-40B4-BE49-F238E27FC236}">
                <a16:creationId xmlns:a16="http://schemas.microsoft.com/office/drawing/2014/main" id="{9C4EDEA0-5F52-564D-ABD7-C8019E676B2F}"/>
              </a:ext>
            </a:extLst>
          </p:cNvPr>
          <p:cNvSpPr>
            <a:spLocks noGrp="1"/>
          </p:cNvSpPr>
          <p:nvPr>
            <p:ph type="body" sz="quarter" idx="25"/>
          </p:nvPr>
        </p:nvSpPr>
        <p:spPr>
          <a:xfrm>
            <a:off x="627063" y="1494034"/>
            <a:ext cx="8091114" cy="251315"/>
          </a:xfrm>
        </p:spPr>
        <p:txBody>
          <a:bodyPr/>
          <a:lstStyle/>
          <a:p>
            <a:r>
              <a:rPr lang="en-US" sz="1200" dirty="0"/>
              <a:t>Total traditional Medicare spending, by month</a:t>
            </a:r>
          </a:p>
          <a:p>
            <a:endParaRPr lang="en-US" dirty="0"/>
          </a:p>
          <a:p>
            <a:r>
              <a:rPr lang="en-US" i="1" dirty="0"/>
              <a:t>$ billions</a:t>
            </a:r>
          </a:p>
          <a:p>
            <a:endParaRPr lang="en-US" dirty="0"/>
          </a:p>
        </p:txBody>
      </p:sp>
    </p:spTree>
    <p:extLst>
      <p:ext uri="{BB962C8B-B14F-4D97-AF65-F5344CB8AC3E}">
        <p14:creationId xmlns:p14="http://schemas.microsoft.com/office/powerpoint/2010/main" val="2128467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8213DA8-340F-5D17-5D5B-55E43FCA69EC}"/>
              </a:ext>
            </a:extLst>
          </p:cNvPr>
          <p:cNvSpPr>
            <a:spLocks noGrp="1"/>
          </p:cNvSpPr>
          <p:nvPr>
            <p:ph type="body" sz="quarter" idx="21"/>
          </p:nvPr>
        </p:nvSpPr>
        <p:spPr/>
        <p:txBody>
          <a:bodyPr/>
          <a:lstStyle/>
          <a:p>
            <a:endParaRPr lang="en-US" dirty="0"/>
          </a:p>
          <a:p>
            <a:r>
              <a:rPr lang="en-US" dirty="0"/>
              <a:t>Data: Commonwealth Fund analysis of </a:t>
            </a:r>
            <a:r>
              <a:rPr lang="en-US" dirty="0" err="1"/>
              <a:t>CareJourney</a:t>
            </a:r>
            <a:r>
              <a:rPr lang="en-US" dirty="0"/>
              <a:t> traditional Medicare claims data.</a:t>
            </a:r>
          </a:p>
          <a:p>
            <a:r>
              <a:rPr lang="en-US" dirty="0"/>
              <a:t>Note: Spending is aggregate, not per capita. Other race/ethnicity includes spending on beneficiaries categorized as Asian, Hispanic, Native American, or other race/ethnicity. </a:t>
            </a:r>
          </a:p>
          <a:p>
            <a:endParaRPr lang="en-US" dirty="0"/>
          </a:p>
        </p:txBody>
      </p:sp>
      <p:sp>
        <p:nvSpPr>
          <p:cNvPr id="3" name="Title 2">
            <a:extLst>
              <a:ext uri="{FF2B5EF4-FFF2-40B4-BE49-F238E27FC236}">
                <a16:creationId xmlns:a16="http://schemas.microsoft.com/office/drawing/2014/main" id="{FE2524A7-450F-4D59-976B-05CB05868B82}"/>
              </a:ext>
            </a:extLst>
          </p:cNvPr>
          <p:cNvSpPr>
            <a:spLocks noGrp="1"/>
          </p:cNvSpPr>
          <p:nvPr>
            <p:ph type="ctrTitle"/>
          </p:nvPr>
        </p:nvSpPr>
        <p:spPr/>
        <p:txBody>
          <a:bodyPr>
            <a:normAutofit fontScale="90000"/>
          </a:bodyPr>
          <a:lstStyle/>
          <a:p>
            <a:r>
              <a:rPr lang="en-US" dirty="0"/>
              <a:t>Between 2020 and 2021, the largest declines in traditional Medicare spending were among beneficiaries who were Black or under age 65.</a:t>
            </a:r>
          </a:p>
        </p:txBody>
      </p:sp>
      <p:sp>
        <p:nvSpPr>
          <p:cNvPr id="10" name="Subtitle 9">
            <a:extLst>
              <a:ext uri="{FF2B5EF4-FFF2-40B4-BE49-F238E27FC236}">
                <a16:creationId xmlns:a16="http://schemas.microsoft.com/office/drawing/2014/main" id="{2B99AF23-832E-962C-57B5-145725F1492D}"/>
              </a:ext>
            </a:extLst>
          </p:cNvPr>
          <p:cNvSpPr>
            <a:spLocks noGrp="1"/>
          </p:cNvSpPr>
          <p:nvPr>
            <p:ph type="subTitle" idx="1"/>
          </p:nvPr>
        </p:nvSpPr>
        <p:spPr/>
        <p:txBody>
          <a:bodyPr/>
          <a:lstStyle/>
          <a:p>
            <a:r>
              <a:rPr lang="en-US" dirty="0"/>
              <a:t>COVID-19: SPENDING</a:t>
            </a:r>
          </a:p>
        </p:txBody>
      </p:sp>
      <p:graphicFrame>
        <p:nvGraphicFramePr>
          <p:cNvPr id="13" name="Chart Placeholder 12">
            <a:extLst>
              <a:ext uri="{FF2B5EF4-FFF2-40B4-BE49-F238E27FC236}">
                <a16:creationId xmlns:a16="http://schemas.microsoft.com/office/drawing/2014/main" id="{3C474776-FB53-6948-A83B-A4E189238CFB}"/>
              </a:ext>
            </a:extLst>
          </p:cNvPr>
          <p:cNvGraphicFramePr>
            <a:graphicFrameLocks noGrp="1"/>
          </p:cNvGraphicFramePr>
          <p:nvPr>
            <p:ph type="chart" sz="quarter" idx="19"/>
            <p:extLst>
              <p:ext uri="{D42A27DB-BD31-4B8C-83A1-F6EECF244321}">
                <p14:modId xmlns:p14="http://schemas.microsoft.com/office/powerpoint/2010/main" val="3713931085"/>
              </p:ext>
            </p:extLst>
          </p:nvPr>
        </p:nvGraphicFramePr>
        <p:xfrm>
          <a:off x="627063" y="1772238"/>
          <a:ext cx="8091487" cy="4095161"/>
        </p:xfrm>
        <a:graphic>
          <a:graphicData uri="http://schemas.openxmlformats.org/drawingml/2006/chart">
            <c:chart xmlns:c="http://schemas.openxmlformats.org/drawingml/2006/chart" xmlns:r="http://schemas.openxmlformats.org/officeDocument/2006/relationships" r:id="rId3"/>
          </a:graphicData>
        </a:graphic>
      </p:graphicFrame>
      <p:sp>
        <p:nvSpPr>
          <p:cNvPr id="2" name="Subtitle 1">
            <a:extLst>
              <a:ext uri="{FF2B5EF4-FFF2-40B4-BE49-F238E27FC236}">
                <a16:creationId xmlns:a16="http://schemas.microsoft.com/office/drawing/2014/main" id="{9E50AE44-6819-664C-A31A-64405F6FB686}"/>
              </a:ext>
            </a:extLst>
          </p:cNvPr>
          <p:cNvSpPr>
            <a:spLocks noGrp="1"/>
          </p:cNvSpPr>
          <p:nvPr>
            <p:ph type="body" sz="quarter" idx="25"/>
          </p:nvPr>
        </p:nvSpPr>
        <p:spPr>
          <a:xfrm>
            <a:off x="627433" y="1329185"/>
            <a:ext cx="8091114" cy="251315"/>
          </a:xfrm>
        </p:spPr>
        <p:txBody>
          <a:bodyPr/>
          <a:lstStyle/>
          <a:p>
            <a:r>
              <a:rPr lang="en-US" sz="1200" i="1" dirty="0"/>
              <a:t>Total traditional Medicare spending by dual eligibility, age, and race/ethnicity, 2020 vs. 2021 (in $ billions)</a:t>
            </a:r>
          </a:p>
        </p:txBody>
      </p:sp>
      <p:sp>
        <p:nvSpPr>
          <p:cNvPr id="12" name="Rectangle 11">
            <a:extLst>
              <a:ext uri="{FF2B5EF4-FFF2-40B4-BE49-F238E27FC236}">
                <a16:creationId xmlns:a16="http://schemas.microsoft.com/office/drawing/2014/main" id="{46C445A3-9A23-4E02-93B0-AD236D4C9332}"/>
              </a:ext>
            </a:extLst>
          </p:cNvPr>
          <p:cNvSpPr/>
          <p:nvPr/>
        </p:nvSpPr>
        <p:spPr>
          <a:xfrm>
            <a:off x="6493822" y="2422689"/>
            <a:ext cx="2224725" cy="297481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nSpc>
                <a:spcPct val="130000"/>
              </a:lnSpc>
            </a:pPr>
            <a:r>
              <a:rPr lang="en-US" sz="1200" dirty="0">
                <a:solidFill>
                  <a:schemeClr val="tx1"/>
                </a:solidFill>
                <a:latin typeface="Arial" panose="020B0604020202020204" pitchFamily="34" charset="0"/>
                <a:cs typeface="Arial" panose="020B0604020202020204" pitchFamily="34" charset="0"/>
              </a:rPr>
              <a:t>Net change in spending, 2020–2021:</a:t>
            </a:r>
          </a:p>
          <a:p>
            <a:pPr marL="91440" indent="-91440">
              <a:lnSpc>
                <a:spcPct val="130000"/>
              </a:lnSpc>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Not dually eligible: +10%</a:t>
            </a:r>
          </a:p>
          <a:p>
            <a:pPr marL="91440" indent="-91440">
              <a:lnSpc>
                <a:spcPct val="130000"/>
              </a:lnSpc>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Dually eligible: –3%</a:t>
            </a:r>
          </a:p>
          <a:p>
            <a:pPr marL="91440" indent="-91440">
              <a:lnSpc>
                <a:spcPct val="130000"/>
              </a:lnSpc>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Black: –6%</a:t>
            </a:r>
          </a:p>
          <a:p>
            <a:pPr marL="91440" indent="-91440">
              <a:lnSpc>
                <a:spcPct val="130000"/>
              </a:lnSpc>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White: +5%</a:t>
            </a:r>
          </a:p>
          <a:p>
            <a:pPr marL="91440" indent="-91440">
              <a:lnSpc>
                <a:spcPct val="130000"/>
              </a:lnSpc>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Other: +4%</a:t>
            </a:r>
          </a:p>
          <a:p>
            <a:pPr marL="91440" indent="-91440">
              <a:lnSpc>
                <a:spcPct val="130000"/>
              </a:lnSpc>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Age &lt;65: –6%</a:t>
            </a:r>
          </a:p>
          <a:p>
            <a:pPr marL="91440" indent="-91440">
              <a:lnSpc>
                <a:spcPct val="130000"/>
              </a:lnSpc>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Ages 65–74: +6%</a:t>
            </a:r>
          </a:p>
          <a:p>
            <a:pPr marL="91440" indent="-91440">
              <a:lnSpc>
                <a:spcPct val="130000"/>
              </a:lnSpc>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Ages 75–84: +9%</a:t>
            </a:r>
          </a:p>
          <a:p>
            <a:pPr marL="91440" indent="-91440">
              <a:lnSpc>
                <a:spcPct val="130000"/>
              </a:lnSpc>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Age 85+: +3%</a:t>
            </a:r>
          </a:p>
        </p:txBody>
      </p:sp>
    </p:spTree>
    <p:extLst>
      <p:ext uri="{BB962C8B-B14F-4D97-AF65-F5344CB8AC3E}">
        <p14:creationId xmlns:p14="http://schemas.microsoft.com/office/powerpoint/2010/main" val="1328672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39088DF-077A-FE2F-A78F-73F570594DDD}"/>
              </a:ext>
            </a:extLst>
          </p:cNvPr>
          <p:cNvSpPr>
            <a:spLocks noGrp="1"/>
          </p:cNvSpPr>
          <p:nvPr>
            <p:ph type="body" sz="quarter" idx="21"/>
          </p:nvPr>
        </p:nvSpPr>
        <p:spPr/>
        <p:txBody>
          <a:bodyPr/>
          <a:lstStyle/>
          <a:p>
            <a:r>
              <a:rPr lang="en-US" dirty="0"/>
              <a:t>Data: Commonwealth Fund analysis of </a:t>
            </a:r>
            <a:r>
              <a:rPr lang="en-US" dirty="0" err="1"/>
              <a:t>CareJourney</a:t>
            </a:r>
            <a:r>
              <a:rPr lang="en-US" dirty="0"/>
              <a:t> traditional Medicare claims data.</a:t>
            </a:r>
          </a:p>
          <a:p>
            <a:r>
              <a:rPr lang="en-US" dirty="0"/>
              <a:t>Note: Spending is aggregate, not per capita.</a:t>
            </a:r>
          </a:p>
        </p:txBody>
      </p:sp>
      <p:sp>
        <p:nvSpPr>
          <p:cNvPr id="3" name="Title 2">
            <a:extLst>
              <a:ext uri="{FF2B5EF4-FFF2-40B4-BE49-F238E27FC236}">
                <a16:creationId xmlns:a16="http://schemas.microsoft.com/office/drawing/2014/main" id="{D13F4177-F43E-4438-B78E-4DF4E08A6CE5}"/>
              </a:ext>
            </a:extLst>
          </p:cNvPr>
          <p:cNvSpPr>
            <a:spLocks noGrp="1"/>
          </p:cNvSpPr>
          <p:nvPr>
            <p:ph type="ctrTitle"/>
          </p:nvPr>
        </p:nvSpPr>
        <p:spPr/>
        <p:txBody>
          <a:bodyPr>
            <a:normAutofit fontScale="90000"/>
          </a:bodyPr>
          <a:lstStyle/>
          <a:p>
            <a:r>
              <a:rPr lang="en-US" dirty="0"/>
              <a:t>Spending for most age groups in traditional Medicare declined at the end of 2020 but then increased for the rest of 2021, particularly for beneficiaries ages 65 to 84.</a:t>
            </a:r>
          </a:p>
        </p:txBody>
      </p:sp>
      <p:sp>
        <p:nvSpPr>
          <p:cNvPr id="2" name="Text Placeholder 1">
            <a:extLst>
              <a:ext uri="{FF2B5EF4-FFF2-40B4-BE49-F238E27FC236}">
                <a16:creationId xmlns:a16="http://schemas.microsoft.com/office/drawing/2014/main" id="{6333A9FA-8553-4603-8E48-0C23A9F51727}"/>
              </a:ext>
            </a:extLst>
          </p:cNvPr>
          <p:cNvSpPr>
            <a:spLocks noGrp="1"/>
          </p:cNvSpPr>
          <p:nvPr>
            <p:ph type="subTitle" idx="1"/>
          </p:nvPr>
        </p:nvSpPr>
        <p:spPr/>
        <p:txBody>
          <a:bodyPr/>
          <a:lstStyle/>
          <a:p>
            <a:r>
              <a:rPr lang="en-US" dirty="0"/>
              <a:t>COVID-19: SPENDING</a:t>
            </a:r>
          </a:p>
        </p:txBody>
      </p:sp>
      <p:graphicFrame>
        <p:nvGraphicFramePr>
          <p:cNvPr id="8" name="Chart Placeholder 7">
            <a:extLst>
              <a:ext uri="{FF2B5EF4-FFF2-40B4-BE49-F238E27FC236}">
                <a16:creationId xmlns:a16="http://schemas.microsoft.com/office/drawing/2014/main" id="{891C2B54-A0D4-41D5-A06F-B5D69ABB9EAB}"/>
              </a:ext>
            </a:extLst>
          </p:cNvPr>
          <p:cNvGraphicFramePr>
            <a:graphicFrameLocks noGrp="1"/>
          </p:cNvGraphicFramePr>
          <p:nvPr>
            <p:ph type="chart" sz="quarter" idx="19"/>
            <p:extLst>
              <p:ext uri="{D42A27DB-BD31-4B8C-83A1-F6EECF244321}">
                <p14:modId xmlns:p14="http://schemas.microsoft.com/office/powerpoint/2010/main" val="3422522831"/>
              </p:ext>
            </p:extLst>
          </p:nvPr>
        </p:nvGraphicFramePr>
        <p:xfrm>
          <a:off x="626690" y="2075117"/>
          <a:ext cx="8091487" cy="3829989"/>
        </p:xfrm>
        <a:graphic>
          <a:graphicData uri="http://schemas.openxmlformats.org/drawingml/2006/chart">
            <c:chart xmlns:c="http://schemas.openxmlformats.org/drawingml/2006/chart" xmlns:r="http://schemas.openxmlformats.org/officeDocument/2006/relationships" r:id="rId3"/>
          </a:graphicData>
        </a:graphic>
      </p:graphicFrame>
      <p:sp>
        <p:nvSpPr>
          <p:cNvPr id="17" name="Subtitle 16">
            <a:extLst>
              <a:ext uri="{FF2B5EF4-FFF2-40B4-BE49-F238E27FC236}">
                <a16:creationId xmlns:a16="http://schemas.microsoft.com/office/drawing/2014/main" id="{1372F543-971D-3E49-A643-BCEFC7ADE0C4}"/>
              </a:ext>
            </a:extLst>
          </p:cNvPr>
          <p:cNvSpPr>
            <a:spLocks noGrp="1"/>
          </p:cNvSpPr>
          <p:nvPr>
            <p:ph type="body" sz="quarter" idx="25"/>
          </p:nvPr>
        </p:nvSpPr>
        <p:spPr>
          <a:xfrm>
            <a:off x="627433" y="1493109"/>
            <a:ext cx="8091114" cy="251315"/>
          </a:xfrm>
        </p:spPr>
        <p:txBody>
          <a:bodyPr/>
          <a:lstStyle/>
          <a:p>
            <a:r>
              <a:rPr lang="en-US" sz="1200" dirty="0"/>
              <a:t>Total traditional Medicare spending, by age, 2020–2021</a:t>
            </a:r>
          </a:p>
          <a:p>
            <a:endParaRPr lang="en-US" dirty="0"/>
          </a:p>
          <a:p>
            <a:r>
              <a:rPr lang="en-US" i="1" dirty="0"/>
              <a:t>$ billions</a:t>
            </a:r>
          </a:p>
        </p:txBody>
      </p:sp>
    </p:spTree>
    <p:extLst>
      <p:ext uri="{BB962C8B-B14F-4D97-AF65-F5344CB8AC3E}">
        <p14:creationId xmlns:p14="http://schemas.microsoft.com/office/powerpoint/2010/main" val="3881991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88A9693-D619-10D1-36F5-EC6C6E05C55E}"/>
              </a:ext>
            </a:extLst>
          </p:cNvPr>
          <p:cNvSpPr>
            <a:spLocks noGrp="1"/>
          </p:cNvSpPr>
          <p:nvPr>
            <p:ph type="body" sz="quarter" idx="21"/>
          </p:nvPr>
        </p:nvSpPr>
        <p:spPr/>
        <p:txBody>
          <a:bodyPr/>
          <a:lstStyle/>
          <a:p>
            <a:r>
              <a:rPr lang="en-US" dirty="0"/>
              <a:t>Data: Commonwealth Fund analysis of </a:t>
            </a:r>
            <a:r>
              <a:rPr lang="en-US" dirty="0" err="1"/>
              <a:t>CareJourney</a:t>
            </a:r>
            <a:r>
              <a:rPr lang="en-US" dirty="0"/>
              <a:t> traditional Medicare claims data.</a:t>
            </a:r>
          </a:p>
          <a:p>
            <a:r>
              <a:rPr lang="en-US" dirty="0"/>
              <a:t>Note: Spending is aggregate, not per capita.</a:t>
            </a:r>
          </a:p>
        </p:txBody>
      </p:sp>
      <p:sp>
        <p:nvSpPr>
          <p:cNvPr id="3" name="Title 2">
            <a:extLst>
              <a:ext uri="{FF2B5EF4-FFF2-40B4-BE49-F238E27FC236}">
                <a16:creationId xmlns:a16="http://schemas.microsoft.com/office/drawing/2014/main" id="{FE2524A7-450F-4D59-976B-05CB05868B82}"/>
              </a:ext>
            </a:extLst>
          </p:cNvPr>
          <p:cNvSpPr>
            <a:spLocks noGrp="1"/>
          </p:cNvSpPr>
          <p:nvPr>
            <p:ph type="ctrTitle"/>
          </p:nvPr>
        </p:nvSpPr>
        <p:spPr/>
        <p:txBody>
          <a:bodyPr>
            <a:noAutofit/>
          </a:bodyPr>
          <a:lstStyle/>
          <a:p>
            <a:r>
              <a:rPr lang="en-US" sz="1800" dirty="0"/>
              <a:t>Medicare spending for dually eligible beneficiaries in traditional Medicare remained  stable throughout 2020 and 2021, while spending for other traditional Medicare beneficiaries dropped in March 2020 before rising to </a:t>
            </a:r>
            <a:r>
              <a:rPr lang="en-US" sz="1800" dirty="0" err="1"/>
              <a:t>prepandemic</a:t>
            </a:r>
            <a:r>
              <a:rPr lang="en-US" sz="1800" dirty="0"/>
              <a:t> levels throughout 2021.</a:t>
            </a:r>
          </a:p>
        </p:txBody>
      </p:sp>
      <p:sp>
        <p:nvSpPr>
          <p:cNvPr id="2" name="Text Placeholder 1">
            <a:extLst>
              <a:ext uri="{FF2B5EF4-FFF2-40B4-BE49-F238E27FC236}">
                <a16:creationId xmlns:a16="http://schemas.microsoft.com/office/drawing/2014/main" id="{5F14CD54-E414-44A1-AE81-C76C592430E1}"/>
              </a:ext>
            </a:extLst>
          </p:cNvPr>
          <p:cNvSpPr>
            <a:spLocks noGrp="1"/>
          </p:cNvSpPr>
          <p:nvPr>
            <p:ph type="subTitle" idx="1"/>
          </p:nvPr>
        </p:nvSpPr>
        <p:spPr/>
        <p:txBody>
          <a:bodyPr/>
          <a:lstStyle/>
          <a:p>
            <a:r>
              <a:rPr lang="en-US" dirty="0"/>
              <a:t>COVID-19: SPENDING</a:t>
            </a:r>
          </a:p>
        </p:txBody>
      </p:sp>
      <p:graphicFrame>
        <p:nvGraphicFramePr>
          <p:cNvPr id="9" name="Chart Placeholder 8">
            <a:extLst>
              <a:ext uri="{FF2B5EF4-FFF2-40B4-BE49-F238E27FC236}">
                <a16:creationId xmlns:a16="http://schemas.microsoft.com/office/drawing/2014/main" id="{CA7B9600-9FB2-41E3-80D6-5C69629311C0}"/>
              </a:ext>
            </a:extLst>
          </p:cNvPr>
          <p:cNvGraphicFramePr>
            <a:graphicFrameLocks noGrp="1"/>
          </p:cNvGraphicFramePr>
          <p:nvPr>
            <p:ph type="chart" sz="quarter" idx="19"/>
            <p:extLst>
              <p:ext uri="{D42A27DB-BD31-4B8C-83A1-F6EECF244321}">
                <p14:modId xmlns:p14="http://schemas.microsoft.com/office/powerpoint/2010/main" val="4025831576"/>
              </p:ext>
            </p:extLst>
          </p:nvPr>
        </p:nvGraphicFramePr>
        <p:xfrm>
          <a:off x="627063" y="2334127"/>
          <a:ext cx="8091487" cy="3533272"/>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 Placeholder 17">
            <a:extLst>
              <a:ext uri="{FF2B5EF4-FFF2-40B4-BE49-F238E27FC236}">
                <a16:creationId xmlns:a16="http://schemas.microsoft.com/office/drawing/2014/main" id="{08226823-9843-1129-9864-D91C77543329}"/>
              </a:ext>
            </a:extLst>
          </p:cNvPr>
          <p:cNvSpPr>
            <a:spLocks noGrp="1"/>
          </p:cNvSpPr>
          <p:nvPr>
            <p:ph type="body" sz="quarter" idx="25"/>
          </p:nvPr>
        </p:nvSpPr>
        <p:spPr>
          <a:xfrm>
            <a:off x="627433" y="1719610"/>
            <a:ext cx="8091114" cy="251315"/>
          </a:xfrm>
        </p:spPr>
        <p:txBody>
          <a:bodyPr>
            <a:noAutofit/>
          </a:bodyPr>
          <a:lstStyle/>
          <a:p>
            <a:r>
              <a:rPr lang="en-US" sz="1200" dirty="0"/>
              <a:t>Total traditional Medicare spending, by dual eligibility, 2020–2021</a:t>
            </a:r>
          </a:p>
          <a:p>
            <a:endParaRPr lang="en-US" sz="1200" dirty="0"/>
          </a:p>
          <a:p>
            <a:r>
              <a:rPr lang="en-US" i="1" dirty="0"/>
              <a:t>$ billions</a:t>
            </a:r>
          </a:p>
        </p:txBody>
      </p:sp>
    </p:spTree>
    <p:extLst>
      <p:ext uri="{BB962C8B-B14F-4D97-AF65-F5344CB8AC3E}">
        <p14:creationId xmlns:p14="http://schemas.microsoft.com/office/powerpoint/2010/main" val="2832211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E2BFD1C-88FD-F67D-EEEE-B8543BDEBE66}"/>
              </a:ext>
            </a:extLst>
          </p:cNvPr>
          <p:cNvSpPr>
            <a:spLocks noGrp="1"/>
          </p:cNvSpPr>
          <p:nvPr>
            <p:ph type="body" sz="quarter" idx="21"/>
          </p:nvPr>
        </p:nvSpPr>
        <p:spPr/>
        <p:txBody>
          <a:bodyPr/>
          <a:lstStyle/>
          <a:p>
            <a:r>
              <a:rPr lang="en-US" dirty="0"/>
              <a:t>Data: Commonwealth Fund analysis of </a:t>
            </a:r>
            <a:r>
              <a:rPr lang="en-US" dirty="0" err="1"/>
              <a:t>CareJourney</a:t>
            </a:r>
            <a:r>
              <a:rPr lang="en-US" dirty="0"/>
              <a:t> traditional Medicare claims data.</a:t>
            </a:r>
          </a:p>
          <a:p>
            <a:r>
              <a:rPr lang="en-US" dirty="0"/>
              <a:t>Note: Spending is aggregate, not per capita.</a:t>
            </a:r>
          </a:p>
        </p:txBody>
      </p:sp>
      <p:sp>
        <p:nvSpPr>
          <p:cNvPr id="2" name="Title 1">
            <a:extLst>
              <a:ext uri="{FF2B5EF4-FFF2-40B4-BE49-F238E27FC236}">
                <a16:creationId xmlns:a16="http://schemas.microsoft.com/office/drawing/2014/main" id="{0F173144-5FA8-4CEC-BE0D-FA1D513EC7F8}"/>
              </a:ext>
            </a:extLst>
          </p:cNvPr>
          <p:cNvSpPr>
            <a:spLocks noGrp="1"/>
          </p:cNvSpPr>
          <p:nvPr>
            <p:ph type="ctrTitle"/>
          </p:nvPr>
        </p:nvSpPr>
        <p:spPr/>
        <p:txBody>
          <a:bodyPr>
            <a:noAutofit/>
          </a:bodyPr>
          <a:lstStyle/>
          <a:p>
            <a:r>
              <a:rPr lang="en-US" sz="1800" dirty="0"/>
              <a:t>Medicare spending for traditional Medicare beneficiaries in urban areas decreased sharply at the start of the COVID-19 pandemic and at the start of 2021, while spending in rural areas was more stable throughout 2020 and 2021.</a:t>
            </a:r>
          </a:p>
        </p:txBody>
      </p:sp>
      <p:sp>
        <p:nvSpPr>
          <p:cNvPr id="6" name="Text Placeholder 5">
            <a:extLst>
              <a:ext uri="{FF2B5EF4-FFF2-40B4-BE49-F238E27FC236}">
                <a16:creationId xmlns:a16="http://schemas.microsoft.com/office/drawing/2014/main" id="{04FD650B-13E0-46DB-A82E-0844A03ED5F2}"/>
              </a:ext>
            </a:extLst>
          </p:cNvPr>
          <p:cNvSpPr>
            <a:spLocks noGrp="1"/>
          </p:cNvSpPr>
          <p:nvPr>
            <p:ph type="subTitle" idx="1"/>
          </p:nvPr>
        </p:nvSpPr>
        <p:spPr/>
        <p:txBody>
          <a:bodyPr/>
          <a:lstStyle/>
          <a:p>
            <a:r>
              <a:rPr lang="en-US" dirty="0"/>
              <a:t>COVID-19: SPENDING</a:t>
            </a:r>
          </a:p>
        </p:txBody>
      </p:sp>
      <p:graphicFrame>
        <p:nvGraphicFramePr>
          <p:cNvPr id="9" name="Chart Placeholder 8">
            <a:extLst>
              <a:ext uri="{FF2B5EF4-FFF2-40B4-BE49-F238E27FC236}">
                <a16:creationId xmlns:a16="http://schemas.microsoft.com/office/drawing/2014/main" id="{363BE3CC-DAAC-419F-A1A7-CF56FBF06C01}"/>
              </a:ext>
            </a:extLst>
          </p:cNvPr>
          <p:cNvGraphicFramePr>
            <a:graphicFrameLocks noGrp="1"/>
          </p:cNvGraphicFramePr>
          <p:nvPr>
            <p:ph type="chart" sz="quarter" idx="19"/>
            <p:extLst>
              <p:ext uri="{D42A27DB-BD31-4B8C-83A1-F6EECF244321}">
                <p14:modId xmlns:p14="http://schemas.microsoft.com/office/powerpoint/2010/main" val="188359030"/>
              </p:ext>
            </p:extLst>
          </p:nvPr>
        </p:nvGraphicFramePr>
        <p:xfrm>
          <a:off x="627063" y="1900513"/>
          <a:ext cx="8091487" cy="39668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5DDB013D-91ED-4C40-A05E-F0804FB599FC}"/>
              </a:ext>
            </a:extLst>
          </p:cNvPr>
          <p:cNvSpPr>
            <a:spLocks noGrp="1"/>
          </p:cNvSpPr>
          <p:nvPr>
            <p:ph type="body" sz="quarter" idx="25"/>
          </p:nvPr>
        </p:nvSpPr>
        <p:spPr>
          <a:xfrm>
            <a:off x="627433" y="1447636"/>
            <a:ext cx="8091114" cy="251315"/>
          </a:xfrm>
        </p:spPr>
        <p:txBody>
          <a:bodyPr/>
          <a:lstStyle/>
          <a:p>
            <a:r>
              <a:rPr lang="en-US" sz="1200" dirty="0"/>
              <a:t>Total traditional Medicare spending, by rural/urban area, 2020–2021</a:t>
            </a:r>
          </a:p>
          <a:p>
            <a:endParaRPr lang="en-US" sz="1200" dirty="0"/>
          </a:p>
          <a:p>
            <a:r>
              <a:rPr lang="en-US" i="1" dirty="0"/>
              <a:t>$ billions</a:t>
            </a:r>
          </a:p>
          <a:p>
            <a:endParaRPr lang="en-US" sz="1200" dirty="0"/>
          </a:p>
          <a:p>
            <a:endParaRPr lang="en-US" sz="1200" dirty="0"/>
          </a:p>
        </p:txBody>
      </p:sp>
      <p:cxnSp>
        <p:nvCxnSpPr>
          <p:cNvPr id="14" name="Straight Connector 13">
            <a:extLst>
              <a:ext uri="{FF2B5EF4-FFF2-40B4-BE49-F238E27FC236}">
                <a16:creationId xmlns:a16="http://schemas.microsoft.com/office/drawing/2014/main" id="{1B607EBB-15F7-4073-ADFC-54D06F8F72D7}"/>
              </a:ext>
            </a:extLst>
          </p:cNvPr>
          <p:cNvCxnSpPr/>
          <p:nvPr/>
        </p:nvCxnSpPr>
        <p:spPr>
          <a:xfrm>
            <a:off x="4747476" y="5160364"/>
            <a:ext cx="0" cy="396240"/>
          </a:xfrm>
          <a:prstGeom prst="line">
            <a:avLst/>
          </a:prstGeom>
          <a:ln>
            <a:solidFill>
              <a:srgbClr val="DDDDDD"/>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05471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1D5AABC-E07A-6935-86D1-AF157CB4082C}"/>
              </a:ext>
            </a:extLst>
          </p:cNvPr>
          <p:cNvSpPr>
            <a:spLocks noGrp="1"/>
          </p:cNvSpPr>
          <p:nvPr>
            <p:ph type="body" sz="quarter" idx="21"/>
          </p:nvPr>
        </p:nvSpPr>
        <p:spPr/>
        <p:txBody>
          <a:bodyPr/>
          <a:lstStyle/>
          <a:p>
            <a:r>
              <a:rPr lang="en-US" dirty="0"/>
              <a:t>Data: Commonwealth Fund analysis of </a:t>
            </a:r>
            <a:r>
              <a:rPr lang="en-US" dirty="0" err="1"/>
              <a:t>CareJourney</a:t>
            </a:r>
            <a:r>
              <a:rPr lang="en-US" dirty="0"/>
              <a:t> traditional Medicare claims data.</a:t>
            </a:r>
          </a:p>
          <a:p>
            <a:r>
              <a:rPr lang="en-US" dirty="0"/>
              <a:t>Note: Spending is aggregate, not per capita.</a:t>
            </a:r>
          </a:p>
        </p:txBody>
      </p:sp>
      <p:sp>
        <p:nvSpPr>
          <p:cNvPr id="3" name="Title 2">
            <a:extLst>
              <a:ext uri="{FF2B5EF4-FFF2-40B4-BE49-F238E27FC236}">
                <a16:creationId xmlns:a16="http://schemas.microsoft.com/office/drawing/2014/main" id="{95B669A3-D640-49F0-B0FD-679A2689CACE}"/>
              </a:ext>
            </a:extLst>
          </p:cNvPr>
          <p:cNvSpPr>
            <a:spLocks noGrp="1"/>
          </p:cNvSpPr>
          <p:nvPr>
            <p:ph type="ctrTitle"/>
          </p:nvPr>
        </p:nvSpPr>
        <p:spPr/>
        <p:txBody>
          <a:bodyPr>
            <a:normAutofit fontScale="90000"/>
          </a:bodyPr>
          <a:lstStyle/>
          <a:p>
            <a:r>
              <a:rPr lang="en-US" dirty="0"/>
              <a:t>Medicare Part D drug spending remained relatively stable throughout 2020 and 2021, while Medicare spending on other services dropped at the beginning of the COVID-19 pandemic before leveling off in 2021.</a:t>
            </a:r>
          </a:p>
        </p:txBody>
      </p:sp>
      <p:sp>
        <p:nvSpPr>
          <p:cNvPr id="2" name="Text Placeholder 1">
            <a:extLst>
              <a:ext uri="{FF2B5EF4-FFF2-40B4-BE49-F238E27FC236}">
                <a16:creationId xmlns:a16="http://schemas.microsoft.com/office/drawing/2014/main" id="{FF67ACBF-027D-4FF6-AB7E-08A2353F29AF}"/>
              </a:ext>
            </a:extLst>
          </p:cNvPr>
          <p:cNvSpPr>
            <a:spLocks noGrp="1"/>
          </p:cNvSpPr>
          <p:nvPr>
            <p:ph type="subTitle" idx="1"/>
          </p:nvPr>
        </p:nvSpPr>
        <p:spPr/>
        <p:txBody>
          <a:bodyPr/>
          <a:lstStyle/>
          <a:p>
            <a:r>
              <a:rPr lang="en-US" dirty="0"/>
              <a:t>COVID-19: SPENDING</a:t>
            </a:r>
          </a:p>
        </p:txBody>
      </p:sp>
      <p:graphicFrame>
        <p:nvGraphicFramePr>
          <p:cNvPr id="9" name="Chart Placeholder 8">
            <a:extLst>
              <a:ext uri="{FF2B5EF4-FFF2-40B4-BE49-F238E27FC236}">
                <a16:creationId xmlns:a16="http://schemas.microsoft.com/office/drawing/2014/main" id="{6D627176-6447-8A47-B007-165E7BA67CB8}"/>
              </a:ext>
            </a:extLst>
          </p:cNvPr>
          <p:cNvGraphicFramePr>
            <a:graphicFrameLocks noGrp="1"/>
          </p:cNvGraphicFramePr>
          <p:nvPr>
            <p:ph type="chart" sz="quarter" idx="19"/>
            <p:extLst>
              <p:ext uri="{D42A27DB-BD31-4B8C-83A1-F6EECF244321}">
                <p14:modId xmlns:p14="http://schemas.microsoft.com/office/powerpoint/2010/main" val="2783476057"/>
              </p:ext>
            </p:extLst>
          </p:nvPr>
        </p:nvGraphicFramePr>
        <p:xfrm>
          <a:off x="627063" y="2009592"/>
          <a:ext cx="8091487" cy="3857807"/>
        </p:xfrm>
        <a:graphic>
          <a:graphicData uri="http://schemas.openxmlformats.org/drawingml/2006/chart">
            <c:chart xmlns:c="http://schemas.openxmlformats.org/drawingml/2006/chart" xmlns:r="http://schemas.openxmlformats.org/officeDocument/2006/relationships" r:id="rId3"/>
          </a:graphicData>
        </a:graphic>
      </p:graphicFrame>
      <p:sp>
        <p:nvSpPr>
          <p:cNvPr id="17" name="Subtitle 16">
            <a:extLst>
              <a:ext uri="{FF2B5EF4-FFF2-40B4-BE49-F238E27FC236}">
                <a16:creationId xmlns:a16="http://schemas.microsoft.com/office/drawing/2014/main" id="{269E14AB-D2C8-2F45-96E1-F6AEF99FF5D3}"/>
              </a:ext>
            </a:extLst>
          </p:cNvPr>
          <p:cNvSpPr>
            <a:spLocks noGrp="1"/>
          </p:cNvSpPr>
          <p:nvPr>
            <p:ph type="body" sz="quarter" idx="25"/>
          </p:nvPr>
        </p:nvSpPr>
        <p:spPr>
          <a:xfrm>
            <a:off x="627433" y="1580459"/>
            <a:ext cx="8091114" cy="251315"/>
          </a:xfrm>
        </p:spPr>
        <p:txBody>
          <a:bodyPr/>
          <a:lstStyle/>
          <a:p>
            <a:r>
              <a:rPr lang="en-US" sz="1200" dirty="0"/>
              <a:t>Total traditional Medicare spending, by service, 2020–2021</a:t>
            </a:r>
          </a:p>
          <a:p>
            <a:endParaRPr lang="en-US" i="1" dirty="0"/>
          </a:p>
          <a:p>
            <a:r>
              <a:rPr lang="en-US" i="1" dirty="0"/>
              <a:t>$ billions</a:t>
            </a:r>
          </a:p>
        </p:txBody>
      </p:sp>
    </p:spTree>
    <p:extLst>
      <p:ext uri="{BB962C8B-B14F-4D97-AF65-F5344CB8AC3E}">
        <p14:creationId xmlns:p14="http://schemas.microsoft.com/office/powerpoint/2010/main" val="4011435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B11FFED-5F69-9F15-C0C5-2CD9F562E0B0}"/>
              </a:ext>
            </a:extLst>
          </p:cNvPr>
          <p:cNvSpPr>
            <a:spLocks noGrp="1"/>
          </p:cNvSpPr>
          <p:nvPr>
            <p:ph type="body" sz="quarter" idx="21"/>
          </p:nvPr>
        </p:nvSpPr>
        <p:spPr/>
        <p:txBody>
          <a:bodyPr/>
          <a:lstStyle/>
          <a:p>
            <a:r>
              <a:rPr lang="en-US" dirty="0"/>
              <a:t>Data: Commonwealth Fund analysis of </a:t>
            </a:r>
            <a:r>
              <a:rPr lang="en-US" dirty="0" err="1"/>
              <a:t>CareJourney</a:t>
            </a:r>
            <a:r>
              <a:rPr lang="en-US" dirty="0"/>
              <a:t> traditional Medicare claims data.</a:t>
            </a:r>
          </a:p>
          <a:p>
            <a:r>
              <a:rPr lang="en-US" dirty="0"/>
              <a:t>Note: Spending is aggregate, not per capita.</a:t>
            </a:r>
          </a:p>
        </p:txBody>
      </p:sp>
      <p:sp>
        <p:nvSpPr>
          <p:cNvPr id="3" name="Title 2">
            <a:extLst>
              <a:ext uri="{FF2B5EF4-FFF2-40B4-BE49-F238E27FC236}">
                <a16:creationId xmlns:a16="http://schemas.microsoft.com/office/drawing/2014/main" id="{95B669A3-D640-49F0-B0FD-679A2689CACE}"/>
              </a:ext>
            </a:extLst>
          </p:cNvPr>
          <p:cNvSpPr>
            <a:spLocks noGrp="1"/>
          </p:cNvSpPr>
          <p:nvPr>
            <p:ph type="ctrTitle"/>
          </p:nvPr>
        </p:nvSpPr>
        <p:spPr/>
        <p:txBody>
          <a:bodyPr>
            <a:noAutofit/>
          </a:bodyPr>
          <a:lstStyle/>
          <a:p>
            <a:r>
              <a:rPr lang="en-US" sz="2000" dirty="0"/>
              <a:t>Traditional Medicare spending on home health services and hospice care has remained stable throughout the COVID-19 pandemic, while spending on skilled nursing facilities rose in late 2020 before dropping back to earlier spending levels.</a:t>
            </a:r>
          </a:p>
        </p:txBody>
      </p:sp>
      <p:graphicFrame>
        <p:nvGraphicFramePr>
          <p:cNvPr id="10" name="Chart Placeholder 9">
            <a:extLst>
              <a:ext uri="{FF2B5EF4-FFF2-40B4-BE49-F238E27FC236}">
                <a16:creationId xmlns:a16="http://schemas.microsoft.com/office/drawing/2014/main" id="{BE3DC4A6-FE8B-4148-9FFA-A232CBEC25B0}"/>
              </a:ext>
            </a:extLst>
          </p:cNvPr>
          <p:cNvGraphicFramePr>
            <a:graphicFrameLocks noGrp="1"/>
          </p:cNvGraphicFramePr>
          <p:nvPr>
            <p:ph type="chart" sz="quarter" idx="19"/>
            <p:extLst>
              <p:ext uri="{D42A27DB-BD31-4B8C-83A1-F6EECF244321}">
                <p14:modId xmlns:p14="http://schemas.microsoft.com/office/powerpoint/2010/main" val="4114381485"/>
              </p:ext>
            </p:extLst>
          </p:nvPr>
        </p:nvGraphicFramePr>
        <p:xfrm>
          <a:off x="627063" y="2356701"/>
          <a:ext cx="8091487" cy="3510698"/>
        </p:xfrm>
        <a:graphic>
          <a:graphicData uri="http://schemas.openxmlformats.org/drawingml/2006/chart">
            <c:chart xmlns:c="http://schemas.openxmlformats.org/drawingml/2006/chart" xmlns:r="http://schemas.openxmlformats.org/officeDocument/2006/relationships" r:id="rId3"/>
          </a:graphicData>
        </a:graphic>
      </p:graphicFrame>
      <p:sp>
        <p:nvSpPr>
          <p:cNvPr id="12" name="Subtitle 11">
            <a:extLst>
              <a:ext uri="{FF2B5EF4-FFF2-40B4-BE49-F238E27FC236}">
                <a16:creationId xmlns:a16="http://schemas.microsoft.com/office/drawing/2014/main" id="{4184D002-B7D1-4A0F-BA4C-ED2FA0472384}"/>
              </a:ext>
            </a:extLst>
          </p:cNvPr>
          <p:cNvSpPr>
            <a:spLocks noGrp="1"/>
          </p:cNvSpPr>
          <p:nvPr>
            <p:ph type="subTitle" idx="1"/>
          </p:nvPr>
        </p:nvSpPr>
        <p:spPr/>
        <p:txBody>
          <a:bodyPr/>
          <a:lstStyle/>
          <a:p>
            <a:r>
              <a:rPr lang="en-US" dirty="0"/>
              <a:t>COVID-19: SPENDING</a:t>
            </a:r>
          </a:p>
        </p:txBody>
      </p:sp>
      <p:sp>
        <p:nvSpPr>
          <p:cNvPr id="14" name="Text Placeholder 13">
            <a:extLst>
              <a:ext uri="{FF2B5EF4-FFF2-40B4-BE49-F238E27FC236}">
                <a16:creationId xmlns:a16="http://schemas.microsoft.com/office/drawing/2014/main" id="{B66A3970-DB4D-86B1-6401-C76829D81E95}"/>
              </a:ext>
            </a:extLst>
          </p:cNvPr>
          <p:cNvSpPr>
            <a:spLocks noGrp="1"/>
          </p:cNvSpPr>
          <p:nvPr>
            <p:ph type="body" sz="quarter" idx="25"/>
          </p:nvPr>
        </p:nvSpPr>
        <p:spPr>
          <a:xfrm>
            <a:off x="627434" y="1866295"/>
            <a:ext cx="8091114" cy="251315"/>
          </a:xfrm>
        </p:spPr>
        <p:txBody>
          <a:bodyPr/>
          <a:lstStyle/>
          <a:p>
            <a:r>
              <a:rPr lang="en-US" sz="1200" dirty="0"/>
              <a:t>Total traditional Medicare spending, by service, 2020–2021</a:t>
            </a:r>
          </a:p>
          <a:p>
            <a:endParaRPr lang="en-US" sz="1200" i="1" dirty="0">
              <a:cs typeface="Arial" panose="020B0604020202020204" pitchFamily="34" charset="0"/>
            </a:endParaRPr>
          </a:p>
          <a:p>
            <a:r>
              <a:rPr lang="en-US" sz="1200" i="1" dirty="0">
                <a:cs typeface="Arial" panose="020B0604020202020204" pitchFamily="34" charset="0"/>
              </a:rPr>
              <a:t>$ billions</a:t>
            </a:r>
          </a:p>
        </p:txBody>
      </p:sp>
    </p:spTree>
    <p:extLst>
      <p:ext uri="{BB962C8B-B14F-4D97-AF65-F5344CB8AC3E}">
        <p14:creationId xmlns:p14="http://schemas.microsoft.com/office/powerpoint/2010/main" val="2743193285"/>
      </p:ext>
    </p:extLst>
  </p:cSld>
  <p:clrMapOvr>
    <a:masterClrMapping/>
  </p:clrMapOvr>
</p:sld>
</file>

<file path=ppt/theme/theme1.xml><?xml version="1.0" encoding="utf-8"?>
<a:theme xmlns:a="http://schemas.openxmlformats.org/drawingml/2006/main" name="1_Office Theme">
  <a:themeElements>
    <a:clrScheme name="Custom 1">
      <a:dk1>
        <a:srgbClr val="1A1A1A"/>
      </a:dk1>
      <a:lt1>
        <a:srgbClr val="FFFFFF"/>
      </a:lt1>
      <a:dk2>
        <a:srgbClr val="142B41"/>
      </a:dk2>
      <a:lt2>
        <a:srgbClr val="65A591"/>
      </a:lt2>
      <a:accent1>
        <a:srgbClr val="115479"/>
      </a:accent1>
      <a:accent2>
        <a:srgbClr val="F08661"/>
      </a:accent2>
      <a:accent3>
        <a:srgbClr val="3F6777"/>
      </a:accent3>
      <a:accent4>
        <a:srgbClr val="D3AC4C"/>
      </a:accent4>
      <a:accent5>
        <a:srgbClr val="495149"/>
      </a:accent5>
      <a:accent6>
        <a:srgbClr val="417693"/>
      </a:accent6>
      <a:hlink>
        <a:srgbClr val="65A591"/>
      </a:hlink>
      <a:folHlink>
        <a:srgbClr val="9297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CMWF_Template_Centennial_Jan2018" id="{B39BC8CA-6688-0D4A-80B3-63A90B604AC9}" vid="{9790F92E-C2C7-0F48-A2BA-07E8E33C47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DB2CA38FBBC1428DB187BDD036B8B1" ma:contentTypeVersion="16" ma:contentTypeDescription="Create a new document." ma:contentTypeScope="" ma:versionID="b6fb6b9c114ec92ded6b63fd0eec8987">
  <xsd:schema xmlns:xsd="http://www.w3.org/2001/XMLSchema" xmlns:xs="http://www.w3.org/2001/XMLSchema" xmlns:p="http://schemas.microsoft.com/office/2006/metadata/properties" xmlns:ns2="29e91428-62e1-404e-8dba-d479e0ef01ba" xmlns:ns3="fd0705cf-2316-48c0-96f8-e5d689de0d99" targetNamespace="http://schemas.microsoft.com/office/2006/metadata/properties" ma:root="true" ma:fieldsID="ed509a706a3959ffe10cea5ee9a98a8f" ns2:_="" ns3:_="">
    <xsd:import namespace="29e91428-62e1-404e-8dba-d479e0ef01ba"/>
    <xsd:import namespace="fd0705cf-2316-48c0-96f8-e5d689de0d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e91428-62e1-404e-8dba-d479e0ef01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8d887b3-530c-4858-8ab3-c8c35b27a87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d0705cf-2316-48c0-96f8-e5d689de0d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5029d7-7210-4f8d-9630-374c583c2703}" ma:internalName="TaxCatchAll" ma:showField="CatchAllData" ma:web="fd0705cf-2316-48c0-96f8-e5d689de0d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0705cf-2316-48c0-96f8-e5d689de0d99" xsi:nil="true"/>
    <lcf76f155ced4ddcb4097134ff3c332f xmlns="29e91428-62e1-404e-8dba-d479e0ef01b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A7B17CE-5C6A-4127-ADE8-E31C059F7A2F}"/>
</file>

<file path=customXml/itemProps2.xml><?xml version="1.0" encoding="utf-8"?>
<ds:datastoreItem xmlns:ds="http://schemas.openxmlformats.org/officeDocument/2006/customXml" ds:itemID="{742938EF-51BD-4AC1-96A4-8B2A1939C195}">
  <ds:schemaRefs>
    <ds:schemaRef ds:uri="http://schemas.microsoft.com/sharepoint/v3/contenttype/forms"/>
  </ds:schemaRefs>
</ds:datastoreItem>
</file>

<file path=customXml/itemProps3.xml><?xml version="1.0" encoding="utf-8"?>
<ds:datastoreItem xmlns:ds="http://schemas.openxmlformats.org/officeDocument/2006/customXml" ds:itemID="{C92B60CF-40F9-4360-8516-8A258CFA1767}">
  <ds:schemaRefs>
    <ds:schemaRef ds:uri="http://schemas.microsoft.com/office/2006/documentManagement/types"/>
    <ds:schemaRef ds:uri="29e91428-62e1-404e-8dba-d479e0ef01ba"/>
    <ds:schemaRef ds:uri="http://www.w3.org/XML/1998/namespace"/>
    <ds:schemaRef ds:uri="http://purl.org/dc/dcmitype/"/>
    <ds:schemaRef ds:uri="http://purl.org/dc/elements/1.1/"/>
    <ds:schemaRef ds:uri="http://purl.org/dc/terms/"/>
    <ds:schemaRef ds:uri="http://schemas.microsoft.com/office/2006/metadata/properties"/>
    <ds:schemaRef ds:uri="fd0705cf-2316-48c0-96f8-e5d689de0d99"/>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CMWF_Template_Centennial_Jan2018</Template>
  <TotalTime>2110</TotalTime>
  <Words>1372</Words>
  <Application>Microsoft Macintosh PowerPoint</Application>
  <PresentationFormat>On-screen Show (4:3)</PresentationFormat>
  <Paragraphs>119</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Berlingske Serif Text</vt:lpstr>
      <vt:lpstr>Calibri</vt:lpstr>
      <vt:lpstr>Georgia</vt:lpstr>
      <vt:lpstr>Suisse Int'l</vt:lpstr>
      <vt:lpstr>Suisse Int'l Italic</vt:lpstr>
      <vt:lpstr>System Font Regular</vt:lpstr>
      <vt:lpstr>Trebuchet MS</vt:lpstr>
      <vt:lpstr>1_Office Theme</vt:lpstr>
      <vt:lpstr>MEDICARE DATA HUB   COVID-19: Spending</vt:lpstr>
      <vt:lpstr>Total spending in traditional Medicare dipped in 2020 but was back to prepandemic levels by 2021.  </vt:lpstr>
      <vt:lpstr>Traditional Medicare spending declined at the start of the COVID-19 pandemic and at the beginning of 2021 but was relatively stable during other periods in the past two years. </vt:lpstr>
      <vt:lpstr>Between 2020 and 2021, the largest declines in traditional Medicare spending were among beneficiaries who were Black or under age 65.</vt:lpstr>
      <vt:lpstr>Spending for most age groups in traditional Medicare declined at the end of 2020 but then increased for the rest of 2021, particularly for beneficiaries ages 65 to 84.</vt:lpstr>
      <vt:lpstr>Medicare spending for dually eligible beneficiaries in traditional Medicare remained  stable throughout 2020 and 2021, while spending for other traditional Medicare beneficiaries dropped in March 2020 before rising to prepandemic levels throughout 2021.</vt:lpstr>
      <vt:lpstr>Medicare spending for traditional Medicare beneficiaries in urban areas decreased sharply at the start of the COVID-19 pandemic and at the start of 2021, while spending in rural areas was more stable throughout 2020 and 2021.</vt:lpstr>
      <vt:lpstr>Medicare Part D drug spending remained relatively stable throughout 2020 and 2021, while Medicare spending on other services dropped at the beginning of the COVID-19 pandemic before leveling off in 2021.</vt:lpstr>
      <vt:lpstr>Traditional Medicare spending on home health services and hospice care has remained stable throughout the COVID-19 pandemic, while spending on skilled nursing facilities rose in late 2020 before dropping back to earlier spending levels.</vt:lpstr>
      <vt:lpstr>Traditional Medicare spending for beneficiaries with some chronic conditions had not recovered to prepandemic levels by the end of 2021.</vt:lpstr>
      <vt:lpstr>Traditional Medicare spending in most states increased between 2020 and 2021, as beneficiaries resumed seeking care after pandemic lockdown measures eased in mid-2020.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Wilson</dc:creator>
  <cp:lastModifiedBy>Jen Wilson</cp:lastModifiedBy>
  <cp:revision>22</cp:revision>
  <dcterms:created xsi:type="dcterms:W3CDTF">2018-01-16T15:08:05Z</dcterms:created>
  <dcterms:modified xsi:type="dcterms:W3CDTF">2022-11-01T19:13:38Z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0x0101003ADB2CA38FBBC1428DB187BDD036B8B1</vt:lpwstr>
  </property>
  <property fmtid="{D5CDD505-2E9C-101B-9397-08002B2CF9AE}" pid="3" name="Order">
    <vt:r8>15812600</vt:r8>
  </property>
</Properties>
</file>